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374" r:id="rId2"/>
    <p:sldId id="340" r:id="rId3"/>
    <p:sldId id="375" r:id="rId4"/>
    <p:sldId id="311" r:id="rId5"/>
    <p:sldId id="312" r:id="rId6"/>
    <p:sldId id="313" r:id="rId7"/>
    <p:sldId id="308" r:id="rId8"/>
    <p:sldId id="317" r:id="rId9"/>
    <p:sldId id="404" r:id="rId10"/>
    <p:sldId id="379" r:id="rId11"/>
    <p:sldId id="373" r:id="rId12"/>
    <p:sldId id="268" r:id="rId13"/>
    <p:sldId id="377" r:id="rId14"/>
    <p:sldId id="376" r:id="rId15"/>
    <p:sldId id="378" r:id="rId16"/>
    <p:sldId id="429" r:id="rId17"/>
    <p:sldId id="430" r:id="rId18"/>
    <p:sldId id="269" r:id="rId19"/>
    <p:sldId id="258" r:id="rId20"/>
    <p:sldId id="263" r:id="rId21"/>
    <p:sldId id="330" r:id="rId22"/>
    <p:sldId id="267" r:id="rId23"/>
    <p:sldId id="421" r:id="rId24"/>
    <p:sldId id="328" r:id="rId25"/>
    <p:sldId id="327" r:id="rId26"/>
    <p:sldId id="329" r:id="rId27"/>
    <p:sldId id="320" r:id="rId28"/>
    <p:sldId id="405" r:id="rId29"/>
    <p:sldId id="406" r:id="rId30"/>
    <p:sldId id="407" r:id="rId31"/>
    <p:sldId id="408" r:id="rId32"/>
    <p:sldId id="409" r:id="rId33"/>
    <p:sldId id="410" r:id="rId34"/>
    <p:sldId id="414" r:id="rId35"/>
    <p:sldId id="415" r:id="rId36"/>
    <p:sldId id="315" r:id="rId37"/>
    <p:sldId id="419" r:id="rId38"/>
    <p:sldId id="332" r:id="rId39"/>
    <p:sldId id="331" r:id="rId40"/>
    <p:sldId id="333" r:id="rId41"/>
    <p:sldId id="339" r:id="rId42"/>
    <p:sldId id="336" r:id="rId43"/>
    <p:sldId id="341" r:id="rId44"/>
    <p:sldId id="342" r:id="rId45"/>
    <p:sldId id="335" r:id="rId46"/>
    <p:sldId id="292" r:id="rId47"/>
    <p:sldId id="294" r:id="rId48"/>
    <p:sldId id="295" r:id="rId49"/>
    <p:sldId id="297" r:id="rId50"/>
    <p:sldId id="299" r:id="rId51"/>
    <p:sldId id="300" r:id="rId52"/>
    <p:sldId id="344" r:id="rId53"/>
    <p:sldId id="353" r:id="rId54"/>
    <p:sldId id="343" r:id="rId55"/>
    <p:sldId id="438" r:id="rId56"/>
    <p:sldId id="351" r:id="rId57"/>
    <p:sldId id="345" r:id="rId58"/>
    <p:sldId id="350" r:id="rId59"/>
    <p:sldId id="349" r:id="rId60"/>
    <p:sldId id="358" r:id="rId61"/>
    <p:sldId id="359" r:id="rId62"/>
    <p:sldId id="357" r:id="rId63"/>
    <p:sldId id="355" r:id="rId64"/>
    <p:sldId id="368" r:id="rId65"/>
    <p:sldId id="356" r:id="rId66"/>
    <p:sldId id="362" r:id="rId67"/>
    <p:sldId id="363" r:id="rId68"/>
    <p:sldId id="365" r:id="rId69"/>
    <p:sldId id="369" r:id="rId70"/>
    <p:sldId id="370" r:id="rId71"/>
    <p:sldId id="371" r:id="rId72"/>
    <p:sldId id="366" r:id="rId73"/>
    <p:sldId id="367" r:id="rId74"/>
    <p:sldId id="381" r:id="rId75"/>
    <p:sldId id="436" r:id="rId76"/>
    <p:sldId id="382" r:id="rId77"/>
    <p:sldId id="420" r:id="rId78"/>
    <p:sldId id="383" r:id="rId79"/>
    <p:sldId id="384" r:id="rId80"/>
    <p:sldId id="385" r:id="rId81"/>
    <p:sldId id="389" r:id="rId82"/>
    <p:sldId id="390" r:id="rId83"/>
    <p:sldId id="391" r:id="rId84"/>
    <p:sldId id="393" r:id="rId85"/>
    <p:sldId id="394" r:id="rId86"/>
    <p:sldId id="399" r:id="rId87"/>
    <p:sldId id="431" r:id="rId88"/>
    <p:sldId id="432" r:id="rId89"/>
    <p:sldId id="434" r:id="rId90"/>
    <p:sldId id="435" r:id="rId91"/>
    <p:sldId id="400" r:id="rId92"/>
    <p:sldId id="401" r:id="rId93"/>
    <p:sldId id="403" r:id="rId94"/>
    <p:sldId id="437" r:id="rId9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10" y="-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0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n-ea"/>
              </a:defRPr>
            </a:lvl1pPr>
          </a:lstStyle>
          <a:p>
            <a:pPr>
              <a:defRPr/>
            </a:pPr>
            <a:endParaRPr lang="el-GR"/>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defRPr>
            </a:lvl1pPr>
          </a:lstStyle>
          <a:p>
            <a:pPr>
              <a:defRPr/>
            </a:pPr>
            <a:endParaRPr lang="el-GR"/>
          </a:p>
        </p:txBody>
      </p:sp>
      <p:sp>
        <p:nvSpPr>
          <p:cNvPr id="153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defRPr>
            </a:lvl1pPr>
          </a:lstStyle>
          <a:p>
            <a:pPr>
              <a:defRPr/>
            </a:pPr>
            <a:endParaRPr lang="el-G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3F43514-C77B-4F8E-9768-A616F007D8A2}" type="slidenum">
              <a:rPr lang="el-GR" altLang="el-GR"/>
              <a:pPr/>
              <a:t>‹#›</a:t>
            </a:fld>
            <a:endParaRPr lang="el-GR" altLang="el-GR"/>
          </a:p>
        </p:txBody>
      </p:sp>
    </p:spTree>
    <p:extLst>
      <p:ext uri="{BB962C8B-B14F-4D97-AF65-F5344CB8AC3E}">
        <p14:creationId xmlns:p14="http://schemas.microsoft.com/office/powerpoint/2010/main" val="368460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89"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89"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89"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8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00B7D36-EE6A-4153-A17E-28F11E8E9D74}" type="slidenum">
              <a:rPr lang="el-GR" altLang="el-GR" sz="1200"/>
              <a:pPr eaLnBrk="1" hangingPunct="1"/>
              <a:t>38</a:t>
            </a:fld>
            <a:endParaRPr lang="el-GR" altLang="el-GR" sz="1200"/>
          </a:p>
        </p:txBody>
      </p:sp>
      <p:sp>
        <p:nvSpPr>
          <p:cNvPr id="55299" name="Rectangle 2"/>
          <p:cNvSpPr>
            <a:spLocks noRot="1" noChangeArrowheads="1" noTextEdit="1"/>
          </p:cNvSpPr>
          <p:nvPr>
            <p:ph type="sldImg"/>
          </p:nvPr>
        </p:nvSpPr>
        <p:spPr>
          <a:xfrm>
            <a:off x="1293813" y="795338"/>
            <a:ext cx="4270375" cy="3201987"/>
          </a:xfrm>
          <a:ln w="12700" cap="flat">
            <a:solidFill>
              <a:schemeClr val="tx1"/>
            </a:solidFill>
          </a:ln>
        </p:spPr>
      </p:sp>
      <p:sp>
        <p:nvSpPr>
          <p:cNvPr id="55300" name="Rectangle 3"/>
          <p:cNvSpPr>
            <a:spLocks noGrp="1" noChangeArrowheads="1"/>
          </p:cNvSpPr>
          <p:nvPr>
            <p:ph type="body" idx="1"/>
          </p:nvPr>
        </p:nvSpPr>
        <p:spPr>
          <a:xfrm>
            <a:off x="914400" y="4356100"/>
            <a:ext cx="5029200" cy="413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8ED28F0-AC46-422B-829F-FCD0F7F718F0}" type="slidenum">
              <a:rPr lang="el-GR" altLang="el-GR" sz="1200"/>
              <a:pPr eaLnBrk="1" hangingPunct="1"/>
              <a:t>43</a:t>
            </a:fld>
            <a:endParaRPr lang="el-GR" altLang="el-GR" sz="1200"/>
          </a:p>
        </p:txBody>
      </p:sp>
      <p:sp>
        <p:nvSpPr>
          <p:cNvPr id="62467" name="Rectangle 2"/>
          <p:cNvSpPr>
            <a:spLocks noRot="1" noChangeArrowheads="1" noTextEdit="1"/>
          </p:cNvSpPr>
          <p:nvPr>
            <p:ph type="sldImg"/>
          </p:nvPr>
        </p:nvSpPr>
        <p:spPr>
          <a:xfrm>
            <a:off x="1146175" y="688975"/>
            <a:ext cx="4560888" cy="3419475"/>
          </a:xfrm>
          <a:ln/>
        </p:spPr>
      </p:sp>
      <p:sp>
        <p:nvSpPr>
          <p:cNvPr id="62468" name="Rectangle 3"/>
          <p:cNvSpPr>
            <a:spLocks noGrp="1" noChangeArrowheads="1"/>
          </p:cNvSpPr>
          <p:nvPr>
            <p:ph type="body" idx="1"/>
          </p:nvPr>
        </p:nvSpPr>
        <p:spPr>
          <a:xfrm>
            <a:off x="741363" y="4321175"/>
            <a:ext cx="539432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5762E7B-A5F7-4094-BD47-DE70496FB412}" type="slidenum">
              <a:rPr lang="el-GR" altLang="el-GR" sz="1200"/>
              <a:pPr eaLnBrk="1" hangingPunct="1"/>
              <a:t>46</a:t>
            </a:fld>
            <a:endParaRPr lang="el-GR" altLang="el-GR" sz="1200"/>
          </a:p>
        </p:txBody>
      </p:sp>
      <p:sp>
        <p:nvSpPr>
          <p:cNvPr id="66563" name="Rectangle 2"/>
          <p:cNvSpPr>
            <a:spLocks noRot="1" noChangeArrowheads="1" noTextEdit="1"/>
          </p:cNvSpPr>
          <p:nvPr>
            <p:ph type="sldImg"/>
          </p:nvPr>
        </p:nvSpPr>
        <p:spPr>
          <a:xfrm>
            <a:off x="1150938" y="695325"/>
            <a:ext cx="4549775" cy="3411538"/>
          </a:xfrm>
          <a:ln w="12700" cap="flat">
            <a:solidFill>
              <a:schemeClr val="tx1"/>
            </a:solidFill>
          </a:ln>
        </p:spPr>
      </p:sp>
      <p:sp>
        <p:nvSpPr>
          <p:cNvPr id="66564"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04" tIns="44262" rIns="90104" bIns="44262"/>
          <a:lstStyle/>
          <a:p>
            <a:pPr defTabSz="762000" eaLnBrk="1" hangingPunct="1"/>
            <a:endParaRPr lang="en-GB" altLang="el-GR" b="1" smtClean="0"/>
          </a:p>
          <a:p>
            <a:pPr defTabSz="762000" eaLnBrk="1" hangingPunct="1"/>
            <a:endParaRPr lang="en-GB" alt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4A2B5A5-3EFC-4D5F-BA4D-54EF4E70F102}" type="slidenum">
              <a:rPr lang="el-GR" altLang="el-GR" sz="1200"/>
              <a:pPr eaLnBrk="1" hangingPunct="1"/>
              <a:t>47</a:t>
            </a:fld>
            <a:endParaRPr lang="el-GR" altLang="el-GR" sz="120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xfrm>
            <a:off x="912813" y="4343400"/>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buFontTx/>
              <a:buChar char="•"/>
            </a:pPr>
            <a:r>
              <a:rPr lang="en-GB" altLang="el-GR" sz="1000" smtClean="0"/>
              <a:t>Epidemiological research from the Framingham Heart Study has shown that diabetes predisposed subjects to all of the major atherosclerotic diseases and coronary heart disease was the most common and most lethal.</a:t>
            </a:r>
          </a:p>
          <a:p>
            <a:pPr marL="190500" indent="-190500" eaLnBrk="1" hangingPunct="1">
              <a:buFontTx/>
              <a:buChar char="•"/>
            </a:pPr>
            <a:r>
              <a:rPr lang="en-GB" altLang="el-GR" sz="1000" smtClean="0"/>
              <a:t>The chart shows the age-adjusted relative risk of clinical manifestations of cardiovascular disease (CVD) for diabetics versus non-diabetics (16-year follow up after the 10</a:t>
            </a:r>
            <a:r>
              <a:rPr lang="en-GB" altLang="el-GR" sz="1000" baseline="30000" smtClean="0"/>
              <a:t>th</a:t>
            </a:r>
            <a:r>
              <a:rPr lang="en-GB" altLang="el-GR" sz="1000" smtClean="0"/>
              <a:t> biennial examination of the Framingham Cohort Study).  It is based on 554 men (46 with diabetes) and 760 women (43 with diabetes) who were free of CVD at exam 10.</a:t>
            </a:r>
          </a:p>
          <a:p>
            <a:pPr marL="190500" indent="-190500" eaLnBrk="1" hangingPunct="1">
              <a:buFontTx/>
              <a:buChar char="•"/>
            </a:pPr>
            <a:r>
              <a:rPr lang="en-GB" altLang="el-GR" sz="1000" smtClean="0"/>
              <a:t>The risk for individuals without diabetes is represented by the broken line at a risk ratio of 1.  It is clearly noticeable that the risk of CV disease is greater for those with diabetics compared to those without.</a:t>
            </a:r>
          </a:p>
          <a:p>
            <a:pPr marL="190500" indent="-190500" eaLnBrk="1" hangingPunct="1">
              <a:buFontTx/>
              <a:buChar char="•"/>
            </a:pPr>
            <a:r>
              <a:rPr lang="en-GB" altLang="el-GR" sz="1000" smtClean="0"/>
              <a:t>For men with diabetes, the age-adjusted risk ratio of coronary heart disease is 1.73 compared to individuals without diabetes (p&lt;0.05) and for women it is 2.5 (p&lt;0.01).</a:t>
            </a:r>
          </a:p>
          <a:p>
            <a:pPr marL="190500" indent="-190500" eaLnBrk="1" hangingPunct="1">
              <a:buFontTx/>
              <a:buChar char="•"/>
            </a:pPr>
            <a:r>
              <a:rPr lang="en-GB" altLang="el-GR" sz="1000" smtClean="0"/>
              <a:t>No data were available for sudden death in women.</a:t>
            </a:r>
          </a:p>
          <a:p>
            <a:pPr marL="190500" indent="-190500" eaLnBrk="1" hangingPunct="1"/>
            <a:endParaRPr lang="en-GB" altLang="el-GR" sz="1000" smtClean="0"/>
          </a:p>
          <a:p>
            <a:pPr marL="190500" indent="-190500" eaLnBrk="1" hangingPunct="1">
              <a:lnSpc>
                <a:spcPts val="1600"/>
              </a:lnSpc>
              <a:spcBef>
                <a:spcPts val="200"/>
              </a:spcBef>
            </a:pPr>
            <a:r>
              <a:rPr lang="en-US" altLang="el-GR" sz="1000" b="1" smtClean="0"/>
              <a:t>Reference</a:t>
            </a:r>
          </a:p>
          <a:p>
            <a:pPr marL="190500" indent="-190500" eaLnBrk="1" hangingPunct="1">
              <a:lnSpc>
                <a:spcPts val="1600"/>
              </a:lnSpc>
              <a:spcBef>
                <a:spcPts val="200"/>
              </a:spcBef>
            </a:pPr>
            <a:r>
              <a:rPr lang="en-US" altLang="el-GR" sz="1000" smtClean="0"/>
              <a:t>Kannel WB </a:t>
            </a:r>
            <a:r>
              <a:rPr lang="en-US" altLang="el-GR" sz="1000" i="1" smtClean="0"/>
              <a:t>et al</a:t>
            </a:r>
            <a:r>
              <a:rPr lang="en-US" altLang="el-GR" sz="1000" smtClean="0"/>
              <a:t>. </a:t>
            </a:r>
            <a:r>
              <a:rPr lang="en-US" altLang="el-GR" sz="1000" i="1" smtClean="0"/>
              <a:t>Am Heart J</a:t>
            </a:r>
            <a:r>
              <a:rPr lang="en-US" altLang="el-GR" sz="1000" smtClean="0"/>
              <a:t> 1990; </a:t>
            </a:r>
            <a:r>
              <a:rPr lang="en-US" altLang="el-GR" sz="1000" b="1" smtClean="0"/>
              <a:t>120</a:t>
            </a:r>
            <a:r>
              <a:rPr lang="en-US" altLang="el-GR" sz="1000" smtClean="0"/>
              <a:t>: 672-676.</a:t>
            </a:r>
          </a:p>
          <a:p>
            <a:pPr marL="190500" indent="-190500" eaLnBrk="1" hangingPunct="1"/>
            <a:endParaRPr lang="en-GB" altLang="el-GR" sz="10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5808609-D6F1-439D-A4D7-18582F102751}" type="slidenum">
              <a:rPr lang="el-GR" altLang="el-GR" sz="1200"/>
              <a:pPr eaLnBrk="1" hangingPunct="1"/>
              <a:t>48</a:t>
            </a:fld>
            <a:endParaRPr lang="el-GR" altLang="el-GR" sz="120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xfrm>
            <a:off x="912813" y="4343400"/>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3675" indent="-193675" eaLnBrk="1" hangingPunct="1">
              <a:buFontTx/>
              <a:buChar char="•"/>
            </a:pPr>
            <a:r>
              <a:rPr lang="en-GB" altLang="el-GR" sz="1000" smtClean="0"/>
              <a:t>Balkau </a:t>
            </a:r>
            <a:r>
              <a:rPr lang="en-GB" altLang="el-GR" sz="1000" i="1" smtClean="0"/>
              <a:t>et al</a:t>
            </a:r>
            <a:r>
              <a:rPr lang="en-GB" altLang="el-GR" sz="1000" baseline="30000" smtClean="0"/>
              <a:t>1</a:t>
            </a:r>
            <a:r>
              <a:rPr lang="en-GB" altLang="el-GR" sz="1000" smtClean="0"/>
              <a:t> analysed the 20-year mortality of the men aged 44-55 years in the Whitehall,</a:t>
            </a:r>
            <a:r>
              <a:rPr lang="en-GB" altLang="el-GR" sz="1000" baseline="30000" smtClean="0"/>
              <a:t>2</a:t>
            </a:r>
            <a:r>
              <a:rPr lang="en-GB" altLang="el-GR" sz="1000" smtClean="0"/>
              <a:t> Paris Prospective</a:t>
            </a:r>
            <a:r>
              <a:rPr lang="en-GB" altLang="el-GR" sz="1000" baseline="30000" smtClean="0"/>
              <a:t>3</a:t>
            </a:r>
            <a:r>
              <a:rPr lang="en-GB" altLang="el-GR" sz="1000" smtClean="0"/>
              <a:t> and Helsinki Policemen</a:t>
            </a:r>
            <a:r>
              <a:rPr lang="en-GB" altLang="el-GR" sz="1000" baseline="30000" smtClean="0"/>
              <a:t>4</a:t>
            </a:r>
            <a:r>
              <a:rPr lang="en-GB" altLang="el-GR" sz="1000" smtClean="0"/>
              <a:t> studies.</a:t>
            </a:r>
          </a:p>
          <a:p>
            <a:pPr marL="193675" indent="-193675" eaLnBrk="1" hangingPunct="1">
              <a:buFontTx/>
              <a:buChar char="•"/>
            </a:pPr>
            <a:r>
              <a:rPr lang="en-GB" altLang="el-GR" sz="1000" smtClean="0"/>
              <a:t>75% of the deaths in the Helsinki study were from CVD, compared with 56% in Whitehall and 31% in France.</a:t>
            </a:r>
          </a:p>
          <a:p>
            <a:pPr marL="193675" indent="-193675" eaLnBrk="1" hangingPunct="1"/>
            <a:endParaRPr lang="en-GB" altLang="el-GR" sz="1000" smtClean="0"/>
          </a:p>
          <a:p>
            <a:pPr marL="193675" indent="-193675" eaLnBrk="1" hangingPunct="1"/>
            <a:r>
              <a:rPr lang="en-GB" altLang="el-GR" sz="1000" b="1" smtClean="0"/>
              <a:t>References</a:t>
            </a:r>
          </a:p>
          <a:p>
            <a:pPr marL="193675" indent="-193675" eaLnBrk="1" hangingPunct="1"/>
            <a:r>
              <a:rPr lang="en-GB" altLang="el-GR" sz="1000" smtClean="0"/>
              <a:t>1. Balkau B </a:t>
            </a:r>
            <a:r>
              <a:rPr lang="en-GB" altLang="el-GR" sz="1000" i="1" smtClean="0"/>
              <a:t>et al</a:t>
            </a:r>
            <a:r>
              <a:rPr lang="en-GB" altLang="el-GR" sz="1000" smtClean="0"/>
              <a:t>. </a:t>
            </a:r>
            <a:r>
              <a:rPr lang="en-GB" altLang="el-GR" sz="1000" i="1" smtClean="0"/>
              <a:t>Lancet</a:t>
            </a:r>
            <a:r>
              <a:rPr lang="en-GB" altLang="el-GR" sz="1000" smtClean="0"/>
              <a:t> 1997; </a:t>
            </a:r>
            <a:r>
              <a:rPr lang="en-GB" altLang="el-GR" sz="1000" b="1" smtClean="0"/>
              <a:t>350</a:t>
            </a:r>
            <a:r>
              <a:rPr lang="en-GB" altLang="el-GR" sz="1000" smtClean="0"/>
              <a:t>: 1680.</a:t>
            </a:r>
          </a:p>
          <a:p>
            <a:pPr marL="193675" indent="-193675" eaLnBrk="1" hangingPunct="1"/>
            <a:r>
              <a:rPr lang="en-GB" altLang="el-GR" sz="1000" smtClean="0"/>
              <a:t>2. Reid DD </a:t>
            </a:r>
            <a:r>
              <a:rPr lang="en-GB" altLang="el-GR" sz="1000" i="1" smtClean="0"/>
              <a:t>et al</a:t>
            </a:r>
            <a:r>
              <a:rPr lang="en-GB" altLang="el-GR" sz="1000" smtClean="0"/>
              <a:t>. </a:t>
            </a:r>
            <a:r>
              <a:rPr lang="en-GB" altLang="el-GR" sz="1000" i="1" smtClean="0"/>
              <a:t>Lancet</a:t>
            </a:r>
            <a:r>
              <a:rPr lang="en-GB" altLang="el-GR" sz="1000" smtClean="0"/>
              <a:t> 1974; </a:t>
            </a:r>
            <a:r>
              <a:rPr lang="en-GB" altLang="el-GR" sz="1000" b="1" smtClean="0"/>
              <a:t>i</a:t>
            </a:r>
            <a:r>
              <a:rPr lang="en-GB" altLang="el-GR" sz="1000" smtClean="0"/>
              <a:t>: 469-473.</a:t>
            </a:r>
          </a:p>
          <a:p>
            <a:pPr marL="193675" indent="-193675" eaLnBrk="1" hangingPunct="1"/>
            <a:r>
              <a:rPr lang="en-GB" altLang="el-GR" sz="1000" smtClean="0"/>
              <a:t>3. Ducitemi</a:t>
            </a:r>
            <a:r>
              <a:rPr lang="en-GB" altLang="el-GR" sz="1000" smtClean="0">
                <a:cs typeface="Times New Roman" pitchFamily="18" charset="0"/>
              </a:rPr>
              <a:t>è</a:t>
            </a:r>
            <a:r>
              <a:rPr lang="en-GB" altLang="el-GR" sz="1000" smtClean="0"/>
              <a:t>re P </a:t>
            </a:r>
            <a:r>
              <a:rPr lang="en-GB" altLang="el-GR" sz="1000" i="1" smtClean="0"/>
              <a:t>et al</a:t>
            </a:r>
            <a:r>
              <a:rPr lang="en-GB" altLang="el-GR" sz="1000" smtClean="0"/>
              <a:t>. </a:t>
            </a:r>
            <a:r>
              <a:rPr lang="en-GB" altLang="el-GR" sz="1000" i="1" smtClean="0"/>
              <a:t>Diabetologia </a:t>
            </a:r>
            <a:r>
              <a:rPr lang="en-GB" altLang="el-GR" sz="1000" smtClean="0"/>
              <a:t>1980; </a:t>
            </a:r>
            <a:r>
              <a:rPr lang="en-GB" altLang="el-GR" sz="1000" b="1" smtClean="0"/>
              <a:t>19</a:t>
            </a:r>
            <a:r>
              <a:rPr lang="en-GB" altLang="el-GR" sz="1000" smtClean="0"/>
              <a:t>: 205-210.</a:t>
            </a:r>
          </a:p>
          <a:p>
            <a:pPr marL="193675" indent="-193675" eaLnBrk="1" hangingPunct="1"/>
            <a:r>
              <a:rPr lang="en-GB" altLang="el-GR" sz="1000" smtClean="0"/>
              <a:t>4. Pyorala K. </a:t>
            </a:r>
            <a:r>
              <a:rPr lang="en-GB" altLang="el-GR" sz="1000" i="1" smtClean="0"/>
              <a:t>Diabetes Care </a:t>
            </a:r>
            <a:r>
              <a:rPr lang="en-GB" altLang="el-GR" sz="1000" smtClean="0"/>
              <a:t>1979; </a:t>
            </a:r>
            <a:r>
              <a:rPr lang="en-GB" altLang="el-GR" sz="1000" b="1" smtClean="0"/>
              <a:t>2</a:t>
            </a:r>
            <a:r>
              <a:rPr lang="en-GB" altLang="el-GR" sz="1000" smtClean="0"/>
              <a:t>: 131-141.</a:t>
            </a:r>
          </a:p>
          <a:p>
            <a:pPr marL="193675" indent="-193675" eaLnBrk="1" hangingPunct="1"/>
            <a:endParaRPr lang="en-GB" altLang="el-GR" sz="10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91E9440-CF0C-408B-BA77-344843041EEA}" type="slidenum">
              <a:rPr lang="el-GR" altLang="el-GR" sz="1200"/>
              <a:pPr eaLnBrk="1" hangingPunct="1"/>
              <a:t>50</a:t>
            </a:fld>
            <a:endParaRPr lang="el-GR" altLang="el-GR" sz="120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xfrm>
            <a:off x="912813" y="4343400"/>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r>
              <a:rPr lang="en-GB" altLang="el-GR" sz="1000" smtClean="0"/>
              <a:t>NOTE: This slide contains animation – activated via one mouse-click.</a:t>
            </a:r>
          </a:p>
          <a:p>
            <a:pPr marL="190500" indent="-190500" eaLnBrk="1" hangingPunct="1"/>
            <a:endParaRPr lang="en-GB" altLang="el-GR" sz="1000" smtClean="0"/>
          </a:p>
          <a:p>
            <a:pPr marL="190500" indent="-190500" eaLnBrk="1" hangingPunct="1">
              <a:buFontTx/>
              <a:buChar char="•"/>
            </a:pPr>
            <a:r>
              <a:rPr lang="en-GB" altLang="el-GR" sz="1000" smtClean="0"/>
              <a:t>The abnormal glucose metabolism observed in type 2 diabetes involves a number of different organs.</a:t>
            </a:r>
          </a:p>
          <a:p>
            <a:pPr marL="190500" indent="-190500" eaLnBrk="1" hangingPunct="1">
              <a:buFontTx/>
              <a:buChar char="•"/>
            </a:pPr>
            <a:r>
              <a:rPr lang="en-GB" altLang="el-GR" sz="1000" smtClean="0"/>
              <a:t>Impaired beta-cell function at the pancreas is a common defect in established type 2 diabetes. The overproduction of glucose by the liver as a result of insulin resistance is also a characteristic trait.</a:t>
            </a:r>
          </a:p>
          <a:p>
            <a:pPr marL="190500" indent="-190500" eaLnBrk="1" hangingPunct="1">
              <a:buFontTx/>
              <a:buChar char="•"/>
            </a:pPr>
            <a:r>
              <a:rPr lang="en-GB" altLang="el-GR" sz="1000" smtClean="0"/>
              <a:t>Furthermore, insulin resistance at the adipose tissues can affect glucose uptake at the tissue and also causes excess fatty acid release, which further increases hepatic glucose output.</a:t>
            </a:r>
          </a:p>
          <a:p>
            <a:pPr marL="190500" indent="-190500" eaLnBrk="1" hangingPunct="1">
              <a:buFontTx/>
              <a:buChar char="•"/>
            </a:pPr>
            <a:r>
              <a:rPr lang="en-GB" altLang="el-GR" sz="1000" smtClean="0"/>
              <a:t>Insulin resistance also affects the skeletal muscle, in which 80 to 90% of insulin-stimulated glucose uptake occurs. This uptake is attenuated in patients with type 2 diabetes.</a:t>
            </a:r>
          </a:p>
          <a:p>
            <a:pPr marL="190500" indent="-190500" eaLnBrk="1" hangingPunct="1">
              <a:buFontTx/>
              <a:buChar char="•"/>
            </a:pPr>
            <a:r>
              <a:rPr lang="en-GB" altLang="el-GR" sz="1000" smtClean="0"/>
              <a:t>Stimulation of glucose metabolism by insulin requires that the hormone must first bind to specific receptors on the surface of all insulin-target tissues.</a:t>
            </a:r>
          </a:p>
          <a:p>
            <a:pPr marL="190500" indent="-190500" eaLnBrk="1" hangingPunct="1">
              <a:buFontTx/>
              <a:buChar char="•"/>
            </a:pPr>
            <a:r>
              <a:rPr lang="en-GB" altLang="el-GR" sz="1000" smtClean="0"/>
              <a:t>In type 2 diabetes, both insulin receptor and post-receptor defects have been shown to contribute to insulin resistance.</a:t>
            </a:r>
            <a:endParaRPr lang="en-GB" altLang="el-GR" smtClean="0"/>
          </a:p>
          <a:p>
            <a:pPr marL="190500" indent="-190500" eaLnBrk="1" hangingPunct="1"/>
            <a:endParaRPr lang="en-GB" altLang="el-GR" sz="1000" smtClean="0"/>
          </a:p>
          <a:p>
            <a:pPr marL="190500" indent="-190500" eaLnBrk="1" hangingPunct="1"/>
            <a:r>
              <a:rPr lang="en-GB" altLang="el-GR" sz="1000" b="1" smtClean="0"/>
              <a:t>Reference</a:t>
            </a:r>
          </a:p>
          <a:p>
            <a:pPr marL="190500" indent="-190500" eaLnBrk="1" hangingPunct="1"/>
            <a:r>
              <a:rPr lang="en-GB" altLang="el-GR" sz="1000" smtClean="0"/>
              <a:t>DeFronzo RA, Bonadonna RC, Ferrannini E. </a:t>
            </a:r>
            <a:r>
              <a:rPr lang="en-GB" altLang="el-GR" sz="1000" i="1" smtClean="0"/>
              <a:t>Diabetes Care</a:t>
            </a:r>
            <a:r>
              <a:rPr lang="en-GB" altLang="el-GR" sz="1000" smtClean="0"/>
              <a:t> 1992; </a:t>
            </a:r>
            <a:r>
              <a:rPr lang="en-GB" altLang="el-GR" sz="1000" b="1" smtClean="0"/>
              <a:t>15</a:t>
            </a:r>
            <a:r>
              <a:rPr lang="en-GB" altLang="el-GR" sz="1000" smtClean="0"/>
              <a:t>: 318-354.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F90C648-0F5A-4CFD-8E28-0FFB66B9B9F7}" type="slidenum">
              <a:rPr lang="el-GR" altLang="el-GR" sz="1200"/>
              <a:pPr eaLnBrk="1" hangingPunct="1"/>
              <a:t>51</a:t>
            </a:fld>
            <a:endParaRPr lang="el-GR" altLang="el-GR" sz="120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xfrm>
            <a:off x="912813" y="4343400"/>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55" tIns="44078" rIns="88155" bIns="44078"/>
          <a:lstStyle/>
          <a:p>
            <a:pPr marL="190500" indent="-190500" eaLnBrk="1" hangingPunct="1"/>
            <a:r>
              <a:rPr lang="en-GB" altLang="el-GR" sz="1000" smtClean="0"/>
              <a:t>NOTE: This slide contains animation – activated via one mouse-click.</a:t>
            </a:r>
          </a:p>
          <a:p>
            <a:pPr marL="190500" indent="-190500" eaLnBrk="1" hangingPunct="1"/>
            <a:endParaRPr lang="en-GB" altLang="el-GR" sz="1000" smtClean="0"/>
          </a:p>
          <a:p>
            <a:pPr marL="190500" indent="-190500" eaLnBrk="1" hangingPunct="1">
              <a:buFontTx/>
              <a:buChar char="•"/>
            </a:pPr>
            <a:r>
              <a:rPr lang="en-GB" altLang="el-GR" sz="1000" smtClean="0"/>
              <a:t>Insulin resistance is associated with the development of a clustering of metabolic disorders, including type 2 diabetes, obesity, hypertension, dyslipidaemia, and atherosclerosis, known as the insulin resistance syndrome (also known as the metabolic syndrome or syndrome X).</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3466340-7F03-45E4-9E14-08A53EA94311}" type="slidenum">
              <a:rPr lang="el-GR" altLang="el-GR" sz="1200"/>
              <a:pPr eaLnBrk="1" hangingPunct="1"/>
              <a:t>57</a:t>
            </a:fld>
            <a:endParaRPr lang="el-GR" altLang="el-GR" sz="1200"/>
          </a:p>
        </p:txBody>
      </p:sp>
      <p:sp>
        <p:nvSpPr>
          <p:cNvPr id="81923" name="Rectangle 2"/>
          <p:cNvSpPr>
            <a:spLocks noRot="1" noChangeArrowheads="1" noTextEdit="1"/>
          </p:cNvSpPr>
          <p:nvPr>
            <p:ph type="sldImg"/>
          </p:nvPr>
        </p:nvSpPr>
        <p:spPr>
          <a:xfrm>
            <a:off x="1143000" y="681038"/>
            <a:ext cx="4546600" cy="3409950"/>
          </a:xfrm>
          <a:ln/>
        </p:spPr>
      </p:sp>
      <p:sp>
        <p:nvSpPr>
          <p:cNvPr id="81924" name="Rectangle 3"/>
          <p:cNvSpPr>
            <a:spLocks noGrp="1" noChangeArrowheads="1"/>
          </p:cNvSpPr>
          <p:nvPr>
            <p:ph type="body" idx="1"/>
          </p:nvPr>
        </p:nvSpPr>
        <p:spPr>
          <a:xfrm>
            <a:off x="890588" y="4318000"/>
            <a:ext cx="5051425" cy="417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30FC7DDB-4BC9-4252-ADFF-AEEC46EC5FF1}" type="slidenum">
              <a:rPr lang="el-GR" altLang="el-GR"/>
              <a:pPr/>
              <a:t>‹#›</a:t>
            </a:fld>
            <a:endParaRPr lang="el-GR" altLang="el-GR"/>
          </a:p>
        </p:txBody>
      </p:sp>
    </p:spTree>
    <p:extLst>
      <p:ext uri="{BB962C8B-B14F-4D97-AF65-F5344CB8AC3E}">
        <p14:creationId xmlns:p14="http://schemas.microsoft.com/office/powerpoint/2010/main" val="1375049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740258BE-6AFB-4D93-8836-7DB0F20B6864}" type="slidenum">
              <a:rPr lang="el-GR" altLang="el-GR"/>
              <a:pPr/>
              <a:t>‹#›</a:t>
            </a:fld>
            <a:endParaRPr lang="el-GR" altLang="el-GR"/>
          </a:p>
        </p:txBody>
      </p:sp>
    </p:spTree>
    <p:extLst>
      <p:ext uri="{BB962C8B-B14F-4D97-AF65-F5344CB8AC3E}">
        <p14:creationId xmlns:p14="http://schemas.microsoft.com/office/powerpoint/2010/main" val="124162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7BA3B409-41CE-4D33-87FC-D74F2E6A4598}" type="slidenum">
              <a:rPr lang="el-GR" altLang="el-GR"/>
              <a:pPr/>
              <a:t>‹#›</a:t>
            </a:fld>
            <a:endParaRPr lang="el-GR" altLang="el-GR"/>
          </a:p>
        </p:txBody>
      </p:sp>
    </p:spTree>
    <p:extLst>
      <p:ext uri="{BB962C8B-B14F-4D97-AF65-F5344CB8AC3E}">
        <p14:creationId xmlns:p14="http://schemas.microsoft.com/office/powerpoint/2010/main" val="4211278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770F75DB-7CAE-4DCC-BFFB-A3836A332278}" type="slidenum">
              <a:rPr lang="el-GR" altLang="el-GR"/>
              <a:pPr/>
              <a:t>‹#›</a:t>
            </a:fld>
            <a:endParaRPr lang="el-GR" altLang="el-GR"/>
          </a:p>
        </p:txBody>
      </p:sp>
    </p:spTree>
    <p:extLst>
      <p:ext uri="{BB962C8B-B14F-4D97-AF65-F5344CB8AC3E}">
        <p14:creationId xmlns:p14="http://schemas.microsoft.com/office/powerpoint/2010/main" val="4240047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hart Placeholder 2"/>
          <p:cNvSpPr>
            <a:spLocks noGrp="1"/>
          </p:cNvSpPr>
          <p:nvPr>
            <p:ph type="chart" idx="1"/>
          </p:nvPr>
        </p:nvSpPr>
        <p:spPr>
          <a:xfrm>
            <a:off x="457200" y="1600200"/>
            <a:ext cx="8229600" cy="4525963"/>
          </a:xfrm>
        </p:spPr>
        <p:txBody>
          <a:bodyPr/>
          <a:lstStyle/>
          <a:p>
            <a:pPr lvl="0"/>
            <a:r>
              <a:rPr lang="en-US" noProof="0" smtClean="0"/>
              <a:t>Click icon to add chart</a:t>
            </a:r>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3481B224-89A5-4890-B008-6D3195366226}" type="slidenum">
              <a:rPr lang="el-GR" altLang="el-GR"/>
              <a:pPr/>
              <a:t>‹#›</a:t>
            </a:fld>
            <a:endParaRPr lang="el-GR" altLang="el-GR"/>
          </a:p>
        </p:txBody>
      </p:sp>
    </p:spTree>
    <p:extLst>
      <p:ext uri="{BB962C8B-B14F-4D97-AF65-F5344CB8AC3E}">
        <p14:creationId xmlns:p14="http://schemas.microsoft.com/office/powerpoint/2010/main" val="426483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E4FB945C-DA15-403F-A0CE-A84A28A0A02D}" type="slidenum">
              <a:rPr lang="el-GR" altLang="el-GR"/>
              <a:pPr/>
              <a:t>‹#›</a:t>
            </a:fld>
            <a:endParaRPr lang="el-GR" altLang="el-GR"/>
          </a:p>
        </p:txBody>
      </p:sp>
    </p:spTree>
    <p:extLst>
      <p:ext uri="{BB962C8B-B14F-4D97-AF65-F5344CB8AC3E}">
        <p14:creationId xmlns:p14="http://schemas.microsoft.com/office/powerpoint/2010/main" val="1341330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fld id="{50B187FB-3EAB-47FF-9108-0D9AF7E52978}" type="slidenum">
              <a:rPr lang="el-GR" altLang="el-GR"/>
              <a:pPr/>
              <a:t>‹#›</a:t>
            </a:fld>
            <a:endParaRPr lang="el-GR" altLang="el-GR"/>
          </a:p>
        </p:txBody>
      </p:sp>
    </p:spTree>
    <p:extLst>
      <p:ext uri="{BB962C8B-B14F-4D97-AF65-F5344CB8AC3E}">
        <p14:creationId xmlns:p14="http://schemas.microsoft.com/office/powerpoint/2010/main" val="81751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0F6AA8C8-6DC6-46E2-986B-FBC23E27E3BF}" type="slidenum">
              <a:rPr lang="el-GR" altLang="el-GR"/>
              <a:pPr/>
              <a:t>‹#›</a:t>
            </a:fld>
            <a:endParaRPr lang="el-GR" altLang="el-GR"/>
          </a:p>
        </p:txBody>
      </p:sp>
    </p:spTree>
    <p:extLst>
      <p:ext uri="{BB962C8B-B14F-4D97-AF65-F5344CB8AC3E}">
        <p14:creationId xmlns:p14="http://schemas.microsoft.com/office/powerpoint/2010/main" val="313687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fld id="{A5974EC7-401D-48E2-9E9E-6AA184D24959}" type="slidenum">
              <a:rPr lang="el-GR" altLang="el-GR"/>
              <a:pPr/>
              <a:t>‹#›</a:t>
            </a:fld>
            <a:endParaRPr lang="el-GR" altLang="el-GR"/>
          </a:p>
        </p:txBody>
      </p:sp>
    </p:spTree>
    <p:extLst>
      <p:ext uri="{BB962C8B-B14F-4D97-AF65-F5344CB8AC3E}">
        <p14:creationId xmlns:p14="http://schemas.microsoft.com/office/powerpoint/2010/main" val="115236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fld id="{4E0EC6F3-47F1-45B2-AE92-09737F76B4C3}" type="slidenum">
              <a:rPr lang="el-GR" altLang="el-GR"/>
              <a:pPr/>
              <a:t>‹#›</a:t>
            </a:fld>
            <a:endParaRPr lang="el-GR" altLang="el-GR"/>
          </a:p>
        </p:txBody>
      </p:sp>
    </p:spTree>
    <p:extLst>
      <p:ext uri="{BB962C8B-B14F-4D97-AF65-F5344CB8AC3E}">
        <p14:creationId xmlns:p14="http://schemas.microsoft.com/office/powerpoint/2010/main" val="135976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fld id="{C39A7594-5D9E-45B5-80F9-D3E11DE8D12F}" type="slidenum">
              <a:rPr lang="el-GR" altLang="el-GR"/>
              <a:pPr/>
              <a:t>‹#›</a:t>
            </a:fld>
            <a:endParaRPr lang="el-GR" altLang="el-GR"/>
          </a:p>
        </p:txBody>
      </p:sp>
    </p:spTree>
    <p:extLst>
      <p:ext uri="{BB962C8B-B14F-4D97-AF65-F5344CB8AC3E}">
        <p14:creationId xmlns:p14="http://schemas.microsoft.com/office/powerpoint/2010/main" val="288956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4E77E3A9-2030-4046-855C-F87A14392150}" type="slidenum">
              <a:rPr lang="el-GR" altLang="el-GR"/>
              <a:pPr/>
              <a:t>‹#›</a:t>
            </a:fld>
            <a:endParaRPr lang="el-GR" altLang="el-GR"/>
          </a:p>
        </p:txBody>
      </p:sp>
    </p:spTree>
    <p:extLst>
      <p:ext uri="{BB962C8B-B14F-4D97-AF65-F5344CB8AC3E}">
        <p14:creationId xmlns:p14="http://schemas.microsoft.com/office/powerpoint/2010/main" val="1317292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fld id="{DD1B48B1-B5D1-4BC0-98C6-922323FCF935}" type="slidenum">
              <a:rPr lang="el-GR" altLang="el-GR"/>
              <a:pPr/>
              <a:t>‹#›</a:t>
            </a:fld>
            <a:endParaRPr lang="el-GR" altLang="el-GR"/>
          </a:p>
        </p:txBody>
      </p:sp>
    </p:spTree>
    <p:extLst>
      <p:ext uri="{BB962C8B-B14F-4D97-AF65-F5344CB8AC3E}">
        <p14:creationId xmlns:p14="http://schemas.microsoft.com/office/powerpoint/2010/main" val="298298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85F5EFB-CFDA-4E3E-86A9-52B452AB7F70}" type="slidenum">
              <a:rPr lang="el-GR" altLang="el-G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mj-cs"/>
        </a:defRPr>
      </a:lvl1pPr>
      <a:lvl2pPr algn="ctr" rtl="0" eaLnBrk="1" fontAlgn="base" hangingPunct="1">
        <a:spcBef>
          <a:spcPct val="0"/>
        </a:spcBef>
        <a:spcAft>
          <a:spcPct val="0"/>
        </a:spcAft>
        <a:defRPr sz="4400">
          <a:solidFill>
            <a:schemeClr val="tx2"/>
          </a:solidFill>
          <a:latin typeface="Arial" pitchFamily="34" charset="0"/>
          <a:ea typeface="ＭＳ Ｐゴシック" pitchFamily="34" charset="-128"/>
        </a:defRPr>
      </a:lvl2pPr>
      <a:lvl3pPr algn="ctr" rtl="0" eaLnBrk="1" fontAlgn="base" hangingPunct="1">
        <a:spcBef>
          <a:spcPct val="0"/>
        </a:spcBef>
        <a:spcAft>
          <a:spcPct val="0"/>
        </a:spcAft>
        <a:defRPr sz="4400">
          <a:solidFill>
            <a:schemeClr val="tx2"/>
          </a:solidFill>
          <a:latin typeface="Arial" pitchFamily="34" charset="0"/>
          <a:ea typeface="ＭＳ Ｐゴシック" pitchFamily="34" charset="-128"/>
        </a:defRPr>
      </a:lvl3pPr>
      <a:lvl4pPr algn="ctr" rtl="0" eaLnBrk="1" fontAlgn="base" hangingPunct="1">
        <a:spcBef>
          <a:spcPct val="0"/>
        </a:spcBef>
        <a:spcAft>
          <a:spcPct val="0"/>
        </a:spcAft>
        <a:defRPr sz="4400">
          <a:solidFill>
            <a:schemeClr val="tx2"/>
          </a:solidFill>
          <a:latin typeface="Arial" pitchFamily="34" charset="0"/>
          <a:ea typeface="ＭＳ Ｐゴシック" pitchFamily="34" charset="-128"/>
        </a:defRPr>
      </a:lvl4pPr>
      <a:lvl5pPr algn="ctr" rtl="0" eaLnBrk="1" fontAlgn="base" hangingPunct="1">
        <a:spcBef>
          <a:spcPct val="0"/>
        </a:spcBef>
        <a:spcAft>
          <a:spcPct val="0"/>
        </a:spcAft>
        <a:defRPr sz="4400">
          <a:solidFill>
            <a:schemeClr val="tx2"/>
          </a:solidFill>
          <a:latin typeface="Arial" pitchFamily="34" charset="0"/>
          <a:ea typeface="ＭＳ Ｐゴシック" pitchFamily="34"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8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8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8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89"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aliagos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6910388" cy="83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228600" y="228600"/>
            <a:ext cx="20939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b="1">
                <a:solidFill>
                  <a:schemeClr val="bg1"/>
                </a:solidFill>
              </a:rPr>
              <a:t>Η κυρία</a:t>
            </a:r>
          </a:p>
          <a:p>
            <a:r>
              <a:rPr lang="el-GR" altLang="el-GR" b="1">
                <a:solidFill>
                  <a:schemeClr val="bg1"/>
                </a:solidFill>
              </a:rPr>
              <a:t>της Σαλιάγου</a:t>
            </a:r>
          </a:p>
          <a:p>
            <a:r>
              <a:rPr lang="el-GR" altLang="el-GR" sz="2000" i="1">
                <a:solidFill>
                  <a:schemeClr val="bg1"/>
                </a:solidFill>
              </a:rPr>
              <a:t>  c. 5000 π.χ.</a:t>
            </a:r>
            <a:r>
              <a:rPr lang="el-GR" altLang="el-GR" b="1">
                <a:solidFill>
                  <a:schemeClr val="bg1"/>
                </a:solidFill>
              </a:rPr>
              <a:t> </a:t>
            </a:r>
            <a:endParaRPr lang="en-US" altLang="el-GR" b="1">
              <a:solidFill>
                <a:schemeClr val="bg1"/>
              </a:solidFill>
            </a:endParaRPr>
          </a:p>
        </p:txBody>
      </p:sp>
      <p:sp>
        <p:nvSpPr>
          <p:cNvPr id="148484" name="Text Box 4"/>
          <p:cNvSpPr txBox="1">
            <a:spLocks noChangeArrowheads="1"/>
          </p:cNvSpPr>
          <p:nvPr/>
        </p:nvSpPr>
        <p:spPr bwMode="auto">
          <a:xfrm>
            <a:off x="3352800" y="152400"/>
            <a:ext cx="5791200" cy="20431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l-GR" altLang="el-GR" sz="4000" b="1">
                <a:solidFill>
                  <a:srgbClr val="FF3300"/>
                </a:solidFill>
                <a:effectLst>
                  <a:outerShdw blurRad="38100" dist="38100" dir="2700000" algn="tl">
                    <a:srgbClr val="000000"/>
                  </a:outerShdw>
                </a:effectLst>
                <a:latin typeface="Times New Roman" pitchFamily="18" charset="0"/>
              </a:rPr>
              <a:t>ΠΑΧΥΣΑΡΚΙΑ </a:t>
            </a:r>
            <a:r>
              <a:rPr lang="en-US" altLang="el-GR" sz="3200" b="1">
                <a:solidFill>
                  <a:schemeClr val="bg1"/>
                </a:solidFill>
                <a:latin typeface="Times New Roman" pitchFamily="18" charset="0"/>
              </a:rPr>
              <a:t>(BMI &gt; 30)</a:t>
            </a:r>
            <a:r>
              <a:rPr lang="en-US" altLang="el-GR" sz="2800" b="1">
                <a:solidFill>
                  <a:srgbClr val="FFFF00"/>
                </a:solidFill>
                <a:effectLst>
                  <a:outerShdw blurRad="38100" dist="38100" dir="2700000" algn="tl">
                    <a:srgbClr val="000000"/>
                  </a:outerShdw>
                </a:effectLst>
                <a:latin typeface="Times New Roman" pitchFamily="18" charset="0"/>
              </a:rPr>
              <a:t> </a:t>
            </a:r>
          </a:p>
          <a:p>
            <a:pPr eaLnBrk="1" hangingPunct="1"/>
            <a:r>
              <a:rPr lang="en-US" altLang="el-GR" sz="2800" b="1" i="1">
                <a:solidFill>
                  <a:srgbClr val="FFFF00"/>
                </a:solidFill>
                <a:effectLst>
                  <a:outerShdw blurRad="38100" dist="38100" dir="2700000" algn="tl">
                    <a:srgbClr val="000000"/>
                  </a:outerShdw>
                </a:effectLst>
                <a:latin typeface="Times New Roman" pitchFamily="18" charset="0"/>
              </a:rPr>
              <a:t>      </a:t>
            </a:r>
            <a:r>
              <a:rPr lang="el-GR" altLang="el-GR" sz="2800" b="1" i="1">
                <a:solidFill>
                  <a:srgbClr val="FFFF00"/>
                </a:solidFill>
                <a:effectLst>
                  <a:outerShdw blurRad="38100" dist="38100" dir="2700000" algn="tl">
                    <a:srgbClr val="000000"/>
                  </a:outerShdw>
                </a:effectLst>
                <a:latin typeface="Times New Roman" pitchFamily="18" charset="0"/>
              </a:rPr>
              <a:t>	         </a:t>
            </a:r>
            <a:r>
              <a:rPr lang="el-GR" altLang="el-GR" sz="3200" b="1" i="1">
                <a:solidFill>
                  <a:srgbClr val="FFFF00"/>
                </a:solidFill>
                <a:effectLst>
                  <a:outerShdw blurRad="38100" dist="38100" dir="2700000" algn="tl">
                    <a:srgbClr val="000000"/>
                  </a:outerShdw>
                </a:effectLst>
                <a:latin typeface="Times New Roman" pitchFamily="18" charset="0"/>
              </a:rPr>
              <a:t>χρονία νόσος,</a:t>
            </a:r>
            <a:r>
              <a:rPr lang="el-GR" altLang="el-GR" sz="2800" b="1" i="1">
                <a:solidFill>
                  <a:srgbClr val="FFFF00"/>
                </a:solidFill>
                <a:effectLst>
                  <a:outerShdw blurRad="38100" dist="38100" dir="2700000" algn="tl">
                    <a:srgbClr val="000000"/>
                  </a:outerShdw>
                </a:effectLst>
                <a:latin typeface="Times New Roman" pitchFamily="18" charset="0"/>
              </a:rPr>
              <a:t> που</a:t>
            </a:r>
            <a:r>
              <a:rPr lang="en-US" altLang="el-GR" sz="2800" b="1" i="1">
                <a:solidFill>
                  <a:srgbClr val="FFFF00"/>
                </a:solidFill>
                <a:effectLst>
                  <a:outerShdw blurRad="38100" dist="38100" dir="2700000" algn="tl">
                    <a:srgbClr val="000000"/>
                  </a:outerShdw>
                </a:effectLst>
                <a:latin typeface="Times New Roman" pitchFamily="18" charset="0"/>
              </a:rPr>
              <a:t> </a:t>
            </a:r>
          </a:p>
          <a:p>
            <a:pPr eaLnBrk="1" hangingPunct="1"/>
            <a:r>
              <a:rPr lang="en-US" altLang="el-GR" sz="2800" b="1" i="1">
                <a:solidFill>
                  <a:srgbClr val="FFFF00"/>
                </a:solidFill>
                <a:effectLst>
                  <a:outerShdw blurRad="38100" dist="38100" dir="2700000" algn="tl">
                    <a:srgbClr val="000000"/>
                  </a:outerShdw>
                </a:effectLst>
                <a:latin typeface="Times New Roman" pitchFamily="18" charset="0"/>
              </a:rPr>
              <a:t>      </a:t>
            </a:r>
            <a:r>
              <a:rPr lang="el-GR" altLang="el-GR" sz="2800" b="1" i="1">
                <a:solidFill>
                  <a:srgbClr val="FFFF00"/>
                </a:solidFill>
                <a:effectLst>
                  <a:outerShdw blurRad="38100" dist="38100" dir="2700000" algn="tl">
                    <a:srgbClr val="000000"/>
                  </a:outerShdw>
                </a:effectLst>
                <a:latin typeface="Times New Roman" pitchFamily="18" charset="0"/>
              </a:rPr>
              <a:t>	         χαρακτηρίζεται από</a:t>
            </a:r>
            <a:endParaRPr lang="en-US" altLang="el-GR" sz="2800" b="1" i="1">
              <a:solidFill>
                <a:srgbClr val="FFFF00"/>
              </a:solidFill>
              <a:effectLst>
                <a:outerShdw blurRad="38100" dist="38100" dir="2700000" algn="tl">
                  <a:srgbClr val="000000"/>
                </a:outerShdw>
              </a:effectLst>
              <a:latin typeface="Times New Roman" pitchFamily="18" charset="0"/>
            </a:endParaRPr>
          </a:p>
          <a:p>
            <a:pPr eaLnBrk="1" hangingPunct="1"/>
            <a:r>
              <a:rPr lang="en-US" altLang="el-GR" sz="2800" b="1" i="1">
                <a:solidFill>
                  <a:srgbClr val="FFFF00"/>
                </a:solidFill>
                <a:effectLst>
                  <a:outerShdw blurRad="38100" dist="38100" dir="2700000" algn="tl">
                    <a:srgbClr val="000000"/>
                  </a:outerShdw>
                </a:effectLst>
                <a:latin typeface="Times New Roman" pitchFamily="18" charset="0"/>
              </a:rPr>
              <a:t>      </a:t>
            </a:r>
            <a:r>
              <a:rPr lang="el-GR" altLang="el-GR" sz="2800" b="1" i="1">
                <a:solidFill>
                  <a:srgbClr val="FFFF00"/>
                </a:solidFill>
                <a:effectLst>
                  <a:outerShdw blurRad="38100" dist="38100" dir="2700000" algn="tl">
                    <a:srgbClr val="000000"/>
                  </a:outerShdw>
                </a:effectLst>
                <a:latin typeface="Times New Roman" pitchFamily="18" charset="0"/>
              </a:rPr>
              <a:t>	         αύξηση λίπους σώματος</a:t>
            </a:r>
          </a:p>
        </p:txBody>
      </p:sp>
      <p:sp>
        <p:nvSpPr>
          <p:cNvPr id="148485" name="Text Box 5"/>
          <p:cNvSpPr txBox="1">
            <a:spLocks noChangeArrowheads="1"/>
          </p:cNvSpPr>
          <p:nvPr/>
        </p:nvSpPr>
        <p:spPr bwMode="auto">
          <a:xfrm>
            <a:off x="3429000" y="6202363"/>
            <a:ext cx="5788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l-GR" altLang="el-GR" sz="3200" b="1">
                <a:solidFill>
                  <a:srgbClr val="FF3300"/>
                </a:solidFill>
                <a:latin typeface="Times New Roman" pitchFamily="18" charset="0"/>
              </a:rPr>
              <a:t>Υπερβάλλον βάρος</a:t>
            </a:r>
            <a:r>
              <a:rPr lang="en-US" altLang="el-GR" sz="3200" b="1">
                <a:solidFill>
                  <a:srgbClr val="FF3300"/>
                </a:solidFill>
                <a:latin typeface="Times New Roman" pitchFamily="18" charset="0"/>
              </a:rPr>
              <a:t>  </a:t>
            </a:r>
            <a:r>
              <a:rPr lang="en-US" altLang="el-GR" sz="3200" b="1">
                <a:solidFill>
                  <a:schemeClr val="bg1"/>
                </a:solidFill>
                <a:latin typeface="Times New Roman" pitchFamily="18" charset="0"/>
              </a:rPr>
              <a:t>(BMI 25-30)</a:t>
            </a:r>
            <a:endParaRPr lang="el-GR" altLang="el-GR" sz="3200" b="1">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48484"/>
                                        </p:tgtEl>
                                        <p:attrNameLst>
                                          <p:attrName>style.visibility</p:attrName>
                                        </p:attrNameLst>
                                      </p:cBhvr>
                                      <p:to>
                                        <p:strVal val="visible"/>
                                      </p:to>
                                    </p:set>
                                    <p:anim calcmode="lin" valueType="num">
                                      <p:cBhvr>
                                        <p:cTn id="7" dur="500" fill="hold"/>
                                        <p:tgtEl>
                                          <p:spTgt spid="148484"/>
                                        </p:tgtEl>
                                        <p:attrNameLst>
                                          <p:attrName>ppt_w</p:attrName>
                                        </p:attrNameLst>
                                      </p:cBhvr>
                                      <p:tavLst>
                                        <p:tav tm="0">
                                          <p:val>
                                            <p:fltVal val="0"/>
                                          </p:val>
                                        </p:tav>
                                        <p:tav tm="100000">
                                          <p:val>
                                            <p:strVal val="#ppt_w"/>
                                          </p:val>
                                        </p:tav>
                                      </p:tavLst>
                                    </p:anim>
                                    <p:anim calcmode="lin" valueType="num">
                                      <p:cBhvr>
                                        <p:cTn id="8" dur="500" fill="hold"/>
                                        <p:tgtEl>
                                          <p:spTgt spid="148484"/>
                                        </p:tgtEl>
                                        <p:attrNameLst>
                                          <p:attrName>ppt_h</p:attrName>
                                        </p:attrNameLst>
                                      </p:cBhvr>
                                      <p:tavLst>
                                        <p:tav tm="0">
                                          <p:val>
                                            <p:fltVal val="0"/>
                                          </p:val>
                                        </p:tav>
                                        <p:tav tm="100000">
                                          <p:val>
                                            <p:strVal val="#ppt_h"/>
                                          </p:val>
                                        </p:tav>
                                      </p:tavLst>
                                    </p:anim>
                                    <p:anim calcmode="lin" valueType="num">
                                      <p:cBhvr>
                                        <p:cTn id="9" dur="500" fill="hold"/>
                                        <p:tgtEl>
                                          <p:spTgt spid="148484"/>
                                        </p:tgtEl>
                                        <p:attrNameLst>
                                          <p:attrName>ppt_x</p:attrName>
                                        </p:attrNameLst>
                                      </p:cBhvr>
                                      <p:tavLst>
                                        <p:tav tm="0">
                                          <p:val>
                                            <p:fltVal val="0.5"/>
                                          </p:val>
                                        </p:tav>
                                        <p:tav tm="100000">
                                          <p:val>
                                            <p:strVal val="#ppt_x"/>
                                          </p:val>
                                        </p:tav>
                                      </p:tavLst>
                                    </p:anim>
                                    <p:anim calcmode="lin" valueType="num">
                                      <p:cBhvr>
                                        <p:cTn id="10" dur="500" fill="hold"/>
                                        <p:tgtEl>
                                          <p:spTgt spid="14848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48485"/>
                                        </p:tgtEl>
                                        <p:attrNameLst>
                                          <p:attrName>style.visibility</p:attrName>
                                        </p:attrNameLst>
                                      </p:cBhvr>
                                      <p:to>
                                        <p:strVal val="visible"/>
                                      </p:to>
                                    </p:set>
                                    <p:anim calcmode="lin" valueType="num">
                                      <p:cBhvr>
                                        <p:cTn id="15" dur="500" fill="hold"/>
                                        <p:tgtEl>
                                          <p:spTgt spid="148485"/>
                                        </p:tgtEl>
                                        <p:attrNameLst>
                                          <p:attrName>ppt_w</p:attrName>
                                        </p:attrNameLst>
                                      </p:cBhvr>
                                      <p:tavLst>
                                        <p:tav tm="0">
                                          <p:val>
                                            <p:fltVal val="0"/>
                                          </p:val>
                                        </p:tav>
                                        <p:tav tm="100000">
                                          <p:val>
                                            <p:strVal val="#ppt_w"/>
                                          </p:val>
                                        </p:tav>
                                      </p:tavLst>
                                    </p:anim>
                                    <p:anim calcmode="lin" valueType="num">
                                      <p:cBhvr>
                                        <p:cTn id="16" dur="500" fill="hold"/>
                                        <p:tgtEl>
                                          <p:spTgt spid="148485"/>
                                        </p:tgtEl>
                                        <p:attrNameLst>
                                          <p:attrName>ppt_h</p:attrName>
                                        </p:attrNameLst>
                                      </p:cBhvr>
                                      <p:tavLst>
                                        <p:tav tm="0">
                                          <p:val>
                                            <p:fltVal val="0"/>
                                          </p:val>
                                        </p:tav>
                                        <p:tav tm="100000">
                                          <p:val>
                                            <p:strVal val="#ppt_h"/>
                                          </p:val>
                                        </p:tav>
                                      </p:tavLst>
                                    </p:anim>
                                    <p:anim calcmode="lin" valueType="num">
                                      <p:cBhvr>
                                        <p:cTn id="17" dur="500" fill="hold"/>
                                        <p:tgtEl>
                                          <p:spTgt spid="148485"/>
                                        </p:tgtEl>
                                        <p:attrNameLst>
                                          <p:attrName>ppt_x</p:attrName>
                                        </p:attrNameLst>
                                      </p:cBhvr>
                                      <p:tavLst>
                                        <p:tav tm="0">
                                          <p:val>
                                            <p:fltVal val="0.5"/>
                                          </p:val>
                                        </p:tav>
                                        <p:tav tm="100000">
                                          <p:val>
                                            <p:strVal val="#ppt_x"/>
                                          </p:val>
                                        </p:tav>
                                      </p:tavLst>
                                    </p:anim>
                                    <p:anim calcmode="lin" valueType="num">
                                      <p:cBhvr>
                                        <p:cTn id="18" dur="500" fill="hold"/>
                                        <p:tgtEl>
                                          <p:spTgt spid="14848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autoUpdateAnimBg="0"/>
      <p:bldP spid="14848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268413"/>
            <a:ext cx="914558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8"/>
          <p:cNvSpPr txBox="1">
            <a:spLocks noChangeArrowheads="1"/>
          </p:cNvSpPr>
          <p:nvPr/>
        </p:nvSpPr>
        <p:spPr bwMode="auto">
          <a:xfrm>
            <a:off x="246063" y="104775"/>
            <a:ext cx="87185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4000" b="1">
                <a:solidFill>
                  <a:srgbClr val="FF0000"/>
                </a:solidFill>
                <a:latin typeface="Times New Roman" pitchFamily="18" charset="0"/>
              </a:rPr>
              <a:t>ΠΑΧΥΣΑΡΚΙΑ = ΝΟΣΟΣ</a:t>
            </a:r>
            <a:r>
              <a:rPr lang="el-GR" altLang="el-GR" sz="3600" b="1">
                <a:solidFill>
                  <a:srgbClr val="FF0000"/>
                </a:solidFill>
                <a:latin typeface="Times New Roman" pitchFamily="18" charset="0"/>
              </a:rPr>
              <a:t/>
            </a:r>
            <a:br>
              <a:rPr lang="el-GR" altLang="el-GR" sz="3600" b="1">
                <a:solidFill>
                  <a:srgbClr val="FF0000"/>
                </a:solidFill>
                <a:latin typeface="Times New Roman" pitchFamily="18" charset="0"/>
              </a:rPr>
            </a:br>
            <a:r>
              <a:rPr lang="el-GR" altLang="el-GR" sz="3600" b="1">
                <a:solidFill>
                  <a:srgbClr val="FFFF00"/>
                </a:solidFill>
                <a:latin typeface="Times New Roman" pitchFamily="18" charset="0"/>
              </a:rPr>
              <a:t>ΘΝΗΣΙΜΟΤΗΤΑ </a:t>
            </a:r>
            <a:r>
              <a:rPr lang="el-GR" altLang="el-GR" sz="3200" b="1">
                <a:solidFill>
                  <a:srgbClr val="FFFF00"/>
                </a:solidFill>
                <a:latin typeface="Times New Roman" pitchFamily="18" charset="0"/>
              </a:rPr>
              <a:t>ΜΕ Β</a:t>
            </a:r>
            <a:r>
              <a:rPr lang="en-US" altLang="el-GR" sz="3200" b="1">
                <a:solidFill>
                  <a:srgbClr val="FFFF00"/>
                </a:solidFill>
                <a:latin typeface="Times New Roman" pitchFamily="18" charset="0"/>
              </a:rPr>
              <a:t>A</a:t>
            </a:r>
            <a:r>
              <a:rPr lang="el-GR" altLang="el-GR" sz="3200" b="1">
                <a:solidFill>
                  <a:srgbClr val="FFFF00"/>
                </a:solidFill>
                <a:latin typeface="Times New Roman" pitchFamily="18" charset="0"/>
              </a:rPr>
              <a:t>ΣΗ ΤΟ</a:t>
            </a:r>
            <a:r>
              <a:rPr lang="el-GR" altLang="el-GR" sz="3600" b="1">
                <a:solidFill>
                  <a:srgbClr val="FFFF00"/>
                </a:solidFill>
                <a:latin typeface="Times New Roman" pitchFamily="18" charset="0"/>
              </a:rPr>
              <a:t> ΒΜΙ</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981075"/>
          </a:xfrm>
        </p:spPr>
        <p:txBody>
          <a:bodyPr/>
          <a:lstStyle/>
          <a:p>
            <a:pPr eaLnBrk="1" hangingPunct="1"/>
            <a:r>
              <a:rPr lang="en-US" altLang="el-GR" sz="3200" smtClean="0">
                <a:solidFill>
                  <a:srgbClr val="CC00FF"/>
                </a:solidFill>
              </a:rPr>
              <a:t>Biomarkers of caloric restriction may predict longevity</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l="8594" t="8333" r="3125" b="6424"/>
          <a:stretch>
            <a:fillRect/>
          </a:stretch>
        </p:blipFill>
        <p:spPr bwMode="auto">
          <a:xfrm>
            <a:off x="539750" y="1268413"/>
            <a:ext cx="8208963" cy="495458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7245350" y="6369050"/>
            <a:ext cx="182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1600">
                <a:solidFill>
                  <a:srgbClr val="CC00FF"/>
                </a:solidFill>
                <a:latin typeface="Times New Roman" pitchFamily="18" charset="0"/>
              </a:rPr>
              <a:t>Roth, Science, 2002</a:t>
            </a:r>
          </a:p>
        </p:txBody>
      </p:sp>
      <p:sp>
        <p:nvSpPr>
          <p:cNvPr id="26629" name="Text Box 5"/>
          <p:cNvSpPr txBox="1">
            <a:spLocks noChangeArrowheads="1"/>
          </p:cNvSpPr>
          <p:nvPr/>
        </p:nvSpPr>
        <p:spPr bwMode="auto">
          <a:xfrm>
            <a:off x="2813050" y="6216650"/>
            <a:ext cx="13017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pPr>
            <a:r>
              <a:rPr lang="en-US" altLang="el-GR" sz="1800" b="1">
                <a:solidFill>
                  <a:srgbClr val="CC00FF"/>
                </a:solidFill>
              </a:rPr>
              <a:t>Calorie</a:t>
            </a:r>
          </a:p>
          <a:p>
            <a:pPr>
              <a:lnSpc>
                <a:spcPct val="80000"/>
              </a:lnSpc>
            </a:pPr>
            <a:r>
              <a:rPr lang="en-US" altLang="el-GR" sz="1800" b="1">
                <a:solidFill>
                  <a:srgbClr val="CC00FF"/>
                </a:solidFill>
              </a:rPr>
              <a:t>restriction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488"/>
            <a:ext cx="9144000" cy="65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30275"/>
            <a:ext cx="84582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3"/>
          <p:cNvSpPr txBox="1">
            <a:spLocks noChangeArrowheads="1"/>
          </p:cNvSpPr>
          <p:nvPr/>
        </p:nvSpPr>
        <p:spPr bwMode="auto">
          <a:xfrm>
            <a:off x="338138" y="182563"/>
            <a:ext cx="8418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3200" b="1">
                <a:solidFill>
                  <a:srgbClr val="FFFF00"/>
                </a:solidFill>
                <a:latin typeface="Times New Roman" pitchFamily="18" charset="0"/>
              </a:rPr>
              <a:t>Η παχυσαρκία θα διπλασιαστεί σε 25 χρόνια!</a:t>
            </a:r>
            <a:endParaRPr lang="el-GR" altLang="el-GR" sz="3200" b="1">
              <a:solidFill>
                <a:srgbClr val="FFFF00"/>
              </a:solidFill>
              <a:latin typeface="Times New Roman" pitchFamily="18" charset="0"/>
            </a:endParaRPr>
          </a:p>
        </p:txBody>
      </p:sp>
      <p:graphicFrame>
        <p:nvGraphicFramePr>
          <p:cNvPr id="28674" name="Object 4"/>
          <p:cNvGraphicFramePr>
            <a:graphicFrameLocks noChangeAspect="1"/>
          </p:cNvGraphicFramePr>
          <p:nvPr/>
        </p:nvGraphicFramePr>
        <p:xfrm>
          <a:off x="7086600" y="4938713"/>
          <a:ext cx="1611313" cy="1614487"/>
        </p:xfrm>
        <a:graphic>
          <a:graphicData uri="http://schemas.openxmlformats.org/presentationml/2006/ole">
            <mc:AlternateContent xmlns:mc="http://schemas.openxmlformats.org/markup-compatibility/2006">
              <mc:Choice xmlns:v="urn:schemas-microsoft-com:vml" Requires="v">
                <p:oleObj spid="_x0000_s28677" name="Clip" r:id="rId4" imgW="1663920" imgH="1666440" progId="MS_ClipArt_Gallery.2">
                  <p:embed/>
                </p:oleObj>
              </mc:Choice>
              <mc:Fallback>
                <p:oleObj name="Clip" r:id="rId4" imgW="1663920" imgH="1666440"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938713"/>
                        <a:ext cx="1611313" cy="161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827088" y="333375"/>
            <a:ext cx="74676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l-GR" altLang="el-GR" sz="2800" b="1">
                <a:solidFill>
                  <a:srgbClr val="FFFF00"/>
                </a:solidFill>
              </a:rPr>
              <a:t>Μέση μεταβολή βάρους και BMI</a:t>
            </a:r>
          </a:p>
          <a:p>
            <a:pPr algn="ctr">
              <a:spcBef>
                <a:spcPct val="50000"/>
              </a:spcBef>
            </a:pPr>
            <a:r>
              <a:rPr lang="el-GR" altLang="el-GR" sz="2800" b="1">
                <a:solidFill>
                  <a:srgbClr val="FFFF00"/>
                </a:solidFill>
              </a:rPr>
              <a:t>Δείγμα πληθυσμού από την Κρήτη </a:t>
            </a:r>
          </a:p>
          <a:p>
            <a:pPr algn="ctr">
              <a:spcBef>
                <a:spcPct val="50000"/>
              </a:spcBef>
            </a:pPr>
            <a:r>
              <a:rPr lang="el-GR" altLang="el-GR" sz="2800" b="1">
                <a:solidFill>
                  <a:srgbClr val="66FF33"/>
                </a:solidFill>
              </a:rPr>
              <a:t>(Seven-Countries Study)</a:t>
            </a:r>
          </a:p>
        </p:txBody>
      </p:sp>
      <p:sp>
        <p:nvSpPr>
          <p:cNvPr id="29699" name="Text Box 6"/>
          <p:cNvSpPr txBox="1">
            <a:spLocks noChangeArrowheads="1"/>
          </p:cNvSpPr>
          <p:nvPr/>
        </p:nvSpPr>
        <p:spPr bwMode="auto">
          <a:xfrm>
            <a:off x="76200" y="2349500"/>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50000"/>
              </a:spcBef>
            </a:pPr>
            <a:r>
              <a:rPr lang="el-GR" altLang="el-GR" sz="2800" b="1">
                <a:solidFill>
                  <a:srgbClr val="FFFF00"/>
                </a:solidFill>
              </a:rPr>
              <a:t>          1960	         1965	        1970	      1991</a:t>
            </a:r>
            <a:endParaRPr lang="el-GR" altLang="el-GR" sz="2800">
              <a:solidFill>
                <a:srgbClr val="FFFF00"/>
              </a:solidFill>
              <a:latin typeface="Times New Roman" pitchFamily="18" charset="0"/>
            </a:endParaRPr>
          </a:p>
        </p:txBody>
      </p:sp>
      <p:sp>
        <p:nvSpPr>
          <p:cNvPr id="29700" name="Text Box 7"/>
          <p:cNvSpPr txBox="1">
            <a:spLocks noChangeArrowheads="1"/>
          </p:cNvSpPr>
          <p:nvPr/>
        </p:nvSpPr>
        <p:spPr bwMode="auto">
          <a:xfrm>
            <a:off x="304800" y="349250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l-GR" altLang="el-GR" b="1">
                <a:solidFill>
                  <a:schemeClr val="bg1"/>
                </a:solidFill>
              </a:rPr>
              <a:t>Weight (kg):	      64		    65.8	   67.6	           68.7</a:t>
            </a:r>
          </a:p>
        </p:txBody>
      </p:sp>
      <p:sp>
        <p:nvSpPr>
          <p:cNvPr id="29701" name="Text Box 8"/>
          <p:cNvSpPr txBox="1">
            <a:spLocks noChangeArrowheads="1"/>
          </p:cNvSpPr>
          <p:nvPr/>
        </p:nvSpPr>
        <p:spPr bwMode="auto">
          <a:xfrm>
            <a:off x="304800" y="4470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l-GR" altLang="el-GR" b="1">
                <a:solidFill>
                  <a:schemeClr val="bg1"/>
                </a:solidFill>
              </a:rPr>
              <a:t>BMI (kg/m</a:t>
            </a:r>
            <a:r>
              <a:rPr lang="el-GR" altLang="el-GR" b="1" baseline="30000">
                <a:solidFill>
                  <a:schemeClr val="bg1"/>
                </a:solidFill>
              </a:rPr>
              <a:t>2</a:t>
            </a:r>
            <a:r>
              <a:rPr lang="el-GR" altLang="el-GR" b="1">
                <a:solidFill>
                  <a:schemeClr val="bg1"/>
                </a:solidFill>
              </a:rPr>
              <a:t>):	     23.1	    23.8	   24.4	           25.5</a:t>
            </a:r>
          </a:p>
        </p:txBody>
      </p:sp>
      <p:sp>
        <p:nvSpPr>
          <p:cNvPr id="29702" name="Line 9"/>
          <p:cNvSpPr>
            <a:spLocks noChangeShapeType="1"/>
          </p:cNvSpPr>
          <p:nvPr/>
        </p:nvSpPr>
        <p:spPr bwMode="auto">
          <a:xfrm>
            <a:off x="304800" y="2959100"/>
            <a:ext cx="853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29703" name="Line 10"/>
          <p:cNvSpPr>
            <a:spLocks noChangeShapeType="1"/>
          </p:cNvSpPr>
          <p:nvPr/>
        </p:nvSpPr>
        <p:spPr bwMode="auto">
          <a:xfrm>
            <a:off x="304800" y="5397500"/>
            <a:ext cx="853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29704" name="Text Box 11"/>
          <p:cNvSpPr txBox="1">
            <a:spLocks noChangeArrowheads="1"/>
          </p:cNvSpPr>
          <p:nvPr/>
        </p:nvSpPr>
        <p:spPr bwMode="auto">
          <a:xfrm>
            <a:off x="4495800" y="5805488"/>
            <a:ext cx="387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i="1">
                <a:solidFill>
                  <a:srgbClr val="66FF33"/>
                </a:solidFill>
              </a:rPr>
              <a:t>Int J Obes 1996;20:488-92.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Users\user\AppData\Local\Microsoft\Windows\Temporary Internet Files\Low\Content.IE5\0M7MCWU9\FIG_1-colour[1].tif"/>
          <p:cNvPicPr>
            <a:picLocks noChangeAspect="1" noChangeArrowheads="1"/>
          </p:cNvPicPr>
          <p:nvPr/>
        </p:nvPicPr>
        <p:blipFill>
          <a:blip r:embed="rId2" cstate="print"/>
          <a:srcRect/>
          <a:stretch>
            <a:fillRect/>
          </a:stretch>
        </p:blipFill>
        <p:spPr bwMode="auto">
          <a:xfrm>
            <a:off x="0" y="32495"/>
            <a:ext cx="9144000" cy="6754091"/>
          </a:xfrm>
          <a:prstGeom prst="rect">
            <a:avLst/>
          </a:prstGeom>
          <a:ln w="228600" cap="sq" cmpd="thickThin">
            <a:solidFill>
              <a:srgbClr val="000000"/>
            </a:solidFill>
            <a:prstDash val="solid"/>
            <a:miter lim="800000"/>
          </a:ln>
          <a:effectLst>
            <a:innerShdw blurRad="76200">
              <a:srgbClr val="000000"/>
            </a:innerShdw>
          </a:effectLst>
        </p:spPr>
      </p:pic>
      <p:pic>
        <p:nvPicPr>
          <p:cNvPr id="30723" name="Picture 4" descr="Saliagos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71438"/>
            <a:ext cx="101123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6"/>
          <p:cNvSpPr txBox="1">
            <a:spLocks noChangeArrowheads="1"/>
          </p:cNvSpPr>
          <p:nvPr/>
        </p:nvSpPr>
        <p:spPr bwMode="auto">
          <a:xfrm>
            <a:off x="7429500" y="6396038"/>
            <a:ext cx="171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2000" b="1">
                <a:solidFill>
                  <a:srgbClr val="FF0000"/>
                </a:solidFill>
                <a:latin typeface="Times New Roman" pitchFamily="18" charset="0"/>
              </a:rPr>
              <a:t>Source: IOTF</a:t>
            </a:r>
            <a:endParaRPr lang="el-GR" altLang="el-GR" sz="2000" b="1">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hidden="1"/>
          <p:cNvSpPr>
            <a:spLocks noGrp="1"/>
          </p:cNvSpPr>
          <p:nvPr>
            <p:ph type="title"/>
          </p:nvPr>
        </p:nvSpPr>
        <p:spPr/>
        <p:txBody>
          <a:bodyPr/>
          <a:lstStyle/>
          <a:p>
            <a:r>
              <a:rPr lang="en-US" altLang="en-US" smtClean="0">
                <a:cs typeface="Arial" pitchFamily="34" charset="0"/>
              </a:rPr>
              <a:t>Weight and Energy Balance: Historical Perspective </a:t>
            </a: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hidden="1"/>
          <p:cNvSpPr>
            <a:spLocks noGrp="1"/>
          </p:cNvSpPr>
          <p:nvPr>
            <p:ph type="title"/>
          </p:nvPr>
        </p:nvSpPr>
        <p:spPr/>
        <p:txBody>
          <a:bodyPr/>
          <a:lstStyle/>
          <a:p>
            <a:r>
              <a:rPr lang="en-US" altLang="en-US" smtClean="0"/>
              <a:t>Weight and Energy Balance: Current Perspective</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3378200" y="195263"/>
            <a:ext cx="2905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200" b="1">
                <a:solidFill>
                  <a:srgbClr val="FFFF00"/>
                </a:solidFill>
                <a:latin typeface="Times New Roman" pitchFamily="18" charset="0"/>
              </a:rPr>
              <a:t>NHNES Survey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434975"/>
            <a:ext cx="7180263"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p:txBody>
          <a:bodyPr/>
          <a:lstStyle/>
          <a:p>
            <a:pPr eaLnBrk="1" hangingPunct="1"/>
            <a:r>
              <a:rPr lang="el-GR" altLang="el-GR" sz="4000" smtClean="0">
                <a:solidFill>
                  <a:srgbClr val="CC0099"/>
                </a:solidFill>
              </a:rPr>
              <a:t>Ορισμός</a:t>
            </a:r>
          </a:p>
          <a:p>
            <a:pPr eaLnBrk="1" hangingPunct="1"/>
            <a:r>
              <a:rPr lang="el-GR" altLang="el-GR" sz="4000" smtClean="0">
                <a:solidFill>
                  <a:srgbClr val="CC0099"/>
                </a:solidFill>
              </a:rPr>
              <a:t>Επιδημιολογία</a:t>
            </a:r>
          </a:p>
          <a:p>
            <a:pPr eaLnBrk="1" hangingPunct="1"/>
            <a:r>
              <a:rPr lang="el-GR" altLang="el-GR" sz="4000" smtClean="0">
                <a:solidFill>
                  <a:srgbClr val="CC0099"/>
                </a:solidFill>
              </a:rPr>
              <a:t>Συσχέτιση με άλλες παθήσεις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993063"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457200" y="1052513"/>
            <a:ext cx="8229600" cy="5073650"/>
          </a:xfrm>
        </p:spPr>
        <p:txBody>
          <a:bodyPr/>
          <a:lstStyle/>
          <a:p>
            <a:pPr eaLnBrk="1" hangingPunct="1">
              <a:lnSpc>
                <a:spcPct val="90000"/>
              </a:lnSpc>
            </a:pPr>
            <a:r>
              <a:rPr lang="el-GR" altLang="el-GR" smtClean="0">
                <a:solidFill>
                  <a:schemeClr val="accent1"/>
                </a:solidFill>
              </a:rPr>
              <a:t>Γενετική επίπτωση παχυσαρκίας 40-75%</a:t>
            </a:r>
          </a:p>
          <a:p>
            <a:pPr eaLnBrk="1" hangingPunct="1">
              <a:lnSpc>
                <a:spcPct val="90000"/>
              </a:lnSpc>
            </a:pPr>
            <a:endParaRPr lang="el-GR" altLang="el-GR" smtClean="0">
              <a:solidFill>
                <a:schemeClr val="accent1"/>
              </a:solidFill>
            </a:endParaRPr>
          </a:p>
          <a:p>
            <a:pPr eaLnBrk="1" hangingPunct="1">
              <a:lnSpc>
                <a:spcPct val="90000"/>
              </a:lnSpc>
            </a:pPr>
            <a:r>
              <a:rPr lang="el-GR" altLang="el-GR" smtClean="0">
                <a:solidFill>
                  <a:schemeClr val="accent1"/>
                </a:solidFill>
              </a:rPr>
              <a:t>Πολλαπλή και πολύπλοκη γενετική συμμετοχή που δεν φαίνεται να ακολουθεί </a:t>
            </a:r>
            <a:r>
              <a:rPr lang="en-US" altLang="el-GR" smtClean="0">
                <a:solidFill>
                  <a:schemeClr val="accent1"/>
                </a:solidFill>
              </a:rPr>
              <a:t>Mendelian </a:t>
            </a:r>
            <a:r>
              <a:rPr lang="el-GR" altLang="el-GR" smtClean="0">
                <a:solidFill>
                  <a:schemeClr val="accent1"/>
                </a:solidFill>
              </a:rPr>
              <a:t>πρότυπα (ενέχονται περισσότερα ενός γονίδια όπως και σε άλλες νόσοι με μεγάλη επίπτωση, υπέρταση, ΣΔ 2) </a:t>
            </a:r>
          </a:p>
          <a:p>
            <a:pPr eaLnBrk="1" hangingPunct="1">
              <a:lnSpc>
                <a:spcPct val="90000"/>
              </a:lnSpc>
            </a:pPr>
            <a:endParaRPr lang="el-GR" altLang="el-GR" smtClean="0">
              <a:solidFill>
                <a:schemeClr val="accent1"/>
              </a:solidFill>
            </a:endParaRPr>
          </a:p>
          <a:p>
            <a:pPr eaLnBrk="1" hangingPunct="1">
              <a:lnSpc>
                <a:spcPct val="90000"/>
              </a:lnSpc>
            </a:pPr>
            <a:r>
              <a:rPr lang="el-GR" altLang="el-GR" smtClean="0">
                <a:solidFill>
                  <a:schemeClr val="accent1"/>
                </a:solidFill>
              </a:rPr>
              <a:t>Πολυπαραγοντιακή νόσος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hidden="1"/>
          <p:cNvSpPr>
            <a:spLocks noGrp="1"/>
          </p:cNvSpPr>
          <p:nvPr>
            <p:ph type="title"/>
          </p:nvPr>
        </p:nvSpPr>
        <p:spPr/>
        <p:txBody>
          <a:bodyPr/>
          <a:lstStyle/>
          <a:p>
            <a:r>
              <a:rPr lang="en-US" altLang="en-US" smtClean="0"/>
              <a:t>Medical Complications of Obesity</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457200" y="333375"/>
            <a:ext cx="8229600" cy="5792788"/>
          </a:xfrm>
        </p:spPr>
        <p:txBody>
          <a:bodyPr/>
          <a:lstStyle/>
          <a:p>
            <a:pPr eaLnBrk="1" hangingPunct="1">
              <a:lnSpc>
                <a:spcPct val="90000"/>
              </a:lnSpc>
            </a:pPr>
            <a:r>
              <a:rPr lang="el-GR" altLang="el-GR" smtClean="0">
                <a:solidFill>
                  <a:schemeClr val="accent1"/>
                </a:solidFill>
              </a:rPr>
              <a:t>Πολύ λεπτή ισορροπία πρόσληψης κατανάλωσης τροφής </a:t>
            </a:r>
            <a:r>
              <a:rPr lang="en-US" altLang="el-GR" smtClean="0">
                <a:solidFill>
                  <a:schemeClr val="accent1"/>
                </a:solidFill>
              </a:rPr>
              <a:t>(</a:t>
            </a:r>
            <a:r>
              <a:rPr lang="el-GR" altLang="el-GR" smtClean="0">
                <a:solidFill>
                  <a:schemeClr val="accent1"/>
                </a:solidFill>
              </a:rPr>
              <a:t>ενέργειας) έτσι ώστε 2% άυξηση πρόσληψης τροφής σε ημερήσια βάση για ένα έτος οδηγεί σε περίσσεια 18.000 </a:t>
            </a:r>
            <a:r>
              <a:rPr lang="en-US" altLang="el-GR" smtClean="0">
                <a:solidFill>
                  <a:schemeClr val="accent1"/>
                </a:solidFill>
              </a:rPr>
              <a:t>kcal (2.3 kg)</a:t>
            </a:r>
          </a:p>
          <a:p>
            <a:pPr eaLnBrk="1" hangingPunct="1">
              <a:lnSpc>
                <a:spcPct val="90000"/>
              </a:lnSpc>
            </a:pPr>
            <a:endParaRPr lang="en-US" altLang="el-GR" smtClean="0">
              <a:solidFill>
                <a:schemeClr val="accent1"/>
              </a:solidFill>
            </a:endParaRPr>
          </a:p>
          <a:p>
            <a:pPr eaLnBrk="1" hangingPunct="1">
              <a:lnSpc>
                <a:spcPct val="90000"/>
              </a:lnSpc>
            </a:pPr>
            <a:r>
              <a:rPr lang="en-US" altLang="el-GR" smtClean="0">
                <a:solidFill>
                  <a:schemeClr val="accent1"/>
                </a:solidFill>
              </a:rPr>
              <a:t>[1 kg </a:t>
            </a:r>
            <a:r>
              <a:rPr lang="el-GR" altLang="el-GR" smtClean="0">
                <a:solidFill>
                  <a:schemeClr val="accent1"/>
                </a:solidFill>
              </a:rPr>
              <a:t>αντιστοιχεί σε περίπου 7.8</a:t>
            </a:r>
            <a:r>
              <a:rPr lang="en-US" altLang="el-GR" smtClean="0">
                <a:solidFill>
                  <a:schemeClr val="accent1"/>
                </a:solidFill>
              </a:rPr>
              <a:t>00 kcal</a:t>
            </a:r>
            <a:r>
              <a:rPr lang="el-GR" altLang="el-GR" smtClean="0">
                <a:solidFill>
                  <a:schemeClr val="accent1"/>
                </a:solidFill>
              </a:rPr>
              <a:t>] </a:t>
            </a:r>
          </a:p>
          <a:p>
            <a:pPr eaLnBrk="1" hangingPunct="1">
              <a:lnSpc>
                <a:spcPct val="90000"/>
              </a:lnSpc>
            </a:pPr>
            <a:endParaRPr lang="el-GR" altLang="el-GR" smtClean="0">
              <a:solidFill>
                <a:schemeClr val="accent1"/>
              </a:solidFill>
            </a:endParaRPr>
          </a:p>
          <a:p>
            <a:pPr eaLnBrk="1" hangingPunct="1">
              <a:lnSpc>
                <a:spcPct val="90000"/>
              </a:lnSpc>
            </a:pPr>
            <a:r>
              <a:rPr lang="el-GR" altLang="el-GR" smtClean="0">
                <a:solidFill>
                  <a:schemeClr val="accent1"/>
                </a:solidFill>
              </a:rPr>
              <a:t>Αύξηση ΣΒ κατά 9.1 </a:t>
            </a:r>
            <a:r>
              <a:rPr lang="en-US" altLang="el-GR" smtClean="0">
                <a:solidFill>
                  <a:schemeClr val="accent1"/>
                </a:solidFill>
              </a:rPr>
              <a:t>kg </a:t>
            </a:r>
            <a:r>
              <a:rPr lang="el-GR" altLang="el-GR" smtClean="0">
                <a:solidFill>
                  <a:schemeClr val="accent1"/>
                </a:solidFill>
              </a:rPr>
              <a:t>μεταξύ 25-55 ετών αντιστοιχεί σε 0.3% ημερήσια αύξηση πρόσληψης τροφής </a:t>
            </a:r>
          </a:p>
          <a:p>
            <a:pPr eaLnBrk="1" hangingPunct="1">
              <a:lnSpc>
                <a:spcPct val="90000"/>
              </a:lnSpc>
            </a:pPr>
            <a:endParaRPr lang="el-GR" altLang="el-GR" smtClean="0">
              <a:solidFill>
                <a:schemeClr val="accent1"/>
              </a:solidFill>
            </a:endParaRPr>
          </a:p>
          <a:p>
            <a:pPr eaLnBrk="1" hangingPunct="1">
              <a:lnSpc>
                <a:spcPct val="90000"/>
              </a:lnSpc>
            </a:pPr>
            <a:endParaRPr lang="el-GR" altLang="el-GR" smtClean="0">
              <a:solidFill>
                <a:schemeClr val="accen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Energy expenditure-0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476250"/>
            <a:ext cx="7632700" cy="5905500"/>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tarvation homeostasis"/>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836613"/>
            <a:ext cx="7129463" cy="5259387"/>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energy control-0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555625" y="184150"/>
            <a:ext cx="78263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4400" b="1" i="1">
                <a:solidFill>
                  <a:srgbClr val="FAFD00"/>
                </a:solidFill>
              </a:rPr>
              <a:t>Ζωϊκά μοντέλα παχυσαρκίας</a:t>
            </a:r>
            <a:endParaRPr lang="el-GR" altLang="el-GR" sz="4000" b="1" i="1">
              <a:solidFill>
                <a:srgbClr val="FAFD00"/>
              </a:solidFill>
              <a:latin typeface="HellasArial" pitchFamily="34" charset="0"/>
            </a:endParaRPr>
          </a:p>
        </p:txBody>
      </p:sp>
      <p:sp>
        <p:nvSpPr>
          <p:cNvPr id="45059" name="Line 3"/>
          <p:cNvSpPr>
            <a:spLocks noChangeShapeType="1"/>
          </p:cNvSpPr>
          <p:nvPr/>
        </p:nvSpPr>
        <p:spPr bwMode="auto">
          <a:xfrm>
            <a:off x="463550" y="1066800"/>
            <a:ext cx="8081963" cy="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45060" name="Line 4"/>
          <p:cNvSpPr>
            <a:spLocks noChangeShapeType="1"/>
          </p:cNvSpPr>
          <p:nvPr/>
        </p:nvSpPr>
        <p:spPr bwMode="auto">
          <a:xfrm>
            <a:off x="463550" y="1905000"/>
            <a:ext cx="8081963"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45061" name="Rectangle 5"/>
          <p:cNvSpPr>
            <a:spLocks noChangeArrowheads="1"/>
          </p:cNvSpPr>
          <p:nvPr/>
        </p:nvSpPr>
        <p:spPr bwMode="auto">
          <a:xfrm>
            <a:off x="304800" y="1098550"/>
            <a:ext cx="80391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4000" b="1">
                <a:solidFill>
                  <a:srgbClr val="A3F25F"/>
                </a:solidFill>
                <a:latin typeface="HellasArial" pitchFamily="34" charset="0"/>
              </a:rPr>
              <a:t> </a:t>
            </a:r>
            <a:r>
              <a:rPr lang="el-GR" altLang="el-GR" sz="4000" i="1">
                <a:solidFill>
                  <a:srgbClr val="A3F25F"/>
                </a:solidFill>
                <a:latin typeface="HellasArial" pitchFamily="34" charset="0"/>
              </a:rPr>
              <a:t>ob/ob </a:t>
            </a:r>
            <a:r>
              <a:rPr lang="el-GR" altLang="el-GR" sz="4000" b="1">
                <a:solidFill>
                  <a:srgbClr val="A3F25F"/>
                </a:solidFill>
                <a:latin typeface="Times New Roman" pitchFamily="18" charset="0"/>
              </a:rPr>
              <a:t>ποντίκι</a:t>
            </a:r>
            <a:r>
              <a:rPr lang="el-GR" altLang="el-GR" sz="4000" b="1">
                <a:solidFill>
                  <a:srgbClr val="A3F25F"/>
                </a:solidFill>
                <a:latin typeface="HellasArial" pitchFamily="34" charset="0"/>
              </a:rPr>
              <a:t>		 </a:t>
            </a:r>
            <a:r>
              <a:rPr lang="el-GR" altLang="el-GR" sz="4000" i="1">
                <a:solidFill>
                  <a:srgbClr val="A3F25F"/>
                </a:solidFill>
                <a:latin typeface="HellasArial" pitchFamily="34" charset="0"/>
              </a:rPr>
              <a:t>db/db </a:t>
            </a:r>
            <a:r>
              <a:rPr lang="el-GR" altLang="el-GR" sz="4000" b="1">
                <a:solidFill>
                  <a:srgbClr val="A3F25F"/>
                </a:solidFill>
                <a:latin typeface="Times New Roman" pitchFamily="18" charset="0"/>
              </a:rPr>
              <a:t>ποντίκι</a:t>
            </a:r>
            <a:r>
              <a:rPr lang="el-GR" altLang="el-GR" sz="4000" b="1">
                <a:solidFill>
                  <a:srgbClr val="A3F25F"/>
                </a:solidFill>
                <a:latin typeface="HellasArial" pitchFamily="34" charset="0"/>
              </a:rPr>
              <a:t> </a:t>
            </a:r>
          </a:p>
        </p:txBody>
      </p:sp>
      <p:sp>
        <p:nvSpPr>
          <p:cNvPr id="45062" name="Line 6"/>
          <p:cNvSpPr>
            <a:spLocks noChangeShapeType="1"/>
          </p:cNvSpPr>
          <p:nvPr/>
        </p:nvSpPr>
        <p:spPr bwMode="auto">
          <a:xfrm flipV="1">
            <a:off x="449263" y="4229100"/>
            <a:ext cx="0" cy="457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5063" name="Line 7"/>
          <p:cNvSpPr>
            <a:spLocks noChangeShapeType="1"/>
          </p:cNvSpPr>
          <p:nvPr/>
        </p:nvSpPr>
        <p:spPr bwMode="auto">
          <a:xfrm flipV="1">
            <a:off x="4910138" y="4229100"/>
            <a:ext cx="0" cy="457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5064" name="Line 8"/>
          <p:cNvSpPr>
            <a:spLocks noChangeShapeType="1"/>
          </p:cNvSpPr>
          <p:nvPr/>
        </p:nvSpPr>
        <p:spPr bwMode="auto">
          <a:xfrm>
            <a:off x="449263" y="4838700"/>
            <a:ext cx="0" cy="381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5065" name="Line 9"/>
          <p:cNvSpPr>
            <a:spLocks noChangeShapeType="1"/>
          </p:cNvSpPr>
          <p:nvPr/>
        </p:nvSpPr>
        <p:spPr bwMode="auto">
          <a:xfrm>
            <a:off x="4910138" y="4838700"/>
            <a:ext cx="0" cy="381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5066" name="Rectangle 10"/>
          <p:cNvSpPr>
            <a:spLocks noChangeArrowheads="1"/>
          </p:cNvSpPr>
          <p:nvPr/>
        </p:nvSpPr>
        <p:spPr bwMode="auto">
          <a:xfrm>
            <a:off x="530225" y="5892800"/>
            <a:ext cx="3544888" cy="787400"/>
          </a:xfrm>
          <a:prstGeom prst="rect">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45067" name="Rectangle 11"/>
          <p:cNvSpPr>
            <a:spLocks noChangeArrowheads="1"/>
          </p:cNvSpPr>
          <p:nvPr/>
        </p:nvSpPr>
        <p:spPr bwMode="auto">
          <a:xfrm>
            <a:off x="563563" y="5943600"/>
            <a:ext cx="34766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3600" b="1">
                <a:solidFill>
                  <a:schemeClr val="tx2"/>
                </a:solidFill>
                <a:latin typeface="Times New Roman" pitchFamily="18" charset="0"/>
              </a:rPr>
              <a:t>Έλειψη λεπτίνης</a:t>
            </a:r>
            <a:endParaRPr lang="el-GR" altLang="el-GR" sz="3600">
              <a:solidFill>
                <a:schemeClr val="tx2"/>
              </a:solidFill>
              <a:latin typeface="HellasArial" pitchFamily="34" charset="0"/>
            </a:endParaRPr>
          </a:p>
        </p:txBody>
      </p:sp>
      <p:sp>
        <p:nvSpPr>
          <p:cNvPr id="45068" name="Rectangle 12"/>
          <p:cNvSpPr>
            <a:spLocks noChangeArrowheads="1"/>
          </p:cNvSpPr>
          <p:nvPr/>
        </p:nvSpPr>
        <p:spPr bwMode="auto">
          <a:xfrm>
            <a:off x="4495800" y="5943600"/>
            <a:ext cx="45053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3600" b="1">
                <a:solidFill>
                  <a:schemeClr val="tx2"/>
                </a:solidFill>
                <a:latin typeface="Times New Roman" pitchFamily="18" charset="0"/>
              </a:rPr>
              <a:t>Αντίσταση </a:t>
            </a:r>
            <a:r>
              <a:rPr lang="el-GR" altLang="el-GR" sz="2800">
                <a:solidFill>
                  <a:schemeClr val="tx2"/>
                </a:solidFill>
                <a:latin typeface="Times New Roman" pitchFamily="18" charset="0"/>
              </a:rPr>
              <a:t>στη </a:t>
            </a:r>
            <a:r>
              <a:rPr lang="el-GR" altLang="el-GR" sz="3600" b="1">
                <a:solidFill>
                  <a:schemeClr val="tx2"/>
                </a:solidFill>
                <a:latin typeface="Times New Roman" pitchFamily="18" charset="0"/>
              </a:rPr>
              <a:t>λεπτίνη</a:t>
            </a:r>
          </a:p>
        </p:txBody>
      </p:sp>
      <p:sp>
        <p:nvSpPr>
          <p:cNvPr id="45069" name="Rectangle 13"/>
          <p:cNvSpPr>
            <a:spLocks noChangeArrowheads="1"/>
          </p:cNvSpPr>
          <p:nvPr/>
        </p:nvSpPr>
        <p:spPr bwMode="auto">
          <a:xfrm>
            <a:off x="4495800" y="5892800"/>
            <a:ext cx="4456113" cy="787400"/>
          </a:xfrm>
          <a:prstGeom prst="rect">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45070" name="Rectangle 14"/>
          <p:cNvSpPr>
            <a:spLocks noChangeArrowheads="1"/>
          </p:cNvSpPr>
          <p:nvPr/>
        </p:nvSpPr>
        <p:spPr bwMode="auto">
          <a:xfrm>
            <a:off x="533400" y="2362200"/>
            <a:ext cx="1023937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5000"/>
              </a:lnSpc>
            </a:pPr>
            <a:r>
              <a:rPr lang="el-GR" altLang="el-GR" sz="3200">
                <a:solidFill>
                  <a:srgbClr val="FFFFFF"/>
                </a:solidFill>
              </a:rPr>
              <a:t>Σοβαρή παχυσαρκία	Σοβαρή παχυσαρκία </a:t>
            </a:r>
          </a:p>
          <a:p>
            <a:pPr>
              <a:lnSpc>
                <a:spcPct val="95000"/>
              </a:lnSpc>
            </a:pPr>
            <a:r>
              <a:rPr lang="el-GR" altLang="el-GR" sz="3200">
                <a:solidFill>
                  <a:srgbClr val="FFFFFF"/>
                </a:solidFill>
              </a:rPr>
              <a:t>Διαβήτης				Διαβήτης</a:t>
            </a:r>
          </a:p>
          <a:p>
            <a:pPr>
              <a:lnSpc>
                <a:spcPct val="95000"/>
              </a:lnSpc>
            </a:pPr>
            <a:r>
              <a:rPr lang="el-GR" altLang="el-GR" sz="3200">
                <a:solidFill>
                  <a:srgbClr val="FFFFFF"/>
                </a:solidFill>
              </a:rPr>
              <a:t>Υπερφαγία			Υπερφαγία</a:t>
            </a:r>
          </a:p>
          <a:p>
            <a:pPr>
              <a:lnSpc>
                <a:spcPct val="95000"/>
              </a:lnSpc>
            </a:pPr>
            <a:r>
              <a:rPr lang="el-GR" altLang="el-GR" sz="3200">
                <a:solidFill>
                  <a:srgbClr val="FFFFFF"/>
                </a:solidFill>
              </a:rPr>
              <a:t>Υποθερμία			Υποθερμία				</a:t>
            </a:r>
          </a:p>
          <a:p>
            <a:pPr>
              <a:lnSpc>
                <a:spcPct val="95000"/>
              </a:lnSpc>
            </a:pPr>
            <a:r>
              <a:rPr lang="el-GR" altLang="el-GR" sz="3200">
                <a:solidFill>
                  <a:srgbClr val="FFFFFF"/>
                </a:solidFill>
              </a:rPr>
              <a:t>Κορτικοστερόνη		Κορτικοστερόνη</a:t>
            </a:r>
          </a:p>
          <a:p>
            <a:pPr>
              <a:lnSpc>
                <a:spcPct val="95000"/>
              </a:lnSpc>
            </a:pPr>
            <a:r>
              <a:rPr lang="el-GR" altLang="el-GR" sz="3200">
                <a:solidFill>
                  <a:srgbClr val="FFFFFF"/>
                </a:solidFill>
              </a:rPr>
              <a:t>Αύξηση				Αύξηση</a:t>
            </a:r>
          </a:p>
          <a:p>
            <a:pPr>
              <a:lnSpc>
                <a:spcPct val="95000"/>
              </a:lnSpc>
            </a:pPr>
            <a:r>
              <a:rPr lang="el-GR" altLang="el-GR" sz="3200">
                <a:solidFill>
                  <a:srgbClr val="FFFFFF"/>
                </a:solidFill>
              </a:rPr>
              <a:t>Στειρότητα			Στειρότητα</a:t>
            </a:r>
          </a:p>
          <a:p>
            <a:pPr>
              <a:lnSpc>
                <a:spcPct val="95000"/>
              </a:lnSpc>
            </a:pPr>
            <a:r>
              <a:rPr lang="el-GR" altLang="el-GR" sz="2800">
                <a:solidFill>
                  <a:srgbClr val="FFFFFF"/>
                </a:solidFill>
              </a:rPr>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0"/>
            <a:ext cx="548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7"/>
          <p:cNvSpPr txBox="1">
            <a:spLocks noChangeArrowheads="1"/>
          </p:cNvSpPr>
          <p:nvPr/>
        </p:nvSpPr>
        <p:spPr bwMode="auto">
          <a:xfrm>
            <a:off x="644525" y="5589588"/>
            <a:ext cx="2127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1800" b="1">
                <a:solidFill>
                  <a:srgbClr val="66FF33"/>
                </a:solidFill>
                <a:latin typeface="Times New Roman" pitchFamily="18" charset="0"/>
              </a:rPr>
              <a:t>Tsigos C et al., 2004</a:t>
            </a:r>
          </a:p>
          <a:p>
            <a:r>
              <a:rPr lang="en-US" altLang="el-GR" sz="1800" b="1">
                <a:solidFill>
                  <a:srgbClr val="66FF33"/>
                </a:solidFill>
                <a:latin typeface="Times New Roman" pitchFamily="18" charset="0"/>
              </a:rPr>
              <a:t> www.endotext.org</a:t>
            </a:r>
            <a:endParaRPr lang="el-GR" altLang="el-GR" sz="1800" b="1">
              <a:solidFill>
                <a:srgbClr val="66FF33"/>
              </a:solidFill>
              <a:latin typeface="Times New Roman" pitchFamily="18" charset="0"/>
            </a:endParaRPr>
          </a:p>
        </p:txBody>
      </p:sp>
      <p:sp>
        <p:nvSpPr>
          <p:cNvPr id="46084" name="Text Box 8"/>
          <p:cNvSpPr txBox="1">
            <a:spLocks noChangeArrowheads="1"/>
          </p:cNvSpPr>
          <p:nvPr/>
        </p:nvSpPr>
        <p:spPr bwMode="auto">
          <a:xfrm>
            <a:off x="34925" y="152400"/>
            <a:ext cx="3246438"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20000"/>
              </a:lnSpc>
            </a:pPr>
            <a:r>
              <a:rPr lang="en-US" altLang="el-GR" sz="2800" b="1">
                <a:solidFill>
                  <a:schemeClr val="bg1"/>
                </a:solidFill>
                <a:latin typeface="Times New Roman" pitchFamily="18" charset="0"/>
              </a:rPr>
              <a:t>Η </a:t>
            </a:r>
            <a:r>
              <a:rPr lang="en-US" altLang="el-GR" sz="3200" b="1">
                <a:solidFill>
                  <a:srgbClr val="FF3300"/>
                </a:solidFill>
                <a:latin typeface="Times New Roman" pitchFamily="18" charset="0"/>
              </a:rPr>
              <a:t>Λεπτίνη</a:t>
            </a:r>
            <a:r>
              <a:rPr lang="en-US" altLang="el-GR" sz="2800" b="1">
                <a:solidFill>
                  <a:schemeClr val="bg1"/>
                </a:solidFill>
                <a:latin typeface="Times New Roman" pitchFamily="18" charset="0"/>
              </a:rPr>
              <a:t> δρα στο</a:t>
            </a:r>
          </a:p>
          <a:p>
            <a:pPr algn="ctr">
              <a:lnSpc>
                <a:spcPct val="120000"/>
              </a:lnSpc>
            </a:pPr>
            <a:r>
              <a:rPr lang="en-US" altLang="el-GR" sz="2800" b="1">
                <a:solidFill>
                  <a:schemeClr val="bg1"/>
                </a:solidFill>
                <a:latin typeface="Times New Roman" pitchFamily="18" charset="0"/>
              </a:rPr>
              <a:t>τοξοειδή πυρήνα </a:t>
            </a:r>
          </a:p>
          <a:p>
            <a:pPr algn="ctr">
              <a:lnSpc>
                <a:spcPct val="120000"/>
              </a:lnSpc>
            </a:pPr>
            <a:r>
              <a:rPr lang="en-US" altLang="el-GR" sz="2800" b="1">
                <a:solidFill>
                  <a:schemeClr val="bg1"/>
                </a:solidFill>
                <a:latin typeface="Times New Roman" pitchFamily="18" charset="0"/>
              </a:rPr>
              <a:t>του υποθαλάμου,</a:t>
            </a:r>
          </a:p>
          <a:p>
            <a:pPr algn="ctr">
              <a:lnSpc>
                <a:spcPct val="120000"/>
              </a:lnSpc>
            </a:pPr>
            <a:r>
              <a:rPr lang="en-US" altLang="el-GR" sz="2800" b="1">
                <a:solidFill>
                  <a:schemeClr val="bg1"/>
                </a:solidFill>
                <a:latin typeface="Times New Roman" pitchFamily="18" charset="0"/>
              </a:rPr>
              <a:t>όπου διεγείρει τους</a:t>
            </a:r>
          </a:p>
          <a:p>
            <a:pPr algn="ctr">
              <a:lnSpc>
                <a:spcPct val="120000"/>
              </a:lnSpc>
            </a:pPr>
            <a:r>
              <a:rPr lang="en-US" altLang="el-GR" sz="2800" b="1">
                <a:solidFill>
                  <a:schemeClr val="bg1"/>
                </a:solidFill>
                <a:latin typeface="Times New Roman" pitchFamily="18" charset="0"/>
              </a:rPr>
              <a:t>POMC </a:t>
            </a:r>
            <a:r>
              <a:rPr lang="el-GR" altLang="el-GR" sz="2800" b="1">
                <a:solidFill>
                  <a:schemeClr val="bg1"/>
                </a:solidFill>
                <a:latin typeface="Times New Roman" pitchFamily="18" charset="0"/>
              </a:rPr>
              <a:t>νευρώνες</a:t>
            </a:r>
          </a:p>
          <a:p>
            <a:pPr algn="ctr">
              <a:lnSpc>
                <a:spcPct val="120000"/>
              </a:lnSpc>
            </a:pPr>
            <a:r>
              <a:rPr lang="el-GR" altLang="el-GR" sz="2800" b="1">
                <a:solidFill>
                  <a:schemeClr val="bg1"/>
                </a:solidFill>
                <a:latin typeface="Times New Roman" pitchFamily="18" charset="0"/>
              </a:rPr>
              <a:t>και καταστέλει</a:t>
            </a:r>
          </a:p>
          <a:p>
            <a:pPr algn="ctr">
              <a:lnSpc>
                <a:spcPct val="120000"/>
              </a:lnSpc>
            </a:pPr>
            <a:r>
              <a:rPr lang="el-GR" altLang="el-GR" sz="2800" b="1">
                <a:solidFill>
                  <a:schemeClr val="bg1"/>
                </a:solidFill>
                <a:latin typeface="Times New Roman" pitchFamily="18" charset="0"/>
              </a:rPr>
              <a:t>τους </a:t>
            </a:r>
            <a:r>
              <a:rPr lang="en-US" altLang="el-GR" sz="2800" b="1">
                <a:solidFill>
                  <a:schemeClr val="bg1"/>
                </a:solidFill>
                <a:latin typeface="Times New Roman" pitchFamily="18" charset="0"/>
              </a:rPr>
              <a:t>NPY/AgRP</a:t>
            </a:r>
          </a:p>
          <a:p>
            <a:pPr algn="ctr">
              <a:lnSpc>
                <a:spcPct val="120000"/>
              </a:lnSpc>
            </a:pPr>
            <a:r>
              <a:rPr lang="el-GR" altLang="el-GR" sz="2800" b="1">
                <a:solidFill>
                  <a:schemeClr val="bg1"/>
                </a:solidFill>
                <a:latin typeface="Times New Roman" pitchFamily="18" charset="0"/>
              </a:rPr>
              <a:t>νευρώνες</a:t>
            </a:r>
            <a:r>
              <a:rPr lang="en-US" altLang="el-GR" sz="2800" b="1">
                <a:solidFill>
                  <a:schemeClr val="bg1"/>
                </a:solidFill>
                <a:latin typeface="Times New Roman" pitchFamily="18"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6423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914400" y="76200"/>
            <a:ext cx="746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l-GR" altLang="el-GR" sz="3200" b="1" i="1">
                <a:solidFill>
                  <a:srgbClr val="FFFF00"/>
                </a:solidFill>
                <a:latin typeface="Times New Roman" pitchFamily="18" charset="0"/>
              </a:rPr>
              <a:t>Σοβαρή παχυσαρκία πρώιμης έναρξης σε συγγενή έλλειψη λεπτίνης</a:t>
            </a:r>
          </a:p>
        </p:txBody>
      </p:sp>
      <p:pic>
        <p:nvPicPr>
          <p:cNvPr id="471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96975"/>
            <a:ext cx="864076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1633538"/>
            <a:ext cx="6364287"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146425"/>
            <a:ext cx="197167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613" y="3173413"/>
            <a:ext cx="18669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9" name="Text Box 5"/>
          <p:cNvSpPr txBox="1">
            <a:spLocks noChangeArrowheads="1"/>
          </p:cNvSpPr>
          <p:nvPr/>
        </p:nvSpPr>
        <p:spPr bwMode="auto">
          <a:xfrm>
            <a:off x="323850" y="228600"/>
            <a:ext cx="86868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l-GR" b="1">
                <a:solidFill>
                  <a:srgbClr val="FFFF00"/>
                </a:solidFill>
              </a:rPr>
              <a:t>Therapeutic effect of recombinant hLeptin administration</a:t>
            </a:r>
            <a:r>
              <a:rPr lang="el-GR" altLang="el-GR" b="1">
                <a:solidFill>
                  <a:srgbClr val="FFFF00"/>
                </a:solidFill>
              </a:rPr>
              <a:t> </a:t>
            </a:r>
            <a:r>
              <a:rPr lang="en-US" altLang="el-GR" b="1">
                <a:solidFill>
                  <a:srgbClr val="FFFF00"/>
                </a:solidFill>
              </a:rPr>
              <a:t>in a patient with congenital leptin deficiency</a:t>
            </a:r>
          </a:p>
          <a:p>
            <a:pPr algn="ctr">
              <a:lnSpc>
                <a:spcPct val="70000"/>
              </a:lnSpc>
              <a:spcBef>
                <a:spcPct val="50000"/>
              </a:spcBef>
            </a:pPr>
            <a:r>
              <a:rPr lang="en-US" altLang="el-GR" b="1">
                <a:solidFill>
                  <a:srgbClr val="FFFF00"/>
                </a:solidFill>
              </a:rPr>
              <a:t>over 4 years</a:t>
            </a:r>
            <a:endParaRPr lang="el-GR" altLang="el-GR" b="1" i="1">
              <a:solidFill>
                <a:srgbClr val="FFFF00"/>
              </a:solidFill>
            </a:endParaRPr>
          </a:p>
        </p:txBody>
      </p:sp>
      <p:sp>
        <p:nvSpPr>
          <p:cNvPr id="48134" name="Line 6"/>
          <p:cNvSpPr>
            <a:spLocks noChangeShapeType="1"/>
          </p:cNvSpPr>
          <p:nvPr/>
        </p:nvSpPr>
        <p:spPr bwMode="auto">
          <a:xfrm>
            <a:off x="3348038" y="5734050"/>
            <a:ext cx="1871662" cy="0"/>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8135" name="Text Box 7"/>
          <p:cNvSpPr txBox="1">
            <a:spLocks noChangeArrowheads="1"/>
          </p:cNvSpPr>
          <p:nvPr/>
        </p:nvSpPr>
        <p:spPr bwMode="auto">
          <a:xfrm>
            <a:off x="3563938" y="5276850"/>
            <a:ext cx="135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b="1">
                <a:solidFill>
                  <a:srgbClr val="FF3300"/>
                </a:solidFill>
                <a:latin typeface="Times New Roman" pitchFamily="18" charset="0"/>
              </a:rPr>
              <a:t>rhLeptin</a:t>
            </a:r>
            <a:endParaRPr lang="el-GR" altLang="el-GR" b="1">
              <a:solidFill>
                <a:srgbClr val="FF3300"/>
              </a:solidFill>
              <a:latin typeface="Times New Roman" pitchFamily="18" charset="0"/>
            </a:endParaRPr>
          </a:p>
        </p:txBody>
      </p:sp>
      <p:sp>
        <p:nvSpPr>
          <p:cNvPr id="48136" name="AutoShape 8"/>
          <p:cNvSpPr>
            <a:spLocks noChangeArrowheads="1"/>
          </p:cNvSpPr>
          <p:nvPr/>
        </p:nvSpPr>
        <p:spPr bwMode="auto">
          <a:xfrm>
            <a:off x="7019925" y="4652963"/>
            <a:ext cx="503238" cy="485775"/>
          </a:xfrm>
          <a:prstGeom prst="rightArrow">
            <a:avLst>
              <a:gd name="adj1" fmla="val 50000"/>
              <a:gd name="adj2" fmla="val 25899"/>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62149"/>
                                        </p:tgtEl>
                                        <p:attrNameLst>
                                          <p:attrName>style.visibility</p:attrName>
                                        </p:attrNameLst>
                                      </p:cBhvr>
                                      <p:to>
                                        <p:strVal val="visible"/>
                                      </p:to>
                                    </p:set>
                                    <p:anim calcmode="lin" valueType="num">
                                      <p:cBhvr>
                                        <p:cTn id="7" dur="500" fill="hold"/>
                                        <p:tgtEl>
                                          <p:spTgt spid="262149"/>
                                        </p:tgtEl>
                                        <p:attrNameLst>
                                          <p:attrName>ppt_w</p:attrName>
                                        </p:attrNameLst>
                                      </p:cBhvr>
                                      <p:tavLst>
                                        <p:tav tm="0">
                                          <p:val>
                                            <p:strVal val="4*#ppt_w"/>
                                          </p:val>
                                        </p:tav>
                                        <p:tav tm="100000">
                                          <p:val>
                                            <p:strVal val="#ppt_w"/>
                                          </p:val>
                                        </p:tav>
                                      </p:tavLst>
                                    </p:anim>
                                    <p:anim calcmode="lin" valueType="num">
                                      <p:cBhvr>
                                        <p:cTn id="8" dur="500" fill="hold"/>
                                        <p:tgtEl>
                                          <p:spTgt spid="26214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889000" y="182563"/>
            <a:ext cx="72834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3200" b="1">
                <a:solidFill>
                  <a:srgbClr val="FFFF00"/>
                </a:solidFill>
              </a:rPr>
              <a:t>Επίπεδα Λεπτίνης στην Παχυσαρκία</a:t>
            </a:r>
            <a:endParaRPr lang="en-US" altLang="el-GR" sz="3200" b="1">
              <a:solidFill>
                <a:srgbClr val="FFFF00"/>
              </a:solidFill>
            </a:endParaRPr>
          </a:p>
        </p:txBody>
      </p:sp>
      <p:pic>
        <p:nvPicPr>
          <p:cNvPr id="491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908050"/>
            <a:ext cx="50419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8"/>
          <p:cNvSpPr txBox="1">
            <a:spLocks noChangeArrowheads="1"/>
          </p:cNvSpPr>
          <p:nvPr/>
        </p:nvSpPr>
        <p:spPr bwMode="auto">
          <a:xfrm>
            <a:off x="950913" y="1793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a:solidFill>
                <a:srgbClr val="FFFF00"/>
              </a:solidFill>
              <a:latin typeface="Times New Roman" pitchFamily="18" charset="0"/>
            </a:endParaRPr>
          </a:p>
        </p:txBody>
      </p:sp>
      <p:sp>
        <p:nvSpPr>
          <p:cNvPr id="49157" name="Text Box 10"/>
          <p:cNvSpPr txBox="1">
            <a:spLocks noChangeArrowheads="1"/>
          </p:cNvSpPr>
          <p:nvPr/>
        </p:nvSpPr>
        <p:spPr bwMode="auto">
          <a:xfrm>
            <a:off x="468313" y="1125538"/>
            <a:ext cx="29670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2800" b="1">
                <a:solidFill>
                  <a:srgbClr val="FF3300"/>
                </a:solidFill>
                <a:latin typeface="Times New Roman" pitchFamily="18" charset="0"/>
              </a:rPr>
              <a:t>Θετική Συσχέτιση</a:t>
            </a:r>
          </a:p>
          <a:p>
            <a:pPr algn="ctr"/>
            <a:r>
              <a:rPr lang="el-GR" altLang="el-GR" sz="2800" b="1">
                <a:solidFill>
                  <a:srgbClr val="FF3300"/>
                </a:solidFill>
                <a:latin typeface="Times New Roman" pitchFamily="18" charset="0"/>
              </a:rPr>
              <a:t>Λεπτίνης</a:t>
            </a:r>
          </a:p>
          <a:p>
            <a:pPr algn="ctr"/>
            <a:r>
              <a:rPr lang="el-GR" altLang="el-GR" sz="2800" b="1">
                <a:solidFill>
                  <a:srgbClr val="FF3300"/>
                </a:solidFill>
                <a:latin typeface="Times New Roman" pitchFamily="18" charset="0"/>
              </a:rPr>
              <a:t>με</a:t>
            </a:r>
          </a:p>
          <a:p>
            <a:pPr algn="ctr"/>
            <a:r>
              <a:rPr lang="el-GR" altLang="el-GR" sz="2800" b="1">
                <a:solidFill>
                  <a:srgbClr val="FF3300"/>
                </a:solidFill>
                <a:latin typeface="Times New Roman" pitchFamily="18" charset="0"/>
              </a:rPr>
              <a:t>ΒΜΙ</a:t>
            </a:r>
          </a:p>
        </p:txBody>
      </p:sp>
      <p:sp>
        <p:nvSpPr>
          <p:cNvPr id="49158" name="Text Box 11"/>
          <p:cNvSpPr txBox="1">
            <a:spLocks noChangeArrowheads="1"/>
          </p:cNvSpPr>
          <p:nvPr/>
        </p:nvSpPr>
        <p:spPr bwMode="auto">
          <a:xfrm>
            <a:off x="34925" y="5853113"/>
            <a:ext cx="3790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2000" b="1">
                <a:solidFill>
                  <a:srgbClr val="66FF33"/>
                </a:solidFill>
                <a:latin typeface="Times New Roman" pitchFamily="18" charset="0"/>
              </a:rPr>
              <a:t>Tsigos C, Kyrou I., et a</a:t>
            </a:r>
            <a:r>
              <a:rPr lang="en-US" altLang="el-GR" sz="2000" b="1">
                <a:solidFill>
                  <a:srgbClr val="66FF33"/>
                </a:solidFill>
                <a:latin typeface="Times New Roman" pitchFamily="18" charset="0"/>
              </a:rPr>
              <a:t>l</a:t>
            </a:r>
            <a:r>
              <a:rPr lang="el-GR" altLang="el-GR" sz="2000" b="1">
                <a:solidFill>
                  <a:srgbClr val="66FF33"/>
                </a:solidFill>
                <a:latin typeface="Times New Roman" pitchFamily="18" charset="0"/>
              </a:rPr>
              <a:t>.</a:t>
            </a:r>
            <a:endParaRPr lang="en-US" altLang="el-GR" sz="2000" b="1">
              <a:solidFill>
                <a:srgbClr val="66FF33"/>
              </a:solidFill>
              <a:latin typeface="Times New Roman" pitchFamily="18" charset="0"/>
            </a:endParaRPr>
          </a:p>
          <a:p>
            <a:r>
              <a:rPr lang="el-GR" altLang="el-GR" sz="2000" b="1">
                <a:solidFill>
                  <a:srgbClr val="66FF33"/>
                </a:solidFill>
                <a:latin typeface="Times New Roman" pitchFamily="18" charset="0"/>
              </a:rPr>
              <a:t>Metabolism, 1999; 48(10):1332-5.</a:t>
            </a:r>
          </a:p>
        </p:txBody>
      </p:sp>
      <p:sp>
        <p:nvSpPr>
          <p:cNvPr id="49159" name="Text Box 12"/>
          <p:cNvSpPr txBox="1">
            <a:spLocks noChangeArrowheads="1"/>
          </p:cNvSpPr>
          <p:nvPr/>
        </p:nvSpPr>
        <p:spPr bwMode="auto">
          <a:xfrm>
            <a:off x="755650" y="3644900"/>
            <a:ext cx="24431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2800" b="1">
                <a:solidFill>
                  <a:srgbClr val="FF3300"/>
                </a:solidFill>
                <a:latin typeface="Times New Roman" pitchFamily="18" charset="0"/>
              </a:rPr>
              <a:t>Αντίσταση</a:t>
            </a:r>
          </a:p>
          <a:p>
            <a:pPr algn="ctr"/>
            <a:r>
              <a:rPr lang="el-GR" altLang="el-GR" sz="2800" b="1">
                <a:solidFill>
                  <a:srgbClr val="FF3300"/>
                </a:solidFill>
                <a:latin typeface="Times New Roman" pitchFamily="18" charset="0"/>
              </a:rPr>
              <a:t>στη Δράση της</a:t>
            </a:r>
          </a:p>
          <a:p>
            <a:pPr algn="ctr"/>
            <a:r>
              <a:rPr lang="el-GR" altLang="el-GR" sz="2800" b="1">
                <a:solidFill>
                  <a:srgbClr val="FF3300"/>
                </a:solidFill>
                <a:latin typeface="Times New Roman" pitchFamily="18" charset="0"/>
              </a:rPr>
              <a:t>Λεπτίνης</a:t>
            </a:r>
          </a:p>
        </p:txBody>
      </p:sp>
      <p:sp>
        <p:nvSpPr>
          <p:cNvPr id="49160" name="Line 13"/>
          <p:cNvSpPr>
            <a:spLocks noChangeShapeType="1"/>
          </p:cNvSpPr>
          <p:nvPr/>
        </p:nvSpPr>
        <p:spPr bwMode="auto">
          <a:xfrm>
            <a:off x="1979613" y="2997200"/>
            <a:ext cx="0" cy="647700"/>
          </a:xfrm>
          <a:prstGeom prst="line">
            <a:avLst/>
          </a:prstGeom>
          <a:noFill/>
          <a:ln w="127000">
            <a:solidFill>
              <a:srgbClr val="FF3300"/>
            </a:solidFill>
            <a:round/>
            <a:headEnd/>
            <a:tailEnd type="triangle" w="lg" len="me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obtherapy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458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395288" y="182563"/>
            <a:ext cx="83851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3200" b="1">
                <a:solidFill>
                  <a:srgbClr val="FFFF00"/>
                </a:solidFill>
              </a:rPr>
              <a:t>Μερική Έλλειψη Λεπτίνης και Παχυσαρκία</a:t>
            </a:r>
            <a:endParaRPr lang="en-US" altLang="el-GR" sz="3200" b="1">
              <a:solidFill>
                <a:srgbClr val="FFFF00"/>
              </a:solidFill>
            </a:endParaRPr>
          </a:p>
        </p:txBody>
      </p:sp>
      <p:sp>
        <p:nvSpPr>
          <p:cNvPr id="50180" name="Text Box 4"/>
          <p:cNvSpPr txBox="1">
            <a:spLocks noChangeArrowheads="1"/>
          </p:cNvSpPr>
          <p:nvPr/>
        </p:nvSpPr>
        <p:spPr bwMode="auto">
          <a:xfrm>
            <a:off x="6019800" y="6400800"/>
            <a:ext cx="288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i="1">
                <a:solidFill>
                  <a:srgbClr val="66FF33"/>
                </a:solidFill>
              </a:rPr>
              <a:t>Nature 2001;414:34</a:t>
            </a:r>
          </a:p>
        </p:txBody>
      </p:sp>
      <p:sp>
        <p:nvSpPr>
          <p:cNvPr id="50181" name="Freeform 5"/>
          <p:cNvSpPr>
            <a:spLocks/>
          </p:cNvSpPr>
          <p:nvPr/>
        </p:nvSpPr>
        <p:spPr bwMode="auto">
          <a:xfrm>
            <a:off x="6145213" y="4419600"/>
            <a:ext cx="2503487" cy="1562100"/>
          </a:xfrm>
          <a:custGeom>
            <a:avLst/>
            <a:gdLst>
              <a:gd name="T0" fmla="*/ 2147483647 w 1577"/>
              <a:gd name="T1" fmla="*/ 90725625 h 984"/>
              <a:gd name="T2" fmla="*/ 2147483647 w 1577"/>
              <a:gd name="T3" fmla="*/ 60483750 h 984"/>
              <a:gd name="T4" fmla="*/ 2147483647 w 1577"/>
              <a:gd name="T5" fmla="*/ 0 h 984"/>
              <a:gd name="T6" fmla="*/ 1403725957 w 1577"/>
              <a:gd name="T7" fmla="*/ 302418750 h 984"/>
              <a:gd name="T8" fmla="*/ 1131549137 w 1577"/>
              <a:gd name="T9" fmla="*/ 483870000 h 984"/>
              <a:gd name="T10" fmla="*/ 919856054 w 1577"/>
              <a:gd name="T11" fmla="*/ 604837500 h 984"/>
              <a:gd name="T12" fmla="*/ 647679233 w 1577"/>
              <a:gd name="T13" fmla="*/ 846772500 h 984"/>
              <a:gd name="T14" fmla="*/ 133567461 w 1577"/>
              <a:gd name="T15" fmla="*/ 1512093750 h 984"/>
              <a:gd name="T16" fmla="*/ 42841854 w 1577"/>
              <a:gd name="T17" fmla="*/ 1784270625 h 984"/>
              <a:gd name="T18" fmla="*/ 12599985 w 1577"/>
              <a:gd name="T19" fmla="*/ 1874996250 h 984"/>
              <a:gd name="T20" fmla="*/ 42841854 w 1577"/>
              <a:gd name="T21" fmla="*/ 2147173125 h 984"/>
              <a:gd name="T22" fmla="*/ 224293068 w 1577"/>
              <a:gd name="T23" fmla="*/ 2147483647 h 984"/>
              <a:gd name="T24" fmla="*/ 919856054 w 1577"/>
              <a:gd name="T25" fmla="*/ 2147483647 h 984"/>
              <a:gd name="T26" fmla="*/ 2099288943 w 1577"/>
              <a:gd name="T27" fmla="*/ 2147483647 h 984"/>
              <a:gd name="T28" fmla="*/ 2147483647 w 1577"/>
              <a:gd name="T29" fmla="*/ 2147483647 h 984"/>
              <a:gd name="T30" fmla="*/ 2147483647 w 1577"/>
              <a:gd name="T31" fmla="*/ 2026205625 h 984"/>
              <a:gd name="T32" fmla="*/ 2147483647 w 1577"/>
              <a:gd name="T33" fmla="*/ 1723786875 h 984"/>
              <a:gd name="T34" fmla="*/ 2147483647 w 1577"/>
              <a:gd name="T35" fmla="*/ 1633061250 h 984"/>
              <a:gd name="T36" fmla="*/ 2147483647 w 1577"/>
              <a:gd name="T37" fmla="*/ 1542335625 h 984"/>
              <a:gd name="T38" fmla="*/ 2147483647 w 1577"/>
              <a:gd name="T39" fmla="*/ 1360884375 h 984"/>
              <a:gd name="T40" fmla="*/ 2147483647 w 1577"/>
              <a:gd name="T41" fmla="*/ 695563125 h 984"/>
              <a:gd name="T42" fmla="*/ 2147483647 w 1577"/>
              <a:gd name="T43" fmla="*/ 514111875 h 984"/>
              <a:gd name="T44" fmla="*/ 2147483647 w 1577"/>
              <a:gd name="T45" fmla="*/ 302418750 h 984"/>
              <a:gd name="T46" fmla="*/ 2147483647 w 1577"/>
              <a:gd name="T47" fmla="*/ 90725625 h 9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7"/>
              <a:gd name="T73" fmla="*/ 0 h 984"/>
              <a:gd name="T74" fmla="*/ 1577 w 1577"/>
              <a:gd name="T75" fmla="*/ 984 h 9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7" h="984">
                <a:moveTo>
                  <a:pt x="1157" y="36"/>
                </a:moveTo>
                <a:cubicBezTo>
                  <a:pt x="1141" y="32"/>
                  <a:pt x="1125" y="29"/>
                  <a:pt x="1109" y="24"/>
                </a:cubicBezTo>
                <a:cubicBezTo>
                  <a:pt x="1085" y="17"/>
                  <a:pt x="1037" y="0"/>
                  <a:pt x="1037" y="0"/>
                </a:cubicBezTo>
                <a:cubicBezTo>
                  <a:pt x="868" y="21"/>
                  <a:pt x="717" y="67"/>
                  <a:pt x="557" y="120"/>
                </a:cubicBezTo>
                <a:cubicBezTo>
                  <a:pt x="516" y="134"/>
                  <a:pt x="485" y="168"/>
                  <a:pt x="449" y="192"/>
                </a:cubicBezTo>
                <a:cubicBezTo>
                  <a:pt x="406" y="221"/>
                  <a:pt x="402" y="207"/>
                  <a:pt x="365" y="240"/>
                </a:cubicBezTo>
                <a:cubicBezTo>
                  <a:pt x="329" y="272"/>
                  <a:pt x="293" y="304"/>
                  <a:pt x="257" y="336"/>
                </a:cubicBezTo>
                <a:cubicBezTo>
                  <a:pt x="175" y="409"/>
                  <a:pt x="94" y="497"/>
                  <a:pt x="53" y="600"/>
                </a:cubicBezTo>
                <a:cubicBezTo>
                  <a:pt x="53" y="600"/>
                  <a:pt x="23" y="690"/>
                  <a:pt x="17" y="708"/>
                </a:cubicBezTo>
                <a:cubicBezTo>
                  <a:pt x="13" y="720"/>
                  <a:pt x="5" y="744"/>
                  <a:pt x="5" y="744"/>
                </a:cubicBezTo>
                <a:cubicBezTo>
                  <a:pt x="9" y="780"/>
                  <a:pt x="0" y="820"/>
                  <a:pt x="17" y="852"/>
                </a:cubicBezTo>
                <a:cubicBezTo>
                  <a:pt x="31" y="877"/>
                  <a:pt x="63" y="887"/>
                  <a:pt x="89" y="900"/>
                </a:cubicBezTo>
                <a:cubicBezTo>
                  <a:pt x="175" y="943"/>
                  <a:pt x="269" y="968"/>
                  <a:pt x="365" y="972"/>
                </a:cubicBezTo>
                <a:cubicBezTo>
                  <a:pt x="521" y="978"/>
                  <a:pt x="677" y="980"/>
                  <a:pt x="833" y="984"/>
                </a:cubicBezTo>
                <a:cubicBezTo>
                  <a:pt x="925" y="980"/>
                  <a:pt x="1017" y="979"/>
                  <a:pt x="1109" y="972"/>
                </a:cubicBezTo>
                <a:cubicBezTo>
                  <a:pt x="1236" y="963"/>
                  <a:pt x="1347" y="890"/>
                  <a:pt x="1433" y="804"/>
                </a:cubicBezTo>
                <a:cubicBezTo>
                  <a:pt x="1468" y="769"/>
                  <a:pt x="1488" y="723"/>
                  <a:pt x="1517" y="684"/>
                </a:cubicBezTo>
                <a:cubicBezTo>
                  <a:pt x="1521" y="672"/>
                  <a:pt x="1523" y="659"/>
                  <a:pt x="1529" y="648"/>
                </a:cubicBezTo>
                <a:cubicBezTo>
                  <a:pt x="1535" y="635"/>
                  <a:pt x="1547" y="625"/>
                  <a:pt x="1553" y="612"/>
                </a:cubicBezTo>
                <a:cubicBezTo>
                  <a:pt x="1563" y="589"/>
                  <a:pt x="1577" y="540"/>
                  <a:pt x="1577" y="540"/>
                </a:cubicBezTo>
                <a:cubicBezTo>
                  <a:pt x="1568" y="439"/>
                  <a:pt x="1560" y="369"/>
                  <a:pt x="1529" y="276"/>
                </a:cubicBezTo>
                <a:cubicBezTo>
                  <a:pt x="1522" y="255"/>
                  <a:pt x="1484" y="216"/>
                  <a:pt x="1469" y="204"/>
                </a:cubicBezTo>
                <a:cubicBezTo>
                  <a:pt x="1412" y="160"/>
                  <a:pt x="1373" y="154"/>
                  <a:pt x="1313" y="120"/>
                </a:cubicBezTo>
                <a:cubicBezTo>
                  <a:pt x="1241" y="79"/>
                  <a:pt x="1172" y="36"/>
                  <a:pt x="1085" y="3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50182" name="Text Box 6"/>
          <p:cNvSpPr txBox="1">
            <a:spLocks noChangeArrowheads="1"/>
          </p:cNvSpPr>
          <p:nvPr/>
        </p:nvSpPr>
        <p:spPr bwMode="auto">
          <a:xfrm>
            <a:off x="6629400" y="5165725"/>
            <a:ext cx="177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2000">
                <a:solidFill>
                  <a:srgbClr val="FF0000"/>
                </a:solidFill>
              </a:rPr>
              <a:t>heterozygotes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2 TSIGOS K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700213"/>
            <a:ext cx="8877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3441700" y="3500438"/>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b="1">
                <a:solidFill>
                  <a:srgbClr val="FF3300"/>
                </a:solidFill>
                <a:latin typeface="MS Gothic" pitchFamily="49" charset="-128"/>
              </a:rPr>
              <a:t>POMC</a:t>
            </a:r>
          </a:p>
        </p:txBody>
      </p:sp>
      <p:sp>
        <p:nvSpPr>
          <p:cNvPr id="51204" name="Rectangle 4"/>
          <p:cNvSpPr>
            <a:spLocks noChangeArrowheads="1"/>
          </p:cNvSpPr>
          <p:nvPr/>
        </p:nvSpPr>
        <p:spPr bwMode="auto">
          <a:xfrm>
            <a:off x="2057400" y="4872038"/>
            <a:ext cx="381000" cy="381000"/>
          </a:xfrm>
          <a:prstGeom prst="rect">
            <a:avLst/>
          </a:prstGeom>
          <a:noFill/>
          <a:ln w="508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51205" name="Rectangle 5"/>
          <p:cNvSpPr>
            <a:spLocks noChangeArrowheads="1"/>
          </p:cNvSpPr>
          <p:nvPr/>
        </p:nvSpPr>
        <p:spPr bwMode="auto">
          <a:xfrm>
            <a:off x="2971800" y="4872038"/>
            <a:ext cx="381000" cy="381000"/>
          </a:xfrm>
          <a:prstGeom prst="rect">
            <a:avLst/>
          </a:prstGeom>
          <a:noFill/>
          <a:ln w="508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51206" name="Rectangle 6"/>
          <p:cNvSpPr>
            <a:spLocks noChangeArrowheads="1"/>
          </p:cNvSpPr>
          <p:nvPr/>
        </p:nvSpPr>
        <p:spPr bwMode="auto">
          <a:xfrm>
            <a:off x="3505200" y="4872038"/>
            <a:ext cx="838200" cy="381000"/>
          </a:xfrm>
          <a:prstGeom prst="rect">
            <a:avLst/>
          </a:prstGeom>
          <a:noFill/>
          <a:ln w="508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51207" name="Rectangle 7"/>
          <p:cNvSpPr>
            <a:spLocks noChangeArrowheads="1"/>
          </p:cNvSpPr>
          <p:nvPr/>
        </p:nvSpPr>
        <p:spPr bwMode="auto">
          <a:xfrm>
            <a:off x="4648200" y="4872038"/>
            <a:ext cx="381000" cy="381000"/>
          </a:xfrm>
          <a:prstGeom prst="rect">
            <a:avLst/>
          </a:prstGeom>
          <a:noFill/>
          <a:ln w="508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51208" name="Rectangle 8"/>
          <p:cNvSpPr>
            <a:spLocks noChangeArrowheads="1"/>
          </p:cNvSpPr>
          <p:nvPr/>
        </p:nvSpPr>
        <p:spPr bwMode="auto">
          <a:xfrm>
            <a:off x="5410200" y="4872038"/>
            <a:ext cx="1676400" cy="1066800"/>
          </a:xfrm>
          <a:prstGeom prst="rect">
            <a:avLst/>
          </a:prstGeom>
          <a:noFill/>
          <a:ln w="508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51209" name="Text Box 9"/>
          <p:cNvSpPr txBox="1">
            <a:spLocks noChangeArrowheads="1"/>
          </p:cNvSpPr>
          <p:nvPr/>
        </p:nvSpPr>
        <p:spPr bwMode="auto">
          <a:xfrm>
            <a:off x="457200" y="228600"/>
            <a:ext cx="86868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l-GR" altLang="el-GR" sz="3200" b="1">
                <a:solidFill>
                  <a:srgbClr val="FFFF00"/>
                </a:solidFill>
              </a:rPr>
              <a:t>ΟΔΟΣ των ΜΕΛΑΝΟΚΟΡΤΙΝΩΝ</a:t>
            </a:r>
          </a:p>
          <a:p>
            <a:pPr algn="ctr">
              <a:spcBef>
                <a:spcPct val="50000"/>
              </a:spcBef>
            </a:pPr>
            <a:r>
              <a:rPr lang="el-GR" altLang="el-GR" sz="2800" b="1">
                <a:solidFill>
                  <a:srgbClr val="FFFF00"/>
                </a:solidFill>
              </a:rPr>
              <a:t>Κύριο ρυθμιστικό σύστημα πρόσληψης τροφής</a:t>
            </a:r>
            <a:endParaRPr lang="el-GR" altLang="el-GR" sz="3200" b="1" i="1">
              <a:solidFill>
                <a:srgbClr val="FFFF00"/>
              </a:solidFill>
            </a:endParaRPr>
          </a:p>
        </p:txBody>
      </p:sp>
      <p:sp>
        <p:nvSpPr>
          <p:cNvPr id="51210" name="Text Box 10"/>
          <p:cNvSpPr txBox="1">
            <a:spLocks noChangeArrowheads="1"/>
          </p:cNvSpPr>
          <p:nvPr/>
        </p:nvSpPr>
        <p:spPr bwMode="auto">
          <a:xfrm>
            <a:off x="303213" y="6092825"/>
            <a:ext cx="78454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2000">
                <a:solidFill>
                  <a:srgbClr val="66FF33"/>
                </a:solidFill>
                <a:latin typeface="Times New Roman" pitchFamily="18" charset="0"/>
              </a:rPr>
              <a:t>Tsigos C, Kyrou I, et al. Monogenic forms of obesity and diabetes mellitus.</a:t>
            </a:r>
          </a:p>
          <a:p>
            <a:r>
              <a:rPr lang="en-US" altLang="el-GR" sz="2000">
                <a:solidFill>
                  <a:srgbClr val="66FF33"/>
                </a:solidFill>
                <a:latin typeface="Times New Roman" pitchFamily="18" charset="0"/>
              </a:rPr>
              <a:t>J Pediatr Endocrinol Metab. 2002;15:241-53.</a:t>
            </a:r>
          </a:p>
          <a:p>
            <a:endParaRPr lang="en-US" altLang="el-GR" sz="2000">
              <a:solidFill>
                <a:srgbClr val="66FF33"/>
              </a:solidFill>
              <a:latin typeface="Times New Roman" pitchFamily="18" charset="0"/>
            </a:endParaRPr>
          </a:p>
          <a:p>
            <a:endParaRPr lang="en-US" altLang="el-GR" sz="1800">
              <a:solidFill>
                <a:srgbClr val="FFFF00"/>
              </a:solidFill>
              <a:latin typeface="Times New Roman" pitchFamily="18" charset="0"/>
            </a:endParaRPr>
          </a:p>
        </p:txBody>
      </p:sp>
      <p:sp>
        <p:nvSpPr>
          <p:cNvPr id="51211" name="Text Box 13"/>
          <p:cNvSpPr txBox="1">
            <a:spLocks noChangeArrowheads="1"/>
          </p:cNvSpPr>
          <p:nvPr/>
        </p:nvSpPr>
        <p:spPr bwMode="auto">
          <a:xfrm>
            <a:off x="782638" y="115888"/>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4400" b="1">
                <a:solidFill>
                  <a:srgbClr val="FF3300"/>
                </a:solidFill>
                <a:latin typeface="Times New Roman" pitchFamily="18" charset="0"/>
              </a:rPr>
              <a:t>V</a:t>
            </a:r>
          </a:p>
        </p:txBody>
      </p:sp>
      <p:sp>
        <p:nvSpPr>
          <p:cNvPr id="51212" name="Text Box 14"/>
          <p:cNvSpPr txBox="1">
            <a:spLocks noChangeArrowheads="1"/>
          </p:cNvSpPr>
          <p:nvPr/>
        </p:nvSpPr>
        <p:spPr bwMode="auto">
          <a:xfrm>
            <a:off x="6372225" y="4827588"/>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4400" b="1">
                <a:solidFill>
                  <a:srgbClr val="FF3300"/>
                </a:solidFill>
                <a:latin typeface="Times New Roman" pitchFamily="18" charset="0"/>
              </a:rPr>
              <a:t>V</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239838" y="336550"/>
            <a:ext cx="69294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4000" b="1" i="1">
                <a:solidFill>
                  <a:srgbClr val="FAFD00"/>
                </a:solidFill>
              </a:rPr>
              <a:t>Μεταλλάξεις </a:t>
            </a:r>
            <a:r>
              <a:rPr lang="en-US" altLang="el-GR" sz="4000" b="1" i="1">
                <a:solidFill>
                  <a:srgbClr val="FAFD00"/>
                </a:solidFill>
              </a:rPr>
              <a:t>MC4</a:t>
            </a:r>
            <a:r>
              <a:rPr lang="el-GR" altLang="el-GR" sz="4000" b="1" i="1">
                <a:solidFill>
                  <a:srgbClr val="FAFD00"/>
                </a:solidFill>
              </a:rPr>
              <a:t> υποδοχέα</a:t>
            </a:r>
            <a:endParaRPr lang="el-GR" altLang="el-GR" sz="4000" b="1" i="1">
              <a:solidFill>
                <a:srgbClr val="FAFD00"/>
              </a:solidFill>
              <a:latin typeface="HellasArial" pitchFamily="34" charset="0"/>
            </a:endParaRPr>
          </a:p>
        </p:txBody>
      </p:sp>
      <p:sp>
        <p:nvSpPr>
          <p:cNvPr id="52227" name="Rectangle 3"/>
          <p:cNvSpPr>
            <a:spLocks noChangeArrowheads="1"/>
          </p:cNvSpPr>
          <p:nvPr/>
        </p:nvSpPr>
        <p:spPr bwMode="auto">
          <a:xfrm>
            <a:off x="762000" y="1614488"/>
            <a:ext cx="8139113"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25000"/>
              </a:lnSpc>
            </a:pPr>
            <a:r>
              <a:rPr lang="el-GR" altLang="el-GR" sz="3400">
                <a:solidFill>
                  <a:srgbClr val="FFFFFF"/>
                </a:solidFill>
              </a:rPr>
              <a:t>Πρώιμη σοβαρή παχυσαρκία</a:t>
            </a:r>
            <a:endParaRPr lang="el-GR" altLang="el-GR" sz="3400">
              <a:solidFill>
                <a:srgbClr val="FFFFFF"/>
              </a:solidFill>
              <a:latin typeface="HellasArial" pitchFamily="34" charset="0"/>
            </a:endParaRPr>
          </a:p>
          <a:p>
            <a:pPr>
              <a:lnSpc>
                <a:spcPct val="125000"/>
              </a:lnSpc>
            </a:pPr>
            <a:r>
              <a:rPr lang="el-GR" altLang="el-GR" sz="3400">
                <a:solidFill>
                  <a:srgbClr val="FFFFFF"/>
                </a:solidFill>
              </a:rPr>
              <a:t>Υπερφαγία</a:t>
            </a:r>
            <a:endParaRPr lang="el-GR" altLang="el-GR" sz="3400">
              <a:solidFill>
                <a:srgbClr val="FFFFFF"/>
              </a:solidFill>
              <a:latin typeface="HellasArial" pitchFamily="34" charset="0"/>
            </a:endParaRPr>
          </a:p>
          <a:p>
            <a:pPr>
              <a:lnSpc>
                <a:spcPct val="125000"/>
              </a:lnSpc>
            </a:pPr>
            <a:r>
              <a:rPr lang="el-GR" altLang="el-GR" sz="3400">
                <a:solidFill>
                  <a:srgbClr val="FFFFFF"/>
                </a:solidFill>
              </a:rPr>
              <a:t>Απουσία άλλων ενδοκρινικών ανωμαλιών</a:t>
            </a:r>
          </a:p>
          <a:p>
            <a:pPr>
              <a:lnSpc>
                <a:spcPct val="125000"/>
              </a:lnSpc>
            </a:pPr>
            <a:r>
              <a:rPr lang="el-GR" altLang="el-GR" sz="3400">
                <a:solidFill>
                  <a:srgbClr val="FFFFFF"/>
                </a:solidFill>
              </a:rPr>
              <a:t>Φυσιολογικά επίπεδα λεπτίνης</a:t>
            </a:r>
            <a:endParaRPr lang="el-GR" altLang="el-GR" sz="3400">
              <a:solidFill>
                <a:srgbClr val="FFFFFF"/>
              </a:solidFill>
              <a:latin typeface="HellasArial" pitchFamily="34" charset="0"/>
            </a:endParaRPr>
          </a:p>
          <a:p>
            <a:pPr>
              <a:lnSpc>
                <a:spcPct val="125000"/>
              </a:lnSpc>
            </a:pPr>
            <a:r>
              <a:rPr lang="el-GR" altLang="el-GR" sz="3400">
                <a:solidFill>
                  <a:srgbClr val="FFFFFF"/>
                </a:solidFill>
              </a:rPr>
              <a:t>Κυρίαρχος χαρακτήρας</a:t>
            </a:r>
            <a:r>
              <a:rPr lang="el-GR" altLang="el-GR" sz="3600">
                <a:solidFill>
                  <a:srgbClr val="FFFFFF"/>
                </a:solidFill>
                <a:latin typeface="HellasArial" pitchFamily="34" charset="0"/>
              </a:rPr>
              <a:t>				</a:t>
            </a:r>
          </a:p>
        </p:txBody>
      </p:sp>
      <p:sp>
        <p:nvSpPr>
          <p:cNvPr id="52228" name="Line 4"/>
          <p:cNvSpPr>
            <a:spLocks noChangeShapeType="1"/>
          </p:cNvSpPr>
          <p:nvPr/>
        </p:nvSpPr>
        <p:spPr bwMode="auto">
          <a:xfrm>
            <a:off x="609600" y="1295400"/>
            <a:ext cx="8059738"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52229" name="Rectangle 5"/>
          <p:cNvSpPr>
            <a:spLocks noChangeArrowheads="1"/>
          </p:cNvSpPr>
          <p:nvPr/>
        </p:nvSpPr>
        <p:spPr bwMode="auto">
          <a:xfrm>
            <a:off x="381000" y="5334000"/>
            <a:ext cx="8534400" cy="1244600"/>
          </a:xfrm>
          <a:prstGeom prst="rect">
            <a:avLst/>
          </a:prstGeom>
          <a:noFill/>
          <a:ln w="50800">
            <a:solidFill>
              <a:srgbClr val="7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52230" name="Rectangle 6"/>
          <p:cNvSpPr>
            <a:spLocks noChangeArrowheads="1"/>
          </p:cNvSpPr>
          <p:nvPr/>
        </p:nvSpPr>
        <p:spPr bwMode="auto">
          <a:xfrm>
            <a:off x="457200" y="5429250"/>
            <a:ext cx="8382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400" i="1">
                <a:solidFill>
                  <a:srgbClr val="FAFD00"/>
                </a:solidFill>
              </a:rPr>
              <a:t>3</a:t>
            </a:r>
            <a:r>
              <a:rPr lang="el-GR" altLang="el-GR" sz="3400" i="1">
                <a:solidFill>
                  <a:srgbClr val="FAFD00"/>
                </a:solidFill>
              </a:rPr>
              <a:t>-5% περιπτώσεων σοβαρής παχυσαρκίας</a:t>
            </a:r>
          </a:p>
          <a:p>
            <a:r>
              <a:rPr lang="el-GR" altLang="el-GR" sz="3400" i="1">
                <a:solidFill>
                  <a:srgbClr val="FAFD00"/>
                </a:solidFill>
              </a:rPr>
              <a:t>πρώιμης έναρξης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chart 1"/>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404813"/>
            <a:ext cx="4256088" cy="5219700"/>
          </a:xfrm>
          <a:noFill/>
        </p:spPr>
      </p:pic>
      <p:pic>
        <p:nvPicPr>
          <p:cNvPr id="41987" name="Picture 9" descr="chart 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9338" y="404813"/>
            <a:ext cx="3889375" cy="5534025"/>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obesity NEJM"/>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4763"/>
            <a:ext cx="8459788" cy="6853237"/>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1828800" y="1905000"/>
            <a:ext cx="1150938" cy="99060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4275" name="Oval 3"/>
          <p:cNvSpPr>
            <a:spLocks noChangeArrowheads="1"/>
          </p:cNvSpPr>
          <p:nvPr/>
        </p:nvSpPr>
        <p:spPr bwMode="auto">
          <a:xfrm>
            <a:off x="2776538" y="2667000"/>
            <a:ext cx="3590925" cy="1270000"/>
          </a:xfrm>
          <a:prstGeom prst="ellipse">
            <a:avLst/>
          </a:prstGeom>
          <a:solidFill>
            <a:srgbClr val="FAFD00"/>
          </a:solidFill>
          <a:ln w="25400">
            <a:solidFill>
              <a:schemeClr val="tx2"/>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54276" name="Rectangle 4"/>
          <p:cNvSpPr>
            <a:spLocks noChangeArrowheads="1"/>
          </p:cNvSpPr>
          <p:nvPr/>
        </p:nvSpPr>
        <p:spPr bwMode="auto">
          <a:xfrm>
            <a:off x="3319463" y="2819400"/>
            <a:ext cx="2447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75000"/>
              </a:lnSpc>
            </a:pPr>
            <a:r>
              <a:rPr lang="en-US" altLang="el-GR" sz="4000" b="1">
                <a:solidFill>
                  <a:schemeClr val="tx2"/>
                </a:solidFill>
                <a:latin typeface="HellasArial" pitchFamily="34" charset="0"/>
              </a:rPr>
              <a:t>   </a:t>
            </a:r>
            <a:r>
              <a:rPr lang="en-US" altLang="el-GR" sz="4000" b="1">
                <a:solidFill>
                  <a:schemeClr val="tx2"/>
                </a:solidFill>
                <a:latin typeface="Times New Roman" pitchFamily="18" charset="0"/>
              </a:rPr>
              <a:t>Χρόνια</a:t>
            </a:r>
          </a:p>
          <a:p>
            <a:pPr>
              <a:lnSpc>
                <a:spcPct val="75000"/>
              </a:lnSpc>
            </a:pPr>
            <a:r>
              <a:rPr lang="en-US" altLang="el-GR" sz="4000" b="1">
                <a:solidFill>
                  <a:schemeClr val="tx2"/>
                </a:solidFill>
                <a:latin typeface="Times New Roman" pitchFamily="18" charset="0"/>
              </a:rPr>
              <a:t> νοσήματα</a:t>
            </a:r>
            <a:endParaRPr lang="en-US" altLang="el-GR" sz="4000" b="1">
              <a:solidFill>
                <a:schemeClr val="tx2"/>
              </a:solidFill>
              <a:latin typeface="HellasArial" pitchFamily="34" charset="0"/>
            </a:endParaRPr>
          </a:p>
        </p:txBody>
      </p:sp>
      <p:sp>
        <p:nvSpPr>
          <p:cNvPr id="54277" name="Rectangle 5"/>
          <p:cNvSpPr>
            <a:spLocks noChangeArrowheads="1"/>
          </p:cNvSpPr>
          <p:nvPr/>
        </p:nvSpPr>
        <p:spPr bwMode="auto">
          <a:xfrm>
            <a:off x="3454400" y="533400"/>
            <a:ext cx="23352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7FFF00"/>
                </a:solidFill>
                <a:latin typeface="Times New Roman" pitchFamily="18" charset="0"/>
              </a:rPr>
              <a:t>Περιβάλλον</a:t>
            </a:r>
            <a:endParaRPr lang="en-US" altLang="el-GR" sz="3600" b="1">
              <a:solidFill>
                <a:srgbClr val="7FFF00"/>
              </a:solidFill>
              <a:latin typeface="Times New Roman" pitchFamily="18" charset="0"/>
            </a:endParaRPr>
          </a:p>
        </p:txBody>
      </p:sp>
      <p:sp>
        <p:nvSpPr>
          <p:cNvPr id="54278" name="Rectangle 6"/>
          <p:cNvSpPr>
            <a:spLocks noChangeArrowheads="1"/>
          </p:cNvSpPr>
          <p:nvPr/>
        </p:nvSpPr>
        <p:spPr bwMode="auto">
          <a:xfrm>
            <a:off x="833438" y="1233488"/>
            <a:ext cx="180816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7FFF00"/>
                </a:solidFill>
                <a:latin typeface="Times New Roman" pitchFamily="18" charset="0"/>
              </a:rPr>
              <a:t>Γενετική</a:t>
            </a:r>
          </a:p>
        </p:txBody>
      </p:sp>
      <p:sp>
        <p:nvSpPr>
          <p:cNvPr id="54279" name="Rectangle 7"/>
          <p:cNvSpPr>
            <a:spLocks noChangeArrowheads="1"/>
          </p:cNvSpPr>
          <p:nvPr/>
        </p:nvSpPr>
        <p:spPr bwMode="auto">
          <a:xfrm>
            <a:off x="6299200" y="1219200"/>
            <a:ext cx="196056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7FFF00"/>
                </a:solidFill>
                <a:latin typeface="Times New Roman" pitchFamily="18" charset="0"/>
              </a:rPr>
              <a:t>Διατροφή</a:t>
            </a:r>
          </a:p>
        </p:txBody>
      </p:sp>
      <p:sp>
        <p:nvSpPr>
          <p:cNvPr id="54280" name="Rectangle 8"/>
          <p:cNvSpPr>
            <a:spLocks noChangeArrowheads="1"/>
          </p:cNvSpPr>
          <p:nvPr/>
        </p:nvSpPr>
        <p:spPr bwMode="auto">
          <a:xfrm>
            <a:off x="2032000" y="5638800"/>
            <a:ext cx="18986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FAFD00"/>
                </a:solidFill>
                <a:latin typeface="Times New Roman" pitchFamily="18" charset="0"/>
              </a:rPr>
              <a:t>Διαβήτης</a:t>
            </a:r>
            <a:endParaRPr lang="en-US" altLang="el-GR" sz="3600" b="1">
              <a:solidFill>
                <a:srgbClr val="FAFD00"/>
              </a:solidFill>
              <a:latin typeface="Times New Roman" pitchFamily="18" charset="0"/>
            </a:endParaRPr>
          </a:p>
        </p:txBody>
      </p:sp>
      <p:sp>
        <p:nvSpPr>
          <p:cNvPr id="54281" name="Rectangle 9"/>
          <p:cNvSpPr>
            <a:spLocks noChangeArrowheads="1"/>
          </p:cNvSpPr>
          <p:nvPr/>
        </p:nvSpPr>
        <p:spPr bwMode="auto">
          <a:xfrm>
            <a:off x="4538663" y="5715000"/>
            <a:ext cx="343376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FAFD00"/>
                </a:solidFill>
                <a:latin typeface="Times New Roman" pitchFamily="18" charset="0"/>
              </a:rPr>
              <a:t>Αθηροσκλήρυνση</a:t>
            </a:r>
            <a:endParaRPr lang="en-US" altLang="el-GR" sz="3600" b="1">
              <a:solidFill>
                <a:srgbClr val="FAFD00"/>
              </a:solidFill>
              <a:latin typeface="Times New Roman" pitchFamily="18" charset="0"/>
            </a:endParaRPr>
          </a:p>
        </p:txBody>
      </p:sp>
      <p:sp>
        <p:nvSpPr>
          <p:cNvPr id="54282" name="Rectangle 10"/>
          <p:cNvSpPr>
            <a:spLocks noChangeArrowheads="1"/>
          </p:cNvSpPr>
          <p:nvPr/>
        </p:nvSpPr>
        <p:spPr bwMode="auto">
          <a:xfrm>
            <a:off x="338138" y="4572000"/>
            <a:ext cx="247173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FAFD00"/>
                </a:solidFill>
                <a:latin typeface="Times New Roman" pitchFamily="18" charset="0"/>
              </a:rPr>
              <a:t>Παχυσαρκία</a:t>
            </a:r>
            <a:endParaRPr lang="en-US" altLang="el-GR" sz="3600" b="1">
              <a:solidFill>
                <a:srgbClr val="7FFF00"/>
              </a:solidFill>
              <a:latin typeface="Times New Roman" pitchFamily="18" charset="0"/>
            </a:endParaRPr>
          </a:p>
        </p:txBody>
      </p:sp>
      <p:sp>
        <p:nvSpPr>
          <p:cNvPr id="54283" name="Rectangle 11"/>
          <p:cNvSpPr>
            <a:spLocks noChangeArrowheads="1"/>
          </p:cNvSpPr>
          <p:nvPr/>
        </p:nvSpPr>
        <p:spPr bwMode="auto">
          <a:xfrm>
            <a:off x="6502400" y="4572000"/>
            <a:ext cx="19240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FAFD00"/>
                </a:solidFill>
                <a:latin typeface="Times New Roman" pitchFamily="18" charset="0"/>
              </a:rPr>
              <a:t>Καρκίνος</a:t>
            </a:r>
            <a:endParaRPr lang="en-US" altLang="el-GR" sz="3600" b="1">
              <a:solidFill>
                <a:srgbClr val="FAFD00"/>
              </a:solidFill>
              <a:latin typeface="Times New Roman" pitchFamily="18" charset="0"/>
            </a:endParaRPr>
          </a:p>
        </p:txBody>
      </p:sp>
      <p:sp>
        <p:nvSpPr>
          <p:cNvPr id="54284" name="Line 12"/>
          <p:cNvSpPr>
            <a:spLocks noChangeShapeType="1"/>
          </p:cNvSpPr>
          <p:nvPr/>
        </p:nvSpPr>
        <p:spPr bwMode="auto">
          <a:xfrm flipH="1">
            <a:off x="6164263" y="1828800"/>
            <a:ext cx="1016000" cy="106680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4285" name="Line 13"/>
          <p:cNvSpPr>
            <a:spLocks noChangeShapeType="1"/>
          </p:cNvSpPr>
          <p:nvPr/>
        </p:nvSpPr>
        <p:spPr bwMode="auto">
          <a:xfrm flipH="1">
            <a:off x="4538663" y="1219200"/>
            <a:ext cx="0" cy="129540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4286" name="Line 14"/>
          <p:cNvSpPr>
            <a:spLocks noChangeShapeType="1"/>
          </p:cNvSpPr>
          <p:nvPr/>
        </p:nvSpPr>
        <p:spPr bwMode="auto">
          <a:xfrm>
            <a:off x="5011738" y="4191000"/>
            <a:ext cx="609600" cy="160020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4287" name="Line 15"/>
          <p:cNvSpPr>
            <a:spLocks noChangeShapeType="1"/>
          </p:cNvSpPr>
          <p:nvPr/>
        </p:nvSpPr>
        <p:spPr bwMode="auto">
          <a:xfrm flipH="1">
            <a:off x="3522663" y="4191000"/>
            <a:ext cx="676275" cy="152400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4288" name="Line 16"/>
          <p:cNvSpPr>
            <a:spLocks noChangeShapeType="1"/>
          </p:cNvSpPr>
          <p:nvPr/>
        </p:nvSpPr>
        <p:spPr bwMode="auto">
          <a:xfrm>
            <a:off x="5824538" y="3886200"/>
            <a:ext cx="949325" cy="76200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
        <p:nvSpPr>
          <p:cNvPr id="54289" name="Line 17"/>
          <p:cNvSpPr>
            <a:spLocks noChangeShapeType="1"/>
          </p:cNvSpPr>
          <p:nvPr/>
        </p:nvSpPr>
        <p:spPr bwMode="auto">
          <a:xfrm flipH="1">
            <a:off x="2303463" y="3886200"/>
            <a:ext cx="1016000" cy="76200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315200"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457200" y="404813"/>
            <a:ext cx="8229600" cy="5040312"/>
          </a:xfrm>
        </p:spPr>
        <p:txBody>
          <a:bodyPr/>
          <a:lstStyle/>
          <a:p>
            <a:pPr algn="just" eaLnBrk="1" hangingPunct="1"/>
            <a:r>
              <a:rPr lang="el-GR" altLang="el-GR" smtClean="0">
                <a:solidFill>
                  <a:schemeClr val="accent1"/>
                </a:solidFill>
              </a:rPr>
              <a:t>Αποτελεί μια από τις κυριότερες αιτίες νοσηρότητας και θνησιμότητας παγκοσμίως και ιδιαίτερα στις αναπτυγμένες χώρες (ΗΠΑ, Ευρώπη)</a:t>
            </a:r>
          </a:p>
          <a:p>
            <a:pPr algn="just" eaLnBrk="1" hangingPunct="1"/>
            <a:endParaRPr lang="el-GR" altLang="el-GR" smtClean="0">
              <a:solidFill>
                <a:schemeClr val="accent1"/>
              </a:solidFill>
            </a:endParaRPr>
          </a:p>
          <a:p>
            <a:pPr algn="just" eaLnBrk="1" hangingPunct="1"/>
            <a:r>
              <a:rPr lang="el-GR" altLang="el-GR" smtClean="0">
                <a:solidFill>
                  <a:schemeClr val="accent1"/>
                </a:solidFill>
              </a:rPr>
              <a:t>ΗΠΑ </a:t>
            </a:r>
            <a:r>
              <a:rPr lang="el-GR" altLang="el-GR" smtClean="0">
                <a:solidFill>
                  <a:srgbClr val="CC0099"/>
                </a:solidFill>
              </a:rPr>
              <a:t>200,000 θάνατοι ετησίως</a:t>
            </a:r>
          </a:p>
          <a:p>
            <a:pPr algn="just" eaLnBrk="1" hangingPunct="1"/>
            <a:endParaRPr lang="el-GR" altLang="el-GR" smtClean="0">
              <a:solidFill>
                <a:schemeClr val="accent1"/>
              </a:solidFill>
            </a:endParaRPr>
          </a:p>
          <a:p>
            <a:pPr algn="just" eaLnBrk="1" hangingPunct="1"/>
            <a:r>
              <a:rPr lang="el-GR" altLang="el-GR" smtClean="0">
                <a:solidFill>
                  <a:schemeClr val="accent1"/>
                </a:solidFill>
              </a:rPr>
              <a:t>Εγγύς μέλλον υπερκεράσει το κάπνισμα ως τη συχνότερη και αναστρέψιμη αιτία θανάτου </a:t>
            </a:r>
            <a:r>
              <a:rPr lang="el-GR" altLang="el-GR" smtClean="0">
                <a:solidFill>
                  <a:srgbClr val="CC0099"/>
                </a:solidFill>
              </a:rPr>
              <a:t>(33% πλυθησμού ΗΠΑ παχύσαρκοι)</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457200" y="1052513"/>
            <a:ext cx="8229600" cy="5073650"/>
          </a:xfrm>
        </p:spPr>
        <p:txBody>
          <a:bodyPr/>
          <a:lstStyle/>
          <a:p>
            <a:pPr eaLnBrk="1" hangingPunct="1"/>
            <a:r>
              <a:rPr lang="el-GR" altLang="el-GR" smtClean="0">
                <a:solidFill>
                  <a:schemeClr val="accent1"/>
                </a:solidFill>
              </a:rPr>
              <a:t>ΒΜΙ &gt; 25 </a:t>
            </a:r>
            <a:r>
              <a:rPr lang="en-US" altLang="el-GR" smtClean="0">
                <a:solidFill>
                  <a:schemeClr val="accent1"/>
                </a:solidFill>
              </a:rPr>
              <a:t>kg/m</a:t>
            </a:r>
            <a:r>
              <a:rPr lang="en-US" altLang="el-GR" baseline="30000" smtClean="0">
                <a:solidFill>
                  <a:schemeClr val="accent1"/>
                </a:solidFill>
              </a:rPr>
              <a:t>2 </a:t>
            </a:r>
            <a:r>
              <a:rPr lang="el-GR" altLang="el-GR" smtClean="0">
                <a:solidFill>
                  <a:schemeClr val="accent1"/>
                </a:solidFill>
              </a:rPr>
              <a:t>ηλικία 40 ετών γυναίκες 3.3 και άνδρες 3.1 έτη ολιγότερη επιβίωση (</a:t>
            </a:r>
            <a:r>
              <a:rPr lang="en-US" altLang="el-GR" smtClean="0">
                <a:solidFill>
                  <a:schemeClr val="accent1"/>
                </a:solidFill>
              </a:rPr>
              <a:t>non-smoking)</a:t>
            </a:r>
            <a:endParaRPr lang="el-GR" altLang="el-GR" smtClean="0">
              <a:solidFill>
                <a:schemeClr val="accent1"/>
              </a:solidFill>
            </a:endParaRPr>
          </a:p>
          <a:p>
            <a:pPr eaLnBrk="1" hangingPunct="1"/>
            <a:r>
              <a:rPr lang="el-GR" altLang="el-GR" smtClean="0">
                <a:solidFill>
                  <a:schemeClr val="accent1"/>
                </a:solidFill>
              </a:rPr>
              <a:t>ΒΜΙ &gt; 30  </a:t>
            </a:r>
            <a:r>
              <a:rPr lang="en-US" altLang="el-GR" smtClean="0">
                <a:solidFill>
                  <a:schemeClr val="accent1"/>
                </a:solidFill>
              </a:rPr>
              <a:t>kg/m</a:t>
            </a:r>
            <a:r>
              <a:rPr lang="en-US" altLang="el-GR" baseline="30000" smtClean="0">
                <a:solidFill>
                  <a:schemeClr val="accent1"/>
                </a:solidFill>
              </a:rPr>
              <a:t>2 </a:t>
            </a:r>
            <a:r>
              <a:rPr lang="en-US" altLang="el-GR" smtClean="0">
                <a:solidFill>
                  <a:schemeClr val="accent1"/>
                </a:solidFill>
              </a:rPr>
              <a:t>(non smoking) </a:t>
            </a:r>
            <a:r>
              <a:rPr lang="el-GR" altLang="el-GR" smtClean="0">
                <a:solidFill>
                  <a:schemeClr val="accent1"/>
                </a:solidFill>
              </a:rPr>
              <a:t>γυναίκες 7.1 και άνδρες 5.8 έτη ολιγότερη επιβίωση </a:t>
            </a:r>
          </a:p>
          <a:p>
            <a:pPr eaLnBrk="1" hangingPunct="1"/>
            <a:r>
              <a:rPr lang="en-US" altLang="el-GR" smtClean="0">
                <a:solidFill>
                  <a:schemeClr val="accent1"/>
                </a:solidFill>
              </a:rPr>
              <a:t>Optimal BMI </a:t>
            </a:r>
            <a:r>
              <a:rPr lang="el-GR" altLang="el-GR" smtClean="0">
                <a:solidFill>
                  <a:schemeClr val="accent1"/>
                </a:solidFill>
              </a:rPr>
              <a:t>καυκάσιους άνδρες 23-25 και αφρικανικής προέλευσης 23-30 </a:t>
            </a:r>
            <a:r>
              <a:rPr lang="en-US" altLang="el-GR" smtClean="0">
                <a:solidFill>
                  <a:schemeClr val="accent1"/>
                </a:solidFill>
              </a:rPr>
              <a:t>kg/m</a:t>
            </a:r>
            <a:r>
              <a:rPr lang="en-US" altLang="el-GR" baseline="30000" smtClean="0">
                <a:solidFill>
                  <a:schemeClr val="accent1"/>
                </a:solidFill>
              </a:rPr>
              <a:t>2 </a:t>
            </a:r>
          </a:p>
          <a:p>
            <a:pPr eaLnBrk="1" hangingPunct="1"/>
            <a:r>
              <a:rPr lang="en-US" altLang="el-GR" smtClean="0">
                <a:solidFill>
                  <a:schemeClr val="accent1"/>
                </a:solidFill>
              </a:rPr>
              <a:t>No</a:t>
            </a:r>
            <a:r>
              <a:rPr lang="el-GR" altLang="el-GR" smtClean="0">
                <a:solidFill>
                  <a:schemeClr val="accent1"/>
                </a:solidFill>
              </a:rPr>
              <a:t>σηρότητα επηρεάζεται ‘εθνική’ προέλευση</a:t>
            </a:r>
            <a:endParaRPr lang="en-US" altLang="el-GR" baseline="30000" smtClean="0">
              <a:solidFill>
                <a:schemeClr val="accent1"/>
              </a:solidFill>
            </a:endParaRPr>
          </a:p>
          <a:p>
            <a:pPr eaLnBrk="1" hangingPunct="1"/>
            <a:endParaRPr lang="el-GR" altLang="el-GR" baseline="30000" smtClean="0">
              <a:solidFill>
                <a:schemeClr val="accent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8" descr="IGT-0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620713"/>
            <a:ext cx="8229600" cy="5616575"/>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iab 4"/>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404813"/>
            <a:ext cx="8280400" cy="6048375"/>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82600" y="228600"/>
            <a:ext cx="8178800" cy="838200"/>
          </a:xfrm>
        </p:spPr>
        <p:txBody>
          <a:bodyPr/>
          <a:lstStyle/>
          <a:p>
            <a:pPr eaLnBrk="1" hangingPunct="1"/>
            <a:r>
              <a:rPr lang="el-GR" altLang="el-GR" b="1" smtClean="0">
                <a:solidFill>
                  <a:srgbClr val="FFFF66"/>
                </a:solidFill>
              </a:rPr>
              <a:t>ΠΑΧΥΣΑΡΚΙΑ ΚΑΙ ΣΔ 2</a:t>
            </a:r>
            <a:endParaRPr lang="en-GB" altLang="el-GR" b="1" smtClean="0">
              <a:solidFill>
                <a:srgbClr val="FFFF66"/>
              </a:solidFill>
            </a:endParaRPr>
          </a:p>
        </p:txBody>
      </p:sp>
      <p:sp>
        <p:nvSpPr>
          <p:cNvPr id="61443" name="Rectangle 3"/>
          <p:cNvSpPr>
            <a:spLocks noGrp="1" noChangeArrowheads="1"/>
          </p:cNvSpPr>
          <p:nvPr>
            <p:ph type="body" idx="1"/>
          </p:nvPr>
        </p:nvSpPr>
        <p:spPr>
          <a:xfrm>
            <a:off x="3429000" y="2266950"/>
            <a:ext cx="5435600" cy="3257550"/>
          </a:xfrm>
          <a:ln w="38100">
            <a:solidFill>
              <a:schemeClr val="tx1"/>
            </a:solidFill>
            <a:miter lim="800000"/>
            <a:headEnd/>
            <a:tailEnd/>
          </a:ln>
        </p:spPr>
        <p:txBody>
          <a:bodyPr/>
          <a:lstStyle/>
          <a:p>
            <a:pPr marL="285750" indent="-285750" eaLnBrk="1" hangingPunct="1">
              <a:buFontTx/>
              <a:buNone/>
            </a:pPr>
            <a:r>
              <a:rPr lang="el-GR" altLang="el-GR" smtClean="0">
                <a:solidFill>
                  <a:schemeClr val="bg1"/>
                </a:solidFill>
              </a:rPr>
              <a:t>Παχύσαρκοι ασθενείς</a:t>
            </a:r>
            <a:r>
              <a:rPr lang="en-GB" altLang="el-GR" smtClean="0">
                <a:solidFill>
                  <a:schemeClr val="bg1"/>
                </a:solidFill>
              </a:rPr>
              <a:t>:</a:t>
            </a:r>
          </a:p>
          <a:p>
            <a:pPr marL="285750" indent="-285750" eaLnBrk="1" hangingPunct="1"/>
            <a:r>
              <a:rPr lang="el-GR" altLang="el-GR" sz="2800" smtClean="0">
                <a:solidFill>
                  <a:schemeClr val="bg1"/>
                </a:solidFill>
              </a:rPr>
              <a:t>Αντίσταση στην Ινσουλίνη </a:t>
            </a:r>
            <a:endParaRPr lang="en-GB" altLang="el-GR" sz="2800" smtClean="0">
              <a:solidFill>
                <a:schemeClr val="bg1"/>
              </a:solidFill>
            </a:endParaRPr>
          </a:p>
          <a:p>
            <a:pPr marL="285750" indent="-285750" eaLnBrk="1" hangingPunct="1"/>
            <a:r>
              <a:rPr lang="el-GR" altLang="el-GR" sz="2800" smtClean="0">
                <a:solidFill>
                  <a:schemeClr val="bg1"/>
                </a:solidFill>
              </a:rPr>
              <a:t>Υπερινσουλιναιμία</a:t>
            </a:r>
            <a:endParaRPr lang="en-GB" altLang="el-GR" sz="2800" smtClean="0">
              <a:solidFill>
                <a:schemeClr val="bg1"/>
              </a:solidFill>
            </a:endParaRPr>
          </a:p>
          <a:p>
            <a:pPr marL="285750" indent="-285750" eaLnBrk="1" hangingPunct="1"/>
            <a:r>
              <a:rPr lang="el-GR" altLang="el-GR" sz="2800" smtClean="0">
                <a:solidFill>
                  <a:schemeClr val="bg1"/>
                </a:solidFill>
              </a:rPr>
              <a:t>Αυξημένα επίπεδα ελεύθερων λιπαρών οξέων</a:t>
            </a:r>
            <a:r>
              <a:rPr lang="el-GR" altLang="el-GR" smtClean="0">
                <a:solidFill>
                  <a:schemeClr val="bg1"/>
                </a:solidFill>
              </a:rPr>
              <a:t> </a:t>
            </a:r>
            <a:endParaRPr lang="en-GB" altLang="el-GR" smtClean="0">
              <a:solidFill>
                <a:schemeClr val="bg1"/>
              </a:solidFill>
            </a:endParaRPr>
          </a:p>
        </p:txBody>
      </p:sp>
      <p:sp>
        <p:nvSpPr>
          <p:cNvPr id="61444" name="Text Box 4"/>
          <p:cNvSpPr txBox="1">
            <a:spLocks noChangeArrowheads="1"/>
          </p:cNvSpPr>
          <p:nvPr/>
        </p:nvSpPr>
        <p:spPr bwMode="auto">
          <a:xfrm>
            <a:off x="57150" y="6477000"/>
            <a:ext cx="6634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400" b="1">
                <a:solidFill>
                  <a:schemeClr val="bg1"/>
                </a:solidFill>
              </a:rPr>
              <a:t>1 </a:t>
            </a:r>
            <a:r>
              <a:rPr lang="en-GB" altLang="el-GR" sz="1400">
                <a:solidFill>
                  <a:schemeClr val="bg1"/>
                </a:solidFill>
              </a:rPr>
              <a:t>Groop L. </a:t>
            </a:r>
            <a:r>
              <a:rPr lang="en-GB" altLang="el-GR" sz="1400" i="1">
                <a:solidFill>
                  <a:schemeClr val="bg1"/>
                </a:solidFill>
              </a:rPr>
              <a:t>Hormone Res</a:t>
            </a:r>
            <a:r>
              <a:rPr lang="en-GB" altLang="el-GR" sz="1400">
                <a:solidFill>
                  <a:schemeClr val="bg1"/>
                </a:solidFill>
              </a:rPr>
              <a:t> 1997; 22: 131-156, </a:t>
            </a:r>
            <a:r>
              <a:rPr lang="en-GB" altLang="el-GR" sz="1400" b="1">
                <a:solidFill>
                  <a:schemeClr val="bg1"/>
                </a:solidFill>
              </a:rPr>
              <a:t>2 </a:t>
            </a:r>
            <a:r>
              <a:rPr lang="en-GB" altLang="el-GR" sz="1400">
                <a:solidFill>
                  <a:schemeClr val="bg1"/>
                </a:solidFill>
              </a:rPr>
              <a:t>Boden G. </a:t>
            </a:r>
            <a:r>
              <a:rPr lang="en-GB" altLang="el-GR" sz="1400" i="1">
                <a:solidFill>
                  <a:schemeClr val="bg1"/>
                </a:solidFill>
              </a:rPr>
              <a:t>Diabetes</a:t>
            </a:r>
            <a:r>
              <a:rPr lang="en-GB" altLang="el-GR" sz="1400">
                <a:solidFill>
                  <a:schemeClr val="bg1"/>
                </a:solidFill>
              </a:rPr>
              <a:t> 1997; 46: 3-10.</a:t>
            </a:r>
          </a:p>
        </p:txBody>
      </p:sp>
      <p:sp>
        <p:nvSpPr>
          <p:cNvPr id="61445" name="Text Box 5"/>
          <p:cNvSpPr txBox="1">
            <a:spLocks noChangeArrowheads="1"/>
          </p:cNvSpPr>
          <p:nvPr/>
        </p:nvSpPr>
        <p:spPr bwMode="auto">
          <a:xfrm>
            <a:off x="3490913" y="1087438"/>
            <a:ext cx="41846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b="1" i="1">
                <a:solidFill>
                  <a:srgbClr val="66FFFF"/>
                </a:solidFill>
              </a:rPr>
              <a:t>60-80% </a:t>
            </a:r>
            <a:r>
              <a:rPr lang="el-GR" altLang="el-GR" b="1" i="1">
                <a:solidFill>
                  <a:srgbClr val="66FFFF"/>
                </a:solidFill>
              </a:rPr>
              <a:t>ΣΔ</a:t>
            </a:r>
            <a:r>
              <a:rPr lang="en-GB" altLang="el-GR" b="1" i="1">
                <a:solidFill>
                  <a:srgbClr val="66FFFF"/>
                </a:solidFill>
              </a:rPr>
              <a:t> 2 </a:t>
            </a:r>
            <a:r>
              <a:rPr lang="el-GR" altLang="el-GR" b="1" i="1">
                <a:solidFill>
                  <a:srgbClr val="66FFFF"/>
                </a:solidFill>
              </a:rPr>
              <a:t>ασθενών είναι </a:t>
            </a:r>
          </a:p>
          <a:p>
            <a:r>
              <a:rPr lang="el-GR" altLang="el-GR" b="1" i="1">
                <a:solidFill>
                  <a:srgbClr val="66FFFF"/>
                </a:solidFill>
              </a:rPr>
              <a:t>παχύσαρκοι</a:t>
            </a:r>
            <a:r>
              <a:rPr lang="en-GB" altLang="el-GR" b="1" i="1" baseline="30000">
                <a:solidFill>
                  <a:srgbClr val="66FFFF"/>
                </a:solidFill>
              </a:rPr>
              <a:t>1</a:t>
            </a:r>
            <a:r>
              <a:rPr lang="en-GB" altLang="el-GR" b="1" i="1">
                <a:solidFill>
                  <a:srgbClr val="66FFFF"/>
                </a:solidFill>
              </a:rPr>
              <a:t> (85% in US)</a:t>
            </a:r>
            <a:r>
              <a:rPr lang="en-GB" altLang="el-GR" b="1" i="1" baseline="30000">
                <a:solidFill>
                  <a:srgbClr val="66FFFF"/>
                </a:solidFill>
              </a:rPr>
              <a:t>2</a:t>
            </a:r>
            <a:endParaRPr lang="en-GB" altLang="el-GR">
              <a:solidFill>
                <a:srgbClr val="FF66FF"/>
              </a:solidFill>
            </a:endParaRPr>
          </a:p>
          <a:p>
            <a:endParaRPr lang="en-GB" altLang="el-GR" sz="1200">
              <a:solidFill>
                <a:schemeClr val="tx2"/>
              </a:solidFill>
            </a:endParaRPr>
          </a:p>
        </p:txBody>
      </p:sp>
      <p:pic>
        <p:nvPicPr>
          <p:cNvPr id="61446"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38" y="1543050"/>
            <a:ext cx="279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457200" y="1196975"/>
            <a:ext cx="8229600" cy="4929188"/>
          </a:xfrm>
        </p:spPr>
        <p:txBody>
          <a:bodyPr/>
          <a:lstStyle/>
          <a:p>
            <a:pPr eaLnBrk="1" hangingPunct="1"/>
            <a:r>
              <a:rPr lang="el-GR" altLang="el-GR" smtClean="0">
                <a:solidFill>
                  <a:schemeClr val="accent1"/>
                </a:solidFill>
              </a:rPr>
              <a:t>Ατομα με ΒΜΙ &lt; 22 </a:t>
            </a:r>
            <a:r>
              <a:rPr lang="en-US" altLang="el-GR" smtClean="0">
                <a:solidFill>
                  <a:schemeClr val="accent1"/>
                </a:solidFill>
              </a:rPr>
              <a:t>kg/m</a:t>
            </a:r>
            <a:r>
              <a:rPr lang="en-US" altLang="el-GR" baseline="30000" smtClean="0">
                <a:solidFill>
                  <a:schemeClr val="accent1"/>
                </a:solidFill>
              </a:rPr>
              <a:t>2</a:t>
            </a:r>
            <a:r>
              <a:rPr lang="en-US" altLang="el-GR" smtClean="0">
                <a:solidFill>
                  <a:schemeClr val="accent1"/>
                </a:solidFill>
              </a:rPr>
              <a:t> </a:t>
            </a:r>
            <a:r>
              <a:rPr lang="el-GR" altLang="el-GR" smtClean="0">
                <a:solidFill>
                  <a:schemeClr val="accent1"/>
                </a:solidFill>
              </a:rPr>
              <a:t>εμφανίζουν μικρότερη πιθανότητα ανάπτυξης ΣΔ2</a:t>
            </a:r>
          </a:p>
          <a:p>
            <a:pPr eaLnBrk="1" hangingPunct="1"/>
            <a:r>
              <a:rPr lang="el-GR" altLang="el-GR" smtClean="0">
                <a:solidFill>
                  <a:schemeClr val="accent1"/>
                </a:solidFill>
              </a:rPr>
              <a:t>Αύξηση ΒΜΙ αυξάνει κίνδυνο έτσι ώστε όταν ΒΜΙ &gt; 35 </a:t>
            </a:r>
            <a:r>
              <a:rPr lang="en-US" altLang="el-GR" smtClean="0">
                <a:solidFill>
                  <a:schemeClr val="accent1"/>
                </a:solidFill>
              </a:rPr>
              <a:t>kg/m</a:t>
            </a:r>
            <a:r>
              <a:rPr lang="en-US" altLang="el-GR" baseline="30000" smtClean="0">
                <a:solidFill>
                  <a:schemeClr val="accent1"/>
                </a:solidFill>
              </a:rPr>
              <a:t>2</a:t>
            </a:r>
            <a:r>
              <a:rPr lang="el-GR" altLang="el-GR" smtClean="0">
                <a:solidFill>
                  <a:schemeClr val="accent1"/>
                </a:solidFill>
              </a:rPr>
              <a:t> ο κίνδυνος είναι 40 φορές μεγαλύτερος σε σχέση με άτομα φυσιολογικού ΒΜΙ</a:t>
            </a:r>
          </a:p>
          <a:p>
            <a:pPr eaLnBrk="1" hangingPunct="1"/>
            <a:r>
              <a:rPr lang="el-GR" altLang="el-GR" smtClean="0">
                <a:solidFill>
                  <a:schemeClr val="accent1"/>
                </a:solidFill>
              </a:rPr>
              <a:t>Αύξηση σωματικού βάρους προηγείται της ανάπτυξης ΣΔ</a:t>
            </a:r>
            <a:r>
              <a:rPr lang="en-US" altLang="el-GR" smtClean="0">
                <a:solidFill>
                  <a:schemeClr val="accent1"/>
                </a:solidFill>
              </a:rPr>
              <a:t> </a:t>
            </a:r>
            <a:r>
              <a:rPr lang="el-GR" altLang="el-GR" smtClean="0">
                <a:solidFill>
                  <a:schemeClr val="accent1"/>
                </a:solidFill>
              </a:rPr>
              <a:t>2</a:t>
            </a:r>
            <a:r>
              <a:rPr lang="el-GR" altLang="el-GR" smtClean="0"/>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iab 7"/>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620713"/>
            <a:ext cx="6480175" cy="5237162"/>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19063" y="114300"/>
            <a:ext cx="8770937" cy="1028700"/>
          </a:xfrm>
          <a:noFill/>
        </p:spPr>
        <p:txBody>
          <a:bodyPr lIns="90488" tIns="44450" rIns="90488" bIns="44450"/>
          <a:lstStyle/>
          <a:p>
            <a:pPr defTabSz="762000" eaLnBrk="1" hangingPunct="1"/>
            <a:r>
              <a:rPr lang="el-GR" altLang="el-GR" sz="3600" b="1" smtClean="0">
                <a:solidFill>
                  <a:srgbClr val="FFFF66"/>
                </a:solidFill>
              </a:rPr>
              <a:t>ΑΥΞΗΣΗ ΣΥΧΝΟΤΗΤΑΣ ΣΔ ΙΙ ΠΑΓΚΟΣΜΙΩΣ</a:t>
            </a:r>
            <a:endParaRPr lang="en-GB" altLang="el-GR" sz="3600" b="1" smtClean="0">
              <a:solidFill>
                <a:srgbClr val="FFFF66"/>
              </a:solidFill>
            </a:endParaRPr>
          </a:p>
        </p:txBody>
      </p:sp>
      <p:sp>
        <p:nvSpPr>
          <p:cNvPr id="65539" name="Text Box 3"/>
          <p:cNvSpPr txBox="1">
            <a:spLocks noChangeArrowheads="1"/>
          </p:cNvSpPr>
          <p:nvPr/>
        </p:nvSpPr>
        <p:spPr bwMode="auto">
          <a:xfrm>
            <a:off x="203200" y="1284288"/>
            <a:ext cx="8737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a:t>- </a:t>
            </a:r>
            <a:r>
              <a:rPr lang="el-GR" altLang="el-GR">
                <a:solidFill>
                  <a:schemeClr val="bg1"/>
                </a:solidFill>
              </a:rPr>
              <a:t>Ο αριθμός ασθενών με ΣΔ ΙΙ προβλέπεται να φτάσει τα </a:t>
            </a:r>
            <a:r>
              <a:rPr lang="en-GB" altLang="el-GR" sz="2800">
                <a:solidFill>
                  <a:schemeClr val="bg1"/>
                </a:solidFill>
              </a:rPr>
              <a:t>215 </a:t>
            </a:r>
            <a:r>
              <a:rPr lang="el-GR" altLang="el-GR" sz="2800">
                <a:solidFill>
                  <a:schemeClr val="bg1"/>
                </a:solidFill>
              </a:rPr>
              <a:t>εκατομμύρια το έτος </a:t>
            </a:r>
            <a:r>
              <a:rPr lang="en-GB" altLang="el-GR" sz="2800">
                <a:solidFill>
                  <a:schemeClr val="bg1"/>
                </a:solidFill>
              </a:rPr>
              <a:t>2010</a:t>
            </a:r>
          </a:p>
        </p:txBody>
      </p:sp>
      <p:sp>
        <p:nvSpPr>
          <p:cNvPr id="65540" name="Text Box 4"/>
          <p:cNvSpPr txBox="1">
            <a:spLocks noChangeArrowheads="1"/>
          </p:cNvSpPr>
          <p:nvPr/>
        </p:nvSpPr>
        <p:spPr bwMode="auto">
          <a:xfrm>
            <a:off x="58738" y="6467475"/>
            <a:ext cx="395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400"/>
              <a:t>Amos A. </a:t>
            </a:r>
            <a:r>
              <a:rPr lang="en-GB" altLang="el-GR" sz="1400" i="1"/>
              <a:t>Diabetic Medicine</a:t>
            </a:r>
            <a:r>
              <a:rPr lang="en-GB" altLang="el-GR" sz="1400"/>
              <a:t> 1997; 47(Suppl 5) S7-S87.</a:t>
            </a:r>
          </a:p>
        </p:txBody>
      </p:sp>
      <p:sp>
        <p:nvSpPr>
          <p:cNvPr id="65541" name="Freeform 5"/>
          <p:cNvSpPr>
            <a:spLocks/>
          </p:cNvSpPr>
          <p:nvPr/>
        </p:nvSpPr>
        <p:spPr bwMode="auto">
          <a:xfrm>
            <a:off x="2257425" y="5516563"/>
            <a:ext cx="3810000" cy="201612"/>
          </a:xfrm>
          <a:custGeom>
            <a:avLst/>
            <a:gdLst>
              <a:gd name="T0" fmla="*/ 0 w 2700"/>
              <a:gd name="T1" fmla="*/ 201612 h 127"/>
              <a:gd name="T2" fmla="*/ 242711 w 2700"/>
              <a:gd name="T3" fmla="*/ 0 h 127"/>
              <a:gd name="T4" fmla="*/ 3810000 w 2700"/>
              <a:gd name="T5" fmla="*/ 0 h 127"/>
              <a:gd name="T6" fmla="*/ 3567289 w 2700"/>
              <a:gd name="T7" fmla="*/ 201612 h 127"/>
              <a:gd name="T8" fmla="*/ 0 w 2700"/>
              <a:gd name="T9" fmla="*/ 201612 h 127"/>
              <a:gd name="T10" fmla="*/ 0 60000 65536"/>
              <a:gd name="T11" fmla="*/ 0 60000 65536"/>
              <a:gd name="T12" fmla="*/ 0 60000 65536"/>
              <a:gd name="T13" fmla="*/ 0 60000 65536"/>
              <a:gd name="T14" fmla="*/ 0 60000 65536"/>
              <a:gd name="T15" fmla="*/ 0 w 2700"/>
              <a:gd name="T16" fmla="*/ 0 h 127"/>
              <a:gd name="T17" fmla="*/ 2700 w 2700"/>
              <a:gd name="T18" fmla="*/ 127 h 127"/>
            </a:gdLst>
            <a:ahLst/>
            <a:cxnLst>
              <a:cxn ang="T10">
                <a:pos x="T0" y="T1"/>
              </a:cxn>
              <a:cxn ang="T11">
                <a:pos x="T2" y="T3"/>
              </a:cxn>
              <a:cxn ang="T12">
                <a:pos x="T4" y="T5"/>
              </a:cxn>
              <a:cxn ang="T13">
                <a:pos x="T6" y="T7"/>
              </a:cxn>
              <a:cxn ang="T14">
                <a:pos x="T8" y="T9"/>
              </a:cxn>
            </a:cxnLst>
            <a:rect l="T15" t="T16" r="T17" b="T18"/>
            <a:pathLst>
              <a:path w="2700" h="127">
                <a:moveTo>
                  <a:pt x="0" y="127"/>
                </a:moveTo>
                <a:lnTo>
                  <a:pt x="172" y="0"/>
                </a:lnTo>
                <a:lnTo>
                  <a:pt x="2700" y="0"/>
                </a:lnTo>
                <a:lnTo>
                  <a:pt x="2528" y="127"/>
                </a:lnTo>
                <a:lnTo>
                  <a:pt x="0" y="12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2" name="Freeform 6"/>
          <p:cNvSpPr>
            <a:spLocks/>
          </p:cNvSpPr>
          <p:nvPr/>
        </p:nvSpPr>
        <p:spPr bwMode="auto">
          <a:xfrm>
            <a:off x="2257425" y="2509838"/>
            <a:ext cx="242888" cy="3208337"/>
          </a:xfrm>
          <a:custGeom>
            <a:avLst/>
            <a:gdLst>
              <a:gd name="T0" fmla="*/ 0 w 172"/>
              <a:gd name="T1" fmla="*/ 3208337 h 2021"/>
              <a:gd name="T2" fmla="*/ 0 w 172"/>
              <a:gd name="T3" fmla="*/ 201612 h 2021"/>
              <a:gd name="T4" fmla="*/ 242888 w 172"/>
              <a:gd name="T5" fmla="*/ 0 h 2021"/>
              <a:gd name="T6" fmla="*/ 242888 w 172"/>
              <a:gd name="T7" fmla="*/ 3006725 h 2021"/>
              <a:gd name="T8" fmla="*/ 0 w 172"/>
              <a:gd name="T9" fmla="*/ 3208337 h 2021"/>
              <a:gd name="T10" fmla="*/ 0 60000 65536"/>
              <a:gd name="T11" fmla="*/ 0 60000 65536"/>
              <a:gd name="T12" fmla="*/ 0 60000 65536"/>
              <a:gd name="T13" fmla="*/ 0 60000 65536"/>
              <a:gd name="T14" fmla="*/ 0 60000 65536"/>
              <a:gd name="T15" fmla="*/ 0 w 172"/>
              <a:gd name="T16" fmla="*/ 0 h 2021"/>
              <a:gd name="T17" fmla="*/ 172 w 172"/>
              <a:gd name="T18" fmla="*/ 2021 h 2021"/>
            </a:gdLst>
            <a:ahLst/>
            <a:cxnLst>
              <a:cxn ang="T10">
                <a:pos x="T0" y="T1"/>
              </a:cxn>
              <a:cxn ang="T11">
                <a:pos x="T2" y="T3"/>
              </a:cxn>
              <a:cxn ang="T12">
                <a:pos x="T4" y="T5"/>
              </a:cxn>
              <a:cxn ang="T13">
                <a:pos x="T6" y="T7"/>
              </a:cxn>
              <a:cxn ang="T14">
                <a:pos x="T8" y="T9"/>
              </a:cxn>
            </a:cxnLst>
            <a:rect l="T15" t="T16" r="T17" b="T18"/>
            <a:pathLst>
              <a:path w="172" h="2021">
                <a:moveTo>
                  <a:pt x="0" y="2021"/>
                </a:moveTo>
                <a:lnTo>
                  <a:pt x="0" y="127"/>
                </a:lnTo>
                <a:lnTo>
                  <a:pt x="172" y="0"/>
                </a:lnTo>
                <a:lnTo>
                  <a:pt x="172" y="1894"/>
                </a:lnTo>
                <a:lnTo>
                  <a:pt x="0" y="202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3" name="Rectangle 7"/>
          <p:cNvSpPr>
            <a:spLocks noChangeArrowheads="1"/>
          </p:cNvSpPr>
          <p:nvPr/>
        </p:nvSpPr>
        <p:spPr bwMode="auto">
          <a:xfrm>
            <a:off x="2500313" y="2509838"/>
            <a:ext cx="3567112"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4" name="Freeform 8"/>
          <p:cNvSpPr>
            <a:spLocks/>
          </p:cNvSpPr>
          <p:nvPr/>
        </p:nvSpPr>
        <p:spPr bwMode="auto">
          <a:xfrm>
            <a:off x="2257425" y="5516563"/>
            <a:ext cx="3810000" cy="201612"/>
          </a:xfrm>
          <a:custGeom>
            <a:avLst/>
            <a:gdLst>
              <a:gd name="T0" fmla="*/ 0 w 532"/>
              <a:gd name="T1" fmla="*/ 201612 h 25"/>
              <a:gd name="T2" fmla="*/ 243496 w 532"/>
              <a:gd name="T3" fmla="*/ 0 h 25"/>
              <a:gd name="T4" fmla="*/ 3810000 w 532"/>
              <a:gd name="T5" fmla="*/ 0 h 25"/>
              <a:gd name="T6" fmla="*/ 0 60000 65536"/>
              <a:gd name="T7" fmla="*/ 0 60000 65536"/>
              <a:gd name="T8" fmla="*/ 0 60000 65536"/>
              <a:gd name="T9" fmla="*/ 0 w 532"/>
              <a:gd name="T10" fmla="*/ 0 h 25"/>
              <a:gd name="T11" fmla="*/ 532 w 532"/>
              <a:gd name="T12" fmla="*/ 25 h 25"/>
            </a:gdLst>
            <a:ahLst/>
            <a:cxnLst>
              <a:cxn ang="T6">
                <a:pos x="T0" y="T1"/>
              </a:cxn>
              <a:cxn ang="T7">
                <a:pos x="T2" y="T3"/>
              </a:cxn>
              <a:cxn ang="T8">
                <a:pos x="T4" y="T5"/>
              </a:cxn>
            </a:cxnLst>
            <a:rect l="T9" t="T10" r="T11" b="T12"/>
            <a:pathLst>
              <a:path w="532" h="25">
                <a:moveTo>
                  <a:pt x="0" y="25"/>
                </a:moveTo>
                <a:lnTo>
                  <a:pt x="34" y="0"/>
                </a:lnTo>
                <a:lnTo>
                  <a:pt x="532" y="0"/>
                </a:lnTo>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5" name="Freeform 9"/>
          <p:cNvSpPr>
            <a:spLocks/>
          </p:cNvSpPr>
          <p:nvPr/>
        </p:nvSpPr>
        <p:spPr bwMode="auto">
          <a:xfrm>
            <a:off x="2257425" y="4911725"/>
            <a:ext cx="3810000" cy="209550"/>
          </a:xfrm>
          <a:custGeom>
            <a:avLst/>
            <a:gdLst>
              <a:gd name="T0" fmla="*/ 0 w 532"/>
              <a:gd name="T1" fmla="*/ 209550 h 26"/>
              <a:gd name="T2" fmla="*/ 243496 w 532"/>
              <a:gd name="T3" fmla="*/ 0 h 26"/>
              <a:gd name="T4" fmla="*/ 3810000 w 532"/>
              <a:gd name="T5" fmla="*/ 0 h 26"/>
              <a:gd name="T6" fmla="*/ 0 60000 65536"/>
              <a:gd name="T7" fmla="*/ 0 60000 65536"/>
              <a:gd name="T8" fmla="*/ 0 60000 65536"/>
              <a:gd name="T9" fmla="*/ 0 w 532"/>
              <a:gd name="T10" fmla="*/ 0 h 26"/>
              <a:gd name="T11" fmla="*/ 532 w 532"/>
              <a:gd name="T12" fmla="*/ 26 h 26"/>
            </a:gdLst>
            <a:ahLst/>
            <a:cxnLst>
              <a:cxn ang="T6">
                <a:pos x="T0" y="T1"/>
              </a:cxn>
              <a:cxn ang="T7">
                <a:pos x="T2" y="T3"/>
              </a:cxn>
              <a:cxn ang="T8">
                <a:pos x="T4" y="T5"/>
              </a:cxn>
            </a:cxnLst>
            <a:rect l="T9" t="T10" r="T11" b="T12"/>
            <a:pathLst>
              <a:path w="532" h="26">
                <a:moveTo>
                  <a:pt x="0" y="26"/>
                </a:moveTo>
                <a:lnTo>
                  <a:pt x="34" y="0"/>
                </a:lnTo>
                <a:lnTo>
                  <a:pt x="532" y="0"/>
                </a:lnTo>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6" name="Freeform 10"/>
          <p:cNvSpPr>
            <a:spLocks/>
          </p:cNvSpPr>
          <p:nvPr/>
        </p:nvSpPr>
        <p:spPr bwMode="auto">
          <a:xfrm>
            <a:off x="2257425" y="4306888"/>
            <a:ext cx="3810000" cy="209550"/>
          </a:xfrm>
          <a:custGeom>
            <a:avLst/>
            <a:gdLst>
              <a:gd name="T0" fmla="*/ 0 w 532"/>
              <a:gd name="T1" fmla="*/ 209550 h 26"/>
              <a:gd name="T2" fmla="*/ 243496 w 532"/>
              <a:gd name="T3" fmla="*/ 0 h 26"/>
              <a:gd name="T4" fmla="*/ 3810000 w 532"/>
              <a:gd name="T5" fmla="*/ 0 h 26"/>
              <a:gd name="T6" fmla="*/ 0 60000 65536"/>
              <a:gd name="T7" fmla="*/ 0 60000 65536"/>
              <a:gd name="T8" fmla="*/ 0 60000 65536"/>
              <a:gd name="T9" fmla="*/ 0 w 532"/>
              <a:gd name="T10" fmla="*/ 0 h 26"/>
              <a:gd name="T11" fmla="*/ 532 w 532"/>
              <a:gd name="T12" fmla="*/ 26 h 26"/>
            </a:gdLst>
            <a:ahLst/>
            <a:cxnLst>
              <a:cxn ang="T6">
                <a:pos x="T0" y="T1"/>
              </a:cxn>
              <a:cxn ang="T7">
                <a:pos x="T2" y="T3"/>
              </a:cxn>
              <a:cxn ang="T8">
                <a:pos x="T4" y="T5"/>
              </a:cxn>
            </a:cxnLst>
            <a:rect l="T9" t="T10" r="T11" b="T12"/>
            <a:pathLst>
              <a:path w="532" h="26">
                <a:moveTo>
                  <a:pt x="0" y="26"/>
                </a:moveTo>
                <a:lnTo>
                  <a:pt x="34" y="0"/>
                </a:lnTo>
                <a:lnTo>
                  <a:pt x="532" y="0"/>
                </a:lnTo>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7" name="Freeform 11"/>
          <p:cNvSpPr>
            <a:spLocks/>
          </p:cNvSpPr>
          <p:nvPr/>
        </p:nvSpPr>
        <p:spPr bwMode="auto">
          <a:xfrm>
            <a:off x="2257425" y="3711575"/>
            <a:ext cx="3810000" cy="209550"/>
          </a:xfrm>
          <a:custGeom>
            <a:avLst/>
            <a:gdLst>
              <a:gd name="T0" fmla="*/ 0 w 532"/>
              <a:gd name="T1" fmla="*/ 209550 h 26"/>
              <a:gd name="T2" fmla="*/ 243496 w 532"/>
              <a:gd name="T3" fmla="*/ 0 h 26"/>
              <a:gd name="T4" fmla="*/ 3810000 w 532"/>
              <a:gd name="T5" fmla="*/ 0 h 26"/>
              <a:gd name="T6" fmla="*/ 0 60000 65536"/>
              <a:gd name="T7" fmla="*/ 0 60000 65536"/>
              <a:gd name="T8" fmla="*/ 0 60000 65536"/>
              <a:gd name="T9" fmla="*/ 0 w 532"/>
              <a:gd name="T10" fmla="*/ 0 h 26"/>
              <a:gd name="T11" fmla="*/ 532 w 532"/>
              <a:gd name="T12" fmla="*/ 26 h 26"/>
            </a:gdLst>
            <a:ahLst/>
            <a:cxnLst>
              <a:cxn ang="T6">
                <a:pos x="T0" y="T1"/>
              </a:cxn>
              <a:cxn ang="T7">
                <a:pos x="T2" y="T3"/>
              </a:cxn>
              <a:cxn ang="T8">
                <a:pos x="T4" y="T5"/>
              </a:cxn>
            </a:cxnLst>
            <a:rect l="T9" t="T10" r="T11" b="T12"/>
            <a:pathLst>
              <a:path w="532" h="26">
                <a:moveTo>
                  <a:pt x="0" y="26"/>
                </a:moveTo>
                <a:lnTo>
                  <a:pt x="34" y="0"/>
                </a:lnTo>
                <a:lnTo>
                  <a:pt x="532" y="0"/>
                </a:lnTo>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8" name="Freeform 12"/>
          <p:cNvSpPr>
            <a:spLocks/>
          </p:cNvSpPr>
          <p:nvPr/>
        </p:nvSpPr>
        <p:spPr bwMode="auto">
          <a:xfrm>
            <a:off x="2257425" y="3106738"/>
            <a:ext cx="3810000" cy="209550"/>
          </a:xfrm>
          <a:custGeom>
            <a:avLst/>
            <a:gdLst>
              <a:gd name="T0" fmla="*/ 0 w 532"/>
              <a:gd name="T1" fmla="*/ 209550 h 26"/>
              <a:gd name="T2" fmla="*/ 243496 w 532"/>
              <a:gd name="T3" fmla="*/ 0 h 26"/>
              <a:gd name="T4" fmla="*/ 3810000 w 532"/>
              <a:gd name="T5" fmla="*/ 0 h 26"/>
              <a:gd name="T6" fmla="*/ 0 60000 65536"/>
              <a:gd name="T7" fmla="*/ 0 60000 65536"/>
              <a:gd name="T8" fmla="*/ 0 60000 65536"/>
              <a:gd name="T9" fmla="*/ 0 w 532"/>
              <a:gd name="T10" fmla="*/ 0 h 26"/>
              <a:gd name="T11" fmla="*/ 532 w 532"/>
              <a:gd name="T12" fmla="*/ 26 h 26"/>
            </a:gdLst>
            <a:ahLst/>
            <a:cxnLst>
              <a:cxn ang="T6">
                <a:pos x="T0" y="T1"/>
              </a:cxn>
              <a:cxn ang="T7">
                <a:pos x="T2" y="T3"/>
              </a:cxn>
              <a:cxn ang="T8">
                <a:pos x="T4" y="T5"/>
              </a:cxn>
            </a:cxnLst>
            <a:rect l="T9" t="T10" r="T11" b="T12"/>
            <a:pathLst>
              <a:path w="532" h="26">
                <a:moveTo>
                  <a:pt x="0" y="26"/>
                </a:moveTo>
                <a:lnTo>
                  <a:pt x="34" y="0"/>
                </a:lnTo>
                <a:lnTo>
                  <a:pt x="532" y="0"/>
                </a:lnTo>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49" name="Freeform 13"/>
          <p:cNvSpPr>
            <a:spLocks/>
          </p:cNvSpPr>
          <p:nvPr/>
        </p:nvSpPr>
        <p:spPr bwMode="auto">
          <a:xfrm>
            <a:off x="2257425" y="2509838"/>
            <a:ext cx="3810000" cy="201612"/>
          </a:xfrm>
          <a:custGeom>
            <a:avLst/>
            <a:gdLst>
              <a:gd name="T0" fmla="*/ 0 w 532"/>
              <a:gd name="T1" fmla="*/ 201612 h 25"/>
              <a:gd name="T2" fmla="*/ 243496 w 532"/>
              <a:gd name="T3" fmla="*/ 0 h 25"/>
              <a:gd name="T4" fmla="*/ 3810000 w 532"/>
              <a:gd name="T5" fmla="*/ 0 h 25"/>
              <a:gd name="T6" fmla="*/ 0 60000 65536"/>
              <a:gd name="T7" fmla="*/ 0 60000 65536"/>
              <a:gd name="T8" fmla="*/ 0 60000 65536"/>
              <a:gd name="T9" fmla="*/ 0 w 532"/>
              <a:gd name="T10" fmla="*/ 0 h 25"/>
              <a:gd name="T11" fmla="*/ 532 w 532"/>
              <a:gd name="T12" fmla="*/ 25 h 25"/>
            </a:gdLst>
            <a:ahLst/>
            <a:cxnLst>
              <a:cxn ang="T6">
                <a:pos x="T0" y="T1"/>
              </a:cxn>
              <a:cxn ang="T7">
                <a:pos x="T2" y="T3"/>
              </a:cxn>
              <a:cxn ang="T8">
                <a:pos x="T4" y="T5"/>
              </a:cxn>
            </a:cxnLst>
            <a:rect l="T9" t="T10" r="T11" b="T12"/>
            <a:pathLst>
              <a:path w="532" h="25">
                <a:moveTo>
                  <a:pt x="0" y="25"/>
                </a:moveTo>
                <a:lnTo>
                  <a:pt x="34" y="0"/>
                </a:lnTo>
                <a:lnTo>
                  <a:pt x="532" y="0"/>
                </a:lnTo>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0" name="Freeform 14"/>
          <p:cNvSpPr>
            <a:spLocks/>
          </p:cNvSpPr>
          <p:nvPr/>
        </p:nvSpPr>
        <p:spPr bwMode="auto">
          <a:xfrm>
            <a:off x="2257425" y="5516563"/>
            <a:ext cx="3810000" cy="201612"/>
          </a:xfrm>
          <a:custGeom>
            <a:avLst/>
            <a:gdLst>
              <a:gd name="T0" fmla="*/ 3810000 w 2700"/>
              <a:gd name="T1" fmla="*/ 0 h 127"/>
              <a:gd name="T2" fmla="*/ 3567289 w 2700"/>
              <a:gd name="T3" fmla="*/ 201612 h 127"/>
              <a:gd name="T4" fmla="*/ 0 w 2700"/>
              <a:gd name="T5" fmla="*/ 201612 h 127"/>
              <a:gd name="T6" fmla="*/ 242711 w 2700"/>
              <a:gd name="T7" fmla="*/ 0 h 127"/>
              <a:gd name="T8" fmla="*/ 3810000 w 2700"/>
              <a:gd name="T9" fmla="*/ 0 h 127"/>
              <a:gd name="T10" fmla="*/ 0 60000 65536"/>
              <a:gd name="T11" fmla="*/ 0 60000 65536"/>
              <a:gd name="T12" fmla="*/ 0 60000 65536"/>
              <a:gd name="T13" fmla="*/ 0 60000 65536"/>
              <a:gd name="T14" fmla="*/ 0 60000 65536"/>
              <a:gd name="T15" fmla="*/ 0 w 2700"/>
              <a:gd name="T16" fmla="*/ 0 h 127"/>
              <a:gd name="T17" fmla="*/ 2700 w 2700"/>
              <a:gd name="T18" fmla="*/ 127 h 127"/>
            </a:gdLst>
            <a:ahLst/>
            <a:cxnLst>
              <a:cxn ang="T10">
                <a:pos x="T0" y="T1"/>
              </a:cxn>
              <a:cxn ang="T11">
                <a:pos x="T2" y="T3"/>
              </a:cxn>
              <a:cxn ang="T12">
                <a:pos x="T4" y="T5"/>
              </a:cxn>
              <a:cxn ang="T13">
                <a:pos x="T6" y="T7"/>
              </a:cxn>
              <a:cxn ang="T14">
                <a:pos x="T8" y="T9"/>
              </a:cxn>
            </a:cxnLst>
            <a:rect l="T15" t="T16" r="T17" b="T18"/>
            <a:pathLst>
              <a:path w="2700" h="127">
                <a:moveTo>
                  <a:pt x="2700" y="0"/>
                </a:moveTo>
                <a:lnTo>
                  <a:pt x="2528" y="127"/>
                </a:lnTo>
                <a:lnTo>
                  <a:pt x="0" y="127"/>
                </a:lnTo>
                <a:lnTo>
                  <a:pt x="172" y="0"/>
                </a:lnTo>
                <a:lnTo>
                  <a:pt x="2700" y="0"/>
                </a:lnTo>
                <a:close/>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1" name="Freeform 15"/>
          <p:cNvSpPr>
            <a:spLocks/>
          </p:cNvSpPr>
          <p:nvPr/>
        </p:nvSpPr>
        <p:spPr bwMode="auto">
          <a:xfrm>
            <a:off x="2257425" y="2509838"/>
            <a:ext cx="242888" cy="3208337"/>
          </a:xfrm>
          <a:custGeom>
            <a:avLst/>
            <a:gdLst>
              <a:gd name="T0" fmla="*/ 0 w 172"/>
              <a:gd name="T1" fmla="*/ 3208337 h 2021"/>
              <a:gd name="T2" fmla="*/ 0 w 172"/>
              <a:gd name="T3" fmla="*/ 201612 h 2021"/>
              <a:gd name="T4" fmla="*/ 242888 w 172"/>
              <a:gd name="T5" fmla="*/ 0 h 2021"/>
              <a:gd name="T6" fmla="*/ 242888 w 172"/>
              <a:gd name="T7" fmla="*/ 3006725 h 2021"/>
              <a:gd name="T8" fmla="*/ 0 w 172"/>
              <a:gd name="T9" fmla="*/ 3208337 h 2021"/>
              <a:gd name="T10" fmla="*/ 0 60000 65536"/>
              <a:gd name="T11" fmla="*/ 0 60000 65536"/>
              <a:gd name="T12" fmla="*/ 0 60000 65536"/>
              <a:gd name="T13" fmla="*/ 0 60000 65536"/>
              <a:gd name="T14" fmla="*/ 0 60000 65536"/>
              <a:gd name="T15" fmla="*/ 0 w 172"/>
              <a:gd name="T16" fmla="*/ 0 h 2021"/>
              <a:gd name="T17" fmla="*/ 172 w 172"/>
              <a:gd name="T18" fmla="*/ 2021 h 2021"/>
            </a:gdLst>
            <a:ahLst/>
            <a:cxnLst>
              <a:cxn ang="T10">
                <a:pos x="T0" y="T1"/>
              </a:cxn>
              <a:cxn ang="T11">
                <a:pos x="T2" y="T3"/>
              </a:cxn>
              <a:cxn ang="T12">
                <a:pos x="T4" y="T5"/>
              </a:cxn>
              <a:cxn ang="T13">
                <a:pos x="T6" y="T7"/>
              </a:cxn>
              <a:cxn ang="T14">
                <a:pos x="T8" y="T9"/>
              </a:cxn>
            </a:cxnLst>
            <a:rect l="T15" t="T16" r="T17" b="T18"/>
            <a:pathLst>
              <a:path w="172" h="2021">
                <a:moveTo>
                  <a:pt x="0" y="2021"/>
                </a:moveTo>
                <a:lnTo>
                  <a:pt x="0" y="127"/>
                </a:lnTo>
                <a:lnTo>
                  <a:pt x="172" y="0"/>
                </a:lnTo>
                <a:lnTo>
                  <a:pt x="172" y="1894"/>
                </a:lnTo>
                <a:lnTo>
                  <a:pt x="0" y="2021"/>
                </a:lnTo>
                <a:close/>
              </a:path>
            </a:pathLst>
          </a:custGeom>
          <a:noFill/>
          <a:ln w="793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2" name="Rectangle 16"/>
          <p:cNvSpPr>
            <a:spLocks noChangeArrowheads="1"/>
          </p:cNvSpPr>
          <p:nvPr/>
        </p:nvSpPr>
        <p:spPr bwMode="auto">
          <a:xfrm>
            <a:off x="2500313" y="2509838"/>
            <a:ext cx="3567112" cy="3006725"/>
          </a:xfrm>
          <a:prstGeom prst="rect">
            <a:avLst/>
          </a:pr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3" name="Freeform 17"/>
          <p:cNvSpPr>
            <a:spLocks/>
          </p:cNvSpPr>
          <p:nvPr/>
        </p:nvSpPr>
        <p:spPr bwMode="auto">
          <a:xfrm>
            <a:off x="3503613" y="4073525"/>
            <a:ext cx="244475" cy="1644650"/>
          </a:xfrm>
          <a:custGeom>
            <a:avLst/>
            <a:gdLst>
              <a:gd name="T0" fmla="*/ 0 w 173"/>
              <a:gd name="T1" fmla="*/ 1644650 h 1036"/>
              <a:gd name="T2" fmla="*/ 0 w 173"/>
              <a:gd name="T3" fmla="*/ 201613 h 1036"/>
              <a:gd name="T4" fmla="*/ 244475 w 173"/>
              <a:gd name="T5" fmla="*/ 0 h 1036"/>
              <a:gd name="T6" fmla="*/ 244475 w 173"/>
              <a:gd name="T7" fmla="*/ 1443038 h 1036"/>
              <a:gd name="T8" fmla="*/ 0 w 173"/>
              <a:gd name="T9" fmla="*/ 1644650 h 1036"/>
              <a:gd name="T10" fmla="*/ 0 60000 65536"/>
              <a:gd name="T11" fmla="*/ 0 60000 65536"/>
              <a:gd name="T12" fmla="*/ 0 60000 65536"/>
              <a:gd name="T13" fmla="*/ 0 60000 65536"/>
              <a:gd name="T14" fmla="*/ 0 60000 65536"/>
              <a:gd name="T15" fmla="*/ 0 w 173"/>
              <a:gd name="T16" fmla="*/ 0 h 1036"/>
              <a:gd name="T17" fmla="*/ 173 w 173"/>
              <a:gd name="T18" fmla="*/ 1036 h 1036"/>
            </a:gdLst>
            <a:ahLst/>
            <a:cxnLst>
              <a:cxn ang="T10">
                <a:pos x="T0" y="T1"/>
              </a:cxn>
              <a:cxn ang="T11">
                <a:pos x="T2" y="T3"/>
              </a:cxn>
              <a:cxn ang="T12">
                <a:pos x="T4" y="T5"/>
              </a:cxn>
              <a:cxn ang="T13">
                <a:pos x="T6" y="T7"/>
              </a:cxn>
              <a:cxn ang="T14">
                <a:pos x="T8" y="T9"/>
              </a:cxn>
            </a:cxnLst>
            <a:rect l="T15" t="T16" r="T17" b="T18"/>
            <a:pathLst>
              <a:path w="173" h="1036">
                <a:moveTo>
                  <a:pt x="0" y="1036"/>
                </a:moveTo>
                <a:lnTo>
                  <a:pt x="0" y="127"/>
                </a:lnTo>
                <a:lnTo>
                  <a:pt x="173" y="0"/>
                </a:lnTo>
                <a:lnTo>
                  <a:pt x="173" y="909"/>
                </a:lnTo>
                <a:lnTo>
                  <a:pt x="0" y="1036"/>
                </a:lnTo>
                <a:close/>
              </a:path>
            </a:pathLst>
          </a:custGeom>
          <a:solidFill>
            <a:srgbClr val="D60093"/>
          </a:solidFill>
          <a:ln w="7938">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4" name="Rectangle 18"/>
          <p:cNvSpPr>
            <a:spLocks noChangeArrowheads="1"/>
          </p:cNvSpPr>
          <p:nvPr/>
        </p:nvSpPr>
        <p:spPr bwMode="auto">
          <a:xfrm>
            <a:off x="2794000" y="4275138"/>
            <a:ext cx="709613" cy="1443037"/>
          </a:xfrm>
          <a:prstGeom prst="rect">
            <a:avLst/>
          </a:prstGeom>
          <a:solidFill>
            <a:srgbClr val="FF3399"/>
          </a:solidFill>
          <a:ln w="7938">
            <a:solidFill>
              <a:srgbClr val="FFFFFF"/>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5" name="Freeform 19"/>
          <p:cNvSpPr>
            <a:spLocks/>
          </p:cNvSpPr>
          <p:nvPr/>
        </p:nvSpPr>
        <p:spPr bwMode="auto">
          <a:xfrm>
            <a:off x="2794000" y="4073525"/>
            <a:ext cx="954088" cy="201613"/>
          </a:xfrm>
          <a:custGeom>
            <a:avLst/>
            <a:gdLst>
              <a:gd name="T0" fmla="*/ 709921 w 676"/>
              <a:gd name="T1" fmla="*/ 201613 h 127"/>
              <a:gd name="T2" fmla="*/ 954088 w 676"/>
              <a:gd name="T3" fmla="*/ 0 h 127"/>
              <a:gd name="T4" fmla="*/ 244167 w 676"/>
              <a:gd name="T5" fmla="*/ 0 h 127"/>
              <a:gd name="T6" fmla="*/ 0 w 676"/>
              <a:gd name="T7" fmla="*/ 201613 h 127"/>
              <a:gd name="T8" fmla="*/ 709921 w 676"/>
              <a:gd name="T9" fmla="*/ 201613 h 127"/>
              <a:gd name="T10" fmla="*/ 0 60000 65536"/>
              <a:gd name="T11" fmla="*/ 0 60000 65536"/>
              <a:gd name="T12" fmla="*/ 0 60000 65536"/>
              <a:gd name="T13" fmla="*/ 0 60000 65536"/>
              <a:gd name="T14" fmla="*/ 0 60000 65536"/>
              <a:gd name="T15" fmla="*/ 0 w 676"/>
              <a:gd name="T16" fmla="*/ 0 h 127"/>
              <a:gd name="T17" fmla="*/ 676 w 676"/>
              <a:gd name="T18" fmla="*/ 127 h 127"/>
            </a:gdLst>
            <a:ahLst/>
            <a:cxnLst>
              <a:cxn ang="T10">
                <a:pos x="T0" y="T1"/>
              </a:cxn>
              <a:cxn ang="T11">
                <a:pos x="T2" y="T3"/>
              </a:cxn>
              <a:cxn ang="T12">
                <a:pos x="T4" y="T5"/>
              </a:cxn>
              <a:cxn ang="T13">
                <a:pos x="T6" y="T7"/>
              </a:cxn>
              <a:cxn ang="T14">
                <a:pos x="T8" y="T9"/>
              </a:cxn>
            </a:cxnLst>
            <a:rect l="T15" t="T16" r="T17" b="T18"/>
            <a:pathLst>
              <a:path w="676" h="127">
                <a:moveTo>
                  <a:pt x="503" y="127"/>
                </a:moveTo>
                <a:lnTo>
                  <a:pt x="676" y="0"/>
                </a:lnTo>
                <a:lnTo>
                  <a:pt x="173" y="0"/>
                </a:lnTo>
                <a:lnTo>
                  <a:pt x="0" y="127"/>
                </a:lnTo>
                <a:lnTo>
                  <a:pt x="503" y="127"/>
                </a:lnTo>
                <a:close/>
              </a:path>
            </a:pathLst>
          </a:custGeom>
          <a:solidFill>
            <a:srgbClr val="FF66CC"/>
          </a:solidFill>
          <a:ln w="7938">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6" name="Freeform 20"/>
          <p:cNvSpPr>
            <a:spLocks/>
          </p:cNvSpPr>
          <p:nvPr/>
        </p:nvSpPr>
        <p:spPr bwMode="auto">
          <a:xfrm>
            <a:off x="5287963" y="2928938"/>
            <a:ext cx="242887" cy="2789237"/>
          </a:xfrm>
          <a:custGeom>
            <a:avLst/>
            <a:gdLst>
              <a:gd name="T0" fmla="*/ 0 w 173"/>
              <a:gd name="T1" fmla="*/ 2789237 h 1757"/>
              <a:gd name="T2" fmla="*/ 0 w 173"/>
              <a:gd name="T3" fmla="*/ 209550 h 1757"/>
              <a:gd name="T4" fmla="*/ 242887 w 173"/>
              <a:gd name="T5" fmla="*/ 0 h 1757"/>
              <a:gd name="T6" fmla="*/ 242887 w 173"/>
              <a:gd name="T7" fmla="*/ 2587625 h 1757"/>
              <a:gd name="T8" fmla="*/ 0 w 173"/>
              <a:gd name="T9" fmla="*/ 2789237 h 1757"/>
              <a:gd name="T10" fmla="*/ 0 60000 65536"/>
              <a:gd name="T11" fmla="*/ 0 60000 65536"/>
              <a:gd name="T12" fmla="*/ 0 60000 65536"/>
              <a:gd name="T13" fmla="*/ 0 60000 65536"/>
              <a:gd name="T14" fmla="*/ 0 60000 65536"/>
              <a:gd name="T15" fmla="*/ 0 w 173"/>
              <a:gd name="T16" fmla="*/ 0 h 1757"/>
              <a:gd name="T17" fmla="*/ 173 w 173"/>
              <a:gd name="T18" fmla="*/ 1757 h 1757"/>
            </a:gdLst>
            <a:ahLst/>
            <a:cxnLst>
              <a:cxn ang="T10">
                <a:pos x="T0" y="T1"/>
              </a:cxn>
              <a:cxn ang="T11">
                <a:pos x="T2" y="T3"/>
              </a:cxn>
              <a:cxn ang="T12">
                <a:pos x="T4" y="T5"/>
              </a:cxn>
              <a:cxn ang="T13">
                <a:pos x="T6" y="T7"/>
              </a:cxn>
              <a:cxn ang="T14">
                <a:pos x="T8" y="T9"/>
              </a:cxn>
            </a:cxnLst>
            <a:rect l="T15" t="T16" r="T17" b="T18"/>
            <a:pathLst>
              <a:path w="173" h="1757">
                <a:moveTo>
                  <a:pt x="0" y="1757"/>
                </a:moveTo>
                <a:lnTo>
                  <a:pt x="0" y="132"/>
                </a:lnTo>
                <a:lnTo>
                  <a:pt x="173" y="0"/>
                </a:lnTo>
                <a:lnTo>
                  <a:pt x="173" y="1630"/>
                </a:lnTo>
                <a:lnTo>
                  <a:pt x="0" y="1757"/>
                </a:lnTo>
                <a:close/>
              </a:path>
            </a:pathLst>
          </a:custGeom>
          <a:solidFill>
            <a:srgbClr val="D60093"/>
          </a:solidFill>
          <a:ln w="7938">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7" name="Rectangle 21"/>
          <p:cNvSpPr>
            <a:spLocks noChangeArrowheads="1"/>
          </p:cNvSpPr>
          <p:nvPr/>
        </p:nvSpPr>
        <p:spPr bwMode="auto">
          <a:xfrm>
            <a:off x="4578350" y="3138488"/>
            <a:ext cx="709613" cy="2579687"/>
          </a:xfrm>
          <a:prstGeom prst="rect">
            <a:avLst/>
          </a:prstGeom>
          <a:solidFill>
            <a:srgbClr val="FF3399"/>
          </a:solidFill>
          <a:ln w="7938">
            <a:solidFill>
              <a:srgbClr val="FFFFFF"/>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8" name="Freeform 22"/>
          <p:cNvSpPr>
            <a:spLocks/>
          </p:cNvSpPr>
          <p:nvPr/>
        </p:nvSpPr>
        <p:spPr bwMode="auto">
          <a:xfrm>
            <a:off x="4578350" y="2928938"/>
            <a:ext cx="952500" cy="209550"/>
          </a:xfrm>
          <a:custGeom>
            <a:avLst/>
            <a:gdLst>
              <a:gd name="T0" fmla="*/ 708739 w 676"/>
              <a:gd name="T1" fmla="*/ 209550 h 132"/>
              <a:gd name="T2" fmla="*/ 952500 w 676"/>
              <a:gd name="T3" fmla="*/ 0 h 132"/>
              <a:gd name="T4" fmla="*/ 243761 w 676"/>
              <a:gd name="T5" fmla="*/ 0 h 132"/>
              <a:gd name="T6" fmla="*/ 0 w 676"/>
              <a:gd name="T7" fmla="*/ 209550 h 132"/>
              <a:gd name="T8" fmla="*/ 708739 w 676"/>
              <a:gd name="T9" fmla="*/ 209550 h 132"/>
              <a:gd name="T10" fmla="*/ 0 60000 65536"/>
              <a:gd name="T11" fmla="*/ 0 60000 65536"/>
              <a:gd name="T12" fmla="*/ 0 60000 65536"/>
              <a:gd name="T13" fmla="*/ 0 60000 65536"/>
              <a:gd name="T14" fmla="*/ 0 60000 65536"/>
              <a:gd name="T15" fmla="*/ 0 w 676"/>
              <a:gd name="T16" fmla="*/ 0 h 132"/>
              <a:gd name="T17" fmla="*/ 676 w 676"/>
              <a:gd name="T18" fmla="*/ 132 h 132"/>
            </a:gdLst>
            <a:ahLst/>
            <a:cxnLst>
              <a:cxn ang="T10">
                <a:pos x="T0" y="T1"/>
              </a:cxn>
              <a:cxn ang="T11">
                <a:pos x="T2" y="T3"/>
              </a:cxn>
              <a:cxn ang="T12">
                <a:pos x="T4" y="T5"/>
              </a:cxn>
              <a:cxn ang="T13">
                <a:pos x="T6" y="T7"/>
              </a:cxn>
              <a:cxn ang="T14">
                <a:pos x="T8" y="T9"/>
              </a:cxn>
            </a:cxnLst>
            <a:rect l="T15" t="T16" r="T17" b="T18"/>
            <a:pathLst>
              <a:path w="676" h="132">
                <a:moveTo>
                  <a:pt x="503" y="132"/>
                </a:moveTo>
                <a:lnTo>
                  <a:pt x="676" y="0"/>
                </a:lnTo>
                <a:lnTo>
                  <a:pt x="173" y="0"/>
                </a:lnTo>
                <a:lnTo>
                  <a:pt x="0" y="132"/>
                </a:lnTo>
                <a:lnTo>
                  <a:pt x="503" y="132"/>
                </a:lnTo>
                <a:close/>
              </a:path>
            </a:pathLst>
          </a:custGeom>
          <a:solidFill>
            <a:srgbClr val="FF66CC"/>
          </a:solidFill>
          <a:ln w="7938">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5559" name="Line 23"/>
          <p:cNvSpPr>
            <a:spLocks noChangeShapeType="1"/>
          </p:cNvSpPr>
          <p:nvPr/>
        </p:nvSpPr>
        <p:spPr bwMode="auto">
          <a:xfrm flipV="1">
            <a:off x="2257425" y="2711450"/>
            <a:ext cx="1588" cy="30067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60" name="Line 24"/>
          <p:cNvSpPr>
            <a:spLocks noChangeShapeType="1"/>
          </p:cNvSpPr>
          <p:nvPr/>
        </p:nvSpPr>
        <p:spPr bwMode="auto">
          <a:xfrm flipH="1">
            <a:off x="2214563" y="5718175"/>
            <a:ext cx="42862"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61" name="Line 25"/>
          <p:cNvSpPr>
            <a:spLocks noChangeShapeType="1"/>
          </p:cNvSpPr>
          <p:nvPr/>
        </p:nvSpPr>
        <p:spPr bwMode="auto">
          <a:xfrm flipH="1">
            <a:off x="2214563" y="5121275"/>
            <a:ext cx="42862"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62" name="Line 26"/>
          <p:cNvSpPr>
            <a:spLocks noChangeShapeType="1"/>
          </p:cNvSpPr>
          <p:nvPr/>
        </p:nvSpPr>
        <p:spPr bwMode="auto">
          <a:xfrm flipH="1">
            <a:off x="2214563" y="4516438"/>
            <a:ext cx="42862"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63" name="Line 27"/>
          <p:cNvSpPr>
            <a:spLocks noChangeShapeType="1"/>
          </p:cNvSpPr>
          <p:nvPr/>
        </p:nvSpPr>
        <p:spPr bwMode="auto">
          <a:xfrm flipH="1">
            <a:off x="2214563" y="3921125"/>
            <a:ext cx="42862"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64" name="Line 28"/>
          <p:cNvSpPr>
            <a:spLocks noChangeShapeType="1"/>
          </p:cNvSpPr>
          <p:nvPr/>
        </p:nvSpPr>
        <p:spPr bwMode="auto">
          <a:xfrm flipH="1">
            <a:off x="2214563" y="3316288"/>
            <a:ext cx="42862"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65" name="Line 29"/>
          <p:cNvSpPr>
            <a:spLocks noChangeShapeType="1"/>
          </p:cNvSpPr>
          <p:nvPr/>
        </p:nvSpPr>
        <p:spPr bwMode="auto">
          <a:xfrm flipH="1">
            <a:off x="2214563" y="2711450"/>
            <a:ext cx="42862"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66" name="Rectangle 30"/>
          <p:cNvSpPr>
            <a:spLocks noChangeArrowheads="1"/>
          </p:cNvSpPr>
          <p:nvPr/>
        </p:nvSpPr>
        <p:spPr bwMode="auto">
          <a:xfrm>
            <a:off x="2041525" y="560546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0</a:t>
            </a:r>
            <a:endParaRPr lang="en-GB" altLang="el-GR" sz="1800">
              <a:solidFill>
                <a:schemeClr val="tx2"/>
              </a:solidFill>
            </a:endParaRPr>
          </a:p>
        </p:txBody>
      </p:sp>
      <p:sp>
        <p:nvSpPr>
          <p:cNvPr id="65567" name="Rectangle 31"/>
          <p:cNvSpPr>
            <a:spLocks noChangeArrowheads="1"/>
          </p:cNvSpPr>
          <p:nvPr/>
        </p:nvSpPr>
        <p:spPr bwMode="auto">
          <a:xfrm>
            <a:off x="1949450" y="5008563"/>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50</a:t>
            </a:r>
            <a:endParaRPr lang="en-GB" altLang="el-GR" sz="1800">
              <a:solidFill>
                <a:schemeClr val="tx2"/>
              </a:solidFill>
            </a:endParaRPr>
          </a:p>
        </p:txBody>
      </p:sp>
      <p:sp>
        <p:nvSpPr>
          <p:cNvPr id="65568" name="Rectangle 32"/>
          <p:cNvSpPr>
            <a:spLocks noChangeArrowheads="1"/>
          </p:cNvSpPr>
          <p:nvPr/>
        </p:nvSpPr>
        <p:spPr bwMode="auto">
          <a:xfrm>
            <a:off x="1855788" y="4403725"/>
            <a:ext cx="338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100</a:t>
            </a:r>
            <a:endParaRPr lang="en-GB" altLang="el-GR" sz="1800">
              <a:solidFill>
                <a:schemeClr val="tx2"/>
              </a:solidFill>
            </a:endParaRPr>
          </a:p>
        </p:txBody>
      </p:sp>
      <p:sp>
        <p:nvSpPr>
          <p:cNvPr id="65569" name="Rectangle 33"/>
          <p:cNvSpPr>
            <a:spLocks noChangeArrowheads="1"/>
          </p:cNvSpPr>
          <p:nvPr/>
        </p:nvSpPr>
        <p:spPr bwMode="auto">
          <a:xfrm>
            <a:off x="1855788" y="3808413"/>
            <a:ext cx="338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150</a:t>
            </a:r>
            <a:endParaRPr lang="en-GB" altLang="el-GR" sz="1800">
              <a:solidFill>
                <a:schemeClr val="tx2"/>
              </a:solidFill>
            </a:endParaRPr>
          </a:p>
        </p:txBody>
      </p:sp>
      <p:sp>
        <p:nvSpPr>
          <p:cNvPr id="65570" name="Rectangle 34"/>
          <p:cNvSpPr>
            <a:spLocks noChangeArrowheads="1"/>
          </p:cNvSpPr>
          <p:nvPr/>
        </p:nvSpPr>
        <p:spPr bwMode="auto">
          <a:xfrm>
            <a:off x="1855788" y="3203575"/>
            <a:ext cx="338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200</a:t>
            </a:r>
            <a:endParaRPr lang="en-GB" altLang="el-GR" sz="1800">
              <a:solidFill>
                <a:schemeClr val="tx2"/>
              </a:solidFill>
            </a:endParaRPr>
          </a:p>
        </p:txBody>
      </p:sp>
      <p:sp>
        <p:nvSpPr>
          <p:cNvPr id="65571" name="Rectangle 35"/>
          <p:cNvSpPr>
            <a:spLocks noChangeArrowheads="1"/>
          </p:cNvSpPr>
          <p:nvPr/>
        </p:nvSpPr>
        <p:spPr bwMode="auto">
          <a:xfrm>
            <a:off x="1855788" y="2598738"/>
            <a:ext cx="338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250</a:t>
            </a:r>
            <a:endParaRPr lang="en-GB" altLang="el-GR" sz="1800">
              <a:solidFill>
                <a:schemeClr val="tx2"/>
              </a:solidFill>
            </a:endParaRPr>
          </a:p>
        </p:txBody>
      </p:sp>
      <p:sp>
        <p:nvSpPr>
          <p:cNvPr id="65572" name="Line 36"/>
          <p:cNvSpPr>
            <a:spLocks noChangeShapeType="1"/>
          </p:cNvSpPr>
          <p:nvPr/>
        </p:nvSpPr>
        <p:spPr bwMode="auto">
          <a:xfrm>
            <a:off x="2257425" y="5718175"/>
            <a:ext cx="3567113"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73" name="Line 37"/>
          <p:cNvSpPr>
            <a:spLocks noChangeShapeType="1"/>
          </p:cNvSpPr>
          <p:nvPr/>
        </p:nvSpPr>
        <p:spPr bwMode="auto">
          <a:xfrm>
            <a:off x="2257425" y="5718175"/>
            <a:ext cx="1588" cy="476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74" name="Line 38"/>
          <p:cNvSpPr>
            <a:spLocks noChangeShapeType="1"/>
          </p:cNvSpPr>
          <p:nvPr/>
        </p:nvSpPr>
        <p:spPr bwMode="auto">
          <a:xfrm>
            <a:off x="4041775" y="5718175"/>
            <a:ext cx="1588" cy="476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75" name="Line 39"/>
          <p:cNvSpPr>
            <a:spLocks noChangeShapeType="1"/>
          </p:cNvSpPr>
          <p:nvPr/>
        </p:nvSpPr>
        <p:spPr bwMode="auto">
          <a:xfrm>
            <a:off x="5824538" y="5718175"/>
            <a:ext cx="1587" cy="476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5576" name="Rectangle 40"/>
          <p:cNvSpPr>
            <a:spLocks noChangeArrowheads="1"/>
          </p:cNvSpPr>
          <p:nvPr/>
        </p:nvSpPr>
        <p:spPr bwMode="auto">
          <a:xfrm>
            <a:off x="2965450" y="5822950"/>
            <a:ext cx="4524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1997</a:t>
            </a:r>
            <a:endParaRPr lang="en-GB" altLang="el-GR" sz="1800">
              <a:solidFill>
                <a:schemeClr val="tx2"/>
              </a:solidFill>
            </a:endParaRPr>
          </a:p>
        </p:txBody>
      </p:sp>
      <p:sp>
        <p:nvSpPr>
          <p:cNvPr id="65577" name="Rectangle 41"/>
          <p:cNvSpPr>
            <a:spLocks noChangeArrowheads="1"/>
          </p:cNvSpPr>
          <p:nvPr/>
        </p:nvSpPr>
        <p:spPr bwMode="auto">
          <a:xfrm>
            <a:off x="4743450" y="5822950"/>
            <a:ext cx="450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solidFill>
                  <a:srgbClr val="FFFFFF"/>
                </a:solidFill>
              </a:rPr>
              <a:t>2010</a:t>
            </a:r>
            <a:endParaRPr lang="en-GB" altLang="el-GR" sz="1800">
              <a:solidFill>
                <a:schemeClr val="tx2"/>
              </a:solidFill>
            </a:endParaRPr>
          </a:p>
        </p:txBody>
      </p:sp>
      <p:sp>
        <p:nvSpPr>
          <p:cNvPr id="65578" name="Text Box 42"/>
          <p:cNvSpPr txBox="1">
            <a:spLocks noChangeArrowheads="1"/>
          </p:cNvSpPr>
          <p:nvPr/>
        </p:nvSpPr>
        <p:spPr bwMode="auto">
          <a:xfrm rot="-5400000">
            <a:off x="-342900" y="38481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a:solidFill>
                  <a:schemeClr val="bg1"/>
                </a:solidFill>
              </a:rPr>
              <a:t>Εκατομμύρια Ασθενών</a:t>
            </a:r>
            <a:endParaRPr lang="en-GB" altLang="el-GR">
              <a:solidFill>
                <a:schemeClr val="bg1"/>
              </a:solidFill>
            </a:endParaRPr>
          </a:p>
        </p:txBody>
      </p:sp>
      <p:sp>
        <p:nvSpPr>
          <p:cNvPr id="65579" name="Text Box 43"/>
          <p:cNvSpPr txBox="1">
            <a:spLocks noChangeArrowheads="1"/>
          </p:cNvSpPr>
          <p:nvPr/>
        </p:nvSpPr>
        <p:spPr bwMode="auto">
          <a:xfrm>
            <a:off x="3000375" y="3678238"/>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b="1">
                <a:solidFill>
                  <a:srgbClr val="FFFF66"/>
                </a:solidFill>
              </a:rPr>
              <a:t>120</a:t>
            </a:r>
          </a:p>
        </p:txBody>
      </p:sp>
      <p:sp>
        <p:nvSpPr>
          <p:cNvPr id="65580" name="Text Box 44"/>
          <p:cNvSpPr txBox="1">
            <a:spLocks noChangeArrowheads="1"/>
          </p:cNvSpPr>
          <p:nvPr/>
        </p:nvSpPr>
        <p:spPr bwMode="auto">
          <a:xfrm>
            <a:off x="4862513" y="2516188"/>
            <a:ext cx="693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b="1">
                <a:solidFill>
                  <a:srgbClr val="FFFF66"/>
                </a:solidFill>
              </a:rPr>
              <a:t>215</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8839200" cy="1295400"/>
          </a:xfrm>
        </p:spPr>
        <p:txBody>
          <a:bodyPr rIns="0"/>
          <a:lstStyle/>
          <a:p>
            <a:pPr eaLnBrk="1" hangingPunct="1"/>
            <a:r>
              <a:rPr lang="en-GB" altLang="el-GR" sz="3200" smtClean="0">
                <a:solidFill>
                  <a:srgbClr val="FFFF66"/>
                </a:solidFill>
              </a:rPr>
              <a:t>Framingham Heart Study: risk of CV disease</a:t>
            </a:r>
            <a:br>
              <a:rPr lang="en-GB" altLang="el-GR" sz="3200" smtClean="0">
                <a:solidFill>
                  <a:srgbClr val="FFFF66"/>
                </a:solidFill>
              </a:rPr>
            </a:br>
            <a:r>
              <a:rPr lang="en-GB" altLang="el-GR" sz="3200" smtClean="0">
                <a:solidFill>
                  <a:srgbClr val="FFFF66"/>
                </a:solidFill>
              </a:rPr>
              <a:t>in subjects with and without diabetes</a:t>
            </a:r>
          </a:p>
        </p:txBody>
      </p:sp>
      <p:sp>
        <p:nvSpPr>
          <p:cNvPr id="67587" name="Rectangle 3"/>
          <p:cNvSpPr>
            <a:spLocks noChangeArrowheads="1"/>
          </p:cNvSpPr>
          <p:nvPr/>
        </p:nvSpPr>
        <p:spPr bwMode="auto">
          <a:xfrm>
            <a:off x="3402013" y="5480050"/>
            <a:ext cx="2016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600"/>
              </a:lnSpc>
            </a:pPr>
            <a:r>
              <a:rPr lang="en-US" altLang="el-GR" sz="1800"/>
              <a:t>0</a:t>
            </a:r>
          </a:p>
        </p:txBody>
      </p:sp>
      <p:sp>
        <p:nvSpPr>
          <p:cNvPr id="67588" name="Rectangle 4"/>
          <p:cNvSpPr>
            <a:spLocks noChangeArrowheads="1"/>
          </p:cNvSpPr>
          <p:nvPr/>
        </p:nvSpPr>
        <p:spPr bwMode="auto">
          <a:xfrm>
            <a:off x="4122738" y="5480050"/>
            <a:ext cx="2016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600"/>
              </a:lnSpc>
            </a:pPr>
            <a:r>
              <a:rPr lang="en-US" altLang="el-GR" sz="1800"/>
              <a:t>1</a:t>
            </a:r>
          </a:p>
        </p:txBody>
      </p:sp>
      <p:sp>
        <p:nvSpPr>
          <p:cNvPr id="67589" name="Rectangle 5"/>
          <p:cNvSpPr>
            <a:spLocks noChangeArrowheads="1"/>
          </p:cNvSpPr>
          <p:nvPr/>
        </p:nvSpPr>
        <p:spPr bwMode="auto">
          <a:xfrm>
            <a:off x="4859338" y="5480050"/>
            <a:ext cx="2047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600"/>
              </a:lnSpc>
            </a:pPr>
            <a:r>
              <a:rPr lang="en-US" altLang="el-GR" sz="1800"/>
              <a:t>2</a:t>
            </a:r>
          </a:p>
        </p:txBody>
      </p:sp>
      <p:sp>
        <p:nvSpPr>
          <p:cNvPr id="67590" name="Rectangle 6"/>
          <p:cNvSpPr>
            <a:spLocks noChangeArrowheads="1"/>
          </p:cNvSpPr>
          <p:nvPr/>
        </p:nvSpPr>
        <p:spPr bwMode="auto">
          <a:xfrm>
            <a:off x="5607050" y="5480050"/>
            <a:ext cx="203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600"/>
              </a:lnSpc>
            </a:pPr>
            <a:r>
              <a:rPr lang="en-US" altLang="el-GR" sz="1800"/>
              <a:t>3</a:t>
            </a:r>
          </a:p>
        </p:txBody>
      </p:sp>
      <p:sp>
        <p:nvSpPr>
          <p:cNvPr id="67591" name="Rectangle 7"/>
          <p:cNvSpPr>
            <a:spLocks noChangeArrowheads="1"/>
          </p:cNvSpPr>
          <p:nvPr/>
        </p:nvSpPr>
        <p:spPr bwMode="auto">
          <a:xfrm>
            <a:off x="6340475" y="5480050"/>
            <a:ext cx="203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600"/>
              </a:lnSpc>
            </a:pPr>
            <a:r>
              <a:rPr lang="en-US" altLang="el-GR" sz="1800"/>
              <a:t>4</a:t>
            </a:r>
          </a:p>
        </p:txBody>
      </p:sp>
      <p:sp>
        <p:nvSpPr>
          <p:cNvPr id="67592" name="Rectangle 8"/>
          <p:cNvSpPr>
            <a:spLocks noChangeArrowheads="1"/>
          </p:cNvSpPr>
          <p:nvPr/>
        </p:nvSpPr>
        <p:spPr bwMode="auto">
          <a:xfrm>
            <a:off x="7067550" y="5480050"/>
            <a:ext cx="201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600"/>
              </a:lnSpc>
            </a:pPr>
            <a:r>
              <a:rPr lang="en-US" altLang="el-GR" sz="1800"/>
              <a:t>5</a:t>
            </a:r>
          </a:p>
        </p:txBody>
      </p:sp>
      <p:sp>
        <p:nvSpPr>
          <p:cNvPr id="67593" name="Rectangle 9"/>
          <p:cNvSpPr>
            <a:spLocks noChangeArrowheads="1"/>
          </p:cNvSpPr>
          <p:nvPr/>
        </p:nvSpPr>
        <p:spPr bwMode="auto">
          <a:xfrm>
            <a:off x="7780338" y="5467350"/>
            <a:ext cx="203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600"/>
              </a:lnSpc>
            </a:pPr>
            <a:r>
              <a:rPr lang="en-US" altLang="el-GR" sz="1800"/>
              <a:t>6</a:t>
            </a:r>
          </a:p>
        </p:txBody>
      </p:sp>
      <p:sp>
        <p:nvSpPr>
          <p:cNvPr id="67594" name="Text Box 10"/>
          <p:cNvSpPr txBox="1">
            <a:spLocks noChangeArrowheads="1"/>
          </p:cNvSpPr>
          <p:nvPr/>
        </p:nvSpPr>
        <p:spPr bwMode="auto">
          <a:xfrm>
            <a:off x="3429000" y="5791200"/>
            <a:ext cx="533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1800" b="1">
                <a:solidFill>
                  <a:srgbClr val="FFFF66"/>
                </a:solidFill>
              </a:rPr>
              <a:t>Age-adjusted risk ratio</a:t>
            </a:r>
            <a:r>
              <a:rPr lang="el-GR" altLang="el-GR" sz="1800" b="1">
                <a:solidFill>
                  <a:srgbClr val="FFFF66"/>
                </a:solidFill>
              </a:rPr>
              <a:t> (1 αναμενώμενο)</a:t>
            </a:r>
            <a:r>
              <a:rPr lang="en-US" altLang="el-GR" sz="1800" b="1">
                <a:solidFill>
                  <a:srgbClr val="FFFF66"/>
                </a:solidFill>
              </a:rPr>
              <a:t/>
            </a:r>
            <a:br>
              <a:rPr lang="en-US" altLang="el-GR" sz="1800" b="1">
                <a:solidFill>
                  <a:srgbClr val="FFFF66"/>
                </a:solidFill>
              </a:rPr>
            </a:br>
            <a:endParaRPr lang="en-GB" altLang="el-GR" sz="1400">
              <a:solidFill>
                <a:srgbClr val="FFFF66"/>
              </a:solidFill>
            </a:endParaRPr>
          </a:p>
        </p:txBody>
      </p:sp>
      <p:sp>
        <p:nvSpPr>
          <p:cNvPr id="67595" name="Text Box 11"/>
          <p:cNvSpPr txBox="1">
            <a:spLocks noChangeArrowheads="1"/>
          </p:cNvSpPr>
          <p:nvPr/>
        </p:nvSpPr>
        <p:spPr bwMode="auto">
          <a:xfrm>
            <a:off x="0" y="6581775"/>
            <a:ext cx="453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400">
                <a:solidFill>
                  <a:srgbClr val="FFFFFF"/>
                </a:solidFill>
              </a:rPr>
              <a:t>Adapted from Kannel WB </a:t>
            </a:r>
            <a:r>
              <a:rPr lang="en-US" altLang="el-GR" sz="1400" i="1">
                <a:solidFill>
                  <a:srgbClr val="FFFFFF"/>
                </a:solidFill>
              </a:rPr>
              <a:t>et al</a:t>
            </a:r>
            <a:r>
              <a:rPr lang="en-US" altLang="el-GR" sz="1400">
                <a:solidFill>
                  <a:srgbClr val="FFFFFF"/>
                </a:solidFill>
              </a:rPr>
              <a:t>. </a:t>
            </a:r>
            <a:r>
              <a:rPr lang="en-US" altLang="el-GR" sz="1400" i="1">
                <a:solidFill>
                  <a:srgbClr val="FFFFFF"/>
                </a:solidFill>
              </a:rPr>
              <a:t>Am Heart J</a:t>
            </a:r>
            <a:r>
              <a:rPr lang="en-US" altLang="el-GR" sz="1400">
                <a:solidFill>
                  <a:srgbClr val="FFFFFF"/>
                </a:solidFill>
              </a:rPr>
              <a:t> 1990; </a:t>
            </a:r>
            <a:r>
              <a:rPr lang="en-US" altLang="el-GR" sz="1400" b="1">
                <a:solidFill>
                  <a:srgbClr val="FFFFFF"/>
                </a:solidFill>
              </a:rPr>
              <a:t>120</a:t>
            </a:r>
            <a:r>
              <a:rPr lang="en-US" altLang="el-GR" sz="1400">
                <a:solidFill>
                  <a:srgbClr val="FFFFFF"/>
                </a:solidFill>
              </a:rPr>
              <a:t>: 672-676</a:t>
            </a:r>
          </a:p>
        </p:txBody>
      </p:sp>
      <p:sp>
        <p:nvSpPr>
          <p:cNvPr id="67596" name="Line 12"/>
          <p:cNvSpPr>
            <a:spLocks noChangeShapeType="1"/>
          </p:cNvSpPr>
          <p:nvPr/>
        </p:nvSpPr>
        <p:spPr bwMode="auto">
          <a:xfrm>
            <a:off x="3506788" y="5424488"/>
            <a:ext cx="4383087"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597" name="Line 13"/>
          <p:cNvSpPr>
            <a:spLocks noChangeShapeType="1"/>
          </p:cNvSpPr>
          <p:nvPr/>
        </p:nvSpPr>
        <p:spPr bwMode="auto">
          <a:xfrm flipV="1">
            <a:off x="5699125" y="5426075"/>
            <a:ext cx="0" cy="6985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598" name="Line 14"/>
          <p:cNvSpPr>
            <a:spLocks noChangeShapeType="1"/>
          </p:cNvSpPr>
          <p:nvPr/>
        </p:nvSpPr>
        <p:spPr bwMode="auto">
          <a:xfrm flipV="1">
            <a:off x="6434138" y="5429250"/>
            <a:ext cx="0" cy="6985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599" name="Line 15"/>
          <p:cNvSpPr>
            <a:spLocks noChangeShapeType="1"/>
          </p:cNvSpPr>
          <p:nvPr/>
        </p:nvSpPr>
        <p:spPr bwMode="auto">
          <a:xfrm flipV="1">
            <a:off x="7159625" y="5435600"/>
            <a:ext cx="0" cy="6985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600" name="Line 16"/>
          <p:cNvSpPr>
            <a:spLocks noChangeShapeType="1"/>
          </p:cNvSpPr>
          <p:nvPr/>
        </p:nvSpPr>
        <p:spPr bwMode="auto">
          <a:xfrm>
            <a:off x="3502025" y="1785938"/>
            <a:ext cx="0" cy="363855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601" name="Rectangle 17"/>
          <p:cNvSpPr>
            <a:spLocks noChangeArrowheads="1"/>
          </p:cNvSpPr>
          <p:nvPr/>
        </p:nvSpPr>
        <p:spPr bwMode="auto">
          <a:xfrm>
            <a:off x="304800" y="5029200"/>
            <a:ext cx="31242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ΘνησιμότηςΣτεφανιαία νόσος</a:t>
            </a:r>
            <a:endParaRPr lang="en-US" altLang="el-GR" sz="1800" b="1">
              <a:solidFill>
                <a:srgbClr val="FFFF66"/>
              </a:solidFill>
            </a:endParaRPr>
          </a:p>
          <a:p>
            <a:pPr algn="ctr">
              <a:lnSpc>
                <a:spcPts val="2600"/>
              </a:lnSpc>
            </a:pPr>
            <a:r>
              <a:rPr lang="el-GR" altLang="el-GR" sz="1800" b="1"/>
              <a:t> </a:t>
            </a:r>
            <a:endParaRPr lang="en-US" altLang="el-GR" sz="1800" b="1"/>
          </a:p>
        </p:txBody>
      </p:sp>
      <p:sp>
        <p:nvSpPr>
          <p:cNvPr id="67602" name="Rectangle 18"/>
          <p:cNvSpPr>
            <a:spLocks noChangeArrowheads="1"/>
          </p:cNvSpPr>
          <p:nvPr/>
        </p:nvSpPr>
        <p:spPr bwMode="auto">
          <a:xfrm>
            <a:off x="1143000" y="4614863"/>
            <a:ext cx="244633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Αιφνίδιος θάνατος</a:t>
            </a:r>
            <a:endParaRPr lang="en-US" altLang="el-GR" sz="1800" b="1">
              <a:solidFill>
                <a:srgbClr val="FFFF66"/>
              </a:solidFill>
            </a:endParaRPr>
          </a:p>
        </p:txBody>
      </p:sp>
      <p:sp>
        <p:nvSpPr>
          <p:cNvPr id="67603" name="Rectangle 19"/>
          <p:cNvSpPr>
            <a:spLocks noChangeArrowheads="1"/>
          </p:cNvSpPr>
          <p:nvPr/>
        </p:nvSpPr>
        <p:spPr bwMode="auto">
          <a:xfrm>
            <a:off x="990600" y="4203700"/>
            <a:ext cx="2609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Στεφανιαία νόσος</a:t>
            </a:r>
            <a:endParaRPr lang="en-US" altLang="el-GR" sz="1800" b="1">
              <a:solidFill>
                <a:srgbClr val="FFFF66"/>
              </a:solidFill>
            </a:endParaRPr>
          </a:p>
        </p:txBody>
      </p:sp>
      <p:sp>
        <p:nvSpPr>
          <p:cNvPr id="67604" name="Rectangle 20"/>
          <p:cNvSpPr>
            <a:spLocks noChangeArrowheads="1"/>
          </p:cNvSpPr>
          <p:nvPr/>
        </p:nvSpPr>
        <p:spPr bwMode="auto">
          <a:xfrm>
            <a:off x="685800" y="3803650"/>
            <a:ext cx="27432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Εμφραγμα Μυοκαρδίου</a:t>
            </a:r>
            <a:endParaRPr lang="en-US" altLang="el-GR" sz="1800" b="1">
              <a:solidFill>
                <a:srgbClr val="FFFF66"/>
              </a:solidFill>
            </a:endParaRPr>
          </a:p>
        </p:txBody>
      </p:sp>
      <p:sp>
        <p:nvSpPr>
          <p:cNvPr id="67605" name="Rectangle 21"/>
          <p:cNvSpPr>
            <a:spLocks noChangeArrowheads="1"/>
          </p:cNvSpPr>
          <p:nvPr/>
        </p:nvSpPr>
        <p:spPr bwMode="auto">
          <a:xfrm>
            <a:off x="685800" y="3395663"/>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400" b="1">
                <a:solidFill>
                  <a:srgbClr val="FFFF66"/>
                </a:solidFill>
              </a:rPr>
              <a:t>Συμφορητική Καρδιακή ανεπάρκεια</a:t>
            </a:r>
            <a:r>
              <a:rPr lang="el-GR" altLang="el-GR" sz="1800" b="1"/>
              <a:t> </a:t>
            </a:r>
            <a:endParaRPr lang="en-US" altLang="el-GR" sz="1800" b="1"/>
          </a:p>
        </p:txBody>
      </p:sp>
      <p:sp>
        <p:nvSpPr>
          <p:cNvPr id="67606" name="Rectangle 22"/>
          <p:cNvSpPr>
            <a:spLocks noChangeArrowheads="1"/>
          </p:cNvSpPr>
          <p:nvPr/>
        </p:nvSpPr>
        <p:spPr bwMode="auto">
          <a:xfrm>
            <a:off x="838200" y="2994025"/>
            <a:ext cx="2751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Καρδιακή ανεπάρκεια</a:t>
            </a:r>
            <a:endParaRPr lang="en-US" altLang="el-GR" sz="1800" b="1">
              <a:solidFill>
                <a:srgbClr val="FFFF66"/>
              </a:solidFill>
            </a:endParaRPr>
          </a:p>
        </p:txBody>
      </p:sp>
      <p:sp>
        <p:nvSpPr>
          <p:cNvPr id="67607" name="Rectangle 23"/>
          <p:cNvSpPr>
            <a:spLocks noChangeArrowheads="1"/>
          </p:cNvSpPr>
          <p:nvPr/>
        </p:nvSpPr>
        <p:spPr bwMode="auto">
          <a:xfrm>
            <a:off x="406400" y="2538413"/>
            <a:ext cx="34036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Διαλείπουσα χωλότης</a:t>
            </a:r>
            <a:endParaRPr lang="en-US" altLang="el-GR" sz="1800" b="1">
              <a:solidFill>
                <a:srgbClr val="FFFF66"/>
              </a:solidFill>
            </a:endParaRPr>
          </a:p>
        </p:txBody>
      </p:sp>
      <p:sp>
        <p:nvSpPr>
          <p:cNvPr id="67608" name="Rectangle 24"/>
          <p:cNvSpPr>
            <a:spLocks noChangeArrowheads="1"/>
          </p:cNvSpPr>
          <p:nvPr/>
        </p:nvSpPr>
        <p:spPr bwMode="auto">
          <a:xfrm>
            <a:off x="1066800" y="22098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Αγγειακό εγκεφαλικό</a:t>
            </a:r>
            <a:endParaRPr lang="en-US" altLang="el-GR" sz="1800" b="1">
              <a:solidFill>
                <a:srgbClr val="FFFF66"/>
              </a:solidFill>
            </a:endParaRPr>
          </a:p>
        </p:txBody>
      </p:sp>
      <p:sp>
        <p:nvSpPr>
          <p:cNvPr id="67609" name="Rectangle 25"/>
          <p:cNvSpPr>
            <a:spLocks noChangeArrowheads="1"/>
          </p:cNvSpPr>
          <p:nvPr/>
        </p:nvSpPr>
        <p:spPr bwMode="auto">
          <a:xfrm>
            <a:off x="762000" y="1782763"/>
            <a:ext cx="26670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l-GR" altLang="el-GR" sz="1800" b="1">
                <a:solidFill>
                  <a:srgbClr val="FFFF66"/>
                </a:solidFill>
              </a:rPr>
              <a:t>Καρδιαγγειακό επεισόδιο</a:t>
            </a:r>
            <a:endParaRPr lang="en-US" altLang="el-GR" sz="1800" b="1">
              <a:solidFill>
                <a:srgbClr val="FFFF66"/>
              </a:solidFill>
            </a:endParaRPr>
          </a:p>
        </p:txBody>
      </p:sp>
      <p:sp>
        <p:nvSpPr>
          <p:cNvPr id="67610" name="Line 26"/>
          <p:cNvSpPr>
            <a:spLocks noChangeShapeType="1"/>
          </p:cNvSpPr>
          <p:nvPr/>
        </p:nvSpPr>
        <p:spPr bwMode="auto">
          <a:xfrm>
            <a:off x="4214813" y="1785938"/>
            <a:ext cx="0" cy="3638550"/>
          </a:xfrm>
          <a:prstGeom prst="line">
            <a:avLst/>
          </a:prstGeom>
          <a:noFill/>
          <a:ln w="38100">
            <a:solidFill>
              <a:schemeClr val="tx2"/>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611" name="Rectangle 27"/>
          <p:cNvSpPr>
            <a:spLocks noChangeArrowheads="1"/>
          </p:cNvSpPr>
          <p:nvPr/>
        </p:nvSpPr>
        <p:spPr bwMode="auto">
          <a:xfrm>
            <a:off x="7296150" y="2662238"/>
            <a:ext cx="455613"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1600"/>
              </a:lnSpc>
              <a:spcBef>
                <a:spcPts val="200"/>
              </a:spcBef>
            </a:pPr>
            <a:r>
              <a:rPr lang="en-US" altLang="el-GR" sz="1800">
                <a:solidFill>
                  <a:srgbClr val="FFFFFF"/>
                </a:solidFill>
              </a:rPr>
              <a:t>*</a:t>
            </a:r>
          </a:p>
        </p:txBody>
      </p:sp>
      <p:sp>
        <p:nvSpPr>
          <p:cNvPr id="67612" name="Line 28"/>
          <p:cNvSpPr>
            <a:spLocks noChangeShapeType="1"/>
          </p:cNvSpPr>
          <p:nvPr/>
        </p:nvSpPr>
        <p:spPr bwMode="auto">
          <a:xfrm flipV="1">
            <a:off x="4216400" y="5429250"/>
            <a:ext cx="0" cy="6985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613" name="Rectangle 29"/>
          <p:cNvSpPr>
            <a:spLocks noChangeArrowheads="1"/>
          </p:cNvSpPr>
          <p:nvPr/>
        </p:nvSpPr>
        <p:spPr bwMode="auto">
          <a:xfrm>
            <a:off x="7964488" y="3251200"/>
            <a:ext cx="9461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2600"/>
              </a:lnSpc>
            </a:pPr>
            <a:r>
              <a:rPr lang="el-GR" altLang="el-GR" sz="2000">
                <a:solidFill>
                  <a:srgbClr val="FFFF66"/>
                </a:solidFill>
              </a:rPr>
              <a:t>Αρρεν</a:t>
            </a:r>
            <a:endParaRPr lang="en-US" altLang="el-GR" sz="2000">
              <a:solidFill>
                <a:srgbClr val="FFFF66"/>
              </a:solidFill>
            </a:endParaRPr>
          </a:p>
        </p:txBody>
      </p:sp>
      <p:sp>
        <p:nvSpPr>
          <p:cNvPr id="67614" name="Rectangle 30"/>
          <p:cNvSpPr>
            <a:spLocks noChangeArrowheads="1"/>
          </p:cNvSpPr>
          <p:nvPr/>
        </p:nvSpPr>
        <p:spPr bwMode="auto">
          <a:xfrm>
            <a:off x="7964488" y="3543300"/>
            <a:ext cx="9461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2600"/>
              </a:lnSpc>
            </a:pPr>
            <a:r>
              <a:rPr lang="el-GR" altLang="el-GR" sz="2000">
                <a:solidFill>
                  <a:srgbClr val="FFFF66"/>
                </a:solidFill>
              </a:rPr>
              <a:t>Θήλυ</a:t>
            </a:r>
            <a:endParaRPr lang="en-US" altLang="el-GR" sz="2000">
              <a:solidFill>
                <a:srgbClr val="FFFF66"/>
              </a:solidFill>
            </a:endParaRPr>
          </a:p>
        </p:txBody>
      </p:sp>
      <p:sp>
        <p:nvSpPr>
          <p:cNvPr id="67615" name="Freeform 31"/>
          <p:cNvSpPr>
            <a:spLocks/>
          </p:cNvSpPr>
          <p:nvPr/>
        </p:nvSpPr>
        <p:spPr bwMode="auto">
          <a:xfrm>
            <a:off x="7685088" y="3341688"/>
            <a:ext cx="158750" cy="176212"/>
          </a:xfrm>
          <a:custGeom>
            <a:avLst/>
            <a:gdLst>
              <a:gd name="T0" fmla="*/ 0 w 137"/>
              <a:gd name="T1" fmla="*/ 0 h 111"/>
              <a:gd name="T2" fmla="*/ 157591 w 137"/>
              <a:gd name="T3" fmla="*/ 0 h 111"/>
              <a:gd name="T4" fmla="*/ 157591 w 137"/>
              <a:gd name="T5" fmla="*/ 174625 h 111"/>
              <a:gd name="T6" fmla="*/ 0 w 137"/>
              <a:gd name="T7" fmla="*/ 174625 h 111"/>
              <a:gd name="T8" fmla="*/ 0 w 137"/>
              <a:gd name="T9" fmla="*/ 0 h 111"/>
              <a:gd name="T10" fmla="*/ 0 60000 65536"/>
              <a:gd name="T11" fmla="*/ 0 60000 65536"/>
              <a:gd name="T12" fmla="*/ 0 60000 65536"/>
              <a:gd name="T13" fmla="*/ 0 60000 65536"/>
              <a:gd name="T14" fmla="*/ 0 60000 65536"/>
              <a:gd name="T15" fmla="*/ 0 w 137"/>
              <a:gd name="T16" fmla="*/ 0 h 111"/>
              <a:gd name="T17" fmla="*/ 137 w 137"/>
              <a:gd name="T18" fmla="*/ 111 h 111"/>
            </a:gdLst>
            <a:ahLst/>
            <a:cxnLst>
              <a:cxn ang="T10">
                <a:pos x="T0" y="T1"/>
              </a:cxn>
              <a:cxn ang="T11">
                <a:pos x="T2" y="T3"/>
              </a:cxn>
              <a:cxn ang="T12">
                <a:pos x="T4" y="T5"/>
              </a:cxn>
              <a:cxn ang="T13">
                <a:pos x="T6" y="T7"/>
              </a:cxn>
              <a:cxn ang="T14">
                <a:pos x="T8" y="T9"/>
              </a:cxn>
            </a:cxnLst>
            <a:rect l="T15" t="T16" r="T17" b="T18"/>
            <a:pathLst>
              <a:path w="137" h="111">
                <a:moveTo>
                  <a:pt x="0" y="0"/>
                </a:moveTo>
                <a:lnTo>
                  <a:pt x="136" y="0"/>
                </a:lnTo>
                <a:lnTo>
                  <a:pt x="136" y="110"/>
                </a:lnTo>
                <a:lnTo>
                  <a:pt x="0" y="110"/>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16" name="Freeform 32"/>
          <p:cNvSpPr>
            <a:spLocks/>
          </p:cNvSpPr>
          <p:nvPr/>
        </p:nvSpPr>
        <p:spPr bwMode="auto">
          <a:xfrm>
            <a:off x="7685088" y="3652838"/>
            <a:ext cx="158750" cy="176212"/>
          </a:xfrm>
          <a:custGeom>
            <a:avLst/>
            <a:gdLst>
              <a:gd name="T0" fmla="*/ 0 w 137"/>
              <a:gd name="T1" fmla="*/ 0 h 111"/>
              <a:gd name="T2" fmla="*/ 157591 w 137"/>
              <a:gd name="T3" fmla="*/ 0 h 111"/>
              <a:gd name="T4" fmla="*/ 157591 w 137"/>
              <a:gd name="T5" fmla="*/ 174625 h 111"/>
              <a:gd name="T6" fmla="*/ 0 w 137"/>
              <a:gd name="T7" fmla="*/ 174625 h 111"/>
              <a:gd name="T8" fmla="*/ 0 w 137"/>
              <a:gd name="T9" fmla="*/ 0 h 111"/>
              <a:gd name="T10" fmla="*/ 0 60000 65536"/>
              <a:gd name="T11" fmla="*/ 0 60000 65536"/>
              <a:gd name="T12" fmla="*/ 0 60000 65536"/>
              <a:gd name="T13" fmla="*/ 0 60000 65536"/>
              <a:gd name="T14" fmla="*/ 0 60000 65536"/>
              <a:gd name="T15" fmla="*/ 0 w 137"/>
              <a:gd name="T16" fmla="*/ 0 h 111"/>
              <a:gd name="T17" fmla="*/ 137 w 137"/>
              <a:gd name="T18" fmla="*/ 111 h 111"/>
            </a:gdLst>
            <a:ahLst/>
            <a:cxnLst>
              <a:cxn ang="T10">
                <a:pos x="T0" y="T1"/>
              </a:cxn>
              <a:cxn ang="T11">
                <a:pos x="T2" y="T3"/>
              </a:cxn>
              <a:cxn ang="T12">
                <a:pos x="T4" y="T5"/>
              </a:cxn>
              <a:cxn ang="T13">
                <a:pos x="T6" y="T7"/>
              </a:cxn>
              <a:cxn ang="T14">
                <a:pos x="T8" y="T9"/>
              </a:cxn>
            </a:cxnLst>
            <a:rect l="T15" t="T16" r="T17" b="T18"/>
            <a:pathLst>
              <a:path w="137" h="111">
                <a:moveTo>
                  <a:pt x="0" y="0"/>
                </a:moveTo>
                <a:lnTo>
                  <a:pt x="136" y="0"/>
                </a:lnTo>
                <a:lnTo>
                  <a:pt x="136" y="110"/>
                </a:lnTo>
                <a:lnTo>
                  <a:pt x="0" y="110"/>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17" name="Line 33"/>
          <p:cNvSpPr>
            <a:spLocks noChangeShapeType="1"/>
          </p:cNvSpPr>
          <p:nvPr/>
        </p:nvSpPr>
        <p:spPr bwMode="auto">
          <a:xfrm flipV="1">
            <a:off x="7885113" y="5416550"/>
            <a:ext cx="0" cy="8255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618" name="Freeform 34"/>
          <p:cNvSpPr>
            <a:spLocks/>
          </p:cNvSpPr>
          <p:nvPr/>
        </p:nvSpPr>
        <p:spPr bwMode="auto">
          <a:xfrm>
            <a:off x="4224338" y="5094288"/>
            <a:ext cx="1019175" cy="123825"/>
          </a:xfrm>
          <a:custGeom>
            <a:avLst/>
            <a:gdLst>
              <a:gd name="T0" fmla="*/ 0 w 722"/>
              <a:gd name="T1" fmla="*/ 0 h 79"/>
              <a:gd name="T2" fmla="*/ 1017763 w 722"/>
              <a:gd name="T3" fmla="*/ 0 h 79"/>
              <a:gd name="T4" fmla="*/ 1017763 w 722"/>
              <a:gd name="T5" fmla="*/ 122258 h 79"/>
              <a:gd name="T6" fmla="*/ 0 w 722"/>
              <a:gd name="T7" fmla="*/ 122258 h 79"/>
              <a:gd name="T8" fmla="*/ 0 w 722"/>
              <a:gd name="T9" fmla="*/ 0 h 79"/>
              <a:gd name="T10" fmla="*/ 0 60000 65536"/>
              <a:gd name="T11" fmla="*/ 0 60000 65536"/>
              <a:gd name="T12" fmla="*/ 0 60000 65536"/>
              <a:gd name="T13" fmla="*/ 0 60000 65536"/>
              <a:gd name="T14" fmla="*/ 0 60000 65536"/>
              <a:gd name="T15" fmla="*/ 0 w 722"/>
              <a:gd name="T16" fmla="*/ 0 h 79"/>
              <a:gd name="T17" fmla="*/ 722 w 722"/>
              <a:gd name="T18" fmla="*/ 79 h 79"/>
            </a:gdLst>
            <a:ahLst/>
            <a:cxnLst>
              <a:cxn ang="T10">
                <a:pos x="T0" y="T1"/>
              </a:cxn>
              <a:cxn ang="T11">
                <a:pos x="T2" y="T3"/>
              </a:cxn>
              <a:cxn ang="T12">
                <a:pos x="T4" y="T5"/>
              </a:cxn>
              <a:cxn ang="T13">
                <a:pos x="T6" y="T7"/>
              </a:cxn>
              <a:cxn ang="T14">
                <a:pos x="T8" y="T9"/>
              </a:cxn>
            </a:cxnLst>
            <a:rect l="T15" t="T16" r="T17" b="T18"/>
            <a:pathLst>
              <a:path w="722" h="79">
                <a:moveTo>
                  <a:pt x="0" y="0"/>
                </a:moveTo>
                <a:lnTo>
                  <a:pt x="721" y="0"/>
                </a:lnTo>
                <a:lnTo>
                  <a:pt x="721" y="78"/>
                </a:lnTo>
                <a:lnTo>
                  <a:pt x="0" y="78"/>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19" name="Freeform 35"/>
          <p:cNvSpPr>
            <a:spLocks/>
          </p:cNvSpPr>
          <p:nvPr/>
        </p:nvSpPr>
        <p:spPr bwMode="auto">
          <a:xfrm>
            <a:off x="4224338" y="4683125"/>
            <a:ext cx="1114425" cy="123825"/>
          </a:xfrm>
          <a:custGeom>
            <a:avLst/>
            <a:gdLst>
              <a:gd name="T0" fmla="*/ 0 w 789"/>
              <a:gd name="T1" fmla="*/ 0 h 86"/>
              <a:gd name="T2" fmla="*/ 1113013 w 789"/>
              <a:gd name="T3" fmla="*/ 0 h 86"/>
              <a:gd name="T4" fmla="*/ 1113013 w 789"/>
              <a:gd name="T5" fmla="*/ 122385 h 86"/>
              <a:gd name="T6" fmla="*/ 0 w 789"/>
              <a:gd name="T7" fmla="*/ 122385 h 86"/>
              <a:gd name="T8" fmla="*/ 0 w 789"/>
              <a:gd name="T9" fmla="*/ 0 h 86"/>
              <a:gd name="T10" fmla="*/ 0 60000 65536"/>
              <a:gd name="T11" fmla="*/ 0 60000 65536"/>
              <a:gd name="T12" fmla="*/ 0 60000 65536"/>
              <a:gd name="T13" fmla="*/ 0 60000 65536"/>
              <a:gd name="T14" fmla="*/ 0 60000 65536"/>
              <a:gd name="T15" fmla="*/ 0 w 789"/>
              <a:gd name="T16" fmla="*/ 0 h 86"/>
              <a:gd name="T17" fmla="*/ 789 w 789"/>
              <a:gd name="T18" fmla="*/ 86 h 86"/>
            </a:gdLst>
            <a:ahLst/>
            <a:cxnLst>
              <a:cxn ang="T10">
                <a:pos x="T0" y="T1"/>
              </a:cxn>
              <a:cxn ang="T11">
                <a:pos x="T2" y="T3"/>
              </a:cxn>
              <a:cxn ang="T12">
                <a:pos x="T4" y="T5"/>
              </a:cxn>
              <a:cxn ang="T13">
                <a:pos x="T6" y="T7"/>
              </a:cxn>
              <a:cxn ang="T14">
                <a:pos x="T8" y="T9"/>
              </a:cxn>
            </a:cxnLst>
            <a:rect l="T15" t="T16" r="T17" b="T18"/>
            <a:pathLst>
              <a:path w="789" h="86">
                <a:moveTo>
                  <a:pt x="0" y="0"/>
                </a:moveTo>
                <a:lnTo>
                  <a:pt x="788" y="0"/>
                </a:lnTo>
                <a:lnTo>
                  <a:pt x="788" y="85"/>
                </a:lnTo>
                <a:lnTo>
                  <a:pt x="0" y="85"/>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0" name="Freeform 36"/>
          <p:cNvSpPr>
            <a:spLocks/>
          </p:cNvSpPr>
          <p:nvPr/>
        </p:nvSpPr>
        <p:spPr bwMode="auto">
          <a:xfrm>
            <a:off x="4224338" y="4278313"/>
            <a:ext cx="144462" cy="123825"/>
          </a:xfrm>
          <a:custGeom>
            <a:avLst/>
            <a:gdLst>
              <a:gd name="T0" fmla="*/ 0 w 102"/>
              <a:gd name="T1" fmla="*/ 0 h 94"/>
              <a:gd name="T2" fmla="*/ 143046 w 102"/>
              <a:gd name="T3" fmla="*/ 0 h 94"/>
              <a:gd name="T4" fmla="*/ 143046 w 102"/>
              <a:gd name="T5" fmla="*/ 122508 h 94"/>
              <a:gd name="T6" fmla="*/ 0 w 102"/>
              <a:gd name="T7" fmla="*/ 122508 h 94"/>
              <a:gd name="T8" fmla="*/ 0 w 102"/>
              <a:gd name="T9" fmla="*/ 0 h 94"/>
              <a:gd name="T10" fmla="*/ 0 60000 65536"/>
              <a:gd name="T11" fmla="*/ 0 60000 65536"/>
              <a:gd name="T12" fmla="*/ 0 60000 65536"/>
              <a:gd name="T13" fmla="*/ 0 60000 65536"/>
              <a:gd name="T14" fmla="*/ 0 60000 65536"/>
              <a:gd name="T15" fmla="*/ 0 w 102"/>
              <a:gd name="T16" fmla="*/ 0 h 94"/>
              <a:gd name="T17" fmla="*/ 102 w 102"/>
              <a:gd name="T18" fmla="*/ 94 h 94"/>
            </a:gdLst>
            <a:ahLst/>
            <a:cxnLst>
              <a:cxn ang="T10">
                <a:pos x="T0" y="T1"/>
              </a:cxn>
              <a:cxn ang="T11">
                <a:pos x="T2" y="T3"/>
              </a:cxn>
              <a:cxn ang="T12">
                <a:pos x="T4" y="T5"/>
              </a:cxn>
              <a:cxn ang="T13">
                <a:pos x="T6" y="T7"/>
              </a:cxn>
              <a:cxn ang="T14">
                <a:pos x="T8" y="T9"/>
              </a:cxn>
            </a:cxnLst>
            <a:rect l="T15" t="T16" r="T17" b="T18"/>
            <a:pathLst>
              <a:path w="102" h="94">
                <a:moveTo>
                  <a:pt x="0" y="0"/>
                </a:moveTo>
                <a:lnTo>
                  <a:pt x="101" y="0"/>
                </a:lnTo>
                <a:lnTo>
                  <a:pt x="101" y="93"/>
                </a:lnTo>
                <a:lnTo>
                  <a:pt x="0" y="93"/>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1" name="Freeform 37"/>
          <p:cNvSpPr>
            <a:spLocks/>
          </p:cNvSpPr>
          <p:nvPr/>
        </p:nvSpPr>
        <p:spPr bwMode="auto">
          <a:xfrm>
            <a:off x="4224338" y="3898900"/>
            <a:ext cx="857250" cy="123825"/>
          </a:xfrm>
          <a:custGeom>
            <a:avLst/>
            <a:gdLst>
              <a:gd name="T0" fmla="*/ 0 w 607"/>
              <a:gd name="T1" fmla="*/ 0 h 85"/>
              <a:gd name="T2" fmla="*/ 855838 w 607"/>
              <a:gd name="T3" fmla="*/ 0 h 85"/>
              <a:gd name="T4" fmla="*/ 855838 w 607"/>
              <a:gd name="T5" fmla="*/ 122368 h 85"/>
              <a:gd name="T6" fmla="*/ 0 w 607"/>
              <a:gd name="T7" fmla="*/ 122368 h 85"/>
              <a:gd name="T8" fmla="*/ 0 w 607"/>
              <a:gd name="T9" fmla="*/ 0 h 85"/>
              <a:gd name="T10" fmla="*/ 0 60000 65536"/>
              <a:gd name="T11" fmla="*/ 0 60000 65536"/>
              <a:gd name="T12" fmla="*/ 0 60000 65536"/>
              <a:gd name="T13" fmla="*/ 0 60000 65536"/>
              <a:gd name="T14" fmla="*/ 0 60000 65536"/>
              <a:gd name="T15" fmla="*/ 0 w 607"/>
              <a:gd name="T16" fmla="*/ 0 h 85"/>
              <a:gd name="T17" fmla="*/ 607 w 607"/>
              <a:gd name="T18" fmla="*/ 85 h 85"/>
            </a:gdLst>
            <a:ahLst/>
            <a:cxnLst>
              <a:cxn ang="T10">
                <a:pos x="T0" y="T1"/>
              </a:cxn>
              <a:cxn ang="T11">
                <a:pos x="T2" y="T3"/>
              </a:cxn>
              <a:cxn ang="T12">
                <a:pos x="T4" y="T5"/>
              </a:cxn>
              <a:cxn ang="T13">
                <a:pos x="T6" y="T7"/>
              </a:cxn>
              <a:cxn ang="T14">
                <a:pos x="T8" y="T9"/>
              </a:cxn>
            </a:cxnLst>
            <a:rect l="T15" t="T16" r="T17" b="T18"/>
            <a:pathLst>
              <a:path w="607" h="85">
                <a:moveTo>
                  <a:pt x="0" y="0"/>
                </a:moveTo>
                <a:lnTo>
                  <a:pt x="606" y="0"/>
                </a:lnTo>
                <a:lnTo>
                  <a:pt x="606" y="84"/>
                </a:lnTo>
                <a:lnTo>
                  <a:pt x="0" y="84"/>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2" name="Freeform 38"/>
          <p:cNvSpPr>
            <a:spLocks/>
          </p:cNvSpPr>
          <p:nvPr/>
        </p:nvSpPr>
        <p:spPr bwMode="auto">
          <a:xfrm>
            <a:off x="4224338" y="3487738"/>
            <a:ext cx="539750" cy="123825"/>
          </a:xfrm>
          <a:custGeom>
            <a:avLst/>
            <a:gdLst>
              <a:gd name="T0" fmla="*/ 0 w 382"/>
              <a:gd name="T1" fmla="*/ 0 h 85"/>
              <a:gd name="T2" fmla="*/ 538337 w 382"/>
              <a:gd name="T3" fmla="*/ 0 h 85"/>
              <a:gd name="T4" fmla="*/ 538337 w 382"/>
              <a:gd name="T5" fmla="*/ 122368 h 85"/>
              <a:gd name="T6" fmla="*/ 0 w 382"/>
              <a:gd name="T7" fmla="*/ 122368 h 85"/>
              <a:gd name="T8" fmla="*/ 0 w 382"/>
              <a:gd name="T9" fmla="*/ 0 h 85"/>
              <a:gd name="T10" fmla="*/ 0 60000 65536"/>
              <a:gd name="T11" fmla="*/ 0 60000 65536"/>
              <a:gd name="T12" fmla="*/ 0 60000 65536"/>
              <a:gd name="T13" fmla="*/ 0 60000 65536"/>
              <a:gd name="T14" fmla="*/ 0 60000 65536"/>
              <a:gd name="T15" fmla="*/ 0 w 382"/>
              <a:gd name="T16" fmla="*/ 0 h 85"/>
              <a:gd name="T17" fmla="*/ 382 w 382"/>
              <a:gd name="T18" fmla="*/ 85 h 85"/>
            </a:gdLst>
            <a:ahLst/>
            <a:cxnLst>
              <a:cxn ang="T10">
                <a:pos x="T0" y="T1"/>
              </a:cxn>
              <a:cxn ang="T11">
                <a:pos x="T2" y="T3"/>
              </a:cxn>
              <a:cxn ang="T12">
                <a:pos x="T4" y="T5"/>
              </a:cxn>
              <a:cxn ang="T13">
                <a:pos x="T6" y="T7"/>
              </a:cxn>
              <a:cxn ang="T14">
                <a:pos x="T8" y="T9"/>
              </a:cxn>
            </a:cxnLst>
            <a:rect l="T15" t="T16" r="T17" b="T18"/>
            <a:pathLst>
              <a:path w="382" h="85">
                <a:moveTo>
                  <a:pt x="0" y="0"/>
                </a:moveTo>
                <a:lnTo>
                  <a:pt x="381" y="0"/>
                </a:lnTo>
                <a:lnTo>
                  <a:pt x="381" y="84"/>
                </a:lnTo>
                <a:lnTo>
                  <a:pt x="0" y="84"/>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3" name="Freeform 39"/>
          <p:cNvSpPr>
            <a:spLocks/>
          </p:cNvSpPr>
          <p:nvPr/>
        </p:nvSpPr>
        <p:spPr bwMode="auto">
          <a:xfrm>
            <a:off x="4224338" y="3065463"/>
            <a:ext cx="1149350" cy="122237"/>
          </a:xfrm>
          <a:custGeom>
            <a:avLst/>
            <a:gdLst>
              <a:gd name="T0" fmla="*/ 0 w 814"/>
              <a:gd name="T1" fmla="*/ 0 h 84"/>
              <a:gd name="T2" fmla="*/ 1147938 w 814"/>
              <a:gd name="T3" fmla="*/ 0 h 84"/>
              <a:gd name="T4" fmla="*/ 1147938 w 814"/>
              <a:gd name="T5" fmla="*/ 120782 h 84"/>
              <a:gd name="T6" fmla="*/ 0 w 814"/>
              <a:gd name="T7" fmla="*/ 120782 h 84"/>
              <a:gd name="T8" fmla="*/ 0 w 814"/>
              <a:gd name="T9" fmla="*/ 0 h 84"/>
              <a:gd name="T10" fmla="*/ 0 60000 65536"/>
              <a:gd name="T11" fmla="*/ 0 60000 65536"/>
              <a:gd name="T12" fmla="*/ 0 60000 65536"/>
              <a:gd name="T13" fmla="*/ 0 60000 65536"/>
              <a:gd name="T14" fmla="*/ 0 60000 65536"/>
              <a:gd name="T15" fmla="*/ 0 w 814"/>
              <a:gd name="T16" fmla="*/ 0 h 84"/>
              <a:gd name="T17" fmla="*/ 814 w 814"/>
              <a:gd name="T18" fmla="*/ 84 h 84"/>
            </a:gdLst>
            <a:ahLst/>
            <a:cxnLst>
              <a:cxn ang="T10">
                <a:pos x="T0" y="T1"/>
              </a:cxn>
              <a:cxn ang="T11">
                <a:pos x="T2" y="T3"/>
              </a:cxn>
              <a:cxn ang="T12">
                <a:pos x="T4" y="T5"/>
              </a:cxn>
              <a:cxn ang="T13">
                <a:pos x="T6" y="T7"/>
              </a:cxn>
              <a:cxn ang="T14">
                <a:pos x="T8" y="T9"/>
              </a:cxn>
            </a:cxnLst>
            <a:rect l="T15" t="T16" r="T17" b="T18"/>
            <a:pathLst>
              <a:path w="814" h="84">
                <a:moveTo>
                  <a:pt x="0" y="0"/>
                </a:moveTo>
                <a:lnTo>
                  <a:pt x="813" y="0"/>
                </a:lnTo>
                <a:lnTo>
                  <a:pt x="813" y="83"/>
                </a:lnTo>
                <a:lnTo>
                  <a:pt x="0" y="83"/>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4" name="Freeform 40"/>
          <p:cNvSpPr>
            <a:spLocks/>
          </p:cNvSpPr>
          <p:nvPr/>
        </p:nvSpPr>
        <p:spPr bwMode="auto">
          <a:xfrm>
            <a:off x="4224338" y="2647950"/>
            <a:ext cx="3135312" cy="123825"/>
          </a:xfrm>
          <a:custGeom>
            <a:avLst/>
            <a:gdLst>
              <a:gd name="T0" fmla="*/ 0 w 2221"/>
              <a:gd name="T1" fmla="*/ 0 h 76"/>
              <a:gd name="T2" fmla="*/ 3133900 w 2221"/>
              <a:gd name="T3" fmla="*/ 0 h 76"/>
              <a:gd name="T4" fmla="*/ 3133900 w 2221"/>
              <a:gd name="T5" fmla="*/ 122196 h 76"/>
              <a:gd name="T6" fmla="*/ 0 w 2221"/>
              <a:gd name="T7" fmla="*/ 122196 h 76"/>
              <a:gd name="T8" fmla="*/ 0 w 2221"/>
              <a:gd name="T9" fmla="*/ 0 h 76"/>
              <a:gd name="T10" fmla="*/ 0 60000 65536"/>
              <a:gd name="T11" fmla="*/ 0 60000 65536"/>
              <a:gd name="T12" fmla="*/ 0 60000 65536"/>
              <a:gd name="T13" fmla="*/ 0 60000 65536"/>
              <a:gd name="T14" fmla="*/ 0 60000 65536"/>
              <a:gd name="T15" fmla="*/ 0 w 2221"/>
              <a:gd name="T16" fmla="*/ 0 h 76"/>
              <a:gd name="T17" fmla="*/ 2221 w 2221"/>
              <a:gd name="T18" fmla="*/ 76 h 76"/>
            </a:gdLst>
            <a:ahLst/>
            <a:cxnLst>
              <a:cxn ang="T10">
                <a:pos x="T0" y="T1"/>
              </a:cxn>
              <a:cxn ang="T11">
                <a:pos x="T2" y="T3"/>
              </a:cxn>
              <a:cxn ang="T12">
                <a:pos x="T4" y="T5"/>
              </a:cxn>
              <a:cxn ang="T13">
                <a:pos x="T6" y="T7"/>
              </a:cxn>
              <a:cxn ang="T14">
                <a:pos x="T8" y="T9"/>
              </a:cxn>
            </a:cxnLst>
            <a:rect l="T15" t="T16" r="T17" b="T18"/>
            <a:pathLst>
              <a:path w="2221" h="76">
                <a:moveTo>
                  <a:pt x="0" y="0"/>
                </a:moveTo>
                <a:lnTo>
                  <a:pt x="2220" y="0"/>
                </a:lnTo>
                <a:lnTo>
                  <a:pt x="2220" y="75"/>
                </a:lnTo>
                <a:lnTo>
                  <a:pt x="0" y="75"/>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5" name="Freeform 41"/>
          <p:cNvSpPr>
            <a:spLocks/>
          </p:cNvSpPr>
          <p:nvPr/>
        </p:nvSpPr>
        <p:spPr bwMode="auto">
          <a:xfrm>
            <a:off x="4224338" y="2243138"/>
            <a:ext cx="390525" cy="123825"/>
          </a:xfrm>
          <a:custGeom>
            <a:avLst/>
            <a:gdLst>
              <a:gd name="T0" fmla="*/ 0 w 276"/>
              <a:gd name="T1" fmla="*/ 0 h 107"/>
              <a:gd name="T2" fmla="*/ 389110 w 276"/>
              <a:gd name="T3" fmla="*/ 0 h 107"/>
              <a:gd name="T4" fmla="*/ 389110 w 276"/>
              <a:gd name="T5" fmla="*/ 122668 h 107"/>
              <a:gd name="T6" fmla="*/ 0 w 276"/>
              <a:gd name="T7" fmla="*/ 122668 h 107"/>
              <a:gd name="T8" fmla="*/ 0 w 276"/>
              <a:gd name="T9" fmla="*/ 0 h 107"/>
              <a:gd name="T10" fmla="*/ 0 60000 65536"/>
              <a:gd name="T11" fmla="*/ 0 60000 65536"/>
              <a:gd name="T12" fmla="*/ 0 60000 65536"/>
              <a:gd name="T13" fmla="*/ 0 60000 65536"/>
              <a:gd name="T14" fmla="*/ 0 60000 65536"/>
              <a:gd name="T15" fmla="*/ 0 w 276"/>
              <a:gd name="T16" fmla="*/ 0 h 107"/>
              <a:gd name="T17" fmla="*/ 276 w 276"/>
              <a:gd name="T18" fmla="*/ 107 h 107"/>
            </a:gdLst>
            <a:ahLst/>
            <a:cxnLst>
              <a:cxn ang="T10">
                <a:pos x="T0" y="T1"/>
              </a:cxn>
              <a:cxn ang="T11">
                <a:pos x="T2" y="T3"/>
              </a:cxn>
              <a:cxn ang="T12">
                <a:pos x="T4" y="T5"/>
              </a:cxn>
              <a:cxn ang="T13">
                <a:pos x="T6" y="T7"/>
              </a:cxn>
              <a:cxn ang="T14">
                <a:pos x="T8" y="T9"/>
              </a:cxn>
            </a:cxnLst>
            <a:rect l="T15" t="T16" r="T17" b="T18"/>
            <a:pathLst>
              <a:path w="276" h="107">
                <a:moveTo>
                  <a:pt x="0" y="0"/>
                </a:moveTo>
                <a:lnTo>
                  <a:pt x="275" y="0"/>
                </a:lnTo>
                <a:lnTo>
                  <a:pt x="275" y="106"/>
                </a:lnTo>
                <a:lnTo>
                  <a:pt x="0" y="106"/>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6" name="Freeform 42"/>
          <p:cNvSpPr>
            <a:spLocks/>
          </p:cNvSpPr>
          <p:nvPr/>
        </p:nvSpPr>
        <p:spPr bwMode="auto">
          <a:xfrm>
            <a:off x="4222750" y="1855788"/>
            <a:ext cx="949325" cy="123825"/>
          </a:xfrm>
          <a:custGeom>
            <a:avLst/>
            <a:gdLst>
              <a:gd name="T0" fmla="*/ 0 w 672"/>
              <a:gd name="T1" fmla="*/ 0 h 75"/>
              <a:gd name="T2" fmla="*/ 947912 w 672"/>
              <a:gd name="T3" fmla="*/ 0 h 75"/>
              <a:gd name="T4" fmla="*/ 947912 w 672"/>
              <a:gd name="T5" fmla="*/ 122174 h 75"/>
              <a:gd name="T6" fmla="*/ 0 w 672"/>
              <a:gd name="T7" fmla="*/ 122174 h 75"/>
              <a:gd name="T8" fmla="*/ 0 w 672"/>
              <a:gd name="T9" fmla="*/ 0 h 75"/>
              <a:gd name="T10" fmla="*/ 0 60000 65536"/>
              <a:gd name="T11" fmla="*/ 0 60000 65536"/>
              <a:gd name="T12" fmla="*/ 0 60000 65536"/>
              <a:gd name="T13" fmla="*/ 0 60000 65536"/>
              <a:gd name="T14" fmla="*/ 0 60000 65536"/>
              <a:gd name="T15" fmla="*/ 0 w 672"/>
              <a:gd name="T16" fmla="*/ 0 h 75"/>
              <a:gd name="T17" fmla="*/ 672 w 672"/>
              <a:gd name="T18" fmla="*/ 75 h 75"/>
            </a:gdLst>
            <a:ahLst/>
            <a:cxnLst>
              <a:cxn ang="T10">
                <a:pos x="T0" y="T1"/>
              </a:cxn>
              <a:cxn ang="T11">
                <a:pos x="T2" y="T3"/>
              </a:cxn>
              <a:cxn ang="T12">
                <a:pos x="T4" y="T5"/>
              </a:cxn>
              <a:cxn ang="T13">
                <a:pos x="T6" y="T7"/>
              </a:cxn>
              <a:cxn ang="T14">
                <a:pos x="T8" y="T9"/>
              </a:cxn>
            </a:cxnLst>
            <a:rect l="T15" t="T16" r="T17" b="T18"/>
            <a:pathLst>
              <a:path w="672" h="75">
                <a:moveTo>
                  <a:pt x="0" y="0"/>
                </a:moveTo>
                <a:lnTo>
                  <a:pt x="671" y="0"/>
                </a:lnTo>
                <a:lnTo>
                  <a:pt x="671" y="74"/>
                </a:lnTo>
                <a:lnTo>
                  <a:pt x="0" y="74"/>
                </a:lnTo>
                <a:lnTo>
                  <a:pt x="0" y="0"/>
                </a:lnTo>
              </a:path>
            </a:pathLst>
          </a:custGeom>
          <a:solidFill>
            <a:schemeClr val="tx2"/>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7" name="Freeform 43"/>
          <p:cNvSpPr>
            <a:spLocks/>
          </p:cNvSpPr>
          <p:nvPr/>
        </p:nvSpPr>
        <p:spPr bwMode="auto">
          <a:xfrm>
            <a:off x="4224338" y="5219700"/>
            <a:ext cx="1916112" cy="112713"/>
          </a:xfrm>
          <a:custGeom>
            <a:avLst/>
            <a:gdLst>
              <a:gd name="T0" fmla="*/ 0 w 1358"/>
              <a:gd name="T1" fmla="*/ 0 h 73"/>
              <a:gd name="T2" fmla="*/ 1914701 w 1358"/>
              <a:gd name="T3" fmla="*/ 0 h 73"/>
              <a:gd name="T4" fmla="*/ 1914701 w 1358"/>
              <a:gd name="T5" fmla="*/ 111169 h 73"/>
              <a:gd name="T6" fmla="*/ 0 w 1358"/>
              <a:gd name="T7" fmla="*/ 111169 h 73"/>
              <a:gd name="T8" fmla="*/ 0 w 1358"/>
              <a:gd name="T9" fmla="*/ 0 h 73"/>
              <a:gd name="T10" fmla="*/ 0 60000 65536"/>
              <a:gd name="T11" fmla="*/ 0 60000 65536"/>
              <a:gd name="T12" fmla="*/ 0 60000 65536"/>
              <a:gd name="T13" fmla="*/ 0 60000 65536"/>
              <a:gd name="T14" fmla="*/ 0 60000 65536"/>
              <a:gd name="T15" fmla="*/ 0 w 1358"/>
              <a:gd name="T16" fmla="*/ 0 h 73"/>
              <a:gd name="T17" fmla="*/ 1358 w 1358"/>
              <a:gd name="T18" fmla="*/ 73 h 73"/>
            </a:gdLst>
            <a:ahLst/>
            <a:cxnLst>
              <a:cxn ang="T10">
                <a:pos x="T0" y="T1"/>
              </a:cxn>
              <a:cxn ang="T11">
                <a:pos x="T2" y="T3"/>
              </a:cxn>
              <a:cxn ang="T12">
                <a:pos x="T4" y="T5"/>
              </a:cxn>
              <a:cxn ang="T13">
                <a:pos x="T6" y="T7"/>
              </a:cxn>
              <a:cxn ang="T14">
                <a:pos x="T8" y="T9"/>
              </a:cxn>
            </a:cxnLst>
            <a:rect l="T15" t="T16" r="T17" b="T18"/>
            <a:pathLst>
              <a:path w="1358" h="73">
                <a:moveTo>
                  <a:pt x="0" y="0"/>
                </a:moveTo>
                <a:lnTo>
                  <a:pt x="1357" y="0"/>
                </a:lnTo>
                <a:lnTo>
                  <a:pt x="1357" y="72"/>
                </a:lnTo>
                <a:lnTo>
                  <a:pt x="0" y="72"/>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8" name="Freeform 44"/>
          <p:cNvSpPr>
            <a:spLocks/>
          </p:cNvSpPr>
          <p:nvPr/>
        </p:nvSpPr>
        <p:spPr bwMode="auto">
          <a:xfrm>
            <a:off x="4224338" y="4403725"/>
            <a:ext cx="447675" cy="111125"/>
          </a:xfrm>
          <a:custGeom>
            <a:avLst/>
            <a:gdLst>
              <a:gd name="T0" fmla="*/ 0 w 317"/>
              <a:gd name="T1" fmla="*/ 0 h 72"/>
              <a:gd name="T2" fmla="*/ 446263 w 317"/>
              <a:gd name="T3" fmla="*/ 0 h 72"/>
              <a:gd name="T4" fmla="*/ 446263 w 317"/>
              <a:gd name="T5" fmla="*/ 109582 h 72"/>
              <a:gd name="T6" fmla="*/ 0 w 317"/>
              <a:gd name="T7" fmla="*/ 109582 h 72"/>
              <a:gd name="T8" fmla="*/ 0 w 317"/>
              <a:gd name="T9" fmla="*/ 0 h 72"/>
              <a:gd name="T10" fmla="*/ 0 60000 65536"/>
              <a:gd name="T11" fmla="*/ 0 60000 65536"/>
              <a:gd name="T12" fmla="*/ 0 60000 65536"/>
              <a:gd name="T13" fmla="*/ 0 60000 65536"/>
              <a:gd name="T14" fmla="*/ 0 60000 65536"/>
              <a:gd name="T15" fmla="*/ 0 w 317"/>
              <a:gd name="T16" fmla="*/ 0 h 72"/>
              <a:gd name="T17" fmla="*/ 317 w 317"/>
              <a:gd name="T18" fmla="*/ 72 h 72"/>
            </a:gdLst>
            <a:ahLst/>
            <a:cxnLst>
              <a:cxn ang="T10">
                <a:pos x="T0" y="T1"/>
              </a:cxn>
              <a:cxn ang="T11">
                <a:pos x="T2" y="T3"/>
              </a:cxn>
              <a:cxn ang="T12">
                <a:pos x="T4" y="T5"/>
              </a:cxn>
              <a:cxn ang="T13">
                <a:pos x="T6" y="T7"/>
              </a:cxn>
              <a:cxn ang="T14">
                <a:pos x="T8" y="T9"/>
              </a:cxn>
            </a:cxnLst>
            <a:rect l="T15" t="T16" r="T17" b="T18"/>
            <a:pathLst>
              <a:path w="317" h="72">
                <a:moveTo>
                  <a:pt x="0" y="0"/>
                </a:moveTo>
                <a:lnTo>
                  <a:pt x="316" y="0"/>
                </a:lnTo>
                <a:lnTo>
                  <a:pt x="316" y="71"/>
                </a:lnTo>
                <a:lnTo>
                  <a:pt x="0" y="71"/>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29" name="Freeform 45"/>
          <p:cNvSpPr>
            <a:spLocks/>
          </p:cNvSpPr>
          <p:nvPr/>
        </p:nvSpPr>
        <p:spPr bwMode="auto">
          <a:xfrm>
            <a:off x="4224338" y="4024313"/>
            <a:ext cx="2479675" cy="122237"/>
          </a:xfrm>
          <a:custGeom>
            <a:avLst/>
            <a:gdLst>
              <a:gd name="T0" fmla="*/ 0 w 1757"/>
              <a:gd name="T1" fmla="*/ 0 h 79"/>
              <a:gd name="T2" fmla="*/ 2478264 w 1757"/>
              <a:gd name="T3" fmla="*/ 0 h 79"/>
              <a:gd name="T4" fmla="*/ 2478264 w 1757"/>
              <a:gd name="T5" fmla="*/ 120690 h 79"/>
              <a:gd name="T6" fmla="*/ 0 w 1757"/>
              <a:gd name="T7" fmla="*/ 120690 h 79"/>
              <a:gd name="T8" fmla="*/ 0 w 1757"/>
              <a:gd name="T9" fmla="*/ 0 h 79"/>
              <a:gd name="T10" fmla="*/ 0 60000 65536"/>
              <a:gd name="T11" fmla="*/ 0 60000 65536"/>
              <a:gd name="T12" fmla="*/ 0 60000 65536"/>
              <a:gd name="T13" fmla="*/ 0 60000 65536"/>
              <a:gd name="T14" fmla="*/ 0 60000 65536"/>
              <a:gd name="T15" fmla="*/ 0 w 1757"/>
              <a:gd name="T16" fmla="*/ 0 h 79"/>
              <a:gd name="T17" fmla="*/ 1757 w 1757"/>
              <a:gd name="T18" fmla="*/ 79 h 79"/>
            </a:gdLst>
            <a:ahLst/>
            <a:cxnLst>
              <a:cxn ang="T10">
                <a:pos x="T0" y="T1"/>
              </a:cxn>
              <a:cxn ang="T11">
                <a:pos x="T2" y="T3"/>
              </a:cxn>
              <a:cxn ang="T12">
                <a:pos x="T4" y="T5"/>
              </a:cxn>
              <a:cxn ang="T13">
                <a:pos x="T6" y="T7"/>
              </a:cxn>
              <a:cxn ang="T14">
                <a:pos x="T8" y="T9"/>
              </a:cxn>
            </a:cxnLst>
            <a:rect l="T15" t="T16" r="T17" b="T18"/>
            <a:pathLst>
              <a:path w="1757" h="79">
                <a:moveTo>
                  <a:pt x="0" y="0"/>
                </a:moveTo>
                <a:lnTo>
                  <a:pt x="1756" y="0"/>
                </a:lnTo>
                <a:lnTo>
                  <a:pt x="1756" y="78"/>
                </a:lnTo>
                <a:lnTo>
                  <a:pt x="0" y="78"/>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30" name="Freeform 46"/>
          <p:cNvSpPr>
            <a:spLocks/>
          </p:cNvSpPr>
          <p:nvPr/>
        </p:nvSpPr>
        <p:spPr bwMode="auto">
          <a:xfrm>
            <a:off x="4224338" y="3613150"/>
            <a:ext cx="1114425" cy="109538"/>
          </a:xfrm>
          <a:custGeom>
            <a:avLst/>
            <a:gdLst>
              <a:gd name="T0" fmla="*/ 0 w 789"/>
              <a:gd name="T1" fmla="*/ 0 h 71"/>
              <a:gd name="T2" fmla="*/ 1113013 w 789"/>
              <a:gd name="T3" fmla="*/ 0 h 71"/>
              <a:gd name="T4" fmla="*/ 1113013 w 789"/>
              <a:gd name="T5" fmla="*/ 107995 h 71"/>
              <a:gd name="T6" fmla="*/ 0 w 789"/>
              <a:gd name="T7" fmla="*/ 107995 h 71"/>
              <a:gd name="T8" fmla="*/ 0 w 789"/>
              <a:gd name="T9" fmla="*/ 0 h 71"/>
              <a:gd name="T10" fmla="*/ 0 60000 65536"/>
              <a:gd name="T11" fmla="*/ 0 60000 65536"/>
              <a:gd name="T12" fmla="*/ 0 60000 65536"/>
              <a:gd name="T13" fmla="*/ 0 60000 65536"/>
              <a:gd name="T14" fmla="*/ 0 60000 65536"/>
              <a:gd name="T15" fmla="*/ 0 w 789"/>
              <a:gd name="T16" fmla="*/ 0 h 71"/>
              <a:gd name="T17" fmla="*/ 789 w 789"/>
              <a:gd name="T18" fmla="*/ 71 h 71"/>
            </a:gdLst>
            <a:ahLst/>
            <a:cxnLst>
              <a:cxn ang="T10">
                <a:pos x="T0" y="T1"/>
              </a:cxn>
              <a:cxn ang="T11">
                <a:pos x="T2" y="T3"/>
              </a:cxn>
              <a:cxn ang="T12">
                <a:pos x="T4" y="T5"/>
              </a:cxn>
              <a:cxn ang="T13">
                <a:pos x="T6" y="T7"/>
              </a:cxn>
              <a:cxn ang="T14">
                <a:pos x="T8" y="T9"/>
              </a:cxn>
            </a:cxnLst>
            <a:rect l="T15" t="T16" r="T17" b="T18"/>
            <a:pathLst>
              <a:path w="789" h="71">
                <a:moveTo>
                  <a:pt x="0" y="0"/>
                </a:moveTo>
                <a:lnTo>
                  <a:pt x="788" y="0"/>
                </a:lnTo>
                <a:lnTo>
                  <a:pt x="788" y="70"/>
                </a:lnTo>
                <a:lnTo>
                  <a:pt x="0" y="70"/>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31" name="Freeform 47"/>
          <p:cNvSpPr>
            <a:spLocks/>
          </p:cNvSpPr>
          <p:nvPr/>
        </p:nvSpPr>
        <p:spPr bwMode="auto">
          <a:xfrm>
            <a:off x="4224338" y="3189288"/>
            <a:ext cx="2878137" cy="134937"/>
          </a:xfrm>
          <a:custGeom>
            <a:avLst/>
            <a:gdLst>
              <a:gd name="T0" fmla="*/ 0 w 2039"/>
              <a:gd name="T1" fmla="*/ 0 h 86"/>
              <a:gd name="T2" fmla="*/ 2876725 w 2039"/>
              <a:gd name="T3" fmla="*/ 0 h 86"/>
              <a:gd name="T4" fmla="*/ 2876725 w 2039"/>
              <a:gd name="T5" fmla="*/ 133368 h 86"/>
              <a:gd name="T6" fmla="*/ 0 w 2039"/>
              <a:gd name="T7" fmla="*/ 133368 h 86"/>
              <a:gd name="T8" fmla="*/ 0 w 2039"/>
              <a:gd name="T9" fmla="*/ 0 h 86"/>
              <a:gd name="T10" fmla="*/ 0 60000 65536"/>
              <a:gd name="T11" fmla="*/ 0 60000 65536"/>
              <a:gd name="T12" fmla="*/ 0 60000 65536"/>
              <a:gd name="T13" fmla="*/ 0 60000 65536"/>
              <a:gd name="T14" fmla="*/ 0 60000 65536"/>
              <a:gd name="T15" fmla="*/ 0 w 2039"/>
              <a:gd name="T16" fmla="*/ 0 h 86"/>
              <a:gd name="T17" fmla="*/ 2039 w 2039"/>
              <a:gd name="T18" fmla="*/ 86 h 86"/>
            </a:gdLst>
            <a:ahLst/>
            <a:cxnLst>
              <a:cxn ang="T10">
                <a:pos x="T0" y="T1"/>
              </a:cxn>
              <a:cxn ang="T11">
                <a:pos x="T2" y="T3"/>
              </a:cxn>
              <a:cxn ang="T12">
                <a:pos x="T4" y="T5"/>
              </a:cxn>
              <a:cxn ang="T13">
                <a:pos x="T6" y="T7"/>
              </a:cxn>
              <a:cxn ang="T14">
                <a:pos x="T8" y="T9"/>
              </a:cxn>
            </a:cxnLst>
            <a:rect l="T15" t="T16" r="T17" b="T18"/>
            <a:pathLst>
              <a:path w="2039" h="86">
                <a:moveTo>
                  <a:pt x="0" y="0"/>
                </a:moveTo>
                <a:lnTo>
                  <a:pt x="2038" y="0"/>
                </a:lnTo>
                <a:lnTo>
                  <a:pt x="2038" y="85"/>
                </a:lnTo>
                <a:lnTo>
                  <a:pt x="0" y="85"/>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32" name="Freeform 48"/>
          <p:cNvSpPr>
            <a:spLocks/>
          </p:cNvSpPr>
          <p:nvPr/>
        </p:nvSpPr>
        <p:spPr bwMode="auto">
          <a:xfrm>
            <a:off x="4224338" y="2768600"/>
            <a:ext cx="1182687" cy="107950"/>
          </a:xfrm>
          <a:custGeom>
            <a:avLst/>
            <a:gdLst>
              <a:gd name="T0" fmla="*/ 0 w 838"/>
              <a:gd name="T1" fmla="*/ 0 h 70"/>
              <a:gd name="T2" fmla="*/ 1181276 w 838"/>
              <a:gd name="T3" fmla="*/ 0 h 70"/>
              <a:gd name="T4" fmla="*/ 1181276 w 838"/>
              <a:gd name="T5" fmla="*/ 106408 h 70"/>
              <a:gd name="T6" fmla="*/ 0 w 838"/>
              <a:gd name="T7" fmla="*/ 106408 h 70"/>
              <a:gd name="T8" fmla="*/ 0 w 838"/>
              <a:gd name="T9" fmla="*/ 0 h 70"/>
              <a:gd name="T10" fmla="*/ 0 60000 65536"/>
              <a:gd name="T11" fmla="*/ 0 60000 65536"/>
              <a:gd name="T12" fmla="*/ 0 60000 65536"/>
              <a:gd name="T13" fmla="*/ 0 60000 65536"/>
              <a:gd name="T14" fmla="*/ 0 60000 65536"/>
              <a:gd name="T15" fmla="*/ 0 w 838"/>
              <a:gd name="T16" fmla="*/ 0 h 70"/>
              <a:gd name="T17" fmla="*/ 838 w 838"/>
              <a:gd name="T18" fmla="*/ 70 h 70"/>
            </a:gdLst>
            <a:ahLst/>
            <a:cxnLst>
              <a:cxn ang="T10">
                <a:pos x="T0" y="T1"/>
              </a:cxn>
              <a:cxn ang="T11">
                <a:pos x="T2" y="T3"/>
              </a:cxn>
              <a:cxn ang="T12">
                <a:pos x="T4" y="T5"/>
              </a:cxn>
              <a:cxn ang="T13">
                <a:pos x="T6" y="T7"/>
              </a:cxn>
              <a:cxn ang="T14">
                <a:pos x="T8" y="T9"/>
              </a:cxn>
            </a:cxnLst>
            <a:rect l="T15" t="T16" r="T17" b="T18"/>
            <a:pathLst>
              <a:path w="838" h="70">
                <a:moveTo>
                  <a:pt x="0" y="0"/>
                </a:moveTo>
                <a:lnTo>
                  <a:pt x="837" y="0"/>
                </a:lnTo>
                <a:lnTo>
                  <a:pt x="837" y="69"/>
                </a:lnTo>
                <a:lnTo>
                  <a:pt x="0" y="69"/>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33" name="Freeform 49"/>
          <p:cNvSpPr>
            <a:spLocks/>
          </p:cNvSpPr>
          <p:nvPr/>
        </p:nvSpPr>
        <p:spPr bwMode="auto">
          <a:xfrm>
            <a:off x="4224338" y="2368550"/>
            <a:ext cx="609600" cy="119063"/>
          </a:xfrm>
          <a:custGeom>
            <a:avLst/>
            <a:gdLst>
              <a:gd name="T0" fmla="*/ 0 w 432"/>
              <a:gd name="T1" fmla="*/ 0 h 77"/>
              <a:gd name="T2" fmla="*/ 608189 w 432"/>
              <a:gd name="T3" fmla="*/ 0 h 77"/>
              <a:gd name="T4" fmla="*/ 608189 w 432"/>
              <a:gd name="T5" fmla="*/ 117517 h 77"/>
              <a:gd name="T6" fmla="*/ 0 w 432"/>
              <a:gd name="T7" fmla="*/ 117517 h 77"/>
              <a:gd name="T8" fmla="*/ 0 w 432"/>
              <a:gd name="T9" fmla="*/ 0 h 77"/>
              <a:gd name="T10" fmla="*/ 0 60000 65536"/>
              <a:gd name="T11" fmla="*/ 0 60000 65536"/>
              <a:gd name="T12" fmla="*/ 0 60000 65536"/>
              <a:gd name="T13" fmla="*/ 0 60000 65536"/>
              <a:gd name="T14" fmla="*/ 0 60000 65536"/>
              <a:gd name="T15" fmla="*/ 0 w 432"/>
              <a:gd name="T16" fmla="*/ 0 h 77"/>
              <a:gd name="T17" fmla="*/ 432 w 432"/>
              <a:gd name="T18" fmla="*/ 77 h 77"/>
            </a:gdLst>
            <a:ahLst/>
            <a:cxnLst>
              <a:cxn ang="T10">
                <a:pos x="T0" y="T1"/>
              </a:cxn>
              <a:cxn ang="T11">
                <a:pos x="T2" y="T3"/>
              </a:cxn>
              <a:cxn ang="T12">
                <a:pos x="T4" y="T5"/>
              </a:cxn>
              <a:cxn ang="T13">
                <a:pos x="T6" y="T7"/>
              </a:cxn>
              <a:cxn ang="T14">
                <a:pos x="T8" y="T9"/>
              </a:cxn>
            </a:cxnLst>
            <a:rect l="T15" t="T16" r="T17" b="T18"/>
            <a:pathLst>
              <a:path w="432" h="77">
                <a:moveTo>
                  <a:pt x="0" y="0"/>
                </a:moveTo>
                <a:lnTo>
                  <a:pt x="431" y="0"/>
                </a:lnTo>
                <a:lnTo>
                  <a:pt x="431" y="76"/>
                </a:lnTo>
                <a:lnTo>
                  <a:pt x="0" y="76"/>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34" name="Freeform 50"/>
          <p:cNvSpPr>
            <a:spLocks/>
          </p:cNvSpPr>
          <p:nvPr/>
        </p:nvSpPr>
        <p:spPr bwMode="auto">
          <a:xfrm>
            <a:off x="4222750" y="1976438"/>
            <a:ext cx="1089025" cy="107950"/>
          </a:xfrm>
          <a:custGeom>
            <a:avLst/>
            <a:gdLst>
              <a:gd name="T0" fmla="*/ 0 w 771"/>
              <a:gd name="T1" fmla="*/ 0 h 70"/>
              <a:gd name="T2" fmla="*/ 1087613 w 771"/>
              <a:gd name="T3" fmla="*/ 0 h 70"/>
              <a:gd name="T4" fmla="*/ 1087613 w 771"/>
              <a:gd name="T5" fmla="*/ 106408 h 70"/>
              <a:gd name="T6" fmla="*/ 0 w 771"/>
              <a:gd name="T7" fmla="*/ 106408 h 70"/>
              <a:gd name="T8" fmla="*/ 0 w 771"/>
              <a:gd name="T9" fmla="*/ 0 h 70"/>
              <a:gd name="T10" fmla="*/ 0 60000 65536"/>
              <a:gd name="T11" fmla="*/ 0 60000 65536"/>
              <a:gd name="T12" fmla="*/ 0 60000 65536"/>
              <a:gd name="T13" fmla="*/ 0 60000 65536"/>
              <a:gd name="T14" fmla="*/ 0 60000 65536"/>
              <a:gd name="T15" fmla="*/ 0 w 771"/>
              <a:gd name="T16" fmla="*/ 0 h 70"/>
              <a:gd name="T17" fmla="*/ 771 w 771"/>
              <a:gd name="T18" fmla="*/ 70 h 70"/>
            </a:gdLst>
            <a:ahLst/>
            <a:cxnLst>
              <a:cxn ang="T10">
                <a:pos x="T0" y="T1"/>
              </a:cxn>
              <a:cxn ang="T11">
                <a:pos x="T2" y="T3"/>
              </a:cxn>
              <a:cxn ang="T12">
                <a:pos x="T4" y="T5"/>
              </a:cxn>
              <a:cxn ang="T13">
                <a:pos x="T6" y="T7"/>
              </a:cxn>
              <a:cxn ang="T14">
                <a:pos x="T8" y="T9"/>
              </a:cxn>
            </a:cxnLst>
            <a:rect l="T15" t="T16" r="T17" b="T18"/>
            <a:pathLst>
              <a:path w="771" h="70">
                <a:moveTo>
                  <a:pt x="0" y="0"/>
                </a:moveTo>
                <a:lnTo>
                  <a:pt x="770" y="0"/>
                </a:lnTo>
                <a:lnTo>
                  <a:pt x="770" y="69"/>
                </a:lnTo>
                <a:lnTo>
                  <a:pt x="0" y="69"/>
                </a:lnTo>
                <a:lnTo>
                  <a:pt x="0" y="0"/>
                </a:lnTo>
              </a:path>
            </a:pathLst>
          </a:custGeom>
          <a:solidFill>
            <a:srgbClr val="FF0000"/>
          </a:solidFill>
          <a:ln w="3175" cap="rnd">
            <a:solidFill>
              <a:schemeClr val="tx1"/>
            </a:solidFill>
            <a:round/>
            <a:headEnd type="none" w="sm" len="sm"/>
            <a:tailEnd type="none" w="sm" len="sm"/>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7635" name="Rectangle 51"/>
          <p:cNvSpPr>
            <a:spLocks noChangeArrowheads="1"/>
          </p:cNvSpPr>
          <p:nvPr/>
        </p:nvSpPr>
        <p:spPr bwMode="auto">
          <a:xfrm>
            <a:off x="5132388" y="1868488"/>
            <a:ext cx="4540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1600"/>
              </a:lnSpc>
              <a:spcBef>
                <a:spcPts val="200"/>
              </a:spcBef>
            </a:pPr>
            <a:r>
              <a:rPr lang="en-US" altLang="el-GR" sz="1800">
                <a:solidFill>
                  <a:srgbClr val="FFFFFF"/>
                </a:solidFill>
              </a:rPr>
              <a:t>*</a:t>
            </a:r>
          </a:p>
        </p:txBody>
      </p:sp>
      <p:sp>
        <p:nvSpPr>
          <p:cNvPr id="67636" name="Rectangle 52"/>
          <p:cNvSpPr>
            <a:spLocks noChangeArrowheads="1"/>
          </p:cNvSpPr>
          <p:nvPr/>
        </p:nvSpPr>
        <p:spPr bwMode="auto">
          <a:xfrm>
            <a:off x="5414963" y="4598988"/>
            <a:ext cx="1285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200"/>
              <a:t>§</a:t>
            </a:r>
          </a:p>
          <a:p>
            <a:pPr>
              <a:lnSpc>
                <a:spcPts val="1600"/>
              </a:lnSpc>
              <a:spcBef>
                <a:spcPts val="200"/>
              </a:spcBef>
            </a:pPr>
            <a:endParaRPr lang="en-US" altLang="el-GR" sz="1200"/>
          </a:p>
        </p:txBody>
      </p:sp>
      <p:sp>
        <p:nvSpPr>
          <p:cNvPr id="67637" name="Rectangle 53"/>
          <p:cNvSpPr>
            <a:spLocks noChangeArrowheads="1"/>
          </p:cNvSpPr>
          <p:nvPr/>
        </p:nvSpPr>
        <p:spPr bwMode="auto">
          <a:xfrm>
            <a:off x="5254625" y="2008188"/>
            <a:ext cx="4540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1600"/>
              </a:lnSpc>
              <a:spcBef>
                <a:spcPts val="200"/>
              </a:spcBef>
            </a:pPr>
            <a:r>
              <a:rPr lang="en-US" altLang="el-GR" sz="1800">
                <a:solidFill>
                  <a:srgbClr val="FFFFFF"/>
                </a:solidFill>
              </a:rPr>
              <a:t>*</a:t>
            </a:r>
          </a:p>
        </p:txBody>
      </p:sp>
      <p:sp>
        <p:nvSpPr>
          <p:cNvPr id="67638" name="Rectangle 54"/>
          <p:cNvSpPr>
            <a:spLocks noChangeArrowheads="1"/>
          </p:cNvSpPr>
          <p:nvPr/>
        </p:nvSpPr>
        <p:spPr bwMode="auto">
          <a:xfrm>
            <a:off x="5441950" y="2716213"/>
            <a:ext cx="4191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200"/>
              <a:t>†</a:t>
            </a:r>
          </a:p>
        </p:txBody>
      </p:sp>
      <p:sp>
        <p:nvSpPr>
          <p:cNvPr id="67639" name="Rectangle 55"/>
          <p:cNvSpPr>
            <a:spLocks noChangeArrowheads="1"/>
          </p:cNvSpPr>
          <p:nvPr/>
        </p:nvSpPr>
        <p:spPr bwMode="auto">
          <a:xfrm>
            <a:off x="5392738" y="2741613"/>
            <a:ext cx="42545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endParaRPr lang="en-US" altLang="el-GR" sz="1200"/>
          </a:p>
          <a:p>
            <a:pPr>
              <a:lnSpc>
                <a:spcPts val="1600"/>
              </a:lnSpc>
              <a:spcBef>
                <a:spcPts val="200"/>
              </a:spcBef>
            </a:pPr>
            <a:r>
              <a:rPr lang="en-US" altLang="el-GR" sz="1200"/>
              <a:t>†</a:t>
            </a:r>
          </a:p>
          <a:p>
            <a:pPr>
              <a:lnSpc>
                <a:spcPts val="1600"/>
              </a:lnSpc>
              <a:spcBef>
                <a:spcPts val="200"/>
              </a:spcBef>
            </a:pPr>
            <a:endParaRPr lang="en-US" altLang="el-GR" sz="1200"/>
          </a:p>
          <a:p>
            <a:pPr>
              <a:lnSpc>
                <a:spcPts val="1600"/>
              </a:lnSpc>
              <a:spcBef>
                <a:spcPts val="200"/>
              </a:spcBef>
            </a:pPr>
            <a:endParaRPr lang="en-US" altLang="el-GR" sz="1200"/>
          </a:p>
        </p:txBody>
      </p:sp>
      <p:sp>
        <p:nvSpPr>
          <p:cNvPr id="67640" name="Rectangle 56"/>
          <p:cNvSpPr>
            <a:spLocks noChangeArrowheads="1"/>
          </p:cNvSpPr>
          <p:nvPr/>
        </p:nvSpPr>
        <p:spPr bwMode="auto">
          <a:xfrm>
            <a:off x="7046913" y="3216275"/>
            <a:ext cx="4540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1600"/>
              </a:lnSpc>
              <a:spcBef>
                <a:spcPts val="200"/>
              </a:spcBef>
            </a:pPr>
            <a:r>
              <a:rPr lang="en-US" altLang="el-GR" sz="1800">
                <a:solidFill>
                  <a:srgbClr val="FFFFFF"/>
                </a:solidFill>
              </a:rPr>
              <a:t>*</a:t>
            </a:r>
          </a:p>
        </p:txBody>
      </p:sp>
      <p:sp>
        <p:nvSpPr>
          <p:cNvPr id="67641" name="Rectangle 57"/>
          <p:cNvSpPr>
            <a:spLocks noChangeArrowheads="1"/>
          </p:cNvSpPr>
          <p:nvPr/>
        </p:nvSpPr>
        <p:spPr bwMode="auto">
          <a:xfrm>
            <a:off x="4811713" y="3376613"/>
            <a:ext cx="42386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200"/>
              <a:t>†</a:t>
            </a:r>
          </a:p>
          <a:p>
            <a:pPr>
              <a:lnSpc>
                <a:spcPts val="1600"/>
              </a:lnSpc>
              <a:spcBef>
                <a:spcPts val="200"/>
              </a:spcBef>
            </a:pPr>
            <a:endParaRPr lang="en-US" altLang="el-GR" sz="1200"/>
          </a:p>
          <a:p>
            <a:pPr>
              <a:lnSpc>
                <a:spcPts val="1600"/>
              </a:lnSpc>
              <a:spcBef>
                <a:spcPts val="200"/>
              </a:spcBef>
            </a:pPr>
            <a:endParaRPr lang="en-US" altLang="el-GR" sz="1200"/>
          </a:p>
        </p:txBody>
      </p:sp>
      <p:sp>
        <p:nvSpPr>
          <p:cNvPr id="67642" name="Rectangle 58"/>
          <p:cNvSpPr>
            <a:spLocks noChangeArrowheads="1"/>
          </p:cNvSpPr>
          <p:nvPr/>
        </p:nvSpPr>
        <p:spPr bwMode="auto">
          <a:xfrm>
            <a:off x="5381625" y="3551238"/>
            <a:ext cx="4683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200"/>
              <a:t>‡</a:t>
            </a:r>
          </a:p>
          <a:p>
            <a:pPr>
              <a:lnSpc>
                <a:spcPts val="1600"/>
              </a:lnSpc>
              <a:spcBef>
                <a:spcPts val="200"/>
              </a:spcBef>
            </a:pPr>
            <a:r>
              <a:rPr lang="en-US" altLang="el-GR" sz="1200"/>
              <a:t> </a:t>
            </a:r>
          </a:p>
        </p:txBody>
      </p:sp>
      <p:sp>
        <p:nvSpPr>
          <p:cNvPr id="67643" name="Rectangle 59"/>
          <p:cNvSpPr>
            <a:spLocks noChangeArrowheads="1"/>
          </p:cNvSpPr>
          <p:nvPr/>
        </p:nvSpPr>
        <p:spPr bwMode="auto">
          <a:xfrm>
            <a:off x="6657975" y="4038600"/>
            <a:ext cx="4540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1600"/>
              </a:lnSpc>
              <a:spcBef>
                <a:spcPts val="200"/>
              </a:spcBef>
            </a:pPr>
            <a:r>
              <a:rPr lang="en-US" altLang="el-GR" sz="1800">
                <a:solidFill>
                  <a:srgbClr val="FFFFFF"/>
                </a:solidFill>
              </a:rPr>
              <a:t>*</a:t>
            </a:r>
          </a:p>
        </p:txBody>
      </p:sp>
      <p:sp>
        <p:nvSpPr>
          <p:cNvPr id="67644" name="Rectangle 60"/>
          <p:cNvSpPr>
            <a:spLocks noChangeArrowheads="1"/>
          </p:cNvSpPr>
          <p:nvPr/>
        </p:nvSpPr>
        <p:spPr bwMode="auto">
          <a:xfrm>
            <a:off x="6181725" y="5132388"/>
            <a:ext cx="4238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200"/>
              <a:t>†</a:t>
            </a:r>
          </a:p>
          <a:p>
            <a:pPr>
              <a:lnSpc>
                <a:spcPts val="1600"/>
              </a:lnSpc>
              <a:spcBef>
                <a:spcPts val="200"/>
              </a:spcBef>
            </a:pPr>
            <a:endParaRPr lang="en-US" altLang="el-GR" sz="1200"/>
          </a:p>
          <a:p>
            <a:pPr>
              <a:lnSpc>
                <a:spcPts val="1600"/>
              </a:lnSpc>
              <a:spcBef>
                <a:spcPts val="200"/>
              </a:spcBef>
            </a:pPr>
            <a:endParaRPr lang="en-US" altLang="el-GR" sz="1200"/>
          </a:p>
        </p:txBody>
      </p:sp>
      <p:sp>
        <p:nvSpPr>
          <p:cNvPr id="67645" name="Rectangle 61"/>
          <p:cNvSpPr>
            <a:spLocks noChangeArrowheads="1"/>
          </p:cNvSpPr>
          <p:nvPr/>
        </p:nvSpPr>
        <p:spPr bwMode="auto">
          <a:xfrm>
            <a:off x="5276850" y="4994275"/>
            <a:ext cx="4222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200"/>
              <a:t>†</a:t>
            </a:r>
          </a:p>
          <a:p>
            <a:pPr>
              <a:lnSpc>
                <a:spcPts val="1600"/>
              </a:lnSpc>
              <a:spcBef>
                <a:spcPts val="200"/>
              </a:spcBef>
            </a:pPr>
            <a:endParaRPr lang="en-US" altLang="el-GR" sz="1200"/>
          </a:p>
          <a:p>
            <a:pPr>
              <a:lnSpc>
                <a:spcPts val="1600"/>
              </a:lnSpc>
              <a:spcBef>
                <a:spcPts val="200"/>
              </a:spcBef>
            </a:pPr>
            <a:endParaRPr lang="en-US" altLang="el-GR" sz="1200"/>
          </a:p>
        </p:txBody>
      </p:sp>
      <p:sp>
        <p:nvSpPr>
          <p:cNvPr id="67646" name="Rectangle 62"/>
          <p:cNvSpPr>
            <a:spLocks noChangeArrowheads="1"/>
          </p:cNvSpPr>
          <p:nvPr/>
        </p:nvSpPr>
        <p:spPr bwMode="auto">
          <a:xfrm>
            <a:off x="5145088" y="3800475"/>
            <a:ext cx="46831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nSpc>
                <a:spcPts val="1600"/>
              </a:lnSpc>
              <a:spcBef>
                <a:spcPts val="200"/>
              </a:spcBef>
            </a:pPr>
            <a:r>
              <a:rPr lang="en-US" altLang="el-GR" sz="1200"/>
              <a:t>‡</a:t>
            </a:r>
          </a:p>
          <a:p>
            <a:pPr>
              <a:lnSpc>
                <a:spcPts val="1600"/>
              </a:lnSpc>
              <a:spcBef>
                <a:spcPts val="200"/>
              </a:spcBef>
            </a:pPr>
            <a:r>
              <a:rPr lang="en-US" altLang="el-GR" sz="1200"/>
              <a:t> </a:t>
            </a:r>
          </a:p>
        </p:txBody>
      </p:sp>
      <p:sp>
        <p:nvSpPr>
          <p:cNvPr id="67647" name="Line 63"/>
          <p:cNvSpPr>
            <a:spLocks noChangeShapeType="1"/>
          </p:cNvSpPr>
          <p:nvPr/>
        </p:nvSpPr>
        <p:spPr bwMode="auto">
          <a:xfrm flipV="1">
            <a:off x="4946650" y="5422900"/>
            <a:ext cx="0" cy="6985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l-GR"/>
          </a:p>
        </p:txBody>
      </p:sp>
      <p:sp>
        <p:nvSpPr>
          <p:cNvPr id="67648" name="Text Box 64"/>
          <p:cNvSpPr txBox="1">
            <a:spLocks noChangeArrowheads="1"/>
          </p:cNvSpPr>
          <p:nvPr/>
        </p:nvSpPr>
        <p:spPr bwMode="auto">
          <a:xfrm>
            <a:off x="4538663" y="6581775"/>
            <a:ext cx="46053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lnSpc>
                <a:spcPts val="1600"/>
              </a:lnSpc>
              <a:spcBef>
                <a:spcPts val="200"/>
              </a:spcBef>
            </a:pPr>
            <a:r>
              <a:rPr lang="en-US" altLang="el-GR" sz="1400">
                <a:solidFill>
                  <a:srgbClr val="FFFFFF"/>
                </a:solidFill>
              </a:rPr>
              <a:t>*p&lt;0.001; </a:t>
            </a:r>
            <a:r>
              <a:rPr lang="en-US" altLang="el-GR" sz="1400" baseline="30000">
                <a:solidFill>
                  <a:schemeClr val="bg1"/>
                </a:solidFill>
              </a:rPr>
              <a:t>†</a:t>
            </a:r>
            <a:r>
              <a:rPr lang="en-US" altLang="el-GR" sz="1400">
                <a:solidFill>
                  <a:schemeClr val="bg1"/>
                </a:solidFill>
              </a:rPr>
              <a:t>p&lt;0.05; </a:t>
            </a:r>
            <a:r>
              <a:rPr lang="en-US" altLang="el-GR" sz="1400" baseline="30000">
                <a:solidFill>
                  <a:schemeClr val="bg1"/>
                </a:solidFill>
              </a:rPr>
              <a:t>‡</a:t>
            </a:r>
            <a:r>
              <a:rPr lang="en-US" altLang="el-GR" sz="1400">
                <a:solidFill>
                  <a:schemeClr val="bg1"/>
                </a:solidFill>
              </a:rPr>
              <a:t>p&lt;0.01; </a:t>
            </a:r>
            <a:r>
              <a:rPr lang="en-US" altLang="el-GR" sz="1400" baseline="30000">
                <a:solidFill>
                  <a:schemeClr val="bg1"/>
                </a:solidFill>
              </a:rPr>
              <a:t>§</a:t>
            </a:r>
            <a:r>
              <a:rPr lang="en-US" altLang="el-GR" sz="1400">
                <a:solidFill>
                  <a:schemeClr val="bg1"/>
                </a:solidFill>
              </a:rPr>
              <a:t>p&lt;0.1 (p values vs non-diabetics</a:t>
            </a:r>
            <a:r>
              <a:rPr lang="en-US" altLang="el-GR" sz="1400"/>
              <a:t>)</a:t>
            </a:r>
          </a:p>
        </p:txBody>
      </p:sp>
      <p:sp>
        <p:nvSpPr>
          <p:cNvPr id="67649" name="Rectangle 65"/>
          <p:cNvSpPr>
            <a:spLocks noChangeArrowheads="1"/>
          </p:cNvSpPr>
          <p:nvPr/>
        </p:nvSpPr>
        <p:spPr bwMode="auto">
          <a:xfrm>
            <a:off x="3922713" y="4676775"/>
            <a:ext cx="8810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pPr>
            <a:r>
              <a:rPr lang="en-US" altLang="el-GR" sz="1200"/>
              <a:t>N/A</a:t>
            </a:r>
            <a:endParaRPr lang="en-US" altLang="el-GR" sz="1200">
              <a:solidFill>
                <a:schemeClr val="tx2"/>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74638"/>
            <a:ext cx="9144000" cy="1096962"/>
          </a:xfrm>
        </p:spPr>
        <p:txBody>
          <a:bodyPr/>
          <a:lstStyle/>
          <a:p>
            <a:pPr eaLnBrk="1" hangingPunct="1"/>
            <a:r>
              <a:rPr lang="el-GR" altLang="el-GR" sz="3200" b="1" smtClean="0">
                <a:solidFill>
                  <a:schemeClr val="bg1"/>
                </a:solidFill>
              </a:rPr>
              <a:t>Θνησιμότης ασθενών με ΣΔ ΙΙ υπερδιπλάσια σε σχέση με μη διαβητικούς</a:t>
            </a:r>
            <a:r>
              <a:rPr lang="el-GR" altLang="el-GR" sz="3200" smtClean="0"/>
              <a:t> </a:t>
            </a:r>
            <a:endParaRPr lang="en-GB" altLang="el-GR" sz="3200" smtClean="0"/>
          </a:p>
        </p:txBody>
      </p:sp>
      <p:sp>
        <p:nvSpPr>
          <p:cNvPr id="69635" name="Text Box 3"/>
          <p:cNvSpPr txBox="1">
            <a:spLocks noChangeArrowheads="1"/>
          </p:cNvSpPr>
          <p:nvPr/>
        </p:nvSpPr>
        <p:spPr bwMode="auto">
          <a:xfrm>
            <a:off x="0" y="6572250"/>
            <a:ext cx="29130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400">
                <a:solidFill>
                  <a:schemeClr val="bg1"/>
                </a:solidFill>
              </a:rPr>
              <a:t>Balkau B </a:t>
            </a:r>
            <a:r>
              <a:rPr lang="en-GB" altLang="el-GR" sz="1400" i="1">
                <a:solidFill>
                  <a:schemeClr val="bg1"/>
                </a:solidFill>
              </a:rPr>
              <a:t>et al</a:t>
            </a:r>
            <a:r>
              <a:rPr lang="en-GB" altLang="el-GR" sz="1400">
                <a:solidFill>
                  <a:schemeClr val="bg1"/>
                </a:solidFill>
              </a:rPr>
              <a:t>. </a:t>
            </a:r>
            <a:r>
              <a:rPr lang="en-GB" altLang="el-GR" sz="1400" i="1">
                <a:solidFill>
                  <a:schemeClr val="bg1"/>
                </a:solidFill>
              </a:rPr>
              <a:t>Lancet</a:t>
            </a:r>
            <a:r>
              <a:rPr lang="en-GB" altLang="el-GR" sz="1400">
                <a:solidFill>
                  <a:schemeClr val="bg1"/>
                </a:solidFill>
              </a:rPr>
              <a:t> 1997; </a:t>
            </a:r>
            <a:r>
              <a:rPr lang="en-GB" altLang="el-GR" sz="1400" b="1">
                <a:solidFill>
                  <a:schemeClr val="bg1"/>
                </a:solidFill>
              </a:rPr>
              <a:t>350</a:t>
            </a:r>
            <a:r>
              <a:rPr lang="en-GB" altLang="el-GR" sz="1400">
                <a:solidFill>
                  <a:schemeClr val="bg1"/>
                </a:solidFill>
              </a:rPr>
              <a:t>:</a:t>
            </a:r>
            <a:r>
              <a:rPr lang="en-GB" altLang="el-GR" sz="1400"/>
              <a:t> 1680</a:t>
            </a:r>
          </a:p>
        </p:txBody>
      </p:sp>
      <p:sp>
        <p:nvSpPr>
          <p:cNvPr id="69636" name="Rectangle 4"/>
          <p:cNvSpPr>
            <a:spLocks noChangeArrowheads="1"/>
          </p:cNvSpPr>
          <p:nvPr/>
        </p:nvSpPr>
        <p:spPr bwMode="auto">
          <a:xfrm>
            <a:off x="2386013" y="1981200"/>
            <a:ext cx="5002212"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37" name="Rectangle 5"/>
          <p:cNvSpPr>
            <a:spLocks noChangeArrowheads="1"/>
          </p:cNvSpPr>
          <p:nvPr/>
        </p:nvSpPr>
        <p:spPr bwMode="auto">
          <a:xfrm>
            <a:off x="2614613" y="4421188"/>
            <a:ext cx="349250" cy="1085850"/>
          </a:xfrm>
          <a:prstGeom prst="rect">
            <a:avLst/>
          </a:prstGeom>
          <a:solidFill>
            <a:schemeClr val="tx2"/>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38" name="Rectangle 6"/>
          <p:cNvSpPr>
            <a:spLocks noChangeArrowheads="1"/>
          </p:cNvSpPr>
          <p:nvPr/>
        </p:nvSpPr>
        <p:spPr bwMode="auto">
          <a:xfrm>
            <a:off x="4224338" y="4249738"/>
            <a:ext cx="349250" cy="1257300"/>
          </a:xfrm>
          <a:prstGeom prst="rect">
            <a:avLst/>
          </a:prstGeom>
          <a:solidFill>
            <a:schemeClr val="tx2"/>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39" name="Rectangle 7"/>
          <p:cNvSpPr>
            <a:spLocks noChangeArrowheads="1"/>
          </p:cNvSpPr>
          <p:nvPr/>
        </p:nvSpPr>
        <p:spPr bwMode="auto">
          <a:xfrm>
            <a:off x="6015038" y="3943350"/>
            <a:ext cx="349250" cy="1562100"/>
          </a:xfrm>
          <a:prstGeom prst="rect">
            <a:avLst/>
          </a:prstGeom>
          <a:solidFill>
            <a:schemeClr val="tx2"/>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40" name="Rectangle 8"/>
          <p:cNvSpPr>
            <a:spLocks noChangeArrowheads="1"/>
          </p:cNvSpPr>
          <p:nvPr/>
        </p:nvSpPr>
        <p:spPr bwMode="auto">
          <a:xfrm>
            <a:off x="3195638" y="2800350"/>
            <a:ext cx="334962" cy="2706688"/>
          </a:xfrm>
          <a:prstGeom prst="rect">
            <a:avLst/>
          </a:prstGeom>
          <a:solidFill>
            <a:srgbClr val="FF0000"/>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41" name="Rectangle 9"/>
          <p:cNvSpPr>
            <a:spLocks noChangeArrowheads="1"/>
          </p:cNvSpPr>
          <p:nvPr/>
        </p:nvSpPr>
        <p:spPr bwMode="auto">
          <a:xfrm>
            <a:off x="4795838" y="2800350"/>
            <a:ext cx="334962" cy="2706688"/>
          </a:xfrm>
          <a:prstGeom prst="rect">
            <a:avLst/>
          </a:prstGeom>
          <a:solidFill>
            <a:srgbClr val="FF0000"/>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42" name="Rectangle 10"/>
          <p:cNvSpPr>
            <a:spLocks noChangeArrowheads="1"/>
          </p:cNvSpPr>
          <p:nvPr/>
        </p:nvSpPr>
        <p:spPr bwMode="auto">
          <a:xfrm>
            <a:off x="6624638" y="2286000"/>
            <a:ext cx="334962" cy="3221038"/>
          </a:xfrm>
          <a:prstGeom prst="rect">
            <a:avLst/>
          </a:prstGeom>
          <a:solidFill>
            <a:srgbClr val="FF0000"/>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43" name="Line 11"/>
          <p:cNvSpPr>
            <a:spLocks noChangeShapeType="1"/>
          </p:cNvSpPr>
          <p:nvPr/>
        </p:nvSpPr>
        <p:spPr bwMode="auto">
          <a:xfrm flipH="1">
            <a:off x="2384425" y="1997075"/>
            <a:ext cx="0" cy="35052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69644" name="Line 12"/>
          <p:cNvSpPr>
            <a:spLocks noChangeShapeType="1"/>
          </p:cNvSpPr>
          <p:nvPr/>
        </p:nvSpPr>
        <p:spPr bwMode="auto">
          <a:xfrm>
            <a:off x="2386013" y="5507038"/>
            <a:ext cx="5002212"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l-GR"/>
          </a:p>
        </p:txBody>
      </p:sp>
      <p:grpSp>
        <p:nvGrpSpPr>
          <p:cNvPr id="69645" name="Group 13"/>
          <p:cNvGrpSpPr>
            <a:grpSpLocks/>
          </p:cNvGrpSpPr>
          <p:nvPr/>
        </p:nvGrpSpPr>
        <p:grpSpPr bwMode="auto">
          <a:xfrm>
            <a:off x="2066925" y="1847850"/>
            <a:ext cx="236538" cy="3800475"/>
            <a:chOff x="1200" y="1104"/>
            <a:chExt cx="149" cy="2394"/>
          </a:xfrm>
        </p:grpSpPr>
        <p:sp>
          <p:nvSpPr>
            <p:cNvPr id="69670" name="Rectangle 14"/>
            <p:cNvSpPr>
              <a:spLocks noChangeArrowheads="1"/>
            </p:cNvSpPr>
            <p:nvPr/>
          </p:nvSpPr>
          <p:spPr bwMode="auto">
            <a:xfrm>
              <a:off x="1278" y="3325"/>
              <a:ext cx="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0</a:t>
              </a:r>
              <a:endParaRPr lang="en-GB" altLang="el-GR" sz="1800"/>
            </a:p>
          </p:txBody>
        </p:sp>
        <p:sp>
          <p:nvSpPr>
            <p:cNvPr id="69671" name="Rectangle 15"/>
            <p:cNvSpPr>
              <a:spLocks noChangeArrowheads="1"/>
            </p:cNvSpPr>
            <p:nvPr/>
          </p:nvSpPr>
          <p:spPr bwMode="auto">
            <a:xfrm>
              <a:off x="1278" y="3007"/>
              <a:ext cx="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5</a:t>
              </a:r>
              <a:endParaRPr lang="en-GB" altLang="el-GR" sz="1800"/>
            </a:p>
          </p:txBody>
        </p:sp>
        <p:sp>
          <p:nvSpPr>
            <p:cNvPr id="69672" name="Rectangle 16"/>
            <p:cNvSpPr>
              <a:spLocks noChangeArrowheads="1"/>
            </p:cNvSpPr>
            <p:nvPr/>
          </p:nvSpPr>
          <p:spPr bwMode="auto">
            <a:xfrm>
              <a:off x="1200" y="2689"/>
              <a:ext cx="1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10</a:t>
              </a:r>
              <a:endParaRPr lang="en-GB" altLang="el-GR" sz="1800"/>
            </a:p>
          </p:txBody>
        </p:sp>
        <p:sp>
          <p:nvSpPr>
            <p:cNvPr id="69673" name="Rectangle 17"/>
            <p:cNvSpPr>
              <a:spLocks noChangeArrowheads="1"/>
            </p:cNvSpPr>
            <p:nvPr/>
          </p:nvSpPr>
          <p:spPr bwMode="auto">
            <a:xfrm>
              <a:off x="1200" y="2371"/>
              <a:ext cx="1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15</a:t>
              </a:r>
              <a:endParaRPr lang="en-GB" altLang="el-GR" sz="1800"/>
            </a:p>
          </p:txBody>
        </p:sp>
        <p:sp>
          <p:nvSpPr>
            <p:cNvPr id="69674" name="Rectangle 18"/>
            <p:cNvSpPr>
              <a:spLocks noChangeArrowheads="1"/>
            </p:cNvSpPr>
            <p:nvPr/>
          </p:nvSpPr>
          <p:spPr bwMode="auto">
            <a:xfrm>
              <a:off x="1200" y="2058"/>
              <a:ext cx="1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20</a:t>
              </a:r>
              <a:endParaRPr lang="en-GB" altLang="el-GR" sz="1800"/>
            </a:p>
          </p:txBody>
        </p:sp>
        <p:sp>
          <p:nvSpPr>
            <p:cNvPr id="69675" name="Rectangle 19"/>
            <p:cNvSpPr>
              <a:spLocks noChangeArrowheads="1"/>
            </p:cNvSpPr>
            <p:nvPr/>
          </p:nvSpPr>
          <p:spPr bwMode="auto">
            <a:xfrm>
              <a:off x="1200" y="1740"/>
              <a:ext cx="1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25</a:t>
              </a:r>
              <a:endParaRPr lang="en-GB" altLang="el-GR" sz="1800"/>
            </a:p>
          </p:txBody>
        </p:sp>
        <p:sp>
          <p:nvSpPr>
            <p:cNvPr id="69676" name="Rectangle 20"/>
            <p:cNvSpPr>
              <a:spLocks noChangeArrowheads="1"/>
            </p:cNvSpPr>
            <p:nvPr/>
          </p:nvSpPr>
          <p:spPr bwMode="auto">
            <a:xfrm>
              <a:off x="1200" y="1422"/>
              <a:ext cx="1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30</a:t>
              </a:r>
              <a:endParaRPr lang="en-GB" altLang="el-GR" sz="1800"/>
            </a:p>
          </p:txBody>
        </p:sp>
        <p:sp>
          <p:nvSpPr>
            <p:cNvPr id="69677" name="Rectangle 21"/>
            <p:cNvSpPr>
              <a:spLocks noChangeArrowheads="1"/>
            </p:cNvSpPr>
            <p:nvPr/>
          </p:nvSpPr>
          <p:spPr bwMode="auto">
            <a:xfrm>
              <a:off x="1200" y="1104"/>
              <a:ext cx="1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solidFill>
                    <a:srgbClr val="FFFFFF"/>
                  </a:solidFill>
                </a:rPr>
                <a:t>35</a:t>
              </a:r>
              <a:endParaRPr lang="en-GB" altLang="el-GR" sz="1800"/>
            </a:p>
          </p:txBody>
        </p:sp>
      </p:grpSp>
      <p:sp>
        <p:nvSpPr>
          <p:cNvPr id="69646" name="Rectangle 22"/>
          <p:cNvSpPr>
            <a:spLocks noChangeArrowheads="1"/>
          </p:cNvSpPr>
          <p:nvPr/>
        </p:nvSpPr>
        <p:spPr bwMode="auto">
          <a:xfrm>
            <a:off x="7291388" y="3511550"/>
            <a:ext cx="152400" cy="152400"/>
          </a:xfrm>
          <a:prstGeom prst="rect">
            <a:avLst/>
          </a:prstGeom>
          <a:solidFill>
            <a:schemeClr val="tx2"/>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47" name="Rectangle 23"/>
          <p:cNvSpPr>
            <a:spLocks noChangeArrowheads="1"/>
          </p:cNvSpPr>
          <p:nvPr/>
        </p:nvSpPr>
        <p:spPr bwMode="auto">
          <a:xfrm>
            <a:off x="7543800" y="3429000"/>
            <a:ext cx="728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2000">
                <a:solidFill>
                  <a:srgbClr val="FFFFFF"/>
                </a:solidFill>
              </a:rPr>
              <a:t>Control</a:t>
            </a:r>
            <a:endParaRPr lang="en-GB" altLang="el-GR" sz="1200"/>
          </a:p>
        </p:txBody>
      </p:sp>
      <p:sp>
        <p:nvSpPr>
          <p:cNvPr id="69648" name="Rectangle 24"/>
          <p:cNvSpPr>
            <a:spLocks noChangeArrowheads="1"/>
          </p:cNvSpPr>
          <p:nvPr/>
        </p:nvSpPr>
        <p:spPr bwMode="auto">
          <a:xfrm>
            <a:off x="7291388" y="3875088"/>
            <a:ext cx="152400" cy="152400"/>
          </a:xfrm>
          <a:prstGeom prst="rect">
            <a:avLst/>
          </a:prstGeom>
          <a:solidFill>
            <a:srgbClr val="FF0000"/>
          </a:solidFill>
          <a:ln w="3175">
            <a:solidFill>
              <a:schemeClr val="tx1"/>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69649" name="Rectangle 25"/>
          <p:cNvSpPr>
            <a:spLocks noChangeArrowheads="1"/>
          </p:cNvSpPr>
          <p:nvPr/>
        </p:nvSpPr>
        <p:spPr bwMode="auto">
          <a:xfrm>
            <a:off x="7543800" y="3792538"/>
            <a:ext cx="892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2000">
                <a:solidFill>
                  <a:srgbClr val="FFFFFF"/>
                </a:solidFill>
              </a:rPr>
              <a:t>Diabetes</a:t>
            </a:r>
            <a:endParaRPr lang="en-GB" altLang="el-GR" sz="1200"/>
          </a:p>
        </p:txBody>
      </p:sp>
      <p:sp>
        <p:nvSpPr>
          <p:cNvPr id="69650" name="Rectangle 26"/>
          <p:cNvSpPr>
            <a:spLocks noChangeArrowheads="1"/>
          </p:cNvSpPr>
          <p:nvPr/>
        </p:nvSpPr>
        <p:spPr bwMode="auto">
          <a:xfrm>
            <a:off x="2527300" y="5557838"/>
            <a:ext cx="552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GB" altLang="el-GR" sz="1600">
                <a:solidFill>
                  <a:srgbClr val="FFFFFF"/>
                </a:solidFill>
              </a:rPr>
              <a:t>10,025</a:t>
            </a:r>
            <a:endParaRPr lang="en-GB" altLang="el-GR" sz="1600"/>
          </a:p>
        </p:txBody>
      </p:sp>
      <p:sp>
        <p:nvSpPr>
          <p:cNvPr id="69651" name="Rectangle 27"/>
          <p:cNvSpPr>
            <a:spLocks noChangeArrowheads="1"/>
          </p:cNvSpPr>
          <p:nvPr/>
        </p:nvSpPr>
        <p:spPr bwMode="auto">
          <a:xfrm>
            <a:off x="3282950" y="5557838"/>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GB" altLang="el-GR" sz="1600">
                <a:solidFill>
                  <a:srgbClr val="FFFFFF"/>
                </a:solidFill>
              </a:rPr>
              <a:t>61</a:t>
            </a:r>
            <a:endParaRPr lang="en-GB" altLang="el-GR" sz="1600"/>
          </a:p>
        </p:txBody>
      </p:sp>
      <p:sp>
        <p:nvSpPr>
          <p:cNvPr id="69652" name="Rectangle 28"/>
          <p:cNvSpPr>
            <a:spLocks noChangeArrowheads="1"/>
          </p:cNvSpPr>
          <p:nvPr/>
        </p:nvSpPr>
        <p:spPr bwMode="auto">
          <a:xfrm>
            <a:off x="4211638" y="5557838"/>
            <a:ext cx="401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GB" altLang="el-GR" sz="1600">
                <a:solidFill>
                  <a:srgbClr val="FFFFFF"/>
                </a:solidFill>
              </a:rPr>
              <a:t>6629</a:t>
            </a:r>
            <a:endParaRPr lang="en-GB" altLang="el-GR" sz="1600"/>
          </a:p>
        </p:txBody>
      </p:sp>
      <p:sp>
        <p:nvSpPr>
          <p:cNvPr id="69653" name="Rectangle 29"/>
          <p:cNvSpPr>
            <a:spLocks noChangeArrowheads="1"/>
          </p:cNvSpPr>
          <p:nvPr/>
        </p:nvSpPr>
        <p:spPr bwMode="auto">
          <a:xfrm>
            <a:off x="4830763" y="5557838"/>
            <a:ext cx="300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GB" altLang="el-GR" sz="1600">
                <a:solidFill>
                  <a:srgbClr val="FFFFFF"/>
                </a:solidFill>
              </a:rPr>
              <a:t>279</a:t>
            </a:r>
            <a:endParaRPr lang="en-GB" altLang="el-GR" sz="1600"/>
          </a:p>
        </p:txBody>
      </p:sp>
      <p:sp>
        <p:nvSpPr>
          <p:cNvPr id="69654" name="Rectangle 30"/>
          <p:cNvSpPr>
            <a:spLocks noChangeArrowheads="1"/>
          </p:cNvSpPr>
          <p:nvPr/>
        </p:nvSpPr>
        <p:spPr bwMode="auto">
          <a:xfrm>
            <a:off x="6076950" y="5557838"/>
            <a:ext cx="300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GB" altLang="el-GR" sz="1600">
                <a:solidFill>
                  <a:srgbClr val="FFFFFF"/>
                </a:solidFill>
              </a:rPr>
              <a:t>631</a:t>
            </a:r>
            <a:endParaRPr lang="en-GB" altLang="el-GR" sz="1600"/>
          </a:p>
        </p:txBody>
      </p:sp>
      <p:sp>
        <p:nvSpPr>
          <p:cNvPr id="69655" name="Rectangle 31"/>
          <p:cNvSpPr>
            <a:spLocks noChangeArrowheads="1"/>
          </p:cNvSpPr>
          <p:nvPr/>
        </p:nvSpPr>
        <p:spPr bwMode="auto">
          <a:xfrm>
            <a:off x="6708775" y="5557838"/>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GB" altLang="el-GR" sz="1600">
                <a:solidFill>
                  <a:srgbClr val="FFFFFF"/>
                </a:solidFill>
              </a:rPr>
              <a:t>24</a:t>
            </a:r>
            <a:endParaRPr lang="en-GB" altLang="el-GR" sz="1600"/>
          </a:p>
        </p:txBody>
      </p:sp>
      <p:sp>
        <p:nvSpPr>
          <p:cNvPr id="69656" name="Text Box 32"/>
          <p:cNvSpPr txBox="1">
            <a:spLocks noChangeArrowheads="1"/>
          </p:cNvSpPr>
          <p:nvPr/>
        </p:nvSpPr>
        <p:spPr bwMode="auto">
          <a:xfrm>
            <a:off x="425450" y="5561013"/>
            <a:ext cx="1663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600">
                <a:solidFill>
                  <a:schemeClr val="bg1"/>
                </a:solidFill>
              </a:rPr>
              <a:t>Patient numbers</a:t>
            </a:r>
          </a:p>
        </p:txBody>
      </p:sp>
      <p:sp>
        <p:nvSpPr>
          <p:cNvPr id="69657" name="Text Box 33"/>
          <p:cNvSpPr txBox="1">
            <a:spLocks noChangeArrowheads="1"/>
          </p:cNvSpPr>
          <p:nvPr/>
        </p:nvSpPr>
        <p:spPr bwMode="auto">
          <a:xfrm>
            <a:off x="2566988" y="1587500"/>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t> </a:t>
            </a:r>
            <a:r>
              <a:rPr lang="en-GB" altLang="el-GR" sz="1800">
                <a:solidFill>
                  <a:schemeClr val="bg1"/>
                </a:solidFill>
              </a:rPr>
              <a:t>Ratio 1:2.5</a:t>
            </a:r>
          </a:p>
        </p:txBody>
      </p:sp>
      <p:sp>
        <p:nvSpPr>
          <p:cNvPr id="69658" name="Text Box 34"/>
          <p:cNvSpPr txBox="1">
            <a:spLocks noChangeArrowheads="1"/>
          </p:cNvSpPr>
          <p:nvPr/>
        </p:nvSpPr>
        <p:spPr bwMode="auto">
          <a:xfrm>
            <a:off x="4167188" y="1587500"/>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t> </a:t>
            </a:r>
            <a:r>
              <a:rPr lang="en-GB" altLang="el-GR" sz="1800">
                <a:solidFill>
                  <a:schemeClr val="bg1"/>
                </a:solidFill>
              </a:rPr>
              <a:t>Ratio 1:2.2</a:t>
            </a:r>
          </a:p>
        </p:txBody>
      </p:sp>
      <p:sp>
        <p:nvSpPr>
          <p:cNvPr id="69659" name="Text Box 35"/>
          <p:cNvSpPr txBox="1">
            <a:spLocks noChangeArrowheads="1"/>
          </p:cNvSpPr>
          <p:nvPr/>
        </p:nvSpPr>
        <p:spPr bwMode="auto">
          <a:xfrm>
            <a:off x="5843588" y="1587500"/>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800"/>
              <a:t> </a:t>
            </a:r>
            <a:r>
              <a:rPr lang="en-GB" altLang="el-GR" sz="1800">
                <a:solidFill>
                  <a:schemeClr val="bg1"/>
                </a:solidFill>
              </a:rPr>
              <a:t>Ratio 1:2.1</a:t>
            </a:r>
          </a:p>
        </p:txBody>
      </p:sp>
      <p:sp>
        <p:nvSpPr>
          <p:cNvPr id="69660" name="Text Box 36"/>
          <p:cNvSpPr txBox="1">
            <a:spLocks noChangeArrowheads="1"/>
          </p:cNvSpPr>
          <p:nvPr/>
        </p:nvSpPr>
        <p:spPr bwMode="auto">
          <a:xfrm>
            <a:off x="2527300" y="4068763"/>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600">
                <a:solidFill>
                  <a:schemeClr val="bg1"/>
                </a:solidFill>
              </a:rPr>
              <a:t>10.8</a:t>
            </a:r>
          </a:p>
        </p:txBody>
      </p:sp>
      <p:sp>
        <p:nvSpPr>
          <p:cNvPr id="69661" name="Text Box 37"/>
          <p:cNvSpPr txBox="1">
            <a:spLocks noChangeArrowheads="1"/>
          </p:cNvSpPr>
          <p:nvPr/>
        </p:nvSpPr>
        <p:spPr bwMode="auto">
          <a:xfrm>
            <a:off x="3108325" y="2449513"/>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600">
                <a:solidFill>
                  <a:schemeClr val="bg1"/>
                </a:solidFill>
              </a:rPr>
              <a:t>26.9</a:t>
            </a:r>
          </a:p>
        </p:txBody>
      </p:sp>
      <p:sp>
        <p:nvSpPr>
          <p:cNvPr id="69662" name="Text Box 38"/>
          <p:cNvSpPr txBox="1">
            <a:spLocks noChangeArrowheads="1"/>
          </p:cNvSpPr>
          <p:nvPr/>
        </p:nvSpPr>
        <p:spPr bwMode="auto">
          <a:xfrm>
            <a:off x="4141788" y="3897313"/>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600">
                <a:solidFill>
                  <a:schemeClr val="bg1"/>
                </a:solidFill>
              </a:rPr>
              <a:t>12.5</a:t>
            </a:r>
          </a:p>
        </p:txBody>
      </p:sp>
      <p:sp>
        <p:nvSpPr>
          <p:cNvPr id="69663" name="Text Box 39"/>
          <p:cNvSpPr txBox="1">
            <a:spLocks noChangeArrowheads="1"/>
          </p:cNvSpPr>
          <p:nvPr/>
        </p:nvSpPr>
        <p:spPr bwMode="auto">
          <a:xfrm>
            <a:off x="4708525" y="2449513"/>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600">
                <a:solidFill>
                  <a:schemeClr val="bg1"/>
                </a:solidFill>
              </a:rPr>
              <a:t>26.9</a:t>
            </a:r>
          </a:p>
        </p:txBody>
      </p:sp>
      <p:sp>
        <p:nvSpPr>
          <p:cNvPr id="69664" name="Text Box 40"/>
          <p:cNvSpPr txBox="1">
            <a:spLocks noChangeArrowheads="1"/>
          </p:cNvSpPr>
          <p:nvPr/>
        </p:nvSpPr>
        <p:spPr bwMode="auto">
          <a:xfrm>
            <a:off x="5913438" y="3592513"/>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600">
                <a:solidFill>
                  <a:schemeClr val="bg1"/>
                </a:solidFill>
              </a:rPr>
              <a:t>15.5</a:t>
            </a:r>
          </a:p>
        </p:txBody>
      </p:sp>
      <p:sp>
        <p:nvSpPr>
          <p:cNvPr id="69665" name="Text Box 41"/>
          <p:cNvSpPr txBox="1">
            <a:spLocks noChangeArrowheads="1"/>
          </p:cNvSpPr>
          <p:nvPr/>
        </p:nvSpPr>
        <p:spPr bwMode="auto">
          <a:xfrm>
            <a:off x="6545263" y="1935163"/>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GB" altLang="el-GR" sz="1600">
                <a:solidFill>
                  <a:schemeClr val="bg1"/>
                </a:solidFill>
              </a:rPr>
              <a:t>32.0</a:t>
            </a:r>
          </a:p>
        </p:txBody>
      </p:sp>
      <p:sp>
        <p:nvSpPr>
          <p:cNvPr id="69666" name="Text Box 42"/>
          <p:cNvSpPr txBox="1">
            <a:spLocks noChangeArrowheads="1"/>
          </p:cNvSpPr>
          <p:nvPr/>
        </p:nvSpPr>
        <p:spPr bwMode="auto">
          <a:xfrm>
            <a:off x="2466975" y="5822950"/>
            <a:ext cx="1200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pPr>
            <a:r>
              <a:rPr lang="en-GB" altLang="el-GR" sz="1800" b="1">
                <a:solidFill>
                  <a:schemeClr val="bg1"/>
                </a:solidFill>
              </a:rPr>
              <a:t>Whitehall</a:t>
            </a:r>
          </a:p>
          <a:p>
            <a:pPr algn="ctr">
              <a:lnSpc>
                <a:spcPct val="90000"/>
              </a:lnSpc>
            </a:pPr>
            <a:r>
              <a:rPr lang="en-GB" altLang="el-GR" sz="1800" b="1">
                <a:solidFill>
                  <a:schemeClr val="bg1"/>
                </a:solidFill>
              </a:rPr>
              <a:t>Study</a:t>
            </a:r>
          </a:p>
        </p:txBody>
      </p:sp>
      <p:sp>
        <p:nvSpPr>
          <p:cNvPr id="69667" name="Text Box 43"/>
          <p:cNvSpPr txBox="1">
            <a:spLocks noChangeArrowheads="1"/>
          </p:cNvSpPr>
          <p:nvPr/>
        </p:nvSpPr>
        <p:spPr bwMode="auto">
          <a:xfrm rot="-5400000">
            <a:off x="-362743" y="3390106"/>
            <a:ext cx="38862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l-GR" altLang="el-GR" sz="2000" b="1">
                <a:solidFill>
                  <a:schemeClr val="bg1"/>
                </a:solidFill>
              </a:rPr>
              <a:t>Θνησιμότης</a:t>
            </a:r>
            <a:endParaRPr lang="en-GB" altLang="el-GR" sz="2000" b="1">
              <a:solidFill>
                <a:schemeClr val="bg1"/>
              </a:solidFill>
            </a:endParaRPr>
          </a:p>
          <a:p>
            <a:pPr algn="ctr">
              <a:spcBef>
                <a:spcPct val="50000"/>
              </a:spcBef>
            </a:pPr>
            <a:r>
              <a:rPr lang="en-GB" altLang="el-GR" sz="1600" i="1">
                <a:solidFill>
                  <a:schemeClr val="bg1"/>
                </a:solidFill>
              </a:rPr>
              <a:t>(deaths per 1000 patient years)</a:t>
            </a:r>
          </a:p>
        </p:txBody>
      </p:sp>
      <p:sp>
        <p:nvSpPr>
          <p:cNvPr id="69668" name="Text Box 44"/>
          <p:cNvSpPr txBox="1">
            <a:spLocks noChangeArrowheads="1"/>
          </p:cNvSpPr>
          <p:nvPr/>
        </p:nvSpPr>
        <p:spPr bwMode="auto">
          <a:xfrm>
            <a:off x="3511550" y="5875338"/>
            <a:ext cx="24209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pPr>
            <a:r>
              <a:rPr lang="en-GB" altLang="el-GR" sz="1800" b="1">
                <a:solidFill>
                  <a:schemeClr val="bg1"/>
                </a:solidFill>
              </a:rPr>
              <a:t>Paris Prospective</a:t>
            </a:r>
            <a:br>
              <a:rPr lang="en-GB" altLang="el-GR" sz="1800" b="1">
                <a:solidFill>
                  <a:schemeClr val="bg1"/>
                </a:solidFill>
              </a:rPr>
            </a:br>
            <a:r>
              <a:rPr lang="en-GB" altLang="el-GR" sz="1800" b="1">
                <a:solidFill>
                  <a:schemeClr val="bg1"/>
                </a:solidFill>
              </a:rPr>
              <a:t>Study</a:t>
            </a:r>
          </a:p>
        </p:txBody>
      </p:sp>
      <p:sp>
        <p:nvSpPr>
          <p:cNvPr id="69669" name="Text Box 45"/>
          <p:cNvSpPr txBox="1">
            <a:spLocks noChangeArrowheads="1"/>
          </p:cNvSpPr>
          <p:nvPr/>
        </p:nvSpPr>
        <p:spPr bwMode="auto">
          <a:xfrm>
            <a:off x="5521325" y="5822950"/>
            <a:ext cx="20256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pPr>
            <a:r>
              <a:rPr lang="en-GB" altLang="el-GR" sz="1800" b="1">
                <a:solidFill>
                  <a:schemeClr val="bg1"/>
                </a:solidFill>
              </a:rPr>
              <a:t>Helsinki </a:t>
            </a:r>
          </a:p>
          <a:p>
            <a:pPr algn="ctr">
              <a:lnSpc>
                <a:spcPct val="90000"/>
              </a:lnSpc>
            </a:pPr>
            <a:r>
              <a:rPr lang="en-GB" altLang="el-GR" sz="1800" b="1">
                <a:solidFill>
                  <a:schemeClr val="bg1"/>
                </a:solidFill>
              </a:rPr>
              <a:t>Policemen Study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reeform 2"/>
          <p:cNvSpPr>
            <a:spLocks/>
          </p:cNvSpPr>
          <p:nvPr/>
        </p:nvSpPr>
        <p:spPr bwMode="auto">
          <a:xfrm>
            <a:off x="3194050" y="2616200"/>
            <a:ext cx="2981325" cy="2362200"/>
          </a:xfrm>
          <a:custGeom>
            <a:avLst/>
            <a:gdLst>
              <a:gd name="T0" fmla="*/ 0 w 2112"/>
              <a:gd name="T1" fmla="*/ 2330450 h 1488"/>
              <a:gd name="T2" fmla="*/ 745331 w 2112"/>
              <a:gd name="T3" fmla="*/ 1943100 h 1488"/>
              <a:gd name="T4" fmla="*/ 1208340 w 2112"/>
              <a:gd name="T5" fmla="*/ 1485900 h 1488"/>
              <a:gd name="T6" fmla="*/ 2202115 w 2112"/>
              <a:gd name="T7" fmla="*/ 863600 h 1488"/>
              <a:gd name="T8" fmla="*/ 2981325 w 2112"/>
              <a:gd name="T9" fmla="*/ 0 h 1488"/>
              <a:gd name="T10" fmla="*/ 0 60000 65536"/>
              <a:gd name="T11" fmla="*/ 0 60000 65536"/>
              <a:gd name="T12" fmla="*/ 0 60000 65536"/>
              <a:gd name="T13" fmla="*/ 0 60000 65536"/>
              <a:gd name="T14" fmla="*/ 0 60000 65536"/>
              <a:gd name="T15" fmla="*/ 0 w 2112"/>
              <a:gd name="T16" fmla="*/ 0 h 1488"/>
              <a:gd name="T17" fmla="*/ 2112 w 2112"/>
              <a:gd name="T18" fmla="*/ 1488 h 1488"/>
            </a:gdLst>
            <a:ahLst/>
            <a:cxnLst>
              <a:cxn ang="T10">
                <a:pos x="T0" y="T1"/>
              </a:cxn>
              <a:cxn ang="T11">
                <a:pos x="T2" y="T3"/>
              </a:cxn>
              <a:cxn ang="T12">
                <a:pos x="T4" y="T5"/>
              </a:cxn>
              <a:cxn ang="T13">
                <a:pos x="T6" y="T7"/>
              </a:cxn>
              <a:cxn ang="T14">
                <a:pos x="T8" y="T9"/>
              </a:cxn>
            </a:cxnLst>
            <a:rect l="T15" t="T16" r="T17" b="T18"/>
            <a:pathLst>
              <a:path w="2112" h="1488">
                <a:moveTo>
                  <a:pt x="0" y="1468"/>
                </a:moveTo>
                <a:cubicBezTo>
                  <a:pt x="0" y="1468"/>
                  <a:pt x="88" y="1488"/>
                  <a:pt x="528" y="1224"/>
                </a:cubicBezTo>
                <a:cubicBezTo>
                  <a:pt x="660" y="1116"/>
                  <a:pt x="756" y="1028"/>
                  <a:pt x="856" y="936"/>
                </a:cubicBezTo>
                <a:cubicBezTo>
                  <a:pt x="984" y="880"/>
                  <a:pt x="1351" y="700"/>
                  <a:pt x="1560" y="544"/>
                </a:cubicBezTo>
                <a:cubicBezTo>
                  <a:pt x="1769" y="388"/>
                  <a:pt x="1952" y="140"/>
                  <a:pt x="2112" y="0"/>
                </a:cubicBezTo>
              </a:path>
            </a:pathLst>
          </a:custGeom>
          <a:noFill/>
          <a:ln w="63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83" name="Freeform 3"/>
          <p:cNvSpPr>
            <a:spLocks/>
          </p:cNvSpPr>
          <p:nvPr/>
        </p:nvSpPr>
        <p:spPr bwMode="auto">
          <a:xfrm>
            <a:off x="3160713" y="2247900"/>
            <a:ext cx="3001962" cy="958850"/>
          </a:xfrm>
          <a:custGeom>
            <a:avLst/>
            <a:gdLst>
              <a:gd name="T0" fmla="*/ 0 w 2128"/>
              <a:gd name="T1" fmla="*/ 958850 h 604"/>
              <a:gd name="T2" fmla="*/ 993130 w 2128"/>
              <a:gd name="T3" fmla="*/ 857250 h 604"/>
              <a:gd name="T4" fmla="*/ 1991903 w 2128"/>
              <a:gd name="T5" fmla="*/ 641350 h 604"/>
              <a:gd name="T6" fmla="*/ 3001962 w 2128"/>
              <a:gd name="T7" fmla="*/ 0 h 604"/>
              <a:gd name="T8" fmla="*/ 0 60000 65536"/>
              <a:gd name="T9" fmla="*/ 0 60000 65536"/>
              <a:gd name="T10" fmla="*/ 0 60000 65536"/>
              <a:gd name="T11" fmla="*/ 0 60000 65536"/>
              <a:gd name="T12" fmla="*/ 0 w 2128"/>
              <a:gd name="T13" fmla="*/ 0 h 604"/>
              <a:gd name="T14" fmla="*/ 2128 w 2128"/>
              <a:gd name="T15" fmla="*/ 604 h 604"/>
            </a:gdLst>
            <a:ahLst/>
            <a:cxnLst>
              <a:cxn ang="T8">
                <a:pos x="T0" y="T1"/>
              </a:cxn>
              <a:cxn ang="T9">
                <a:pos x="T2" y="T3"/>
              </a:cxn>
              <a:cxn ang="T10">
                <a:pos x="T4" y="T5"/>
              </a:cxn>
              <a:cxn ang="T11">
                <a:pos x="T6" y="T7"/>
              </a:cxn>
            </a:cxnLst>
            <a:rect l="T12" t="T13" r="T14" b="T15"/>
            <a:pathLst>
              <a:path w="2128" h="604">
                <a:moveTo>
                  <a:pt x="0" y="604"/>
                </a:moveTo>
                <a:cubicBezTo>
                  <a:pt x="117" y="593"/>
                  <a:pt x="340" y="588"/>
                  <a:pt x="704" y="540"/>
                </a:cubicBezTo>
                <a:cubicBezTo>
                  <a:pt x="1108" y="488"/>
                  <a:pt x="1200" y="468"/>
                  <a:pt x="1412" y="404"/>
                </a:cubicBezTo>
                <a:cubicBezTo>
                  <a:pt x="1952" y="164"/>
                  <a:pt x="1979" y="84"/>
                  <a:pt x="2128" y="0"/>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84" name="Oval 4"/>
          <p:cNvSpPr>
            <a:spLocks noChangeArrowheads="1"/>
          </p:cNvSpPr>
          <p:nvPr/>
        </p:nvSpPr>
        <p:spPr bwMode="auto">
          <a:xfrm>
            <a:off x="3143250" y="31623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85" name="Oval 5"/>
          <p:cNvSpPr>
            <a:spLocks noChangeArrowheads="1"/>
          </p:cNvSpPr>
          <p:nvPr/>
        </p:nvSpPr>
        <p:spPr bwMode="auto">
          <a:xfrm>
            <a:off x="3398838" y="314325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86" name="Oval 6"/>
          <p:cNvSpPr>
            <a:spLocks noChangeArrowheads="1"/>
          </p:cNvSpPr>
          <p:nvPr/>
        </p:nvSpPr>
        <p:spPr bwMode="auto">
          <a:xfrm>
            <a:off x="3644900" y="31242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87" name="Oval 7"/>
          <p:cNvSpPr>
            <a:spLocks noChangeArrowheads="1"/>
          </p:cNvSpPr>
          <p:nvPr/>
        </p:nvSpPr>
        <p:spPr bwMode="auto">
          <a:xfrm>
            <a:off x="4141788" y="30607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88" name="Oval 8"/>
          <p:cNvSpPr>
            <a:spLocks noChangeArrowheads="1"/>
          </p:cNvSpPr>
          <p:nvPr/>
        </p:nvSpPr>
        <p:spPr bwMode="auto">
          <a:xfrm>
            <a:off x="4389438" y="302895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89" name="Oval 9"/>
          <p:cNvSpPr>
            <a:spLocks noChangeArrowheads="1"/>
          </p:cNvSpPr>
          <p:nvPr/>
        </p:nvSpPr>
        <p:spPr bwMode="auto">
          <a:xfrm>
            <a:off x="4886325" y="2921000"/>
            <a:ext cx="74613"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l-GR" sz="1800">
              <a:solidFill>
                <a:schemeClr val="bg1"/>
              </a:solidFill>
            </a:endParaRPr>
          </a:p>
        </p:txBody>
      </p:sp>
      <p:sp>
        <p:nvSpPr>
          <p:cNvPr id="71690" name="Oval 10"/>
          <p:cNvSpPr>
            <a:spLocks noChangeArrowheads="1"/>
          </p:cNvSpPr>
          <p:nvPr/>
        </p:nvSpPr>
        <p:spPr bwMode="auto">
          <a:xfrm>
            <a:off x="5132388" y="28448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1" name="Oval 11"/>
          <p:cNvSpPr>
            <a:spLocks noChangeArrowheads="1"/>
          </p:cNvSpPr>
          <p:nvPr/>
        </p:nvSpPr>
        <p:spPr bwMode="auto">
          <a:xfrm>
            <a:off x="5381625" y="2730500"/>
            <a:ext cx="74613"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2" name="Oval 12"/>
          <p:cNvSpPr>
            <a:spLocks noChangeArrowheads="1"/>
          </p:cNvSpPr>
          <p:nvPr/>
        </p:nvSpPr>
        <p:spPr bwMode="auto">
          <a:xfrm>
            <a:off x="5634038" y="25781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3" name="Oval 13"/>
          <p:cNvSpPr>
            <a:spLocks noChangeArrowheads="1"/>
          </p:cNvSpPr>
          <p:nvPr/>
        </p:nvSpPr>
        <p:spPr bwMode="auto">
          <a:xfrm>
            <a:off x="5876925" y="2413000"/>
            <a:ext cx="74613"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4" name="Oval 14"/>
          <p:cNvSpPr>
            <a:spLocks noChangeArrowheads="1"/>
          </p:cNvSpPr>
          <p:nvPr/>
        </p:nvSpPr>
        <p:spPr bwMode="auto">
          <a:xfrm>
            <a:off x="6124575" y="221615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5" name="Oval 15"/>
          <p:cNvSpPr>
            <a:spLocks noChangeArrowheads="1"/>
          </p:cNvSpPr>
          <p:nvPr/>
        </p:nvSpPr>
        <p:spPr bwMode="auto">
          <a:xfrm>
            <a:off x="6124575" y="258445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6" name="Oval 16"/>
          <p:cNvSpPr>
            <a:spLocks noChangeArrowheads="1"/>
          </p:cNvSpPr>
          <p:nvPr/>
        </p:nvSpPr>
        <p:spPr bwMode="auto">
          <a:xfrm>
            <a:off x="5634038" y="3176588"/>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7" name="Oval 17"/>
          <p:cNvSpPr>
            <a:spLocks noChangeArrowheads="1"/>
          </p:cNvSpPr>
          <p:nvPr/>
        </p:nvSpPr>
        <p:spPr bwMode="auto">
          <a:xfrm>
            <a:off x="4887913" y="3773488"/>
            <a:ext cx="74612"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8" name="Oval 18"/>
          <p:cNvSpPr>
            <a:spLocks noChangeArrowheads="1"/>
          </p:cNvSpPr>
          <p:nvPr/>
        </p:nvSpPr>
        <p:spPr bwMode="auto">
          <a:xfrm>
            <a:off x="5133975" y="3611563"/>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699" name="Oval 19"/>
          <p:cNvSpPr>
            <a:spLocks noChangeArrowheads="1"/>
          </p:cNvSpPr>
          <p:nvPr/>
        </p:nvSpPr>
        <p:spPr bwMode="auto">
          <a:xfrm>
            <a:off x="4638675" y="3922713"/>
            <a:ext cx="74613" cy="82550"/>
          </a:xfrm>
          <a:prstGeom prst="ellipse">
            <a:avLst/>
          </a:prstGeom>
          <a:solidFill>
            <a:schemeClr val="tx1"/>
          </a:solidFill>
          <a:ln w="9525">
            <a:solidFill>
              <a:schemeClr val="accent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700" name="Oval 20"/>
          <p:cNvSpPr>
            <a:spLocks noChangeArrowheads="1"/>
          </p:cNvSpPr>
          <p:nvPr/>
        </p:nvSpPr>
        <p:spPr bwMode="auto">
          <a:xfrm>
            <a:off x="4143375" y="4305300"/>
            <a:ext cx="74613"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701" name="Oval 21"/>
          <p:cNvSpPr>
            <a:spLocks noChangeArrowheads="1"/>
          </p:cNvSpPr>
          <p:nvPr/>
        </p:nvSpPr>
        <p:spPr bwMode="auto">
          <a:xfrm>
            <a:off x="3149600" y="49022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702" name="Oval 22"/>
          <p:cNvSpPr>
            <a:spLocks noChangeArrowheads="1"/>
          </p:cNvSpPr>
          <p:nvPr/>
        </p:nvSpPr>
        <p:spPr bwMode="auto">
          <a:xfrm>
            <a:off x="3397250" y="4827588"/>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703" name="Oval 23"/>
          <p:cNvSpPr>
            <a:spLocks noChangeArrowheads="1"/>
          </p:cNvSpPr>
          <p:nvPr/>
        </p:nvSpPr>
        <p:spPr bwMode="auto">
          <a:xfrm>
            <a:off x="3641725" y="46990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704" name="Oval 24"/>
          <p:cNvSpPr>
            <a:spLocks noChangeArrowheads="1"/>
          </p:cNvSpPr>
          <p:nvPr/>
        </p:nvSpPr>
        <p:spPr bwMode="auto">
          <a:xfrm>
            <a:off x="3889375" y="4533900"/>
            <a:ext cx="73025" cy="8255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1705" name="Line 25"/>
          <p:cNvSpPr>
            <a:spLocks noChangeShapeType="1"/>
          </p:cNvSpPr>
          <p:nvPr/>
        </p:nvSpPr>
        <p:spPr bwMode="auto">
          <a:xfrm>
            <a:off x="2928938" y="1809750"/>
            <a:ext cx="0" cy="35814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06" name="Line 26"/>
          <p:cNvSpPr>
            <a:spLocks noChangeShapeType="1"/>
          </p:cNvSpPr>
          <p:nvPr/>
        </p:nvSpPr>
        <p:spPr bwMode="auto">
          <a:xfrm>
            <a:off x="3133725" y="5619750"/>
            <a:ext cx="3013075"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07" name="Line 27"/>
          <p:cNvSpPr>
            <a:spLocks noChangeShapeType="1"/>
          </p:cNvSpPr>
          <p:nvPr/>
        </p:nvSpPr>
        <p:spPr bwMode="auto">
          <a:xfrm>
            <a:off x="3136900" y="5614988"/>
            <a:ext cx="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08" name="Line 28"/>
          <p:cNvSpPr>
            <a:spLocks noChangeShapeType="1"/>
          </p:cNvSpPr>
          <p:nvPr/>
        </p:nvSpPr>
        <p:spPr bwMode="auto">
          <a:xfrm>
            <a:off x="6146800" y="5614988"/>
            <a:ext cx="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09" name="Line 29"/>
          <p:cNvSpPr>
            <a:spLocks noChangeShapeType="1"/>
          </p:cNvSpPr>
          <p:nvPr/>
        </p:nvSpPr>
        <p:spPr bwMode="auto">
          <a:xfrm>
            <a:off x="5645150" y="5614988"/>
            <a:ext cx="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0" name="Line 30"/>
          <p:cNvSpPr>
            <a:spLocks noChangeShapeType="1"/>
          </p:cNvSpPr>
          <p:nvPr/>
        </p:nvSpPr>
        <p:spPr bwMode="auto">
          <a:xfrm>
            <a:off x="5143500" y="5614988"/>
            <a:ext cx="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1" name="Line 31"/>
          <p:cNvSpPr>
            <a:spLocks noChangeShapeType="1"/>
          </p:cNvSpPr>
          <p:nvPr/>
        </p:nvSpPr>
        <p:spPr bwMode="auto">
          <a:xfrm>
            <a:off x="4640263" y="5614988"/>
            <a:ext cx="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2" name="Line 32"/>
          <p:cNvSpPr>
            <a:spLocks noChangeShapeType="1"/>
          </p:cNvSpPr>
          <p:nvPr/>
        </p:nvSpPr>
        <p:spPr bwMode="auto">
          <a:xfrm>
            <a:off x="4140200" y="5614988"/>
            <a:ext cx="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3" name="Line 33"/>
          <p:cNvSpPr>
            <a:spLocks noChangeShapeType="1"/>
          </p:cNvSpPr>
          <p:nvPr/>
        </p:nvSpPr>
        <p:spPr bwMode="auto">
          <a:xfrm>
            <a:off x="3638550" y="5614988"/>
            <a:ext cx="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4" name="Line 34"/>
          <p:cNvSpPr>
            <a:spLocks noChangeShapeType="1"/>
          </p:cNvSpPr>
          <p:nvPr/>
        </p:nvSpPr>
        <p:spPr bwMode="auto">
          <a:xfrm flipH="1">
            <a:off x="2809875" y="5391150"/>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5" name="Line 35"/>
          <p:cNvSpPr>
            <a:spLocks noChangeShapeType="1"/>
          </p:cNvSpPr>
          <p:nvPr/>
        </p:nvSpPr>
        <p:spPr bwMode="auto">
          <a:xfrm flipH="1">
            <a:off x="2870200" y="4879975"/>
            <a:ext cx="57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6" name="Line 36"/>
          <p:cNvSpPr>
            <a:spLocks noChangeShapeType="1"/>
          </p:cNvSpPr>
          <p:nvPr/>
        </p:nvSpPr>
        <p:spPr bwMode="auto">
          <a:xfrm flipH="1">
            <a:off x="2809875" y="4368800"/>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7" name="Line 37"/>
          <p:cNvSpPr>
            <a:spLocks noChangeShapeType="1"/>
          </p:cNvSpPr>
          <p:nvPr/>
        </p:nvSpPr>
        <p:spPr bwMode="auto">
          <a:xfrm flipH="1">
            <a:off x="2870200" y="3857625"/>
            <a:ext cx="57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8" name="Line 38"/>
          <p:cNvSpPr>
            <a:spLocks noChangeShapeType="1"/>
          </p:cNvSpPr>
          <p:nvPr/>
        </p:nvSpPr>
        <p:spPr bwMode="auto">
          <a:xfrm flipH="1">
            <a:off x="2809875" y="3346450"/>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19" name="Line 39"/>
          <p:cNvSpPr>
            <a:spLocks noChangeShapeType="1"/>
          </p:cNvSpPr>
          <p:nvPr/>
        </p:nvSpPr>
        <p:spPr bwMode="auto">
          <a:xfrm flipH="1">
            <a:off x="2870200" y="2835275"/>
            <a:ext cx="57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20" name="Line 40"/>
          <p:cNvSpPr>
            <a:spLocks noChangeShapeType="1"/>
          </p:cNvSpPr>
          <p:nvPr/>
        </p:nvSpPr>
        <p:spPr bwMode="auto">
          <a:xfrm flipH="1">
            <a:off x="2809875" y="2324100"/>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21" name="Line 41"/>
          <p:cNvSpPr>
            <a:spLocks noChangeShapeType="1"/>
          </p:cNvSpPr>
          <p:nvPr/>
        </p:nvSpPr>
        <p:spPr bwMode="auto">
          <a:xfrm flipH="1">
            <a:off x="2870200" y="1814513"/>
            <a:ext cx="57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71722" name="Text Box 42"/>
          <p:cNvSpPr txBox="1">
            <a:spLocks noChangeArrowheads="1"/>
          </p:cNvSpPr>
          <p:nvPr/>
        </p:nvSpPr>
        <p:spPr bwMode="auto">
          <a:xfrm>
            <a:off x="2413000" y="216535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GB" altLang="el-GR" sz="1600">
                <a:solidFill>
                  <a:schemeClr val="bg1"/>
                </a:solidFill>
              </a:rPr>
              <a:t>80</a:t>
            </a:r>
          </a:p>
        </p:txBody>
      </p:sp>
      <p:sp>
        <p:nvSpPr>
          <p:cNvPr id="71723" name="Text Box 43"/>
          <p:cNvSpPr txBox="1">
            <a:spLocks noChangeArrowheads="1"/>
          </p:cNvSpPr>
          <p:nvPr/>
        </p:nvSpPr>
        <p:spPr bwMode="auto">
          <a:xfrm>
            <a:off x="2413000" y="318452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GB" altLang="el-GR" sz="1600">
                <a:solidFill>
                  <a:schemeClr val="bg1"/>
                </a:solidFill>
              </a:rPr>
              <a:t>70</a:t>
            </a:r>
          </a:p>
        </p:txBody>
      </p:sp>
      <p:sp>
        <p:nvSpPr>
          <p:cNvPr id="71724" name="Text Box 44"/>
          <p:cNvSpPr txBox="1">
            <a:spLocks noChangeArrowheads="1"/>
          </p:cNvSpPr>
          <p:nvPr/>
        </p:nvSpPr>
        <p:spPr bwMode="auto">
          <a:xfrm>
            <a:off x="2413000" y="420846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GB" altLang="el-GR" sz="1600">
                <a:solidFill>
                  <a:schemeClr val="bg1"/>
                </a:solidFill>
              </a:rPr>
              <a:t>60</a:t>
            </a:r>
          </a:p>
        </p:txBody>
      </p:sp>
      <p:sp>
        <p:nvSpPr>
          <p:cNvPr id="71725" name="Text Box 45"/>
          <p:cNvSpPr txBox="1">
            <a:spLocks noChangeArrowheads="1"/>
          </p:cNvSpPr>
          <p:nvPr/>
        </p:nvSpPr>
        <p:spPr bwMode="auto">
          <a:xfrm>
            <a:off x="2413000" y="52324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GB" altLang="el-GR" sz="1600">
                <a:solidFill>
                  <a:schemeClr val="bg1"/>
                </a:solidFill>
              </a:rPr>
              <a:t>50</a:t>
            </a:r>
          </a:p>
        </p:txBody>
      </p:sp>
      <p:sp>
        <p:nvSpPr>
          <p:cNvPr id="71726" name="Text Box 46"/>
          <p:cNvSpPr txBox="1">
            <a:spLocks noChangeArrowheads="1"/>
          </p:cNvSpPr>
          <p:nvPr/>
        </p:nvSpPr>
        <p:spPr bwMode="auto">
          <a:xfrm>
            <a:off x="2927350" y="57277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a:solidFill>
                  <a:schemeClr val="bg1"/>
                </a:solidFill>
              </a:rPr>
              <a:t>10</a:t>
            </a:r>
          </a:p>
        </p:txBody>
      </p:sp>
      <p:sp>
        <p:nvSpPr>
          <p:cNvPr id="71727" name="Text Box 47"/>
          <p:cNvSpPr txBox="1">
            <a:spLocks noChangeArrowheads="1"/>
          </p:cNvSpPr>
          <p:nvPr/>
        </p:nvSpPr>
        <p:spPr bwMode="auto">
          <a:xfrm>
            <a:off x="3430588" y="57277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a:solidFill>
                  <a:schemeClr val="bg1"/>
                </a:solidFill>
              </a:rPr>
              <a:t>20</a:t>
            </a:r>
          </a:p>
        </p:txBody>
      </p:sp>
      <p:sp>
        <p:nvSpPr>
          <p:cNvPr id="71728" name="Text Box 48"/>
          <p:cNvSpPr txBox="1">
            <a:spLocks noChangeArrowheads="1"/>
          </p:cNvSpPr>
          <p:nvPr/>
        </p:nvSpPr>
        <p:spPr bwMode="auto">
          <a:xfrm>
            <a:off x="3933825" y="57277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a:solidFill>
                  <a:schemeClr val="bg1"/>
                </a:solidFill>
              </a:rPr>
              <a:t>30</a:t>
            </a:r>
          </a:p>
        </p:txBody>
      </p:sp>
      <p:sp>
        <p:nvSpPr>
          <p:cNvPr id="71729" name="Text Box 49"/>
          <p:cNvSpPr txBox="1">
            <a:spLocks noChangeArrowheads="1"/>
          </p:cNvSpPr>
          <p:nvPr/>
        </p:nvSpPr>
        <p:spPr bwMode="auto">
          <a:xfrm>
            <a:off x="4429125" y="57277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a:solidFill>
                  <a:schemeClr val="bg1"/>
                </a:solidFill>
              </a:rPr>
              <a:t>40</a:t>
            </a:r>
          </a:p>
        </p:txBody>
      </p:sp>
      <p:sp>
        <p:nvSpPr>
          <p:cNvPr id="71730" name="Text Box 50"/>
          <p:cNvSpPr txBox="1">
            <a:spLocks noChangeArrowheads="1"/>
          </p:cNvSpPr>
          <p:nvPr/>
        </p:nvSpPr>
        <p:spPr bwMode="auto">
          <a:xfrm>
            <a:off x="4933950" y="57277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a:solidFill>
                  <a:schemeClr val="bg1"/>
                </a:solidFill>
              </a:rPr>
              <a:t>50</a:t>
            </a:r>
          </a:p>
        </p:txBody>
      </p:sp>
      <p:sp>
        <p:nvSpPr>
          <p:cNvPr id="71731" name="Text Box 51"/>
          <p:cNvSpPr txBox="1">
            <a:spLocks noChangeArrowheads="1"/>
          </p:cNvSpPr>
          <p:nvPr/>
        </p:nvSpPr>
        <p:spPr bwMode="auto">
          <a:xfrm>
            <a:off x="5434013" y="57277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a:solidFill>
                  <a:schemeClr val="bg1"/>
                </a:solidFill>
              </a:rPr>
              <a:t>60</a:t>
            </a:r>
          </a:p>
        </p:txBody>
      </p:sp>
      <p:sp>
        <p:nvSpPr>
          <p:cNvPr id="71732" name="Text Box 52"/>
          <p:cNvSpPr txBox="1">
            <a:spLocks noChangeArrowheads="1"/>
          </p:cNvSpPr>
          <p:nvPr/>
        </p:nvSpPr>
        <p:spPr bwMode="auto">
          <a:xfrm>
            <a:off x="5937250" y="572770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a:solidFill>
                  <a:schemeClr val="bg1"/>
                </a:solidFill>
              </a:rPr>
              <a:t>70</a:t>
            </a:r>
          </a:p>
        </p:txBody>
      </p:sp>
      <p:sp>
        <p:nvSpPr>
          <p:cNvPr id="71733" name="Text Box 53"/>
          <p:cNvSpPr txBox="1">
            <a:spLocks noChangeArrowheads="1"/>
          </p:cNvSpPr>
          <p:nvPr/>
        </p:nvSpPr>
        <p:spPr bwMode="auto">
          <a:xfrm>
            <a:off x="2936875" y="4198938"/>
            <a:ext cx="1123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a:solidFill>
                  <a:schemeClr val="accent1"/>
                </a:solidFill>
              </a:rPr>
              <a:t>Diabetics</a:t>
            </a:r>
          </a:p>
        </p:txBody>
      </p:sp>
      <p:sp>
        <p:nvSpPr>
          <p:cNvPr id="71734" name="Text Box 54"/>
          <p:cNvSpPr txBox="1">
            <a:spLocks noChangeArrowheads="1"/>
          </p:cNvSpPr>
          <p:nvPr/>
        </p:nvSpPr>
        <p:spPr bwMode="auto">
          <a:xfrm>
            <a:off x="2936875" y="27035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a:solidFill>
                  <a:schemeClr val="accent1"/>
                </a:solidFill>
              </a:rPr>
              <a:t>Non-diabetics</a:t>
            </a:r>
          </a:p>
        </p:txBody>
      </p:sp>
      <p:sp>
        <p:nvSpPr>
          <p:cNvPr id="71735" name="Text Box 55"/>
          <p:cNvSpPr txBox="1">
            <a:spLocks noChangeArrowheads="1"/>
          </p:cNvSpPr>
          <p:nvPr/>
        </p:nvSpPr>
        <p:spPr bwMode="auto">
          <a:xfrm>
            <a:off x="2611438" y="6110288"/>
            <a:ext cx="391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800">
                <a:solidFill>
                  <a:schemeClr val="accent1"/>
                </a:solidFill>
              </a:rPr>
              <a:t>Age at diagnosis of diabetes in years</a:t>
            </a:r>
          </a:p>
        </p:txBody>
      </p:sp>
      <p:sp>
        <p:nvSpPr>
          <p:cNvPr id="71736" name="Text Box 56"/>
          <p:cNvSpPr txBox="1">
            <a:spLocks noChangeArrowheads="1"/>
          </p:cNvSpPr>
          <p:nvPr/>
        </p:nvSpPr>
        <p:spPr bwMode="auto">
          <a:xfrm rot="-5400000">
            <a:off x="546894" y="3480594"/>
            <a:ext cx="324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800">
                <a:solidFill>
                  <a:schemeClr val="accent1"/>
                </a:solidFill>
              </a:rPr>
              <a:t>Expected age of death (years)</a:t>
            </a:r>
          </a:p>
        </p:txBody>
      </p:sp>
      <p:sp>
        <p:nvSpPr>
          <p:cNvPr id="71737" name="Text Box 57"/>
          <p:cNvSpPr txBox="1">
            <a:spLocks noChangeArrowheads="1"/>
          </p:cNvSpPr>
          <p:nvPr/>
        </p:nvSpPr>
        <p:spPr bwMode="auto">
          <a:xfrm>
            <a:off x="233363" y="1436688"/>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a:solidFill>
                  <a:schemeClr val="accent1"/>
                </a:solidFill>
              </a:rPr>
              <a:t>% reduction in life expectancy</a:t>
            </a:r>
          </a:p>
        </p:txBody>
      </p:sp>
      <p:sp>
        <p:nvSpPr>
          <p:cNvPr id="71738" name="Text Box 58"/>
          <p:cNvSpPr txBox="1">
            <a:spLocks noChangeArrowheads="1"/>
          </p:cNvSpPr>
          <p:nvPr/>
        </p:nvSpPr>
        <p:spPr bwMode="auto">
          <a:xfrm>
            <a:off x="3025775" y="1490663"/>
            <a:ext cx="312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28</a:t>
            </a:r>
          </a:p>
        </p:txBody>
      </p:sp>
      <p:sp>
        <p:nvSpPr>
          <p:cNvPr id="71739" name="Text Box 59"/>
          <p:cNvSpPr txBox="1">
            <a:spLocks noChangeArrowheads="1"/>
          </p:cNvSpPr>
          <p:nvPr/>
        </p:nvSpPr>
        <p:spPr bwMode="auto">
          <a:xfrm>
            <a:off x="3275013" y="1490663"/>
            <a:ext cx="31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29</a:t>
            </a:r>
          </a:p>
        </p:txBody>
      </p:sp>
      <p:sp>
        <p:nvSpPr>
          <p:cNvPr id="71740" name="Text Box 60"/>
          <p:cNvSpPr txBox="1">
            <a:spLocks noChangeArrowheads="1"/>
          </p:cNvSpPr>
          <p:nvPr/>
        </p:nvSpPr>
        <p:spPr bwMode="auto">
          <a:xfrm>
            <a:off x="3524250" y="1490663"/>
            <a:ext cx="312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31</a:t>
            </a:r>
          </a:p>
        </p:txBody>
      </p:sp>
      <p:sp>
        <p:nvSpPr>
          <p:cNvPr id="71741" name="Text Box 61"/>
          <p:cNvSpPr txBox="1">
            <a:spLocks noChangeArrowheads="1"/>
          </p:cNvSpPr>
          <p:nvPr/>
        </p:nvSpPr>
        <p:spPr bwMode="auto">
          <a:xfrm>
            <a:off x="3771900" y="1490663"/>
            <a:ext cx="31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33</a:t>
            </a:r>
          </a:p>
        </p:txBody>
      </p:sp>
      <p:sp>
        <p:nvSpPr>
          <p:cNvPr id="71742" name="Text Box 62"/>
          <p:cNvSpPr txBox="1">
            <a:spLocks noChangeArrowheads="1"/>
          </p:cNvSpPr>
          <p:nvPr/>
        </p:nvSpPr>
        <p:spPr bwMode="auto">
          <a:xfrm>
            <a:off x="4019550" y="1490663"/>
            <a:ext cx="31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29</a:t>
            </a:r>
          </a:p>
        </p:txBody>
      </p:sp>
      <p:sp>
        <p:nvSpPr>
          <p:cNvPr id="71743" name="Text Box 63"/>
          <p:cNvSpPr txBox="1">
            <a:spLocks noChangeArrowheads="1"/>
          </p:cNvSpPr>
          <p:nvPr/>
        </p:nvSpPr>
        <p:spPr bwMode="auto">
          <a:xfrm>
            <a:off x="4268788" y="1490663"/>
            <a:ext cx="3127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28</a:t>
            </a:r>
          </a:p>
        </p:txBody>
      </p:sp>
      <p:sp>
        <p:nvSpPr>
          <p:cNvPr id="71744" name="Text Box 64"/>
          <p:cNvSpPr txBox="1">
            <a:spLocks noChangeArrowheads="1"/>
          </p:cNvSpPr>
          <p:nvPr/>
        </p:nvSpPr>
        <p:spPr bwMode="auto">
          <a:xfrm>
            <a:off x="4516438" y="1490663"/>
            <a:ext cx="3127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29</a:t>
            </a:r>
          </a:p>
        </p:txBody>
      </p:sp>
      <p:sp>
        <p:nvSpPr>
          <p:cNvPr id="71745" name="Text Box 65"/>
          <p:cNvSpPr txBox="1">
            <a:spLocks noChangeArrowheads="1"/>
          </p:cNvSpPr>
          <p:nvPr/>
        </p:nvSpPr>
        <p:spPr bwMode="auto">
          <a:xfrm>
            <a:off x="4765675" y="1490663"/>
            <a:ext cx="312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30</a:t>
            </a:r>
          </a:p>
        </p:txBody>
      </p:sp>
      <p:sp>
        <p:nvSpPr>
          <p:cNvPr id="71746" name="Text Box 66"/>
          <p:cNvSpPr txBox="1">
            <a:spLocks noChangeArrowheads="1"/>
          </p:cNvSpPr>
          <p:nvPr/>
        </p:nvSpPr>
        <p:spPr bwMode="auto">
          <a:xfrm>
            <a:off x="5013325" y="1490663"/>
            <a:ext cx="312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32</a:t>
            </a:r>
          </a:p>
        </p:txBody>
      </p:sp>
      <p:sp>
        <p:nvSpPr>
          <p:cNvPr id="71747" name="Text Box 67"/>
          <p:cNvSpPr txBox="1">
            <a:spLocks noChangeArrowheads="1"/>
          </p:cNvSpPr>
          <p:nvPr/>
        </p:nvSpPr>
        <p:spPr bwMode="auto">
          <a:xfrm>
            <a:off x="5262563" y="1490663"/>
            <a:ext cx="3127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34</a:t>
            </a:r>
          </a:p>
        </p:txBody>
      </p:sp>
      <p:sp>
        <p:nvSpPr>
          <p:cNvPr id="71748" name="Text Box 68"/>
          <p:cNvSpPr txBox="1">
            <a:spLocks noChangeArrowheads="1"/>
          </p:cNvSpPr>
          <p:nvPr/>
        </p:nvSpPr>
        <p:spPr bwMode="auto">
          <a:xfrm>
            <a:off x="5510213" y="1490663"/>
            <a:ext cx="3127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34</a:t>
            </a:r>
          </a:p>
        </p:txBody>
      </p:sp>
      <p:sp>
        <p:nvSpPr>
          <p:cNvPr id="71749" name="Text Box 69"/>
          <p:cNvSpPr txBox="1">
            <a:spLocks noChangeArrowheads="1"/>
          </p:cNvSpPr>
          <p:nvPr/>
        </p:nvSpPr>
        <p:spPr bwMode="auto">
          <a:xfrm>
            <a:off x="5759450" y="1490663"/>
            <a:ext cx="312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34</a:t>
            </a:r>
          </a:p>
        </p:txBody>
      </p:sp>
      <p:sp>
        <p:nvSpPr>
          <p:cNvPr id="71750" name="Text Box 70"/>
          <p:cNvSpPr txBox="1">
            <a:spLocks noChangeArrowheads="1"/>
          </p:cNvSpPr>
          <p:nvPr/>
        </p:nvSpPr>
        <p:spPr bwMode="auto">
          <a:xfrm>
            <a:off x="6007100" y="1490663"/>
            <a:ext cx="3127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200"/>
              <a:t>34</a:t>
            </a:r>
          </a:p>
        </p:txBody>
      </p:sp>
      <p:sp>
        <p:nvSpPr>
          <p:cNvPr id="59463" name="Text Box 71"/>
          <p:cNvSpPr txBox="1">
            <a:spLocks noChangeArrowheads="1"/>
          </p:cNvSpPr>
          <p:nvPr/>
        </p:nvSpPr>
        <p:spPr bwMode="auto">
          <a:xfrm>
            <a:off x="47625" y="314325"/>
            <a:ext cx="9050338" cy="1431925"/>
          </a:xfrm>
          <a:prstGeom prst="rect">
            <a:avLst/>
          </a:prstGeom>
          <a:noFill/>
          <a:ln w="11113">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3200" b="1">
                <a:solidFill>
                  <a:srgbClr val="FFCC00"/>
                </a:solidFill>
                <a:effectLst>
                  <a:outerShdw blurRad="38100" dist="38100" dir="2700000" algn="tl">
                    <a:srgbClr val="000000"/>
                  </a:outerShdw>
                </a:effectLst>
              </a:rPr>
              <a:t>Lost Years in Relationship to Age at Presentation of Diabetes</a:t>
            </a:r>
            <a:endParaRPr lang="en-GB" altLang="el-GR" sz="3600" b="1">
              <a:solidFill>
                <a:srgbClr val="FFCC00"/>
              </a:solidFill>
              <a:effectLst>
                <a:outerShdw blurRad="38100" dist="38100" dir="2700000" algn="tl">
                  <a:srgbClr val="000000"/>
                </a:outerShdw>
              </a:effectLst>
              <a:latin typeface="Times New Roman" pitchFamily="18" charset="0"/>
            </a:endParaRPr>
          </a:p>
          <a:p>
            <a:pPr algn="ctr"/>
            <a:endParaRPr lang="en-GB" altLang="el-G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457200" y="620713"/>
            <a:ext cx="8229600" cy="5505450"/>
          </a:xfrm>
        </p:spPr>
        <p:txBody>
          <a:bodyPr/>
          <a:lstStyle/>
          <a:p>
            <a:pPr eaLnBrk="1" hangingPunct="1"/>
            <a:r>
              <a:rPr lang="el-GR" altLang="el-GR" smtClean="0">
                <a:solidFill>
                  <a:schemeClr val="accent1"/>
                </a:solidFill>
              </a:rPr>
              <a:t>Αλλαγές στη δίαιτα και μυική άσκηση ευθύνονται κυρίως για τις επιδημιολογικές διαστάσεις του φαινομένου της παχυσαρκίας</a:t>
            </a:r>
          </a:p>
          <a:p>
            <a:pPr eaLnBrk="1" hangingPunct="1"/>
            <a:endParaRPr lang="el-GR" altLang="el-GR" smtClean="0">
              <a:solidFill>
                <a:schemeClr val="accent1"/>
              </a:solidFill>
            </a:endParaRPr>
          </a:p>
          <a:p>
            <a:pPr eaLnBrk="1" hangingPunct="1"/>
            <a:r>
              <a:rPr lang="el-GR" altLang="el-GR" smtClean="0">
                <a:solidFill>
                  <a:schemeClr val="accent1"/>
                </a:solidFill>
              </a:rPr>
              <a:t>Στοιχεία για παρουσία συγκεκριμένου γενετικού υποστρώματος που καθορίζει πρόσληψη και κατανομή ενέργειας και οδηγεί ανάπτυξη παχυσαρκίας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762000"/>
          </a:xfrm>
        </p:spPr>
        <p:txBody>
          <a:bodyPr/>
          <a:lstStyle/>
          <a:p>
            <a:pPr eaLnBrk="1" hangingPunct="1"/>
            <a:r>
              <a:rPr lang="el-GR" altLang="el-GR" b="1" smtClean="0">
                <a:solidFill>
                  <a:schemeClr val="bg1"/>
                </a:solidFill>
              </a:rPr>
              <a:t>Παθοφυσιολογία ΣΔ ΙΙ</a:t>
            </a:r>
            <a:endParaRPr lang="en-GB" altLang="el-GR" b="1" smtClean="0">
              <a:solidFill>
                <a:schemeClr val="bg1"/>
              </a:solidFill>
            </a:endParaRPr>
          </a:p>
        </p:txBody>
      </p:sp>
      <p:pic>
        <p:nvPicPr>
          <p:cNvPr id="727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213" y="5029200"/>
            <a:ext cx="236378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7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038350"/>
            <a:ext cx="26511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72709" name="Group 5"/>
          <p:cNvGrpSpPr>
            <a:grpSpLocks/>
          </p:cNvGrpSpPr>
          <p:nvPr/>
        </p:nvGrpSpPr>
        <p:grpSpPr bwMode="auto">
          <a:xfrm>
            <a:off x="7065963" y="2413000"/>
            <a:ext cx="1016000" cy="1338263"/>
            <a:chOff x="4385" y="2353"/>
            <a:chExt cx="634" cy="699"/>
          </a:xfrm>
        </p:grpSpPr>
        <p:sp>
          <p:nvSpPr>
            <p:cNvPr id="73604" name="Freeform 6"/>
            <p:cNvSpPr>
              <a:spLocks/>
            </p:cNvSpPr>
            <p:nvPr/>
          </p:nvSpPr>
          <p:spPr bwMode="auto">
            <a:xfrm>
              <a:off x="4385" y="2353"/>
              <a:ext cx="634" cy="699"/>
            </a:xfrm>
            <a:custGeom>
              <a:avLst/>
              <a:gdLst>
                <a:gd name="T0" fmla="*/ 94 w 634"/>
                <a:gd name="T1" fmla="*/ 662 h 699"/>
                <a:gd name="T2" fmla="*/ 98 w 634"/>
                <a:gd name="T3" fmla="*/ 625 h 699"/>
                <a:gd name="T4" fmla="*/ 101 w 634"/>
                <a:gd name="T5" fmla="*/ 587 h 699"/>
                <a:gd name="T6" fmla="*/ 88 w 634"/>
                <a:gd name="T7" fmla="*/ 585 h 699"/>
                <a:gd name="T8" fmla="*/ 64 w 634"/>
                <a:gd name="T9" fmla="*/ 598 h 699"/>
                <a:gd name="T10" fmla="*/ 43 w 634"/>
                <a:gd name="T11" fmla="*/ 600 h 699"/>
                <a:gd name="T12" fmla="*/ 27 w 634"/>
                <a:gd name="T13" fmla="*/ 593 h 699"/>
                <a:gd name="T14" fmla="*/ 16 w 634"/>
                <a:gd name="T15" fmla="*/ 580 h 699"/>
                <a:gd name="T16" fmla="*/ 12 w 634"/>
                <a:gd name="T17" fmla="*/ 563 h 699"/>
                <a:gd name="T18" fmla="*/ 17 w 634"/>
                <a:gd name="T19" fmla="*/ 535 h 699"/>
                <a:gd name="T20" fmla="*/ 29 w 634"/>
                <a:gd name="T21" fmla="*/ 484 h 699"/>
                <a:gd name="T22" fmla="*/ 24 w 634"/>
                <a:gd name="T23" fmla="*/ 436 h 699"/>
                <a:gd name="T24" fmla="*/ 12 w 634"/>
                <a:gd name="T25" fmla="*/ 407 h 699"/>
                <a:gd name="T26" fmla="*/ 1 w 634"/>
                <a:gd name="T27" fmla="*/ 378 h 699"/>
                <a:gd name="T28" fmla="*/ 3 w 634"/>
                <a:gd name="T29" fmla="*/ 341 h 699"/>
                <a:gd name="T30" fmla="*/ 16 w 634"/>
                <a:gd name="T31" fmla="*/ 302 h 699"/>
                <a:gd name="T32" fmla="*/ 14 w 634"/>
                <a:gd name="T33" fmla="*/ 254 h 699"/>
                <a:gd name="T34" fmla="*/ 11 w 634"/>
                <a:gd name="T35" fmla="*/ 189 h 699"/>
                <a:gd name="T36" fmla="*/ 19 w 634"/>
                <a:gd name="T37" fmla="*/ 159 h 699"/>
                <a:gd name="T38" fmla="*/ 41 w 634"/>
                <a:gd name="T39" fmla="*/ 148 h 699"/>
                <a:gd name="T40" fmla="*/ 75 w 634"/>
                <a:gd name="T41" fmla="*/ 135 h 699"/>
                <a:gd name="T42" fmla="*/ 94 w 634"/>
                <a:gd name="T43" fmla="*/ 122 h 699"/>
                <a:gd name="T44" fmla="*/ 96 w 634"/>
                <a:gd name="T45" fmla="*/ 112 h 699"/>
                <a:gd name="T46" fmla="*/ 86 w 634"/>
                <a:gd name="T47" fmla="*/ 87 h 699"/>
                <a:gd name="T48" fmla="*/ 80 w 634"/>
                <a:gd name="T49" fmla="*/ 53 h 699"/>
                <a:gd name="T50" fmla="*/ 86 w 634"/>
                <a:gd name="T51" fmla="*/ 38 h 699"/>
                <a:gd name="T52" fmla="*/ 102 w 634"/>
                <a:gd name="T53" fmla="*/ 25 h 699"/>
                <a:gd name="T54" fmla="*/ 133 w 634"/>
                <a:gd name="T55" fmla="*/ 16 h 699"/>
                <a:gd name="T56" fmla="*/ 186 w 634"/>
                <a:gd name="T57" fmla="*/ 14 h 699"/>
                <a:gd name="T58" fmla="*/ 228 w 634"/>
                <a:gd name="T59" fmla="*/ 22 h 699"/>
                <a:gd name="T60" fmla="*/ 281 w 634"/>
                <a:gd name="T61" fmla="*/ 25 h 699"/>
                <a:gd name="T62" fmla="*/ 331 w 634"/>
                <a:gd name="T63" fmla="*/ 19 h 699"/>
                <a:gd name="T64" fmla="*/ 363 w 634"/>
                <a:gd name="T65" fmla="*/ 6 h 699"/>
                <a:gd name="T66" fmla="*/ 398 w 634"/>
                <a:gd name="T67" fmla="*/ 3 h 699"/>
                <a:gd name="T68" fmla="*/ 432 w 634"/>
                <a:gd name="T69" fmla="*/ 3 h 699"/>
                <a:gd name="T70" fmla="*/ 499 w 634"/>
                <a:gd name="T71" fmla="*/ 0 h 699"/>
                <a:gd name="T72" fmla="*/ 565 w 634"/>
                <a:gd name="T73" fmla="*/ 4 h 699"/>
                <a:gd name="T74" fmla="*/ 605 w 634"/>
                <a:gd name="T75" fmla="*/ 16 h 699"/>
                <a:gd name="T76" fmla="*/ 628 w 634"/>
                <a:gd name="T77" fmla="*/ 35 h 699"/>
                <a:gd name="T78" fmla="*/ 633 w 634"/>
                <a:gd name="T79" fmla="*/ 69 h 699"/>
                <a:gd name="T80" fmla="*/ 625 w 634"/>
                <a:gd name="T81" fmla="*/ 87 h 699"/>
                <a:gd name="T82" fmla="*/ 622 w 634"/>
                <a:gd name="T83" fmla="*/ 109 h 699"/>
                <a:gd name="T84" fmla="*/ 613 w 634"/>
                <a:gd name="T85" fmla="*/ 127 h 699"/>
                <a:gd name="T86" fmla="*/ 581 w 634"/>
                <a:gd name="T87" fmla="*/ 169 h 699"/>
                <a:gd name="T88" fmla="*/ 559 w 634"/>
                <a:gd name="T89" fmla="*/ 207 h 699"/>
                <a:gd name="T90" fmla="*/ 552 w 634"/>
                <a:gd name="T91" fmla="*/ 265 h 699"/>
                <a:gd name="T92" fmla="*/ 543 w 634"/>
                <a:gd name="T93" fmla="*/ 342 h 699"/>
                <a:gd name="T94" fmla="*/ 530 w 634"/>
                <a:gd name="T95" fmla="*/ 397 h 699"/>
                <a:gd name="T96" fmla="*/ 480 w 634"/>
                <a:gd name="T97" fmla="*/ 490 h 699"/>
                <a:gd name="T98" fmla="*/ 432 w 634"/>
                <a:gd name="T99" fmla="*/ 564 h 699"/>
                <a:gd name="T100" fmla="*/ 409 w 634"/>
                <a:gd name="T101" fmla="*/ 584 h 699"/>
                <a:gd name="T102" fmla="*/ 374 w 634"/>
                <a:gd name="T103" fmla="*/ 592 h 699"/>
                <a:gd name="T104" fmla="*/ 342 w 634"/>
                <a:gd name="T105" fmla="*/ 596 h 699"/>
                <a:gd name="T106" fmla="*/ 311 w 634"/>
                <a:gd name="T107" fmla="*/ 611 h 699"/>
                <a:gd name="T108" fmla="*/ 241 w 634"/>
                <a:gd name="T109" fmla="*/ 653 h 699"/>
                <a:gd name="T110" fmla="*/ 170 w 634"/>
                <a:gd name="T111" fmla="*/ 691 h 699"/>
                <a:gd name="T112" fmla="*/ 144 w 634"/>
                <a:gd name="T113" fmla="*/ 699 h 699"/>
                <a:gd name="T114" fmla="*/ 117 w 634"/>
                <a:gd name="T115" fmla="*/ 696 h 699"/>
                <a:gd name="T116" fmla="*/ 99 w 634"/>
                <a:gd name="T117" fmla="*/ 678 h 6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4"/>
                <a:gd name="T178" fmla="*/ 0 h 699"/>
                <a:gd name="T179" fmla="*/ 634 w 634"/>
                <a:gd name="T180" fmla="*/ 699 h 6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4" h="699">
                  <a:moveTo>
                    <a:pt x="99" y="678"/>
                  </a:moveTo>
                  <a:lnTo>
                    <a:pt x="96" y="670"/>
                  </a:lnTo>
                  <a:lnTo>
                    <a:pt x="94" y="662"/>
                  </a:lnTo>
                  <a:lnTo>
                    <a:pt x="94" y="653"/>
                  </a:lnTo>
                  <a:lnTo>
                    <a:pt x="96" y="643"/>
                  </a:lnTo>
                  <a:lnTo>
                    <a:pt x="98" y="625"/>
                  </a:lnTo>
                  <a:lnTo>
                    <a:pt x="101" y="609"/>
                  </a:lnTo>
                  <a:lnTo>
                    <a:pt x="102" y="595"/>
                  </a:lnTo>
                  <a:lnTo>
                    <a:pt x="101" y="587"/>
                  </a:lnTo>
                  <a:lnTo>
                    <a:pt x="98" y="584"/>
                  </a:lnTo>
                  <a:lnTo>
                    <a:pt x="94" y="584"/>
                  </a:lnTo>
                  <a:lnTo>
                    <a:pt x="88" y="585"/>
                  </a:lnTo>
                  <a:lnTo>
                    <a:pt x="82" y="590"/>
                  </a:lnTo>
                  <a:lnTo>
                    <a:pt x="72" y="595"/>
                  </a:lnTo>
                  <a:lnTo>
                    <a:pt x="64" y="598"/>
                  </a:lnTo>
                  <a:lnTo>
                    <a:pt x="57" y="600"/>
                  </a:lnTo>
                  <a:lnTo>
                    <a:pt x="49" y="600"/>
                  </a:lnTo>
                  <a:lnTo>
                    <a:pt x="43" y="600"/>
                  </a:lnTo>
                  <a:lnTo>
                    <a:pt x="38" y="598"/>
                  </a:lnTo>
                  <a:lnTo>
                    <a:pt x="32" y="596"/>
                  </a:lnTo>
                  <a:lnTo>
                    <a:pt x="27" y="593"/>
                  </a:lnTo>
                  <a:lnTo>
                    <a:pt x="22" y="590"/>
                  </a:lnTo>
                  <a:lnTo>
                    <a:pt x="19" y="585"/>
                  </a:lnTo>
                  <a:lnTo>
                    <a:pt x="16" y="580"/>
                  </a:lnTo>
                  <a:lnTo>
                    <a:pt x="14" y="575"/>
                  </a:lnTo>
                  <a:lnTo>
                    <a:pt x="12" y="569"/>
                  </a:lnTo>
                  <a:lnTo>
                    <a:pt x="12" y="563"/>
                  </a:lnTo>
                  <a:lnTo>
                    <a:pt x="12" y="556"/>
                  </a:lnTo>
                  <a:lnTo>
                    <a:pt x="14" y="550"/>
                  </a:lnTo>
                  <a:lnTo>
                    <a:pt x="17" y="535"/>
                  </a:lnTo>
                  <a:lnTo>
                    <a:pt x="22" y="519"/>
                  </a:lnTo>
                  <a:lnTo>
                    <a:pt x="25" y="502"/>
                  </a:lnTo>
                  <a:lnTo>
                    <a:pt x="29" y="484"/>
                  </a:lnTo>
                  <a:lnTo>
                    <a:pt x="29" y="465"/>
                  </a:lnTo>
                  <a:lnTo>
                    <a:pt x="27" y="445"/>
                  </a:lnTo>
                  <a:lnTo>
                    <a:pt x="24" y="436"/>
                  </a:lnTo>
                  <a:lnTo>
                    <a:pt x="22" y="426"/>
                  </a:lnTo>
                  <a:lnTo>
                    <a:pt x="17" y="416"/>
                  </a:lnTo>
                  <a:lnTo>
                    <a:pt x="12" y="407"/>
                  </a:lnTo>
                  <a:lnTo>
                    <a:pt x="8" y="397"/>
                  </a:lnTo>
                  <a:lnTo>
                    <a:pt x="3" y="387"/>
                  </a:lnTo>
                  <a:lnTo>
                    <a:pt x="1" y="378"/>
                  </a:lnTo>
                  <a:lnTo>
                    <a:pt x="0" y="370"/>
                  </a:lnTo>
                  <a:lnTo>
                    <a:pt x="0" y="355"/>
                  </a:lnTo>
                  <a:lnTo>
                    <a:pt x="3" y="341"/>
                  </a:lnTo>
                  <a:lnTo>
                    <a:pt x="8" y="326"/>
                  </a:lnTo>
                  <a:lnTo>
                    <a:pt x="11" y="313"/>
                  </a:lnTo>
                  <a:lnTo>
                    <a:pt x="16" y="302"/>
                  </a:lnTo>
                  <a:lnTo>
                    <a:pt x="16" y="289"/>
                  </a:lnTo>
                  <a:lnTo>
                    <a:pt x="16" y="273"/>
                  </a:lnTo>
                  <a:lnTo>
                    <a:pt x="14" y="254"/>
                  </a:lnTo>
                  <a:lnTo>
                    <a:pt x="12" y="233"/>
                  </a:lnTo>
                  <a:lnTo>
                    <a:pt x="11" y="210"/>
                  </a:lnTo>
                  <a:lnTo>
                    <a:pt x="11" y="189"/>
                  </a:lnTo>
                  <a:lnTo>
                    <a:pt x="14" y="172"/>
                  </a:lnTo>
                  <a:lnTo>
                    <a:pt x="16" y="165"/>
                  </a:lnTo>
                  <a:lnTo>
                    <a:pt x="19" y="159"/>
                  </a:lnTo>
                  <a:lnTo>
                    <a:pt x="24" y="154"/>
                  </a:lnTo>
                  <a:lnTo>
                    <a:pt x="29" y="152"/>
                  </a:lnTo>
                  <a:lnTo>
                    <a:pt x="41" y="148"/>
                  </a:lnTo>
                  <a:lnTo>
                    <a:pt x="53" y="144"/>
                  </a:lnTo>
                  <a:lnTo>
                    <a:pt x="66" y="140"/>
                  </a:lnTo>
                  <a:lnTo>
                    <a:pt x="75" y="135"/>
                  </a:lnTo>
                  <a:lnTo>
                    <a:pt x="85" y="130"/>
                  </a:lnTo>
                  <a:lnTo>
                    <a:pt x="91" y="125"/>
                  </a:lnTo>
                  <a:lnTo>
                    <a:pt x="94" y="122"/>
                  </a:lnTo>
                  <a:lnTo>
                    <a:pt x="96" y="119"/>
                  </a:lnTo>
                  <a:lnTo>
                    <a:pt x="96" y="115"/>
                  </a:lnTo>
                  <a:lnTo>
                    <a:pt x="96" y="112"/>
                  </a:lnTo>
                  <a:lnTo>
                    <a:pt x="94" y="106"/>
                  </a:lnTo>
                  <a:lnTo>
                    <a:pt x="91" y="96"/>
                  </a:lnTo>
                  <a:lnTo>
                    <a:pt x="86" y="87"/>
                  </a:lnTo>
                  <a:lnTo>
                    <a:pt x="83" y="75"/>
                  </a:lnTo>
                  <a:lnTo>
                    <a:pt x="80" y="64"/>
                  </a:lnTo>
                  <a:lnTo>
                    <a:pt x="80" y="53"/>
                  </a:lnTo>
                  <a:lnTo>
                    <a:pt x="82" y="48"/>
                  </a:lnTo>
                  <a:lnTo>
                    <a:pt x="83" y="43"/>
                  </a:lnTo>
                  <a:lnTo>
                    <a:pt x="86" y="38"/>
                  </a:lnTo>
                  <a:lnTo>
                    <a:pt x="91" y="33"/>
                  </a:lnTo>
                  <a:lnTo>
                    <a:pt x="96" y="29"/>
                  </a:lnTo>
                  <a:lnTo>
                    <a:pt x="102" y="25"/>
                  </a:lnTo>
                  <a:lnTo>
                    <a:pt x="109" y="22"/>
                  </a:lnTo>
                  <a:lnTo>
                    <a:pt x="117" y="21"/>
                  </a:lnTo>
                  <a:lnTo>
                    <a:pt x="133" y="16"/>
                  </a:lnTo>
                  <a:lnTo>
                    <a:pt x="151" y="14"/>
                  </a:lnTo>
                  <a:lnTo>
                    <a:pt x="170" y="14"/>
                  </a:lnTo>
                  <a:lnTo>
                    <a:pt x="186" y="14"/>
                  </a:lnTo>
                  <a:lnTo>
                    <a:pt x="202" y="16"/>
                  </a:lnTo>
                  <a:lnTo>
                    <a:pt x="215" y="19"/>
                  </a:lnTo>
                  <a:lnTo>
                    <a:pt x="228" y="22"/>
                  </a:lnTo>
                  <a:lnTo>
                    <a:pt x="244" y="24"/>
                  </a:lnTo>
                  <a:lnTo>
                    <a:pt x="262" y="25"/>
                  </a:lnTo>
                  <a:lnTo>
                    <a:pt x="281" y="25"/>
                  </a:lnTo>
                  <a:lnTo>
                    <a:pt x="300" y="25"/>
                  </a:lnTo>
                  <a:lnTo>
                    <a:pt x="316" y="22"/>
                  </a:lnTo>
                  <a:lnTo>
                    <a:pt x="331" y="19"/>
                  </a:lnTo>
                  <a:lnTo>
                    <a:pt x="342" y="14"/>
                  </a:lnTo>
                  <a:lnTo>
                    <a:pt x="352" y="8"/>
                  </a:lnTo>
                  <a:lnTo>
                    <a:pt x="363" y="6"/>
                  </a:lnTo>
                  <a:lnTo>
                    <a:pt x="374" y="3"/>
                  </a:lnTo>
                  <a:lnTo>
                    <a:pt x="387" y="3"/>
                  </a:lnTo>
                  <a:lnTo>
                    <a:pt x="398" y="3"/>
                  </a:lnTo>
                  <a:lnTo>
                    <a:pt x="411" y="3"/>
                  </a:lnTo>
                  <a:lnTo>
                    <a:pt x="422" y="3"/>
                  </a:lnTo>
                  <a:lnTo>
                    <a:pt x="432" y="3"/>
                  </a:lnTo>
                  <a:lnTo>
                    <a:pt x="446" y="1"/>
                  </a:lnTo>
                  <a:lnTo>
                    <a:pt x="469" y="0"/>
                  </a:lnTo>
                  <a:lnTo>
                    <a:pt x="499" y="0"/>
                  </a:lnTo>
                  <a:lnTo>
                    <a:pt x="532" y="1"/>
                  </a:lnTo>
                  <a:lnTo>
                    <a:pt x="549" y="3"/>
                  </a:lnTo>
                  <a:lnTo>
                    <a:pt x="565" y="4"/>
                  </a:lnTo>
                  <a:lnTo>
                    <a:pt x="580" y="8"/>
                  </a:lnTo>
                  <a:lnTo>
                    <a:pt x="594" y="11"/>
                  </a:lnTo>
                  <a:lnTo>
                    <a:pt x="605" y="16"/>
                  </a:lnTo>
                  <a:lnTo>
                    <a:pt x="615" y="21"/>
                  </a:lnTo>
                  <a:lnTo>
                    <a:pt x="623" y="27"/>
                  </a:lnTo>
                  <a:lnTo>
                    <a:pt x="628" y="35"/>
                  </a:lnTo>
                  <a:lnTo>
                    <a:pt x="633" y="50"/>
                  </a:lnTo>
                  <a:lnTo>
                    <a:pt x="634" y="61"/>
                  </a:lnTo>
                  <a:lnTo>
                    <a:pt x="633" y="69"/>
                  </a:lnTo>
                  <a:lnTo>
                    <a:pt x="631" y="75"/>
                  </a:lnTo>
                  <a:lnTo>
                    <a:pt x="628" y="82"/>
                  </a:lnTo>
                  <a:lnTo>
                    <a:pt x="625" y="87"/>
                  </a:lnTo>
                  <a:lnTo>
                    <a:pt x="622" y="95"/>
                  </a:lnTo>
                  <a:lnTo>
                    <a:pt x="622" y="103"/>
                  </a:lnTo>
                  <a:lnTo>
                    <a:pt x="622" y="109"/>
                  </a:lnTo>
                  <a:lnTo>
                    <a:pt x="620" y="114"/>
                  </a:lnTo>
                  <a:lnTo>
                    <a:pt x="617" y="120"/>
                  </a:lnTo>
                  <a:lnTo>
                    <a:pt x="613" y="127"/>
                  </a:lnTo>
                  <a:lnTo>
                    <a:pt x="604" y="141"/>
                  </a:lnTo>
                  <a:lnTo>
                    <a:pt x="593" y="154"/>
                  </a:lnTo>
                  <a:lnTo>
                    <a:pt x="581" y="169"/>
                  </a:lnTo>
                  <a:lnTo>
                    <a:pt x="570" y="183"/>
                  </a:lnTo>
                  <a:lnTo>
                    <a:pt x="562" y="196"/>
                  </a:lnTo>
                  <a:lnTo>
                    <a:pt x="559" y="207"/>
                  </a:lnTo>
                  <a:lnTo>
                    <a:pt x="557" y="222"/>
                  </a:lnTo>
                  <a:lnTo>
                    <a:pt x="554" y="241"/>
                  </a:lnTo>
                  <a:lnTo>
                    <a:pt x="552" y="265"/>
                  </a:lnTo>
                  <a:lnTo>
                    <a:pt x="549" y="292"/>
                  </a:lnTo>
                  <a:lnTo>
                    <a:pt x="546" y="318"/>
                  </a:lnTo>
                  <a:lnTo>
                    <a:pt x="543" y="342"/>
                  </a:lnTo>
                  <a:lnTo>
                    <a:pt x="540" y="363"/>
                  </a:lnTo>
                  <a:lnTo>
                    <a:pt x="536" y="379"/>
                  </a:lnTo>
                  <a:lnTo>
                    <a:pt x="530" y="397"/>
                  </a:lnTo>
                  <a:lnTo>
                    <a:pt x="517" y="424"/>
                  </a:lnTo>
                  <a:lnTo>
                    <a:pt x="501" y="456"/>
                  </a:lnTo>
                  <a:lnTo>
                    <a:pt x="480" y="490"/>
                  </a:lnTo>
                  <a:lnTo>
                    <a:pt x="461" y="522"/>
                  </a:lnTo>
                  <a:lnTo>
                    <a:pt x="440" y="551"/>
                  </a:lnTo>
                  <a:lnTo>
                    <a:pt x="432" y="564"/>
                  </a:lnTo>
                  <a:lnTo>
                    <a:pt x="422" y="574"/>
                  </a:lnTo>
                  <a:lnTo>
                    <a:pt x="416" y="580"/>
                  </a:lnTo>
                  <a:lnTo>
                    <a:pt x="409" y="584"/>
                  </a:lnTo>
                  <a:lnTo>
                    <a:pt x="398" y="587"/>
                  </a:lnTo>
                  <a:lnTo>
                    <a:pt x="385" y="590"/>
                  </a:lnTo>
                  <a:lnTo>
                    <a:pt x="374" y="592"/>
                  </a:lnTo>
                  <a:lnTo>
                    <a:pt x="363" y="593"/>
                  </a:lnTo>
                  <a:lnTo>
                    <a:pt x="353" y="595"/>
                  </a:lnTo>
                  <a:lnTo>
                    <a:pt x="342" y="596"/>
                  </a:lnTo>
                  <a:lnTo>
                    <a:pt x="332" y="600"/>
                  </a:lnTo>
                  <a:lnTo>
                    <a:pt x="324" y="604"/>
                  </a:lnTo>
                  <a:lnTo>
                    <a:pt x="311" y="611"/>
                  </a:lnTo>
                  <a:lnTo>
                    <a:pt x="292" y="622"/>
                  </a:lnTo>
                  <a:lnTo>
                    <a:pt x="268" y="637"/>
                  </a:lnTo>
                  <a:lnTo>
                    <a:pt x="241" y="653"/>
                  </a:lnTo>
                  <a:lnTo>
                    <a:pt x="215" y="667"/>
                  </a:lnTo>
                  <a:lnTo>
                    <a:pt x="191" y="680"/>
                  </a:lnTo>
                  <a:lnTo>
                    <a:pt x="170" y="691"/>
                  </a:lnTo>
                  <a:lnTo>
                    <a:pt x="159" y="698"/>
                  </a:lnTo>
                  <a:lnTo>
                    <a:pt x="151" y="698"/>
                  </a:lnTo>
                  <a:lnTo>
                    <a:pt x="144" y="699"/>
                  </a:lnTo>
                  <a:lnTo>
                    <a:pt x="135" y="699"/>
                  </a:lnTo>
                  <a:lnTo>
                    <a:pt x="127" y="698"/>
                  </a:lnTo>
                  <a:lnTo>
                    <a:pt x="117" y="696"/>
                  </a:lnTo>
                  <a:lnTo>
                    <a:pt x="111" y="693"/>
                  </a:lnTo>
                  <a:lnTo>
                    <a:pt x="104" y="686"/>
                  </a:lnTo>
                  <a:lnTo>
                    <a:pt x="99" y="678"/>
                  </a:ln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5" name="Freeform 7"/>
            <p:cNvSpPr>
              <a:spLocks/>
            </p:cNvSpPr>
            <p:nvPr/>
          </p:nvSpPr>
          <p:spPr bwMode="auto">
            <a:xfrm>
              <a:off x="4385" y="2353"/>
              <a:ext cx="634" cy="699"/>
            </a:xfrm>
            <a:custGeom>
              <a:avLst/>
              <a:gdLst>
                <a:gd name="T0" fmla="*/ 94 w 634"/>
                <a:gd name="T1" fmla="*/ 662 h 699"/>
                <a:gd name="T2" fmla="*/ 98 w 634"/>
                <a:gd name="T3" fmla="*/ 625 h 699"/>
                <a:gd name="T4" fmla="*/ 101 w 634"/>
                <a:gd name="T5" fmla="*/ 587 h 699"/>
                <a:gd name="T6" fmla="*/ 88 w 634"/>
                <a:gd name="T7" fmla="*/ 585 h 699"/>
                <a:gd name="T8" fmla="*/ 64 w 634"/>
                <a:gd name="T9" fmla="*/ 598 h 699"/>
                <a:gd name="T10" fmla="*/ 43 w 634"/>
                <a:gd name="T11" fmla="*/ 600 h 699"/>
                <a:gd name="T12" fmla="*/ 27 w 634"/>
                <a:gd name="T13" fmla="*/ 593 h 699"/>
                <a:gd name="T14" fmla="*/ 16 w 634"/>
                <a:gd name="T15" fmla="*/ 580 h 699"/>
                <a:gd name="T16" fmla="*/ 12 w 634"/>
                <a:gd name="T17" fmla="*/ 563 h 699"/>
                <a:gd name="T18" fmla="*/ 17 w 634"/>
                <a:gd name="T19" fmla="*/ 535 h 699"/>
                <a:gd name="T20" fmla="*/ 29 w 634"/>
                <a:gd name="T21" fmla="*/ 484 h 699"/>
                <a:gd name="T22" fmla="*/ 24 w 634"/>
                <a:gd name="T23" fmla="*/ 436 h 699"/>
                <a:gd name="T24" fmla="*/ 12 w 634"/>
                <a:gd name="T25" fmla="*/ 407 h 699"/>
                <a:gd name="T26" fmla="*/ 1 w 634"/>
                <a:gd name="T27" fmla="*/ 378 h 699"/>
                <a:gd name="T28" fmla="*/ 3 w 634"/>
                <a:gd name="T29" fmla="*/ 341 h 699"/>
                <a:gd name="T30" fmla="*/ 16 w 634"/>
                <a:gd name="T31" fmla="*/ 302 h 699"/>
                <a:gd name="T32" fmla="*/ 14 w 634"/>
                <a:gd name="T33" fmla="*/ 254 h 699"/>
                <a:gd name="T34" fmla="*/ 11 w 634"/>
                <a:gd name="T35" fmla="*/ 189 h 699"/>
                <a:gd name="T36" fmla="*/ 19 w 634"/>
                <a:gd name="T37" fmla="*/ 159 h 699"/>
                <a:gd name="T38" fmla="*/ 41 w 634"/>
                <a:gd name="T39" fmla="*/ 148 h 699"/>
                <a:gd name="T40" fmla="*/ 75 w 634"/>
                <a:gd name="T41" fmla="*/ 135 h 699"/>
                <a:gd name="T42" fmla="*/ 94 w 634"/>
                <a:gd name="T43" fmla="*/ 122 h 699"/>
                <a:gd name="T44" fmla="*/ 96 w 634"/>
                <a:gd name="T45" fmla="*/ 112 h 699"/>
                <a:gd name="T46" fmla="*/ 86 w 634"/>
                <a:gd name="T47" fmla="*/ 87 h 699"/>
                <a:gd name="T48" fmla="*/ 80 w 634"/>
                <a:gd name="T49" fmla="*/ 53 h 699"/>
                <a:gd name="T50" fmla="*/ 86 w 634"/>
                <a:gd name="T51" fmla="*/ 38 h 699"/>
                <a:gd name="T52" fmla="*/ 102 w 634"/>
                <a:gd name="T53" fmla="*/ 25 h 699"/>
                <a:gd name="T54" fmla="*/ 133 w 634"/>
                <a:gd name="T55" fmla="*/ 16 h 699"/>
                <a:gd name="T56" fmla="*/ 186 w 634"/>
                <a:gd name="T57" fmla="*/ 14 h 699"/>
                <a:gd name="T58" fmla="*/ 228 w 634"/>
                <a:gd name="T59" fmla="*/ 22 h 699"/>
                <a:gd name="T60" fmla="*/ 281 w 634"/>
                <a:gd name="T61" fmla="*/ 25 h 699"/>
                <a:gd name="T62" fmla="*/ 331 w 634"/>
                <a:gd name="T63" fmla="*/ 19 h 699"/>
                <a:gd name="T64" fmla="*/ 363 w 634"/>
                <a:gd name="T65" fmla="*/ 6 h 699"/>
                <a:gd name="T66" fmla="*/ 398 w 634"/>
                <a:gd name="T67" fmla="*/ 3 h 699"/>
                <a:gd name="T68" fmla="*/ 432 w 634"/>
                <a:gd name="T69" fmla="*/ 3 h 699"/>
                <a:gd name="T70" fmla="*/ 499 w 634"/>
                <a:gd name="T71" fmla="*/ 0 h 699"/>
                <a:gd name="T72" fmla="*/ 565 w 634"/>
                <a:gd name="T73" fmla="*/ 4 h 699"/>
                <a:gd name="T74" fmla="*/ 605 w 634"/>
                <a:gd name="T75" fmla="*/ 16 h 699"/>
                <a:gd name="T76" fmla="*/ 628 w 634"/>
                <a:gd name="T77" fmla="*/ 35 h 699"/>
                <a:gd name="T78" fmla="*/ 633 w 634"/>
                <a:gd name="T79" fmla="*/ 69 h 699"/>
                <a:gd name="T80" fmla="*/ 625 w 634"/>
                <a:gd name="T81" fmla="*/ 87 h 699"/>
                <a:gd name="T82" fmla="*/ 622 w 634"/>
                <a:gd name="T83" fmla="*/ 109 h 699"/>
                <a:gd name="T84" fmla="*/ 613 w 634"/>
                <a:gd name="T85" fmla="*/ 127 h 699"/>
                <a:gd name="T86" fmla="*/ 581 w 634"/>
                <a:gd name="T87" fmla="*/ 169 h 699"/>
                <a:gd name="T88" fmla="*/ 559 w 634"/>
                <a:gd name="T89" fmla="*/ 207 h 699"/>
                <a:gd name="T90" fmla="*/ 552 w 634"/>
                <a:gd name="T91" fmla="*/ 265 h 699"/>
                <a:gd name="T92" fmla="*/ 543 w 634"/>
                <a:gd name="T93" fmla="*/ 342 h 699"/>
                <a:gd name="T94" fmla="*/ 530 w 634"/>
                <a:gd name="T95" fmla="*/ 397 h 699"/>
                <a:gd name="T96" fmla="*/ 480 w 634"/>
                <a:gd name="T97" fmla="*/ 490 h 699"/>
                <a:gd name="T98" fmla="*/ 432 w 634"/>
                <a:gd name="T99" fmla="*/ 564 h 699"/>
                <a:gd name="T100" fmla="*/ 409 w 634"/>
                <a:gd name="T101" fmla="*/ 584 h 699"/>
                <a:gd name="T102" fmla="*/ 374 w 634"/>
                <a:gd name="T103" fmla="*/ 592 h 699"/>
                <a:gd name="T104" fmla="*/ 342 w 634"/>
                <a:gd name="T105" fmla="*/ 596 h 699"/>
                <a:gd name="T106" fmla="*/ 311 w 634"/>
                <a:gd name="T107" fmla="*/ 611 h 699"/>
                <a:gd name="T108" fmla="*/ 241 w 634"/>
                <a:gd name="T109" fmla="*/ 653 h 699"/>
                <a:gd name="T110" fmla="*/ 170 w 634"/>
                <a:gd name="T111" fmla="*/ 691 h 699"/>
                <a:gd name="T112" fmla="*/ 144 w 634"/>
                <a:gd name="T113" fmla="*/ 699 h 699"/>
                <a:gd name="T114" fmla="*/ 117 w 634"/>
                <a:gd name="T115" fmla="*/ 696 h 699"/>
                <a:gd name="T116" fmla="*/ 99 w 634"/>
                <a:gd name="T117" fmla="*/ 678 h 6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4"/>
                <a:gd name="T178" fmla="*/ 0 h 699"/>
                <a:gd name="T179" fmla="*/ 634 w 634"/>
                <a:gd name="T180" fmla="*/ 699 h 6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4" h="699">
                  <a:moveTo>
                    <a:pt x="99" y="678"/>
                  </a:moveTo>
                  <a:lnTo>
                    <a:pt x="96" y="670"/>
                  </a:lnTo>
                  <a:lnTo>
                    <a:pt x="94" y="662"/>
                  </a:lnTo>
                  <a:lnTo>
                    <a:pt x="94" y="653"/>
                  </a:lnTo>
                  <a:lnTo>
                    <a:pt x="96" y="643"/>
                  </a:lnTo>
                  <a:lnTo>
                    <a:pt x="98" y="625"/>
                  </a:lnTo>
                  <a:lnTo>
                    <a:pt x="101" y="609"/>
                  </a:lnTo>
                  <a:lnTo>
                    <a:pt x="102" y="595"/>
                  </a:lnTo>
                  <a:lnTo>
                    <a:pt x="101" y="587"/>
                  </a:lnTo>
                  <a:lnTo>
                    <a:pt x="98" y="584"/>
                  </a:lnTo>
                  <a:lnTo>
                    <a:pt x="94" y="584"/>
                  </a:lnTo>
                  <a:lnTo>
                    <a:pt x="88" y="585"/>
                  </a:lnTo>
                  <a:lnTo>
                    <a:pt x="82" y="590"/>
                  </a:lnTo>
                  <a:lnTo>
                    <a:pt x="72" y="595"/>
                  </a:lnTo>
                  <a:lnTo>
                    <a:pt x="64" y="598"/>
                  </a:lnTo>
                  <a:lnTo>
                    <a:pt x="57" y="600"/>
                  </a:lnTo>
                  <a:lnTo>
                    <a:pt x="49" y="600"/>
                  </a:lnTo>
                  <a:lnTo>
                    <a:pt x="43" y="600"/>
                  </a:lnTo>
                  <a:lnTo>
                    <a:pt x="38" y="598"/>
                  </a:lnTo>
                  <a:lnTo>
                    <a:pt x="32" y="596"/>
                  </a:lnTo>
                  <a:lnTo>
                    <a:pt x="27" y="593"/>
                  </a:lnTo>
                  <a:lnTo>
                    <a:pt x="22" y="590"/>
                  </a:lnTo>
                  <a:lnTo>
                    <a:pt x="19" y="585"/>
                  </a:lnTo>
                  <a:lnTo>
                    <a:pt x="16" y="580"/>
                  </a:lnTo>
                  <a:lnTo>
                    <a:pt x="14" y="575"/>
                  </a:lnTo>
                  <a:lnTo>
                    <a:pt x="12" y="569"/>
                  </a:lnTo>
                  <a:lnTo>
                    <a:pt x="12" y="563"/>
                  </a:lnTo>
                  <a:lnTo>
                    <a:pt x="12" y="556"/>
                  </a:lnTo>
                  <a:lnTo>
                    <a:pt x="14" y="550"/>
                  </a:lnTo>
                  <a:lnTo>
                    <a:pt x="17" y="535"/>
                  </a:lnTo>
                  <a:lnTo>
                    <a:pt x="22" y="519"/>
                  </a:lnTo>
                  <a:lnTo>
                    <a:pt x="25" y="502"/>
                  </a:lnTo>
                  <a:lnTo>
                    <a:pt x="29" y="484"/>
                  </a:lnTo>
                  <a:lnTo>
                    <a:pt x="29" y="465"/>
                  </a:lnTo>
                  <a:lnTo>
                    <a:pt x="27" y="445"/>
                  </a:lnTo>
                  <a:lnTo>
                    <a:pt x="24" y="436"/>
                  </a:lnTo>
                  <a:lnTo>
                    <a:pt x="22" y="426"/>
                  </a:lnTo>
                  <a:lnTo>
                    <a:pt x="17" y="416"/>
                  </a:lnTo>
                  <a:lnTo>
                    <a:pt x="12" y="407"/>
                  </a:lnTo>
                  <a:lnTo>
                    <a:pt x="8" y="397"/>
                  </a:lnTo>
                  <a:lnTo>
                    <a:pt x="3" y="387"/>
                  </a:lnTo>
                  <a:lnTo>
                    <a:pt x="1" y="378"/>
                  </a:lnTo>
                  <a:lnTo>
                    <a:pt x="0" y="370"/>
                  </a:lnTo>
                  <a:lnTo>
                    <a:pt x="0" y="355"/>
                  </a:lnTo>
                  <a:lnTo>
                    <a:pt x="3" y="341"/>
                  </a:lnTo>
                  <a:lnTo>
                    <a:pt x="8" y="326"/>
                  </a:lnTo>
                  <a:lnTo>
                    <a:pt x="11" y="313"/>
                  </a:lnTo>
                  <a:lnTo>
                    <a:pt x="16" y="302"/>
                  </a:lnTo>
                  <a:lnTo>
                    <a:pt x="16" y="289"/>
                  </a:lnTo>
                  <a:lnTo>
                    <a:pt x="16" y="273"/>
                  </a:lnTo>
                  <a:lnTo>
                    <a:pt x="14" y="254"/>
                  </a:lnTo>
                  <a:lnTo>
                    <a:pt x="12" y="233"/>
                  </a:lnTo>
                  <a:lnTo>
                    <a:pt x="11" y="210"/>
                  </a:lnTo>
                  <a:lnTo>
                    <a:pt x="11" y="189"/>
                  </a:lnTo>
                  <a:lnTo>
                    <a:pt x="14" y="172"/>
                  </a:lnTo>
                  <a:lnTo>
                    <a:pt x="16" y="165"/>
                  </a:lnTo>
                  <a:lnTo>
                    <a:pt x="19" y="159"/>
                  </a:lnTo>
                  <a:lnTo>
                    <a:pt x="24" y="154"/>
                  </a:lnTo>
                  <a:lnTo>
                    <a:pt x="29" y="152"/>
                  </a:lnTo>
                  <a:lnTo>
                    <a:pt x="41" y="148"/>
                  </a:lnTo>
                  <a:lnTo>
                    <a:pt x="53" y="144"/>
                  </a:lnTo>
                  <a:lnTo>
                    <a:pt x="66" y="140"/>
                  </a:lnTo>
                  <a:lnTo>
                    <a:pt x="75" y="135"/>
                  </a:lnTo>
                  <a:lnTo>
                    <a:pt x="85" y="130"/>
                  </a:lnTo>
                  <a:lnTo>
                    <a:pt x="91" y="125"/>
                  </a:lnTo>
                  <a:lnTo>
                    <a:pt x="94" y="122"/>
                  </a:lnTo>
                  <a:lnTo>
                    <a:pt x="96" y="119"/>
                  </a:lnTo>
                  <a:lnTo>
                    <a:pt x="96" y="115"/>
                  </a:lnTo>
                  <a:lnTo>
                    <a:pt x="96" y="112"/>
                  </a:lnTo>
                  <a:lnTo>
                    <a:pt x="94" y="106"/>
                  </a:lnTo>
                  <a:lnTo>
                    <a:pt x="91" y="96"/>
                  </a:lnTo>
                  <a:lnTo>
                    <a:pt x="86" y="87"/>
                  </a:lnTo>
                  <a:lnTo>
                    <a:pt x="83" y="75"/>
                  </a:lnTo>
                  <a:lnTo>
                    <a:pt x="80" y="64"/>
                  </a:lnTo>
                  <a:lnTo>
                    <a:pt x="80" y="53"/>
                  </a:lnTo>
                  <a:lnTo>
                    <a:pt x="82" y="48"/>
                  </a:lnTo>
                  <a:lnTo>
                    <a:pt x="83" y="43"/>
                  </a:lnTo>
                  <a:lnTo>
                    <a:pt x="86" y="38"/>
                  </a:lnTo>
                  <a:lnTo>
                    <a:pt x="91" y="33"/>
                  </a:lnTo>
                  <a:lnTo>
                    <a:pt x="96" y="29"/>
                  </a:lnTo>
                  <a:lnTo>
                    <a:pt x="102" y="25"/>
                  </a:lnTo>
                  <a:lnTo>
                    <a:pt x="109" y="22"/>
                  </a:lnTo>
                  <a:lnTo>
                    <a:pt x="117" y="21"/>
                  </a:lnTo>
                  <a:lnTo>
                    <a:pt x="133" y="16"/>
                  </a:lnTo>
                  <a:lnTo>
                    <a:pt x="151" y="14"/>
                  </a:lnTo>
                  <a:lnTo>
                    <a:pt x="170" y="14"/>
                  </a:lnTo>
                  <a:lnTo>
                    <a:pt x="186" y="14"/>
                  </a:lnTo>
                  <a:lnTo>
                    <a:pt x="202" y="16"/>
                  </a:lnTo>
                  <a:lnTo>
                    <a:pt x="215" y="19"/>
                  </a:lnTo>
                  <a:lnTo>
                    <a:pt x="228" y="22"/>
                  </a:lnTo>
                  <a:lnTo>
                    <a:pt x="244" y="24"/>
                  </a:lnTo>
                  <a:lnTo>
                    <a:pt x="262" y="25"/>
                  </a:lnTo>
                  <a:lnTo>
                    <a:pt x="281" y="25"/>
                  </a:lnTo>
                  <a:lnTo>
                    <a:pt x="300" y="25"/>
                  </a:lnTo>
                  <a:lnTo>
                    <a:pt x="316" y="22"/>
                  </a:lnTo>
                  <a:lnTo>
                    <a:pt x="331" y="19"/>
                  </a:lnTo>
                  <a:lnTo>
                    <a:pt x="342" y="14"/>
                  </a:lnTo>
                  <a:lnTo>
                    <a:pt x="352" y="8"/>
                  </a:lnTo>
                  <a:lnTo>
                    <a:pt x="363" y="6"/>
                  </a:lnTo>
                  <a:lnTo>
                    <a:pt x="374" y="3"/>
                  </a:lnTo>
                  <a:lnTo>
                    <a:pt x="387" y="3"/>
                  </a:lnTo>
                  <a:lnTo>
                    <a:pt x="398" y="3"/>
                  </a:lnTo>
                  <a:lnTo>
                    <a:pt x="411" y="3"/>
                  </a:lnTo>
                  <a:lnTo>
                    <a:pt x="422" y="3"/>
                  </a:lnTo>
                  <a:lnTo>
                    <a:pt x="432" y="3"/>
                  </a:lnTo>
                  <a:lnTo>
                    <a:pt x="446" y="1"/>
                  </a:lnTo>
                  <a:lnTo>
                    <a:pt x="469" y="0"/>
                  </a:lnTo>
                  <a:lnTo>
                    <a:pt x="499" y="0"/>
                  </a:lnTo>
                  <a:lnTo>
                    <a:pt x="532" y="1"/>
                  </a:lnTo>
                  <a:lnTo>
                    <a:pt x="549" y="3"/>
                  </a:lnTo>
                  <a:lnTo>
                    <a:pt x="565" y="4"/>
                  </a:lnTo>
                  <a:lnTo>
                    <a:pt x="580" y="8"/>
                  </a:lnTo>
                  <a:lnTo>
                    <a:pt x="594" y="11"/>
                  </a:lnTo>
                  <a:lnTo>
                    <a:pt x="605" y="16"/>
                  </a:lnTo>
                  <a:lnTo>
                    <a:pt x="615" y="21"/>
                  </a:lnTo>
                  <a:lnTo>
                    <a:pt x="623" y="27"/>
                  </a:lnTo>
                  <a:lnTo>
                    <a:pt x="628" y="35"/>
                  </a:lnTo>
                  <a:lnTo>
                    <a:pt x="633" y="50"/>
                  </a:lnTo>
                  <a:lnTo>
                    <a:pt x="634" y="61"/>
                  </a:lnTo>
                  <a:lnTo>
                    <a:pt x="633" y="69"/>
                  </a:lnTo>
                  <a:lnTo>
                    <a:pt x="631" y="75"/>
                  </a:lnTo>
                  <a:lnTo>
                    <a:pt x="628" y="82"/>
                  </a:lnTo>
                  <a:lnTo>
                    <a:pt x="625" y="87"/>
                  </a:lnTo>
                  <a:lnTo>
                    <a:pt x="622" y="95"/>
                  </a:lnTo>
                  <a:lnTo>
                    <a:pt x="622" y="103"/>
                  </a:lnTo>
                  <a:lnTo>
                    <a:pt x="622" y="109"/>
                  </a:lnTo>
                  <a:lnTo>
                    <a:pt x="620" y="114"/>
                  </a:lnTo>
                  <a:lnTo>
                    <a:pt x="617" y="120"/>
                  </a:lnTo>
                  <a:lnTo>
                    <a:pt x="613" y="127"/>
                  </a:lnTo>
                  <a:lnTo>
                    <a:pt x="604" y="141"/>
                  </a:lnTo>
                  <a:lnTo>
                    <a:pt x="593" y="154"/>
                  </a:lnTo>
                  <a:lnTo>
                    <a:pt x="581" y="169"/>
                  </a:lnTo>
                  <a:lnTo>
                    <a:pt x="570" y="183"/>
                  </a:lnTo>
                  <a:lnTo>
                    <a:pt x="562" y="196"/>
                  </a:lnTo>
                  <a:lnTo>
                    <a:pt x="559" y="207"/>
                  </a:lnTo>
                  <a:lnTo>
                    <a:pt x="557" y="222"/>
                  </a:lnTo>
                  <a:lnTo>
                    <a:pt x="554" y="241"/>
                  </a:lnTo>
                  <a:lnTo>
                    <a:pt x="552" y="265"/>
                  </a:lnTo>
                  <a:lnTo>
                    <a:pt x="549" y="292"/>
                  </a:lnTo>
                  <a:lnTo>
                    <a:pt x="546" y="318"/>
                  </a:lnTo>
                  <a:lnTo>
                    <a:pt x="543" y="342"/>
                  </a:lnTo>
                  <a:lnTo>
                    <a:pt x="540" y="363"/>
                  </a:lnTo>
                  <a:lnTo>
                    <a:pt x="536" y="379"/>
                  </a:lnTo>
                  <a:lnTo>
                    <a:pt x="530" y="397"/>
                  </a:lnTo>
                  <a:lnTo>
                    <a:pt x="517" y="424"/>
                  </a:lnTo>
                  <a:lnTo>
                    <a:pt x="501" y="456"/>
                  </a:lnTo>
                  <a:lnTo>
                    <a:pt x="480" y="490"/>
                  </a:lnTo>
                  <a:lnTo>
                    <a:pt x="461" y="522"/>
                  </a:lnTo>
                  <a:lnTo>
                    <a:pt x="440" y="551"/>
                  </a:lnTo>
                  <a:lnTo>
                    <a:pt x="432" y="564"/>
                  </a:lnTo>
                  <a:lnTo>
                    <a:pt x="422" y="574"/>
                  </a:lnTo>
                  <a:lnTo>
                    <a:pt x="416" y="580"/>
                  </a:lnTo>
                  <a:lnTo>
                    <a:pt x="409" y="584"/>
                  </a:lnTo>
                  <a:lnTo>
                    <a:pt x="398" y="587"/>
                  </a:lnTo>
                  <a:lnTo>
                    <a:pt x="385" y="590"/>
                  </a:lnTo>
                  <a:lnTo>
                    <a:pt x="374" y="592"/>
                  </a:lnTo>
                  <a:lnTo>
                    <a:pt x="363" y="593"/>
                  </a:lnTo>
                  <a:lnTo>
                    <a:pt x="353" y="595"/>
                  </a:lnTo>
                  <a:lnTo>
                    <a:pt x="342" y="596"/>
                  </a:lnTo>
                  <a:lnTo>
                    <a:pt x="332" y="600"/>
                  </a:lnTo>
                  <a:lnTo>
                    <a:pt x="324" y="604"/>
                  </a:lnTo>
                  <a:lnTo>
                    <a:pt x="311" y="611"/>
                  </a:lnTo>
                  <a:lnTo>
                    <a:pt x="292" y="622"/>
                  </a:lnTo>
                  <a:lnTo>
                    <a:pt x="268" y="637"/>
                  </a:lnTo>
                  <a:lnTo>
                    <a:pt x="241" y="653"/>
                  </a:lnTo>
                  <a:lnTo>
                    <a:pt x="215" y="667"/>
                  </a:lnTo>
                  <a:lnTo>
                    <a:pt x="191" y="680"/>
                  </a:lnTo>
                  <a:lnTo>
                    <a:pt x="170" y="691"/>
                  </a:lnTo>
                  <a:lnTo>
                    <a:pt x="159" y="698"/>
                  </a:lnTo>
                  <a:lnTo>
                    <a:pt x="151" y="698"/>
                  </a:lnTo>
                  <a:lnTo>
                    <a:pt x="144" y="699"/>
                  </a:lnTo>
                  <a:lnTo>
                    <a:pt x="135" y="699"/>
                  </a:lnTo>
                  <a:lnTo>
                    <a:pt x="127" y="698"/>
                  </a:lnTo>
                  <a:lnTo>
                    <a:pt x="117" y="696"/>
                  </a:lnTo>
                  <a:lnTo>
                    <a:pt x="111" y="693"/>
                  </a:lnTo>
                  <a:lnTo>
                    <a:pt x="104" y="686"/>
                  </a:lnTo>
                  <a:lnTo>
                    <a:pt x="99" y="678"/>
                  </a:lnTo>
                </a:path>
              </a:pathLst>
            </a:custGeom>
            <a:noFill/>
            <a:ln w="7938">
              <a:solidFill>
                <a:srgbClr val="FF66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6" name="Freeform 8"/>
            <p:cNvSpPr>
              <a:spLocks/>
            </p:cNvSpPr>
            <p:nvPr/>
          </p:nvSpPr>
          <p:spPr bwMode="auto">
            <a:xfrm>
              <a:off x="4497" y="2855"/>
              <a:ext cx="215" cy="180"/>
            </a:xfrm>
            <a:custGeom>
              <a:avLst/>
              <a:gdLst>
                <a:gd name="T0" fmla="*/ 29 w 215"/>
                <a:gd name="T1" fmla="*/ 90 h 180"/>
                <a:gd name="T2" fmla="*/ 21 w 215"/>
                <a:gd name="T3" fmla="*/ 112 h 180"/>
                <a:gd name="T4" fmla="*/ 10 w 215"/>
                <a:gd name="T5" fmla="*/ 131 h 180"/>
                <a:gd name="T6" fmla="*/ 2 w 215"/>
                <a:gd name="T7" fmla="*/ 154 h 180"/>
                <a:gd name="T8" fmla="*/ 3 w 215"/>
                <a:gd name="T9" fmla="*/ 173 h 180"/>
                <a:gd name="T10" fmla="*/ 13 w 215"/>
                <a:gd name="T11" fmla="*/ 178 h 180"/>
                <a:gd name="T12" fmla="*/ 29 w 215"/>
                <a:gd name="T13" fmla="*/ 180 h 180"/>
                <a:gd name="T14" fmla="*/ 52 w 215"/>
                <a:gd name="T15" fmla="*/ 173 h 180"/>
                <a:gd name="T16" fmla="*/ 74 w 215"/>
                <a:gd name="T17" fmla="*/ 164 h 180"/>
                <a:gd name="T18" fmla="*/ 90 w 215"/>
                <a:gd name="T19" fmla="*/ 159 h 180"/>
                <a:gd name="T20" fmla="*/ 103 w 215"/>
                <a:gd name="T21" fmla="*/ 152 h 180"/>
                <a:gd name="T22" fmla="*/ 116 w 215"/>
                <a:gd name="T23" fmla="*/ 146 h 180"/>
                <a:gd name="T24" fmla="*/ 129 w 215"/>
                <a:gd name="T25" fmla="*/ 141 h 180"/>
                <a:gd name="T26" fmla="*/ 140 w 215"/>
                <a:gd name="T27" fmla="*/ 135 h 180"/>
                <a:gd name="T28" fmla="*/ 146 w 215"/>
                <a:gd name="T29" fmla="*/ 128 h 180"/>
                <a:gd name="T30" fmla="*/ 153 w 215"/>
                <a:gd name="T31" fmla="*/ 120 h 180"/>
                <a:gd name="T32" fmla="*/ 159 w 215"/>
                <a:gd name="T33" fmla="*/ 114 h 180"/>
                <a:gd name="T34" fmla="*/ 170 w 215"/>
                <a:gd name="T35" fmla="*/ 110 h 180"/>
                <a:gd name="T36" fmla="*/ 185 w 215"/>
                <a:gd name="T37" fmla="*/ 104 h 180"/>
                <a:gd name="T38" fmla="*/ 198 w 215"/>
                <a:gd name="T39" fmla="*/ 98 h 180"/>
                <a:gd name="T40" fmla="*/ 211 w 215"/>
                <a:gd name="T41" fmla="*/ 88 h 180"/>
                <a:gd name="T42" fmla="*/ 215 w 215"/>
                <a:gd name="T43" fmla="*/ 82 h 180"/>
                <a:gd name="T44" fmla="*/ 215 w 215"/>
                <a:gd name="T45" fmla="*/ 75 h 180"/>
                <a:gd name="T46" fmla="*/ 215 w 215"/>
                <a:gd name="T47" fmla="*/ 65 h 180"/>
                <a:gd name="T48" fmla="*/ 212 w 215"/>
                <a:gd name="T49" fmla="*/ 56 h 180"/>
                <a:gd name="T50" fmla="*/ 206 w 215"/>
                <a:gd name="T51" fmla="*/ 48 h 180"/>
                <a:gd name="T52" fmla="*/ 198 w 215"/>
                <a:gd name="T53" fmla="*/ 38 h 180"/>
                <a:gd name="T54" fmla="*/ 190 w 215"/>
                <a:gd name="T55" fmla="*/ 27 h 180"/>
                <a:gd name="T56" fmla="*/ 180 w 215"/>
                <a:gd name="T57" fmla="*/ 19 h 180"/>
                <a:gd name="T58" fmla="*/ 174 w 215"/>
                <a:gd name="T59" fmla="*/ 16 h 180"/>
                <a:gd name="T60" fmla="*/ 154 w 215"/>
                <a:gd name="T61" fmla="*/ 16 h 180"/>
                <a:gd name="T62" fmla="*/ 132 w 215"/>
                <a:gd name="T63" fmla="*/ 16 h 180"/>
                <a:gd name="T64" fmla="*/ 117 w 215"/>
                <a:gd name="T65" fmla="*/ 16 h 180"/>
                <a:gd name="T66" fmla="*/ 113 w 215"/>
                <a:gd name="T67" fmla="*/ 14 h 180"/>
                <a:gd name="T68" fmla="*/ 100 w 215"/>
                <a:gd name="T69" fmla="*/ 9 h 180"/>
                <a:gd name="T70" fmla="*/ 84 w 215"/>
                <a:gd name="T71" fmla="*/ 3 h 180"/>
                <a:gd name="T72" fmla="*/ 69 w 215"/>
                <a:gd name="T73" fmla="*/ 0 h 180"/>
                <a:gd name="T74" fmla="*/ 55 w 215"/>
                <a:gd name="T75" fmla="*/ 4 h 180"/>
                <a:gd name="T76" fmla="*/ 44 w 215"/>
                <a:gd name="T77" fmla="*/ 14 h 180"/>
                <a:gd name="T78" fmla="*/ 34 w 215"/>
                <a:gd name="T79" fmla="*/ 25 h 180"/>
                <a:gd name="T80" fmla="*/ 27 w 215"/>
                <a:gd name="T81" fmla="*/ 40 h 180"/>
                <a:gd name="T82" fmla="*/ 27 w 215"/>
                <a:gd name="T83" fmla="*/ 51 h 180"/>
                <a:gd name="T84" fmla="*/ 31 w 215"/>
                <a:gd name="T85" fmla="*/ 59 h 180"/>
                <a:gd name="T86" fmla="*/ 32 w 215"/>
                <a:gd name="T87" fmla="*/ 65 h 180"/>
                <a:gd name="T88" fmla="*/ 34 w 215"/>
                <a:gd name="T89" fmla="*/ 72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5"/>
                <a:gd name="T136" fmla="*/ 0 h 180"/>
                <a:gd name="T137" fmla="*/ 215 w 215"/>
                <a:gd name="T138" fmla="*/ 180 h 1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5" h="180">
                  <a:moveTo>
                    <a:pt x="32" y="75"/>
                  </a:moveTo>
                  <a:lnTo>
                    <a:pt x="29" y="90"/>
                  </a:lnTo>
                  <a:lnTo>
                    <a:pt x="26" y="101"/>
                  </a:lnTo>
                  <a:lnTo>
                    <a:pt x="21" y="112"/>
                  </a:lnTo>
                  <a:lnTo>
                    <a:pt x="15" y="122"/>
                  </a:lnTo>
                  <a:lnTo>
                    <a:pt x="10" y="131"/>
                  </a:lnTo>
                  <a:lnTo>
                    <a:pt x="5" y="141"/>
                  </a:lnTo>
                  <a:lnTo>
                    <a:pt x="2" y="154"/>
                  </a:lnTo>
                  <a:lnTo>
                    <a:pt x="0" y="168"/>
                  </a:lnTo>
                  <a:lnTo>
                    <a:pt x="3" y="173"/>
                  </a:lnTo>
                  <a:lnTo>
                    <a:pt x="8" y="176"/>
                  </a:lnTo>
                  <a:lnTo>
                    <a:pt x="13" y="178"/>
                  </a:lnTo>
                  <a:lnTo>
                    <a:pt x="18" y="180"/>
                  </a:lnTo>
                  <a:lnTo>
                    <a:pt x="29" y="180"/>
                  </a:lnTo>
                  <a:lnTo>
                    <a:pt x="40" y="178"/>
                  </a:lnTo>
                  <a:lnTo>
                    <a:pt x="52" y="173"/>
                  </a:lnTo>
                  <a:lnTo>
                    <a:pt x="63" y="168"/>
                  </a:lnTo>
                  <a:lnTo>
                    <a:pt x="74" y="164"/>
                  </a:lnTo>
                  <a:lnTo>
                    <a:pt x="84" y="160"/>
                  </a:lnTo>
                  <a:lnTo>
                    <a:pt x="90" y="159"/>
                  </a:lnTo>
                  <a:lnTo>
                    <a:pt x="97" y="156"/>
                  </a:lnTo>
                  <a:lnTo>
                    <a:pt x="103" y="152"/>
                  </a:lnTo>
                  <a:lnTo>
                    <a:pt x="109" y="149"/>
                  </a:lnTo>
                  <a:lnTo>
                    <a:pt x="116" y="146"/>
                  </a:lnTo>
                  <a:lnTo>
                    <a:pt x="122" y="143"/>
                  </a:lnTo>
                  <a:lnTo>
                    <a:pt x="129" y="141"/>
                  </a:lnTo>
                  <a:lnTo>
                    <a:pt x="137" y="138"/>
                  </a:lnTo>
                  <a:lnTo>
                    <a:pt x="140" y="135"/>
                  </a:lnTo>
                  <a:lnTo>
                    <a:pt x="143" y="131"/>
                  </a:lnTo>
                  <a:lnTo>
                    <a:pt x="146" y="128"/>
                  </a:lnTo>
                  <a:lnTo>
                    <a:pt x="150" y="125"/>
                  </a:lnTo>
                  <a:lnTo>
                    <a:pt x="153" y="120"/>
                  </a:lnTo>
                  <a:lnTo>
                    <a:pt x="156" y="117"/>
                  </a:lnTo>
                  <a:lnTo>
                    <a:pt x="159" y="114"/>
                  </a:lnTo>
                  <a:lnTo>
                    <a:pt x="162" y="112"/>
                  </a:lnTo>
                  <a:lnTo>
                    <a:pt x="170" y="110"/>
                  </a:lnTo>
                  <a:lnTo>
                    <a:pt x="177" y="107"/>
                  </a:lnTo>
                  <a:lnTo>
                    <a:pt x="185" y="104"/>
                  </a:lnTo>
                  <a:lnTo>
                    <a:pt x="191" y="101"/>
                  </a:lnTo>
                  <a:lnTo>
                    <a:pt x="198" y="98"/>
                  </a:lnTo>
                  <a:lnTo>
                    <a:pt x="204" y="94"/>
                  </a:lnTo>
                  <a:lnTo>
                    <a:pt x="211" y="88"/>
                  </a:lnTo>
                  <a:lnTo>
                    <a:pt x="215" y="83"/>
                  </a:lnTo>
                  <a:lnTo>
                    <a:pt x="215" y="82"/>
                  </a:lnTo>
                  <a:lnTo>
                    <a:pt x="215" y="78"/>
                  </a:lnTo>
                  <a:lnTo>
                    <a:pt x="215" y="75"/>
                  </a:lnTo>
                  <a:lnTo>
                    <a:pt x="215" y="70"/>
                  </a:lnTo>
                  <a:lnTo>
                    <a:pt x="215" y="65"/>
                  </a:lnTo>
                  <a:lnTo>
                    <a:pt x="214" y="61"/>
                  </a:lnTo>
                  <a:lnTo>
                    <a:pt x="212" y="56"/>
                  </a:lnTo>
                  <a:lnTo>
                    <a:pt x="209" y="53"/>
                  </a:lnTo>
                  <a:lnTo>
                    <a:pt x="206" y="48"/>
                  </a:lnTo>
                  <a:lnTo>
                    <a:pt x="203" y="43"/>
                  </a:lnTo>
                  <a:lnTo>
                    <a:pt x="198" y="38"/>
                  </a:lnTo>
                  <a:lnTo>
                    <a:pt x="195" y="33"/>
                  </a:lnTo>
                  <a:lnTo>
                    <a:pt x="190" y="27"/>
                  </a:lnTo>
                  <a:lnTo>
                    <a:pt x="185" y="24"/>
                  </a:lnTo>
                  <a:lnTo>
                    <a:pt x="180" y="19"/>
                  </a:lnTo>
                  <a:lnTo>
                    <a:pt x="175" y="16"/>
                  </a:lnTo>
                  <a:lnTo>
                    <a:pt x="174" y="16"/>
                  </a:lnTo>
                  <a:lnTo>
                    <a:pt x="166" y="16"/>
                  </a:lnTo>
                  <a:lnTo>
                    <a:pt x="154" y="16"/>
                  </a:lnTo>
                  <a:lnTo>
                    <a:pt x="143" y="16"/>
                  </a:lnTo>
                  <a:lnTo>
                    <a:pt x="132" y="16"/>
                  </a:lnTo>
                  <a:lnTo>
                    <a:pt x="122" y="16"/>
                  </a:lnTo>
                  <a:lnTo>
                    <a:pt x="117" y="16"/>
                  </a:lnTo>
                  <a:lnTo>
                    <a:pt x="119" y="14"/>
                  </a:lnTo>
                  <a:lnTo>
                    <a:pt x="113" y="14"/>
                  </a:lnTo>
                  <a:lnTo>
                    <a:pt x="106" y="12"/>
                  </a:lnTo>
                  <a:lnTo>
                    <a:pt x="100" y="9"/>
                  </a:lnTo>
                  <a:lnTo>
                    <a:pt x="92" y="4"/>
                  </a:lnTo>
                  <a:lnTo>
                    <a:pt x="84" y="3"/>
                  </a:lnTo>
                  <a:lnTo>
                    <a:pt x="77" y="0"/>
                  </a:lnTo>
                  <a:lnTo>
                    <a:pt x="69" y="0"/>
                  </a:lnTo>
                  <a:lnTo>
                    <a:pt x="63" y="1"/>
                  </a:lnTo>
                  <a:lnTo>
                    <a:pt x="55" y="4"/>
                  </a:lnTo>
                  <a:lnTo>
                    <a:pt x="48" y="9"/>
                  </a:lnTo>
                  <a:lnTo>
                    <a:pt x="44" y="14"/>
                  </a:lnTo>
                  <a:lnTo>
                    <a:pt x="37" y="19"/>
                  </a:lnTo>
                  <a:lnTo>
                    <a:pt x="34" y="25"/>
                  </a:lnTo>
                  <a:lnTo>
                    <a:pt x="31" y="32"/>
                  </a:lnTo>
                  <a:lnTo>
                    <a:pt x="27" y="40"/>
                  </a:lnTo>
                  <a:lnTo>
                    <a:pt x="27" y="46"/>
                  </a:lnTo>
                  <a:lnTo>
                    <a:pt x="27" y="51"/>
                  </a:lnTo>
                  <a:lnTo>
                    <a:pt x="29" y="54"/>
                  </a:lnTo>
                  <a:lnTo>
                    <a:pt x="31" y="59"/>
                  </a:lnTo>
                  <a:lnTo>
                    <a:pt x="31" y="62"/>
                  </a:lnTo>
                  <a:lnTo>
                    <a:pt x="32" y="65"/>
                  </a:lnTo>
                  <a:lnTo>
                    <a:pt x="34" y="67"/>
                  </a:lnTo>
                  <a:lnTo>
                    <a:pt x="34" y="72"/>
                  </a:lnTo>
                  <a:lnTo>
                    <a:pt x="32" y="75"/>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7" name="Freeform 9"/>
            <p:cNvSpPr>
              <a:spLocks/>
            </p:cNvSpPr>
            <p:nvPr/>
          </p:nvSpPr>
          <p:spPr bwMode="auto">
            <a:xfrm>
              <a:off x="4507" y="2983"/>
              <a:ext cx="37" cy="45"/>
            </a:xfrm>
            <a:custGeom>
              <a:avLst/>
              <a:gdLst>
                <a:gd name="T0" fmla="*/ 6 w 37"/>
                <a:gd name="T1" fmla="*/ 11 h 45"/>
                <a:gd name="T2" fmla="*/ 5 w 37"/>
                <a:gd name="T3" fmla="*/ 16 h 45"/>
                <a:gd name="T4" fmla="*/ 3 w 37"/>
                <a:gd name="T5" fmla="*/ 19 h 45"/>
                <a:gd name="T6" fmla="*/ 1 w 37"/>
                <a:gd name="T7" fmla="*/ 24 h 45"/>
                <a:gd name="T8" fmla="*/ 0 w 37"/>
                <a:gd name="T9" fmla="*/ 29 h 45"/>
                <a:gd name="T10" fmla="*/ 0 w 37"/>
                <a:gd name="T11" fmla="*/ 34 h 45"/>
                <a:gd name="T12" fmla="*/ 1 w 37"/>
                <a:gd name="T13" fmla="*/ 37 h 45"/>
                <a:gd name="T14" fmla="*/ 5 w 37"/>
                <a:gd name="T15" fmla="*/ 40 h 45"/>
                <a:gd name="T16" fmla="*/ 8 w 37"/>
                <a:gd name="T17" fmla="*/ 44 h 45"/>
                <a:gd name="T18" fmla="*/ 11 w 37"/>
                <a:gd name="T19" fmla="*/ 44 h 45"/>
                <a:gd name="T20" fmla="*/ 14 w 37"/>
                <a:gd name="T21" fmla="*/ 45 h 45"/>
                <a:gd name="T22" fmla="*/ 17 w 37"/>
                <a:gd name="T23" fmla="*/ 45 h 45"/>
                <a:gd name="T24" fmla="*/ 19 w 37"/>
                <a:gd name="T25" fmla="*/ 44 h 45"/>
                <a:gd name="T26" fmla="*/ 22 w 37"/>
                <a:gd name="T27" fmla="*/ 44 h 45"/>
                <a:gd name="T28" fmla="*/ 25 w 37"/>
                <a:gd name="T29" fmla="*/ 42 h 45"/>
                <a:gd name="T30" fmla="*/ 27 w 37"/>
                <a:gd name="T31" fmla="*/ 42 h 45"/>
                <a:gd name="T32" fmla="*/ 30 w 37"/>
                <a:gd name="T33" fmla="*/ 40 h 45"/>
                <a:gd name="T34" fmla="*/ 34 w 37"/>
                <a:gd name="T35" fmla="*/ 39 h 45"/>
                <a:gd name="T36" fmla="*/ 35 w 37"/>
                <a:gd name="T37" fmla="*/ 37 h 45"/>
                <a:gd name="T38" fmla="*/ 35 w 37"/>
                <a:gd name="T39" fmla="*/ 36 h 45"/>
                <a:gd name="T40" fmla="*/ 37 w 37"/>
                <a:gd name="T41" fmla="*/ 32 h 45"/>
                <a:gd name="T42" fmla="*/ 35 w 37"/>
                <a:gd name="T43" fmla="*/ 29 h 45"/>
                <a:gd name="T44" fmla="*/ 35 w 37"/>
                <a:gd name="T45" fmla="*/ 26 h 45"/>
                <a:gd name="T46" fmla="*/ 34 w 37"/>
                <a:gd name="T47" fmla="*/ 23 h 45"/>
                <a:gd name="T48" fmla="*/ 34 w 37"/>
                <a:gd name="T49" fmla="*/ 19 h 45"/>
                <a:gd name="T50" fmla="*/ 34 w 37"/>
                <a:gd name="T51" fmla="*/ 19 h 45"/>
                <a:gd name="T52" fmla="*/ 34 w 37"/>
                <a:gd name="T53" fmla="*/ 16 h 45"/>
                <a:gd name="T54" fmla="*/ 34 w 37"/>
                <a:gd name="T55" fmla="*/ 13 h 45"/>
                <a:gd name="T56" fmla="*/ 34 w 37"/>
                <a:gd name="T57" fmla="*/ 8 h 45"/>
                <a:gd name="T58" fmla="*/ 32 w 37"/>
                <a:gd name="T59" fmla="*/ 5 h 45"/>
                <a:gd name="T60" fmla="*/ 29 w 37"/>
                <a:gd name="T61" fmla="*/ 2 h 45"/>
                <a:gd name="T62" fmla="*/ 25 w 37"/>
                <a:gd name="T63" fmla="*/ 0 h 45"/>
                <a:gd name="T64" fmla="*/ 21 w 37"/>
                <a:gd name="T65" fmla="*/ 0 h 45"/>
                <a:gd name="T66" fmla="*/ 16 w 37"/>
                <a:gd name="T67" fmla="*/ 2 h 45"/>
                <a:gd name="T68" fmla="*/ 13 w 37"/>
                <a:gd name="T69" fmla="*/ 5 h 45"/>
                <a:gd name="T70" fmla="*/ 9 w 37"/>
                <a:gd name="T71" fmla="*/ 8 h 45"/>
                <a:gd name="T72" fmla="*/ 6 w 37"/>
                <a:gd name="T73" fmla="*/ 11 h 45"/>
                <a:gd name="T74" fmla="*/ 5 w 37"/>
                <a:gd name="T75" fmla="*/ 15 h 45"/>
                <a:gd name="T76" fmla="*/ 3 w 37"/>
                <a:gd name="T77" fmla="*/ 18 h 45"/>
                <a:gd name="T78" fmla="*/ 1 w 37"/>
                <a:gd name="T79" fmla="*/ 21 h 45"/>
                <a:gd name="T80" fmla="*/ 1 w 37"/>
                <a:gd name="T81" fmla="*/ 23 h 45"/>
                <a:gd name="T82" fmla="*/ 6 w 37"/>
                <a:gd name="T83" fmla="*/ 11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11"/>
                  </a:moveTo>
                  <a:lnTo>
                    <a:pt x="5" y="16"/>
                  </a:lnTo>
                  <a:lnTo>
                    <a:pt x="3" y="19"/>
                  </a:lnTo>
                  <a:lnTo>
                    <a:pt x="1" y="24"/>
                  </a:lnTo>
                  <a:lnTo>
                    <a:pt x="0" y="29"/>
                  </a:lnTo>
                  <a:lnTo>
                    <a:pt x="0" y="34"/>
                  </a:lnTo>
                  <a:lnTo>
                    <a:pt x="1" y="37"/>
                  </a:lnTo>
                  <a:lnTo>
                    <a:pt x="5" y="40"/>
                  </a:lnTo>
                  <a:lnTo>
                    <a:pt x="8" y="44"/>
                  </a:lnTo>
                  <a:lnTo>
                    <a:pt x="11" y="44"/>
                  </a:lnTo>
                  <a:lnTo>
                    <a:pt x="14" y="45"/>
                  </a:lnTo>
                  <a:lnTo>
                    <a:pt x="17" y="45"/>
                  </a:lnTo>
                  <a:lnTo>
                    <a:pt x="19" y="44"/>
                  </a:lnTo>
                  <a:lnTo>
                    <a:pt x="22" y="44"/>
                  </a:lnTo>
                  <a:lnTo>
                    <a:pt x="25" y="42"/>
                  </a:lnTo>
                  <a:lnTo>
                    <a:pt x="27" y="42"/>
                  </a:lnTo>
                  <a:lnTo>
                    <a:pt x="30" y="40"/>
                  </a:lnTo>
                  <a:lnTo>
                    <a:pt x="34" y="39"/>
                  </a:lnTo>
                  <a:lnTo>
                    <a:pt x="35" y="37"/>
                  </a:lnTo>
                  <a:lnTo>
                    <a:pt x="35" y="36"/>
                  </a:lnTo>
                  <a:lnTo>
                    <a:pt x="37" y="32"/>
                  </a:lnTo>
                  <a:lnTo>
                    <a:pt x="35" y="29"/>
                  </a:lnTo>
                  <a:lnTo>
                    <a:pt x="35" y="26"/>
                  </a:lnTo>
                  <a:lnTo>
                    <a:pt x="34" y="23"/>
                  </a:lnTo>
                  <a:lnTo>
                    <a:pt x="34" y="19"/>
                  </a:lnTo>
                  <a:lnTo>
                    <a:pt x="34" y="16"/>
                  </a:lnTo>
                  <a:lnTo>
                    <a:pt x="34" y="13"/>
                  </a:lnTo>
                  <a:lnTo>
                    <a:pt x="34" y="8"/>
                  </a:lnTo>
                  <a:lnTo>
                    <a:pt x="32" y="5"/>
                  </a:lnTo>
                  <a:lnTo>
                    <a:pt x="29" y="2"/>
                  </a:lnTo>
                  <a:lnTo>
                    <a:pt x="25" y="0"/>
                  </a:lnTo>
                  <a:lnTo>
                    <a:pt x="21" y="0"/>
                  </a:lnTo>
                  <a:lnTo>
                    <a:pt x="16" y="2"/>
                  </a:lnTo>
                  <a:lnTo>
                    <a:pt x="13" y="5"/>
                  </a:lnTo>
                  <a:lnTo>
                    <a:pt x="9" y="8"/>
                  </a:lnTo>
                  <a:lnTo>
                    <a:pt x="6" y="11"/>
                  </a:lnTo>
                  <a:lnTo>
                    <a:pt x="5" y="15"/>
                  </a:lnTo>
                  <a:lnTo>
                    <a:pt x="3" y="18"/>
                  </a:lnTo>
                  <a:lnTo>
                    <a:pt x="1" y="21"/>
                  </a:lnTo>
                  <a:lnTo>
                    <a:pt x="1" y="23"/>
                  </a:lnTo>
                  <a:lnTo>
                    <a:pt x="6" y="1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8" name="Freeform 10"/>
            <p:cNvSpPr>
              <a:spLocks/>
            </p:cNvSpPr>
            <p:nvPr/>
          </p:nvSpPr>
          <p:spPr bwMode="auto">
            <a:xfrm>
              <a:off x="4507" y="2983"/>
              <a:ext cx="37" cy="45"/>
            </a:xfrm>
            <a:custGeom>
              <a:avLst/>
              <a:gdLst>
                <a:gd name="T0" fmla="*/ 6 w 37"/>
                <a:gd name="T1" fmla="*/ 11 h 45"/>
                <a:gd name="T2" fmla="*/ 5 w 37"/>
                <a:gd name="T3" fmla="*/ 16 h 45"/>
                <a:gd name="T4" fmla="*/ 3 w 37"/>
                <a:gd name="T5" fmla="*/ 19 h 45"/>
                <a:gd name="T6" fmla="*/ 1 w 37"/>
                <a:gd name="T7" fmla="*/ 24 h 45"/>
                <a:gd name="T8" fmla="*/ 0 w 37"/>
                <a:gd name="T9" fmla="*/ 29 h 45"/>
                <a:gd name="T10" fmla="*/ 0 w 37"/>
                <a:gd name="T11" fmla="*/ 34 h 45"/>
                <a:gd name="T12" fmla="*/ 1 w 37"/>
                <a:gd name="T13" fmla="*/ 37 h 45"/>
                <a:gd name="T14" fmla="*/ 5 w 37"/>
                <a:gd name="T15" fmla="*/ 40 h 45"/>
                <a:gd name="T16" fmla="*/ 8 w 37"/>
                <a:gd name="T17" fmla="*/ 44 h 45"/>
                <a:gd name="T18" fmla="*/ 11 w 37"/>
                <a:gd name="T19" fmla="*/ 44 h 45"/>
                <a:gd name="T20" fmla="*/ 14 w 37"/>
                <a:gd name="T21" fmla="*/ 45 h 45"/>
                <a:gd name="T22" fmla="*/ 17 w 37"/>
                <a:gd name="T23" fmla="*/ 45 h 45"/>
                <a:gd name="T24" fmla="*/ 19 w 37"/>
                <a:gd name="T25" fmla="*/ 44 h 45"/>
                <a:gd name="T26" fmla="*/ 22 w 37"/>
                <a:gd name="T27" fmla="*/ 44 h 45"/>
                <a:gd name="T28" fmla="*/ 25 w 37"/>
                <a:gd name="T29" fmla="*/ 42 h 45"/>
                <a:gd name="T30" fmla="*/ 27 w 37"/>
                <a:gd name="T31" fmla="*/ 42 h 45"/>
                <a:gd name="T32" fmla="*/ 30 w 37"/>
                <a:gd name="T33" fmla="*/ 40 h 45"/>
                <a:gd name="T34" fmla="*/ 34 w 37"/>
                <a:gd name="T35" fmla="*/ 39 h 45"/>
                <a:gd name="T36" fmla="*/ 35 w 37"/>
                <a:gd name="T37" fmla="*/ 37 h 45"/>
                <a:gd name="T38" fmla="*/ 35 w 37"/>
                <a:gd name="T39" fmla="*/ 36 h 45"/>
                <a:gd name="T40" fmla="*/ 37 w 37"/>
                <a:gd name="T41" fmla="*/ 32 h 45"/>
                <a:gd name="T42" fmla="*/ 35 w 37"/>
                <a:gd name="T43" fmla="*/ 29 h 45"/>
                <a:gd name="T44" fmla="*/ 35 w 37"/>
                <a:gd name="T45" fmla="*/ 26 h 45"/>
                <a:gd name="T46" fmla="*/ 34 w 37"/>
                <a:gd name="T47" fmla="*/ 23 h 45"/>
                <a:gd name="T48" fmla="*/ 34 w 37"/>
                <a:gd name="T49" fmla="*/ 19 h 45"/>
                <a:gd name="T50" fmla="*/ 34 w 37"/>
                <a:gd name="T51" fmla="*/ 19 h 45"/>
                <a:gd name="T52" fmla="*/ 34 w 37"/>
                <a:gd name="T53" fmla="*/ 16 h 45"/>
                <a:gd name="T54" fmla="*/ 34 w 37"/>
                <a:gd name="T55" fmla="*/ 13 h 45"/>
                <a:gd name="T56" fmla="*/ 34 w 37"/>
                <a:gd name="T57" fmla="*/ 8 h 45"/>
                <a:gd name="T58" fmla="*/ 32 w 37"/>
                <a:gd name="T59" fmla="*/ 5 h 45"/>
                <a:gd name="T60" fmla="*/ 29 w 37"/>
                <a:gd name="T61" fmla="*/ 2 h 45"/>
                <a:gd name="T62" fmla="*/ 25 w 37"/>
                <a:gd name="T63" fmla="*/ 0 h 45"/>
                <a:gd name="T64" fmla="*/ 21 w 37"/>
                <a:gd name="T65" fmla="*/ 0 h 45"/>
                <a:gd name="T66" fmla="*/ 16 w 37"/>
                <a:gd name="T67" fmla="*/ 2 h 45"/>
                <a:gd name="T68" fmla="*/ 13 w 37"/>
                <a:gd name="T69" fmla="*/ 5 h 45"/>
                <a:gd name="T70" fmla="*/ 9 w 37"/>
                <a:gd name="T71" fmla="*/ 8 h 45"/>
                <a:gd name="T72" fmla="*/ 6 w 37"/>
                <a:gd name="T73" fmla="*/ 11 h 45"/>
                <a:gd name="T74" fmla="*/ 5 w 37"/>
                <a:gd name="T75" fmla="*/ 15 h 45"/>
                <a:gd name="T76" fmla="*/ 3 w 37"/>
                <a:gd name="T77" fmla="*/ 18 h 45"/>
                <a:gd name="T78" fmla="*/ 1 w 37"/>
                <a:gd name="T79" fmla="*/ 21 h 45"/>
                <a:gd name="T80" fmla="*/ 1 w 37"/>
                <a:gd name="T81" fmla="*/ 23 h 45"/>
                <a:gd name="T82" fmla="*/ 6 w 37"/>
                <a:gd name="T83" fmla="*/ 11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11"/>
                  </a:moveTo>
                  <a:lnTo>
                    <a:pt x="5" y="16"/>
                  </a:lnTo>
                  <a:lnTo>
                    <a:pt x="3" y="19"/>
                  </a:lnTo>
                  <a:lnTo>
                    <a:pt x="1" y="24"/>
                  </a:lnTo>
                  <a:lnTo>
                    <a:pt x="0" y="29"/>
                  </a:lnTo>
                  <a:lnTo>
                    <a:pt x="0" y="34"/>
                  </a:lnTo>
                  <a:lnTo>
                    <a:pt x="1" y="37"/>
                  </a:lnTo>
                  <a:lnTo>
                    <a:pt x="5" y="40"/>
                  </a:lnTo>
                  <a:lnTo>
                    <a:pt x="8" y="44"/>
                  </a:lnTo>
                  <a:lnTo>
                    <a:pt x="11" y="44"/>
                  </a:lnTo>
                  <a:lnTo>
                    <a:pt x="14" y="45"/>
                  </a:lnTo>
                  <a:lnTo>
                    <a:pt x="17" y="45"/>
                  </a:lnTo>
                  <a:lnTo>
                    <a:pt x="19" y="44"/>
                  </a:lnTo>
                  <a:lnTo>
                    <a:pt x="22" y="44"/>
                  </a:lnTo>
                  <a:lnTo>
                    <a:pt x="25" y="42"/>
                  </a:lnTo>
                  <a:lnTo>
                    <a:pt x="27" y="42"/>
                  </a:lnTo>
                  <a:lnTo>
                    <a:pt x="30" y="40"/>
                  </a:lnTo>
                  <a:lnTo>
                    <a:pt x="34" y="39"/>
                  </a:lnTo>
                  <a:lnTo>
                    <a:pt x="35" y="37"/>
                  </a:lnTo>
                  <a:lnTo>
                    <a:pt x="35" y="36"/>
                  </a:lnTo>
                  <a:lnTo>
                    <a:pt x="37" y="32"/>
                  </a:lnTo>
                  <a:lnTo>
                    <a:pt x="35" y="29"/>
                  </a:lnTo>
                  <a:lnTo>
                    <a:pt x="35" y="26"/>
                  </a:lnTo>
                  <a:lnTo>
                    <a:pt x="34" y="23"/>
                  </a:lnTo>
                  <a:lnTo>
                    <a:pt x="34" y="19"/>
                  </a:lnTo>
                  <a:lnTo>
                    <a:pt x="34" y="16"/>
                  </a:lnTo>
                  <a:lnTo>
                    <a:pt x="34" y="13"/>
                  </a:lnTo>
                  <a:lnTo>
                    <a:pt x="34" y="8"/>
                  </a:lnTo>
                  <a:lnTo>
                    <a:pt x="32" y="5"/>
                  </a:lnTo>
                  <a:lnTo>
                    <a:pt x="29" y="2"/>
                  </a:lnTo>
                  <a:lnTo>
                    <a:pt x="25" y="0"/>
                  </a:lnTo>
                  <a:lnTo>
                    <a:pt x="21" y="0"/>
                  </a:lnTo>
                  <a:lnTo>
                    <a:pt x="16" y="2"/>
                  </a:lnTo>
                  <a:lnTo>
                    <a:pt x="13" y="5"/>
                  </a:lnTo>
                  <a:lnTo>
                    <a:pt x="9" y="8"/>
                  </a:lnTo>
                  <a:lnTo>
                    <a:pt x="6" y="11"/>
                  </a:lnTo>
                  <a:lnTo>
                    <a:pt x="5" y="15"/>
                  </a:lnTo>
                  <a:lnTo>
                    <a:pt x="3" y="18"/>
                  </a:lnTo>
                  <a:lnTo>
                    <a:pt x="1" y="21"/>
                  </a:lnTo>
                  <a:lnTo>
                    <a:pt x="1" y="23"/>
                  </a:lnTo>
                  <a:lnTo>
                    <a:pt x="6" y="11"/>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9" name="Freeform 11"/>
            <p:cNvSpPr>
              <a:spLocks/>
            </p:cNvSpPr>
            <p:nvPr/>
          </p:nvSpPr>
          <p:spPr bwMode="auto">
            <a:xfrm>
              <a:off x="4507" y="2983"/>
              <a:ext cx="37" cy="45"/>
            </a:xfrm>
            <a:custGeom>
              <a:avLst/>
              <a:gdLst>
                <a:gd name="T0" fmla="*/ 6 w 37"/>
                <a:gd name="T1" fmla="*/ 11 h 45"/>
                <a:gd name="T2" fmla="*/ 5 w 37"/>
                <a:gd name="T3" fmla="*/ 16 h 45"/>
                <a:gd name="T4" fmla="*/ 3 w 37"/>
                <a:gd name="T5" fmla="*/ 19 h 45"/>
                <a:gd name="T6" fmla="*/ 1 w 37"/>
                <a:gd name="T7" fmla="*/ 24 h 45"/>
                <a:gd name="T8" fmla="*/ 0 w 37"/>
                <a:gd name="T9" fmla="*/ 29 h 45"/>
                <a:gd name="T10" fmla="*/ 0 w 37"/>
                <a:gd name="T11" fmla="*/ 34 h 45"/>
                <a:gd name="T12" fmla="*/ 1 w 37"/>
                <a:gd name="T13" fmla="*/ 37 h 45"/>
                <a:gd name="T14" fmla="*/ 5 w 37"/>
                <a:gd name="T15" fmla="*/ 40 h 45"/>
                <a:gd name="T16" fmla="*/ 8 w 37"/>
                <a:gd name="T17" fmla="*/ 44 h 45"/>
                <a:gd name="T18" fmla="*/ 11 w 37"/>
                <a:gd name="T19" fmla="*/ 44 h 45"/>
                <a:gd name="T20" fmla="*/ 14 w 37"/>
                <a:gd name="T21" fmla="*/ 45 h 45"/>
                <a:gd name="T22" fmla="*/ 17 w 37"/>
                <a:gd name="T23" fmla="*/ 45 h 45"/>
                <a:gd name="T24" fmla="*/ 19 w 37"/>
                <a:gd name="T25" fmla="*/ 44 h 45"/>
                <a:gd name="T26" fmla="*/ 22 w 37"/>
                <a:gd name="T27" fmla="*/ 44 h 45"/>
                <a:gd name="T28" fmla="*/ 25 w 37"/>
                <a:gd name="T29" fmla="*/ 42 h 45"/>
                <a:gd name="T30" fmla="*/ 27 w 37"/>
                <a:gd name="T31" fmla="*/ 42 h 45"/>
                <a:gd name="T32" fmla="*/ 30 w 37"/>
                <a:gd name="T33" fmla="*/ 40 h 45"/>
                <a:gd name="T34" fmla="*/ 34 w 37"/>
                <a:gd name="T35" fmla="*/ 39 h 45"/>
                <a:gd name="T36" fmla="*/ 35 w 37"/>
                <a:gd name="T37" fmla="*/ 37 h 45"/>
                <a:gd name="T38" fmla="*/ 35 w 37"/>
                <a:gd name="T39" fmla="*/ 36 h 45"/>
                <a:gd name="T40" fmla="*/ 37 w 37"/>
                <a:gd name="T41" fmla="*/ 32 h 45"/>
                <a:gd name="T42" fmla="*/ 35 w 37"/>
                <a:gd name="T43" fmla="*/ 29 h 45"/>
                <a:gd name="T44" fmla="*/ 35 w 37"/>
                <a:gd name="T45" fmla="*/ 26 h 45"/>
                <a:gd name="T46" fmla="*/ 34 w 37"/>
                <a:gd name="T47" fmla="*/ 23 h 45"/>
                <a:gd name="T48" fmla="*/ 34 w 37"/>
                <a:gd name="T49" fmla="*/ 19 h 45"/>
                <a:gd name="T50" fmla="*/ 34 w 37"/>
                <a:gd name="T51" fmla="*/ 19 h 45"/>
                <a:gd name="T52" fmla="*/ 34 w 37"/>
                <a:gd name="T53" fmla="*/ 16 h 45"/>
                <a:gd name="T54" fmla="*/ 34 w 37"/>
                <a:gd name="T55" fmla="*/ 13 h 45"/>
                <a:gd name="T56" fmla="*/ 34 w 37"/>
                <a:gd name="T57" fmla="*/ 8 h 45"/>
                <a:gd name="T58" fmla="*/ 32 w 37"/>
                <a:gd name="T59" fmla="*/ 5 h 45"/>
                <a:gd name="T60" fmla="*/ 29 w 37"/>
                <a:gd name="T61" fmla="*/ 2 h 45"/>
                <a:gd name="T62" fmla="*/ 25 w 37"/>
                <a:gd name="T63" fmla="*/ 0 h 45"/>
                <a:gd name="T64" fmla="*/ 21 w 37"/>
                <a:gd name="T65" fmla="*/ 0 h 45"/>
                <a:gd name="T66" fmla="*/ 16 w 37"/>
                <a:gd name="T67" fmla="*/ 2 h 45"/>
                <a:gd name="T68" fmla="*/ 13 w 37"/>
                <a:gd name="T69" fmla="*/ 5 h 45"/>
                <a:gd name="T70" fmla="*/ 9 w 37"/>
                <a:gd name="T71" fmla="*/ 8 h 45"/>
                <a:gd name="T72" fmla="*/ 6 w 37"/>
                <a:gd name="T73" fmla="*/ 11 h 45"/>
                <a:gd name="T74" fmla="*/ 5 w 37"/>
                <a:gd name="T75" fmla="*/ 15 h 45"/>
                <a:gd name="T76" fmla="*/ 3 w 37"/>
                <a:gd name="T77" fmla="*/ 18 h 45"/>
                <a:gd name="T78" fmla="*/ 1 w 37"/>
                <a:gd name="T79" fmla="*/ 21 h 45"/>
                <a:gd name="T80" fmla="*/ 1 w 37"/>
                <a:gd name="T81" fmla="*/ 23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11"/>
                  </a:moveTo>
                  <a:lnTo>
                    <a:pt x="5" y="16"/>
                  </a:lnTo>
                  <a:lnTo>
                    <a:pt x="3" y="19"/>
                  </a:lnTo>
                  <a:lnTo>
                    <a:pt x="1" y="24"/>
                  </a:lnTo>
                  <a:lnTo>
                    <a:pt x="0" y="29"/>
                  </a:lnTo>
                  <a:lnTo>
                    <a:pt x="0" y="34"/>
                  </a:lnTo>
                  <a:lnTo>
                    <a:pt x="1" y="37"/>
                  </a:lnTo>
                  <a:lnTo>
                    <a:pt x="5" y="40"/>
                  </a:lnTo>
                  <a:lnTo>
                    <a:pt x="8" y="44"/>
                  </a:lnTo>
                  <a:lnTo>
                    <a:pt x="11" y="44"/>
                  </a:lnTo>
                  <a:lnTo>
                    <a:pt x="14" y="45"/>
                  </a:lnTo>
                  <a:lnTo>
                    <a:pt x="17" y="45"/>
                  </a:lnTo>
                  <a:lnTo>
                    <a:pt x="19" y="44"/>
                  </a:lnTo>
                  <a:lnTo>
                    <a:pt x="22" y="44"/>
                  </a:lnTo>
                  <a:lnTo>
                    <a:pt x="25" y="42"/>
                  </a:lnTo>
                  <a:lnTo>
                    <a:pt x="27" y="42"/>
                  </a:lnTo>
                  <a:lnTo>
                    <a:pt x="30" y="40"/>
                  </a:lnTo>
                  <a:lnTo>
                    <a:pt x="34" y="39"/>
                  </a:lnTo>
                  <a:lnTo>
                    <a:pt x="35" y="37"/>
                  </a:lnTo>
                  <a:lnTo>
                    <a:pt x="35" y="36"/>
                  </a:lnTo>
                  <a:lnTo>
                    <a:pt x="37" y="32"/>
                  </a:lnTo>
                  <a:lnTo>
                    <a:pt x="35" y="29"/>
                  </a:lnTo>
                  <a:lnTo>
                    <a:pt x="35" y="26"/>
                  </a:lnTo>
                  <a:lnTo>
                    <a:pt x="34" y="23"/>
                  </a:lnTo>
                  <a:lnTo>
                    <a:pt x="34" y="19"/>
                  </a:lnTo>
                  <a:lnTo>
                    <a:pt x="34" y="16"/>
                  </a:lnTo>
                  <a:lnTo>
                    <a:pt x="34" y="13"/>
                  </a:lnTo>
                  <a:lnTo>
                    <a:pt x="34" y="8"/>
                  </a:lnTo>
                  <a:lnTo>
                    <a:pt x="32" y="5"/>
                  </a:lnTo>
                  <a:lnTo>
                    <a:pt x="29" y="2"/>
                  </a:lnTo>
                  <a:lnTo>
                    <a:pt x="25" y="0"/>
                  </a:lnTo>
                  <a:lnTo>
                    <a:pt x="21" y="0"/>
                  </a:lnTo>
                  <a:lnTo>
                    <a:pt x="16" y="2"/>
                  </a:lnTo>
                  <a:lnTo>
                    <a:pt x="13" y="5"/>
                  </a:lnTo>
                  <a:lnTo>
                    <a:pt x="9" y="8"/>
                  </a:lnTo>
                  <a:lnTo>
                    <a:pt x="6" y="11"/>
                  </a:lnTo>
                  <a:lnTo>
                    <a:pt x="5" y="15"/>
                  </a:lnTo>
                  <a:lnTo>
                    <a:pt x="3" y="18"/>
                  </a:lnTo>
                  <a:lnTo>
                    <a:pt x="1" y="21"/>
                  </a:lnTo>
                  <a:lnTo>
                    <a:pt x="1" y="2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0" name="Freeform 12"/>
            <p:cNvSpPr>
              <a:spLocks/>
            </p:cNvSpPr>
            <p:nvPr/>
          </p:nvSpPr>
          <p:spPr bwMode="auto">
            <a:xfrm>
              <a:off x="4532" y="2916"/>
              <a:ext cx="33" cy="58"/>
            </a:xfrm>
            <a:custGeom>
              <a:avLst/>
              <a:gdLst>
                <a:gd name="T0" fmla="*/ 5 w 33"/>
                <a:gd name="T1" fmla="*/ 8 h 58"/>
                <a:gd name="T2" fmla="*/ 4 w 33"/>
                <a:gd name="T3" fmla="*/ 14 h 58"/>
                <a:gd name="T4" fmla="*/ 4 w 33"/>
                <a:gd name="T5" fmla="*/ 19 h 58"/>
                <a:gd name="T6" fmla="*/ 2 w 33"/>
                <a:gd name="T7" fmla="*/ 24 h 58"/>
                <a:gd name="T8" fmla="*/ 0 w 33"/>
                <a:gd name="T9" fmla="*/ 30 h 58"/>
                <a:gd name="T10" fmla="*/ 0 w 33"/>
                <a:gd name="T11" fmla="*/ 35 h 58"/>
                <a:gd name="T12" fmla="*/ 0 w 33"/>
                <a:gd name="T13" fmla="*/ 41 h 58"/>
                <a:gd name="T14" fmla="*/ 0 w 33"/>
                <a:gd name="T15" fmla="*/ 46 h 58"/>
                <a:gd name="T16" fmla="*/ 2 w 33"/>
                <a:gd name="T17" fmla="*/ 51 h 58"/>
                <a:gd name="T18" fmla="*/ 2 w 33"/>
                <a:gd name="T19" fmla="*/ 54 h 58"/>
                <a:gd name="T20" fmla="*/ 4 w 33"/>
                <a:gd name="T21" fmla="*/ 56 h 58"/>
                <a:gd name="T22" fmla="*/ 5 w 33"/>
                <a:gd name="T23" fmla="*/ 58 h 58"/>
                <a:gd name="T24" fmla="*/ 7 w 33"/>
                <a:gd name="T25" fmla="*/ 58 h 58"/>
                <a:gd name="T26" fmla="*/ 9 w 33"/>
                <a:gd name="T27" fmla="*/ 58 h 58"/>
                <a:gd name="T28" fmla="*/ 10 w 33"/>
                <a:gd name="T29" fmla="*/ 58 h 58"/>
                <a:gd name="T30" fmla="*/ 12 w 33"/>
                <a:gd name="T31" fmla="*/ 56 h 58"/>
                <a:gd name="T32" fmla="*/ 13 w 33"/>
                <a:gd name="T33" fmla="*/ 54 h 58"/>
                <a:gd name="T34" fmla="*/ 18 w 33"/>
                <a:gd name="T35" fmla="*/ 48 h 58"/>
                <a:gd name="T36" fmla="*/ 23 w 33"/>
                <a:gd name="T37" fmla="*/ 43 h 58"/>
                <a:gd name="T38" fmla="*/ 26 w 33"/>
                <a:gd name="T39" fmla="*/ 37 h 58"/>
                <a:gd name="T40" fmla="*/ 31 w 33"/>
                <a:gd name="T41" fmla="*/ 30 h 58"/>
                <a:gd name="T42" fmla="*/ 33 w 33"/>
                <a:gd name="T43" fmla="*/ 22 h 58"/>
                <a:gd name="T44" fmla="*/ 33 w 33"/>
                <a:gd name="T45" fmla="*/ 16 h 58"/>
                <a:gd name="T46" fmla="*/ 31 w 33"/>
                <a:gd name="T47" fmla="*/ 9 h 58"/>
                <a:gd name="T48" fmla="*/ 25 w 33"/>
                <a:gd name="T49" fmla="*/ 4 h 58"/>
                <a:gd name="T50" fmla="*/ 21 w 33"/>
                <a:gd name="T51" fmla="*/ 1 h 58"/>
                <a:gd name="T52" fmla="*/ 18 w 33"/>
                <a:gd name="T53" fmla="*/ 0 h 58"/>
                <a:gd name="T54" fmla="*/ 15 w 33"/>
                <a:gd name="T55" fmla="*/ 1 h 58"/>
                <a:gd name="T56" fmla="*/ 12 w 33"/>
                <a:gd name="T57" fmla="*/ 1 h 58"/>
                <a:gd name="T58" fmla="*/ 10 w 33"/>
                <a:gd name="T59" fmla="*/ 3 h 58"/>
                <a:gd name="T60" fmla="*/ 7 w 33"/>
                <a:gd name="T61" fmla="*/ 6 h 58"/>
                <a:gd name="T62" fmla="*/ 5 w 33"/>
                <a:gd name="T63" fmla="*/ 8 h 58"/>
                <a:gd name="T64" fmla="*/ 5 w 33"/>
                <a:gd name="T65" fmla="*/ 11 h 58"/>
                <a:gd name="T66" fmla="*/ 5 w 33"/>
                <a:gd name="T67" fmla="*/ 8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58"/>
                <a:gd name="T104" fmla="*/ 33 w 33"/>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58">
                  <a:moveTo>
                    <a:pt x="5" y="8"/>
                  </a:moveTo>
                  <a:lnTo>
                    <a:pt x="4" y="14"/>
                  </a:lnTo>
                  <a:lnTo>
                    <a:pt x="4" y="19"/>
                  </a:lnTo>
                  <a:lnTo>
                    <a:pt x="2" y="24"/>
                  </a:lnTo>
                  <a:lnTo>
                    <a:pt x="0" y="30"/>
                  </a:lnTo>
                  <a:lnTo>
                    <a:pt x="0" y="35"/>
                  </a:lnTo>
                  <a:lnTo>
                    <a:pt x="0" y="41"/>
                  </a:lnTo>
                  <a:lnTo>
                    <a:pt x="0" y="46"/>
                  </a:lnTo>
                  <a:lnTo>
                    <a:pt x="2" y="51"/>
                  </a:lnTo>
                  <a:lnTo>
                    <a:pt x="2" y="54"/>
                  </a:lnTo>
                  <a:lnTo>
                    <a:pt x="4" y="56"/>
                  </a:lnTo>
                  <a:lnTo>
                    <a:pt x="5" y="58"/>
                  </a:lnTo>
                  <a:lnTo>
                    <a:pt x="7" y="58"/>
                  </a:lnTo>
                  <a:lnTo>
                    <a:pt x="9" y="58"/>
                  </a:lnTo>
                  <a:lnTo>
                    <a:pt x="10" y="58"/>
                  </a:lnTo>
                  <a:lnTo>
                    <a:pt x="12" y="56"/>
                  </a:lnTo>
                  <a:lnTo>
                    <a:pt x="13" y="54"/>
                  </a:lnTo>
                  <a:lnTo>
                    <a:pt x="18" y="48"/>
                  </a:lnTo>
                  <a:lnTo>
                    <a:pt x="23" y="43"/>
                  </a:lnTo>
                  <a:lnTo>
                    <a:pt x="26" y="37"/>
                  </a:lnTo>
                  <a:lnTo>
                    <a:pt x="31" y="30"/>
                  </a:lnTo>
                  <a:lnTo>
                    <a:pt x="33" y="22"/>
                  </a:lnTo>
                  <a:lnTo>
                    <a:pt x="33" y="16"/>
                  </a:lnTo>
                  <a:lnTo>
                    <a:pt x="31" y="9"/>
                  </a:lnTo>
                  <a:lnTo>
                    <a:pt x="25" y="4"/>
                  </a:lnTo>
                  <a:lnTo>
                    <a:pt x="21" y="1"/>
                  </a:lnTo>
                  <a:lnTo>
                    <a:pt x="18" y="0"/>
                  </a:lnTo>
                  <a:lnTo>
                    <a:pt x="15" y="1"/>
                  </a:lnTo>
                  <a:lnTo>
                    <a:pt x="12" y="1"/>
                  </a:lnTo>
                  <a:lnTo>
                    <a:pt x="10" y="3"/>
                  </a:lnTo>
                  <a:lnTo>
                    <a:pt x="7" y="6"/>
                  </a:lnTo>
                  <a:lnTo>
                    <a:pt x="5" y="8"/>
                  </a:lnTo>
                  <a:lnTo>
                    <a:pt x="5" y="11"/>
                  </a:lnTo>
                  <a:lnTo>
                    <a:pt x="5" y="8"/>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1" name="Freeform 13"/>
            <p:cNvSpPr>
              <a:spLocks/>
            </p:cNvSpPr>
            <p:nvPr/>
          </p:nvSpPr>
          <p:spPr bwMode="auto">
            <a:xfrm>
              <a:off x="4532" y="2916"/>
              <a:ext cx="33" cy="58"/>
            </a:xfrm>
            <a:custGeom>
              <a:avLst/>
              <a:gdLst>
                <a:gd name="T0" fmla="*/ 5 w 33"/>
                <a:gd name="T1" fmla="*/ 8 h 58"/>
                <a:gd name="T2" fmla="*/ 4 w 33"/>
                <a:gd name="T3" fmla="*/ 14 h 58"/>
                <a:gd name="T4" fmla="*/ 4 w 33"/>
                <a:gd name="T5" fmla="*/ 19 h 58"/>
                <a:gd name="T6" fmla="*/ 2 w 33"/>
                <a:gd name="T7" fmla="*/ 24 h 58"/>
                <a:gd name="T8" fmla="*/ 0 w 33"/>
                <a:gd name="T9" fmla="*/ 30 h 58"/>
                <a:gd name="T10" fmla="*/ 0 w 33"/>
                <a:gd name="T11" fmla="*/ 35 h 58"/>
                <a:gd name="T12" fmla="*/ 0 w 33"/>
                <a:gd name="T13" fmla="*/ 41 h 58"/>
                <a:gd name="T14" fmla="*/ 0 w 33"/>
                <a:gd name="T15" fmla="*/ 46 h 58"/>
                <a:gd name="T16" fmla="*/ 2 w 33"/>
                <a:gd name="T17" fmla="*/ 51 h 58"/>
                <a:gd name="T18" fmla="*/ 2 w 33"/>
                <a:gd name="T19" fmla="*/ 54 h 58"/>
                <a:gd name="T20" fmla="*/ 4 w 33"/>
                <a:gd name="T21" fmla="*/ 56 h 58"/>
                <a:gd name="T22" fmla="*/ 5 w 33"/>
                <a:gd name="T23" fmla="*/ 58 h 58"/>
                <a:gd name="T24" fmla="*/ 7 w 33"/>
                <a:gd name="T25" fmla="*/ 58 h 58"/>
                <a:gd name="T26" fmla="*/ 9 w 33"/>
                <a:gd name="T27" fmla="*/ 58 h 58"/>
                <a:gd name="T28" fmla="*/ 10 w 33"/>
                <a:gd name="T29" fmla="*/ 58 h 58"/>
                <a:gd name="T30" fmla="*/ 12 w 33"/>
                <a:gd name="T31" fmla="*/ 56 h 58"/>
                <a:gd name="T32" fmla="*/ 13 w 33"/>
                <a:gd name="T33" fmla="*/ 54 h 58"/>
                <a:gd name="T34" fmla="*/ 18 w 33"/>
                <a:gd name="T35" fmla="*/ 48 h 58"/>
                <a:gd name="T36" fmla="*/ 23 w 33"/>
                <a:gd name="T37" fmla="*/ 43 h 58"/>
                <a:gd name="T38" fmla="*/ 26 w 33"/>
                <a:gd name="T39" fmla="*/ 37 h 58"/>
                <a:gd name="T40" fmla="*/ 31 w 33"/>
                <a:gd name="T41" fmla="*/ 30 h 58"/>
                <a:gd name="T42" fmla="*/ 33 w 33"/>
                <a:gd name="T43" fmla="*/ 22 h 58"/>
                <a:gd name="T44" fmla="*/ 33 w 33"/>
                <a:gd name="T45" fmla="*/ 16 h 58"/>
                <a:gd name="T46" fmla="*/ 31 w 33"/>
                <a:gd name="T47" fmla="*/ 9 h 58"/>
                <a:gd name="T48" fmla="*/ 25 w 33"/>
                <a:gd name="T49" fmla="*/ 4 h 58"/>
                <a:gd name="T50" fmla="*/ 21 w 33"/>
                <a:gd name="T51" fmla="*/ 1 h 58"/>
                <a:gd name="T52" fmla="*/ 18 w 33"/>
                <a:gd name="T53" fmla="*/ 0 h 58"/>
                <a:gd name="T54" fmla="*/ 15 w 33"/>
                <a:gd name="T55" fmla="*/ 1 h 58"/>
                <a:gd name="T56" fmla="*/ 12 w 33"/>
                <a:gd name="T57" fmla="*/ 1 h 58"/>
                <a:gd name="T58" fmla="*/ 10 w 33"/>
                <a:gd name="T59" fmla="*/ 3 h 58"/>
                <a:gd name="T60" fmla="*/ 7 w 33"/>
                <a:gd name="T61" fmla="*/ 6 h 58"/>
                <a:gd name="T62" fmla="*/ 5 w 33"/>
                <a:gd name="T63" fmla="*/ 8 h 58"/>
                <a:gd name="T64" fmla="*/ 5 w 33"/>
                <a:gd name="T65" fmla="*/ 11 h 58"/>
                <a:gd name="T66" fmla="*/ 5 w 33"/>
                <a:gd name="T67" fmla="*/ 8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58"/>
                <a:gd name="T104" fmla="*/ 33 w 33"/>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58">
                  <a:moveTo>
                    <a:pt x="5" y="8"/>
                  </a:moveTo>
                  <a:lnTo>
                    <a:pt x="4" y="14"/>
                  </a:lnTo>
                  <a:lnTo>
                    <a:pt x="4" y="19"/>
                  </a:lnTo>
                  <a:lnTo>
                    <a:pt x="2" y="24"/>
                  </a:lnTo>
                  <a:lnTo>
                    <a:pt x="0" y="30"/>
                  </a:lnTo>
                  <a:lnTo>
                    <a:pt x="0" y="35"/>
                  </a:lnTo>
                  <a:lnTo>
                    <a:pt x="0" y="41"/>
                  </a:lnTo>
                  <a:lnTo>
                    <a:pt x="0" y="46"/>
                  </a:lnTo>
                  <a:lnTo>
                    <a:pt x="2" y="51"/>
                  </a:lnTo>
                  <a:lnTo>
                    <a:pt x="2" y="54"/>
                  </a:lnTo>
                  <a:lnTo>
                    <a:pt x="4" y="56"/>
                  </a:lnTo>
                  <a:lnTo>
                    <a:pt x="5" y="58"/>
                  </a:lnTo>
                  <a:lnTo>
                    <a:pt x="7" y="58"/>
                  </a:lnTo>
                  <a:lnTo>
                    <a:pt x="9" y="58"/>
                  </a:lnTo>
                  <a:lnTo>
                    <a:pt x="10" y="58"/>
                  </a:lnTo>
                  <a:lnTo>
                    <a:pt x="12" y="56"/>
                  </a:lnTo>
                  <a:lnTo>
                    <a:pt x="13" y="54"/>
                  </a:lnTo>
                  <a:lnTo>
                    <a:pt x="18" y="48"/>
                  </a:lnTo>
                  <a:lnTo>
                    <a:pt x="23" y="43"/>
                  </a:lnTo>
                  <a:lnTo>
                    <a:pt x="26" y="37"/>
                  </a:lnTo>
                  <a:lnTo>
                    <a:pt x="31" y="30"/>
                  </a:lnTo>
                  <a:lnTo>
                    <a:pt x="33" y="22"/>
                  </a:lnTo>
                  <a:lnTo>
                    <a:pt x="33" y="16"/>
                  </a:lnTo>
                  <a:lnTo>
                    <a:pt x="31" y="9"/>
                  </a:lnTo>
                  <a:lnTo>
                    <a:pt x="25" y="4"/>
                  </a:lnTo>
                  <a:lnTo>
                    <a:pt x="21" y="1"/>
                  </a:lnTo>
                  <a:lnTo>
                    <a:pt x="18" y="0"/>
                  </a:lnTo>
                  <a:lnTo>
                    <a:pt x="15" y="1"/>
                  </a:lnTo>
                  <a:lnTo>
                    <a:pt x="12" y="1"/>
                  </a:lnTo>
                  <a:lnTo>
                    <a:pt x="10" y="3"/>
                  </a:lnTo>
                  <a:lnTo>
                    <a:pt x="7" y="6"/>
                  </a:lnTo>
                  <a:lnTo>
                    <a:pt x="5" y="8"/>
                  </a:lnTo>
                  <a:lnTo>
                    <a:pt x="5" y="11"/>
                  </a:lnTo>
                  <a:lnTo>
                    <a:pt x="5" y="8"/>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2" name="Freeform 14"/>
            <p:cNvSpPr>
              <a:spLocks/>
            </p:cNvSpPr>
            <p:nvPr/>
          </p:nvSpPr>
          <p:spPr bwMode="auto">
            <a:xfrm>
              <a:off x="4532" y="2916"/>
              <a:ext cx="33" cy="58"/>
            </a:xfrm>
            <a:custGeom>
              <a:avLst/>
              <a:gdLst>
                <a:gd name="T0" fmla="*/ 5 w 33"/>
                <a:gd name="T1" fmla="*/ 8 h 58"/>
                <a:gd name="T2" fmla="*/ 4 w 33"/>
                <a:gd name="T3" fmla="*/ 14 h 58"/>
                <a:gd name="T4" fmla="*/ 4 w 33"/>
                <a:gd name="T5" fmla="*/ 19 h 58"/>
                <a:gd name="T6" fmla="*/ 2 w 33"/>
                <a:gd name="T7" fmla="*/ 24 h 58"/>
                <a:gd name="T8" fmla="*/ 0 w 33"/>
                <a:gd name="T9" fmla="*/ 30 h 58"/>
                <a:gd name="T10" fmla="*/ 0 w 33"/>
                <a:gd name="T11" fmla="*/ 35 h 58"/>
                <a:gd name="T12" fmla="*/ 0 w 33"/>
                <a:gd name="T13" fmla="*/ 41 h 58"/>
                <a:gd name="T14" fmla="*/ 0 w 33"/>
                <a:gd name="T15" fmla="*/ 46 h 58"/>
                <a:gd name="T16" fmla="*/ 2 w 33"/>
                <a:gd name="T17" fmla="*/ 51 h 58"/>
                <a:gd name="T18" fmla="*/ 2 w 33"/>
                <a:gd name="T19" fmla="*/ 54 h 58"/>
                <a:gd name="T20" fmla="*/ 4 w 33"/>
                <a:gd name="T21" fmla="*/ 56 h 58"/>
                <a:gd name="T22" fmla="*/ 5 w 33"/>
                <a:gd name="T23" fmla="*/ 58 h 58"/>
                <a:gd name="T24" fmla="*/ 7 w 33"/>
                <a:gd name="T25" fmla="*/ 58 h 58"/>
                <a:gd name="T26" fmla="*/ 9 w 33"/>
                <a:gd name="T27" fmla="*/ 58 h 58"/>
                <a:gd name="T28" fmla="*/ 10 w 33"/>
                <a:gd name="T29" fmla="*/ 58 h 58"/>
                <a:gd name="T30" fmla="*/ 12 w 33"/>
                <a:gd name="T31" fmla="*/ 56 h 58"/>
                <a:gd name="T32" fmla="*/ 13 w 33"/>
                <a:gd name="T33" fmla="*/ 54 h 58"/>
                <a:gd name="T34" fmla="*/ 18 w 33"/>
                <a:gd name="T35" fmla="*/ 48 h 58"/>
                <a:gd name="T36" fmla="*/ 23 w 33"/>
                <a:gd name="T37" fmla="*/ 43 h 58"/>
                <a:gd name="T38" fmla="*/ 26 w 33"/>
                <a:gd name="T39" fmla="*/ 37 h 58"/>
                <a:gd name="T40" fmla="*/ 31 w 33"/>
                <a:gd name="T41" fmla="*/ 30 h 58"/>
                <a:gd name="T42" fmla="*/ 33 w 33"/>
                <a:gd name="T43" fmla="*/ 22 h 58"/>
                <a:gd name="T44" fmla="*/ 33 w 33"/>
                <a:gd name="T45" fmla="*/ 16 h 58"/>
                <a:gd name="T46" fmla="*/ 31 w 33"/>
                <a:gd name="T47" fmla="*/ 9 h 58"/>
                <a:gd name="T48" fmla="*/ 25 w 33"/>
                <a:gd name="T49" fmla="*/ 4 h 58"/>
                <a:gd name="T50" fmla="*/ 21 w 33"/>
                <a:gd name="T51" fmla="*/ 1 h 58"/>
                <a:gd name="T52" fmla="*/ 18 w 33"/>
                <a:gd name="T53" fmla="*/ 0 h 58"/>
                <a:gd name="T54" fmla="*/ 15 w 33"/>
                <a:gd name="T55" fmla="*/ 1 h 58"/>
                <a:gd name="T56" fmla="*/ 12 w 33"/>
                <a:gd name="T57" fmla="*/ 1 h 58"/>
                <a:gd name="T58" fmla="*/ 10 w 33"/>
                <a:gd name="T59" fmla="*/ 3 h 58"/>
                <a:gd name="T60" fmla="*/ 7 w 33"/>
                <a:gd name="T61" fmla="*/ 6 h 58"/>
                <a:gd name="T62" fmla="*/ 5 w 33"/>
                <a:gd name="T63" fmla="*/ 8 h 58"/>
                <a:gd name="T64" fmla="*/ 5 w 33"/>
                <a:gd name="T65" fmla="*/ 11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58"/>
                <a:gd name="T101" fmla="*/ 33 w 33"/>
                <a:gd name="T102" fmla="*/ 58 h 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58">
                  <a:moveTo>
                    <a:pt x="5" y="8"/>
                  </a:moveTo>
                  <a:lnTo>
                    <a:pt x="4" y="14"/>
                  </a:lnTo>
                  <a:lnTo>
                    <a:pt x="4" y="19"/>
                  </a:lnTo>
                  <a:lnTo>
                    <a:pt x="2" y="24"/>
                  </a:lnTo>
                  <a:lnTo>
                    <a:pt x="0" y="30"/>
                  </a:lnTo>
                  <a:lnTo>
                    <a:pt x="0" y="35"/>
                  </a:lnTo>
                  <a:lnTo>
                    <a:pt x="0" y="41"/>
                  </a:lnTo>
                  <a:lnTo>
                    <a:pt x="0" y="46"/>
                  </a:lnTo>
                  <a:lnTo>
                    <a:pt x="2" y="51"/>
                  </a:lnTo>
                  <a:lnTo>
                    <a:pt x="2" y="54"/>
                  </a:lnTo>
                  <a:lnTo>
                    <a:pt x="4" y="56"/>
                  </a:lnTo>
                  <a:lnTo>
                    <a:pt x="5" y="58"/>
                  </a:lnTo>
                  <a:lnTo>
                    <a:pt x="7" y="58"/>
                  </a:lnTo>
                  <a:lnTo>
                    <a:pt x="9" y="58"/>
                  </a:lnTo>
                  <a:lnTo>
                    <a:pt x="10" y="58"/>
                  </a:lnTo>
                  <a:lnTo>
                    <a:pt x="12" y="56"/>
                  </a:lnTo>
                  <a:lnTo>
                    <a:pt x="13" y="54"/>
                  </a:lnTo>
                  <a:lnTo>
                    <a:pt x="18" y="48"/>
                  </a:lnTo>
                  <a:lnTo>
                    <a:pt x="23" y="43"/>
                  </a:lnTo>
                  <a:lnTo>
                    <a:pt x="26" y="37"/>
                  </a:lnTo>
                  <a:lnTo>
                    <a:pt x="31" y="30"/>
                  </a:lnTo>
                  <a:lnTo>
                    <a:pt x="33" y="22"/>
                  </a:lnTo>
                  <a:lnTo>
                    <a:pt x="33" y="16"/>
                  </a:lnTo>
                  <a:lnTo>
                    <a:pt x="31" y="9"/>
                  </a:lnTo>
                  <a:lnTo>
                    <a:pt x="25" y="4"/>
                  </a:lnTo>
                  <a:lnTo>
                    <a:pt x="21" y="1"/>
                  </a:lnTo>
                  <a:lnTo>
                    <a:pt x="18" y="0"/>
                  </a:lnTo>
                  <a:lnTo>
                    <a:pt x="15" y="1"/>
                  </a:lnTo>
                  <a:lnTo>
                    <a:pt x="12" y="1"/>
                  </a:lnTo>
                  <a:lnTo>
                    <a:pt x="10" y="3"/>
                  </a:lnTo>
                  <a:lnTo>
                    <a:pt x="7" y="6"/>
                  </a:lnTo>
                  <a:lnTo>
                    <a:pt x="5" y="8"/>
                  </a:lnTo>
                  <a:lnTo>
                    <a:pt x="5" y="1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3" name="Freeform 15"/>
            <p:cNvSpPr>
              <a:spLocks/>
            </p:cNvSpPr>
            <p:nvPr/>
          </p:nvSpPr>
          <p:spPr bwMode="auto">
            <a:xfrm>
              <a:off x="4545" y="2972"/>
              <a:ext cx="50" cy="47"/>
            </a:xfrm>
            <a:custGeom>
              <a:avLst/>
              <a:gdLst>
                <a:gd name="T0" fmla="*/ 0 w 50"/>
                <a:gd name="T1" fmla="*/ 16 h 47"/>
                <a:gd name="T2" fmla="*/ 2 w 50"/>
                <a:gd name="T3" fmla="*/ 19 h 47"/>
                <a:gd name="T4" fmla="*/ 4 w 50"/>
                <a:gd name="T5" fmla="*/ 22 h 47"/>
                <a:gd name="T6" fmla="*/ 4 w 50"/>
                <a:gd name="T7" fmla="*/ 26 h 47"/>
                <a:gd name="T8" fmla="*/ 5 w 50"/>
                <a:gd name="T9" fmla="*/ 26 h 47"/>
                <a:gd name="T10" fmla="*/ 5 w 50"/>
                <a:gd name="T11" fmla="*/ 26 h 47"/>
                <a:gd name="T12" fmla="*/ 5 w 50"/>
                <a:gd name="T13" fmla="*/ 24 h 47"/>
                <a:gd name="T14" fmla="*/ 5 w 50"/>
                <a:gd name="T15" fmla="*/ 24 h 47"/>
                <a:gd name="T16" fmla="*/ 5 w 50"/>
                <a:gd name="T17" fmla="*/ 27 h 47"/>
                <a:gd name="T18" fmla="*/ 5 w 50"/>
                <a:gd name="T19" fmla="*/ 34 h 47"/>
                <a:gd name="T20" fmla="*/ 7 w 50"/>
                <a:gd name="T21" fmla="*/ 40 h 47"/>
                <a:gd name="T22" fmla="*/ 10 w 50"/>
                <a:gd name="T23" fmla="*/ 45 h 47"/>
                <a:gd name="T24" fmla="*/ 13 w 50"/>
                <a:gd name="T25" fmla="*/ 47 h 47"/>
                <a:gd name="T26" fmla="*/ 16 w 50"/>
                <a:gd name="T27" fmla="*/ 45 h 47"/>
                <a:gd name="T28" fmla="*/ 20 w 50"/>
                <a:gd name="T29" fmla="*/ 43 h 47"/>
                <a:gd name="T30" fmla="*/ 24 w 50"/>
                <a:gd name="T31" fmla="*/ 40 h 47"/>
                <a:gd name="T32" fmla="*/ 29 w 50"/>
                <a:gd name="T33" fmla="*/ 37 h 47"/>
                <a:gd name="T34" fmla="*/ 36 w 50"/>
                <a:gd name="T35" fmla="*/ 32 h 47"/>
                <a:gd name="T36" fmla="*/ 42 w 50"/>
                <a:gd name="T37" fmla="*/ 30 h 47"/>
                <a:gd name="T38" fmla="*/ 45 w 50"/>
                <a:gd name="T39" fmla="*/ 27 h 47"/>
                <a:gd name="T40" fmla="*/ 49 w 50"/>
                <a:gd name="T41" fmla="*/ 22 h 47"/>
                <a:gd name="T42" fmla="*/ 49 w 50"/>
                <a:gd name="T43" fmla="*/ 16 h 47"/>
                <a:gd name="T44" fmla="*/ 45 w 50"/>
                <a:gd name="T45" fmla="*/ 11 h 47"/>
                <a:gd name="T46" fmla="*/ 39 w 50"/>
                <a:gd name="T47" fmla="*/ 8 h 47"/>
                <a:gd name="T48" fmla="*/ 32 w 50"/>
                <a:gd name="T49" fmla="*/ 6 h 47"/>
                <a:gd name="T50" fmla="*/ 28 w 50"/>
                <a:gd name="T51" fmla="*/ 5 h 47"/>
                <a:gd name="T52" fmla="*/ 23 w 50"/>
                <a:gd name="T53" fmla="*/ 3 h 47"/>
                <a:gd name="T54" fmla="*/ 18 w 50"/>
                <a:gd name="T55" fmla="*/ 0 h 47"/>
                <a:gd name="T56" fmla="*/ 13 w 50"/>
                <a:gd name="T57" fmla="*/ 0 h 47"/>
                <a:gd name="T58" fmla="*/ 8 w 50"/>
                <a:gd name="T59" fmla="*/ 2 h 47"/>
                <a:gd name="T60" fmla="*/ 4 w 50"/>
                <a:gd name="T61" fmla="*/ 6 h 47"/>
                <a:gd name="T62" fmla="*/ 2 w 50"/>
                <a:gd name="T63" fmla="*/ 1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47"/>
                <a:gd name="T98" fmla="*/ 50 w 50"/>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47">
                  <a:moveTo>
                    <a:pt x="0" y="14"/>
                  </a:moveTo>
                  <a:lnTo>
                    <a:pt x="0" y="16"/>
                  </a:lnTo>
                  <a:lnTo>
                    <a:pt x="0" y="18"/>
                  </a:lnTo>
                  <a:lnTo>
                    <a:pt x="2" y="19"/>
                  </a:lnTo>
                  <a:lnTo>
                    <a:pt x="2" y="21"/>
                  </a:lnTo>
                  <a:lnTo>
                    <a:pt x="4" y="22"/>
                  </a:lnTo>
                  <a:lnTo>
                    <a:pt x="4" y="24"/>
                  </a:lnTo>
                  <a:lnTo>
                    <a:pt x="4" y="26"/>
                  </a:lnTo>
                  <a:lnTo>
                    <a:pt x="5" y="26"/>
                  </a:lnTo>
                  <a:lnTo>
                    <a:pt x="5" y="24"/>
                  </a:lnTo>
                  <a:lnTo>
                    <a:pt x="5" y="27"/>
                  </a:lnTo>
                  <a:lnTo>
                    <a:pt x="5" y="30"/>
                  </a:lnTo>
                  <a:lnTo>
                    <a:pt x="5" y="34"/>
                  </a:lnTo>
                  <a:lnTo>
                    <a:pt x="5" y="37"/>
                  </a:lnTo>
                  <a:lnTo>
                    <a:pt x="7" y="40"/>
                  </a:lnTo>
                  <a:lnTo>
                    <a:pt x="8" y="42"/>
                  </a:lnTo>
                  <a:lnTo>
                    <a:pt x="10" y="45"/>
                  </a:lnTo>
                  <a:lnTo>
                    <a:pt x="12" y="45"/>
                  </a:lnTo>
                  <a:lnTo>
                    <a:pt x="13" y="47"/>
                  </a:lnTo>
                  <a:lnTo>
                    <a:pt x="15" y="45"/>
                  </a:lnTo>
                  <a:lnTo>
                    <a:pt x="16" y="45"/>
                  </a:lnTo>
                  <a:lnTo>
                    <a:pt x="18" y="45"/>
                  </a:lnTo>
                  <a:lnTo>
                    <a:pt x="20" y="43"/>
                  </a:lnTo>
                  <a:lnTo>
                    <a:pt x="23" y="42"/>
                  </a:lnTo>
                  <a:lnTo>
                    <a:pt x="24" y="40"/>
                  </a:lnTo>
                  <a:lnTo>
                    <a:pt x="26" y="39"/>
                  </a:lnTo>
                  <a:lnTo>
                    <a:pt x="29" y="37"/>
                  </a:lnTo>
                  <a:lnTo>
                    <a:pt x="32" y="34"/>
                  </a:lnTo>
                  <a:lnTo>
                    <a:pt x="36" y="32"/>
                  </a:lnTo>
                  <a:lnTo>
                    <a:pt x="39" y="30"/>
                  </a:lnTo>
                  <a:lnTo>
                    <a:pt x="42" y="30"/>
                  </a:lnTo>
                  <a:lnTo>
                    <a:pt x="44" y="29"/>
                  </a:lnTo>
                  <a:lnTo>
                    <a:pt x="45" y="27"/>
                  </a:lnTo>
                  <a:lnTo>
                    <a:pt x="47" y="26"/>
                  </a:lnTo>
                  <a:lnTo>
                    <a:pt x="49" y="22"/>
                  </a:lnTo>
                  <a:lnTo>
                    <a:pt x="50" y="19"/>
                  </a:lnTo>
                  <a:lnTo>
                    <a:pt x="49" y="16"/>
                  </a:lnTo>
                  <a:lnTo>
                    <a:pt x="47" y="14"/>
                  </a:lnTo>
                  <a:lnTo>
                    <a:pt x="45" y="11"/>
                  </a:lnTo>
                  <a:lnTo>
                    <a:pt x="42" y="10"/>
                  </a:lnTo>
                  <a:lnTo>
                    <a:pt x="39" y="8"/>
                  </a:lnTo>
                  <a:lnTo>
                    <a:pt x="36" y="8"/>
                  </a:lnTo>
                  <a:lnTo>
                    <a:pt x="32" y="6"/>
                  </a:lnTo>
                  <a:lnTo>
                    <a:pt x="31" y="6"/>
                  </a:lnTo>
                  <a:lnTo>
                    <a:pt x="28" y="5"/>
                  </a:lnTo>
                  <a:lnTo>
                    <a:pt x="26" y="3"/>
                  </a:lnTo>
                  <a:lnTo>
                    <a:pt x="23" y="3"/>
                  </a:lnTo>
                  <a:lnTo>
                    <a:pt x="21" y="2"/>
                  </a:lnTo>
                  <a:lnTo>
                    <a:pt x="18" y="0"/>
                  </a:lnTo>
                  <a:lnTo>
                    <a:pt x="16" y="0"/>
                  </a:lnTo>
                  <a:lnTo>
                    <a:pt x="13" y="0"/>
                  </a:lnTo>
                  <a:lnTo>
                    <a:pt x="10" y="0"/>
                  </a:lnTo>
                  <a:lnTo>
                    <a:pt x="8" y="2"/>
                  </a:lnTo>
                  <a:lnTo>
                    <a:pt x="5" y="3"/>
                  </a:lnTo>
                  <a:lnTo>
                    <a:pt x="4" y="6"/>
                  </a:lnTo>
                  <a:lnTo>
                    <a:pt x="2" y="8"/>
                  </a:lnTo>
                  <a:lnTo>
                    <a:pt x="2" y="11"/>
                  </a:lnTo>
                  <a:lnTo>
                    <a:pt x="0" y="1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4" name="Freeform 16"/>
            <p:cNvSpPr>
              <a:spLocks/>
            </p:cNvSpPr>
            <p:nvPr/>
          </p:nvSpPr>
          <p:spPr bwMode="auto">
            <a:xfrm>
              <a:off x="4545" y="2972"/>
              <a:ext cx="50" cy="47"/>
            </a:xfrm>
            <a:custGeom>
              <a:avLst/>
              <a:gdLst>
                <a:gd name="T0" fmla="*/ 0 w 50"/>
                <a:gd name="T1" fmla="*/ 16 h 47"/>
                <a:gd name="T2" fmla="*/ 2 w 50"/>
                <a:gd name="T3" fmla="*/ 19 h 47"/>
                <a:gd name="T4" fmla="*/ 4 w 50"/>
                <a:gd name="T5" fmla="*/ 22 h 47"/>
                <a:gd name="T6" fmla="*/ 4 w 50"/>
                <a:gd name="T7" fmla="*/ 26 h 47"/>
                <a:gd name="T8" fmla="*/ 5 w 50"/>
                <a:gd name="T9" fmla="*/ 26 h 47"/>
                <a:gd name="T10" fmla="*/ 5 w 50"/>
                <a:gd name="T11" fmla="*/ 26 h 47"/>
                <a:gd name="T12" fmla="*/ 5 w 50"/>
                <a:gd name="T13" fmla="*/ 24 h 47"/>
                <a:gd name="T14" fmla="*/ 5 w 50"/>
                <a:gd name="T15" fmla="*/ 24 h 47"/>
                <a:gd name="T16" fmla="*/ 5 w 50"/>
                <a:gd name="T17" fmla="*/ 27 h 47"/>
                <a:gd name="T18" fmla="*/ 5 w 50"/>
                <a:gd name="T19" fmla="*/ 34 h 47"/>
                <a:gd name="T20" fmla="*/ 7 w 50"/>
                <a:gd name="T21" fmla="*/ 40 h 47"/>
                <a:gd name="T22" fmla="*/ 10 w 50"/>
                <a:gd name="T23" fmla="*/ 45 h 47"/>
                <a:gd name="T24" fmla="*/ 13 w 50"/>
                <a:gd name="T25" fmla="*/ 47 h 47"/>
                <a:gd name="T26" fmla="*/ 16 w 50"/>
                <a:gd name="T27" fmla="*/ 45 h 47"/>
                <a:gd name="T28" fmla="*/ 20 w 50"/>
                <a:gd name="T29" fmla="*/ 43 h 47"/>
                <a:gd name="T30" fmla="*/ 24 w 50"/>
                <a:gd name="T31" fmla="*/ 40 h 47"/>
                <a:gd name="T32" fmla="*/ 29 w 50"/>
                <a:gd name="T33" fmla="*/ 37 h 47"/>
                <a:gd name="T34" fmla="*/ 36 w 50"/>
                <a:gd name="T35" fmla="*/ 32 h 47"/>
                <a:gd name="T36" fmla="*/ 42 w 50"/>
                <a:gd name="T37" fmla="*/ 30 h 47"/>
                <a:gd name="T38" fmla="*/ 45 w 50"/>
                <a:gd name="T39" fmla="*/ 27 h 47"/>
                <a:gd name="T40" fmla="*/ 49 w 50"/>
                <a:gd name="T41" fmla="*/ 22 h 47"/>
                <a:gd name="T42" fmla="*/ 49 w 50"/>
                <a:gd name="T43" fmla="*/ 16 h 47"/>
                <a:gd name="T44" fmla="*/ 45 w 50"/>
                <a:gd name="T45" fmla="*/ 11 h 47"/>
                <a:gd name="T46" fmla="*/ 39 w 50"/>
                <a:gd name="T47" fmla="*/ 8 h 47"/>
                <a:gd name="T48" fmla="*/ 32 w 50"/>
                <a:gd name="T49" fmla="*/ 6 h 47"/>
                <a:gd name="T50" fmla="*/ 28 w 50"/>
                <a:gd name="T51" fmla="*/ 5 h 47"/>
                <a:gd name="T52" fmla="*/ 23 w 50"/>
                <a:gd name="T53" fmla="*/ 3 h 47"/>
                <a:gd name="T54" fmla="*/ 18 w 50"/>
                <a:gd name="T55" fmla="*/ 0 h 47"/>
                <a:gd name="T56" fmla="*/ 13 w 50"/>
                <a:gd name="T57" fmla="*/ 0 h 47"/>
                <a:gd name="T58" fmla="*/ 8 w 50"/>
                <a:gd name="T59" fmla="*/ 2 h 47"/>
                <a:gd name="T60" fmla="*/ 4 w 50"/>
                <a:gd name="T61" fmla="*/ 6 h 47"/>
                <a:gd name="T62" fmla="*/ 2 w 50"/>
                <a:gd name="T63" fmla="*/ 1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47"/>
                <a:gd name="T98" fmla="*/ 50 w 50"/>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47">
                  <a:moveTo>
                    <a:pt x="0" y="14"/>
                  </a:moveTo>
                  <a:lnTo>
                    <a:pt x="0" y="16"/>
                  </a:lnTo>
                  <a:lnTo>
                    <a:pt x="0" y="18"/>
                  </a:lnTo>
                  <a:lnTo>
                    <a:pt x="2" y="19"/>
                  </a:lnTo>
                  <a:lnTo>
                    <a:pt x="2" y="21"/>
                  </a:lnTo>
                  <a:lnTo>
                    <a:pt x="4" y="22"/>
                  </a:lnTo>
                  <a:lnTo>
                    <a:pt x="4" y="24"/>
                  </a:lnTo>
                  <a:lnTo>
                    <a:pt x="4" y="26"/>
                  </a:lnTo>
                  <a:lnTo>
                    <a:pt x="5" y="26"/>
                  </a:lnTo>
                  <a:lnTo>
                    <a:pt x="5" y="24"/>
                  </a:lnTo>
                  <a:lnTo>
                    <a:pt x="5" y="27"/>
                  </a:lnTo>
                  <a:lnTo>
                    <a:pt x="5" y="30"/>
                  </a:lnTo>
                  <a:lnTo>
                    <a:pt x="5" y="34"/>
                  </a:lnTo>
                  <a:lnTo>
                    <a:pt x="5" y="37"/>
                  </a:lnTo>
                  <a:lnTo>
                    <a:pt x="7" y="40"/>
                  </a:lnTo>
                  <a:lnTo>
                    <a:pt x="8" y="42"/>
                  </a:lnTo>
                  <a:lnTo>
                    <a:pt x="10" y="45"/>
                  </a:lnTo>
                  <a:lnTo>
                    <a:pt x="12" y="45"/>
                  </a:lnTo>
                  <a:lnTo>
                    <a:pt x="13" y="47"/>
                  </a:lnTo>
                  <a:lnTo>
                    <a:pt x="15" y="45"/>
                  </a:lnTo>
                  <a:lnTo>
                    <a:pt x="16" y="45"/>
                  </a:lnTo>
                  <a:lnTo>
                    <a:pt x="18" y="45"/>
                  </a:lnTo>
                  <a:lnTo>
                    <a:pt x="20" y="43"/>
                  </a:lnTo>
                  <a:lnTo>
                    <a:pt x="23" y="42"/>
                  </a:lnTo>
                  <a:lnTo>
                    <a:pt x="24" y="40"/>
                  </a:lnTo>
                  <a:lnTo>
                    <a:pt x="26" y="39"/>
                  </a:lnTo>
                  <a:lnTo>
                    <a:pt x="29" y="37"/>
                  </a:lnTo>
                  <a:lnTo>
                    <a:pt x="32" y="34"/>
                  </a:lnTo>
                  <a:lnTo>
                    <a:pt x="36" y="32"/>
                  </a:lnTo>
                  <a:lnTo>
                    <a:pt x="39" y="30"/>
                  </a:lnTo>
                  <a:lnTo>
                    <a:pt x="42" y="30"/>
                  </a:lnTo>
                  <a:lnTo>
                    <a:pt x="44" y="29"/>
                  </a:lnTo>
                  <a:lnTo>
                    <a:pt x="45" y="27"/>
                  </a:lnTo>
                  <a:lnTo>
                    <a:pt x="47" y="26"/>
                  </a:lnTo>
                  <a:lnTo>
                    <a:pt x="49" y="22"/>
                  </a:lnTo>
                  <a:lnTo>
                    <a:pt x="50" y="19"/>
                  </a:lnTo>
                  <a:lnTo>
                    <a:pt x="49" y="16"/>
                  </a:lnTo>
                  <a:lnTo>
                    <a:pt x="47" y="14"/>
                  </a:lnTo>
                  <a:lnTo>
                    <a:pt x="45" y="11"/>
                  </a:lnTo>
                  <a:lnTo>
                    <a:pt x="42" y="10"/>
                  </a:lnTo>
                  <a:lnTo>
                    <a:pt x="39" y="8"/>
                  </a:lnTo>
                  <a:lnTo>
                    <a:pt x="36" y="8"/>
                  </a:lnTo>
                  <a:lnTo>
                    <a:pt x="32" y="6"/>
                  </a:lnTo>
                  <a:lnTo>
                    <a:pt x="31" y="6"/>
                  </a:lnTo>
                  <a:lnTo>
                    <a:pt x="28" y="5"/>
                  </a:lnTo>
                  <a:lnTo>
                    <a:pt x="26" y="3"/>
                  </a:lnTo>
                  <a:lnTo>
                    <a:pt x="23" y="3"/>
                  </a:lnTo>
                  <a:lnTo>
                    <a:pt x="21" y="2"/>
                  </a:lnTo>
                  <a:lnTo>
                    <a:pt x="18" y="0"/>
                  </a:lnTo>
                  <a:lnTo>
                    <a:pt x="16" y="0"/>
                  </a:lnTo>
                  <a:lnTo>
                    <a:pt x="13" y="0"/>
                  </a:lnTo>
                  <a:lnTo>
                    <a:pt x="10" y="0"/>
                  </a:lnTo>
                  <a:lnTo>
                    <a:pt x="8" y="2"/>
                  </a:lnTo>
                  <a:lnTo>
                    <a:pt x="5" y="3"/>
                  </a:lnTo>
                  <a:lnTo>
                    <a:pt x="4" y="6"/>
                  </a:lnTo>
                  <a:lnTo>
                    <a:pt x="2" y="8"/>
                  </a:lnTo>
                  <a:lnTo>
                    <a:pt x="2" y="11"/>
                  </a:lnTo>
                  <a:lnTo>
                    <a:pt x="0" y="1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5" name="Freeform 17"/>
            <p:cNvSpPr>
              <a:spLocks/>
            </p:cNvSpPr>
            <p:nvPr/>
          </p:nvSpPr>
          <p:spPr bwMode="auto">
            <a:xfrm>
              <a:off x="4560" y="2917"/>
              <a:ext cx="59" cy="55"/>
            </a:xfrm>
            <a:custGeom>
              <a:avLst/>
              <a:gdLst>
                <a:gd name="T0" fmla="*/ 16 w 59"/>
                <a:gd name="T1" fmla="*/ 24 h 55"/>
                <a:gd name="T2" fmla="*/ 13 w 59"/>
                <a:gd name="T3" fmla="*/ 29 h 55"/>
                <a:gd name="T4" fmla="*/ 9 w 59"/>
                <a:gd name="T5" fmla="*/ 32 h 55"/>
                <a:gd name="T6" fmla="*/ 6 w 59"/>
                <a:gd name="T7" fmla="*/ 34 h 55"/>
                <a:gd name="T8" fmla="*/ 5 w 59"/>
                <a:gd name="T9" fmla="*/ 37 h 55"/>
                <a:gd name="T10" fmla="*/ 1 w 59"/>
                <a:gd name="T11" fmla="*/ 39 h 55"/>
                <a:gd name="T12" fmla="*/ 1 w 59"/>
                <a:gd name="T13" fmla="*/ 42 h 55"/>
                <a:gd name="T14" fmla="*/ 0 w 59"/>
                <a:gd name="T15" fmla="*/ 44 h 55"/>
                <a:gd name="T16" fmla="*/ 1 w 59"/>
                <a:gd name="T17" fmla="*/ 47 h 55"/>
                <a:gd name="T18" fmla="*/ 5 w 59"/>
                <a:gd name="T19" fmla="*/ 50 h 55"/>
                <a:gd name="T20" fmla="*/ 8 w 59"/>
                <a:gd name="T21" fmla="*/ 53 h 55"/>
                <a:gd name="T22" fmla="*/ 11 w 59"/>
                <a:gd name="T23" fmla="*/ 55 h 55"/>
                <a:gd name="T24" fmla="*/ 16 w 59"/>
                <a:gd name="T25" fmla="*/ 55 h 55"/>
                <a:gd name="T26" fmla="*/ 21 w 59"/>
                <a:gd name="T27" fmla="*/ 55 h 55"/>
                <a:gd name="T28" fmla="*/ 24 w 59"/>
                <a:gd name="T29" fmla="*/ 55 h 55"/>
                <a:gd name="T30" fmla="*/ 29 w 59"/>
                <a:gd name="T31" fmla="*/ 53 h 55"/>
                <a:gd name="T32" fmla="*/ 32 w 59"/>
                <a:gd name="T33" fmla="*/ 52 h 55"/>
                <a:gd name="T34" fmla="*/ 37 w 59"/>
                <a:gd name="T35" fmla="*/ 50 h 55"/>
                <a:gd name="T36" fmla="*/ 42 w 59"/>
                <a:gd name="T37" fmla="*/ 47 h 55"/>
                <a:gd name="T38" fmla="*/ 45 w 59"/>
                <a:gd name="T39" fmla="*/ 45 h 55"/>
                <a:gd name="T40" fmla="*/ 50 w 59"/>
                <a:gd name="T41" fmla="*/ 42 h 55"/>
                <a:gd name="T42" fmla="*/ 54 w 59"/>
                <a:gd name="T43" fmla="*/ 39 h 55"/>
                <a:gd name="T44" fmla="*/ 58 w 59"/>
                <a:gd name="T45" fmla="*/ 36 h 55"/>
                <a:gd name="T46" fmla="*/ 59 w 59"/>
                <a:gd name="T47" fmla="*/ 31 h 55"/>
                <a:gd name="T48" fmla="*/ 59 w 59"/>
                <a:gd name="T49" fmla="*/ 26 h 55"/>
                <a:gd name="T50" fmla="*/ 59 w 59"/>
                <a:gd name="T51" fmla="*/ 23 h 55"/>
                <a:gd name="T52" fmla="*/ 58 w 59"/>
                <a:gd name="T53" fmla="*/ 20 h 55"/>
                <a:gd name="T54" fmla="*/ 58 w 59"/>
                <a:gd name="T55" fmla="*/ 15 h 55"/>
                <a:gd name="T56" fmla="*/ 56 w 59"/>
                <a:gd name="T57" fmla="*/ 11 h 55"/>
                <a:gd name="T58" fmla="*/ 54 w 59"/>
                <a:gd name="T59" fmla="*/ 8 h 55"/>
                <a:gd name="T60" fmla="*/ 51 w 59"/>
                <a:gd name="T61" fmla="*/ 7 h 55"/>
                <a:gd name="T62" fmla="*/ 50 w 59"/>
                <a:gd name="T63" fmla="*/ 3 h 55"/>
                <a:gd name="T64" fmla="*/ 46 w 59"/>
                <a:gd name="T65" fmla="*/ 2 h 55"/>
                <a:gd name="T66" fmla="*/ 42 w 59"/>
                <a:gd name="T67" fmla="*/ 0 h 55"/>
                <a:gd name="T68" fmla="*/ 35 w 59"/>
                <a:gd name="T69" fmla="*/ 0 h 55"/>
                <a:gd name="T70" fmla="*/ 32 w 59"/>
                <a:gd name="T71" fmla="*/ 2 h 55"/>
                <a:gd name="T72" fmla="*/ 27 w 59"/>
                <a:gd name="T73" fmla="*/ 3 h 55"/>
                <a:gd name="T74" fmla="*/ 22 w 59"/>
                <a:gd name="T75" fmla="*/ 8 h 55"/>
                <a:gd name="T76" fmla="*/ 19 w 59"/>
                <a:gd name="T77" fmla="*/ 13 h 55"/>
                <a:gd name="T78" fmla="*/ 17 w 59"/>
                <a:gd name="T79" fmla="*/ 18 h 55"/>
                <a:gd name="T80" fmla="*/ 16 w 59"/>
                <a:gd name="T81" fmla="*/ 24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55"/>
                <a:gd name="T125" fmla="*/ 59 w 59"/>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55">
                  <a:moveTo>
                    <a:pt x="16" y="24"/>
                  </a:moveTo>
                  <a:lnTo>
                    <a:pt x="13" y="29"/>
                  </a:lnTo>
                  <a:lnTo>
                    <a:pt x="9" y="32"/>
                  </a:lnTo>
                  <a:lnTo>
                    <a:pt x="6" y="34"/>
                  </a:lnTo>
                  <a:lnTo>
                    <a:pt x="5" y="37"/>
                  </a:lnTo>
                  <a:lnTo>
                    <a:pt x="1" y="39"/>
                  </a:lnTo>
                  <a:lnTo>
                    <a:pt x="1" y="42"/>
                  </a:lnTo>
                  <a:lnTo>
                    <a:pt x="0" y="44"/>
                  </a:lnTo>
                  <a:lnTo>
                    <a:pt x="1" y="47"/>
                  </a:lnTo>
                  <a:lnTo>
                    <a:pt x="5" y="50"/>
                  </a:lnTo>
                  <a:lnTo>
                    <a:pt x="8" y="53"/>
                  </a:lnTo>
                  <a:lnTo>
                    <a:pt x="11" y="55"/>
                  </a:lnTo>
                  <a:lnTo>
                    <a:pt x="16" y="55"/>
                  </a:lnTo>
                  <a:lnTo>
                    <a:pt x="21" y="55"/>
                  </a:lnTo>
                  <a:lnTo>
                    <a:pt x="24" y="55"/>
                  </a:lnTo>
                  <a:lnTo>
                    <a:pt x="29" y="53"/>
                  </a:lnTo>
                  <a:lnTo>
                    <a:pt x="32" y="52"/>
                  </a:lnTo>
                  <a:lnTo>
                    <a:pt x="37" y="50"/>
                  </a:lnTo>
                  <a:lnTo>
                    <a:pt x="42" y="47"/>
                  </a:lnTo>
                  <a:lnTo>
                    <a:pt x="45" y="45"/>
                  </a:lnTo>
                  <a:lnTo>
                    <a:pt x="50" y="42"/>
                  </a:lnTo>
                  <a:lnTo>
                    <a:pt x="54" y="39"/>
                  </a:lnTo>
                  <a:lnTo>
                    <a:pt x="58" y="36"/>
                  </a:lnTo>
                  <a:lnTo>
                    <a:pt x="59" y="31"/>
                  </a:lnTo>
                  <a:lnTo>
                    <a:pt x="59" y="26"/>
                  </a:lnTo>
                  <a:lnTo>
                    <a:pt x="59" y="23"/>
                  </a:lnTo>
                  <a:lnTo>
                    <a:pt x="58" y="20"/>
                  </a:lnTo>
                  <a:lnTo>
                    <a:pt x="58" y="15"/>
                  </a:lnTo>
                  <a:lnTo>
                    <a:pt x="56" y="11"/>
                  </a:lnTo>
                  <a:lnTo>
                    <a:pt x="54" y="8"/>
                  </a:lnTo>
                  <a:lnTo>
                    <a:pt x="51" y="7"/>
                  </a:lnTo>
                  <a:lnTo>
                    <a:pt x="50" y="3"/>
                  </a:lnTo>
                  <a:lnTo>
                    <a:pt x="46" y="2"/>
                  </a:lnTo>
                  <a:lnTo>
                    <a:pt x="42" y="0"/>
                  </a:lnTo>
                  <a:lnTo>
                    <a:pt x="35" y="0"/>
                  </a:lnTo>
                  <a:lnTo>
                    <a:pt x="32" y="2"/>
                  </a:lnTo>
                  <a:lnTo>
                    <a:pt x="27" y="3"/>
                  </a:lnTo>
                  <a:lnTo>
                    <a:pt x="22" y="8"/>
                  </a:lnTo>
                  <a:lnTo>
                    <a:pt x="19" y="13"/>
                  </a:lnTo>
                  <a:lnTo>
                    <a:pt x="17" y="18"/>
                  </a:lnTo>
                  <a:lnTo>
                    <a:pt x="16" y="2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6" name="Freeform 18"/>
            <p:cNvSpPr>
              <a:spLocks/>
            </p:cNvSpPr>
            <p:nvPr/>
          </p:nvSpPr>
          <p:spPr bwMode="auto">
            <a:xfrm>
              <a:off x="4560" y="2917"/>
              <a:ext cx="59" cy="55"/>
            </a:xfrm>
            <a:custGeom>
              <a:avLst/>
              <a:gdLst>
                <a:gd name="T0" fmla="*/ 16 w 59"/>
                <a:gd name="T1" fmla="*/ 24 h 55"/>
                <a:gd name="T2" fmla="*/ 13 w 59"/>
                <a:gd name="T3" fmla="*/ 29 h 55"/>
                <a:gd name="T4" fmla="*/ 9 w 59"/>
                <a:gd name="T5" fmla="*/ 32 h 55"/>
                <a:gd name="T6" fmla="*/ 6 w 59"/>
                <a:gd name="T7" fmla="*/ 34 h 55"/>
                <a:gd name="T8" fmla="*/ 5 w 59"/>
                <a:gd name="T9" fmla="*/ 37 h 55"/>
                <a:gd name="T10" fmla="*/ 1 w 59"/>
                <a:gd name="T11" fmla="*/ 39 h 55"/>
                <a:gd name="T12" fmla="*/ 1 w 59"/>
                <a:gd name="T13" fmla="*/ 42 h 55"/>
                <a:gd name="T14" fmla="*/ 0 w 59"/>
                <a:gd name="T15" fmla="*/ 44 h 55"/>
                <a:gd name="T16" fmla="*/ 1 w 59"/>
                <a:gd name="T17" fmla="*/ 47 h 55"/>
                <a:gd name="T18" fmla="*/ 5 w 59"/>
                <a:gd name="T19" fmla="*/ 50 h 55"/>
                <a:gd name="T20" fmla="*/ 8 w 59"/>
                <a:gd name="T21" fmla="*/ 53 h 55"/>
                <a:gd name="T22" fmla="*/ 11 w 59"/>
                <a:gd name="T23" fmla="*/ 55 h 55"/>
                <a:gd name="T24" fmla="*/ 16 w 59"/>
                <a:gd name="T25" fmla="*/ 55 h 55"/>
                <a:gd name="T26" fmla="*/ 21 w 59"/>
                <a:gd name="T27" fmla="*/ 55 h 55"/>
                <a:gd name="T28" fmla="*/ 24 w 59"/>
                <a:gd name="T29" fmla="*/ 55 h 55"/>
                <a:gd name="T30" fmla="*/ 29 w 59"/>
                <a:gd name="T31" fmla="*/ 53 h 55"/>
                <a:gd name="T32" fmla="*/ 32 w 59"/>
                <a:gd name="T33" fmla="*/ 52 h 55"/>
                <a:gd name="T34" fmla="*/ 37 w 59"/>
                <a:gd name="T35" fmla="*/ 50 h 55"/>
                <a:gd name="T36" fmla="*/ 42 w 59"/>
                <a:gd name="T37" fmla="*/ 47 h 55"/>
                <a:gd name="T38" fmla="*/ 45 w 59"/>
                <a:gd name="T39" fmla="*/ 45 h 55"/>
                <a:gd name="T40" fmla="*/ 50 w 59"/>
                <a:gd name="T41" fmla="*/ 42 h 55"/>
                <a:gd name="T42" fmla="*/ 54 w 59"/>
                <a:gd name="T43" fmla="*/ 39 h 55"/>
                <a:gd name="T44" fmla="*/ 58 w 59"/>
                <a:gd name="T45" fmla="*/ 36 h 55"/>
                <a:gd name="T46" fmla="*/ 59 w 59"/>
                <a:gd name="T47" fmla="*/ 31 h 55"/>
                <a:gd name="T48" fmla="*/ 59 w 59"/>
                <a:gd name="T49" fmla="*/ 26 h 55"/>
                <a:gd name="T50" fmla="*/ 59 w 59"/>
                <a:gd name="T51" fmla="*/ 23 h 55"/>
                <a:gd name="T52" fmla="*/ 58 w 59"/>
                <a:gd name="T53" fmla="*/ 20 h 55"/>
                <a:gd name="T54" fmla="*/ 58 w 59"/>
                <a:gd name="T55" fmla="*/ 15 h 55"/>
                <a:gd name="T56" fmla="*/ 56 w 59"/>
                <a:gd name="T57" fmla="*/ 11 h 55"/>
                <a:gd name="T58" fmla="*/ 54 w 59"/>
                <a:gd name="T59" fmla="*/ 8 h 55"/>
                <a:gd name="T60" fmla="*/ 51 w 59"/>
                <a:gd name="T61" fmla="*/ 7 h 55"/>
                <a:gd name="T62" fmla="*/ 50 w 59"/>
                <a:gd name="T63" fmla="*/ 3 h 55"/>
                <a:gd name="T64" fmla="*/ 46 w 59"/>
                <a:gd name="T65" fmla="*/ 2 h 55"/>
                <a:gd name="T66" fmla="*/ 42 w 59"/>
                <a:gd name="T67" fmla="*/ 0 h 55"/>
                <a:gd name="T68" fmla="*/ 35 w 59"/>
                <a:gd name="T69" fmla="*/ 0 h 55"/>
                <a:gd name="T70" fmla="*/ 32 w 59"/>
                <a:gd name="T71" fmla="*/ 2 h 55"/>
                <a:gd name="T72" fmla="*/ 27 w 59"/>
                <a:gd name="T73" fmla="*/ 3 h 55"/>
                <a:gd name="T74" fmla="*/ 22 w 59"/>
                <a:gd name="T75" fmla="*/ 8 h 55"/>
                <a:gd name="T76" fmla="*/ 19 w 59"/>
                <a:gd name="T77" fmla="*/ 13 h 55"/>
                <a:gd name="T78" fmla="*/ 17 w 59"/>
                <a:gd name="T79" fmla="*/ 18 h 55"/>
                <a:gd name="T80" fmla="*/ 16 w 59"/>
                <a:gd name="T81" fmla="*/ 24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55"/>
                <a:gd name="T125" fmla="*/ 59 w 59"/>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55">
                  <a:moveTo>
                    <a:pt x="16" y="24"/>
                  </a:moveTo>
                  <a:lnTo>
                    <a:pt x="13" y="29"/>
                  </a:lnTo>
                  <a:lnTo>
                    <a:pt x="9" y="32"/>
                  </a:lnTo>
                  <a:lnTo>
                    <a:pt x="6" y="34"/>
                  </a:lnTo>
                  <a:lnTo>
                    <a:pt x="5" y="37"/>
                  </a:lnTo>
                  <a:lnTo>
                    <a:pt x="1" y="39"/>
                  </a:lnTo>
                  <a:lnTo>
                    <a:pt x="1" y="42"/>
                  </a:lnTo>
                  <a:lnTo>
                    <a:pt x="0" y="44"/>
                  </a:lnTo>
                  <a:lnTo>
                    <a:pt x="1" y="47"/>
                  </a:lnTo>
                  <a:lnTo>
                    <a:pt x="5" y="50"/>
                  </a:lnTo>
                  <a:lnTo>
                    <a:pt x="8" y="53"/>
                  </a:lnTo>
                  <a:lnTo>
                    <a:pt x="11" y="55"/>
                  </a:lnTo>
                  <a:lnTo>
                    <a:pt x="16" y="55"/>
                  </a:lnTo>
                  <a:lnTo>
                    <a:pt x="21" y="55"/>
                  </a:lnTo>
                  <a:lnTo>
                    <a:pt x="24" y="55"/>
                  </a:lnTo>
                  <a:lnTo>
                    <a:pt x="29" y="53"/>
                  </a:lnTo>
                  <a:lnTo>
                    <a:pt x="32" y="52"/>
                  </a:lnTo>
                  <a:lnTo>
                    <a:pt x="37" y="50"/>
                  </a:lnTo>
                  <a:lnTo>
                    <a:pt x="42" y="47"/>
                  </a:lnTo>
                  <a:lnTo>
                    <a:pt x="45" y="45"/>
                  </a:lnTo>
                  <a:lnTo>
                    <a:pt x="50" y="42"/>
                  </a:lnTo>
                  <a:lnTo>
                    <a:pt x="54" y="39"/>
                  </a:lnTo>
                  <a:lnTo>
                    <a:pt x="58" y="36"/>
                  </a:lnTo>
                  <a:lnTo>
                    <a:pt x="59" y="31"/>
                  </a:lnTo>
                  <a:lnTo>
                    <a:pt x="59" y="26"/>
                  </a:lnTo>
                  <a:lnTo>
                    <a:pt x="59" y="23"/>
                  </a:lnTo>
                  <a:lnTo>
                    <a:pt x="58" y="20"/>
                  </a:lnTo>
                  <a:lnTo>
                    <a:pt x="58" y="15"/>
                  </a:lnTo>
                  <a:lnTo>
                    <a:pt x="56" y="11"/>
                  </a:lnTo>
                  <a:lnTo>
                    <a:pt x="54" y="8"/>
                  </a:lnTo>
                  <a:lnTo>
                    <a:pt x="51" y="7"/>
                  </a:lnTo>
                  <a:lnTo>
                    <a:pt x="50" y="3"/>
                  </a:lnTo>
                  <a:lnTo>
                    <a:pt x="46" y="2"/>
                  </a:lnTo>
                  <a:lnTo>
                    <a:pt x="42" y="0"/>
                  </a:lnTo>
                  <a:lnTo>
                    <a:pt x="35" y="0"/>
                  </a:lnTo>
                  <a:lnTo>
                    <a:pt x="32" y="2"/>
                  </a:lnTo>
                  <a:lnTo>
                    <a:pt x="27" y="3"/>
                  </a:lnTo>
                  <a:lnTo>
                    <a:pt x="22" y="8"/>
                  </a:lnTo>
                  <a:lnTo>
                    <a:pt x="19" y="13"/>
                  </a:lnTo>
                  <a:lnTo>
                    <a:pt x="17" y="18"/>
                  </a:lnTo>
                  <a:lnTo>
                    <a:pt x="16" y="24"/>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7" name="Freeform 19"/>
            <p:cNvSpPr>
              <a:spLocks/>
            </p:cNvSpPr>
            <p:nvPr/>
          </p:nvSpPr>
          <p:spPr bwMode="auto">
            <a:xfrm>
              <a:off x="4560" y="2917"/>
              <a:ext cx="59" cy="55"/>
            </a:xfrm>
            <a:custGeom>
              <a:avLst/>
              <a:gdLst>
                <a:gd name="T0" fmla="*/ 16 w 59"/>
                <a:gd name="T1" fmla="*/ 24 h 55"/>
                <a:gd name="T2" fmla="*/ 13 w 59"/>
                <a:gd name="T3" fmla="*/ 29 h 55"/>
                <a:gd name="T4" fmla="*/ 9 w 59"/>
                <a:gd name="T5" fmla="*/ 32 h 55"/>
                <a:gd name="T6" fmla="*/ 6 w 59"/>
                <a:gd name="T7" fmla="*/ 34 h 55"/>
                <a:gd name="T8" fmla="*/ 5 w 59"/>
                <a:gd name="T9" fmla="*/ 37 h 55"/>
                <a:gd name="T10" fmla="*/ 1 w 59"/>
                <a:gd name="T11" fmla="*/ 39 h 55"/>
                <a:gd name="T12" fmla="*/ 1 w 59"/>
                <a:gd name="T13" fmla="*/ 42 h 55"/>
                <a:gd name="T14" fmla="*/ 0 w 59"/>
                <a:gd name="T15" fmla="*/ 44 h 55"/>
                <a:gd name="T16" fmla="*/ 1 w 59"/>
                <a:gd name="T17" fmla="*/ 47 h 55"/>
                <a:gd name="T18" fmla="*/ 5 w 59"/>
                <a:gd name="T19" fmla="*/ 50 h 55"/>
                <a:gd name="T20" fmla="*/ 8 w 59"/>
                <a:gd name="T21" fmla="*/ 53 h 55"/>
                <a:gd name="T22" fmla="*/ 11 w 59"/>
                <a:gd name="T23" fmla="*/ 55 h 55"/>
                <a:gd name="T24" fmla="*/ 16 w 59"/>
                <a:gd name="T25" fmla="*/ 55 h 55"/>
                <a:gd name="T26" fmla="*/ 21 w 59"/>
                <a:gd name="T27" fmla="*/ 55 h 55"/>
                <a:gd name="T28" fmla="*/ 24 w 59"/>
                <a:gd name="T29" fmla="*/ 55 h 55"/>
                <a:gd name="T30" fmla="*/ 29 w 59"/>
                <a:gd name="T31" fmla="*/ 53 h 55"/>
                <a:gd name="T32" fmla="*/ 32 w 59"/>
                <a:gd name="T33" fmla="*/ 52 h 55"/>
                <a:gd name="T34" fmla="*/ 37 w 59"/>
                <a:gd name="T35" fmla="*/ 50 h 55"/>
                <a:gd name="T36" fmla="*/ 42 w 59"/>
                <a:gd name="T37" fmla="*/ 47 h 55"/>
                <a:gd name="T38" fmla="*/ 45 w 59"/>
                <a:gd name="T39" fmla="*/ 45 h 55"/>
                <a:gd name="T40" fmla="*/ 50 w 59"/>
                <a:gd name="T41" fmla="*/ 42 h 55"/>
                <a:gd name="T42" fmla="*/ 54 w 59"/>
                <a:gd name="T43" fmla="*/ 39 h 55"/>
                <a:gd name="T44" fmla="*/ 58 w 59"/>
                <a:gd name="T45" fmla="*/ 36 h 55"/>
                <a:gd name="T46" fmla="*/ 59 w 59"/>
                <a:gd name="T47" fmla="*/ 31 h 55"/>
                <a:gd name="T48" fmla="*/ 59 w 59"/>
                <a:gd name="T49" fmla="*/ 26 h 55"/>
                <a:gd name="T50" fmla="*/ 59 w 59"/>
                <a:gd name="T51" fmla="*/ 23 h 55"/>
                <a:gd name="T52" fmla="*/ 58 w 59"/>
                <a:gd name="T53" fmla="*/ 20 h 55"/>
                <a:gd name="T54" fmla="*/ 58 w 59"/>
                <a:gd name="T55" fmla="*/ 15 h 55"/>
                <a:gd name="T56" fmla="*/ 56 w 59"/>
                <a:gd name="T57" fmla="*/ 11 h 55"/>
                <a:gd name="T58" fmla="*/ 54 w 59"/>
                <a:gd name="T59" fmla="*/ 8 h 55"/>
                <a:gd name="T60" fmla="*/ 51 w 59"/>
                <a:gd name="T61" fmla="*/ 7 h 55"/>
                <a:gd name="T62" fmla="*/ 50 w 59"/>
                <a:gd name="T63" fmla="*/ 3 h 55"/>
                <a:gd name="T64" fmla="*/ 46 w 59"/>
                <a:gd name="T65" fmla="*/ 2 h 55"/>
                <a:gd name="T66" fmla="*/ 42 w 59"/>
                <a:gd name="T67" fmla="*/ 0 h 55"/>
                <a:gd name="T68" fmla="*/ 35 w 59"/>
                <a:gd name="T69" fmla="*/ 0 h 55"/>
                <a:gd name="T70" fmla="*/ 32 w 59"/>
                <a:gd name="T71" fmla="*/ 2 h 55"/>
                <a:gd name="T72" fmla="*/ 27 w 59"/>
                <a:gd name="T73" fmla="*/ 3 h 55"/>
                <a:gd name="T74" fmla="*/ 22 w 59"/>
                <a:gd name="T75" fmla="*/ 8 h 55"/>
                <a:gd name="T76" fmla="*/ 19 w 59"/>
                <a:gd name="T77" fmla="*/ 13 h 55"/>
                <a:gd name="T78" fmla="*/ 17 w 59"/>
                <a:gd name="T79" fmla="*/ 18 h 55"/>
                <a:gd name="T80" fmla="*/ 16 w 59"/>
                <a:gd name="T81" fmla="*/ 24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55"/>
                <a:gd name="T125" fmla="*/ 59 w 59"/>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55">
                  <a:moveTo>
                    <a:pt x="16" y="24"/>
                  </a:moveTo>
                  <a:lnTo>
                    <a:pt x="13" y="29"/>
                  </a:lnTo>
                  <a:lnTo>
                    <a:pt x="9" y="32"/>
                  </a:lnTo>
                  <a:lnTo>
                    <a:pt x="6" y="34"/>
                  </a:lnTo>
                  <a:lnTo>
                    <a:pt x="5" y="37"/>
                  </a:lnTo>
                  <a:lnTo>
                    <a:pt x="1" y="39"/>
                  </a:lnTo>
                  <a:lnTo>
                    <a:pt x="1" y="42"/>
                  </a:lnTo>
                  <a:lnTo>
                    <a:pt x="0" y="44"/>
                  </a:lnTo>
                  <a:lnTo>
                    <a:pt x="1" y="47"/>
                  </a:lnTo>
                  <a:lnTo>
                    <a:pt x="5" y="50"/>
                  </a:lnTo>
                  <a:lnTo>
                    <a:pt x="8" y="53"/>
                  </a:lnTo>
                  <a:lnTo>
                    <a:pt x="11" y="55"/>
                  </a:lnTo>
                  <a:lnTo>
                    <a:pt x="16" y="55"/>
                  </a:lnTo>
                  <a:lnTo>
                    <a:pt x="21" y="55"/>
                  </a:lnTo>
                  <a:lnTo>
                    <a:pt x="24" y="55"/>
                  </a:lnTo>
                  <a:lnTo>
                    <a:pt x="29" y="53"/>
                  </a:lnTo>
                  <a:lnTo>
                    <a:pt x="32" y="52"/>
                  </a:lnTo>
                  <a:lnTo>
                    <a:pt x="37" y="50"/>
                  </a:lnTo>
                  <a:lnTo>
                    <a:pt x="42" y="47"/>
                  </a:lnTo>
                  <a:lnTo>
                    <a:pt x="45" y="45"/>
                  </a:lnTo>
                  <a:lnTo>
                    <a:pt x="50" y="42"/>
                  </a:lnTo>
                  <a:lnTo>
                    <a:pt x="54" y="39"/>
                  </a:lnTo>
                  <a:lnTo>
                    <a:pt x="58" y="36"/>
                  </a:lnTo>
                  <a:lnTo>
                    <a:pt x="59" y="31"/>
                  </a:lnTo>
                  <a:lnTo>
                    <a:pt x="59" y="26"/>
                  </a:lnTo>
                  <a:lnTo>
                    <a:pt x="59" y="23"/>
                  </a:lnTo>
                  <a:lnTo>
                    <a:pt x="58" y="20"/>
                  </a:lnTo>
                  <a:lnTo>
                    <a:pt x="58" y="15"/>
                  </a:lnTo>
                  <a:lnTo>
                    <a:pt x="56" y="11"/>
                  </a:lnTo>
                  <a:lnTo>
                    <a:pt x="54" y="8"/>
                  </a:lnTo>
                  <a:lnTo>
                    <a:pt x="51" y="7"/>
                  </a:lnTo>
                  <a:lnTo>
                    <a:pt x="50" y="3"/>
                  </a:lnTo>
                  <a:lnTo>
                    <a:pt x="46" y="2"/>
                  </a:lnTo>
                  <a:lnTo>
                    <a:pt x="42" y="0"/>
                  </a:lnTo>
                  <a:lnTo>
                    <a:pt x="35" y="0"/>
                  </a:lnTo>
                  <a:lnTo>
                    <a:pt x="32" y="2"/>
                  </a:lnTo>
                  <a:lnTo>
                    <a:pt x="27" y="3"/>
                  </a:lnTo>
                  <a:lnTo>
                    <a:pt x="22" y="8"/>
                  </a:lnTo>
                  <a:lnTo>
                    <a:pt x="19" y="13"/>
                  </a:lnTo>
                  <a:lnTo>
                    <a:pt x="17" y="18"/>
                  </a:lnTo>
                  <a:lnTo>
                    <a:pt x="16" y="2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8" name="Freeform 20"/>
            <p:cNvSpPr>
              <a:spLocks/>
            </p:cNvSpPr>
            <p:nvPr/>
          </p:nvSpPr>
          <p:spPr bwMode="auto">
            <a:xfrm>
              <a:off x="4537" y="2864"/>
              <a:ext cx="74" cy="55"/>
            </a:xfrm>
            <a:custGeom>
              <a:avLst/>
              <a:gdLst>
                <a:gd name="T0" fmla="*/ 5 w 74"/>
                <a:gd name="T1" fmla="*/ 32 h 55"/>
                <a:gd name="T2" fmla="*/ 2 w 74"/>
                <a:gd name="T3" fmla="*/ 36 h 55"/>
                <a:gd name="T4" fmla="*/ 2 w 74"/>
                <a:gd name="T5" fmla="*/ 39 h 55"/>
                <a:gd name="T6" fmla="*/ 4 w 74"/>
                <a:gd name="T7" fmla="*/ 42 h 55"/>
                <a:gd name="T8" fmla="*/ 5 w 74"/>
                <a:gd name="T9" fmla="*/ 45 h 55"/>
                <a:gd name="T10" fmla="*/ 7 w 74"/>
                <a:gd name="T11" fmla="*/ 47 h 55"/>
                <a:gd name="T12" fmla="*/ 8 w 74"/>
                <a:gd name="T13" fmla="*/ 47 h 55"/>
                <a:gd name="T14" fmla="*/ 12 w 74"/>
                <a:gd name="T15" fmla="*/ 47 h 55"/>
                <a:gd name="T16" fmla="*/ 13 w 74"/>
                <a:gd name="T17" fmla="*/ 48 h 55"/>
                <a:gd name="T18" fmla="*/ 16 w 74"/>
                <a:gd name="T19" fmla="*/ 48 h 55"/>
                <a:gd name="T20" fmla="*/ 20 w 74"/>
                <a:gd name="T21" fmla="*/ 48 h 55"/>
                <a:gd name="T22" fmla="*/ 23 w 74"/>
                <a:gd name="T23" fmla="*/ 48 h 55"/>
                <a:gd name="T24" fmla="*/ 26 w 74"/>
                <a:gd name="T25" fmla="*/ 48 h 55"/>
                <a:gd name="T26" fmla="*/ 29 w 74"/>
                <a:gd name="T27" fmla="*/ 50 h 55"/>
                <a:gd name="T28" fmla="*/ 31 w 74"/>
                <a:gd name="T29" fmla="*/ 53 h 55"/>
                <a:gd name="T30" fmla="*/ 34 w 74"/>
                <a:gd name="T31" fmla="*/ 55 h 55"/>
                <a:gd name="T32" fmla="*/ 39 w 74"/>
                <a:gd name="T33" fmla="*/ 53 h 55"/>
                <a:gd name="T34" fmla="*/ 47 w 74"/>
                <a:gd name="T35" fmla="*/ 48 h 55"/>
                <a:gd name="T36" fmla="*/ 53 w 74"/>
                <a:gd name="T37" fmla="*/ 45 h 55"/>
                <a:gd name="T38" fmla="*/ 61 w 74"/>
                <a:gd name="T39" fmla="*/ 40 h 55"/>
                <a:gd name="T40" fmla="*/ 66 w 74"/>
                <a:gd name="T41" fmla="*/ 37 h 55"/>
                <a:gd name="T42" fmla="*/ 68 w 74"/>
                <a:gd name="T43" fmla="*/ 31 h 55"/>
                <a:gd name="T44" fmla="*/ 69 w 74"/>
                <a:gd name="T45" fmla="*/ 26 h 55"/>
                <a:gd name="T46" fmla="*/ 71 w 74"/>
                <a:gd name="T47" fmla="*/ 19 h 55"/>
                <a:gd name="T48" fmla="*/ 74 w 74"/>
                <a:gd name="T49" fmla="*/ 16 h 55"/>
                <a:gd name="T50" fmla="*/ 74 w 74"/>
                <a:gd name="T51" fmla="*/ 15 h 55"/>
                <a:gd name="T52" fmla="*/ 74 w 74"/>
                <a:gd name="T53" fmla="*/ 13 h 55"/>
                <a:gd name="T54" fmla="*/ 73 w 74"/>
                <a:gd name="T55" fmla="*/ 11 h 55"/>
                <a:gd name="T56" fmla="*/ 69 w 74"/>
                <a:gd name="T57" fmla="*/ 8 h 55"/>
                <a:gd name="T58" fmla="*/ 60 w 74"/>
                <a:gd name="T59" fmla="*/ 5 h 55"/>
                <a:gd name="T60" fmla="*/ 52 w 74"/>
                <a:gd name="T61" fmla="*/ 3 h 55"/>
                <a:gd name="T62" fmla="*/ 42 w 74"/>
                <a:gd name="T63" fmla="*/ 2 h 55"/>
                <a:gd name="T64" fmla="*/ 36 w 74"/>
                <a:gd name="T65" fmla="*/ 0 h 55"/>
                <a:gd name="T66" fmla="*/ 31 w 74"/>
                <a:gd name="T67" fmla="*/ 0 h 55"/>
                <a:gd name="T68" fmla="*/ 26 w 74"/>
                <a:gd name="T69" fmla="*/ 0 h 55"/>
                <a:gd name="T70" fmla="*/ 21 w 74"/>
                <a:gd name="T71" fmla="*/ 2 h 55"/>
                <a:gd name="T72" fmla="*/ 16 w 74"/>
                <a:gd name="T73" fmla="*/ 5 h 55"/>
                <a:gd name="T74" fmla="*/ 10 w 74"/>
                <a:gd name="T75" fmla="*/ 8 h 55"/>
                <a:gd name="T76" fmla="*/ 5 w 74"/>
                <a:gd name="T77" fmla="*/ 13 h 55"/>
                <a:gd name="T78" fmla="*/ 0 w 74"/>
                <a:gd name="T79" fmla="*/ 19 h 55"/>
                <a:gd name="T80" fmla="*/ 0 w 74"/>
                <a:gd name="T81" fmla="*/ 24 h 55"/>
                <a:gd name="T82" fmla="*/ 2 w 74"/>
                <a:gd name="T83" fmla="*/ 26 h 55"/>
                <a:gd name="T84" fmla="*/ 4 w 74"/>
                <a:gd name="T85" fmla="*/ 27 h 55"/>
                <a:gd name="T86" fmla="*/ 5 w 74"/>
                <a:gd name="T87" fmla="*/ 31 h 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55"/>
                <a:gd name="T134" fmla="*/ 74 w 74"/>
                <a:gd name="T135" fmla="*/ 55 h 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55">
                  <a:moveTo>
                    <a:pt x="7" y="31"/>
                  </a:moveTo>
                  <a:lnTo>
                    <a:pt x="5" y="32"/>
                  </a:lnTo>
                  <a:lnTo>
                    <a:pt x="4" y="34"/>
                  </a:lnTo>
                  <a:lnTo>
                    <a:pt x="2" y="36"/>
                  </a:lnTo>
                  <a:lnTo>
                    <a:pt x="2" y="37"/>
                  </a:lnTo>
                  <a:lnTo>
                    <a:pt x="2" y="39"/>
                  </a:lnTo>
                  <a:lnTo>
                    <a:pt x="2" y="40"/>
                  </a:lnTo>
                  <a:lnTo>
                    <a:pt x="4" y="42"/>
                  </a:lnTo>
                  <a:lnTo>
                    <a:pt x="4" y="44"/>
                  </a:lnTo>
                  <a:lnTo>
                    <a:pt x="5" y="45"/>
                  </a:lnTo>
                  <a:lnTo>
                    <a:pt x="7" y="47"/>
                  </a:lnTo>
                  <a:lnTo>
                    <a:pt x="8" y="47"/>
                  </a:lnTo>
                  <a:lnTo>
                    <a:pt x="10" y="47"/>
                  </a:lnTo>
                  <a:lnTo>
                    <a:pt x="12" y="47"/>
                  </a:lnTo>
                  <a:lnTo>
                    <a:pt x="12" y="48"/>
                  </a:lnTo>
                  <a:lnTo>
                    <a:pt x="13" y="48"/>
                  </a:lnTo>
                  <a:lnTo>
                    <a:pt x="15" y="48"/>
                  </a:lnTo>
                  <a:lnTo>
                    <a:pt x="16" y="48"/>
                  </a:lnTo>
                  <a:lnTo>
                    <a:pt x="18" y="48"/>
                  </a:lnTo>
                  <a:lnTo>
                    <a:pt x="20" y="48"/>
                  </a:lnTo>
                  <a:lnTo>
                    <a:pt x="21" y="48"/>
                  </a:lnTo>
                  <a:lnTo>
                    <a:pt x="23" y="48"/>
                  </a:lnTo>
                  <a:lnTo>
                    <a:pt x="24" y="48"/>
                  </a:lnTo>
                  <a:lnTo>
                    <a:pt x="26" y="48"/>
                  </a:lnTo>
                  <a:lnTo>
                    <a:pt x="28" y="50"/>
                  </a:lnTo>
                  <a:lnTo>
                    <a:pt x="29" y="50"/>
                  </a:lnTo>
                  <a:lnTo>
                    <a:pt x="29" y="52"/>
                  </a:lnTo>
                  <a:lnTo>
                    <a:pt x="31" y="53"/>
                  </a:lnTo>
                  <a:lnTo>
                    <a:pt x="32" y="55"/>
                  </a:lnTo>
                  <a:lnTo>
                    <a:pt x="34" y="55"/>
                  </a:lnTo>
                  <a:lnTo>
                    <a:pt x="36" y="55"/>
                  </a:lnTo>
                  <a:lnTo>
                    <a:pt x="39" y="53"/>
                  </a:lnTo>
                  <a:lnTo>
                    <a:pt x="42" y="50"/>
                  </a:lnTo>
                  <a:lnTo>
                    <a:pt x="47" y="48"/>
                  </a:lnTo>
                  <a:lnTo>
                    <a:pt x="50" y="47"/>
                  </a:lnTo>
                  <a:lnTo>
                    <a:pt x="53" y="45"/>
                  </a:lnTo>
                  <a:lnTo>
                    <a:pt x="58" y="44"/>
                  </a:lnTo>
                  <a:lnTo>
                    <a:pt x="61" y="40"/>
                  </a:lnTo>
                  <a:lnTo>
                    <a:pt x="65" y="39"/>
                  </a:lnTo>
                  <a:lnTo>
                    <a:pt x="66" y="37"/>
                  </a:lnTo>
                  <a:lnTo>
                    <a:pt x="66" y="34"/>
                  </a:lnTo>
                  <a:lnTo>
                    <a:pt x="68" y="31"/>
                  </a:lnTo>
                  <a:lnTo>
                    <a:pt x="69" y="29"/>
                  </a:lnTo>
                  <a:lnTo>
                    <a:pt x="69" y="26"/>
                  </a:lnTo>
                  <a:lnTo>
                    <a:pt x="71" y="23"/>
                  </a:lnTo>
                  <a:lnTo>
                    <a:pt x="71" y="19"/>
                  </a:lnTo>
                  <a:lnTo>
                    <a:pt x="74" y="18"/>
                  </a:lnTo>
                  <a:lnTo>
                    <a:pt x="74" y="16"/>
                  </a:lnTo>
                  <a:lnTo>
                    <a:pt x="74" y="15"/>
                  </a:lnTo>
                  <a:lnTo>
                    <a:pt x="74" y="13"/>
                  </a:lnTo>
                  <a:lnTo>
                    <a:pt x="73" y="11"/>
                  </a:lnTo>
                  <a:lnTo>
                    <a:pt x="69" y="8"/>
                  </a:lnTo>
                  <a:lnTo>
                    <a:pt x="65" y="7"/>
                  </a:lnTo>
                  <a:lnTo>
                    <a:pt x="60" y="5"/>
                  </a:lnTo>
                  <a:lnTo>
                    <a:pt x="55" y="3"/>
                  </a:lnTo>
                  <a:lnTo>
                    <a:pt x="52" y="3"/>
                  </a:lnTo>
                  <a:lnTo>
                    <a:pt x="47" y="3"/>
                  </a:lnTo>
                  <a:lnTo>
                    <a:pt x="42" y="2"/>
                  </a:lnTo>
                  <a:lnTo>
                    <a:pt x="37" y="0"/>
                  </a:lnTo>
                  <a:lnTo>
                    <a:pt x="36" y="0"/>
                  </a:lnTo>
                  <a:lnTo>
                    <a:pt x="32" y="0"/>
                  </a:lnTo>
                  <a:lnTo>
                    <a:pt x="31" y="0"/>
                  </a:lnTo>
                  <a:lnTo>
                    <a:pt x="28" y="0"/>
                  </a:lnTo>
                  <a:lnTo>
                    <a:pt x="26" y="0"/>
                  </a:lnTo>
                  <a:lnTo>
                    <a:pt x="24" y="2"/>
                  </a:lnTo>
                  <a:lnTo>
                    <a:pt x="21" y="2"/>
                  </a:lnTo>
                  <a:lnTo>
                    <a:pt x="20" y="3"/>
                  </a:lnTo>
                  <a:lnTo>
                    <a:pt x="16" y="5"/>
                  </a:lnTo>
                  <a:lnTo>
                    <a:pt x="13" y="7"/>
                  </a:lnTo>
                  <a:lnTo>
                    <a:pt x="10" y="8"/>
                  </a:lnTo>
                  <a:lnTo>
                    <a:pt x="7" y="11"/>
                  </a:lnTo>
                  <a:lnTo>
                    <a:pt x="5" y="13"/>
                  </a:lnTo>
                  <a:lnTo>
                    <a:pt x="2" y="16"/>
                  </a:lnTo>
                  <a:lnTo>
                    <a:pt x="0" y="19"/>
                  </a:lnTo>
                  <a:lnTo>
                    <a:pt x="0" y="24"/>
                  </a:lnTo>
                  <a:lnTo>
                    <a:pt x="0" y="26"/>
                  </a:lnTo>
                  <a:lnTo>
                    <a:pt x="2" y="26"/>
                  </a:lnTo>
                  <a:lnTo>
                    <a:pt x="4" y="27"/>
                  </a:lnTo>
                  <a:lnTo>
                    <a:pt x="5" y="29"/>
                  </a:lnTo>
                  <a:lnTo>
                    <a:pt x="5" y="31"/>
                  </a:lnTo>
                  <a:lnTo>
                    <a:pt x="7" y="3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19" name="Freeform 21"/>
            <p:cNvSpPr>
              <a:spLocks/>
            </p:cNvSpPr>
            <p:nvPr/>
          </p:nvSpPr>
          <p:spPr bwMode="auto">
            <a:xfrm>
              <a:off x="4537" y="2864"/>
              <a:ext cx="74" cy="55"/>
            </a:xfrm>
            <a:custGeom>
              <a:avLst/>
              <a:gdLst>
                <a:gd name="T0" fmla="*/ 5 w 74"/>
                <a:gd name="T1" fmla="*/ 32 h 55"/>
                <a:gd name="T2" fmla="*/ 2 w 74"/>
                <a:gd name="T3" fmla="*/ 36 h 55"/>
                <a:gd name="T4" fmla="*/ 2 w 74"/>
                <a:gd name="T5" fmla="*/ 39 h 55"/>
                <a:gd name="T6" fmla="*/ 4 w 74"/>
                <a:gd name="T7" fmla="*/ 42 h 55"/>
                <a:gd name="T8" fmla="*/ 5 w 74"/>
                <a:gd name="T9" fmla="*/ 45 h 55"/>
                <a:gd name="T10" fmla="*/ 7 w 74"/>
                <a:gd name="T11" fmla="*/ 47 h 55"/>
                <a:gd name="T12" fmla="*/ 8 w 74"/>
                <a:gd name="T13" fmla="*/ 47 h 55"/>
                <a:gd name="T14" fmla="*/ 12 w 74"/>
                <a:gd name="T15" fmla="*/ 47 h 55"/>
                <a:gd name="T16" fmla="*/ 13 w 74"/>
                <a:gd name="T17" fmla="*/ 48 h 55"/>
                <a:gd name="T18" fmla="*/ 16 w 74"/>
                <a:gd name="T19" fmla="*/ 48 h 55"/>
                <a:gd name="T20" fmla="*/ 20 w 74"/>
                <a:gd name="T21" fmla="*/ 48 h 55"/>
                <a:gd name="T22" fmla="*/ 23 w 74"/>
                <a:gd name="T23" fmla="*/ 48 h 55"/>
                <a:gd name="T24" fmla="*/ 26 w 74"/>
                <a:gd name="T25" fmla="*/ 48 h 55"/>
                <a:gd name="T26" fmla="*/ 29 w 74"/>
                <a:gd name="T27" fmla="*/ 50 h 55"/>
                <a:gd name="T28" fmla="*/ 31 w 74"/>
                <a:gd name="T29" fmla="*/ 53 h 55"/>
                <a:gd name="T30" fmla="*/ 34 w 74"/>
                <a:gd name="T31" fmla="*/ 55 h 55"/>
                <a:gd name="T32" fmla="*/ 39 w 74"/>
                <a:gd name="T33" fmla="*/ 53 h 55"/>
                <a:gd name="T34" fmla="*/ 47 w 74"/>
                <a:gd name="T35" fmla="*/ 48 h 55"/>
                <a:gd name="T36" fmla="*/ 53 w 74"/>
                <a:gd name="T37" fmla="*/ 45 h 55"/>
                <a:gd name="T38" fmla="*/ 61 w 74"/>
                <a:gd name="T39" fmla="*/ 40 h 55"/>
                <a:gd name="T40" fmla="*/ 66 w 74"/>
                <a:gd name="T41" fmla="*/ 37 h 55"/>
                <a:gd name="T42" fmla="*/ 68 w 74"/>
                <a:gd name="T43" fmla="*/ 31 h 55"/>
                <a:gd name="T44" fmla="*/ 69 w 74"/>
                <a:gd name="T45" fmla="*/ 26 h 55"/>
                <a:gd name="T46" fmla="*/ 71 w 74"/>
                <a:gd name="T47" fmla="*/ 19 h 55"/>
                <a:gd name="T48" fmla="*/ 74 w 74"/>
                <a:gd name="T49" fmla="*/ 16 h 55"/>
                <a:gd name="T50" fmla="*/ 74 w 74"/>
                <a:gd name="T51" fmla="*/ 15 h 55"/>
                <a:gd name="T52" fmla="*/ 74 w 74"/>
                <a:gd name="T53" fmla="*/ 13 h 55"/>
                <a:gd name="T54" fmla="*/ 73 w 74"/>
                <a:gd name="T55" fmla="*/ 11 h 55"/>
                <a:gd name="T56" fmla="*/ 69 w 74"/>
                <a:gd name="T57" fmla="*/ 8 h 55"/>
                <a:gd name="T58" fmla="*/ 60 w 74"/>
                <a:gd name="T59" fmla="*/ 5 h 55"/>
                <a:gd name="T60" fmla="*/ 52 w 74"/>
                <a:gd name="T61" fmla="*/ 3 h 55"/>
                <a:gd name="T62" fmla="*/ 42 w 74"/>
                <a:gd name="T63" fmla="*/ 2 h 55"/>
                <a:gd name="T64" fmla="*/ 36 w 74"/>
                <a:gd name="T65" fmla="*/ 0 h 55"/>
                <a:gd name="T66" fmla="*/ 31 w 74"/>
                <a:gd name="T67" fmla="*/ 0 h 55"/>
                <a:gd name="T68" fmla="*/ 26 w 74"/>
                <a:gd name="T69" fmla="*/ 0 h 55"/>
                <a:gd name="T70" fmla="*/ 21 w 74"/>
                <a:gd name="T71" fmla="*/ 2 h 55"/>
                <a:gd name="T72" fmla="*/ 16 w 74"/>
                <a:gd name="T73" fmla="*/ 5 h 55"/>
                <a:gd name="T74" fmla="*/ 10 w 74"/>
                <a:gd name="T75" fmla="*/ 8 h 55"/>
                <a:gd name="T76" fmla="*/ 5 w 74"/>
                <a:gd name="T77" fmla="*/ 13 h 55"/>
                <a:gd name="T78" fmla="*/ 0 w 74"/>
                <a:gd name="T79" fmla="*/ 19 h 55"/>
                <a:gd name="T80" fmla="*/ 0 w 74"/>
                <a:gd name="T81" fmla="*/ 24 h 55"/>
                <a:gd name="T82" fmla="*/ 2 w 74"/>
                <a:gd name="T83" fmla="*/ 26 h 55"/>
                <a:gd name="T84" fmla="*/ 4 w 74"/>
                <a:gd name="T85" fmla="*/ 27 h 55"/>
                <a:gd name="T86" fmla="*/ 5 w 74"/>
                <a:gd name="T87" fmla="*/ 31 h 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55"/>
                <a:gd name="T134" fmla="*/ 74 w 74"/>
                <a:gd name="T135" fmla="*/ 55 h 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55">
                  <a:moveTo>
                    <a:pt x="7" y="31"/>
                  </a:moveTo>
                  <a:lnTo>
                    <a:pt x="5" y="32"/>
                  </a:lnTo>
                  <a:lnTo>
                    <a:pt x="4" y="34"/>
                  </a:lnTo>
                  <a:lnTo>
                    <a:pt x="2" y="36"/>
                  </a:lnTo>
                  <a:lnTo>
                    <a:pt x="2" y="37"/>
                  </a:lnTo>
                  <a:lnTo>
                    <a:pt x="2" y="39"/>
                  </a:lnTo>
                  <a:lnTo>
                    <a:pt x="2" y="40"/>
                  </a:lnTo>
                  <a:lnTo>
                    <a:pt x="4" y="42"/>
                  </a:lnTo>
                  <a:lnTo>
                    <a:pt x="4" y="44"/>
                  </a:lnTo>
                  <a:lnTo>
                    <a:pt x="5" y="45"/>
                  </a:lnTo>
                  <a:lnTo>
                    <a:pt x="7" y="47"/>
                  </a:lnTo>
                  <a:lnTo>
                    <a:pt x="8" y="47"/>
                  </a:lnTo>
                  <a:lnTo>
                    <a:pt x="10" y="47"/>
                  </a:lnTo>
                  <a:lnTo>
                    <a:pt x="12" y="47"/>
                  </a:lnTo>
                  <a:lnTo>
                    <a:pt x="12" y="48"/>
                  </a:lnTo>
                  <a:lnTo>
                    <a:pt x="13" y="48"/>
                  </a:lnTo>
                  <a:lnTo>
                    <a:pt x="15" y="48"/>
                  </a:lnTo>
                  <a:lnTo>
                    <a:pt x="16" y="48"/>
                  </a:lnTo>
                  <a:lnTo>
                    <a:pt x="18" y="48"/>
                  </a:lnTo>
                  <a:lnTo>
                    <a:pt x="20" y="48"/>
                  </a:lnTo>
                  <a:lnTo>
                    <a:pt x="21" y="48"/>
                  </a:lnTo>
                  <a:lnTo>
                    <a:pt x="23" y="48"/>
                  </a:lnTo>
                  <a:lnTo>
                    <a:pt x="24" y="48"/>
                  </a:lnTo>
                  <a:lnTo>
                    <a:pt x="26" y="48"/>
                  </a:lnTo>
                  <a:lnTo>
                    <a:pt x="28" y="50"/>
                  </a:lnTo>
                  <a:lnTo>
                    <a:pt x="29" y="50"/>
                  </a:lnTo>
                  <a:lnTo>
                    <a:pt x="29" y="52"/>
                  </a:lnTo>
                  <a:lnTo>
                    <a:pt x="31" y="53"/>
                  </a:lnTo>
                  <a:lnTo>
                    <a:pt x="32" y="55"/>
                  </a:lnTo>
                  <a:lnTo>
                    <a:pt x="34" y="55"/>
                  </a:lnTo>
                  <a:lnTo>
                    <a:pt x="36" y="55"/>
                  </a:lnTo>
                  <a:lnTo>
                    <a:pt x="39" y="53"/>
                  </a:lnTo>
                  <a:lnTo>
                    <a:pt x="42" y="50"/>
                  </a:lnTo>
                  <a:lnTo>
                    <a:pt x="47" y="48"/>
                  </a:lnTo>
                  <a:lnTo>
                    <a:pt x="50" y="47"/>
                  </a:lnTo>
                  <a:lnTo>
                    <a:pt x="53" y="45"/>
                  </a:lnTo>
                  <a:lnTo>
                    <a:pt x="58" y="44"/>
                  </a:lnTo>
                  <a:lnTo>
                    <a:pt x="61" y="40"/>
                  </a:lnTo>
                  <a:lnTo>
                    <a:pt x="65" y="39"/>
                  </a:lnTo>
                  <a:lnTo>
                    <a:pt x="66" y="37"/>
                  </a:lnTo>
                  <a:lnTo>
                    <a:pt x="66" y="34"/>
                  </a:lnTo>
                  <a:lnTo>
                    <a:pt x="68" y="31"/>
                  </a:lnTo>
                  <a:lnTo>
                    <a:pt x="69" y="29"/>
                  </a:lnTo>
                  <a:lnTo>
                    <a:pt x="69" y="26"/>
                  </a:lnTo>
                  <a:lnTo>
                    <a:pt x="71" y="23"/>
                  </a:lnTo>
                  <a:lnTo>
                    <a:pt x="71" y="19"/>
                  </a:lnTo>
                  <a:lnTo>
                    <a:pt x="74" y="18"/>
                  </a:lnTo>
                  <a:lnTo>
                    <a:pt x="74" y="16"/>
                  </a:lnTo>
                  <a:lnTo>
                    <a:pt x="74" y="15"/>
                  </a:lnTo>
                  <a:lnTo>
                    <a:pt x="74" y="13"/>
                  </a:lnTo>
                  <a:lnTo>
                    <a:pt x="73" y="11"/>
                  </a:lnTo>
                  <a:lnTo>
                    <a:pt x="69" y="8"/>
                  </a:lnTo>
                  <a:lnTo>
                    <a:pt x="65" y="7"/>
                  </a:lnTo>
                  <a:lnTo>
                    <a:pt x="60" y="5"/>
                  </a:lnTo>
                  <a:lnTo>
                    <a:pt x="55" y="3"/>
                  </a:lnTo>
                  <a:lnTo>
                    <a:pt x="52" y="3"/>
                  </a:lnTo>
                  <a:lnTo>
                    <a:pt x="47" y="3"/>
                  </a:lnTo>
                  <a:lnTo>
                    <a:pt x="42" y="2"/>
                  </a:lnTo>
                  <a:lnTo>
                    <a:pt x="37" y="0"/>
                  </a:lnTo>
                  <a:lnTo>
                    <a:pt x="36" y="0"/>
                  </a:lnTo>
                  <a:lnTo>
                    <a:pt x="32" y="0"/>
                  </a:lnTo>
                  <a:lnTo>
                    <a:pt x="31" y="0"/>
                  </a:lnTo>
                  <a:lnTo>
                    <a:pt x="28" y="0"/>
                  </a:lnTo>
                  <a:lnTo>
                    <a:pt x="26" y="0"/>
                  </a:lnTo>
                  <a:lnTo>
                    <a:pt x="24" y="2"/>
                  </a:lnTo>
                  <a:lnTo>
                    <a:pt x="21" y="2"/>
                  </a:lnTo>
                  <a:lnTo>
                    <a:pt x="20" y="3"/>
                  </a:lnTo>
                  <a:lnTo>
                    <a:pt x="16" y="5"/>
                  </a:lnTo>
                  <a:lnTo>
                    <a:pt x="13" y="7"/>
                  </a:lnTo>
                  <a:lnTo>
                    <a:pt x="10" y="8"/>
                  </a:lnTo>
                  <a:lnTo>
                    <a:pt x="7" y="11"/>
                  </a:lnTo>
                  <a:lnTo>
                    <a:pt x="5" y="13"/>
                  </a:lnTo>
                  <a:lnTo>
                    <a:pt x="2" y="16"/>
                  </a:lnTo>
                  <a:lnTo>
                    <a:pt x="0" y="19"/>
                  </a:lnTo>
                  <a:lnTo>
                    <a:pt x="0" y="24"/>
                  </a:lnTo>
                  <a:lnTo>
                    <a:pt x="0" y="26"/>
                  </a:lnTo>
                  <a:lnTo>
                    <a:pt x="2" y="26"/>
                  </a:lnTo>
                  <a:lnTo>
                    <a:pt x="4" y="27"/>
                  </a:lnTo>
                  <a:lnTo>
                    <a:pt x="5" y="29"/>
                  </a:lnTo>
                  <a:lnTo>
                    <a:pt x="5" y="31"/>
                  </a:lnTo>
                  <a:lnTo>
                    <a:pt x="7" y="3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0" name="Freeform 22"/>
            <p:cNvSpPr>
              <a:spLocks/>
            </p:cNvSpPr>
            <p:nvPr/>
          </p:nvSpPr>
          <p:spPr bwMode="auto">
            <a:xfrm>
              <a:off x="4600" y="2961"/>
              <a:ext cx="45" cy="32"/>
            </a:xfrm>
            <a:custGeom>
              <a:avLst/>
              <a:gdLst>
                <a:gd name="T0" fmla="*/ 0 w 45"/>
                <a:gd name="T1" fmla="*/ 16 h 32"/>
                <a:gd name="T2" fmla="*/ 2 w 45"/>
                <a:gd name="T3" fmla="*/ 17 h 32"/>
                <a:gd name="T4" fmla="*/ 2 w 45"/>
                <a:gd name="T5" fmla="*/ 19 h 32"/>
                <a:gd name="T6" fmla="*/ 2 w 45"/>
                <a:gd name="T7" fmla="*/ 22 h 32"/>
                <a:gd name="T8" fmla="*/ 3 w 45"/>
                <a:gd name="T9" fmla="*/ 24 h 32"/>
                <a:gd name="T10" fmla="*/ 3 w 45"/>
                <a:gd name="T11" fmla="*/ 25 h 32"/>
                <a:gd name="T12" fmla="*/ 3 w 45"/>
                <a:gd name="T13" fmla="*/ 27 h 32"/>
                <a:gd name="T14" fmla="*/ 5 w 45"/>
                <a:gd name="T15" fmla="*/ 29 h 32"/>
                <a:gd name="T16" fmla="*/ 5 w 45"/>
                <a:gd name="T17" fmla="*/ 30 h 32"/>
                <a:gd name="T18" fmla="*/ 11 w 45"/>
                <a:gd name="T19" fmla="*/ 32 h 32"/>
                <a:gd name="T20" fmla="*/ 16 w 45"/>
                <a:gd name="T21" fmla="*/ 32 h 32"/>
                <a:gd name="T22" fmla="*/ 22 w 45"/>
                <a:gd name="T23" fmla="*/ 30 h 32"/>
                <a:gd name="T24" fmla="*/ 27 w 45"/>
                <a:gd name="T25" fmla="*/ 29 h 32"/>
                <a:gd name="T26" fmla="*/ 32 w 45"/>
                <a:gd name="T27" fmla="*/ 25 h 32"/>
                <a:gd name="T28" fmla="*/ 37 w 45"/>
                <a:gd name="T29" fmla="*/ 22 h 32"/>
                <a:gd name="T30" fmla="*/ 42 w 45"/>
                <a:gd name="T31" fmla="*/ 17 h 32"/>
                <a:gd name="T32" fmla="*/ 43 w 45"/>
                <a:gd name="T33" fmla="*/ 13 h 32"/>
                <a:gd name="T34" fmla="*/ 45 w 45"/>
                <a:gd name="T35" fmla="*/ 11 h 32"/>
                <a:gd name="T36" fmla="*/ 45 w 45"/>
                <a:gd name="T37" fmla="*/ 8 h 32"/>
                <a:gd name="T38" fmla="*/ 45 w 45"/>
                <a:gd name="T39" fmla="*/ 6 h 32"/>
                <a:gd name="T40" fmla="*/ 43 w 45"/>
                <a:gd name="T41" fmla="*/ 4 h 32"/>
                <a:gd name="T42" fmla="*/ 43 w 45"/>
                <a:gd name="T43" fmla="*/ 3 h 32"/>
                <a:gd name="T44" fmla="*/ 42 w 45"/>
                <a:gd name="T45" fmla="*/ 1 h 32"/>
                <a:gd name="T46" fmla="*/ 40 w 45"/>
                <a:gd name="T47" fmla="*/ 1 h 32"/>
                <a:gd name="T48" fmla="*/ 40 w 45"/>
                <a:gd name="T49" fmla="*/ 0 h 32"/>
                <a:gd name="T50" fmla="*/ 37 w 45"/>
                <a:gd name="T51" fmla="*/ 0 h 32"/>
                <a:gd name="T52" fmla="*/ 34 w 45"/>
                <a:gd name="T53" fmla="*/ 0 h 32"/>
                <a:gd name="T54" fmla="*/ 30 w 45"/>
                <a:gd name="T55" fmla="*/ 0 h 32"/>
                <a:gd name="T56" fmla="*/ 27 w 45"/>
                <a:gd name="T57" fmla="*/ 0 h 32"/>
                <a:gd name="T58" fmla="*/ 24 w 45"/>
                <a:gd name="T59" fmla="*/ 1 h 32"/>
                <a:gd name="T60" fmla="*/ 22 w 45"/>
                <a:gd name="T61" fmla="*/ 1 h 32"/>
                <a:gd name="T62" fmla="*/ 19 w 45"/>
                <a:gd name="T63" fmla="*/ 3 h 32"/>
                <a:gd name="T64" fmla="*/ 16 w 45"/>
                <a:gd name="T65" fmla="*/ 4 h 32"/>
                <a:gd name="T66" fmla="*/ 14 w 45"/>
                <a:gd name="T67" fmla="*/ 6 h 32"/>
                <a:gd name="T68" fmla="*/ 11 w 45"/>
                <a:gd name="T69" fmla="*/ 6 h 32"/>
                <a:gd name="T70" fmla="*/ 10 w 45"/>
                <a:gd name="T71" fmla="*/ 8 h 32"/>
                <a:gd name="T72" fmla="*/ 8 w 45"/>
                <a:gd name="T73" fmla="*/ 9 h 32"/>
                <a:gd name="T74" fmla="*/ 6 w 45"/>
                <a:gd name="T75" fmla="*/ 9 h 32"/>
                <a:gd name="T76" fmla="*/ 5 w 45"/>
                <a:gd name="T77" fmla="*/ 11 h 32"/>
                <a:gd name="T78" fmla="*/ 2 w 45"/>
                <a:gd name="T79" fmla="*/ 13 h 32"/>
                <a:gd name="T80" fmla="*/ 0 w 45"/>
                <a:gd name="T81" fmla="*/ 16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32"/>
                <a:gd name="T125" fmla="*/ 45 w 45"/>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32">
                  <a:moveTo>
                    <a:pt x="0" y="16"/>
                  </a:moveTo>
                  <a:lnTo>
                    <a:pt x="2" y="17"/>
                  </a:lnTo>
                  <a:lnTo>
                    <a:pt x="2" y="19"/>
                  </a:lnTo>
                  <a:lnTo>
                    <a:pt x="2" y="22"/>
                  </a:lnTo>
                  <a:lnTo>
                    <a:pt x="3" y="24"/>
                  </a:lnTo>
                  <a:lnTo>
                    <a:pt x="3" y="25"/>
                  </a:lnTo>
                  <a:lnTo>
                    <a:pt x="3" y="27"/>
                  </a:lnTo>
                  <a:lnTo>
                    <a:pt x="5" y="29"/>
                  </a:lnTo>
                  <a:lnTo>
                    <a:pt x="5" y="30"/>
                  </a:lnTo>
                  <a:lnTo>
                    <a:pt x="11" y="32"/>
                  </a:lnTo>
                  <a:lnTo>
                    <a:pt x="16" y="32"/>
                  </a:lnTo>
                  <a:lnTo>
                    <a:pt x="22" y="30"/>
                  </a:lnTo>
                  <a:lnTo>
                    <a:pt x="27" y="29"/>
                  </a:lnTo>
                  <a:lnTo>
                    <a:pt x="32" y="25"/>
                  </a:lnTo>
                  <a:lnTo>
                    <a:pt x="37" y="22"/>
                  </a:lnTo>
                  <a:lnTo>
                    <a:pt x="42" y="17"/>
                  </a:lnTo>
                  <a:lnTo>
                    <a:pt x="43" y="13"/>
                  </a:lnTo>
                  <a:lnTo>
                    <a:pt x="45" y="11"/>
                  </a:lnTo>
                  <a:lnTo>
                    <a:pt x="45" y="8"/>
                  </a:lnTo>
                  <a:lnTo>
                    <a:pt x="45" y="6"/>
                  </a:lnTo>
                  <a:lnTo>
                    <a:pt x="43" y="4"/>
                  </a:lnTo>
                  <a:lnTo>
                    <a:pt x="43" y="3"/>
                  </a:lnTo>
                  <a:lnTo>
                    <a:pt x="42" y="1"/>
                  </a:lnTo>
                  <a:lnTo>
                    <a:pt x="40" y="1"/>
                  </a:lnTo>
                  <a:lnTo>
                    <a:pt x="40" y="0"/>
                  </a:lnTo>
                  <a:lnTo>
                    <a:pt x="37" y="0"/>
                  </a:lnTo>
                  <a:lnTo>
                    <a:pt x="34" y="0"/>
                  </a:lnTo>
                  <a:lnTo>
                    <a:pt x="30" y="0"/>
                  </a:lnTo>
                  <a:lnTo>
                    <a:pt x="27" y="0"/>
                  </a:lnTo>
                  <a:lnTo>
                    <a:pt x="24" y="1"/>
                  </a:lnTo>
                  <a:lnTo>
                    <a:pt x="22" y="1"/>
                  </a:lnTo>
                  <a:lnTo>
                    <a:pt x="19" y="3"/>
                  </a:lnTo>
                  <a:lnTo>
                    <a:pt x="16" y="4"/>
                  </a:lnTo>
                  <a:lnTo>
                    <a:pt x="14" y="6"/>
                  </a:lnTo>
                  <a:lnTo>
                    <a:pt x="11" y="6"/>
                  </a:lnTo>
                  <a:lnTo>
                    <a:pt x="10" y="8"/>
                  </a:lnTo>
                  <a:lnTo>
                    <a:pt x="8" y="9"/>
                  </a:lnTo>
                  <a:lnTo>
                    <a:pt x="6" y="9"/>
                  </a:lnTo>
                  <a:lnTo>
                    <a:pt x="5" y="11"/>
                  </a:lnTo>
                  <a:lnTo>
                    <a:pt x="2" y="13"/>
                  </a:lnTo>
                  <a:lnTo>
                    <a:pt x="0" y="1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1" name="Freeform 23"/>
            <p:cNvSpPr>
              <a:spLocks/>
            </p:cNvSpPr>
            <p:nvPr/>
          </p:nvSpPr>
          <p:spPr bwMode="auto">
            <a:xfrm>
              <a:off x="4600" y="2961"/>
              <a:ext cx="45" cy="32"/>
            </a:xfrm>
            <a:custGeom>
              <a:avLst/>
              <a:gdLst>
                <a:gd name="T0" fmla="*/ 0 w 45"/>
                <a:gd name="T1" fmla="*/ 16 h 32"/>
                <a:gd name="T2" fmla="*/ 2 w 45"/>
                <a:gd name="T3" fmla="*/ 17 h 32"/>
                <a:gd name="T4" fmla="*/ 2 w 45"/>
                <a:gd name="T5" fmla="*/ 19 h 32"/>
                <a:gd name="T6" fmla="*/ 2 w 45"/>
                <a:gd name="T7" fmla="*/ 22 h 32"/>
                <a:gd name="T8" fmla="*/ 3 w 45"/>
                <a:gd name="T9" fmla="*/ 24 h 32"/>
                <a:gd name="T10" fmla="*/ 3 w 45"/>
                <a:gd name="T11" fmla="*/ 25 h 32"/>
                <a:gd name="T12" fmla="*/ 3 w 45"/>
                <a:gd name="T13" fmla="*/ 27 h 32"/>
                <a:gd name="T14" fmla="*/ 5 w 45"/>
                <a:gd name="T15" fmla="*/ 29 h 32"/>
                <a:gd name="T16" fmla="*/ 5 w 45"/>
                <a:gd name="T17" fmla="*/ 30 h 32"/>
                <a:gd name="T18" fmla="*/ 11 w 45"/>
                <a:gd name="T19" fmla="*/ 32 h 32"/>
                <a:gd name="T20" fmla="*/ 16 w 45"/>
                <a:gd name="T21" fmla="*/ 32 h 32"/>
                <a:gd name="T22" fmla="*/ 22 w 45"/>
                <a:gd name="T23" fmla="*/ 30 h 32"/>
                <a:gd name="T24" fmla="*/ 27 w 45"/>
                <a:gd name="T25" fmla="*/ 29 h 32"/>
                <a:gd name="T26" fmla="*/ 32 w 45"/>
                <a:gd name="T27" fmla="*/ 25 h 32"/>
                <a:gd name="T28" fmla="*/ 37 w 45"/>
                <a:gd name="T29" fmla="*/ 22 h 32"/>
                <a:gd name="T30" fmla="*/ 42 w 45"/>
                <a:gd name="T31" fmla="*/ 17 h 32"/>
                <a:gd name="T32" fmla="*/ 43 w 45"/>
                <a:gd name="T33" fmla="*/ 13 h 32"/>
                <a:gd name="T34" fmla="*/ 45 w 45"/>
                <a:gd name="T35" fmla="*/ 11 h 32"/>
                <a:gd name="T36" fmla="*/ 45 w 45"/>
                <a:gd name="T37" fmla="*/ 8 h 32"/>
                <a:gd name="T38" fmla="*/ 45 w 45"/>
                <a:gd name="T39" fmla="*/ 6 h 32"/>
                <a:gd name="T40" fmla="*/ 43 w 45"/>
                <a:gd name="T41" fmla="*/ 4 h 32"/>
                <a:gd name="T42" fmla="*/ 43 w 45"/>
                <a:gd name="T43" fmla="*/ 3 h 32"/>
                <a:gd name="T44" fmla="*/ 42 w 45"/>
                <a:gd name="T45" fmla="*/ 1 h 32"/>
                <a:gd name="T46" fmla="*/ 40 w 45"/>
                <a:gd name="T47" fmla="*/ 1 h 32"/>
                <a:gd name="T48" fmla="*/ 40 w 45"/>
                <a:gd name="T49" fmla="*/ 0 h 32"/>
                <a:gd name="T50" fmla="*/ 37 w 45"/>
                <a:gd name="T51" fmla="*/ 0 h 32"/>
                <a:gd name="T52" fmla="*/ 34 w 45"/>
                <a:gd name="T53" fmla="*/ 0 h 32"/>
                <a:gd name="T54" fmla="*/ 30 w 45"/>
                <a:gd name="T55" fmla="*/ 0 h 32"/>
                <a:gd name="T56" fmla="*/ 27 w 45"/>
                <a:gd name="T57" fmla="*/ 0 h 32"/>
                <a:gd name="T58" fmla="*/ 24 w 45"/>
                <a:gd name="T59" fmla="*/ 1 h 32"/>
                <a:gd name="T60" fmla="*/ 22 w 45"/>
                <a:gd name="T61" fmla="*/ 1 h 32"/>
                <a:gd name="T62" fmla="*/ 19 w 45"/>
                <a:gd name="T63" fmla="*/ 3 h 32"/>
                <a:gd name="T64" fmla="*/ 16 w 45"/>
                <a:gd name="T65" fmla="*/ 4 h 32"/>
                <a:gd name="T66" fmla="*/ 14 w 45"/>
                <a:gd name="T67" fmla="*/ 6 h 32"/>
                <a:gd name="T68" fmla="*/ 11 w 45"/>
                <a:gd name="T69" fmla="*/ 6 h 32"/>
                <a:gd name="T70" fmla="*/ 10 w 45"/>
                <a:gd name="T71" fmla="*/ 8 h 32"/>
                <a:gd name="T72" fmla="*/ 8 w 45"/>
                <a:gd name="T73" fmla="*/ 9 h 32"/>
                <a:gd name="T74" fmla="*/ 6 w 45"/>
                <a:gd name="T75" fmla="*/ 9 h 32"/>
                <a:gd name="T76" fmla="*/ 5 w 45"/>
                <a:gd name="T77" fmla="*/ 11 h 32"/>
                <a:gd name="T78" fmla="*/ 2 w 45"/>
                <a:gd name="T79" fmla="*/ 13 h 32"/>
                <a:gd name="T80" fmla="*/ 0 w 45"/>
                <a:gd name="T81" fmla="*/ 16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32"/>
                <a:gd name="T125" fmla="*/ 45 w 45"/>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32">
                  <a:moveTo>
                    <a:pt x="0" y="16"/>
                  </a:moveTo>
                  <a:lnTo>
                    <a:pt x="2" y="17"/>
                  </a:lnTo>
                  <a:lnTo>
                    <a:pt x="2" y="19"/>
                  </a:lnTo>
                  <a:lnTo>
                    <a:pt x="2" y="22"/>
                  </a:lnTo>
                  <a:lnTo>
                    <a:pt x="3" y="24"/>
                  </a:lnTo>
                  <a:lnTo>
                    <a:pt x="3" y="25"/>
                  </a:lnTo>
                  <a:lnTo>
                    <a:pt x="3" y="27"/>
                  </a:lnTo>
                  <a:lnTo>
                    <a:pt x="5" y="29"/>
                  </a:lnTo>
                  <a:lnTo>
                    <a:pt x="5" y="30"/>
                  </a:lnTo>
                  <a:lnTo>
                    <a:pt x="11" y="32"/>
                  </a:lnTo>
                  <a:lnTo>
                    <a:pt x="16" y="32"/>
                  </a:lnTo>
                  <a:lnTo>
                    <a:pt x="22" y="30"/>
                  </a:lnTo>
                  <a:lnTo>
                    <a:pt x="27" y="29"/>
                  </a:lnTo>
                  <a:lnTo>
                    <a:pt x="32" y="25"/>
                  </a:lnTo>
                  <a:lnTo>
                    <a:pt x="37" y="22"/>
                  </a:lnTo>
                  <a:lnTo>
                    <a:pt x="42" y="17"/>
                  </a:lnTo>
                  <a:lnTo>
                    <a:pt x="43" y="13"/>
                  </a:lnTo>
                  <a:lnTo>
                    <a:pt x="45" y="11"/>
                  </a:lnTo>
                  <a:lnTo>
                    <a:pt x="45" y="8"/>
                  </a:lnTo>
                  <a:lnTo>
                    <a:pt x="45" y="6"/>
                  </a:lnTo>
                  <a:lnTo>
                    <a:pt x="43" y="4"/>
                  </a:lnTo>
                  <a:lnTo>
                    <a:pt x="43" y="3"/>
                  </a:lnTo>
                  <a:lnTo>
                    <a:pt x="42" y="1"/>
                  </a:lnTo>
                  <a:lnTo>
                    <a:pt x="40" y="1"/>
                  </a:lnTo>
                  <a:lnTo>
                    <a:pt x="40" y="0"/>
                  </a:lnTo>
                  <a:lnTo>
                    <a:pt x="37" y="0"/>
                  </a:lnTo>
                  <a:lnTo>
                    <a:pt x="34" y="0"/>
                  </a:lnTo>
                  <a:lnTo>
                    <a:pt x="30" y="0"/>
                  </a:lnTo>
                  <a:lnTo>
                    <a:pt x="27" y="0"/>
                  </a:lnTo>
                  <a:lnTo>
                    <a:pt x="24" y="1"/>
                  </a:lnTo>
                  <a:lnTo>
                    <a:pt x="22" y="1"/>
                  </a:lnTo>
                  <a:lnTo>
                    <a:pt x="19" y="3"/>
                  </a:lnTo>
                  <a:lnTo>
                    <a:pt x="16" y="4"/>
                  </a:lnTo>
                  <a:lnTo>
                    <a:pt x="14" y="6"/>
                  </a:lnTo>
                  <a:lnTo>
                    <a:pt x="11" y="6"/>
                  </a:lnTo>
                  <a:lnTo>
                    <a:pt x="10" y="8"/>
                  </a:lnTo>
                  <a:lnTo>
                    <a:pt x="8" y="9"/>
                  </a:lnTo>
                  <a:lnTo>
                    <a:pt x="6" y="9"/>
                  </a:lnTo>
                  <a:lnTo>
                    <a:pt x="5" y="11"/>
                  </a:lnTo>
                  <a:lnTo>
                    <a:pt x="2" y="13"/>
                  </a:lnTo>
                  <a:lnTo>
                    <a:pt x="0" y="16"/>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2" name="Freeform 24"/>
            <p:cNvSpPr>
              <a:spLocks/>
            </p:cNvSpPr>
            <p:nvPr/>
          </p:nvSpPr>
          <p:spPr bwMode="auto">
            <a:xfrm>
              <a:off x="4600" y="2961"/>
              <a:ext cx="45" cy="32"/>
            </a:xfrm>
            <a:custGeom>
              <a:avLst/>
              <a:gdLst>
                <a:gd name="T0" fmla="*/ 0 w 45"/>
                <a:gd name="T1" fmla="*/ 16 h 32"/>
                <a:gd name="T2" fmla="*/ 2 w 45"/>
                <a:gd name="T3" fmla="*/ 17 h 32"/>
                <a:gd name="T4" fmla="*/ 2 w 45"/>
                <a:gd name="T5" fmla="*/ 19 h 32"/>
                <a:gd name="T6" fmla="*/ 2 w 45"/>
                <a:gd name="T7" fmla="*/ 22 h 32"/>
                <a:gd name="T8" fmla="*/ 3 w 45"/>
                <a:gd name="T9" fmla="*/ 24 h 32"/>
                <a:gd name="T10" fmla="*/ 3 w 45"/>
                <a:gd name="T11" fmla="*/ 25 h 32"/>
                <a:gd name="T12" fmla="*/ 3 w 45"/>
                <a:gd name="T13" fmla="*/ 27 h 32"/>
                <a:gd name="T14" fmla="*/ 5 w 45"/>
                <a:gd name="T15" fmla="*/ 29 h 32"/>
                <a:gd name="T16" fmla="*/ 5 w 45"/>
                <a:gd name="T17" fmla="*/ 30 h 32"/>
                <a:gd name="T18" fmla="*/ 11 w 45"/>
                <a:gd name="T19" fmla="*/ 32 h 32"/>
                <a:gd name="T20" fmla="*/ 16 w 45"/>
                <a:gd name="T21" fmla="*/ 32 h 32"/>
                <a:gd name="T22" fmla="*/ 22 w 45"/>
                <a:gd name="T23" fmla="*/ 30 h 32"/>
                <a:gd name="T24" fmla="*/ 27 w 45"/>
                <a:gd name="T25" fmla="*/ 29 h 32"/>
                <a:gd name="T26" fmla="*/ 32 w 45"/>
                <a:gd name="T27" fmla="*/ 25 h 32"/>
                <a:gd name="T28" fmla="*/ 37 w 45"/>
                <a:gd name="T29" fmla="*/ 22 h 32"/>
                <a:gd name="T30" fmla="*/ 42 w 45"/>
                <a:gd name="T31" fmla="*/ 17 h 32"/>
                <a:gd name="T32" fmla="*/ 43 w 45"/>
                <a:gd name="T33" fmla="*/ 13 h 32"/>
                <a:gd name="T34" fmla="*/ 45 w 45"/>
                <a:gd name="T35" fmla="*/ 11 h 32"/>
                <a:gd name="T36" fmla="*/ 45 w 45"/>
                <a:gd name="T37" fmla="*/ 8 h 32"/>
                <a:gd name="T38" fmla="*/ 45 w 45"/>
                <a:gd name="T39" fmla="*/ 6 h 32"/>
                <a:gd name="T40" fmla="*/ 43 w 45"/>
                <a:gd name="T41" fmla="*/ 4 h 32"/>
                <a:gd name="T42" fmla="*/ 43 w 45"/>
                <a:gd name="T43" fmla="*/ 3 h 32"/>
                <a:gd name="T44" fmla="*/ 42 w 45"/>
                <a:gd name="T45" fmla="*/ 1 h 32"/>
                <a:gd name="T46" fmla="*/ 40 w 45"/>
                <a:gd name="T47" fmla="*/ 1 h 32"/>
                <a:gd name="T48" fmla="*/ 40 w 45"/>
                <a:gd name="T49" fmla="*/ 0 h 32"/>
                <a:gd name="T50" fmla="*/ 37 w 45"/>
                <a:gd name="T51" fmla="*/ 0 h 32"/>
                <a:gd name="T52" fmla="*/ 34 w 45"/>
                <a:gd name="T53" fmla="*/ 0 h 32"/>
                <a:gd name="T54" fmla="*/ 30 w 45"/>
                <a:gd name="T55" fmla="*/ 0 h 32"/>
                <a:gd name="T56" fmla="*/ 27 w 45"/>
                <a:gd name="T57" fmla="*/ 0 h 32"/>
                <a:gd name="T58" fmla="*/ 24 w 45"/>
                <a:gd name="T59" fmla="*/ 1 h 32"/>
                <a:gd name="T60" fmla="*/ 22 w 45"/>
                <a:gd name="T61" fmla="*/ 1 h 32"/>
                <a:gd name="T62" fmla="*/ 19 w 45"/>
                <a:gd name="T63" fmla="*/ 3 h 32"/>
                <a:gd name="T64" fmla="*/ 16 w 45"/>
                <a:gd name="T65" fmla="*/ 4 h 32"/>
                <a:gd name="T66" fmla="*/ 14 w 45"/>
                <a:gd name="T67" fmla="*/ 6 h 32"/>
                <a:gd name="T68" fmla="*/ 11 w 45"/>
                <a:gd name="T69" fmla="*/ 6 h 32"/>
                <a:gd name="T70" fmla="*/ 10 w 45"/>
                <a:gd name="T71" fmla="*/ 8 h 32"/>
                <a:gd name="T72" fmla="*/ 8 w 45"/>
                <a:gd name="T73" fmla="*/ 9 h 32"/>
                <a:gd name="T74" fmla="*/ 6 w 45"/>
                <a:gd name="T75" fmla="*/ 9 h 32"/>
                <a:gd name="T76" fmla="*/ 5 w 45"/>
                <a:gd name="T77" fmla="*/ 11 h 32"/>
                <a:gd name="T78" fmla="*/ 2 w 45"/>
                <a:gd name="T79" fmla="*/ 13 h 32"/>
                <a:gd name="T80" fmla="*/ 0 w 45"/>
                <a:gd name="T81" fmla="*/ 16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32"/>
                <a:gd name="T125" fmla="*/ 45 w 45"/>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32">
                  <a:moveTo>
                    <a:pt x="0" y="16"/>
                  </a:moveTo>
                  <a:lnTo>
                    <a:pt x="2" y="17"/>
                  </a:lnTo>
                  <a:lnTo>
                    <a:pt x="2" y="19"/>
                  </a:lnTo>
                  <a:lnTo>
                    <a:pt x="2" y="22"/>
                  </a:lnTo>
                  <a:lnTo>
                    <a:pt x="3" y="24"/>
                  </a:lnTo>
                  <a:lnTo>
                    <a:pt x="3" y="25"/>
                  </a:lnTo>
                  <a:lnTo>
                    <a:pt x="3" y="27"/>
                  </a:lnTo>
                  <a:lnTo>
                    <a:pt x="5" y="29"/>
                  </a:lnTo>
                  <a:lnTo>
                    <a:pt x="5" y="30"/>
                  </a:lnTo>
                  <a:lnTo>
                    <a:pt x="11" y="32"/>
                  </a:lnTo>
                  <a:lnTo>
                    <a:pt x="16" y="32"/>
                  </a:lnTo>
                  <a:lnTo>
                    <a:pt x="22" y="30"/>
                  </a:lnTo>
                  <a:lnTo>
                    <a:pt x="27" y="29"/>
                  </a:lnTo>
                  <a:lnTo>
                    <a:pt x="32" y="25"/>
                  </a:lnTo>
                  <a:lnTo>
                    <a:pt x="37" y="22"/>
                  </a:lnTo>
                  <a:lnTo>
                    <a:pt x="42" y="17"/>
                  </a:lnTo>
                  <a:lnTo>
                    <a:pt x="43" y="13"/>
                  </a:lnTo>
                  <a:lnTo>
                    <a:pt x="45" y="11"/>
                  </a:lnTo>
                  <a:lnTo>
                    <a:pt x="45" y="8"/>
                  </a:lnTo>
                  <a:lnTo>
                    <a:pt x="45" y="6"/>
                  </a:lnTo>
                  <a:lnTo>
                    <a:pt x="43" y="4"/>
                  </a:lnTo>
                  <a:lnTo>
                    <a:pt x="43" y="3"/>
                  </a:lnTo>
                  <a:lnTo>
                    <a:pt x="42" y="1"/>
                  </a:lnTo>
                  <a:lnTo>
                    <a:pt x="40" y="1"/>
                  </a:lnTo>
                  <a:lnTo>
                    <a:pt x="40" y="0"/>
                  </a:lnTo>
                  <a:lnTo>
                    <a:pt x="37" y="0"/>
                  </a:lnTo>
                  <a:lnTo>
                    <a:pt x="34" y="0"/>
                  </a:lnTo>
                  <a:lnTo>
                    <a:pt x="30" y="0"/>
                  </a:lnTo>
                  <a:lnTo>
                    <a:pt x="27" y="0"/>
                  </a:lnTo>
                  <a:lnTo>
                    <a:pt x="24" y="1"/>
                  </a:lnTo>
                  <a:lnTo>
                    <a:pt x="22" y="1"/>
                  </a:lnTo>
                  <a:lnTo>
                    <a:pt x="19" y="3"/>
                  </a:lnTo>
                  <a:lnTo>
                    <a:pt x="16" y="4"/>
                  </a:lnTo>
                  <a:lnTo>
                    <a:pt x="14" y="6"/>
                  </a:lnTo>
                  <a:lnTo>
                    <a:pt x="11" y="6"/>
                  </a:lnTo>
                  <a:lnTo>
                    <a:pt x="10" y="8"/>
                  </a:lnTo>
                  <a:lnTo>
                    <a:pt x="8" y="9"/>
                  </a:lnTo>
                  <a:lnTo>
                    <a:pt x="6" y="9"/>
                  </a:lnTo>
                  <a:lnTo>
                    <a:pt x="5" y="11"/>
                  </a:lnTo>
                  <a:lnTo>
                    <a:pt x="2" y="13"/>
                  </a:lnTo>
                  <a:lnTo>
                    <a:pt x="0" y="1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3" name="Freeform 25"/>
            <p:cNvSpPr>
              <a:spLocks/>
            </p:cNvSpPr>
            <p:nvPr/>
          </p:nvSpPr>
          <p:spPr bwMode="auto">
            <a:xfrm>
              <a:off x="4653" y="2906"/>
              <a:ext cx="55" cy="53"/>
            </a:xfrm>
            <a:custGeom>
              <a:avLst/>
              <a:gdLst>
                <a:gd name="T0" fmla="*/ 0 w 55"/>
                <a:gd name="T1" fmla="*/ 50 h 53"/>
                <a:gd name="T2" fmla="*/ 5 w 55"/>
                <a:gd name="T3" fmla="*/ 43 h 53"/>
                <a:gd name="T4" fmla="*/ 8 w 55"/>
                <a:gd name="T5" fmla="*/ 35 h 53"/>
                <a:gd name="T6" fmla="*/ 11 w 55"/>
                <a:gd name="T7" fmla="*/ 27 h 53"/>
                <a:gd name="T8" fmla="*/ 16 w 55"/>
                <a:gd name="T9" fmla="*/ 21 h 53"/>
                <a:gd name="T10" fmla="*/ 19 w 55"/>
                <a:gd name="T11" fmla="*/ 13 h 53"/>
                <a:gd name="T12" fmla="*/ 24 w 55"/>
                <a:gd name="T13" fmla="*/ 8 h 53"/>
                <a:gd name="T14" fmla="*/ 31 w 55"/>
                <a:gd name="T15" fmla="*/ 3 h 53"/>
                <a:gd name="T16" fmla="*/ 39 w 55"/>
                <a:gd name="T17" fmla="*/ 0 h 53"/>
                <a:gd name="T18" fmla="*/ 42 w 55"/>
                <a:gd name="T19" fmla="*/ 0 h 53"/>
                <a:gd name="T20" fmla="*/ 45 w 55"/>
                <a:gd name="T21" fmla="*/ 2 h 53"/>
                <a:gd name="T22" fmla="*/ 50 w 55"/>
                <a:gd name="T23" fmla="*/ 3 h 53"/>
                <a:gd name="T24" fmla="*/ 51 w 55"/>
                <a:gd name="T25" fmla="*/ 8 h 53"/>
                <a:gd name="T26" fmla="*/ 55 w 55"/>
                <a:gd name="T27" fmla="*/ 11 h 53"/>
                <a:gd name="T28" fmla="*/ 55 w 55"/>
                <a:gd name="T29" fmla="*/ 16 h 53"/>
                <a:gd name="T30" fmla="*/ 55 w 55"/>
                <a:gd name="T31" fmla="*/ 21 h 53"/>
                <a:gd name="T32" fmla="*/ 53 w 55"/>
                <a:gd name="T33" fmla="*/ 26 h 53"/>
                <a:gd name="T34" fmla="*/ 51 w 55"/>
                <a:gd name="T35" fmla="*/ 31 h 53"/>
                <a:gd name="T36" fmla="*/ 48 w 55"/>
                <a:gd name="T37" fmla="*/ 34 h 53"/>
                <a:gd name="T38" fmla="*/ 45 w 55"/>
                <a:gd name="T39" fmla="*/ 37 h 53"/>
                <a:gd name="T40" fmla="*/ 43 w 55"/>
                <a:gd name="T41" fmla="*/ 39 h 53"/>
                <a:gd name="T42" fmla="*/ 40 w 55"/>
                <a:gd name="T43" fmla="*/ 42 h 53"/>
                <a:gd name="T44" fmla="*/ 35 w 55"/>
                <a:gd name="T45" fmla="*/ 43 h 53"/>
                <a:gd name="T46" fmla="*/ 32 w 55"/>
                <a:gd name="T47" fmla="*/ 45 h 53"/>
                <a:gd name="T48" fmla="*/ 27 w 55"/>
                <a:gd name="T49" fmla="*/ 47 h 53"/>
                <a:gd name="T50" fmla="*/ 26 w 55"/>
                <a:gd name="T51" fmla="*/ 47 h 53"/>
                <a:gd name="T52" fmla="*/ 24 w 55"/>
                <a:gd name="T53" fmla="*/ 47 h 53"/>
                <a:gd name="T54" fmla="*/ 22 w 55"/>
                <a:gd name="T55" fmla="*/ 47 h 53"/>
                <a:gd name="T56" fmla="*/ 21 w 55"/>
                <a:gd name="T57" fmla="*/ 47 h 53"/>
                <a:gd name="T58" fmla="*/ 18 w 55"/>
                <a:gd name="T59" fmla="*/ 47 h 53"/>
                <a:gd name="T60" fmla="*/ 16 w 55"/>
                <a:gd name="T61" fmla="*/ 47 h 53"/>
                <a:gd name="T62" fmla="*/ 14 w 55"/>
                <a:gd name="T63" fmla="*/ 47 h 53"/>
                <a:gd name="T64" fmla="*/ 13 w 55"/>
                <a:gd name="T65" fmla="*/ 47 h 53"/>
                <a:gd name="T66" fmla="*/ 11 w 55"/>
                <a:gd name="T67" fmla="*/ 48 h 53"/>
                <a:gd name="T68" fmla="*/ 10 w 55"/>
                <a:gd name="T69" fmla="*/ 48 h 53"/>
                <a:gd name="T70" fmla="*/ 10 w 55"/>
                <a:gd name="T71" fmla="*/ 50 h 53"/>
                <a:gd name="T72" fmla="*/ 8 w 55"/>
                <a:gd name="T73" fmla="*/ 51 h 53"/>
                <a:gd name="T74" fmla="*/ 8 w 55"/>
                <a:gd name="T75" fmla="*/ 53 h 53"/>
                <a:gd name="T76" fmla="*/ 6 w 55"/>
                <a:gd name="T77" fmla="*/ 53 h 53"/>
                <a:gd name="T78" fmla="*/ 5 w 55"/>
                <a:gd name="T79" fmla="*/ 53 h 53"/>
                <a:gd name="T80" fmla="*/ 3 w 55"/>
                <a:gd name="T81" fmla="*/ 53 h 53"/>
                <a:gd name="T82" fmla="*/ 3 w 55"/>
                <a:gd name="T83" fmla="*/ 53 h 53"/>
                <a:gd name="T84" fmla="*/ 3 w 55"/>
                <a:gd name="T85" fmla="*/ 51 h 53"/>
                <a:gd name="T86" fmla="*/ 2 w 55"/>
                <a:gd name="T87" fmla="*/ 51 h 53"/>
                <a:gd name="T88" fmla="*/ 2 w 55"/>
                <a:gd name="T89" fmla="*/ 51 h 53"/>
                <a:gd name="T90" fmla="*/ 2 w 55"/>
                <a:gd name="T91" fmla="*/ 51 h 53"/>
                <a:gd name="T92" fmla="*/ 2 w 55"/>
                <a:gd name="T93" fmla="*/ 51 h 53"/>
                <a:gd name="T94" fmla="*/ 0 w 55"/>
                <a:gd name="T95" fmla="*/ 51 h 53"/>
                <a:gd name="T96" fmla="*/ 0 w 55"/>
                <a:gd name="T97" fmla="*/ 50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53"/>
                <a:gd name="T149" fmla="*/ 55 w 55"/>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53">
                  <a:moveTo>
                    <a:pt x="0" y="50"/>
                  </a:moveTo>
                  <a:lnTo>
                    <a:pt x="5" y="43"/>
                  </a:lnTo>
                  <a:lnTo>
                    <a:pt x="8" y="35"/>
                  </a:lnTo>
                  <a:lnTo>
                    <a:pt x="11" y="27"/>
                  </a:lnTo>
                  <a:lnTo>
                    <a:pt x="16" y="21"/>
                  </a:lnTo>
                  <a:lnTo>
                    <a:pt x="19" y="13"/>
                  </a:lnTo>
                  <a:lnTo>
                    <a:pt x="24" y="8"/>
                  </a:lnTo>
                  <a:lnTo>
                    <a:pt x="31" y="3"/>
                  </a:lnTo>
                  <a:lnTo>
                    <a:pt x="39" y="0"/>
                  </a:lnTo>
                  <a:lnTo>
                    <a:pt x="42" y="0"/>
                  </a:lnTo>
                  <a:lnTo>
                    <a:pt x="45" y="2"/>
                  </a:lnTo>
                  <a:lnTo>
                    <a:pt x="50" y="3"/>
                  </a:lnTo>
                  <a:lnTo>
                    <a:pt x="51" y="8"/>
                  </a:lnTo>
                  <a:lnTo>
                    <a:pt x="55" y="11"/>
                  </a:lnTo>
                  <a:lnTo>
                    <a:pt x="55" y="16"/>
                  </a:lnTo>
                  <a:lnTo>
                    <a:pt x="55" y="21"/>
                  </a:lnTo>
                  <a:lnTo>
                    <a:pt x="53" y="26"/>
                  </a:lnTo>
                  <a:lnTo>
                    <a:pt x="51" y="31"/>
                  </a:lnTo>
                  <a:lnTo>
                    <a:pt x="48" y="34"/>
                  </a:lnTo>
                  <a:lnTo>
                    <a:pt x="45" y="37"/>
                  </a:lnTo>
                  <a:lnTo>
                    <a:pt x="43" y="39"/>
                  </a:lnTo>
                  <a:lnTo>
                    <a:pt x="40" y="42"/>
                  </a:lnTo>
                  <a:lnTo>
                    <a:pt x="35" y="43"/>
                  </a:lnTo>
                  <a:lnTo>
                    <a:pt x="32" y="45"/>
                  </a:lnTo>
                  <a:lnTo>
                    <a:pt x="27" y="47"/>
                  </a:lnTo>
                  <a:lnTo>
                    <a:pt x="26" y="47"/>
                  </a:lnTo>
                  <a:lnTo>
                    <a:pt x="24" y="47"/>
                  </a:lnTo>
                  <a:lnTo>
                    <a:pt x="22" y="47"/>
                  </a:lnTo>
                  <a:lnTo>
                    <a:pt x="21" y="47"/>
                  </a:lnTo>
                  <a:lnTo>
                    <a:pt x="18" y="47"/>
                  </a:lnTo>
                  <a:lnTo>
                    <a:pt x="16" y="47"/>
                  </a:lnTo>
                  <a:lnTo>
                    <a:pt x="14" y="47"/>
                  </a:lnTo>
                  <a:lnTo>
                    <a:pt x="13" y="47"/>
                  </a:lnTo>
                  <a:lnTo>
                    <a:pt x="11" y="48"/>
                  </a:lnTo>
                  <a:lnTo>
                    <a:pt x="10" y="48"/>
                  </a:lnTo>
                  <a:lnTo>
                    <a:pt x="10" y="50"/>
                  </a:lnTo>
                  <a:lnTo>
                    <a:pt x="8" y="51"/>
                  </a:lnTo>
                  <a:lnTo>
                    <a:pt x="8" y="53"/>
                  </a:lnTo>
                  <a:lnTo>
                    <a:pt x="6" y="53"/>
                  </a:lnTo>
                  <a:lnTo>
                    <a:pt x="5" y="53"/>
                  </a:lnTo>
                  <a:lnTo>
                    <a:pt x="3" y="53"/>
                  </a:lnTo>
                  <a:lnTo>
                    <a:pt x="3" y="51"/>
                  </a:lnTo>
                  <a:lnTo>
                    <a:pt x="2" y="51"/>
                  </a:lnTo>
                  <a:lnTo>
                    <a:pt x="0" y="51"/>
                  </a:lnTo>
                  <a:lnTo>
                    <a:pt x="0" y="5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4" name="Freeform 26"/>
            <p:cNvSpPr>
              <a:spLocks/>
            </p:cNvSpPr>
            <p:nvPr/>
          </p:nvSpPr>
          <p:spPr bwMode="auto">
            <a:xfrm>
              <a:off x="4653" y="2906"/>
              <a:ext cx="55" cy="53"/>
            </a:xfrm>
            <a:custGeom>
              <a:avLst/>
              <a:gdLst>
                <a:gd name="T0" fmla="*/ 0 w 55"/>
                <a:gd name="T1" fmla="*/ 50 h 53"/>
                <a:gd name="T2" fmla="*/ 5 w 55"/>
                <a:gd name="T3" fmla="*/ 43 h 53"/>
                <a:gd name="T4" fmla="*/ 8 w 55"/>
                <a:gd name="T5" fmla="*/ 35 h 53"/>
                <a:gd name="T6" fmla="*/ 11 w 55"/>
                <a:gd name="T7" fmla="*/ 27 h 53"/>
                <a:gd name="T8" fmla="*/ 16 w 55"/>
                <a:gd name="T9" fmla="*/ 21 h 53"/>
                <a:gd name="T10" fmla="*/ 19 w 55"/>
                <a:gd name="T11" fmla="*/ 13 h 53"/>
                <a:gd name="T12" fmla="*/ 24 w 55"/>
                <a:gd name="T13" fmla="*/ 8 h 53"/>
                <a:gd name="T14" fmla="*/ 31 w 55"/>
                <a:gd name="T15" fmla="*/ 3 h 53"/>
                <a:gd name="T16" fmla="*/ 39 w 55"/>
                <a:gd name="T17" fmla="*/ 0 h 53"/>
                <a:gd name="T18" fmla="*/ 42 w 55"/>
                <a:gd name="T19" fmla="*/ 0 h 53"/>
                <a:gd name="T20" fmla="*/ 45 w 55"/>
                <a:gd name="T21" fmla="*/ 2 h 53"/>
                <a:gd name="T22" fmla="*/ 50 w 55"/>
                <a:gd name="T23" fmla="*/ 3 h 53"/>
                <a:gd name="T24" fmla="*/ 51 w 55"/>
                <a:gd name="T25" fmla="*/ 8 h 53"/>
                <a:gd name="T26" fmla="*/ 55 w 55"/>
                <a:gd name="T27" fmla="*/ 11 h 53"/>
                <a:gd name="T28" fmla="*/ 55 w 55"/>
                <a:gd name="T29" fmla="*/ 16 h 53"/>
                <a:gd name="T30" fmla="*/ 55 w 55"/>
                <a:gd name="T31" fmla="*/ 21 h 53"/>
                <a:gd name="T32" fmla="*/ 53 w 55"/>
                <a:gd name="T33" fmla="*/ 26 h 53"/>
                <a:gd name="T34" fmla="*/ 51 w 55"/>
                <a:gd name="T35" fmla="*/ 31 h 53"/>
                <a:gd name="T36" fmla="*/ 48 w 55"/>
                <a:gd name="T37" fmla="*/ 34 h 53"/>
                <a:gd name="T38" fmla="*/ 45 w 55"/>
                <a:gd name="T39" fmla="*/ 37 h 53"/>
                <a:gd name="T40" fmla="*/ 43 w 55"/>
                <a:gd name="T41" fmla="*/ 39 h 53"/>
                <a:gd name="T42" fmla="*/ 40 w 55"/>
                <a:gd name="T43" fmla="*/ 42 h 53"/>
                <a:gd name="T44" fmla="*/ 35 w 55"/>
                <a:gd name="T45" fmla="*/ 43 h 53"/>
                <a:gd name="T46" fmla="*/ 32 w 55"/>
                <a:gd name="T47" fmla="*/ 45 h 53"/>
                <a:gd name="T48" fmla="*/ 27 w 55"/>
                <a:gd name="T49" fmla="*/ 47 h 53"/>
                <a:gd name="T50" fmla="*/ 26 w 55"/>
                <a:gd name="T51" fmla="*/ 47 h 53"/>
                <a:gd name="T52" fmla="*/ 24 w 55"/>
                <a:gd name="T53" fmla="*/ 47 h 53"/>
                <a:gd name="T54" fmla="*/ 22 w 55"/>
                <a:gd name="T55" fmla="*/ 47 h 53"/>
                <a:gd name="T56" fmla="*/ 21 w 55"/>
                <a:gd name="T57" fmla="*/ 47 h 53"/>
                <a:gd name="T58" fmla="*/ 18 w 55"/>
                <a:gd name="T59" fmla="*/ 47 h 53"/>
                <a:gd name="T60" fmla="*/ 16 w 55"/>
                <a:gd name="T61" fmla="*/ 47 h 53"/>
                <a:gd name="T62" fmla="*/ 14 w 55"/>
                <a:gd name="T63" fmla="*/ 47 h 53"/>
                <a:gd name="T64" fmla="*/ 13 w 55"/>
                <a:gd name="T65" fmla="*/ 47 h 53"/>
                <a:gd name="T66" fmla="*/ 11 w 55"/>
                <a:gd name="T67" fmla="*/ 48 h 53"/>
                <a:gd name="T68" fmla="*/ 10 w 55"/>
                <a:gd name="T69" fmla="*/ 48 h 53"/>
                <a:gd name="T70" fmla="*/ 10 w 55"/>
                <a:gd name="T71" fmla="*/ 50 h 53"/>
                <a:gd name="T72" fmla="*/ 8 w 55"/>
                <a:gd name="T73" fmla="*/ 51 h 53"/>
                <a:gd name="T74" fmla="*/ 8 w 55"/>
                <a:gd name="T75" fmla="*/ 53 h 53"/>
                <a:gd name="T76" fmla="*/ 6 w 55"/>
                <a:gd name="T77" fmla="*/ 53 h 53"/>
                <a:gd name="T78" fmla="*/ 5 w 55"/>
                <a:gd name="T79" fmla="*/ 53 h 53"/>
                <a:gd name="T80" fmla="*/ 3 w 55"/>
                <a:gd name="T81" fmla="*/ 53 h 53"/>
                <a:gd name="T82" fmla="*/ 3 w 55"/>
                <a:gd name="T83" fmla="*/ 53 h 53"/>
                <a:gd name="T84" fmla="*/ 3 w 55"/>
                <a:gd name="T85" fmla="*/ 51 h 53"/>
                <a:gd name="T86" fmla="*/ 2 w 55"/>
                <a:gd name="T87" fmla="*/ 51 h 53"/>
                <a:gd name="T88" fmla="*/ 2 w 55"/>
                <a:gd name="T89" fmla="*/ 51 h 53"/>
                <a:gd name="T90" fmla="*/ 2 w 55"/>
                <a:gd name="T91" fmla="*/ 51 h 53"/>
                <a:gd name="T92" fmla="*/ 2 w 55"/>
                <a:gd name="T93" fmla="*/ 51 h 53"/>
                <a:gd name="T94" fmla="*/ 0 w 55"/>
                <a:gd name="T95" fmla="*/ 51 h 53"/>
                <a:gd name="T96" fmla="*/ 0 w 55"/>
                <a:gd name="T97" fmla="*/ 50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53"/>
                <a:gd name="T149" fmla="*/ 55 w 55"/>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53">
                  <a:moveTo>
                    <a:pt x="0" y="50"/>
                  </a:moveTo>
                  <a:lnTo>
                    <a:pt x="5" y="43"/>
                  </a:lnTo>
                  <a:lnTo>
                    <a:pt x="8" y="35"/>
                  </a:lnTo>
                  <a:lnTo>
                    <a:pt x="11" y="27"/>
                  </a:lnTo>
                  <a:lnTo>
                    <a:pt x="16" y="21"/>
                  </a:lnTo>
                  <a:lnTo>
                    <a:pt x="19" y="13"/>
                  </a:lnTo>
                  <a:lnTo>
                    <a:pt x="24" y="8"/>
                  </a:lnTo>
                  <a:lnTo>
                    <a:pt x="31" y="3"/>
                  </a:lnTo>
                  <a:lnTo>
                    <a:pt x="39" y="0"/>
                  </a:lnTo>
                  <a:lnTo>
                    <a:pt x="42" y="0"/>
                  </a:lnTo>
                  <a:lnTo>
                    <a:pt x="45" y="2"/>
                  </a:lnTo>
                  <a:lnTo>
                    <a:pt x="50" y="3"/>
                  </a:lnTo>
                  <a:lnTo>
                    <a:pt x="51" y="8"/>
                  </a:lnTo>
                  <a:lnTo>
                    <a:pt x="55" y="11"/>
                  </a:lnTo>
                  <a:lnTo>
                    <a:pt x="55" y="16"/>
                  </a:lnTo>
                  <a:lnTo>
                    <a:pt x="55" y="21"/>
                  </a:lnTo>
                  <a:lnTo>
                    <a:pt x="53" y="26"/>
                  </a:lnTo>
                  <a:lnTo>
                    <a:pt x="51" y="31"/>
                  </a:lnTo>
                  <a:lnTo>
                    <a:pt x="48" y="34"/>
                  </a:lnTo>
                  <a:lnTo>
                    <a:pt x="45" y="37"/>
                  </a:lnTo>
                  <a:lnTo>
                    <a:pt x="43" y="39"/>
                  </a:lnTo>
                  <a:lnTo>
                    <a:pt x="40" y="42"/>
                  </a:lnTo>
                  <a:lnTo>
                    <a:pt x="35" y="43"/>
                  </a:lnTo>
                  <a:lnTo>
                    <a:pt x="32" y="45"/>
                  </a:lnTo>
                  <a:lnTo>
                    <a:pt x="27" y="47"/>
                  </a:lnTo>
                  <a:lnTo>
                    <a:pt x="26" y="47"/>
                  </a:lnTo>
                  <a:lnTo>
                    <a:pt x="24" y="47"/>
                  </a:lnTo>
                  <a:lnTo>
                    <a:pt x="22" y="47"/>
                  </a:lnTo>
                  <a:lnTo>
                    <a:pt x="21" y="47"/>
                  </a:lnTo>
                  <a:lnTo>
                    <a:pt x="18" y="47"/>
                  </a:lnTo>
                  <a:lnTo>
                    <a:pt x="16" y="47"/>
                  </a:lnTo>
                  <a:lnTo>
                    <a:pt x="14" y="47"/>
                  </a:lnTo>
                  <a:lnTo>
                    <a:pt x="13" y="47"/>
                  </a:lnTo>
                  <a:lnTo>
                    <a:pt x="11" y="48"/>
                  </a:lnTo>
                  <a:lnTo>
                    <a:pt x="10" y="48"/>
                  </a:lnTo>
                  <a:lnTo>
                    <a:pt x="10" y="50"/>
                  </a:lnTo>
                  <a:lnTo>
                    <a:pt x="8" y="51"/>
                  </a:lnTo>
                  <a:lnTo>
                    <a:pt x="8" y="53"/>
                  </a:lnTo>
                  <a:lnTo>
                    <a:pt x="6" y="53"/>
                  </a:lnTo>
                  <a:lnTo>
                    <a:pt x="5" y="53"/>
                  </a:lnTo>
                  <a:lnTo>
                    <a:pt x="3" y="53"/>
                  </a:lnTo>
                  <a:lnTo>
                    <a:pt x="3" y="51"/>
                  </a:lnTo>
                  <a:lnTo>
                    <a:pt x="2" y="51"/>
                  </a:lnTo>
                  <a:lnTo>
                    <a:pt x="0" y="51"/>
                  </a:lnTo>
                  <a:lnTo>
                    <a:pt x="0" y="50"/>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5" name="Freeform 27"/>
            <p:cNvSpPr>
              <a:spLocks/>
            </p:cNvSpPr>
            <p:nvPr/>
          </p:nvSpPr>
          <p:spPr bwMode="auto">
            <a:xfrm>
              <a:off x="4616" y="2906"/>
              <a:ext cx="40" cy="48"/>
            </a:xfrm>
            <a:custGeom>
              <a:avLst/>
              <a:gdLst>
                <a:gd name="T0" fmla="*/ 6 w 40"/>
                <a:gd name="T1" fmla="*/ 22 h 48"/>
                <a:gd name="T2" fmla="*/ 8 w 40"/>
                <a:gd name="T3" fmla="*/ 27 h 48"/>
                <a:gd name="T4" fmla="*/ 10 w 40"/>
                <a:gd name="T5" fmla="*/ 29 h 48"/>
                <a:gd name="T6" fmla="*/ 10 w 40"/>
                <a:gd name="T7" fmla="*/ 32 h 48"/>
                <a:gd name="T8" fmla="*/ 10 w 40"/>
                <a:gd name="T9" fmla="*/ 34 h 48"/>
                <a:gd name="T10" fmla="*/ 8 w 40"/>
                <a:gd name="T11" fmla="*/ 37 h 48"/>
                <a:gd name="T12" fmla="*/ 8 w 40"/>
                <a:gd name="T13" fmla="*/ 39 h 48"/>
                <a:gd name="T14" fmla="*/ 10 w 40"/>
                <a:gd name="T15" fmla="*/ 40 h 48"/>
                <a:gd name="T16" fmla="*/ 11 w 40"/>
                <a:gd name="T17" fmla="*/ 43 h 48"/>
                <a:gd name="T18" fmla="*/ 11 w 40"/>
                <a:gd name="T19" fmla="*/ 45 h 48"/>
                <a:gd name="T20" fmla="*/ 13 w 40"/>
                <a:gd name="T21" fmla="*/ 45 h 48"/>
                <a:gd name="T22" fmla="*/ 14 w 40"/>
                <a:gd name="T23" fmla="*/ 47 h 48"/>
                <a:gd name="T24" fmla="*/ 16 w 40"/>
                <a:gd name="T25" fmla="*/ 48 h 48"/>
                <a:gd name="T26" fmla="*/ 18 w 40"/>
                <a:gd name="T27" fmla="*/ 48 h 48"/>
                <a:gd name="T28" fmla="*/ 21 w 40"/>
                <a:gd name="T29" fmla="*/ 48 h 48"/>
                <a:gd name="T30" fmla="*/ 23 w 40"/>
                <a:gd name="T31" fmla="*/ 48 h 48"/>
                <a:gd name="T32" fmla="*/ 24 w 40"/>
                <a:gd name="T33" fmla="*/ 47 h 48"/>
                <a:gd name="T34" fmla="*/ 27 w 40"/>
                <a:gd name="T35" fmla="*/ 43 h 48"/>
                <a:gd name="T36" fmla="*/ 32 w 40"/>
                <a:gd name="T37" fmla="*/ 39 h 48"/>
                <a:gd name="T38" fmla="*/ 35 w 40"/>
                <a:gd name="T39" fmla="*/ 34 h 48"/>
                <a:gd name="T40" fmla="*/ 39 w 40"/>
                <a:gd name="T41" fmla="*/ 29 h 48"/>
                <a:gd name="T42" fmla="*/ 40 w 40"/>
                <a:gd name="T43" fmla="*/ 24 h 48"/>
                <a:gd name="T44" fmla="*/ 40 w 40"/>
                <a:gd name="T45" fmla="*/ 19 h 48"/>
                <a:gd name="T46" fmla="*/ 40 w 40"/>
                <a:gd name="T47" fmla="*/ 14 h 48"/>
                <a:gd name="T48" fmla="*/ 39 w 40"/>
                <a:gd name="T49" fmla="*/ 10 h 48"/>
                <a:gd name="T50" fmla="*/ 35 w 40"/>
                <a:gd name="T51" fmla="*/ 5 h 48"/>
                <a:gd name="T52" fmla="*/ 32 w 40"/>
                <a:gd name="T53" fmla="*/ 2 h 48"/>
                <a:gd name="T54" fmla="*/ 26 w 40"/>
                <a:gd name="T55" fmla="*/ 0 h 48"/>
                <a:gd name="T56" fmla="*/ 19 w 40"/>
                <a:gd name="T57" fmla="*/ 2 h 48"/>
                <a:gd name="T58" fmla="*/ 14 w 40"/>
                <a:gd name="T59" fmla="*/ 2 h 48"/>
                <a:gd name="T60" fmla="*/ 8 w 40"/>
                <a:gd name="T61" fmla="*/ 5 h 48"/>
                <a:gd name="T62" fmla="*/ 3 w 40"/>
                <a:gd name="T63" fmla="*/ 8 h 48"/>
                <a:gd name="T64" fmla="*/ 0 w 40"/>
                <a:gd name="T65" fmla="*/ 11 h 48"/>
                <a:gd name="T66" fmla="*/ 0 w 40"/>
                <a:gd name="T67" fmla="*/ 11 h 48"/>
                <a:gd name="T68" fmla="*/ 0 w 40"/>
                <a:gd name="T69" fmla="*/ 13 h 48"/>
                <a:gd name="T70" fmla="*/ 2 w 40"/>
                <a:gd name="T71" fmla="*/ 14 h 48"/>
                <a:gd name="T72" fmla="*/ 2 w 40"/>
                <a:gd name="T73" fmla="*/ 16 h 48"/>
                <a:gd name="T74" fmla="*/ 3 w 40"/>
                <a:gd name="T75" fmla="*/ 16 h 48"/>
                <a:gd name="T76" fmla="*/ 5 w 40"/>
                <a:gd name="T77" fmla="*/ 18 h 48"/>
                <a:gd name="T78" fmla="*/ 5 w 40"/>
                <a:gd name="T79" fmla="*/ 19 h 48"/>
                <a:gd name="T80" fmla="*/ 6 w 40"/>
                <a:gd name="T81" fmla="*/ 21 h 48"/>
                <a:gd name="T82" fmla="*/ 6 w 40"/>
                <a:gd name="T83" fmla="*/ 22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48"/>
                <a:gd name="T128" fmla="*/ 40 w 4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48">
                  <a:moveTo>
                    <a:pt x="6" y="22"/>
                  </a:moveTo>
                  <a:lnTo>
                    <a:pt x="8" y="27"/>
                  </a:lnTo>
                  <a:lnTo>
                    <a:pt x="10" y="29"/>
                  </a:lnTo>
                  <a:lnTo>
                    <a:pt x="10" y="32"/>
                  </a:lnTo>
                  <a:lnTo>
                    <a:pt x="10" y="34"/>
                  </a:lnTo>
                  <a:lnTo>
                    <a:pt x="8" y="37"/>
                  </a:lnTo>
                  <a:lnTo>
                    <a:pt x="8" y="39"/>
                  </a:lnTo>
                  <a:lnTo>
                    <a:pt x="10" y="40"/>
                  </a:lnTo>
                  <a:lnTo>
                    <a:pt x="11" y="43"/>
                  </a:lnTo>
                  <a:lnTo>
                    <a:pt x="11" y="45"/>
                  </a:lnTo>
                  <a:lnTo>
                    <a:pt x="13" y="45"/>
                  </a:lnTo>
                  <a:lnTo>
                    <a:pt x="14" y="47"/>
                  </a:lnTo>
                  <a:lnTo>
                    <a:pt x="16" y="48"/>
                  </a:lnTo>
                  <a:lnTo>
                    <a:pt x="18" y="48"/>
                  </a:lnTo>
                  <a:lnTo>
                    <a:pt x="21" y="48"/>
                  </a:lnTo>
                  <a:lnTo>
                    <a:pt x="23" y="48"/>
                  </a:lnTo>
                  <a:lnTo>
                    <a:pt x="24" y="47"/>
                  </a:lnTo>
                  <a:lnTo>
                    <a:pt x="27" y="43"/>
                  </a:lnTo>
                  <a:lnTo>
                    <a:pt x="32" y="39"/>
                  </a:lnTo>
                  <a:lnTo>
                    <a:pt x="35" y="34"/>
                  </a:lnTo>
                  <a:lnTo>
                    <a:pt x="39" y="29"/>
                  </a:lnTo>
                  <a:lnTo>
                    <a:pt x="40" y="24"/>
                  </a:lnTo>
                  <a:lnTo>
                    <a:pt x="40" y="19"/>
                  </a:lnTo>
                  <a:lnTo>
                    <a:pt x="40" y="14"/>
                  </a:lnTo>
                  <a:lnTo>
                    <a:pt x="39" y="10"/>
                  </a:lnTo>
                  <a:lnTo>
                    <a:pt x="35" y="5"/>
                  </a:lnTo>
                  <a:lnTo>
                    <a:pt x="32" y="2"/>
                  </a:lnTo>
                  <a:lnTo>
                    <a:pt x="26" y="0"/>
                  </a:lnTo>
                  <a:lnTo>
                    <a:pt x="19" y="2"/>
                  </a:lnTo>
                  <a:lnTo>
                    <a:pt x="14" y="2"/>
                  </a:lnTo>
                  <a:lnTo>
                    <a:pt x="8" y="5"/>
                  </a:lnTo>
                  <a:lnTo>
                    <a:pt x="3" y="8"/>
                  </a:lnTo>
                  <a:lnTo>
                    <a:pt x="0" y="11"/>
                  </a:lnTo>
                  <a:lnTo>
                    <a:pt x="0" y="13"/>
                  </a:lnTo>
                  <a:lnTo>
                    <a:pt x="2" y="14"/>
                  </a:lnTo>
                  <a:lnTo>
                    <a:pt x="2" y="16"/>
                  </a:lnTo>
                  <a:lnTo>
                    <a:pt x="3" y="16"/>
                  </a:lnTo>
                  <a:lnTo>
                    <a:pt x="5" y="18"/>
                  </a:lnTo>
                  <a:lnTo>
                    <a:pt x="5" y="19"/>
                  </a:lnTo>
                  <a:lnTo>
                    <a:pt x="6" y="21"/>
                  </a:lnTo>
                  <a:lnTo>
                    <a:pt x="6" y="2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6" name="Freeform 28"/>
            <p:cNvSpPr>
              <a:spLocks/>
            </p:cNvSpPr>
            <p:nvPr/>
          </p:nvSpPr>
          <p:spPr bwMode="auto">
            <a:xfrm>
              <a:off x="4616" y="2906"/>
              <a:ext cx="40" cy="48"/>
            </a:xfrm>
            <a:custGeom>
              <a:avLst/>
              <a:gdLst>
                <a:gd name="T0" fmla="*/ 6 w 40"/>
                <a:gd name="T1" fmla="*/ 22 h 48"/>
                <a:gd name="T2" fmla="*/ 8 w 40"/>
                <a:gd name="T3" fmla="*/ 27 h 48"/>
                <a:gd name="T4" fmla="*/ 10 w 40"/>
                <a:gd name="T5" fmla="*/ 29 h 48"/>
                <a:gd name="T6" fmla="*/ 10 w 40"/>
                <a:gd name="T7" fmla="*/ 32 h 48"/>
                <a:gd name="T8" fmla="*/ 10 w 40"/>
                <a:gd name="T9" fmla="*/ 34 h 48"/>
                <a:gd name="T10" fmla="*/ 8 w 40"/>
                <a:gd name="T11" fmla="*/ 37 h 48"/>
                <a:gd name="T12" fmla="*/ 8 w 40"/>
                <a:gd name="T13" fmla="*/ 39 h 48"/>
                <a:gd name="T14" fmla="*/ 10 w 40"/>
                <a:gd name="T15" fmla="*/ 40 h 48"/>
                <a:gd name="T16" fmla="*/ 11 w 40"/>
                <a:gd name="T17" fmla="*/ 43 h 48"/>
                <a:gd name="T18" fmla="*/ 11 w 40"/>
                <a:gd name="T19" fmla="*/ 45 h 48"/>
                <a:gd name="T20" fmla="*/ 13 w 40"/>
                <a:gd name="T21" fmla="*/ 45 h 48"/>
                <a:gd name="T22" fmla="*/ 14 w 40"/>
                <a:gd name="T23" fmla="*/ 47 h 48"/>
                <a:gd name="T24" fmla="*/ 16 w 40"/>
                <a:gd name="T25" fmla="*/ 48 h 48"/>
                <a:gd name="T26" fmla="*/ 18 w 40"/>
                <a:gd name="T27" fmla="*/ 48 h 48"/>
                <a:gd name="T28" fmla="*/ 21 w 40"/>
                <a:gd name="T29" fmla="*/ 48 h 48"/>
                <a:gd name="T30" fmla="*/ 23 w 40"/>
                <a:gd name="T31" fmla="*/ 48 h 48"/>
                <a:gd name="T32" fmla="*/ 24 w 40"/>
                <a:gd name="T33" fmla="*/ 47 h 48"/>
                <a:gd name="T34" fmla="*/ 27 w 40"/>
                <a:gd name="T35" fmla="*/ 43 h 48"/>
                <a:gd name="T36" fmla="*/ 32 w 40"/>
                <a:gd name="T37" fmla="*/ 39 h 48"/>
                <a:gd name="T38" fmla="*/ 35 w 40"/>
                <a:gd name="T39" fmla="*/ 34 h 48"/>
                <a:gd name="T40" fmla="*/ 39 w 40"/>
                <a:gd name="T41" fmla="*/ 29 h 48"/>
                <a:gd name="T42" fmla="*/ 40 w 40"/>
                <a:gd name="T43" fmla="*/ 24 h 48"/>
                <a:gd name="T44" fmla="*/ 40 w 40"/>
                <a:gd name="T45" fmla="*/ 19 h 48"/>
                <a:gd name="T46" fmla="*/ 40 w 40"/>
                <a:gd name="T47" fmla="*/ 14 h 48"/>
                <a:gd name="T48" fmla="*/ 39 w 40"/>
                <a:gd name="T49" fmla="*/ 10 h 48"/>
                <a:gd name="T50" fmla="*/ 35 w 40"/>
                <a:gd name="T51" fmla="*/ 5 h 48"/>
                <a:gd name="T52" fmla="*/ 32 w 40"/>
                <a:gd name="T53" fmla="*/ 2 h 48"/>
                <a:gd name="T54" fmla="*/ 26 w 40"/>
                <a:gd name="T55" fmla="*/ 0 h 48"/>
                <a:gd name="T56" fmla="*/ 19 w 40"/>
                <a:gd name="T57" fmla="*/ 2 h 48"/>
                <a:gd name="T58" fmla="*/ 14 w 40"/>
                <a:gd name="T59" fmla="*/ 2 h 48"/>
                <a:gd name="T60" fmla="*/ 8 w 40"/>
                <a:gd name="T61" fmla="*/ 5 h 48"/>
                <a:gd name="T62" fmla="*/ 3 w 40"/>
                <a:gd name="T63" fmla="*/ 8 h 48"/>
                <a:gd name="T64" fmla="*/ 0 w 40"/>
                <a:gd name="T65" fmla="*/ 11 h 48"/>
                <a:gd name="T66" fmla="*/ 0 w 40"/>
                <a:gd name="T67" fmla="*/ 11 h 48"/>
                <a:gd name="T68" fmla="*/ 0 w 40"/>
                <a:gd name="T69" fmla="*/ 13 h 48"/>
                <a:gd name="T70" fmla="*/ 2 w 40"/>
                <a:gd name="T71" fmla="*/ 14 h 48"/>
                <a:gd name="T72" fmla="*/ 2 w 40"/>
                <a:gd name="T73" fmla="*/ 16 h 48"/>
                <a:gd name="T74" fmla="*/ 3 w 40"/>
                <a:gd name="T75" fmla="*/ 16 h 48"/>
                <a:gd name="T76" fmla="*/ 5 w 40"/>
                <a:gd name="T77" fmla="*/ 18 h 48"/>
                <a:gd name="T78" fmla="*/ 5 w 40"/>
                <a:gd name="T79" fmla="*/ 19 h 48"/>
                <a:gd name="T80" fmla="*/ 6 w 40"/>
                <a:gd name="T81" fmla="*/ 21 h 48"/>
                <a:gd name="T82" fmla="*/ 6 w 40"/>
                <a:gd name="T83" fmla="*/ 22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48"/>
                <a:gd name="T128" fmla="*/ 40 w 4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48">
                  <a:moveTo>
                    <a:pt x="6" y="22"/>
                  </a:moveTo>
                  <a:lnTo>
                    <a:pt x="8" y="27"/>
                  </a:lnTo>
                  <a:lnTo>
                    <a:pt x="10" y="29"/>
                  </a:lnTo>
                  <a:lnTo>
                    <a:pt x="10" y="32"/>
                  </a:lnTo>
                  <a:lnTo>
                    <a:pt x="10" y="34"/>
                  </a:lnTo>
                  <a:lnTo>
                    <a:pt x="8" y="37"/>
                  </a:lnTo>
                  <a:lnTo>
                    <a:pt x="8" y="39"/>
                  </a:lnTo>
                  <a:lnTo>
                    <a:pt x="10" y="40"/>
                  </a:lnTo>
                  <a:lnTo>
                    <a:pt x="11" y="43"/>
                  </a:lnTo>
                  <a:lnTo>
                    <a:pt x="11" y="45"/>
                  </a:lnTo>
                  <a:lnTo>
                    <a:pt x="13" y="45"/>
                  </a:lnTo>
                  <a:lnTo>
                    <a:pt x="14" y="47"/>
                  </a:lnTo>
                  <a:lnTo>
                    <a:pt x="16" y="48"/>
                  </a:lnTo>
                  <a:lnTo>
                    <a:pt x="18" y="48"/>
                  </a:lnTo>
                  <a:lnTo>
                    <a:pt x="21" y="48"/>
                  </a:lnTo>
                  <a:lnTo>
                    <a:pt x="23" y="48"/>
                  </a:lnTo>
                  <a:lnTo>
                    <a:pt x="24" y="47"/>
                  </a:lnTo>
                  <a:lnTo>
                    <a:pt x="27" y="43"/>
                  </a:lnTo>
                  <a:lnTo>
                    <a:pt x="32" y="39"/>
                  </a:lnTo>
                  <a:lnTo>
                    <a:pt x="35" y="34"/>
                  </a:lnTo>
                  <a:lnTo>
                    <a:pt x="39" y="29"/>
                  </a:lnTo>
                  <a:lnTo>
                    <a:pt x="40" y="24"/>
                  </a:lnTo>
                  <a:lnTo>
                    <a:pt x="40" y="19"/>
                  </a:lnTo>
                  <a:lnTo>
                    <a:pt x="40" y="14"/>
                  </a:lnTo>
                  <a:lnTo>
                    <a:pt x="39" y="10"/>
                  </a:lnTo>
                  <a:lnTo>
                    <a:pt x="35" y="5"/>
                  </a:lnTo>
                  <a:lnTo>
                    <a:pt x="32" y="2"/>
                  </a:lnTo>
                  <a:lnTo>
                    <a:pt x="26" y="0"/>
                  </a:lnTo>
                  <a:lnTo>
                    <a:pt x="19" y="2"/>
                  </a:lnTo>
                  <a:lnTo>
                    <a:pt x="14" y="2"/>
                  </a:lnTo>
                  <a:lnTo>
                    <a:pt x="8" y="5"/>
                  </a:lnTo>
                  <a:lnTo>
                    <a:pt x="3" y="8"/>
                  </a:lnTo>
                  <a:lnTo>
                    <a:pt x="0" y="11"/>
                  </a:lnTo>
                  <a:lnTo>
                    <a:pt x="0" y="13"/>
                  </a:lnTo>
                  <a:lnTo>
                    <a:pt x="2" y="14"/>
                  </a:lnTo>
                  <a:lnTo>
                    <a:pt x="2" y="16"/>
                  </a:lnTo>
                  <a:lnTo>
                    <a:pt x="3" y="16"/>
                  </a:lnTo>
                  <a:lnTo>
                    <a:pt x="5" y="18"/>
                  </a:lnTo>
                  <a:lnTo>
                    <a:pt x="5" y="19"/>
                  </a:lnTo>
                  <a:lnTo>
                    <a:pt x="6" y="21"/>
                  </a:lnTo>
                  <a:lnTo>
                    <a:pt x="6" y="22"/>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7" name="Freeform 29"/>
            <p:cNvSpPr>
              <a:spLocks/>
            </p:cNvSpPr>
            <p:nvPr/>
          </p:nvSpPr>
          <p:spPr bwMode="auto">
            <a:xfrm>
              <a:off x="4616" y="2906"/>
              <a:ext cx="40" cy="48"/>
            </a:xfrm>
            <a:custGeom>
              <a:avLst/>
              <a:gdLst>
                <a:gd name="T0" fmla="*/ 6 w 40"/>
                <a:gd name="T1" fmla="*/ 22 h 48"/>
                <a:gd name="T2" fmla="*/ 8 w 40"/>
                <a:gd name="T3" fmla="*/ 27 h 48"/>
                <a:gd name="T4" fmla="*/ 10 w 40"/>
                <a:gd name="T5" fmla="*/ 29 h 48"/>
                <a:gd name="T6" fmla="*/ 10 w 40"/>
                <a:gd name="T7" fmla="*/ 32 h 48"/>
                <a:gd name="T8" fmla="*/ 10 w 40"/>
                <a:gd name="T9" fmla="*/ 34 h 48"/>
                <a:gd name="T10" fmla="*/ 8 w 40"/>
                <a:gd name="T11" fmla="*/ 37 h 48"/>
                <a:gd name="T12" fmla="*/ 8 w 40"/>
                <a:gd name="T13" fmla="*/ 39 h 48"/>
                <a:gd name="T14" fmla="*/ 10 w 40"/>
                <a:gd name="T15" fmla="*/ 40 h 48"/>
                <a:gd name="T16" fmla="*/ 11 w 40"/>
                <a:gd name="T17" fmla="*/ 43 h 48"/>
                <a:gd name="T18" fmla="*/ 11 w 40"/>
                <a:gd name="T19" fmla="*/ 45 h 48"/>
                <a:gd name="T20" fmla="*/ 13 w 40"/>
                <a:gd name="T21" fmla="*/ 45 h 48"/>
                <a:gd name="T22" fmla="*/ 14 w 40"/>
                <a:gd name="T23" fmla="*/ 47 h 48"/>
                <a:gd name="T24" fmla="*/ 16 w 40"/>
                <a:gd name="T25" fmla="*/ 48 h 48"/>
                <a:gd name="T26" fmla="*/ 18 w 40"/>
                <a:gd name="T27" fmla="*/ 48 h 48"/>
                <a:gd name="T28" fmla="*/ 21 w 40"/>
                <a:gd name="T29" fmla="*/ 48 h 48"/>
                <a:gd name="T30" fmla="*/ 23 w 40"/>
                <a:gd name="T31" fmla="*/ 48 h 48"/>
                <a:gd name="T32" fmla="*/ 24 w 40"/>
                <a:gd name="T33" fmla="*/ 47 h 48"/>
                <a:gd name="T34" fmla="*/ 27 w 40"/>
                <a:gd name="T35" fmla="*/ 43 h 48"/>
                <a:gd name="T36" fmla="*/ 32 w 40"/>
                <a:gd name="T37" fmla="*/ 39 h 48"/>
                <a:gd name="T38" fmla="*/ 35 w 40"/>
                <a:gd name="T39" fmla="*/ 34 h 48"/>
                <a:gd name="T40" fmla="*/ 39 w 40"/>
                <a:gd name="T41" fmla="*/ 29 h 48"/>
                <a:gd name="T42" fmla="*/ 40 w 40"/>
                <a:gd name="T43" fmla="*/ 24 h 48"/>
                <a:gd name="T44" fmla="*/ 40 w 40"/>
                <a:gd name="T45" fmla="*/ 19 h 48"/>
                <a:gd name="T46" fmla="*/ 40 w 40"/>
                <a:gd name="T47" fmla="*/ 14 h 48"/>
                <a:gd name="T48" fmla="*/ 39 w 40"/>
                <a:gd name="T49" fmla="*/ 10 h 48"/>
                <a:gd name="T50" fmla="*/ 35 w 40"/>
                <a:gd name="T51" fmla="*/ 5 h 48"/>
                <a:gd name="T52" fmla="*/ 32 w 40"/>
                <a:gd name="T53" fmla="*/ 2 h 48"/>
                <a:gd name="T54" fmla="*/ 26 w 40"/>
                <a:gd name="T55" fmla="*/ 0 h 48"/>
                <a:gd name="T56" fmla="*/ 19 w 40"/>
                <a:gd name="T57" fmla="*/ 2 h 48"/>
                <a:gd name="T58" fmla="*/ 14 w 40"/>
                <a:gd name="T59" fmla="*/ 2 h 48"/>
                <a:gd name="T60" fmla="*/ 8 w 40"/>
                <a:gd name="T61" fmla="*/ 5 h 48"/>
                <a:gd name="T62" fmla="*/ 3 w 40"/>
                <a:gd name="T63" fmla="*/ 8 h 48"/>
                <a:gd name="T64" fmla="*/ 0 w 40"/>
                <a:gd name="T65" fmla="*/ 11 h 48"/>
                <a:gd name="T66" fmla="*/ 0 w 40"/>
                <a:gd name="T67" fmla="*/ 11 h 48"/>
                <a:gd name="T68" fmla="*/ 0 w 40"/>
                <a:gd name="T69" fmla="*/ 13 h 48"/>
                <a:gd name="T70" fmla="*/ 2 w 40"/>
                <a:gd name="T71" fmla="*/ 14 h 48"/>
                <a:gd name="T72" fmla="*/ 2 w 40"/>
                <a:gd name="T73" fmla="*/ 16 h 48"/>
                <a:gd name="T74" fmla="*/ 3 w 40"/>
                <a:gd name="T75" fmla="*/ 16 h 48"/>
                <a:gd name="T76" fmla="*/ 5 w 40"/>
                <a:gd name="T77" fmla="*/ 18 h 48"/>
                <a:gd name="T78" fmla="*/ 5 w 40"/>
                <a:gd name="T79" fmla="*/ 19 h 48"/>
                <a:gd name="T80" fmla="*/ 6 w 40"/>
                <a:gd name="T81" fmla="*/ 21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6" y="22"/>
                  </a:moveTo>
                  <a:lnTo>
                    <a:pt x="8" y="27"/>
                  </a:lnTo>
                  <a:lnTo>
                    <a:pt x="10" y="29"/>
                  </a:lnTo>
                  <a:lnTo>
                    <a:pt x="10" y="32"/>
                  </a:lnTo>
                  <a:lnTo>
                    <a:pt x="10" y="34"/>
                  </a:lnTo>
                  <a:lnTo>
                    <a:pt x="8" y="37"/>
                  </a:lnTo>
                  <a:lnTo>
                    <a:pt x="8" y="39"/>
                  </a:lnTo>
                  <a:lnTo>
                    <a:pt x="10" y="40"/>
                  </a:lnTo>
                  <a:lnTo>
                    <a:pt x="11" y="43"/>
                  </a:lnTo>
                  <a:lnTo>
                    <a:pt x="11" y="45"/>
                  </a:lnTo>
                  <a:lnTo>
                    <a:pt x="13" y="45"/>
                  </a:lnTo>
                  <a:lnTo>
                    <a:pt x="14" y="47"/>
                  </a:lnTo>
                  <a:lnTo>
                    <a:pt x="16" y="48"/>
                  </a:lnTo>
                  <a:lnTo>
                    <a:pt x="18" y="48"/>
                  </a:lnTo>
                  <a:lnTo>
                    <a:pt x="21" y="48"/>
                  </a:lnTo>
                  <a:lnTo>
                    <a:pt x="23" y="48"/>
                  </a:lnTo>
                  <a:lnTo>
                    <a:pt x="24" y="47"/>
                  </a:lnTo>
                  <a:lnTo>
                    <a:pt x="27" y="43"/>
                  </a:lnTo>
                  <a:lnTo>
                    <a:pt x="32" y="39"/>
                  </a:lnTo>
                  <a:lnTo>
                    <a:pt x="35" y="34"/>
                  </a:lnTo>
                  <a:lnTo>
                    <a:pt x="39" y="29"/>
                  </a:lnTo>
                  <a:lnTo>
                    <a:pt x="40" y="24"/>
                  </a:lnTo>
                  <a:lnTo>
                    <a:pt x="40" y="19"/>
                  </a:lnTo>
                  <a:lnTo>
                    <a:pt x="40" y="14"/>
                  </a:lnTo>
                  <a:lnTo>
                    <a:pt x="39" y="10"/>
                  </a:lnTo>
                  <a:lnTo>
                    <a:pt x="35" y="5"/>
                  </a:lnTo>
                  <a:lnTo>
                    <a:pt x="32" y="2"/>
                  </a:lnTo>
                  <a:lnTo>
                    <a:pt x="26" y="0"/>
                  </a:lnTo>
                  <a:lnTo>
                    <a:pt x="19" y="2"/>
                  </a:lnTo>
                  <a:lnTo>
                    <a:pt x="14" y="2"/>
                  </a:lnTo>
                  <a:lnTo>
                    <a:pt x="8" y="5"/>
                  </a:lnTo>
                  <a:lnTo>
                    <a:pt x="3" y="8"/>
                  </a:lnTo>
                  <a:lnTo>
                    <a:pt x="0" y="11"/>
                  </a:lnTo>
                  <a:lnTo>
                    <a:pt x="0" y="13"/>
                  </a:lnTo>
                  <a:lnTo>
                    <a:pt x="2" y="14"/>
                  </a:lnTo>
                  <a:lnTo>
                    <a:pt x="2" y="16"/>
                  </a:lnTo>
                  <a:lnTo>
                    <a:pt x="3" y="16"/>
                  </a:lnTo>
                  <a:lnTo>
                    <a:pt x="5" y="18"/>
                  </a:lnTo>
                  <a:lnTo>
                    <a:pt x="5" y="19"/>
                  </a:lnTo>
                  <a:lnTo>
                    <a:pt x="6" y="2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8" name="Freeform 30"/>
            <p:cNvSpPr>
              <a:spLocks/>
            </p:cNvSpPr>
            <p:nvPr/>
          </p:nvSpPr>
          <p:spPr bwMode="auto">
            <a:xfrm>
              <a:off x="4613" y="2874"/>
              <a:ext cx="72" cy="34"/>
            </a:xfrm>
            <a:custGeom>
              <a:avLst/>
              <a:gdLst>
                <a:gd name="T0" fmla="*/ 9 w 72"/>
                <a:gd name="T1" fmla="*/ 6 h 34"/>
                <a:gd name="T2" fmla="*/ 6 w 72"/>
                <a:gd name="T3" fmla="*/ 11 h 34"/>
                <a:gd name="T4" fmla="*/ 5 w 72"/>
                <a:gd name="T5" fmla="*/ 16 h 34"/>
                <a:gd name="T6" fmla="*/ 1 w 72"/>
                <a:gd name="T7" fmla="*/ 21 h 34"/>
                <a:gd name="T8" fmla="*/ 0 w 72"/>
                <a:gd name="T9" fmla="*/ 24 h 34"/>
                <a:gd name="T10" fmla="*/ 0 w 72"/>
                <a:gd name="T11" fmla="*/ 29 h 34"/>
                <a:gd name="T12" fmla="*/ 3 w 72"/>
                <a:gd name="T13" fmla="*/ 30 h 34"/>
                <a:gd name="T14" fmla="*/ 8 w 72"/>
                <a:gd name="T15" fmla="*/ 32 h 34"/>
                <a:gd name="T16" fmla="*/ 13 w 72"/>
                <a:gd name="T17" fmla="*/ 30 h 34"/>
                <a:gd name="T18" fmla="*/ 17 w 72"/>
                <a:gd name="T19" fmla="*/ 27 h 34"/>
                <a:gd name="T20" fmla="*/ 21 w 72"/>
                <a:gd name="T21" fmla="*/ 24 h 34"/>
                <a:gd name="T22" fmla="*/ 26 w 72"/>
                <a:gd name="T23" fmla="*/ 22 h 34"/>
                <a:gd name="T24" fmla="*/ 32 w 72"/>
                <a:gd name="T25" fmla="*/ 22 h 34"/>
                <a:gd name="T26" fmla="*/ 37 w 72"/>
                <a:gd name="T27" fmla="*/ 26 h 34"/>
                <a:gd name="T28" fmla="*/ 43 w 72"/>
                <a:gd name="T29" fmla="*/ 29 h 34"/>
                <a:gd name="T30" fmla="*/ 48 w 72"/>
                <a:gd name="T31" fmla="*/ 32 h 34"/>
                <a:gd name="T32" fmla="*/ 53 w 72"/>
                <a:gd name="T33" fmla="*/ 34 h 34"/>
                <a:gd name="T34" fmla="*/ 59 w 72"/>
                <a:gd name="T35" fmla="*/ 34 h 34"/>
                <a:gd name="T36" fmla="*/ 64 w 72"/>
                <a:gd name="T37" fmla="*/ 32 h 34"/>
                <a:gd name="T38" fmla="*/ 69 w 72"/>
                <a:gd name="T39" fmla="*/ 29 h 34"/>
                <a:gd name="T40" fmla="*/ 71 w 72"/>
                <a:gd name="T41" fmla="*/ 26 h 34"/>
                <a:gd name="T42" fmla="*/ 72 w 72"/>
                <a:gd name="T43" fmla="*/ 21 h 34"/>
                <a:gd name="T44" fmla="*/ 72 w 72"/>
                <a:gd name="T45" fmla="*/ 16 h 34"/>
                <a:gd name="T46" fmla="*/ 69 w 72"/>
                <a:gd name="T47" fmla="*/ 11 h 34"/>
                <a:gd name="T48" fmla="*/ 66 w 72"/>
                <a:gd name="T49" fmla="*/ 9 h 34"/>
                <a:gd name="T50" fmla="*/ 62 w 72"/>
                <a:gd name="T51" fmla="*/ 6 h 34"/>
                <a:gd name="T52" fmla="*/ 59 w 72"/>
                <a:gd name="T53" fmla="*/ 5 h 34"/>
                <a:gd name="T54" fmla="*/ 56 w 72"/>
                <a:gd name="T55" fmla="*/ 3 h 34"/>
                <a:gd name="T56" fmla="*/ 50 w 72"/>
                <a:gd name="T57" fmla="*/ 3 h 34"/>
                <a:gd name="T58" fmla="*/ 40 w 72"/>
                <a:gd name="T59" fmla="*/ 1 h 34"/>
                <a:gd name="T60" fmla="*/ 30 w 72"/>
                <a:gd name="T61" fmla="*/ 1 h 34"/>
                <a:gd name="T62" fmla="*/ 19 w 72"/>
                <a:gd name="T63" fmla="*/ 0 h 34"/>
                <a:gd name="T64" fmla="*/ 14 w 72"/>
                <a:gd name="T65" fmla="*/ 0 h 34"/>
                <a:gd name="T66" fmla="*/ 13 w 72"/>
                <a:gd name="T67" fmla="*/ 1 h 34"/>
                <a:gd name="T68" fmla="*/ 11 w 72"/>
                <a:gd name="T69" fmla="*/ 1 h 34"/>
                <a:gd name="T70" fmla="*/ 11 w 72"/>
                <a:gd name="T71" fmla="*/ 3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
                <a:gd name="T109" fmla="*/ 0 h 34"/>
                <a:gd name="T110" fmla="*/ 72 w 72"/>
                <a:gd name="T111" fmla="*/ 34 h 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 h="34">
                  <a:moveTo>
                    <a:pt x="11" y="3"/>
                  </a:moveTo>
                  <a:lnTo>
                    <a:pt x="9" y="6"/>
                  </a:lnTo>
                  <a:lnTo>
                    <a:pt x="8" y="8"/>
                  </a:lnTo>
                  <a:lnTo>
                    <a:pt x="6" y="11"/>
                  </a:lnTo>
                  <a:lnTo>
                    <a:pt x="5" y="13"/>
                  </a:lnTo>
                  <a:lnTo>
                    <a:pt x="5" y="16"/>
                  </a:lnTo>
                  <a:lnTo>
                    <a:pt x="3" y="17"/>
                  </a:lnTo>
                  <a:lnTo>
                    <a:pt x="1" y="21"/>
                  </a:lnTo>
                  <a:lnTo>
                    <a:pt x="0" y="22"/>
                  </a:lnTo>
                  <a:lnTo>
                    <a:pt x="0" y="24"/>
                  </a:lnTo>
                  <a:lnTo>
                    <a:pt x="0" y="27"/>
                  </a:lnTo>
                  <a:lnTo>
                    <a:pt x="0" y="29"/>
                  </a:lnTo>
                  <a:lnTo>
                    <a:pt x="1" y="30"/>
                  </a:lnTo>
                  <a:lnTo>
                    <a:pt x="3" y="30"/>
                  </a:lnTo>
                  <a:lnTo>
                    <a:pt x="5" y="32"/>
                  </a:lnTo>
                  <a:lnTo>
                    <a:pt x="8" y="32"/>
                  </a:lnTo>
                  <a:lnTo>
                    <a:pt x="9" y="30"/>
                  </a:lnTo>
                  <a:lnTo>
                    <a:pt x="13" y="30"/>
                  </a:lnTo>
                  <a:lnTo>
                    <a:pt x="14" y="29"/>
                  </a:lnTo>
                  <a:lnTo>
                    <a:pt x="17" y="27"/>
                  </a:lnTo>
                  <a:lnTo>
                    <a:pt x="19" y="26"/>
                  </a:lnTo>
                  <a:lnTo>
                    <a:pt x="21" y="24"/>
                  </a:lnTo>
                  <a:lnTo>
                    <a:pt x="24" y="22"/>
                  </a:lnTo>
                  <a:lnTo>
                    <a:pt x="26" y="22"/>
                  </a:lnTo>
                  <a:lnTo>
                    <a:pt x="29" y="22"/>
                  </a:lnTo>
                  <a:lnTo>
                    <a:pt x="32" y="22"/>
                  </a:lnTo>
                  <a:lnTo>
                    <a:pt x="35" y="24"/>
                  </a:lnTo>
                  <a:lnTo>
                    <a:pt x="37" y="26"/>
                  </a:lnTo>
                  <a:lnTo>
                    <a:pt x="40" y="27"/>
                  </a:lnTo>
                  <a:lnTo>
                    <a:pt x="43" y="29"/>
                  </a:lnTo>
                  <a:lnTo>
                    <a:pt x="45" y="30"/>
                  </a:lnTo>
                  <a:lnTo>
                    <a:pt x="48" y="32"/>
                  </a:lnTo>
                  <a:lnTo>
                    <a:pt x="51" y="32"/>
                  </a:lnTo>
                  <a:lnTo>
                    <a:pt x="53" y="34"/>
                  </a:lnTo>
                  <a:lnTo>
                    <a:pt x="56" y="34"/>
                  </a:lnTo>
                  <a:lnTo>
                    <a:pt x="59" y="34"/>
                  </a:lnTo>
                  <a:lnTo>
                    <a:pt x="61" y="32"/>
                  </a:lnTo>
                  <a:lnTo>
                    <a:pt x="64" y="32"/>
                  </a:lnTo>
                  <a:lnTo>
                    <a:pt x="66" y="30"/>
                  </a:lnTo>
                  <a:lnTo>
                    <a:pt x="69" y="29"/>
                  </a:lnTo>
                  <a:lnTo>
                    <a:pt x="71" y="27"/>
                  </a:lnTo>
                  <a:lnTo>
                    <a:pt x="71" y="26"/>
                  </a:lnTo>
                  <a:lnTo>
                    <a:pt x="72" y="22"/>
                  </a:lnTo>
                  <a:lnTo>
                    <a:pt x="72" y="21"/>
                  </a:lnTo>
                  <a:lnTo>
                    <a:pt x="72" y="17"/>
                  </a:lnTo>
                  <a:lnTo>
                    <a:pt x="72" y="16"/>
                  </a:lnTo>
                  <a:lnTo>
                    <a:pt x="71" y="13"/>
                  </a:lnTo>
                  <a:lnTo>
                    <a:pt x="69" y="11"/>
                  </a:lnTo>
                  <a:lnTo>
                    <a:pt x="67" y="9"/>
                  </a:lnTo>
                  <a:lnTo>
                    <a:pt x="66" y="9"/>
                  </a:lnTo>
                  <a:lnTo>
                    <a:pt x="64" y="8"/>
                  </a:lnTo>
                  <a:lnTo>
                    <a:pt x="62" y="6"/>
                  </a:lnTo>
                  <a:lnTo>
                    <a:pt x="61" y="6"/>
                  </a:lnTo>
                  <a:lnTo>
                    <a:pt x="59" y="5"/>
                  </a:lnTo>
                  <a:lnTo>
                    <a:pt x="58" y="5"/>
                  </a:lnTo>
                  <a:lnTo>
                    <a:pt x="56" y="3"/>
                  </a:lnTo>
                  <a:lnTo>
                    <a:pt x="54" y="3"/>
                  </a:lnTo>
                  <a:lnTo>
                    <a:pt x="50" y="3"/>
                  </a:lnTo>
                  <a:lnTo>
                    <a:pt x="45" y="3"/>
                  </a:lnTo>
                  <a:lnTo>
                    <a:pt x="40" y="1"/>
                  </a:lnTo>
                  <a:lnTo>
                    <a:pt x="35" y="1"/>
                  </a:lnTo>
                  <a:lnTo>
                    <a:pt x="30" y="1"/>
                  </a:lnTo>
                  <a:lnTo>
                    <a:pt x="24" y="1"/>
                  </a:lnTo>
                  <a:lnTo>
                    <a:pt x="19" y="0"/>
                  </a:lnTo>
                  <a:lnTo>
                    <a:pt x="14" y="0"/>
                  </a:lnTo>
                  <a:lnTo>
                    <a:pt x="13" y="0"/>
                  </a:lnTo>
                  <a:lnTo>
                    <a:pt x="13" y="1"/>
                  </a:lnTo>
                  <a:lnTo>
                    <a:pt x="11" y="1"/>
                  </a:lnTo>
                  <a:lnTo>
                    <a:pt x="11" y="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29" name="Freeform 31"/>
            <p:cNvSpPr>
              <a:spLocks/>
            </p:cNvSpPr>
            <p:nvPr/>
          </p:nvSpPr>
          <p:spPr bwMode="auto">
            <a:xfrm>
              <a:off x="4613" y="2874"/>
              <a:ext cx="72" cy="34"/>
            </a:xfrm>
            <a:custGeom>
              <a:avLst/>
              <a:gdLst>
                <a:gd name="T0" fmla="*/ 9 w 72"/>
                <a:gd name="T1" fmla="*/ 6 h 34"/>
                <a:gd name="T2" fmla="*/ 6 w 72"/>
                <a:gd name="T3" fmla="*/ 11 h 34"/>
                <a:gd name="T4" fmla="*/ 5 w 72"/>
                <a:gd name="T5" fmla="*/ 16 h 34"/>
                <a:gd name="T6" fmla="*/ 1 w 72"/>
                <a:gd name="T7" fmla="*/ 21 h 34"/>
                <a:gd name="T8" fmla="*/ 0 w 72"/>
                <a:gd name="T9" fmla="*/ 24 h 34"/>
                <a:gd name="T10" fmla="*/ 0 w 72"/>
                <a:gd name="T11" fmla="*/ 29 h 34"/>
                <a:gd name="T12" fmla="*/ 3 w 72"/>
                <a:gd name="T13" fmla="*/ 30 h 34"/>
                <a:gd name="T14" fmla="*/ 8 w 72"/>
                <a:gd name="T15" fmla="*/ 32 h 34"/>
                <a:gd name="T16" fmla="*/ 13 w 72"/>
                <a:gd name="T17" fmla="*/ 30 h 34"/>
                <a:gd name="T18" fmla="*/ 17 w 72"/>
                <a:gd name="T19" fmla="*/ 27 h 34"/>
                <a:gd name="T20" fmla="*/ 21 w 72"/>
                <a:gd name="T21" fmla="*/ 24 h 34"/>
                <a:gd name="T22" fmla="*/ 26 w 72"/>
                <a:gd name="T23" fmla="*/ 22 h 34"/>
                <a:gd name="T24" fmla="*/ 32 w 72"/>
                <a:gd name="T25" fmla="*/ 22 h 34"/>
                <a:gd name="T26" fmla="*/ 37 w 72"/>
                <a:gd name="T27" fmla="*/ 26 h 34"/>
                <a:gd name="T28" fmla="*/ 43 w 72"/>
                <a:gd name="T29" fmla="*/ 29 h 34"/>
                <a:gd name="T30" fmla="*/ 48 w 72"/>
                <a:gd name="T31" fmla="*/ 32 h 34"/>
                <a:gd name="T32" fmla="*/ 53 w 72"/>
                <a:gd name="T33" fmla="*/ 34 h 34"/>
                <a:gd name="T34" fmla="*/ 59 w 72"/>
                <a:gd name="T35" fmla="*/ 34 h 34"/>
                <a:gd name="T36" fmla="*/ 64 w 72"/>
                <a:gd name="T37" fmla="*/ 32 h 34"/>
                <a:gd name="T38" fmla="*/ 69 w 72"/>
                <a:gd name="T39" fmla="*/ 29 h 34"/>
                <a:gd name="T40" fmla="*/ 71 w 72"/>
                <a:gd name="T41" fmla="*/ 26 h 34"/>
                <a:gd name="T42" fmla="*/ 72 w 72"/>
                <a:gd name="T43" fmla="*/ 21 h 34"/>
                <a:gd name="T44" fmla="*/ 72 w 72"/>
                <a:gd name="T45" fmla="*/ 16 h 34"/>
                <a:gd name="T46" fmla="*/ 69 w 72"/>
                <a:gd name="T47" fmla="*/ 11 h 34"/>
                <a:gd name="T48" fmla="*/ 66 w 72"/>
                <a:gd name="T49" fmla="*/ 9 h 34"/>
                <a:gd name="T50" fmla="*/ 62 w 72"/>
                <a:gd name="T51" fmla="*/ 6 h 34"/>
                <a:gd name="T52" fmla="*/ 59 w 72"/>
                <a:gd name="T53" fmla="*/ 5 h 34"/>
                <a:gd name="T54" fmla="*/ 56 w 72"/>
                <a:gd name="T55" fmla="*/ 3 h 34"/>
                <a:gd name="T56" fmla="*/ 50 w 72"/>
                <a:gd name="T57" fmla="*/ 3 h 34"/>
                <a:gd name="T58" fmla="*/ 40 w 72"/>
                <a:gd name="T59" fmla="*/ 1 h 34"/>
                <a:gd name="T60" fmla="*/ 30 w 72"/>
                <a:gd name="T61" fmla="*/ 1 h 34"/>
                <a:gd name="T62" fmla="*/ 19 w 72"/>
                <a:gd name="T63" fmla="*/ 0 h 34"/>
                <a:gd name="T64" fmla="*/ 14 w 72"/>
                <a:gd name="T65" fmla="*/ 0 h 34"/>
                <a:gd name="T66" fmla="*/ 13 w 72"/>
                <a:gd name="T67" fmla="*/ 1 h 34"/>
                <a:gd name="T68" fmla="*/ 11 w 72"/>
                <a:gd name="T69" fmla="*/ 1 h 34"/>
                <a:gd name="T70" fmla="*/ 11 w 72"/>
                <a:gd name="T71" fmla="*/ 3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
                <a:gd name="T109" fmla="*/ 0 h 34"/>
                <a:gd name="T110" fmla="*/ 72 w 72"/>
                <a:gd name="T111" fmla="*/ 34 h 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 h="34">
                  <a:moveTo>
                    <a:pt x="11" y="3"/>
                  </a:moveTo>
                  <a:lnTo>
                    <a:pt x="9" y="6"/>
                  </a:lnTo>
                  <a:lnTo>
                    <a:pt x="8" y="8"/>
                  </a:lnTo>
                  <a:lnTo>
                    <a:pt x="6" y="11"/>
                  </a:lnTo>
                  <a:lnTo>
                    <a:pt x="5" y="13"/>
                  </a:lnTo>
                  <a:lnTo>
                    <a:pt x="5" y="16"/>
                  </a:lnTo>
                  <a:lnTo>
                    <a:pt x="3" y="17"/>
                  </a:lnTo>
                  <a:lnTo>
                    <a:pt x="1" y="21"/>
                  </a:lnTo>
                  <a:lnTo>
                    <a:pt x="0" y="22"/>
                  </a:lnTo>
                  <a:lnTo>
                    <a:pt x="0" y="24"/>
                  </a:lnTo>
                  <a:lnTo>
                    <a:pt x="0" y="27"/>
                  </a:lnTo>
                  <a:lnTo>
                    <a:pt x="0" y="29"/>
                  </a:lnTo>
                  <a:lnTo>
                    <a:pt x="1" y="30"/>
                  </a:lnTo>
                  <a:lnTo>
                    <a:pt x="3" y="30"/>
                  </a:lnTo>
                  <a:lnTo>
                    <a:pt x="5" y="32"/>
                  </a:lnTo>
                  <a:lnTo>
                    <a:pt x="8" y="32"/>
                  </a:lnTo>
                  <a:lnTo>
                    <a:pt x="9" y="30"/>
                  </a:lnTo>
                  <a:lnTo>
                    <a:pt x="13" y="30"/>
                  </a:lnTo>
                  <a:lnTo>
                    <a:pt x="14" y="29"/>
                  </a:lnTo>
                  <a:lnTo>
                    <a:pt x="17" y="27"/>
                  </a:lnTo>
                  <a:lnTo>
                    <a:pt x="19" y="26"/>
                  </a:lnTo>
                  <a:lnTo>
                    <a:pt x="21" y="24"/>
                  </a:lnTo>
                  <a:lnTo>
                    <a:pt x="24" y="22"/>
                  </a:lnTo>
                  <a:lnTo>
                    <a:pt x="26" y="22"/>
                  </a:lnTo>
                  <a:lnTo>
                    <a:pt x="29" y="22"/>
                  </a:lnTo>
                  <a:lnTo>
                    <a:pt x="32" y="22"/>
                  </a:lnTo>
                  <a:lnTo>
                    <a:pt x="35" y="24"/>
                  </a:lnTo>
                  <a:lnTo>
                    <a:pt x="37" y="26"/>
                  </a:lnTo>
                  <a:lnTo>
                    <a:pt x="40" y="27"/>
                  </a:lnTo>
                  <a:lnTo>
                    <a:pt x="43" y="29"/>
                  </a:lnTo>
                  <a:lnTo>
                    <a:pt x="45" y="30"/>
                  </a:lnTo>
                  <a:lnTo>
                    <a:pt x="48" y="32"/>
                  </a:lnTo>
                  <a:lnTo>
                    <a:pt x="51" y="32"/>
                  </a:lnTo>
                  <a:lnTo>
                    <a:pt x="53" y="34"/>
                  </a:lnTo>
                  <a:lnTo>
                    <a:pt x="56" y="34"/>
                  </a:lnTo>
                  <a:lnTo>
                    <a:pt x="59" y="34"/>
                  </a:lnTo>
                  <a:lnTo>
                    <a:pt x="61" y="32"/>
                  </a:lnTo>
                  <a:lnTo>
                    <a:pt x="64" y="32"/>
                  </a:lnTo>
                  <a:lnTo>
                    <a:pt x="66" y="30"/>
                  </a:lnTo>
                  <a:lnTo>
                    <a:pt x="69" y="29"/>
                  </a:lnTo>
                  <a:lnTo>
                    <a:pt x="71" y="27"/>
                  </a:lnTo>
                  <a:lnTo>
                    <a:pt x="71" y="26"/>
                  </a:lnTo>
                  <a:lnTo>
                    <a:pt x="72" y="22"/>
                  </a:lnTo>
                  <a:lnTo>
                    <a:pt x="72" y="21"/>
                  </a:lnTo>
                  <a:lnTo>
                    <a:pt x="72" y="17"/>
                  </a:lnTo>
                  <a:lnTo>
                    <a:pt x="72" y="16"/>
                  </a:lnTo>
                  <a:lnTo>
                    <a:pt x="71" y="13"/>
                  </a:lnTo>
                  <a:lnTo>
                    <a:pt x="69" y="11"/>
                  </a:lnTo>
                  <a:lnTo>
                    <a:pt x="67" y="9"/>
                  </a:lnTo>
                  <a:lnTo>
                    <a:pt x="66" y="9"/>
                  </a:lnTo>
                  <a:lnTo>
                    <a:pt x="64" y="8"/>
                  </a:lnTo>
                  <a:lnTo>
                    <a:pt x="62" y="6"/>
                  </a:lnTo>
                  <a:lnTo>
                    <a:pt x="61" y="6"/>
                  </a:lnTo>
                  <a:lnTo>
                    <a:pt x="59" y="5"/>
                  </a:lnTo>
                  <a:lnTo>
                    <a:pt x="58" y="5"/>
                  </a:lnTo>
                  <a:lnTo>
                    <a:pt x="56" y="3"/>
                  </a:lnTo>
                  <a:lnTo>
                    <a:pt x="54" y="3"/>
                  </a:lnTo>
                  <a:lnTo>
                    <a:pt x="50" y="3"/>
                  </a:lnTo>
                  <a:lnTo>
                    <a:pt x="45" y="3"/>
                  </a:lnTo>
                  <a:lnTo>
                    <a:pt x="40" y="1"/>
                  </a:lnTo>
                  <a:lnTo>
                    <a:pt x="35" y="1"/>
                  </a:lnTo>
                  <a:lnTo>
                    <a:pt x="30" y="1"/>
                  </a:lnTo>
                  <a:lnTo>
                    <a:pt x="24" y="1"/>
                  </a:lnTo>
                  <a:lnTo>
                    <a:pt x="19" y="0"/>
                  </a:lnTo>
                  <a:lnTo>
                    <a:pt x="14" y="0"/>
                  </a:lnTo>
                  <a:lnTo>
                    <a:pt x="13" y="0"/>
                  </a:lnTo>
                  <a:lnTo>
                    <a:pt x="13" y="1"/>
                  </a:lnTo>
                  <a:lnTo>
                    <a:pt x="11" y="1"/>
                  </a:lnTo>
                  <a:lnTo>
                    <a:pt x="11" y="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0" name="Freeform 32"/>
            <p:cNvSpPr>
              <a:spLocks/>
            </p:cNvSpPr>
            <p:nvPr/>
          </p:nvSpPr>
          <p:spPr bwMode="auto">
            <a:xfrm>
              <a:off x="4610" y="2690"/>
              <a:ext cx="276" cy="238"/>
            </a:xfrm>
            <a:custGeom>
              <a:avLst/>
              <a:gdLst>
                <a:gd name="T0" fmla="*/ 24 w 276"/>
                <a:gd name="T1" fmla="*/ 103 h 238"/>
                <a:gd name="T2" fmla="*/ 19 w 276"/>
                <a:gd name="T3" fmla="*/ 110 h 238"/>
                <a:gd name="T4" fmla="*/ 12 w 276"/>
                <a:gd name="T5" fmla="*/ 119 h 238"/>
                <a:gd name="T6" fmla="*/ 6 w 276"/>
                <a:gd name="T7" fmla="*/ 134 h 238"/>
                <a:gd name="T8" fmla="*/ 0 w 276"/>
                <a:gd name="T9" fmla="*/ 150 h 238"/>
                <a:gd name="T10" fmla="*/ 1 w 276"/>
                <a:gd name="T11" fmla="*/ 158 h 238"/>
                <a:gd name="T12" fmla="*/ 8 w 276"/>
                <a:gd name="T13" fmla="*/ 166 h 238"/>
                <a:gd name="T14" fmla="*/ 25 w 276"/>
                <a:gd name="T15" fmla="*/ 169 h 238"/>
                <a:gd name="T16" fmla="*/ 46 w 276"/>
                <a:gd name="T17" fmla="*/ 169 h 238"/>
                <a:gd name="T18" fmla="*/ 59 w 276"/>
                <a:gd name="T19" fmla="*/ 171 h 238"/>
                <a:gd name="T20" fmla="*/ 64 w 276"/>
                <a:gd name="T21" fmla="*/ 173 h 238"/>
                <a:gd name="T22" fmla="*/ 67 w 276"/>
                <a:gd name="T23" fmla="*/ 176 h 238"/>
                <a:gd name="T24" fmla="*/ 70 w 276"/>
                <a:gd name="T25" fmla="*/ 177 h 238"/>
                <a:gd name="T26" fmla="*/ 82 w 276"/>
                <a:gd name="T27" fmla="*/ 182 h 238"/>
                <a:gd name="T28" fmla="*/ 96 w 276"/>
                <a:gd name="T29" fmla="*/ 198 h 238"/>
                <a:gd name="T30" fmla="*/ 109 w 276"/>
                <a:gd name="T31" fmla="*/ 216 h 238"/>
                <a:gd name="T32" fmla="*/ 125 w 276"/>
                <a:gd name="T33" fmla="*/ 232 h 238"/>
                <a:gd name="T34" fmla="*/ 139 w 276"/>
                <a:gd name="T35" fmla="*/ 238 h 238"/>
                <a:gd name="T36" fmla="*/ 151 w 276"/>
                <a:gd name="T37" fmla="*/ 238 h 238"/>
                <a:gd name="T38" fmla="*/ 165 w 276"/>
                <a:gd name="T39" fmla="*/ 232 h 238"/>
                <a:gd name="T40" fmla="*/ 183 w 276"/>
                <a:gd name="T41" fmla="*/ 218 h 238"/>
                <a:gd name="T42" fmla="*/ 191 w 276"/>
                <a:gd name="T43" fmla="*/ 201 h 238"/>
                <a:gd name="T44" fmla="*/ 192 w 276"/>
                <a:gd name="T45" fmla="*/ 190 h 238"/>
                <a:gd name="T46" fmla="*/ 199 w 276"/>
                <a:gd name="T47" fmla="*/ 182 h 238"/>
                <a:gd name="T48" fmla="*/ 212 w 276"/>
                <a:gd name="T49" fmla="*/ 177 h 238"/>
                <a:gd name="T50" fmla="*/ 223 w 276"/>
                <a:gd name="T51" fmla="*/ 169 h 238"/>
                <a:gd name="T52" fmla="*/ 231 w 276"/>
                <a:gd name="T53" fmla="*/ 158 h 238"/>
                <a:gd name="T54" fmla="*/ 236 w 276"/>
                <a:gd name="T55" fmla="*/ 150 h 238"/>
                <a:gd name="T56" fmla="*/ 237 w 276"/>
                <a:gd name="T57" fmla="*/ 145 h 238"/>
                <a:gd name="T58" fmla="*/ 237 w 276"/>
                <a:gd name="T59" fmla="*/ 140 h 238"/>
                <a:gd name="T60" fmla="*/ 237 w 276"/>
                <a:gd name="T61" fmla="*/ 136 h 238"/>
                <a:gd name="T62" fmla="*/ 245 w 276"/>
                <a:gd name="T63" fmla="*/ 128 h 238"/>
                <a:gd name="T64" fmla="*/ 260 w 276"/>
                <a:gd name="T65" fmla="*/ 111 h 238"/>
                <a:gd name="T66" fmla="*/ 271 w 276"/>
                <a:gd name="T67" fmla="*/ 95 h 238"/>
                <a:gd name="T68" fmla="*/ 276 w 276"/>
                <a:gd name="T69" fmla="*/ 78 h 238"/>
                <a:gd name="T70" fmla="*/ 273 w 276"/>
                <a:gd name="T71" fmla="*/ 62 h 238"/>
                <a:gd name="T72" fmla="*/ 262 w 276"/>
                <a:gd name="T73" fmla="*/ 54 h 238"/>
                <a:gd name="T74" fmla="*/ 249 w 276"/>
                <a:gd name="T75" fmla="*/ 49 h 238"/>
                <a:gd name="T76" fmla="*/ 234 w 276"/>
                <a:gd name="T77" fmla="*/ 44 h 238"/>
                <a:gd name="T78" fmla="*/ 218 w 276"/>
                <a:gd name="T79" fmla="*/ 39 h 238"/>
                <a:gd name="T80" fmla="*/ 204 w 276"/>
                <a:gd name="T81" fmla="*/ 29 h 238"/>
                <a:gd name="T82" fmla="*/ 191 w 276"/>
                <a:gd name="T83" fmla="*/ 20 h 238"/>
                <a:gd name="T84" fmla="*/ 176 w 276"/>
                <a:gd name="T85" fmla="*/ 10 h 238"/>
                <a:gd name="T86" fmla="*/ 164 w 276"/>
                <a:gd name="T87" fmla="*/ 4 h 238"/>
                <a:gd name="T88" fmla="*/ 152 w 276"/>
                <a:gd name="T89" fmla="*/ 2 h 238"/>
                <a:gd name="T90" fmla="*/ 141 w 276"/>
                <a:gd name="T91" fmla="*/ 2 h 238"/>
                <a:gd name="T92" fmla="*/ 131 w 276"/>
                <a:gd name="T93" fmla="*/ 4 h 238"/>
                <a:gd name="T94" fmla="*/ 122 w 276"/>
                <a:gd name="T95" fmla="*/ 2 h 238"/>
                <a:gd name="T96" fmla="*/ 104 w 276"/>
                <a:gd name="T97" fmla="*/ 0 h 238"/>
                <a:gd name="T98" fmla="*/ 85 w 276"/>
                <a:gd name="T99" fmla="*/ 5 h 238"/>
                <a:gd name="T100" fmla="*/ 70 w 276"/>
                <a:gd name="T101" fmla="*/ 17 h 238"/>
                <a:gd name="T102" fmla="*/ 64 w 276"/>
                <a:gd name="T103" fmla="*/ 29 h 238"/>
                <a:gd name="T104" fmla="*/ 57 w 276"/>
                <a:gd name="T105" fmla="*/ 36 h 238"/>
                <a:gd name="T106" fmla="*/ 53 w 276"/>
                <a:gd name="T107" fmla="*/ 42 h 238"/>
                <a:gd name="T108" fmla="*/ 48 w 276"/>
                <a:gd name="T109" fmla="*/ 49 h 238"/>
                <a:gd name="T110" fmla="*/ 46 w 276"/>
                <a:gd name="T111" fmla="*/ 55 h 238"/>
                <a:gd name="T112" fmla="*/ 40 w 276"/>
                <a:gd name="T113" fmla="*/ 71 h 238"/>
                <a:gd name="T114" fmla="*/ 32 w 276"/>
                <a:gd name="T115" fmla="*/ 89 h 238"/>
                <a:gd name="T116" fmla="*/ 27 w 276"/>
                <a:gd name="T117" fmla="*/ 99 h 2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6"/>
                <a:gd name="T178" fmla="*/ 0 h 238"/>
                <a:gd name="T179" fmla="*/ 276 w 276"/>
                <a:gd name="T180" fmla="*/ 238 h 2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6" h="238">
                  <a:moveTo>
                    <a:pt x="29" y="99"/>
                  </a:moveTo>
                  <a:lnTo>
                    <a:pt x="24" y="103"/>
                  </a:lnTo>
                  <a:lnTo>
                    <a:pt x="22" y="107"/>
                  </a:lnTo>
                  <a:lnTo>
                    <a:pt x="19" y="110"/>
                  </a:lnTo>
                  <a:lnTo>
                    <a:pt x="16" y="115"/>
                  </a:lnTo>
                  <a:lnTo>
                    <a:pt x="12" y="119"/>
                  </a:lnTo>
                  <a:lnTo>
                    <a:pt x="9" y="126"/>
                  </a:lnTo>
                  <a:lnTo>
                    <a:pt x="6" y="134"/>
                  </a:lnTo>
                  <a:lnTo>
                    <a:pt x="1" y="145"/>
                  </a:lnTo>
                  <a:lnTo>
                    <a:pt x="0" y="150"/>
                  </a:lnTo>
                  <a:lnTo>
                    <a:pt x="0" y="155"/>
                  </a:lnTo>
                  <a:lnTo>
                    <a:pt x="1" y="158"/>
                  </a:lnTo>
                  <a:lnTo>
                    <a:pt x="3" y="161"/>
                  </a:lnTo>
                  <a:lnTo>
                    <a:pt x="8" y="166"/>
                  </a:lnTo>
                  <a:lnTo>
                    <a:pt x="16" y="169"/>
                  </a:lnTo>
                  <a:lnTo>
                    <a:pt x="25" y="169"/>
                  </a:lnTo>
                  <a:lnTo>
                    <a:pt x="37" y="169"/>
                  </a:lnTo>
                  <a:lnTo>
                    <a:pt x="46" y="169"/>
                  </a:lnTo>
                  <a:lnTo>
                    <a:pt x="56" y="169"/>
                  </a:lnTo>
                  <a:lnTo>
                    <a:pt x="59" y="171"/>
                  </a:lnTo>
                  <a:lnTo>
                    <a:pt x="62" y="173"/>
                  </a:lnTo>
                  <a:lnTo>
                    <a:pt x="64" y="173"/>
                  </a:lnTo>
                  <a:lnTo>
                    <a:pt x="65" y="174"/>
                  </a:lnTo>
                  <a:lnTo>
                    <a:pt x="67" y="176"/>
                  </a:lnTo>
                  <a:lnTo>
                    <a:pt x="69" y="177"/>
                  </a:lnTo>
                  <a:lnTo>
                    <a:pt x="70" y="177"/>
                  </a:lnTo>
                  <a:lnTo>
                    <a:pt x="82" y="182"/>
                  </a:lnTo>
                  <a:lnTo>
                    <a:pt x="90" y="190"/>
                  </a:lnTo>
                  <a:lnTo>
                    <a:pt x="96" y="198"/>
                  </a:lnTo>
                  <a:lnTo>
                    <a:pt x="102" y="208"/>
                  </a:lnTo>
                  <a:lnTo>
                    <a:pt x="109" y="216"/>
                  </a:lnTo>
                  <a:lnTo>
                    <a:pt x="117" y="224"/>
                  </a:lnTo>
                  <a:lnTo>
                    <a:pt x="125" y="232"/>
                  </a:lnTo>
                  <a:lnTo>
                    <a:pt x="135" y="237"/>
                  </a:lnTo>
                  <a:lnTo>
                    <a:pt x="139" y="238"/>
                  </a:lnTo>
                  <a:lnTo>
                    <a:pt x="144" y="238"/>
                  </a:lnTo>
                  <a:lnTo>
                    <a:pt x="151" y="238"/>
                  </a:lnTo>
                  <a:lnTo>
                    <a:pt x="155" y="237"/>
                  </a:lnTo>
                  <a:lnTo>
                    <a:pt x="165" y="232"/>
                  </a:lnTo>
                  <a:lnTo>
                    <a:pt x="175" y="226"/>
                  </a:lnTo>
                  <a:lnTo>
                    <a:pt x="183" y="218"/>
                  </a:lnTo>
                  <a:lnTo>
                    <a:pt x="189" y="206"/>
                  </a:lnTo>
                  <a:lnTo>
                    <a:pt x="191" y="201"/>
                  </a:lnTo>
                  <a:lnTo>
                    <a:pt x="192" y="197"/>
                  </a:lnTo>
                  <a:lnTo>
                    <a:pt x="192" y="190"/>
                  </a:lnTo>
                  <a:lnTo>
                    <a:pt x="192" y="184"/>
                  </a:lnTo>
                  <a:lnTo>
                    <a:pt x="199" y="182"/>
                  </a:lnTo>
                  <a:lnTo>
                    <a:pt x="205" y="181"/>
                  </a:lnTo>
                  <a:lnTo>
                    <a:pt x="212" y="177"/>
                  </a:lnTo>
                  <a:lnTo>
                    <a:pt x="217" y="174"/>
                  </a:lnTo>
                  <a:lnTo>
                    <a:pt x="223" y="169"/>
                  </a:lnTo>
                  <a:lnTo>
                    <a:pt x="228" y="165"/>
                  </a:lnTo>
                  <a:lnTo>
                    <a:pt x="231" y="158"/>
                  </a:lnTo>
                  <a:lnTo>
                    <a:pt x="236" y="152"/>
                  </a:lnTo>
                  <a:lnTo>
                    <a:pt x="236" y="150"/>
                  </a:lnTo>
                  <a:lnTo>
                    <a:pt x="237" y="147"/>
                  </a:lnTo>
                  <a:lnTo>
                    <a:pt x="237" y="145"/>
                  </a:lnTo>
                  <a:lnTo>
                    <a:pt x="237" y="142"/>
                  </a:lnTo>
                  <a:lnTo>
                    <a:pt x="237" y="140"/>
                  </a:lnTo>
                  <a:lnTo>
                    <a:pt x="237" y="137"/>
                  </a:lnTo>
                  <a:lnTo>
                    <a:pt x="237" y="136"/>
                  </a:lnTo>
                  <a:lnTo>
                    <a:pt x="239" y="134"/>
                  </a:lnTo>
                  <a:lnTo>
                    <a:pt x="245" y="128"/>
                  </a:lnTo>
                  <a:lnTo>
                    <a:pt x="253" y="119"/>
                  </a:lnTo>
                  <a:lnTo>
                    <a:pt x="260" y="111"/>
                  </a:lnTo>
                  <a:lnTo>
                    <a:pt x="266" y="103"/>
                  </a:lnTo>
                  <a:lnTo>
                    <a:pt x="271" y="95"/>
                  </a:lnTo>
                  <a:lnTo>
                    <a:pt x="274" y="87"/>
                  </a:lnTo>
                  <a:lnTo>
                    <a:pt x="276" y="78"/>
                  </a:lnTo>
                  <a:lnTo>
                    <a:pt x="274" y="68"/>
                  </a:lnTo>
                  <a:lnTo>
                    <a:pt x="273" y="62"/>
                  </a:lnTo>
                  <a:lnTo>
                    <a:pt x="268" y="57"/>
                  </a:lnTo>
                  <a:lnTo>
                    <a:pt x="262" y="54"/>
                  </a:lnTo>
                  <a:lnTo>
                    <a:pt x="255" y="50"/>
                  </a:lnTo>
                  <a:lnTo>
                    <a:pt x="249" y="49"/>
                  </a:lnTo>
                  <a:lnTo>
                    <a:pt x="241" y="45"/>
                  </a:lnTo>
                  <a:lnTo>
                    <a:pt x="234" y="44"/>
                  </a:lnTo>
                  <a:lnTo>
                    <a:pt x="228" y="42"/>
                  </a:lnTo>
                  <a:lnTo>
                    <a:pt x="218" y="39"/>
                  </a:lnTo>
                  <a:lnTo>
                    <a:pt x="212" y="34"/>
                  </a:lnTo>
                  <a:lnTo>
                    <a:pt x="204" y="29"/>
                  </a:lnTo>
                  <a:lnTo>
                    <a:pt x="197" y="25"/>
                  </a:lnTo>
                  <a:lnTo>
                    <a:pt x="191" y="20"/>
                  </a:lnTo>
                  <a:lnTo>
                    <a:pt x="184" y="15"/>
                  </a:lnTo>
                  <a:lnTo>
                    <a:pt x="176" y="10"/>
                  </a:lnTo>
                  <a:lnTo>
                    <a:pt x="168" y="5"/>
                  </a:lnTo>
                  <a:lnTo>
                    <a:pt x="164" y="4"/>
                  </a:lnTo>
                  <a:lnTo>
                    <a:pt x="157" y="2"/>
                  </a:lnTo>
                  <a:lnTo>
                    <a:pt x="152" y="2"/>
                  </a:lnTo>
                  <a:lnTo>
                    <a:pt x="146" y="2"/>
                  </a:lnTo>
                  <a:lnTo>
                    <a:pt x="141" y="2"/>
                  </a:lnTo>
                  <a:lnTo>
                    <a:pt x="136" y="4"/>
                  </a:lnTo>
                  <a:lnTo>
                    <a:pt x="131" y="4"/>
                  </a:lnTo>
                  <a:lnTo>
                    <a:pt x="128" y="2"/>
                  </a:lnTo>
                  <a:lnTo>
                    <a:pt x="122" y="2"/>
                  </a:lnTo>
                  <a:lnTo>
                    <a:pt x="114" y="0"/>
                  </a:lnTo>
                  <a:lnTo>
                    <a:pt x="104" y="0"/>
                  </a:lnTo>
                  <a:lnTo>
                    <a:pt x="94" y="2"/>
                  </a:lnTo>
                  <a:lnTo>
                    <a:pt x="85" y="5"/>
                  </a:lnTo>
                  <a:lnTo>
                    <a:pt x="77" y="10"/>
                  </a:lnTo>
                  <a:lnTo>
                    <a:pt x="70" y="17"/>
                  </a:lnTo>
                  <a:lnTo>
                    <a:pt x="65" y="25"/>
                  </a:lnTo>
                  <a:lnTo>
                    <a:pt x="64" y="29"/>
                  </a:lnTo>
                  <a:lnTo>
                    <a:pt x="61" y="33"/>
                  </a:lnTo>
                  <a:lnTo>
                    <a:pt x="57" y="36"/>
                  </a:lnTo>
                  <a:lnTo>
                    <a:pt x="54" y="39"/>
                  </a:lnTo>
                  <a:lnTo>
                    <a:pt x="53" y="42"/>
                  </a:lnTo>
                  <a:lnTo>
                    <a:pt x="49" y="45"/>
                  </a:lnTo>
                  <a:lnTo>
                    <a:pt x="48" y="49"/>
                  </a:lnTo>
                  <a:lnTo>
                    <a:pt x="48" y="52"/>
                  </a:lnTo>
                  <a:lnTo>
                    <a:pt x="46" y="55"/>
                  </a:lnTo>
                  <a:lnTo>
                    <a:pt x="45" y="62"/>
                  </a:lnTo>
                  <a:lnTo>
                    <a:pt x="40" y="71"/>
                  </a:lnTo>
                  <a:lnTo>
                    <a:pt x="37" y="79"/>
                  </a:lnTo>
                  <a:lnTo>
                    <a:pt x="32" y="89"/>
                  </a:lnTo>
                  <a:lnTo>
                    <a:pt x="29" y="95"/>
                  </a:lnTo>
                  <a:lnTo>
                    <a:pt x="27" y="99"/>
                  </a:lnTo>
                  <a:lnTo>
                    <a:pt x="29" y="99"/>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1" name="Freeform 33"/>
            <p:cNvSpPr>
              <a:spLocks/>
            </p:cNvSpPr>
            <p:nvPr/>
          </p:nvSpPr>
          <p:spPr bwMode="auto">
            <a:xfrm>
              <a:off x="4719" y="2853"/>
              <a:ext cx="77" cy="56"/>
            </a:xfrm>
            <a:custGeom>
              <a:avLst/>
              <a:gdLst>
                <a:gd name="T0" fmla="*/ 3 w 77"/>
                <a:gd name="T1" fmla="*/ 30 h 56"/>
                <a:gd name="T2" fmla="*/ 10 w 77"/>
                <a:gd name="T3" fmla="*/ 35 h 56"/>
                <a:gd name="T4" fmla="*/ 16 w 77"/>
                <a:gd name="T5" fmla="*/ 40 h 56"/>
                <a:gd name="T6" fmla="*/ 22 w 77"/>
                <a:gd name="T7" fmla="*/ 45 h 56"/>
                <a:gd name="T8" fmla="*/ 30 w 77"/>
                <a:gd name="T9" fmla="*/ 50 h 56"/>
                <a:gd name="T10" fmla="*/ 38 w 77"/>
                <a:gd name="T11" fmla="*/ 55 h 56"/>
                <a:gd name="T12" fmla="*/ 46 w 77"/>
                <a:gd name="T13" fmla="*/ 56 h 56"/>
                <a:gd name="T14" fmla="*/ 55 w 77"/>
                <a:gd name="T15" fmla="*/ 56 h 56"/>
                <a:gd name="T16" fmla="*/ 64 w 77"/>
                <a:gd name="T17" fmla="*/ 53 h 56"/>
                <a:gd name="T18" fmla="*/ 69 w 77"/>
                <a:gd name="T19" fmla="*/ 48 h 56"/>
                <a:gd name="T20" fmla="*/ 72 w 77"/>
                <a:gd name="T21" fmla="*/ 45 h 56"/>
                <a:gd name="T22" fmla="*/ 75 w 77"/>
                <a:gd name="T23" fmla="*/ 38 h 56"/>
                <a:gd name="T24" fmla="*/ 75 w 77"/>
                <a:gd name="T25" fmla="*/ 34 h 56"/>
                <a:gd name="T26" fmla="*/ 77 w 77"/>
                <a:gd name="T27" fmla="*/ 29 h 56"/>
                <a:gd name="T28" fmla="*/ 75 w 77"/>
                <a:gd name="T29" fmla="*/ 22 h 56"/>
                <a:gd name="T30" fmla="*/ 74 w 77"/>
                <a:gd name="T31" fmla="*/ 18 h 56"/>
                <a:gd name="T32" fmla="*/ 72 w 77"/>
                <a:gd name="T33" fmla="*/ 13 h 56"/>
                <a:gd name="T34" fmla="*/ 72 w 77"/>
                <a:gd name="T35" fmla="*/ 11 h 56"/>
                <a:gd name="T36" fmla="*/ 71 w 77"/>
                <a:gd name="T37" fmla="*/ 11 h 56"/>
                <a:gd name="T38" fmla="*/ 71 w 77"/>
                <a:gd name="T39" fmla="*/ 10 h 56"/>
                <a:gd name="T40" fmla="*/ 69 w 77"/>
                <a:gd name="T41" fmla="*/ 10 h 56"/>
                <a:gd name="T42" fmla="*/ 69 w 77"/>
                <a:gd name="T43" fmla="*/ 8 h 56"/>
                <a:gd name="T44" fmla="*/ 67 w 77"/>
                <a:gd name="T45" fmla="*/ 8 h 56"/>
                <a:gd name="T46" fmla="*/ 67 w 77"/>
                <a:gd name="T47" fmla="*/ 8 h 56"/>
                <a:gd name="T48" fmla="*/ 66 w 77"/>
                <a:gd name="T49" fmla="*/ 6 h 56"/>
                <a:gd name="T50" fmla="*/ 63 w 77"/>
                <a:gd name="T51" fmla="*/ 5 h 56"/>
                <a:gd name="T52" fmla="*/ 58 w 77"/>
                <a:gd name="T53" fmla="*/ 5 h 56"/>
                <a:gd name="T54" fmla="*/ 53 w 77"/>
                <a:gd name="T55" fmla="*/ 3 h 56"/>
                <a:gd name="T56" fmla="*/ 50 w 77"/>
                <a:gd name="T57" fmla="*/ 3 h 56"/>
                <a:gd name="T58" fmla="*/ 45 w 77"/>
                <a:gd name="T59" fmla="*/ 3 h 56"/>
                <a:gd name="T60" fmla="*/ 40 w 77"/>
                <a:gd name="T61" fmla="*/ 3 h 56"/>
                <a:gd name="T62" fmla="*/ 37 w 77"/>
                <a:gd name="T63" fmla="*/ 2 h 56"/>
                <a:gd name="T64" fmla="*/ 32 w 77"/>
                <a:gd name="T65" fmla="*/ 2 h 56"/>
                <a:gd name="T66" fmla="*/ 29 w 77"/>
                <a:gd name="T67" fmla="*/ 0 h 56"/>
                <a:gd name="T68" fmla="*/ 27 w 77"/>
                <a:gd name="T69" fmla="*/ 0 h 56"/>
                <a:gd name="T70" fmla="*/ 24 w 77"/>
                <a:gd name="T71" fmla="*/ 0 h 56"/>
                <a:gd name="T72" fmla="*/ 21 w 77"/>
                <a:gd name="T73" fmla="*/ 0 h 56"/>
                <a:gd name="T74" fmla="*/ 18 w 77"/>
                <a:gd name="T75" fmla="*/ 0 h 56"/>
                <a:gd name="T76" fmla="*/ 16 w 77"/>
                <a:gd name="T77" fmla="*/ 2 h 56"/>
                <a:gd name="T78" fmla="*/ 13 w 77"/>
                <a:gd name="T79" fmla="*/ 2 h 56"/>
                <a:gd name="T80" fmla="*/ 10 w 77"/>
                <a:gd name="T81" fmla="*/ 3 h 56"/>
                <a:gd name="T82" fmla="*/ 8 w 77"/>
                <a:gd name="T83" fmla="*/ 5 h 56"/>
                <a:gd name="T84" fmla="*/ 6 w 77"/>
                <a:gd name="T85" fmla="*/ 8 h 56"/>
                <a:gd name="T86" fmla="*/ 5 w 77"/>
                <a:gd name="T87" fmla="*/ 11 h 56"/>
                <a:gd name="T88" fmla="*/ 3 w 77"/>
                <a:gd name="T89" fmla="*/ 14 h 56"/>
                <a:gd name="T90" fmla="*/ 1 w 77"/>
                <a:gd name="T91" fmla="*/ 18 h 56"/>
                <a:gd name="T92" fmla="*/ 0 w 77"/>
                <a:gd name="T93" fmla="*/ 22 h 56"/>
                <a:gd name="T94" fmla="*/ 1 w 77"/>
                <a:gd name="T95" fmla="*/ 27 h 56"/>
                <a:gd name="T96" fmla="*/ 3 w 77"/>
                <a:gd name="T97" fmla="*/ 30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56"/>
                <a:gd name="T149" fmla="*/ 77 w 77"/>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56">
                  <a:moveTo>
                    <a:pt x="3" y="30"/>
                  </a:moveTo>
                  <a:lnTo>
                    <a:pt x="10" y="35"/>
                  </a:lnTo>
                  <a:lnTo>
                    <a:pt x="16" y="40"/>
                  </a:lnTo>
                  <a:lnTo>
                    <a:pt x="22" y="45"/>
                  </a:lnTo>
                  <a:lnTo>
                    <a:pt x="30" y="50"/>
                  </a:lnTo>
                  <a:lnTo>
                    <a:pt x="38" y="55"/>
                  </a:lnTo>
                  <a:lnTo>
                    <a:pt x="46" y="56"/>
                  </a:lnTo>
                  <a:lnTo>
                    <a:pt x="55" y="56"/>
                  </a:lnTo>
                  <a:lnTo>
                    <a:pt x="64" y="53"/>
                  </a:lnTo>
                  <a:lnTo>
                    <a:pt x="69" y="48"/>
                  </a:lnTo>
                  <a:lnTo>
                    <a:pt x="72" y="45"/>
                  </a:lnTo>
                  <a:lnTo>
                    <a:pt x="75" y="38"/>
                  </a:lnTo>
                  <a:lnTo>
                    <a:pt x="75" y="34"/>
                  </a:lnTo>
                  <a:lnTo>
                    <a:pt x="77" y="29"/>
                  </a:lnTo>
                  <a:lnTo>
                    <a:pt x="75" y="22"/>
                  </a:lnTo>
                  <a:lnTo>
                    <a:pt x="74" y="18"/>
                  </a:lnTo>
                  <a:lnTo>
                    <a:pt x="72" y="13"/>
                  </a:lnTo>
                  <a:lnTo>
                    <a:pt x="72" y="11"/>
                  </a:lnTo>
                  <a:lnTo>
                    <a:pt x="71" y="11"/>
                  </a:lnTo>
                  <a:lnTo>
                    <a:pt x="71" y="10"/>
                  </a:lnTo>
                  <a:lnTo>
                    <a:pt x="69" y="10"/>
                  </a:lnTo>
                  <a:lnTo>
                    <a:pt x="69" y="8"/>
                  </a:lnTo>
                  <a:lnTo>
                    <a:pt x="67" y="8"/>
                  </a:lnTo>
                  <a:lnTo>
                    <a:pt x="66" y="6"/>
                  </a:lnTo>
                  <a:lnTo>
                    <a:pt x="63" y="5"/>
                  </a:lnTo>
                  <a:lnTo>
                    <a:pt x="58" y="5"/>
                  </a:lnTo>
                  <a:lnTo>
                    <a:pt x="53" y="3"/>
                  </a:lnTo>
                  <a:lnTo>
                    <a:pt x="50" y="3"/>
                  </a:lnTo>
                  <a:lnTo>
                    <a:pt x="45" y="3"/>
                  </a:lnTo>
                  <a:lnTo>
                    <a:pt x="40" y="3"/>
                  </a:lnTo>
                  <a:lnTo>
                    <a:pt x="37" y="2"/>
                  </a:lnTo>
                  <a:lnTo>
                    <a:pt x="32" y="2"/>
                  </a:lnTo>
                  <a:lnTo>
                    <a:pt x="29" y="0"/>
                  </a:lnTo>
                  <a:lnTo>
                    <a:pt x="27" y="0"/>
                  </a:lnTo>
                  <a:lnTo>
                    <a:pt x="24" y="0"/>
                  </a:lnTo>
                  <a:lnTo>
                    <a:pt x="21" y="0"/>
                  </a:lnTo>
                  <a:lnTo>
                    <a:pt x="18" y="0"/>
                  </a:lnTo>
                  <a:lnTo>
                    <a:pt x="16" y="2"/>
                  </a:lnTo>
                  <a:lnTo>
                    <a:pt x="13" y="2"/>
                  </a:lnTo>
                  <a:lnTo>
                    <a:pt x="10" y="3"/>
                  </a:lnTo>
                  <a:lnTo>
                    <a:pt x="8" y="5"/>
                  </a:lnTo>
                  <a:lnTo>
                    <a:pt x="6" y="8"/>
                  </a:lnTo>
                  <a:lnTo>
                    <a:pt x="5" y="11"/>
                  </a:lnTo>
                  <a:lnTo>
                    <a:pt x="3" y="14"/>
                  </a:lnTo>
                  <a:lnTo>
                    <a:pt x="1" y="18"/>
                  </a:lnTo>
                  <a:lnTo>
                    <a:pt x="0" y="22"/>
                  </a:lnTo>
                  <a:lnTo>
                    <a:pt x="1" y="27"/>
                  </a:lnTo>
                  <a:lnTo>
                    <a:pt x="3" y="3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2" name="Freeform 34"/>
            <p:cNvSpPr>
              <a:spLocks/>
            </p:cNvSpPr>
            <p:nvPr/>
          </p:nvSpPr>
          <p:spPr bwMode="auto">
            <a:xfrm>
              <a:off x="4719" y="2853"/>
              <a:ext cx="77" cy="56"/>
            </a:xfrm>
            <a:custGeom>
              <a:avLst/>
              <a:gdLst>
                <a:gd name="T0" fmla="*/ 3 w 77"/>
                <a:gd name="T1" fmla="*/ 30 h 56"/>
                <a:gd name="T2" fmla="*/ 10 w 77"/>
                <a:gd name="T3" fmla="*/ 35 h 56"/>
                <a:gd name="T4" fmla="*/ 16 w 77"/>
                <a:gd name="T5" fmla="*/ 40 h 56"/>
                <a:gd name="T6" fmla="*/ 22 w 77"/>
                <a:gd name="T7" fmla="*/ 45 h 56"/>
                <a:gd name="T8" fmla="*/ 30 w 77"/>
                <a:gd name="T9" fmla="*/ 50 h 56"/>
                <a:gd name="T10" fmla="*/ 38 w 77"/>
                <a:gd name="T11" fmla="*/ 55 h 56"/>
                <a:gd name="T12" fmla="*/ 46 w 77"/>
                <a:gd name="T13" fmla="*/ 56 h 56"/>
                <a:gd name="T14" fmla="*/ 55 w 77"/>
                <a:gd name="T15" fmla="*/ 56 h 56"/>
                <a:gd name="T16" fmla="*/ 64 w 77"/>
                <a:gd name="T17" fmla="*/ 53 h 56"/>
                <a:gd name="T18" fmla="*/ 69 w 77"/>
                <a:gd name="T19" fmla="*/ 48 h 56"/>
                <a:gd name="T20" fmla="*/ 72 w 77"/>
                <a:gd name="T21" fmla="*/ 45 h 56"/>
                <a:gd name="T22" fmla="*/ 75 w 77"/>
                <a:gd name="T23" fmla="*/ 38 h 56"/>
                <a:gd name="T24" fmla="*/ 75 w 77"/>
                <a:gd name="T25" fmla="*/ 34 h 56"/>
                <a:gd name="T26" fmla="*/ 77 w 77"/>
                <a:gd name="T27" fmla="*/ 29 h 56"/>
                <a:gd name="T28" fmla="*/ 75 w 77"/>
                <a:gd name="T29" fmla="*/ 22 h 56"/>
                <a:gd name="T30" fmla="*/ 74 w 77"/>
                <a:gd name="T31" fmla="*/ 18 h 56"/>
                <a:gd name="T32" fmla="*/ 72 w 77"/>
                <a:gd name="T33" fmla="*/ 13 h 56"/>
                <a:gd name="T34" fmla="*/ 72 w 77"/>
                <a:gd name="T35" fmla="*/ 11 h 56"/>
                <a:gd name="T36" fmla="*/ 71 w 77"/>
                <a:gd name="T37" fmla="*/ 11 h 56"/>
                <a:gd name="T38" fmla="*/ 71 w 77"/>
                <a:gd name="T39" fmla="*/ 10 h 56"/>
                <a:gd name="T40" fmla="*/ 69 w 77"/>
                <a:gd name="T41" fmla="*/ 10 h 56"/>
                <a:gd name="T42" fmla="*/ 69 w 77"/>
                <a:gd name="T43" fmla="*/ 8 h 56"/>
                <a:gd name="T44" fmla="*/ 67 w 77"/>
                <a:gd name="T45" fmla="*/ 8 h 56"/>
                <a:gd name="T46" fmla="*/ 67 w 77"/>
                <a:gd name="T47" fmla="*/ 8 h 56"/>
                <a:gd name="T48" fmla="*/ 66 w 77"/>
                <a:gd name="T49" fmla="*/ 6 h 56"/>
                <a:gd name="T50" fmla="*/ 63 w 77"/>
                <a:gd name="T51" fmla="*/ 5 h 56"/>
                <a:gd name="T52" fmla="*/ 58 w 77"/>
                <a:gd name="T53" fmla="*/ 5 h 56"/>
                <a:gd name="T54" fmla="*/ 53 w 77"/>
                <a:gd name="T55" fmla="*/ 3 h 56"/>
                <a:gd name="T56" fmla="*/ 50 w 77"/>
                <a:gd name="T57" fmla="*/ 3 h 56"/>
                <a:gd name="T58" fmla="*/ 45 w 77"/>
                <a:gd name="T59" fmla="*/ 3 h 56"/>
                <a:gd name="T60" fmla="*/ 40 w 77"/>
                <a:gd name="T61" fmla="*/ 3 h 56"/>
                <a:gd name="T62" fmla="*/ 37 w 77"/>
                <a:gd name="T63" fmla="*/ 2 h 56"/>
                <a:gd name="T64" fmla="*/ 32 w 77"/>
                <a:gd name="T65" fmla="*/ 2 h 56"/>
                <a:gd name="T66" fmla="*/ 29 w 77"/>
                <a:gd name="T67" fmla="*/ 0 h 56"/>
                <a:gd name="T68" fmla="*/ 27 w 77"/>
                <a:gd name="T69" fmla="*/ 0 h 56"/>
                <a:gd name="T70" fmla="*/ 24 w 77"/>
                <a:gd name="T71" fmla="*/ 0 h 56"/>
                <a:gd name="T72" fmla="*/ 21 w 77"/>
                <a:gd name="T73" fmla="*/ 0 h 56"/>
                <a:gd name="T74" fmla="*/ 18 w 77"/>
                <a:gd name="T75" fmla="*/ 0 h 56"/>
                <a:gd name="T76" fmla="*/ 16 w 77"/>
                <a:gd name="T77" fmla="*/ 2 h 56"/>
                <a:gd name="T78" fmla="*/ 13 w 77"/>
                <a:gd name="T79" fmla="*/ 2 h 56"/>
                <a:gd name="T80" fmla="*/ 10 w 77"/>
                <a:gd name="T81" fmla="*/ 3 h 56"/>
                <a:gd name="T82" fmla="*/ 8 w 77"/>
                <a:gd name="T83" fmla="*/ 5 h 56"/>
                <a:gd name="T84" fmla="*/ 6 w 77"/>
                <a:gd name="T85" fmla="*/ 8 h 56"/>
                <a:gd name="T86" fmla="*/ 5 w 77"/>
                <a:gd name="T87" fmla="*/ 11 h 56"/>
                <a:gd name="T88" fmla="*/ 3 w 77"/>
                <a:gd name="T89" fmla="*/ 14 h 56"/>
                <a:gd name="T90" fmla="*/ 1 w 77"/>
                <a:gd name="T91" fmla="*/ 18 h 56"/>
                <a:gd name="T92" fmla="*/ 0 w 77"/>
                <a:gd name="T93" fmla="*/ 22 h 56"/>
                <a:gd name="T94" fmla="*/ 1 w 77"/>
                <a:gd name="T95" fmla="*/ 27 h 56"/>
                <a:gd name="T96" fmla="*/ 3 w 77"/>
                <a:gd name="T97" fmla="*/ 30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56"/>
                <a:gd name="T149" fmla="*/ 77 w 77"/>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56">
                  <a:moveTo>
                    <a:pt x="3" y="30"/>
                  </a:moveTo>
                  <a:lnTo>
                    <a:pt x="10" y="35"/>
                  </a:lnTo>
                  <a:lnTo>
                    <a:pt x="16" y="40"/>
                  </a:lnTo>
                  <a:lnTo>
                    <a:pt x="22" y="45"/>
                  </a:lnTo>
                  <a:lnTo>
                    <a:pt x="30" y="50"/>
                  </a:lnTo>
                  <a:lnTo>
                    <a:pt x="38" y="55"/>
                  </a:lnTo>
                  <a:lnTo>
                    <a:pt x="46" y="56"/>
                  </a:lnTo>
                  <a:lnTo>
                    <a:pt x="55" y="56"/>
                  </a:lnTo>
                  <a:lnTo>
                    <a:pt x="64" y="53"/>
                  </a:lnTo>
                  <a:lnTo>
                    <a:pt x="69" y="48"/>
                  </a:lnTo>
                  <a:lnTo>
                    <a:pt x="72" y="45"/>
                  </a:lnTo>
                  <a:lnTo>
                    <a:pt x="75" y="38"/>
                  </a:lnTo>
                  <a:lnTo>
                    <a:pt x="75" y="34"/>
                  </a:lnTo>
                  <a:lnTo>
                    <a:pt x="77" y="29"/>
                  </a:lnTo>
                  <a:lnTo>
                    <a:pt x="75" y="22"/>
                  </a:lnTo>
                  <a:lnTo>
                    <a:pt x="74" y="18"/>
                  </a:lnTo>
                  <a:lnTo>
                    <a:pt x="72" y="13"/>
                  </a:lnTo>
                  <a:lnTo>
                    <a:pt x="72" y="11"/>
                  </a:lnTo>
                  <a:lnTo>
                    <a:pt x="71" y="11"/>
                  </a:lnTo>
                  <a:lnTo>
                    <a:pt x="71" y="10"/>
                  </a:lnTo>
                  <a:lnTo>
                    <a:pt x="69" y="10"/>
                  </a:lnTo>
                  <a:lnTo>
                    <a:pt x="69" y="8"/>
                  </a:lnTo>
                  <a:lnTo>
                    <a:pt x="67" y="8"/>
                  </a:lnTo>
                  <a:lnTo>
                    <a:pt x="66" y="6"/>
                  </a:lnTo>
                  <a:lnTo>
                    <a:pt x="63" y="5"/>
                  </a:lnTo>
                  <a:lnTo>
                    <a:pt x="58" y="5"/>
                  </a:lnTo>
                  <a:lnTo>
                    <a:pt x="53" y="3"/>
                  </a:lnTo>
                  <a:lnTo>
                    <a:pt x="50" y="3"/>
                  </a:lnTo>
                  <a:lnTo>
                    <a:pt x="45" y="3"/>
                  </a:lnTo>
                  <a:lnTo>
                    <a:pt x="40" y="3"/>
                  </a:lnTo>
                  <a:lnTo>
                    <a:pt x="37" y="2"/>
                  </a:lnTo>
                  <a:lnTo>
                    <a:pt x="32" y="2"/>
                  </a:lnTo>
                  <a:lnTo>
                    <a:pt x="29" y="0"/>
                  </a:lnTo>
                  <a:lnTo>
                    <a:pt x="27" y="0"/>
                  </a:lnTo>
                  <a:lnTo>
                    <a:pt x="24" y="0"/>
                  </a:lnTo>
                  <a:lnTo>
                    <a:pt x="21" y="0"/>
                  </a:lnTo>
                  <a:lnTo>
                    <a:pt x="18" y="0"/>
                  </a:lnTo>
                  <a:lnTo>
                    <a:pt x="16" y="2"/>
                  </a:lnTo>
                  <a:lnTo>
                    <a:pt x="13" y="2"/>
                  </a:lnTo>
                  <a:lnTo>
                    <a:pt x="10" y="3"/>
                  </a:lnTo>
                  <a:lnTo>
                    <a:pt x="8" y="5"/>
                  </a:lnTo>
                  <a:lnTo>
                    <a:pt x="6" y="8"/>
                  </a:lnTo>
                  <a:lnTo>
                    <a:pt x="5" y="11"/>
                  </a:lnTo>
                  <a:lnTo>
                    <a:pt x="3" y="14"/>
                  </a:lnTo>
                  <a:lnTo>
                    <a:pt x="1" y="18"/>
                  </a:lnTo>
                  <a:lnTo>
                    <a:pt x="0" y="22"/>
                  </a:lnTo>
                  <a:lnTo>
                    <a:pt x="1" y="27"/>
                  </a:lnTo>
                  <a:lnTo>
                    <a:pt x="3" y="30"/>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3" name="Freeform 35"/>
            <p:cNvSpPr>
              <a:spLocks/>
            </p:cNvSpPr>
            <p:nvPr/>
          </p:nvSpPr>
          <p:spPr bwMode="auto">
            <a:xfrm>
              <a:off x="4719" y="2853"/>
              <a:ext cx="77" cy="56"/>
            </a:xfrm>
            <a:custGeom>
              <a:avLst/>
              <a:gdLst>
                <a:gd name="T0" fmla="*/ 3 w 77"/>
                <a:gd name="T1" fmla="*/ 30 h 56"/>
                <a:gd name="T2" fmla="*/ 10 w 77"/>
                <a:gd name="T3" fmla="*/ 35 h 56"/>
                <a:gd name="T4" fmla="*/ 16 w 77"/>
                <a:gd name="T5" fmla="*/ 40 h 56"/>
                <a:gd name="T6" fmla="*/ 22 w 77"/>
                <a:gd name="T7" fmla="*/ 45 h 56"/>
                <a:gd name="T8" fmla="*/ 30 w 77"/>
                <a:gd name="T9" fmla="*/ 50 h 56"/>
                <a:gd name="T10" fmla="*/ 38 w 77"/>
                <a:gd name="T11" fmla="*/ 55 h 56"/>
                <a:gd name="T12" fmla="*/ 46 w 77"/>
                <a:gd name="T13" fmla="*/ 56 h 56"/>
                <a:gd name="T14" fmla="*/ 55 w 77"/>
                <a:gd name="T15" fmla="*/ 56 h 56"/>
                <a:gd name="T16" fmla="*/ 64 w 77"/>
                <a:gd name="T17" fmla="*/ 53 h 56"/>
                <a:gd name="T18" fmla="*/ 69 w 77"/>
                <a:gd name="T19" fmla="*/ 48 h 56"/>
                <a:gd name="T20" fmla="*/ 72 w 77"/>
                <a:gd name="T21" fmla="*/ 45 h 56"/>
                <a:gd name="T22" fmla="*/ 75 w 77"/>
                <a:gd name="T23" fmla="*/ 38 h 56"/>
                <a:gd name="T24" fmla="*/ 75 w 77"/>
                <a:gd name="T25" fmla="*/ 34 h 56"/>
                <a:gd name="T26" fmla="*/ 77 w 77"/>
                <a:gd name="T27" fmla="*/ 29 h 56"/>
                <a:gd name="T28" fmla="*/ 75 w 77"/>
                <a:gd name="T29" fmla="*/ 22 h 56"/>
                <a:gd name="T30" fmla="*/ 74 w 77"/>
                <a:gd name="T31" fmla="*/ 18 h 56"/>
                <a:gd name="T32" fmla="*/ 72 w 77"/>
                <a:gd name="T33" fmla="*/ 13 h 56"/>
                <a:gd name="T34" fmla="*/ 72 w 77"/>
                <a:gd name="T35" fmla="*/ 11 h 56"/>
                <a:gd name="T36" fmla="*/ 71 w 77"/>
                <a:gd name="T37" fmla="*/ 11 h 56"/>
                <a:gd name="T38" fmla="*/ 71 w 77"/>
                <a:gd name="T39" fmla="*/ 10 h 56"/>
                <a:gd name="T40" fmla="*/ 69 w 77"/>
                <a:gd name="T41" fmla="*/ 10 h 56"/>
                <a:gd name="T42" fmla="*/ 69 w 77"/>
                <a:gd name="T43" fmla="*/ 8 h 56"/>
                <a:gd name="T44" fmla="*/ 67 w 77"/>
                <a:gd name="T45" fmla="*/ 8 h 56"/>
                <a:gd name="T46" fmla="*/ 67 w 77"/>
                <a:gd name="T47" fmla="*/ 8 h 56"/>
                <a:gd name="T48" fmla="*/ 66 w 77"/>
                <a:gd name="T49" fmla="*/ 6 h 56"/>
                <a:gd name="T50" fmla="*/ 63 w 77"/>
                <a:gd name="T51" fmla="*/ 5 h 56"/>
                <a:gd name="T52" fmla="*/ 58 w 77"/>
                <a:gd name="T53" fmla="*/ 5 h 56"/>
                <a:gd name="T54" fmla="*/ 53 w 77"/>
                <a:gd name="T55" fmla="*/ 3 h 56"/>
                <a:gd name="T56" fmla="*/ 50 w 77"/>
                <a:gd name="T57" fmla="*/ 3 h 56"/>
                <a:gd name="T58" fmla="*/ 45 w 77"/>
                <a:gd name="T59" fmla="*/ 3 h 56"/>
                <a:gd name="T60" fmla="*/ 40 w 77"/>
                <a:gd name="T61" fmla="*/ 3 h 56"/>
                <a:gd name="T62" fmla="*/ 37 w 77"/>
                <a:gd name="T63" fmla="*/ 2 h 56"/>
                <a:gd name="T64" fmla="*/ 32 w 77"/>
                <a:gd name="T65" fmla="*/ 2 h 56"/>
                <a:gd name="T66" fmla="*/ 29 w 77"/>
                <a:gd name="T67" fmla="*/ 0 h 56"/>
                <a:gd name="T68" fmla="*/ 27 w 77"/>
                <a:gd name="T69" fmla="*/ 0 h 56"/>
                <a:gd name="T70" fmla="*/ 24 w 77"/>
                <a:gd name="T71" fmla="*/ 0 h 56"/>
                <a:gd name="T72" fmla="*/ 21 w 77"/>
                <a:gd name="T73" fmla="*/ 0 h 56"/>
                <a:gd name="T74" fmla="*/ 18 w 77"/>
                <a:gd name="T75" fmla="*/ 0 h 56"/>
                <a:gd name="T76" fmla="*/ 16 w 77"/>
                <a:gd name="T77" fmla="*/ 2 h 56"/>
                <a:gd name="T78" fmla="*/ 13 w 77"/>
                <a:gd name="T79" fmla="*/ 2 h 56"/>
                <a:gd name="T80" fmla="*/ 10 w 77"/>
                <a:gd name="T81" fmla="*/ 3 h 56"/>
                <a:gd name="T82" fmla="*/ 8 w 77"/>
                <a:gd name="T83" fmla="*/ 5 h 56"/>
                <a:gd name="T84" fmla="*/ 6 w 77"/>
                <a:gd name="T85" fmla="*/ 8 h 56"/>
                <a:gd name="T86" fmla="*/ 5 w 77"/>
                <a:gd name="T87" fmla="*/ 11 h 56"/>
                <a:gd name="T88" fmla="*/ 3 w 77"/>
                <a:gd name="T89" fmla="*/ 14 h 56"/>
                <a:gd name="T90" fmla="*/ 1 w 77"/>
                <a:gd name="T91" fmla="*/ 18 h 56"/>
                <a:gd name="T92" fmla="*/ 0 w 77"/>
                <a:gd name="T93" fmla="*/ 22 h 56"/>
                <a:gd name="T94" fmla="*/ 1 w 77"/>
                <a:gd name="T95" fmla="*/ 27 h 56"/>
                <a:gd name="T96" fmla="*/ 3 w 77"/>
                <a:gd name="T97" fmla="*/ 30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56"/>
                <a:gd name="T149" fmla="*/ 77 w 77"/>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56">
                  <a:moveTo>
                    <a:pt x="3" y="30"/>
                  </a:moveTo>
                  <a:lnTo>
                    <a:pt x="10" y="35"/>
                  </a:lnTo>
                  <a:lnTo>
                    <a:pt x="16" y="40"/>
                  </a:lnTo>
                  <a:lnTo>
                    <a:pt x="22" y="45"/>
                  </a:lnTo>
                  <a:lnTo>
                    <a:pt x="30" y="50"/>
                  </a:lnTo>
                  <a:lnTo>
                    <a:pt x="38" y="55"/>
                  </a:lnTo>
                  <a:lnTo>
                    <a:pt x="46" y="56"/>
                  </a:lnTo>
                  <a:lnTo>
                    <a:pt x="55" y="56"/>
                  </a:lnTo>
                  <a:lnTo>
                    <a:pt x="64" y="53"/>
                  </a:lnTo>
                  <a:lnTo>
                    <a:pt x="69" y="48"/>
                  </a:lnTo>
                  <a:lnTo>
                    <a:pt x="72" y="45"/>
                  </a:lnTo>
                  <a:lnTo>
                    <a:pt x="75" y="38"/>
                  </a:lnTo>
                  <a:lnTo>
                    <a:pt x="75" y="34"/>
                  </a:lnTo>
                  <a:lnTo>
                    <a:pt x="77" y="29"/>
                  </a:lnTo>
                  <a:lnTo>
                    <a:pt x="75" y="22"/>
                  </a:lnTo>
                  <a:lnTo>
                    <a:pt x="74" y="18"/>
                  </a:lnTo>
                  <a:lnTo>
                    <a:pt x="72" y="13"/>
                  </a:lnTo>
                  <a:lnTo>
                    <a:pt x="72" y="11"/>
                  </a:lnTo>
                  <a:lnTo>
                    <a:pt x="71" y="11"/>
                  </a:lnTo>
                  <a:lnTo>
                    <a:pt x="71" y="10"/>
                  </a:lnTo>
                  <a:lnTo>
                    <a:pt x="69" y="10"/>
                  </a:lnTo>
                  <a:lnTo>
                    <a:pt x="69" y="8"/>
                  </a:lnTo>
                  <a:lnTo>
                    <a:pt x="67" y="8"/>
                  </a:lnTo>
                  <a:lnTo>
                    <a:pt x="66" y="6"/>
                  </a:lnTo>
                  <a:lnTo>
                    <a:pt x="63" y="5"/>
                  </a:lnTo>
                  <a:lnTo>
                    <a:pt x="58" y="5"/>
                  </a:lnTo>
                  <a:lnTo>
                    <a:pt x="53" y="3"/>
                  </a:lnTo>
                  <a:lnTo>
                    <a:pt x="50" y="3"/>
                  </a:lnTo>
                  <a:lnTo>
                    <a:pt x="45" y="3"/>
                  </a:lnTo>
                  <a:lnTo>
                    <a:pt x="40" y="3"/>
                  </a:lnTo>
                  <a:lnTo>
                    <a:pt x="37" y="2"/>
                  </a:lnTo>
                  <a:lnTo>
                    <a:pt x="32" y="2"/>
                  </a:lnTo>
                  <a:lnTo>
                    <a:pt x="29" y="0"/>
                  </a:lnTo>
                  <a:lnTo>
                    <a:pt x="27" y="0"/>
                  </a:lnTo>
                  <a:lnTo>
                    <a:pt x="24" y="0"/>
                  </a:lnTo>
                  <a:lnTo>
                    <a:pt x="21" y="0"/>
                  </a:lnTo>
                  <a:lnTo>
                    <a:pt x="18" y="0"/>
                  </a:lnTo>
                  <a:lnTo>
                    <a:pt x="16" y="2"/>
                  </a:lnTo>
                  <a:lnTo>
                    <a:pt x="13" y="2"/>
                  </a:lnTo>
                  <a:lnTo>
                    <a:pt x="10" y="3"/>
                  </a:lnTo>
                  <a:lnTo>
                    <a:pt x="8" y="5"/>
                  </a:lnTo>
                  <a:lnTo>
                    <a:pt x="6" y="8"/>
                  </a:lnTo>
                  <a:lnTo>
                    <a:pt x="5" y="11"/>
                  </a:lnTo>
                  <a:lnTo>
                    <a:pt x="3" y="14"/>
                  </a:lnTo>
                  <a:lnTo>
                    <a:pt x="1" y="18"/>
                  </a:lnTo>
                  <a:lnTo>
                    <a:pt x="0" y="22"/>
                  </a:lnTo>
                  <a:lnTo>
                    <a:pt x="1" y="27"/>
                  </a:lnTo>
                  <a:lnTo>
                    <a:pt x="3" y="30"/>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4" name="Freeform 36"/>
            <p:cNvSpPr>
              <a:spLocks/>
            </p:cNvSpPr>
            <p:nvPr/>
          </p:nvSpPr>
          <p:spPr bwMode="auto">
            <a:xfrm>
              <a:off x="4669" y="2816"/>
              <a:ext cx="51" cy="53"/>
            </a:xfrm>
            <a:custGeom>
              <a:avLst/>
              <a:gdLst>
                <a:gd name="T0" fmla="*/ 2 w 51"/>
                <a:gd name="T1" fmla="*/ 24 h 53"/>
                <a:gd name="T2" fmla="*/ 3 w 51"/>
                <a:gd name="T3" fmla="*/ 27 h 53"/>
                <a:gd name="T4" fmla="*/ 5 w 51"/>
                <a:gd name="T5" fmla="*/ 30 h 53"/>
                <a:gd name="T6" fmla="*/ 6 w 51"/>
                <a:gd name="T7" fmla="*/ 34 h 53"/>
                <a:gd name="T8" fmla="*/ 10 w 51"/>
                <a:gd name="T9" fmla="*/ 37 h 53"/>
                <a:gd name="T10" fmla="*/ 13 w 51"/>
                <a:gd name="T11" fmla="*/ 40 h 53"/>
                <a:gd name="T12" fmla="*/ 16 w 51"/>
                <a:gd name="T13" fmla="*/ 43 h 53"/>
                <a:gd name="T14" fmla="*/ 19 w 51"/>
                <a:gd name="T15" fmla="*/ 45 h 53"/>
                <a:gd name="T16" fmla="*/ 23 w 51"/>
                <a:gd name="T17" fmla="*/ 47 h 53"/>
                <a:gd name="T18" fmla="*/ 26 w 51"/>
                <a:gd name="T19" fmla="*/ 48 h 53"/>
                <a:gd name="T20" fmla="*/ 29 w 51"/>
                <a:gd name="T21" fmla="*/ 50 h 53"/>
                <a:gd name="T22" fmla="*/ 32 w 51"/>
                <a:gd name="T23" fmla="*/ 51 h 53"/>
                <a:gd name="T24" fmla="*/ 35 w 51"/>
                <a:gd name="T25" fmla="*/ 53 h 53"/>
                <a:gd name="T26" fmla="*/ 39 w 51"/>
                <a:gd name="T27" fmla="*/ 53 h 53"/>
                <a:gd name="T28" fmla="*/ 42 w 51"/>
                <a:gd name="T29" fmla="*/ 53 h 53"/>
                <a:gd name="T30" fmla="*/ 45 w 51"/>
                <a:gd name="T31" fmla="*/ 51 h 53"/>
                <a:gd name="T32" fmla="*/ 48 w 51"/>
                <a:gd name="T33" fmla="*/ 48 h 53"/>
                <a:gd name="T34" fmla="*/ 48 w 51"/>
                <a:gd name="T35" fmla="*/ 47 h 53"/>
                <a:gd name="T36" fmla="*/ 48 w 51"/>
                <a:gd name="T37" fmla="*/ 47 h 53"/>
                <a:gd name="T38" fmla="*/ 48 w 51"/>
                <a:gd name="T39" fmla="*/ 47 h 53"/>
                <a:gd name="T40" fmla="*/ 48 w 51"/>
                <a:gd name="T41" fmla="*/ 45 h 53"/>
                <a:gd name="T42" fmla="*/ 48 w 51"/>
                <a:gd name="T43" fmla="*/ 45 h 53"/>
                <a:gd name="T44" fmla="*/ 48 w 51"/>
                <a:gd name="T45" fmla="*/ 43 h 53"/>
                <a:gd name="T46" fmla="*/ 48 w 51"/>
                <a:gd name="T47" fmla="*/ 43 h 53"/>
                <a:gd name="T48" fmla="*/ 48 w 51"/>
                <a:gd name="T49" fmla="*/ 42 h 53"/>
                <a:gd name="T50" fmla="*/ 50 w 51"/>
                <a:gd name="T51" fmla="*/ 39 h 53"/>
                <a:gd name="T52" fmla="*/ 51 w 51"/>
                <a:gd name="T53" fmla="*/ 34 h 53"/>
                <a:gd name="T54" fmla="*/ 51 w 51"/>
                <a:gd name="T55" fmla="*/ 30 h 53"/>
                <a:gd name="T56" fmla="*/ 51 w 51"/>
                <a:gd name="T57" fmla="*/ 26 h 53"/>
                <a:gd name="T58" fmla="*/ 50 w 51"/>
                <a:gd name="T59" fmla="*/ 22 h 53"/>
                <a:gd name="T60" fmla="*/ 48 w 51"/>
                <a:gd name="T61" fmla="*/ 19 h 53"/>
                <a:gd name="T62" fmla="*/ 45 w 51"/>
                <a:gd name="T63" fmla="*/ 18 h 53"/>
                <a:gd name="T64" fmla="*/ 42 w 51"/>
                <a:gd name="T65" fmla="*/ 14 h 53"/>
                <a:gd name="T66" fmla="*/ 37 w 51"/>
                <a:gd name="T67" fmla="*/ 11 h 53"/>
                <a:gd name="T68" fmla="*/ 32 w 51"/>
                <a:gd name="T69" fmla="*/ 10 h 53"/>
                <a:gd name="T70" fmla="*/ 29 w 51"/>
                <a:gd name="T71" fmla="*/ 6 h 53"/>
                <a:gd name="T72" fmla="*/ 24 w 51"/>
                <a:gd name="T73" fmla="*/ 3 h 53"/>
                <a:gd name="T74" fmla="*/ 19 w 51"/>
                <a:gd name="T75" fmla="*/ 2 h 53"/>
                <a:gd name="T76" fmla="*/ 15 w 51"/>
                <a:gd name="T77" fmla="*/ 0 h 53"/>
                <a:gd name="T78" fmla="*/ 11 w 51"/>
                <a:gd name="T79" fmla="*/ 0 h 53"/>
                <a:gd name="T80" fmla="*/ 6 w 51"/>
                <a:gd name="T81" fmla="*/ 2 h 53"/>
                <a:gd name="T82" fmla="*/ 5 w 51"/>
                <a:gd name="T83" fmla="*/ 3 h 53"/>
                <a:gd name="T84" fmla="*/ 3 w 51"/>
                <a:gd name="T85" fmla="*/ 5 h 53"/>
                <a:gd name="T86" fmla="*/ 2 w 51"/>
                <a:gd name="T87" fmla="*/ 8 h 53"/>
                <a:gd name="T88" fmla="*/ 2 w 51"/>
                <a:gd name="T89" fmla="*/ 11 h 53"/>
                <a:gd name="T90" fmla="*/ 0 w 51"/>
                <a:gd name="T91" fmla="*/ 14 h 53"/>
                <a:gd name="T92" fmla="*/ 0 w 51"/>
                <a:gd name="T93" fmla="*/ 18 h 53"/>
                <a:gd name="T94" fmla="*/ 2 w 51"/>
                <a:gd name="T95" fmla="*/ 21 h 53"/>
                <a:gd name="T96" fmla="*/ 2 w 51"/>
                <a:gd name="T97" fmla="*/ 24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1"/>
                <a:gd name="T148" fmla="*/ 0 h 53"/>
                <a:gd name="T149" fmla="*/ 51 w 51"/>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1" h="53">
                  <a:moveTo>
                    <a:pt x="2" y="24"/>
                  </a:moveTo>
                  <a:lnTo>
                    <a:pt x="3" y="27"/>
                  </a:lnTo>
                  <a:lnTo>
                    <a:pt x="5" y="30"/>
                  </a:lnTo>
                  <a:lnTo>
                    <a:pt x="6" y="34"/>
                  </a:lnTo>
                  <a:lnTo>
                    <a:pt x="10" y="37"/>
                  </a:lnTo>
                  <a:lnTo>
                    <a:pt x="13" y="40"/>
                  </a:lnTo>
                  <a:lnTo>
                    <a:pt x="16" y="43"/>
                  </a:lnTo>
                  <a:lnTo>
                    <a:pt x="19" y="45"/>
                  </a:lnTo>
                  <a:lnTo>
                    <a:pt x="23" y="47"/>
                  </a:lnTo>
                  <a:lnTo>
                    <a:pt x="26" y="48"/>
                  </a:lnTo>
                  <a:lnTo>
                    <a:pt x="29" y="50"/>
                  </a:lnTo>
                  <a:lnTo>
                    <a:pt x="32" y="51"/>
                  </a:lnTo>
                  <a:lnTo>
                    <a:pt x="35" y="53"/>
                  </a:lnTo>
                  <a:lnTo>
                    <a:pt x="39" y="53"/>
                  </a:lnTo>
                  <a:lnTo>
                    <a:pt x="42" y="53"/>
                  </a:lnTo>
                  <a:lnTo>
                    <a:pt x="45" y="51"/>
                  </a:lnTo>
                  <a:lnTo>
                    <a:pt x="48" y="48"/>
                  </a:lnTo>
                  <a:lnTo>
                    <a:pt x="48" y="47"/>
                  </a:lnTo>
                  <a:lnTo>
                    <a:pt x="48" y="45"/>
                  </a:lnTo>
                  <a:lnTo>
                    <a:pt x="48" y="43"/>
                  </a:lnTo>
                  <a:lnTo>
                    <a:pt x="48" y="42"/>
                  </a:lnTo>
                  <a:lnTo>
                    <a:pt x="50" y="39"/>
                  </a:lnTo>
                  <a:lnTo>
                    <a:pt x="51" y="34"/>
                  </a:lnTo>
                  <a:lnTo>
                    <a:pt x="51" y="30"/>
                  </a:lnTo>
                  <a:lnTo>
                    <a:pt x="51" y="26"/>
                  </a:lnTo>
                  <a:lnTo>
                    <a:pt x="50" y="22"/>
                  </a:lnTo>
                  <a:lnTo>
                    <a:pt x="48" y="19"/>
                  </a:lnTo>
                  <a:lnTo>
                    <a:pt x="45" y="18"/>
                  </a:lnTo>
                  <a:lnTo>
                    <a:pt x="42" y="14"/>
                  </a:lnTo>
                  <a:lnTo>
                    <a:pt x="37" y="11"/>
                  </a:lnTo>
                  <a:lnTo>
                    <a:pt x="32" y="10"/>
                  </a:lnTo>
                  <a:lnTo>
                    <a:pt x="29" y="6"/>
                  </a:lnTo>
                  <a:lnTo>
                    <a:pt x="24" y="3"/>
                  </a:lnTo>
                  <a:lnTo>
                    <a:pt x="19" y="2"/>
                  </a:lnTo>
                  <a:lnTo>
                    <a:pt x="15" y="0"/>
                  </a:lnTo>
                  <a:lnTo>
                    <a:pt x="11" y="0"/>
                  </a:lnTo>
                  <a:lnTo>
                    <a:pt x="6" y="2"/>
                  </a:lnTo>
                  <a:lnTo>
                    <a:pt x="5" y="3"/>
                  </a:lnTo>
                  <a:lnTo>
                    <a:pt x="3" y="5"/>
                  </a:lnTo>
                  <a:lnTo>
                    <a:pt x="2" y="8"/>
                  </a:lnTo>
                  <a:lnTo>
                    <a:pt x="2" y="11"/>
                  </a:lnTo>
                  <a:lnTo>
                    <a:pt x="0" y="14"/>
                  </a:lnTo>
                  <a:lnTo>
                    <a:pt x="0" y="18"/>
                  </a:lnTo>
                  <a:lnTo>
                    <a:pt x="2" y="21"/>
                  </a:lnTo>
                  <a:lnTo>
                    <a:pt x="2" y="2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5" name="Freeform 37"/>
            <p:cNvSpPr>
              <a:spLocks/>
            </p:cNvSpPr>
            <p:nvPr/>
          </p:nvSpPr>
          <p:spPr bwMode="auto">
            <a:xfrm>
              <a:off x="4669" y="2816"/>
              <a:ext cx="51" cy="53"/>
            </a:xfrm>
            <a:custGeom>
              <a:avLst/>
              <a:gdLst>
                <a:gd name="T0" fmla="*/ 2 w 51"/>
                <a:gd name="T1" fmla="*/ 24 h 53"/>
                <a:gd name="T2" fmla="*/ 3 w 51"/>
                <a:gd name="T3" fmla="*/ 27 h 53"/>
                <a:gd name="T4" fmla="*/ 5 w 51"/>
                <a:gd name="T5" fmla="*/ 30 h 53"/>
                <a:gd name="T6" fmla="*/ 6 w 51"/>
                <a:gd name="T7" fmla="*/ 34 h 53"/>
                <a:gd name="T8" fmla="*/ 10 w 51"/>
                <a:gd name="T9" fmla="*/ 37 h 53"/>
                <a:gd name="T10" fmla="*/ 13 w 51"/>
                <a:gd name="T11" fmla="*/ 40 h 53"/>
                <a:gd name="T12" fmla="*/ 16 w 51"/>
                <a:gd name="T13" fmla="*/ 43 h 53"/>
                <a:gd name="T14" fmla="*/ 19 w 51"/>
                <a:gd name="T15" fmla="*/ 45 h 53"/>
                <a:gd name="T16" fmla="*/ 23 w 51"/>
                <a:gd name="T17" fmla="*/ 47 h 53"/>
                <a:gd name="T18" fmla="*/ 26 w 51"/>
                <a:gd name="T19" fmla="*/ 48 h 53"/>
                <a:gd name="T20" fmla="*/ 29 w 51"/>
                <a:gd name="T21" fmla="*/ 50 h 53"/>
                <a:gd name="T22" fmla="*/ 32 w 51"/>
                <a:gd name="T23" fmla="*/ 51 h 53"/>
                <a:gd name="T24" fmla="*/ 35 w 51"/>
                <a:gd name="T25" fmla="*/ 53 h 53"/>
                <a:gd name="T26" fmla="*/ 39 w 51"/>
                <a:gd name="T27" fmla="*/ 53 h 53"/>
                <a:gd name="T28" fmla="*/ 42 w 51"/>
                <a:gd name="T29" fmla="*/ 53 h 53"/>
                <a:gd name="T30" fmla="*/ 45 w 51"/>
                <a:gd name="T31" fmla="*/ 51 h 53"/>
                <a:gd name="T32" fmla="*/ 48 w 51"/>
                <a:gd name="T33" fmla="*/ 48 h 53"/>
                <a:gd name="T34" fmla="*/ 48 w 51"/>
                <a:gd name="T35" fmla="*/ 47 h 53"/>
                <a:gd name="T36" fmla="*/ 48 w 51"/>
                <a:gd name="T37" fmla="*/ 47 h 53"/>
                <a:gd name="T38" fmla="*/ 48 w 51"/>
                <a:gd name="T39" fmla="*/ 47 h 53"/>
                <a:gd name="T40" fmla="*/ 48 w 51"/>
                <a:gd name="T41" fmla="*/ 45 h 53"/>
                <a:gd name="T42" fmla="*/ 48 w 51"/>
                <a:gd name="T43" fmla="*/ 45 h 53"/>
                <a:gd name="T44" fmla="*/ 48 w 51"/>
                <a:gd name="T45" fmla="*/ 43 h 53"/>
                <a:gd name="T46" fmla="*/ 48 w 51"/>
                <a:gd name="T47" fmla="*/ 43 h 53"/>
                <a:gd name="T48" fmla="*/ 48 w 51"/>
                <a:gd name="T49" fmla="*/ 42 h 53"/>
                <a:gd name="T50" fmla="*/ 50 w 51"/>
                <a:gd name="T51" fmla="*/ 39 h 53"/>
                <a:gd name="T52" fmla="*/ 51 w 51"/>
                <a:gd name="T53" fmla="*/ 34 h 53"/>
                <a:gd name="T54" fmla="*/ 51 w 51"/>
                <a:gd name="T55" fmla="*/ 30 h 53"/>
                <a:gd name="T56" fmla="*/ 51 w 51"/>
                <a:gd name="T57" fmla="*/ 26 h 53"/>
                <a:gd name="T58" fmla="*/ 50 w 51"/>
                <a:gd name="T59" fmla="*/ 22 h 53"/>
                <a:gd name="T60" fmla="*/ 48 w 51"/>
                <a:gd name="T61" fmla="*/ 19 h 53"/>
                <a:gd name="T62" fmla="*/ 45 w 51"/>
                <a:gd name="T63" fmla="*/ 18 h 53"/>
                <a:gd name="T64" fmla="*/ 42 w 51"/>
                <a:gd name="T65" fmla="*/ 14 h 53"/>
                <a:gd name="T66" fmla="*/ 37 w 51"/>
                <a:gd name="T67" fmla="*/ 11 h 53"/>
                <a:gd name="T68" fmla="*/ 32 w 51"/>
                <a:gd name="T69" fmla="*/ 10 h 53"/>
                <a:gd name="T70" fmla="*/ 29 w 51"/>
                <a:gd name="T71" fmla="*/ 6 h 53"/>
                <a:gd name="T72" fmla="*/ 24 w 51"/>
                <a:gd name="T73" fmla="*/ 3 h 53"/>
                <a:gd name="T74" fmla="*/ 19 w 51"/>
                <a:gd name="T75" fmla="*/ 2 h 53"/>
                <a:gd name="T76" fmla="*/ 15 w 51"/>
                <a:gd name="T77" fmla="*/ 0 h 53"/>
                <a:gd name="T78" fmla="*/ 11 w 51"/>
                <a:gd name="T79" fmla="*/ 0 h 53"/>
                <a:gd name="T80" fmla="*/ 6 w 51"/>
                <a:gd name="T81" fmla="*/ 2 h 53"/>
                <a:gd name="T82" fmla="*/ 5 w 51"/>
                <a:gd name="T83" fmla="*/ 3 h 53"/>
                <a:gd name="T84" fmla="*/ 3 w 51"/>
                <a:gd name="T85" fmla="*/ 5 h 53"/>
                <a:gd name="T86" fmla="*/ 2 w 51"/>
                <a:gd name="T87" fmla="*/ 8 h 53"/>
                <a:gd name="T88" fmla="*/ 2 w 51"/>
                <a:gd name="T89" fmla="*/ 11 h 53"/>
                <a:gd name="T90" fmla="*/ 0 w 51"/>
                <a:gd name="T91" fmla="*/ 14 h 53"/>
                <a:gd name="T92" fmla="*/ 0 w 51"/>
                <a:gd name="T93" fmla="*/ 18 h 53"/>
                <a:gd name="T94" fmla="*/ 2 w 51"/>
                <a:gd name="T95" fmla="*/ 21 h 53"/>
                <a:gd name="T96" fmla="*/ 2 w 51"/>
                <a:gd name="T97" fmla="*/ 24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1"/>
                <a:gd name="T148" fmla="*/ 0 h 53"/>
                <a:gd name="T149" fmla="*/ 51 w 51"/>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1" h="53">
                  <a:moveTo>
                    <a:pt x="2" y="24"/>
                  </a:moveTo>
                  <a:lnTo>
                    <a:pt x="3" y="27"/>
                  </a:lnTo>
                  <a:lnTo>
                    <a:pt x="5" y="30"/>
                  </a:lnTo>
                  <a:lnTo>
                    <a:pt x="6" y="34"/>
                  </a:lnTo>
                  <a:lnTo>
                    <a:pt x="10" y="37"/>
                  </a:lnTo>
                  <a:lnTo>
                    <a:pt x="13" y="40"/>
                  </a:lnTo>
                  <a:lnTo>
                    <a:pt x="16" y="43"/>
                  </a:lnTo>
                  <a:lnTo>
                    <a:pt x="19" y="45"/>
                  </a:lnTo>
                  <a:lnTo>
                    <a:pt x="23" y="47"/>
                  </a:lnTo>
                  <a:lnTo>
                    <a:pt x="26" y="48"/>
                  </a:lnTo>
                  <a:lnTo>
                    <a:pt x="29" y="50"/>
                  </a:lnTo>
                  <a:lnTo>
                    <a:pt x="32" y="51"/>
                  </a:lnTo>
                  <a:lnTo>
                    <a:pt x="35" y="53"/>
                  </a:lnTo>
                  <a:lnTo>
                    <a:pt x="39" y="53"/>
                  </a:lnTo>
                  <a:lnTo>
                    <a:pt x="42" y="53"/>
                  </a:lnTo>
                  <a:lnTo>
                    <a:pt x="45" y="51"/>
                  </a:lnTo>
                  <a:lnTo>
                    <a:pt x="48" y="48"/>
                  </a:lnTo>
                  <a:lnTo>
                    <a:pt x="48" y="47"/>
                  </a:lnTo>
                  <a:lnTo>
                    <a:pt x="48" y="45"/>
                  </a:lnTo>
                  <a:lnTo>
                    <a:pt x="48" y="43"/>
                  </a:lnTo>
                  <a:lnTo>
                    <a:pt x="48" y="42"/>
                  </a:lnTo>
                  <a:lnTo>
                    <a:pt x="50" y="39"/>
                  </a:lnTo>
                  <a:lnTo>
                    <a:pt x="51" y="34"/>
                  </a:lnTo>
                  <a:lnTo>
                    <a:pt x="51" y="30"/>
                  </a:lnTo>
                  <a:lnTo>
                    <a:pt x="51" y="26"/>
                  </a:lnTo>
                  <a:lnTo>
                    <a:pt x="50" y="22"/>
                  </a:lnTo>
                  <a:lnTo>
                    <a:pt x="48" y="19"/>
                  </a:lnTo>
                  <a:lnTo>
                    <a:pt x="45" y="18"/>
                  </a:lnTo>
                  <a:lnTo>
                    <a:pt x="42" y="14"/>
                  </a:lnTo>
                  <a:lnTo>
                    <a:pt x="37" y="11"/>
                  </a:lnTo>
                  <a:lnTo>
                    <a:pt x="32" y="10"/>
                  </a:lnTo>
                  <a:lnTo>
                    <a:pt x="29" y="6"/>
                  </a:lnTo>
                  <a:lnTo>
                    <a:pt x="24" y="3"/>
                  </a:lnTo>
                  <a:lnTo>
                    <a:pt x="19" y="2"/>
                  </a:lnTo>
                  <a:lnTo>
                    <a:pt x="15" y="0"/>
                  </a:lnTo>
                  <a:lnTo>
                    <a:pt x="11" y="0"/>
                  </a:lnTo>
                  <a:lnTo>
                    <a:pt x="6" y="2"/>
                  </a:lnTo>
                  <a:lnTo>
                    <a:pt x="5" y="3"/>
                  </a:lnTo>
                  <a:lnTo>
                    <a:pt x="3" y="5"/>
                  </a:lnTo>
                  <a:lnTo>
                    <a:pt x="2" y="8"/>
                  </a:lnTo>
                  <a:lnTo>
                    <a:pt x="2" y="11"/>
                  </a:lnTo>
                  <a:lnTo>
                    <a:pt x="0" y="14"/>
                  </a:lnTo>
                  <a:lnTo>
                    <a:pt x="0" y="18"/>
                  </a:lnTo>
                  <a:lnTo>
                    <a:pt x="2" y="21"/>
                  </a:lnTo>
                  <a:lnTo>
                    <a:pt x="2" y="2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6" name="Freeform 38"/>
            <p:cNvSpPr>
              <a:spLocks/>
            </p:cNvSpPr>
            <p:nvPr/>
          </p:nvSpPr>
          <p:spPr bwMode="auto">
            <a:xfrm>
              <a:off x="4619" y="2800"/>
              <a:ext cx="44" cy="53"/>
            </a:xfrm>
            <a:custGeom>
              <a:avLst/>
              <a:gdLst>
                <a:gd name="T0" fmla="*/ 11 w 44"/>
                <a:gd name="T1" fmla="*/ 13 h 53"/>
                <a:gd name="T2" fmla="*/ 8 w 44"/>
                <a:gd name="T3" fmla="*/ 18 h 53"/>
                <a:gd name="T4" fmla="*/ 5 w 44"/>
                <a:gd name="T5" fmla="*/ 24 h 53"/>
                <a:gd name="T6" fmla="*/ 2 w 44"/>
                <a:gd name="T7" fmla="*/ 29 h 53"/>
                <a:gd name="T8" fmla="*/ 0 w 44"/>
                <a:gd name="T9" fmla="*/ 35 h 53"/>
                <a:gd name="T10" fmla="*/ 0 w 44"/>
                <a:gd name="T11" fmla="*/ 40 h 53"/>
                <a:gd name="T12" fmla="*/ 0 w 44"/>
                <a:gd name="T13" fmla="*/ 45 h 53"/>
                <a:gd name="T14" fmla="*/ 3 w 44"/>
                <a:gd name="T15" fmla="*/ 48 h 53"/>
                <a:gd name="T16" fmla="*/ 8 w 44"/>
                <a:gd name="T17" fmla="*/ 51 h 53"/>
                <a:gd name="T18" fmla="*/ 13 w 44"/>
                <a:gd name="T19" fmla="*/ 53 h 53"/>
                <a:gd name="T20" fmla="*/ 16 w 44"/>
                <a:gd name="T21" fmla="*/ 53 h 53"/>
                <a:gd name="T22" fmla="*/ 21 w 44"/>
                <a:gd name="T23" fmla="*/ 53 h 53"/>
                <a:gd name="T24" fmla="*/ 26 w 44"/>
                <a:gd name="T25" fmla="*/ 51 h 53"/>
                <a:gd name="T26" fmla="*/ 29 w 44"/>
                <a:gd name="T27" fmla="*/ 51 h 53"/>
                <a:gd name="T28" fmla="*/ 34 w 44"/>
                <a:gd name="T29" fmla="*/ 50 h 53"/>
                <a:gd name="T30" fmla="*/ 37 w 44"/>
                <a:gd name="T31" fmla="*/ 48 h 53"/>
                <a:gd name="T32" fmla="*/ 42 w 44"/>
                <a:gd name="T33" fmla="*/ 45 h 53"/>
                <a:gd name="T34" fmla="*/ 42 w 44"/>
                <a:gd name="T35" fmla="*/ 45 h 53"/>
                <a:gd name="T36" fmla="*/ 42 w 44"/>
                <a:gd name="T37" fmla="*/ 43 h 53"/>
                <a:gd name="T38" fmla="*/ 44 w 44"/>
                <a:gd name="T39" fmla="*/ 43 h 53"/>
                <a:gd name="T40" fmla="*/ 44 w 44"/>
                <a:gd name="T41" fmla="*/ 42 h 53"/>
                <a:gd name="T42" fmla="*/ 44 w 44"/>
                <a:gd name="T43" fmla="*/ 40 h 53"/>
                <a:gd name="T44" fmla="*/ 44 w 44"/>
                <a:gd name="T45" fmla="*/ 40 h 53"/>
                <a:gd name="T46" fmla="*/ 44 w 44"/>
                <a:gd name="T47" fmla="*/ 38 h 53"/>
                <a:gd name="T48" fmla="*/ 44 w 44"/>
                <a:gd name="T49" fmla="*/ 37 h 53"/>
                <a:gd name="T50" fmla="*/ 42 w 44"/>
                <a:gd name="T51" fmla="*/ 34 h 53"/>
                <a:gd name="T52" fmla="*/ 40 w 44"/>
                <a:gd name="T53" fmla="*/ 29 h 53"/>
                <a:gd name="T54" fmla="*/ 40 w 44"/>
                <a:gd name="T55" fmla="*/ 24 h 53"/>
                <a:gd name="T56" fmla="*/ 40 w 44"/>
                <a:gd name="T57" fmla="*/ 21 h 53"/>
                <a:gd name="T58" fmla="*/ 39 w 44"/>
                <a:gd name="T59" fmla="*/ 16 h 53"/>
                <a:gd name="T60" fmla="*/ 37 w 44"/>
                <a:gd name="T61" fmla="*/ 11 h 53"/>
                <a:gd name="T62" fmla="*/ 36 w 44"/>
                <a:gd name="T63" fmla="*/ 8 h 53"/>
                <a:gd name="T64" fmla="*/ 34 w 44"/>
                <a:gd name="T65" fmla="*/ 3 h 53"/>
                <a:gd name="T66" fmla="*/ 31 w 44"/>
                <a:gd name="T67" fmla="*/ 0 h 53"/>
                <a:gd name="T68" fmla="*/ 28 w 44"/>
                <a:gd name="T69" fmla="*/ 0 h 53"/>
                <a:gd name="T70" fmla="*/ 24 w 44"/>
                <a:gd name="T71" fmla="*/ 0 h 53"/>
                <a:gd name="T72" fmla="*/ 21 w 44"/>
                <a:gd name="T73" fmla="*/ 1 h 53"/>
                <a:gd name="T74" fmla="*/ 18 w 44"/>
                <a:gd name="T75" fmla="*/ 5 h 53"/>
                <a:gd name="T76" fmla="*/ 15 w 44"/>
                <a:gd name="T77" fmla="*/ 8 h 53"/>
                <a:gd name="T78" fmla="*/ 13 w 44"/>
                <a:gd name="T79" fmla="*/ 11 h 53"/>
                <a:gd name="T80" fmla="*/ 11 w 44"/>
                <a:gd name="T81" fmla="*/ 1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
                <a:gd name="T124" fmla="*/ 0 h 53"/>
                <a:gd name="T125" fmla="*/ 44 w 44"/>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 h="53">
                  <a:moveTo>
                    <a:pt x="11" y="13"/>
                  </a:moveTo>
                  <a:lnTo>
                    <a:pt x="8" y="18"/>
                  </a:lnTo>
                  <a:lnTo>
                    <a:pt x="5" y="24"/>
                  </a:lnTo>
                  <a:lnTo>
                    <a:pt x="2" y="29"/>
                  </a:lnTo>
                  <a:lnTo>
                    <a:pt x="0" y="35"/>
                  </a:lnTo>
                  <a:lnTo>
                    <a:pt x="0" y="40"/>
                  </a:lnTo>
                  <a:lnTo>
                    <a:pt x="0" y="45"/>
                  </a:lnTo>
                  <a:lnTo>
                    <a:pt x="3" y="48"/>
                  </a:lnTo>
                  <a:lnTo>
                    <a:pt x="8" y="51"/>
                  </a:lnTo>
                  <a:lnTo>
                    <a:pt x="13" y="53"/>
                  </a:lnTo>
                  <a:lnTo>
                    <a:pt x="16" y="53"/>
                  </a:lnTo>
                  <a:lnTo>
                    <a:pt x="21" y="53"/>
                  </a:lnTo>
                  <a:lnTo>
                    <a:pt x="26" y="51"/>
                  </a:lnTo>
                  <a:lnTo>
                    <a:pt x="29" y="51"/>
                  </a:lnTo>
                  <a:lnTo>
                    <a:pt x="34" y="50"/>
                  </a:lnTo>
                  <a:lnTo>
                    <a:pt x="37" y="48"/>
                  </a:lnTo>
                  <a:lnTo>
                    <a:pt x="42" y="45"/>
                  </a:lnTo>
                  <a:lnTo>
                    <a:pt x="42" y="43"/>
                  </a:lnTo>
                  <a:lnTo>
                    <a:pt x="44" y="43"/>
                  </a:lnTo>
                  <a:lnTo>
                    <a:pt x="44" y="42"/>
                  </a:lnTo>
                  <a:lnTo>
                    <a:pt x="44" y="40"/>
                  </a:lnTo>
                  <a:lnTo>
                    <a:pt x="44" y="38"/>
                  </a:lnTo>
                  <a:lnTo>
                    <a:pt x="44" y="37"/>
                  </a:lnTo>
                  <a:lnTo>
                    <a:pt x="42" y="34"/>
                  </a:lnTo>
                  <a:lnTo>
                    <a:pt x="40" y="29"/>
                  </a:lnTo>
                  <a:lnTo>
                    <a:pt x="40" y="24"/>
                  </a:lnTo>
                  <a:lnTo>
                    <a:pt x="40" y="21"/>
                  </a:lnTo>
                  <a:lnTo>
                    <a:pt x="39" y="16"/>
                  </a:lnTo>
                  <a:lnTo>
                    <a:pt x="37" y="11"/>
                  </a:lnTo>
                  <a:lnTo>
                    <a:pt x="36" y="8"/>
                  </a:lnTo>
                  <a:lnTo>
                    <a:pt x="34" y="3"/>
                  </a:lnTo>
                  <a:lnTo>
                    <a:pt x="31" y="0"/>
                  </a:lnTo>
                  <a:lnTo>
                    <a:pt x="28" y="0"/>
                  </a:lnTo>
                  <a:lnTo>
                    <a:pt x="24" y="0"/>
                  </a:lnTo>
                  <a:lnTo>
                    <a:pt x="21" y="1"/>
                  </a:lnTo>
                  <a:lnTo>
                    <a:pt x="18" y="5"/>
                  </a:lnTo>
                  <a:lnTo>
                    <a:pt x="15" y="8"/>
                  </a:lnTo>
                  <a:lnTo>
                    <a:pt x="13" y="11"/>
                  </a:lnTo>
                  <a:lnTo>
                    <a:pt x="11" y="1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7" name="Freeform 39"/>
            <p:cNvSpPr>
              <a:spLocks/>
            </p:cNvSpPr>
            <p:nvPr/>
          </p:nvSpPr>
          <p:spPr bwMode="auto">
            <a:xfrm>
              <a:off x="4619" y="2800"/>
              <a:ext cx="44" cy="53"/>
            </a:xfrm>
            <a:custGeom>
              <a:avLst/>
              <a:gdLst>
                <a:gd name="T0" fmla="*/ 11 w 44"/>
                <a:gd name="T1" fmla="*/ 13 h 53"/>
                <a:gd name="T2" fmla="*/ 8 w 44"/>
                <a:gd name="T3" fmla="*/ 18 h 53"/>
                <a:gd name="T4" fmla="*/ 5 w 44"/>
                <a:gd name="T5" fmla="*/ 24 h 53"/>
                <a:gd name="T6" fmla="*/ 2 w 44"/>
                <a:gd name="T7" fmla="*/ 29 h 53"/>
                <a:gd name="T8" fmla="*/ 0 w 44"/>
                <a:gd name="T9" fmla="*/ 35 h 53"/>
                <a:gd name="T10" fmla="*/ 0 w 44"/>
                <a:gd name="T11" fmla="*/ 40 h 53"/>
                <a:gd name="T12" fmla="*/ 0 w 44"/>
                <a:gd name="T13" fmla="*/ 45 h 53"/>
                <a:gd name="T14" fmla="*/ 3 w 44"/>
                <a:gd name="T15" fmla="*/ 48 h 53"/>
                <a:gd name="T16" fmla="*/ 8 w 44"/>
                <a:gd name="T17" fmla="*/ 51 h 53"/>
                <a:gd name="T18" fmla="*/ 13 w 44"/>
                <a:gd name="T19" fmla="*/ 53 h 53"/>
                <a:gd name="T20" fmla="*/ 16 w 44"/>
                <a:gd name="T21" fmla="*/ 53 h 53"/>
                <a:gd name="T22" fmla="*/ 21 w 44"/>
                <a:gd name="T23" fmla="*/ 53 h 53"/>
                <a:gd name="T24" fmla="*/ 26 w 44"/>
                <a:gd name="T25" fmla="*/ 51 h 53"/>
                <a:gd name="T26" fmla="*/ 29 w 44"/>
                <a:gd name="T27" fmla="*/ 51 h 53"/>
                <a:gd name="T28" fmla="*/ 34 w 44"/>
                <a:gd name="T29" fmla="*/ 50 h 53"/>
                <a:gd name="T30" fmla="*/ 37 w 44"/>
                <a:gd name="T31" fmla="*/ 48 h 53"/>
                <a:gd name="T32" fmla="*/ 42 w 44"/>
                <a:gd name="T33" fmla="*/ 45 h 53"/>
                <a:gd name="T34" fmla="*/ 42 w 44"/>
                <a:gd name="T35" fmla="*/ 45 h 53"/>
                <a:gd name="T36" fmla="*/ 42 w 44"/>
                <a:gd name="T37" fmla="*/ 43 h 53"/>
                <a:gd name="T38" fmla="*/ 44 w 44"/>
                <a:gd name="T39" fmla="*/ 43 h 53"/>
                <a:gd name="T40" fmla="*/ 44 w 44"/>
                <a:gd name="T41" fmla="*/ 42 h 53"/>
                <a:gd name="T42" fmla="*/ 44 w 44"/>
                <a:gd name="T43" fmla="*/ 40 h 53"/>
                <a:gd name="T44" fmla="*/ 44 w 44"/>
                <a:gd name="T45" fmla="*/ 40 h 53"/>
                <a:gd name="T46" fmla="*/ 44 w 44"/>
                <a:gd name="T47" fmla="*/ 38 h 53"/>
                <a:gd name="T48" fmla="*/ 44 w 44"/>
                <a:gd name="T49" fmla="*/ 37 h 53"/>
                <a:gd name="T50" fmla="*/ 42 w 44"/>
                <a:gd name="T51" fmla="*/ 34 h 53"/>
                <a:gd name="T52" fmla="*/ 40 w 44"/>
                <a:gd name="T53" fmla="*/ 29 h 53"/>
                <a:gd name="T54" fmla="*/ 40 w 44"/>
                <a:gd name="T55" fmla="*/ 24 h 53"/>
                <a:gd name="T56" fmla="*/ 40 w 44"/>
                <a:gd name="T57" fmla="*/ 21 h 53"/>
                <a:gd name="T58" fmla="*/ 39 w 44"/>
                <a:gd name="T59" fmla="*/ 16 h 53"/>
                <a:gd name="T60" fmla="*/ 37 w 44"/>
                <a:gd name="T61" fmla="*/ 11 h 53"/>
                <a:gd name="T62" fmla="*/ 36 w 44"/>
                <a:gd name="T63" fmla="*/ 8 h 53"/>
                <a:gd name="T64" fmla="*/ 34 w 44"/>
                <a:gd name="T65" fmla="*/ 3 h 53"/>
                <a:gd name="T66" fmla="*/ 31 w 44"/>
                <a:gd name="T67" fmla="*/ 0 h 53"/>
                <a:gd name="T68" fmla="*/ 28 w 44"/>
                <a:gd name="T69" fmla="*/ 0 h 53"/>
                <a:gd name="T70" fmla="*/ 24 w 44"/>
                <a:gd name="T71" fmla="*/ 0 h 53"/>
                <a:gd name="T72" fmla="*/ 21 w 44"/>
                <a:gd name="T73" fmla="*/ 1 h 53"/>
                <a:gd name="T74" fmla="*/ 18 w 44"/>
                <a:gd name="T75" fmla="*/ 5 h 53"/>
                <a:gd name="T76" fmla="*/ 15 w 44"/>
                <a:gd name="T77" fmla="*/ 8 h 53"/>
                <a:gd name="T78" fmla="*/ 13 w 44"/>
                <a:gd name="T79" fmla="*/ 11 h 53"/>
                <a:gd name="T80" fmla="*/ 11 w 44"/>
                <a:gd name="T81" fmla="*/ 1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
                <a:gd name="T124" fmla="*/ 0 h 53"/>
                <a:gd name="T125" fmla="*/ 44 w 44"/>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 h="53">
                  <a:moveTo>
                    <a:pt x="11" y="13"/>
                  </a:moveTo>
                  <a:lnTo>
                    <a:pt x="8" y="18"/>
                  </a:lnTo>
                  <a:lnTo>
                    <a:pt x="5" y="24"/>
                  </a:lnTo>
                  <a:lnTo>
                    <a:pt x="2" y="29"/>
                  </a:lnTo>
                  <a:lnTo>
                    <a:pt x="0" y="35"/>
                  </a:lnTo>
                  <a:lnTo>
                    <a:pt x="0" y="40"/>
                  </a:lnTo>
                  <a:lnTo>
                    <a:pt x="0" y="45"/>
                  </a:lnTo>
                  <a:lnTo>
                    <a:pt x="3" y="48"/>
                  </a:lnTo>
                  <a:lnTo>
                    <a:pt x="8" y="51"/>
                  </a:lnTo>
                  <a:lnTo>
                    <a:pt x="13" y="53"/>
                  </a:lnTo>
                  <a:lnTo>
                    <a:pt x="16" y="53"/>
                  </a:lnTo>
                  <a:lnTo>
                    <a:pt x="21" y="53"/>
                  </a:lnTo>
                  <a:lnTo>
                    <a:pt x="26" y="51"/>
                  </a:lnTo>
                  <a:lnTo>
                    <a:pt x="29" y="51"/>
                  </a:lnTo>
                  <a:lnTo>
                    <a:pt x="34" y="50"/>
                  </a:lnTo>
                  <a:lnTo>
                    <a:pt x="37" y="48"/>
                  </a:lnTo>
                  <a:lnTo>
                    <a:pt x="42" y="45"/>
                  </a:lnTo>
                  <a:lnTo>
                    <a:pt x="42" y="43"/>
                  </a:lnTo>
                  <a:lnTo>
                    <a:pt x="44" y="43"/>
                  </a:lnTo>
                  <a:lnTo>
                    <a:pt x="44" y="42"/>
                  </a:lnTo>
                  <a:lnTo>
                    <a:pt x="44" y="40"/>
                  </a:lnTo>
                  <a:lnTo>
                    <a:pt x="44" y="38"/>
                  </a:lnTo>
                  <a:lnTo>
                    <a:pt x="44" y="37"/>
                  </a:lnTo>
                  <a:lnTo>
                    <a:pt x="42" y="34"/>
                  </a:lnTo>
                  <a:lnTo>
                    <a:pt x="40" y="29"/>
                  </a:lnTo>
                  <a:lnTo>
                    <a:pt x="40" y="24"/>
                  </a:lnTo>
                  <a:lnTo>
                    <a:pt x="40" y="21"/>
                  </a:lnTo>
                  <a:lnTo>
                    <a:pt x="39" y="16"/>
                  </a:lnTo>
                  <a:lnTo>
                    <a:pt x="37" y="11"/>
                  </a:lnTo>
                  <a:lnTo>
                    <a:pt x="36" y="8"/>
                  </a:lnTo>
                  <a:lnTo>
                    <a:pt x="34" y="3"/>
                  </a:lnTo>
                  <a:lnTo>
                    <a:pt x="31" y="0"/>
                  </a:lnTo>
                  <a:lnTo>
                    <a:pt x="28" y="0"/>
                  </a:lnTo>
                  <a:lnTo>
                    <a:pt x="24" y="0"/>
                  </a:lnTo>
                  <a:lnTo>
                    <a:pt x="21" y="1"/>
                  </a:lnTo>
                  <a:lnTo>
                    <a:pt x="18" y="5"/>
                  </a:lnTo>
                  <a:lnTo>
                    <a:pt x="15" y="8"/>
                  </a:lnTo>
                  <a:lnTo>
                    <a:pt x="13" y="11"/>
                  </a:lnTo>
                  <a:lnTo>
                    <a:pt x="11" y="1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8" name="Freeform 40"/>
            <p:cNvSpPr>
              <a:spLocks/>
            </p:cNvSpPr>
            <p:nvPr/>
          </p:nvSpPr>
          <p:spPr bwMode="auto">
            <a:xfrm>
              <a:off x="4790" y="2805"/>
              <a:ext cx="53" cy="59"/>
            </a:xfrm>
            <a:custGeom>
              <a:avLst/>
              <a:gdLst>
                <a:gd name="T0" fmla="*/ 1 w 53"/>
                <a:gd name="T1" fmla="*/ 25 h 59"/>
                <a:gd name="T2" fmla="*/ 0 w 53"/>
                <a:gd name="T3" fmla="*/ 30 h 59"/>
                <a:gd name="T4" fmla="*/ 0 w 53"/>
                <a:gd name="T5" fmla="*/ 35 h 59"/>
                <a:gd name="T6" fmla="*/ 0 w 53"/>
                <a:gd name="T7" fmla="*/ 38 h 59"/>
                <a:gd name="T8" fmla="*/ 1 w 53"/>
                <a:gd name="T9" fmla="*/ 43 h 59"/>
                <a:gd name="T10" fmla="*/ 3 w 53"/>
                <a:gd name="T11" fmla="*/ 46 h 59"/>
                <a:gd name="T12" fmla="*/ 6 w 53"/>
                <a:gd name="T13" fmla="*/ 51 h 59"/>
                <a:gd name="T14" fmla="*/ 9 w 53"/>
                <a:gd name="T15" fmla="*/ 54 h 59"/>
                <a:gd name="T16" fmla="*/ 12 w 53"/>
                <a:gd name="T17" fmla="*/ 58 h 59"/>
                <a:gd name="T18" fmla="*/ 16 w 53"/>
                <a:gd name="T19" fmla="*/ 59 h 59"/>
                <a:gd name="T20" fmla="*/ 17 w 53"/>
                <a:gd name="T21" fmla="*/ 59 h 59"/>
                <a:gd name="T22" fmla="*/ 20 w 53"/>
                <a:gd name="T23" fmla="*/ 59 h 59"/>
                <a:gd name="T24" fmla="*/ 22 w 53"/>
                <a:gd name="T25" fmla="*/ 59 h 59"/>
                <a:gd name="T26" fmla="*/ 25 w 53"/>
                <a:gd name="T27" fmla="*/ 58 h 59"/>
                <a:gd name="T28" fmla="*/ 27 w 53"/>
                <a:gd name="T29" fmla="*/ 58 h 59"/>
                <a:gd name="T30" fmla="*/ 28 w 53"/>
                <a:gd name="T31" fmla="*/ 56 h 59"/>
                <a:gd name="T32" fmla="*/ 30 w 53"/>
                <a:gd name="T33" fmla="*/ 54 h 59"/>
                <a:gd name="T34" fmla="*/ 33 w 53"/>
                <a:gd name="T35" fmla="*/ 51 h 59"/>
                <a:gd name="T36" fmla="*/ 37 w 53"/>
                <a:gd name="T37" fmla="*/ 48 h 59"/>
                <a:gd name="T38" fmla="*/ 40 w 53"/>
                <a:gd name="T39" fmla="*/ 45 h 59"/>
                <a:gd name="T40" fmla="*/ 43 w 53"/>
                <a:gd name="T41" fmla="*/ 41 h 59"/>
                <a:gd name="T42" fmla="*/ 46 w 53"/>
                <a:gd name="T43" fmla="*/ 37 h 59"/>
                <a:gd name="T44" fmla="*/ 48 w 53"/>
                <a:gd name="T45" fmla="*/ 33 h 59"/>
                <a:gd name="T46" fmla="*/ 51 w 53"/>
                <a:gd name="T47" fmla="*/ 29 h 59"/>
                <a:gd name="T48" fmla="*/ 51 w 53"/>
                <a:gd name="T49" fmla="*/ 24 h 59"/>
                <a:gd name="T50" fmla="*/ 53 w 53"/>
                <a:gd name="T51" fmla="*/ 19 h 59"/>
                <a:gd name="T52" fmla="*/ 51 w 53"/>
                <a:gd name="T53" fmla="*/ 14 h 59"/>
                <a:gd name="T54" fmla="*/ 49 w 53"/>
                <a:gd name="T55" fmla="*/ 11 h 59"/>
                <a:gd name="T56" fmla="*/ 46 w 53"/>
                <a:gd name="T57" fmla="*/ 8 h 59"/>
                <a:gd name="T58" fmla="*/ 41 w 53"/>
                <a:gd name="T59" fmla="*/ 6 h 59"/>
                <a:gd name="T60" fmla="*/ 38 w 53"/>
                <a:gd name="T61" fmla="*/ 4 h 59"/>
                <a:gd name="T62" fmla="*/ 33 w 53"/>
                <a:gd name="T63" fmla="*/ 1 h 59"/>
                <a:gd name="T64" fmla="*/ 30 w 53"/>
                <a:gd name="T65" fmla="*/ 0 h 59"/>
                <a:gd name="T66" fmla="*/ 25 w 53"/>
                <a:gd name="T67" fmla="*/ 0 h 59"/>
                <a:gd name="T68" fmla="*/ 20 w 53"/>
                <a:gd name="T69" fmla="*/ 1 h 59"/>
                <a:gd name="T70" fmla="*/ 16 w 53"/>
                <a:gd name="T71" fmla="*/ 3 h 59"/>
                <a:gd name="T72" fmla="*/ 12 w 53"/>
                <a:gd name="T73" fmla="*/ 6 h 59"/>
                <a:gd name="T74" fmla="*/ 9 w 53"/>
                <a:gd name="T75" fmla="*/ 11 h 59"/>
                <a:gd name="T76" fmla="*/ 6 w 53"/>
                <a:gd name="T77" fmla="*/ 16 h 59"/>
                <a:gd name="T78" fmla="*/ 3 w 53"/>
                <a:gd name="T79" fmla="*/ 21 h 59"/>
                <a:gd name="T80" fmla="*/ 1 w 53"/>
                <a:gd name="T81" fmla="*/ 25 h 59"/>
                <a:gd name="T82" fmla="*/ 1 w 53"/>
                <a:gd name="T83" fmla="*/ 25 h 59"/>
                <a:gd name="T84" fmla="*/ 1 w 53"/>
                <a:gd name="T85" fmla="*/ 27 h 59"/>
                <a:gd name="T86" fmla="*/ 1 w 53"/>
                <a:gd name="T87" fmla="*/ 25 h 59"/>
                <a:gd name="T88" fmla="*/ 1 w 53"/>
                <a:gd name="T89" fmla="*/ 25 h 59"/>
                <a:gd name="T90" fmla="*/ 1 w 53"/>
                <a:gd name="T91" fmla="*/ 25 h 59"/>
                <a:gd name="T92" fmla="*/ 1 w 53"/>
                <a:gd name="T93" fmla="*/ 25 h 59"/>
                <a:gd name="T94" fmla="*/ 1 w 53"/>
                <a:gd name="T95" fmla="*/ 25 h 59"/>
                <a:gd name="T96" fmla="*/ 1 w 53"/>
                <a:gd name="T97" fmla="*/ 25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
                <a:gd name="T148" fmla="*/ 0 h 59"/>
                <a:gd name="T149" fmla="*/ 53 w 53"/>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 h="59">
                  <a:moveTo>
                    <a:pt x="1" y="25"/>
                  </a:moveTo>
                  <a:lnTo>
                    <a:pt x="0" y="30"/>
                  </a:lnTo>
                  <a:lnTo>
                    <a:pt x="0" y="35"/>
                  </a:lnTo>
                  <a:lnTo>
                    <a:pt x="0" y="38"/>
                  </a:lnTo>
                  <a:lnTo>
                    <a:pt x="1" y="43"/>
                  </a:lnTo>
                  <a:lnTo>
                    <a:pt x="3" y="46"/>
                  </a:lnTo>
                  <a:lnTo>
                    <a:pt x="6" y="51"/>
                  </a:lnTo>
                  <a:lnTo>
                    <a:pt x="9" y="54"/>
                  </a:lnTo>
                  <a:lnTo>
                    <a:pt x="12" y="58"/>
                  </a:lnTo>
                  <a:lnTo>
                    <a:pt x="16" y="59"/>
                  </a:lnTo>
                  <a:lnTo>
                    <a:pt x="17" y="59"/>
                  </a:lnTo>
                  <a:lnTo>
                    <a:pt x="20" y="59"/>
                  </a:lnTo>
                  <a:lnTo>
                    <a:pt x="22" y="59"/>
                  </a:lnTo>
                  <a:lnTo>
                    <a:pt x="25" y="58"/>
                  </a:lnTo>
                  <a:lnTo>
                    <a:pt x="27" y="58"/>
                  </a:lnTo>
                  <a:lnTo>
                    <a:pt x="28" y="56"/>
                  </a:lnTo>
                  <a:lnTo>
                    <a:pt x="30" y="54"/>
                  </a:lnTo>
                  <a:lnTo>
                    <a:pt x="33" y="51"/>
                  </a:lnTo>
                  <a:lnTo>
                    <a:pt x="37" y="48"/>
                  </a:lnTo>
                  <a:lnTo>
                    <a:pt x="40" y="45"/>
                  </a:lnTo>
                  <a:lnTo>
                    <a:pt x="43" y="41"/>
                  </a:lnTo>
                  <a:lnTo>
                    <a:pt x="46" y="37"/>
                  </a:lnTo>
                  <a:lnTo>
                    <a:pt x="48" y="33"/>
                  </a:lnTo>
                  <a:lnTo>
                    <a:pt x="51" y="29"/>
                  </a:lnTo>
                  <a:lnTo>
                    <a:pt x="51" y="24"/>
                  </a:lnTo>
                  <a:lnTo>
                    <a:pt x="53" y="19"/>
                  </a:lnTo>
                  <a:lnTo>
                    <a:pt x="51" y="14"/>
                  </a:lnTo>
                  <a:lnTo>
                    <a:pt x="49" y="11"/>
                  </a:lnTo>
                  <a:lnTo>
                    <a:pt x="46" y="8"/>
                  </a:lnTo>
                  <a:lnTo>
                    <a:pt x="41" y="6"/>
                  </a:lnTo>
                  <a:lnTo>
                    <a:pt x="38" y="4"/>
                  </a:lnTo>
                  <a:lnTo>
                    <a:pt x="33" y="1"/>
                  </a:lnTo>
                  <a:lnTo>
                    <a:pt x="30" y="0"/>
                  </a:lnTo>
                  <a:lnTo>
                    <a:pt x="25" y="0"/>
                  </a:lnTo>
                  <a:lnTo>
                    <a:pt x="20" y="1"/>
                  </a:lnTo>
                  <a:lnTo>
                    <a:pt x="16" y="3"/>
                  </a:lnTo>
                  <a:lnTo>
                    <a:pt x="12" y="6"/>
                  </a:lnTo>
                  <a:lnTo>
                    <a:pt x="9" y="11"/>
                  </a:lnTo>
                  <a:lnTo>
                    <a:pt x="6" y="16"/>
                  </a:lnTo>
                  <a:lnTo>
                    <a:pt x="3" y="21"/>
                  </a:lnTo>
                  <a:lnTo>
                    <a:pt x="1" y="25"/>
                  </a:lnTo>
                  <a:lnTo>
                    <a:pt x="1" y="27"/>
                  </a:lnTo>
                  <a:lnTo>
                    <a:pt x="1" y="2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39" name="Freeform 41"/>
            <p:cNvSpPr>
              <a:spLocks/>
            </p:cNvSpPr>
            <p:nvPr/>
          </p:nvSpPr>
          <p:spPr bwMode="auto">
            <a:xfrm>
              <a:off x="4790" y="2805"/>
              <a:ext cx="53" cy="59"/>
            </a:xfrm>
            <a:custGeom>
              <a:avLst/>
              <a:gdLst>
                <a:gd name="T0" fmla="*/ 1 w 53"/>
                <a:gd name="T1" fmla="*/ 25 h 59"/>
                <a:gd name="T2" fmla="*/ 0 w 53"/>
                <a:gd name="T3" fmla="*/ 30 h 59"/>
                <a:gd name="T4" fmla="*/ 0 w 53"/>
                <a:gd name="T5" fmla="*/ 35 h 59"/>
                <a:gd name="T6" fmla="*/ 0 w 53"/>
                <a:gd name="T7" fmla="*/ 38 h 59"/>
                <a:gd name="T8" fmla="*/ 1 w 53"/>
                <a:gd name="T9" fmla="*/ 43 h 59"/>
                <a:gd name="T10" fmla="*/ 3 w 53"/>
                <a:gd name="T11" fmla="*/ 46 h 59"/>
                <a:gd name="T12" fmla="*/ 6 w 53"/>
                <a:gd name="T13" fmla="*/ 51 h 59"/>
                <a:gd name="T14" fmla="*/ 9 w 53"/>
                <a:gd name="T15" fmla="*/ 54 h 59"/>
                <a:gd name="T16" fmla="*/ 12 w 53"/>
                <a:gd name="T17" fmla="*/ 58 h 59"/>
                <a:gd name="T18" fmla="*/ 16 w 53"/>
                <a:gd name="T19" fmla="*/ 59 h 59"/>
                <a:gd name="T20" fmla="*/ 17 w 53"/>
                <a:gd name="T21" fmla="*/ 59 h 59"/>
                <a:gd name="T22" fmla="*/ 20 w 53"/>
                <a:gd name="T23" fmla="*/ 59 h 59"/>
                <a:gd name="T24" fmla="*/ 22 w 53"/>
                <a:gd name="T25" fmla="*/ 59 h 59"/>
                <a:gd name="T26" fmla="*/ 25 w 53"/>
                <a:gd name="T27" fmla="*/ 58 h 59"/>
                <a:gd name="T28" fmla="*/ 27 w 53"/>
                <a:gd name="T29" fmla="*/ 58 h 59"/>
                <a:gd name="T30" fmla="*/ 28 w 53"/>
                <a:gd name="T31" fmla="*/ 56 h 59"/>
                <a:gd name="T32" fmla="*/ 30 w 53"/>
                <a:gd name="T33" fmla="*/ 54 h 59"/>
                <a:gd name="T34" fmla="*/ 33 w 53"/>
                <a:gd name="T35" fmla="*/ 51 h 59"/>
                <a:gd name="T36" fmla="*/ 37 w 53"/>
                <a:gd name="T37" fmla="*/ 48 h 59"/>
                <a:gd name="T38" fmla="*/ 40 w 53"/>
                <a:gd name="T39" fmla="*/ 45 h 59"/>
                <a:gd name="T40" fmla="*/ 43 w 53"/>
                <a:gd name="T41" fmla="*/ 41 h 59"/>
                <a:gd name="T42" fmla="*/ 46 w 53"/>
                <a:gd name="T43" fmla="*/ 37 h 59"/>
                <a:gd name="T44" fmla="*/ 48 w 53"/>
                <a:gd name="T45" fmla="*/ 33 h 59"/>
                <a:gd name="T46" fmla="*/ 51 w 53"/>
                <a:gd name="T47" fmla="*/ 29 h 59"/>
                <a:gd name="T48" fmla="*/ 51 w 53"/>
                <a:gd name="T49" fmla="*/ 24 h 59"/>
                <a:gd name="T50" fmla="*/ 53 w 53"/>
                <a:gd name="T51" fmla="*/ 19 h 59"/>
                <a:gd name="T52" fmla="*/ 51 w 53"/>
                <a:gd name="T53" fmla="*/ 14 h 59"/>
                <a:gd name="T54" fmla="*/ 49 w 53"/>
                <a:gd name="T55" fmla="*/ 11 h 59"/>
                <a:gd name="T56" fmla="*/ 46 w 53"/>
                <a:gd name="T57" fmla="*/ 8 h 59"/>
                <a:gd name="T58" fmla="*/ 41 w 53"/>
                <a:gd name="T59" fmla="*/ 6 h 59"/>
                <a:gd name="T60" fmla="*/ 38 w 53"/>
                <a:gd name="T61" fmla="*/ 4 h 59"/>
                <a:gd name="T62" fmla="*/ 33 w 53"/>
                <a:gd name="T63" fmla="*/ 1 h 59"/>
                <a:gd name="T64" fmla="*/ 30 w 53"/>
                <a:gd name="T65" fmla="*/ 0 h 59"/>
                <a:gd name="T66" fmla="*/ 25 w 53"/>
                <a:gd name="T67" fmla="*/ 0 h 59"/>
                <a:gd name="T68" fmla="*/ 20 w 53"/>
                <a:gd name="T69" fmla="*/ 1 h 59"/>
                <a:gd name="T70" fmla="*/ 16 w 53"/>
                <a:gd name="T71" fmla="*/ 3 h 59"/>
                <a:gd name="T72" fmla="*/ 12 w 53"/>
                <a:gd name="T73" fmla="*/ 6 h 59"/>
                <a:gd name="T74" fmla="*/ 9 w 53"/>
                <a:gd name="T75" fmla="*/ 11 h 59"/>
                <a:gd name="T76" fmla="*/ 6 w 53"/>
                <a:gd name="T77" fmla="*/ 16 h 59"/>
                <a:gd name="T78" fmla="*/ 3 w 53"/>
                <a:gd name="T79" fmla="*/ 21 h 59"/>
                <a:gd name="T80" fmla="*/ 1 w 53"/>
                <a:gd name="T81" fmla="*/ 25 h 59"/>
                <a:gd name="T82" fmla="*/ 1 w 53"/>
                <a:gd name="T83" fmla="*/ 25 h 59"/>
                <a:gd name="T84" fmla="*/ 1 w 53"/>
                <a:gd name="T85" fmla="*/ 27 h 59"/>
                <a:gd name="T86" fmla="*/ 1 w 53"/>
                <a:gd name="T87" fmla="*/ 25 h 59"/>
                <a:gd name="T88" fmla="*/ 1 w 53"/>
                <a:gd name="T89" fmla="*/ 25 h 59"/>
                <a:gd name="T90" fmla="*/ 1 w 53"/>
                <a:gd name="T91" fmla="*/ 25 h 59"/>
                <a:gd name="T92" fmla="*/ 1 w 53"/>
                <a:gd name="T93" fmla="*/ 25 h 59"/>
                <a:gd name="T94" fmla="*/ 1 w 53"/>
                <a:gd name="T95" fmla="*/ 25 h 59"/>
                <a:gd name="T96" fmla="*/ 1 w 53"/>
                <a:gd name="T97" fmla="*/ 25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
                <a:gd name="T148" fmla="*/ 0 h 59"/>
                <a:gd name="T149" fmla="*/ 53 w 53"/>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 h="59">
                  <a:moveTo>
                    <a:pt x="1" y="25"/>
                  </a:moveTo>
                  <a:lnTo>
                    <a:pt x="0" y="30"/>
                  </a:lnTo>
                  <a:lnTo>
                    <a:pt x="0" y="35"/>
                  </a:lnTo>
                  <a:lnTo>
                    <a:pt x="0" y="38"/>
                  </a:lnTo>
                  <a:lnTo>
                    <a:pt x="1" y="43"/>
                  </a:lnTo>
                  <a:lnTo>
                    <a:pt x="3" y="46"/>
                  </a:lnTo>
                  <a:lnTo>
                    <a:pt x="6" y="51"/>
                  </a:lnTo>
                  <a:lnTo>
                    <a:pt x="9" y="54"/>
                  </a:lnTo>
                  <a:lnTo>
                    <a:pt x="12" y="58"/>
                  </a:lnTo>
                  <a:lnTo>
                    <a:pt x="16" y="59"/>
                  </a:lnTo>
                  <a:lnTo>
                    <a:pt x="17" y="59"/>
                  </a:lnTo>
                  <a:lnTo>
                    <a:pt x="20" y="59"/>
                  </a:lnTo>
                  <a:lnTo>
                    <a:pt x="22" y="59"/>
                  </a:lnTo>
                  <a:lnTo>
                    <a:pt x="25" y="58"/>
                  </a:lnTo>
                  <a:lnTo>
                    <a:pt x="27" y="58"/>
                  </a:lnTo>
                  <a:lnTo>
                    <a:pt x="28" y="56"/>
                  </a:lnTo>
                  <a:lnTo>
                    <a:pt x="30" y="54"/>
                  </a:lnTo>
                  <a:lnTo>
                    <a:pt x="33" y="51"/>
                  </a:lnTo>
                  <a:lnTo>
                    <a:pt x="37" y="48"/>
                  </a:lnTo>
                  <a:lnTo>
                    <a:pt x="40" y="45"/>
                  </a:lnTo>
                  <a:lnTo>
                    <a:pt x="43" y="41"/>
                  </a:lnTo>
                  <a:lnTo>
                    <a:pt x="46" y="37"/>
                  </a:lnTo>
                  <a:lnTo>
                    <a:pt x="48" y="33"/>
                  </a:lnTo>
                  <a:lnTo>
                    <a:pt x="51" y="29"/>
                  </a:lnTo>
                  <a:lnTo>
                    <a:pt x="51" y="24"/>
                  </a:lnTo>
                  <a:lnTo>
                    <a:pt x="53" y="19"/>
                  </a:lnTo>
                  <a:lnTo>
                    <a:pt x="51" y="14"/>
                  </a:lnTo>
                  <a:lnTo>
                    <a:pt x="49" y="11"/>
                  </a:lnTo>
                  <a:lnTo>
                    <a:pt x="46" y="8"/>
                  </a:lnTo>
                  <a:lnTo>
                    <a:pt x="41" y="6"/>
                  </a:lnTo>
                  <a:lnTo>
                    <a:pt x="38" y="4"/>
                  </a:lnTo>
                  <a:lnTo>
                    <a:pt x="33" y="1"/>
                  </a:lnTo>
                  <a:lnTo>
                    <a:pt x="30" y="0"/>
                  </a:lnTo>
                  <a:lnTo>
                    <a:pt x="25" y="0"/>
                  </a:lnTo>
                  <a:lnTo>
                    <a:pt x="20" y="1"/>
                  </a:lnTo>
                  <a:lnTo>
                    <a:pt x="16" y="3"/>
                  </a:lnTo>
                  <a:lnTo>
                    <a:pt x="12" y="6"/>
                  </a:lnTo>
                  <a:lnTo>
                    <a:pt x="9" y="11"/>
                  </a:lnTo>
                  <a:lnTo>
                    <a:pt x="6" y="16"/>
                  </a:lnTo>
                  <a:lnTo>
                    <a:pt x="3" y="21"/>
                  </a:lnTo>
                  <a:lnTo>
                    <a:pt x="1" y="25"/>
                  </a:lnTo>
                  <a:lnTo>
                    <a:pt x="1" y="27"/>
                  </a:lnTo>
                  <a:lnTo>
                    <a:pt x="1" y="2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0" name="Freeform 42"/>
            <p:cNvSpPr>
              <a:spLocks/>
            </p:cNvSpPr>
            <p:nvPr/>
          </p:nvSpPr>
          <p:spPr bwMode="auto">
            <a:xfrm>
              <a:off x="4818" y="2745"/>
              <a:ext cx="58" cy="58"/>
            </a:xfrm>
            <a:custGeom>
              <a:avLst/>
              <a:gdLst>
                <a:gd name="T0" fmla="*/ 5 w 58"/>
                <a:gd name="T1" fmla="*/ 18 h 58"/>
                <a:gd name="T2" fmla="*/ 4 w 58"/>
                <a:gd name="T3" fmla="*/ 23 h 58"/>
                <a:gd name="T4" fmla="*/ 2 w 58"/>
                <a:gd name="T5" fmla="*/ 29 h 58"/>
                <a:gd name="T6" fmla="*/ 2 w 58"/>
                <a:gd name="T7" fmla="*/ 34 h 58"/>
                <a:gd name="T8" fmla="*/ 0 w 58"/>
                <a:gd name="T9" fmla="*/ 39 h 58"/>
                <a:gd name="T10" fmla="*/ 0 w 58"/>
                <a:gd name="T11" fmla="*/ 44 h 58"/>
                <a:gd name="T12" fmla="*/ 2 w 58"/>
                <a:gd name="T13" fmla="*/ 48 h 58"/>
                <a:gd name="T14" fmla="*/ 5 w 58"/>
                <a:gd name="T15" fmla="*/ 52 h 58"/>
                <a:gd name="T16" fmla="*/ 10 w 58"/>
                <a:gd name="T17" fmla="*/ 53 h 58"/>
                <a:gd name="T18" fmla="*/ 13 w 58"/>
                <a:gd name="T19" fmla="*/ 55 h 58"/>
                <a:gd name="T20" fmla="*/ 17 w 58"/>
                <a:gd name="T21" fmla="*/ 56 h 58"/>
                <a:gd name="T22" fmla="*/ 20 w 58"/>
                <a:gd name="T23" fmla="*/ 56 h 58"/>
                <a:gd name="T24" fmla="*/ 25 w 58"/>
                <a:gd name="T25" fmla="*/ 58 h 58"/>
                <a:gd name="T26" fmla="*/ 28 w 58"/>
                <a:gd name="T27" fmla="*/ 58 h 58"/>
                <a:gd name="T28" fmla="*/ 31 w 58"/>
                <a:gd name="T29" fmla="*/ 58 h 58"/>
                <a:gd name="T30" fmla="*/ 34 w 58"/>
                <a:gd name="T31" fmla="*/ 58 h 58"/>
                <a:gd name="T32" fmla="*/ 37 w 58"/>
                <a:gd name="T33" fmla="*/ 56 h 58"/>
                <a:gd name="T34" fmla="*/ 42 w 58"/>
                <a:gd name="T35" fmla="*/ 55 h 58"/>
                <a:gd name="T36" fmla="*/ 45 w 58"/>
                <a:gd name="T37" fmla="*/ 52 h 58"/>
                <a:gd name="T38" fmla="*/ 49 w 58"/>
                <a:gd name="T39" fmla="*/ 48 h 58"/>
                <a:gd name="T40" fmla="*/ 52 w 58"/>
                <a:gd name="T41" fmla="*/ 45 h 58"/>
                <a:gd name="T42" fmla="*/ 55 w 58"/>
                <a:gd name="T43" fmla="*/ 42 h 58"/>
                <a:gd name="T44" fmla="*/ 57 w 58"/>
                <a:gd name="T45" fmla="*/ 39 h 58"/>
                <a:gd name="T46" fmla="*/ 58 w 58"/>
                <a:gd name="T47" fmla="*/ 36 h 58"/>
                <a:gd name="T48" fmla="*/ 58 w 58"/>
                <a:gd name="T49" fmla="*/ 31 h 58"/>
                <a:gd name="T50" fmla="*/ 58 w 58"/>
                <a:gd name="T51" fmla="*/ 24 h 58"/>
                <a:gd name="T52" fmla="*/ 57 w 58"/>
                <a:gd name="T53" fmla="*/ 18 h 58"/>
                <a:gd name="T54" fmla="*/ 54 w 58"/>
                <a:gd name="T55" fmla="*/ 13 h 58"/>
                <a:gd name="T56" fmla="*/ 50 w 58"/>
                <a:gd name="T57" fmla="*/ 8 h 58"/>
                <a:gd name="T58" fmla="*/ 45 w 58"/>
                <a:gd name="T59" fmla="*/ 3 h 58"/>
                <a:gd name="T60" fmla="*/ 41 w 58"/>
                <a:gd name="T61" fmla="*/ 2 h 58"/>
                <a:gd name="T62" fmla="*/ 34 w 58"/>
                <a:gd name="T63" fmla="*/ 0 h 58"/>
                <a:gd name="T64" fmla="*/ 29 w 58"/>
                <a:gd name="T65" fmla="*/ 0 h 58"/>
                <a:gd name="T66" fmla="*/ 26 w 58"/>
                <a:gd name="T67" fmla="*/ 0 h 58"/>
                <a:gd name="T68" fmla="*/ 23 w 58"/>
                <a:gd name="T69" fmla="*/ 2 h 58"/>
                <a:gd name="T70" fmla="*/ 20 w 58"/>
                <a:gd name="T71" fmla="*/ 5 h 58"/>
                <a:gd name="T72" fmla="*/ 17 w 58"/>
                <a:gd name="T73" fmla="*/ 7 h 58"/>
                <a:gd name="T74" fmla="*/ 13 w 58"/>
                <a:gd name="T75" fmla="*/ 10 h 58"/>
                <a:gd name="T76" fmla="*/ 10 w 58"/>
                <a:gd name="T77" fmla="*/ 13 h 58"/>
                <a:gd name="T78" fmla="*/ 7 w 58"/>
                <a:gd name="T79" fmla="*/ 16 h 58"/>
                <a:gd name="T80" fmla="*/ 5 w 58"/>
                <a:gd name="T81" fmla="*/ 18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58"/>
                <a:gd name="T125" fmla="*/ 58 w 58"/>
                <a:gd name="T126" fmla="*/ 58 h 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58">
                  <a:moveTo>
                    <a:pt x="5" y="18"/>
                  </a:moveTo>
                  <a:lnTo>
                    <a:pt x="4" y="23"/>
                  </a:lnTo>
                  <a:lnTo>
                    <a:pt x="2" y="29"/>
                  </a:lnTo>
                  <a:lnTo>
                    <a:pt x="2" y="34"/>
                  </a:lnTo>
                  <a:lnTo>
                    <a:pt x="0" y="39"/>
                  </a:lnTo>
                  <a:lnTo>
                    <a:pt x="0" y="44"/>
                  </a:lnTo>
                  <a:lnTo>
                    <a:pt x="2" y="48"/>
                  </a:lnTo>
                  <a:lnTo>
                    <a:pt x="5" y="52"/>
                  </a:lnTo>
                  <a:lnTo>
                    <a:pt x="10" y="53"/>
                  </a:lnTo>
                  <a:lnTo>
                    <a:pt x="13" y="55"/>
                  </a:lnTo>
                  <a:lnTo>
                    <a:pt x="17" y="56"/>
                  </a:lnTo>
                  <a:lnTo>
                    <a:pt x="20" y="56"/>
                  </a:lnTo>
                  <a:lnTo>
                    <a:pt x="25" y="58"/>
                  </a:lnTo>
                  <a:lnTo>
                    <a:pt x="28" y="58"/>
                  </a:lnTo>
                  <a:lnTo>
                    <a:pt x="31" y="58"/>
                  </a:lnTo>
                  <a:lnTo>
                    <a:pt x="34" y="58"/>
                  </a:lnTo>
                  <a:lnTo>
                    <a:pt x="37" y="56"/>
                  </a:lnTo>
                  <a:lnTo>
                    <a:pt x="42" y="55"/>
                  </a:lnTo>
                  <a:lnTo>
                    <a:pt x="45" y="52"/>
                  </a:lnTo>
                  <a:lnTo>
                    <a:pt x="49" y="48"/>
                  </a:lnTo>
                  <a:lnTo>
                    <a:pt x="52" y="45"/>
                  </a:lnTo>
                  <a:lnTo>
                    <a:pt x="55" y="42"/>
                  </a:lnTo>
                  <a:lnTo>
                    <a:pt x="57" y="39"/>
                  </a:lnTo>
                  <a:lnTo>
                    <a:pt x="58" y="36"/>
                  </a:lnTo>
                  <a:lnTo>
                    <a:pt x="58" y="31"/>
                  </a:lnTo>
                  <a:lnTo>
                    <a:pt x="58" y="24"/>
                  </a:lnTo>
                  <a:lnTo>
                    <a:pt x="57" y="18"/>
                  </a:lnTo>
                  <a:lnTo>
                    <a:pt x="54" y="13"/>
                  </a:lnTo>
                  <a:lnTo>
                    <a:pt x="50" y="8"/>
                  </a:lnTo>
                  <a:lnTo>
                    <a:pt x="45" y="3"/>
                  </a:lnTo>
                  <a:lnTo>
                    <a:pt x="41" y="2"/>
                  </a:lnTo>
                  <a:lnTo>
                    <a:pt x="34" y="0"/>
                  </a:lnTo>
                  <a:lnTo>
                    <a:pt x="29" y="0"/>
                  </a:lnTo>
                  <a:lnTo>
                    <a:pt x="26" y="0"/>
                  </a:lnTo>
                  <a:lnTo>
                    <a:pt x="23" y="2"/>
                  </a:lnTo>
                  <a:lnTo>
                    <a:pt x="20" y="5"/>
                  </a:lnTo>
                  <a:lnTo>
                    <a:pt x="17" y="7"/>
                  </a:lnTo>
                  <a:lnTo>
                    <a:pt x="13" y="10"/>
                  </a:lnTo>
                  <a:lnTo>
                    <a:pt x="10" y="13"/>
                  </a:lnTo>
                  <a:lnTo>
                    <a:pt x="7" y="16"/>
                  </a:lnTo>
                  <a:lnTo>
                    <a:pt x="5" y="18"/>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1" name="Freeform 43"/>
            <p:cNvSpPr>
              <a:spLocks/>
            </p:cNvSpPr>
            <p:nvPr/>
          </p:nvSpPr>
          <p:spPr bwMode="auto">
            <a:xfrm>
              <a:off x="4818" y="2745"/>
              <a:ext cx="58" cy="58"/>
            </a:xfrm>
            <a:custGeom>
              <a:avLst/>
              <a:gdLst>
                <a:gd name="T0" fmla="*/ 5 w 58"/>
                <a:gd name="T1" fmla="*/ 18 h 58"/>
                <a:gd name="T2" fmla="*/ 4 w 58"/>
                <a:gd name="T3" fmla="*/ 23 h 58"/>
                <a:gd name="T4" fmla="*/ 2 w 58"/>
                <a:gd name="T5" fmla="*/ 29 h 58"/>
                <a:gd name="T6" fmla="*/ 2 w 58"/>
                <a:gd name="T7" fmla="*/ 34 h 58"/>
                <a:gd name="T8" fmla="*/ 0 w 58"/>
                <a:gd name="T9" fmla="*/ 39 h 58"/>
                <a:gd name="T10" fmla="*/ 0 w 58"/>
                <a:gd name="T11" fmla="*/ 44 h 58"/>
                <a:gd name="T12" fmla="*/ 2 w 58"/>
                <a:gd name="T13" fmla="*/ 48 h 58"/>
                <a:gd name="T14" fmla="*/ 5 w 58"/>
                <a:gd name="T15" fmla="*/ 52 h 58"/>
                <a:gd name="T16" fmla="*/ 10 w 58"/>
                <a:gd name="T17" fmla="*/ 53 h 58"/>
                <a:gd name="T18" fmla="*/ 13 w 58"/>
                <a:gd name="T19" fmla="*/ 55 h 58"/>
                <a:gd name="T20" fmla="*/ 17 w 58"/>
                <a:gd name="T21" fmla="*/ 56 h 58"/>
                <a:gd name="T22" fmla="*/ 20 w 58"/>
                <a:gd name="T23" fmla="*/ 56 h 58"/>
                <a:gd name="T24" fmla="*/ 25 w 58"/>
                <a:gd name="T25" fmla="*/ 58 h 58"/>
                <a:gd name="T26" fmla="*/ 28 w 58"/>
                <a:gd name="T27" fmla="*/ 58 h 58"/>
                <a:gd name="T28" fmla="*/ 31 w 58"/>
                <a:gd name="T29" fmla="*/ 58 h 58"/>
                <a:gd name="T30" fmla="*/ 34 w 58"/>
                <a:gd name="T31" fmla="*/ 58 h 58"/>
                <a:gd name="T32" fmla="*/ 37 w 58"/>
                <a:gd name="T33" fmla="*/ 56 h 58"/>
                <a:gd name="T34" fmla="*/ 42 w 58"/>
                <a:gd name="T35" fmla="*/ 55 h 58"/>
                <a:gd name="T36" fmla="*/ 45 w 58"/>
                <a:gd name="T37" fmla="*/ 52 h 58"/>
                <a:gd name="T38" fmla="*/ 49 w 58"/>
                <a:gd name="T39" fmla="*/ 48 h 58"/>
                <a:gd name="T40" fmla="*/ 52 w 58"/>
                <a:gd name="T41" fmla="*/ 45 h 58"/>
                <a:gd name="T42" fmla="*/ 55 w 58"/>
                <a:gd name="T43" fmla="*/ 42 h 58"/>
                <a:gd name="T44" fmla="*/ 57 w 58"/>
                <a:gd name="T45" fmla="*/ 39 h 58"/>
                <a:gd name="T46" fmla="*/ 58 w 58"/>
                <a:gd name="T47" fmla="*/ 36 h 58"/>
                <a:gd name="T48" fmla="*/ 58 w 58"/>
                <a:gd name="T49" fmla="*/ 31 h 58"/>
                <a:gd name="T50" fmla="*/ 58 w 58"/>
                <a:gd name="T51" fmla="*/ 24 h 58"/>
                <a:gd name="T52" fmla="*/ 57 w 58"/>
                <a:gd name="T53" fmla="*/ 18 h 58"/>
                <a:gd name="T54" fmla="*/ 54 w 58"/>
                <a:gd name="T55" fmla="*/ 13 h 58"/>
                <a:gd name="T56" fmla="*/ 50 w 58"/>
                <a:gd name="T57" fmla="*/ 8 h 58"/>
                <a:gd name="T58" fmla="*/ 45 w 58"/>
                <a:gd name="T59" fmla="*/ 3 h 58"/>
                <a:gd name="T60" fmla="*/ 41 w 58"/>
                <a:gd name="T61" fmla="*/ 2 h 58"/>
                <a:gd name="T62" fmla="*/ 34 w 58"/>
                <a:gd name="T63" fmla="*/ 0 h 58"/>
                <a:gd name="T64" fmla="*/ 29 w 58"/>
                <a:gd name="T65" fmla="*/ 0 h 58"/>
                <a:gd name="T66" fmla="*/ 26 w 58"/>
                <a:gd name="T67" fmla="*/ 0 h 58"/>
                <a:gd name="T68" fmla="*/ 23 w 58"/>
                <a:gd name="T69" fmla="*/ 2 h 58"/>
                <a:gd name="T70" fmla="*/ 20 w 58"/>
                <a:gd name="T71" fmla="*/ 5 h 58"/>
                <a:gd name="T72" fmla="*/ 17 w 58"/>
                <a:gd name="T73" fmla="*/ 7 h 58"/>
                <a:gd name="T74" fmla="*/ 13 w 58"/>
                <a:gd name="T75" fmla="*/ 10 h 58"/>
                <a:gd name="T76" fmla="*/ 10 w 58"/>
                <a:gd name="T77" fmla="*/ 13 h 58"/>
                <a:gd name="T78" fmla="*/ 7 w 58"/>
                <a:gd name="T79" fmla="*/ 16 h 58"/>
                <a:gd name="T80" fmla="*/ 5 w 58"/>
                <a:gd name="T81" fmla="*/ 18 h 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58"/>
                <a:gd name="T125" fmla="*/ 58 w 58"/>
                <a:gd name="T126" fmla="*/ 58 h 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58">
                  <a:moveTo>
                    <a:pt x="5" y="18"/>
                  </a:moveTo>
                  <a:lnTo>
                    <a:pt x="4" y="23"/>
                  </a:lnTo>
                  <a:lnTo>
                    <a:pt x="2" y="29"/>
                  </a:lnTo>
                  <a:lnTo>
                    <a:pt x="2" y="34"/>
                  </a:lnTo>
                  <a:lnTo>
                    <a:pt x="0" y="39"/>
                  </a:lnTo>
                  <a:lnTo>
                    <a:pt x="0" y="44"/>
                  </a:lnTo>
                  <a:lnTo>
                    <a:pt x="2" y="48"/>
                  </a:lnTo>
                  <a:lnTo>
                    <a:pt x="5" y="52"/>
                  </a:lnTo>
                  <a:lnTo>
                    <a:pt x="10" y="53"/>
                  </a:lnTo>
                  <a:lnTo>
                    <a:pt x="13" y="55"/>
                  </a:lnTo>
                  <a:lnTo>
                    <a:pt x="17" y="56"/>
                  </a:lnTo>
                  <a:lnTo>
                    <a:pt x="20" y="56"/>
                  </a:lnTo>
                  <a:lnTo>
                    <a:pt x="25" y="58"/>
                  </a:lnTo>
                  <a:lnTo>
                    <a:pt x="28" y="58"/>
                  </a:lnTo>
                  <a:lnTo>
                    <a:pt x="31" y="58"/>
                  </a:lnTo>
                  <a:lnTo>
                    <a:pt x="34" y="58"/>
                  </a:lnTo>
                  <a:lnTo>
                    <a:pt x="37" y="56"/>
                  </a:lnTo>
                  <a:lnTo>
                    <a:pt x="42" y="55"/>
                  </a:lnTo>
                  <a:lnTo>
                    <a:pt x="45" y="52"/>
                  </a:lnTo>
                  <a:lnTo>
                    <a:pt x="49" y="48"/>
                  </a:lnTo>
                  <a:lnTo>
                    <a:pt x="52" y="45"/>
                  </a:lnTo>
                  <a:lnTo>
                    <a:pt x="55" y="42"/>
                  </a:lnTo>
                  <a:lnTo>
                    <a:pt x="57" y="39"/>
                  </a:lnTo>
                  <a:lnTo>
                    <a:pt x="58" y="36"/>
                  </a:lnTo>
                  <a:lnTo>
                    <a:pt x="58" y="31"/>
                  </a:lnTo>
                  <a:lnTo>
                    <a:pt x="58" y="24"/>
                  </a:lnTo>
                  <a:lnTo>
                    <a:pt x="57" y="18"/>
                  </a:lnTo>
                  <a:lnTo>
                    <a:pt x="54" y="13"/>
                  </a:lnTo>
                  <a:lnTo>
                    <a:pt x="50" y="8"/>
                  </a:lnTo>
                  <a:lnTo>
                    <a:pt x="45" y="3"/>
                  </a:lnTo>
                  <a:lnTo>
                    <a:pt x="41" y="2"/>
                  </a:lnTo>
                  <a:lnTo>
                    <a:pt x="34" y="0"/>
                  </a:lnTo>
                  <a:lnTo>
                    <a:pt x="29" y="0"/>
                  </a:lnTo>
                  <a:lnTo>
                    <a:pt x="26" y="0"/>
                  </a:lnTo>
                  <a:lnTo>
                    <a:pt x="23" y="2"/>
                  </a:lnTo>
                  <a:lnTo>
                    <a:pt x="20" y="5"/>
                  </a:lnTo>
                  <a:lnTo>
                    <a:pt x="17" y="7"/>
                  </a:lnTo>
                  <a:lnTo>
                    <a:pt x="13" y="10"/>
                  </a:lnTo>
                  <a:lnTo>
                    <a:pt x="10" y="13"/>
                  </a:lnTo>
                  <a:lnTo>
                    <a:pt x="7" y="16"/>
                  </a:lnTo>
                  <a:lnTo>
                    <a:pt x="5" y="18"/>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2" name="Freeform 44"/>
            <p:cNvSpPr>
              <a:spLocks/>
            </p:cNvSpPr>
            <p:nvPr/>
          </p:nvSpPr>
          <p:spPr bwMode="auto">
            <a:xfrm>
              <a:off x="4761" y="2703"/>
              <a:ext cx="67" cy="47"/>
            </a:xfrm>
            <a:custGeom>
              <a:avLst/>
              <a:gdLst>
                <a:gd name="T0" fmla="*/ 0 w 67"/>
                <a:gd name="T1" fmla="*/ 10 h 47"/>
                <a:gd name="T2" fmla="*/ 3 w 67"/>
                <a:gd name="T3" fmla="*/ 18 h 47"/>
                <a:gd name="T4" fmla="*/ 6 w 67"/>
                <a:gd name="T5" fmla="*/ 26 h 47"/>
                <a:gd name="T6" fmla="*/ 11 w 67"/>
                <a:gd name="T7" fmla="*/ 31 h 47"/>
                <a:gd name="T8" fmla="*/ 17 w 67"/>
                <a:gd name="T9" fmla="*/ 36 h 47"/>
                <a:gd name="T10" fmla="*/ 25 w 67"/>
                <a:gd name="T11" fmla="*/ 41 h 47"/>
                <a:gd name="T12" fmla="*/ 32 w 67"/>
                <a:gd name="T13" fmla="*/ 42 h 47"/>
                <a:gd name="T14" fmla="*/ 41 w 67"/>
                <a:gd name="T15" fmla="*/ 45 h 47"/>
                <a:gd name="T16" fmla="*/ 49 w 67"/>
                <a:gd name="T17" fmla="*/ 47 h 47"/>
                <a:gd name="T18" fmla="*/ 53 w 67"/>
                <a:gd name="T19" fmla="*/ 47 h 47"/>
                <a:gd name="T20" fmla="*/ 54 w 67"/>
                <a:gd name="T21" fmla="*/ 47 h 47"/>
                <a:gd name="T22" fmla="*/ 57 w 67"/>
                <a:gd name="T23" fmla="*/ 47 h 47"/>
                <a:gd name="T24" fmla="*/ 61 w 67"/>
                <a:gd name="T25" fmla="*/ 45 h 47"/>
                <a:gd name="T26" fmla="*/ 62 w 67"/>
                <a:gd name="T27" fmla="*/ 44 h 47"/>
                <a:gd name="T28" fmla="*/ 64 w 67"/>
                <a:gd name="T29" fmla="*/ 42 h 47"/>
                <a:gd name="T30" fmla="*/ 66 w 67"/>
                <a:gd name="T31" fmla="*/ 41 h 47"/>
                <a:gd name="T32" fmla="*/ 67 w 67"/>
                <a:gd name="T33" fmla="*/ 37 h 47"/>
                <a:gd name="T34" fmla="*/ 61 w 67"/>
                <a:gd name="T35" fmla="*/ 36 h 47"/>
                <a:gd name="T36" fmla="*/ 56 w 67"/>
                <a:gd name="T37" fmla="*/ 32 h 47"/>
                <a:gd name="T38" fmla="*/ 51 w 67"/>
                <a:gd name="T39" fmla="*/ 28 h 47"/>
                <a:gd name="T40" fmla="*/ 46 w 67"/>
                <a:gd name="T41" fmla="*/ 24 h 47"/>
                <a:gd name="T42" fmla="*/ 41 w 67"/>
                <a:gd name="T43" fmla="*/ 20 h 47"/>
                <a:gd name="T44" fmla="*/ 37 w 67"/>
                <a:gd name="T45" fmla="*/ 15 h 47"/>
                <a:gd name="T46" fmla="*/ 33 w 67"/>
                <a:gd name="T47" fmla="*/ 12 h 47"/>
                <a:gd name="T48" fmla="*/ 29 w 67"/>
                <a:gd name="T49" fmla="*/ 7 h 47"/>
                <a:gd name="T50" fmla="*/ 25 w 67"/>
                <a:gd name="T51" fmla="*/ 5 h 47"/>
                <a:gd name="T52" fmla="*/ 21 w 67"/>
                <a:gd name="T53" fmla="*/ 4 h 47"/>
                <a:gd name="T54" fmla="*/ 16 w 67"/>
                <a:gd name="T55" fmla="*/ 2 h 47"/>
                <a:gd name="T56" fmla="*/ 11 w 67"/>
                <a:gd name="T57" fmla="*/ 0 h 47"/>
                <a:gd name="T58" fmla="*/ 8 w 67"/>
                <a:gd name="T59" fmla="*/ 0 h 47"/>
                <a:gd name="T60" fmla="*/ 4 w 67"/>
                <a:gd name="T61" fmla="*/ 2 h 47"/>
                <a:gd name="T62" fmla="*/ 1 w 67"/>
                <a:gd name="T63" fmla="*/ 5 h 47"/>
                <a:gd name="T64" fmla="*/ 0 w 67"/>
                <a:gd name="T65" fmla="*/ 1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7"/>
                <a:gd name="T101" fmla="*/ 67 w 6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7">
                  <a:moveTo>
                    <a:pt x="0" y="10"/>
                  </a:moveTo>
                  <a:lnTo>
                    <a:pt x="3" y="18"/>
                  </a:lnTo>
                  <a:lnTo>
                    <a:pt x="6" y="26"/>
                  </a:lnTo>
                  <a:lnTo>
                    <a:pt x="11" y="31"/>
                  </a:lnTo>
                  <a:lnTo>
                    <a:pt x="17" y="36"/>
                  </a:lnTo>
                  <a:lnTo>
                    <a:pt x="25" y="41"/>
                  </a:lnTo>
                  <a:lnTo>
                    <a:pt x="32" y="42"/>
                  </a:lnTo>
                  <a:lnTo>
                    <a:pt x="41" y="45"/>
                  </a:lnTo>
                  <a:lnTo>
                    <a:pt x="49" y="47"/>
                  </a:lnTo>
                  <a:lnTo>
                    <a:pt x="53" y="47"/>
                  </a:lnTo>
                  <a:lnTo>
                    <a:pt x="54" y="47"/>
                  </a:lnTo>
                  <a:lnTo>
                    <a:pt x="57" y="47"/>
                  </a:lnTo>
                  <a:lnTo>
                    <a:pt x="61" y="45"/>
                  </a:lnTo>
                  <a:lnTo>
                    <a:pt x="62" y="44"/>
                  </a:lnTo>
                  <a:lnTo>
                    <a:pt x="64" y="42"/>
                  </a:lnTo>
                  <a:lnTo>
                    <a:pt x="66" y="41"/>
                  </a:lnTo>
                  <a:lnTo>
                    <a:pt x="67" y="37"/>
                  </a:lnTo>
                  <a:lnTo>
                    <a:pt x="61" y="36"/>
                  </a:lnTo>
                  <a:lnTo>
                    <a:pt x="56" y="32"/>
                  </a:lnTo>
                  <a:lnTo>
                    <a:pt x="51" y="28"/>
                  </a:lnTo>
                  <a:lnTo>
                    <a:pt x="46" y="24"/>
                  </a:lnTo>
                  <a:lnTo>
                    <a:pt x="41" y="20"/>
                  </a:lnTo>
                  <a:lnTo>
                    <a:pt x="37" y="15"/>
                  </a:lnTo>
                  <a:lnTo>
                    <a:pt x="33" y="12"/>
                  </a:lnTo>
                  <a:lnTo>
                    <a:pt x="29" y="7"/>
                  </a:lnTo>
                  <a:lnTo>
                    <a:pt x="25" y="5"/>
                  </a:lnTo>
                  <a:lnTo>
                    <a:pt x="21" y="4"/>
                  </a:lnTo>
                  <a:lnTo>
                    <a:pt x="16" y="2"/>
                  </a:lnTo>
                  <a:lnTo>
                    <a:pt x="11" y="0"/>
                  </a:lnTo>
                  <a:lnTo>
                    <a:pt x="8" y="0"/>
                  </a:lnTo>
                  <a:lnTo>
                    <a:pt x="4" y="2"/>
                  </a:lnTo>
                  <a:lnTo>
                    <a:pt x="1" y="5"/>
                  </a:lnTo>
                  <a:lnTo>
                    <a:pt x="0" y="1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3" name="Freeform 45"/>
            <p:cNvSpPr>
              <a:spLocks/>
            </p:cNvSpPr>
            <p:nvPr/>
          </p:nvSpPr>
          <p:spPr bwMode="auto">
            <a:xfrm>
              <a:off x="4761" y="2703"/>
              <a:ext cx="67" cy="47"/>
            </a:xfrm>
            <a:custGeom>
              <a:avLst/>
              <a:gdLst>
                <a:gd name="T0" fmla="*/ 0 w 67"/>
                <a:gd name="T1" fmla="*/ 10 h 47"/>
                <a:gd name="T2" fmla="*/ 3 w 67"/>
                <a:gd name="T3" fmla="*/ 18 h 47"/>
                <a:gd name="T4" fmla="*/ 6 w 67"/>
                <a:gd name="T5" fmla="*/ 26 h 47"/>
                <a:gd name="T6" fmla="*/ 11 w 67"/>
                <a:gd name="T7" fmla="*/ 31 h 47"/>
                <a:gd name="T8" fmla="*/ 17 w 67"/>
                <a:gd name="T9" fmla="*/ 36 h 47"/>
                <a:gd name="T10" fmla="*/ 25 w 67"/>
                <a:gd name="T11" fmla="*/ 41 h 47"/>
                <a:gd name="T12" fmla="*/ 32 w 67"/>
                <a:gd name="T13" fmla="*/ 42 h 47"/>
                <a:gd name="T14" fmla="*/ 41 w 67"/>
                <a:gd name="T15" fmla="*/ 45 h 47"/>
                <a:gd name="T16" fmla="*/ 49 w 67"/>
                <a:gd name="T17" fmla="*/ 47 h 47"/>
                <a:gd name="T18" fmla="*/ 53 w 67"/>
                <a:gd name="T19" fmla="*/ 47 h 47"/>
                <a:gd name="T20" fmla="*/ 54 w 67"/>
                <a:gd name="T21" fmla="*/ 47 h 47"/>
                <a:gd name="T22" fmla="*/ 57 w 67"/>
                <a:gd name="T23" fmla="*/ 47 h 47"/>
                <a:gd name="T24" fmla="*/ 61 w 67"/>
                <a:gd name="T25" fmla="*/ 45 h 47"/>
                <a:gd name="T26" fmla="*/ 62 w 67"/>
                <a:gd name="T27" fmla="*/ 44 h 47"/>
                <a:gd name="T28" fmla="*/ 64 w 67"/>
                <a:gd name="T29" fmla="*/ 42 h 47"/>
                <a:gd name="T30" fmla="*/ 66 w 67"/>
                <a:gd name="T31" fmla="*/ 41 h 47"/>
                <a:gd name="T32" fmla="*/ 67 w 67"/>
                <a:gd name="T33" fmla="*/ 37 h 47"/>
                <a:gd name="T34" fmla="*/ 61 w 67"/>
                <a:gd name="T35" fmla="*/ 36 h 47"/>
                <a:gd name="T36" fmla="*/ 56 w 67"/>
                <a:gd name="T37" fmla="*/ 32 h 47"/>
                <a:gd name="T38" fmla="*/ 51 w 67"/>
                <a:gd name="T39" fmla="*/ 28 h 47"/>
                <a:gd name="T40" fmla="*/ 46 w 67"/>
                <a:gd name="T41" fmla="*/ 24 h 47"/>
                <a:gd name="T42" fmla="*/ 41 w 67"/>
                <a:gd name="T43" fmla="*/ 20 h 47"/>
                <a:gd name="T44" fmla="*/ 37 w 67"/>
                <a:gd name="T45" fmla="*/ 15 h 47"/>
                <a:gd name="T46" fmla="*/ 33 w 67"/>
                <a:gd name="T47" fmla="*/ 12 h 47"/>
                <a:gd name="T48" fmla="*/ 29 w 67"/>
                <a:gd name="T49" fmla="*/ 7 h 47"/>
                <a:gd name="T50" fmla="*/ 25 w 67"/>
                <a:gd name="T51" fmla="*/ 5 h 47"/>
                <a:gd name="T52" fmla="*/ 21 w 67"/>
                <a:gd name="T53" fmla="*/ 4 h 47"/>
                <a:gd name="T54" fmla="*/ 16 w 67"/>
                <a:gd name="T55" fmla="*/ 2 h 47"/>
                <a:gd name="T56" fmla="*/ 11 w 67"/>
                <a:gd name="T57" fmla="*/ 0 h 47"/>
                <a:gd name="T58" fmla="*/ 8 w 67"/>
                <a:gd name="T59" fmla="*/ 0 h 47"/>
                <a:gd name="T60" fmla="*/ 4 w 67"/>
                <a:gd name="T61" fmla="*/ 2 h 47"/>
                <a:gd name="T62" fmla="*/ 1 w 67"/>
                <a:gd name="T63" fmla="*/ 5 h 47"/>
                <a:gd name="T64" fmla="*/ 0 w 67"/>
                <a:gd name="T65" fmla="*/ 1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7"/>
                <a:gd name="T101" fmla="*/ 67 w 6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7">
                  <a:moveTo>
                    <a:pt x="0" y="10"/>
                  </a:moveTo>
                  <a:lnTo>
                    <a:pt x="3" y="18"/>
                  </a:lnTo>
                  <a:lnTo>
                    <a:pt x="6" y="26"/>
                  </a:lnTo>
                  <a:lnTo>
                    <a:pt x="11" y="31"/>
                  </a:lnTo>
                  <a:lnTo>
                    <a:pt x="17" y="36"/>
                  </a:lnTo>
                  <a:lnTo>
                    <a:pt x="25" y="41"/>
                  </a:lnTo>
                  <a:lnTo>
                    <a:pt x="32" y="42"/>
                  </a:lnTo>
                  <a:lnTo>
                    <a:pt x="41" y="45"/>
                  </a:lnTo>
                  <a:lnTo>
                    <a:pt x="49" y="47"/>
                  </a:lnTo>
                  <a:lnTo>
                    <a:pt x="53" y="47"/>
                  </a:lnTo>
                  <a:lnTo>
                    <a:pt x="54" y="47"/>
                  </a:lnTo>
                  <a:lnTo>
                    <a:pt x="57" y="47"/>
                  </a:lnTo>
                  <a:lnTo>
                    <a:pt x="61" y="45"/>
                  </a:lnTo>
                  <a:lnTo>
                    <a:pt x="62" y="44"/>
                  </a:lnTo>
                  <a:lnTo>
                    <a:pt x="64" y="42"/>
                  </a:lnTo>
                  <a:lnTo>
                    <a:pt x="66" y="41"/>
                  </a:lnTo>
                  <a:lnTo>
                    <a:pt x="67" y="37"/>
                  </a:lnTo>
                  <a:lnTo>
                    <a:pt x="61" y="36"/>
                  </a:lnTo>
                  <a:lnTo>
                    <a:pt x="56" y="32"/>
                  </a:lnTo>
                  <a:lnTo>
                    <a:pt x="51" y="28"/>
                  </a:lnTo>
                  <a:lnTo>
                    <a:pt x="46" y="24"/>
                  </a:lnTo>
                  <a:lnTo>
                    <a:pt x="41" y="20"/>
                  </a:lnTo>
                  <a:lnTo>
                    <a:pt x="37" y="15"/>
                  </a:lnTo>
                  <a:lnTo>
                    <a:pt x="33" y="12"/>
                  </a:lnTo>
                  <a:lnTo>
                    <a:pt x="29" y="7"/>
                  </a:lnTo>
                  <a:lnTo>
                    <a:pt x="25" y="5"/>
                  </a:lnTo>
                  <a:lnTo>
                    <a:pt x="21" y="4"/>
                  </a:lnTo>
                  <a:lnTo>
                    <a:pt x="16" y="2"/>
                  </a:lnTo>
                  <a:lnTo>
                    <a:pt x="11" y="0"/>
                  </a:lnTo>
                  <a:lnTo>
                    <a:pt x="8" y="0"/>
                  </a:lnTo>
                  <a:lnTo>
                    <a:pt x="4" y="2"/>
                  </a:lnTo>
                  <a:lnTo>
                    <a:pt x="1" y="5"/>
                  </a:lnTo>
                  <a:lnTo>
                    <a:pt x="0" y="10"/>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4" name="Freeform 46"/>
            <p:cNvSpPr>
              <a:spLocks/>
            </p:cNvSpPr>
            <p:nvPr/>
          </p:nvSpPr>
          <p:spPr bwMode="auto">
            <a:xfrm>
              <a:off x="4761" y="2703"/>
              <a:ext cx="67" cy="47"/>
            </a:xfrm>
            <a:custGeom>
              <a:avLst/>
              <a:gdLst>
                <a:gd name="T0" fmla="*/ 0 w 67"/>
                <a:gd name="T1" fmla="*/ 10 h 47"/>
                <a:gd name="T2" fmla="*/ 3 w 67"/>
                <a:gd name="T3" fmla="*/ 18 h 47"/>
                <a:gd name="T4" fmla="*/ 6 w 67"/>
                <a:gd name="T5" fmla="*/ 26 h 47"/>
                <a:gd name="T6" fmla="*/ 11 w 67"/>
                <a:gd name="T7" fmla="*/ 31 h 47"/>
                <a:gd name="T8" fmla="*/ 17 w 67"/>
                <a:gd name="T9" fmla="*/ 36 h 47"/>
                <a:gd name="T10" fmla="*/ 25 w 67"/>
                <a:gd name="T11" fmla="*/ 41 h 47"/>
                <a:gd name="T12" fmla="*/ 32 w 67"/>
                <a:gd name="T13" fmla="*/ 42 h 47"/>
                <a:gd name="T14" fmla="*/ 41 w 67"/>
                <a:gd name="T15" fmla="*/ 45 h 47"/>
                <a:gd name="T16" fmla="*/ 49 w 67"/>
                <a:gd name="T17" fmla="*/ 47 h 47"/>
                <a:gd name="T18" fmla="*/ 53 w 67"/>
                <a:gd name="T19" fmla="*/ 47 h 47"/>
                <a:gd name="T20" fmla="*/ 54 w 67"/>
                <a:gd name="T21" fmla="*/ 47 h 47"/>
                <a:gd name="T22" fmla="*/ 57 w 67"/>
                <a:gd name="T23" fmla="*/ 47 h 47"/>
                <a:gd name="T24" fmla="*/ 61 w 67"/>
                <a:gd name="T25" fmla="*/ 45 h 47"/>
                <a:gd name="T26" fmla="*/ 62 w 67"/>
                <a:gd name="T27" fmla="*/ 44 h 47"/>
                <a:gd name="T28" fmla="*/ 64 w 67"/>
                <a:gd name="T29" fmla="*/ 42 h 47"/>
                <a:gd name="T30" fmla="*/ 66 w 67"/>
                <a:gd name="T31" fmla="*/ 41 h 47"/>
                <a:gd name="T32" fmla="*/ 67 w 67"/>
                <a:gd name="T33" fmla="*/ 37 h 47"/>
                <a:gd name="T34" fmla="*/ 61 w 67"/>
                <a:gd name="T35" fmla="*/ 36 h 47"/>
                <a:gd name="T36" fmla="*/ 56 w 67"/>
                <a:gd name="T37" fmla="*/ 32 h 47"/>
                <a:gd name="T38" fmla="*/ 51 w 67"/>
                <a:gd name="T39" fmla="*/ 28 h 47"/>
                <a:gd name="T40" fmla="*/ 46 w 67"/>
                <a:gd name="T41" fmla="*/ 24 h 47"/>
                <a:gd name="T42" fmla="*/ 41 w 67"/>
                <a:gd name="T43" fmla="*/ 20 h 47"/>
                <a:gd name="T44" fmla="*/ 37 w 67"/>
                <a:gd name="T45" fmla="*/ 15 h 47"/>
                <a:gd name="T46" fmla="*/ 33 w 67"/>
                <a:gd name="T47" fmla="*/ 12 h 47"/>
                <a:gd name="T48" fmla="*/ 29 w 67"/>
                <a:gd name="T49" fmla="*/ 7 h 47"/>
                <a:gd name="T50" fmla="*/ 25 w 67"/>
                <a:gd name="T51" fmla="*/ 5 h 47"/>
                <a:gd name="T52" fmla="*/ 21 w 67"/>
                <a:gd name="T53" fmla="*/ 4 h 47"/>
                <a:gd name="T54" fmla="*/ 16 w 67"/>
                <a:gd name="T55" fmla="*/ 2 h 47"/>
                <a:gd name="T56" fmla="*/ 11 w 67"/>
                <a:gd name="T57" fmla="*/ 0 h 47"/>
                <a:gd name="T58" fmla="*/ 8 w 67"/>
                <a:gd name="T59" fmla="*/ 0 h 47"/>
                <a:gd name="T60" fmla="*/ 4 w 67"/>
                <a:gd name="T61" fmla="*/ 2 h 47"/>
                <a:gd name="T62" fmla="*/ 1 w 67"/>
                <a:gd name="T63" fmla="*/ 5 h 47"/>
                <a:gd name="T64" fmla="*/ 0 w 67"/>
                <a:gd name="T65" fmla="*/ 1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7"/>
                <a:gd name="T101" fmla="*/ 67 w 6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7">
                  <a:moveTo>
                    <a:pt x="0" y="10"/>
                  </a:moveTo>
                  <a:lnTo>
                    <a:pt x="3" y="18"/>
                  </a:lnTo>
                  <a:lnTo>
                    <a:pt x="6" y="26"/>
                  </a:lnTo>
                  <a:lnTo>
                    <a:pt x="11" y="31"/>
                  </a:lnTo>
                  <a:lnTo>
                    <a:pt x="17" y="36"/>
                  </a:lnTo>
                  <a:lnTo>
                    <a:pt x="25" y="41"/>
                  </a:lnTo>
                  <a:lnTo>
                    <a:pt x="32" y="42"/>
                  </a:lnTo>
                  <a:lnTo>
                    <a:pt x="41" y="45"/>
                  </a:lnTo>
                  <a:lnTo>
                    <a:pt x="49" y="47"/>
                  </a:lnTo>
                  <a:lnTo>
                    <a:pt x="53" y="47"/>
                  </a:lnTo>
                  <a:lnTo>
                    <a:pt x="54" y="47"/>
                  </a:lnTo>
                  <a:lnTo>
                    <a:pt x="57" y="47"/>
                  </a:lnTo>
                  <a:lnTo>
                    <a:pt x="61" y="45"/>
                  </a:lnTo>
                  <a:lnTo>
                    <a:pt x="62" y="44"/>
                  </a:lnTo>
                  <a:lnTo>
                    <a:pt x="64" y="42"/>
                  </a:lnTo>
                  <a:lnTo>
                    <a:pt x="66" y="41"/>
                  </a:lnTo>
                  <a:lnTo>
                    <a:pt x="67" y="37"/>
                  </a:lnTo>
                  <a:lnTo>
                    <a:pt x="61" y="36"/>
                  </a:lnTo>
                  <a:lnTo>
                    <a:pt x="56" y="32"/>
                  </a:lnTo>
                  <a:lnTo>
                    <a:pt x="51" y="28"/>
                  </a:lnTo>
                  <a:lnTo>
                    <a:pt x="46" y="24"/>
                  </a:lnTo>
                  <a:lnTo>
                    <a:pt x="41" y="20"/>
                  </a:lnTo>
                  <a:lnTo>
                    <a:pt x="37" y="15"/>
                  </a:lnTo>
                  <a:lnTo>
                    <a:pt x="33" y="12"/>
                  </a:lnTo>
                  <a:lnTo>
                    <a:pt x="29" y="7"/>
                  </a:lnTo>
                  <a:lnTo>
                    <a:pt x="25" y="5"/>
                  </a:lnTo>
                  <a:lnTo>
                    <a:pt x="21" y="4"/>
                  </a:lnTo>
                  <a:lnTo>
                    <a:pt x="16" y="2"/>
                  </a:lnTo>
                  <a:lnTo>
                    <a:pt x="11" y="0"/>
                  </a:lnTo>
                  <a:lnTo>
                    <a:pt x="8" y="0"/>
                  </a:lnTo>
                  <a:lnTo>
                    <a:pt x="4" y="2"/>
                  </a:lnTo>
                  <a:lnTo>
                    <a:pt x="1" y="5"/>
                  </a:lnTo>
                  <a:lnTo>
                    <a:pt x="0" y="10"/>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5" name="Freeform 47"/>
            <p:cNvSpPr>
              <a:spLocks/>
            </p:cNvSpPr>
            <p:nvPr/>
          </p:nvSpPr>
          <p:spPr bwMode="auto">
            <a:xfrm>
              <a:off x="4756" y="2742"/>
              <a:ext cx="43" cy="37"/>
            </a:xfrm>
            <a:custGeom>
              <a:avLst/>
              <a:gdLst>
                <a:gd name="T0" fmla="*/ 3 w 43"/>
                <a:gd name="T1" fmla="*/ 16 h 37"/>
                <a:gd name="T2" fmla="*/ 5 w 43"/>
                <a:gd name="T3" fmla="*/ 19 h 37"/>
                <a:gd name="T4" fmla="*/ 6 w 43"/>
                <a:gd name="T5" fmla="*/ 22 h 37"/>
                <a:gd name="T6" fmla="*/ 8 w 43"/>
                <a:gd name="T7" fmla="*/ 26 h 37"/>
                <a:gd name="T8" fmla="*/ 9 w 43"/>
                <a:gd name="T9" fmla="*/ 29 h 37"/>
                <a:gd name="T10" fmla="*/ 11 w 43"/>
                <a:gd name="T11" fmla="*/ 32 h 37"/>
                <a:gd name="T12" fmla="*/ 13 w 43"/>
                <a:gd name="T13" fmla="*/ 34 h 37"/>
                <a:gd name="T14" fmla="*/ 16 w 43"/>
                <a:gd name="T15" fmla="*/ 35 h 37"/>
                <a:gd name="T16" fmla="*/ 19 w 43"/>
                <a:gd name="T17" fmla="*/ 37 h 37"/>
                <a:gd name="T18" fmla="*/ 22 w 43"/>
                <a:gd name="T19" fmla="*/ 35 h 37"/>
                <a:gd name="T20" fmla="*/ 27 w 43"/>
                <a:gd name="T21" fmla="*/ 35 h 37"/>
                <a:gd name="T22" fmla="*/ 30 w 43"/>
                <a:gd name="T23" fmla="*/ 35 h 37"/>
                <a:gd name="T24" fmla="*/ 34 w 43"/>
                <a:gd name="T25" fmla="*/ 34 h 37"/>
                <a:gd name="T26" fmla="*/ 37 w 43"/>
                <a:gd name="T27" fmla="*/ 32 h 37"/>
                <a:gd name="T28" fmla="*/ 40 w 43"/>
                <a:gd name="T29" fmla="*/ 30 h 37"/>
                <a:gd name="T30" fmla="*/ 42 w 43"/>
                <a:gd name="T31" fmla="*/ 29 h 37"/>
                <a:gd name="T32" fmla="*/ 43 w 43"/>
                <a:gd name="T33" fmla="*/ 26 h 37"/>
                <a:gd name="T34" fmla="*/ 43 w 43"/>
                <a:gd name="T35" fmla="*/ 21 h 37"/>
                <a:gd name="T36" fmla="*/ 42 w 43"/>
                <a:gd name="T37" fmla="*/ 19 h 37"/>
                <a:gd name="T38" fmla="*/ 38 w 43"/>
                <a:gd name="T39" fmla="*/ 16 h 37"/>
                <a:gd name="T40" fmla="*/ 35 w 43"/>
                <a:gd name="T41" fmla="*/ 14 h 37"/>
                <a:gd name="T42" fmla="*/ 30 w 43"/>
                <a:gd name="T43" fmla="*/ 13 h 37"/>
                <a:gd name="T44" fmla="*/ 27 w 43"/>
                <a:gd name="T45" fmla="*/ 11 h 37"/>
                <a:gd name="T46" fmla="*/ 22 w 43"/>
                <a:gd name="T47" fmla="*/ 10 h 37"/>
                <a:gd name="T48" fmla="*/ 19 w 43"/>
                <a:gd name="T49" fmla="*/ 10 h 37"/>
                <a:gd name="T50" fmla="*/ 18 w 43"/>
                <a:gd name="T51" fmla="*/ 8 h 37"/>
                <a:gd name="T52" fmla="*/ 16 w 43"/>
                <a:gd name="T53" fmla="*/ 8 h 37"/>
                <a:gd name="T54" fmla="*/ 16 w 43"/>
                <a:gd name="T55" fmla="*/ 6 h 37"/>
                <a:gd name="T56" fmla="*/ 14 w 43"/>
                <a:gd name="T57" fmla="*/ 6 h 37"/>
                <a:gd name="T58" fmla="*/ 13 w 43"/>
                <a:gd name="T59" fmla="*/ 5 h 37"/>
                <a:gd name="T60" fmla="*/ 13 w 43"/>
                <a:gd name="T61" fmla="*/ 3 h 37"/>
                <a:gd name="T62" fmla="*/ 11 w 43"/>
                <a:gd name="T63" fmla="*/ 2 h 37"/>
                <a:gd name="T64" fmla="*/ 9 w 43"/>
                <a:gd name="T65" fmla="*/ 2 h 37"/>
                <a:gd name="T66" fmla="*/ 9 w 43"/>
                <a:gd name="T67" fmla="*/ 0 h 37"/>
                <a:gd name="T68" fmla="*/ 8 w 43"/>
                <a:gd name="T69" fmla="*/ 0 h 37"/>
                <a:gd name="T70" fmla="*/ 6 w 43"/>
                <a:gd name="T71" fmla="*/ 0 h 37"/>
                <a:gd name="T72" fmla="*/ 5 w 43"/>
                <a:gd name="T73" fmla="*/ 0 h 37"/>
                <a:gd name="T74" fmla="*/ 3 w 43"/>
                <a:gd name="T75" fmla="*/ 0 h 37"/>
                <a:gd name="T76" fmla="*/ 3 w 43"/>
                <a:gd name="T77" fmla="*/ 0 h 37"/>
                <a:gd name="T78" fmla="*/ 1 w 43"/>
                <a:gd name="T79" fmla="*/ 0 h 37"/>
                <a:gd name="T80" fmla="*/ 1 w 43"/>
                <a:gd name="T81" fmla="*/ 2 h 37"/>
                <a:gd name="T82" fmla="*/ 0 w 43"/>
                <a:gd name="T83" fmla="*/ 3 h 37"/>
                <a:gd name="T84" fmla="*/ 0 w 43"/>
                <a:gd name="T85" fmla="*/ 5 h 37"/>
                <a:gd name="T86" fmla="*/ 0 w 43"/>
                <a:gd name="T87" fmla="*/ 6 h 37"/>
                <a:gd name="T88" fmla="*/ 0 w 43"/>
                <a:gd name="T89" fmla="*/ 8 h 37"/>
                <a:gd name="T90" fmla="*/ 0 w 43"/>
                <a:gd name="T91" fmla="*/ 10 h 37"/>
                <a:gd name="T92" fmla="*/ 1 w 43"/>
                <a:gd name="T93" fmla="*/ 13 h 37"/>
                <a:gd name="T94" fmla="*/ 3 w 43"/>
                <a:gd name="T95" fmla="*/ 14 h 37"/>
                <a:gd name="T96" fmla="*/ 3 w 43"/>
                <a:gd name="T97" fmla="*/ 16 h 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7"/>
                <a:gd name="T149" fmla="*/ 43 w 43"/>
                <a:gd name="T150" fmla="*/ 37 h 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7">
                  <a:moveTo>
                    <a:pt x="3" y="16"/>
                  </a:moveTo>
                  <a:lnTo>
                    <a:pt x="5" y="19"/>
                  </a:lnTo>
                  <a:lnTo>
                    <a:pt x="6" y="22"/>
                  </a:lnTo>
                  <a:lnTo>
                    <a:pt x="8" y="26"/>
                  </a:lnTo>
                  <a:lnTo>
                    <a:pt x="9" y="29"/>
                  </a:lnTo>
                  <a:lnTo>
                    <a:pt x="11" y="32"/>
                  </a:lnTo>
                  <a:lnTo>
                    <a:pt x="13" y="34"/>
                  </a:lnTo>
                  <a:lnTo>
                    <a:pt x="16" y="35"/>
                  </a:lnTo>
                  <a:lnTo>
                    <a:pt x="19" y="37"/>
                  </a:lnTo>
                  <a:lnTo>
                    <a:pt x="22" y="35"/>
                  </a:lnTo>
                  <a:lnTo>
                    <a:pt x="27" y="35"/>
                  </a:lnTo>
                  <a:lnTo>
                    <a:pt x="30" y="35"/>
                  </a:lnTo>
                  <a:lnTo>
                    <a:pt x="34" y="34"/>
                  </a:lnTo>
                  <a:lnTo>
                    <a:pt x="37" y="32"/>
                  </a:lnTo>
                  <a:lnTo>
                    <a:pt x="40" y="30"/>
                  </a:lnTo>
                  <a:lnTo>
                    <a:pt x="42" y="29"/>
                  </a:lnTo>
                  <a:lnTo>
                    <a:pt x="43" y="26"/>
                  </a:lnTo>
                  <a:lnTo>
                    <a:pt x="43" y="21"/>
                  </a:lnTo>
                  <a:lnTo>
                    <a:pt x="42" y="19"/>
                  </a:lnTo>
                  <a:lnTo>
                    <a:pt x="38" y="16"/>
                  </a:lnTo>
                  <a:lnTo>
                    <a:pt x="35" y="14"/>
                  </a:lnTo>
                  <a:lnTo>
                    <a:pt x="30" y="13"/>
                  </a:lnTo>
                  <a:lnTo>
                    <a:pt x="27" y="11"/>
                  </a:lnTo>
                  <a:lnTo>
                    <a:pt x="22" y="10"/>
                  </a:lnTo>
                  <a:lnTo>
                    <a:pt x="19" y="10"/>
                  </a:lnTo>
                  <a:lnTo>
                    <a:pt x="18" y="8"/>
                  </a:lnTo>
                  <a:lnTo>
                    <a:pt x="16" y="8"/>
                  </a:lnTo>
                  <a:lnTo>
                    <a:pt x="16" y="6"/>
                  </a:lnTo>
                  <a:lnTo>
                    <a:pt x="14" y="6"/>
                  </a:lnTo>
                  <a:lnTo>
                    <a:pt x="13" y="5"/>
                  </a:lnTo>
                  <a:lnTo>
                    <a:pt x="13" y="3"/>
                  </a:lnTo>
                  <a:lnTo>
                    <a:pt x="11" y="2"/>
                  </a:lnTo>
                  <a:lnTo>
                    <a:pt x="9" y="2"/>
                  </a:lnTo>
                  <a:lnTo>
                    <a:pt x="9" y="0"/>
                  </a:lnTo>
                  <a:lnTo>
                    <a:pt x="8" y="0"/>
                  </a:lnTo>
                  <a:lnTo>
                    <a:pt x="6" y="0"/>
                  </a:lnTo>
                  <a:lnTo>
                    <a:pt x="5" y="0"/>
                  </a:lnTo>
                  <a:lnTo>
                    <a:pt x="3" y="0"/>
                  </a:lnTo>
                  <a:lnTo>
                    <a:pt x="1" y="0"/>
                  </a:lnTo>
                  <a:lnTo>
                    <a:pt x="1" y="2"/>
                  </a:lnTo>
                  <a:lnTo>
                    <a:pt x="0" y="3"/>
                  </a:lnTo>
                  <a:lnTo>
                    <a:pt x="0" y="5"/>
                  </a:lnTo>
                  <a:lnTo>
                    <a:pt x="0" y="6"/>
                  </a:lnTo>
                  <a:lnTo>
                    <a:pt x="0" y="8"/>
                  </a:lnTo>
                  <a:lnTo>
                    <a:pt x="0" y="10"/>
                  </a:lnTo>
                  <a:lnTo>
                    <a:pt x="1" y="13"/>
                  </a:lnTo>
                  <a:lnTo>
                    <a:pt x="3" y="14"/>
                  </a:lnTo>
                  <a:lnTo>
                    <a:pt x="3" y="1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6" name="Freeform 48"/>
            <p:cNvSpPr>
              <a:spLocks/>
            </p:cNvSpPr>
            <p:nvPr/>
          </p:nvSpPr>
          <p:spPr bwMode="auto">
            <a:xfrm>
              <a:off x="4756" y="2742"/>
              <a:ext cx="43" cy="37"/>
            </a:xfrm>
            <a:custGeom>
              <a:avLst/>
              <a:gdLst>
                <a:gd name="T0" fmla="*/ 3 w 43"/>
                <a:gd name="T1" fmla="*/ 16 h 37"/>
                <a:gd name="T2" fmla="*/ 5 w 43"/>
                <a:gd name="T3" fmla="*/ 19 h 37"/>
                <a:gd name="T4" fmla="*/ 6 w 43"/>
                <a:gd name="T5" fmla="*/ 22 h 37"/>
                <a:gd name="T6" fmla="*/ 8 w 43"/>
                <a:gd name="T7" fmla="*/ 26 h 37"/>
                <a:gd name="T8" fmla="*/ 9 w 43"/>
                <a:gd name="T9" fmla="*/ 29 h 37"/>
                <a:gd name="T10" fmla="*/ 11 w 43"/>
                <a:gd name="T11" fmla="*/ 32 h 37"/>
                <a:gd name="T12" fmla="*/ 13 w 43"/>
                <a:gd name="T13" fmla="*/ 34 h 37"/>
                <a:gd name="T14" fmla="*/ 16 w 43"/>
                <a:gd name="T15" fmla="*/ 35 h 37"/>
                <a:gd name="T16" fmla="*/ 19 w 43"/>
                <a:gd name="T17" fmla="*/ 37 h 37"/>
                <a:gd name="T18" fmla="*/ 22 w 43"/>
                <a:gd name="T19" fmla="*/ 35 h 37"/>
                <a:gd name="T20" fmla="*/ 27 w 43"/>
                <a:gd name="T21" fmla="*/ 35 h 37"/>
                <a:gd name="T22" fmla="*/ 30 w 43"/>
                <a:gd name="T23" fmla="*/ 35 h 37"/>
                <a:gd name="T24" fmla="*/ 34 w 43"/>
                <a:gd name="T25" fmla="*/ 34 h 37"/>
                <a:gd name="T26" fmla="*/ 37 w 43"/>
                <a:gd name="T27" fmla="*/ 32 h 37"/>
                <a:gd name="T28" fmla="*/ 40 w 43"/>
                <a:gd name="T29" fmla="*/ 30 h 37"/>
                <a:gd name="T30" fmla="*/ 42 w 43"/>
                <a:gd name="T31" fmla="*/ 29 h 37"/>
                <a:gd name="T32" fmla="*/ 43 w 43"/>
                <a:gd name="T33" fmla="*/ 26 h 37"/>
                <a:gd name="T34" fmla="*/ 43 w 43"/>
                <a:gd name="T35" fmla="*/ 21 h 37"/>
                <a:gd name="T36" fmla="*/ 42 w 43"/>
                <a:gd name="T37" fmla="*/ 19 h 37"/>
                <a:gd name="T38" fmla="*/ 38 w 43"/>
                <a:gd name="T39" fmla="*/ 16 h 37"/>
                <a:gd name="T40" fmla="*/ 35 w 43"/>
                <a:gd name="T41" fmla="*/ 14 h 37"/>
                <a:gd name="T42" fmla="*/ 30 w 43"/>
                <a:gd name="T43" fmla="*/ 13 h 37"/>
                <a:gd name="T44" fmla="*/ 27 w 43"/>
                <a:gd name="T45" fmla="*/ 11 h 37"/>
                <a:gd name="T46" fmla="*/ 22 w 43"/>
                <a:gd name="T47" fmla="*/ 10 h 37"/>
                <a:gd name="T48" fmla="*/ 19 w 43"/>
                <a:gd name="T49" fmla="*/ 10 h 37"/>
                <a:gd name="T50" fmla="*/ 18 w 43"/>
                <a:gd name="T51" fmla="*/ 8 h 37"/>
                <a:gd name="T52" fmla="*/ 16 w 43"/>
                <a:gd name="T53" fmla="*/ 8 h 37"/>
                <a:gd name="T54" fmla="*/ 16 w 43"/>
                <a:gd name="T55" fmla="*/ 6 h 37"/>
                <a:gd name="T56" fmla="*/ 14 w 43"/>
                <a:gd name="T57" fmla="*/ 6 h 37"/>
                <a:gd name="T58" fmla="*/ 13 w 43"/>
                <a:gd name="T59" fmla="*/ 5 h 37"/>
                <a:gd name="T60" fmla="*/ 13 w 43"/>
                <a:gd name="T61" fmla="*/ 3 h 37"/>
                <a:gd name="T62" fmla="*/ 11 w 43"/>
                <a:gd name="T63" fmla="*/ 2 h 37"/>
                <a:gd name="T64" fmla="*/ 9 w 43"/>
                <a:gd name="T65" fmla="*/ 2 h 37"/>
                <a:gd name="T66" fmla="*/ 9 w 43"/>
                <a:gd name="T67" fmla="*/ 0 h 37"/>
                <a:gd name="T68" fmla="*/ 8 w 43"/>
                <a:gd name="T69" fmla="*/ 0 h 37"/>
                <a:gd name="T70" fmla="*/ 6 w 43"/>
                <a:gd name="T71" fmla="*/ 0 h 37"/>
                <a:gd name="T72" fmla="*/ 5 w 43"/>
                <a:gd name="T73" fmla="*/ 0 h 37"/>
                <a:gd name="T74" fmla="*/ 3 w 43"/>
                <a:gd name="T75" fmla="*/ 0 h 37"/>
                <a:gd name="T76" fmla="*/ 3 w 43"/>
                <a:gd name="T77" fmla="*/ 0 h 37"/>
                <a:gd name="T78" fmla="*/ 1 w 43"/>
                <a:gd name="T79" fmla="*/ 0 h 37"/>
                <a:gd name="T80" fmla="*/ 1 w 43"/>
                <a:gd name="T81" fmla="*/ 2 h 37"/>
                <a:gd name="T82" fmla="*/ 0 w 43"/>
                <a:gd name="T83" fmla="*/ 3 h 37"/>
                <a:gd name="T84" fmla="*/ 0 w 43"/>
                <a:gd name="T85" fmla="*/ 5 h 37"/>
                <a:gd name="T86" fmla="*/ 0 w 43"/>
                <a:gd name="T87" fmla="*/ 6 h 37"/>
                <a:gd name="T88" fmla="*/ 0 w 43"/>
                <a:gd name="T89" fmla="*/ 8 h 37"/>
                <a:gd name="T90" fmla="*/ 0 w 43"/>
                <a:gd name="T91" fmla="*/ 10 h 37"/>
                <a:gd name="T92" fmla="*/ 1 w 43"/>
                <a:gd name="T93" fmla="*/ 13 h 37"/>
                <a:gd name="T94" fmla="*/ 3 w 43"/>
                <a:gd name="T95" fmla="*/ 14 h 37"/>
                <a:gd name="T96" fmla="*/ 3 w 43"/>
                <a:gd name="T97" fmla="*/ 16 h 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7"/>
                <a:gd name="T149" fmla="*/ 43 w 43"/>
                <a:gd name="T150" fmla="*/ 37 h 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7">
                  <a:moveTo>
                    <a:pt x="3" y="16"/>
                  </a:moveTo>
                  <a:lnTo>
                    <a:pt x="5" y="19"/>
                  </a:lnTo>
                  <a:lnTo>
                    <a:pt x="6" y="22"/>
                  </a:lnTo>
                  <a:lnTo>
                    <a:pt x="8" y="26"/>
                  </a:lnTo>
                  <a:lnTo>
                    <a:pt x="9" y="29"/>
                  </a:lnTo>
                  <a:lnTo>
                    <a:pt x="11" y="32"/>
                  </a:lnTo>
                  <a:lnTo>
                    <a:pt x="13" y="34"/>
                  </a:lnTo>
                  <a:lnTo>
                    <a:pt x="16" y="35"/>
                  </a:lnTo>
                  <a:lnTo>
                    <a:pt x="19" y="37"/>
                  </a:lnTo>
                  <a:lnTo>
                    <a:pt x="22" y="35"/>
                  </a:lnTo>
                  <a:lnTo>
                    <a:pt x="27" y="35"/>
                  </a:lnTo>
                  <a:lnTo>
                    <a:pt x="30" y="35"/>
                  </a:lnTo>
                  <a:lnTo>
                    <a:pt x="34" y="34"/>
                  </a:lnTo>
                  <a:lnTo>
                    <a:pt x="37" y="32"/>
                  </a:lnTo>
                  <a:lnTo>
                    <a:pt x="40" y="30"/>
                  </a:lnTo>
                  <a:lnTo>
                    <a:pt x="42" y="29"/>
                  </a:lnTo>
                  <a:lnTo>
                    <a:pt x="43" y="26"/>
                  </a:lnTo>
                  <a:lnTo>
                    <a:pt x="43" y="21"/>
                  </a:lnTo>
                  <a:lnTo>
                    <a:pt x="42" y="19"/>
                  </a:lnTo>
                  <a:lnTo>
                    <a:pt x="38" y="16"/>
                  </a:lnTo>
                  <a:lnTo>
                    <a:pt x="35" y="14"/>
                  </a:lnTo>
                  <a:lnTo>
                    <a:pt x="30" y="13"/>
                  </a:lnTo>
                  <a:lnTo>
                    <a:pt x="27" y="11"/>
                  </a:lnTo>
                  <a:lnTo>
                    <a:pt x="22" y="10"/>
                  </a:lnTo>
                  <a:lnTo>
                    <a:pt x="19" y="10"/>
                  </a:lnTo>
                  <a:lnTo>
                    <a:pt x="18" y="8"/>
                  </a:lnTo>
                  <a:lnTo>
                    <a:pt x="16" y="8"/>
                  </a:lnTo>
                  <a:lnTo>
                    <a:pt x="16" y="6"/>
                  </a:lnTo>
                  <a:lnTo>
                    <a:pt x="14" y="6"/>
                  </a:lnTo>
                  <a:lnTo>
                    <a:pt x="13" y="5"/>
                  </a:lnTo>
                  <a:lnTo>
                    <a:pt x="13" y="3"/>
                  </a:lnTo>
                  <a:lnTo>
                    <a:pt x="11" y="2"/>
                  </a:lnTo>
                  <a:lnTo>
                    <a:pt x="9" y="2"/>
                  </a:lnTo>
                  <a:lnTo>
                    <a:pt x="9" y="0"/>
                  </a:lnTo>
                  <a:lnTo>
                    <a:pt x="8" y="0"/>
                  </a:lnTo>
                  <a:lnTo>
                    <a:pt x="6" y="0"/>
                  </a:lnTo>
                  <a:lnTo>
                    <a:pt x="5" y="0"/>
                  </a:lnTo>
                  <a:lnTo>
                    <a:pt x="3" y="0"/>
                  </a:lnTo>
                  <a:lnTo>
                    <a:pt x="1" y="0"/>
                  </a:lnTo>
                  <a:lnTo>
                    <a:pt x="1" y="2"/>
                  </a:lnTo>
                  <a:lnTo>
                    <a:pt x="0" y="3"/>
                  </a:lnTo>
                  <a:lnTo>
                    <a:pt x="0" y="5"/>
                  </a:lnTo>
                  <a:lnTo>
                    <a:pt x="0" y="6"/>
                  </a:lnTo>
                  <a:lnTo>
                    <a:pt x="0" y="8"/>
                  </a:lnTo>
                  <a:lnTo>
                    <a:pt x="0" y="10"/>
                  </a:lnTo>
                  <a:lnTo>
                    <a:pt x="1" y="13"/>
                  </a:lnTo>
                  <a:lnTo>
                    <a:pt x="3" y="14"/>
                  </a:lnTo>
                  <a:lnTo>
                    <a:pt x="3" y="1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7" name="Freeform 49"/>
            <p:cNvSpPr>
              <a:spLocks/>
            </p:cNvSpPr>
            <p:nvPr/>
          </p:nvSpPr>
          <p:spPr bwMode="auto">
            <a:xfrm>
              <a:off x="4785" y="2768"/>
              <a:ext cx="29" cy="40"/>
            </a:xfrm>
            <a:custGeom>
              <a:avLst/>
              <a:gdLst>
                <a:gd name="T0" fmla="*/ 3 w 29"/>
                <a:gd name="T1" fmla="*/ 21 h 40"/>
                <a:gd name="T2" fmla="*/ 1 w 29"/>
                <a:gd name="T3" fmla="*/ 22 h 40"/>
                <a:gd name="T4" fmla="*/ 0 w 29"/>
                <a:gd name="T5" fmla="*/ 25 h 40"/>
                <a:gd name="T6" fmla="*/ 0 w 29"/>
                <a:gd name="T7" fmla="*/ 29 h 40"/>
                <a:gd name="T8" fmla="*/ 0 w 29"/>
                <a:gd name="T9" fmla="*/ 32 h 40"/>
                <a:gd name="T10" fmla="*/ 1 w 29"/>
                <a:gd name="T11" fmla="*/ 35 h 40"/>
                <a:gd name="T12" fmla="*/ 3 w 29"/>
                <a:gd name="T13" fmla="*/ 37 h 40"/>
                <a:gd name="T14" fmla="*/ 5 w 29"/>
                <a:gd name="T15" fmla="*/ 38 h 40"/>
                <a:gd name="T16" fmla="*/ 6 w 29"/>
                <a:gd name="T17" fmla="*/ 40 h 40"/>
                <a:gd name="T18" fmla="*/ 9 w 29"/>
                <a:gd name="T19" fmla="*/ 40 h 40"/>
                <a:gd name="T20" fmla="*/ 11 w 29"/>
                <a:gd name="T21" fmla="*/ 40 h 40"/>
                <a:gd name="T22" fmla="*/ 14 w 29"/>
                <a:gd name="T23" fmla="*/ 38 h 40"/>
                <a:gd name="T24" fmla="*/ 16 w 29"/>
                <a:gd name="T25" fmla="*/ 37 h 40"/>
                <a:gd name="T26" fmla="*/ 17 w 29"/>
                <a:gd name="T27" fmla="*/ 33 h 40"/>
                <a:gd name="T28" fmla="*/ 19 w 29"/>
                <a:gd name="T29" fmla="*/ 32 h 40"/>
                <a:gd name="T30" fmla="*/ 21 w 29"/>
                <a:gd name="T31" fmla="*/ 29 h 40"/>
                <a:gd name="T32" fmla="*/ 21 w 29"/>
                <a:gd name="T33" fmla="*/ 27 h 40"/>
                <a:gd name="T34" fmla="*/ 22 w 29"/>
                <a:gd name="T35" fmla="*/ 25 h 40"/>
                <a:gd name="T36" fmla="*/ 22 w 29"/>
                <a:gd name="T37" fmla="*/ 25 h 40"/>
                <a:gd name="T38" fmla="*/ 24 w 29"/>
                <a:gd name="T39" fmla="*/ 25 h 40"/>
                <a:gd name="T40" fmla="*/ 24 w 29"/>
                <a:gd name="T41" fmla="*/ 25 h 40"/>
                <a:gd name="T42" fmla="*/ 25 w 29"/>
                <a:gd name="T43" fmla="*/ 25 h 40"/>
                <a:gd name="T44" fmla="*/ 25 w 29"/>
                <a:gd name="T45" fmla="*/ 25 h 40"/>
                <a:gd name="T46" fmla="*/ 27 w 29"/>
                <a:gd name="T47" fmla="*/ 24 h 40"/>
                <a:gd name="T48" fmla="*/ 27 w 29"/>
                <a:gd name="T49" fmla="*/ 24 h 40"/>
                <a:gd name="T50" fmla="*/ 27 w 29"/>
                <a:gd name="T51" fmla="*/ 21 h 40"/>
                <a:gd name="T52" fmla="*/ 27 w 29"/>
                <a:gd name="T53" fmla="*/ 17 h 40"/>
                <a:gd name="T54" fmla="*/ 27 w 29"/>
                <a:gd name="T55" fmla="*/ 13 h 40"/>
                <a:gd name="T56" fmla="*/ 29 w 29"/>
                <a:gd name="T57" fmla="*/ 9 h 40"/>
                <a:gd name="T58" fmla="*/ 29 w 29"/>
                <a:gd name="T59" fmla="*/ 6 h 40"/>
                <a:gd name="T60" fmla="*/ 29 w 29"/>
                <a:gd name="T61" fmla="*/ 3 h 40"/>
                <a:gd name="T62" fmla="*/ 27 w 29"/>
                <a:gd name="T63" fmla="*/ 1 h 40"/>
                <a:gd name="T64" fmla="*/ 25 w 29"/>
                <a:gd name="T65" fmla="*/ 0 h 40"/>
                <a:gd name="T66" fmla="*/ 24 w 29"/>
                <a:gd name="T67" fmla="*/ 0 h 40"/>
                <a:gd name="T68" fmla="*/ 21 w 29"/>
                <a:gd name="T69" fmla="*/ 1 h 40"/>
                <a:gd name="T70" fmla="*/ 19 w 29"/>
                <a:gd name="T71" fmla="*/ 3 h 40"/>
                <a:gd name="T72" fmla="*/ 16 w 29"/>
                <a:gd name="T73" fmla="*/ 8 h 40"/>
                <a:gd name="T74" fmla="*/ 13 w 29"/>
                <a:gd name="T75" fmla="*/ 13 h 40"/>
                <a:gd name="T76" fmla="*/ 9 w 29"/>
                <a:gd name="T77" fmla="*/ 16 h 40"/>
                <a:gd name="T78" fmla="*/ 6 w 29"/>
                <a:gd name="T79" fmla="*/ 19 h 40"/>
                <a:gd name="T80" fmla="*/ 3 w 29"/>
                <a:gd name="T81" fmla="*/ 21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40"/>
                <a:gd name="T125" fmla="*/ 29 w 29"/>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40">
                  <a:moveTo>
                    <a:pt x="3" y="21"/>
                  </a:moveTo>
                  <a:lnTo>
                    <a:pt x="1" y="22"/>
                  </a:lnTo>
                  <a:lnTo>
                    <a:pt x="0" y="25"/>
                  </a:lnTo>
                  <a:lnTo>
                    <a:pt x="0" y="29"/>
                  </a:lnTo>
                  <a:lnTo>
                    <a:pt x="0" y="32"/>
                  </a:lnTo>
                  <a:lnTo>
                    <a:pt x="1" y="35"/>
                  </a:lnTo>
                  <a:lnTo>
                    <a:pt x="3" y="37"/>
                  </a:lnTo>
                  <a:lnTo>
                    <a:pt x="5" y="38"/>
                  </a:lnTo>
                  <a:lnTo>
                    <a:pt x="6" y="40"/>
                  </a:lnTo>
                  <a:lnTo>
                    <a:pt x="9" y="40"/>
                  </a:lnTo>
                  <a:lnTo>
                    <a:pt x="11" y="40"/>
                  </a:lnTo>
                  <a:lnTo>
                    <a:pt x="14" y="38"/>
                  </a:lnTo>
                  <a:lnTo>
                    <a:pt x="16" y="37"/>
                  </a:lnTo>
                  <a:lnTo>
                    <a:pt x="17" y="33"/>
                  </a:lnTo>
                  <a:lnTo>
                    <a:pt x="19" y="32"/>
                  </a:lnTo>
                  <a:lnTo>
                    <a:pt x="21" y="29"/>
                  </a:lnTo>
                  <a:lnTo>
                    <a:pt x="21" y="27"/>
                  </a:lnTo>
                  <a:lnTo>
                    <a:pt x="22" y="25"/>
                  </a:lnTo>
                  <a:lnTo>
                    <a:pt x="24" y="25"/>
                  </a:lnTo>
                  <a:lnTo>
                    <a:pt x="25" y="25"/>
                  </a:lnTo>
                  <a:lnTo>
                    <a:pt x="27" y="24"/>
                  </a:lnTo>
                  <a:lnTo>
                    <a:pt x="27" y="21"/>
                  </a:lnTo>
                  <a:lnTo>
                    <a:pt x="27" y="17"/>
                  </a:lnTo>
                  <a:lnTo>
                    <a:pt x="27" y="13"/>
                  </a:lnTo>
                  <a:lnTo>
                    <a:pt x="29" y="9"/>
                  </a:lnTo>
                  <a:lnTo>
                    <a:pt x="29" y="6"/>
                  </a:lnTo>
                  <a:lnTo>
                    <a:pt x="29" y="3"/>
                  </a:lnTo>
                  <a:lnTo>
                    <a:pt x="27" y="1"/>
                  </a:lnTo>
                  <a:lnTo>
                    <a:pt x="25" y="0"/>
                  </a:lnTo>
                  <a:lnTo>
                    <a:pt x="24" y="0"/>
                  </a:lnTo>
                  <a:lnTo>
                    <a:pt x="21" y="1"/>
                  </a:lnTo>
                  <a:lnTo>
                    <a:pt x="19" y="3"/>
                  </a:lnTo>
                  <a:lnTo>
                    <a:pt x="16" y="8"/>
                  </a:lnTo>
                  <a:lnTo>
                    <a:pt x="13" y="13"/>
                  </a:lnTo>
                  <a:lnTo>
                    <a:pt x="9" y="16"/>
                  </a:lnTo>
                  <a:lnTo>
                    <a:pt x="6" y="19"/>
                  </a:lnTo>
                  <a:lnTo>
                    <a:pt x="3" y="2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8" name="Freeform 50"/>
            <p:cNvSpPr>
              <a:spLocks/>
            </p:cNvSpPr>
            <p:nvPr/>
          </p:nvSpPr>
          <p:spPr bwMode="auto">
            <a:xfrm>
              <a:off x="4785" y="2768"/>
              <a:ext cx="29" cy="40"/>
            </a:xfrm>
            <a:custGeom>
              <a:avLst/>
              <a:gdLst>
                <a:gd name="T0" fmla="*/ 3 w 29"/>
                <a:gd name="T1" fmla="*/ 21 h 40"/>
                <a:gd name="T2" fmla="*/ 1 w 29"/>
                <a:gd name="T3" fmla="*/ 22 h 40"/>
                <a:gd name="T4" fmla="*/ 0 w 29"/>
                <a:gd name="T5" fmla="*/ 25 h 40"/>
                <a:gd name="T6" fmla="*/ 0 w 29"/>
                <a:gd name="T7" fmla="*/ 29 h 40"/>
                <a:gd name="T8" fmla="*/ 0 w 29"/>
                <a:gd name="T9" fmla="*/ 32 h 40"/>
                <a:gd name="T10" fmla="*/ 1 w 29"/>
                <a:gd name="T11" fmla="*/ 35 h 40"/>
                <a:gd name="T12" fmla="*/ 3 w 29"/>
                <a:gd name="T13" fmla="*/ 37 h 40"/>
                <a:gd name="T14" fmla="*/ 5 w 29"/>
                <a:gd name="T15" fmla="*/ 38 h 40"/>
                <a:gd name="T16" fmla="*/ 6 w 29"/>
                <a:gd name="T17" fmla="*/ 40 h 40"/>
                <a:gd name="T18" fmla="*/ 9 w 29"/>
                <a:gd name="T19" fmla="*/ 40 h 40"/>
                <a:gd name="T20" fmla="*/ 11 w 29"/>
                <a:gd name="T21" fmla="*/ 40 h 40"/>
                <a:gd name="T22" fmla="*/ 14 w 29"/>
                <a:gd name="T23" fmla="*/ 38 h 40"/>
                <a:gd name="T24" fmla="*/ 16 w 29"/>
                <a:gd name="T25" fmla="*/ 37 h 40"/>
                <a:gd name="T26" fmla="*/ 17 w 29"/>
                <a:gd name="T27" fmla="*/ 33 h 40"/>
                <a:gd name="T28" fmla="*/ 19 w 29"/>
                <a:gd name="T29" fmla="*/ 32 h 40"/>
                <a:gd name="T30" fmla="*/ 21 w 29"/>
                <a:gd name="T31" fmla="*/ 29 h 40"/>
                <a:gd name="T32" fmla="*/ 21 w 29"/>
                <a:gd name="T33" fmla="*/ 27 h 40"/>
                <a:gd name="T34" fmla="*/ 22 w 29"/>
                <a:gd name="T35" fmla="*/ 25 h 40"/>
                <a:gd name="T36" fmla="*/ 22 w 29"/>
                <a:gd name="T37" fmla="*/ 25 h 40"/>
                <a:gd name="T38" fmla="*/ 24 w 29"/>
                <a:gd name="T39" fmla="*/ 25 h 40"/>
                <a:gd name="T40" fmla="*/ 24 w 29"/>
                <a:gd name="T41" fmla="*/ 25 h 40"/>
                <a:gd name="T42" fmla="*/ 25 w 29"/>
                <a:gd name="T43" fmla="*/ 25 h 40"/>
                <a:gd name="T44" fmla="*/ 25 w 29"/>
                <a:gd name="T45" fmla="*/ 25 h 40"/>
                <a:gd name="T46" fmla="*/ 27 w 29"/>
                <a:gd name="T47" fmla="*/ 24 h 40"/>
                <a:gd name="T48" fmla="*/ 27 w 29"/>
                <a:gd name="T49" fmla="*/ 24 h 40"/>
                <a:gd name="T50" fmla="*/ 27 w 29"/>
                <a:gd name="T51" fmla="*/ 21 h 40"/>
                <a:gd name="T52" fmla="*/ 27 w 29"/>
                <a:gd name="T53" fmla="*/ 17 h 40"/>
                <a:gd name="T54" fmla="*/ 27 w 29"/>
                <a:gd name="T55" fmla="*/ 13 h 40"/>
                <a:gd name="T56" fmla="*/ 29 w 29"/>
                <a:gd name="T57" fmla="*/ 9 h 40"/>
                <a:gd name="T58" fmla="*/ 29 w 29"/>
                <a:gd name="T59" fmla="*/ 6 h 40"/>
                <a:gd name="T60" fmla="*/ 29 w 29"/>
                <a:gd name="T61" fmla="*/ 3 h 40"/>
                <a:gd name="T62" fmla="*/ 27 w 29"/>
                <a:gd name="T63" fmla="*/ 1 h 40"/>
                <a:gd name="T64" fmla="*/ 25 w 29"/>
                <a:gd name="T65" fmla="*/ 0 h 40"/>
                <a:gd name="T66" fmla="*/ 24 w 29"/>
                <a:gd name="T67" fmla="*/ 0 h 40"/>
                <a:gd name="T68" fmla="*/ 21 w 29"/>
                <a:gd name="T69" fmla="*/ 1 h 40"/>
                <a:gd name="T70" fmla="*/ 19 w 29"/>
                <a:gd name="T71" fmla="*/ 3 h 40"/>
                <a:gd name="T72" fmla="*/ 16 w 29"/>
                <a:gd name="T73" fmla="*/ 8 h 40"/>
                <a:gd name="T74" fmla="*/ 13 w 29"/>
                <a:gd name="T75" fmla="*/ 13 h 40"/>
                <a:gd name="T76" fmla="*/ 9 w 29"/>
                <a:gd name="T77" fmla="*/ 16 h 40"/>
                <a:gd name="T78" fmla="*/ 6 w 29"/>
                <a:gd name="T79" fmla="*/ 19 h 40"/>
                <a:gd name="T80" fmla="*/ 3 w 29"/>
                <a:gd name="T81" fmla="*/ 21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40"/>
                <a:gd name="T125" fmla="*/ 29 w 29"/>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40">
                  <a:moveTo>
                    <a:pt x="3" y="21"/>
                  </a:moveTo>
                  <a:lnTo>
                    <a:pt x="1" y="22"/>
                  </a:lnTo>
                  <a:lnTo>
                    <a:pt x="0" y="25"/>
                  </a:lnTo>
                  <a:lnTo>
                    <a:pt x="0" y="29"/>
                  </a:lnTo>
                  <a:lnTo>
                    <a:pt x="0" y="32"/>
                  </a:lnTo>
                  <a:lnTo>
                    <a:pt x="1" y="35"/>
                  </a:lnTo>
                  <a:lnTo>
                    <a:pt x="3" y="37"/>
                  </a:lnTo>
                  <a:lnTo>
                    <a:pt x="5" y="38"/>
                  </a:lnTo>
                  <a:lnTo>
                    <a:pt x="6" y="40"/>
                  </a:lnTo>
                  <a:lnTo>
                    <a:pt x="9" y="40"/>
                  </a:lnTo>
                  <a:lnTo>
                    <a:pt x="11" y="40"/>
                  </a:lnTo>
                  <a:lnTo>
                    <a:pt x="14" y="38"/>
                  </a:lnTo>
                  <a:lnTo>
                    <a:pt x="16" y="37"/>
                  </a:lnTo>
                  <a:lnTo>
                    <a:pt x="17" y="33"/>
                  </a:lnTo>
                  <a:lnTo>
                    <a:pt x="19" y="32"/>
                  </a:lnTo>
                  <a:lnTo>
                    <a:pt x="21" y="29"/>
                  </a:lnTo>
                  <a:lnTo>
                    <a:pt x="21" y="27"/>
                  </a:lnTo>
                  <a:lnTo>
                    <a:pt x="22" y="25"/>
                  </a:lnTo>
                  <a:lnTo>
                    <a:pt x="24" y="25"/>
                  </a:lnTo>
                  <a:lnTo>
                    <a:pt x="25" y="25"/>
                  </a:lnTo>
                  <a:lnTo>
                    <a:pt x="27" y="24"/>
                  </a:lnTo>
                  <a:lnTo>
                    <a:pt x="27" y="21"/>
                  </a:lnTo>
                  <a:lnTo>
                    <a:pt x="27" y="17"/>
                  </a:lnTo>
                  <a:lnTo>
                    <a:pt x="27" y="13"/>
                  </a:lnTo>
                  <a:lnTo>
                    <a:pt x="29" y="9"/>
                  </a:lnTo>
                  <a:lnTo>
                    <a:pt x="29" y="6"/>
                  </a:lnTo>
                  <a:lnTo>
                    <a:pt x="29" y="3"/>
                  </a:lnTo>
                  <a:lnTo>
                    <a:pt x="27" y="1"/>
                  </a:lnTo>
                  <a:lnTo>
                    <a:pt x="25" y="0"/>
                  </a:lnTo>
                  <a:lnTo>
                    <a:pt x="24" y="0"/>
                  </a:lnTo>
                  <a:lnTo>
                    <a:pt x="21" y="1"/>
                  </a:lnTo>
                  <a:lnTo>
                    <a:pt x="19" y="3"/>
                  </a:lnTo>
                  <a:lnTo>
                    <a:pt x="16" y="8"/>
                  </a:lnTo>
                  <a:lnTo>
                    <a:pt x="13" y="13"/>
                  </a:lnTo>
                  <a:lnTo>
                    <a:pt x="9" y="16"/>
                  </a:lnTo>
                  <a:lnTo>
                    <a:pt x="6" y="19"/>
                  </a:lnTo>
                  <a:lnTo>
                    <a:pt x="3" y="21"/>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49" name="Freeform 51"/>
            <p:cNvSpPr>
              <a:spLocks/>
            </p:cNvSpPr>
            <p:nvPr/>
          </p:nvSpPr>
          <p:spPr bwMode="auto">
            <a:xfrm>
              <a:off x="4785" y="2768"/>
              <a:ext cx="29" cy="40"/>
            </a:xfrm>
            <a:custGeom>
              <a:avLst/>
              <a:gdLst>
                <a:gd name="T0" fmla="*/ 3 w 29"/>
                <a:gd name="T1" fmla="*/ 21 h 40"/>
                <a:gd name="T2" fmla="*/ 1 w 29"/>
                <a:gd name="T3" fmla="*/ 22 h 40"/>
                <a:gd name="T4" fmla="*/ 0 w 29"/>
                <a:gd name="T5" fmla="*/ 25 h 40"/>
                <a:gd name="T6" fmla="*/ 0 w 29"/>
                <a:gd name="T7" fmla="*/ 29 h 40"/>
                <a:gd name="T8" fmla="*/ 0 w 29"/>
                <a:gd name="T9" fmla="*/ 32 h 40"/>
                <a:gd name="T10" fmla="*/ 1 w 29"/>
                <a:gd name="T11" fmla="*/ 35 h 40"/>
                <a:gd name="T12" fmla="*/ 3 w 29"/>
                <a:gd name="T13" fmla="*/ 37 h 40"/>
                <a:gd name="T14" fmla="*/ 5 w 29"/>
                <a:gd name="T15" fmla="*/ 38 h 40"/>
                <a:gd name="T16" fmla="*/ 6 w 29"/>
                <a:gd name="T17" fmla="*/ 40 h 40"/>
                <a:gd name="T18" fmla="*/ 9 w 29"/>
                <a:gd name="T19" fmla="*/ 40 h 40"/>
                <a:gd name="T20" fmla="*/ 11 w 29"/>
                <a:gd name="T21" fmla="*/ 40 h 40"/>
                <a:gd name="T22" fmla="*/ 14 w 29"/>
                <a:gd name="T23" fmla="*/ 38 h 40"/>
                <a:gd name="T24" fmla="*/ 16 w 29"/>
                <a:gd name="T25" fmla="*/ 37 h 40"/>
                <a:gd name="T26" fmla="*/ 17 w 29"/>
                <a:gd name="T27" fmla="*/ 33 h 40"/>
                <a:gd name="T28" fmla="*/ 19 w 29"/>
                <a:gd name="T29" fmla="*/ 32 h 40"/>
                <a:gd name="T30" fmla="*/ 21 w 29"/>
                <a:gd name="T31" fmla="*/ 29 h 40"/>
                <a:gd name="T32" fmla="*/ 21 w 29"/>
                <a:gd name="T33" fmla="*/ 27 h 40"/>
                <a:gd name="T34" fmla="*/ 22 w 29"/>
                <a:gd name="T35" fmla="*/ 25 h 40"/>
                <a:gd name="T36" fmla="*/ 22 w 29"/>
                <a:gd name="T37" fmla="*/ 25 h 40"/>
                <a:gd name="T38" fmla="*/ 24 w 29"/>
                <a:gd name="T39" fmla="*/ 25 h 40"/>
                <a:gd name="T40" fmla="*/ 24 w 29"/>
                <a:gd name="T41" fmla="*/ 25 h 40"/>
                <a:gd name="T42" fmla="*/ 25 w 29"/>
                <a:gd name="T43" fmla="*/ 25 h 40"/>
                <a:gd name="T44" fmla="*/ 25 w 29"/>
                <a:gd name="T45" fmla="*/ 25 h 40"/>
                <a:gd name="T46" fmla="*/ 27 w 29"/>
                <a:gd name="T47" fmla="*/ 24 h 40"/>
                <a:gd name="T48" fmla="*/ 27 w 29"/>
                <a:gd name="T49" fmla="*/ 24 h 40"/>
                <a:gd name="T50" fmla="*/ 27 w 29"/>
                <a:gd name="T51" fmla="*/ 21 h 40"/>
                <a:gd name="T52" fmla="*/ 27 w 29"/>
                <a:gd name="T53" fmla="*/ 17 h 40"/>
                <a:gd name="T54" fmla="*/ 27 w 29"/>
                <a:gd name="T55" fmla="*/ 13 h 40"/>
                <a:gd name="T56" fmla="*/ 29 w 29"/>
                <a:gd name="T57" fmla="*/ 9 h 40"/>
                <a:gd name="T58" fmla="*/ 29 w 29"/>
                <a:gd name="T59" fmla="*/ 6 h 40"/>
                <a:gd name="T60" fmla="*/ 29 w 29"/>
                <a:gd name="T61" fmla="*/ 3 h 40"/>
                <a:gd name="T62" fmla="*/ 27 w 29"/>
                <a:gd name="T63" fmla="*/ 1 h 40"/>
                <a:gd name="T64" fmla="*/ 25 w 29"/>
                <a:gd name="T65" fmla="*/ 0 h 40"/>
                <a:gd name="T66" fmla="*/ 24 w 29"/>
                <a:gd name="T67" fmla="*/ 0 h 40"/>
                <a:gd name="T68" fmla="*/ 21 w 29"/>
                <a:gd name="T69" fmla="*/ 1 h 40"/>
                <a:gd name="T70" fmla="*/ 19 w 29"/>
                <a:gd name="T71" fmla="*/ 3 h 40"/>
                <a:gd name="T72" fmla="*/ 16 w 29"/>
                <a:gd name="T73" fmla="*/ 8 h 40"/>
                <a:gd name="T74" fmla="*/ 13 w 29"/>
                <a:gd name="T75" fmla="*/ 13 h 40"/>
                <a:gd name="T76" fmla="*/ 9 w 29"/>
                <a:gd name="T77" fmla="*/ 16 h 40"/>
                <a:gd name="T78" fmla="*/ 6 w 29"/>
                <a:gd name="T79" fmla="*/ 19 h 40"/>
                <a:gd name="T80" fmla="*/ 3 w 29"/>
                <a:gd name="T81" fmla="*/ 21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40"/>
                <a:gd name="T125" fmla="*/ 29 w 29"/>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40">
                  <a:moveTo>
                    <a:pt x="3" y="21"/>
                  </a:moveTo>
                  <a:lnTo>
                    <a:pt x="1" y="22"/>
                  </a:lnTo>
                  <a:lnTo>
                    <a:pt x="0" y="25"/>
                  </a:lnTo>
                  <a:lnTo>
                    <a:pt x="0" y="29"/>
                  </a:lnTo>
                  <a:lnTo>
                    <a:pt x="0" y="32"/>
                  </a:lnTo>
                  <a:lnTo>
                    <a:pt x="1" y="35"/>
                  </a:lnTo>
                  <a:lnTo>
                    <a:pt x="3" y="37"/>
                  </a:lnTo>
                  <a:lnTo>
                    <a:pt x="5" y="38"/>
                  </a:lnTo>
                  <a:lnTo>
                    <a:pt x="6" y="40"/>
                  </a:lnTo>
                  <a:lnTo>
                    <a:pt x="9" y="40"/>
                  </a:lnTo>
                  <a:lnTo>
                    <a:pt x="11" y="40"/>
                  </a:lnTo>
                  <a:lnTo>
                    <a:pt x="14" y="38"/>
                  </a:lnTo>
                  <a:lnTo>
                    <a:pt x="16" y="37"/>
                  </a:lnTo>
                  <a:lnTo>
                    <a:pt x="17" y="33"/>
                  </a:lnTo>
                  <a:lnTo>
                    <a:pt x="19" y="32"/>
                  </a:lnTo>
                  <a:lnTo>
                    <a:pt x="21" y="29"/>
                  </a:lnTo>
                  <a:lnTo>
                    <a:pt x="21" y="27"/>
                  </a:lnTo>
                  <a:lnTo>
                    <a:pt x="22" y="25"/>
                  </a:lnTo>
                  <a:lnTo>
                    <a:pt x="24" y="25"/>
                  </a:lnTo>
                  <a:lnTo>
                    <a:pt x="25" y="25"/>
                  </a:lnTo>
                  <a:lnTo>
                    <a:pt x="27" y="24"/>
                  </a:lnTo>
                  <a:lnTo>
                    <a:pt x="27" y="21"/>
                  </a:lnTo>
                  <a:lnTo>
                    <a:pt x="27" y="17"/>
                  </a:lnTo>
                  <a:lnTo>
                    <a:pt x="27" y="13"/>
                  </a:lnTo>
                  <a:lnTo>
                    <a:pt x="29" y="9"/>
                  </a:lnTo>
                  <a:lnTo>
                    <a:pt x="29" y="6"/>
                  </a:lnTo>
                  <a:lnTo>
                    <a:pt x="29" y="3"/>
                  </a:lnTo>
                  <a:lnTo>
                    <a:pt x="27" y="1"/>
                  </a:lnTo>
                  <a:lnTo>
                    <a:pt x="25" y="0"/>
                  </a:lnTo>
                  <a:lnTo>
                    <a:pt x="24" y="0"/>
                  </a:lnTo>
                  <a:lnTo>
                    <a:pt x="21" y="1"/>
                  </a:lnTo>
                  <a:lnTo>
                    <a:pt x="19" y="3"/>
                  </a:lnTo>
                  <a:lnTo>
                    <a:pt x="16" y="8"/>
                  </a:lnTo>
                  <a:lnTo>
                    <a:pt x="13" y="13"/>
                  </a:lnTo>
                  <a:lnTo>
                    <a:pt x="9" y="16"/>
                  </a:lnTo>
                  <a:lnTo>
                    <a:pt x="6" y="19"/>
                  </a:lnTo>
                  <a:lnTo>
                    <a:pt x="3" y="2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0" name="Freeform 52"/>
            <p:cNvSpPr>
              <a:spLocks/>
            </p:cNvSpPr>
            <p:nvPr/>
          </p:nvSpPr>
          <p:spPr bwMode="auto">
            <a:xfrm>
              <a:off x="4729" y="2787"/>
              <a:ext cx="54" cy="63"/>
            </a:xfrm>
            <a:custGeom>
              <a:avLst/>
              <a:gdLst>
                <a:gd name="T0" fmla="*/ 11 w 54"/>
                <a:gd name="T1" fmla="*/ 19 h 63"/>
                <a:gd name="T2" fmla="*/ 9 w 54"/>
                <a:gd name="T3" fmla="*/ 21 h 63"/>
                <a:gd name="T4" fmla="*/ 6 w 54"/>
                <a:gd name="T5" fmla="*/ 22 h 63"/>
                <a:gd name="T6" fmla="*/ 4 w 54"/>
                <a:gd name="T7" fmla="*/ 26 h 63"/>
                <a:gd name="T8" fmla="*/ 3 w 54"/>
                <a:gd name="T9" fmla="*/ 27 h 63"/>
                <a:gd name="T10" fmla="*/ 1 w 54"/>
                <a:gd name="T11" fmla="*/ 31 h 63"/>
                <a:gd name="T12" fmla="*/ 0 w 54"/>
                <a:gd name="T13" fmla="*/ 34 h 63"/>
                <a:gd name="T14" fmla="*/ 0 w 54"/>
                <a:gd name="T15" fmla="*/ 37 h 63"/>
                <a:gd name="T16" fmla="*/ 1 w 54"/>
                <a:gd name="T17" fmla="*/ 40 h 63"/>
                <a:gd name="T18" fmla="*/ 4 w 54"/>
                <a:gd name="T19" fmla="*/ 48 h 63"/>
                <a:gd name="T20" fmla="*/ 9 w 54"/>
                <a:gd name="T21" fmla="*/ 53 h 63"/>
                <a:gd name="T22" fmla="*/ 16 w 54"/>
                <a:gd name="T23" fmla="*/ 56 h 63"/>
                <a:gd name="T24" fmla="*/ 22 w 54"/>
                <a:gd name="T25" fmla="*/ 58 h 63"/>
                <a:gd name="T26" fmla="*/ 28 w 54"/>
                <a:gd name="T27" fmla="*/ 59 h 63"/>
                <a:gd name="T28" fmla="*/ 35 w 54"/>
                <a:gd name="T29" fmla="*/ 59 h 63"/>
                <a:gd name="T30" fmla="*/ 41 w 54"/>
                <a:gd name="T31" fmla="*/ 61 h 63"/>
                <a:gd name="T32" fmla="*/ 49 w 54"/>
                <a:gd name="T33" fmla="*/ 63 h 63"/>
                <a:gd name="T34" fmla="*/ 51 w 54"/>
                <a:gd name="T35" fmla="*/ 58 h 63"/>
                <a:gd name="T36" fmla="*/ 53 w 54"/>
                <a:gd name="T37" fmla="*/ 53 h 63"/>
                <a:gd name="T38" fmla="*/ 54 w 54"/>
                <a:gd name="T39" fmla="*/ 48 h 63"/>
                <a:gd name="T40" fmla="*/ 54 w 54"/>
                <a:gd name="T41" fmla="*/ 42 h 63"/>
                <a:gd name="T42" fmla="*/ 54 w 54"/>
                <a:gd name="T43" fmla="*/ 37 h 63"/>
                <a:gd name="T44" fmla="*/ 53 w 54"/>
                <a:gd name="T45" fmla="*/ 32 h 63"/>
                <a:gd name="T46" fmla="*/ 51 w 54"/>
                <a:gd name="T47" fmla="*/ 27 h 63"/>
                <a:gd name="T48" fmla="*/ 48 w 54"/>
                <a:gd name="T49" fmla="*/ 22 h 63"/>
                <a:gd name="T50" fmla="*/ 46 w 54"/>
                <a:gd name="T51" fmla="*/ 21 h 63"/>
                <a:gd name="T52" fmla="*/ 46 w 54"/>
                <a:gd name="T53" fmla="*/ 19 h 63"/>
                <a:gd name="T54" fmla="*/ 46 w 54"/>
                <a:gd name="T55" fmla="*/ 18 h 63"/>
                <a:gd name="T56" fmla="*/ 48 w 54"/>
                <a:gd name="T57" fmla="*/ 16 h 63"/>
                <a:gd name="T58" fmla="*/ 48 w 54"/>
                <a:gd name="T59" fmla="*/ 14 h 63"/>
                <a:gd name="T60" fmla="*/ 48 w 54"/>
                <a:gd name="T61" fmla="*/ 13 h 63"/>
                <a:gd name="T62" fmla="*/ 48 w 54"/>
                <a:gd name="T63" fmla="*/ 11 h 63"/>
                <a:gd name="T64" fmla="*/ 48 w 54"/>
                <a:gd name="T65" fmla="*/ 10 h 63"/>
                <a:gd name="T66" fmla="*/ 45 w 54"/>
                <a:gd name="T67" fmla="*/ 5 h 63"/>
                <a:gd name="T68" fmla="*/ 41 w 54"/>
                <a:gd name="T69" fmla="*/ 2 h 63"/>
                <a:gd name="T70" fmla="*/ 36 w 54"/>
                <a:gd name="T71" fmla="*/ 0 h 63"/>
                <a:gd name="T72" fmla="*/ 32 w 54"/>
                <a:gd name="T73" fmla="*/ 0 h 63"/>
                <a:gd name="T74" fmla="*/ 27 w 54"/>
                <a:gd name="T75" fmla="*/ 2 h 63"/>
                <a:gd name="T76" fmla="*/ 22 w 54"/>
                <a:gd name="T77" fmla="*/ 3 h 63"/>
                <a:gd name="T78" fmla="*/ 19 w 54"/>
                <a:gd name="T79" fmla="*/ 6 h 63"/>
                <a:gd name="T80" fmla="*/ 16 w 54"/>
                <a:gd name="T81" fmla="*/ 10 h 63"/>
                <a:gd name="T82" fmla="*/ 11 w 54"/>
                <a:gd name="T83" fmla="*/ 19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
                <a:gd name="T127" fmla="*/ 0 h 63"/>
                <a:gd name="T128" fmla="*/ 54 w 5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 h="63">
                  <a:moveTo>
                    <a:pt x="11" y="19"/>
                  </a:moveTo>
                  <a:lnTo>
                    <a:pt x="9" y="21"/>
                  </a:lnTo>
                  <a:lnTo>
                    <a:pt x="6" y="22"/>
                  </a:lnTo>
                  <a:lnTo>
                    <a:pt x="4" y="26"/>
                  </a:lnTo>
                  <a:lnTo>
                    <a:pt x="3" y="27"/>
                  </a:lnTo>
                  <a:lnTo>
                    <a:pt x="1" y="31"/>
                  </a:lnTo>
                  <a:lnTo>
                    <a:pt x="0" y="34"/>
                  </a:lnTo>
                  <a:lnTo>
                    <a:pt x="0" y="37"/>
                  </a:lnTo>
                  <a:lnTo>
                    <a:pt x="1" y="40"/>
                  </a:lnTo>
                  <a:lnTo>
                    <a:pt x="4" y="48"/>
                  </a:lnTo>
                  <a:lnTo>
                    <a:pt x="9" y="53"/>
                  </a:lnTo>
                  <a:lnTo>
                    <a:pt x="16" y="56"/>
                  </a:lnTo>
                  <a:lnTo>
                    <a:pt x="22" y="58"/>
                  </a:lnTo>
                  <a:lnTo>
                    <a:pt x="28" y="59"/>
                  </a:lnTo>
                  <a:lnTo>
                    <a:pt x="35" y="59"/>
                  </a:lnTo>
                  <a:lnTo>
                    <a:pt x="41" y="61"/>
                  </a:lnTo>
                  <a:lnTo>
                    <a:pt x="49" y="63"/>
                  </a:lnTo>
                  <a:lnTo>
                    <a:pt x="51" y="58"/>
                  </a:lnTo>
                  <a:lnTo>
                    <a:pt x="53" y="53"/>
                  </a:lnTo>
                  <a:lnTo>
                    <a:pt x="54" y="48"/>
                  </a:lnTo>
                  <a:lnTo>
                    <a:pt x="54" y="42"/>
                  </a:lnTo>
                  <a:lnTo>
                    <a:pt x="54" y="37"/>
                  </a:lnTo>
                  <a:lnTo>
                    <a:pt x="53" y="32"/>
                  </a:lnTo>
                  <a:lnTo>
                    <a:pt x="51" y="27"/>
                  </a:lnTo>
                  <a:lnTo>
                    <a:pt x="48" y="22"/>
                  </a:lnTo>
                  <a:lnTo>
                    <a:pt x="46" y="21"/>
                  </a:lnTo>
                  <a:lnTo>
                    <a:pt x="46" y="19"/>
                  </a:lnTo>
                  <a:lnTo>
                    <a:pt x="46" y="18"/>
                  </a:lnTo>
                  <a:lnTo>
                    <a:pt x="48" y="16"/>
                  </a:lnTo>
                  <a:lnTo>
                    <a:pt x="48" y="14"/>
                  </a:lnTo>
                  <a:lnTo>
                    <a:pt x="48" y="13"/>
                  </a:lnTo>
                  <a:lnTo>
                    <a:pt x="48" y="11"/>
                  </a:lnTo>
                  <a:lnTo>
                    <a:pt x="48" y="10"/>
                  </a:lnTo>
                  <a:lnTo>
                    <a:pt x="45" y="5"/>
                  </a:lnTo>
                  <a:lnTo>
                    <a:pt x="41" y="2"/>
                  </a:lnTo>
                  <a:lnTo>
                    <a:pt x="36" y="0"/>
                  </a:lnTo>
                  <a:lnTo>
                    <a:pt x="32" y="0"/>
                  </a:lnTo>
                  <a:lnTo>
                    <a:pt x="27" y="2"/>
                  </a:lnTo>
                  <a:lnTo>
                    <a:pt x="22" y="3"/>
                  </a:lnTo>
                  <a:lnTo>
                    <a:pt x="19" y="6"/>
                  </a:lnTo>
                  <a:lnTo>
                    <a:pt x="16" y="10"/>
                  </a:lnTo>
                  <a:lnTo>
                    <a:pt x="11" y="19"/>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1" name="Freeform 53"/>
            <p:cNvSpPr>
              <a:spLocks/>
            </p:cNvSpPr>
            <p:nvPr/>
          </p:nvSpPr>
          <p:spPr bwMode="auto">
            <a:xfrm>
              <a:off x="4729" y="2787"/>
              <a:ext cx="54" cy="63"/>
            </a:xfrm>
            <a:custGeom>
              <a:avLst/>
              <a:gdLst>
                <a:gd name="T0" fmla="*/ 11 w 54"/>
                <a:gd name="T1" fmla="*/ 19 h 63"/>
                <a:gd name="T2" fmla="*/ 9 w 54"/>
                <a:gd name="T3" fmla="*/ 21 h 63"/>
                <a:gd name="T4" fmla="*/ 6 w 54"/>
                <a:gd name="T5" fmla="*/ 22 h 63"/>
                <a:gd name="T6" fmla="*/ 4 w 54"/>
                <a:gd name="T7" fmla="*/ 26 h 63"/>
                <a:gd name="T8" fmla="*/ 3 w 54"/>
                <a:gd name="T9" fmla="*/ 27 h 63"/>
                <a:gd name="T10" fmla="*/ 1 w 54"/>
                <a:gd name="T11" fmla="*/ 31 h 63"/>
                <a:gd name="T12" fmla="*/ 0 w 54"/>
                <a:gd name="T13" fmla="*/ 34 h 63"/>
                <a:gd name="T14" fmla="*/ 0 w 54"/>
                <a:gd name="T15" fmla="*/ 37 h 63"/>
                <a:gd name="T16" fmla="*/ 1 w 54"/>
                <a:gd name="T17" fmla="*/ 40 h 63"/>
                <a:gd name="T18" fmla="*/ 4 w 54"/>
                <a:gd name="T19" fmla="*/ 48 h 63"/>
                <a:gd name="T20" fmla="*/ 9 w 54"/>
                <a:gd name="T21" fmla="*/ 53 h 63"/>
                <a:gd name="T22" fmla="*/ 16 w 54"/>
                <a:gd name="T23" fmla="*/ 56 h 63"/>
                <a:gd name="T24" fmla="*/ 22 w 54"/>
                <a:gd name="T25" fmla="*/ 58 h 63"/>
                <a:gd name="T26" fmla="*/ 28 w 54"/>
                <a:gd name="T27" fmla="*/ 59 h 63"/>
                <a:gd name="T28" fmla="*/ 35 w 54"/>
                <a:gd name="T29" fmla="*/ 59 h 63"/>
                <a:gd name="T30" fmla="*/ 41 w 54"/>
                <a:gd name="T31" fmla="*/ 61 h 63"/>
                <a:gd name="T32" fmla="*/ 49 w 54"/>
                <a:gd name="T33" fmla="*/ 63 h 63"/>
                <a:gd name="T34" fmla="*/ 51 w 54"/>
                <a:gd name="T35" fmla="*/ 58 h 63"/>
                <a:gd name="T36" fmla="*/ 53 w 54"/>
                <a:gd name="T37" fmla="*/ 53 h 63"/>
                <a:gd name="T38" fmla="*/ 54 w 54"/>
                <a:gd name="T39" fmla="*/ 48 h 63"/>
                <a:gd name="T40" fmla="*/ 54 w 54"/>
                <a:gd name="T41" fmla="*/ 42 h 63"/>
                <a:gd name="T42" fmla="*/ 54 w 54"/>
                <a:gd name="T43" fmla="*/ 37 h 63"/>
                <a:gd name="T44" fmla="*/ 53 w 54"/>
                <a:gd name="T45" fmla="*/ 32 h 63"/>
                <a:gd name="T46" fmla="*/ 51 w 54"/>
                <a:gd name="T47" fmla="*/ 27 h 63"/>
                <a:gd name="T48" fmla="*/ 48 w 54"/>
                <a:gd name="T49" fmla="*/ 22 h 63"/>
                <a:gd name="T50" fmla="*/ 46 w 54"/>
                <a:gd name="T51" fmla="*/ 21 h 63"/>
                <a:gd name="T52" fmla="*/ 46 w 54"/>
                <a:gd name="T53" fmla="*/ 19 h 63"/>
                <a:gd name="T54" fmla="*/ 46 w 54"/>
                <a:gd name="T55" fmla="*/ 18 h 63"/>
                <a:gd name="T56" fmla="*/ 48 w 54"/>
                <a:gd name="T57" fmla="*/ 16 h 63"/>
                <a:gd name="T58" fmla="*/ 48 w 54"/>
                <a:gd name="T59" fmla="*/ 14 h 63"/>
                <a:gd name="T60" fmla="*/ 48 w 54"/>
                <a:gd name="T61" fmla="*/ 13 h 63"/>
                <a:gd name="T62" fmla="*/ 48 w 54"/>
                <a:gd name="T63" fmla="*/ 11 h 63"/>
                <a:gd name="T64" fmla="*/ 48 w 54"/>
                <a:gd name="T65" fmla="*/ 10 h 63"/>
                <a:gd name="T66" fmla="*/ 45 w 54"/>
                <a:gd name="T67" fmla="*/ 5 h 63"/>
                <a:gd name="T68" fmla="*/ 41 w 54"/>
                <a:gd name="T69" fmla="*/ 2 h 63"/>
                <a:gd name="T70" fmla="*/ 36 w 54"/>
                <a:gd name="T71" fmla="*/ 0 h 63"/>
                <a:gd name="T72" fmla="*/ 32 w 54"/>
                <a:gd name="T73" fmla="*/ 0 h 63"/>
                <a:gd name="T74" fmla="*/ 27 w 54"/>
                <a:gd name="T75" fmla="*/ 2 h 63"/>
                <a:gd name="T76" fmla="*/ 22 w 54"/>
                <a:gd name="T77" fmla="*/ 3 h 63"/>
                <a:gd name="T78" fmla="*/ 19 w 54"/>
                <a:gd name="T79" fmla="*/ 6 h 63"/>
                <a:gd name="T80" fmla="*/ 16 w 54"/>
                <a:gd name="T81" fmla="*/ 10 h 63"/>
                <a:gd name="T82" fmla="*/ 11 w 54"/>
                <a:gd name="T83" fmla="*/ 19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
                <a:gd name="T127" fmla="*/ 0 h 63"/>
                <a:gd name="T128" fmla="*/ 54 w 5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 h="63">
                  <a:moveTo>
                    <a:pt x="11" y="19"/>
                  </a:moveTo>
                  <a:lnTo>
                    <a:pt x="9" y="21"/>
                  </a:lnTo>
                  <a:lnTo>
                    <a:pt x="6" y="22"/>
                  </a:lnTo>
                  <a:lnTo>
                    <a:pt x="4" y="26"/>
                  </a:lnTo>
                  <a:lnTo>
                    <a:pt x="3" y="27"/>
                  </a:lnTo>
                  <a:lnTo>
                    <a:pt x="1" y="31"/>
                  </a:lnTo>
                  <a:lnTo>
                    <a:pt x="0" y="34"/>
                  </a:lnTo>
                  <a:lnTo>
                    <a:pt x="0" y="37"/>
                  </a:lnTo>
                  <a:lnTo>
                    <a:pt x="1" y="40"/>
                  </a:lnTo>
                  <a:lnTo>
                    <a:pt x="4" y="48"/>
                  </a:lnTo>
                  <a:lnTo>
                    <a:pt x="9" y="53"/>
                  </a:lnTo>
                  <a:lnTo>
                    <a:pt x="16" y="56"/>
                  </a:lnTo>
                  <a:lnTo>
                    <a:pt x="22" y="58"/>
                  </a:lnTo>
                  <a:lnTo>
                    <a:pt x="28" y="59"/>
                  </a:lnTo>
                  <a:lnTo>
                    <a:pt x="35" y="59"/>
                  </a:lnTo>
                  <a:lnTo>
                    <a:pt x="41" y="61"/>
                  </a:lnTo>
                  <a:lnTo>
                    <a:pt x="49" y="63"/>
                  </a:lnTo>
                  <a:lnTo>
                    <a:pt x="51" y="58"/>
                  </a:lnTo>
                  <a:lnTo>
                    <a:pt x="53" y="53"/>
                  </a:lnTo>
                  <a:lnTo>
                    <a:pt x="54" y="48"/>
                  </a:lnTo>
                  <a:lnTo>
                    <a:pt x="54" y="42"/>
                  </a:lnTo>
                  <a:lnTo>
                    <a:pt x="54" y="37"/>
                  </a:lnTo>
                  <a:lnTo>
                    <a:pt x="53" y="32"/>
                  </a:lnTo>
                  <a:lnTo>
                    <a:pt x="51" y="27"/>
                  </a:lnTo>
                  <a:lnTo>
                    <a:pt x="48" y="22"/>
                  </a:lnTo>
                  <a:lnTo>
                    <a:pt x="46" y="21"/>
                  </a:lnTo>
                  <a:lnTo>
                    <a:pt x="46" y="19"/>
                  </a:lnTo>
                  <a:lnTo>
                    <a:pt x="46" y="18"/>
                  </a:lnTo>
                  <a:lnTo>
                    <a:pt x="48" y="16"/>
                  </a:lnTo>
                  <a:lnTo>
                    <a:pt x="48" y="14"/>
                  </a:lnTo>
                  <a:lnTo>
                    <a:pt x="48" y="13"/>
                  </a:lnTo>
                  <a:lnTo>
                    <a:pt x="48" y="11"/>
                  </a:lnTo>
                  <a:lnTo>
                    <a:pt x="48" y="10"/>
                  </a:lnTo>
                  <a:lnTo>
                    <a:pt x="45" y="5"/>
                  </a:lnTo>
                  <a:lnTo>
                    <a:pt x="41" y="2"/>
                  </a:lnTo>
                  <a:lnTo>
                    <a:pt x="36" y="0"/>
                  </a:lnTo>
                  <a:lnTo>
                    <a:pt x="32" y="0"/>
                  </a:lnTo>
                  <a:lnTo>
                    <a:pt x="27" y="2"/>
                  </a:lnTo>
                  <a:lnTo>
                    <a:pt x="22" y="3"/>
                  </a:lnTo>
                  <a:lnTo>
                    <a:pt x="19" y="6"/>
                  </a:lnTo>
                  <a:lnTo>
                    <a:pt x="16" y="10"/>
                  </a:lnTo>
                  <a:lnTo>
                    <a:pt x="11" y="19"/>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2" name="Freeform 54"/>
            <p:cNvSpPr>
              <a:spLocks/>
            </p:cNvSpPr>
            <p:nvPr/>
          </p:nvSpPr>
          <p:spPr bwMode="auto">
            <a:xfrm>
              <a:off x="4655" y="2753"/>
              <a:ext cx="75" cy="61"/>
            </a:xfrm>
            <a:custGeom>
              <a:avLst/>
              <a:gdLst>
                <a:gd name="T0" fmla="*/ 3 w 75"/>
                <a:gd name="T1" fmla="*/ 19 h 61"/>
                <a:gd name="T2" fmla="*/ 1 w 75"/>
                <a:gd name="T3" fmla="*/ 28 h 61"/>
                <a:gd name="T4" fmla="*/ 0 w 75"/>
                <a:gd name="T5" fmla="*/ 34 h 61"/>
                <a:gd name="T6" fmla="*/ 3 w 75"/>
                <a:gd name="T7" fmla="*/ 42 h 61"/>
                <a:gd name="T8" fmla="*/ 8 w 75"/>
                <a:gd name="T9" fmla="*/ 48 h 61"/>
                <a:gd name="T10" fmla="*/ 17 w 75"/>
                <a:gd name="T11" fmla="*/ 53 h 61"/>
                <a:gd name="T12" fmla="*/ 29 w 75"/>
                <a:gd name="T13" fmla="*/ 55 h 61"/>
                <a:gd name="T14" fmla="*/ 40 w 75"/>
                <a:gd name="T15" fmla="*/ 55 h 61"/>
                <a:gd name="T16" fmla="*/ 48 w 75"/>
                <a:gd name="T17" fmla="*/ 55 h 61"/>
                <a:gd name="T18" fmla="*/ 49 w 75"/>
                <a:gd name="T19" fmla="*/ 56 h 61"/>
                <a:gd name="T20" fmla="*/ 53 w 75"/>
                <a:gd name="T21" fmla="*/ 58 h 61"/>
                <a:gd name="T22" fmla="*/ 56 w 75"/>
                <a:gd name="T23" fmla="*/ 60 h 61"/>
                <a:gd name="T24" fmla="*/ 61 w 75"/>
                <a:gd name="T25" fmla="*/ 61 h 61"/>
                <a:gd name="T26" fmla="*/ 67 w 75"/>
                <a:gd name="T27" fmla="*/ 60 h 61"/>
                <a:gd name="T28" fmla="*/ 72 w 75"/>
                <a:gd name="T29" fmla="*/ 56 h 61"/>
                <a:gd name="T30" fmla="*/ 75 w 75"/>
                <a:gd name="T31" fmla="*/ 50 h 61"/>
                <a:gd name="T32" fmla="*/ 74 w 75"/>
                <a:gd name="T33" fmla="*/ 47 h 61"/>
                <a:gd name="T34" fmla="*/ 74 w 75"/>
                <a:gd name="T35" fmla="*/ 45 h 61"/>
                <a:gd name="T36" fmla="*/ 74 w 75"/>
                <a:gd name="T37" fmla="*/ 44 h 61"/>
                <a:gd name="T38" fmla="*/ 72 w 75"/>
                <a:gd name="T39" fmla="*/ 42 h 61"/>
                <a:gd name="T40" fmla="*/ 70 w 75"/>
                <a:gd name="T41" fmla="*/ 39 h 61"/>
                <a:gd name="T42" fmla="*/ 65 w 75"/>
                <a:gd name="T43" fmla="*/ 34 h 61"/>
                <a:gd name="T44" fmla="*/ 59 w 75"/>
                <a:gd name="T45" fmla="*/ 29 h 61"/>
                <a:gd name="T46" fmla="*/ 53 w 75"/>
                <a:gd name="T47" fmla="*/ 26 h 61"/>
                <a:gd name="T48" fmla="*/ 48 w 75"/>
                <a:gd name="T49" fmla="*/ 21 h 61"/>
                <a:gd name="T50" fmla="*/ 46 w 75"/>
                <a:gd name="T51" fmla="*/ 16 h 61"/>
                <a:gd name="T52" fmla="*/ 43 w 75"/>
                <a:gd name="T53" fmla="*/ 11 h 61"/>
                <a:gd name="T54" fmla="*/ 41 w 75"/>
                <a:gd name="T55" fmla="*/ 7 h 61"/>
                <a:gd name="T56" fmla="*/ 35 w 75"/>
                <a:gd name="T57" fmla="*/ 2 h 61"/>
                <a:gd name="T58" fmla="*/ 29 w 75"/>
                <a:gd name="T59" fmla="*/ 0 h 61"/>
                <a:gd name="T60" fmla="*/ 20 w 75"/>
                <a:gd name="T61" fmla="*/ 3 h 61"/>
                <a:gd name="T62" fmla="*/ 16 w 75"/>
                <a:gd name="T63" fmla="*/ 8 h 61"/>
                <a:gd name="T64" fmla="*/ 6 w 75"/>
                <a:gd name="T65" fmla="*/ 1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61"/>
                <a:gd name="T101" fmla="*/ 75 w 7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61">
                  <a:moveTo>
                    <a:pt x="6" y="16"/>
                  </a:moveTo>
                  <a:lnTo>
                    <a:pt x="3" y="19"/>
                  </a:lnTo>
                  <a:lnTo>
                    <a:pt x="1" y="23"/>
                  </a:lnTo>
                  <a:lnTo>
                    <a:pt x="1" y="28"/>
                  </a:lnTo>
                  <a:lnTo>
                    <a:pt x="0" y="31"/>
                  </a:lnTo>
                  <a:lnTo>
                    <a:pt x="0" y="34"/>
                  </a:lnTo>
                  <a:lnTo>
                    <a:pt x="1" y="37"/>
                  </a:lnTo>
                  <a:lnTo>
                    <a:pt x="3" y="42"/>
                  </a:lnTo>
                  <a:lnTo>
                    <a:pt x="4" y="44"/>
                  </a:lnTo>
                  <a:lnTo>
                    <a:pt x="8" y="48"/>
                  </a:lnTo>
                  <a:lnTo>
                    <a:pt x="12" y="52"/>
                  </a:lnTo>
                  <a:lnTo>
                    <a:pt x="17" y="53"/>
                  </a:lnTo>
                  <a:lnTo>
                    <a:pt x="22" y="53"/>
                  </a:lnTo>
                  <a:lnTo>
                    <a:pt x="29" y="55"/>
                  </a:lnTo>
                  <a:lnTo>
                    <a:pt x="33" y="55"/>
                  </a:lnTo>
                  <a:lnTo>
                    <a:pt x="40" y="55"/>
                  </a:lnTo>
                  <a:lnTo>
                    <a:pt x="46" y="55"/>
                  </a:lnTo>
                  <a:lnTo>
                    <a:pt x="48" y="55"/>
                  </a:lnTo>
                  <a:lnTo>
                    <a:pt x="49" y="55"/>
                  </a:lnTo>
                  <a:lnTo>
                    <a:pt x="49" y="56"/>
                  </a:lnTo>
                  <a:lnTo>
                    <a:pt x="51" y="58"/>
                  </a:lnTo>
                  <a:lnTo>
                    <a:pt x="53" y="58"/>
                  </a:lnTo>
                  <a:lnTo>
                    <a:pt x="54" y="60"/>
                  </a:lnTo>
                  <a:lnTo>
                    <a:pt x="56" y="60"/>
                  </a:lnTo>
                  <a:lnTo>
                    <a:pt x="57" y="60"/>
                  </a:lnTo>
                  <a:lnTo>
                    <a:pt x="61" y="61"/>
                  </a:lnTo>
                  <a:lnTo>
                    <a:pt x="64" y="60"/>
                  </a:lnTo>
                  <a:lnTo>
                    <a:pt x="67" y="60"/>
                  </a:lnTo>
                  <a:lnTo>
                    <a:pt x="70" y="58"/>
                  </a:lnTo>
                  <a:lnTo>
                    <a:pt x="72" y="56"/>
                  </a:lnTo>
                  <a:lnTo>
                    <a:pt x="74" y="53"/>
                  </a:lnTo>
                  <a:lnTo>
                    <a:pt x="75" y="50"/>
                  </a:lnTo>
                  <a:lnTo>
                    <a:pt x="75" y="47"/>
                  </a:lnTo>
                  <a:lnTo>
                    <a:pt x="74" y="47"/>
                  </a:lnTo>
                  <a:lnTo>
                    <a:pt x="74" y="45"/>
                  </a:lnTo>
                  <a:lnTo>
                    <a:pt x="74" y="44"/>
                  </a:lnTo>
                  <a:lnTo>
                    <a:pt x="72" y="42"/>
                  </a:lnTo>
                  <a:lnTo>
                    <a:pt x="70" y="39"/>
                  </a:lnTo>
                  <a:lnTo>
                    <a:pt x="67" y="36"/>
                  </a:lnTo>
                  <a:lnTo>
                    <a:pt x="65" y="34"/>
                  </a:lnTo>
                  <a:lnTo>
                    <a:pt x="62" y="32"/>
                  </a:lnTo>
                  <a:lnTo>
                    <a:pt x="59" y="29"/>
                  </a:lnTo>
                  <a:lnTo>
                    <a:pt x="56" y="28"/>
                  </a:lnTo>
                  <a:lnTo>
                    <a:pt x="53" y="26"/>
                  </a:lnTo>
                  <a:lnTo>
                    <a:pt x="49" y="23"/>
                  </a:lnTo>
                  <a:lnTo>
                    <a:pt x="48" y="21"/>
                  </a:lnTo>
                  <a:lnTo>
                    <a:pt x="46" y="18"/>
                  </a:lnTo>
                  <a:lnTo>
                    <a:pt x="46" y="16"/>
                  </a:lnTo>
                  <a:lnTo>
                    <a:pt x="45" y="13"/>
                  </a:lnTo>
                  <a:lnTo>
                    <a:pt x="43" y="11"/>
                  </a:lnTo>
                  <a:lnTo>
                    <a:pt x="43" y="8"/>
                  </a:lnTo>
                  <a:lnTo>
                    <a:pt x="41" y="7"/>
                  </a:lnTo>
                  <a:lnTo>
                    <a:pt x="38" y="5"/>
                  </a:lnTo>
                  <a:lnTo>
                    <a:pt x="35" y="2"/>
                  </a:lnTo>
                  <a:lnTo>
                    <a:pt x="32" y="0"/>
                  </a:lnTo>
                  <a:lnTo>
                    <a:pt x="29" y="0"/>
                  </a:lnTo>
                  <a:lnTo>
                    <a:pt x="24" y="2"/>
                  </a:lnTo>
                  <a:lnTo>
                    <a:pt x="20" y="3"/>
                  </a:lnTo>
                  <a:lnTo>
                    <a:pt x="17" y="5"/>
                  </a:lnTo>
                  <a:lnTo>
                    <a:pt x="16" y="8"/>
                  </a:lnTo>
                  <a:lnTo>
                    <a:pt x="12" y="11"/>
                  </a:lnTo>
                  <a:lnTo>
                    <a:pt x="6" y="1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3" name="Freeform 55"/>
            <p:cNvSpPr>
              <a:spLocks/>
            </p:cNvSpPr>
            <p:nvPr/>
          </p:nvSpPr>
          <p:spPr bwMode="auto">
            <a:xfrm>
              <a:off x="4655" y="2753"/>
              <a:ext cx="75" cy="61"/>
            </a:xfrm>
            <a:custGeom>
              <a:avLst/>
              <a:gdLst>
                <a:gd name="T0" fmla="*/ 3 w 75"/>
                <a:gd name="T1" fmla="*/ 19 h 61"/>
                <a:gd name="T2" fmla="*/ 1 w 75"/>
                <a:gd name="T3" fmla="*/ 28 h 61"/>
                <a:gd name="T4" fmla="*/ 0 w 75"/>
                <a:gd name="T5" fmla="*/ 34 h 61"/>
                <a:gd name="T6" fmla="*/ 3 w 75"/>
                <a:gd name="T7" fmla="*/ 42 h 61"/>
                <a:gd name="T8" fmla="*/ 8 w 75"/>
                <a:gd name="T9" fmla="*/ 48 h 61"/>
                <a:gd name="T10" fmla="*/ 17 w 75"/>
                <a:gd name="T11" fmla="*/ 53 h 61"/>
                <a:gd name="T12" fmla="*/ 29 w 75"/>
                <a:gd name="T13" fmla="*/ 55 h 61"/>
                <a:gd name="T14" fmla="*/ 40 w 75"/>
                <a:gd name="T15" fmla="*/ 55 h 61"/>
                <a:gd name="T16" fmla="*/ 48 w 75"/>
                <a:gd name="T17" fmla="*/ 55 h 61"/>
                <a:gd name="T18" fmla="*/ 49 w 75"/>
                <a:gd name="T19" fmla="*/ 56 h 61"/>
                <a:gd name="T20" fmla="*/ 53 w 75"/>
                <a:gd name="T21" fmla="*/ 58 h 61"/>
                <a:gd name="T22" fmla="*/ 56 w 75"/>
                <a:gd name="T23" fmla="*/ 60 h 61"/>
                <a:gd name="T24" fmla="*/ 61 w 75"/>
                <a:gd name="T25" fmla="*/ 61 h 61"/>
                <a:gd name="T26" fmla="*/ 67 w 75"/>
                <a:gd name="T27" fmla="*/ 60 h 61"/>
                <a:gd name="T28" fmla="*/ 72 w 75"/>
                <a:gd name="T29" fmla="*/ 56 h 61"/>
                <a:gd name="T30" fmla="*/ 75 w 75"/>
                <a:gd name="T31" fmla="*/ 50 h 61"/>
                <a:gd name="T32" fmla="*/ 74 w 75"/>
                <a:gd name="T33" fmla="*/ 47 h 61"/>
                <a:gd name="T34" fmla="*/ 74 w 75"/>
                <a:gd name="T35" fmla="*/ 45 h 61"/>
                <a:gd name="T36" fmla="*/ 74 w 75"/>
                <a:gd name="T37" fmla="*/ 44 h 61"/>
                <a:gd name="T38" fmla="*/ 72 w 75"/>
                <a:gd name="T39" fmla="*/ 42 h 61"/>
                <a:gd name="T40" fmla="*/ 70 w 75"/>
                <a:gd name="T41" fmla="*/ 39 h 61"/>
                <a:gd name="T42" fmla="*/ 65 w 75"/>
                <a:gd name="T43" fmla="*/ 34 h 61"/>
                <a:gd name="T44" fmla="*/ 59 w 75"/>
                <a:gd name="T45" fmla="*/ 29 h 61"/>
                <a:gd name="T46" fmla="*/ 53 w 75"/>
                <a:gd name="T47" fmla="*/ 26 h 61"/>
                <a:gd name="T48" fmla="*/ 48 w 75"/>
                <a:gd name="T49" fmla="*/ 21 h 61"/>
                <a:gd name="T50" fmla="*/ 46 w 75"/>
                <a:gd name="T51" fmla="*/ 16 h 61"/>
                <a:gd name="T52" fmla="*/ 43 w 75"/>
                <a:gd name="T53" fmla="*/ 11 h 61"/>
                <a:gd name="T54" fmla="*/ 41 w 75"/>
                <a:gd name="T55" fmla="*/ 7 h 61"/>
                <a:gd name="T56" fmla="*/ 35 w 75"/>
                <a:gd name="T57" fmla="*/ 2 h 61"/>
                <a:gd name="T58" fmla="*/ 29 w 75"/>
                <a:gd name="T59" fmla="*/ 0 h 61"/>
                <a:gd name="T60" fmla="*/ 20 w 75"/>
                <a:gd name="T61" fmla="*/ 3 h 61"/>
                <a:gd name="T62" fmla="*/ 16 w 75"/>
                <a:gd name="T63" fmla="*/ 8 h 61"/>
                <a:gd name="T64" fmla="*/ 6 w 75"/>
                <a:gd name="T65" fmla="*/ 1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61"/>
                <a:gd name="T101" fmla="*/ 75 w 7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61">
                  <a:moveTo>
                    <a:pt x="6" y="16"/>
                  </a:moveTo>
                  <a:lnTo>
                    <a:pt x="3" y="19"/>
                  </a:lnTo>
                  <a:lnTo>
                    <a:pt x="1" y="23"/>
                  </a:lnTo>
                  <a:lnTo>
                    <a:pt x="1" y="28"/>
                  </a:lnTo>
                  <a:lnTo>
                    <a:pt x="0" y="31"/>
                  </a:lnTo>
                  <a:lnTo>
                    <a:pt x="0" y="34"/>
                  </a:lnTo>
                  <a:lnTo>
                    <a:pt x="1" y="37"/>
                  </a:lnTo>
                  <a:lnTo>
                    <a:pt x="3" y="42"/>
                  </a:lnTo>
                  <a:lnTo>
                    <a:pt x="4" y="44"/>
                  </a:lnTo>
                  <a:lnTo>
                    <a:pt x="8" y="48"/>
                  </a:lnTo>
                  <a:lnTo>
                    <a:pt x="12" y="52"/>
                  </a:lnTo>
                  <a:lnTo>
                    <a:pt x="17" y="53"/>
                  </a:lnTo>
                  <a:lnTo>
                    <a:pt x="22" y="53"/>
                  </a:lnTo>
                  <a:lnTo>
                    <a:pt x="29" y="55"/>
                  </a:lnTo>
                  <a:lnTo>
                    <a:pt x="33" y="55"/>
                  </a:lnTo>
                  <a:lnTo>
                    <a:pt x="40" y="55"/>
                  </a:lnTo>
                  <a:lnTo>
                    <a:pt x="46" y="55"/>
                  </a:lnTo>
                  <a:lnTo>
                    <a:pt x="48" y="55"/>
                  </a:lnTo>
                  <a:lnTo>
                    <a:pt x="49" y="55"/>
                  </a:lnTo>
                  <a:lnTo>
                    <a:pt x="49" y="56"/>
                  </a:lnTo>
                  <a:lnTo>
                    <a:pt x="51" y="58"/>
                  </a:lnTo>
                  <a:lnTo>
                    <a:pt x="53" y="58"/>
                  </a:lnTo>
                  <a:lnTo>
                    <a:pt x="54" y="60"/>
                  </a:lnTo>
                  <a:lnTo>
                    <a:pt x="56" y="60"/>
                  </a:lnTo>
                  <a:lnTo>
                    <a:pt x="57" y="60"/>
                  </a:lnTo>
                  <a:lnTo>
                    <a:pt x="61" y="61"/>
                  </a:lnTo>
                  <a:lnTo>
                    <a:pt x="64" y="60"/>
                  </a:lnTo>
                  <a:lnTo>
                    <a:pt x="67" y="60"/>
                  </a:lnTo>
                  <a:lnTo>
                    <a:pt x="70" y="58"/>
                  </a:lnTo>
                  <a:lnTo>
                    <a:pt x="72" y="56"/>
                  </a:lnTo>
                  <a:lnTo>
                    <a:pt x="74" y="53"/>
                  </a:lnTo>
                  <a:lnTo>
                    <a:pt x="75" y="50"/>
                  </a:lnTo>
                  <a:lnTo>
                    <a:pt x="75" y="47"/>
                  </a:lnTo>
                  <a:lnTo>
                    <a:pt x="74" y="47"/>
                  </a:lnTo>
                  <a:lnTo>
                    <a:pt x="74" y="45"/>
                  </a:lnTo>
                  <a:lnTo>
                    <a:pt x="74" y="44"/>
                  </a:lnTo>
                  <a:lnTo>
                    <a:pt x="72" y="42"/>
                  </a:lnTo>
                  <a:lnTo>
                    <a:pt x="70" y="39"/>
                  </a:lnTo>
                  <a:lnTo>
                    <a:pt x="67" y="36"/>
                  </a:lnTo>
                  <a:lnTo>
                    <a:pt x="65" y="34"/>
                  </a:lnTo>
                  <a:lnTo>
                    <a:pt x="62" y="32"/>
                  </a:lnTo>
                  <a:lnTo>
                    <a:pt x="59" y="29"/>
                  </a:lnTo>
                  <a:lnTo>
                    <a:pt x="56" y="28"/>
                  </a:lnTo>
                  <a:lnTo>
                    <a:pt x="53" y="26"/>
                  </a:lnTo>
                  <a:lnTo>
                    <a:pt x="49" y="23"/>
                  </a:lnTo>
                  <a:lnTo>
                    <a:pt x="48" y="21"/>
                  </a:lnTo>
                  <a:lnTo>
                    <a:pt x="46" y="18"/>
                  </a:lnTo>
                  <a:lnTo>
                    <a:pt x="46" y="16"/>
                  </a:lnTo>
                  <a:lnTo>
                    <a:pt x="45" y="13"/>
                  </a:lnTo>
                  <a:lnTo>
                    <a:pt x="43" y="11"/>
                  </a:lnTo>
                  <a:lnTo>
                    <a:pt x="43" y="8"/>
                  </a:lnTo>
                  <a:lnTo>
                    <a:pt x="41" y="7"/>
                  </a:lnTo>
                  <a:lnTo>
                    <a:pt x="38" y="5"/>
                  </a:lnTo>
                  <a:lnTo>
                    <a:pt x="35" y="2"/>
                  </a:lnTo>
                  <a:lnTo>
                    <a:pt x="32" y="0"/>
                  </a:lnTo>
                  <a:lnTo>
                    <a:pt x="29" y="0"/>
                  </a:lnTo>
                  <a:lnTo>
                    <a:pt x="24" y="2"/>
                  </a:lnTo>
                  <a:lnTo>
                    <a:pt x="20" y="3"/>
                  </a:lnTo>
                  <a:lnTo>
                    <a:pt x="17" y="5"/>
                  </a:lnTo>
                  <a:lnTo>
                    <a:pt x="16" y="8"/>
                  </a:lnTo>
                  <a:lnTo>
                    <a:pt x="12" y="11"/>
                  </a:lnTo>
                  <a:lnTo>
                    <a:pt x="6" y="1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4" name="Freeform 56"/>
            <p:cNvSpPr>
              <a:spLocks/>
            </p:cNvSpPr>
            <p:nvPr/>
          </p:nvSpPr>
          <p:spPr bwMode="auto">
            <a:xfrm>
              <a:off x="4666" y="2718"/>
              <a:ext cx="37" cy="30"/>
            </a:xfrm>
            <a:custGeom>
              <a:avLst/>
              <a:gdLst>
                <a:gd name="T0" fmla="*/ 9 w 37"/>
                <a:gd name="T1" fmla="*/ 6 h 30"/>
                <a:gd name="T2" fmla="*/ 8 w 37"/>
                <a:gd name="T3" fmla="*/ 9 h 30"/>
                <a:gd name="T4" fmla="*/ 5 w 37"/>
                <a:gd name="T5" fmla="*/ 11 h 30"/>
                <a:gd name="T6" fmla="*/ 3 w 37"/>
                <a:gd name="T7" fmla="*/ 14 h 30"/>
                <a:gd name="T8" fmla="*/ 1 w 37"/>
                <a:gd name="T9" fmla="*/ 17 h 30"/>
                <a:gd name="T10" fmla="*/ 0 w 37"/>
                <a:gd name="T11" fmla="*/ 21 h 30"/>
                <a:gd name="T12" fmla="*/ 0 w 37"/>
                <a:gd name="T13" fmla="*/ 22 h 30"/>
                <a:gd name="T14" fmla="*/ 0 w 37"/>
                <a:gd name="T15" fmla="*/ 26 h 30"/>
                <a:gd name="T16" fmla="*/ 0 w 37"/>
                <a:gd name="T17" fmla="*/ 29 h 30"/>
                <a:gd name="T18" fmla="*/ 0 w 37"/>
                <a:gd name="T19" fmla="*/ 30 h 30"/>
                <a:gd name="T20" fmla="*/ 1 w 37"/>
                <a:gd name="T21" fmla="*/ 30 h 30"/>
                <a:gd name="T22" fmla="*/ 1 w 37"/>
                <a:gd name="T23" fmla="*/ 30 h 30"/>
                <a:gd name="T24" fmla="*/ 3 w 37"/>
                <a:gd name="T25" fmla="*/ 30 h 30"/>
                <a:gd name="T26" fmla="*/ 3 w 37"/>
                <a:gd name="T27" fmla="*/ 30 h 30"/>
                <a:gd name="T28" fmla="*/ 5 w 37"/>
                <a:gd name="T29" fmla="*/ 30 h 30"/>
                <a:gd name="T30" fmla="*/ 5 w 37"/>
                <a:gd name="T31" fmla="*/ 30 h 30"/>
                <a:gd name="T32" fmla="*/ 5 w 37"/>
                <a:gd name="T33" fmla="*/ 30 h 30"/>
                <a:gd name="T34" fmla="*/ 6 w 37"/>
                <a:gd name="T35" fmla="*/ 30 h 30"/>
                <a:gd name="T36" fmla="*/ 9 w 37"/>
                <a:gd name="T37" fmla="*/ 30 h 30"/>
                <a:gd name="T38" fmla="*/ 11 w 37"/>
                <a:gd name="T39" fmla="*/ 30 h 30"/>
                <a:gd name="T40" fmla="*/ 13 w 37"/>
                <a:gd name="T41" fmla="*/ 30 h 30"/>
                <a:gd name="T42" fmla="*/ 14 w 37"/>
                <a:gd name="T43" fmla="*/ 29 h 30"/>
                <a:gd name="T44" fmla="*/ 16 w 37"/>
                <a:gd name="T45" fmla="*/ 29 h 30"/>
                <a:gd name="T46" fmla="*/ 19 w 37"/>
                <a:gd name="T47" fmla="*/ 29 h 30"/>
                <a:gd name="T48" fmla="*/ 21 w 37"/>
                <a:gd name="T49" fmla="*/ 29 h 30"/>
                <a:gd name="T50" fmla="*/ 22 w 37"/>
                <a:gd name="T51" fmla="*/ 30 h 30"/>
                <a:gd name="T52" fmla="*/ 24 w 37"/>
                <a:gd name="T53" fmla="*/ 30 h 30"/>
                <a:gd name="T54" fmla="*/ 27 w 37"/>
                <a:gd name="T55" fmla="*/ 30 h 30"/>
                <a:gd name="T56" fmla="*/ 29 w 37"/>
                <a:gd name="T57" fmla="*/ 30 h 30"/>
                <a:gd name="T58" fmla="*/ 30 w 37"/>
                <a:gd name="T59" fmla="*/ 30 h 30"/>
                <a:gd name="T60" fmla="*/ 32 w 37"/>
                <a:gd name="T61" fmla="*/ 30 h 30"/>
                <a:gd name="T62" fmla="*/ 34 w 37"/>
                <a:gd name="T63" fmla="*/ 29 h 30"/>
                <a:gd name="T64" fmla="*/ 35 w 37"/>
                <a:gd name="T65" fmla="*/ 29 h 30"/>
                <a:gd name="T66" fmla="*/ 37 w 37"/>
                <a:gd name="T67" fmla="*/ 24 h 30"/>
                <a:gd name="T68" fmla="*/ 37 w 37"/>
                <a:gd name="T69" fmla="*/ 19 h 30"/>
                <a:gd name="T70" fmla="*/ 35 w 37"/>
                <a:gd name="T71" fmla="*/ 16 h 30"/>
                <a:gd name="T72" fmla="*/ 34 w 37"/>
                <a:gd name="T73" fmla="*/ 11 h 30"/>
                <a:gd name="T74" fmla="*/ 32 w 37"/>
                <a:gd name="T75" fmla="*/ 8 h 30"/>
                <a:gd name="T76" fmla="*/ 29 w 37"/>
                <a:gd name="T77" fmla="*/ 5 h 30"/>
                <a:gd name="T78" fmla="*/ 26 w 37"/>
                <a:gd name="T79" fmla="*/ 3 h 30"/>
                <a:gd name="T80" fmla="*/ 22 w 37"/>
                <a:gd name="T81" fmla="*/ 1 h 30"/>
                <a:gd name="T82" fmla="*/ 21 w 37"/>
                <a:gd name="T83" fmla="*/ 0 h 30"/>
                <a:gd name="T84" fmla="*/ 19 w 37"/>
                <a:gd name="T85" fmla="*/ 0 h 30"/>
                <a:gd name="T86" fmla="*/ 18 w 37"/>
                <a:gd name="T87" fmla="*/ 1 h 30"/>
                <a:gd name="T88" fmla="*/ 16 w 37"/>
                <a:gd name="T89" fmla="*/ 1 h 30"/>
                <a:gd name="T90" fmla="*/ 14 w 37"/>
                <a:gd name="T91" fmla="*/ 3 h 30"/>
                <a:gd name="T92" fmla="*/ 13 w 37"/>
                <a:gd name="T93" fmla="*/ 3 h 30"/>
                <a:gd name="T94" fmla="*/ 11 w 37"/>
                <a:gd name="T95" fmla="*/ 5 h 30"/>
                <a:gd name="T96" fmla="*/ 9 w 37"/>
                <a:gd name="T97" fmla="*/ 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
                <a:gd name="T148" fmla="*/ 0 h 30"/>
                <a:gd name="T149" fmla="*/ 37 w 37"/>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 h="30">
                  <a:moveTo>
                    <a:pt x="9" y="6"/>
                  </a:moveTo>
                  <a:lnTo>
                    <a:pt x="8" y="9"/>
                  </a:lnTo>
                  <a:lnTo>
                    <a:pt x="5" y="11"/>
                  </a:lnTo>
                  <a:lnTo>
                    <a:pt x="3" y="14"/>
                  </a:lnTo>
                  <a:lnTo>
                    <a:pt x="1" y="17"/>
                  </a:lnTo>
                  <a:lnTo>
                    <a:pt x="0" y="21"/>
                  </a:lnTo>
                  <a:lnTo>
                    <a:pt x="0" y="22"/>
                  </a:lnTo>
                  <a:lnTo>
                    <a:pt x="0" y="26"/>
                  </a:lnTo>
                  <a:lnTo>
                    <a:pt x="0" y="29"/>
                  </a:lnTo>
                  <a:lnTo>
                    <a:pt x="0" y="30"/>
                  </a:lnTo>
                  <a:lnTo>
                    <a:pt x="1" y="30"/>
                  </a:lnTo>
                  <a:lnTo>
                    <a:pt x="3" y="30"/>
                  </a:lnTo>
                  <a:lnTo>
                    <a:pt x="5" y="30"/>
                  </a:lnTo>
                  <a:lnTo>
                    <a:pt x="6" y="30"/>
                  </a:lnTo>
                  <a:lnTo>
                    <a:pt x="9" y="30"/>
                  </a:lnTo>
                  <a:lnTo>
                    <a:pt x="11" y="30"/>
                  </a:lnTo>
                  <a:lnTo>
                    <a:pt x="13" y="30"/>
                  </a:lnTo>
                  <a:lnTo>
                    <a:pt x="14" y="29"/>
                  </a:lnTo>
                  <a:lnTo>
                    <a:pt x="16" y="29"/>
                  </a:lnTo>
                  <a:lnTo>
                    <a:pt x="19" y="29"/>
                  </a:lnTo>
                  <a:lnTo>
                    <a:pt x="21" y="29"/>
                  </a:lnTo>
                  <a:lnTo>
                    <a:pt x="22" y="30"/>
                  </a:lnTo>
                  <a:lnTo>
                    <a:pt x="24" y="30"/>
                  </a:lnTo>
                  <a:lnTo>
                    <a:pt x="27" y="30"/>
                  </a:lnTo>
                  <a:lnTo>
                    <a:pt x="29" y="30"/>
                  </a:lnTo>
                  <a:lnTo>
                    <a:pt x="30" y="30"/>
                  </a:lnTo>
                  <a:lnTo>
                    <a:pt x="32" y="30"/>
                  </a:lnTo>
                  <a:lnTo>
                    <a:pt x="34" y="29"/>
                  </a:lnTo>
                  <a:lnTo>
                    <a:pt x="35" y="29"/>
                  </a:lnTo>
                  <a:lnTo>
                    <a:pt x="37" y="24"/>
                  </a:lnTo>
                  <a:lnTo>
                    <a:pt x="37" y="19"/>
                  </a:lnTo>
                  <a:lnTo>
                    <a:pt x="35" y="16"/>
                  </a:lnTo>
                  <a:lnTo>
                    <a:pt x="34" y="11"/>
                  </a:lnTo>
                  <a:lnTo>
                    <a:pt x="32" y="8"/>
                  </a:lnTo>
                  <a:lnTo>
                    <a:pt x="29" y="5"/>
                  </a:lnTo>
                  <a:lnTo>
                    <a:pt x="26" y="3"/>
                  </a:lnTo>
                  <a:lnTo>
                    <a:pt x="22" y="1"/>
                  </a:lnTo>
                  <a:lnTo>
                    <a:pt x="21" y="0"/>
                  </a:lnTo>
                  <a:lnTo>
                    <a:pt x="19" y="0"/>
                  </a:lnTo>
                  <a:lnTo>
                    <a:pt x="18" y="1"/>
                  </a:lnTo>
                  <a:lnTo>
                    <a:pt x="16" y="1"/>
                  </a:lnTo>
                  <a:lnTo>
                    <a:pt x="14" y="3"/>
                  </a:lnTo>
                  <a:lnTo>
                    <a:pt x="13" y="3"/>
                  </a:lnTo>
                  <a:lnTo>
                    <a:pt x="11" y="5"/>
                  </a:lnTo>
                  <a:lnTo>
                    <a:pt x="9" y="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5" name="Freeform 57"/>
            <p:cNvSpPr>
              <a:spLocks/>
            </p:cNvSpPr>
            <p:nvPr/>
          </p:nvSpPr>
          <p:spPr bwMode="auto">
            <a:xfrm>
              <a:off x="4666" y="2718"/>
              <a:ext cx="37" cy="30"/>
            </a:xfrm>
            <a:custGeom>
              <a:avLst/>
              <a:gdLst>
                <a:gd name="T0" fmla="*/ 9 w 37"/>
                <a:gd name="T1" fmla="*/ 6 h 30"/>
                <a:gd name="T2" fmla="*/ 8 w 37"/>
                <a:gd name="T3" fmla="*/ 9 h 30"/>
                <a:gd name="T4" fmla="*/ 5 w 37"/>
                <a:gd name="T5" fmla="*/ 11 h 30"/>
                <a:gd name="T6" fmla="*/ 3 w 37"/>
                <a:gd name="T7" fmla="*/ 14 h 30"/>
                <a:gd name="T8" fmla="*/ 1 w 37"/>
                <a:gd name="T9" fmla="*/ 17 h 30"/>
                <a:gd name="T10" fmla="*/ 0 w 37"/>
                <a:gd name="T11" fmla="*/ 21 h 30"/>
                <a:gd name="T12" fmla="*/ 0 w 37"/>
                <a:gd name="T13" fmla="*/ 22 h 30"/>
                <a:gd name="T14" fmla="*/ 0 w 37"/>
                <a:gd name="T15" fmla="*/ 26 h 30"/>
                <a:gd name="T16" fmla="*/ 0 w 37"/>
                <a:gd name="T17" fmla="*/ 29 h 30"/>
                <a:gd name="T18" fmla="*/ 0 w 37"/>
                <a:gd name="T19" fmla="*/ 30 h 30"/>
                <a:gd name="T20" fmla="*/ 1 w 37"/>
                <a:gd name="T21" fmla="*/ 30 h 30"/>
                <a:gd name="T22" fmla="*/ 1 w 37"/>
                <a:gd name="T23" fmla="*/ 30 h 30"/>
                <a:gd name="T24" fmla="*/ 3 w 37"/>
                <a:gd name="T25" fmla="*/ 30 h 30"/>
                <a:gd name="T26" fmla="*/ 3 w 37"/>
                <a:gd name="T27" fmla="*/ 30 h 30"/>
                <a:gd name="T28" fmla="*/ 5 w 37"/>
                <a:gd name="T29" fmla="*/ 30 h 30"/>
                <a:gd name="T30" fmla="*/ 5 w 37"/>
                <a:gd name="T31" fmla="*/ 30 h 30"/>
                <a:gd name="T32" fmla="*/ 5 w 37"/>
                <a:gd name="T33" fmla="*/ 30 h 30"/>
                <a:gd name="T34" fmla="*/ 6 w 37"/>
                <a:gd name="T35" fmla="*/ 30 h 30"/>
                <a:gd name="T36" fmla="*/ 9 w 37"/>
                <a:gd name="T37" fmla="*/ 30 h 30"/>
                <a:gd name="T38" fmla="*/ 11 w 37"/>
                <a:gd name="T39" fmla="*/ 30 h 30"/>
                <a:gd name="T40" fmla="*/ 13 w 37"/>
                <a:gd name="T41" fmla="*/ 30 h 30"/>
                <a:gd name="T42" fmla="*/ 14 w 37"/>
                <a:gd name="T43" fmla="*/ 29 h 30"/>
                <a:gd name="T44" fmla="*/ 16 w 37"/>
                <a:gd name="T45" fmla="*/ 29 h 30"/>
                <a:gd name="T46" fmla="*/ 19 w 37"/>
                <a:gd name="T47" fmla="*/ 29 h 30"/>
                <a:gd name="T48" fmla="*/ 21 w 37"/>
                <a:gd name="T49" fmla="*/ 29 h 30"/>
                <a:gd name="T50" fmla="*/ 22 w 37"/>
                <a:gd name="T51" fmla="*/ 30 h 30"/>
                <a:gd name="T52" fmla="*/ 24 w 37"/>
                <a:gd name="T53" fmla="*/ 30 h 30"/>
                <a:gd name="T54" fmla="*/ 27 w 37"/>
                <a:gd name="T55" fmla="*/ 30 h 30"/>
                <a:gd name="T56" fmla="*/ 29 w 37"/>
                <a:gd name="T57" fmla="*/ 30 h 30"/>
                <a:gd name="T58" fmla="*/ 30 w 37"/>
                <a:gd name="T59" fmla="*/ 30 h 30"/>
                <a:gd name="T60" fmla="*/ 32 w 37"/>
                <a:gd name="T61" fmla="*/ 30 h 30"/>
                <a:gd name="T62" fmla="*/ 34 w 37"/>
                <a:gd name="T63" fmla="*/ 29 h 30"/>
                <a:gd name="T64" fmla="*/ 35 w 37"/>
                <a:gd name="T65" fmla="*/ 29 h 30"/>
                <a:gd name="T66" fmla="*/ 37 w 37"/>
                <a:gd name="T67" fmla="*/ 24 h 30"/>
                <a:gd name="T68" fmla="*/ 37 w 37"/>
                <a:gd name="T69" fmla="*/ 19 h 30"/>
                <a:gd name="T70" fmla="*/ 35 w 37"/>
                <a:gd name="T71" fmla="*/ 16 h 30"/>
                <a:gd name="T72" fmla="*/ 34 w 37"/>
                <a:gd name="T73" fmla="*/ 11 h 30"/>
                <a:gd name="T74" fmla="*/ 32 w 37"/>
                <a:gd name="T75" fmla="*/ 8 h 30"/>
                <a:gd name="T76" fmla="*/ 29 w 37"/>
                <a:gd name="T77" fmla="*/ 5 h 30"/>
                <a:gd name="T78" fmla="*/ 26 w 37"/>
                <a:gd name="T79" fmla="*/ 3 h 30"/>
                <a:gd name="T80" fmla="*/ 22 w 37"/>
                <a:gd name="T81" fmla="*/ 1 h 30"/>
                <a:gd name="T82" fmla="*/ 21 w 37"/>
                <a:gd name="T83" fmla="*/ 0 h 30"/>
                <a:gd name="T84" fmla="*/ 19 w 37"/>
                <a:gd name="T85" fmla="*/ 0 h 30"/>
                <a:gd name="T86" fmla="*/ 18 w 37"/>
                <a:gd name="T87" fmla="*/ 1 h 30"/>
                <a:gd name="T88" fmla="*/ 16 w 37"/>
                <a:gd name="T89" fmla="*/ 1 h 30"/>
                <a:gd name="T90" fmla="*/ 14 w 37"/>
                <a:gd name="T91" fmla="*/ 3 h 30"/>
                <a:gd name="T92" fmla="*/ 13 w 37"/>
                <a:gd name="T93" fmla="*/ 3 h 30"/>
                <a:gd name="T94" fmla="*/ 11 w 37"/>
                <a:gd name="T95" fmla="*/ 5 h 30"/>
                <a:gd name="T96" fmla="*/ 9 w 37"/>
                <a:gd name="T97" fmla="*/ 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
                <a:gd name="T148" fmla="*/ 0 h 30"/>
                <a:gd name="T149" fmla="*/ 37 w 37"/>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 h="30">
                  <a:moveTo>
                    <a:pt x="9" y="6"/>
                  </a:moveTo>
                  <a:lnTo>
                    <a:pt x="8" y="9"/>
                  </a:lnTo>
                  <a:lnTo>
                    <a:pt x="5" y="11"/>
                  </a:lnTo>
                  <a:lnTo>
                    <a:pt x="3" y="14"/>
                  </a:lnTo>
                  <a:lnTo>
                    <a:pt x="1" y="17"/>
                  </a:lnTo>
                  <a:lnTo>
                    <a:pt x="0" y="21"/>
                  </a:lnTo>
                  <a:lnTo>
                    <a:pt x="0" y="22"/>
                  </a:lnTo>
                  <a:lnTo>
                    <a:pt x="0" y="26"/>
                  </a:lnTo>
                  <a:lnTo>
                    <a:pt x="0" y="29"/>
                  </a:lnTo>
                  <a:lnTo>
                    <a:pt x="0" y="30"/>
                  </a:lnTo>
                  <a:lnTo>
                    <a:pt x="1" y="30"/>
                  </a:lnTo>
                  <a:lnTo>
                    <a:pt x="3" y="30"/>
                  </a:lnTo>
                  <a:lnTo>
                    <a:pt x="5" y="30"/>
                  </a:lnTo>
                  <a:lnTo>
                    <a:pt x="6" y="30"/>
                  </a:lnTo>
                  <a:lnTo>
                    <a:pt x="9" y="30"/>
                  </a:lnTo>
                  <a:lnTo>
                    <a:pt x="11" y="30"/>
                  </a:lnTo>
                  <a:lnTo>
                    <a:pt x="13" y="30"/>
                  </a:lnTo>
                  <a:lnTo>
                    <a:pt x="14" y="29"/>
                  </a:lnTo>
                  <a:lnTo>
                    <a:pt x="16" y="29"/>
                  </a:lnTo>
                  <a:lnTo>
                    <a:pt x="19" y="29"/>
                  </a:lnTo>
                  <a:lnTo>
                    <a:pt x="21" y="29"/>
                  </a:lnTo>
                  <a:lnTo>
                    <a:pt x="22" y="30"/>
                  </a:lnTo>
                  <a:lnTo>
                    <a:pt x="24" y="30"/>
                  </a:lnTo>
                  <a:lnTo>
                    <a:pt x="27" y="30"/>
                  </a:lnTo>
                  <a:lnTo>
                    <a:pt x="29" y="30"/>
                  </a:lnTo>
                  <a:lnTo>
                    <a:pt x="30" y="30"/>
                  </a:lnTo>
                  <a:lnTo>
                    <a:pt x="32" y="30"/>
                  </a:lnTo>
                  <a:lnTo>
                    <a:pt x="34" y="29"/>
                  </a:lnTo>
                  <a:lnTo>
                    <a:pt x="35" y="29"/>
                  </a:lnTo>
                  <a:lnTo>
                    <a:pt x="37" y="24"/>
                  </a:lnTo>
                  <a:lnTo>
                    <a:pt x="37" y="19"/>
                  </a:lnTo>
                  <a:lnTo>
                    <a:pt x="35" y="16"/>
                  </a:lnTo>
                  <a:lnTo>
                    <a:pt x="34" y="11"/>
                  </a:lnTo>
                  <a:lnTo>
                    <a:pt x="32" y="8"/>
                  </a:lnTo>
                  <a:lnTo>
                    <a:pt x="29" y="5"/>
                  </a:lnTo>
                  <a:lnTo>
                    <a:pt x="26" y="3"/>
                  </a:lnTo>
                  <a:lnTo>
                    <a:pt x="22" y="1"/>
                  </a:lnTo>
                  <a:lnTo>
                    <a:pt x="21" y="0"/>
                  </a:lnTo>
                  <a:lnTo>
                    <a:pt x="19" y="0"/>
                  </a:lnTo>
                  <a:lnTo>
                    <a:pt x="18" y="1"/>
                  </a:lnTo>
                  <a:lnTo>
                    <a:pt x="16" y="1"/>
                  </a:lnTo>
                  <a:lnTo>
                    <a:pt x="14" y="3"/>
                  </a:lnTo>
                  <a:lnTo>
                    <a:pt x="13" y="3"/>
                  </a:lnTo>
                  <a:lnTo>
                    <a:pt x="11" y="5"/>
                  </a:lnTo>
                  <a:lnTo>
                    <a:pt x="9" y="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6" name="Freeform 58"/>
            <p:cNvSpPr>
              <a:spLocks/>
            </p:cNvSpPr>
            <p:nvPr/>
          </p:nvSpPr>
          <p:spPr bwMode="auto">
            <a:xfrm>
              <a:off x="4692" y="2695"/>
              <a:ext cx="61" cy="42"/>
            </a:xfrm>
            <a:custGeom>
              <a:avLst/>
              <a:gdLst>
                <a:gd name="T0" fmla="*/ 9 w 61"/>
                <a:gd name="T1" fmla="*/ 3 h 42"/>
                <a:gd name="T2" fmla="*/ 8 w 61"/>
                <a:gd name="T3" fmla="*/ 3 h 42"/>
                <a:gd name="T4" fmla="*/ 6 w 61"/>
                <a:gd name="T5" fmla="*/ 3 h 42"/>
                <a:gd name="T6" fmla="*/ 4 w 61"/>
                <a:gd name="T7" fmla="*/ 3 h 42"/>
                <a:gd name="T8" fmla="*/ 3 w 61"/>
                <a:gd name="T9" fmla="*/ 5 h 42"/>
                <a:gd name="T10" fmla="*/ 1 w 61"/>
                <a:gd name="T11" fmla="*/ 5 h 42"/>
                <a:gd name="T12" fmla="*/ 1 w 61"/>
                <a:gd name="T13" fmla="*/ 7 h 42"/>
                <a:gd name="T14" fmla="*/ 0 w 61"/>
                <a:gd name="T15" fmla="*/ 7 h 42"/>
                <a:gd name="T16" fmla="*/ 0 w 61"/>
                <a:gd name="T17" fmla="*/ 8 h 42"/>
                <a:gd name="T18" fmla="*/ 0 w 61"/>
                <a:gd name="T19" fmla="*/ 10 h 42"/>
                <a:gd name="T20" fmla="*/ 0 w 61"/>
                <a:gd name="T21" fmla="*/ 12 h 42"/>
                <a:gd name="T22" fmla="*/ 0 w 61"/>
                <a:gd name="T23" fmla="*/ 15 h 42"/>
                <a:gd name="T24" fmla="*/ 1 w 61"/>
                <a:gd name="T25" fmla="*/ 16 h 42"/>
                <a:gd name="T26" fmla="*/ 1 w 61"/>
                <a:gd name="T27" fmla="*/ 18 h 42"/>
                <a:gd name="T28" fmla="*/ 3 w 61"/>
                <a:gd name="T29" fmla="*/ 20 h 42"/>
                <a:gd name="T30" fmla="*/ 4 w 61"/>
                <a:gd name="T31" fmla="*/ 21 h 42"/>
                <a:gd name="T32" fmla="*/ 8 w 61"/>
                <a:gd name="T33" fmla="*/ 23 h 42"/>
                <a:gd name="T34" fmla="*/ 11 w 61"/>
                <a:gd name="T35" fmla="*/ 24 h 42"/>
                <a:gd name="T36" fmla="*/ 16 w 61"/>
                <a:gd name="T37" fmla="*/ 26 h 42"/>
                <a:gd name="T38" fmla="*/ 19 w 61"/>
                <a:gd name="T39" fmla="*/ 29 h 42"/>
                <a:gd name="T40" fmla="*/ 22 w 61"/>
                <a:gd name="T41" fmla="*/ 31 h 42"/>
                <a:gd name="T42" fmla="*/ 27 w 61"/>
                <a:gd name="T43" fmla="*/ 32 h 42"/>
                <a:gd name="T44" fmla="*/ 30 w 61"/>
                <a:gd name="T45" fmla="*/ 36 h 42"/>
                <a:gd name="T46" fmla="*/ 33 w 61"/>
                <a:gd name="T47" fmla="*/ 37 h 42"/>
                <a:gd name="T48" fmla="*/ 38 w 61"/>
                <a:gd name="T49" fmla="*/ 39 h 42"/>
                <a:gd name="T50" fmla="*/ 41 w 61"/>
                <a:gd name="T51" fmla="*/ 39 h 42"/>
                <a:gd name="T52" fmla="*/ 43 w 61"/>
                <a:gd name="T53" fmla="*/ 40 h 42"/>
                <a:gd name="T54" fmla="*/ 46 w 61"/>
                <a:gd name="T55" fmla="*/ 40 h 42"/>
                <a:gd name="T56" fmla="*/ 49 w 61"/>
                <a:gd name="T57" fmla="*/ 42 h 42"/>
                <a:gd name="T58" fmla="*/ 53 w 61"/>
                <a:gd name="T59" fmla="*/ 42 h 42"/>
                <a:gd name="T60" fmla="*/ 56 w 61"/>
                <a:gd name="T61" fmla="*/ 40 h 42"/>
                <a:gd name="T62" fmla="*/ 57 w 61"/>
                <a:gd name="T63" fmla="*/ 39 h 42"/>
                <a:gd name="T64" fmla="*/ 59 w 61"/>
                <a:gd name="T65" fmla="*/ 37 h 42"/>
                <a:gd name="T66" fmla="*/ 61 w 61"/>
                <a:gd name="T67" fmla="*/ 34 h 42"/>
                <a:gd name="T68" fmla="*/ 59 w 61"/>
                <a:gd name="T69" fmla="*/ 31 h 42"/>
                <a:gd name="T70" fmla="*/ 59 w 61"/>
                <a:gd name="T71" fmla="*/ 28 h 42"/>
                <a:gd name="T72" fmla="*/ 57 w 61"/>
                <a:gd name="T73" fmla="*/ 23 h 42"/>
                <a:gd name="T74" fmla="*/ 56 w 61"/>
                <a:gd name="T75" fmla="*/ 20 h 42"/>
                <a:gd name="T76" fmla="*/ 56 w 61"/>
                <a:gd name="T77" fmla="*/ 16 h 42"/>
                <a:gd name="T78" fmla="*/ 56 w 61"/>
                <a:gd name="T79" fmla="*/ 13 h 42"/>
                <a:gd name="T80" fmla="*/ 57 w 61"/>
                <a:gd name="T81" fmla="*/ 10 h 42"/>
                <a:gd name="T82" fmla="*/ 53 w 61"/>
                <a:gd name="T83" fmla="*/ 8 h 42"/>
                <a:gd name="T84" fmla="*/ 49 w 61"/>
                <a:gd name="T85" fmla="*/ 5 h 42"/>
                <a:gd name="T86" fmla="*/ 46 w 61"/>
                <a:gd name="T87" fmla="*/ 5 h 42"/>
                <a:gd name="T88" fmla="*/ 41 w 61"/>
                <a:gd name="T89" fmla="*/ 3 h 42"/>
                <a:gd name="T90" fmla="*/ 38 w 61"/>
                <a:gd name="T91" fmla="*/ 3 h 42"/>
                <a:gd name="T92" fmla="*/ 35 w 61"/>
                <a:gd name="T93" fmla="*/ 2 h 42"/>
                <a:gd name="T94" fmla="*/ 30 w 61"/>
                <a:gd name="T95" fmla="*/ 2 h 42"/>
                <a:gd name="T96" fmla="*/ 25 w 61"/>
                <a:gd name="T97" fmla="*/ 0 h 42"/>
                <a:gd name="T98" fmla="*/ 24 w 61"/>
                <a:gd name="T99" fmla="*/ 0 h 42"/>
                <a:gd name="T100" fmla="*/ 22 w 61"/>
                <a:gd name="T101" fmla="*/ 0 h 42"/>
                <a:gd name="T102" fmla="*/ 20 w 61"/>
                <a:gd name="T103" fmla="*/ 0 h 42"/>
                <a:gd name="T104" fmla="*/ 17 w 61"/>
                <a:gd name="T105" fmla="*/ 0 h 42"/>
                <a:gd name="T106" fmla="*/ 16 w 61"/>
                <a:gd name="T107" fmla="*/ 2 h 42"/>
                <a:gd name="T108" fmla="*/ 14 w 61"/>
                <a:gd name="T109" fmla="*/ 2 h 42"/>
                <a:gd name="T110" fmla="*/ 11 w 61"/>
                <a:gd name="T111" fmla="*/ 2 h 42"/>
                <a:gd name="T112" fmla="*/ 9 w 61"/>
                <a:gd name="T113" fmla="*/ 3 h 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42"/>
                <a:gd name="T173" fmla="*/ 61 w 61"/>
                <a:gd name="T174" fmla="*/ 42 h 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42">
                  <a:moveTo>
                    <a:pt x="9" y="3"/>
                  </a:moveTo>
                  <a:lnTo>
                    <a:pt x="8" y="3"/>
                  </a:lnTo>
                  <a:lnTo>
                    <a:pt x="6" y="3"/>
                  </a:lnTo>
                  <a:lnTo>
                    <a:pt x="4" y="3"/>
                  </a:lnTo>
                  <a:lnTo>
                    <a:pt x="3" y="5"/>
                  </a:lnTo>
                  <a:lnTo>
                    <a:pt x="1" y="5"/>
                  </a:lnTo>
                  <a:lnTo>
                    <a:pt x="1" y="7"/>
                  </a:lnTo>
                  <a:lnTo>
                    <a:pt x="0" y="7"/>
                  </a:lnTo>
                  <a:lnTo>
                    <a:pt x="0" y="8"/>
                  </a:lnTo>
                  <a:lnTo>
                    <a:pt x="0" y="10"/>
                  </a:lnTo>
                  <a:lnTo>
                    <a:pt x="0" y="12"/>
                  </a:lnTo>
                  <a:lnTo>
                    <a:pt x="0" y="15"/>
                  </a:lnTo>
                  <a:lnTo>
                    <a:pt x="1" y="16"/>
                  </a:lnTo>
                  <a:lnTo>
                    <a:pt x="1" y="18"/>
                  </a:lnTo>
                  <a:lnTo>
                    <a:pt x="3" y="20"/>
                  </a:lnTo>
                  <a:lnTo>
                    <a:pt x="4" y="21"/>
                  </a:lnTo>
                  <a:lnTo>
                    <a:pt x="8" y="23"/>
                  </a:lnTo>
                  <a:lnTo>
                    <a:pt x="11" y="24"/>
                  </a:lnTo>
                  <a:lnTo>
                    <a:pt x="16" y="26"/>
                  </a:lnTo>
                  <a:lnTo>
                    <a:pt x="19" y="29"/>
                  </a:lnTo>
                  <a:lnTo>
                    <a:pt x="22" y="31"/>
                  </a:lnTo>
                  <a:lnTo>
                    <a:pt x="27" y="32"/>
                  </a:lnTo>
                  <a:lnTo>
                    <a:pt x="30" y="36"/>
                  </a:lnTo>
                  <a:lnTo>
                    <a:pt x="33" y="37"/>
                  </a:lnTo>
                  <a:lnTo>
                    <a:pt x="38" y="39"/>
                  </a:lnTo>
                  <a:lnTo>
                    <a:pt x="41" y="39"/>
                  </a:lnTo>
                  <a:lnTo>
                    <a:pt x="43" y="40"/>
                  </a:lnTo>
                  <a:lnTo>
                    <a:pt x="46" y="40"/>
                  </a:lnTo>
                  <a:lnTo>
                    <a:pt x="49" y="42"/>
                  </a:lnTo>
                  <a:lnTo>
                    <a:pt x="53" y="42"/>
                  </a:lnTo>
                  <a:lnTo>
                    <a:pt x="56" y="40"/>
                  </a:lnTo>
                  <a:lnTo>
                    <a:pt x="57" y="39"/>
                  </a:lnTo>
                  <a:lnTo>
                    <a:pt x="59" y="37"/>
                  </a:lnTo>
                  <a:lnTo>
                    <a:pt x="61" y="34"/>
                  </a:lnTo>
                  <a:lnTo>
                    <a:pt x="59" y="31"/>
                  </a:lnTo>
                  <a:lnTo>
                    <a:pt x="59" y="28"/>
                  </a:lnTo>
                  <a:lnTo>
                    <a:pt x="57" y="23"/>
                  </a:lnTo>
                  <a:lnTo>
                    <a:pt x="56" y="20"/>
                  </a:lnTo>
                  <a:lnTo>
                    <a:pt x="56" y="16"/>
                  </a:lnTo>
                  <a:lnTo>
                    <a:pt x="56" y="13"/>
                  </a:lnTo>
                  <a:lnTo>
                    <a:pt x="57" y="10"/>
                  </a:lnTo>
                  <a:lnTo>
                    <a:pt x="53" y="8"/>
                  </a:lnTo>
                  <a:lnTo>
                    <a:pt x="49" y="5"/>
                  </a:lnTo>
                  <a:lnTo>
                    <a:pt x="46" y="5"/>
                  </a:lnTo>
                  <a:lnTo>
                    <a:pt x="41" y="3"/>
                  </a:lnTo>
                  <a:lnTo>
                    <a:pt x="38" y="3"/>
                  </a:lnTo>
                  <a:lnTo>
                    <a:pt x="35" y="2"/>
                  </a:lnTo>
                  <a:lnTo>
                    <a:pt x="30" y="2"/>
                  </a:lnTo>
                  <a:lnTo>
                    <a:pt x="25" y="0"/>
                  </a:lnTo>
                  <a:lnTo>
                    <a:pt x="24" y="0"/>
                  </a:lnTo>
                  <a:lnTo>
                    <a:pt x="22" y="0"/>
                  </a:lnTo>
                  <a:lnTo>
                    <a:pt x="20" y="0"/>
                  </a:lnTo>
                  <a:lnTo>
                    <a:pt x="17" y="0"/>
                  </a:lnTo>
                  <a:lnTo>
                    <a:pt x="16" y="2"/>
                  </a:lnTo>
                  <a:lnTo>
                    <a:pt x="14" y="2"/>
                  </a:lnTo>
                  <a:lnTo>
                    <a:pt x="11" y="2"/>
                  </a:lnTo>
                  <a:lnTo>
                    <a:pt x="9" y="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7" name="Freeform 59"/>
            <p:cNvSpPr>
              <a:spLocks/>
            </p:cNvSpPr>
            <p:nvPr/>
          </p:nvSpPr>
          <p:spPr bwMode="auto">
            <a:xfrm>
              <a:off x="4692" y="2695"/>
              <a:ext cx="61" cy="42"/>
            </a:xfrm>
            <a:custGeom>
              <a:avLst/>
              <a:gdLst>
                <a:gd name="T0" fmla="*/ 9 w 61"/>
                <a:gd name="T1" fmla="*/ 3 h 42"/>
                <a:gd name="T2" fmla="*/ 8 w 61"/>
                <a:gd name="T3" fmla="*/ 3 h 42"/>
                <a:gd name="T4" fmla="*/ 6 w 61"/>
                <a:gd name="T5" fmla="*/ 3 h 42"/>
                <a:gd name="T6" fmla="*/ 4 w 61"/>
                <a:gd name="T7" fmla="*/ 3 h 42"/>
                <a:gd name="T8" fmla="*/ 3 w 61"/>
                <a:gd name="T9" fmla="*/ 5 h 42"/>
                <a:gd name="T10" fmla="*/ 1 w 61"/>
                <a:gd name="T11" fmla="*/ 5 h 42"/>
                <a:gd name="T12" fmla="*/ 1 w 61"/>
                <a:gd name="T13" fmla="*/ 7 h 42"/>
                <a:gd name="T14" fmla="*/ 0 w 61"/>
                <a:gd name="T15" fmla="*/ 7 h 42"/>
                <a:gd name="T16" fmla="*/ 0 w 61"/>
                <a:gd name="T17" fmla="*/ 8 h 42"/>
                <a:gd name="T18" fmla="*/ 0 w 61"/>
                <a:gd name="T19" fmla="*/ 10 h 42"/>
                <a:gd name="T20" fmla="*/ 0 w 61"/>
                <a:gd name="T21" fmla="*/ 12 h 42"/>
                <a:gd name="T22" fmla="*/ 0 w 61"/>
                <a:gd name="T23" fmla="*/ 15 h 42"/>
                <a:gd name="T24" fmla="*/ 1 w 61"/>
                <a:gd name="T25" fmla="*/ 16 h 42"/>
                <a:gd name="T26" fmla="*/ 1 w 61"/>
                <a:gd name="T27" fmla="*/ 18 h 42"/>
                <a:gd name="T28" fmla="*/ 3 w 61"/>
                <a:gd name="T29" fmla="*/ 20 h 42"/>
                <a:gd name="T30" fmla="*/ 4 w 61"/>
                <a:gd name="T31" fmla="*/ 21 h 42"/>
                <a:gd name="T32" fmla="*/ 8 w 61"/>
                <a:gd name="T33" fmla="*/ 23 h 42"/>
                <a:gd name="T34" fmla="*/ 11 w 61"/>
                <a:gd name="T35" fmla="*/ 24 h 42"/>
                <a:gd name="T36" fmla="*/ 16 w 61"/>
                <a:gd name="T37" fmla="*/ 26 h 42"/>
                <a:gd name="T38" fmla="*/ 19 w 61"/>
                <a:gd name="T39" fmla="*/ 29 h 42"/>
                <a:gd name="T40" fmla="*/ 22 w 61"/>
                <a:gd name="T41" fmla="*/ 31 h 42"/>
                <a:gd name="T42" fmla="*/ 27 w 61"/>
                <a:gd name="T43" fmla="*/ 32 h 42"/>
                <a:gd name="T44" fmla="*/ 30 w 61"/>
                <a:gd name="T45" fmla="*/ 36 h 42"/>
                <a:gd name="T46" fmla="*/ 33 w 61"/>
                <a:gd name="T47" fmla="*/ 37 h 42"/>
                <a:gd name="T48" fmla="*/ 38 w 61"/>
                <a:gd name="T49" fmla="*/ 39 h 42"/>
                <a:gd name="T50" fmla="*/ 41 w 61"/>
                <a:gd name="T51" fmla="*/ 39 h 42"/>
                <a:gd name="T52" fmla="*/ 43 w 61"/>
                <a:gd name="T53" fmla="*/ 40 h 42"/>
                <a:gd name="T54" fmla="*/ 46 w 61"/>
                <a:gd name="T55" fmla="*/ 40 h 42"/>
                <a:gd name="T56" fmla="*/ 49 w 61"/>
                <a:gd name="T57" fmla="*/ 42 h 42"/>
                <a:gd name="T58" fmla="*/ 53 w 61"/>
                <a:gd name="T59" fmla="*/ 42 h 42"/>
                <a:gd name="T60" fmla="*/ 56 w 61"/>
                <a:gd name="T61" fmla="*/ 40 h 42"/>
                <a:gd name="T62" fmla="*/ 57 w 61"/>
                <a:gd name="T63" fmla="*/ 39 h 42"/>
                <a:gd name="T64" fmla="*/ 59 w 61"/>
                <a:gd name="T65" fmla="*/ 37 h 42"/>
                <a:gd name="T66" fmla="*/ 61 w 61"/>
                <a:gd name="T67" fmla="*/ 34 h 42"/>
                <a:gd name="T68" fmla="*/ 59 w 61"/>
                <a:gd name="T69" fmla="*/ 31 h 42"/>
                <a:gd name="T70" fmla="*/ 59 w 61"/>
                <a:gd name="T71" fmla="*/ 28 h 42"/>
                <a:gd name="T72" fmla="*/ 57 w 61"/>
                <a:gd name="T73" fmla="*/ 23 h 42"/>
                <a:gd name="T74" fmla="*/ 56 w 61"/>
                <a:gd name="T75" fmla="*/ 20 h 42"/>
                <a:gd name="T76" fmla="*/ 56 w 61"/>
                <a:gd name="T77" fmla="*/ 16 h 42"/>
                <a:gd name="T78" fmla="*/ 56 w 61"/>
                <a:gd name="T79" fmla="*/ 13 h 42"/>
                <a:gd name="T80" fmla="*/ 57 w 61"/>
                <a:gd name="T81" fmla="*/ 10 h 42"/>
                <a:gd name="T82" fmla="*/ 53 w 61"/>
                <a:gd name="T83" fmla="*/ 8 h 42"/>
                <a:gd name="T84" fmla="*/ 49 w 61"/>
                <a:gd name="T85" fmla="*/ 5 h 42"/>
                <a:gd name="T86" fmla="*/ 46 w 61"/>
                <a:gd name="T87" fmla="*/ 5 h 42"/>
                <a:gd name="T88" fmla="*/ 41 w 61"/>
                <a:gd name="T89" fmla="*/ 3 h 42"/>
                <a:gd name="T90" fmla="*/ 38 w 61"/>
                <a:gd name="T91" fmla="*/ 3 h 42"/>
                <a:gd name="T92" fmla="*/ 35 w 61"/>
                <a:gd name="T93" fmla="*/ 2 h 42"/>
                <a:gd name="T94" fmla="*/ 30 w 61"/>
                <a:gd name="T95" fmla="*/ 2 h 42"/>
                <a:gd name="T96" fmla="*/ 25 w 61"/>
                <a:gd name="T97" fmla="*/ 0 h 42"/>
                <a:gd name="T98" fmla="*/ 24 w 61"/>
                <a:gd name="T99" fmla="*/ 0 h 42"/>
                <a:gd name="T100" fmla="*/ 22 w 61"/>
                <a:gd name="T101" fmla="*/ 0 h 42"/>
                <a:gd name="T102" fmla="*/ 20 w 61"/>
                <a:gd name="T103" fmla="*/ 0 h 42"/>
                <a:gd name="T104" fmla="*/ 17 w 61"/>
                <a:gd name="T105" fmla="*/ 0 h 42"/>
                <a:gd name="T106" fmla="*/ 16 w 61"/>
                <a:gd name="T107" fmla="*/ 2 h 42"/>
                <a:gd name="T108" fmla="*/ 14 w 61"/>
                <a:gd name="T109" fmla="*/ 2 h 42"/>
                <a:gd name="T110" fmla="*/ 11 w 61"/>
                <a:gd name="T111" fmla="*/ 2 h 42"/>
                <a:gd name="T112" fmla="*/ 9 w 61"/>
                <a:gd name="T113" fmla="*/ 3 h 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42"/>
                <a:gd name="T173" fmla="*/ 61 w 61"/>
                <a:gd name="T174" fmla="*/ 42 h 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42">
                  <a:moveTo>
                    <a:pt x="9" y="3"/>
                  </a:moveTo>
                  <a:lnTo>
                    <a:pt x="8" y="3"/>
                  </a:lnTo>
                  <a:lnTo>
                    <a:pt x="6" y="3"/>
                  </a:lnTo>
                  <a:lnTo>
                    <a:pt x="4" y="3"/>
                  </a:lnTo>
                  <a:lnTo>
                    <a:pt x="3" y="5"/>
                  </a:lnTo>
                  <a:lnTo>
                    <a:pt x="1" y="5"/>
                  </a:lnTo>
                  <a:lnTo>
                    <a:pt x="1" y="7"/>
                  </a:lnTo>
                  <a:lnTo>
                    <a:pt x="0" y="7"/>
                  </a:lnTo>
                  <a:lnTo>
                    <a:pt x="0" y="8"/>
                  </a:lnTo>
                  <a:lnTo>
                    <a:pt x="0" y="10"/>
                  </a:lnTo>
                  <a:lnTo>
                    <a:pt x="0" y="12"/>
                  </a:lnTo>
                  <a:lnTo>
                    <a:pt x="0" y="15"/>
                  </a:lnTo>
                  <a:lnTo>
                    <a:pt x="1" y="16"/>
                  </a:lnTo>
                  <a:lnTo>
                    <a:pt x="1" y="18"/>
                  </a:lnTo>
                  <a:lnTo>
                    <a:pt x="3" y="20"/>
                  </a:lnTo>
                  <a:lnTo>
                    <a:pt x="4" y="21"/>
                  </a:lnTo>
                  <a:lnTo>
                    <a:pt x="8" y="23"/>
                  </a:lnTo>
                  <a:lnTo>
                    <a:pt x="11" y="24"/>
                  </a:lnTo>
                  <a:lnTo>
                    <a:pt x="16" y="26"/>
                  </a:lnTo>
                  <a:lnTo>
                    <a:pt x="19" y="29"/>
                  </a:lnTo>
                  <a:lnTo>
                    <a:pt x="22" y="31"/>
                  </a:lnTo>
                  <a:lnTo>
                    <a:pt x="27" y="32"/>
                  </a:lnTo>
                  <a:lnTo>
                    <a:pt x="30" y="36"/>
                  </a:lnTo>
                  <a:lnTo>
                    <a:pt x="33" y="37"/>
                  </a:lnTo>
                  <a:lnTo>
                    <a:pt x="38" y="39"/>
                  </a:lnTo>
                  <a:lnTo>
                    <a:pt x="41" y="39"/>
                  </a:lnTo>
                  <a:lnTo>
                    <a:pt x="43" y="40"/>
                  </a:lnTo>
                  <a:lnTo>
                    <a:pt x="46" y="40"/>
                  </a:lnTo>
                  <a:lnTo>
                    <a:pt x="49" y="42"/>
                  </a:lnTo>
                  <a:lnTo>
                    <a:pt x="53" y="42"/>
                  </a:lnTo>
                  <a:lnTo>
                    <a:pt x="56" y="40"/>
                  </a:lnTo>
                  <a:lnTo>
                    <a:pt x="57" y="39"/>
                  </a:lnTo>
                  <a:lnTo>
                    <a:pt x="59" y="37"/>
                  </a:lnTo>
                  <a:lnTo>
                    <a:pt x="61" y="34"/>
                  </a:lnTo>
                  <a:lnTo>
                    <a:pt x="59" y="31"/>
                  </a:lnTo>
                  <a:lnTo>
                    <a:pt x="59" y="28"/>
                  </a:lnTo>
                  <a:lnTo>
                    <a:pt x="57" y="23"/>
                  </a:lnTo>
                  <a:lnTo>
                    <a:pt x="56" y="20"/>
                  </a:lnTo>
                  <a:lnTo>
                    <a:pt x="56" y="16"/>
                  </a:lnTo>
                  <a:lnTo>
                    <a:pt x="56" y="13"/>
                  </a:lnTo>
                  <a:lnTo>
                    <a:pt x="57" y="10"/>
                  </a:lnTo>
                  <a:lnTo>
                    <a:pt x="53" y="8"/>
                  </a:lnTo>
                  <a:lnTo>
                    <a:pt x="49" y="5"/>
                  </a:lnTo>
                  <a:lnTo>
                    <a:pt x="46" y="5"/>
                  </a:lnTo>
                  <a:lnTo>
                    <a:pt x="41" y="3"/>
                  </a:lnTo>
                  <a:lnTo>
                    <a:pt x="38" y="3"/>
                  </a:lnTo>
                  <a:lnTo>
                    <a:pt x="35" y="2"/>
                  </a:lnTo>
                  <a:lnTo>
                    <a:pt x="30" y="2"/>
                  </a:lnTo>
                  <a:lnTo>
                    <a:pt x="25" y="0"/>
                  </a:lnTo>
                  <a:lnTo>
                    <a:pt x="24" y="0"/>
                  </a:lnTo>
                  <a:lnTo>
                    <a:pt x="22" y="0"/>
                  </a:lnTo>
                  <a:lnTo>
                    <a:pt x="20" y="0"/>
                  </a:lnTo>
                  <a:lnTo>
                    <a:pt x="17" y="0"/>
                  </a:lnTo>
                  <a:lnTo>
                    <a:pt x="16" y="2"/>
                  </a:lnTo>
                  <a:lnTo>
                    <a:pt x="14" y="2"/>
                  </a:lnTo>
                  <a:lnTo>
                    <a:pt x="11" y="2"/>
                  </a:lnTo>
                  <a:lnTo>
                    <a:pt x="9" y="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8" name="Freeform 60"/>
            <p:cNvSpPr>
              <a:spLocks/>
            </p:cNvSpPr>
            <p:nvPr/>
          </p:nvSpPr>
          <p:spPr bwMode="auto">
            <a:xfrm>
              <a:off x="4708" y="2737"/>
              <a:ext cx="48" cy="52"/>
            </a:xfrm>
            <a:custGeom>
              <a:avLst/>
              <a:gdLst>
                <a:gd name="T0" fmla="*/ 0 w 48"/>
                <a:gd name="T1" fmla="*/ 13 h 52"/>
                <a:gd name="T2" fmla="*/ 0 w 48"/>
                <a:gd name="T3" fmla="*/ 19 h 52"/>
                <a:gd name="T4" fmla="*/ 1 w 48"/>
                <a:gd name="T5" fmla="*/ 24 h 52"/>
                <a:gd name="T6" fmla="*/ 4 w 48"/>
                <a:gd name="T7" fmla="*/ 29 h 52"/>
                <a:gd name="T8" fmla="*/ 8 w 48"/>
                <a:gd name="T9" fmla="*/ 34 h 52"/>
                <a:gd name="T10" fmla="*/ 11 w 48"/>
                <a:gd name="T11" fmla="*/ 39 h 52"/>
                <a:gd name="T12" fmla="*/ 16 w 48"/>
                <a:gd name="T13" fmla="*/ 42 h 52"/>
                <a:gd name="T14" fmla="*/ 21 w 48"/>
                <a:gd name="T15" fmla="*/ 47 h 52"/>
                <a:gd name="T16" fmla="*/ 25 w 48"/>
                <a:gd name="T17" fmla="*/ 50 h 52"/>
                <a:gd name="T18" fmla="*/ 27 w 48"/>
                <a:gd name="T19" fmla="*/ 52 h 52"/>
                <a:gd name="T20" fmla="*/ 30 w 48"/>
                <a:gd name="T21" fmla="*/ 52 h 52"/>
                <a:gd name="T22" fmla="*/ 33 w 48"/>
                <a:gd name="T23" fmla="*/ 52 h 52"/>
                <a:gd name="T24" fmla="*/ 37 w 48"/>
                <a:gd name="T25" fmla="*/ 52 h 52"/>
                <a:gd name="T26" fmla="*/ 40 w 48"/>
                <a:gd name="T27" fmla="*/ 48 h 52"/>
                <a:gd name="T28" fmla="*/ 43 w 48"/>
                <a:gd name="T29" fmla="*/ 47 h 52"/>
                <a:gd name="T30" fmla="*/ 45 w 48"/>
                <a:gd name="T31" fmla="*/ 45 h 52"/>
                <a:gd name="T32" fmla="*/ 46 w 48"/>
                <a:gd name="T33" fmla="*/ 42 h 52"/>
                <a:gd name="T34" fmla="*/ 48 w 48"/>
                <a:gd name="T35" fmla="*/ 34 h 52"/>
                <a:gd name="T36" fmla="*/ 48 w 48"/>
                <a:gd name="T37" fmla="*/ 26 h 52"/>
                <a:gd name="T38" fmla="*/ 45 w 48"/>
                <a:gd name="T39" fmla="*/ 19 h 52"/>
                <a:gd name="T40" fmla="*/ 40 w 48"/>
                <a:gd name="T41" fmla="*/ 13 h 52"/>
                <a:gd name="T42" fmla="*/ 33 w 48"/>
                <a:gd name="T43" fmla="*/ 8 h 52"/>
                <a:gd name="T44" fmla="*/ 27 w 48"/>
                <a:gd name="T45" fmla="*/ 3 h 52"/>
                <a:gd name="T46" fmla="*/ 19 w 48"/>
                <a:gd name="T47" fmla="*/ 2 h 52"/>
                <a:gd name="T48" fmla="*/ 11 w 48"/>
                <a:gd name="T49" fmla="*/ 0 h 52"/>
                <a:gd name="T50" fmla="*/ 9 w 48"/>
                <a:gd name="T51" fmla="*/ 0 h 52"/>
                <a:gd name="T52" fmla="*/ 6 w 48"/>
                <a:gd name="T53" fmla="*/ 0 h 52"/>
                <a:gd name="T54" fmla="*/ 6 w 48"/>
                <a:gd name="T55" fmla="*/ 2 h 52"/>
                <a:gd name="T56" fmla="*/ 4 w 48"/>
                <a:gd name="T57" fmla="*/ 3 h 52"/>
                <a:gd name="T58" fmla="*/ 3 w 48"/>
                <a:gd name="T59" fmla="*/ 7 h 52"/>
                <a:gd name="T60" fmla="*/ 3 w 48"/>
                <a:gd name="T61" fmla="*/ 8 h 52"/>
                <a:gd name="T62" fmla="*/ 1 w 48"/>
                <a:gd name="T63" fmla="*/ 10 h 52"/>
                <a:gd name="T64" fmla="*/ 0 w 48"/>
                <a:gd name="T65" fmla="*/ 13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52"/>
                <a:gd name="T101" fmla="*/ 48 w 48"/>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52">
                  <a:moveTo>
                    <a:pt x="0" y="13"/>
                  </a:moveTo>
                  <a:lnTo>
                    <a:pt x="0" y="19"/>
                  </a:lnTo>
                  <a:lnTo>
                    <a:pt x="1" y="24"/>
                  </a:lnTo>
                  <a:lnTo>
                    <a:pt x="4" y="29"/>
                  </a:lnTo>
                  <a:lnTo>
                    <a:pt x="8" y="34"/>
                  </a:lnTo>
                  <a:lnTo>
                    <a:pt x="11" y="39"/>
                  </a:lnTo>
                  <a:lnTo>
                    <a:pt x="16" y="42"/>
                  </a:lnTo>
                  <a:lnTo>
                    <a:pt x="21" y="47"/>
                  </a:lnTo>
                  <a:lnTo>
                    <a:pt x="25" y="50"/>
                  </a:lnTo>
                  <a:lnTo>
                    <a:pt x="27" y="52"/>
                  </a:lnTo>
                  <a:lnTo>
                    <a:pt x="30" y="52"/>
                  </a:lnTo>
                  <a:lnTo>
                    <a:pt x="33" y="52"/>
                  </a:lnTo>
                  <a:lnTo>
                    <a:pt x="37" y="52"/>
                  </a:lnTo>
                  <a:lnTo>
                    <a:pt x="40" y="48"/>
                  </a:lnTo>
                  <a:lnTo>
                    <a:pt x="43" y="47"/>
                  </a:lnTo>
                  <a:lnTo>
                    <a:pt x="45" y="45"/>
                  </a:lnTo>
                  <a:lnTo>
                    <a:pt x="46" y="42"/>
                  </a:lnTo>
                  <a:lnTo>
                    <a:pt x="48" y="34"/>
                  </a:lnTo>
                  <a:lnTo>
                    <a:pt x="48" y="26"/>
                  </a:lnTo>
                  <a:lnTo>
                    <a:pt x="45" y="19"/>
                  </a:lnTo>
                  <a:lnTo>
                    <a:pt x="40" y="13"/>
                  </a:lnTo>
                  <a:lnTo>
                    <a:pt x="33" y="8"/>
                  </a:lnTo>
                  <a:lnTo>
                    <a:pt x="27" y="3"/>
                  </a:lnTo>
                  <a:lnTo>
                    <a:pt x="19" y="2"/>
                  </a:lnTo>
                  <a:lnTo>
                    <a:pt x="11" y="0"/>
                  </a:lnTo>
                  <a:lnTo>
                    <a:pt x="9" y="0"/>
                  </a:lnTo>
                  <a:lnTo>
                    <a:pt x="6" y="0"/>
                  </a:lnTo>
                  <a:lnTo>
                    <a:pt x="6" y="2"/>
                  </a:lnTo>
                  <a:lnTo>
                    <a:pt x="4" y="3"/>
                  </a:lnTo>
                  <a:lnTo>
                    <a:pt x="3" y="7"/>
                  </a:lnTo>
                  <a:lnTo>
                    <a:pt x="3" y="8"/>
                  </a:lnTo>
                  <a:lnTo>
                    <a:pt x="1" y="10"/>
                  </a:lnTo>
                  <a:lnTo>
                    <a:pt x="0" y="1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59" name="Freeform 61"/>
            <p:cNvSpPr>
              <a:spLocks/>
            </p:cNvSpPr>
            <p:nvPr/>
          </p:nvSpPr>
          <p:spPr bwMode="auto">
            <a:xfrm>
              <a:off x="4708" y="2737"/>
              <a:ext cx="48" cy="52"/>
            </a:xfrm>
            <a:custGeom>
              <a:avLst/>
              <a:gdLst>
                <a:gd name="T0" fmla="*/ 0 w 48"/>
                <a:gd name="T1" fmla="*/ 13 h 52"/>
                <a:gd name="T2" fmla="*/ 0 w 48"/>
                <a:gd name="T3" fmla="*/ 19 h 52"/>
                <a:gd name="T4" fmla="*/ 1 w 48"/>
                <a:gd name="T5" fmla="*/ 24 h 52"/>
                <a:gd name="T6" fmla="*/ 4 w 48"/>
                <a:gd name="T7" fmla="*/ 29 h 52"/>
                <a:gd name="T8" fmla="*/ 8 w 48"/>
                <a:gd name="T9" fmla="*/ 34 h 52"/>
                <a:gd name="T10" fmla="*/ 11 w 48"/>
                <a:gd name="T11" fmla="*/ 39 h 52"/>
                <a:gd name="T12" fmla="*/ 16 w 48"/>
                <a:gd name="T13" fmla="*/ 42 h 52"/>
                <a:gd name="T14" fmla="*/ 21 w 48"/>
                <a:gd name="T15" fmla="*/ 47 h 52"/>
                <a:gd name="T16" fmla="*/ 25 w 48"/>
                <a:gd name="T17" fmla="*/ 50 h 52"/>
                <a:gd name="T18" fmla="*/ 27 w 48"/>
                <a:gd name="T19" fmla="*/ 52 h 52"/>
                <a:gd name="T20" fmla="*/ 30 w 48"/>
                <a:gd name="T21" fmla="*/ 52 h 52"/>
                <a:gd name="T22" fmla="*/ 33 w 48"/>
                <a:gd name="T23" fmla="*/ 52 h 52"/>
                <a:gd name="T24" fmla="*/ 37 w 48"/>
                <a:gd name="T25" fmla="*/ 52 h 52"/>
                <a:gd name="T26" fmla="*/ 40 w 48"/>
                <a:gd name="T27" fmla="*/ 48 h 52"/>
                <a:gd name="T28" fmla="*/ 43 w 48"/>
                <a:gd name="T29" fmla="*/ 47 h 52"/>
                <a:gd name="T30" fmla="*/ 45 w 48"/>
                <a:gd name="T31" fmla="*/ 45 h 52"/>
                <a:gd name="T32" fmla="*/ 46 w 48"/>
                <a:gd name="T33" fmla="*/ 42 h 52"/>
                <a:gd name="T34" fmla="*/ 48 w 48"/>
                <a:gd name="T35" fmla="*/ 34 h 52"/>
                <a:gd name="T36" fmla="*/ 48 w 48"/>
                <a:gd name="T37" fmla="*/ 26 h 52"/>
                <a:gd name="T38" fmla="*/ 45 w 48"/>
                <a:gd name="T39" fmla="*/ 19 h 52"/>
                <a:gd name="T40" fmla="*/ 40 w 48"/>
                <a:gd name="T41" fmla="*/ 13 h 52"/>
                <a:gd name="T42" fmla="*/ 33 w 48"/>
                <a:gd name="T43" fmla="*/ 8 h 52"/>
                <a:gd name="T44" fmla="*/ 27 w 48"/>
                <a:gd name="T45" fmla="*/ 3 h 52"/>
                <a:gd name="T46" fmla="*/ 19 w 48"/>
                <a:gd name="T47" fmla="*/ 2 h 52"/>
                <a:gd name="T48" fmla="*/ 11 w 48"/>
                <a:gd name="T49" fmla="*/ 0 h 52"/>
                <a:gd name="T50" fmla="*/ 9 w 48"/>
                <a:gd name="T51" fmla="*/ 0 h 52"/>
                <a:gd name="T52" fmla="*/ 6 w 48"/>
                <a:gd name="T53" fmla="*/ 0 h 52"/>
                <a:gd name="T54" fmla="*/ 6 w 48"/>
                <a:gd name="T55" fmla="*/ 2 h 52"/>
                <a:gd name="T56" fmla="*/ 4 w 48"/>
                <a:gd name="T57" fmla="*/ 3 h 52"/>
                <a:gd name="T58" fmla="*/ 3 w 48"/>
                <a:gd name="T59" fmla="*/ 7 h 52"/>
                <a:gd name="T60" fmla="*/ 3 w 48"/>
                <a:gd name="T61" fmla="*/ 8 h 52"/>
                <a:gd name="T62" fmla="*/ 1 w 48"/>
                <a:gd name="T63" fmla="*/ 10 h 52"/>
                <a:gd name="T64" fmla="*/ 0 w 48"/>
                <a:gd name="T65" fmla="*/ 13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52"/>
                <a:gd name="T101" fmla="*/ 48 w 48"/>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52">
                  <a:moveTo>
                    <a:pt x="0" y="13"/>
                  </a:moveTo>
                  <a:lnTo>
                    <a:pt x="0" y="19"/>
                  </a:lnTo>
                  <a:lnTo>
                    <a:pt x="1" y="24"/>
                  </a:lnTo>
                  <a:lnTo>
                    <a:pt x="4" y="29"/>
                  </a:lnTo>
                  <a:lnTo>
                    <a:pt x="8" y="34"/>
                  </a:lnTo>
                  <a:lnTo>
                    <a:pt x="11" y="39"/>
                  </a:lnTo>
                  <a:lnTo>
                    <a:pt x="16" y="42"/>
                  </a:lnTo>
                  <a:lnTo>
                    <a:pt x="21" y="47"/>
                  </a:lnTo>
                  <a:lnTo>
                    <a:pt x="25" y="50"/>
                  </a:lnTo>
                  <a:lnTo>
                    <a:pt x="27" y="52"/>
                  </a:lnTo>
                  <a:lnTo>
                    <a:pt x="30" y="52"/>
                  </a:lnTo>
                  <a:lnTo>
                    <a:pt x="33" y="52"/>
                  </a:lnTo>
                  <a:lnTo>
                    <a:pt x="37" y="52"/>
                  </a:lnTo>
                  <a:lnTo>
                    <a:pt x="40" y="48"/>
                  </a:lnTo>
                  <a:lnTo>
                    <a:pt x="43" y="47"/>
                  </a:lnTo>
                  <a:lnTo>
                    <a:pt x="45" y="45"/>
                  </a:lnTo>
                  <a:lnTo>
                    <a:pt x="46" y="42"/>
                  </a:lnTo>
                  <a:lnTo>
                    <a:pt x="48" y="34"/>
                  </a:lnTo>
                  <a:lnTo>
                    <a:pt x="48" y="26"/>
                  </a:lnTo>
                  <a:lnTo>
                    <a:pt x="45" y="19"/>
                  </a:lnTo>
                  <a:lnTo>
                    <a:pt x="40" y="13"/>
                  </a:lnTo>
                  <a:lnTo>
                    <a:pt x="33" y="8"/>
                  </a:lnTo>
                  <a:lnTo>
                    <a:pt x="27" y="3"/>
                  </a:lnTo>
                  <a:lnTo>
                    <a:pt x="19" y="2"/>
                  </a:lnTo>
                  <a:lnTo>
                    <a:pt x="11" y="0"/>
                  </a:lnTo>
                  <a:lnTo>
                    <a:pt x="9" y="0"/>
                  </a:lnTo>
                  <a:lnTo>
                    <a:pt x="6" y="0"/>
                  </a:lnTo>
                  <a:lnTo>
                    <a:pt x="6" y="2"/>
                  </a:lnTo>
                  <a:lnTo>
                    <a:pt x="4" y="3"/>
                  </a:lnTo>
                  <a:lnTo>
                    <a:pt x="3" y="7"/>
                  </a:lnTo>
                  <a:lnTo>
                    <a:pt x="3" y="8"/>
                  </a:lnTo>
                  <a:lnTo>
                    <a:pt x="1" y="10"/>
                  </a:lnTo>
                  <a:lnTo>
                    <a:pt x="0" y="13"/>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0" name="Freeform 62"/>
            <p:cNvSpPr>
              <a:spLocks/>
            </p:cNvSpPr>
            <p:nvPr/>
          </p:nvSpPr>
          <p:spPr bwMode="auto">
            <a:xfrm>
              <a:off x="4708" y="2737"/>
              <a:ext cx="48" cy="52"/>
            </a:xfrm>
            <a:custGeom>
              <a:avLst/>
              <a:gdLst>
                <a:gd name="T0" fmla="*/ 0 w 48"/>
                <a:gd name="T1" fmla="*/ 13 h 52"/>
                <a:gd name="T2" fmla="*/ 0 w 48"/>
                <a:gd name="T3" fmla="*/ 19 h 52"/>
                <a:gd name="T4" fmla="*/ 1 w 48"/>
                <a:gd name="T5" fmla="*/ 24 h 52"/>
                <a:gd name="T6" fmla="*/ 4 w 48"/>
                <a:gd name="T7" fmla="*/ 29 h 52"/>
                <a:gd name="T8" fmla="*/ 8 w 48"/>
                <a:gd name="T9" fmla="*/ 34 h 52"/>
                <a:gd name="T10" fmla="*/ 11 w 48"/>
                <a:gd name="T11" fmla="*/ 39 h 52"/>
                <a:gd name="T12" fmla="*/ 16 w 48"/>
                <a:gd name="T13" fmla="*/ 42 h 52"/>
                <a:gd name="T14" fmla="*/ 21 w 48"/>
                <a:gd name="T15" fmla="*/ 47 h 52"/>
                <a:gd name="T16" fmla="*/ 25 w 48"/>
                <a:gd name="T17" fmla="*/ 50 h 52"/>
                <a:gd name="T18" fmla="*/ 27 w 48"/>
                <a:gd name="T19" fmla="*/ 52 h 52"/>
                <a:gd name="T20" fmla="*/ 30 w 48"/>
                <a:gd name="T21" fmla="*/ 52 h 52"/>
                <a:gd name="T22" fmla="*/ 33 w 48"/>
                <a:gd name="T23" fmla="*/ 52 h 52"/>
                <a:gd name="T24" fmla="*/ 37 w 48"/>
                <a:gd name="T25" fmla="*/ 52 h 52"/>
                <a:gd name="T26" fmla="*/ 40 w 48"/>
                <a:gd name="T27" fmla="*/ 48 h 52"/>
                <a:gd name="T28" fmla="*/ 43 w 48"/>
                <a:gd name="T29" fmla="*/ 47 h 52"/>
                <a:gd name="T30" fmla="*/ 45 w 48"/>
                <a:gd name="T31" fmla="*/ 45 h 52"/>
                <a:gd name="T32" fmla="*/ 46 w 48"/>
                <a:gd name="T33" fmla="*/ 42 h 52"/>
                <a:gd name="T34" fmla="*/ 48 w 48"/>
                <a:gd name="T35" fmla="*/ 34 h 52"/>
                <a:gd name="T36" fmla="*/ 48 w 48"/>
                <a:gd name="T37" fmla="*/ 26 h 52"/>
                <a:gd name="T38" fmla="*/ 45 w 48"/>
                <a:gd name="T39" fmla="*/ 19 h 52"/>
                <a:gd name="T40" fmla="*/ 40 w 48"/>
                <a:gd name="T41" fmla="*/ 13 h 52"/>
                <a:gd name="T42" fmla="*/ 33 w 48"/>
                <a:gd name="T43" fmla="*/ 8 h 52"/>
                <a:gd name="T44" fmla="*/ 27 w 48"/>
                <a:gd name="T45" fmla="*/ 3 h 52"/>
                <a:gd name="T46" fmla="*/ 19 w 48"/>
                <a:gd name="T47" fmla="*/ 2 h 52"/>
                <a:gd name="T48" fmla="*/ 11 w 48"/>
                <a:gd name="T49" fmla="*/ 0 h 52"/>
                <a:gd name="T50" fmla="*/ 9 w 48"/>
                <a:gd name="T51" fmla="*/ 0 h 52"/>
                <a:gd name="T52" fmla="*/ 6 w 48"/>
                <a:gd name="T53" fmla="*/ 0 h 52"/>
                <a:gd name="T54" fmla="*/ 6 w 48"/>
                <a:gd name="T55" fmla="*/ 2 h 52"/>
                <a:gd name="T56" fmla="*/ 4 w 48"/>
                <a:gd name="T57" fmla="*/ 3 h 52"/>
                <a:gd name="T58" fmla="*/ 3 w 48"/>
                <a:gd name="T59" fmla="*/ 7 h 52"/>
                <a:gd name="T60" fmla="*/ 3 w 48"/>
                <a:gd name="T61" fmla="*/ 8 h 52"/>
                <a:gd name="T62" fmla="*/ 1 w 48"/>
                <a:gd name="T63" fmla="*/ 10 h 52"/>
                <a:gd name="T64" fmla="*/ 0 w 48"/>
                <a:gd name="T65" fmla="*/ 13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52"/>
                <a:gd name="T101" fmla="*/ 48 w 48"/>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52">
                  <a:moveTo>
                    <a:pt x="0" y="13"/>
                  </a:moveTo>
                  <a:lnTo>
                    <a:pt x="0" y="19"/>
                  </a:lnTo>
                  <a:lnTo>
                    <a:pt x="1" y="24"/>
                  </a:lnTo>
                  <a:lnTo>
                    <a:pt x="4" y="29"/>
                  </a:lnTo>
                  <a:lnTo>
                    <a:pt x="8" y="34"/>
                  </a:lnTo>
                  <a:lnTo>
                    <a:pt x="11" y="39"/>
                  </a:lnTo>
                  <a:lnTo>
                    <a:pt x="16" y="42"/>
                  </a:lnTo>
                  <a:lnTo>
                    <a:pt x="21" y="47"/>
                  </a:lnTo>
                  <a:lnTo>
                    <a:pt x="25" y="50"/>
                  </a:lnTo>
                  <a:lnTo>
                    <a:pt x="27" y="52"/>
                  </a:lnTo>
                  <a:lnTo>
                    <a:pt x="30" y="52"/>
                  </a:lnTo>
                  <a:lnTo>
                    <a:pt x="33" y="52"/>
                  </a:lnTo>
                  <a:lnTo>
                    <a:pt x="37" y="52"/>
                  </a:lnTo>
                  <a:lnTo>
                    <a:pt x="40" y="48"/>
                  </a:lnTo>
                  <a:lnTo>
                    <a:pt x="43" y="47"/>
                  </a:lnTo>
                  <a:lnTo>
                    <a:pt x="45" y="45"/>
                  </a:lnTo>
                  <a:lnTo>
                    <a:pt x="46" y="42"/>
                  </a:lnTo>
                  <a:lnTo>
                    <a:pt x="48" y="34"/>
                  </a:lnTo>
                  <a:lnTo>
                    <a:pt x="48" y="26"/>
                  </a:lnTo>
                  <a:lnTo>
                    <a:pt x="45" y="19"/>
                  </a:lnTo>
                  <a:lnTo>
                    <a:pt x="40" y="13"/>
                  </a:lnTo>
                  <a:lnTo>
                    <a:pt x="33" y="8"/>
                  </a:lnTo>
                  <a:lnTo>
                    <a:pt x="27" y="3"/>
                  </a:lnTo>
                  <a:lnTo>
                    <a:pt x="19" y="2"/>
                  </a:lnTo>
                  <a:lnTo>
                    <a:pt x="11" y="0"/>
                  </a:lnTo>
                  <a:lnTo>
                    <a:pt x="9" y="0"/>
                  </a:lnTo>
                  <a:lnTo>
                    <a:pt x="6" y="0"/>
                  </a:lnTo>
                  <a:lnTo>
                    <a:pt x="6" y="2"/>
                  </a:lnTo>
                  <a:lnTo>
                    <a:pt x="4" y="3"/>
                  </a:lnTo>
                  <a:lnTo>
                    <a:pt x="3" y="7"/>
                  </a:lnTo>
                  <a:lnTo>
                    <a:pt x="3" y="8"/>
                  </a:lnTo>
                  <a:lnTo>
                    <a:pt x="1" y="10"/>
                  </a:lnTo>
                  <a:lnTo>
                    <a:pt x="0" y="1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1" name="Freeform 63"/>
            <p:cNvSpPr>
              <a:spLocks/>
            </p:cNvSpPr>
            <p:nvPr/>
          </p:nvSpPr>
          <p:spPr bwMode="auto">
            <a:xfrm>
              <a:off x="4682" y="2502"/>
              <a:ext cx="244" cy="227"/>
            </a:xfrm>
            <a:custGeom>
              <a:avLst/>
              <a:gdLst>
                <a:gd name="T0" fmla="*/ 38 w 244"/>
                <a:gd name="T1" fmla="*/ 145 h 227"/>
                <a:gd name="T2" fmla="*/ 58 w 244"/>
                <a:gd name="T3" fmla="*/ 155 h 227"/>
                <a:gd name="T4" fmla="*/ 85 w 244"/>
                <a:gd name="T5" fmla="*/ 172 h 227"/>
                <a:gd name="T6" fmla="*/ 116 w 244"/>
                <a:gd name="T7" fmla="*/ 192 h 227"/>
                <a:gd name="T8" fmla="*/ 130 w 244"/>
                <a:gd name="T9" fmla="*/ 203 h 227"/>
                <a:gd name="T10" fmla="*/ 135 w 244"/>
                <a:gd name="T11" fmla="*/ 203 h 227"/>
                <a:gd name="T12" fmla="*/ 143 w 244"/>
                <a:gd name="T13" fmla="*/ 206 h 227"/>
                <a:gd name="T14" fmla="*/ 149 w 244"/>
                <a:gd name="T15" fmla="*/ 208 h 227"/>
                <a:gd name="T16" fmla="*/ 159 w 244"/>
                <a:gd name="T17" fmla="*/ 211 h 227"/>
                <a:gd name="T18" fmla="*/ 173 w 244"/>
                <a:gd name="T19" fmla="*/ 217 h 227"/>
                <a:gd name="T20" fmla="*/ 185 w 244"/>
                <a:gd name="T21" fmla="*/ 224 h 227"/>
                <a:gd name="T22" fmla="*/ 198 w 244"/>
                <a:gd name="T23" fmla="*/ 227 h 227"/>
                <a:gd name="T24" fmla="*/ 212 w 244"/>
                <a:gd name="T25" fmla="*/ 224 h 227"/>
                <a:gd name="T26" fmla="*/ 222 w 244"/>
                <a:gd name="T27" fmla="*/ 214 h 227"/>
                <a:gd name="T28" fmla="*/ 228 w 244"/>
                <a:gd name="T29" fmla="*/ 201 h 227"/>
                <a:gd name="T30" fmla="*/ 231 w 244"/>
                <a:gd name="T31" fmla="*/ 185 h 227"/>
                <a:gd name="T32" fmla="*/ 235 w 244"/>
                <a:gd name="T33" fmla="*/ 177 h 227"/>
                <a:gd name="T34" fmla="*/ 236 w 244"/>
                <a:gd name="T35" fmla="*/ 174 h 227"/>
                <a:gd name="T36" fmla="*/ 239 w 244"/>
                <a:gd name="T37" fmla="*/ 169 h 227"/>
                <a:gd name="T38" fmla="*/ 243 w 244"/>
                <a:gd name="T39" fmla="*/ 166 h 227"/>
                <a:gd name="T40" fmla="*/ 243 w 244"/>
                <a:gd name="T41" fmla="*/ 163 h 227"/>
                <a:gd name="T42" fmla="*/ 241 w 244"/>
                <a:gd name="T43" fmla="*/ 155 h 227"/>
                <a:gd name="T44" fmla="*/ 238 w 244"/>
                <a:gd name="T45" fmla="*/ 140 h 227"/>
                <a:gd name="T46" fmla="*/ 235 w 244"/>
                <a:gd name="T47" fmla="*/ 127 h 227"/>
                <a:gd name="T48" fmla="*/ 238 w 244"/>
                <a:gd name="T49" fmla="*/ 118 h 227"/>
                <a:gd name="T50" fmla="*/ 244 w 244"/>
                <a:gd name="T51" fmla="*/ 105 h 227"/>
                <a:gd name="T52" fmla="*/ 244 w 244"/>
                <a:gd name="T53" fmla="*/ 89 h 227"/>
                <a:gd name="T54" fmla="*/ 241 w 244"/>
                <a:gd name="T55" fmla="*/ 71 h 227"/>
                <a:gd name="T56" fmla="*/ 239 w 244"/>
                <a:gd name="T57" fmla="*/ 61 h 227"/>
                <a:gd name="T58" fmla="*/ 236 w 244"/>
                <a:gd name="T59" fmla="*/ 58 h 227"/>
                <a:gd name="T60" fmla="*/ 231 w 244"/>
                <a:gd name="T61" fmla="*/ 55 h 227"/>
                <a:gd name="T62" fmla="*/ 228 w 244"/>
                <a:gd name="T63" fmla="*/ 52 h 227"/>
                <a:gd name="T64" fmla="*/ 225 w 244"/>
                <a:gd name="T65" fmla="*/ 42 h 227"/>
                <a:gd name="T66" fmla="*/ 217 w 244"/>
                <a:gd name="T67" fmla="*/ 29 h 227"/>
                <a:gd name="T68" fmla="*/ 209 w 244"/>
                <a:gd name="T69" fmla="*/ 18 h 227"/>
                <a:gd name="T70" fmla="*/ 198 w 244"/>
                <a:gd name="T71" fmla="*/ 8 h 227"/>
                <a:gd name="T72" fmla="*/ 185 w 244"/>
                <a:gd name="T73" fmla="*/ 2 h 227"/>
                <a:gd name="T74" fmla="*/ 172 w 244"/>
                <a:gd name="T75" fmla="*/ 0 h 227"/>
                <a:gd name="T76" fmla="*/ 156 w 244"/>
                <a:gd name="T77" fmla="*/ 3 h 227"/>
                <a:gd name="T78" fmla="*/ 135 w 244"/>
                <a:gd name="T79" fmla="*/ 15 h 227"/>
                <a:gd name="T80" fmla="*/ 114 w 244"/>
                <a:gd name="T81" fmla="*/ 28 h 227"/>
                <a:gd name="T82" fmla="*/ 93 w 244"/>
                <a:gd name="T83" fmla="*/ 36 h 227"/>
                <a:gd name="T84" fmla="*/ 74 w 244"/>
                <a:gd name="T85" fmla="*/ 44 h 227"/>
                <a:gd name="T86" fmla="*/ 56 w 244"/>
                <a:gd name="T87" fmla="*/ 53 h 227"/>
                <a:gd name="T88" fmla="*/ 42 w 244"/>
                <a:gd name="T89" fmla="*/ 61 h 227"/>
                <a:gd name="T90" fmla="*/ 30 w 244"/>
                <a:gd name="T91" fmla="*/ 71 h 227"/>
                <a:gd name="T92" fmla="*/ 19 w 244"/>
                <a:gd name="T93" fmla="*/ 79 h 227"/>
                <a:gd name="T94" fmla="*/ 8 w 244"/>
                <a:gd name="T95" fmla="*/ 89 h 227"/>
                <a:gd name="T96" fmla="*/ 0 w 244"/>
                <a:gd name="T97" fmla="*/ 100 h 227"/>
                <a:gd name="T98" fmla="*/ 2 w 244"/>
                <a:gd name="T99" fmla="*/ 116 h 227"/>
                <a:gd name="T100" fmla="*/ 11 w 244"/>
                <a:gd name="T101" fmla="*/ 131 h 227"/>
                <a:gd name="T102" fmla="*/ 22 w 244"/>
                <a:gd name="T103" fmla="*/ 139 h 227"/>
                <a:gd name="T104" fmla="*/ 32 w 244"/>
                <a:gd name="T105" fmla="*/ 142 h 2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4"/>
                <a:gd name="T160" fmla="*/ 0 h 227"/>
                <a:gd name="T161" fmla="*/ 244 w 244"/>
                <a:gd name="T162" fmla="*/ 227 h 2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4" h="227">
                  <a:moveTo>
                    <a:pt x="34" y="142"/>
                  </a:moveTo>
                  <a:lnTo>
                    <a:pt x="38" y="145"/>
                  </a:lnTo>
                  <a:lnTo>
                    <a:pt x="47" y="148"/>
                  </a:lnTo>
                  <a:lnTo>
                    <a:pt x="58" y="155"/>
                  </a:lnTo>
                  <a:lnTo>
                    <a:pt x="71" y="163"/>
                  </a:lnTo>
                  <a:lnTo>
                    <a:pt x="85" y="172"/>
                  </a:lnTo>
                  <a:lnTo>
                    <a:pt x="100" y="182"/>
                  </a:lnTo>
                  <a:lnTo>
                    <a:pt x="116" y="192"/>
                  </a:lnTo>
                  <a:lnTo>
                    <a:pt x="130" y="203"/>
                  </a:lnTo>
                  <a:lnTo>
                    <a:pt x="132" y="203"/>
                  </a:lnTo>
                  <a:lnTo>
                    <a:pt x="135" y="203"/>
                  </a:lnTo>
                  <a:lnTo>
                    <a:pt x="138" y="205"/>
                  </a:lnTo>
                  <a:lnTo>
                    <a:pt x="143" y="206"/>
                  </a:lnTo>
                  <a:lnTo>
                    <a:pt x="146" y="206"/>
                  </a:lnTo>
                  <a:lnTo>
                    <a:pt x="149" y="208"/>
                  </a:lnTo>
                  <a:lnTo>
                    <a:pt x="153" y="208"/>
                  </a:lnTo>
                  <a:lnTo>
                    <a:pt x="159" y="211"/>
                  </a:lnTo>
                  <a:lnTo>
                    <a:pt x="167" y="214"/>
                  </a:lnTo>
                  <a:lnTo>
                    <a:pt x="173" y="217"/>
                  </a:lnTo>
                  <a:lnTo>
                    <a:pt x="178" y="221"/>
                  </a:lnTo>
                  <a:lnTo>
                    <a:pt x="185" y="224"/>
                  </a:lnTo>
                  <a:lnTo>
                    <a:pt x="191" y="227"/>
                  </a:lnTo>
                  <a:lnTo>
                    <a:pt x="198" y="227"/>
                  </a:lnTo>
                  <a:lnTo>
                    <a:pt x="206" y="227"/>
                  </a:lnTo>
                  <a:lnTo>
                    <a:pt x="212" y="224"/>
                  </a:lnTo>
                  <a:lnTo>
                    <a:pt x="217" y="221"/>
                  </a:lnTo>
                  <a:lnTo>
                    <a:pt x="222" y="214"/>
                  </a:lnTo>
                  <a:lnTo>
                    <a:pt x="225" y="208"/>
                  </a:lnTo>
                  <a:lnTo>
                    <a:pt x="228" y="201"/>
                  </a:lnTo>
                  <a:lnTo>
                    <a:pt x="230" y="193"/>
                  </a:lnTo>
                  <a:lnTo>
                    <a:pt x="231" y="185"/>
                  </a:lnTo>
                  <a:lnTo>
                    <a:pt x="233" y="179"/>
                  </a:lnTo>
                  <a:lnTo>
                    <a:pt x="235" y="177"/>
                  </a:lnTo>
                  <a:lnTo>
                    <a:pt x="236" y="176"/>
                  </a:lnTo>
                  <a:lnTo>
                    <a:pt x="236" y="174"/>
                  </a:lnTo>
                  <a:lnTo>
                    <a:pt x="238" y="171"/>
                  </a:lnTo>
                  <a:lnTo>
                    <a:pt x="239" y="169"/>
                  </a:lnTo>
                  <a:lnTo>
                    <a:pt x="241" y="168"/>
                  </a:lnTo>
                  <a:lnTo>
                    <a:pt x="243" y="166"/>
                  </a:lnTo>
                  <a:lnTo>
                    <a:pt x="243" y="163"/>
                  </a:lnTo>
                  <a:lnTo>
                    <a:pt x="241" y="159"/>
                  </a:lnTo>
                  <a:lnTo>
                    <a:pt x="241" y="155"/>
                  </a:lnTo>
                  <a:lnTo>
                    <a:pt x="239" y="148"/>
                  </a:lnTo>
                  <a:lnTo>
                    <a:pt x="238" y="140"/>
                  </a:lnTo>
                  <a:lnTo>
                    <a:pt x="236" y="134"/>
                  </a:lnTo>
                  <a:lnTo>
                    <a:pt x="235" y="127"/>
                  </a:lnTo>
                  <a:lnTo>
                    <a:pt x="231" y="122"/>
                  </a:lnTo>
                  <a:lnTo>
                    <a:pt x="238" y="118"/>
                  </a:lnTo>
                  <a:lnTo>
                    <a:pt x="243" y="113"/>
                  </a:lnTo>
                  <a:lnTo>
                    <a:pt x="244" y="105"/>
                  </a:lnTo>
                  <a:lnTo>
                    <a:pt x="244" y="97"/>
                  </a:lnTo>
                  <a:lnTo>
                    <a:pt x="244" y="89"/>
                  </a:lnTo>
                  <a:lnTo>
                    <a:pt x="243" y="79"/>
                  </a:lnTo>
                  <a:lnTo>
                    <a:pt x="241" y="71"/>
                  </a:lnTo>
                  <a:lnTo>
                    <a:pt x="239" y="65"/>
                  </a:lnTo>
                  <a:lnTo>
                    <a:pt x="239" y="61"/>
                  </a:lnTo>
                  <a:lnTo>
                    <a:pt x="238" y="60"/>
                  </a:lnTo>
                  <a:lnTo>
                    <a:pt x="236" y="58"/>
                  </a:lnTo>
                  <a:lnTo>
                    <a:pt x="235" y="57"/>
                  </a:lnTo>
                  <a:lnTo>
                    <a:pt x="231" y="55"/>
                  </a:lnTo>
                  <a:lnTo>
                    <a:pt x="230" y="53"/>
                  </a:lnTo>
                  <a:lnTo>
                    <a:pt x="228" y="52"/>
                  </a:lnTo>
                  <a:lnTo>
                    <a:pt x="226" y="50"/>
                  </a:lnTo>
                  <a:lnTo>
                    <a:pt x="225" y="42"/>
                  </a:lnTo>
                  <a:lnTo>
                    <a:pt x="222" y="36"/>
                  </a:lnTo>
                  <a:lnTo>
                    <a:pt x="217" y="29"/>
                  </a:lnTo>
                  <a:lnTo>
                    <a:pt x="214" y="23"/>
                  </a:lnTo>
                  <a:lnTo>
                    <a:pt x="209" y="18"/>
                  </a:lnTo>
                  <a:lnTo>
                    <a:pt x="202" y="13"/>
                  </a:lnTo>
                  <a:lnTo>
                    <a:pt x="198" y="8"/>
                  </a:lnTo>
                  <a:lnTo>
                    <a:pt x="191" y="5"/>
                  </a:lnTo>
                  <a:lnTo>
                    <a:pt x="185" y="2"/>
                  </a:lnTo>
                  <a:lnTo>
                    <a:pt x="178" y="0"/>
                  </a:lnTo>
                  <a:lnTo>
                    <a:pt x="172" y="0"/>
                  </a:lnTo>
                  <a:lnTo>
                    <a:pt x="165" y="0"/>
                  </a:lnTo>
                  <a:lnTo>
                    <a:pt x="156" y="3"/>
                  </a:lnTo>
                  <a:lnTo>
                    <a:pt x="145" y="8"/>
                  </a:lnTo>
                  <a:lnTo>
                    <a:pt x="135" y="15"/>
                  </a:lnTo>
                  <a:lnTo>
                    <a:pt x="125" y="21"/>
                  </a:lnTo>
                  <a:lnTo>
                    <a:pt x="114" y="28"/>
                  </a:lnTo>
                  <a:lnTo>
                    <a:pt x="104" y="32"/>
                  </a:lnTo>
                  <a:lnTo>
                    <a:pt x="93" y="36"/>
                  </a:lnTo>
                  <a:lnTo>
                    <a:pt x="83" y="40"/>
                  </a:lnTo>
                  <a:lnTo>
                    <a:pt x="74" y="44"/>
                  </a:lnTo>
                  <a:lnTo>
                    <a:pt x="66" y="48"/>
                  </a:lnTo>
                  <a:lnTo>
                    <a:pt x="56" y="53"/>
                  </a:lnTo>
                  <a:lnTo>
                    <a:pt x="50" y="58"/>
                  </a:lnTo>
                  <a:lnTo>
                    <a:pt x="42" y="61"/>
                  </a:lnTo>
                  <a:lnTo>
                    <a:pt x="37" y="66"/>
                  </a:lnTo>
                  <a:lnTo>
                    <a:pt x="30" y="71"/>
                  </a:lnTo>
                  <a:lnTo>
                    <a:pt x="24" y="74"/>
                  </a:lnTo>
                  <a:lnTo>
                    <a:pt x="19" y="79"/>
                  </a:lnTo>
                  <a:lnTo>
                    <a:pt x="13" y="82"/>
                  </a:lnTo>
                  <a:lnTo>
                    <a:pt x="8" y="89"/>
                  </a:lnTo>
                  <a:lnTo>
                    <a:pt x="3" y="94"/>
                  </a:lnTo>
                  <a:lnTo>
                    <a:pt x="0" y="100"/>
                  </a:lnTo>
                  <a:lnTo>
                    <a:pt x="0" y="108"/>
                  </a:lnTo>
                  <a:lnTo>
                    <a:pt x="2" y="116"/>
                  </a:lnTo>
                  <a:lnTo>
                    <a:pt x="6" y="124"/>
                  </a:lnTo>
                  <a:lnTo>
                    <a:pt x="11" y="131"/>
                  </a:lnTo>
                  <a:lnTo>
                    <a:pt x="18" y="135"/>
                  </a:lnTo>
                  <a:lnTo>
                    <a:pt x="22" y="139"/>
                  </a:lnTo>
                  <a:lnTo>
                    <a:pt x="27" y="140"/>
                  </a:lnTo>
                  <a:lnTo>
                    <a:pt x="32" y="142"/>
                  </a:lnTo>
                  <a:lnTo>
                    <a:pt x="34" y="14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2" name="Freeform 64"/>
            <p:cNvSpPr>
              <a:spLocks/>
            </p:cNvSpPr>
            <p:nvPr/>
          </p:nvSpPr>
          <p:spPr bwMode="auto">
            <a:xfrm>
              <a:off x="4692" y="2578"/>
              <a:ext cx="54" cy="59"/>
            </a:xfrm>
            <a:custGeom>
              <a:avLst/>
              <a:gdLst>
                <a:gd name="T0" fmla="*/ 1 w 54"/>
                <a:gd name="T1" fmla="*/ 34 h 59"/>
                <a:gd name="T2" fmla="*/ 3 w 54"/>
                <a:gd name="T3" fmla="*/ 38 h 59"/>
                <a:gd name="T4" fmla="*/ 6 w 54"/>
                <a:gd name="T5" fmla="*/ 43 h 59"/>
                <a:gd name="T6" fmla="*/ 9 w 54"/>
                <a:gd name="T7" fmla="*/ 50 h 59"/>
                <a:gd name="T8" fmla="*/ 14 w 54"/>
                <a:gd name="T9" fmla="*/ 55 h 59"/>
                <a:gd name="T10" fmla="*/ 17 w 54"/>
                <a:gd name="T11" fmla="*/ 58 h 59"/>
                <a:gd name="T12" fmla="*/ 22 w 54"/>
                <a:gd name="T13" fmla="*/ 59 h 59"/>
                <a:gd name="T14" fmla="*/ 27 w 54"/>
                <a:gd name="T15" fmla="*/ 59 h 59"/>
                <a:gd name="T16" fmla="*/ 32 w 54"/>
                <a:gd name="T17" fmla="*/ 56 h 59"/>
                <a:gd name="T18" fmla="*/ 33 w 54"/>
                <a:gd name="T19" fmla="*/ 55 h 59"/>
                <a:gd name="T20" fmla="*/ 35 w 54"/>
                <a:gd name="T21" fmla="*/ 53 h 59"/>
                <a:gd name="T22" fmla="*/ 35 w 54"/>
                <a:gd name="T23" fmla="*/ 51 h 59"/>
                <a:gd name="T24" fmla="*/ 37 w 54"/>
                <a:gd name="T25" fmla="*/ 50 h 59"/>
                <a:gd name="T26" fmla="*/ 37 w 54"/>
                <a:gd name="T27" fmla="*/ 48 h 59"/>
                <a:gd name="T28" fmla="*/ 38 w 54"/>
                <a:gd name="T29" fmla="*/ 45 h 59"/>
                <a:gd name="T30" fmla="*/ 38 w 54"/>
                <a:gd name="T31" fmla="*/ 43 h 59"/>
                <a:gd name="T32" fmla="*/ 40 w 54"/>
                <a:gd name="T33" fmla="*/ 42 h 59"/>
                <a:gd name="T34" fmla="*/ 41 w 54"/>
                <a:gd name="T35" fmla="*/ 38 h 59"/>
                <a:gd name="T36" fmla="*/ 43 w 54"/>
                <a:gd name="T37" fmla="*/ 37 h 59"/>
                <a:gd name="T38" fmla="*/ 46 w 54"/>
                <a:gd name="T39" fmla="*/ 35 h 59"/>
                <a:gd name="T40" fmla="*/ 48 w 54"/>
                <a:gd name="T41" fmla="*/ 34 h 59"/>
                <a:gd name="T42" fmla="*/ 51 w 54"/>
                <a:gd name="T43" fmla="*/ 32 h 59"/>
                <a:gd name="T44" fmla="*/ 53 w 54"/>
                <a:gd name="T45" fmla="*/ 29 h 59"/>
                <a:gd name="T46" fmla="*/ 54 w 54"/>
                <a:gd name="T47" fmla="*/ 27 h 59"/>
                <a:gd name="T48" fmla="*/ 54 w 54"/>
                <a:gd name="T49" fmla="*/ 24 h 59"/>
                <a:gd name="T50" fmla="*/ 54 w 54"/>
                <a:gd name="T51" fmla="*/ 21 h 59"/>
                <a:gd name="T52" fmla="*/ 54 w 54"/>
                <a:gd name="T53" fmla="*/ 18 h 59"/>
                <a:gd name="T54" fmla="*/ 54 w 54"/>
                <a:gd name="T55" fmla="*/ 14 h 59"/>
                <a:gd name="T56" fmla="*/ 53 w 54"/>
                <a:gd name="T57" fmla="*/ 11 h 59"/>
                <a:gd name="T58" fmla="*/ 53 w 54"/>
                <a:gd name="T59" fmla="*/ 8 h 59"/>
                <a:gd name="T60" fmla="*/ 51 w 54"/>
                <a:gd name="T61" fmla="*/ 6 h 59"/>
                <a:gd name="T62" fmla="*/ 49 w 54"/>
                <a:gd name="T63" fmla="*/ 3 h 59"/>
                <a:gd name="T64" fmla="*/ 46 w 54"/>
                <a:gd name="T65" fmla="*/ 1 h 59"/>
                <a:gd name="T66" fmla="*/ 43 w 54"/>
                <a:gd name="T67" fmla="*/ 0 h 59"/>
                <a:gd name="T68" fmla="*/ 40 w 54"/>
                <a:gd name="T69" fmla="*/ 0 h 59"/>
                <a:gd name="T70" fmla="*/ 37 w 54"/>
                <a:gd name="T71" fmla="*/ 0 h 59"/>
                <a:gd name="T72" fmla="*/ 33 w 54"/>
                <a:gd name="T73" fmla="*/ 1 h 59"/>
                <a:gd name="T74" fmla="*/ 30 w 54"/>
                <a:gd name="T75" fmla="*/ 3 h 59"/>
                <a:gd name="T76" fmla="*/ 27 w 54"/>
                <a:gd name="T77" fmla="*/ 5 h 59"/>
                <a:gd name="T78" fmla="*/ 24 w 54"/>
                <a:gd name="T79" fmla="*/ 6 h 59"/>
                <a:gd name="T80" fmla="*/ 20 w 54"/>
                <a:gd name="T81" fmla="*/ 8 h 59"/>
                <a:gd name="T82" fmla="*/ 19 w 54"/>
                <a:gd name="T83" fmla="*/ 9 h 59"/>
                <a:gd name="T84" fmla="*/ 16 w 54"/>
                <a:gd name="T85" fmla="*/ 11 h 59"/>
                <a:gd name="T86" fmla="*/ 14 w 54"/>
                <a:gd name="T87" fmla="*/ 13 h 59"/>
                <a:gd name="T88" fmla="*/ 12 w 54"/>
                <a:gd name="T89" fmla="*/ 13 h 59"/>
                <a:gd name="T90" fmla="*/ 9 w 54"/>
                <a:gd name="T91" fmla="*/ 14 h 59"/>
                <a:gd name="T92" fmla="*/ 8 w 54"/>
                <a:gd name="T93" fmla="*/ 16 h 59"/>
                <a:gd name="T94" fmla="*/ 4 w 54"/>
                <a:gd name="T95" fmla="*/ 18 h 59"/>
                <a:gd name="T96" fmla="*/ 3 w 54"/>
                <a:gd name="T97" fmla="*/ 19 h 59"/>
                <a:gd name="T98" fmla="*/ 3 w 54"/>
                <a:gd name="T99" fmla="*/ 21 h 59"/>
                <a:gd name="T100" fmla="*/ 1 w 54"/>
                <a:gd name="T101" fmla="*/ 22 h 59"/>
                <a:gd name="T102" fmla="*/ 1 w 54"/>
                <a:gd name="T103" fmla="*/ 24 h 59"/>
                <a:gd name="T104" fmla="*/ 0 w 54"/>
                <a:gd name="T105" fmla="*/ 26 h 59"/>
                <a:gd name="T106" fmla="*/ 0 w 54"/>
                <a:gd name="T107" fmla="*/ 27 h 59"/>
                <a:gd name="T108" fmla="*/ 0 w 54"/>
                <a:gd name="T109" fmla="*/ 29 h 59"/>
                <a:gd name="T110" fmla="*/ 1 w 54"/>
                <a:gd name="T111" fmla="*/ 30 h 59"/>
                <a:gd name="T112" fmla="*/ 1 w 54"/>
                <a:gd name="T113" fmla="*/ 34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
                <a:gd name="T172" fmla="*/ 0 h 59"/>
                <a:gd name="T173" fmla="*/ 54 w 54"/>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 h="59">
                  <a:moveTo>
                    <a:pt x="1" y="34"/>
                  </a:moveTo>
                  <a:lnTo>
                    <a:pt x="3" y="38"/>
                  </a:lnTo>
                  <a:lnTo>
                    <a:pt x="6" y="43"/>
                  </a:lnTo>
                  <a:lnTo>
                    <a:pt x="9" y="50"/>
                  </a:lnTo>
                  <a:lnTo>
                    <a:pt x="14" y="55"/>
                  </a:lnTo>
                  <a:lnTo>
                    <a:pt x="17" y="58"/>
                  </a:lnTo>
                  <a:lnTo>
                    <a:pt x="22" y="59"/>
                  </a:lnTo>
                  <a:lnTo>
                    <a:pt x="27" y="59"/>
                  </a:lnTo>
                  <a:lnTo>
                    <a:pt x="32" y="56"/>
                  </a:lnTo>
                  <a:lnTo>
                    <a:pt x="33" y="55"/>
                  </a:lnTo>
                  <a:lnTo>
                    <a:pt x="35" y="53"/>
                  </a:lnTo>
                  <a:lnTo>
                    <a:pt x="35" y="51"/>
                  </a:lnTo>
                  <a:lnTo>
                    <a:pt x="37" y="50"/>
                  </a:lnTo>
                  <a:lnTo>
                    <a:pt x="37" y="48"/>
                  </a:lnTo>
                  <a:lnTo>
                    <a:pt x="38" y="45"/>
                  </a:lnTo>
                  <a:lnTo>
                    <a:pt x="38" y="43"/>
                  </a:lnTo>
                  <a:lnTo>
                    <a:pt x="40" y="42"/>
                  </a:lnTo>
                  <a:lnTo>
                    <a:pt x="41" y="38"/>
                  </a:lnTo>
                  <a:lnTo>
                    <a:pt x="43" y="37"/>
                  </a:lnTo>
                  <a:lnTo>
                    <a:pt x="46" y="35"/>
                  </a:lnTo>
                  <a:lnTo>
                    <a:pt x="48" y="34"/>
                  </a:lnTo>
                  <a:lnTo>
                    <a:pt x="51" y="32"/>
                  </a:lnTo>
                  <a:lnTo>
                    <a:pt x="53" y="29"/>
                  </a:lnTo>
                  <a:lnTo>
                    <a:pt x="54" y="27"/>
                  </a:lnTo>
                  <a:lnTo>
                    <a:pt x="54" y="24"/>
                  </a:lnTo>
                  <a:lnTo>
                    <a:pt x="54" y="21"/>
                  </a:lnTo>
                  <a:lnTo>
                    <a:pt x="54" y="18"/>
                  </a:lnTo>
                  <a:lnTo>
                    <a:pt x="54" y="14"/>
                  </a:lnTo>
                  <a:lnTo>
                    <a:pt x="53" y="11"/>
                  </a:lnTo>
                  <a:lnTo>
                    <a:pt x="53" y="8"/>
                  </a:lnTo>
                  <a:lnTo>
                    <a:pt x="51" y="6"/>
                  </a:lnTo>
                  <a:lnTo>
                    <a:pt x="49" y="3"/>
                  </a:lnTo>
                  <a:lnTo>
                    <a:pt x="46" y="1"/>
                  </a:lnTo>
                  <a:lnTo>
                    <a:pt x="43" y="0"/>
                  </a:lnTo>
                  <a:lnTo>
                    <a:pt x="40" y="0"/>
                  </a:lnTo>
                  <a:lnTo>
                    <a:pt x="37" y="0"/>
                  </a:lnTo>
                  <a:lnTo>
                    <a:pt x="33" y="1"/>
                  </a:lnTo>
                  <a:lnTo>
                    <a:pt x="30" y="3"/>
                  </a:lnTo>
                  <a:lnTo>
                    <a:pt x="27" y="5"/>
                  </a:lnTo>
                  <a:lnTo>
                    <a:pt x="24" y="6"/>
                  </a:lnTo>
                  <a:lnTo>
                    <a:pt x="20" y="8"/>
                  </a:lnTo>
                  <a:lnTo>
                    <a:pt x="19" y="9"/>
                  </a:lnTo>
                  <a:lnTo>
                    <a:pt x="16" y="11"/>
                  </a:lnTo>
                  <a:lnTo>
                    <a:pt x="14" y="13"/>
                  </a:lnTo>
                  <a:lnTo>
                    <a:pt x="12" y="13"/>
                  </a:lnTo>
                  <a:lnTo>
                    <a:pt x="9" y="14"/>
                  </a:lnTo>
                  <a:lnTo>
                    <a:pt x="8" y="16"/>
                  </a:lnTo>
                  <a:lnTo>
                    <a:pt x="4" y="18"/>
                  </a:lnTo>
                  <a:lnTo>
                    <a:pt x="3" y="19"/>
                  </a:lnTo>
                  <a:lnTo>
                    <a:pt x="3" y="21"/>
                  </a:lnTo>
                  <a:lnTo>
                    <a:pt x="1" y="22"/>
                  </a:lnTo>
                  <a:lnTo>
                    <a:pt x="1" y="24"/>
                  </a:lnTo>
                  <a:lnTo>
                    <a:pt x="0" y="26"/>
                  </a:lnTo>
                  <a:lnTo>
                    <a:pt x="0" y="27"/>
                  </a:lnTo>
                  <a:lnTo>
                    <a:pt x="0" y="29"/>
                  </a:lnTo>
                  <a:lnTo>
                    <a:pt x="1" y="30"/>
                  </a:lnTo>
                  <a:lnTo>
                    <a:pt x="1" y="3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3" name="Freeform 65"/>
            <p:cNvSpPr>
              <a:spLocks/>
            </p:cNvSpPr>
            <p:nvPr/>
          </p:nvSpPr>
          <p:spPr bwMode="auto">
            <a:xfrm>
              <a:off x="4692" y="2578"/>
              <a:ext cx="54" cy="59"/>
            </a:xfrm>
            <a:custGeom>
              <a:avLst/>
              <a:gdLst>
                <a:gd name="T0" fmla="*/ 1 w 54"/>
                <a:gd name="T1" fmla="*/ 34 h 59"/>
                <a:gd name="T2" fmla="*/ 3 w 54"/>
                <a:gd name="T3" fmla="*/ 38 h 59"/>
                <a:gd name="T4" fmla="*/ 6 w 54"/>
                <a:gd name="T5" fmla="*/ 43 h 59"/>
                <a:gd name="T6" fmla="*/ 9 w 54"/>
                <a:gd name="T7" fmla="*/ 50 h 59"/>
                <a:gd name="T8" fmla="*/ 14 w 54"/>
                <a:gd name="T9" fmla="*/ 55 h 59"/>
                <a:gd name="T10" fmla="*/ 17 w 54"/>
                <a:gd name="T11" fmla="*/ 58 h 59"/>
                <a:gd name="T12" fmla="*/ 22 w 54"/>
                <a:gd name="T13" fmla="*/ 59 h 59"/>
                <a:gd name="T14" fmla="*/ 27 w 54"/>
                <a:gd name="T15" fmla="*/ 59 h 59"/>
                <a:gd name="T16" fmla="*/ 32 w 54"/>
                <a:gd name="T17" fmla="*/ 56 h 59"/>
                <a:gd name="T18" fmla="*/ 33 w 54"/>
                <a:gd name="T19" fmla="*/ 55 h 59"/>
                <a:gd name="T20" fmla="*/ 35 w 54"/>
                <a:gd name="T21" fmla="*/ 53 h 59"/>
                <a:gd name="T22" fmla="*/ 35 w 54"/>
                <a:gd name="T23" fmla="*/ 51 h 59"/>
                <a:gd name="T24" fmla="*/ 37 w 54"/>
                <a:gd name="T25" fmla="*/ 50 h 59"/>
                <a:gd name="T26" fmla="*/ 37 w 54"/>
                <a:gd name="T27" fmla="*/ 48 h 59"/>
                <a:gd name="T28" fmla="*/ 38 w 54"/>
                <a:gd name="T29" fmla="*/ 45 h 59"/>
                <a:gd name="T30" fmla="*/ 38 w 54"/>
                <a:gd name="T31" fmla="*/ 43 h 59"/>
                <a:gd name="T32" fmla="*/ 40 w 54"/>
                <a:gd name="T33" fmla="*/ 42 h 59"/>
                <a:gd name="T34" fmla="*/ 41 w 54"/>
                <a:gd name="T35" fmla="*/ 38 h 59"/>
                <a:gd name="T36" fmla="*/ 43 w 54"/>
                <a:gd name="T37" fmla="*/ 37 h 59"/>
                <a:gd name="T38" fmla="*/ 46 w 54"/>
                <a:gd name="T39" fmla="*/ 35 h 59"/>
                <a:gd name="T40" fmla="*/ 48 w 54"/>
                <a:gd name="T41" fmla="*/ 34 h 59"/>
                <a:gd name="T42" fmla="*/ 51 w 54"/>
                <a:gd name="T43" fmla="*/ 32 h 59"/>
                <a:gd name="T44" fmla="*/ 53 w 54"/>
                <a:gd name="T45" fmla="*/ 29 h 59"/>
                <a:gd name="T46" fmla="*/ 54 w 54"/>
                <a:gd name="T47" fmla="*/ 27 h 59"/>
                <a:gd name="T48" fmla="*/ 54 w 54"/>
                <a:gd name="T49" fmla="*/ 24 h 59"/>
                <a:gd name="T50" fmla="*/ 54 w 54"/>
                <a:gd name="T51" fmla="*/ 21 h 59"/>
                <a:gd name="T52" fmla="*/ 54 w 54"/>
                <a:gd name="T53" fmla="*/ 18 h 59"/>
                <a:gd name="T54" fmla="*/ 54 w 54"/>
                <a:gd name="T55" fmla="*/ 14 h 59"/>
                <a:gd name="T56" fmla="*/ 53 w 54"/>
                <a:gd name="T57" fmla="*/ 11 h 59"/>
                <a:gd name="T58" fmla="*/ 53 w 54"/>
                <a:gd name="T59" fmla="*/ 8 h 59"/>
                <a:gd name="T60" fmla="*/ 51 w 54"/>
                <a:gd name="T61" fmla="*/ 6 h 59"/>
                <a:gd name="T62" fmla="*/ 49 w 54"/>
                <a:gd name="T63" fmla="*/ 3 h 59"/>
                <a:gd name="T64" fmla="*/ 46 w 54"/>
                <a:gd name="T65" fmla="*/ 1 h 59"/>
                <a:gd name="T66" fmla="*/ 43 w 54"/>
                <a:gd name="T67" fmla="*/ 0 h 59"/>
                <a:gd name="T68" fmla="*/ 40 w 54"/>
                <a:gd name="T69" fmla="*/ 0 h 59"/>
                <a:gd name="T70" fmla="*/ 37 w 54"/>
                <a:gd name="T71" fmla="*/ 0 h 59"/>
                <a:gd name="T72" fmla="*/ 33 w 54"/>
                <a:gd name="T73" fmla="*/ 1 h 59"/>
                <a:gd name="T74" fmla="*/ 30 w 54"/>
                <a:gd name="T75" fmla="*/ 3 h 59"/>
                <a:gd name="T76" fmla="*/ 27 w 54"/>
                <a:gd name="T77" fmla="*/ 5 h 59"/>
                <a:gd name="T78" fmla="*/ 24 w 54"/>
                <a:gd name="T79" fmla="*/ 6 h 59"/>
                <a:gd name="T80" fmla="*/ 20 w 54"/>
                <a:gd name="T81" fmla="*/ 8 h 59"/>
                <a:gd name="T82" fmla="*/ 19 w 54"/>
                <a:gd name="T83" fmla="*/ 9 h 59"/>
                <a:gd name="T84" fmla="*/ 16 w 54"/>
                <a:gd name="T85" fmla="*/ 11 h 59"/>
                <a:gd name="T86" fmla="*/ 14 w 54"/>
                <a:gd name="T87" fmla="*/ 13 h 59"/>
                <a:gd name="T88" fmla="*/ 12 w 54"/>
                <a:gd name="T89" fmla="*/ 13 h 59"/>
                <a:gd name="T90" fmla="*/ 9 w 54"/>
                <a:gd name="T91" fmla="*/ 14 h 59"/>
                <a:gd name="T92" fmla="*/ 8 w 54"/>
                <a:gd name="T93" fmla="*/ 16 h 59"/>
                <a:gd name="T94" fmla="*/ 4 w 54"/>
                <a:gd name="T95" fmla="*/ 18 h 59"/>
                <a:gd name="T96" fmla="*/ 3 w 54"/>
                <a:gd name="T97" fmla="*/ 19 h 59"/>
                <a:gd name="T98" fmla="*/ 3 w 54"/>
                <a:gd name="T99" fmla="*/ 21 h 59"/>
                <a:gd name="T100" fmla="*/ 1 w 54"/>
                <a:gd name="T101" fmla="*/ 22 h 59"/>
                <a:gd name="T102" fmla="*/ 1 w 54"/>
                <a:gd name="T103" fmla="*/ 24 h 59"/>
                <a:gd name="T104" fmla="*/ 0 w 54"/>
                <a:gd name="T105" fmla="*/ 26 h 59"/>
                <a:gd name="T106" fmla="*/ 0 w 54"/>
                <a:gd name="T107" fmla="*/ 27 h 59"/>
                <a:gd name="T108" fmla="*/ 0 w 54"/>
                <a:gd name="T109" fmla="*/ 29 h 59"/>
                <a:gd name="T110" fmla="*/ 1 w 54"/>
                <a:gd name="T111" fmla="*/ 30 h 59"/>
                <a:gd name="T112" fmla="*/ 1 w 54"/>
                <a:gd name="T113" fmla="*/ 34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
                <a:gd name="T172" fmla="*/ 0 h 59"/>
                <a:gd name="T173" fmla="*/ 54 w 54"/>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 h="59">
                  <a:moveTo>
                    <a:pt x="1" y="34"/>
                  </a:moveTo>
                  <a:lnTo>
                    <a:pt x="3" y="38"/>
                  </a:lnTo>
                  <a:lnTo>
                    <a:pt x="6" y="43"/>
                  </a:lnTo>
                  <a:lnTo>
                    <a:pt x="9" y="50"/>
                  </a:lnTo>
                  <a:lnTo>
                    <a:pt x="14" y="55"/>
                  </a:lnTo>
                  <a:lnTo>
                    <a:pt x="17" y="58"/>
                  </a:lnTo>
                  <a:lnTo>
                    <a:pt x="22" y="59"/>
                  </a:lnTo>
                  <a:lnTo>
                    <a:pt x="27" y="59"/>
                  </a:lnTo>
                  <a:lnTo>
                    <a:pt x="32" y="56"/>
                  </a:lnTo>
                  <a:lnTo>
                    <a:pt x="33" y="55"/>
                  </a:lnTo>
                  <a:lnTo>
                    <a:pt x="35" y="53"/>
                  </a:lnTo>
                  <a:lnTo>
                    <a:pt x="35" y="51"/>
                  </a:lnTo>
                  <a:lnTo>
                    <a:pt x="37" y="50"/>
                  </a:lnTo>
                  <a:lnTo>
                    <a:pt x="37" y="48"/>
                  </a:lnTo>
                  <a:lnTo>
                    <a:pt x="38" y="45"/>
                  </a:lnTo>
                  <a:lnTo>
                    <a:pt x="38" y="43"/>
                  </a:lnTo>
                  <a:lnTo>
                    <a:pt x="40" y="42"/>
                  </a:lnTo>
                  <a:lnTo>
                    <a:pt x="41" y="38"/>
                  </a:lnTo>
                  <a:lnTo>
                    <a:pt x="43" y="37"/>
                  </a:lnTo>
                  <a:lnTo>
                    <a:pt x="46" y="35"/>
                  </a:lnTo>
                  <a:lnTo>
                    <a:pt x="48" y="34"/>
                  </a:lnTo>
                  <a:lnTo>
                    <a:pt x="51" y="32"/>
                  </a:lnTo>
                  <a:lnTo>
                    <a:pt x="53" y="29"/>
                  </a:lnTo>
                  <a:lnTo>
                    <a:pt x="54" y="27"/>
                  </a:lnTo>
                  <a:lnTo>
                    <a:pt x="54" y="24"/>
                  </a:lnTo>
                  <a:lnTo>
                    <a:pt x="54" y="21"/>
                  </a:lnTo>
                  <a:lnTo>
                    <a:pt x="54" y="18"/>
                  </a:lnTo>
                  <a:lnTo>
                    <a:pt x="54" y="14"/>
                  </a:lnTo>
                  <a:lnTo>
                    <a:pt x="53" y="11"/>
                  </a:lnTo>
                  <a:lnTo>
                    <a:pt x="53" y="8"/>
                  </a:lnTo>
                  <a:lnTo>
                    <a:pt x="51" y="6"/>
                  </a:lnTo>
                  <a:lnTo>
                    <a:pt x="49" y="3"/>
                  </a:lnTo>
                  <a:lnTo>
                    <a:pt x="46" y="1"/>
                  </a:lnTo>
                  <a:lnTo>
                    <a:pt x="43" y="0"/>
                  </a:lnTo>
                  <a:lnTo>
                    <a:pt x="40" y="0"/>
                  </a:lnTo>
                  <a:lnTo>
                    <a:pt x="37" y="0"/>
                  </a:lnTo>
                  <a:lnTo>
                    <a:pt x="33" y="1"/>
                  </a:lnTo>
                  <a:lnTo>
                    <a:pt x="30" y="3"/>
                  </a:lnTo>
                  <a:lnTo>
                    <a:pt x="27" y="5"/>
                  </a:lnTo>
                  <a:lnTo>
                    <a:pt x="24" y="6"/>
                  </a:lnTo>
                  <a:lnTo>
                    <a:pt x="20" y="8"/>
                  </a:lnTo>
                  <a:lnTo>
                    <a:pt x="19" y="9"/>
                  </a:lnTo>
                  <a:lnTo>
                    <a:pt x="16" y="11"/>
                  </a:lnTo>
                  <a:lnTo>
                    <a:pt x="14" y="13"/>
                  </a:lnTo>
                  <a:lnTo>
                    <a:pt x="12" y="13"/>
                  </a:lnTo>
                  <a:lnTo>
                    <a:pt x="9" y="14"/>
                  </a:lnTo>
                  <a:lnTo>
                    <a:pt x="8" y="16"/>
                  </a:lnTo>
                  <a:lnTo>
                    <a:pt x="4" y="18"/>
                  </a:lnTo>
                  <a:lnTo>
                    <a:pt x="3" y="19"/>
                  </a:lnTo>
                  <a:lnTo>
                    <a:pt x="3" y="21"/>
                  </a:lnTo>
                  <a:lnTo>
                    <a:pt x="1" y="22"/>
                  </a:lnTo>
                  <a:lnTo>
                    <a:pt x="1" y="24"/>
                  </a:lnTo>
                  <a:lnTo>
                    <a:pt x="0" y="26"/>
                  </a:lnTo>
                  <a:lnTo>
                    <a:pt x="0" y="27"/>
                  </a:lnTo>
                  <a:lnTo>
                    <a:pt x="0" y="29"/>
                  </a:lnTo>
                  <a:lnTo>
                    <a:pt x="1" y="30"/>
                  </a:lnTo>
                  <a:lnTo>
                    <a:pt x="1" y="3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4" name="Freeform 66"/>
            <p:cNvSpPr>
              <a:spLocks/>
            </p:cNvSpPr>
            <p:nvPr/>
          </p:nvSpPr>
          <p:spPr bwMode="auto">
            <a:xfrm>
              <a:off x="4735" y="2589"/>
              <a:ext cx="63" cy="64"/>
            </a:xfrm>
            <a:custGeom>
              <a:avLst/>
              <a:gdLst>
                <a:gd name="T0" fmla="*/ 0 w 63"/>
                <a:gd name="T1" fmla="*/ 50 h 64"/>
                <a:gd name="T2" fmla="*/ 3 w 63"/>
                <a:gd name="T3" fmla="*/ 55 h 64"/>
                <a:gd name="T4" fmla="*/ 8 w 63"/>
                <a:gd name="T5" fmla="*/ 58 h 64"/>
                <a:gd name="T6" fmla="*/ 11 w 63"/>
                <a:gd name="T7" fmla="*/ 61 h 64"/>
                <a:gd name="T8" fmla="*/ 16 w 63"/>
                <a:gd name="T9" fmla="*/ 63 h 64"/>
                <a:gd name="T10" fmla="*/ 21 w 63"/>
                <a:gd name="T11" fmla="*/ 63 h 64"/>
                <a:gd name="T12" fmla="*/ 26 w 63"/>
                <a:gd name="T13" fmla="*/ 64 h 64"/>
                <a:gd name="T14" fmla="*/ 30 w 63"/>
                <a:gd name="T15" fmla="*/ 64 h 64"/>
                <a:gd name="T16" fmla="*/ 35 w 63"/>
                <a:gd name="T17" fmla="*/ 63 h 64"/>
                <a:gd name="T18" fmla="*/ 39 w 63"/>
                <a:gd name="T19" fmla="*/ 63 h 64"/>
                <a:gd name="T20" fmla="*/ 40 w 63"/>
                <a:gd name="T21" fmla="*/ 61 h 64"/>
                <a:gd name="T22" fmla="*/ 43 w 63"/>
                <a:gd name="T23" fmla="*/ 60 h 64"/>
                <a:gd name="T24" fmla="*/ 45 w 63"/>
                <a:gd name="T25" fmla="*/ 56 h 64"/>
                <a:gd name="T26" fmla="*/ 47 w 63"/>
                <a:gd name="T27" fmla="*/ 55 h 64"/>
                <a:gd name="T28" fmla="*/ 48 w 63"/>
                <a:gd name="T29" fmla="*/ 52 h 64"/>
                <a:gd name="T30" fmla="*/ 51 w 63"/>
                <a:gd name="T31" fmla="*/ 48 h 64"/>
                <a:gd name="T32" fmla="*/ 53 w 63"/>
                <a:gd name="T33" fmla="*/ 47 h 64"/>
                <a:gd name="T34" fmla="*/ 53 w 63"/>
                <a:gd name="T35" fmla="*/ 47 h 64"/>
                <a:gd name="T36" fmla="*/ 53 w 63"/>
                <a:gd name="T37" fmla="*/ 47 h 64"/>
                <a:gd name="T38" fmla="*/ 55 w 63"/>
                <a:gd name="T39" fmla="*/ 45 h 64"/>
                <a:gd name="T40" fmla="*/ 55 w 63"/>
                <a:gd name="T41" fmla="*/ 45 h 64"/>
                <a:gd name="T42" fmla="*/ 56 w 63"/>
                <a:gd name="T43" fmla="*/ 45 h 64"/>
                <a:gd name="T44" fmla="*/ 56 w 63"/>
                <a:gd name="T45" fmla="*/ 45 h 64"/>
                <a:gd name="T46" fmla="*/ 56 w 63"/>
                <a:gd name="T47" fmla="*/ 45 h 64"/>
                <a:gd name="T48" fmla="*/ 58 w 63"/>
                <a:gd name="T49" fmla="*/ 45 h 64"/>
                <a:gd name="T50" fmla="*/ 61 w 63"/>
                <a:gd name="T51" fmla="*/ 42 h 64"/>
                <a:gd name="T52" fmla="*/ 63 w 63"/>
                <a:gd name="T53" fmla="*/ 37 h 64"/>
                <a:gd name="T54" fmla="*/ 63 w 63"/>
                <a:gd name="T55" fmla="*/ 32 h 64"/>
                <a:gd name="T56" fmla="*/ 61 w 63"/>
                <a:gd name="T57" fmla="*/ 27 h 64"/>
                <a:gd name="T58" fmla="*/ 59 w 63"/>
                <a:gd name="T59" fmla="*/ 23 h 64"/>
                <a:gd name="T60" fmla="*/ 58 w 63"/>
                <a:gd name="T61" fmla="*/ 19 h 64"/>
                <a:gd name="T62" fmla="*/ 53 w 63"/>
                <a:gd name="T63" fmla="*/ 15 h 64"/>
                <a:gd name="T64" fmla="*/ 48 w 63"/>
                <a:gd name="T65" fmla="*/ 11 h 64"/>
                <a:gd name="T66" fmla="*/ 48 w 63"/>
                <a:gd name="T67" fmla="*/ 11 h 64"/>
                <a:gd name="T68" fmla="*/ 48 w 63"/>
                <a:gd name="T69" fmla="*/ 11 h 64"/>
                <a:gd name="T70" fmla="*/ 48 w 63"/>
                <a:gd name="T71" fmla="*/ 10 h 64"/>
                <a:gd name="T72" fmla="*/ 48 w 63"/>
                <a:gd name="T73" fmla="*/ 10 h 64"/>
                <a:gd name="T74" fmla="*/ 48 w 63"/>
                <a:gd name="T75" fmla="*/ 8 h 64"/>
                <a:gd name="T76" fmla="*/ 48 w 63"/>
                <a:gd name="T77" fmla="*/ 8 h 64"/>
                <a:gd name="T78" fmla="*/ 48 w 63"/>
                <a:gd name="T79" fmla="*/ 7 h 64"/>
                <a:gd name="T80" fmla="*/ 47 w 63"/>
                <a:gd name="T81" fmla="*/ 5 h 64"/>
                <a:gd name="T82" fmla="*/ 45 w 63"/>
                <a:gd name="T83" fmla="*/ 3 h 64"/>
                <a:gd name="T84" fmla="*/ 43 w 63"/>
                <a:gd name="T85" fmla="*/ 2 h 64"/>
                <a:gd name="T86" fmla="*/ 42 w 63"/>
                <a:gd name="T87" fmla="*/ 2 h 64"/>
                <a:gd name="T88" fmla="*/ 39 w 63"/>
                <a:gd name="T89" fmla="*/ 0 h 64"/>
                <a:gd name="T90" fmla="*/ 37 w 63"/>
                <a:gd name="T91" fmla="*/ 0 h 64"/>
                <a:gd name="T92" fmla="*/ 34 w 63"/>
                <a:gd name="T93" fmla="*/ 2 h 64"/>
                <a:gd name="T94" fmla="*/ 32 w 63"/>
                <a:gd name="T95" fmla="*/ 2 h 64"/>
                <a:gd name="T96" fmla="*/ 30 w 63"/>
                <a:gd name="T97" fmla="*/ 3 h 64"/>
                <a:gd name="T98" fmla="*/ 26 w 63"/>
                <a:gd name="T99" fmla="*/ 8 h 64"/>
                <a:gd name="T100" fmla="*/ 21 w 63"/>
                <a:gd name="T101" fmla="*/ 13 h 64"/>
                <a:gd name="T102" fmla="*/ 14 w 63"/>
                <a:gd name="T103" fmla="*/ 19 h 64"/>
                <a:gd name="T104" fmla="*/ 11 w 63"/>
                <a:gd name="T105" fmla="*/ 26 h 64"/>
                <a:gd name="T106" fmla="*/ 6 w 63"/>
                <a:gd name="T107" fmla="*/ 34 h 64"/>
                <a:gd name="T108" fmla="*/ 3 w 63"/>
                <a:gd name="T109" fmla="*/ 40 h 64"/>
                <a:gd name="T110" fmla="*/ 2 w 63"/>
                <a:gd name="T111" fmla="*/ 45 h 64"/>
                <a:gd name="T112" fmla="*/ 0 w 63"/>
                <a:gd name="T113" fmla="*/ 50 h 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64"/>
                <a:gd name="T173" fmla="*/ 63 w 63"/>
                <a:gd name="T174" fmla="*/ 64 h 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64">
                  <a:moveTo>
                    <a:pt x="0" y="50"/>
                  </a:moveTo>
                  <a:lnTo>
                    <a:pt x="3" y="55"/>
                  </a:lnTo>
                  <a:lnTo>
                    <a:pt x="8" y="58"/>
                  </a:lnTo>
                  <a:lnTo>
                    <a:pt x="11" y="61"/>
                  </a:lnTo>
                  <a:lnTo>
                    <a:pt x="16" y="63"/>
                  </a:lnTo>
                  <a:lnTo>
                    <a:pt x="21" y="63"/>
                  </a:lnTo>
                  <a:lnTo>
                    <a:pt x="26" y="64"/>
                  </a:lnTo>
                  <a:lnTo>
                    <a:pt x="30" y="64"/>
                  </a:lnTo>
                  <a:lnTo>
                    <a:pt x="35" y="63"/>
                  </a:lnTo>
                  <a:lnTo>
                    <a:pt x="39" y="63"/>
                  </a:lnTo>
                  <a:lnTo>
                    <a:pt x="40" y="61"/>
                  </a:lnTo>
                  <a:lnTo>
                    <a:pt x="43" y="60"/>
                  </a:lnTo>
                  <a:lnTo>
                    <a:pt x="45" y="56"/>
                  </a:lnTo>
                  <a:lnTo>
                    <a:pt x="47" y="55"/>
                  </a:lnTo>
                  <a:lnTo>
                    <a:pt x="48" y="52"/>
                  </a:lnTo>
                  <a:lnTo>
                    <a:pt x="51" y="48"/>
                  </a:lnTo>
                  <a:lnTo>
                    <a:pt x="53" y="47"/>
                  </a:lnTo>
                  <a:lnTo>
                    <a:pt x="55" y="45"/>
                  </a:lnTo>
                  <a:lnTo>
                    <a:pt x="56" y="45"/>
                  </a:lnTo>
                  <a:lnTo>
                    <a:pt x="58" y="45"/>
                  </a:lnTo>
                  <a:lnTo>
                    <a:pt x="61" y="42"/>
                  </a:lnTo>
                  <a:lnTo>
                    <a:pt x="63" y="37"/>
                  </a:lnTo>
                  <a:lnTo>
                    <a:pt x="63" y="32"/>
                  </a:lnTo>
                  <a:lnTo>
                    <a:pt x="61" y="27"/>
                  </a:lnTo>
                  <a:lnTo>
                    <a:pt x="59" y="23"/>
                  </a:lnTo>
                  <a:lnTo>
                    <a:pt x="58" y="19"/>
                  </a:lnTo>
                  <a:lnTo>
                    <a:pt x="53" y="15"/>
                  </a:lnTo>
                  <a:lnTo>
                    <a:pt x="48" y="11"/>
                  </a:lnTo>
                  <a:lnTo>
                    <a:pt x="48" y="10"/>
                  </a:lnTo>
                  <a:lnTo>
                    <a:pt x="48" y="8"/>
                  </a:lnTo>
                  <a:lnTo>
                    <a:pt x="48" y="7"/>
                  </a:lnTo>
                  <a:lnTo>
                    <a:pt x="47" y="5"/>
                  </a:lnTo>
                  <a:lnTo>
                    <a:pt x="45" y="3"/>
                  </a:lnTo>
                  <a:lnTo>
                    <a:pt x="43" y="2"/>
                  </a:lnTo>
                  <a:lnTo>
                    <a:pt x="42" y="2"/>
                  </a:lnTo>
                  <a:lnTo>
                    <a:pt x="39" y="0"/>
                  </a:lnTo>
                  <a:lnTo>
                    <a:pt x="37" y="0"/>
                  </a:lnTo>
                  <a:lnTo>
                    <a:pt x="34" y="2"/>
                  </a:lnTo>
                  <a:lnTo>
                    <a:pt x="32" y="2"/>
                  </a:lnTo>
                  <a:lnTo>
                    <a:pt x="30" y="3"/>
                  </a:lnTo>
                  <a:lnTo>
                    <a:pt x="26" y="8"/>
                  </a:lnTo>
                  <a:lnTo>
                    <a:pt x="21" y="13"/>
                  </a:lnTo>
                  <a:lnTo>
                    <a:pt x="14" y="19"/>
                  </a:lnTo>
                  <a:lnTo>
                    <a:pt x="11" y="26"/>
                  </a:lnTo>
                  <a:lnTo>
                    <a:pt x="6" y="34"/>
                  </a:lnTo>
                  <a:lnTo>
                    <a:pt x="3" y="40"/>
                  </a:lnTo>
                  <a:lnTo>
                    <a:pt x="2" y="45"/>
                  </a:lnTo>
                  <a:lnTo>
                    <a:pt x="0" y="5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5" name="Freeform 67"/>
            <p:cNvSpPr>
              <a:spLocks/>
            </p:cNvSpPr>
            <p:nvPr/>
          </p:nvSpPr>
          <p:spPr bwMode="auto">
            <a:xfrm>
              <a:off x="4735" y="2589"/>
              <a:ext cx="63" cy="64"/>
            </a:xfrm>
            <a:custGeom>
              <a:avLst/>
              <a:gdLst>
                <a:gd name="T0" fmla="*/ 0 w 63"/>
                <a:gd name="T1" fmla="*/ 50 h 64"/>
                <a:gd name="T2" fmla="*/ 3 w 63"/>
                <a:gd name="T3" fmla="*/ 55 h 64"/>
                <a:gd name="T4" fmla="*/ 8 w 63"/>
                <a:gd name="T5" fmla="*/ 58 h 64"/>
                <a:gd name="T6" fmla="*/ 11 w 63"/>
                <a:gd name="T7" fmla="*/ 61 h 64"/>
                <a:gd name="T8" fmla="*/ 16 w 63"/>
                <a:gd name="T9" fmla="*/ 63 h 64"/>
                <a:gd name="T10" fmla="*/ 21 w 63"/>
                <a:gd name="T11" fmla="*/ 63 h 64"/>
                <a:gd name="T12" fmla="*/ 26 w 63"/>
                <a:gd name="T13" fmla="*/ 64 h 64"/>
                <a:gd name="T14" fmla="*/ 30 w 63"/>
                <a:gd name="T15" fmla="*/ 64 h 64"/>
                <a:gd name="T16" fmla="*/ 35 w 63"/>
                <a:gd name="T17" fmla="*/ 63 h 64"/>
                <a:gd name="T18" fmla="*/ 39 w 63"/>
                <a:gd name="T19" fmla="*/ 63 h 64"/>
                <a:gd name="T20" fmla="*/ 40 w 63"/>
                <a:gd name="T21" fmla="*/ 61 h 64"/>
                <a:gd name="T22" fmla="*/ 43 w 63"/>
                <a:gd name="T23" fmla="*/ 60 h 64"/>
                <a:gd name="T24" fmla="*/ 45 w 63"/>
                <a:gd name="T25" fmla="*/ 56 h 64"/>
                <a:gd name="T26" fmla="*/ 47 w 63"/>
                <a:gd name="T27" fmla="*/ 55 h 64"/>
                <a:gd name="T28" fmla="*/ 48 w 63"/>
                <a:gd name="T29" fmla="*/ 52 h 64"/>
                <a:gd name="T30" fmla="*/ 51 w 63"/>
                <a:gd name="T31" fmla="*/ 48 h 64"/>
                <a:gd name="T32" fmla="*/ 53 w 63"/>
                <a:gd name="T33" fmla="*/ 47 h 64"/>
                <a:gd name="T34" fmla="*/ 53 w 63"/>
                <a:gd name="T35" fmla="*/ 47 h 64"/>
                <a:gd name="T36" fmla="*/ 53 w 63"/>
                <a:gd name="T37" fmla="*/ 47 h 64"/>
                <a:gd name="T38" fmla="*/ 55 w 63"/>
                <a:gd name="T39" fmla="*/ 45 h 64"/>
                <a:gd name="T40" fmla="*/ 55 w 63"/>
                <a:gd name="T41" fmla="*/ 45 h 64"/>
                <a:gd name="T42" fmla="*/ 56 w 63"/>
                <a:gd name="T43" fmla="*/ 45 h 64"/>
                <a:gd name="T44" fmla="*/ 56 w 63"/>
                <a:gd name="T45" fmla="*/ 45 h 64"/>
                <a:gd name="T46" fmla="*/ 56 w 63"/>
                <a:gd name="T47" fmla="*/ 45 h 64"/>
                <a:gd name="T48" fmla="*/ 58 w 63"/>
                <a:gd name="T49" fmla="*/ 45 h 64"/>
                <a:gd name="T50" fmla="*/ 61 w 63"/>
                <a:gd name="T51" fmla="*/ 42 h 64"/>
                <a:gd name="T52" fmla="*/ 63 w 63"/>
                <a:gd name="T53" fmla="*/ 37 h 64"/>
                <a:gd name="T54" fmla="*/ 63 w 63"/>
                <a:gd name="T55" fmla="*/ 32 h 64"/>
                <a:gd name="T56" fmla="*/ 61 w 63"/>
                <a:gd name="T57" fmla="*/ 27 h 64"/>
                <a:gd name="T58" fmla="*/ 59 w 63"/>
                <a:gd name="T59" fmla="*/ 23 h 64"/>
                <a:gd name="T60" fmla="*/ 58 w 63"/>
                <a:gd name="T61" fmla="*/ 19 h 64"/>
                <a:gd name="T62" fmla="*/ 53 w 63"/>
                <a:gd name="T63" fmla="*/ 15 h 64"/>
                <a:gd name="T64" fmla="*/ 48 w 63"/>
                <a:gd name="T65" fmla="*/ 11 h 64"/>
                <a:gd name="T66" fmla="*/ 48 w 63"/>
                <a:gd name="T67" fmla="*/ 11 h 64"/>
                <a:gd name="T68" fmla="*/ 48 w 63"/>
                <a:gd name="T69" fmla="*/ 11 h 64"/>
                <a:gd name="T70" fmla="*/ 48 w 63"/>
                <a:gd name="T71" fmla="*/ 10 h 64"/>
                <a:gd name="T72" fmla="*/ 48 w 63"/>
                <a:gd name="T73" fmla="*/ 10 h 64"/>
                <a:gd name="T74" fmla="*/ 48 w 63"/>
                <a:gd name="T75" fmla="*/ 8 h 64"/>
                <a:gd name="T76" fmla="*/ 48 w 63"/>
                <a:gd name="T77" fmla="*/ 8 h 64"/>
                <a:gd name="T78" fmla="*/ 48 w 63"/>
                <a:gd name="T79" fmla="*/ 7 h 64"/>
                <a:gd name="T80" fmla="*/ 47 w 63"/>
                <a:gd name="T81" fmla="*/ 5 h 64"/>
                <a:gd name="T82" fmla="*/ 45 w 63"/>
                <a:gd name="T83" fmla="*/ 3 h 64"/>
                <a:gd name="T84" fmla="*/ 43 w 63"/>
                <a:gd name="T85" fmla="*/ 2 h 64"/>
                <a:gd name="T86" fmla="*/ 42 w 63"/>
                <a:gd name="T87" fmla="*/ 2 h 64"/>
                <a:gd name="T88" fmla="*/ 39 w 63"/>
                <a:gd name="T89" fmla="*/ 0 h 64"/>
                <a:gd name="T90" fmla="*/ 37 w 63"/>
                <a:gd name="T91" fmla="*/ 0 h 64"/>
                <a:gd name="T92" fmla="*/ 34 w 63"/>
                <a:gd name="T93" fmla="*/ 2 h 64"/>
                <a:gd name="T94" fmla="*/ 32 w 63"/>
                <a:gd name="T95" fmla="*/ 2 h 64"/>
                <a:gd name="T96" fmla="*/ 30 w 63"/>
                <a:gd name="T97" fmla="*/ 3 h 64"/>
                <a:gd name="T98" fmla="*/ 26 w 63"/>
                <a:gd name="T99" fmla="*/ 8 h 64"/>
                <a:gd name="T100" fmla="*/ 21 w 63"/>
                <a:gd name="T101" fmla="*/ 13 h 64"/>
                <a:gd name="T102" fmla="*/ 14 w 63"/>
                <a:gd name="T103" fmla="*/ 19 h 64"/>
                <a:gd name="T104" fmla="*/ 11 w 63"/>
                <a:gd name="T105" fmla="*/ 26 h 64"/>
                <a:gd name="T106" fmla="*/ 6 w 63"/>
                <a:gd name="T107" fmla="*/ 34 h 64"/>
                <a:gd name="T108" fmla="*/ 3 w 63"/>
                <a:gd name="T109" fmla="*/ 40 h 64"/>
                <a:gd name="T110" fmla="*/ 2 w 63"/>
                <a:gd name="T111" fmla="*/ 45 h 64"/>
                <a:gd name="T112" fmla="*/ 0 w 63"/>
                <a:gd name="T113" fmla="*/ 50 h 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64"/>
                <a:gd name="T173" fmla="*/ 63 w 63"/>
                <a:gd name="T174" fmla="*/ 64 h 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64">
                  <a:moveTo>
                    <a:pt x="0" y="50"/>
                  </a:moveTo>
                  <a:lnTo>
                    <a:pt x="3" y="55"/>
                  </a:lnTo>
                  <a:lnTo>
                    <a:pt x="8" y="58"/>
                  </a:lnTo>
                  <a:lnTo>
                    <a:pt x="11" y="61"/>
                  </a:lnTo>
                  <a:lnTo>
                    <a:pt x="16" y="63"/>
                  </a:lnTo>
                  <a:lnTo>
                    <a:pt x="21" y="63"/>
                  </a:lnTo>
                  <a:lnTo>
                    <a:pt x="26" y="64"/>
                  </a:lnTo>
                  <a:lnTo>
                    <a:pt x="30" y="64"/>
                  </a:lnTo>
                  <a:lnTo>
                    <a:pt x="35" y="63"/>
                  </a:lnTo>
                  <a:lnTo>
                    <a:pt x="39" y="63"/>
                  </a:lnTo>
                  <a:lnTo>
                    <a:pt x="40" y="61"/>
                  </a:lnTo>
                  <a:lnTo>
                    <a:pt x="43" y="60"/>
                  </a:lnTo>
                  <a:lnTo>
                    <a:pt x="45" y="56"/>
                  </a:lnTo>
                  <a:lnTo>
                    <a:pt x="47" y="55"/>
                  </a:lnTo>
                  <a:lnTo>
                    <a:pt x="48" y="52"/>
                  </a:lnTo>
                  <a:lnTo>
                    <a:pt x="51" y="48"/>
                  </a:lnTo>
                  <a:lnTo>
                    <a:pt x="53" y="47"/>
                  </a:lnTo>
                  <a:lnTo>
                    <a:pt x="55" y="45"/>
                  </a:lnTo>
                  <a:lnTo>
                    <a:pt x="56" y="45"/>
                  </a:lnTo>
                  <a:lnTo>
                    <a:pt x="58" y="45"/>
                  </a:lnTo>
                  <a:lnTo>
                    <a:pt x="61" y="42"/>
                  </a:lnTo>
                  <a:lnTo>
                    <a:pt x="63" y="37"/>
                  </a:lnTo>
                  <a:lnTo>
                    <a:pt x="63" y="32"/>
                  </a:lnTo>
                  <a:lnTo>
                    <a:pt x="61" y="27"/>
                  </a:lnTo>
                  <a:lnTo>
                    <a:pt x="59" y="23"/>
                  </a:lnTo>
                  <a:lnTo>
                    <a:pt x="58" y="19"/>
                  </a:lnTo>
                  <a:lnTo>
                    <a:pt x="53" y="15"/>
                  </a:lnTo>
                  <a:lnTo>
                    <a:pt x="48" y="11"/>
                  </a:lnTo>
                  <a:lnTo>
                    <a:pt x="48" y="10"/>
                  </a:lnTo>
                  <a:lnTo>
                    <a:pt x="48" y="8"/>
                  </a:lnTo>
                  <a:lnTo>
                    <a:pt x="48" y="7"/>
                  </a:lnTo>
                  <a:lnTo>
                    <a:pt x="47" y="5"/>
                  </a:lnTo>
                  <a:lnTo>
                    <a:pt x="45" y="3"/>
                  </a:lnTo>
                  <a:lnTo>
                    <a:pt x="43" y="2"/>
                  </a:lnTo>
                  <a:lnTo>
                    <a:pt x="42" y="2"/>
                  </a:lnTo>
                  <a:lnTo>
                    <a:pt x="39" y="0"/>
                  </a:lnTo>
                  <a:lnTo>
                    <a:pt x="37" y="0"/>
                  </a:lnTo>
                  <a:lnTo>
                    <a:pt x="34" y="2"/>
                  </a:lnTo>
                  <a:lnTo>
                    <a:pt x="32" y="2"/>
                  </a:lnTo>
                  <a:lnTo>
                    <a:pt x="30" y="3"/>
                  </a:lnTo>
                  <a:lnTo>
                    <a:pt x="26" y="8"/>
                  </a:lnTo>
                  <a:lnTo>
                    <a:pt x="21" y="13"/>
                  </a:lnTo>
                  <a:lnTo>
                    <a:pt x="14" y="19"/>
                  </a:lnTo>
                  <a:lnTo>
                    <a:pt x="11" y="26"/>
                  </a:lnTo>
                  <a:lnTo>
                    <a:pt x="6" y="34"/>
                  </a:lnTo>
                  <a:lnTo>
                    <a:pt x="3" y="40"/>
                  </a:lnTo>
                  <a:lnTo>
                    <a:pt x="2" y="45"/>
                  </a:lnTo>
                  <a:lnTo>
                    <a:pt x="0" y="50"/>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6" name="Freeform 68"/>
            <p:cNvSpPr>
              <a:spLocks/>
            </p:cNvSpPr>
            <p:nvPr/>
          </p:nvSpPr>
          <p:spPr bwMode="auto">
            <a:xfrm>
              <a:off x="4735" y="2589"/>
              <a:ext cx="63" cy="64"/>
            </a:xfrm>
            <a:custGeom>
              <a:avLst/>
              <a:gdLst>
                <a:gd name="T0" fmla="*/ 0 w 63"/>
                <a:gd name="T1" fmla="*/ 50 h 64"/>
                <a:gd name="T2" fmla="*/ 3 w 63"/>
                <a:gd name="T3" fmla="*/ 55 h 64"/>
                <a:gd name="T4" fmla="*/ 8 w 63"/>
                <a:gd name="T5" fmla="*/ 58 h 64"/>
                <a:gd name="T6" fmla="*/ 11 w 63"/>
                <a:gd name="T7" fmla="*/ 61 h 64"/>
                <a:gd name="T8" fmla="*/ 16 w 63"/>
                <a:gd name="T9" fmla="*/ 63 h 64"/>
                <a:gd name="T10" fmla="*/ 21 w 63"/>
                <a:gd name="T11" fmla="*/ 63 h 64"/>
                <a:gd name="T12" fmla="*/ 26 w 63"/>
                <a:gd name="T13" fmla="*/ 64 h 64"/>
                <a:gd name="T14" fmla="*/ 30 w 63"/>
                <a:gd name="T15" fmla="*/ 64 h 64"/>
                <a:gd name="T16" fmla="*/ 35 w 63"/>
                <a:gd name="T17" fmla="*/ 63 h 64"/>
                <a:gd name="T18" fmla="*/ 39 w 63"/>
                <a:gd name="T19" fmla="*/ 63 h 64"/>
                <a:gd name="T20" fmla="*/ 40 w 63"/>
                <a:gd name="T21" fmla="*/ 61 h 64"/>
                <a:gd name="T22" fmla="*/ 43 w 63"/>
                <a:gd name="T23" fmla="*/ 60 h 64"/>
                <a:gd name="T24" fmla="*/ 45 w 63"/>
                <a:gd name="T25" fmla="*/ 56 h 64"/>
                <a:gd name="T26" fmla="*/ 47 w 63"/>
                <a:gd name="T27" fmla="*/ 55 h 64"/>
                <a:gd name="T28" fmla="*/ 48 w 63"/>
                <a:gd name="T29" fmla="*/ 52 h 64"/>
                <a:gd name="T30" fmla="*/ 51 w 63"/>
                <a:gd name="T31" fmla="*/ 48 h 64"/>
                <a:gd name="T32" fmla="*/ 53 w 63"/>
                <a:gd name="T33" fmla="*/ 47 h 64"/>
                <a:gd name="T34" fmla="*/ 53 w 63"/>
                <a:gd name="T35" fmla="*/ 47 h 64"/>
                <a:gd name="T36" fmla="*/ 53 w 63"/>
                <a:gd name="T37" fmla="*/ 47 h 64"/>
                <a:gd name="T38" fmla="*/ 55 w 63"/>
                <a:gd name="T39" fmla="*/ 45 h 64"/>
                <a:gd name="T40" fmla="*/ 55 w 63"/>
                <a:gd name="T41" fmla="*/ 45 h 64"/>
                <a:gd name="T42" fmla="*/ 56 w 63"/>
                <a:gd name="T43" fmla="*/ 45 h 64"/>
                <a:gd name="T44" fmla="*/ 56 w 63"/>
                <a:gd name="T45" fmla="*/ 45 h 64"/>
                <a:gd name="T46" fmla="*/ 56 w 63"/>
                <a:gd name="T47" fmla="*/ 45 h 64"/>
                <a:gd name="T48" fmla="*/ 58 w 63"/>
                <a:gd name="T49" fmla="*/ 45 h 64"/>
                <a:gd name="T50" fmla="*/ 61 w 63"/>
                <a:gd name="T51" fmla="*/ 42 h 64"/>
                <a:gd name="T52" fmla="*/ 63 w 63"/>
                <a:gd name="T53" fmla="*/ 37 h 64"/>
                <a:gd name="T54" fmla="*/ 63 w 63"/>
                <a:gd name="T55" fmla="*/ 32 h 64"/>
                <a:gd name="T56" fmla="*/ 61 w 63"/>
                <a:gd name="T57" fmla="*/ 27 h 64"/>
                <a:gd name="T58" fmla="*/ 59 w 63"/>
                <a:gd name="T59" fmla="*/ 23 h 64"/>
                <a:gd name="T60" fmla="*/ 58 w 63"/>
                <a:gd name="T61" fmla="*/ 19 h 64"/>
                <a:gd name="T62" fmla="*/ 53 w 63"/>
                <a:gd name="T63" fmla="*/ 15 h 64"/>
                <a:gd name="T64" fmla="*/ 48 w 63"/>
                <a:gd name="T65" fmla="*/ 11 h 64"/>
                <a:gd name="T66" fmla="*/ 48 w 63"/>
                <a:gd name="T67" fmla="*/ 11 h 64"/>
                <a:gd name="T68" fmla="*/ 48 w 63"/>
                <a:gd name="T69" fmla="*/ 11 h 64"/>
                <a:gd name="T70" fmla="*/ 48 w 63"/>
                <a:gd name="T71" fmla="*/ 10 h 64"/>
                <a:gd name="T72" fmla="*/ 48 w 63"/>
                <a:gd name="T73" fmla="*/ 10 h 64"/>
                <a:gd name="T74" fmla="*/ 48 w 63"/>
                <a:gd name="T75" fmla="*/ 8 h 64"/>
                <a:gd name="T76" fmla="*/ 48 w 63"/>
                <a:gd name="T77" fmla="*/ 8 h 64"/>
                <a:gd name="T78" fmla="*/ 48 w 63"/>
                <a:gd name="T79" fmla="*/ 7 h 64"/>
                <a:gd name="T80" fmla="*/ 47 w 63"/>
                <a:gd name="T81" fmla="*/ 5 h 64"/>
                <a:gd name="T82" fmla="*/ 45 w 63"/>
                <a:gd name="T83" fmla="*/ 3 h 64"/>
                <a:gd name="T84" fmla="*/ 43 w 63"/>
                <a:gd name="T85" fmla="*/ 2 h 64"/>
                <a:gd name="T86" fmla="*/ 42 w 63"/>
                <a:gd name="T87" fmla="*/ 2 h 64"/>
                <a:gd name="T88" fmla="*/ 39 w 63"/>
                <a:gd name="T89" fmla="*/ 0 h 64"/>
                <a:gd name="T90" fmla="*/ 37 w 63"/>
                <a:gd name="T91" fmla="*/ 0 h 64"/>
                <a:gd name="T92" fmla="*/ 34 w 63"/>
                <a:gd name="T93" fmla="*/ 2 h 64"/>
                <a:gd name="T94" fmla="*/ 32 w 63"/>
                <a:gd name="T95" fmla="*/ 2 h 64"/>
                <a:gd name="T96" fmla="*/ 30 w 63"/>
                <a:gd name="T97" fmla="*/ 3 h 64"/>
                <a:gd name="T98" fmla="*/ 26 w 63"/>
                <a:gd name="T99" fmla="*/ 8 h 64"/>
                <a:gd name="T100" fmla="*/ 21 w 63"/>
                <a:gd name="T101" fmla="*/ 13 h 64"/>
                <a:gd name="T102" fmla="*/ 14 w 63"/>
                <a:gd name="T103" fmla="*/ 19 h 64"/>
                <a:gd name="T104" fmla="*/ 11 w 63"/>
                <a:gd name="T105" fmla="*/ 26 h 64"/>
                <a:gd name="T106" fmla="*/ 6 w 63"/>
                <a:gd name="T107" fmla="*/ 34 h 64"/>
                <a:gd name="T108" fmla="*/ 3 w 63"/>
                <a:gd name="T109" fmla="*/ 40 h 64"/>
                <a:gd name="T110" fmla="*/ 2 w 63"/>
                <a:gd name="T111" fmla="*/ 45 h 64"/>
                <a:gd name="T112" fmla="*/ 0 w 63"/>
                <a:gd name="T113" fmla="*/ 50 h 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64"/>
                <a:gd name="T173" fmla="*/ 63 w 63"/>
                <a:gd name="T174" fmla="*/ 64 h 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64">
                  <a:moveTo>
                    <a:pt x="0" y="50"/>
                  </a:moveTo>
                  <a:lnTo>
                    <a:pt x="3" y="55"/>
                  </a:lnTo>
                  <a:lnTo>
                    <a:pt x="8" y="58"/>
                  </a:lnTo>
                  <a:lnTo>
                    <a:pt x="11" y="61"/>
                  </a:lnTo>
                  <a:lnTo>
                    <a:pt x="16" y="63"/>
                  </a:lnTo>
                  <a:lnTo>
                    <a:pt x="21" y="63"/>
                  </a:lnTo>
                  <a:lnTo>
                    <a:pt x="26" y="64"/>
                  </a:lnTo>
                  <a:lnTo>
                    <a:pt x="30" y="64"/>
                  </a:lnTo>
                  <a:lnTo>
                    <a:pt x="35" y="63"/>
                  </a:lnTo>
                  <a:lnTo>
                    <a:pt x="39" y="63"/>
                  </a:lnTo>
                  <a:lnTo>
                    <a:pt x="40" y="61"/>
                  </a:lnTo>
                  <a:lnTo>
                    <a:pt x="43" y="60"/>
                  </a:lnTo>
                  <a:lnTo>
                    <a:pt x="45" y="56"/>
                  </a:lnTo>
                  <a:lnTo>
                    <a:pt x="47" y="55"/>
                  </a:lnTo>
                  <a:lnTo>
                    <a:pt x="48" y="52"/>
                  </a:lnTo>
                  <a:lnTo>
                    <a:pt x="51" y="48"/>
                  </a:lnTo>
                  <a:lnTo>
                    <a:pt x="53" y="47"/>
                  </a:lnTo>
                  <a:lnTo>
                    <a:pt x="55" y="45"/>
                  </a:lnTo>
                  <a:lnTo>
                    <a:pt x="56" y="45"/>
                  </a:lnTo>
                  <a:lnTo>
                    <a:pt x="58" y="45"/>
                  </a:lnTo>
                  <a:lnTo>
                    <a:pt x="61" y="42"/>
                  </a:lnTo>
                  <a:lnTo>
                    <a:pt x="63" y="37"/>
                  </a:lnTo>
                  <a:lnTo>
                    <a:pt x="63" y="32"/>
                  </a:lnTo>
                  <a:lnTo>
                    <a:pt x="61" y="27"/>
                  </a:lnTo>
                  <a:lnTo>
                    <a:pt x="59" y="23"/>
                  </a:lnTo>
                  <a:lnTo>
                    <a:pt x="58" y="19"/>
                  </a:lnTo>
                  <a:lnTo>
                    <a:pt x="53" y="15"/>
                  </a:lnTo>
                  <a:lnTo>
                    <a:pt x="48" y="11"/>
                  </a:lnTo>
                  <a:lnTo>
                    <a:pt x="48" y="10"/>
                  </a:lnTo>
                  <a:lnTo>
                    <a:pt x="48" y="8"/>
                  </a:lnTo>
                  <a:lnTo>
                    <a:pt x="48" y="7"/>
                  </a:lnTo>
                  <a:lnTo>
                    <a:pt x="47" y="5"/>
                  </a:lnTo>
                  <a:lnTo>
                    <a:pt x="45" y="3"/>
                  </a:lnTo>
                  <a:lnTo>
                    <a:pt x="43" y="2"/>
                  </a:lnTo>
                  <a:lnTo>
                    <a:pt x="42" y="2"/>
                  </a:lnTo>
                  <a:lnTo>
                    <a:pt x="39" y="0"/>
                  </a:lnTo>
                  <a:lnTo>
                    <a:pt x="37" y="0"/>
                  </a:lnTo>
                  <a:lnTo>
                    <a:pt x="34" y="2"/>
                  </a:lnTo>
                  <a:lnTo>
                    <a:pt x="32" y="2"/>
                  </a:lnTo>
                  <a:lnTo>
                    <a:pt x="30" y="3"/>
                  </a:lnTo>
                  <a:lnTo>
                    <a:pt x="26" y="8"/>
                  </a:lnTo>
                  <a:lnTo>
                    <a:pt x="21" y="13"/>
                  </a:lnTo>
                  <a:lnTo>
                    <a:pt x="14" y="19"/>
                  </a:lnTo>
                  <a:lnTo>
                    <a:pt x="11" y="26"/>
                  </a:lnTo>
                  <a:lnTo>
                    <a:pt x="6" y="34"/>
                  </a:lnTo>
                  <a:lnTo>
                    <a:pt x="3" y="40"/>
                  </a:lnTo>
                  <a:lnTo>
                    <a:pt x="2" y="45"/>
                  </a:lnTo>
                  <a:lnTo>
                    <a:pt x="0" y="50"/>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7" name="Freeform 69"/>
            <p:cNvSpPr>
              <a:spLocks/>
            </p:cNvSpPr>
            <p:nvPr/>
          </p:nvSpPr>
          <p:spPr bwMode="auto">
            <a:xfrm>
              <a:off x="4746" y="2534"/>
              <a:ext cx="58" cy="53"/>
            </a:xfrm>
            <a:custGeom>
              <a:avLst/>
              <a:gdLst>
                <a:gd name="T0" fmla="*/ 7 w 58"/>
                <a:gd name="T1" fmla="*/ 28 h 53"/>
                <a:gd name="T2" fmla="*/ 2 w 58"/>
                <a:gd name="T3" fmla="*/ 36 h 53"/>
                <a:gd name="T4" fmla="*/ 0 w 58"/>
                <a:gd name="T5" fmla="*/ 44 h 53"/>
                <a:gd name="T6" fmla="*/ 3 w 58"/>
                <a:gd name="T7" fmla="*/ 50 h 53"/>
                <a:gd name="T8" fmla="*/ 8 w 58"/>
                <a:gd name="T9" fmla="*/ 50 h 53"/>
                <a:gd name="T10" fmla="*/ 11 w 58"/>
                <a:gd name="T11" fmla="*/ 52 h 53"/>
                <a:gd name="T12" fmla="*/ 15 w 58"/>
                <a:gd name="T13" fmla="*/ 53 h 53"/>
                <a:gd name="T14" fmla="*/ 18 w 58"/>
                <a:gd name="T15" fmla="*/ 53 h 53"/>
                <a:gd name="T16" fmla="*/ 23 w 58"/>
                <a:gd name="T17" fmla="*/ 52 h 53"/>
                <a:gd name="T18" fmla="*/ 31 w 58"/>
                <a:gd name="T19" fmla="*/ 50 h 53"/>
                <a:gd name="T20" fmla="*/ 39 w 58"/>
                <a:gd name="T21" fmla="*/ 49 h 53"/>
                <a:gd name="T22" fmla="*/ 44 w 58"/>
                <a:gd name="T23" fmla="*/ 45 h 53"/>
                <a:gd name="T24" fmla="*/ 47 w 58"/>
                <a:gd name="T25" fmla="*/ 37 h 53"/>
                <a:gd name="T26" fmla="*/ 50 w 58"/>
                <a:gd name="T27" fmla="*/ 28 h 53"/>
                <a:gd name="T28" fmla="*/ 52 w 58"/>
                <a:gd name="T29" fmla="*/ 20 h 53"/>
                <a:gd name="T30" fmla="*/ 55 w 58"/>
                <a:gd name="T31" fmla="*/ 12 h 53"/>
                <a:gd name="T32" fmla="*/ 56 w 58"/>
                <a:gd name="T33" fmla="*/ 7 h 53"/>
                <a:gd name="T34" fmla="*/ 58 w 58"/>
                <a:gd name="T35" fmla="*/ 5 h 53"/>
                <a:gd name="T36" fmla="*/ 56 w 58"/>
                <a:gd name="T37" fmla="*/ 4 h 53"/>
                <a:gd name="T38" fmla="*/ 56 w 58"/>
                <a:gd name="T39" fmla="*/ 2 h 53"/>
                <a:gd name="T40" fmla="*/ 55 w 58"/>
                <a:gd name="T41" fmla="*/ 0 h 53"/>
                <a:gd name="T42" fmla="*/ 52 w 58"/>
                <a:gd name="T43" fmla="*/ 0 h 53"/>
                <a:gd name="T44" fmla="*/ 48 w 58"/>
                <a:gd name="T45" fmla="*/ 0 h 53"/>
                <a:gd name="T46" fmla="*/ 45 w 58"/>
                <a:gd name="T47" fmla="*/ 2 h 53"/>
                <a:gd name="T48" fmla="*/ 40 w 58"/>
                <a:gd name="T49" fmla="*/ 7 h 53"/>
                <a:gd name="T50" fmla="*/ 32 w 58"/>
                <a:gd name="T51" fmla="*/ 13 h 53"/>
                <a:gd name="T52" fmla="*/ 23 w 58"/>
                <a:gd name="T53" fmla="*/ 20 h 53"/>
                <a:gd name="T54" fmla="*/ 13 w 58"/>
                <a:gd name="T55" fmla="*/ 23 h 53"/>
                <a:gd name="T56" fmla="*/ 8 w 58"/>
                <a:gd name="T57" fmla="*/ 25 h 53"/>
                <a:gd name="T58" fmla="*/ 10 w 58"/>
                <a:gd name="T59" fmla="*/ 25 h 53"/>
                <a:gd name="T60" fmla="*/ 10 w 58"/>
                <a:gd name="T61" fmla="*/ 25 h 53"/>
                <a:gd name="T62" fmla="*/ 8 w 58"/>
                <a:gd name="T63" fmla="*/ 25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3"/>
                <a:gd name="T98" fmla="*/ 58 w 58"/>
                <a:gd name="T99" fmla="*/ 53 h 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3">
                  <a:moveTo>
                    <a:pt x="8" y="25"/>
                  </a:moveTo>
                  <a:lnTo>
                    <a:pt x="7" y="28"/>
                  </a:lnTo>
                  <a:lnTo>
                    <a:pt x="3" y="31"/>
                  </a:lnTo>
                  <a:lnTo>
                    <a:pt x="2" y="36"/>
                  </a:lnTo>
                  <a:lnTo>
                    <a:pt x="0" y="41"/>
                  </a:lnTo>
                  <a:lnTo>
                    <a:pt x="0" y="44"/>
                  </a:lnTo>
                  <a:lnTo>
                    <a:pt x="0" y="47"/>
                  </a:lnTo>
                  <a:lnTo>
                    <a:pt x="3" y="50"/>
                  </a:lnTo>
                  <a:lnTo>
                    <a:pt x="8" y="50"/>
                  </a:lnTo>
                  <a:lnTo>
                    <a:pt x="10" y="50"/>
                  </a:lnTo>
                  <a:lnTo>
                    <a:pt x="11" y="52"/>
                  </a:lnTo>
                  <a:lnTo>
                    <a:pt x="13" y="52"/>
                  </a:lnTo>
                  <a:lnTo>
                    <a:pt x="15" y="53"/>
                  </a:lnTo>
                  <a:lnTo>
                    <a:pt x="16" y="53"/>
                  </a:lnTo>
                  <a:lnTo>
                    <a:pt x="18" y="53"/>
                  </a:lnTo>
                  <a:lnTo>
                    <a:pt x="19" y="53"/>
                  </a:lnTo>
                  <a:lnTo>
                    <a:pt x="23" y="52"/>
                  </a:lnTo>
                  <a:lnTo>
                    <a:pt x="28" y="50"/>
                  </a:lnTo>
                  <a:lnTo>
                    <a:pt x="31" y="50"/>
                  </a:lnTo>
                  <a:lnTo>
                    <a:pt x="36" y="50"/>
                  </a:lnTo>
                  <a:lnTo>
                    <a:pt x="39" y="49"/>
                  </a:lnTo>
                  <a:lnTo>
                    <a:pt x="42" y="47"/>
                  </a:lnTo>
                  <a:lnTo>
                    <a:pt x="44" y="45"/>
                  </a:lnTo>
                  <a:lnTo>
                    <a:pt x="47" y="41"/>
                  </a:lnTo>
                  <a:lnTo>
                    <a:pt x="47" y="37"/>
                  </a:lnTo>
                  <a:lnTo>
                    <a:pt x="48" y="33"/>
                  </a:lnTo>
                  <a:lnTo>
                    <a:pt x="50" y="28"/>
                  </a:lnTo>
                  <a:lnTo>
                    <a:pt x="50" y="25"/>
                  </a:lnTo>
                  <a:lnTo>
                    <a:pt x="52" y="20"/>
                  </a:lnTo>
                  <a:lnTo>
                    <a:pt x="53" y="15"/>
                  </a:lnTo>
                  <a:lnTo>
                    <a:pt x="55" y="12"/>
                  </a:lnTo>
                  <a:lnTo>
                    <a:pt x="56" y="8"/>
                  </a:lnTo>
                  <a:lnTo>
                    <a:pt x="56" y="7"/>
                  </a:lnTo>
                  <a:lnTo>
                    <a:pt x="58" y="7"/>
                  </a:lnTo>
                  <a:lnTo>
                    <a:pt x="58" y="5"/>
                  </a:lnTo>
                  <a:lnTo>
                    <a:pt x="56" y="5"/>
                  </a:lnTo>
                  <a:lnTo>
                    <a:pt x="56" y="4"/>
                  </a:lnTo>
                  <a:lnTo>
                    <a:pt x="56" y="2"/>
                  </a:lnTo>
                  <a:lnTo>
                    <a:pt x="55" y="0"/>
                  </a:lnTo>
                  <a:lnTo>
                    <a:pt x="53" y="0"/>
                  </a:lnTo>
                  <a:lnTo>
                    <a:pt x="52" y="0"/>
                  </a:lnTo>
                  <a:lnTo>
                    <a:pt x="50" y="0"/>
                  </a:lnTo>
                  <a:lnTo>
                    <a:pt x="48" y="0"/>
                  </a:lnTo>
                  <a:lnTo>
                    <a:pt x="47" y="2"/>
                  </a:lnTo>
                  <a:lnTo>
                    <a:pt x="45" y="2"/>
                  </a:lnTo>
                  <a:lnTo>
                    <a:pt x="44" y="4"/>
                  </a:lnTo>
                  <a:lnTo>
                    <a:pt x="40" y="7"/>
                  </a:lnTo>
                  <a:lnTo>
                    <a:pt x="36" y="12"/>
                  </a:lnTo>
                  <a:lnTo>
                    <a:pt x="32" y="13"/>
                  </a:lnTo>
                  <a:lnTo>
                    <a:pt x="28" y="16"/>
                  </a:lnTo>
                  <a:lnTo>
                    <a:pt x="23" y="20"/>
                  </a:lnTo>
                  <a:lnTo>
                    <a:pt x="18" y="21"/>
                  </a:lnTo>
                  <a:lnTo>
                    <a:pt x="13" y="23"/>
                  </a:lnTo>
                  <a:lnTo>
                    <a:pt x="8" y="25"/>
                  </a:lnTo>
                  <a:lnTo>
                    <a:pt x="10" y="25"/>
                  </a:lnTo>
                  <a:lnTo>
                    <a:pt x="8" y="2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8" name="Freeform 70"/>
            <p:cNvSpPr>
              <a:spLocks/>
            </p:cNvSpPr>
            <p:nvPr/>
          </p:nvSpPr>
          <p:spPr bwMode="auto">
            <a:xfrm>
              <a:off x="4746" y="2534"/>
              <a:ext cx="58" cy="53"/>
            </a:xfrm>
            <a:custGeom>
              <a:avLst/>
              <a:gdLst>
                <a:gd name="T0" fmla="*/ 7 w 58"/>
                <a:gd name="T1" fmla="*/ 28 h 53"/>
                <a:gd name="T2" fmla="*/ 2 w 58"/>
                <a:gd name="T3" fmla="*/ 36 h 53"/>
                <a:gd name="T4" fmla="*/ 0 w 58"/>
                <a:gd name="T5" fmla="*/ 44 h 53"/>
                <a:gd name="T6" fmla="*/ 3 w 58"/>
                <a:gd name="T7" fmla="*/ 50 h 53"/>
                <a:gd name="T8" fmla="*/ 8 w 58"/>
                <a:gd name="T9" fmla="*/ 50 h 53"/>
                <a:gd name="T10" fmla="*/ 11 w 58"/>
                <a:gd name="T11" fmla="*/ 52 h 53"/>
                <a:gd name="T12" fmla="*/ 15 w 58"/>
                <a:gd name="T13" fmla="*/ 53 h 53"/>
                <a:gd name="T14" fmla="*/ 18 w 58"/>
                <a:gd name="T15" fmla="*/ 53 h 53"/>
                <a:gd name="T16" fmla="*/ 23 w 58"/>
                <a:gd name="T17" fmla="*/ 52 h 53"/>
                <a:gd name="T18" fmla="*/ 31 w 58"/>
                <a:gd name="T19" fmla="*/ 50 h 53"/>
                <a:gd name="T20" fmla="*/ 39 w 58"/>
                <a:gd name="T21" fmla="*/ 49 h 53"/>
                <a:gd name="T22" fmla="*/ 44 w 58"/>
                <a:gd name="T23" fmla="*/ 45 h 53"/>
                <a:gd name="T24" fmla="*/ 47 w 58"/>
                <a:gd name="T25" fmla="*/ 37 h 53"/>
                <a:gd name="T26" fmla="*/ 50 w 58"/>
                <a:gd name="T27" fmla="*/ 28 h 53"/>
                <a:gd name="T28" fmla="*/ 52 w 58"/>
                <a:gd name="T29" fmla="*/ 20 h 53"/>
                <a:gd name="T30" fmla="*/ 55 w 58"/>
                <a:gd name="T31" fmla="*/ 12 h 53"/>
                <a:gd name="T32" fmla="*/ 56 w 58"/>
                <a:gd name="T33" fmla="*/ 7 h 53"/>
                <a:gd name="T34" fmla="*/ 58 w 58"/>
                <a:gd name="T35" fmla="*/ 5 h 53"/>
                <a:gd name="T36" fmla="*/ 56 w 58"/>
                <a:gd name="T37" fmla="*/ 4 h 53"/>
                <a:gd name="T38" fmla="*/ 56 w 58"/>
                <a:gd name="T39" fmla="*/ 2 h 53"/>
                <a:gd name="T40" fmla="*/ 55 w 58"/>
                <a:gd name="T41" fmla="*/ 0 h 53"/>
                <a:gd name="T42" fmla="*/ 52 w 58"/>
                <a:gd name="T43" fmla="*/ 0 h 53"/>
                <a:gd name="T44" fmla="*/ 48 w 58"/>
                <a:gd name="T45" fmla="*/ 0 h 53"/>
                <a:gd name="T46" fmla="*/ 45 w 58"/>
                <a:gd name="T47" fmla="*/ 2 h 53"/>
                <a:gd name="T48" fmla="*/ 40 w 58"/>
                <a:gd name="T49" fmla="*/ 7 h 53"/>
                <a:gd name="T50" fmla="*/ 32 w 58"/>
                <a:gd name="T51" fmla="*/ 13 h 53"/>
                <a:gd name="T52" fmla="*/ 23 w 58"/>
                <a:gd name="T53" fmla="*/ 20 h 53"/>
                <a:gd name="T54" fmla="*/ 13 w 58"/>
                <a:gd name="T55" fmla="*/ 23 h 53"/>
                <a:gd name="T56" fmla="*/ 8 w 58"/>
                <a:gd name="T57" fmla="*/ 25 h 53"/>
                <a:gd name="T58" fmla="*/ 10 w 58"/>
                <a:gd name="T59" fmla="*/ 25 h 53"/>
                <a:gd name="T60" fmla="*/ 10 w 58"/>
                <a:gd name="T61" fmla="*/ 25 h 53"/>
                <a:gd name="T62" fmla="*/ 8 w 58"/>
                <a:gd name="T63" fmla="*/ 25 h 53"/>
                <a:gd name="T64" fmla="*/ 8 w 58"/>
                <a:gd name="T65" fmla="*/ 25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53"/>
                <a:gd name="T101" fmla="*/ 58 w 58"/>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53">
                  <a:moveTo>
                    <a:pt x="8" y="25"/>
                  </a:moveTo>
                  <a:lnTo>
                    <a:pt x="7" y="28"/>
                  </a:lnTo>
                  <a:lnTo>
                    <a:pt x="3" y="31"/>
                  </a:lnTo>
                  <a:lnTo>
                    <a:pt x="2" y="36"/>
                  </a:lnTo>
                  <a:lnTo>
                    <a:pt x="0" y="41"/>
                  </a:lnTo>
                  <a:lnTo>
                    <a:pt x="0" y="44"/>
                  </a:lnTo>
                  <a:lnTo>
                    <a:pt x="0" y="47"/>
                  </a:lnTo>
                  <a:lnTo>
                    <a:pt x="3" y="50"/>
                  </a:lnTo>
                  <a:lnTo>
                    <a:pt x="8" y="50"/>
                  </a:lnTo>
                  <a:lnTo>
                    <a:pt x="10" y="50"/>
                  </a:lnTo>
                  <a:lnTo>
                    <a:pt x="11" y="52"/>
                  </a:lnTo>
                  <a:lnTo>
                    <a:pt x="13" y="52"/>
                  </a:lnTo>
                  <a:lnTo>
                    <a:pt x="15" y="53"/>
                  </a:lnTo>
                  <a:lnTo>
                    <a:pt x="16" y="53"/>
                  </a:lnTo>
                  <a:lnTo>
                    <a:pt x="18" y="53"/>
                  </a:lnTo>
                  <a:lnTo>
                    <a:pt x="19" y="53"/>
                  </a:lnTo>
                  <a:lnTo>
                    <a:pt x="23" y="52"/>
                  </a:lnTo>
                  <a:lnTo>
                    <a:pt x="28" y="50"/>
                  </a:lnTo>
                  <a:lnTo>
                    <a:pt x="31" y="50"/>
                  </a:lnTo>
                  <a:lnTo>
                    <a:pt x="36" y="50"/>
                  </a:lnTo>
                  <a:lnTo>
                    <a:pt x="39" y="49"/>
                  </a:lnTo>
                  <a:lnTo>
                    <a:pt x="42" y="47"/>
                  </a:lnTo>
                  <a:lnTo>
                    <a:pt x="44" y="45"/>
                  </a:lnTo>
                  <a:lnTo>
                    <a:pt x="47" y="41"/>
                  </a:lnTo>
                  <a:lnTo>
                    <a:pt x="47" y="37"/>
                  </a:lnTo>
                  <a:lnTo>
                    <a:pt x="48" y="33"/>
                  </a:lnTo>
                  <a:lnTo>
                    <a:pt x="50" y="28"/>
                  </a:lnTo>
                  <a:lnTo>
                    <a:pt x="50" y="25"/>
                  </a:lnTo>
                  <a:lnTo>
                    <a:pt x="52" y="20"/>
                  </a:lnTo>
                  <a:lnTo>
                    <a:pt x="53" y="15"/>
                  </a:lnTo>
                  <a:lnTo>
                    <a:pt x="55" y="12"/>
                  </a:lnTo>
                  <a:lnTo>
                    <a:pt x="56" y="8"/>
                  </a:lnTo>
                  <a:lnTo>
                    <a:pt x="56" y="7"/>
                  </a:lnTo>
                  <a:lnTo>
                    <a:pt x="58" y="7"/>
                  </a:lnTo>
                  <a:lnTo>
                    <a:pt x="58" y="5"/>
                  </a:lnTo>
                  <a:lnTo>
                    <a:pt x="56" y="5"/>
                  </a:lnTo>
                  <a:lnTo>
                    <a:pt x="56" y="4"/>
                  </a:lnTo>
                  <a:lnTo>
                    <a:pt x="56" y="2"/>
                  </a:lnTo>
                  <a:lnTo>
                    <a:pt x="55" y="0"/>
                  </a:lnTo>
                  <a:lnTo>
                    <a:pt x="53" y="0"/>
                  </a:lnTo>
                  <a:lnTo>
                    <a:pt x="52" y="0"/>
                  </a:lnTo>
                  <a:lnTo>
                    <a:pt x="50" y="0"/>
                  </a:lnTo>
                  <a:lnTo>
                    <a:pt x="48" y="0"/>
                  </a:lnTo>
                  <a:lnTo>
                    <a:pt x="47" y="2"/>
                  </a:lnTo>
                  <a:lnTo>
                    <a:pt x="45" y="2"/>
                  </a:lnTo>
                  <a:lnTo>
                    <a:pt x="44" y="4"/>
                  </a:lnTo>
                  <a:lnTo>
                    <a:pt x="40" y="7"/>
                  </a:lnTo>
                  <a:lnTo>
                    <a:pt x="36" y="12"/>
                  </a:lnTo>
                  <a:lnTo>
                    <a:pt x="32" y="13"/>
                  </a:lnTo>
                  <a:lnTo>
                    <a:pt x="28" y="16"/>
                  </a:lnTo>
                  <a:lnTo>
                    <a:pt x="23" y="20"/>
                  </a:lnTo>
                  <a:lnTo>
                    <a:pt x="18" y="21"/>
                  </a:lnTo>
                  <a:lnTo>
                    <a:pt x="13" y="23"/>
                  </a:lnTo>
                  <a:lnTo>
                    <a:pt x="8" y="25"/>
                  </a:lnTo>
                  <a:lnTo>
                    <a:pt x="10" y="25"/>
                  </a:lnTo>
                  <a:lnTo>
                    <a:pt x="8" y="2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69" name="Freeform 71"/>
            <p:cNvSpPr>
              <a:spLocks/>
            </p:cNvSpPr>
            <p:nvPr/>
          </p:nvSpPr>
          <p:spPr bwMode="auto">
            <a:xfrm>
              <a:off x="4780" y="2637"/>
              <a:ext cx="61" cy="58"/>
            </a:xfrm>
            <a:custGeom>
              <a:avLst/>
              <a:gdLst>
                <a:gd name="T0" fmla="*/ 3 w 61"/>
                <a:gd name="T1" fmla="*/ 31 h 58"/>
                <a:gd name="T2" fmla="*/ 8 w 61"/>
                <a:gd name="T3" fmla="*/ 34 h 58"/>
                <a:gd name="T4" fmla="*/ 11 w 61"/>
                <a:gd name="T5" fmla="*/ 37 h 58"/>
                <a:gd name="T6" fmla="*/ 14 w 61"/>
                <a:gd name="T7" fmla="*/ 41 h 58"/>
                <a:gd name="T8" fmla="*/ 18 w 61"/>
                <a:gd name="T9" fmla="*/ 42 h 58"/>
                <a:gd name="T10" fmla="*/ 21 w 61"/>
                <a:gd name="T11" fmla="*/ 45 h 58"/>
                <a:gd name="T12" fmla="*/ 24 w 61"/>
                <a:gd name="T13" fmla="*/ 49 h 58"/>
                <a:gd name="T14" fmla="*/ 29 w 61"/>
                <a:gd name="T15" fmla="*/ 52 h 58"/>
                <a:gd name="T16" fmla="*/ 32 w 61"/>
                <a:gd name="T17" fmla="*/ 55 h 58"/>
                <a:gd name="T18" fmla="*/ 38 w 61"/>
                <a:gd name="T19" fmla="*/ 58 h 58"/>
                <a:gd name="T20" fmla="*/ 43 w 61"/>
                <a:gd name="T21" fmla="*/ 58 h 58"/>
                <a:gd name="T22" fmla="*/ 48 w 61"/>
                <a:gd name="T23" fmla="*/ 55 h 58"/>
                <a:gd name="T24" fmla="*/ 51 w 61"/>
                <a:gd name="T25" fmla="*/ 50 h 58"/>
                <a:gd name="T26" fmla="*/ 55 w 61"/>
                <a:gd name="T27" fmla="*/ 44 h 58"/>
                <a:gd name="T28" fmla="*/ 58 w 61"/>
                <a:gd name="T29" fmla="*/ 39 h 58"/>
                <a:gd name="T30" fmla="*/ 59 w 61"/>
                <a:gd name="T31" fmla="*/ 33 h 58"/>
                <a:gd name="T32" fmla="*/ 61 w 61"/>
                <a:gd name="T33" fmla="*/ 26 h 58"/>
                <a:gd name="T34" fmla="*/ 59 w 61"/>
                <a:gd name="T35" fmla="*/ 23 h 58"/>
                <a:gd name="T36" fmla="*/ 58 w 61"/>
                <a:gd name="T37" fmla="*/ 18 h 58"/>
                <a:gd name="T38" fmla="*/ 56 w 61"/>
                <a:gd name="T39" fmla="*/ 15 h 58"/>
                <a:gd name="T40" fmla="*/ 53 w 61"/>
                <a:gd name="T41" fmla="*/ 12 h 58"/>
                <a:gd name="T42" fmla="*/ 48 w 61"/>
                <a:gd name="T43" fmla="*/ 10 h 58"/>
                <a:gd name="T44" fmla="*/ 43 w 61"/>
                <a:gd name="T45" fmla="*/ 8 h 58"/>
                <a:gd name="T46" fmla="*/ 38 w 61"/>
                <a:gd name="T47" fmla="*/ 8 h 58"/>
                <a:gd name="T48" fmla="*/ 32 w 61"/>
                <a:gd name="T49" fmla="*/ 7 h 58"/>
                <a:gd name="T50" fmla="*/ 32 w 61"/>
                <a:gd name="T51" fmla="*/ 7 h 58"/>
                <a:gd name="T52" fmla="*/ 30 w 61"/>
                <a:gd name="T53" fmla="*/ 7 h 58"/>
                <a:gd name="T54" fmla="*/ 30 w 61"/>
                <a:gd name="T55" fmla="*/ 7 h 58"/>
                <a:gd name="T56" fmla="*/ 30 w 61"/>
                <a:gd name="T57" fmla="*/ 5 h 58"/>
                <a:gd name="T58" fmla="*/ 30 w 61"/>
                <a:gd name="T59" fmla="*/ 5 h 58"/>
                <a:gd name="T60" fmla="*/ 30 w 61"/>
                <a:gd name="T61" fmla="*/ 5 h 58"/>
                <a:gd name="T62" fmla="*/ 30 w 61"/>
                <a:gd name="T63" fmla="*/ 4 h 58"/>
                <a:gd name="T64" fmla="*/ 29 w 61"/>
                <a:gd name="T65" fmla="*/ 4 h 58"/>
                <a:gd name="T66" fmla="*/ 26 w 61"/>
                <a:gd name="T67" fmla="*/ 2 h 58"/>
                <a:gd name="T68" fmla="*/ 24 w 61"/>
                <a:gd name="T69" fmla="*/ 0 h 58"/>
                <a:gd name="T70" fmla="*/ 21 w 61"/>
                <a:gd name="T71" fmla="*/ 2 h 58"/>
                <a:gd name="T72" fmla="*/ 18 w 61"/>
                <a:gd name="T73" fmla="*/ 4 h 58"/>
                <a:gd name="T74" fmla="*/ 14 w 61"/>
                <a:gd name="T75" fmla="*/ 5 h 58"/>
                <a:gd name="T76" fmla="*/ 13 w 61"/>
                <a:gd name="T77" fmla="*/ 7 h 58"/>
                <a:gd name="T78" fmla="*/ 10 w 61"/>
                <a:gd name="T79" fmla="*/ 10 h 58"/>
                <a:gd name="T80" fmla="*/ 8 w 61"/>
                <a:gd name="T81" fmla="*/ 12 h 58"/>
                <a:gd name="T82" fmla="*/ 6 w 61"/>
                <a:gd name="T83" fmla="*/ 13 h 58"/>
                <a:gd name="T84" fmla="*/ 3 w 61"/>
                <a:gd name="T85" fmla="*/ 16 h 58"/>
                <a:gd name="T86" fmla="*/ 2 w 61"/>
                <a:gd name="T87" fmla="*/ 18 h 58"/>
                <a:gd name="T88" fmla="*/ 2 w 61"/>
                <a:gd name="T89" fmla="*/ 20 h 58"/>
                <a:gd name="T90" fmla="*/ 0 w 61"/>
                <a:gd name="T91" fmla="*/ 21 h 58"/>
                <a:gd name="T92" fmla="*/ 0 w 61"/>
                <a:gd name="T93" fmla="*/ 24 h 58"/>
                <a:gd name="T94" fmla="*/ 0 w 61"/>
                <a:gd name="T95" fmla="*/ 26 h 58"/>
                <a:gd name="T96" fmla="*/ 2 w 61"/>
                <a:gd name="T97" fmla="*/ 29 h 58"/>
                <a:gd name="T98" fmla="*/ 2 w 61"/>
                <a:gd name="T99" fmla="*/ 29 h 58"/>
                <a:gd name="T100" fmla="*/ 2 w 61"/>
                <a:gd name="T101" fmla="*/ 29 h 58"/>
                <a:gd name="T102" fmla="*/ 2 w 61"/>
                <a:gd name="T103" fmla="*/ 31 h 58"/>
                <a:gd name="T104" fmla="*/ 2 w 61"/>
                <a:gd name="T105" fmla="*/ 31 h 58"/>
                <a:gd name="T106" fmla="*/ 2 w 61"/>
                <a:gd name="T107" fmla="*/ 31 h 58"/>
                <a:gd name="T108" fmla="*/ 3 w 61"/>
                <a:gd name="T109" fmla="*/ 31 h 58"/>
                <a:gd name="T110" fmla="*/ 3 w 61"/>
                <a:gd name="T111" fmla="*/ 31 h 58"/>
                <a:gd name="T112" fmla="*/ 3 w 61"/>
                <a:gd name="T113" fmla="*/ 31 h 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58"/>
                <a:gd name="T173" fmla="*/ 61 w 61"/>
                <a:gd name="T174" fmla="*/ 58 h 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58">
                  <a:moveTo>
                    <a:pt x="3" y="31"/>
                  </a:moveTo>
                  <a:lnTo>
                    <a:pt x="8" y="34"/>
                  </a:lnTo>
                  <a:lnTo>
                    <a:pt x="11" y="37"/>
                  </a:lnTo>
                  <a:lnTo>
                    <a:pt x="14" y="41"/>
                  </a:lnTo>
                  <a:lnTo>
                    <a:pt x="18" y="42"/>
                  </a:lnTo>
                  <a:lnTo>
                    <a:pt x="21" y="45"/>
                  </a:lnTo>
                  <a:lnTo>
                    <a:pt x="24" y="49"/>
                  </a:lnTo>
                  <a:lnTo>
                    <a:pt x="29" y="52"/>
                  </a:lnTo>
                  <a:lnTo>
                    <a:pt x="32" y="55"/>
                  </a:lnTo>
                  <a:lnTo>
                    <a:pt x="38" y="58"/>
                  </a:lnTo>
                  <a:lnTo>
                    <a:pt x="43" y="58"/>
                  </a:lnTo>
                  <a:lnTo>
                    <a:pt x="48" y="55"/>
                  </a:lnTo>
                  <a:lnTo>
                    <a:pt x="51" y="50"/>
                  </a:lnTo>
                  <a:lnTo>
                    <a:pt x="55" y="44"/>
                  </a:lnTo>
                  <a:lnTo>
                    <a:pt x="58" y="39"/>
                  </a:lnTo>
                  <a:lnTo>
                    <a:pt x="59" y="33"/>
                  </a:lnTo>
                  <a:lnTo>
                    <a:pt x="61" y="26"/>
                  </a:lnTo>
                  <a:lnTo>
                    <a:pt x="59" y="23"/>
                  </a:lnTo>
                  <a:lnTo>
                    <a:pt x="58" y="18"/>
                  </a:lnTo>
                  <a:lnTo>
                    <a:pt x="56" y="15"/>
                  </a:lnTo>
                  <a:lnTo>
                    <a:pt x="53" y="12"/>
                  </a:lnTo>
                  <a:lnTo>
                    <a:pt x="48" y="10"/>
                  </a:lnTo>
                  <a:lnTo>
                    <a:pt x="43" y="8"/>
                  </a:lnTo>
                  <a:lnTo>
                    <a:pt x="38" y="8"/>
                  </a:lnTo>
                  <a:lnTo>
                    <a:pt x="32" y="7"/>
                  </a:lnTo>
                  <a:lnTo>
                    <a:pt x="30" y="7"/>
                  </a:lnTo>
                  <a:lnTo>
                    <a:pt x="30" y="5"/>
                  </a:lnTo>
                  <a:lnTo>
                    <a:pt x="30" y="4"/>
                  </a:lnTo>
                  <a:lnTo>
                    <a:pt x="29" y="4"/>
                  </a:lnTo>
                  <a:lnTo>
                    <a:pt x="26" y="2"/>
                  </a:lnTo>
                  <a:lnTo>
                    <a:pt x="24" y="0"/>
                  </a:lnTo>
                  <a:lnTo>
                    <a:pt x="21" y="2"/>
                  </a:lnTo>
                  <a:lnTo>
                    <a:pt x="18" y="4"/>
                  </a:lnTo>
                  <a:lnTo>
                    <a:pt x="14" y="5"/>
                  </a:lnTo>
                  <a:lnTo>
                    <a:pt x="13" y="7"/>
                  </a:lnTo>
                  <a:lnTo>
                    <a:pt x="10" y="10"/>
                  </a:lnTo>
                  <a:lnTo>
                    <a:pt x="8" y="12"/>
                  </a:lnTo>
                  <a:lnTo>
                    <a:pt x="6" y="13"/>
                  </a:lnTo>
                  <a:lnTo>
                    <a:pt x="3" y="16"/>
                  </a:lnTo>
                  <a:lnTo>
                    <a:pt x="2" y="18"/>
                  </a:lnTo>
                  <a:lnTo>
                    <a:pt x="2" y="20"/>
                  </a:lnTo>
                  <a:lnTo>
                    <a:pt x="0" y="21"/>
                  </a:lnTo>
                  <a:lnTo>
                    <a:pt x="0" y="24"/>
                  </a:lnTo>
                  <a:lnTo>
                    <a:pt x="0" y="26"/>
                  </a:lnTo>
                  <a:lnTo>
                    <a:pt x="2" y="29"/>
                  </a:lnTo>
                  <a:lnTo>
                    <a:pt x="2" y="31"/>
                  </a:lnTo>
                  <a:lnTo>
                    <a:pt x="3" y="3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0" name="Freeform 72"/>
            <p:cNvSpPr>
              <a:spLocks/>
            </p:cNvSpPr>
            <p:nvPr/>
          </p:nvSpPr>
          <p:spPr bwMode="auto">
            <a:xfrm>
              <a:off x="4780" y="2637"/>
              <a:ext cx="61" cy="58"/>
            </a:xfrm>
            <a:custGeom>
              <a:avLst/>
              <a:gdLst>
                <a:gd name="T0" fmla="*/ 3 w 61"/>
                <a:gd name="T1" fmla="*/ 31 h 58"/>
                <a:gd name="T2" fmla="*/ 8 w 61"/>
                <a:gd name="T3" fmla="*/ 34 h 58"/>
                <a:gd name="T4" fmla="*/ 11 w 61"/>
                <a:gd name="T5" fmla="*/ 37 h 58"/>
                <a:gd name="T6" fmla="*/ 14 w 61"/>
                <a:gd name="T7" fmla="*/ 41 h 58"/>
                <a:gd name="T8" fmla="*/ 18 w 61"/>
                <a:gd name="T9" fmla="*/ 42 h 58"/>
                <a:gd name="T10" fmla="*/ 21 w 61"/>
                <a:gd name="T11" fmla="*/ 45 h 58"/>
                <a:gd name="T12" fmla="*/ 24 w 61"/>
                <a:gd name="T13" fmla="*/ 49 h 58"/>
                <a:gd name="T14" fmla="*/ 29 w 61"/>
                <a:gd name="T15" fmla="*/ 52 h 58"/>
                <a:gd name="T16" fmla="*/ 32 w 61"/>
                <a:gd name="T17" fmla="*/ 55 h 58"/>
                <a:gd name="T18" fmla="*/ 38 w 61"/>
                <a:gd name="T19" fmla="*/ 58 h 58"/>
                <a:gd name="T20" fmla="*/ 43 w 61"/>
                <a:gd name="T21" fmla="*/ 58 h 58"/>
                <a:gd name="T22" fmla="*/ 48 w 61"/>
                <a:gd name="T23" fmla="*/ 55 h 58"/>
                <a:gd name="T24" fmla="*/ 51 w 61"/>
                <a:gd name="T25" fmla="*/ 50 h 58"/>
                <a:gd name="T26" fmla="*/ 55 w 61"/>
                <a:gd name="T27" fmla="*/ 44 h 58"/>
                <a:gd name="T28" fmla="*/ 58 w 61"/>
                <a:gd name="T29" fmla="*/ 39 h 58"/>
                <a:gd name="T30" fmla="*/ 59 w 61"/>
                <a:gd name="T31" fmla="*/ 33 h 58"/>
                <a:gd name="T32" fmla="*/ 61 w 61"/>
                <a:gd name="T33" fmla="*/ 26 h 58"/>
                <a:gd name="T34" fmla="*/ 59 w 61"/>
                <a:gd name="T35" fmla="*/ 23 h 58"/>
                <a:gd name="T36" fmla="*/ 58 w 61"/>
                <a:gd name="T37" fmla="*/ 18 h 58"/>
                <a:gd name="T38" fmla="*/ 56 w 61"/>
                <a:gd name="T39" fmla="*/ 15 h 58"/>
                <a:gd name="T40" fmla="*/ 53 w 61"/>
                <a:gd name="T41" fmla="*/ 12 h 58"/>
                <a:gd name="T42" fmla="*/ 48 w 61"/>
                <a:gd name="T43" fmla="*/ 10 h 58"/>
                <a:gd name="T44" fmla="*/ 43 w 61"/>
                <a:gd name="T45" fmla="*/ 8 h 58"/>
                <a:gd name="T46" fmla="*/ 38 w 61"/>
                <a:gd name="T47" fmla="*/ 8 h 58"/>
                <a:gd name="T48" fmla="*/ 32 w 61"/>
                <a:gd name="T49" fmla="*/ 7 h 58"/>
                <a:gd name="T50" fmla="*/ 32 w 61"/>
                <a:gd name="T51" fmla="*/ 7 h 58"/>
                <a:gd name="T52" fmla="*/ 30 w 61"/>
                <a:gd name="T53" fmla="*/ 7 h 58"/>
                <a:gd name="T54" fmla="*/ 30 w 61"/>
                <a:gd name="T55" fmla="*/ 7 h 58"/>
                <a:gd name="T56" fmla="*/ 30 w 61"/>
                <a:gd name="T57" fmla="*/ 5 h 58"/>
                <a:gd name="T58" fmla="*/ 30 w 61"/>
                <a:gd name="T59" fmla="*/ 5 h 58"/>
                <a:gd name="T60" fmla="*/ 30 w 61"/>
                <a:gd name="T61" fmla="*/ 5 h 58"/>
                <a:gd name="T62" fmla="*/ 30 w 61"/>
                <a:gd name="T63" fmla="*/ 4 h 58"/>
                <a:gd name="T64" fmla="*/ 29 w 61"/>
                <a:gd name="T65" fmla="*/ 4 h 58"/>
                <a:gd name="T66" fmla="*/ 26 w 61"/>
                <a:gd name="T67" fmla="*/ 2 h 58"/>
                <a:gd name="T68" fmla="*/ 24 w 61"/>
                <a:gd name="T69" fmla="*/ 0 h 58"/>
                <a:gd name="T70" fmla="*/ 21 w 61"/>
                <a:gd name="T71" fmla="*/ 2 h 58"/>
                <a:gd name="T72" fmla="*/ 18 w 61"/>
                <a:gd name="T73" fmla="*/ 4 h 58"/>
                <a:gd name="T74" fmla="*/ 14 w 61"/>
                <a:gd name="T75" fmla="*/ 5 h 58"/>
                <a:gd name="T76" fmla="*/ 13 w 61"/>
                <a:gd name="T77" fmla="*/ 7 h 58"/>
                <a:gd name="T78" fmla="*/ 10 w 61"/>
                <a:gd name="T79" fmla="*/ 10 h 58"/>
                <a:gd name="T80" fmla="*/ 8 w 61"/>
                <a:gd name="T81" fmla="*/ 12 h 58"/>
                <a:gd name="T82" fmla="*/ 6 w 61"/>
                <a:gd name="T83" fmla="*/ 13 h 58"/>
                <a:gd name="T84" fmla="*/ 3 w 61"/>
                <a:gd name="T85" fmla="*/ 16 h 58"/>
                <a:gd name="T86" fmla="*/ 2 w 61"/>
                <a:gd name="T87" fmla="*/ 18 h 58"/>
                <a:gd name="T88" fmla="*/ 2 w 61"/>
                <a:gd name="T89" fmla="*/ 20 h 58"/>
                <a:gd name="T90" fmla="*/ 0 w 61"/>
                <a:gd name="T91" fmla="*/ 21 h 58"/>
                <a:gd name="T92" fmla="*/ 0 w 61"/>
                <a:gd name="T93" fmla="*/ 24 h 58"/>
                <a:gd name="T94" fmla="*/ 0 w 61"/>
                <a:gd name="T95" fmla="*/ 26 h 58"/>
                <a:gd name="T96" fmla="*/ 2 w 61"/>
                <a:gd name="T97" fmla="*/ 29 h 58"/>
                <a:gd name="T98" fmla="*/ 2 w 61"/>
                <a:gd name="T99" fmla="*/ 29 h 58"/>
                <a:gd name="T100" fmla="*/ 2 w 61"/>
                <a:gd name="T101" fmla="*/ 29 h 58"/>
                <a:gd name="T102" fmla="*/ 2 w 61"/>
                <a:gd name="T103" fmla="*/ 31 h 58"/>
                <a:gd name="T104" fmla="*/ 2 w 61"/>
                <a:gd name="T105" fmla="*/ 31 h 58"/>
                <a:gd name="T106" fmla="*/ 2 w 61"/>
                <a:gd name="T107" fmla="*/ 31 h 58"/>
                <a:gd name="T108" fmla="*/ 3 w 61"/>
                <a:gd name="T109" fmla="*/ 31 h 58"/>
                <a:gd name="T110" fmla="*/ 3 w 61"/>
                <a:gd name="T111" fmla="*/ 31 h 58"/>
                <a:gd name="T112" fmla="*/ 3 w 61"/>
                <a:gd name="T113" fmla="*/ 31 h 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58"/>
                <a:gd name="T173" fmla="*/ 61 w 61"/>
                <a:gd name="T174" fmla="*/ 58 h 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58">
                  <a:moveTo>
                    <a:pt x="3" y="31"/>
                  </a:moveTo>
                  <a:lnTo>
                    <a:pt x="8" y="34"/>
                  </a:lnTo>
                  <a:lnTo>
                    <a:pt x="11" y="37"/>
                  </a:lnTo>
                  <a:lnTo>
                    <a:pt x="14" y="41"/>
                  </a:lnTo>
                  <a:lnTo>
                    <a:pt x="18" y="42"/>
                  </a:lnTo>
                  <a:lnTo>
                    <a:pt x="21" y="45"/>
                  </a:lnTo>
                  <a:lnTo>
                    <a:pt x="24" y="49"/>
                  </a:lnTo>
                  <a:lnTo>
                    <a:pt x="29" y="52"/>
                  </a:lnTo>
                  <a:lnTo>
                    <a:pt x="32" y="55"/>
                  </a:lnTo>
                  <a:lnTo>
                    <a:pt x="38" y="58"/>
                  </a:lnTo>
                  <a:lnTo>
                    <a:pt x="43" y="58"/>
                  </a:lnTo>
                  <a:lnTo>
                    <a:pt x="48" y="55"/>
                  </a:lnTo>
                  <a:lnTo>
                    <a:pt x="51" y="50"/>
                  </a:lnTo>
                  <a:lnTo>
                    <a:pt x="55" y="44"/>
                  </a:lnTo>
                  <a:lnTo>
                    <a:pt x="58" y="39"/>
                  </a:lnTo>
                  <a:lnTo>
                    <a:pt x="59" y="33"/>
                  </a:lnTo>
                  <a:lnTo>
                    <a:pt x="61" y="26"/>
                  </a:lnTo>
                  <a:lnTo>
                    <a:pt x="59" y="23"/>
                  </a:lnTo>
                  <a:lnTo>
                    <a:pt x="58" y="18"/>
                  </a:lnTo>
                  <a:lnTo>
                    <a:pt x="56" y="15"/>
                  </a:lnTo>
                  <a:lnTo>
                    <a:pt x="53" y="12"/>
                  </a:lnTo>
                  <a:lnTo>
                    <a:pt x="48" y="10"/>
                  </a:lnTo>
                  <a:lnTo>
                    <a:pt x="43" y="8"/>
                  </a:lnTo>
                  <a:lnTo>
                    <a:pt x="38" y="8"/>
                  </a:lnTo>
                  <a:lnTo>
                    <a:pt x="32" y="7"/>
                  </a:lnTo>
                  <a:lnTo>
                    <a:pt x="30" y="7"/>
                  </a:lnTo>
                  <a:lnTo>
                    <a:pt x="30" y="5"/>
                  </a:lnTo>
                  <a:lnTo>
                    <a:pt x="30" y="4"/>
                  </a:lnTo>
                  <a:lnTo>
                    <a:pt x="29" y="4"/>
                  </a:lnTo>
                  <a:lnTo>
                    <a:pt x="26" y="2"/>
                  </a:lnTo>
                  <a:lnTo>
                    <a:pt x="24" y="0"/>
                  </a:lnTo>
                  <a:lnTo>
                    <a:pt x="21" y="2"/>
                  </a:lnTo>
                  <a:lnTo>
                    <a:pt x="18" y="4"/>
                  </a:lnTo>
                  <a:lnTo>
                    <a:pt x="14" y="5"/>
                  </a:lnTo>
                  <a:lnTo>
                    <a:pt x="13" y="7"/>
                  </a:lnTo>
                  <a:lnTo>
                    <a:pt x="10" y="10"/>
                  </a:lnTo>
                  <a:lnTo>
                    <a:pt x="8" y="12"/>
                  </a:lnTo>
                  <a:lnTo>
                    <a:pt x="6" y="13"/>
                  </a:lnTo>
                  <a:lnTo>
                    <a:pt x="3" y="16"/>
                  </a:lnTo>
                  <a:lnTo>
                    <a:pt x="2" y="18"/>
                  </a:lnTo>
                  <a:lnTo>
                    <a:pt x="2" y="20"/>
                  </a:lnTo>
                  <a:lnTo>
                    <a:pt x="0" y="21"/>
                  </a:lnTo>
                  <a:lnTo>
                    <a:pt x="0" y="24"/>
                  </a:lnTo>
                  <a:lnTo>
                    <a:pt x="0" y="26"/>
                  </a:lnTo>
                  <a:lnTo>
                    <a:pt x="2" y="29"/>
                  </a:lnTo>
                  <a:lnTo>
                    <a:pt x="2" y="31"/>
                  </a:lnTo>
                  <a:lnTo>
                    <a:pt x="3" y="31"/>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1" name="Freeform 73"/>
            <p:cNvSpPr>
              <a:spLocks/>
            </p:cNvSpPr>
            <p:nvPr/>
          </p:nvSpPr>
          <p:spPr bwMode="auto">
            <a:xfrm>
              <a:off x="4780" y="2637"/>
              <a:ext cx="61" cy="58"/>
            </a:xfrm>
            <a:custGeom>
              <a:avLst/>
              <a:gdLst>
                <a:gd name="T0" fmla="*/ 3 w 61"/>
                <a:gd name="T1" fmla="*/ 31 h 58"/>
                <a:gd name="T2" fmla="*/ 8 w 61"/>
                <a:gd name="T3" fmla="*/ 34 h 58"/>
                <a:gd name="T4" fmla="*/ 11 w 61"/>
                <a:gd name="T5" fmla="*/ 37 h 58"/>
                <a:gd name="T6" fmla="*/ 14 w 61"/>
                <a:gd name="T7" fmla="*/ 41 h 58"/>
                <a:gd name="T8" fmla="*/ 18 w 61"/>
                <a:gd name="T9" fmla="*/ 42 h 58"/>
                <a:gd name="T10" fmla="*/ 21 w 61"/>
                <a:gd name="T11" fmla="*/ 45 h 58"/>
                <a:gd name="T12" fmla="*/ 24 w 61"/>
                <a:gd name="T13" fmla="*/ 49 h 58"/>
                <a:gd name="T14" fmla="*/ 29 w 61"/>
                <a:gd name="T15" fmla="*/ 52 h 58"/>
                <a:gd name="T16" fmla="*/ 32 w 61"/>
                <a:gd name="T17" fmla="*/ 55 h 58"/>
                <a:gd name="T18" fmla="*/ 38 w 61"/>
                <a:gd name="T19" fmla="*/ 58 h 58"/>
                <a:gd name="T20" fmla="*/ 43 w 61"/>
                <a:gd name="T21" fmla="*/ 58 h 58"/>
                <a:gd name="T22" fmla="*/ 48 w 61"/>
                <a:gd name="T23" fmla="*/ 55 h 58"/>
                <a:gd name="T24" fmla="*/ 51 w 61"/>
                <a:gd name="T25" fmla="*/ 50 h 58"/>
                <a:gd name="T26" fmla="*/ 55 w 61"/>
                <a:gd name="T27" fmla="*/ 44 h 58"/>
                <a:gd name="T28" fmla="*/ 58 w 61"/>
                <a:gd name="T29" fmla="*/ 39 h 58"/>
                <a:gd name="T30" fmla="*/ 59 w 61"/>
                <a:gd name="T31" fmla="*/ 33 h 58"/>
                <a:gd name="T32" fmla="*/ 61 w 61"/>
                <a:gd name="T33" fmla="*/ 26 h 58"/>
                <a:gd name="T34" fmla="*/ 59 w 61"/>
                <a:gd name="T35" fmla="*/ 23 h 58"/>
                <a:gd name="T36" fmla="*/ 58 w 61"/>
                <a:gd name="T37" fmla="*/ 18 h 58"/>
                <a:gd name="T38" fmla="*/ 56 w 61"/>
                <a:gd name="T39" fmla="*/ 15 h 58"/>
                <a:gd name="T40" fmla="*/ 53 w 61"/>
                <a:gd name="T41" fmla="*/ 12 h 58"/>
                <a:gd name="T42" fmla="*/ 48 w 61"/>
                <a:gd name="T43" fmla="*/ 10 h 58"/>
                <a:gd name="T44" fmla="*/ 43 w 61"/>
                <a:gd name="T45" fmla="*/ 8 h 58"/>
                <a:gd name="T46" fmla="*/ 38 w 61"/>
                <a:gd name="T47" fmla="*/ 8 h 58"/>
                <a:gd name="T48" fmla="*/ 32 w 61"/>
                <a:gd name="T49" fmla="*/ 7 h 58"/>
                <a:gd name="T50" fmla="*/ 32 w 61"/>
                <a:gd name="T51" fmla="*/ 7 h 58"/>
                <a:gd name="T52" fmla="*/ 30 w 61"/>
                <a:gd name="T53" fmla="*/ 7 h 58"/>
                <a:gd name="T54" fmla="*/ 30 w 61"/>
                <a:gd name="T55" fmla="*/ 7 h 58"/>
                <a:gd name="T56" fmla="*/ 30 w 61"/>
                <a:gd name="T57" fmla="*/ 5 h 58"/>
                <a:gd name="T58" fmla="*/ 30 w 61"/>
                <a:gd name="T59" fmla="*/ 5 h 58"/>
                <a:gd name="T60" fmla="*/ 30 w 61"/>
                <a:gd name="T61" fmla="*/ 5 h 58"/>
                <a:gd name="T62" fmla="*/ 30 w 61"/>
                <a:gd name="T63" fmla="*/ 4 h 58"/>
                <a:gd name="T64" fmla="*/ 29 w 61"/>
                <a:gd name="T65" fmla="*/ 4 h 58"/>
                <a:gd name="T66" fmla="*/ 26 w 61"/>
                <a:gd name="T67" fmla="*/ 2 h 58"/>
                <a:gd name="T68" fmla="*/ 24 w 61"/>
                <a:gd name="T69" fmla="*/ 0 h 58"/>
                <a:gd name="T70" fmla="*/ 21 w 61"/>
                <a:gd name="T71" fmla="*/ 2 h 58"/>
                <a:gd name="T72" fmla="*/ 18 w 61"/>
                <a:gd name="T73" fmla="*/ 4 h 58"/>
                <a:gd name="T74" fmla="*/ 14 w 61"/>
                <a:gd name="T75" fmla="*/ 5 h 58"/>
                <a:gd name="T76" fmla="*/ 13 w 61"/>
                <a:gd name="T77" fmla="*/ 7 h 58"/>
                <a:gd name="T78" fmla="*/ 10 w 61"/>
                <a:gd name="T79" fmla="*/ 10 h 58"/>
                <a:gd name="T80" fmla="*/ 8 w 61"/>
                <a:gd name="T81" fmla="*/ 12 h 58"/>
                <a:gd name="T82" fmla="*/ 6 w 61"/>
                <a:gd name="T83" fmla="*/ 13 h 58"/>
                <a:gd name="T84" fmla="*/ 3 w 61"/>
                <a:gd name="T85" fmla="*/ 16 h 58"/>
                <a:gd name="T86" fmla="*/ 2 w 61"/>
                <a:gd name="T87" fmla="*/ 18 h 58"/>
                <a:gd name="T88" fmla="*/ 2 w 61"/>
                <a:gd name="T89" fmla="*/ 20 h 58"/>
                <a:gd name="T90" fmla="*/ 0 w 61"/>
                <a:gd name="T91" fmla="*/ 21 h 58"/>
                <a:gd name="T92" fmla="*/ 0 w 61"/>
                <a:gd name="T93" fmla="*/ 24 h 58"/>
                <a:gd name="T94" fmla="*/ 0 w 61"/>
                <a:gd name="T95" fmla="*/ 26 h 58"/>
                <a:gd name="T96" fmla="*/ 2 w 61"/>
                <a:gd name="T97" fmla="*/ 29 h 58"/>
                <a:gd name="T98" fmla="*/ 2 w 61"/>
                <a:gd name="T99" fmla="*/ 29 h 58"/>
                <a:gd name="T100" fmla="*/ 2 w 61"/>
                <a:gd name="T101" fmla="*/ 29 h 58"/>
                <a:gd name="T102" fmla="*/ 2 w 61"/>
                <a:gd name="T103" fmla="*/ 31 h 58"/>
                <a:gd name="T104" fmla="*/ 2 w 61"/>
                <a:gd name="T105" fmla="*/ 31 h 58"/>
                <a:gd name="T106" fmla="*/ 2 w 61"/>
                <a:gd name="T107" fmla="*/ 31 h 58"/>
                <a:gd name="T108" fmla="*/ 3 w 61"/>
                <a:gd name="T109" fmla="*/ 31 h 58"/>
                <a:gd name="T110" fmla="*/ 3 w 61"/>
                <a:gd name="T111" fmla="*/ 31 h 58"/>
                <a:gd name="T112" fmla="*/ 3 w 61"/>
                <a:gd name="T113" fmla="*/ 31 h 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58"/>
                <a:gd name="T173" fmla="*/ 61 w 61"/>
                <a:gd name="T174" fmla="*/ 58 h 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58">
                  <a:moveTo>
                    <a:pt x="3" y="31"/>
                  </a:moveTo>
                  <a:lnTo>
                    <a:pt x="8" y="34"/>
                  </a:lnTo>
                  <a:lnTo>
                    <a:pt x="11" y="37"/>
                  </a:lnTo>
                  <a:lnTo>
                    <a:pt x="14" y="41"/>
                  </a:lnTo>
                  <a:lnTo>
                    <a:pt x="18" y="42"/>
                  </a:lnTo>
                  <a:lnTo>
                    <a:pt x="21" y="45"/>
                  </a:lnTo>
                  <a:lnTo>
                    <a:pt x="24" y="49"/>
                  </a:lnTo>
                  <a:lnTo>
                    <a:pt x="29" y="52"/>
                  </a:lnTo>
                  <a:lnTo>
                    <a:pt x="32" y="55"/>
                  </a:lnTo>
                  <a:lnTo>
                    <a:pt x="38" y="58"/>
                  </a:lnTo>
                  <a:lnTo>
                    <a:pt x="43" y="58"/>
                  </a:lnTo>
                  <a:lnTo>
                    <a:pt x="48" y="55"/>
                  </a:lnTo>
                  <a:lnTo>
                    <a:pt x="51" y="50"/>
                  </a:lnTo>
                  <a:lnTo>
                    <a:pt x="55" y="44"/>
                  </a:lnTo>
                  <a:lnTo>
                    <a:pt x="58" y="39"/>
                  </a:lnTo>
                  <a:lnTo>
                    <a:pt x="59" y="33"/>
                  </a:lnTo>
                  <a:lnTo>
                    <a:pt x="61" y="26"/>
                  </a:lnTo>
                  <a:lnTo>
                    <a:pt x="59" y="23"/>
                  </a:lnTo>
                  <a:lnTo>
                    <a:pt x="58" y="18"/>
                  </a:lnTo>
                  <a:lnTo>
                    <a:pt x="56" y="15"/>
                  </a:lnTo>
                  <a:lnTo>
                    <a:pt x="53" y="12"/>
                  </a:lnTo>
                  <a:lnTo>
                    <a:pt x="48" y="10"/>
                  </a:lnTo>
                  <a:lnTo>
                    <a:pt x="43" y="8"/>
                  </a:lnTo>
                  <a:lnTo>
                    <a:pt x="38" y="8"/>
                  </a:lnTo>
                  <a:lnTo>
                    <a:pt x="32" y="7"/>
                  </a:lnTo>
                  <a:lnTo>
                    <a:pt x="30" y="7"/>
                  </a:lnTo>
                  <a:lnTo>
                    <a:pt x="30" y="5"/>
                  </a:lnTo>
                  <a:lnTo>
                    <a:pt x="30" y="4"/>
                  </a:lnTo>
                  <a:lnTo>
                    <a:pt x="29" y="4"/>
                  </a:lnTo>
                  <a:lnTo>
                    <a:pt x="26" y="2"/>
                  </a:lnTo>
                  <a:lnTo>
                    <a:pt x="24" y="0"/>
                  </a:lnTo>
                  <a:lnTo>
                    <a:pt x="21" y="2"/>
                  </a:lnTo>
                  <a:lnTo>
                    <a:pt x="18" y="4"/>
                  </a:lnTo>
                  <a:lnTo>
                    <a:pt x="14" y="5"/>
                  </a:lnTo>
                  <a:lnTo>
                    <a:pt x="13" y="7"/>
                  </a:lnTo>
                  <a:lnTo>
                    <a:pt x="10" y="10"/>
                  </a:lnTo>
                  <a:lnTo>
                    <a:pt x="8" y="12"/>
                  </a:lnTo>
                  <a:lnTo>
                    <a:pt x="6" y="13"/>
                  </a:lnTo>
                  <a:lnTo>
                    <a:pt x="3" y="16"/>
                  </a:lnTo>
                  <a:lnTo>
                    <a:pt x="2" y="18"/>
                  </a:lnTo>
                  <a:lnTo>
                    <a:pt x="2" y="20"/>
                  </a:lnTo>
                  <a:lnTo>
                    <a:pt x="0" y="21"/>
                  </a:lnTo>
                  <a:lnTo>
                    <a:pt x="0" y="24"/>
                  </a:lnTo>
                  <a:lnTo>
                    <a:pt x="0" y="26"/>
                  </a:lnTo>
                  <a:lnTo>
                    <a:pt x="2" y="29"/>
                  </a:lnTo>
                  <a:lnTo>
                    <a:pt x="2" y="31"/>
                  </a:lnTo>
                  <a:lnTo>
                    <a:pt x="3" y="3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2" name="Freeform 74"/>
            <p:cNvSpPr>
              <a:spLocks/>
            </p:cNvSpPr>
            <p:nvPr/>
          </p:nvSpPr>
          <p:spPr bwMode="auto">
            <a:xfrm>
              <a:off x="4843" y="2673"/>
              <a:ext cx="64" cy="48"/>
            </a:xfrm>
            <a:custGeom>
              <a:avLst/>
              <a:gdLst>
                <a:gd name="T0" fmla="*/ 8 w 64"/>
                <a:gd name="T1" fmla="*/ 5 h 48"/>
                <a:gd name="T2" fmla="*/ 6 w 64"/>
                <a:gd name="T3" fmla="*/ 6 h 48"/>
                <a:gd name="T4" fmla="*/ 4 w 64"/>
                <a:gd name="T5" fmla="*/ 11 h 48"/>
                <a:gd name="T6" fmla="*/ 3 w 64"/>
                <a:gd name="T7" fmla="*/ 14 h 48"/>
                <a:gd name="T8" fmla="*/ 1 w 64"/>
                <a:gd name="T9" fmla="*/ 19 h 48"/>
                <a:gd name="T10" fmla="*/ 0 w 64"/>
                <a:gd name="T11" fmla="*/ 22 h 48"/>
                <a:gd name="T12" fmla="*/ 0 w 64"/>
                <a:gd name="T13" fmla="*/ 25 h 48"/>
                <a:gd name="T14" fmla="*/ 1 w 64"/>
                <a:gd name="T15" fmla="*/ 29 h 48"/>
                <a:gd name="T16" fmla="*/ 4 w 64"/>
                <a:gd name="T17" fmla="*/ 30 h 48"/>
                <a:gd name="T18" fmla="*/ 9 w 64"/>
                <a:gd name="T19" fmla="*/ 34 h 48"/>
                <a:gd name="T20" fmla="*/ 16 w 64"/>
                <a:gd name="T21" fmla="*/ 37 h 48"/>
                <a:gd name="T22" fmla="*/ 20 w 64"/>
                <a:gd name="T23" fmla="*/ 40 h 48"/>
                <a:gd name="T24" fmla="*/ 27 w 64"/>
                <a:gd name="T25" fmla="*/ 43 h 48"/>
                <a:gd name="T26" fmla="*/ 32 w 64"/>
                <a:gd name="T27" fmla="*/ 46 h 48"/>
                <a:gd name="T28" fmla="*/ 38 w 64"/>
                <a:gd name="T29" fmla="*/ 48 h 48"/>
                <a:gd name="T30" fmla="*/ 45 w 64"/>
                <a:gd name="T31" fmla="*/ 48 h 48"/>
                <a:gd name="T32" fmla="*/ 51 w 64"/>
                <a:gd name="T33" fmla="*/ 45 h 48"/>
                <a:gd name="T34" fmla="*/ 54 w 64"/>
                <a:gd name="T35" fmla="*/ 43 h 48"/>
                <a:gd name="T36" fmla="*/ 57 w 64"/>
                <a:gd name="T37" fmla="*/ 40 h 48"/>
                <a:gd name="T38" fmla="*/ 61 w 64"/>
                <a:gd name="T39" fmla="*/ 35 h 48"/>
                <a:gd name="T40" fmla="*/ 62 w 64"/>
                <a:gd name="T41" fmla="*/ 30 h 48"/>
                <a:gd name="T42" fmla="*/ 64 w 64"/>
                <a:gd name="T43" fmla="*/ 25 h 48"/>
                <a:gd name="T44" fmla="*/ 64 w 64"/>
                <a:gd name="T45" fmla="*/ 21 h 48"/>
                <a:gd name="T46" fmla="*/ 64 w 64"/>
                <a:gd name="T47" fmla="*/ 16 h 48"/>
                <a:gd name="T48" fmla="*/ 64 w 64"/>
                <a:gd name="T49" fmla="*/ 9 h 48"/>
                <a:gd name="T50" fmla="*/ 64 w 64"/>
                <a:gd name="T51" fmla="*/ 9 h 48"/>
                <a:gd name="T52" fmla="*/ 64 w 64"/>
                <a:gd name="T53" fmla="*/ 8 h 48"/>
                <a:gd name="T54" fmla="*/ 64 w 64"/>
                <a:gd name="T55" fmla="*/ 8 h 48"/>
                <a:gd name="T56" fmla="*/ 62 w 64"/>
                <a:gd name="T57" fmla="*/ 6 h 48"/>
                <a:gd name="T58" fmla="*/ 62 w 64"/>
                <a:gd name="T59" fmla="*/ 6 h 48"/>
                <a:gd name="T60" fmla="*/ 61 w 64"/>
                <a:gd name="T61" fmla="*/ 6 h 48"/>
                <a:gd name="T62" fmla="*/ 59 w 64"/>
                <a:gd name="T63" fmla="*/ 5 h 48"/>
                <a:gd name="T64" fmla="*/ 59 w 64"/>
                <a:gd name="T65" fmla="*/ 5 h 48"/>
                <a:gd name="T66" fmla="*/ 53 w 64"/>
                <a:gd name="T67" fmla="*/ 3 h 48"/>
                <a:gd name="T68" fmla="*/ 46 w 64"/>
                <a:gd name="T69" fmla="*/ 1 h 48"/>
                <a:gd name="T70" fmla="*/ 40 w 64"/>
                <a:gd name="T71" fmla="*/ 0 h 48"/>
                <a:gd name="T72" fmla="*/ 32 w 64"/>
                <a:gd name="T73" fmla="*/ 0 h 48"/>
                <a:gd name="T74" fmla="*/ 25 w 64"/>
                <a:gd name="T75" fmla="*/ 0 h 48"/>
                <a:gd name="T76" fmla="*/ 19 w 64"/>
                <a:gd name="T77" fmla="*/ 0 h 48"/>
                <a:gd name="T78" fmla="*/ 12 w 64"/>
                <a:gd name="T79" fmla="*/ 1 h 48"/>
                <a:gd name="T80" fmla="*/ 8 w 64"/>
                <a:gd name="T81" fmla="*/ 5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4"/>
                <a:gd name="T124" fmla="*/ 0 h 48"/>
                <a:gd name="T125" fmla="*/ 64 w 64"/>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4" h="48">
                  <a:moveTo>
                    <a:pt x="8" y="5"/>
                  </a:moveTo>
                  <a:lnTo>
                    <a:pt x="6" y="6"/>
                  </a:lnTo>
                  <a:lnTo>
                    <a:pt x="4" y="11"/>
                  </a:lnTo>
                  <a:lnTo>
                    <a:pt x="3" y="14"/>
                  </a:lnTo>
                  <a:lnTo>
                    <a:pt x="1" y="19"/>
                  </a:lnTo>
                  <a:lnTo>
                    <a:pt x="0" y="22"/>
                  </a:lnTo>
                  <a:lnTo>
                    <a:pt x="0" y="25"/>
                  </a:lnTo>
                  <a:lnTo>
                    <a:pt x="1" y="29"/>
                  </a:lnTo>
                  <a:lnTo>
                    <a:pt x="4" y="30"/>
                  </a:lnTo>
                  <a:lnTo>
                    <a:pt x="9" y="34"/>
                  </a:lnTo>
                  <a:lnTo>
                    <a:pt x="16" y="37"/>
                  </a:lnTo>
                  <a:lnTo>
                    <a:pt x="20" y="40"/>
                  </a:lnTo>
                  <a:lnTo>
                    <a:pt x="27" y="43"/>
                  </a:lnTo>
                  <a:lnTo>
                    <a:pt x="32" y="46"/>
                  </a:lnTo>
                  <a:lnTo>
                    <a:pt x="38" y="48"/>
                  </a:lnTo>
                  <a:lnTo>
                    <a:pt x="45" y="48"/>
                  </a:lnTo>
                  <a:lnTo>
                    <a:pt x="51" y="45"/>
                  </a:lnTo>
                  <a:lnTo>
                    <a:pt x="54" y="43"/>
                  </a:lnTo>
                  <a:lnTo>
                    <a:pt x="57" y="40"/>
                  </a:lnTo>
                  <a:lnTo>
                    <a:pt x="61" y="35"/>
                  </a:lnTo>
                  <a:lnTo>
                    <a:pt x="62" y="30"/>
                  </a:lnTo>
                  <a:lnTo>
                    <a:pt x="64" y="25"/>
                  </a:lnTo>
                  <a:lnTo>
                    <a:pt x="64" y="21"/>
                  </a:lnTo>
                  <a:lnTo>
                    <a:pt x="64" y="16"/>
                  </a:lnTo>
                  <a:lnTo>
                    <a:pt x="64" y="9"/>
                  </a:lnTo>
                  <a:lnTo>
                    <a:pt x="64" y="8"/>
                  </a:lnTo>
                  <a:lnTo>
                    <a:pt x="62" y="6"/>
                  </a:lnTo>
                  <a:lnTo>
                    <a:pt x="61" y="6"/>
                  </a:lnTo>
                  <a:lnTo>
                    <a:pt x="59" y="5"/>
                  </a:lnTo>
                  <a:lnTo>
                    <a:pt x="53" y="3"/>
                  </a:lnTo>
                  <a:lnTo>
                    <a:pt x="46" y="1"/>
                  </a:lnTo>
                  <a:lnTo>
                    <a:pt x="40" y="0"/>
                  </a:lnTo>
                  <a:lnTo>
                    <a:pt x="32" y="0"/>
                  </a:lnTo>
                  <a:lnTo>
                    <a:pt x="25" y="0"/>
                  </a:lnTo>
                  <a:lnTo>
                    <a:pt x="19" y="0"/>
                  </a:lnTo>
                  <a:lnTo>
                    <a:pt x="12" y="1"/>
                  </a:lnTo>
                  <a:lnTo>
                    <a:pt x="8" y="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3" name="Freeform 75"/>
            <p:cNvSpPr>
              <a:spLocks/>
            </p:cNvSpPr>
            <p:nvPr/>
          </p:nvSpPr>
          <p:spPr bwMode="auto">
            <a:xfrm>
              <a:off x="4843" y="2673"/>
              <a:ext cx="64" cy="48"/>
            </a:xfrm>
            <a:custGeom>
              <a:avLst/>
              <a:gdLst>
                <a:gd name="T0" fmla="*/ 8 w 64"/>
                <a:gd name="T1" fmla="*/ 5 h 48"/>
                <a:gd name="T2" fmla="*/ 6 w 64"/>
                <a:gd name="T3" fmla="*/ 6 h 48"/>
                <a:gd name="T4" fmla="*/ 4 w 64"/>
                <a:gd name="T5" fmla="*/ 11 h 48"/>
                <a:gd name="T6" fmla="*/ 3 w 64"/>
                <a:gd name="T7" fmla="*/ 14 h 48"/>
                <a:gd name="T8" fmla="*/ 1 w 64"/>
                <a:gd name="T9" fmla="*/ 19 h 48"/>
                <a:gd name="T10" fmla="*/ 0 w 64"/>
                <a:gd name="T11" fmla="*/ 22 h 48"/>
                <a:gd name="T12" fmla="*/ 0 w 64"/>
                <a:gd name="T13" fmla="*/ 25 h 48"/>
                <a:gd name="T14" fmla="*/ 1 w 64"/>
                <a:gd name="T15" fmla="*/ 29 h 48"/>
                <a:gd name="T16" fmla="*/ 4 w 64"/>
                <a:gd name="T17" fmla="*/ 30 h 48"/>
                <a:gd name="T18" fmla="*/ 9 w 64"/>
                <a:gd name="T19" fmla="*/ 34 h 48"/>
                <a:gd name="T20" fmla="*/ 16 w 64"/>
                <a:gd name="T21" fmla="*/ 37 h 48"/>
                <a:gd name="T22" fmla="*/ 20 w 64"/>
                <a:gd name="T23" fmla="*/ 40 h 48"/>
                <a:gd name="T24" fmla="*/ 27 w 64"/>
                <a:gd name="T25" fmla="*/ 43 h 48"/>
                <a:gd name="T26" fmla="*/ 32 w 64"/>
                <a:gd name="T27" fmla="*/ 46 h 48"/>
                <a:gd name="T28" fmla="*/ 38 w 64"/>
                <a:gd name="T29" fmla="*/ 48 h 48"/>
                <a:gd name="T30" fmla="*/ 45 w 64"/>
                <a:gd name="T31" fmla="*/ 48 h 48"/>
                <a:gd name="T32" fmla="*/ 51 w 64"/>
                <a:gd name="T33" fmla="*/ 45 h 48"/>
                <a:gd name="T34" fmla="*/ 54 w 64"/>
                <a:gd name="T35" fmla="*/ 43 h 48"/>
                <a:gd name="T36" fmla="*/ 57 w 64"/>
                <a:gd name="T37" fmla="*/ 40 h 48"/>
                <a:gd name="T38" fmla="*/ 61 w 64"/>
                <a:gd name="T39" fmla="*/ 35 h 48"/>
                <a:gd name="T40" fmla="*/ 62 w 64"/>
                <a:gd name="T41" fmla="*/ 30 h 48"/>
                <a:gd name="T42" fmla="*/ 64 w 64"/>
                <a:gd name="T43" fmla="*/ 25 h 48"/>
                <a:gd name="T44" fmla="*/ 64 w 64"/>
                <a:gd name="T45" fmla="*/ 21 h 48"/>
                <a:gd name="T46" fmla="*/ 64 w 64"/>
                <a:gd name="T47" fmla="*/ 16 h 48"/>
                <a:gd name="T48" fmla="*/ 64 w 64"/>
                <a:gd name="T49" fmla="*/ 9 h 48"/>
                <a:gd name="T50" fmla="*/ 64 w 64"/>
                <a:gd name="T51" fmla="*/ 9 h 48"/>
                <a:gd name="T52" fmla="*/ 64 w 64"/>
                <a:gd name="T53" fmla="*/ 8 h 48"/>
                <a:gd name="T54" fmla="*/ 64 w 64"/>
                <a:gd name="T55" fmla="*/ 8 h 48"/>
                <a:gd name="T56" fmla="*/ 62 w 64"/>
                <a:gd name="T57" fmla="*/ 6 h 48"/>
                <a:gd name="T58" fmla="*/ 62 w 64"/>
                <a:gd name="T59" fmla="*/ 6 h 48"/>
                <a:gd name="T60" fmla="*/ 61 w 64"/>
                <a:gd name="T61" fmla="*/ 6 h 48"/>
                <a:gd name="T62" fmla="*/ 59 w 64"/>
                <a:gd name="T63" fmla="*/ 5 h 48"/>
                <a:gd name="T64" fmla="*/ 59 w 64"/>
                <a:gd name="T65" fmla="*/ 5 h 48"/>
                <a:gd name="T66" fmla="*/ 53 w 64"/>
                <a:gd name="T67" fmla="*/ 3 h 48"/>
                <a:gd name="T68" fmla="*/ 46 w 64"/>
                <a:gd name="T69" fmla="*/ 1 h 48"/>
                <a:gd name="T70" fmla="*/ 40 w 64"/>
                <a:gd name="T71" fmla="*/ 0 h 48"/>
                <a:gd name="T72" fmla="*/ 32 w 64"/>
                <a:gd name="T73" fmla="*/ 0 h 48"/>
                <a:gd name="T74" fmla="*/ 25 w 64"/>
                <a:gd name="T75" fmla="*/ 0 h 48"/>
                <a:gd name="T76" fmla="*/ 19 w 64"/>
                <a:gd name="T77" fmla="*/ 0 h 48"/>
                <a:gd name="T78" fmla="*/ 12 w 64"/>
                <a:gd name="T79" fmla="*/ 1 h 48"/>
                <a:gd name="T80" fmla="*/ 8 w 64"/>
                <a:gd name="T81" fmla="*/ 5 h 48"/>
                <a:gd name="T82" fmla="*/ 8 w 64"/>
                <a:gd name="T83" fmla="*/ 5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48"/>
                <a:gd name="T128" fmla="*/ 64 w 64"/>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48">
                  <a:moveTo>
                    <a:pt x="8" y="5"/>
                  </a:moveTo>
                  <a:lnTo>
                    <a:pt x="6" y="6"/>
                  </a:lnTo>
                  <a:lnTo>
                    <a:pt x="4" y="11"/>
                  </a:lnTo>
                  <a:lnTo>
                    <a:pt x="3" y="14"/>
                  </a:lnTo>
                  <a:lnTo>
                    <a:pt x="1" y="19"/>
                  </a:lnTo>
                  <a:lnTo>
                    <a:pt x="0" y="22"/>
                  </a:lnTo>
                  <a:lnTo>
                    <a:pt x="0" y="25"/>
                  </a:lnTo>
                  <a:lnTo>
                    <a:pt x="1" y="29"/>
                  </a:lnTo>
                  <a:lnTo>
                    <a:pt x="4" y="30"/>
                  </a:lnTo>
                  <a:lnTo>
                    <a:pt x="9" y="34"/>
                  </a:lnTo>
                  <a:lnTo>
                    <a:pt x="16" y="37"/>
                  </a:lnTo>
                  <a:lnTo>
                    <a:pt x="20" y="40"/>
                  </a:lnTo>
                  <a:lnTo>
                    <a:pt x="27" y="43"/>
                  </a:lnTo>
                  <a:lnTo>
                    <a:pt x="32" y="46"/>
                  </a:lnTo>
                  <a:lnTo>
                    <a:pt x="38" y="48"/>
                  </a:lnTo>
                  <a:lnTo>
                    <a:pt x="45" y="48"/>
                  </a:lnTo>
                  <a:lnTo>
                    <a:pt x="51" y="45"/>
                  </a:lnTo>
                  <a:lnTo>
                    <a:pt x="54" y="43"/>
                  </a:lnTo>
                  <a:lnTo>
                    <a:pt x="57" y="40"/>
                  </a:lnTo>
                  <a:lnTo>
                    <a:pt x="61" y="35"/>
                  </a:lnTo>
                  <a:lnTo>
                    <a:pt x="62" y="30"/>
                  </a:lnTo>
                  <a:lnTo>
                    <a:pt x="64" y="25"/>
                  </a:lnTo>
                  <a:lnTo>
                    <a:pt x="64" y="21"/>
                  </a:lnTo>
                  <a:lnTo>
                    <a:pt x="64" y="16"/>
                  </a:lnTo>
                  <a:lnTo>
                    <a:pt x="64" y="9"/>
                  </a:lnTo>
                  <a:lnTo>
                    <a:pt x="64" y="8"/>
                  </a:lnTo>
                  <a:lnTo>
                    <a:pt x="62" y="6"/>
                  </a:lnTo>
                  <a:lnTo>
                    <a:pt x="61" y="6"/>
                  </a:lnTo>
                  <a:lnTo>
                    <a:pt x="59" y="5"/>
                  </a:lnTo>
                  <a:lnTo>
                    <a:pt x="53" y="3"/>
                  </a:lnTo>
                  <a:lnTo>
                    <a:pt x="46" y="1"/>
                  </a:lnTo>
                  <a:lnTo>
                    <a:pt x="40" y="0"/>
                  </a:lnTo>
                  <a:lnTo>
                    <a:pt x="32" y="0"/>
                  </a:lnTo>
                  <a:lnTo>
                    <a:pt x="25" y="0"/>
                  </a:lnTo>
                  <a:lnTo>
                    <a:pt x="19" y="0"/>
                  </a:lnTo>
                  <a:lnTo>
                    <a:pt x="12" y="1"/>
                  </a:lnTo>
                  <a:lnTo>
                    <a:pt x="8" y="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4" name="Freeform 76"/>
            <p:cNvSpPr>
              <a:spLocks/>
            </p:cNvSpPr>
            <p:nvPr/>
          </p:nvSpPr>
          <p:spPr bwMode="auto">
            <a:xfrm>
              <a:off x="4875" y="2621"/>
              <a:ext cx="42" cy="49"/>
            </a:xfrm>
            <a:custGeom>
              <a:avLst/>
              <a:gdLst>
                <a:gd name="T0" fmla="*/ 5 w 42"/>
                <a:gd name="T1" fmla="*/ 23 h 49"/>
                <a:gd name="T2" fmla="*/ 3 w 42"/>
                <a:gd name="T3" fmla="*/ 28 h 49"/>
                <a:gd name="T4" fmla="*/ 5 w 42"/>
                <a:gd name="T5" fmla="*/ 32 h 49"/>
                <a:gd name="T6" fmla="*/ 6 w 42"/>
                <a:gd name="T7" fmla="*/ 37 h 49"/>
                <a:gd name="T8" fmla="*/ 11 w 42"/>
                <a:gd name="T9" fmla="*/ 40 h 49"/>
                <a:gd name="T10" fmla="*/ 16 w 42"/>
                <a:gd name="T11" fmla="*/ 44 h 49"/>
                <a:gd name="T12" fmla="*/ 21 w 42"/>
                <a:gd name="T13" fmla="*/ 47 h 49"/>
                <a:gd name="T14" fmla="*/ 27 w 42"/>
                <a:gd name="T15" fmla="*/ 47 h 49"/>
                <a:gd name="T16" fmla="*/ 32 w 42"/>
                <a:gd name="T17" fmla="*/ 49 h 49"/>
                <a:gd name="T18" fmla="*/ 35 w 42"/>
                <a:gd name="T19" fmla="*/ 47 h 49"/>
                <a:gd name="T20" fmla="*/ 37 w 42"/>
                <a:gd name="T21" fmla="*/ 45 h 49"/>
                <a:gd name="T22" fmla="*/ 38 w 42"/>
                <a:gd name="T23" fmla="*/ 44 h 49"/>
                <a:gd name="T24" fmla="*/ 40 w 42"/>
                <a:gd name="T25" fmla="*/ 40 h 49"/>
                <a:gd name="T26" fmla="*/ 42 w 42"/>
                <a:gd name="T27" fmla="*/ 37 h 49"/>
                <a:gd name="T28" fmla="*/ 42 w 42"/>
                <a:gd name="T29" fmla="*/ 34 h 49"/>
                <a:gd name="T30" fmla="*/ 42 w 42"/>
                <a:gd name="T31" fmla="*/ 31 h 49"/>
                <a:gd name="T32" fmla="*/ 40 w 42"/>
                <a:gd name="T33" fmla="*/ 28 h 49"/>
                <a:gd name="T34" fmla="*/ 40 w 42"/>
                <a:gd name="T35" fmla="*/ 24 h 49"/>
                <a:gd name="T36" fmla="*/ 38 w 42"/>
                <a:gd name="T37" fmla="*/ 23 h 49"/>
                <a:gd name="T38" fmla="*/ 38 w 42"/>
                <a:gd name="T39" fmla="*/ 20 h 49"/>
                <a:gd name="T40" fmla="*/ 37 w 42"/>
                <a:gd name="T41" fmla="*/ 16 h 49"/>
                <a:gd name="T42" fmla="*/ 37 w 42"/>
                <a:gd name="T43" fmla="*/ 15 h 49"/>
                <a:gd name="T44" fmla="*/ 35 w 42"/>
                <a:gd name="T45" fmla="*/ 12 h 49"/>
                <a:gd name="T46" fmla="*/ 35 w 42"/>
                <a:gd name="T47" fmla="*/ 10 h 49"/>
                <a:gd name="T48" fmla="*/ 33 w 42"/>
                <a:gd name="T49" fmla="*/ 8 h 49"/>
                <a:gd name="T50" fmla="*/ 32 w 42"/>
                <a:gd name="T51" fmla="*/ 5 h 49"/>
                <a:gd name="T52" fmla="*/ 29 w 42"/>
                <a:gd name="T53" fmla="*/ 2 h 49"/>
                <a:gd name="T54" fmla="*/ 25 w 42"/>
                <a:gd name="T55" fmla="*/ 2 h 49"/>
                <a:gd name="T56" fmla="*/ 22 w 42"/>
                <a:gd name="T57" fmla="*/ 0 h 49"/>
                <a:gd name="T58" fmla="*/ 17 w 42"/>
                <a:gd name="T59" fmla="*/ 0 h 49"/>
                <a:gd name="T60" fmla="*/ 14 w 42"/>
                <a:gd name="T61" fmla="*/ 0 h 49"/>
                <a:gd name="T62" fmla="*/ 11 w 42"/>
                <a:gd name="T63" fmla="*/ 0 h 49"/>
                <a:gd name="T64" fmla="*/ 8 w 42"/>
                <a:gd name="T65" fmla="*/ 2 h 49"/>
                <a:gd name="T66" fmla="*/ 6 w 42"/>
                <a:gd name="T67" fmla="*/ 3 h 49"/>
                <a:gd name="T68" fmla="*/ 3 w 42"/>
                <a:gd name="T69" fmla="*/ 5 h 49"/>
                <a:gd name="T70" fmla="*/ 1 w 42"/>
                <a:gd name="T71" fmla="*/ 8 h 49"/>
                <a:gd name="T72" fmla="*/ 1 w 42"/>
                <a:gd name="T73" fmla="*/ 12 h 49"/>
                <a:gd name="T74" fmla="*/ 0 w 42"/>
                <a:gd name="T75" fmla="*/ 15 h 49"/>
                <a:gd name="T76" fmla="*/ 1 w 42"/>
                <a:gd name="T77" fmla="*/ 18 h 49"/>
                <a:gd name="T78" fmla="*/ 1 w 42"/>
                <a:gd name="T79" fmla="*/ 20 h 49"/>
                <a:gd name="T80" fmla="*/ 5 w 42"/>
                <a:gd name="T81" fmla="*/ 23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
                <a:gd name="T124" fmla="*/ 0 h 49"/>
                <a:gd name="T125" fmla="*/ 42 w 42"/>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 h="49">
                  <a:moveTo>
                    <a:pt x="5" y="23"/>
                  </a:moveTo>
                  <a:lnTo>
                    <a:pt x="3" y="28"/>
                  </a:lnTo>
                  <a:lnTo>
                    <a:pt x="5" y="32"/>
                  </a:lnTo>
                  <a:lnTo>
                    <a:pt x="6" y="37"/>
                  </a:lnTo>
                  <a:lnTo>
                    <a:pt x="11" y="40"/>
                  </a:lnTo>
                  <a:lnTo>
                    <a:pt x="16" y="44"/>
                  </a:lnTo>
                  <a:lnTo>
                    <a:pt x="21" y="47"/>
                  </a:lnTo>
                  <a:lnTo>
                    <a:pt x="27" y="47"/>
                  </a:lnTo>
                  <a:lnTo>
                    <a:pt x="32" y="49"/>
                  </a:lnTo>
                  <a:lnTo>
                    <a:pt x="35" y="47"/>
                  </a:lnTo>
                  <a:lnTo>
                    <a:pt x="37" y="45"/>
                  </a:lnTo>
                  <a:lnTo>
                    <a:pt x="38" y="44"/>
                  </a:lnTo>
                  <a:lnTo>
                    <a:pt x="40" y="40"/>
                  </a:lnTo>
                  <a:lnTo>
                    <a:pt x="42" y="37"/>
                  </a:lnTo>
                  <a:lnTo>
                    <a:pt x="42" y="34"/>
                  </a:lnTo>
                  <a:lnTo>
                    <a:pt x="42" y="31"/>
                  </a:lnTo>
                  <a:lnTo>
                    <a:pt x="40" y="28"/>
                  </a:lnTo>
                  <a:lnTo>
                    <a:pt x="40" y="24"/>
                  </a:lnTo>
                  <a:lnTo>
                    <a:pt x="38" y="23"/>
                  </a:lnTo>
                  <a:lnTo>
                    <a:pt x="38" y="20"/>
                  </a:lnTo>
                  <a:lnTo>
                    <a:pt x="37" y="16"/>
                  </a:lnTo>
                  <a:lnTo>
                    <a:pt x="37" y="15"/>
                  </a:lnTo>
                  <a:lnTo>
                    <a:pt x="35" y="12"/>
                  </a:lnTo>
                  <a:lnTo>
                    <a:pt x="35" y="10"/>
                  </a:lnTo>
                  <a:lnTo>
                    <a:pt x="33" y="8"/>
                  </a:lnTo>
                  <a:lnTo>
                    <a:pt x="32" y="5"/>
                  </a:lnTo>
                  <a:lnTo>
                    <a:pt x="29" y="2"/>
                  </a:lnTo>
                  <a:lnTo>
                    <a:pt x="25" y="2"/>
                  </a:lnTo>
                  <a:lnTo>
                    <a:pt x="22" y="0"/>
                  </a:lnTo>
                  <a:lnTo>
                    <a:pt x="17" y="0"/>
                  </a:lnTo>
                  <a:lnTo>
                    <a:pt x="14" y="0"/>
                  </a:lnTo>
                  <a:lnTo>
                    <a:pt x="11" y="0"/>
                  </a:lnTo>
                  <a:lnTo>
                    <a:pt x="8" y="2"/>
                  </a:lnTo>
                  <a:lnTo>
                    <a:pt x="6" y="3"/>
                  </a:lnTo>
                  <a:lnTo>
                    <a:pt x="3" y="5"/>
                  </a:lnTo>
                  <a:lnTo>
                    <a:pt x="1" y="8"/>
                  </a:lnTo>
                  <a:lnTo>
                    <a:pt x="1" y="12"/>
                  </a:lnTo>
                  <a:lnTo>
                    <a:pt x="0" y="15"/>
                  </a:lnTo>
                  <a:lnTo>
                    <a:pt x="1" y="18"/>
                  </a:lnTo>
                  <a:lnTo>
                    <a:pt x="1" y="20"/>
                  </a:lnTo>
                  <a:lnTo>
                    <a:pt x="5" y="2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5" name="Freeform 77"/>
            <p:cNvSpPr>
              <a:spLocks/>
            </p:cNvSpPr>
            <p:nvPr/>
          </p:nvSpPr>
          <p:spPr bwMode="auto">
            <a:xfrm>
              <a:off x="4875" y="2621"/>
              <a:ext cx="42" cy="49"/>
            </a:xfrm>
            <a:custGeom>
              <a:avLst/>
              <a:gdLst>
                <a:gd name="T0" fmla="*/ 5 w 42"/>
                <a:gd name="T1" fmla="*/ 23 h 49"/>
                <a:gd name="T2" fmla="*/ 3 w 42"/>
                <a:gd name="T3" fmla="*/ 28 h 49"/>
                <a:gd name="T4" fmla="*/ 5 w 42"/>
                <a:gd name="T5" fmla="*/ 32 h 49"/>
                <a:gd name="T6" fmla="*/ 6 w 42"/>
                <a:gd name="T7" fmla="*/ 37 h 49"/>
                <a:gd name="T8" fmla="*/ 11 w 42"/>
                <a:gd name="T9" fmla="*/ 40 h 49"/>
                <a:gd name="T10" fmla="*/ 16 w 42"/>
                <a:gd name="T11" fmla="*/ 44 h 49"/>
                <a:gd name="T12" fmla="*/ 21 w 42"/>
                <a:gd name="T13" fmla="*/ 47 h 49"/>
                <a:gd name="T14" fmla="*/ 27 w 42"/>
                <a:gd name="T15" fmla="*/ 47 h 49"/>
                <a:gd name="T16" fmla="*/ 32 w 42"/>
                <a:gd name="T17" fmla="*/ 49 h 49"/>
                <a:gd name="T18" fmla="*/ 35 w 42"/>
                <a:gd name="T19" fmla="*/ 47 h 49"/>
                <a:gd name="T20" fmla="*/ 37 w 42"/>
                <a:gd name="T21" fmla="*/ 45 h 49"/>
                <a:gd name="T22" fmla="*/ 38 w 42"/>
                <a:gd name="T23" fmla="*/ 44 h 49"/>
                <a:gd name="T24" fmla="*/ 40 w 42"/>
                <a:gd name="T25" fmla="*/ 40 h 49"/>
                <a:gd name="T26" fmla="*/ 42 w 42"/>
                <a:gd name="T27" fmla="*/ 37 h 49"/>
                <a:gd name="T28" fmla="*/ 42 w 42"/>
                <a:gd name="T29" fmla="*/ 34 h 49"/>
                <a:gd name="T30" fmla="*/ 42 w 42"/>
                <a:gd name="T31" fmla="*/ 31 h 49"/>
                <a:gd name="T32" fmla="*/ 40 w 42"/>
                <a:gd name="T33" fmla="*/ 28 h 49"/>
                <a:gd name="T34" fmla="*/ 40 w 42"/>
                <a:gd name="T35" fmla="*/ 24 h 49"/>
                <a:gd name="T36" fmla="*/ 38 w 42"/>
                <a:gd name="T37" fmla="*/ 23 h 49"/>
                <a:gd name="T38" fmla="*/ 38 w 42"/>
                <a:gd name="T39" fmla="*/ 20 h 49"/>
                <a:gd name="T40" fmla="*/ 37 w 42"/>
                <a:gd name="T41" fmla="*/ 16 h 49"/>
                <a:gd name="T42" fmla="*/ 37 w 42"/>
                <a:gd name="T43" fmla="*/ 15 h 49"/>
                <a:gd name="T44" fmla="*/ 35 w 42"/>
                <a:gd name="T45" fmla="*/ 12 h 49"/>
                <a:gd name="T46" fmla="*/ 35 w 42"/>
                <a:gd name="T47" fmla="*/ 10 h 49"/>
                <a:gd name="T48" fmla="*/ 33 w 42"/>
                <a:gd name="T49" fmla="*/ 8 h 49"/>
                <a:gd name="T50" fmla="*/ 32 w 42"/>
                <a:gd name="T51" fmla="*/ 5 h 49"/>
                <a:gd name="T52" fmla="*/ 29 w 42"/>
                <a:gd name="T53" fmla="*/ 2 h 49"/>
                <a:gd name="T54" fmla="*/ 25 w 42"/>
                <a:gd name="T55" fmla="*/ 2 h 49"/>
                <a:gd name="T56" fmla="*/ 22 w 42"/>
                <a:gd name="T57" fmla="*/ 0 h 49"/>
                <a:gd name="T58" fmla="*/ 17 w 42"/>
                <a:gd name="T59" fmla="*/ 0 h 49"/>
                <a:gd name="T60" fmla="*/ 14 w 42"/>
                <a:gd name="T61" fmla="*/ 0 h 49"/>
                <a:gd name="T62" fmla="*/ 11 w 42"/>
                <a:gd name="T63" fmla="*/ 0 h 49"/>
                <a:gd name="T64" fmla="*/ 8 w 42"/>
                <a:gd name="T65" fmla="*/ 2 h 49"/>
                <a:gd name="T66" fmla="*/ 6 w 42"/>
                <a:gd name="T67" fmla="*/ 3 h 49"/>
                <a:gd name="T68" fmla="*/ 3 w 42"/>
                <a:gd name="T69" fmla="*/ 5 h 49"/>
                <a:gd name="T70" fmla="*/ 1 w 42"/>
                <a:gd name="T71" fmla="*/ 8 h 49"/>
                <a:gd name="T72" fmla="*/ 1 w 42"/>
                <a:gd name="T73" fmla="*/ 12 h 49"/>
                <a:gd name="T74" fmla="*/ 0 w 42"/>
                <a:gd name="T75" fmla="*/ 15 h 49"/>
                <a:gd name="T76" fmla="*/ 1 w 42"/>
                <a:gd name="T77" fmla="*/ 18 h 49"/>
                <a:gd name="T78" fmla="*/ 1 w 42"/>
                <a:gd name="T79" fmla="*/ 20 h 49"/>
                <a:gd name="T80" fmla="*/ 5 w 42"/>
                <a:gd name="T81" fmla="*/ 23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
                <a:gd name="T124" fmla="*/ 0 h 49"/>
                <a:gd name="T125" fmla="*/ 42 w 42"/>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 h="49">
                  <a:moveTo>
                    <a:pt x="5" y="23"/>
                  </a:moveTo>
                  <a:lnTo>
                    <a:pt x="3" y="28"/>
                  </a:lnTo>
                  <a:lnTo>
                    <a:pt x="5" y="32"/>
                  </a:lnTo>
                  <a:lnTo>
                    <a:pt x="6" y="37"/>
                  </a:lnTo>
                  <a:lnTo>
                    <a:pt x="11" y="40"/>
                  </a:lnTo>
                  <a:lnTo>
                    <a:pt x="16" y="44"/>
                  </a:lnTo>
                  <a:lnTo>
                    <a:pt x="21" y="47"/>
                  </a:lnTo>
                  <a:lnTo>
                    <a:pt x="27" y="47"/>
                  </a:lnTo>
                  <a:lnTo>
                    <a:pt x="32" y="49"/>
                  </a:lnTo>
                  <a:lnTo>
                    <a:pt x="35" y="47"/>
                  </a:lnTo>
                  <a:lnTo>
                    <a:pt x="37" y="45"/>
                  </a:lnTo>
                  <a:lnTo>
                    <a:pt x="38" y="44"/>
                  </a:lnTo>
                  <a:lnTo>
                    <a:pt x="40" y="40"/>
                  </a:lnTo>
                  <a:lnTo>
                    <a:pt x="42" y="37"/>
                  </a:lnTo>
                  <a:lnTo>
                    <a:pt x="42" y="34"/>
                  </a:lnTo>
                  <a:lnTo>
                    <a:pt x="42" y="31"/>
                  </a:lnTo>
                  <a:lnTo>
                    <a:pt x="40" y="28"/>
                  </a:lnTo>
                  <a:lnTo>
                    <a:pt x="40" y="24"/>
                  </a:lnTo>
                  <a:lnTo>
                    <a:pt x="38" y="23"/>
                  </a:lnTo>
                  <a:lnTo>
                    <a:pt x="38" y="20"/>
                  </a:lnTo>
                  <a:lnTo>
                    <a:pt x="37" y="16"/>
                  </a:lnTo>
                  <a:lnTo>
                    <a:pt x="37" y="15"/>
                  </a:lnTo>
                  <a:lnTo>
                    <a:pt x="35" y="12"/>
                  </a:lnTo>
                  <a:lnTo>
                    <a:pt x="35" y="10"/>
                  </a:lnTo>
                  <a:lnTo>
                    <a:pt x="33" y="8"/>
                  </a:lnTo>
                  <a:lnTo>
                    <a:pt x="32" y="5"/>
                  </a:lnTo>
                  <a:lnTo>
                    <a:pt x="29" y="2"/>
                  </a:lnTo>
                  <a:lnTo>
                    <a:pt x="25" y="2"/>
                  </a:lnTo>
                  <a:lnTo>
                    <a:pt x="22" y="0"/>
                  </a:lnTo>
                  <a:lnTo>
                    <a:pt x="17" y="0"/>
                  </a:lnTo>
                  <a:lnTo>
                    <a:pt x="14" y="0"/>
                  </a:lnTo>
                  <a:lnTo>
                    <a:pt x="11" y="0"/>
                  </a:lnTo>
                  <a:lnTo>
                    <a:pt x="8" y="2"/>
                  </a:lnTo>
                  <a:lnTo>
                    <a:pt x="6" y="3"/>
                  </a:lnTo>
                  <a:lnTo>
                    <a:pt x="3" y="5"/>
                  </a:lnTo>
                  <a:lnTo>
                    <a:pt x="1" y="8"/>
                  </a:lnTo>
                  <a:lnTo>
                    <a:pt x="1" y="12"/>
                  </a:lnTo>
                  <a:lnTo>
                    <a:pt x="0" y="15"/>
                  </a:lnTo>
                  <a:lnTo>
                    <a:pt x="1" y="18"/>
                  </a:lnTo>
                  <a:lnTo>
                    <a:pt x="1" y="20"/>
                  </a:lnTo>
                  <a:lnTo>
                    <a:pt x="5" y="2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6" name="Freeform 78"/>
            <p:cNvSpPr>
              <a:spLocks/>
            </p:cNvSpPr>
            <p:nvPr/>
          </p:nvSpPr>
          <p:spPr bwMode="auto">
            <a:xfrm>
              <a:off x="4835" y="2567"/>
              <a:ext cx="51" cy="88"/>
            </a:xfrm>
            <a:custGeom>
              <a:avLst/>
              <a:gdLst>
                <a:gd name="T0" fmla="*/ 1 w 51"/>
                <a:gd name="T1" fmla="*/ 45 h 88"/>
                <a:gd name="T2" fmla="*/ 0 w 51"/>
                <a:gd name="T3" fmla="*/ 53 h 88"/>
                <a:gd name="T4" fmla="*/ 0 w 51"/>
                <a:gd name="T5" fmla="*/ 61 h 88"/>
                <a:gd name="T6" fmla="*/ 1 w 51"/>
                <a:gd name="T7" fmla="*/ 67 h 88"/>
                <a:gd name="T8" fmla="*/ 6 w 51"/>
                <a:gd name="T9" fmla="*/ 74 h 88"/>
                <a:gd name="T10" fmla="*/ 11 w 51"/>
                <a:gd name="T11" fmla="*/ 78 h 88"/>
                <a:gd name="T12" fmla="*/ 16 w 51"/>
                <a:gd name="T13" fmla="*/ 83 h 88"/>
                <a:gd name="T14" fmla="*/ 22 w 51"/>
                <a:gd name="T15" fmla="*/ 86 h 88"/>
                <a:gd name="T16" fmla="*/ 28 w 51"/>
                <a:gd name="T17" fmla="*/ 88 h 88"/>
                <a:gd name="T18" fmla="*/ 32 w 51"/>
                <a:gd name="T19" fmla="*/ 86 h 88"/>
                <a:gd name="T20" fmla="*/ 33 w 51"/>
                <a:gd name="T21" fmla="*/ 83 h 88"/>
                <a:gd name="T22" fmla="*/ 35 w 51"/>
                <a:gd name="T23" fmla="*/ 78 h 88"/>
                <a:gd name="T24" fmla="*/ 37 w 51"/>
                <a:gd name="T25" fmla="*/ 75 h 88"/>
                <a:gd name="T26" fmla="*/ 37 w 51"/>
                <a:gd name="T27" fmla="*/ 72 h 88"/>
                <a:gd name="T28" fmla="*/ 35 w 51"/>
                <a:gd name="T29" fmla="*/ 69 h 88"/>
                <a:gd name="T30" fmla="*/ 35 w 51"/>
                <a:gd name="T31" fmla="*/ 66 h 88"/>
                <a:gd name="T32" fmla="*/ 37 w 51"/>
                <a:gd name="T33" fmla="*/ 57 h 88"/>
                <a:gd name="T34" fmla="*/ 41 w 51"/>
                <a:gd name="T35" fmla="*/ 46 h 88"/>
                <a:gd name="T36" fmla="*/ 48 w 51"/>
                <a:gd name="T37" fmla="*/ 37 h 88"/>
                <a:gd name="T38" fmla="*/ 51 w 51"/>
                <a:gd name="T39" fmla="*/ 24 h 88"/>
                <a:gd name="T40" fmla="*/ 48 w 51"/>
                <a:gd name="T41" fmla="*/ 12 h 88"/>
                <a:gd name="T42" fmla="*/ 40 w 51"/>
                <a:gd name="T43" fmla="*/ 6 h 88"/>
                <a:gd name="T44" fmla="*/ 30 w 51"/>
                <a:gd name="T45" fmla="*/ 1 h 88"/>
                <a:gd name="T46" fmla="*/ 20 w 51"/>
                <a:gd name="T47" fmla="*/ 1 h 88"/>
                <a:gd name="T48" fmla="*/ 14 w 51"/>
                <a:gd name="T49" fmla="*/ 4 h 88"/>
                <a:gd name="T50" fmla="*/ 12 w 51"/>
                <a:gd name="T51" fmla="*/ 8 h 88"/>
                <a:gd name="T52" fmla="*/ 12 w 51"/>
                <a:gd name="T53" fmla="*/ 14 h 88"/>
                <a:gd name="T54" fmla="*/ 11 w 51"/>
                <a:gd name="T55" fmla="*/ 19 h 88"/>
                <a:gd name="T56" fmla="*/ 9 w 51"/>
                <a:gd name="T57" fmla="*/ 25 h 88"/>
                <a:gd name="T58" fmla="*/ 8 w 51"/>
                <a:gd name="T59" fmla="*/ 29 h 88"/>
                <a:gd name="T60" fmla="*/ 4 w 51"/>
                <a:gd name="T61" fmla="*/ 33 h 88"/>
                <a:gd name="T62" fmla="*/ 3 w 51"/>
                <a:gd name="T63" fmla="*/ 38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
                <a:gd name="T97" fmla="*/ 0 h 88"/>
                <a:gd name="T98" fmla="*/ 51 w 51"/>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 h="88">
                  <a:moveTo>
                    <a:pt x="3" y="41"/>
                  </a:moveTo>
                  <a:lnTo>
                    <a:pt x="1" y="45"/>
                  </a:lnTo>
                  <a:lnTo>
                    <a:pt x="0" y="49"/>
                  </a:lnTo>
                  <a:lnTo>
                    <a:pt x="0" y="53"/>
                  </a:lnTo>
                  <a:lnTo>
                    <a:pt x="0" y="57"/>
                  </a:lnTo>
                  <a:lnTo>
                    <a:pt x="0" y="61"/>
                  </a:lnTo>
                  <a:lnTo>
                    <a:pt x="0" y="64"/>
                  </a:lnTo>
                  <a:lnTo>
                    <a:pt x="1" y="67"/>
                  </a:lnTo>
                  <a:lnTo>
                    <a:pt x="4" y="70"/>
                  </a:lnTo>
                  <a:lnTo>
                    <a:pt x="6" y="74"/>
                  </a:lnTo>
                  <a:lnTo>
                    <a:pt x="8" y="77"/>
                  </a:lnTo>
                  <a:lnTo>
                    <a:pt x="11" y="78"/>
                  </a:lnTo>
                  <a:lnTo>
                    <a:pt x="12" y="82"/>
                  </a:lnTo>
                  <a:lnTo>
                    <a:pt x="16" y="83"/>
                  </a:lnTo>
                  <a:lnTo>
                    <a:pt x="19" y="85"/>
                  </a:lnTo>
                  <a:lnTo>
                    <a:pt x="22" y="86"/>
                  </a:lnTo>
                  <a:lnTo>
                    <a:pt x="25" y="88"/>
                  </a:lnTo>
                  <a:lnTo>
                    <a:pt x="28" y="88"/>
                  </a:lnTo>
                  <a:lnTo>
                    <a:pt x="30" y="86"/>
                  </a:lnTo>
                  <a:lnTo>
                    <a:pt x="32" y="86"/>
                  </a:lnTo>
                  <a:lnTo>
                    <a:pt x="32" y="85"/>
                  </a:lnTo>
                  <a:lnTo>
                    <a:pt x="33" y="83"/>
                  </a:lnTo>
                  <a:lnTo>
                    <a:pt x="35" y="80"/>
                  </a:lnTo>
                  <a:lnTo>
                    <a:pt x="35" y="78"/>
                  </a:lnTo>
                  <a:lnTo>
                    <a:pt x="37" y="77"/>
                  </a:lnTo>
                  <a:lnTo>
                    <a:pt x="37" y="75"/>
                  </a:lnTo>
                  <a:lnTo>
                    <a:pt x="37" y="74"/>
                  </a:lnTo>
                  <a:lnTo>
                    <a:pt x="37" y="72"/>
                  </a:lnTo>
                  <a:lnTo>
                    <a:pt x="37" y="70"/>
                  </a:lnTo>
                  <a:lnTo>
                    <a:pt x="35" y="69"/>
                  </a:lnTo>
                  <a:lnTo>
                    <a:pt x="35" y="67"/>
                  </a:lnTo>
                  <a:lnTo>
                    <a:pt x="35" y="66"/>
                  </a:lnTo>
                  <a:lnTo>
                    <a:pt x="35" y="64"/>
                  </a:lnTo>
                  <a:lnTo>
                    <a:pt x="37" y="57"/>
                  </a:lnTo>
                  <a:lnTo>
                    <a:pt x="40" y="53"/>
                  </a:lnTo>
                  <a:lnTo>
                    <a:pt x="41" y="46"/>
                  </a:lnTo>
                  <a:lnTo>
                    <a:pt x="45" y="41"/>
                  </a:lnTo>
                  <a:lnTo>
                    <a:pt x="48" y="37"/>
                  </a:lnTo>
                  <a:lnTo>
                    <a:pt x="49" y="30"/>
                  </a:lnTo>
                  <a:lnTo>
                    <a:pt x="51" y="24"/>
                  </a:lnTo>
                  <a:lnTo>
                    <a:pt x="49" y="17"/>
                  </a:lnTo>
                  <a:lnTo>
                    <a:pt x="48" y="12"/>
                  </a:lnTo>
                  <a:lnTo>
                    <a:pt x="45" y="9"/>
                  </a:lnTo>
                  <a:lnTo>
                    <a:pt x="40" y="6"/>
                  </a:lnTo>
                  <a:lnTo>
                    <a:pt x="35" y="3"/>
                  </a:lnTo>
                  <a:lnTo>
                    <a:pt x="30" y="1"/>
                  </a:lnTo>
                  <a:lnTo>
                    <a:pt x="25" y="0"/>
                  </a:lnTo>
                  <a:lnTo>
                    <a:pt x="20" y="1"/>
                  </a:lnTo>
                  <a:lnTo>
                    <a:pt x="17" y="3"/>
                  </a:lnTo>
                  <a:lnTo>
                    <a:pt x="14" y="4"/>
                  </a:lnTo>
                  <a:lnTo>
                    <a:pt x="14" y="6"/>
                  </a:lnTo>
                  <a:lnTo>
                    <a:pt x="12" y="8"/>
                  </a:lnTo>
                  <a:lnTo>
                    <a:pt x="12" y="11"/>
                  </a:lnTo>
                  <a:lnTo>
                    <a:pt x="12" y="14"/>
                  </a:lnTo>
                  <a:lnTo>
                    <a:pt x="11" y="17"/>
                  </a:lnTo>
                  <a:lnTo>
                    <a:pt x="11" y="19"/>
                  </a:lnTo>
                  <a:lnTo>
                    <a:pt x="11" y="22"/>
                  </a:lnTo>
                  <a:lnTo>
                    <a:pt x="9" y="25"/>
                  </a:lnTo>
                  <a:lnTo>
                    <a:pt x="8" y="27"/>
                  </a:lnTo>
                  <a:lnTo>
                    <a:pt x="8" y="29"/>
                  </a:lnTo>
                  <a:lnTo>
                    <a:pt x="6" y="32"/>
                  </a:lnTo>
                  <a:lnTo>
                    <a:pt x="4" y="33"/>
                  </a:lnTo>
                  <a:lnTo>
                    <a:pt x="4" y="37"/>
                  </a:lnTo>
                  <a:lnTo>
                    <a:pt x="3" y="38"/>
                  </a:lnTo>
                  <a:lnTo>
                    <a:pt x="3" y="4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7" name="Freeform 79"/>
            <p:cNvSpPr>
              <a:spLocks/>
            </p:cNvSpPr>
            <p:nvPr/>
          </p:nvSpPr>
          <p:spPr bwMode="auto">
            <a:xfrm>
              <a:off x="4835" y="2567"/>
              <a:ext cx="51" cy="88"/>
            </a:xfrm>
            <a:custGeom>
              <a:avLst/>
              <a:gdLst>
                <a:gd name="T0" fmla="*/ 1 w 51"/>
                <a:gd name="T1" fmla="*/ 45 h 88"/>
                <a:gd name="T2" fmla="*/ 0 w 51"/>
                <a:gd name="T3" fmla="*/ 53 h 88"/>
                <a:gd name="T4" fmla="*/ 0 w 51"/>
                <a:gd name="T5" fmla="*/ 61 h 88"/>
                <a:gd name="T6" fmla="*/ 1 w 51"/>
                <a:gd name="T7" fmla="*/ 67 h 88"/>
                <a:gd name="T8" fmla="*/ 6 w 51"/>
                <a:gd name="T9" fmla="*/ 74 h 88"/>
                <a:gd name="T10" fmla="*/ 11 w 51"/>
                <a:gd name="T11" fmla="*/ 78 h 88"/>
                <a:gd name="T12" fmla="*/ 16 w 51"/>
                <a:gd name="T13" fmla="*/ 83 h 88"/>
                <a:gd name="T14" fmla="*/ 22 w 51"/>
                <a:gd name="T15" fmla="*/ 86 h 88"/>
                <a:gd name="T16" fmla="*/ 28 w 51"/>
                <a:gd name="T17" fmla="*/ 88 h 88"/>
                <a:gd name="T18" fmla="*/ 32 w 51"/>
                <a:gd name="T19" fmla="*/ 86 h 88"/>
                <a:gd name="T20" fmla="*/ 33 w 51"/>
                <a:gd name="T21" fmla="*/ 83 h 88"/>
                <a:gd name="T22" fmla="*/ 35 w 51"/>
                <a:gd name="T23" fmla="*/ 78 h 88"/>
                <a:gd name="T24" fmla="*/ 37 w 51"/>
                <a:gd name="T25" fmla="*/ 75 h 88"/>
                <a:gd name="T26" fmla="*/ 37 w 51"/>
                <a:gd name="T27" fmla="*/ 72 h 88"/>
                <a:gd name="T28" fmla="*/ 35 w 51"/>
                <a:gd name="T29" fmla="*/ 69 h 88"/>
                <a:gd name="T30" fmla="*/ 35 w 51"/>
                <a:gd name="T31" fmla="*/ 66 h 88"/>
                <a:gd name="T32" fmla="*/ 37 w 51"/>
                <a:gd name="T33" fmla="*/ 57 h 88"/>
                <a:gd name="T34" fmla="*/ 41 w 51"/>
                <a:gd name="T35" fmla="*/ 46 h 88"/>
                <a:gd name="T36" fmla="*/ 48 w 51"/>
                <a:gd name="T37" fmla="*/ 37 h 88"/>
                <a:gd name="T38" fmla="*/ 51 w 51"/>
                <a:gd name="T39" fmla="*/ 24 h 88"/>
                <a:gd name="T40" fmla="*/ 48 w 51"/>
                <a:gd name="T41" fmla="*/ 12 h 88"/>
                <a:gd name="T42" fmla="*/ 40 w 51"/>
                <a:gd name="T43" fmla="*/ 6 h 88"/>
                <a:gd name="T44" fmla="*/ 30 w 51"/>
                <a:gd name="T45" fmla="*/ 1 h 88"/>
                <a:gd name="T46" fmla="*/ 20 w 51"/>
                <a:gd name="T47" fmla="*/ 1 h 88"/>
                <a:gd name="T48" fmla="*/ 14 w 51"/>
                <a:gd name="T49" fmla="*/ 4 h 88"/>
                <a:gd name="T50" fmla="*/ 12 w 51"/>
                <a:gd name="T51" fmla="*/ 8 h 88"/>
                <a:gd name="T52" fmla="*/ 12 w 51"/>
                <a:gd name="T53" fmla="*/ 14 h 88"/>
                <a:gd name="T54" fmla="*/ 11 w 51"/>
                <a:gd name="T55" fmla="*/ 19 h 88"/>
                <a:gd name="T56" fmla="*/ 9 w 51"/>
                <a:gd name="T57" fmla="*/ 25 h 88"/>
                <a:gd name="T58" fmla="*/ 8 w 51"/>
                <a:gd name="T59" fmla="*/ 29 h 88"/>
                <a:gd name="T60" fmla="*/ 4 w 51"/>
                <a:gd name="T61" fmla="*/ 33 h 88"/>
                <a:gd name="T62" fmla="*/ 3 w 51"/>
                <a:gd name="T63" fmla="*/ 38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
                <a:gd name="T97" fmla="*/ 0 h 88"/>
                <a:gd name="T98" fmla="*/ 51 w 51"/>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 h="88">
                  <a:moveTo>
                    <a:pt x="3" y="41"/>
                  </a:moveTo>
                  <a:lnTo>
                    <a:pt x="1" y="45"/>
                  </a:lnTo>
                  <a:lnTo>
                    <a:pt x="0" y="49"/>
                  </a:lnTo>
                  <a:lnTo>
                    <a:pt x="0" y="53"/>
                  </a:lnTo>
                  <a:lnTo>
                    <a:pt x="0" y="57"/>
                  </a:lnTo>
                  <a:lnTo>
                    <a:pt x="0" y="61"/>
                  </a:lnTo>
                  <a:lnTo>
                    <a:pt x="0" y="64"/>
                  </a:lnTo>
                  <a:lnTo>
                    <a:pt x="1" y="67"/>
                  </a:lnTo>
                  <a:lnTo>
                    <a:pt x="4" y="70"/>
                  </a:lnTo>
                  <a:lnTo>
                    <a:pt x="6" y="74"/>
                  </a:lnTo>
                  <a:lnTo>
                    <a:pt x="8" y="77"/>
                  </a:lnTo>
                  <a:lnTo>
                    <a:pt x="11" y="78"/>
                  </a:lnTo>
                  <a:lnTo>
                    <a:pt x="12" y="82"/>
                  </a:lnTo>
                  <a:lnTo>
                    <a:pt x="16" y="83"/>
                  </a:lnTo>
                  <a:lnTo>
                    <a:pt x="19" y="85"/>
                  </a:lnTo>
                  <a:lnTo>
                    <a:pt x="22" y="86"/>
                  </a:lnTo>
                  <a:lnTo>
                    <a:pt x="25" y="88"/>
                  </a:lnTo>
                  <a:lnTo>
                    <a:pt x="28" y="88"/>
                  </a:lnTo>
                  <a:lnTo>
                    <a:pt x="30" y="86"/>
                  </a:lnTo>
                  <a:lnTo>
                    <a:pt x="32" y="86"/>
                  </a:lnTo>
                  <a:lnTo>
                    <a:pt x="32" y="85"/>
                  </a:lnTo>
                  <a:lnTo>
                    <a:pt x="33" y="83"/>
                  </a:lnTo>
                  <a:lnTo>
                    <a:pt x="35" y="80"/>
                  </a:lnTo>
                  <a:lnTo>
                    <a:pt x="35" y="78"/>
                  </a:lnTo>
                  <a:lnTo>
                    <a:pt x="37" y="77"/>
                  </a:lnTo>
                  <a:lnTo>
                    <a:pt x="37" y="75"/>
                  </a:lnTo>
                  <a:lnTo>
                    <a:pt x="37" y="74"/>
                  </a:lnTo>
                  <a:lnTo>
                    <a:pt x="37" y="72"/>
                  </a:lnTo>
                  <a:lnTo>
                    <a:pt x="37" y="70"/>
                  </a:lnTo>
                  <a:lnTo>
                    <a:pt x="35" y="69"/>
                  </a:lnTo>
                  <a:lnTo>
                    <a:pt x="35" y="67"/>
                  </a:lnTo>
                  <a:lnTo>
                    <a:pt x="35" y="66"/>
                  </a:lnTo>
                  <a:lnTo>
                    <a:pt x="35" y="64"/>
                  </a:lnTo>
                  <a:lnTo>
                    <a:pt x="37" y="57"/>
                  </a:lnTo>
                  <a:lnTo>
                    <a:pt x="40" y="53"/>
                  </a:lnTo>
                  <a:lnTo>
                    <a:pt x="41" y="46"/>
                  </a:lnTo>
                  <a:lnTo>
                    <a:pt x="45" y="41"/>
                  </a:lnTo>
                  <a:lnTo>
                    <a:pt x="48" y="37"/>
                  </a:lnTo>
                  <a:lnTo>
                    <a:pt x="49" y="30"/>
                  </a:lnTo>
                  <a:lnTo>
                    <a:pt x="51" y="24"/>
                  </a:lnTo>
                  <a:lnTo>
                    <a:pt x="49" y="17"/>
                  </a:lnTo>
                  <a:lnTo>
                    <a:pt x="48" y="12"/>
                  </a:lnTo>
                  <a:lnTo>
                    <a:pt x="45" y="9"/>
                  </a:lnTo>
                  <a:lnTo>
                    <a:pt x="40" y="6"/>
                  </a:lnTo>
                  <a:lnTo>
                    <a:pt x="35" y="3"/>
                  </a:lnTo>
                  <a:lnTo>
                    <a:pt x="30" y="1"/>
                  </a:lnTo>
                  <a:lnTo>
                    <a:pt x="25" y="0"/>
                  </a:lnTo>
                  <a:lnTo>
                    <a:pt x="20" y="1"/>
                  </a:lnTo>
                  <a:lnTo>
                    <a:pt x="17" y="3"/>
                  </a:lnTo>
                  <a:lnTo>
                    <a:pt x="14" y="4"/>
                  </a:lnTo>
                  <a:lnTo>
                    <a:pt x="14" y="6"/>
                  </a:lnTo>
                  <a:lnTo>
                    <a:pt x="12" y="8"/>
                  </a:lnTo>
                  <a:lnTo>
                    <a:pt x="12" y="11"/>
                  </a:lnTo>
                  <a:lnTo>
                    <a:pt x="12" y="14"/>
                  </a:lnTo>
                  <a:lnTo>
                    <a:pt x="11" y="17"/>
                  </a:lnTo>
                  <a:lnTo>
                    <a:pt x="11" y="19"/>
                  </a:lnTo>
                  <a:lnTo>
                    <a:pt x="11" y="22"/>
                  </a:lnTo>
                  <a:lnTo>
                    <a:pt x="9" y="25"/>
                  </a:lnTo>
                  <a:lnTo>
                    <a:pt x="8" y="27"/>
                  </a:lnTo>
                  <a:lnTo>
                    <a:pt x="8" y="29"/>
                  </a:lnTo>
                  <a:lnTo>
                    <a:pt x="6" y="32"/>
                  </a:lnTo>
                  <a:lnTo>
                    <a:pt x="4" y="33"/>
                  </a:lnTo>
                  <a:lnTo>
                    <a:pt x="4" y="37"/>
                  </a:lnTo>
                  <a:lnTo>
                    <a:pt x="3" y="38"/>
                  </a:lnTo>
                  <a:lnTo>
                    <a:pt x="3" y="4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8" name="Freeform 80"/>
            <p:cNvSpPr>
              <a:spLocks/>
            </p:cNvSpPr>
            <p:nvPr/>
          </p:nvSpPr>
          <p:spPr bwMode="auto">
            <a:xfrm>
              <a:off x="4806" y="2604"/>
              <a:ext cx="22" cy="30"/>
            </a:xfrm>
            <a:custGeom>
              <a:avLst/>
              <a:gdLst>
                <a:gd name="T0" fmla="*/ 1 w 22"/>
                <a:gd name="T1" fmla="*/ 11 h 30"/>
                <a:gd name="T2" fmla="*/ 0 w 22"/>
                <a:gd name="T3" fmla="*/ 14 h 30"/>
                <a:gd name="T4" fmla="*/ 1 w 22"/>
                <a:gd name="T5" fmla="*/ 19 h 30"/>
                <a:gd name="T6" fmla="*/ 1 w 22"/>
                <a:gd name="T7" fmla="*/ 22 h 30"/>
                <a:gd name="T8" fmla="*/ 3 w 22"/>
                <a:gd name="T9" fmla="*/ 25 h 30"/>
                <a:gd name="T10" fmla="*/ 6 w 22"/>
                <a:gd name="T11" fmla="*/ 27 h 30"/>
                <a:gd name="T12" fmla="*/ 8 w 22"/>
                <a:gd name="T13" fmla="*/ 29 h 30"/>
                <a:gd name="T14" fmla="*/ 11 w 22"/>
                <a:gd name="T15" fmla="*/ 30 h 30"/>
                <a:gd name="T16" fmla="*/ 14 w 22"/>
                <a:gd name="T17" fmla="*/ 30 h 30"/>
                <a:gd name="T18" fmla="*/ 17 w 22"/>
                <a:gd name="T19" fmla="*/ 29 h 30"/>
                <a:gd name="T20" fmla="*/ 21 w 22"/>
                <a:gd name="T21" fmla="*/ 27 h 30"/>
                <a:gd name="T22" fmla="*/ 22 w 22"/>
                <a:gd name="T23" fmla="*/ 24 h 30"/>
                <a:gd name="T24" fmla="*/ 22 w 22"/>
                <a:gd name="T25" fmla="*/ 19 h 30"/>
                <a:gd name="T26" fmla="*/ 22 w 22"/>
                <a:gd name="T27" fmla="*/ 14 h 30"/>
                <a:gd name="T28" fmla="*/ 21 w 22"/>
                <a:gd name="T29" fmla="*/ 9 h 30"/>
                <a:gd name="T30" fmla="*/ 21 w 22"/>
                <a:gd name="T31" fmla="*/ 4 h 30"/>
                <a:gd name="T32" fmla="*/ 19 w 22"/>
                <a:gd name="T33" fmla="*/ 1 h 30"/>
                <a:gd name="T34" fmla="*/ 17 w 22"/>
                <a:gd name="T35" fmla="*/ 0 h 30"/>
                <a:gd name="T36" fmla="*/ 16 w 22"/>
                <a:gd name="T37" fmla="*/ 0 h 30"/>
                <a:gd name="T38" fmla="*/ 12 w 22"/>
                <a:gd name="T39" fmla="*/ 0 h 30"/>
                <a:gd name="T40" fmla="*/ 9 w 22"/>
                <a:gd name="T41" fmla="*/ 0 h 30"/>
                <a:gd name="T42" fmla="*/ 6 w 22"/>
                <a:gd name="T43" fmla="*/ 1 h 30"/>
                <a:gd name="T44" fmla="*/ 4 w 22"/>
                <a:gd name="T45" fmla="*/ 4 h 30"/>
                <a:gd name="T46" fmla="*/ 1 w 22"/>
                <a:gd name="T47" fmla="*/ 8 h 30"/>
                <a:gd name="T48" fmla="*/ 1 w 22"/>
                <a:gd name="T49" fmla="*/ 11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30"/>
                <a:gd name="T77" fmla="*/ 22 w 22"/>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30">
                  <a:moveTo>
                    <a:pt x="1" y="11"/>
                  </a:moveTo>
                  <a:lnTo>
                    <a:pt x="0" y="14"/>
                  </a:lnTo>
                  <a:lnTo>
                    <a:pt x="1" y="19"/>
                  </a:lnTo>
                  <a:lnTo>
                    <a:pt x="1" y="22"/>
                  </a:lnTo>
                  <a:lnTo>
                    <a:pt x="3" y="25"/>
                  </a:lnTo>
                  <a:lnTo>
                    <a:pt x="6" y="27"/>
                  </a:lnTo>
                  <a:lnTo>
                    <a:pt x="8" y="29"/>
                  </a:lnTo>
                  <a:lnTo>
                    <a:pt x="11" y="30"/>
                  </a:lnTo>
                  <a:lnTo>
                    <a:pt x="14" y="30"/>
                  </a:lnTo>
                  <a:lnTo>
                    <a:pt x="17" y="29"/>
                  </a:lnTo>
                  <a:lnTo>
                    <a:pt x="21" y="27"/>
                  </a:lnTo>
                  <a:lnTo>
                    <a:pt x="22" y="24"/>
                  </a:lnTo>
                  <a:lnTo>
                    <a:pt x="22" y="19"/>
                  </a:lnTo>
                  <a:lnTo>
                    <a:pt x="22" y="14"/>
                  </a:lnTo>
                  <a:lnTo>
                    <a:pt x="21" y="9"/>
                  </a:lnTo>
                  <a:lnTo>
                    <a:pt x="21" y="4"/>
                  </a:lnTo>
                  <a:lnTo>
                    <a:pt x="19" y="1"/>
                  </a:lnTo>
                  <a:lnTo>
                    <a:pt x="17" y="0"/>
                  </a:lnTo>
                  <a:lnTo>
                    <a:pt x="16" y="0"/>
                  </a:lnTo>
                  <a:lnTo>
                    <a:pt x="12" y="0"/>
                  </a:lnTo>
                  <a:lnTo>
                    <a:pt x="9" y="0"/>
                  </a:lnTo>
                  <a:lnTo>
                    <a:pt x="6" y="1"/>
                  </a:lnTo>
                  <a:lnTo>
                    <a:pt x="4" y="4"/>
                  </a:lnTo>
                  <a:lnTo>
                    <a:pt x="1" y="8"/>
                  </a:lnTo>
                  <a:lnTo>
                    <a:pt x="1" y="1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79" name="Freeform 81"/>
            <p:cNvSpPr>
              <a:spLocks/>
            </p:cNvSpPr>
            <p:nvPr/>
          </p:nvSpPr>
          <p:spPr bwMode="auto">
            <a:xfrm>
              <a:off x="4806" y="2604"/>
              <a:ext cx="22" cy="30"/>
            </a:xfrm>
            <a:custGeom>
              <a:avLst/>
              <a:gdLst>
                <a:gd name="T0" fmla="*/ 1 w 22"/>
                <a:gd name="T1" fmla="*/ 11 h 30"/>
                <a:gd name="T2" fmla="*/ 0 w 22"/>
                <a:gd name="T3" fmla="*/ 14 h 30"/>
                <a:gd name="T4" fmla="*/ 1 w 22"/>
                <a:gd name="T5" fmla="*/ 19 h 30"/>
                <a:gd name="T6" fmla="*/ 1 w 22"/>
                <a:gd name="T7" fmla="*/ 22 h 30"/>
                <a:gd name="T8" fmla="*/ 3 w 22"/>
                <a:gd name="T9" fmla="*/ 25 h 30"/>
                <a:gd name="T10" fmla="*/ 6 w 22"/>
                <a:gd name="T11" fmla="*/ 27 h 30"/>
                <a:gd name="T12" fmla="*/ 8 w 22"/>
                <a:gd name="T13" fmla="*/ 29 h 30"/>
                <a:gd name="T14" fmla="*/ 11 w 22"/>
                <a:gd name="T15" fmla="*/ 30 h 30"/>
                <a:gd name="T16" fmla="*/ 14 w 22"/>
                <a:gd name="T17" fmla="*/ 30 h 30"/>
                <a:gd name="T18" fmla="*/ 17 w 22"/>
                <a:gd name="T19" fmla="*/ 29 h 30"/>
                <a:gd name="T20" fmla="*/ 21 w 22"/>
                <a:gd name="T21" fmla="*/ 27 h 30"/>
                <a:gd name="T22" fmla="*/ 22 w 22"/>
                <a:gd name="T23" fmla="*/ 24 h 30"/>
                <a:gd name="T24" fmla="*/ 22 w 22"/>
                <a:gd name="T25" fmla="*/ 19 h 30"/>
                <a:gd name="T26" fmla="*/ 22 w 22"/>
                <a:gd name="T27" fmla="*/ 14 h 30"/>
                <a:gd name="T28" fmla="*/ 21 w 22"/>
                <a:gd name="T29" fmla="*/ 9 h 30"/>
                <a:gd name="T30" fmla="*/ 21 w 22"/>
                <a:gd name="T31" fmla="*/ 4 h 30"/>
                <a:gd name="T32" fmla="*/ 19 w 22"/>
                <a:gd name="T33" fmla="*/ 1 h 30"/>
                <a:gd name="T34" fmla="*/ 17 w 22"/>
                <a:gd name="T35" fmla="*/ 0 h 30"/>
                <a:gd name="T36" fmla="*/ 16 w 22"/>
                <a:gd name="T37" fmla="*/ 0 h 30"/>
                <a:gd name="T38" fmla="*/ 12 w 22"/>
                <a:gd name="T39" fmla="*/ 0 h 30"/>
                <a:gd name="T40" fmla="*/ 9 w 22"/>
                <a:gd name="T41" fmla="*/ 0 h 30"/>
                <a:gd name="T42" fmla="*/ 6 w 22"/>
                <a:gd name="T43" fmla="*/ 1 h 30"/>
                <a:gd name="T44" fmla="*/ 4 w 22"/>
                <a:gd name="T45" fmla="*/ 4 h 30"/>
                <a:gd name="T46" fmla="*/ 1 w 22"/>
                <a:gd name="T47" fmla="*/ 8 h 30"/>
                <a:gd name="T48" fmla="*/ 1 w 22"/>
                <a:gd name="T49" fmla="*/ 11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30"/>
                <a:gd name="T77" fmla="*/ 22 w 22"/>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30">
                  <a:moveTo>
                    <a:pt x="1" y="11"/>
                  </a:moveTo>
                  <a:lnTo>
                    <a:pt x="0" y="14"/>
                  </a:lnTo>
                  <a:lnTo>
                    <a:pt x="1" y="19"/>
                  </a:lnTo>
                  <a:lnTo>
                    <a:pt x="1" y="22"/>
                  </a:lnTo>
                  <a:lnTo>
                    <a:pt x="3" y="25"/>
                  </a:lnTo>
                  <a:lnTo>
                    <a:pt x="6" y="27"/>
                  </a:lnTo>
                  <a:lnTo>
                    <a:pt x="8" y="29"/>
                  </a:lnTo>
                  <a:lnTo>
                    <a:pt x="11" y="30"/>
                  </a:lnTo>
                  <a:lnTo>
                    <a:pt x="14" y="30"/>
                  </a:lnTo>
                  <a:lnTo>
                    <a:pt x="17" y="29"/>
                  </a:lnTo>
                  <a:lnTo>
                    <a:pt x="21" y="27"/>
                  </a:lnTo>
                  <a:lnTo>
                    <a:pt x="22" y="24"/>
                  </a:lnTo>
                  <a:lnTo>
                    <a:pt x="22" y="19"/>
                  </a:lnTo>
                  <a:lnTo>
                    <a:pt x="22" y="14"/>
                  </a:lnTo>
                  <a:lnTo>
                    <a:pt x="21" y="9"/>
                  </a:lnTo>
                  <a:lnTo>
                    <a:pt x="21" y="4"/>
                  </a:lnTo>
                  <a:lnTo>
                    <a:pt x="19" y="1"/>
                  </a:lnTo>
                  <a:lnTo>
                    <a:pt x="17" y="0"/>
                  </a:lnTo>
                  <a:lnTo>
                    <a:pt x="16" y="0"/>
                  </a:lnTo>
                  <a:lnTo>
                    <a:pt x="12" y="0"/>
                  </a:lnTo>
                  <a:lnTo>
                    <a:pt x="9" y="0"/>
                  </a:lnTo>
                  <a:lnTo>
                    <a:pt x="6" y="1"/>
                  </a:lnTo>
                  <a:lnTo>
                    <a:pt x="4" y="4"/>
                  </a:lnTo>
                  <a:lnTo>
                    <a:pt x="1" y="8"/>
                  </a:lnTo>
                  <a:lnTo>
                    <a:pt x="1" y="1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0" name="Freeform 82"/>
            <p:cNvSpPr>
              <a:spLocks/>
            </p:cNvSpPr>
            <p:nvPr/>
          </p:nvSpPr>
          <p:spPr bwMode="auto">
            <a:xfrm>
              <a:off x="4798" y="2531"/>
              <a:ext cx="46" cy="69"/>
            </a:xfrm>
            <a:custGeom>
              <a:avLst/>
              <a:gdLst>
                <a:gd name="T0" fmla="*/ 11 w 46"/>
                <a:gd name="T1" fmla="*/ 19 h 69"/>
                <a:gd name="T2" fmla="*/ 8 w 46"/>
                <a:gd name="T3" fmla="*/ 31 h 69"/>
                <a:gd name="T4" fmla="*/ 4 w 46"/>
                <a:gd name="T5" fmla="*/ 40 h 69"/>
                <a:gd name="T6" fmla="*/ 1 w 46"/>
                <a:gd name="T7" fmla="*/ 52 h 69"/>
                <a:gd name="T8" fmla="*/ 0 w 46"/>
                <a:gd name="T9" fmla="*/ 58 h 69"/>
                <a:gd name="T10" fmla="*/ 0 w 46"/>
                <a:gd name="T11" fmla="*/ 61 h 69"/>
                <a:gd name="T12" fmla="*/ 1 w 46"/>
                <a:gd name="T13" fmla="*/ 63 h 69"/>
                <a:gd name="T14" fmla="*/ 3 w 46"/>
                <a:gd name="T15" fmla="*/ 66 h 69"/>
                <a:gd name="T16" fmla="*/ 8 w 46"/>
                <a:gd name="T17" fmla="*/ 68 h 69"/>
                <a:gd name="T18" fmla="*/ 12 w 46"/>
                <a:gd name="T19" fmla="*/ 69 h 69"/>
                <a:gd name="T20" fmla="*/ 19 w 46"/>
                <a:gd name="T21" fmla="*/ 68 h 69"/>
                <a:gd name="T22" fmla="*/ 25 w 46"/>
                <a:gd name="T23" fmla="*/ 66 h 69"/>
                <a:gd name="T24" fmla="*/ 32 w 46"/>
                <a:gd name="T25" fmla="*/ 63 h 69"/>
                <a:gd name="T26" fmla="*/ 35 w 46"/>
                <a:gd name="T27" fmla="*/ 55 h 69"/>
                <a:gd name="T28" fmla="*/ 38 w 46"/>
                <a:gd name="T29" fmla="*/ 47 h 69"/>
                <a:gd name="T30" fmla="*/ 41 w 46"/>
                <a:gd name="T31" fmla="*/ 39 h 69"/>
                <a:gd name="T32" fmla="*/ 45 w 46"/>
                <a:gd name="T33" fmla="*/ 34 h 69"/>
                <a:gd name="T34" fmla="*/ 45 w 46"/>
                <a:gd name="T35" fmla="*/ 32 h 69"/>
                <a:gd name="T36" fmla="*/ 45 w 46"/>
                <a:gd name="T37" fmla="*/ 29 h 69"/>
                <a:gd name="T38" fmla="*/ 45 w 46"/>
                <a:gd name="T39" fmla="*/ 28 h 69"/>
                <a:gd name="T40" fmla="*/ 43 w 46"/>
                <a:gd name="T41" fmla="*/ 24 h 69"/>
                <a:gd name="T42" fmla="*/ 41 w 46"/>
                <a:gd name="T43" fmla="*/ 19 h 69"/>
                <a:gd name="T44" fmla="*/ 40 w 46"/>
                <a:gd name="T45" fmla="*/ 13 h 69"/>
                <a:gd name="T46" fmla="*/ 38 w 46"/>
                <a:gd name="T47" fmla="*/ 8 h 69"/>
                <a:gd name="T48" fmla="*/ 37 w 46"/>
                <a:gd name="T49" fmla="*/ 3 h 69"/>
                <a:gd name="T50" fmla="*/ 33 w 46"/>
                <a:gd name="T51" fmla="*/ 2 h 69"/>
                <a:gd name="T52" fmla="*/ 29 w 46"/>
                <a:gd name="T53" fmla="*/ 0 h 69"/>
                <a:gd name="T54" fmla="*/ 24 w 46"/>
                <a:gd name="T55" fmla="*/ 0 h 69"/>
                <a:gd name="T56" fmla="*/ 20 w 46"/>
                <a:gd name="T57" fmla="*/ 2 h 69"/>
                <a:gd name="T58" fmla="*/ 17 w 46"/>
                <a:gd name="T59" fmla="*/ 5 h 69"/>
                <a:gd name="T60" fmla="*/ 16 w 46"/>
                <a:gd name="T61" fmla="*/ 10 h 69"/>
                <a:gd name="T62" fmla="*/ 14 w 46"/>
                <a:gd name="T63" fmla="*/ 13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69"/>
                <a:gd name="T98" fmla="*/ 46 w 46"/>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69">
                  <a:moveTo>
                    <a:pt x="14" y="15"/>
                  </a:moveTo>
                  <a:lnTo>
                    <a:pt x="11" y="19"/>
                  </a:lnTo>
                  <a:lnTo>
                    <a:pt x="9" y="26"/>
                  </a:lnTo>
                  <a:lnTo>
                    <a:pt x="8" y="31"/>
                  </a:lnTo>
                  <a:lnTo>
                    <a:pt x="6" y="36"/>
                  </a:lnTo>
                  <a:lnTo>
                    <a:pt x="4" y="40"/>
                  </a:lnTo>
                  <a:lnTo>
                    <a:pt x="3" y="47"/>
                  </a:lnTo>
                  <a:lnTo>
                    <a:pt x="1" y="52"/>
                  </a:lnTo>
                  <a:lnTo>
                    <a:pt x="0" y="56"/>
                  </a:lnTo>
                  <a:lnTo>
                    <a:pt x="0" y="58"/>
                  </a:lnTo>
                  <a:lnTo>
                    <a:pt x="0" y="60"/>
                  </a:lnTo>
                  <a:lnTo>
                    <a:pt x="0" y="61"/>
                  </a:lnTo>
                  <a:lnTo>
                    <a:pt x="1" y="63"/>
                  </a:lnTo>
                  <a:lnTo>
                    <a:pt x="3" y="65"/>
                  </a:lnTo>
                  <a:lnTo>
                    <a:pt x="3" y="66"/>
                  </a:lnTo>
                  <a:lnTo>
                    <a:pt x="4" y="66"/>
                  </a:lnTo>
                  <a:lnTo>
                    <a:pt x="8" y="68"/>
                  </a:lnTo>
                  <a:lnTo>
                    <a:pt x="9" y="69"/>
                  </a:lnTo>
                  <a:lnTo>
                    <a:pt x="12" y="69"/>
                  </a:lnTo>
                  <a:lnTo>
                    <a:pt x="16" y="69"/>
                  </a:lnTo>
                  <a:lnTo>
                    <a:pt x="19" y="68"/>
                  </a:lnTo>
                  <a:lnTo>
                    <a:pt x="22" y="68"/>
                  </a:lnTo>
                  <a:lnTo>
                    <a:pt x="25" y="66"/>
                  </a:lnTo>
                  <a:lnTo>
                    <a:pt x="27" y="65"/>
                  </a:lnTo>
                  <a:lnTo>
                    <a:pt x="32" y="63"/>
                  </a:lnTo>
                  <a:lnTo>
                    <a:pt x="33" y="60"/>
                  </a:lnTo>
                  <a:lnTo>
                    <a:pt x="35" y="55"/>
                  </a:lnTo>
                  <a:lnTo>
                    <a:pt x="37" y="52"/>
                  </a:lnTo>
                  <a:lnTo>
                    <a:pt x="38" y="47"/>
                  </a:lnTo>
                  <a:lnTo>
                    <a:pt x="40" y="42"/>
                  </a:lnTo>
                  <a:lnTo>
                    <a:pt x="41" y="39"/>
                  </a:lnTo>
                  <a:lnTo>
                    <a:pt x="45" y="34"/>
                  </a:lnTo>
                  <a:lnTo>
                    <a:pt x="45" y="32"/>
                  </a:lnTo>
                  <a:lnTo>
                    <a:pt x="45" y="31"/>
                  </a:lnTo>
                  <a:lnTo>
                    <a:pt x="45" y="29"/>
                  </a:lnTo>
                  <a:lnTo>
                    <a:pt x="45" y="28"/>
                  </a:lnTo>
                  <a:lnTo>
                    <a:pt x="46" y="26"/>
                  </a:lnTo>
                  <a:lnTo>
                    <a:pt x="43" y="24"/>
                  </a:lnTo>
                  <a:lnTo>
                    <a:pt x="41" y="23"/>
                  </a:lnTo>
                  <a:lnTo>
                    <a:pt x="41" y="19"/>
                  </a:lnTo>
                  <a:lnTo>
                    <a:pt x="40" y="16"/>
                  </a:lnTo>
                  <a:lnTo>
                    <a:pt x="40" y="13"/>
                  </a:lnTo>
                  <a:lnTo>
                    <a:pt x="40" y="11"/>
                  </a:lnTo>
                  <a:lnTo>
                    <a:pt x="38" y="8"/>
                  </a:lnTo>
                  <a:lnTo>
                    <a:pt x="38" y="5"/>
                  </a:lnTo>
                  <a:lnTo>
                    <a:pt x="37" y="3"/>
                  </a:lnTo>
                  <a:lnTo>
                    <a:pt x="35" y="2"/>
                  </a:lnTo>
                  <a:lnTo>
                    <a:pt x="33" y="2"/>
                  </a:lnTo>
                  <a:lnTo>
                    <a:pt x="30" y="0"/>
                  </a:lnTo>
                  <a:lnTo>
                    <a:pt x="29" y="0"/>
                  </a:lnTo>
                  <a:lnTo>
                    <a:pt x="27" y="0"/>
                  </a:lnTo>
                  <a:lnTo>
                    <a:pt x="24" y="0"/>
                  </a:lnTo>
                  <a:lnTo>
                    <a:pt x="22" y="2"/>
                  </a:lnTo>
                  <a:lnTo>
                    <a:pt x="20" y="2"/>
                  </a:lnTo>
                  <a:lnTo>
                    <a:pt x="19" y="3"/>
                  </a:lnTo>
                  <a:lnTo>
                    <a:pt x="17" y="5"/>
                  </a:lnTo>
                  <a:lnTo>
                    <a:pt x="17" y="7"/>
                  </a:lnTo>
                  <a:lnTo>
                    <a:pt x="16" y="10"/>
                  </a:lnTo>
                  <a:lnTo>
                    <a:pt x="16" y="11"/>
                  </a:lnTo>
                  <a:lnTo>
                    <a:pt x="14" y="13"/>
                  </a:lnTo>
                  <a:lnTo>
                    <a:pt x="14" y="1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1" name="Freeform 83"/>
            <p:cNvSpPr>
              <a:spLocks/>
            </p:cNvSpPr>
            <p:nvPr/>
          </p:nvSpPr>
          <p:spPr bwMode="auto">
            <a:xfrm>
              <a:off x="4798" y="2531"/>
              <a:ext cx="46" cy="69"/>
            </a:xfrm>
            <a:custGeom>
              <a:avLst/>
              <a:gdLst>
                <a:gd name="T0" fmla="*/ 11 w 46"/>
                <a:gd name="T1" fmla="*/ 19 h 69"/>
                <a:gd name="T2" fmla="*/ 8 w 46"/>
                <a:gd name="T3" fmla="*/ 31 h 69"/>
                <a:gd name="T4" fmla="*/ 4 w 46"/>
                <a:gd name="T5" fmla="*/ 40 h 69"/>
                <a:gd name="T6" fmla="*/ 1 w 46"/>
                <a:gd name="T7" fmla="*/ 52 h 69"/>
                <a:gd name="T8" fmla="*/ 0 w 46"/>
                <a:gd name="T9" fmla="*/ 58 h 69"/>
                <a:gd name="T10" fmla="*/ 0 w 46"/>
                <a:gd name="T11" fmla="*/ 61 h 69"/>
                <a:gd name="T12" fmla="*/ 1 w 46"/>
                <a:gd name="T13" fmla="*/ 63 h 69"/>
                <a:gd name="T14" fmla="*/ 3 w 46"/>
                <a:gd name="T15" fmla="*/ 66 h 69"/>
                <a:gd name="T16" fmla="*/ 8 w 46"/>
                <a:gd name="T17" fmla="*/ 68 h 69"/>
                <a:gd name="T18" fmla="*/ 12 w 46"/>
                <a:gd name="T19" fmla="*/ 69 h 69"/>
                <a:gd name="T20" fmla="*/ 19 w 46"/>
                <a:gd name="T21" fmla="*/ 68 h 69"/>
                <a:gd name="T22" fmla="*/ 25 w 46"/>
                <a:gd name="T23" fmla="*/ 66 h 69"/>
                <a:gd name="T24" fmla="*/ 32 w 46"/>
                <a:gd name="T25" fmla="*/ 63 h 69"/>
                <a:gd name="T26" fmla="*/ 35 w 46"/>
                <a:gd name="T27" fmla="*/ 55 h 69"/>
                <a:gd name="T28" fmla="*/ 38 w 46"/>
                <a:gd name="T29" fmla="*/ 47 h 69"/>
                <a:gd name="T30" fmla="*/ 41 w 46"/>
                <a:gd name="T31" fmla="*/ 39 h 69"/>
                <a:gd name="T32" fmla="*/ 45 w 46"/>
                <a:gd name="T33" fmla="*/ 34 h 69"/>
                <a:gd name="T34" fmla="*/ 45 w 46"/>
                <a:gd name="T35" fmla="*/ 32 h 69"/>
                <a:gd name="T36" fmla="*/ 45 w 46"/>
                <a:gd name="T37" fmla="*/ 29 h 69"/>
                <a:gd name="T38" fmla="*/ 45 w 46"/>
                <a:gd name="T39" fmla="*/ 28 h 69"/>
                <a:gd name="T40" fmla="*/ 43 w 46"/>
                <a:gd name="T41" fmla="*/ 24 h 69"/>
                <a:gd name="T42" fmla="*/ 41 w 46"/>
                <a:gd name="T43" fmla="*/ 19 h 69"/>
                <a:gd name="T44" fmla="*/ 40 w 46"/>
                <a:gd name="T45" fmla="*/ 13 h 69"/>
                <a:gd name="T46" fmla="*/ 38 w 46"/>
                <a:gd name="T47" fmla="*/ 8 h 69"/>
                <a:gd name="T48" fmla="*/ 37 w 46"/>
                <a:gd name="T49" fmla="*/ 3 h 69"/>
                <a:gd name="T50" fmla="*/ 33 w 46"/>
                <a:gd name="T51" fmla="*/ 2 h 69"/>
                <a:gd name="T52" fmla="*/ 29 w 46"/>
                <a:gd name="T53" fmla="*/ 0 h 69"/>
                <a:gd name="T54" fmla="*/ 24 w 46"/>
                <a:gd name="T55" fmla="*/ 0 h 69"/>
                <a:gd name="T56" fmla="*/ 20 w 46"/>
                <a:gd name="T57" fmla="*/ 2 h 69"/>
                <a:gd name="T58" fmla="*/ 17 w 46"/>
                <a:gd name="T59" fmla="*/ 5 h 69"/>
                <a:gd name="T60" fmla="*/ 16 w 46"/>
                <a:gd name="T61" fmla="*/ 10 h 69"/>
                <a:gd name="T62" fmla="*/ 14 w 46"/>
                <a:gd name="T63" fmla="*/ 13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69"/>
                <a:gd name="T98" fmla="*/ 46 w 46"/>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69">
                  <a:moveTo>
                    <a:pt x="14" y="15"/>
                  </a:moveTo>
                  <a:lnTo>
                    <a:pt x="11" y="19"/>
                  </a:lnTo>
                  <a:lnTo>
                    <a:pt x="9" y="26"/>
                  </a:lnTo>
                  <a:lnTo>
                    <a:pt x="8" y="31"/>
                  </a:lnTo>
                  <a:lnTo>
                    <a:pt x="6" y="36"/>
                  </a:lnTo>
                  <a:lnTo>
                    <a:pt x="4" y="40"/>
                  </a:lnTo>
                  <a:lnTo>
                    <a:pt x="3" y="47"/>
                  </a:lnTo>
                  <a:lnTo>
                    <a:pt x="1" y="52"/>
                  </a:lnTo>
                  <a:lnTo>
                    <a:pt x="0" y="56"/>
                  </a:lnTo>
                  <a:lnTo>
                    <a:pt x="0" y="58"/>
                  </a:lnTo>
                  <a:lnTo>
                    <a:pt x="0" y="60"/>
                  </a:lnTo>
                  <a:lnTo>
                    <a:pt x="0" y="61"/>
                  </a:lnTo>
                  <a:lnTo>
                    <a:pt x="1" y="63"/>
                  </a:lnTo>
                  <a:lnTo>
                    <a:pt x="3" y="65"/>
                  </a:lnTo>
                  <a:lnTo>
                    <a:pt x="3" y="66"/>
                  </a:lnTo>
                  <a:lnTo>
                    <a:pt x="4" y="66"/>
                  </a:lnTo>
                  <a:lnTo>
                    <a:pt x="8" y="68"/>
                  </a:lnTo>
                  <a:lnTo>
                    <a:pt x="9" y="69"/>
                  </a:lnTo>
                  <a:lnTo>
                    <a:pt x="12" y="69"/>
                  </a:lnTo>
                  <a:lnTo>
                    <a:pt x="16" y="69"/>
                  </a:lnTo>
                  <a:lnTo>
                    <a:pt x="19" y="68"/>
                  </a:lnTo>
                  <a:lnTo>
                    <a:pt x="22" y="68"/>
                  </a:lnTo>
                  <a:lnTo>
                    <a:pt x="25" y="66"/>
                  </a:lnTo>
                  <a:lnTo>
                    <a:pt x="27" y="65"/>
                  </a:lnTo>
                  <a:lnTo>
                    <a:pt x="32" y="63"/>
                  </a:lnTo>
                  <a:lnTo>
                    <a:pt x="33" y="60"/>
                  </a:lnTo>
                  <a:lnTo>
                    <a:pt x="35" y="55"/>
                  </a:lnTo>
                  <a:lnTo>
                    <a:pt x="37" y="52"/>
                  </a:lnTo>
                  <a:lnTo>
                    <a:pt x="38" y="47"/>
                  </a:lnTo>
                  <a:lnTo>
                    <a:pt x="40" y="42"/>
                  </a:lnTo>
                  <a:lnTo>
                    <a:pt x="41" y="39"/>
                  </a:lnTo>
                  <a:lnTo>
                    <a:pt x="45" y="34"/>
                  </a:lnTo>
                  <a:lnTo>
                    <a:pt x="45" y="32"/>
                  </a:lnTo>
                  <a:lnTo>
                    <a:pt x="45" y="31"/>
                  </a:lnTo>
                  <a:lnTo>
                    <a:pt x="45" y="29"/>
                  </a:lnTo>
                  <a:lnTo>
                    <a:pt x="45" y="28"/>
                  </a:lnTo>
                  <a:lnTo>
                    <a:pt x="46" y="26"/>
                  </a:lnTo>
                  <a:lnTo>
                    <a:pt x="43" y="24"/>
                  </a:lnTo>
                  <a:lnTo>
                    <a:pt x="41" y="23"/>
                  </a:lnTo>
                  <a:lnTo>
                    <a:pt x="41" y="19"/>
                  </a:lnTo>
                  <a:lnTo>
                    <a:pt x="40" y="16"/>
                  </a:lnTo>
                  <a:lnTo>
                    <a:pt x="40" y="13"/>
                  </a:lnTo>
                  <a:lnTo>
                    <a:pt x="40" y="11"/>
                  </a:lnTo>
                  <a:lnTo>
                    <a:pt x="38" y="8"/>
                  </a:lnTo>
                  <a:lnTo>
                    <a:pt x="38" y="5"/>
                  </a:lnTo>
                  <a:lnTo>
                    <a:pt x="37" y="3"/>
                  </a:lnTo>
                  <a:lnTo>
                    <a:pt x="35" y="2"/>
                  </a:lnTo>
                  <a:lnTo>
                    <a:pt x="33" y="2"/>
                  </a:lnTo>
                  <a:lnTo>
                    <a:pt x="30" y="0"/>
                  </a:lnTo>
                  <a:lnTo>
                    <a:pt x="29" y="0"/>
                  </a:lnTo>
                  <a:lnTo>
                    <a:pt x="27" y="0"/>
                  </a:lnTo>
                  <a:lnTo>
                    <a:pt x="24" y="0"/>
                  </a:lnTo>
                  <a:lnTo>
                    <a:pt x="22" y="2"/>
                  </a:lnTo>
                  <a:lnTo>
                    <a:pt x="20" y="2"/>
                  </a:lnTo>
                  <a:lnTo>
                    <a:pt x="19" y="3"/>
                  </a:lnTo>
                  <a:lnTo>
                    <a:pt x="17" y="5"/>
                  </a:lnTo>
                  <a:lnTo>
                    <a:pt x="17" y="7"/>
                  </a:lnTo>
                  <a:lnTo>
                    <a:pt x="16" y="10"/>
                  </a:lnTo>
                  <a:lnTo>
                    <a:pt x="16" y="11"/>
                  </a:lnTo>
                  <a:lnTo>
                    <a:pt x="14" y="13"/>
                  </a:lnTo>
                  <a:lnTo>
                    <a:pt x="14" y="1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2" name="Freeform 84"/>
            <p:cNvSpPr>
              <a:spLocks/>
            </p:cNvSpPr>
            <p:nvPr/>
          </p:nvSpPr>
          <p:spPr bwMode="auto">
            <a:xfrm>
              <a:off x="4836" y="2510"/>
              <a:ext cx="61" cy="55"/>
            </a:xfrm>
            <a:custGeom>
              <a:avLst/>
              <a:gdLst>
                <a:gd name="T0" fmla="*/ 0 w 61"/>
                <a:gd name="T1" fmla="*/ 7 h 55"/>
                <a:gd name="T2" fmla="*/ 2 w 61"/>
                <a:gd name="T3" fmla="*/ 15 h 55"/>
                <a:gd name="T4" fmla="*/ 5 w 61"/>
                <a:gd name="T5" fmla="*/ 23 h 55"/>
                <a:gd name="T6" fmla="*/ 8 w 61"/>
                <a:gd name="T7" fmla="*/ 29 h 55"/>
                <a:gd name="T8" fmla="*/ 11 w 61"/>
                <a:gd name="T9" fmla="*/ 37 h 55"/>
                <a:gd name="T10" fmla="*/ 16 w 61"/>
                <a:gd name="T11" fmla="*/ 42 h 55"/>
                <a:gd name="T12" fmla="*/ 23 w 61"/>
                <a:gd name="T13" fmla="*/ 47 h 55"/>
                <a:gd name="T14" fmla="*/ 29 w 61"/>
                <a:gd name="T15" fmla="*/ 50 h 55"/>
                <a:gd name="T16" fmla="*/ 37 w 61"/>
                <a:gd name="T17" fmla="*/ 49 h 55"/>
                <a:gd name="T18" fmla="*/ 39 w 61"/>
                <a:gd name="T19" fmla="*/ 50 h 55"/>
                <a:gd name="T20" fmla="*/ 39 w 61"/>
                <a:gd name="T21" fmla="*/ 52 h 55"/>
                <a:gd name="T22" fmla="*/ 40 w 61"/>
                <a:gd name="T23" fmla="*/ 52 h 55"/>
                <a:gd name="T24" fmla="*/ 40 w 61"/>
                <a:gd name="T25" fmla="*/ 52 h 55"/>
                <a:gd name="T26" fmla="*/ 42 w 61"/>
                <a:gd name="T27" fmla="*/ 52 h 55"/>
                <a:gd name="T28" fmla="*/ 44 w 61"/>
                <a:gd name="T29" fmla="*/ 53 h 55"/>
                <a:gd name="T30" fmla="*/ 44 w 61"/>
                <a:gd name="T31" fmla="*/ 53 h 55"/>
                <a:gd name="T32" fmla="*/ 45 w 61"/>
                <a:gd name="T33" fmla="*/ 53 h 55"/>
                <a:gd name="T34" fmla="*/ 48 w 61"/>
                <a:gd name="T35" fmla="*/ 55 h 55"/>
                <a:gd name="T36" fmla="*/ 52 w 61"/>
                <a:gd name="T37" fmla="*/ 53 h 55"/>
                <a:gd name="T38" fmla="*/ 55 w 61"/>
                <a:gd name="T39" fmla="*/ 52 h 55"/>
                <a:gd name="T40" fmla="*/ 56 w 61"/>
                <a:gd name="T41" fmla="*/ 50 h 55"/>
                <a:gd name="T42" fmla="*/ 58 w 61"/>
                <a:gd name="T43" fmla="*/ 47 h 55"/>
                <a:gd name="T44" fmla="*/ 60 w 61"/>
                <a:gd name="T45" fmla="*/ 44 h 55"/>
                <a:gd name="T46" fmla="*/ 61 w 61"/>
                <a:gd name="T47" fmla="*/ 40 h 55"/>
                <a:gd name="T48" fmla="*/ 61 w 61"/>
                <a:gd name="T49" fmla="*/ 37 h 55"/>
                <a:gd name="T50" fmla="*/ 61 w 61"/>
                <a:gd name="T51" fmla="*/ 36 h 55"/>
                <a:gd name="T52" fmla="*/ 61 w 61"/>
                <a:gd name="T53" fmla="*/ 32 h 55"/>
                <a:gd name="T54" fmla="*/ 60 w 61"/>
                <a:gd name="T55" fmla="*/ 31 h 55"/>
                <a:gd name="T56" fmla="*/ 60 w 61"/>
                <a:gd name="T57" fmla="*/ 28 h 55"/>
                <a:gd name="T58" fmla="*/ 58 w 61"/>
                <a:gd name="T59" fmla="*/ 24 h 55"/>
                <a:gd name="T60" fmla="*/ 56 w 61"/>
                <a:gd name="T61" fmla="*/ 23 h 55"/>
                <a:gd name="T62" fmla="*/ 55 w 61"/>
                <a:gd name="T63" fmla="*/ 21 h 55"/>
                <a:gd name="T64" fmla="*/ 53 w 61"/>
                <a:gd name="T65" fmla="*/ 20 h 55"/>
                <a:gd name="T66" fmla="*/ 52 w 61"/>
                <a:gd name="T67" fmla="*/ 18 h 55"/>
                <a:gd name="T68" fmla="*/ 48 w 61"/>
                <a:gd name="T69" fmla="*/ 16 h 55"/>
                <a:gd name="T70" fmla="*/ 47 w 61"/>
                <a:gd name="T71" fmla="*/ 13 h 55"/>
                <a:gd name="T72" fmla="*/ 45 w 61"/>
                <a:gd name="T73" fmla="*/ 12 h 55"/>
                <a:gd name="T74" fmla="*/ 44 w 61"/>
                <a:gd name="T75" fmla="*/ 10 h 55"/>
                <a:gd name="T76" fmla="*/ 42 w 61"/>
                <a:gd name="T77" fmla="*/ 8 h 55"/>
                <a:gd name="T78" fmla="*/ 40 w 61"/>
                <a:gd name="T79" fmla="*/ 5 h 55"/>
                <a:gd name="T80" fmla="*/ 40 w 61"/>
                <a:gd name="T81" fmla="*/ 4 h 55"/>
                <a:gd name="T82" fmla="*/ 39 w 61"/>
                <a:gd name="T83" fmla="*/ 4 h 55"/>
                <a:gd name="T84" fmla="*/ 36 w 61"/>
                <a:gd name="T85" fmla="*/ 2 h 55"/>
                <a:gd name="T86" fmla="*/ 34 w 61"/>
                <a:gd name="T87" fmla="*/ 2 h 55"/>
                <a:gd name="T88" fmla="*/ 31 w 61"/>
                <a:gd name="T89" fmla="*/ 0 h 55"/>
                <a:gd name="T90" fmla="*/ 27 w 61"/>
                <a:gd name="T91" fmla="*/ 0 h 55"/>
                <a:gd name="T92" fmla="*/ 26 w 61"/>
                <a:gd name="T93" fmla="*/ 0 h 55"/>
                <a:gd name="T94" fmla="*/ 23 w 61"/>
                <a:gd name="T95" fmla="*/ 0 h 55"/>
                <a:gd name="T96" fmla="*/ 21 w 61"/>
                <a:gd name="T97" fmla="*/ 0 h 55"/>
                <a:gd name="T98" fmla="*/ 19 w 61"/>
                <a:gd name="T99" fmla="*/ 0 h 55"/>
                <a:gd name="T100" fmla="*/ 18 w 61"/>
                <a:gd name="T101" fmla="*/ 2 h 55"/>
                <a:gd name="T102" fmla="*/ 15 w 61"/>
                <a:gd name="T103" fmla="*/ 2 h 55"/>
                <a:gd name="T104" fmla="*/ 11 w 61"/>
                <a:gd name="T105" fmla="*/ 2 h 55"/>
                <a:gd name="T106" fmla="*/ 8 w 61"/>
                <a:gd name="T107" fmla="*/ 4 h 55"/>
                <a:gd name="T108" fmla="*/ 5 w 61"/>
                <a:gd name="T109" fmla="*/ 4 h 55"/>
                <a:gd name="T110" fmla="*/ 3 w 61"/>
                <a:gd name="T111" fmla="*/ 5 h 55"/>
                <a:gd name="T112" fmla="*/ 0 w 61"/>
                <a:gd name="T113" fmla="*/ 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55"/>
                <a:gd name="T173" fmla="*/ 61 w 6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55">
                  <a:moveTo>
                    <a:pt x="0" y="7"/>
                  </a:moveTo>
                  <a:lnTo>
                    <a:pt x="2" y="15"/>
                  </a:lnTo>
                  <a:lnTo>
                    <a:pt x="5" y="23"/>
                  </a:lnTo>
                  <a:lnTo>
                    <a:pt x="8" y="29"/>
                  </a:lnTo>
                  <a:lnTo>
                    <a:pt x="11" y="37"/>
                  </a:lnTo>
                  <a:lnTo>
                    <a:pt x="16" y="42"/>
                  </a:lnTo>
                  <a:lnTo>
                    <a:pt x="23" y="47"/>
                  </a:lnTo>
                  <a:lnTo>
                    <a:pt x="29" y="50"/>
                  </a:lnTo>
                  <a:lnTo>
                    <a:pt x="37" y="49"/>
                  </a:lnTo>
                  <a:lnTo>
                    <a:pt x="39" y="50"/>
                  </a:lnTo>
                  <a:lnTo>
                    <a:pt x="39" y="52"/>
                  </a:lnTo>
                  <a:lnTo>
                    <a:pt x="40" y="52"/>
                  </a:lnTo>
                  <a:lnTo>
                    <a:pt x="42" y="52"/>
                  </a:lnTo>
                  <a:lnTo>
                    <a:pt x="44" y="53"/>
                  </a:lnTo>
                  <a:lnTo>
                    <a:pt x="45" y="53"/>
                  </a:lnTo>
                  <a:lnTo>
                    <a:pt x="48" y="55"/>
                  </a:lnTo>
                  <a:lnTo>
                    <a:pt x="52" y="53"/>
                  </a:lnTo>
                  <a:lnTo>
                    <a:pt x="55" y="52"/>
                  </a:lnTo>
                  <a:lnTo>
                    <a:pt x="56" y="50"/>
                  </a:lnTo>
                  <a:lnTo>
                    <a:pt x="58" y="47"/>
                  </a:lnTo>
                  <a:lnTo>
                    <a:pt x="60" y="44"/>
                  </a:lnTo>
                  <a:lnTo>
                    <a:pt x="61" y="40"/>
                  </a:lnTo>
                  <a:lnTo>
                    <a:pt x="61" y="37"/>
                  </a:lnTo>
                  <a:lnTo>
                    <a:pt x="61" y="36"/>
                  </a:lnTo>
                  <a:lnTo>
                    <a:pt x="61" y="32"/>
                  </a:lnTo>
                  <a:lnTo>
                    <a:pt x="60" y="31"/>
                  </a:lnTo>
                  <a:lnTo>
                    <a:pt x="60" y="28"/>
                  </a:lnTo>
                  <a:lnTo>
                    <a:pt x="58" y="24"/>
                  </a:lnTo>
                  <a:lnTo>
                    <a:pt x="56" y="23"/>
                  </a:lnTo>
                  <a:lnTo>
                    <a:pt x="55" y="21"/>
                  </a:lnTo>
                  <a:lnTo>
                    <a:pt x="53" y="20"/>
                  </a:lnTo>
                  <a:lnTo>
                    <a:pt x="52" y="18"/>
                  </a:lnTo>
                  <a:lnTo>
                    <a:pt x="48" y="16"/>
                  </a:lnTo>
                  <a:lnTo>
                    <a:pt x="47" y="13"/>
                  </a:lnTo>
                  <a:lnTo>
                    <a:pt x="45" y="12"/>
                  </a:lnTo>
                  <a:lnTo>
                    <a:pt x="44" y="10"/>
                  </a:lnTo>
                  <a:lnTo>
                    <a:pt x="42" y="8"/>
                  </a:lnTo>
                  <a:lnTo>
                    <a:pt x="40" y="5"/>
                  </a:lnTo>
                  <a:lnTo>
                    <a:pt x="40" y="4"/>
                  </a:lnTo>
                  <a:lnTo>
                    <a:pt x="39" y="4"/>
                  </a:lnTo>
                  <a:lnTo>
                    <a:pt x="36" y="2"/>
                  </a:lnTo>
                  <a:lnTo>
                    <a:pt x="34" y="2"/>
                  </a:lnTo>
                  <a:lnTo>
                    <a:pt x="31" y="0"/>
                  </a:lnTo>
                  <a:lnTo>
                    <a:pt x="27" y="0"/>
                  </a:lnTo>
                  <a:lnTo>
                    <a:pt x="26" y="0"/>
                  </a:lnTo>
                  <a:lnTo>
                    <a:pt x="23" y="0"/>
                  </a:lnTo>
                  <a:lnTo>
                    <a:pt x="21" y="0"/>
                  </a:lnTo>
                  <a:lnTo>
                    <a:pt x="19" y="0"/>
                  </a:lnTo>
                  <a:lnTo>
                    <a:pt x="18" y="2"/>
                  </a:lnTo>
                  <a:lnTo>
                    <a:pt x="15" y="2"/>
                  </a:lnTo>
                  <a:lnTo>
                    <a:pt x="11" y="2"/>
                  </a:lnTo>
                  <a:lnTo>
                    <a:pt x="8" y="4"/>
                  </a:lnTo>
                  <a:lnTo>
                    <a:pt x="5" y="4"/>
                  </a:lnTo>
                  <a:lnTo>
                    <a:pt x="3" y="5"/>
                  </a:lnTo>
                  <a:lnTo>
                    <a:pt x="0" y="7"/>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3" name="Freeform 85"/>
            <p:cNvSpPr>
              <a:spLocks/>
            </p:cNvSpPr>
            <p:nvPr/>
          </p:nvSpPr>
          <p:spPr bwMode="auto">
            <a:xfrm>
              <a:off x="4836" y="2510"/>
              <a:ext cx="61" cy="55"/>
            </a:xfrm>
            <a:custGeom>
              <a:avLst/>
              <a:gdLst>
                <a:gd name="T0" fmla="*/ 0 w 61"/>
                <a:gd name="T1" fmla="*/ 7 h 55"/>
                <a:gd name="T2" fmla="*/ 2 w 61"/>
                <a:gd name="T3" fmla="*/ 15 h 55"/>
                <a:gd name="T4" fmla="*/ 5 w 61"/>
                <a:gd name="T5" fmla="*/ 23 h 55"/>
                <a:gd name="T6" fmla="*/ 8 w 61"/>
                <a:gd name="T7" fmla="*/ 29 h 55"/>
                <a:gd name="T8" fmla="*/ 11 w 61"/>
                <a:gd name="T9" fmla="*/ 37 h 55"/>
                <a:gd name="T10" fmla="*/ 16 w 61"/>
                <a:gd name="T11" fmla="*/ 42 h 55"/>
                <a:gd name="T12" fmla="*/ 23 w 61"/>
                <a:gd name="T13" fmla="*/ 47 h 55"/>
                <a:gd name="T14" fmla="*/ 29 w 61"/>
                <a:gd name="T15" fmla="*/ 50 h 55"/>
                <a:gd name="T16" fmla="*/ 37 w 61"/>
                <a:gd name="T17" fmla="*/ 49 h 55"/>
                <a:gd name="T18" fmla="*/ 39 w 61"/>
                <a:gd name="T19" fmla="*/ 50 h 55"/>
                <a:gd name="T20" fmla="*/ 39 w 61"/>
                <a:gd name="T21" fmla="*/ 52 h 55"/>
                <a:gd name="T22" fmla="*/ 40 w 61"/>
                <a:gd name="T23" fmla="*/ 52 h 55"/>
                <a:gd name="T24" fmla="*/ 40 w 61"/>
                <a:gd name="T25" fmla="*/ 52 h 55"/>
                <a:gd name="T26" fmla="*/ 42 w 61"/>
                <a:gd name="T27" fmla="*/ 52 h 55"/>
                <a:gd name="T28" fmla="*/ 44 w 61"/>
                <a:gd name="T29" fmla="*/ 53 h 55"/>
                <a:gd name="T30" fmla="*/ 44 w 61"/>
                <a:gd name="T31" fmla="*/ 53 h 55"/>
                <a:gd name="T32" fmla="*/ 45 w 61"/>
                <a:gd name="T33" fmla="*/ 53 h 55"/>
                <a:gd name="T34" fmla="*/ 48 w 61"/>
                <a:gd name="T35" fmla="*/ 55 h 55"/>
                <a:gd name="T36" fmla="*/ 52 w 61"/>
                <a:gd name="T37" fmla="*/ 53 h 55"/>
                <a:gd name="T38" fmla="*/ 55 w 61"/>
                <a:gd name="T39" fmla="*/ 52 h 55"/>
                <a:gd name="T40" fmla="*/ 56 w 61"/>
                <a:gd name="T41" fmla="*/ 50 h 55"/>
                <a:gd name="T42" fmla="*/ 58 w 61"/>
                <a:gd name="T43" fmla="*/ 47 h 55"/>
                <a:gd name="T44" fmla="*/ 60 w 61"/>
                <a:gd name="T45" fmla="*/ 44 h 55"/>
                <a:gd name="T46" fmla="*/ 61 w 61"/>
                <a:gd name="T47" fmla="*/ 40 h 55"/>
                <a:gd name="T48" fmla="*/ 61 w 61"/>
                <a:gd name="T49" fmla="*/ 37 h 55"/>
                <a:gd name="T50" fmla="*/ 61 w 61"/>
                <a:gd name="T51" fmla="*/ 36 h 55"/>
                <a:gd name="T52" fmla="*/ 61 w 61"/>
                <a:gd name="T53" fmla="*/ 32 h 55"/>
                <a:gd name="T54" fmla="*/ 60 w 61"/>
                <a:gd name="T55" fmla="*/ 31 h 55"/>
                <a:gd name="T56" fmla="*/ 60 w 61"/>
                <a:gd name="T57" fmla="*/ 28 h 55"/>
                <a:gd name="T58" fmla="*/ 58 w 61"/>
                <a:gd name="T59" fmla="*/ 24 h 55"/>
                <a:gd name="T60" fmla="*/ 56 w 61"/>
                <a:gd name="T61" fmla="*/ 23 h 55"/>
                <a:gd name="T62" fmla="*/ 55 w 61"/>
                <a:gd name="T63" fmla="*/ 21 h 55"/>
                <a:gd name="T64" fmla="*/ 53 w 61"/>
                <a:gd name="T65" fmla="*/ 20 h 55"/>
                <a:gd name="T66" fmla="*/ 52 w 61"/>
                <a:gd name="T67" fmla="*/ 18 h 55"/>
                <a:gd name="T68" fmla="*/ 48 w 61"/>
                <a:gd name="T69" fmla="*/ 16 h 55"/>
                <a:gd name="T70" fmla="*/ 47 w 61"/>
                <a:gd name="T71" fmla="*/ 13 h 55"/>
                <a:gd name="T72" fmla="*/ 45 w 61"/>
                <a:gd name="T73" fmla="*/ 12 h 55"/>
                <a:gd name="T74" fmla="*/ 44 w 61"/>
                <a:gd name="T75" fmla="*/ 10 h 55"/>
                <a:gd name="T76" fmla="*/ 42 w 61"/>
                <a:gd name="T77" fmla="*/ 8 h 55"/>
                <a:gd name="T78" fmla="*/ 40 w 61"/>
                <a:gd name="T79" fmla="*/ 5 h 55"/>
                <a:gd name="T80" fmla="*/ 40 w 61"/>
                <a:gd name="T81" fmla="*/ 4 h 55"/>
                <a:gd name="T82" fmla="*/ 39 w 61"/>
                <a:gd name="T83" fmla="*/ 4 h 55"/>
                <a:gd name="T84" fmla="*/ 36 w 61"/>
                <a:gd name="T85" fmla="*/ 2 h 55"/>
                <a:gd name="T86" fmla="*/ 34 w 61"/>
                <a:gd name="T87" fmla="*/ 2 h 55"/>
                <a:gd name="T88" fmla="*/ 31 w 61"/>
                <a:gd name="T89" fmla="*/ 0 h 55"/>
                <a:gd name="T90" fmla="*/ 27 w 61"/>
                <a:gd name="T91" fmla="*/ 0 h 55"/>
                <a:gd name="T92" fmla="*/ 26 w 61"/>
                <a:gd name="T93" fmla="*/ 0 h 55"/>
                <a:gd name="T94" fmla="*/ 23 w 61"/>
                <a:gd name="T95" fmla="*/ 0 h 55"/>
                <a:gd name="T96" fmla="*/ 21 w 61"/>
                <a:gd name="T97" fmla="*/ 0 h 55"/>
                <a:gd name="T98" fmla="*/ 19 w 61"/>
                <a:gd name="T99" fmla="*/ 0 h 55"/>
                <a:gd name="T100" fmla="*/ 18 w 61"/>
                <a:gd name="T101" fmla="*/ 2 h 55"/>
                <a:gd name="T102" fmla="*/ 15 w 61"/>
                <a:gd name="T103" fmla="*/ 2 h 55"/>
                <a:gd name="T104" fmla="*/ 11 w 61"/>
                <a:gd name="T105" fmla="*/ 2 h 55"/>
                <a:gd name="T106" fmla="*/ 8 w 61"/>
                <a:gd name="T107" fmla="*/ 4 h 55"/>
                <a:gd name="T108" fmla="*/ 5 w 61"/>
                <a:gd name="T109" fmla="*/ 4 h 55"/>
                <a:gd name="T110" fmla="*/ 3 w 61"/>
                <a:gd name="T111" fmla="*/ 5 h 55"/>
                <a:gd name="T112" fmla="*/ 0 w 61"/>
                <a:gd name="T113" fmla="*/ 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55"/>
                <a:gd name="T173" fmla="*/ 61 w 6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55">
                  <a:moveTo>
                    <a:pt x="0" y="7"/>
                  </a:moveTo>
                  <a:lnTo>
                    <a:pt x="2" y="15"/>
                  </a:lnTo>
                  <a:lnTo>
                    <a:pt x="5" y="23"/>
                  </a:lnTo>
                  <a:lnTo>
                    <a:pt x="8" y="29"/>
                  </a:lnTo>
                  <a:lnTo>
                    <a:pt x="11" y="37"/>
                  </a:lnTo>
                  <a:lnTo>
                    <a:pt x="16" y="42"/>
                  </a:lnTo>
                  <a:lnTo>
                    <a:pt x="23" y="47"/>
                  </a:lnTo>
                  <a:lnTo>
                    <a:pt x="29" y="50"/>
                  </a:lnTo>
                  <a:lnTo>
                    <a:pt x="37" y="49"/>
                  </a:lnTo>
                  <a:lnTo>
                    <a:pt x="39" y="50"/>
                  </a:lnTo>
                  <a:lnTo>
                    <a:pt x="39" y="52"/>
                  </a:lnTo>
                  <a:lnTo>
                    <a:pt x="40" y="52"/>
                  </a:lnTo>
                  <a:lnTo>
                    <a:pt x="42" y="52"/>
                  </a:lnTo>
                  <a:lnTo>
                    <a:pt x="44" y="53"/>
                  </a:lnTo>
                  <a:lnTo>
                    <a:pt x="45" y="53"/>
                  </a:lnTo>
                  <a:lnTo>
                    <a:pt x="48" y="55"/>
                  </a:lnTo>
                  <a:lnTo>
                    <a:pt x="52" y="53"/>
                  </a:lnTo>
                  <a:lnTo>
                    <a:pt x="55" y="52"/>
                  </a:lnTo>
                  <a:lnTo>
                    <a:pt x="56" y="50"/>
                  </a:lnTo>
                  <a:lnTo>
                    <a:pt x="58" y="47"/>
                  </a:lnTo>
                  <a:lnTo>
                    <a:pt x="60" y="44"/>
                  </a:lnTo>
                  <a:lnTo>
                    <a:pt x="61" y="40"/>
                  </a:lnTo>
                  <a:lnTo>
                    <a:pt x="61" y="37"/>
                  </a:lnTo>
                  <a:lnTo>
                    <a:pt x="61" y="36"/>
                  </a:lnTo>
                  <a:lnTo>
                    <a:pt x="61" y="32"/>
                  </a:lnTo>
                  <a:lnTo>
                    <a:pt x="60" y="31"/>
                  </a:lnTo>
                  <a:lnTo>
                    <a:pt x="60" y="28"/>
                  </a:lnTo>
                  <a:lnTo>
                    <a:pt x="58" y="24"/>
                  </a:lnTo>
                  <a:lnTo>
                    <a:pt x="56" y="23"/>
                  </a:lnTo>
                  <a:lnTo>
                    <a:pt x="55" y="21"/>
                  </a:lnTo>
                  <a:lnTo>
                    <a:pt x="53" y="20"/>
                  </a:lnTo>
                  <a:lnTo>
                    <a:pt x="52" y="18"/>
                  </a:lnTo>
                  <a:lnTo>
                    <a:pt x="48" y="16"/>
                  </a:lnTo>
                  <a:lnTo>
                    <a:pt x="47" y="13"/>
                  </a:lnTo>
                  <a:lnTo>
                    <a:pt x="45" y="12"/>
                  </a:lnTo>
                  <a:lnTo>
                    <a:pt x="44" y="10"/>
                  </a:lnTo>
                  <a:lnTo>
                    <a:pt x="42" y="8"/>
                  </a:lnTo>
                  <a:lnTo>
                    <a:pt x="40" y="5"/>
                  </a:lnTo>
                  <a:lnTo>
                    <a:pt x="40" y="4"/>
                  </a:lnTo>
                  <a:lnTo>
                    <a:pt x="39" y="4"/>
                  </a:lnTo>
                  <a:lnTo>
                    <a:pt x="36" y="2"/>
                  </a:lnTo>
                  <a:lnTo>
                    <a:pt x="34" y="2"/>
                  </a:lnTo>
                  <a:lnTo>
                    <a:pt x="31" y="0"/>
                  </a:lnTo>
                  <a:lnTo>
                    <a:pt x="27" y="0"/>
                  </a:lnTo>
                  <a:lnTo>
                    <a:pt x="26" y="0"/>
                  </a:lnTo>
                  <a:lnTo>
                    <a:pt x="23" y="0"/>
                  </a:lnTo>
                  <a:lnTo>
                    <a:pt x="21" y="0"/>
                  </a:lnTo>
                  <a:lnTo>
                    <a:pt x="19" y="0"/>
                  </a:lnTo>
                  <a:lnTo>
                    <a:pt x="18" y="2"/>
                  </a:lnTo>
                  <a:lnTo>
                    <a:pt x="15" y="2"/>
                  </a:lnTo>
                  <a:lnTo>
                    <a:pt x="11" y="2"/>
                  </a:lnTo>
                  <a:lnTo>
                    <a:pt x="8" y="4"/>
                  </a:lnTo>
                  <a:lnTo>
                    <a:pt x="5" y="4"/>
                  </a:lnTo>
                  <a:lnTo>
                    <a:pt x="3" y="5"/>
                  </a:lnTo>
                  <a:lnTo>
                    <a:pt x="0" y="7"/>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4" name="Freeform 86"/>
            <p:cNvSpPr>
              <a:spLocks/>
            </p:cNvSpPr>
            <p:nvPr/>
          </p:nvSpPr>
          <p:spPr bwMode="auto">
            <a:xfrm>
              <a:off x="4889" y="2559"/>
              <a:ext cx="31" cy="56"/>
            </a:xfrm>
            <a:custGeom>
              <a:avLst/>
              <a:gdLst>
                <a:gd name="T0" fmla="*/ 3 w 31"/>
                <a:gd name="T1" fmla="*/ 19 h 56"/>
                <a:gd name="T2" fmla="*/ 3 w 31"/>
                <a:gd name="T3" fmla="*/ 22 h 56"/>
                <a:gd name="T4" fmla="*/ 3 w 31"/>
                <a:gd name="T5" fmla="*/ 27 h 56"/>
                <a:gd name="T6" fmla="*/ 3 w 31"/>
                <a:gd name="T7" fmla="*/ 32 h 56"/>
                <a:gd name="T8" fmla="*/ 2 w 31"/>
                <a:gd name="T9" fmla="*/ 37 h 56"/>
                <a:gd name="T10" fmla="*/ 2 w 31"/>
                <a:gd name="T11" fmla="*/ 40 h 56"/>
                <a:gd name="T12" fmla="*/ 0 w 31"/>
                <a:gd name="T13" fmla="*/ 45 h 56"/>
                <a:gd name="T14" fmla="*/ 2 w 31"/>
                <a:gd name="T15" fmla="*/ 48 h 56"/>
                <a:gd name="T16" fmla="*/ 3 w 31"/>
                <a:gd name="T17" fmla="*/ 51 h 56"/>
                <a:gd name="T18" fmla="*/ 5 w 31"/>
                <a:gd name="T19" fmla="*/ 51 h 56"/>
                <a:gd name="T20" fmla="*/ 7 w 31"/>
                <a:gd name="T21" fmla="*/ 53 h 56"/>
                <a:gd name="T22" fmla="*/ 10 w 31"/>
                <a:gd name="T23" fmla="*/ 53 h 56"/>
                <a:gd name="T24" fmla="*/ 11 w 31"/>
                <a:gd name="T25" fmla="*/ 53 h 56"/>
                <a:gd name="T26" fmla="*/ 13 w 31"/>
                <a:gd name="T27" fmla="*/ 53 h 56"/>
                <a:gd name="T28" fmla="*/ 16 w 31"/>
                <a:gd name="T29" fmla="*/ 53 h 56"/>
                <a:gd name="T30" fmla="*/ 19 w 31"/>
                <a:gd name="T31" fmla="*/ 54 h 56"/>
                <a:gd name="T32" fmla="*/ 21 w 31"/>
                <a:gd name="T33" fmla="*/ 56 h 56"/>
                <a:gd name="T34" fmla="*/ 23 w 31"/>
                <a:gd name="T35" fmla="*/ 56 h 56"/>
                <a:gd name="T36" fmla="*/ 24 w 31"/>
                <a:gd name="T37" fmla="*/ 56 h 56"/>
                <a:gd name="T38" fmla="*/ 26 w 31"/>
                <a:gd name="T39" fmla="*/ 54 h 56"/>
                <a:gd name="T40" fmla="*/ 28 w 31"/>
                <a:gd name="T41" fmla="*/ 53 h 56"/>
                <a:gd name="T42" fmla="*/ 29 w 31"/>
                <a:gd name="T43" fmla="*/ 51 h 56"/>
                <a:gd name="T44" fmla="*/ 31 w 31"/>
                <a:gd name="T45" fmla="*/ 49 h 56"/>
                <a:gd name="T46" fmla="*/ 31 w 31"/>
                <a:gd name="T47" fmla="*/ 48 h 56"/>
                <a:gd name="T48" fmla="*/ 31 w 31"/>
                <a:gd name="T49" fmla="*/ 45 h 56"/>
                <a:gd name="T50" fmla="*/ 31 w 31"/>
                <a:gd name="T51" fmla="*/ 40 h 56"/>
                <a:gd name="T52" fmla="*/ 31 w 31"/>
                <a:gd name="T53" fmla="*/ 33 h 56"/>
                <a:gd name="T54" fmla="*/ 31 w 31"/>
                <a:gd name="T55" fmla="*/ 27 h 56"/>
                <a:gd name="T56" fmla="*/ 31 w 31"/>
                <a:gd name="T57" fmla="*/ 22 h 56"/>
                <a:gd name="T58" fmla="*/ 29 w 31"/>
                <a:gd name="T59" fmla="*/ 16 h 56"/>
                <a:gd name="T60" fmla="*/ 26 w 31"/>
                <a:gd name="T61" fmla="*/ 11 h 56"/>
                <a:gd name="T62" fmla="*/ 24 w 31"/>
                <a:gd name="T63" fmla="*/ 6 h 56"/>
                <a:gd name="T64" fmla="*/ 19 w 31"/>
                <a:gd name="T65" fmla="*/ 1 h 56"/>
                <a:gd name="T66" fmla="*/ 18 w 31"/>
                <a:gd name="T67" fmla="*/ 0 h 56"/>
                <a:gd name="T68" fmla="*/ 18 w 31"/>
                <a:gd name="T69" fmla="*/ 0 h 56"/>
                <a:gd name="T70" fmla="*/ 16 w 31"/>
                <a:gd name="T71" fmla="*/ 0 h 56"/>
                <a:gd name="T72" fmla="*/ 15 w 31"/>
                <a:gd name="T73" fmla="*/ 0 h 56"/>
                <a:gd name="T74" fmla="*/ 13 w 31"/>
                <a:gd name="T75" fmla="*/ 0 h 56"/>
                <a:gd name="T76" fmla="*/ 11 w 31"/>
                <a:gd name="T77" fmla="*/ 0 h 56"/>
                <a:gd name="T78" fmla="*/ 10 w 31"/>
                <a:gd name="T79" fmla="*/ 0 h 56"/>
                <a:gd name="T80" fmla="*/ 10 w 31"/>
                <a:gd name="T81" fmla="*/ 1 h 56"/>
                <a:gd name="T82" fmla="*/ 8 w 31"/>
                <a:gd name="T83" fmla="*/ 3 h 56"/>
                <a:gd name="T84" fmla="*/ 7 w 31"/>
                <a:gd name="T85" fmla="*/ 4 h 56"/>
                <a:gd name="T86" fmla="*/ 5 w 31"/>
                <a:gd name="T87" fmla="*/ 6 h 56"/>
                <a:gd name="T88" fmla="*/ 5 w 31"/>
                <a:gd name="T89" fmla="*/ 8 h 56"/>
                <a:gd name="T90" fmla="*/ 3 w 31"/>
                <a:gd name="T91" fmla="*/ 11 h 56"/>
                <a:gd name="T92" fmla="*/ 3 w 31"/>
                <a:gd name="T93" fmla="*/ 12 h 56"/>
                <a:gd name="T94" fmla="*/ 3 w 31"/>
                <a:gd name="T95" fmla="*/ 16 h 56"/>
                <a:gd name="T96" fmla="*/ 3 w 31"/>
                <a:gd name="T97" fmla="*/ 19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56"/>
                <a:gd name="T149" fmla="*/ 31 w 31"/>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56">
                  <a:moveTo>
                    <a:pt x="3" y="19"/>
                  </a:moveTo>
                  <a:lnTo>
                    <a:pt x="3" y="22"/>
                  </a:lnTo>
                  <a:lnTo>
                    <a:pt x="3" y="27"/>
                  </a:lnTo>
                  <a:lnTo>
                    <a:pt x="3" y="32"/>
                  </a:lnTo>
                  <a:lnTo>
                    <a:pt x="2" y="37"/>
                  </a:lnTo>
                  <a:lnTo>
                    <a:pt x="2" y="40"/>
                  </a:lnTo>
                  <a:lnTo>
                    <a:pt x="0" y="45"/>
                  </a:lnTo>
                  <a:lnTo>
                    <a:pt x="2" y="48"/>
                  </a:lnTo>
                  <a:lnTo>
                    <a:pt x="3" y="51"/>
                  </a:lnTo>
                  <a:lnTo>
                    <a:pt x="5" y="51"/>
                  </a:lnTo>
                  <a:lnTo>
                    <a:pt x="7" y="53"/>
                  </a:lnTo>
                  <a:lnTo>
                    <a:pt x="10" y="53"/>
                  </a:lnTo>
                  <a:lnTo>
                    <a:pt x="11" y="53"/>
                  </a:lnTo>
                  <a:lnTo>
                    <a:pt x="13" y="53"/>
                  </a:lnTo>
                  <a:lnTo>
                    <a:pt x="16" y="53"/>
                  </a:lnTo>
                  <a:lnTo>
                    <a:pt x="19" y="54"/>
                  </a:lnTo>
                  <a:lnTo>
                    <a:pt x="21" y="56"/>
                  </a:lnTo>
                  <a:lnTo>
                    <a:pt x="23" y="56"/>
                  </a:lnTo>
                  <a:lnTo>
                    <a:pt x="24" y="56"/>
                  </a:lnTo>
                  <a:lnTo>
                    <a:pt x="26" y="54"/>
                  </a:lnTo>
                  <a:lnTo>
                    <a:pt x="28" y="53"/>
                  </a:lnTo>
                  <a:lnTo>
                    <a:pt x="29" y="51"/>
                  </a:lnTo>
                  <a:lnTo>
                    <a:pt x="31" y="49"/>
                  </a:lnTo>
                  <a:lnTo>
                    <a:pt x="31" y="48"/>
                  </a:lnTo>
                  <a:lnTo>
                    <a:pt x="31" y="45"/>
                  </a:lnTo>
                  <a:lnTo>
                    <a:pt x="31" y="40"/>
                  </a:lnTo>
                  <a:lnTo>
                    <a:pt x="31" y="33"/>
                  </a:lnTo>
                  <a:lnTo>
                    <a:pt x="31" y="27"/>
                  </a:lnTo>
                  <a:lnTo>
                    <a:pt x="31" y="22"/>
                  </a:lnTo>
                  <a:lnTo>
                    <a:pt x="29" y="16"/>
                  </a:lnTo>
                  <a:lnTo>
                    <a:pt x="26" y="11"/>
                  </a:lnTo>
                  <a:lnTo>
                    <a:pt x="24" y="6"/>
                  </a:lnTo>
                  <a:lnTo>
                    <a:pt x="19" y="1"/>
                  </a:lnTo>
                  <a:lnTo>
                    <a:pt x="18" y="0"/>
                  </a:lnTo>
                  <a:lnTo>
                    <a:pt x="16" y="0"/>
                  </a:lnTo>
                  <a:lnTo>
                    <a:pt x="15" y="0"/>
                  </a:lnTo>
                  <a:lnTo>
                    <a:pt x="13" y="0"/>
                  </a:lnTo>
                  <a:lnTo>
                    <a:pt x="11" y="0"/>
                  </a:lnTo>
                  <a:lnTo>
                    <a:pt x="10" y="0"/>
                  </a:lnTo>
                  <a:lnTo>
                    <a:pt x="10" y="1"/>
                  </a:lnTo>
                  <a:lnTo>
                    <a:pt x="8" y="3"/>
                  </a:lnTo>
                  <a:lnTo>
                    <a:pt x="7" y="4"/>
                  </a:lnTo>
                  <a:lnTo>
                    <a:pt x="5" y="6"/>
                  </a:lnTo>
                  <a:lnTo>
                    <a:pt x="5" y="8"/>
                  </a:lnTo>
                  <a:lnTo>
                    <a:pt x="3" y="11"/>
                  </a:lnTo>
                  <a:lnTo>
                    <a:pt x="3" y="12"/>
                  </a:lnTo>
                  <a:lnTo>
                    <a:pt x="3" y="16"/>
                  </a:lnTo>
                  <a:lnTo>
                    <a:pt x="3" y="19"/>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5" name="Freeform 87"/>
            <p:cNvSpPr>
              <a:spLocks/>
            </p:cNvSpPr>
            <p:nvPr/>
          </p:nvSpPr>
          <p:spPr bwMode="auto">
            <a:xfrm>
              <a:off x="4889" y="2559"/>
              <a:ext cx="31" cy="56"/>
            </a:xfrm>
            <a:custGeom>
              <a:avLst/>
              <a:gdLst>
                <a:gd name="T0" fmla="*/ 3 w 31"/>
                <a:gd name="T1" fmla="*/ 19 h 56"/>
                <a:gd name="T2" fmla="*/ 3 w 31"/>
                <a:gd name="T3" fmla="*/ 22 h 56"/>
                <a:gd name="T4" fmla="*/ 3 w 31"/>
                <a:gd name="T5" fmla="*/ 27 h 56"/>
                <a:gd name="T6" fmla="*/ 3 w 31"/>
                <a:gd name="T7" fmla="*/ 32 h 56"/>
                <a:gd name="T8" fmla="*/ 2 w 31"/>
                <a:gd name="T9" fmla="*/ 37 h 56"/>
                <a:gd name="T10" fmla="*/ 2 w 31"/>
                <a:gd name="T11" fmla="*/ 40 h 56"/>
                <a:gd name="T12" fmla="*/ 0 w 31"/>
                <a:gd name="T13" fmla="*/ 45 h 56"/>
                <a:gd name="T14" fmla="*/ 2 w 31"/>
                <a:gd name="T15" fmla="*/ 48 h 56"/>
                <a:gd name="T16" fmla="*/ 3 w 31"/>
                <a:gd name="T17" fmla="*/ 51 h 56"/>
                <a:gd name="T18" fmla="*/ 5 w 31"/>
                <a:gd name="T19" fmla="*/ 51 h 56"/>
                <a:gd name="T20" fmla="*/ 7 w 31"/>
                <a:gd name="T21" fmla="*/ 53 h 56"/>
                <a:gd name="T22" fmla="*/ 10 w 31"/>
                <a:gd name="T23" fmla="*/ 53 h 56"/>
                <a:gd name="T24" fmla="*/ 11 w 31"/>
                <a:gd name="T25" fmla="*/ 53 h 56"/>
                <a:gd name="T26" fmla="*/ 13 w 31"/>
                <a:gd name="T27" fmla="*/ 53 h 56"/>
                <a:gd name="T28" fmla="*/ 16 w 31"/>
                <a:gd name="T29" fmla="*/ 53 h 56"/>
                <a:gd name="T30" fmla="*/ 19 w 31"/>
                <a:gd name="T31" fmla="*/ 54 h 56"/>
                <a:gd name="T32" fmla="*/ 21 w 31"/>
                <a:gd name="T33" fmla="*/ 56 h 56"/>
                <a:gd name="T34" fmla="*/ 23 w 31"/>
                <a:gd name="T35" fmla="*/ 56 h 56"/>
                <a:gd name="T36" fmla="*/ 24 w 31"/>
                <a:gd name="T37" fmla="*/ 56 h 56"/>
                <a:gd name="T38" fmla="*/ 26 w 31"/>
                <a:gd name="T39" fmla="*/ 54 h 56"/>
                <a:gd name="T40" fmla="*/ 28 w 31"/>
                <a:gd name="T41" fmla="*/ 53 h 56"/>
                <a:gd name="T42" fmla="*/ 29 w 31"/>
                <a:gd name="T43" fmla="*/ 51 h 56"/>
                <a:gd name="T44" fmla="*/ 31 w 31"/>
                <a:gd name="T45" fmla="*/ 49 h 56"/>
                <a:gd name="T46" fmla="*/ 31 w 31"/>
                <a:gd name="T47" fmla="*/ 48 h 56"/>
                <a:gd name="T48" fmla="*/ 31 w 31"/>
                <a:gd name="T49" fmla="*/ 45 h 56"/>
                <a:gd name="T50" fmla="*/ 31 w 31"/>
                <a:gd name="T51" fmla="*/ 40 h 56"/>
                <a:gd name="T52" fmla="*/ 31 w 31"/>
                <a:gd name="T53" fmla="*/ 33 h 56"/>
                <a:gd name="T54" fmla="*/ 31 w 31"/>
                <a:gd name="T55" fmla="*/ 27 h 56"/>
                <a:gd name="T56" fmla="*/ 31 w 31"/>
                <a:gd name="T57" fmla="*/ 22 h 56"/>
                <a:gd name="T58" fmla="*/ 29 w 31"/>
                <a:gd name="T59" fmla="*/ 16 h 56"/>
                <a:gd name="T60" fmla="*/ 26 w 31"/>
                <a:gd name="T61" fmla="*/ 11 h 56"/>
                <a:gd name="T62" fmla="*/ 24 w 31"/>
                <a:gd name="T63" fmla="*/ 6 h 56"/>
                <a:gd name="T64" fmla="*/ 19 w 31"/>
                <a:gd name="T65" fmla="*/ 1 h 56"/>
                <a:gd name="T66" fmla="*/ 18 w 31"/>
                <a:gd name="T67" fmla="*/ 0 h 56"/>
                <a:gd name="T68" fmla="*/ 18 w 31"/>
                <a:gd name="T69" fmla="*/ 0 h 56"/>
                <a:gd name="T70" fmla="*/ 16 w 31"/>
                <a:gd name="T71" fmla="*/ 0 h 56"/>
                <a:gd name="T72" fmla="*/ 15 w 31"/>
                <a:gd name="T73" fmla="*/ 0 h 56"/>
                <a:gd name="T74" fmla="*/ 13 w 31"/>
                <a:gd name="T75" fmla="*/ 0 h 56"/>
                <a:gd name="T76" fmla="*/ 11 w 31"/>
                <a:gd name="T77" fmla="*/ 0 h 56"/>
                <a:gd name="T78" fmla="*/ 10 w 31"/>
                <a:gd name="T79" fmla="*/ 0 h 56"/>
                <a:gd name="T80" fmla="*/ 10 w 31"/>
                <a:gd name="T81" fmla="*/ 1 h 56"/>
                <a:gd name="T82" fmla="*/ 8 w 31"/>
                <a:gd name="T83" fmla="*/ 3 h 56"/>
                <a:gd name="T84" fmla="*/ 7 w 31"/>
                <a:gd name="T85" fmla="*/ 4 h 56"/>
                <a:gd name="T86" fmla="*/ 5 w 31"/>
                <a:gd name="T87" fmla="*/ 6 h 56"/>
                <a:gd name="T88" fmla="*/ 5 w 31"/>
                <a:gd name="T89" fmla="*/ 8 h 56"/>
                <a:gd name="T90" fmla="*/ 3 w 31"/>
                <a:gd name="T91" fmla="*/ 11 h 56"/>
                <a:gd name="T92" fmla="*/ 3 w 31"/>
                <a:gd name="T93" fmla="*/ 12 h 56"/>
                <a:gd name="T94" fmla="*/ 3 w 31"/>
                <a:gd name="T95" fmla="*/ 16 h 56"/>
                <a:gd name="T96" fmla="*/ 3 w 31"/>
                <a:gd name="T97" fmla="*/ 19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56"/>
                <a:gd name="T149" fmla="*/ 31 w 31"/>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56">
                  <a:moveTo>
                    <a:pt x="3" y="19"/>
                  </a:moveTo>
                  <a:lnTo>
                    <a:pt x="3" y="22"/>
                  </a:lnTo>
                  <a:lnTo>
                    <a:pt x="3" y="27"/>
                  </a:lnTo>
                  <a:lnTo>
                    <a:pt x="3" y="32"/>
                  </a:lnTo>
                  <a:lnTo>
                    <a:pt x="2" y="37"/>
                  </a:lnTo>
                  <a:lnTo>
                    <a:pt x="2" y="40"/>
                  </a:lnTo>
                  <a:lnTo>
                    <a:pt x="0" y="45"/>
                  </a:lnTo>
                  <a:lnTo>
                    <a:pt x="2" y="48"/>
                  </a:lnTo>
                  <a:lnTo>
                    <a:pt x="3" y="51"/>
                  </a:lnTo>
                  <a:lnTo>
                    <a:pt x="5" y="51"/>
                  </a:lnTo>
                  <a:lnTo>
                    <a:pt x="7" y="53"/>
                  </a:lnTo>
                  <a:lnTo>
                    <a:pt x="10" y="53"/>
                  </a:lnTo>
                  <a:lnTo>
                    <a:pt x="11" y="53"/>
                  </a:lnTo>
                  <a:lnTo>
                    <a:pt x="13" y="53"/>
                  </a:lnTo>
                  <a:lnTo>
                    <a:pt x="16" y="53"/>
                  </a:lnTo>
                  <a:lnTo>
                    <a:pt x="19" y="54"/>
                  </a:lnTo>
                  <a:lnTo>
                    <a:pt x="21" y="56"/>
                  </a:lnTo>
                  <a:lnTo>
                    <a:pt x="23" y="56"/>
                  </a:lnTo>
                  <a:lnTo>
                    <a:pt x="24" y="56"/>
                  </a:lnTo>
                  <a:lnTo>
                    <a:pt x="26" y="54"/>
                  </a:lnTo>
                  <a:lnTo>
                    <a:pt x="28" y="53"/>
                  </a:lnTo>
                  <a:lnTo>
                    <a:pt x="29" y="51"/>
                  </a:lnTo>
                  <a:lnTo>
                    <a:pt x="31" y="49"/>
                  </a:lnTo>
                  <a:lnTo>
                    <a:pt x="31" y="48"/>
                  </a:lnTo>
                  <a:lnTo>
                    <a:pt x="31" y="45"/>
                  </a:lnTo>
                  <a:lnTo>
                    <a:pt x="31" y="40"/>
                  </a:lnTo>
                  <a:lnTo>
                    <a:pt x="31" y="33"/>
                  </a:lnTo>
                  <a:lnTo>
                    <a:pt x="31" y="27"/>
                  </a:lnTo>
                  <a:lnTo>
                    <a:pt x="31" y="22"/>
                  </a:lnTo>
                  <a:lnTo>
                    <a:pt x="29" y="16"/>
                  </a:lnTo>
                  <a:lnTo>
                    <a:pt x="26" y="11"/>
                  </a:lnTo>
                  <a:lnTo>
                    <a:pt x="24" y="6"/>
                  </a:lnTo>
                  <a:lnTo>
                    <a:pt x="19" y="1"/>
                  </a:lnTo>
                  <a:lnTo>
                    <a:pt x="18" y="0"/>
                  </a:lnTo>
                  <a:lnTo>
                    <a:pt x="16" y="0"/>
                  </a:lnTo>
                  <a:lnTo>
                    <a:pt x="15" y="0"/>
                  </a:lnTo>
                  <a:lnTo>
                    <a:pt x="13" y="0"/>
                  </a:lnTo>
                  <a:lnTo>
                    <a:pt x="11" y="0"/>
                  </a:lnTo>
                  <a:lnTo>
                    <a:pt x="10" y="0"/>
                  </a:lnTo>
                  <a:lnTo>
                    <a:pt x="10" y="1"/>
                  </a:lnTo>
                  <a:lnTo>
                    <a:pt x="8" y="3"/>
                  </a:lnTo>
                  <a:lnTo>
                    <a:pt x="7" y="4"/>
                  </a:lnTo>
                  <a:lnTo>
                    <a:pt x="5" y="6"/>
                  </a:lnTo>
                  <a:lnTo>
                    <a:pt x="5" y="8"/>
                  </a:lnTo>
                  <a:lnTo>
                    <a:pt x="3" y="11"/>
                  </a:lnTo>
                  <a:lnTo>
                    <a:pt x="3" y="12"/>
                  </a:lnTo>
                  <a:lnTo>
                    <a:pt x="3" y="16"/>
                  </a:lnTo>
                  <a:lnTo>
                    <a:pt x="3" y="19"/>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6" name="Freeform 88"/>
            <p:cNvSpPr>
              <a:spLocks/>
            </p:cNvSpPr>
            <p:nvPr/>
          </p:nvSpPr>
          <p:spPr bwMode="auto">
            <a:xfrm>
              <a:off x="4478" y="2374"/>
              <a:ext cx="529" cy="164"/>
            </a:xfrm>
            <a:custGeom>
              <a:avLst/>
              <a:gdLst>
                <a:gd name="T0" fmla="*/ 260 w 529"/>
                <a:gd name="T1" fmla="*/ 14 h 164"/>
                <a:gd name="T2" fmla="*/ 238 w 529"/>
                <a:gd name="T3" fmla="*/ 20 h 164"/>
                <a:gd name="T4" fmla="*/ 207 w 529"/>
                <a:gd name="T5" fmla="*/ 19 h 164"/>
                <a:gd name="T6" fmla="*/ 173 w 529"/>
                <a:gd name="T7" fmla="*/ 16 h 164"/>
                <a:gd name="T8" fmla="*/ 157 w 529"/>
                <a:gd name="T9" fmla="*/ 16 h 164"/>
                <a:gd name="T10" fmla="*/ 149 w 529"/>
                <a:gd name="T11" fmla="*/ 20 h 164"/>
                <a:gd name="T12" fmla="*/ 127 w 529"/>
                <a:gd name="T13" fmla="*/ 22 h 164"/>
                <a:gd name="T14" fmla="*/ 99 w 529"/>
                <a:gd name="T15" fmla="*/ 14 h 164"/>
                <a:gd name="T16" fmla="*/ 79 w 529"/>
                <a:gd name="T17" fmla="*/ 20 h 164"/>
                <a:gd name="T18" fmla="*/ 61 w 529"/>
                <a:gd name="T19" fmla="*/ 29 h 164"/>
                <a:gd name="T20" fmla="*/ 45 w 529"/>
                <a:gd name="T21" fmla="*/ 24 h 164"/>
                <a:gd name="T22" fmla="*/ 29 w 529"/>
                <a:gd name="T23" fmla="*/ 22 h 164"/>
                <a:gd name="T24" fmla="*/ 11 w 529"/>
                <a:gd name="T25" fmla="*/ 24 h 164"/>
                <a:gd name="T26" fmla="*/ 0 w 529"/>
                <a:gd name="T27" fmla="*/ 38 h 164"/>
                <a:gd name="T28" fmla="*/ 5 w 529"/>
                <a:gd name="T29" fmla="*/ 61 h 164"/>
                <a:gd name="T30" fmla="*/ 21 w 529"/>
                <a:gd name="T31" fmla="*/ 78 h 164"/>
                <a:gd name="T32" fmla="*/ 43 w 529"/>
                <a:gd name="T33" fmla="*/ 83 h 164"/>
                <a:gd name="T34" fmla="*/ 63 w 529"/>
                <a:gd name="T35" fmla="*/ 78 h 164"/>
                <a:gd name="T36" fmla="*/ 88 w 529"/>
                <a:gd name="T37" fmla="*/ 90 h 164"/>
                <a:gd name="T38" fmla="*/ 116 w 529"/>
                <a:gd name="T39" fmla="*/ 101 h 164"/>
                <a:gd name="T40" fmla="*/ 132 w 529"/>
                <a:gd name="T41" fmla="*/ 101 h 164"/>
                <a:gd name="T42" fmla="*/ 146 w 529"/>
                <a:gd name="T43" fmla="*/ 96 h 164"/>
                <a:gd name="T44" fmla="*/ 164 w 529"/>
                <a:gd name="T45" fmla="*/ 106 h 164"/>
                <a:gd name="T46" fmla="*/ 185 w 529"/>
                <a:gd name="T47" fmla="*/ 120 h 164"/>
                <a:gd name="T48" fmla="*/ 207 w 529"/>
                <a:gd name="T49" fmla="*/ 144 h 164"/>
                <a:gd name="T50" fmla="*/ 234 w 529"/>
                <a:gd name="T51" fmla="*/ 162 h 164"/>
                <a:gd name="T52" fmla="*/ 255 w 529"/>
                <a:gd name="T53" fmla="*/ 156 h 164"/>
                <a:gd name="T54" fmla="*/ 268 w 529"/>
                <a:gd name="T55" fmla="*/ 152 h 164"/>
                <a:gd name="T56" fmla="*/ 281 w 529"/>
                <a:gd name="T57" fmla="*/ 143 h 164"/>
                <a:gd name="T58" fmla="*/ 292 w 529"/>
                <a:gd name="T59" fmla="*/ 127 h 164"/>
                <a:gd name="T60" fmla="*/ 308 w 529"/>
                <a:gd name="T61" fmla="*/ 120 h 164"/>
                <a:gd name="T62" fmla="*/ 328 w 529"/>
                <a:gd name="T63" fmla="*/ 128 h 164"/>
                <a:gd name="T64" fmla="*/ 353 w 529"/>
                <a:gd name="T65" fmla="*/ 123 h 164"/>
                <a:gd name="T66" fmla="*/ 384 w 529"/>
                <a:gd name="T67" fmla="*/ 117 h 164"/>
                <a:gd name="T68" fmla="*/ 414 w 529"/>
                <a:gd name="T69" fmla="*/ 128 h 164"/>
                <a:gd name="T70" fmla="*/ 439 w 529"/>
                <a:gd name="T71" fmla="*/ 159 h 164"/>
                <a:gd name="T72" fmla="*/ 459 w 529"/>
                <a:gd name="T73" fmla="*/ 159 h 164"/>
                <a:gd name="T74" fmla="*/ 479 w 529"/>
                <a:gd name="T75" fmla="*/ 143 h 164"/>
                <a:gd name="T76" fmla="*/ 493 w 529"/>
                <a:gd name="T77" fmla="*/ 123 h 164"/>
                <a:gd name="T78" fmla="*/ 509 w 529"/>
                <a:gd name="T79" fmla="*/ 94 h 164"/>
                <a:gd name="T80" fmla="*/ 511 w 529"/>
                <a:gd name="T81" fmla="*/ 77 h 164"/>
                <a:gd name="T82" fmla="*/ 514 w 529"/>
                <a:gd name="T83" fmla="*/ 62 h 164"/>
                <a:gd name="T84" fmla="*/ 525 w 529"/>
                <a:gd name="T85" fmla="*/ 48 h 164"/>
                <a:gd name="T86" fmla="*/ 522 w 529"/>
                <a:gd name="T87" fmla="*/ 24 h 164"/>
                <a:gd name="T88" fmla="*/ 492 w 529"/>
                <a:gd name="T89" fmla="*/ 6 h 164"/>
                <a:gd name="T90" fmla="*/ 458 w 529"/>
                <a:gd name="T91" fmla="*/ 6 h 164"/>
                <a:gd name="T92" fmla="*/ 411 w 529"/>
                <a:gd name="T93" fmla="*/ 4 h 164"/>
                <a:gd name="T94" fmla="*/ 360 w 529"/>
                <a:gd name="T95" fmla="*/ 1 h 164"/>
                <a:gd name="T96" fmla="*/ 326 w 529"/>
                <a:gd name="T97" fmla="*/ 4 h 164"/>
                <a:gd name="T98" fmla="*/ 296 w 529"/>
                <a:gd name="T99" fmla="*/ 0 h 164"/>
                <a:gd name="T100" fmla="*/ 283 w 529"/>
                <a:gd name="T101" fmla="*/ 0 h 164"/>
                <a:gd name="T102" fmla="*/ 276 w 529"/>
                <a:gd name="T103" fmla="*/ 3 h 1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9"/>
                <a:gd name="T157" fmla="*/ 0 h 164"/>
                <a:gd name="T158" fmla="*/ 529 w 529"/>
                <a:gd name="T159" fmla="*/ 164 h 1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9" h="164">
                  <a:moveTo>
                    <a:pt x="275" y="4"/>
                  </a:moveTo>
                  <a:lnTo>
                    <a:pt x="270" y="8"/>
                  </a:lnTo>
                  <a:lnTo>
                    <a:pt x="265" y="11"/>
                  </a:lnTo>
                  <a:lnTo>
                    <a:pt x="260" y="14"/>
                  </a:lnTo>
                  <a:lnTo>
                    <a:pt x="254" y="17"/>
                  </a:lnTo>
                  <a:lnTo>
                    <a:pt x="249" y="19"/>
                  </a:lnTo>
                  <a:lnTo>
                    <a:pt x="244" y="20"/>
                  </a:lnTo>
                  <a:lnTo>
                    <a:pt x="238" y="20"/>
                  </a:lnTo>
                  <a:lnTo>
                    <a:pt x="233" y="20"/>
                  </a:lnTo>
                  <a:lnTo>
                    <a:pt x="225" y="20"/>
                  </a:lnTo>
                  <a:lnTo>
                    <a:pt x="217" y="20"/>
                  </a:lnTo>
                  <a:lnTo>
                    <a:pt x="207" y="19"/>
                  </a:lnTo>
                  <a:lnTo>
                    <a:pt x="199" y="17"/>
                  </a:lnTo>
                  <a:lnTo>
                    <a:pt x="189" y="17"/>
                  </a:lnTo>
                  <a:lnTo>
                    <a:pt x="181" y="16"/>
                  </a:lnTo>
                  <a:lnTo>
                    <a:pt x="173" y="16"/>
                  </a:lnTo>
                  <a:lnTo>
                    <a:pt x="164" y="14"/>
                  </a:lnTo>
                  <a:lnTo>
                    <a:pt x="162" y="16"/>
                  </a:lnTo>
                  <a:lnTo>
                    <a:pt x="161" y="16"/>
                  </a:lnTo>
                  <a:lnTo>
                    <a:pt x="157" y="16"/>
                  </a:lnTo>
                  <a:lnTo>
                    <a:pt x="156" y="17"/>
                  </a:lnTo>
                  <a:lnTo>
                    <a:pt x="154" y="19"/>
                  </a:lnTo>
                  <a:lnTo>
                    <a:pt x="151" y="19"/>
                  </a:lnTo>
                  <a:lnTo>
                    <a:pt x="149" y="20"/>
                  </a:lnTo>
                  <a:lnTo>
                    <a:pt x="146" y="22"/>
                  </a:lnTo>
                  <a:lnTo>
                    <a:pt x="140" y="24"/>
                  </a:lnTo>
                  <a:lnTo>
                    <a:pt x="133" y="24"/>
                  </a:lnTo>
                  <a:lnTo>
                    <a:pt x="127" y="22"/>
                  </a:lnTo>
                  <a:lnTo>
                    <a:pt x="120" y="20"/>
                  </a:lnTo>
                  <a:lnTo>
                    <a:pt x="114" y="17"/>
                  </a:lnTo>
                  <a:lnTo>
                    <a:pt x="108" y="16"/>
                  </a:lnTo>
                  <a:lnTo>
                    <a:pt x="99" y="14"/>
                  </a:lnTo>
                  <a:lnTo>
                    <a:pt x="93" y="14"/>
                  </a:lnTo>
                  <a:lnTo>
                    <a:pt x="88" y="16"/>
                  </a:lnTo>
                  <a:lnTo>
                    <a:pt x="83" y="17"/>
                  </a:lnTo>
                  <a:lnTo>
                    <a:pt x="79" y="20"/>
                  </a:lnTo>
                  <a:lnTo>
                    <a:pt x="75" y="24"/>
                  </a:lnTo>
                  <a:lnTo>
                    <a:pt x="71" y="25"/>
                  </a:lnTo>
                  <a:lnTo>
                    <a:pt x="66" y="27"/>
                  </a:lnTo>
                  <a:lnTo>
                    <a:pt x="61" y="29"/>
                  </a:lnTo>
                  <a:lnTo>
                    <a:pt x="56" y="27"/>
                  </a:lnTo>
                  <a:lnTo>
                    <a:pt x="53" y="25"/>
                  </a:lnTo>
                  <a:lnTo>
                    <a:pt x="48" y="25"/>
                  </a:lnTo>
                  <a:lnTo>
                    <a:pt x="45" y="24"/>
                  </a:lnTo>
                  <a:lnTo>
                    <a:pt x="40" y="24"/>
                  </a:lnTo>
                  <a:lnTo>
                    <a:pt x="37" y="22"/>
                  </a:lnTo>
                  <a:lnTo>
                    <a:pt x="34" y="22"/>
                  </a:lnTo>
                  <a:lnTo>
                    <a:pt x="29" y="22"/>
                  </a:lnTo>
                  <a:lnTo>
                    <a:pt x="26" y="22"/>
                  </a:lnTo>
                  <a:lnTo>
                    <a:pt x="21" y="22"/>
                  </a:lnTo>
                  <a:lnTo>
                    <a:pt x="16" y="24"/>
                  </a:lnTo>
                  <a:lnTo>
                    <a:pt x="11" y="24"/>
                  </a:lnTo>
                  <a:lnTo>
                    <a:pt x="8" y="27"/>
                  </a:lnTo>
                  <a:lnTo>
                    <a:pt x="5" y="29"/>
                  </a:lnTo>
                  <a:lnTo>
                    <a:pt x="1" y="33"/>
                  </a:lnTo>
                  <a:lnTo>
                    <a:pt x="0" y="38"/>
                  </a:lnTo>
                  <a:lnTo>
                    <a:pt x="0" y="43"/>
                  </a:lnTo>
                  <a:lnTo>
                    <a:pt x="1" y="49"/>
                  </a:lnTo>
                  <a:lnTo>
                    <a:pt x="3" y="56"/>
                  </a:lnTo>
                  <a:lnTo>
                    <a:pt x="5" y="61"/>
                  </a:lnTo>
                  <a:lnTo>
                    <a:pt x="8" y="66"/>
                  </a:lnTo>
                  <a:lnTo>
                    <a:pt x="13" y="70"/>
                  </a:lnTo>
                  <a:lnTo>
                    <a:pt x="16" y="75"/>
                  </a:lnTo>
                  <a:lnTo>
                    <a:pt x="21" y="78"/>
                  </a:lnTo>
                  <a:lnTo>
                    <a:pt x="27" y="82"/>
                  </a:lnTo>
                  <a:lnTo>
                    <a:pt x="32" y="83"/>
                  </a:lnTo>
                  <a:lnTo>
                    <a:pt x="38" y="83"/>
                  </a:lnTo>
                  <a:lnTo>
                    <a:pt x="43" y="83"/>
                  </a:lnTo>
                  <a:lnTo>
                    <a:pt x="48" y="82"/>
                  </a:lnTo>
                  <a:lnTo>
                    <a:pt x="53" y="80"/>
                  </a:lnTo>
                  <a:lnTo>
                    <a:pt x="58" y="78"/>
                  </a:lnTo>
                  <a:lnTo>
                    <a:pt x="63" y="78"/>
                  </a:lnTo>
                  <a:lnTo>
                    <a:pt x="67" y="80"/>
                  </a:lnTo>
                  <a:lnTo>
                    <a:pt x="74" y="83"/>
                  </a:lnTo>
                  <a:lnTo>
                    <a:pt x="80" y="86"/>
                  </a:lnTo>
                  <a:lnTo>
                    <a:pt x="88" y="90"/>
                  </a:lnTo>
                  <a:lnTo>
                    <a:pt x="95" y="93"/>
                  </a:lnTo>
                  <a:lnTo>
                    <a:pt x="101" y="96"/>
                  </a:lnTo>
                  <a:lnTo>
                    <a:pt x="109" y="98"/>
                  </a:lnTo>
                  <a:lnTo>
                    <a:pt x="116" y="101"/>
                  </a:lnTo>
                  <a:lnTo>
                    <a:pt x="122" y="103"/>
                  </a:lnTo>
                  <a:lnTo>
                    <a:pt x="125" y="103"/>
                  </a:lnTo>
                  <a:lnTo>
                    <a:pt x="128" y="103"/>
                  </a:lnTo>
                  <a:lnTo>
                    <a:pt x="132" y="101"/>
                  </a:lnTo>
                  <a:lnTo>
                    <a:pt x="136" y="99"/>
                  </a:lnTo>
                  <a:lnTo>
                    <a:pt x="140" y="96"/>
                  </a:lnTo>
                  <a:lnTo>
                    <a:pt x="143" y="96"/>
                  </a:lnTo>
                  <a:lnTo>
                    <a:pt x="146" y="96"/>
                  </a:lnTo>
                  <a:lnTo>
                    <a:pt x="149" y="96"/>
                  </a:lnTo>
                  <a:lnTo>
                    <a:pt x="154" y="99"/>
                  </a:lnTo>
                  <a:lnTo>
                    <a:pt x="159" y="103"/>
                  </a:lnTo>
                  <a:lnTo>
                    <a:pt x="164" y="106"/>
                  </a:lnTo>
                  <a:lnTo>
                    <a:pt x="169" y="109"/>
                  </a:lnTo>
                  <a:lnTo>
                    <a:pt x="173" y="112"/>
                  </a:lnTo>
                  <a:lnTo>
                    <a:pt x="178" y="117"/>
                  </a:lnTo>
                  <a:lnTo>
                    <a:pt x="185" y="120"/>
                  </a:lnTo>
                  <a:lnTo>
                    <a:pt x="189" y="125"/>
                  </a:lnTo>
                  <a:lnTo>
                    <a:pt x="196" y="131"/>
                  </a:lnTo>
                  <a:lnTo>
                    <a:pt x="202" y="138"/>
                  </a:lnTo>
                  <a:lnTo>
                    <a:pt x="207" y="144"/>
                  </a:lnTo>
                  <a:lnTo>
                    <a:pt x="214" y="151"/>
                  </a:lnTo>
                  <a:lnTo>
                    <a:pt x="220" y="157"/>
                  </a:lnTo>
                  <a:lnTo>
                    <a:pt x="226" y="160"/>
                  </a:lnTo>
                  <a:lnTo>
                    <a:pt x="234" y="162"/>
                  </a:lnTo>
                  <a:lnTo>
                    <a:pt x="242" y="160"/>
                  </a:lnTo>
                  <a:lnTo>
                    <a:pt x="247" y="159"/>
                  </a:lnTo>
                  <a:lnTo>
                    <a:pt x="251" y="157"/>
                  </a:lnTo>
                  <a:lnTo>
                    <a:pt x="255" y="156"/>
                  </a:lnTo>
                  <a:lnTo>
                    <a:pt x="259" y="156"/>
                  </a:lnTo>
                  <a:lnTo>
                    <a:pt x="262" y="154"/>
                  </a:lnTo>
                  <a:lnTo>
                    <a:pt x="265" y="154"/>
                  </a:lnTo>
                  <a:lnTo>
                    <a:pt x="268" y="152"/>
                  </a:lnTo>
                  <a:lnTo>
                    <a:pt x="271" y="152"/>
                  </a:lnTo>
                  <a:lnTo>
                    <a:pt x="276" y="149"/>
                  </a:lnTo>
                  <a:lnTo>
                    <a:pt x="279" y="146"/>
                  </a:lnTo>
                  <a:lnTo>
                    <a:pt x="281" y="143"/>
                  </a:lnTo>
                  <a:lnTo>
                    <a:pt x="284" y="140"/>
                  </a:lnTo>
                  <a:lnTo>
                    <a:pt x="287" y="135"/>
                  </a:lnTo>
                  <a:lnTo>
                    <a:pt x="291" y="131"/>
                  </a:lnTo>
                  <a:lnTo>
                    <a:pt x="292" y="127"/>
                  </a:lnTo>
                  <a:lnTo>
                    <a:pt x="296" y="123"/>
                  </a:lnTo>
                  <a:lnTo>
                    <a:pt x="300" y="120"/>
                  </a:lnTo>
                  <a:lnTo>
                    <a:pt x="304" y="119"/>
                  </a:lnTo>
                  <a:lnTo>
                    <a:pt x="308" y="120"/>
                  </a:lnTo>
                  <a:lnTo>
                    <a:pt x="313" y="122"/>
                  </a:lnTo>
                  <a:lnTo>
                    <a:pt x="318" y="123"/>
                  </a:lnTo>
                  <a:lnTo>
                    <a:pt x="323" y="127"/>
                  </a:lnTo>
                  <a:lnTo>
                    <a:pt x="328" y="128"/>
                  </a:lnTo>
                  <a:lnTo>
                    <a:pt x="334" y="128"/>
                  </a:lnTo>
                  <a:lnTo>
                    <a:pt x="340" y="127"/>
                  </a:lnTo>
                  <a:lnTo>
                    <a:pt x="347" y="125"/>
                  </a:lnTo>
                  <a:lnTo>
                    <a:pt x="353" y="123"/>
                  </a:lnTo>
                  <a:lnTo>
                    <a:pt x="361" y="120"/>
                  </a:lnTo>
                  <a:lnTo>
                    <a:pt x="368" y="119"/>
                  </a:lnTo>
                  <a:lnTo>
                    <a:pt x="376" y="117"/>
                  </a:lnTo>
                  <a:lnTo>
                    <a:pt x="384" y="117"/>
                  </a:lnTo>
                  <a:lnTo>
                    <a:pt x="392" y="117"/>
                  </a:lnTo>
                  <a:lnTo>
                    <a:pt x="402" y="119"/>
                  </a:lnTo>
                  <a:lnTo>
                    <a:pt x="410" y="123"/>
                  </a:lnTo>
                  <a:lnTo>
                    <a:pt x="414" y="128"/>
                  </a:lnTo>
                  <a:lnTo>
                    <a:pt x="421" y="136"/>
                  </a:lnTo>
                  <a:lnTo>
                    <a:pt x="426" y="144"/>
                  </a:lnTo>
                  <a:lnTo>
                    <a:pt x="432" y="151"/>
                  </a:lnTo>
                  <a:lnTo>
                    <a:pt x="439" y="159"/>
                  </a:lnTo>
                  <a:lnTo>
                    <a:pt x="448" y="164"/>
                  </a:lnTo>
                  <a:lnTo>
                    <a:pt x="451" y="164"/>
                  </a:lnTo>
                  <a:lnTo>
                    <a:pt x="455" y="162"/>
                  </a:lnTo>
                  <a:lnTo>
                    <a:pt x="459" y="159"/>
                  </a:lnTo>
                  <a:lnTo>
                    <a:pt x="464" y="156"/>
                  </a:lnTo>
                  <a:lnTo>
                    <a:pt x="471" y="151"/>
                  </a:lnTo>
                  <a:lnTo>
                    <a:pt x="475" y="148"/>
                  </a:lnTo>
                  <a:lnTo>
                    <a:pt x="479" y="143"/>
                  </a:lnTo>
                  <a:lnTo>
                    <a:pt x="482" y="140"/>
                  </a:lnTo>
                  <a:lnTo>
                    <a:pt x="485" y="136"/>
                  </a:lnTo>
                  <a:lnTo>
                    <a:pt x="488" y="130"/>
                  </a:lnTo>
                  <a:lnTo>
                    <a:pt x="493" y="123"/>
                  </a:lnTo>
                  <a:lnTo>
                    <a:pt x="498" y="115"/>
                  </a:lnTo>
                  <a:lnTo>
                    <a:pt x="503" y="107"/>
                  </a:lnTo>
                  <a:lnTo>
                    <a:pt x="506" y="99"/>
                  </a:lnTo>
                  <a:lnTo>
                    <a:pt x="509" y="94"/>
                  </a:lnTo>
                  <a:lnTo>
                    <a:pt x="511" y="90"/>
                  </a:lnTo>
                  <a:lnTo>
                    <a:pt x="511" y="86"/>
                  </a:lnTo>
                  <a:lnTo>
                    <a:pt x="511" y="82"/>
                  </a:lnTo>
                  <a:lnTo>
                    <a:pt x="511" y="77"/>
                  </a:lnTo>
                  <a:lnTo>
                    <a:pt x="512" y="74"/>
                  </a:lnTo>
                  <a:lnTo>
                    <a:pt x="512" y="69"/>
                  </a:lnTo>
                  <a:lnTo>
                    <a:pt x="512" y="66"/>
                  </a:lnTo>
                  <a:lnTo>
                    <a:pt x="514" y="62"/>
                  </a:lnTo>
                  <a:lnTo>
                    <a:pt x="516" y="59"/>
                  </a:lnTo>
                  <a:lnTo>
                    <a:pt x="517" y="56"/>
                  </a:lnTo>
                  <a:lnTo>
                    <a:pt x="522" y="51"/>
                  </a:lnTo>
                  <a:lnTo>
                    <a:pt x="525" y="48"/>
                  </a:lnTo>
                  <a:lnTo>
                    <a:pt x="527" y="43"/>
                  </a:lnTo>
                  <a:lnTo>
                    <a:pt x="529" y="37"/>
                  </a:lnTo>
                  <a:lnTo>
                    <a:pt x="527" y="30"/>
                  </a:lnTo>
                  <a:lnTo>
                    <a:pt x="522" y="24"/>
                  </a:lnTo>
                  <a:lnTo>
                    <a:pt x="512" y="14"/>
                  </a:lnTo>
                  <a:lnTo>
                    <a:pt x="506" y="11"/>
                  </a:lnTo>
                  <a:lnTo>
                    <a:pt x="500" y="8"/>
                  </a:lnTo>
                  <a:lnTo>
                    <a:pt x="492" y="6"/>
                  </a:lnTo>
                  <a:lnTo>
                    <a:pt x="484" y="4"/>
                  </a:lnTo>
                  <a:lnTo>
                    <a:pt x="475" y="4"/>
                  </a:lnTo>
                  <a:lnTo>
                    <a:pt x="467" y="4"/>
                  </a:lnTo>
                  <a:lnTo>
                    <a:pt x="458" y="6"/>
                  </a:lnTo>
                  <a:lnTo>
                    <a:pt x="451" y="6"/>
                  </a:lnTo>
                  <a:lnTo>
                    <a:pt x="437" y="8"/>
                  </a:lnTo>
                  <a:lnTo>
                    <a:pt x="424" y="6"/>
                  </a:lnTo>
                  <a:lnTo>
                    <a:pt x="411" y="4"/>
                  </a:lnTo>
                  <a:lnTo>
                    <a:pt x="398" y="3"/>
                  </a:lnTo>
                  <a:lnTo>
                    <a:pt x="385" y="1"/>
                  </a:lnTo>
                  <a:lnTo>
                    <a:pt x="373" y="1"/>
                  </a:lnTo>
                  <a:lnTo>
                    <a:pt x="360" y="1"/>
                  </a:lnTo>
                  <a:lnTo>
                    <a:pt x="347" y="4"/>
                  </a:lnTo>
                  <a:lnTo>
                    <a:pt x="340" y="4"/>
                  </a:lnTo>
                  <a:lnTo>
                    <a:pt x="332" y="6"/>
                  </a:lnTo>
                  <a:lnTo>
                    <a:pt x="326" y="4"/>
                  </a:lnTo>
                  <a:lnTo>
                    <a:pt x="318" y="4"/>
                  </a:lnTo>
                  <a:lnTo>
                    <a:pt x="310" y="3"/>
                  </a:lnTo>
                  <a:lnTo>
                    <a:pt x="304" y="1"/>
                  </a:lnTo>
                  <a:lnTo>
                    <a:pt x="296" y="0"/>
                  </a:lnTo>
                  <a:lnTo>
                    <a:pt x="287" y="0"/>
                  </a:lnTo>
                  <a:lnTo>
                    <a:pt x="286" y="0"/>
                  </a:lnTo>
                  <a:lnTo>
                    <a:pt x="284" y="0"/>
                  </a:lnTo>
                  <a:lnTo>
                    <a:pt x="283" y="0"/>
                  </a:lnTo>
                  <a:lnTo>
                    <a:pt x="281" y="0"/>
                  </a:lnTo>
                  <a:lnTo>
                    <a:pt x="279" y="1"/>
                  </a:lnTo>
                  <a:lnTo>
                    <a:pt x="278" y="1"/>
                  </a:lnTo>
                  <a:lnTo>
                    <a:pt x="276" y="3"/>
                  </a:lnTo>
                  <a:lnTo>
                    <a:pt x="275" y="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7" name="Freeform 89"/>
            <p:cNvSpPr>
              <a:spLocks/>
            </p:cNvSpPr>
            <p:nvPr/>
          </p:nvSpPr>
          <p:spPr bwMode="auto">
            <a:xfrm>
              <a:off x="4489" y="2404"/>
              <a:ext cx="55" cy="47"/>
            </a:xfrm>
            <a:custGeom>
              <a:avLst/>
              <a:gdLst>
                <a:gd name="T0" fmla="*/ 0 w 55"/>
                <a:gd name="T1" fmla="*/ 15 h 47"/>
                <a:gd name="T2" fmla="*/ 2 w 55"/>
                <a:gd name="T3" fmla="*/ 18 h 47"/>
                <a:gd name="T4" fmla="*/ 2 w 55"/>
                <a:gd name="T5" fmla="*/ 21 h 47"/>
                <a:gd name="T6" fmla="*/ 3 w 55"/>
                <a:gd name="T7" fmla="*/ 24 h 47"/>
                <a:gd name="T8" fmla="*/ 5 w 55"/>
                <a:gd name="T9" fmla="*/ 27 h 47"/>
                <a:gd name="T10" fmla="*/ 7 w 55"/>
                <a:gd name="T11" fmla="*/ 31 h 47"/>
                <a:gd name="T12" fmla="*/ 8 w 55"/>
                <a:gd name="T13" fmla="*/ 34 h 47"/>
                <a:gd name="T14" fmla="*/ 10 w 55"/>
                <a:gd name="T15" fmla="*/ 37 h 47"/>
                <a:gd name="T16" fmla="*/ 13 w 55"/>
                <a:gd name="T17" fmla="*/ 39 h 47"/>
                <a:gd name="T18" fmla="*/ 16 w 55"/>
                <a:gd name="T19" fmla="*/ 42 h 47"/>
                <a:gd name="T20" fmla="*/ 21 w 55"/>
                <a:gd name="T21" fmla="*/ 44 h 47"/>
                <a:gd name="T22" fmla="*/ 24 w 55"/>
                <a:gd name="T23" fmla="*/ 45 h 47"/>
                <a:gd name="T24" fmla="*/ 29 w 55"/>
                <a:gd name="T25" fmla="*/ 47 h 47"/>
                <a:gd name="T26" fmla="*/ 34 w 55"/>
                <a:gd name="T27" fmla="*/ 47 h 47"/>
                <a:gd name="T28" fmla="*/ 39 w 55"/>
                <a:gd name="T29" fmla="*/ 47 h 47"/>
                <a:gd name="T30" fmla="*/ 43 w 55"/>
                <a:gd name="T31" fmla="*/ 45 h 47"/>
                <a:gd name="T32" fmla="*/ 48 w 55"/>
                <a:gd name="T33" fmla="*/ 42 h 47"/>
                <a:gd name="T34" fmla="*/ 50 w 55"/>
                <a:gd name="T35" fmla="*/ 39 h 47"/>
                <a:gd name="T36" fmla="*/ 52 w 55"/>
                <a:gd name="T37" fmla="*/ 37 h 47"/>
                <a:gd name="T38" fmla="*/ 52 w 55"/>
                <a:gd name="T39" fmla="*/ 34 h 47"/>
                <a:gd name="T40" fmla="*/ 53 w 55"/>
                <a:gd name="T41" fmla="*/ 32 h 47"/>
                <a:gd name="T42" fmla="*/ 53 w 55"/>
                <a:gd name="T43" fmla="*/ 29 h 47"/>
                <a:gd name="T44" fmla="*/ 55 w 55"/>
                <a:gd name="T45" fmla="*/ 26 h 47"/>
                <a:gd name="T46" fmla="*/ 53 w 55"/>
                <a:gd name="T47" fmla="*/ 23 h 47"/>
                <a:gd name="T48" fmla="*/ 53 w 55"/>
                <a:gd name="T49" fmla="*/ 19 h 47"/>
                <a:gd name="T50" fmla="*/ 52 w 55"/>
                <a:gd name="T51" fmla="*/ 18 h 47"/>
                <a:gd name="T52" fmla="*/ 50 w 55"/>
                <a:gd name="T53" fmla="*/ 16 h 47"/>
                <a:gd name="T54" fmla="*/ 48 w 55"/>
                <a:gd name="T55" fmla="*/ 15 h 47"/>
                <a:gd name="T56" fmla="*/ 47 w 55"/>
                <a:gd name="T57" fmla="*/ 13 h 47"/>
                <a:gd name="T58" fmla="*/ 47 w 55"/>
                <a:gd name="T59" fmla="*/ 11 h 47"/>
                <a:gd name="T60" fmla="*/ 45 w 55"/>
                <a:gd name="T61" fmla="*/ 10 h 47"/>
                <a:gd name="T62" fmla="*/ 42 w 55"/>
                <a:gd name="T63" fmla="*/ 10 h 47"/>
                <a:gd name="T64" fmla="*/ 40 w 55"/>
                <a:gd name="T65" fmla="*/ 8 h 47"/>
                <a:gd name="T66" fmla="*/ 35 w 55"/>
                <a:gd name="T67" fmla="*/ 5 h 47"/>
                <a:gd name="T68" fmla="*/ 27 w 55"/>
                <a:gd name="T69" fmla="*/ 2 h 47"/>
                <a:gd name="T70" fmla="*/ 21 w 55"/>
                <a:gd name="T71" fmla="*/ 0 h 47"/>
                <a:gd name="T72" fmla="*/ 15 w 55"/>
                <a:gd name="T73" fmla="*/ 0 h 47"/>
                <a:gd name="T74" fmla="*/ 8 w 55"/>
                <a:gd name="T75" fmla="*/ 0 h 47"/>
                <a:gd name="T76" fmla="*/ 3 w 55"/>
                <a:gd name="T77" fmla="*/ 3 h 47"/>
                <a:gd name="T78" fmla="*/ 0 w 55"/>
                <a:gd name="T79" fmla="*/ 8 h 47"/>
                <a:gd name="T80" fmla="*/ 0 w 55"/>
                <a:gd name="T81" fmla="*/ 15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47"/>
                <a:gd name="T125" fmla="*/ 55 w 5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47">
                  <a:moveTo>
                    <a:pt x="0" y="15"/>
                  </a:moveTo>
                  <a:lnTo>
                    <a:pt x="2" y="18"/>
                  </a:lnTo>
                  <a:lnTo>
                    <a:pt x="2" y="21"/>
                  </a:lnTo>
                  <a:lnTo>
                    <a:pt x="3" y="24"/>
                  </a:lnTo>
                  <a:lnTo>
                    <a:pt x="5" y="27"/>
                  </a:lnTo>
                  <a:lnTo>
                    <a:pt x="7" y="31"/>
                  </a:lnTo>
                  <a:lnTo>
                    <a:pt x="8" y="34"/>
                  </a:lnTo>
                  <a:lnTo>
                    <a:pt x="10" y="37"/>
                  </a:lnTo>
                  <a:lnTo>
                    <a:pt x="13" y="39"/>
                  </a:lnTo>
                  <a:lnTo>
                    <a:pt x="16" y="42"/>
                  </a:lnTo>
                  <a:lnTo>
                    <a:pt x="21" y="44"/>
                  </a:lnTo>
                  <a:lnTo>
                    <a:pt x="24" y="45"/>
                  </a:lnTo>
                  <a:lnTo>
                    <a:pt x="29" y="47"/>
                  </a:lnTo>
                  <a:lnTo>
                    <a:pt x="34" y="47"/>
                  </a:lnTo>
                  <a:lnTo>
                    <a:pt x="39" y="47"/>
                  </a:lnTo>
                  <a:lnTo>
                    <a:pt x="43" y="45"/>
                  </a:lnTo>
                  <a:lnTo>
                    <a:pt x="48" y="42"/>
                  </a:lnTo>
                  <a:lnTo>
                    <a:pt x="50" y="39"/>
                  </a:lnTo>
                  <a:lnTo>
                    <a:pt x="52" y="37"/>
                  </a:lnTo>
                  <a:lnTo>
                    <a:pt x="52" y="34"/>
                  </a:lnTo>
                  <a:lnTo>
                    <a:pt x="53" y="32"/>
                  </a:lnTo>
                  <a:lnTo>
                    <a:pt x="53" y="29"/>
                  </a:lnTo>
                  <a:lnTo>
                    <a:pt x="55" y="26"/>
                  </a:lnTo>
                  <a:lnTo>
                    <a:pt x="53" y="23"/>
                  </a:lnTo>
                  <a:lnTo>
                    <a:pt x="53" y="19"/>
                  </a:lnTo>
                  <a:lnTo>
                    <a:pt x="52" y="18"/>
                  </a:lnTo>
                  <a:lnTo>
                    <a:pt x="50" y="16"/>
                  </a:lnTo>
                  <a:lnTo>
                    <a:pt x="48" y="15"/>
                  </a:lnTo>
                  <a:lnTo>
                    <a:pt x="47" y="13"/>
                  </a:lnTo>
                  <a:lnTo>
                    <a:pt x="47" y="11"/>
                  </a:lnTo>
                  <a:lnTo>
                    <a:pt x="45" y="10"/>
                  </a:lnTo>
                  <a:lnTo>
                    <a:pt x="42" y="10"/>
                  </a:lnTo>
                  <a:lnTo>
                    <a:pt x="40" y="8"/>
                  </a:lnTo>
                  <a:lnTo>
                    <a:pt x="35" y="5"/>
                  </a:lnTo>
                  <a:lnTo>
                    <a:pt x="27" y="2"/>
                  </a:lnTo>
                  <a:lnTo>
                    <a:pt x="21" y="0"/>
                  </a:lnTo>
                  <a:lnTo>
                    <a:pt x="15" y="0"/>
                  </a:lnTo>
                  <a:lnTo>
                    <a:pt x="8" y="0"/>
                  </a:lnTo>
                  <a:lnTo>
                    <a:pt x="3" y="3"/>
                  </a:lnTo>
                  <a:lnTo>
                    <a:pt x="0" y="8"/>
                  </a:lnTo>
                  <a:lnTo>
                    <a:pt x="0" y="1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8" name="Freeform 90"/>
            <p:cNvSpPr>
              <a:spLocks/>
            </p:cNvSpPr>
            <p:nvPr/>
          </p:nvSpPr>
          <p:spPr bwMode="auto">
            <a:xfrm>
              <a:off x="4489" y="2404"/>
              <a:ext cx="55" cy="47"/>
            </a:xfrm>
            <a:custGeom>
              <a:avLst/>
              <a:gdLst>
                <a:gd name="T0" fmla="*/ 0 w 55"/>
                <a:gd name="T1" fmla="*/ 15 h 47"/>
                <a:gd name="T2" fmla="*/ 2 w 55"/>
                <a:gd name="T3" fmla="*/ 18 h 47"/>
                <a:gd name="T4" fmla="*/ 2 w 55"/>
                <a:gd name="T5" fmla="*/ 21 h 47"/>
                <a:gd name="T6" fmla="*/ 3 w 55"/>
                <a:gd name="T7" fmla="*/ 24 h 47"/>
                <a:gd name="T8" fmla="*/ 5 w 55"/>
                <a:gd name="T9" fmla="*/ 27 h 47"/>
                <a:gd name="T10" fmla="*/ 7 w 55"/>
                <a:gd name="T11" fmla="*/ 31 h 47"/>
                <a:gd name="T12" fmla="*/ 8 w 55"/>
                <a:gd name="T13" fmla="*/ 34 h 47"/>
                <a:gd name="T14" fmla="*/ 10 w 55"/>
                <a:gd name="T15" fmla="*/ 37 h 47"/>
                <a:gd name="T16" fmla="*/ 13 w 55"/>
                <a:gd name="T17" fmla="*/ 39 h 47"/>
                <a:gd name="T18" fmla="*/ 16 w 55"/>
                <a:gd name="T19" fmla="*/ 42 h 47"/>
                <a:gd name="T20" fmla="*/ 21 w 55"/>
                <a:gd name="T21" fmla="*/ 44 h 47"/>
                <a:gd name="T22" fmla="*/ 24 w 55"/>
                <a:gd name="T23" fmla="*/ 45 h 47"/>
                <a:gd name="T24" fmla="*/ 29 w 55"/>
                <a:gd name="T25" fmla="*/ 47 h 47"/>
                <a:gd name="T26" fmla="*/ 34 w 55"/>
                <a:gd name="T27" fmla="*/ 47 h 47"/>
                <a:gd name="T28" fmla="*/ 39 w 55"/>
                <a:gd name="T29" fmla="*/ 47 h 47"/>
                <a:gd name="T30" fmla="*/ 43 w 55"/>
                <a:gd name="T31" fmla="*/ 45 h 47"/>
                <a:gd name="T32" fmla="*/ 48 w 55"/>
                <a:gd name="T33" fmla="*/ 42 h 47"/>
                <a:gd name="T34" fmla="*/ 50 w 55"/>
                <a:gd name="T35" fmla="*/ 39 h 47"/>
                <a:gd name="T36" fmla="*/ 52 w 55"/>
                <a:gd name="T37" fmla="*/ 37 h 47"/>
                <a:gd name="T38" fmla="*/ 52 w 55"/>
                <a:gd name="T39" fmla="*/ 34 h 47"/>
                <a:gd name="T40" fmla="*/ 53 w 55"/>
                <a:gd name="T41" fmla="*/ 32 h 47"/>
                <a:gd name="T42" fmla="*/ 53 w 55"/>
                <a:gd name="T43" fmla="*/ 29 h 47"/>
                <a:gd name="T44" fmla="*/ 55 w 55"/>
                <a:gd name="T45" fmla="*/ 26 h 47"/>
                <a:gd name="T46" fmla="*/ 53 w 55"/>
                <a:gd name="T47" fmla="*/ 23 h 47"/>
                <a:gd name="T48" fmla="*/ 53 w 55"/>
                <a:gd name="T49" fmla="*/ 19 h 47"/>
                <a:gd name="T50" fmla="*/ 52 w 55"/>
                <a:gd name="T51" fmla="*/ 18 h 47"/>
                <a:gd name="T52" fmla="*/ 50 w 55"/>
                <a:gd name="T53" fmla="*/ 16 h 47"/>
                <a:gd name="T54" fmla="*/ 48 w 55"/>
                <a:gd name="T55" fmla="*/ 15 h 47"/>
                <a:gd name="T56" fmla="*/ 47 w 55"/>
                <a:gd name="T57" fmla="*/ 13 h 47"/>
                <a:gd name="T58" fmla="*/ 47 w 55"/>
                <a:gd name="T59" fmla="*/ 11 h 47"/>
                <a:gd name="T60" fmla="*/ 45 w 55"/>
                <a:gd name="T61" fmla="*/ 10 h 47"/>
                <a:gd name="T62" fmla="*/ 42 w 55"/>
                <a:gd name="T63" fmla="*/ 10 h 47"/>
                <a:gd name="T64" fmla="*/ 40 w 55"/>
                <a:gd name="T65" fmla="*/ 8 h 47"/>
                <a:gd name="T66" fmla="*/ 35 w 55"/>
                <a:gd name="T67" fmla="*/ 5 h 47"/>
                <a:gd name="T68" fmla="*/ 27 w 55"/>
                <a:gd name="T69" fmla="*/ 2 h 47"/>
                <a:gd name="T70" fmla="*/ 21 w 55"/>
                <a:gd name="T71" fmla="*/ 0 h 47"/>
                <a:gd name="T72" fmla="*/ 15 w 55"/>
                <a:gd name="T73" fmla="*/ 0 h 47"/>
                <a:gd name="T74" fmla="*/ 8 w 55"/>
                <a:gd name="T75" fmla="*/ 0 h 47"/>
                <a:gd name="T76" fmla="*/ 3 w 55"/>
                <a:gd name="T77" fmla="*/ 3 h 47"/>
                <a:gd name="T78" fmla="*/ 0 w 55"/>
                <a:gd name="T79" fmla="*/ 8 h 47"/>
                <a:gd name="T80" fmla="*/ 0 w 55"/>
                <a:gd name="T81" fmla="*/ 15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47"/>
                <a:gd name="T125" fmla="*/ 55 w 5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47">
                  <a:moveTo>
                    <a:pt x="0" y="15"/>
                  </a:moveTo>
                  <a:lnTo>
                    <a:pt x="2" y="18"/>
                  </a:lnTo>
                  <a:lnTo>
                    <a:pt x="2" y="21"/>
                  </a:lnTo>
                  <a:lnTo>
                    <a:pt x="3" y="24"/>
                  </a:lnTo>
                  <a:lnTo>
                    <a:pt x="5" y="27"/>
                  </a:lnTo>
                  <a:lnTo>
                    <a:pt x="7" y="31"/>
                  </a:lnTo>
                  <a:lnTo>
                    <a:pt x="8" y="34"/>
                  </a:lnTo>
                  <a:lnTo>
                    <a:pt x="10" y="37"/>
                  </a:lnTo>
                  <a:lnTo>
                    <a:pt x="13" y="39"/>
                  </a:lnTo>
                  <a:lnTo>
                    <a:pt x="16" y="42"/>
                  </a:lnTo>
                  <a:lnTo>
                    <a:pt x="21" y="44"/>
                  </a:lnTo>
                  <a:lnTo>
                    <a:pt x="24" y="45"/>
                  </a:lnTo>
                  <a:lnTo>
                    <a:pt x="29" y="47"/>
                  </a:lnTo>
                  <a:lnTo>
                    <a:pt x="34" y="47"/>
                  </a:lnTo>
                  <a:lnTo>
                    <a:pt x="39" y="47"/>
                  </a:lnTo>
                  <a:lnTo>
                    <a:pt x="43" y="45"/>
                  </a:lnTo>
                  <a:lnTo>
                    <a:pt x="48" y="42"/>
                  </a:lnTo>
                  <a:lnTo>
                    <a:pt x="50" y="39"/>
                  </a:lnTo>
                  <a:lnTo>
                    <a:pt x="52" y="37"/>
                  </a:lnTo>
                  <a:lnTo>
                    <a:pt x="52" y="34"/>
                  </a:lnTo>
                  <a:lnTo>
                    <a:pt x="53" y="32"/>
                  </a:lnTo>
                  <a:lnTo>
                    <a:pt x="53" y="29"/>
                  </a:lnTo>
                  <a:lnTo>
                    <a:pt x="55" y="26"/>
                  </a:lnTo>
                  <a:lnTo>
                    <a:pt x="53" y="23"/>
                  </a:lnTo>
                  <a:lnTo>
                    <a:pt x="53" y="19"/>
                  </a:lnTo>
                  <a:lnTo>
                    <a:pt x="52" y="18"/>
                  </a:lnTo>
                  <a:lnTo>
                    <a:pt x="50" y="16"/>
                  </a:lnTo>
                  <a:lnTo>
                    <a:pt x="48" y="15"/>
                  </a:lnTo>
                  <a:lnTo>
                    <a:pt x="47" y="13"/>
                  </a:lnTo>
                  <a:lnTo>
                    <a:pt x="47" y="11"/>
                  </a:lnTo>
                  <a:lnTo>
                    <a:pt x="45" y="10"/>
                  </a:lnTo>
                  <a:lnTo>
                    <a:pt x="42" y="10"/>
                  </a:lnTo>
                  <a:lnTo>
                    <a:pt x="40" y="8"/>
                  </a:lnTo>
                  <a:lnTo>
                    <a:pt x="35" y="5"/>
                  </a:lnTo>
                  <a:lnTo>
                    <a:pt x="27" y="2"/>
                  </a:lnTo>
                  <a:lnTo>
                    <a:pt x="21" y="0"/>
                  </a:lnTo>
                  <a:lnTo>
                    <a:pt x="15" y="0"/>
                  </a:lnTo>
                  <a:lnTo>
                    <a:pt x="8" y="0"/>
                  </a:lnTo>
                  <a:lnTo>
                    <a:pt x="3" y="3"/>
                  </a:lnTo>
                  <a:lnTo>
                    <a:pt x="0" y="8"/>
                  </a:lnTo>
                  <a:lnTo>
                    <a:pt x="0" y="1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89" name="Freeform 91"/>
            <p:cNvSpPr>
              <a:spLocks/>
            </p:cNvSpPr>
            <p:nvPr/>
          </p:nvSpPr>
          <p:spPr bwMode="auto">
            <a:xfrm>
              <a:off x="4555" y="2417"/>
              <a:ext cx="69" cy="48"/>
            </a:xfrm>
            <a:custGeom>
              <a:avLst/>
              <a:gdLst>
                <a:gd name="T0" fmla="*/ 13 w 69"/>
                <a:gd name="T1" fmla="*/ 13 h 48"/>
                <a:gd name="T2" fmla="*/ 10 w 69"/>
                <a:gd name="T3" fmla="*/ 14 h 48"/>
                <a:gd name="T4" fmla="*/ 8 w 69"/>
                <a:gd name="T5" fmla="*/ 16 h 48"/>
                <a:gd name="T6" fmla="*/ 5 w 69"/>
                <a:gd name="T7" fmla="*/ 18 h 48"/>
                <a:gd name="T8" fmla="*/ 3 w 69"/>
                <a:gd name="T9" fmla="*/ 21 h 48"/>
                <a:gd name="T10" fmla="*/ 2 w 69"/>
                <a:gd name="T11" fmla="*/ 23 h 48"/>
                <a:gd name="T12" fmla="*/ 0 w 69"/>
                <a:gd name="T13" fmla="*/ 26 h 48"/>
                <a:gd name="T14" fmla="*/ 0 w 69"/>
                <a:gd name="T15" fmla="*/ 27 h 48"/>
                <a:gd name="T16" fmla="*/ 2 w 69"/>
                <a:gd name="T17" fmla="*/ 29 h 48"/>
                <a:gd name="T18" fmla="*/ 3 w 69"/>
                <a:gd name="T19" fmla="*/ 32 h 48"/>
                <a:gd name="T20" fmla="*/ 6 w 69"/>
                <a:gd name="T21" fmla="*/ 35 h 48"/>
                <a:gd name="T22" fmla="*/ 10 w 69"/>
                <a:gd name="T23" fmla="*/ 37 h 48"/>
                <a:gd name="T24" fmla="*/ 13 w 69"/>
                <a:gd name="T25" fmla="*/ 40 h 48"/>
                <a:gd name="T26" fmla="*/ 16 w 69"/>
                <a:gd name="T27" fmla="*/ 42 h 48"/>
                <a:gd name="T28" fmla="*/ 21 w 69"/>
                <a:gd name="T29" fmla="*/ 43 h 48"/>
                <a:gd name="T30" fmla="*/ 24 w 69"/>
                <a:gd name="T31" fmla="*/ 45 h 48"/>
                <a:gd name="T32" fmla="*/ 27 w 69"/>
                <a:gd name="T33" fmla="*/ 47 h 48"/>
                <a:gd name="T34" fmla="*/ 32 w 69"/>
                <a:gd name="T35" fmla="*/ 48 h 48"/>
                <a:gd name="T36" fmla="*/ 35 w 69"/>
                <a:gd name="T37" fmla="*/ 48 h 48"/>
                <a:gd name="T38" fmla="*/ 40 w 69"/>
                <a:gd name="T39" fmla="*/ 48 h 48"/>
                <a:gd name="T40" fmla="*/ 43 w 69"/>
                <a:gd name="T41" fmla="*/ 48 h 48"/>
                <a:gd name="T42" fmla="*/ 48 w 69"/>
                <a:gd name="T43" fmla="*/ 48 h 48"/>
                <a:gd name="T44" fmla="*/ 51 w 69"/>
                <a:gd name="T45" fmla="*/ 48 h 48"/>
                <a:gd name="T46" fmla="*/ 56 w 69"/>
                <a:gd name="T47" fmla="*/ 47 h 48"/>
                <a:gd name="T48" fmla="*/ 59 w 69"/>
                <a:gd name="T49" fmla="*/ 45 h 48"/>
                <a:gd name="T50" fmla="*/ 66 w 69"/>
                <a:gd name="T51" fmla="*/ 40 h 48"/>
                <a:gd name="T52" fmla="*/ 69 w 69"/>
                <a:gd name="T53" fmla="*/ 35 h 48"/>
                <a:gd name="T54" fmla="*/ 69 w 69"/>
                <a:gd name="T55" fmla="*/ 31 h 48"/>
                <a:gd name="T56" fmla="*/ 67 w 69"/>
                <a:gd name="T57" fmla="*/ 24 h 48"/>
                <a:gd name="T58" fmla="*/ 64 w 69"/>
                <a:gd name="T59" fmla="*/ 18 h 48"/>
                <a:gd name="T60" fmla="*/ 61 w 69"/>
                <a:gd name="T61" fmla="*/ 13 h 48"/>
                <a:gd name="T62" fmla="*/ 56 w 69"/>
                <a:gd name="T63" fmla="*/ 8 h 48"/>
                <a:gd name="T64" fmla="*/ 53 w 69"/>
                <a:gd name="T65" fmla="*/ 5 h 48"/>
                <a:gd name="T66" fmla="*/ 50 w 69"/>
                <a:gd name="T67" fmla="*/ 2 h 48"/>
                <a:gd name="T68" fmla="*/ 45 w 69"/>
                <a:gd name="T69" fmla="*/ 2 h 48"/>
                <a:gd name="T70" fmla="*/ 39 w 69"/>
                <a:gd name="T71" fmla="*/ 0 h 48"/>
                <a:gd name="T72" fmla="*/ 34 w 69"/>
                <a:gd name="T73" fmla="*/ 0 h 48"/>
                <a:gd name="T74" fmla="*/ 29 w 69"/>
                <a:gd name="T75" fmla="*/ 2 h 48"/>
                <a:gd name="T76" fmla="*/ 22 w 69"/>
                <a:gd name="T77" fmla="*/ 5 h 48"/>
                <a:gd name="T78" fmla="*/ 18 w 69"/>
                <a:gd name="T79" fmla="*/ 6 h 48"/>
                <a:gd name="T80" fmla="*/ 14 w 69"/>
                <a:gd name="T81" fmla="*/ 11 h 48"/>
                <a:gd name="T82" fmla="*/ 13 w 69"/>
                <a:gd name="T83" fmla="*/ 13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
                <a:gd name="T127" fmla="*/ 0 h 48"/>
                <a:gd name="T128" fmla="*/ 69 w 69"/>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 h="48">
                  <a:moveTo>
                    <a:pt x="13" y="13"/>
                  </a:moveTo>
                  <a:lnTo>
                    <a:pt x="10" y="14"/>
                  </a:lnTo>
                  <a:lnTo>
                    <a:pt x="8" y="16"/>
                  </a:lnTo>
                  <a:lnTo>
                    <a:pt x="5" y="18"/>
                  </a:lnTo>
                  <a:lnTo>
                    <a:pt x="3" y="21"/>
                  </a:lnTo>
                  <a:lnTo>
                    <a:pt x="2" y="23"/>
                  </a:lnTo>
                  <a:lnTo>
                    <a:pt x="0" y="26"/>
                  </a:lnTo>
                  <a:lnTo>
                    <a:pt x="0" y="27"/>
                  </a:lnTo>
                  <a:lnTo>
                    <a:pt x="2" y="29"/>
                  </a:lnTo>
                  <a:lnTo>
                    <a:pt x="3" y="32"/>
                  </a:lnTo>
                  <a:lnTo>
                    <a:pt x="6" y="35"/>
                  </a:lnTo>
                  <a:lnTo>
                    <a:pt x="10" y="37"/>
                  </a:lnTo>
                  <a:lnTo>
                    <a:pt x="13" y="40"/>
                  </a:lnTo>
                  <a:lnTo>
                    <a:pt x="16" y="42"/>
                  </a:lnTo>
                  <a:lnTo>
                    <a:pt x="21" y="43"/>
                  </a:lnTo>
                  <a:lnTo>
                    <a:pt x="24" y="45"/>
                  </a:lnTo>
                  <a:lnTo>
                    <a:pt x="27" y="47"/>
                  </a:lnTo>
                  <a:lnTo>
                    <a:pt x="32" y="48"/>
                  </a:lnTo>
                  <a:lnTo>
                    <a:pt x="35" y="48"/>
                  </a:lnTo>
                  <a:lnTo>
                    <a:pt x="40" y="48"/>
                  </a:lnTo>
                  <a:lnTo>
                    <a:pt x="43" y="48"/>
                  </a:lnTo>
                  <a:lnTo>
                    <a:pt x="48" y="48"/>
                  </a:lnTo>
                  <a:lnTo>
                    <a:pt x="51" y="48"/>
                  </a:lnTo>
                  <a:lnTo>
                    <a:pt x="56" y="47"/>
                  </a:lnTo>
                  <a:lnTo>
                    <a:pt x="59" y="45"/>
                  </a:lnTo>
                  <a:lnTo>
                    <a:pt x="66" y="40"/>
                  </a:lnTo>
                  <a:lnTo>
                    <a:pt x="69" y="35"/>
                  </a:lnTo>
                  <a:lnTo>
                    <a:pt x="69" y="31"/>
                  </a:lnTo>
                  <a:lnTo>
                    <a:pt x="67" y="24"/>
                  </a:lnTo>
                  <a:lnTo>
                    <a:pt x="64" y="18"/>
                  </a:lnTo>
                  <a:lnTo>
                    <a:pt x="61" y="13"/>
                  </a:lnTo>
                  <a:lnTo>
                    <a:pt x="56" y="8"/>
                  </a:lnTo>
                  <a:lnTo>
                    <a:pt x="53" y="5"/>
                  </a:lnTo>
                  <a:lnTo>
                    <a:pt x="50" y="2"/>
                  </a:lnTo>
                  <a:lnTo>
                    <a:pt x="45" y="2"/>
                  </a:lnTo>
                  <a:lnTo>
                    <a:pt x="39" y="0"/>
                  </a:lnTo>
                  <a:lnTo>
                    <a:pt x="34" y="0"/>
                  </a:lnTo>
                  <a:lnTo>
                    <a:pt x="29" y="2"/>
                  </a:lnTo>
                  <a:lnTo>
                    <a:pt x="22" y="5"/>
                  </a:lnTo>
                  <a:lnTo>
                    <a:pt x="18" y="6"/>
                  </a:lnTo>
                  <a:lnTo>
                    <a:pt x="14" y="11"/>
                  </a:lnTo>
                  <a:lnTo>
                    <a:pt x="13" y="1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0" name="Freeform 92"/>
            <p:cNvSpPr>
              <a:spLocks/>
            </p:cNvSpPr>
            <p:nvPr/>
          </p:nvSpPr>
          <p:spPr bwMode="auto">
            <a:xfrm>
              <a:off x="4555" y="2417"/>
              <a:ext cx="69" cy="48"/>
            </a:xfrm>
            <a:custGeom>
              <a:avLst/>
              <a:gdLst>
                <a:gd name="T0" fmla="*/ 13 w 69"/>
                <a:gd name="T1" fmla="*/ 13 h 48"/>
                <a:gd name="T2" fmla="*/ 10 w 69"/>
                <a:gd name="T3" fmla="*/ 14 h 48"/>
                <a:gd name="T4" fmla="*/ 8 w 69"/>
                <a:gd name="T5" fmla="*/ 16 h 48"/>
                <a:gd name="T6" fmla="*/ 5 w 69"/>
                <a:gd name="T7" fmla="*/ 18 h 48"/>
                <a:gd name="T8" fmla="*/ 3 w 69"/>
                <a:gd name="T9" fmla="*/ 21 h 48"/>
                <a:gd name="T10" fmla="*/ 2 w 69"/>
                <a:gd name="T11" fmla="*/ 23 h 48"/>
                <a:gd name="T12" fmla="*/ 0 w 69"/>
                <a:gd name="T13" fmla="*/ 26 h 48"/>
                <a:gd name="T14" fmla="*/ 0 w 69"/>
                <a:gd name="T15" fmla="*/ 27 h 48"/>
                <a:gd name="T16" fmla="*/ 2 w 69"/>
                <a:gd name="T17" fmla="*/ 29 h 48"/>
                <a:gd name="T18" fmla="*/ 3 w 69"/>
                <a:gd name="T19" fmla="*/ 32 h 48"/>
                <a:gd name="T20" fmla="*/ 6 w 69"/>
                <a:gd name="T21" fmla="*/ 35 h 48"/>
                <a:gd name="T22" fmla="*/ 10 w 69"/>
                <a:gd name="T23" fmla="*/ 37 h 48"/>
                <a:gd name="T24" fmla="*/ 13 w 69"/>
                <a:gd name="T25" fmla="*/ 40 h 48"/>
                <a:gd name="T26" fmla="*/ 16 w 69"/>
                <a:gd name="T27" fmla="*/ 42 h 48"/>
                <a:gd name="T28" fmla="*/ 21 w 69"/>
                <a:gd name="T29" fmla="*/ 43 h 48"/>
                <a:gd name="T30" fmla="*/ 24 w 69"/>
                <a:gd name="T31" fmla="*/ 45 h 48"/>
                <a:gd name="T32" fmla="*/ 27 w 69"/>
                <a:gd name="T33" fmla="*/ 47 h 48"/>
                <a:gd name="T34" fmla="*/ 32 w 69"/>
                <a:gd name="T35" fmla="*/ 48 h 48"/>
                <a:gd name="T36" fmla="*/ 35 w 69"/>
                <a:gd name="T37" fmla="*/ 48 h 48"/>
                <a:gd name="T38" fmla="*/ 40 w 69"/>
                <a:gd name="T39" fmla="*/ 48 h 48"/>
                <a:gd name="T40" fmla="*/ 43 w 69"/>
                <a:gd name="T41" fmla="*/ 48 h 48"/>
                <a:gd name="T42" fmla="*/ 48 w 69"/>
                <a:gd name="T43" fmla="*/ 48 h 48"/>
                <a:gd name="T44" fmla="*/ 51 w 69"/>
                <a:gd name="T45" fmla="*/ 48 h 48"/>
                <a:gd name="T46" fmla="*/ 56 w 69"/>
                <a:gd name="T47" fmla="*/ 47 h 48"/>
                <a:gd name="T48" fmla="*/ 59 w 69"/>
                <a:gd name="T49" fmla="*/ 45 h 48"/>
                <a:gd name="T50" fmla="*/ 66 w 69"/>
                <a:gd name="T51" fmla="*/ 40 h 48"/>
                <a:gd name="T52" fmla="*/ 69 w 69"/>
                <a:gd name="T53" fmla="*/ 35 h 48"/>
                <a:gd name="T54" fmla="*/ 69 w 69"/>
                <a:gd name="T55" fmla="*/ 31 h 48"/>
                <a:gd name="T56" fmla="*/ 67 w 69"/>
                <a:gd name="T57" fmla="*/ 24 h 48"/>
                <a:gd name="T58" fmla="*/ 64 w 69"/>
                <a:gd name="T59" fmla="*/ 18 h 48"/>
                <a:gd name="T60" fmla="*/ 61 w 69"/>
                <a:gd name="T61" fmla="*/ 13 h 48"/>
                <a:gd name="T62" fmla="*/ 56 w 69"/>
                <a:gd name="T63" fmla="*/ 8 h 48"/>
                <a:gd name="T64" fmla="*/ 53 w 69"/>
                <a:gd name="T65" fmla="*/ 5 h 48"/>
                <a:gd name="T66" fmla="*/ 50 w 69"/>
                <a:gd name="T67" fmla="*/ 2 h 48"/>
                <a:gd name="T68" fmla="*/ 45 w 69"/>
                <a:gd name="T69" fmla="*/ 2 h 48"/>
                <a:gd name="T70" fmla="*/ 39 w 69"/>
                <a:gd name="T71" fmla="*/ 0 h 48"/>
                <a:gd name="T72" fmla="*/ 34 w 69"/>
                <a:gd name="T73" fmla="*/ 0 h 48"/>
                <a:gd name="T74" fmla="*/ 29 w 69"/>
                <a:gd name="T75" fmla="*/ 2 h 48"/>
                <a:gd name="T76" fmla="*/ 22 w 69"/>
                <a:gd name="T77" fmla="*/ 5 h 48"/>
                <a:gd name="T78" fmla="*/ 18 w 69"/>
                <a:gd name="T79" fmla="*/ 6 h 48"/>
                <a:gd name="T80" fmla="*/ 14 w 69"/>
                <a:gd name="T81" fmla="*/ 11 h 48"/>
                <a:gd name="T82" fmla="*/ 13 w 69"/>
                <a:gd name="T83" fmla="*/ 13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
                <a:gd name="T127" fmla="*/ 0 h 48"/>
                <a:gd name="T128" fmla="*/ 69 w 69"/>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 h="48">
                  <a:moveTo>
                    <a:pt x="13" y="13"/>
                  </a:moveTo>
                  <a:lnTo>
                    <a:pt x="10" y="14"/>
                  </a:lnTo>
                  <a:lnTo>
                    <a:pt x="8" y="16"/>
                  </a:lnTo>
                  <a:lnTo>
                    <a:pt x="5" y="18"/>
                  </a:lnTo>
                  <a:lnTo>
                    <a:pt x="3" y="21"/>
                  </a:lnTo>
                  <a:lnTo>
                    <a:pt x="2" y="23"/>
                  </a:lnTo>
                  <a:lnTo>
                    <a:pt x="0" y="26"/>
                  </a:lnTo>
                  <a:lnTo>
                    <a:pt x="0" y="27"/>
                  </a:lnTo>
                  <a:lnTo>
                    <a:pt x="2" y="29"/>
                  </a:lnTo>
                  <a:lnTo>
                    <a:pt x="3" y="32"/>
                  </a:lnTo>
                  <a:lnTo>
                    <a:pt x="6" y="35"/>
                  </a:lnTo>
                  <a:lnTo>
                    <a:pt x="10" y="37"/>
                  </a:lnTo>
                  <a:lnTo>
                    <a:pt x="13" y="40"/>
                  </a:lnTo>
                  <a:lnTo>
                    <a:pt x="16" y="42"/>
                  </a:lnTo>
                  <a:lnTo>
                    <a:pt x="21" y="43"/>
                  </a:lnTo>
                  <a:lnTo>
                    <a:pt x="24" y="45"/>
                  </a:lnTo>
                  <a:lnTo>
                    <a:pt x="27" y="47"/>
                  </a:lnTo>
                  <a:lnTo>
                    <a:pt x="32" y="48"/>
                  </a:lnTo>
                  <a:lnTo>
                    <a:pt x="35" y="48"/>
                  </a:lnTo>
                  <a:lnTo>
                    <a:pt x="40" y="48"/>
                  </a:lnTo>
                  <a:lnTo>
                    <a:pt x="43" y="48"/>
                  </a:lnTo>
                  <a:lnTo>
                    <a:pt x="48" y="48"/>
                  </a:lnTo>
                  <a:lnTo>
                    <a:pt x="51" y="48"/>
                  </a:lnTo>
                  <a:lnTo>
                    <a:pt x="56" y="47"/>
                  </a:lnTo>
                  <a:lnTo>
                    <a:pt x="59" y="45"/>
                  </a:lnTo>
                  <a:lnTo>
                    <a:pt x="66" y="40"/>
                  </a:lnTo>
                  <a:lnTo>
                    <a:pt x="69" y="35"/>
                  </a:lnTo>
                  <a:lnTo>
                    <a:pt x="69" y="31"/>
                  </a:lnTo>
                  <a:lnTo>
                    <a:pt x="67" y="24"/>
                  </a:lnTo>
                  <a:lnTo>
                    <a:pt x="64" y="18"/>
                  </a:lnTo>
                  <a:lnTo>
                    <a:pt x="61" y="13"/>
                  </a:lnTo>
                  <a:lnTo>
                    <a:pt x="56" y="8"/>
                  </a:lnTo>
                  <a:lnTo>
                    <a:pt x="53" y="5"/>
                  </a:lnTo>
                  <a:lnTo>
                    <a:pt x="50" y="2"/>
                  </a:lnTo>
                  <a:lnTo>
                    <a:pt x="45" y="2"/>
                  </a:lnTo>
                  <a:lnTo>
                    <a:pt x="39" y="0"/>
                  </a:lnTo>
                  <a:lnTo>
                    <a:pt x="34" y="0"/>
                  </a:lnTo>
                  <a:lnTo>
                    <a:pt x="29" y="2"/>
                  </a:lnTo>
                  <a:lnTo>
                    <a:pt x="22" y="5"/>
                  </a:lnTo>
                  <a:lnTo>
                    <a:pt x="18" y="6"/>
                  </a:lnTo>
                  <a:lnTo>
                    <a:pt x="14" y="11"/>
                  </a:lnTo>
                  <a:lnTo>
                    <a:pt x="13" y="13"/>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1" name="Freeform 93"/>
            <p:cNvSpPr>
              <a:spLocks/>
            </p:cNvSpPr>
            <p:nvPr/>
          </p:nvSpPr>
          <p:spPr bwMode="auto">
            <a:xfrm>
              <a:off x="4555" y="2417"/>
              <a:ext cx="69" cy="48"/>
            </a:xfrm>
            <a:custGeom>
              <a:avLst/>
              <a:gdLst>
                <a:gd name="T0" fmla="*/ 13 w 69"/>
                <a:gd name="T1" fmla="*/ 13 h 48"/>
                <a:gd name="T2" fmla="*/ 10 w 69"/>
                <a:gd name="T3" fmla="*/ 14 h 48"/>
                <a:gd name="T4" fmla="*/ 8 w 69"/>
                <a:gd name="T5" fmla="*/ 16 h 48"/>
                <a:gd name="T6" fmla="*/ 5 w 69"/>
                <a:gd name="T7" fmla="*/ 18 h 48"/>
                <a:gd name="T8" fmla="*/ 3 w 69"/>
                <a:gd name="T9" fmla="*/ 21 h 48"/>
                <a:gd name="T10" fmla="*/ 2 w 69"/>
                <a:gd name="T11" fmla="*/ 23 h 48"/>
                <a:gd name="T12" fmla="*/ 0 w 69"/>
                <a:gd name="T13" fmla="*/ 26 h 48"/>
                <a:gd name="T14" fmla="*/ 0 w 69"/>
                <a:gd name="T15" fmla="*/ 27 h 48"/>
                <a:gd name="T16" fmla="*/ 2 w 69"/>
                <a:gd name="T17" fmla="*/ 29 h 48"/>
                <a:gd name="T18" fmla="*/ 3 w 69"/>
                <a:gd name="T19" fmla="*/ 32 h 48"/>
                <a:gd name="T20" fmla="*/ 6 w 69"/>
                <a:gd name="T21" fmla="*/ 35 h 48"/>
                <a:gd name="T22" fmla="*/ 10 w 69"/>
                <a:gd name="T23" fmla="*/ 37 h 48"/>
                <a:gd name="T24" fmla="*/ 13 w 69"/>
                <a:gd name="T25" fmla="*/ 40 h 48"/>
                <a:gd name="T26" fmla="*/ 16 w 69"/>
                <a:gd name="T27" fmla="*/ 42 h 48"/>
                <a:gd name="T28" fmla="*/ 21 w 69"/>
                <a:gd name="T29" fmla="*/ 43 h 48"/>
                <a:gd name="T30" fmla="*/ 24 w 69"/>
                <a:gd name="T31" fmla="*/ 45 h 48"/>
                <a:gd name="T32" fmla="*/ 27 w 69"/>
                <a:gd name="T33" fmla="*/ 47 h 48"/>
                <a:gd name="T34" fmla="*/ 32 w 69"/>
                <a:gd name="T35" fmla="*/ 48 h 48"/>
                <a:gd name="T36" fmla="*/ 35 w 69"/>
                <a:gd name="T37" fmla="*/ 48 h 48"/>
                <a:gd name="T38" fmla="*/ 40 w 69"/>
                <a:gd name="T39" fmla="*/ 48 h 48"/>
                <a:gd name="T40" fmla="*/ 43 w 69"/>
                <a:gd name="T41" fmla="*/ 48 h 48"/>
                <a:gd name="T42" fmla="*/ 48 w 69"/>
                <a:gd name="T43" fmla="*/ 48 h 48"/>
                <a:gd name="T44" fmla="*/ 51 w 69"/>
                <a:gd name="T45" fmla="*/ 48 h 48"/>
                <a:gd name="T46" fmla="*/ 56 w 69"/>
                <a:gd name="T47" fmla="*/ 47 h 48"/>
                <a:gd name="T48" fmla="*/ 59 w 69"/>
                <a:gd name="T49" fmla="*/ 45 h 48"/>
                <a:gd name="T50" fmla="*/ 66 w 69"/>
                <a:gd name="T51" fmla="*/ 40 h 48"/>
                <a:gd name="T52" fmla="*/ 69 w 69"/>
                <a:gd name="T53" fmla="*/ 35 h 48"/>
                <a:gd name="T54" fmla="*/ 69 w 69"/>
                <a:gd name="T55" fmla="*/ 31 h 48"/>
                <a:gd name="T56" fmla="*/ 67 w 69"/>
                <a:gd name="T57" fmla="*/ 24 h 48"/>
                <a:gd name="T58" fmla="*/ 64 w 69"/>
                <a:gd name="T59" fmla="*/ 18 h 48"/>
                <a:gd name="T60" fmla="*/ 61 w 69"/>
                <a:gd name="T61" fmla="*/ 13 h 48"/>
                <a:gd name="T62" fmla="*/ 56 w 69"/>
                <a:gd name="T63" fmla="*/ 8 h 48"/>
                <a:gd name="T64" fmla="*/ 53 w 69"/>
                <a:gd name="T65" fmla="*/ 5 h 48"/>
                <a:gd name="T66" fmla="*/ 50 w 69"/>
                <a:gd name="T67" fmla="*/ 2 h 48"/>
                <a:gd name="T68" fmla="*/ 45 w 69"/>
                <a:gd name="T69" fmla="*/ 2 h 48"/>
                <a:gd name="T70" fmla="*/ 39 w 69"/>
                <a:gd name="T71" fmla="*/ 0 h 48"/>
                <a:gd name="T72" fmla="*/ 34 w 69"/>
                <a:gd name="T73" fmla="*/ 0 h 48"/>
                <a:gd name="T74" fmla="*/ 29 w 69"/>
                <a:gd name="T75" fmla="*/ 2 h 48"/>
                <a:gd name="T76" fmla="*/ 22 w 69"/>
                <a:gd name="T77" fmla="*/ 5 h 48"/>
                <a:gd name="T78" fmla="*/ 18 w 69"/>
                <a:gd name="T79" fmla="*/ 6 h 48"/>
                <a:gd name="T80" fmla="*/ 14 w 69"/>
                <a:gd name="T81" fmla="*/ 11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
                <a:gd name="T124" fmla="*/ 0 h 48"/>
                <a:gd name="T125" fmla="*/ 69 w 69"/>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 h="48">
                  <a:moveTo>
                    <a:pt x="13" y="13"/>
                  </a:moveTo>
                  <a:lnTo>
                    <a:pt x="10" y="14"/>
                  </a:lnTo>
                  <a:lnTo>
                    <a:pt x="8" y="16"/>
                  </a:lnTo>
                  <a:lnTo>
                    <a:pt x="5" y="18"/>
                  </a:lnTo>
                  <a:lnTo>
                    <a:pt x="3" y="21"/>
                  </a:lnTo>
                  <a:lnTo>
                    <a:pt x="2" y="23"/>
                  </a:lnTo>
                  <a:lnTo>
                    <a:pt x="0" y="26"/>
                  </a:lnTo>
                  <a:lnTo>
                    <a:pt x="0" y="27"/>
                  </a:lnTo>
                  <a:lnTo>
                    <a:pt x="2" y="29"/>
                  </a:lnTo>
                  <a:lnTo>
                    <a:pt x="3" y="32"/>
                  </a:lnTo>
                  <a:lnTo>
                    <a:pt x="6" y="35"/>
                  </a:lnTo>
                  <a:lnTo>
                    <a:pt x="10" y="37"/>
                  </a:lnTo>
                  <a:lnTo>
                    <a:pt x="13" y="40"/>
                  </a:lnTo>
                  <a:lnTo>
                    <a:pt x="16" y="42"/>
                  </a:lnTo>
                  <a:lnTo>
                    <a:pt x="21" y="43"/>
                  </a:lnTo>
                  <a:lnTo>
                    <a:pt x="24" y="45"/>
                  </a:lnTo>
                  <a:lnTo>
                    <a:pt x="27" y="47"/>
                  </a:lnTo>
                  <a:lnTo>
                    <a:pt x="32" y="48"/>
                  </a:lnTo>
                  <a:lnTo>
                    <a:pt x="35" y="48"/>
                  </a:lnTo>
                  <a:lnTo>
                    <a:pt x="40" y="48"/>
                  </a:lnTo>
                  <a:lnTo>
                    <a:pt x="43" y="48"/>
                  </a:lnTo>
                  <a:lnTo>
                    <a:pt x="48" y="48"/>
                  </a:lnTo>
                  <a:lnTo>
                    <a:pt x="51" y="48"/>
                  </a:lnTo>
                  <a:lnTo>
                    <a:pt x="56" y="47"/>
                  </a:lnTo>
                  <a:lnTo>
                    <a:pt x="59" y="45"/>
                  </a:lnTo>
                  <a:lnTo>
                    <a:pt x="66" y="40"/>
                  </a:lnTo>
                  <a:lnTo>
                    <a:pt x="69" y="35"/>
                  </a:lnTo>
                  <a:lnTo>
                    <a:pt x="69" y="31"/>
                  </a:lnTo>
                  <a:lnTo>
                    <a:pt x="67" y="24"/>
                  </a:lnTo>
                  <a:lnTo>
                    <a:pt x="64" y="18"/>
                  </a:lnTo>
                  <a:lnTo>
                    <a:pt x="61" y="13"/>
                  </a:lnTo>
                  <a:lnTo>
                    <a:pt x="56" y="8"/>
                  </a:lnTo>
                  <a:lnTo>
                    <a:pt x="53" y="5"/>
                  </a:lnTo>
                  <a:lnTo>
                    <a:pt x="50" y="2"/>
                  </a:lnTo>
                  <a:lnTo>
                    <a:pt x="45" y="2"/>
                  </a:lnTo>
                  <a:lnTo>
                    <a:pt x="39" y="0"/>
                  </a:lnTo>
                  <a:lnTo>
                    <a:pt x="34" y="0"/>
                  </a:lnTo>
                  <a:lnTo>
                    <a:pt x="29" y="2"/>
                  </a:lnTo>
                  <a:lnTo>
                    <a:pt x="22" y="5"/>
                  </a:lnTo>
                  <a:lnTo>
                    <a:pt x="18" y="6"/>
                  </a:lnTo>
                  <a:lnTo>
                    <a:pt x="14" y="1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2" name="Freeform 94"/>
            <p:cNvSpPr>
              <a:spLocks/>
            </p:cNvSpPr>
            <p:nvPr/>
          </p:nvSpPr>
          <p:spPr bwMode="auto">
            <a:xfrm>
              <a:off x="4549" y="2398"/>
              <a:ext cx="45" cy="22"/>
            </a:xfrm>
            <a:custGeom>
              <a:avLst/>
              <a:gdLst>
                <a:gd name="T0" fmla="*/ 0 w 45"/>
                <a:gd name="T1" fmla="*/ 14 h 22"/>
                <a:gd name="T2" fmla="*/ 1 w 45"/>
                <a:gd name="T3" fmla="*/ 16 h 22"/>
                <a:gd name="T4" fmla="*/ 1 w 45"/>
                <a:gd name="T5" fmla="*/ 17 h 22"/>
                <a:gd name="T6" fmla="*/ 3 w 45"/>
                <a:gd name="T7" fmla="*/ 19 h 22"/>
                <a:gd name="T8" fmla="*/ 4 w 45"/>
                <a:gd name="T9" fmla="*/ 19 h 22"/>
                <a:gd name="T10" fmla="*/ 6 w 45"/>
                <a:gd name="T11" fmla="*/ 21 h 22"/>
                <a:gd name="T12" fmla="*/ 8 w 45"/>
                <a:gd name="T13" fmla="*/ 22 h 22"/>
                <a:gd name="T14" fmla="*/ 9 w 45"/>
                <a:gd name="T15" fmla="*/ 22 h 22"/>
                <a:gd name="T16" fmla="*/ 11 w 45"/>
                <a:gd name="T17" fmla="*/ 22 h 22"/>
                <a:gd name="T18" fmla="*/ 16 w 45"/>
                <a:gd name="T19" fmla="*/ 22 h 22"/>
                <a:gd name="T20" fmla="*/ 20 w 45"/>
                <a:gd name="T21" fmla="*/ 21 h 22"/>
                <a:gd name="T22" fmla="*/ 24 w 45"/>
                <a:gd name="T23" fmla="*/ 19 h 22"/>
                <a:gd name="T24" fmla="*/ 28 w 45"/>
                <a:gd name="T25" fmla="*/ 17 h 22"/>
                <a:gd name="T26" fmla="*/ 32 w 45"/>
                <a:gd name="T27" fmla="*/ 14 h 22"/>
                <a:gd name="T28" fmla="*/ 37 w 45"/>
                <a:gd name="T29" fmla="*/ 13 h 22"/>
                <a:gd name="T30" fmla="*/ 40 w 45"/>
                <a:gd name="T31" fmla="*/ 11 h 22"/>
                <a:gd name="T32" fmla="*/ 45 w 45"/>
                <a:gd name="T33" fmla="*/ 8 h 22"/>
                <a:gd name="T34" fmla="*/ 41 w 45"/>
                <a:gd name="T35" fmla="*/ 8 h 22"/>
                <a:gd name="T36" fmla="*/ 40 w 45"/>
                <a:gd name="T37" fmla="*/ 6 h 22"/>
                <a:gd name="T38" fmla="*/ 37 w 45"/>
                <a:gd name="T39" fmla="*/ 5 h 22"/>
                <a:gd name="T40" fmla="*/ 33 w 45"/>
                <a:gd name="T41" fmla="*/ 3 h 22"/>
                <a:gd name="T42" fmla="*/ 30 w 45"/>
                <a:gd name="T43" fmla="*/ 1 h 22"/>
                <a:gd name="T44" fmla="*/ 28 w 45"/>
                <a:gd name="T45" fmla="*/ 1 h 22"/>
                <a:gd name="T46" fmla="*/ 25 w 45"/>
                <a:gd name="T47" fmla="*/ 0 h 22"/>
                <a:gd name="T48" fmla="*/ 22 w 45"/>
                <a:gd name="T49" fmla="*/ 1 h 22"/>
                <a:gd name="T50" fmla="*/ 19 w 45"/>
                <a:gd name="T51" fmla="*/ 1 h 22"/>
                <a:gd name="T52" fmla="*/ 16 w 45"/>
                <a:gd name="T53" fmla="*/ 3 h 22"/>
                <a:gd name="T54" fmla="*/ 12 w 45"/>
                <a:gd name="T55" fmla="*/ 5 h 22"/>
                <a:gd name="T56" fmla="*/ 11 w 45"/>
                <a:gd name="T57" fmla="*/ 6 h 22"/>
                <a:gd name="T58" fmla="*/ 8 w 45"/>
                <a:gd name="T59" fmla="*/ 8 h 22"/>
                <a:gd name="T60" fmla="*/ 4 w 45"/>
                <a:gd name="T61" fmla="*/ 9 h 22"/>
                <a:gd name="T62" fmla="*/ 3 w 45"/>
                <a:gd name="T63" fmla="*/ 11 h 22"/>
                <a:gd name="T64" fmla="*/ 0 w 45"/>
                <a:gd name="T65" fmla="*/ 14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22"/>
                <a:gd name="T101" fmla="*/ 45 w 45"/>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22">
                  <a:moveTo>
                    <a:pt x="0" y="14"/>
                  </a:moveTo>
                  <a:lnTo>
                    <a:pt x="1" y="16"/>
                  </a:lnTo>
                  <a:lnTo>
                    <a:pt x="1" y="17"/>
                  </a:lnTo>
                  <a:lnTo>
                    <a:pt x="3" y="19"/>
                  </a:lnTo>
                  <a:lnTo>
                    <a:pt x="4" y="19"/>
                  </a:lnTo>
                  <a:lnTo>
                    <a:pt x="6" y="21"/>
                  </a:lnTo>
                  <a:lnTo>
                    <a:pt x="8" y="22"/>
                  </a:lnTo>
                  <a:lnTo>
                    <a:pt x="9" y="22"/>
                  </a:lnTo>
                  <a:lnTo>
                    <a:pt x="11" y="22"/>
                  </a:lnTo>
                  <a:lnTo>
                    <a:pt x="16" y="22"/>
                  </a:lnTo>
                  <a:lnTo>
                    <a:pt x="20" y="21"/>
                  </a:lnTo>
                  <a:lnTo>
                    <a:pt x="24" y="19"/>
                  </a:lnTo>
                  <a:lnTo>
                    <a:pt x="28" y="17"/>
                  </a:lnTo>
                  <a:lnTo>
                    <a:pt x="32" y="14"/>
                  </a:lnTo>
                  <a:lnTo>
                    <a:pt x="37" y="13"/>
                  </a:lnTo>
                  <a:lnTo>
                    <a:pt x="40" y="11"/>
                  </a:lnTo>
                  <a:lnTo>
                    <a:pt x="45" y="8"/>
                  </a:lnTo>
                  <a:lnTo>
                    <a:pt x="41" y="8"/>
                  </a:lnTo>
                  <a:lnTo>
                    <a:pt x="40" y="6"/>
                  </a:lnTo>
                  <a:lnTo>
                    <a:pt x="37" y="5"/>
                  </a:lnTo>
                  <a:lnTo>
                    <a:pt x="33" y="3"/>
                  </a:lnTo>
                  <a:lnTo>
                    <a:pt x="30" y="1"/>
                  </a:lnTo>
                  <a:lnTo>
                    <a:pt x="28" y="1"/>
                  </a:lnTo>
                  <a:lnTo>
                    <a:pt x="25" y="0"/>
                  </a:lnTo>
                  <a:lnTo>
                    <a:pt x="22" y="1"/>
                  </a:lnTo>
                  <a:lnTo>
                    <a:pt x="19" y="1"/>
                  </a:lnTo>
                  <a:lnTo>
                    <a:pt x="16" y="3"/>
                  </a:lnTo>
                  <a:lnTo>
                    <a:pt x="12" y="5"/>
                  </a:lnTo>
                  <a:lnTo>
                    <a:pt x="11" y="6"/>
                  </a:lnTo>
                  <a:lnTo>
                    <a:pt x="8" y="8"/>
                  </a:lnTo>
                  <a:lnTo>
                    <a:pt x="4" y="9"/>
                  </a:lnTo>
                  <a:lnTo>
                    <a:pt x="3" y="11"/>
                  </a:lnTo>
                  <a:lnTo>
                    <a:pt x="0" y="14"/>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3" name="Freeform 95"/>
            <p:cNvSpPr>
              <a:spLocks/>
            </p:cNvSpPr>
            <p:nvPr/>
          </p:nvSpPr>
          <p:spPr bwMode="auto">
            <a:xfrm>
              <a:off x="4549" y="2398"/>
              <a:ext cx="45" cy="22"/>
            </a:xfrm>
            <a:custGeom>
              <a:avLst/>
              <a:gdLst>
                <a:gd name="T0" fmla="*/ 0 w 45"/>
                <a:gd name="T1" fmla="*/ 14 h 22"/>
                <a:gd name="T2" fmla="*/ 1 w 45"/>
                <a:gd name="T3" fmla="*/ 16 h 22"/>
                <a:gd name="T4" fmla="*/ 1 w 45"/>
                <a:gd name="T5" fmla="*/ 17 h 22"/>
                <a:gd name="T6" fmla="*/ 3 w 45"/>
                <a:gd name="T7" fmla="*/ 19 h 22"/>
                <a:gd name="T8" fmla="*/ 4 w 45"/>
                <a:gd name="T9" fmla="*/ 19 h 22"/>
                <a:gd name="T10" fmla="*/ 6 w 45"/>
                <a:gd name="T11" fmla="*/ 21 h 22"/>
                <a:gd name="T12" fmla="*/ 8 w 45"/>
                <a:gd name="T13" fmla="*/ 22 h 22"/>
                <a:gd name="T14" fmla="*/ 9 w 45"/>
                <a:gd name="T15" fmla="*/ 22 h 22"/>
                <a:gd name="T16" fmla="*/ 11 w 45"/>
                <a:gd name="T17" fmla="*/ 22 h 22"/>
                <a:gd name="T18" fmla="*/ 16 w 45"/>
                <a:gd name="T19" fmla="*/ 22 h 22"/>
                <a:gd name="T20" fmla="*/ 20 w 45"/>
                <a:gd name="T21" fmla="*/ 21 h 22"/>
                <a:gd name="T22" fmla="*/ 24 w 45"/>
                <a:gd name="T23" fmla="*/ 19 h 22"/>
                <a:gd name="T24" fmla="*/ 28 w 45"/>
                <a:gd name="T25" fmla="*/ 17 h 22"/>
                <a:gd name="T26" fmla="*/ 32 w 45"/>
                <a:gd name="T27" fmla="*/ 14 h 22"/>
                <a:gd name="T28" fmla="*/ 37 w 45"/>
                <a:gd name="T29" fmla="*/ 13 h 22"/>
                <a:gd name="T30" fmla="*/ 40 w 45"/>
                <a:gd name="T31" fmla="*/ 11 h 22"/>
                <a:gd name="T32" fmla="*/ 45 w 45"/>
                <a:gd name="T33" fmla="*/ 8 h 22"/>
                <a:gd name="T34" fmla="*/ 41 w 45"/>
                <a:gd name="T35" fmla="*/ 8 h 22"/>
                <a:gd name="T36" fmla="*/ 40 w 45"/>
                <a:gd name="T37" fmla="*/ 6 h 22"/>
                <a:gd name="T38" fmla="*/ 37 w 45"/>
                <a:gd name="T39" fmla="*/ 5 h 22"/>
                <a:gd name="T40" fmla="*/ 33 w 45"/>
                <a:gd name="T41" fmla="*/ 3 h 22"/>
                <a:gd name="T42" fmla="*/ 30 w 45"/>
                <a:gd name="T43" fmla="*/ 1 h 22"/>
                <a:gd name="T44" fmla="*/ 28 w 45"/>
                <a:gd name="T45" fmla="*/ 1 h 22"/>
                <a:gd name="T46" fmla="*/ 25 w 45"/>
                <a:gd name="T47" fmla="*/ 0 h 22"/>
                <a:gd name="T48" fmla="*/ 22 w 45"/>
                <a:gd name="T49" fmla="*/ 1 h 22"/>
                <a:gd name="T50" fmla="*/ 19 w 45"/>
                <a:gd name="T51" fmla="*/ 1 h 22"/>
                <a:gd name="T52" fmla="*/ 16 w 45"/>
                <a:gd name="T53" fmla="*/ 3 h 22"/>
                <a:gd name="T54" fmla="*/ 12 w 45"/>
                <a:gd name="T55" fmla="*/ 5 h 22"/>
                <a:gd name="T56" fmla="*/ 11 w 45"/>
                <a:gd name="T57" fmla="*/ 6 h 22"/>
                <a:gd name="T58" fmla="*/ 8 w 45"/>
                <a:gd name="T59" fmla="*/ 8 h 22"/>
                <a:gd name="T60" fmla="*/ 4 w 45"/>
                <a:gd name="T61" fmla="*/ 9 h 22"/>
                <a:gd name="T62" fmla="*/ 3 w 45"/>
                <a:gd name="T63" fmla="*/ 11 h 22"/>
                <a:gd name="T64" fmla="*/ 0 w 45"/>
                <a:gd name="T65" fmla="*/ 14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22"/>
                <a:gd name="T101" fmla="*/ 45 w 45"/>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22">
                  <a:moveTo>
                    <a:pt x="0" y="14"/>
                  </a:moveTo>
                  <a:lnTo>
                    <a:pt x="1" y="16"/>
                  </a:lnTo>
                  <a:lnTo>
                    <a:pt x="1" y="17"/>
                  </a:lnTo>
                  <a:lnTo>
                    <a:pt x="3" y="19"/>
                  </a:lnTo>
                  <a:lnTo>
                    <a:pt x="4" y="19"/>
                  </a:lnTo>
                  <a:lnTo>
                    <a:pt x="6" y="21"/>
                  </a:lnTo>
                  <a:lnTo>
                    <a:pt x="8" y="22"/>
                  </a:lnTo>
                  <a:lnTo>
                    <a:pt x="9" y="22"/>
                  </a:lnTo>
                  <a:lnTo>
                    <a:pt x="11" y="22"/>
                  </a:lnTo>
                  <a:lnTo>
                    <a:pt x="16" y="22"/>
                  </a:lnTo>
                  <a:lnTo>
                    <a:pt x="20" y="21"/>
                  </a:lnTo>
                  <a:lnTo>
                    <a:pt x="24" y="19"/>
                  </a:lnTo>
                  <a:lnTo>
                    <a:pt x="28" y="17"/>
                  </a:lnTo>
                  <a:lnTo>
                    <a:pt x="32" y="14"/>
                  </a:lnTo>
                  <a:lnTo>
                    <a:pt x="37" y="13"/>
                  </a:lnTo>
                  <a:lnTo>
                    <a:pt x="40" y="11"/>
                  </a:lnTo>
                  <a:lnTo>
                    <a:pt x="45" y="8"/>
                  </a:lnTo>
                  <a:lnTo>
                    <a:pt x="41" y="8"/>
                  </a:lnTo>
                  <a:lnTo>
                    <a:pt x="40" y="6"/>
                  </a:lnTo>
                  <a:lnTo>
                    <a:pt x="37" y="5"/>
                  </a:lnTo>
                  <a:lnTo>
                    <a:pt x="33" y="3"/>
                  </a:lnTo>
                  <a:lnTo>
                    <a:pt x="30" y="1"/>
                  </a:lnTo>
                  <a:lnTo>
                    <a:pt x="28" y="1"/>
                  </a:lnTo>
                  <a:lnTo>
                    <a:pt x="25" y="0"/>
                  </a:lnTo>
                  <a:lnTo>
                    <a:pt x="22" y="1"/>
                  </a:lnTo>
                  <a:lnTo>
                    <a:pt x="19" y="1"/>
                  </a:lnTo>
                  <a:lnTo>
                    <a:pt x="16" y="3"/>
                  </a:lnTo>
                  <a:lnTo>
                    <a:pt x="12" y="5"/>
                  </a:lnTo>
                  <a:lnTo>
                    <a:pt x="11" y="6"/>
                  </a:lnTo>
                  <a:lnTo>
                    <a:pt x="8" y="8"/>
                  </a:lnTo>
                  <a:lnTo>
                    <a:pt x="4" y="9"/>
                  </a:lnTo>
                  <a:lnTo>
                    <a:pt x="3" y="11"/>
                  </a:lnTo>
                  <a:lnTo>
                    <a:pt x="0" y="14"/>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4" name="Freeform 96"/>
            <p:cNvSpPr>
              <a:spLocks/>
            </p:cNvSpPr>
            <p:nvPr/>
          </p:nvSpPr>
          <p:spPr bwMode="auto">
            <a:xfrm>
              <a:off x="4622" y="2396"/>
              <a:ext cx="63" cy="52"/>
            </a:xfrm>
            <a:custGeom>
              <a:avLst/>
              <a:gdLst>
                <a:gd name="T0" fmla="*/ 2 w 63"/>
                <a:gd name="T1" fmla="*/ 15 h 52"/>
                <a:gd name="T2" fmla="*/ 4 w 63"/>
                <a:gd name="T3" fmla="*/ 16 h 52"/>
                <a:gd name="T4" fmla="*/ 4 w 63"/>
                <a:gd name="T5" fmla="*/ 16 h 52"/>
                <a:gd name="T6" fmla="*/ 4 w 63"/>
                <a:gd name="T7" fmla="*/ 19 h 52"/>
                <a:gd name="T8" fmla="*/ 5 w 63"/>
                <a:gd name="T9" fmla="*/ 27 h 52"/>
                <a:gd name="T10" fmla="*/ 8 w 63"/>
                <a:gd name="T11" fmla="*/ 35 h 52"/>
                <a:gd name="T12" fmla="*/ 13 w 63"/>
                <a:gd name="T13" fmla="*/ 42 h 52"/>
                <a:gd name="T14" fmla="*/ 20 w 63"/>
                <a:gd name="T15" fmla="*/ 48 h 52"/>
                <a:gd name="T16" fmla="*/ 28 w 63"/>
                <a:gd name="T17" fmla="*/ 52 h 52"/>
                <a:gd name="T18" fmla="*/ 37 w 63"/>
                <a:gd name="T19" fmla="*/ 52 h 52"/>
                <a:gd name="T20" fmla="*/ 47 w 63"/>
                <a:gd name="T21" fmla="*/ 50 h 52"/>
                <a:gd name="T22" fmla="*/ 57 w 63"/>
                <a:gd name="T23" fmla="*/ 45 h 52"/>
                <a:gd name="T24" fmla="*/ 62 w 63"/>
                <a:gd name="T25" fmla="*/ 40 h 52"/>
                <a:gd name="T26" fmla="*/ 63 w 63"/>
                <a:gd name="T27" fmla="*/ 37 h 52"/>
                <a:gd name="T28" fmla="*/ 62 w 63"/>
                <a:gd name="T29" fmla="*/ 32 h 52"/>
                <a:gd name="T30" fmla="*/ 58 w 63"/>
                <a:gd name="T31" fmla="*/ 26 h 52"/>
                <a:gd name="T32" fmla="*/ 58 w 63"/>
                <a:gd name="T33" fmla="*/ 23 h 52"/>
                <a:gd name="T34" fmla="*/ 58 w 63"/>
                <a:gd name="T35" fmla="*/ 19 h 52"/>
                <a:gd name="T36" fmla="*/ 58 w 63"/>
                <a:gd name="T37" fmla="*/ 18 h 52"/>
                <a:gd name="T38" fmla="*/ 60 w 63"/>
                <a:gd name="T39" fmla="*/ 15 h 52"/>
                <a:gd name="T40" fmla="*/ 60 w 63"/>
                <a:gd name="T41" fmla="*/ 13 h 52"/>
                <a:gd name="T42" fmla="*/ 58 w 63"/>
                <a:gd name="T43" fmla="*/ 11 h 52"/>
                <a:gd name="T44" fmla="*/ 55 w 63"/>
                <a:gd name="T45" fmla="*/ 8 h 52"/>
                <a:gd name="T46" fmla="*/ 53 w 63"/>
                <a:gd name="T47" fmla="*/ 7 h 52"/>
                <a:gd name="T48" fmla="*/ 45 w 63"/>
                <a:gd name="T49" fmla="*/ 3 h 52"/>
                <a:gd name="T50" fmla="*/ 31 w 63"/>
                <a:gd name="T51" fmla="*/ 0 h 52"/>
                <a:gd name="T52" fmla="*/ 18 w 63"/>
                <a:gd name="T53" fmla="*/ 2 h 52"/>
                <a:gd name="T54" fmla="*/ 5 w 63"/>
                <a:gd name="T55" fmla="*/ 7 h 52"/>
                <a:gd name="T56" fmla="*/ 0 w 63"/>
                <a:gd name="T57" fmla="*/ 11 h 52"/>
                <a:gd name="T58" fmla="*/ 2 w 63"/>
                <a:gd name="T59" fmla="*/ 11 h 52"/>
                <a:gd name="T60" fmla="*/ 4 w 63"/>
                <a:gd name="T61" fmla="*/ 13 h 52"/>
                <a:gd name="T62" fmla="*/ 4 w 63"/>
                <a:gd name="T63" fmla="*/ 15 h 52"/>
                <a:gd name="T64" fmla="*/ 0 w 63"/>
                <a:gd name="T65" fmla="*/ 11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52"/>
                <a:gd name="T101" fmla="*/ 63 w 6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52">
                  <a:moveTo>
                    <a:pt x="0" y="11"/>
                  </a:moveTo>
                  <a:lnTo>
                    <a:pt x="2" y="15"/>
                  </a:lnTo>
                  <a:lnTo>
                    <a:pt x="4" y="16"/>
                  </a:lnTo>
                  <a:lnTo>
                    <a:pt x="4" y="19"/>
                  </a:lnTo>
                  <a:lnTo>
                    <a:pt x="4" y="24"/>
                  </a:lnTo>
                  <a:lnTo>
                    <a:pt x="5" y="27"/>
                  </a:lnTo>
                  <a:lnTo>
                    <a:pt x="7" y="32"/>
                  </a:lnTo>
                  <a:lnTo>
                    <a:pt x="8" y="35"/>
                  </a:lnTo>
                  <a:lnTo>
                    <a:pt x="10" y="39"/>
                  </a:lnTo>
                  <a:lnTo>
                    <a:pt x="13" y="42"/>
                  </a:lnTo>
                  <a:lnTo>
                    <a:pt x="17" y="45"/>
                  </a:lnTo>
                  <a:lnTo>
                    <a:pt x="20" y="48"/>
                  </a:lnTo>
                  <a:lnTo>
                    <a:pt x="23" y="50"/>
                  </a:lnTo>
                  <a:lnTo>
                    <a:pt x="28" y="52"/>
                  </a:lnTo>
                  <a:lnTo>
                    <a:pt x="33" y="52"/>
                  </a:lnTo>
                  <a:lnTo>
                    <a:pt x="37" y="52"/>
                  </a:lnTo>
                  <a:lnTo>
                    <a:pt x="42" y="52"/>
                  </a:lnTo>
                  <a:lnTo>
                    <a:pt x="47" y="50"/>
                  </a:lnTo>
                  <a:lnTo>
                    <a:pt x="52" y="48"/>
                  </a:lnTo>
                  <a:lnTo>
                    <a:pt x="57" y="45"/>
                  </a:lnTo>
                  <a:lnTo>
                    <a:pt x="62" y="42"/>
                  </a:lnTo>
                  <a:lnTo>
                    <a:pt x="62" y="40"/>
                  </a:lnTo>
                  <a:lnTo>
                    <a:pt x="63" y="39"/>
                  </a:lnTo>
                  <a:lnTo>
                    <a:pt x="63" y="37"/>
                  </a:lnTo>
                  <a:lnTo>
                    <a:pt x="62" y="34"/>
                  </a:lnTo>
                  <a:lnTo>
                    <a:pt x="62" y="32"/>
                  </a:lnTo>
                  <a:lnTo>
                    <a:pt x="60" y="29"/>
                  </a:lnTo>
                  <a:lnTo>
                    <a:pt x="58" y="26"/>
                  </a:lnTo>
                  <a:lnTo>
                    <a:pt x="58" y="24"/>
                  </a:lnTo>
                  <a:lnTo>
                    <a:pt x="58" y="23"/>
                  </a:lnTo>
                  <a:lnTo>
                    <a:pt x="58" y="21"/>
                  </a:lnTo>
                  <a:lnTo>
                    <a:pt x="58" y="19"/>
                  </a:lnTo>
                  <a:lnTo>
                    <a:pt x="58" y="18"/>
                  </a:lnTo>
                  <a:lnTo>
                    <a:pt x="60" y="16"/>
                  </a:lnTo>
                  <a:lnTo>
                    <a:pt x="60" y="15"/>
                  </a:lnTo>
                  <a:lnTo>
                    <a:pt x="62" y="13"/>
                  </a:lnTo>
                  <a:lnTo>
                    <a:pt x="60" y="13"/>
                  </a:lnTo>
                  <a:lnTo>
                    <a:pt x="58" y="11"/>
                  </a:lnTo>
                  <a:lnTo>
                    <a:pt x="57" y="10"/>
                  </a:lnTo>
                  <a:lnTo>
                    <a:pt x="55" y="8"/>
                  </a:lnTo>
                  <a:lnTo>
                    <a:pt x="53" y="8"/>
                  </a:lnTo>
                  <a:lnTo>
                    <a:pt x="53" y="7"/>
                  </a:lnTo>
                  <a:lnTo>
                    <a:pt x="52" y="7"/>
                  </a:lnTo>
                  <a:lnTo>
                    <a:pt x="45" y="3"/>
                  </a:lnTo>
                  <a:lnTo>
                    <a:pt x="39" y="2"/>
                  </a:lnTo>
                  <a:lnTo>
                    <a:pt x="31" y="0"/>
                  </a:lnTo>
                  <a:lnTo>
                    <a:pt x="25" y="0"/>
                  </a:lnTo>
                  <a:lnTo>
                    <a:pt x="18" y="2"/>
                  </a:lnTo>
                  <a:lnTo>
                    <a:pt x="12" y="3"/>
                  </a:lnTo>
                  <a:lnTo>
                    <a:pt x="5" y="7"/>
                  </a:lnTo>
                  <a:lnTo>
                    <a:pt x="0" y="11"/>
                  </a:lnTo>
                  <a:lnTo>
                    <a:pt x="2" y="11"/>
                  </a:lnTo>
                  <a:lnTo>
                    <a:pt x="2" y="13"/>
                  </a:lnTo>
                  <a:lnTo>
                    <a:pt x="4" y="13"/>
                  </a:lnTo>
                  <a:lnTo>
                    <a:pt x="4" y="15"/>
                  </a:lnTo>
                  <a:lnTo>
                    <a:pt x="0" y="1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5" name="Freeform 97"/>
            <p:cNvSpPr>
              <a:spLocks/>
            </p:cNvSpPr>
            <p:nvPr/>
          </p:nvSpPr>
          <p:spPr bwMode="auto">
            <a:xfrm>
              <a:off x="4622" y="2396"/>
              <a:ext cx="63" cy="52"/>
            </a:xfrm>
            <a:custGeom>
              <a:avLst/>
              <a:gdLst>
                <a:gd name="T0" fmla="*/ 2 w 63"/>
                <a:gd name="T1" fmla="*/ 15 h 52"/>
                <a:gd name="T2" fmla="*/ 4 w 63"/>
                <a:gd name="T3" fmla="*/ 16 h 52"/>
                <a:gd name="T4" fmla="*/ 4 w 63"/>
                <a:gd name="T5" fmla="*/ 16 h 52"/>
                <a:gd name="T6" fmla="*/ 4 w 63"/>
                <a:gd name="T7" fmla="*/ 19 h 52"/>
                <a:gd name="T8" fmla="*/ 5 w 63"/>
                <a:gd name="T9" fmla="*/ 27 h 52"/>
                <a:gd name="T10" fmla="*/ 8 w 63"/>
                <a:gd name="T11" fmla="*/ 35 h 52"/>
                <a:gd name="T12" fmla="*/ 13 w 63"/>
                <a:gd name="T13" fmla="*/ 42 h 52"/>
                <a:gd name="T14" fmla="*/ 20 w 63"/>
                <a:gd name="T15" fmla="*/ 48 h 52"/>
                <a:gd name="T16" fmla="*/ 28 w 63"/>
                <a:gd name="T17" fmla="*/ 52 h 52"/>
                <a:gd name="T18" fmla="*/ 37 w 63"/>
                <a:gd name="T19" fmla="*/ 52 h 52"/>
                <a:gd name="T20" fmla="*/ 47 w 63"/>
                <a:gd name="T21" fmla="*/ 50 h 52"/>
                <a:gd name="T22" fmla="*/ 57 w 63"/>
                <a:gd name="T23" fmla="*/ 45 h 52"/>
                <a:gd name="T24" fmla="*/ 62 w 63"/>
                <a:gd name="T25" fmla="*/ 40 h 52"/>
                <a:gd name="T26" fmla="*/ 63 w 63"/>
                <a:gd name="T27" fmla="*/ 37 h 52"/>
                <a:gd name="T28" fmla="*/ 62 w 63"/>
                <a:gd name="T29" fmla="*/ 32 h 52"/>
                <a:gd name="T30" fmla="*/ 58 w 63"/>
                <a:gd name="T31" fmla="*/ 26 h 52"/>
                <a:gd name="T32" fmla="*/ 58 w 63"/>
                <a:gd name="T33" fmla="*/ 23 h 52"/>
                <a:gd name="T34" fmla="*/ 58 w 63"/>
                <a:gd name="T35" fmla="*/ 19 h 52"/>
                <a:gd name="T36" fmla="*/ 58 w 63"/>
                <a:gd name="T37" fmla="*/ 18 h 52"/>
                <a:gd name="T38" fmla="*/ 60 w 63"/>
                <a:gd name="T39" fmla="*/ 15 h 52"/>
                <a:gd name="T40" fmla="*/ 60 w 63"/>
                <a:gd name="T41" fmla="*/ 13 h 52"/>
                <a:gd name="T42" fmla="*/ 58 w 63"/>
                <a:gd name="T43" fmla="*/ 11 h 52"/>
                <a:gd name="T44" fmla="*/ 55 w 63"/>
                <a:gd name="T45" fmla="*/ 8 h 52"/>
                <a:gd name="T46" fmla="*/ 53 w 63"/>
                <a:gd name="T47" fmla="*/ 7 h 52"/>
                <a:gd name="T48" fmla="*/ 45 w 63"/>
                <a:gd name="T49" fmla="*/ 3 h 52"/>
                <a:gd name="T50" fmla="*/ 31 w 63"/>
                <a:gd name="T51" fmla="*/ 0 h 52"/>
                <a:gd name="T52" fmla="*/ 18 w 63"/>
                <a:gd name="T53" fmla="*/ 2 h 52"/>
                <a:gd name="T54" fmla="*/ 5 w 63"/>
                <a:gd name="T55" fmla="*/ 7 h 52"/>
                <a:gd name="T56" fmla="*/ 0 w 63"/>
                <a:gd name="T57" fmla="*/ 11 h 52"/>
                <a:gd name="T58" fmla="*/ 2 w 63"/>
                <a:gd name="T59" fmla="*/ 11 h 52"/>
                <a:gd name="T60" fmla="*/ 4 w 63"/>
                <a:gd name="T61" fmla="*/ 13 h 52"/>
                <a:gd name="T62" fmla="*/ 4 w 63"/>
                <a:gd name="T63" fmla="*/ 15 h 52"/>
                <a:gd name="T64" fmla="*/ 0 w 63"/>
                <a:gd name="T65" fmla="*/ 11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52"/>
                <a:gd name="T101" fmla="*/ 63 w 6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52">
                  <a:moveTo>
                    <a:pt x="0" y="11"/>
                  </a:moveTo>
                  <a:lnTo>
                    <a:pt x="2" y="15"/>
                  </a:lnTo>
                  <a:lnTo>
                    <a:pt x="4" y="16"/>
                  </a:lnTo>
                  <a:lnTo>
                    <a:pt x="4" y="19"/>
                  </a:lnTo>
                  <a:lnTo>
                    <a:pt x="4" y="24"/>
                  </a:lnTo>
                  <a:lnTo>
                    <a:pt x="5" y="27"/>
                  </a:lnTo>
                  <a:lnTo>
                    <a:pt x="7" y="32"/>
                  </a:lnTo>
                  <a:lnTo>
                    <a:pt x="8" y="35"/>
                  </a:lnTo>
                  <a:lnTo>
                    <a:pt x="10" y="39"/>
                  </a:lnTo>
                  <a:lnTo>
                    <a:pt x="13" y="42"/>
                  </a:lnTo>
                  <a:lnTo>
                    <a:pt x="17" y="45"/>
                  </a:lnTo>
                  <a:lnTo>
                    <a:pt x="20" y="48"/>
                  </a:lnTo>
                  <a:lnTo>
                    <a:pt x="23" y="50"/>
                  </a:lnTo>
                  <a:lnTo>
                    <a:pt x="28" y="52"/>
                  </a:lnTo>
                  <a:lnTo>
                    <a:pt x="33" y="52"/>
                  </a:lnTo>
                  <a:lnTo>
                    <a:pt x="37" y="52"/>
                  </a:lnTo>
                  <a:lnTo>
                    <a:pt x="42" y="52"/>
                  </a:lnTo>
                  <a:lnTo>
                    <a:pt x="47" y="50"/>
                  </a:lnTo>
                  <a:lnTo>
                    <a:pt x="52" y="48"/>
                  </a:lnTo>
                  <a:lnTo>
                    <a:pt x="57" y="45"/>
                  </a:lnTo>
                  <a:lnTo>
                    <a:pt x="62" y="42"/>
                  </a:lnTo>
                  <a:lnTo>
                    <a:pt x="62" y="40"/>
                  </a:lnTo>
                  <a:lnTo>
                    <a:pt x="63" y="39"/>
                  </a:lnTo>
                  <a:lnTo>
                    <a:pt x="63" y="37"/>
                  </a:lnTo>
                  <a:lnTo>
                    <a:pt x="62" y="34"/>
                  </a:lnTo>
                  <a:lnTo>
                    <a:pt x="62" y="32"/>
                  </a:lnTo>
                  <a:lnTo>
                    <a:pt x="60" y="29"/>
                  </a:lnTo>
                  <a:lnTo>
                    <a:pt x="58" y="26"/>
                  </a:lnTo>
                  <a:lnTo>
                    <a:pt x="58" y="24"/>
                  </a:lnTo>
                  <a:lnTo>
                    <a:pt x="58" y="23"/>
                  </a:lnTo>
                  <a:lnTo>
                    <a:pt x="58" y="21"/>
                  </a:lnTo>
                  <a:lnTo>
                    <a:pt x="58" y="19"/>
                  </a:lnTo>
                  <a:lnTo>
                    <a:pt x="58" y="18"/>
                  </a:lnTo>
                  <a:lnTo>
                    <a:pt x="60" y="16"/>
                  </a:lnTo>
                  <a:lnTo>
                    <a:pt x="60" y="15"/>
                  </a:lnTo>
                  <a:lnTo>
                    <a:pt x="62" y="13"/>
                  </a:lnTo>
                  <a:lnTo>
                    <a:pt x="60" y="13"/>
                  </a:lnTo>
                  <a:lnTo>
                    <a:pt x="58" y="11"/>
                  </a:lnTo>
                  <a:lnTo>
                    <a:pt x="57" y="10"/>
                  </a:lnTo>
                  <a:lnTo>
                    <a:pt x="55" y="8"/>
                  </a:lnTo>
                  <a:lnTo>
                    <a:pt x="53" y="8"/>
                  </a:lnTo>
                  <a:lnTo>
                    <a:pt x="53" y="7"/>
                  </a:lnTo>
                  <a:lnTo>
                    <a:pt x="52" y="7"/>
                  </a:lnTo>
                  <a:lnTo>
                    <a:pt x="45" y="3"/>
                  </a:lnTo>
                  <a:lnTo>
                    <a:pt x="39" y="2"/>
                  </a:lnTo>
                  <a:lnTo>
                    <a:pt x="31" y="0"/>
                  </a:lnTo>
                  <a:lnTo>
                    <a:pt x="25" y="0"/>
                  </a:lnTo>
                  <a:lnTo>
                    <a:pt x="18" y="2"/>
                  </a:lnTo>
                  <a:lnTo>
                    <a:pt x="12" y="3"/>
                  </a:lnTo>
                  <a:lnTo>
                    <a:pt x="5" y="7"/>
                  </a:lnTo>
                  <a:lnTo>
                    <a:pt x="0" y="11"/>
                  </a:lnTo>
                  <a:lnTo>
                    <a:pt x="2" y="11"/>
                  </a:lnTo>
                  <a:lnTo>
                    <a:pt x="2" y="13"/>
                  </a:lnTo>
                  <a:lnTo>
                    <a:pt x="4" y="13"/>
                  </a:lnTo>
                  <a:lnTo>
                    <a:pt x="4" y="15"/>
                  </a:lnTo>
                  <a:lnTo>
                    <a:pt x="0" y="11"/>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6" name="Freeform 98"/>
            <p:cNvSpPr>
              <a:spLocks/>
            </p:cNvSpPr>
            <p:nvPr/>
          </p:nvSpPr>
          <p:spPr bwMode="auto">
            <a:xfrm>
              <a:off x="4622" y="2396"/>
              <a:ext cx="63" cy="52"/>
            </a:xfrm>
            <a:custGeom>
              <a:avLst/>
              <a:gdLst>
                <a:gd name="T0" fmla="*/ 2 w 63"/>
                <a:gd name="T1" fmla="*/ 15 h 52"/>
                <a:gd name="T2" fmla="*/ 4 w 63"/>
                <a:gd name="T3" fmla="*/ 16 h 52"/>
                <a:gd name="T4" fmla="*/ 4 w 63"/>
                <a:gd name="T5" fmla="*/ 16 h 52"/>
                <a:gd name="T6" fmla="*/ 4 w 63"/>
                <a:gd name="T7" fmla="*/ 19 h 52"/>
                <a:gd name="T8" fmla="*/ 5 w 63"/>
                <a:gd name="T9" fmla="*/ 27 h 52"/>
                <a:gd name="T10" fmla="*/ 8 w 63"/>
                <a:gd name="T11" fmla="*/ 35 h 52"/>
                <a:gd name="T12" fmla="*/ 13 w 63"/>
                <a:gd name="T13" fmla="*/ 42 h 52"/>
                <a:gd name="T14" fmla="*/ 20 w 63"/>
                <a:gd name="T15" fmla="*/ 48 h 52"/>
                <a:gd name="T16" fmla="*/ 28 w 63"/>
                <a:gd name="T17" fmla="*/ 52 h 52"/>
                <a:gd name="T18" fmla="*/ 37 w 63"/>
                <a:gd name="T19" fmla="*/ 52 h 52"/>
                <a:gd name="T20" fmla="*/ 47 w 63"/>
                <a:gd name="T21" fmla="*/ 50 h 52"/>
                <a:gd name="T22" fmla="*/ 57 w 63"/>
                <a:gd name="T23" fmla="*/ 45 h 52"/>
                <a:gd name="T24" fmla="*/ 62 w 63"/>
                <a:gd name="T25" fmla="*/ 40 h 52"/>
                <a:gd name="T26" fmla="*/ 63 w 63"/>
                <a:gd name="T27" fmla="*/ 37 h 52"/>
                <a:gd name="T28" fmla="*/ 62 w 63"/>
                <a:gd name="T29" fmla="*/ 32 h 52"/>
                <a:gd name="T30" fmla="*/ 58 w 63"/>
                <a:gd name="T31" fmla="*/ 26 h 52"/>
                <a:gd name="T32" fmla="*/ 58 w 63"/>
                <a:gd name="T33" fmla="*/ 23 h 52"/>
                <a:gd name="T34" fmla="*/ 58 w 63"/>
                <a:gd name="T35" fmla="*/ 19 h 52"/>
                <a:gd name="T36" fmla="*/ 58 w 63"/>
                <a:gd name="T37" fmla="*/ 18 h 52"/>
                <a:gd name="T38" fmla="*/ 60 w 63"/>
                <a:gd name="T39" fmla="*/ 15 h 52"/>
                <a:gd name="T40" fmla="*/ 60 w 63"/>
                <a:gd name="T41" fmla="*/ 13 h 52"/>
                <a:gd name="T42" fmla="*/ 58 w 63"/>
                <a:gd name="T43" fmla="*/ 11 h 52"/>
                <a:gd name="T44" fmla="*/ 55 w 63"/>
                <a:gd name="T45" fmla="*/ 8 h 52"/>
                <a:gd name="T46" fmla="*/ 53 w 63"/>
                <a:gd name="T47" fmla="*/ 7 h 52"/>
                <a:gd name="T48" fmla="*/ 45 w 63"/>
                <a:gd name="T49" fmla="*/ 3 h 52"/>
                <a:gd name="T50" fmla="*/ 31 w 63"/>
                <a:gd name="T51" fmla="*/ 0 h 52"/>
                <a:gd name="T52" fmla="*/ 18 w 63"/>
                <a:gd name="T53" fmla="*/ 2 h 52"/>
                <a:gd name="T54" fmla="*/ 5 w 63"/>
                <a:gd name="T55" fmla="*/ 7 h 52"/>
                <a:gd name="T56" fmla="*/ 0 w 63"/>
                <a:gd name="T57" fmla="*/ 11 h 52"/>
                <a:gd name="T58" fmla="*/ 2 w 63"/>
                <a:gd name="T59" fmla="*/ 11 h 52"/>
                <a:gd name="T60" fmla="*/ 4 w 63"/>
                <a:gd name="T61" fmla="*/ 13 h 52"/>
                <a:gd name="T62" fmla="*/ 4 w 63"/>
                <a:gd name="T63" fmla="*/ 15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52"/>
                <a:gd name="T98" fmla="*/ 63 w 63"/>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52">
                  <a:moveTo>
                    <a:pt x="0" y="11"/>
                  </a:moveTo>
                  <a:lnTo>
                    <a:pt x="2" y="15"/>
                  </a:lnTo>
                  <a:lnTo>
                    <a:pt x="4" y="16"/>
                  </a:lnTo>
                  <a:lnTo>
                    <a:pt x="4" y="19"/>
                  </a:lnTo>
                  <a:lnTo>
                    <a:pt x="4" y="24"/>
                  </a:lnTo>
                  <a:lnTo>
                    <a:pt x="5" y="27"/>
                  </a:lnTo>
                  <a:lnTo>
                    <a:pt x="7" y="32"/>
                  </a:lnTo>
                  <a:lnTo>
                    <a:pt x="8" y="35"/>
                  </a:lnTo>
                  <a:lnTo>
                    <a:pt x="10" y="39"/>
                  </a:lnTo>
                  <a:lnTo>
                    <a:pt x="13" y="42"/>
                  </a:lnTo>
                  <a:lnTo>
                    <a:pt x="17" y="45"/>
                  </a:lnTo>
                  <a:lnTo>
                    <a:pt x="20" y="48"/>
                  </a:lnTo>
                  <a:lnTo>
                    <a:pt x="23" y="50"/>
                  </a:lnTo>
                  <a:lnTo>
                    <a:pt x="28" y="52"/>
                  </a:lnTo>
                  <a:lnTo>
                    <a:pt x="33" y="52"/>
                  </a:lnTo>
                  <a:lnTo>
                    <a:pt x="37" y="52"/>
                  </a:lnTo>
                  <a:lnTo>
                    <a:pt x="42" y="52"/>
                  </a:lnTo>
                  <a:lnTo>
                    <a:pt x="47" y="50"/>
                  </a:lnTo>
                  <a:lnTo>
                    <a:pt x="52" y="48"/>
                  </a:lnTo>
                  <a:lnTo>
                    <a:pt x="57" y="45"/>
                  </a:lnTo>
                  <a:lnTo>
                    <a:pt x="62" y="42"/>
                  </a:lnTo>
                  <a:lnTo>
                    <a:pt x="62" y="40"/>
                  </a:lnTo>
                  <a:lnTo>
                    <a:pt x="63" y="39"/>
                  </a:lnTo>
                  <a:lnTo>
                    <a:pt x="63" y="37"/>
                  </a:lnTo>
                  <a:lnTo>
                    <a:pt x="62" y="34"/>
                  </a:lnTo>
                  <a:lnTo>
                    <a:pt x="62" y="32"/>
                  </a:lnTo>
                  <a:lnTo>
                    <a:pt x="60" y="29"/>
                  </a:lnTo>
                  <a:lnTo>
                    <a:pt x="58" y="26"/>
                  </a:lnTo>
                  <a:lnTo>
                    <a:pt x="58" y="24"/>
                  </a:lnTo>
                  <a:lnTo>
                    <a:pt x="58" y="23"/>
                  </a:lnTo>
                  <a:lnTo>
                    <a:pt x="58" y="21"/>
                  </a:lnTo>
                  <a:lnTo>
                    <a:pt x="58" y="19"/>
                  </a:lnTo>
                  <a:lnTo>
                    <a:pt x="58" y="18"/>
                  </a:lnTo>
                  <a:lnTo>
                    <a:pt x="60" y="16"/>
                  </a:lnTo>
                  <a:lnTo>
                    <a:pt x="60" y="15"/>
                  </a:lnTo>
                  <a:lnTo>
                    <a:pt x="62" y="13"/>
                  </a:lnTo>
                  <a:lnTo>
                    <a:pt x="60" y="13"/>
                  </a:lnTo>
                  <a:lnTo>
                    <a:pt x="58" y="11"/>
                  </a:lnTo>
                  <a:lnTo>
                    <a:pt x="57" y="10"/>
                  </a:lnTo>
                  <a:lnTo>
                    <a:pt x="55" y="8"/>
                  </a:lnTo>
                  <a:lnTo>
                    <a:pt x="53" y="8"/>
                  </a:lnTo>
                  <a:lnTo>
                    <a:pt x="53" y="7"/>
                  </a:lnTo>
                  <a:lnTo>
                    <a:pt x="52" y="7"/>
                  </a:lnTo>
                  <a:lnTo>
                    <a:pt x="45" y="3"/>
                  </a:lnTo>
                  <a:lnTo>
                    <a:pt x="39" y="2"/>
                  </a:lnTo>
                  <a:lnTo>
                    <a:pt x="31" y="0"/>
                  </a:lnTo>
                  <a:lnTo>
                    <a:pt x="25" y="0"/>
                  </a:lnTo>
                  <a:lnTo>
                    <a:pt x="18" y="2"/>
                  </a:lnTo>
                  <a:lnTo>
                    <a:pt x="12" y="3"/>
                  </a:lnTo>
                  <a:lnTo>
                    <a:pt x="5" y="7"/>
                  </a:lnTo>
                  <a:lnTo>
                    <a:pt x="0" y="11"/>
                  </a:lnTo>
                  <a:lnTo>
                    <a:pt x="2" y="11"/>
                  </a:lnTo>
                  <a:lnTo>
                    <a:pt x="2" y="13"/>
                  </a:lnTo>
                  <a:lnTo>
                    <a:pt x="4" y="13"/>
                  </a:lnTo>
                  <a:lnTo>
                    <a:pt x="4" y="1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7" name="Freeform 99"/>
            <p:cNvSpPr>
              <a:spLocks/>
            </p:cNvSpPr>
            <p:nvPr/>
          </p:nvSpPr>
          <p:spPr bwMode="auto">
            <a:xfrm>
              <a:off x="4640" y="2452"/>
              <a:ext cx="76" cy="39"/>
            </a:xfrm>
            <a:custGeom>
              <a:avLst/>
              <a:gdLst>
                <a:gd name="T0" fmla="*/ 26 w 76"/>
                <a:gd name="T1" fmla="*/ 8 h 39"/>
                <a:gd name="T2" fmla="*/ 23 w 76"/>
                <a:gd name="T3" fmla="*/ 8 h 39"/>
                <a:gd name="T4" fmla="*/ 21 w 76"/>
                <a:gd name="T5" fmla="*/ 8 h 39"/>
                <a:gd name="T6" fmla="*/ 18 w 76"/>
                <a:gd name="T7" fmla="*/ 8 h 39"/>
                <a:gd name="T8" fmla="*/ 15 w 76"/>
                <a:gd name="T9" fmla="*/ 7 h 39"/>
                <a:gd name="T10" fmla="*/ 11 w 76"/>
                <a:gd name="T11" fmla="*/ 7 h 39"/>
                <a:gd name="T12" fmla="*/ 8 w 76"/>
                <a:gd name="T13" fmla="*/ 7 h 39"/>
                <a:gd name="T14" fmla="*/ 5 w 76"/>
                <a:gd name="T15" fmla="*/ 7 h 39"/>
                <a:gd name="T16" fmla="*/ 3 w 76"/>
                <a:gd name="T17" fmla="*/ 8 h 39"/>
                <a:gd name="T18" fmla="*/ 0 w 76"/>
                <a:gd name="T19" fmla="*/ 10 h 39"/>
                <a:gd name="T20" fmla="*/ 0 w 76"/>
                <a:gd name="T21" fmla="*/ 13 h 39"/>
                <a:gd name="T22" fmla="*/ 3 w 76"/>
                <a:gd name="T23" fmla="*/ 16 h 39"/>
                <a:gd name="T24" fmla="*/ 8 w 76"/>
                <a:gd name="T25" fmla="*/ 21 h 39"/>
                <a:gd name="T26" fmla="*/ 15 w 76"/>
                <a:gd name="T27" fmla="*/ 25 h 39"/>
                <a:gd name="T28" fmla="*/ 21 w 76"/>
                <a:gd name="T29" fmla="*/ 28 h 39"/>
                <a:gd name="T30" fmla="*/ 26 w 76"/>
                <a:gd name="T31" fmla="*/ 33 h 39"/>
                <a:gd name="T32" fmla="*/ 31 w 76"/>
                <a:gd name="T33" fmla="*/ 36 h 39"/>
                <a:gd name="T34" fmla="*/ 35 w 76"/>
                <a:gd name="T35" fmla="*/ 37 h 39"/>
                <a:gd name="T36" fmla="*/ 40 w 76"/>
                <a:gd name="T37" fmla="*/ 39 h 39"/>
                <a:gd name="T38" fmla="*/ 45 w 76"/>
                <a:gd name="T39" fmla="*/ 37 h 39"/>
                <a:gd name="T40" fmla="*/ 50 w 76"/>
                <a:gd name="T41" fmla="*/ 36 h 39"/>
                <a:gd name="T42" fmla="*/ 55 w 76"/>
                <a:gd name="T43" fmla="*/ 33 h 39"/>
                <a:gd name="T44" fmla="*/ 60 w 76"/>
                <a:gd name="T45" fmla="*/ 29 h 39"/>
                <a:gd name="T46" fmla="*/ 64 w 76"/>
                <a:gd name="T47" fmla="*/ 25 h 39"/>
                <a:gd name="T48" fmla="*/ 69 w 76"/>
                <a:gd name="T49" fmla="*/ 21 h 39"/>
                <a:gd name="T50" fmla="*/ 71 w 76"/>
                <a:gd name="T51" fmla="*/ 20 h 39"/>
                <a:gd name="T52" fmla="*/ 72 w 76"/>
                <a:gd name="T53" fmla="*/ 16 h 39"/>
                <a:gd name="T54" fmla="*/ 74 w 76"/>
                <a:gd name="T55" fmla="*/ 13 h 39"/>
                <a:gd name="T56" fmla="*/ 76 w 76"/>
                <a:gd name="T57" fmla="*/ 10 h 39"/>
                <a:gd name="T58" fmla="*/ 76 w 76"/>
                <a:gd name="T59" fmla="*/ 7 h 39"/>
                <a:gd name="T60" fmla="*/ 76 w 76"/>
                <a:gd name="T61" fmla="*/ 5 h 39"/>
                <a:gd name="T62" fmla="*/ 74 w 76"/>
                <a:gd name="T63" fmla="*/ 2 h 39"/>
                <a:gd name="T64" fmla="*/ 71 w 76"/>
                <a:gd name="T65" fmla="*/ 2 h 39"/>
                <a:gd name="T66" fmla="*/ 66 w 76"/>
                <a:gd name="T67" fmla="*/ 0 h 39"/>
                <a:gd name="T68" fmla="*/ 63 w 76"/>
                <a:gd name="T69" fmla="*/ 0 h 39"/>
                <a:gd name="T70" fmla="*/ 60 w 76"/>
                <a:gd name="T71" fmla="*/ 0 h 39"/>
                <a:gd name="T72" fmla="*/ 56 w 76"/>
                <a:gd name="T73" fmla="*/ 2 h 39"/>
                <a:gd name="T74" fmla="*/ 53 w 76"/>
                <a:gd name="T75" fmla="*/ 2 h 39"/>
                <a:gd name="T76" fmla="*/ 48 w 76"/>
                <a:gd name="T77" fmla="*/ 4 h 39"/>
                <a:gd name="T78" fmla="*/ 45 w 76"/>
                <a:gd name="T79" fmla="*/ 4 h 39"/>
                <a:gd name="T80" fmla="*/ 40 w 76"/>
                <a:gd name="T81" fmla="*/ 4 h 39"/>
                <a:gd name="T82" fmla="*/ 39 w 76"/>
                <a:gd name="T83" fmla="*/ 4 h 39"/>
                <a:gd name="T84" fmla="*/ 37 w 76"/>
                <a:gd name="T85" fmla="*/ 5 h 39"/>
                <a:gd name="T86" fmla="*/ 35 w 76"/>
                <a:gd name="T87" fmla="*/ 5 h 39"/>
                <a:gd name="T88" fmla="*/ 34 w 76"/>
                <a:gd name="T89" fmla="*/ 7 h 39"/>
                <a:gd name="T90" fmla="*/ 31 w 76"/>
                <a:gd name="T91" fmla="*/ 7 h 39"/>
                <a:gd name="T92" fmla="*/ 29 w 76"/>
                <a:gd name="T93" fmla="*/ 8 h 39"/>
                <a:gd name="T94" fmla="*/ 27 w 76"/>
                <a:gd name="T95" fmla="*/ 8 h 39"/>
                <a:gd name="T96" fmla="*/ 26 w 76"/>
                <a:gd name="T97" fmla="*/ 8 h 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
                <a:gd name="T148" fmla="*/ 0 h 39"/>
                <a:gd name="T149" fmla="*/ 76 w 76"/>
                <a:gd name="T150" fmla="*/ 39 h 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 h="39">
                  <a:moveTo>
                    <a:pt x="26" y="8"/>
                  </a:moveTo>
                  <a:lnTo>
                    <a:pt x="23" y="8"/>
                  </a:lnTo>
                  <a:lnTo>
                    <a:pt x="21" y="8"/>
                  </a:lnTo>
                  <a:lnTo>
                    <a:pt x="18" y="8"/>
                  </a:lnTo>
                  <a:lnTo>
                    <a:pt x="15" y="7"/>
                  </a:lnTo>
                  <a:lnTo>
                    <a:pt x="11" y="7"/>
                  </a:lnTo>
                  <a:lnTo>
                    <a:pt x="8" y="7"/>
                  </a:lnTo>
                  <a:lnTo>
                    <a:pt x="5" y="7"/>
                  </a:lnTo>
                  <a:lnTo>
                    <a:pt x="3" y="8"/>
                  </a:lnTo>
                  <a:lnTo>
                    <a:pt x="0" y="10"/>
                  </a:lnTo>
                  <a:lnTo>
                    <a:pt x="0" y="13"/>
                  </a:lnTo>
                  <a:lnTo>
                    <a:pt x="3" y="16"/>
                  </a:lnTo>
                  <a:lnTo>
                    <a:pt x="8" y="21"/>
                  </a:lnTo>
                  <a:lnTo>
                    <a:pt x="15" y="25"/>
                  </a:lnTo>
                  <a:lnTo>
                    <a:pt x="21" y="28"/>
                  </a:lnTo>
                  <a:lnTo>
                    <a:pt x="26" y="33"/>
                  </a:lnTo>
                  <a:lnTo>
                    <a:pt x="31" y="36"/>
                  </a:lnTo>
                  <a:lnTo>
                    <a:pt x="35" y="37"/>
                  </a:lnTo>
                  <a:lnTo>
                    <a:pt x="40" y="39"/>
                  </a:lnTo>
                  <a:lnTo>
                    <a:pt x="45" y="37"/>
                  </a:lnTo>
                  <a:lnTo>
                    <a:pt x="50" y="36"/>
                  </a:lnTo>
                  <a:lnTo>
                    <a:pt x="55" y="33"/>
                  </a:lnTo>
                  <a:lnTo>
                    <a:pt x="60" y="29"/>
                  </a:lnTo>
                  <a:lnTo>
                    <a:pt x="64" y="25"/>
                  </a:lnTo>
                  <a:lnTo>
                    <a:pt x="69" y="21"/>
                  </a:lnTo>
                  <a:lnTo>
                    <a:pt x="71" y="20"/>
                  </a:lnTo>
                  <a:lnTo>
                    <a:pt x="72" y="16"/>
                  </a:lnTo>
                  <a:lnTo>
                    <a:pt x="74" y="13"/>
                  </a:lnTo>
                  <a:lnTo>
                    <a:pt x="76" y="10"/>
                  </a:lnTo>
                  <a:lnTo>
                    <a:pt x="76" y="7"/>
                  </a:lnTo>
                  <a:lnTo>
                    <a:pt x="76" y="5"/>
                  </a:lnTo>
                  <a:lnTo>
                    <a:pt x="74" y="2"/>
                  </a:lnTo>
                  <a:lnTo>
                    <a:pt x="71" y="2"/>
                  </a:lnTo>
                  <a:lnTo>
                    <a:pt x="66" y="0"/>
                  </a:lnTo>
                  <a:lnTo>
                    <a:pt x="63" y="0"/>
                  </a:lnTo>
                  <a:lnTo>
                    <a:pt x="60" y="0"/>
                  </a:lnTo>
                  <a:lnTo>
                    <a:pt x="56" y="2"/>
                  </a:lnTo>
                  <a:lnTo>
                    <a:pt x="53" y="2"/>
                  </a:lnTo>
                  <a:lnTo>
                    <a:pt x="48" y="4"/>
                  </a:lnTo>
                  <a:lnTo>
                    <a:pt x="45" y="4"/>
                  </a:lnTo>
                  <a:lnTo>
                    <a:pt x="40" y="4"/>
                  </a:lnTo>
                  <a:lnTo>
                    <a:pt x="39" y="4"/>
                  </a:lnTo>
                  <a:lnTo>
                    <a:pt x="37" y="5"/>
                  </a:lnTo>
                  <a:lnTo>
                    <a:pt x="35" y="5"/>
                  </a:lnTo>
                  <a:lnTo>
                    <a:pt x="34" y="7"/>
                  </a:lnTo>
                  <a:lnTo>
                    <a:pt x="31" y="7"/>
                  </a:lnTo>
                  <a:lnTo>
                    <a:pt x="29" y="8"/>
                  </a:lnTo>
                  <a:lnTo>
                    <a:pt x="27" y="8"/>
                  </a:lnTo>
                  <a:lnTo>
                    <a:pt x="26" y="8"/>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8" name="Freeform 100"/>
            <p:cNvSpPr>
              <a:spLocks/>
            </p:cNvSpPr>
            <p:nvPr/>
          </p:nvSpPr>
          <p:spPr bwMode="auto">
            <a:xfrm>
              <a:off x="4640" y="2452"/>
              <a:ext cx="76" cy="39"/>
            </a:xfrm>
            <a:custGeom>
              <a:avLst/>
              <a:gdLst>
                <a:gd name="T0" fmla="*/ 26 w 76"/>
                <a:gd name="T1" fmla="*/ 8 h 39"/>
                <a:gd name="T2" fmla="*/ 23 w 76"/>
                <a:gd name="T3" fmla="*/ 8 h 39"/>
                <a:gd name="T4" fmla="*/ 21 w 76"/>
                <a:gd name="T5" fmla="*/ 8 h 39"/>
                <a:gd name="T6" fmla="*/ 18 w 76"/>
                <a:gd name="T7" fmla="*/ 8 h 39"/>
                <a:gd name="T8" fmla="*/ 15 w 76"/>
                <a:gd name="T9" fmla="*/ 7 h 39"/>
                <a:gd name="T10" fmla="*/ 11 w 76"/>
                <a:gd name="T11" fmla="*/ 7 h 39"/>
                <a:gd name="T12" fmla="*/ 8 w 76"/>
                <a:gd name="T13" fmla="*/ 7 h 39"/>
                <a:gd name="T14" fmla="*/ 5 w 76"/>
                <a:gd name="T15" fmla="*/ 7 h 39"/>
                <a:gd name="T16" fmla="*/ 3 w 76"/>
                <a:gd name="T17" fmla="*/ 8 h 39"/>
                <a:gd name="T18" fmla="*/ 0 w 76"/>
                <a:gd name="T19" fmla="*/ 10 h 39"/>
                <a:gd name="T20" fmla="*/ 0 w 76"/>
                <a:gd name="T21" fmla="*/ 13 h 39"/>
                <a:gd name="T22" fmla="*/ 3 w 76"/>
                <a:gd name="T23" fmla="*/ 16 h 39"/>
                <a:gd name="T24" fmla="*/ 8 w 76"/>
                <a:gd name="T25" fmla="*/ 21 h 39"/>
                <a:gd name="T26" fmla="*/ 15 w 76"/>
                <a:gd name="T27" fmla="*/ 25 h 39"/>
                <a:gd name="T28" fmla="*/ 21 w 76"/>
                <a:gd name="T29" fmla="*/ 28 h 39"/>
                <a:gd name="T30" fmla="*/ 26 w 76"/>
                <a:gd name="T31" fmla="*/ 33 h 39"/>
                <a:gd name="T32" fmla="*/ 31 w 76"/>
                <a:gd name="T33" fmla="*/ 36 h 39"/>
                <a:gd name="T34" fmla="*/ 35 w 76"/>
                <a:gd name="T35" fmla="*/ 37 h 39"/>
                <a:gd name="T36" fmla="*/ 40 w 76"/>
                <a:gd name="T37" fmla="*/ 39 h 39"/>
                <a:gd name="T38" fmla="*/ 45 w 76"/>
                <a:gd name="T39" fmla="*/ 37 h 39"/>
                <a:gd name="T40" fmla="*/ 50 w 76"/>
                <a:gd name="T41" fmla="*/ 36 h 39"/>
                <a:gd name="T42" fmla="*/ 55 w 76"/>
                <a:gd name="T43" fmla="*/ 33 h 39"/>
                <a:gd name="T44" fmla="*/ 60 w 76"/>
                <a:gd name="T45" fmla="*/ 29 h 39"/>
                <a:gd name="T46" fmla="*/ 64 w 76"/>
                <a:gd name="T47" fmla="*/ 25 h 39"/>
                <a:gd name="T48" fmla="*/ 69 w 76"/>
                <a:gd name="T49" fmla="*/ 21 h 39"/>
                <a:gd name="T50" fmla="*/ 71 w 76"/>
                <a:gd name="T51" fmla="*/ 20 h 39"/>
                <a:gd name="T52" fmla="*/ 72 w 76"/>
                <a:gd name="T53" fmla="*/ 16 h 39"/>
                <a:gd name="T54" fmla="*/ 74 w 76"/>
                <a:gd name="T55" fmla="*/ 13 h 39"/>
                <a:gd name="T56" fmla="*/ 76 w 76"/>
                <a:gd name="T57" fmla="*/ 10 h 39"/>
                <a:gd name="T58" fmla="*/ 76 w 76"/>
                <a:gd name="T59" fmla="*/ 7 h 39"/>
                <a:gd name="T60" fmla="*/ 76 w 76"/>
                <a:gd name="T61" fmla="*/ 5 h 39"/>
                <a:gd name="T62" fmla="*/ 74 w 76"/>
                <a:gd name="T63" fmla="*/ 2 h 39"/>
                <a:gd name="T64" fmla="*/ 71 w 76"/>
                <a:gd name="T65" fmla="*/ 2 h 39"/>
                <a:gd name="T66" fmla="*/ 66 w 76"/>
                <a:gd name="T67" fmla="*/ 0 h 39"/>
                <a:gd name="T68" fmla="*/ 63 w 76"/>
                <a:gd name="T69" fmla="*/ 0 h 39"/>
                <a:gd name="T70" fmla="*/ 60 w 76"/>
                <a:gd name="T71" fmla="*/ 0 h 39"/>
                <a:gd name="T72" fmla="*/ 56 w 76"/>
                <a:gd name="T73" fmla="*/ 2 h 39"/>
                <a:gd name="T74" fmla="*/ 53 w 76"/>
                <a:gd name="T75" fmla="*/ 2 h 39"/>
                <a:gd name="T76" fmla="*/ 48 w 76"/>
                <a:gd name="T77" fmla="*/ 4 h 39"/>
                <a:gd name="T78" fmla="*/ 45 w 76"/>
                <a:gd name="T79" fmla="*/ 4 h 39"/>
                <a:gd name="T80" fmla="*/ 40 w 76"/>
                <a:gd name="T81" fmla="*/ 4 h 39"/>
                <a:gd name="T82" fmla="*/ 39 w 76"/>
                <a:gd name="T83" fmla="*/ 4 h 39"/>
                <a:gd name="T84" fmla="*/ 37 w 76"/>
                <a:gd name="T85" fmla="*/ 5 h 39"/>
                <a:gd name="T86" fmla="*/ 35 w 76"/>
                <a:gd name="T87" fmla="*/ 5 h 39"/>
                <a:gd name="T88" fmla="*/ 34 w 76"/>
                <a:gd name="T89" fmla="*/ 7 h 39"/>
                <a:gd name="T90" fmla="*/ 31 w 76"/>
                <a:gd name="T91" fmla="*/ 7 h 39"/>
                <a:gd name="T92" fmla="*/ 29 w 76"/>
                <a:gd name="T93" fmla="*/ 8 h 39"/>
                <a:gd name="T94" fmla="*/ 27 w 76"/>
                <a:gd name="T95" fmla="*/ 8 h 39"/>
                <a:gd name="T96" fmla="*/ 26 w 76"/>
                <a:gd name="T97" fmla="*/ 8 h 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
                <a:gd name="T148" fmla="*/ 0 h 39"/>
                <a:gd name="T149" fmla="*/ 76 w 76"/>
                <a:gd name="T150" fmla="*/ 39 h 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 h="39">
                  <a:moveTo>
                    <a:pt x="26" y="8"/>
                  </a:moveTo>
                  <a:lnTo>
                    <a:pt x="23" y="8"/>
                  </a:lnTo>
                  <a:lnTo>
                    <a:pt x="21" y="8"/>
                  </a:lnTo>
                  <a:lnTo>
                    <a:pt x="18" y="8"/>
                  </a:lnTo>
                  <a:lnTo>
                    <a:pt x="15" y="7"/>
                  </a:lnTo>
                  <a:lnTo>
                    <a:pt x="11" y="7"/>
                  </a:lnTo>
                  <a:lnTo>
                    <a:pt x="8" y="7"/>
                  </a:lnTo>
                  <a:lnTo>
                    <a:pt x="5" y="7"/>
                  </a:lnTo>
                  <a:lnTo>
                    <a:pt x="3" y="8"/>
                  </a:lnTo>
                  <a:lnTo>
                    <a:pt x="0" y="10"/>
                  </a:lnTo>
                  <a:lnTo>
                    <a:pt x="0" y="13"/>
                  </a:lnTo>
                  <a:lnTo>
                    <a:pt x="3" y="16"/>
                  </a:lnTo>
                  <a:lnTo>
                    <a:pt x="8" y="21"/>
                  </a:lnTo>
                  <a:lnTo>
                    <a:pt x="15" y="25"/>
                  </a:lnTo>
                  <a:lnTo>
                    <a:pt x="21" y="28"/>
                  </a:lnTo>
                  <a:lnTo>
                    <a:pt x="26" y="33"/>
                  </a:lnTo>
                  <a:lnTo>
                    <a:pt x="31" y="36"/>
                  </a:lnTo>
                  <a:lnTo>
                    <a:pt x="35" y="37"/>
                  </a:lnTo>
                  <a:lnTo>
                    <a:pt x="40" y="39"/>
                  </a:lnTo>
                  <a:lnTo>
                    <a:pt x="45" y="37"/>
                  </a:lnTo>
                  <a:lnTo>
                    <a:pt x="50" y="36"/>
                  </a:lnTo>
                  <a:lnTo>
                    <a:pt x="55" y="33"/>
                  </a:lnTo>
                  <a:lnTo>
                    <a:pt x="60" y="29"/>
                  </a:lnTo>
                  <a:lnTo>
                    <a:pt x="64" y="25"/>
                  </a:lnTo>
                  <a:lnTo>
                    <a:pt x="69" y="21"/>
                  </a:lnTo>
                  <a:lnTo>
                    <a:pt x="71" y="20"/>
                  </a:lnTo>
                  <a:lnTo>
                    <a:pt x="72" y="16"/>
                  </a:lnTo>
                  <a:lnTo>
                    <a:pt x="74" y="13"/>
                  </a:lnTo>
                  <a:lnTo>
                    <a:pt x="76" y="10"/>
                  </a:lnTo>
                  <a:lnTo>
                    <a:pt x="76" y="7"/>
                  </a:lnTo>
                  <a:lnTo>
                    <a:pt x="76" y="5"/>
                  </a:lnTo>
                  <a:lnTo>
                    <a:pt x="74" y="2"/>
                  </a:lnTo>
                  <a:lnTo>
                    <a:pt x="71" y="2"/>
                  </a:lnTo>
                  <a:lnTo>
                    <a:pt x="66" y="0"/>
                  </a:lnTo>
                  <a:lnTo>
                    <a:pt x="63" y="0"/>
                  </a:lnTo>
                  <a:lnTo>
                    <a:pt x="60" y="0"/>
                  </a:lnTo>
                  <a:lnTo>
                    <a:pt x="56" y="2"/>
                  </a:lnTo>
                  <a:lnTo>
                    <a:pt x="53" y="2"/>
                  </a:lnTo>
                  <a:lnTo>
                    <a:pt x="48" y="4"/>
                  </a:lnTo>
                  <a:lnTo>
                    <a:pt x="45" y="4"/>
                  </a:lnTo>
                  <a:lnTo>
                    <a:pt x="40" y="4"/>
                  </a:lnTo>
                  <a:lnTo>
                    <a:pt x="39" y="4"/>
                  </a:lnTo>
                  <a:lnTo>
                    <a:pt x="37" y="5"/>
                  </a:lnTo>
                  <a:lnTo>
                    <a:pt x="35" y="5"/>
                  </a:lnTo>
                  <a:lnTo>
                    <a:pt x="34" y="7"/>
                  </a:lnTo>
                  <a:lnTo>
                    <a:pt x="31" y="7"/>
                  </a:lnTo>
                  <a:lnTo>
                    <a:pt x="29" y="8"/>
                  </a:lnTo>
                  <a:lnTo>
                    <a:pt x="27" y="8"/>
                  </a:lnTo>
                  <a:lnTo>
                    <a:pt x="26" y="8"/>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99" name="Freeform 101"/>
            <p:cNvSpPr>
              <a:spLocks/>
            </p:cNvSpPr>
            <p:nvPr/>
          </p:nvSpPr>
          <p:spPr bwMode="auto">
            <a:xfrm>
              <a:off x="4640" y="2452"/>
              <a:ext cx="76" cy="39"/>
            </a:xfrm>
            <a:custGeom>
              <a:avLst/>
              <a:gdLst>
                <a:gd name="T0" fmla="*/ 26 w 76"/>
                <a:gd name="T1" fmla="*/ 8 h 39"/>
                <a:gd name="T2" fmla="*/ 23 w 76"/>
                <a:gd name="T3" fmla="*/ 8 h 39"/>
                <a:gd name="T4" fmla="*/ 21 w 76"/>
                <a:gd name="T5" fmla="*/ 8 h 39"/>
                <a:gd name="T6" fmla="*/ 18 w 76"/>
                <a:gd name="T7" fmla="*/ 8 h 39"/>
                <a:gd name="T8" fmla="*/ 15 w 76"/>
                <a:gd name="T9" fmla="*/ 7 h 39"/>
                <a:gd name="T10" fmla="*/ 11 w 76"/>
                <a:gd name="T11" fmla="*/ 7 h 39"/>
                <a:gd name="T12" fmla="*/ 8 w 76"/>
                <a:gd name="T13" fmla="*/ 7 h 39"/>
                <a:gd name="T14" fmla="*/ 5 w 76"/>
                <a:gd name="T15" fmla="*/ 7 h 39"/>
                <a:gd name="T16" fmla="*/ 3 w 76"/>
                <a:gd name="T17" fmla="*/ 8 h 39"/>
                <a:gd name="T18" fmla="*/ 0 w 76"/>
                <a:gd name="T19" fmla="*/ 10 h 39"/>
                <a:gd name="T20" fmla="*/ 0 w 76"/>
                <a:gd name="T21" fmla="*/ 13 h 39"/>
                <a:gd name="T22" fmla="*/ 3 w 76"/>
                <a:gd name="T23" fmla="*/ 16 h 39"/>
                <a:gd name="T24" fmla="*/ 8 w 76"/>
                <a:gd name="T25" fmla="*/ 21 h 39"/>
                <a:gd name="T26" fmla="*/ 15 w 76"/>
                <a:gd name="T27" fmla="*/ 25 h 39"/>
                <a:gd name="T28" fmla="*/ 21 w 76"/>
                <a:gd name="T29" fmla="*/ 28 h 39"/>
                <a:gd name="T30" fmla="*/ 26 w 76"/>
                <a:gd name="T31" fmla="*/ 33 h 39"/>
                <a:gd name="T32" fmla="*/ 31 w 76"/>
                <a:gd name="T33" fmla="*/ 36 h 39"/>
                <a:gd name="T34" fmla="*/ 35 w 76"/>
                <a:gd name="T35" fmla="*/ 37 h 39"/>
                <a:gd name="T36" fmla="*/ 40 w 76"/>
                <a:gd name="T37" fmla="*/ 39 h 39"/>
                <a:gd name="T38" fmla="*/ 45 w 76"/>
                <a:gd name="T39" fmla="*/ 37 h 39"/>
                <a:gd name="T40" fmla="*/ 50 w 76"/>
                <a:gd name="T41" fmla="*/ 36 h 39"/>
                <a:gd name="T42" fmla="*/ 55 w 76"/>
                <a:gd name="T43" fmla="*/ 33 h 39"/>
                <a:gd name="T44" fmla="*/ 60 w 76"/>
                <a:gd name="T45" fmla="*/ 29 h 39"/>
                <a:gd name="T46" fmla="*/ 64 w 76"/>
                <a:gd name="T47" fmla="*/ 25 h 39"/>
                <a:gd name="T48" fmla="*/ 69 w 76"/>
                <a:gd name="T49" fmla="*/ 21 h 39"/>
                <a:gd name="T50" fmla="*/ 71 w 76"/>
                <a:gd name="T51" fmla="*/ 20 h 39"/>
                <a:gd name="T52" fmla="*/ 72 w 76"/>
                <a:gd name="T53" fmla="*/ 16 h 39"/>
                <a:gd name="T54" fmla="*/ 74 w 76"/>
                <a:gd name="T55" fmla="*/ 13 h 39"/>
                <a:gd name="T56" fmla="*/ 76 w 76"/>
                <a:gd name="T57" fmla="*/ 10 h 39"/>
                <a:gd name="T58" fmla="*/ 76 w 76"/>
                <a:gd name="T59" fmla="*/ 7 h 39"/>
                <a:gd name="T60" fmla="*/ 76 w 76"/>
                <a:gd name="T61" fmla="*/ 5 h 39"/>
                <a:gd name="T62" fmla="*/ 74 w 76"/>
                <a:gd name="T63" fmla="*/ 2 h 39"/>
                <a:gd name="T64" fmla="*/ 71 w 76"/>
                <a:gd name="T65" fmla="*/ 2 h 39"/>
                <a:gd name="T66" fmla="*/ 66 w 76"/>
                <a:gd name="T67" fmla="*/ 0 h 39"/>
                <a:gd name="T68" fmla="*/ 63 w 76"/>
                <a:gd name="T69" fmla="*/ 0 h 39"/>
                <a:gd name="T70" fmla="*/ 60 w 76"/>
                <a:gd name="T71" fmla="*/ 0 h 39"/>
                <a:gd name="T72" fmla="*/ 56 w 76"/>
                <a:gd name="T73" fmla="*/ 2 h 39"/>
                <a:gd name="T74" fmla="*/ 53 w 76"/>
                <a:gd name="T75" fmla="*/ 2 h 39"/>
                <a:gd name="T76" fmla="*/ 48 w 76"/>
                <a:gd name="T77" fmla="*/ 4 h 39"/>
                <a:gd name="T78" fmla="*/ 45 w 76"/>
                <a:gd name="T79" fmla="*/ 4 h 39"/>
                <a:gd name="T80" fmla="*/ 40 w 76"/>
                <a:gd name="T81" fmla="*/ 4 h 39"/>
                <a:gd name="T82" fmla="*/ 39 w 76"/>
                <a:gd name="T83" fmla="*/ 4 h 39"/>
                <a:gd name="T84" fmla="*/ 37 w 76"/>
                <a:gd name="T85" fmla="*/ 5 h 39"/>
                <a:gd name="T86" fmla="*/ 35 w 76"/>
                <a:gd name="T87" fmla="*/ 5 h 39"/>
                <a:gd name="T88" fmla="*/ 34 w 76"/>
                <a:gd name="T89" fmla="*/ 7 h 39"/>
                <a:gd name="T90" fmla="*/ 31 w 76"/>
                <a:gd name="T91" fmla="*/ 7 h 39"/>
                <a:gd name="T92" fmla="*/ 29 w 76"/>
                <a:gd name="T93" fmla="*/ 8 h 39"/>
                <a:gd name="T94" fmla="*/ 27 w 76"/>
                <a:gd name="T95" fmla="*/ 8 h 39"/>
                <a:gd name="T96" fmla="*/ 26 w 76"/>
                <a:gd name="T97" fmla="*/ 8 h 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
                <a:gd name="T148" fmla="*/ 0 h 39"/>
                <a:gd name="T149" fmla="*/ 76 w 76"/>
                <a:gd name="T150" fmla="*/ 39 h 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 h="39">
                  <a:moveTo>
                    <a:pt x="26" y="8"/>
                  </a:moveTo>
                  <a:lnTo>
                    <a:pt x="23" y="8"/>
                  </a:lnTo>
                  <a:lnTo>
                    <a:pt x="21" y="8"/>
                  </a:lnTo>
                  <a:lnTo>
                    <a:pt x="18" y="8"/>
                  </a:lnTo>
                  <a:lnTo>
                    <a:pt x="15" y="7"/>
                  </a:lnTo>
                  <a:lnTo>
                    <a:pt x="11" y="7"/>
                  </a:lnTo>
                  <a:lnTo>
                    <a:pt x="8" y="7"/>
                  </a:lnTo>
                  <a:lnTo>
                    <a:pt x="5" y="7"/>
                  </a:lnTo>
                  <a:lnTo>
                    <a:pt x="3" y="8"/>
                  </a:lnTo>
                  <a:lnTo>
                    <a:pt x="0" y="10"/>
                  </a:lnTo>
                  <a:lnTo>
                    <a:pt x="0" y="13"/>
                  </a:lnTo>
                  <a:lnTo>
                    <a:pt x="3" y="16"/>
                  </a:lnTo>
                  <a:lnTo>
                    <a:pt x="8" y="21"/>
                  </a:lnTo>
                  <a:lnTo>
                    <a:pt x="15" y="25"/>
                  </a:lnTo>
                  <a:lnTo>
                    <a:pt x="21" y="28"/>
                  </a:lnTo>
                  <a:lnTo>
                    <a:pt x="26" y="33"/>
                  </a:lnTo>
                  <a:lnTo>
                    <a:pt x="31" y="36"/>
                  </a:lnTo>
                  <a:lnTo>
                    <a:pt x="35" y="37"/>
                  </a:lnTo>
                  <a:lnTo>
                    <a:pt x="40" y="39"/>
                  </a:lnTo>
                  <a:lnTo>
                    <a:pt x="45" y="37"/>
                  </a:lnTo>
                  <a:lnTo>
                    <a:pt x="50" y="36"/>
                  </a:lnTo>
                  <a:lnTo>
                    <a:pt x="55" y="33"/>
                  </a:lnTo>
                  <a:lnTo>
                    <a:pt x="60" y="29"/>
                  </a:lnTo>
                  <a:lnTo>
                    <a:pt x="64" y="25"/>
                  </a:lnTo>
                  <a:lnTo>
                    <a:pt x="69" y="21"/>
                  </a:lnTo>
                  <a:lnTo>
                    <a:pt x="71" y="20"/>
                  </a:lnTo>
                  <a:lnTo>
                    <a:pt x="72" y="16"/>
                  </a:lnTo>
                  <a:lnTo>
                    <a:pt x="74" y="13"/>
                  </a:lnTo>
                  <a:lnTo>
                    <a:pt x="76" y="10"/>
                  </a:lnTo>
                  <a:lnTo>
                    <a:pt x="76" y="7"/>
                  </a:lnTo>
                  <a:lnTo>
                    <a:pt x="76" y="5"/>
                  </a:lnTo>
                  <a:lnTo>
                    <a:pt x="74" y="2"/>
                  </a:lnTo>
                  <a:lnTo>
                    <a:pt x="71" y="2"/>
                  </a:lnTo>
                  <a:lnTo>
                    <a:pt x="66" y="0"/>
                  </a:lnTo>
                  <a:lnTo>
                    <a:pt x="63" y="0"/>
                  </a:lnTo>
                  <a:lnTo>
                    <a:pt x="60" y="0"/>
                  </a:lnTo>
                  <a:lnTo>
                    <a:pt x="56" y="2"/>
                  </a:lnTo>
                  <a:lnTo>
                    <a:pt x="53" y="2"/>
                  </a:lnTo>
                  <a:lnTo>
                    <a:pt x="48" y="4"/>
                  </a:lnTo>
                  <a:lnTo>
                    <a:pt x="45" y="4"/>
                  </a:lnTo>
                  <a:lnTo>
                    <a:pt x="40" y="4"/>
                  </a:lnTo>
                  <a:lnTo>
                    <a:pt x="39" y="4"/>
                  </a:lnTo>
                  <a:lnTo>
                    <a:pt x="37" y="5"/>
                  </a:lnTo>
                  <a:lnTo>
                    <a:pt x="35" y="5"/>
                  </a:lnTo>
                  <a:lnTo>
                    <a:pt x="34" y="7"/>
                  </a:lnTo>
                  <a:lnTo>
                    <a:pt x="31" y="7"/>
                  </a:lnTo>
                  <a:lnTo>
                    <a:pt x="29" y="8"/>
                  </a:lnTo>
                  <a:lnTo>
                    <a:pt x="27" y="8"/>
                  </a:lnTo>
                  <a:lnTo>
                    <a:pt x="26" y="8"/>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0" name="Freeform 102"/>
            <p:cNvSpPr>
              <a:spLocks/>
            </p:cNvSpPr>
            <p:nvPr/>
          </p:nvSpPr>
          <p:spPr bwMode="auto">
            <a:xfrm>
              <a:off x="4682" y="2480"/>
              <a:ext cx="50" cy="51"/>
            </a:xfrm>
            <a:custGeom>
              <a:avLst/>
              <a:gdLst>
                <a:gd name="T0" fmla="*/ 0 w 50"/>
                <a:gd name="T1" fmla="*/ 24 h 51"/>
                <a:gd name="T2" fmla="*/ 3 w 50"/>
                <a:gd name="T3" fmla="*/ 25 h 51"/>
                <a:gd name="T4" fmla="*/ 5 w 50"/>
                <a:gd name="T5" fmla="*/ 27 h 51"/>
                <a:gd name="T6" fmla="*/ 6 w 50"/>
                <a:gd name="T7" fmla="*/ 30 h 51"/>
                <a:gd name="T8" fmla="*/ 8 w 50"/>
                <a:gd name="T9" fmla="*/ 32 h 51"/>
                <a:gd name="T10" fmla="*/ 10 w 50"/>
                <a:gd name="T11" fmla="*/ 35 h 51"/>
                <a:gd name="T12" fmla="*/ 10 w 50"/>
                <a:gd name="T13" fmla="*/ 37 h 51"/>
                <a:gd name="T14" fmla="*/ 11 w 50"/>
                <a:gd name="T15" fmla="*/ 38 h 51"/>
                <a:gd name="T16" fmla="*/ 14 w 50"/>
                <a:gd name="T17" fmla="*/ 42 h 51"/>
                <a:gd name="T18" fmla="*/ 18 w 50"/>
                <a:gd name="T19" fmla="*/ 43 h 51"/>
                <a:gd name="T20" fmla="*/ 22 w 50"/>
                <a:gd name="T21" fmla="*/ 46 h 51"/>
                <a:gd name="T22" fmla="*/ 27 w 50"/>
                <a:gd name="T23" fmla="*/ 48 h 51"/>
                <a:gd name="T24" fmla="*/ 32 w 50"/>
                <a:gd name="T25" fmla="*/ 50 h 51"/>
                <a:gd name="T26" fmla="*/ 37 w 50"/>
                <a:gd name="T27" fmla="*/ 51 h 51"/>
                <a:gd name="T28" fmla="*/ 40 w 50"/>
                <a:gd name="T29" fmla="*/ 50 h 51"/>
                <a:gd name="T30" fmla="*/ 43 w 50"/>
                <a:gd name="T31" fmla="*/ 46 h 51"/>
                <a:gd name="T32" fmla="*/ 43 w 50"/>
                <a:gd name="T33" fmla="*/ 42 h 51"/>
                <a:gd name="T34" fmla="*/ 43 w 50"/>
                <a:gd name="T35" fmla="*/ 38 h 51"/>
                <a:gd name="T36" fmla="*/ 43 w 50"/>
                <a:gd name="T37" fmla="*/ 34 h 51"/>
                <a:gd name="T38" fmla="*/ 43 w 50"/>
                <a:gd name="T39" fmla="*/ 30 h 51"/>
                <a:gd name="T40" fmla="*/ 45 w 50"/>
                <a:gd name="T41" fmla="*/ 27 h 51"/>
                <a:gd name="T42" fmla="*/ 45 w 50"/>
                <a:gd name="T43" fmla="*/ 22 h 51"/>
                <a:gd name="T44" fmla="*/ 45 w 50"/>
                <a:gd name="T45" fmla="*/ 19 h 51"/>
                <a:gd name="T46" fmla="*/ 47 w 50"/>
                <a:gd name="T47" fmla="*/ 14 h 51"/>
                <a:gd name="T48" fmla="*/ 48 w 50"/>
                <a:gd name="T49" fmla="*/ 9 h 51"/>
                <a:gd name="T50" fmla="*/ 48 w 50"/>
                <a:gd name="T51" fmla="*/ 9 h 51"/>
                <a:gd name="T52" fmla="*/ 50 w 50"/>
                <a:gd name="T53" fmla="*/ 8 h 51"/>
                <a:gd name="T54" fmla="*/ 50 w 50"/>
                <a:gd name="T55" fmla="*/ 6 h 51"/>
                <a:gd name="T56" fmla="*/ 50 w 50"/>
                <a:gd name="T57" fmla="*/ 5 h 51"/>
                <a:gd name="T58" fmla="*/ 48 w 50"/>
                <a:gd name="T59" fmla="*/ 3 h 51"/>
                <a:gd name="T60" fmla="*/ 48 w 50"/>
                <a:gd name="T61" fmla="*/ 1 h 51"/>
                <a:gd name="T62" fmla="*/ 48 w 50"/>
                <a:gd name="T63" fmla="*/ 1 h 51"/>
                <a:gd name="T64" fmla="*/ 47 w 50"/>
                <a:gd name="T65" fmla="*/ 0 h 51"/>
                <a:gd name="T66" fmla="*/ 40 w 50"/>
                <a:gd name="T67" fmla="*/ 0 h 51"/>
                <a:gd name="T68" fmla="*/ 35 w 50"/>
                <a:gd name="T69" fmla="*/ 0 h 51"/>
                <a:gd name="T70" fmla="*/ 29 w 50"/>
                <a:gd name="T71" fmla="*/ 3 h 51"/>
                <a:gd name="T72" fmla="*/ 21 w 50"/>
                <a:gd name="T73" fmla="*/ 6 h 51"/>
                <a:gd name="T74" fmla="*/ 14 w 50"/>
                <a:gd name="T75" fmla="*/ 11 h 51"/>
                <a:gd name="T76" fmla="*/ 10 w 50"/>
                <a:gd name="T77" fmla="*/ 14 h 51"/>
                <a:gd name="T78" fmla="*/ 5 w 50"/>
                <a:gd name="T79" fmla="*/ 19 h 51"/>
                <a:gd name="T80" fmla="*/ 0 w 50"/>
                <a:gd name="T81" fmla="*/ 24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51"/>
                <a:gd name="T125" fmla="*/ 50 w 50"/>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51">
                  <a:moveTo>
                    <a:pt x="0" y="24"/>
                  </a:moveTo>
                  <a:lnTo>
                    <a:pt x="3" y="25"/>
                  </a:lnTo>
                  <a:lnTo>
                    <a:pt x="5" y="27"/>
                  </a:lnTo>
                  <a:lnTo>
                    <a:pt x="6" y="30"/>
                  </a:lnTo>
                  <a:lnTo>
                    <a:pt x="8" y="32"/>
                  </a:lnTo>
                  <a:lnTo>
                    <a:pt x="10" y="35"/>
                  </a:lnTo>
                  <a:lnTo>
                    <a:pt x="10" y="37"/>
                  </a:lnTo>
                  <a:lnTo>
                    <a:pt x="11" y="38"/>
                  </a:lnTo>
                  <a:lnTo>
                    <a:pt x="14" y="42"/>
                  </a:lnTo>
                  <a:lnTo>
                    <a:pt x="18" y="43"/>
                  </a:lnTo>
                  <a:lnTo>
                    <a:pt x="22" y="46"/>
                  </a:lnTo>
                  <a:lnTo>
                    <a:pt x="27" y="48"/>
                  </a:lnTo>
                  <a:lnTo>
                    <a:pt x="32" y="50"/>
                  </a:lnTo>
                  <a:lnTo>
                    <a:pt x="37" y="51"/>
                  </a:lnTo>
                  <a:lnTo>
                    <a:pt x="40" y="50"/>
                  </a:lnTo>
                  <a:lnTo>
                    <a:pt x="43" y="46"/>
                  </a:lnTo>
                  <a:lnTo>
                    <a:pt x="43" y="42"/>
                  </a:lnTo>
                  <a:lnTo>
                    <a:pt x="43" y="38"/>
                  </a:lnTo>
                  <a:lnTo>
                    <a:pt x="43" y="34"/>
                  </a:lnTo>
                  <a:lnTo>
                    <a:pt x="43" y="30"/>
                  </a:lnTo>
                  <a:lnTo>
                    <a:pt x="45" y="27"/>
                  </a:lnTo>
                  <a:lnTo>
                    <a:pt x="45" y="22"/>
                  </a:lnTo>
                  <a:lnTo>
                    <a:pt x="45" y="19"/>
                  </a:lnTo>
                  <a:lnTo>
                    <a:pt x="47" y="14"/>
                  </a:lnTo>
                  <a:lnTo>
                    <a:pt x="48" y="9"/>
                  </a:lnTo>
                  <a:lnTo>
                    <a:pt x="50" y="8"/>
                  </a:lnTo>
                  <a:lnTo>
                    <a:pt x="50" y="6"/>
                  </a:lnTo>
                  <a:lnTo>
                    <a:pt x="50" y="5"/>
                  </a:lnTo>
                  <a:lnTo>
                    <a:pt x="48" y="3"/>
                  </a:lnTo>
                  <a:lnTo>
                    <a:pt x="48" y="1"/>
                  </a:lnTo>
                  <a:lnTo>
                    <a:pt x="47" y="0"/>
                  </a:lnTo>
                  <a:lnTo>
                    <a:pt x="40" y="0"/>
                  </a:lnTo>
                  <a:lnTo>
                    <a:pt x="35" y="0"/>
                  </a:lnTo>
                  <a:lnTo>
                    <a:pt x="29" y="3"/>
                  </a:lnTo>
                  <a:lnTo>
                    <a:pt x="21" y="6"/>
                  </a:lnTo>
                  <a:lnTo>
                    <a:pt x="14" y="11"/>
                  </a:lnTo>
                  <a:lnTo>
                    <a:pt x="10" y="14"/>
                  </a:lnTo>
                  <a:lnTo>
                    <a:pt x="5" y="19"/>
                  </a:lnTo>
                  <a:lnTo>
                    <a:pt x="0" y="2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1" name="Freeform 103"/>
            <p:cNvSpPr>
              <a:spLocks/>
            </p:cNvSpPr>
            <p:nvPr/>
          </p:nvSpPr>
          <p:spPr bwMode="auto">
            <a:xfrm>
              <a:off x="4682" y="2480"/>
              <a:ext cx="50" cy="51"/>
            </a:xfrm>
            <a:custGeom>
              <a:avLst/>
              <a:gdLst>
                <a:gd name="T0" fmla="*/ 0 w 50"/>
                <a:gd name="T1" fmla="*/ 24 h 51"/>
                <a:gd name="T2" fmla="*/ 3 w 50"/>
                <a:gd name="T3" fmla="*/ 25 h 51"/>
                <a:gd name="T4" fmla="*/ 5 w 50"/>
                <a:gd name="T5" fmla="*/ 27 h 51"/>
                <a:gd name="T6" fmla="*/ 6 w 50"/>
                <a:gd name="T7" fmla="*/ 30 h 51"/>
                <a:gd name="T8" fmla="*/ 8 w 50"/>
                <a:gd name="T9" fmla="*/ 32 h 51"/>
                <a:gd name="T10" fmla="*/ 10 w 50"/>
                <a:gd name="T11" fmla="*/ 35 h 51"/>
                <a:gd name="T12" fmla="*/ 10 w 50"/>
                <a:gd name="T13" fmla="*/ 37 h 51"/>
                <a:gd name="T14" fmla="*/ 11 w 50"/>
                <a:gd name="T15" fmla="*/ 38 h 51"/>
                <a:gd name="T16" fmla="*/ 14 w 50"/>
                <a:gd name="T17" fmla="*/ 42 h 51"/>
                <a:gd name="T18" fmla="*/ 18 w 50"/>
                <a:gd name="T19" fmla="*/ 43 h 51"/>
                <a:gd name="T20" fmla="*/ 22 w 50"/>
                <a:gd name="T21" fmla="*/ 46 h 51"/>
                <a:gd name="T22" fmla="*/ 27 w 50"/>
                <a:gd name="T23" fmla="*/ 48 h 51"/>
                <a:gd name="T24" fmla="*/ 32 w 50"/>
                <a:gd name="T25" fmla="*/ 50 h 51"/>
                <a:gd name="T26" fmla="*/ 37 w 50"/>
                <a:gd name="T27" fmla="*/ 51 h 51"/>
                <a:gd name="T28" fmla="*/ 40 w 50"/>
                <a:gd name="T29" fmla="*/ 50 h 51"/>
                <a:gd name="T30" fmla="*/ 43 w 50"/>
                <a:gd name="T31" fmla="*/ 46 h 51"/>
                <a:gd name="T32" fmla="*/ 43 w 50"/>
                <a:gd name="T33" fmla="*/ 42 h 51"/>
                <a:gd name="T34" fmla="*/ 43 w 50"/>
                <a:gd name="T35" fmla="*/ 38 h 51"/>
                <a:gd name="T36" fmla="*/ 43 w 50"/>
                <a:gd name="T37" fmla="*/ 34 h 51"/>
                <a:gd name="T38" fmla="*/ 43 w 50"/>
                <a:gd name="T39" fmla="*/ 30 h 51"/>
                <a:gd name="T40" fmla="*/ 45 w 50"/>
                <a:gd name="T41" fmla="*/ 27 h 51"/>
                <a:gd name="T42" fmla="*/ 45 w 50"/>
                <a:gd name="T43" fmla="*/ 22 h 51"/>
                <a:gd name="T44" fmla="*/ 45 w 50"/>
                <a:gd name="T45" fmla="*/ 19 h 51"/>
                <a:gd name="T46" fmla="*/ 47 w 50"/>
                <a:gd name="T47" fmla="*/ 14 h 51"/>
                <a:gd name="T48" fmla="*/ 48 w 50"/>
                <a:gd name="T49" fmla="*/ 9 h 51"/>
                <a:gd name="T50" fmla="*/ 48 w 50"/>
                <a:gd name="T51" fmla="*/ 9 h 51"/>
                <a:gd name="T52" fmla="*/ 50 w 50"/>
                <a:gd name="T53" fmla="*/ 8 h 51"/>
                <a:gd name="T54" fmla="*/ 50 w 50"/>
                <a:gd name="T55" fmla="*/ 6 h 51"/>
                <a:gd name="T56" fmla="*/ 50 w 50"/>
                <a:gd name="T57" fmla="*/ 5 h 51"/>
                <a:gd name="T58" fmla="*/ 48 w 50"/>
                <a:gd name="T59" fmla="*/ 3 h 51"/>
                <a:gd name="T60" fmla="*/ 48 w 50"/>
                <a:gd name="T61" fmla="*/ 1 h 51"/>
                <a:gd name="T62" fmla="*/ 48 w 50"/>
                <a:gd name="T63" fmla="*/ 1 h 51"/>
                <a:gd name="T64" fmla="*/ 47 w 50"/>
                <a:gd name="T65" fmla="*/ 0 h 51"/>
                <a:gd name="T66" fmla="*/ 40 w 50"/>
                <a:gd name="T67" fmla="*/ 0 h 51"/>
                <a:gd name="T68" fmla="*/ 35 w 50"/>
                <a:gd name="T69" fmla="*/ 0 h 51"/>
                <a:gd name="T70" fmla="*/ 29 w 50"/>
                <a:gd name="T71" fmla="*/ 3 h 51"/>
                <a:gd name="T72" fmla="*/ 21 w 50"/>
                <a:gd name="T73" fmla="*/ 6 h 51"/>
                <a:gd name="T74" fmla="*/ 14 w 50"/>
                <a:gd name="T75" fmla="*/ 11 h 51"/>
                <a:gd name="T76" fmla="*/ 10 w 50"/>
                <a:gd name="T77" fmla="*/ 14 h 51"/>
                <a:gd name="T78" fmla="*/ 5 w 50"/>
                <a:gd name="T79" fmla="*/ 19 h 51"/>
                <a:gd name="T80" fmla="*/ 0 w 50"/>
                <a:gd name="T81" fmla="*/ 24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51"/>
                <a:gd name="T125" fmla="*/ 50 w 50"/>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51">
                  <a:moveTo>
                    <a:pt x="0" y="24"/>
                  </a:moveTo>
                  <a:lnTo>
                    <a:pt x="3" y="25"/>
                  </a:lnTo>
                  <a:lnTo>
                    <a:pt x="5" y="27"/>
                  </a:lnTo>
                  <a:lnTo>
                    <a:pt x="6" y="30"/>
                  </a:lnTo>
                  <a:lnTo>
                    <a:pt x="8" y="32"/>
                  </a:lnTo>
                  <a:lnTo>
                    <a:pt x="10" y="35"/>
                  </a:lnTo>
                  <a:lnTo>
                    <a:pt x="10" y="37"/>
                  </a:lnTo>
                  <a:lnTo>
                    <a:pt x="11" y="38"/>
                  </a:lnTo>
                  <a:lnTo>
                    <a:pt x="14" y="42"/>
                  </a:lnTo>
                  <a:lnTo>
                    <a:pt x="18" y="43"/>
                  </a:lnTo>
                  <a:lnTo>
                    <a:pt x="22" y="46"/>
                  </a:lnTo>
                  <a:lnTo>
                    <a:pt x="27" y="48"/>
                  </a:lnTo>
                  <a:lnTo>
                    <a:pt x="32" y="50"/>
                  </a:lnTo>
                  <a:lnTo>
                    <a:pt x="37" y="51"/>
                  </a:lnTo>
                  <a:lnTo>
                    <a:pt x="40" y="50"/>
                  </a:lnTo>
                  <a:lnTo>
                    <a:pt x="43" y="46"/>
                  </a:lnTo>
                  <a:lnTo>
                    <a:pt x="43" y="42"/>
                  </a:lnTo>
                  <a:lnTo>
                    <a:pt x="43" y="38"/>
                  </a:lnTo>
                  <a:lnTo>
                    <a:pt x="43" y="34"/>
                  </a:lnTo>
                  <a:lnTo>
                    <a:pt x="43" y="30"/>
                  </a:lnTo>
                  <a:lnTo>
                    <a:pt x="45" y="27"/>
                  </a:lnTo>
                  <a:lnTo>
                    <a:pt x="45" y="22"/>
                  </a:lnTo>
                  <a:lnTo>
                    <a:pt x="45" y="19"/>
                  </a:lnTo>
                  <a:lnTo>
                    <a:pt x="47" y="14"/>
                  </a:lnTo>
                  <a:lnTo>
                    <a:pt x="48" y="9"/>
                  </a:lnTo>
                  <a:lnTo>
                    <a:pt x="50" y="8"/>
                  </a:lnTo>
                  <a:lnTo>
                    <a:pt x="50" y="6"/>
                  </a:lnTo>
                  <a:lnTo>
                    <a:pt x="50" y="5"/>
                  </a:lnTo>
                  <a:lnTo>
                    <a:pt x="48" y="3"/>
                  </a:lnTo>
                  <a:lnTo>
                    <a:pt x="48" y="1"/>
                  </a:lnTo>
                  <a:lnTo>
                    <a:pt x="47" y="0"/>
                  </a:lnTo>
                  <a:lnTo>
                    <a:pt x="40" y="0"/>
                  </a:lnTo>
                  <a:lnTo>
                    <a:pt x="35" y="0"/>
                  </a:lnTo>
                  <a:lnTo>
                    <a:pt x="29" y="3"/>
                  </a:lnTo>
                  <a:lnTo>
                    <a:pt x="21" y="6"/>
                  </a:lnTo>
                  <a:lnTo>
                    <a:pt x="14" y="11"/>
                  </a:lnTo>
                  <a:lnTo>
                    <a:pt x="10" y="14"/>
                  </a:lnTo>
                  <a:lnTo>
                    <a:pt x="5" y="19"/>
                  </a:lnTo>
                  <a:lnTo>
                    <a:pt x="0" y="24"/>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2" name="Freeform 104"/>
            <p:cNvSpPr>
              <a:spLocks/>
            </p:cNvSpPr>
            <p:nvPr/>
          </p:nvSpPr>
          <p:spPr bwMode="auto">
            <a:xfrm>
              <a:off x="4682" y="2480"/>
              <a:ext cx="50" cy="51"/>
            </a:xfrm>
            <a:custGeom>
              <a:avLst/>
              <a:gdLst>
                <a:gd name="T0" fmla="*/ 0 w 50"/>
                <a:gd name="T1" fmla="*/ 24 h 51"/>
                <a:gd name="T2" fmla="*/ 3 w 50"/>
                <a:gd name="T3" fmla="*/ 25 h 51"/>
                <a:gd name="T4" fmla="*/ 5 w 50"/>
                <a:gd name="T5" fmla="*/ 27 h 51"/>
                <a:gd name="T6" fmla="*/ 6 w 50"/>
                <a:gd name="T7" fmla="*/ 30 h 51"/>
                <a:gd name="T8" fmla="*/ 8 w 50"/>
                <a:gd name="T9" fmla="*/ 32 h 51"/>
                <a:gd name="T10" fmla="*/ 10 w 50"/>
                <a:gd name="T11" fmla="*/ 35 h 51"/>
                <a:gd name="T12" fmla="*/ 10 w 50"/>
                <a:gd name="T13" fmla="*/ 37 h 51"/>
                <a:gd name="T14" fmla="*/ 11 w 50"/>
                <a:gd name="T15" fmla="*/ 38 h 51"/>
                <a:gd name="T16" fmla="*/ 14 w 50"/>
                <a:gd name="T17" fmla="*/ 42 h 51"/>
                <a:gd name="T18" fmla="*/ 18 w 50"/>
                <a:gd name="T19" fmla="*/ 43 h 51"/>
                <a:gd name="T20" fmla="*/ 22 w 50"/>
                <a:gd name="T21" fmla="*/ 46 h 51"/>
                <a:gd name="T22" fmla="*/ 27 w 50"/>
                <a:gd name="T23" fmla="*/ 48 h 51"/>
                <a:gd name="T24" fmla="*/ 32 w 50"/>
                <a:gd name="T25" fmla="*/ 50 h 51"/>
                <a:gd name="T26" fmla="*/ 37 w 50"/>
                <a:gd name="T27" fmla="*/ 51 h 51"/>
                <a:gd name="T28" fmla="*/ 40 w 50"/>
                <a:gd name="T29" fmla="*/ 50 h 51"/>
                <a:gd name="T30" fmla="*/ 43 w 50"/>
                <a:gd name="T31" fmla="*/ 46 h 51"/>
                <a:gd name="T32" fmla="*/ 43 w 50"/>
                <a:gd name="T33" fmla="*/ 42 h 51"/>
                <a:gd name="T34" fmla="*/ 43 w 50"/>
                <a:gd name="T35" fmla="*/ 38 h 51"/>
                <a:gd name="T36" fmla="*/ 43 w 50"/>
                <a:gd name="T37" fmla="*/ 34 h 51"/>
                <a:gd name="T38" fmla="*/ 43 w 50"/>
                <a:gd name="T39" fmla="*/ 30 h 51"/>
                <a:gd name="T40" fmla="*/ 45 w 50"/>
                <a:gd name="T41" fmla="*/ 27 h 51"/>
                <a:gd name="T42" fmla="*/ 45 w 50"/>
                <a:gd name="T43" fmla="*/ 22 h 51"/>
                <a:gd name="T44" fmla="*/ 45 w 50"/>
                <a:gd name="T45" fmla="*/ 19 h 51"/>
                <a:gd name="T46" fmla="*/ 47 w 50"/>
                <a:gd name="T47" fmla="*/ 14 h 51"/>
                <a:gd name="T48" fmla="*/ 48 w 50"/>
                <a:gd name="T49" fmla="*/ 9 h 51"/>
                <a:gd name="T50" fmla="*/ 48 w 50"/>
                <a:gd name="T51" fmla="*/ 9 h 51"/>
                <a:gd name="T52" fmla="*/ 50 w 50"/>
                <a:gd name="T53" fmla="*/ 8 h 51"/>
                <a:gd name="T54" fmla="*/ 50 w 50"/>
                <a:gd name="T55" fmla="*/ 6 h 51"/>
                <a:gd name="T56" fmla="*/ 50 w 50"/>
                <a:gd name="T57" fmla="*/ 5 h 51"/>
                <a:gd name="T58" fmla="*/ 48 w 50"/>
                <a:gd name="T59" fmla="*/ 3 h 51"/>
                <a:gd name="T60" fmla="*/ 48 w 50"/>
                <a:gd name="T61" fmla="*/ 1 h 51"/>
                <a:gd name="T62" fmla="*/ 48 w 50"/>
                <a:gd name="T63" fmla="*/ 1 h 51"/>
                <a:gd name="T64" fmla="*/ 47 w 50"/>
                <a:gd name="T65" fmla="*/ 0 h 51"/>
                <a:gd name="T66" fmla="*/ 40 w 50"/>
                <a:gd name="T67" fmla="*/ 0 h 51"/>
                <a:gd name="T68" fmla="*/ 35 w 50"/>
                <a:gd name="T69" fmla="*/ 0 h 51"/>
                <a:gd name="T70" fmla="*/ 29 w 50"/>
                <a:gd name="T71" fmla="*/ 3 h 51"/>
                <a:gd name="T72" fmla="*/ 21 w 50"/>
                <a:gd name="T73" fmla="*/ 6 h 51"/>
                <a:gd name="T74" fmla="*/ 14 w 50"/>
                <a:gd name="T75" fmla="*/ 11 h 51"/>
                <a:gd name="T76" fmla="*/ 10 w 50"/>
                <a:gd name="T77" fmla="*/ 14 h 51"/>
                <a:gd name="T78" fmla="*/ 5 w 50"/>
                <a:gd name="T79" fmla="*/ 19 h 51"/>
                <a:gd name="T80" fmla="*/ 0 w 50"/>
                <a:gd name="T81" fmla="*/ 24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51"/>
                <a:gd name="T125" fmla="*/ 50 w 50"/>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51">
                  <a:moveTo>
                    <a:pt x="0" y="24"/>
                  </a:moveTo>
                  <a:lnTo>
                    <a:pt x="3" y="25"/>
                  </a:lnTo>
                  <a:lnTo>
                    <a:pt x="5" y="27"/>
                  </a:lnTo>
                  <a:lnTo>
                    <a:pt x="6" y="30"/>
                  </a:lnTo>
                  <a:lnTo>
                    <a:pt x="8" y="32"/>
                  </a:lnTo>
                  <a:lnTo>
                    <a:pt x="10" y="35"/>
                  </a:lnTo>
                  <a:lnTo>
                    <a:pt x="10" y="37"/>
                  </a:lnTo>
                  <a:lnTo>
                    <a:pt x="11" y="38"/>
                  </a:lnTo>
                  <a:lnTo>
                    <a:pt x="14" y="42"/>
                  </a:lnTo>
                  <a:lnTo>
                    <a:pt x="18" y="43"/>
                  </a:lnTo>
                  <a:lnTo>
                    <a:pt x="22" y="46"/>
                  </a:lnTo>
                  <a:lnTo>
                    <a:pt x="27" y="48"/>
                  </a:lnTo>
                  <a:lnTo>
                    <a:pt x="32" y="50"/>
                  </a:lnTo>
                  <a:lnTo>
                    <a:pt x="37" y="51"/>
                  </a:lnTo>
                  <a:lnTo>
                    <a:pt x="40" y="50"/>
                  </a:lnTo>
                  <a:lnTo>
                    <a:pt x="43" y="46"/>
                  </a:lnTo>
                  <a:lnTo>
                    <a:pt x="43" y="42"/>
                  </a:lnTo>
                  <a:lnTo>
                    <a:pt x="43" y="38"/>
                  </a:lnTo>
                  <a:lnTo>
                    <a:pt x="43" y="34"/>
                  </a:lnTo>
                  <a:lnTo>
                    <a:pt x="43" y="30"/>
                  </a:lnTo>
                  <a:lnTo>
                    <a:pt x="45" y="27"/>
                  </a:lnTo>
                  <a:lnTo>
                    <a:pt x="45" y="22"/>
                  </a:lnTo>
                  <a:lnTo>
                    <a:pt x="45" y="19"/>
                  </a:lnTo>
                  <a:lnTo>
                    <a:pt x="47" y="14"/>
                  </a:lnTo>
                  <a:lnTo>
                    <a:pt x="48" y="9"/>
                  </a:lnTo>
                  <a:lnTo>
                    <a:pt x="50" y="8"/>
                  </a:lnTo>
                  <a:lnTo>
                    <a:pt x="50" y="6"/>
                  </a:lnTo>
                  <a:lnTo>
                    <a:pt x="50" y="5"/>
                  </a:lnTo>
                  <a:lnTo>
                    <a:pt x="48" y="3"/>
                  </a:lnTo>
                  <a:lnTo>
                    <a:pt x="48" y="1"/>
                  </a:lnTo>
                  <a:lnTo>
                    <a:pt x="47" y="0"/>
                  </a:lnTo>
                  <a:lnTo>
                    <a:pt x="40" y="0"/>
                  </a:lnTo>
                  <a:lnTo>
                    <a:pt x="35" y="0"/>
                  </a:lnTo>
                  <a:lnTo>
                    <a:pt x="29" y="3"/>
                  </a:lnTo>
                  <a:lnTo>
                    <a:pt x="21" y="6"/>
                  </a:lnTo>
                  <a:lnTo>
                    <a:pt x="14" y="11"/>
                  </a:lnTo>
                  <a:lnTo>
                    <a:pt x="10" y="14"/>
                  </a:lnTo>
                  <a:lnTo>
                    <a:pt x="5" y="19"/>
                  </a:lnTo>
                  <a:lnTo>
                    <a:pt x="0" y="2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3" name="Freeform 105"/>
            <p:cNvSpPr>
              <a:spLocks/>
            </p:cNvSpPr>
            <p:nvPr/>
          </p:nvSpPr>
          <p:spPr bwMode="auto">
            <a:xfrm>
              <a:off x="4688" y="2396"/>
              <a:ext cx="79" cy="52"/>
            </a:xfrm>
            <a:custGeom>
              <a:avLst/>
              <a:gdLst>
                <a:gd name="T0" fmla="*/ 4 w 79"/>
                <a:gd name="T1" fmla="*/ 27 h 52"/>
                <a:gd name="T2" fmla="*/ 4 w 79"/>
                <a:gd name="T3" fmla="*/ 27 h 52"/>
                <a:gd name="T4" fmla="*/ 4 w 79"/>
                <a:gd name="T5" fmla="*/ 29 h 52"/>
                <a:gd name="T6" fmla="*/ 4 w 79"/>
                <a:gd name="T7" fmla="*/ 31 h 52"/>
                <a:gd name="T8" fmla="*/ 5 w 79"/>
                <a:gd name="T9" fmla="*/ 37 h 52"/>
                <a:gd name="T10" fmla="*/ 8 w 79"/>
                <a:gd name="T11" fmla="*/ 42 h 52"/>
                <a:gd name="T12" fmla="*/ 15 w 79"/>
                <a:gd name="T13" fmla="*/ 45 h 52"/>
                <a:gd name="T14" fmla="*/ 20 w 79"/>
                <a:gd name="T15" fmla="*/ 47 h 52"/>
                <a:gd name="T16" fmla="*/ 24 w 79"/>
                <a:gd name="T17" fmla="*/ 48 h 52"/>
                <a:gd name="T18" fmla="*/ 26 w 79"/>
                <a:gd name="T19" fmla="*/ 50 h 52"/>
                <a:gd name="T20" fmla="*/ 29 w 79"/>
                <a:gd name="T21" fmla="*/ 52 h 52"/>
                <a:gd name="T22" fmla="*/ 32 w 79"/>
                <a:gd name="T23" fmla="*/ 52 h 52"/>
                <a:gd name="T24" fmla="*/ 36 w 79"/>
                <a:gd name="T25" fmla="*/ 52 h 52"/>
                <a:gd name="T26" fmla="*/ 41 w 79"/>
                <a:gd name="T27" fmla="*/ 52 h 52"/>
                <a:gd name="T28" fmla="*/ 44 w 79"/>
                <a:gd name="T29" fmla="*/ 50 h 52"/>
                <a:gd name="T30" fmla="*/ 49 w 79"/>
                <a:gd name="T31" fmla="*/ 47 h 52"/>
                <a:gd name="T32" fmla="*/ 52 w 79"/>
                <a:gd name="T33" fmla="*/ 44 h 52"/>
                <a:gd name="T34" fmla="*/ 57 w 79"/>
                <a:gd name="T35" fmla="*/ 42 h 52"/>
                <a:gd name="T36" fmla="*/ 61 w 79"/>
                <a:gd name="T37" fmla="*/ 40 h 52"/>
                <a:gd name="T38" fmla="*/ 68 w 79"/>
                <a:gd name="T39" fmla="*/ 40 h 52"/>
                <a:gd name="T40" fmla="*/ 73 w 79"/>
                <a:gd name="T41" fmla="*/ 37 h 52"/>
                <a:gd name="T42" fmla="*/ 77 w 79"/>
                <a:gd name="T43" fmla="*/ 31 h 52"/>
                <a:gd name="T44" fmla="*/ 79 w 79"/>
                <a:gd name="T45" fmla="*/ 24 h 52"/>
                <a:gd name="T46" fmla="*/ 79 w 79"/>
                <a:gd name="T47" fmla="*/ 16 h 52"/>
                <a:gd name="T48" fmla="*/ 76 w 79"/>
                <a:gd name="T49" fmla="*/ 11 h 52"/>
                <a:gd name="T50" fmla="*/ 73 w 79"/>
                <a:gd name="T51" fmla="*/ 7 h 52"/>
                <a:gd name="T52" fmla="*/ 68 w 79"/>
                <a:gd name="T53" fmla="*/ 3 h 52"/>
                <a:gd name="T54" fmla="*/ 63 w 79"/>
                <a:gd name="T55" fmla="*/ 2 h 52"/>
                <a:gd name="T56" fmla="*/ 57 w 79"/>
                <a:gd name="T57" fmla="*/ 0 h 52"/>
                <a:gd name="T58" fmla="*/ 50 w 79"/>
                <a:gd name="T59" fmla="*/ 2 h 52"/>
                <a:gd name="T60" fmla="*/ 44 w 79"/>
                <a:gd name="T61" fmla="*/ 5 h 52"/>
                <a:gd name="T62" fmla="*/ 37 w 79"/>
                <a:gd name="T63" fmla="*/ 8 h 52"/>
                <a:gd name="T64" fmla="*/ 31 w 79"/>
                <a:gd name="T65" fmla="*/ 8 h 52"/>
                <a:gd name="T66" fmla="*/ 24 w 79"/>
                <a:gd name="T67" fmla="*/ 7 h 52"/>
                <a:gd name="T68" fmla="*/ 18 w 79"/>
                <a:gd name="T69" fmla="*/ 7 h 52"/>
                <a:gd name="T70" fmla="*/ 13 w 79"/>
                <a:gd name="T71" fmla="*/ 8 h 52"/>
                <a:gd name="T72" fmla="*/ 8 w 79"/>
                <a:gd name="T73" fmla="*/ 10 h 52"/>
                <a:gd name="T74" fmla="*/ 4 w 79"/>
                <a:gd name="T75" fmla="*/ 15 h 52"/>
                <a:gd name="T76" fmla="*/ 0 w 79"/>
                <a:gd name="T77" fmla="*/ 19 h 52"/>
                <a:gd name="T78" fmla="*/ 2 w 79"/>
                <a:gd name="T79" fmla="*/ 24 h 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52"/>
                <a:gd name="T122" fmla="*/ 79 w 79"/>
                <a:gd name="T123" fmla="*/ 52 h 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52">
                  <a:moveTo>
                    <a:pt x="4" y="27"/>
                  </a:moveTo>
                  <a:lnTo>
                    <a:pt x="4" y="27"/>
                  </a:lnTo>
                  <a:lnTo>
                    <a:pt x="4" y="29"/>
                  </a:lnTo>
                  <a:lnTo>
                    <a:pt x="4" y="31"/>
                  </a:lnTo>
                  <a:lnTo>
                    <a:pt x="4" y="34"/>
                  </a:lnTo>
                  <a:lnTo>
                    <a:pt x="5" y="37"/>
                  </a:lnTo>
                  <a:lnTo>
                    <a:pt x="7" y="40"/>
                  </a:lnTo>
                  <a:lnTo>
                    <a:pt x="8" y="42"/>
                  </a:lnTo>
                  <a:lnTo>
                    <a:pt x="12" y="44"/>
                  </a:lnTo>
                  <a:lnTo>
                    <a:pt x="15" y="45"/>
                  </a:lnTo>
                  <a:lnTo>
                    <a:pt x="18" y="45"/>
                  </a:lnTo>
                  <a:lnTo>
                    <a:pt x="20" y="47"/>
                  </a:lnTo>
                  <a:lnTo>
                    <a:pt x="23" y="48"/>
                  </a:lnTo>
                  <a:lnTo>
                    <a:pt x="24" y="48"/>
                  </a:lnTo>
                  <a:lnTo>
                    <a:pt x="26" y="48"/>
                  </a:lnTo>
                  <a:lnTo>
                    <a:pt x="26" y="50"/>
                  </a:lnTo>
                  <a:lnTo>
                    <a:pt x="28" y="50"/>
                  </a:lnTo>
                  <a:lnTo>
                    <a:pt x="29" y="52"/>
                  </a:lnTo>
                  <a:lnTo>
                    <a:pt x="31" y="52"/>
                  </a:lnTo>
                  <a:lnTo>
                    <a:pt x="32" y="52"/>
                  </a:lnTo>
                  <a:lnTo>
                    <a:pt x="36" y="52"/>
                  </a:lnTo>
                  <a:lnTo>
                    <a:pt x="39" y="52"/>
                  </a:lnTo>
                  <a:lnTo>
                    <a:pt x="41" y="52"/>
                  </a:lnTo>
                  <a:lnTo>
                    <a:pt x="42" y="52"/>
                  </a:lnTo>
                  <a:lnTo>
                    <a:pt x="44" y="50"/>
                  </a:lnTo>
                  <a:lnTo>
                    <a:pt x="45" y="48"/>
                  </a:lnTo>
                  <a:lnTo>
                    <a:pt x="49" y="47"/>
                  </a:lnTo>
                  <a:lnTo>
                    <a:pt x="50" y="45"/>
                  </a:lnTo>
                  <a:lnTo>
                    <a:pt x="52" y="44"/>
                  </a:lnTo>
                  <a:lnTo>
                    <a:pt x="55" y="42"/>
                  </a:lnTo>
                  <a:lnTo>
                    <a:pt x="57" y="42"/>
                  </a:lnTo>
                  <a:lnTo>
                    <a:pt x="60" y="40"/>
                  </a:lnTo>
                  <a:lnTo>
                    <a:pt x="61" y="40"/>
                  </a:lnTo>
                  <a:lnTo>
                    <a:pt x="65" y="40"/>
                  </a:lnTo>
                  <a:lnTo>
                    <a:pt x="68" y="40"/>
                  </a:lnTo>
                  <a:lnTo>
                    <a:pt x="69" y="39"/>
                  </a:lnTo>
                  <a:lnTo>
                    <a:pt x="73" y="37"/>
                  </a:lnTo>
                  <a:lnTo>
                    <a:pt x="76" y="34"/>
                  </a:lnTo>
                  <a:lnTo>
                    <a:pt x="77" y="31"/>
                  </a:lnTo>
                  <a:lnTo>
                    <a:pt x="79" y="27"/>
                  </a:lnTo>
                  <a:lnTo>
                    <a:pt x="79" y="24"/>
                  </a:lnTo>
                  <a:lnTo>
                    <a:pt x="79" y="21"/>
                  </a:lnTo>
                  <a:lnTo>
                    <a:pt x="79" y="16"/>
                  </a:lnTo>
                  <a:lnTo>
                    <a:pt x="77" y="13"/>
                  </a:lnTo>
                  <a:lnTo>
                    <a:pt x="76" y="11"/>
                  </a:lnTo>
                  <a:lnTo>
                    <a:pt x="74" y="8"/>
                  </a:lnTo>
                  <a:lnTo>
                    <a:pt x="73" y="7"/>
                  </a:lnTo>
                  <a:lnTo>
                    <a:pt x="71" y="5"/>
                  </a:lnTo>
                  <a:lnTo>
                    <a:pt x="68" y="3"/>
                  </a:lnTo>
                  <a:lnTo>
                    <a:pt x="66" y="2"/>
                  </a:lnTo>
                  <a:lnTo>
                    <a:pt x="63" y="2"/>
                  </a:lnTo>
                  <a:lnTo>
                    <a:pt x="61" y="0"/>
                  </a:lnTo>
                  <a:lnTo>
                    <a:pt x="57" y="0"/>
                  </a:lnTo>
                  <a:lnTo>
                    <a:pt x="53" y="0"/>
                  </a:lnTo>
                  <a:lnTo>
                    <a:pt x="50" y="2"/>
                  </a:lnTo>
                  <a:lnTo>
                    <a:pt x="47" y="3"/>
                  </a:lnTo>
                  <a:lnTo>
                    <a:pt x="44" y="5"/>
                  </a:lnTo>
                  <a:lnTo>
                    <a:pt x="41" y="7"/>
                  </a:lnTo>
                  <a:lnTo>
                    <a:pt x="37" y="8"/>
                  </a:lnTo>
                  <a:lnTo>
                    <a:pt x="34" y="8"/>
                  </a:lnTo>
                  <a:lnTo>
                    <a:pt x="31" y="8"/>
                  </a:lnTo>
                  <a:lnTo>
                    <a:pt x="28" y="8"/>
                  </a:lnTo>
                  <a:lnTo>
                    <a:pt x="24" y="7"/>
                  </a:lnTo>
                  <a:lnTo>
                    <a:pt x="21" y="7"/>
                  </a:lnTo>
                  <a:lnTo>
                    <a:pt x="18" y="7"/>
                  </a:lnTo>
                  <a:lnTo>
                    <a:pt x="16" y="7"/>
                  </a:lnTo>
                  <a:lnTo>
                    <a:pt x="13" y="8"/>
                  </a:lnTo>
                  <a:lnTo>
                    <a:pt x="10" y="8"/>
                  </a:lnTo>
                  <a:lnTo>
                    <a:pt x="8" y="10"/>
                  </a:lnTo>
                  <a:lnTo>
                    <a:pt x="5" y="13"/>
                  </a:lnTo>
                  <a:lnTo>
                    <a:pt x="4" y="15"/>
                  </a:lnTo>
                  <a:lnTo>
                    <a:pt x="2" y="18"/>
                  </a:lnTo>
                  <a:lnTo>
                    <a:pt x="0" y="19"/>
                  </a:lnTo>
                  <a:lnTo>
                    <a:pt x="0" y="23"/>
                  </a:lnTo>
                  <a:lnTo>
                    <a:pt x="2" y="24"/>
                  </a:lnTo>
                  <a:lnTo>
                    <a:pt x="4" y="27"/>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4" name="Freeform 106"/>
            <p:cNvSpPr>
              <a:spLocks/>
            </p:cNvSpPr>
            <p:nvPr/>
          </p:nvSpPr>
          <p:spPr bwMode="auto">
            <a:xfrm>
              <a:off x="4688" y="2396"/>
              <a:ext cx="79" cy="52"/>
            </a:xfrm>
            <a:custGeom>
              <a:avLst/>
              <a:gdLst>
                <a:gd name="T0" fmla="*/ 4 w 79"/>
                <a:gd name="T1" fmla="*/ 27 h 52"/>
                <a:gd name="T2" fmla="*/ 4 w 79"/>
                <a:gd name="T3" fmla="*/ 27 h 52"/>
                <a:gd name="T4" fmla="*/ 4 w 79"/>
                <a:gd name="T5" fmla="*/ 29 h 52"/>
                <a:gd name="T6" fmla="*/ 4 w 79"/>
                <a:gd name="T7" fmla="*/ 31 h 52"/>
                <a:gd name="T8" fmla="*/ 5 w 79"/>
                <a:gd name="T9" fmla="*/ 37 h 52"/>
                <a:gd name="T10" fmla="*/ 8 w 79"/>
                <a:gd name="T11" fmla="*/ 42 h 52"/>
                <a:gd name="T12" fmla="*/ 15 w 79"/>
                <a:gd name="T13" fmla="*/ 45 h 52"/>
                <a:gd name="T14" fmla="*/ 20 w 79"/>
                <a:gd name="T15" fmla="*/ 47 h 52"/>
                <a:gd name="T16" fmla="*/ 24 w 79"/>
                <a:gd name="T17" fmla="*/ 48 h 52"/>
                <a:gd name="T18" fmla="*/ 26 w 79"/>
                <a:gd name="T19" fmla="*/ 50 h 52"/>
                <a:gd name="T20" fmla="*/ 29 w 79"/>
                <a:gd name="T21" fmla="*/ 52 h 52"/>
                <a:gd name="T22" fmla="*/ 32 w 79"/>
                <a:gd name="T23" fmla="*/ 52 h 52"/>
                <a:gd name="T24" fmla="*/ 36 w 79"/>
                <a:gd name="T25" fmla="*/ 52 h 52"/>
                <a:gd name="T26" fmla="*/ 41 w 79"/>
                <a:gd name="T27" fmla="*/ 52 h 52"/>
                <a:gd name="T28" fmla="*/ 44 w 79"/>
                <a:gd name="T29" fmla="*/ 50 h 52"/>
                <a:gd name="T30" fmla="*/ 49 w 79"/>
                <a:gd name="T31" fmla="*/ 47 h 52"/>
                <a:gd name="T32" fmla="*/ 52 w 79"/>
                <a:gd name="T33" fmla="*/ 44 h 52"/>
                <a:gd name="T34" fmla="*/ 57 w 79"/>
                <a:gd name="T35" fmla="*/ 42 h 52"/>
                <a:gd name="T36" fmla="*/ 61 w 79"/>
                <a:gd name="T37" fmla="*/ 40 h 52"/>
                <a:gd name="T38" fmla="*/ 68 w 79"/>
                <a:gd name="T39" fmla="*/ 40 h 52"/>
                <a:gd name="T40" fmla="*/ 73 w 79"/>
                <a:gd name="T41" fmla="*/ 37 h 52"/>
                <a:gd name="T42" fmla="*/ 77 w 79"/>
                <a:gd name="T43" fmla="*/ 31 h 52"/>
                <a:gd name="T44" fmla="*/ 79 w 79"/>
                <a:gd name="T45" fmla="*/ 24 h 52"/>
                <a:gd name="T46" fmla="*/ 79 w 79"/>
                <a:gd name="T47" fmla="*/ 16 h 52"/>
                <a:gd name="T48" fmla="*/ 76 w 79"/>
                <a:gd name="T49" fmla="*/ 11 h 52"/>
                <a:gd name="T50" fmla="*/ 73 w 79"/>
                <a:gd name="T51" fmla="*/ 7 h 52"/>
                <a:gd name="T52" fmla="*/ 68 w 79"/>
                <a:gd name="T53" fmla="*/ 3 h 52"/>
                <a:gd name="T54" fmla="*/ 63 w 79"/>
                <a:gd name="T55" fmla="*/ 2 h 52"/>
                <a:gd name="T56" fmla="*/ 57 w 79"/>
                <a:gd name="T57" fmla="*/ 0 h 52"/>
                <a:gd name="T58" fmla="*/ 50 w 79"/>
                <a:gd name="T59" fmla="*/ 2 h 52"/>
                <a:gd name="T60" fmla="*/ 44 w 79"/>
                <a:gd name="T61" fmla="*/ 5 h 52"/>
                <a:gd name="T62" fmla="*/ 37 w 79"/>
                <a:gd name="T63" fmla="*/ 8 h 52"/>
                <a:gd name="T64" fmla="*/ 31 w 79"/>
                <a:gd name="T65" fmla="*/ 8 h 52"/>
                <a:gd name="T66" fmla="*/ 24 w 79"/>
                <a:gd name="T67" fmla="*/ 7 h 52"/>
                <a:gd name="T68" fmla="*/ 18 w 79"/>
                <a:gd name="T69" fmla="*/ 7 h 52"/>
                <a:gd name="T70" fmla="*/ 13 w 79"/>
                <a:gd name="T71" fmla="*/ 8 h 52"/>
                <a:gd name="T72" fmla="*/ 8 w 79"/>
                <a:gd name="T73" fmla="*/ 10 h 52"/>
                <a:gd name="T74" fmla="*/ 4 w 79"/>
                <a:gd name="T75" fmla="*/ 15 h 52"/>
                <a:gd name="T76" fmla="*/ 0 w 79"/>
                <a:gd name="T77" fmla="*/ 19 h 52"/>
                <a:gd name="T78" fmla="*/ 2 w 79"/>
                <a:gd name="T79" fmla="*/ 24 h 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52"/>
                <a:gd name="T122" fmla="*/ 79 w 79"/>
                <a:gd name="T123" fmla="*/ 52 h 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52">
                  <a:moveTo>
                    <a:pt x="4" y="27"/>
                  </a:moveTo>
                  <a:lnTo>
                    <a:pt x="4" y="27"/>
                  </a:lnTo>
                  <a:lnTo>
                    <a:pt x="4" y="29"/>
                  </a:lnTo>
                  <a:lnTo>
                    <a:pt x="4" y="31"/>
                  </a:lnTo>
                  <a:lnTo>
                    <a:pt x="4" y="34"/>
                  </a:lnTo>
                  <a:lnTo>
                    <a:pt x="5" y="37"/>
                  </a:lnTo>
                  <a:lnTo>
                    <a:pt x="7" y="40"/>
                  </a:lnTo>
                  <a:lnTo>
                    <a:pt x="8" y="42"/>
                  </a:lnTo>
                  <a:lnTo>
                    <a:pt x="12" y="44"/>
                  </a:lnTo>
                  <a:lnTo>
                    <a:pt x="15" y="45"/>
                  </a:lnTo>
                  <a:lnTo>
                    <a:pt x="18" y="45"/>
                  </a:lnTo>
                  <a:lnTo>
                    <a:pt x="20" y="47"/>
                  </a:lnTo>
                  <a:lnTo>
                    <a:pt x="23" y="48"/>
                  </a:lnTo>
                  <a:lnTo>
                    <a:pt x="24" y="48"/>
                  </a:lnTo>
                  <a:lnTo>
                    <a:pt x="26" y="48"/>
                  </a:lnTo>
                  <a:lnTo>
                    <a:pt x="26" y="50"/>
                  </a:lnTo>
                  <a:lnTo>
                    <a:pt x="28" y="50"/>
                  </a:lnTo>
                  <a:lnTo>
                    <a:pt x="29" y="52"/>
                  </a:lnTo>
                  <a:lnTo>
                    <a:pt x="31" y="52"/>
                  </a:lnTo>
                  <a:lnTo>
                    <a:pt x="32" y="52"/>
                  </a:lnTo>
                  <a:lnTo>
                    <a:pt x="36" y="52"/>
                  </a:lnTo>
                  <a:lnTo>
                    <a:pt x="39" y="52"/>
                  </a:lnTo>
                  <a:lnTo>
                    <a:pt x="41" y="52"/>
                  </a:lnTo>
                  <a:lnTo>
                    <a:pt x="42" y="52"/>
                  </a:lnTo>
                  <a:lnTo>
                    <a:pt x="44" y="50"/>
                  </a:lnTo>
                  <a:lnTo>
                    <a:pt x="45" y="48"/>
                  </a:lnTo>
                  <a:lnTo>
                    <a:pt x="49" y="47"/>
                  </a:lnTo>
                  <a:lnTo>
                    <a:pt x="50" y="45"/>
                  </a:lnTo>
                  <a:lnTo>
                    <a:pt x="52" y="44"/>
                  </a:lnTo>
                  <a:lnTo>
                    <a:pt x="55" y="42"/>
                  </a:lnTo>
                  <a:lnTo>
                    <a:pt x="57" y="42"/>
                  </a:lnTo>
                  <a:lnTo>
                    <a:pt x="60" y="40"/>
                  </a:lnTo>
                  <a:lnTo>
                    <a:pt x="61" y="40"/>
                  </a:lnTo>
                  <a:lnTo>
                    <a:pt x="65" y="40"/>
                  </a:lnTo>
                  <a:lnTo>
                    <a:pt x="68" y="40"/>
                  </a:lnTo>
                  <a:lnTo>
                    <a:pt x="69" y="39"/>
                  </a:lnTo>
                  <a:lnTo>
                    <a:pt x="73" y="37"/>
                  </a:lnTo>
                  <a:lnTo>
                    <a:pt x="76" y="34"/>
                  </a:lnTo>
                  <a:lnTo>
                    <a:pt x="77" y="31"/>
                  </a:lnTo>
                  <a:lnTo>
                    <a:pt x="79" y="27"/>
                  </a:lnTo>
                  <a:lnTo>
                    <a:pt x="79" y="24"/>
                  </a:lnTo>
                  <a:lnTo>
                    <a:pt x="79" y="21"/>
                  </a:lnTo>
                  <a:lnTo>
                    <a:pt x="79" y="16"/>
                  </a:lnTo>
                  <a:lnTo>
                    <a:pt x="77" y="13"/>
                  </a:lnTo>
                  <a:lnTo>
                    <a:pt x="76" y="11"/>
                  </a:lnTo>
                  <a:lnTo>
                    <a:pt x="74" y="8"/>
                  </a:lnTo>
                  <a:lnTo>
                    <a:pt x="73" y="7"/>
                  </a:lnTo>
                  <a:lnTo>
                    <a:pt x="71" y="5"/>
                  </a:lnTo>
                  <a:lnTo>
                    <a:pt x="68" y="3"/>
                  </a:lnTo>
                  <a:lnTo>
                    <a:pt x="66" y="2"/>
                  </a:lnTo>
                  <a:lnTo>
                    <a:pt x="63" y="2"/>
                  </a:lnTo>
                  <a:lnTo>
                    <a:pt x="61" y="0"/>
                  </a:lnTo>
                  <a:lnTo>
                    <a:pt x="57" y="0"/>
                  </a:lnTo>
                  <a:lnTo>
                    <a:pt x="53" y="0"/>
                  </a:lnTo>
                  <a:lnTo>
                    <a:pt x="50" y="2"/>
                  </a:lnTo>
                  <a:lnTo>
                    <a:pt x="47" y="3"/>
                  </a:lnTo>
                  <a:lnTo>
                    <a:pt x="44" y="5"/>
                  </a:lnTo>
                  <a:lnTo>
                    <a:pt x="41" y="7"/>
                  </a:lnTo>
                  <a:lnTo>
                    <a:pt x="37" y="8"/>
                  </a:lnTo>
                  <a:lnTo>
                    <a:pt x="34" y="8"/>
                  </a:lnTo>
                  <a:lnTo>
                    <a:pt x="31" y="8"/>
                  </a:lnTo>
                  <a:lnTo>
                    <a:pt x="28" y="8"/>
                  </a:lnTo>
                  <a:lnTo>
                    <a:pt x="24" y="7"/>
                  </a:lnTo>
                  <a:lnTo>
                    <a:pt x="21" y="7"/>
                  </a:lnTo>
                  <a:lnTo>
                    <a:pt x="18" y="7"/>
                  </a:lnTo>
                  <a:lnTo>
                    <a:pt x="16" y="7"/>
                  </a:lnTo>
                  <a:lnTo>
                    <a:pt x="13" y="8"/>
                  </a:lnTo>
                  <a:lnTo>
                    <a:pt x="10" y="8"/>
                  </a:lnTo>
                  <a:lnTo>
                    <a:pt x="8" y="10"/>
                  </a:lnTo>
                  <a:lnTo>
                    <a:pt x="5" y="13"/>
                  </a:lnTo>
                  <a:lnTo>
                    <a:pt x="4" y="15"/>
                  </a:lnTo>
                  <a:lnTo>
                    <a:pt x="2" y="18"/>
                  </a:lnTo>
                  <a:lnTo>
                    <a:pt x="0" y="19"/>
                  </a:lnTo>
                  <a:lnTo>
                    <a:pt x="0" y="23"/>
                  </a:lnTo>
                  <a:lnTo>
                    <a:pt x="2" y="24"/>
                  </a:lnTo>
                  <a:lnTo>
                    <a:pt x="4" y="27"/>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5" name="Freeform 107"/>
            <p:cNvSpPr>
              <a:spLocks/>
            </p:cNvSpPr>
            <p:nvPr/>
          </p:nvSpPr>
          <p:spPr bwMode="auto">
            <a:xfrm>
              <a:off x="4688" y="2396"/>
              <a:ext cx="79" cy="52"/>
            </a:xfrm>
            <a:custGeom>
              <a:avLst/>
              <a:gdLst>
                <a:gd name="T0" fmla="*/ 4 w 79"/>
                <a:gd name="T1" fmla="*/ 27 h 52"/>
                <a:gd name="T2" fmla="*/ 4 w 79"/>
                <a:gd name="T3" fmla="*/ 27 h 52"/>
                <a:gd name="T4" fmla="*/ 4 w 79"/>
                <a:gd name="T5" fmla="*/ 29 h 52"/>
                <a:gd name="T6" fmla="*/ 4 w 79"/>
                <a:gd name="T7" fmla="*/ 31 h 52"/>
                <a:gd name="T8" fmla="*/ 5 w 79"/>
                <a:gd name="T9" fmla="*/ 37 h 52"/>
                <a:gd name="T10" fmla="*/ 8 w 79"/>
                <a:gd name="T11" fmla="*/ 42 h 52"/>
                <a:gd name="T12" fmla="*/ 15 w 79"/>
                <a:gd name="T13" fmla="*/ 45 h 52"/>
                <a:gd name="T14" fmla="*/ 20 w 79"/>
                <a:gd name="T15" fmla="*/ 47 h 52"/>
                <a:gd name="T16" fmla="*/ 24 w 79"/>
                <a:gd name="T17" fmla="*/ 48 h 52"/>
                <a:gd name="T18" fmla="*/ 26 w 79"/>
                <a:gd name="T19" fmla="*/ 50 h 52"/>
                <a:gd name="T20" fmla="*/ 29 w 79"/>
                <a:gd name="T21" fmla="*/ 52 h 52"/>
                <a:gd name="T22" fmla="*/ 32 w 79"/>
                <a:gd name="T23" fmla="*/ 52 h 52"/>
                <a:gd name="T24" fmla="*/ 36 w 79"/>
                <a:gd name="T25" fmla="*/ 52 h 52"/>
                <a:gd name="T26" fmla="*/ 41 w 79"/>
                <a:gd name="T27" fmla="*/ 52 h 52"/>
                <a:gd name="T28" fmla="*/ 44 w 79"/>
                <a:gd name="T29" fmla="*/ 50 h 52"/>
                <a:gd name="T30" fmla="*/ 49 w 79"/>
                <a:gd name="T31" fmla="*/ 47 h 52"/>
                <a:gd name="T32" fmla="*/ 52 w 79"/>
                <a:gd name="T33" fmla="*/ 44 h 52"/>
                <a:gd name="T34" fmla="*/ 57 w 79"/>
                <a:gd name="T35" fmla="*/ 42 h 52"/>
                <a:gd name="T36" fmla="*/ 61 w 79"/>
                <a:gd name="T37" fmla="*/ 40 h 52"/>
                <a:gd name="T38" fmla="*/ 68 w 79"/>
                <a:gd name="T39" fmla="*/ 40 h 52"/>
                <a:gd name="T40" fmla="*/ 73 w 79"/>
                <a:gd name="T41" fmla="*/ 37 h 52"/>
                <a:gd name="T42" fmla="*/ 77 w 79"/>
                <a:gd name="T43" fmla="*/ 31 h 52"/>
                <a:gd name="T44" fmla="*/ 79 w 79"/>
                <a:gd name="T45" fmla="*/ 24 h 52"/>
                <a:gd name="T46" fmla="*/ 79 w 79"/>
                <a:gd name="T47" fmla="*/ 16 h 52"/>
                <a:gd name="T48" fmla="*/ 76 w 79"/>
                <a:gd name="T49" fmla="*/ 11 h 52"/>
                <a:gd name="T50" fmla="*/ 73 w 79"/>
                <a:gd name="T51" fmla="*/ 7 h 52"/>
                <a:gd name="T52" fmla="*/ 68 w 79"/>
                <a:gd name="T53" fmla="*/ 3 h 52"/>
                <a:gd name="T54" fmla="*/ 63 w 79"/>
                <a:gd name="T55" fmla="*/ 2 h 52"/>
                <a:gd name="T56" fmla="*/ 57 w 79"/>
                <a:gd name="T57" fmla="*/ 0 h 52"/>
                <a:gd name="T58" fmla="*/ 50 w 79"/>
                <a:gd name="T59" fmla="*/ 2 h 52"/>
                <a:gd name="T60" fmla="*/ 44 w 79"/>
                <a:gd name="T61" fmla="*/ 5 h 52"/>
                <a:gd name="T62" fmla="*/ 37 w 79"/>
                <a:gd name="T63" fmla="*/ 8 h 52"/>
                <a:gd name="T64" fmla="*/ 31 w 79"/>
                <a:gd name="T65" fmla="*/ 8 h 52"/>
                <a:gd name="T66" fmla="*/ 24 w 79"/>
                <a:gd name="T67" fmla="*/ 7 h 52"/>
                <a:gd name="T68" fmla="*/ 18 w 79"/>
                <a:gd name="T69" fmla="*/ 7 h 52"/>
                <a:gd name="T70" fmla="*/ 13 w 79"/>
                <a:gd name="T71" fmla="*/ 8 h 52"/>
                <a:gd name="T72" fmla="*/ 8 w 79"/>
                <a:gd name="T73" fmla="*/ 10 h 52"/>
                <a:gd name="T74" fmla="*/ 4 w 79"/>
                <a:gd name="T75" fmla="*/ 15 h 52"/>
                <a:gd name="T76" fmla="*/ 0 w 79"/>
                <a:gd name="T77" fmla="*/ 19 h 52"/>
                <a:gd name="T78" fmla="*/ 2 w 79"/>
                <a:gd name="T79" fmla="*/ 24 h 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52"/>
                <a:gd name="T122" fmla="*/ 79 w 79"/>
                <a:gd name="T123" fmla="*/ 52 h 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52">
                  <a:moveTo>
                    <a:pt x="4" y="27"/>
                  </a:moveTo>
                  <a:lnTo>
                    <a:pt x="4" y="27"/>
                  </a:lnTo>
                  <a:lnTo>
                    <a:pt x="4" y="29"/>
                  </a:lnTo>
                  <a:lnTo>
                    <a:pt x="4" y="31"/>
                  </a:lnTo>
                  <a:lnTo>
                    <a:pt x="4" y="34"/>
                  </a:lnTo>
                  <a:lnTo>
                    <a:pt x="5" y="37"/>
                  </a:lnTo>
                  <a:lnTo>
                    <a:pt x="7" y="40"/>
                  </a:lnTo>
                  <a:lnTo>
                    <a:pt x="8" y="42"/>
                  </a:lnTo>
                  <a:lnTo>
                    <a:pt x="12" y="44"/>
                  </a:lnTo>
                  <a:lnTo>
                    <a:pt x="15" y="45"/>
                  </a:lnTo>
                  <a:lnTo>
                    <a:pt x="18" y="45"/>
                  </a:lnTo>
                  <a:lnTo>
                    <a:pt x="20" y="47"/>
                  </a:lnTo>
                  <a:lnTo>
                    <a:pt x="23" y="48"/>
                  </a:lnTo>
                  <a:lnTo>
                    <a:pt x="24" y="48"/>
                  </a:lnTo>
                  <a:lnTo>
                    <a:pt x="26" y="48"/>
                  </a:lnTo>
                  <a:lnTo>
                    <a:pt x="26" y="50"/>
                  </a:lnTo>
                  <a:lnTo>
                    <a:pt x="28" y="50"/>
                  </a:lnTo>
                  <a:lnTo>
                    <a:pt x="29" y="52"/>
                  </a:lnTo>
                  <a:lnTo>
                    <a:pt x="31" y="52"/>
                  </a:lnTo>
                  <a:lnTo>
                    <a:pt x="32" y="52"/>
                  </a:lnTo>
                  <a:lnTo>
                    <a:pt x="36" y="52"/>
                  </a:lnTo>
                  <a:lnTo>
                    <a:pt x="39" y="52"/>
                  </a:lnTo>
                  <a:lnTo>
                    <a:pt x="41" y="52"/>
                  </a:lnTo>
                  <a:lnTo>
                    <a:pt x="42" y="52"/>
                  </a:lnTo>
                  <a:lnTo>
                    <a:pt x="44" y="50"/>
                  </a:lnTo>
                  <a:lnTo>
                    <a:pt x="45" y="48"/>
                  </a:lnTo>
                  <a:lnTo>
                    <a:pt x="49" y="47"/>
                  </a:lnTo>
                  <a:lnTo>
                    <a:pt x="50" y="45"/>
                  </a:lnTo>
                  <a:lnTo>
                    <a:pt x="52" y="44"/>
                  </a:lnTo>
                  <a:lnTo>
                    <a:pt x="55" y="42"/>
                  </a:lnTo>
                  <a:lnTo>
                    <a:pt x="57" y="42"/>
                  </a:lnTo>
                  <a:lnTo>
                    <a:pt x="60" y="40"/>
                  </a:lnTo>
                  <a:lnTo>
                    <a:pt x="61" y="40"/>
                  </a:lnTo>
                  <a:lnTo>
                    <a:pt x="65" y="40"/>
                  </a:lnTo>
                  <a:lnTo>
                    <a:pt x="68" y="40"/>
                  </a:lnTo>
                  <a:lnTo>
                    <a:pt x="69" y="39"/>
                  </a:lnTo>
                  <a:lnTo>
                    <a:pt x="73" y="37"/>
                  </a:lnTo>
                  <a:lnTo>
                    <a:pt x="76" y="34"/>
                  </a:lnTo>
                  <a:lnTo>
                    <a:pt x="77" y="31"/>
                  </a:lnTo>
                  <a:lnTo>
                    <a:pt x="79" y="27"/>
                  </a:lnTo>
                  <a:lnTo>
                    <a:pt x="79" y="24"/>
                  </a:lnTo>
                  <a:lnTo>
                    <a:pt x="79" y="21"/>
                  </a:lnTo>
                  <a:lnTo>
                    <a:pt x="79" y="16"/>
                  </a:lnTo>
                  <a:lnTo>
                    <a:pt x="77" y="13"/>
                  </a:lnTo>
                  <a:lnTo>
                    <a:pt x="76" y="11"/>
                  </a:lnTo>
                  <a:lnTo>
                    <a:pt x="74" y="8"/>
                  </a:lnTo>
                  <a:lnTo>
                    <a:pt x="73" y="7"/>
                  </a:lnTo>
                  <a:lnTo>
                    <a:pt x="71" y="5"/>
                  </a:lnTo>
                  <a:lnTo>
                    <a:pt x="68" y="3"/>
                  </a:lnTo>
                  <a:lnTo>
                    <a:pt x="66" y="2"/>
                  </a:lnTo>
                  <a:lnTo>
                    <a:pt x="63" y="2"/>
                  </a:lnTo>
                  <a:lnTo>
                    <a:pt x="61" y="0"/>
                  </a:lnTo>
                  <a:lnTo>
                    <a:pt x="57" y="0"/>
                  </a:lnTo>
                  <a:lnTo>
                    <a:pt x="53" y="0"/>
                  </a:lnTo>
                  <a:lnTo>
                    <a:pt x="50" y="2"/>
                  </a:lnTo>
                  <a:lnTo>
                    <a:pt x="47" y="3"/>
                  </a:lnTo>
                  <a:lnTo>
                    <a:pt x="44" y="5"/>
                  </a:lnTo>
                  <a:lnTo>
                    <a:pt x="41" y="7"/>
                  </a:lnTo>
                  <a:lnTo>
                    <a:pt x="37" y="8"/>
                  </a:lnTo>
                  <a:lnTo>
                    <a:pt x="34" y="8"/>
                  </a:lnTo>
                  <a:lnTo>
                    <a:pt x="31" y="8"/>
                  </a:lnTo>
                  <a:lnTo>
                    <a:pt x="28" y="8"/>
                  </a:lnTo>
                  <a:lnTo>
                    <a:pt x="24" y="7"/>
                  </a:lnTo>
                  <a:lnTo>
                    <a:pt x="21" y="7"/>
                  </a:lnTo>
                  <a:lnTo>
                    <a:pt x="18" y="7"/>
                  </a:lnTo>
                  <a:lnTo>
                    <a:pt x="16" y="7"/>
                  </a:lnTo>
                  <a:lnTo>
                    <a:pt x="13" y="8"/>
                  </a:lnTo>
                  <a:lnTo>
                    <a:pt x="10" y="8"/>
                  </a:lnTo>
                  <a:lnTo>
                    <a:pt x="8" y="10"/>
                  </a:lnTo>
                  <a:lnTo>
                    <a:pt x="5" y="13"/>
                  </a:lnTo>
                  <a:lnTo>
                    <a:pt x="4" y="15"/>
                  </a:lnTo>
                  <a:lnTo>
                    <a:pt x="2" y="18"/>
                  </a:lnTo>
                  <a:lnTo>
                    <a:pt x="0" y="19"/>
                  </a:lnTo>
                  <a:lnTo>
                    <a:pt x="0" y="23"/>
                  </a:lnTo>
                  <a:lnTo>
                    <a:pt x="2" y="24"/>
                  </a:lnTo>
                  <a:lnTo>
                    <a:pt x="4" y="27"/>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6" name="Freeform 108"/>
            <p:cNvSpPr>
              <a:spLocks/>
            </p:cNvSpPr>
            <p:nvPr/>
          </p:nvSpPr>
          <p:spPr bwMode="auto">
            <a:xfrm>
              <a:off x="4720" y="2454"/>
              <a:ext cx="20" cy="18"/>
            </a:xfrm>
            <a:custGeom>
              <a:avLst/>
              <a:gdLst>
                <a:gd name="T0" fmla="*/ 9 w 20"/>
                <a:gd name="T1" fmla="*/ 5 h 18"/>
                <a:gd name="T2" fmla="*/ 7 w 20"/>
                <a:gd name="T3" fmla="*/ 5 h 18"/>
                <a:gd name="T4" fmla="*/ 5 w 20"/>
                <a:gd name="T5" fmla="*/ 6 h 18"/>
                <a:gd name="T6" fmla="*/ 4 w 20"/>
                <a:gd name="T7" fmla="*/ 6 h 18"/>
                <a:gd name="T8" fmla="*/ 2 w 20"/>
                <a:gd name="T9" fmla="*/ 8 h 18"/>
                <a:gd name="T10" fmla="*/ 2 w 20"/>
                <a:gd name="T11" fmla="*/ 10 h 18"/>
                <a:gd name="T12" fmla="*/ 2 w 20"/>
                <a:gd name="T13" fmla="*/ 11 h 18"/>
                <a:gd name="T14" fmla="*/ 0 w 20"/>
                <a:gd name="T15" fmla="*/ 11 h 18"/>
                <a:gd name="T16" fmla="*/ 0 w 20"/>
                <a:gd name="T17" fmla="*/ 13 h 18"/>
                <a:gd name="T18" fmla="*/ 2 w 20"/>
                <a:gd name="T19" fmla="*/ 14 h 18"/>
                <a:gd name="T20" fmla="*/ 2 w 20"/>
                <a:gd name="T21" fmla="*/ 16 h 18"/>
                <a:gd name="T22" fmla="*/ 5 w 20"/>
                <a:gd name="T23" fmla="*/ 16 h 18"/>
                <a:gd name="T24" fmla="*/ 7 w 20"/>
                <a:gd name="T25" fmla="*/ 18 h 18"/>
                <a:gd name="T26" fmla="*/ 9 w 20"/>
                <a:gd name="T27" fmla="*/ 18 h 18"/>
                <a:gd name="T28" fmla="*/ 12 w 20"/>
                <a:gd name="T29" fmla="*/ 18 h 18"/>
                <a:gd name="T30" fmla="*/ 13 w 20"/>
                <a:gd name="T31" fmla="*/ 16 h 18"/>
                <a:gd name="T32" fmla="*/ 15 w 20"/>
                <a:gd name="T33" fmla="*/ 16 h 18"/>
                <a:gd name="T34" fmla="*/ 17 w 20"/>
                <a:gd name="T35" fmla="*/ 16 h 18"/>
                <a:gd name="T36" fmla="*/ 17 w 20"/>
                <a:gd name="T37" fmla="*/ 14 h 18"/>
                <a:gd name="T38" fmla="*/ 17 w 20"/>
                <a:gd name="T39" fmla="*/ 14 h 18"/>
                <a:gd name="T40" fmla="*/ 17 w 20"/>
                <a:gd name="T41" fmla="*/ 14 h 18"/>
                <a:gd name="T42" fmla="*/ 18 w 20"/>
                <a:gd name="T43" fmla="*/ 14 h 18"/>
                <a:gd name="T44" fmla="*/ 18 w 20"/>
                <a:gd name="T45" fmla="*/ 13 h 18"/>
                <a:gd name="T46" fmla="*/ 18 w 20"/>
                <a:gd name="T47" fmla="*/ 13 h 18"/>
                <a:gd name="T48" fmla="*/ 20 w 20"/>
                <a:gd name="T49" fmla="*/ 11 h 18"/>
                <a:gd name="T50" fmla="*/ 18 w 20"/>
                <a:gd name="T51" fmla="*/ 11 h 18"/>
                <a:gd name="T52" fmla="*/ 18 w 20"/>
                <a:gd name="T53" fmla="*/ 10 h 18"/>
                <a:gd name="T54" fmla="*/ 18 w 20"/>
                <a:gd name="T55" fmla="*/ 8 h 18"/>
                <a:gd name="T56" fmla="*/ 18 w 20"/>
                <a:gd name="T57" fmla="*/ 6 h 18"/>
                <a:gd name="T58" fmla="*/ 18 w 20"/>
                <a:gd name="T59" fmla="*/ 5 h 18"/>
                <a:gd name="T60" fmla="*/ 18 w 20"/>
                <a:gd name="T61" fmla="*/ 3 h 18"/>
                <a:gd name="T62" fmla="*/ 18 w 20"/>
                <a:gd name="T63" fmla="*/ 2 h 18"/>
                <a:gd name="T64" fmla="*/ 18 w 20"/>
                <a:gd name="T65" fmla="*/ 0 h 18"/>
                <a:gd name="T66" fmla="*/ 17 w 20"/>
                <a:gd name="T67" fmla="*/ 0 h 18"/>
                <a:gd name="T68" fmla="*/ 15 w 20"/>
                <a:gd name="T69" fmla="*/ 0 h 18"/>
                <a:gd name="T70" fmla="*/ 13 w 20"/>
                <a:gd name="T71" fmla="*/ 0 h 18"/>
                <a:gd name="T72" fmla="*/ 12 w 20"/>
                <a:gd name="T73" fmla="*/ 0 h 18"/>
                <a:gd name="T74" fmla="*/ 12 w 20"/>
                <a:gd name="T75" fmla="*/ 2 h 18"/>
                <a:gd name="T76" fmla="*/ 10 w 20"/>
                <a:gd name="T77" fmla="*/ 3 h 18"/>
                <a:gd name="T78" fmla="*/ 9 w 20"/>
                <a:gd name="T79" fmla="*/ 3 h 18"/>
                <a:gd name="T80" fmla="*/ 9 w 20"/>
                <a:gd name="T81" fmla="*/ 5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
                <a:gd name="T124" fmla="*/ 0 h 18"/>
                <a:gd name="T125" fmla="*/ 20 w 20"/>
                <a:gd name="T126" fmla="*/ 18 h 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 h="18">
                  <a:moveTo>
                    <a:pt x="9" y="5"/>
                  </a:moveTo>
                  <a:lnTo>
                    <a:pt x="7" y="5"/>
                  </a:lnTo>
                  <a:lnTo>
                    <a:pt x="5" y="6"/>
                  </a:lnTo>
                  <a:lnTo>
                    <a:pt x="4" y="6"/>
                  </a:lnTo>
                  <a:lnTo>
                    <a:pt x="2" y="8"/>
                  </a:lnTo>
                  <a:lnTo>
                    <a:pt x="2" y="10"/>
                  </a:lnTo>
                  <a:lnTo>
                    <a:pt x="2" y="11"/>
                  </a:lnTo>
                  <a:lnTo>
                    <a:pt x="0" y="11"/>
                  </a:lnTo>
                  <a:lnTo>
                    <a:pt x="0" y="13"/>
                  </a:lnTo>
                  <a:lnTo>
                    <a:pt x="2" y="14"/>
                  </a:lnTo>
                  <a:lnTo>
                    <a:pt x="2" y="16"/>
                  </a:lnTo>
                  <a:lnTo>
                    <a:pt x="5" y="16"/>
                  </a:lnTo>
                  <a:lnTo>
                    <a:pt x="7" y="18"/>
                  </a:lnTo>
                  <a:lnTo>
                    <a:pt x="9" y="18"/>
                  </a:lnTo>
                  <a:lnTo>
                    <a:pt x="12" y="18"/>
                  </a:lnTo>
                  <a:lnTo>
                    <a:pt x="13" y="16"/>
                  </a:lnTo>
                  <a:lnTo>
                    <a:pt x="15" y="16"/>
                  </a:lnTo>
                  <a:lnTo>
                    <a:pt x="17" y="16"/>
                  </a:lnTo>
                  <a:lnTo>
                    <a:pt x="17" y="14"/>
                  </a:lnTo>
                  <a:lnTo>
                    <a:pt x="18" y="14"/>
                  </a:lnTo>
                  <a:lnTo>
                    <a:pt x="18" y="13"/>
                  </a:lnTo>
                  <a:lnTo>
                    <a:pt x="20" y="11"/>
                  </a:lnTo>
                  <a:lnTo>
                    <a:pt x="18" y="11"/>
                  </a:lnTo>
                  <a:lnTo>
                    <a:pt x="18" y="10"/>
                  </a:lnTo>
                  <a:lnTo>
                    <a:pt x="18" y="8"/>
                  </a:lnTo>
                  <a:lnTo>
                    <a:pt x="18" y="6"/>
                  </a:lnTo>
                  <a:lnTo>
                    <a:pt x="18" y="5"/>
                  </a:lnTo>
                  <a:lnTo>
                    <a:pt x="18" y="3"/>
                  </a:lnTo>
                  <a:lnTo>
                    <a:pt x="18" y="2"/>
                  </a:lnTo>
                  <a:lnTo>
                    <a:pt x="18" y="0"/>
                  </a:lnTo>
                  <a:lnTo>
                    <a:pt x="17" y="0"/>
                  </a:lnTo>
                  <a:lnTo>
                    <a:pt x="15" y="0"/>
                  </a:lnTo>
                  <a:lnTo>
                    <a:pt x="13" y="0"/>
                  </a:lnTo>
                  <a:lnTo>
                    <a:pt x="12" y="0"/>
                  </a:lnTo>
                  <a:lnTo>
                    <a:pt x="12" y="2"/>
                  </a:lnTo>
                  <a:lnTo>
                    <a:pt x="10" y="3"/>
                  </a:lnTo>
                  <a:lnTo>
                    <a:pt x="9" y="3"/>
                  </a:lnTo>
                  <a:lnTo>
                    <a:pt x="9" y="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7" name="Freeform 109"/>
            <p:cNvSpPr>
              <a:spLocks/>
            </p:cNvSpPr>
            <p:nvPr/>
          </p:nvSpPr>
          <p:spPr bwMode="auto">
            <a:xfrm>
              <a:off x="4720" y="2454"/>
              <a:ext cx="20" cy="18"/>
            </a:xfrm>
            <a:custGeom>
              <a:avLst/>
              <a:gdLst>
                <a:gd name="T0" fmla="*/ 9 w 20"/>
                <a:gd name="T1" fmla="*/ 5 h 18"/>
                <a:gd name="T2" fmla="*/ 7 w 20"/>
                <a:gd name="T3" fmla="*/ 5 h 18"/>
                <a:gd name="T4" fmla="*/ 5 w 20"/>
                <a:gd name="T5" fmla="*/ 6 h 18"/>
                <a:gd name="T6" fmla="*/ 4 w 20"/>
                <a:gd name="T7" fmla="*/ 6 h 18"/>
                <a:gd name="T8" fmla="*/ 2 w 20"/>
                <a:gd name="T9" fmla="*/ 8 h 18"/>
                <a:gd name="T10" fmla="*/ 2 w 20"/>
                <a:gd name="T11" fmla="*/ 10 h 18"/>
                <a:gd name="T12" fmla="*/ 2 w 20"/>
                <a:gd name="T13" fmla="*/ 11 h 18"/>
                <a:gd name="T14" fmla="*/ 0 w 20"/>
                <a:gd name="T15" fmla="*/ 11 h 18"/>
                <a:gd name="T16" fmla="*/ 0 w 20"/>
                <a:gd name="T17" fmla="*/ 13 h 18"/>
                <a:gd name="T18" fmla="*/ 2 w 20"/>
                <a:gd name="T19" fmla="*/ 14 h 18"/>
                <a:gd name="T20" fmla="*/ 2 w 20"/>
                <a:gd name="T21" fmla="*/ 16 h 18"/>
                <a:gd name="T22" fmla="*/ 5 w 20"/>
                <a:gd name="T23" fmla="*/ 16 h 18"/>
                <a:gd name="T24" fmla="*/ 7 w 20"/>
                <a:gd name="T25" fmla="*/ 18 h 18"/>
                <a:gd name="T26" fmla="*/ 9 w 20"/>
                <a:gd name="T27" fmla="*/ 18 h 18"/>
                <a:gd name="T28" fmla="*/ 12 w 20"/>
                <a:gd name="T29" fmla="*/ 18 h 18"/>
                <a:gd name="T30" fmla="*/ 13 w 20"/>
                <a:gd name="T31" fmla="*/ 16 h 18"/>
                <a:gd name="T32" fmla="*/ 15 w 20"/>
                <a:gd name="T33" fmla="*/ 16 h 18"/>
                <a:gd name="T34" fmla="*/ 17 w 20"/>
                <a:gd name="T35" fmla="*/ 16 h 18"/>
                <a:gd name="T36" fmla="*/ 17 w 20"/>
                <a:gd name="T37" fmla="*/ 14 h 18"/>
                <a:gd name="T38" fmla="*/ 17 w 20"/>
                <a:gd name="T39" fmla="*/ 14 h 18"/>
                <a:gd name="T40" fmla="*/ 17 w 20"/>
                <a:gd name="T41" fmla="*/ 14 h 18"/>
                <a:gd name="T42" fmla="*/ 18 w 20"/>
                <a:gd name="T43" fmla="*/ 14 h 18"/>
                <a:gd name="T44" fmla="*/ 18 w 20"/>
                <a:gd name="T45" fmla="*/ 13 h 18"/>
                <a:gd name="T46" fmla="*/ 18 w 20"/>
                <a:gd name="T47" fmla="*/ 13 h 18"/>
                <a:gd name="T48" fmla="*/ 20 w 20"/>
                <a:gd name="T49" fmla="*/ 11 h 18"/>
                <a:gd name="T50" fmla="*/ 18 w 20"/>
                <a:gd name="T51" fmla="*/ 11 h 18"/>
                <a:gd name="T52" fmla="*/ 18 w 20"/>
                <a:gd name="T53" fmla="*/ 10 h 18"/>
                <a:gd name="T54" fmla="*/ 18 w 20"/>
                <a:gd name="T55" fmla="*/ 8 h 18"/>
                <a:gd name="T56" fmla="*/ 18 w 20"/>
                <a:gd name="T57" fmla="*/ 6 h 18"/>
                <a:gd name="T58" fmla="*/ 18 w 20"/>
                <a:gd name="T59" fmla="*/ 5 h 18"/>
                <a:gd name="T60" fmla="*/ 18 w 20"/>
                <a:gd name="T61" fmla="*/ 3 h 18"/>
                <a:gd name="T62" fmla="*/ 18 w 20"/>
                <a:gd name="T63" fmla="*/ 2 h 18"/>
                <a:gd name="T64" fmla="*/ 18 w 20"/>
                <a:gd name="T65" fmla="*/ 0 h 18"/>
                <a:gd name="T66" fmla="*/ 17 w 20"/>
                <a:gd name="T67" fmla="*/ 0 h 18"/>
                <a:gd name="T68" fmla="*/ 15 w 20"/>
                <a:gd name="T69" fmla="*/ 0 h 18"/>
                <a:gd name="T70" fmla="*/ 13 w 20"/>
                <a:gd name="T71" fmla="*/ 0 h 18"/>
                <a:gd name="T72" fmla="*/ 12 w 20"/>
                <a:gd name="T73" fmla="*/ 0 h 18"/>
                <a:gd name="T74" fmla="*/ 12 w 20"/>
                <a:gd name="T75" fmla="*/ 2 h 18"/>
                <a:gd name="T76" fmla="*/ 10 w 20"/>
                <a:gd name="T77" fmla="*/ 3 h 18"/>
                <a:gd name="T78" fmla="*/ 9 w 20"/>
                <a:gd name="T79" fmla="*/ 3 h 18"/>
                <a:gd name="T80" fmla="*/ 9 w 20"/>
                <a:gd name="T81" fmla="*/ 5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
                <a:gd name="T124" fmla="*/ 0 h 18"/>
                <a:gd name="T125" fmla="*/ 20 w 20"/>
                <a:gd name="T126" fmla="*/ 18 h 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 h="18">
                  <a:moveTo>
                    <a:pt x="9" y="5"/>
                  </a:moveTo>
                  <a:lnTo>
                    <a:pt x="7" y="5"/>
                  </a:lnTo>
                  <a:lnTo>
                    <a:pt x="5" y="6"/>
                  </a:lnTo>
                  <a:lnTo>
                    <a:pt x="4" y="6"/>
                  </a:lnTo>
                  <a:lnTo>
                    <a:pt x="2" y="8"/>
                  </a:lnTo>
                  <a:lnTo>
                    <a:pt x="2" y="10"/>
                  </a:lnTo>
                  <a:lnTo>
                    <a:pt x="2" y="11"/>
                  </a:lnTo>
                  <a:lnTo>
                    <a:pt x="0" y="11"/>
                  </a:lnTo>
                  <a:lnTo>
                    <a:pt x="0" y="13"/>
                  </a:lnTo>
                  <a:lnTo>
                    <a:pt x="2" y="14"/>
                  </a:lnTo>
                  <a:lnTo>
                    <a:pt x="2" y="16"/>
                  </a:lnTo>
                  <a:lnTo>
                    <a:pt x="5" y="16"/>
                  </a:lnTo>
                  <a:lnTo>
                    <a:pt x="7" y="18"/>
                  </a:lnTo>
                  <a:lnTo>
                    <a:pt x="9" y="18"/>
                  </a:lnTo>
                  <a:lnTo>
                    <a:pt x="12" y="18"/>
                  </a:lnTo>
                  <a:lnTo>
                    <a:pt x="13" y="16"/>
                  </a:lnTo>
                  <a:lnTo>
                    <a:pt x="15" y="16"/>
                  </a:lnTo>
                  <a:lnTo>
                    <a:pt x="17" y="16"/>
                  </a:lnTo>
                  <a:lnTo>
                    <a:pt x="17" y="14"/>
                  </a:lnTo>
                  <a:lnTo>
                    <a:pt x="18" y="14"/>
                  </a:lnTo>
                  <a:lnTo>
                    <a:pt x="18" y="13"/>
                  </a:lnTo>
                  <a:lnTo>
                    <a:pt x="20" y="11"/>
                  </a:lnTo>
                  <a:lnTo>
                    <a:pt x="18" y="11"/>
                  </a:lnTo>
                  <a:lnTo>
                    <a:pt x="18" y="10"/>
                  </a:lnTo>
                  <a:lnTo>
                    <a:pt x="18" y="8"/>
                  </a:lnTo>
                  <a:lnTo>
                    <a:pt x="18" y="6"/>
                  </a:lnTo>
                  <a:lnTo>
                    <a:pt x="18" y="5"/>
                  </a:lnTo>
                  <a:lnTo>
                    <a:pt x="18" y="3"/>
                  </a:lnTo>
                  <a:lnTo>
                    <a:pt x="18" y="2"/>
                  </a:lnTo>
                  <a:lnTo>
                    <a:pt x="18" y="0"/>
                  </a:lnTo>
                  <a:lnTo>
                    <a:pt x="17" y="0"/>
                  </a:lnTo>
                  <a:lnTo>
                    <a:pt x="15" y="0"/>
                  </a:lnTo>
                  <a:lnTo>
                    <a:pt x="13" y="0"/>
                  </a:lnTo>
                  <a:lnTo>
                    <a:pt x="12" y="0"/>
                  </a:lnTo>
                  <a:lnTo>
                    <a:pt x="12" y="2"/>
                  </a:lnTo>
                  <a:lnTo>
                    <a:pt x="10" y="3"/>
                  </a:lnTo>
                  <a:lnTo>
                    <a:pt x="9" y="3"/>
                  </a:lnTo>
                  <a:lnTo>
                    <a:pt x="9" y="5"/>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8" name="Freeform 110"/>
            <p:cNvSpPr>
              <a:spLocks/>
            </p:cNvSpPr>
            <p:nvPr/>
          </p:nvSpPr>
          <p:spPr bwMode="auto">
            <a:xfrm>
              <a:off x="4732" y="2467"/>
              <a:ext cx="40" cy="53"/>
            </a:xfrm>
            <a:custGeom>
              <a:avLst/>
              <a:gdLst>
                <a:gd name="T0" fmla="*/ 9 w 40"/>
                <a:gd name="T1" fmla="*/ 19 h 53"/>
                <a:gd name="T2" fmla="*/ 9 w 40"/>
                <a:gd name="T3" fmla="*/ 21 h 53"/>
                <a:gd name="T4" fmla="*/ 9 w 40"/>
                <a:gd name="T5" fmla="*/ 22 h 53"/>
                <a:gd name="T6" fmla="*/ 8 w 40"/>
                <a:gd name="T7" fmla="*/ 24 h 53"/>
                <a:gd name="T8" fmla="*/ 8 w 40"/>
                <a:gd name="T9" fmla="*/ 24 h 53"/>
                <a:gd name="T10" fmla="*/ 6 w 40"/>
                <a:gd name="T11" fmla="*/ 26 h 53"/>
                <a:gd name="T12" fmla="*/ 5 w 40"/>
                <a:gd name="T13" fmla="*/ 26 h 53"/>
                <a:gd name="T14" fmla="*/ 3 w 40"/>
                <a:gd name="T15" fmla="*/ 26 h 53"/>
                <a:gd name="T16" fmla="*/ 3 w 40"/>
                <a:gd name="T17" fmla="*/ 27 h 53"/>
                <a:gd name="T18" fmla="*/ 3 w 40"/>
                <a:gd name="T19" fmla="*/ 30 h 53"/>
                <a:gd name="T20" fmla="*/ 1 w 40"/>
                <a:gd name="T21" fmla="*/ 34 h 53"/>
                <a:gd name="T22" fmla="*/ 1 w 40"/>
                <a:gd name="T23" fmla="*/ 35 h 53"/>
                <a:gd name="T24" fmla="*/ 0 w 40"/>
                <a:gd name="T25" fmla="*/ 38 h 53"/>
                <a:gd name="T26" fmla="*/ 0 w 40"/>
                <a:gd name="T27" fmla="*/ 42 h 53"/>
                <a:gd name="T28" fmla="*/ 0 w 40"/>
                <a:gd name="T29" fmla="*/ 45 h 53"/>
                <a:gd name="T30" fmla="*/ 0 w 40"/>
                <a:gd name="T31" fmla="*/ 47 h 53"/>
                <a:gd name="T32" fmla="*/ 1 w 40"/>
                <a:gd name="T33" fmla="*/ 48 h 53"/>
                <a:gd name="T34" fmla="*/ 3 w 40"/>
                <a:gd name="T35" fmla="*/ 50 h 53"/>
                <a:gd name="T36" fmla="*/ 6 w 40"/>
                <a:gd name="T37" fmla="*/ 51 h 53"/>
                <a:gd name="T38" fmla="*/ 8 w 40"/>
                <a:gd name="T39" fmla="*/ 51 h 53"/>
                <a:gd name="T40" fmla="*/ 11 w 40"/>
                <a:gd name="T41" fmla="*/ 53 h 53"/>
                <a:gd name="T42" fmla="*/ 13 w 40"/>
                <a:gd name="T43" fmla="*/ 53 h 53"/>
                <a:gd name="T44" fmla="*/ 16 w 40"/>
                <a:gd name="T45" fmla="*/ 51 h 53"/>
                <a:gd name="T46" fmla="*/ 17 w 40"/>
                <a:gd name="T47" fmla="*/ 50 h 53"/>
                <a:gd name="T48" fmla="*/ 19 w 40"/>
                <a:gd name="T49" fmla="*/ 48 h 53"/>
                <a:gd name="T50" fmla="*/ 22 w 40"/>
                <a:gd name="T51" fmla="*/ 45 h 53"/>
                <a:gd name="T52" fmla="*/ 25 w 40"/>
                <a:gd name="T53" fmla="*/ 42 h 53"/>
                <a:gd name="T54" fmla="*/ 27 w 40"/>
                <a:gd name="T55" fmla="*/ 38 h 53"/>
                <a:gd name="T56" fmla="*/ 29 w 40"/>
                <a:gd name="T57" fmla="*/ 35 h 53"/>
                <a:gd name="T58" fmla="*/ 32 w 40"/>
                <a:gd name="T59" fmla="*/ 32 h 53"/>
                <a:gd name="T60" fmla="*/ 33 w 40"/>
                <a:gd name="T61" fmla="*/ 29 h 53"/>
                <a:gd name="T62" fmla="*/ 35 w 40"/>
                <a:gd name="T63" fmla="*/ 24 h 53"/>
                <a:gd name="T64" fmla="*/ 38 w 40"/>
                <a:gd name="T65" fmla="*/ 21 h 53"/>
                <a:gd name="T66" fmla="*/ 38 w 40"/>
                <a:gd name="T67" fmla="*/ 18 h 53"/>
                <a:gd name="T68" fmla="*/ 40 w 40"/>
                <a:gd name="T69" fmla="*/ 16 h 53"/>
                <a:gd name="T70" fmla="*/ 40 w 40"/>
                <a:gd name="T71" fmla="*/ 13 h 53"/>
                <a:gd name="T72" fmla="*/ 40 w 40"/>
                <a:gd name="T73" fmla="*/ 10 h 53"/>
                <a:gd name="T74" fmla="*/ 38 w 40"/>
                <a:gd name="T75" fmla="*/ 8 h 53"/>
                <a:gd name="T76" fmla="*/ 37 w 40"/>
                <a:gd name="T77" fmla="*/ 5 h 53"/>
                <a:gd name="T78" fmla="*/ 35 w 40"/>
                <a:gd name="T79" fmla="*/ 3 h 53"/>
                <a:gd name="T80" fmla="*/ 32 w 40"/>
                <a:gd name="T81" fmla="*/ 1 h 53"/>
                <a:gd name="T82" fmla="*/ 30 w 40"/>
                <a:gd name="T83" fmla="*/ 1 h 53"/>
                <a:gd name="T84" fmla="*/ 29 w 40"/>
                <a:gd name="T85" fmla="*/ 0 h 53"/>
                <a:gd name="T86" fmla="*/ 25 w 40"/>
                <a:gd name="T87" fmla="*/ 0 h 53"/>
                <a:gd name="T88" fmla="*/ 24 w 40"/>
                <a:gd name="T89" fmla="*/ 0 h 53"/>
                <a:gd name="T90" fmla="*/ 22 w 40"/>
                <a:gd name="T91" fmla="*/ 0 h 53"/>
                <a:gd name="T92" fmla="*/ 19 w 40"/>
                <a:gd name="T93" fmla="*/ 1 h 53"/>
                <a:gd name="T94" fmla="*/ 17 w 40"/>
                <a:gd name="T95" fmla="*/ 1 h 53"/>
                <a:gd name="T96" fmla="*/ 16 w 40"/>
                <a:gd name="T97" fmla="*/ 3 h 53"/>
                <a:gd name="T98" fmla="*/ 14 w 40"/>
                <a:gd name="T99" fmla="*/ 5 h 53"/>
                <a:gd name="T100" fmla="*/ 13 w 40"/>
                <a:gd name="T101" fmla="*/ 6 h 53"/>
                <a:gd name="T102" fmla="*/ 11 w 40"/>
                <a:gd name="T103" fmla="*/ 10 h 53"/>
                <a:gd name="T104" fmla="*/ 9 w 40"/>
                <a:gd name="T105" fmla="*/ 11 h 53"/>
                <a:gd name="T106" fmla="*/ 9 w 40"/>
                <a:gd name="T107" fmla="*/ 13 h 53"/>
                <a:gd name="T108" fmla="*/ 8 w 40"/>
                <a:gd name="T109" fmla="*/ 14 h 53"/>
                <a:gd name="T110" fmla="*/ 8 w 40"/>
                <a:gd name="T111" fmla="*/ 16 h 53"/>
                <a:gd name="T112" fmla="*/ 9 w 40"/>
                <a:gd name="T113" fmla="*/ 19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53"/>
                <a:gd name="T173" fmla="*/ 40 w 40"/>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53">
                  <a:moveTo>
                    <a:pt x="9" y="19"/>
                  </a:moveTo>
                  <a:lnTo>
                    <a:pt x="9" y="21"/>
                  </a:lnTo>
                  <a:lnTo>
                    <a:pt x="9" y="22"/>
                  </a:lnTo>
                  <a:lnTo>
                    <a:pt x="8" y="24"/>
                  </a:lnTo>
                  <a:lnTo>
                    <a:pt x="6" y="26"/>
                  </a:lnTo>
                  <a:lnTo>
                    <a:pt x="5" y="26"/>
                  </a:lnTo>
                  <a:lnTo>
                    <a:pt x="3" y="26"/>
                  </a:lnTo>
                  <a:lnTo>
                    <a:pt x="3" y="27"/>
                  </a:lnTo>
                  <a:lnTo>
                    <a:pt x="3" y="30"/>
                  </a:lnTo>
                  <a:lnTo>
                    <a:pt x="1" y="34"/>
                  </a:lnTo>
                  <a:lnTo>
                    <a:pt x="1" y="35"/>
                  </a:lnTo>
                  <a:lnTo>
                    <a:pt x="0" y="38"/>
                  </a:lnTo>
                  <a:lnTo>
                    <a:pt x="0" y="42"/>
                  </a:lnTo>
                  <a:lnTo>
                    <a:pt x="0" y="45"/>
                  </a:lnTo>
                  <a:lnTo>
                    <a:pt x="0" y="47"/>
                  </a:lnTo>
                  <a:lnTo>
                    <a:pt x="1" y="48"/>
                  </a:lnTo>
                  <a:lnTo>
                    <a:pt x="3" y="50"/>
                  </a:lnTo>
                  <a:lnTo>
                    <a:pt x="6" y="51"/>
                  </a:lnTo>
                  <a:lnTo>
                    <a:pt x="8" y="51"/>
                  </a:lnTo>
                  <a:lnTo>
                    <a:pt x="11" y="53"/>
                  </a:lnTo>
                  <a:lnTo>
                    <a:pt x="13" y="53"/>
                  </a:lnTo>
                  <a:lnTo>
                    <a:pt x="16" y="51"/>
                  </a:lnTo>
                  <a:lnTo>
                    <a:pt x="17" y="50"/>
                  </a:lnTo>
                  <a:lnTo>
                    <a:pt x="19" y="48"/>
                  </a:lnTo>
                  <a:lnTo>
                    <a:pt x="22" y="45"/>
                  </a:lnTo>
                  <a:lnTo>
                    <a:pt x="25" y="42"/>
                  </a:lnTo>
                  <a:lnTo>
                    <a:pt x="27" y="38"/>
                  </a:lnTo>
                  <a:lnTo>
                    <a:pt x="29" y="35"/>
                  </a:lnTo>
                  <a:lnTo>
                    <a:pt x="32" y="32"/>
                  </a:lnTo>
                  <a:lnTo>
                    <a:pt x="33" y="29"/>
                  </a:lnTo>
                  <a:lnTo>
                    <a:pt x="35" y="24"/>
                  </a:lnTo>
                  <a:lnTo>
                    <a:pt x="38" y="21"/>
                  </a:lnTo>
                  <a:lnTo>
                    <a:pt x="38" y="18"/>
                  </a:lnTo>
                  <a:lnTo>
                    <a:pt x="40" y="16"/>
                  </a:lnTo>
                  <a:lnTo>
                    <a:pt x="40" y="13"/>
                  </a:lnTo>
                  <a:lnTo>
                    <a:pt x="40" y="10"/>
                  </a:lnTo>
                  <a:lnTo>
                    <a:pt x="38" y="8"/>
                  </a:lnTo>
                  <a:lnTo>
                    <a:pt x="37" y="5"/>
                  </a:lnTo>
                  <a:lnTo>
                    <a:pt x="35" y="3"/>
                  </a:lnTo>
                  <a:lnTo>
                    <a:pt x="32" y="1"/>
                  </a:lnTo>
                  <a:lnTo>
                    <a:pt x="30" y="1"/>
                  </a:lnTo>
                  <a:lnTo>
                    <a:pt x="29" y="0"/>
                  </a:lnTo>
                  <a:lnTo>
                    <a:pt x="25" y="0"/>
                  </a:lnTo>
                  <a:lnTo>
                    <a:pt x="24" y="0"/>
                  </a:lnTo>
                  <a:lnTo>
                    <a:pt x="22" y="0"/>
                  </a:lnTo>
                  <a:lnTo>
                    <a:pt x="19" y="1"/>
                  </a:lnTo>
                  <a:lnTo>
                    <a:pt x="17" y="1"/>
                  </a:lnTo>
                  <a:lnTo>
                    <a:pt x="16" y="3"/>
                  </a:lnTo>
                  <a:lnTo>
                    <a:pt x="14" y="5"/>
                  </a:lnTo>
                  <a:lnTo>
                    <a:pt x="13" y="6"/>
                  </a:lnTo>
                  <a:lnTo>
                    <a:pt x="11" y="10"/>
                  </a:lnTo>
                  <a:lnTo>
                    <a:pt x="9" y="11"/>
                  </a:lnTo>
                  <a:lnTo>
                    <a:pt x="9" y="13"/>
                  </a:lnTo>
                  <a:lnTo>
                    <a:pt x="8" y="14"/>
                  </a:lnTo>
                  <a:lnTo>
                    <a:pt x="8" y="16"/>
                  </a:lnTo>
                  <a:lnTo>
                    <a:pt x="9" y="19"/>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09" name="Freeform 111"/>
            <p:cNvSpPr>
              <a:spLocks/>
            </p:cNvSpPr>
            <p:nvPr/>
          </p:nvSpPr>
          <p:spPr bwMode="auto">
            <a:xfrm>
              <a:off x="4732" y="2467"/>
              <a:ext cx="40" cy="53"/>
            </a:xfrm>
            <a:custGeom>
              <a:avLst/>
              <a:gdLst>
                <a:gd name="T0" fmla="*/ 9 w 40"/>
                <a:gd name="T1" fmla="*/ 19 h 53"/>
                <a:gd name="T2" fmla="*/ 9 w 40"/>
                <a:gd name="T3" fmla="*/ 21 h 53"/>
                <a:gd name="T4" fmla="*/ 9 w 40"/>
                <a:gd name="T5" fmla="*/ 22 h 53"/>
                <a:gd name="T6" fmla="*/ 8 w 40"/>
                <a:gd name="T7" fmla="*/ 24 h 53"/>
                <a:gd name="T8" fmla="*/ 8 w 40"/>
                <a:gd name="T9" fmla="*/ 24 h 53"/>
                <a:gd name="T10" fmla="*/ 6 w 40"/>
                <a:gd name="T11" fmla="*/ 26 h 53"/>
                <a:gd name="T12" fmla="*/ 5 w 40"/>
                <a:gd name="T13" fmla="*/ 26 h 53"/>
                <a:gd name="T14" fmla="*/ 3 w 40"/>
                <a:gd name="T15" fmla="*/ 26 h 53"/>
                <a:gd name="T16" fmla="*/ 3 w 40"/>
                <a:gd name="T17" fmla="*/ 27 h 53"/>
                <a:gd name="T18" fmla="*/ 3 w 40"/>
                <a:gd name="T19" fmla="*/ 30 h 53"/>
                <a:gd name="T20" fmla="*/ 1 w 40"/>
                <a:gd name="T21" fmla="*/ 34 h 53"/>
                <a:gd name="T22" fmla="*/ 1 w 40"/>
                <a:gd name="T23" fmla="*/ 35 h 53"/>
                <a:gd name="T24" fmla="*/ 0 w 40"/>
                <a:gd name="T25" fmla="*/ 38 h 53"/>
                <a:gd name="T26" fmla="*/ 0 w 40"/>
                <a:gd name="T27" fmla="*/ 42 h 53"/>
                <a:gd name="T28" fmla="*/ 0 w 40"/>
                <a:gd name="T29" fmla="*/ 45 h 53"/>
                <a:gd name="T30" fmla="*/ 0 w 40"/>
                <a:gd name="T31" fmla="*/ 47 h 53"/>
                <a:gd name="T32" fmla="*/ 1 w 40"/>
                <a:gd name="T33" fmla="*/ 48 h 53"/>
                <a:gd name="T34" fmla="*/ 3 w 40"/>
                <a:gd name="T35" fmla="*/ 50 h 53"/>
                <a:gd name="T36" fmla="*/ 6 w 40"/>
                <a:gd name="T37" fmla="*/ 51 h 53"/>
                <a:gd name="T38" fmla="*/ 8 w 40"/>
                <a:gd name="T39" fmla="*/ 51 h 53"/>
                <a:gd name="T40" fmla="*/ 11 w 40"/>
                <a:gd name="T41" fmla="*/ 53 h 53"/>
                <a:gd name="T42" fmla="*/ 13 w 40"/>
                <a:gd name="T43" fmla="*/ 53 h 53"/>
                <a:gd name="T44" fmla="*/ 16 w 40"/>
                <a:gd name="T45" fmla="*/ 51 h 53"/>
                <a:gd name="T46" fmla="*/ 17 w 40"/>
                <a:gd name="T47" fmla="*/ 50 h 53"/>
                <a:gd name="T48" fmla="*/ 19 w 40"/>
                <a:gd name="T49" fmla="*/ 48 h 53"/>
                <a:gd name="T50" fmla="*/ 22 w 40"/>
                <a:gd name="T51" fmla="*/ 45 h 53"/>
                <a:gd name="T52" fmla="*/ 25 w 40"/>
                <a:gd name="T53" fmla="*/ 42 h 53"/>
                <a:gd name="T54" fmla="*/ 27 w 40"/>
                <a:gd name="T55" fmla="*/ 38 h 53"/>
                <a:gd name="T56" fmla="*/ 29 w 40"/>
                <a:gd name="T57" fmla="*/ 35 h 53"/>
                <a:gd name="T58" fmla="*/ 32 w 40"/>
                <a:gd name="T59" fmla="*/ 32 h 53"/>
                <a:gd name="T60" fmla="*/ 33 w 40"/>
                <a:gd name="T61" fmla="*/ 29 h 53"/>
                <a:gd name="T62" fmla="*/ 35 w 40"/>
                <a:gd name="T63" fmla="*/ 24 h 53"/>
                <a:gd name="T64" fmla="*/ 38 w 40"/>
                <a:gd name="T65" fmla="*/ 21 h 53"/>
                <a:gd name="T66" fmla="*/ 38 w 40"/>
                <a:gd name="T67" fmla="*/ 18 h 53"/>
                <a:gd name="T68" fmla="*/ 40 w 40"/>
                <a:gd name="T69" fmla="*/ 16 h 53"/>
                <a:gd name="T70" fmla="*/ 40 w 40"/>
                <a:gd name="T71" fmla="*/ 13 h 53"/>
                <a:gd name="T72" fmla="*/ 40 w 40"/>
                <a:gd name="T73" fmla="*/ 10 h 53"/>
                <a:gd name="T74" fmla="*/ 38 w 40"/>
                <a:gd name="T75" fmla="*/ 8 h 53"/>
                <a:gd name="T76" fmla="*/ 37 w 40"/>
                <a:gd name="T77" fmla="*/ 5 h 53"/>
                <a:gd name="T78" fmla="*/ 35 w 40"/>
                <a:gd name="T79" fmla="*/ 3 h 53"/>
                <a:gd name="T80" fmla="*/ 32 w 40"/>
                <a:gd name="T81" fmla="*/ 1 h 53"/>
                <a:gd name="T82" fmla="*/ 30 w 40"/>
                <a:gd name="T83" fmla="*/ 1 h 53"/>
                <a:gd name="T84" fmla="*/ 29 w 40"/>
                <a:gd name="T85" fmla="*/ 0 h 53"/>
                <a:gd name="T86" fmla="*/ 25 w 40"/>
                <a:gd name="T87" fmla="*/ 0 h 53"/>
                <a:gd name="T88" fmla="*/ 24 w 40"/>
                <a:gd name="T89" fmla="*/ 0 h 53"/>
                <a:gd name="T90" fmla="*/ 22 w 40"/>
                <a:gd name="T91" fmla="*/ 0 h 53"/>
                <a:gd name="T92" fmla="*/ 19 w 40"/>
                <a:gd name="T93" fmla="*/ 1 h 53"/>
                <a:gd name="T94" fmla="*/ 17 w 40"/>
                <a:gd name="T95" fmla="*/ 1 h 53"/>
                <a:gd name="T96" fmla="*/ 16 w 40"/>
                <a:gd name="T97" fmla="*/ 3 h 53"/>
                <a:gd name="T98" fmla="*/ 14 w 40"/>
                <a:gd name="T99" fmla="*/ 5 h 53"/>
                <a:gd name="T100" fmla="*/ 13 w 40"/>
                <a:gd name="T101" fmla="*/ 6 h 53"/>
                <a:gd name="T102" fmla="*/ 11 w 40"/>
                <a:gd name="T103" fmla="*/ 10 h 53"/>
                <a:gd name="T104" fmla="*/ 9 w 40"/>
                <a:gd name="T105" fmla="*/ 11 h 53"/>
                <a:gd name="T106" fmla="*/ 9 w 40"/>
                <a:gd name="T107" fmla="*/ 13 h 53"/>
                <a:gd name="T108" fmla="*/ 8 w 40"/>
                <a:gd name="T109" fmla="*/ 14 h 53"/>
                <a:gd name="T110" fmla="*/ 8 w 40"/>
                <a:gd name="T111" fmla="*/ 16 h 53"/>
                <a:gd name="T112" fmla="*/ 9 w 40"/>
                <a:gd name="T113" fmla="*/ 19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53"/>
                <a:gd name="T173" fmla="*/ 40 w 40"/>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53">
                  <a:moveTo>
                    <a:pt x="9" y="19"/>
                  </a:moveTo>
                  <a:lnTo>
                    <a:pt x="9" y="21"/>
                  </a:lnTo>
                  <a:lnTo>
                    <a:pt x="9" y="22"/>
                  </a:lnTo>
                  <a:lnTo>
                    <a:pt x="8" y="24"/>
                  </a:lnTo>
                  <a:lnTo>
                    <a:pt x="6" y="26"/>
                  </a:lnTo>
                  <a:lnTo>
                    <a:pt x="5" y="26"/>
                  </a:lnTo>
                  <a:lnTo>
                    <a:pt x="3" y="26"/>
                  </a:lnTo>
                  <a:lnTo>
                    <a:pt x="3" y="27"/>
                  </a:lnTo>
                  <a:lnTo>
                    <a:pt x="3" y="30"/>
                  </a:lnTo>
                  <a:lnTo>
                    <a:pt x="1" y="34"/>
                  </a:lnTo>
                  <a:lnTo>
                    <a:pt x="1" y="35"/>
                  </a:lnTo>
                  <a:lnTo>
                    <a:pt x="0" y="38"/>
                  </a:lnTo>
                  <a:lnTo>
                    <a:pt x="0" y="42"/>
                  </a:lnTo>
                  <a:lnTo>
                    <a:pt x="0" y="45"/>
                  </a:lnTo>
                  <a:lnTo>
                    <a:pt x="0" y="47"/>
                  </a:lnTo>
                  <a:lnTo>
                    <a:pt x="1" y="48"/>
                  </a:lnTo>
                  <a:lnTo>
                    <a:pt x="3" y="50"/>
                  </a:lnTo>
                  <a:lnTo>
                    <a:pt x="6" y="51"/>
                  </a:lnTo>
                  <a:lnTo>
                    <a:pt x="8" y="51"/>
                  </a:lnTo>
                  <a:lnTo>
                    <a:pt x="11" y="53"/>
                  </a:lnTo>
                  <a:lnTo>
                    <a:pt x="13" y="53"/>
                  </a:lnTo>
                  <a:lnTo>
                    <a:pt x="16" y="51"/>
                  </a:lnTo>
                  <a:lnTo>
                    <a:pt x="17" y="50"/>
                  </a:lnTo>
                  <a:lnTo>
                    <a:pt x="19" y="48"/>
                  </a:lnTo>
                  <a:lnTo>
                    <a:pt x="22" y="45"/>
                  </a:lnTo>
                  <a:lnTo>
                    <a:pt x="25" y="42"/>
                  </a:lnTo>
                  <a:lnTo>
                    <a:pt x="27" y="38"/>
                  </a:lnTo>
                  <a:lnTo>
                    <a:pt x="29" y="35"/>
                  </a:lnTo>
                  <a:lnTo>
                    <a:pt x="32" y="32"/>
                  </a:lnTo>
                  <a:lnTo>
                    <a:pt x="33" y="29"/>
                  </a:lnTo>
                  <a:lnTo>
                    <a:pt x="35" y="24"/>
                  </a:lnTo>
                  <a:lnTo>
                    <a:pt x="38" y="21"/>
                  </a:lnTo>
                  <a:lnTo>
                    <a:pt x="38" y="18"/>
                  </a:lnTo>
                  <a:lnTo>
                    <a:pt x="40" y="16"/>
                  </a:lnTo>
                  <a:lnTo>
                    <a:pt x="40" y="13"/>
                  </a:lnTo>
                  <a:lnTo>
                    <a:pt x="40" y="10"/>
                  </a:lnTo>
                  <a:lnTo>
                    <a:pt x="38" y="8"/>
                  </a:lnTo>
                  <a:lnTo>
                    <a:pt x="37" y="5"/>
                  </a:lnTo>
                  <a:lnTo>
                    <a:pt x="35" y="3"/>
                  </a:lnTo>
                  <a:lnTo>
                    <a:pt x="32" y="1"/>
                  </a:lnTo>
                  <a:lnTo>
                    <a:pt x="30" y="1"/>
                  </a:lnTo>
                  <a:lnTo>
                    <a:pt x="29" y="0"/>
                  </a:lnTo>
                  <a:lnTo>
                    <a:pt x="25" y="0"/>
                  </a:lnTo>
                  <a:lnTo>
                    <a:pt x="24" y="0"/>
                  </a:lnTo>
                  <a:lnTo>
                    <a:pt x="22" y="0"/>
                  </a:lnTo>
                  <a:lnTo>
                    <a:pt x="19" y="1"/>
                  </a:lnTo>
                  <a:lnTo>
                    <a:pt x="17" y="1"/>
                  </a:lnTo>
                  <a:lnTo>
                    <a:pt x="16" y="3"/>
                  </a:lnTo>
                  <a:lnTo>
                    <a:pt x="14" y="5"/>
                  </a:lnTo>
                  <a:lnTo>
                    <a:pt x="13" y="6"/>
                  </a:lnTo>
                  <a:lnTo>
                    <a:pt x="11" y="10"/>
                  </a:lnTo>
                  <a:lnTo>
                    <a:pt x="9" y="11"/>
                  </a:lnTo>
                  <a:lnTo>
                    <a:pt x="9" y="13"/>
                  </a:lnTo>
                  <a:lnTo>
                    <a:pt x="8" y="14"/>
                  </a:lnTo>
                  <a:lnTo>
                    <a:pt x="8" y="16"/>
                  </a:lnTo>
                  <a:lnTo>
                    <a:pt x="9" y="19"/>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0" name="Freeform 112"/>
            <p:cNvSpPr>
              <a:spLocks/>
            </p:cNvSpPr>
            <p:nvPr/>
          </p:nvSpPr>
          <p:spPr bwMode="auto">
            <a:xfrm>
              <a:off x="4749" y="2422"/>
              <a:ext cx="79" cy="46"/>
            </a:xfrm>
            <a:custGeom>
              <a:avLst/>
              <a:gdLst>
                <a:gd name="T0" fmla="*/ 15 w 79"/>
                <a:gd name="T1" fmla="*/ 19 h 46"/>
                <a:gd name="T2" fmla="*/ 13 w 79"/>
                <a:gd name="T3" fmla="*/ 19 h 46"/>
                <a:gd name="T4" fmla="*/ 10 w 79"/>
                <a:gd name="T5" fmla="*/ 21 h 46"/>
                <a:gd name="T6" fmla="*/ 8 w 79"/>
                <a:gd name="T7" fmla="*/ 21 h 46"/>
                <a:gd name="T8" fmla="*/ 7 w 79"/>
                <a:gd name="T9" fmla="*/ 22 h 46"/>
                <a:gd name="T10" fmla="*/ 4 w 79"/>
                <a:gd name="T11" fmla="*/ 24 h 46"/>
                <a:gd name="T12" fmla="*/ 2 w 79"/>
                <a:gd name="T13" fmla="*/ 26 h 46"/>
                <a:gd name="T14" fmla="*/ 2 w 79"/>
                <a:gd name="T15" fmla="*/ 27 h 46"/>
                <a:gd name="T16" fmla="*/ 0 w 79"/>
                <a:gd name="T17" fmla="*/ 29 h 46"/>
                <a:gd name="T18" fmla="*/ 0 w 79"/>
                <a:gd name="T19" fmla="*/ 30 h 46"/>
                <a:gd name="T20" fmla="*/ 0 w 79"/>
                <a:gd name="T21" fmla="*/ 30 h 46"/>
                <a:gd name="T22" fmla="*/ 2 w 79"/>
                <a:gd name="T23" fmla="*/ 32 h 46"/>
                <a:gd name="T24" fmla="*/ 2 w 79"/>
                <a:gd name="T25" fmla="*/ 34 h 46"/>
                <a:gd name="T26" fmla="*/ 4 w 79"/>
                <a:gd name="T27" fmla="*/ 34 h 46"/>
                <a:gd name="T28" fmla="*/ 4 w 79"/>
                <a:gd name="T29" fmla="*/ 35 h 46"/>
                <a:gd name="T30" fmla="*/ 5 w 79"/>
                <a:gd name="T31" fmla="*/ 35 h 46"/>
                <a:gd name="T32" fmla="*/ 7 w 79"/>
                <a:gd name="T33" fmla="*/ 35 h 46"/>
                <a:gd name="T34" fmla="*/ 13 w 79"/>
                <a:gd name="T35" fmla="*/ 38 h 46"/>
                <a:gd name="T36" fmla="*/ 20 w 79"/>
                <a:gd name="T37" fmla="*/ 42 h 46"/>
                <a:gd name="T38" fmla="*/ 28 w 79"/>
                <a:gd name="T39" fmla="*/ 45 h 46"/>
                <a:gd name="T40" fmla="*/ 34 w 79"/>
                <a:gd name="T41" fmla="*/ 46 h 46"/>
                <a:gd name="T42" fmla="*/ 41 w 79"/>
                <a:gd name="T43" fmla="*/ 46 h 46"/>
                <a:gd name="T44" fmla="*/ 49 w 79"/>
                <a:gd name="T45" fmla="*/ 46 h 46"/>
                <a:gd name="T46" fmla="*/ 55 w 79"/>
                <a:gd name="T47" fmla="*/ 45 h 46"/>
                <a:gd name="T48" fmla="*/ 60 w 79"/>
                <a:gd name="T49" fmla="*/ 40 h 46"/>
                <a:gd name="T50" fmla="*/ 63 w 79"/>
                <a:gd name="T51" fmla="*/ 38 h 46"/>
                <a:gd name="T52" fmla="*/ 65 w 79"/>
                <a:gd name="T53" fmla="*/ 37 h 46"/>
                <a:gd name="T54" fmla="*/ 66 w 79"/>
                <a:gd name="T55" fmla="*/ 35 h 46"/>
                <a:gd name="T56" fmla="*/ 68 w 79"/>
                <a:gd name="T57" fmla="*/ 34 h 46"/>
                <a:gd name="T58" fmla="*/ 71 w 79"/>
                <a:gd name="T59" fmla="*/ 32 h 46"/>
                <a:gd name="T60" fmla="*/ 73 w 79"/>
                <a:gd name="T61" fmla="*/ 30 h 46"/>
                <a:gd name="T62" fmla="*/ 74 w 79"/>
                <a:gd name="T63" fmla="*/ 29 h 46"/>
                <a:gd name="T64" fmla="*/ 76 w 79"/>
                <a:gd name="T65" fmla="*/ 27 h 46"/>
                <a:gd name="T66" fmla="*/ 78 w 79"/>
                <a:gd name="T67" fmla="*/ 24 h 46"/>
                <a:gd name="T68" fmla="*/ 78 w 79"/>
                <a:gd name="T69" fmla="*/ 21 h 46"/>
                <a:gd name="T70" fmla="*/ 79 w 79"/>
                <a:gd name="T71" fmla="*/ 19 h 46"/>
                <a:gd name="T72" fmla="*/ 78 w 79"/>
                <a:gd name="T73" fmla="*/ 16 h 46"/>
                <a:gd name="T74" fmla="*/ 78 w 79"/>
                <a:gd name="T75" fmla="*/ 13 h 46"/>
                <a:gd name="T76" fmla="*/ 76 w 79"/>
                <a:gd name="T77" fmla="*/ 11 h 46"/>
                <a:gd name="T78" fmla="*/ 74 w 79"/>
                <a:gd name="T79" fmla="*/ 9 h 46"/>
                <a:gd name="T80" fmla="*/ 71 w 79"/>
                <a:gd name="T81" fmla="*/ 8 h 46"/>
                <a:gd name="T82" fmla="*/ 68 w 79"/>
                <a:gd name="T83" fmla="*/ 6 h 46"/>
                <a:gd name="T84" fmla="*/ 63 w 79"/>
                <a:gd name="T85" fmla="*/ 6 h 46"/>
                <a:gd name="T86" fmla="*/ 60 w 79"/>
                <a:gd name="T87" fmla="*/ 5 h 46"/>
                <a:gd name="T88" fmla="*/ 57 w 79"/>
                <a:gd name="T89" fmla="*/ 3 h 46"/>
                <a:gd name="T90" fmla="*/ 53 w 79"/>
                <a:gd name="T91" fmla="*/ 1 h 46"/>
                <a:gd name="T92" fmla="*/ 49 w 79"/>
                <a:gd name="T93" fmla="*/ 1 h 46"/>
                <a:gd name="T94" fmla="*/ 45 w 79"/>
                <a:gd name="T95" fmla="*/ 0 h 46"/>
                <a:gd name="T96" fmla="*/ 42 w 79"/>
                <a:gd name="T97" fmla="*/ 0 h 46"/>
                <a:gd name="T98" fmla="*/ 37 w 79"/>
                <a:gd name="T99" fmla="*/ 1 h 46"/>
                <a:gd name="T100" fmla="*/ 34 w 79"/>
                <a:gd name="T101" fmla="*/ 3 h 46"/>
                <a:gd name="T102" fmla="*/ 31 w 79"/>
                <a:gd name="T103" fmla="*/ 5 h 46"/>
                <a:gd name="T104" fmla="*/ 28 w 79"/>
                <a:gd name="T105" fmla="*/ 8 h 46"/>
                <a:gd name="T106" fmla="*/ 25 w 79"/>
                <a:gd name="T107" fmla="*/ 9 h 46"/>
                <a:gd name="T108" fmla="*/ 21 w 79"/>
                <a:gd name="T109" fmla="*/ 13 h 46"/>
                <a:gd name="T110" fmla="*/ 18 w 79"/>
                <a:gd name="T111" fmla="*/ 16 h 46"/>
                <a:gd name="T112" fmla="*/ 15 w 79"/>
                <a:gd name="T113" fmla="*/ 19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
                <a:gd name="T172" fmla="*/ 0 h 46"/>
                <a:gd name="T173" fmla="*/ 79 w 7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 h="46">
                  <a:moveTo>
                    <a:pt x="15" y="19"/>
                  </a:moveTo>
                  <a:lnTo>
                    <a:pt x="13" y="19"/>
                  </a:lnTo>
                  <a:lnTo>
                    <a:pt x="10" y="21"/>
                  </a:lnTo>
                  <a:lnTo>
                    <a:pt x="8" y="21"/>
                  </a:lnTo>
                  <a:lnTo>
                    <a:pt x="7" y="22"/>
                  </a:lnTo>
                  <a:lnTo>
                    <a:pt x="4" y="24"/>
                  </a:lnTo>
                  <a:lnTo>
                    <a:pt x="2" y="26"/>
                  </a:lnTo>
                  <a:lnTo>
                    <a:pt x="2" y="27"/>
                  </a:lnTo>
                  <a:lnTo>
                    <a:pt x="0" y="29"/>
                  </a:lnTo>
                  <a:lnTo>
                    <a:pt x="0" y="30"/>
                  </a:lnTo>
                  <a:lnTo>
                    <a:pt x="2" y="32"/>
                  </a:lnTo>
                  <a:lnTo>
                    <a:pt x="2" y="34"/>
                  </a:lnTo>
                  <a:lnTo>
                    <a:pt x="4" y="34"/>
                  </a:lnTo>
                  <a:lnTo>
                    <a:pt x="4" y="35"/>
                  </a:lnTo>
                  <a:lnTo>
                    <a:pt x="5" y="35"/>
                  </a:lnTo>
                  <a:lnTo>
                    <a:pt x="7" y="35"/>
                  </a:lnTo>
                  <a:lnTo>
                    <a:pt x="13" y="38"/>
                  </a:lnTo>
                  <a:lnTo>
                    <a:pt x="20" y="42"/>
                  </a:lnTo>
                  <a:lnTo>
                    <a:pt x="28" y="45"/>
                  </a:lnTo>
                  <a:lnTo>
                    <a:pt x="34" y="46"/>
                  </a:lnTo>
                  <a:lnTo>
                    <a:pt x="41" y="46"/>
                  </a:lnTo>
                  <a:lnTo>
                    <a:pt x="49" y="46"/>
                  </a:lnTo>
                  <a:lnTo>
                    <a:pt x="55" y="45"/>
                  </a:lnTo>
                  <a:lnTo>
                    <a:pt x="60" y="40"/>
                  </a:lnTo>
                  <a:lnTo>
                    <a:pt x="63" y="38"/>
                  </a:lnTo>
                  <a:lnTo>
                    <a:pt x="65" y="37"/>
                  </a:lnTo>
                  <a:lnTo>
                    <a:pt x="66" y="35"/>
                  </a:lnTo>
                  <a:lnTo>
                    <a:pt x="68" y="34"/>
                  </a:lnTo>
                  <a:lnTo>
                    <a:pt x="71" y="32"/>
                  </a:lnTo>
                  <a:lnTo>
                    <a:pt x="73" y="30"/>
                  </a:lnTo>
                  <a:lnTo>
                    <a:pt x="74" y="29"/>
                  </a:lnTo>
                  <a:lnTo>
                    <a:pt x="76" y="27"/>
                  </a:lnTo>
                  <a:lnTo>
                    <a:pt x="78" y="24"/>
                  </a:lnTo>
                  <a:lnTo>
                    <a:pt x="78" y="21"/>
                  </a:lnTo>
                  <a:lnTo>
                    <a:pt x="79" y="19"/>
                  </a:lnTo>
                  <a:lnTo>
                    <a:pt x="78" y="16"/>
                  </a:lnTo>
                  <a:lnTo>
                    <a:pt x="78" y="13"/>
                  </a:lnTo>
                  <a:lnTo>
                    <a:pt x="76" y="11"/>
                  </a:lnTo>
                  <a:lnTo>
                    <a:pt x="74" y="9"/>
                  </a:lnTo>
                  <a:lnTo>
                    <a:pt x="71" y="8"/>
                  </a:lnTo>
                  <a:lnTo>
                    <a:pt x="68" y="6"/>
                  </a:lnTo>
                  <a:lnTo>
                    <a:pt x="63" y="6"/>
                  </a:lnTo>
                  <a:lnTo>
                    <a:pt x="60" y="5"/>
                  </a:lnTo>
                  <a:lnTo>
                    <a:pt x="57" y="3"/>
                  </a:lnTo>
                  <a:lnTo>
                    <a:pt x="53" y="1"/>
                  </a:lnTo>
                  <a:lnTo>
                    <a:pt x="49" y="1"/>
                  </a:lnTo>
                  <a:lnTo>
                    <a:pt x="45" y="0"/>
                  </a:lnTo>
                  <a:lnTo>
                    <a:pt x="42" y="0"/>
                  </a:lnTo>
                  <a:lnTo>
                    <a:pt x="37" y="1"/>
                  </a:lnTo>
                  <a:lnTo>
                    <a:pt x="34" y="3"/>
                  </a:lnTo>
                  <a:lnTo>
                    <a:pt x="31" y="5"/>
                  </a:lnTo>
                  <a:lnTo>
                    <a:pt x="28" y="8"/>
                  </a:lnTo>
                  <a:lnTo>
                    <a:pt x="25" y="9"/>
                  </a:lnTo>
                  <a:lnTo>
                    <a:pt x="21" y="13"/>
                  </a:lnTo>
                  <a:lnTo>
                    <a:pt x="18" y="16"/>
                  </a:lnTo>
                  <a:lnTo>
                    <a:pt x="15" y="19"/>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1" name="Freeform 113"/>
            <p:cNvSpPr>
              <a:spLocks/>
            </p:cNvSpPr>
            <p:nvPr/>
          </p:nvSpPr>
          <p:spPr bwMode="auto">
            <a:xfrm>
              <a:off x="4749" y="2422"/>
              <a:ext cx="79" cy="46"/>
            </a:xfrm>
            <a:custGeom>
              <a:avLst/>
              <a:gdLst>
                <a:gd name="T0" fmla="*/ 15 w 79"/>
                <a:gd name="T1" fmla="*/ 19 h 46"/>
                <a:gd name="T2" fmla="*/ 13 w 79"/>
                <a:gd name="T3" fmla="*/ 19 h 46"/>
                <a:gd name="T4" fmla="*/ 10 w 79"/>
                <a:gd name="T5" fmla="*/ 21 h 46"/>
                <a:gd name="T6" fmla="*/ 8 w 79"/>
                <a:gd name="T7" fmla="*/ 21 h 46"/>
                <a:gd name="T8" fmla="*/ 7 w 79"/>
                <a:gd name="T9" fmla="*/ 22 h 46"/>
                <a:gd name="T10" fmla="*/ 4 w 79"/>
                <a:gd name="T11" fmla="*/ 24 h 46"/>
                <a:gd name="T12" fmla="*/ 2 w 79"/>
                <a:gd name="T13" fmla="*/ 26 h 46"/>
                <a:gd name="T14" fmla="*/ 2 w 79"/>
                <a:gd name="T15" fmla="*/ 27 h 46"/>
                <a:gd name="T16" fmla="*/ 0 w 79"/>
                <a:gd name="T17" fmla="*/ 29 h 46"/>
                <a:gd name="T18" fmla="*/ 0 w 79"/>
                <a:gd name="T19" fmla="*/ 30 h 46"/>
                <a:gd name="T20" fmla="*/ 0 w 79"/>
                <a:gd name="T21" fmla="*/ 30 h 46"/>
                <a:gd name="T22" fmla="*/ 2 w 79"/>
                <a:gd name="T23" fmla="*/ 32 h 46"/>
                <a:gd name="T24" fmla="*/ 2 w 79"/>
                <a:gd name="T25" fmla="*/ 34 h 46"/>
                <a:gd name="T26" fmla="*/ 4 w 79"/>
                <a:gd name="T27" fmla="*/ 34 h 46"/>
                <a:gd name="T28" fmla="*/ 4 w 79"/>
                <a:gd name="T29" fmla="*/ 35 h 46"/>
                <a:gd name="T30" fmla="*/ 5 w 79"/>
                <a:gd name="T31" fmla="*/ 35 h 46"/>
                <a:gd name="T32" fmla="*/ 7 w 79"/>
                <a:gd name="T33" fmla="*/ 35 h 46"/>
                <a:gd name="T34" fmla="*/ 13 w 79"/>
                <a:gd name="T35" fmla="*/ 38 h 46"/>
                <a:gd name="T36" fmla="*/ 20 w 79"/>
                <a:gd name="T37" fmla="*/ 42 h 46"/>
                <a:gd name="T38" fmla="*/ 28 w 79"/>
                <a:gd name="T39" fmla="*/ 45 h 46"/>
                <a:gd name="T40" fmla="*/ 34 w 79"/>
                <a:gd name="T41" fmla="*/ 46 h 46"/>
                <a:gd name="T42" fmla="*/ 41 w 79"/>
                <a:gd name="T43" fmla="*/ 46 h 46"/>
                <a:gd name="T44" fmla="*/ 49 w 79"/>
                <a:gd name="T45" fmla="*/ 46 h 46"/>
                <a:gd name="T46" fmla="*/ 55 w 79"/>
                <a:gd name="T47" fmla="*/ 45 h 46"/>
                <a:gd name="T48" fmla="*/ 60 w 79"/>
                <a:gd name="T49" fmla="*/ 40 h 46"/>
                <a:gd name="T50" fmla="*/ 63 w 79"/>
                <a:gd name="T51" fmla="*/ 38 h 46"/>
                <a:gd name="T52" fmla="*/ 65 w 79"/>
                <a:gd name="T53" fmla="*/ 37 h 46"/>
                <a:gd name="T54" fmla="*/ 66 w 79"/>
                <a:gd name="T55" fmla="*/ 35 h 46"/>
                <a:gd name="T56" fmla="*/ 68 w 79"/>
                <a:gd name="T57" fmla="*/ 34 h 46"/>
                <a:gd name="T58" fmla="*/ 71 w 79"/>
                <a:gd name="T59" fmla="*/ 32 h 46"/>
                <a:gd name="T60" fmla="*/ 73 w 79"/>
                <a:gd name="T61" fmla="*/ 30 h 46"/>
                <a:gd name="T62" fmla="*/ 74 w 79"/>
                <a:gd name="T63" fmla="*/ 29 h 46"/>
                <a:gd name="T64" fmla="*/ 76 w 79"/>
                <a:gd name="T65" fmla="*/ 27 h 46"/>
                <a:gd name="T66" fmla="*/ 78 w 79"/>
                <a:gd name="T67" fmla="*/ 24 h 46"/>
                <a:gd name="T68" fmla="*/ 78 w 79"/>
                <a:gd name="T69" fmla="*/ 21 h 46"/>
                <a:gd name="T70" fmla="*/ 79 w 79"/>
                <a:gd name="T71" fmla="*/ 19 h 46"/>
                <a:gd name="T72" fmla="*/ 78 w 79"/>
                <a:gd name="T73" fmla="*/ 16 h 46"/>
                <a:gd name="T74" fmla="*/ 78 w 79"/>
                <a:gd name="T75" fmla="*/ 13 h 46"/>
                <a:gd name="T76" fmla="*/ 76 w 79"/>
                <a:gd name="T77" fmla="*/ 11 h 46"/>
                <a:gd name="T78" fmla="*/ 74 w 79"/>
                <a:gd name="T79" fmla="*/ 9 h 46"/>
                <a:gd name="T80" fmla="*/ 71 w 79"/>
                <a:gd name="T81" fmla="*/ 8 h 46"/>
                <a:gd name="T82" fmla="*/ 68 w 79"/>
                <a:gd name="T83" fmla="*/ 6 h 46"/>
                <a:gd name="T84" fmla="*/ 63 w 79"/>
                <a:gd name="T85" fmla="*/ 6 h 46"/>
                <a:gd name="T86" fmla="*/ 60 w 79"/>
                <a:gd name="T87" fmla="*/ 5 h 46"/>
                <a:gd name="T88" fmla="*/ 57 w 79"/>
                <a:gd name="T89" fmla="*/ 3 h 46"/>
                <a:gd name="T90" fmla="*/ 53 w 79"/>
                <a:gd name="T91" fmla="*/ 1 h 46"/>
                <a:gd name="T92" fmla="*/ 49 w 79"/>
                <a:gd name="T93" fmla="*/ 1 h 46"/>
                <a:gd name="T94" fmla="*/ 45 w 79"/>
                <a:gd name="T95" fmla="*/ 0 h 46"/>
                <a:gd name="T96" fmla="*/ 42 w 79"/>
                <a:gd name="T97" fmla="*/ 0 h 46"/>
                <a:gd name="T98" fmla="*/ 37 w 79"/>
                <a:gd name="T99" fmla="*/ 1 h 46"/>
                <a:gd name="T100" fmla="*/ 34 w 79"/>
                <a:gd name="T101" fmla="*/ 3 h 46"/>
                <a:gd name="T102" fmla="*/ 31 w 79"/>
                <a:gd name="T103" fmla="*/ 5 h 46"/>
                <a:gd name="T104" fmla="*/ 28 w 79"/>
                <a:gd name="T105" fmla="*/ 8 h 46"/>
                <a:gd name="T106" fmla="*/ 25 w 79"/>
                <a:gd name="T107" fmla="*/ 9 h 46"/>
                <a:gd name="T108" fmla="*/ 21 w 79"/>
                <a:gd name="T109" fmla="*/ 13 h 46"/>
                <a:gd name="T110" fmla="*/ 18 w 79"/>
                <a:gd name="T111" fmla="*/ 16 h 46"/>
                <a:gd name="T112" fmla="*/ 15 w 79"/>
                <a:gd name="T113" fmla="*/ 19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9"/>
                <a:gd name="T172" fmla="*/ 0 h 46"/>
                <a:gd name="T173" fmla="*/ 79 w 7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9" h="46">
                  <a:moveTo>
                    <a:pt x="15" y="19"/>
                  </a:moveTo>
                  <a:lnTo>
                    <a:pt x="13" y="19"/>
                  </a:lnTo>
                  <a:lnTo>
                    <a:pt x="10" y="21"/>
                  </a:lnTo>
                  <a:lnTo>
                    <a:pt x="8" y="21"/>
                  </a:lnTo>
                  <a:lnTo>
                    <a:pt x="7" y="22"/>
                  </a:lnTo>
                  <a:lnTo>
                    <a:pt x="4" y="24"/>
                  </a:lnTo>
                  <a:lnTo>
                    <a:pt x="2" y="26"/>
                  </a:lnTo>
                  <a:lnTo>
                    <a:pt x="2" y="27"/>
                  </a:lnTo>
                  <a:lnTo>
                    <a:pt x="0" y="29"/>
                  </a:lnTo>
                  <a:lnTo>
                    <a:pt x="0" y="30"/>
                  </a:lnTo>
                  <a:lnTo>
                    <a:pt x="2" y="32"/>
                  </a:lnTo>
                  <a:lnTo>
                    <a:pt x="2" y="34"/>
                  </a:lnTo>
                  <a:lnTo>
                    <a:pt x="4" y="34"/>
                  </a:lnTo>
                  <a:lnTo>
                    <a:pt x="4" y="35"/>
                  </a:lnTo>
                  <a:lnTo>
                    <a:pt x="5" y="35"/>
                  </a:lnTo>
                  <a:lnTo>
                    <a:pt x="7" y="35"/>
                  </a:lnTo>
                  <a:lnTo>
                    <a:pt x="13" y="38"/>
                  </a:lnTo>
                  <a:lnTo>
                    <a:pt x="20" y="42"/>
                  </a:lnTo>
                  <a:lnTo>
                    <a:pt x="28" y="45"/>
                  </a:lnTo>
                  <a:lnTo>
                    <a:pt x="34" y="46"/>
                  </a:lnTo>
                  <a:lnTo>
                    <a:pt x="41" y="46"/>
                  </a:lnTo>
                  <a:lnTo>
                    <a:pt x="49" y="46"/>
                  </a:lnTo>
                  <a:lnTo>
                    <a:pt x="55" y="45"/>
                  </a:lnTo>
                  <a:lnTo>
                    <a:pt x="60" y="40"/>
                  </a:lnTo>
                  <a:lnTo>
                    <a:pt x="63" y="38"/>
                  </a:lnTo>
                  <a:lnTo>
                    <a:pt x="65" y="37"/>
                  </a:lnTo>
                  <a:lnTo>
                    <a:pt x="66" y="35"/>
                  </a:lnTo>
                  <a:lnTo>
                    <a:pt x="68" y="34"/>
                  </a:lnTo>
                  <a:lnTo>
                    <a:pt x="71" y="32"/>
                  </a:lnTo>
                  <a:lnTo>
                    <a:pt x="73" y="30"/>
                  </a:lnTo>
                  <a:lnTo>
                    <a:pt x="74" y="29"/>
                  </a:lnTo>
                  <a:lnTo>
                    <a:pt x="76" y="27"/>
                  </a:lnTo>
                  <a:lnTo>
                    <a:pt x="78" y="24"/>
                  </a:lnTo>
                  <a:lnTo>
                    <a:pt x="78" y="21"/>
                  </a:lnTo>
                  <a:lnTo>
                    <a:pt x="79" y="19"/>
                  </a:lnTo>
                  <a:lnTo>
                    <a:pt x="78" y="16"/>
                  </a:lnTo>
                  <a:lnTo>
                    <a:pt x="78" y="13"/>
                  </a:lnTo>
                  <a:lnTo>
                    <a:pt x="76" y="11"/>
                  </a:lnTo>
                  <a:lnTo>
                    <a:pt x="74" y="9"/>
                  </a:lnTo>
                  <a:lnTo>
                    <a:pt x="71" y="8"/>
                  </a:lnTo>
                  <a:lnTo>
                    <a:pt x="68" y="6"/>
                  </a:lnTo>
                  <a:lnTo>
                    <a:pt x="63" y="6"/>
                  </a:lnTo>
                  <a:lnTo>
                    <a:pt x="60" y="5"/>
                  </a:lnTo>
                  <a:lnTo>
                    <a:pt x="57" y="3"/>
                  </a:lnTo>
                  <a:lnTo>
                    <a:pt x="53" y="1"/>
                  </a:lnTo>
                  <a:lnTo>
                    <a:pt x="49" y="1"/>
                  </a:lnTo>
                  <a:lnTo>
                    <a:pt x="45" y="0"/>
                  </a:lnTo>
                  <a:lnTo>
                    <a:pt x="42" y="0"/>
                  </a:lnTo>
                  <a:lnTo>
                    <a:pt x="37" y="1"/>
                  </a:lnTo>
                  <a:lnTo>
                    <a:pt x="34" y="3"/>
                  </a:lnTo>
                  <a:lnTo>
                    <a:pt x="31" y="5"/>
                  </a:lnTo>
                  <a:lnTo>
                    <a:pt x="28" y="8"/>
                  </a:lnTo>
                  <a:lnTo>
                    <a:pt x="25" y="9"/>
                  </a:lnTo>
                  <a:lnTo>
                    <a:pt x="21" y="13"/>
                  </a:lnTo>
                  <a:lnTo>
                    <a:pt x="18" y="16"/>
                  </a:lnTo>
                  <a:lnTo>
                    <a:pt x="15" y="19"/>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2" name="Freeform 114"/>
            <p:cNvSpPr>
              <a:spLocks/>
            </p:cNvSpPr>
            <p:nvPr/>
          </p:nvSpPr>
          <p:spPr bwMode="auto">
            <a:xfrm>
              <a:off x="4788" y="2443"/>
              <a:ext cx="77" cy="51"/>
            </a:xfrm>
            <a:custGeom>
              <a:avLst/>
              <a:gdLst>
                <a:gd name="T0" fmla="*/ 24 w 77"/>
                <a:gd name="T1" fmla="*/ 29 h 51"/>
                <a:gd name="T2" fmla="*/ 22 w 77"/>
                <a:gd name="T3" fmla="*/ 30 h 51"/>
                <a:gd name="T4" fmla="*/ 18 w 77"/>
                <a:gd name="T5" fmla="*/ 30 h 51"/>
                <a:gd name="T6" fmla="*/ 13 w 77"/>
                <a:gd name="T7" fmla="*/ 30 h 51"/>
                <a:gd name="T8" fmla="*/ 10 w 77"/>
                <a:gd name="T9" fmla="*/ 30 h 51"/>
                <a:gd name="T10" fmla="*/ 5 w 77"/>
                <a:gd name="T11" fmla="*/ 32 h 51"/>
                <a:gd name="T12" fmla="*/ 2 w 77"/>
                <a:gd name="T13" fmla="*/ 34 h 51"/>
                <a:gd name="T14" fmla="*/ 0 w 77"/>
                <a:gd name="T15" fmla="*/ 35 h 51"/>
                <a:gd name="T16" fmla="*/ 0 w 77"/>
                <a:gd name="T17" fmla="*/ 38 h 51"/>
                <a:gd name="T18" fmla="*/ 2 w 77"/>
                <a:gd name="T19" fmla="*/ 43 h 51"/>
                <a:gd name="T20" fmla="*/ 5 w 77"/>
                <a:gd name="T21" fmla="*/ 46 h 51"/>
                <a:gd name="T22" fmla="*/ 8 w 77"/>
                <a:gd name="T23" fmla="*/ 48 h 51"/>
                <a:gd name="T24" fmla="*/ 13 w 77"/>
                <a:gd name="T25" fmla="*/ 50 h 51"/>
                <a:gd name="T26" fmla="*/ 18 w 77"/>
                <a:gd name="T27" fmla="*/ 51 h 51"/>
                <a:gd name="T28" fmla="*/ 22 w 77"/>
                <a:gd name="T29" fmla="*/ 51 h 51"/>
                <a:gd name="T30" fmla="*/ 26 w 77"/>
                <a:gd name="T31" fmla="*/ 50 h 51"/>
                <a:gd name="T32" fmla="*/ 30 w 77"/>
                <a:gd name="T33" fmla="*/ 48 h 51"/>
                <a:gd name="T34" fmla="*/ 37 w 77"/>
                <a:gd name="T35" fmla="*/ 45 h 51"/>
                <a:gd name="T36" fmla="*/ 42 w 77"/>
                <a:gd name="T37" fmla="*/ 43 h 51"/>
                <a:gd name="T38" fmla="*/ 48 w 77"/>
                <a:gd name="T39" fmla="*/ 40 h 51"/>
                <a:gd name="T40" fmla="*/ 53 w 77"/>
                <a:gd name="T41" fmla="*/ 38 h 51"/>
                <a:gd name="T42" fmla="*/ 59 w 77"/>
                <a:gd name="T43" fmla="*/ 35 h 51"/>
                <a:gd name="T44" fmla="*/ 64 w 77"/>
                <a:gd name="T45" fmla="*/ 32 h 51"/>
                <a:gd name="T46" fmla="*/ 71 w 77"/>
                <a:gd name="T47" fmla="*/ 30 h 51"/>
                <a:gd name="T48" fmla="*/ 75 w 77"/>
                <a:gd name="T49" fmla="*/ 27 h 51"/>
                <a:gd name="T50" fmla="*/ 75 w 77"/>
                <a:gd name="T51" fmla="*/ 25 h 51"/>
                <a:gd name="T52" fmla="*/ 77 w 77"/>
                <a:gd name="T53" fmla="*/ 25 h 51"/>
                <a:gd name="T54" fmla="*/ 77 w 77"/>
                <a:gd name="T55" fmla="*/ 24 h 51"/>
                <a:gd name="T56" fmla="*/ 77 w 77"/>
                <a:gd name="T57" fmla="*/ 22 h 51"/>
                <a:gd name="T58" fmla="*/ 77 w 77"/>
                <a:gd name="T59" fmla="*/ 21 h 51"/>
                <a:gd name="T60" fmla="*/ 77 w 77"/>
                <a:gd name="T61" fmla="*/ 21 h 51"/>
                <a:gd name="T62" fmla="*/ 77 w 77"/>
                <a:gd name="T63" fmla="*/ 19 h 51"/>
                <a:gd name="T64" fmla="*/ 77 w 77"/>
                <a:gd name="T65" fmla="*/ 19 h 51"/>
                <a:gd name="T66" fmla="*/ 74 w 77"/>
                <a:gd name="T67" fmla="*/ 14 h 51"/>
                <a:gd name="T68" fmla="*/ 71 w 77"/>
                <a:gd name="T69" fmla="*/ 11 h 51"/>
                <a:gd name="T70" fmla="*/ 67 w 77"/>
                <a:gd name="T71" fmla="*/ 8 h 51"/>
                <a:gd name="T72" fmla="*/ 64 w 77"/>
                <a:gd name="T73" fmla="*/ 5 h 51"/>
                <a:gd name="T74" fmla="*/ 61 w 77"/>
                <a:gd name="T75" fmla="*/ 1 h 51"/>
                <a:gd name="T76" fmla="*/ 56 w 77"/>
                <a:gd name="T77" fmla="*/ 0 h 51"/>
                <a:gd name="T78" fmla="*/ 53 w 77"/>
                <a:gd name="T79" fmla="*/ 0 h 51"/>
                <a:gd name="T80" fmla="*/ 48 w 77"/>
                <a:gd name="T81" fmla="*/ 1 h 51"/>
                <a:gd name="T82" fmla="*/ 43 w 77"/>
                <a:gd name="T83" fmla="*/ 5 h 51"/>
                <a:gd name="T84" fmla="*/ 40 w 77"/>
                <a:gd name="T85" fmla="*/ 8 h 51"/>
                <a:gd name="T86" fmla="*/ 39 w 77"/>
                <a:gd name="T87" fmla="*/ 11 h 51"/>
                <a:gd name="T88" fmla="*/ 35 w 77"/>
                <a:gd name="T89" fmla="*/ 14 h 51"/>
                <a:gd name="T90" fmla="*/ 34 w 77"/>
                <a:gd name="T91" fmla="*/ 19 h 51"/>
                <a:gd name="T92" fmla="*/ 30 w 77"/>
                <a:gd name="T93" fmla="*/ 22 h 51"/>
                <a:gd name="T94" fmla="*/ 27 w 77"/>
                <a:gd name="T95" fmla="*/ 25 h 51"/>
                <a:gd name="T96" fmla="*/ 24 w 77"/>
                <a:gd name="T97" fmla="*/ 29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51"/>
                <a:gd name="T149" fmla="*/ 77 w 77"/>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51">
                  <a:moveTo>
                    <a:pt x="24" y="29"/>
                  </a:moveTo>
                  <a:lnTo>
                    <a:pt x="22" y="30"/>
                  </a:lnTo>
                  <a:lnTo>
                    <a:pt x="18" y="30"/>
                  </a:lnTo>
                  <a:lnTo>
                    <a:pt x="13" y="30"/>
                  </a:lnTo>
                  <a:lnTo>
                    <a:pt x="10" y="30"/>
                  </a:lnTo>
                  <a:lnTo>
                    <a:pt x="5" y="32"/>
                  </a:lnTo>
                  <a:lnTo>
                    <a:pt x="2" y="34"/>
                  </a:lnTo>
                  <a:lnTo>
                    <a:pt x="0" y="35"/>
                  </a:lnTo>
                  <a:lnTo>
                    <a:pt x="0" y="38"/>
                  </a:lnTo>
                  <a:lnTo>
                    <a:pt x="2" y="43"/>
                  </a:lnTo>
                  <a:lnTo>
                    <a:pt x="5" y="46"/>
                  </a:lnTo>
                  <a:lnTo>
                    <a:pt x="8" y="48"/>
                  </a:lnTo>
                  <a:lnTo>
                    <a:pt x="13" y="50"/>
                  </a:lnTo>
                  <a:lnTo>
                    <a:pt x="18" y="51"/>
                  </a:lnTo>
                  <a:lnTo>
                    <a:pt x="22" y="51"/>
                  </a:lnTo>
                  <a:lnTo>
                    <a:pt x="26" y="50"/>
                  </a:lnTo>
                  <a:lnTo>
                    <a:pt x="30" y="48"/>
                  </a:lnTo>
                  <a:lnTo>
                    <a:pt x="37" y="45"/>
                  </a:lnTo>
                  <a:lnTo>
                    <a:pt x="42" y="43"/>
                  </a:lnTo>
                  <a:lnTo>
                    <a:pt x="48" y="40"/>
                  </a:lnTo>
                  <a:lnTo>
                    <a:pt x="53" y="38"/>
                  </a:lnTo>
                  <a:lnTo>
                    <a:pt x="59" y="35"/>
                  </a:lnTo>
                  <a:lnTo>
                    <a:pt x="64" y="32"/>
                  </a:lnTo>
                  <a:lnTo>
                    <a:pt x="71" y="30"/>
                  </a:lnTo>
                  <a:lnTo>
                    <a:pt x="75" y="27"/>
                  </a:lnTo>
                  <a:lnTo>
                    <a:pt x="75" y="25"/>
                  </a:lnTo>
                  <a:lnTo>
                    <a:pt x="77" y="25"/>
                  </a:lnTo>
                  <a:lnTo>
                    <a:pt x="77" y="24"/>
                  </a:lnTo>
                  <a:lnTo>
                    <a:pt x="77" y="22"/>
                  </a:lnTo>
                  <a:lnTo>
                    <a:pt x="77" y="21"/>
                  </a:lnTo>
                  <a:lnTo>
                    <a:pt x="77" y="19"/>
                  </a:lnTo>
                  <a:lnTo>
                    <a:pt x="74" y="14"/>
                  </a:lnTo>
                  <a:lnTo>
                    <a:pt x="71" y="11"/>
                  </a:lnTo>
                  <a:lnTo>
                    <a:pt x="67" y="8"/>
                  </a:lnTo>
                  <a:lnTo>
                    <a:pt x="64" y="5"/>
                  </a:lnTo>
                  <a:lnTo>
                    <a:pt x="61" y="1"/>
                  </a:lnTo>
                  <a:lnTo>
                    <a:pt x="56" y="0"/>
                  </a:lnTo>
                  <a:lnTo>
                    <a:pt x="53" y="0"/>
                  </a:lnTo>
                  <a:lnTo>
                    <a:pt x="48" y="1"/>
                  </a:lnTo>
                  <a:lnTo>
                    <a:pt x="43" y="5"/>
                  </a:lnTo>
                  <a:lnTo>
                    <a:pt x="40" y="8"/>
                  </a:lnTo>
                  <a:lnTo>
                    <a:pt x="39" y="11"/>
                  </a:lnTo>
                  <a:lnTo>
                    <a:pt x="35" y="14"/>
                  </a:lnTo>
                  <a:lnTo>
                    <a:pt x="34" y="19"/>
                  </a:lnTo>
                  <a:lnTo>
                    <a:pt x="30" y="22"/>
                  </a:lnTo>
                  <a:lnTo>
                    <a:pt x="27" y="25"/>
                  </a:lnTo>
                  <a:lnTo>
                    <a:pt x="24" y="29"/>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3" name="Freeform 115"/>
            <p:cNvSpPr>
              <a:spLocks/>
            </p:cNvSpPr>
            <p:nvPr/>
          </p:nvSpPr>
          <p:spPr bwMode="auto">
            <a:xfrm>
              <a:off x="4788" y="2443"/>
              <a:ext cx="77" cy="51"/>
            </a:xfrm>
            <a:custGeom>
              <a:avLst/>
              <a:gdLst>
                <a:gd name="T0" fmla="*/ 24 w 77"/>
                <a:gd name="T1" fmla="*/ 29 h 51"/>
                <a:gd name="T2" fmla="*/ 22 w 77"/>
                <a:gd name="T3" fmla="*/ 30 h 51"/>
                <a:gd name="T4" fmla="*/ 18 w 77"/>
                <a:gd name="T5" fmla="*/ 30 h 51"/>
                <a:gd name="T6" fmla="*/ 13 w 77"/>
                <a:gd name="T7" fmla="*/ 30 h 51"/>
                <a:gd name="T8" fmla="*/ 10 w 77"/>
                <a:gd name="T9" fmla="*/ 30 h 51"/>
                <a:gd name="T10" fmla="*/ 5 w 77"/>
                <a:gd name="T11" fmla="*/ 32 h 51"/>
                <a:gd name="T12" fmla="*/ 2 w 77"/>
                <a:gd name="T13" fmla="*/ 34 h 51"/>
                <a:gd name="T14" fmla="*/ 0 w 77"/>
                <a:gd name="T15" fmla="*/ 35 h 51"/>
                <a:gd name="T16" fmla="*/ 0 w 77"/>
                <a:gd name="T17" fmla="*/ 38 h 51"/>
                <a:gd name="T18" fmla="*/ 2 w 77"/>
                <a:gd name="T19" fmla="*/ 43 h 51"/>
                <a:gd name="T20" fmla="*/ 5 w 77"/>
                <a:gd name="T21" fmla="*/ 46 h 51"/>
                <a:gd name="T22" fmla="*/ 8 w 77"/>
                <a:gd name="T23" fmla="*/ 48 h 51"/>
                <a:gd name="T24" fmla="*/ 13 w 77"/>
                <a:gd name="T25" fmla="*/ 50 h 51"/>
                <a:gd name="T26" fmla="*/ 18 w 77"/>
                <a:gd name="T27" fmla="*/ 51 h 51"/>
                <a:gd name="T28" fmla="*/ 22 w 77"/>
                <a:gd name="T29" fmla="*/ 51 h 51"/>
                <a:gd name="T30" fmla="*/ 26 w 77"/>
                <a:gd name="T31" fmla="*/ 50 h 51"/>
                <a:gd name="T32" fmla="*/ 30 w 77"/>
                <a:gd name="T33" fmla="*/ 48 h 51"/>
                <a:gd name="T34" fmla="*/ 37 w 77"/>
                <a:gd name="T35" fmla="*/ 45 h 51"/>
                <a:gd name="T36" fmla="*/ 42 w 77"/>
                <a:gd name="T37" fmla="*/ 43 h 51"/>
                <a:gd name="T38" fmla="*/ 48 w 77"/>
                <a:gd name="T39" fmla="*/ 40 h 51"/>
                <a:gd name="T40" fmla="*/ 53 w 77"/>
                <a:gd name="T41" fmla="*/ 38 h 51"/>
                <a:gd name="T42" fmla="*/ 59 w 77"/>
                <a:gd name="T43" fmla="*/ 35 h 51"/>
                <a:gd name="T44" fmla="*/ 64 w 77"/>
                <a:gd name="T45" fmla="*/ 32 h 51"/>
                <a:gd name="T46" fmla="*/ 71 w 77"/>
                <a:gd name="T47" fmla="*/ 30 h 51"/>
                <a:gd name="T48" fmla="*/ 75 w 77"/>
                <a:gd name="T49" fmla="*/ 27 h 51"/>
                <a:gd name="T50" fmla="*/ 75 w 77"/>
                <a:gd name="T51" fmla="*/ 25 h 51"/>
                <a:gd name="T52" fmla="*/ 77 w 77"/>
                <a:gd name="T53" fmla="*/ 25 h 51"/>
                <a:gd name="T54" fmla="*/ 77 w 77"/>
                <a:gd name="T55" fmla="*/ 24 h 51"/>
                <a:gd name="T56" fmla="*/ 77 w 77"/>
                <a:gd name="T57" fmla="*/ 22 h 51"/>
                <a:gd name="T58" fmla="*/ 77 w 77"/>
                <a:gd name="T59" fmla="*/ 21 h 51"/>
                <a:gd name="T60" fmla="*/ 77 w 77"/>
                <a:gd name="T61" fmla="*/ 21 h 51"/>
                <a:gd name="T62" fmla="*/ 77 w 77"/>
                <a:gd name="T63" fmla="*/ 19 h 51"/>
                <a:gd name="T64" fmla="*/ 77 w 77"/>
                <a:gd name="T65" fmla="*/ 19 h 51"/>
                <a:gd name="T66" fmla="*/ 74 w 77"/>
                <a:gd name="T67" fmla="*/ 14 h 51"/>
                <a:gd name="T68" fmla="*/ 71 w 77"/>
                <a:gd name="T69" fmla="*/ 11 h 51"/>
                <a:gd name="T70" fmla="*/ 67 w 77"/>
                <a:gd name="T71" fmla="*/ 8 h 51"/>
                <a:gd name="T72" fmla="*/ 64 w 77"/>
                <a:gd name="T73" fmla="*/ 5 h 51"/>
                <a:gd name="T74" fmla="*/ 61 w 77"/>
                <a:gd name="T75" fmla="*/ 1 h 51"/>
                <a:gd name="T76" fmla="*/ 56 w 77"/>
                <a:gd name="T77" fmla="*/ 0 h 51"/>
                <a:gd name="T78" fmla="*/ 53 w 77"/>
                <a:gd name="T79" fmla="*/ 0 h 51"/>
                <a:gd name="T80" fmla="*/ 48 w 77"/>
                <a:gd name="T81" fmla="*/ 1 h 51"/>
                <a:gd name="T82" fmla="*/ 43 w 77"/>
                <a:gd name="T83" fmla="*/ 5 h 51"/>
                <a:gd name="T84" fmla="*/ 40 w 77"/>
                <a:gd name="T85" fmla="*/ 8 h 51"/>
                <a:gd name="T86" fmla="*/ 39 w 77"/>
                <a:gd name="T87" fmla="*/ 11 h 51"/>
                <a:gd name="T88" fmla="*/ 35 w 77"/>
                <a:gd name="T89" fmla="*/ 14 h 51"/>
                <a:gd name="T90" fmla="*/ 34 w 77"/>
                <a:gd name="T91" fmla="*/ 19 h 51"/>
                <a:gd name="T92" fmla="*/ 30 w 77"/>
                <a:gd name="T93" fmla="*/ 22 h 51"/>
                <a:gd name="T94" fmla="*/ 27 w 77"/>
                <a:gd name="T95" fmla="*/ 25 h 51"/>
                <a:gd name="T96" fmla="*/ 24 w 77"/>
                <a:gd name="T97" fmla="*/ 29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51"/>
                <a:gd name="T149" fmla="*/ 77 w 77"/>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51">
                  <a:moveTo>
                    <a:pt x="24" y="29"/>
                  </a:moveTo>
                  <a:lnTo>
                    <a:pt x="22" y="30"/>
                  </a:lnTo>
                  <a:lnTo>
                    <a:pt x="18" y="30"/>
                  </a:lnTo>
                  <a:lnTo>
                    <a:pt x="13" y="30"/>
                  </a:lnTo>
                  <a:lnTo>
                    <a:pt x="10" y="30"/>
                  </a:lnTo>
                  <a:lnTo>
                    <a:pt x="5" y="32"/>
                  </a:lnTo>
                  <a:lnTo>
                    <a:pt x="2" y="34"/>
                  </a:lnTo>
                  <a:lnTo>
                    <a:pt x="0" y="35"/>
                  </a:lnTo>
                  <a:lnTo>
                    <a:pt x="0" y="38"/>
                  </a:lnTo>
                  <a:lnTo>
                    <a:pt x="2" y="43"/>
                  </a:lnTo>
                  <a:lnTo>
                    <a:pt x="5" y="46"/>
                  </a:lnTo>
                  <a:lnTo>
                    <a:pt x="8" y="48"/>
                  </a:lnTo>
                  <a:lnTo>
                    <a:pt x="13" y="50"/>
                  </a:lnTo>
                  <a:lnTo>
                    <a:pt x="18" y="51"/>
                  </a:lnTo>
                  <a:lnTo>
                    <a:pt x="22" y="51"/>
                  </a:lnTo>
                  <a:lnTo>
                    <a:pt x="26" y="50"/>
                  </a:lnTo>
                  <a:lnTo>
                    <a:pt x="30" y="48"/>
                  </a:lnTo>
                  <a:lnTo>
                    <a:pt x="37" y="45"/>
                  </a:lnTo>
                  <a:lnTo>
                    <a:pt x="42" y="43"/>
                  </a:lnTo>
                  <a:lnTo>
                    <a:pt x="48" y="40"/>
                  </a:lnTo>
                  <a:lnTo>
                    <a:pt x="53" y="38"/>
                  </a:lnTo>
                  <a:lnTo>
                    <a:pt x="59" y="35"/>
                  </a:lnTo>
                  <a:lnTo>
                    <a:pt x="64" y="32"/>
                  </a:lnTo>
                  <a:lnTo>
                    <a:pt x="71" y="30"/>
                  </a:lnTo>
                  <a:lnTo>
                    <a:pt x="75" y="27"/>
                  </a:lnTo>
                  <a:lnTo>
                    <a:pt x="75" y="25"/>
                  </a:lnTo>
                  <a:lnTo>
                    <a:pt x="77" y="25"/>
                  </a:lnTo>
                  <a:lnTo>
                    <a:pt x="77" y="24"/>
                  </a:lnTo>
                  <a:lnTo>
                    <a:pt x="77" y="22"/>
                  </a:lnTo>
                  <a:lnTo>
                    <a:pt x="77" y="21"/>
                  </a:lnTo>
                  <a:lnTo>
                    <a:pt x="77" y="19"/>
                  </a:lnTo>
                  <a:lnTo>
                    <a:pt x="74" y="14"/>
                  </a:lnTo>
                  <a:lnTo>
                    <a:pt x="71" y="11"/>
                  </a:lnTo>
                  <a:lnTo>
                    <a:pt x="67" y="8"/>
                  </a:lnTo>
                  <a:lnTo>
                    <a:pt x="64" y="5"/>
                  </a:lnTo>
                  <a:lnTo>
                    <a:pt x="61" y="1"/>
                  </a:lnTo>
                  <a:lnTo>
                    <a:pt x="56" y="0"/>
                  </a:lnTo>
                  <a:lnTo>
                    <a:pt x="53" y="0"/>
                  </a:lnTo>
                  <a:lnTo>
                    <a:pt x="48" y="1"/>
                  </a:lnTo>
                  <a:lnTo>
                    <a:pt x="43" y="5"/>
                  </a:lnTo>
                  <a:lnTo>
                    <a:pt x="40" y="8"/>
                  </a:lnTo>
                  <a:lnTo>
                    <a:pt x="39" y="11"/>
                  </a:lnTo>
                  <a:lnTo>
                    <a:pt x="35" y="14"/>
                  </a:lnTo>
                  <a:lnTo>
                    <a:pt x="34" y="19"/>
                  </a:lnTo>
                  <a:lnTo>
                    <a:pt x="30" y="22"/>
                  </a:lnTo>
                  <a:lnTo>
                    <a:pt x="27" y="25"/>
                  </a:lnTo>
                  <a:lnTo>
                    <a:pt x="24" y="29"/>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4" name="Freeform 116"/>
            <p:cNvSpPr>
              <a:spLocks/>
            </p:cNvSpPr>
            <p:nvPr/>
          </p:nvSpPr>
          <p:spPr bwMode="auto">
            <a:xfrm>
              <a:off x="4764" y="2386"/>
              <a:ext cx="77" cy="33"/>
            </a:xfrm>
            <a:custGeom>
              <a:avLst/>
              <a:gdLst>
                <a:gd name="T0" fmla="*/ 10 w 77"/>
                <a:gd name="T1" fmla="*/ 0 h 33"/>
                <a:gd name="T2" fmla="*/ 5 w 77"/>
                <a:gd name="T3" fmla="*/ 0 h 33"/>
                <a:gd name="T4" fmla="*/ 1 w 77"/>
                <a:gd name="T5" fmla="*/ 4 h 33"/>
                <a:gd name="T6" fmla="*/ 0 w 77"/>
                <a:gd name="T7" fmla="*/ 7 h 33"/>
                <a:gd name="T8" fmla="*/ 3 w 77"/>
                <a:gd name="T9" fmla="*/ 13 h 33"/>
                <a:gd name="T10" fmla="*/ 10 w 77"/>
                <a:gd name="T11" fmla="*/ 23 h 33"/>
                <a:gd name="T12" fmla="*/ 19 w 77"/>
                <a:gd name="T13" fmla="*/ 29 h 33"/>
                <a:gd name="T14" fmla="*/ 29 w 77"/>
                <a:gd name="T15" fmla="*/ 31 h 33"/>
                <a:gd name="T16" fmla="*/ 38 w 77"/>
                <a:gd name="T17" fmla="*/ 29 h 33"/>
                <a:gd name="T18" fmla="*/ 45 w 77"/>
                <a:gd name="T19" fmla="*/ 29 h 33"/>
                <a:gd name="T20" fmla="*/ 51 w 77"/>
                <a:gd name="T21" fmla="*/ 33 h 33"/>
                <a:gd name="T22" fmla="*/ 56 w 77"/>
                <a:gd name="T23" fmla="*/ 33 h 33"/>
                <a:gd name="T24" fmla="*/ 63 w 77"/>
                <a:gd name="T25" fmla="*/ 33 h 33"/>
                <a:gd name="T26" fmla="*/ 66 w 77"/>
                <a:gd name="T27" fmla="*/ 29 h 33"/>
                <a:gd name="T28" fmla="*/ 71 w 77"/>
                <a:gd name="T29" fmla="*/ 26 h 33"/>
                <a:gd name="T30" fmla="*/ 74 w 77"/>
                <a:gd name="T31" fmla="*/ 21 h 33"/>
                <a:gd name="T32" fmla="*/ 75 w 77"/>
                <a:gd name="T33" fmla="*/ 18 h 33"/>
                <a:gd name="T34" fmla="*/ 75 w 77"/>
                <a:gd name="T35" fmla="*/ 17 h 33"/>
                <a:gd name="T36" fmla="*/ 77 w 77"/>
                <a:gd name="T37" fmla="*/ 13 h 33"/>
                <a:gd name="T38" fmla="*/ 77 w 77"/>
                <a:gd name="T39" fmla="*/ 10 h 33"/>
                <a:gd name="T40" fmla="*/ 75 w 77"/>
                <a:gd name="T41" fmla="*/ 7 h 33"/>
                <a:gd name="T42" fmla="*/ 72 w 77"/>
                <a:gd name="T43" fmla="*/ 4 h 33"/>
                <a:gd name="T44" fmla="*/ 69 w 77"/>
                <a:gd name="T45" fmla="*/ 2 h 33"/>
                <a:gd name="T46" fmla="*/ 66 w 77"/>
                <a:gd name="T47" fmla="*/ 0 h 33"/>
                <a:gd name="T48" fmla="*/ 61 w 77"/>
                <a:gd name="T49" fmla="*/ 2 h 33"/>
                <a:gd name="T50" fmla="*/ 54 w 77"/>
                <a:gd name="T51" fmla="*/ 2 h 33"/>
                <a:gd name="T52" fmla="*/ 50 w 77"/>
                <a:gd name="T53" fmla="*/ 4 h 33"/>
                <a:gd name="T54" fmla="*/ 43 w 77"/>
                <a:gd name="T55" fmla="*/ 4 h 33"/>
                <a:gd name="T56" fmla="*/ 37 w 77"/>
                <a:gd name="T57" fmla="*/ 4 h 33"/>
                <a:gd name="T58" fmla="*/ 30 w 77"/>
                <a:gd name="T59" fmla="*/ 4 h 33"/>
                <a:gd name="T60" fmla="*/ 24 w 77"/>
                <a:gd name="T61" fmla="*/ 2 h 33"/>
                <a:gd name="T62" fmla="*/ 16 w 77"/>
                <a:gd name="T63" fmla="*/ 0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
                <a:gd name="T97" fmla="*/ 0 h 33"/>
                <a:gd name="T98" fmla="*/ 77 w 77"/>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 h="33">
                  <a:moveTo>
                    <a:pt x="13" y="0"/>
                  </a:moveTo>
                  <a:lnTo>
                    <a:pt x="10" y="0"/>
                  </a:lnTo>
                  <a:lnTo>
                    <a:pt x="6" y="0"/>
                  </a:lnTo>
                  <a:lnTo>
                    <a:pt x="5" y="0"/>
                  </a:lnTo>
                  <a:lnTo>
                    <a:pt x="3" y="2"/>
                  </a:lnTo>
                  <a:lnTo>
                    <a:pt x="1" y="4"/>
                  </a:lnTo>
                  <a:lnTo>
                    <a:pt x="0" y="5"/>
                  </a:lnTo>
                  <a:lnTo>
                    <a:pt x="0" y="7"/>
                  </a:lnTo>
                  <a:lnTo>
                    <a:pt x="0" y="10"/>
                  </a:lnTo>
                  <a:lnTo>
                    <a:pt x="3" y="13"/>
                  </a:lnTo>
                  <a:lnTo>
                    <a:pt x="6" y="18"/>
                  </a:lnTo>
                  <a:lnTo>
                    <a:pt x="10" y="23"/>
                  </a:lnTo>
                  <a:lnTo>
                    <a:pt x="14" y="26"/>
                  </a:lnTo>
                  <a:lnTo>
                    <a:pt x="19" y="29"/>
                  </a:lnTo>
                  <a:lnTo>
                    <a:pt x="24" y="31"/>
                  </a:lnTo>
                  <a:lnTo>
                    <a:pt x="29" y="31"/>
                  </a:lnTo>
                  <a:lnTo>
                    <a:pt x="35" y="29"/>
                  </a:lnTo>
                  <a:lnTo>
                    <a:pt x="38" y="29"/>
                  </a:lnTo>
                  <a:lnTo>
                    <a:pt x="42" y="29"/>
                  </a:lnTo>
                  <a:lnTo>
                    <a:pt x="45" y="29"/>
                  </a:lnTo>
                  <a:lnTo>
                    <a:pt x="48" y="31"/>
                  </a:lnTo>
                  <a:lnTo>
                    <a:pt x="51" y="33"/>
                  </a:lnTo>
                  <a:lnTo>
                    <a:pt x="54" y="33"/>
                  </a:lnTo>
                  <a:lnTo>
                    <a:pt x="56" y="33"/>
                  </a:lnTo>
                  <a:lnTo>
                    <a:pt x="59" y="33"/>
                  </a:lnTo>
                  <a:lnTo>
                    <a:pt x="63" y="33"/>
                  </a:lnTo>
                  <a:lnTo>
                    <a:pt x="64" y="31"/>
                  </a:lnTo>
                  <a:lnTo>
                    <a:pt x="66" y="29"/>
                  </a:lnTo>
                  <a:lnTo>
                    <a:pt x="69" y="28"/>
                  </a:lnTo>
                  <a:lnTo>
                    <a:pt x="71" y="26"/>
                  </a:lnTo>
                  <a:lnTo>
                    <a:pt x="72" y="25"/>
                  </a:lnTo>
                  <a:lnTo>
                    <a:pt x="74" y="21"/>
                  </a:lnTo>
                  <a:lnTo>
                    <a:pt x="75" y="20"/>
                  </a:lnTo>
                  <a:lnTo>
                    <a:pt x="75" y="18"/>
                  </a:lnTo>
                  <a:lnTo>
                    <a:pt x="75" y="17"/>
                  </a:lnTo>
                  <a:lnTo>
                    <a:pt x="77" y="15"/>
                  </a:lnTo>
                  <a:lnTo>
                    <a:pt x="77" y="13"/>
                  </a:lnTo>
                  <a:lnTo>
                    <a:pt x="77" y="12"/>
                  </a:lnTo>
                  <a:lnTo>
                    <a:pt x="77" y="10"/>
                  </a:lnTo>
                  <a:lnTo>
                    <a:pt x="75" y="8"/>
                  </a:lnTo>
                  <a:lnTo>
                    <a:pt x="75" y="7"/>
                  </a:lnTo>
                  <a:lnTo>
                    <a:pt x="74" y="5"/>
                  </a:lnTo>
                  <a:lnTo>
                    <a:pt x="72" y="4"/>
                  </a:lnTo>
                  <a:lnTo>
                    <a:pt x="71" y="2"/>
                  </a:lnTo>
                  <a:lnTo>
                    <a:pt x="69" y="2"/>
                  </a:lnTo>
                  <a:lnTo>
                    <a:pt x="67" y="0"/>
                  </a:lnTo>
                  <a:lnTo>
                    <a:pt x="66" y="0"/>
                  </a:lnTo>
                  <a:lnTo>
                    <a:pt x="63" y="0"/>
                  </a:lnTo>
                  <a:lnTo>
                    <a:pt x="61" y="2"/>
                  </a:lnTo>
                  <a:lnTo>
                    <a:pt x="58" y="2"/>
                  </a:lnTo>
                  <a:lnTo>
                    <a:pt x="54" y="2"/>
                  </a:lnTo>
                  <a:lnTo>
                    <a:pt x="51" y="2"/>
                  </a:lnTo>
                  <a:lnTo>
                    <a:pt x="50" y="4"/>
                  </a:lnTo>
                  <a:lnTo>
                    <a:pt x="46" y="4"/>
                  </a:lnTo>
                  <a:lnTo>
                    <a:pt x="43" y="4"/>
                  </a:lnTo>
                  <a:lnTo>
                    <a:pt x="42" y="4"/>
                  </a:lnTo>
                  <a:lnTo>
                    <a:pt x="37" y="4"/>
                  </a:lnTo>
                  <a:lnTo>
                    <a:pt x="34" y="4"/>
                  </a:lnTo>
                  <a:lnTo>
                    <a:pt x="30" y="4"/>
                  </a:lnTo>
                  <a:lnTo>
                    <a:pt x="27" y="2"/>
                  </a:lnTo>
                  <a:lnTo>
                    <a:pt x="24" y="2"/>
                  </a:lnTo>
                  <a:lnTo>
                    <a:pt x="19" y="0"/>
                  </a:lnTo>
                  <a:lnTo>
                    <a:pt x="16" y="0"/>
                  </a:lnTo>
                  <a:lnTo>
                    <a:pt x="13" y="0"/>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5" name="Freeform 117"/>
            <p:cNvSpPr>
              <a:spLocks/>
            </p:cNvSpPr>
            <p:nvPr/>
          </p:nvSpPr>
          <p:spPr bwMode="auto">
            <a:xfrm>
              <a:off x="4764" y="2386"/>
              <a:ext cx="77" cy="33"/>
            </a:xfrm>
            <a:custGeom>
              <a:avLst/>
              <a:gdLst>
                <a:gd name="T0" fmla="*/ 10 w 77"/>
                <a:gd name="T1" fmla="*/ 0 h 33"/>
                <a:gd name="T2" fmla="*/ 5 w 77"/>
                <a:gd name="T3" fmla="*/ 0 h 33"/>
                <a:gd name="T4" fmla="*/ 1 w 77"/>
                <a:gd name="T5" fmla="*/ 4 h 33"/>
                <a:gd name="T6" fmla="*/ 0 w 77"/>
                <a:gd name="T7" fmla="*/ 7 h 33"/>
                <a:gd name="T8" fmla="*/ 3 w 77"/>
                <a:gd name="T9" fmla="*/ 13 h 33"/>
                <a:gd name="T10" fmla="*/ 10 w 77"/>
                <a:gd name="T11" fmla="*/ 23 h 33"/>
                <a:gd name="T12" fmla="*/ 19 w 77"/>
                <a:gd name="T13" fmla="*/ 29 h 33"/>
                <a:gd name="T14" fmla="*/ 29 w 77"/>
                <a:gd name="T15" fmla="*/ 31 h 33"/>
                <a:gd name="T16" fmla="*/ 38 w 77"/>
                <a:gd name="T17" fmla="*/ 29 h 33"/>
                <a:gd name="T18" fmla="*/ 45 w 77"/>
                <a:gd name="T19" fmla="*/ 29 h 33"/>
                <a:gd name="T20" fmla="*/ 51 w 77"/>
                <a:gd name="T21" fmla="*/ 33 h 33"/>
                <a:gd name="T22" fmla="*/ 56 w 77"/>
                <a:gd name="T23" fmla="*/ 33 h 33"/>
                <a:gd name="T24" fmla="*/ 63 w 77"/>
                <a:gd name="T25" fmla="*/ 33 h 33"/>
                <a:gd name="T26" fmla="*/ 66 w 77"/>
                <a:gd name="T27" fmla="*/ 29 h 33"/>
                <a:gd name="T28" fmla="*/ 71 w 77"/>
                <a:gd name="T29" fmla="*/ 26 h 33"/>
                <a:gd name="T30" fmla="*/ 74 w 77"/>
                <a:gd name="T31" fmla="*/ 21 h 33"/>
                <a:gd name="T32" fmla="*/ 75 w 77"/>
                <a:gd name="T33" fmla="*/ 18 h 33"/>
                <a:gd name="T34" fmla="*/ 75 w 77"/>
                <a:gd name="T35" fmla="*/ 17 h 33"/>
                <a:gd name="T36" fmla="*/ 77 w 77"/>
                <a:gd name="T37" fmla="*/ 13 h 33"/>
                <a:gd name="T38" fmla="*/ 77 w 77"/>
                <a:gd name="T39" fmla="*/ 10 h 33"/>
                <a:gd name="T40" fmla="*/ 75 w 77"/>
                <a:gd name="T41" fmla="*/ 7 h 33"/>
                <a:gd name="T42" fmla="*/ 72 w 77"/>
                <a:gd name="T43" fmla="*/ 4 h 33"/>
                <a:gd name="T44" fmla="*/ 69 w 77"/>
                <a:gd name="T45" fmla="*/ 2 h 33"/>
                <a:gd name="T46" fmla="*/ 66 w 77"/>
                <a:gd name="T47" fmla="*/ 0 h 33"/>
                <a:gd name="T48" fmla="*/ 61 w 77"/>
                <a:gd name="T49" fmla="*/ 2 h 33"/>
                <a:gd name="T50" fmla="*/ 54 w 77"/>
                <a:gd name="T51" fmla="*/ 2 h 33"/>
                <a:gd name="T52" fmla="*/ 50 w 77"/>
                <a:gd name="T53" fmla="*/ 4 h 33"/>
                <a:gd name="T54" fmla="*/ 43 w 77"/>
                <a:gd name="T55" fmla="*/ 4 h 33"/>
                <a:gd name="T56" fmla="*/ 37 w 77"/>
                <a:gd name="T57" fmla="*/ 4 h 33"/>
                <a:gd name="T58" fmla="*/ 30 w 77"/>
                <a:gd name="T59" fmla="*/ 4 h 33"/>
                <a:gd name="T60" fmla="*/ 24 w 77"/>
                <a:gd name="T61" fmla="*/ 2 h 33"/>
                <a:gd name="T62" fmla="*/ 16 w 77"/>
                <a:gd name="T63" fmla="*/ 0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
                <a:gd name="T97" fmla="*/ 0 h 33"/>
                <a:gd name="T98" fmla="*/ 77 w 77"/>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 h="33">
                  <a:moveTo>
                    <a:pt x="13" y="0"/>
                  </a:moveTo>
                  <a:lnTo>
                    <a:pt x="10" y="0"/>
                  </a:lnTo>
                  <a:lnTo>
                    <a:pt x="6" y="0"/>
                  </a:lnTo>
                  <a:lnTo>
                    <a:pt x="5" y="0"/>
                  </a:lnTo>
                  <a:lnTo>
                    <a:pt x="3" y="2"/>
                  </a:lnTo>
                  <a:lnTo>
                    <a:pt x="1" y="4"/>
                  </a:lnTo>
                  <a:lnTo>
                    <a:pt x="0" y="5"/>
                  </a:lnTo>
                  <a:lnTo>
                    <a:pt x="0" y="7"/>
                  </a:lnTo>
                  <a:lnTo>
                    <a:pt x="0" y="10"/>
                  </a:lnTo>
                  <a:lnTo>
                    <a:pt x="3" y="13"/>
                  </a:lnTo>
                  <a:lnTo>
                    <a:pt x="6" y="18"/>
                  </a:lnTo>
                  <a:lnTo>
                    <a:pt x="10" y="23"/>
                  </a:lnTo>
                  <a:lnTo>
                    <a:pt x="14" y="26"/>
                  </a:lnTo>
                  <a:lnTo>
                    <a:pt x="19" y="29"/>
                  </a:lnTo>
                  <a:lnTo>
                    <a:pt x="24" y="31"/>
                  </a:lnTo>
                  <a:lnTo>
                    <a:pt x="29" y="31"/>
                  </a:lnTo>
                  <a:lnTo>
                    <a:pt x="35" y="29"/>
                  </a:lnTo>
                  <a:lnTo>
                    <a:pt x="38" y="29"/>
                  </a:lnTo>
                  <a:lnTo>
                    <a:pt x="42" y="29"/>
                  </a:lnTo>
                  <a:lnTo>
                    <a:pt x="45" y="29"/>
                  </a:lnTo>
                  <a:lnTo>
                    <a:pt x="48" y="31"/>
                  </a:lnTo>
                  <a:lnTo>
                    <a:pt x="51" y="33"/>
                  </a:lnTo>
                  <a:lnTo>
                    <a:pt x="54" y="33"/>
                  </a:lnTo>
                  <a:lnTo>
                    <a:pt x="56" y="33"/>
                  </a:lnTo>
                  <a:lnTo>
                    <a:pt x="59" y="33"/>
                  </a:lnTo>
                  <a:lnTo>
                    <a:pt x="63" y="33"/>
                  </a:lnTo>
                  <a:lnTo>
                    <a:pt x="64" y="31"/>
                  </a:lnTo>
                  <a:lnTo>
                    <a:pt x="66" y="29"/>
                  </a:lnTo>
                  <a:lnTo>
                    <a:pt x="69" y="28"/>
                  </a:lnTo>
                  <a:lnTo>
                    <a:pt x="71" y="26"/>
                  </a:lnTo>
                  <a:lnTo>
                    <a:pt x="72" y="25"/>
                  </a:lnTo>
                  <a:lnTo>
                    <a:pt x="74" y="21"/>
                  </a:lnTo>
                  <a:lnTo>
                    <a:pt x="75" y="20"/>
                  </a:lnTo>
                  <a:lnTo>
                    <a:pt x="75" y="18"/>
                  </a:lnTo>
                  <a:lnTo>
                    <a:pt x="75" y="17"/>
                  </a:lnTo>
                  <a:lnTo>
                    <a:pt x="77" y="15"/>
                  </a:lnTo>
                  <a:lnTo>
                    <a:pt x="77" y="13"/>
                  </a:lnTo>
                  <a:lnTo>
                    <a:pt x="77" y="12"/>
                  </a:lnTo>
                  <a:lnTo>
                    <a:pt x="77" y="10"/>
                  </a:lnTo>
                  <a:lnTo>
                    <a:pt x="75" y="8"/>
                  </a:lnTo>
                  <a:lnTo>
                    <a:pt x="75" y="7"/>
                  </a:lnTo>
                  <a:lnTo>
                    <a:pt x="74" y="5"/>
                  </a:lnTo>
                  <a:lnTo>
                    <a:pt x="72" y="4"/>
                  </a:lnTo>
                  <a:lnTo>
                    <a:pt x="71" y="2"/>
                  </a:lnTo>
                  <a:lnTo>
                    <a:pt x="69" y="2"/>
                  </a:lnTo>
                  <a:lnTo>
                    <a:pt x="67" y="0"/>
                  </a:lnTo>
                  <a:lnTo>
                    <a:pt x="66" y="0"/>
                  </a:lnTo>
                  <a:lnTo>
                    <a:pt x="63" y="0"/>
                  </a:lnTo>
                  <a:lnTo>
                    <a:pt x="61" y="2"/>
                  </a:lnTo>
                  <a:lnTo>
                    <a:pt x="58" y="2"/>
                  </a:lnTo>
                  <a:lnTo>
                    <a:pt x="54" y="2"/>
                  </a:lnTo>
                  <a:lnTo>
                    <a:pt x="51" y="2"/>
                  </a:lnTo>
                  <a:lnTo>
                    <a:pt x="50" y="4"/>
                  </a:lnTo>
                  <a:lnTo>
                    <a:pt x="46" y="4"/>
                  </a:lnTo>
                  <a:lnTo>
                    <a:pt x="43" y="4"/>
                  </a:lnTo>
                  <a:lnTo>
                    <a:pt x="42" y="4"/>
                  </a:lnTo>
                  <a:lnTo>
                    <a:pt x="37" y="4"/>
                  </a:lnTo>
                  <a:lnTo>
                    <a:pt x="34" y="4"/>
                  </a:lnTo>
                  <a:lnTo>
                    <a:pt x="30" y="4"/>
                  </a:lnTo>
                  <a:lnTo>
                    <a:pt x="27" y="2"/>
                  </a:lnTo>
                  <a:lnTo>
                    <a:pt x="24" y="2"/>
                  </a:lnTo>
                  <a:lnTo>
                    <a:pt x="19" y="0"/>
                  </a:lnTo>
                  <a:lnTo>
                    <a:pt x="16" y="0"/>
                  </a:lnTo>
                  <a:lnTo>
                    <a:pt x="13" y="0"/>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6" name="Freeform 118"/>
            <p:cNvSpPr>
              <a:spLocks/>
            </p:cNvSpPr>
            <p:nvPr/>
          </p:nvSpPr>
          <p:spPr bwMode="auto">
            <a:xfrm>
              <a:off x="4836" y="2398"/>
              <a:ext cx="76" cy="50"/>
            </a:xfrm>
            <a:custGeom>
              <a:avLst/>
              <a:gdLst>
                <a:gd name="T0" fmla="*/ 5 w 76"/>
                <a:gd name="T1" fmla="*/ 17 h 50"/>
                <a:gd name="T2" fmla="*/ 3 w 76"/>
                <a:gd name="T3" fmla="*/ 19 h 50"/>
                <a:gd name="T4" fmla="*/ 2 w 76"/>
                <a:gd name="T5" fmla="*/ 21 h 50"/>
                <a:gd name="T6" fmla="*/ 2 w 76"/>
                <a:gd name="T7" fmla="*/ 21 h 50"/>
                <a:gd name="T8" fmla="*/ 0 w 76"/>
                <a:gd name="T9" fmla="*/ 22 h 50"/>
                <a:gd name="T10" fmla="*/ 0 w 76"/>
                <a:gd name="T11" fmla="*/ 24 h 50"/>
                <a:gd name="T12" fmla="*/ 0 w 76"/>
                <a:gd name="T13" fmla="*/ 25 h 50"/>
                <a:gd name="T14" fmla="*/ 0 w 76"/>
                <a:gd name="T15" fmla="*/ 27 h 50"/>
                <a:gd name="T16" fmla="*/ 0 w 76"/>
                <a:gd name="T17" fmla="*/ 29 h 50"/>
                <a:gd name="T18" fmla="*/ 3 w 76"/>
                <a:gd name="T19" fmla="*/ 33 h 50"/>
                <a:gd name="T20" fmla="*/ 8 w 76"/>
                <a:gd name="T21" fmla="*/ 37 h 50"/>
                <a:gd name="T22" fmla="*/ 11 w 76"/>
                <a:gd name="T23" fmla="*/ 42 h 50"/>
                <a:gd name="T24" fmla="*/ 18 w 76"/>
                <a:gd name="T25" fmla="*/ 45 h 50"/>
                <a:gd name="T26" fmla="*/ 23 w 76"/>
                <a:gd name="T27" fmla="*/ 46 h 50"/>
                <a:gd name="T28" fmla="*/ 29 w 76"/>
                <a:gd name="T29" fmla="*/ 48 h 50"/>
                <a:gd name="T30" fmla="*/ 34 w 76"/>
                <a:gd name="T31" fmla="*/ 50 h 50"/>
                <a:gd name="T32" fmla="*/ 40 w 76"/>
                <a:gd name="T33" fmla="*/ 50 h 50"/>
                <a:gd name="T34" fmla="*/ 45 w 76"/>
                <a:gd name="T35" fmla="*/ 48 h 50"/>
                <a:gd name="T36" fmla="*/ 50 w 76"/>
                <a:gd name="T37" fmla="*/ 48 h 50"/>
                <a:gd name="T38" fmla="*/ 55 w 76"/>
                <a:gd name="T39" fmla="*/ 48 h 50"/>
                <a:gd name="T40" fmla="*/ 58 w 76"/>
                <a:gd name="T41" fmla="*/ 48 h 50"/>
                <a:gd name="T42" fmla="*/ 63 w 76"/>
                <a:gd name="T43" fmla="*/ 46 h 50"/>
                <a:gd name="T44" fmla="*/ 66 w 76"/>
                <a:gd name="T45" fmla="*/ 45 h 50"/>
                <a:gd name="T46" fmla="*/ 69 w 76"/>
                <a:gd name="T47" fmla="*/ 42 h 50"/>
                <a:gd name="T48" fmla="*/ 72 w 76"/>
                <a:gd name="T49" fmla="*/ 38 h 50"/>
                <a:gd name="T50" fmla="*/ 74 w 76"/>
                <a:gd name="T51" fmla="*/ 37 h 50"/>
                <a:gd name="T52" fmla="*/ 76 w 76"/>
                <a:gd name="T53" fmla="*/ 33 h 50"/>
                <a:gd name="T54" fmla="*/ 76 w 76"/>
                <a:gd name="T55" fmla="*/ 30 h 50"/>
                <a:gd name="T56" fmla="*/ 76 w 76"/>
                <a:gd name="T57" fmla="*/ 27 h 50"/>
                <a:gd name="T58" fmla="*/ 76 w 76"/>
                <a:gd name="T59" fmla="*/ 24 h 50"/>
                <a:gd name="T60" fmla="*/ 76 w 76"/>
                <a:gd name="T61" fmla="*/ 21 h 50"/>
                <a:gd name="T62" fmla="*/ 76 w 76"/>
                <a:gd name="T63" fmla="*/ 17 h 50"/>
                <a:gd name="T64" fmla="*/ 76 w 76"/>
                <a:gd name="T65" fmla="*/ 16 h 50"/>
                <a:gd name="T66" fmla="*/ 76 w 76"/>
                <a:gd name="T67" fmla="*/ 13 h 50"/>
                <a:gd name="T68" fmla="*/ 76 w 76"/>
                <a:gd name="T69" fmla="*/ 11 h 50"/>
                <a:gd name="T70" fmla="*/ 76 w 76"/>
                <a:gd name="T71" fmla="*/ 9 h 50"/>
                <a:gd name="T72" fmla="*/ 74 w 76"/>
                <a:gd name="T73" fmla="*/ 6 h 50"/>
                <a:gd name="T74" fmla="*/ 74 w 76"/>
                <a:gd name="T75" fmla="*/ 5 h 50"/>
                <a:gd name="T76" fmla="*/ 72 w 76"/>
                <a:gd name="T77" fmla="*/ 5 h 50"/>
                <a:gd name="T78" fmla="*/ 71 w 76"/>
                <a:gd name="T79" fmla="*/ 3 h 50"/>
                <a:gd name="T80" fmla="*/ 69 w 76"/>
                <a:gd name="T81" fmla="*/ 3 h 50"/>
                <a:gd name="T82" fmla="*/ 64 w 76"/>
                <a:gd name="T83" fmla="*/ 1 h 50"/>
                <a:gd name="T84" fmla="*/ 60 w 76"/>
                <a:gd name="T85" fmla="*/ 1 h 50"/>
                <a:gd name="T86" fmla="*/ 55 w 76"/>
                <a:gd name="T87" fmla="*/ 1 h 50"/>
                <a:gd name="T88" fmla="*/ 50 w 76"/>
                <a:gd name="T89" fmla="*/ 1 h 50"/>
                <a:gd name="T90" fmla="*/ 45 w 76"/>
                <a:gd name="T91" fmla="*/ 1 h 50"/>
                <a:gd name="T92" fmla="*/ 40 w 76"/>
                <a:gd name="T93" fmla="*/ 1 h 50"/>
                <a:gd name="T94" fmla="*/ 36 w 76"/>
                <a:gd name="T95" fmla="*/ 1 h 50"/>
                <a:gd name="T96" fmla="*/ 31 w 76"/>
                <a:gd name="T97" fmla="*/ 0 h 50"/>
                <a:gd name="T98" fmla="*/ 27 w 76"/>
                <a:gd name="T99" fmla="*/ 0 h 50"/>
                <a:gd name="T100" fmla="*/ 23 w 76"/>
                <a:gd name="T101" fmla="*/ 0 h 50"/>
                <a:gd name="T102" fmla="*/ 18 w 76"/>
                <a:gd name="T103" fmla="*/ 1 h 50"/>
                <a:gd name="T104" fmla="*/ 15 w 76"/>
                <a:gd name="T105" fmla="*/ 3 h 50"/>
                <a:gd name="T106" fmla="*/ 11 w 76"/>
                <a:gd name="T107" fmla="*/ 6 h 50"/>
                <a:gd name="T108" fmla="*/ 8 w 76"/>
                <a:gd name="T109" fmla="*/ 9 h 50"/>
                <a:gd name="T110" fmla="*/ 7 w 76"/>
                <a:gd name="T111" fmla="*/ 13 h 50"/>
                <a:gd name="T112" fmla="*/ 5 w 76"/>
                <a:gd name="T113" fmla="*/ 1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6"/>
                <a:gd name="T172" fmla="*/ 0 h 50"/>
                <a:gd name="T173" fmla="*/ 76 w 7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6" h="50">
                  <a:moveTo>
                    <a:pt x="5" y="17"/>
                  </a:moveTo>
                  <a:lnTo>
                    <a:pt x="3" y="19"/>
                  </a:lnTo>
                  <a:lnTo>
                    <a:pt x="2" y="21"/>
                  </a:lnTo>
                  <a:lnTo>
                    <a:pt x="0" y="22"/>
                  </a:lnTo>
                  <a:lnTo>
                    <a:pt x="0" y="24"/>
                  </a:lnTo>
                  <a:lnTo>
                    <a:pt x="0" y="25"/>
                  </a:lnTo>
                  <a:lnTo>
                    <a:pt x="0" y="27"/>
                  </a:lnTo>
                  <a:lnTo>
                    <a:pt x="0" y="29"/>
                  </a:lnTo>
                  <a:lnTo>
                    <a:pt x="3" y="33"/>
                  </a:lnTo>
                  <a:lnTo>
                    <a:pt x="8" y="37"/>
                  </a:lnTo>
                  <a:lnTo>
                    <a:pt x="11" y="42"/>
                  </a:lnTo>
                  <a:lnTo>
                    <a:pt x="18" y="45"/>
                  </a:lnTo>
                  <a:lnTo>
                    <a:pt x="23" y="46"/>
                  </a:lnTo>
                  <a:lnTo>
                    <a:pt x="29" y="48"/>
                  </a:lnTo>
                  <a:lnTo>
                    <a:pt x="34" y="50"/>
                  </a:lnTo>
                  <a:lnTo>
                    <a:pt x="40" y="50"/>
                  </a:lnTo>
                  <a:lnTo>
                    <a:pt x="45" y="48"/>
                  </a:lnTo>
                  <a:lnTo>
                    <a:pt x="50" y="48"/>
                  </a:lnTo>
                  <a:lnTo>
                    <a:pt x="55" y="48"/>
                  </a:lnTo>
                  <a:lnTo>
                    <a:pt x="58" y="48"/>
                  </a:lnTo>
                  <a:lnTo>
                    <a:pt x="63" y="46"/>
                  </a:lnTo>
                  <a:lnTo>
                    <a:pt x="66" y="45"/>
                  </a:lnTo>
                  <a:lnTo>
                    <a:pt x="69" y="42"/>
                  </a:lnTo>
                  <a:lnTo>
                    <a:pt x="72" y="38"/>
                  </a:lnTo>
                  <a:lnTo>
                    <a:pt x="74" y="37"/>
                  </a:lnTo>
                  <a:lnTo>
                    <a:pt x="76" y="33"/>
                  </a:lnTo>
                  <a:lnTo>
                    <a:pt x="76" y="30"/>
                  </a:lnTo>
                  <a:lnTo>
                    <a:pt x="76" y="27"/>
                  </a:lnTo>
                  <a:lnTo>
                    <a:pt x="76" y="24"/>
                  </a:lnTo>
                  <a:lnTo>
                    <a:pt x="76" y="21"/>
                  </a:lnTo>
                  <a:lnTo>
                    <a:pt x="76" y="17"/>
                  </a:lnTo>
                  <a:lnTo>
                    <a:pt x="76" y="16"/>
                  </a:lnTo>
                  <a:lnTo>
                    <a:pt x="76" y="13"/>
                  </a:lnTo>
                  <a:lnTo>
                    <a:pt x="76" y="11"/>
                  </a:lnTo>
                  <a:lnTo>
                    <a:pt x="76" y="9"/>
                  </a:lnTo>
                  <a:lnTo>
                    <a:pt x="74" y="6"/>
                  </a:lnTo>
                  <a:lnTo>
                    <a:pt x="74" y="5"/>
                  </a:lnTo>
                  <a:lnTo>
                    <a:pt x="72" y="5"/>
                  </a:lnTo>
                  <a:lnTo>
                    <a:pt x="71" y="3"/>
                  </a:lnTo>
                  <a:lnTo>
                    <a:pt x="69" y="3"/>
                  </a:lnTo>
                  <a:lnTo>
                    <a:pt x="64" y="1"/>
                  </a:lnTo>
                  <a:lnTo>
                    <a:pt x="60" y="1"/>
                  </a:lnTo>
                  <a:lnTo>
                    <a:pt x="55" y="1"/>
                  </a:lnTo>
                  <a:lnTo>
                    <a:pt x="50" y="1"/>
                  </a:lnTo>
                  <a:lnTo>
                    <a:pt x="45" y="1"/>
                  </a:lnTo>
                  <a:lnTo>
                    <a:pt x="40" y="1"/>
                  </a:lnTo>
                  <a:lnTo>
                    <a:pt x="36" y="1"/>
                  </a:lnTo>
                  <a:lnTo>
                    <a:pt x="31" y="0"/>
                  </a:lnTo>
                  <a:lnTo>
                    <a:pt x="27" y="0"/>
                  </a:lnTo>
                  <a:lnTo>
                    <a:pt x="23" y="0"/>
                  </a:lnTo>
                  <a:lnTo>
                    <a:pt x="18" y="1"/>
                  </a:lnTo>
                  <a:lnTo>
                    <a:pt x="15" y="3"/>
                  </a:lnTo>
                  <a:lnTo>
                    <a:pt x="11" y="6"/>
                  </a:lnTo>
                  <a:lnTo>
                    <a:pt x="8" y="9"/>
                  </a:lnTo>
                  <a:lnTo>
                    <a:pt x="7" y="13"/>
                  </a:lnTo>
                  <a:lnTo>
                    <a:pt x="5" y="17"/>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7" name="Freeform 119"/>
            <p:cNvSpPr>
              <a:spLocks/>
            </p:cNvSpPr>
            <p:nvPr/>
          </p:nvSpPr>
          <p:spPr bwMode="auto">
            <a:xfrm>
              <a:off x="4836" y="2398"/>
              <a:ext cx="76" cy="50"/>
            </a:xfrm>
            <a:custGeom>
              <a:avLst/>
              <a:gdLst>
                <a:gd name="T0" fmla="*/ 5 w 76"/>
                <a:gd name="T1" fmla="*/ 17 h 50"/>
                <a:gd name="T2" fmla="*/ 3 w 76"/>
                <a:gd name="T3" fmla="*/ 19 h 50"/>
                <a:gd name="T4" fmla="*/ 2 w 76"/>
                <a:gd name="T5" fmla="*/ 21 h 50"/>
                <a:gd name="T6" fmla="*/ 2 w 76"/>
                <a:gd name="T7" fmla="*/ 21 h 50"/>
                <a:gd name="T8" fmla="*/ 0 w 76"/>
                <a:gd name="T9" fmla="*/ 22 h 50"/>
                <a:gd name="T10" fmla="*/ 0 w 76"/>
                <a:gd name="T11" fmla="*/ 24 h 50"/>
                <a:gd name="T12" fmla="*/ 0 w 76"/>
                <a:gd name="T13" fmla="*/ 25 h 50"/>
                <a:gd name="T14" fmla="*/ 0 w 76"/>
                <a:gd name="T15" fmla="*/ 27 h 50"/>
                <a:gd name="T16" fmla="*/ 0 w 76"/>
                <a:gd name="T17" fmla="*/ 29 h 50"/>
                <a:gd name="T18" fmla="*/ 3 w 76"/>
                <a:gd name="T19" fmla="*/ 33 h 50"/>
                <a:gd name="T20" fmla="*/ 8 w 76"/>
                <a:gd name="T21" fmla="*/ 37 h 50"/>
                <a:gd name="T22" fmla="*/ 11 w 76"/>
                <a:gd name="T23" fmla="*/ 42 h 50"/>
                <a:gd name="T24" fmla="*/ 18 w 76"/>
                <a:gd name="T25" fmla="*/ 45 h 50"/>
                <a:gd name="T26" fmla="*/ 23 w 76"/>
                <a:gd name="T27" fmla="*/ 46 h 50"/>
                <a:gd name="T28" fmla="*/ 29 w 76"/>
                <a:gd name="T29" fmla="*/ 48 h 50"/>
                <a:gd name="T30" fmla="*/ 34 w 76"/>
                <a:gd name="T31" fmla="*/ 50 h 50"/>
                <a:gd name="T32" fmla="*/ 40 w 76"/>
                <a:gd name="T33" fmla="*/ 50 h 50"/>
                <a:gd name="T34" fmla="*/ 45 w 76"/>
                <a:gd name="T35" fmla="*/ 48 h 50"/>
                <a:gd name="T36" fmla="*/ 50 w 76"/>
                <a:gd name="T37" fmla="*/ 48 h 50"/>
                <a:gd name="T38" fmla="*/ 55 w 76"/>
                <a:gd name="T39" fmla="*/ 48 h 50"/>
                <a:gd name="T40" fmla="*/ 58 w 76"/>
                <a:gd name="T41" fmla="*/ 48 h 50"/>
                <a:gd name="T42" fmla="*/ 63 w 76"/>
                <a:gd name="T43" fmla="*/ 46 h 50"/>
                <a:gd name="T44" fmla="*/ 66 w 76"/>
                <a:gd name="T45" fmla="*/ 45 h 50"/>
                <a:gd name="T46" fmla="*/ 69 w 76"/>
                <a:gd name="T47" fmla="*/ 42 h 50"/>
                <a:gd name="T48" fmla="*/ 72 w 76"/>
                <a:gd name="T49" fmla="*/ 38 h 50"/>
                <a:gd name="T50" fmla="*/ 74 w 76"/>
                <a:gd name="T51" fmla="*/ 37 h 50"/>
                <a:gd name="T52" fmla="*/ 76 w 76"/>
                <a:gd name="T53" fmla="*/ 33 h 50"/>
                <a:gd name="T54" fmla="*/ 76 w 76"/>
                <a:gd name="T55" fmla="*/ 30 h 50"/>
                <a:gd name="T56" fmla="*/ 76 w 76"/>
                <a:gd name="T57" fmla="*/ 27 h 50"/>
                <a:gd name="T58" fmla="*/ 76 w 76"/>
                <a:gd name="T59" fmla="*/ 24 h 50"/>
                <a:gd name="T60" fmla="*/ 76 w 76"/>
                <a:gd name="T61" fmla="*/ 21 h 50"/>
                <a:gd name="T62" fmla="*/ 76 w 76"/>
                <a:gd name="T63" fmla="*/ 17 h 50"/>
                <a:gd name="T64" fmla="*/ 76 w 76"/>
                <a:gd name="T65" fmla="*/ 16 h 50"/>
                <a:gd name="T66" fmla="*/ 76 w 76"/>
                <a:gd name="T67" fmla="*/ 13 h 50"/>
                <a:gd name="T68" fmla="*/ 76 w 76"/>
                <a:gd name="T69" fmla="*/ 11 h 50"/>
                <a:gd name="T70" fmla="*/ 76 w 76"/>
                <a:gd name="T71" fmla="*/ 9 h 50"/>
                <a:gd name="T72" fmla="*/ 74 w 76"/>
                <a:gd name="T73" fmla="*/ 6 h 50"/>
                <a:gd name="T74" fmla="*/ 74 w 76"/>
                <a:gd name="T75" fmla="*/ 5 h 50"/>
                <a:gd name="T76" fmla="*/ 72 w 76"/>
                <a:gd name="T77" fmla="*/ 5 h 50"/>
                <a:gd name="T78" fmla="*/ 71 w 76"/>
                <a:gd name="T79" fmla="*/ 3 h 50"/>
                <a:gd name="T80" fmla="*/ 69 w 76"/>
                <a:gd name="T81" fmla="*/ 3 h 50"/>
                <a:gd name="T82" fmla="*/ 64 w 76"/>
                <a:gd name="T83" fmla="*/ 1 h 50"/>
                <a:gd name="T84" fmla="*/ 60 w 76"/>
                <a:gd name="T85" fmla="*/ 1 h 50"/>
                <a:gd name="T86" fmla="*/ 55 w 76"/>
                <a:gd name="T87" fmla="*/ 1 h 50"/>
                <a:gd name="T88" fmla="*/ 50 w 76"/>
                <a:gd name="T89" fmla="*/ 1 h 50"/>
                <a:gd name="T90" fmla="*/ 45 w 76"/>
                <a:gd name="T91" fmla="*/ 1 h 50"/>
                <a:gd name="T92" fmla="*/ 40 w 76"/>
                <a:gd name="T93" fmla="*/ 1 h 50"/>
                <a:gd name="T94" fmla="*/ 36 w 76"/>
                <a:gd name="T95" fmla="*/ 1 h 50"/>
                <a:gd name="T96" fmla="*/ 31 w 76"/>
                <a:gd name="T97" fmla="*/ 0 h 50"/>
                <a:gd name="T98" fmla="*/ 27 w 76"/>
                <a:gd name="T99" fmla="*/ 0 h 50"/>
                <a:gd name="T100" fmla="*/ 23 w 76"/>
                <a:gd name="T101" fmla="*/ 0 h 50"/>
                <a:gd name="T102" fmla="*/ 18 w 76"/>
                <a:gd name="T103" fmla="*/ 1 h 50"/>
                <a:gd name="T104" fmla="*/ 15 w 76"/>
                <a:gd name="T105" fmla="*/ 3 h 50"/>
                <a:gd name="T106" fmla="*/ 11 w 76"/>
                <a:gd name="T107" fmla="*/ 6 h 50"/>
                <a:gd name="T108" fmla="*/ 8 w 76"/>
                <a:gd name="T109" fmla="*/ 9 h 50"/>
                <a:gd name="T110" fmla="*/ 7 w 76"/>
                <a:gd name="T111" fmla="*/ 13 h 50"/>
                <a:gd name="T112" fmla="*/ 5 w 76"/>
                <a:gd name="T113" fmla="*/ 1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6"/>
                <a:gd name="T172" fmla="*/ 0 h 50"/>
                <a:gd name="T173" fmla="*/ 76 w 7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6" h="50">
                  <a:moveTo>
                    <a:pt x="5" y="17"/>
                  </a:moveTo>
                  <a:lnTo>
                    <a:pt x="3" y="19"/>
                  </a:lnTo>
                  <a:lnTo>
                    <a:pt x="2" y="21"/>
                  </a:lnTo>
                  <a:lnTo>
                    <a:pt x="0" y="22"/>
                  </a:lnTo>
                  <a:lnTo>
                    <a:pt x="0" y="24"/>
                  </a:lnTo>
                  <a:lnTo>
                    <a:pt x="0" y="25"/>
                  </a:lnTo>
                  <a:lnTo>
                    <a:pt x="0" y="27"/>
                  </a:lnTo>
                  <a:lnTo>
                    <a:pt x="0" y="29"/>
                  </a:lnTo>
                  <a:lnTo>
                    <a:pt x="3" y="33"/>
                  </a:lnTo>
                  <a:lnTo>
                    <a:pt x="8" y="37"/>
                  </a:lnTo>
                  <a:lnTo>
                    <a:pt x="11" y="42"/>
                  </a:lnTo>
                  <a:lnTo>
                    <a:pt x="18" y="45"/>
                  </a:lnTo>
                  <a:lnTo>
                    <a:pt x="23" y="46"/>
                  </a:lnTo>
                  <a:lnTo>
                    <a:pt x="29" y="48"/>
                  </a:lnTo>
                  <a:lnTo>
                    <a:pt x="34" y="50"/>
                  </a:lnTo>
                  <a:lnTo>
                    <a:pt x="40" y="50"/>
                  </a:lnTo>
                  <a:lnTo>
                    <a:pt x="45" y="48"/>
                  </a:lnTo>
                  <a:lnTo>
                    <a:pt x="50" y="48"/>
                  </a:lnTo>
                  <a:lnTo>
                    <a:pt x="55" y="48"/>
                  </a:lnTo>
                  <a:lnTo>
                    <a:pt x="58" y="48"/>
                  </a:lnTo>
                  <a:lnTo>
                    <a:pt x="63" y="46"/>
                  </a:lnTo>
                  <a:lnTo>
                    <a:pt x="66" y="45"/>
                  </a:lnTo>
                  <a:lnTo>
                    <a:pt x="69" y="42"/>
                  </a:lnTo>
                  <a:lnTo>
                    <a:pt x="72" y="38"/>
                  </a:lnTo>
                  <a:lnTo>
                    <a:pt x="74" y="37"/>
                  </a:lnTo>
                  <a:lnTo>
                    <a:pt x="76" y="33"/>
                  </a:lnTo>
                  <a:lnTo>
                    <a:pt x="76" y="30"/>
                  </a:lnTo>
                  <a:lnTo>
                    <a:pt x="76" y="27"/>
                  </a:lnTo>
                  <a:lnTo>
                    <a:pt x="76" y="24"/>
                  </a:lnTo>
                  <a:lnTo>
                    <a:pt x="76" y="21"/>
                  </a:lnTo>
                  <a:lnTo>
                    <a:pt x="76" y="17"/>
                  </a:lnTo>
                  <a:lnTo>
                    <a:pt x="76" y="16"/>
                  </a:lnTo>
                  <a:lnTo>
                    <a:pt x="76" y="13"/>
                  </a:lnTo>
                  <a:lnTo>
                    <a:pt x="76" y="11"/>
                  </a:lnTo>
                  <a:lnTo>
                    <a:pt x="76" y="9"/>
                  </a:lnTo>
                  <a:lnTo>
                    <a:pt x="74" y="6"/>
                  </a:lnTo>
                  <a:lnTo>
                    <a:pt x="74" y="5"/>
                  </a:lnTo>
                  <a:lnTo>
                    <a:pt x="72" y="5"/>
                  </a:lnTo>
                  <a:lnTo>
                    <a:pt x="71" y="3"/>
                  </a:lnTo>
                  <a:lnTo>
                    <a:pt x="69" y="3"/>
                  </a:lnTo>
                  <a:lnTo>
                    <a:pt x="64" y="1"/>
                  </a:lnTo>
                  <a:lnTo>
                    <a:pt x="60" y="1"/>
                  </a:lnTo>
                  <a:lnTo>
                    <a:pt x="55" y="1"/>
                  </a:lnTo>
                  <a:lnTo>
                    <a:pt x="50" y="1"/>
                  </a:lnTo>
                  <a:lnTo>
                    <a:pt x="45" y="1"/>
                  </a:lnTo>
                  <a:lnTo>
                    <a:pt x="40" y="1"/>
                  </a:lnTo>
                  <a:lnTo>
                    <a:pt x="36" y="1"/>
                  </a:lnTo>
                  <a:lnTo>
                    <a:pt x="31" y="0"/>
                  </a:lnTo>
                  <a:lnTo>
                    <a:pt x="27" y="0"/>
                  </a:lnTo>
                  <a:lnTo>
                    <a:pt x="23" y="0"/>
                  </a:lnTo>
                  <a:lnTo>
                    <a:pt x="18" y="1"/>
                  </a:lnTo>
                  <a:lnTo>
                    <a:pt x="15" y="3"/>
                  </a:lnTo>
                  <a:lnTo>
                    <a:pt x="11" y="6"/>
                  </a:lnTo>
                  <a:lnTo>
                    <a:pt x="8" y="9"/>
                  </a:lnTo>
                  <a:lnTo>
                    <a:pt x="7" y="13"/>
                  </a:lnTo>
                  <a:lnTo>
                    <a:pt x="5" y="17"/>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8" name="Freeform 120"/>
            <p:cNvSpPr>
              <a:spLocks/>
            </p:cNvSpPr>
            <p:nvPr/>
          </p:nvSpPr>
          <p:spPr bwMode="auto">
            <a:xfrm>
              <a:off x="4836" y="2398"/>
              <a:ext cx="76" cy="50"/>
            </a:xfrm>
            <a:custGeom>
              <a:avLst/>
              <a:gdLst>
                <a:gd name="T0" fmla="*/ 5 w 76"/>
                <a:gd name="T1" fmla="*/ 17 h 50"/>
                <a:gd name="T2" fmla="*/ 3 w 76"/>
                <a:gd name="T3" fmla="*/ 19 h 50"/>
                <a:gd name="T4" fmla="*/ 2 w 76"/>
                <a:gd name="T5" fmla="*/ 21 h 50"/>
                <a:gd name="T6" fmla="*/ 2 w 76"/>
                <a:gd name="T7" fmla="*/ 21 h 50"/>
                <a:gd name="T8" fmla="*/ 0 w 76"/>
                <a:gd name="T9" fmla="*/ 22 h 50"/>
                <a:gd name="T10" fmla="*/ 0 w 76"/>
                <a:gd name="T11" fmla="*/ 24 h 50"/>
                <a:gd name="T12" fmla="*/ 0 w 76"/>
                <a:gd name="T13" fmla="*/ 25 h 50"/>
                <a:gd name="T14" fmla="*/ 0 w 76"/>
                <a:gd name="T15" fmla="*/ 27 h 50"/>
                <a:gd name="T16" fmla="*/ 0 w 76"/>
                <a:gd name="T17" fmla="*/ 29 h 50"/>
                <a:gd name="T18" fmla="*/ 3 w 76"/>
                <a:gd name="T19" fmla="*/ 33 h 50"/>
                <a:gd name="T20" fmla="*/ 8 w 76"/>
                <a:gd name="T21" fmla="*/ 37 h 50"/>
                <a:gd name="T22" fmla="*/ 11 w 76"/>
                <a:gd name="T23" fmla="*/ 42 h 50"/>
                <a:gd name="T24" fmla="*/ 18 w 76"/>
                <a:gd name="T25" fmla="*/ 45 h 50"/>
                <a:gd name="T26" fmla="*/ 23 w 76"/>
                <a:gd name="T27" fmla="*/ 46 h 50"/>
                <a:gd name="T28" fmla="*/ 29 w 76"/>
                <a:gd name="T29" fmla="*/ 48 h 50"/>
                <a:gd name="T30" fmla="*/ 34 w 76"/>
                <a:gd name="T31" fmla="*/ 50 h 50"/>
                <a:gd name="T32" fmla="*/ 40 w 76"/>
                <a:gd name="T33" fmla="*/ 50 h 50"/>
                <a:gd name="T34" fmla="*/ 45 w 76"/>
                <a:gd name="T35" fmla="*/ 48 h 50"/>
                <a:gd name="T36" fmla="*/ 50 w 76"/>
                <a:gd name="T37" fmla="*/ 48 h 50"/>
                <a:gd name="T38" fmla="*/ 55 w 76"/>
                <a:gd name="T39" fmla="*/ 48 h 50"/>
                <a:gd name="T40" fmla="*/ 58 w 76"/>
                <a:gd name="T41" fmla="*/ 48 h 50"/>
                <a:gd name="T42" fmla="*/ 63 w 76"/>
                <a:gd name="T43" fmla="*/ 46 h 50"/>
                <a:gd name="T44" fmla="*/ 66 w 76"/>
                <a:gd name="T45" fmla="*/ 45 h 50"/>
                <a:gd name="T46" fmla="*/ 69 w 76"/>
                <a:gd name="T47" fmla="*/ 42 h 50"/>
                <a:gd name="T48" fmla="*/ 72 w 76"/>
                <a:gd name="T49" fmla="*/ 38 h 50"/>
                <a:gd name="T50" fmla="*/ 74 w 76"/>
                <a:gd name="T51" fmla="*/ 37 h 50"/>
                <a:gd name="T52" fmla="*/ 76 w 76"/>
                <a:gd name="T53" fmla="*/ 33 h 50"/>
                <a:gd name="T54" fmla="*/ 76 w 76"/>
                <a:gd name="T55" fmla="*/ 30 h 50"/>
                <a:gd name="T56" fmla="*/ 76 w 76"/>
                <a:gd name="T57" fmla="*/ 27 h 50"/>
                <a:gd name="T58" fmla="*/ 76 w 76"/>
                <a:gd name="T59" fmla="*/ 24 h 50"/>
                <a:gd name="T60" fmla="*/ 76 w 76"/>
                <a:gd name="T61" fmla="*/ 21 h 50"/>
                <a:gd name="T62" fmla="*/ 76 w 76"/>
                <a:gd name="T63" fmla="*/ 17 h 50"/>
                <a:gd name="T64" fmla="*/ 76 w 76"/>
                <a:gd name="T65" fmla="*/ 16 h 50"/>
                <a:gd name="T66" fmla="*/ 76 w 76"/>
                <a:gd name="T67" fmla="*/ 13 h 50"/>
                <a:gd name="T68" fmla="*/ 76 w 76"/>
                <a:gd name="T69" fmla="*/ 11 h 50"/>
                <a:gd name="T70" fmla="*/ 76 w 76"/>
                <a:gd name="T71" fmla="*/ 9 h 50"/>
                <a:gd name="T72" fmla="*/ 74 w 76"/>
                <a:gd name="T73" fmla="*/ 6 h 50"/>
                <a:gd name="T74" fmla="*/ 74 w 76"/>
                <a:gd name="T75" fmla="*/ 5 h 50"/>
                <a:gd name="T76" fmla="*/ 72 w 76"/>
                <a:gd name="T77" fmla="*/ 5 h 50"/>
                <a:gd name="T78" fmla="*/ 71 w 76"/>
                <a:gd name="T79" fmla="*/ 3 h 50"/>
                <a:gd name="T80" fmla="*/ 69 w 76"/>
                <a:gd name="T81" fmla="*/ 3 h 50"/>
                <a:gd name="T82" fmla="*/ 64 w 76"/>
                <a:gd name="T83" fmla="*/ 1 h 50"/>
                <a:gd name="T84" fmla="*/ 60 w 76"/>
                <a:gd name="T85" fmla="*/ 1 h 50"/>
                <a:gd name="T86" fmla="*/ 55 w 76"/>
                <a:gd name="T87" fmla="*/ 1 h 50"/>
                <a:gd name="T88" fmla="*/ 50 w 76"/>
                <a:gd name="T89" fmla="*/ 1 h 50"/>
                <a:gd name="T90" fmla="*/ 45 w 76"/>
                <a:gd name="T91" fmla="*/ 1 h 50"/>
                <a:gd name="T92" fmla="*/ 40 w 76"/>
                <a:gd name="T93" fmla="*/ 1 h 50"/>
                <a:gd name="T94" fmla="*/ 36 w 76"/>
                <a:gd name="T95" fmla="*/ 1 h 50"/>
                <a:gd name="T96" fmla="*/ 31 w 76"/>
                <a:gd name="T97" fmla="*/ 0 h 50"/>
                <a:gd name="T98" fmla="*/ 27 w 76"/>
                <a:gd name="T99" fmla="*/ 0 h 50"/>
                <a:gd name="T100" fmla="*/ 23 w 76"/>
                <a:gd name="T101" fmla="*/ 0 h 50"/>
                <a:gd name="T102" fmla="*/ 18 w 76"/>
                <a:gd name="T103" fmla="*/ 1 h 50"/>
                <a:gd name="T104" fmla="*/ 15 w 76"/>
                <a:gd name="T105" fmla="*/ 3 h 50"/>
                <a:gd name="T106" fmla="*/ 11 w 76"/>
                <a:gd name="T107" fmla="*/ 6 h 50"/>
                <a:gd name="T108" fmla="*/ 8 w 76"/>
                <a:gd name="T109" fmla="*/ 9 h 50"/>
                <a:gd name="T110" fmla="*/ 7 w 76"/>
                <a:gd name="T111" fmla="*/ 13 h 50"/>
                <a:gd name="T112" fmla="*/ 5 w 76"/>
                <a:gd name="T113" fmla="*/ 1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6"/>
                <a:gd name="T172" fmla="*/ 0 h 50"/>
                <a:gd name="T173" fmla="*/ 76 w 7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6" h="50">
                  <a:moveTo>
                    <a:pt x="5" y="17"/>
                  </a:moveTo>
                  <a:lnTo>
                    <a:pt x="3" y="19"/>
                  </a:lnTo>
                  <a:lnTo>
                    <a:pt x="2" y="21"/>
                  </a:lnTo>
                  <a:lnTo>
                    <a:pt x="0" y="22"/>
                  </a:lnTo>
                  <a:lnTo>
                    <a:pt x="0" y="24"/>
                  </a:lnTo>
                  <a:lnTo>
                    <a:pt x="0" y="25"/>
                  </a:lnTo>
                  <a:lnTo>
                    <a:pt x="0" y="27"/>
                  </a:lnTo>
                  <a:lnTo>
                    <a:pt x="0" y="29"/>
                  </a:lnTo>
                  <a:lnTo>
                    <a:pt x="3" y="33"/>
                  </a:lnTo>
                  <a:lnTo>
                    <a:pt x="8" y="37"/>
                  </a:lnTo>
                  <a:lnTo>
                    <a:pt x="11" y="42"/>
                  </a:lnTo>
                  <a:lnTo>
                    <a:pt x="18" y="45"/>
                  </a:lnTo>
                  <a:lnTo>
                    <a:pt x="23" y="46"/>
                  </a:lnTo>
                  <a:lnTo>
                    <a:pt x="29" y="48"/>
                  </a:lnTo>
                  <a:lnTo>
                    <a:pt x="34" y="50"/>
                  </a:lnTo>
                  <a:lnTo>
                    <a:pt x="40" y="50"/>
                  </a:lnTo>
                  <a:lnTo>
                    <a:pt x="45" y="48"/>
                  </a:lnTo>
                  <a:lnTo>
                    <a:pt x="50" y="48"/>
                  </a:lnTo>
                  <a:lnTo>
                    <a:pt x="55" y="48"/>
                  </a:lnTo>
                  <a:lnTo>
                    <a:pt x="58" y="48"/>
                  </a:lnTo>
                  <a:lnTo>
                    <a:pt x="63" y="46"/>
                  </a:lnTo>
                  <a:lnTo>
                    <a:pt x="66" y="45"/>
                  </a:lnTo>
                  <a:lnTo>
                    <a:pt x="69" y="42"/>
                  </a:lnTo>
                  <a:lnTo>
                    <a:pt x="72" y="38"/>
                  </a:lnTo>
                  <a:lnTo>
                    <a:pt x="74" y="37"/>
                  </a:lnTo>
                  <a:lnTo>
                    <a:pt x="76" y="33"/>
                  </a:lnTo>
                  <a:lnTo>
                    <a:pt x="76" y="30"/>
                  </a:lnTo>
                  <a:lnTo>
                    <a:pt x="76" y="27"/>
                  </a:lnTo>
                  <a:lnTo>
                    <a:pt x="76" y="24"/>
                  </a:lnTo>
                  <a:lnTo>
                    <a:pt x="76" y="21"/>
                  </a:lnTo>
                  <a:lnTo>
                    <a:pt x="76" y="17"/>
                  </a:lnTo>
                  <a:lnTo>
                    <a:pt x="76" y="16"/>
                  </a:lnTo>
                  <a:lnTo>
                    <a:pt x="76" y="13"/>
                  </a:lnTo>
                  <a:lnTo>
                    <a:pt x="76" y="11"/>
                  </a:lnTo>
                  <a:lnTo>
                    <a:pt x="76" y="9"/>
                  </a:lnTo>
                  <a:lnTo>
                    <a:pt x="74" y="6"/>
                  </a:lnTo>
                  <a:lnTo>
                    <a:pt x="74" y="5"/>
                  </a:lnTo>
                  <a:lnTo>
                    <a:pt x="72" y="5"/>
                  </a:lnTo>
                  <a:lnTo>
                    <a:pt x="71" y="3"/>
                  </a:lnTo>
                  <a:lnTo>
                    <a:pt x="69" y="3"/>
                  </a:lnTo>
                  <a:lnTo>
                    <a:pt x="64" y="1"/>
                  </a:lnTo>
                  <a:lnTo>
                    <a:pt x="60" y="1"/>
                  </a:lnTo>
                  <a:lnTo>
                    <a:pt x="55" y="1"/>
                  </a:lnTo>
                  <a:lnTo>
                    <a:pt x="50" y="1"/>
                  </a:lnTo>
                  <a:lnTo>
                    <a:pt x="45" y="1"/>
                  </a:lnTo>
                  <a:lnTo>
                    <a:pt x="40" y="1"/>
                  </a:lnTo>
                  <a:lnTo>
                    <a:pt x="36" y="1"/>
                  </a:lnTo>
                  <a:lnTo>
                    <a:pt x="31" y="0"/>
                  </a:lnTo>
                  <a:lnTo>
                    <a:pt x="27" y="0"/>
                  </a:lnTo>
                  <a:lnTo>
                    <a:pt x="23" y="0"/>
                  </a:lnTo>
                  <a:lnTo>
                    <a:pt x="18" y="1"/>
                  </a:lnTo>
                  <a:lnTo>
                    <a:pt x="15" y="3"/>
                  </a:lnTo>
                  <a:lnTo>
                    <a:pt x="11" y="6"/>
                  </a:lnTo>
                  <a:lnTo>
                    <a:pt x="8" y="9"/>
                  </a:lnTo>
                  <a:lnTo>
                    <a:pt x="7" y="13"/>
                  </a:lnTo>
                  <a:lnTo>
                    <a:pt x="5" y="17"/>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19" name="Freeform 121"/>
            <p:cNvSpPr>
              <a:spLocks/>
            </p:cNvSpPr>
            <p:nvPr/>
          </p:nvSpPr>
          <p:spPr bwMode="auto">
            <a:xfrm>
              <a:off x="4843" y="2380"/>
              <a:ext cx="53" cy="13"/>
            </a:xfrm>
            <a:custGeom>
              <a:avLst/>
              <a:gdLst>
                <a:gd name="T0" fmla="*/ 12 w 53"/>
                <a:gd name="T1" fmla="*/ 0 h 13"/>
                <a:gd name="T2" fmla="*/ 11 w 53"/>
                <a:gd name="T3" fmla="*/ 0 h 13"/>
                <a:gd name="T4" fmla="*/ 9 w 53"/>
                <a:gd name="T5" fmla="*/ 0 h 13"/>
                <a:gd name="T6" fmla="*/ 8 w 53"/>
                <a:gd name="T7" fmla="*/ 0 h 13"/>
                <a:gd name="T8" fmla="*/ 6 w 53"/>
                <a:gd name="T9" fmla="*/ 0 h 13"/>
                <a:gd name="T10" fmla="*/ 4 w 53"/>
                <a:gd name="T11" fmla="*/ 0 h 13"/>
                <a:gd name="T12" fmla="*/ 4 w 53"/>
                <a:gd name="T13" fmla="*/ 2 h 13"/>
                <a:gd name="T14" fmla="*/ 3 w 53"/>
                <a:gd name="T15" fmla="*/ 2 h 13"/>
                <a:gd name="T16" fmla="*/ 1 w 53"/>
                <a:gd name="T17" fmla="*/ 3 h 13"/>
                <a:gd name="T18" fmla="*/ 1 w 53"/>
                <a:gd name="T19" fmla="*/ 3 h 13"/>
                <a:gd name="T20" fmla="*/ 1 w 53"/>
                <a:gd name="T21" fmla="*/ 3 h 13"/>
                <a:gd name="T22" fmla="*/ 1 w 53"/>
                <a:gd name="T23" fmla="*/ 5 h 13"/>
                <a:gd name="T24" fmla="*/ 1 w 53"/>
                <a:gd name="T25" fmla="*/ 5 h 13"/>
                <a:gd name="T26" fmla="*/ 0 w 53"/>
                <a:gd name="T27" fmla="*/ 5 h 13"/>
                <a:gd name="T28" fmla="*/ 1 w 53"/>
                <a:gd name="T29" fmla="*/ 6 h 13"/>
                <a:gd name="T30" fmla="*/ 0 w 53"/>
                <a:gd name="T31" fmla="*/ 6 h 13"/>
                <a:gd name="T32" fmla="*/ 0 w 53"/>
                <a:gd name="T33" fmla="*/ 8 h 13"/>
                <a:gd name="T34" fmla="*/ 6 w 53"/>
                <a:gd name="T35" fmla="*/ 8 h 13"/>
                <a:gd name="T36" fmla="*/ 12 w 53"/>
                <a:gd name="T37" fmla="*/ 10 h 13"/>
                <a:gd name="T38" fmla="*/ 19 w 53"/>
                <a:gd name="T39" fmla="*/ 11 h 13"/>
                <a:gd name="T40" fmla="*/ 25 w 53"/>
                <a:gd name="T41" fmla="*/ 11 h 13"/>
                <a:gd name="T42" fmla="*/ 32 w 53"/>
                <a:gd name="T43" fmla="*/ 13 h 13"/>
                <a:gd name="T44" fmla="*/ 38 w 53"/>
                <a:gd name="T45" fmla="*/ 13 h 13"/>
                <a:gd name="T46" fmla="*/ 46 w 53"/>
                <a:gd name="T47" fmla="*/ 13 h 13"/>
                <a:gd name="T48" fmla="*/ 53 w 53"/>
                <a:gd name="T49" fmla="*/ 13 h 13"/>
                <a:gd name="T50" fmla="*/ 48 w 53"/>
                <a:gd name="T51" fmla="*/ 10 h 13"/>
                <a:gd name="T52" fmla="*/ 43 w 53"/>
                <a:gd name="T53" fmla="*/ 6 h 13"/>
                <a:gd name="T54" fmla="*/ 38 w 53"/>
                <a:gd name="T55" fmla="*/ 6 h 13"/>
                <a:gd name="T56" fmla="*/ 33 w 53"/>
                <a:gd name="T57" fmla="*/ 5 h 13"/>
                <a:gd name="T58" fmla="*/ 27 w 53"/>
                <a:gd name="T59" fmla="*/ 5 h 13"/>
                <a:gd name="T60" fmla="*/ 22 w 53"/>
                <a:gd name="T61" fmla="*/ 3 h 13"/>
                <a:gd name="T62" fmla="*/ 17 w 53"/>
                <a:gd name="T63" fmla="*/ 3 h 13"/>
                <a:gd name="T64" fmla="*/ 12 w 53"/>
                <a:gd name="T65" fmla="*/ 0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3"/>
                <a:gd name="T101" fmla="*/ 53 w 53"/>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3">
                  <a:moveTo>
                    <a:pt x="12" y="0"/>
                  </a:moveTo>
                  <a:lnTo>
                    <a:pt x="11" y="0"/>
                  </a:lnTo>
                  <a:lnTo>
                    <a:pt x="9" y="0"/>
                  </a:lnTo>
                  <a:lnTo>
                    <a:pt x="8" y="0"/>
                  </a:lnTo>
                  <a:lnTo>
                    <a:pt x="6" y="0"/>
                  </a:lnTo>
                  <a:lnTo>
                    <a:pt x="4" y="0"/>
                  </a:lnTo>
                  <a:lnTo>
                    <a:pt x="4" y="2"/>
                  </a:lnTo>
                  <a:lnTo>
                    <a:pt x="3" y="2"/>
                  </a:lnTo>
                  <a:lnTo>
                    <a:pt x="1" y="3"/>
                  </a:lnTo>
                  <a:lnTo>
                    <a:pt x="1" y="5"/>
                  </a:lnTo>
                  <a:lnTo>
                    <a:pt x="0" y="5"/>
                  </a:lnTo>
                  <a:lnTo>
                    <a:pt x="1" y="6"/>
                  </a:lnTo>
                  <a:lnTo>
                    <a:pt x="0" y="6"/>
                  </a:lnTo>
                  <a:lnTo>
                    <a:pt x="0" y="8"/>
                  </a:lnTo>
                  <a:lnTo>
                    <a:pt x="6" y="8"/>
                  </a:lnTo>
                  <a:lnTo>
                    <a:pt x="12" y="10"/>
                  </a:lnTo>
                  <a:lnTo>
                    <a:pt x="19" y="11"/>
                  </a:lnTo>
                  <a:lnTo>
                    <a:pt x="25" y="11"/>
                  </a:lnTo>
                  <a:lnTo>
                    <a:pt x="32" y="13"/>
                  </a:lnTo>
                  <a:lnTo>
                    <a:pt x="38" y="13"/>
                  </a:lnTo>
                  <a:lnTo>
                    <a:pt x="46" y="13"/>
                  </a:lnTo>
                  <a:lnTo>
                    <a:pt x="53" y="13"/>
                  </a:lnTo>
                  <a:lnTo>
                    <a:pt x="48" y="10"/>
                  </a:lnTo>
                  <a:lnTo>
                    <a:pt x="43" y="6"/>
                  </a:lnTo>
                  <a:lnTo>
                    <a:pt x="38" y="6"/>
                  </a:lnTo>
                  <a:lnTo>
                    <a:pt x="33" y="5"/>
                  </a:lnTo>
                  <a:lnTo>
                    <a:pt x="27" y="5"/>
                  </a:lnTo>
                  <a:lnTo>
                    <a:pt x="22" y="3"/>
                  </a:lnTo>
                  <a:lnTo>
                    <a:pt x="17" y="3"/>
                  </a:lnTo>
                  <a:lnTo>
                    <a:pt x="12" y="0"/>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0" name="Freeform 122"/>
            <p:cNvSpPr>
              <a:spLocks/>
            </p:cNvSpPr>
            <p:nvPr/>
          </p:nvSpPr>
          <p:spPr bwMode="auto">
            <a:xfrm>
              <a:off x="4843" y="2380"/>
              <a:ext cx="53" cy="13"/>
            </a:xfrm>
            <a:custGeom>
              <a:avLst/>
              <a:gdLst>
                <a:gd name="T0" fmla="*/ 12 w 53"/>
                <a:gd name="T1" fmla="*/ 0 h 13"/>
                <a:gd name="T2" fmla="*/ 11 w 53"/>
                <a:gd name="T3" fmla="*/ 0 h 13"/>
                <a:gd name="T4" fmla="*/ 9 w 53"/>
                <a:gd name="T5" fmla="*/ 0 h 13"/>
                <a:gd name="T6" fmla="*/ 8 w 53"/>
                <a:gd name="T7" fmla="*/ 0 h 13"/>
                <a:gd name="T8" fmla="*/ 6 w 53"/>
                <a:gd name="T9" fmla="*/ 0 h 13"/>
                <a:gd name="T10" fmla="*/ 4 w 53"/>
                <a:gd name="T11" fmla="*/ 0 h 13"/>
                <a:gd name="T12" fmla="*/ 4 w 53"/>
                <a:gd name="T13" fmla="*/ 2 h 13"/>
                <a:gd name="T14" fmla="*/ 3 w 53"/>
                <a:gd name="T15" fmla="*/ 2 h 13"/>
                <a:gd name="T16" fmla="*/ 1 w 53"/>
                <a:gd name="T17" fmla="*/ 3 h 13"/>
                <a:gd name="T18" fmla="*/ 1 w 53"/>
                <a:gd name="T19" fmla="*/ 3 h 13"/>
                <a:gd name="T20" fmla="*/ 1 w 53"/>
                <a:gd name="T21" fmla="*/ 3 h 13"/>
                <a:gd name="T22" fmla="*/ 1 w 53"/>
                <a:gd name="T23" fmla="*/ 5 h 13"/>
                <a:gd name="T24" fmla="*/ 1 w 53"/>
                <a:gd name="T25" fmla="*/ 5 h 13"/>
                <a:gd name="T26" fmla="*/ 0 w 53"/>
                <a:gd name="T27" fmla="*/ 5 h 13"/>
                <a:gd name="T28" fmla="*/ 1 w 53"/>
                <a:gd name="T29" fmla="*/ 6 h 13"/>
                <a:gd name="T30" fmla="*/ 0 w 53"/>
                <a:gd name="T31" fmla="*/ 6 h 13"/>
                <a:gd name="T32" fmla="*/ 0 w 53"/>
                <a:gd name="T33" fmla="*/ 8 h 13"/>
                <a:gd name="T34" fmla="*/ 6 w 53"/>
                <a:gd name="T35" fmla="*/ 8 h 13"/>
                <a:gd name="T36" fmla="*/ 12 w 53"/>
                <a:gd name="T37" fmla="*/ 10 h 13"/>
                <a:gd name="T38" fmla="*/ 19 w 53"/>
                <a:gd name="T39" fmla="*/ 11 h 13"/>
                <a:gd name="T40" fmla="*/ 25 w 53"/>
                <a:gd name="T41" fmla="*/ 11 h 13"/>
                <a:gd name="T42" fmla="*/ 32 w 53"/>
                <a:gd name="T43" fmla="*/ 13 h 13"/>
                <a:gd name="T44" fmla="*/ 38 w 53"/>
                <a:gd name="T45" fmla="*/ 13 h 13"/>
                <a:gd name="T46" fmla="*/ 46 w 53"/>
                <a:gd name="T47" fmla="*/ 13 h 13"/>
                <a:gd name="T48" fmla="*/ 53 w 53"/>
                <a:gd name="T49" fmla="*/ 13 h 13"/>
                <a:gd name="T50" fmla="*/ 48 w 53"/>
                <a:gd name="T51" fmla="*/ 10 h 13"/>
                <a:gd name="T52" fmla="*/ 43 w 53"/>
                <a:gd name="T53" fmla="*/ 6 h 13"/>
                <a:gd name="T54" fmla="*/ 38 w 53"/>
                <a:gd name="T55" fmla="*/ 6 h 13"/>
                <a:gd name="T56" fmla="*/ 33 w 53"/>
                <a:gd name="T57" fmla="*/ 5 h 13"/>
                <a:gd name="T58" fmla="*/ 27 w 53"/>
                <a:gd name="T59" fmla="*/ 5 h 13"/>
                <a:gd name="T60" fmla="*/ 22 w 53"/>
                <a:gd name="T61" fmla="*/ 3 h 13"/>
                <a:gd name="T62" fmla="*/ 17 w 53"/>
                <a:gd name="T63" fmla="*/ 3 h 13"/>
                <a:gd name="T64" fmla="*/ 12 w 53"/>
                <a:gd name="T65" fmla="*/ 0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3"/>
                <a:gd name="T101" fmla="*/ 53 w 53"/>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3">
                  <a:moveTo>
                    <a:pt x="12" y="0"/>
                  </a:moveTo>
                  <a:lnTo>
                    <a:pt x="11" y="0"/>
                  </a:lnTo>
                  <a:lnTo>
                    <a:pt x="9" y="0"/>
                  </a:lnTo>
                  <a:lnTo>
                    <a:pt x="8" y="0"/>
                  </a:lnTo>
                  <a:lnTo>
                    <a:pt x="6" y="0"/>
                  </a:lnTo>
                  <a:lnTo>
                    <a:pt x="4" y="0"/>
                  </a:lnTo>
                  <a:lnTo>
                    <a:pt x="4" y="2"/>
                  </a:lnTo>
                  <a:lnTo>
                    <a:pt x="3" y="2"/>
                  </a:lnTo>
                  <a:lnTo>
                    <a:pt x="1" y="3"/>
                  </a:lnTo>
                  <a:lnTo>
                    <a:pt x="1" y="5"/>
                  </a:lnTo>
                  <a:lnTo>
                    <a:pt x="0" y="5"/>
                  </a:lnTo>
                  <a:lnTo>
                    <a:pt x="1" y="6"/>
                  </a:lnTo>
                  <a:lnTo>
                    <a:pt x="0" y="6"/>
                  </a:lnTo>
                  <a:lnTo>
                    <a:pt x="0" y="8"/>
                  </a:lnTo>
                  <a:lnTo>
                    <a:pt x="6" y="8"/>
                  </a:lnTo>
                  <a:lnTo>
                    <a:pt x="12" y="10"/>
                  </a:lnTo>
                  <a:lnTo>
                    <a:pt x="19" y="11"/>
                  </a:lnTo>
                  <a:lnTo>
                    <a:pt x="25" y="11"/>
                  </a:lnTo>
                  <a:lnTo>
                    <a:pt x="32" y="13"/>
                  </a:lnTo>
                  <a:lnTo>
                    <a:pt x="38" y="13"/>
                  </a:lnTo>
                  <a:lnTo>
                    <a:pt x="46" y="13"/>
                  </a:lnTo>
                  <a:lnTo>
                    <a:pt x="53" y="13"/>
                  </a:lnTo>
                  <a:lnTo>
                    <a:pt x="48" y="10"/>
                  </a:lnTo>
                  <a:lnTo>
                    <a:pt x="43" y="6"/>
                  </a:lnTo>
                  <a:lnTo>
                    <a:pt x="38" y="6"/>
                  </a:lnTo>
                  <a:lnTo>
                    <a:pt x="33" y="5"/>
                  </a:lnTo>
                  <a:lnTo>
                    <a:pt x="27" y="5"/>
                  </a:lnTo>
                  <a:lnTo>
                    <a:pt x="22" y="3"/>
                  </a:lnTo>
                  <a:lnTo>
                    <a:pt x="17" y="3"/>
                  </a:lnTo>
                  <a:lnTo>
                    <a:pt x="12" y="0"/>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1" name="Freeform 123"/>
            <p:cNvSpPr>
              <a:spLocks/>
            </p:cNvSpPr>
            <p:nvPr/>
          </p:nvSpPr>
          <p:spPr bwMode="auto">
            <a:xfrm>
              <a:off x="4872" y="2448"/>
              <a:ext cx="43" cy="29"/>
            </a:xfrm>
            <a:custGeom>
              <a:avLst/>
              <a:gdLst>
                <a:gd name="T0" fmla="*/ 20 w 43"/>
                <a:gd name="T1" fmla="*/ 4 h 29"/>
                <a:gd name="T2" fmla="*/ 17 w 43"/>
                <a:gd name="T3" fmla="*/ 4 h 29"/>
                <a:gd name="T4" fmla="*/ 16 w 43"/>
                <a:gd name="T5" fmla="*/ 4 h 29"/>
                <a:gd name="T6" fmla="*/ 12 w 43"/>
                <a:gd name="T7" fmla="*/ 6 h 29"/>
                <a:gd name="T8" fmla="*/ 11 w 43"/>
                <a:gd name="T9" fmla="*/ 6 h 29"/>
                <a:gd name="T10" fmla="*/ 8 w 43"/>
                <a:gd name="T11" fmla="*/ 8 h 29"/>
                <a:gd name="T12" fmla="*/ 6 w 43"/>
                <a:gd name="T13" fmla="*/ 8 h 29"/>
                <a:gd name="T14" fmla="*/ 4 w 43"/>
                <a:gd name="T15" fmla="*/ 9 h 29"/>
                <a:gd name="T16" fmla="*/ 1 w 43"/>
                <a:gd name="T17" fmla="*/ 11 h 29"/>
                <a:gd name="T18" fmla="*/ 1 w 43"/>
                <a:gd name="T19" fmla="*/ 12 h 29"/>
                <a:gd name="T20" fmla="*/ 0 w 43"/>
                <a:gd name="T21" fmla="*/ 12 h 29"/>
                <a:gd name="T22" fmla="*/ 0 w 43"/>
                <a:gd name="T23" fmla="*/ 14 h 29"/>
                <a:gd name="T24" fmla="*/ 0 w 43"/>
                <a:gd name="T25" fmla="*/ 14 h 29"/>
                <a:gd name="T26" fmla="*/ 0 w 43"/>
                <a:gd name="T27" fmla="*/ 16 h 29"/>
                <a:gd name="T28" fmla="*/ 0 w 43"/>
                <a:gd name="T29" fmla="*/ 17 h 29"/>
                <a:gd name="T30" fmla="*/ 0 w 43"/>
                <a:gd name="T31" fmla="*/ 17 h 29"/>
                <a:gd name="T32" fmla="*/ 1 w 43"/>
                <a:gd name="T33" fmla="*/ 19 h 29"/>
                <a:gd name="T34" fmla="*/ 4 w 43"/>
                <a:gd name="T35" fmla="*/ 20 h 29"/>
                <a:gd name="T36" fmla="*/ 6 w 43"/>
                <a:gd name="T37" fmla="*/ 22 h 29"/>
                <a:gd name="T38" fmla="*/ 11 w 43"/>
                <a:gd name="T39" fmla="*/ 22 h 29"/>
                <a:gd name="T40" fmla="*/ 14 w 43"/>
                <a:gd name="T41" fmla="*/ 24 h 29"/>
                <a:gd name="T42" fmla="*/ 17 w 43"/>
                <a:gd name="T43" fmla="*/ 24 h 29"/>
                <a:gd name="T44" fmla="*/ 20 w 43"/>
                <a:gd name="T45" fmla="*/ 25 h 29"/>
                <a:gd name="T46" fmla="*/ 24 w 43"/>
                <a:gd name="T47" fmla="*/ 27 h 29"/>
                <a:gd name="T48" fmla="*/ 27 w 43"/>
                <a:gd name="T49" fmla="*/ 29 h 29"/>
                <a:gd name="T50" fmla="*/ 28 w 43"/>
                <a:gd name="T51" fmla="*/ 29 h 29"/>
                <a:gd name="T52" fmla="*/ 28 w 43"/>
                <a:gd name="T53" fmla="*/ 29 h 29"/>
                <a:gd name="T54" fmla="*/ 30 w 43"/>
                <a:gd name="T55" fmla="*/ 29 h 29"/>
                <a:gd name="T56" fmla="*/ 32 w 43"/>
                <a:gd name="T57" fmla="*/ 29 h 29"/>
                <a:gd name="T58" fmla="*/ 32 w 43"/>
                <a:gd name="T59" fmla="*/ 29 h 29"/>
                <a:gd name="T60" fmla="*/ 33 w 43"/>
                <a:gd name="T61" fmla="*/ 29 h 29"/>
                <a:gd name="T62" fmla="*/ 33 w 43"/>
                <a:gd name="T63" fmla="*/ 27 h 29"/>
                <a:gd name="T64" fmla="*/ 35 w 43"/>
                <a:gd name="T65" fmla="*/ 27 h 29"/>
                <a:gd name="T66" fmla="*/ 36 w 43"/>
                <a:gd name="T67" fmla="*/ 24 h 29"/>
                <a:gd name="T68" fmla="*/ 38 w 43"/>
                <a:gd name="T69" fmla="*/ 20 h 29"/>
                <a:gd name="T70" fmla="*/ 40 w 43"/>
                <a:gd name="T71" fmla="*/ 17 h 29"/>
                <a:gd name="T72" fmla="*/ 40 w 43"/>
                <a:gd name="T73" fmla="*/ 14 h 29"/>
                <a:gd name="T74" fmla="*/ 40 w 43"/>
                <a:gd name="T75" fmla="*/ 11 h 29"/>
                <a:gd name="T76" fmla="*/ 41 w 43"/>
                <a:gd name="T77" fmla="*/ 6 h 29"/>
                <a:gd name="T78" fmla="*/ 41 w 43"/>
                <a:gd name="T79" fmla="*/ 3 h 29"/>
                <a:gd name="T80" fmla="*/ 43 w 43"/>
                <a:gd name="T81" fmla="*/ 0 h 29"/>
                <a:gd name="T82" fmla="*/ 40 w 43"/>
                <a:gd name="T83" fmla="*/ 1 h 29"/>
                <a:gd name="T84" fmla="*/ 38 w 43"/>
                <a:gd name="T85" fmla="*/ 1 h 29"/>
                <a:gd name="T86" fmla="*/ 35 w 43"/>
                <a:gd name="T87" fmla="*/ 1 h 29"/>
                <a:gd name="T88" fmla="*/ 32 w 43"/>
                <a:gd name="T89" fmla="*/ 1 h 29"/>
                <a:gd name="T90" fmla="*/ 28 w 43"/>
                <a:gd name="T91" fmla="*/ 1 h 29"/>
                <a:gd name="T92" fmla="*/ 25 w 43"/>
                <a:gd name="T93" fmla="*/ 3 h 29"/>
                <a:gd name="T94" fmla="*/ 22 w 43"/>
                <a:gd name="T95" fmla="*/ 3 h 29"/>
                <a:gd name="T96" fmla="*/ 20 w 43"/>
                <a:gd name="T97" fmla="*/ 4 h 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29"/>
                <a:gd name="T149" fmla="*/ 43 w 43"/>
                <a:gd name="T150" fmla="*/ 29 h 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29">
                  <a:moveTo>
                    <a:pt x="20" y="4"/>
                  </a:moveTo>
                  <a:lnTo>
                    <a:pt x="17" y="4"/>
                  </a:lnTo>
                  <a:lnTo>
                    <a:pt x="16" y="4"/>
                  </a:lnTo>
                  <a:lnTo>
                    <a:pt x="12" y="6"/>
                  </a:lnTo>
                  <a:lnTo>
                    <a:pt x="11" y="6"/>
                  </a:lnTo>
                  <a:lnTo>
                    <a:pt x="8" y="8"/>
                  </a:lnTo>
                  <a:lnTo>
                    <a:pt x="6" y="8"/>
                  </a:lnTo>
                  <a:lnTo>
                    <a:pt x="4" y="9"/>
                  </a:lnTo>
                  <a:lnTo>
                    <a:pt x="1" y="11"/>
                  </a:lnTo>
                  <a:lnTo>
                    <a:pt x="1" y="12"/>
                  </a:lnTo>
                  <a:lnTo>
                    <a:pt x="0" y="12"/>
                  </a:lnTo>
                  <a:lnTo>
                    <a:pt x="0" y="14"/>
                  </a:lnTo>
                  <a:lnTo>
                    <a:pt x="0" y="16"/>
                  </a:lnTo>
                  <a:lnTo>
                    <a:pt x="0" y="17"/>
                  </a:lnTo>
                  <a:lnTo>
                    <a:pt x="1" y="19"/>
                  </a:lnTo>
                  <a:lnTo>
                    <a:pt x="4" y="20"/>
                  </a:lnTo>
                  <a:lnTo>
                    <a:pt x="6" y="22"/>
                  </a:lnTo>
                  <a:lnTo>
                    <a:pt x="11" y="22"/>
                  </a:lnTo>
                  <a:lnTo>
                    <a:pt x="14" y="24"/>
                  </a:lnTo>
                  <a:lnTo>
                    <a:pt x="17" y="24"/>
                  </a:lnTo>
                  <a:lnTo>
                    <a:pt x="20" y="25"/>
                  </a:lnTo>
                  <a:lnTo>
                    <a:pt x="24" y="27"/>
                  </a:lnTo>
                  <a:lnTo>
                    <a:pt x="27" y="29"/>
                  </a:lnTo>
                  <a:lnTo>
                    <a:pt x="28" y="29"/>
                  </a:lnTo>
                  <a:lnTo>
                    <a:pt x="30" y="29"/>
                  </a:lnTo>
                  <a:lnTo>
                    <a:pt x="32" y="29"/>
                  </a:lnTo>
                  <a:lnTo>
                    <a:pt x="33" y="29"/>
                  </a:lnTo>
                  <a:lnTo>
                    <a:pt x="33" y="27"/>
                  </a:lnTo>
                  <a:lnTo>
                    <a:pt x="35" y="27"/>
                  </a:lnTo>
                  <a:lnTo>
                    <a:pt x="36" y="24"/>
                  </a:lnTo>
                  <a:lnTo>
                    <a:pt x="38" y="20"/>
                  </a:lnTo>
                  <a:lnTo>
                    <a:pt x="40" y="17"/>
                  </a:lnTo>
                  <a:lnTo>
                    <a:pt x="40" y="14"/>
                  </a:lnTo>
                  <a:lnTo>
                    <a:pt x="40" y="11"/>
                  </a:lnTo>
                  <a:lnTo>
                    <a:pt x="41" y="6"/>
                  </a:lnTo>
                  <a:lnTo>
                    <a:pt x="41" y="3"/>
                  </a:lnTo>
                  <a:lnTo>
                    <a:pt x="43" y="0"/>
                  </a:lnTo>
                  <a:lnTo>
                    <a:pt x="40" y="1"/>
                  </a:lnTo>
                  <a:lnTo>
                    <a:pt x="38" y="1"/>
                  </a:lnTo>
                  <a:lnTo>
                    <a:pt x="35" y="1"/>
                  </a:lnTo>
                  <a:lnTo>
                    <a:pt x="32" y="1"/>
                  </a:lnTo>
                  <a:lnTo>
                    <a:pt x="28" y="1"/>
                  </a:lnTo>
                  <a:lnTo>
                    <a:pt x="25" y="3"/>
                  </a:lnTo>
                  <a:lnTo>
                    <a:pt x="22" y="3"/>
                  </a:lnTo>
                  <a:lnTo>
                    <a:pt x="20" y="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2" name="Freeform 124"/>
            <p:cNvSpPr>
              <a:spLocks/>
            </p:cNvSpPr>
            <p:nvPr/>
          </p:nvSpPr>
          <p:spPr bwMode="auto">
            <a:xfrm>
              <a:off x="4872" y="2448"/>
              <a:ext cx="43" cy="29"/>
            </a:xfrm>
            <a:custGeom>
              <a:avLst/>
              <a:gdLst>
                <a:gd name="T0" fmla="*/ 20 w 43"/>
                <a:gd name="T1" fmla="*/ 4 h 29"/>
                <a:gd name="T2" fmla="*/ 17 w 43"/>
                <a:gd name="T3" fmla="*/ 4 h 29"/>
                <a:gd name="T4" fmla="*/ 16 w 43"/>
                <a:gd name="T5" fmla="*/ 4 h 29"/>
                <a:gd name="T6" fmla="*/ 12 w 43"/>
                <a:gd name="T7" fmla="*/ 6 h 29"/>
                <a:gd name="T8" fmla="*/ 11 w 43"/>
                <a:gd name="T9" fmla="*/ 6 h 29"/>
                <a:gd name="T10" fmla="*/ 8 w 43"/>
                <a:gd name="T11" fmla="*/ 8 h 29"/>
                <a:gd name="T12" fmla="*/ 6 w 43"/>
                <a:gd name="T13" fmla="*/ 8 h 29"/>
                <a:gd name="T14" fmla="*/ 4 w 43"/>
                <a:gd name="T15" fmla="*/ 9 h 29"/>
                <a:gd name="T16" fmla="*/ 1 w 43"/>
                <a:gd name="T17" fmla="*/ 11 h 29"/>
                <a:gd name="T18" fmla="*/ 1 w 43"/>
                <a:gd name="T19" fmla="*/ 12 h 29"/>
                <a:gd name="T20" fmla="*/ 0 w 43"/>
                <a:gd name="T21" fmla="*/ 12 h 29"/>
                <a:gd name="T22" fmla="*/ 0 w 43"/>
                <a:gd name="T23" fmla="*/ 14 h 29"/>
                <a:gd name="T24" fmla="*/ 0 w 43"/>
                <a:gd name="T25" fmla="*/ 14 h 29"/>
                <a:gd name="T26" fmla="*/ 0 w 43"/>
                <a:gd name="T27" fmla="*/ 16 h 29"/>
                <a:gd name="T28" fmla="*/ 0 w 43"/>
                <a:gd name="T29" fmla="*/ 17 h 29"/>
                <a:gd name="T30" fmla="*/ 0 w 43"/>
                <a:gd name="T31" fmla="*/ 17 h 29"/>
                <a:gd name="T32" fmla="*/ 1 w 43"/>
                <a:gd name="T33" fmla="*/ 19 h 29"/>
                <a:gd name="T34" fmla="*/ 4 w 43"/>
                <a:gd name="T35" fmla="*/ 20 h 29"/>
                <a:gd name="T36" fmla="*/ 6 w 43"/>
                <a:gd name="T37" fmla="*/ 22 h 29"/>
                <a:gd name="T38" fmla="*/ 11 w 43"/>
                <a:gd name="T39" fmla="*/ 22 h 29"/>
                <a:gd name="T40" fmla="*/ 14 w 43"/>
                <a:gd name="T41" fmla="*/ 24 h 29"/>
                <a:gd name="T42" fmla="*/ 17 w 43"/>
                <a:gd name="T43" fmla="*/ 24 h 29"/>
                <a:gd name="T44" fmla="*/ 20 w 43"/>
                <a:gd name="T45" fmla="*/ 25 h 29"/>
                <a:gd name="T46" fmla="*/ 24 w 43"/>
                <a:gd name="T47" fmla="*/ 27 h 29"/>
                <a:gd name="T48" fmla="*/ 27 w 43"/>
                <a:gd name="T49" fmla="*/ 29 h 29"/>
                <a:gd name="T50" fmla="*/ 28 w 43"/>
                <a:gd name="T51" fmla="*/ 29 h 29"/>
                <a:gd name="T52" fmla="*/ 28 w 43"/>
                <a:gd name="T53" fmla="*/ 29 h 29"/>
                <a:gd name="T54" fmla="*/ 30 w 43"/>
                <a:gd name="T55" fmla="*/ 29 h 29"/>
                <a:gd name="T56" fmla="*/ 32 w 43"/>
                <a:gd name="T57" fmla="*/ 29 h 29"/>
                <a:gd name="T58" fmla="*/ 32 w 43"/>
                <a:gd name="T59" fmla="*/ 29 h 29"/>
                <a:gd name="T60" fmla="*/ 33 w 43"/>
                <a:gd name="T61" fmla="*/ 29 h 29"/>
                <a:gd name="T62" fmla="*/ 33 w 43"/>
                <a:gd name="T63" fmla="*/ 27 h 29"/>
                <a:gd name="T64" fmla="*/ 35 w 43"/>
                <a:gd name="T65" fmla="*/ 27 h 29"/>
                <a:gd name="T66" fmla="*/ 36 w 43"/>
                <a:gd name="T67" fmla="*/ 24 h 29"/>
                <a:gd name="T68" fmla="*/ 38 w 43"/>
                <a:gd name="T69" fmla="*/ 20 h 29"/>
                <a:gd name="T70" fmla="*/ 40 w 43"/>
                <a:gd name="T71" fmla="*/ 17 h 29"/>
                <a:gd name="T72" fmla="*/ 40 w 43"/>
                <a:gd name="T73" fmla="*/ 14 h 29"/>
                <a:gd name="T74" fmla="*/ 40 w 43"/>
                <a:gd name="T75" fmla="*/ 11 h 29"/>
                <a:gd name="T76" fmla="*/ 41 w 43"/>
                <a:gd name="T77" fmla="*/ 6 h 29"/>
                <a:gd name="T78" fmla="*/ 41 w 43"/>
                <a:gd name="T79" fmla="*/ 3 h 29"/>
                <a:gd name="T80" fmla="*/ 43 w 43"/>
                <a:gd name="T81" fmla="*/ 0 h 29"/>
                <a:gd name="T82" fmla="*/ 40 w 43"/>
                <a:gd name="T83" fmla="*/ 1 h 29"/>
                <a:gd name="T84" fmla="*/ 38 w 43"/>
                <a:gd name="T85" fmla="*/ 1 h 29"/>
                <a:gd name="T86" fmla="*/ 35 w 43"/>
                <a:gd name="T87" fmla="*/ 1 h 29"/>
                <a:gd name="T88" fmla="*/ 32 w 43"/>
                <a:gd name="T89" fmla="*/ 1 h 29"/>
                <a:gd name="T90" fmla="*/ 28 w 43"/>
                <a:gd name="T91" fmla="*/ 1 h 29"/>
                <a:gd name="T92" fmla="*/ 25 w 43"/>
                <a:gd name="T93" fmla="*/ 3 h 29"/>
                <a:gd name="T94" fmla="*/ 22 w 43"/>
                <a:gd name="T95" fmla="*/ 3 h 29"/>
                <a:gd name="T96" fmla="*/ 20 w 43"/>
                <a:gd name="T97" fmla="*/ 4 h 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29"/>
                <a:gd name="T149" fmla="*/ 43 w 43"/>
                <a:gd name="T150" fmla="*/ 29 h 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29">
                  <a:moveTo>
                    <a:pt x="20" y="4"/>
                  </a:moveTo>
                  <a:lnTo>
                    <a:pt x="17" y="4"/>
                  </a:lnTo>
                  <a:lnTo>
                    <a:pt x="16" y="4"/>
                  </a:lnTo>
                  <a:lnTo>
                    <a:pt x="12" y="6"/>
                  </a:lnTo>
                  <a:lnTo>
                    <a:pt x="11" y="6"/>
                  </a:lnTo>
                  <a:lnTo>
                    <a:pt x="8" y="8"/>
                  </a:lnTo>
                  <a:lnTo>
                    <a:pt x="6" y="8"/>
                  </a:lnTo>
                  <a:lnTo>
                    <a:pt x="4" y="9"/>
                  </a:lnTo>
                  <a:lnTo>
                    <a:pt x="1" y="11"/>
                  </a:lnTo>
                  <a:lnTo>
                    <a:pt x="1" y="12"/>
                  </a:lnTo>
                  <a:lnTo>
                    <a:pt x="0" y="12"/>
                  </a:lnTo>
                  <a:lnTo>
                    <a:pt x="0" y="14"/>
                  </a:lnTo>
                  <a:lnTo>
                    <a:pt x="0" y="16"/>
                  </a:lnTo>
                  <a:lnTo>
                    <a:pt x="0" y="17"/>
                  </a:lnTo>
                  <a:lnTo>
                    <a:pt x="1" y="19"/>
                  </a:lnTo>
                  <a:lnTo>
                    <a:pt x="4" y="20"/>
                  </a:lnTo>
                  <a:lnTo>
                    <a:pt x="6" y="22"/>
                  </a:lnTo>
                  <a:lnTo>
                    <a:pt x="11" y="22"/>
                  </a:lnTo>
                  <a:lnTo>
                    <a:pt x="14" y="24"/>
                  </a:lnTo>
                  <a:lnTo>
                    <a:pt x="17" y="24"/>
                  </a:lnTo>
                  <a:lnTo>
                    <a:pt x="20" y="25"/>
                  </a:lnTo>
                  <a:lnTo>
                    <a:pt x="24" y="27"/>
                  </a:lnTo>
                  <a:lnTo>
                    <a:pt x="27" y="29"/>
                  </a:lnTo>
                  <a:lnTo>
                    <a:pt x="28" y="29"/>
                  </a:lnTo>
                  <a:lnTo>
                    <a:pt x="30" y="29"/>
                  </a:lnTo>
                  <a:lnTo>
                    <a:pt x="32" y="29"/>
                  </a:lnTo>
                  <a:lnTo>
                    <a:pt x="33" y="29"/>
                  </a:lnTo>
                  <a:lnTo>
                    <a:pt x="33" y="27"/>
                  </a:lnTo>
                  <a:lnTo>
                    <a:pt x="35" y="27"/>
                  </a:lnTo>
                  <a:lnTo>
                    <a:pt x="36" y="24"/>
                  </a:lnTo>
                  <a:lnTo>
                    <a:pt x="38" y="20"/>
                  </a:lnTo>
                  <a:lnTo>
                    <a:pt x="40" y="17"/>
                  </a:lnTo>
                  <a:lnTo>
                    <a:pt x="40" y="14"/>
                  </a:lnTo>
                  <a:lnTo>
                    <a:pt x="40" y="11"/>
                  </a:lnTo>
                  <a:lnTo>
                    <a:pt x="41" y="6"/>
                  </a:lnTo>
                  <a:lnTo>
                    <a:pt x="41" y="3"/>
                  </a:lnTo>
                  <a:lnTo>
                    <a:pt x="43" y="0"/>
                  </a:lnTo>
                  <a:lnTo>
                    <a:pt x="40" y="1"/>
                  </a:lnTo>
                  <a:lnTo>
                    <a:pt x="38" y="1"/>
                  </a:lnTo>
                  <a:lnTo>
                    <a:pt x="35" y="1"/>
                  </a:lnTo>
                  <a:lnTo>
                    <a:pt x="32" y="1"/>
                  </a:lnTo>
                  <a:lnTo>
                    <a:pt x="28" y="1"/>
                  </a:lnTo>
                  <a:lnTo>
                    <a:pt x="25" y="3"/>
                  </a:lnTo>
                  <a:lnTo>
                    <a:pt x="22" y="3"/>
                  </a:lnTo>
                  <a:lnTo>
                    <a:pt x="20" y="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3" name="Freeform 125"/>
            <p:cNvSpPr>
              <a:spLocks/>
            </p:cNvSpPr>
            <p:nvPr/>
          </p:nvSpPr>
          <p:spPr bwMode="auto">
            <a:xfrm>
              <a:off x="4921" y="2454"/>
              <a:ext cx="57" cy="39"/>
            </a:xfrm>
            <a:custGeom>
              <a:avLst/>
              <a:gdLst>
                <a:gd name="T0" fmla="*/ 10 w 57"/>
                <a:gd name="T1" fmla="*/ 3 h 39"/>
                <a:gd name="T2" fmla="*/ 8 w 57"/>
                <a:gd name="T3" fmla="*/ 5 h 39"/>
                <a:gd name="T4" fmla="*/ 5 w 57"/>
                <a:gd name="T5" fmla="*/ 6 h 39"/>
                <a:gd name="T6" fmla="*/ 4 w 57"/>
                <a:gd name="T7" fmla="*/ 8 h 39"/>
                <a:gd name="T8" fmla="*/ 2 w 57"/>
                <a:gd name="T9" fmla="*/ 10 h 39"/>
                <a:gd name="T10" fmla="*/ 0 w 57"/>
                <a:gd name="T11" fmla="*/ 13 h 39"/>
                <a:gd name="T12" fmla="*/ 0 w 57"/>
                <a:gd name="T13" fmla="*/ 14 h 39"/>
                <a:gd name="T14" fmla="*/ 0 w 57"/>
                <a:gd name="T15" fmla="*/ 16 h 39"/>
                <a:gd name="T16" fmla="*/ 0 w 57"/>
                <a:gd name="T17" fmla="*/ 18 h 39"/>
                <a:gd name="T18" fmla="*/ 4 w 57"/>
                <a:gd name="T19" fmla="*/ 23 h 39"/>
                <a:gd name="T20" fmla="*/ 8 w 57"/>
                <a:gd name="T21" fmla="*/ 27 h 39"/>
                <a:gd name="T22" fmla="*/ 12 w 57"/>
                <a:gd name="T23" fmla="*/ 31 h 39"/>
                <a:gd name="T24" fmla="*/ 16 w 57"/>
                <a:gd name="T25" fmla="*/ 34 h 39"/>
                <a:gd name="T26" fmla="*/ 20 w 57"/>
                <a:gd name="T27" fmla="*/ 37 h 39"/>
                <a:gd name="T28" fmla="*/ 24 w 57"/>
                <a:gd name="T29" fmla="*/ 39 h 39"/>
                <a:gd name="T30" fmla="*/ 29 w 57"/>
                <a:gd name="T31" fmla="*/ 39 h 39"/>
                <a:gd name="T32" fmla="*/ 36 w 57"/>
                <a:gd name="T33" fmla="*/ 39 h 39"/>
                <a:gd name="T34" fmla="*/ 39 w 57"/>
                <a:gd name="T35" fmla="*/ 37 h 39"/>
                <a:gd name="T36" fmla="*/ 42 w 57"/>
                <a:gd name="T37" fmla="*/ 35 h 39"/>
                <a:gd name="T38" fmla="*/ 45 w 57"/>
                <a:gd name="T39" fmla="*/ 34 h 39"/>
                <a:gd name="T40" fmla="*/ 47 w 57"/>
                <a:gd name="T41" fmla="*/ 31 h 39"/>
                <a:gd name="T42" fmla="*/ 50 w 57"/>
                <a:gd name="T43" fmla="*/ 27 h 39"/>
                <a:gd name="T44" fmla="*/ 52 w 57"/>
                <a:gd name="T45" fmla="*/ 24 h 39"/>
                <a:gd name="T46" fmla="*/ 55 w 57"/>
                <a:gd name="T47" fmla="*/ 21 h 39"/>
                <a:gd name="T48" fmla="*/ 57 w 57"/>
                <a:gd name="T49" fmla="*/ 18 h 39"/>
                <a:gd name="T50" fmla="*/ 57 w 57"/>
                <a:gd name="T51" fmla="*/ 14 h 39"/>
                <a:gd name="T52" fmla="*/ 57 w 57"/>
                <a:gd name="T53" fmla="*/ 11 h 39"/>
                <a:gd name="T54" fmla="*/ 55 w 57"/>
                <a:gd name="T55" fmla="*/ 10 h 39"/>
                <a:gd name="T56" fmla="*/ 53 w 57"/>
                <a:gd name="T57" fmla="*/ 8 h 39"/>
                <a:gd name="T58" fmla="*/ 50 w 57"/>
                <a:gd name="T59" fmla="*/ 6 h 39"/>
                <a:gd name="T60" fmla="*/ 49 w 57"/>
                <a:gd name="T61" fmla="*/ 5 h 39"/>
                <a:gd name="T62" fmla="*/ 45 w 57"/>
                <a:gd name="T63" fmla="*/ 3 h 39"/>
                <a:gd name="T64" fmla="*/ 44 w 57"/>
                <a:gd name="T65" fmla="*/ 3 h 39"/>
                <a:gd name="T66" fmla="*/ 39 w 57"/>
                <a:gd name="T67" fmla="*/ 3 h 39"/>
                <a:gd name="T68" fmla="*/ 36 w 57"/>
                <a:gd name="T69" fmla="*/ 2 h 39"/>
                <a:gd name="T70" fmla="*/ 31 w 57"/>
                <a:gd name="T71" fmla="*/ 2 h 39"/>
                <a:gd name="T72" fmla="*/ 28 w 57"/>
                <a:gd name="T73" fmla="*/ 0 h 39"/>
                <a:gd name="T74" fmla="*/ 23 w 57"/>
                <a:gd name="T75" fmla="*/ 0 h 39"/>
                <a:gd name="T76" fmla="*/ 18 w 57"/>
                <a:gd name="T77" fmla="*/ 0 h 39"/>
                <a:gd name="T78" fmla="*/ 15 w 57"/>
                <a:gd name="T79" fmla="*/ 2 h 39"/>
                <a:gd name="T80" fmla="*/ 10 w 57"/>
                <a:gd name="T81" fmla="*/ 3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39"/>
                <a:gd name="T125" fmla="*/ 57 w 57"/>
                <a:gd name="T126" fmla="*/ 39 h 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39">
                  <a:moveTo>
                    <a:pt x="10" y="3"/>
                  </a:moveTo>
                  <a:lnTo>
                    <a:pt x="8" y="5"/>
                  </a:lnTo>
                  <a:lnTo>
                    <a:pt x="5" y="6"/>
                  </a:lnTo>
                  <a:lnTo>
                    <a:pt x="4" y="8"/>
                  </a:lnTo>
                  <a:lnTo>
                    <a:pt x="2" y="10"/>
                  </a:lnTo>
                  <a:lnTo>
                    <a:pt x="0" y="13"/>
                  </a:lnTo>
                  <a:lnTo>
                    <a:pt x="0" y="14"/>
                  </a:lnTo>
                  <a:lnTo>
                    <a:pt x="0" y="16"/>
                  </a:lnTo>
                  <a:lnTo>
                    <a:pt x="0" y="18"/>
                  </a:lnTo>
                  <a:lnTo>
                    <a:pt x="4" y="23"/>
                  </a:lnTo>
                  <a:lnTo>
                    <a:pt x="8" y="27"/>
                  </a:lnTo>
                  <a:lnTo>
                    <a:pt x="12" y="31"/>
                  </a:lnTo>
                  <a:lnTo>
                    <a:pt x="16" y="34"/>
                  </a:lnTo>
                  <a:lnTo>
                    <a:pt x="20" y="37"/>
                  </a:lnTo>
                  <a:lnTo>
                    <a:pt x="24" y="39"/>
                  </a:lnTo>
                  <a:lnTo>
                    <a:pt x="29" y="39"/>
                  </a:lnTo>
                  <a:lnTo>
                    <a:pt x="36" y="39"/>
                  </a:lnTo>
                  <a:lnTo>
                    <a:pt x="39" y="37"/>
                  </a:lnTo>
                  <a:lnTo>
                    <a:pt x="42" y="35"/>
                  </a:lnTo>
                  <a:lnTo>
                    <a:pt x="45" y="34"/>
                  </a:lnTo>
                  <a:lnTo>
                    <a:pt x="47" y="31"/>
                  </a:lnTo>
                  <a:lnTo>
                    <a:pt x="50" y="27"/>
                  </a:lnTo>
                  <a:lnTo>
                    <a:pt x="52" y="24"/>
                  </a:lnTo>
                  <a:lnTo>
                    <a:pt x="55" y="21"/>
                  </a:lnTo>
                  <a:lnTo>
                    <a:pt x="57" y="18"/>
                  </a:lnTo>
                  <a:lnTo>
                    <a:pt x="57" y="14"/>
                  </a:lnTo>
                  <a:lnTo>
                    <a:pt x="57" y="11"/>
                  </a:lnTo>
                  <a:lnTo>
                    <a:pt x="55" y="10"/>
                  </a:lnTo>
                  <a:lnTo>
                    <a:pt x="53" y="8"/>
                  </a:lnTo>
                  <a:lnTo>
                    <a:pt x="50" y="6"/>
                  </a:lnTo>
                  <a:lnTo>
                    <a:pt x="49" y="5"/>
                  </a:lnTo>
                  <a:lnTo>
                    <a:pt x="45" y="3"/>
                  </a:lnTo>
                  <a:lnTo>
                    <a:pt x="44" y="3"/>
                  </a:lnTo>
                  <a:lnTo>
                    <a:pt x="39" y="3"/>
                  </a:lnTo>
                  <a:lnTo>
                    <a:pt x="36" y="2"/>
                  </a:lnTo>
                  <a:lnTo>
                    <a:pt x="31" y="2"/>
                  </a:lnTo>
                  <a:lnTo>
                    <a:pt x="28" y="0"/>
                  </a:lnTo>
                  <a:lnTo>
                    <a:pt x="23" y="0"/>
                  </a:lnTo>
                  <a:lnTo>
                    <a:pt x="18" y="0"/>
                  </a:lnTo>
                  <a:lnTo>
                    <a:pt x="15" y="2"/>
                  </a:lnTo>
                  <a:lnTo>
                    <a:pt x="10" y="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4" name="Freeform 126"/>
            <p:cNvSpPr>
              <a:spLocks/>
            </p:cNvSpPr>
            <p:nvPr/>
          </p:nvSpPr>
          <p:spPr bwMode="auto">
            <a:xfrm>
              <a:off x="4921" y="2454"/>
              <a:ext cx="57" cy="39"/>
            </a:xfrm>
            <a:custGeom>
              <a:avLst/>
              <a:gdLst>
                <a:gd name="T0" fmla="*/ 10 w 57"/>
                <a:gd name="T1" fmla="*/ 3 h 39"/>
                <a:gd name="T2" fmla="*/ 8 w 57"/>
                <a:gd name="T3" fmla="*/ 5 h 39"/>
                <a:gd name="T4" fmla="*/ 5 w 57"/>
                <a:gd name="T5" fmla="*/ 6 h 39"/>
                <a:gd name="T6" fmla="*/ 4 w 57"/>
                <a:gd name="T7" fmla="*/ 8 h 39"/>
                <a:gd name="T8" fmla="*/ 2 w 57"/>
                <a:gd name="T9" fmla="*/ 10 h 39"/>
                <a:gd name="T10" fmla="*/ 0 w 57"/>
                <a:gd name="T11" fmla="*/ 13 h 39"/>
                <a:gd name="T12" fmla="*/ 0 w 57"/>
                <a:gd name="T13" fmla="*/ 14 h 39"/>
                <a:gd name="T14" fmla="*/ 0 w 57"/>
                <a:gd name="T15" fmla="*/ 16 h 39"/>
                <a:gd name="T16" fmla="*/ 0 w 57"/>
                <a:gd name="T17" fmla="*/ 18 h 39"/>
                <a:gd name="T18" fmla="*/ 4 w 57"/>
                <a:gd name="T19" fmla="*/ 23 h 39"/>
                <a:gd name="T20" fmla="*/ 8 w 57"/>
                <a:gd name="T21" fmla="*/ 27 h 39"/>
                <a:gd name="T22" fmla="*/ 12 w 57"/>
                <a:gd name="T23" fmla="*/ 31 h 39"/>
                <a:gd name="T24" fmla="*/ 16 w 57"/>
                <a:gd name="T25" fmla="*/ 34 h 39"/>
                <a:gd name="T26" fmla="*/ 20 w 57"/>
                <a:gd name="T27" fmla="*/ 37 h 39"/>
                <a:gd name="T28" fmla="*/ 24 w 57"/>
                <a:gd name="T29" fmla="*/ 39 h 39"/>
                <a:gd name="T30" fmla="*/ 29 w 57"/>
                <a:gd name="T31" fmla="*/ 39 h 39"/>
                <a:gd name="T32" fmla="*/ 36 w 57"/>
                <a:gd name="T33" fmla="*/ 39 h 39"/>
                <a:gd name="T34" fmla="*/ 39 w 57"/>
                <a:gd name="T35" fmla="*/ 37 h 39"/>
                <a:gd name="T36" fmla="*/ 42 w 57"/>
                <a:gd name="T37" fmla="*/ 35 h 39"/>
                <a:gd name="T38" fmla="*/ 45 w 57"/>
                <a:gd name="T39" fmla="*/ 34 h 39"/>
                <a:gd name="T40" fmla="*/ 47 w 57"/>
                <a:gd name="T41" fmla="*/ 31 h 39"/>
                <a:gd name="T42" fmla="*/ 50 w 57"/>
                <a:gd name="T43" fmla="*/ 27 h 39"/>
                <a:gd name="T44" fmla="*/ 52 w 57"/>
                <a:gd name="T45" fmla="*/ 24 h 39"/>
                <a:gd name="T46" fmla="*/ 55 w 57"/>
                <a:gd name="T47" fmla="*/ 21 h 39"/>
                <a:gd name="T48" fmla="*/ 57 w 57"/>
                <a:gd name="T49" fmla="*/ 18 h 39"/>
                <a:gd name="T50" fmla="*/ 57 w 57"/>
                <a:gd name="T51" fmla="*/ 14 h 39"/>
                <a:gd name="T52" fmla="*/ 57 w 57"/>
                <a:gd name="T53" fmla="*/ 11 h 39"/>
                <a:gd name="T54" fmla="*/ 55 w 57"/>
                <a:gd name="T55" fmla="*/ 10 h 39"/>
                <a:gd name="T56" fmla="*/ 53 w 57"/>
                <a:gd name="T57" fmla="*/ 8 h 39"/>
                <a:gd name="T58" fmla="*/ 50 w 57"/>
                <a:gd name="T59" fmla="*/ 6 h 39"/>
                <a:gd name="T60" fmla="*/ 49 w 57"/>
                <a:gd name="T61" fmla="*/ 5 h 39"/>
                <a:gd name="T62" fmla="*/ 45 w 57"/>
                <a:gd name="T63" fmla="*/ 3 h 39"/>
                <a:gd name="T64" fmla="*/ 44 w 57"/>
                <a:gd name="T65" fmla="*/ 3 h 39"/>
                <a:gd name="T66" fmla="*/ 39 w 57"/>
                <a:gd name="T67" fmla="*/ 3 h 39"/>
                <a:gd name="T68" fmla="*/ 36 w 57"/>
                <a:gd name="T69" fmla="*/ 2 h 39"/>
                <a:gd name="T70" fmla="*/ 31 w 57"/>
                <a:gd name="T71" fmla="*/ 2 h 39"/>
                <a:gd name="T72" fmla="*/ 28 w 57"/>
                <a:gd name="T73" fmla="*/ 0 h 39"/>
                <a:gd name="T74" fmla="*/ 23 w 57"/>
                <a:gd name="T75" fmla="*/ 0 h 39"/>
                <a:gd name="T76" fmla="*/ 18 w 57"/>
                <a:gd name="T77" fmla="*/ 0 h 39"/>
                <a:gd name="T78" fmla="*/ 15 w 57"/>
                <a:gd name="T79" fmla="*/ 2 h 39"/>
                <a:gd name="T80" fmla="*/ 10 w 57"/>
                <a:gd name="T81" fmla="*/ 3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39"/>
                <a:gd name="T125" fmla="*/ 57 w 57"/>
                <a:gd name="T126" fmla="*/ 39 h 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39">
                  <a:moveTo>
                    <a:pt x="10" y="3"/>
                  </a:moveTo>
                  <a:lnTo>
                    <a:pt x="8" y="5"/>
                  </a:lnTo>
                  <a:lnTo>
                    <a:pt x="5" y="6"/>
                  </a:lnTo>
                  <a:lnTo>
                    <a:pt x="4" y="8"/>
                  </a:lnTo>
                  <a:lnTo>
                    <a:pt x="2" y="10"/>
                  </a:lnTo>
                  <a:lnTo>
                    <a:pt x="0" y="13"/>
                  </a:lnTo>
                  <a:lnTo>
                    <a:pt x="0" y="14"/>
                  </a:lnTo>
                  <a:lnTo>
                    <a:pt x="0" y="16"/>
                  </a:lnTo>
                  <a:lnTo>
                    <a:pt x="0" y="18"/>
                  </a:lnTo>
                  <a:lnTo>
                    <a:pt x="4" y="23"/>
                  </a:lnTo>
                  <a:lnTo>
                    <a:pt x="8" y="27"/>
                  </a:lnTo>
                  <a:lnTo>
                    <a:pt x="12" y="31"/>
                  </a:lnTo>
                  <a:lnTo>
                    <a:pt x="16" y="34"/>
                  </a:lnTo>
                  <a:lnTo>
                    <a:pt x="20" y="37"/>
                  </a:lnTo>
                  <a:lnTo>
                    <a:pt x="24" y="39"/>
                  </a:lnTo>
                  <a:lnTo>
                    <a:pt x="29" y="39"/>
                  </a:lnTo>
                  <a:lnTo>
                    <a:pt x="36" y="39"/>
                  </a:lnTo>
                  <a:lnTo>
                    <a:pt x="39" y="37"/>
                  </a:lnTo>
                  <a:lnTo>
                    <a:pt x="42" y="35"/>
                  </a:lnTo>
                  <a:lnTo>
                    <a:pt x="45" y="34"/>
                  </a:lnTo>
                  <a:lnTo>
                    <a:pt x="47" y="31"/>
                  </a:lnTo>
                  <a:lnTo>
                    <a:pt x="50" y="27"/>
                  </a:lnTo>
                  <a:lnTo>
                    <a:pt x="52" y="24"/>
                  </a:lnTo>
                  <a:lnTo>
                    <a:pt x="55" y="21"/>
                  </a:lnTo>
                  <a:lnTo>
                    <a:pt x="57" y="18"/>
                  </a:lnTo>
                  <a:lnTo>
                    <a:pt x="57" y="14"/>
                  </a:lnTo>
                  <a:lnTo>
                    <a:pt x="57" y="11"/>
                  </a:lnTo>
                  <a:lnTo>
                    <a:pt x="55" y="10"/>
                  </a:lnTo>
                  <a:lnTo>
                    <a:pt x="53" y="8"/>
                  </a:lnTo>
                  <a:lnTo>
                    <a:pt x="50" y="6"/>
                  </a:lnTo>
                  <a:lnTo>
                    <a:pt x="49" y="5"/>
                  </a:lnTo>
                  <a:lnTo>
                    <a:pt x="45" y="3"/>
                  </a:lnTo>
                  <a:lnTo>
                    <a:pt x="44" y="3"/>
                  </a:lnTo>
                  <a:lnTo>
                    <a:pt x="39" y="3"/>
                  </a:lnTo>
                  <a:lnTo>
                    <a:pt x="36" y="2"/>
                  </a:lnTo>
                  <a:lnTo>
                    <a:pt x="31" y="2"/>
                  </a:lnTo>
                  <a:lnTo>
                    <a:pt x="28" y="0"/>
                  </a:lnTo>
                  <a:lnTo>
                    <a:pt x="23" y="0"/>
                  </a:lnTo>
                  <a:lnTo>
                    <a:pt x="18" y="0"/>
                  </a:lnTo>
                  <a:lnTo>
                    <a:pt x="15" y="2"/>
                  </a:lnTo>
                  <a:lnTo>
                    <a:pt x="10" y="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5" name="Freeform 127"/>
            <p:cNvSpPr>
              <a:spLocks/>
            </p:cNvSpPr>
            <p:nvPr/>
          </p:nvSpPr>
          <p:spPr bwMode="auto">
            <a:xfrm>
              <a:off x="4918" y="2419"/>
              <a:ext cx="40" cy="25"/>
            </a:xfrm>
            <a:custGeom>
              <a:avLst/>
              <a:gdLst>
                <a:gd name="T0" fmla="*/ 11 w 40"/>
                <a:gd name="T1" fmla="*/ 0 h 25"/>
                <a:gd name="T2" fmla="*/ 8 w 40"/>
                <a:gd name="T3" fmla="*/ 1 h 25"/>
                <a:gd name="T4" fmla="*/ 5 w 40"/>
                <a:gd name="T5" fmla="*/ 3 h 25"/>
                <a:gd name="T6" fmla="*/ 3 w 40"/>
                <a:gd name="T7" fmla="*/ 4 h 25"/>
                <a:gd name="T8" fmla="*/ 2 w 40"/>
                <a:gd name="T9" fmla="*/ 8 h 25"/>
                <a:gd name="T10" fmla="*/ 0 w 40"/>
                <a:gd name="T11" fmla="*/ 11 h 25"/>
                <a:gd name="T12" fmla="*/ 0 w 40"/>
                <a:gd name="T13" fmla="*/ 14 h 25"/>
                <a:gd name="T14" fmla="*/ 0 w 40"/>
                <a:gd name="T15" fmla="*/ 17 h 25"/>
                <a:gd name="T16" fmla="*/ 0 w 40"/>
                <a:gd name="T17" fmla="*/ 21 h 25"/>
                <a:gd name="T18" fmla="*/ 2 w 40"/>
                <a:gd name="T19" fmla="*/ 22 h 25"/>
                <a:gd name="T20" fmla="*/ 3 w 40"/>
                <a:gd name="T21" fmla="*/ 22 h 25"/>
                <a:gd name="T22" fmla="*/ 3 w 40"/>
                <a:gd name="T23" fmla="*/ 24 h 25"/>
                <a:gd name="T24" fmla="*/ 5 w 40"/>
                <a:gd name="T25" fmla="*/ 24 h 25"/>
                <a:gd name="T26" fmla="*/ 8 w 40"/>
                <a:gd name="T27" fmla="*/ 24 h 25"/>
                <a:gd name="T28" fmla="*/ 10 w 40"/>
                <a:gd name="T29" fmla="*/ 25 h 25"/>
                <a:gd name="T30" fmla="*/ 11 w 40"/>
                <a:gd name="T31" fmla="*/ 25 h 25"/>
                <a:gd name="T32" fmla="*/ 13 w 40"/>
                <a:gd name="T33" fmla="*/ 25 h 25"/>
                <a:gd name="T34" fmla="*/ 15 w 40"/>
                <a:gd name="T35" fmla="*/ 25 h 25"/>
                <a:gd name="T36" fmla="*/ 15 w 40"/>
                <a:gd name="T37" fmla="*/ 24 h 25"/>
                <a:gd name="T38" fmla="*/ 16 w 40"/>
                <a:gd name="T39" fmla="*/ 24 h 25"/>
                <a:gd name="T40" fmla="*/ 18 w 40"/>
                <a:gd name="T41" fmla="*/ 24 h 25"/>
                <a:gd name="T42" fmla="*/ 18 w 40"/>
                <a:gd name="T43" fmla="*/ 22 h 25"/>
                <a:gd name="T44" fmla="*/ 19 w 40"/>
                <a:gd name="T45" fmla="*/ 22 h 25"/>
                <a:gd name="T46" fmla="*/ 19 w 40"/>
                <a:gd name="T47" fmla="*/ 22 h 25"/>
                <a:gd name="T48" fmla="*/ 21 w 40"/>
                <a:gd name="T49" fmla="*/ 21 h 25"/>
                <a:gd name="T50" fmla="*/ 24 w 40"/>
                <a:gd name="T51" fmla="*/ 21 h 25"/>
                <a:gd name="T52" fmla="*/ 27 w 40"/>
                <a:gd name="T53" fmla="*/ 21 h 25"/>
                <a:gd name="T54" fmla="*/ 31 w 40"/>
                <a:gd name="T55" fmla="*/ 21 h 25"/>
                <a:gd name="T56" fmla="*/ 35 w 40"/>
                <a:gd name="T57" fmla="*/ 21 h 25"/>
                <a:gd name="T58" fmla="*/ 37 w 40"/>
                <a:gd name="T59" fmla="*/ 19 h 25"/>
                <a:gd name="T60" fmla="*/ 40 w 40"/>
                <a:gd name="T61" fmla="*/ 17 h 25"/>
                <a:gd name="T62" fmla="*/ 40 w 40"/>
                <a:gd name="T63" fmla="*/ 14 h 25"/>
                <a:gd name="T64" fmla="*/ 40 w 40"/>
                <a:gd name="T65" fmla="*/ 9 h 25"/>
                <a:gd name="T66" fmla="*/ 39 w 40"/>
                <a:gd name="T67" fmla="*/ 6 h 25"/>
                <a:gd name="T68" fmla="*/ 37 w 40"/>
                <a:gd name="T69" fmla="*/ 4 h 25"/>
                <a:gd name="T70" fmla="*/ 34 w 40"/>
                <a:gd name="T71" fmla="*/ 3 h 25"/>
                <a:gd name="T72" fmla="*/ 29 w 40"/>
                <a:gd name="T73" fmla="*/ 3 h 25"/>
                <a:gd name="T74" fmla="*/ 26 w 40"/>
                <a:gd name="T75" fmla="*/ 3 h 25"/>
                <a:gd name="T76" fmla="*/ 21 w 40"/>
                <a:gd name="T77" fmla="*/ 3 h 25"/>
                <a:gd name="T78" fmla="*/ 18 w 40"/>
                <a:gd name="T79" fmla="*/ 1 h 25"/>
                <a:gd name="T80" fmla="*/ 13 w 40"/>
                <a:gd name="T81" fmla="*/ 1 h 25"/>
                <a:gd name="T82" fmla="*/ 11 w 40"/>
                <a:gd name="T83" fmla="*/ 0 h 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25"/>
                <a:gd name="T128" fmla="*/ 40 w 40"/>
                <a:gd name="T129" fmla="*/ 25 h 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25">
                  <a:moveTo>
                    <a:pt x="11" y="0"/>
                  </a:moveTo>
                  <a:lnTo>
                    <a:pt x="8" y="1"/>
                  </a:lnTo>
                  <a:lnTo>
                    <a:pt x="5" y="3"/>
                  </a:lnTo>
                  <a:lnTo>
                    <a:pt x="3" y="4"/>
                  </a:lnTo>
                  <a:lnTo>
                    <a:pt x="2" y="8"/>
                  </a:lnTo>
                  <a:lnTo>
                    <a:pt x="0" y="11"/>
                  </a:lnTo>
                  <a:lnTo>
                    <a:pt x="0" y="14"/>
                  </a:lnTo>
                  <a:lnTo>
                    <a:pt x="0" y="17"/>
                  </a:lnTo>
                  <a:lnTo>
                    <a:pt x="0" y="21"/>
                  </a:lnTo>
                  <a:lnTo>
                    <a:pt x="2" y="22"/>
                  </a:lnTo>
                  <a:lnTo>
                    <a:pt x="3" y="22"/>
                  </a:lnTo>
                  <a:lnTo>
                    <a:pt x="3" y="24"/>
                  </a:lnTo>
                  <a:lnTo>
                    <a:pt x="5" y="24"/>
                  </a:lnTo>
                  <a:lnTo>
                    <a:pt x="8" y="24"/>
                  </a:lnTo>
                  <a:lnTo>
                    <a:pt x="10" y="25"/>
                  </a:lnTo>
                  <a:lnTo>
                    <a:pt x="11" y="25"/>
                  </a:lnTo>
                  <a:lnTo>
                    <a:pt x="13" y="25"/>
                  </a:lnTo>
                  <a:lnTo>
                    <a:pt x="15" y="25"/>
                  </a:lnTo>
                  <a:lnTo>
                    <a:pt x="15" y="24"/>
                  </a:lnTo>
                  <a:lnTo>
                    <a:pt x="16" y="24"/>
                  </a:lnTo>
                  <a:lnTo>
                    <a:pt x="18" y="24"/>
                  </a:lnTo>
                  <a:lnTo>
                    <a:pt x="18" y="22"/>
                  </a:lnTo>
                  <a:lnTo>
                    <a:pt x="19" y="22"/>
                  </a:lnTo>
                  <a:lnTo>
                    <a:pt x="21" y="21"/>
                  </a:lnTo>
                  <a:lnTo>
                    <a:pt x="24" y="21"/>
                  </a:lnTo>
                  <a:lnTo>
                    <a:pt x="27" y="21"/>
                  </a:lnTo>
                  <a:lnTo>
                    <a:pt x="31" y="21"/>
                  </a:lnTo>
                  <a:lnTo>
                    <a:pt x="35" y="21"/>
                  </a:lnTo>
                  <a:lnTo>
                    <a:pt x="37" y="19"/>
                  </a:lnTo>
                  <a:lnTo>
                    <a:pt x="40" y="17"/>
                  </a:lnTo>
                  <a:lnTo>
                    <a:pt x="40" y="14"/>
                  </a:lnTo>
                  <a:lnTo>
                    <a:pt x="40" y="9"/>
                  </a:lnTo>
                  <a:lnTo>
                    <a:pt x="39" y="6"/>
                  </a:lnTo>
                  <a:lnTo>
                    <a:pt x="37" y="4"/>
                  </a:lnTo>
                  <a:lnTo>
                    <a:pt x="34" y="3"/>
                  </a:lnTo>
                  <a:lnTo>
                    <a:pt x="29" y="3"/>
                  </a:lnTo>
                  <a:lnTo>
                    <a:pt x="26" y="3"/>
                  </a:lnTo>
                  <a:lnTo>
                    <a:pt x="21" y="3"/>
                  </a:lnTo>
                  <a:lnTo>
                    <a:pt x="18" y="1"/>
                  </a:lnTo>
                  <a:lnTo>
                    <a:pt x="13" y="1"/>
                  </a:lnTo>
                  <a:lnTo>
                    <a:pt x="11"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6" name="Freeform 128"/>
            <p:cNvSpPr>
              <a:spLocks/>
            </p:cNvSpPr>
            <p:nvPr/>
          </p:nvSpPr>
          <p:spPr bwMode="auto">
            <a:xfrm>
              <a:off x="4918" y="2419"/>
              <a:ext cx="40" cy="25"/>
            </a:xfrm>
            <a:custGeom>
              <a:avLst/>
              <a:gdLst>
                <a:gd name="T0" fmla="*/ 11 w 40"/>
                <a:gd name="T1" fmla="*/ 0 h 25"/>
                <a:gd name="T2" fmla="*/ 8 w 40"/>
                <a:gd name="T3" fmla="*/ 1 h 25"/>
                <a:gd name="T4" fmla="*/ 5 w 40"/>
                <a:gd name="T5" fmla="*/ 3 h 25"/>
                <a:gd name="T6" fmla="*/ 3 w 40"/>
                <a:gd name="T7" fmla="*/ 4 h 25"/>
                <a:gd name="T8" fmla="*/ 2 w 40"/>
                <a:gd name="T9" fmla="*/ 8 h 25"/>
                <a:gd name="T10" fmla="*/ 0 w 40"/>
                <a:gd name="T11" fmla="*/ 11 h 25"/>
                <a:gd name="T12" fmla="*/ 0 w 40"/>
                <a:gd name="T13" fmla="*/ 14 h 25"/>
                <a:gd name="T14" fmla="*/ 0 w 40"/>
                <a:gd name="T15" fmla="*/ 17 h 25"/>
                <a:gd name="T16" fmla="*/ 0 w 40"/>
                <a:gd name="T17" fmla="*/ 21 h 25"/>
                <a:gd name="T18" fmla="*/ 2 w 40"/>
                <a:gd name="T19" fmla="*/ 22 h 25"/>
                <a:gd name="T20" fmla="*/ 3 w 40"/>
                <a:gd name="T21" fmla="*/ 22 h 25"/>
                <a:gd name="T22" fmla="*/ 3 w 40"/>
                <a:gd name="T23" fmla="*/ 24 h 25"/>
                <a:gd name="T24" fmla="*/ 5 w 40"/>
                <a:gd name="T25" fmla="*/ 24 h 25"/>
                <a:gd name="T26" fmla="*/ 8 w 40"/>
                <a:gd name="T27" fmla="*/ 24 h 25"/>
                <a:gd name="T28" fmla="*/ 10 w 40"/>
                <a:gd name="T29" fmla="*/ 25 h 25"/>
                <a:gd name="T30" fmla="*/ 11 w 40"/>
                <a:gd name="T31" fmla="*/ 25 h 25"/>
                <a:gd name="T32" fmla="*/ 13 w 40"/>
                <a:gd name="T33" fmla="*/ 25 h 25"/>
                <a:gd name="T34" fmla="*/ 15 w 40"/>
                <a:gd name="T35" fmla="*/ 25 h 25"/>
                <a:gd name="T36" fmla="*/ 15 w 40"/>
                <a:gd name="T37" fmla="*/ 24 h 25"/>
                <a:gd name="T38" fmla="*/ 16 w 40"/>
                <a:gd name="T39" fmla="*/ 24 h 25"/>
                <a:gd name="T40" fmla="*/ 18 w 40"/>
                <a:gd name="T41" fmla="*/ 24 h 25"/>
                <a:gd name="T42" fmla="*/ 18 w 40"/>
                <a:gd name="T43" fmla="*/ 22 h 25"/>
                <a:gd name="T44" fmla="*/ 19 w 40"/>
                <a:gd name="T45" fmla="*/ 22 h 25"/>
                <a:gd name="T46" fmla="*/ 19 w 40"/>
                <a:gd name="T47" fmla="*/ 22 h 25"/>
                <a:gd name="T48" fmla="*/ 21 w 40"/>
                <a:gd name="T49" fmla="*/ 21 h 25"/>
                <a:gd name="T50" fmla="*/ 24 w 40"/>
                <a:gd name="T51" fmla="*/ 21 h 25"/>
                <a:gd name="T52" fmla="*/ 27 w 40"/>
                <a:gd name="T53" fmla="*/ 21 h 25"/>
                <a:gd name="T54" fmla="*/ 31 w 40"/>
                <a:gd name="T55" fmla="*/ 21 h 25"/>
                <a:gd name="T56" fmla="*/ 35 w 40"/>
                <a:gd name="T57" fmla="*/ 21 h 25"/>
                <a:gd name="T58" fmla="*/ 37 w 40"/>
                <a:gd name="T59" fmla="*/ 19 h 25"/>
                <a:gd name="T60" fmla="*/ 40 w 40"/>
                <a:gd name="T61" fmla="*/ 17 h 25"/>
                <a:gd name="T62" fmla="*/ 40 w 40"/>
                <a:gd name="T63" fmla="*/ 14 h 25"/>
                <a:gd name="T64" fmla="*/ 40 w 40"/>
                <a:gd name="T65" fmla="*/ 9 h 25"/>
                <a:gd name="T66" fmla="*/ 39 w 40"/>
                <a:gd name="T67" fmla="*/ 6 h 25"/>
                <a:gd name="T68" fmla="*/ 37 w 40"/>
                <a:gd name="T69" fmla="*/ 4 h 25"/>
                <a:gd name="T70" fmla="*/ 34 w 40"/>
                <a:gd name="T71" fmla="*/ 3 h 25"/>
                <a:gd name="T72" fmla="*/ 29 w 40"/>
                <a:gd name="T73" fmla="*/ 3 h 25"/>
                <a:gd name="T74" fmla="*/ 26 w 40"/>
                <a:gd name="T75" fmla="*/ 3 h 25"/>
                <a:gd name="T76" fmla="*/ 21 w 40"/>
                <a:gd name="T77" fmla="*/ 3 h 25"/>
                <a:gd name="T78" fmla="*/ 18 w 40"/>
                <a:gd name="T79" fmla="*/ 1 h 25"/>
                <a:gd name="T80" fmla="*/ 13 w 40"/>
                <a:gd name="T81" fmla="*/ 1 h 25"/>
                <a:gd name="T82" fmla="*/ 11 w 40"/>
                <a:gd name="T83" fmla="*/ 0 h 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25"/>
                <a:gd name="T128" fmla="*/ 40 w 40"/>
                <a:gd name="T129" fmla="*/ 25 h 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25">
                  <a:moveTo>
                    <a:pt x="11" y="0"/>
                  </a:moveTo>
                  <a:lnTo>
                    <a:pt x="8" y="1"/>
                  </a:lnTo>
                  <a:lnTo>
                    <a:pt x="5" y="3"/>
                  </a:lnTo>
                  <a:lnTo>
                    <a:pt x="3" y="4"/>
                  </a:lnTo>
                  <a:lnTo>
                    <a:pt x="2" y="8"/>
                  </a:lnTo>
                  <a:lnTo>
                    <a:pt x="0" y="11"/>
                  </a:lnTo>
                  <a:lnTo>
                    <a:pt x="0" y="14"/>
                  </a:lnTo>
                  <a:lnTo>
                    <a:pt x="0" y="17"/>
                  </a:lnTo>
                  <a:lnTo>
                    <a:pt x="0" y="21"/>
                  </a:lnTo>
                  <a:lnTo>
                    <a:pt x="2" y="22"/>
                  </a:lnTo>
                  <a:lnTo>
                    <a:pt x="3" y="22"/>
                  </a:lnTo>
                  <a:lnTo>
                    <a:pt x="3" y="24"/>
                  </a:lnTo>
                  <a:lnTo>
                    <a:pt x="5" y="24"/>
                  </a:lnTo>
                  <a:lnTo>
                    <a:pt x="8" y="24"/>
                  </a:lnTo>
                  <a:lnTo>
                    <a:pt x="10" y="25"/>
                  </a:lnTo>
                  <a:lnTo>
                    <a:pt x="11" y="25"/>
                  </a:lnTo>
                  <a:lnTo>
                    <a:pt x="13" y="25"/>
                  </a:lnTo>
                  <a:lnTo>
                    <a:pt x="15" y="25"/>
                  </a:lnTo>
                  <a:lnTo>
                    <a:pt x="15" y="24"/>
                  </a:lnTo>
                  <a:lnTo>
                    <a:pt x="16" y="24"/>
                  </a:lnTo>
                  <a:lnTo>
                    <a:pt x="18" y="24"/>
                  </a:lnTo>
                  <a:lnTo>
                    <a:pt x="18" y="22"/>
                  </a:lnTo>
                  <a:lnTo>
                    <a:pt x="19" y="22"/>
                  </a:lnTo>
                  <a:lnTo>
                    <a:pt x="21" y="21"/>
                  </a:lnTo>
                  <a:lnTo>
                    <a:pt x="24" y="21"/>
                  </a:lnTo>
                  <a:lnTo>
                    <a:pt x="27" y="21"/>
                  </a:lnTo>
                  <a:lnTo>
                    <a:pt x="31" y="21"/>
                  </a:lnTo>
                  <a:lnTo>
                    <a:pt x="35" y="21"/>
                  </a:lnTo>
                  <a:lnTo>
                    <a:pt x="37" y="19"/>
                  </a:lnTo>
                  <a:lnTo>
                    <a:pt x="40" y="17"/>
                  </a:lnTo>
                  <a:lnTo>
                    <a:pt x="40" y="14"/>
                  </a:lnTo>
                  <a:lnTo>
                    <a:pt x="40" y="9"/>
                  </a:lnTo>
                  <a:lnTo>
                    <a:pt x="39" y="6"/>
                  </a:lnTo>
                  <a:lnTo>
                    <a:pt x="37" y="4"/>
                  </a:lnTo>
                  <a:lnTo>
                    <a:pt x="34" y="3"/>
                  </a:lnTo>
                  <a:lnTo>
                    <a:pt x="29" y="3"/>
                  </a:lnTo>
                  <a:lnTo>
                    <a:pt x="26" y="3"/>
                  </a:lnTo>
                  <a:lnTo>
                    <a:pt x="21" y="3"/>
                  </a:lnTo>
                  <a:lnTo>
                    <a:pt x="18" y="1"/>
                  </a:lnTo>
                  <a:lnTo>
                    <a:pt x="13" y="1"/>
                  </a:lnTo>
                  <a:lnTo>
                    <a:pt x="11" y="0"/>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727" name="Freeform 129"/>
            <p:cNvSpPr>
              <a:spLocks/>
            </p:cNvSpPr>
            <p:nvPr/>
          </p:nvSpPr>
          <p:spPr bwMode="auto">
            <a:xfrm>
              <a:off x="4918" y="2419"/>
              <a:ext cx="40" cy="25"/>
            </a:xfrm>
            <a:custGeom>
              <a:avLst/>
              <a:gdLst>
                <a:gd name="T0" fmla="*/ 11 w 40"/>
                <a:gd name="T1" fmla="*/ 0 h 25"/>
                <a:gd name="T2" fmla="*/ 8 w 40"/>
                <a:gd name="T3" fmla="*/ 1 h 25"/>
                <a:gd name="T4" fmla="*/ 5 w 40"/>
                <a:gd name="T5" fmla="*/ 3 h 25"/>
                <a:gd name="T6" fmla="*/ 3 w 40"/>
                <a:gd name="T7" fmla="*/ 4 h 25"/>
                <a:gd name="T8" fmla="*/ 2 w 40"/>
                <a:gd name="T9" fmla="*/ 8 h 25"/>
                <a:gd name="T10" fmla="*/ 0 w 40"/>
                <a:gd name="T11" fmla="*/ 11 h 25"/>
                <a:gd name="T12" fmla="*/ 0 w 40"/>
                <a:gd name="T13" fmla="*/ 14 h 25"/>
                <a:gd name="T14" fmla="*/ 0 w 40"/>
                <a:gd name="T15" fmla="*/ 17 h 25"/>
                <a:gd name="T16" fmla="*/ 0 w 40"/>
                <a:gd name="T17" fmla="*/ 21 h 25"/>
                <a:gd name="T18" fmla="*/ 2 w 40"/>
                <a:gd name="T19" fmla="*/ 22 h 25"/>
                <a:gd name="T20" fmla="*/ 3 w 40"/>
                <a:gd name="T21" fmla="*/ 22 h 25"/>
                <a:gd name="T22" fmla="*/ 3 w 40"/>
                <a:gd name="T23" fmla="*/ 24 h 25"/>
                <a:gd name="T24" fmla="*/ 5 w 40"/>
                <a:gd name="T25" fmla="*/ 24 h 25"/>
                <a:gd name="T26" fmla="*/ 8 w 40"/>
                <a:gd name="T27" fmla="*/ 24 h 25"/>
                <a:gd name="T28" fmla="*/ 10 w 40"/>
                <a:gd name="T29" fmla="*/ 25 h 25"/>
                <a:gd name="T30" fmla="*/ 11 w 40"/>
                <a:gd name="T31" fmla="*/ 25 h 25"/>
                <a:gd name="T32" fmla="*/ 13 w 40"/>
                <a:gd name="T33" fmla="*/ 25 h 25"/>
                <a:gd name="T34" fmla="*/ 15 w 40"/>
                <a:gd name="T35" fmla="*/ 25 h 25"/>
                <a:gd name="T36" fmla="*/ 15 w 40"/>
                <a:gd name="T37" fmla="*/ 24 h 25"/>
                <a:gd name="T38" fmla="*/ 16 w 40"/>
                <a:gd name="T39" fmla="*/ 24 h 25"/>
                <a:gd name="T40" fmla="*/ 18 w 40"/>
                <a:gd name="T41" fmla="*/ 24 h 25"/>
                <a:gd name="T42" fmla="*/ 18 w 40"/>
                <a:gd name="T43" fmla="*/ 22 h 25"/>
                <a:gd name="T44" fmla="*/ 19 w 40"/>
                <a:gd name="T45" fmla="*/ 22 h 25"/>
                <a:gd name="T46" fmla="*/ 19 w 40"/>
                <a:gd name="T47" fmla="*/ 22 h 25"/>
                <a:gd name="T48" fmla="*/ 21 w 40"/>
                <a:gd name="T49" fmla="*/ 21 h 25"/>
                <a:gd name="T50" fmla="*/ 24 w 40"/>
                <a:gd name="T51" fmla="*/ 21 h 25"/>
                <a:gd name="T52" fmla="*/ 27 w 40"/>
                <a:gd name="T53" fmla="*/ 21 h 25"/>
                <a:gd name="T54" fmla="*/ 31 w 40"/>
                <a:gd name="T55" fmla="*/ 21 h 25"/>
                <a:gd name="T56" fmla="*/ 35 w 40"/>
                <a:gd name="T57" fmla="*/ 21 h 25"/>
                <a:gd name="T58" fmla="*/ 37 w 40"/>
                <a:gd name="T59" fmla="*/ 19 h 25"/>
                <a:gd name="T60" fmla="*/ 40 w 40"/>
                <a:gd name="T61" fmla="*/ 17 h 25"/>
                <a:gd name="T62" fmla="*/ 40 w 40"/>
                <a:gd name="T63" fmla="*/ 14 h 25"/>
                <a:gd name="T64" fmla="*/ 40 w 40"/>
                <a:gd name="T65" fmla="*/ 9 h 25"/>
                <a:gd name="T66" fmla="*/ 39 w 40"/>
                <a:gd name="T67" fmla="*/ 6 h 25"/>
                <a:gd name="T68" fmla="*/ 37 w 40"/>
                <a:gd name="T69" fmla="*/ 4 h 25"/>
                <a:gd name="T70" fmla="*/ 34 w 40"/>
                <a:gd name="T71" fmla="*/ 3 h 25"/>
                <a:gd name="T72" fmla="*/ 29 w 40"/>
                <a:gd name="T73" fmla="*/ 3 h 25"/>
                <a:gd name="T74" fmla="*/ 26 w 40"/>
                <a:gd name="T75" fmla="*/ 3 h 25"/>
                <a:gd name="T76" fmla="*/ 21 w 40"/>
                <a:gd name="T77" fmla="*/ 3 h 25"/>
                <a:gd name="T78" fmla="*/ 18 w 40"/>
                <a:gd name="T79" fmla="*/ 1 h 25"/>
                <a:gd name="T80" fmla="*/ 13 w 40"/>
                <a:gd name="T81" fmla="*/ 1 h 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25"/>
                <a:gd name="T125" fmla="*/ 40 w 40"/>
                <a:gd name="T126" fmla="*/ 25 h 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25">
                  <a:moveTo>
                    <a:pt x="11" y="0"/>
                  </a:moveTo>
                  <a:lnTo>
                    <a:pt x="8" y="1"/>
                  </a:lnTo>
                  <a:lnTo>
                    <a:pt x="5" y="3"/>
                  </a:lnTo>
                  <a:lnTo>
                    <a:pt x="3" y="4"/>
                  </a:lnTo>
                  <a:lnTo>
                    <a:pt x="2" y="8"/>
                  </a:lnTo>
                  <a:lnTo>
                    <a:pt x="0" y="11"/>
                  </a:lnTo>
                  <a:lnTo>
                    <a:pt x="0" y="14"/>
                  </a:lnTo>
                  <a:lnTo>
                    <a:pt x="0" y="17"/>
                  </a:lnTo>
                  <a:lnTo>
                    <a:pt x="0" y="21"/>
                  </a:lnTo>
                  <a:lnTo>
                    <a:pt x="2" y="22"/>
                  </a:lnTo>
                  <a:lnTo>
                    <a:pt x="3" y="22"/>
                  </a:lnTo>
                  <a:lnTo>
                    <a:pt x="3" y="24"/>
                  </a:lnTo>
                  <a:lnTo>
                    <a:pt x="5" y="24"/>
                  </a:lnTo>
                  <a:lnTo>
                    <a:pt x="8" y="24"/>
                  </a:lnTo>
                  <a:lnTo>
                    <a:pt x="10" y="25"/>
                  </a:lnTo>
                  <a:lnTo>
                    <a:pt x="11" y="25"/>
                  </a:lnTo>
                  <a:lnTo>
                    <a:pt x="13" y="25"/>
                  </a:lnTo>
                  <a:lnTo>
                    <a:pt x="15" y="25"/>
                  </a:lnTo>
                  <a:lnTo>
                    <a:pt x="15" y="24"/>
                  </a:lnTo>
                  <a:lnTo>
                    <a:pt x="16" y="24"/>
                  </a:lnTo>
                  <a:lnTo>
                    <a:pt x="18" y="24"/>
                  </a:lnTo>
                  <a:lnTo>
                    <a:pt x="18" y="22"/>
                  </a:lnTo>
                  <a:lnTo>
                    <a:pt x="19" y="22"/>
                  </a:lnTo>
                  <a:lnTo>
                    <a:pt x="21" y="21"/>
                  </a:lnTo>
                  <a:lnTo>
                    <a:pt x="24" y="21"/>
                  </a:lnTo>
                  <a:lnTo>
                    <a:pt x="27" y="21"/>
                  </a:lnTo>
                  <a:lnTo>
                    <a:pt x="31" y="21"/>
                  </a:lnTo>
                  <a:lnTo>
                    <a:pt x="35" y="21"/>
                  </a:lnTo>
                  <a:lnTo>
                    <a:pt x="37" y="19"/>
                  </a:lnTo>
                  <a:lnTo>
                    <a:pt x="40" y="17"/>
                  </a:lnTo>
                  <a:lnTo>
                    <a:pt x="40" y="14"/>
                  </a:lnTo>
                  <a:lnTo>
                    <a:pt x="40" y="9"/>
                  </a:lnTo>
                  <a:lnTo>
                    <a:pt x="39" y="6"/>
                  </a:lnTo>
                  <a:lnTo>
                    <a:pt x="37" y="4"/>
                  </a:lnTo>
                  <a:lnTo>
                    <a:pt x="34" y="3"/>
                  </a:lnTo>
                  <a:lnTo>
                    <a:pt x="29" y="3"/>
                  </a:lnTo>
                  <a:lnTo>
                    <a:pt x="26" y="3"/>
                  </a:lnTo>
                  <a:lnTo>
                    <a:pt x="21" y="3"/>
                  </a:lnTo>
                  <a:lnTo>
                    <a:pt x="18" y="1"/>
                  </a:lnTo>
                  <a:lnTo>
                    <a:pt x="13" y="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56" name="Freeform 130"/>
            <p:cNvSpPr>
              <a:spLocks/>
            </p:cNvSpPr>
            <p:nvPr/>
          </p:nvSpPr>
          <p:spPr bwMode="auto">
            <a:xfrm>
              <a:off x="4921" y="2386"/>
              <a:ext cx="69" cy="33"/>
            </a:xfrm>
            <a:custGeom>
              <a:avLst/>
              <a:gdLst>
                <a:gd name="T0" fmla="*/ 31 w 69"/>
                <a:gd name="T1" fmla="*/ 2 h 33"/>
                <a:gd name="T2" fmla="*/ 26 w 69"/>
                <a:gd name="T3" fmla="*/ 0 h 33"/>
                <a:gd name="T4" fmla="*/ 21 w 69"/>
                <a:gd name="T5" fmla="*/ 0 h 33"/>
                <a:gd name="T6" fmla="*/ 16 w 69"/>
                <a:gd name="T7" fmla="*/ 2 h 33"/>
                <a:gd name="T8" fmla="*/ 12 w 69"/>
                <a:gd name="T9" fmla="*/ 2 h 33"/>
                <a:gd name="T10" fmla="*/ 7 w 69"/>
                <a:gd name="T11" fmla="*/ 4 h 33"/>
                <a:gd name="T12" fmla="*/ 4 w 69"/>
                <a:gd name="T13" fmla="*/ 7 h 33"/>
                <a:gd name="T14" fmla="*/ 2 w 69"/>
                <a:gd name="T15" fmla="*/ 10 h 33"/>
                <a:gd name="T16" fmla="*/ 0 w 69"/>
                <a:gd name="T17" fmla="*/ 15 h 33"/>
                <a:gd name="T18" fmla="*/ 0 w 69"/>
                <a:gd name="T19" fmla="*/ 17 h 33"/>
                <a:gd name="T20" fmla="*/ 0 w 69"/>
                <a:gd name="T21" fmla="*/ 18 h 33"/>
                <a:gd name="T22" fmla="*/ 0 w 69"/>
                <a:gd name="T23" fmla="*/ 20 h 33"/>
                <a:gd name="T24" fmla="*/ 2 w 69"/>
                <a:gd name="T25" fmla="*/ 21 h 33"/>
                <a:gd name="T26" fmla="*/ 4 w 69"/>
                <a:gd name="T27" fmla="*/ 23 h 33"/>
                <a:gd name="T28" fmla="*/ 5 w 69"/>
                <a:gd name="T29" fmla="*/ 23 h 33"/>
                <a:gd name="T30" fmla="*/ 7 w 69"/>
                <a:gd name="T31" fmla="*/ 25 h 33"/>
                <a:gd name="T32" fmla="*/ 8 w 69"/>
                <a:gd name="T33" fmla="*/ 25 h 33"/>
                <a:gd name="T34" fmla="*/ 13 w 69"/>
                <a:gd name="T35" fmla="*/ 26 h 33"/>
                <a:gd name="T36" fmla="*/ 20 w 69"/>
                <a:gd name="T37" fmla="*/ 28 h 33"/>
                <a:gd name="T38" fmla="*/ 24 w 69"/>
                <a:gd name="T39" fmla="*/ 28 h 33"/>
                <a:gd name="T40" fmla="*/ 29 w 69"/>
                <a:gd name="T41" fmla="*/ 29 h 33"/>
                <a:gd name="T42" fmla="*/ 34 w 69"/>
                <a:gd name="T43" fmla="*/ 29 h 33"/>
                <a:gd name="T44" fmla="*/ 39 w 69"/>
                <a:gd name="T45" fmla="*/ 31 h 33"/>
                <a:gd name="T46" fmla="*/ 44 w 69"/>
                <a:gd name="T47" fmla="*/ 31 h 33"/>
                <a:gd name="T48" fmla="*/ 49 w 69"/>
                <a:gd name="T49" fmla="*/ 33 h 33"/>
                <a:gd name="T50" fmla="*/ 52 w 69"/>
                <a:gd name="T51" fmla="*/ 33 h 33"/>
                <a:gd name="T52" fmla="*/ 55 w 69"/>
                <a:gd name="T53" fmla="*/ 31 h 33"/>
                <a:gd name="T54" fmla="*/ 58 w 69"/>
                <a:gd name="T55" fmla="*/ 31 h 33"/>
                <a:gd name="T56" fmla="*/ 61 w 69"/>
                <a:gd name="T57" fmla="*/ 29 h 33"/>
                <a:gd name="T58" fmla="*/ 63 w 69"/>
                <a:gd name="T59" fmla="*/ 28 h 33"/>
                <a:gd name="T60" fmla="*/ 66 w 69"/>
                <a:gd name="T61" fmla="*/ 26 h 33"/>
                <a:gd name="T62" fmla="*/ 68 w 69"/>
                <a:gd name="T63" fmla="*/ 23 h 33"/>
                <a:gd name="T64" fmla="*/ 68 w 69"/>
                <a:gd name="T65" fmla="*/ 21 h 33"/>
                <a:gd name="T66" fmla="*/ 69 w 69"/>
                <a:gd name="T67" fmla="*/ 20 h 33"/>
                <a:gd name="T68" fmla="*/ 69 w 69"/>
                <a:gd name="T69" fmla="*/ 18 h 33"/>
                <a:gd name="T70" fmla="*/ 69 w 69"/>
                <a:gd name="T71" fmla="*/ 18 h 33"/>
                <a:gd name="T72" fmla="*/ 69 w 69"/>
                <a:gd name="T73" fmla="*/ 17 h 33"/>
                <a:gd name="T74" fmla="*/ 68 w 69"/>
                <a:gd name="T75" fmla="*/ 15 h 33"/>
                <a:gd name="T76" fmla="*/ 68 w 69"/>
                <a:gd name="T77" fmla="*/ 13 h 33"/>
                <a:gd name="T78" fmla="*/ 66 w 69"/>
                <a:gd name="T79" fmla="*/ 13 h 33"/>
                <a:gd name="T80" fmla="*/ 65 w 69"/>
                <a:gd name="T81" fmla="*/ 13 h 33"/>
                <a:gd name="T82" fmla="*/ 63 w 69"/>
                <a:gd name="T83" fmla="*/ 13 h 33"/>
                <a:gd name="T84" fmla="*/ 61 w 69"/>
                <a:gd name="T85" fmla="*/ 13 h 33"/>
                <a:gd name="T86" fmla="*/ 60 w 69"/>
                <a:gd name="T87" fmla="*/ 13 h 33"/>
                <a:gd name="T88" fmla="*/ 58 w 69"/>
                <a:gd name="T89" fmla="*/ 13 h 33"/>
                <a:gd name="T90" fmla="*/ 55 w 69"/>
                <a:gd name="T91" fmla="*/ 13 h 33"/>
                <a:gd name="T92" fmla="*/ 53 w 69"/>
                <a:gd name="T93" fmla="*/ 13 h 33"/>
                <a:gd name="T94" fmla="*/ 52 w 69"/>
                <a:gd name="T95" fmla="*/ 12 h 33"/>
                <a:gd name="T96" fmla="*/ 50 w 69"/>
                <a:gd name="T97" fmla="*/ 12 h 33"/>
                <a:gd name="T98" fmla="*/ 49 w 69"/>
                <a:gd name="T99" fmla="*/ 10 h 33"/>
                <a:gd name="T100" fmla="*/ 45 w 69"/>
                <a:gd name="T101" fmla="*/ 8 h 33"/>
                <a:gd name="T102" fmla="*/ 44 w 69"/>
                <a:gd name="T103" fmla="*/ 7 h 33"/>
                <a:gd name="T104" fmla="*/ 42 w 69"/>
                <a:gd name="T105" fmla="*/ 5 h 33"/>
                <a:gd name="T106" fmla="*/ 39 w 69"/>
                <a:gd name="T107" fmla="*/ 4 h 33"/>
                <a:gd name="T108" fmla="*/ 37 w 69"/>
                <a:gd name="T109" fmla="*/ 2 h 33"/>
                <a:gd name="T110" fmla="*/ 34 w 69"/>
                <a:gd name="T111" fmla="*/ 2 h 33"/>
                <a:gd name="T112" fmla="*/ 31 w 69"/>
                <a:gd name="T113" fmla="*/ 2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33"/>
                <a:gd name="T173" fmla="*/ 69 w 6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33">
                  <a:moveTo>
                    <a:pt x="31" y="2"/>
                  </a:moveTo>
                  <a:lnTo>
                    <a:pt x="26" y="0"/>
                  </a:lnTo>
                  <a:lnTo>
                    <a:pt x="21" y="0"/>
                  </a:lnTo>
                  <a:lnTo>
                    <a:pt x="16" y="2"/>
                  </a:lnTo>
                  <a:lnTo>
                    <a:pt x="12" y="2"/>
                  </a:lnTo>
                  <a:lnTo>
                    <a:pt x="7" y="4"/>
                  </a:lnTo>
                  <a:lnTo>
                    <a:pt x="4" y="7"/>
                  </a:lnTo>
                  <a:lnTo>
                    <a:pt x="2" y="10"/>
                  </a:lnTo>
                  <a:lnTo>
                    <a:pt x="0" y="15"/>
                  </a:lnTo>
                  <a:lnTo>
                    <a:pt x="0" y="17"/>
                  </a:lnTo>
                  <a:lnTo>
                    <a:pt x="0" y="18"/>
                  </a:lnTo>
                  <a:lnTo>
                    <a:pt x="0" y="20"/>
                  </a:lnTo>
                  <a:lnTo>
                    <a:pt x="2" y="21"/>
                  </a:lnTo>
                  <a:lnTo>
                    <a:pt x="4" y="23"/>
                  </a:lnTo>
                  <a:lnTo>
                    <a:pt x="5" y="23"/>
                  </a:lnTo>
                  <a:lnTo>
                    <a:pt x="7" y="25"/>
                  </a:lnTo>
                  <a:lnTo>
                    <a:pt x="8" y="25"/>
                  </a:lnTo>
                  <a:lnTo>
                    <a:pt x="13" y="26"/>
                  </a:lnTo>
                  <a:lnTo>
                    <a:pt x="20" y="28"/>
                  </a:lnTo>
                  <a:lnTo>
                    <a:pt x="24" y="28"/>
                  </a:lnTo>
                  <a:lnTo>
                    <a:pt x="29" y="29"/>
                  </a:lnTo>
                  <a:lnTo>
                    <a:pt x="34" y="29"/>
                  </a:lnTo>
                  <a:lnTo>
                    <a:pt x="39" y="31"/>
                  </a:lnTo>
                  <a:lnTo>
                    <a:pt x="44" y="31"/>
                  </a:lnTo>
                  <a:lnTo>
                    <a:pt x="49" y="33"/>
                  </a:lnTo>
                  <a:lnTo>
                    <a:pt x="52" y="33"/>
                  </a:lnTo>
                  <a:lnTo>
                    <a:pt x="55" y="31"/>
                  </a:lnTo>
                  <a:lnTo>
                    <a:pt x="58" y="31"/>
                  </a:lnTo>
                  <a:lnTo>
                    <a:pt x="61" y="29"/>
                  </a:lnTo>
                  <a:lnTo>
                    <a:pt x="63" y="28"/>
                  </a:lnTo>
                  <a:lnTo>
                    <a:pt x="66" y="26"/>
                  </a:lnTo>
                  <a:lnTo>
                    <a:pt x="68" y="23"/>
                  </a:lnTo>
                  <a:lnTo>
                    <a:pt x="68" y="21"/>
                  </a:lnTo>
                  <a:lnTo>
                    <a:pt x="69" y="20"/>
                  </a:lnTo>
                  <a:lnTo>
                    <a:pt x="69" y="18"/>
                  </a:lnTo>
                  <a:lnTo>
                    <a:pt x="69" y="17"/>
                  </a:lnTo>
                  <a:lnTo>
                    <a:pt x="68" y="15"/>
                  </a:lnTo>
                  <a:lnTo>
                    <a:pt x="68" y="13"/>
                  </a:lnTo>
                  <a:lnTo>
                    <a:pt x="66" y="13"/>
                  </a:lnTo>
                  <a:lnTo>
                    <a:pt x="65" y="13"/>
                  </a:lnTo>
                  <a:lnTo>
                    <a:pt x="63" y="13"/>
                  </a:lnTo>
                  <a:lnTo>
                    <a:pt x="61" y="13"/>
                  </a:lnTo>
                  <a:lnTo>
                    <a:pt x="60" y="13"/>
                  </a:lnTo>
                  <a:lnTo>
                    <a:pt x="58" y="13"/>
                  </a:lnTo>
                  <a:lnTo>
                    <a:pt x="55" y="13"/>
                  </a:lnTo>
                  <a:lnTo>
                    <a:pt x="53" y="13"/>
                  </a:lnTo>
                  <a:lnTo>
                    <a:pt x="52" y="12"/>
                  </a:lnTo>
                  <a:lnTo>
                    <a:pt x="50" y="12"/>
                  </a:lnTo>
                  <a:lnTo>
                    <a:pt x="49" y="10"/>
                  </a:lnTo>
                  <a:lnTo>
                    <a:pt x="45" y="8"/>
                  </a:lnTo>
                  <a:lnTo>
                    <a:pt x="44" y="7"/>
                  </a:lnTo>
                  <a:lnTo>
                    <a:pt x="42" y="5"/>
                  </a:lnTo>
                  <a:lnTo>
                    <a:pt x="39" y="4"/>
                  </a:lnTo>
                  <a:lnTo>
                    <a:pt x="37" y="2"/>
                  </a:lnTo>
                  <a:lnTo>
                    <a:pt x="34" y="2"/>
                  </a:lnTo>
                  <a:lnTo>
                    <a:pt x="31" y="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57" name="Freeform 131"/>
            <p:cNvSpPr>
              <a:spLocks/>
            </p:cNvSpPr>
            <p:nvPr/>
          </p:nvSpPr>
          <p:spPr bwMode="auto">
            <a:xfrm>
              <a:off x="4921" y="2386"/>
              <a:ext cx="69" cy="33"/>
            </a:xfrm>
            <a:custGeom>
              <a:avLst/>
              <a:gdLst>
                <a:gd name="T0" fmla="*/ 31 w 69"/>
                <a:gd name="T1" fmla="*/ 2 h 33"/>
                <a:gd name="T2" fmla="*/ 26 w 69"/>
                <a:gd name="T3" fmla="*/ 0 h 33"/>
                <a:gd name="T4" fmla="*/ 21 w 69"/>
                <a:gd name="T5" fmla="*/ 0 h 33"/>
                <a:gd name="T6" fmla="*/ 16 w 69"/>
                <a:gd name="T7" fmla="*/ 2 h 33"/>
                <a:gd name="T8" fmla="*/ 12 w 69"/>
                <a:gd name="T9" fmla="*/ 2 h 33"/>
                <a:gd name="T10" fmla="*/ 7 w 69"/>
                <a:gd name="T11" fmla="*/ 4 h 33"/>
                <a:gd name="T12" fmla="*/ 4 w 69"/>
                <a:gd name="T13" fmla="*/ 7 h 33"/>
                <a:gd name="T14" fmla="*/ 2 w 69"/>
                <a:gd name="T15" fmla="*/ 10 h 33"/>
                <a:gd name="T16" fmla="*/ 0 w 69"/>
                <a:gd name="T17" fmla="*/ 15 h 33"/>
                <a:gd name="T18" fmla="*/ 0 w 69"/>
                <a:gd name="T19" fmla="*/ 17 h 33"/>
                <a:gd name="T20" fmla="*/ 0 w 69"/>
                <a:gd name="T21" fmla="*/ 18 h 33"/>
                <a:gd name="T22" fmla="*/ 0 w 69"/>
                <a:gd name="T23" fmla="*/ 20 h 33"/>
                <a:gd name="T24" fmla="*/ 2 w 69"/>
                <a:gd name="T25" fmla="*/ 21 h 33"/>
                <a:gd name="T26" fmla="*/ 4 w 69"/>
                <a:gd name="T27" fmla="*/ 23 h 33"/>
                <a:gd name="T28" fmla="*/ 5 w 69"/>
                <a:gd name="T29" fmla="*/ 23 h 33"/>
                <a:gd name="T30" fmla="*/ 7 w 69"/>
                <a:gd name="T31" fmla="*/ 25 h 33"/>
                <a:gd name="T32" fmla="*/ 8 w 69"/>
                <a:gd name="T33" fmla="*/ 25 h 33"/>
                <a:gd name="T34" fmla="*/ 13 w 69"/>
                <a:gd name="T35" fmla="*/ 26 h 33"/>
                <a:gd name="T36" fmla="*/ 20 w 69"/>
                <a:gd name="T37" fmla="*/ 28 h 33"/>
                <a:gd name="T38" fmla="*/ 24 w 69"/>
                <a:gd name="T39" fmla="*/ 28 h 33"/>
                <a:gd name="T40" fmla="*/ 29 w 69"/>
                <a:gd name="T41" fmla="*/ 29 h 33"/>
                <a:gd name="T42" fmla="*/ 34 w 69"/>
                <a:gd name="T43" fmla="*/ 29 h 33"/>
                <a:gd name="T44" fmla="*/ 39 w 69"/>
                <a:gd name="T45" fmla="*/ 31 h 33"/>
                <a:gd name="T46" fmla="*/ 44 w 69"/>
                <a:gd name="T47" fmla="*/ 31 h 33"/>
                <a:gd name="T48" fmla="*/ 49 w 69"/>
                <a:gd name="T49" fmla="*/ 33 h 33"/>
                <a:gd name="T50" fmla="*/ 52 w 69"/>
                <a:gd name="T51" fmla="*/ 33 h 33"/>
                <a:gd name="T52" fmla="*/ 55 w 69"/>
                <a:gd name="T53" fmla="*/ 31 h 33"/>
                <a:gd name="T54" fmla="*/ 58 w 69"/>
                <a:gd name="T55" fmla="*/ 31 h 33"/>
                <a:gd name="T56" fmla="*/ 61 w 69"/>
                <a:gd name="T57" fmla="*/ 29 h 33"/>
                <a:gd name="T58" fmla="*/ 63 w 69"/>
                <a:gd name="T59" fmla="*/ 28 h 33"/>
                <a:gd name="T60" fmla="*/ 66 w 69"/>
                <a:gd name="T61" fmla="*/ 26 h 33"/>
                <a:gd name="T62" fmla="*/ 68 w 69"/>
                <a:gd name="T63" fmla="*/ 23 h 33"/>
                <a:gd name="T64" fmla="*/ 68 w 69"/>
                <a:gd name="T65" fmla="*/ 21 h 33"/>
                <a:gd name="T66" fmla="*/ 69 w 69"/>
                <a:gd name="T67" fmla="*/ 20 h 33"/>
                <a:gd name="T68" fmla="*/ 69 w 69"/>
                <a:gd name="T69" fmla="*/ 18 h 33"/>
                <a:gd name="T70" fmla="*/ 69 w 69"/>
                <a:gd name="T71" fmla="*/ 18 h 33"/>
                <a:gd name="T72" fmla="*/ 69 w 69"/>
                <a:gd name="T73" fmla="*/ 17 h 33"/>
                <a:gd name="T74" fmla="*/ 68 w 69"/>
                <a:gd name="T75" fmla="*/ 15 h 33"/>
                <a:gd name="T76" fmla="*/ 68 w 69"/>
                <a:gd name="T77" fmla="*/ 13 h 33"/>
                <a:gd name="T78" fmla="*/ 66 w 69"/>
                <a:gd name="T79" fmla="*/ 13 h 33"/>
                <a:gd name="T80" fmla="*/ 65 w 69"/>
                <a:gd name="T81" fmla="*/ 13 h 33"/>
                <a:gd name="T82" fmla="*/ 63 w 69"/>
                <a:gd name="T83" fmla="*/ 13 h 33"/>
                <a:gd name="T84" fmla="*/ 61 w 69"/>
                <a:gd name="T85" fmla="*/ 13 h 33"/>
                <a:gd name="T86" fmla="*/ 60 w 69"/>
                <a:gd name="T87" fmla="*/ 13 h 33"/>
                <a:gd name="T88" fmla="*/ 58 w 69"/>
                <a:gd name="T89" fmla="*/ 13 h 33"/>
                <a:gd name="T90" fmla="*/ 55 w 69"/>
                <a:gd name="T91" fmla="*/ 13 h 33"/>
                <a:gd name="T92" fmla="*/ 53 w 69"/>
                <a:gd name="T93" fmla="*/ 13 h 33"/>
                <a:gd name="T94" fmla="*/ 52 w 69"/>
                <a:gd name="T95" fmla="*/ 12 h 33"/>
                <a:gd name="T96" fmla="*/ 50 w 69"/>
                <a:gd name="T97" fmla="*/ 12 h 33"/>
                <a:gd name="T98" fmla="*/ 49 w 69"/>
                <a:gd name="T99" fmla="*/ 10 h 33"/>
                <a:gd name="T100" fmla="*/ 45 w 69"/>
                <a:gd name="T101" fmla="*/ 8 h 33"/>
                <a:gd name="T102" fmla="*/ 44 w 69"/>
                <a:gd name="T103" fmla="*/ 7 h 33"/>
                <a:gd name="T104" fmla="*/ 42 w 69"/>
                <a:gd name="T105" fmla="*/ 5 h 33"/>
                <a:gd name="T106" fmla="*/ 39 w 69"/>
                <a:gd name="T107" fmla="*/ 4 h 33"/>
                <a:gd name="T108" fmla="*/ 37 w 69"/>
                <a:gd name="T109" fmla="*/ 2 h 33"/>
                <a:gd name="T110" fmla="*/ 34 w 69"/>
                <a:gd name="T111" fmla="*/ 2 h 33"/>
                <a:gd name="T112" fmla="*/ 31 w 69"/>
                <a:gd name="T113" fmla="*/ 2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33"/>
                <a:gd name="T173" fmla="*/ 69 w 6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33">
                  <a:moveTo>
                    <a:pt x="31" y="2"/>
                  </a:moveTo>
                  <a:lnTo>
                    <a:pt x="26" y="0"/>
                  </a:lnTo>
                  <a:lnTo>
                    <a:pt x="21" y="0"/>
                  </a:lnTo>
                  <a:lnTo>
                    <a:pt x="16" y="2"/>
                  </a:lnTo>
                  <a:lnTo>
                    <a:pt x="12" y="2"/>
                  </a:lnTo>
                  <a:lnTo>
                    <a:pt x="7" y="4"/>
                  </a:lnTo>
                  <a:lnTo>
                    <a:pt x="4" y="7"/>
                  </a:lnTo>
                  <a:lnTo>
                    <a:pt x="2" y="10"/>
                  </a:lnTo>
                  <a:lnTo>
                    <a:pt x="0" y="15"/>
                  </a:lnTo>
                  <a:lnTo>
                    <a:pt x="0" y="17"/>
                  </a:lnTo>
                  <a:lnTo>
                    <a:pt x="0" y="18"/>
                  </a:lnTo>
                  <a:lnTo>
                    <a:pt x="0" y="20"/>
                  </a:lnTo>
                  <a:lnTo>
                    <a:pt x="2" y="21"/>
                  </a:lnTo>
                  <a:lnTo>
                    <a:pt x="4" y="23"/>
                  </a:lnTo>
                  <a:lnTo>
                    <a:pt x="5" y="23"/>
                  </a:lnTo>
                  <a:lnTo>
                    <a:pt x="7" y="25"/>
                  </a:lnTo>
                  <a:lnTo>
                    <a:pt x="8" y="25"/>
                  </a:lnTo>
                  <a:lnTo>
                    <a:pt x="13" y="26"/>
                  </a:lnTo>
                  <a:lnTo>
                    <a:pt x="20" y="28"/>
                  </a:lnTo>
                  <a:lnTo>
                    <a:pt x="24" y="28"/>
                  </a:lnTo>
                  <a:lnTo>
                    <a:pt x="29" y="29"/>
                  </a:lnTo>
                  <a:lnTo>
                    <a:pt x="34" y="29"/>
                  </a:lnTo>
                  <a:lnTo>
                    <a:pt x="39" y="31"/>
                  </a:lnTo>
                  <a:lnTo>
                    <a:pt x="44" y="31"/>
                  </a:lnTo>
                  <a:lnTo>
                    <a:pt x="49" y="33"/>
                  </a:lnTo>
                  <a:lnTo>
                    <a:pt x="52" y="33"/>
                  </a:lnTo>
                  <a:lnTo>
                    <a:pt x="55" y="31"/>
                  </a:lnTo>
                  <a:lnTo>
                    <a:pt x="58" y="31"/>
                  </a:lnTo>
                  <a:lnTo>
                    <a:pt x="61" y="29"/>
                  </a:lnTo>
                  <a:lnTo>
                    <a:pt x="63" y="28"/>
                  </a:lnTo>
                  <a:lnTo>
                    <a:pt x="66" y="26"/>
                  </a:lnTo>
                  <a:lnTo>
                    <a:pt x="68" y="23"/>
                  </a:lnTo>
                  <a:lnTo>
                    <a:pt x="68" y="21"/>
                  </a:lnTo>
                  <a:lnTo>
                    <a:pt x="69" y="20"/>
                  </a:lnTo>
                  <a:lnTo>
                    <a:pt x="69" y="18"/>
                  </a:lnTo>
                  <a:lnTo>
                    <a:pt x="69" y="17"/>
                  </a:lnTo>
                  <a:lnTo>
                    <a:pt x="68" y="15"/>
                  </a:lnTo>
                  <a:lnTo>
                    <a:pt x="68" y="13"/>
                  </a:lnTo>
                  <a:lnTo>
                    <a:pt x="66" y="13"/>
                  </a:lnTo>
                  <a:lnTo>
                    <a:pt x="65" y="13"/>
                  </a:lnTo>
                  <a:lnTo>
                    <a:pt x="63" y="13"/>
                  </a:lnTo>
                  <a:lnTo>
                    <a:pt x="61" y="13"/>
                  </a:lnTo>
                  <a:lnTo>
                    <a:pt x="60" y="13"/>
                  </a:lnTo>
                  <a:lnTo>
                    <a:pt x="58" y="13"/>
                  </a:lnTo>
                  <a:lnTo>
                    <a:pt x="55" y="13"/>
                  </a:lnTo>
                  <a:lnTo>
                    <a:pt x="53" y="13"/>
                  </a:lnTo>
                  <a:lnTo>
                    <a:pt x="52" y="12"/>
                  </a:lnTo>
                  <a:lnTo>
                    <a:pt x="50" y="12"/>
                  </a:lnTo>
                  <a:lnTo>
                    <a:pt x="49" y="10"/>
                  </a:lnTo>
                  <a:lnTo>
                    <a:pt x="45" y="8"/>
                  </a:lnTo>
                  <a:lnTo>
                    <a:pt x="44" y="7"/>
                  </a:lnTo>
                  <a:lnTo>
                    <a:pt x="42" y="5"/>
                  </a:lnTo>
                  <a:lnTo>
                    <a:pt x="39" y="4"/>
                  </a:lnTo>
                  <a:lnTo>
                    <a:pt x="37" y="2"/>
                  </a:lnTo>
                  <a:lnTo>
                    <a:pt x="34" y="2"/>
                  </a:lnTo>
                  <a:lnTo>
                    <a:pt x="31" y="2"/>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58" name="Freeform 132"/>
            <p:cNvSpPr>
              <a:spLocks/>
            </p:cNvSpPr>
            <p:nvPr/>
          </p:nvSpPr>
          <p:spPr bwMode="auto">
            <a:xfrm>
              <a:off x="4966" y="2422"/>
              <a:ext cx="24" cy="26"/>
            </a:xfrm>
            <a:custGeom>
              <a:avLst/>
              <a:gdLst>
                <a:gd name="T0" fmla="*/ 8 w 24"/>
                <a:gd name="T1" fmla="*/ 0 h 26"/>
                <a:gd name="T2" fmla="*/ 7 w 24"/>
                <a:gd name="T3" fmla="*/ 1 h 26"/>
                <a:gd name="T4" fmla="*/ 4 w 24"/>
                <a:gd name="T5" fmla="*/ 3 h 26"/>
                <a:gd name="T6" fmla="*/ 2 w 24"/>
                <a:gd name="T7" fmla="*/ 5 h 26"/>
                <a:gd name="T8" fmla="*/ 2 w 24"/>
                <a:gd name="T9" fmla="*/ 6 h 26"/>
                <a:gd name="T10" fmla="*/ 0 w 24"/>
                <a:gd name="T11" fmla="*/ 9 h 26"/>
                <a:gd name="T12" fmla="*/ 0 w 24"/>
                <a:gd name="T13" fmla="*/ 13 h 26"/>
                <a:gd name="T14" fmla="*/ 0 w 24"/>
                <a:gd name="T15" fmla="*/ 14 h 26"/>
                <a:gd name="T16" fmla="*/ 0 w 24"/>
                <a:gd name="T17" fmla="*/ 18 h 26"/>
                <a:gd name="T18" fmla="*/ 2 w 24"/>
                <a:gd name="T19" fmla="*/ 21 h 26"/>
                <a:gd name="T20" fmla="*/ 4 w 24"/>
                <a:gd name="T21" fmla="*/ 22 h 26"/>
                <a:gd name="T22" fmla="*/ 5 w 24"/>
                <a:gd name="T23" fmla="*/ 24 h 26"/>
                <a:gd name="T24" fmla="*/ 7 w 24"/>
                <a:gd name="T25" fmla="*/ 26 h 26"/>
                <a:gd name="T26" fmla="*/ 8 w 24"/>
                <a:gd name="T27" fmla="*/ 26 h 26"/>
                <a:gd name="T28" fmla="*/ 12 w 24"/>
                <a:gd name="T29" fmla="*/ 26 h 26"/>
                <a:gd name="T30" fmla="*/ 13 w 24"/>
                <a:gd name="T31" fmla="*/ 24 h 26"/>
                <a:gd name="T32" fmla="*/ 16 w 24"/>
                <a:gd name="T33" fmla="*/ 21 h 26"/>
                <a:gd name="T34" fmla="*/ 18 w 24"/>
                <a:gd name="T35" fmla="*/ 18 h 26"/>
                <a:gd name="T36" fmla="*/ 20 w 24"/>
                <a:gd name="T37" fmla="*/ 16 h 26"/>
                <a:gd name="T38" fmla="*/ 21 w 24"/>
                <a:gd name="T39" fmla="*/ 14 h 26"/>
                <a:gd name="T40" fmla="*/ 23 w 24"/>
                <a:gd name="T41" fmla="*/ 11 h 26"/>
                <a:gd name="T42" fmla="*/ 24 w 24"/>
                <a:gd name="T43" fmla="*/ 8 h 26"/>
                <a:gd name="T44" fmla="*/ 24 w 24"/>
                <a:gd name="T45" fmla="*/ 6 h 26"/>
                <a:gd name="T46" fmla="*/ 24 w 24"/>
                <a:gd name="T47" fmla="*/ 5 h 26"/>
                <a:gd name="T48" fmla="*/ 23 w 24"/>
                <a:gd name="T49" fmla="*/ 1 h 26"/>
                <a:gd name="T50" fmla="*/ 23 w 24"/>
                <a:gd name="T51" fmla="*/ 1 h 26"/>
                <a:gd name="T52" fmla="*/ 21 w 24"/>
                <a:gd name="T53" fmla="*/ 0 h 26"/>
                <a:gd name="T54" fmla="*/ 20 w 24"/>
                <a:gd name="T55" fmla="*/ 0 h 26"/>
                <a:gd name="T56" fmla="*/ 18 w 24"/>
                <a:gd name="T57" fmla="*/ 0 h 26"/>
                <a:gd name="T58" fmla="*/ 15 w 24"/>
                <a:gd name="T59" fmla="*/ 0 h 26"/>
                <a:gd name="T60" fmla="*/ 13 w 24"/>
                <a:gd name="T61" fmla="*/ 0 h 26"/>
                <a:gd name="T62" fmla="*/ 10 w 24"/>
                <a:gd name="T63" fmla="*/ 0 h 26"/>
                <a:gd name="T64" fmla="*/ 8 w 24"/>
                <a:gd name="T65" fmla="*/ 0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26"/>
                <a:gd name="T101" fmla="*/ 24 w 24"/>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26">
                  <a:moveTo>
                    <a:pt x="8" y="0"/>
                  </a:moveTo>
                  <a:lnTo>
                    <a:pt x="7" y="1"/>
                  </a:lnTo>
                  <a:lnTo>
                    <a:pt x="4" y="3"/>
                  </a:lnTo>
                  <a:lnTo>
                    <a:pt x="2" y="5"/>
                  </a:lnTo>
                  <a:lnTo>
                    <a:pt x="2" y="6"/>
                  </a:lnTo>
                  <a:lnTo>
                    <a:pt x="0" y="9"/>
                  </a:lnTo>
                  <a:lnTo>
                    <a:pt x="0" y="13"/>
                  </a:lnTo>
                  <a:lnTo>
                    <a:pt x="0" y="14"/>
                  </a:lnTo>
                  <a:lnTo>
                    <a:pt x="0" y="18"/>
                  </a:lnTo>
                  <a:lnTo>
                    <a:pt x="2" y="21"/>
                  </a:lnTo>
                  <a:lnTo>
                    <a:pt x="4" y="22"/>
                  </a:lnTo>
                  <a:lnTo>
                    <a:pt x="5" y="24"/>
                  </a:lnTo>
                  <a:lnTo>
                    <a:pt x="7" y="26"/>
                  </a:lnTo>
                  <a:lnTo>
                    <a:pt x="8" y="26"/>
                  </a:lnTo>
                  <a:lnTo>
                    <a:pt x="12" y="26"/>
                  </a:lnTo>
                  <a:lnTo>
                    <a:pt x="13" y="24"/>
                  </a:lnTo>
                  <a:lnTo>
                    <a:pt x="16" y="21"/>
                  </a:lnTo>
                  <a:lnTo>
                    <a:pt x="18" y="18"/>
                  </a:lnTo>
                  <a:lnTo>
                    <a:pt x="20" y="16"/>
                  </a:lnTo>
                  <a:lnTo>
                    <a:pt x="21" y="14"/>
                  </a:lnTo>
                  <a:lnTo>
                    <a:pt x="23" y="11"/>
                  </a:lnTo>
                  <a:lnTo>
                    <a:pt x="24" y="8"/>
                  </a:lnTo>
                  <a:lnTo>
                    <a:pt x="24" y="6"/>
                  </a:lnTo>
                  <a:lnTo>
                    <a:pt x="24" y="5"/>
                  </a:lnTo>
                  <a:lnTo>
                    <a:pt x="23" y="1"/>
                  </a:lnTo>
                  <a:lnTo>
                    <a:pt x="21" y="0"/>
                  </a:lnTo>
                  <a:lnTo>
                    <a:pt x="20" y="0"/>
                  </a:lnTo>
                  <a:lnTo>
                    <a:pt x="18" y="0"/>
                  </a:lnTo>
                  <a:lnTo>
                    <a:pt x="15" y="0"/>
                  </a:lnTo>
                  <a:lnTo>
                    <a:pt x="13" y="0"/>
                  </a:lnTo>
                  <a:lnTo>
                    <a:pt x="10" y="0"/>
                  </a:lnTo>
                  <a:lnTo>
                    <a:pt x="8" y="0"/>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59" name="Freeform 133"/>
            <p:cNvSpPr>
              <a:spLocks/>
            </p:cNvSpPr>
            <p:nvPr/>
          </p:nvSpPr>
          <p:spPr bwMode="auto">
            <a:xfrm>
              <a:off x="4966" y="2422"/>
              <a:ext cx="24" cy="26"/>
            </a:xfrm>
            <a:custGeom>
              <a:avLst/>
              <a:gdLst>
                <a:gd name="T0" fmla="*/ 8 w 24"/>
                <a:gd name="T1" fmla="*/ 0 h 26"/>
                <a:gd name="T2" fmla="*/ 7 w 24"/>
                <a:gd name="T3" fmla="*/ 1 h 26"/>
                <a:gd name="T4" fmla="*/ 4 w 24"/>
                <a:gd name="T5" fmla="*/ 3 h 26"/>
                <a:gd name="T6" fmla="*/ 2 w 24"/>
                <a:gd name="T7" fmla="*/ 5 h 26"/>
                <a:gd name="T8" fmla="*/ 2 w 24"/>
                <a:gd name="T9" fmla="*/ 6 h 26"/>
                <a:gd name="T10" fmla="*/ 0 w 24"/>
                <a:gd name="T11" fmla="*/ 9 h 26"/>
                <a:gd name="T12" fmla="*/ 0 w 24"/>
                <a:gd name="T13" fmla="*/ 13 h 26"/>
                <a:gd name="T14" fmla="*/ 0 w 24"/>
                <a:gd name="T15" fmla="*/ 14 h 26"/>
                <a:gd name="T16" fmla="*/ 0 w 24"/>
                <a:gd name="T17" fmla="*/ 18 h 26"/>
                <a:gd name="T18" fmla="*/ 2 w 24"/>
                <a:gd name="T19" fmla="*/ 21 h 26"/>
                <a:gd name="T20" fmla="*/ 4 w 24"/>
                <a:gd name="T21" fmla="*/ 22 h 26"/>
                <a:gd name="T22" fmla="*/ 5 w 24"/>
                <a:gd name="T23" fmla="*/ 24 h 26"/>
                <a:gd name="T24" fmla="*/ 7 w 24"/>
                <a:gd name="T25" fmla="*/ 26 h 26"/>
                <a:gd name="T26" fmla="*/ 8 w 24"/>
                <a:gd name="T27" fmla="*/ 26 h 26"/>
                <a:gd name="T28" fmla="*/ 12 w 24"/>
                <a:gd name="T29" fmla="*/ 26 h 26"/>
                <a:gd name="T30" fmla="*/ 13 w 24"/>
                <a:gd name="T31" fmla="*/ 24 h 26"/>
                <a:gd name="T32" fmla="*/ 16 w 24"/>
                <a:gd name="T33" fmla="*/ 21 h 26"/>
                <a:gd name="T34" fmla="*/ 18 w 24"/>
                <a:gd name="T35" fmla="*/ 18 h 26"/>
                <a:gd name="T36" fmla="*/ 20 w 24"/>
                <a:gd name="T37" fmla="*/ 16 h 26"/>
                <a:gd name="T38" fmla="*/ 21 w 24"/>
                <a:gd name="T39" fmla="*/ 14 h 26"/>
                <a:gd name="T40" fmla="*/ 23 w 24"/>
                <a:gd name="T41" fmla="*/ 11 h 26"/>
                <a:gd name="T42" fmla="*/ 24 w 24"/>
                <a:gd name="T43" fmla="*/ 8 h 26"/>
                <a:gd name="T44" fmla="*/ 24 w 24"/>
                <a:gd name="T45" fmla="*/ 6 h 26"/>
                <a:gd name="T46" fmla="*/ 24 w 24"/>
                <a:gd name="T47" fmla="*/ 5 h 26"/>
                <a:gd name="T48" fmla="*/ 23 w 24"/>
                <a:gd name="T49" fmla="*/ 1 h 26"/>
                <a:gd name="T50" fmla="*/ 23 w 24"/>
                <a:gd name="T51" fmla="*/ 1 h 26"/>
                <a:gd name="T52" fmla="*/ 21 w 24"/>
                <a:gd name="T53" fmla="*/ 0 h 26"/>
                <a:gd name="T54" fmla="*/ 20 w 24"/>
                <a:gd name="T55" fmla="*/ 0 h 26"/>
                <a:gd name="T56" fmla="*/ 18 w 24"/>
                <a:gd name="T57" fmla="*/ 0 h 26"/>
                <a:gd name="T58" fmla="*/ 15 w 24"/>
                <a:gd name="T59" fmla="*/ 0 h 26"/>
                <a:gd name="T60" fmla="*/ 13 w 24"/>
                <a:gd name="T61" fmla="*/ 0 h 26"/>
                <a:gd name="T62" fmla="*/ 10 w 24"/>
                <a:gd name="T63" fmla="*/ 0 h 26"/>
                <a:gd name="T64" fmla="*/ 8 w 24"/>
                <a:gd name="T65" fmla="*/ 0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
                <a:gd name="T100" fmla="*/ 0 h 26"/>
                <a:gd name="T101" fmla="*/ 24 w 24"/>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 h="26">
                  <a:moveTo>
                    <a:pt x="8" y="0"/>
                  </a:moveTo>
                  <a:lnTo>
                    <a:pt x="7" y="1"/>
                  </a:lnTo>
                  <a:lnTo>
                    <a:pt x="4" y="3"/>
                  </a:lnTo>
                  <a:lnTo>
                    <a:pt x="2" y="5"/>
                  </a:lnTo>
                  <a:lnTo>
                    <a:pt x="2" y="6"/>
                  </a:lnTo>
                  <a:lnTo>
                    <a:pt x="0" y="9"/>
                  </a:lnTo>
                  <a:lnTo>
                    <a:pt x="0" y="13"/>
                  </a:lnTo>
                  <a:lnTo>
                    <a:pt x="0" y="14"/>
                  </a:lnTo>
                  <a:lnTo>
                    <a:pt x="0" y="18"/>
                  </a:lnTo>
                  <a:lnTo>
                    <a:pt x="2" y="21"/>
                  </a:lnTo>
                  <a:lnTo>
                    <a:pt x="4" y="22"/>
                  </a:lnTo>
                  <a:lnTo>
                    <a:pt x="5" y="24"/>
                  </a:lnTo>
                  <a:lnTo>
                    <a:pt x="7" y="26"/>
                  </a:lnTo>
                  <a:lnTo>
                    <a:pt x="8" y="26"/>
                  </a:lnTo>
                  <a:lnTo>
                    <a:pt x="12" y="26"/>
                  </a:lnTo>
                  <a:lnTo>
                    <a:pt x="13" y="24"/>
                  </a:lnTo>
                  <a:lnTo>
                    <a:pt x="16" y="21"/>
                  </a:lnTo>
                  <a:lnTo>
                    <a:pt x="18" y="18"/>
                  </a:lnTo>
                  <a:lnTo>
                    <a:pt x="20" y="16"/>
                  </a:lnTo>
                  <a:lnTo>
                    <a:pt x="21" y="14"/>
                  </a:lnTo>
                  <a:lnTo>
                    <a:pt x="23" y="11"/>
                  </a:lnTo>
                  <a:lnTo>
                    <a:pt x="24" y="8"/>
                  </a:lnTo>
                  <a:lnTo>
                    <a:pt x="24" y="6"/>
                  </a:lnTo>
                  <a:lnTo>
                    <a:pt x="24" y="5"/>
                  </a:lnTo>
                  <a:lnTo>
                    <a:pt x="23" y="1"/>
                  </a:lnTo>
                  <a:lnTo>
                    <a:pt x="21" y="0"/>
                  </a:lnTo>
                  <a:lnTo>
                    <a:pt x="20" y="0"/>
                  </a:lnTo>
                  <a:lnTo>
                    <a:pt x="18" y="0"/>
                  </a:lnTo>
                  <a:lnTo>
                    <a:pt x="15" y="0"/>
                  </a:lnTo>
                  <a:lnTo>
                    <a:pt x="13" y="0"/>
                  </a:lnTo>
                  <a:lnTo>
                    <a:pt x="10" y="0"/>
                  </a:lnTo>
                  <a:lnTo>
                    <a:pt x="8" y="0"/>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0" name="Freeform 134"/>
            <p:cNvSpPr>
              <a:spLocks/>
            </p:cNvSpPr>
            <p:nvPr/>
          </p:nvSpPr>
          <p:spPr bwMode="auto">
            <a:xfrm>
              <a:off x="4902" y="2481"/>
              <a:ext cx="43" cy="37"/>
            </a:xfrm>
            <a:custGeom>
              <a:avLst/>
              <a:gdLst>
                <a:gd name="T0" fmla="*/ 21 w 43"/>
                <a:gd name="T1" fmla="*/ 5 h 37"/>
                <a:gd name="T2" fmla="*/ 18 w 43"/>
                <a:gd name="T3" fmla="*/ 4 h 37"/>
                <a:gd name="T4" fmla="*/ 16 w 43"/>
                <a:gd name="T5" fmla="*/ 2 h 37"/>
                <a:gd name="T6" fmla="*/ 13 w 43"/>
                <a:gd name="T7" fmla="*/ 0 h 37"/>
                <a:gd name="T8" fmla="*/ 11 w 43"/>
                <a:gd name="T9" fmla="*/ 0 h 37"/>
                <a:gd name="T10" fmla="*/ 8 w 43"/>
                <a:gd name="T11" fmla="*/ 0 h 37"/>
                <a:gd name="T12" fmla="*/ 6 w 43"/>
                <a:gd name="T13" fmla="*/ 0 h 37"/>
                <a:gd name="T14" fmla="*/ 5 w 43"/>
                <a:gd name="T15" fmla="*/ 2 h 37"/>
                <a:gd name="T16" fmla="*/ 3 w 43"/>
                <a:gd name="T17" fmla="*/ 5 h 37"/>
                <a:gd name="T18" fmla="*/ 2 w 43"/>
                <a:gd name="T19" fmla="*/ 7 h 37"/>
                <a:gd name="T20" fmla="*/ 0 w 43"/>
                <a:gd name="T21" fmla="*/ 8 h 37"/>
                <a:gd name="T22" fmla="*/ 0 w 43"/>
                <a:gd name="T23" fmla="*/ 12 h 37"/>
                <a:gd name="T24" fmla="*/ 0 w 43"/>
                <a:gd name="T25" fmla="*/ 13 h 37"/>
                <a:gd name="T26" fmla="*/ 0 w 43"/>
                <a:gd name="T27" fmla="*/ 16 h 37"/>
                <a:gd name="T28" fmla="*/ 0 w 43"/>
                <a:gd name="T29" fmla="*/ 18 h 37"/>
                <a:gd name="T30" fmla="*/ 0 w 43"/>
                <a:gd name="T31" fmla="*/ 21 h 37"/>
                <a:gd name="T32" fmla="*/ 0 w 43"/>
                <a:gd name="T33" fmla="*/ 23 h 37"/>
                <a:gd name="T34" fmla="*/ 2 w 43"/>
                <a:gd name="T35" fmla="*/ 24 h 37"/>
                <a:gd name="T36" fmla="*/ 2 w 43"/>
                <a:gd name="T37" fmla="*/ 26 h 37"/>
                <a:gd name="T38" fmla="*/ 3 w 43"/>
                <a:gd name="T39" fmla="*/ 28 h 37"/>
                <a:gd name="T40" fmla="*/ 3 w 43"/>
                <a:gd name="T41" fmla="*/ 29 h 37"/>
                <a:gd name="T42" fmla="*/ 5 w 43"/>
                <a:gd name="T43" fmla="*/ 29 h 37"/>
                <a:gd name="T44" fmla="*/ 6 w 43"/>
                <a:gd name="T45" fmla="*/ 29 h 37"/>
                <a:gd name="T46" fmla="*/ 6 w 43"/>
                <a:gd name="T47" fmla="*/ 31 h 37"/>
                <a:gd name="T48" fmla="*/ 8 w 43"/>
                <a:gd name="T49" fmla="*/ 31 h 37"/>
                <a:gd name="T50" fmla="*/ 13 w 43"/>
                <a:gd name="T51" fmla="*/ 31 h 37"/>
                <a:gd name="T52" fmla="*/ 18 w 43"/>
                <a:gd name="T53" fmla="*/ 33 h 37"/>
                <a:gd name="T54" fmla="*/ 24 w 43"/>
                <a:gd name="T55" fmla="*/ 34 h 37"/>
                <a:gd name="T56" fmla="*/ 29 w 43"/>
                <a:gd name="T57" fmla="*/ 36 h 37"/>
                <a:gd name="T58" fmla="*/ 32 w 43"/>
                <a:gd name="T59" fmla="*/ 37 h 37"/>
                <a:gd name="T60" fmla="*/ 37 w 43"/>
                <a:gd name="T61" fmla="*/ 37 h 37"/>
                <a:gd name="T62" fmla="*/ 40 w 43"/>
                <a:gd name="T63" fmla="*/ 36 h 37"/>
                <a:gd name="T64" fmla="*/ 43 w 43"/>
                <a:gd name="T65" fmla="*/ 33 h 37"/>
                <a:gd name="T66" fmla="*/ 43 w 43"/>
                <a:gd name="T67" fmla="*/ 29 h 37"/>
                <a:gd name="T68" fmla="*/ 42 w 43"/>
                <a:gd name="T69" fmla="*/ 26 h 37"/>
                <a:gd name="T70" fmla="*/ 40 w 43"/>
                <a:gd name="T71" fmla="*/ 23 h 37"/>
                <a:gd name="T72" fmla="*/ 37 w 43"/>
                <a:gd name="T73" fmla="*/ 20 h 37"/>
                <a:gd name="T74" fmla="*/ 32 w 43"/>
                <a:gd name="T75" fmla="*/ 15 h 37"/>
                <a:gd name="T76" fmla="*/ 29 w 43"/>
                <a:gd name="T77" fmla="*/ 12 h 37"/>
                <a:gd name="T78" fmla="*/ 24 w 43"/>
                <a:gd name="T79" fmla="*/ 8 h 37"/>
                <a:gd name="T80" fmla="*/ 21 w 43"/>
                <a:gd name="T81" fmla="*/ 5 h 37"/>
                <a:gd name="T82" fmla="*/ 21 w 43"/>
                <a:gd name="T83" fmla="*/ 5 h 37"/>
                <a:gd name="T84" fmla="*/ 21 w 43"/>
                <a:gd name="T85" fmla="*/ 5 h 37"/>
                <a:gd name="T86" fmla="*/ 21 w 43"/>
                <a:gd name="T87" fmla="*/ 5 h 37"/>
                <a:gd name="T88" fmla="*/ 21 w 43"/>
                <a:gd name="T89" fmla="*/ 5 h 37"/>
                <a:gd name="T90" fmla="*/ 21 w 43"/>
                <a:gd name="T91" fmla="*/ 5 h 37"/>
                <a:gd name="T92" fmla="*/ 21 w 43"/>
                <a:gd name="T93" fmla="*/ 5 h 37"/>
                <a:gd name="T94" fmla="*/ 21 w 43"/>
                <a:gd name="T95" fmla="*/ 5 h 37"/>
                <a:gd name="T96" fmla="*/ 21 w 43"/>
                <a:gd name="T97" fmla="*/ 5 h 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7"/>
                <a:gd name="T149" fmla="*/ 43 w 43"/>
                <a:gd name="T150" fmla="*/ 37 h 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7">
                  <a:moveTo>
                    <a:pt x="21" y="5"/>
                  </a:moveTo>
                  <a:lnTo>
                    <a:pt x="18" y="4"/>
                  </a:lnTo>
                  <a:lnTo>
                    <a:pt x="16" y="2"/>
                  </a:lnTo>
                  <a:lnTo>
                    <a:pt x="13" y="0"/>
                  </a:lnTo>
                  <a:lnTo>
                    <a:pt x="11" y="0"/>
                  </a:lnTo>
                  <a:lnTo>
                    <a:pt x="8" y="0"/>
                  </a:lnTo>
                  <a:lnTo>
                    <a:pt x="6" y="0"/>
                  </a:lnTo>
                  <a:lnTo>
                    <a:pt x="5" y="2"/>
                  </a:lnTo>
                  <a:lnTo>
                    <a:pt x="3" y="5"/>
                  </a:lnTo>
                  <a:lnTo>
                    <a:pt x="2" y="7"/>
                  </a:lnTo>
                  <a:lnTo>
                    <a:pt x="0" y="8"/>
                  </a:lnTo>
                  <a:lnTo>
                    <a:pt x="0" y="12"/>
                  </a:lnTo>
                  <a:lnTo>
                    <a:pt x="0" y="13"/>
                  </a:lnTo>
                  <a:lnTo>
                    <a:pt x="0" y="16"/>
                  </a:lnTo>
                  <a:lnTo>
                    <a:pt x="0" y="18"/>
                  </a:lnTo>
                  <a:lnTo>
                    <a:pt x="0" y="21"/>
                  </a:lnTo>
                  <a:lnTo>
                    <a:pt x="0" y="23"/>
                  </a:lnTo>
                  <a:lnTo>
                    <a:pt x="2" y="24"/>
                  </a:lnTo>
                  <a:lnTo>
                    <a:pt x="2" y="26"/>
                  </a:lnTo>
                  <a:lnTo>
                    <a:pt x="3" y="28"/>
                  </a:lnTo>
                  <a:lnTo>
                    <a:pt x="3" y="29"/>
                  </a:lnTo>
                  <a:lnTo>
                    <a:pt x="5" y="29"/>
                  </a:lnTo>
                  <a:lnTo>
                    <a:pt x="6" y="29"/>
                  </a:lnTo>
                  <a:lnTo>
                    <a:pt x="6" y="31"/>
                  </a:lnTo>
                  <a:lnTo>
                    <a:pt x="8" y="31"/>
                  </a:lnTo>
                  <a:lnTo>
                    <a:pt x="13" y="31"/>
                  </a:lnTo>
                  <a:lnTo>
                    <a:pt x="18" y="33"/>
                  </a:lnTo>
                  <a:lnTo>
                    <a:pt x="24" y="34"/>
                  </a:lnTo>
                  <a:lnTo>
                    <a:pt x="29" y="36"/>
                  </a:lnTo>
                  <a:lnTo>
                    <a:pt x="32" y="37"/>
                  </a:lnTo>
                  <a:lnTo>
                    <a:pt x="37" y="37"/>
                  </a:lnTo>
                  <a:lnTo>
                    <a:pt x="40" y="36"/>
                  </a:lnTo>
                  <a:lnTo>
                    <a:pt x="43" y="33"/>
                  </a:lnTo>
                  <a:lnTo>
                    <a:pt x="43" y="29"/>
                  </a:lnTo>
                  <a:lnTo>
                    <a:pt x="42" y="26"/>
                  </a:lnTo>
                  <a:lnTo>
                    <a:pt x="40" y="23"/>
                  </a:lnTo>
                  <a:lnTo>
                    <a:pt x="37" y="20"/>
                  </a:lnTo>
                  <a:lnTo>
                    <a:pt x="32" y="15"/>
                  </a:lnTo>
                  <a:lnTo>
                    <a:pt x="29" y="12"/>
                  </a:lnTo>
                  <a:lnTo>
                    <a:pt x="24" y="8"/>
                  </a:lnTo>
                  <a:lnTo>
                    <a:pt x="21" y="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1" name="Freeform 135"/>
            <p:cNvSpPr>
              <a:spLocks/>
            </p:cNvSpPr>
            <p:nvPr/>
          </p:nvSpPr>
          <p:spPr bwMode="auto">
            <a:xfrm>
              <a:off x="4902" y="2481"/>
              <a:ext cx="43" cy="37"/>
            </a:xfrm>
            <a:custGeom>
              <a:avLst/>
              <a:gdLst>
                <a:gd name="T0" fmla="*/ 21 w 43"/>
                <a:gd name="T1" fmla="*/ 5 h 37"/>
                <a:gd name="T2" fmla="*/ 18 w 43"/>
                <a:gd name="T3" fmla="*/ 4 h 37"/>
                <a:gd name="T4" fmla="*/ 16 w 43"/>
                <a:gd name="T5" fmla="*/ 2 h 37"/>
                <a:gd name="T6" fmla="*/ 13 w 43"/>
                <a:gd name="T7" fmla="*/ 0 h 37"/>
                <a:gd name="T8" fmla="*/ 11 w 43"/>
                <a:gd name="T9" fmla="*/ 0 h 37"/>
                <a:gd name="T10" fmla="*/ 8 w 43"/>
                <a:gd name="T11" fmla="*/ 0 h 37"/>
                <a:gd name="T12" fmla="*/ 6 w 43"/>
                <a:gd name="T13" fmla="*/ 0 h 37"/>
                <a:gd name="T14" fmla="*/ 5 w 43"/>
                <a:gd name="T15" fmla="*/ 2 h 37"/>
                <a:gd name="T16" fmla="*/ 3 w 43"/>
                <a:gd name="T17" fmla="*/ 5 h 37"/>
                <a:gd name="T18" fmla="*/ 2 w 43"/>
                <a:gd name="T19" fmla="*/ 7 h 37"/>
                <a:gd name="T20" fmla="*/ 0 w 43"/>
                <a:gd name="T21" fmla="*/ 8 h 37"/>
                <a:gd name="T22" fmla="*/ 0 w 43"/>
                <a:gd name="T23" fmla="*/ 12 h 37"/>
                <a:gd name="T24" fmla="*/ 0 w 43"/>
                <a:gd name="T25" fmla="*/ 13 h 37"/>
                <a:gd name="T26" fmla="*/ 0 w 43"/>
                <a:gd name="T27" fmla="*/ 16 h 37"/>
                <a:gd name="T28" fmla="*/ 0 w 43"/>
                <a:gd name="T29" fmla="*/ 18 h 37"/>
                <a:gd name="T30" fmla="*/ 0 w 43"/>
                <a:gd name="T31" fmla="*/ 21 h 37"/>
                <a:gd name="T32" fmla="*/ 0 w 43"/>
                <a:gd name="T33" fmla="*/ 23 h 37"/>
                <a:gd name="T34" fmla="*/ 2 w 43"/>
                <a:gd name="T35" fmla="*/ 24 h 37"/>
                <a:gd name="T36" fmla="*/ 2 w 43"/>
                <a:gd name="T37" fmla="*/ 26 h 37"/>
                <a:gd name="T38" fmla="*/ 3 w 43"/>
                <a:gd name="T39" fmla="*/ 28 h 37"/>
                <a:gd name="T40" fmla="*/ 3 w 43"/>
                <a:gd name="T41" fmla="*/ 29 h 37"/>
                <a:gd name="T42" fmla="*/ 5 w 43"/>
                <a:gd name="T43" fmla="*/ 29 h 37"/>
                <a:gd name="T44" fmla="*/ 6 w 43"/>
                <a:gd name="T45" fmla="*/ 29 h 37"/>
                <a:gd name="T46" fmla="*/ 6 w 43"/>
                <a:gd name="T47" fmla="*/ 31 h 37"/>
                <a:gd name="T48" fmla="*/ 8 w 43"/>
                <a:gd name="T49" fmla="*/ 31 h 37"/>
                <a:gd name="T50" fmla="*/ 13 w 43"/>
                <a:gd name="T51" fmla="*/ 31 h 37"/>
                <a:gd name="T52" fmla="*/ 18 w 43"/>
                <a:gd name="T53" fmla="*/ 33 h 37"/>
                <a:gd name="T54" fmla="*/ 24 w 43"/>
                <a:gd name="T55" fmla="*/ 34 h 37"/>
                <a:gd name="T56" fmla="*/ 29 w 43"/>
                <a:gd name="T57" fmla="*/ 36 h 37"/>
                <a:gd name="T58" fmla="*/ 32 w 43"/>
                <a:gd name="T59" fmla="*/ 37 h 37"/>
                <a:gd name="T60" fmla="*/ 37 w 43"/>
                <a:gd name="T61" fmla="*/ 37 h 37"/>
                <a:gd name="T62" fmla="*/ 40 w 43"/>
                <a:gd name="T63" fmla="*/ 36 h 37"/>
                <a:gd name="T64" fmla="*/ 43 w 43"/>
                <a:gd name="T65" fmla="*/ 33 h 37"/>
                <a:gd name="T66" fmla="*/ 43 w 43"/>
                <a:gd name="T67" fmla="*/ 29 h 37"/>
                <a:gd name="T68" fmla="*/ 42 w 43"/>
                <a:gd name="T69" fmla="*/ 26 h 37"/>
                <a:gd name="T70" fmla="*/ 40 w 43"/>
                <a:gd name="T71" fmla="*/ 23 h 37"/>
                <a:gd name="T72" fmla="*/ 37 w 43"/>
                <a:gd name="T73" fmla="*/ 20 h 37"/>
                <a:gd name="T74" fmla="*/ 32 w 43"/>
                <a:gd name="T75" fmla="*/ 15 h 37"/>
                <a:gd name="T76" fmla="*/ 29 w 43"/>
                <a:gd name="T77" fmla="*/ 12 h 37"/>
                <a:gd name="T78" fmla="*/ 24 w 43"/>
                <a:gd name="T79" fmla="*/ 8 h 37"/>
                <a:gd name="T80" fmla="*/ 21 w 43"/>
                <a:gd name="T81" fmla="*/ 5 h 37"/>
                <a:gd name="T82" fmla="*/ 21 w 43"/>
                <a:gd name="T83" fmla="*/ 5 h 37"/>
                <a:gd name="T84" fmla="*/ 21 w 43"/>
                <a:gd name="T85" fmla="*/ 5 h 37"/>
                <a:gd name="T86" fmla="*/ 21 w 43"/>
                <a:gd name="T87" fmla="*/ 5 h 37"/>
                <a:gd name="T88" fmla="*/ 21 w 43"/>
                <a:gd name="T89" fmla="*/ 5 h 37"/>
                <a:gd name="T90" fmla="*/ 21 w 43"/>
                <a:gd name="T91" fmla="*/ 5 h 37"/>
                <a:gd name="T92" fmla="*/ 21 w 43"/>
                <a:gd name="T93" fmla="*/ 5 h 37"/>
                <a:gd name="T94" fmla="*/ 21 w 43"/>
                <a:gd name="T95" fmla="*/ 5 h 37"/>
                <a:gd name="T96" fmla="*/ 21 w 43"/>
                <a:gd name="T97" fmla="*/ 5 h 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7"/>
                <a:gd name="T149" fmla="*/ 43 w 43"/>
                <a:gd name="T150" fmla="*/ 37 h 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7">
                  <a:moveTo>
                    <a:pt x="21" y="5"/>
                  </a:moveTo>
                  <a:lnTo>
                    <a:pt x="18" y="4"/>
                  </a:lnTo>
                  <a:lnTo>
                    <a:pt x="16" y="2"/>
                  </a:lnTo>
                  <a:lnTo>
                    <a:pt x="13" y="0"/>
                  </a:lnTo>
                  <a:lnTo>
                    <a:pt x="11" y="0"/>
                  </a:lnTo>
                  <a:lnTo>
                    <a:pt x="8" y="0"/>
                  </a:lnTo>
                  <a:lnTo>
                    <a:pt x="6" y="0"/>
                  </a:lnTo>
                  <a:lnTo>
                    <a:pt x="5" y="2"/>
                  </a:lnTo>
                  <a:lnTo>
                    <a:pt x="3" y="5"/>
                  </a:lnTo>
                  <a:lnTo>
                    <a:pt x="2" y="7"/>
                  </a:lnTo>
                  <a:lnTo>
                    <a:pt x="0" y="8"/>
                  </a:lnTo>
                  <a:lnTo>
                    <a:pt x="0" y="12"/>
                  </a:lnTo>
                  <a:lnTo>
                    <a:pt x="0" y="13"/>
                  </a:lnTo>
                  <a:lnTo>
                    <a:pt x="0" y="16"/>
                  </a:lnTo>
                  <a:lnTo>
                    <a:pt x="0" y="18"/>
                  </a:lnTo>
                  <a:lnTo>
                    <a:pt x="0" y="21"/>
                  </a:lnTo>
                  <a:lnTo>
                    <a:pt x="0" y="23"/>
                  </a:lnTo>
                  <a:lnTo>
                    <a:pt x="2" y="24"/>
                  </a:lnTo>
                  <a:lnTo>
                    <a:pt x="2" y="26"/>
                  </a:lnTo>
                  <a:lnTo>
                    <a:pt x="3" y="28"/>
                  </a:lnTo>
                  <a:lnTo>
                    <a:pt x="3" y="29"/>
                  </a:lnTo>
                  <a:lnTo>
                    <a:pt x="5" y="29"/>
                  </a:lnTo>
                  <a:lnTo>
                    <a:pt x="6" y="29"/>
                  </a:lnTo>
                  <a:lnTo>
                    <a:pt x="6" y="31"/>
                  </a:lnTo>
                  <a:lnTo>
                    <a:pt x="8" y="31"/>
                  </a:lnTo>
                  <a:lnTo>
                    <a:pt x="13" y="31"/>
                  </a:lnTo>
                  <a:lnTo>
                    <a:pt x="18" y="33"/>
                  </a:lnTo>
                  <a:lnTo>
                    <a:pt x="24" y="34"/>
                  </a:lnTo>
                  <a:lnTo>
                    <a:pt x="29" y="36"/>
                  </a:lnTo>
                  <a:lnTo>
                    <a:pt x="32" y="37"/>
                  </a:lnTo>
                  <a:lnTo>
                    <a:pt x="37" y="37"/>
                  </a:lnTo>
                  <a:lnTo>
                    <a:pt x="40" y="36"/>
                  </a:lnTo>
                  <a:lnTo>
                    <a:pt x="43" y="33"/>
                  </a:lnTo>
                  <a:lnTo>
                    <a:pt x="43" y="29"/>
                  </a:lnTo>
                  <a:lnTo>
                    <a:pt x="42" y="26"/>
                  </a:lnTo>
                  <a:lnTo>
                    <a:pt x="40" y="23"/>
                  </a:lnTo>
                  <a:lnTo>
                    <a:pt x="37" y="20"/>
                  </a:lnTo>
                  <a:lnTo>
                    <a:pt x="32" y="15"/>
                  </a:lnTo>
                  <a:lnTo>
                    <a:pt x="29" y="12"/>
                  </a:lnTo>
                  <a:lnTo>
                    <a:pt x="24" y="8"/>
                  </a:lnTo>
                  <a:lnTo>
                    <a:pt x="21" y="5"/>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2" name="Freeform 136"/>
            <p:cNvSpPr>
              <a:spLocks/>
            </p:cNvSpPr>
            <p:nvPr/>
          </p:nvSpPr>
          <p:spPr bwMode="auto">
            <a:xfrm>
              <a:off x="4393" y="2687"/>
              <a:ext cx="255" cy="250"/>
            </a:xfrm>
            <a:custGeom>
              <a:avLst/>
              <a:gdLst>
                <a:gd name="T0" fmla="*/ 17 w 255"/>
                <a:gd name="T1" fmla="*/ 73 h 250"/>
                <a:gd name="T2" fmla="*/ 27 w 255"/>
                <a:gd name="T3" fmla="*/ 84 h 250"/>
                <a:gd name="T4" fmla="*/ 32 w 255"/>
                <a:gd name="T5" fmla="*/ 95 h 250"/>
                <a:gd name="T6" fmla="*/ 30 w 255"/>
                <a:gd name="T7" fmla="*/ 122 h 250"/>
                <a:gd name="T8" fmla="*/ 29 w 255"/>
                <a:gd name="T9" fmla="*/ 151 h 250"/>
                <a:gd name="T10" fmla="*/ 30 w 255"/>
                <a:gd name="T11" fmla="*/ 172 h 250"/>
                <a:gd name="T12" fmla="*/ 33 w 255"/>
                <a:gd name="T13" fmla="*/ 179 h 250"/>
                <a:gd name="T14" fmla="*/ 38 w 255"/>
                <a:gd name="T15" fmla="*/ 187 h 250"/>
                <a:gd name="T16" fmla="*/ 33 w 255"/>
                <a:gd name="T17" fmla="*/ 200 h 250"/>
                <a:gd name="T18" fmla="*/ 24 w 255"/>
                <a:gd name="T19" fmla="*/ 216 h 250"/>
                <a:gd name="T20" fmla="*/ 21 w 255"/>
                <a:gd name="T21" fmla="*/ 232 h 250"/>
                <a:gd name="T22" fmla="*/ 32 w 255"/>
                <a:gd name="T23" fmla="*/ 246 h 250"/>
                <a:gd name="T24" fmla="*/ 51 w 255"/>
                <a:gd name="T25" fmla="*/ 250 h 250"/>
                <a:gd name="T26" fmla="*/ 70 w 255"/>
                <a:gd name="T27" fmla="*/ 237 h 250"/>
                <a:gd name="T28" fmla="*/ 90 w 255"/>
                <a:gd name="T29" fmla="*/ 221 h 250"/>
                <a:gd name="T30" fmla="*/ 109 w 255"/>
                <a:gd name="T31" fmla="*/ 206 h 250"/>
                <a:gd name="T32" fmla="*/ 127 w 255"/>
                <a:gd name="T33" fmla="*/ 192 h 250"/>
                <a:gd name="T34" fmla="*/ 138 w 255"/>
                <a:gd name="T35" fmla="*/ 174 h 250"/>
                <a:gd name="T36" fmla="*/ 148 w 255"/>
                <a:gd name="T37" fmla="*/ 156 h 250"/>
                <a:gd name="T38" fmla="*/ 162 w 255"/>
                <a:gd name="T39" fmla="*/ 145 h 250"/>
                <a:gd name="T40" fmla="*/ 180 w 255"/>
                <a:gd name="T41" fmla="*/ 139 h 250"/>
                <a:gd name="T42" fmla="*/ 196 w 255"/>
                <a:gd name="T43" fmla="*/ 127 h 250"/>
                <a:gd name="T44" fmla="*/ 201 w 255"/>
                <a:gd name="T45" fmla="*/ 108 h 250"/>
                <a:gd name="T46" fmla="*/ 207 w 255"/>
                <a:gd name="T47" fmla="*/ 90 h 250"/>
                <a:gd name="T48" fmla="*/ 221 w 255"/>
                <a:gd name="T49" fmla="*/ 84 h 250"/>
                <a:gd name="T50" fmla="*/ 234 w 255"/>
                <a:gd name="T51" fmla="*/ 77 h 250"/>
                <a:gd name="T52" fmla="*/ 244 w 255"/>
                <a:gd name="T53" fmla="*/ 66 h 250"/>
                <a:gd name="T54" fmla="*/ 252 w 255"/>
                <a:gd name="T55" fmla="*/ 48 h 250"/>
                <a:gd name="T56" fmla="*/ 254 w 255"/>
                <a:gd name="T57" fmla="*/ 32 h 250"/>
                <a:gd name="T58" fmla="*/ 241 w 255"/>
                <a:gd name="T59" fmla="*/ 21 h 250"/>
                <a:gd name="T60" fmla="*/ 226 w 255"/>
                <a:gd name="T61" fmla="*/ 21 h 250"/>
                <a:gd name="T62" fmla="*/ 204 w 255"/>
                <a:gd name="T63" fmla="*/ 39 h 250"/>
                <a:gd name="T64" fmla="*/ 183 w 255"/>
                <a:gd name="T65" fmla="*/ 58 h 250"/>
                <a:gd name="T66" fmla="*/ 162 w 255"/>
                <a:gd name="T67" fmla="*/ 60 h 250"/>
                <a:gd name="T68" fmla="*/ 139 w 255"/>
                <a:gd name="T69" fmla="*/ 55 h 250"/>
                <a:gd name="T70" fmla="*/ 120 w 255"/>
                <a:gd name="T71" fmla="*/ 47 h 250"/>
                <a:gd name="T72" fmla="*/ 109 w 255"/>
                <a:gd name="T73" fmla="*/ 37 h 250"/>
                <a:gd name="T74" fmla="*/ 98 w 255"/>
                <a:gd name="T75" fmla="*/ 29 h 250"/>
                <a:gd name="T76" fmla="*/ 88 w 255"/>
                <a:gd name="T77" fmla="*/ 24 h 250"/>
                <a:gd name="T78" fmla="*/ 82 w 255"/>
                <a:gd name="T79" fmla="*/ 26 h 250"/>
                <a:gd name="T80" fmla="*/ 75 w 255"/>
                <a:gd name="T81" fmla="*/ 26 h 250"/>
                <a:gd name="T82" fmla="*/ 58 w 255"/>
                <a:gd name="T83" fmla="*/ 16 h 250"/>
                <a:gd name="T84" fmla="*/ 27 w 255"/>
                <a:gd name="T85" fmla="*/ 3 h 250"/>
                <a:gd name="T86" fmla="*/ 8 w 255"/>
                <a:gd name="T87" fmla="*/ 5 h 250"/>
                <a:gd name="T88" fmla="*/ 0 w 255"/>
                <a:gd name="T89" fmla="*/ 24 h 250"/>
                <a:gd name="T90" fmla="*/ 6 w 255"/>
                <a:gd name="T91" fmla="*/ 50 h 250"/>
                <a:gd name="T92" fmla="*/ 11 w 255"/>
                <a:gd name="T93" fmla="*/ 58 h 250"/>
                <a:gd name="T94" fmla="*/ 11 w 255"/>
                <a:gd name="T95" fmla="*/ 58 h 250"/>
                <a:gd name="T96" fmla="*/ 11 w 255"/>
                <a:gd name="T97" fmla="*/ 60 h 250"/>
                <a:gd name="T98" fmla="*/ 11 w 255"/>
                <a:gd name="T99" fmla="*/ 61 h 250"/>
                <a:gd name="T100" fmla="*/ 13 w 255"/>
                <a:gd name="T101" fmla="*/ 63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5"/>
                <a:gd name="T154" fmla="*/ 0 h 250"/>
                <a:gd name="T155" fmla="*/ 255 w 25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5" h="250">
                  <a:moveTo>
                    <a:pt x="13" y="65"/>
                  </a:moveTo>
                  <a:lnTo>
                    <a:pt x="16" y="68"/>
                  </a:lnTo>
                  <a:lnTo>
                    <a:pt x="17" y="73"/>
                  </a:lnTo>
                  <a:lnTo>
                    <a:pt x="21" y="76"/>
                  </a:lnTo>
                  <a:lnTo>
                    <a:pt x="24" y="79"/>
                  </a:lnTo>
                  <a:lnTo>
                    <a:pt x="27" y="84"/>
                  </a:lnTo>
                  <a:lnTo>
                    <a:pt x="30" y="87"/>
                  </a:lnTo>
                  <a:lnTo>
                    <a:pt x="32" y="90"/>
                  </a:lnTo>
                  <a:lnTo>
                    <a:pt x="32" y="95"/>
                  </a:lnTo>
                  <a:lnTo>
                    <a:pt x="32" y="105"/>
                  </a:lnTo>
                  <a:lnTo>
                    <a:pt x="30" y="114"/>
                  </a:lnTo>
                  <a:lnTo>
                    <a:pt x="30" y="122"/>
                  </a:lnTo>
                  <a:lnTo>
                    <a:pt x="30" y="132"/>
                  </a:lnTo>
                  <a:lnTo>
                    <a:pt x="29" y="142"/>
                  </a:lnTo>
                  <a:lnTo>
                    <a:pt x="29" y="151"/>
                  </a:lnTo>
                  <a:lnTo>
                    <a:pt x="29" y="159"/>
                  </a:lnTo>
                  <a:lnTo>
                    <a:pt x="29" y="169"/>
                  </a:lnTo>
                  <a:lnTo>
                    <a:pt x="30" y="172"/>
                  </a:lnTo>
                  <a:lnTo>
                    <a:pt x="32" y="174"/>
                  </a:lnTo>
                  <a:lnTo>
                    <a:pt x="32" y="177"/>
                  </a:lnTo>
                  <a:lnTo>
                    <a:pt x="33" y="179"/>
                  </a:lnTo>
                  <a:lnTo>
                    <a:pt x="35" y="182"/>
                  </a:lnTo>
                  <a:lnTo>
                    <a:pt x="37" y="184"/>
                  </a:lnTo>
                  <a:lnTo>
                    <a:pt x="38" y="187"/>
                  </a:lnTo>
                  <a:lnTo>
                    <a:pt x="38" y="188"/>
                  </a:lnTo>
                  <a:lnTo>
                    <a:pt x="37" y="195"/>
                  </a:lnTo>
                  <a:lnTo>
                    <a:pt x="33" y="200"/>
                  </a:lnTo>
                  <a:lnTo>
                    <a:pt x="30" y="204"/>
                  </a:lnTo>
                  <a:lnTo>
                    <a:pt x="27" y="211"/>
                  </a:lnTo>
                  <a:lnTo>
                    <a:pt x="24" y="216"/>
                  </a:lnTo>
                  <a:lnTo>
                    <a:pt x="22" y="221"/>
                  </a:lnTo>
                  <a:lnTo>
                    <a:pt x="21" y="227"/>
                  </a:lnTo>
                  <a:lnTo>
                    <a:pt x="21" y="232"/>
                  </a:lnTo>
                  <a:lnTo>
                    <a:pt x="24" y="238"/>
                  </a:lnTo>
                  <a:lnTo>
                    <a:pt x="27" y="241"/>
                  </a:lnTo>
                  <a:lnTo>
                    <a:pt x="32" y="246"/>
                  </a:lnTo>
                  <a:lnTo>
                    <a:pt x="38" y="248"/>
                  </a:lnTo>
                  <a:lnTo>
                    <a:pt x="45" y="250"/>
                  </a:lnTo>
                  <a:lnTo>
                    <a:pt x="51" y="250"/>
                  </a:lnTo>
                  <a:lnTo>
                    <a:pt x="58" y="246"/>
                  </a:lnTo>
                  <a:lnTo>
                    <a:pt x="64" y="243"/>
                  </a:lnTo>
                  <a:lnTo>
                    <a:pt x="70" y="237"/>
                  </a:lnTo>
                  <a:lnTo>
                    <a:pt x="77" y="230"/>
                  </a:lnTo>
                  <a:lnTo>
                    <a:pt x="83" y="225"/>
                  </a:lnTo>
                  <a:lnTo>
                    <a:pt x="90" y="221"/>
                  </a:lnTo>
                  <a:lnTo>
                    <a:pt x="96" y="216"/>
                  </a:lnTo>
                  <a:lnTo>
                    <a:pt x="103" y="211"/>
                  </a:lnTo>
                  <a:lnTo>
                    <a:pt x="109" y="206"/>
                  </a:lnTo>
                  <a:lnTo>
                    <a:pt x="117" y="201"/>
                  </a:lnTo>
                  <a:lnTo>
                    <a:pt x="122" y="196"/>
                  </a:lnTo>
                  <a:lnTo>
                    <a:pt x="127" y="192"/>
                  </a:lnTo>
                  <a:lnTo>
                    <a:pt x="131" y="185"/>
                  </a:lnTo>
                  <a:lnTo>
                    <a:pt x="135" y="180"/>
                  </a:lnTo>
                  <a:lnTo>
                    <a:pt x="138" y="174"/>
                  </a:lnTo>
                  <a:lnTo>
                    <a:pt x="141" y="168"/>
                  </a:lnTo>
                  <a:lnTo>
                    <a:pt x="144" y="161"/>
                  </a:lnTo>
                  <a:lnTo>
                    <a:pt x="148" y="156"/>
                  </a:lnTo>
                  <a:lnTo>
                    <a:pt x="152" y="151"/>
                  </a:lnTo>
                  <a:lnTo>
                    <a:pt x="157" y="148"/>
                  </a:lnTo>
                  <a:lnTo>
                    <a:pt x="162" y="145"/>
                  </a:lnTo>
                  <a:lnTo>
                    <a:pt x="168" y="143"/>
                  </a:lnTo>
                  <a:lnTo>
                    <a:pt x="175" y="140"/>
                  </a:lnTo>
                  <a:lnTo>
                    <a:pt x="180" y="139"/>
                  </a:lnTo>
                  <a:lnTo>
                    <a:pt x="186" y="135"/>
                  </a:lnTo>
                  <a:lnTo>
                    <a:pt x="191" y="132"/>
                  </a:lnTo>
                  <a:lnTo>
                    <a:pt x="196" y="127"/>
                  </a:lnTo>
                  <a:lnTo>
                    <a:pt x="197" y="121"/>
                  </a:lnTo>
                  <a:lnTo>
                    <a:pt x="199" y="114"/>
                  </a:lnTo>
                  <a:lnTo>
                    <a:pt x="201" y="108"/>
                  </a:lnTo>
                  <a:lnTo>
                    <a:pt x="202" y="102"/>
                  </a:lnTo>
                  <a:lnTo>
                    <a:pt x="204" y="95"/>
                  </a:lnTo>
                  <a:lnTo>
                    <a:pt x="207" y="90"/>
                  </a:lnTo>
                  <a:lnTo>
                    <a:pt x="212" y="87"/>
                  </a:lnTo>
                  <a:lnTo>
                    <a:pt x="217" y="85"/>
                  </a:lnTo>
                  <a:lnTo>
                    <a:pt x="221" y="84"/>
                  </a:lnTo>
                  <a:lnTo>
                    <a:pt x="225" y="82"/>
                  </a:lnTo>
                  <a:lnTo>
                    <a:pt x="229" y="81"/>
                  </a:lnTo>
                  <a:lnTo>
                    <a:pt x="234" y="77"/>
                  </a:lnTo>
                  <a:lnTo>
                    <a:pt x="239" y="74"/>
                  </a:lnTo>
                  <a:lnTo>
                    <a:pt x="242" y="71"/>
                  </a:lnTo>
                  <a:lnTo>
                    <a:pt x="244" y="66"/>
                  </a:lnTo>
                  <a:lnTo>
                    <a:pt x="247" y="60"/>
                  </a:lnTo>
                  <a:lnTo>
                    <a:pt x="250" y="55"/>
                  </a:lnTo>
                  <a:lnTo>
                    <a:pt x="252" y="48"/>
                  </a:lnTo>
                  <a:lnTo>
                    <a:pt x="254" y="44"/>
                  </a:lnTo>
                  <a:lnTo>
                    <a:pt x="255" y="37"/>
                  </a:lnTo>
                  <a:lnTo>
                    <a:pt x="254" y="32"/>
                  </a:lnTo>
                  <a:lnTo>
                    <a:pt x="250" y="28"/>
                  </a:lnTo>
                  <a:lnTo>
                    <a:pt x="246" y="24"/>
                  </a:lnTo>
                  <a:lnTo>
                    <a:pt x="241" y="21"/>
                  </a:lnTo>
                  <a:lnTo>
                    <a:pt x="236" y="20"/>
                  </a:lnTo>
                  <a:lnTo>
                    <a:pt x="231" y="20"/>
                  </a:lnTo>
                  <a:lnTo>
                    <a:pt x="226" y="21"/>
                  </a:lnTo>
                  <a:lnTo>
                    <a:pt x="218" y="24"/>
                  </a:lnTo>
                  <a:lnTo>
                    <a:pt x="212" y="31"/>
                  </a:lnTo>
                  <a:lnTo>
                    <a:pt x="204" y="39"/>
                  </a:lnTo>
                  <a:lnTo>
                    <a:pt x="197" y="47"/>
                  </a:lnTo>
                  <a:lnTo>
                    <a:pt x="191" y="53"/>
                  </a:lnTo>
                  <a:lnTo>
                    <a:pt x="183" y="58"/>
                  </a:lnTo>
                  <a:lnTo>
                    <a:pt x="176" y="60"/>
                  </a:lnTo>
                  <a:lnTo>
                    <a:pt x="168" y="61"/>
                  </a:lnTo>
                  <a:lnTo>
                    <a:pt x="162" y="60"/>
                  </a:lnTo>
                  <a:lnTo>
                    <a:pt x="154" y="60"/>
                  </a:lnTo>
                  <a:lnTo>
                    <a:pt x="148" y="57"/>
                  </a:lnTo>
                  <a:lnTo>
                    <a:pt x="139" y="55"/>
                  </a:lnTo>
                  <a:lnTo>
                    <a:pt x="131" y="52"/>
                  </a:lnTo>
                  <a:lnTo>
                    <a:pt x="125" y="48"/>
                  </a:lnTo>
                  <a:lnTo>
                    <a:pt x="120" y="47"/>
                  </a:lnTo>
                  <a:lnTo>
                    <a:pt x="117" y="44"/>
                  </a:lnTo>
                  <a:lnTo>
                    <a:pt x="114" y="40"/>
                  </a:lnTo>
                  <a:lnTo>
                    <a:pt x="109" y="37"/>
                  </a:lnTo>
                  <a:lnTo>
                    <a:pt x="106" y="36"/>
                  </a:lnTo>
                  <a:lnTo>
                    <a:pt x="103" y="32"/>
                  </a:lnTo>
                  <a:lnTo>
                    <a:pt x="98" y="29"/>
                  </a:lnTo>
                  <a:lnTo>
                    <a:pt x="94" y="26"/>
                  </a:lnTo>
                  <a:lnTo>
                    <a:pt x="91" y="24"/>
                  </a:lnTo>
                  <a:lnTo>
                    <a:pt x="88" y="24"/>
                  </a:lnTo>
                  <a:lnTo>
                    <a:pt x="86" y="24"/>
                  </a:lnTo>
                  <a:lnTo>
                    <a:pt x="83" y="24"/>
                  </a:lnTo>
                  <a:lnTo>
                    <a:pt x="82" y="26"/>
                  </a:lnTo>
                  <a:lnTo>
                    <a:pt x="78" y="26"/>
                  </a:lnTo>
                  <a:lnTo>
                    <a:pt x="77" y="26"/>
                  </a:lnTo>
                  <a:lnTo>
                    <a:pt x="75" y="26"/>
                  </a:lnTo>
                  <a:lnTo>
                    <a:pt x="72" y="24"/>
                  </a:lnTo>
                  <a:lnTo>
                    <a:pt x="66" y="21"/>
                  </a:lnTo>
                  <a:lnTo>
                    <a:pt x="58" y="16"/>
                  </a:lnTo>
                  <a:lnTo>
                    <a:pt x="46" y="11"/>
                  </a:lnTo>
                  <a:lnTo>
                    <a:pt x="37" y="7"/>
                  </a:lnTo>
                  <a:lnTo>
                    <a:pt x="27" y="3"/>
                  </a:lnTo>
                  <a:lnTo>
                    <a:pt x="19" y="0"/>
                  </a:lnTo>
                  <a:lnTo>
                    <a:pt x="14" y="0"/>
                  </a:lnTo>
                  <a:lnTo>
                    <a:pt x="8" y="5"/>
                  </a:lnTo>
                  <a:lnTo>
                    <a:pt x="3" y="10"/>
                  </a:lnTo>
                  <a:lnTo>
                    <a:pt x="0" y="18"/>
                  </a:lnTo>
                  <a:lnTo>
                    <a:pt x="0" y="24"/>
                  </a:lnTo>
                  <a:lnTo>
                    <a:pt x="0" y="32"/>
                  </a:lnTo>
                  <a:lnTo>
                    <a:pt x="3" y="42"/>
                  </a:lnTo>
                  <a:lnTo>
                    <a:pt x="6" y="50"/>
                  </a:lnTo>
                  <a:lnTo>
                    <a:pt x="11" y="57"/>
                  </a:lnTo>
                  <a:lnTo>
                    <a:pt x="11" y="58"/>
                  </a:lnTo>
                  <a:lnTo>
                    <a:pt x="11" y="60"/>
                  </a:lnTo>
                  <a:lnTo>
                    <a:pt x="11" y="61"/>
                  </a:lnTo>
                  <a:lnTo>
                    <a:pt x="13" y="63"/>
                  </a:lnTo>
                  <a:lnTo>
                    <a:pt x="13" y="65"/>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3" name="Freeform 137"/>
            <p:cNvSpPr>
              <a:spLocks/>
            </p:cNvSpPr>
            <p:nvPr/>
          </p:nvSpPr>
          <p:spPr bwMode="auto">
            <a:xfrm>
              <a:off x="4465" y="2813"/>
              <a:ext cx="67" cy="75"/>
            </a:xfrm>
            <a:custGeom>
              <a:avLst/>
              <a:gdLst>
                <a:gd name="T0" fmla="*/ 6 w 67"/>
                <a:gd name="T1" fmla="*/ 62 h 75"/>
                <a:gd name="T2" fmla="*/ 6 w 67"/>
                <a:gd name="T3" fmla="*/ 66 h 75"/>
                <a:gd name="T4" fmla="*/ 8 w 67"/>
                <a:gd name="T5" fmla="*/ 69 h 75"/>
                <a:gd name="T6" fmla="*/ 10 w 67"/>
                <a:gd name="T7" fmla="*/ 72 h 75"/>
                <a:gd name="T8" fmla="*/ 13 w 67"/>
                <a:gd name="T9" fmla="*/ 74 h 75"/>
                <a:gd name="T10" fmla="*/ 16 w 67"/>
                <a:gd name="T11" fmla="*/ 75 h 75"/>
                <a:gd name="T12" fmla="*/ 19 w 67"/>
                <a:gd name="T13" fmla="*/ 75 h 75"/>
                <a:gd name="T14" fmla="*/ 22 w 67"/>
                <a:gd name="T15" fmla="*/ 75 h 75"/>
                <a:gd name="T16" fmla="*/ 26 w 67"/>
                <a:gd name="T17" fmla="*/ 75 h 75"/>
                <a:gd name="T18" fmla="*/ 31 w 67"/>
                <a:gd name="T19" fmla="*/ 74 h 75"/>
                <a:gd name="T20" fmla="*/ 35 w 67"/>
                <a:gd name="T21" fmla="*/ 70 h 75"/>
                <a:gd name="T22" fmla="*/ 39 w 67"/>
                <a:gd name="T23" fmla="*/ 67 h 75"/>
                <a:gd name="T24" fmla="*/ 42 w 67"/>
                <a:gd name="T25" fmla="*/ 64 h 75"/>
                <a:gd name="T26" fmla="*/ 43 w 67"/>
                <a:gd name="T27" fmla="*/ 59 h 75"/>
                <a:gd name="T28" fmla="*/ 47 w 67"/>
                <a:gd name="T29" fmla="*/ 56 h 75"/>
                <a:gd name="T30" fmla="*/ 50 w 67"/>
                <a:gd name="T31" fmla="*/ 51 h 75"/>
                <a:gd name="T32" fmla="*/ 51 w 67"/>
                <a:gd name="T33" fmla="*/ 46 h 75"/>
                <a:gd name="T34" fmla="*/ 53 w 67"/>
                <a:gd name="T35" fmla="*/ 43 h 75"/>
                <a:gd name="T36" fmla="*/ 56 w 67"/>
                <a:gd name="T37" fmla="*/ 42 h 75"/>
                <a:gd name="T38" fmla="*/ 58 w 67"/>
                <a:gd name="T39" fmla="*/ 38 h 75"/>
                <a:gd name="T40" fmla="*/ 61 w 67"/>
                <a:gd name="T41" fmla="*/ 35 h 75"/>
                <a:gd name="T42" fmla="*/ 63 w 67"/>
                <a:gd name="T43" fmla="*/ 32 h 75"/>
                <a:gd name="T44" fmla="*/ 64 w 67"/>
                <a:gd name="T45" fmla="*/ 29 h 75"/>
                <a:gd name="T46" fmla="*/ 66 w 67"/>
                <a:gd name="T47" fmla="*/ 25 h 75"/>
                <a:gd name="T48" fmla="*/ 67 w 67"/>
                <a:gd name="T49" fmla="*/ 22 h 75"/>
                <a:gd name="T50" fmla="*/ 66 w 67"/>
                <a:gd name="T51" fmla="*/ 19 h 75"/>
                <a:gd name="T52" fmla="*/ 66 w 67"/>
                <a:gd name="T53" fmla="*/ 16 h 75"/>
                <a:gd name="T54" fmla="*/ 64 w 67"/>
                <a:gd name="T55" fmla="*/ 13 h 75"/>
                <a:gd name="T56" fmla="*/ 64 w 67"/>
                <a:gd name="T57" fmla="*/ 9 h 75"/>
                <a:gd name="T58" fmla="*/ 63 w 67"/>
                <a:gd name="T59" fmla="*/ 8 h 75"/>
                <a:gd name="T60" fmla="*/ 61 w 67"/>
                <a:gd name="T61" fmla="*/ 5 h 75"/>
                <a:gd name="T62" fmla="*/ 58 w 67"/>
                <a:gd name="T63" fmla="*/ 3 h 75"/>
                <a:gd name="T64" fmla="*/ 56 w 67"/>
                <a:gd name="T65" fmla="*/ 1 h 75"/>
                <a:gd name="T66" fmla="*/ 50 w 67"/>
                <a:gd name="T67" fmla="*/ 0 h 75"/>
                <a:gd name="T68" fmla="*/ 43 w 67"/>
                <a:gd name="T69" fmla="*/ 0 h 75"/>
                <a:gd name="T70" fmla="*/ 37 w 67"/>
                <a:gd name="T71" fmla="*/ 3 h 75"/>
                <a:gd name="T72" fmla="*/ 32 w 67"/>
                <a:gd name="T73" fmla="*/ 5 h 75"/>
                <a:gd name="T74" fmla="*/ 26 w 67"/>
                <a:gd name="T75" fmla="*/ 8 h 75"/>
                <a:gd name="T76" fmla="*/ 21 w 67"/>
                <a:gd name="T77" fmla="*/ 13 h 75"/>
                <a:gd name="T78" fmla="*/ 14 w 67"/>
                <a:gd name="T79" fmla="*/ 16 h 75"/>
                <a:gd name="T80" fmla="*/ 10 w 67"/>
                <a:gd name="T81" fmla="*/ 19 h 75"/>
                <a:gd name="T82" fmla="*/ 6 w 67"/>
                <a:gd name="T83" fmla="*/ 22 h 75"/>
                <a:gd name="T84" fmla="*/ 3 w 67"/>
                <a:gd name="T85" fmla="*/ 27 h 75"/>
                <a:gd name="T86" fmla="*/ 2 w 67"/>
                <a:gd name="T87" fmla="*/ 32 h 75"/>
                <a:gd name="T88" fmla="*/ 0 w 67"/>
                <a:gd name="T89" fmla="*/ 38 h 75"/>
                <a:gd name="T90" fmla="*/ 0 w 67"/>
                <a:gd name="T91" fmla="*/ 45 h 75"/>
                <a:gd name="T92" fmla="*/ 2 w 67"/>
                <a:gd name="T93" fmla="*/ 51 h 75"/>
                <a:gd name="T94" fmla="*/ 3 w 67"/>
                <a:gd name="T95" fmla="*/ 58 h 75"/>
                <a:gd name="T96" fmla="*/ 6 w 67"/>
                <a:gd name="T97" fmla="*/ 62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75"/>
                <a:gd name="T149" fmla="*/ 67 w 67"/>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75">
                  <a:moveTo>
                    <a:pt x="6" y="62"/>
                  </a:moveTo>
                  <a:lnTo>
                    <a:pt x="6" y="66"/>
                  </a:lnTo>
                  <a:lnTo>
                    <a:pt x="8" y="69"/>
                  </a:lnTo>
                  <a:lnTo>
                    <a:pt x="10" y="72"/>
                  </a:lnTo>
                  <a:lnTo>
                    <a:pt x="13" y="74"/>
                  </a:lnTo>
                  <a:lnTo>
                    <a:pt x="16" y="75"/>
                  </a:lnTo>
                  <a:lnTo>
                    <a:pt x="19" y="75"/>
                  </a:lnTo>
                  <a:lnTo>
                    <a:pt x="22" y="75"/>
                  </a:lnTo>
                  <a:lnTo>
                    <a:pt x="26" y="75"/>
                  </a:lnTo>
                  <a:lnTo>
                    <a:pt x="31" y="74"/>
                  </a:lnTo>
                  <a:lnTo>
                    <a:pt x="35" y="70"/>
                  </a:lnTo>
                  <a:lnTo>
                    <a:pt x="39" y="67"/>
                  </a:lnTo>
                  <a:lnTo>
                    <a:pt x="42" y="64"/>
                  </a:lnTo>
                  <a:lnTo>
                    <a:pt x="43" y="59"/>
                  </a:lnTo>
                  <a:lnTo>
                    <a:pt x="47" y="56"/>
                  </a:lnTo>
                  <a:lnTo>
                    <a:pt x="50" y="51"/>
                  </a:lnTo>
                  <a:lnTo>
                    <a:pt x="51" y="46"/>
                  </a:lnTo>
                  <a:lnTo>
                    <a:pt x="53" y="43"/>
                  </a:lnTo>
                  <a:lnTo>
                    <a:pt x="56" y="42"/>
                  </a:lnTo>
                  <a:lnTo>
                    <a:pt x="58" y="38"/>
                  </a:lnTo>
                  <a:lnTo>
                    <a:pt x="61" y="35"/>
                  </a:lnTo>
                  <a:lnTo>
                    <a:pt x="63" y="32"/>
                  </a:lnTo>
                  <a:lnTo>
                    <a:pt x="64" y="29"/>
                  </a:lnTo>
                  <a:lnTo>
                    <a:pt x="66" y="25"/>
                  </a:lnTo>
                  <a:lnTo>
                    <a:pt x="67" y="22"/>
                  </a:lnTo>
                  <a:lnTo>
                    <a:pt x="66" y="19"/>
                  </a:lnTo>
                  <a:lnTo>
                    <a:pt x="66" y="16"/>
                  </a:lnTo>
                  <a:lnTo>
                    <a:pt x="64" y="13"/>
                  </a:lnTo>
                  <a:lnTo>
                    <a:pt x="64" y="9"/>
                  </a:lnTo>
                  <a:lnTo>
                    <a:pt x="63" y="8"/>
                  </a:lnTo>
                  <a:lnTo>
                    <a:pt x="61" y="5"/>
                  </a:lnTo>
                  <a:lnTo>
                    <a:pt x="58" y="3"/>
                  </a:lnTo>
                  <a:lnTo>
                    <a:pt x="56" y="1"/>
                  </a:lnTo>
                  <a:lnTo>
                    <a:pt x="50" y="0"/>
                  </a:lnTo>
                  <a:lnTo>
                    <a:pt x="43" y="0"/>
                  </a:lnTo>
                  <a:lnTo>
                    <a:pt x="37" y="3"/>
                  </a:lnTo>
                  <a:lnTo>
                    <a:pt x="32" y="5"/>
                  </a:lnTo>
                  <a:lnTo>
                    <a:pt x="26" y="8"/>
                  </a:lnTo>
                  <a:lnTo>
                    <a:pt x="21" y="13"/>
                  </a:lnTo>
                  <a:lnTo>
                    <a:pt x="14" y="16"/>
                  </a:lnTo>
                  <a:lnTo>
                    <a:pt x="10" y="19"/>
                  </a:lnTo>
                  <a:lnTo>
                    <a:pt x="6" y="22"/>
                  </a:lnTo>
                  <a:lnTo>
                    <a:pt x="3" y="27"/>
                  </a:lnTo>
                  <a:lnTo>
                    <a:pt x="2" y="32"/>
                  </a:lnTo>
                  <a:lnTo>
                    <a:pt x="0" y="38"/>
                  </a:lnTo>
                  <a:lnTo>
                    <a:pt x="0" y="45"/>
                  </a:lnTo>
                  <a:lnTo>
                    <a:pt x="2" y="51"/>
                  </a:lnTo>
                  <a:lnTo>
                    <a:pt x="3" y="58"/>
                  </a:lnTo>
                  <a:lnTo>
                    <a:pt x="6" y="6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4" name="Freeform 138"/>
            <p:cNvSpPr>
              <a:spLocks/>
            </p:cNvSpPr>
            <p:nvPr/>
          </p:nvSpPr>
          <p:spPr bwMode="auto">
            <a:xfrm>
              <a:off x="4465" y="2813"/>
              <a:ext cx="67" cy="75"/>
            </a:xfrm>
            <a:custGeom>
              <a:avLst/>
              <a:gdLst>
                <a:gd name="T0" fmla="*/ 6 w 67"/>
                <a:gd name="T1" fmla="*/ 62 h 75"/>
                <a:gd name="T2" fmla="*/ 6 w 67"/>
                <a:gd name="T3" fmla="*/ 66 h 75"/>
                <a:gd name="T4" fmla="*/ 8 w 67"/>
                <a:gd name="T5" fmla="*/ 69 h 75"/>
                <a:gd name="T6" fmla="*/ 10 w 67"/>
                <a:gd name="T7" fmla="*/ 72 h 75"/>
                <a:gd name="T8" fmla="*/ 13 w 67"/>
                <a:gd name="T9" fmla="*/ 74 h 75"/>
                <a:gd name="T10" fmla="*/ 16 w 67"/>
                <a:gd name="T11" fmla="*/ 75 h 75"/>
                <a:gd name="T12" fmla="*/ 19 w 67"/>
                <a:gd name="T13" fmla="*/ 75 h 75"/>
                <a:gd name="T14" fmla="*/ 22 w 67"/>
                <a:gd name="T15" fmla="*/ 75 h 75"/>
                <a:gd name="T16" fmla="*/ 26 w 67"/>
                <a:gd name="T17" fmla="*/ 75 h 75"/>
                <a:gd name="T18" fmla="*/ 31 w 67"/>
                <a:gd name="T19" fmla="*/ 74 h 75"/>
                <a:gd name="T20" fmla="*/ 35 w 67"/>
                <a:gd name="T21" fmla="*/ 70 h 75"/>
                <a:gd name="T22" fmla="*/ 39 w 67"/>
                <a:gd name="T23" fmla="*/ 67 h 75"/>
                <a:gd name="T24" fmla="*/ 42 w 67"/>
                <a:gd name="T25" fmla="*/ 64 h 75"/>
                <a:gd name="T26" fmla="*/ 43 w 67"/>
                <a:gd name="T27" fmla="*/ 59 h 75"/>
                <a:gd name="T28" fmla="*/ 47 w 67"/>
                <a:gd name="T29" fmla="*/ 56 h 75"/>
                <a:gd name="T30" fmla="*/ 50 w 67"/>
                <a:gd name="T31" fmla="*/ 51 h 75"/>
                <a:gd name="T32" fmla="*/ 51 w 67"/>
                <a:gd name="T33" fmla="*/ 46 h 75"/>
                <a:gd name="T34" fmla="*/ 53 w 67"/>
                <a:gd name="T35" fmla="*/ 43 h 75"/>
                <a:gd name="T36" fmla="*/ 56 w 67"/>
                <a:gd name="T37" fmla="*/ 42 h 75"/>
                <a:gd name="T38" fmla="*/ 58 w 67"/>
                <a:gd name="T39" fmla="*/ 38 h 75"/>
                <a:gd name="T40" fmla="*/ 61 w 67"/>
                <a:gd name="T41" fmla="*/ 35 h 75"/>
                <a:gd name="T42" fmla="*/ 63 w 67"/>
                <a:gd name="T43" fmla="*/ 32 h 75"/>
                <a:gd name="T44" fmla="*/ 64 w 67"/>
                <a:gd name="T45" fmla="*/ 29 h 75"/>
                <a:gd name="T46" fmla="*/ 66 w 67"/>
                <a:gd name="T47" fmla="*/ 25 h 75"/>
                <a:gd name="T48" fmla="*/ 67 w 67"/>
                <a:gd name="T49" fmla="*/ 22 h 75"/>
                <a:gd name="T50" fmla="*/ 66 w 67"/>
                <a:gd name="T51" fmla="*/ 19 h 75"/>
                <a:gd name="T52" fmla="*/ 66 w 67"/>
                <a:gd name="T53" fmla="*/ 16 h 75"/>
                <a:gd name="T54" fmla="*/ 64 w 67"/>
                <a:gd name="T55" fmla="*/ 13 h 75"/>
                <a:gd name="T56" fmla="*/ 64 w 67"/>
                <a:gd name="T57" fmla="*/ 9 h 75"/>
                <a:gd name="T58" fmla="*/ 63 w 67"/>
                <a:gd name="T59" fmla="*/ 8 h 75"/>
                <a:gd name="T60" fmla="*/ 61 w 67"/>
                <a:gd name="T61" fmla="*/ 5 h 75"/>
                <a:gd name="T62" fmla="*/ 58 w 67"/>
                <a:gd name="T63" fmla="*/ 3 h 75"/>
                <a:gd name="T64" fmla="*/ 56 w 67"/>
                <a:gd name="T65" fmla="*/ 1 h 75"/>
                <a:gd name="T66" fmla="*/ 50 w 67"/>
                <a:gd name="T67" fmla="*/ 0 h 75"/>
                <a:gd name="T68" fmla="*/ 43 w 67"/>
                <a:gd name="T69" fmla="*/ 0 h 75"/>
                <a:gd name="T70" fmla="*/ 37 w 67"/>
                <a:gd name="T71" fmla="*/ 3 h 75"/>
                <a:gd name="T72" fmla="*/ 32 w 67"/>
                <a:gd name="T73" fmla="*/ 5 h 75"/>
                <a:gd name="T74" fmla="*/ 26 w 67"/>
                <a:gd name="T75" fmla="*/ 8 h 75"/>
                <a:gd name="T76" fmla="*/ 21 w 67"/>
                <a:gd name="T77" fmla="*/ 13 h 75"/>
                <a:gd name="T78" fmla="*/ 14 w 67"/>
                <a:gd name="T79" fmla="*/ 16 h 75"/>
                <a:gd name="T80" fmla="*/ 10 w 67"/>
                <a:gd name="T81" fmla="*/ 19 h 75"/>
                <a:gd name="T82" fmla="*/ 6 w 67"/>
                <a:gd name="T83" fmla="*/ 22 h 75"/>
                <a:gd name="T84" fmla="*/ 3 w 67"/>
                <a:gd name="T85" fmla="*/ 27 h 75"/>
                <a:gd name="T86" fmla="*/ 2 w 67"/>
                <a:gd name="T87" fmla="*/ 32 h 75"/>
                <a:gd name="T88" fmla="*/ 0 w 67"/>
                <a:gd name="T89" fmla="*/ 38 h 75"/>
                <a:gd name="T90" fmla="*/ 0 w 67"/>
                <a:gd name="T91" fmla="*/ 45 h 75"/>
                <a:gd name="T92" fmla="*/ 2 w 67"/>
                <a:gd name="T93" fmla="*/ 51 h 75"/>
                <a:gd name="T94" fmla="*/ 3 w 67"/>
                <a:gd name="T95" fmla="*/ 58 h 75"/>
                <a:gd name="T96" fmla="*/ 6 w 67"/>
                <a:gd name="T97" fmla="*/ 62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75"/>
                <a:gd name="T149" fmla="*/ 67 w 67"/>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75">
                  <a:moveTo>
                    <a:pt x="6" y="62"/>
                  </a:moveTo>
                  <a:lnTo>
                    <a:pt x="6" y="66"/>
                  </a:lnTo>
                  <a:lnTo>
                    <a:pt x="8" y="69"/>
                  </a:lnTo>
                  <a:lnTo>
                    <a:pt x="10" y="72"/>
                  </a:lnTo>
                  <a:lnTo>
                    <a:pt x="13" y="74"/>
                  </a:lnTo>
                  <a:lnTo>
                    <a:pt x="16" y="75"/>
                  </a:lnTo>
                  <a:lnTo>
                    <a:pt x="19" y="75"/>
                  </a:lnTo>
                  <a:lnTo>
                    <a:pt x="22" y="75"/>
                  </a:lnTo>
                  <a:lnTo>
                    <a:pt x="26" y="75"/>
                  </a:lnTo>
                  <a:lnTo>
                    <a:pt x="31" y="74"/>
                  </a:lnTo>
                  <a:lnTo>
                    <a:pt x="35" y="70"/>
                  </a:lnTo>
                  <a:lnTo>
                    <a:pt x="39" y="67"/>
                  </a:lnTo>
                  <a:lnTo>
                    <a:pt x="42" y="64"/>
                  </a:lnTo>
                  <a:lnTo>
                    <a:pt x="43" y="59"/>
                  </a:lnTo>
                  <a:lnTo>
                    <a:pt x="47" y="56"/>
                  </a:lnTo>
                  <a:lnTo>
                    <a:pt x="50" y="51"/>
                  </a:lnTo>
                  <a:lnTo>
                    <a:pt x="51" y="46"/>
                  </a:lnTo>
                  <a:lnTo>
                    <a:pt x="53" y="43"/>
                  </a:lnTo>
                  <a:lnTo>
                    <a:pt x="56" y="42"/>
                  </a:lnTo>
                  <a:lnTo>
                    <a:pt x="58" y="38"/>
                  </a:lnTo>
                  <a:lnTo>
                    <a:pt x="61" y="35"/>
                  </a:lnTo>
                  <a:lnTo>
                    <a:pt x="63" y="32"/>
                  </a:lnTo>
                  <a:lnTo>
                    <a:pt x="64" y="29"/>
                  </a:lnTo>
                  <a:lnTo>
                    <a:pt x="66" y="25"/>
                  </a:lnTo>
                  <a:lnTo>
                    <a:pt x="67" y="22"/>
                  </a:lnTo>
                  <a:lnTo>
                    <a:pt x="66" y="19"/>
                  </a:lnTo>
                  <a:lnTo>
                    <a:pt x="66" y="16"/>
                  </a:lnTo>
                  <a:lnTo>
                    <a:pt x="64" y="13"/>
                  </a:lnTo>
                  <a:lnTo>
                    <a:pt x="64" y="9"/>
                  </a:lnTo>
                  <a:lnTo>
                    <a:pt x="63" y="8"/>
                  </a:lnTo>
                  <a:lnTo>
                    <a:pt x="61" y="5"/>
                  </a:lnTo>
                  <a:lnTo>
                    <a:pt x="58" y="3"/>
                  </a:lnTo>
                  <a:lnTo>
                    <a:pt x="56" y="1"/>
                  </a:lnTo>
                  <a:lnTo>
                    <a:pt x="50" y="0"/>
                  </a:lnTo>
                  <a:lnTo>
                    <a:pt x="43" y="0"/>
                  </a:lnTo>
                  <a:lnTo>
                    <a:pt x="37" y="3"/>
                  </a:lnTo>
                  <a:lnTo>
                    <a:pt x="32" y="5"/>
                  </a:lnTo>
                  <a:lnTo>
                    <a:pt x="26" y="8"/>
                  </a:lnTo>
                  <a:lnTo>
                    <a:pt x="21" y="13"/>
                  </a:lnTo>
                  <a:lnTo>
                    <a:pt x="14" y="16"/>
                  </a:lnTo>
                  <a:lnTo>
                    <a:pt x="10" y="19"/>
                  </a:lnTo>
                  <a:lnTo>
                    <a:pt x="6" y="22"/>
                  </a:lnTo>
                  <a:lnTo>
                    <a:pt x="3" y="27"/>
                  </a:lnTo>
                  <a:lnTo>
                    <a:pt x="2" y="32"/>
                  </a:lnTo>
                  <a:lnTo>
                    <a:pt x="0" y="38"/>
                  </a:lnTo>
                  <a:lnTo>
                    <a:pt x="0" y="45"/>
                  </a:lnTo>
                  <a:lnTo>
                    <a:pt x="2" y="51"/>
                  </a:lnTo>
                  <a:lnTo>
                    <a:pt x="3" y="58"/>
                  </a:lnTo>
                  <a:lnTo>
                    <a:pt x="6" y="62"/>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5" name="Freeform 139"/>
            <p:cNvSpPr>
              <a:spLocks/>
            </p:cNvSpPr>
            <p:nvPr/>
          </p:nvSpPr>
          <p:spPr bwMode="auto">
            <a:xfrm>
              <a:off x="4465" y="2813"/>
              <a:ext cx="67" cy="75"/>
            </a:xfrm>
            <a:custGeom>
              <a:avLst/>
              <a:gdLst>
                <a:gd name="T0" fmla="*/ 6 w 67"/>
                <a:gd name="T1" fmla="*/ 62 h 75"/>
                <a:gd name="T2" fmla="*/ 6 w 67"/>
                <a:gd name="T3" fmla="*/ 66 h 75"/>
                <a:gd name="T4" fmla="*/ 8 w 67"/>
                <a:gd name="T5" fmla="*/ 69 h 75"/>
                <a:gd name="T6" fmla="*/ 10 w 67"/>
                <a:gd name="T7" fmla="*/ 72 h 75"/>
                <a:gd name="T8" fmla="*/ 13 w 67"/>
                <a:gd name="T9" fmla="*/ 74 h 75"/>
                <a:gd name="T10" fmla="*/ 16 w 67"/>
                <a:gd name="T11" fmla="*/ 75 h 75"/>
                <a:gd name="T12" fmla="*/ 19 w 67"/>
                <a:gd name="T13" fmla="*/ 75 h 75"/>
                <a:gd name="T14" fmla="*/ 22 w 67"/>
                <a:gd name="T15" fmla="*/ 75 h 75"/>
                <a:gd name="T16" fmla="*/ 26 w 67"/>
                <a:gd name="T17" fmla="*/ 75 h 75"/>
                <a:gd name="T18" fmla="*/ 31 w 67"/>
                <a:gd name="T19" fmla="*/ 74 h 75"/>
                <a:gd name="T20" fmla="*/ 35 w 67"/>
                <a:gd name="T21" fmla="*/ 70 h 75"/>
                <a:gd name="T22" fmla="*/ 39 w 67"/>
                <a:gd name="T23" fmla="*/ 67 h 75"/>
                <a:gd name="T24" fmla="*/ 42 w 67"/>
                <a:gd name="T25" fmla="*/ 64 h 75"/>
                <a:gd name="T26" fmla="*/ 43 w 67"/>
                <a:gd name="T27" fmla="*/ 59 h 75"/>
                <a:gd name="T28" fmla="*/ 47 w 67"/>
                <a:gd name="T29" fmla="*/ 56 h 75"/>
                <a:gd name="T30" fmla="*/ 50 w 67"/>
                <a:gd name="T31" fmla="*/ 51 h 75"/>
                <a:gd name="T32" fmla="*/ 51 w 67"/>
                <a:gd name="T33" fmla="*/ 46 h 75"/>
                <a:gd name="T34" fmla="*/ 53 w 67"/>
                <a:gd name="T35" fmla="*/ 43 h 75"/>
                <a:gd name="T36" fmla="*/ 56 w 67"/>
                <a:gd name="T37" fmla="*/ 42 h 75"/>
                <a:gd name="T38" fmla="*/ 58 w 67"/>
                <a:gd name="T39" fmla="*/ 38 h 75"/>
                <a:gd name="T40" fmla="*/ 61 w 67"/>
                <a:gd name="T41" fmla="*/ 35 h 75"/>
                <a:gd name="T42" fmla="*/ 63 w 67"/>
                <a:gd name="T43" fmla="*/ 32 h 75"/>
                <a:gd name="T44" fmla="*/ 64 w 67"/>
                <a:gd name="T45" fmla="*/ 29 h 75"/>
                <a:gd name="T46" fmla="*/ 66 w 67"/>
                <a:gd name="T47" fmla="*/ 25 h 75"/>
                <a:gd name="T48" fmla="*/ 67 w 67"/>
                <a:gd name="T49" fmla="*/ 22 h 75"/>
                <a:gd name="T50" fmla="*/ 66 w 67"/>
                <a:gd name="T51" fmla="*/ 19 h 75"/>
                <a:gd name="T52" fmla="*/ 66 w 67"/>
                <a:gd name="T53" fmla="*/ 16 h 75"/>
                <a:gd name="T54" fmla="*/ 64 w 67"/>
                <a:gd name="T55" fmla="*/ 13 h 75"/>
                <a:gd name="T56" fmla="*/ 64 w 67"/>
                <a:gd name="T57" fmla="*/ 9 h 75"/>
                <a:gd name="T58" fmla="*/ 63 w 67"/>
                <a:gd name="T59" fmla="*/ 8 h 75"/>
                <a:gd name="T60" fmla="*/ 61 w 67"/>
                <a:gd name="T61" fmla="*/ 5 h 75"/>
                <a:gd name="T62" fmla="*/ 58 w 67"/>
                <a:gd name="T63" fmla="*/ 3 h 75"/>
                <a:gd name="T64" fmla="*/ 56 w 67"/>
                <a:gd name="T65" fmla="*/ 1 h 75"/>
                <a:gd name="T66" fmla="*/ 50 w 67"/>
                <a:gd name="T67" fmla="*/ 0 h 75"/>
                <a:gd name="T68" fmla="*/ 43 w 67"/>
                <a:gd name="T69" fmla="*/ 0 h 75"/>
                <a:gd name="T70" fmla="*/ 37 w 67"/>
                <a:gd name="T71" fmla="*/ 3 h 75"/>
                <a:gd name="T72" fmla="*/ 32 w 67"/>
                <a:gd name="T73" fmla="*/ 5 h 75"/>
                <a:gd name="T74" fmla="*/ 26 w 67"/>
                <a:gd name="T75" fmla="*/ 8 h 75"/>
                <a:gd name="T76" fmla="*/ 21 w 67"/>
                <a:gd name="T77" fmla="*/ 13 h 75"/>
                <a:gd name="T78" fmla="*/ 14 w 67"/>
                <a:gd name="T79" fmla="*/ 16 h 75"/>
                <a:gd name="T80" fmla="*/ 10 w 67"/>
                <a:gd name="T81" fmla="*/ 19 h 75"/>
                <a:gd name="T82" fmla="*/ 6 w 67"/>
                <a:gd name="T83" fmla="*/ 22 h 75"/>
                <a:gd name="T84" fmla="*/ 3 w 67"/>
                <a:gd name="T85" fmla="*/ 27 h 75"/>
                <a:gd name="T86" fmla="*/ 2 w 67"/>
                <a:gd name="T87" fmla="*/ 32 h 75"/>
                <a:gd name="T88" fmla="*/ 0 w 67"/>
                <a:gd name="T89" fmla="*/ 38 h 75"/>
                <a:gd name="T90" fmla="*/ 0 w 67"/>
                <a:gd name="T91" fmla="*/ 45 h 75"/>
                <a:gd name="T92" fmla="*/ 2 w 67"/>
                <a:gd name="T93" fmla="*/ 51 h 75"/>
                <a:gd name="T94" fmla="*/ 3 w 67"/>
                <a:gd name="T95" fmla="*/ 58 h 75"/>
                <a:gd name="T96" fmla="*/ 6 w 67"/>
                <a:gd name="T97" fmla="*/ 62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75"/>
                <a:gd name="T149" fmla="*/ 67 w 67"/>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75">
                  <a:moveTo>
                    <a:pt x="6" y="62"/>
                  </a:moveTo>
                  <a:lnTo>
                    <a:pt x="6" y="66"/>
                  </a:lnTo>
                  <a:lnTo>
                    <a:pt x="8" y="69"/>
                  </a:lnTo>
                  <a:lnTo>
                    <a:pt x="10" y="72"/>
                  </a:lnTo>
                  <a:lnTo>
                    <a:pt x="13" y="74"/>
                  </a:lnTo>
                  <a:lnTo>
                    <a:pt x="16" y="75"/>
                  </a:lnTo>
                  <a:lnTo>
                    <a:pt x="19" y="75"/>
                  </a:lnTo>
                  <a:lnTo>
                    <a:pt x="22" y="75"/>
                  </a:lnTo>
                  <a:lnTo>
                    <a:pt x="26" y="75"/>
                  </a:lnTo>
                  <a:lnTo>
                    <a:pt x="31" y="74"/>
                  </a:lnTo>
                  <a:lnTo>
                    <a:pt x="35" y="70"/>
                  </a:lnTo>
                  <a:lnTo>
                    <a:pt x="39" y="67"/>
                  </a:lnTo>
                  <a:lnTo>
                    <a:pt x="42" y="64"/>
                  </a:lnTo>
                  <a:lnTo>
                    <a:pt x="43" y="59"/>
                  </a:lnTo>
                  <a:lnTo>
                    <a:pt x="47" y="56"/>
                  </a:lnTo>
                  <a:lnTo>
                    <a:pt x="50" y="51"/>
                  </a:lnTo>
                  <a:lnTo>
                    <a:pt x="51" y="46"/>
                  </a:lnTo>
                  <a:lnTo>
                    <a:pt x="53" y="43"/>
                  </a:lnTo>
                  <a:lnTo>
                    <a:pt x="56" y="42"/>
                  </a:lnTo>
                  <a:lnTo>
                    <a:pt x="58" y="38"/>
                  </a:lnTo>
                  <a:lnTo>
                    <a:pt x="61" y="35"/>
                  </a:lnTo>
                  <a:lnTo>
                    <a:pt x="63" y="32"/>
                  </a:lnTo>
                  <a:lnTo>
                    <a:pt x="64" y="29"/>
                  </a:lnTo>
                  <a:lnTo>
                    <a:pt x="66" y="25"/>
                  </a:lnTo>
                  <a:lnTo>
                    <a:pt x="67" y="22"/>
                  </a:lnTo>
                  <a:lnTo>
                    <a:pt x="66" y="19"/>
                  </a:lnTo>
                  <a:lnTo>
                    <a:pt x="66" y="16"/>
                  </a:lnTo>
                  <a:lnTo>
                    <a:pt x="64" y="13"/>
                  </a:lnTo>
                  <a:lnTo>
                    <a:pt x="64" y="9"/>
                  </a:lnTo>
                  <a:lnTo>
                    <a:pt x="63" y="8"/>
                  </a:lnTo>
                  <a:lnTo>
                    <a:pt x="61" y="5"/>
                  </a:lnTo>
                  <a:lnTo>
                    <a:pt x="58" y="3"/>
                  </a:lnTo>
                  <a:lnTo>
                    <a:pt x="56" y="1"/>
                  </a:lnTo>
                  <a:lnTo>
                    <a:pt x="50" y="0"/>
                  </a:lnTo>
                  <a:lnTo>
                    <a:pt x="43" y="0"/>
                  </a:lnTo>
                  <a:lnTo>
                    <a:pt x="37" y="3"/>
                  </a:lnTo>
                  <a:lnTo>
                    <a:pt x="32" y="5"/>
                  </a:lnTo>
                  <a:lnTo>
                    <a:pt x="26" y="8"/>
                  </a:lnTo>
                  <a:lnTo>
                    <a:pt x="21" y="13"/>
                  </a:lnTo>
                  <a:lnTo>
                    <a:pt x="14" y="16"/>
                  </a:lnTo>
                  <a:lnTo>
                    <a:pt x="10" y="19"/>
                  </a:lnTo>
                  <a:lnTo>
                    <a:pt x="6" y="22"/>
                  </a:lnTo>
                  <a:lnTo>
                    <a:pt x="3" y="27"/>
                  </a:lnTo>
                  <a:lnTo>
                    <a:pt x="2" y="32"/>
                  </a:lnTo>
                  <a:lnTo>
                    <a:pt x="0" y="38"/>
                  </a:lnTo>
                  <a:lnTo>
                    <a:pt x="0" y="45"/>
                  </a:lnTo>
                  <a:lnTo>
                    <a:pt x="2" y="51"/>
                  </a:lnTo>
                  <a:lnTo>
                    <a:pt x="3" y="58"/>
                  </a:lnTo>
                  <a:lnTo>
                    <a:pt x="6" y="62"/>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6" name="Freeform 140"/>
            <p:cNvSpPr>
              <a:spLocks/>
            </p:cNvSpPr>
            <p:nvPr/>
          </p:nvSpPr>
          <p:spPr bwMode="auto">
            <a:xfrm>
              <a:off x="4431" y="2793"/>
              <a:ext cx="44" cy="70"/>
            </a:xfrm>
            <a:custGeom>
              <a:avLst/>
              <a:gdLst>
                <a:gd name="T0" fmla="*/ 0 w 44"/>
                <a:gd name="T1" fmla="*/ 65 h 70"/>
                <a:gd name="T2" fmla="*/ 2 w 44"/>
                <a:gd name="T3" fmla="*/ 66 h 70"/>
                <a:gd name="T4" fmla="*/ 5 w 44"/>
                <a:gd name="T5" fmla="*/ 68 h 70"/>
                <a:gd name="T6" fmla="*/ 8 w 44"/>
                <a:gd name="T7" fmla="*/ 68 h 70"/>
                <a:gd name="T8" fmla="*/ 10 w 44"/>
                <a:gd name="T9" fmla="*/ 70 h 70"/>
                <a:gd name="T10" fmla="*/ 13 w 44"/>
                <a:gd name="T11" fmla="*/ 70 h 70"/>
                <a:gd name="T12" fmla="*/ 16 w 44"/>
                <a:gd name="T13" fmla="*/ 70 h 70"/>
                <a:gd name="T14" fmla="*/ 18 w 44"/>
                <a:gd name="T15" fmla="*/ 70 h 70"/>
                <a:gd name="T16" fmla="*/ 21 w 44"/>
                <a:gd name="T17" fmla="*/ 68 h 70"/>
                <a:gd name="T18" fmla="*/ 23 w 44"/>
                <a:gd name="T19" fmla="*/ 66 h 70"/>
                <a:gd name="T20" fmla="*/ 24 w 44"/>
                <a:gd name="T21" fmla="*/ 63 h 70"/>
                <a:gd name="T22" fmla="*/ 24 w 44"/>
                <a:gd name="T23" fmla="*/ 62 h 70"/>
                <a:gd name="T24" fmla="*/ 24 w 44"/>
                <a:gd name="T25" fmla="*/ 58 h 70"/>
                <a:gd name="T26" fmla="*/ 26 w 44"/>
                <a:gd name="T27" fmla="*/ 55 h 70"/>
                <a:gd name="T28" fmla="*/ 26 w 44"/>
                <a:gd name="T29" fmla="*/ 52 h 70"/>
                <a:gd name="T30" fmla="*/ 26 w 44"/>
                <a:gd name="T31" fmla="*/ 49 h 70"/>
                <a:gd name="T32" fmla="*/ 28 w 44"/>
                <a:gd name="T33" fmla="*/ 45 h 70"/>
                <a:gd name="T34" fmla="*/ 29 w 44"/>
                <a:gd name="T35" fmla="*/ 44 h 70"/>
                <a:gd name="T36" fmla="*/ 31 w 44"/>
                <a:gd name="T37" fmla="*/ 41 h 70"/>
                <a:gd name="T38" fmla="*/ 32 w 44"/>
                <a:gd name="T39" fmla="*/ 39 h 70"/>
                <a:gd name="T40" fmla="*/ 36 w 44"/>
                <a:gd name="T41" fmla="*/ 36 h 70"/>
                <a:gd name="T42" fmla="*/ 37 w 44"/>
                <a:gd name="T43" fmla="*/ 34 h 70"/>
                <a:gd name="T44" fmla="*/ 39 w 44"/>
                <a:gd name="T45" fmla="*/ 33 h 70"/>
                <a:gd name="T46" fmla="*/ 40 w 44"/>
                <a:gd name="T47" fmla="*/ 29 h 70"/>
                <a:gd name="T48" fmla="*/ 42 w 44"/>
                <a:gd name="T49" fmla="*/ 26 h 70"/>
                <a:gd name="T50" fmla="*/ 44 w 44"/>
                <a:gd name="T51" fmla="*/ 23 h 70"/>
                <a:gd name="T52" fmla="*/ 44 w 44"/>
                <a:gd name="T53" fmla="*/ 18 h 70"/>
                <a:gd name="T54" fmla="*/ 44 w 44"/>
                <a:gd name="T55" fmla="*/ 13 h 70"/>
                <a:gd name="T56" fmla="*/ 42 w 44"/>
                <a:gd name="T57" fmla="*/ 10 h 70"/>
                <a:gd name="T58" fmla="*/ 39 w 44"/>
                <a:gd name="T59" fmla="*/ 7 h 70"/>
                <a:gd name="T60" fmla="*/ 36 w 44"/>
                <a:gd name="T61" fmla="*/ 4 h 70"/>
                <a:gd name="T62" fmla="*/ 31 w 44"/>
                <a:gd name="T63" fmla="*/ 2 h 70"/>
                <a:gd name="T64" fmla="*/ 26 w 44"/>
                <a:gd name="T65" fmla="*/ 0 h 70"/>
                <a:gd name="T66" fmla="*/ 24 w 44"/>
                <a:gd name="T67" fmla="*/ 0 h 70"/>
                <a:gd name="T68" fmla="*/ 21 w 44"/>
                <a:gd name="T69" fmla="*/ 2 h 70"/>
                <a:gd name="T70" fmla="*/ 18 w 44"/>
                <a:gd name="T71" fmla="*/ 2 h 70"/>
                <a:gd name="T72" fmla="*/ 16 w 44"/>
                <a:gd name="T73" fmla="*/ 4 h 70"/>
                <a:gd name="T74" fmla="*/ 13 w 44"/>
                <a:gd name="T75" fmla="*/ 5 h 70"/>
                <a:gd name="T76" fmla="*/ 11 w 44"/>
                <a:gd name="T77" fmla="*/ 7 h 70"/>
                <a:gd name="T78" fmla="*/ 10 w 44"/>
                <a:gd name="T79" fmla="*/ 10 h 70"/>
                <a:gd name="T80" fmla="*/ 7 w 44"/>
                <a:gd name="T81" fmla="*/ 12 h 70"/>
                <a:gd name="T82" fmla="*/ 3 w 44"/>
                <a:gd name="T83" fmla="*/ 16 h 70"/>
                <a:gd name="T84" fmla="*/ 0 w 44"/>
                <a:gd name="T85" fmla="*/ 23 h 70"/>
                <a:gd name="T86" fmla="*/ 0 w 44"/>
                <a:gd name="T87" fmla="*/ 29 h 70"/>
                <a:gd name="T88" fmla="*/ 0 w 44"/>
                <a:gd name="T89" fmla="*/ 37 h 70"/>
                <a:gd name="T90" fmla="*/ 2 w 44"/>
                <a:gd name="T91" fmla="*/ 44 h 70"/>
                <a:gd name="T92" fmla="*/ 2 w 44"/>
                <a:gd name="T93" fmla="*/ 52 h 70"/>
                <a:gd name="T94" fmla="*/ 2 w 44"/>
                <a:gd name="T95" fmla="*/ 58 h 70"/>
                <a:gd name="T96" fmla="*/ 0 w 44"/>
                <a:gd name="T97" fmla="*/ 65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70"/>
                <a:gd name="T149" fmla="*/ 44 w 44"/>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70">
                  <a:moveTo>
                    <a:pt x="0" y="65"/>
                  </a:moveTo>
                  <a:lnTo>
                    <a:pt x="2" y="66"/>
                  </a:lnTo>
                  <a:lnTo>
                    <a:pt x="5" y="68"/>
                  </a:lnTo>
                  <a:lnTo>
                    <a:pt x="8" y="68"/>
                  </a:lnTo>
                  <a:lnTo>
                    <a:pt x="10" y="70"/>
                  </a:lnTo>
                  <a:lnTo>
                    <a:pt x="13" y="70"/>
                  </a:lnTo>
                  <a:lnTo>
                    <a:pt x="16" y="70"/>
                  </a:lnTo>
                  <a:lnTo>
                    <a:pt x="18" y="70"/>
                  </a:lnTo>
                  <a:lnTo>
                    <a:pt x="21" y="68"/>
                  </a:lnTo>
                  <a:lnTo>
                    <a:pt x="23" y="66"/>
                  </a:lnTo>
                  <a:lnTo>
                    <a:pt x="24" y="63"/>
                  </a:lnTo>
                  <a:lnTo>
                    <a:pt x="24" y="62"/>
                  </a:lnTo>
                  <a:lnTo>
                    <a:pt x="24" y="58"/>
                  </a:lnTo>
                  <a:lnTo>
                    <a:pt x="26" y="55"/>
                  </a:lnTo>
                  <a:lnTo>
                    <a:pt x="26" y="52"/>
                  </a:lnTo>
                  <a:lnTo>
                    <a:pt x="26" y="49"/>
                  </a:lnTo>
                  <a:lnTo>
                    <a:pt x="28" y="45"/>
                  </a:lnTo>
                  <a:lnTo>
                    <a:pt x="29" y="44"/>
                  </a:lnTo>
                  <a:lnTo>
                    <a:pt x="31" y="41"/>
                  </a:lnTo>
                  <a:lnTo>
                    <a:pt x="32" y="39"/>
                  </a:lnTo>
                  <a:lnTo>
                    <a:pt x="36" y="36"/>
                  </a:lnTo>
                  <a:lnTo>
                    <a:pt x="37" y="34"/>
                  </a:lnTo>
                  <a:lnTo>
                    <a:pt x="39" y="33"/>
                  </a:lnTo>
                  <a:lnTo>
                    <a:pt x="40" y="29"/>
                  </a:lnTo>
                  <a:lnTo>
                    <a:pt x="42" y="26"/>
                  </a:lnTo>
                  <a:lnTo>
                    <a:pt x="44" y="23"/>
                  </a:lnTo>
                  <a:lnTo>
                    <a:pt x="44" y="18"/>
                  </a:lnTo>
                  <a:lnTo>
                    <a:pt x="44" y="13"/>
                  </a:lnTo>
                  <a:lnTo>
                    <a:pt x="42" y="10"/>
                  </a:lnTo>
                  <a:lnTo>
                    <a:pt x="39" y="7"/>
                  </a:lnTo>
                  <a:lnTo>
                    <a:pt x="36" y="4"/>
                  </a:lnTo>
                  <a:lnTo>
                    <a:pt x="31" y="2"/>
                  </a:lnTo>
                  <a:lnTo>
                    <a:pt x="26" y="0"/>
                  </a:lnTo>
                  <a:lnTo>
                    <a:pt x="24" y="0"/>
                  </a:lnTo>
                  <a:lnTo>
                    <a:pt x="21" y="2"/>
                  </a:lnTo>
                  <a:lnTo>
                    <a:pt x="18" y="2"/>
                  </a:lnTo>
                  <a:lnTo>
                    <a:pt x="16" y="4"/>
                  </a:lnTo>
                  <a:lnTo>
                    <a:pt x="13" y="5"/>
                  </a:lnTo>
                  <a:lnTo>
                    <a:pt x="11" y="7"/>
                  </a:lnTo>
                  <a:lnTo>
                    <a:pt x="10" y="10"/>
                  </a:lnTo>
                  <a:lnTo>
                    <a:pt x="7" y="12"/>
                  </a:lnTo>
                  <a:lnTo>
                    <a:pt x="3" y="16"/>
                  </a:lnTo>
                  <a:lnTo>
                    <a:pt x="0" y="23"/>
                  </a:lnTo>
                  <a:lnTo>
                    <a:pt x="0" y="29"/>
                  </a:lnTo>
                  <a:lnTo>
                    <a:pt x="0" y="37"/>
                  </a:lnTo>
                  <a:lnTo>
                    <a:pt x="2" y="44"/>
                  </a:lnTo>
                  <a:lnTo>
                    <a:pt x="2" y="52"/>
                  </a:lnTo>
                  <a:lnTo>
                    <a:pt x="2" y="58"/>
                  </a:lnTo>
                  <a:lnTo>
                    <a:pt x="0" y="6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7" name="Freeform 141"/>
            <p:cNvSpPr>
              <a:spLocks/>
            </p:cNvSpPr>
            <p:nvPr/>
          </p:nvSpPr>
          <p:spPr bwMode="auto">
            <a:xfrm>
              <a:off x="4431" y="2793"/>
              <a:ext cx="44" cy="70"/>
            </a:xfrm>
            <a:custGeom>
              <a:avLst/>
              <a:gdLst>
                <a:gd name="T0" fmla="*/ 0 w 44"/>
                <a:gd name="T1" fmla="*/ 65 h 70"/>
                <a:gd name="T2" fmla="*/ 2 w 44"/>
                <a:gd name="T3" fmla="*/ 66 h 70"/>
                <a:gd name="T4" fmla="*/ 5 w 44"/>
                <a:gd name="T5" fmla="*/ 68 h 70"/>
                <a:gd name="T6" fmla="*/ 8 w 44"/>
                <a:gd name="T7" fmla="*/ 68 h 70"/>
                <a:gd name="T8" fmla="*/ 10 w 44"/>
                <a:gd name="T9" fmla="*/ 70 h 70"/>
                <a:gd name="T10" fmla="*/ 13 w 44"/>
                <a:gd name="T11" fmla="*/ 70 h 70"/>
                <a:gd name="T12" fmla="*/ 16 w 44"/>
                <a:gd name="T13" fmla="*/ 70 h 70"/>
                <a:gd name="T14" fmla="*/ 18 w 44"/>
                <a:gd name="T15" fmla="*/ 70 h 70"/>
                <a:gd name="T16" fmla="*/ 21 w 44"/>
                <a:gd name="T17" fmla="*/ 68 h 70"/>
                <a:gd name="T18" fmla="*/ 23 w 44"/>
                <a:gd name="T19" fmla="*/ 66 h 70"/>
                <a:gd name="T20" fmla="*/ 24 w 44"/>
                <a:gd name="T21" fmla="*/ 63 h 70"/>
                <a:gd name="T22" fmla="*/ 24 w 44"/>
                <a:gd name="T23" fmla="*/ 62 h 70"/>
                <a:gd name="T24" fmla="*/ 24 w 44"/>
                <a:gd name="T25" fmla="*/ 58 h 70"/>
                <a:gd name="T26" fmla="*/ 26 w 44"/>
                <a:gd name="T27" fmla="*/ 55 h 70"/>
                <a:gd name="T28" fmla="*/ 26 w 44"/>
                <a:gd name="T29" fmla="*/ 52 h 70"/>
                <a:gd name="T30" fmla="*/ 26 w 44"/>
                <a:gd name="T31" fmla="*/ 49 h 70"/>
                <a:gd name="T32" fmla="*/ 28 w 44"/>
                <a:gd name="T33" fmla="*/ 45 h 70"/>
                <a:gd name="T34" fmla="*/ 29 w 44"/>
                <a:gd name="T35" fmla="*/ 44 h 70"/>
                <a:gd name="T36" fmla="*/ 31 w 44"/>
                <a:gd name="T37" fmla="*/ 41 h 70"/>
                <a:gd name="T38" fmla="*/ 32 w 44"/>
                <a:gd name="T39" fmla="*/ 39 h 70"/>
                <a:gd name="T40" fmla="*/ 36 w 44"/>
                <a:gd name="T41" fmla="*/ 36 h 70"/>
                <a:gd name="T42" fmla="*/ 37 w 44"/>
                <a:gd name="T43" fmla="*/ 34 h 70"/>
                <a:gd name="T44" fmla="*/ 39 w 44"/>
                <a:gd name="T45" fmla="*/ 33 h 70"/>
                <a:gd name="T46" fmla="*/ 40 w 44"/>
                <a:gd name="T47" fmla="*/ 29 h 70"/>
                <a:gd name="T48" fmla="*/ 42 w 44"/>
                <a:gd name="T49" fmla="*/ 26 h 70"/>
                <a:gd name="T50" fmla="*/ 44 w 44"/>
                <a:gd name="T51" fmla="*/ 23 h 70"/>
                <a:gd name="T52" fmla="*/ 44 w 44"/>
                <a:gd name="T53" fmla="*/ 18 h 70"/>
                <a:gd name="T54" fmla="*/ 44 w 44"/>
                <a:gd name="T55" fmla="*/ 13 h 70"/>
                <a:gd name="T56" fmla="*/ 42 w 44"/>
                <a:gd name="T57" fmla="*/ 10 h 70"/>
                <a:gd name="T58" fmla="*/ 39 w 44"/>
                <a:gd name="T59" fmla="*/ 7 h 70"/>
                <a:gd name="T60" fmla="*/ 36 w 44"/>
                <a:gd name="T61" fmla="*/ 4 h 70"/>
                <a:gd name="T62" fmla="*/ 31 w 44"/>
                <a:gd name="T63" fmla="*/ 2 h 70"/>
                <a:gd name="T64" fmla="*/ 26 w 44"/>
                <a:gd name="T65" fmla="*/ 0 h 70"/>
                <a:gd name="T66" fmla="*/ 24 w 44"/>
                <a:gd name="T67" fmla="*/ 0 h 70"/>
                <a:gd name="T68" fmla="*/ 21 w 44"/>
                <a:gd name="T69" fmla="*/ 2 h 70"/>
                <a:gd name="T70" fmla="*/ 18 w 44"/>
                <a:gd name="T71" fmla="*/ 2 h 70"/>
                <a:gd name="T72" fmla="*/ 16 w 44"/>
                <a:gd name="T73" fmla="*/ 4 h 70"/>
                <a:gd name="T74" fmla="*/ 13 w 44"/>
                <a:gd name="T75" fmla="*/ 5 h 70"/>
                <a:gd name="T76" fmla="*/ 11 w 44"/>
                <a:gd name="T77" fmla="*/ 7 h 70"/>
                <a:gd name="T78" fmla="*/ 10 w 44"/>
                <a:gd name="T79" fmla="*/ 10 h 70"/>
                <a:gd name="T80" fmla="*/ 7 w 44"/>
                <a:gd name="T81" fmla="*/ 12 h 70"/>
                <a:gd name="T82" fmla="*/ 3 w 44"/>
                <a:gd name="T83" fmla="*/ 16 h 70"/>
                <a:gd name="T84" fmla="*/ 0 w 44"/>
                <a:gd name="T85" fmla="*/ 23 h 70"/>
                <a:gd name="T86" fmla="*/ 0 w 44"/>
                <a:gd name="T87" fmla="*/ 29 h 70"/>
                <a:gd name="T88" fmla="*/ 0 w 44"/>
                <a:gd name="T89" fmla="*/ 37 h 70"/>
                <a:gd name="T90" fmla="*/ 2 w 44"/>
                <a:gd name="T91" fmla="*/ 44 h 70"/>
                <a:gd name="T92" fmla="*/ 2 w 44"/>
                <a:gd name="T93" fmla="*/ 52 h 70"/>
                <a:gd name="T94" fmla="*/ 2 w 44"/>
                <a:gd name="T95" fmla="*/ 58 h 70"/>
                <a:gd name="T96" fmla="*/ 0 w 44"/>
                <a:gd name="T97" fmla="*/ 65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70"/>
                <a:gd name="T149" fmla="*/ 44 w 44"/>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70">
                  <a:moveTo>
                    <a:pt x="0" y="65"/>
                  </a:moveTo>
                  <a:lnTo>
                    <a:pt x="2" y="66"/>
                  </a:lnTo>
                  <a:lnTo>
                    <a:pt x="5" y="68"/>
                  </a:lnTo>
                  <a:lnTo>
                    <a:pt x="8" y="68"/>
                  </a:lnTo>
                  <a:lnTo>
                    <a:pt x="10" y="70"/>
                  </a:lnTo>
                  <a:lnTo>
                    <a:pt x="13" y="70"/>
                  </a:lnTo>
                  <a:lnTo>
                    <a:pt x="16" y="70"/>
                  </a:lnTo>
                  <a:lnTo>
                    <a:pt x="18" y="70"/>
                  </a:lnTo>
                  <a:lnTo>
                    <a:pt x="21" y="68"/>
                  </a:lnTo>
                  <a:lnTo>
                    <a:pt x="23" y="66"/>
                  </a:lnTo>
                  <a:lnTo>
                    <a:pt x="24" y="63"/>
                  </a:lnTo>
                  <a:lnTo>
                    <a:pt x="24" y="62"/>
                  </a:lnTo>
                  <a:lnTo>
                    <a:pt x="24" y="58"/>
                  </a:lnTo>
                  <a:lnTo>
                    <a:pt x="26" y="55"/>
                  </a:lnTo>
                  <a:lnTo>
                    <a:pt x="26" y="52"/>
                  </a:lnTo>
                  <a:lnTo>
                    <a:pt x="26" y="49"/>
                  </a:lnTo>
                  <a:lnTo>
                    <a:pt x="28" y="45"/>
                  </a:lnTo>
                  <a:lnTo>
                    <a:pt x="29" y="44"/>
                  </a:lnTo>
                  <a:lnTo>
                    <a:pt x="31" y="41"/>
                  </a:lnTo>
                  <a:lnTo>
                    <a:pt x="32" y="39"/>
                  </a:lnTo>
                  <a:lnTo>
                    <a:pt x="36" y="36"/>
                  </a:lnTo>
                  <a:lnTo>
                    <a:pt x="37" y="34"/>
                  </a:lnTo>
                  <a:lnTo>
                    <a:pt x="39" y="33"/>
                  </a:lnTo>
                  <a:lnTo>
                    <a:pt x="40" y="29"/>
                  </a:lnTo>
                  <a:lnTo>
                    <a:pt x="42" y="26"/>
                  </a:lnTo>
                  <a:lnTo>
                    <a:pt x="44" y="23"/>
                  </a:lnTo>
                  <a:lnTo>
                    <a:pt x="44" y="18"/>
                  </a:lnTo>
                  <a:lnTo>
                    <a:pt x="44" y="13"/>
                  </a:lnTo>
                  <a:lnTo>
                    <a:pt x="42" y="10"/>
                  </a:lnTo>
                  <a:lnTo>
                    <a:pt x="39" y="7"/>
                  </a:lnTo>
                  <a:lnTo>
                    <a:pt x="36" y="4"/>
                  </a:lnTo>
                  <a:lnTo>
                    <a:pt x="31" y="2"/>
                  </a:lnTo>
                  <a:lnTo>
                    <a:pt x="26" y="0"/>
                  </a:lnTo>
                  <a:lnTo>
                    <a:pt x="24" y="0"/>
                  </a:lnTo>
                  <a:lnTo>
                    <a:pt x="21" y="2"/>
                  </a:lnTo>
                  <a:lnTo>
                    <a:pt x="18" y="2"/>
                  </a:lnTo>
                  <a:lnTo>
                    <a:pt x="16" y="4"/>
                  </a:lnTo>
                  <a:lnTo>
                    <a:pt x="13" y="5"/>
                  </a:lnTo>
                  <a:lnTo>
                    <a:pt x="11" y="7"/>
                  </a:lnTo>
                  <a:lnTo>
                    <a:pt x="10" y="10"/>
                  </a:lnTo>
                  <a:lnTo>
                    <a:pt x="7" y="12"/>
                  </a:lnTo>
                  <a:lnTo>
                    <a:pt x="3" y="16"/>
                  </a:lnTo>
                  <a:lnTo>
                    <a:pt x="0" y="23"/>
                  </a:lnTo>
                  <a:lnTo>
                    <a:pt x="0" y="29"/>
                  </a:lnTo>
                  <a:lnTo>
                    <a:pt x="0" y="37"/>
                  </a:lnTo>
                  <a:lnTo>
                    <a:pt x="2" y="44"/>
                  </a:lnTo>
                  <a:lnTo>
                    <a:pt x="2" y="52"/>
                  </a:lnTo>
                  <a:lnTo>
                    <a:pt x="2" y="58"/>
                  </a:lnTo>
                  <a:lnTo>
                    <a:pt x="0" y="65"/>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8" name="Freeform 142"/>
            <p:cNvSpPr>
              <a:spLocks/>
            </p:cNvSpPr>
            <p:nvPr/>
          </p:nvSpPr>
          <p:spPr bwMode="auto">
            <a:xfrm>
              <a:off x="4431" y="2793"/>
              <a:ext cx="44" cy="70"/>
            </a:xfrm>
            <a:custGeom>
              <a:avLst/>
              <a:gdLst>
                <a:gd name="T0" fmla="*/ 0 w 44"/>
                <a:gd name="T1" fmla="*/ 65 h 70"/>
                <a:gd name="T2" fmla="*/ 2 w 44"/>
                <a:gd name="T3" fmla="*/ 66 h 70"/>
                <a:gd name="T4" fmla="*/ 5 w 44"/>
                <a:gd name="T5" fmla="*/ 68 h 70"/>
                <a:gd name="T6" fmla="*/ 8 w 44"/>
                <a:gd name="T7" fmla="*/ 68 h 70"/>
                <a:gd name="T8" fmla="*/ 10 w 44"/>
                <a:gd name="T9" fmla="*/ 70 h 70"/>
                <a:gd name="T10" fmla="*/ 13 w 44"/>
                <a:gd name="T11" fmla="*/ 70 h 70"/>
                <a:gd name="T12" fmla="*/ 16 w 44"/>
                <a:gd name="T13" fmla="*/ 70 h 70"/>
                <a:gd name="T14" fmla="*/ 18 w 44"/>
                <a:gd name="T15" fmla="*/ 70 h 70"/>
                <a:gd name="T16" fmla="*/ 21 w 44"/>
                <a:gd name="T17" fmla="*/ 68 h 70"/>
                <a:gd name="T18" fmla="*/ 23 w 44"/>
                <a:gd name="T19" fmla="*/ 66 h 70"/>
                <a:gd name="T20" fmla="*/ 24 w 44"/>
                <a:gd name="T21" fmla="*/ 63 h 70"/>
                <a:gd name="T22" fmla="*/ 24 w 44"/>
                <a:gd name="T23" fmla="*/ 62 h 70"/>
                <a:gd name="T24" fmla="*/ 24 w 44"/>
                <a:gd name="T25" fmla="*/ 58 h 70"/>
                <a:gd name="T26" fmla="*/ 26 w 44"/>
                <a:gd name="T27" fmla="*/ 55 h 70"/>
                <a:gd name="T28" fmla="*/ 26 w 44"/>
                <a:gd name="T29" fmla="*/ 52 h 70"/>
                <a:gd name="T30" fmla="*/ 26 w 44"/>
                <a:gd name="T31" fmla="*/ 49 h 70"/>
                <a:gd name="T32" fmla="*/ 28 w 44"/>
                <a:gd name="T33" fmla="*/ 45 h 70"/>
                <a:gd name="T34" fmla="*/ 29 w 44"/>
                <a:gd name="T35" fmla="*/ 44 h 70"/>
                <a:gd name="T36" fmla="*/ 31 w 44"/>
                <a:gd name="T37" fmla="*/ 41 h 70"/>
                <a:gd name="T38" fmla="*/ 32 w 44"/>
                <a:gd name="T39" fmla="*/ 39 h 70"/>
                <a:gd name="T40" fmla="*/ 36 w 44"/>
                <a:gd name="T41" fmla="*/ 36 h 70"/>
                <a:gd name="T42" fmla="*/ 37 w 44"/>
                <a:gd name="T43" fmla="*/ 34 h 70"/>
                <a:gd name="T44" fmla="*/ 39 w 44"/>
                <a:gd name="T45" fmla="*/ 33 h 70"/>
                <a:gd name="T46" fmla="*/ 40 w 44"/>
                <a:gd name="T47" fmla="*/ 29 h 70"/>
                <a:gd name="T48" fmla="*/ 42 w 44"/>
                <a:gd name="T49" fmla="*/ 26 h 70"/>
                <a:gd name="T50" fmla="*/ 44 w 44"/>
                <a:gd name="T51" fmla="*/ 23 h 70"/>
                <a:gd name="T52" fmla="*/ 44 w 44"/>
                <a:gd name="T53" fmla="*/ 18 h 70"/>
                <a:gd name="T54" fmla="*/ 44 w 44"/>
                <a:gd name="T55" fmla="*/ 13 h 70"/>
                <a:gd name="T56" fmla="*/ 42 w 44"/>
                <a:gd name="T57" fmla="*/ 10 h 70"/>
                <a:gd name="T58" fmla="*/ 39 w 44"/>
                <a:gd name="T59" fmla="*/ 7 h 70"/>
                <a:gd name="T60" fmla="*/ 36 w 44"/>
                <a:gd name="T61" fmla="*/ 4 h 70"/>
                <a:gd name="T62" fmla="*/ 31 w 44"/>
                <a:gd name="T63" fmla="*/ 2 h 70"/>
                <a:gd name="T64" fmla="*/ 26 w 44"/>
                <a:gd name="T65" fmla="*/ 0 h 70"/>
                <a:gd name="T66" fmla="*/ 24 w 44"/>
                <a:gd name="T67" fmla="*/ 0 h 70"/>
                <a:gd name="T68" fmla="*/ 21 w 44"/>
                <a:gd name="T69" fmla="*/ 2 h 70"/>
                <a:gd name="T70" fmla="*/ 18 w 44"/>
                <a:gd name="T71" fmla="*/ 2 h 70"/>
                <a:gd name="T72" fmla="*/ 16 w 44"/>
                <a:gd name="T73" fmla="*/ 4 h 70"/>
                <a:gd name="T74" fmla="*/ 13 w 44"/>
                <a:gd name="T75" fmla="*/ 5 h 70"/>
                <a:gd name="T76" fmla="*/ 11 w 44"/>
                <a:gd name="T77" fmla="*/ 7 h 70"/>
                <a:gd name="T78" fmla="*/ 10 w 44"/>
                <a:gd name="T79" fmla="*/ 10 h 70"/>
                <a:gd name="T80" fmla="*/ 7 w 44"/>
                <a:gd name="T81" fmla="*/ 12 h 70"/>
                <a:gd name="T82" fmla="*/ 3 w 44"/>
                <a:gd name="T83" fmla="*/ 16 h 70"/>
                <a:gd name="T84" fmla="*/ 0 w 44"/>
                <a:gd name="T85" fmla="*/ 23 h 70"/>
                <a:gd name="T86" fmla="*/ 0 w 44"/>
                <a:gd name="T87" fmla="*/ 29 h 70"/>
                <a:gd name="T88" fmla="*/ 0 w 44"/>
                <a:gd name="T89" fmla="*/ 37 h 70"/>
                <a:gd name="T90" fmla="*/ 2 w 44"/>
                <a:gd name="T91" fmla="*/ 44 h 70"/>
                <a:gd name="T92" fmla="*/ 2 w 44"/>
                <a:gd name="T93" fmla="*/ 52 h 70"/>
                <a:gd name="T94" fmla="*/ 2 w 44"/>
                <a:gd name="T95" fmla="*/ 58 h 70"/>
                <a:gd name="T96" fmla="*/ 0 w 44"/>
                <a:gd name="T97" fmla="*/ 65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70"/>
                <a:gd name="T149" fmla="*/ 44 w 44"/>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70">
                  <a:moveTo>
                    <a:pt x="0" y="65"/>
                  </a:moveTo>
                  <a:lnTo>
                    <a:pt x="2" y="66"/>
                  </a:lnTo>
                  <a:lnTo>
                    <a:pt x="5" y="68"/>
                  </a:lnTo>
                  <a:lnTo>
                    <a:pt x="8" y="68"/>
                  </a:lnTo>
                  <a:lnTo>
                    <a:pt x="10" y="70"/>
                  </a:lnTo>
                  <a:lnTo>
                    <a:pt x="13" y="70"/>
                  </a:lnTo>
                  <a:lnTo>
                    <a:pt x="16" y="70"/>
                  </a:lnTo>
                  <a:lnTo>
                    <a:pt x="18" y="70"/>
                  </a:lnTo>
                  <a:lnTo>
                    <a:pt x="21" y="68"/>
                  </a:lnTo>
                  <a:lnTo>
                    <a:pt x="23" y="66"/>
                  </a:lnTo>
                  <a:lnTo>
                    <a:pt x="24" y="63"/>
                  </a:lnTo>
                  <a:lnTo>
                    <a:pt x="24" y="62"/>
                  </a:lnTo>
                  <a:lnTo>
                    <a:pt x="24" y="58"/>
                  </a:lnTo>
                  <a:lnTo>
                    <a:pt x="26" y="55"/>
                  </a:lnTo>
                  <a:lnTo>
                    <a:pt x="26" y="52"/>
                  </a:lnTo>
                  <a:lnTo>
                    <a:pt x="26" y="49"/>
                  </a:lnTo>
                  <a:lnTo>
                    <a:pt x="28" y="45"/>
                  </a:lnTo>
                  <a:lnTo>
                    <a:pt x="29" y="44"/>
                  </a:lnTo>
                  <a:lnTo>
                    <a:pt x="31" y="41"/>
                  </a:lnTo>
                  <a:lnTo>
                    <a:pt x="32" y="39"/>
                  </a:lnTo>
                  <a:lnTo>
                    <a:pt x="36" y="36"/>
                  </a:lnTo>
                  <a:lnTo>
                    <a:pt x="37" y="34"/>
                  </a:lnTo>
                  <a:lnTo>
                    <a:pt x="39" y="33"/>
                  </a:lnTo>
                  <a:lnTo>
                    <a:pt x="40" y="29"/>
                  </a:lnTo>
                  <a:lnTo>
                    <a:pt x="42" y="26"/>
                  </a:lnTo>
                  <a:lnTo>
                    <a:pt x="44" y="23"/>
                  </a:lnTo>
                  <a:lnTo>
                    <a:pt x="44" y="18"/>
                  </a:lnTo>
                  <a:lnTo>
                    <a:pt x="44" y="13"/>
                  </a:lnTo>
                  <a:lnTo>
                    <a:pt x="42" y="10"/>
                  </a:lnTo>
                  <a:lnTo>
                    <a:pt x="39" y="7"/>
                  </a:lnTo>
                  <a:lnTo>
                    <a:pt x="36" y="4"/>
                  </a:lnTo>
                  <a:lnTo>
                    <a:pt x="31" y="2"/>
                  </a:lnTo>
                  <a:lnTo>
                    <a:pt x="26" y="0"/>
                  </a:lnTo>
                  <a:lnTo>
                    <a:pt x="24" y="0"/>
                  </a:lnTo>
                  <a:lnTo>
                    <a:pt x="21" y="2"/>
                  </a:lnTo>
                  <a:lnTo>
                    <a:pt x="18" y="2"/>
                  </a:lnTo>
                  <a:lnTo>
                    <a:pt x="16" y="4"/>
                  </a:lnTo>
                  <a:lnTo>
                    <a:pt x="13" y="5"/>
                  </a:lnTo>
                  <a:lnTo>
                    <a:pt x="11" y="7"/>
                  </a:lnTo>
                  <a:lnTo>
                    <a:pt x="10" y="10"/>
                  </a:lnTo>
                  <a:lnTo>
                    <a:pt x="7" y="12"/>
                  </a:lnTo>
                  <a:lnTo>
                    <a:pt x="3" y="16"/>
                  </a:lnTo>
                  <a:lnTo>
                    <a:pt x="0" y="23"/>
                  </a:lnTo>
                  <a:lnTo>
                    <a:pt x="0" y="29"/>
                  </a:lnTo>
                  <a:lnTo>
                    <a:pt x="0" y="37"/>
                  </a:lnTo>
                  <a:lnTo>
                    <a:pt x="2" y="44"/>
                  </a:lnTo>
                  <a:lnTo>
                    <a:pt x="2" y="52"/>
                  </a:lnTo>
                  <a:lnTo>
                    <a:pt x="2" y="58"/>
                  </a:lnTo>
                  <a:lnTo>
                    <a:pt x="0" y="6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69" name="Freeform 143"/>
            <p:cNvSpPr>
              <a:spLocks/>
            </p:cNvSpPr>
            <p:nvPr/>
          </p:nvSpPr>
          <p:spPr bwMode="auto">
            <a:xfrm>
              <a:off x="4417" y="2742"/>
              <a:ext cx="46" cy="55"/>
            </a:xfrm>
            <a:custGeom>
              <a:avLst/>
              <a:gdLst>
                <a:gd name="T0" fmla="*/ 19 w 46"/>
                <a:gd name="T1" fmla="*/ 53 h 55"/>
                <a:gd name="T2" fmla="*/ 19 w 46"/>
                <a:gd name="T3" fmla="*/ 53 h 55"/>
                <a:gd name="T4" fmla="*/ 19 w 46"/>
                <a:gd name="T5" fmla="*/ 51 h 55"/>
                <a:gd name="T6" fmla="*/ 19 w 46"/>
                <a:gd name="T7" fmla="*/ 50 h 55"/>
                <a:gd name="T8" fmla="*/ 21 w 46"/>
                <a:gd name="T9" fmla="*/ 50 h 55"/>
                <a:gd name="T10" fmla="*/ 21 w 46"/>
                <a:gd name="T11" fmla="*/ 48 h 55"/>
                <a:gd name="T12" fmla="*/ 21 w 46"/>
                <a:gd name="T13" fmla="*/ 48 h 55"/>
                <a:gd name="T14" fmla="*/ 22 w 46"/>
                <a:gd name="T15" fmla="*/ 47 h 55"/>
                <a:gd name="T16" fmla="*/ 22 w 46"/>
                <a:gd name="T17" fmla="*/ 47 h 55"/>
                <a:gd name="T18" fmla="*/ 27 w 46"/>
                <a:gd name="T19" fmla="*/ 45 h 55"/>
                <a:gd name="T20" fmla="*/ 30 w 46"/>
                <a:gd name="T21" fmla="*/ 43 h 55"/>
                <a:gd name="T22" fmla="*/ 35 w 46"/>
                <a:gd name="T23" fmla="*/ 42 h 55"/>
                <a:gd name="T24" fmla="*/ 40 w 46"/>
                <a:gd name="T25" fmla="*/ 40 h 55"/>
                <a:gd name="T26" fmla="*/ 43 w 46"/>
                <a:gd name="T27" fmla="*/ 39 h 55"/>
                <a:gd name="T28" fmla="*/ 45 w 46"/>
                <a:gd name="T29" fmla="*/ 35 h 55"/>
                <a:gd name="T30" fmla="*/ 46 w 46"/>
                <a:gd name="T31" fmla="*/ 32 h 55"/>
                <a:gd name="T32" fmla="*/ 46 w 46"/>
                <a:gd name="T33" fmla="*/ 29 h 55"/>
                <a:gd name="T34" fmla="*/ 45 w 46"/>
                <a:gd name="T35" fmla="*/ 21 h 55"/>
                <a:gd name="T36" fmla="*/ 42 w 46"/>
                <a:gd name="T37" fmla="*/ 14 h 55"/>
                <a:gd name="T38" fmla="*/ 37 w 46"/>
                <a:gd name="T39" fmla="*/ 10 h 55"/>
                <a:gd name="T40" fmla="*/ 32 w 46"/>
                <a:gd name="T41" fmla="*/ 5 h 55"/>
                <a:gd name="T42" fmla="*/ 25 w 46"/>
                <a:gd name="T43" fmla="*/ 2 h 55"/>
                <a:gd name="T44" fmla="*/ 17 w 46"/>
                <a:gd name="T45" fmla="*/ 0 h 55"/>
                <a:gd name="T46" fmla="*/ 9 w 46"/>
                <a:gd name="T47" fmla="*/ 0 h 55"/>
                <a:gd name="T48" fmla="*/ 3 w 46"/>
                <a:gd name="T49" fmla="*/ 3 h 55"/>
                <a:gd name="T50" fmla="*/ 0 w 46"/>
                <a:gd name="T51" fmla="*/ 5 h 55"/>
                <a:gd name="T52" fmla="*/ 0 w 46"/>
                <a:gd name="T53" fmla="*/ 6 h 55"/>
                <a:gd name="T54" fmla="*/ 0 w 46"/>
                <a:gd name="T55" fmla="*/ 10 h 55"/>
                <a:gd name="T56" fmla="*/ 1 w 46"/>
                <a:gd name="T57" fmla="*/ 13 h 55"/>
                <a:gd name="T58" fmla="*/ 3 w 46"/>
                <a:gd name="T59" fmla="*/ 16 h 55"/>
                <a:gd name="T60" fmla="*/ 5 w 46"/>
                <a:gd name="T61" fmla="*/ 19 h 55"/>
                <a:gd name="T62" fmla="*/ 6 w 46"/>
                <a:gd name="T63" fmla="*/ 21 h 55"/>
                <a:gd name="T64" fmla="*/ 9 w 46"/>
                <a:gd name="T65" fmla="*/ 24 h 55"/>
                <a:gd name="T66" fmla="*/ 11 w 46"/>
                <a:gd name="T67" fmla="*/ 27 h 55"/>
                <a:gd name="T68" fmla="*/ 13 w 46"/>
                <a:gd name="T69" fmla="*/ 30 h 55"/>
                <a:gd name="T70" fmla="*/ 14 w 46"/>
                <a:gd name="T71" fmla="*/ 34 h 55"/>
                <a:gd name="T72" fmla="*/ 14 w 46"/>
                <a:gd name="T73" fmla="*/ 37 h 55"/>
                <a:gd name="T74" fmla="*/ 14 w 46"/>
                <a:gd name="T75" fmla="*/ 42 h 55"/>
                <a:gd name="T76" fmla="*/ 14 w 46"/>
                <a:gd name="T77" fmla="*/ 45 h 55"/>
                <a:gd name="T78" fmla="*/ 14 w 46"/>
                <a:gd name="T79" fmla="*/ 50 h 55"/>
                <a:gd name="T80" fmla="*/ 14 w 46"/>
                <a:gd name="T81" fmla="*/ 55 h 55"/>
                <a:gd name="T82" fmla="*/ 14 w 46"/>
                <a:gd name="T83" fmla="*/ 55 h 55"/>
                <a:gd name="T84" fmla="*/ 16 w 46"/>
                <a:gd name="T85" fmla="*/ 55 h 55"/>
                <a:gd name="T86" fmla="*/ 16 w 46"/>
                <a:gd name="T87" fmla="*/ 55 h 55"/>
                <a:gd name="T88" fmla="*/ 17 w 46"/>
                <a:gd name="T89" fmla="*/ 55 h 55"/>
                <a:gd name="T90" fmla="*/ 17 w 46"/>
                <a:gd name="T91" fmla="*/ 55 h 55"/>
                <a:gd name="T92" fmla="*/ 17 w 46"/>
                <a:gd name="T93" fmla="*/ 55 h 55"/>
                <a:gd name="T94" fmla="*/ 19 w 46"/>
                <a:gd name="T95" fmla="*/ 55 h 55"/>
                <a:gd name="T96" fmla="*/ 19 w 46"/>
                <a:gd name="T97" fmla="*/ 53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55"/>
                <a:gd name="T149" fmla="*/ 46 w 46"/>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55">
                  <a:moveTo>
                    <a:pt x="19" y="53"/>
                  </a:moveTo>
                  <a:lnTo>
                    <a:pt x="19" y="53"/>
                  </a:lnTo>
                  <a:lnTo>
                    <a:pt x="19" y="51"/>
                  </a:lnTo>
                  <a:lnTo>
                    <a:pt x="19" y="50"/>
                  </a:lnTo>
                  <a:lnTo>
                    <a:pt x="21" y="50"/>
                  </a:lnTo>
                  <a:lnTo>
                    <a:pt x="21" y="48"/>
                  </a:lnTo>
                  <a:lnTo>
                    <a:pt x="22" y="47"/>
                  </a:lnTo>
                  <a:lnTo>
                    <a:pt x="27" y="45"/>
                  </a:lnTo>
                  <a:lnTo>
                    <a:pt x="30" y="43"/>
                  </a:lnTo>
                  <a:lnTo>
                    <a:pt x="35" y="42"/>
                  </a:lnTo>
                  <a:lnTo>
                    <a:pt x="40" y="40"/>
                  </a:lnTo>
                  <a:lnTo>
                    <a:pt x="43" y="39"/>
                  </a:lnTo>
                  <a:lnTo>
                    <a:pt x="45" y="35"/>
                  </a:lnTo>
                  <a:lnTo>
                    <a:pt x="46" y="32"/>
                  </a:lnTo>
                  <a:lnTo>
                    <a:pt x="46" y="29"/>
                  </a:lnTo>
                  <a:lnTo>
                    <a:pt x="45" y="21"/>
                  </a:lnTo>
                  <a:lnTo>
                    <a:pt x="42" y="14"/>
                  </a:lnTo>
                  <a:lnTo>
                    <a:pt x="37" y="10"/>
                  </a:lnTo>
                  <a:lnTo>
                    <a:pt x="32" y="5"/>
                  </a:lnTo>
                  <a:lnTo>
                    <a:pt x="25" y="2"/>
                  </a:lnTo>
                  <a:lnTo>
                    <a:pt x="17" y="0"/>
                  </a:lnTo>
                  <a:lnTo>
                    <a:pt x="9" y="0"/>
                  </a:lnTo>
                  <a:lnTo>
                    <a:pt x="3" y="3"/>
                  </a:lnTo>
                  <a:lnTo>
                    <a:pt x="0" y="5"/>
                  </a:lnTo>
                  <a:lnTo>
                    <a:pt x="0" y="6"/>
                  </a:lnTo>
                  <a:lnTo>
                    <a:pt x="0" y="10"/>
                  </a:lnTo>
                  <a:lnTo>
                    <a:pt x="1" y="13"/>
                  </a:lnTo>
                  <a:lnTo>
                    <a:pt x="3" y="16"/>
                  </a:lnTo>
                  <a:lnTo>
                    <a:pt x="5" y="19"/>
                  </a:lnTo>
                  <a:lnTo>
                    <a:pt x="6" y="21"/>
                  </a:lnTo>
                  <a:lnTo>
                    <a:pt x="9" y="24"/>
                  </a:lnTo>
                  <a:lnTo>
                    <a:pt x="11" y="27"/>
                  </a:lnTo>
                  <a:lnTo>
                    <a:pt x="13" y="30"/>
                  </a:lnTo>
                  <a:lnTo>
                    <a:pt x="14" y="34"/>
                  </a:lnTo>
                  <a:lnTo>
                    <a:pt x="14" y="37"/>
                  </a:lnTo>
                  <a:lnTo>
                    <a:pt x="14" y="42"/>
                  </a:lnTo>
                  <a:lnTo>
                    <a:pt x="14" y="45"/>
                  </a:lnTo>
                  <a:lnTo>
                    <a:pt x="14" y="50"/>
                  </a:lnTo>
                  <a:lnTo>
                    <a:pt x="14" y="55"/>
                  </a:lnTo>
                  <a:lnTo>
                    <a:pt x="16" y="55"/>
                  </a:lnTo>
                  <a:lnTo>
                    <a:pt x="17" y="55"/>
                  </a:lnTo>
                  <a:lnTo>
                    <a:pt x="19" y="55"/>
                  </a:lnTo>
                  <a:lnTo>
                    <a:pt x="19" y="5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0" name="Freeform 144"/>
            <p:cNvSpPr>
              <a:spLocks/>
            </p:cNvSpPr>
            <p:nvPr/>
          </p:nvSpPr>
          <p:spPr bwMode="auto">
            <a:xfrm>
              <a:off x="4417" y="2742"/>
              <a:ext cx="46" cy="55"/>
            </a:xfrm>
            <a:custGeom>
              <a:avLst/>
              <a:gdLst>
                <a:gd name="T0" fmla="*/ 19 w 46"/>
                <a:gd name="T1" fmla="*/ 53 h 55"/>
                <a:gd name="T2" fmla="*/ 19 w 46"/>
                <a:gd name="T3" fmla="*/ 53 h 55"/>
                <a:gd name="T4" fmla="*/ 19 w 46"/>
                <a:gd name="T5" fmla="*/ 51 h 55"/>
                <a:gd name="T6" fmla="*/ 19 w 46"/>
                <a:gd name="T7" fmla="*/ 50 h 55"/>
                <a:gd name="T8" fmla="*/ 21 w 46"/>
                <a:gd name="T9" fmla="*/ 50 h 55"/>
                <a:gd name="T10" fmla="*/ 21 w 46"/>
                <a:gd name="T11" fmla="*/ 48 h 55"/>
                <a:gd name="T12" fmla="*/ 21 w 46"/>
                <a:gd name="T13" fmla="*/ 48 h 55"/>
                <a:gd name="T14" fmla="*/ 22 w 46"/>
                <a:gd name="T15" fmla="*/ 47 h 55"/>
                <a:gd name="T16" fmla="*/ 22 w 46"/>
                <a:gd name="T17" fmla="*/ 47 h 55"/>
                <a:gd name="T18" fmla="*/ 27 w 46"/>
                <a:gd name="T19" fmla="*/ 45 h 55"/>
                <a:gd name="T20" fmla="*/ 30 w 46"/>
                <a:gd name="T21" fmla="*/ 43 h 55"/>
                <a:gd name="T22" fmla="*/ 35 w 46"/>
                <a:gd name="T23" fmla="*/ 42 h 55"/>
                <a:gd name="T24" fmla="*/ 40 w 46"/>
                <a:gd name="T25" fmla="*/ 40 h 55"/>
                <a:gd name="T26" fmla="*/ 43 w 46"/>
                <a:gd name="T27" fmla="*/ 39 h 55"/>
                <a:gd name="T28" fmla="*/ 45 w 46"/>
                <a:gd name="T29" fmla="*/ 35 h 55"/>
                <a:gd name="T30" fmla="*/ 46 w 46"/>
                <a:gd name="T31" fmla="*/ 32 h 55"/>
                <a:gd name="T32" fmla="*/ 46 w 46"/>
                <a:gd name="T33" fmla="*/ 29 h 55"/>
                <a:gd name="T34" fmla="*/ 45 w 46"/>
                <a:gd name="T35" fmla="*/ 21 h 55"/>
                <a:gd name="T36" fmla="*/ 42 w 46"/>
                <a:gd name="T37" fmla="*/ 14 h 55"/>
                <a:gd name="T38" fmla="*/ 37 w 46"/>
                <a:gd name="T39" fmla="*/ 10 h 55"/>
                <a:gd name="T40" fmla="*/ 32 w 46"/>
                <a:gd name="T41" fmla="*/ 5 h 55"/>
                <a:gd name="T42" fmla="*/ 25 w 46"/>
                <a:gd name="T43" fmla="*/ 2 h 55"/>
                <a:gd name="T44" fmla="*/ 17 w 46"/>
                <a:gd name="T45" fmla="*/ 0 h 55"/>
                <a:gd name="T46" fmla="*/ 9 w 46"/>
                <a:gd name="T47" fmla="*/ 0 h 55"/>
                <a:gd name="T48" fmla="*/ 3 w 46"/>
                <a:gd name="T49" fmla="*/ 3 h 55"/>
                <a:gd name="T50" fmla="*/ 0 w 46"/>
                <a:gd name="T51" fmla="*/ 5 h 55"/>
                <a:gd name="T52" fmla="*/ 0 w 46"/>
                <a:gd name="T53" fmla="*/ 6 h 55"/>
                <a:gd name="T54" fmla="*/ 0 w 46"/>
                <a:gd name="T55" fmla="*/ 10 h 55"/>
                <a:gd name="T56" fmla="*/ 1 w 46"/>
                <a:gd name="T57" fmla="*/ 13 h 55"/>
                <a:gd name="T58" fmla="*/ 3 w 46"/>
                <a:gd name="T59" fmla="*/ 16 h 55"/>
                <a:gd name="T60" fmla="*/ 5 w 46"/>
                <a:gd name="T61" fmla="*/ 19 h 55"/>
                <a:gd name="T62" fmla="*/ 6 w 46"/>
                <a:gd name="T63" fmla="*/ 21 h 55"/>
                <a:gd name="T64" fmla="*/ 9 w 46"/>
                <a:gd name="T65" fmla="*/ 24 h 55"/>
                <a:gd name="T66" fmla="*/ 11 w 46"/>
                <a:gd name="T67" fmla="*/ 27 h 55"/>
                <a:gd name="T68" fmla="*/ 13 w 46"/>
                <a:gd name="T69" fmla="*/ 30 h 55"/>
                <a:gd name="T70" fmla="*/ 14 w 46"/>
                <a:gd name="T71" fmla="*/ 34 h 55"/>
                <a:gd name="T72" fmla="*/ 14 w 46"/>
                <a:gd name="T73" fmla="*/ 37 h 55"/>
                <a:gd name="T74" fmla="*/ 14 w 46"/>
                <a:gd name="T75" fmla="*/ 42 h 55"/>
                <a:gd name="T76" fmla="*/ 14 w 46"/>
                <a:gd name="T77" fmla="*/ 45 h 55"/>
                <a:gd name="T78" fmla="*/ 14 w 46"/>
                <a:gd name="T79" fmla="*/ 50 h 55"/>
                <a:gd name="T80" fmla="*/ 14 w 46"/>
                <a:gd name="T81" fmla="*/ 55 h 55"/>
                <a:gd name="T82" fmla="*/ 14 w 46"/>
                <a:gd name="T83" fmla="*/ 55 h 55"/>
                <a:gd name="T84" fmla="*/ 16 w 46"/>
                <a:gd name="T85" fmla="*/ 55 h 55"/>
                <a:gd name="T86" fmla="*/ 16 w 46"/>
                <a:gd name="T87" fmla="*/ 55 h 55"/>
                <a:gd name="T88" fmla="*/ 17 w 46"/>
                <a:gd name="T89" fmla="*/ 55 h 55"/>
                <a:gd name="T90" fmla="*/ 17 w 46"/>
                <a:gd name="T91" fmla="*/ 55 h 55"/>
                <a:gd name="T92" fmla="*/ 17 w 46"/>
                <a:gd name="T93" fmla="*/ 55 h 55"/>
                <a:gd name="T94" fmla="*/ 19 w 46"/>
                <a:gd name="T95" fmla="*/ 55 h 55"/>
                <a:gd name="T96" fmla="*/ 19 w 46"/>
                <a:gd name="T97" fmla="*/ 53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55"/>
                <a:gd name="T149" fmla="*/ 46 w 46"/>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55">
                  <a:moveTo>
                    <a:pt x="19" y="53"/>
                  </a:moveTo>
                  <a:lnTo>
                    <a:pt x="19" y="53"/>
                  </a:lnTo>
                  <a:lnTo>
                    <a:pt x="19" y="51"/>
                  </a:lnTo>
                  <a:lnTo>
                    <a:pt x="19" y="50"/>
                  </a:lnTo>
                  <a:lnTo>
                    <a:pt x="21" y="50"/>
                  </a:lnTo>
                  <a:lnTo>
                    <a:pt x="21" y="48"/>
                  </a:lnTo>
                  <a:lnTo>
                    <a:pt x="22" y="47"/>
                  </a:lnTo>
                  <a:lnTo>
                    <a:pt x="27" y="45"/>
                  </a:lnTo>
                  <a:lnTo>
                    <a:pt x="30" y="43"/>
                  </a:lnTo>
                  <a:lnTo>
                    <a:pt x="35" y="42"/>
                  </a:lnTo>
                  <a:lnTo>
                    <a:pt x="40" y="40"/>
                  </a:lnTo>
                  <a:lnTo>
                    <a:pt x="43" y="39"/>
                  </a:lnTo>
                  <a:lnTo>
                    <a:pt x="45" y="35"/>
                  </a:lnTo>
                  <a:lnTo>
                    <a:pt x="46" y="32"/>
                  </a:lnTo>
                  <a:lnTo>
                    <a:pt x="46" y="29"/>
                  </a:lnTo>
                  <a:lnTo>
                    <a:pt x="45" y="21"/>
                  </a:lnTo>
                  <a:lnTo>
                    <a:pt x="42" y="14"/>
                  </a:lnTo>
                  <a:lnTo>
                    <a:pt x="37" y="10"/>
                  </a:lnTo>
                  <a:lnTo>
                    <a:pt x="32" y="5"/>
                  </a:lnTo>
                  <a:lnTo>
                    <a:pt x="25" y="2"/>
                  </a:lnTo>
                  <a:lnTo>
                    <a:pt x="17" y="0"/>
                  </a:lnTo>
                  <a:lnTo>
                    <a:pt x="9" y="0"/>
                  </a:lnTo>
                  <a:lnTo>
                    <a:pt x="3" y="3"/>
                  </a:lnTo>
                  <a:lnTo>
                    <a:pt x="0" y="5"/>
                  </a:lnTo>
                  <a:lnTo>
                    <a:pt x="0" y="6"/>
                  </a:lnTo>
                  <a:lnTo>
                    <a:pt x="0" y="10"/>
                  </a:lnTo>
                  <a:lnTo>
                    <a:pt x="1" y="13"/>
                  </a:lnTo>
                  <a:lnTo>
                    <a:pt x="3" y="16"/>
                  </a:lnTo>
                  <a:lnTo>
                    <a:pt x="5" y="19"/>
                  </a:lnTo>
                  <a:lnTo>
                    <a:pt x="6" y="21"/>
                  </a:lnTo>
                  <a:lnTo>
                    <a:pt x="9" y="24"/>
                  </a:lnTo>
                  <a:lnTo>
                    <a:pt x="11" y="27"/>
                  </a:lnTo>
                  <a:lnTo>
                    <a:pt x="13" y="30"/>
                  </a:lnTo>
                  <a:lnTo>
                    <a:pt x="14" y="34"/>
                  </a:lnTo>
                  <a:lnTo>
                    <a:pt x="14" y="37"/>
                  </a:lnTo>
                  <a:lnTo>
                    <a:pt x="14" y="42"/>
                  </a:lnTo>
                  <a:lnTo>
                    <a:pt x="14" y="45"/>
                  </a:lnTo>
                  <a:lnTo>
                    <a:pt x="14" y="50"/>
                  </a:lnTo>
                  <a:lnTo>
                    <a:pt x="14" y="55"/>
                  </a:lnTo>
                  <a:lnTo>
                    <a:pt x="16" y="55"/>
                  </a:lnTo>
                  <a:lnTo>
                    <a:pt x="17" y="55"/>
                  </a:lnTo>
                  <a:lnTo>
                    <a:pt x="19" y="55"/>
                  </a:lnTo>
                  <a:lnTo>
                    <a:pt x="19" y="5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1" name="Freeform 145"/>
            <p:cNvSpPr>
              <a:spLocks/>
            </p:cNvSpPr>
            <p:nvPr/>
          </p:nvSpPr>
          <p:spPr bwMode="auto">
            <a:xfrm>
              <a:off x="4529" y="2766"/>
              <a:ext cx="57" cy="55"/>
            </a:xfrm>
            <a:custGeom>
              <a:avLst/>
              <a:gdLst>
                <a:gd name="T0" fmla="*/ 15 w 57"/>
                <a:gd name="T1" fmla="*/ 53 h 55"/>
                <a:gd name="T2" fmla="*/ 20 w 57"/>
                <a:gd name="T3" fmla="*/ 55 h 55"/>
                <a:gd name="T4" fmla="*/ 26 w 57"/>
                <a:gd name="T5" fmla="*/ 55 h 55"/>
                <a:gd name="T6" fmla="*/ 31 w 57"/>
                <a:gd name="T7" fmla="*/ 55 h 55"/>
                <a:gd name="T8" fmla="*/ 37 w 57"/>
                <a:gd name="T9" fmla="*/ 52 h 55"/>
                <a:gd name="T10" fmla="*/ 42 w 57"/>
                <a:gd name="T11" fmla="*/ 48 h 55"/>
                <a:gd name="T12" fmla="*/ 47 w 57"/>
                <a:gd name="T13" fmla="*/ 45 h 55"/>
                <a:gd name="T14" fmla="*/ 50 w 57"/>
                <a:gd name="T15" fmla="*/ 40 h 55"/>
                <a:gd name="T16" fmla="*/ 53 w 57"/>
                <a:gd name="T17" fmla="*/ 35 h 55"/>
                <a:gd name="T18" fmla="*/ 55 w 57"/>
                <a:gd name="T19" fmla="*/ 32 h 55"/>
                <a:gd name="T20" fmla="*/ 57 w 57"/>
                <a:gd name="T21" fmla="*/ 29 h 55"/>
                <a:gd name="T22" fmla="*/ 57 w 57"/>
                <a:gd name="T23" fmla="*/ 26 h 55"/>
                <a:gd name="T24" fmla="*/ 57 w 57"/>
                <a:gd name="T25" fmla="*/ 23 h 55"/>
                <a:gd name="T26" fmla="*/ 57 w 57"/>
                <a:gd name="T27" fmla="*/ 19 h 55"/>
                <a:gd name="T28" fmla="*/ 57 w 57"/>
                <a:gd name="T29" fmla="*/ 15 h 55"/>
                <a:gd name="T30" fmla="*/ 57 w 57"/>
                <a:gd name="T31" fmla="*/ 11 h 55"/>
                <a:gd name="T32" fmla="*/ 57 w 57"/>
                <a:gd name="T33" fmla="*/ 8 h 55"/>
                <a:gd name="T34" fmla="*/ 57 w 57"/>
                <a:gd name="T35" fmla="*/ 6 h 55"/>
                <a:gd name="T36" fmla="*/ 57 w 57"/>
                <a:gd name="T37" fmla="*/ 6 h 55"/>
                <a:gd name="T38" fmla="*/ 57 w 57"/>
                <a:gd name="T39" fmla="*/ 5 h 55"/>
                <a:gd name="T40" fmla="*/ 57 w 57"/>
                <a:gd name="T41" fmla="*/ 3 h 55"/>
                <a:gd name="T42" fmla="*/ 57 w 57"/>
                <a:gd name="T43" fmla="*/ 3 h 55"/>
                <a:gd name="T44" fmla="*/ 57 w 57"/>
                <a:gd name="T45" fmla="*/ 2 h 55"/>
                <a:gd name="T46" fmla="*/ 55 w 57"/>
                <a:gd name="T47" fmla="*/ 0 h 55"/>
                <a:gd name="T48" fmla="*/ 53 w 57"/>
                <a:gd name="T49" fmla="*/ 0 h 55"/>
                <a:gd name="T50" fmla="*/ 52 w 57"/>
                <a:gd name="T51" fmla="*/ 0 h 55"/>
                <a:gd name="T52" fmla="*/ 50 w 57"/>
                <a:gd name="T53" fmla="*/ 0 h 55"/>
                <a:gd name="T54" fmla="*/ 48 w 57"/>
                <a:gd name="T55" fmla="*/ 0 h 55"/>
                <a:gd name="T56" fmla="*/ 47 w 57"/>
                <a:gd name="T57" fmla="*/ 0 h 55"/>
                <a:gd name="T58" fmla="*/ 47 w 57"/>
                <a:gd name="T59" fmla="*/ 0 h 55"/>
                <a:gd name="T60" fmla="*/ 45 w 57"/>
                <a:gd name="T61" fmla="*/ 0 h 55"/>
                <a:gd name="T62" fmla="*/ 44 w 57"/>
                <a:gd name="T63" fmla="*/ 0 h 55"/>
                <a:gd name="T64" fmla="*/ 42 w 57"/>
                <a:gd name="T65" fmla="*/ 2 h 55"/>
                <a:gd name="T66" fmla="*/ 39 w 57"/>
                <a:gd name="T67" fmla="*/ 6 h 55"/>
                <a:gd name="T68" fmla="*/ 34 w 57"/>
                <a:gd name="T69" fmla="*/ 10 h 55"/>
                <a:gd name="T70" fmla="*/ 31 w 57"/>
                <a:gd name="T71" fmla="*/ 13 h 55"/>
                <a:gd name="T72" fmla="*/ 26 w 57"/>
                <a:gd name="T73" fmla="*/ 18 h 55"/>
                <a:gd name="T74" fmla="*/ 23 w 57"/>
                <a:gd name="T75" fmla="*/ 21 h 55"/>
                <a:gd name="T76" fmla="*/ 18 w 57"/>
                <a:gd name="T77" fmla="*/ 24 h 55"/>
                <a:gd name="T78" fmla="*/ 13 w 57"/>
                <a:gd name="T79" fmla="*/ 26 h 55"/>
                <a:gd name="T80" fmla="*/ 7 w 57"/>
                <a:gd name="T81" fmla="*/ 29 h 55"/>
                <a:gd name="T82" fmla="*/ 5 w 57"/>
                <a:gd name="T83" fmla="*/ 31 h 55"/>
                <a:gd name="T84" fmla="*/ 3 w 57"/>
                <a:gd name="T85" fmla="*/ 31 h 55"/>
                <a:gd name="T86" fmla="*/ 2 w 57"/>
                <a:gd name="T87" fmla="*/ 32 h 55"/>
                <a:gd name="T88" fmla="*/ 2 w 57"/>
                <a:gd name="T89" fmla="*/ 34 h 55"/>
                <a:gd name="T90" fmla="*/ 0 w 57"/>
                <a:gd name="T91" fmla="*/ 35 h 55"/>
                <a:gd name="T92" fmla="*/ 0 w 57"/>
                <a:gd name="T93" fmla="*/ 39 h 55"/>
                <a:gd name="T94" fmla="*/ 0 w 57"/>
                <a:gd name="T95" fmla="*/ 40 h 55"/>
                <a:gd name="T96" fmla="*/ 0 w 57"/>
                <a:gd name="T97" fmla="*/ 42 h 55"/>
                <a:gd name="T98" fmla="*/ 2 w 57"/>
                <a:gd name="T99" fmla="*/ 43 h 55"/>
                <a:gd name="T100" fmla="*/ 2 w 57"/>
                <a:gd name="T101" fmla="*/ 45 h 55"/>
                <a:gd name="T102" fmla="*/ 3 w 57"/>
                <a:gd name="T103" fmla="*/ 47 h 55"/>
                <a:gd name="T104" fmla="*/ 5 w 57"/>
                <a:gd name="T105" fmla="*/ 48 h 55"/>
                <a:gd name="T106" fmla="*/ 8 w 57"/>
                <a:gd name="T107" fmla="*/ 52 h 55"/>
                <a:gd name="T108" fmla="*/ 10 w 57"/>
                <a:gd name="T109" fmla="*/ 52 h 55"/>
                <a:gd name="T110" fmla="*/ 12 w 57"/>
                <a:gd name="T111" fmla="*/ 53 h 55"/>
                <a:gd name="T112" fmla="*/ 15 w 57"/>
                <a:gd name="T113" fmla="*/ 53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5"/>
                <a:gd name="T173" fmla="*/ 57 w 57"/>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5">
                  <a:moveTo>
                    <a:pt x="15" y="53"/>
                  </a:moveTo>
                  <a:lnTo>
                    <a:pt x="20" y="55"/>
                  </a:lnTo>
                  <a:lnTo>
                    <a:pt x="26" y="55"/>
                  </a:lnTo>
                  <a:lnTo>
                    <a:pt x="31" y="55"/>
                  </a:lnTo>
                  <a:lnTo>
                    <a:pt x="37" y="52"/>
                  </a:lnTo>
                  <a:lnTo>
                    <a:pt x="42" y="48"/>
                  </a:lnTo>
                  <a:lnTo>
                    <a:pt x="47" y="45"/>
                  </a:lnTo>
                  <a:lnTo>
                    <a:pt x="50" y="40"/>
                  </a:lnTo>
                  <a:lnTo>
                    <a:pt x="53" y="35"/>
                  </a:lnTo>
                  <a:lnTo>
                    <a:pt x="55" y="32"/>
                  </a:lnTo>
                  <a:lnTo>
                    <a:pt x="57" y="29"/>
                  </a:lnTo>
                  <a:lnTo>
                    <a:pt x="57" y="26"/>
                  </a:lnTo>
                  <a:lnTo>
                    <a:pt x="57" y="23"/>
                  </a:lnTo>
                  <a:lnTo>
                    <a:pt x="57" y="19"/>
                  </a:lnTo>
                  <a:lnTo>
                    <a:pt x="57" y="15"/>
                  </a:lnTo>
                  <a:lnTo>
                    <a:pt x="57" y="11"/>
                  </a:lnTo>
                  <a:lnTo>
                    <a:pt x="57" y="8"/>
                  </a:lnTo>
                  <a:lnTo>
                    <a:pt x="57" y="6"/>
                  </a:lnTo>
                  <a:lnTo>
                    <a:pt x="57" y="5"/>
                  </a:lnTo>
                  <a:lnTo>
                    <a:pt x="57" y="3"/>
                  </a:lnTo>
                  <a:lnTo>
                    <a:pt x="57" y="2"/>
                  </a:lnTo>
                  <a:lnTo>
                    <a:pt x="55" y="0"/>
                  </a:lnTo>
                  <a:lnTo>
                    <a:pt x="53" y="0"/>
                  </a:lnTo>
                  <a:lnTo>
                    <a:pt x="52" y="0"/>
                  </a:lnTo>
                  <a:lnTo>
                    <a:pt x="50" y="0"/>
                  </a:lnTo>
                  <a:lnTo>
                    <a:pt x="48" y="0"/>
                  </a:lnTo>
                  <a:lnTo>
                    <a:pt x="47" y="0"/>
                  </a:lnTo>
                  <a:lnTo>
                    <a:pt x="45" y="0"/>
                  </a:lnTo>
                  <a:lnTo>
                    <a:pt x="44" y="0"/>
                  </a:lnTo>
                  <a:lnTo>
                    <a:pt x="42" y="2"/>
                  </a:lnTo>
                  <a:lnTo>
                    <a:pt x="39" y="6"/>
                  </a:lnTo>
                  <a:lnTo>
                    <a:pt x="34" y="10"/>
                  </a:lnTo>
                  <a:lnTo>
                    <a:pt x="31" y="13"/>
                  </a:lnTo>
                  <a:lnTo>
                    <a:pt x="26" y="18"/>
                  </a:lnTo>
                  <a:lnTo>
                    <a:pt x="23" y="21"/>
                  </a:lnTo>
                  <a:lnTo>
                    <a:pt x="18" y="24"/>
                  </a:lnTo>
                  <a:lnTo>
                    <a:pt x="13" y="26"/>
                  </a:lnTo>
                  <a:lnTo>
                    <a:pt x="7" y="29"/>
                  </a:lnTo>
                  <a:lnTo>
                    <a:pt x="5" y="31"/>
                  </a:lnTo>
                  <a:lnTo>
                    <a:pt x="3" y="31"/>
                  </a:lnTo>
                  <a:lnTo>
                    <a:pt x="2" y="32"/>
                  </a:lnTo>
                  <a:lnTo>
                    <a:pt x="2" y="34"/>
                  </a:lnTo>
                  <a:lnTo>
                    <a:pt x="0" y="35"/>
                  </a:lnTo>
                  <a:lnTo>
                    <a:pt x="0" y="39"/>
                  </a:lnTo>
                  <a:lnTo>
                    <a:pt x="0" y="40"/>
                  </a:lnTo>
                  <a:lnTo>
                    <a:pt x="0" y="42"/>
                  </a:lnTo>
                  <a:lnTo>
                    <a:pt x="2" y="43"/>
                  </a:lnTo>
                  <a:lnTo>
                    <a:pt x="2" y="45"/>
                  </a:lnTo>
                  <a:lnTo>
                    <a:pt x="3" y="47"/>
                  </a:lnTo>
                  <a:lnTo>
                    <a:pt x="5" y="48"/>
                  </a:lnTo>
                  <a:lnTo>
                    <a:pt x="8" y="52"/>
                  </a:lnTo>
                  <a:lnTo>
                    <a:pt x="10" y="52"/>
                  </a:lnTo>
                  <a:lnTo>
                    <a:pt x="12" y="53"/>
                  </a:lnTo>
                  <a:lnTo>
                    <a:pt x="15" y="5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2" name="Freeform 146"/>
            <p:cNvSpPr>
              <a:spLocks/>
            </p:cNvSpPr>
            <p:nvPr/>
          </p:nvSpPr>
          <p:spPr bwMode="auto">
            <a:xfrm>
              <a:off x="4529" y="2766"/>
              <a:ext cx="57" cy="55"/>
            </a:xfrm>
            <a:custGeom>
              <a:avLst/>
              <a:gdLst>
                <a:gd name="T0" fmla="*/ 15 w 57"/>
                <a:gd name="T1" fmla="*/ 53 h 55"/>
                <a:gd name="T2" fmla="*/ 20 w 57"/>
                <a:gd name="T3" fmla="*/ 55 h 55"/>
                <a:gd name="T4" fmla="*/ 26 w 57"/>
                <a:gd name="T5" fmla="*/ 55 h 55"/>
                <a:gd name="T6" fmla="*/ 31 w 57"/>
                <a:gd name="T7" fmla="*/ 55 h 55"/>
                <a:gd name="T8" fmla="*/ 37 w 57"/>
                <a:gd name="T9" fmla="*/ 52 h 55"/>
                <a:gd name="T10" fmla="*/ 42 w 57"/>
                <a:gd name="T11" fmla="*/ 48 h 55"/>
                <a:gd name="T12" fmla="*/ 47 w 57"/>
                <a:gd name="T13" fmla="*/ 45 h 55"/>
                <a:gd name="T14" fmla="*/ 50 w 57"/>
                <a:gd name="T15" fmla="*/ 40 h 55"/>
                <a:gd name="T16" fmla="*/ 53 w 57"/>
                <a:gd name="T17" fmla="*/ 35 h 55"/>
                <a:gd name="T18" fmla="*/ 55 w 57"/>
                <a:gd name="T19" fmla="*/ 32 h 55"/>
                <a:gd name="T20" fmla="*/ 57 w 57"/>
                <a:gd name="T21" fmla="*/ 29 h 55"/>
                <a:gd name="T22" fmla="*/ 57 w 57"/>
                <a:gd name="T23" fmla="*/ 26 h 55"/>
                <a:gd name="T24" fmla="*/ 57 w 57"/>
                <a:gd name="T25" fmla="*/ 23 h 55"/>
                <a:gd name="T26" fmla="*/ 57 w 57"/>
                <a:gd name="T27" fmla="*/ 19 h 55"/>
                <a:gd name="T28" fmla="*/ 57 w 57"/>
                <a:gd name="T29" fmla="*/ 15 h 55"/>
                <a:gd name="T30" fmla="*/ 57 w 57"/>
                <a:gd name="T31" fmla="*/ 11 h 55"/>
                <a:gd name="T32" fmla="*/ 57 w 57"/>
                <a:gd name="T33" fmla="*/ 8 h 55"/>
                <a:gd name="T34" fmla="*/ 57 w 57"/>
                <a:gd name="T35" fmla="*/ 6 h 55"/>
                <a:gd name="T36" fmla="*/ 57 w 57"/>
                <a:gd name="T37" fmla="*/ 6 h 55"/>
                <a:gd name="T38" fmla="*/ 57 w 57"/>
                <a:gd name="T39" fmla="*/ 5 h 55"/>
                <a:gd name="T40" fmla="*/ 57 w 57"/>
                <a:gd name="T41" fmla="*/ 3 h 55"/>
                <a:gd name="T42" fmla="*/ 57 w 57"/>
                <a:gd name="T43" fmla="*/ 3 h 55"/>
                <a:gd name="T44" fmla="*/ 57 w 57"/>
                <a:gd name="T45" fmla="*/ 2 h 55"/>
                <a:gd name="T46" fmla="*/ 55 w 57"/>
                <a:gd name="T47" fmla="*/ 0 h 55"/>
                <a:gd name="T48" fmla="*/ 53 w 57"/>
                <a:gd name="T49" fmla="*/ 0 h 55"/>
                <a:gd name="T50" fmla="*/ 52 w 57"/>
                <a:gd name="T51" fmla="*/ 0 h 55"/>
                <a:gd name="T52" fmla="*/ 50 w 57"/>
                <a:gd name="T53" fmla="*/ 0 h 55"/>
                <a:gd name="T54" fmla="*/ 48 w 57"/>
                <a:gd name="T55" fmla="*/ 0 h 55"/>
                <a:gd name="T56" fmla="*/ 47 w 57"/>
                <a:gd name="T57" fmla="*/ 0 h 55"/>
                <a:gd name="T58" fmla="*/ 47 w 57"/>
                <a:gd name="T59" fmla="*/ 0 h 55"/>
                <a:gd name="T60" fmla="*/ 45 w 57"/>
                <a:gd name="T61" fmla="*/ 0 h 55"/>
                <a:gd name="T62" fmla="*/ 44 w 57"/>
                <a:gd name="T63" fmla="*/ 0 h 55"/>
                <a:gd name="T64" fmla="*/ 42 w 57"/>
                <a:gd name="T65" fmla="*/ 2 h 55"/>
                <a:gd name="T66" fmla="*/ 39 w 57"/>
                <a:gd name="T67" fmla="*/ 6 h 55"/>
                <a:gd name="T68" fmla="*/ 34 w 57"/>
                <a:gd name="T69" fmla="*/ 10 h 55"/>
                <a:gd name="T70" fmla="*/ 31 w 57"/>
                <a:gd name="T71" fmla="*/ 13 h 55"/>
                <a:gd name="T72" fmla="*/ 26 w 57"/>
                <a:gd name="T73" fmla="*/ 18 h 55"/>
                <a:gd name="T74" fmla="*/ 23 w 57"/>
                <a:gd name="T75" fmla="*/ 21 h 55"/>
                <a:gd name="T76" fmla="*/ 18 w 57"/>
                <a:gd name="T77" fmla="*/ 24 h 55"/>
                <a:gd name="T78" fmla="*/ 13 w 57"/>
                <a:gd name="T79" fmla="*/ 26 h 55"/>
                <a:gd name="T80" fmla="*/ 7 w 57"/>
                <a:gd name="T81" fmla="*/ 29 h 55"/>
                <a:gd name="T82" fmla="*/ 5 w 57"/>
                <a:gd name="T83" fmla="*/ 31 h 55"/>
                <a:gd name="T84" fmla="*/ 3 w 57"/>
                <a:gd name="T85" fmla="*/ 31 h 55"/>
                <a:gd name="T86" fmla="*/ 2 w 57"/>
                <a:gd name="T87" fmla="*/ 32 h 55"/>
                <a:gd name="T88" fmla="*/ 2 w 57"/>
                <a:gd name="T89" fmla="*/ 34 h 55"/>
                <a:gd name="T90" fmla="*/ 0 w 57"/>
                <a:gd name="T91" fmla="*/ 35 h 55"/>
                <a:gd name="T92" fmla="*/ 0 w 57"/>
                <a:gd name="T93" fmla="*/ 39 h 55"/>
                <a:gd name="T94" fmla="*/ 0 w 57"/>
                <a:gd name="T95" fmla="*/ 40 h 55"/>
                <a:gd name="T96" fmla="*/ 0 w 57"/>
                <a:gd name="T97" fmla="*/ 42 h 55"/>
                <a:gd name="T98" fmla="*/ 2 w 57"/>
                <a:gd name="T99" fmla="*/ 43 h 55"/>
                <a:gd name="T100" fmla="*/ 2 w 57"/>
                <a:gd name="T101" fmla="*/ 45 h 55"/>
                <a:gd name="T102" fmla="*/ 3 w 57"/>
                <a:gd name="T103" fmla="*/ 47 h 55"/>
                <a:gd name="T104" fmla="*/ 5 w 57"/>
                <a:gd name="T105" fmla="*/ 48 h 55"/>
                <a:gd name="T106" fmla="*/ 8 w 57"/>
                <a:gd name="T107" fmla="*/ 52 h 55"/>
                <a:gd name="T108" fmla="*/ 10 w 57"/>
                <a:gd name="T109" fmla="*/ 52 h 55"/>
                <a:gd name="T110" fmla="*/ 12 w 57"/>
                <a:gd name="T111" fmla="*/ 53 h 55"/>
                <a:gd name="T112" fmla="*/ 15 w 57"/>
                <a:gd name="T113" fmla="*/ 53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5"/>
                <a:gd name="T173" fmla="*/ 57 w 57"/>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5">
                  <a:moveTo>
                    <a:pt x="15" y="53"/>
                  </a:moveTo>
                  <a:lnTo>
                    <a:pt x="20" y="55"/>
                  </a:lnTo>
                  <a:lnTo>
                    <a:pt x="26" y="55"/>
                  </a:lnTo>
                  <a:lnTo>
                    <a:pt x="31" y="55"/>
                  </a:lnTo>
                  <a:lnTo>
                    <a:pt x="37" y="52"/>
                  </a:lnTo>
                  <a:lnTo>
                    <a:pt x="42" y="48"/>
                  </a:lnTo>
                  <a:lnTo>
                    <a:pt x="47" y="45"/>
                  </a:lnTo>
                  <a:lnTo>
                    <a:pt x="50" y="40"/>
                  </a:lnTo>
                  <a:lnTo>
                    <a:pt x="53" y="35"/>
                  </a:lnTo>
                  <a:lnTo>
                    <a:pt x="55" y="32"/>
                  </a:lnTo>
                  <a:lnTo>
                    <a:pt x="57" y="29"/>
                  </a:lnTo>
                  <a:lnTo>
                    <a:pt x="57" y="26"/>
                  </a:lnTo>
                  <a:lnTo>
                    <a:pt x="57" y="23"/>
                  </a:lnTo>
                  <a:lnTo>
                    <a:pt x="57" y="19"/>
                  </a:lnTo>
                  <a:lnTo>
                    <a:pt x="57" y="15"/>
                  </a:lnTo>
                  <a:lnTo>
                    <a:pt x="57" y="11"/>
                  </a:lnTo>
                  <a:lnTo>
                    <a:pt x="57" y="8"/>
                  </a:lnTo>
                  <a:lnTo>
                    <a:pt x="57" y="6"/>
                  </a:lnTo>
                  <a:lnTo>
                    <a:pt x="57" y="5"/>
                  </a:lnTo>
                  <a:lnTo>
                    <a:pt x="57" y="3"/>
                  </a:lnTo>
                  <a:lnTo>
                    <a:pt x="57" y="2"/>
                  </a:lnTo>
                  <a:lnTo>
                    <a:pt x="55" y="0"/>
                  </a:lnTo>
                  <a:lnTo>
                    <a:pt x="53" y="0"/>
                  </a:lnTo>
                  <a:lnTo>
                    <a:pt x="52" y="0"/>
                  </a:lnTo>
                  <a:lnTo>
                    <a:pt x="50" y="0"/>
                  </a:lnTo>
                  <a:lnTo>
                    <a:pt x="48" y="0"/>
                  </a:lnTo>
                  <a:lnTo>
                    <a:pt x="47" y="0"/>
                  </a:lnTo>
                  <a:lnTo>
                    <a:pt x="45" y="0"/>
                  </a:lnTo>
                  <a:lnTo>
                    <a:pt x="44" y="0"/>
                  </a:lnTo>
                  <a:lnTo>
                    <a:pt x="42" y="2"/>
                  </a:lnTo>
                  <a:lnTo>
                    <a:pt x="39" y="6"/>
                  </a:lnTo>
                  <a:lnTo>
                    <a:pt x="34" y="10"/>
                  </a:lnTo>
                  <a:lnTo>
                    <a:pt x="31" y="13"/>
                  </a:lnTo>
                  <a:lnTo>
                    <a:pt x="26" y="18"/>
                  </a:lnTo>
                  <a:lnTo>
                    <a:pt x="23" y="21"/>
                  </a:lnTo>
                  <a:lnTo>
                    <a:pt x="18" y="24"/>
                  </a:lnTo>
                  <a:lnTo>
                    <a:pt x="13" y="26"/>
                  </a:lnTo>
                  <a:lnTo>
                    <a:pt x="7" y="29"/>
                  </a:lnTo>
                  <a:lnTo>
                    <a:pt x="5" y="31"/>
                  </a:lnTo>
                  <a:lnTo>
                    <a:pt x="3" y="31"/>
                  </a:lnTo>
                  <a:lnTo>
                    <a:pt x="2" y="32"/>
                  </a:lnTo>
                  <a:lnTo>
                    <a:pt x="2" y="34"/>
                  </a:lnTo>
                  <a:lnTo>
                    <a:pt x="0" y="35"/>
                  </a:lnTo>
                  <a:lnTo>
                    <a:pt x="0" y="39"/>
                  </a:lnTo>
                  <a:lnTo>
                    <a:pt x="0" y="40"/>
                  </a:lnTo>
                  <a:lnTo>
                    <a:pt x="0" y="42"/>
                  </a:lnTo>
                  <a:lnTo>
                    <a:pt x="2" y="43"/>
                  </a:lnTo>
                  <a:lnTo>
                    <a:pt x="2" y="45"/>
                  </a:lnTo>
                  <a:lnTo>
                    <a:pt x="3" y="47"/>
                  </a:lnTo>
                  <a:lnTo>
                    <a:pt x="5" y="48"/>
                  </a:lnTo>
                  <a:lnTo>
                    <a:pt x="8" y="52"/>
                  </a:lnTo>
                  <a:lnTo>
                    <a:pt x="10" y="52"/>
                  </a:lnTo>
                  <a:lnTo>
                    <a:pt x="12" y="53"/>
                  </a:lnTo>
                  <a:lnTo>
                    <a:pt x="15" y="53"/>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3" name="Freeform 147"/>
            <p:cNvSpPr>
              <a:spLocks/>
            </p:cNvSpPr>
            <p:nvPr/>
          </p:nvSpPr>
          <p:spPr bwMode="auto">
            <a:xfrm>
              <a:off x="4529" y="2766"/>
              <a:ext cx="57" cy="55"/>
            </a:xfrm>
            <a:custGeom>
              <a:avLst/>
              <a:gdLst>
                <a:gd name="T0" fmla="*/ 15 w 57"/>
                <a:gd name="T1" fmla="*/ 53 h 55"/>
                <a:gd name="T2" fmla="*/ 20 w 57"/>
                <a:gd name="T3" fmla="*/ 55 h 55"/>
                <a:gd name="T4" fmla="*/ 26 w 57"/>
                <a:gd name="T5" fmla="*/ 55 h 55"/>
                <a:gd name="T6" fmla="*/ 31 w 57"/>
                <a:gd name="T7" fmla="*/ 55 h 55"/>
                <a:gd name="T8" fmla="*/ 37 w 57"/>
                <a:gd name="T9" fmla="*/ 52 h 55"/>
                <a:gd name="T10" fmla="*/ 42 w 57"/>
                <a:gd name="T11" fmla="*/ 48 h 55"/>
                <a:gd name="T12" fmla="*/ 47 w 57"/>
                <a:gd name="T13" fmla="*/ 45 h 55"/>
                <a:gd name="T14" fmla="*/ 50 w 57"/>
                <a:gd name="T15" fmla="*/ 40 h 55"/>
                <a:gd name="T16" fmla="*/ 53 w 57"/>
                <a:gd name="T17" fmla="*/ 35 h 55"/>
                <a:gd name="T18" fmla="*/ 55 w 57"/>
                <a:gd name="T19" fmla="*/ 32 h 55"/>
                <a:gd name="T20" fmla="*/ 57 w 57"/>
                <a:gd name="T21" fmla="*/ 29 h 55"/>
                <a:gd name="T22" fmla="*/ 57 w 57"/>
                <a:gd name="T23" fmla="*/ 26 h 55"/>
                <a:gd name="T24" fmla="*/ 57 w 57"/>
                <a:gd name="T25" fmla="*/ 23 h 55"/>
                <a:gd name="T26" fmla="*/ 57 w 57"/>
                <a:gd name="T27" fmla="*/ 19 h 55"/>
                <a:gd name="T28" fmla="*/ 57 w 57"/>
                <a:gd name="T29" fmla="*/ 15 h 55"/>
                <a:gd name="T30" fmla="*/ 57 w 57"/>
                <a:gd name="T31" fmla="*/ 11 h 55"/>
                <a:gd name="T32" fmla="*/ 57 w 57"/>
                <a:gd name="T33" fmla="*/ 8 h 55"/>
                <a:gd name="T34" fmla="*/ 57 w 57"/>
                <a:gd name="T35" fmla="*/ 6 h 55"/>
                <a:gd name="T36" fmla="*/ 57 w 57"/>
                <a:gd name="T37" fmla="*/ 6 h 55"/>
                <a:gd name="T38" fmla="*/ 57 w 57"/>
                <a:gd name="T39" fmla="*/ 5 h 55"/>
                <a:gd name="T40" fmla="*/ 57 w 57"/>
                <a:gd name="T41" fmla="*/ 3 h 55"/>
                <a:gd name="T42" fmla="*/ 57 w 57"/>
                <a:gd name="T43" fmla="*/ 3 h 55"/>
                <a:gd name="T44" fmla="*/ 57 w 57"/>
                <a:gd name="T45" fmla="*/ 2 h 55"/>
                <a:gd name="T46" fmla="*/ 55 w 57"/>
                <a:gd name="T47" fmla="*/ 0 h 55"/>
                <a:gd name="T48" fmla="*/ 53 w 57"/>
                <a:gd name="T49" fmla="*/ 0 h 55"/>
                <a:gd name="T50" fmla="*/ 52 w 57"/>
                <a:gd name="T51" fmla="*/ 0 h 55"/>
                <a:gd name="T52" fmla="*/ 50 w 57"/>
                <a:gd name="T53" fmla="*/ 0 h 55"/>
                <a:gd name="T54" fmla="*/ 48 w 57"/>
                <a:gd name="T55" fmla="*/ 0 h 55"/>
                <a:gd name="T56" fmla="*/ 47 w 57"/>
                <a:gd name="T57" fmla="*/ 0 h 55"/>
                <a:gd name="T58" fmla="*/ 47 w 57"/>
                <a:gd name="T59" fmla="*/ 0 h 55"/>
                <a:gd name="T60" fmla="*/ 45 w 57"/>
                <a:gd name="T61" fmla="*/ 0 h 55"/>
                <a:gd name="T62" fmla="*/ 44 w 57"/>
                <a:gd name="T63" fmla="*/ 0 h 55"/>
                <a:gd name="T64" fmla="*/ 42 w 57"/>
                <a:gd name="T65" fmla="*/ 2 h 55"/>
                <a:gd name="T66" fmla="*/ 39 w 57"/>
                <a:gd name="T67" fmla="*/ 6 h 55"/>
                <a:gd name="T68" fmla="*/ 34 w 57"/>
                <a:gd name="T69" fmla="*/ 10 h 55"/>
                <a:gd name="T70" fmla="*/ 31 w 57"/>
                <a:gd name="T71" fmla="*/ 13 h 55"/>
                <a:gd name="T72" fmla="*/ 26 w 57"/>
                <a:gd name="T73" fmla="*/ 18 h 55"/>
                <a:gd name="T74" fmla="*/ 23 w 57"/>
                <a:gd name="T75" fmla="*/ 21 h 55"/>
                <a:gd name="T76" fmla="*/ 18 w 57"/>
                <a:gd name="T77" fmla="*/ 24 h 55"/>
                <a:gd name="T78" fmla="*/ 13 w 57"/>
                <a:gd name="T79" fmla="*/ 26 h 55"/>
                <a:gd name="T80" fmla="*/ 7 w 57"/>
                <a:gd name="T81" fmla="*/ 29 h 55"/>
                <a:gd name="T82" fmla="*/ 5 w 57"/>
                <a:gd name="T83" fmla="*/ 31 h 55"/>
                <a:gd name="T84" fmla="*/ 3 w 57"/>
                <a:gd name="T85" fmla="*/ 31 h 55"/>
                <a:gd name="T86" fmla="*/ 2 w 57"/>
                <a:gd name="T87" fmla="*/ 32 h 55"/>
                <a:gd name="T88" fmla="*/ 2 w 57"/>
                <a:gd name="T89" fmla="*/ 34 h 55"/>
                <a:gd name="T90" fmla="*/ 0 w 57"/>
                <a:gd name="T91" fmla="*/ 35 h 55"/>
                <a:gd name="T92" fmla="*/ 0 w 57"/>
                <a:gd name="T93" fmla="*/ 39 h 55"/>
                <a:gd name="T94" fmla="*/ 0 w 57"/>
                <a:gd name="T95" fmla="*/ 40 h 55"/>
                <a:gd name="T96" fmla="*/ 0 w 57"/>
                <a:gd name="T97" fmla="*/ 42 h 55"/>
                <a:gd name="T98" fmla="*/ 2 w 57"/>
                <a:gd name="T99" fmla="*/ 43 h 55"/>
                <a:gd name="T100" fmla="*/ 2 w 57"/>
                <a:gd name="T101" fmla="*/ 45 h 55"/>
                <a:gd name="T102" fmla="*/ 3 w 57"/>
                <a:gd name="T103" fmla="*/ 47 h 55"/>
                <a:gd name="T104" fmla="*/ 5 w 57"/>
                <a:gd name="T105" fmla="*/ 48 h 55"/>
                <a:gd name="T106" fmla="*/ 8 w 57"/>
                <a:gd name="T107" fmla="*/ 52 h 55"/>
                <a:gd name="T108" fmla="*/ 10 w 57"/>
                <a:gd name="T109" fmla="*/ 52 h 55"/>
                <a:gd name="T110" fmla="*/ 12 w 57"/>
                <a:gd name="T111" fmla="*/ 53 h 55"/>
                <a:gd name="T112" fmla="*/ 15 w 57"/>
                <a:gd name="T113" fmla="*/ 53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5"/>
                <a:gd name="T173" fmla="*/ 57 w 57"/>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5">
                  <a:moveTo>
                    <a:pt x="15" y="53"/>
                  </a:moveTo>
                  <a:lnTo>
                    <a:pt x="20" y="55"/>
                  </a:lnTo>
                  <a:lnTo>
                    <a:pt x="26" y="55"/>
                  </a:lnTo>
                  <a:lnTo>
                    <a:pt x="31" y="55"/>
                  </a:lnTo>
                  <a:lnTo>
                    <a:pt x="37" y="52"/>
                  </a:lnTo>
                  <a:lnTo>
                    <a:pt x="42" y="48"/>
                  </a:lnTo>
                  <a:lnTo>
                    <a:pt x="47" y="45"/>
                  </a:lnTo>
                  <a:lnTo>
                    <a:pt x="50" y="40"/>
                  </a:lnTo>
                  <a:lnTo>
                    <a:pt x="53" y="35"/>
                  </a:lnTo>
                  <a:lnTo>
                    <a:pt x="55" y="32"/>
                  </a:lnTo>
                  <a:lnTo>
                    <a:pt x="57" y="29"/>
                  </a:lnTo>
                  <a:lnTo>
                    <a:pt x="57" y="26"/>
                  </a:lnTo>
                  <a:lnTo>
                    <a:pt x="57" y="23"/>
                  </a:lnTo>
                  <a:lnTo>
                    <a:pt x="57" y="19"/>
                  </a:lnTo>
                  <a:lnTo>
                    <a:pt x="57" y="15"/>
                  </a:lnTo>
                  <a:lnTo>
                    <a:pt x="57" y="11"/>
                  </a:lnTo>
                  <a:lnTo>
                    <a:pt x="57" y="8"/>
                  </a:lnTo>
                  <a:lnTo>
                    <a:pt x="57" y="6"/>
                  </a:lnTo>
                  <a:lnTo>
                    <a:pt x="57" y="5"/>
                  </a:lnTo>
                  <a:lnTo>
                    <a:pt x="57" y="3"/>
                  </a:lnTo>
                  <a:lnTo>
                    <a:pt x="57" y="2"/>
                  </a:lnTo>
                  <a:lnTo>
                    <a:pt x="55" y="0"/>
                  </a:lnTo>
                  <a:lnTo>
                    <a:pt x="53" y="0"/>
                  </a:lnTo>
                  <a:lnTo>
                    <a:pt x="52" y="0"/>
                  </a:lnTo>
                  <a:lnTo>
                    <a:pt x="50" y="0"/>
                  </a:lnTo>
                  <a:lnTo>
                    <a:pt x="48" y="0"/>
                  </a:lnTo>
                  <a:lnTo>
                    <a:pt x="47" y="0"/>
                  </a:lnTo>
                  <a:lnTo>
                    <a:pt x="45" y="0"/>
                  </a:lnTo>
                  <a:lnTo>
                    <a:pt x="44" y="0"/>
                  </a:lnTo>
                  <a:lnTo>
                    <a:pt x="42" y="2"/>
                  </a:lnTo>
                  <a:lnTo>
                    <a:pt x="39" y="6"/>
                  </a:lnTo>
                  <a:lnTo>
                    <a:pt x="34" y="10"/>
                  </a:lnTo>
                  <a:lnTo>
                    <a:pt x="31" y="13"/>
                  </a:lnTo>
                  <a:lnTo>
                    <a:pt x="26" y="18"/>
                  </a:lnTo>
                  <a:lnTo>
                    <a:pt x="23" y="21"/>
                  </a:lnTo>
                  <a:lnTo>
                    <a:pt x="18" y="24"/>
                  </a:lnTo>
                  <a:lnTo>
                    <a:pt x="13" y="26"/>
                  </a:lnTo>
                  <a:lnTo>
                    <a:pt x="7" y="29"/>
                  </a:lnTo>
                  <a:lnTo>
                    <a:pt x="5" y="31"/>
                  </a:lnTo>
                  <a:lnTo>
                    <a:pt x="3" y="31"/>
                  </a:lnTo>
                  <a:lnTo>
                    <a:pt x="2" y="32"/>
                  </a:lnTo>
                  <a:lnTo>
                    <a:pt x="2" y="34"/>
                  </a:lnTo>
                  <a:lnTo>
                    <a:pt x="0" y="35"/>
                  </a:lnTo>
                  <a:lnTo>
                    <a:pt x="0" y="39"/>
                  </a:lnTo>
                  <a:lnTo>
                    <a:pt x="0" y="40"/>
                  </a:lnTo>
                  <a:lnTo>
                    <a:pt x="0" y="42"/>
                  </a:lnTo>
                  <a:lnTo>
                    <a:pt x="2" y="43"/>
                  </a:lnTo>
                  <a:lnTo>
                    <a:pt x="2" y="45"/>
                  </a:lnTo>
                  <a:lnTo>
                    <a:pt x="3" y="47"/>
                  </a:lnTo>
                  <a:lnTo>
                    <a:pt x="5" y="48"/>
                  </a:lnTo>
                  <a:lnTo>
                    <a:pt x="8" y="52"/>
                  </a:lnTo>
                  <a:lnTo>
                    <a:pt x="10" y="52"/>
                  </a:lnTo>
                  <a:lnTo>
                    <a:pt x="12" y="53"/>
                  </a:lnTo>
                  <a:lnTo>
                    <a:pt x="15" y="5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4" name="Freeform 148"/>
            <p:cNvSpPr>
              <a:spLocks/>
            </p:cNvSpPr>
            <p:nvPr/>
          </p:nvSpPr>
          <p:spPr bwMode="auto">
            <a:xfrm>
              <a:off x="4468" y="2753"/>
              <a:ext cx="63" cy="55"/>
            </a:xfrm>
            <a:custGeom>
              <a:avLst/>
              <a:gdLst>
                <a:gd name="T0" fmla="*/ 0 w 63"/>
                <a:gd name="T1" fmla="*/ 31 h 55"/>
                <a:gd name="T2" fmla="*/ 3 w 63"/>
                <a:gd name="T3" fmla="*/ 34 h 55"/>
                <a:gd name="T4" fmla="*/ 7 w 63"/>
                <a:gd name="T5" fmla="*/ 36 h 55"/>
                <a:gd name="T6" fmla="*/ 10 w 63"/>
                <a:gd name="T7" fmla="*/ 39 h 55"/>
                <a:gd name="T8" fmla="*/ 11 w 63"/>
                <a:gd name="T9" fmla="*/ 44 h 55"/>
                <a:gd name="T10" fmla="*/ 13 w 63"/>
                <a:gd name="T11" fmla="*/ 47 h 55"/>
                <a:gd name="T12" fmla="*/ 16 w 63"/>
                <a:gd name="T13" fmla="*/ 50 h 55"/>
                <a:gd name="T14" fmla="*/ 18 w 63"/>
                <a:gd name="T15" fmla="*/ 53 h 55"/>
                <a:gd name="T16" fmla="*/ 23 w 63"/>
                <a:gd name="T17" fmla="*/ 55 h 55"/>
                <a:gd name="T18" fmla="*/ 23 w 63"/>
                <a:gd name="T19" fmla="*/ 55 h 55"/>
                <a:gd name="T20" fmla="*/ 23 w 63"/>
                <a:gd name="T21" fmla="*/ 55 h 55"/>
                <a:gd name="T22" fmla="*/ 24 w 63"/>
                <a:gd name="T23" fmla="*/ 55 h 55"/>
                <a:gd name="T24" fmla="*/ 26 w 63"/>
                <a:gd name="T25" fmla="*/ 55 h 55"/>
                <a:gd name="T26" fmla="*/ 26 w 63"/>
                <a:gd name="T27" fmla="*/ 55 h 55"/>
                <a:gd name="T28" fmla="*/ 28 w 63"/>
                <a:gd name="T29" fmla="*/ 55 h 55"/>
                <a:gd name="T30" fmla="*/ 28 w 63"/>
                <a:gd name="T31" fmla="*/ 53 h 55"/>
                <a:gd name="T32" fmla="*/ 29 w 63"/>
                <a:gd name="T33" fmla="*/ 53 h 55"/>
                <a:gd name="T34" fmla="*/ 32 w 63"/>
                <a:gd name="T35" fmla="*/ 55 h 55"/>
                <a:gd name="T36" fmla="*/ 36 w 63"/>
                <a:gd name="T37" fmla="*/ 53 h 55"/>
                <a:gd name="T38" fmla="*/ 39 w 63"/>
                <a:gd name="T39" fmla="*/ 53 h 55"/>
                <a:gd name="T40" fmla="*/ 40 w 63"/>
                <a:gd name="T41" fmla="*/ 53 h 55"/>
                <a:gd name="T42" fmla="*/ 44 w 63"/>
                <a:gd name="T43" fmla="*/ 52 h 55"/>
                <a:gd name="T44" fmla="*/ 47 w 63"/>
                <a:gd name="T45" fmla="*/ 50 h 55"/>
                <a:gd name="T46" fmla="*/ 48 w 63"/>
                <a:gd name="T47" fmla="*/ 48 h 55"/>
                <a:gd name="T48" fmla="*/ 52 w 63"/>
                <a:gd name="T49" fmla="*/ 47 h 55"/>
                <a:gd name="T50" fmla="*/ 52 w 63"/>
                <a:gd name="T51" fmla="*/ 47 h 55"/>
                <a:gd name="T52" fmla="*/ 52 w 63"/>
                <a:gd name="T53" fmla="*/ 47 h 55"/>
                <a:gd name="T54" fmla="*/ 53 w 63"/>
                <a:gd name="T55" fmla="*/ 45 h 55"/>
                <a:gd name="T56" fmla="*/ 53 w 63"/>
                <a:gd name="T57" fmla="*/ 45 h 55"/>
                <a:gd name="T58" fmla="*/ 53 w 63"/>
                <a:gd name="T59" fmla="*/ 44 h 55"/>
                <a:gd name="T60" fmla="*/ 53 w 63"/>
                <a:gd name="T61" fmla="*/ 44 h 55"/>
                <a:gd name="T62" fmla="*/ 53 w 63"/>
                <a:gd name="T63" fmla="*/ 42 h 55"/>
                <a:gd name="T64" fmla="*/ 53 w 63"/>
                <a:gd name="T65" fmla="*/ 42 h 55"/>
                <a:gd name="T66" fmla="*/ 55 w 63"/>
                <a:gd name="T67" fmla="*/ 39 h 55"/>
                <a:gd name="T68" fmla="*/ 56 w 63"/>
                <a:gd name="T69" fmla="*/ 37 h 55"/>
                <a:gd name="T70" fmla="*/ 60 w 63"/>
                <a:gd name="T71" fmla="*/ 37 h 55"/>
                <a:gd name="T72" fmla="*/ 61 w 63"/>
                <a:gd name="T73" fmla="*/ 36 h 55"/>
                <a:gd name="T74" fmla="*/ 63 w 63"/>
                <a:gd name="T75" fmla="*/ 34 h 55"/>
                <a:gd name="T76" fmla="*/ 63 w 63"/>
                <a:gd name="T77" fmla="*/ 32 h 55"/>
                <a:gd name="T78" fmla="*/ 63 w 63"/>
                <a:gd name="T79" fmla="*/ 31 h 55"/>
                <a:gd name="T80" fmla="*/ 63 w 63"/>
                <a:gd name="T81" fmla="*/ 29 h 55"/>
                <a:gd name="T82" fmla="*/ 58 w 63"/>
                <a:gd name="T83" fmla="*/ 23 h 55"/>
                <a:gd name="T84" fmla="*/ 53 w 63"/>
                <a:gd name="T85" fmla="*/ 16 h 55"/>
                <a:gd name="T86" fmla="*/ 47 w 63"/>
                <a:gd name="T87" fmla="*/ 10 h 55"/>
                <a:gd name="T88" fmla="*/ 40 w 63"/>
                <a:gd name="T89" fmla="*/ 5 h 55"/>
                <a:gd name="T90" fmla="*/ 32 w 63"/>
                <a:gd name="T91" fmla="*/ 2 h 55"/>
                <a:gd name="T92" fmla="*/ 24 w 63"/>
                <a:gd name="T93" fmla="*/ 0 h 55"/>
                <a:gd name="T94" fmla="*/ 18 w 63"/>
                <a:gd name="T95" fmla="*/ 0 h 55"/>
                <a:gd name="T96" fmla="*/ 10 w 63"/>
                <a:gd name="T97" fmla="*/ 3 h 55"/>
                <a:gd name="T98" fmla="*/ 8 w 63"/>
                <a:gd name="T99" fmla="*/ 5 h 55"/>
                <a:gd name="T100" fmla="*/ 7 w 63"/>
                <a:gd name="T101" fmla="*/ 8 h 55"/>
                <a:gd name="T102" fmla="*/ 5 w 63"/>
                <a:gd name="T103" fmla="*/ 11 h 55"/>
                <a:gd name="T104" fmla="*/ 5 w 63"/>
                <a:gd name="T105" fmla="*/ 15 h 55"/>
                <a:gd name="T106" fmla="*/ 5 w 63"/>
                <a:gd name="T107" fmla="*/ 19 h 55"/>
                <a:gd name="T108" fmla="*/ 3 w 63"/>
                <a:gd name="T109" fmla="*/ 23 h 55"/>
                <a:gd name="T110" fmla="*/ 2 w 63"/>
                <a:gd name="T111" fmla="*/ 28 h 55"/>
                <a:gd name="T112" fmla="*/ 0 w 63"/>
                <a:gd name="T113" fmla="*/ 31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55"/>
                <a:gd name="T173" fmla="*/ 63 w 63"/>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55">
                  <a:moveTo>
                    <a:pt x="0" y="31"/>
                  </a:moveTo>
                  <a:lnTo>
                    <a:pt x="3" y="34"/>
                  </a:lnTo>
                  <a:lnTo>
                    <a:pt x="7" y="36"/>
                  </a:lnTo>
                  <a:lnTo>
                    <a:pt x="10" y="39"/>
                  </a:lnTo>
                  <a:lnTo>
                    <a:pt x="11" y="44"/>
                  </a:lnTo>
                  <a:lnTo>
                    <a:pt x="13" y="47"/>
                  </a:lnTo>
                  <a:lnTo>
                    <a:pt x="16" y="50"/>
                  </a:lnTo>
                  <a:lnTo>
                    <a:pt x="18" y="53"/>
                  </a:lnTo>
                  <a:lnTo>
                    <a:pt x="23" y="55"/>
                  </a:lnTo>
                  <a:lnTo>
                    <a:pt x="24" y="55"/>
                  </a:lnTo>
                  <a:lnTo>
                    <a:pt x="26" y="55"/>
                  </a:lnTo>
                  <a:lnTo>
                    <a:pt x="28" y="55"/>
                  </a:lnTo>
                  <a:lnTo>
                    <a:pt x="28" y="53"/>
                  </a:lnTo>
                  <a:lnTo>
                    <a:pt x="29" y="53"/>
                  </a:lnTo>
                  <a:lnTo>
                    <a:pt x="32" y="55"/>
                  </a:lnTo>
                  <a:lnTo>
                    <a:pt x="36" y="53"/>
                  </a:lnTo>
                  <a:lnTo>
                    <a:pt x="39" y="53"/>
                  </a:lnTo>
                  <a:lnTo>
                    <a:pt x="40" y="53"/>
                  </a:lnTo>
                  <a:lnTo>
                    <a:pt x="44" y="52"/>
                  </a:lnTo>
                  <a:lnTo>
                    <a:pt x="47" y="50"/>
                  </a:lnTo>
                  <a:lnTo>
                    <a:pt x="48" y="48"/>
                  </a:lnTo>
                  <a:lnTo>
                    <a:pt x="52" y="47"/>
                  </a:lnTo>
                  <a:lnTo>
                    <a:pt x="53" y="45"/>
                  </a:lnTo>
                  <a:lnTo>
                    <a:pt x="53" y="44"/>
                  </a:lnTo>
                  <a:lnTo>
                    <a:pt x="53" y="42"/>
                  </a:lnTo>
                  <a:lnTo>
                    <a:pt x="55" y="39"/>
                  </a:lnTo>
                  <a:lnTo>
                    <a:pt x="56" y="37"/>
                  </a:lnTo>
                  <a:lnTo>
                    <a:pt x="60" y="37"/>
                  </a:lnTo>
                  <a:lnTo>
                    <a:pt x="61" y="36"/>
                  </a:lnTo>
                  <a:lnTo>
                    <a:pt x="63" y="34"/>
                  </a:lnTo>
                  <a:lnTo>
                    <a:pt x="63" y="32"/>
                  </a:lnTo>
                  <a:lnTo>
                    <a:pt x="63" y="31"/>
                  </a:lnTo>
                  <a:lnTo>
                    <a:pt x="63" y="29"/>
                  </a:lnTo>
                  <a:lnTo>
                    <a:pt x="58" y="23"/>
                  </a:lnTo>
                  <a:lnTo>
                    <a:pt x="53" y="16"/>
                  </a:lnTo>
                  <a:lnTo>
                    <a:pt x="47" y="10"/>
                  </a:lnTo>
                  <a:lnTo>
                    <a:pt x="40" y="5"/>
                  </a:lnTo>
                  <a:lnTo>
                    <a:pt x="32" y="2"/>
                  </a:lnTo>
                  <a:lnTo>
                    <a:pt x="24" y="0"/>
                  </a:lnTo>
                  <a:lnTo>
                    <a:pt x="18" y="0"/>
                  </a:lnTo>
                  <a:lnTo>
                    <a:pt x="10" y="3"/>
                  </a:lnTo>
                  <a:lnTo>
                    <a:pt x="8" y="5"/>
                  </a:lnTo>
                  <a:lnTo>
                    <a:pt x="7" y="8"/>
                  </a:lnTo>
                  <a:lnTo>
                    <a:pt x="5" y="11"/>
                  </a:lnTo>
                  <a:lnTo>
                    <a:pt x="5" y="15"/>
                  </a:lnTo>
                  <a:lnTo>
                    <a:pt x="5" y="19"/>
                  </a:lnTo>
                  <a:lnTo>
                    <a:pt x="3" y="23"/>
                  </a:lnTo>
                  <a:lnTo>
                    <a:pt x="2" y="28"/>
                  </a:lnTo>
                  <a:lnTo>
                    <a:pt x="0" y="3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5" name="Freeform 149"/>
            <p:cNvSpPr>
              <a:spLocks/>
            </p:cNvSpPr>
            <p:nvPr/>
          </p:nvSpPr>
          <p:spPr bwMode="auto">
            <a:xfrm>
              <a:off x="4468" y="2753"/>
              <a:ext cx="63" cy="55"/>
            </a:xfrm>
            <a:custGeom>
              <a:avLst/>
              <a:gdLst>
                <a:gd name="T0" fmla="*/ 0 w 63"/>
                <a:gd name="T1" fmla="*/ 31 h 55"/>
                <a:gd name="T2" fmla="*/ 3 w 63"/>
                <a:gd name="T3" fmla="*/ 34 h 55"/>
                <a:gd name="T4" fmla="*/ 7 w 63"/>
                <a:gd name="T5" fmla="*/ 36 h 55"/>
                <a:gd name="T6" fmla="*/ 10 w 63"/>
                <a:gd name="T7" fmla="*/ 39 h 55"/>
                <a:gd name="T8" fmla="*/ 11 w 63"/>
                <a:gd name="T9" fmla="*/ 44 h 55"/>
                <a:gd name="T10" fmla="*/ 13 w 63"/>
                <a:gd name="T11" fmla="*/ 47 h 55"/>
                <a:gd name="T12" fmla="*/ 16 w 63"/>
                <a:gd name="T13" fmla="*/ 50 h 55"/>
                <a:gd name="T14" fmla="*/ 18 w 63"/>
                <a:gd name="T15" fmla="*/ 53 h 55"/>
                <a:gd name="T16" fmla="*/ 23 w 63"/>
                <a:gd name="T17" fmla="*/ 55 h 55"/>
                <a:gd name="T18" fmla="*/ 23 w 63"/>
                <a:gd name="T19" fmla="*/ 55 h 55"/>
                <a:gd name="T20" fmla="*/ 23 w 63"/>
                <a:gd name="T21" fmla="*/ 55 h 55"/>
                <a:gd name="T22" fmla="*/ 24 w 63"/>
                <a:gd name="T23" fmla="*/ 55 h 55"/>
                <a:gd name="T24" fmla="*/ 26 w 63"/>
                <a:gd name="T25" fmla="*/ 55 h 55"/>
                <a:gd name="T26" fmla="*/ 26 w 63"/>
                <a:gd name="T27" fmla="*/ 55 h 55"/>
                <a:gd name="T28" fmla="*/ 28 w 63"/>
                <a:gd name="T29" fmla="*/ 55 h 55"/>
                <a:gd name="T30" fmla="*/ 28 w 63"/>
                <a:gd name="T31" fmla="*/ 53 h 55"/>
                <a:gd name="T32" fmla="*/ 29 w 63"/>
                <a:gd name="T33" fmla="*/ 53 h 55"/>
                <a:gd name="T34" fmla="*/ 32 w 63"/>
                <a:gd name="T35" fmla="*/ 55 h 55"/>
                <a:gd name="T36" fmla="*/ 36 w 63"/>
                <a:gd name="T37" fmla="*/ 53 h 55"/>
                <a:gd name="T38" fmla="*/ 39 w 63"/>
                <a:gd name="T39" fmla="*/ 53 h 55"/>
                <a:gd name="T40" fmla="*/ 40 w 63"/>
                <a:gd name="T41" fmla="*/ 53 h 55"/>
                <a:gd name="T42" fmla="*/ 44 w 63"/>
                <a:gd name="T43" fmla="*/ 52 h 55"/>
                <a:gd name="T44" fmla="*/ 47 w 63"/>
                <a:gd name="T45" fmla="*/ 50 h 55"/>
                <a:gd name="T46" fmla="*/ 48 w 63"/>
                <a:gd name="T47" fmla="*/ 48 h 55"/>
                <a:gd name="T48" fmla="*/ 52 w 63"/>
                <a:gd name="T49" fmla="*/ 47 h 55"/>
                <a:gd name="T50" fmla="*/ 52 w 63"/>
                <a:gd name="T51" fmla="*/ 47 h 55"/>
                <a:gd name="T52" fmla="*/ 52 w 63"/>
                <a:gd name="T53" fmla="*/ 47 h 55"/>
                <a:gd name="T54" fmla="*/ 53 w 63"/>
                <a:gd name="T55" fmla="*/ 45 h 55"/>
                <a:gd name="T56" fmla="*/ 53 w 63"/>
                <a:gd name="T57" fmla="*/ 45 h 55"/>
                <a:gd name="T58" fmla="*/ 53 w 63"/>
                <a:gd name="T59" fmla="*/ 44 h 55"/>
                <a:gd name="T60" fmla="*/ 53 w 63"/>
                <a:gd name="T61" fmla="*/ 44 h 55"/>
                <a:gd name="T62" fmla="*/ 53 w 63"/>
                <a:gd name="T63" fmla="*/ 42 h 55"/>
                <a:gd name="T64" fmla="*/ 53 w 63"/>
                <a:gd name="T65" fmla="*/ 42 h 55"/>
                <a:gd name="T66" fmla="*/ 55 w 63"/>
                <a:gd name="T67" fmla="*/ 39 h 55"/>
                <a:gd name="T68" fmla="*/ 56 w 63"/>
                <a:gd name="T69" fmla="*/ 37 h 55"/>
                <a:gd name="T70" fmla="*/ 60 w 63"/>
                <a:gd name="T71" fmla="*/ 37 h 55"/>
                <a:gd name="T72" fmla="*/ 61 w 63"/>
                <a:gd name="T73" fmla="*/ 36 h 55"/>
                <a:gd name="T74" fmla="*/ 63 w 63"/>
                <a:gd name="T75" fmla="*/ 34 h 55"/>
                <a:gd name="T76" fmla="*/ 63 w 63"/>
                <a:gd name="T77" fmla="*/ 32 h 55"/>
                <a:gd name="T78" fmla="*/ 63 w 63"/>
                <a:gd name="T79" fmla="*/ 31 h 55"/>
                <a:gd name="T80" fmla="*/ 63 w 63"/>
                <a:gd name="T81" fmla="*/ 29 h 55"/>
                <a:gd name="T82" fmla="*/ 58 w 63"/>
                <a:gd name="T83" fmla="*/ 23 h 55"/>
                <a:gd name="T84" fmla="*/ 53 w 63"/>
                <a:gd name="T85" fmla="*/ 16 h 55"/>
                <a:gd name="T86" fmla="*/ 47 w 63"/>
                <a:gd name="T87" fmla="*/ 10 h 55"/>
                <a:gd name="T88" fmla="*/ 40 w 63"/>
                <a:gd name="T89" fmla="*/ 5 h 55"/>
                <a:gd name="T90" fmla="*/ 32 w 63"/>
                <a:gd name="T91" fmla="*/ 2 h 55"/>
                <a:gd name="T92" fmla="*/ 24 w 63"/>
                <a:gd name="T93" fmla="*/ 0 h 55"/>
                <a:gd name="T94" fmla="*/ 18 w 63"/>
                <a:gd name="T95" fmla="*/ 0 h 55"/>
                <a:gd name="T96" fmla="*/ 10 w 63"/>
                <a:gd name="T97" fmla="*/ 3 h 55"/>
                <a:gd name="T98" fmla="*/ 8 w 63"/>
                <a:gd name="T99" fmla="*/ 5 h 55"/>
                <a:gd name="T100" fmla="*/ 7 w 63"/>
                <a:gd name="T101" fmla="*/ 8 h 55"/>
                <a:gd name="T102" fmla="*/ 5 w 63"/>
                <a:gd name="T103" fmla="*/ 11 h 55"/>
                <a:gd name="T104" fmla="*/ 5 w 63"/>
                <a:gd name="T105" fmla="*/ 15 h 55"/>
                <a:gd name="T106" fmla="*/ 5 w 63"/>
                <a:gd name="T107" fmla="*/ 19 h 55"/>
                <a:gd name="T108" fmla="*/ 3 w 63"/>
                <a:gd name="T109" fmla="*/ 23 h 55"/>
                <a:gd name="T110" fmla="*/ 2 w 63"/>
                <a:gd name="T111" fmla="*/ 28 h 55"/>
                <a:gd name="T112" fmla="*/ 0 w 63"/>
                <a:gd name="T113" fmla="*/ 31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55"/>
                <a:gd name="T173" fmla="*/ 63 w 63"/>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55">
                  <a:moveTo>
                    <a:pt x="0" y="31"/>
                  </a:moveTo>
                  <a:lnTo>
                    <a:pt x="3" y="34"/>
                  </a:lnTo>
                  <a:lnTo>
                    <a:pt x="7" y="36"/>
                  </a:lnTo>
                  <a:lnTo>
                    <a:pt x="10" y="39"/>
                  </a:lnTo>
                  <a:lnTo>
                    <a:pt x="11" y="44"/>
                  </a:lnTo>
                  <a:lnTo>
                    <a:pt x="13" y="47"/>
                  </a:lnTo>
                  <a:lnTo>
                    <a:pt x="16" y="50"/>
                  </a:lnTo>
                  <a:lnTo>
                    <a:pt x="18" y="53"/>
                  </a:lnTo>
                  <a:lnTo>
                    <a:pt x="23" y="55"/>
                  </a:lnTo>
                  <a:lnTo>
                    <a:pt x="24" y="55"/>
                  </a:lnTo>
                  <a:lnTo>
                    <a:pt x="26" y="55"/>
                  </a:lnTo>
                  <a:lnTo>
                    <a:pt x="28" y="55"/>
                  </a:lnTo>
                  <a:lnTo>
                    <a:pt x="28" y="53"/>
                  </a:lnTo>
                  <a:lnTo>
                    <a:pt x="29" y="53"/>
                  </a:lnTo>
                  <a:lnTo>
                    <a:pt x="32" y="55"/>
                  </a:lnTo>
                  <a:lnTo>
                    <a:pt x="36" y="53"/>
                  </a:lnTo>
                  <a:lnTo>
                    <a:pt x="39" y="53"/>
                  </a:lnTo>
                  <a:lnTo>
                    <a:pt x="40" y="53"/>
                  </a:lnTo>
                  <a:lnTo>
                    <a:pt x="44" y="52"/>
                  </a:lnTo>
                  <a:lnTo>
                    <a:pt x="47" y="50"/>
                  </a:lnTo>
                  <a:lnTo>
                    <a:pt x="48" y="48"/>
                  </a:lnTo>
                  <a:lnTo>
                    <a:pt x="52" y="47"/>
                  </a:lnTo>
                  <a:lnTo>
                    <a:pt x="53" y="45"/>
                  </a:lnTo>
                  <a:lnTo>
                    <a:pt x="53" y="44"/>
                  </a:lnTo>
                  <a:lnTo>
                    <a:pt x="53" y="42"/>
                  </a:lnTo>
                  <a:lnTo>
                    <a:pt x="55" y="39"/>
                  </a:lnTo>
                  <a:lnTo>
                    <a:pt x="56" y="37"/>
                  </a:lnTo>
                  <a:lnTo>
                    <a:pt x="60" y="37"/>
                  </a:lnTo>
                  <a:lnTo>
                    <a:pt x="61" y="36"/>
                  </a:lnTo>
                  <a:lnTo>
                    <a:pt x="63" y="34"/>
                  </a:lnTo>
                  <a:lnTo>
                    <a:pt x="63" y="32"/>
                  </a:lnTo>
                  <a:lnTo>
                    <a:pt x="63" y="31"/>
                  </a:lnTo>
                  <a:lnTo>
                    <a:pt x="63" y="29"/>
                  </a:lnTo>
                  <a:lnTo>
                    <a:pt x="58" y="23"/>
                  </a:lnTo>
                  <a:lnTo>
                    <a:pt x="53" y="16"/>
                  </a:lnTo>
                  <a:lnTo>
                    <a:pt x="47" y="10"/>
                  </a:lnTo>
                  <a:lnTo>
                    <a:pt x="40" y="5"/>
                  </a:lnTo>
                  <a:lnTo>
                    <a:pt x="32" y="2"/>
                  </a:lnTo>
                  <a:lnTo>
                    <a:pt x="24" y="0"/>
                  </a:lnTo>
                  <a:lnTo>
                    <a:pt x="18" y="0"/>
                  </a:lnTo>
                  <a:lnTo>
                    <a:pt x="10" y="3"/>
                  </a:lnTo>
                  <a:lnTo>
                    <a:pt x="8" y="5"/>
                  </a:lnTo>
                  <a:lnTo>
                    <a:pt x="7" y="8"/>
                  </a:lnTo>
                  <a:lnTo>
                    <a:pt x="5" y="11"/>
                  </a:lnTo>
                  <a:lnTo>
                    <a:pt x="5" y="15"/>
                  </a:lnTo>
                  <a:lnTo>
                    <a:pt x="5" y="19"/>
                  </a:lnTo>
                  <a:lnTo>
                    <a:pt x="3" y="23"/>
                  </a:lnTo>
                  <a:lnTo>
                    <a:pt x="2" y="28"/>
                  </a:lnTo>
                  <a:lnTo>
                    <a:pt x="0" y="31"/>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6" name="Freeform 150"/>
            <p:cNvSpPr>
              <a:spLocks/>
            </p:cNvSpPr>
            <p:nvPr/>
          </p:nvSpPr>
          <p:spPr bwMode="auto">
            <a:xfrm>
              <a:off x="4468" y="2753"/>
              <a:ext cx="63" cy="55"/>
            </a:xfrm>
            <a:custGeom>
              <a:avLst/>
              <a:gdLst>
                <a:gd name="T0" fmla="*/ 0 w 63"/>
                <a:gd name="T1" fmla="*/ 31 h 55"/>
                <a:gd name="T2" fmla="*/ 3 w 63"/>
                <a:gd name="T3" fmla="*/ 34 h 55"/>
                <a:gd name="T4" fmla="*/ 7 w 63"/>
                <a:gd name="T5" fmla="*/ 36 h 55"/>
                <a:gd name="T6" fmla="*/ 10 w 63"/>
                <a:gd name="T7" fmla="*/ 39 h 55"/>
                <a:gd name="T8" fmla="*/ 11 w 63"/>
                <a:gd name="T9" fmla="*/ 44 h 55"/>
                <a:gd name="T10" fmla="*/ 13 w 63"/>
                <a:gd name="T11" fmla="*/ 47 h 55"/>
                <a:gd name="T12" fmla="*/ 16 w 63"/>
                <a:gd name="T13" fmla="*/ 50 h 55"/>
                <a:gd name="T14" fmla="*/ 18 w 63"/>
                <a:gd name="T15" fmla="*/ 53 h 55"/>
                <a:gd name="T16" fmla="*/ 23 w 63"/>
                <a:gd name="T17" fmla="*/ 55 h 55"/>
                <a:gd name="T18" fmla="*/ 23 w 63"/>
                <a:gd name="T19" fmla="*/ 55 h 55"/>
                <a:gd name="T20" fmla="*/ 23 w 63"/>
                <a:gd name="T21" fmla="*/ 55 h 55"/>
                <a:gd name="T22" fmla="*/ 24 w 63"/>
                <a:gd name="T23" fmla="*/ 55 h 55"/>
                <a:gd name="T24" fmla="*/ 26 w 63"/>
                <a:gd name="T25" fmla="*/ 55 h 55"/>
                <a:gd name="T26" fmla="*/ 26 w 63"/>
                <a:gd name="T27" fmla="*/ 55 h 55"/>
                <a:gd name="T28" fmla="*/ 28 w 63"/>
                <a:gd name="T29" fmla="*/ 55 h 55"/>
                <a:gd name="T30" fmla="*/ 28 w 63"/>
                <a:gd name="T31" fmla="*/ 53 h 55"/>
                <a:gd name="T32" fmla="*/ 29 w 63"/>
                <a:gd name="T33" fmla="*/ 53 h 55"/>
                <a:gd name="T34" fmla="*/ 32 w 63"/>
                <a:gd name="T35" fmla="*/ 55 h 55"/>
                <a:gd name="T36" fmla="*/ 36 w 63"/>
                <a:gd name="T37" fmla="*/ 53 h 55"/>
                <a:gd name="T38" fmla="*/ 39 w 63"/>
                <a:gd name="T39" fmla="*/ 53 h 55"/>
                <a:gd name="T40" fmla="*/ 40 w 63"/>
                <a:gd name="T41" fmla="*/ 53 h 55"/>
                <a:gd name="T42" fmla="*/ 44 w 63"/>
                <a:gd name="T43" fmla="*/ 52 h 55"/>
                <a:gd name="T44" fmla="*/ 47 w 63"/>
                <a:gd name="T45" fmla="*/ 50 h 55"/>
                <a:gd name="T46" fmla="*/ 48 w 63"/>
                <a:gd name="T47" fmla="*/ 48 h 55"/>
                <a:gd name="T48" fmla="*/ 52 w 63"/>
                <a:gd name="T49" fmla="*/ 47 h 55"/>
                <a:gd name="T50" fmla="*/ 52 w 63"/>
                <a:gd name="T51" fmla="*/ 47 h 55"/>
                <a:gd name="T52" fmla="*/ 52 w 63"/>
                <a:gd name="T53" fmla="*/ 47 h 55"/>
                <a:gd name="T54" fmla="*/ 53 w 63"/>
                <a:gd name="T55" fmla="*/ 45 h 55"/>
                <a:gd name="T56" fmla="*/ 53 w 63"/>
                <a:gd name="T57" fmla="*/ 45 h 55"/>
                <a:gd name="T58" fmla="*/ 53 w 63"/>
                <a:gd name="T59" fmla="*/ 44 h 55"/>
                <a:gd name="T60" fmla="*/ 53 w 63"/>
                <a:gd name="T61" fmla="*/ 44 h 55"/>
                <a:gd name="T62" fmla="*/ 53 w 63"/>
                <a:gd name="T63" fmla="*/ 42 h 55"/>
                <a:gd name="T64" fmla="*/ 53 w 63"/>
                <a:gd name="T65" fmla="*/ 42 h 55"/>
                <a:gd name="T66" fmla="*/ 55 w 63"/>
                <a:gd name="T67" fmla="*/ 39 h 55"/>
                <a:gd name="T68" fmla="*/ 56 w 63"/>
                <a:gd name="T69" fmla="*/ 37 h 55"/>
                <a:gd name="T70" fmla="*/ 60 w 63"/>
                <a:gd name="T71" fmla="*/ 37 h 55"/>
                <a:gd name="T72" fmla="*/ 61 w 63"/>
                <a:gd name="T73" fmla="*/ 36 h 55"/>
                <a:gd name="T74" fmla="*/ 63 w 63"/>
                <a:gd name="T75" fmla="*/ 34 h 55"/>
                <a:gd name="T76" fmla="*/ 63 w 63"/>
                <a:gd name="T77" fmla="*/ 32 h 55"/>
                <a:gd name="T78" fmla="*/ 63 w 63"/>
                <a:gd name="T79" fmla="*/ 31 h 55"/>
                <a:gd name="T80" fmla="*/ 63 w 63"/>
                <a:gd name="T81" fmla="*/ 29 h 55"/>
                <a:gd name="T82" fmla="*/ 58 w 63"/>
                <a:gd name="T83" fmla="*/ 23 h 55"/>
                <a:gd name="T84" fmla="*/ 53 w 63"/>
                <a:gd name="T85" fmla="*/ 16 h 55"/>
                <a:gd name="T86" fmla="*/ 47 w 63"/>
                <a:gd name="T87" fmla="*/ 10 h 55"/>
                <a:gd name="T88" fmla="*/ 40 w 63"/>
                <a:gd name="T89" fmla="*/ 5 h 55"/>
                <a:gd name="T90" fmla="*/ 32 w 63"/>
                <a:gd name="T91" fmla="*/ 2 h 55"/>
                <a:gd name="T92" fmla="*/ 24 w 63"/>
                <a:gd name="T93" fmla="*/ 0 h 55"/>
                <a:gd name="T94" fmla="*/ 18 w 63"/>
                <a:gd name="T95" fmla="*/ 0 h 55"/>
                <a:gd name="T96" fmla="*/ 10 w 63"/>
                <a:gd name="T97" fmla="*/ 3 h 55"/>
                <a:gd name="T98" fmla="*/ 8 w 63"/>
                <a:gd name="T99" fmla="*/ 5 h 55"/>
                <a:gd name="T100" fmla="*/ 7 w 63"/>
                <a:gd name="T101" fmla="*/ 8 h 55"/>
                <a:gd name="T102" fmla="*/ 5 w 63"/>
                <a:gd name="T103" fmla="*/ 11 h 55"/>
                <a:gd name="T104" fmla="*/ 5 w 63"/>
                <a:gd name="T105" fmla="*/ 15 h 55"/>
                <a:gd name="T106" fmla="*/ 5 w 63"/>
                <a:gd name="T107" fmla="*/ 19 h 55"/>
                <a:gd name="T108" fmla="*/ 3 w 63"/>
                <a:gd name="T109" fmla="*/ 23 h 55"/>
                <a:gd name="T110" fmla="*/ 2 w 63"/>
                <a:gd name="T111" fmla="*/ 28 h 55"/>
                <a:gd name="T112" fmla="*/ 0 w 63"/>
                <a:gd name="T113" fmla="*/ 31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55"/>
                <a:gd name="T173" fmla="*/ 63 w 63"/>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55">
                  <a:moveTo>
                    <a:pt x="0" y="31"/>
                  </a:moveTo>
                  <a:lnTo>
                    <a:pt x="3" y="34"/>
                  </a:lnTo>
                  <a:lnTo>
                    <a:pt x="7" y="36"/>
                  </a:lnTo>
                  <a:lnTo>
                    <a:pt x="10" y="39"/>
                  </a:lnTo>
                  <a:lnTo>
                    <a:pt x="11" y="44"/>
                  </a:lnTo>
                  <a:lnTo>
                    <a:pt x="13" y="47"/>
                  </a:lnTo>
                  <a:lnTo>
                    <a:pt x="16" y="50"/>
                  </a:lnTo>
                  <a:lnTo>
                    <a:pt x="18" y="53"/>
                  </a:lnTo>
                  <a:lnTo>
                    <a:pt x="23" y="55"/>
                  </a:lnTo>
                  <a:lnTo>
                    <a:pt x="24" y="55"/>
                  </a:lnTo>
                  <a:lnTo>
                    <a:pt x="26" y="55"/>
                  </a:lnTo>
                  <a:lnTo>
                    <a:pt x="28" y="55"/>
                  </a:lnTo>
                  <a:lnTo>
                    <a:pt x="28" y="53"/>
                  </a:lnTo>
                  <a:lnTo>
                    <a:pt x="29" y="53"/>
                  </a:lnTo>
                  <a:lnTo>
                    <a:pt x="32" y="55"/>
                  </a:lnTo>
                  <a:lnTo>
                    <a:pt x="36" y="53"/>
                  </a:lnTo>
                  <a:lnTo>
                    <a:pt x="39" y="53"/>
                  </a:lnTo>
                  <a:lnTo>
                    <a:pt x="40" y="53"/>
                  </a:lnTo>
                  <a:lnTo>
                    <a:pt x="44" y="52"/>
                  </a:lnTo>
                  <a:lnTo>
                    <a:pt x="47" y="50"/>
                  </a:lnTo>
                  <a:lnTo>
                    <a:pt x="48" y="48"/>
                  </a:lnTo>
                  <a:lnTo>
                    <a:pt x="52" y="47"/>
                  </a:lnTo>
                  <a:lnTo>
                    <a:pt x="53" y="45"/>
                  </a:lnTo>
                  <a:lnTo>
                    <a:pt x="53" y="44"/>
                  </a:lnTo>
                  <a:lnTo>
                    <a:pt x="53" y="42"/>
                  </a:lnTo>
                  <a:lnTo>
                    <a:pt x="55" y="39"/>
                  </a:lnTo>
                  <a:lnTo>
                    <a:pt x="56" y="37"/>
                  </a:lnTo>
                  <a:lnTo>
                    <a:pt x="60" y="37"/>
                  </a:lnTo>
                  <a:lnTo>
                    <a:pt x="61" y="36"/>
                  </a:lnTo>
                  <a:lnTo>
                    <a:pt x="63" y="34"/>
                  </a:lnTo>
                  <a:lnTo>
                    <a:pt x="63" y="32"/>
                  </a:lnTo>
                  <a:lnTo>
                    <a:pt x="63" y="31"/>
                  </a:lnTo>
                  <a:lnTo>
                    <a:pt x="63" y="29"/>
                  </a:lnTo>
                  <a:lnTo>
                    <a:pt x="58" y="23"/>
                  </a:lnTo>
                  <a:lnTo>
                    <a:pt x="53" y="16"/>
                  </a:lnTo>
                  <a:lnTo>
                    <a:pt x="47" y="10"/>
                  </a:lnTo>
                  <a:lnTo>
                    <a:pt x="40" y="5"/>
                  </a:lnTo>
                  <a:lnTo>
                    <a:pt x="32" y="2"/>
                  </a:lnTo>
                  <a:lnTo>
                    <a:pt x="24" y="0"/>
                  </a:lnTo>
                  <a:lnTo>
                    <a:pt x="18" y="0"/>
                  </a:lnTo>
                  <a:lnTo>
                    <a:pt x="10" y="3"/>
                  </a:lnTo>
                  <a:lnTo>
                    <a:pt x="8" y="5"/>
                  </a:lnTo>
                  <a:lnTo>
                    <a:pt x="7" y="8"/>
                  </a:lnTo>
                  <a:lnTo>
                    <a:pt x="5" y="11"/>
                  </a:lnTo>
                  <a:lnTo>
                    <a:pt x="5" y="15"/>
                  </a:lnTo>
                  <a:lnTo>
                    <a:pt x="5" y="19"/>
                  </a:lnTo>
                  <a:lnTo>
                    <a:pt x="3" y="23"/>
                  </a:lnTo>
                  <a:lnTo>
                    <a:pt x="2" y="28"/>
                  </a:lnTo>
                  <a:lnTo>
                    <a:pt x="0" y="3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7" name="Freeform 151"/>
            <p:cNvSpPr>
              <a:spLocks/>
            </p:cNvSpPr>
            <p:nvPr/>
          </p:nvSpPr>
          <p:spPr bwMode="auto">
            <a:xfrm>
              <a:off x="4589" y="2716"/>
              <a:ext cx="50" cy="48"/>
            </a:xfrm>
            <a:custGeom>
              <a:avLst/>
              <a:gdLst>
                <a:gd name="T0" fmla="*/ 3 w 50"/>
                <a:gd name="T1" fmla="*/ 45 h 48"/>
                <a:gd name="T2" fmla="*/ 6 w 50"/>
                <a:gd name="T3" fmla="*/ 47 h 48"/>
                <a:gd name="T4" fmla="*/ 9 w 50"/>
                <a:gd name="T5" fmla="*/ 48 h 48"/>
                <a:gd name="T6" fmla="*/ 14 w 50"/>
                <a:gd name="T7" fmla="*/ 48 h 48"/>
                <a:gd name="T8" fmla="*/ 19 w 50"/>
                <a:gd name="T9" fmla="*/ 47 h 48"/>
                <a:gd name="T10" fmla="*/ 27 w 50"/>
                <a:gd name="T11" fmla="*/ 45 h 48"/>
                <a:gd name="T12" fmla="*/ 33 w 50"/>
                <a:gd name="T13" fmla="*/ 42 h 48"/>
                <a:gd name="T14" fmla="*/ 38 w 50"/>
                <a:gd name="T15" fmla="*/ 37 h 48"/>
                <a:gd name="T16" fmla="*/ 43 w 50"/>
                <a:gd name="T17" fmla="*/ 32 h 48"/>
                <a:gd name="T18" fmla="*/ 46 w 50"/>
                <a:gd name="T19" fmla="*/ 26 h 48"/>
                <a:gd name="T20" fmla="*/ 48 w 50"/>
                <a:gd name="T21" fmla="*/ 19 h 48"/>
                <a:gd name="T22" fmla="*/ 50 w 50"/>
                <a:gd name="T23" fmla="*/ 11 h 48"/>
                <a:gd name="T24" fmla="*/ 50 w 50"/>
                <a:gd name="T25" fmla="*/ 5 h 48"/>
                <a:gd name="T26" fmla="*/ 45 w 50"/>
                <a:gd name="T27" fmla="*/ 2 h 48"/>
                <a:gd name="T28" fmla="*/ 40 w 50"/>
                <a:gd name="T29" fmla="*/ 0 h 48"/>
                <a:gd name="T30" fmla="*/ 33 w 50"/>
                <a:gd name="T31" fmla="*/ 0 h 48"/>
                <a:gd name="T32" fmla="*/ 27 w 50"/>
                <a:gd name="T33" fmla="*/ 2 h 48"/>
                <a:gd name="T34" fmla="*/ 21 w 50"/>
                <a:gd name="T35" fmla="*/ 5 h 48"/>
                <a:gd name="T36" fmla="*/ 17 w 50"/>
                <a:gd name="T37" fmla="*/ 8 h 48"/>
                <a:gd name="T38" fmla="*/ 13 w 50"/>
                <a:gd name="T39" fmla="*/ 13 h 48"/>
                <a:gd name="T40" fmla="*/ 9 w 50"/>
                <a:gd name="T41" fmla="*/ 18 h 48"/>
                <a:gd name="T42" fmla="*/ 8 w 50"/>
                <a:gd name="T43" fmla="*/ 23 h 48"/>
                <a:gd name="T44" fmla="*/ 6 w 50"/>
                <a:gd name="T45" fmla="*/ 29 h 48"/>
                <a:gd name="T46" fmla="*/ 3 w 50"/>
                <a:gd name="T47" fmla="*/ 34 h 48"/>
                <a:gd name="T48" fmla="*/ 0 w 50"/>
                <a:gd name="T49" fmla="*/ 36 h 48"/>
                <a:gd name="T50" fmla="*/ 0 w 50"/>
                <a:gd name="T51" fmla="*/ 37 h 48"/>
                <a:gd name="T52" fmla="*/ 1 w 50"/>
                <a:gd name="T53" fmla="*/ 37 h 48"/>
                <a:gd name="T54" fmla="*/ 1 w 50"/>
                <a:gd name="T55" fmla="*/ 37 h 48"/>
                <a:gd name="T56" fmla="*/ 1 w 50"/>
                <a:gd name="T57" fmla="*/ 36 h 48"/>
                <a:gd name="T58" fmla="*/ 1 w 50"/>
                <a:gd name="T59" fmla="*/ 39 h 48"/>
                <a:gd name="T60" fmla="*/ 1 w 50"/>
                <a:gd name="T61" fmla="*/ 42 h 48"/>
                <a:gd name="T62" fmla="*/ 1 w 50"/>
                <a:gd name="T63" fmla="*/ 4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48"/>
                <a:gd name="T98" fmla="*/ 50 w 50"/>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48">
                  <a:moveTo>
                    <a:pt x="1" y="45"/>
                  </a:moveTo>
                  <a:lnTo>
                    <a:pt x="3" y="45"/>
                  </a:lnTo>
                  <a:lnTo>
                    <a:pt x="5" y="47"/>
                  </a:lnTo>
                  <a:lnTo>
                    <a:pt x="6" y="47"/>
                  </a:lnTo>
                  <a:lnTo>
                    <a:pt x="8" y="47"/>
                  </a:lnTo>
                  <a:lnTo>
                    <a:pt x="9" y="48"/>
                  </a:lnTo>
                  <a:lnTo>
                    <a:pt x="13" y="48"/>
                  </a:lnTo>
                  <a:lnTo>
                    <a:pt x="14" y="48"/>
                  </a:lnTo>
                  <a:lnTo>
                    <a:pt x="16" y="48"/>
                  </a:lnTo>
                  <a:lnTo>
                    <a:pt x="19" y="47"/>
                  </a:lnTo>
                  <a:lnTo>
                    <a:pt x="22" y="47"/>
                  </a:lnTo>
                  <a:lnTo>
                    <a:pt x="27" y="45"/>
                  </a:lnTo>
                  <a:lnTo>
                    <a:pt x="30" y="44"/>
                  </a:lnTo>
                  <a:lnTo>
                    <a:pt x="33" y="42"/>
                  </a:lnTo>
                  <a:lnTo>
                    <a:pt x="37" y="40"/>
                  </a:lnTo>
                  <a:lnTo>
                    <a:pt x="38" y="37"/>
                  </a:lnTo>
                  <a:lnTo>
                    <a:pt x="41" y="36"/>
                  </a:lnTo>
                  <a:lnTo>
                    <a:pt x="43" y="32"/>
                  </a:lnTo>
                  <a:lnTo>
                    <a:pt x="45" y="29"/>
                  </a:lnTo>
                  <a:lnTo>
                    <a:pt x="46" y="26"/>
                  </a:lnTo>
                  <a:lnTo>
                    <a:pt x="46" y="23"/>
                  </a:lnTo>
                  <a:lnTo>
                    <a:pt x="48" y="19"/>
                  </a:lnTo>
                  <a:lnTo>
                    <a:pt x="50" y="16"/>
                  </a:lnTo>
                  <a:lnTo>
                    <a:pt x="50" y="11"/>
                  </a:lnTo>
                  <a:lnTo>
                    <a:pt x="50" y="8"/>
                  </a:lnTo>
                  <a:lnTo>
                    <a:pt x="50" y="5"/>
                  </a:lnTo>
                  <a:lnTo>
                    <a:pt x="48" y="3"/>
                  </a:lnTo>
                  <a:lnTo>
                    <a:pt x="45" y="2"/>
                  </a:lnTo>
                  <a:lnTo>
                    <a:pt x="43" y="0"/>
                  </a:lnTo>
                  <a:lnTo>
                    <a:pt x="40" y="0"/>
                  </a:lnTo>
                  <a:lnTo>
                    <a:pt x="37" y="0"/>
                  </a:lnTo>
                  <a:lnTo>
                    <a:pt x="33" y="0"/>
                  </a:lnTo>
                  <a:lnTo>
                    <a:pt x="30" y="0"/>
                  </a:lnTo>
                  <a:lnTo>
                    <a:pt x="27" y="2"/>
                  </a:lnTo>
                  <a:lnTo>
                    <a:pt x="24" y="3"/>
                  </a:lnTo>
                  <a:lnTo>
                    <a:pt x="21" y="5"/>
                  </a:lnTo>
                  <a:lnTo>
                    <a:pt x="19" y="7"/>
                  </a:lnTo>
                  <a:lnTo>
                    <a:pt x="17" y="8"/>
                  </a:lnTo>
                  <a:lnTo>
                    <a:pt x="16" y="11"/>
                  </a:lnTo>
                  <a:lnTo>
                    <a:pt x="13" y="13"/>
                  </a:lnTo>
                  <a:lnTo>
                    <a:pt x="11" y="16"/>
                  </a:lnTo>
                  <a:lnTo>
                    <a:pt x="9" y="18"/>
                  </a:lnTo>
                  <a:lnTo>
                    <a:pt x="9" y="19"/>
                  </a:lnTo>
                  <a:lnTo>
                    <a:pt x="8" y="23"/>
                  </a:lnTo>
                  <a:lnTo>
                    <a:pt x="6" y="26"/>
                  </a:lnTo>
                  <a:lnTo>
                    <a:pt x="6" y="29"/>
                  </a:lnTo>
                  <a:lnTo>
                    <a:pt x="5" y="31"/>
                  </a:lnTo>
                  <a:lnTo>
                    <a:pt x="3" y="34"/>
                  </a:lnTo>
                  <a:lnTo>
                    <a:pt x="1" y="36"/>
                  </a:lnTo>
                  <a:lnTo>
                    <a:pt x="0" y="36"/>
                  </a:lnTo>
                  <a:lnTo>
                    <a:pt x="0" y="37"/>
                  </a:lnTo>
                  <a:lnTo>
                    <a:pt x="1" y="37"/>
                  </a:lnTo>
                  <a:lnTo>
                    <a:pt x="1" y="36"/>
                  </a:lnTo>
                  <a:lnTo>
                    <a:pt x="1" y="37"/>
                  </a:lnTo>
                  <a:lnTo>
                    <a:pt x="1" y="39"/>
                  </a:lnTo>
                  <a:lnTo>
                    <a:pt x="1" y="40"/>
                  </a:lnTo>
                  <a:lnTo>
                    <a:pt x="1" y="42"/>
                  </a:lnTo>
                  <a:lnTo>
                    <a:pt x="1" y="44"/>
                  </a:lnTo>
                  <a:lnTo>
                    <a:pt x="1" y="45"/>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8" name="Freeform 152"/>
            <p:cNvSpPr>
              <a:spLocks/>
            </p:cNvSpPr>
            <p:nvPr/>
          </p:nvSpPr>
          <p:spPr bwMode="auto">
            <a:xfrm>
              <a:off x="4589" y="2716"/>
              <a:ext cx="50" cy="48"/>
            </a:xfrm>
            <a:custGeom>
              <a:avLst/>
              <a:gdLst>
                <a:gd name="T0" fmla="*/ 3 w 50"/>
                <a:gd name="T1" fmla="*/ 45 h 48"/>
                <a:gd name="T2" fmla="*/ 6 w 50"/>
                <a:gd name="T3" fmla="*/ 47 h 48"/>
                <a:gd name="T4" fmla="*/ 9 w 50"/>
                <a:gd name="T5" fmla="*/ 48 h 48"/>
                <a:gd name="T6" fmla="*/ 14 w 50"/>
                <a:gd name="T7" fmla="*/ 48 h 48"/>
                <a:gd name="T8" fmla="*/ 19 w 50"/>
                <a:gd name="T9" fmla="*/ 47 h 48"/>
                <a:gd name="T10" fmla="*/ 27 w 50"/>
                <a:gd name="T11" fmla="*/ 45 h 48"/>
                <a:gd name="T12" fmla="*/ 33 w 50"/>
                <a:gd name="T13" fmla="*/ 42 h 48"/>
                <a:gd name="T14" fmla="*/ 38 w 50"/>
                <a:gd name="T15" fmla="*/ 37 h 48"/>
                <a:gd name="T16" fmla="*/ 43 w 50"/>
                <a:gd name="T17" fmla="*/ 32 h 48"/>
                <a:gd name="T18" fmla="*/ 46 w 50"/>
                <a:gd name="T19" fmla="*/ 26 h 48"/>
                <a:gd name="T20" fmla="*/ 48 w 50"/>
                <a:gd name="T21" fmla="*/ 19 h 48"/>
                <a:gd name="T22" fmla="*/ 50 w 50"/>
                <a:gd name="T23" fmla="*/ 11 h 48"/>
                <a:gd name="T24" fmla="*/ 50 w 50"/>
                <a:gd name="T25" fmla="*/ 5 h 48"/>
                <a:gd name="T26" fmla="*/ 45 w 50"/>
                <a:gd name="T27" fmla="*/ 2 h 48"/>
                <a:gd name="T28" fmla="*/ 40 w 50"/>
                <a:gd name="T29" fmla="*/ 0 h 48"/>
                <a:gd name="T30" fmla="*/ 33 w 50"/>
                <a:gd name="T31" fmla="*/ 0 h 48"/>
                <a:gd name="T32" fmla="*/ 27 w 50"/>
                <a:gd name="T33" fmla="*/ 2 h 48"/>
                <a:gd name="T34" fmla="*/ 21 w 50"/>
                <a:gd name="T35" fmla="*/ 5 h 48"/>
                <a:gd name="T36" fmla="*/ 17 w 50"/>
                <a:gd name="T37" fmla="*/ 8 h 48"/>
                <a:gd name="T38" fmla="*/ 13 w 50"/>
                <a:gd name="T39" fmla="*/ 13 h 48"/>
                <a:gd name="T40" fmla="*/ 9 w 50"/>
                <a:gd name="T41" fmla="*/ 18 h 48"/>
                <a:gd name="T42" fmla="*/ 8 w 50"/>
                <a:gd name="T43" fmla="*/ 23 h 48"/>
                <a:gd name="T44" fmla="*/ 6 w 50"/>
                <a:gd name="T45" fmla="*/ 29 h 48"/>
                <a:gd name="T46" fmla="*/ 3 w 50"/>
                <a:gd name="T47" fmla="*/ 34 h 48"/>
                <a:gd name="T48" fmla="*/ 0 w 50"/>
                <a:gd name="T49" fmla="*/ 36 h 48"/>
                <a:gd name="T50" fmla="*/ 0 w 50"/>
                <a:gd name="T51" fmla="*/ 37 h 48"/>
                <a:gd name="T52" fmla="*/ 1 w 50"/>
                <a:gd name="T53" fmla="*/ 37 h 48"/>
                <a:gd name="T54" fmla="*/ 1 w 50"/>
                <a:gd name="T55" fmla="*/ 37 h 48"/>
                <a:gd name="T56" fmla="*/ 1 w 50"/>
                <a:gd name="T57" fmla="*/ 36 h 48"/>
                <a:gd name="T58" fmla="*/ 1 w 50"/>
                <a:gd name="T59" fmla="*/ 39 h 48"/>
                <a:gd name="T60" fmla="*/ 1 w 50"/>
                <a:gd name="T61" fmla="*/ 42 h 48"/>
                <a:gd name="T62" fmla="*/ 1 w 50"/>
                <a:gd name="T63" fmla="*/ 4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48"/>
                <a:gd name="T98" fmla="*/ 50 w 50"/>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48">
                  <a:moveTo>
                    <a:pt x="1" y="45"/>
                  </a:moveTo>
                  <a:lnTo>
                    <a:pt x="3" y="45"/>
                  </a:lnTo>
                  <a:lnTo>
                    <a:pt x="5" y="47"/>
                  </a:lnTo>
                  <a:lnTo>
                    <a:pt x="6" y="47"/>
                  </a:lnTo>
                  <a:lnTo>
                    <a:pt x="8" y="47"/>
                  </a:lnTo>
                  <a:lnTo>
                    <a:pt x="9" y="48"/>
                  </a:lnTo>
                  <a:lnTo>
                    <a:pt x="13" y="48"/>
                  </a:lnTo>
                  <a:lnTo>
                    <a:pt x="14" y="48"/>
                  </a:lnTo>
                  <a:lnTo>
                    <a:pt x="16" y="48"/>
                  </a:lnTo>
                  <a:lnTo>
                    <a:pt x="19" y="47"/>
                  </a:lnTo>
                  <a:lnTo>
                    <a:pt x="22" y="47"/>
                  </a:lnTo>
                  <a:lnTo>
                    <a:pt x="27" y="45"/>
                  </a:lnTo>
                  <a:lnTo>
                    <a:pt x="30" y="44"/>
                  </a:lnTo>
                  <a:lnTo>
                    <a:pt x="33" y="42"/>
                  </a:lnTo>
                  <a:lnTo>
                    <a:pt x="37" y="40"/>
                  </a:lnTo>
                  <a:lnTo>
                    <a:pt x="38" y="37"/>
                  </a:lnTo>
                  <a:lnTo>
                    <a:pt x="41" y="36"/>
                  </a:lnTo>
                  <a:lnTo>
                    <a:pt x="43" y="32"/>
                  </a:lnTo>
                  <a:lnTo>
                    <a:pt x="45" y="29"/>
                  </a:lnTo>
                  <a:lnTo>
                    <a:pt x="46" y="26"/>
                  </a:lnTo>
                  <a:lnTo>
                    <a:pt x="46" y="23"/>
                  </a:lnTo>
                  <a:lnTo>
                    <a:pt x="48" y="19"/>
                  </a:lnTo>
                  <a:lnTo>
                    <a:pt x="50" y="16"/>
                  </a:lnTo>
                  <a:lnTo>
                    <a:pt x="50" y="11"/>
                  </a:lnTo>
                  <a:lnTo>
                    <a:pt x="50" y="8"/>
                  </a:lnTo>
                  <a:lnTo>
                    <a:pt x="50" y="5"/>
                  </a:lnTo>
                  <a:lnTo>
                    <a:pt x="48" y="3"/>
                  </a:lnTo>
                  <a:lnTo>
                    <a:pt x="45" y="2"/>
                  </a:lnTo>
                  <a:lnTo>
                    <a:pt x="43" y="0"/>
                  </a:lnTo>
                  <a:lnTo>
                    <a:pt x="40" y="0"/>
                  </a:lnTo>
                  <a:lnTo>
                    <a:pt x="37" y="0"/>
                  </a:lnTo>
                  <a:lnTo>
                    <a:pt x="33" y="0"/>
                  </a:lnTo>
                  <a:lnTo>
                    <a:pt x="30" y="0"/>
                  </a:lnTo>
                  <a:lnTo>
                    <a:pt x="27" y="2"/>
                  </a:lnTo>
                  <a:lnTo>
                    <a:pt x="24" y="3"/>
                  </a:lnTo>
                  <a:lnTo>
                    <a:pt x="21" y="5"/>
                  </a:lnTo>
                  <a:lnTo>
                    <a:pt x="19" y="7"/>
                  </a:lnTo>
                  <a:lnTo>
                    <a:pt x="17" y="8"/>
                  </a:lnTo>
                  <a:lnTo>
                    <a:pt x="16" y="11"/>
                  </a:lnTo>
                  <a:lnTo>
                    <a:pt x="13" y="13"/>
                  </a:lnTo>
                  <a:lnTo>
                    <a:pt x="11" y="16"/>
                  </a:lnTo>
                  <a:lnTo>
                    <a:pt x="9" y="18"/>
                  </a:lnTo>
                  <a:lnTo>
                    <a:pt x="9" y="19"/>
                  </a:lnTo>
                  <a:lnTo>
                    <a:pt x="8" y="23"/>
                  </a:lnTo>
                  <a:lnTo>
                    <a:pt x="6" y="26"/>
                  </a:lnTo>
                  <a:lnTo>
                    <a:pt x="6" y="29"/>
                  </a:lnTo>
                  <a:lnTo>
                    <a:pt x="5" y="31"/>
                  </a:lnTo>
                  <a:lnTo>
                    <a:pt x="3" y="34"/>
                  </a:lnTo>
                  <a:lnTo>
                    <a:pt x="1" y="36"/>
                  </a:lnTo>
                  <a:lnTo>
                    <a:pt x="0" y="36"/>
                  </a:lnTo>
                  <a:lnTo>
                    <a:pt x="0" y="37"/>
                  </a:lnTo>
                  <a:lnTo>
                    <a:pt x="1" y="37"/>
                  </a:lnTo>
                  <a:lnTo>
                    <a:pt x="1" y="36"/>
                  </a:lnTo>
                  <a:lnTo>
                    <a:pt x="1" y="37"/>
                  </a:lnTo>
                  <a:lnTo>
                    <a:pt x="1" y="39"/>
                  </a:lnTo>
                  <a:lnTo>
                    <a:pt x="1" y="40"/>
                  </a:lnTo>
                  <a:lnTo>
                    <a:pt x="1" y="42"/>
                  </a:lnTo>
                  <a:lnTo>
                    <a:pt x="1" y="44"/>
                  </a:lnTo>
                  <a:lnTo>
                    <a:pt x="1" y="45"/>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79" name="Freeform 153"/>
            <p:cNvSpPr>
              <a:spLocks/>
            </p:cNvSpPr>
            <p:nvPr/>
          </p:nvSpPr>
          <p:spPr bwMode="auto">
            <a:xfrm>
              <a:off x="4515" y="2742"/>
              <a:ext cx="46" cy="32"/>
            </a:xfrm>
            <a:custGeom>
              <a:avLst/>
              <a:gdLst>
                <a:gd name="T0" fmla="*/ 16 w 46"/>
                <a:gd name="T1" fmla="*/ 27 h 32"/>
                <a:gd name="T2" fmla="*/ 19 w 46"/>
                <a:gd name="T3" fmla="*/ 29 h 32"/>
                <a:gd name="T4" fmla="*/ 22 w 46"/>
                <a:gd name="T5" fmla="*/ 30 h 32"/>
                <a:gd name="T6" fmla="*/ 26 w 46"/>
                <a:gd name="T7" fmla="*/ 32 h 32"/>
                <a:gd name="T8" fmla="*/ 30 w 46"/>
                <a:gd name="T9" fmla="*/ 32 h 32"/>
                <a:gd name="T10" fmla="*/ 34 w 46"/>
                <a:gd name="T11" fmla="*/ 32 h 32"/>
                <a:gd name="T12" fmla="*/ 37 w 46"/>
                <a:gd name="T13" fmla="*/ 30 h 32"/>
                <a:gd name="T14" fmla="*/ 40 w 46"/>
                <a:gd name="T15" fmla="*/ 29 h 32"/>
                <a:gd name="T16" fmla="*/ 43 w 46"/>
                <a:gd name="T17" fmla="*/ 27 h 32"/>
                <a:gd name="T18" fmla="*/ 45 w 46"/>
                <a:gd name="T19" fmla="*/ 26 h 32"/>
                <a:gd name="T20" fmla="*/ 45 w 46"/>
                <a:gd name="T21" fmla="*/ 24 h 32"/>
                <a:gd name="T22" fmla="*/ 46 w 46"/>
                <a:gd name="T23" fmla="*/ 22 h 32"/>
                <a:gd name="T24" fmla="*/ 46 w 46"/>
                <a:gd name="T25" fmla="*/ 21 h 32"/>
                <a:gd name="T26" fmla="*/ 46 w 46"/>
                <a:gd name="T27" fmla="*/ 19 h 32"/>
                <a:gd name="T28" fmla="*/ 46 w 46"/>
                <a:gd name="T29" fmla="*/ 18 h 32"/>
                <a:gd name="T30" fmla="*/ 46 w 46"/>
                <a:gd name="T31" fmla="*/ 16 h 32"/>
                <a:gd name="T32" fmla="*/ 45 w 46"/>
                <a:gd name="T33" fmla="*/ 16 h 32"/>
                <a:gd name="T34" fmla="*/ 40 w 46"/>
                <a:gd name="T35" fmla="*/ 14 h 32"/>
                <a:gd name="T36" fmla="*/ 35 w 46"/>
                <a:gd name="T37" fmla="*/ 13 h 32"/>
                <a:gd name="T38" fmla="*/ 30 w 46"/>
                <a:gd name="T39" fmla="*/ 10 h 32"/>
                <a:gd name="T40" fmla="*/ 26 w 46"/>
                <a:gd name="T41" fmla="*/ 6 h 32"/>
                <a:gd name="T42" fmla="*/ 19 w 46"/>
                <a:gd name="T43" fmla="*/ 5 h 32"/>
                <a:gd name="T44" fmla="*/ 14 w 46"/>
                <a:gd name="T45" fmla="*/ 3 h 32"/>
                <a:gd name="T46" fmla="*/ 9 w 46"/>
                <a:gd name="T47" fmla="*/ 2 h 32"/>
                <a:gd name="T48" fmla="*/ 3 w 46"/>
                <a:gd name="T49" fmla="*/ 0 h 32"/>
                <a:gd name="T50" fmla="*/ 3 w 46"/>
                <a:gd name="T51" fmla="*/ 2 h 32"/>
                <a:gd name="T52" fmla="*/ 1 w 46"/>
                <a:gd name="T53" fmla="*/ 2 h 32"/>
                <a:gd name="T54" fmla="*/ 1 w 46"/>
                <a:gd name="T55" fmla="*/ 2 h 32"/>
                <a:gd name="T56" fmla="*/ 1 w 46"/>
                <a:gd name="T57" fmla="*/ 2 h 32"/>
                <a:gd name="T58" fmla="*/ 1 w 46"/>
                <a:gd name="T59" fmla="*/ 3 h 32"/>
                <a:gd name="T60" fmla="*/ 0 w 46"/>
                <a:gd name="T61" fmla="*/ 3 h 32"/>
                <a:gd name="T62" fmla="*/ 0 w 46"/>
                <a:gd name="T63" fmla="*/ 5 h 32"/>
                <a:gd name="T64" fmla="*/ 1 w 46"/>
                <a:gd name="T65" fmla="*/ 5 h 32"/>
                <a:gd name="T66" fmla="*/ 3 w 46"/>
                <a:gd name="T67" fmla="*/ 8 h 32"/>
                <a:gd name="T68" fmla="*/ 5 w 46"/>
                <a:gd name="T69" fmla="*/ 11 h 32"/>
                <a:gd name="T70" fmla="*/ 6 w 46"/>
                <a:gd name="T71" fmla="*/ 13 h 32"/>
                <a:gd name="T72" fmla="*/ 9 w 46"/>
                <a:gd name="T73" fmla="*/ 16 h 32"/>
                <a:gd name="T74" fmla="*/ 11 w 46"/>
                <a:gd name="T75" fmla="*/ 18 h 32"/>
                <a:gd name="T76" fmla="*/ 14 w 46"/>
                <a:gd name="T77" fmla="*/ 21 h 32"/>
                <a:gd name="T78" fmla="*/ 16 w 46"/>
                <a:gd name="T79" fmla="*/ 22 h 32"/>
                <a:gd name="T80" fmla="*/ 16 w 46"/>
                <a:gd name="T81" fmla="*/ 26 h 32"/>
                <a:gd name="T82" fmla="*/ 17 w 46"/>
                <a:gd name="T83" fmla="*/ 27 h 32"/>
                <a:gd name="T84" fmla="*/ 17 w 46"/>
                <a:gd name="T85" fmla="*/ 29 h 32"/>
                <a:gd name="T86" fmla="*/ 17 w 46"/>
                <a:gd name="T87" fmla="*/ 29 h 32"/>
                <a:gd name="T88" fmla="*/ 17 w 46"/>
                <a:gd name="T89" fmla="*/ 29 h 32"/>
                <a:gd name="T90" fmla="*/ 17 w 46"/>
                <a:gd name="T91" fmla="*/ 27 h 32"/>
                <a:gd name="T92" fmla="*/ 17 w 46"/>
                <a:gd name="T93" fmla="*/ 27 h 32"/>
                <a:gd name="T94" fmla="*/ 16 w 46"/>
                <a:gd name="T95" fmla="*/ 27 h 32"/>
                <a:gd name="T96" fmla="*/ 16 w 46"/>
                <a:gd name="T97" fmla="*/ 27 h 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32"/>
                <a:gd name="T149" fmla="*/ 46 w 46"/>
                <a:gd name="T150" fmla="*/ 32 h 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32">
                  <a:moveTo>
                    <a:pt x="16" y="27"/>
                  </a:moveTo>
                  <a:lnTo>
                    <a:pt x="19" y="29"/>
                  </a:lnTo>
                  <a:lnTo>
                    <a:pt x="22" y="30"/>
                  </a:lnTo>
                  <a:lnTo>
                    <a:pt x="26" y="32"/>
                  </a:lnTo>
                  <a:lnTo>
                    <a:pt x="30" y="32"/>
                  </a:lnTo>
                  <a:lnTo>
                    <a:pt x="34" y="32"/>
                  </a:lnTo>
                  <a:lnTo>
                    <a:pt x="37" y="30"/>
                  </a:lnTo>
                  <a:lnTo>
                    <a:pt x="40" y="29"/>
                  </a:lnTo>
                  <a:lnTo>
                    <a:pt x="43" y="27"/>
                  </a:lnTo>
                  <a:lnTo>
                    <a:pt x="45" y="26"/>
                  </a:lnTo>
                  <a:lnTo>
                    <a:pt x="45" y="24"/>
                  </a:lnTo>
                  <a:lnTo>
                    <a:pt x="46" y="22"/>
                  </a:lnTo>
                  <a:lnTo>
                    <a:pt x="46" y="21"/>
                  </a:lnTo>
                  <a:lnTo>
                    <a:pt x="46" y="19"/>
                  </a:lnTo>
                  <a:lnTo>
                    <a:pt x="46" y="18"/>
                  </a:lnTo>
                  <a:lnTo>
                    <a:pt x="46" y="16"/>
                  </a:lnTo>
                  <a:lnTo>
                    <a:pt x="45" y="16"/>
                  </a:lnTo>
                  <a:lnTo>
                    <a:pt x="40" y="14"/>
                  </a:lnTo>
                  <a:lnTo>
                    <a:pt x="35" y="13"/>
                  </a:lnTo>
                  <a:lnTo>
                    <a:pt x="30" y="10"/>
                  </a:lnTo>
                  <a:lnTo>
                    <a:pt x="26" y="6"/>
                  </a:lnTo>
                  <a:lnTo>
                    <a:pt x="19" y="5"/>
                  </a:lnTo>
                  <a:lnTo>
                    <a:pt x="14" y="3"/>
                  </a:lnTo>
                  <a:lnTo>
                    <a:pt x="9" y="2"/>
                  </a:lnTo>
                  <a:lnTo>
                    <a:pt x="3" y="0"/>
                  </a:lnTo>
                  <a:lnTo>
                    <a:pt x="3" y="2"/>
                  </a:lnTo>
                  <a:lnTo>
                    <a:pt x="1" y="2"/>
                  </a:lnTo>
                  <a:lnTo>
                    <a:pt x="1" y="3"/>
                  </a:lnTo>
                  <a:lnTo>
                    <a:pt x="0" y="3"/>
                  </a:lnTo>
                  <a:lnTo>
                    <a:pt x="0" y="5"/>
                  </a:lnTo>
                  <a:lnTo>
                    <a:pt x="1" y="5"/>
                  </a:lnTo>
                  <a:lnTo>
                    <a:pt x="3" y="8"/>
                  </a:lnTo>
                  <a:lnTo>
                    <a:pt x="5" y="11"/>
                  </a:lnTo>
                  <a:lnTo>
                    <a:pt x="6" y="13"/>
                  </a:lnTo>
                  <a:lnTo>
                    <a:pt x="9" y="16"/>
                  </a:lnTo>
                  <a:lnTo>
                    <a:pt x="11" y="18"/>
                  </a:lnTo>
                  <a:lnTo>
                    <a:pt x="14" y="21"/>
                  </a:lnTo>
                  <a:lnTo>
                    <a:pt x="16" y="22"/>
                  </a:lnTo>
                  <a:lnTo>
                    <a:pt x="16" y="26"/>
                  </a:lnTo>
                  <a:lnTo>
                    <a:pt x="17" y="27"/>
                  </a:lnTo>
                  <a:lnTo>
                    <a:pt x="17" y="29"/>
                  </a:lnTo>
                  <a:lnTo>
                    <a:pt x="17" y="27"/>
                  </a:lnTo>
                  <a:lnTo>
                    <a:pt x="16" y="27"/>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0" name="Freeform 154"/>
            <p:cNvSpPr>
              <a:spLocks/>
            </p:cNvSpPr>
            <p:nvPr/>
          </p:nvSpPr>
          <p:spPr bwMode="auto">
            <a:xfrm>
              <a:off x="4515" y="2742"/>
              <a:ext cx="46" cy="32"/>
            </a:xfrm>
            <a:custGeom>
              <a:avLst/>
              <a:gdLst>
                <a:gd name="T0" fmla="*/ 16 w 46"/>
                <a:gd name="T1" fmla="*/ 27 h 32"/>
                <a:gd name="T2" fmla="*/ 19 w 46"/>
                <a:gd name="T3" fmla="*/ 29 h 32"/>
                <a:gd name="T4" fmla="*/ 22 w 46"/>
                <a:gd name="T5" fmla="*/ 30 h 32"/>
                <a:gd name="T6" fmla="*/ 26 w 46"/>
                <a:gd name="T7" fmla="*/ 32 h 32"/>
                <a:gd name="T8" fmla="*/ 30 w 46"/>
                <a:gd name="T9" fmla="*/ 32 h 32"/>
                <a:gd name="T10" fmla="*/ 34 w 46"/>
                <a:gd name="T11" fmla="*/ 32 h 32"/>
                <a:gd name="T12" fmla="*/ 37 w 46"/>
                <a:gd name="T13" fmla="*/ 30 h 32"/>
                <a:gd name="T14" fmla="*/ 40 w 46"/>
                <a:gd name="T15" fmla="*/ 29 h 32"/>
                <a:gd name="T16" fmla="*/ 43 w 46"/>
                <a:gd name="T17" fmla="*/ 27 h 32"/>
                <a:gd name="T18" fmla="*/ 45 w 46"/>
                <a:gd name="T19" fmla="*/ 26 h 32"/>
                <a:gd name="T20" fmla="*/ 45 w 46"/>
                <a:gd name="T21" fmla="*/ 24 h 32"/>
                <a:gd name="T22" fmla="*/ 46 w 46"/>
                <a:gd name="T23" fmla="*/ 22 h 32"/>
                <a:gd name="T24" fmla="*/ 46 w 46"/>
                <a:gd name="T25" fmla="*/ 21 h 32"/>
                <a:gd name="T26" fmla="*/ 46 w 46"/>
                <a:gd name="T27" fmla="*/ 19 h 32"/>
                <a:gd name="T28" fmla="*/ 46 w 46"/>
                <a:gd name="T29" fmla="*/ 18 h 32"/>
                <a:gd name="T30" fmla="*/ 46 w 46"/>
                <a:gd name="T31" fmla="*/ 16 h 32"/>
                <a:gd name="T32" fmla="*/ 45 w 46"/>
                <a:gd name="T33" fmla="*/ 16 h 32"/>
                <a:gd name="T34" fmla="*/ 40 w 46"/>
                <a:gd name="T35" fmla="*/ 14 h 32"/>
                <a:gd name="T36" fmla="*/ 35 w 46"/>
                <a:gd name="T37" fmla="*/ 13 h 32"/>
                <a:gd name="T38" fmla="*/ 30 w 46"/>
                <a:gd name="T39" fmla="*/ 10 h 32"/>
                <a:gd name="T40" fmla="*/ 26 w 46"/>
                <a:gd name="T41" fmla="*/ 6 h 32"/>
                <a:gd name="T42" fmla="*/ 19 w 46"/>
                <a:gd name="T43" fmla="*/ 5 h 32"/>
                <a:gd name="T44" fmla="*/ 14 w 46"/>
                <a:gd name="T45" fmla="*/ 3 h 32"/>
                <a:gd name="T46" fmla="*/ 9 w 46"/>
                <a:gd name="T47" fmla="*/ 2 h 32"/>
                <a:gd name="T48" fmla="*/ 3 w 46"/>
                <a:gd name="T49" fmla="*/ 0 h 32"/>
                <a:gd name="T50" fmla="*/ 3 w 46"/>
                <a:gd name="T51" fmla="*/ 2 h 32"/>
                <a:gd name="T52" fmla="*/ 1 w 46"/>
                <a:gd name="T53" fmla="*/ 2 h 32"/>
                <a:gd name="T54" fmla="*/ 1 w 46"/>
                <a:gd name="T55" fmla="*/ 2 h 32"/>
                <a:gd name="T56" fmla="*/ 1 w 46"/>
                <a:gd name="T57" fmla="*/ 2 h 32"/>
                <a:gd name="T58" fmla="*/ 1 w 46"/>
                <a:gd name="T59" fmla="*/ 3 h 32"/>
                <a:gd name="T60" fmla="*/ 0 w 46"/>
                <a:gd name="T61" fmla="*/ 3 h 32"/>
                <a:gd name="T62" fmla="*/ 0 w 46"/>
                <a:gd name="T63" fmla="*/ 5 h 32"/>
                <a:gd name="T64" fmla="*/ 1 w 46"/>
                <a:gd name="T65" fmla="*/ 5 h 32"/>
                <a:gd name="T66" fmla="*/ 3 w 46"/>
                <a:gd name="T67" fmla="*/ 8 h 32"/>
                <a:gd name="T68" fmla="*/ 5 w 46"/>
                <a:gd name="T69" fmla="*/ 11 h 32"/>
                <a:gd name="T70" fmla="*/ 6 w 46"/>
                <a:gd name="T71" fmla="*/ 13 h 32"/>
                <a:gd name="T72" fmla="*/ 9 w 46"/>
                <a:gd name="T73" fmla="*/ 16 h 32"/>
                <a:gd name="T74" fmla="*/ 11 w 46"/>
                <a:gd name="T75" fmla="*/ 18 h 32"/>
                <a:gd name="T76" fmla="*/ 14 w 46"/>
                <a:gd name="T77" fmla="*/ 21 h 32"/>
                <a:gd name="T78" fmla="*/ 16 w 46"/>
                <a:gd name="T79" fmla="*/ 22 h 32"/>
                <a:gd name="T80" fmla="*/ 16 w 46"/>
                <a:gd name="T81" fmla="*/ 26 h 32"/>
                <a:gd name="T82" fmla="*/ 17 w 46"/>
                <a:gd name="T83" fmla="*/ 27 h 32"/>
                <a:gd name="T84" fmla="*/ 17 w 46"/>
                <a:gd name="T85" fmla="*/ 29 h 32"/>
                <a:gd name="T86" fmla="*/ 17 w 46"/>
                <a:gd name="T87" fmla="*/ 29 h 32"/>
                <a:gd name="T88" fmla="*/ 17 w 46"/>
                <a:gd name="T89" fmla="*/ 29 h 32"/>
                <a:gd name="T90" fmla="*/ 17 w 46"/>
                <a:gd name="T91" fmla="*/ 27 h 32"/>
                <a:gd name="T92" fmla="*/ 17 w 46"/>
                <a:gd name="T93" fmla="*/ 27 h 32"/>
                <a:gd name="T94" fmla="*/ 16 w 46"/>
                <a:gd name="T95" fmla="*/ 27 h 32"/>
                <a:gd name="T96" fmla="*/ 16 w 46"/>
                <a:gd name="T97" fmla="*/ 27 h 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32"/>
                <a:gd name="T149" fmla="*/ 46 w 46"/>
                <a:gd name="T150" fmla="*/ 32 h 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32">
                  <a:moveTo>
                    <a:pt x="16" y="27"/>
                  </a:moveTo>
                  <a:lnTo>
                    <a:pt x="19" y="29"/>
                  </a:lnTo>
                  <a:lnTo>
                    <a:pt x="22" y="30"/>
                  </a:lnTo>
                  <a:lnTo>
                    <a:pt x="26" y="32"/>
                  </a:lnTo>
                  <a:lnTo>
                    <a:pt x="30" y="32"/>
                  </a:lnTo>
                  <a:lnTo>
                    <a:pt x="34" y="32"/>
                  </a:lnTo>
                  <a:lnTo>
                    <a:pt x="37" y="30"/>
                  </a:lnTo>
                  <a:lnTo>
                    <a:pt x="40" y="29"/>
                  </a:lnTo>
                  <a:lnTo>
                    <a:pt x="43" y="27"/>
                  </a:lnTo>
                  <a:lnTo>
                    <a:pt x="45" y="26"/>
                  </a:lnTo>
                  <a:lnTo>
                    <a:pt x="45" y="24"/>
                  </a:lnTo>
                  <a:lnTo>
                    <a:pt x="46" y="22"/>
                  </a:lnTo>
                  <a:lnTo>
                    <a:pt x="46" y="21"/>
                  </a:lnTo>
                  <a:lnTo>
                    <a:pt x="46" y="19"/>
                  </a:lnTo>
                  <a:lnTo>
                    <a:pt x="46" y="18"/>
                  </a:lnTo>
                  <a:lnTo>
                    <a:pt x="46" y="16"/>
                  </a:lnTo>
                  <a:lnTo>
                    <a:pt x="45" y="16"/>
                  </a:lnTo>
                  <a:lnTo>
                    <a:pt x="40" y="14"/>
                  </a:lnTo>
                  <a:lnTo>
                    <a:pt x="35" y="13"/>
                  </a:lnTo>
                  <a:lnTo>
                    <a:pt x="30" y="10"/>
                  </a:lnTo>
                  <a:lnTo>
                    <a:pt x="26" y="6"/>
                  </a:lnTo>
                  <a:lnTo>
                    <a:pt x="19" y="5"/>
                  </a:lnTo>
                  <a:lnTo>
                    <a:pt x="14" y="3"/>
                  </a:lnTo>
                  <a:lnTo>
                    <a:pt x="9" y="2"/>
                  </a:lnTo>
                  <a:lnTo>
                    <a:pt x="3" y="0"/>
                  </a:lnTo>
                  <a:lnTo>
                    <a:pt x="3" y="2"/>
                  </a:lnTo>
                  <a:lnTo>
                    <a:pt x="1" y="2"/>
                  </a:lnTo>
                  <a:lnTo>
                    <a:pt x="1" y="3"/>
                  </a:lnTo>
                  <a:lnTo>
                    <a:pt x="0" y="3"/>
                  </a:lnTo>
                  <a:lnTo>
                    <a:pt x="0" y="5"/>
                  </a:lnTo>
                  <a:lnTo>
                    <a:pt x="1" y="5"/>
                  </a:lnTo>
                  <a:lnTo>
                    <a:pt x="3" y="8"/>
                  </a:lnTo>
                  <a:lnTo>
                    <a:pt x="5" y="11"/>
                  </a:lnTo>
                  <a:lnTo>
                    <a:pt x="6" y="13"/>
                  </a:lnTo>
                  <a:lnTo>
                    <a:pt x="9" y="16"/>
                  </a:lnTo>
                  <a:lnTo>
                    <a:pt x="11" y="18"/>
                  </a:lnTo>
                  <a:lnTo>
                    <a:pt x="14" y="21"/>
                  </a:lnTo>
                  <a:lnTo>
                    <a:pt x="16" y="22"/>
                  </a:lnTo>
                  <a:lnTo>
                    <a:pt x="16" y="26"/>
                  </a:lnTo>
                  <a:lnTo>
                    <a:pt x="17" y="27"/>
                  </a:lnTo>
                  <a:lnTo>
                    <a:pt x="17" y="29"/>
                  </a:lnTo>
                  <a:lnTo>
                    <a:pt x="17" y="27"/>
                  </a:lnTo>
                  <a:lnTo>
                    <a:pt x="16" y="27"/>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1" name="Freeform 155"/>
            <p:cNvSpPr>
              <a:spLocks/>
            </p:cNvSpPr>
            <p:nvPr/>
          </p:nvSpPr>
          <p:spPr bwMode="auto">
            <a:xfrm>
              <a:off x="4457" y="2718"/>
              <a:ext cx="47" cy="32"/>
            </a:xfrm>
            <a:custGeom>
              <a:avLst/>
              <a:gdLst>
                <a:gd name="T0" fmla="*/ 0 w 47"/>
                <a:gd name="T1" fmla="*/ 22 h 32"/>
                <a:gd name="T2" fmla="*/ 2 w 47"/>
                <a:gd name="T3" fmla="*/ 22 h 32"/>
                <a:gd name="T4" fmla="*/ 2 w 47"/>
                <a:gd name="T5" fmla="*/ 24 h 32"/>
                <a:gd name="T6" fmla="*/ 3 w 47"/>
                <a:gd name="T7" fmla="*/ 26 h 32"/>
                <a:gd name="T8" fmla="*/ 3 w 47"/>
                <a:gd name="T9" fmla="*/ 27 h 32"/>
                <a:gd name="T10" fmla="*/ 5 w 47"/>
                <a:gd name="T11" fmla="*/ 27 h 32"/>
                <a:gd name="T12" fmla="*/ 5 w 47"/>
                <a:gd name="T13" fmla="*/ 29 h 32"/>
                <a:gd name="T14" fmla="*/ 6 w 47"/>
                <a:gd name="T15" fmla="*/ 29 h 32"/>
                <a:gd name="T16" fmla="*/ 8 w 47"/>
                <a:gd name="T17" fmla="*/ 30 h 32"/>
                <a:gd name="T18" fmla="*/ 11 w 47"/>
                <a:gd name="T19" fmla="*/ 30 h 32"/>
                <a:gd name="T20" fmla="*/ 14 w 47"/>
                <a:gd name="T21" fmla="*/ 32 h 32"/>
                <a:gd name="T22" fmla="*/ 18 w 47"/>
                <a:gd name="T23" fmla="*/ 30 h 32"/>
                <a:gd name="T24" fmla="*/ 22 w 47"/>
                <a:gd name="T25" fmla="*/ 30 h 32"/>
                <a:gd name="T26" fmla="*/ 26 w 47"/>
                <a:gd name="T27" fmla="*/ 29 h 32"/>
                <a:gd name="T28" fmla="*/ 29 w 47"/>
                <a:gd name="T29" fmla="*/ 29 h 32"/>
                <a:gd name="T30" fmla="*/ 34 w 47"/>
                <a:gd name="T31" fmla="*/ 27 h 32"/>
                <a:gd name="T32" fmla="*/ 39 w 47"/>
                <a:gd name="T33" fmla="*/ 27 h 32"/>
                <a:gd name="T34" fmla="*/ 39 w 47"/>
                <a:gd name="T35" fmla="*/ 27 h 32"/>
                <a:gd name="T36" fmla="*/ 40 w 47"/>
                <a:gd name="T37" fmla="*/ 27 h 32"/>
                <a:gd name="T38" fmla="*/ 42 w 47"/>
                <a:gd name="T39" fmla="*/ 27 h 32"/>
                <a:gd name="T40" fmla="*/ 43 w 47"/>
                <a:gd name="T41" fmla="*/ 26 h 32"/>
                <a:gd name="T42" fmla="*/ 45 w 47"/>
                <a:gd name="T43" fmla="*/ 24 h 32"/>
                <a:gd name="T44" fmla="*/ 45 w 47"/>
                <a:gd name="T45" fmla="*/ 22 h 32"/>
                <a:gd name="T46" fmla="*/ 47 w 47"/>
                <a:gd name="T47" fmla="*/ 21 h 32"/>
                <a:gd name="T48" fmla="*/ 47 w 47"/>
                <a:gd name="T49" fmla="*/ 19 h 32"/>
                <a:gd name="T50" fmla="*/ 45 w 47"/>
                <a:gd name="T51" fmla="*/ 14 h 32"/>
                <a:gd name="T52" fmla="*/ 42 w 47"/>
                <a:gd name="T53" fmla="*/ 11 h 32"/>
                <a:gd name="T54" fmla="*/ 39 w 47"/>
                <a:gd name="T55" fmla="*/ 8 h 32"/>
                <a:gd name="T56" fmla="*/ 35 w 47"/>
                <a:gd name="T57" fmla="*/ 5 h 32"/>
                <a:gd name="T58" fmla="*/ 32 w 47"/>
                <a:gd name="T59" fmla="*/ 1 h 32"/>
                <a:gd name="T60" fmla="*/ 27 w 47"/>
                <a:gd name="T61" fmla="*/ 1 h 32"/>
                <a:gd name="T62" fmla="*/ 22 w 47"/>
                <a:gd name="T63" fmla="*/ 0 h 32"/>
                <a:gd name="T64" fmla="*/ 19 w 47"/>
                <a:gd name="T65" fmla="*/ 1 h 32"/>
                <a:gd name="T66" fmla="*/ 16 w 47"/>
                <a:gd name="T67" fmla="*/ 3 h 32"/>
                <a:gd name="T68" fmla="*/ 11 w 47"/>
                <a:gd name="T69" fmla="*/ 5 h 32"/>
                <a:gd name="T70" fmla="*/ 8 w 47"/>
                <a:gd name="T71" fmla="*/ 6 h 32"/>
                <a:gd name="T72" fmla="*/ 5 w 47"/>
                <a:gd name="T73" fmla="*/ 9 h 32"/>
                <a:gd name="T74" fmla="*/ 3 w 47"/>
                <a:gd name="T75" fmla="*/ 11 h 32"/>
                <a:gd name="T76" fmla="*/ 2 w 47"/>
                <a:gd name="T77" fmla="*/ 14 h 32"/>
                <a:gd name="T78" fmla="*/ 0 w 47"/>
                <a:gd name="T79" fmla="*/ 17 h 32"/>
                <a:gd name="T80" fmla="*/ 0 w 47"/>
                <a:gd name="T81" fmla="*/ 22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
                <a:gd name="T124" fmla="*/ 0 h 32"/>
                <a:gd name="T125" fmla="*/ 47 w 47"/>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 h="32">
                  <a:moveTo>
                    <a:pt x="0" y="22"/>
                  </a:moveTo>
                  <a:lnTo>
                    <a:pt x="2" y="22"/>
                  </a:lnTo>
                  <a:lnTo>
                    <a:pt x="2" y="24"/>
                  </a:lnTo>
                  <a:lnTo>
                    <a:pt x="3" y="26"/>
                  </a:lnTo>
                  <a:lnTo>
                    <a:pt x="3" y="27"/>
                  </a:lnTo>
                  <a:lnTo>
                    <a:pt x="5" y="27"/>
                  </a:lnTo>
                  <a:lnTo>
                    <a:pt x="5" y="29"/>
                  </a:lnTo>
                  <a:lnTo>
                    <a:pt x="6" y="29"/>
                  </a:lnTo>
                  <a:lnTo>
                    <a:pt x="8" y="30"/>
                  </a:lnTo>
                  <a:lnTo>
                    <a:pt x="11" y="30"/>
                  </a:lnTo>
                  <a:lnTo>
                    <a:pt x="14" y="32"/>
                  </a:lnTo>
                  <a:lnTo>
                    <a:pt x="18" y="30"/>
                  </a:lnTo>
                  <a:lnTo>
                    <a:pt x="22" y="30"/>
                  </a:lnTo>
                  <a:lnTo>
                    <a:pt x="26" y="29"/>
                  </a:lnTo>
                  <a:lnTo>
                    <a:pt x="29" y="29"/>
                  </a:lnTo>
                  <a:lnTo>
                    <a:pt x="34" y="27"/>
                  </a:lnTo>
                  <a:lnTo>
                    <a:pt x="39" y="27"/>
                  </a:lnTo>
                  <a:lnTo>
                    <a:pt x="40" y="27"/>
                  </a:lnTo>
                  <a:lnTo>
                    <a:pt x="42" y="27"/>
                  </a:lnTo>
                  <a:lnTo>
                    <a:pt x="43" y="26"/>
                  </a:lnTo>
                  <a:lnTo>
                    <a:pt x="45" y="24"/>
                  </a:lnTo>
                  <a:lnTo>
                    <a:pt x="45" y="22"/>
                  </a:lnTo>
                  <a:lnTo>
                    <a:pt x="47" y="21"/>
                  </a:lnTo>
                  <a:lnTo>
                    <a:pt x="47" y="19"/>
                  </a:lnTo>
                  <a:lnTo>
                    <a:pt x="45" y="14"/>
                  </a:lnTo>
                  <a:lnTo>
                    <a:pt x="42" y="11"/>
                  </a:lnTo>
                  <a:lnTo>
                    <a:pt x="39" y="8"/>
                  </a:lnTo>
                  <a:lnTo>
                    <a:pt x="35" y="5"/>
                  </a:lnTo>
                  <a:lnTo>
                    <a:pt x="32" y="1"/>
                  </a:lnTo>
                  <a:lnTo>
                    <a:pt x="27" y="1"/>
                  </a:lnTo>
                  <a:lnTo>
                    <a:pt x="22" y="0"/>
                  </a:lnTo>
                  <a:lnTo>
                    <a:pt x="19" y="1"/>
                  </a:lnTo>
                  <a:lnTo>
                    <a:pt x="16" y="3"/>
                  </a:lnTo>
                  <a:lnTo>
                    <a:pt x="11" y="5"/>
                  </a:lnTo>
                  <a:lnTo>
                    <a:pt x="8" y="6"/>
                  </a:lnTo>
                  <a:lnTo>
                    <a:pt x="5" y="9"/>
                  </a:lnTo>
                  <a:lnTo>
                    <a:pt x="3" y="11"/>
                  </a:lnTo>
                  <a:lnTo>
                    <a:pt x="2" y="14"/>
                  </a:lnTo>
                  <a:lnTo>
                    <a:pt x="0" y="17"/>
                  </a:lnTo>
                  <a:lnTo>
                    <a:pt x="0" y="2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2" name="Freeform 156"/>
            <p:cNvSpPr>
              <a:spLocks/>
            </p:cNvSpPr>
            <p:nvPr/>
          </p:nvSpPr>
          <p:spPr bwMode="auto">
            <a:xfrm>
              <a:off x="4457" y="2718"/>
              <a:ext cx="47" cy="32"/>
            </a:xfrm>
            <a:custGeom>
              <a:avLst/>
              <a:gdLst>
                <a:gd name="T0" fmla="*/ 0 w 47"/>
                <a:gd name="T1" fmla="*/ 22 h 32"/>
                <a:gd name="T2" fmla="*/ 2 w 47"/>
                <a:gd name="T3" fmla="*/ 22 h 32"/>
                <a:gd name="T4" fmla="*/ 2 w 47"/>
                <a:gd name="T5" fmla="*/ 24 h 32"/>
                <a:gd name="T6" fmla="*/ 3 w 47"/>
                <a:gd name="T7" fmla="*/ 26 h 32"/>
                <a:gd name="T8" fmla="*/ 3 w 47"/>
                <a:gd name="T9" fmla="*/ 27 h 32"/>
                <a:gd name="T10" fmla="*/ 5 w 47"/>
                <a:gd name="T11" fmla="*/ 27 h 32"/>
                <a:gd name="T12" fmla="*/ 5 w 47"/>
                <a:gd name="T13" fmla="*/ 29 h 32"/>
                <a:gd name="T14" fmla="*/ 6 w 47"/>
                <a:gd name="T15" fmla="*/ 29 h 32"/>
                <a:gd name="T16" fmla="*/ 8 w 47"/>
                <a:gd name="T17" fmla="*/ 30 h 32"/>
                <a:gd name="T18" fmla="*/ 11 w 47"/>
                <a:gd name="T19" fmla="*/ 30 h 32"/>
                <a:gd name="T20" fmla="*/ 14 w 47"/>
                <a:gd name="T21" fmla="*/ 32 h 32"/>
                <a:gd name="T22" fmla="*/ 18 w 47"/>
                <a:gd name="T23" fmla="*/ 30 h 32"/>
                <a:gd name="T24" fmla="*/ 22 w 47"/>
                <a:gd name="T25" fmla="*/ 30 h 32"/>
                <a:gd name="T26" fmla="*/ 26 w 47"/>
                <a:gd name="T27" fmla="*/ 29 h 32"/>
                <a:gd name="T28" fmla="*/ 29 w 47"/>
                <a:gd name="T29" fmla="*/ 29 h 32"/>
                <a:gd name="T30" fmla="*/ 34 w 47"/>
                <a:gd name="T31" fmla="*/ 27 h 32"/>
                <a:gd name="T32" fmla="*/ 39 w 47"/>
                <a:gd name="T33" fmla="*/ 27 h 32"/>
                <a:gd name="T34" fmla="*/ 39 w 47"/>
                <a:gd name="T35" fmla="*/ 27 h 32"/>
                <a:gd name="T36" fmla="*/ 40 w 47"/>
                <a:gd name="T37" fmla="*/ 27 h 32"/>
                <a:gd name="T38" fmla="*/ 42 w 47"/>
                <a:gd name="T39" fmla="*/ 27 h 32"/>
                <a:gd name="T40" fmla="*/ 43 w 47"/>
                <a:gd name="T41" fmla="*/ 26 h 32"/>
                <a:gd name="T42" fmla="*/ 45 w 47"/>
                <a:gd name="T43" fmla="*/ 24 h 32"/>
                <a:gd name="T44" fmla="*/ 45 w 47"/>
                <a:gd name="T45" fmla="*/ 22 h 32"/>
                <a:gd name="T46" fmla="*/ 47 w 47"/>
                <a:gd name="T47" fmla="*/ 21 h 32"/>
                <a:gd name="T48" fmla="*/ 47 w 47"/>
                <a:gd name="T49" fmla="*/ 19 h 32"/>
                <a:gd name="T50" fmla="*/ 45 w 47"/>
                <a:gd name="T51" fmla="*/ 14 h 32"/>
                <a:gd name="T52" fmla="*/ 42 w 47"/>
                <a:gd name="T53" fmla="*/ 11 h 32"/>
                <a:gd name="T54" fmla="*/ 39 w 47"/>
                <a:gd name="T55" fmla="*/ 8 h 32"/>
                <a:gd name="T56" fmla="*/ 35 w 47"/>
                <a:gd name="T57" fmla="*/ 5 h 32"/>
                <a:gd name="T58" fmla="*/ 32 w 47"/>
                <a:gd name="T59" fmla="*/ 1 h 32"/>
                <a:gd name="T60" fmla="*/ 27 w 47"/>
                <a:gd name="T61" fmla="*/ 1 h 32"/>
                <a:gd name="T62" fmla="*/ 22 w 47"/>
                <a:gd name="T63" fmla="*/ 0 h 32"/>
                <a:gd name="T64" fmla="*/ 19 w 47"/>
                <a:gd name="T65" fmla="*/ 1 h 32"/>
                <a:gd name="T66" fmla="*/ 16 w 47"/>
                <a:gd name="T67" fmla="*/ 3 h 32"/>
                <a:gd name="T68" fmla="*/ 11 w 47"/>
                <a:gd name="T69" fmla="*/ 5 h 32"/>
                <a:gd name="T70" fmla="*/ 8 w 47"/>
                <a:gd name="T71" fmla="*/ 6 h 32"/>
                <a:gd name="T72" fmla="*/ 5 w 47"/>
                <a:gd name="T73" fmla="*/ 9 h 32"/>
                <a:gd name="T74" fmla="*/ 3 w 47"/>
                <a:gd name="T75" fmla="*/ 11 h 32"/>
                <a:gd name="T76" fmla="*/ 2 w 47"/>
                <a:gd name="T77" fmla="*/ 14 h 32"/>
                <a:gd name="T78" fmla="*/ 0 w 47"/>
                <a:gd name="T79" fmla="*/ 17 h 32"/>
                <a:gd name="T80" fmla="*/ 0 w 47"/>
                <a:gd name="T81" fmla="*/ 22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
                <a:gd name="T124" fmla="*/ 0 h 32"/>
                <a:gd name="T125" fmla="*/ 47 w 47"/>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 h="32">
                  <a:moveTo>
                    <a:pt x="0" y="22"/>
                  </a:moveTo>
                  <a:lnTo>
                    <a:pt x="2" y="22"/>
                  </a:lnTo>
                  <a:lnTo>
                    <a:pt x="2" y="24"/>
                  </a:lnTo>
                  <a:lnTo>
                    <a:pt x="3" y="26"/>
                  </a:lnTo>
                  <a:lnTo>
                    <a:pt x="3" y="27"/>
                  </a:lnTo>
                  <a:lnTo>
                    <a:pt x="5" y="27"/>
                  </a:lnTo>
                  <a:lnTo>
                    <a:pt x="5" y="29"/>
                  </a:lnTo>
                  <a:lnTo>
                    <a:pt x="6" y="29"/>
                  </a:lnTo>
                  <a:lnTo>
                    <a:pt x="8" y="30"/>
                  </a:lnTo>
                  <a:lnTo>
                    <a:pt x="11" y="30"/>
                  </a:lnTo>
                  <a:lnTo>
                    <a:pt x="14" y="32"/>
                  </a:lnTo>
                  <a:lnTo>
                    <a:pt x="18" y="30"/>
                  </a:lnTo>
                  <a:lnTo>
                    <a:pt x="22" y="30"/>
                  </a:lnTo>
                  <a:lnTo>
                    <a:pt x="26" y="29"/>
                  </a:lnTo>
                  <a:lnTo>
                    <a:pt x="29" y="29"/>
                  </a:lnTo>
                  <a:lnTo>
                    <a:pt x="34" y="27"/>
                  </a:lnTo>
                  <a:lnTo>
                    <a:pt x="39" y="27"/>
                  </a:lnTo>
                  <a:lnTo>
                    <a:pt x="40" y="27"/>
                  </a:lnTo>
                  <a:lnTo>
                    <a:pt x="42" y="27"/>
                  </a:lnTo>
                  <a:lnTo>
                    <a:pt x="43" y="26"/>
                  </a:lnTo>
                  <a:lnTo>
                    <a:pt x="45" y="24"/>
                  </a:lnTo>
                  <a:lnTo>
                    <a:pt x="45" y="22"/>
                  </a:lnTo>
                  <a:lnTo>
                    <a:pt x="47" y="21"/>
                  </a:lnTo>
                  <a:lnTo>
                    <a:pt x="47" y="19"/>
                  </a:lnTo>
                  <a:lnTo>
                    <a:pt x="45" y="14"/>
                  </a:lnTo>
                  <a:lnTo>
                    <a:pt x="42" y="11"/>
                  </a:lnTo>
                  <a:lnTo>
                    <a:pt x="39" y="8"/>
                  </a:lnTo>
                  <a:lnTo>
                    <a:pt x="35" y="5"/>
                  </a:lnTo>
                  <a:lnTo>
                    <a:pt x="32" y="1"/>
                  </a:lnTo>
                  <a:lnTo>
                    <a:pt x="27" y="1"/>
                  </a:lnTo>
                  <a:lnTo>
                    <a:pt x="22" y="0"/>
                  </a:lnTo>
                  <a:lnTo>
                    <a:pt x="19" y="1"/>
                  </a:lnTo>
                  <a:lnTo>
                    <a:pt x="16" y="3"/>
                  </a:lnTo>
                  <a:lnTo>
                    <a:pt x="11" y="5"/>
                  </a:lnTo>
                  <a:lnTo>
                    <a:pt x="8" y="6"/>
                  </a:lnTo>
                  <a:lnTo>
                    <a:pt x="5" y="9"/>
                  </a:lnTo>
                  <a:lnTo>
                    <a:pt x="3" y="11"/>
                  </a:lnTo>
                  <a:lnTo>
                    <a:pt x="2" y="14"/>
                  </a:lnTo>
                  <a:lnTo>
                    <a:pt x="0" y="17"/>
                  </a:lnTo>
                  <a:lnTo>
                    <a:pt x="0" y="22"/>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3" name="Freeform 157"/>
            <p:cNvSpPr>
              <a:spLocks/>
            </p:cNvSpPr>
            <p:nvPr/>
          </p:nvSpPr>
          <p:spPr bwMode="auto">
            <a:xfrm>
              <a:off x="4397" y="2700"/>
              <a:ext cx="60" cy="37"/>
            </a:xfrm>
            <a:custGeom>
              <a:avLst/>
              <a:gdLst>
                <a:gd name="T0" fmla="*/ 17 w 60"/>
                <a:gd name="T1" fmla="*/ 37 h 37"/>
                <a:gd name="T2" fmla="*/ 21 w 60"/>
                <a:gd name="T3" fmla="*/ 35 h 37"/>
                <a:gd name="T4" fmla="*/ 25 w 60"/>
                <a:gd name="T5" fmla="*/ 35 h 37"/>
                <a:gd name="T6" fmla="*/ 29 w 60"/>
                <a:gd name="T7" fmla="*/ 34 h 37"/>
                <a:gd name="T8" fmla="*/ 34 w 60"/>
                <a:gd name="T9" fmla="*/ 34 h 37"/>
                <a:gd name="T10" fmla="*/ 37 w 60"/>
                <a:gd name="T11" fmla="*/ 34 h 37"/>
                <a:gd name="T12" fmla="*/ 42 w 60"/>
                <a:gd name="T13" fmla="*/ 34 h 37"/>
                <a:gd name="T14" fmla="*/ 47 w 60"/>
                <a:gd name="T15" fmla="*/ 34 h 37"/>
                <a:gd name="T16" fmla="*/ 50 w 60"/>
                <a:gd name="T17" fmla="*/ 32 h 37"/>
                <a:gd name="T18" fmla="*/ 54 w 60"/>
                <a:gd name="T19" fmla="*/ 32 h 37"/>
                <a:gd name="T20" fmla="*/ 55 w 60"/>
                <a:gd name="T21" fmla="*/ 31 h 37"/>
                <a:gd name="T22" fmla="*/ 57 w 60"/>
                <a:gd name="T23" fmla="*/ 29 h 37"/>
                <a:gd name="T24" fmla="*/ 58 w 60"/>
                <a:gd name="T25" fmla="*/ 26 h 37"/>
                <a:gd name="T26" fmla="*/ 58 w 60"/>
                <a:gd name="T27" fmla="*/ 24 h 37"/>
                <a:gd name="T28" fmla="*/ 60 w 60"/>
                <a:gd name="T29" fmla="*/ 23 h 37"/>
                <a:gd name="T30" fmla="*/ 60 w 60"/>
                <a:gd name="T31" fmla="*/ 19 h 37"/>
                <a:gd name="T32" fmla="*/ 60 w 60"/>
                <a:gd name="T33" fmla="*/ 18 h 37"/>
                <a:gd name="T34" fmla="*/ 58 w 60"/>
                <a:gd name="T35" fmla="*/ 18 h 37"/>
                <a:gd name="T36" fmla="*/ 55 w 60"/>
                <a:gd name="T37" fmla="*/ 15 h 37"/>
                <a:gd name="T38" fmla="*/ 50 w 60"/>
                <a:gd name="T39" fmla="*/ 13 h 37"/>
                <a:gd name="T40" fmla="*/ 44 w 60"/>
                <a:gd name="T41" fmla="*/ 10 h 37"/>
                <a:gd name="T42" fmla="*/ 37 w 60"/>
                <a:gd name="T43" fmla="*/ 7 h 37"/>
                <a:gd name="T44" fmla="*/ 29 w 60"/>
                <a:gd name="T45" fmla="*/ 3 h 37"/>
                <a:gd name="T46" fmla="*/ 21 w 60"/>
                <a:gd name="T47" fmla="*/ 2 h 37"/>
                <a:gd name="T48" fmla="*/ 15 w 60"/>
                <a:gd name="T49" fmla="*/ 0 h 37"/>
                <a:gd name="T50" fmla="*/ 10 w 60"/>
                <a:gd name="T51" fmla="*/ 2 h 37"/>
                <a:gd name="T52" fmla="*/ 7 w 60"/>
                <a:gd name="T53" fmla="*/ 2 h 37"/>
                <a:gd name="T54" fmla="*/ 4 w 60"/>
                <a:gd name="T55" fmla="*/ 5 h 37"/>
                <a:gd name="T56" fmla="*/ 2 w 60"/>
                <a:gd name="T57" fmla="*/ 7 h 37"/>
                <a:gd name="T58" fmla="*/ 0 w 60"/>
                <a:gd name="T59" fmla="*/ 10 h 37"/>
                <a:gd name="T60" fmla="*/ 0 w 60"/>
                <a:gd name="T61" fmla="*/ 13 h 37"/>
                <a:gd name="T62" fmla="*/ 0 w 60"/>
                <a:gd name="T63" fmla="*/ 18 h 37"/>
                <a:gd name="T64" fmla="*/ 0 w 60"/>
                <a:gd name="T65" fmla="*/ 21 h 37"/>
                <a:gd name="T66" fmla="*/ 2 w 60"/>
                <a:gd name="T67" fmla="*/ 24 h 37"/>
                <a:gd name="T68" fmla="*/ 4 w 60"/>
                <a:gd name="T69" fmla="*/ 27 h 37"/>
                <a:gd name="T70" fmla="*/ 5 w 60"/>
                <a:gd name="T71" fmla="*/ 31 h 37"/>
                <a:gd name="T72" fmla="*/ 7 w 60"/>
                <a:gd name="T73" fmla="*/ 34 h 37"/>
                <a:gd name="T74" fmla="*/ 10 w 60"/>
                <a:gd name="T75" fmla="*/ 35 h 37"/>
                <a:gd name="T76" fmla="*/ 12 w 60"/>
                <a:gd name="T77" fmla="*/ 37 h 37"/>
                <a:gd name="T78" fmla="*/ 15 w 60"/>
                <a:gd name="T79" fmla="*/ 37 h 37"/>
                <a:gd name="T80" fmla="*/ 17 w 60"/>
                <a:gd name="T81" fmla="*/ 3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37"/>
                <a:gd name="T125" fmla="*/ 60 w 60"/>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37">
                  <a:moveTo>
                    <a:pt x="17" y="37"/>
                  </a:moveTo>
                  <a:lnTo>
                    <a:pt x="21" y="35"/>
                  </a:lnTo>
                  <a:lnTo>
                    <a:pt x="25" y="35"/>
                  </a:lnTo>
                  <a:lnTo>
                    <a:pt x="29" y="34"/>
                  </a:lnTo>
                  <a:lnTo>
                    <a:pt x="34" y="34"/>
                  </a:lnTo>
                  <a:lnTo>
                    <a:pt x="37" y="34"/>
                  </a:lnTo>
                  <a:lnTo>
                    <a:pt x="42" y="34"/>
                  </a:lnTo>
                  <a:lnTo>
                    <a:pt x="47" y="34"/>
                  </a:lnTo>
                  <a:lnTo>
                    <a:pt x="50" y="32"/>
                  </a:lnTo>
                  <a:lnTo>
                    <a:pt x="54" y="32"/>
                  </a:lnTo>
                  <a:lnTo>
                    <a:pt x="55" y="31"/>
                  </a:lnTo>
                  <a:lnTo>
                    <a:pt x="57" y="29"/>
                  </a:lnTo>
                  <a:lnTo>
                    <a:pt x="58" y="26"/>
                  </a:lnTo>
                  <a:lnTo>
                    <a:pt x="58" y="24"/>
                  </a:lnTo>
                  <a:lnTo>
                    <a:pt x="60" y="23"/>
                  </a:lnTo>
                  <a:lnTo>
                    <a:pt x="60" y="19"/>
                  </a:lnTo>
                  <a:lnTo>
                    <a:pt x="60" y="18"/>
                  </a:lnTo>
                  <a:lnTo>
                    <a:pt x="58" y="18"/>
                  </a:lnTo>
                  <a:lnTo>
                    <a:pt x="55" y="15"/>
                  </a:lnTo>
                  <a:lnTo>
                    <a:pt x="50" y="13"/>
                  </a:lnTo>
                  <a:lnTo>
                    <a:pt x="44" y="10"/>
                  </a:lnTo>
                  <a:lnTo>
                    <a:pt x="37" y="7"/>
                  </a:lnTo>
                  <a:lnTo>
                    <a:pt x="29" y="3"/>
                  </a:lnTo>
                  <a:lnTo>
                    <a:pt x="21" y="2"/>
                  </a:lnTo>
                  <a:lnTo>
                    <a:pt x="15" y="0"/>
                  </a:lnTo>
                  <a:lnTo>
                    <a:pt x="10" y="2"/>
                  </a:lnTo>
                  <a:lnTo>
                    <a:pt x="7" y="2"/>
                  </a:lnTo>
                  <a:lnTo>
                    <a:pt x="4" y="5"/>
                  </a:lnTo>
                  <a:lnTo>
                    <a:pt x="2" y="7"/>
                  </a:lnTo>
                  <a:lnTo>
                    <a:pt x="0" y="10"/>
                  </a:lnTo>
                  <a:lnTo>
                    <a:pt x="0" y="13"/>
                  </a:lnTo>
                  <a:lnTo>
                    <a:pt x="0" y="18"/>
                  </a:lnTo>
                  <a:lnTo>
                    <a:pt x="0" y="21"/>
                  </a:lnTo>
                  <a:lnTo>
                    <a:pt x="2" y="24"/>
                  </a:lnTo>
                  <a:lnTo>
                    <a:pt x="4" y="27"/>
                  </a:lnTo>
                  <a:lnTo>
                    <a:pt x="5" y="31"/>
                  </a:lnTo>
                  <a:lnTo>
                    <a:pt x="7" y="34"/>
                  </a:lnTo>
                  <a:lnTo>
                    <a:pt x="10" y="35"/>
                  </a:lnTo>
                  <a:lnTo>
                    <a:pt x="12" y="37"/>
                  </a:lnTo>
                  <a:lnTo>
                    <a:pt x="15" y="37"/>
                  </a:lnTo>
                  <a:lnTo>
                    <a:pt x="17" y="37"/>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4" name="Freeform 158"/>
            <p:cNvSpPr>
              <a:spLocks/>
            </p:cNvSpPr>
            <p:nvPr/>
          </p:nvSpPr>
          <p:spPr bwMode="auto">
            <a:xfrm>
              <a:off x="4397" y="2700"/>
              <a:ext cx="60" cy="37"/>
            </a:xfrm>
            <a:custGeom>
              <a:avLst/>
              <a:gdLst>
                <a:gd name="T0" fmla="*/ 17 w 60"/>
                <a:gd name="T1" fmla="*/ 37 h 37"/>
                <a:gd name="T2" fmla="*/ 21 w 60"/>
                <a:gd name="T3" fmla="*/ 35 h 37"/>
                <a:gd name="T4" fmla="*/ 25 w 60"/>
                <a:gd name="T5" fmla="*/ 35 h 37"/>
                <a:gd name="T6" fmla="*/ 29 w 60"/>
                <a:gd name="T7" fmla="*/ 34 h 37"/>
                <a:gd name="T8" fmla="*/ 34 w 60"/>
                <a:gd name="T9" fmla="*/ 34 h 37"/>
                <a:gd name="T10" fmla="*/ 37 w 60"/>
                <a:gd name="T11" fmla="*/ 34 h 37"/>
                <a:gd name="T12" fmla="*/ 42 w 60"/>
                <a:gd name="T13" fmla="*/ 34 h 37"/>
                <a:gd name="T14" fmla="*/ 47 w 60"/>
                <a:gd name="T15" fmla="*/ 34 h 37"/>
                <a:gd name="T16" fmla="*/ 50 w 60"/>
                <a:gd name="T17" fmla="*/ 32 h 37"/>
                <a:gd name="T18" fmla="*/ 54 w 60"/>
                <a:gd name="T19" fmla="*/ 32 h 37"/>
                <a:gd name="T20" fmla="*/ 55 w 60"/>
                <a:gd name="T21" fmla="*/ 31 h 37"/>
                <a:gd name="T22" fmla="*/ 57 w 60"/>
                <a:gd name="T23" fmla="*/ 29 h 37"/>
                <a:gd name="T24" fmla="*/ 58 w 60"/>
                <a:gd name="T25" fmla="*/ 26 h 37"/>
                <a:gd name="T26" fmla="*/ 58 w 60"/>
                <a:gd name="T27" fmla="*/ 24 h 37"/>
                <a:gd name="T28" fmla="*/ 60 w 60"/>
                <a:gd name="T29" fmla="*/ 23 h 37"/>
                <a:gd name="T30" fmla="*/ 60 w 60"/>
                <a:gd name="T31" fmla="*/ 19 h 37"/>
                <a:gd name="T32" fmla="*/ 60 w 60"/>
                <a:gd name="T33" fmla="*/ 18 h 37"/>
                <a:gd name="T34" fmla="*/ 58 w 60"/>
                <a:gd name="T35" fmla="*/ 18 h 37"/>
                <a:gd name="T36" fmla="*/ 55 w 60"/>
                <a:gd name="T37" fmla="*/ 15 h 37"/>
                <a:gd name="T38" fmla="*/ 50 w 60"/>
                <a:gd name="T39" fmla="*/ 13 h 37"/>
                <a:gd name="T40" fmla="*/ 44 w 60"/>
                <a:gd name="T41" fmla="*/ 10 h 37"/>
                <a:gd name="T42" fmla="*/ 37 w 60"/>
                <a:gd name="T43" fmla="*/ 7 h 37"/>
                <a:gd name="T44" fmla="*/ 29 w 60"/>
                <a:gd name="T45" fmla="*/ 3 h 37"/>
                <a:gd name="T46" fmla="*/ 21 w 60"/>
                <a:gd name="T47" fmla="*/ 2 h 37"/>
                <a:gd name="T48" fmla="*/ 15 w 60"/>
                <a:gd name="T49" fmla="*/ 0 h 37"/>
                <a:gd name="T50" fmla="*/ 10 w 60"/>
                <a:gd name="T51" fmla="*/ 2 h 37"/>
                <a:gd name="T52" fmla="*/ 7 w 60"/>
                <a:gd name="T53" fmla="*/ 2 h 37"/>
                <a:gd name="T54" fmla="*/ 4 w 60"/>
                <a:gd name="T55" fmla="*/ 5 h 37"/>
                <a:gd name="T56" fmla="*/ 2 w 60"/>
                <a:gd name="T57" fmla="*/ 7 h 37"/>
                <a:gd name="T58" fmla="*/ 0 w 60"/>
                <a:gd name="T59" fmla="*/ 10 h 37"/>
                <a:gd name="T60" fmla="*/ 0 w 60"/>
                <a:gd name="T61" fmla="*/ 13 h 37"/>
                <a:gd name="T62" fmla="*/ 0 w 60"/>
                <a:gd name="T63" fmla="*/ 18 h 37"/>
                <a:gd name="T64" fmla="*/ 0 w 60"/>
                <a:gd name="T65" fmla="*/ 21 h 37"/>
                <a:gd name="T66" fmla="*/ 2 w 60"/>
                <a:gd name="T67" fmla="*/ 24 h 37"/>
                <a:gd name="T68" fmla="*/ 4 w 60"/>
                <a:gd name="T69" fmla="*/ 27 h 37"/>
                <a:gd name="T70" fmla="*/ 5 w 60"/>
                <a:gd name="T71" fmla="*/ 31 h 37"/>
                <a:gd name="T72" fmla="*/ 7 w 60"/>
                <a:gd name="T73" fmla="*/ 34 h 37"/>
                <a:gd name="T74" fmla="*/ 10 w 60"/>
                <a:gd name="T75" fmla="*/ 35 h 37"/>
                <a:gd name="T76" fmla="*/ 12 w 60"/>
                <a:gd name="T77" fmla="*/ 37 h 37"/>
                <a:gd name="T78" fmla="*/ 15 w 60"/>
                <a:gd name="T79" fmla="*/ 37 h 37"/>
                <a:gd name="T80" fmla="*/ 17 w 60"/>
                <a:gd name="T81" fmla="*/ 3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37"/>
                <a:gd name="T125" fmla="*/ 60 w 60"/>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37">
                  <a:moveTo>
                    <a:pt x="17" y="37"/>
                  </a:moveTo>
                  <a:lnTo>
                    <a:pt x="21" y="35"/>
                  </a:lnTo>
                  <a:lnTo>
                    <a:pt x="25" y="35"/>
                  </a:lnTo>
                  <a:lnTo>
                    <a:pt x="29" y="34"/>
                  </a:lnTo>
                  <a:lnTo>
                    <a:pt x="34" y="34"/>
                  </a:lnTo>
                  <a:lnTo>
                    <a:pt x="37" y="34"/>
                  </a:lnTo>
                  <a:lnTo>
                    <a:pt x="42" y="34"/>
                  </a:lnTo>
                  <a:lnTo>
                    <a:pt x="47" y="34"/>
                  </a:lnTo>
                  <a:lnTo>
                    <a:pt x="50" y="32"/>
                  </a:lnTo>
                  <a:lnTo>
                    <a:pt x="54" y="32"/>
                  </a:lnTo>
                  <a:lnTo>
                    <a:pt x="55" y="31"/>
                  </a:lnTo>
                  <a:lnTo>
                    <a:pt x="57" y="29"/>
                  </a:lnTo>
                  <a:lnTo>
                    <a:pt x="58" y="26"/>
                  </a:lnTo>
                  <a:lnTo>
                    <a:pt x="58" y="24"/>
                  </a:lnTo>
                  <a:lnTo>
                    <a:pt x="60" y="23"/>
                  </a:lnTo>
                  <a:lnTo>
                    <a:pt x="60" y="19"/>
                  </a:lnTo>
                  <a:lnTo>
                    <a:pt x="60" y="18"/>
                  </a:lnTo>
                  <a:lnTo>
                    <a:pt x="58" y="18"/>
                  </a:lnTo>
                  <a:lnTo>
                    <a:pt x="55" y="15"/>
                  </a:lnTo>
                  <a:lnTo>
                    <a:pt x="50" y="13"/>
                  </a:lnTo>
                  <a:lnTo>
                    <a:pt x="44" y="10"/>
                  </a:lnTo>
                  <a:lnTo>
                    <a:pt x="37" y="7"/>
                  </a:lnTo>
                  <a:lnTo>
                    <a:pt x="29" y="3"/>
                  </a:lnTo>
                  <a:lnTo>
                    <a:pt x="21" y="2"/>
                  </a:lnTo>
                  <a:lnTo>
                    <a:pt x="15" y="0"/>
                  </a:lnTo>
                  <a:lnTo>
                    <a:pt x="10" y="2"/>
                  </a:lnTo>
                  <a:lnTo>
                    <a:pt x="7" y="2"/>
                  </a:lnTo>
                  <a:lnTo>
                    <a:pt x="4" y="5"/>
                  </a:lnTo>
                  <a:lnTo>
                    <a:pt x="2" y="7"/>
                  </a:lnTo>
                  <a:lnTo>
                    <a:pt x="0" y="10"/>
                  </a:lnTo>
                  <a:lnTo>
                    <a:pt x="0" y="13"/>
                  </a:lnTo>
                  <a:lnTo>
                    <a:pt x="0" y="18"/>
                  </a:lnTo>
                  <a:lnTo>
                    <a:pt x="0" y="21"/>
                  </a:lnTo>
                  <a:lnTo>
                    <a:pt x="2" y="24"/>
                  </a:lnTo>
                  <a:lnTo>
                    <a:pt x="4" y="27"/>
                  </a:lnTo>
                  <a:lnTo>
                    <a:pt x="5" y="31"/>
                  </a:lnTo>
                  <a:lnTo>
                    <a:pt x="7" y="34"/>
                  </a:lnTo>
                  <a:lnTo>
                    <a:pt x="10" y="35"/>
                  </a:lnTo>
                  <a:lnTo>
                    <a:pt x="12" y="37"/>
                  </a:lnTo>
                  <a:lnTo>
                    <a:pt x="15" y="37"/>
                  </a:lnTo>
                  <a:lnTo>
                    <a:pt x="17" y="37"/>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5" name="Freeform 159"/>
            <p:cNvSpPr>
              <a:spLocks/>
            </p:cNvSpPr>
            <p:nvPr/>
          </p:nvSpPr>
          <p:spPr bwMode="auto">
            <a:xfrm>
              <a:off x="4425" y="2877"/>
              <a:ext cx="35" cy="50"/>
            </a:xfrm>
            <a:custGeom>
              <a:avLst/>
              <a:gdLst>
                <a:gd name="T0" fmla="*/ 11 w 35"/>
                <a:gd name="T1" fmla="*/ 31 h 50"/>
                <a:gd name="T2" fmla="*/ 13 w 35"/>
                <a:gd name="T3" fmla="*/ 32 h 50"/>
                <a:gd name="T4" fmla="*/ 13 w 35"/>
                <a:gd name="T5" fmla="*/ 35 h 50"/>
                <a:gd name="T6" fmla="*/ 14 w 35"/>
                <a:gd name="T7" fmla="*/ 37 h 50"/>
                <a:gd name="T8" fmla="*/ 16 w 35"/>
                <a:gd name="T9" fmla="*/ 40 h 50"/>
                <a:gd name="T10" fmla="*/ 16 w 35"/>
                <a:gd name="T11" fmla="*/ 42 h 50"/>
                <a:gd name="T12" fmla="*/ 17 w 35"/>
                <a:gd name="T13" fmla="*/ 43 h 50"/>
                <a:gd name="T14" fmla="*/ 19 w 35"/>
                <a:gd name="T15" fmla="*/ 47 h 50"/>
                <a:gd name="T16" fmla="*/ 19 w 35"/>
                <a:gd name="T17" fmla="*/ 48 h 50"/>
                <a:gd name="T18" fmla="*/ 21 w 35"/>
                <a:gd name="T19" fmla="*/ 48 h 50"/>
                <a:gd name="T20" fmla="*/ 21 w 35"/>
                <a:gd name="T21" fmla="*/ 50 h 50"/>
                <a:gd name="T22" fmla="*/ 21 w 35"/>
                <a:gd name="T23" fmla="*/ 50 h 50"/>
                <a:gd name="T24" fmla="*/ 22 w 35"/>
                <a:gd name="T25" fmla="*/ 50 h 50"/>
                <a:gd name="T26" fmla="*/ 22 w 35"/>
                <a:gd name="T27" fmla="*/ 50 h 50"/>
                <a:gd name="T28" fmla="*/ 24 w 35"/>
                <a:gd name="T29" fmla="*/ 50 h 50"/>
                <a:gd name="T30" fmla="*/ 24 w 35"/>
                <a:gd name="T31" fmla="*/ 50 h 50"/>
                <a:gd name="T32" fmla="*/ 24 w 35"/>
                <a:gd name="T33" fmla="*/ 48 h 50"/>
                <a:gd name="T34" fmla="*/ 29 w 35"/>
                <a:gd name="T35" fmla="*/ 43 h 50"/>
                <a:gd name="T36" fmla="*/ 32 w 35"/>
                <a:gd name="T37" fmla="*/ 37 h 50"/>
                <a:gd name="T38" fmla="*/ 35 w 35"/>
                <a:gd name="T39" fmla="*/ 31 h 50"/>
                <a:gd name="T40" fmla="*/ 35 w 35"/>
                <a:gd name="T41" fmla="*/ 23 h 50"/>
                <a:gd name="T42" fmla="*/ 34 w 35"/>
                <a:gd name="T43" fmla="*/ 16 h 50"/>
                <a:gd name="T44" fmla="*/ 32 w 35"/>
                <a:gd name="T45" fmla="*/ 10 h 50"/>
                <a:gd name="T46" fmla="*/ 27 w 35"/>
                <a:gd name="T47" fmla="*/ 5 h 50"/>
                <a:gd name="T48" fmla="*/ 22 w 35"/>
                <a:gd name="T49" fmla="*/ 0 h 50"/>
                <a:gd name="T50" fmla="*/ 21 w 35"/>
                <a:gd name="T51" fmla="*/ 0 h 50"/>
                <a:gd name="T52" fmla="*/ 19 w 35"/>
                <a:gd name="T53" fmla="*/ 0 h 50"/>
                <a:gd name="T54" fmla="*/ 17 w 35"/>
                <a:gd name="T55" fmla="*/ 2 h 50"/>
                <a:gd name="T56" fmla="*/ 16 w 35"/>
                <a:gd name="T57" fmla="*/ 3 h 50"/>
                <a:gd name="T58" fmla="*/ 14 w 35"/>
                <a:gd name="T59" fmla="*/ 5 h 50"/>
                <a:gd name="T60" fmla="*/ 13 w 35"/>
                <a:gd name="T61" fmla="*/ 6 h 50"/>
                <a:gd name="T62" fmla="*/ 11 w 35"/>
                <a:gd name="T63" fmla="*/ 8 h 50"/>
                <a:gd name="T64" fmla="*/ 11 w 35"/>
                <a:gd name="T65" fmla="*/ 10 h 50"/>
                <a:gd name="T66" fmla="*/ 9 w 35"/>
                <a:gd name="T67" fmla="*/ 11 h 50"/>
                <a:gd name="T68" fmla="*/ 8 w 35"/>
                <a:gd name="T69" fmla="*/ 11 h 50"/>
                <a:gd name="T70" fmla="*/ 6 w 35"/>
                <a:gd name="T71" fmla="*/ 11 h 50"/>
                <a:gd name="T72" fmla="*/ 5 w 35"/>
                <a:gd name="T73" fmla="*/ 11 h 50"/>
                <a:gd name="T74" fmla="*/ 3 w 35"/>
                <a:gd name="T75" fmla="*/ 11 h 50"/>
                <a:gd name="T76" fmla="*/ 1 w 35"/>
                <a:gd name="T77" fmla="*/ 11 h 50"/>
                <a:gd name="T78" fmla="*/ 1 w 35"/>
                <a:gd name="T79" fmla="*/ 11 h 50"/>
                <a:gd name="T80" fmla="*/ 0 w 35"/>
                <a:gd name="T81" fmla="*/ 13 h 50"/>
                <a:gd name="T82" fmla="*/ 0 w 35"/>
                <a:gd name="T83" fmla="*/ 14 h 50"/>
                <a:gd name="T84" fmla="*/ 1 w 35"/>
                <a:gd name="T85" fmla="*/ 18 h 50"/>
                <a:gd name="T86" fmla="*/ 3 w 35"/>
                <a:gd name="T87" fmla="*/ 19 h 50"/>
                <a:gd name="T88" fmla="*/ 5 w 35"/>
                <a:gd name="T89" fmla="*/ 23 h 50"/>
                <a:gd name="T90" fmla="*/ 6 w 35"/>
                <a:gd name="T91" fmla="*/ 24 h 50"/>
                <a:gd name="T92" fmla="*/ 8 w 35"/>
                <a:gd name="T93" fmla="*/ 26 h 50"/>
                <a:gd name="T94" fmla="*/ 9 w 35"/>
                <a:gd name="T95" fmla="*/ 29 h 50"/>
                <a:gd name="T96" fmla="*/ 11 w 35"/>
                <a:gd name="T97" fmla="*/ 31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
                <a:gd name="T148" fmla="*/ 0 h 50"/>
                <a:gd name="T149" fmla="*/ 35 w 35"/>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 h="50">
                  <a:moveTo>
                    <a:pt x="11" y="31"/>
                  </a:moveTo>
                  <a:lnTo>
                    <a:pt x="13" y="32"/>
                  </a:lnTo>
                  <a:lnTo>
                    <a:pt x="13" y="35"/>
                  </a:lnTo>
                  <a:lnTo>
                    <a:pt x="14" y="37"/>
                  </a:lnTo>
                  <a:lnTo>
                    <a:pt x="16" y="40"/>
                  </a:lnTo>
                  <a:lnTo>
                    <a:pt x="16" y="42"/>
                  </a:lnTo>
                  <a:lnTo>
                    <a:pt x="17" y="43"/>
                  </a:lnTo>
                  <a:lnTo>
                    <a:pt x="19" y="47"/>
                  </a:lnTo>
                  <a:lnTo>
                    <a:pt x="19" y="48"/>
                  </a:lnTo>
                  <a:lnTo>
                    <a:pt x="21" y="48"/>
                  </a:lnTo>
                  <a:lnTo>
                    <a:pt x="21" y="50"/>
                  </a:lnTo>
                  <a:lnTo>
                    <a:pt x="22" y="50"/>
                  </a:lnTo>
                  <a:lnTo>
                    <a:pt x="24" y="50"/>
                  </a:lnTo>
                  <a:lnTo>
                    <a:pt x="24" y="48"/>
                  </a:lnTo>
                  <a:lnTo>
                    <a:pt x="29" y="43"/>
                  </a:lnTo>
                  <a:lnTo>
                    <a:pt x="32" y="37"/>
                  </a:lnTo>
                  <a:lnTo>
                    <a:pt x="35" y="31"/>
                  </a:lnTo>
                  <a:lnTo>
                    <a:pt x="35" y="23"/>
                  </a:lnTo>
                  <a:lnTo>
                    <a:pt x="34" y="16"/>
                  </a:lnTo>
                  <a:lnTo>
                    <a:pt x="32" y="10"/>
                  </a:lnTo>
                  <a:lnTo>
                    <a:pt x="27" y="5"/>
                  </a:lnTo>
                  <a:lnTo>
                    <a:pt x="22" y="0"/>
                  </a:lnTo>
                  <a:lnTo>
                    <a:pt x="21" y="0"/>
                  </a:lnTo>
                  <a:lnTo>
                    <a:pt x="19" y="0"/>
                  </a:lnTo>
                  <a:lnTo>
                    <a:pt x="17" y="2"/>
                  </a:lnTo>
                  <a:lnTo>
                    <a:pt x="16" y="3"/>
                  </a:lnTo>
                  <a:lnTo>
                    <a:pt x="14" y="5"/>
                  </a:lnTo>
                  <a:lnTo>
                    <a:pt x="13" y="6"/>
                  </a:lnTo>
                  <a:lnTo>
                    <a:pt x="11" y="8"/>
                  </a:lnTo>
                  <a:lnTo>
                    <a:pt x="11" y="10"/>
                  </a:lnTo>
                  <a:lnTo>
                    <a:pt x="9" y="11"/>
                  </a:lnTo>
                  <a:lnTo>
                    <a:pt x="8" y="11"/>
                  </a:lnTo>
                  <a:lnTo>
                    <a:pt x="6" y="11"/>
                  </a:lnTo>
                  <a:lnTo>
                    <a:pt x="5" y="11"/>
                  </a:lnTo>
                  <a:lnTo>
                    <a:pt x="3" y="11"/>
                  </a:lnTo>
                  <a:lnTo>
                    <a:pt x="1" y="11"/>
                  </a:lnTo>
                  <a:lnTo>
                    <a:pt x="0" y="13"/>
                  </a:lnTo>
                  <a:lnTo>
                    <a:pt x="0" y="14"/>
                  </a:lnTo>
                  <a:lnTo>
                    <a:pt x="1" y="18"/>
                  </a:lnTo>
                  <a:lnTo>
                    <a:pt x="3" y="19"/>
                  </a:lnTo>
                  <a:lnTo>
                    <a:pt x="5" y="23"/>
                  </a:lnTo>
                  <a:lnTo>
                    <a:pt x="6" y="24"/>
                  </a:lnTo>
                  <a:lnTo>
                    <a:pt x="8" y="26"/>
                  </a:lnTo>
                  <a:lnTo>
                    <a:pt x="9" y="29"/>
                  </a:lnTo>
                  <a:lnTo>
                    <a:pt x="11" y="3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6" name="Freeform 160"/>
            <p:cNvSpPr>
              <a:spLocks/>
            </p:cNvSpPr>
            <p:nvPr/>
          </p:nvSpPr>
          <p:spPr bwMode="auto">
            <a:xfrm>
              <a:off x="4425" y="2877"/>
              <a:ext cx="35" cy="50"/>
            </a:xfrm>
            <a:custGeom>
              <a:avLst/>
              <a:gdLst>
                <a:gd name="T0" fmla="*/ 11 w 35"/>
                <a:gd name="T1" fmla="*/ 31 h 50"/>
                <a:gd name="T2" fmla="*/ 13 w 35"/>
                <a:gd name="T3" fmla="*/ 32 h 50"/>
                <a:gd name="T4" fmla="*/ 13 w 35"/>
                <a:gd name="T5" fmla="*/ 35 h 50"/>
                <a:gd name="T6" fmla="*/ 14 w 35"/>
                <a:gd name="T7" fmla="*/ 37 h 50"/>
                <a:gd name="T8" fmla="*/ 16 w 35"/>
                <a:gd name="T9" fmla="*/ 40 h 50"/>
                <a:gd name="T10" fmla="*/ 16 w 35"/>
                <a:gd name="T11" fmla="*/ 42 h 50"/>
                <a:gd name="T12" fmla="*/ 17 w 35"/>
                <a:gd name="T13" fmla="*/ 43 h 50"/>
                <a:gd name="T14" fmla="*/ 19 w 35"/>
                <a:gd name="T15" fmla="*/ 47 h 50"/>
                <a:gd name="T16" fmla="*/ 19 w 35"/>
                <a:gd name="T17" fmla="*/ 48 h 50"/>
                <a:gd name="T18" fmla="*/ 21 w 35"/>
                <a:gd name="T19" fmla="*/ 48 h 50"/>
                <a:gd name="T20" fmla="*/ 21 w 35"/>
                <a:gd name="T21" fmla="*/ 50 h 50"/>
                <a:gd name="T22" fmla="*/ 21 w 35"/>
                <a:gd name="T23" fmla="*/ 50 h 50"/>
                <a:gd name="T24" fmla="*/ 22 w 35"/>
                <a:gd name="T25" fmla="*/ 50 h 50"/>
                <a:gd name="T26" fmla="*/ 22 w 35"/>
                <a:gd name="T27" fmla="*/ 50 h 50"/>
                <a:gd name="T28" fmla="*/ 24 w 35"/>
                <a:gd name="T29" fmla="*/ 50 h 50"/>
                <a:gd name="T30" fmla="*/ 24 w 35"/>
                <a:gd name="T31" fmla="*/ 50 h 50"/>
                <a:gd name="T32" fmla="*/ 24 w 35"/>
                <a:gd name="T33" fmla="*/ 48 h 50"/>
                <a:gd name="T34" fmla="*/ 29 w 35"/>
                <a:gd name="T35" fmla="*/ 43 h 50"/>
                <a:gd name="T36" fmla="*/ 32 w 35"/>
                <a:gd name="T37" fmla="*/ 37 h 50"/>
                <a:gd name="T38" fmla="*/ 35 w 35"/>
                <a:gd name="T39" fmla="*/ 31 h 50"/>
                <a:gd name="T40" fmla="*/ 35 w 35"/>
                <a:gd name="T41" fmla="*/ 23 h 50"/>
                <a:gd name="T42" fmla="*/ 34 w 35"/>
                <a:gd name="T43" fmla="*/ 16 h 50"/>
                <a:gd name="T44" fmla="*/ 32 w 35"/>
                <a:gd name="T45" fmla="*/ 10 h 50"/>
                <a:gd name="T46" fmla="*/ 27 w 35"/>
                <a:gd name="T47" fmla="*/ 5 h 50"/>
                <a:gd name="T48" fmla="*/ 22 w 35"/>
                <a:gd name="T49" fmla="*/ 0 h 50"/>
                <a:gd name="T50" fmla="*/ 21 w 35"/>
                <a:gd name="T51" fmla="*/ 0 h 50"/>
                <a:gd name="T52" fmla="*/ 19 w 35"/>
                <a:gd name="T53" fmla="*/ 0 h 50"/>
                <a:gd name="T54" fmla="*/ 17 w 35"/>
                <a:gd name="T55" fmla="*/ 2 h 50"/>
                <a:gd name="T56" fmla="*/ 16 w 35"/>
                <a:gd name="T57" fmla="*/ 3 h 50"/>
                <a:gd name="T58" fmla="*/ 14 w 35"/>
                <a:gd name="T59" fmla="*/ 5 h 50"/>
                <a:gd name="T60" fmla="*/ 13 w 35"/>
                <a:gd name="T61" fmla="*/ 6 h 50"/>
                <a:gd name="T62" fmla="*/ 11 w 35"/>
                <a:gd name="T63" fmla="*/ 8 h 50"/>
                <a:gd name="T64" fmla="*/ 11 w 35"/>
                <a:gd name="T65" fmla="*/ 10 h 50"/>
                <a:gd name="T66" fmla="*/ 9 w 35"/>
                <a:gd name="T67" fmla="*/ 11 h 50"/>
                <a:gd name="T68" fmla="*/ 8 w 35"/>
                <a:gd name="T69" fmla="*/ 11 h 50"/>
                <a:gd name="T70" fmla="*/ 6 w 35"/>
                <a:gd name="T71" fmla="*/ 11 h 50"/>
                <a:gd name="T72" fmla="*/ 5 w 35"/>
                <a:gd name="T73" fmla="*/ 11 h 50"/>
                <a:gd name="T74" fmla="*/ 3 w 35"/>
                <a:gd name="T75" fmla="*/ 11 h 50"/>
                <a:gd name="T76" fmla="*/ 1 w 35"/>
                <a:gd name="T77" fmla="*/ 11 h 50"/>
                <a:gd name="T78" fmla="*/ 1 w 35"/>
                <a:gd name="T79" fmla="*/ 11 h 50"/>
                <a:gd name="T80" fmla="*/ 0 w 35"/>
                <a:gd name="T81" fmla="*/ 13 h 50"/>
                <a:gd name="T82" fmla="*/ 0 w 35"/>
                <a:gd name="T83" fmla="*/ 14 h 50"/>
                <a:gd name="T84" fmla="*/ 1 w 35"/>
                <a:gd name="T85" fmla="*/ 18 h 50"/>
                <a:gd name="T86" fmla="*/ 3 w 35"/>
                <a:gd name="T87" fmla="*/ 19 h 50"/>
                <a:gd name="T88" fmla="*/ 5 w 35"/>
                <a:gd name="T89" fmla="*/ 23 h 50"/>
                <a:gd name="T90" fmla="*/ 6 w 35"/>
                <a:gd name="T91" fmla="*/ 24 h 50"/>
                <a:gd name="T92" fmla="*/ 8 w 35"/>
                <a:gd name="T93" fmla="*/ 26 h 50"/>
                <a:gd name="T94" fmla="*/ 9 w 35"/>
                <a:gd name="T95" fmla="*/ 29 h 50"/>
                <a:gd name="T96" fmla="*/ 11 w 35"/>
                <a:gd name="T97" fmla="*/ 31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
                <a:gd name="T148" fmla="*/ 0 h 50"/>
                <a:gd name="T149" fmla="*/ 35 w 35"/>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 h="50">
                  <a:moveTo>
                    <a:pt x="11" y="31"/>
                  </a:moveTo>
                  <a:lnTo>
                    <a:pt x="13" y="32"/>
                  </a:lnTo>
                  <a:lnTo>
                    <a:pt x="13" y="35"/>
                  </a:lnTo>
                  <a:lnTo>
                    <a:pt x="14" y="37"/>
                  </a:lnTo>
                  <a:lnTo>
                    <a:pt x="16" y="40"/>
                  </a:lnTo>
                  <a:lnTo>
                    <a:pt x="16" y="42"/>
                  </a:lnTo>
                  <a:lnTo>
                    <a:pt x="17" y="43"/>
                  </a:lnTo>
                  <a:lnTo>
                    <a:pt x="19" y="47"/>
                  </a:lnTo>
                  <a:lnTo>
                    <a:pt x="19" y="48"/>
                  </a:lnTo>
                  <a:lnTo>
                    <a:pt x="21" y="48"/>
                  </a:lnTo>
                  <a:lnTo>
                    <a:pt x="21" y="50"/>
                  </a:lnTo>
                  <a:lnTo>
                    <a:pt x="22" y="50"/>
                  </a:lnTo>
                  <a:lnTo>
                    <a:pt x="24" y="50"/>
                  </a:lnTo>
                  <a:lnTo>
                    <a:pt x="24" y="48"/>
                  </a:lnTo>
                  <a:lnTo>
                    <a:pt x="29" y="43"/>
                  </a:lnTo>
                  <a:lnTo>
                    <a:pt x="32" y="37"/>
                  </a:lnTo>
                  <a:lnTo>
                    <a:pt x="35" y="31"/>
                  </a:lnTo>
                  <a:lnTo>
                    <a:pt x="35" y="23"/>
                  </a:lnTo>
                  <a:lnTo>
                    <a:pt x="34" y="16"/>
                  </a:lnTo>
                  <a:lnTo>
                    <a:pt x="32" y="10"/>
                  </a:lnTo>
                  <a:lnTo>
                    <a:pt x="27" y="5"/>
                  </a:lnTo>
                  <a:lnTo>
                    <a:pt x="22" y="0"/>
                  </a:lnTo>
                  <a:lnTo>
                    <a:pt x="21" y="0"/>
                  </a:lnTo>
                  <a:lnTo>
                    <a:pt x="19" y="0"/>
                  </a:lnTo>
                  <a:lnTo>
                    <a:pt x="17" y="2"/>
                  </a:lnTo>
                  <a:lnTo>
                    <a:pt x="16" y="3"/>
                  </a:lnTo>
                  <a:lnTo>
                    <a:pt x="14" y="5"/>
                  </a:lnTo>
                  <a:lnTo>
                    <a:pt x="13" y="6"/>
                  </a:lnTo>
                  <a:lnTo>
                    <a:pt x="11" y="8"/>
                  </a:lnTo>
                  <a:lnTo>
                    <a:pt x="11" y="10"/>
                  </a:lnTo>
                  <a:lnTo>
                    <a:pt x="9" y="11"/>
                  </a:lnTo>
                  <a:lnTo>
                    <a:pt x="8" y="11"/>
                  </a:lnTo>
                  <a:lnTo>
                    <a:pt x="6" y="11"/>
                  </a:lnTo>
                  <a:lnTo>
                    <a:pt x="5" y="11"/>
                  </a:lnTo>
                  <a:lnTo>
                    <a:pt x="3" y="11"/>
                  </a:lnTo>
                  <a:lnTo>
                    <a:pt x="1" y="11"/>
                  </a:lnTo>
                  <a:lnTo>
                    <a:pt x="0" y="13"/>
                  </a:lnTo>
                  <a:lnTo>
                    <a:pt x="0" y="14"/>
                  </a:lnTo>
                  <a:lnTo>
                    <a:pt x="1" y="18"/>
                  </a:lnTo>
                  <a:lnTo>
                    <a:pt x="3" y="19"/>
                  </a:lnTo>
                  <a:lnTo>
                    <a:pt x="5" y="23"/>
                  </a:lnTo>
                  <a:lnTo>
                    <a:pt x="6" y="24"/>
                  </a:lnTo>
                  <a:lnTo>
                    <a:pt x="8" y="26"/>
                  </a:lnTo>
                  <a:lnTo>
                    <a:pt x="9" y="29"/>
                  </a:lnTo>
                  <a:lnTo>
                    <a:pt x="11" y="31"/>
                  </a:lnTo>
                </a:path>
              </a:pathLst>
            </a:custGeom>
            <a:noFill/>
            <a:ln w="3175">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7" name="Freeform 161"/>
            <p:cNvSpPr>
              <a:spLocks/>
            </p:cNvSpPr>
            <p:nvPr/>
          </p:nvSpPr>
          <p:spPr bwMode="auto">
            <a:xfrm>
              <a:off x="4425" y="2877"/>
              <a:ext cx="35" cy="50"/>
            </a:xfrm>
            <a:custGeom>
              <a:avLst/>
              <a:gdLst>
                <a:gd name="T0" fmla="*/ 11 w 35"/>
                <a:gd name="T1" fmla="*/ 31 h 50"/>
                <a:gd name="T2" fmla="*/ 13 w 35"/>
                <a:gd name="T3" fmla="*/ 32 h 50"/>
                <a:gd name="T4" fmla="*/ 13 w 35"/>
                <a:gd name="T5" fmla="*/ 35 h 50"/>
                <a:gd name="T6" fmla="*/ 14 w 35"/>
                <a:gd name="T7" fmla="*/ 37 h 50"/>
                <a:gd name="T8" fmla="*/ 16 w 35"/>
                <a:gd name="T9" fmla="*/ 40 h 50"/>
                <a:gd name="T10" fmla="*/ 16 w 35"/>
                <a:gd name="T11" fmla="*/ 42 h 50"/>
                <a:gd name="T12" fmla="*/ 17 w 35"/>
                <a:gd name="T13" fmla="*/ 43 h 50"/>
                <a:gd name="T14" fmla="*/ 19 w 35"/>
                <a:gd name="T15" fmla="*/ 47 h 50"/>
                <a:gd name="T16" fmla="*/ 19 w 35"/>
                <a:gd name="T17" fmla="*/ 48 h 50"/>
                <a:gd name="T18" fmla="*/ 21 w 35"/>
                <a:gd name="T19" fmla="*/ 48 h 50"/>
                <a:gd name="T20" fmla="*/ 21 w 35"/>
                <a:gd name="T21" fmla="*/ 50 h 50"/>
                <a:gd name="T22" fmla="*/ 21 w 35"/>
                <a:gd name="T23" fmla="*/ 50 h 50"/>
                <a:gd name="T24" fmla="*/ 22 w 35"/>
                <a:gd name="T25" fmla="*/ 50 h 50"/>
                <a:gd name="T26" fmla="*/ 22 w 35"/>
                <a:gd name="T27" fmla="*/ 50 h 50"/>
                <a:gd name="T28" fmla="*/ 24 w 35"/>
                <a:gd name="T29" fmla="*/ 50 h 50"/>
                <a:gd name="T30" fmla="*/ 24 w 35"/>
                <a:gd name="T31" fmla="*/ 50 h 50"/>
                <a:gd name="T32" fmla="*/ 24 w 35"/>
                <a:gd name="T33" fmla="*/ 48 h 50"/>
                <a:gd name="T34" fmla="*/ 29 w 35"/>
                <a:gd name="T35" fmla="*/ 43 h 50"/>
                <a:gd name="T36" fmla="*/ 32 w 35"/>
                <a:gd name="T37" fmla="*/ 37 h 50"/>
                <a:gd name="T38" fmla="*/ 35 w 35"/>
                <a:gd name="T39" fmla="*/ 31 h 50"/>
                <a:gd name="T40" fmla="*/ 35 w 35"/>
                <a:gd name="T41" fmla="*/ 23 h 50"/>
                <a:gd name="T42" fmla="*/ 34 w 35"/>
                <a:gd name="T43" fmla="*/ 16 h 50"/>
                <a:gd name="T44" fmla="*/ 32 w 35"/>
                <a:gd name="T45" fmla="*/ 10 h 50"/>
                <a:gd name="T46" fmla="*/ 27 w 35"/>
                <a:gd name="T47" fmla="*/ 5 h 50"/>
                <a:gd name="T48" fmla="*/ 22 w 35"/>
                <a:gd name="T49" fmla="*/ 0 h 50"/>
                <a:gd name="T50" fmla="*/ 21 w 35"/>
                <a:gd name="T51" fmla="*/ 0 h 50"/>
                <a:gd name="T52" fmla="*/ 19 w 35"/>
                <a:gd name="T53" fmla="*/ 0 h 50"/>
                <a:gd name="T54" fmla="*/ 17 w 35"/>
                <a:gd name="T55" fmla="*/ 2 h 50"/>
                <a:gd name="T56" fmla="*/ 16 w 35"/>
                <a:gd name="T57" fmla="*/ 3 h 50"/>
                <a:gd name="T58" fmla="*/ 14 w 35"/>
                <a:gd name="T59" fmla="*/ 5 h 50"/>
                <a:gd name="T60" fmla="*/ 13 w 35"/>
                <a:gd name="T61" fmla="*/ 6 h 50"/>
                <a:gd name="T62" fmla="*/ 11 w 35"/>
                <a:gd name="T63" fmla="*/ 8 h 50"/>
                <a:gd name="T64" fmla="*/ 11 w 35"/>
                <a:gd name="T65" fmla="*/ 10 h 50"/>
                <a:gd name="T66" fmla="*/ 9 w 35"/>
                <a:gd name="T67" fmla="*/ 11 h 50"/>
                <a:gd name="T68" fmla="*/ 8 w 35"/>
                <a:gd name="T69" fmla="*/ 11 h 50"/>
                <a:gd name="T70" fmla="*/ 6 w 35"/>
                <a:gd name="T71" fmla="*/ 11 h 50"/>
                <a:gd name="T72" fmla="*/ 5 w 35"/>
                <a:gd name="T73" fmla="*/ 11 h 50"/>
                <a:gd name="T74" fmla="*/ 3 w 35"/>
                <a:gd name="T75" fmla="*/ 11 h 50"/>
                <a:gd name="T76" fmla="*/ 1 w 35"/>
                <a:gd name="T77" fmla="*/ 11 h 50"/>
                <a:gd name="T78" fmla="*/ 1 w 35"/>
                <a:gd name="T79" fmla="*/ 11 h 50"/>
                <a:gd name="T80" fmla="*/ 0 w 35"/>
                <a:gd name="T81" fmla="*/ 13 h 50"/>
                <a:gd name="T82" fmla="*/ 0 w 35"/>
                <a:gd name="T83" fmla="*/ 14 h 50"/>
                <a:gd name="T84" fmla="*/ 1 w 35"/>
                <a:gd name="T85" fmla="*/ 18 h 50"/>
                <a:gd name="T86" fmla="*/ 3 w 35"/>
                <a:gd name="T87" fmla="*/ 19 h 50"/>
                <a:gd name="T88" fmla="*/ 5 w 35"/>
                <a:gd name="T89" fmla="*/ 23 h 50"/>
                <a:gd name="T90" fmla="*/ 6 w 35"/>
                <a:gd name="T91" fmla="*/ 24 h 50"/>
                <a:gd name="T92" fmla="*/ 8 w 35"/>
                <a:gd name="T93" fmla="*/ 26 h 50"/>
                <a:gd name="T94" fmla="*/ 9 w 35"/>
                <a:gd name="T95" fmla="*/ 29 h 50"/>
                <a:gd name="T96" fmla="*/ 11 w 35"/>
                <a:gd name="T97" fmla="*/ 31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
                <a:gd name="T148" fmla="*/ 0 h 50"/>
                <a:gd name="T149" fmla="*/ 35 w 35"/>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 h="50">
                  <a:moveTo>
                    <a:pt x="11" y="31"/>
                  </a:moveTo>
                  <a:lnTo>
                    <a:pt x="13" y="32"/>
                  </a:lnTo>
                  <a:lnTo>
                    <a:pt x="13" y="35"/>
                  </a:lnTo>
                  <a:lnTo>
                    <a:pt x="14" y="37"/>
                  </a:lnTo>
                  <a:lnTo>
                    <a:pt x="16" y="40"/>
                  </a:lnTo>
                  <a:lnTo>
                    <a:pt x="16" y="42"/>
                  </a:lnTo>
                  <a:lnTo>
                    <a:pt x="17" y="43"/>
                  </a:lnTo>
                  <a:lnTo>
                    <a:pt x="19" y="47"/>
                  </a:lnTo>
                  <a:lnTo>
                    <a:pt x="19" y="48"/>
                  </a:lnTo>
                  <a:lnTo>
                    <a:pt x="21" y="48"/>
                  </a:lnTo>
                  <a:lnTo>
                    <a:pt x="21" y="50"/>
                  </a:lnTo>
                  <a:lnTo>
                    <a:pt x="22" y="50"/>
                  </a:lnTo>
                  <a:lnTo>
                    <a:pt x="24" y="50"/>
                  </a:lnTo>
                  <a:lnTo>
                    <a:pt x="24" y="48"/>
                  </a:lnTo>
                  <a:lnTo>
                    <a:pt x="29" y="43"/>
                  </a:lnTo>
                  <a:lnTo>
                    <a:pt x="32" y="37"/>
                  </a:lnTo>
                  <a:lnTo>
                    <a:pt x="35" y="31"/>
                  </a:lnTo>
                  <a:lnTo>
                    <a:pt x="35" y="23"/>
                  </a:lnTo>
                  <a:lnTo>
                    <a:pt x="34" y="16"/>
                  </a:lnTo>
                  <a:lnTo>
                    <a:pt x="32" y="10"/>
                  </a:lnTo>
                  <a:lnTo>
                    <a:pt x="27" y="5"/>
                  </a:lnTo>
                  <a:lnTo>
                    <a:pt x="22" y="0"/>
                  </a:lnTo>
                  <a:lnTo>
                    <a:pt x="21" y="0"/>
                  </a:lnTo>
                  <a:lnTo>
                    <a:pt x="19" y="0"/>
                  </a:lnTo>
                  <a:lnTo>
                    <a:pt x="17" y="2"/>
                  </a:lnTo>
                  <a:lnTo>
                    <a:pt x="16" y="3"/>
                  </a:lnTo>
                  <a:lnTo>
                    <a:pt x="14" y="5"/>
                  </a:lnTo>
                  <a:lnTo>
                    <a:pt x="13" y="6"/>
                  </a:lnTo>
                  <a:lnTo>
                    <a:pt x="11" y="8"/>
                  </a:lnTo>
                  <a:lnTo>
                    <a:pt x="11" y="10"/>
                  </a:lnTo>
                  <a:lnTo>
                    <a:pt x="9" y="11"/>
                  </a:lnTo>
                  <a:lnTo>
                    <a:pt x="8" y="11"/>
                  </a:lnTo>
                  <a:lnTo>
                    <a:pt x="6" y="11"/>
                  </a:lnTo>
                  <a:lnTo>
                    <a:pt x="5" y="11"/>
                  </a:lnTo>
                  <a:lnTo>
                    <a:pt x="3" y="11"/>
                  </a:lnTo>
                  <a:lnTo>
                    <a:pt x="1" y="11"/>
                  </a:lnTo>
                  <a:lnTo>
                    <a:pt x="0" y="13"/>
                  </a:lnTo>
                  <a:lnTo>
                    <a:pt x="0" y="14"/>
                  </a:lnTo>
                  <a:lnTo>
                    <a:pt x="1" y="18"/>
                  </a:lnTo>
                  <a:lnTo>
                    <a:pt x="3" y="19"/>
                  </a:lnTo>
                  <a:lnTo>
                    <a:pt x="5" y="23"/>
                  </a:lnTo>
                  <a:lnTo>
                    <a:pt x="6" y="24"/>
                  </a:lnTo>
                  <a:lnTo>
                    <a:pt x="8" y="26"/>
                  </a:lnTo>
                  <a:lnTo>
                    <a:pt x="9" y="29"/>
                  </a:lnTo>
                  <a:lnTo>
                    <a:pt x="11" y="3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8" name="Freeform 162"/>
            <p:cNvSpPr>
              <a:spLocks/>
            </p:cNvSpPr>
            <p:nvPr/>
          </p:nvSpPr>
          <p:spPr bwMode="auto">
            <a:xfrm>
              <a:off x="4410" y="2472"/>
              <a:ext cx="290" cy="252"/>
            </a:xfrm>
            <a:custGeom>
              <a:avLst/>
              <a:gdLst>
                <a:gd name="T0" fmla="*/ 94 w 290"/>
                <a:gd name="T1" fmla="*/ 214 h 252"/>
                <a:gd name="T2" fmla="*/ 98 w 290"/>
                <a:gd name="T3" fmla="*/ 225 h 252"/>
                <a:gd name="T4" fmla="*/ 127 w 290"/>
                <a:gd name="T5" fmla="*/ 246 h 252"/>
                <a:gd name="T6" fmla="*/ 137 w 290"/>
                <a:gd name="T7" fmla="*/ 249 h 252"/>
                <a:gd name="T8" fmla="*/ 151 w 290"/>
                <a:gd name="T9" fmla="*/ 252 h 252"/>
                <a:gd name="T10" fmla="*/ 166 w 290"/>
                <a:gd name="T11" fmla="*/ 252 h 252"/>
                <a:gd name="T12" fmla="*/ 184 w 290"/>
                <a:gd name="T13" fmla="*/ 244 h 252"/>
                <a:gd name="T14" fmla="*/ 198 w 290"/>
                <a:gd name="T15" fmla="*/ 236 h 252"/>
                <a:gd name="T16" fmla="*/ 204 w 290"/>
                <a:gd name="T17" fmla="*/ 233 h 252"/>
                <a:gd name="T18" fmla="*/ 208 w 290"/>
                <a:gd name="T19" fmla="*/ 228 h 252"/>
                <a:gd name="T20" fmla="*/ 211 w 290"/>
                <a:gd name="T21" fmla="*/ 223 h 252"/>
                <a:gd name="T22" fmla="*/ 235 w 290"/>
                <a:gd name="T23" fmla="*/ 218 h 252"/>
                <a:gd name="T24" fmla="*/ 261 w 290"/>
                <a:gd name="T25" fmla="*/ 218 h 252"/>
                <a:gd name="T26" fmla="*/ 280 w 290"/>
                <a:gd name="T27" fmla="*/ 210 h 252"/>
                <a:gd name="T28" fmla="*/ 288 w 290"/>
                <a:gd name="T29" fmla="*/ 199 h 252"/>
                <a:gd name="T30" fmla="*/ 290 w 290"/>
                <a:gd name="T31" fmla="*/ 186 h 252"/>
                <a:gd name="T32" fmla="*/ 282 w 290"/>
                <a:gd name="T33" fmla="*/ 172 h 252"/>
                <a:gd name="T34" fmla="*/ 269 w 290"/>
                <a:gd name="T35" fmla="*/ 161 h 252"/>
                <a:gd name="T36" fmla="*/ 259 w 290"/>
                <a:gd name="T37" fmla="*/ 149 h 252"/>
                <a:gd name="T38" fmla="*/ 257 w 290"/>
                <a:gd name="T39" fmla="*/ 135 h 252"/>
                <a:gd name="T40" fmla="*/ 267 w 290"/>
                <a:gd name="T41" fmla="*/ 112 h 252"/>
                <a:gd name="T42" fmla="*/ 277 w 290"/>
                <a:gd name="T43" fmla="*/ 90 h 252"/>
                <a:gd name="T44" fmla="*/ 274 w 290"/>
                <a:gd name="T45" fmla="*/ 74 h 252"/>
                <a:gd name="T46" fmla="*/ 269 w 290"/>
                <a:gd name="T47" fmla="*/ 69 h 252"/>
                <a:gd name="T48" fmla="*/ 261 w 290"/>
                <a:gd name="T49" fmla="*/ 67 h 252"/>
                <a:gd name="T50" fmla="*/ 251 w 290"/>
                <a:gd name="T51" fmla="*/ 64 h 252"/>
                <a:gd name="T52" fmla="*/ 246 w 290"/>
                <a:gd name="T53" fmla="*/ 59 h 252"/>
                <a:gd name="T54" fmla="*/ 245 w 290"/>
                <a:gd name="T55" fmla="*/ 53 h 252"/>
                <a:gd name="T56" fmla="*/ 240 w 290"/>
                <a:gd name="T57" fmla="*/ 38 h 252"/>
                <a:gd name="T58" fmla="*/ 222 w 290"/>
                <a:gd name="T59" fmla="*/ 25 h 252"/>
                <a:gd name="T60" fmla="*/ 201 w 290"/>
                <a:gd name="T61" fmla="*/ 22 h 252"/>
                <a:gd name="T62" fmla="*/ 174 w 290"/>
                <a:gd name="T63" fmla="*/ 16 h 252"/>
                <a:gd name="T64" fmla="*/ 145 w 290"/>
                <a:gd name="T65" fmla="*/ 1 h 252"/>
                <a:gd name="T66" fmla="*/ 129 w 290"/>
                <a:gd name="T67" fmla="*/ 0 h 252"/>
                <a:gd name="T68" fmla="*/ 118 w 290"/>
                <a:gd name="T69" fmla="*/ 6 h 252"/>
                <a:gd name="T70" fmla="*/ 110 w 290"/>
                <a:gd name="T71" fmla="*/ 17 h 252"/>
                <a:gd name="T72" fmla="*/ 103 w 290"/>
                <a:gd name="T73" fmla="*/ 24 h 252"/>
                <a:gd name="T74" fmla="*/ 63 w 290"/>
                <a:gd name="T75" fmla="*/ 32 h 252"/>
                <a:gd name="T76" fmla="*/ 23 w 290"/>
                <a:gd name="T77" fmla="*/ 35 h 252"/>
                <a:gd name="T78" fmla="*/ 8 w 290"/>
                <a:gd name="T79" fmla="*/ 45 h 252"/>
                <a:gd name="T80" fmla="*/ 0 w 290"/>
                <a:gd name="T81" fmla="*/ 75 h 252"/>
                <a:gd name="T82" fmla="*/ 2 w 290"/>
                <a:gd name="T83" fmla="*/ 135 h 252"/>
                <a:gd name="T84" fmla="*/ 12 w 290"/>
                <a:gd name="T85" fmla="*/ 178 h 252"/>
                <a:gd name="T86" fmla="*/ 32 w 290"/>
                <a:gd name="T87" fmla="*/ 198 h 252"/>
                <a:gd name="T88" fmla="*/ 66 w 290"/>
                <a:gd name="T89" fmla="*/ 209 h 252"/>
                <a:gd name="T90" fmla="*/ 81 w 290"/>
                <a:gd name="T91" fmla="*/ 207 h 2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0"/>
                <a:gd name="T139" fmla="*/ 0 h 252"/>
                <a:gd name="T140" fmla="*/ 290 w 290"/>
                <a:gd name="T141" fmla="*/ 252 h 2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0" h="252">
                  <a:moveTo>
                    <a:pt x="86" y="206"/>
                  </a:moveTo>
                  <a:lnTo>
                    <a:pt x="90" y="210"/>
                  </a:lnTo>
                  <a:lnTo>
                    <a:pt x="94" y="214"/>
                  </a:lnTo>
                  <a:lnTo>
                    <a:pt x="95" y="218"/>
                  </a:lnTo>
                  <a:lnTo>
                    <a:pt x="95" y="222"/>
                  </a:lnTo>
                  <a:lnTo>
                    <a:pt x="98" y="225"/>
                  </a:lnTo>
                  <a:lnTo>
                    <a:pt x="103" y="230"/>
                  </a:lnTo>
                  <a:lnTo>
                    <a:pt x="113" y="236"/>
                  </a:lnTo>
                  <a:lnTo>
                    <a:pt x="127" y="246"/>
                  </a:lnTo>
                  <a:lnTo>
                    <a:pt x="131" y="247"/>
                  </a:lnTo>
                  <a:lnTo>
                    <a:pt x="134" y="247"/>
                  </a:lnTo>
                  <a:lnTo>
                    <a:pt x="137" y="249"/>
                  </a:lnTo>
                  <a:lnTo>
                    <a:pt x="142" y="251"/>
                  </a:lnTo>
                  <a:lnTo>
                    <a:pt x="145" y="252"/>
                  </a:lnTo>
                  <a:lnTo>
                    <a:pt x="151" y="252"/>
                  </a:lnTo>
                  <a:lnTo>
                    <a:pt x="156" y="252"/>
                  </a:lnTo>
                  <a:lnTo>
                    <a:pt x="163" y="252"/>
                  </a:lnTo>
                  <a:lnTo>
                    <a:pt x="166" y="252"/>
                  </a:lnTo>
                  <a:lnTo>
                    <a:pt x="172" y="251"/>
                  </a:lnTo>
                  <a:lnTo>
                    <a:pt x="177" y="247"/>
                  </a:lnTo>
                  <a:lnTo>
                    <a:pt x="184" y="244"/>
                  </a:lnTo>
                  <a:lnTo>
                    <a:pt x="188" y="243"/>
                  </a:lnTo>
                  <a:lnTo>
                    <a:pt x="193" y="239"/>
                  </a:lnTo>
                  <a:lnTo>
                    <a:pt x="198" y="236"/>
                  </a:lnTo>
                  <a:lnTo>
                    <a:pt x="203" y="235"/>
                  </a:lnTo>
                  <a:lnTo>
                    <a:pt x="204" y="233"/>
                  </a:lnTo>
                  <a:lnTo>
                    <a:pt x="204" y="231"/>
                  </a:lnTo>
                  <a:lnTo>
                    <a:pt x="206" y="230"/>
                  </a:lnTo>
                  <a:lnTo>
                    <a:pt x="208" y="228"/>
                  </a:lnTo>
                  <a:lnTo>
                    <a:pt x="208" y="226"/>
                  </a:lnTo>
                  <a:lnTo>
                    <a:pt x="209" y="225"/>
                  </a:lnTo>
                  <a:lnTo>
                    <a:pt x="211" y="223"/>
                  </a:lnTo>
                  <a:lnTo>
                    <a:pt x="219" y="220"/>
                  </a:lnTo>
                  <a:lnTo>
                    <a:pt x="227" y="218"/>
                  </a:lnTo>
                  <a:lnTo>
                    <a:pt x="235" y="218"/>
                  </a:lnTo>
                  <a:lnTo>
                    <a:pt x="245" y="218"/>
                  </a:lnTo>
                  <a:lnTo>
                    <a:pt x="253" y="220"/>
                  </a:lnTo>
                  <a:lnTo>
                    <a:pt x="261" y="218"/>
                  </a:lnTo>
                  <a:lnTo>
                    <a:pt x="269" y="217"/>
                  </a:lnTo>
                  <a:lnTo>
                    <a:pt x="277" y="214"/>
                  </a:lnTo>
                  <a:lnTo>
                    <a:pt x="280" y="210"/>
                  </a:lnTo>
                  <a:lnTo>
                    <a:pt x="283" y="207"/>
                  </a:lnTo>
                  <a:lnTo>
                    <a:pt x="286" y="204"/>
                  </a:lnTo>
                  <a:lnTo>
                    <a:pt x="288" y="199"/>
                  </a:lnTo>
                  <a:lnTo>
                    <a:pt x="290" y="194"/>
                  </a:lnTo>
                  <a:lnTo>
                    <a:pt x="290" y="189"/>
                  </a:lnTo>
                  <a:lnTo>
                    <a:pt x="290" y="186"/>
                  </a:lnTo>
                  <a:lnTo>
                    <a:pt x="288" y="181"/>
                  </a:lnTo>
                  <a:lnTo>
                    <a:pt x="285" y="177"/>
                  </a:lnTo>
                  <a:lnTo>
                    <a:pt x="282" y="172"/>
                  </a:lnTo>
                  <a:lnTo>
                    <a:pt x="277" y="167"/>
                  </a:lnTo>
                  <a:lnTo>
                    <a:pt x="274" y="164"/>
                  </a:lnTo>
                  <a:lnTo>
                    <a:pt x="269" y="161"/>
                  </a:lnTo>
                  <a:lnTo>
                    <a:pt x="265" y="156"/>
                  </a:lnTo>
                  <a:lnTo>
                    <a:pt x="262" y="152"/>
                  </a:lnTo>
                  <a:lnTo>
                    <a:pt x="259" y="149"/>
                  </a:lnTo>
                  <a:lnTo>
                    <a:pt x="257" y="144"/>
                  </a:lnTo>
                  <a:lnTo>
                    <a:pt x="257" y="140"/>
                  </a:lnTo>
                  <a:lnTo>
                    <a:pt x="257" y="135"/>
                  </a:lnTo>
                  <a:lnTo>
                    <a:pt x="259" y="130"/>
                  </a:lnTo>
                  <a:lnTo>
                    <a:pt x="262" y="122"/>
                  </a:lnTo>
                  <a:lnTo>
                    <a:pt x="267" y="112"/>
                  </a:lnTo>
                  <a:lnTo>
                    <a:pt x="272" y="103"/>
                  </a:lnTo>
                  <a:lnTo>
                    <a:pt x="275" y="95"/>
                  </a:lnTo>
                  <a:lnTo>
                    <a:pt x="277" y="90"/>
                  </a:lnTo>
                  <a:lnTo>
                    <a:pt x="277" y="85"/>
                  </a:lnTo>
                  <a:lnTo>
                    <a:pt x="275" y="80"/>
                  </a:lnTo>
                  <a:lnTo>
                    <a:pt x="274" y="74"/>
                  </a:lnTo>
                  <a:lnTo>
                    <a:pt x="272" y="72"/>
                  </a:lnTo>
                  <a:lnTo>
                    <a:pt x="270" y="70"/>
                  </a:lnTo>
                  <a:lnTo>
                    <a:pt x="269" y="69"/>
                  </a:lnTo>
                  <a:lnTo>
                    <a:pt x="265" y="69"/>
                  </a:lnTo>
                  <a:lnTo>
                    <a:pt x="264" y="67"/>
                  </a:lnTo>
                  <a:lnTo>
                    <a:pt x="261" y="67"/>
                  </a:lnTo>
                  <a:lnTo>
                    <a:pt x="257" y="67"/>
                  </a:lnTo>
                  <a:lnTo>
                    <a:pt x="254" y="66"/>
                  </a:lnTo>
                  <a:lnTo>
                    <a:pt x="251" y="64"/>
                  </a:lnTo>
                  <a:lnTo>
                    <a:pt x="248" y="62"/>
                  </a:lnTo>
                  <a:lnTo>
                    <a:pt x="246" y="61"/>
                  </a:lnTo>
                  <a:lnTo>
                    <a:pt x="246" y="59"/>
                  </a:lnTo>
                  <a:lnTo>
                    <a:pt x="245" y="58"/>
                  </a:lnTo>
                  <a:lnTo>
                    <a:pt x="245" y="56"/>
                  </a:lnTo>
                  <a:lnTo>
                    <a:pt x="245" y="53"/>
                  </a:lnTo>
                  <a:lnTo>
                    <a:pt x="245" y="50"/>
                  </a:lnTo>
                  <a:lnTo>
                    <a:pt x="243" y="45"/>
                  </a:lnTo>
                  <a:lnTo>
                    <a:pt x="240" y="38"/>
                  </a:lnTo>
                  <a:lnTo>
                    <a:pt x="235" y="33"/>
                  </a:lnTo>
                  <a:lnTo>
                    <a:pt x="230" y="29"/>
                  </a:lnTo>
                  <a:lnTo>
                    <a:pt x="222" y="25"/>
                  </a:lnTo>
                  <a:lnTo>
                    <a:pt x="216" y="22"/>
                  </a:lnTo>
                  <a:lnTo>
                    <a:pt x="208" y="22"/>
                  </a:lnTo>
                  <a:lnTo>
                    <a:pt x="201" y="22"/>
                  </a:lnTo>
                  <a:lnTo>
                    <a:pt x="192" y="22"/>
                  </a:lnTo>
                  <a:lnTo>
                    <a:pt x="182" y="21"/>
                  </a:lnTo>
                  <a:lnTo>
                    <a:pt x="174" y="16"/>
                  </a:lnTo>
                  <a:lnTo>
                    <a:pt x="164" y="11"/>
                  </a:lnTo>
                  <a:lnTo>
                    <a:pt x="155" y="5"/>
                  </a:lnTo>
                  <a:lnTo>
                    <a:pt x="145" y="1"/>
                  </a:lnTo>
                  <a:lnTo>
                    <a:pt x="140" y="0"/>
                  </a:lnTo>
                  <a:lnTo>
                    <a:pt x="134" y="0"/>
                  </a:lnTo>
                  <a:lnTo>
                    <a:pt x="129" y="0"/>
                  </a:lnTo>
                  <a:lnTo>
                    <a:pt x="124" y="1"/>
                  </a:lnTo>
                  <a:lnTo>
                    <a:pt x="119" y="3"/>
                  </a:lnTo>
                  <a:lnTo>
                    <a:pt x="118" y="6"/>
                  </a:lnTo>
                  <a:lnTo>
                    <a:pt x="114" y="9"/>
                  </a:lnTo>
                  <a:lnTo>
                    <a:pt x="111" y="13"/>
                  </a:lnTo>
                  <a:lnTo>
                    <a:pt x="110" y="17"/>
                  </a:lnTo>
                  <a:lnTo>
                    <a:pt x="106" y="21"/>
                  </a:lnTo>
                  <a:lnTo>
                    <a:pt x="105" y="22"/>
                  </a:lnTo>
                  <a:lnTo>
                    <a:pt x="103" y="24"/>
                  </a:lnTo>
                  <a:lnTo>
                    <a:pt x="90" y="29"/>
                  </a:lnTo>
                  <a:lnTo>
                    <a:pt x="77" y="30"/>
                  </a:lnTo>
                  <a:lnTo>
                    <a:pt x="63" y="32"/>
                  </a:lnTo>
                  <a:lnTo>
                    <a:pt x="49" y="32"/>
                  </a:lnTo>
                  <a:lnTo>
                    <a:pt x="36" y="33"/>
                  </a:lnTo>
                  <a:lnTo>
                    <a:pt x="23" y="35"/>
                  </a:lnTo>
                  <a:lnTo>
                    <a:pt x="18" y="38"/>
                  </a:lnTo>
                  <a:lnTo>
                    <a:pt x="12" y="42"/>
                  </a:lnTo>
                  <a:lnTo>
                    <a:pt x="8" y="45"/>
                  </a:lnTo>
                  <a:lnTo>
                    <a:pt x="5" y="50"/>
                  </a:lnTo>
                  <a:lnTo>
                    <a:pt x="2" y="59"/>
                  </a:lnTo>
                  <a:lnTo>
                    <a:pt x="0" y="75"/>
                  </a:lnTo>
                  <a:lnTo>
                    <a:pt x="0" y="93"/>
                  </a:lnTo>
                  <a:lnTo>
                    <a:pt x="0" y="114"/>
                  </a:lnTo>
                  <a:lnTo>
                    <a:pt x="2" y="135"/>
                  </a:lnTo>
                  <a:lnTo>
                    <a:pt x="5" y="154"/>
                  </a:lnTo>
                  <a:lnTo>
                    <a:pt x="8" y="169"/>
                  </a:lnTo>
                  <a:lnTo>
                    <a:pt x="12" y="178"/>
                  </a:lnTo>
                  <a:lnTo>
                    <a:pt x="16" y="185"/>
                  </a:lnTo>
                  <a:lnTo>
                    <a:pt x="23" y="191"/>
                  </a:lnTo>
                  <a:lnTo>
                    <a:pt x="32" y="198"/>
                  </a:lnTo>
                  <a:lnTo>
                    <a:pt x="44" y="202"/>
                  </a:lnTo>
                  <a:lnTo>
                    <a:pt x="55" y="206"/>
                  </a:lnTo>
                  <a:lnTo>
                    <a:pt x="66" y="209"/>
                  </a:lnTo>
                  <a:lnTo>
                    <a:pt x="71" y="209"/>
                  </a:lnTo>
                  <a:lnTo>
                    <a:pt x="77" y="209"/>
                  </a:lnTo>
                  <a:lnTo>
                    <a:pt x="81" y="207"/>
                  </a:lnTo>
                  <a:lnTo>
                    <a:pt x="86" y="206"/>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89" name="Freeform 163"/>
            <p:cNvSpPr>
              <a:spLocks/>
            </p:cNvSpPr>
            <p:nvPr/>
          </p:nvSpPr>
          <p:spPr bwMode="auto">
            <a:xfrm>
              <a:off x="4619" y="2624"/>
              <a:ext cx="71" cy="62"/>
            </a:xfrm>
            <a:custGeom>
              <a:avLst/>
              <a:gdLst>
                <a:gd name="T0" fmla="*/ 0 w 71"/>
                <a:gd name="T1" fmla="*/ 36 h 62"/>
                <a:gd name="T2" fmla="*/ 2 w 71"/>
                <a:gd name="T3" fmla="*/ 39 h 62"/>
                <a:gd name="T4" fmla="*/ 3 w 71"/>
                <a:gd name="T5" fmla="*/ 44 h 62"/>
                <a:gd name="T6" fmla="*/ 5 w 71"/>
                <a:gd name="T7" fmla="*/ 47 h 62"/>
                <a:gd name="T8" fmla="*/ 7 w 71"/>
                <a:gd name="T9" fmla="*/ 50 h 62"/>
                <a:gd name="T10" fmla="*/ 8 w 71"/>
                <a:gd name="T11" fmla="*/ 54 h 62"/>
                <a:gd name="T12" fmla="*/ 11 w 71"/>
                <a:gd name="T13" fmla="*/ 55 h 62"/>
                <a:gd name="T14" fmla="*/ 15 w 71"/>
                <a:gd name="T15" fmla="*/ 58 h 62"/>
                <a:gd name="T16" fmla="*/ 18 w 71"/>
                <a:gd name="T17" fmla="*/ 58 h 62"/>
                <a:gd name="T18" fmla="*/ 24 w 71"/>
                <a:gd name="T19" fmla="*/ 60 h 62"/>
                <a:gd name="T20" fmla="*/ 32 w 71"/>
                <a:gd name="T21" fmla="*/ 62 h 62"/>
                <a:gd name="T22" fmla="*/ 40 w 71"/>
                <a:gd name="T23" fmla="*/ 60 h 62"/>
                <a:gd name="T24" fmla="*/ 47 w 71"/>
                <a:gd name="T25" fmla="*/ 60 h 62"/>
                <a:gd name="T26" fmla="*/ 55 w 71"/>
                <a:gd name="T27" fmla="*/ 58 h 62"/>
                <a:gd name="T28" fmla="*/ 60 w 71"/>
                <a:gd name="T29" fmla="*/ 55 h 62"/>
                <a:gd name="T30" fmla="*/ 65 w 71"/>
                <a:gd name="T31" fmla="*/ 52 h 62"/>
                <a:gd name="T32" fmla="*/ 68 w 71"/>
                <a:gd name="T33" fmla="*/ 47 h 62"/>
                <a:gd name="T34" fmla="*/ 69 w 71"/>
                <a:gd name="T35" fmla="*/ 44 h 62"/>
                <a:gd name="T36" fmla="*/ 71 w 71"/>
                <a:gd name="T37" fmla="*/ 41 h 62"/>
                <a:gd name="T38" fmla="*/ 71 w 71"/>
                <a:gd name="T39" fmla="*/ 36 h 62"/>
                <a:gd name="T40" fmla="*/ 71 w 71"/>
                <a:gd name="T41" fmla="*/ 33 h 62"/>
                <a:gd name="T42" fmla="*/ 71 w 71"/>
                <a:gd name="T43" fmla="*/ 29 h 62"/>
                <a:gd name="T44" fmla="*/ 69 w 71"/>
                <a:gd name="T45" fmla="*/ 26 h 62"/>
                <a:gd name="T46" fmla="*/ 68 w 71"/>
                <a:gd name="T47" fmla="*/ 25 h 62"/>
                <a:gd name="T48" fmla="*/ 65 w 71"/>
                <a:gd name="T49" fmla="*/ 21 h 62"/>
                <a:gd name="T50" fmla="*/ 63 w 71"/>
                <a:gd name="T51" fmla="*/ 21 h 62"/>
                <a:gd name="T52" fmla="*/ 61 w 71"/>
                <a:gd name="T53" fmla="*/ 18 h 62"/>
                <a:gd name="T54" fmla="*/ 58 w 71"/>
                <a:gd name="T55" fmla="*/ 15 h 62"/>
                <a:gd name="T56" fmla="*/ 53 w 71"/>
                <a:gd name="T57" fmla="*/ 12 h 62"/>
                <a:gd name="T58" fmla="*/ 50 w 71"/>
                <a:gd name="T59" fmla="*/ 9 h 62"/>
                <a:gd name="T60" fmla="*/ 47 w 71"/>
                <a:gd name="T61" fmla="*/ 7 h 62"/>
                <a:gd name="T62" fmla="*/ 42 w 71"/>
                <a:gd name="T63" fmla="*/ 4 h 62"/>
                <a:gd name="T64" fmla="*/ 39 w 71"/>
                <a:gd name="T65" fmla="*/ 2 h 62"/>
                <a:gd name="T66" fmla="*/ 32 w 71"/>
                <a:gd name="T67" fmla="*/ 0 h 62"/>
                <a:gd name="T68" fmla="*/ 26 w 71"/>
                <a:gd name="T69" fmla="*/ 2 h 62"/>
                <a:gd name="T70" fmla="*/ 20 w 71"/>
                <a:gd name="T71" fmla="*/ 5 h 62"/>
                <a:gd name="T72" fmla="*/ 15 w 71"/>
                <a:gd name="T73" fmla="*/ 10 h 62"/>
                <a:gd name="T74" fmla="*/ 10 w 71"/>
                <a:gd name="T75" fmla="*/ 15 h 62"/>
                <a:gd name="T76" fmla="*/ 5 w 71"/>
                <a:gd name="T77" fmla="*/ 21 h 62"/>
                <a:gd name="T78" fmla="*/ 2 w 71"/>
                <a:gd name="T79" fmla="*/ 28 h 62"/>
                <a:gd name="T80" fmla="*/ 0 w 71"/>
                <a:gd name="T81" fmla="*/ 34 h 62"/>
                <a:gd name="T82" fmla="*/ 0 w 71"/>
                <a:gd name="T83" fmla="*/ 36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
                <a:gd name="T127" fmla="*/ 0 h 62"/>
                <a:gd name="T128" fmla="*/ 71 w 71"/>
                <a:gd name="T129" fmla="*/ 62 h 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 h="62">
                  <a:moveTo>
                    <a:pt x="0" y="36"/>
                  </a:moveTo>
                  <a:lnTo>
                    <a:pt x="2" y="39"/>
                  </a:lnTo>
                  <a:lnTo>
                    <a:pt x="3" y="44"/>
                  </a:lnTo>
                  <a:lnTo>
                    <a:pt x="5" y="47"/>
                  </a:lnTo>
                  <a:lnTo>
                    <a:pt x="7" y="50"/>
                  </a:lnTo>
                  <a:lnTo>
                    <a:pt x="8" y="54"/>
                  </a:lnTo>
                  <a:lnTo>
                    <a:pt x="11" y="55"/>
                  </a:lnTo>
                  <a:lnTo>
                    <a:pt x="15" y="58"/>
                  </a:lnTo>
                  <a:lnTo>
                    <a:pt x="18" y="58"/>
                  </a:lnTo>
                  <a:lnTo>
                    <a:pt x="24" y="60"/>
                  </a:lnTo>
                  <a:lnTo>
                    <a:pt x="32" y="62"/>
                  </a:lnTo>
                  <a:lnTo>
                    <a:pt x="40" y="60"/>
                  </a:lnTo>
                  <a:lnTo>
                    <a:pt x="47" y="60"/>
                  </a:lnTo>
                  <a:lnTo>
                    <a:pt x="55" y="58"/>
                  </a:lnTo>
                  <a:lnTo>
                    <a:pt x="60" y="55"/>
                  </a:lnTo>
                  <a:lnTo>
                    <a:pt x="65" y="52"/>
                  </a:lnTo>
                  <a:lnTo>
                    <a:pt x="68" y="47"/>
                  </a:lnTo>
                  <a:lnTo>
                    <a:pt x="69" y="44"/>
                  </a:lnTo>
                  <a:lnTo>
                    <a:pt x="71" y="41"/>
                  </a:lnTo>
                  <a:lnTo>
                    <a:pt x="71" y="36"/>
                  </a:lnTo>
                  <a:lnTo>
                    <a:pt x="71" y="33"/>
                  </a:lnTo>
                  <a:lnTo>
                    <a:pt x="71" y="29"/>
                  </a:lnTo>
                  <a:lnTo>
                    <a:pt x="69" y="26"/>
                  </a:lnTo>
                  <a:lnTo>
                    <a:pt x="68" y="25"/>
                  </a:lnTo>
                  <a:lnTo>
                    <a:pt x="65" y="21"/>
                  </a:lnTo>
                  <a:lnTo>
                    <a:pt x="63" y="21"/>
                  </a:lnTo>
                  <a:lnTo>
                    <a:pt x="61" y="18"/>
                  </a:lnTo>
                  <a:lnTo>
                    <a:pt x="58" y="15"/>
                  </a:lnTo>
                  <a:lnTo>
                    <a:pt x="53" y="12"/>
                  </a:lnTo>
                  <a:lnTo>
                    <a:pt x="50" y="9"/>
                  </a:lnTo>
                  <a:lnTo>
                    <a:pt x="47" y="7"/>
                  </a:lnTo>
                  <a:lnTo>
                    <a:pt x="42" y="4"/>
                  </a:lnTo>
                  <a:lnTo>
                    <a:pt x="39" y="2"/>
                  </a:lnTo>
                  <a:lnTo>
                    <a:pt x="32" y="0"/>
                  </a:lnTo>
                  <a:lnTo>
                    <a:pt x="26" y="2"/>
                  </a:lnTo>
                  <a:lnTo>
                    <a:pt x="20" y="5"/>
                  </a:lnTo>
                  <a:lnTo>
                    <a:pt x="15" y="10"/>
                  </a:lnTo>
                  <a:lnTo>
                    <a:pt x="10" y="15"/>
                  </a:lnTo>
                  <a:lnTo>
                    <a:pt x="5" y="21"/>
                  </a:lnTo>
                  <a:lnTo>
                    <a:pt x="2" y="28"/>
                  </a:lnTo>
                  <a:lnTo>
                    <a:pt x="0" y="34"/>
                  </a:lnTo>
                  <a:lnTo>
                    <a:pt x="0" y="3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0" name="Freeform 164"/>
            <p:cNvSpPr>
              <a:spLocks/>
            </p:cNvSpPr>
            <p:nvPr/>
          </p:nvSpPr>
          <p:spPr bwMode="auto">
            <a:xfrm>
              <a:off x="4619" y="2624"/>
              <a:ext cx="71" cy="62"/>
            </a:xfrm>
            <a:custGeom>
              <a:avLst/>
              <a:gdLst>
                <a:gd name="T0" fmla="*/ 0 w 71"/>
                <a:gd name="T1" fmla="*/ 36 h 62"/>
                <a:gd name="T2" fmla="*/ 2 w 71"/>
                <a:gd name="T3" fmla="*/ 39 h 62"/>
                <a:gd name="T4" fmla="*/ 3 w 71"/>
                <a:gd name="T5" fmla="*/ 44 h 62"/>
                <a:gd name="T6" fmla="*/ 5 w 71"/>
                <a:gd name="T7" fmla="*/ 47 h 62"/>
                <a:gd name="T8" fmla="*/ 7 w 71"/>
                <a:gd name="T9" fmla="*/ 50 h 62"/>
                <a:gd name="T10" fmla="*/ 8 w 71"/>
                <a:gd name="T11" fmla="*/ 54 h 62"/>
                <a:gd name="T12" fmla="*/ 11 w 71"/>
                <a:gd name="T13" fmla="*/ 55 h 62"/>
                <a:gd name="T14" fmla="*/ 15 w 71"/>
                <a:gd name="T15" fmla="*/ 58 h 62"/>
                <a:gd name="T16" fmla="*/ 18 w 71"/>
                <a:gd name="T17" fmla="*/ 58 h 62"/>
                <a:gd name="T18" fmla="*/ 24 w 71"/>
                <a:gd name="T19" fmla="*/ 60 h 62"/>
                <a:gd name="T20" fmla="*/ 32 w 71"/>
                <a:gd name="T21" fmla="*/ 62 h 62"/>
                <a:gd name="T22" fmla="*/ 40 w 71"/>
                <a:gd name="T23" fmla="*/ 60 h 62"/>
                <a:gd name="T24" fmla="*/ 47 w 71"/>
                <a:gd name="T25" fmla="*/ 60 h 62"/>
                <a:gd name="T26" fmla="*/ 55 w 71"/>
                <a:gd name="T27" fmla="*/ 58 h 62"/>
                <a:gd name="T28" fmla="*/ 60 w 71"/>
                <a:gd name="T29" fmla="*/ 55 h 62"/>
                <a:gd name="T30" fmla="*/ 65 w 71"/>
                <a:gd name="T31" fmla="*/ 52 h 62"/>
                <a:gd name="T32" fmla="*/ 68 w 71"/>
                <a:gd name="T33" fmla="*/ 47 h 62"/>
                <a:gd name="T34" fmla="*/ 69 w 71"/>
                <a:gd name="T35" fmla="*/ 44 h 62"/>
                <a:gd name="T36" fmla="*/ 71 w 71"/>
                <a:gd name="T37" fmla="*/ 41 h 62"/>
                <a:gd name="T38" fmla="*/ 71 w 71"/>
                <a:gd name="T39" fmla="*/ 36 h 62"/>
                <a:gd name="T40" fmla="*/ 71 w 71"/>
                <a:gd name="T41" fmla="*/ 33 h 62"/>
                <a:gd name="T42" fmla="*/ 71 w 71"/>
                <a:gd name="T43" fmla="*/ 29 h 62"/>
                <a:gd name="T44" fmla="*/ 69 w 71"/>
                <a:gd name="T45" fmla="*/ 26 h 62"/>
                <a:gd name="T46" fmla="*/ 68 w 71"/>
                <a:gd name="T47" fmla="*/ 25 h 62"/>
                <a:gd name="T48" fmla="*/ 65 w 71"/>
                <a:gd name="T49" fmla="*/ 21 h 62"/>
                <a:gd name="T50" fmla="*/ 63 w 71"/>
                <a:gd name="T51" fmla="*/ 21 h 62"/>
                <a:gd name="T52" fmla="*/ 61 w 71"/>
                <a:gd name="T53" fmla="*/ 18 h 62"/>
                <a:gd name="T54" fmla="*/ 58 w 71"/>
                <a:gd name="T55" fmla="*/ 15 h 62"/>
                <a:gd name="T56" fmla="*/ 53 w 71"/>
                <a:gd name="T57" fmla="*/ 12 h 62"/>
                <a:gd name="T58" fmla="*/ 50 w 71"/>
                <a:gd name="T59" fmla="*/ 9 h 62"/>
                <a:gd name="T60" fmla="*/ 47 w 71"/>
                <a:gd name="T61" fmla="*/ 7 h 62"/>
                <a:gd name="T62" fmla="*/ 42 w 71"/>
                <a:gd name="T63" fmla="*/ 4 h 62"/>
                <a:gd name="T64" fmla="*/ 39 w 71"/>
                <a:gd name="T65" fmla="*/ 2 h 62"/>
                <a:gd name="T66" fmla="*/ 32 w 71"/>
                <a:gd name="T67" fmla="*/ 0 h 62"/>
                <a:gd name="T68" fmla="*/ 26 w 71"/>
                <a:gd name="T69" fmla="*/ 2 h 62"/>
                <a:gd name="T70" fmla="*/ 20 w 71"/>
                <a:gd name="T71" fmla="*/ 5 h 62"/>
                <a:gd name="T72" fmla="*/ 15 w 71"/>
                <a:gd name="T73" fmla="*/ 10 h 62"/>
                <a:gd name="T74" fmla="*/ 10 w 71"/>
                <a:gd name="T75" fmla="*/ 15 h 62"/>
                <a:gd name="T76" fmla="*/ 5 w 71"/>
                <a:gd name="T77" fmla="*/ 21 h 62"/>
                <a:gd name="T78" fmla="*/ 2 w 71"/>
                <a:gd name="T79" fmla="*/ 28 h 62"/>
                <a:gd name="T80" fmla="*/ 0 w 71"/>
                <a:gd name="T81" fmla="*/ 34 h 62"/>
                <a:gd name="T82" fmla="*/ 0 w 71"/>
                <a:gd name="T83" fmla="*/ 36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
                <a:gd name="T127" fmla="*/ 0 h 62"/>
                <a:gd name="T128" fmla="*/ 71 w 71"/>
                <a:gd name="T129" fmla="*/ 62 h 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 h="62">
                  <a:moveTo>
                    <a:pt x="0" y="36"/>
                  </a:moveTo>
                  <a:lnTo>
                    <a:pt x="2" y="39"/>
                  </a:lnTo>
                  <a:lnTo>
                    <a:pt x="3" y="44"/>
                  </a:lnTo>
                  <a:lnTo>
                    <a:pt x="5" y="47"/>
                  </a:lnTo>
                  <a:lnTo>
                    <a:pt x="7" y="50"/>
                  </a:lnTo>
                  <a:lnTo>
                    <a:pt x="8" y="54"/>
                  </a:lnTo>
                  <a:lnTo>
                    <a:pt x="11" y="55"/>
                  </a:lnTo>
                  <a:lnTo>
                    <a:pt x="15" y="58"/>
                  </a:lnTo>
                  <a:lnTo>
                    <a:pt x="18" y="58"/>
                  </a:lnTo>
                  <a:lnTo>
                    <a:pt x="24" y="60"/>
                  </a:lnTo>
                  <a:lnTo>
                    <a:pt x="32" y="62"/>
                  </a:lnTo>
                  <a:lnTo>
                    <a:pt x="40" y="60"/>
                  </a:lnTo>
                  <a:lnTo>
                    <a:pt x="47" y="60"/>
                  </a:lnTo>
                  <a:lnTo>
                    <a:pt x="55" y="58"/>
                  </a:lnTo>
                  <a:lnTo>
                    <a:pt x="60" y="55"/>
                  </a:lnTo>
                  <a:lnTo>
                    <a:pt x="65" y="52"/>
                  </a:lnTo>
                  <a:lnTo>
                    <a:pt x="68" y="47"/>
                  </a:lnTo>
                  <a:lnTo>
                    <a:pt x="69" y="44"/>
                  </a:lnTo>
                  <a:lnTo>
                    <a:pt x="71" y="41"/>
                  </a:lnTo>
                  <a:lnTo>
                    <a:pt x="71" y="36"/>
                  </a:lnTo>
                  <a:lnTo>
                    <a:pt x="71" y="33"/>
                  </a:lnTo>
                  <a:lnTo>
                    <a:pt x="71" y="29"/>
                  </a:lnTo>
                  <a:lnTo>
                    <a:pt x="69" y="26"/>
                  </a:lnTo>
                  <a:lnTo>
                    <a:pt x="68" y="25"/>
                  </a:lnTo>
                  <a:lnTo>
                    <a:pt x="65" y="21"/>
                  </a:lnTo>
                  <a:lnTo>
                    <a:pt x="63" y="21"/>
                  </a:lnTo>
                  <a:lnTo>
                    <a:pt x="61" y="18"/>
                  </a:lnTo>
                  <a:lnTo>
                    <a:pt x="58" y="15"/>
                  </a:lnTo>
                  <a:lnTo>
                    <a:pt x="53" y="12"/>
                  </a:lnTo>
                  <a:lnTo>
                    <a:pt x="50" y="9"/>
                  </a:lnTo>
                  <a:lnTo>
                    <a:pt x="47" y="7"/>
                  </a:lnTo>
                  <a:lnTo>
                    <a:pt x="42" y="4"/>
                  </a:lnTo>
                  <a:lnTo>
                    <a:pt x="39" y="2"/>
                  </a:lnTo>
                  <a:lnTo>
                    <a:pt x="32" y="0"/>
                  </a:lnTo>
                  <a:lnTo>
                    <a:pt x="26" y="2"/>
                  </a:lnTo>
                  <a:lnTo>
                    <a:pt x="20" y="5"/>
                  </a:lnTo>
                  <a:lnTo>
                    <a:pt x="15" y="10"/>
                  </a:lnTo>
                  <a:lnTo>
                    <a:pt x="10" y="15"/>
                  </a:lnTo>
                  <a:lnTo>
                    <a:pt x="5" y="21"/>
                  </a:lnTo>
                  <a:lnTo>
                    <a:pt x="2" y="28"/>
                  </a:lnTo>
                  <a:lnTo>
                    <a:pt x="0" y="34"/>
                  </a:lnTo>
                  <a:lnTo>
                    <a:pt x="0" y="3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1" name="Freeform 165"/>
            <p:cNvSpPr>
              <a:spLocks/>
            </p:cNvSpPr>
            <p:nvPr/>
          </p:nvSpPr>
          <p:spPr bwMode="auto">
            <a:xfrm>
              <a:off x="4619" y="2624"/>
              <a:ext cx="71" cy="62"/>
            </a:xfrm>
            <a:custGeom>
              <a:avLst/>
              <a:gdLst>
                <a:gd name="T0" fmla="*/ 0 w 71"/>
                <a:gd name="T1" fmla="*/ 36 h 62"/>
                <a:gd name="T2" fmla="*/ 2 w 71"/>
                <a:gd name="T3" fmla="*/ 39 h 62"/>
                <a:gd name="T4" fmla="*/ 3 w 71"/>
                <a:gd name="T5" fmla="*/ 44 h 62"/>
                <a:gd name="T6" fmla="*/ 5 w 71"/>
                <a:gd name="T7" fmla="*/ 47 h 62"/>
                <a:gd name="T8" fmla="*/ 7 w 71"/>
                <a:gd name="T9" fmla="*/ 50 h 62"/>
                <a:gd name="T10" fmla="*/ 8 w 71"/>
                <a:gd name="T11" fmla="*/ 54 h 62"/>
                <a:gd name="T12" fmla="*/ 11 w 71"/>
                <a:gd name="T13" fmla="*/ 55 h 62"/>
                <a:gd name="T14" fmla="*/ 15 w 71"/>
                <a:gd name="T15" fmla="*/ 58 h 62"/>
                <a:gd name="T16" fmla="*/ 18 w 71"/>
                <a:gd name="T17" fmla="*/ 58 h 62"/>
                <a:gd name="T18" fmla="*/ 24 w 71"/>
                <a:gd name="T19" fmla="*/ 60 h 62"/>
                <a:gd name="T20" fmla="*/ 32 w 71"/>
                <a:gd name="T21" fmla="*/ 62 h 62"/>
                <a:gd name="T22" fmla="*/ 40 w 71"/>
                <a:gd name="T23" fmla="*/ 60 h 62"/>
                <a:gd name="T24" fmla="*/ 47 w 71"/>
                <a:gd name="T25" fmla="*/ 60 h 62"/>
                <a:gd name="T26" fmla="*/ 55 w 71"/>
                <a:gd name="T27" fmla="*/ 58 h 62"/>
                <a:gd name="T28" fmla="*/ 60 w 71"/>
                <a:gd name="T29" fmla="*/ 55 h 62"/>
                <a:gd name="T30" fmla="*/ 65 w 71"/>
                <a:gd name="T31" fmla="*/ 52 h 62"/>
                <a:gd name="T32" fmla="*/ 68 w 71"/>
                <a:gd name="T33" fmla="*/ 47 h 62"/>
                <a:gd name="T34" fmla="*/ 69 w 71"/>
                <a:gd name="T35" fmla="*/ 44 h 62"/>
                <a:gd name="T36" fmla="*/ 71 w 71"/>
                <a:gd name="T37" fmla="*/ 41 h 62"/>
                <a:gd name="T38" fmla="*/ 71 w 71"/>
                <a:gd name="T39" fmla="*/ 36 h 62"/>
                <a:gd name="T40" fmla="*/ 71 w 71"/>
                <a:gd name="T41" fmla="*/ 33 h 62"/>
                <a:gd name="T42" fmla="*/ 71 w 71"/>
                <a:gd name="T43" fmla="*/ 29 h 62"/>
                <a:gd name="T44" fmla="*/ 69 w 71"/>
                <a:gd name="T45" fmla="*/ 26 h 62"/>
                <a:gd name="T46" fmla="*/ 68 w 71"/>
                <a:gd name="T47" fmla="*/ 25 h 62"/>
                <a:gd name="T48" fmla="*/ 65 w 71"/>
                <a:gd name="T49" fmla="*/ 21 h 62"/>
                <a:gd name="T50" fmla="*/ 63 w 71"/>
                <a:gd name="T51" fmla="*/ 21 h 62"/>
                <a:gd name="T52" fmla="*/ 61 w 71"/>
                <a:gd name="T53" fmla="*/ 18 h 62"/>
                <a:gd name="T54" fmla="*/ 58 w 71"/>
                <a:gd name="T55" fmla="*/ 15 h 62"/>
                <a:gd name="T56" fmla="*/ 53 w 71"/>
                <a:gd name="T57" fmla="*/ 12 h 62"/>
                <a:gd name="T58" fmla="*/ 50 w 71"/>
                <a:gd name="T59" fmla="*/ 9 h 62"/>
                <a:gd name="T60" fmla="*/ 47 w 71"/>
                <a:gd name="T61" fmla="*/ 7 h 62"/>
                <a:gd name="T62" fmla="*/ 42 w 71"/>
                <a:gd name="T63" fmla="*/ 4 h 62"/>
                <a:gd name="T64" fmla="*/ 39 w 71"/>
                <a:gd name="T65" fmla="*/ 2 h 62"/>
                <a:gd name="T66" fmla="*/ 32 w 71"/>
                <a:gd name="T67" fmla="*/ 0 h 62"/>
                <a:gd name="T68" fmla="*/ 26 w 71"/>
                <a:gd name="T69" fmla="*/ 2 h 62"/>
                <a:gd name="T70" fmla="*/ 20 w 71"/>
                <a:gd name="T71" fmla="*/ 5 h 62"/>
                <a:gd name="T72" fmla="*/ 15 w 71"/>
                <a:gd name="T73" fmla="*/ 10 h 62"/>
                <a:gd name="T74" fmla="*/ 10 w 71"/>
                <a:gd name="T75" fmla="*/ 15 h 62"/>
                <a:gd name="T76" fmla="*/ 5 w 71"/>
                <a:gd name="T77" fmla="*/ 21 h 62"/>
                <a:gd name="T78" fmla="*/ 2 w 71"/>
                <a:gd name="T79" fmla="*/ 28 h 62"/>
                <a:gd name="T80" fmla="*/ 0 w 71"/>
                <a:gd name="T81" fmla="*/ 34 h 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62"/>
                <a:gd name="T125" fmla="*/ 71 w 71"/>
                <a:gd name="T126" fmla="*/ 62 h 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62">
                  <a:moveTo>
                    <a:pt x="0" y="36"/>
                  </a:moveTo>
                  <a:lnTo>
                    <a:pt x="2" y="39"/>
                  </a:lnTo>
                  <a:lnTo>
                    <a:pt x="3" y="44"/>
                  </a:lnTo>
                  <a:lnTo>
                    <a:pt x="5" y="47"/>
                  </a:lnTo>
                  <a:lnTo>
                    <a:pt x="7" y="50"/>
                  </a:lnTo>
                  <a:lnTo>
                    <a:pt x="8" y="54"/>
                  </a:lnTo>
                  <a:lnTo>
                    <a:pt x="11" y="55"/>
                  </a:lnTo>
                  <a:lnTo>
                    <a:pt x="15" y="58"/>
                  </a:lnTo>
                  <a:lnTo>
                    <a:pt x="18" y="58"/>
                  </a:lnTo>
                  <a:lnTo>
                    <a:pt x="24" y="60"/>
                  </a:lnTo>
                  <a:lnTo>
                    <a:pt x="32" y="62"/>
                  </a:lnTo>
                  <a:lnTo>
                    <a:pt x="40" y="60"/>
                  </a:lnTo>
                  <a:lnTo>
                    <a:pt x="47" y="60"/>
                  </a:lnTo>
                  <a:lnTo>
                    <a:pt x="55" y="58"/>
                  </a:lnTo>
                  <a:lnTo>
                    <a:pt x="60" y="55"/>
                  </a:lnTo>
                  <a:lnTo>
                    <a:pt x="65" y="52"/>
                  </a:lnTo>
                  <a:lnTo>
                    <a:pt x="68" y="47"/>
                  </a:lnTo>
                  <a:lnTo>
                    <a:pt x="69" y="44"/>
                  </a:lnTo>
                  <a:lnTo>
                    <a:pt x="71" y="41"/>
                  </a:lnTo>
                  <a:lnTo>
                    <a:pt x="71" y="36"/>
                  </a:lnTo>
                  <a:lnTo>
                    <a:pt x="71" y="33"/>
                  </a:lnTo>
                  <a:lnTo>
                    <a:pt x="71" y="29"/>
                  </a:lnTo>
                  <a:lnTo>
                    <a:pt x="69" y="26"/>
                  </a:lnTo>
                  <a:lnTo>
                    <a:pt x="68" y="25"/>
                  </a:lnTo>
                  <a:lnTo>
                    <a:pt x="65" y="21"/>
                  </a:lnTo>
                  <a:lnTo>
                    <a:pt x="63" y="21"/>
                  </a:lnTo>
                  <a:lnTo>
                    <a:pt x="61" y="18"/>
                  </a:lnTo>
                  <a:lnTo>
                    <a:pt x="58" y="15"/>
                  </a:lnTo>
                  <a:lnTo>
                    <a:pt x="53" y="12"/>
                  </a:lnTo>
                  <a:lnTo>
                    <a:pt x="50" y="9"/>
                  </a:lnTo>
                  <a:lnTo>
                    <a:pt x="47" y="7"/>
                  </a:lnTo>
                  <a:lnTo>
                    <a:pt x="42" y="4"/>
                  </a:lnTo>
                  <a:lnTo>
                    <a:pt x="39" y="2"/>
                  </a:lnTo>
                  <a:lnTo>
                    <a:pt x="32" y="0"/>
                  </a:lnTo>
                  <a:lnTo>
                    <a:pt x="26" y="2"/>
                  </a:lnTo>
                  <a:lnTo>
                    <a:pt x="20" y="5"/>
                  </a:lnTo>
                  <a:lnTo>
                    <a:pt x="15" y="10"/>
                  </a:lnTo>
                  <a:lnTo>
                    <a:pt x="10" y="15"/>
                  </a:lnTo>
                  <a:lnTo>
                    <a:pt x="5" y="21"/>
                  </a:lnTo>
                  <a:lnTo>
                    <a:pt x="2" y="28"/>
                  </a:lnTo>
                  <a:lnTo>
                    <a:pt x="0" y="3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2" name="Freeform 166"/>
            <p:cNvSpPr>
              <a:spLocks/>
            </p:cNvSpPr>
            <p:nvPr/>
          </p:nvSpPr>
          <p:spPr bwMode="auto">
            <a:xfrm>
              <a:off x="4602" y="2555"/>
              <a:ext cx="57" cy="60"/>
            </a:xfrm>
            <a:custGeom>
              <a:avLst/>
              <a:gdLst>
                <a:gd name="T0" fmla="*/ 16 w 57"/>
                <a:gd name="T1" fmla="*/ 37 h 60"/>
                <a:gd name="T2" fmla="*/ 20 w 57"/>
                <a:gd name="T3" fmla="*/ 42 h 60"/>
                <a:gd name="T4" fmla="*/ 25 w 57"/>
                <a:gd name="T5" fmla="*/ 47 h 60"/>
                <a:gd name="T6" fmla="*/ 28 w 57"/>
                <a:gd name="T7" fmla="*/ 52 h 60"/>
                <a:gd name="T8" fmla="*/ 30 w 57"/>
                <a:gd name="T9" fmla="*/ 55 h 60"/>
                <a:gd name="T10" fmla="*/ 33 w 57"/>
                <a:gd name="T11" fmla="*/ 57 h 60"/>
                <a:gd name="T12" fmla="*/ 38 w 57"/>
                <a:gd name="T13" fmla="*/ 58 h 60"/>
                <a:gd name="T14" fmla="*/ 41 w 57"/>
                <a:gd name="T15" fmla="*/ 60 h 60"/>
                <a:gd name="T16" fmla="*/ 48 w 57"/>
                <a:gd name="T17" fmla="*/ 60 h 60"/>
                <a:gd name="T18" fmla="*/ 49 w 57"/>
                <a:gd name="T19" fmla="*/ 58 h 60"/>
                <a:gd name="T20" fmla="*/ 51 w 57"/>
                <a:gd name="T21" fmla="*/ 58 h 60"/>
                <a:gd name="T22" fmla="*/ 53 w 57"/>
                <a:gd name="T23" fmla="*/ 57 h 60"/>
                <a:gd name="T24" fmla="*/ 54 w 57"/>
                <a:gd name="T25" fmla="*/ 55 h 60"/>
                <a:gd name="T26" fmla="*/ 56 w 57"/>
                <a:gd name="T27" fmla="*/ 53 h 60"/>
                <a:gd name="T28" fmla="*/ 57 w 57"/>
                <a:gd name="T29" fmla="*/ 52 h 60"/>
                <a:gd name="T30" fmla="*/ 57 w 57"/>
                <a:gd name="T31" fmla="*/ 50 h 60"/>
                <a:gd name="T32" fmla="*/ 57 w 57"/>
                <a:gd name="T33" fmla="*/ 47 h 60"/>
                <a:gd name="T34" fmla="*/ 57 w 57"/>
                <a:gd name="T35" fmla="*/ 41 h 60"/>
                <a:gd name="T36" fmla="*/ 54 w 57"/>
                <a:gd name="T37" fmla="*/ 34 h 60"/>
                <a:gd name="T38" fmla="*/ 53 w 57"/>
                <a:gd name="T39" fmla="*/ 28 h 60"/>
                <a:gd name="T40" fmla="*/ 48 w 57"/>
                <a:gd name="T41" fmla="*/ 21 h 60"/>
                <a:gd name="T42" fmla="*/ 43 w 57"/>
                <a:gd name="T43" fmla="*/ 16 h 60"/>
                <a:gd name="T44" fmla="*/ 38 w 57"/>
                <a:gd name="T45" fmla="*/ 12 h 60"/>
                <a:gd name="T46" fmla="*/ 33 w 57"/>
                <a:gd name="T47" fmla="*/ 7 h 60"/>
                <a:gd name="T48" fmla="*/ 27 w 57"/>
                <a:gd name="T49" fmla="*/ 2 h 60"/>
                <a:gd name="T50" fmla="*/ 24 w 57"/>
                <a:gd name="T51" fmla="*/ 0 h 60"/>
                <a:gd name="T52" fmla="*/ 20 w 57"/>
                <a:gd name="T53" fmla="*/ 0 h 60"/>
                <a:gd name="T54" fmla="*/ 17 w 57"/>
                <a:gd name="T55" fmla="*/ 2 h 60"/>
                <a:gd name="T56" fmla="*/ 12 w 57"/>
                <a:gd name="T57" fmla="*/ 4 h 60"/>
                <a:gd name="T58" fmla="*/ 9 w 57"/>
                <a:gd name="T59" fmla="*/ 5 h 60"/>
                <a:gd name="T60" fmla="*/ 6 w 57"/>
                <a:gd name="T61" fmla="*/ 8 h 60"/>
                <a:gd name="T62" fmla="*/ 3 w 57"/>
                <a:gd name="T63" fmla="*/ 12 h 60"/>
                <a:gd name="T64" fmla="*/ 1 w 57"/>
                <a:gd name="T65" fmla="*/ 16 h 60"/>
                <a:gd name="T66" fmla="*/ 0 w 57"/>
                <a:gd name="T67" fmla="*/ 20 h 60"/>
                <a:gd name="T68" fmla="*/ 0 w 57"/>
                <a:gd name="T69" fmla="*/ 24 h 60"/>
                <a:gd name="T70" fmla="*/ 1 w 57"/>
                <a:gd name="T71" fmla="*/ 28 h 60"/>
                <a:gd name="T72" fmla="*/ 3 w 57"/>
                <a:gd name="T73" fmla="*/ 31 h 60"/>
                <a:gd name="T74" fmla="*/ 4 w 57"/>
                <a:gd name="T75" fmla="*/ 34 h 60"/>
                <a:gd name="T76" fmla="*/ 8 w 57"/>
                <a:gd name="T77" fmla="*/ 36 h 60"/>
                <a:gd name="T78" fmla="*/ 11 w 57"/>
                <a:gd name="T79" fmla="*/ 37 h 60"/>
                <a:gd name="T80" fmla="*/ 16 w 57"/>
                <a:gd name="T81" fmla="*/ 37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60"/>
                <a:gd name="T125" fmla="*/ 57 w 57"/>
                <a:gd name="T126" fmla="*/ 60 h 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60">
                  <a:moveTo>
                    <a:pt x="16" y="37"/>
                  </a:moveTo>
                  <a:lnTo>
                    <a:pt x="20" y="42"/>
                  </a:lnTo>
                  <a:lnTo>
                    <a:pt x="25" y="47"/>
                  </a:lnTo>
                  <a:lnTo>
                    <a:pt x="28" y="52"/>
                  </a:lnTo>
                  <a:lnTo>
                    <a:pt x="30" y="55"/>
                  </a:lnTo>
                  <a:lnTo>
                    <a:pt x="33" y="57"/>
                  </a:lnTo>
                  <a:lnTo>
                    <a:pt x="38" y="58"/>
                  </a:lnTo>
                  <a:lnTo>
                    <a:pt x="41" y="60"/>
                  </a:lnTo>
                  <a:lnTo>
                    <a:pt x="48" y="60"/>
                  </a:lnTo>
                  <a:lnTo>
                    <a:pt x="49" y="58"/>
                  </a:lnTo>
                  <a:lnTo>
                    <a:pt x="51" y="58"/>
                  </a:lnTo>
                  <a:lnTo>
                    <a:pt x="53" y="57"/>
                  </a:lnTo>
                  <a:lnTo>
                    <a:pt x="54" y="55"/>
                  </a:lnTo>
                  <a:lnTo>
                    <a:pt x="56" y="53"/>
                  </a:lnTo>
                  <a:lnTo>
                    <a:pt x="57" y="52"/>
                  </a:lnTo>
                  <a:lnTo>
                    <a:pt x="57" y="50"/>
                  </a:lnTo>
                  <a:lnTo>
                    <a:pt x="57" y="47"/>
                  </a:lnTo>
                  <a:lnTo>
                    <a:pt x="57" y="41"/>
                  </a:lnTo>
                  <a:lnTo>
                    <a:pt x="54" y="34"/>
                  </a:lnTo>
                  <a:lnTo>
                    <a:pt x="53" y="28"/>
                  </a:lnTo>
                  <a:lnTo>
                    <a:pt x="48" y="21"/>
                  </a:lnTo>
                  <a:lnTo>
                    <a:pt x="43" y="16"/>
                  </a:lnTo>
                  <a:lnTo>
                    <a:pt x="38" y="12"/>
                  </a:lnTo>
                  <a:lnTo>
                    <a:pt x="33" y="7"/>
                  </a:lnTo>
                  <a:lnTo>
                    <a:pt x="27" y="2"/>
                  </a:lnTo>
                  <a:lnTo>
                    <a:pt x="24" y="0"/>
                  </a:lnTo>
                  <a:lnTo>
                    <a:pt x="20" y="0"/>
                  </a:lnTo>
                  <a:lnTo>
                    <a:pt x="17" y="2"/>
                  </a:lnTo>
                  <a:lnTo>
                    <a:pt x="12" y="4"/>
                  </a:lnTo>
                  <a:lnTo>
                    <a:pt x="9" y="5"/>
                  </a:lnTo>
                  <a:lnTo>
                    <a:pt x="6" y="8"/>
                  </a:lnTo>
                  <a:lnTo>
                    <a:pt x="3" y="12"/>
                  </a:lnTo>
                  <a:lnTo>
                    <a:pt x="1" y="16"/>
                  </a:lnTo>
                  <a:lnTo>
                    <a:pt x="0" y="20"/>
                  </a:lnTo>
                  <a:lnTo>
                    <a:pt x="0" y="24"/>
                  </a:lnTo>
                  <a:lnTo>
                    <a:pt x="1" y="28"/>
                  </a:lnTo>
                  <a:lnTo>
                    <a:pt x="3" y="31"/>
                  </a:lnTo>
                  <a:lnTo>
                    <a:pt x="4" y="34"/>
                  </a:lnTo>
                  <a:lnTo>
                    <a:pt x="8" y="36"/>
                  </a:lnTo>
                  <a:lnTo>
                    <a:pt x="11" y="37"/>
                  </a:lnTo>
                  <a:lnTo>
                    <a:pt x="16" y="37"/>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3" name="Freeform 167"/>
            <p:cNvSpPr>
              <a:spLocks/>
            </p:cNvSpPr>
            <p:nvPr/>
          </p:nvSpPr>
          <p:spPr bwMode="auto">
            <a:xfrm>
              <a:off x="4602" y="2555"/>
              <a:ext cx="57" cy="60"/>
            </a:xfrm>
            <a:custGeom>
              <a:avLst/>
              <a:gdLst>
                <a:gd name="T0" fmla="*/ 16 w 57"/>
                <a:gd name="T1" fmla="*/ 37 h 60"/>
                <a:gd name="T2" fmla="*/ 20 w 57"/>
                <a:gd name="T3" fmla="*/ 42 h 60"/>
                <a:gd name="T4" fmla="*/ 25 w 57"/>
                <a:gd name="T5" fmla="*/ 47 h 60"/>
                <a:gd name="T6" fmla="*/ 28 w 57"/>
                <a:gd name="T7" fmla="*/ 52 h 60"/>
                <a:gd name="T8" fmla="*/ 30 w 57"/>
                <a:gd name="T9" fmla="*/ 55 h 60"/>
                <a:gd name="T10" fmla="*/ 33 w 57"/>
                <a:gd name="T11" fmla="*/ 57 h 60"/>
                <a:gd name="T12" fmla="*/ 38 w 57"/>
                <a:gd name="T13" fmla="*/ 58 h 60"/>
                <a:gd name="T14" fmla="*/ 41 w 57"/>
                <a:gd name="T15" fmla="*/ 60 h 60"/>
                <a:gd name="T16" fmla="*/ 48 w 57"/>
                <a:gd name="T17" fmla="*/ 60 h 60"/>
                <a:gd name="T18" fmla="*/ 49 w 57"/>
                <a:gd name="T19" fmla="*/ 58 h 60"/>
                <a:gd name="T20" fmla="*/ 51 w 57"/>
                <a:gd name="T21" fmla="*/ 58 h 60"/>
                <a:gd name="T22" fmla="*/ 53 w 57"/>
                <a:gd name="T23" fmla="*/ 57 h 60"/>
                <a:gd name="T24" fmla="*/ 54 w 57"/>
                <a:gd name="T25" fmla="*/ 55 h 60"/>
                <a:gd name="T26" fmla="*/ 56 w 57"/>
                <a:gd name="T27" fmla="*/ 53 h 60"/>
                <a:gd name="T28" fmla="*/ 57 w 57"/>
                <a:gd name="T29" fmla="*/ 52 h 60"/>
                <a:gd name="T30" fmla="*/ 57 w 57"/>
                <a:gd name="T31" fmla="*/ 50 h 60"/>
                <a:gd name="T32" fmla="*/ 57 w 57"/>
                <a:gd name="T33" fmla="*/ 47 h 60"/>
                <a:gd name="T34" fmla="*/ 57 w 57"/>
                <a:gd name="T35" fmla="*/ 41 h 60"/>
                <a:gd name="T36" fmla="*/ 54 w 57"/>
                <a:gd name="T37" fmla="*/ 34 h 60"/>
                <a:gd name="T38" fmla="*/ 53 w 57"/>
                <a:gd name="T39" fmla="*/ 28 h 60"/>
                <a:gd name="T40" fmla="*/ 48 w 57"/>
                <a:gd name="T41" fmla="*/ 21 h 60"/>
                <a:gd name="T42" fmla="*/ 43 w 57"/>
                <a:gd name="T43" fmla="*/ 16 h 60"/>
                <a:gd name="T44" fmla="*/ 38 w 57"/>
                <a:gd name="T45" fmla="*/ 12 h 60"/>
                <a:gd name="T46" fmla="*/ 33 w 57"/>
                <a:gd name="T47" fmla="*/ 7 h 60"/>
                <a:gd name="T48" fmla="*/ 27 w 57"/>
                <a:gd name="T49" fmla="*/ 2 h 60"/>
                <a:gd name="T50" fmla="*/ 24 w 57"/>
                <a:gd name="T51" fmla="*/ 0 h 60"/>
                <a:gd name="T52" fmla="*/ 20 w 57"/>
                <a:gd name="T53" fmla="*/ 0 h 60"/>
                <a:gd name="T54" fmla="*/ 17 w 57"/>
                <a:gd name="T55" fmla="*/ 2 h 60"/>
                <a:gd name="T56" fmla="*/ 12 w 57"/>
                <a:gd name="T57" fmla="*/ 4 h 60"/>
                <a:gd name="T58" fmla="*/ 9 w 57"/>
                <a:gd name="T59" fmla="*/ 5 h 60"/>
                <a:gd name="T60" fmla="*/ 6 w 57"/>
                <a:gd name="T61" fmla="*/ 8 h 60"/>
                <a:gd name="T62" fmla="*/ 3 w 57"/>
                <a:gd name="T63" fmla="*/ 12 h 60"/>
                <a:gd name="T64" fmla="*/ 1 w 57"/>
                <a:gd name="T65" fmla="*/ 16 h 60"/>
                <a:gd name="T66" fmla="*/ 0 w 57"/>
                <a:gd name="T67" fmla="*/ 20 h 60"/>
                <a:gd name="T68" fmla="*/ 0 w 57"/>
                <a:gd name="T69" fmla="*/ 24 h 60"/>
                <a:gd name="T70" fmla="*/ 1 w 57"/>
                <a:gd name="T71" fmla="*/ 28 h 60"/>
                <a:gd name="T72" fmla="*/ 3 w 57"/>
                <a:gd name="T73" fmla="*/ 31 h 60"/>
                <a:gd name="T74" fmla="*/ 4 w 57"/>
                <a:gd name="T75" fmla="*/ 34 h 60"/>
                <a:gd name="T76" fmla="*/ 8 w 57"/>
                <a:gd name="T77" fmla="*/ 36 h 60"/>
                <a:gd name="T78" fmla="*/ 11 w 57"/>
                <a:gd name="T79" fmla="*/ 37 h 60"/>
                <a:gd name="T80" fmla="*/ 16 w 57"/>
                <a:gd name="T81" fmla="*/ 37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60"/>
                <a:gd name="T125" fmla="*/ 57 w 57"/>
                <a:gd name="T126" fmla="*/ 60 h 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60">
                  <a:moveTo>
                    <a:pt x="16" y="37"/>
                  </a:moveTo>
                  <a:lnTo>
                    <a:pt x="20" y="42"/>
                  </a:lnTo>
                  <a:lnTo>
                    <a:pt x="25" y="47"/>
                  </a:lnTo>
                  <a:lnTo>
                    <a:pt x="28" y="52"/>
                  </a:lnTo>
                  <a:lnTo>
                    <a:pt x="30" y="55"/>
                  </a:lnTo>
                  <a:lnTo>
                    <a:pt x="33" y="57"/>
                  </a:lnTo>
                  <a:lnTo>
                    <a:pt x="38" y="58"/>
                  </a:lnTo>
                  <a:lnTo>
                    <a:pt x="41" y="60"/>
                  </a:lnTo>
                  <a:lnTo>
                    <a:pt x="48" y="60"/>
                  </a:lnTo>
                  <a:lnTo>
                    <a:pt x="49" y="58"/>
                  </a:lnTo>
                  <a:lnTo>
                    <a:pt x="51" y="58"/>
                  </a:lnTo>
                  <a:lnTo>
                    <a:pt x="53" y="57"/>
                  </a:lnTo>
                  <a:lnTo>
                    <a:pt x="54" y="55"/>
                  </a:lnTo>
                  <a:lnTo>
                    <a:pt x="56" y="53"/>
                  </a:lnTo>
                  <a:lnTo>
                    <a:pt x="57" y="52"/>
                  </a:lnTo>
                  <a:lnTo>
                    <a:pt x="57" y="50"/>
                  </a:lnTo>
                  <a:lnTo>
                    <a:pt x="57" y="47"/>
                  </a:lnTo>
                  <a:lnTo>
                    <a:pt x="57" y="41"/>
                  </a:lnTo>
                  <a:lnTo>
                    <a:pt x="54" y="34"/>
                  </a:lnTo>
                  <a:lnTo>
                    <a:pt x="53" y="28"/>
                  </a:lnTo>
                  <a:lnTo>
                    <a:pt x="48" y="21"/>
                  </a:lnTo>
                  <a:lnTo>
                    <a:pt x="43" y="16"/>
                  </a:lnTo>
                  <a:lnTo>
                    <a:pt x="38" y="12"/>
                  </a:lnTo>
                  <a:lnTo>
                    <a:pt x="33" y="7"/>
                  </a:lnTo>
                  <a:lnTo>
                    <a:pt x="27" y="2"/>
                  </a:lnTo>
                  <a:lnTo>
                    <a:pt x="24" y="0"/>
                  </a:lnTo>
                  <a:lnTo>
                    <a:pt x="20" y="0"/>
                  </a:lnTo>
                  <a:lnTo>
                    <a:pt x="17" y="2"/>
                  </a:lnTo>
                  <a:lnTo>
                    <a:pt x="12" y="4"/>
                  </a:lnTo>
                  <a:lnTo>
                    <a:pt x="9" y="5"/>
                  </a:lnTo>
                  <a:lnTo>
                    <a:pt x="6" y="8"/>
                  </a:lnTo>
                  <a:lnTo>
                    <a:pt x="3" y="12"/>
                  </a:lnTo>
                  <a:lnTo>
                    <a:pt x="1" y="16"/>
                  </a:lnTo>
                  <a:lnTo>
                    <a:pt x="0" y="20"/>
                  </a:lnTo>
                  <a:lnTo>
                    <a:pt x="0" y="24"/>
                  </a:lnTo>
                  <a:lnTo>
                    <a:pt x="1" y="28"/>
                  </a:lnTo>
                  <a:lnTo>
                    <a:pt x="3" y="31"/>
                  </a:lnTo>
                  <a:lnTo>
                    <a:pt x="4" y="34"/>
                  </a:lnTo>
                  <a:lnTo>
                    <a:pt x="8" y="36"/>
                  </a:lnTo>
                  <a:lnTo>
                    <a:pt x="11" y="37"/>
                  </a:lnTo>
                  <a:lnTo>
                    <a:pt x="16" y="37"/>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4" name="Freeform 168"/>
            <p:cNvSpPr>
              <a:spLocks/>
            </p:cNvSpPr>
            <p:nvPr/>
          </p:nvSpPr>
          <p:spPr bwMode="auto">
            <a:xfrm>
              <a:off x="4602" y="2555"/>
              <a:ext cx="57" cy="60"/>
            </a:xfrm>
            <a:custGeom>
              <a:avLst/>
              <a:gdLst>
                <a:gd name="T0" fmla="*/ 16 w 57"/>
                <a:gd name="T1" fmla="*/ 37 h 60"/>
                <a:gd name="T2" fmla="*/ 20 w 57"/>
                <a:gd name="T3" fmla="*/ 42 h 60"/>
                <a:gd name="T4" fmla="*/ 25 w 57"/>
                <a:gd name="T5" fmla="*/ 47 h 60"/>
                <a:gd name="T6" fmla="*/ 28 w 57"/>
                <a:gd name="T7" fmla="*/ 52 h 60"/>
                <a:gd name="T8" fmla="*/ 30 w 57"/>
                <a:gd name="T9" fmla="*/ 55 h 60"/>
                <a:gd name="T10" fmla="*/ 33 w 57"/>
                <a:gd name="T11" fmla="*/ 57 h 60"/>
                <a:gd name="T12" fmla="*/ 38 w 57"/>
                <a:gd name="T13" fmla="*/ 58 h 60"/>
                <a:gd name="T14" fmla="*/ 41 w 57"/>
                <a:gd name="T15" fmla="*/ 60 h 60"/>
                <a:gd name="T16" fmla="*/ 48 w 57"/>
                <a:gd name="T17" fmla="*/ 60 h 60"/>
                <a:gd name="T18" fmla="*/ 49 w 57"/>
                <a:gd name="T19" fmla="*/ 58 h 60"/>
                <a:gd name="T20" fmla="*/ 51 w 57"/>
                <a:gd name="T21" fmla="*/ 58 h 60"/>
                <a:gd name="T22" fmla="*/ 53 w 57"/>
                <a:gd name="T23" fmla="*/ 57 h 60"/>
                <a:gd name="T24" fmla="*/ 54 w 57"/>
                <a:gd name="T25" fmla="*/ 55 h 60"/>
                <a:gd name="T26" fmla="*/ 56 w 57"/>
                <a:gd name="T27" fmla="*/ 53 h 60"/>
                <a:gd name="T28" fmla="*/ 57 w 57"/>
                <a:gd name="T29" fmla="*/ 52 h 60"/>
                <a:gd name="T30" fmla="*/ 57 w 57"/>
                <a:gd name="T31" fmla="*/ 50 h 60"/>
                <a:gd name="T32" fmla="*/ 57 w 57"/>
                <a:gd name="T33" fmla="*/ 47 h 60"/>
                <a:gd name="T34" fmla="*/ 57 w 57"/>
                <a:gd name="T35" fmla="*/ 41 h 60"/>
                <a:gd name="T36" fmla="*/ 54 w 57"/>
                <a:gd name="T37" fmla="*/ 34 h 60"/>
                <a:gd name="T38" fmla="*/ 53 w 57"/>
                <a:gd name="T39" fmla="*/ 28 h 60"/>
                <a:gd name="T40" fmla="*/ 48 w 57"/>
                <a:gd name="T41" fmla="*/ 21 h 60"/>
                <a:gd name="T42" fmla="*/ 43 w 57"/>
                <a:gd name="T43" fmla="*/ 16 h 60"/>
                <a:gd name="T44" fmla="*/ 38 w 57"/>
                <a:gd name="T45" fmla="*/ 12 h 60"/>
                <a:gd name="T46" fmla="*/ 33 w 57"/>
                <a:gd name="T47" fmla="*/ 7 h 60"/>
                <a:gd name="T48" fmla="*/ 27 w 57"/>
                <a:gd name="T49" fmla="*/ 2 h 60"/>
                <a:gd name="T50" fmla="*/ 24 w 57"/>
                <a:gd name="T51" fmla="*/ 0 h 60"/>
                <a:gd name="T52" fmla="*/ 20 w 57"/>
                <a:gd name="T53" fmla="*/ 0 h 60"/>
                <a:gd name="T54" fmla="*/ 17 w 57"/>
                <a:gd name="T55" fmla="*/ 2 h 60"/>
                <a:gd name="T56" fmla="*/ 12 w 57"/>
                <a:gd name="T57" fmla="*/ 4 h 60"/>
                <a:gd name="T58" fmla="*/ 9 w 57"/>
                <a:gd name="T59" fmla="*/ 5 h 60"/>
                <a:gd name="T60" fmla="*/ 6 w 57"/>
                <a:gd name="T61" fmla="*/ 8 h 60"/>
                <a:gd name="T62" fmla="*/ 3 w 57"/>
                <a:gd name="T63" fmla="*/ 12 h 60"/>
                <a:gd name="T64" fmla="*/ 1 w 57"/>
                <a:gd name="T65" fmla="*/ 16 h 60"/>
                <a:gd name="T66" fmla="*/ 0 w 57"/>
                <a:gd name="T67" fmla="*/ 20 h 60"/>
                <a:gd name="T68" fmla="*/ 0 w 57"/>
                <a:gd name="T69" fmla="*/ 24 h 60"/>
                <a:gd name="T70" fmla="*/ 1 w 57"/>
                <a:gd name="T71" fmla="*/ 28 h 60"/>
                <a:gd name="T72" fmla="*/ 3 w 57"/>
                <a:gd name="T73" fmla="*/ 31 h 60"/>
                <a:gd name="T74" fmla="*/ 4 w 57"/>
                <a:gd name="T75" fmla="*/ 34 h 60"/>
                <a:gd name="T76" fmla="*/ 8 w 57"/>
                <a:gd name="T77" fmla="*/ 36 h 60"/>
                <a:gd name="T78" fmla="*/ 11 w 57"/>
                <a:gd name="T79" fmla="*/ 37 h 60"/>
                <a:gd name="T80" fmla="*/ 16 w 57"/>
                <a:gd name="T81" fmla="*/ 37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60"/>
                <a:gd name="T125" fmla="*/ 57 w 57"/>
                <a:gd name="T126" fmla="*/ 60 h 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60">
                  <a:moveTo>
                    <a:pt x="16" y="37"/>
                  </a:moveTo>
                  <a:lnTo>
                    <a:pt x="20" y="42"/>
                  </a:lnTo>
                  <a:lnTo>
                    <a:pt x="25" y="47"/>
                  </a:lnTo>
                  <a:lnTo>
                    <a:pt x="28" y="52"/>
                  </a:lnTo>
                  <a:lnTo>
                    <a:pt x="30" y="55"/>
                  </a:lnTo>
                  <a:lnTo>
                    <a:pt x="33" y="57"/>
                  </a:lnTo>
                  <a:lnTo>
                    <a:pt x="38" y="58"/>
                  </a:lnTo>
                  <a:lnTo>
                    <a:pt x="41" y="60"/>
                  </a:lnTo>
                  <a:lnTo>
                    <a:pt x="48" y="60"/>
                  </a:lnTo>
                  <a:lnTo>
                    <a:pt x="49" y="58"/>
                  </a:lnTo>
                  <a:lnTo>
                    <a:pt x="51" y="58"/>
                  </a:lnTo>
                  <a:lnTo>
                    <a:pt x="53" y="57"/>
                  </a:lnTo>
                  <a:lnTo>
                    <a:pt x="54" y="55"/>
                  </a:lnTo>
                  <a:lnTo>
                    <a:pt x="56" y="53"/>
                  </a:lnTo>
                  <a:lnTo>
                    <a:pt x="57" y="52"/>
                  </a:lnTo>
                  <a:lnTo>
                    <a:pt x="57" y="50"/>
                  </a:lnTo>
                  <a:lnTo>
                    <a:pt x="57" y="47"/>
                  </a:lnTo>
                  <a:lnTo>
                    <a:pt x="57" y="41"/>
                  </a:lnTo>
                  <a:lnTo>
                    <a:pt x="54" y="34"/>
                  </a:lnTo>
                  <a:lnTo>
                    <a:pt x="53" y="28"/>
                  </a:lnTo>
                  <a:lnTo>
                    <a:pt x="48" y="21"/>
                  </a:lnTo>
                  <a:lnTo>
                    <a:pt x="43" y="16"/>
                  </a:lnTo>
                  <a:lnTo>
                    <a:pt x="38" y="12"/>
                  </a:lnTo>
                  <a:lnTo>
                    <a:pt x="33" y="7"/>
                  </a:lnTo>
                  <a:lnTo>
                    <a:pt x="27" y="2"/>
                  </a:lnTo>
                  <a:lnTo>
                    <a:pt x="24" y="0"/>
                  </a:lnTo>
                  <a:lnTo>
                    <a:pt x="20" y="0"/>
                  </a:lnTo>
                  <a:lnTo>
                    <a:pt x="17" y="2"/>
                  </a:lnTo>
                  <a:lnTo>
                    <a:pt x="12" y="4"/>
                  </a:lnTo>
                  <a:lnTo>
                    <a:pt x="9" y="5"/>
                  </a:lnTo>
                  <a:lnTo>
                    <a:pt x="6" y="8"/>
                  </a:lnTo>
                  <a:lnTo>
                    <a:pt x="3" y="12"/>
                  </a:lnTo>
                  <a:lnTo>
                    <a:pt x="1" y="16"/>
                  </a:lnTo>
                  <a:lnTo>
                    <a:pt x="0" y="20"/>
                  </a:lnTo>
                  <a:lnTo>
                    <a:pt x="0" y="24"/>
                  </a:lnTo>
                  <a:lnTo>
                    <a:pt x="1" y="28"/>
                  </a:lnTo>
                  <a:lnTo>
                    <a:pt x="3" y="31"/>
                  </a:lnTo>
                  <a:lnTo>
                    <a:pt x="4" y="34"/>
                  </a:lnTo>
                  <a:lnTo>
                    <a:pt x="8" y="36"/>
                  </a:lnTo>
                  <a:lnTo>
                    <a:pt x="11" y="37"/>
                  </a:lnTo>
                  <a:lnTo>
                    <a:pt x="16" y="37"/>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5" name="Freeform 169"/>
            <p:cNvSpPr>
              <a:spLocks/>
            </p:cNvSpPr>
            <p:nvPr/>
          </p:nvSpPr>
          <p:spPr bwMode="auto">
            <a:xfrm>
              <a:off x="4560" y="2579"/>
              <a:ext cx="66" cy="60"/>
            </a:xfrm>
            <a:custGeom>
              <a:avLst/>
              <a:gdLst>
                <a:gd name="T0" fmla="*/ 1 w 66"/>
                <a:gd name="T1" fmla="*/ 21 h 60"/>
                <a:gd name="T2" fmla="*/ 0 w 66"/>
                <a:gd name="T3" fmla="*/ 26 h 60"/>
                <a:gd name="T4" fmla="*/ 1 w 66"/>
                <a:gd name="T5" fmla="*/ 31 h 60"/>
                <a:gd name="T6" fmla="*/ 3 w 66"/>
                <a:gd name="T7" fmla="*/ 36 h 60"/>
                <a:gd name="T8" fmla="*/ 6 w 66"/>
                <a:gd name="T9" fmla="*/ 41 h 60"/>
                <a:gd name="T10" fmla="*/ 11 w 66"/>
                <a:gd name="T11" fmla="*/ 44 h 60"/>
                <a:gd name="T12" fmla="*/ 16 w 66"/>
                <a:gd name="T13" fmla="*/ 45 h 60"/>
                <a:gd name="T14" fmla="*/ 21 w 66"/>
                <a:gd name="T15" fmla="*/ 49 h 60"/>
                <a:gd name="T16" fmla="*/ 24 w 66"/>
                <a:gd name="T17" fmla="*/ 50 h 60"/>
                <a:gd name="T18" fmla="*/ 29 w 66"/>
                <a:gd name="T19" fmla="*/ 52 h 60"/>
                <a:gd name="T20" fmla="*/ 32 w 66"/>
                <a:gd name="T21" fmla="*/ 54 h 60"/>
                <a:gd name="T22" fmla="*/ 35 w 66"/>
                <a:gd name="T23" fmla="*/ 54 h 60"/>
                <a:gd name="T24" fmla="*/ 38 w 66"/>
                <a:gd name="T25" fmla="*/ 55 h 60"/>
                <a:gd name="T26" fmla="*/ 40 w 66"/>
                <a:gd name="T27" fmla="*/ 55 h 60"/>
                <a:gd name="T28" fmla="*/ 43 w 66"/>
                <a:gd name="T29" fmla="*/ 57 h 60"/>
                <a:gd name="T30" fmla="*/ 46 w 66"/>
                <a:gd name="T31" fmla="*/ 57 h 60"/>
                <a:gd name="T32" fmla="*/ 50 w 66"/>
                <a:gd name="T33" fmla="*/ 58 h 60"/>
                <a:gd name="T34" fmla="*/ 53 w 66"/>
                <a:gd name="T35" fmla="*/ 60 h 60"/>
                <a:gd name="T36" fmla="*/ 54 w 66"/>
                <a:gd name="T37" fmla="*/ 60 h 60"/>
                <a:gd name="T38" fmla="*/ 56 w 66"/>
                <a:gd name="T39" fmla="*/ 60 h 60"/>
                <a:gd name="T40" fmla="*/ 56 w 66"/>
                <a:gd name="T41" fmla="*/ 60 h 60"/>
                <a:gd name="T42" fmla="*/ 58 w 66"/>
                <a:gd name="T43" fmla="*/ 60 h 60"/>
                <a:gd name="T44" fmla="*/ 58 w 66"/>
                <a:gd name="T45" fmla="*/ 58 h 60"/>
                <a:gd name="T46" fmla="*/ 59 w 66"/>
                <a:gd name="T47" fmla="*/ 57 h 60"/>
                <a:gd name="T48" fmla="*/ 61 w 66"/>
                <a:gd name="T49" fmla="*/ 55 h 60"/>
                <a:gd name="T50" fmla="*/ 62 w 66"/>
                <a:gd name="T51" fmla="*/ 52 h 60"/>
                <a:gd name="T52" fmla="*/ 64 w 66"/>
                <a:gd name="T53" fmla="*/ 49 h 60"/>
                <a:gd name="T54" fmla="*/ 66 w 66"/>
                <a:gd name="T55" fmla="*/ 45 h 60"/>
                <a:gd name="T56" fmla="*/ 66 w 66"/>
                <a:gd name="T57" fmla="*/ 42 h 60"/>
                <a:gd name="T58" fmla="*/ 66 w 66"/>
                <a:gd name="T59" fmla="*/ 39 h 60"/>
                <a:gd name="T60" fmla="*/ 64 w 66"/>
                <a:gd name="T61" fmla="*/ 36 h 60"/>
                <a:gd name="T62" fmla="*/ 62 w 66"/>
                <a:gd name="T63" fmla="*/ 33 h 60"/>
                <a:gd name="T64" fmla="*/ 61 w 66"/>
                <a:gd name="T65" fmla="*/ 31 h 60"/>
                <a:gd name="T66" fmla="*/ 56 w 66"/>
                <a:gd name="T67" fmla="*/ 26 h 60"/>
                <a:gd name="T68" fmla="*/ 51 w 66"/>
                <a:gd name="T69" fmla="*/ 23 h 60"/>
                <a:gd name="T70" fmla="*/ 48 w 66"/>
                <a:gd name="T71" fmla="*/ 20 h 60"/>
                <a:gd name="T72" fmla="*/ 45 w 66"/>
                <a:gd name="T73" fmla="*/ 17 h 60"/>
                <a:gd name="T74" fmla="*/ 40 w 66"/>
                <a:gd name="T75" fmla="*/ 13 h 60"/>
                <a:gd name="T76" fmla="*/ 37 w 66"/>
                <a:gd name="T77" fmla="*/ 10 h 60"/>
                <a:gd name="T78" fmla="*/ 32 w 66"/>
                <a:gd name="T79" fmla="*/ 7 h 60"/>
                <a:gd name="T80" fmla="*/ 27 w 66"/>
                <a:gd name="T81" fmla="*/ 4 h 60"/>
                <a:gd name="T82" fmla="*/ 24 w 66"/>
                <a:gd name="T83" fmla="*/ 0 h 60"/>
                <a:gd name="T84" fmla="*/ 21 w 66"/>
                <a:gd name="T85" fmla="*/ 0 h 60"/>
                <a:gd name="T86" fmla="*/ 16 w 66"/>
                <a:gd name="T87" fmla="*/ 0 h 60"/>
                <a:gd name="T88" fmla="*/ 13 w 66"/>
                <a:gd name="T89" fmla="*/ 2 h 60"/>
                <a:gd name="T90" fmla="*/ 9 w 66"/>
                <a:gd name="T91" fmla="*/ 5 h 60"/>
                <a:gd name="T92" fmla="*/ 6 w 66"/>
                <a:gd name="T93" fmla="*/ 8 h 60"/>
                <a:gd name="T94" fmla="*/ 5 w 66"/>
                <a:gd name="T95" fmla="*/ 13 h 60"/>
                <a:gd name="T96" fmla="*/ 3 w 66"/>
                <a:gd name="T97" fmla="*/ 20 h 60"/>
                <a:gd name="T98" fmla="*/ 1 w 66"/>
                <a:gd name="T99" fmla="*/ 21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60"/>
                <a:gd name="T152" fmla="*/ 66 w 66"/>
                <a:gd name="T153" fmla="*/ 60 h 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60">
                  <a:moveTo>
                    <a:pt x="1" y="21"/>
                  </a:moveTo>
                  <a:lnTo>
                    <a:pt x="0" y="26"/>
                  </a:lnTo>
                  <a:lnTo>
                    <a:pt x="1" y="31"/>
                  </a:lnTo>
                  <a:lnTo>
                    <a:pt x="3" y="36"/>
                  </a:lnTo>
                  <a:lnTo>
                    <a:pt x="6" y="41"/>
                  </a:lnTo>
                  <a:lnTo>
                    <a:pt x="11" y="44"/>
                  </a:lnTo>
                  <a:lnTo>
                    <a:pt x="16" y="45"/>
                  </a:lnTo>
                  <a:lnTo>
                    <a:pt x="21" y="49"/>
                  </a:lnTo>
                  <a:lnTo>
                    <a:pt x="24" y="50"/>
                  </a:lnTo>
                  <a:lnTo>
                    <a:pt x="29" y="52"/>
                  </a:lnTo>
                  <a:lnTo>
                    <a:pt x="32" y="54"/>
                  </a:lnTo>
                  <a:lnTo>
                    <a:pt x="35" y="54"/>
                  </a:lnTo>
                  <a:lnTo>
                    <a:pt x="38" y="55"/>
                  </a:lnTo>
                  <a:lnTo>
                    <a:pt x="40" y="55"/>
                  </a:lnTo>
                  <a:lnTo>
                    <a:pt x="43" y="57"/>
                  </a:lnTo>
                  <a:lnTo>
                    <a:pt x="46" y="57"/>
                  </a:lnTo>
                  <a:lnTo>
                    <a:pt x="50" y="58"/>
                  </a:lnTo>
                  <a:lnTo>
                    <a:pt x="53" y="60"/>
                  </a:lnTo>
                  <a:lnTo>
                    <a:pt x="54" y="60"/>
                  </a:lnTo>
                  <a:lnTo>
                    <a:pt x="56" y="60"/>
                  </a:lnTo>
                  <a:lnTo>
                    <a:pt x="58" y="60"/>
                  </a:lnTo>
                  <a:lnTo>
                    <a:pt x="58" y="58"/>
                  </a:lnTo>
                  <a:lnTo>
                    <a:pt x="59" y="57"/>
                  </a:lnTo>
                  <a:lnTo>
                    <a:pt x="61" y="55"/>
                  </a:lnTo>
                  <a:lnTo>
                    <a:pt x="62" y="52"/>
                  </a:lnTo>
                  <a:lnTo>
                    <a:pt x="64" y="49"/>
                  </a:lnTo>
                  <a:lnTo>
                    <a:pt x="66" y="45"/>
                  </a:lnTo>
                  <a:lnTo>
                    <a:pt x="66" y="42"/>
                  </a:lnTo>
                  <a:lnTo>
                    <a:pt x="66" y="39"/>
                  </a:lnTo>
                  <a:lnTo>
                    <a:pt x="64" y="36"/>
                  </a:lnTo>
                  <a:lnTo>
                    <a:pt x="62" y="33"/>
                  </a:lnTo>
                  <a:lnTo>
                    <a:pt x="61" y="31"/>
                  </a:lnTo>
                  <a:lnTo>
                    <a:pt x="56" y="26"/>
                  </a:lnTo>
                  <a:lnTo>
                    <a:pt x="51" y="23"/>
                  </a:lnTo>
                  <a:lnTo>
                    <a:pt x="48" y="20"/>
                  </a:lnTo>
                  <a:lnTo>
                    <a:pt x="45" y="17"/>
                  </a:lnTo>
                  <a:lnTo>
                    <a:pt x="40" y="13"/>
                  </a:lnTo>
                  <a:lnTo>
                    <a:pt x="37" y="10"/>
                  </a:lnTo>
                  <a:lnTo>
                    <a:pt x="32" y="7"/>
                  </a:lnTo>
                  <a:lnTo>
                    <a:pt x="27" y="4"/>
                  </a:lnTo>
                  <a:lnTo>
                    <a:pt x="24" y="0"/>
                  </a:lnTo>
                  <a:lnTo>
                    <a:pt x="21" y="0"/>
                  </a:lnTo>
                  <a:lnTo>
                    <a:pt x="16" y="0"/>
                  </a:lnTo>
                  <a:lnTo>
                    <a:pt x="13" y="2"/>
                  </a:lnTo>
                  <a:lnTo>
                    <a:pt x="9" y="5"/>
                  </a:lnTo>
                  <a:lnTo>
                    <a:pt x="6" y="8"/>
                  </a:lnTo>
                  <a:lnTo>
                    <a:pt x="5" y="13"/>
                  </a:lnTo>
                  <a:lnTo>
                    <a:pt x="3" y="20"/>
                  </a:lnTo>
                  <a:lnTo>
                    <a:pt x="1" y="2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6" name="Freeform 170"/>
            <p:cNvSpPr>
              <a:spLocks/>
            </p:cNvSpPr>
            <p:nvPr/>
          </p:nvSpPr>
          <p:spPr bwMode="auto">
            <a:xfrm>
              <a:off x="4560" y="2579"/>
              <a:ext cx="66" cy="60"/>
            </a:xfrm>
            <a:custGeom>
              <a:avLst/>
              <a:gdLst>
                <a:gd name="T0" fmla="*/ 1 w 66"/>
                <a:gd name="T1" fmla="*/ 21 h 60"/>
                <a:gd name="T2" fmla="*/ 0 w 66"/>
                <a:gd name="T3" fmla="*/ 26 h 60"/>
                <a:gd name="T4" fmla="*/ 1 w 66"/>
                <a:gd name="T5" fmla="*/ 31 h 60"/>
                <a:gd name="T6" fmla="*/ 3 w 66"/>
                <a:gd name="T7" fmla="*/ 36 h 60"/>
                <a:gd name="T8" fmla="*/ 6 w 66"/>
                <a:gd name="T9" fmla="*/ 41 h 60"/>
                <a:gd name="T10" fmla="*/ 11 w 66"/>
                <a:gd name="T11" fmla="*/ 44 h 60"/>
                <a:gd name="T12" fmla="*/ 16 w 66"/>
                <a:gd name="T13" fmla="*/ 45 h 60"/>
                <a:gd name="T14" fmla="*/ 21 w 66"/>
                <a:gd name="T15" fmla="*/ 49 h 60"/>
                <a:gd name="T16" fmla="*/ 24 w 66"/>
                <a:gd name="T17" fmla="*/ 50 h 60"/>
                <a:gd name="T18" fmla="*/ 29 w 66"/>
                <a:gd name="T19" fmla="*/ 52 h 60"/>
                <a:gd name="T20" fmla="*/ 32 w 66"/>
                <a:gd name="T21" fmla="*/ 54 h 60"/>
                <a:gd name="T22" fmla="*/ 35 w 66"/>
                <a:gd name="T23" fmla="*/ 54 h 60"/>
                <a:gd name="T24" fmla="*/ 38 w 66"/>
                <a:gd name="T25" fmla="*/ 55 h 60"/>
                <a:gd name="T26" fmla="*/ 40 w 66"/>
                <a:gd name="T27" fmla="*/ 55 h 60"/>
                <a:gd name="T28" fmla="*/ 43 w 66"/>
                <a:gd name="T29" fmla="*/ 57 h 60"/>
                <a:gd name="T30" fmla="*/ 46 w 66"/>
                <a:gd name="T31" fmla="*/ 57 h 60"/>
                <a:gd name="T32" fmla="*/ 50 w 66"/>
                <a:gd name="T33" fmla="*/ 58 h 60"/>
                <a:gd name="T34" fmla="*/ 53 w 66"/>
                <a:gd name="T35" fmla="*/ 60 h 60"/>
                <a:gd name="T36" fmla="*/ 54 w 66"/>
                <a:gd name="T37" fmla="*/ 60 h 60"/>
                <a:gd name="T38" fmla="*/ 56 w 66"/>
                <a:gd name="T39" fmla="*/ 60 h 60"/>
                <a:gd name="T40" fmla="*/ 56 w 66"/>
                <a:gd name="T41" fmla="*/ 60 h 60"/>
                <a:gd name="T42" fmla="*/ 58 w 66"/>
                <a:gd name="T43" fmla="*/ 60 h 60"/>
                <a:gd name="T44" fmla="*/ 58 w 66"/>
                <a:gd name="T45" fmla="*/ 58 h 60"/>
                <a:gd name="T46" fmla="*/ 59 w 66"/>
                <a:gd name="T47" fmla="*/ 57 h 60"/>
                <a:gd name="T48" fmla="*/ 61 w 66"/>
                <a:gd name="T49" fmla="*/ 55 h 60"/>
                <a:gd name="T50" fmla="*/ 62 w 66"/>
                <a:gd name="T51" fmla="*/ 52 h 60"/>
                <a:gd name="T52" fmla="*/ 64 w 66"/>
                <a:gd name="T53" fmla="*/ 49 h 60"/>
                <a:gd name="T54" fmla="*/ 66 w 66"/>
                <a:gd name="T55" fmla="*/ 45 h 60"/>
                <a:gd name="T56" fmla="*/ 66 w 66"/>
                <a:gd name="T57" fmla="*/ 42 h 60"/>
                <a:gd name="T58" fmla="*/ 66 w 66"/>
                <a:gd name="T59" fmla="*/ 39 h 60"/>
                <a:gd name="T60" fmla="*/ 64 w 66"/>
                <a:gd name="T61" fmla="*/ 36 h 60"/>
                <a:gd name="T62" fmla="*/ 62 w 66"/>
                <a:gd name="T63" fmla="*/ 33 h 60"/>
                <a:gd name="T64" fmla="*/ 61 w 66"/>
                <a:gd name="T65" fmla="*/ 31 h 60"/>
                <a:gd name="T66" fmla="*/ 56 w 66"/>
                <a:gd name="T67" fmla="*/ 26 h 60"/>
                <a:gd name="T68" fmla="*/ 51 w 66"/>
                <a:gd name="T69" fmla="*/ 23 h 60"/>
                <a:gd name="T70" fmla="*/ 48 w 66"/>
                <a:gd name="T71" fmla="*/ 20 h 60"/>
                <a:gd name="T72" fmla="*/ 45 w 66"/>
                <a:gd name="T73" fmla="*/ 17 h 60"/>
                <a:gd name="T74" fmla="*/ 40 w 66"/>
                <a:gd name="T75" fmla="*/ 13 h 60"/>
                <a:gd name="T76" fmla="*/ 37 w 66"/>
                <a:gd name="T77" fmla="*/ 10 h 60"/>
                <a:gd name="T78" fmla="*/ 32 w 66"/>
                <a:gd name="T79" fmla="*/ 7 h 60"/>
                <a:gd name="T80" fmla="*/ 27 w 66"/>
                <a:gd name="T81" fmla="*/ 4 h 60"/>
                <a:gd name="T82" fmla="*/ 24 w 66"/>
                <a:gd name="T83" fmla="*/ 0 h 60"/>
                <a:gd name="T84" fmla="*/ 21 w 66"/>
                <a:gd name="T85" fmla="*/ 0 h 60"/>
                <a:gd name="T86" fmla="*/ 16 w 66"/>
                <a:gd name="T87" fmla="*/ 0 h 60"/>
                <a:gd name="T88" fmla="*/ 13 w 66"/>
                <a:gd name="T89" fmla="*/ 2 h 60"/>
                <a:gd name="T90" fmla="*/ 9 w 66"/>
                <a:gd name="T91" fmla="*/ 5 h 60"/>
                <a:gd name="T92" fmla="*/ 6 w 66"/>
                <a:gd name="T93" fmla="*/ 8 h 60"/>
                <a:gd name="T94" fmla="*/ 5 w 66"/>
                <a:gd name="T95" fmla="*/ 13 h 60"/>
                <a:gd name="T96" fmla="*/ 3 w 66"/>
                <a:gd name="T97" fmla="*/ 20 h 60"/>
                <a:gd name="T98" fmla="*/ 1 w 66"/>
                <a:gd name="T99" fmla="*/ 21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60"/>
                <a:gd name="T152" fmla="*/ 66 w 66"/>
                <a:gd name="T153" fmla="*/ 60 h 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60">
                  <a:moveTo>
                    <a:pt x="1" y="21"/>
                  </a:moveTo>
                  <a:lnTo>
                    <a:pt x="0" y="26"/>
                  </a:lnTo>
                  <a:lnTo>
                    <a:pt x="1" y="31"/>
                  </a:lnTo>
                  <a:lnTo>
                    <a:pt x="3" y="36"/>
                  </a:lnTo>
                  <a:lnTo>
                    <a:pt x="6" y="41"/>
                  </a:lnTo>
                  <a:lnTo>
                    <a:pt x="11" y="44"/>
                  </a:lnTo>
                  <a:lnTo>
                    <a:pt x="16" y="45"/>
                  </a:lnTo>
                  <a:lnTo>
                    <a:pt x="21" y="49"/>
                  </a:lnTo>
                  <a:lnTo>
                    <a:pt x="24" y="50"/>
                  </a:lnTo>
                  <a:lnTo>
                    <a:pt x="29" y="52"/>
                  </a:lnTo>
                  <a:lnTo>
                    <a:pt x="32" y="54"/>
                  </a:lnTo>
                  <a:lnTo>
                    <a:pt x="35" y="54"/>
                  </a:lnTo>
                  <a:lnTo>
                    <a:pt x="38" y="55"/>
                  </a:lnTo>
                  <a:lnTo>
                    <a:pt x="40" y="55"/>
                  </a:lnTo>
                  <a:lnTo>
                    <a:pt x="43" y="57"/>
                  </a:lnTo>
                  <a:lnTo>
                    <a:pt x="46" y="57"/>
                  </a:lnTo>
                  <a:lnTo>
                    <a:pt x="50" y="58"/>
                  </a:lnTo>
                  <a:lnTo>
                    <a:pt x="53" y="60"/>
                  </a:lnTo>
                  <a:lnTo>
                    <a:pt x="54" y="60"/>
                  </a:lnTo>
                  <a:lnTo>
                    <a:pt x="56" y="60"/>
                  </a:lnTo>
                  <a:lnTo>
                    <a:pt x="58" y="60"/>
                  </a:lnTo>
                  <a:lnTo>
                    <a:pt x="58" y="58"/>
                  </a:lnTo>
                  <a:lnTo>
                    <a:pt x="59" y="57"/>
                  </a:lnTo>
                  <a:lnTo>
                    <a:pt x="61" y="55"/>
                  </a:lnTo>
                  <a:lnTo>
                    <a:pt x="62" y="52"/>
                  </a:lnTo>
                  <a:lnTo>
                    <a:pt x="64" y="49"/>
                  </a:lnTo>
                  <a:lnTo>
                    <a:pt x="66" y="45"/>
                  </a:lnTo>
                  <a:lnTo>
                    <a:pt x="66" y="42"/>
                  </a:lnTo>
                  <a:lnTo>
                    <a:pt x="66" y="39"/>
                  </a:lnTo>
                  <a:lnTo>
                    <a:pt x="64" y="36"/>
                  </a:lnTo>
                  <a:lnTo>
                    <a:pt x="62" y="33"/>
                  </a:lnTo>
                  <a:lnTo>
                    <a:pt x="61" y="31"/>
                  </a:lnTo>
                  <a:lnTo>
                    <a:pt x="56" y="26"/>
                  </a:lnTo>
                  <a:lnTo>
                    <a:pt x="51" y="23"/>
                  </a:lnTo>
                  <a:lnTo>
                    <a:pt x="48" y="20"/>
                  </a:lnTo>
                  <a:lnTo>
                    <a:pt x="45" y="17"/>
                  </a:lnTo>
                  <a:lnTo>
                    <a:pt x="40" y="13"/>
                  </a:lnTo>
                  <a:lnTo>
                    <a:pt x="37" y="10"/>
                  </a:lnTo>
                  <a:lnTo>
                    <a:pt x="32" y="7"/>
                  </a:lnTo>
                  <a:lnTo>
                    <a:pt x="27" y="4"/>
                  </a:lnTo>
                  <a:lnTo>
                    <a:pt x="24" y="0"/>
                  </a:lnTo>
                  <a:lnTo>
                    <a:pt x="21" y="0"/>
                  </a:lnTo>
                  <a:lnTo>
                    <a:pt x="16" y="0"/>
                  </a:lnTo>
                  <a:lnTo>
                    <a:pt x="13" y="2"/>
                  </a:lnTo>
                  <a:lnTo>
                    <a:pt x="9" y="5"/>
                  </a:lnTo>
                  <a:lnTo>
                    <a:pt x="6" y="8"/>
                  </a:lnTo>
                  <a:lnTo>
                    <a:pt x="5" y="13"/>
                  </a:lnTo>
                  <a:lnTo>
                    <a:pt x="3" y="20"/>
                  </a:lnTo>
                  <a:lnTo>
                    <a:pt x="1" y="2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7" name="Freeform 171"/>
            <p:cNvSpPr>
              <a:spLocks/>
            </p:cNvSpPr>
            <p:nvPr/>
          </p:nvSpPr>
          <p:spPr bwMode="auto">
            <a:xfrm>
              <a:off x="4560" y="2579"/>
              <a:ext cx="66" cy="60"/>
            </a:xfrm>
            <a:custGeom>
              <a:avLst/>
              <a:gdLst>
                <a:gd name="T0" fmla="*/ 1 w 66"/>
                <a:gd name="T1" fmla="*/ 21 h 60"/>
                <a:gd name="T2" fmla="*/ 0 w 66"/>
                <a:gd name="T3" fmla="*/ 26 h 60"/>
                <a:gd name="T4" fmla="*/ 1 w 66"/>
                <a:gd name="T5" fmla="*/ 31 h 60"/>
                <a:gd name="T6" fmla="*/ 3 w 66"/>
                <a:gd name="T7" fmla="*/ 36 h 60"/>
                <a:gd name="T8" fmla="*/ 6 w 66"/>
                <a:gd name="T9" fmla="*/ 41 h 60"/>
                <a:gd name="T10" fmla="*/ 11 w 66"/>
                <a:gd name="T11" fmla="*/ 44 h 60"/>
                <a:gd name="T12" fmla="*/ 16 w 66"/>
                <a:gd name="T13" fmla="*/ 45 h 60"/>
                <a:gd name="T14" fmla="*/ 21 w 66"/>
                <a:gd name="T15" fmla="*/ 49 h 60"/>
                <a:gd name="T16" fmla="*/ 24 w 66"/>
                <a:gd name="T17" fmla="*/ 50 h 60"/>
                <a:gd name="T18" fmla="*/ 29 w 66"/>
                <a:gd name="T19" fmla="*/ 52 h 60"/>
                <a:gd name="T20" fmla="*/ 32 w 66"/>
                <a:gd name="T21" fmla="*/ 54 h 60"/>
                <a:gd name="T22" fmla="*/ 35 w 66"/>
                <a:gd name="T23" fmla="*/ 54 h 60"/>
                <a:gd name="T24" fmla="*/ 38 w 66"/>
                <a:gd name="T25" fmla="*/ 55 h 60"/>
                <a:gd name="T26" fmla="*/ 40 w 66"/>
                <a:gd name="T27" fmla="*/ 55 h 60"/>
                <a:gd name="T28" fmla="*/ 43 w 66"/>
                <a:gd name="T29" fmla="*/ 57 h 60"/>
                <a:gd name="T30" fmla="*/ 46 w 66"/>
                <a:gd name="T31" fmla="*/ 57 h 60"/>
                <a:gd name="T32" fmla="*/ 50 w 66"/>
                <a:gd name="T33" fmla="*/ 58 h 60"/>
                <a:gd name="T34" fmla="*/ 53 w 66"/>
                <a:gd name="T35" fmla="*/ 60 h 60"/>
                <a:gd name="T36" fmla="*/ 54 w 66"/>
                <a:gd name="T37" fmla="*/ 60 h 60"/>
                <a:gd name="T38" fmla="*/ 56 w 66"/>
                <a:gd name="T39" fmla="*/ 60 h 60"/>
                <a:gd name="T40" fmla="*/ 56 w 66"/>
                <a:gd name="T41" fmla="*/ 60 h 60"/>
                <a:gd name="T42" fmla="*/ 58 w 66"/>
                <a:gd name="T43" fmla="*/ 60 h 60"/>
                <a:gd name="T44" fmla="*/ 58 w 66"/>
                <a:gd name="T45" fmla="*/ 58 h 60"/>
                <a:gd name="T46" fmla="*/ 59 w 66"/>
                <a:gd name="T47" fmla="*/ 57 h 60"/>
                <a:gd name="T48" fmla="*/ 61 w 66"/>
                <a:gd name="T49" fmla="*/ 55 h 60"/>
                <a:gd name="T50" fmla="*/ 62 w 66"/>
                <a:gd name="T51" fmla="*/ 52 h 60"/>
                <a:gd name="T52" fmla="*/ 64 w 66"/>
                <a:gd name="T53" fmla="*/ 49 h 60"/>
                <a:gd name="T54" fmla="*/ 66 w 66"/>
                <a:gd name="T55" fmla="*/ 45 h 60"/>
                <a:gd name="T56" fmla="*/ 66 w 66"/>
                <a:gd name="T57" fmla="*/ 42 h 60"/>
                <a:gd name="T58" fmla="*/ 66 w 66"/>
                <a:gd name="T59" fmla="*/ 39 h 60"/>
                <a:gd name="T60" fmla="*/ 64 w 66"/>
                <a:gd name="T61" fmla="*/ 36 h 60"/>
                <a:gd name="T62" fmla="*/ 62 w 66"/>
                <a:gd name="T63" fmla="*/ 33 h 60"/>
                <a:gd name="T64" fmla="*/ 61 w 66"/>
                <a:gd name="T65" fmla="*/ 31 h 60"/>
                <a:gd name="T66" fmla="*/ 56 w 66"/>
                <a:gd name="T67" fmla="*/ 26 h 60"/>
                <a:gd name="T68" fmla="*/ 51 w 66"/>
                <a:gd name="T69" fmla="*/ 23 h 60"/>
                <a:gd name="T70" fmla="*/ 48 w 66"/>
                <a:gd name="T71" fmla="*/ 20 h 60"/>
                <a:gd name="T72" fmla="*/ 45 w 66"/>
                <a:gd name="T73" fmla="*/ 17 h 60"/>
                <a:gd name="T74" fmla="*/ 40 w 66"/>
                <a:gd name="T75" fmla="*/ 13 h 60"/>
                <a:gd name="T76" fmla="*/ 37 w 66"/>
                <a:gd name="T77" fmla="*/ 10 h 60"/>
                <a:gd name="T78" fmla="*/ 32 w 66"/>
                <a:gd name="T79" fmla="*/ 7 h 60"/>
                <a:gd name="T80" fmla="*/ 27 w 66"/>
                <a:gd name="T81" fmla="*/ 4 h 60"/>
                <a:gd name="T82" fmla="*/ 24 w 66"/>
                <a:gd name="T83" fmla="*/ 0 h 60"/>
                <a:gd name="T84" fmla="*/ 21 w 66"/>
                <a:gd name="T85" fmla="*/ 0 h 60"/>
                <a:gd name="T86" fmla="*/ 16 w 66"/>
                <a:gd name="T87" fmla="*/ 0 h 60"/>
                <a:gd name="T88" fmla="*/ 13 w 66"/>
                <a:gd name="T89" fmla="*/ 2 h 60"/>
                <a:gd name="T90" fmla="*/ 9 w 66"/>
                <a:gd name="T91" fmla="*/ 5 h 60"/>
                <a:gd name="T92" fmla="*/ 6 w 66"/>
                <a:gd name="T93" fmla="*/ 8 h 60"/>
                <a:gd name="T94" fmla="*/ 5 w 66"/>
                <a:gd name="T95" fmla="*/ 13 h 60"/>
                <a:gd name="T96" fmla="*/ 3 w 66"/>
                <a:gd name="T97" fmla="*/ 20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
                <a:gd name="T148" fmla="*/ 0 h 60"/>
                <a:gd name="T149" fmla="*/ 66 w 66"/>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 h="60">
                  <a:moveTo>
                    <a:pt x="1" y="21"/>
                  </a:moveTo>
                  <a:lnTo>
                    <a:pt x="0" y="26"/>
                  </a:lnTo>
                  <a:lnTo>
                    <a:pt x="1" y="31"/>
                  </a:lnTo>
                  <a:lnTo>
                    <a:pt x="3" y="36"/>
                  </a:lnTo>
                  <a:lnTo>
                    <a:pt x="6" y="41"/>
                  </a:lnTo>
                  <a:lnTo>
                    <a:pt x="11" y="44"/>
                  </a:lnTo>
                  <a:lnTo>
                    <a:pt x="16" y="45"/>
                  </a:lnTo>
                  <a:lnTo>
                    <a:pt x="21" y="49"/>
                  </a:lnTo>
                  <a:lnTo>
                    <a:pt x="24" y="50"/>
                  </a:lnTo>
                  <a:lnTo>
                    <a:pt x="29" y="52"/>
                  </a:lnTo>
                  <a:lnTo>
                    <a:pt x="32" y="54"/>
                  </a:lnTo>
                  <a:lnTo>
                    <a:pt x="35" y="54"/>
                  </a:lnTo>
                  <a:lnTo>
                    <a:pt x="38" y="55"/>
                  </a:lnTo>
                  <a:lnTo>
                    <a:pt x="40" y="55"/>
                  </a:lnTo>
                  <a:lnTo>
                    <a:pt x="43" y="57"/>
                  </a:lnTo>
                  <a:lnTo>
                    <a:pt x="46" y="57"/>
                  </a:lnTo>
                  <a:lnTo>
                    <a:pt x="50" y="58"/>
                  </a:lnTo>
                  <a:lnTo>
                    <a:pt x="53" y="60"/>
                  </a:lnTo>
                  <a:lnTo>
                    <a:pt x="54" y="60"/>
                  </a:lnTo>
                  <a:lnTo>
                    <a:pt x="56" y="60"/>
                  </a:lnTo>
                  <a:lnTo>
                    <a:pt x="58" y="60"/>
                  </a:lnTo>
                  <a:lnTo>
                    <a:pt x="58" y="58"/>
                  </a:lnTo>
                  <a:lnTo>
                    <a:pt x="59" y="57"/>
                  </a:lnTo>
                  <a:lnTo>
                    <a:pt x="61" y="55"/>
                  </a:lnTo>
                  <a:lnTo>
                    <a:pt x="62" y="52"/>
                  </a:lnTo>
                  <a:lnTo>
                    <a:pt x="64" y="49"/>
                  </a:lnTo>
                  <a:lnTo>
                    <a:pt x="66" y="45"/>
                  </a:lnTo>
                  <a:lnTo>
                    <a:pt x="66" y="42"/>
                  </a:lnTo>
                  <a:lnTo>
                    <a:pt x="66" y="39"/>
                  </a:lnTo>
                  <a:lnTo>
                    <a:pt x="64" y="36"/>
                  </a:lnTo>
                  <a:lnTo>
                    <a:pt x="62" y="33"/>
                  </a:lnTo>
                  <a:lnTo>
                    <a:pt x="61" y="31"/>
                  </a:lnTo>
                  <a:lnTo>
                    <a:pt x="56" y="26"/>
                  </a:lnTo>
                  <a:lnTo>
                    <a:pt x="51" y="23"/>
                  </a:lnTo>
                  <a:lnTo>
                    <a:pt x="48" y="20"/>
                  </a:lnTo>
                  <a:lnTo>
                    <a:pt x="45" y="17"/>
                  </a:lnTo>
                  <a:lnTo>
                    <a:pt x="40" y="13"/>
                  </a:lnTo>
                  <a:lnTo>
                    <a:pt x="37" y="10"/>
                  </a:lnTo>
                  <a:lnTo>
                    <a:pt x="32" y="7"/>
                  </a:lnTo>
                  <a:lnTo>
                    <a:pt x="27" y="4"/>
                  </a:lnTo>
                  <a:lnTo>
                    <a:pt x="24" y="0"/>
                  </a:lnTo>
                  <a:lnTo>
                    <a:pt x="21" y="0"/>
                  </a:lnTo>
                  <a:lnTo>
                    <a:pt x="16" y="0"/>
                  </a:lnTo>
                  <a:lnTo>
                    <a:pt x="13" y="2"/>
                  </a:lnTo>
                  <a:lnTo>
                    <a:pt x="9" y="5"/>
                  </a:lnTo>
                  <a:lnTo>
                    <a:pt x="6" y="8"/>
                  </a:lnTo>
                  <a:lnTo>
                    <a:pt x="5" y="13"/>
                  </a:lnTo>
                  <a:lnTo>
                    <a:pt x="3" y="20"/>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8" name="Freeform 172"/>
            <p:cNvSpPr>
              <a:spLocks/>
            </p:cNvSpPr>
            <p:nvPr/>
          </p:nvSpPr>
          <p:spPr bwMode="auto">
            <a:xfrm>
              <a:off x="4637" y="2542"/>
              <a:ext cx="37" cy="37"/>
            </a:xfrm>
            <a:custGeom>
              <a:avLst/>
              <a:gdLst>
                <a:gd name="T0" fmla="*/ 5 w 37"/>
                <a:gd name="T1" fmla="*/ 18 h 37"/>
                <a:gd name="T2" fmla="*/ 6 w 37"/>
                <a:gd name="T3" fmla="*/ 20 h 37"/>
                <a:gd name="T4" fmla="*/ 10 w 37"/>
                <a:gd name="T5" fmla="*/ 21 h 37"/>
                <a:gd name="T6" fmla="*/ 11 w 37"/>
                <a:gd name="T7" fmla="*/ 25 h 37"/>
                <a:gd name="T8" fmla="*/ 13 w 37"/>
                <a:gd name="T9" fmla="*/ 26 h 37"/>
                <a:gd name="T10" fmla="*/ 14 w 37"/>
                <a:gd name="T11" fmla="*/ 28 h 37"/>
                <a:gd name="T12" fmla="*/ 16 w 37"/>
                <a:gd name="T13" fmla="*/ 31 h 37"/>
                <a:gd name="T14" fmla="*/ 18 w 37"/>
                <a:gd name="T15" fmla="*/ 33 h 37"/>
                <a:gd name="T16" fmla="*/ 19 w 37"/>
                <a:gd name="T17" fmla="*/ 36 h 37"/>
                <a:gd name="T18" fmla="*/ 21 w 37"/>
                <a:gd name="T19" fmla="*/ 37 h 37"/>
                <a:gd name="T20" fmla="*/ 22 w 37"/>
                <a:gd name="T21" fmla="*/ 37 h 37"/>
                <a:gd name="T22" fmla="*/ 26 w 37"/>
                <a:gd name="T23" fmla="*/ 37 h 37"/>
                <a:gd name="T24" fmla="*/ 27 w 37"/>
                <a:gd name="T25" fmla="*/ 37 h 37"/>
                <a:gd name="T26" fmla="*/ 29 w 37"/>
                <a:gd name="T27" fmla="*/ 36 h 37"/>
                <a:gd name="T28" fmla="*/ 32 w 37"/>
                <a:gd name="T29" fmla="*/ 36 h 37"/>
                <a:gd name="T30" fmla="*/ 34 w 37"/>
                <a:gd name="T31" fmla="*/ 34 h 37"/>
                <a:gd name="T32" fmla="*/ 35 w 37"/>
                <a:gd name="T33" fmla="*/ 31 h 37"/>
                <a:gd name="T34" fmla="*/ 37 w 37"/>
                <a:gd name="T35" fmla="*/ 25 h 37"/>
                <a:gd name="T36" fmla="*/ 37 w 37"/>
                <a:gd name="T37" fmla="*/ 18 h 37"/>
                <a:gd name="T38" fmla="*/ 34 w 37"/>
                <a:gd name="T39" fmla="*/ 12 h 37"/>
                <a:gd name="T40" fmla="*/ 29 w 37"/>
                <a:gd name="T41" fmla="*/ 7 h 37"/>
                <a:gd name="T42" fmla="*/ 22 w 37"/>
                <a:gd name="T43" fmla="*/ 4 h 37"/>
                <a:gd name="T44" fmla="*/ 16 w 37"/>
                <a:gd name="T45" fmla="*/ 2 h 37"/>
                <a:gd name="T46" fmla="*/ 10 w 37"/>
                <a:gd name="T47" fmla="*/ 0 h 37"/>
                <a:gd name="T48" fmla="*/ 3 w 37"/>
                <a:gd name="T49" fmla="*/ 0 h 37"/>
                <a:gd name="T50" fmla="*/ 2 w 37"/>
                <a:gd name="T51" fmla="*/ 2 h 37"/>
                <a:gd name="T52" fmla="*/ 2 w 37"/>
                <a:gd name="T53" fmla="*/ 4 h 37"/>
                <a:gd name="T54" fmla="*/ 0 w 37"/>
                <a:gd name="T55" fmla="*/ 5 h 37"/>
                <a:gd name="T56" fmla="*/ 2 w 37"/>
                <a:gd name="T57" fmla="*/ 7 h 37"/>
                <a:gd name="T58" fmla="*/ 2 w 37"/>
                <a:gd name="T59" fmla="*/ 10 h 37"/>
                <a:gd name="T60" fmla="*/ 3 w 37"/>
                <a:gd name="T61" fmla="*/ 13 h 37"/>
                <a:gd name="T62" fmla="*/ 5 w 37"/>
                <a:gd name="T63" fmla="*/ 15 h 37"/>
                <a:gd name="T64" fmla="*/ 5 w 37"/>
                <a:gd name="T65" fmla="*/ 18 h 37"/>
                <a:gd name="T66" fmla="*/ 6 w 37"/>
                <a:gd name="T67" fmla="*/ 18 h 37"/>
                <a:gd name="T68" fmla="*/ 6 w 37"/>
                <a:gd name="T69" fmla="*/ 18 h 37"/>
                <a:gd name="T70" fmla="*/ 6 w 37"/>
                <a:gd name="T71" fmla="*/ 18 h 37"/>
                <a:gd name="T72" fmla="*/ 6 w 37"/>
                <a:gd name="T73" fmla="*/ 18 h 37"/>
                <a:gd name="T74" fmla="*/ 6 w 37"/>
                <a:gd name="T75" fmla="*/ 18 h 37"/>
                <a:gd name="T76" fmla="*/ 6 w 37"/>
                <a:gd name="T77" fmla="*/ 18 h 37"/>
                <a:gd name="T78" fmla="*/ 6 w 37"/>
                <a:gd name="T79" fmla="*/ 18 h 37"/>
                <a:gd name="T80" fmla="*/ 5 w 37"/>
                <a:gd name="T81" fmla="*/ 18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5" y="18"/>
                  </a:moveTo>
                  <a:lnTo>
                    <a:pt x="6" y="20"/>
                  </a:lnTo>
                  <a:lnTo>
                    <a:pt x="10" y="21"/>
                  </a:lnTo>
                  <a:lnTo>
                    <a:pt x="11" y="25"/>
                  </a:lnTo>
                  <a:lnTo>
                    <a:pt x="13" y="26"/>
                  </a:lnTo>
                  <a:lnTo>
                    <a:pt x="14" y="28"/>
                  </a:lnTo>
                  <a:lnTo>
                    <a:pt x="16" y="31"/>
                  </a:lnTo>
                  <a:lnTo>
                    <a:pt x="18" y="33"/>
                  </a:lnTo>
                  <a:lnTo>
                    <a:pt x="19" y="36"/>
                  </a:lnTo>
                  <a:lnTo>
                    <a:pt x="21" y="37"/>
                  </a:lnTo>
                  <a:lnTo>
                    <a:pt x="22" y="37"/>
                  </a:lnTo>
                  <a:lnTo>
                    <a:pt x="26" y="37"/>
                  </a:lnTo>
                  <a:lnTo>
                    <a:pt x="27" y="37"/>
                  </a:lnTo>
                  <a:lnTo>
                    <a:pt x="29" y="36"/>
                  </a:lnTo>
                  <a:lnTo>
                    <a:pt x="32" y="36"/>
                  </a:lnTo>
                  <a:lnTo>
                    <a:pt x="34" y="34"/>
                  </a:lnTo>
                  <a:lnTo>
                    <a:pt x="35" y="31"/>
                  </a:lnTo>
                  <a:lnTo>
                    <a:pt x="37" y="25"/>
                  </a:lnTo>
                  <a:lnTo>
                    <a:pt x="37" y="18"/>
                  </a:lnTo>
                  <a:lnTo>
                    <a:pt x="34" y="12"/>
                  </a:lnTo>
                  <a:lnTo>
                    <a:pt x="29" y="7"/>
                  </a:lnTo>
                  <a:lnTo>
                    <a:pt x="22" y="4"/>
                  </a:lnTo>
                  <a:lnTo>
                    <a:pt x="16" y="2"/>
                  </a:lnTo>
                  <a:lnTo>
                    <a:pt x="10" y="0"/>
                  </a:lnTo>
                  <a:lnTo>
                    <a:pt x="3" y="0"/>
                  </a:lnTo>
                  <a:lnTo>
                    <a:pt x="2" y="2"/>
                  </a:lnTo>
                  <a:lnTo>
                    <a:pt x="2" y="4"/>
                  </a:lnTo>
                  <a:lnTo>
                    <a:pt x="0" y="5"/>
                  </a:lnTo>
                  <a:lnTo>
                    <a:pt x="2" y="7"/>
                  </a:lnTo>
                  <a:lnTo>
                    <a:pt x="2" y="10"/>
                  </a:lnTo>
                  <a:lnTo>
                    <a:pt x="3" y="13"/>
                  </a:lnTo>
                  <a:lnTo>
                    <a:pt x="5" y="15"/>
                  </a:lnTo>
                  <a:lnTo>
                    <a:pt x="5" y="18"/>
                  </a:lnTo>
                  <a:lnTo>
                    <a:pt x="6" y="18"/>
                  </a:lnTo>
                  <a:lnTo>
                    <a:pt x="5" y="18"/>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899" name="Freeform 173"/>
            <p:cNvSpPr>
              <a:spLocks/>
            </p:cNvSpPr>
            <p:nvPr/>
          </p:nvSpPr>
          <p:spPr bwMode="auto">
            <a:xfrm>
              <a:off x="4637" y="2542"/>
              <a:ext cx="37" cy="37"/>
            </a:xfrm>
            <a:custGeom>
              <a:avLst/>
              <a:gdLst>
                <a:gd name="T0" fmla="*/ 5 w 37"/>
                <a:gd name="T1" fmla="*/ 18 h 37"/>
                <a:gd name="T2" fmla="*/ 6 w 37"/>
                <a:gd name="T3" fmla="*/ 20 h 37"/>
                <a:gd name="T4" fmla="*/ 10 w 37"/>
                <a:gd name="T5" fmla="*/ 21 h 37"/>
                <a:gd name="T6" fmla="*/ 11 w 37"/>
                <a:gd name="T7" fmla="*/ 25 h 37"/>
                <a:gd name="T8" fmla="*/ 13 w 37"/>
                <a:gd name="T9" fmla="*/ 26 h 37"/>
                <a:gd name="T10" fmla="*/ 14 w 37"/>
                <a:gd name="T11" fmla="*/ 28 h 37"/>
                <a:gd name="T12" fmla="*/ 16 w 37"/>
                <a:gd name="T13" fmla="*/ 31 h 37"/>
                <a:gd name="T14" fmla="*/ 18 w 37"/>
                <a:gd name="T15" fmla="*/ 33 h 37"/>
                <a:gd name="T16" fmla="*/ 19 w 37"/>
                <a:gd name="T17" fmla="*/ 36 h 37"/>
                <a:gd name="T18" fmla="*/ 21 w 37"/>
                <a:gd name="T19" fmla="*/ 37 h 37"/>
                <a:gd name="T20" fmla="*/ 22 w 37"/>
                <a:gd name="T21" fmla="*/ 37 h 37"/>
                <a:gd name="T22" fmla="*/ 26 w 37"/>
                <a:gd name="T23" fmla="*/ 37 h 37"/>
                <a:gd name="T24" fmla="*/ 27 w 37"/>
                <a:gd name="T25" fmla="*/ 37 h 37"/>
                <a:gd name="T26" fmla="*/ 29 w 37"/>
                <a:gd name="T27" fmla="*/ 36 h 37"/>
                <a:gd name="T28" fmla="*/ 32 w 37"/>
                <a:gd name="T29" fmla="*/ 36 h 37"/>
                <a:gd name="T30" fmla="*/ 34 w 37"/>
                <a:gd name="T31" fmla="*/ 34 h 37"/>
                <a:gd name="T32" fmla="*/ 35 w 37"/>
                <a:gd name="T33" fmla="*/ 31 h 37"/>
                <a:gd name="T34" fmla="*/ 37 w 37"/>
                <a:gd name="T35" fmla="*/ 25 h 37"/>
                <a:gd name="T36" fmla="*/ 37 w 37"/>
                <a:gd name="T37" fmla="*/ 18 h 37"/>
                <a:gd name="T38" fmla="*/ 34 w 37"/>
                <a:gd name="T39" fmla="*/ 12 h 37"/>
                <a:gd name="T40" fmla="*/ 29 w 37"/>
                <a:gd name="T41" fmla="*/ 7 h 37"/>
                <a:gd name="T42" fmla="*/ 22 w 37"/>
                <a:gd name="T43" fmla="*/ 4 h 37"/>
                <a:gd name="T44" fmla="*/ 16 w 37"/>
                <a:gd name="T45" fmla="*/ 2 h 37"/>
                <a:gd name="T46" fmla="*/ 10 w 37"/>
                <a:gd name="T47" fmla="*/ 0 h 37"/>
                <a:gd name="T48" fmla="*/ 3 w 37"/>
                <a:gd name="T49" fmla="*/ 0 h 37"/>
                <a:gd name="T50" fmla="*/ 2 w 37"/>
                <a:gd name="T51" fmla="*/ 2 h 37"/>
                <a:gd name="T52" fmla="*/ 2 w 37"/>
                <a:gd name="T53" fmla="*/ 4 h 37"/>
                <a:gd name="T54" fmla="*/ 0 w 37"/>
                <a:gd name="T55" fmla="*/ 5 h 37"/>
                <a:gd name="T56" fmla="*/ 2 w 37"/>
                <a:gd name="T57" fmla="*/ 7 h 37"/>
                <a:gd name="T58" fmla="*/ 2 w 37"/>
                <a:gd name="T59" fmla="*/ 10 h 37"/>
                <a:gd name="T60" fmla="*/ 3 w 37"/>
                <a:gd name="T61" fmla="*/ 13 h 37"/>
                <a:gd name="T62" fmla="*/ 5 w 37"/>
                <a:gd name="T63" fmla="*/ 15 h 37"/>
                <a:gd name="T64" fmla="*/ 5 w 37"/>
                <a:gd name="T65" fmla="*/ 18 h 37"/>
                <a:gd name="T66" fmla="*/ 6 w 37"/>
                <a:gd name="T67" fmla="*/ 18 h 37"/>
                <a:gd name="T68" fmla="*/ 6 w 37"/>
                <a:gd name="T69" fmla="*/ 18 h 37"/>
                <a:gd name="T70" fmla="*/ 6 w 37"/>
                <a:gd name="T71" fmla="*/ 18 h 37"/>
                <a:gd name="T72" fmla="*/ 6 w 37"/>
                <a:gd name="T73" fmla="*/ 18 h 37"/>
                <a:gd name="T74" fmla="*/ 6 w 37"/>
                <a:gd name="T75" fmla="*/ 18 h 37"/>
                <a:gd name="T76" fmla="*/ 6 w 37"/>
                <a:gd name="T77" fmla="*/ 18 h 37"/>
                <a:gd name="T78" fmla="*/ 6 w 37"/>
                <a:gd name="T79" fmla="*/ 18 h 37"/>
                <a:gd name="T80" fmla="*/ 5 w 37"/>
                <a:gd name="T81" fmla="*/ 18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5" y="18"/>
                  </a:moveTo>
                  <a:lnTo>
                    <a:pt x="6" y="20"/>
                  </a:lnTo>
                  <a:lnTo>
                    <a:pt x="10" y="21"/>
                  </a:lnTo>
                  <a:lnTo>
                    <a:pt x="11" y="25"/>
                  </a:lnTo>
                  <a:lnTo>
                    <a:pt x="13" y="26"/>
                  </a:lnTo>
                  <a:lnTo>
                    <a:pt x="14" y="28"/>
                  </a:lnTo>
                  <a:lnTo>
                    <a:pt x="16" y="31"/>
                  </a:lnTo>
                  <a:lnTo>
                    <a:pt x="18" y="33"/>
                  </a:lnTo>
                  <a:lnTo>
                    <a:pt x="19" y="36"/>
                  </a:lnTo>
                  <a:lnTo>
                    <a:pt x="21" y="37"/>
                  </a:lnTo>
                  <a:lnTo>
                    <a:pt x="22" y="37"/>
                  </a:lnTo>
                  <a:lnTo>
                    <a:pt x="26" y="37"/>
                  </a:lnTo>
                  <a:lnTo>
                    <a:pt x="27" y="37"/>
                  </a:lnTo>
                  <a:lnTo>
                    <a:pt x="29" y="36"/>
                  </a:lnTo>
                  <a:lnTo>
                    <a:pt x="32" y="36"/>
                  </a:lnTo>
                  <a:lnTo>
                    <a:pt x="34" y="34"/>
                  </a:lnTo>
                  <a:lnTo>
                    <a:pt x="35" y="31"/>
                  </a:lnTo>
                  <a:lnTo>
                    <a:pt x="37" y="25"/>
                  </a:lnTo>
                  <a:lnTo>
                    <a:pt x="37" y="18"/>
                  </a:lnTo>
                  <a:lnTo>
                    <a:pt x="34" y="12"/>
                  </a:lnTo>
                  <a:lnTo>
                    <a:pt x="29" y="7"/>
                  </a:lnTo>
                  <a:lnTo>
                    <a:pt x="22" y="4"/>
                  </a:lnTo>
                  <a:lnTo>
                    <a:pt x="16" y="2"/>
                  </a:lnTo>
                  <a:lnTo>
                    <a:pt x="10" y="0"/>
                  </a:lnTo>
                  <a:lnTo>
                    <a:pt x="3" y="0"/>
                  </a:lnTo>
                  <a:lnTo>
                    <a:pt x="2" y="2"/>
                  </a:lnTo>
                  <a:lnTo>
                    <a:pt x="2" y="4"/>
                  </a:lnTo>
                  <a:lnTo>
                    <a:pt x="0" y="5"/>
                  </a:lnTo>
                  <a:lnTo>
                    <a:pt x="2" y="7"/>
                  </a:lnTo>
                  <a:lnTo>
                    <a:pt x="2" y="10"/>
                  </a:lnTo>
                  <a:lnTo>
                    <a:pt x="3" y="13"/>
                  </a:lnTo>
                  <a:lnTo>
                    <a:pt x="5" y="15"/>
                  </a:lnTo>
                  <a:lnTo>
                    <a:pt x="5" y="18"/>
                  </a:lnTo>
                  <a:lnTo>
                    <a:pt x="6" y="18"/>
                  </a:lnTo>
                  <a:lnTo>
                    <a:pt x="5" y="18"/>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0" name="Freeform 174"/>
            <p:cNvSpPr>
              <a:spLocks/>
            </p:cNvSpPr>
            <p:nvPr/>
          </p:nvSpPr>
          <p:spPr bwMode="auto">
            <a:xfrm>
              <a:off x="4637" y="2542"/>
              <a:ext cx="37" cy="37"/>
            </a:xfrm>
            <a:custGeom>
              <a:avLst/>
              <a:gdLst>
                <a:gd name="T0" fmla="*/ 5 w 37"/>
                <a:gd name="T1" fmla="*/ 18 h 37"/>
                <a:gd name="T2" fmla="*/ 6 w 37"/>
                <a:gd name="T3" fmla="*/ 20 h 37"/>
                <a:gd name="T4" fmla="*/ 10 w 37"/>
                <a:gd name="T5" fmla="*/ 21 h 37"/>
                <a:gd name="T6" fmla="*/ 11 w 37"/>
                <a:gd name="T7" fmla="*/ 25 h 37"/>
                <a:gd name="T8" fmla="*/ 13 w 37"/>
                <a:gd name="T9" fmla="*/ 26 h 37"/>
                <a:gd name="T10" fmla="*/ 14 w 37"/>
                <a:gd name="T11" fmla="*/ 28 h 37"/>
                <a:gd name="T12" fmla="*/ 16 w 37"/>
                <a:gd name="T13" fmla="*/ 31 h 37"/>
                <a:gd name="T14" fmla="*/ 18 w 37"/>
                <a:gd name="T15" fmla="*/ 33 h 37"/>
                <a:gd name="T16" fmla="*/ 19 w 37"/>
                <a:gd name="T17" fmla="*/ 36 h 37"/>
                <a:gd name="T18" fmla="*/ 21 w 37"/>
                <a:gd name="T19" fmla="*/ 37 h 37"/>
                <a:gd name="T20" fmla="*/ 22 w 37"/>
                <a:gd name="T21" fmla="*/ 37 h 37"/>
                <a:gd name="T22" fmla="*/ 26 w 37"/>
                <a:gd name="T23" fmla="*/ 37 h 37"/>
                <a:gd name="T24" fmla="*/ 27 w 37"/>
                <a:gd name="T25" fmla="*/ 37 h 37"/>
                <a:gd name="T26" fmla="*/ 29 w 37"/>
                <a:gd name="T27" fmla="*/ 36 h 37"/>
                <a:gd name="T28" fmla="*/ 32 w 37"/>
                <a:gd name="T29" fmla="*/ 36 h 37"/>
                <a:gd name="T30" fmla="*/ 34 w 37"/>
                <a:gd name="T31" fmla="*/ 34 h 37"/>
                <a:gd name="T32" fmla="*/ 35 w 37"/>
                <a:gd name="T33" fmla="*/ 31 h 37"/>
                <a:gd name="T34" fmla="*/ 37 w 37"/>
                <a:gd name="T35" fmla="*/ 25 h 37"/>
                <a:gd name="T36" fmla="*/ 37 w 37"/>
                <a:gd name="T37" fmla="*/ 18 h 37"/>
                <a:gd name="T38" fmla="*/ 34 w 37"/>
                <a:gd name="T39" fmla="*/ 12 h 37"/>
                <a:gd name="T40" fmla="*/ 29 w 37"/>
                <a:gd name="T41" fmla="*/ 7 h 37"/>
                <a:gd name="T42" fmla="*/ 22 w 37"/>
                <a:gd name="T43" fmla="*/ 4 h 37"/>
                <a:gd name="T44" fmla="*/ 16 w 37"/>
                <a:gd name="T45" fmla="*/ 2 h 37"/>
                <a:gd name="T46" fmla="*/ 10 w 37"/>
                <a:gd name="T47" fmla="*/ 0 h 37"/>
                <a:gd name="T48" fmla="*/ 3 w 37"/>
                <a:gd name="T49" fmla="*/ 0 h 37"/>
                <a:gd name="T50" fmla="*/ 2 w 37"/>
                <a:gd name="T51" fmla="*/ 2 h 37"/>
                <a:gd name="T52" fmla="*/ 2 w 37"/>
                <a:gd name="T53" fmla="*/ 4 h 37"/>
                <a:gd name="T54" fmla="*/ 0 w 37"/>
                <a:gd name="T55" fmla="*/ 5 h 37"/>
                <a:gd name="T56" fmla="*/ 2 w 37"/>
                <a:gd name="T57" fmla="*/ 7 h 37"/>
                <a:gd name="T58" fmla="*/ 2 w 37"/>
                <a:gd name="T59" fmla="*/ 10 h 37"/>
                <a:gd name="T60" fmla="*/ 3 w 37"/>
                <a:gd name="T61" fmla="*/ 13 h 37"/>
                <a:gd name="T62" fmla="*/ 5 w 37"/>
                <a:gd name="T63" fmla="*/ 15 h 37"/>
                <a:gd name="T64" fmla="*/ 5 w 37"/>
                <a:gd name="T65" fmla="*/ 18 h 37"/>
                <a:gd name="T66" fmla="*/ 6 w 37"/>
                <a:gd name="T67" fmla="*/ 18 h 37"/>
                <a:gd name="T68" fmla="*/ 6 w 37"/>
                <a:gd name="T69" fmla="*/ 18 h 37"/>
                <a:gd name="T70" fmla="*/ 6 w 37"/>
                <a:gd name="T71" fmla="*/ 18 h 37"/>
                <a:gd name="T72" fmla="*/ 6 w 37"/>
                <a:gd name="T73" fmla="*/ 18 h 37"/>
                <a:gd name="T74" fmla="*/ 6 w 37"/>
                <a:gd name="T75" fmla="*/ 18 h 37"/>
                <a:gd name="T76" fmla="*/ 6 w 37"/>
                <a:gd name="T77" fmla="*/ 18 h 37"/>
                <a:gd name="T78" fmla="*/ 6 w 37"/>
                <a:gd name="T79" fmla="*/ 18 h 37"/>
                <a:gd name="T80" fmla="*/ 5 w 37"/>
                <a:gd name="T81" fmla="*/ 18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5" y="18"/>
                  </a:moveTo>
                  <a:lnTo>
                    <a:pt x="6" y="20"/>
                  </a:lnTo>
                  <a:lnTo>
                    <a:pt x="10" y="21"/>
                  </a:lnTo>
                  <a:lnTo>
                    <a:pt x="11" y="25"/>
                  </a:lnTo>
                  <a:lnTo>
                    <a:pt x="13" y="26"/>
                  </a:lnTo>
                  <a:lnTo>
                    <a:pt x="14" y="28"/>
                  </a:lnTo>
                  <a:lnTo>
                    <a:pt x="16" y="31"/>
                  </a:lnTo>
                  <a:lnTo>
                    <a:pt x="18" y="33"/>
                  </a:lnTo>
                  <a:lnTo>
                    <a:pt x="19" y="36"/>
                  </a:lnTo>
                  <a:lnTo>
                    <a:pt x="21" y="37"/>
                  </a:lnTo>
                  <a:lnTo>
                    <a:pt x="22" y="37"/>
                  </a:lnTo>
                  <a:lnTo>
                    <a:pt x="26" y="37"/>
                  </a:lnTo>
                  <a:lnTo>
                    <a:pt x="27" y="37"/>
                  </a:lnTo>
                  <a:lnTo>
                    <a:pt x="29" y="36"/>
                  </a:lnTo>
                  <a:lnTo>
                    <a:pt x="32" y="36"/>
                  </a:lnTo>
                  <a:lnTo>
                    <a:pt x="34" y="34"/>
                  </a:lnTo>
                  <a:lnTo>
                    <a:pt x="35" y="31"/>
                  </a:lnTo>
                  <a:lnTo>
                    <a:pt x="37" y="25"/>
                  </a:lnTo>
                  <a:lnTo>
                    <a:pt x="37" y="18"/>
                  </a:lnTo>
                  <a:lnTo>
                    <a:pt x="34" y="12"/>
                  </a:lnTo>
                  <a:lnTo>
                    <a:pt x="29" y="7"/>
                  </a:lnTo>
                  <a:lnTo>
                    <a:pt x="22" y="4"/>
                  </a:lnTo>
                  <a:lnTo>
                    <a:pt x="16" y="2"/>
                  </a:lnTo>
                  <a:lnTo>
                    <a:pt x="10" y="0"/>
                  </a:lnTo>
                  <a:lnTo>
                    <a:pt x="3" y="0"/>
                  </a:lnTo>
                  <a:lnTo>
                    <a:pt x="2" y="2"/>
                  </a:lnTo>
                  <a:lnTo>
                    <a:pt x="2" y="4"/>
                  </a:lnTo>
                  <a:lnTo>
                    <a:pt x="0" y="5"/>
                  </a:lnTo>
                  <a:lnTo>
                    <a:pt x="2" y="7"/>
                  </a:lnTo>
                  <a:lnTo>
                    <a:pt x="2" y="10"/>
                  </a:lnTo>
                  <a:lnTo>
                    <a:pt x="3" y="13"/>
                  </a:lnTo>
                  <a:lnTo>
                    <a:pt x="5" y="15"/>
                  </a:lnTo>
                  <a:lnTo>
                    <a:pt x="5" y="18"/>
                  </a:lnTo>
                  <a:lnTo>
                    <a:pt x="6" y="18"/>
                  </a:lnTo>
                  <a:lnTo>
                    <a:pt x="5" y="18"/>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1" name="Freeform 175"/>
            <p:cNvSpPr>
              <a:spLocks/>
            </p:cNvSpPr>
            <p:nvPr/>
          </p:nvSpPr>
          <p:spPr bwMode="auto">
            <a:xfrm>
              <a:off x="4606" y="2501"/>
              <a:ext cx="41" cy="33"/>
            </a:xfrm>
            <a:custGeom>
              <a:avLst/>
              <a:gdLst>
                <a:gd name="T0" fmla="*/ 2 w 41"/>
                <a:gd name="T1" fmla="*/ 4 h 33"/>
                <a:gd name="T2" fmla="*/ 0 w 41"/>
                <a:gd name="T3" fmla="*/ 8 h 33"/>
                <a:gd name="T4" fmla="*/ 0 w 41"/>
                <a:gd name="T5" fmla="*/ 9 h 33"/>
                <a:gd name="T6" fmla="*/ 0 w 41"/>
                <a:gd name="T7" fmla="*/ 13 h 33"/>
                <a:gd name="T8" fmla="*/ 0 w 41"/>
                <a:gd name="T9" fmla="*/ 16 h 33"/>
                <a:gd name="T10" fmla="*/ 2 w 41"/>
                <a:gd name="T11" fmla="*/ 17 h 33"/>
                <a:gd name="T12" fmla="*/ 4 w 41"/>
                <a:gd name="T13" fmla="*/ 21 h 33"/>
                <a:gd name="T14" fmla="*/ 4 w 41"/>
                <a:gd name="T15" fmla="*/ 24 h 33"/>
                <a:gd name="T16" fmla="*/ 5 w 41"/>
                <a:gd name="T17" fmla="*/ 25 h 33"/>
                <a:gd name="T18" fmla="*/ 8 w 41"/>
                <a:gd name="T19" fmla="*/ 29 h 33"/>
                <a:gd name="T20" fmla="*/ 10 w 41"/>
                <a:gd name="T21" fmla="*/ 30 h 33"/>
                <a:gd name="T22" fmla="*/ 15 w 41"/>
                <a:gd name="T23" fmla="*/ 32 h 33"/>
                <a:gd name="T24" fmla="*/ 18 w 41"/>
                <a:gd name="T25" fmla="*/ 33 h 33"/>
                <a:gd name="T26" fmla="*/ 21 w 41"/>
                <a:gd name="T27" fmla="*/ 33 h 33"/>
                <a:gd name="T28" fmla="*/ 26 w 41"/>
                <a:gd name="T29" fmla="*/ 33 h 33"/>
                <a:gd name="T30" fmla="*/ 29 w 41"/>
                <a:gd name="T31" fmla="*/ 33 h 33"/>
                <a:gd name="T32" fmla="*/ 34 w 41"/>
                <a:gd name="T33" fmla="*/ 32 h 33"/>
                <a:gd name="T34" fmla="*/ 37 w 41"/>
                <a:gd name="T35" fmla="*/ 32 h 33"/>
                <a:gd name="T36" fmla="*/ 39 w 41"/>
                <a:gd name="T37" fmla="*/ 30 h 33"/>
                <a:gd name="T38" fmla="*/ 41 w 41"/>
                <a:gd name="T39" fmla="*/ 27 h 33"/>
                <a:gd name="T40" fmla="*/ 41 w 41"/>
                <a:gd name="T41" fmla="*/ 25 h 33"/>
                <a:gd name="T42" fmla="*/ 41 w 41"/>
                <a:gd name="T43" fmla="*/ 22 h 33"/>
                <a:gd name="T44" fmla="*/ 41 w 41"/>
                <a:gd name="T45" fmla="*/ 19 h 33"/>
                <a:gd name="T46" fmla="*/ 41 w 41"/>
                <a:gd name="T47" fmla="*/ 17 h 33"/>
                <a:gd name="T48" fmla="*/ 39 w 41"/>
                <a:gd name="T49" fmla="*/ 14 h 33"/>
                <a:gd name="T50" fmla="*/ 36 w 41"/>
                <a:gd name="T51" fmla="*/ 11 h 33"/>
                <a:gd name="T52" fmla="*/ 31 w 41"/>
                <a:gd name="T53" fmla="*/ 6 h 33"/>
                <a:gd name="T54" fmla="*/ 26 w 41"/>
                <a:gd name="T55" fmla="*/ 4 h 33"/>
                <a:gd name="T56" fmla="*/ 21 w 41"/>
                <a:gd name="T57" fmla="*/ 1 h 33"/>
                <a:gd name="T58" fmla="*/ 16 w 41"/>
                <a:gd name="T59" fmla="*/ 0 h 33"/>
                <a:gd name="T60" fmla="*/ 12 w 41"/>
                <a:gd name="T61" fmla="*/ 0 h 33"/>
                <a:gd name="T62" fmla="*/ 7 w 41"/>
                <a:gd name="T63" fmla="*/ 1 h 33"/>
                <a:gd name="T64" fmla="*/ 2 w 41"/>
                <a:gd name="T65" fmla="*/ 4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33"/>
                <a:gd name="T101" fmla="*/ 41 w 41"/>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33">
                  <a:moveTo>
                    <a:pt x="2" y="4"/>
                  </a:moveTo>
                  <a:lnTo>
                    <a:pt x="0" y="8"/>
                  </a:lnTo>
                  <a:lnTo>
                    <a:pt x="0" y="9"/>
                  </a:lnTo>
                  <a:lnTo>
                    <a:pt x="0" y="13"/>
                  </a:lnTo>
                  <a:lnTo>
                    <a:pt x="0" y="16"/>
                  </a:lnTo>
                  <a:lnTo>
                    <a:pt x="2" y="17"/>
                  </a:lnTo>
                  <a:lnTo>
                    <a:pt x="4" y="21"/>
                  </a:lnTo>
                  <a:lnTo>
                    <a:pt x="4" y="24"/>
                  </a:lnTo>
                  <a:lnTo>
                    <a:pt x="5" y="25"/>
                  </a:lnTo>
                  <a:lnTo>
                    <a:pt x="8" y="29"/>
                  </a:lnTo>
                  <a:lnTo>
                    <a:pt x="10" y="30"/>
                  </a:lnTo>
                  <a:lnTo>
                    <a:pt x="15" y="32"/>
                  </a:lnTo>
                  <a:lnTo>
                    <a:pt x="18" y="33"/>
                  </a:lnTo>
                  <a:lnTo>
                    <a:pt x="21" y="33"/>
                  </a:lnTo>
                  <a:lnTo>
                    <a:pt x="26" y="33"/>
                  </a:lnTo>
                  <a:lnTo>
                    <a:pt x="29" y="33"/>
                  </a:lnTo>
                  <a:lnTo>
                    <a:pt x="34" y="32"/>
                  </a:lnTo>
                  <a:lnTo>
                    <a:pt x="37" y="32"/>
                  </a:lnTo>
                  <a:lnTo>
                    <a:pt x="39" y="30"/>
                  </a:lnTo>
                  <a:lnTo>
                    <a:pt x="41" y="27"/>
                  </a:lnTo>
                  <a:lnTo>
                    <a:pt x="41" y="25"/>
                  </a:lnTo>
                  <a:lnTo>
                    <a:pt x="41" y="22"/>
                  </a:lnTo>
                  <a:lnTo>
                    <a:pt x="41" y="19"/>
                  </a:lnTo>
                  <a:lnTo>
                    <a:pt x="41" y="17"/>
                  </a:lnTo>
                  <a:lnTo>
                    <a:pt x="39" y="14"/>
                  </a:lnTo>
                  <a:lnTo>
                    <a:pt x="36" y="11"/>
                  </a:lnTo>
                  <a:lnTo>
                    <a:pt x="31" y="6"/>
                  </a:lnTo>
                  <a:lnTo>
                    <a:pt x="26" y="4"/>
                  </a:lnTo>
                  <a:lnTo>
                    <a:pt x="21" y="1"/>
                  </a:lnTo>
                  <a:lnTo>
                    <a:pt x="16" y="0"/>
                  </a:lnTo>
                  <a:lnTo>
                    <a:pt x="12" y="0"/>
                  </a:lnTo>
                  <a:lnTo>
                    <a:pt x="7" y="1"/>
                  </a:lnTo>
                  <a:lnTo>
                    <a:pt x="2" y="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2" name="Freeform 176"/>
            <p:cNvSpPr>
              <a:spLocks/>
            </p:cNvSpPr>
            <p:nvPr/>
          </p:nvSpPr>
          <p:spPr bwMode="auto">
            <a:xfrm>
              <a:off x="4606" y="2501"/>
              <a:ext cx="41" cy="33"/>
            </a:xfrm>
            <a:custGeom>
              <a:avLst/>
              <a:gdLst>
                <a:gd name="T0" fmla="*/ 2 w 41"/>
                <a:gd name="T1" fmla="*/ 4 h 33"/>
                <a:gd name="T2" fmla="*/ 0 w 41"/>
                <a:gd name="T3" fmla="*/ 8 h 33"/>
                <a:gd name="T4" fmla="*/ 0 w 41"/>
                <a:gd name="T5" fmla="*/ 9 h 33"/>
                <a:gd name="T6" fmla="*/ 0 w 41"/>
                <a:gd name="T7" fmla="*/ 13 h 33"/>
                <a:gd name="T8" fmla="*/ 0 w 41"/>
                <a:gd name="T9" fmla="*/ 16 h 33"/>
                <a:gd name="T10" fmla="*/ 2 w 41"/>
                <a:gd name="T11" fmla="*/ 17 h 33"/>
                <a:gd name="T12" fmla="*/ 4 w 41"/>
                <a:gd name="T13" fmla="*/ 21 h 33"/>
                <a:gd name="T14" fmla="*/ 4 w 41"/>
                <a:gd name="T15" fmla="*/ 24 h 33"/>
                <a:gd name="T16" fmla="*/ 5 w 41"/>
                <a:gd name="T17" fmla="*/ 25 h 33"/>
                <a:gd name="T18" fmla="*/ 8 w 41"/>
                <a:gd name="T19" fmla="*/ 29 h 33"/>
                <a:gd name="T20" fmla="*/ 10 w 41"/>
                <a:gd name="T21" fmla="*/ 30 h 33"/>
                <a:gd name="T22" fmla="*/ 15 w 41"/>
                <a:gd name="T23" fmla="*/ 32 h 33"/>
                <a:gd name="T24" fmla="*/ 18 w 41"/>
                <a:gd name="T25" fmla="*/ 33 h 33"/>
                <a:gd name="T26" fmla="*/ 21 w 41"/>
                <a:gd name="T27" fmla="*/ 33 h 33"/>
                <a:gd name="T28" fmla="*/ 26 w 41"/>
                <a:gd name="T29" fmla="*/ 33 h 33"/>
                <a:gd name="T30" fmla="*/ 29 w 41"/>
                <a:gd name="T31" fmla="*/ 33 h 33"/>
                <a:gd name="T32" fmla="*/ 34 w 41"/>
                <a:gd name="T33" fmla="*/ 32 h 33"/>
                <a:gd name="T34" fmla="*/ 37 w 41"/>
                <a:gd name="T35" fmla="*/ 32 h 33"/>
                <a:gd name="T36" fmla="*/ 39 w 41"/>
                <a:gd name="T37" fmla="*/ 30 h 33"/>
                <a:gd name="T38" fmla="*/ 41 w 41"/>
                <a:gd name="T39" fmla="*/ 27 h 33"/>
                <a:gd name="T40" fmla="*/ 41 w 41"/>
                <a:gd name="T41" fmla="*/ 25 h 33"/>
                <a:gd name="T42" fmla="*/ 41 w 41"/>
                <a:gd name="T43" fmla="*/ 22 h 33"/>
                <a:gd name="T44" fmla="*/ 41 w 41"/>
                <a:gd name="T45" fmla="*/ 19 h 33"/>
                <a:gd name="T46" fmla="*/ 41 w 41"/>
                <a:gd name="T47" fmla="*/ 17 h 33"/>
                <a:gd name="T48" fmla="*/ 39 w 41"/>
                <a:gd name="T49" fmla="*/ 14 h 33"/>
                <a:gd name="T50" fmla="*/ 36 w 41"/>
                <a:gd name="T51" fmla="*/ 11 h 33"/>
                <a:gd name="T52" fmla="*/ 31 w 41"/>
                <a:gd name="T53" fmla="*/ 6 h 33"/>
                <a:gd name="T54" fmla="*/ 26 w 41"/>
                <a:gd name="T55" fmla="*/ 4 h 33"/>
                <a:gd name="T56" fmla="*/ 21 w 41"/>
                <a:gd name="T57" fmla="*/ 1 h 33"/>
                <a:gd name="T58" fmla="*/ 16 w 41"/>
                <a:gd name="T59" fmla="*/ 0 h 33"/>
                <a:gd name="T60" fmla="*/ 12 w 41"/>
                <a:gd name="T61" fmla="*/ 0 h 33"/>
                <a:gd name="T62" fmla="*/ 7 w 41"/>
                <a:gd name="T63" fmla="*/ 1 h 33"/>
                <a:gd name="T64" fmla="*/ 2 w 41"/>
                <a:gd name="T65" fmla="*/ 4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33"/>
                <a:gd name="T101" fmla="*/ 41 w 41"/>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33">
                  <a:moveTo>
                    <a:pt x="2" y="4"/>
                  </a:moveTo>
                  <a:lnTo>
                    <a:pt x="0" y="8"/>
                  </a:lnTo>
                  <a:lnTo>
                    <a:pt x="0" y="9"/>
                  </a:lnTo>
                  <a:lnTo>
                    <a:pt x="0" y="13"/>
                  </a:lnTo>
                  <a:lnTo>
                    <a:pt x="0" y="16"/>
                  </a:lnTo>
                  <a:lnTo>
                    <a:pt x="2" y="17"/>
                  </a:lnTo>
                  <a:lnTo>
                    <a:pt x="4" y="21"/>
                  </a:lnTo>
                  <a:lnTo>
                    <a:pt x="4" y="24"/>
                  </a:lnTo>
                  <a:lnTo>
                    <a:pt x="5" y="25"/>
                  </a:lnTo>
                  <a:lnTo>
                    <a:pt x="8" y="29"/>
                  </a:lnTo>
                  <a:lnTo>
                    <a:pt x="10" y="30"/>
                  </a:lnTo>
                  <a:lnTo>
                    <a:pt x="15" y="32"/>
                  </a:lnTo>
                  <a:lnTo>
                    <a:pt x="18" y="33"/>
                  </a:lnTo>
                  <a:lnTo>
                    <a:pt x="21" y="33"/>
                  </a:lnTo>
                  <a:lnTo>
                    <a:pt x="26" y="33"/>
                  </a:lnTo>
                  <a:lnTo>
                    <a:pt x="29" y="33"/>
                  </a:lnTo>
                  <a:lnTo>
                    <a:pt x="34" y="32"/>
                  </a:lnTo>
                  <a:lnTo>
                    <a:pt x="37" y="32"/>
                  </a:lnTo>
                  <a:lnTo>
                    <a:pt x="39" y="30"/>
                  </a:lnTo>
                  <a:lnTo>
                    <a:pt x="41" y="27"/>
                  </a:lnTo>
                  <a:lnTo>
                    <a:pt x="41" y="25"/>
                  </a:lnTo>
                  <a:lnTo>
                    <a:pt x="41" y="22"/>
                  </a:lnTo>
                  <a:lnTo>
                    <a:pt x="41" y="19"/>
                  </a:lnTo>
                  <a:lnTo>
                    <a:pt x="41" y="17"/>
                  </a:lnTo>
                  <a:lnTo>
                    <a:pt x="39" y="14"/>
                  </a:lnTo>
                  <a:lnTo>
                    <a:pt x="36" y="11"/>
                  </a:lnTo>
                  <a:lnTo>
                    <a:pt x="31" y="6"/>
                  </a:lnTo>
                  <a:lnTo>
                    <a:pt x="26" y="4"/>
                  </a:lnTo>
                  <a:lnTo>
                    <a:pt x="21" y="1"/>
                  </a:lnTo>
                  <a:lnTo>
                    <a:pt x="16" y="0"/>
                  </a:lnTo>
                  <a:lnTo>
                    <a:pt x="12" y="0"/>
                  </a:lnTo>
                  <a:lnTo>
                    <a:pt x="7" y="1"/>
                  </a:lnTo>
                  <a:lnTo>
                    <a:pt x="2" y="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3" name="Freeform 177"/>
            <p:cNvSpPr>
              <a:spLocks/>
            </p:cNvSpPr>
            <p:nvPr/>
          </p:nvSpPr>
          <p:spPr bwMode="auto">
            <a:xfrm>
              <a:off x="4547" y="2512"/>
              <a:ext cx="63" cy="61"/>
            </a:xfrm>
            <a:custGeom>
              <a:avLst/>
              <a:gdLst>
                <a:gd name="T0" fmla="*/ 5 w 63"/>
                <a:gd name="T1" fmla="*/ 18 h 61"/>
                <a:gd name="T2" fmla="*/ 2 w 63"/>
                <a:gd name="T3" fmla="*/ 26 h 61"/>
                <a:gd name="T4" fmla="*/ 0 w 63"/>
                <a:gd name="T5" fmla="*/ 35 h 61"/>
                <a:gd name="T6" fmla="*/ 0 w 63"/>
                <a:gd name="T7" fmla="*/ 43 h 61"/>
                <a:gd name="T8" fmla="*/ 2 w 63"/>
                <a:gd name="T9" fmla="*/ 50 h 61"/>
                <a:gd name="T10" fmla="*/ 3 w 63"/>
                <a:gd name="T11" fmla="*/ 51 h 61"/>
                <a:gd name="T12" fmla="*/ 6 w 63"/>
                <a:gd name="T13" fmla="*/ 53 h 61"/>
                <a:gd name="T14" fmla="*/ 8 w 63"/>
                <a:gd name="T15" fmla="*/ 55 h 61"/>
                <a:gd name="T16" fmla="*/ 14 w 63"/>
                <a:gd name="T17" fmla="*/ 56 h 61"/>
                <a:gd name="T18" fmla="*/ 22 w 63"/>
                <a:gd name="T19" fmla="*/ 59 h 61"/>
                <a:gd name="T20" fmla="*/ 32 w 63"/>
                <a:gd name="T21" fmla="*/ 61 h 61"/>
                <a:gd name="T22" fmla="*/ 40 w 63"/>
                <a:gd name="T23" fmla="*/ 61 h 61"/>
                <a:gd name="T24" fmla="*/ 45 w 63"/>
                <a:gd name="T25" fmla="*/ 59 h 61"/>
                <a:gd name="T26" fmla="*/ 48 w 63"/>
                <a:gd name="T27" fmla="*/ 56 h 61"/>
                <a:gd name="T28" fmla="*/ 48 w 63"/>
                <a:gd name="T29" fmla="*/ 51 h 61"/>
                <a:gd name="T30" fmla="*/ 50 w 63"/>
                <a:gd name="T31" fmla="*/ 47 h 61"/>
                <a:gd name="T32" fmla="*/ 53 w 63"/>
                <a:gd name="T33" fmla="*/ 43 h 61"/>
                <a:gd name="T34" fmla="*/ 56 w 63"/>
                <a:gd name="T35" fmla="*/ 38 h 61"/>
                <a:gd name="T36" fmla="*/ 59 w 63"/>
                <a:gd name="T37" fmla="*/ 35 h 61"/>
                <a:gd name="T38" fmla="*/ 61 w 63"/>
                <a:gd name="T39" fmla="*/ 30 h 61"/>
                <a:gd name="T40" fmla="*/ 63 w 63"/>
                <a:gd name="T41" fmla="*/ 26 h 61"/>
                <a:gd name="T42" fmla="*/ 59 w 63"/>
                <a:gd name="T43" fmla="*/ 19 h 61"/>
                <a:gd name="T44" fmla="*/ 56 w 63"/>
                <a:gd name="T45" fmla="*/ 14 h 61"/>
                <a:gd name="T46" fmla="*/ 50 w 63"/>
                <a:gd name="T47" fmla="*/ 11 h 61"/>
                <a:gd name="T48" fmla="*/ 45 w 63"/>
                <a:gd name="T49" fmla="*/ 8 h 61"/>
                <a:gd name="T50" fmla="*/ 43 w 63"/>
                <a:gd name="T51" fmla="*/ 6 h 61"/>
                <a:gd name="T52" fmla="*/ 43 w 63"/>
                <a:gd name="T53" fmla="*/ 5 h 61"/>
                <a:gd name="T54" fmla="*/ 42 w 63"/>
                <a:gd name="T55" fmla="*/ 3 h 61"/>
                <a:gd name="T56" fmla="*/ 39 w 63"/>
                <a:gd name="T57" fmla="*/ 0 h 61"/>
                <a:gd name="T58" fmla="*/ 30 w 63"/>
                <a:gd name="T59" fmla="*/ 0 h 61"/>
                <a:gd name="T60" fmla="*/ 21 w 63"/>
                <a:gd name="T61" fmla="*/ 3 h 61"/>
                <a:gd name="T62" fmla="*/ 13 w 63"/>
                <a:gd name="T63" fmla="*/ 10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61"/>
                <a:gd name="T98" fmla="*/ 63 w 63"/>
                <a:gd name="T99" fmla="*/ 61 h 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61">
                  <a:moveTo>
                    <a:pt x="8" y="14"/>
                  </a:moveTo>
                  <a:lnTo>
                    <a:pt x="5" y="18"/>
                  </a:lnTo>
                  <a:lnTo>
                    <a:pt x="3" y="21"/>
                  </a:lnTo>
                  <a:lnTo>
                    <a:pt x="2" y="26"/>
                  </a:lnTo>
                  <a:lnTo>
                    <a:pt x="0" y="30"/>
                  </a:lnTo>
                  <a:lnTo>
                    <a:pt x="0" y="35"/>
                  </a:lnTo>
                  <a:lnTo>
                    <a:pt x="0" y="38"/>
                  </a:lnTo>
                  <a:lnTo>
                    <a:pt x="0" y="43"/>
                  </a:lnTo>
                  <a:lnTo>
                    <a:pt x="2" y="48"/>
                  </a:lnTo>
                  <a:lnTo>
                    <a:pt x="2" y="50"/>
                  </a:lnTo>
                  <a:lnTo>
                    <a:pt x="3" y="50"/>
                  </a:lnTo>
                  <a:lnTo>
                    <a:pt x="3" y="51"/>
                  </a:lnTo>
                  <a:lnTo>
                    <a:pt x="5" y="51"/>
                  </a:lnTo>
                  <a:lnTo>
                    <a:pt x="6" y="53"/>
                  </a:lnTo>
                  <a:lnTo>
                    <a:pt x="8" y="53"/>
                  </a:lnTo>
                  <a:lnTo>
                    <a:pt x="8" y="55"/>
                  </a:lnTo>
                  <a:lnTo>
                    <a:pt x="10" y="55"/>
                  </a:lnTo>
                  <a:lnTo>
                    <a:pt x="14" y="56"/>
                  </a:lnTo>
                  <a:lnTo>
                    <a:pt x="19" y="58"/>
                  </a:lnTo>
                  <a:lnTo>
                    <a:pt x="22" y="59"/>
                  </a:lnTo>
                  <a:lnTo>
                    <a:pt x="27" y="61"/>
                  </a:lnTo>
                  <a:lnTo>
                    <a:pt x="32" y="61"/>
                  </a:lnTo>
                  <a:lnTo>
                    <a:pt x="35" y="61"/>
                  </a:lnTo>
                  <a:lnTo>
                    <a:pt x="40" y="61"/>
                  </a:lnTo>
                  <a:lnTo>
                    <a:pt x="43" y="61"/>
                  </a:lnTo>
                  <a:lnTo>
                    <a:pt x="45" y="59"/>
                  </a:lnTo>
                  <a:lnTo>
                    <a:pt x="47" y="58"/>
                  </a:lnTo>
                  <a:lnTo>
                    <a:pt x="48" y="56"/>
                  </a:lnTo>
                  <a:lnTo>
                    <a:pt x="48" y="53"/>
                  </a:lnTo>
                  <a:lnTo>
                    <a:pt x="48" y="51"/>
                  </a:lnTo>
                  <a:lnTo>
                    <a:pt x="50" y="48"/>
                  </a:lnTo>
                  <a:lnTo>
                    <a:pt x="50" y="47"/>
                  </a:lnTo>
                  <a:lnTo>
                    <a:pt x="51" y="45"/>
                  </a:lnTo>
                  <a:lnTo>
                    <a:pt x="53" y="43"/>
                  </a:lnTo>
                  <a:lnTo>
                    <a:pt x="55" y="42"/>
                  </a:lnTo>
                  <a:lnTo>
                    <a:pt x="56" y="38"/>
                  </a:lnTo>
                  <a:lnTo>
                    <a:pt x="58" y="37"/>
                  </a:lnTo>
                  <a:lnTo>
                    <a:pt x="59" y="35"/>
                  </a:lnTo>
                  <a:lnTo>
                    <a:pt x="61" y="34"/>
                  </a:lnTo>
                  <a:lnTo>
                    <a:pt x="61" y="30"/>
                  </a:lnTo>
                  <a:lnTo>
                    <a:pt x="63" y="29"/>
                  </a:lnTo>
                  <a:lnTo>
                    <a:pt x="63" y="26"/>
                  </a:lnTo>
                  <a:lnTo>
                    <a:pt x="61" y="22"/>
                  </a:lnTo>
                  <a:lnTo>
                    <a:pt x="59" y="19"/>
                  </a:lnTo>
                  <a:lnTo>
                    <a:pt x="58" y="18"/>
                  </a:lnTo>
                  <a:lnTo>
                    <a:pt x="56" y="14"/>
                  </a:lnTo>
                  <a:lnTo>
                    <a:pt x="53" y="13"/>
                  </a:lnTo>
                  <a:lnTo>
                    <a:pt x="50" y="11"/>
                  </a:lnTo>
                  <a:lnTo>
                    <a:pt x="45" y="8"/>
                  </a:lnTo>
                  <a:lnTo>
                    <a:pt x="43" y="6"/>
                  </a:lnTo>
                  <a:lnTo>
                    <a:pt x="43" y="5"/>
                  </a:lnTo>
                  <a:lnTo>
                    <a:pt x="43" y="3"/>
                  </a:lnTo>
                  <a:lnTo>
                    <a:pt x="42" y="3"/>
                  </a:lnTo>
                  <a:lnTo>
                    <a:pt x="42" y="2"/>
                  </a:lnTo>
                  <a:lnTo>
                    <a:pt x="39" y="0"/>
                  </a:lnTo>
                  <a:lnTo>
                    <a:pt x="34" y="0"/>
                  </a:lnTo>
                  <a:lnTo>
                    <a:pt x="30" y="0"/>
                  </a:lnTo>
                  <a:lnTo>
                    <a:pt x="26" y="2"/>
                  </a:lnTo>
                  <a:lnTo>
                    <a:pt x="21" y="3"/>
                  </a:lnTo>
                  <a:lnTo>
                    <a:pt x="16" y="6"/>
                  </a:lnTo>
                  <a:lnTo>
                    <a:pt x="13" y="10"/>
                  </a:lnTo>
                  <a:lnTo>
                    <a:pt x="8" y="1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4" name="Freeform 178"/>
            <p:cNvSpPr>
              <a:spLocks/>
            </p:cNvSpPr>
            <p:nvPr/>
          </p:nvSpPr>
          <p:spPr bwMode="auto">
            <a:xfrm>
              <a:off x="4547" y="2512"/>
              <a:ext cx="63" cy="61"/>
            </a:xfrm>
            <a:custGeom>
              <a:avLst/>
              <a:gdLst>
                <a:gd name="T0" fmla="*/ 5 w 63"/>
                <a:gd name="T1" fmla="*/ 18 h 61"/>
                <a:gd name="T2" fmla="*/ 2 w 63"/>
                <a:gd name="T3" fmla="*/ 26 h 61"/>
                <a:gd name="T4" fmla="*/ 0 w 63"/>
                <a:gd name="T5" fmla="*/ 35 h 61"/>
                <a:gd name="T6" fmla="*/ 0 w 63"/>
                <a:gd name="T7" fmla="*/ 43 h 61"/>
                <a:gd name="T8" fmla="*/ 2 w 63"/>
                <a:gd name="T9" fmla="*/ 50 h 61"/>
                <a:gd name="T10" fmla="*/ 3 w 63"/>
                <a:gd name="T11" fmla="*/ 51 h 61"/>
                <a:gd name="T12" fmla="*/ 6 w 63"/>
                <a:gd name="T13" fmla="*/ 53 h 61"/>
                <a:gd name="T14" fmla="*/ 8 w 63"/>
                <a:gd name="T15" fmla="*/ 55 h 61"/>
                <a:gd name="T16" fmla="*/ 14 w 63"/>
                <a:gd name="T17" fmla="*/ 56 h 61"/>
                <a:gd name="T18" fmla="*/ 22 w 63"/>
                <a:gd name="T19" fmla="*/ 59 h 61"/>
                <a:gd name="T20" fmla="*/ 32 w 63"/>
                <a:gd name="T21" fmla="*/ 61 h 61"/>
                <a:gd name="T22" fmla="*/ 40 w 63"/>
                <a:gd name="T23" fmla="*/ 61 h 61"/>
                <a:gd name="T24" fmla="*/ 45 w 63"/>
                <a:gd name="T25" fmla="*/ 59 h 61"/>
                <a:gd name="T26" fmla="*/ 48 w 63"/>
                <a:gd name="T27" fmla="*/ 56 h 61"/>
                <a:gd name="T28" fmla="*/ 48 w 63"/>
                <a:gd name="T29" fmla="*/ 51 h 61"/>
                <a:gd name="T30" fmla="*/ 50 w 63"/>
                <a:gd name="T31" fmla="*/ 47 h 61"/>
                <a:gd name="T32" fmla="*/ 53 w 63"/>
                <a:gd name="T33" fmla="*/ 43 h 61"/>
                <a:gd name="T34" fmla="*/ 56 w 63"/>
                <a:gd name="T35" fmla="*/ 38 h 61"/>
                <a:gd name="T36" fmla="*/ 59 w 63"/>
                <a:gd name="T37" fmla="*/ 35 h 61"/>
                <a:gd name="T38" fmla="*/ 61 w 63"/>
                <a:gd name="T39" fmla="*/ 30 h 61"/>
                <a:gd name="T40" fmla="*/ 63 w 63"/>
                <a:gd name="T41" fmla="*/ 26 h 61"/>
                <a:gd name="T42" fmla="*/ 59 w 63"/>
                <a:gd name="T43" fmla="*/ 19 h 61"/>
                <a:gd name="T44" fmla="*/ 56 w 63"/>
                <a:gd name="T45" fmla="*/ 14 h 61"/>
                <a:gd name="T46" fmla="*/ 50 w 63"/>
                <a:gd name="T47" fmla="*/ 11 h 61"/>
                <a:gd name="T48" fmla="*/ 45 w 63"/>
                <a:gd name="T49" fmla="*/ 8 h 61"/>
                <a:gd name="T50" fmla="*/ 43 w 63"/>
                <a:gd name="T51" fmla="*/ 6 h 61"/>
                <a:gd name="T52" fmla="*/ 43 w 63"/>
                <a:gd name="T53" fmla="*/ 5 h 61"/>
                <a:gd name="T54" fmla="*/ 42 w 63"/>
                <a:gd name="T55" fmla="*/ 3 h 61"/>
                <a:gd name="T56" fmla="*/ 39 w 63"/>
                <a:gd name="T57" fmla="*/ 0 h 61"/>
                <a:gd name="T58" fmla="*/ 30 w 63"/>
                <a:gd name="T59" fmla="*/ 0 h 61"/>
                <a:gd name="T60" fmla="*/ 21 w 63"/>
                <a:gd name="T61" fmla="*/ 3 h 61"/>
                <a:gd name="T62" fmla="*/ 13 w 63"/>
                <a:gd name="T63" fmla="*/ 10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61"/>
                <a:gd name="T98" fmla="*/ 63 w 63"/>
                <a:gd name="T99" fmla="*/ 61 h 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61">
                  <a:moveTo>
                    <a:pt x="8" y="14"/>
                  </a:moveTo>
                  <a:lnTo>
                    <a:pt x="5" y="18"/>
                  </a:lnTo>
                  <a:lnTo>
                    <a:pt x="3" y="21"/>
                  </a:lnTo>
                  <a:lnTo>
                    <a:pt x="2" y="26"/>
                  </a:lnTo>
                  <a:lnTo>
                    <a:pt x="0" y="30"/>
                  </a:lnTo>
                  <a:lnTo>
                    <a:pt x="0" y="35"/>
                  </a:lnTo>
                  <a:lnTo>
                    <a:pt x="0" y="38"/>
                  </a:lnTo>
                  <a:lnTo>
                    <a:pt x="0" y="43"/>
                  </a:lnTo>
                  <a:lnTo>
                    <a:pt x="2" y="48"/>
                  </a:lnTo>
                  <a:lnTo>
                    <a:pt x="2" y="50"/>
                  </a:lnTo>
                  <a:lnTo>
                    <a:pt x="3" y="50"/>
                  </a:lnTo>
                  <a:lnTo>
                    <a:pt x="3" y="51"/>
                  </a:lnTo>
                  <a:lnTo>
                    <a:pt x="5" y="51"/>
                  </a:lnTo>
                  <a:lnTo>
                    <a:pt x="6" y="53"/>
                  </a:lnTo>
                  <a:lnTo>
                    <a:pt x="8" y="53"/>
                  </a:lnTo>
                  <a:lnTo>
                    <a:pt x="8" y="55"/>
                  </a:lnTo>
                  <a:lnTo>
                    <a:pt x="10" y="55"/>
                  </a:lnTo>
                  <a:lnTo>
                    <a:pt x="14" y="56"/>
                  </a:lnTo>
                  <a:lnTo>
                    <a:pt x="19" y="58"/>
                  </a:lnTo>
                  <a:lnTo>
                    <a:pt x="22" y="59"/>
                  </a:lnTo>
                  <a:lnTo>
                    <a:pt x="27" y="61"/>
                  </a:lnTo>
                  <a:lnTo>
                    <a:pt x="32" y="61"/>
                  </a:lnTo>
                  <a:lnTo>
                    <a:pt x="35" y="61"/>
                  </a:lnTo>
                  <a:lnTo>
                    <a:pt x="40" y="61"/>
                  </a:lnTo>
                  <a:lnTo>
                    <a:pt x="43" y="61"/>
                  </a:lnTo>
                  <a:lnTo>
                    <a:pt x="45" y="59"/>
                  </a:lnTo>
                  <a:lnTo>
                    <a:pt x="47" y="58"/>
                  </a:lnTo>
                  <a:lnTo>
                    <a:pt x="48" y="56"/>
                  </a:lnTo>
                  <a:lnTo>
                    <a:pt x="48" y="53"/>
                  </a:lnTo>
                  <a:lnTo>
                    <a:pt x="48" y="51"/>
                  </a:lnTo>
                  <a:lnTo>
                    <a:pt x="50" y="48"/>
                  </a:lnTo>
                  <a:lnTo>
                    <a:pt x="50" y="47"/>
                  </a:lnTo>
                  <a:lnTo>
                    <a:pt x="51" y="45"/>
                  </a:lnTo>
                  <a:lnTo>
                    <a:pt x="53" y="43"/>
                  </a:lnTo>
                  <a:lnTo>
                    <a:pt x="55" y="42"/>
                  </a:lnTo>
                  <a:lnTo>
                    <a:pt x="56" y="38"/>
                  </a:lnTo>
                  <a:lnTo>
                    <a:pt x="58" y="37"/>
                  </a:lnTo>
                  <a:lnTo>
                    <a:pt x="59" y="35"/>
                  </a:lnTo>
                  <a:lnTo>
                    <a:pt x="61" y="34"/>
                  </a:lnTo>
                  <a:lnTo>
                    <a:pt x="61" y="30"/>
                  </a:lnTo>
                  <a:lnTo>
                    <a:pt x="63" y="29"/>
                  </a:lnTo>
                  <a:lnTo>
                    <a:pt x="63" y="26"/>
                  </a:lnTo>
                  <a:lnTo>
                    <a:pt x="61" y="22"/>
                  </a:lnTo>
                  <a:lnTo>
                    <a:pt x="59" y="19"/>
                  </a:lnTo>
                  <a:lnTo>
                    <a:pt x="58" y="18"/>
                  </a:lnTo>
                  <a:lnTo>
                    <a:pt x="56" y="14"/>
                  </a:lnTo>
                  <a:lnTo>
                    <a:pt x="53" y="13"/>
                  </a:lnTo>
                  <a:lnTo>
                    <a:pt x="50" y="11"/>
                  </a:lnTo>
                  <a:lnTo>
                    <a:pt x="45" y="8"/>
                  </a:lnTo>
                  <a:lnTo>
                    <a:pt x="43" y="6"/>
                  </a:lnTo>
                  <a:lnTo>
                    <a:pt x="43" y="5"/>
                  </a:lnTo>
                  <a:lnTo>
                    <a:pt x="43" y="3"/>
                  </a:lnTo>
                  <a:lnTo>
                    <a:pt x="42" y="3"/>
                  </a:lnTo>
                  <a:lnTo>
                    <a:pt x="42" y="2"/>
                  </a:lnTo>
                  <a:lnTo>
                    <a:pt x="39" y="0"/>
                  </a:lnTo>
                  <a:lnTo>
                    <a:pt x="34" y="0"/>
                  </a:lnTo>
                  <a:lnTo>
                    <a:pt x="30" y="0"/>
                  </a:lnTo>
                  <a:lnTo>
                    <a:pt x="26" y="2"/>
                  </a:lnTo>
                  <a:lnTo>
                    <a:pt x="21" y="3"/>
                  </a:lnTo>
                  <a:lnTo>
                    <a:pt x="16" y="6"/>
                  </a:lnTo>
                  <a:lnTo>
                    <a:pt x="13" y="10"/>
                  </a:lnTo>
                  <a:lnTo>
                    <a:pt x="8" y="1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5" name="Freeform 179"/>
            <p:cNvSpPr>
              <a:spLocks/>
            </p:cNvSpPr>
            <p:nvPr/>
          </p:nvSpPr>
          <p:spPr bwMode="auto">
            <a:xfrm>
              <a:off x="4547" y="2512"/>
              <a:ext cx="63" cy="61"/>
            </a:xfrm>
            <a:custGeom>
              <a:avLst/>
              <a:gdLst>
                <a:gd name="T0" fmla="*/ 5 w 63"/>
                <a:gd name="T1" fmla="*/ 18 h 61"/>
                <a:gd name="T2" fmla="*/ 2 w 63"/>
                <a:gd name="T3" fmla="*/ 26 h 61"/>
                <a:gd name="T4" fmla="*/ 0 w 63"/>
                <a:gd name="T5" fmla="*/ 35 h 61"/>
                <a:gd name="T6" fmla="*/ 0 w 63"/>
                <a:gd name="T7" fmla="*/ 43 h 61"/>
                <a:gd name="T8" fmla="*/ 2 w 63"/>
                <a:gd name="T9" fmla="*/ 50 h 61"/>
                <a:gd name="T10" fmla="*/ 3 w 63"/>
                <a:gd name="T11" fmla="*/ 51 h 61"/>
                <a:gd name="T12" fmla="*/ 6 w 63"/>
                <a:gd name="T13" fmla="*/ 53 h 61"/>
                <a:gd name="T14" fmla="*/ 8 w 63"/>
                <a:gd name="T15" fmla="*/ 55 h 61"/>
                <a:gd name="T16" fmla="*/ 14 w 63"/>
                <a:gd name="T17" fmla="*/ 56 h 61"/>
                <a:gd name="T18" fmla="*/ 22 w 63"/>
                <a:gd name="T19" fmla="*/ 59 h 61"/>
                <a:gd name="T20" fmla="*/ 32 w 63"/>
                <a:gd name="T21" fmla="*/ 61 h 61"/>
                <a:gd name="T22" fmla="*/ 40 w 63"/>
                <a:gd name="T23" fmla="*/ 61 h 61"/>
                <a:gd name="T24" fmla="*/ 45 w 63"/>
                <a:gd name="T25" fmla="*/ 59 h 61"/>
                <a:gd name="T26" fmla="*/ 48 w 63"/>
                <a:gd name="T27" fmla="*/ 56 h 61"/>
                <a:gd name="T28" fmla="*/ 48 w 63"/>
                <a:gd name="T29" fmla="*/ 51 h 61"/>
                <a:gd name="T30" fmla="*/ 50 w 63"/>
                <a:gd name="T31" fmla="*/ 47 h 61"/>
                <a:gd name="T32" fmla="*/ 53 w 63"/>
                <a:gd name="T33" fmla="*/ 43 h 61"/>
                <a:gd name="T34" fmla="*/ 56 w 63"/>
                <a:gd name="T35" fmla="*/ 38 h 61"/>
                <a:gd name="T36" fmla="*/ 59 w 63"/>
                <a:gd name="T37" fmla="*/ 35 h 61"/>
                <a:gd name="T38" fmla="*/ 61 w 63"/>
                <a:gd name="T39" fmla="*/ 30 h 61"/>
                <a:gd name="T40" fmla="*/ 63 w 63"/>
                <a:gd name="T41" fmla="*/ 26 h 61"/>
                <a:gd name="T42" fmla="*/ 59 w 63"/>
                <a:gd name="T43" fmla="*/ 19 h 61"/>
                <a:gd name="T44" fmla="*/ 56 w 63"/>
                <a:gd name="T45" fmla="*/ 14 h 61"/>
                <a:gd name="T46" fmla="*/ 50 w 63"/>
                <a:gd name="T47" fmla="*/ 11 h 61"/>
                <a:gd name="T48" fmla="*/ 45 w 63"/>
                <a:gd name="T49" fmla="*/ 8 h 61"/>
                <a:gd name="T50" fmla="*/ 43 w 63"/>
                <a:gd name="T51" fmla="*/ 6 h 61"/>
                <a:gd name="T52" fmla="*/ 43 w 63"/>
                <a:gd name="T53" fmla="*/ 5 h 61"/>
                <a:gd name="T54" fmla="*/ 42 w 63"/>
                <a:gd name="T55" fmla="*/ 3 h 61"/>
                <a:gd name="T56" fmla="*/ 39 w 63"/>
                <a:gd name="T57" fmla="*/ 0 h 61"/>
                <a:gd name="T58" fmla="*/ 30 w 63"/>
                <a:gd name="T59" fmla="*/ 0 h 61"/>
                <a:gd name="T60" fmla="*/ 21 w 63"/>
                <a:gd name="T61" fmla="*/ 3 h 61"/>
                <a:gd name="T62" fmla="*/ 13 w 63"/>
                <a:gd name="T63" fmla="*/ 10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61"/>
                <a:gd name="T98" fmla="*/ 63 w 63"/>
                <a:gd name="T99" fmla="*/ 61 h 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61">
                  <a:moveTo>
                    <a:pt x="8" y="14"/>
                  </a:moveTo>
                  <a:lnTo>
                    <a:pt x="5" y="18"/>
                  </a:lnTo>
                  <a:lnTo>
                    <a:pt x="3" y="21"/>
                  </a:lnTo>
                  <a:lnTo>
                    <a:pt x="2" y="26"/>
                  </a:lnTo>
                  <a:lnTo>
                    <a:pt x="0" y="30"/>
                  </a:lnTo>
                  <a:lnTo>
                    <a:pt x="0" y="35"/>
                  </a:lnTo>
                  <a:lnTo>
                    <a:pt x="0" y="38"/>
                  </a:lnTo>
                  <a:lnTo>
                    <a:pt x="0" y="43"/>
                  </a:lnTo>
                  <a:lnTo>
                    <a:pt x="2" y="48"/>
                  </a:lnTo>
                  <a:lnTo>
                    <a:pt x="2" y="50"/>
                  </a:lnTo>
                  <a:lnTo>
                    <a:pt x="3" y="50"/>
                  </a:lnTo>
                  <a:lnTo>
                    <a:pt x="3" y="51"/>
                  </a:lnTo>
                  <a:lnTo>
                    <a:pt x="5" y="51"/>
                  </a:lnTo>
                  <a:lnTo>
                    <a:pt x="6" y="53"/>
                  </a:lnTo>
                  <a:lnTo>
                    <a:pt x="8" y="53"/>
                  </a:lnTo>
                  <a:lnTo>
                    <a:pt x="8" y="55"/>
                  </a:lnTo>
                  <a:lnTo>
                    <a:pt x="10" y="55"/>
                  </a:lnTo>
                  <a:lnTo>
                    <a:pt x="14" y="56"/>
                  </a:lnTo>
                  <a:lnTo>
                    <a:pt x="19" y="58"/>
                  </a:lnTo>
                  <a:lnTo>
                    <a:pt x="22" y="59"/>
                  </a:lnTo>
                  <a:lnTo>
                    <a:pt x="27" y="61"/>
                  </a:lnTo>
                  <a:lnTo>
                    <a:pt x="32" y="61"/>
                  </a:lnTo>
                  <a:lnTo>
                    <a:pt x="35" y="61"/>
                  </a:lnTo>
                  <a:lnTo>
                    <a:pt x="40" y="61"/>
                  </a:lnTo>
                  <a:lnTo>
                    <a:pt x="43" y="61"/>
                  </a:lnTo>
                  <a:lnTo>
                    <a:pt x="45" y="59"/>
                  </a:lnTo>
                  <a:lnTo>
                    <a:pt x="47" y="58"/>
                  </a:lnTo>
                  <a:lnTo>
                    <a:pt x="48" y="56"/>
                  </a:lnTo>
                  <a:lnTo>
                    <a:pt x="48" y="53"/>
                  </a:lnTo>
                  <a:lnTo>
                    <a:pt x="48" y="51"/>
                  </a:lnTo>
                  <a:lnTo>
                    <a:pt x="50" y="48"/>
                  </a:lnTo>
                  <a:lnTo>
                    <a:pt x="50" y="47"/>
                  </a:lnTo>
                  <a:lnTo>
                    <a:pt x="51" y="45"/>
                  </a:lnTo>
                  <a:lnTo>
                    <a:pt x="53" y="43"/>
                  </a:lnTo>
                  <a:lnTo>
                    <a:pt x="55" y="42"/>
                  </a:lnTo>
                  <a:lnTo>
                    <a:pt x="56" y="38"/>
                  </a:lnTo>
                  <a:lnTo>
                    <a:pt x="58" y="37"/>
                  </a:lnTo>
                  <a:lnTo>
                    <a:pt x="59" y="35"/>
                  </a:lnTo>
                  <a:lnTo>
                    <a:pt x="61" y="34"/>
                  </a:lnTo>
                  <a:lnTo>
                    <a:pt x="61" y="30"/>
                  </a:lnTo>
                  <a:lnTo>
                    <a:pt x="63" y="29"/>
                  </a:lnTo>
                  <a:lnTo>
                    <a:pt x="63" y="26"/>
                  </a:lnTo>
                  <a:lnTo>
                    <a:pt x="61" y="22"/>
                  </a:lnTo>
                  <a:lnTo>
                    <a:pt x="59" y="19"/>
                  </a:lnTo>
                  <a:lnTo>
                    <a:pt x="58" y="18"/>
                  </a:lnTo>
                  <a:lnTo>
                    <a:pt x="56" y="14"/>
                  </a:lnTo>
                  <a:lnTo>
                    <a:pt x="53" y="13"/>
                  </a:lnTo>
                  <a:lnTo>
                    <a:pt x="50" y="11"/>
                  </a:lnTo>
                  <a:lnTo>
                    <a:pt x="45" y="8"/>
                  </a:lnTo>
                  <a:lnTo>
                    <a:pt x="43" y="6"/>
                  </a:lnTo>
                  <a:lnTo>
                    <a:pt x="43" y="5"/>
                  </a:lnTo>
                  <a:lnTo>
                    <a:pt x="43" y="3"/>
                  </a:lnTo>
                  <a:lnTo>
                    <a:pt x="42" y="3"/>
                  </a:lnTo>
                  <a:lnTo>
                    <a:pt x="42" y="2"/>
                  </a:lnTo>
                  <a:lnTo>
                    <a:pt x="39" y="0"/>
                  </a:lnTo>
                  <a:lnTo>
                    <a:pt x="34" y="0"/>
                  </a:lnTo>
                  <a:lnTo>
                    <a:pt x="30" y="0"/>
                  </a:lnTo>
                  <a:lnTo>
                    <a:pt x="26" y="2"/>
                  </a:lnTo>
                  <a:lnTo>
                    <a:pt x="21" y="3"/>
                  </a:lnTo>
                  <a:lnTo>
                    <a:pt x="16" y="6"/>
                  </a:lnTo>
                  <a:lnTo>
                    <a:pt x="13" y="10"/>
                  </a:lnTo>
                  <a:lnTo>
                    <a:pt x="8" y="14"/>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6" name="Freeform 180"/>
            <p:cNvSpPr>
              <a:spLocks/>
            </p:cNvSpPr>
            <p:nvPr/>
          </p:nvSpPr>
          <p:spPr bwMode="auto">
            <a:xfrm>
              <a:off x="4565" y="2488"/>
              <a:ext cx="29" cy="16"/>
            </a:xfrm>
            <a:custGeom>
              <a:avLst/>
              <a:gdLst>
                <a:gd name="T0" fmla="*/ 0 w 29"/>
                <a:gd name="T1" fmla="*/ 5 h 16"/>
                <a:gd name="T2" fmla="*/ 1 w 29"/>
                <a:gd name="T3" fmla="*/ 8 h 16"/>
                <a:gd name="T4" fmla="*/ 4 w 29"/>
                <a:gd name="T5" fmla="*/ 11 h 16"/>
                <a:gd name="T6" fmla="*/ 8 w 29"/>
                <a:gd name="T7" fmla="*/ 13 h 16"/>
                <a:gd name="T8" fmla="*/ 12 w 29"/>
                <a:gd name="T9" fmla="*/ 14 h 16"/>
                <a:gd name="T10" fmla="*/ 16 w 29"/>
                <a:gd name="T11" fmla="*/ 14 h 16"/>
                <a:gd name="T12" fmla="*/ 21 w 29"/>
                <a:gd name="T13" fmla="*/ 16 h 16"/>
                <a:gd name="T14" fmla="*/ 24 w 29"/>
                <a:gd name="T15" fmla="*/ 16 h 16"/>
                <a:gd name="T16" fmla="*/ 29 w 29"/>
                <a:gd name="T17" fmla="*/ 16 h 16"/>
                <a:gd name="T18" fmla="*/ 29 w 29"/>
                <a:gd name="T19" fmla="*/ 14 h 16"/>
                <a:gd name="T20" fmla="*/ 27 w 29"/>
                <a:gd name="T21" fmla="*/ 13 h 16"/>
                <a:gd name="T22" fmla="*/ 27 w 29"/>
                <a:gd name="T23" fmla="*/ 13 h 16"/>
                <a:gd name="T24" fmla="*/ 27 w 29"/>
                <a:gd name="T25" fmla="*/ 11 h 16"/>
                <a:gd name="T26" fmla="*/ 25 w 29"/>
                <a:gd name="T27" fmla="*/ 11 h 16"/>
                <a:gd name="T28" fmla="*/ 25 w 29"/>
                <a:gd name="T29" fmla="*/ 9 h 16"/>
                <a:gd name="T30" fmla="*/ 24 w 29"/>
                <a:gd name="T31" fmla="*/ 9 h 16"/>
                <a:gd name="T32" fmla="*/ 24 w 29"/>
                <a:gd name="T33" fmla="*/ 8 h 16"/>
                <a:gd name="T34" fmla="*/ 21 w 29"/>
                <a:gd name="T35" fmla="*/ 8 h 16"/>
                <a:gd name="T36" fmla="*/ 19 w 29"/>
                <a:gd name="T37" fmla="*/ 5 h 16"/>
                <a:gd name="T38" fmla="*/ 16 w 29"/>
                <a:gd name="T39" fmla="*/ 3 h 16"/>
                <a:gd name="T40" fmla="*/ 12 w 29"/>
                <a:gd name="T41" fmla="*/ 1 h 16"/>
                <a:gd name="T42" fmla="*/ 9 w 29"/>
                <a:gd name="T43" fmla="*/ 1 h 16"/>
                <a:gd name="T44" fmla="*/ 6 w 29"/>
                <a:gd name="T45" fmla="*/ 0 h 16"/>
                <a:gd name="T46" fmla="*/ 3 w 29"/>
                <a:gd name="T47" fmla="*/ 0 h 16"/>
                <a:gd name="T48" fmla="*/ 0 w 29"/>
                <a:gd name="T49" fmla="*/ 0 h 16"/>
                <a:gd name="T50" fmla="*/ 0 w 29"/>
                <a:gd name="T51" fmla="*/ 1 h 16"/>
                <a:gd name="T52" fmla="*/ 0 w 29"/>
                <a:gd name="T53" fmla="*/ 1 h 16"/>
                <a:gd name="T54" fmla="*/ 0 w 29"/>
                <a:gd name="T55" fmla="*/ 1 h 16"/>
                <a:gd name="T56" fmla="*/ 0 w 29"/>
                <a:gd name="T57" fmla="*/ 1 h 16"/>
                <a:gd name="T58" fmla="*/ 0 w 29"/>
                <a:gd name="T59" fmla="*/ 3 h 16"/>
                <a:gd name="T60" fmla="*/ 0 w 29"/>
                <a:gd name="T61" fmla="*/ 3 h 16"/>
                <a:gd name="T62" fmla="*/ 0 w 29"/>
                <a:gd name="T63" fmla="*/ 5 h 16"/>
                <a:gd name="T64" fmla="*/ 0 w 29"/>
                <a:gd name="T65" fmla="*/ 5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6"/>
                <a:gd name="T101" fmla="*/ 29 w 29"/>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6">
                  <a:moveTo>
                    <a:pt x="0" y="5"/>
                  </a:moveTo>
                  <a:lnTo>
                    <a:pt x="1" y="8"/>
                  </a:lnTo>
                  <a:lnTo>
                    <a:pt x="4" y="11"/>
                  </a:lnTo>
                  <a:lnTo>
                    <a:pt x="8" y="13"/>
                  </a:lnTo>
                  <a:lnTo>
                    <a:pt x="12" y="14"/>
                  </a:lnTo>
                  <a:lnTo>
                    <a:pt x="16" y="14"/>
                  </a:lnTo>
                  <a:lnTo>
                    <a:pt x="21" y="16"/>
                  </a:lnTo>
                  <a:lnTo>
                    <a:pt x="24" y="16"/>
                  </a:lnTo>
                  <a:lnTo>
                    <a:pt x="29" y="16"/>
                  </a:lnTo>
                  <a:lnTo>
                    <a:pt x="29" y="14"/>
                  </a:lnTo>
                  <a:lnTo>
                    <a:pt x="27" y="13"/>
                  </a:lnTo>
                  <a:lnTo>
                    <a:pt x="27" y="11"/>
                  </a:lnTo>
                  <a:lnTo>
                    <a:pt x="25" y="11"/>
                  </a:lnTo>
                  <a:lnTo>
                    <a:pt x="25" y="9"/>
                  </a:lnTo>
                  <a:lnTo>
                    <a:pt x="24" y="9"/>
                  </a:lnTo>
                  <a:lnTo>
                    <a:pt x="24" y="8"/>
                  </a:lnTo>
                  <a:lnTo>
                    <a:pt x="21" y="8"/>
                  </a:lnTo>
                  <a:lnTo>
                    <a:pt x="19" y="5"/>
                  </a:lnTo>
                  <a:lnTo>
                    <a:pt x="16" y="3"/>
                  </a:lnTo>
                  <a:lnTo>
                    <a:pt x="12" y="1"/>
                  </a:lnTo>
                  <a:lnTo>
                    <a:pt x="9" y="1"/>
                  </a:lnTo>
                  <a:lnTo>
                    <a:pt x="6" y="0"/>
                  </a:lnTo>
                  <a:lnTo>
                    <a:pt x="3" y="0"/>
                  </a:lnTo>
                  <a:lnTo>
                    <a:pt x="0" y="0"/>
                  </a:lnTo>
                  <a:lnTo>
                    <a:pt x="0" y="1"/>
                  </a:lnTo>
                  <a:lnTo>
                    <a:pt x="0" y="3"/>
                  </a:lnTo>
                  <a:lnTo>
                    <a:pt x="0" y="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7" name="Freeform 181"/>
            <p:cNvSpPr>
              <a:spLocks/>
            </p:cNvSpPr>
            <p:nvPr/>
          </p:nvSpPr>
          <p:spPr bwMode="auto">
            <a:xfrm>
              <a:off x="4565" y="2488"/>
              <a:ext cx="29" cy="16"/>
            </a:xfrm>
            <a:custGeom>
              <a:avLst/>
              <a:gdLst>
                <a:gd name="T0" fmla="*/ 0 w 29"/>
                <a:gd name="T1" fmla="*/ 5 h 16"/>
                <a:gd name="T2" fmla="*/ 1 w 29"/>
                <a:gd name="T3" fmla="*/ 8 h 16"/>
                <a:gd name="T4" fmla="*/ 4 w 29"/>
                <a:gd name="T5" fmla="*/ 11 h 16"/>
                <a:gd name="T6" fmla="*/ 8 w 29"/>
                <a:gd name="T7" fmla="*/ 13 h 16"/>
                <a:gd name="T8" fmla="*/ 12 w 29"/>
                <a:gd name="T9" fmla="*/ 14 h 16"/>
                <a:gd name="T10" fmla="*/ 16 w 29"/>
                <a:gd name="T11" fmla="*/ 14 h 16"/>
                <a:gd name="T12" fmla="*/ 21 w 29"/>
                <a:gd name="T13" fmla="*/ 16 h 16"/>
                <a:gd name="T14" fmla="*/ 24 w 29"/>
                <a:gd name="T15" fmla="*/ 16 h 16"/>
                <a:gd name="T16" fmla="*/ 29 w 29"/>
                <a:gd name="T17" fmla="*/ 16 h 16"/>
                <a:gd name="T18" fmla="*/ 29 w 29"/>
                <a:gd name="T19" fmla="*/ 14 h 16"/>
                <a:gd name="T20" fmla="*/ 27 w 29"/>
                <a:gd name="T21" fmla="*/ 13 h 16"/>
                <a:gd name="T22" fmla="*/ 27 w 29"/>
                <a:gd name="T23" fmla="*/ 13 h 16"/>
                <a:gd name="T24" fmla="*/ 27 w 29"/>
                <a:gd name="T25" fmla="*/ 11 h 16"/>
                <a:gd name="T26" fmla="*/ 25 w 29"/>
                <a:gd name="T27" fmla="*/ 11 h 16"/>
                <a:gd name="T28" fmla="*/ 25 w 29"/>
                <a:gd name="T29" fmla="*/ 9 h 16"/>
                <a:gd name="T30" fmla="*/ 24 w 29"/>
                <a:gd name="T31" fmla="*/ 9 h 16"/>
                <a:gd name="T32" fmla="*/ 24 w 29"/>
                <a:gd name="T33" fmla="*/ 8 h 16"/>
                <a:gd name="T34" fmla="*/ 21 w 29"/>
                <a:gd name="T35" fmla="*/ 8 h 16"/>
                <a:gd name="T36" fmla="*/ 19 w 29"/>
                <a:gd name="T37" fmla="*/ 5 h 16"/>
                <a:gd name="T38" fmla="*/ 16 w 29"/>
                <a:gd name="T39" fmla="*/ 3 h 16"/>
                <a:gd name="T40" fmla="*/ 12 w 29"/>
                <a:gd name="T41" fmla="*/ 1 h 16"/>
                <a:gd name="T42" fmla="*/ 9 w 29"/>
                <a:gd name="T43" fmla="*/ 1 h 16"/>
                <a:gd name="T44" fmla="*/ 6 w 29"/>
                <a:gd name="T45" fmla="*/ 0 h 16"/>
                <a:gd name="T46" fmla="*/ 3 w 29"/>
                <a:gd name="T47" fmla="*/ 0 h 16"/>
                <a:gd name="T48" fmla="*/ 0 w 29"/>
                <a:gd name="T49" fmla="*/ 0 h 16"/>
                <a:gd name="T50" fmla="*/ 0 w 29"/>
                <a:gd name="T51" fmla="*/ 1 h 16"/>
                <a:gd name="T52" fmla="*/ 0 w 29"/>
                <a:gd name="T53" fmla="*/ 1 h 16"/>
                <a:gd name="T54" fmla="*/ 0 w 29"/>
                <a:gd name="T55" fmla="*/ 1 h 16"/>
                <a:gd name="T56" fmla="*/ 0 w 29"/>
                <a:gd name="T57" fmla="*/ 1 h 16"/>
                <a:gd name="T58" fmla="*/ 0 w 29"/>
                <a:gd name="T59" fmla="*/ 3 h 16"/>
                <a:gd name="T60" fmla="*/ 0 w 29"/>
                <a:gd name="T61" fmla="*/ 3 h 16"/>
                <a:gd name="T62" fmla="*/ 0 w 29"/>
                <a:gd name="T63" fmla="*/ 5 h 16"/>
                <a:gd name="T64" fmla="*/ 0 w 29"/>
                <a:gd name="T65" fmla="*/ 5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6"/>
                <a:gd name="T101" fmla="*/ 29 w 29"/>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6">
                  <a:moveTo>
                    <a:pt x="0" y="5"/>
                  </a:moveTo>
                  <a:lnTo>
                    <a:pt x="1" y="8"/>
                  </a:lnTo>
                  <a:lnTo>
                    <a:pt x="4" y="11"/>
                  </a:lnTo>
                  <a:lnTo>
                    <a:pt x="8" y="13"/>
                  </a:lnTo>
                  <a:lnTo>
                    <a:pt x="12" y="14"/>
                  </a:lnTo>
                  <a:lnTo>
                    <a:pt x="16" y="14"/>
                  </a:lnTo>
                  <a:lnTo>
                    <a:pt x="21" y="16"/>
                  </a:lnTo>
                  <a:lnTo>
                    <a:pt x="24" y="16"/>
                  </a:lnTo>
                  <a:lnTo>
                    <a:pt x="29" y="16"/>
                  </a:lnTo>
                  <a:lnTo>
                    <a:pt x="29" y="14"/>
                  </a:lnTo>
                  <a:lnTo>
                    <a:pt x="27" y="13"/>
                  </a:lnTo>
                  <a:lnTo>
                    <a:pt x="27" y="11"/>
                  </a:lnTo>
                  <a:lnTo>
                    <a:pt x="25" y="11"/>
                  </a:lnTo>
                  <a:lnTo>
                    <a:pt x="25" y="9"/>
                  </a:lnTo>
                  <a:lnTo>
                    <a:pt x="24" y="9"/>
                  </a:lnTo>
                  <a:lnTo>
                    <a:pt x="24" y="8"/>
                  </a:lnTo>
                  <a:lnTo>
                    <a:pt x="21" y="8"/>
                  </a:lnTo>
                  <a:lnTo>
                    <a:pt x="19" y="5"/>
                  </a:lnTo>
                  <a:lnTo>
                    <a:pt x="16" y="3"/>
                  </a:lnTo>
                  <a:lnTo>
                    <a:pt x="12" y="1"/>
                  </a:lnTo>
                  <a:lnTo>
                    <a:pt x="9" y="1"/>
                  </a:lnTo>
                  <a:lnTo>
                    <a:pt x="6" y="0"/>
                  </a:lnTo>
                  <a:lnTo>
                    <a:pt x="3" y="0"/>
                  </a:lnTo>
                  <a:lnTo>
                    <a:pt x="0" y="0"/>
                  </a:lnTo>
                  <a:lnTo>
                    <a:pt x="0" y="1"/>
                  </a:lnTo>
                  <a:lnTo>
                    <a:pt x="0" y="3"/>
                  </a:lnTo>
                  <a:lnTo>
                    <a:pt x="0" y="5"/>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8" name="Freeform 182"/>
            <p:cNvSpPr>
              <a:spLocks/>
            </p:cNvSpPr>
            <p:nvPr/>
          </p:nvSpPr>
          <p:spPr bwMode="auto">
            <a:xfrm>
              <a:off x="4422" y="2542"/>
              <a:ext cx="83" cy="63"/>
            </a:xfrm>
            <a:custGeom>
              <a:avLst/>
              <a:gdLst>
                <a:gd name="T0" fmla="*/ 1 w 83"/>
                <a:gd name="T1" fmla="*/ 8 h 63"/>
                <a:gd name="T2" fmla="*/ 0 w 83"/>
                <a:gd name="T3" fmla="*/ 12 h 63"/>
                <a:gd name="T4" fmla="*/ 0 w 83"/>
                <a:gd name="T5" fmla="*/ 15 h 63"/>
                <a:gd name="T6" fmla="*/ 1 w 83"/>
                <a:gd name="T7" fmla="*/ 20 h 63"/>
                <a:gd name="T8" fmla="*/ 1 w 83"/>
                <a:gd name="T9" fmla="*/ 23 h 63"/>
                <a:gd name="T10" fmla="*/ 1 w 83"/>
                <a:gd name="T11" fmla="*/ 28 h 63"/>
                <a:gd name="T12" fmla="*/ 3 w 83"/>
                <a:gd name="T13" fmla="*/ 33 h 63"/>
                <a:gd name="T14" fmla="*/ 3 w 83"/>
                <a:gd name="T15" fmla="*/ 36 h 63"/>
                <a:gd name="T16" fmla="*/ 4 w 83"/>
                <a:gd name="T17" fmla="*/ 39 h 63"/>
                <a:gd name="T18" fmla="*/ 8 w 83"/>
                <a:gd name="T19" fmla="*/ 44 h 63"/>
                <a:gd name="T20" fmla="*/ 12 w 83"/>
                <a:gd name="T21" fmla="*/ 47 h 63"/>
                <a:gd name="T22" fmla="*/ 16 w 83"/>
                <a:gd name="T23" fmla="*/ 50 h 63"/>
                <a:gd name="T24" fmla="*/ 20 w 83"/>
                <a:gd name="T25" fmla="*/ 52 h 63"/>
                <a:gd name="T26" fmla="*/ 25 w 83"/>
                <a:gd name="T27" fmla="*/ 54 h 63"/>
                <a:gd name="T28" fmla="*/ 32 w 83"/>
                <a:gd name="T29" fmla="*/ 54 h 63"/>
                <a:gd name="T30" fmla="*/ 37 w 83"/>
                <a:gd name="T31" fmla="*/ 52 h 63"/>
                <a:gd name="T32" fmla="*/ 41 w 83"/>
                <a:gd name="T33" fmla="*/ 49 h 63"/>
                <a:gd name="T34" fmla="*/ 45 w 83"/>
                <a:gd name="T35" fmla="*/ 49 h 63"/>
                <a:gd name="T36" fmla="*/ 48 w 83"/>
                <a:gd name="T37" fmla="*/ 50 h 63"/>
                <a:gd name="T38" fmla="*/ 54 w 83"/>
                <a:gd name="T39" fmla="*/ 52 h 63"/>
                <a:gd name="T40" fmla="*/ 59 w 83"/>
                <a:gd name="T41" fmla="*/ 55 h 63"/>
                <a:gd name="T42" fmla="*/ 65 w 83"/>
                <a:gd name="T43" fmla="*/ 58 h 63"/>
                <a:gd name="T44" fmla="*/ 72 w 83"/>
                <a:gd name="T45" fmla="*/ 60 h 63"/>
                <a:gd name="T46" fmla="*/ 77 w 83"/>
                <a:gd name="T47" fmla="*/ 63 h 63"/>
                <a:gd name="T48" fmla="*/ 78 w 83"/>
                <a:gd name="T49" fmla="*/ 63 h 63"/>
                <a:gd name="T50" fmla="*/ 80 w 83"/>
                <a:gd name="T51" fmla="*/ 63 h 63"/>
                <a:gd name="T52" fmla="*/ 80 w 83"/>
                <a:gd name="T53" fmla="*/ 63 h 63"/>
                <a:gd name="T54" fmla="*/ 80 w 83"/>
                <a:gd name="T55" fmla="*/ 63 h 63"/>
                <a:gd name="T56" fmla="*/ 82 w 83"/>
                <a:gd name="T57" fmla="*/ 62 h 63"/>
                <a:gd name="T58" fmla="*/ 82 w 83"/>
                <a:gd name="T59" fmla="*/ 62 h 63"/>
                <a:gd name="T60" fmla="*/ 82 w 83"/>
                <a:gd name="T61" fmla="*/ 62 h 63"/>
                <a:gd name="T62" fmla="*/ 83 w 83"/>
                <a:gd name="T63" fmla="*/ 62 h 63"/>
                <a:gd name="T64" fmla="*/ 83 w 83"/>
                <a:gd name="T65" fmla="*/ 60 h 63"/>
                <a:gd name="T66" fmla="*/ 82 w 83"/>
                <a:gd name="T67" fmla="*/ 57 h 63"/>
                <a:gd name="T68" fmla="*/ 78 w 83"/>
                <a:gd name="T69" fmla="*/ 52 h 63"/>
                <a:gd name="T70" fmla="*/ 74 w 83"/>
                <a:gd name="T71" fmla="*/ 45 h 63"/>
                <a:gd name="T72" fmla="*/ 69 w 83"/>
                <a:gd name="T73" fmla="*/ 41 h 63"/>
                <a:gd name="T74" fmla="*/ 62 w 83"/>
                <a:gd name="T75" fmla="*/ 34 h 63"/>
                <a:gd name="T76" fmla="*/ 56 w 83"/>
                <a:gd name="T77" fmla="*/ 29 h 63"/>
                <a:gd name="T78" fmla="*/ 51 w 83"/>
                <a:gd name="T79" fmla="*/ 26 h 63"/>
                <a:gd name="T80" fmla="*/ 46 w 83"/>
                <a:gd name="T81" fmla="*/ 25 h 63"/>
                <a:gd name="T82" fmla="*/ 41 w 83"/>
                <a:gd name="T83" fmla="*/ 23 h 63"/>
                <a:gd name="T84" fmla="*/ 37 w 83"/>
                <a:gd name="T85" fmla="*/ 20 h 63"/>
                <a:gd name="T86" fmla="*/ 33 w 83"/>
                <a:gd name="T87" fmla="*/ 17 h 63"/>
                <a:gd name="T88" fmla="*/ 30 w 83"/>
                <a:gd name="T89" fmla="*/ 13 h 63"/>
                <a:gd name="T90" fmla="*/ 25 w 83"/>
                <a:gd name="T91" fmla="*/ 10 h 63"/>
                <a:gd name="T92" fmla="*/ 22 w 83"/>
                <a:gd name="T93" fmla="*/ 7 h 63"/>
                <a:gd name="T94" fmla="*/ 17 w 83"/>
                <a:gd name="T95" fmla="*/ 4 h 63"/>
                <a:gd name="T96" fmla="*/ 12 w 83"/>
                <a:gd name="T97" fmla="*/ 0 h 63"/>
                <a:gd name="T98" fmla="*/ 11 w 83"/>
                <a:gd name="T99" fmla="*/ 0 h 63"/>
                <a:gd name="T100" fmla="*/ 9 w 83"/>
                <a:gd name="T101" fmla="*/ 0 h 63"/>
                <a:gd name="T102" fmla="*/ 8 w 83"/>
                <a:gd name="T103" fmla="*/ 0 h 63"/>
                <a:gd name="T104" fmla="*/ 6 w 83"/>
                <a:gd name="T105" fmla="*/ 2 h 63"/>
                <a:gd name="T106" fmla="*/ 4 w 83"/>
                <a:gd name="T107" fmla="*/ 2 h 63"/>
                <a:gd name="T108" fmla="*/ 3 w 83"/>
                <a:gd name="T109" fmla="*/ 4 h 63"/>
                <a:gd name="T110" fmla="*/ 1 w 83"/>
                <a:gd name="T111" fmla="*/ 5 h 63"/>
                <a:gd name="T112" fmla="*/ 1 w 83"/>
                <a:gd name="T113" fmla="*/ 8 h 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
                <a:gd name="T172" fmla="*/ 0 h 63"/>
                <a:gd name="T173" fmla="*/ 83 w 83"/>
                <a:gd name="T174" fmla="*/ 63 h 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 h="63">
                  <a:moveTo>
                    <a:pt x="1" y="8"/>
                  </a:moveTo>
                  <a:lnTo>
                    <a:pt x="0" y="12"/>
                  </a:lnTo>
                  <a:lnTo>
                    <a:pt x="0" y="15"/>
                  </a:lnTo>
                  <a:lnTo>
                    <a:pt x="1" y="20"/>
                  </a:lnTo>
                  <a:lnTo>
                    <a:pt x="1" y="23"/>
                  </a:lnTo>
                  <a:lnTo>
                    <a:pt x="1" y="28"/>
                  </a:lnTo>
                  <a:lnTo>
                    <a:pt x="3" y="33"/>
                  </a:lnTo>
                  <a:lnTo>
                    <a:pt x="3" y="36"/>
                  </a:lnTo>
                  <a:lnTo>
                    <a:pt x="4" y="39"/>
                  </a:lnTo>
                  <a:lnTo>
                    <a:pt x="8" y="44"/>
                  </a:lnTo>
                  <a:lnTo>
                    <a:pt x="12" y="47"/>
                  </a:lnTo>
                  <a:lnTo>
                    <a:pt x="16" y="50"/>
                  </a:lnTo>
                  <a:lnTo>
                    <a:pt x="20" y="52"/>
                  </a:lnTo>
                  <a:lnTo>
                    <a:pt x="25" y="54"/>
                  </a:lnTo>
                  <a:lnTo>
                    <a:pt x="32" y="54"/>
                  </a:lnTo>
                  <a:lnTo>
                    <a:pt x="37" y="52"/>
                  </a:lnTo>
                  <a:lnTo>
                    <a:pt x="41" y="49"/>
                  </a:lnTo>
                  <a:lnTo>
                    <a:pt x="45" y="49"/>
                  </a:lnTo>
                  <a:lnTo>
                    <a:pt x="48" y="50"/>
                  </a:lnTo>
                  <a:lnTo>
                    <a:pt x="54" y="52"/>
                  </a:lnTo>
                  <a:lnTo>
                    <a:pt x="59" y="55"/>
                  </a:lnTo>
                  <a:lnTo>
                    <a:pt x="65" y="58"/>
                  </a:lnTo>
                  <a:lnTo>
                    <a:pt x="72" y="60"/>
                  </a:lnTo>
                  <a:lnTo>
                    <a:pt x="77" y="63"/>
                  </a:lnTo>
                  <a:lnTo>
                    <a:pt x="78" y="63"/>
                  </a:lnTo>
                  <a:lnTo>
                    <a:pt x="80" y="63"/>
                  </a:lnTo>
                  <a:lnTo>
                    <a:pt x="82" y="62"/>
                  </a:lnTo>
                  <a:lnTo>
                    <a:pt x="83" y="62"/>
                  </a:lnTo>
                  <a:lnTo>
                    <a:pt x="83" y="60"/>
                  </a:lnTo>
                  <a:lnTo>
                    <a:pt x="82" y="57"/>
                  </a:lnTo>
                  <a:lnTo>
                    <a:pt x="78" y="52"/>
                  </a:lnTo>
                  <a:lnTo>
                    <a:pt x="74" y="45"/>
                  </a:lnTo>
                  <a:lnTo>
                    <a:pt x="69" y="41"/>
                  </a:lnTo>
                  <a:lnTo>
                    <a:pt x="62" y="34"/>
                  </a:lnTo>
                  <a:lnTo>
                    <a:pt x="56" y="29"/>
                  </a:lnTo>
                  <a:lnTo>
                    <a:pt x="51" y="26"/>
                  </a:lnTo>
                  <a:lnTo>
                    <a:pt x="46" y="25"/>
                  </a:lnTo>
                  <a:lnTo>
                    <a:pt x="41" y="23"/>
                  </a:lnTo>
                  <a:lnTo>
                    <a:pt x="37" y="20"/>
                  </a:lnTo>
                  <a:lnTo>
                    <a:pt x="33" y="17"/>
                  </a:lnTo>
                  <a:lnTo>
                    <a:pt x="30" y="13"/>
                  </a:lnTo>
                  <a:lnTo>
                    <a:pt x="25" y="10"/>
                  </a:lnTo>
                  <a:lnTo>
                    <a:pt x="22" y="7"/>
                  </a:lnTo>
                  <a:lnTo>
                    <a:pt x="17" y="4"/>
                  </a:lnTo>
                  <a:lnTo>
                    <a:pt x="12" y="0"/>
                  </a:lnTo>
                  <a:lnTo>
                    <a:pt x="11" y="0"/>
                  </a:lnTo>
                  <a:lnTo>
                    <a:pt x="9" y="0"/>
                  </a:lnTo>
                  <a:lnTo>
                    <a:pt x="8" y="0"/>
                  </a:lnTo>
                  <a:lnTo>
                    <a:pt x="6" y="2"/>
                  </a:lnTo>
                  <a:lnTo>
                    <a:pt x="4" y="2"/>
                  </a:lnTo>
                  <a:lnTo>
                    <a:pt x="3" y="4"/>
                  </a:lnTo>
                  <a:lnTo>
                    <a:pt x="1" y="5"/>
                  </a:lnTo>
                  <a:lnTo>
                    <a:pt x="1" y="8"/>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09" name="Freeform 183"/>
            <p:cNvSpPr>
              <a:spLocks/>
            </p:cNvSpPr>
            <p:nvPr/>
          </p:nvSpPr>
          <p:spPr bwMode="auto">
            <a:xfrm>
              <a:off x="4422" y="2542"/>
              <a:ext cx="83" cy="63"/>
            </a:xfrm>
            <a:custGeom>
              <a:avLst/>
              <a:gdLst>
                <a:gd name="T0" fmla="*/ 1 w 83"/>
                <a:gd name="T1" fmla="*/ 8 h 63"/>
                <a:gd name="T2" fmla="*/ 0 w 83"/>
                <a:gd name="T3" fmla="*/ 12 h 63"/>
                <a:gd name="T4" fmla="*/ 0 w 83"/>
                <a:gd name="T5" fmla="*/ 15 h 63"/>
                <a:gd name="T6" fmla="*/ 1 w 83"/>
                <a:gd name="T7" fmla="*/ 20 h 63"/>
                <a:gd name="T8" fmla="*/ 1 w 83"/>
                <a:gd name="T9" fmla="*/ 23 h 63"/>
                <a:gd name="T10" fmla="*/ 1 w 83"/>
                <a:gd name="T11" fmla="*/ 28 h 63"/>
                <a:gd name="T12" fmla="*/ 3 w 83"/>
                <a:gd name="T13" fmla="*/ 33 h 63"/>
                <a:gd name="T14" fmla="*/ 3 w 83"/>
                <a:gd name="T15" fmla="*/ 36 h 63"/>
                <a:gd name="T16" fmla="*/ 4 w 83"/>
                <a:gd name="T17" fmla="*/ 39 h 63"/>
                <a:gd name="T18" fmla="*/ 8 w 83"/>
                <a:gd name="T19" fmla="*/ 44 h 63"/>
                <a:gd name="T20" fmla="*/ 12 w 83"/>
                <a:gd name="T21" fmla="*/ 47 h 63"/>
                <a:gd name="T22" fmla="*/ 16 w 83"/>
                <a:gd name="T23" fmla="*/ 50 h 63"/>
                <a:gd name="T24" fmla="*/ 20 w 83"/>
                <a:gd name="T25" fmla="*/ 52 h 63"/>
                <a:gd name="T26" fmla="*/ 25 w 83"/>
                <a:gd name="T27" fmla="*/ 54 h 63"/>
                <a:gd name="T28" fmla="*/ 32 w 83"/>
                <a:gd name="T29" fmla="*/ 54 h 63"/>
                <a:gd name="T30" fmla="*/ 37 w 83"/>
                <a:gd name="T31" fmla="*/ 52 h 63"/>
                <a:gd name="T32" fmla="*/ 41 w 83"/>
                <a:gd name="T33" fmla="*/ 49 h 63"/>
                <a:gd name="T34" fmla="*/ 45 w 83"/>
                <a:gd name="T35" fmla="*/ 49 h 63"/>
                <a:gd name="T36" fmla="*/ 48 w 83"/>
                <a:gd name="T37" fmla="*/ 50 h 63"/>
                <a:gd name="T38" fmla="*/ 54 w 83"/>
                <a:gd name="T39" fmla="*/ 52 h 63"/>
                <a:gd name="T40" fmla="*/ 59 w 83"/>
                <a:gd name="T41" fmla="*/ 55 h 63"/>
                <a:gd name="T42" fmla="*/ 65 w 83"/>
                <a:gd name="T43" fmla="*/ 58 h 63"/>
                <a:gd name="T44" fmla="*/ 72 w 83"/>
                <a:gd name="T45" fmla="*/ 60 h 63"/>
                <a:gd name="T46" fmla="*/ 77 w 83"/>
                <a:gd name="T47" fmla="*/ 63 h 63"/>
                <a:gd name="T48" fmla="*/ 78 w 83"/>
                <a:gd name="T49" fmla="*/ 63 h 63"/>
                <a:gd name="T50" fmla="*/ 80 w 83"/>
                <a:gd name="T51" fmla="*/ 63 h 63"/>
                <a:gd name="T52" fmla="*/ 80 w 83"/>
                <a:gd name="T53" fmla="*/ 63 h 63"/>
                <a:gd name="T54" fmla="*/ 80 w 83"/>
                <a:gd name="T55" fmla="*/ 63 h 63"/>
                <a:gd name="T56" fmla="*/ 82 w 83"/>
                <a:gd name="T57" fmla="*/ 62 h 63"/>
                <a:gd name="T58" fmla="*/ 82 w 83"/>
                <a:gd name="T59" fmla="*/ 62 h 63"/>
                <a:gd name="T60" fmla="*/ 82 w 83"/>
                <a:gd name="T61" fmla="*/ 62 h 63"/>
                <a:gd name="T62" fmla="*/ 83 w 83"/>
                <a:gd name="T63" fmla="*/ 62 h 63"/>
                <a:gd name="T64" fmla="*/ 83 w 83"/>
                <a:gd name="T65" fmla="*/ 60 h 63"/>
                <a:gd name="T66" fmla="*/ 82 w 83"/>
                <a:gd name="T67" fmla="*/ 57 h 63"/>
                <a:gd name="T68" fmla="*/ 78 w 83"/>
                <a:gd name="T69" fmla="*/ 52 h 63"/>
                <a:gd name="T70" fmla="*/ 74 w 83"/>
                <a:gd name="T71" fmla="*/ 45 h 63"/>
                <a:gd name="T72" fmla="*/ 69 w 83"/>
                <a:gd name="T73" fmla="*/ 41 h 63"/>
                <a:gd name="T74" fmla="*/ 62 w 83"/>
                <a:gd name="T75" fmla="*/ 34 h 63"/>
                <a:gd name="T76" fmla="*/ 56 w 83"/>
                <a:gd name="T77" fmla="*/ 29 h 63"/>
                <a:gd name="T78" fmla="*/ 51 w 83"/>
                <a:gd name="T79" fmla="*/ 26 h 63"/>
                <a:gd name="T80" fmla="*/ 46 w 83"/>
                <a:gd name="T81" fmla="*/ 25 h 63"/>
                <a:gd name="T82" fmla="*/ 41 w 83"/>
                <a:gd name="T83" fmla="*/ 23 h 63"/>
                <a:gd name="T84" fmla="*/ 37 w 83"/>
                <a:gd name="T85" fmla="*/ 20 h 63"/>
                <a:gd name="T86" fmla="*/ 33 w 83"/>
                <a:gd name="T87" fmla="*/ 17 h 63"/>
                <a:gd name="T88" fmla="*/ 30 w 83"/>
                <a:gd name="T89" fmla="*/ 13 h 63"/>
                <a:gd name="T90" fmla="*/ 25 w 83"/>
                <a:gd name="T91" fmla="*/ 10 h 63"/>
                <a:gd name="T92" fmla="*/ 22 w 83"/>
                <a:gd name="T93" fmla="*/ 7 h 63"/>
                <a:gd name="T94" fmla="*/ 17 w 83"/>
                <a:gd name="T95" fmla="*/ 4 h 63"/>
                <a:gd name="T96" fmla="*/ 12 w 83"/>
                <a:gd name="T97" fmla="*/ 0 h 63"/>
                <a:gd name="T98" fmla="*/ 11 w 83"/>
                <a:gd name="T99" fmla="*/ 0 h 63"/>
                <a:gd name="T100" fmla="*/ 9 w 83"/>
                <a:gd name="T101" fmla="*/ 0 h 63"/>
                <a:gd name="T102" fmla="*/ 8 w 83"/>
                <a:gd name="T103" fmla="*/ 0 h 63"/>
                <a:gd name="T104" fmla="*/ 6 w 83"/>
                <a:gd name="T105" fmla="*/ 2 h 63"/>
                <a:gd name="T106" fmla="*/ 4 w 83"/>
                <a:gd name="T107" fmla="*/ 2 h 63"/>
                <a:gd name="T108" fmla="*/ 3 w 83"/>
                <a:gd name="T109" fmla="*/ 4 h 63"/>
                <a:gd name="T110" fmla="*/ 1 w 83"/>
                <a:gd name="T111" fmla="*/ 5 h 63"/>
                <a:gd name="T112" fmla="*/ 1 w 83"/>
                <a:gd name="T113" fmla="*/ 8 h 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
                <a:gd name="T172" fmla="*/ 0 h 63"/>
                <a:gd name="T173" fmla="*/ 83 w 83"/>
                <a:gd name="T174" fmla="*/ 63 h 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 h="63">
                  <a:moveTo>
                    <a:pt x="1" y="8"/>
                  </a:moveTo>
                  <a:lnTo>
                    <a:pt x="0" y="12"/>
                  </a:lnTo>
                  <a:lnTo>
                    <a:pt x="0" y="15"/>
                  </a:lnTo>
                  <a:lnTo>
                    <a:pt x="1" y="20"/>
                  </a:lnTo>
                  <a:lnTo>
                    <a:pt x="1" y="23"/>
                  </a:lnTo>
                  <a:lnTo>
                    <a:pt x="1" y="28"/>
                  </a:lnTo>
                  <a:lnTo>
                    <a:pt x="3" y="33"/>
                  </a:lnTo>
                  <a:lnTo>
                    <a:pt x="3" y="36"/>
                  </a:lnTo>
                  <a:lnTo>
                    <a:pt x="4" y="39"/>
                  </a:lnTo>
                  <a:lnTo>
                    <a:pt x="8" y="44"/>
                  </a:lnTo>
                  <a:lnTo>
                    <a:pt x="12" y="47"/>
                  </a:lnTo>
                  <a:lnTo>
                    <a:pt x="16" y="50"/>
                  </a:lnTo>
                  <a:lnTo>
                    <a:pt x="20" y="52"/>
                  </a:lnTo>
                  <a:lnTo>
                    <a:pt x="25" y="54"/>
                  </a:lnTo>
                  <a:lnTo>
                    <a:pt x="32" y="54"/>
                  </a:lnTo>
                  <a:lnTo>
                    <a:pt x="37" y="52"/>
                  </a:lnTo>
                  <a:lnTo>
                    <a:pt x="41" y="49"/>
                  </a:lnTo>
                  <a:lnTo>
                    <a:pt x="45" y="49"/>
                  </a:lnTo>
                  <a:lnTo>
                    <a:pt x="48" y="50"/>
                  </a:lnTo>
                  <a:lnTo>
                    <a:pt x="54" y="52"/>
                  </a:lnTo>
                  <a:lnTo>
                    <a:pt x="59" y="55"/>
                  </a:lnTo>
                  <a:lnTo>
                    <a:pt x="65" y="58"/>
                  </a:lnTo>
                  <a:lnTo>
                    <a:pt x="72" y="60"/>
                  </a:lnTo>
                  <a:lnTo>
                    <a:pt x="77" y="63"/>
                  </a:lnTo>
                  <a:lnTo>
                    <a:pt x="78" y="63"/>
                  </a:lnTo>
                  <a:lnTo>
                    <a:pt x="80" y="63"/>
                  </a:lnTo>
                  <a:lnTo>
                    <a:pt x="82" y="62"/>
                  </a:lnTo>
                  <a:lnTo>
                    <a:pt x="83" y="62"/>
                  </a:lnTo>
                  <a:lnTo>
                    <a:pt x="83" y="60"/>
                  </a:lnTo>
                  <a:lnTo>
                    <a:pt x="82" y="57"/>
                  </a:lnTo>
                  <a:lnTo>
                    <a:pt x="78" y="52"/>
                  </a:lnTo>
                  <a:lnTo>
                    <a:pt x="74" y="45"/>
                  </a:lnTo>
                  <a:lnTo>
                    <a:pt x="69" y="41"/>
                  </a:lnTo>
                  <a:lnTo>
                    <a:pt x="62" y="34"/>
                  </a:lnTo>
                  <a:lnTo>
                    <a:pt x="56" y="29"/>
                  </a:lnTo>
                  <a:lnTo>
                    <a:pt x="51" y="26"/>
                  </a:lnTo>
                  <a:lnTo>
                    <a:pt x="46" y="25"/>
                  </a:lnTo>
                  <a:lnTo>
                    <a:pt x="41" y="23"/>
                  </a:lnTo>
                  <a:lnTo>
                    <a:pt x="37" y="20"/>
                  </a:lnTo>
                  <a:lnTo>
                    <a:pt x="33" y="17"/>
                  </a:lnTo>
                  <a:lnTo>
                    <a:pt x="30" y="13"/>
                  </a:lnTo>
                  <a:lnTo>
                    <a:pt x="25" y="10"/>
                  </a:lnTo>
                  <a:lnTo>
                    <a:pt x="22" y="7"/>
                  </a:lnTo>
                  <a:lnTo>
                    <a:pt x="17" y="4"/>
                  </a:lnTo>
                  <a:lnTo>
                    <a:pt x="12" y="0"/>
                  </a:lnTo>
                  <a:lnTo>
                    <a:pt x="11" y="0"/>
                  </a:lnTo>
                  <a:lnTo>
                    <a:pt x="9" y="0"/>
                  </a:lnTo>
                  <a:lnTo>
                    <a:pt x="8" y="0"/>
                  </a:lnTo>
                  <a:lnTo>
                    <a:pt x="6" y="2"/>
                  </a:lnTo>
                  <a:lnTo>
                    <a:pt x="4" y="2"/>
                  </a:lnTo>
                  <a:lnTo>
                    <a:pt x="3" y="4"/>
                  </a:lnTo>
                  <a:lnTo>
                    <a:pt x="1" y="5"/>
                  </a:lnTo>
                  <a:lnTo>
                    <a:pt x="1" y="8"/>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0" name="Freeform 184"/>
            <p:cNvSpPr>
              <a:spLocks/>
            </p:cNvSpPr>
            <p:nvPr/>
          </p:nvSpPr>
          <p:spPr bwMode="auto">
            <a:xfrm>
              <a:off x="4422" y="2542"/>
              <a:ext cx="83" cy="63"/>
            </a:xfrm>
            <a:custGeom>
              <a:avLst/>
              <a:gdLst>
                <a:gd name="T0" fmla="*/ 1 w 83"/>
                <a:gd name="T1" fmla="*/ 8 h 63"/>
                <a:gd name="T2" fmla="*/ 0 w 83"/>
                <a:gd name="T3" fmla="*/ 12 h 63"/>
                <a:gd name="T4" fmla="*/ 0 w 83"/>
                <a:gd name="T5" fmla="*/ 15 h 63"/>
                <a:gd name="T6" fmla="*/ 1 w 83"/>
                <a:gd name="T7" fmla="*/ 20 h 63"/>
                <a:gd name="T8" fmla="*/ 1 w 83"/>
                <a:gd name="T9" fmla="*/ 23 h 63"/>
                <a:gd name="T10" fmla="*/ 1 w 83"/>
                <a:gd name="T11" fmla="*/ 28 h 63"/>
                <a:gd name="T12" fmla="*/ 3 w 83"/>
                <a:gd name="T13" fmla="*/ 33 h 63"/>
                <a:gd name="T14" fmla="*/ 3 w 83"/>
                <a:gd name="T15" fmla="*/ 36 h 63"/>
                <a:gd name="T16" fmla="*/ 4 w 83"/>
                <a:gd name="T17" fmla="*/ 39 h 63"/>
                <a:gd name="T18" fmla="*/ 8 w 83"/>
                <a:gd name="T19" fmla="*/ 44 h 63"/>
                <a:gd name="T20" fmla="*/ 12 w 83"/>
                <a:gd name="T21" fmla="*/ 47 h 63"/>
                <a:gd name="T22" fmla="*/ 16 w 83"/>
                <a:gd name="T23" fmla="*/ 50 h 63"/>
                <a:gd name="T24" fmla="*/ 20 w 83"/>
                <a:gd name="T25" fmla="*/ 52 h 63"/>
                <a:gd name="T26" fmla="*/ 25 w 83"/>
                <a:gd name="T27" fmla="*/ 54 h 63"/>
                <a:gd name="T28" fmla="*/ 32 w 83"/>
                <a:gd name="T29" fmla="*/ 54 h 63"/>
                <a:gd name="T30" fmla="*/ 37 w 83"/>
                <a:gd name="T31" fmla="*/ 52 h 63"/>
                <a:gd name="T32" fmla="*/ 41 w 83"/>
                <a:gd name="T33" fmla="*/ 49 h 63"/>
                <a:gd name="T34" fmla="*/ 45 w 83"/>
                <a:gd name="T35" fmla="*/ 49 h 63"/>
                <a:gd name="T36" fmla="*/ 48 w 83"/>
                <a:gd name="T37" fmla="*/ 50 h 63"/>
                <a:gd name="T38" fmla="*/ 54 w 83"/>
                <a:gd name="T39" fmla="*/ 52 h 63"/>
                <a:gd name="T40" fmla="*/ 59 w 83"/>
                <a:gd name="T41" fmla="*/ 55 h 63"/>
                <a:gd name="T42" fmla="*/ 65 w 83"/>
                <a:gd name="T43" fmla="*/ 58 h 63"/>
                <a:gd name="T44" fmla="*/ 72 w 83"/>
                <a:gd name="T45" fmla="*/ 60 h 63"/>
                <a:gd name="T46" fmla="*/ 77 w 83"/>
                <a:gd name="T47" fmla="*/ 63 h 63"/>
                <a:gd name="T48" fmla="*/ 78 w 83"/>
                <a:gd name="T49" fmla="*/ 63 h 63"/>
                <a:gd name="T50" fmla="*/ 80 w 83"/>
                <a:gd name="T51" fmla="*/ 63 h 63"/>
                <a:gd name="T52" fmla="*/ 80 w 83"/>
                <a:gd name="T53" fmla="*/ 63 h 63"/>
                <a:gd name="T54" fmla="*/ 80 w 83"/>
                <a:gd name="T55" fmla="*/ 63 h 63"/>
                <a:gd name="T56" fmla="*/ 82 w 83"/>
                <a:gd name="T57" fmla="*/ 62 h 63"/>
                <a:gd name="T58" fmla="*/ 82 w 83"/>
                <a:gd name="T59" fmla="*/ 62 h 63"/>
                <a:gd name="T60" fmla="*/ 82 w 83"/>
                <a:gd name="T61" fmla="*/ 62 h 63"/>
                <a:gd name="T62" fmla="*/ 83 w 83"/>
                <a:gd name="T63" fmla="*/ 62 h 63"/>
                <a:gd name="T64" fmla="*/ 83 w 83"/>
                <a:gd name="T65" fmla="*/ 60 h 63"/>
                <a:gd name="T66" fmla="*/ 82 w 83"/>
                <a:gd name="T67" fmla="*/ 57 h 63"/>
                <a:gd name="T68" fmla="*/ 78 w 83"/>
                <a:gd name="T69" fmla="*/ 52 h 63"/>
                <a:gd name="T70" fmla="*/ 74 w 83"/>
                <a:gd name="T71" fmla="*/ 45 h 63"/>
                <a:gd name="T72" fmla="*/ 69 w 83"/>
                <a:gd name="T73" fmla="*/ 41 h 63"/>
                <a:gd name="T74" fmla="*/ 62 w 83"/>
                <a:gd name="T75" fmla="*/ 34 h 63"/>
                <a:gd name="T76" fmla="*/ 56 w 83"/>
                <a:gd name="T77" fmla="*/ 29 h 63"/>
                <a:gd name="T78" fmla="*/ 51 w 83"/>
                <a:gd name="T79" fmla="*/ 26 h 63"/>
                <a:gd name="T80" fmla="*/ 46 w 83"/>
                <a:gd name="T81" fmla="*/ 25 h 63"/>
                <a:gd name="T82" fmla="*/ 41 w 83"/>
                <a:gd name="T83" fmla="*/ 23 h 63"/>
                <a:gd name="T84" fmla="*/ 37 w 83"/>
                <a:gd name="T85" fmla="*/ 20 h 63"/>
                <a:gd name="T86" fmla="*/ 33 w 83"/>
                <a:gd name="T87" fmla="*/ 17 h 63"/>
                <a:gd name="T88" fmla="*/ 30 w 83"/>
                <a:gd name="T89" fmla="*/ 13 h 63"/>
                <a:gd name="T90" fmla="*/ 25 w 83"/>
                <a:gd name="T91" fmla="*/ 10 h 63"/>
                <a:gd name="T92" fmla="*/ 22 w 83"/>
                <a:gd name="T93" fmla="*/ 7 h 63"/>
                <a:gd name="T94" fmla="*/ 17 w 83"/>
                <a:gd name="T95" fmla="*/ 4 h 63"/>
                <a:gd name="T96" fmla="*/ 12 w 83"/>
                <a:gd name="T97" fmla="*/ 0 h 63"/>
                <a:gd name="T98" fmla="*/ 11 w 83"/>
                <a:gd name="T99" fmla="*/ 0 h 63"/>
                <a:gd name="T100" fmla="*/ 9 w 83"/>
                <a:gd name="T101" fmla="*/ 0 h 63"/>
                <a:gd name="T102" fmla="*/ 8 w 83"/>
                <a:gd name="T103" fmla="*/ 0 h 63"/>
                <a:gd name="T104" fmla="*/ 6 w 83"/>
                <a:gd name="T105" fmla="*/ 2 h 63"/>
                <a:gd name="T106" fmla="*/ 4 w 83"/>
                <a:gd name="T107" fmla="*/ 2 h 63"/>
                <a:gd name="T108" fmla="*/ 3 w 83"/>
                <a:gd name="T109" fmla="*/ 4 h 63"/>
                <a:gd name="T110" fmla="*/ 1 w 83"/>
                <a:gd name="T111" fmla="*/ 5 h 63"/>
                <a:gd name="T112" fmla="*/ 1 w 83"/>
                <a:gd name="T113" fmla="*/ 8 h 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
                <a:gd name="T172" fmla="*/ 0 h 63"/>
                <a:gd name="T173" fmla="*/ 83 w 83"/>
                <a:gd name="T174" fmla="*/ 63 h 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 h="63">
                  <a:moveTo>
                    <a:pt x="1" y="8"/>
                  </a:moveTo>
                  <a:lnTo>
                    <a:pt x="0" y="12"/>
                  </a:lnTo>
                  <a:lnTo>
                    <a:pt x="0" y="15"/>
                  </a:lnTo>
                  <a:lnTo>
                    <a:pt x="1" y="20"/>
                  </a:lnTo>
                  <a:lnTo>
                    <a:pt x="1" y="23"/>
                  </a:lnTo>
                  <a:lnTo>
                    <a:pt x="1" y="28"/>
                  </a:lnTo>
                  <a:lnTo>
                    <a:pt x="3" y="33"/>
                  </a:lnTo>
                  <a:lnTo>
                    <a:pt x="3" y="36"/>
                  </a:lnTo>
                  <a:lnTo>
                    <a:pt x="4" y="39"/>
                  </a:lnTo>
                  <a:lnTo>
                    <a:pt x="8" y="44"/>
                  </a:lnTo>
                  <a:lnTo>
                    <a:pt x="12" y="47"/>
                  </a:lnTo>
                  <a:lnTo>
                    <a:pt x="16" y="50"/>
                  </a:lnTo>
                  <a:lnTo>
                    <a:pt x="20" y="52"/>
                  </a:lnTo>
                  <a:lnTo>
                    <a:pt x="25" y="54"/>
                  </a:lnTo>
                  <a:lnTo>
                    <a:pt x="32" y="54"/>
                  </a:lnTo>
                  <a:lnTo>
                    <a:pt x="37" y="52"/>
                  </a:lnTo>
                  <a:lnTo>
                    <a:pt x="41" y="49"/>
                  </a:lnTo>
                  <a:lnTo>
                    <a:pt x="45" y="49"/>
                  </a:lnTo>
                  <a:lnTo>
                    <a:pt x="48" y="50"/>
                  </a:lnTo>
                  <a:lnTo>
                    <a:pt x="54" y="52"/>
                  </a:lnTo>
                  <a:lnTo>
                    <a:pt x="59" y="55"/>
                  </a:lnTo>
                  <a:lnTo>
                    <a:pt x="65" y="58"/>
                  </a:lnTo>
                  <a:lnTo>
                    <a:pt x="72" y="60"/>
                  </a:lnTo>
                  <a:lnTo>
                    <a:pt x="77" y="63"/>
                  </a:lnTo>
                  <a:lnTo>
                    <a:pt x="78" y="63"/>
                  </a:lnTo>
                  <a:lnTo>
                    <a:pt x="80" y="63"/>
                  </a:lnTo>
                  <a:lnTo>
                    <a:pt x="82" y="62"/>
                  </a:lnTo>
                  <a:lnTo>
                    <a:pt x="83" y="62"/>
                  </a:lnTo>
                  <a:lnTo>
                    <a:pt x="83" y="60"/>
                  </a:lnTo>
                  <a:lnTo>
                    <a:pt x="82" y="57"/>
                  </a:lnTo>
                  <a:lnTo>
                    <a:pt x="78" y="52"/>
                  </a:lnTo>
                  <a:lnTo>
                    <a:pt x="74" y="45"/>
                  </a:lnTo>
                  <a:lnTo>
                    <a:pt x="69" y="41"/>
                  </a:lnTo>
                  <a:lnTo>
                    <a:pt x="62" y="34"/>
                  </a:lnTo>
                  <a:lnTo>
                    <a:pt x="56" y="29"/>
                  </a:lnTo>
                  <a:lnTo>
                    <a:pt x="51" y="26"/>
                  </a:lnTo>
                  <a:lnTo>
                    <a:pt x="46" y="25"/>
                  </a:lnTo>
                  <a:lnTo>
                    <a:pt x="41" y="23"/>
                  </a:lnTo>
                  <a:lnTo>
                    <a:pt x="37" y="20"/>
                  </a:lnTo>
                  <a:lnTo>
                    <a:pt x="33" y="17"/>
                  </a:lnTo>
                  <a:lnTo>
                    <a:pt x="30" y="13"/>
                  </a:lnTo>
                  <a:lnTo>
                    <a:pt x="25" y="10"/>
                  </a:lnTo>
                  <a:lnTo>
                    <a:pt x="22" y="7"/>
                  </a:lnTo>
                  <a:lnTo>
                    <a:pt x="17" y="4"/>
                  </a:lnTo>
                  <a:lnTo>
                    <a:pt x="12" y="0"/>
                  </a:lnTo>
                  <a:lnTo>
                    <a:pt x="11" y="0"/>
                  </a:lnTo>
                  <a:lnTo>
                    <a:pt x="9" y="0"/>
                  </a:lnTo>
                  <a:lnTo>
                    <a:pt x="8" y="0"/>
                  </a:lnTo>
                  <a:lnTo>
                    <a:pt x="6" y="2"/>
                  </a:lnTo>
                  <a:lnTo>
                    <a:pt x="4" y="2"/>
                  </a:lnTo>
                  <a:lnTo>
                    <a:pt x="3" y="4"/>
                  </a:lnTo>
                  <a:lnTo>
                    <a:pt x="1" y="5"/>
                  </a:lnTo>
                  <a:lnTo>
                    <a:pt x="1" y="8"/>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1" name="Freeform 185"/>
            <p:cNvSpPr>
              <a:spLocks/>
            </p:cNvSpPr>
            <p:nvPr/>
          </p:nvSpPr>
          <p:spPr bwMode="auto">
            <a:xfrm>
              <a:off x="4430" y="2507"/>
              <a:ext cx="86" cy="39"/>
            </a:xfrm>
            <a:custGeom>
              <a:avLst/>
              <a:gdLst>
                <a:gd name="T0" fmla="*/ 12 w 86"/>
                <a:gd name="T1" fmla="*/ 3 h 39"/>
                <a:gd name="T2" fmla="*/ 9 w 86"/>
                <a:gd name="T3" fmla="*/ 5 h 39"/>
                <a:gd name="T4" fmla="*/ 8 w 86"/>
                <a:gd name="T5" fmla="*/ 7 h 39"/>
                <a:gd name="T6" fmla="*/ 6 w 86"/>
                <a:gd name="T7" fmla="*/ 7 h 39"/>
                <a:gd name="T8" fmla="*/ 4 w 86"/>
                <a:gd name="T9" fmla="*/ 8 h 39"/>
                <a:gd name="T10" fmla="*/ 1 w 86"/>
                <a:gd name="T11" fmla="*/ 10 h 39"/>
                <a:gd name="T12" fmla="*/ 1 w 86"/>
                <a:gd name="T13" fmla="*/ 10 h 39"/>
                <a:gd name="T14" fmla="*/ 0 w 86"/>
                <a:gd name="T15" fmla="*/ 11 h 39"/>
                <a:gd name="T16" fmla="*/ 0 w 86"/>
                <a:gd name="T17" fmla="*/ 11 h 39"/>
                <a:gd name="T18" fmla="*/ 1 w 86"/>
                <a:gd name="T19" fmla="*/ 16 h 39"/>
                <a:gd name="T20" fmla="*/ 4 w 86"/>
                <a:gd name="T21" fmla="*/ 19 h 39"/>
                <a:gd name="T22" fmla="*/ 6 w 86"/>
                <a:gd name="T23" fmla="*/ 24 h 39"/>
                <a:gd name="T24" fmla="*/ 11 w 86"/>
                <a:gd name="T25" fmla="*/ 27 h 39"/>
                <a:gd name="T26" fmla="*/ 14 w 86"/>
                <a:gd name="T27" fmla="*/ 31 h 39"/>
                <a:gd name="T28" fmla="*/ 19 w 86"/>
                <a:gd name="T29" fmla="*/ 34 h 39"/>
                <a:gd name="T30" fmla="*/ 22 w 86"/>
                <a:gd name="T31" fmla="*/ 35 h 39"/>
                <a:gd name="T32" fmla="*/ 27 w 86"/>
                <a:gd name="T33" fmla="*/ 35 h 39"/>
                <a:gd name="T34" fmla="*/ 33 w 86"/>
                <a:gd name="T35" fmla="*/ 35 h 39"/>
                <a:gd name="T36" fmla="*/ 40 w 86"/>
                <a:gd name="T37" fmla="*/ 37 h 39"/>
                <a:gd name="T38" fmla="*/ 48 w 86"/>
                <a:gd name="T39" fmla="*/ 37 h 39"/>
                <a:gd name="T40" fmla="*/ 56 w 86"/>
                <a:gd name="T41" fmla="*/ 39 h 39"/>
                <a:gd name="T42" fmla="*/ 64 w 86"/>
                <a:gd name="T43" fmla="*/ 39 h 39"/>
                <a:gd name="T44" fmla="*/ 72 w 86"/>
                <a:gd name="T45" fmla="*/ 39 h 39"/>
                <a:gd name="T46" fmla="*/ 78 w 86"/>
                <a:gd name="T47" fmla="*/ 39 h 39"/>
                <a:gd name="T48" fmla="*/ 83 w 86"/>
                <a:gd name="T49" fmla="*/ 37 h 39"/>
                <a:gd name="T50" fmla="*/ 85 w 86"/>
                <a:gd name="T51" fmla="*/ 35 h 39"/>
                <a:gd name="T52" fmla="*/ 86 w 86"/>
                <a:gd name="T53" fmla="*/ 32 h 39"/>
                <a:gd name="T54" fmla="*/ 86 w 86"/>
                <a:gd name="T55" fmla="*/ 27 h 39"/>
                <a:gd name="T56" fmla="*/ 86 w 86"/>
                <a:gd name="T57" fmla="*/ 24 h 39"/>
                <a:gd name="T58" fmla="*/ 85 w 86"/>
                <a:gd name="T59" fmla="*/ 21 h 39"/>
                <a:gd name="T60" fmla="*/ 83 w 86"/>
                <a:gd name="T61" fmla="*/ 16 h 39"/>
                <a:gd name="T62" fmla="*/ 82 w 86"/>
                <a:gd name="T63" fmla="*/ 15 h 39"/>
                <a:gd name="T64" fmla="*/ 77 w 86"/>
                <a:gd name="T65" fmla="*/ 13 h 39"/>
                <a:gd name="T66" fmla="*/ 70 w 86"/>
                <a:gd name="T67" fmla="*/ 10 h 39"/>
                <a:gd name="T68" fmla="*/ 62 w 86"/>
                <a:gd name="T69" fmla="*/ 8 h 39"/>
                <a:gd name="T70" fmla="*/ 54 w 86"/>
                <a:gd name="T71" fmla="*/ 5 h 39"/>
                <a:gd name="T72" fmla="*/ 45 w 86"/>
                <a:gd name="T73" fmla="*/ 2 h 39"/>
                <a:gd name="T74" fmla="*/ 35 w 86"/>
                <a:gd name="T75" fmla="*/ 0 h 39"/>
                <a:gd name="T76" fmla="*/ 27 w 86"/>
                <a:gd name="T77" fmla="*/ 0 h 39"/>
                <a:gd name="T78" fmla="*/ 19 w 86"/>
                <a:gd name="T79" fmla="*/ 0 h 39"/>
                <a:gd name="T80" fmla="*/ 12 w 86"/>
                <a:gd name="T81" fmla="*/ 3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6"/>
                <a:gd name="T124" fmla="*/ 0 h 39"/>
                <a:gd name="T125" fmla="*/ 86 w 86"/>
                <a:gd name="T126" fmla="*/ 39 h 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6" h="39">
                  <a:moveTo>
                    <a:pt x="12" y="3"/>
                  </a:moveTo>
                  <a:lnTo>
                    <a:pt x="9" y="5"/>
                  </a:lnTo>
                  <a:lnTo>
                    <a:pt x="8" y="7"/>
                  </a:lnTo>
                  <a:lnTo>
                    <a:pt x="6" y="7"/>
                  </a:lnTo>
                  <a:lnTo>
                    <a:pt x="4" y="8"/>
                  </a:lnTo>
                  <a:lnTo>
                    <a:pt x="1" y="10"/>
                  </a:lnTo>
                  <a:lnTo>
                    <a:pt x="0" y="11"/>
                  </a:lnTo>
                  <a:lnTo>
                    <a:pt x="1" y="16"/>
                  </a:lnTo>
                  <a:lnTo>
                    <a:pt x="4" y="19"/>
                  </a:lnTo>
                  <a:lnTo>
                    <a:pt x="6" y="24"/>
                  </a:lnTo>
                  <a:lnTo>
                    <a:pt x="11" y="27"/>
                  </a:lnTo>
                  <a:lnTo>
                    <a:pt x="14" y="31"/>
                  </a:lnTo>
                  <a:lnTo>
                    <a:pt x="19" y="34"/>
                  </a:lnTo>
                  <a:lnTo>
                    <a:pt x="22" y="35"/>
                  </a:lnTo>
                  <a:lnTo>
                    <a:pt x="27" y="35"/>
                  </a:lnTo>
                  <a:lnTo>
                    <a:pt x="33" y="35"/>
                  </a:lnTo>
                  <a:lnTo>
                    <a:pt x="40" y="37"/>
                  </a:lnTo>
                  <a:lnTo>
                    <a:pt x="48" y="37"/>
                  </a:lnTo>
                  <a:lnTo>
                    <a:pt x="56" y="39"/>
                  </a:lnTo>
                  <a:lnTo>
                    <a:pt x="64" y="39"/>
                  </a:lnTo>
                  <a:lnTo>
                    <a:pt x="72" y="39"/>
                  </a:lnTo>
                  <a:lnTo>
                    <a:pt x="78" y="39"/>
                  </a:lnTo>
                  <a:lnTo>
                    <a:pt x="83" y="37"/>
                  </a:lnTo>
                  <a:lnTo>
                    <a:pt x="85" y="35"/>
                  </a:lnTo>
                  <a:lnTo>
                    <a:pt x="86" y="32"/>
                  </a:lnTo>
                  <a:lnTo>
                    <a:pt x="86" y="27"/>
                  </a:lnTo>
                  <a:lnTo>
                    <a:pt x="86" y="24"/>
                  </a:lnTo>
                  <a:lnTo>
                    <a:pt x="85" y="21"/>
                  </a:lnTo>
                  <a:lnTo>
                    <a:pt x="83" y="16"/>
                  </a:lnTo>
                  <a:lnTo>
                    <a:pt x="82" y="15"/>
                  </a:lnTo>
                  <a:lnTo>
                    <a:pt x="77" y="13"/>
                  </a:lnTo>
                  <a:lnTo>
                    <a:pt x="70" y="10"/>
                  </a:lnTo>
                  <a:lnTo>
                    <a:pt x="62" y="8"/>
                  </a:lnTo>
                  <a:lnTo>
                    <a:pt x="54" y="5"/>
                  </a:lnTo>
                  <a:lnTo>
                    <a:pt x="45" y="2"/>
                  </a:lnTo>
                  <a:lnTo>
                    <a:pt x="35" y="0"/>
                  </a:lnTo>
                  <a:lnTo>
                    <a:pt x="27" y="0"/>
                  </a:lnTo>
                  <a:lnTo>
                    <a:pt x="19" y="0"/>
                  </a:lnTo>
                  <a:lnTo>
                    <a:pt x="12" y="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2" name="Freeform 186"/>
            <p:cNvSpPr>
              <a:spLocks/>
            </p:cNvSpPr>
            <p:nvPr/>
          </p:nvSpPr>
          <p:spPr bwMode="auto">
            <a:xfrm>
              <a:off x="4430" y="2507"/>
              <a:ext cx="86" cy="39"/>
            </a:xfrm>
            <a:custGeom>
              <a:avLst/>
              <a:gdLst>
                <a:gd name="T0" fmla="*/ 12 w 86"/>
                <a:gd name="T1" fmla="*/ 3 h 39"/>
                <a:gd name="T2" fmla="*/ 9 w 86"/>
                <a:gd name="T3" fmla="*/ 5 h 39"/>
                <a:gd name="T4" fmla="*/ 8 w 86"/>
                <a:gd name="T5" fmla="*/ 7 h 39"/>
                <a:gd name="T6" fmla="*/ 6 w 86"/>
                <a:gd name="T7" fmla="*/ 7 h 39"/>
                <a:gd name="T8" fmla="*/ 4 w 86"/>
                <a:gd name="T9" fmla="*/ 8 h 39"/>
                <a:gd name="T10" fmla="*/ 1 w 86"/>
                <a:gd name="T11" fmla="*/ 10 h 39"/>
                <a:gd name="T12" fmla="*/ 1 w 86"/>
                <a:gd name="T13" fmla="*/ 10 h 39"/>
                <a:gd name="T14" fmla="*/ 0 w 86"/>
                <a:gd name="T15" fmla="*/ 11 h 39"/>
                <a:gd name="T16" fmla="*/ 0 w 86"/>
                <a:gd name="T17" fmla="*/ 11 h 39"/>
                <a:gd name="T18" fmla="*/ 1 w 86"/>
                <a:gd name="T19" fmla="*/ 16 h 39"/>
                <a:gd name="T20" fmla="*/ 4 w 86"/>
                <a:gd name="T21" fmla="*/ 19 h 39"/>
                <a:gd name="T22" fmla="*/ 6 w 86"/>
                <a:gd name="T23" fmla="*/ 24 h 39"/>
                <a:gd name="T24" fmla="*/ 11 w 86"/>
                <a:gd name="T25" fmla="*/ 27 h 39"/>
                <a:gd name="T26" fmla="*/ 14 w 86"/>
                <a:gd name="T27" fmla="*/ 31 h 39"/>
                <a:gd name="T28" fmla="*/ 19 w 86"/>
                <a:gd name="T29" fmla="*/ 34 h 39"/>
                <a:gd name="T30" fmla="*/ 22 w 86"/>
                <a:gd name="T31" fmla="*/ 35 h 39"/>
                <a:gd name="T32" fmla="*/ 27 w 86"/>
                <a:gd name="T33" fmla="*/ 35 h 39"/>
                <a:gd name="T34" fmla="*/ 33 w 86"/>
                <a:gd name="T35" fmla="*/ 35 h 39"/>
                <a:gd name="T36" fmla="*/ 40 w 86"/>
                <a:gd name="T37" fmla="*/ 37 h 39"/>
                <a:gd name="T38" fmla="*/ 48 w 86"/>
                <a:gd name="T39" fmla="*/ 37 h 39"/>
                <a:gd name="T40" fmla="*/ 56 w 86"/>
                <a:gd name="T41" fmla="*/ 39 h 39"/>
                <a:gd name="T42" fmla="*/ 64 w 86"/>
                <a:gd name="T43" fmla="*/ 39 h 39"/>
                <a:gd name="T44" fmla="*/ 72 w 86"/>
                <a:gd name="T45" fmla="*/ 39 h 39"/>
                <a:gd name="T46" fmla="*/ 78 w 86"/>
                <a:gd name="T47" fmla="*/ 39 h 39"/>
                <a:gd name="T48" fmla="*/ 83 w 86"/>
                <a:gd name="T49" fmla="*/ 37 h 39"/>
                <a:gd name="T50" fmla="*/ 85 w 86"/>
                <a:gd name="T51" fmla="*/ 35 h 39"/>
                <a:gd name="T52" fmla="*/ 86 w 86"/>
                <a:gd name="T53" fmla="*/ 32 h 39"/>
                <a:gd name="T54" fmla="*/ 86 w 86"/>
                <a:gd name="T55" fmla="*/ 27 h 39"/>
                <a:gd name="T56" fmla="*/ 86 w 86"/>
                <a:gd name="T57" fmla="*/ 24 h 39"/>
                <a:gd name="T58" fmla="*/ 85 w 86"/>
                <a:gd name="T59" fmla="*/ 21 h 39"/>
                <a:gd name="T60" fmla="*/ 83 w 86"/>
                <a:gd name="T61" fmla="*/ 16 h 39"/>
                <a:gd name="T62" fmla="*/ 82 w 86"/>
                <a:gd name="T63" fmla="*/ 15 h 39"/>
                <a:gd name="T64" fmla="*/ 77 w 86"/>
                <a:gd name="T65" fmla="*/ 13 h 39"/>
                <a:gd name="T66" fmla="*/ 70 w 86"/>
                <a:gd name="T67" fmla="*/ 10 h 39"/>
                <a:gd name="T68" fmla="*/ 62 w 86"/>
                <a:gd name="T69" fmla="*/ 8 h 39"/>
                <a:gd name="T70" fmla="*/ 54 w 86"/>
                <a:gd name="T71" fmla="*/ 5 h 39"/>
                <a:gd name="T72" fmla="*/ 45 w 86"/>
                <a:gd name="T73" fmla="*/ 2 h 39"/>
                <a:gd name="T74" fmla="*/ 35 w 86"/>
                <a:gd name="T75" fmla="*/ 0 h 39"/>
                <a:gd name="T76" fmla="*/ 27 w 86"/>
                <a:gd name="T77" fmla="*/ 0 h 39"/>
                <a:gd name="T78" fmla="*/ 19 w 86"/>
                <a:gd name="T79" fmla="*/ 0 h 39"/>
                <a:gd name="T80" fmla="*/ 12 w 86"/>
                <a:gd name="T81" fmla="*/ 3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6"/>
                <a:gd name="T124" fmla="*/ 0 h 39"/>
                <a:gd name="T125" fmla="*/ 86 w 86"/>
                <a:gd name="T126" fmla="*/ 39 h 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6" h="39">
                  <a:moveTo>
                    <a:pt x="12" y="3"/>
                  </a:moveTo>
                  <a:lnTo>
                    <a:pt x="9" y="5"/>
                  </a:lnTo>
                  <a:lnTo>
                    <a:pt x="8" y="7"/>
                  </a:lnTo>
                  <a:lnTo>
                    <a:pt x="6" y="7"/>
                  </a:lnTo>
                  <a:lnTo>
                    <a:pt x="4" y="8"/>
                  </a:lnTo>
                  <a:lnTo>
                    <a:pt x="1" y="10"/>
                  </a:lnTo>
                  <a:lnTo>
                    <a:pt x="0" y="11"/>
                  </a:lnTo>
                  <a:lnTo>
                    <a:pt x="1" y="16"/>
                  </a:lnTo>
                  <a:lnTo>
                    <a:pt x="4" y="19"/>
                  </a:lnTo>
                  <a:lnTo>
                    <a:pt x="6" y="24"/>
                  </a:lnTo>
                  <a:lnTo>
                    <a:pt x="11" y="27"/>
                  </a:lnTo>
                  <a:lnTo>
                    <a:pt x="14" y="31"/>
                  </a:lnTo>
                  <a:lnTo>
                    <a:pt x="19" y="34"/>
                  </a:lnTo>
                  <a:lnTo>
                    <a:pt x="22" y="35"/>
                  </a:lnTo>
                  <a:lnTo>
                    <a:pt x="27" y="35"/>
                  </a:lnTo>
                  <a:lnTo>
                    <a:pt x="33" y="35"/>
                  </a:lnTo>
                  <a:lnTo>
                    <a:pt x="40" y="37"/>
                  </a:lnTo>
                  <a:lnTo>
                    <a:pt x="48" y="37"/>
                  </a:lnTo>
                  <a:lnTo>
                    <a:pt x="56" y="39"/>
                  </a:lnTo>
                  <a:lnTo>
                    <a:pt x="64" y="39"/>
                  </a:lnTo>
                  <a:lnTo>
                    <a:pt x="72" y="39"/>
                  </a:lnTo>
                  <a:lnTo>
                    <a:pt x="78" y="39"/>
                  </a:lnTo>
                  <a:lnTo>
                    <a:pt x="83" y="37"/>
                  </a:lnTo>
                  <a:lnTo>
                    <a:pt x="85" y="35"/>
                  </a:lnTo>
                  <a:lnTo>
                    <a:pt x="86" y="32"/>
                  </a:lnTo>
                  <a:lnTo>
                    <a:pt x="86" y="27"/>
                  </a:lnTo>
                  <a:lnTo>
                    <a:pt x="86" y="24"/>
                  </a:lnTo>
                  <a:lnTo>
                    <a:pt x="85" y="21"/>
                  </a:lnTo>
                  <a:lnTo>
                    <a:pt x="83" y="16"/>
                  </a:lnTo>
                  <a:lnTo>
                    <a:pt x="82" y="15"/>
                  </a:lnTo>
                  <a:lnTo>
                    <a:pt x="77" y="13"/>
                  </a:lnTo>
                  <a:lnTo>
                    <a:pt x="70" y="10"/>
                  </a:lnTo>
                  <a:lnTo>
                    <a:pt x="62" y="8"/>
                  </a:lnTo>
                  <a:lnTo>
                    <a:pt x="54" y="5"/>
                  </a:lnTo>
                  <a:lnTo>
                    <a:pt x="45" y="2"/>
                  </a:lnTo>
                  <a:lnTo>
                    <a:pt x="35" y="0"/>
                  </a:lnTo>
                  <a:lnTo>
                    <a:pt x="27" y="0"/>
                  </a:lnTo>
                  <a:lnTo>
                    <a:pt x="19" y="0"/>
                  </a:lnTo>
                  <a:lnTo>
                    <a:pt x="12" y="3"/>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3" name="Freeform 187"/>
            <p:cNvSpPr>
              <a:spLocks/>
            </p:cNvSpPr>
            <p:nvPr/>
          </p:nvSpPr>
          <p:spPr bwMode="auto">
            <a:xfrm>
              <a:off x="4515" y="2483"/>
              <a:ext cx="43" cy="53"/>
            </a:xfrm>
            <a:custGeom>
              <a:avLst/>
              <a:gdLst>
                <a:gd name="T0" fmla="*/ 5 w 43"/>
                <a:gd name="T1" fmla="*/ 21 h 53"/>
                <a:gd name="T2" fmla="*/ 3 w 43"/>
                <a:gd name="T3" fmla="*/ 22 h 53"/>
                <a:gd name="T4" fmla="*/ 1 w 43"/>
                <a:gd name="T5" fmla="*/ 24 h 53"/>
                <a:gd name="T6" fmla="*/ 0 w 43"/>
                <a:gd name="T7" fmla="*/ 26 h 53"/>
                <a:gd name="T8" fmla="*/ 0 w 43"/>
                <a:gd name="T9" fmla="*/ 27 h 53"/>
                <a:gd name="T10" fmla="*/ 0 w 43"/>
                <a:gd name="T11" fmla="*/ 29 h 53"/>
                <a:gd name="T12" fmla="*/ 0 w 43"/>
                <a:gd name="T13" fmla="*/ 31 h 53"/>
                <a:gd name="T14" fmla="*/ 0 w 43"/>
                <a:gd name="T15" fmla="*/ 32 h 53"/>
                <a:gd name="T16" fmla="*/ 1 w 43"/>
                <a:gd name="T17" fmla="*/ 34 h 53"/>
                <a:gd name="T18" fmla="*/ 3 w 43"/>
                <a:gd name="T19" fmla="*/ 35 h 53"/>
                <a:gd name="T20" fmla="*/ 5 w 43"/>
                <a:gd name="T21" fmla="*/ 39 h 53"/>
                <a:gd name="T22" fmla="*/ 5 w 43"/>
                <a:gd name="T23" fmla="*/ 40 h 53"/>
                <a:gd name="T24" fmla="*/ 5 w 43"/>
                <a:gd name="T25" fmla="*/ 43 h 53"/>
                <a:gd name="T26" fmla="*/ 6 w 43"/>
                <a:gd name="T27" fmla="*/ 47 h 53"/>
                <a:gd name="T28" fmla="*/ 6 w 43"/>
                <a:gd name="T29" fmla="*/ 48 h 53"/>
                <a:gd name="T30" fmla="*/ 8 w 43"/>
                <a:gd name="T31" fmla="*/ 50 h 53"/>
                <a:gd name="T32" fmla="*/ 9 w 43"/>
                <a:gd name="T33" fmla="*/ 51 h 53"/>
                <a:gd name="T34" fmla="*/ 14 w 43"/>
                <a:gd name="T35" fmla="*/ 53 h 53"/>
                <a:gd name="T36" fmla="*/ 19 w 43"/>
                <a:gd name="T37" fmla="*/ 53 h 53"/>
                <a:gd name="T38" fmla="*/ 24 w 43"/>
                <a:gd name="T39" fmla="*/ 50 h 53"/>
                <a:gd name="T40" fmla="*/ 27 w 43"/>
                <a:gd name="T41" fmla="*/ 47 h 53"/>
                <a:gd name="T42" fmla="*/ 32 w 43"/>
                <a:gd name="T43" fmla="*/ 42 h 53"/>
                <a:gd name="T44" fmla="*/ 35 w 43"/>
                <a:gd name="T45" fmla="*/ 35 h 53"/>
                <a:gd name="T46" fmla="*/ 38 w 43"/>
                <a:gd name="T47" fmla="*/ 31 h 53"/>
                <a:gd name="T48" fmla="*/ 42 w 43"/>
                <a:gd name="T49" fmla="*/ 26 h 53"/>
                <a:gd name="T50" fmla="*/ 43 w 43"/>
                <a:gd name="T51" fmla="*/ 24 h 53"/>
                <a:gd name="T52" fmla="*/ 43 w 43"/>
                <a:gd name="T53" fmla="*/ 21 h 53"/>
                <a:gd name="T54" fmla="*/ 43 w 43"/>
                <a:gd name="T55" fmla="*/ 19 h 53"/>
                <a:gd name="T56" fmla="*/ 42 w 43"/>
                <a:gd name="T57" fmla="*/ 18 h 53"/>
                <a:gd name="T58" fmla="*/ 40 w 43"/>
                <a:gd name="T59" fmla="*/ 16 h 53"/>
                <a:gd name="T60" fmla="*/ 38 w 43"/>
                <a:gd name="T61" fmla="*/ 14 h 53"/>
                <a:gd name="T62" fmla="*/ 38 w 43"/>
                <a:gd name="T63" fmla="*/ 13 h 53"/>
                <a:gd name="T64" fmla="*/ 38 w 43"/>
                <a:gd name="T65" fmla="*/ 10 h 53"/>
                <a:gd name="T66" fmla="*/ 38 w 43"/>
                <a:gd name="T67" fmla="*/ 8 h 53"/>
                <a:gd name="T68" fmla="*/ 38 w 43"/>
                <a:gd name="T69" fmla="*/ 8 h 53"/>
                <a:gd name="T70" fmla="*/ 40 w 43"/>
                <a:gd name="T71" fmla="*/ 6 h 53"/>
                <a:gd name="T72" fmla="*/ 40 w 43"/>
                <a:gd name="T73" fmla="*/ 5 h 53"/>
                <a:gd name="T74" fmla="*/ 40 w 43"/>
                <a:gd name="T75" fmla="*/ 5 h 53"/>
                <a:gd name="T76" fmla="*/ 40 w 43"/>
                <a:gd name="T77" fmla="*/ 3 h 53"/>
                <a:gd name="T78" fmla="*/ 40 w 43"/>
                <a:gd name="T79" fmla="*/ 3 h 53"/>
                <a:gd name="T80" fmla="*/ 40 w 43"/>
                <a:gd name="T81" fmla="*/ 2 h 53"/>
                <a:gd name="T82" fmla="*/ 34 w 43"/>
                <a:gd name="T83" fmla="*/ 0 h 53"/>
                <a:gd name="T84" fmla="*/ 27 w 43"/>
                <a:gd name="T85" fmla="*/ 2 h 53"/>
                <a:gd name="T86" fmla="*/ 24 w 43"/>
                <a:gd name="T87" fmla="*/ 2 h 53"/>
                <a:gd name="T88" fmla="*/ 19 w 43"/>
                <a:gd name="T89" fmla="*/ 5 h 53"/>
                <a:gd name="T90" fmla="*/ 16 w 43"/>
                <a:gd name="T91" fmla="*/ 8 h 53"/>
                <a:gd name="T92" fmla="*/ 11 w 43"/>
                <a:gd name="T93" fmla="*/ 13 h 53"/>
                <a:gd name="T94" fmla="*/ 8 w 43"/>
                <a:gd name="T95" fmla="*/ 18 h 53"/>
                <a:gd name="T96" fmla="*/ 5 w 43"/>
                <a:gd name="T97" fmla="*/ 21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3"/>
                <a:gd name="T149" fmla="*/ 43 w 43"/>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3">
                  <a:moveTo>
                    <a:pt x="5" y="21"/>
                  </a:moveTo>
                  <a:lnTo>
                    <a:pt x="3" y="22"/>
                  </a:lnTo>
                  <a:lnTo>
                    <a:pt x="1" y="24"/>
                  </a:lnTo>
                  <a:lnTo>
                    <a:pt x="0" y="26"/>
                  </a:lnTo>
                  <a:lnTo>
                    <a:pt x="0" y="27"/>
                  </a:lnTo>
                  <a:lnTo>
                    <a:pt x="0" y="29"/>
                  </a:lnTo>
                  <a:lnTo>
                    <a:pt x="0" y="31"/>
                  </a:lnTo>
                  <a:lnTo>
                    <a:pt x="0" y="32"/>
                  </a:lnTo>
                  <a:lnTo>
                    <a:pt x="1" y="34"/>
                  </a:lnTo>
                  <a:lnTo>
                    <a:pt x="3" y="35"/>
                  </a:lnTo>
                  <a:lnTo>
                    <a:pt x="5" y="39"/>
                  </a:lnTo>
                  <a:lnTo>
                    <a:pt x="5" y="40"/>
                  </a:lnTo>
                  <a:lnTo>
                    <a:pt x="5" y="43"/>
                  </a:lnTo>
                  <a:lnTo>
                    <a:pt x="6" y="47"/>
                  </a:lnTo>
                  <a:lnTo>
                    <a:pt x="6" y="48"/>
                  </a:lnTo>
                  <a:lnTo>
                    <a:pt x="8" y="50"/>
                  </a:lnTo>
                  <a:lnTo>
                    <a:pt x="9" y="51"/>
                  </a:lnTo>
                  <a:lnTo>
                    <a:pt x="14" y="53"/>
                  </a:lnTo>
                  <a:lnTo>
                    <a:pt x="19" y="53"/>
                  </a:lnTo>
                  <a:lnTo>
                    <a:pt x="24" y="50"/>
                  </a:lnTo>
                  <a:lnTo>
                    <a:pt x="27" y="47"/>
                  </a:lnTo>
                  <a:lnTo>
                    <a:pt x="32" y="42"/>
                  </a:lnTo>
                  <a:lnTo>
                    <a:pt x="35" y="35"/>
                  </a:lnTo>
                  <a:lnTo>
                    <a:pt x="38" y="31"/>
                  </a:lnTo>
                  <a:lnTo>
                    <a:pt x="42" y="26"/>
                  </a:lnTo>
                  <a:lnTo>
                    <a:pt x="43" y="24"/>
                  </a:lnTo>
                  <a:lnTo>
                    <a:pt x="43" y="21"/>
                  </a:lnTo>
                  <a:lnTo>
                    <a:pt x="43" y="19"/>
                  </a:lnTo>
                  <a:lnTo>
                    <a:pt x="42" y="18"/>
                  </a:lnTo>
                  <a:lnTo>
                    <a:pt x="40" y="16"/>
                  </a:lnTo>
                  <a:lnTo>
                    <a:pt x="38" y="14"/>
                  </a:lnTo>
                  <a:lnTo>
                    <a:pt x="38" y="13"/>
                  </a:lnTo>
                  <a:lnTo>
                    <a:pt x="38" y="10"/>
                  </a:lnTo>
                  <a:lnTo>
                    <a:pt x="38" y="8"/>
                  </a:lnTo>
                  <a:lnTo>
                    <a:pt x="40" y="6"/>
                  </a:lnTo>
                  <a:lnTo>
                    <a:pt x="40" y="5"/>
                  </a:lnTo>
                  <a:lnTo>
                    <a:pt x="40" y="3"/>
                  </a:lnTo>
                  <a:lnTo>
                    <a:pt x="40" y="2"/>
                  </a:lnTo>
                  <a:lnTo>
                    <a:pt x="34" y="0"/>
                  </a:lnTo>
                  <a:lnTo>
                    <a:pt x="27" y="2"/>
                  </a:lnTo>
                  <a:lnTo>
                    <a:pt x="24" y="2"/>
                  </a:lnTo>
                  <a:lnTo>
                    <a:pt x="19" y="5"/>
                  </a:lnTo>
                  <a:lnTo>
                    <a:pt x="16" y="8"/>
                  </a:lnTo>
                  <a:lnTo>
                    <a:pt x="11" y="13"/>
                  </a:lnTo>
                  <a:lnTo>
                    <a:pt x="8" y="18"/>
                  </a:lnTo>
                  <a:lnTo>
                    <a:pt x="5" y="21"/>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4" name="Freeform 188"/>
            <p:cNvSpPr>
              <a:spLocks/>
            </p:cNvSpPr>
            <p:nvPr/>
          </p:nvSpPr>
          <p:spPr bwMode="auto">
            <a:xfrm>
              <a:off x="4515" y="2483"/>
              <a:ext cx="43" cy="53"/>
            </a:xfrm>
            <a:custGeom>
              <a:avLst/>
              <a:gdLst>
                <a:gd name="T0" fmla="*/ 5 w 43"/>
                <a:gd name="T1" fmla="*/ 21 h 53"/>
                <a:gd name="T2" fmla="*/ 3 w 43"/>
                <a:gd name="T3" fmla="*/ 22 h 53"/>
                <a:gd name="T4" fmla="*/ 1 w 43"/>
                <a:gd name="T5" fmla="*/ 24 h 53"/>
                <a:gd name="T6" fmla="*/ 0 w 43"/>
                <a:gd name="T7" fmla="*/ 26 h 53"/>
                <a:gd name="T8" fmla="*/ 0 w 43"/>
                <a:gd name="T9" fmla="*/ 27 h 53"/>
                <a:gd name="T10" fmla="*/ 0 w 43"/>
                <a:gd name="T11" fmla="*/ 29 h 53"/>
                <a:gd name="T12" fmla="*/ 0 w 43"/>
                <a:gd name="T13" fmla="*/ 31 h 53"/>
                <a:gd name="T14" fmla="*/ 0 w 43"/>
                <a:gd name="T15" fmla="*/ 32 h 53"/>
                <a:gd name="T16" fmla="*/ 1 w 43"/>
                <a:gd name="T17" fmla="*/ 34 h 53"/>
                <a:gd name="T18" fmla="*/ 3 w 43"/>
                <a:gd name="T19" fmla="*/ 35 h 53"/>
                <a:gd name="T20" fmla="*/ 5 w 43"/>
                <a:gd name="T21" fmla="*/ 39 h 53"/>
                <a:gd name="T22" fmla="*/ 5 w 43"/>
                <a:gd name="T23" fmla="*/ 40 h 53"/>
                <a:gd name="T24" fmla="*/ 5 w 43"/>
                <a:gd name="T25" fmla="*/ 43 h 53"/>
                <a:gd name="T26" fmla="*/ 6 w 43"/>
                <a:gd name="T27" fmla="*/ 47 h 53"/>
                <a:gd name="T28" fmla="*/ 6 w 43"/>
                <a:gd name="T29" fmla="*/ 48 h 53"/>
                <a:gd name="T30" fmla="*/ 8 w 43"/>
                <a:gd name="T31" fmla="*/ 50 h 53"/>
                <a:gd name="T32" fmla="*/ 9 w 43"/>
                <a:gd name="T33" fmla="*/ 51 h 53"/>
                <a:gd name="T34" fmla="*/ 14 w 43"/>
                <a:gd name="T35" fmla="*/ 53 h 53"/>
                <a:gd name="T36" fmla="*/ 19 w 43"/>
                <a:gd name="T37" fmla="*/ 53 h 53"/>
                <a:gd name="T38" fmla="*/ 24 w 43"/>
                <a:gd name="T39" fmla="*/ 50 h 53"/>
                <a:gd name="T40" fmla="*/ 27 w 43"/>
                <a:gd name="T41" fmla="*/ 47 h 53"/>
                <a:gd name="T42" fmla="*/ 32 w 43"/>
                <a:gd name="T43" fmla="*/ 42 h 53"/>
                <a:gd name="T44" fmla="*/ 35 w 43"/>
                <a:gd name="T45" fmla="*/ 35 h 53"/>
                <a:gd name="T46" fmla="*/ 38 w 43"/>
                <a:gd name="T47" fmla="*/ 31 h 53"/>
                <a:gd name="T48" fmla="*/ 42 w 43"/>
                <a:gd name="T49" fmla="*/ 26 h 53"/>
                <a:gd name="T50" fmla="*/ 43 w 43"/>
                <a:gd name="T51" fmla="*/ 24 h 53"/>
                <a:gd name="T52" fmla="*/ 43 w 43"/>
                <a:gd name="T53" fmla="*/ 21 h 53"/>
                <a:gd name="T54" fmla="*/ 43 w 43"/>
                <a:gd name="T55" fmla="*/ 19 h 53"/>
                <a:gd name="T56" fmla="*/ 42 w 43"/>
                <a:gd name="T57" fmla="*/ 18 h 53"/>
                <a:gd name="T58" fmla="*/ 40 w 43"/>
                <a:gd name="T59" fmla="*/ 16 h 53"/>
                <a:gd name="T60" fmla="*/ 38 w 43"/>
                <a:gd name="T61" fmla="*/ 14 h 53"/>
                <a:gd name="T62" fmla="*/ 38 w 43"/>
                <a:gd name="T63" fmla="*/ 13 h 53"/>
                <a:gd name="T64" fmla="*/ 38 w 43"/>
                <a:gd name="T65" fmla="*/ 10 h 53"/>
                <a:gd name="T66" fmla="*/ 38 w 43"/>
                <a:gd name="T67" fmla="*/ 8 h 53"/>
                <a:gd name="T68" fmla="*/ 38 w 43"/>
                <a:gd name="T69" fmla="*/ 8 h 53"/>
                <a:gd name="T70" fmla="*/ 40 w 43"/>
                <a:gd name="T71" fmla="*/ 6 h 53"/>
                <a:gd name="T72" fmla="*/ 40 w 43"/>
                <a:gd name="T73" fmla="*/ 5 h 53"/>
                <a:gd name="T74" fmla="*/ 40 w 43"/>
                <a:gd name="T75" fmla="*/ 5 h 53"/>
                <a:gd name="T76" fmla="*/ 40 w 43"/>
                <a:gd name="T77" fmla="*/ 3 h 53"/>
                <a:gd name="T78" fmla="*/ 40 w 43"/>
                <a:gd name="T79" fmla="*/ 3 h 53"/>
                <a:gd name="T80" fmla="*/ 40 w 43"/>
                <a:gd name="T81" fmla="*/ 2 h 53"/>
                <a:gd name="T82" fmla="*/ 34 w 43"/>
                <a:gd name="T83" fmla="*/ 0 h 53"/>
                <a:gd name="T84" fmla="*/ 27 w 43"/>
                <a:gd name="T85" fmla="*/ 2 h 53"/>
                <a:gd name="T86" fmla="*/ 24 w 43"/>
                <a:gd name="T87" fmla="*/ 2 h 53"/>
                <a:gd name="T88" fmla="*/ 19 w 43"/>
                <a:gd name="T89" fmla="*/ 5 h 53"/>
                <a:gd name="T90" fmla="*/ 16 w 43"/>
                <a:gd name="T91" fmla="*/ 8 h 53"/>
                <a:gd name="T92" fmla="*/ 11 w 43"/>
                <a:gd name="T93" fmla="*/ 13 h 53"/>
                <a:gd name="T94" fmla="*/ 8 w 43"/>
                <a:gd name="T95" fmla="*/ 18 h 53"/>
                <a:gd name="T96" fmla="*/ 5 w 43"/>
                <a:gd name="T97" fmla="*/ 21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3"/>
                <a:gd name="T149" fmla="*/ 43 w 43"/>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3">
                  <a:moveTo>
                    <a:pt x="5" y="21"/>
                  </a:moveTo>
                  <a:lnTo>
                    <a:pt x="3" y="22"/>
                  </a:lnTo>
                  <a:lnTo>
                    <a:pt x="1" y="24"/>
                  </a:lnTo>
                  <a:lnTo>
                    <a:pt x="0" y="26"/>
                  </a:lnTo>
                  <a:lnTo>
                    <a:pt x="0" y="27"/>
                  </a:lnTo>
                  <a:lnTo>
                    <a:pt x="0" y="29"/>
                  </a:lnTo>
                  <a:lnTo>
                    <a:pt x="0" y="31"/>
                  </a:lnTo>
                  <a:lnTo>
                    <a:pt x="0" y="32"/>
                  </a:lnTo>
                  <a:lnTo>
                    <a:pt x="1" y="34"/>
                  </a:lnTo>
                  <a:lnTo>
                    <a:pt x="3" y="35"/>
                  </a:lnTo>
                  <a:lnTo>
                    <a:pt x="5" y="39"/>
                  </a:lnTo>
                  <a:lnTo>
                    <a:pt x="5" y="40"/>
                  </a:lnTo>
                  <a:lnTo>
                    <a:pt x="5" y="43"/>
                  </a:lnTo>
                  <a:lnTo>
                    <a:pt x="6" y="47"/>
                  </a:lnTo>
                  <a:lnTo>
                    <a:pt x="6" y="48"/>
                  </a:lnTo>
                  <a:lnTo>
                    <a:pt x="8" y="50"/>
                  </a:lnTo>
                  <a:lnTo>
                    <a:pt x="9" y="51"/>
                  </a:lnTo>
                  <a:lnTo>
                    <a:pt x="14" y="53"/>
                  </a:lnTo>
                  <a:lnTo>
                    <a:pt x="19" y="53"/>
                  </a:lnTo>
                  <a:lnTo>
                    <a:pt x="24" y="50"/>
                  </a:lnTo>
                  <a:lnTo>
                    <a:pt x="27" y="47"/>
                  </a:lnTo>
                  <a:lnTo>
                    <a:pt x="32" y="42"/>
                  </a:lnTo>
                  <a:lnTo>
                    <a:pt x="35" y="35"/>
                  </a:lnTo>
                  <a:lnTo>
                    <a:pt x="38" y="31"/>
                  </a:lnTo>
                  <a:lnTo>
                    <a:pt x="42" y="26"/>
                  </a:lnTo>
                  <a:lnTo>
                    <a:pt x="43" y="24"/>
                  </a:lnTo>
                  <a:lnTo>
                    <a:pt x="43" y="21"/>
                  </a:lnTo>
                  <a:lnTo>
                    <a:pt x="43" y="19"/>
                  </a:lnTo>
                  <a:lnTo>
                    <a:pt x="42" y="18"/>
                  </a:lnTo>
                  <a:lnTo>
                    <a:pt x="40" y="16"/>
                  </a:lnTo>
                  <a:lnTo>
                    <a:pt x="38" y="14"/>
                  </a:lnTo>
                  <a:lnTo>
                    <a:pt x="38" y="13"/>
                  </a:lnTo>
                  <a:lnTo>
                    <a:pt x="38" y="10"/>
                  </a:lnTo>
                  <a:lnTo>
                    <a:pt x="38" y="8"/>
                  </a:lnTo>
                  <a:lnTo>
                    <a:pt x="40" y="6"/>
                  </a:lnTo>
                  <a:lnTo>
                    <a:pt x="40" y="5"/>
                  </a:lnTo>
                  <a:lnTo>
                    <a:pt x="40" y="3"/>
                  </a:lnTo>
                  <a:lnTo>
                    <a:pt x="40" y="2"/>
                  </a:lnTo>
                  <a:lnTo>
                    <a:pt x="34" y="0"/>
                  </a:lnTo>
                  <a:lnTo>
                    <a:pt x="27" y="2"/>
                  </a:lnTo>
                  <a:lnTo>
                    <a:pt x="24" y="2"/>
                  </a:lnTo>
                  <a:lnTo>
                    <a:pt x="19" y="5"/>
                  </a:lnTo>
                  <a:lnTo>
                    <a:pt x="16" y="8"/>
                  </a:lnTo>
                  <a:lnTo>
                    <a:pt x="11" y="13"/>
                  </a:lnTo>
                  <a:lnTo>
                    <a:pt x="8" y="18"/>
                  </a:lnTo>
                  <a:lnTo>
                    <a:pt x="5" y="2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5" name="Freeform 189"/>
            <p:cNvSpPr>
              <a:spLocks/>
            </p:cNvSpPr>
            <p:nvPr/>
          </p:nvSpPr>
          <p:spPr bwMode="auto">
            <a:xfrm>
              <a:off x="4515" y="2483"/>
              <a:ext cx="43" cy="53"/>
            </a:xfrm>
            <a:custGeom>
              <a:avLst/>
              <a:gdLst>
                <a:gd name="T0" fmla="*/ 5 w 43"/>
                <a:gd name="T1" fmla="*/ 21 h 53"/>
                <a:gd name="T2" fmla="*/ 3 w 43"/>
                <a:gd name="T3" fmla="*/ 22 h 53"/>
                <a:gd name="T4" fmla="*/ 1 w 43"/>
                <a:gd name="T5" fmla="*/ 24 h 53"/>
                <a:gd name="T6" fmla="*/ 0 w 43"/>
                <a:gd name="T7" fmla="*/ 26 h 53"/>
                <a:gd name="T8" fmla="*/ 0 w 43"/>
                <a:gd name="T9" fmla="*/ 27 h 53"/>
                <a:gd name="T10" fmla="*/ 0 w 43"/>
                <a:gd name="T11" fmla="*/ 29 h 53"/>
                <a:gd name="T12" fmla="*/ 0 w 43"/>
                <a:gd name="T13" fmla="*/ 31 h 53"/>
                <a:gd name="T14" fmla="*/ 0 w 43"/>
                <a:gd name="T15" fmla="*/ 32 h 53"/>
                <a:gd name="T16" fmla="*/ 1 w 43"/>
                <a:gd name="T17" fmla="*/ 34 h 53"/>
                <a:gd name="T18" fmla="*/ 3 w 43"/>
                <a:gd name="T19" fmla="*/ 35 h 53"/>
                <a:gd name="T20" fmla="*/ 5 w 43"/>
                <a:gd name="T21" fmla="*/ 39 h 53"/>
                <a:gd name="T22" fmla="*/ 5 w 43"/>
                <a:gd name="T23" fmla="*/ 40 h 53"/>
                <a:gd name="T24" fmla="*/ 5 w 43"/>
                <a:gd name="T25" fmla="*/ 43 h 53"/>
                <a:gd name="T26" fmla="*/ 6 w 43"/>
                <a:gd name="T27" fmla="*/ 47 h 53"/>
                <a:gd name="T28" fmla="*/ 6 w 43"/>
                <a:gd name="T29" fmla="*/ 48 h 53"/>
                <a:gd name="T30" fmla="*/ 8 w 43"/>
                <a:gd name="T31" fmla="*/ 50 h 53"/>
                <a:gd name="T32" fmla="*/ 9 w 43"/>
                <a:gd name="T33" fmla="*/ 51 h 53"/>
                <a:gd name="T34" fmla="*/ 14 w 43"/>
                <a:gd name="T35" fmla="*/ 53 h 53"/>
                <a:gd name="T36" fmla="*/ 19 w 43"/>
                <a:gd name="T37" fmla="*/ 53 h 53"/>
                <a:gd name="T38" fmla="*/ 24 w 43"/>
                <a:gd name="T39" fmla="*/ 50 h 53"/>
                <a:gd name="T40" fmla="*/ 27 w 43"/>
                <a:gd name="T41" fmla="*/ 47 h 53"/>
                <a:gd name="T42" fmla="*/ 32 w 43"/>
                <a:gd name="T43" fmla="*/ 42 h 53"/>
                <a:gd name="T44" fmla="*/ 35 w 43"/>
                <a:gd name="T45" fmla="*/ 35 h 53"/>
                <a:gd name="T46" fmla="*/ 38 w 43"/>
                <a:gd name="T47" fmla="*/ 31 h 53"/>
                <a:gd name="T48" fmla="*/ 42 w 43"/>
                <a:gd name="T49" fmla="*/ 26 h 53"/>
                <a:gd name="T50" fmla="*/ 43 w 43"/>
                <a:gd name="T51" fmla="*/ 24 h 53"/>
                <a:gd name="T52" fmla="*/ 43 w 43"/>
                <a:gd name="T53" fmla="*/ 21 h 53"/>
                <a:gd name="T54" fmla="*/ 43 w 43"/>
                <a:gd name="T55" fmla="*/ 19 h 53"/>
                <a:gd name="T56" fmla="*/ 42 w 43"/>
                <a:gd name="T57" fmla="*/ 18 h 53"/>
                <a:gd name="T58" fmla="*/ 40 w 43"/>
                <a:gd name="T59" fmla="*/ 16 h 53"/>
                <a:gd name="T60" fmla="*/ 38 w 43"/>
                <a:gd name="T61" fmla="*/ 14 h 53"/>
                <a:gd name="T62" fmla="*/ 38 w 43"/>
                <a:gd name="T63" fmla="*/ 13 h 53"/>
                <a:gd name="T64" fmla="*/ 38 w 43"/>
                <a:gd name="T65" fmla="*/ 10 h 53"/>
                <a:gd name="T66" fmla="*/ 38 w 43"/>
                <a:gd name="T67" fmla="*/ 8 h 53"/>
                <a:gd name="T68" fmla="*/ 38 w 43"/>
                <a:gd name="T69" fmla="*/ 8 h 53"/>
                <a:gd name="T70" fmla="*/ 40 w 43"/>
                <a:gd name="T71" fmla="*/ 6 h 53"/>
                <a:gd name="T72" fmla="*/ 40 w 43"/>
                <a:gd name="T73" fmla="*/ 5 h 53"/>
                <a:gd name="T74" fmla="*/ 40 w 43"/>
                <a:gd name="T75" fmla="*/ 5 h 53"/>
                <a:gd name="T76" fmla="*/ 40 w 43"/>
                <a:gd name="T77" fmla="*/ 3 h 53"/>
                <a:gd name="T78" fmla="*/ 40 w 43"/>
                <a:gd name="T79" fmla="*/ 3 h 53"/>
                <a:gd name="T80" fmla="*/ 40 w 43"/>
                <a:gd name="T81" fmla="*/ 2 h 53"/>
                <a:gd name="T82" fmla="*/ 34 w 43"/>
                <a:gd name="T83" fmla="*/ 0 h 53"/>
                <a:gd name="T84" fmla="*/ 27 w 43"/>
                <a:gd name="T85" fmla="*/ 2 h 53"/>
                <a:gd name="T86" fmla="*/ 24 w 43"/>
                <a:gd name="T87" fmla="*/ 2 h 53"/>
                <a:gd name="T88" fmla="*/ 19 w 43"/>
                <a:gd name="T89" fmla="*/ 5 h 53"/>
                <a:gd name="T90" fmla="*/ 16 w 43"/>
                <a:gd name="T91" fmla="*/ 8 h 53"/>
                <a:gd name="T92" fmla="*/ 11 w 43"/>
                <a:gd name="T93" fmla="*/ 13 h 53"/>
                <a:gd name="T94" fmla="*/ 8 w 43"/>
                <a:gd name="T95" fmla="*/ 18 h 53"/>
                <a:gd name="T96" fmla="*/ 5 w 43"/>
                <a:gd name="T97" fmla="*/ 21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3"/>
                <a:gd name="T149" fmla="*/ 43 w 43"/>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3">
                  <a:moveTo>
                    <a:pt x="5" y="21"/>
                  </a:moveTo>
                  <a:lnTo>
                    <a:pt x="3" y="22"/>
                  </a:lnTo>
                  <a:lnTo>
                    <a:pt x="1" y="24"/>
                  </a:lnTo>
                  <a:lnTo>
                    <a:pt x="0" y="26"/>
                  </a:lnTo>
                  <a:lnTo>
                    <a:pt x="0" y="27"/>
                  </a:lnTo>
                  <a:lnTo>
                    <a:pt x="0" y="29"/>
                  </a:lnTo>
                  <a:lnTo>
                    <a:pt x="0" y="31"/>
                  </a:lnTo>
                  <a:lnTo>
                    <a:pt x="0" y="32"/>
                  </a:lnTo>
                  <a:lnTo>
                    <a:pt x="1" y="34"/>
                  </a:lnTo>
                  <a:lnTo>
                    <a:pt x="3" y="35"/>
                  </a:lnTo>
                  <a:lnTo>
                    <a:pt x="5" y="39"/>
                  </a:lnTo>
                  <a:lnTo>
                    <a:pt x="5" y="40"/>
                  </a:lnTo>
                  <a:lnTo>
                    <a:pt x="5" y="43"/>
                  </a:lnTo>
                  <a:lnTo>
                    <a:pt x="6" y="47"/>
                  </a:lnTo>
                  <a:lnTo>
                    <a:pt x="6" y="48"/>
                  </a:lnTo>
                  <a:lnTo>
                    <a:pt x="8" y="50"/>
                  </a:lnTo>
                  <a:lnTo>
                    <a:pt x="9" y="51"/>
                  </a:lnTo>
                  <a:lnTo>
                    <a:pt x="14" y="53"/>
                  </a:lnTo>
                  <a:lnTo>
                    <a:pt x="19" y="53"/>
                  </a:lnTo>
                  <a:lnTo>
                    <a:pt x="24" y="50"/>
                  </a:lnTo>
                  <a:lnTo>
                    <a:pt x="27" y="47"/>
                  </a:lnTo>
                  <a:lnTo>
                    <a:pt x="32" y="42"/>
                  </a:lnTo>
                  <a:lnTo>
                    <a:pt x="35" y="35"/>
                  </a:lnTo>
                  <a:lnTo>
                    <a:pt x="38" y="31"/>
                  </a:lnTo>
                  <a:lnTo>
                    <a:pt x="42" y="26"/>
                  </a:lnTo>
                  <a:lnTo>
                    <a:pt x="43" y="24"/>
                  </a:lnTo>
                  <a:lnTo>
                    <a:pt x="43" y="21"/>
                  </a:lnTo>
                  <a:lnTo>
                    <a:pt x="43" y="19"/>
                  </a:lnTo>
                  <a:lnTo>
                    <a:pt x="42" y="18"/>
                  </a:lnTo>
                  <a:lnTo>
                    <a:pt x="40" y="16"/>
                  </a:lnTo>
                  <a:lnTo>
                    <a:pt x="38" y="14"/>
                  </a:lnTo>
                  <a:lnTo>
                    <a:pt x="38" y="13"/>
                  </a:lnTo>
                  <a:lnTo>
                    <a:pt x="38" y="10"/>
                  </a:lnTo>
                  <a:lnTo>
                    <a:pt x="38" y="8"/>
                  </a:lnTo>
                  <a:lnTo>
                    <a:pt x="40" y="6"/>
                  </a:lnTo>
                  <a:lnTo>
                    <a:pt x="40" y="5"/>
                  </a:lnTo>
                  <a:lnTo>
                    <a:pt x="40" y="3"/>
                  </a:lnTo>
                  <a:lnTo>
                    <a:pt x="40" y="2"/>
                  </a:lnTo>
                  <a:lnTo>
                    <a:pt x="34" y="0"/>
                  </a:lnTo>
                  <a:lnTo>
                    <a:pt x="27" y="2"/>
                  </a:lnTo>
                  <a:lnTo>
                    <a:pt x="24" y="2"/>
                  </a:lnTo>
                  <a:lnTo>
                    <a:pt x="19" y="5"/>
                  </a:lnTo>
                  <a:lnTo>
                    <a:pt x="16" y="8"/>
                  </a:lnTo>
                  <a:lnTo>
                    <a:pt x="11" y="13"/>
                  </a:lnTo>
                  <a:lnTo>
                    <a:pt x="8" y="18"/>
                  </a:lnTo>
                  <a:lnTo>
                    <a:pt x="5" y="21"/>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6" name="Freeform 190"/>
            <p:cNvSpPr>
              <a:spLocks/>
            </p:cNvSpPr>
            <p:nvPr/>
          </p:nvSpPr>
          <p:spPr bwMode="auto">
            <a:xfrm>
              <a:off x="4468" y="2544"/>
              <a:ext cx="89" cy="61"/>
            </a:xfrm>
            <a:custGeom>
              <a:avLst/>
              <a:gdLst>
                <a:gd name="T0" fmla="*/ 24 w 89"/>
                <a:gd name="T1" fmla="*/ 26 h 61"/>
                <a:gd name="T2" fmla="*/ 26 w 89"/>
                <a:gd name="T3" fmla="*/ 27 h 61"/>
                <a:gd name="T4" fmla="*/ 28 w 89"/>
                <a:gd name="T5" fmla="*/ 29 h 61"/>
                <a:gd name="T6" fmla="*/ 29 w 89"/>
                <a:gd name="T7" fmla="*/ 31 h 61"/>
                <a:gd name="T8" fmla="*/ 32 w 89"/>
                <a:gd name="T9" fmla="*/ 32 h 61"/>
                <a:gd name="T10" fmla="*/ 34 w 89"/>
                <a:gd name="T11" fmla="*/ 32 h 61"/>
                <a:gd name="T12" fmla="*/ 36 w 89"/>
                <a:gd name="T13" fmla="*/ 34 h 61"/>
                <a:gd name="T14" fmla="*/ 36 w 89"/>
                <a:gd name="T15" fmla="*/ 35 h 61"/>
                <a:gd name="T16" fmla="*/ 37 w 89"/>
                <a:gd name="T17" fmla="*/ 37 h 61"/>
                <a:gd name="T18" fmla="*/ 39 w 89"/>
                <a:gd name="T19" fmla="*/ 43 h 61"/>
                <a:gd name="T20" fmla="*/ 44 w 89"/>
                <a:gd name="T21" fmla="*/ 48 h 61"/>
                <a:gd name="T22" fmla="*/ 48 w 89"/>
                <a:gd name="T23" fmla="*/ 52 h 61"/>
                <a:gd name="T24" fmla="*/ 55 w 89"/>
                <a:gd name="T25" fmla="*/ 53 h 61"/>
                <a:gd name="T26" fmla="*/ 61 w 89"/>
                <a:gd name="T27" fmla="*/ 55 h 61"/>
                <a:gd name="T28" fmla="*/ 68 w 89"/>
                <a:gd name="T29" fmla="*/ 56 h 61"/>
                <a:gd name="T30" fmla="*/ 74 w 89"/>
                <a:gd name="T31" fmla="*/ 58 h 61"/>
                <a:gd name="T32" fmla="*/ 79 w 89"/>
                <a:gd name="T33" fmla="*/ 61 h 61"/>
                <a:gd name="T34" fmla="*/ 82 w 89"/>
                <a:gd name="T35" fmla="*/ 58 h 61"/>
                <a:gd name="T36" fmla="*/ 85 w 89"/>
                <a:gd name="T37" fmla="*/ 53 h 61"/>
                <a:gd name="T38" fmla="*/ 87 w 89"/>
                <a:gd name="T39" fmla="*/ 50 h 61"/>
                <a:gd name="T40" fmla="*/ 87 w 89"/>
                <a:gd name="T41" fmla="*/ 47 h 61"/>
                <a:gd name="T42" fmla="*/ 89 w 89"/>
                <a:gd name="T43" fmla="*/ 43 h 61"/>
                <a:gd name="T44" fmla="*/ 89 w 89"/>
                <a:gd name="T45" fmla="*/ 40 h 61"/>
                <a:gd name="T46" fmla="*/ 89 w 89"/>
                <a:gd name="T47" fmla="*/ 35 h 61"/>
                <a:gd name="T48" fmla="*/ 89 w 89"/>
                <a:gd name="T49" fmla="*/ 31 h 61"/>
                <a:gd name="T50" fmla="*/ 89 w 89"/>
                <a:gd name="T51" fmla="*/ 29 h 61"/>
                <a:gd name="T52" fmla="*/ 89 w 89"/>
                <a:gd name="T53" fmla="*/ 27 h 61"/>
                <a:gd name="T54" fmla="*/ 87 w 89"/>
                <a:gd name="T55" fmla="*/ 26 h 61"/>
                <a:gd name="T56" fmla="*/ 87 w 89"/>
                <a:gd name="T57" fmla="*/ 24 h 61"/>
                <a:gd name="T58" fmla="*/ 85 w 89"/>
                <a:gd name="T59" fmla="*/ 24 h 61"/>
                <a:gd name="T60" fmla="*/ 84 w 89"/>
                <a:gd name="T61" fmla="*/ 23 h 61"/>
                <a:gd name="T62" fmla="*/ 82 w 89"/>
                <a:gd name="T63" fmla="*/ 21 h 61"/>
                <a:gd name="T64" fmla="*/ 81 w 89"/>
                <a:gd name="T65" fmla="*/ 21 h 61"/>
                <a:gd name="T66" fmla="*/ 77 w 89"/>
                <a:gd name="T67" fmla="*/ 19 h 61"/>
                <a:gd name="T68" fmla="*/ 73 w 89"/>
                <a:gd name="T69" fmla="*/ 18 h 61"/>
                <a:gd name="T70" fmla="*/ 69 w 89"/>
                <a:gd name="T71" fmla="*/ 16 h 61"/>
                <a:gd name="T72" fmla="*/ 66 w 89"/>
                <a:gd name="T73" fmla="*/ 13 h 61"/>
                <a:gd name="T74" fmla="*/ 64 w 89"/>
                <a:gd name="T75" fmla="*/ 10 h 61"/>
                <a:gd name="T76" fmla="*/ 61 w 89"/>
                <a:gd name="T77" fmla="*/ 8 h 61"/>
                <a:gd name="T78" fmla="*/ 58 w 89"/>
                <a:gd name="T79" fmla="*/ 6 h 61"/>
                <a:gd name="T80" fmla="*/ 55 w 89"/>
                <a:gd name="T81" fmla="*/ 5 h 61"/>
                <a:gd name="T82" fmla="*/ 48 w 89"/>
                <a:gd name="T83" fmla="*/ 3 h 61"/>
                <a:gd name="T84" fmla="*/ 42 w 89"/>
                <a:gd name="T85" fmla="*/ 3 h 61"/>
                <a:gd name="T86" fmla="*/ 34 w 89"/>
                <a:gd name="T87" fmla="*/ 2 h 61"/>
                <a:gd name="T88" fmla="*/ 26 w 89"/>
                <a:gd name="T89" fmla="*/ 0 h 61"/>
                <a:gd name="T90" fmla="*/ 18 w 89"/>
                <a:gd name="T91" fmla="*/ 0 h 61"/>
                <a:gd name="T92" fmla="*/ 10 w 89"/>
                <a:gd name="T93" fmla="*/ 2 h 61"/>
                <a:gd name="T94" fmla="*/ 3 w 89"/>
                <a:gd name="T95" fmla="*/ 2 h 61"/>
                <a:gd name="T96" fmla="*/ 0 w 89"/>
                <a:gd name="T97" fmla="*/ 5 h 61"/>
                <a:gd name="T98" fmla="*/ 0 w 89"/>
                <a:gd name="T99" fmla="*/ 6 h 61"/>
                <a:gd name="T100" fmla="*/ 2 w 89"/>
                <a:gd name="T101" fmla="*/ 8 h 61"/>
                <a:gd name="T102" fmla="*/ 5 w 89"/>
                <a:gd name="T103" fmla="*/ 11 h 61"/>
                <a:gd name="T104" fmla="*/ 10 w 89"/>
                <a:gd name="T105" fmla="*/ 16 h 61"/>
                <a:gd name="T106" fmla="*/ 15 w 89"/>
                <a:gd name="T107" fmla="*/ 19 h 61"/>
                <a:gd name="T108" fmla="*/ 19 w 89"/>
                <a:gd name="T109" fmla="*/ 23 h 61"/>
                <a:gd name="T110" fmla="*/ 23 w 89"/>
                <a:gd name="T111" fmla="*/ 24 h 61"/>
                <a:gd name="T112" fmla="*/ 24 w 89"/>
                <a:gd name="T113" fmla="*/ 26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61"/>
                <a:gd name="T173" fmla="*/ 89 w 89"/>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61">
                  <a:moveTo>
                    <a:pt x="24" y="26"/>
                  </a:moveTo>
                  <a:lnTo>
                    <a:pt x="26" y="27"/>
                  </a:lnTo>
                  <a:lnTo>
                    <a:pt x="28" y="29"/>
                  </a:lnTo>
                  <a:lnTo>
                    <a:pt x="29" y="31"/>
                  </a:lnTo>
                  <a:lnTo>
                    <a:pt x="32" y="32"/>
                  </a:lnTo>
                  <a:lnTo>
                    <a:pt x="34" y="32"/>
                  </a:lnTo>
                  <a:lnTo>
                    <a:pt x="36" y="34"/>
                  </a:lnTo>
                  <a:lnTo>
                    <a:pt x="36" y="35"/>
                  </a:lnTo>
                  <a:lnTo>
                    <a:pt x="37" y="37"/>
                  </a:lnTo>
                  <a:lnTo>
                    <a:pt x="39" y="43"/>
                  </a:lnTo>
                  <a:lnTo>
                    <a:pt x="44" y="48"/>
                  </a:lnTo>
                  <a:lnTo>
                    <a:pt x="48" y="52"/>
                  </a:lnTo>
                  <a:lnTo>
                    <a:pt x="55" y="53"/>
                  </a:lnTo>
                  <a:lnTo>
                    <a:pt x="61" y="55"/>
                  </a:lnTo>
                  <a:lnTo>
                    <a:pt x="68" y="56"/>
                  </a:lnTo>
                  <a:lnTo>
                    <a:pt x="74" y="58"/>
                  </a:lnTo>
                  <a:lnTo>
                    <a:pt x="79" y="61"/>
                  </a:lnTo>
                  <a:lnTo>
                    <a:pt x="82" y="58"/>
                  </a:lnTo>
                  <a:lnTo>
                    <a:pt x="85" y="53"/>
                  </a:lnTo>
                  <a:lnTo>
                    <a:pt x="87" y="50"/>
                  </a:lnTo>
                  <a:lnTo>
                    <a:pt x="87" y="47"/>
                  </a:lnTo>
                  <a:lnTo>
                    <a:pt x="89" y="43"/>
                  </a:lnTo>
                  <a:lnTo>
                    <a:pt x="89" y="40"/>
                  </a:lnTo>
                  <a:lnTo>
                    <a:pt x="89" y="35"/>
                  </a:lnTo>
                  <a:lnTo>
                    <a:pt x="89" y="31"/>
                  </a:lnTo>
                  <a:lnTo>
                    <a:pt x="89" y="29"/>
                  </a:lnTo>
                  <a:lnTo>
                    <a:pt x="89" y="27"/>
                  </a:lnTo>
                  <a:lnTo>
                    <a:pt x="87" y="26"/>
                  </a:lnTo>
                  <a:lnTo>
                    <a:pt x="87" y="24"/>
                  </a:lnTo>
                  <a:lnTo>
                    <a:pt x="85" y="24"/>
                  </a:lnTo>
                  <a:lnTo>
                    <a:pt x="84" y="23"/>
                  </a:lnTo>
                  <a:lnTo>
                    <a:pt x="82" y="21"/>
                  </a:lnTo>
                  <a:lnTo>
                    <a:pt x="81" y="21"/>
                  </a:lnTo>
                  <a:lnTo>
                    <a:pt x="77" y="19"/>
                  </a:lnTo>
                  <a:lnTo>
                    <a:pt x="73" y="18"/>
                  </a:lnTo>
                  <a:lnTo>
                    <a:pt x="69" y="16"/>
                  </a:lnTo>
                  <a:lnTo>
                    <a:pt x="66" y="13"/>
                  </a:lnTo>
                  <a:lnTo>
                    <a:pt x="64" y="10"/>
                  </a:lnTo>
                  <a:lnTo>
                    <a:pt x="61" y="8"/>
                  </a:lnTo>
                  <a:lnTo>
                    <a:pt x="58" y="6"/>
                  </a:lnTo>
                  <a:lnTo>
                    <a:pt x="55" y="5"/>
                  </a:lnTo>
                  <a:lnTo>
                    <a:pt x="48" y="3"/>
                  </a:lnTo>
                  <a:lnTo>
                    <a:pt x="42" y="3"/>
                  </a:lnTo>
                  <a:lnTo>
                    <a:pt x="34" y="2"/>
                  </a:lnTo>
                  <a:lnTo>
                    <a:pt x="26" y="0"/>
                  </a:lnTo>
                  <a:lnTo>
                    <a:pt x="18" y="0"/>
                  </a:lnTo>
                  <a:lnTo>
                    <a:pt x="10" y="2"/>
                  </a:lnTo>
                  <a:lnTo>
                    <a:pt x="3" y="2"/>
                  </a:lnTo>
                  <a:lnTo>
                    <a:pt x="0" y="5"/>
                  </a:lnTo>
                  <a:lnTo>
                    <a:pt x="0" y="6"/>
                  </a:lnTo>
                  <a:lnTo>
                    <a:pt x="2" y="8"/>
                  </a:lnTo>
                  <a:lnTo>
                    <a:pt x="5" y="11"/>
                  </a:lnTo>
                  <a:lnTo>
                    <a:pt x="10" y="16"/>
                  </a:lnTo>
                  <a:lnTo>
                    <a:pt x="15" y="19"/>
                  </a:lnTo>
                  <a:lnTo>
                    <a:pt x="19" y="23"/>
                  </a:lnTo>
                  <a:lnTo>
                    <a:pt x="23" y="24"/>
                  </a:lnTo>
                  <a:lnTo>
                    <a:pt x="24" y="2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7" name="Freeform 191"/>
            <p:cNvSpPr>
              <a:spLocks/>
            </p:cNvSpPr>
            <p:nvPr/>
          </p:nvSpPr>
          <p:spPr bwMode="auto">
            <a:xfrm>
              <a:off x="4468" y="2544"/>
              <a:ext cx="89" cy="61"/>
            </a:xfrm>
            <a:custGeom>
              <a:avLst/>
              <a:gdLst>
                <a:gd name="T0" fmla="*/ 24 w 89"/>
                <a:gd name="T1" fmla="*/ 26 h 61"/>
                <a:gd name="T2" fmla="*/ 26 w 89"/>
                <a:gd name="T3" fmla="*/ 27 h 61"/>
                <a:gd name="T4" fmla="*/ 28 w 89"/>
                <a:gd name="T5" fmla="*/ 29 h 61"/>
                <a:gd name="T6" fmla="*/ 29 w 89"/>
                <a:gd name="T7" fmla="*/ 31 h 61"/>
                <a:gd name="T8" fmla="*/ 32 w 89"/>
                <a:gd name="T9" fmla="*/ 32 h 61"/>
                <a:gd name="T10" fmla="*/ 34 w 89"/>
                <a:gd name="T11" fmla="*/ 32 h 61"/>
                <a:gd name="T12" fmla="*/ 36 w 89"/>
                <a:gd name="T13" fmla="*/ 34 h 61"/>
                <a:gd name="T14" fmla="*/ 36 w 89"/>
                <a:gd name="T15" fmla="*/ 35 h 61"/>
                <a:gd name="T16" fmla="*/ 37 w 89"/>
                <a:gd name="T17" fmla="*/ 37 h 61"/>
                <a:gd name="T18" fmla="*/ 39 w 89"/>
                <a:gd name="T19" fmla="*/ 43 h 61"/>
                <a:gd name="T20" fmla="*/ 44 w 89"/>
                <a:gd name="T21" fmla="*/ 48 h 61"/>
                <a:gd name="T22" fmla="*/ 48 w 89"/>
                <a:gd name="T23" fmla="*/ 52 h 61"/>
                <a:gd name="T24" fmla="*/ 55 w 89"/>
                <a:gd name="T25" fmla="*/ 53 h 61"/>
                <a:gd name="T26" fmla="*/ 61 w 89"/>
                <a:gd name="T27" fmla="*/ 55 h 61"/>
                <a:gd name="T28" fmla="*/ 68 w 89"/>
                <a:gd name="T29" fmla="*/ 56 h 61"/>
                <a:gd name="T30" fmla="*/ 74 w 89"/>
                <a:gd name="T31" fmla="*/ 58 h 61"/>
                <a:gd name="T32" fmla="*/ 79 w 89"/>
                <a:gd name="T33" fmla="*/ 61 h 61"/>
                <a:gd name="T34" fmla="*/ 82 w 89"/>
                <a:gd name="T35" fmla="*/ 58 h 61"/>
                <a:gd name="T36" fmla="*/ 85 w 89"/>
                <a:gd name="T37" fmla="*/ 53 h 61"/>
                <a:gd name="T38" fmla="*/ 87 w 89"/>
                <a:gd name="T39" fmla="*/ 50 h 61"/>
                <a:gd name="T40" fmla="*/ 87 w 89"/>
                <a:gd name="T41" fmla="*/ 47 h 61"/>
                <a:gd name="T42" fmla="*/ 89 w 89"/>
                <a:gd name="T43" fmla="*/ 43 h 61"/>
                <a:gd name="T44" fmla="*/ 89 w 89"/>
                <a:gd name="T45" fmla="*/ 40 h 61"/>
                <a:gd name="T46" fmla="*/ 89 w 89"/>
                <a:gd name="T47" fmla="*/ 35 h 61"/>
                <a:gd name="T48" fmla="*/ 89 w 89"/>
                <a:gd name="T49" fmla="*/ 31 h 61"/>
                <a:gd name="T50" fmla="*/ 89 w 89"/>
                <a:gd name="T51" fmla="*/ 29 h 61"/>
                <a:gd name="T52" fmla="*/ 89 w 89"/>
                <a:gd name="T53" fmla="*/ 27 h 61"/>
                <a:gd name="T54" fmla="*/ 87 w 89"/>
                <a:gd name="T55" fmla="*/ 26 h 61"/>
                <a:gd name="T56" fmla="*/ 87 w 89"/>
                <a:gd name="T57" fmla="*/ 24 h 61"/>
                <a:gd name="T58" fmla="*/ 85 w 89"/>
                <a:gd name="T59" fmla="*/ 24 h 61"/>
                <a:gd name="T60" fmla="*/ 84 w 89"/>
                <a:gd name="T61" fmla="*/ 23 h 61"/>
                <a:gd name="T62" fmla="*/ 82 w 89"/>
                <a:gd name="T63" fmla="*/ 21 h 61"/>
                <a:gd name="T64" fmla="*/ 81 w 89"/>
                <a:gd name="T65" fmla="*/ 21 h 61"/>
                <a:gd name="T66" fmla="*/ 77 w 89"/>
                <a:gd name="T67" fmla="*/ 19 h 61"/>
                <a:gd name="T68" fmla="*/ 73 w 89"/>
                <a:gd name="T69" fmla="*/ 18 h 61"/>
                <a:gd name="T70" fmla="*/ 69 w 89"/>
                <a:gd name="T71" fmla="*/ 16 h 61"/>
                <a:gd name="T72" fmla="*/ 66 w 89"/>
                <a:gd name="T73" fmla="*/ 13 h 61"/>
                <a:gd name="T74" fmla="*/ 64 w 89"/>
                <a:gd name="T75" fmla="*/ 10 h 61"/>
                <a:gd name="T76" fmla="*/ 61 w 89"/>
                <a:gd name="T77" fmla="*/ 8 h 61"/>
                <a:gd name="T78" fmla="*/ 58 w 89"/>
                <a:gd name="T79" fmla="*/ 6 h 61"/>
                <a:gd name="T80" fmla="*/ 55 w 89"/>
                <a:gd name="T81" fmla="*/ 5 h 61"/>
                <a:gd name="T82" fmla="*/ 48 w 89"/>
                <a:gd name="T83" fmla="*/ 3 h 61"/>
                <a:gd name="T84" fmla="*/ 42 w 89"/>
                <a:gd name="T85" fmla="*/ 3 h 61"/>
                <a:gd name="T86" fmla="*/ 34 w 89"/>
                <a:gd name="T87" fmla="*/ 2 h 61"/>
                <a:gd name="T88" fmla="*/ 26 w 89"/>
                <a:gd name="T89" fmla="*/ 0 h 61"/>
                <a:gd name="T90" fmla="*/ 18 w 89"/>
                <a:gd name="T91" fmla="*/ 0 h 61"/>
                <a:gd name="T92" fmla="*/ 10 w 89"/>
                <a:gd name="T93" fmla="*/ 2 h 61"/>
                <a:gd name="T94" fmla="*/ 3 w 89"/>
                <a:gd name="T95" fmla="*/ 2 h 61"/>
                <a:gd name="T96" fmla="*/ 0 w 89"/>
                <a:gd name="T97" fmla="*/ 5 h 61"/>
                <a:gd name="T98" fmla="*/ 0 w 89"/>
                <a:gd name="T99" fmla="*/ 6 h 61"/>
                <a:gd name="T100" fmla="*/ 2 w 89"/>
                <a:gd name="T101" fmla="*/ 8 h 61"/>
                <a:gd name="T102" fmla="*/ 5 w 89"/>
                <a:gd name="T103" fmla="*/ 11 h 61"/>
                <a:gd name="T104" fmla="*/ 10 w 89"/>
                <a:gd name="T105" fmla="*/ 16 h 61"/>
                <a:gd name="T106" fmla="*/ 15 w 89"/>
                <a:gd name="T107" fmla="*/ 19 h 61"/>
                <a:gd name="T108" fmla="*/ 19 w 89"/>
                <a:gd name="T109" fmla="*/ 23 h 61"/>
                <a:gd name="T110" fmla="*/ 23 w 89"/>
                <a:gd name="T111" fmla="*/ 24 h 61"/>
                <a:gd name="T112" fmla="*/ 24 w 89"/>
                <a:gd name="T113" fmla="*/ 26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61"/>
                <a:gd name="T173" fmla="*/ 89 w 89"/>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61">
                  <a:moveTo>
                    <a:pt x="24" y="26"/>
                  </a:moveTo>
                  <a:lnTo>
                    <a:pt x="26" y="27"/>
                  </a:lnTo>
                  <a:lnTo>
                    <a:pt x="28" y="29"/>
                  </a:lnTo>
                  <a:lnTo>
                    <a:pt x="29" y="31"/>
                  </a:lnTo>
                  <a:lnTo>
                    <a:pt x="32" y="32"/>
                  </a:lnTo>
                  <a:lnTo>
                    <a:pt x="34" y="32"/>
                  </a:lnTo>
                  <a:lnTo>
                    <a:pt x="36" y="34"/>
                  </a:lnTo>
                  <a:lnTo>
                    <a:pt x="36" y="35"/>
                  </a:lnTo>
                  <a:lnTo>
                    <a:pt x="37" y="37"/>
                  </a:lnTo>
                  <a:lnTo>
                    <a:pt x="39" y="43"/>
                  </a:lnTo>
                  <a:lnTo>
                    <a:pt x="44" y="48"/>
                  </a:lnTo>
                  <a:lnTo>
                    <a:pt x="48" y="52"/>
                  </a:lnTo>
                  <a:lnTo>
                    <a:pt x="55" y="53"/>
                  </a:lnTo>
                  <a:lnTo>
                    <a:pt x="61" y="55"/>
                  </a:lnTo>
                  <a:lnTo>
                    <a:pt x="68" y="56"/>
                  </a:lnTo>
                  <a:lnTo>
                    <a:pt x="74" y="58"/>
                  </a:lnTo>
                  <a:lnTo>
                    <a:pt x="79" y="61"/>
                  </a:lnTo>
                  <a:lnTo>
                    <a:pt x="82" y="58"/>
                  </a:lnTo>
                  <a:lnTo>
                    <a:pt x="85" y="53"/>
                  </a:lnTo>
                  <a:lnTo>
                    <a:pt x="87" y="50"/>
                  </a:lnTo>
                  <a:lnTo>
                    <a:pt x="87" y="47"/>
                  </a:lnTo>
                  <a:lnTo>
                    <a:pt x="89" y="43"/>
                  </a:lnTo>
                  <a:lnTo>
                    <a:pt x="89" y="40"/>
                  </a:lnTo>
                  <a:lnTo>
                    <a:pt x="89" y="35"/>
                  </a:lnTo>
                  <a:lnTo>
                    <a:pt x="89" y="31"/>
                  </a:lnTo>
                  <a:lnTo>
                    <a:pt x="89" y="29"/>
                  </a:lnTo>
                  <a:lnTo>
                    <a:pt x="89" y="27"/>
                  </a:lnTo>
                  <a:lnTo>
                    <a:pt x="87" y="26"/>
                  </a:lnTo>
                  <a:lnTo>
                    <a:pt x="87" y="24"/>
                  </a:lnTo>
                  <a:lnTo>
                    <a:pt x="85" y="24"/>
                  </a:lnTo>
                  <a:lnTo>
                    <a:pt x="84" y="23"/>
                  </a:lnTo>
                  <a:lnTo>
                    <a:pt x="82" y="21"/>
                  </a:lnTo>
                  <a:lnTo>
                    <a:pt x="81" y="21"/>
                  </a:lnTo>
                  <a:lnTo>
                    <a:pt x="77" y="19"/>
                  </a:lnTo>
                  <a:lnTo>
                    <a:pt x="73" y="18"/>
                  </a:lnTo>
                  <a:lnTo>
                    <a:pt x="69" y="16"/>
                  </a:lnTo>
                  <a:lnTo>
                    <a:pt x="66" y="13"/>
                  </a:lnTo>
                  <a:lnTo>
                    <a:pt x="64" y="10"/>
                  </a:lnTo>
                  <a:lnTo>
                    <a:pt x="61" y="8"/>
                  </a:lnTo>
                  <a:lnTo>
                    <a:pt x="58" y="6"/>
                  </a:lnTo>
                  <a:lnTo>
                    <a:pt x="55" y="5"/>
                  </a:lnTo>
                  <a:lnTo>
                    <a:pt x="48" y="3"/>
                  </a:lnTo>
                  <a:lnTo>
                    <a:pt x="42" y="3"/>
                  </a:lnTo>
                  <a:lnTo>
                    <a:pt x="34" y="2"/>
                  </a:lnTo>
                  <a:lnTo>
                    <a:pt x="26" y="0"/>
                  </a:lnTo>
                  <a:lnTo>
                    <a:pt x="18" y="0"/>
                  </a:lnTo>
                  <a:lnTo>
                    <a:pt x="10" y="2"/>
                  </a:lnTo>
                  <a:lnTo>
                    <a:pt x="3" y="2"/>
                  </a:lnTo>
                  <a:lnTo>
                    <a:pt x="0" y="5"/>
                  </a:lnTo>
                  <a:lnTo>
                    <a:pt x="0" y="6"/>
                  </a:lnTo>
                  <a:lnTo>
                    <a:pt x="2" y="8"/>
                  </a:lnTo>
                  <a:lnTo>
                    <a:pt x="5" y="11"/>
                  </a:lnTo>
                  <a:lnTo>
                    <a:pt x="10" y="16"/>
                  </a:lnTo>
                  <a:lnTo>
                    <a:pt x="15" y="19"/>
                  </a:lnTo>
                  <a:lnTo>
                    <a:pt x="19" y="23"/>
                  </a:lnTo>
                  <a:lnTo>
                    <a:pt x="23" y="24"/>
                  </a:lnTo>
                  <a:lnTo>
                    <a:pt x="24" y="2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8" name="Freeform 192"/>
            <p:cNvSpPr>
              <a:spLocks/>
            </p:cNvSpPr>
            <p:nvPr/>
          </p:nvSpPr>
          <p:spPr bwMode="auto">
            <a:xfrm>
              <a:off x="4508" y="2607"/>
              <a:ext cx="58" cy="38"/>
            </a:xfrm>
            <a:custGeom>
              <a:avLst/>
              <a:gdLst>
                <a:gd name="T0" fmla="*/ 2 w 58"/>
                <a:gd name="T1" fmla="*/ 5 h 38"/>
                <a:gd name="T2" fmla="*/ 2 w 58"/>
                <a:gd name="T3" fmla="*/ 9 h 38"/>
                <a:gd name="T4" fmla="*/ 4 w 58"/>
                <a:gd name="T5" fmla="*/ 14 h 38"/>
                <a:gd name="T6" fmla="*/ 7 w 58"/>
                <a:gd name="T7" fmla="*/ 17 h 38"/>
                <a:gd name="T8" fmla="*/ 12 w 58"/>
                <a:gd name="T9" fmla="*/ 19 h 38"/>
                <a:gd name="T10" fmla="*/ 16 w 58"/>
                <a:gd name="T11" fmla="*/ 22 h 38"/>
                <a:gd name="T12" fmla="*/ 21 w 58"/>
                <a:gd name="T13" fmla="*/ 24 h 38"/>
                <a:gd name="T14" fmla="*/ 26 w 58"/>
                <a:gd name="T15" fmla="*/ 26 h 38"/>
                <a:gd name="T16" fmla="*/ 29 w 58"/>
                <a:gd name="T17" fmla="*/ 27 h 38"/>
                <a:gd name="T18" fmla="*/ 33 w 58"/>
                <a:gd name="T19" fmla="*/ 29 h 38"/>
                <a:gd name="T20" fmla="*/ 34 w 58"/>
                <a:gd name="T21" fmla="*/ 29 h 38"/>
                <a:gd name="T22" fmla="*/ 34 w 58"/>
                <a:gd name="T23" fmla="*/ 30 h 38"/>
                <a:gd name="T24" fmla="*/ 36 w 58"/>
                <a:gd name="T25" fmla="*/ 32 h 38"/>
                <a:gd name="T26" fmla="*/ 37 w 58"/>
                <a:gd name="T27" fmla="*/ 34 h 38"/>
                <a:gd name="T28" fmla="*/ 39 w 58"/>
                <a:gd name="T29" fmla="*/ 35 h 38"/>
                <a:gd name="T30" fmla="*/ 41 w 58"/>
                <a:gd name="T31" fmla="*/ 37 h 38"/>
                <a:gd name="T32" fmla="*/ 42 w 58"/>
                <a:gd name="T33" fmla="*/ 37 h 38"/>
                <a:gd name="T34" fmla="*/ 44 w 58"/>
                <a:gd name="T35" fmla="*/ 37 h 38"/>
                <a:gd name="T36" fmla="*/ 45 w 58"/>
                <a:gd name="T37" fmla="*/ 38 h 38"/>
                <a:gd name="T38" fmla="*/ 47 w 58"/>
                <a:gd name="T39" fmla="*/ 38 h 38"/>
                <a:gd name="T40" fmla="*/ 49 w 58"/>
                <a:gd name="T41" fmla="*/ 38 h 38"/>
                <a:gd name="T42" fmla="*/ 50 w 58"/>
                <a:gd name="T43" fmla="*/ 38 h 38"/>
                <a:gd name="T44" fmla="*/ 52 w 58"/>
                <a:gd name="T45" fmla="*/ 37 h 38"/>
                <a:gd name="T46" fmla="*/ 52 w 58"/>
                <a:gd name="T47" fmla="*/ 37 h 38"/>
                <a:gd name="T48" fmla="*/ 53 w 58"/>
                <a:gd name="T49" fmla="*/ 35 h 38"/>
                <a:gd name="T50" fmla="*/ 55 w 58"/>
                <a:gd name="T51" fmla="*/ 34 h 38"/>
                <a:gd name="T52" fmla="*/ 57 w 58"/>
                <a:gd name="T53" fmla="*/ 32 h 38"/>
                <a:gd name="T54" fmla="*/ 57 w 58"/>
                <a:gd name="T55" fmla="*/ 30 h 38"/>
                <a:gd name="T56" fmla="*/ 58 w 58"/>
                <a:gd name="T57" fmla="*/ 29 h 38"/>
                <a:gd name="T58" fmla="*/ 58 w 58"/>
                <a:gd name="T59" fmla="*/ 27 h 38"/>
                <a:gd name="T60" fmla="*/ 58 w 58"/>
                <a:gd name="T61" fmla="*/ 26 h 38"/>
                <a:gd name="T62" fmla="*/ 57 w 58"/>
                <a:gd name="T63" fmla="*/ 24 h 38"/>
                <a:gd name="T64" fmla="*/ 55 w 58"/>
                <a:gd name="T65" fmla="*/ 21 h 38"/>
                <a:gd name="T66" fmla="*/ 53 w 58"/>
                <a:gd name="T67" fmla="*/ 17 h 38"/>
                <a:gd name="T68" fmla="*/ 52 w 58"/>
                <a:gd name="T69" fmla="*/ 16 h 38"/>
                <a:gd name="T70" fmla="*/ 50 w 58"/>
                <a:gd name="T71" fmla="*/ 14 h 38"/>
                <a:gd name="T72" fmla="*/ 49 w 58"/>
                <a:gd name="T73" fmla="*/ 13 h 38"/>
                <a:gd name="T74" fmla="*/ 47 w 58"/>
                <a:gd name="T75" fmla="*/ 11 h 38"/>
                <a:gd name="T76" fmla="*/ 44 w 58"/>
                <a:gd name="T77" fmla="*/ 11 h 38"/>
                <a:gd name="T78" fmla="*/ 41 w 58"/>
                <a:gd name="T79" fmla="*/ 11 h 38"/>
                <a:gd name="T80" fmla="*/ 37 w 58"/>
                <a:gd name="T81" fmla="*/ 11 h 38"/>
                <a:gd name="T82" fmla="*/ 33 w 58"/>
                <a:gd name="T83" fmla="*/ 9 h 38"/>
                <a:gd name="T84" fmla="*/ 28 w 58"/>
                <a:gd name="T85" fmla="*/ 8 h 38"/>
                <a:gd name="T86" fmla="*/ 23 w 58"/>
                <a:gd name="T87" fmla="*/ 6 h 38"/>
                <a:gd name="T88" fmla="*/ 20 w 58"/>
                <a:gd name="T89" fmla="*/ 5 h 38"/>
                <a:gd name="T90" fmla="*/ 15 w 58"/>
                <a:gd name="T91" fmla="*/ 1 h 38"/>
                <a:gd name="T92" fmla="*/ 10 w 58"/>
                <a:gd name="T93" fmla="*/ 0 h 38"/>
                <a:gd name="T94" fmla="*/ 5 w 58"/>
                <a:gd name="T95" fmla="*/ 0 h 38"/>
                <a:gd name="T96" fmla="*/ 2 w 58"/>
                <a:gd name="T97" fmla="*/ 0 h 38"/>
                <a:gd name="T98" fmla="*/ 0 w 58"/>
                <a:gd name="T99" fmla="*/ 0 h 38"/>
                <a:gd name="T100" fmla="*/ 0 w 58"/>
                <a:gd name="T101" fmla="*/ 1 h 38"/>
                <a:gd name="T102" fmla="*/ 0 w 58"/>
                <a:gd name="T103" fmla="*/ 1 h 38"/>
                <a:gd name="T104" fmla="*/ 0 w 58"/>
                <a:gd name="T105" fmla="*/ 1 h 38"/>
                <a:gd name="T106" fmla="*/ 0 w 58"/>
                <a:gd name="T107" fmla="*/ 3 h 38"/>
                <a:gd name="T108" fmla="*/ 0 w 58"/>
                <a:gd name="T109" fmla="*/ 3 h 38"/>
                <a:gd name="T110" fmla="*/ 0 w 58"/>
                <a:gd name="T111" fmla="*/ 5 h 38"/>
                <a:gd name="T112" fmla="*/ 2 w 58"/>
                <a:gd name="T113" fmla="*/ 5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38"/>
                <a:gd name="T173" fmla="*/ 58 w 58"/>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38">
                  <a:moveTo>
                    <a:pt x="2" y="5"/>
                  </a:moveTo>
                  <a:lnTo>
                    <a:pt x="2" y="9"/>
                  </a:lnTo>
                  <a:lnTo>
                    <a:pt x="4" y="14"/>
                  </a:lnTo>
                  <a:lnTo>
                    <a:pt x="7" y="17"/>
                  </a:lnTo>
                  <a:lnTo>
                    <a:pt x="12" y="19"/>
                  </a:lnTo>
                  <a:lnTo>
                    <a:pt x="16" y="22"/>
                  </a:lnTo>
                  <a:lnTo>
                    <a:pt x="21" y="24"/>
                  </a:lnTo>
                  <a:lnTo>
                    <a:pt x="26" y="26"/>
                  </a:lnTo>
                  <a:lnTo>
                    <a:pt x="29" y="27"/>
                  </a:lnTo>
                  <a:lnTo>
                    <a:pt x="33" y="29"/>
                  </a:lnTo>
                  <a:lnTo>
                    <a:pt x="34" y="29"/>
                  </a:lnTo>
                  <a:lnTo>
                    <a:pt x="34" y="30"/>
                  </a:lnTo>
                  <a:lnTo>
                    <a:pt x="36" y="32"/>
                  </a:lnTo>
                  <a:lnTo>
                    <a:pt x="37" y="34"/>
                  </a:lnTo>
                  <a:lnTo>
                    <a:pt x="39" y="35"/>
                  </a:lnTo>
                  <a:lnTo>
                    <a:pt x="41" y="37"/>
                  </a:lnTo>
                  <a:lnTo>
                    <a:pt x="42" y="37"/>
                  </a:lnTo>
                  <a:lnTo>
                    <a:pt x="44" y="37"/>
                  </a:lnTo>
                  <a:lnTo>
                    <a:pt x="45" y="38"/>
                  </a:lnTo>
                  <a:lnTo>
                    <a:pt x="47" y="38"/>
                  </a:lnTo>
                  <a:lnTo>
                    <a:pt x="49" y="38"/>
                  </a:lnTo>
                  <a:lnTo>
                    <a:pt x="50" y="38"/>
                  </a:lnTo>
                  <a:lnTo>
                    <a:pt x="52" y="37"/>
                  </a:lnTo>
                  <a:lnTo>
                    <a:pt x="53" y="35"/>
                  </a:lnTo>
                  <a:lnTo>
                    <a:pt x="55" y="34"/>
                  </a:lnTo>
                  <a:lnTo>
                    <a:pt x="57" y="32"/>
                  </a:lnTo>
                  <a:lnTo>
                    <a:pt x="57" y="30"/>
                  </a:lnTo>
                  <a:lnTo>
                    <a:pt x="58" y="29"/>
                  </a:lnTo>
                  <a:lnTo>
                    <a:pt x="58" y="27"/>
                  </a:lnTo>
                  <a:lnTo>
                    <a:pt x="58" y="26"/>
                  </a:lnTo>
                  <a:lnTo>
                    <a:pt x="57" y="24"/>
                  </a:lnTo>
                  <a:lnTo>
                    <a:pt x="55" y="21"/>
                  </a:lnTo>
                  <a:lnTo>
                    <a:pt x="53" y="17"/>
                  </a:lnTo>
                  <a:lnTo>
                    <a:pt x="52" y="16"/>
                  </a:lnTo>
                  <a:lnTo>
                    <a:pt x="50" y="14"/>
                  </a:lnTo>
                  <a:lnTo>
                    <a:pt x="49" y="13"/>
                  </a:lnTo>
                  <a:lnTo>
                    <a:pt x="47" y="11"/>
                  </a:lnTo>
                  <a:lnTo>
                    <a:pt x="44" y="11"/>
                  </a:lnTo>
                  <a:lnTo>
                    <a:pt x="41" y="11"/>
                  </a:lnTo>
                  <a:lnTo>
                    <a:pt x="37" y="11"/>
                  </a:lnTo>
                  <a:lnTo>
                    <a:pt x="33" y="9"/>
                  </a:lnTo>
                  <a:lnTo>
                    <a:pt x="28" y="8"/>
                  </a:lnTo>
                  <a:lnTo>
                    <a:pt x="23" y="6"/>
                  </a:lnTo>
                  <a:lnTo>
                    <a:pt x="20" y="5"/>
                  </a:lnTo>
                  <a:lnTo>
                    <a:pt x="15" y="1"/>
                  </a:lnTo>
                  <a:lnTo>
                    <a:pt x="10" y="0"/>
                  </a:lnTo>
                  <a:lnTo>
                    <a:pt x="5" y="0"/>
                  </a:lnTo>
                  <a:lnTo>
                    <a:pt x="2" y="0"/>
                  </a:lnTo>
                  <a:lnTo>
                    <a:pt x="0" y="0"/>
                  </a:lnTo>
                  <a:lnTo>
                    <a:pt x="0" y="1"/>
                  </a:lnTo>
                  <a:lnTo>
                    <a:pt x="0" y="3"/>
                  </a:lnTo>
                  <a:lnTo>
                    <a:pt x="0" y="5"/>
                  </a:lnTo>
                  <a:lnTo>
                    <a:pt x="2" y="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19" name="Freeform 193"/>
            <p:cNvSpPr>
              <a:spLocks/>
            </p:cNvSpPr>
            <p:nvPr/>
          </p:nvSpPr>
          <p:spPr bwMode="auto">
            <a:xfrm>
              <a:off x="4508" y="2607"/>
              <a:ext cx="58" cy="38"/>
            </a:xfrm>
            <a:custGeom>
              <a:avLst/>
              <a:gdLst>
                <a:gd name="T0" fmla="*/ 2 w 58"/>
                <a:gd name="T1" fmla="*/ 5 h 38"/>
                <a:gd name="T2" fmla="*/ 2 w 58"/>
                <a:gd name="T3" fmla="*/ 9 h 38"/>
                <a:gd name="T4" fmla="*/ 4 w 58"/>
                <a:gd name="T5" fmla="*/ 14 h 38"/>
                <a:gd name="T6" fmla="*/ 7 w 58"/>
                <a:gd name="T7" fmla="*/ 17 h 38"/>
                <a:gd name="T8" fmla="*/ 12 w 58"/>
                <a:gd name="T9" fmla="*/ 19 h 38"/>
                <a:gd name="T10" fmla="*/ 16 w 58"/>
                <a:gd name="T11" fmla="*/ 22 h 38"/>
                <a:gd name="T12" fmla="*/ 21 w 58"/>
                <a:gd name="T13" fmla="*/ 24 h 38"/>
                <a:gd name="T14" fmla="*/ 26 w 58"/>
                <a:gd name="T15" fmla="*/ 26 h 38"/>
                <a:gd name="T16" fmla="*/ 29 w 58"/>
                <a:gd name="T17" fmla="*/ 27 h 38"/>
                <a:gd name="T18" fmla="*/ 33 w 58"/>
                <a:gd name="T19" fmla="*/ 29 h 38"/>
                <a:gd name="T20" fmla="*/ 34 w 58"/>
                <a:gd name="T21" fmla="*/ 29 h 38"/>
                <a:gd name="T22" fmla="*/ 34 w 58"/>
                <a:gd name="T23" fmla="*/ 30 h 38"/>
                <a:gd name="T24" fmla="*/ 36 w 58"/>
                <a:gd name="T25" fmla="*/ 32 h 38"/>
                <a:gd name="T26" fmla="*/ 37 w 58"/>
                <a:gd name="T27" fmla="*/ 34 h 38"/>
                <a:gd name="T28" fmla="*/ 39 w 58"/>
                <a:gd name="T29" fmla="*/ 35 h 38"/>
                <a:gd name="T30" fmla="*/ 41 w 58"/>
                <a:gd name="T31" fmla="*/ 37 h 38"/>
                <a:gd name="T32" fmla="*/ 42 w 58"/>
                <a:gd name="T33" fmla="*/ 37 h 38"/>
                <a:gd name="T34" fmla="*/ 44 w 58"/>
                <a:gd name="T35" fmla="*/ 37 h 38"/>
                <a:gd name="T36" fmla="*/ 45 w 58"/>
                <a:gd name="T37" fmla="*/ 38 h 38"/>
                <a:gd name="T38" fmla="*/ 47 w 58"/>
                <a:gd name="T39" fmla="*/ 38 h 38"/>
                <a:gd name="T40" fmla="*/ 49 w 58"/>
                <a:gd name="T41" fmla="*/ 38 h 38"/>
                <a:gd name="T42" fmla="*/ 50 w 58"/>
                <a:gd name="T43" fmla="*/ 38 h 38"/>
                <a:gd name="T44" fmla="*/ 52 w 58"/>
                <a:gd name="T45" fmla="*/ 37 h 38"/>
                <a:gd name="T46" fmla="*/ 52 w 58"/>
                <a:gd name="T47" fmla="*/ 37 h 38"/>
                <a:gd name="T48" fmla="*/ 53 w 58"/>
                <a:gd name="T49" fmla="*/ 35 h 38"/>
                <a:gd name="T50" fmla="*/ 55 w 58"/>
                <a:gd name="T51" fmla="*/ 34 h 38"/>
                <a:gd name="T52" fmla="*/ 57 w 58"/>
                <a:gd name="T53" fmla="*/ 32 h 38"/>
                <a:gd name="T54" fmla="*/ 57 w 58"/>
                <a:gd name="T55" fmla="*/ 30 h 38"/>
                <a:gd name="T56" fmla="*/ 58 w 58"/>
                <a:gd name="T57" fmla="*/ 29 h 38"/>
                <a:gd name="T58" fmla="*/ 58 w 58"/>
                <a:gd name="T59" fmla="*/ 27 h 38"/>
                <a:gd name="T60" fmla="*/ 58 w 58"/>
                <a:gd name="T61" fmla="*/ 26 h 38"/>
                <a:gd name="T62" fmla="*/ 57 w 58"/>
                <a:gd name="T63" fmla="*/ 24 h 38"/>
                <a:gd name="T64" fmla="*/ 55 w 58"/>
                <a:gd name="T65" fmla="*/ 21 h 38"/>
                <a:gd name="T66" fmla="*/ 53 w 58"/>
                <a:gd name="T67" fmla="*/ 17 h 38"/>
                <a:gd name="T68" fmla="*/ 52 w 58"/>
                <a:gd name="T69" fmla="*/ 16 h 38"/>
                <a:gd name="T70" fmla="*/ 50 w 58"/>
                <a:gd name="T71" fmla="*/ 14 h 38"/>
                <a:gd name="T72" fmla="*/ 49 w 58"/>
                <a:gd name="T73" fmla="*/ 13 h 38"/>
                <a:gd name="T74" fmla="*/ 47 w 58"/>
                <a:gd name="T75" fmla="*/ 11 h 38"/>
                <a:gd name="T76" fmla="*/ 44 w 58"/>
                <a:gd name="T77" fmla="*/ 11 h 38"/>
                <a:gd name="T78" fmla="*/ 41 w 58"/>
                <a:gd name="T79" fmla="*/ 11 h 38"/>
                <a:gd name="T80" fmla="*/ 37 w 58"/>
                <a:gd name="T81" fmla="*/ 11 h 38"/>
                <a:gd name="T82" fmla="*/ 33 w 58"/>
                <a:gd name="T83" fmla="*/ 9 h 38"/>
                <a:gd name="T84" fmla="*/ 28 w 58"/>
                <a:gd name="T85" fmla="*/ 8 h 38"/>
                <a:gd name="T86" fmla="*/ 23 w 58"/>
                <a:gd name="T87" fmla="*/ 6 h 38"/>
                <a:gd name="T88" fmla="*/ 20 w 58"/>
                <a:gd name="T89" fmla="*/ 5 h 38"/>
                <a:gd name="T90" fmla="*/ 15 w 58"/>
                <a:gd name="T91" fmla="*/ 1 h 38"/>
                <a:gd name="T92" fmla="*/ 10 w 58"/>
                <a:gd name="T93" fmla="*/ 0 h 38"/>
                <a:gd name="T94" fmla="*/ 5 w 58"/>
                <a:gd name="T95" fmla="*/ 0 h 38"/>
                <a:gd name="T96" fmla="*/ 2 w 58"/>
                <a:gd name="T97" fmla="*/ 0 h 38"/>
                <a:gd name="T98" fmla="*/ 0 w 58"/>
                <a:gd name="T99" fmla="*/ 0 h 38"/>
                <a:gd name="T100" fmla="*/ 0 w 58"/>
                <a:gd name="T101" fmla="*/ 1 h 38"/>
                <a:gd name="T102" fmla="*/ 0 w 58"/>
                <a:gd name="T103" fmla="*/ 1 h 38"/>
                <a:gd name="T104" fmla="*/ 0 w 58"/>
                <a:gd name="T105" fmla="*/ 1 h 38"/>
                <a:gd name="T106" fmla="*/ 0 w 58"/>
                <a:gd name="T107" fmla="*/ 3 h 38"/>
                <a:gd name="T108" fmla="*/ 0 w 58"/>
                <a:gd name="T109" fmla="*/ 3 h 38"/>
                <a:gd name="T110" fmla="*/ 0 w 58"/>
                <a:gd name="T111" fmla="*/ 5 h 38"/>
                <a:gd name="T112" fmla="*/ 2 w 58"/>
                <a:gd name="T113" fmla="*/ 5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38"/>
                <a:gd name="T173" fmla="*/ 58 w 58"/>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38">
                  <a:moveTo>
                    <a:pt x="2" y="5"/>
                  </a:moveTo>
                  <a:lnTo>
                    <a:pt x="2" y="9"/>
                  </a:lnTo>
                  <a:lnTo>
                    <a:pt x="4" y="14"/>
                  </a:lnTo>
                  <a:lnTo>
                    <a:pt x="7" y="17"/>
                  </a:lnTo>
                  <a:lnTo>
                    <a:pt x="12" y="19"/>
                  </a:lnTo>
                  <a:lnTo>
                    <a:pt x="16" y="22"/>
                  </a:lnTo>
                  <a:lnTo>
                    <a:pt x="21" y="24"/>
                  </a:lnTo>
                  <a:lnTo>
                    <a:pt x="26" y="26"/>
                  </a:lnTo>
                  <a:lnTo>
                    <a:pt x="29" y="27"/>
                  </a:lnTo>
                  <a:lnTo>
                    <a:pt x="33" y="29"/>
                  </a:lnTo>
                  <a:lnTo>
                    <a:pt x="34" y="29"/>
                  </a:lnTo>
                  <a:lnTo>
                    <a:pt x="34" y="30"/>
                  </a:lnTo>
                  <a:lnTo>
                    <a:pt x="36" y="32"/>
                  </a:lnTo>
                  <a:lnTo>
                    <a:pt x="37" y="34"/>
                  </a:lnTo>
                  <a:lnTo>
                    <a:pt x="39" y="35"/>
                  </a:lnTo>
                  <a:lnTo>
                    <a:pt x="41" y="37"/>
                  </a:lnTo>
                  <a:lnTo>
                    <a:pt x="42" y="37"/>
                  </a:lnTo>
                  <a:lnTo>
                    <a:pt x="44" y="37"/>
                  </a:lnTo>
                  <a:lnTo>
                    <a:pt x="45" y="38"/>
                  </a:lnTo>
                  <a:lnTo>
                    <a:pt x="47" y="38"/>
                  </a:lnTo>
                  <a:lnTo>
                    <a:pt x="49" y="38"/>
                  </a:lnTo>
                  <a:lnTo>
                    <a:pt x="50" y="38"/>
                  </a:lnTo>
                  <a:lnTo>
                    <a:pt x="52" y="37"/>
                  </a:lnTo>
                  <a:lnTo>
                    <a:pt x="53" y="35"/>
                  </a:lnTo>
                  <a:lnTo>
                    <a:pt x="55" y="34"/>
                  </a:lnTo>
                  <a:lnTo>
                    <a:pt x="57" y="32"/>
                  </a:lnTo>
                  <a:lnTo>
                    <a:pt x="57" y="30"/>
                  </a:lnTo>
                  <a:lnTo>
                    <a:pt x="58" y="29"/>
                  </a:lnTo>
                  <a:lnTo>
                    <a:pt x="58" y="27"/>
                  </a:lnTo>
                  <a:lnTo>
                    <a:pt x="58" y="26"/>
                  </a:lnTo>
                  <a:lnTo>
                    <a:pt x="57" y="24"/>
                  </a:lnTo>
                  <a:lnTo>
                    <a:pt x="55" y="21"/>
                  </a:lnTo>
                  <a:lnTo>
                    <a:pt x="53" y="17"/>
                  </a:lnTo>
                  <a:lnTo>
                    <a:pt x="52" y="16"/>
                  </a:lnTo>
                  <a:lnTo>
                    <a:pt x="50" y="14"/>
                  </a:lnTo>
                  <a:lnTo>
                    <a:pt x="49" y="13"/>
                  </a:lnTo>
                  <a:lnTo>
                    <a:pt x="47" y="11"/>
                  </a:lnTo>
                  <a:lnTo>
                    <a:pt x="44" y="11"/>
                  </a:lnTo>
                  <a:lnTo>
                    <a:pt x="41" y="11"/>
                  </a:lnTo>
                  <a:lnTo>
                    <a:pt x="37" y="11"/>
                  </a:lnTo>
                  <a:lnTo>
                    <a:pt x="33" y="9"/>
                  </a:lnTo>
                  <a:lnTo>
                    <a:pt x="28" y="8"/>
                  </a:lnTo>
                  <a:lnTo>
                    <a:pt x="23" y="6"/>
                  </a:lnTo>
                  <a:lnTo>
                    <a:pt x="20" y="5"/>
                  </a:lnTo>
                  <a:lnTo>
                    <a:pt x="15" y="1"/>
                  </a:lnTo>
                  <a:lnTo>
                    <a:pt x="10" y="0"/>
                  </a:lnTo>
                  <a:lnTo>
                    <a:pt x="5" y="0"/>
                  </a:lnTo>
                  <a:lnTo>
                    <a:pt x="2" y="0"/>
                  </a:lnTo>
                  <a:lnTo>
                    <a:pt x="0" y="0"/>
                  </a:lnTo>
                  <a:lnTo>
                    <a:pt x="0" y="1"/>
                  </a:lnTo>
                  <a:lnTo>
                    <a:pt x="0" y="3"/>
                  </a:lnTo>
                  <a:lnTo>
                    <a:pt x="0" y="5"/>
                  </a:lnTo>
                  <a:lnTo>
                    <a:pt x="2" y="5"/>
                  </a:lnTo>
                </a:path>
              </a:pathLst>
            </a:custGeom>
            <a:solidFill>
              <a:srgbClr val="FFFF66"/>
            </a:solidFill>
            <a:ln w="4763">
              <a:solidFill>
                <a:srgbClr val="99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0" name="Freeform 194"/>
            <p:cNvSpPr>
              <a:spLocks/>
            </p:cNvSpPr>
            <p:nvPr/>
          </p:nvSpPr>
          <p:spPr bwMode="auto">
            <a:xfrm>
              <a:off x="4568" y="2644"/>
              <a:ext cx="50" cy="50"/>
            </a:xfrm>
            <a:custGeom>
              <a:avLst/>
              <a:gdLst>
                <a:gd name="T0" fmla="*/ 1 w 50"/>
                <a:gd name="T1" fmla="*/ 16 h 50"/>
                <a:gd name="T2" fmla="*/ 5 w 50"/>
                <a:gd name="T3" fmla="*/ 19 h 50"/>
                <a:gd name="T4" fmla="*/ 8 w 50"/>
                <a:gd name="T5" fmla="*/ 21 h 50"/>
                <a:gd name="T6" fmla="*/ 9 w 50"/>
                <a:gd name="T7" fmla="*/ 24 h 50"/>
                <a:gd name="T8" fmla="*/ 11 w 50"/>
                <a:gd name="T9" fmla="*/ 27 h 50"/>
                <a:gd name="T10" fmla="*/ 13 w 50"/>
                <a:gd name="T11" fmla="*/ 30 h 50"/>
                <a:gd name="T12" fmla="*/ 14 w 50"/>
                <a:gd name="T13" fmla="*/ 34 h 50"/>
                <a:gd name="T14" fmla="*/ 16 w 50"/>
                <a:gd name="T15" fmla="*/ 37 h 50"/>
                <a:gd name="T16" fmla="*/ 18 w 50"/>
                <a:gd name="T17" fmla="*/ 40 h 50"/>
                <a:gd name="T18" fmla="*/ 21 w 50"/>
                <a:gd name="T19" fmla="*/ 42 h 50"/>
                <a:gd name="T20" fmla="*/ 22 w 50"/>
                <a:gd name="T21" fmla="*/ 43 h 50"/>
                <a:gd name="T22" fmla="*/ 26 w 50"/>
                <a:gd name="T23" fmla="*/ 46 h 50"/>
                <a:gd name="T24" fmla="*/ 27 w 50"/>
                <a:gd name="T25" fmla="*/ 48 h 50"/>
                <a:gd name="T26" fmla="*/ 30 w 50"/>
                <a:gd name="T27" fmla="*/ 50 h 50"/>
                <a:gd name="T28" fmla="*/ 34 w 50"/>
                <a:gd name="T29" fmla="*/ 50 h 50"/>
                <a:gd name="T30" fmla="*/ 37 w 50"/>
                <a:gd name="T31" fmla="*/ 50 h 50"/>
                <a:gd name="T32" fmla="*/ 40 w 50"/>
                <a:gd name="T33" fmla="*/ 50 h 50"/>
                <a:gd name="T34" fmla="*/ 42 w 50"/>
                <a:gd name="T35" fmla="*/ 48 h 50"/>
                <a:gd name="T36" fmla="*/ 45 w 50"/>
                <a:gd name="T37" fmla="*/ 46 h 50"/>
                <a:gd name="T38" fmla="*/ 46 w 50"/>
                <a:gd name="T39" fmla="*/ 45 h 50"/>
                <a:gd name="T40" fmla="*/ 48 w 50"/>
                <a:gd name="T41" fmla="*/ 42 h 50"/>
                <a:gd name="T42" fmla="*/ 48 w 50"/>
                <a:gd name="T43" fmla="*/ 40 h 50"/>
                <a:gd name="T44" fmla="*/ 50 w 50"/>
                <a:gd name="T45" fmla="*/ 37 h 50"/>
                <a:gd name="T46" fmla="*/ 50 w 50"/>
                <a:gd name="T47" fmla="*/ 34 h 50"/>
                <a:gd name="T48" fmla="*/ 50 w 50"/>
                <a:gd name="T49" fmla="*/ 32 h 50"/>
                <a:gd name="T50" fmla="*/ 48 w 50"/>
                <a:gd name="T51" fmla="*/ 29 h 50"/>
                <a:gd name="T52" fmla="*/ 46 w 50"/>
                <a:gd name="T53" fmla="*/ 26 h 50"/>
                <a:gd name="T54" fmla="*/ 45 w 50"/>
                <a:gd name="T55" fmla="*/ 22 h 50"/>
                <a:gd name="T56" fmla="*/ 43 w 50"/>
                <a:gd name="T57" fmla="*/ 19 h 50"/>
                <a:gd name="T58" fmla="*/ 40 w 50"/>
                <a:gd name="T59" fmla="*/ 16 h 50"/>
                <a:gd name="T60" fmla="*/ 38 w 50"/>
                <a:gd name="T61" fmla="*/ 14 h 50"/>
                <a:gd name="T62" fmla="*/ 37 w 50"/>
                <a:gd name="T63" fmla="*/ 11 h 50"/>
                <a:gd name="T64" fmla="*/ 35 w 50"/>
                <a:gd name="T65" fmla="*/ 8 h 50"/>
                <a:gd name="T66" fmla="*/ 34 w 50"/>
                <a:gd name="T67" fmla="*/ 5 h 50"/>
                <a:gd name="T68" fmla="*/ 30 w 50"/>
                <a:gd name="T69" fmla="*/ 1 h 50"/>
                <a:gd name="T70" fmla="*/ 27 w 50"/>
                <a:gd name="T71" fmla="*/ 0 h 50"/>
                <a:gd name="T72" fmla="*/ 24 w 50"/>
                <a:gd name="T73" fmla="*/ 0 h 50"/>
                <a:gd name="T74" fmla="*/ 19 w 50"/>
                <a:gd name="T75" fmla="*/ 0 h 50"/>
                <a:gd name="T76" fmla="*/ 16 w 50"/>
                <a:gd name="T77" fmla="*/ 0 h 50"/>
                <a:gd name="T78" fmla="*/ 11 w 50"/>
                <a:gd name="T79" fmla="*/ 0 h 50"/>
                <a:gd name="T80" fmla="*/ 6 w 50"/>
                <a:gd name="T81" fmla="*/ 1 h 50"/>
                <a:gd name="T82" fmla="*/ 5 w 50"/>
                <a:gd name="T83" fmla="*/ 1 h 50"/>
                <a:gd name="T84" fmla="*/ 3 w 50"/>
                <a:gd name="T85" fmla="*/ 3 h 50"/>
                <a:gd name="T86" fmla="*/ 1 w 50"/>
                <a:gd name="T87" fmla="*/ 5 h 50"/>
                <a:gd name="T88" fmla="*/ 0 w 50"/>
                <a:gd name="T89" fmla="*/ 6 h 50"/>
                <a:gd name="T90" fmla="*/ 0 w 50"/>
                <a:gd name="T91" fmla="*/ 9 h 50"/>
                <a:gd name="T92" fmla="*/ 0 w 50"/>
                <a:gd name="T93" fmla="*/ 11 h 50"/>
                <a:gd name="T94" fmla="*/ 0 w 50"/>
                <a:gd name="T95" fmla="*/ 14 h 50"/>
                <a:gd name="T96" fmla="*/ 1 w 50"/>
                <a:gd name="T97" fmla="*/ 16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50"/>
                <a:gd name="T149" fmla="*/ 50 w 50"/>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50">
                  <a:moveTo>
                    <a:pt x="1" y="16"/>
                  </a:moveTo>
                  <a:lnTo>
                    <a:pt x="5" y="19"/>
                  </a:lnTo>
                  <a:lnTo>
                    <a:pt x="8" y="21"/>
                  </a:lnTo>
                  <a:lnTo>
                    <a:pt x="9" y="24"/>
                  </a:lnTo>
                  <a:lnTo>
                    <a:pt x="11" y="27"/>
                  </a:lnTo>
                  <a:lnTo>
                    <a:pt x="13" y="30"/>
                  </a:lnTo>
                  <a:lnTo>
                    <a:pt x="14" y="34"/>
                  </a:lnTo>
                  <a:lnTo>
                    <a:pt x="16" y="37"/>
                  </a:lnTo>
                  <a:lnTo>
                    <a:pt x="18" y="40"/>
                  </a:lnTo>
                  <a:lnTo>
                    <a:pt x="21" y="42"/>
                  </a:lnTo>
                  <a:lnTo>
                    <a:pt x="22" y="43"/>
                  </a:lnTo>
                  <a:lnTo>
                    <a:pt x="26" y="46"/>
                  </a:lnTo>
                  <a:lnTo>
                    <a:pt x="27" y="48"/>
                  </a:lnTo>
                  <a:lnTo>
                    <a:pt x="30" y="50"/>
                  </a:lnTo>
                  <a:lnTo>
                    <a:pt x="34" y="50"/>
                  </a:lnTo>
                  <a:lnTo>
                    <a:pt x="37" y="50"/>
                  </a:lnTo>
                  <a:lnTo>
                    <a:pt x="40" y="50"/>
                  </a:lnTo>
                  <a:lnTo>
                    <a:pt x="42" y="48"/>
                  </a:lnTo>
                  <a:lnTo>
                    <a:pt x="45" y="46"/>
                  </a:lnTo>
                  <a:lnTo>
                    <a:pt x="46" y="45"/>
                  </a:lnTo>
                  <a:lnTo>
                    <a:pt x="48" y="42"/>
                  </a:lnTo>
                  <a:lnTo>
                    <a:pt x="48" y="40"/>
                  </a:lnTo>
                  <a:lnTo>
                    <a:pt x="50" y="37"/>
                  </a:lnTo>
                  <a:lnTo>
                    <a:pt x="50" y="34"/>
                  </a:lnTo>
                  <a:lnTo>
                    <a:pt x="50" y="32"/>
                  </a:lnTo>
                  <a:lnTo>
                    <a:pt x="48" y="29"/>
                  </a:lnTo>
                  <a:lnTo>
                    <a:pt x="46" y="26"/>
                  </a:lnTo>
                  <a:lnTo>
                    <a:pt x="45" y="22"/>
                  </a:lnTo>
                  <a:lnTo>
                    <a:pt x="43" y="19"/>
                  </a:lnTo>
                  <a:lnTo>
                    <a:pt x="40" y="16"/>
                  </a:lnTo>
                  <a:lnTo>
                    <a:pt x="38" y="14"/>
                  </a:lnTo>
                  <a:lnTo>
                    <a:pt x="37" y="11"/>
                  </a:lnTo>
                  <a:lnTo>
                    <a:pt x="35" y="8"/>
                  </a:lnTo>
                  <a:lnTo>
                    <a:pt x="34" y="5"/>
                  </a:lnTo>
                  <a:lnTo>
                    <a:pt x="30" y="1"/>
                  </a:lnTo>
                  <a:lnTo>
                    <a:pt x="27" y="0"/>
                  </a:lnTo>
                  <a:lnTo>
                    <a:pt x="24" y="0"/>
                  </a:lnTo>
                  <a:lnTo>
                    <a:pt x="19" y="0"/>
                  </a:lnTo>
                  <a:lnTo>
                    <a:pt x="16" y="0"/>
                  </a:lnTo>
                  <a:lnTo>
                    <a:pt x="11" y="0"/>
                  </a:lnTo>
                  <a:lnTo>
                    <a:pt x="6" y="1"/>
                  </a:lnTo>
                  <a:lnTo>
                    <a:pt x="5" y="1"/>
                  </a:lnTo>
                  <a:lnTo>
                    <a:pt x="3" y="3"/>
                  </a:lnTo>
                  <a:lnTo>
                    <a:pt x="1" y="5"/>
                  </a:lnTo>
                  <a:lnTo>
                    <a:pt x="0" y="6"/>
                  </a:lnTo>
                  <a:lnTo>
                    <a:pt x="0" y="9"/>
                  </a:lnTo>
                  <a:lnTo>
                    <a:pt x="0" y="11"/>
                  </a:lnTo>
                  <a:lnTo>
                    <a:pt x="0" y="14"/>
                  </a:lnTo>
                  <a:lnTo>
                    <a:pt x="1" y="1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1" name="Freeform 195"/>
            <p:cNvSpPr>
              <a:spLocks/>
            </p:cNvSpPr>
            <p:nvPr/>
          </p:nvSpPr>
          <p:spPr bwMode="auto">
            <a:xfrm>
              <a:off x="4568" y="2644"/>
              <a:ext cx="50" cy="50"/>
            </a:xfrm>
            <a:custGeom>
              <a:avLst/>
              <a:gdLst>
                <a:gd name="T0" fmla="*/ 1 w 50"/>
                <a:gd name="T1" fmla="*/ 16 h 50"/>
                <a:gd name="T2" fmla="*/ 5 w 50"/>
                <a:gd name="T3" fmla="*/ 19 h 50"/>
                <a:gd name="T4" fmla="*/ 8 w 50"/>
                <a:gd name="T5" fmla="*/ 21 h 50"/>
                <a:gd name="T6" fmla="*/ 9 w 50"/>
                <a:gd name="T7" fmla="*/ 24 h 50"/>
                <a:gd name="T8" fmla="*/ 11 w 50"/>
                <a:gd name="T9" fmla="*/ 27 h 50"/>
                <a:gd name="T10" fmla="*/ 13 w 50"/>
                <a:gd name="T11" fmla="*/ 30 h 50"/>
                <a:gd name="T12" fmla="*/ 14 w 50"/>
                <a:gd name="T13" fmla="*/ 34 h 50"/>
                <a:gd name="T14" fmla="*/ 16 w 50"/>
                <a:gd name="T15" fmla="*/ 37 h 50"/>
                <a:gd name="T16" fmla="*/ 18 w 50"/>
                <a:gd name="T17" fmla="*/ 40 h 50"/>
                <a:gd name="T18" fmla="*/ 21 w 50"/>
                <a:gd name="T19" fmla="*/ 42 h 50"/>
                <a:gd name="T20" fmla="*/ 22 w 50"/>
                <a:gd name="T21" fmla="*/ 43 h 50"/>
                <a:gd name="T22" fmla="*/ 26 w 50"/>
                <a:gd name="T23" fmla="*/ 46 h 50"/>
                <a:gd name="T24" fmla="*/ 27 w 50"/>
                <a:gd name="T25" fmla="*/ 48 h 50"/>
                <a:gd name="T26" fmla="*/ 30 w 50"/>
                <a:gd name="T27" fmla="*/ 50 h 50"/>
                <a:gd name="T28" fmla="*/ 34 w 50"/>
                <a:gd name="T29" fmla="*/ 50 h 50"/>
                <a:gd name="T30" fmla="*/ 37 w 50"/>
                <a:gd name="T31" fmla="*/ 50 h 50"/>
                <a:gd name="T32" fmla="*/ 40 w 50"/>
                <a:gd name="T33" fmla="*/ 50 h 50"/>
                <a:gd name="T34" fmla="*/ 42 w 50"/>
                <a:gd name="T35" fmla="*/ 48 h 50"/>
                <a:gd name="T36" fmla="*/ 45 w 50"/>
                <a:gd name="T37" fmla="*/ 46 h 50"/>
                <a:gd name="T38" fmla="*/ 46 w 50"/>
                <a:gd name="T39" fmla="*/ 45 h 50"/>
                <a:gd name="T40" fmla="*/ 48 w 50"/>
                <a:gd name="T41" fmla="*/ 42 h 50"/>
                <a:gd name="T42" fmla="*/ 48 w 50"/>
                <a:gd name="T43" fmla="*/ 40 h 50"/>
                <a:gd name="T44" fmla="*/ 50 w 50"/>
                <a:gd name="T45" fmla="*/ 37 h 50"/>
                <a:gd name="T46" fmla="*/ 50 w 50"/>
                <a:gd name="T47" fmla="*/ 34 h 50"/>
                <a:gd name="T48" fmla="*/ 50 w 50"/>
                <a:gd name="T49" fmla="*/ 32 h 50"/>
                <a:gd name="T50" fmla="*/ 48 w 50"/>
                <a:gd name="T51" fmla="*/ 29 h 50"/>
                <a:gd name="T52" fmla="*/ 46 w 50"/>
                <a:gd name="T53" fmla="*/ 26 h 50"/>
                <a:gd name="T54" fmla="*/ 45 w 50"/>
                <a:gd name="T55" fmla="*/ 22 h 50"/>
                <a:gd name="T56" fmla="*/ 43 w 50"/>
                <a:gd name="T57" fmla="*/ 19 h 50"/>
                <a:gd name="T58" fmla="*/ 40 w 50"/>
                <a:gd name="T59" fmla="*/ 16 h 50"/>
                <a:gd name="T60" fmla="*/ 38 w 50"/>
                <a:gd name="T61" fmla="*/ 14 h 50"/>
                <a:gd name="T62" fmla="*/ 37 w 50"/>
                <a:gd name="T63" fmla="*/ 11 h 50"/>
                <a:gd name="T64" fmla="*/ 35 w 50"/>
                <a:gd name="T65" fmla="*/ 8 h 50"/>
                <a:gd name="T66" fmla="*/ 34 w 50"/>
                <a:gd name="T67" fmla="*/ 5 h 50"/>
                <a:gd name="T68" fmla="*/ 30 w 50"/>
                <a:gd name="T69" fmla="*/ 1 h 50"/>
                <a:gd name="T70" fmla="*/ 27 w 50"/>
                <a:gd name="T71" fmla="*/ 0 h 50"/>
                <a:gd name="T72" fmla="*/ 24 w 50"/>
                <a:gd name="T73" fmla="*/ 0 h 50"/>
                <a:gd name="T74" fmla="*/ 19 w 50"/>
                <a:gd name="T75" fmla="*/ 0 h 50"/>
                <a:gd name="T76" fmla="*/ 16 w 50"/>
                <a:gd name="T77" fmla="*/ 0 h 50"/>
                <a:gd name="T78" fmla="*/ 11 w 50"/>
                <a:gd name="T79" fmla="*/ 0 h 50"/>
                <a:gd name="T80" fmla="*/ 6 w 50"/>
                <a:gd name="T81" fmla="*/ 1 h 50"/>
                <a:gd name="T82" fmla="*/ 5 w 50"/>
                <a:gd name="T83" fmla="*/ 1 h 50"/>
                <a:gd name="T84" fmla="*/ 3 w 50"/>
                <a:gd name="T85" fmla="*/ 3 h 50"/>
                <a:gd name="T86" fmla="*/ 1 w 50"/>
                <a:gd name="T87" fmla="*/ 5 h 50"/>
                <a:gd name="T88" fmla="*/ 0 w 50"/>
                <a:gd name="T89" fmla="*/ 6 h 50"/>
                <a:gd name="T90" fmla="*/ 0 w 50"/>
                <a:gd name="T91" fmla="*/ 9 h 50"/>
                <a:gd name="T92" fmla="*/ 0 w 50"/>
                <a:gd name="T93" fmla="*/ 11 h 50"/>
                <a:gd name="T94" fmla="*/ 0 w 50"/>
                <a:gd name="T95" fmla="*/ 14 h 50"/>
                <a:gd name="T96" fmla="*/ 1 w 50"/>
                <a:gd name="T97" fmla="*/ 16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50"/>
                <a:gd name="T149" fmla="*/ 50 w 50"/>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50">
                  <a:moveTo>
                    <a:pt x="1" y="16"/>
                  </a:moveTo>
                  <a:lnTo>
                    <a:pt x="5" y="19"/>
                  </a:lnTo>
                  <a:lnTo>
                    <a:pt x="8" y="21"/>
                  </a:lnTo>
                  <a:lnTo>
                    <a:pt x="9" y="24"/>
                  </a:lnTo>
                  <a:lnTo>
                    <a:pt x="11" y="27"/>
                  </a:lnTo>
                  <a:lnTo>
                    <a:pt x="13" y="30"/>
                  </a:lnTo>
                  <a:lnTo>
                    <a:pt x="14" y="34"/>
                  </a:lnTo>
                  <a:lnTo>
                    <a:pt x="16" y="37"/>
                  </a:lnTo>
                  <a:lnTo>
                    <a:pt x="18" y="40"/>
                  </a:lnTo>
                  <a:lnTo>
                    <a:pt x="21" y="42"/>
                  </a:lnTo>
                  <a:lnTo>
                    <a:pt x="22" y="43"/>
                  </a:lnTo>
                  <a:lnTo>
                    <a:pt x="26" y="46"/>
                  </a:lnTo>
                  <a:lnTo>
                    <a:pt x="27" y="48"/>
                  </a:lnTo>
                  <a:lnTo>
                    <a:pt x="30" y="50"/>
                  </a:lnTo>
                  <a:lnTo>
                    <a:pt x="34" y="50"/>
                  </a:lnTo>
                  <a:lnTo>
                    <a:pt x="37" y="50"/>
                  </a:lnTo>
                  <a:lnTo>
                    <a:pt x="40" y="50"/>
                  </a:lnTo>
                  <a:lnTo>
                    <a:pt x="42" y="48"/>
                  </a:lnTo>
                  <a:lnTo>
                    <a:pt x="45" y="46"/>
                  </a:lnTo>
                  <a:lnTo>
                    <a:pt x="46" y="45"/>
                  </a:lnTo>
                  <a:lnTo>
                    <a:pt x="48" y="42"/>
                  </a:lnTo>
                  <a:lnTo>
                    <a:pt x="48" y="40"/>
                  </a:lnTo>
                  <a:lnTo>
                    <a:pt x="50" y="37"/>
                  </a:lnTo>
                  <a:lnTo>
                    <a:pt x="50" y="34"/>
                  </a:lnTo>
                  <a:lnTo>
                    <a:pt x="50" y="32"/>
                  </a:lnTo>
                  <a:lnTo>
                    <a:pt x="48" y="29"/>
                  </a:lnTo>
                  <a:lnTo>
                    <a:pt x="46" y="26"/>
                  </a:lnTo>
                  <a:lnTo>
                    <a:pt x="45" y="22"/>
                  </a:lnTo>
                  <a:lnTo>
                    <a:pt x="43" y="19"/>
                  </a:lnTo>
                  <a:lnTo>
                    <a:pt x="40" y="16"/>
                  </a:lnTo>
                  <a:lnTo>
                    <a:pt x="38" y="14"/>
                  </a:lnTo>
                  <a:lnTo>
                    <a:pt x="37" y="11"/>
                  </a:lnTo>
                  <a:lnTo>
                    <a:pt x="35" y="8"/>
                  </a:lnTo>
                  <a:lnTo>
                    <a:pt x="34" y="5"/>
                  </a:lnTo>
                  <a:lnTo>
                    <a:pt x="30" y="1"/>
                  </a:lnTo>
                  <a:lnTo>
                    <a:pt x="27" y="0"/>
                  </a:lnTo>
                  <a:lnTo>
                    <a:pt x="24" y="0"/>
                  </a:lnTo>
                  <a:lnTo>
                    <a:pt x="19" y="0"/>
                  </a:lnTo>
                  <a:lnTo>
                    <a:pt x="16" y="0"/>
                  </a:lnTo>
                  <a:lnTo>
                    <a:pt x="11" y="0"/>
                  </a:lnTo>
                  <a:lnTo>
                    <a:pt x="6" y="1"/>
                  </a:lnTo>
                  <a:lnTo>
                    <a:pt x="5" y="1"/>
                  </a:lnTo>
                  <a:lnTo>
                    <a:pt x="3" y="3"/>
                  </a:lnTo>
                  <a:lnTo>
                    <a:pt x="1" y="5"/>
                  </a:lnTo>
                  <a:lnTo>
                    <a:pt x="0" y="6"/>
                  </a:lnTo>
                  <a:lnTo>
                    <a:pt x="0" y="9"/>
                  </a:lnTo>
                  <a:lnTo>
                    <a:pt x="0" y="11"/>
                  </a:lnTo>
                  <a:lnTo>
                    <a:pt x="0" y="14"/>
                  </a:lnTo>
                  <a:lnTo>
                    <a:pt x="1" y="1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2" name="Freeform 196"/>
            <p:cNvSpPr>
              <a:spLocks/>
            </p:cNvSpPr>
            <p:nvPr/>
          </p:nvSpPr>
          <p:spPr bwMode="auto">
            <a:xfrm>
              <a:off x="4568" y="2644"/>
              <a:ext cx="50" cy="50"/>
            </a:xfrm>
            <a:custGeom>
              <a:avLst/>
              <a:gdLst>
                <a:gd name="T0" fmla="*/ 1 w 50"/>
                <a:gd name="T1" fmla="*/ 16 h 50"/>
                <a:gd name="T2" fmla="*/ 5 w 50"/>
                <a:gd name="T3" fmla="*/ 19 h 50"/>
                <a:gd name="T4" fmla="*/ 8 w 50"/>
                <a:gd name="T5" fmla="*/ 21 h 50"/>
                <a:gd name="T6" fmla="*/ 9 w 50"/>
                <a:gd name="T7" fmla="*/ 24 h 50"/>
                <a:gd name="T8" fmla="*/ 11 w 50"/>
                <a:gd name="T9" fmla="*/ 27 h 50"/>
                <a:gd name="T10" fmla="*/ 13 w 50"/>
                <a:gd name="T11" fmla="*/ 30 h 50"/>
                <a:gd name="T12" fmla="*/ 14 w 50"/>
                <a:gd name="T13" fmla="*/ 34 h 50"/>
                <a:gd name="T14" fmla="*/ 16 w 50"/>
                <a:gd name="T15" fmla="*/ 37 h 50"/>
                <a:gd name="T16" fmla="*/ 18 w 50"/>
                <a:gd name="T17" fmla="*/ 40 h 50"/>
                <a:gd name="T18" fmla="*/ 21 w 50"/>
                <a:gd name="T19" fmla="*/ 42 h 50"/>
                <a:gd name="T20" fmla="*/ 22 w 50"/>
                <a:gd name="T21" fmla="*/ 43 h 50"/>
                <a:gd name="T22" fmla="*/ 26 w 50"/>
                <a:gd name="T23" fmla="*/ 46 h 50"/>
                <a:gd name="T24" fmla="*/ 27 w 50"/>
                <a:gd name="T25" fmla="*/ 48 h 50"/>
                <a:gd name="T26" fmla="*/ 30 w 50"/>
                <a:gd name="T27" fmla="*/ 50 h 50"/>
                <a:gd name="T28" fmla="*/ 34 w 50"/>
                <a:gd name="T29" fmla="*/ 50 h 50"/>
                <a:gd name="T30" fmla="*/ 37 w 50"/>
                <a:gd name="T31" fmla="*/ 50 h 50"/>
                <a:gd name="T32" fmla="*/ 40 w 50"/>
                <a:gd name="T33" fmla="*/ 50 h 50"/>
                <a:gd name="T34" fmla="*/ 42 w 50"/>
                <a:gd name="T35" fmla="*/ 48 h 50"/>
                <a:gd name="T36" fmla="*/ 45 w 50"/>
                <a:gd name="T37" fmla="*/ 46 h 50"/>
                <a:gd name="T38" fmla="*/ 46 w 50"/>
                <a:gd name="T39" fmla="*/ 45 h 50"/>
                <a:gd name="T40" fmla="*/ 48 w 50"/>
                <a:gd name="T41" fmla="*/ 42 h 50"/>
                <a:gd name="T42" fmla="*/ 48 w 50"/>
                <a:gd name="T43" fmla="*/ 40 h 50"/>
                <a:gd name="T44" fmla="*/ 50 w 50"/>
                <a:gd name="T45" fmla="*/ 37 h 50"/>
                <a:gd name="T46" fmla="*/ 50 w 50"/>
                <a:gd name="T47" fmla="*/ 34 h 50"/>
                <a:gd name="T48" fmla="*/ 50 w 50"/>
                <a:gd name="T49" fmla="*/ 32 h 50"/>
                <a:gd name="T50" fmla="*/ 48 w 50"/>
                <a:gd name="T51" fmla="*/ 29 h 50"/>
                <a:gd name="T52" fmla="*/ 46 w 50"/>
                <a:gd name="T53" fmla="*/ 26 h 50"/>
                <a:gd name="T54" fmla="*/ 45 w 50"/>
                <a:gd name="T55" fmla="*/ 22 h 50"/>
                <a:gd name="T56" fmla="*/ 43 w 50"/>
                <a:gd name="T57" fmla="*/ 19 h 50"/>
                <a:gd name="T58" fmla="*/ 40 w 50"/>
                <a:gd name="T59" fmla="*/ 16 h 50"/>
                <a:gd name="T60" fmla="*/ 38 w 50"/>
                <a:gd name="T61" fmla="*/ 14 h 50"/>
                <a:gd name="T62" fmla="*/ 37 w 50"/>
                <a:gd name="T63" fmla="*/ 11 h 50"/>
                <a:gd name="T64" fmla="*/ 35 w 50"/>
                <a:gd name="T65" fmla="*/ 8 h 50"/>
                <a:gd name="T66" fmla="*/ 34 w 50"/>
                <a:gd name="T67" fmla="*/ 5 h 50"/>
                <a:gd name="T68" fmla="*/ 30 w 50"/>
                <a:gd name="T69" fmla="*/ 1 h 50"/>
                <a:gd name="T70" fmla="*/ 27 w 50"/>
                <a:gd name="T71" fmla="*/ 0 h 50"/>
                <a:gd name="T72" fmla="*/ 24 w 50"/>
                <a:gd name="T73" fmla="*/ 0 h 50"/>
                <a:gd name="T74" fmla="*/ 19 w 50"/>
                <a:gd name="T75" fmla="*/ 0 h 50"/>
                <a:gd name="T76" fmla="*/ 16 w 50"/>
                <a:gd name="T77" fmla="*/ 0 h 50"/>
                <a:gd name="T78" fmla="*/ 11 w 50"/>
                <a:gd name="T79" fmla="*/ 0 h 50"/>
                <a:gd name="T80" fmla="*/ 6 w 50"/>
                <a:gd name="T81" fmla="*/ 1 h 50"/>
                <a:gd name="T82" fmla="*/ 5 w 50"/>
                <a:gd name="T83" fmla="*/ 1 h 50"/>
                <a:gd name="T84" fmla="*/ 3 w 50"/>
                <a:gd name="T85" fmla="*/ 3 h 50"/>
                <a:gd name="T86" fmla="*/ 1 w 50"/>
                <a:gd name="T87" fmla="*/ 5 h 50"/>
                <a:gd name="T88" fmla="*/ 0 w 50"/>
                <a:gd name="T89" fmla="*/ 6 h 50"/>
                <a:gd name="T90" fmla="*/ 0 w 50"/>
                <a:gd name="T91" fmla="*/ 9 h 50"/>
                <a:gd name="T92" fmla="*/ 0 w 50"/>
                <a:gd name="T93" fmla="*/ 11 h 50"/>
                <a:gd name="T94" fmla="*/ 0 w 50"/>
                <a:gd name="T95" fmla="*/ 14 h 50"/>
                <a:gd name="T96" fmla="*/ 1 w 50"/>
                <a:gd name="T97" fmla="*/ 16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50"/>
                <a:gd name="T149" fmla="*/ 50 w 50"/>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50">
                  <a:moveTo>
                    <a:pt x="1" y="16"/>
                  </a:moveTo>
                  <a:lnTo>
                    <a:pt x="5" y="19"/>
                  </a:lnTo>
                  <a:lnTo>
                    <a:pt x="8" y="21"/>
                  </a:lnTo>
                  <a:lnTo>
                    <a:pt x="9" y="24"/>
                  </a:lnTo>
                  <a:lnTo>
                    <a:pt x="11" y="27"/>
                  </a:lnTo>
                  <a:lnTo>
                    <a:pt x="13" y="30"/>
                  </a:lnTo>
                  <a:lnTo>
                    <a:pt x="14" y="34"/>
                  </a:lnTo>
                  <a:lnTo>
                    <a:pt x="16" y="37"/>
                  </a:lnTo>
                  <a:lnTo>
                    <a:pt x="18" y="40"/>
                  </a:lnTo>
                  <a:lnTo>
                    <a:pt x="21" y="42"/>
                  </a:lnTo>
                  <a:lnTo>
                    <a:pt x="22" y="43"/>
                  </a:lnTo>
                  <a:lnTo>
                    <a:pt x="26" y="46"/>
                  </a:lnTo>
                  <a:lnTo>
                    <a:pt x="27" y="48"/>
                  </a:lnTo>
                  <a:lnTo>
                    <a:pt x="30" y="50"/>
                  </a:lnTo>
                  <a:lnTo>
                    <a:pt x="34" y="50"/>
                  </a:lnTo>
                  <a:lnTo>
                    <a:pt x="37" y="50"/>
                  </a:lnTo>
                  <a:lnTo>
                    <a:pt x="40" y="50"/>
                  </a:lnTo>
                  <a:lnTo>
                    <a:pt x="42" y="48"/>
                  </a:lnTo>
                  <a:lnTo>
                    <a:pt x="45" y="46"/>
                  </a:lnTo>
                  <a:lnTo>
                    <a:pt x="46" y="45"/>
                  </a:lnTo>
                  <a:lnTo>
                    <a:pt x="48" y="42"/>
                  </a:lnTo>
                  <a:lnTo>
                    <a:pt x="48" y="40"/>
                  </a:lnTo>
                  <a:lnTo>
                    <a:pt x="50" y="37"/>
                  </a:lnTo>
                  <a:lnTo>
                    <a:pt x="50" y="34"/>
                  </a:lnTo>
                  <a:lnTo>
                    <a:pt x="50" y="32"/>
                  </a:lnTo>
                  <a:lnTo>
                    <a:pt x="48" y="29"/>
                  </a:lnTo>
                  <a:lnTo>
                    <a:pt x="46" y="26"/>
                  </a:lnTo>
                  <a:lnTo>
                    <a:pt x="45" y="22"/>
                  </a:lnTo>
                  <a:lnTo>
                    <a:pt x="43" y="19"/>
                  </a:lnTo>
                  <a:lnTo>
                    <a:pt x="40" y="16"/>
                  </a:lnTo>
                  <a:lnTo>
                    <a:pt x="38" y="14"/>
                  </a:lnTo>
                  <a:lnTo>
                    <a:pt x="37" y="11"/>
                  </a:lnTo>
                  <a:lnTo>
                    <a:pt x="35" y="8"/>
                  </a:lnTo>
                  <a:lnTo>
                    <a:pt x="34" y="5"/>
                  </a:lnTo>
                  <a:lnTo>
                    <a:pt x="30" y="1"/>
                  </a:lnTo>
                  <a:lnTo>
                    <a:pt x="27" y="0"/>
                  </a:lnTo>
                  <a:lnTo>
                    <a:pt x="24" y="0"/>
                  </a:lnTo>
                  <a:lnTo>
                    <a:pt x="19" y="0"/>
                  </a:lnTo>
                  <a:lnTo>
                    <a:pt x="16" y="0"/>
                  </a:lnTo>
                  <a:lnTo>
                    <a:pt x="11" y="0"/>
                  </a:lnTo>
                  <a:lnTo>
                    <a:pt x="6" y="1"/>
                  </a:lnTo>
                  <a:lnTo>
                    <a:pt x="5" y="1"/>
                  </a:lnTo>
                  <a:lnTo>
                    <a:pt x="3" y="3"/>
                  </a:lnTo>
                  <a:lnTo>
                    <a:pt x="1" y="5"/>
                  </a:lnTo>
                  <a:lnTo>
                    <a:pt x="0" y="6"/>
                  </a:lnTo>
                  <a:lnTo>
                    <a:pt x="0" y="9"/>
                  </a:lnTo>
                  <a:lnTo>
                    <a:pt x="0" y="11"/>
                  </a:lnTo>
                  <a:lnTo>
                    <a:pt x="0" y="14"/>
                  </a:lnTo>
                  <a:lnTo>
                    <a:pt x="1" y="1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3" name="Freeform 197"/>
            <p:cNvSpPr>
              <a:spLocks/>
            </p:cNvSpPr>
            <p:nvPr/>
          </p:nvSpPr>
          <p:spPr bwMode="auto">
            <a:xfrm>
              <a:off x="4510" y="2647"/>
              <a:ext cx="67" cy="68"/>
            </a:xfrm>
            <a:custGeom>
              <a:avLst/>
              <a:gdLst>
                <a:gd name="T0" fmla="*/ 5 w 67"/>
                <a:gd name="T1" fmla="*/ 26 h 68"/>
                <a:gd name="T2" fmla="*/ 8 w 67"/>
                <a:gd name="T3" fmla="*/ 31 h 68"/>
                <a:gd name="T4" fmla="*/ 11 w 67"/>
                <a:gd name="T5" fmla="*/ 39 h 68"/>
                <a:gd name="T6" fmla="*/ 19 w 67"/>
                <a:gd name="T7" fmla="*/ 51 h 68"/>
                <a:gd name="T8" fmla="*/ 26 w 67"/>
                <a:gd name="T9" fmla="*/ 61 h 68"/>
                <a:gd name="T10" fmla="*/ 29 w 67"/>
                <a:gd name="T11" fmla="*/ 64 h 68"/>
                <a:gd name="T12" fmla="*/ 32 w 67"/>
                <a:gd name="T13" fmla="*/ 68 h 68"/>
                <a:gd name="T14" fmla="*/ 35 w 67"/>
                <a:gd name="T15" fmla="*/ 68 h 68"/>
                <a:gd name="T16" fmla="*/ 42 w 67"/>
                <a:gd name="T17" fmla="*/ 66 h 68"/>
                <a:gd name="T18" fmla="*/ 50 w 67"/>
                <a:gd name="T19" fmla="*/ 63 h 68"/>
                <a:gd name="T20" fmla="*/ 59 w 67"/>
                <a:gd name="T21" fmla="*/ 60 h 68"/>
                <a:gd name="T22" fmla="*/ 66 w 67"/>
                <a:gd name="T23" fmla="*/ 53 h 68"/>
                <a:gd name="T24" fmla="*/ 67 w 67"/>
                <a:gd name="T25" fmla="*/ 45 h 68"/>
                <a:gd name="T26" fmla="*/ 67 w 67"/>
                <a:gd name="T27" fmla="*/ 39 h 68"/>
                <a:gd name="T28" fmla="*/ 63 w 67"/>
                <a:gd name="T29" fmla="*/ 31 h 68"/>
                <a:gd name="T30" fmla="*/ 58 w 67"/>
                <a:gd name="T31" fmla="*/ 24 h 68"/>
                <a:gd name="T32" fmla="*/ 50 w 67"/>
                <a:gd name="T33" fmla="*/ 18 h 68"/>
                <a:gd name="T34" fmla="*/ 42 w 67"/>
                <a:gd name="T35" fmla="*/ 13 h 68"/>
                <a:gd name="T36" fmla="*/ 32 w 67"/>
                <a:gd name="T37" fmla="*/ 8 h 68"/>
                <a:gd name="T38" fmla="*/ 22 w 67"/>
                <a:gd name="T39" fmla="*/ 3 h 68"/>
                <a:gd name="T40" fmla="*/ 14 w 67"/>
                <a:gd name="T41" fmla="*/ 0 h 68"/>
                <a:gd name="T42" fmla="*/ 10 w 67"/>
                <a:gd name="T43" fmla="*/ 3 h 68"/>
                <a:gd name="T44" fmla="*/ 5 w 67"/>
                <a:gd name="T45" fmla="*/ 8 h 68"/>
                <a:gd name="T46" fmla="*/ 2 w 67"/>
                <a:gd name="T47" fmla="*/ 13 h 68"/>
                <a:gd name="T48" fmla="*/ 2 w 67"/>
                <a:gd name="T49" fmla="*/ 16 h 68"/>
                <a:gd name="T50" fmla="*/ 3 w 67"/>
                <a:gd name="T51" fmla="*/ 19 h 68"/>
                <a:gd name="T52" fmla="*/ 3 w 67"/>
                <a:gd name="T53" fmla="*/ 23 h 68"/>
                <a:gd name="T54" fmla="*/ 3 w 67"/>
                <a:gd name="T55" fmla="*/ 24 h 68"/>
                <a:gd name="T56" fmla="*/ 3 w 67"/>
                <a:gd name="T57" fmla="*/ 26 h 68"/>
                <a:gd name="T58" fmla="*/ 3 w 67"/>
                <a:gd name="T59" fmla="*/ 26 h 68"/>
                <a:gd name="T60" fmla="*/ 5 w 67"/>
                <a:gd name="T61" fmla="*/ 26 h 68"/>
                <a:gd name="T62" fmla="*/ 5 w 67"/>
                <a:gd name="T63" fmla="*/ 2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8"/>
                <a:gd name="T98" fmla="*/ 67 w 67"/>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8">
                  <a:moveTo>
                    <a:pt x="5" y="26"/>
                  </a:moveTo>
                  <a:lnTo>
                    <a:pt x="5" y="26"/>
                  </a:lnTo>
                  <a:lnTo>
                    <a:pt x="6" y="27"/>
                  </a:lnTo>
                  <a:lnTo>
                    <a:pt x="8" y="31"/>
                  </a:lnTo>
                  <a:lnTo>
                    <a:pt x="10" y="34"/>
                  </a:lnTo>
                  <a:lnTo>
                    <a:pt x="11" y="39"/>
                  </a:lnTo>
                  <a:lnTo>
                    <a:pt x="14" y="45"/>
                  </a:lnTo>
                  <a:lnTo>
                    <a:pt x="19" y="51"/>
                  </a:lnTo>
                  <a:lnTo>
                    <a:pt x="24" y="60"/>
                  </a:lnTo>
                  <a:lnTo>
                    <a:pt x="26" y="61"/>
                  </a:lnTo>
                  <a:lnTo>
                    <a:pt x="27" y="63"/>
                  </a:lnTo>
                  <a:lnTo>
                    <a:pt x="29" y="64"/>
                  </a:lnTo>
                  <a:lnTo>
                    <a:pt x="31" y="66"/>
                  </a:lnTo>
                  <a:lnTo>
                    <a:pt x="32" y="68"/>
                  </a:lnTo>
                  <a:lnTo>
                    <a:pt x="34" y="68"/>
                  </a:lnTo>
                  <a:lnTo>
                    <a:pt x="35" y="68"/>
                  </a:lnTo>
                  <a:lnTo>
                    <a:pt x="37" y="68"/>
                  </a:lnTo>
                  <a:lnTo>
                    <a:pt x="42" y="66"/>
                  </a:lnTo>
                  <a:lnTo>
                    <a:pt x="45" y="64"/>
                  </a:lnTo>
                  <a:lnTo>
                    <a:pt x="50" y="63"/>
                  </a:lnTo>
                  <a:lnTo>
                    <a:pt x="55" y="61"/>
                  </a:lnTo>
                  <a:lnTo>
                    <a:pt x="59" y="60"/>
                  </a:lnTo>
                  <a:lnTo>
                    <a:pt x="63" y="56"/>
                  </a:lnTo>
                  <a:lnTo>
                    <a:pt x="66" y="53"/>
                  </a:lnTo>
                  <a:lnTo>
                    <a:pt x="67" y="50"/>
                  </a:lnTo>
                  <a:lnTo>
                    <a:pt x="67" y="45"/>
                  </a:lnTo>
                  <a:lnTo>
                    <a:pt x="67" y="42"/>
                  </a:lnTo>
                  <a:lnTo>
                    <a:pt x="67" y="39"/>
                  </a:lnTo>
                  <a:lnTo>
                    <a:pt x="66" y="35"/>
                  </a:lnTo>
                  <a:lnTo>
                    <a:pt x="63" y="31"/>
                  </a:lnTo>
                  <a:lnTo>
                    <a:pt x="61" y="27"/>
                  </a:lnTo>
                  <a:lnTo>
                    <a:pt x="58" y="24"/>
                  </a:lnTo>
                  <a:lnTo>
                    <a:pt x="55" y="21"/>
                  </a:lnTo>
                  <a:lnTo>
                    <a:pt x="50" y="18"/>
                  </a:lnTo>
                  <a:lnTo>
                    <a:pt x="47" y="14"/>
                  </a:lnTo>
                  <a:lnTo>
                    <a:pt x="42" y="13"/>
                  </a:lnTo>
                  <a:lnTo>
                    <a:pt x="37" y="10"/>
                  </a:lnTo>
                  <a:lnTo>
                    <a:pt x="32" y="8"/>
                  </a:lnTo>
                  <a:lnTo>
                    <a:pt x="27" y="5"/>
                  </a:lnTo>
                  <a:lnTo>
                    <a:pt x="22" y="3"/>
                  </a:lnTo>
                  <a:lnTo>
                    <a:pt x="18" y="2"/>
                  </a:lnTo>
                  <a:lnTo>
                    <a:pt x="14" y="0"/>
                  </a:lnTo>
                  <a:lnTo>
                    <a:pt x="11" y="2"/>
                  </a:lnTo>
                  <a:lnTo>
                    <a:pt x="10" y="3"/>
                  </a:lnTo>
                  <a:lnTo>
                    <a:pt x="6" y="5"/>
                  </a:lnTo>
                  <a:lnTo>
                    <a:pt x="5" y="8"/>
                  </a:lnTo>
                  <a:lnTo>
                    <a:pt x="3" y="10"/>
                  </a:lnTo>
                  <a:lnTo>
                    <a:pt x="2" y="13"/>
                  </a:lnTo>
                  <a:lnTo>
                    <a:pt x="0" y="16"/>
                  </a:lnTo>
                  <a:lnTo>
                    <a:pt x="2" y="16"/>
                  </a:lnTo>
                  <a:lnTo>
                    <a:pt x="2" y="18"/>
                  </a:lnTo>
                  <a:lnTo>
                    <a:pt x="3" y="19"/>
                  </a:lnTo>
                  <a:lnTo>
                    <a:pt x="3" y="21"/>
                  </a:lnTo>
                  <a:lnTo>
                    <a:pt x="3" y="23"/>
                  </a:lnTo>
                  <a:lnTo>
                    <a:pt x="3" y="24"/>
                  </a:lnTo>
                  <a:lnTo>
                    <a:pt x="5" y="26"/>
                  </a:lnTo>
                  <a:lnTo>
                    <a:pt x="3" y="26"/>
                  </a:lnTo>
                  <a:lnTo>
                    <a:pt x="5" y="2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4" name="Freeform 198"/>
            <p:cNvSpPr>
              <a:spLocks/>
            </p:cNvSpPr>
            <p:nvPr/>
          </p:nvSpPr>
          <p:spPr bwMode="auto">
            <a:xfrm>
              <a:off x="4510" y="2647"/>
              <a:ext cx="67" cy="68"/>
            </a:xfrm>
            <a:custGeom>
              <a:avLst/>
              <a:gdLst>
                <a:gd name="T0" fmla="*/ 5 w 67"/>
                <a:gd name="T1" fmla="*/ 26 h 68"/>
                <a:gd name="T2" fmla="*/ 8 w 67"/>
                <a:gd name="T3" fmla="*/ 31 h 68"/>
                <a:gd name="T4" fmla="*/ 11 w 67"/>
                <a:gd name="T5" fmla="*/ 39 h 68"/>
                <a:gd name="T6" fmla="*/ 19 w 67"/>
                <a:gd name="T7" fmla="*/ 51 h 68"/>
                <a:gd name="T8" fmla="*/ 26 w 67"/>
                <a:gd name="T9" fmla="*/ 61 h 68"/>
                <a:gd name="T10" fmla="*/ 29 w 67"/>
                <a:gd name="T11" fmla="*/ 64 h 68"/>
                <a:gd name="T12" fmla="*/ 32 w 67"/>
                <a:gd name="T13" fmla="*/ 68 h 68"/>
                <a:gd name="T14" fmla="*/ 35 w 67"/>
                <a:gd name="T15" fmla="*/ 68 h 68"/>
                <a:gd name="T16" fmla="*/ 42 w 67"/>
                <a:gd name="T17" fmla="*/ 66 h 68"/>
                <a:gd name="T18" fmla="*/ 50 w 67"/>
                <a:gd name="T19" fmla="*/ 63 h 68"/>
                <a:gd name="T20" fmla="*/ 59 w 67"/>
                <a:gd name="T21" fmla="*/ 60 h 68"/>
                <a:gd name="T22" fmla="*/ 66 w 67"/>
                <a:gd name="T23" fmla="*/ 53 h 68"/>
                <a:gd name="T24" fmla="*/ 67 w 67"/>
                <a:gd name="T25" fmla="*/ 45 h 68"/>
                <a:gd name="T26" fmla="*/ 67 w 67"/>
                <a:gd name="T27" fmla="*/ 39 h 68"/>
                <a:gd name="T28" fmla="*/ 63 w 67"/>
                <a:gd name="T29" fmla="*/ 31 h 68"/>
                <a:gd name="T30" fmla="*/ 58 w 67"/>
                <a:gd name="T31" fmla="*/ 24 h 68"/>
                <a:gd name="T32" fmla="*/ 50 w 67"/>
                <a:gd name="T33" fmla="*/ 18 h 68"/>
                <a:gd name="T34" fmla="*/ 42 w 67"/>
                <a:gd name="T35" fmla="*/ 13 h 68"/>
                <a:gd name="T36" fmla="*/ 32 w 67"/>
                <a:gd name="T37" fmla="*/ 8 h 68"/>
                <a:gd name="T38" fmla="*/ 22 w 67"/>
                <a:gd name="T39" fmla="*/ 3 h 68"/>
                <a:gd name="T40" fmla="*/ 14 w 67"/>
                <a:gd name="T41" fmla="*/ 0 h 68"/>
                <a:gd name="T42" fmla="*/ 10 w 67"/>
                <a:gd name="T43" fmla="*/ 3 h 68"/>
                <a:gd name="T44" fmla="*/ 5 w 67"/>
                <a:gd name="T45" fmla="*/ 8 h 68"/>
                <a:gd name="T46" fmla="*/ 2 w 67"/>
                <a:gd name="T47" fmla="*/ 13 h 68"/>
                <a:gd name="T48" fmla="*/ 2 w 67"/>
                <a:gd name="T49" fmla="*/ 16 h 68"/>
                <a:gd name="T50" fmla="*/ 3 w 67"/>
                <a:gd name="T51" fmla="*/ 19 h 68"/>
                <a:gd name="T52" fmla="*/ 3 w 67"/>
                <a:gd name="T53" fmla="*/ 23 h 68"/>
                <a:gd name="T54" fmla="*/ 3 w 67"/>
                <a:gd name="T55" fmla="*/ 24 h 68"/>
                <a:gd name="T56" fmla="*/ 3 w 67"/>
                <a:gd name="T57" fmla="*/ 26 h 68"/>
                <a:gd name="T58" fmla="*/ 3 w 67"/>
                <a:gd name="T59" fmla="*/ 26 h 68"/>
                <a:gd name="T60" fmla="*/ 5 w 67"/>
                <a:gd name="T61" fmla="*/ 26 h 68"/>
                <a:gd name="T62" fmla="*/ 5 w 67"/>
                <a:gd name="T63" fmla="*/ 2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8"/>
                <a:gd name="T98" fmla="*/ 67 w 67"/>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8">
                  <a:moveTo>
                    <a:pt x="5" y="26"/>
                  </a:moveTo>
                  <a:lnTo>
                    <a:pt x="5" y="26"/>
                  </a:lnTo>
                  <a:lnTo>
                    <a:pt x="6" y="27"/>
                  </a:lnTo>
                  <a:lnTo>
                    <a:pt x="8" y="31"/>
                  </a:lnTo>
                  <a:lnTo>
                    <a:pt x="10" y="34"/>
                  </a:lnTo>
                  <a:lnTo>
                    <a:pt x="11" y="39"/>
                  </a:lnTo>
                  <a:lnTo>
                    <a:pt x="14" y="45"/>
                  </a:lnTo>
                  <a:lnTo>
                    <a:pt x="19" y="51"/>
                  </a:lnTo>
                  <a:lnTo>
                    <a:pt x="24" y="60"/>
                  </a:lnTo>
                  <a:lnTo>
                    <a:pt x="26" y="61"/>
                  </a:lnTo>
                  <a:lnTo>
                    <a:pt x="27" y="63"/>
                  </a:lnTo>
                  <a:lnTo>
                    <a:pt x="29" y="64"/>
                  </a:lnTo>
                  <a:lnTo>
                    <a:pt x="31" y="66"/>
                  </a:lnTo>
                  <a:lnTo>
                    <a:pt x="32" y="68"/>
                  </a:lnTo>
                  <a:lnTo>
                    <a:pt x="34" y="68"/>
                  </a:lnTo>
                  <a:lnTo>
                    <a:pt x="35" y="68"/>
                  </a:lnTo>
                  <a:lnTo>
                    <a:pt x="37" y="68"/>
                  </a:lnTo>
                  <a:lnTo>
                    <a:pt x="42" y="66"/>
                  </a:lnTo>
                  <a:lnTo>
                    <a:pt x="45" y="64"/>
                  </a:lnTo>
                  <a:lnTo>
                    <a:pt x="50" y="63"/>
                  </a:lnTo>
                  <a:lnTo>
                    <a:pt x="55" y="61"/>
                  </a:lnTo>
                  <a:lnTo>
                    <a:pt x="59" y="60"/>
                  </a:lnTo>
                  <a:lnTo>
                    <a:pt x="63" y="56"/>
                  </a:lnTo>
                  <a:lnTo>
                    <a:pt x="66" y="53"/>
                  </a:lnTo>
                  <a:lnTo>
                    <a:pt x="67" y="50"/>
                  </a:lnTo>
                  <a:lnTo>
                    <a:pt x="67" y="45"/>
                  </a:lnTo>
                  <a:lnTo>
                    <a:pt x="67" y="42"/>
                  </a:lnTo>
                  <a:lnTo>
                    <a:pt x="67" y="39"/>
                  </a:lnTo>
                  <a:lnTo>
                    <a:pt x="66" y="35"/>
                  </a:lnTo>
                  <a:lnTo>
                    <a:pt x="63" y="31"/>
                  </a:lnTo>
                  <a:lnTo>
                    <a:pt x="61" y="27"/>
                  </a:lnTo>
                  <a:lnTo>
                    <a:pt x="58" y="24"/>
                  </a:lnTo>
                  <a:lnTo>
                    <a:pt x="55" y="21"/>
                  </a:lnTo>
                  <a:lnTo>
                    <a:pt x="50" y="18"/>
                  </a:lnTo>
                  <a:lnTo>
                    <a:pt x="47" y="14"/>
                  </a:lnTo>
                  <a:lnTo>
                    <a:pt x="42" y="13"/>
                  </a:lnTo>
                  <a:lnTo>
                    <a:pt x="37" y="10"/>
                  </a:lnTo>
                  <a:lnTo>
                    <a:pt x="32" y="8"/>
                  </a:lnTo>
                  <a:lnTo>
                    <a:pt x="27" y="5"/>
                  </a:lnTo>
                  <a:lnTo>
                    <a:pt x="22" y="3"/>
                  </a:lnTo>
                  <a:lnTo>
                    <a:pt x="18" y="2"/>
                  </a:lnTo>
                  <a:lnTo>
                    <a:pt x="14" y="0"/>
                  </a:lnTo>
                  <a:lnTo>
                    <a:pt x="11" y="2"/>
                  </a:lnTo>
                  <a:lnTo>
                    <a:pt x="10" y="3"/>
                  </a:lnTo>
                  <a:lnTo>
                    <a:pt x="6" y="5"/>
                  </a:lnTo>
                  <a:lnTo>
                    <a:pt x="5" y="8"/>
                  </a:lnTo>
                  <a:lnTo>
                    <a:pt x="3" y="10"/>
                  </a:lnTo>
                  <a:lnTo>
                    <a:pt x="2" y="13"/>
                  </a:lnTo>
                  <a:lnTo>
                    <a:pt x="0" y="16"/>
                  </a:lnTo>
                  <a:lnTo>
                    <a:pt x="2" y="16"/>
                  </a:lnTo>
                  <a:lnTo>
                    <a:pt x="2" y="18"/>
                  </a:lnTo>
                  <a:lnTo>
                    <a:pt x="3" y="19"/>
                  </a:lnTo>
                  <a:lnTo>
                    <a:pt x="3" y="21"/>
                  </a:lnTo>
                  <a:lnTo>
                    <a:pt x="3" y="23"/>
                  </a:lnTo>
                  <a:lnTo>
                    <a:pt x="3" y="24"/>
                  </a:lnTo>
                  <a:lnTo>
                    <a:pt x="5" y="26"/>
                  </a:lnTo>
                  <a:lnTo>
                    <a:pt x="3" y="26"/>
                  </a:lnTo>
                  <a:lnTo>
                    <a:pt x="5" y="2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5" name="Freeform 199"/>
            <p:cNvSpPr>
              <a:spLocks/>
            </p:cNvSpPr>
            <p:nvPr/>
          </p:nvSpPr>
          <p:spPr bwMode="auto">
            <a:xfrm>
              <a:off x="4510" y="2647"/>
              <a:ext cx="67" cy="68"/>
            </a:xfrm>
            <a:custGeom>
              <a:avLst/>
              <a:gdLst>
                <a:gd name="T0" fmla="*/ 5 w 67"/>
                <a:gd name="T1" fmla="*/ 26 h 68"/>
                <a:gd name="T2" fmla="*/ 8 w 67"/>
                <a:gd name="T3" fmla="*/ 31 h 68"/>
                <a:gd name="T4" fmla="*/ 11 w 67"/>
                <a:gd name="T5" fmla="*/ 39 h 68"/>
                <a:gd name="T6" fmla="*/ 19 w 67"/>
                <a:gd name="T7" fmla="*/ 51 h 68"/>
                <a:gd name="T8" fmla="*/ 26 w 67"/>
                <a:gd name="T9" fmla="*/ 61 h 68"/>
                <a:gd name="T10" fmla="*/ 29 w 67"/>
                <a:gd name="T11" fmla="*/ 64 h 68"/>
                <a:gd name="T12" fmla="*/ 32 w 67"/>
                <a:gd name="T13" fmla="*/ 68 h 68"/>
                <a:gd name="T14" fmla="*/ 35 w 67"/>
                <a:gd name="T15" fmla="*/ 68 h 68"/>
                <a:gd name="T16" fmla="*/ 42 w 67"/>
                <a:gd name="T17" fmla="*/ 66 h 68"/>
                <a:gd name="T18" fmla="*/ 50 w 67"/>
                <a:gd name="T19" fmla="*/ 63 h 68"/>
                <a:gd name="T20" fmla="*/ 59 w 67"/>
                <a:gd name="T21" fmla="*/ 60 h 68"/>
                <a:gd name="T22" fmla="*/ 66 w 67"/>
                <a:gd name="T23" fmla="*/ 53 h 68"/>
                <a:gd name="T24" fmla="*/ 67 w 67"/>
                <a:gd name="T25" fmla="*/ 45 h 68"/>
                <a:gd name="T26" fmla="*/ 67 w 67"/>
                <a:gd name="T27" fmla="*/ 39 h 68"/>
                <a:gd name="T28" fmla="*/ 63 w 67"/>
                <a:gd name="T29" fmla="*/ 31 h 68"/>
                <a:gd name="T30" fmla="*/ 58 w 67"/>
                <a:gd name="T31" fmla="*/ 24 h 68"/>
                <a:gd name="T32" fmla="*/ 50 w 67"/>
                <a:gd name="T33" fmla="*/ 18 h 68"/>
                <a:gd name="T34" fmla="*/ 42 w 67"/>
                <a:gd name="T35" fmla="*/ 13 h 68"/>
                <a:gd name="T36" fmla="*/ 32 w 67"/>
                <a:gd name="T37" fmla="*/ 8 h 68"/>
                <a:gd name="T38" fmla="*/ 22 w 67"/>
                <a:gd name="T39" fmla="*/ 3 h 68"/>
                <a:gd name="T40" fmla="*/ 14 w 67"/>
                <a:gd name="T41" fmla="*/ 0 h 68"/>
                <a:gd name="T42" fmla="*/ 10 w 67"/>
                <a:gd name="T43" fmla="*/ 3 h 68"/>
                <a:gd name="T44" fmla="*/ 5 w 67"/>
                <a:gd name="T45" fmla="*/ 8 h 68"/>
                <a:gd name="T46" fmla="*/ 2 w 67"/>
                <a:gd name="T47" fmla="*/ 13 h 68"/>
                <a:gd name="T48" fmla="*/ 2 w 67"/>
                <a:gd name="T49" fmla="*/ 16 h 68"/>
                <a:gd name="T50" fmla="*/ 3 w 67"/>
                <a:gd name="T51" fmla="*/ 19 h 68"/>
                <a:gd name="T52" fmla="*/ 3 w 67"/>
                <a:gd name="T53" fmla="*/ 23 h 68"/>
                <a:gd name="T54" fmla="*/ 3 w 67"/>
                <a:gd name="T55" fmla="*/ 24 h 68"/>
                <a:gd name="T56" fmla="*/ 3 w 67"/>
                <a:gd name="T57" fmla="*/ 26 h 68"/>
                <a:gd name="T58" fmla="*/ 3 w 67"/>
                <a:gd name="T59" fmla="*/ 26 h 68"/>
                <a:gd name="T60" fmla="*/ 5 w 67"/>
                <a:gd name="T61" fmla="*/ 26 h 68"/>
                <a:gd name="T62" fmla="*/ 5 w 67"/>
                <a:gd name="T63" fmla="*/ 2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8"/>
                <a:gd name="T98" fmla="*/ 67 w 67"/>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8">
                  <a:moveTo>
                    <a:pt x="5" y="26"/>
                  </a:moveTo>
                  <a:lnTo>
                    <a:pt x="5" y="26"/>
                  </a:lnTo>
                  <a:lnTo>
                    <a:pt x="6" y="27"/>
                  </a:lnTo>
                  <a:lnTo>
                    <a:pt x="8" y="31"/>
                  </a:lnTo>
                  <a:lnTo>
                    <a:pt x="10" y="34"/>
                  </a:lnTo>
                  <a:lnTo>
                    <a:pt x="11" y="39"/>
                  </a:lnTo>
                  <a:lnTo>
                    <a:pt x="14" y="45"/>
                  </a:lnTo>
                  <a:lnTo>
                    <a:pt x="19" y="51"/>
                  </a:lnTo>
                  <a:lnTo>
                    <a:pt x="24" y="60"/>
                  </a:lnTo>
                  <a:lnTo>
                    <a:pt x="26" y="61"/>
                  </a:lnTo>
                  <a:lnTo>
                    <a:pt x="27" y="63"/>
                  </a:lnTo>
                  <a:lnTo>
                    <a:pt x="29" y="64"/>
                  </a:lnTo>
                  <a:lnTo>
                    <a:pt x="31" y="66"/>
                  </a:lnTo>
                  <a:lnTo>
                    <a:pt x="32" y="68"/>
                  </a:lnTo>
                  <a:lnTo>
                    <a:pt x="34" y="68"/>
                  </a:lnTo>
                  <a:lnTo>
                    <a:pt x="35" y="68"/>
                  </a:lnTo>
                  <a:lnTo>
                    <a:pt x="37" y="68"/>
                  </a:lnTo>
                  <a:lnTo>
                    <a:pt x="42" y="66"/>
                  </a:lnTo>
                  <a:lnTo>
                    <a:pt x="45" y="64"/>
                  </a:lnTo>
                  <a:lnTo>
                    <a:pt x="50" y="63"/>
                  </a:lnTo>
                  <a:lnTo>
                    <a:pt x="55" y="61"/>
                  </a:lnTo>
                  <a:lnTo>
                    <a:pt x="59" y="60"/>
                  </a:lnTo>
                  <a:lnTo>
                    <a:pt x="63" y="56"/>
                  </a:lnTo>
                  <a:lnTo>
                    <a:pt x="66" y="53"/>
                  </a:lnTo>
                  <a:lnTo>
                    <a:pt x="67" y="50"/>
                  </a:lnTo>
                  <a:lnTo>
                    <a:pt x="67" y="45"/>
                  </a:lnTo>
                  <a:lnTo>
                    <a:pt x="67" y="42"/>
                  </a:lnTo>
                  <a:lnTo>
                    <a:pt x="67" y="39"/>
                  </a:lnTo>
                  <a:lnTo>
                    <a:pt x="66" y="35"/>
                  </a:lnTo>
                  <a:lnTo>
                    <a:pt x="63" y="31"/>
                  </a:lnTo>
                  <a:lnTo>
                    <a:pt x="61" y="27"/>
                  </a:lnTo>
                  <a:lnTo>
                    <a:pt x="58" y="24"/>
                  </a:lnTo>
                  <a:lnTo>
                    <a:pt x="55" y="21"/>
                  </a:lnTo>
                  <a:lnTo>
                    <a:pt x="50" y="18"/>
                  </a:lnTo>
                  <a:lnTo>
                    <a:pt x="47" y="14"/>
                  </a:lnTo>
                  <a:lnTo>
                    <a:pt x="42" y="13"/>
                  </a:lnTo>
                  <a:lnTo>
                    <a:pt x="37" y="10"/>
                  </a:lnTo>
                  <a:lnTo>
                    <a:pt x="32" y="8"/>
                  </a:lnTo>
                  <a:lnTo>
                    <a:pt x="27" y="5"/>
                  </a:lnTo>
                  <a:lnTo>
                    <a:pt x="22" y="3"/>
                  </a:lnTo>
                  <a:lnTo>
                    <a:pt x="18" y="2"/>
                  </a:lnTo>
                  <a:lnTo>
                    <a:pt x="14" y="0"/>
                  </a:lnTo>
                  <a:lnTo>
                    <a:pt x="11" y="2"/>
                  </a:lnTo>
                  <a:lnTo>
                    <a:pt x="10" y="3"/>
                  </a:lnTo>
                  <a:lnTo>
                    <a:pt x="6" y="5"/>
                  </a:lnTo>
                  <a:lnTo>
                    <a:pt x="5" y="8"/>
                  </a:lnTo>
                  <a:lnTo>
                    <a:pt x="3" y="10"/>
                  </a:lnTo>
                  <a:lnTo>
                    <a:pt x="2" y="13"/>
                  </a:lnTo>
                  <a:lnTo>
                    <a:pt x="0" y="16"/>
                  </a:lnTo>
                  <a:lnTo>
                    <a:pt x="2" y="16"/>
                  </a:lnTo>
                  <a:lnTo>
                    <a:pt x="2" y="18"/>
                  </a:lnTo>
                  <a:lnTo>
                    <a:pt x="3" y="19"/>
                  </a:lnTo>
                  <a:lnTo>
                    <a:pt x="3" y="21"/>
                  </a:lnTo>
                  <a:lnTo>
                    <a:pt x="3" y="23"/>
                  </a:lnTo>
                  <a:lnTo>
                    <a:pt x="3" y="24"/>
                  </a:lnTo>
                  <a:lnTo>
                    <a:pt x="5" y="26"/>
                  </a:lnTo>
                  <a:lnTo>
                    <a:pt x="3" y="26"/>
                  </a:lnTo>
                  <a:lnTo>
                    <a:pt x="5" y="26"/>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6" name="Freeform 200"/>
            <p:cNvSpPr>
              <a:spLocks/>
            </p:cNvSpPr>
            <p:nvPr/>
          </p:nvSpPr>
          <p:spPr bwMode="auto">
            <a:xfrm>
              <a:off x="4462" y="2612"/>
              <a:ext cx="54" cy="43"/>
            </a:xfrm>
            <a:custGeom>
              <a:avLst/>
              <a:gdLst>
                <a:gd name="T0" fmla="*/ 6 w 54"/>
                <a:gd name="T1" fmla="*/ 32 h 43"/>
                <a:gd name="T2" fmla="*/ 11 w 54"/>
                <a:gd name="T3" fmla="*/ 35 h 43"/>
                <a:gd name="T4" fmla="*/ 14 w 54"/>
                <a:gd name="T5" fmla="*/ 37 h 43"/>
                <a:gd name="T6" fmla="*/ 19 w 54"/>
                <a:gd name="T7" fmla="*/ 40 h 43"/>
                <a:gd name="T8" fmla="*/ 22 w 54"/>
                <a:gd name="T9" fmla="*/ 41 h 43"/>
                <a:gd name="T10" fmla="*/ 27 w 54"/>
                <a:gd name="T11" fmla="*/ 43 h 43"/>
                <a:gd name="T12" fmla="*/ 30 w 54"/>
                <a:gd name="T13" fmla="*/ 43 h 43"/>
                <a:gd name="T14" fmla="*/ 35 w 54"/>
                <a:gd name="T15" fmla="*/ 43 h 43"/>
                <a:gd name="T16" fmla="*/ 40 w 54"/>
                <a:gd name="T17" fmla="*/ 41 h 43"/>
                <a:gd name="T18" fmla="*/ 43 w 54"/>
                <a:gd name="T19" fmla="*/ 40 h 43"/>
                <a:gd name="T20" fmla="*/ 46 w 54"/>
                <a:gd name="T21" fmla="*/ 37 h 43"/>
                <a:gd name="T22" fmla="*/ 46 w 54"/>
                <a:gd name="T23" fmla="*/ 35 h 43"/>
                <a:gd name="T24" fmla="*/ 48 w 54"/>
                <a:gd name="T25" fmla="*/ 32 h 43"/>
                <a:gd name="T26" fmla="*/ 48 w 54"/>
                <a:gd name="T27" fmla="*/ 29 h 43"/>
                <a:gd name="T28" fmla="*/ 50 w 54"/>
                <a:gd name="T29" fmla="*/ 25 h 43"/>
                <a:gd name="T30" fmla="*/ 50 w 54"/>
                <a:gd name="T31" fmla="*/ 22 h 43"/>
                <a:gd name="T32" fmla="*/ 51 w 54"/>
                <a:gd name="T33" fmla="*/ 19 h 43"/>
                <a:gd name="T34" fmla="*/ 53 w 54"/>
                <a:gd name="T35" fmla="*/ 17 h 43"/>
                <a:gd name="T36" fmla="*/ 53 w 54"/>
                <a:gd name="T37" fmla="*/ 16 h 43"/>
                <a:gd name="T38" fmla="*/ 54 w 54"/>
                <a:gd name="T39" fmla="*/ 14 h 43"/>
                <a:gd name="T40" fmla="*/ 54 w 54"/>
                <a:gd name="T41" fmla="*/ 11 h 43"/>
                <a:gd name="T42" fmla="*/ 53 w 54"/>
                <a:gd name="T43" fmla="*/ 9 h 43"/>
                <a:gd name="T44" fmla="*/ 53 w 54"/>
                <a:gd name="T45" fmla="*/ 8 h 43"/>
                <a:gd name="T46" fmla="*/ 51 w 54"/>
                <a:gd name="T47" fmla="*/ 6 h 43"/>
                <a:gd name="T48" fmla="*/ 50 w 54"/>
                <a:gd name="T49" fmla="*/ 4 h 43"/>
                <a:gd name="T50" fmla="*/ 48 w 54"/>
                <a:gd name="T51" fmla="*/ 3 h 43"/>
                <a:gd name="T52" fmla="*/ 46 w 54"/>
                <a:gd name="T53" fmla="*/ 3 h 43"/>
                <a:gd name="T54" fmla="*/ 43 w 54"/>
                <a:gd name="T55" fmla="*/ 3 h 43"/>
                <a:gd name="T56" fmla="*/ 42 w 54"/>
                <a:gd name="T57" fmla="*/ 3 h 43"/>
                <a:gd name="T58" fmla="*/ 40 w 54"/>
                <a:gd name="T59" fmla="*/ 3 h 43"/>
                <a:gd name="T60" fmla="*/ 37 w 54"/>
                <a:gd name="T61" fmla="*/ 4 h 43"/>
                <a:gd name="T62" fmla="*/ 35 w 54"/>
                <a:gd name="T63" fmla="*/ 4 h 43"/>
                <a:gd name="T64" fmla="*/ 34 w 54"/>
                <a:gd name="T65" fmla="*/ 4 h 43"/>
                <a:gd name="T66" fmla="*/ 30 w 54"/>
                <a:gd name="T67" fmla="*/ 3 h 43"/>
                <a:gd name="T68" fmla="*/ 27 w 54"/>
                <a:gd name="T69" fmla="*/ 3 h 43"/>
                <a:gd name="T70" fmla="*/ 24 w 54"/>
                <a:gd name="T71" fmla="*/ 1 h 43"/>
                <a:gd name="T72" fmla="*/ 22 w 54"/>
                <a:gd name="T73" fmla="*/ 1 h 43"/>
                <a:gd name="T74" fmla="*/ 19 w 54"/>
                <a:gd name="T75" fmla="*/ 0 h 43"/>
                <a:gd name="T76" fmla="*/ 16 w 54"/>
                <a:gd name="T77" fmla="*/ 0 h 43"/>
                <a:gd name="T78" fmla="*/ 13 w 54"/>
                <a:gd name="T79" fmla="*/ 0 h 43"/>
                <a:gd name="T80" fmla="*/ 11 w 54"/>
                <a:gd name="T81" fmla="*/ 1 h 43"/>
                <a:gd name="T82" fmla="*/ 6 w 54"/>
                <a:gd name="T83" fmla="*/ 3 h 43"/>
                <a:gd name="T84" fmla="*/ 3 w 54"/>
                <a:gd name="T85" fmla="*/ 8 h 43"/>
                <a:gd name="T86" fmla="*/ 0 w 54"/>
                <a:gd name="T87" fmla="*/ 11 h 43"/>
                <a:gd name="T88" fmla="*/ 0 w 54"/>
                <a:gd name="T89" fmla="*/ 16 h 43"/>
                <a:gd name="T90" fmla="*/ 0 w 54"/>
                <a:gd name="T91" fmla="*/ 21 h 43"/>
                <a:gd name="T92" fmla="*/ 1 w 54"/>
                <a:gd name="T93" fmla="*/ 25 h 43"/>
                <a:gd name="T94" fmla="*/ 3 w 54"/>
                <a:gd name="T95" fmla="*/ 29 h 43"/>
                <a:gd name="T96" fmla="*/ 6 w 54"/>
                <a:gd name="T97" fmla="*/ 32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43"/>
                <a:gd name="T149" fmla="*/ 54 w 54"/>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43">
                  <a:moveTo>
                    <a:pt x="6" y="32"/>
                  </a:moveTo>
                  <a:lnTo>
                    <a:pt x="11" y="35"/>
                  </a:lnTo>
                  <a:lnTo>
                    <a:pt x="14" y="37"/>
                  </a:lnTo>
                  <a:lnTo>
                    <a:pt x="19" y="40"/>
                  </a:lnTo>
                  <a:lnTo>
                    <a:pt x="22" y="41"/>
                  </a:lnTo>
                  <a:lnTo>
                    <a:pt x="27" y="43"/>
                  </a:lnTo>
                  <a:lnTo>
                    <a:pt x="30" y="43"/>
                  </a:lnTo>
                  <a:lnTo>
                    <a:pt x="35" y="43"/>
                  </a:lnTo>
                  <a:lnTo>
                    <a:pt x="40" y="41"/>
                  </a:lnTo>
                  <a:lnTo>
                    <a:pt x="43" y="40"/>
                  </a:lnTo>
                  <a:lnTo>
                    <a:pt x="46" y="37"/>
                  </a:lnTo>
                  <a:lnTo>
                    <a:pt x="46" y="35"/>
                  </a:lnTo>
                  <a:lnTo>
                    <a:pt x="48" y="32"/>
                  </a:lnTo>
                  <a:lnTo>
                    <a:pt x="48" y="29"/>
                  </a:lnTo>
                  <a:lnTo>
                    <a:pt x="50" y="25"/>
                  </a:lnTo>
                  <a:lnTo>
                    <a:pt x="50" y="22"/>
                  </a:lnTo>
                  <a:lnTo>
                    <a:pt x="51" y="19"/>
                  </a:lnTo>
                  <a:lnTo>
                    <a:pt x="53" y="17"/>
                  </a:lnTo>
                  <a:lnTo>
                    <a:pt x="53" y="16"/>
                  </a:lnTo>
                  <a:lnTo>
                    <a:pt x="54" y="14"/>
                  </a:lnTo>
                  <a:lnTo>
                    <a:pt x="54" y="11"/>
                  </a:lnTo>
                  <a:lnTo>
                    <a:pt x="53" y="9"/>
                  </a:lnTo>
                  <a:lnTo>
                    <a:pt x="53" y="8"/>
                  </a:lnTo>
                  <a:lnTo>
                    <a:pt x="51" y="6"/>
                  </a:lnTo>
                  <a:lnTo>
                    <a:pt x="50" y="4"/>
                  </a:lnTo>
                  <a:lnTo>
                    <a:pt x="48" y="3"/>
                  </a:lnTo>
                  <a:lnTo>
                    <a:pt x="46" y="3"/>
                  </a:lnTo>
                  <a:lnTo>
                    <a:pt x="43" y="3"/>
                  </a:lnTo>
                  <a:lnTo>
                    <a:pt x="42" y="3"/>
                  </a:lnTo>
                  <a:lnTo>
                    <a:pt x="40" y="3"/>
                  </a:lnTo>
                  <a:lnTo>
                    <a:pt x="37" y="4"/>
                  </a:lnTo>
                  <a:lnTo>
                    <a:pt x="35" y="4"/>
                  </a:lnTo>
                  <a:lnTo>
                    <a:pt x="34" y="4"/>
                  </a:lnTo>
                  <a:lnTo>
                    <a:pt x="30" y="3"/>
                  </a:lnTo>
                  <a:lnTo>
                    <a:pt x="27" y="3"/>
                  </a:lnTo>
                  <a:lnTo>
                    <a:pt x="24" y="1"/>
                  </a:lnTo>
                  <a:lnTo>
                    <a:pt x="22" y="1"/>
                  </a:lnTo>
                  <a:lnTo>
                    <a:pt x="19" y="0"/>
                  </a:lnTo>
                  <a:lnTo>
                    <a:pt x="16" y="0"/>
                  </a:lnTo>
                  <a:lnTo>
                    <a:pt x="13" y="0"/>
                  </a:lnTo>
                  <a:lnTo>
                    <a:pt x="11" y="1"/>
                  </a:lnTo>
                  <a:lnTo>
                    <a:pt x="6" y="3"/>
                  </a:lnTo>
                  <a:lnTo>
                    <a:pt x="3" y="8"/>
                  </a:lnTo>
                  <a:lnTo>
                    <a:pt x="0" y="11"/>
                  </a:lnTo>
                  <a:lnTo>
                    <a:pt x="0" y="16"/>
                  </a:lnTo>
                  <a:lnTo>
                    <a:pt x="0" y="21"/>
                  </a:lnTo>
                  <a:lnTo>
                    <a:pt x="1" y="25"/>
                  </a:lnTo>
                  <a:lnTo>
                    <a:pt x="3" y="29"/>
                  </a:lnTo>
                  <a:lnTo>
                    <a:pt x="6" y="3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7" name="Freeform 201"/>
            <p:cNvSpPr>
              <a:spLocks/>
            </p:cNvSpPr>
            <p:nvPr/>
          </p:nvSpPr>
          <p:spPr bwMode="auto">
            <a:xfrm>
              <a:off x="4462" y="2612"/>
              <a:ext cx="54" cy="43"/>
            </a:xfrm>
            <a:custGeom>
              <a:avLst/>
              <a:gdLst>
                <a:gd name="T0" fmla="*/ 6 w 54"/>
                <a:gd name="T1" fmla="*/ 32 h 43"/>
                <a:gd name="T2" fmla="*/ 11 w 54"/>
                <a:gd name="T3" fmla="*/ 35 h 43"/>
                <a:gd name="T4" fmla="*/ 14 w 54"/>
                <a:gd name="T5" fmla="*/ 37 h 43"/>
                <a:gd name="T6" fmla="*/ 19 w 54"/>
                <a:gd name="T7" fmla="*/ 40 h 43"/>
                <a:gd name="T8" fmla="*/ 22 w 54"/>
                <a:gd name="T9" fmla="*/ 41 h 43"/>
                <a:gd name="T10" fmla="*/ 27 w 54"/>
                <a:gd name="T11" fmla="*/ 43 h 43"/>
                <a:gd name="T12" fmla="*/ 30 w 54"/>
                <a:gd name="T13" fmla="*/ 43 h 43"/>
                <a:gd name="T14" fmla="*/ 35 w 54"/>
                <a:gd name="T15" fmla="*/ 43 h 43"/>
                <a:gd name="T16" fmla="*/ 40 w 54"/>
                <a:gd name="T17" fmla="*/ 41 h 43"/>
                <a:gd name="T18" fmla="*/ 43 w 54"/>
                <a:gd name="T19" fmla="*/ 40 h 43"/>
                <a:gd name="T20" fmla="*/ 46 w 54"/>
                <a:gd name="T21" fmla="*/ 37 h 43"/>
                <a:gd name="T22" fmla="*/ 46 w 54"/>
                <a:gd name="T23" fmla="*/ 35 h 43"/>
                <a:gd name="T24" fmla="*/ 48 w 54"/>
                <a:gd name="T25" fmla="*/ 32 h 43"/>
                <a:gd name="T26" fmla="*/ 48 w 54"/>
                <a:gd name="T27" fmla="*/ 29 h 43"/>
                <a:gd name="T28" fmla="*/ 50 w 54"/>
                <a:gd name="T29" fmla="*/ 25 h 43"/>
                <a:gd name="T30" fmla="*/ 50 w 54"/>
                <a:gd name="T31" fmla="*/ 22 h 43"/>
                <a:gd name="T32" fmla="*/ 51 w 54"/>
                <a:gd name="T33" fmla="*/ 19 h 43"/>
                <a:gd name="T34" fmla="*/ 53 w 54"/>
                <a:gd name="T35" fmla="*/ 17 h 43"/>
                <a:gd name="T36" fmla="*/ 53 w 54"/>
                <a:gd name="T37" fmla="*/ 16 h 43"/>
                <a:gd name="T38" fmla="*/ 54 w 54"/>
                <a:gd name="T39" fmla="*/ 14 h 43"/>
                <a:gd name="T40" fmla="*/ 54 w 54"/>
                <a:gd name="T41" fmla="*/ 11 h 43"/>
                <a:gd name="T42" fmla="*/ 53 w 54"/>
                <a:gd name="T43" fmla="*/ 9 h 43"/>
                <a:gd name="T44" fmla="*/ 53 w 54"/>
                <a:gd name="T45" fmla="*/ 8 h 43"/>
                <a:gd name="T46" fmla="*/ 51 w 54"/>
                <a:gd name="T47" fmla="*/ 6 h 43"/>
                <a:gd name="T48" fmla="*/ 50 w 54"/>
                <a:gd name="T49" fmla="*/ 4 h 43"/>
                <a:gd name="T50" fmla="*/ 48 w 54"/>
                <a:gd name="T51" fmla="*/ 3 h 43"/>
                <a:gd name="T52" fmla="*/ 46 w 54"/>
                <a:gd name="T53" fmla="*/ 3 h 43"/>
                <a:gd name="T54" fmla="*/ 43 w 54"/>
                <a:gd name="T55" fmla="*/ 3 h 43"/>
                <a:gd name="T56" fmla="*/ 42 w 54"/>
                <a:gd name="T57" fmla="*/ 3 h 43"/>
                <a:gd name="T58" fmla="*/ 40 w 54"/>
                <a:gd name="T59" fmla="*/ 3 h 43"/>
                <a:gd name="T60" fmla="*/ 37 w 54"/>
                <a:gd name="T61" fmla="*/ 4 h 43"/>
                <a:gd name="T62" fmla="*/ 35 w 54"/>
                <a:gd name="T63" fmla="*/ 4 h 43"/>
                <a:gd name="T64" fmla="*/ 34 w 54"/>
                <a:gd name="T65" fmla="*/ 4 h 43"/>
                <a:gd name="T66" fmla="*/ 30 w 54"/>
                <a:gd name="T67" fmla="*/ 3 h 43"/>
                <a:gd name="T68" fmla="*/ 27 w 54"/>
                <a:gd name="T69" fmla="*/ 3 h 43"/>
                <a:gd name="T70" fmla="*/ 24 w 54"/>
                <a:gd name="T71" fmla="*/ 1 h 43"/>
                <a:gd name="T72" fmla="*/ 22 w 54"/>
                <a:gd name="T73" fmla="*/ 1 h 43"/>
                <a:gd name="T74" fmla="*/ 19 w 54"/>
                <a:gd name="T75" fmla="*/ 0 h 43"/>
                <a:gd name="T76" fmla="*/ 16 w 54"/>
                <a:gd name="T77" fmla="*/ 0 h 43"/>
                <a:gd name="T78" fmla="*/ 13 w 54"/>
                <a:gd name="T79" fmla="*/ 0 h 43"/>
                <a:gd name="T80" fmla="*/ 11 w 54"/>
                <a:gd name="T81" fmla="*/ 1 h 43"/>
                <a:gd name="T82" fmla="*/ 6 w 54"/>
                <a:gd name="T83" fmla="*/ 3 h 43"/>
                <a:gd name="T84" fmla="*/ 3 w 54"/>
                <a:gd name="T85" fmla="*/ 8 h 43"/>
                <a:gd name="T86" fmla="*/ 0 w 54"/>
                <a:gd name="T87" fmla="*/ 11 h 43"/>
                <a:gd name="T88" fmla="*/ 0 w 54"/>
                <a:gd name="T89" fmla="*/ 16 h 43"/>
                <a:gd name="T90" fmla="*/ 0 w 54"/>
                <a:gd name="T91" fmla="*/ 21 h 43"/>
                <a:gd name="T92" fmla="*/ 1 w 54"/>
                <a:gd name="T93" fmla="*/ 25 h 43"/>
                <a:gd name="T94" fmla="*/ 3 w 54"/>
                <a:gd name="T95" fmla="*/ 29 h 43"/>
                <a:gd name="T96" fmla="*/ 6 w 54"/>
                <a:gd name="T97" fmla="*/ 32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43"/>
                <a:gd name="T149" fmla="*/ 54 w 54"/>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43">
                  <a:moveTo>
                    <a:pt x="6" y="32"/>
                  </a:moveTo>
                  <a:lnTo>
                    <a:pt x="11" y="35"/>
                  </a:lnTo>
                  <a:lnTo>
                    <a:pt x="14" y="37"/>
                  </a:lnTo>
                  <a:lnTo>
                    <a:pt x="19" y="40"/>
                  </a:lnTo>
                  <a:lnTo>
                    <a:pt x="22" y="41"/>
                  </a:lnTo>
                  <a:lnTo>
                    <a:pt x="27" y="43"/>
                  </a:lnTo>
                  <a:lnTo>
                    <a:pt x="30" y="43"/>
                  </a:lnTo>
                  <a:lnTo>
                    <a:pt x="35" y="43"/>
                  </a:lnTo>
                  <a:lnTo>
                    <a:pt x="40" y="41"/>
                  </a:lnTo>
                  <a:lnTo>
                    <a:pt x="43" y="40"/>
                  </a:lnTo>
                  <a:lnTo>
                    <a:pt x="46" y="37"/>
                  </a:lnTo>
                  <a:lnTo>
                    <a:pt x="46" y="35"/>
                  </a:lnTo>
                  <a:lnTo>
                    <a:pt x="48" y="32"/>
                  </a:lnTo>
                  <a:lnTo>
                    <a:pt x="48" y="29"/>
                  </a:lnTo>
                  <a:lnTo>
                    <a:pt x="50" y="25"/>
                  </a:lnTo>
                  <a:lnTo>
                    <a:pt x="50" y="22"/>
                  </a:lnTo>
                  <a:lnTo>
                    <a:pt x="51" y="19"/>
                  </a:lnTo>
                  <a:lnTo>
                    <a:pt x="53" y="17"/>
                  </a:lnTo>
                  <a:lnTo>
                    <a:pt x="53" y="16"/>
                  </a:lnTo>
                  <a:lnTo>
                    <a:pt x="54" y="14"/>
                  </a:lnTo>
                  <a:lnTo>
                    <a:pt x="54" y="11"/>
                  </a:lnTo>
                  <a:lnTo>
                    <a:pt x="53" y="9"/>
                  </a:lnTo>
                  <a:lnTo>
                    <a:pt x="53" y="8"/>
                  </a:lnTo>
                  <a:lnTo>
                    <a:pt x="51" y="6"/>
                  </a:lnTo>
                  <a:lnTo>
                    <a:pt x="50" y="4"/>
                  </a:lnTo>
                  <a:lnTo>
                    <a:pt x="48" y="3"/>
                  </a:lnTo>
                  <a:lnTo>
                    <a:pt x="46" y="3"/>
                  </a:lnTo>
                  <a:lnTo>
                    <a:pt x="43" y="3"/>
                  </a:lnTo>
                  <a:lnTo>
                    <a:pt x="42" y="3"/>
                  </a:lnTo>
                  <a:lnTo>
                    <a:pt x="40" y="3"/>
                  </a:lnTo>
                  <a:lnTo>
                    <a:pt x="37" y="4"/>
                  </a:lnTo>
                  <a:lnTo>
                    <a:pt x="35" y="4"/>
                  </a:lnTo>
                  <a:lnTo>
                    <a:pt x="34" y="4"/>
                  </a:lnTo>
                  <a:lnTo>
                    <a:pt x="30" y="3"/>
                  </a:lnTo>
                  <a:lnTo>
                    <a:pt x="27" y="3"/>
                  </a:lnTo>
                  <a:lnTo>
                    <a:pt x="24" y="1"/>
                  </a:lnTo>
                  <a:lnTo>
                    <a:pt x="22" y="1"/>
                  </a:lnTo>
                  <a:lnTo>
                    <a:pt x="19" y="0"/>
                  </a:lnTo>
                  <a:lnTo>
                    <a:pt x="16" y="0"/>
                  </a:lnTo>
                  <a:lnTo>
                    <a:pt x="13" y="0"/>
                  </a:lnTo>
                  <a:lnTo>
                    <a:pt x="11" y="1"/>
                  </a:lnTo>
                  <a:lnTo>
                    <a:pt x="6" y="3"/>
                  </a:lnTo>
                  <a:lnTo>
                    <a:pt x="3" y="8"/>
                  </a:lnTo>
                  <a:lnTo>
                    <a:pt x="0" y="11"/>
                  </a:lnTo>
                  <a:lnTo>
                    <a:pt x="0" y="16"/>
                  </a:lnTo>
                  <a:lnTo>
                    <a:pt x="0" y="21"/>
                  </a:lnTo>
                  <a:lnTo>
                    <a:pt x="1" y="25"/>
                  </a:lnTo>
                  <a:lnTo>
                    <a:pt x="3" y="29"/>
                  </a:lnTo>
                  <a:lnTo>
                    <a:pt x="6" y="32"/>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8" name="Freeform 202"/>
            <p:cNvSpPr>
              <a:spLocks/>
            </p:cNvSpPr>
            <p:nvPr/>
          </p:nvSpPr>
          <p:spPr bwMode="auto">
            <a:xfrm>
              <a:off x="4422" y="2600"/>
              <a:ext cx="30" cy="52"/>
            </a:xfrm>
            <a:custGeom>
              <a:avLst/>
              <a:gdLst>
                <a:gd name="T0" fmla="*/ 0 w 30"/>
                <a:gd name="T1" fmla="*/ 20 h 52"/>
                <a:gd name="T2" fmla="*/ 0 w 30"/>
                <a:gd name="T3" fmla="*/ 28 h 52"/>
                <a:gd name="T4" fmla="*/ 0 w 30"/>
                <a:gd name="T5" fmla="*/ 34 h 52"/>
                <a:gd name="T6" fmla="*/ 3 w 30"/>
                <a:gd name="T7" fmla="*/ 41 h 52"/>
                <a:gd name="T8" fmla="*/ 6 w 30"/>
                <a:gd name="T9" fmla="*/ 45 h 52"/>
                <a:gd name="T10" fmla="*/ 9 w 30"/>
                <a:gd name="T11" fmla="*/ 49 h 52"/>
                <a:gd name="T12" fmla="*/ 14 w 30"/>
                <a:gd name="T13" fmla="*/ 52 h 52"/>
                <a:gd name="T14" fmla="*/ 17 w 30"/>
                <a:gd name="T15" fmla="*/ 52 h 52"/>
                <a:gd name="T16" fmla="*/ 22 w 30"/>
                <a:gd name="T17" fmla="*/ 49 h 52"/>
                <a:gd name="T18" fmla="*/ 27 w 30"/>
                <a:gd name="T19" fmla="*/ 44 h 52"/>
                <a:gd name="T20" fmla="*/ 30 w 30"/>
                <a:gd name="T21" fmla="*/ 37 h 52"/>
                <a:gd name="T22" fmla="*/ 30 w 30"/>
                <a:gd name="T23" fmla="*/ 33 h 52"/>
                <a:gd name="T24" fmla="*/ 29 w 30"/>
                <a:gd name="T25" fmla="*/ 26 h 52"/>
                <a:gd name="T26" fmla="*/ 25 w 30"/>
                <a:gd name="T27" fmla="*/ 20 h 52"/>
                <a:gd name="T28" fmla="*/ 22 w 30"/>
                <a:gd name="T29" fmla="*/ 13 h 52"/>
                <a:gd name="T30" fmla="*/ 17 w 30"/>
                <a:gd name="T31" fmla="*/ 8 h 52"/>
                <a:gd name="T32" fmla="*/ 12 w 30"/>
                <a:gd name="T33" fmla="*/ 2 h 52"/>
                <a:gd name="T34" fmla="*/ 8 w 30"/>
                <a:gd name="T35" fmla="*/ 0 h 52"/>
                <a:gd name="T36" fmla="*/ 6 w 30"/>
                <a:gd name="T37" fmla="*/ 0 h 52"/>
                <a:gd name="T38" fmla="*/ 3 w 30"/>
                <a:gd name="T39" fmla="*/ 2 h 52"/>
                <a:gd name="T40" fmla="*/ 1 w 30"/>
                <a:gd name="T41" fmla="*/ 5 h 52"/>
                <a:gd name="T42" fmla="*/ 0 w 30"/>
                <a:gd name="T43" fmla="*/ 10 h 52"/>
                <a:gd name="T44" fmla="*/ 0 w 30"/>
                <a:gd name="T45" fmla="*/ 13 h 52"/>
                <a:gd name="T46" fmla="*/ 0 w 30"/>
                <a:gd name="T47" fmla="*/ 16 h 52"/>
                <a:gd name="T48" fmla="*/ 0 w 30"/>
                <a:gd name="T49" fmla="*/ 2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52"/>
                <a:gd name="T77" fmla="*/ 30 w 30"/>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52">
                  <a:moveTo>
                    <a:pt x="0" y="20"/>
                  </a:moveTo>
                  <a:lnTo>
                    <a:pt x="0" y="28"/>
                  </a:lnTo>
                  <a:lnTo>
                    <a:pt x="0" y="34"/>
                  </a:lnTo>
                  <a:lnTo>
                    <a:pt x="3" y="41"/>
                  </a:lnTo>
                  <a:lnTo>
                    <a:pt x="6" y="45"/>
                  </a:lnTo>
                  <a:lnTo>
                    <a:pt x="9" y="49"/>
                  </a:lnTo>
                  <a:lnTo>
                    <a:pt x="14" y="52"/>
                  </a:lnTo>
                  <a:lnTo>
                    <a:pt x="17" y="52"/>
                  </a:lnTo>
                  <a:lnTo>
                    <a:pt x="22" y="49"/>
                  </a:lnTo>
                  <a:lnTo>
                    <a:pt x="27" y="44"/>
                  </a:lnTo>
                  <a:lnTo>
                    <a:pt x="30" y="37"/>
                  </a:lnTo>
                  <a:lnTo>
                    <a:pt x="30" y="33"/>
                  </a:lnTo>
                  <a:lnTo>
                    <a:pt x="29" y="26"/>
                  </a:lnTo>
                  <a:lnTo>
                    <a:pt x="25" y="20"/>
                  </a:lnTo>
                  <a:lnTo>
                    <a:pt x="22" y="13"/>
                  </a:lnTo>
                  <a:lnTo>
                    <a:pt x="17" y="8"/>
                  </a:lnTo>
                  <a:lnTo>
                    <a:pt x="12" y="2"/>
                  </a:lnTo>
                  <a:lnTo>
                    <a:pt x="8" y="0"/>
                  </a:lnTo>
                  <a:lnTo>
                    <a:pt x="6" y="0"/>
                  </a:lnTo>
                  <a:lnTo>
                    <a:pt x="3" y="2"/>
                  </a:lnTo>
                  <a:lnTo>
                    <a:pt x="1" y="5"/>
                  </a:lnTo>
                  <a:lnTo>
                    <a:pt x="0" y="10"/>
                  </a:lnTo>
                  <a:lnTo>
                    <a:pt x="0" y="13"/>
                  </a:lnTo>
                  <a:lnTo>
                    <a:pt x="0" y="16"/>
                  </a:lnTo>
                  <a:lnTo>
                    <a:pt x="0" y="2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21929" name="Freeform 203"/>
            <p:cNvSpPr>
              <a:spLocks/>
            </p:cNvSpPr>
            <p:nvPr/>
          </p:nvSpPr>
          <p:spPr bwMode="auto">
            <a:xfrm>
              <a:off x="4422" y="2600"/>
              <a:ext cx="30" cy="52"/>
            </a:xfrm>
            <a:custGeom>
              <a:avLst/>
              <a:gdLst>
                <a:gd name="T0" fmla="*/ 0 w 30"/>
                <a:gd name="T1" fmla="*/ 20 h 52"/>
                <a:gd name="T2" fmla="*/ 0 w 30"/>
                <a:gd name="T3" fmla="*/ 28 h 52"/>
                <a:gd name="T4" fmla="*/ 0 w 30"/>
                <a:gd name="T5" fmla="*/ 34 h 52"/>
                <a:gd name="T6" fmla="*/ 3 w 30"/>
                <a:gd name="T7" fmla="*/ 41 h 52"/>
                <a:gd name="T8" fmla="*/ 6 w 30"/>
                <a:gd name="T9" fmla="*/ 45 h 52"/>
                <a:gd name="T10" fmla="*/ 9 w 30"/>
                <a:gd name="T11" fmla="*/ 49 h 52"/>
                <a:gd name="T12" fmla="*/ 14 w 30"/>
                <a:gd name="T13" fmla="*/ 52 h 52"/>
                <a:gd name="T14" fmla="*/ 17 w 30"/>
                <a:gd name="T15" fmla="*/ 52 h 52"/>
                <a:gd name="T16" fmla="*/ 22 w 30"/>
                <a:gd name="T17" fmla="*/ 49 h 52"/>
                <a:gd name="T18" fmla="*/ 27 w 30"/>
                <a:gd name="T19" fmla="*/ 44 h 52"/>
                <a:gd name="T20" fmla="*/ 30 w 30"/>
                <a:gd name="T21" fmla="*/ 37 h 52"/>
                <a:gd name="T22" fmla="*/ 30 w 30"/>
                <a:gd name="T23" fmla="*/ 33 h 52"/>
                <a:gd name="T24" fmla="*/ 29 w 30"/>
                <a:gd name="T25" fmla="*/ 26 h 52"/>
                <a:gd name="T26" fmla="*/ 25 w 30"/>
                <a:gd name="T27" fmla="*/ 20 h 52"/>
                <a:gd name="T28" fmla="*/ 22 w 30"/>
                <a:gd name="T29" fmla="*/ 13 h 52"/>
                <a:gd name="T30" fmla="*/ 17 w 30"/>
                <a:gd name="T31" fmla="*/ 8 h 52"/>
                <a:gd name="T32" fmla="*/ 12 w 30"/>
                <a:gd name="T33" fmla="*/ 2 h 52"/>
                <a:gd name="T34" fmla="*/ 8 w 30"/>
                <a:gd name="T35" fmla="*/ 0 h 52"/>
                <a:gd name="T36" fmla="*/ 6 w 30"/>
                <a:gd name="T37" fmla="*/ 0 h 52"/>
                <a:gd name="T38" fmla="*/ 3 w 30"/>
                <a:gd name="T39" fmla="*/ 2 h 52"/>
                <a:gd name="T40" fmla="*/ 1 w 30"/>
                <a:gd name="T41" fmla="*/ 5 h 52"/>
                <a:gd name="T42" fmla="*/ 0 w 30"/>
                <a:gd name="T43" fmla="*/ 10 h 52"/>
                <a:gd name="T44" fmla="*/ 0 w 30"/>
                <a:gd name="T45" fmla="*/ 13 h 52"/>
                <a:gd name="T46" fmla="*/ 0 w 30"/>
                <a:gd name="T47" fmla="*/ 16 h 52"/>
                <a:gd name="T48" fmla="*/ 0 w 30"/>
                <a:gd name="T49" fmla="*/ 2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52"/>
                <a:gd name="T77" fmla="*/ 30 w 30"/>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52">
                  <a:moveTo>
                    <a:pt x="0" y="20"/>
                  </a:moveTo>
                  <a:lnTo>
                    <a:pt x="0" y="28"/>
                  </a:lnTo>
                  <a:lnTo>
                    <a:pt x="0" y="34"/>
                  </a:lnTo>
                  <a:lnTo>
                    <a:pt x="3" y="41"/>
                  </a:lnTo>
                  <a:lnTo>
                    <a:pt x="6" y="45"/>
                  </a:lnTo>
                  <a:lnTo>
                    <a:pt x="9" y="49"/>
                  </a:lnTo>
                  <a:lnTo>
                    <a:pt x="14" y="52"/>
                  </a:lnTo>
                  <a:lnTo>
                    <a:pt x="17" y="52"/>
                  </a:lnTo>
                  <a:lnTo>
                    <a:pt x="22" y="49"/>
                  </a:lnTo>
                  <a:lnTo>
                    <a:pt x="27" y="44"/>
                  </a:lnTo>
                  <a:lnTo>
                    <a:pt x="30" y="37"/>
                  </a:lnTo>
                  <a:lnTo>
                    <a:pt x="30" y="33"/>
                  </a:lnTo>
                  <a:lnTo>
                    <a:pt x="29" y="26"/>
                  </a:lnTo>
                  <a:lnTo>
                    <a:pt x="25" y="20"/>
                  </a:lnTo>
                  <a:lnTo>
                    <a:pt x="22" y="13"/>
                  </a:lnTo>
                  <a:lnTo>
                    <a:pt x="17" y="8"/>
                  </a:lnTo>
                  <a:lnTo>
                    <a:pt x="12" y="2"/>
                  </a:lnTo>
                  <a:lnTo>
                    <a:pt x="8" y="0"/>
                  </a:lnTo>
                  <a:lnTo>
                    <a:pt x="6" y="0"/>
                  </a:lnTo>
                  <a:lnTo>
                    <a:pt x="3" y="2"/>
                  </a:lnTo>
                  <a:lnTo>
                    <a:pt x="1" y="5"/>
                  </a:lnTo>
                  <a:lnTo>
                    <a:pt x="0" y="10"/>
                  </a:lnTo>
                  <a:lnTo>
                    <a:pt x="0" y="13"/>
                  </a:lnTo>
                  <a:lnTo>
                    <a:pt x="0" y="16"/>
                  </a:lnTo>
                  <a:lnTo>
                    <a:pt x="0" y="20"/>
                  </a:lnTo>
                </a:path>
              </a:pathLst>
            </a:custGeom>
            <a:noFill/>
            <a:ln w="47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72710" name="Group 204"/>
          <p:cNvGrpSpPr>
            <a:grpSpLocks/>
          </p:cNvGrpSpPr>
          <p:nvPr/>
        </p:nvGrpSpPr>
        <p:grpSpPr bwMode="auto">
          <a:xfrm>
            <a:off x="363538" y="4735513"/>
            <a:ext cx="1612900" cy="1377950"/>
            <a:chOff x="1356" y="2854"/>
            <a:chExt cx="1313" cy="964"/>
          </a:xfrm>
        </p:grpSpPr>
        <p:sp>
          <p:nvSpPr>
            <p:cNvPr id="73018" name="Freeform 205"/>
            <p:cNvSpPr>
              <a:spLocks/>
            </p:cNvSpPr>
            <p:nvPr/>
          </p:nvSpPr>
          <p:spPr bwMode="auto">
            <a:xfrm>
              <a:off x="1356" y="2897"/>
              <a:ext cx="1248" cy="921"/>
            </a:xfrm>
            <a:custGeom>
              <a:avLst/>
              <a:gdLst>
                <a:gd name="T0" fmla="*/ 49 w 1248"/>
                <a:gd name="T1" fmla="*/ 186 h 921"/>
                <a:gd name="T2" fmla="*/ 25 w 1248"/>
                <a:gd name="T3" fmla="*/ 249 h 921"/>
                <a:gd name="T4" fmla="*/ 9 w 1248"/>
                <a:gd name="T5" fmla="*/ 310 h 921"/>
                <a:gd name="T6" fmla="*/ 0 w 1248"/>
                <a:gd name="T7" fmla="*/ 413 h 921"/>
                <a:gd name="T8" fmla="*/ 10 w 1248"/>
                <a:gd name="T9" fmla="*/ 537 h 921"/>
                <a:gd name="T10" fmla="*/ 40 w 1248"/>
                <a:gd name="T11" fmla="*/ 658 h 921"/>
                <a:gd name="T12" fmla="*/ 102 w 1248"/>
                <a:gd name="T13" fmla="*/ 832 h 921"/>
                <a:gd name="T14" fmla="*/ 145 w 1248"/>
                <a:gd name="T15" fmla="*/ 890 h 921"/>
                <a:gd name="T16" fmla="*/ 183 w 1248"/>
                <a:gd name="T17" fmla="*/ 920 h 921"/>
                <a:gd name="T18" fmla="*/ 202 w 1248"/>
                <a:gd name="T19" fmla="*/ 920 h 921"/>
                <a:gd name="T20" fmla="*/ 210 w 1248"/>
                <a:gd name="T21" fmla="*/ 903 h 921"/>
                <a:gd name="T22" fmla="*/ 246 w 1248"/>
                <a:gd name="T23" fmla="*/ 862 h 921"/>
                <a:gd name="T24" fmla="*/ 306 w 1248"/>
                <a:gd name="T25" fmla="*/ 815 h 921"/>
                <a:gd name="T26" fmla="*/ 334 w 1248"/>
                <a:gd name="T27" fmla="*/ 784 h 921"/>
                <a:gd name="T28" fmla="*/ 373 w 1248"/>
                <a:gd name="T29" fmla="*/ 752 h 921"/>
                <a:gd name="T30" fmla="*/ 432 w 1248"/>
                <a:gd name="T31" fmla="*/ 726 h 921"/>
                <a:gd name="T32" fmla="*/ 489 w 1248"/>
                <a:gd name="T33" fmla="*/ 703 h 921"/>
                <a:gd name="T34" fmla="*/ 549 w 1248"/>
                <a:gd name="T35" fmla="*/ 670 h 921"/>
                <a:gd name="T36" fmla="*/ 617 w 1248"/>
                <a:gd name="T37" fmla="*/ 625 h 921"/>
                <a:gd name="T38" fmla="*/ 662 w 1248"/>
                <a:gd name="T39" fmla="*/ 585 h 921"/>
                <a:gd name="T40" fmla="*/ 685 w 1248"/>
                <a:gd name="T41" fmla="*/ 554 h 921"/>
                <a:gd name="T42" fmla="*/ 690 w 1248"/>
                <a:gd name="T43" fmla="*/ 517 h 921"/>
                <a:gd name="T44" fmla="*/ 695 w 1248"/>
                <a:gd name="T45" fmla="*/ 537 h 921"/>
                <a:gd name="T46" fmla="*/ 710 w 1248"/>
                <a:gd name="T47" fmla="*/ 547 h 921"/>
                <a:gd name="T48" fmla="*/ 743 w 1248"/>
                <a:gd name="T49" fmla="*/ 547 h 921"/>
                <a:gd name="T50" fmla="*/ 818 w 1248"/>
                <a:gd name="T51" fmla="*/ 522 h 921"/>
                <a:gd name="T52" fmla="*/ 999 w 1248"/>
                <a:gd name="T53" fmla="*/ 431 h 921"/>
                <a:gd name="T54" fmla="*/ 1105 w 1248"/>
                <a:gd name="T55" fmla="*/ 366 h 921"/>
                <a:gd name="T56" fmla="*/ 1170 w 1248"/>
                <a:gd name="T57" fmla="*/ 297 h 921"/>
                <a:gd name="T58" fmla="*/ 1217 w 1248"/>
                <a:gd name="T59" fmla="*/ 220 h 921"/>
                <a:gd name="T60" fmla="*/ 1245 w 1248"/>
                <a:gd name="T61" fmla="*/ 148 h 921"/>
                <a:gd name="T62" fmla="*/ 1247 w 1248"/>
                <a:gd name="T63" fmla="*/ 94 h 921"/>
                <a:gd name="T64" fmla="*/ 1237 w 1248"/>
                <a:gd name="T65" fmla="*/ 78 h 921"/>
                <a:gd name="T66" fmla="*/ 1172 w 1248"/>
                <a:gd name="T67" fmla="*/ 66 h 921"/>
                <a:gd name="T68" fmla="*/ 1082 w 1248"/>
                <a:gd name="T69" fmla="*/ 63 h 921"/>
                <a:gd name="T70" fmla="*/ 971 w 1248"/>
                <a:gd name="T71" fmla="*/ 78 h 921"/>
                <a:gd name="T72" fmla="*/ 846 w 1248"/>
                <a:gd name="T73" fmla="*/ 85 h 921"/>
                <a:gd name="T74" fmla="*/ 758 w 1248"/>
                <a:gd name="T75" fmla="*/ 76 h 921"/>
                <a:gd name="T76" fmla="*/ 700 w 1248"/>
                <a:gd name="T77" fmla="*/ 78 h 921"/>
                <a:gd name="T78" fmla="*/ 682 w 1248"/>
                <a:gd name="T79" fmla="*/ 91 h 921"/>
                <a:gd name="T80" fmla="*/ 678 w 1248"/>
                <a:gd name="T81" fmla="*/ 98 h 921"/>
                <a:gd name="T82" fmla="*/ 670 w 1248"/>
                <a:gd name="T83" fmla="*/ 76 h 921"/>
                <a:gd name="T84" fmla="*/ 652 w 1248"/>
                <a:gd name="T85" fmla="*/ 61 h 921"/>
                <a:gd name="T86" fmla="*/ 617 w 1248"/>
                <a:gd name="T87" fmla="*/ 45 h 921"/>
                <a:gd name="T88" fmla="*/ 574 w 1248"/>
                <a:gd name="T89" fmla="*/ 28 h 921"/>
                <a:gd name="T90" fmla="*/ 535 w 1248"/>
                <a:gd name="T91" fmla="*/ 17 h 921"/>
                <a:gd name="T92" fmla="*/ 454 w 1248"/>
                <a:gd name="T93" fmla="*/ 3 h 921"/>
                <a:gd name="T94" fmla="*/ 369 w 1248"/>
                <a:gd name="T95" fmla="*/ 2 h 921"/>
                <a:gd name="T96" fmla="*/ 286 w 1248"/>
                <a:gd name="T97" fmla="*/ 13 h 921"/>
                <a:gd name="T98" fmla="*/ 205 w 1248"/>
                <a:gd name="T99" fmla="*/ 41 h 921"/>
                <a:gd name="T100" fmla="*/ 125 w 1248"/>
                <a:gd name="T101" fmla="*/ 88 h 9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8"/>
                <a:gd name="T154" fmla="*/ 0 h 921"/>
                <a:gd name="T155" fmla="*/ 1248 w 1248"/>
                <a:gd name="T156" fmla="*/ 921 h 9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8" h="921">
                  <a:moveTo>
                    <a:pt x="72" y="148"/>
                  </a:moveTo>
                  <a:lnTo>
                    <a:pt x="59" y="166"/>
                  </a:lnTo>
                  <a:lnTo>
                    <a:pt x="49" y="186"/>
                  </a:lnTo>
                  <a:lnTo>
                    <a:pt x="40" y="207"/>
                  </a:lnTo>
                  <a:lnTo>
                    <a:pt x="32" y="227"/>
                  </a:lnTo>
                  <a:lnTo>
                    <a:pt x="25" y="249"/>
                  </a:lnTo>
                  <a:lnTo>
                    <a:pt x="19" y="269"/>
                  </a:lnTo>
                  <a:lnTo>
                    <a:pt x="14" y="288"/>
                  </a:lnTo>
                  <a:lnTo>
                    <a:pt x="9" y="310"/>
                  </a:lnTo>
                  <a:lnTo>
                    <a:pt x="5" y="330"/>
                  </a:lnTo>
                  <a:lnTo>
                    <a:pt x="2" y="371"/>
                  </a:lnTo>
                  <a:lnTo>
                    <a:pt x="0" y="413"/>
                  </a:lnTo>
                  <a:lnTo>
                    <a:pt x="2" y="454"/>
                  </a:lnTo>
                  <a:lnTo>
                    <a:pt x="5" y="496"/>
                  </a:lnTo>
                  <a:lnTo>
                    <a:pt x="10" y="537"/>
                  </a:lnTo>
                  <a:lnTo>
                    <a:pt x="19" y="577"/>
                  </a:lnTo>
                  <a:lnTo>
                    <a:pt x="29" y="618"/>
                  </a:lnTo>
                  <a:lnTo>
                    <a:pt x="40" y="658"/>
                  </a:lnTo>
                  <a:lnTo>
                    <a:pt x="65" y="738"/>
                  </a:lnTo>
                  <a:lnTo>
                    <a:pt x="94" y="814"/>
                  </a:lnTo>
                  <a:lnTo>
                    <a:pt x="102" y="832"/>
                  </a:lnTo>
                  <a:lnTo>
                    <a:pt x="115" y="852"/>
                  </a:lnTo>
                  <a:lnTo>
                    <a:pt x="128" y="872"/>
                  </a:lnTo>
                  <a:lnTo>
                    <a:pt x="145" y="890"/>
                  </a:lnTo>
                  <a:lnTo>
                    <a:pt x="162" y="905"/>
                  </a:lnTo>
                  <a:lnTo>
                    <a:pt x="177" y="916"/>
                  </a:lnTo>
                  <a:lnTo>
                    <a:pt x="183" y="920"/>
                  </a:lnTo>
                  <a:lnTo>
                    <a:pt x="190" y="921"/>
                  </a:lnTo>
                  <a:lnTo>
                    <a:pt x="197" y="921"/>
                  </a:lnTo>
                  <a:lnTo>
                    <a:pt x="202" y="920"/>
                  </a:lnTo>
                  <a:lnTo>
                    <a:pt x="203" y="916"/>
                  </a:lnTo>
                  <a:lnTo>
                    <a:pt x="205" y="912"/>
                  </a:lnTo>
                  <a:lnTo>
                    <a:pt x="210" y="903"/>
                  </a:lnTo>
                  <a:lnTo>
                    <a:pt x="218" y="892"/>
                  </a:lnTo>
                  <a:lnTo>
                    <a:pt x="230" y="878"/>
                  </a:lnTo>
                  <a:lnTo>
                    <a:pt x="246" y="862"/>
                  </a:lnTo>
                  <a:lnTo>
                    <a:pt x="268" y="842"/>
                  </a:lnTo>
                  <a:lnTo>
                    <a:pt x="298" y="822"/>
                  </a:lnTo>
                  <a:lnTo>
                    <a:pt x="306" y="815"/>
                  </a:lnTo>
                  <a:lnTo>
                    <a:pt x="314" y="805"/>
                  </a:lnTo>
                  <a:lnTo>
                    <a:pt x="323" y="796"/>
                  </a:lnTo>
                  <a:lnTo>
                    <a:pt x="334" y="784"/>
                  </a:lnTo>
                  <a:lnTo>
                    <a:pt x="344" y="774"/>
                  </a:lnTo>
                  <a:lnTo>
                    <a:pt x="358" y="762"/>
                  </a:lnTo>
                  <a:lnTo>
                    <a:pt x="373" y="752"/>
                  </a:lnTo>
                  <a:lnTo>
                    <a:pt x="389" y="742"/>
                  </a:lnTo>
                  <a:lnTo>
                    <a:pt x="411" y="734"/>
                  </a:lnTo>
                  <a:lnTo>
                    <a:pt x="432" y="726"/>
                  </a:lnTo>
                  <a:lnTo>
                    <a:pt x="451" y="719"/>
                  </a:lnTo>
                  <a:lnTo>
                    <a:pt x="471" y="711"/>
                  </a:lnTo>
                  <a:lnTo>
                    <a:pt x="489" y="703"/>
                  </a:lnTo>
                  <a:lnTo>
                    <a:pt x="507" y="693"/>
                  </a:lnTo>
                  <a:lnTo>
                    <a:pt x="527" y="683"/>
                  </a:lnTo>
                  <a:lnTo>
                    <a:pt x="549" y="670"/>
                  </a:lnTo>
                  <a:lnTo>
                    <a:pt x="569" y="656"/>
                  </a:lnTo>
                  <a:lnTo>
                    <a:pt x="592" y="641"/>
                  </a:lnTo>
                  <a:lnTo>
                    <a:pt x="617" y="625"/>
                  </a:lnTo>
                  <a:lnTo>
                    <a:pt x="642" y="605"/>
                  </a:lnTo>
                  <a:lnTo>
                    <a:pt x="652" y="597"/>
                  </a:lnTo>
                  <a:lnTo>
                    <a:pt x="662" y="585"/>
                  </a:lnTo>
                  <a:lnTo>
                    <a:pt x="672" y="575"/>
                  </a:lnTo>
                  <a:lnTo>
                    <a:pt x="678" y="563"/>
                  </a:lnTo>
                  <a:lnTo>
                    <a:pt x="685" y="554"/>
                  </a:lnTo>
                  <a:lnTo>
                    <a:pt x="688" y="542"/>
                  </a:lnTo>
                  <a:lnTo>
                    <a:pt x="690" y="530"/>
                  </a:lnTo>
                  <a:lnTo>
                    <a:pt x="690" y="517"/>
                  </a:lnTo>
                  <a:lnTo>
                    <a:pt x="690" y="525"/>
                  </a:lnTo>
                  <a:lnTo>
                    <a:pt x="692" y="532"/>
                  </a:lnTo>
                  <a:lnTo>
                    <a:pt x="695" y="537"/>
                  </a:lnTo>
                  <a:lnTo>
                    <a:pt x="698" y="542"/>
                  </a:lnTo>
                  <a:lnTo>
                    <a:pt x="703" y="545"/>
                  </a:lnTo>
                  <a:lnTo>
                    <a:pt x="710" y="547"/>
                  </a:lnTo>
                  <a:lnTo>
                    <a:pt x="717" y="549"/>
                  </a:lnTo>
                  <a:lnTo>
                    <a:pt x="725" y="549"/>
                  </a:lnTo>
                  <a:lnTo>
                    <a:pt x="743" y="547"/>
                  </a:lnTo>
                  <a:lnTo>
                    <a:pt x="766" y="540"/>
                  </a:lnTo>
                  <a:lnTo>
                    <a:pt x="790" y="532"/>
                  </a:lnTo>
                  <a:lnTo>
                    <a:pt x="818" y="522"/>
                  </a:lnTo>
                  <a:lnTo>
                    <a:pt x="876" y="496"/>
                  </a:lnTo>
                  <a:lnTo>
                    <a:pt x="938" y="464"/>
                  </a:lnTo>
                  <a:lnTo>
                    <a:pt x="999" y="431"/>
                  </a:lnTo>
                  <a:lnTo>
                    <a:pt x="1056" y="399"/>
                  </a:lnTo>
                  <a:lnTo>
                    <a:pt x="1082" y="385"/>
                  </a:lnTo>
                  <a:lnTo>
                    <a:pt x="1105" y="366"/>
                  </a:lnTo>
                  <a:lnTo>
                    <a:pt x="1129" y="345"/>
                  </a:lnTo>
                  <a:lnTo>
                    <a:pt x="1150" y="322"/>
                  </a:lnTo>
                  <a:lnTo>
                    <a:pt x="1170" y="297"/>
                  </a:lnTo>
                  <a:lnTo>
                    <a:pt x="1187" y="272"/>
                  </a:lnTo>
                  <a:lnTo>
                    <a:pt x="1203" y="245"/>
                  </a:lnTo>
                  <a:lnTo>
                    <a:pt x="1217" y="220"/>
                  </a:lnTo>
                  <a:lnTo>
                    <a:pt x="1228" y="194"/>
                  </a:lnTo>
                  <a:lnTo>
                    <a:pt x="1238" y="171"/>
                  </a:lnTo>
                  <a:lnTo>
                    <a:pt x="1245" y="148"/>
                  </a:lnTo>
                  <a:lnTo>
                    <a:pt x="1248" y="128"/>
                  </a:lnTo>
                  <a:lnTo>
                    <a:pt x="1248" y="109"/>
                  </a:lnTo>
                  <a:lnTo>
                    <a:pt x="1247" y="94"/>
                  </a:lnTo>
                  <a:lnTo>
                    <a:pt x="1245" y="88"/>
                  </a:lnTo>
                  <a:lnTo>
                    <a:pt x="1242" y="83"/>
                  </a:lnTo>
                  <a:lnTo>
                    <a:pt x="1237" y="78"/>
                  </a:lnTo>
                  <a:lnTo>
                    <a:pt x="1233" y="75"/>
                  </a:lnTo>
                  <a:lnTo>
                    <a:pt x="1200" y="70"/>
                  </a:lnTo>
                  <a:lnTo>
                    <a:pt x="1172" y="66"/>
                  </a:lnTo>
                  <a:lnTo>
                    <a:pt x="1147" y="63"/>
                  </a:lnTo>
                  <a:lnTo>
                    <a:pt x="1124" y="61"/>
                  </a:lnTo>
                  <a:lnTo>
                    <a:pt x="1082" y="63"/>
                  </a:lnTo>
                  <a:lnTo>
                    <a:pt x="1046" y="66"/>
                  </a:lnTo>
                  <a:lnTo>
                    <a:pt x="1009" y="71"/>
                  </a:lnTo>
                  <a:lnTo>
                    <a:pt x="971" y="78"/>
                  </a:lnTo>
                  <a:lnTo>
                    <a:pt x="926" y="83"/>
                  </a:lnTo>
                  <a:lnTo>
                    <a:pt x="873" y="86"/>
                  </a:lnTo>
                  <a:lnTo>
                    <a:pt x="846" y="85"/>
                  </a:lnTo>
                  <a:lnTo>
                    <a:pt x="816" y="83"/>
                  </a:lnTo>
                  <a:lnTo>
                    <a:pt x="788" y="80"/>
                  </a:lnTo>
                  <a:lnTo>
                    <a:pt x="758" y="76"/>
                  </a:lnTo>
                  <a:lnTo>
                    <a:pt x="732" y="75"/>
                  </a:lnTo>
                  <a:lnTo>
                    <a:pt x="710" y="75"/>
                  </a:lnTo>
                  <a:lnTo>
                    <a:pt x="700" y="78"/>
                  </a:lnTo>
                  <a:lnTo>
                    <a:pt x="692" y="81"/>
                  </a:lnTo>
                  <a:lnTo>
                    <a:pt x="687" y="85"/>
                  </a:lnTo>
                  <a:lnTo>
                    <a:pt x="682" y="91"/>
                  </a:lnTo>
                  <a:lnTo>
                    <a:pt x="678" y="98"/>
                  </a:lnTo>
                  <a:lnTo>
                    <a:pt x="678" y="99"/>
                  </a:lnTo>
                  <a:lnTo>
                    <a:pt x="678" y="98"/>
                  </a:lnTo>
                  <a:lnTo>
                    <a:pt x="677" y="93"/>
                  </a:lnTo>
                  <a:lnTo>
                    <a:pt x="675" y="85"/>
                  </a:lnTo>
                  <a:lnTo>
                    <a:pt x="670" y="76"/>
                  </a:lnTo>
                  <a:lnTo>
                    <a:pt x="665" y="71"/>
                  </a:lnTo>
                  <a:lnTo>
                    <a:pt x="660" y="66"/>
                  </a:lnTo>
                  <a:lnTo>
                    <a:pt x="652" y="61"/>
                  </a:lnTo>
                  <a:lnTo>
                    <a:pt x="643" y="58"/>
                  </a:lnTo>
                  <a:lnTo>
                    <a:pt x="630" y="51"/>
                  </a:lnTo>
                  <a:lnTo>
                    <a:pt x="617" y="45"/>
                  </a:lnTo>
                  <a:lnTo>
                    <a:pt x="602" y="40"/>
                  </a:lnTo>
                  <a:lnTo>
                    <a:pt x="589" y="33"/>
                  </a:lnTo>
                  <a:lnTo>
                    <a:pt x="574" y="28"/>
                  </a:lnTo>
                  <a:lnTo>
                    <a:pt x="560" y="23"/>
                  </a:lnTo>
                  <a:lnTo>
                    <a:pt x="547" y="18"/>
                  </a:lnTo>
                  <a:lnTo>
                    <a:pt x="535" y="17"/>
                  </a:lnTo>
                  <a:lnTo>
                    <a:pt x="509" y="10"/>
                  </a:lnTo>
                  <a:lnTo>
                    <a:pt x="481" y="7"/>
                  </a:lnTo>
                  <a:lnTo>
                    <a:pt x="454" y="3"/>
                  </a:lnTo>
                  <a:lnTo>
                    <a:pt x="426" y="2"/>
                  </a:lnTo>
                  <a:lnTo>
                    <a:pt x="398" y="0"/>
                  </a:lnTo>
                  <a:lnTo>
                    <a:pt x="369" y="2"/>
                  </a:lnTo>
                  <a:lnTo>
                    <a:pt x="343" y="3"/>
                  </a:lnTo>
                  <a:lnTo>
                    <a:pt x="314" y="7"/>
                  </a:lnTo>
                  <a:lnTo>
                    <a:pt x="286" y="13"/>
                  </a:lnTo>
                  <a:lnTo>
                    <a:pt x="260" y="20"/>
                  </a:lnTo>
                  <a:lnTo>
                    <a:pt x="231" y="30"/>
                  </a:lnTo>
                  <a:lnTo>
                    <a:pt x="205" y="41"/>
                  </a:lnTo>
                  <a:lnTo>
                    <a:pt x="178" y="55"/>
                  </a:lnTo>
                  <a:lnTo>
                    <a:pt x="152" y="70"/>
                  </a:lnTo>
                  <a:lnTo>
                    <a:pt x="125" y="88"/>
                  </a:lnTo>
                  <a:lnTo>
                    <a:pt x="100" y="108"/>
                  </a:lnTo>
                  <a:lnTo>
                    <a:pt x="72"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19" name="Freeform 206"/>
            <p:cNvSpPr>
              <a:spLocks/>
            </p:cNvSpPr>
            <p:nvPr/>
          </p:nvSpPr>
          <p:spPr bwMode="auto">
            <a:xfrm>
              <a:off x="1356" y="2897"/>
              <a:ext cx="1248" cy="921"/>
            </a:xfrm>
            <a:custGeom>
              <a:avLst/>
              <a:gdLst>
                <a:gd name="T0" fmla="*/ 49 w 1248"/>
                <a:gd name="T1" fmla="*/ 186 h 921"/>
                <a:gd name="T2" fmla="*/ 25 w 1248"/>
                <a:gd name="T3" fmla="*/ 249 h 921"/>
                <a:gd name="T4" fmla="*/ 9 w 1248"/>
                <a:gd name="T5" fmla="*/ 310 h 921"/>
                <a:gd name="T6" fmla="*/ 0 w 1248"/>
                <a:gd name="T7" fmla="*/ 413 h 921"/>
                <a:gd name="T8" fmla="*/ 10 w 1248"/>
                <a:gd name="T9" fmla="*/ 537 h 921"/>
                <a:gd name="T10" fmla="*/ 40 w 1248"/>
                <a:gd name="T11" fmla="*/ 658 h 921"/>
                <a:gd name="T12" fmla="*/ 102 w 1248"/>
                <a:gd name="T13" fmla="*/ 832 h 921"/>
                <a:gd name="T14" fmla="*/ 145 w 1248"/>
                <a:gd name="T15" fmla="*/ 890 h 921"/>
                <a:gd name="T16" fmla="*/ 183 w 1248"/>
                <a:gd name="T17" fmla="*/ 920 h 921"/>
                <a:gd name="T18" fmla="*/ 202 w 1248"/>
                <a:gd name="T19" fmla="*/ 920 h 921"/>
                <a:gd name="T20" fmla="*/ 210 w 1248"/>
                <a:gd name="T21" fmla="*/ 903 h 921"/>
                <a:gd name="T22" fmla="*/ 246 w 1248"/>
                <a:gd name="T23" fmla="*/ 862 h 921"/>
                <a:gd name="T24" fmla="*/ 306 w 1248"/>
                <a:gd name="T25" fmla="*/ 815 h 921"/>
                <a:gd name="T26" fmla="*/ 334 w 1248"/>
                <a:gd name="T27" fmla="*/ 784 h 921"/>
                <a:gd name="T28" fmla="*/ 373 w 1248"/>
                <a:gd name="T29" fmla="*/ 752 h 921"/>
                <a:gd name="T30" fmla="*/ 432 w 1248"/>
                <a:gd name="T31" fmla="*/ 726 h 921"/>
                <a:gd name="T32" fmla="*/ 489 w 1248"/>
                <a:gd name="T33" fmla="*/ 703 h 921"/>
                <a:gd name="T34" fmla="*/ 549 w 1248"/>
                <a:gd name="T35" fmla="*/ 670 h 921"/>
                <a:gd name="T36" fmla="*/ 617 w 1248"/>
                <a:gd name="T37" fmla="*/ 625 h 921"/>
                <a:gd name="T38" fmla="*/ 662 w 1248"/>
                <a:gd name="T39" fmla="*/ 585 h 921"/>
                <a:gd name="T40" fmla="*/ 685 w 1248"/>
                <a:gd name="T41" fmla="*/ 554 h 921"/>
                <a:gd name="T42" fmla="*/ 690 w 1248"/>
                <a:gd name="T43" fmla="*/ 517 h 921"/>
                <a:gd name="T44" fmla="*/ 695 w 1248"/>
                <a:gd name="T45" fmla="*/ 537 h 921"/>
                <a:gd name="T46" fmla="*/ 710 w 1248"/>
                <a:gd name="T47" fmla="*/ 547 h 921"/>
                <a:gd name="T48" fmla="*/ 743 w 1248"/>
                <a:gd name="T49" fmla="*/ 547 h 921"/>
                <a:gd name="T50" fmla="*/ 818 w 1248"/>
                <a:gd name="T51" fmla="*/ 522 h 921"/>
                <a:gd name="T52" fmla="*/ 999 w 1248"/>
                <a:gd name="T53" fmla="*/ 431 h 921"/>
                <a:gd name="T54" fmla="*/ 1105 w 1248"/>
                <a:gd name="T55" fmla="*/ 366 h 921"/>
                <a:gd name="T56" fmla="*/ 1170 w 1248"/>
                <a:gd name="T57" fmla="*/ 297 h 921"/>
                <a:gd name="T58" fmla="*/ 1217 w 1248"/>
                <a:gd name="T59" fmla="*/ 220 h 921"/>
                <a:gd name="T60" fmla="*/ 1245 w 1248"/>
                <a:gd name="T61" fmla="*/ 148 h 921"/>
                <a:gd name="T62" fmla="*/ 1247 w 1248"/>
                <a:gd name="T63" fmla="*/ 94 h 921"/>
                <a:gd name="T64" fmla="*/ 1237 w 1248"/>
                <a:gd name="T65" fmla="*/ 78 h 921"/>
                <a:gd name="T66" fmla="*/ 1172 w 1248"/>
                <a:gd name="T67" fmla="*/ 66 h 921"/>
                <a:gd name="T68" fmla="*/ 1082 w 1248"/>
                <a:gd name="T69" fmla="*/ 63 h 921"/>
                <a:gd name="T70" fmla="*/ 971 w 1248"/>
                <a:gd name="T71" fmla="*/ 78 h 921"/>
                <a:gd name="T72" fmla="*/ 846 w 1248"/>
                <a:gd name="T73" fmla="*/ 85 h 921"/>
                <a:gd name="T74" fmla="*/ 758 w 1248"/>
                <a:gd name="T75" fmla="*/ 76 h 921"/>
                <a:gd name="T76" fmla="*/ 700 w 1248"/>
                <a:gd name="T77" fmla="*/ 78 h 921"/>
                <a:gd name="T78" fmla="*/ 682 w 1248"/>
                <a:gd name="T79" fmla="*/ 91 h 921"/>
                <a:gd name="T80" fmla="*/ 678 w 1248"/>
                <a:gd name="T81" fmla="*/ 98 h 921"/>
                <a:gd name="T82" fmla="*/ 670 w 1248"/>
                <a:gd name="T83" fmla="*/ 76 h 921"/>
                <a:gd name="T84" fmla="*/ 652 w 1248"/>
                <a:gd name="T85" fmla="*/ 61 h 921"/>
                <a:gd name="T86" fmla="*/ 617 w 1248"/>
                <a:gd name="T87" fmla="*/ 45 h 921"/>
                <a:gd name="T88" fmla="*/ 574 w 1248"/>
                <a:gd name="T89" fmla="*/ 28 h 921"/>
                <a:gd name="T90" fmla="*/ 535 w 1248"/>
                <a:gd name="T91" fmla="*/ 17 h 921"/>
                <a:gd name="T92" fmla="*/ 454 w 1248"/>
                <a:gd name="T93" fmla="*/ 3 h 921"/>
                <a:gd name="T94" fmla="*/ 369 w 1248"/>
                <a:gd name="T95" fmla="*/ 2 h 921"/>
                <a:gd name="T96" fmla="*/ 286 w 1248"/>
                <a:gd name="T97" fmla="*/ 13 h 921"/>
                <a:gd name="T98" fmla="*/ 205 w 1248"/>
                <a:gd name="T99" fmla="*/ 41 h 921"/>
                <a:gd name="T100" fmla="*/ 125 w 1248"/>
                <a:gd name="T101" fmla="*/ 88 h 9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8"/>
                <a:gd name="T154" fmla="*/ 0 h 921"/>
                <a:gd name="T155" fmla="*/ 1248 w 1248"/>
                <a:gd name="T156" fmla="*/ 921 h 9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8" h="921">
                  <a:moveTo>
                    <a:pt x="72" y="148"/>
                  </a:moveTo>
                  <a:lnTo>
                    <a:pt x="59" y="166"/>
                  </a:lnTo>
                  <a:lnTo>
                    <a:pt x="49" y="186"/>
                  </a:lnTo>
                  <a:lnTo>
                    <a:pt x="40" y="207"/>
                  </a:lnTo>
                  <a:lnTo>
                    <a:pt x="32" y="227"/>
                  </a:lnTo>
                  <a:lnTo>
                    <a:pt x="25" y="249"/>
                  </a:lnTo>
                  <a:lnTo>
                    <a:pt x="19" y="269"/>
                  </a:lnTo>
                  <a:lnTo>
                    <a:pt x="14" y="288"/>
                  </a:lnTo>
                  <a:lnTo>
                    <a:pt x="9" y="310"/>
                  </a:lnTo>
                  <a:lnTo>
                    <a:pt x="5" y="330"/>
                  </a:lnTo>
                  <a:lnTo>
                    <a:pt x="2" y="371"/>
                  </a:lnTo>
                  <a:lnTo>
                    <a:pt x="0" y="413"/>
                  </a:lnTo>
                  <a:lnTo>
                    <a:pt x="2" y="454"/>
                  </a:lnTo>
                  <a:lnTo>
                    <a:pt x="5" y="496"/>
                  </a:lnTo>
                  <a:lnTo>
                    <a:pt x="10" y="537"/>
                  </a:lnTo>
                  <a:lnTo>
                    <a:pt x="19" y="577"/>
                  </a:lnTo>
                  <a:lnTo>
                    <a:pt x="29" y="618"/>
                  </a:lnTo>
                  <a:lnTo>
                    <a:pt x="40" y="658"/>
                  </a:lnTo>
                  <a:lnTo>
                    <a:pt x="65" y="738"/>
                  </a:lnTo>
                  <a:lnTo>
                    <a:pt x="94" y="814"/>
                  </a:lnTo>
                  <a:lnTo>
                    <a:pt x="102" y="832"/>
                  </a:lnTo>
                  <a:lnTo>
                    <a:pt x="115" y="852"/>
                  </a:lnTo>
                  <a:lnTo>
                    <a:pt x="128" y="872"/>
                  </a:lnTo>
                  <a:lnTo>
                    <a:pt x="145" y="890"/>
                  </a:lnTo>
                  <a:lnTo>
                    <a:pt x="162" y="905"/>
                  </a:lnTo>
                  <a:lnTo>
                    <a:pt x="177" y="916"/>
                  </a:lnTo>
                  <a:lnTo>
                    <a:pt x="183" y="920"/>
                  </a:lnTo>
                  <a:lnTo>
                    <a:pt x="190" y="921"/>
                  </a:lnTo>
                  <a:lnTo>
                    <a:pt x="197" y="921"/>
                  </a:lnTo>
                  <a:lnTo>
                    <a:pt x="202" y="920"/>
                  </a:lnTo>
                  <a:lnTo>
                    <a:pt x="203" y="916"/>
                  </a:lnTo>
                  <a:lnTo>
                    <a:pt x="205" y="912"/>
                  </a:lnTo>
                  <a:lnTo>
                    <a:pt x="210" y="903"/>
                  </a:lnTo>
                  <a:lnTo>
                    <a:pt x="218" y="892"/>
                  </a:lnTo>
                  <a:lnTo>
                    <a:pt x="230" y="878"/>
                  </a:lnTo>
                  <a:lnTo>
                    <a:pt x="246" y="862"/>
                  </a:lnTo>
                  <a:lnTo>
                    <a:pt x="268" y="842"/>
                  </a:lnTo>
                  <a:lnTo>
                    <a:pt x="298" y="822"/>
                  </a:lnTo>
                  <a:lnTo>
                    <a:pt x="306" y="815"/>
                  </a:lnTo>
                  <a:lnTo>
                    <a:pt x="314" y="805"/>
                  </a:lnTo>
                  <a:lnTo>
                    <a:pt x="323" y="796"/>
                  </a:lnTo>
                  <a:lnTo>
                    <a:pt x="334" y="784"/>
                  </a:lnTo>
                  <a:lnTo>
                    <a:pt x="344" y="774"/>
                  </a:lnTo>
                  <a:lnTo>
                    <a:pt x="358" y="762"/>
                  </a:lnTo>
                  <a:lnTo>
                    <a:pt x="373" y="752"/>
                  </a:lnTo>
                  <a:lnTo>
                    <a:pt x="389" y="742"/>
                  </a:lnTo>
                  <a:lnTo>
                    <a:pt x="411" y="734"/>
                  </a:lnTo>
                  <a:lnTo>
                    <a:pt x="432" y="726"/>
                  </a:lnTo>
                  <a:lnTo>
                    <a:pt x="451" y="719"/>
                  </a:lnTo>
                  <a:lnTo>
                    <a:pt x="471" y="711"/>
                  </a:lnTo>
                  <a:lnTo>
                    <a:pt x="489" y="703"/>
                  </a:lnTo>
                  <a:lnTo>
                    <a:pt x="507" y="693"/>
                  </a:lnTo>
                  <a:lnTo>
                    <a:pt x="527" y="683"/>
                  </a:lnTo>
                  <a:lnTo>
                    <a:pt x="549" y="670"/>
                  </a:lnTo>
                  <a:lnTo>
                    <a:pt x="569" y="656"/>
                  </a:lnTo>
                  <a:lnTo>
                    <a:pt x="592" y="641"/>
                  </a:lnTo>
                  <a:lnTo>
                    <a:pt x="617" y="625"/>
                  </a:lnTo>
                  <a:lnTo>
                    <a:pt x="642" y="605"/>
                  </a:lnTo>
                  <a:lnTo>
                    <a:pt x="652" y="597"/>
                  </a:lnTo>
                  <a:lnTo>
                    <a:pt x="662" y="585"/>
                  </a:lnTo>
                  <a:lnTo>
                    <a:pt x="672" y="575"/>
                  </a:lnTo>
                  <a:lnTo>
                    <a:pt x="678" y="563"/>
                  </a:lnTo>
                  <a:lnTo>
                    <a:pt x="685" y="554"/>
                  </a:lnTo>
                  <a:lnTo>
                    <a:pt x="688" y="542"/>
                  </a:lnTo>
                  <a:lnTo>
                    <a:pt x="690" y="530"/>
                  </a:lnTo>
                  <a:lnTo>
                    <a:pt x="690" y="517"/>
                  </a:lnTo>
                  <a:lnTo>
                    <a:pt x="690" y="525"/>
                  </a:lnTo>
                  <a:lnTo>
                    <a:pt x="692" y="532"/>
                  </a:lnTo>
                  <a:lnTo>
                    <a:pt x="695" y="537"/>
                  </a:lnTo>
                  <a:lnTo>
                    <a:pt x="698" y="542"/>
                  </a:lnTo>
                  <a:lnTo>
                    <a:pt x="703" y="545"/>
                  </a:lnTo>
                  <a:lnTo>
                    <a:pt x="710" y="547"/>
                  </a:lnTo>
                  <a:lnTo>
                    <a:pt x="717" y="549"/>
                  </a:lnTo>
                  <a:lnTo>
                    <a:pt x="725" y="549"/>
                  </a:lnTo>
                  <a:lnTo>
                    <a:pt x="743" y="547"/>
                  </a:lnTo>
                  <a:lnTo>
                    <a:pt x="766" y="540"/>
                  </a:lnTo>
                  <a:lnTo>
                    <a:pt x="790" y="532"/>
                  </a:lnTo>
                  <a:lnTo>
                    <a:pt x="818" y="522"/>
                  </a:lnTo>
                  <a:lnTo>
                    <a:pt x="876" y="496"/>
                  </a:lnTo>
                  <a:lnTo>
                    <a:pt x="938" y="464"/>
                  </a:lnTo>
                  <a:lnTo>
                    <a:pt x="999" y="431"/>
                  </a:lnTo>
                  <a:lnTo>
                    <a:pt x="1056" y="399"/>
                  </a:lnTo>
                  <a:lnTo>
                    <a:pt x="1082" y="385"/>
                  </a:lnTo>
                  <a:lnTo>
                    <a:pt x="1105" y="366"/>
                  </a:lnTo>
                  <a:lnTo>
                    <a:pt x="1129" y="345"/>
                  </a:lnTo>
                  <a:lnTo>
                    <a:pt x="1150" y="322"/>
                  </a:lnTo>
                  <a:lnTo>
                    <a:pt x="1170" y="297"/>
                  </a:lnTo>
                  <a:lnTo>
                    <a:pt x="1187" y="272"/>
                  </a:lnTo>
                  <a:lnTo>
                    <a:pt x="1203" y="245"/>
                  </a:lnTo>
                  <a:lnTo>
                    <a:pt x="1217" y="220"/>
                  </a:lnTo>
                  <a:lnTo>
                    <a:pt x="1228" y="194"/>
                  </a:lnTo>
                  <a:lnTo>
                    <a:pt x="1238" y="171"/>
                  </a:lnTo>
                  <a:lnTo>
                    <a:pt x="1245" y="148"/>
                  </a:lnTo>
                  <a:lnTo>
                    <a:pt x="1248" y="128"/>
                  </a:lnTo>
                  <a:lnTo>
                    <a:pt x="1248" y="109"/>
                  </a:lnTo>
                  <a:lnTo>
                    <a:pt x="1247" y="94"/>
                  </a:lnTo>
                  <a:lnTo>
                    <a:pt x="1245" y="88"/>
                  </a:lnTo>
                  <a:lnTo>
                    <a:pt x="1242" y="83"/>
                  </a:lnTo>
                  <a:lnTo>
                    <a:pt x="1237" y="78"/>
                  </a:lnTo>
                  <a:lnTo>
                    <a:pt x="1233" y="75"/>
                  </a:lnTo>
                  <a:lnTo>
                    <a:pt x="1200" y="70"/>
                  </a:lnTo>
                  <a:lnTo>
                    <a:pt x="1172" y="66"/>
                  </a:lnTo>
                  <a:lnTo>
                    <a:pt x="1147" y="63"/>
                  </a:lnTo>
                  <a:lnTo>
                    <a:pt x="1124" y="61"/>
                  </a:lnTo>
                  <a:lnTo>
                    <a:pt x="1082" y="63"/>
                  </a:lnTo>
                  <a:lnTo>
                    <a:pt x="1046" y="66"/>
                  </a:lnTo>
                  <a:lnTo>
                    <a:pt x="1009" y="71"/>
                  </a:lnTo>
                  <a:lnTo>
                    <a:pt x="971" y="78"/>
                  </a:lnTo>
                  <a:lnTo>
                    <a:pt x="926" y="83"/>
                  </a:lnTo>
                  <a:lnTo>
                    <a:pt x="873" y="86"/>
                  </a:lnTo>
                  <a:lnTo>
                    <a:pt x="846" y="85"/>
                  </a:lnTo>
                  <a:lnTo>
                    <a:pt x="816" y="83"/>
                  </a:lnTo>
                  <a:lnTo>
                    <a:pt x="788" y="80"/>
                  </a:lnTo>
                  <a:lnTo>
                    <a:pt x="758" y="76"/>
                  </a:lnTo>
                  <a:lnTo>
                    <a:pt x="732" y="75"/>
                  </a:lnTo>
                  <a:lnTo>
                    <a:pt x="710" y="75"/>
                  </a:lnTo>
                  <a:lnTo>
                    <a:pt x="700" y="78"/>
                  </a:lnTo>
                  <a:lnTo>
                    <a:pt x="692" y="81"/>
                  </a:lnTo>
                  <a:lnTo>
                    <a:pt x="687" y="85"/>
                  </a:lnTo>
                  <a:lnTo>
                    <a:pt x="682" y="91"/>
                  </a:lnTo>
                  <a:lnTo>
                    <a:pt x="678" y="98"/>
                  </a:lnTo>
                  <a:lnTo>
                    <a:pt x="678" y="99"/>
                  </a:lnTo>
                  <a:lnTo>
                    <a:pt x="678" y="98"/>
                  </a:lnTo>
                  <a:lnTo>
                    <a:pt x="677" y="93"/>
                  </a:lnTo>
                  <a:lnTo>
                    <a:pt x="675" y="85"/>
                  </a:lnTo>
                  <a:lnTo>
                    <a:pt x="670" y="76"/>
                  </a:lnTo>
                  <a:lnTo>
                    <a:pt x="665" y="71"/>
                  </a:lnTo>
                  <a:lnTo>
                    <a:pt x="660" y="66"/>
                  </a:lnTo>
                  <a:lnTo>
                    <a:pt x="652" y="61"/>
                  </a:lnTo>
                  <a:lnTo>
                    <a:pt x="643" y="58"/>
                  </a:lnTo>
                  <a:lnTo>
                    <a:pt x="630" y="51"/>
                  </a:lnTo>
                  <a:lnTo>
                    <a:pt x="617" y="45"/>
                  </a:lnTo>
                  <a:lnTo>
                    <a:pt x="602" y="40"/>
                  </a:lnTo>
                  <a:lnTo>
                    <a:pt x="589" y="33"/>
                  </a:lnTo>
                  <a:lnTo>
                    <a:pt x="574" y="28"/>
                  </a:lnTo>
                  <a:lnTo>
                    <a:pt x="560" y="23"/>
                  </a:lnTo>
                  <a:lnTo>
                    <a:pt x="547" y="18"/>
                  </a:lnTo>
                  <a:lnTo>
                    <a:pt x="535" y="17"/>
                  </a:lnTo>
                  <a:lnTo>
                    <a:pt x="509" y="10"/>
                  </a:lnTo>
                  <a:lnTo>
                    <a:pt x="481" y="7"/>
                  </a:lnTo>
                  <a:lnTo>
                    <a:pt x="454" y="3"/>
                  </a:lnTo>
                  <a:lnTo>
                    <a:pt x="426" y="2"/>
                  </a:lnTo>
                  <a:lnTo>
                    <a:pt x="398" y="0"/>
                  </a:lnTo>
                  <a:lnTo>
                    <a:pt x="369" y="2"/>
                  </a:lnTo>
                  <a:lnTo>
                    <a:pt x="343" y="3"/>
                  </a:lnTo>
                  <a:lnTo>
                    <a:pt x="314" y="7"/>
                  </a:lnTo>
                  <a:lnTo>
                    <a:pt x="286" y="13"/>
                  </a:lnTo>
                  <a:lnTo>
                    <a:pt x="260" y="20"/>
                  </a:lnTo>
                  <a:lnTo>
                    <a:pt x="231" y="30"/>
                  </a:lnTo>
                  <a:lnTo>
                    <a:pt x="205" y="41"/>
                  </a:lnTo>
                  <a:lnTo>
                    <a:pt x="178" y="55"/>
                  </a:lnTo>
                  <a:lnTo>
                    <a:pt x="152" y="70"/>
                  </a:lnTo>
                  <a:lnTo>
                    <a:pt x="125" y="88"/>
                  </a:lnTo>
                  <a:lnTo>
                    <a:pt x="100" y="108"/>
                  </a:lnTo>
                  <a:lnTo>
                    <a:pt x="72" y="148"/>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0" name="Freeform 207"/>
            <p:cNvSpPr>
              <a:spLocks/>
            </p:cNvSpPr>
            <p:nvPr/>
          </p:nvSpPr>
          <p:spPr bwMode="auto">
            <a:xfrm>
              <a:off x="1356" y="2897"/>
              <a:ext cx="1248" cy="921"/>
            </a:xfrm>
            <a:custGeom>
              <a:avLst/>
              <a:gdLst>
                <a:gd name="T0" fmla="*/ 49 w 1248"/>
                <a:gd name="T1" fmla="*/ 186 h 921"/>
                <a:gd name="T2" fmla="*/ 25 w 1248"/>
                <a:gd name="T3" fmla="*/ 249 h 921"/>
                <a:gd name="T4" fmla="*/ 9 w 1248"/>
                <a:gd name="T5" fmla="*/ 310 h 921"/>
                <a:gd name="T6" fmla="*/ 0 w 1248"/>
                <a:gd name="T7" fmla="*/ 413 h 921"/>
                <a:gd name="T8" fmla="*/ 10 w 1248"/>
                <a:gd name="T9" fmla="*/ 537 h 921"/>
                <a:gd name="T10" fmla="*/ 40 w 1248"/>
                <a:gd name="T11" fmla="*/ 658 h 921"/>
                <a:gd name="T12" fmla="*/ 102 w 1248"/>
                <a:gd name="T13" fmla="*/ 832 h 921"/>
                <a:gd name="T14" fmla="*/ 145 w 1248"/>
                <a:gd name="T15" fmla="*/ 890 h 921"/>
                <a:gd name="T16" fmla="*/ 183 w 1248"/>
                <a:gd name="T17" fmla="*/ 920 h 921"/>
                <a:gd name="T18" fmla="*/ 202 w 1248"/>
                <a:gd name="T19" fmla="*/ 920 h 921"/>
                <a:gd name="T20" fmla="*/ 210 w 1248"/>
                <a:gd name="T21" fmla="*/ 903 h 921"/>
                <a:gd name="T22" fmla="*/ 246 w 1248"/>
                <a:gd name="T23" fmla="*/ 862 h 921"/>
                <a:gd name="T24" fmla="*/ 306 w 1248"/>
                <a:gd name="T25" fmla="*/ 815 h 921"/>
                <a:gd name="T26" fmla="*/ 334 w 1248"/>
                <a:gd name="T27" fmla="*/ 784 h 921"/>
                <a:gd name="T28" fmla="*/ 373 w 1248"/>
                <a:gd name="T29" fmla="*/ 752 h 921"/>
                <a:gd name="T30" fmla="*/ 432 w 1248"/>
                <a:gd name="T31" fmla="*/ 726 h 921"/>
                <a:gd name="T32" fmla="*/ 489 w 1248"/>
                <a:gd name="T33" fmla="*/ 703 h 921"/>
                <a:gd name="T34" fmla="*/ 549 w 1248"/>
                <a:gd name="T35" fmla="*/ 670 h 921"/>
                <a:gd name="T36" fmla="*/ 617 w 1248"/>
                <a:gd name="T37" fmla="*/ 625 h 921"/>
                <a:gd name="T38" fmla="*/ 662 w 1248"/>
                <a:gd name="T39" fmla="*/ 585 h 921"/>
                <a:gd name="T40" fmla="*/ 685 w 1248"/>
                <a:gd name="T41" fmla="*/ 554 h 921"/>
                <a:gd name="T42" fmla="*/ 690 w 1248"/>
                <a:gd name="T43" fmla="*/ 517 h 921"/>
                <a:gd name="T44" fmla="*/ 695 w 1248"/>
                <a:gd name="T45" fmla="*/ 537 h 921"/>
                <a:gd name="T46" fmla="*/ 710 w 1248"/>
                <a:gd name="T47" fmla="*/ 547 h 921"/>
                <a:gd name="T48" fmla="*/ 743 w 1248"/>
                <a:gd name="T49" fmla="*/ 547 h 921"/>
                <a:gd name="T50" fmla="*/ 818 w 1248"/>
                <a:gd name="T51" fmla="*/ 522 h 921"/>
                <a:gd name="T52" fmla="*/ 999 w 1248"/>
                <a:gd name="T53" fmla="*/ 431 h 921"/>
                <a:gd name="T54" fmla="*/ 1105 w 1248"/>
                <a:gd name="T55" fmla="*/ 366 h 921"/>
                <a:gd name="T56" fmla="*/ 1170 w 1248"/>
                <a:gd name="T57" fmla="*/ 297 h 921"/>
                <a:gd name="T58" fmla="*/ 1217 w 1248"/>
                <a:gd name="T59" fmla="*/ 220 h 921"/>
                <a:gd name="T60" fmla="*/ 1245 w 1248"/>
                <a:gd name="T61" fmla="*/ 148 h 921"/>
                <a:gd name="T62" fmla="*/ 1247 w 1248"/>
                <a:gd name="T63" fmla="*/ 94 h 921"/>
                <a:gd name="T64" fmla="*/ 1237 w 1248"/>
                <a:gd name="T65" fmla="*/ 78 h 921"/>
                <a:gd name="T66" fmla="*/ 1172 w 1248"/>
                <a:gd name="T67" fmla="*/ 66 h 921"/>
                <a:gd name="T68" fmla="*/ 1082 w 1248"/>
                <a:gd name="T69" fmla="*/ 63 h 921"/>
                <a:gd name="T70" fmla="*/ 971 w 1248"/>
                <a:gd name="T71" fmla="*/ 78 h 921"/>
                <a:gd name="T72" fmla="*/ 846 w 1248"/>
                <a:gd name="T73" fmla="*/ 85 h 921"/>
                <a:gd name="T74" fmla="*/ 758 w 1248"/>
                <a:gd name="T75" fmla="*/ 76 h 921"/>
                <a:gd name="T76" fmla="*/ 700 w 1248"/>
                <a:gd name="T77" fmla="*/ 78 h 921"/>
                <a:gd name="T78" fmla="*/ 682 w 1248"/>
                <a:gd name="T79" fmla="*/ 91 h 921"/>
                <a:gd name="T80" fmla="*/ 678 w 1248"/>
                <a:gd name="T81" fmla="*/ 98 h 921"/>
                <a:gd name="T82" fmla="*/ 670 w 1248"/>
                <a:gd name="T83" fmla="*/ 76 h 921"/>
                <a:gd name="T84" fmla="*/ 652 w 1248"/>
                <a:gd name="T85" fmla="*/ 61 h 921"/>
                <a:gd name="T86" fmla="*/ 617 w 1248"/>
                <a:gd name="T87" fmla="*/ 45 h 921"/>
                <a:gd name="T88" fmla="*/ 574 w 1248"/>
                <a:gd name="T89" fmla="*/ 28 h 921"/>
                <a:gd name="T90" fmla="*/ 535 w 1248"/>
                <a:gd name="T91" fmla="*/ 17 h 921"/>
                <a:gd name="T92" fmla="*/ 454 w 1248"/>
                <a:gd name="T93" fmla="*/ 3 h 921"/>
                <a:gd name="T94" fmla="*/ 369 w 1248"/>
                <a:gd name="T95" fmla="*/ 2 h 921"/>
                <a:gd name="T96" fmla="*/ 286 w 1248"/>
                <a:gd name="T97" fmla="*/ 13 h 921"/>
                <a:gd name="T98" fmla="*/ 205 w 1248"/>
                <a:gd name="T99" fmla="*/ 41 h 921"/>
                <a:gd name="T100" fmla="*/ 125 w 1248"/>
                <a:gd name="T101" fmla="*/ 88 h 9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8"/>
                <a:gd name="T154" fmla="*/ 0 h 921"/>
                <a:gd name="T155" fmla="*/ 1248 w 1248"/>
                <a:gd name="T156" fmla="*/ 921 h 9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8" h="921">
                  <a:moveTo>
                    <a:pt x="72" y="148"/>
                  </a:moveTo>
                  <a:lnTo>
                    <a:pt x="59" y="166"/>
                  </a:lnTo>
                  <a:lnTo>
                    <a:pt x="49" y="186"/>
                  </a:lnTo>
                  <a:lnTo>
                    <a:pt x="40" y="207"/>
                  </a:lnTo>
                  <a:lnTo>
                    <a:pt x="32" y="227"/>
                  </a:lnTo>
                  <a:lnTo>
                    <a:pt x="25" y="249"/>
                  </a:lnTo>
                  <a:lnTo>
                    <a:pt x="19" y="269"/>
                  </a:lnTo>
                  <a:lnTo>
                    <a:pt x="14" y="288"/>
                  </a:lnTo>
                  <a:lnTo>
                    <a:pt x="9" y="310"/>
                  </a:lnTo>
                  <a:lnTo>
                    <a:pt x="5" y="330"/>
                  </a:lnTo>
                  <a:lnTo>
                    <a:pt x="2" y="371"/>
                  </a:lnTo>
                  <a:lnTo>
                    <a:pt x="0" y="413"/>
                  </a:lnTo>
                  <a:lnTo>
                    <a:pt x="2" y="454"/>
                  </a:lnTo>
                  <a:lnTo>
                    <a:pt x="5" y="496"/>
                  </a:lnTo>
                  <a:lnTo>
                    <a:pt x="10" y="537"/>
                  </a:lnTo>
                  <a:lnTo>
                    <a:pt x="19" y="577"/>
                  </a:lnTo>
                  <a:lnTo>
                    <a:pt x="29" y="618"/>
                  </a:lnTo>
                  <a:lnTo>
                    <a:pt x="40" y="658"/>
                  </a:lnTo>
                  <a:lnTo>
                    <a:pt x="65" y="738"/>
                  </a:lnTo>
                  <a:lnTo>
                    <a:pt x="94" y="814"/>
                  </a:lnTo>
                  <a:lnTo>
                    <a:pt x="102" y="832"/>
                  </a:lnTo>
                  <a:lnTo>
                    <a:pt x="115" y="852"/>
                  </a:lnTo>
                  <a:lnTo>
                    <a:pt x="128" y="872"/>
                  </a:lnTo>
                  <a:lnTo>
                    <a:pt x="145" y="890"/>
                  </a:lnTo>
                  <a:lnTo>
                    <a:pt x="162" y="905"/>
                  </a:lnTo>
                  <a:lnTo>
                    <a:pt x="177" y="916"/>
                  </a:lnTo>
                  <a:lnTo>
                    <a:pt x="183" y="920"/>
                  </a:lnTo>
                  <a:lnTo>
                    <a:pt x="190" y="921"/>
                  </a:lnTo>
                  <a:lnTo>
                    <a:pt x="197" y="921"/>
                  </a:lnTo>
                  <a:lnTo>
                    <a:pt x="202" y="920"/>
                  </a:lnTo>
                  <a:lnTo>
                    <a:pt x="203" y="916"/>
                  </a:lnTo>
                  <a:lnTo>
                    <a:pt x="205" y="912"/>
                  </a:lnTo>
                  <a:lnTo>
                    <a:pt x="210" y="903"/>
                  </a:lnTo>
                  <a:lnTo>
                    <a:pt x="218" y="892"/>
                  </a:lnTo>
                  <a:lnTo>
                    <a:pt x="230" y="878"/>
                  </a:lnTo>
                  <a:lnTo>
                    <a:pt x="246" y="862"/>
                  </a:lnTo>
                  <a:lnTo>
                    <a:pt x="268" y="842"/>
                  </a:lnTo>
                  <a:lnTo>
                    <a:pt x="298" y="822"/>
                  </a:lnTo>
                  <a:lnTo>
                    <a:pt x="306" y="815"/>
                  </a:lnTo>
                  <a:lnTo>
                    <a:pt x="314" y="805"/>
                  </a:lnTo>
                  <a:lnTo>
                    <a:pt x="323" y="796"/>
                  </a:lnTo>
                  <a:lnTo>
                    <a:pt x="334" y="784"/>
                  </a:lnTo>
                  <a:lnTo>
                    <a:pt x="344" y="774"/>
                  </a:lnTo>
                  <a:lnTo>
                    <a:pt x="358" y="762"/>
                  </a:lnTo>
                  <a:lnTo>
                    <a:pt x="373" y="752"/>
                  </a:lnTo>
                  <a:lnTo>
                    <a:pt x="389" y="742"/>
                  </a:lnTo>
                  <a:lnTo>
                    <a:pt x="411" y="734"/>
                  </a:lnTo>
                  <a:lnTo>
                    <a:pt x="432" y="726"/>
                  </a:lnTo>
                  <a:lnTo>
                    <a:pt x="451" y="719"/>
                  </a:lnTo>
                  <a:lnTo>
                    <a:pt x="471" y="711"/>
                  </a:lnTo>
                  <a:lnTo>
                    <a:pt x="489" y="703"/>
                  </a:lnTo>
                  <a:lnTo>
                    <a:pt x="507" y="693"/>
                  </a:lnTo>
                  <a:lnTo>
                    <a:pt x="527" y="683"/>
                  </a:lnTo>
                  <a:lnTo>
                    <a:pt x="549" y="670"/>
                  </a:lnTo>
                  <a:lnTo>
                    <a:pt x="569" y="656"/>
                  </a:lnTo>
                  <a:lnTo>
                    <a:pt x="592" y="641"/>
                  </a:lnTo>
                  <a:lnTo>
                    <a:pt x="617" y="625"/>
                  </a:lnTo>
                  <a:lnTo>
                    <a:pt x="642" y="605"/>
                  </a:lnTo>
                  <a:lnTo>
                    <a:pt x="652" y="597"/>
                  </a:lnTo>
                  <a:lnTo>
                    <a:pt x="662" y="585"/>
                  </a:lnTo>
                  <a:lnTo>
                    <a:pt x="672" y="575"/>
                  </a:lnTo>
                  <a:lnTo>
                    <a:pt x="678" y="563"/>
                  </a:lnTo>
                  <a:lnTo>
                    <a:pt x="685" y="554"/>
                  </a:lnTo>
                  <a:lnTo>
                    <a:pt x="688" y="542"/>
                  </a:lnTo>
                  <a:lnTo>
                    <a:pt x="690" y="530"/>
                  </a:lnTo>
                  <a:lnTo>
                    <a:pt x="690" y="517"/>
                  </a:lnTo>
                  <a:lnTo>
                    <a:pt x="690" y="525"/>
                  </a:lnTo>
                  <a:lnTo>
                    <a:pt x="692" y="532"/>
                  </a:lnTo>
                  <a:lnTo>
                    <a:pt x="695" y="537"/>
                  </a:lnTo>
                  <a:lnTo>
                    <a:pt x="698" y="542"/>
                  </a:lnTo>
                  <a:lnTo>
                    <a:pt x="703" y="545"/>
                  </a:lnTo>
                  <a:lnTo>
                    <a:pt x="710" y="547"/>
                  </a:lnTo>
                  <a:lnTo>
                    <a:pt x="717" y="549"/>
                  </a:lnTo>
                  <a:lnTo>
                    <a:pt x="725" y="549"/>
                  </a:lnTo>
                  <a:lnTo>
                    <a:pt x="743" y="547"/>
                  </a:lnTo>
                  <a:lnTo>
                    <a:pt x="766" y="540"/>
                  </a:lnTo>
                  <a:lnTo>
                    <a:pt x="790" y="532"/>
                  </a:lnTo>
                  <a:lnTo>
                    <a:pt x="818" y="522"/>
                  </a:lnTo>
                  <a:lnTo>
                    <a:pt x="876" y="496"/>
                  </a:lnTo>
                  <a:lnTo>
                    <a:pt x="938" y="464"/>
                  </a:lnTo>
                  <a:lnTo>
                    <a:pt x="999" y="431"/>
                  </a:lnTo>
                  <a:lnTo>
                    <a:pt x="1056" y="399"/>
                  </a:lnTo>
                  <a:lnTo>
                    <a:pt x="1082" y="385"/>
                  </a:lnTo>
                  <a:lnTo>
                    <a:pt x="1105" y="366"/>
                  </a:lnTo>
                  <a:lnTo>
                    <a:pt x="1129" y="345"/>
                  </a:lnTo>
                  <a:lnTo>
                    <a:pt x="1150" y="322"/>
                  </a:lnTo>
                  <a:lnTo>
                    <a:pt x="1170" y="297"/>
                  </a:lnTo>
                  <a:lnTo>
                    <a:pt x="1187" y="272"/>
                  </a:lnTo>
                  <a:lnTo>
                    <a:pt x="1203" y="245"/>
                  </a:lnTo>
                  <a:lnTo>
                    <a:pt x="1217" y="220"/>
                  </a:lnTo>
                  <a:lnTo>
                    <a:pt x="1228" y="194"/>
                  </a:lnTo>
                  <a:lnTo>
                    <a:pt x="1238" y="171"/>
                  </a:lnTo>
                  <a:lnTo>
                    <a:pt x="1245" y="148"/>
                  </a:lnTo>
                  <a:lnTo>
                    <a:pt x="1248" y="128"/>
                  </a:lnTo>
                  <a:lnTo>
                    <a:pt x="1248" y="109"/>
                  </a:lnTo>
                  <a:lnTo>
                    <a:pt x="1247" y="94"/>
                  </a:lnTo>
                  <a:lnTo>
                    <a:pt x="1245" y="88"/>
                  </a:lnTo>
                  <a:lnTo>
                    <a:pt x="1242" y="83"/>
                  </a:lnTo>
                  <a:lnTo>
                    <a:pt x="1237" y="78"/>
                  </a:lnTo>
                  <a:lnTo>
                    <a:pt x="1233" y="75"/>
                  </a:lnTo>
                  <a:lnTo>
                    <a:pt x="1200" y="70"/>
                  </a:lnTo>
                  <a:lnTo>
                    <a:pt x="1172" y="66"/>
                  </a:lnTo>
                  <a:lnTo>
                    <a:pt x="1147" y="63"/>
                  </a:lnTo>
                  <a:lnTo>
                    <a:pt x="1124" y="61"/>
                  </a:lnTo>
                  <a:lnTo>
                    <a:pt x="1082" y="63"/>
                  </a:lnTo>
                  <a:lnTo>
                    <a:pt x="1046" y="66"/>
                  </a:lnTo>
                  <a:lnTo>
                    <a:pt x="1009" y="71"/>
                  </a:lnTo>
                  <a:lnTo>
                    <a:pt x="971" y="78"/>
                  </a:lnTo>
                  <a:lnTo>
                    <a:pt x="926" y="83"/>
                  </a:lnTo>
                  <a:lnTo>
                    <a:pt x="873" y="86"/>
                  </a:lnTo>
                  <a:lnTo>
                    <a:pt x="846" y="85"/>
                  </a:lnTo>
                  <a:lnTo>
                    <a:pt x="816" y="83"/>
                  </a:lnTo>
                  <a:lnTo>
                    <a:pt x="788" y="80"/>
                  </a:lnTo>
                  <a:lnTo>
                    <a:pt x="758" y="76"/>
                  </a:lnTo>
                  <a:lnTo>
                    <a:pt x="732" y="75"/>
                  </a:lnTo>
                  <a:lnTo>
                    <a:pt x="710" y="75"/>
                  </a:lnTo>
                  <a:lnTo>
                    <a:pt x="700" y="78"/>
                  </a:lnTo>
                  <a:lnTo>
                    <a:pt x="692" y="81"/>
                  </a:lnTo>
                  <a:lnTo>
                    <a:pt x="687" y="85"/>
                  </a:lnTo>
                  <a:lnTo>
                    <a:pt x="682" y="91"/>
                  </a:lnTo>
                  <a:lnTo>
                    <a:pt x="678" y="98"/>
                  </a:lnTo>
                  <a:lnTo>
                    <a:pt x="678" y="99"/>
                  </a:lnTo>
                  <a:lnTo>
                    <a:pt x="678" y="98"/>
                  </a:lnTo>
                  <a:lnTo>
                    <a:pt x="677" y="93"/>
                  </a:lnTo>
                  <a:lnTo>
                    <a:pt x="675" y="85"/>
                  </a:lnTo>
                  <a:lnTo>
                    <a:pt x="670" y="76"/>
                  </a:lnTo>
                  <a:lnTo>
                    <a:pt x="665" y="71"/>
                  </a:lnTo>
                  <a:lnTo>
                    <a:pt x="660" y="66"/>
                  </a:lnTo>
                  <a:lnTo>
                    <a:pt x="652" y="61"/>
                  </a:lnTo>
                  <a:lnTo>
                    <a:pt x="643" y="58"/>
                  </a:lnTo>
                  <a:lnTo>
                    <a:pt x="630" y="51"/>
                  </a:lnTo>
                  <a:lnTo>
                    <a:pt x="617" y="45"/>
                  </a:lnTo>
                  <a:lnTo>
                    <a:pt x="602" y="40"/>
                  </a:lnTo>
                  <a:lnTo>
                    <a:pt x="589" y="33"/>
                  </a:lnTo>
                  <a:lnTo>
                    <a:pt x="574" y="28"/>
                  </a:lnTo>
                  <a:lnTo>
                    <a:pt x="560" y="23"/>
                  </a:lnTo>
                  <a:lnTo>
                    <a:pt x="547" y="18"/>
                  </a:lnTo>
                  <a:lnTo>
                    <a:pt x="535" y="17"/>
                  </a:lnTo>
                  <a:lnTo>
                    <a:pt x="509" y="10"/>
                  </a:lnTo>
                  <a:lnTo>
                    <a:pt x="481" y="7"/>
                  </a:lnTo>
                  <a:lnTo>
                    <a:pt x="454" y="3"/>
                  </a:lnTo>
                  <a:lnTo>
                    <a:pt x="426" y="2"/>
                  </a:lnTo>
                  <a:lnTo>
                    <a:pt x="398" y="0"/>
                  </a:lnTo>
                  <a:lnTo>
                    <a:pt x="369" y="2"/>
                  </a:lnTo>
                  <a:lnTo>
                    <a:pt x="343" y="3"/>
                  </a:lnTo>
                  <a:lnTo>
                    <a:pt x="314" y="7"/>
                  </a:lnTo>
                  <a:lnTo>
                    <a:pt x="286" y="13"/>
                  </a:lnTo>
                  <a:lnTo>
                    <a:pt x="260" y="20"/>
                  </a:lnTo>
                  <a:lnTo>
                    <a:pt x="231" y="30"/>
                  </a:lnTo>
                  <a:lnTo>
                    <a:pt x="205" y="41"/>
                  </a:lnTo>
                  <a:lnTo>
                    <a:pt x="178" y="55"/>
                  </a:lnTo>
                  <a:lnTo>
                    <a:pt x="152" y="70"/>
                  </a:lnTo>
                  <a:lnTo>
                    <a:pt x="125" y="88"/>
                  </a:lnTo>
                  <a:lnTo>
                    <a:pt x="100" y="108"/>
                  </a:lnTo>
                  <a:lnTo>
                    <a:pt x="72" y="148"/>
                  </a:lnTo>
                </a:path>
              </a:pathLst>
            </a:custGeom>
            <a:noFill/>
            <a:ln w="7938">
              <a:solidFill>
                <a:srgbClr val="9900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1" name="Freeform 208"/>
            <p:cNvSpPr>
              <a:spLocks/>
            </p:cNvSpPr>
            <p:nvPr/>
          </p:nvSpPr>
          <p:spPr bwMode="auto">
            <a:xfrm>
              <a:off x="1398" y="3011"/>
              <a:ext cx="3" cy="2"/>
            </a:xfrm>
            <a:custGeom>
              <a:avLst/>
              <a:gdLst>
                <a:gd name="T0" fmla="*/ 3 w 3"/>
                <a:gd name="T1" fmla="*/ 0 h 2"/>
                <a:gd name="T2" fmla="*/ 3 w 3"/>
                <a:gd name="T3" fmla="*/ 2 h 2"/>
                <a:gd name="T4" fmla="*/ 3 w 3"/>
                <a:gd name="T5" fmla="*/ 2 h 2"/>
                <a:gd name="T6" fmla="*/ 3 w 3"/>
                <a:gd name="T7" fmla="*/ 2 h 2"/>
                <a:gd name="T8" fmla="*/ 2 w 3"/>
                <a:gd name="T9" fmla="*/ 2 h 2"/>
                <a:gd name="T10" fmla="*/ 2 w 3"/>
                <a:gd name="T11" fmla="*/ 2 h 2"/>
                <a:gd name="T12" fmla="*/ 2 w 3"/>
                <a:gd name="T13" fmla="*/ 2 h 2"/>
                <a:gd name="T14" fmla="*/ 2 w 3"/>
                <a:gd name="T15" fmla="*/ 2 h 2"/>
                <a:gd name="T16" fmla="*/ 2 w 3"/>
                <a:gd name="T17" fmla="*/ 2 h 2"/>
                <a:gd name="T18" fmla="*/ 0 w 3"/>
                <a:gd name="T19" fmla="*/ 2 h 2"/>
                <a:gd name="T20" fmla="*/ 2 w 3"/>
                <a:gd name="T21" fmla="*/ 2 h 2"/>
                <a:gd name="T22" fmla="*/ 2 w 3"/>
                <a:gd name="T23" fmla="*/ 2 h 2"/>
                <a:gd name="T24" fmla="*/ 2 w 3"/>
                <a:gd name="T25" fmla="*/ 2 h 2"/>
                <a:gd name="T26" fmla="*/ 2 w 3"/>
                <a:gd name="T27" fmla="*/ 2 h 2"/>
                <a:gd name="T28" fmla="*/ 2 w 3"/>
                <a:gd name="T29" fmla="*/ 2 h 2"/>
                <a:gd name="T30" fmla="*/ 3 w 3"/>
                <a:gd name="T31" fmla="*/ 2 h 2"/>
                <a:gd name="T32" fmla="*/ 3 w 3"/>
                <a:gd name="T33" fmla="*/ 0 h 2"/>
                <a:gd name="T34" fmla="*/ 3 w 3"/>
                <a:gd name="T35" fmla="*/ 0 h 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2"/>
                <a:gd name="T56" fmla="*/ 3 w 3"/>
                <a:gd name="T57" fmla="*/ 2 h 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2">
                  <a:moveTo>
                    <a:pt x="3" y="0"/>
                  </a:moveTo>
                  <a:lnTo>
                    <a:pt x="3" y="2"/>
                  </a:lnTo>
                  <a:lnTo>
                    <a:pt x="2" y="2"/>
                  </a:lnTo>
                  <a:lnTo>
                    <a:pt x="0" y="2"/>
                  </a:lnTo>
                  <a:lnTo>
                    <a:pt x="2" y="2"/>
                  </a:lnTo>
                  <a:lnTo>
                    <a:pt x="3" y="2"/>
                  </a:lnTo>
                  <a:lnTo>
                    <a:pt x="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2" name="Freeform 209"/>
            <p:cNvSpPr>
              <a:spLocks noEditPoints="1"/>
            </p:cNvSpPr>
            <p:nvPr/>
          </p:nvSpPr>
          <p:spPr bwMode="auto">
            <a:xfrm>
              <a:off x="1400" y="2943"/>
              <a:ext cx="1264" cy="70"/>
            </a:xfrm>
            <a:custGeom>
              <a:avLst/>
              <a:gdLst>
                <a:gd name="T0" fmla="*/ 0 w 1264"/>
                <a:gd name="T1" fmla="*/ 70 h 70"/>
                <a:gd name="T2" fmla="*/ 0 w 1264"/>
                <a:gd name="T3" fmla="*/ 70 h 70"/>
                <a:gd name="T4" fmla="*/ 0 w 1264"/>
                <a:gd name="T5" fmla="*/ 70 h 70"/>
                <a:gd name="T6" fmla="*/ 0 w 1264"/>
                <a:gd name="T7" fmla="*/ 70 h 70"/>
                <a:gd name="T8" fmla="*/ 1 w 1264"/>
                <a:gd name="T9" fmla="*/ 70 h 70"/>
                <a:gd name="T10" fmla="*/ 1 w 1264"/>
                <a:gd name="T11" fmla="*/ 70 h 70"/>
                <a:gd name="T12" fmla="*/ 1 w 1264"/>
                <a:gd name="T13" fmla="*/ 70 h 70"/>
                <a:gd name="T14" fmla="*/ 3 w 1264"/>
                <a:gd name="T15" fmla="*/ 68 h 70"/>
                <a:gd name="T16" fmla="*/ 3 w 1264"/>
                <a:gd name="T17" fmla="*/ 68 h 70"/>
                <a:gd name="T18" fmla="*/ 3 w 1264"/>
                <a:gd name="T19" fmla="*/ 68 h 70"/>
                <a:gd name="T20" fmla="*/ 3 w 1264"/>
                <a:gd name="T21" fmla="*/ 67 h 70"/>
                <a:gd name="T22" fmla="*/ 3 w 1264"/>
                <a:gd name="T23" fmla="*/ 68 h 70"/>
                <a:gd name="T24" fmla="*/ 3 w 1264"/>
                <a:gd name="T25" fmla="*/ 68 h 70"/>
                <a:gd name="T26" fmla="*/ 1 w 1264"/>
                <a:gd name="T27" fmla="*/ 68 h 70"/>
                <a:gd name="T28" fmla="*/ 1 w 1264"/>
                <a:gd name="T29" fmla="*/ 68 h 70"/>
                <a:gd name="T30" fmla="*/ 1 w 1264"/>
                <a:gd name="T31" fmla="*/ 70 h 70"/>
                <a:gd name="T32" fmla="*/ 0 w 1264"/>
                <a:gd name="T33" fmla="*/ 70 h 70"/>
                <a:gd name="T34" fmla="*/ 0 w 1264"/>
                <a:gd name="T35" fmla="*/ 70 h 70"/>
                <a:gd name="T36" fmla="*/ 0 w 1264"/>
                <a:gd name="T37" fmla="*/ 70 h 70"/>
                <a:gd name="T38" fmla="*/ 1262 w 1264"/>
                <a:gd name="T39" fmla="*/ 2 h 70"/>
                <a:gd name="T40" fmla="*/ 1262 w 1264"/>
                <a:gd name="T41" fmla="*/ 0 h 70"/>
                <a:gd name="T42" fmla="*/ 1264 w 1264"/>
                <a:gd name="T43" fmla="*/ 0 h 70"/>
                <a:gd name="T44" fmla="*/ 1264 w 1264"/>
                <a:gd name="T45" fmla="*/ 0 h 70"/>
                <a:gd name="T46" fmla="*/ 1264 w 1264"/>
                <a:gd name="T47" fmla="*/ 0 h 70"/>
                <a:gd name="T48" fmla="*/ 1264 w 1264"/>
                <a:gd name="T49" fmla="*/ 0 h 70"/>
                <a:gd name="T50" fmla="*/ 1264 w 1264"/>
                <a:gd name="T51" fmla="*/ 0 h 70"/>
                <a:gd name="T52" fmla="*/ 1264 w 1264"/>
                <a:gd name="T53" fmla="*/ 0 h 70"/>
                <a:gd name="T54" fmla="*/ 1264 w 1264"/>
                <a:gd name="T55" fmla="*/ 0 h 70"/>
                <a:gd name="T56" fmla="*/ 1264 w 1264"/>
                <a:gd name="T57" fmla="*/ 0 h 70"/>
                <a:gd name="T58" fmla="*/ 1264 w 1264"/>
                <a:gd name="T59" fmla="*/ 0 h 70"/>
                <a:gd name="T60" fmla="*/ 1264 w 1264"/>
                <a:gd name="T61" fmla="*/ 0 h 70"/>
                <a:gd name="T62" fmla="*/ 1264 w 1264"/>
                <a:gd name="T63" fmla="*/ 0 h 70"/>
                <a:gd name="T64" fmla="*/ 1264 w 1264"/>
                <a:gd name="T65" fmla="*/ 0 h 70"/>
                <a:gd name="T66" fmla="*/ 1264 w 1264"/>
                <a:gd name="T67" fmla="*/ 2 h 70"/>
                <a:gd name="T68" fmla="*/ 1264 w 1264"/>
                <a:gd name="T69" fmla="*/ 2 h 70"/>
                <a:gd name="T70" fmla="*/ 1264 w 1264"/>
                <a:gd name="T71" fmla="*/ 2 h 70"/>
                <a:gd name="T72" fmla="*/ 1262 w 1264"/>
                <a:gd name="T73" fmla="*/ 2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64"/>
                <a:gd name="T112" fmla="*/ 0 h 70"/>
                <a:gd name="T113" fmla="*/ 1264 w 1264"/>
                <a:gd name="T114" fmla="*/ 70 h 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64" h="70">
                  <a:moveTo>
                    <a:pt x="0" y="70"/>
                  </a:moveTo>
                  <a:lnTo>
                    <a:pt x="0" y="70"/>
                  </a:lnTo>
                  <a:lnTo>
                    <a:pt x="1" y="70"/>
                  </a:lnTo>
                  <a:lnTo>
                    <a:pt x="3" y="68"/>
                  </a:lnTo>
                  <a:lnTo>
                    <a:pt x="3" y="67"/>
                  </a:lnTo>
                  <a:lnTo>
                    <a:pt x="3" y="68"/>
                  </a:lnTo>
                  <a:lnTo>
                    <a:pt x="1" y="68"/>
                  </a:lnTo>
                  <a:lnTo>
                    <a:pt x="1" y="70"/>
                  </a:lnTo>
                  <a:lnTo>
                    <a:pt x="0" y="70"/>
                  </a:lnTo>
                  <a:close/>
                  <a:moveTo>
                    <a:pt x="1262" y="2"/>
                  </a:moveTo>
                  <a:lnTo>
                    <a:pt x="1262" y="0"/>
                  </a:lnTo>
                  <a:lnTo>
                    <a:pt x="1264" y="0"/>
                  </a:lnTo>
                  <a:lnTo>
                    <a:pt x="1264" y="2"/>
                  </a:lnTo>
                  <a:lnTo>
                    <a:pt x="1262" y="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3" name="Freeform 210"/>
            <p:cNvSpPr>
              <a:spLocks noEditPoints="1"/>
            </p:cNvSpPr>
            <p:nvPr/>
          </p:nvSpPr>
          <p:spPr bwMode="auto">
            <a:xfrm>
              <a:off x="1401" y="2943"/>
              <a:ext cx="1263" cy="70"/>
            </a:xfrm>
            <a:custGeom>
              <a:avLst/>
              <a:gdLst>
                <a:gd name="T0" fmla="*/ 0 w 1263"/>
                <a:gd name="T1" fmla="*/ 68 h 70"/>
                <a:gd name="T2" fmla="*/ 0 w 1263"/>
                <a:gd name="T3" fmla="*/ 70 h 70"/>
                <a:gd name="T4" fmla="*/ 0 w 1263"/>
                <a:gd name="T5" fmla="*/ 70 h 70"/>
                <a:gd name="T6" fmla="*/ 2 w 1263"/>
                <a:gd name="T7" fmla="*/ 68 h 70"/>
                <a:gd name="T8" fmla="*/ 2 w 1263"/>
                <a:gd name="T9" fmla="*/ 68 h 70"/>
                <a:gd name="T10" fmla="*/ 2 w 1263"/>
                <a:gd name="T11" fmla="*/ 68 h 70"/>
                <a:gd name="T12" fmla="*/ 4 w 1263"/>
                <a:gd name="T13" fmla="*/ 68 h 70"/>
                <a:gd name="T14" fmla="*/ 4 w 1263"/>
                <a:gd name="T15" fmla="*/ 68 h 70"/>
                <a:gd name="T16" fmla="*/ 5 w 1263"/>
                <a:gd name="T17" fmla="*/ 68 h 70"/>
                <a:gd name="T18" fmla="*/ 5 w 1263"/>
                <a:gd name="T19" fmla="*/ 68 h 70"/>
                <a:gd name="T20" fmla="*/ 5 w 1263"/>
                <a:gd name="T21" fmla="*/ 67 h 70"/>
                <a:gd name="T22" fmla="*/ 5 w 1263"/>
                <a:gd name="T23" fmla="*/ 65 h 70"/>
                <a:gd name="T24" fmla="*/ 4 w 1263"/>
                <a:gd name="T25" fmla="*/ 67 h 70"/>
                <a:gd name="T26" fmla="*/ 4 w 1263"/>
                <a:gd name="T27" fmla="*/ 67 h 70"/>
                <a:gd name="T28" fmla="*/ 4 w 1263"/>
                <a:gd name="T29" fmla="*/ 67 h 70"/>
                <a:gd name="T30" fmla="*/ 2 w 1263"/>
                <a:gd name="T31" fmla="*/ 67 h 70"/>
                <a:gd name="T32" fmla="*/ 2 w 1263"/>
                <a:gd name="T33" fmla="*/ 68 h 70"/>
                <a:gd name="T34" fmla="*/ 2 w 1263"/>
                <a:gd name="T35" fmla="*/ 68 h 70"/>
                <a:gd name="T36" fmla="*/ 0 w 1263"/>
                <a:gd name="T37" fmla="*/ 68 h 70"/>
                <a:gd name="T38" fmla="*/ 0 w 1263"/>
                <a:gd name="T39" fmla="*/ 68 h 70"/>
                <a:gd name="T40" fmla="*/ 1260 w 1263"/>
                <a:gd name="T41" fmla="*/ 2 h 70"/>
                <a:gd name="T42" fmla="*/ 1260 w 1263"/>
                <a:gd name="T43" fmla="*/ 0 h 70"/>
                <a:gd name="T44" fmla="*/ 1260 w 1263"/>
                <a:gd name="T45" fmla="*/ 0 h 70"/>
                <a:gd name="T46" fmla="*/ 1261 w 1263"/>
                <a:gd name="T47" fmla="*/ 0 h 70"/>
                <a:gd name="T48" fmla="*/ 1261 w 1263"/>
                <a:gd name="T49" fmla="*/ 0 h 70"/>
                <a:gd name="T50" fmla="*/ 1261 w 1263"/>
                <a:gd name="T51" fmla="*/ 0 h 70"/>
                <a:gd name="T52" fmla="*/ 1263 w 1263"/>
                <a:gd name="T53" fmla="*/ 0 h 70"/>
                <a:gd name="T54" fmla="*/ 1263 w 1263"/>
                <a:gd name="T55" fmla="*/ 0 h 70"/>
                <a:gd name="T56" fmla="*/ 1263 w 1263"/>
                <a:gd name="T57" fmla="*/ 0 h 70"/>
                <a:gd name="T58" fmla="*/ 1263 w 1263"/>
                <a:gd name="T59" fmla="*/ 0 h 70"/>
                <a:gd name="T60" fmla="*/ 1263 w 1263"/>
                <a:gd name="T61" fmla="*/ 0 h 70"/>
                <a:gd name="T62" fmla="*/ 1263 w 1263"/>
                <a:gd name="T63" fmla="*/ 2 h 70"/>
                <a:gd name="T64" fmla="*/ 1263 w 1263"/>
                <a:gd name="T65" fmla="*/ 2 h 70"/>
                <a:gd name="T66" fmla="*/ 1261 w 1263"/>
                <a:gd name="T67" fmla="*/ 2 h 70"/>
                <a:gd name="T68" fmla="*/ 1261 w 1263"/>
                <a:gd name="T69" fmla="*/ 2 h 70"/>
                <a:gd name="T70" fmla="*/ 1261 w 1263"/>
                <a:gd name="T71" fmla="*/ 2 h 70"/>
                <a:gd name="T72" fmla="*/ 1260 w 1263"/>
                <a:gd name="T73" fmla="*/ 2 h 70"/>
                <a:gd name="T74" fmla="*/ 1260 w 1263"/>
                <a:gd name="T75" fmla="*/ 2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3"/>
                <a:gd name="T115" fmla="*/ 0 h 70"/>
                <a:gd name="T116" fmla="*/ 1263 w 1263"/>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3" h="70">
                  <a:moveTo>
                    <a:pt x="0" y="68"/>
                  </a:moveTo>
                  <a:lnTo>
                    <a:pt x="0" y="70"/>
                  </a:lnTo>
                  <a:lnTo>
                    <a:pt x="2" y="68"/>
                  </a:lnTo>
                  <a:lnTo>
                    <a:pt x="4" y="68"/>
                  </a:lnTo>
                  <a:lnTo>
                    <a:pt x="5" y="68"/>
                  </a:lnTo>
                  <a:lnTo>
                    <a:pt x="5" y="67"/>
                  </a:lnTo>
                  <a:lnTo>
                    <a:pt x="5" y="65"/>
                  </a:lnTo>
                  <a:lnTo>
                    <a:pt x="4" y="67"/>
                  </a:lnTo>
                  <a:lnTo>
                    <a:pt x="2" y="67"/>
                  </a:lnTo>
                  <a:lnTo>
                    <a:pt x="2" y="68"/>
                  </a:lnTo>
                  <a:lnTo>
                    <a:pt x="0" y="68"/>
                  </a:lnTo>
                  <a:close/>
                  <a:moveTo>
                    <a:pt x="1260" y="2"/>
                  </a:moveTo>
                  <a:lnTo>
                    <a:pt x="1260" y="0"/>
                  </a:lnTo>
                  <a:lnTo>
                    <a:pt x="1261" y="0"/>
                  </a:lnTo>
                  <a:lnTo>
                    <a:pt x="1263" y="0"/>
                  </a:lnTo>
                  <a:lnTo>
                    <a:pt x="1263" y="2"/>
                  </a:lnTo>
                  <a:lnTo>
                    <a:pt x="1261" y="2"/>
                  </a:lnTo>
                  <a:lnTo>
                    <a:pt x="1260" y="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4" name="Freeform 211"/>
            <p:cNvSpPr>
              <a:spLocks noEditPoints="1"/>
            </p:cNvSpPr>
            <p:nvPr/>
          </p:nvSpPr>
          <p:spPr bwMode="auto">
            <a:xfrm>
              <a:off x="1403" y="2942"/>
              <a:ext cx="1259" cy="69"/>
            </a:xfrm>
            <a:custGeom>
              <a:avLst/>
              <a:gdLst>
                <a:gd name="T0" fmla="*/ 1259 w 1259"/>
                <a:gd name="T1" fmla="*/ 3 h 69"/>
                <a:gd name="T2" fmla="*/ 1259 w 1259"/>
                <a:gd name="T3" fmla="*/ 1 h 69"/>
                <a:gd name="T4" fmla="*/ 1259 w 1259"/>
                <a:gd name="T5" fmla="*/ 1 h 69"/>
                <a:gd name="T6" fmla="*/ 1259 w 1259"/>
                <a:gd name="T7" fmla="*/ 1 h 69"/>
                <a:gd name="T8" fmla="*/ 1258 w 1259"/>
                <a:gd name="T9" fmla="*/ 1 h 69"/>
                <a:gd name="T10" fmla="*/ 1258 w 1259"/>
                <a:gd name="T11" fmla="*/ 1 h 69"/>
                <a:gd name="T12" fmla="*/ 1258 w 1259"/>
                <a:gd name="T13" fmla="*/ 1 h 69"/>
                <a:gd name="T14" fmla="*/ 1256 w 1259"/>
                <a:gd name="T15" fmla="*/ 0 h 69"/>
                <a:gd name="T16" fmla="*/ 1256 w 1259"/>
                <a:gd name="T17" fmla="*/ 0 h 69"/>
                <a:gd name="T18" fmla="*/ 1254 w 1259"/>
                <a:gd name="T19" fmla="*/ 0 h 69"/>
                <a:gd name="T20" fmla="*/ 1254 w 1259"/>
                <a:gd name="T21" fmla="*/ 3 h 69"/>
                <a:gd name="T22" fmla="*/ 1256 w 1259"/>
                <a:gd name="T23" fmla="*/ 3 h 69"/>
                <a:gd name="T24" fmla="*/ 1256 w 1259"/>
                <a:gd name="T25" fmla="*/ 3 h 69"/>
                <a:gd name="T26" fmla="*/ 1258 w 1259"/>
                <a:gd name="T27" fmla="*/ 3 h 69"/>
                <a:gd name="T28" fmla="*/ 1258 w 1259"/>
                <a:gd name="T29" fmla="*/ 3 h 69"/>
                <a:gd name="T30" fmla="*/ 1258 w 1259"/>
                <a:gd name="T31" fmla="*/ 3 h 69"/>
                <a:gd name="T32" fmla="*/ 1259 w 1259"/>
                <a:gd name="T33" fmla="*/ 3 h 69"/>
                <a:gd name="T34" fmla="*/ 1259 w 1259"/>
                <a:gd name="T35" fmla="*/ 3 h 69"/>
                <a:gd name="T36" fmla="*/ 1259 w 1259"/>
                <a:gd name="T37" fmla="*/ 3 h 69"/>
                <a:gd name="T38" fmla="*/ 0 w 1259"/>
                <a:gd name="T39" fmla="*/ 68 h 69"/>
                <a:gd name="T40" fmla="*/ 0 w 1259"/>
                <a:gd name="T41" fmla="*/ 69 h 69"/>
                <a:gd name="T42" fmla="*/ 2 w 1259"/>
                <a:gd name="T43" fmla="*/ 69 h 69"/>
                <a:gd name="T44" fmla="*/ 2 w 1259"/>
                <a:gd name="T45" fmla="*/ 69 h 69"/>
                <a:gd name="T46" fmla="*/ 3 w 1259"/>
                <a:gd name="T47" fmla="*/ 69 h 69"/>
                <a:gd name="T48" fmla="*/ 3 w 1259"/>
                <a:gd name="T49" fmla="*/ 69 h 69"/>
                <a:gd name="T50" fmla="*/ 3 w 1259"/>
                <a:gd name="T51" fmla="*/ 69 h 69"/>
                <a:gd name="T52" fmla="*/ 5 w 1259"/>
                <a:gd name="T53" fmla="*/ 69 h 69"/>
                <a:gd name="T54" fmla="*/ 5 w 1259"/>
                <a:gd name="T55" fmla="*/ 69 h 69"/>
                <a:gd name="T56" fmla="*/ 5 w 1259"/>
                <a:gd name="T57" fmla="*/ 69 h 69"/>
                <a:gd name="T58" fmla="*/ 5 w 1259"/>
                <a:gd name="T59" fmla="*/ 68 h 69"/>
                <a:gd name="T60" fmla="*/ 5 w 1259"/>
                <a:gd name="T61" fmla="*/ 64 h 69"/>
                <a:gd name="T62" fmla="*/ 5 w 1259"/>
                <a:gd name="T63" fmla="*/ 66 h 69"/>
                <a:gd name="T64" fmla="*/ 3 w 1259"/>
                <a:gd name="T65" fmla="*/ 66 h 69"/>
                <a:gd name="T66" fmla="*/ 3 w 1259"/>
                <a:gd name="T67" fmla="*/ 66 h 69"/>
                <a:gd name="T68" fmla="*/ 3 w 1259"/>
                <a:gd name="T69" fmla="*/ 66 h 69"/>
                <a:gd name="T70" fmla="*/ 2 w 1259"/>
                <a:gd name="T71" fmla="*/ 68 h 69"/>
                <a:gd name="T72" fmla="*/ 2 w 1259"/>
                <a:gd name="T73" fmla="*/ 68 h 69"/>
                <a:gd name="T74" fmla="*/ 2 w 1259"/>
                <a:gd name="T75" fmla="*/ 68 h 69"/>
                <a:gd name="T76" fmla="*/ 0 w 1259"/>
                <a:gd name="T77" fmla="*/ 6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59"/>
                <a:gd name="T118" fmla="*/ 0 h 69"/>
                <a:gd name="T119" fmla="*/ 1259 w 1259"/>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59" h="69">
                  <a:moveTo>
                    <a:pt x="1259" y="3"/>
                  </a:moveTo>
                  <a:lnTo>
                    <a:pt x="1259" y="1"/>
                  </a:lnTo>
                  <a:lnTo>
                    <a:pt x="1258" y="1"/>
                  </a:lnTo>
                  <a:lnTo>
                    <a:pt x="1256" y="0"/>
                  </a:lnTo>
                  <a:lnTo>
                    <a:pt x="1254" y="0"/>
                  </a:lnTo>
                  <a:lnTo>
                    <a:pt x="1254" y="3"/>
                  </a:lnTo>
                  <a:lnTo>
                    <a:pt x="1256" y="3"/>
                  </a:lnTo>
                  <a:lnTo>
                    <a:pt x="1258" y="3"/>
                  </a:lnTo>
                  <a:lnTo>
                    <a:pt x="1259" y="3"/>
                  </a:lnTo>
                  <a:close/>
                  <a:moveTo>
                    <a:pt x="0" y="68"/>
                  </a:moveTo>
                  <a:lnTo>
                    <a:pt x="0" y="69"/>
                  </a:lnTo>
                  <a:lnTo>
                    <a:pt x="2" y="69"/>
                  </a:lnTo>
                  <a:lnTo>
                    <a:pt x="3" y="69"/>
                  </a:lnTo>
                  <a:lnTo>
                    <a:pt x="5" y="69"/>
                  </a:lnTo>
                  <a:lnTo>
                    <a:pt x="5" y="68"/>
                  </a:lnTo>
                  <a:lnTo>
                    <a:pt x="5" y="64"/>
                  </a:lnTo>
                  <a:lnTo>
                    <a:pt x="5" y="66"/>
                  </a:lnTo>
                  <a:lnTo>
                    <a:pt x="3" y="66"/>
                  </a:lnTo>
                  <a:lnTo>
                    <a:pt x="2" y="68"/>
                  </a:lnTo>
                  <a:lnTo>
                    <a:pt x="0" y="6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5" name="Freeform 212"/>
            <p:cNvSpPr>
              <a:spLocks noEditPoints="1"/>
            </p:cNvSpPr>
            <p:nvPr/>
          </p:nvSpPr>
          <p:spPr bwMode="auto">
            <a:xfrm>
              <a:off x="1406" y="2942"/>
              <a:ext cx="1255" cy="69"/>
            </a:xfrm>
            <a:custGeom>
              <a:avLst/>
              <a:gdLst>
                <a:gd name="T0" fmla="*/ 1255 w 1255"/>
                <a:gd name="T1" fmla="*/ 3 h 69"/>
                <a:gd name="T2" fmla="*/ 1255 w 1255"/>
                <a:gd name="T3" fmla="*/ 1 h 69"/>
                <a:gd name="T4" fmla="*/ 1255 w 1255"/>
                <a:gd name="T5" fmla="*/ 1 h 69"/>
                <a:gd name="T6" fmla="*/ 1253 w 1255"/>
                <a:gd name="T7" fmla="*/ 0 h 69"/>
                <a:gd name="T8" fmla="*/ 1253 w 1255"/>
                <a:gd name="T9" fmla="*/ 0 h 69"/>
                <a:gd name="T10" fmla="*/ 1251 w 1255"/>
                <a:gd name="T11" fmla="*/ 0 h 69"/>
                <a:gd name="T12" fmla="*/ 1251 w 1255"/>
                <a:gd name="T13" fmla="*/ 0 h 69"/>
                <a:gd name="T14" fmla="*/ 1251 w 1255"/>
                <a:gd name="T15" fmla="*/ 0 h 69"/>
                <a:gd name="T16" fmla="*/ 1250 w 1255"/>
                <a:gd name="T17" fmla="*/ 0 h 69"/>
                <a:gd name="T18" fmla="*/ 1250 w 1255"/>
                <a:gd name="T19" fmla="*/ 0 h 69"/>
                <a:gd name="T20" fmla="*/ 1250 w 1255"/>
                <a:gd name="T21" fmla="*/ 3 h 69"/>
                <a:gd name="T22" fmla="*/ 1251 w 1255"/>
                <a:gd name="T23" fmla="*/ 3 h 69"/>
                <a:gd name="T24" fmla="*/ 1251 w 1255"/>
                <a:gd name="T25" fmla="*/ 3 h 69"/>
                <a:gd name="T26" fmla="*/ 1251 w 1255"/>
                <a:gd name="T27" fmla="*/ 5 h 69"/>
                <a:gd name="T28" fmla="*/ 1251 w 1255"/>
                <a:gd name="T29" fmla="*/ 5 h 69"/>
                <a:gd name="T30" fmla="*/ 1251 w 1255"/>
                <a:gd name="T31" fmla="*/ 5 h 69"/>
                <a:gd name="T32" fmla="*/ 1250 w 1255"/>
                <a:gd name="T33" fmla="*/ 5 h 69"/>
                <a:gd name="T34" fmla="*/ 1250 w 1255"/>
                <a:gd name="T35" fmla="*/ 5 h 69"/>
                <a:gd name="T36" fmla="*/ 1250 w 1255"/>
                <a:gd name="T37" fmla="*/ 5 h 69"/>
                <a:gd name="T38" fmla="*/ 1250 w 1255"/>
                <a:gd name="T39" fmla="*/ 5 h 69"/>
                <a:gd name="T40" fmla="*/ 1250 w 1255"/>
                <a:gd name="T41" fmla="*/ 3 h 69"/>
                <a:gd name="T42" fmla="*/ 1251 w 1255"/>
                <a:gd name="T43" fmla="*/ 3 h 69"/>
                <a:gd name="T44" fmla="*/ 1251 w 1255"/>
                <a:gd name="T45" fmla="*/ 3 h 69"/>
                <a:gd name="T46" fmla="*/ 1253 w 1255"/>
                <a:gd name="T47" fmla="*/ 3 h 69"/>
                <a:gd name="T48" fmla="*/ 1253 w 1255"/>
                <a:gd name="T49" fmla="*/ 3 h 69"/>
                <a:gd name="T50" fmla="*/ 1253 w 1255"/>
                <a:gd name="T51" fmla="*/ 3 h 69"/>
                <a:gd name="T52" fmla="*/ 1253 w 1255"/>
                <a:gd name="T53" fmla="*/ 3 h 69"/>
                <a:gd name="T54" fmla="*/ 1255 w 1255"/>
                <a:gd name="T55" fmla="*/ 3 h 69"/>
                <a:gd name="T56" fmla="*/ 1255 w 1255"/>
                <a:gd name="T57" fmla="*/ 3 h 69"/>
                <a:gd name="T58" fmla="*/ 1255 w 1255"/>
                <a:gd name="T59" fmla="*/ 3 h 69"/>
                <a:gd name="T60" fmla="*/ 0 w 1255"/>
                <a:gd name="T61" fmla="*/ 66 h 69"/>
                <a:gd name="T62" fmla="*/ 0 w 1255"/>
                <a:gd name="T63" fmla="*/ 68 h 69"/>
                <a:gd name="T64" fmla="*/ 0 w 1255"/>
                <a:gd name="T65" fmla="*/ 69 h 69"/>
                <a:gd name="T66" fmla="*/ 0 w 1255"/>
                <a:gd name="T67" fmla="*/ 69 h 69"/>
                <a:gd name="T68" fmla="*/ 2 w 1255"/>
                <a:gd name="T69" fmla="*/ 69 h 69"/>
                <a:gd name="T70" fmla="*/ 2 w 1255"/>
                <a:gd name="T71" fmla="*/ 69 h 69"/>
                <a:gd name="T72" fmla="*/ 2 w 1255"/>
                <a:gd name="T73" fmla="*/ 69 h 69"/>
                <a:gd name="T74" fmla="*/ 4 w 1255"/>
                <a:gd name="T75" fmla="*/ 69 h 69"/>
                <a:gd name="T76" fmla="*/ 4 w 1255"/>
                <a:gd name="T77" fmla="*/ 69 h 69"/>
                <a:gd name="T78" fmla="*/ 5 w 1255"/>
                <a:gd name="T79" fmla="*/ 68 h 69"/>
                <a:gd name="T80" fmla="*/ 5 w 1255"/>
                <a:gd name="T81" fmla="*/ 68 h 69"/>
                <a:gd name="T82" fmla="*/ 5 w 1255"/>
                <a:gd name="T83" fmla="*/ 68 h 69"/>
                <a:gd name="T84" fmla="*/ 5 w 1255"/>
                <a:gd name="T85" fmla="*/ 63 h 69"/>
                <a:gd name="T86" fmla="*/ 4 w 1255"/>
                <a:gd name="T87" fmla="*/ 64 h 69"/>
                <a:gd name="T88" fmla="*/ 4 w 1255"/>
                <a:gd name="T89" fmla="*/ 64 h 69"/>
                <a:gd name="T90" fmla="*/ 4 w 1255"/>
                <a:gd name="T91" fmla="*/ 64 h 69"/>
                <a:gd name="T92" fmla="*/ 2 w 1255"/>
                <a:gd name="T93" fmla="*/ 64 h 69"/>
                <a:gd name="T94" fmla="*/ 2 w 1255"/>
                <a:gd name="T95" fmla="*/ 66 h 69"/>
                <a:gd name="T96" fmla="*/ 0 w 1255"/>
                <a:gd name="T97" fmla="*/ 66 h 69"/>
                <a:gd name="T98" fmla="*/ 0 w 1255"/>
                <a:gd name="T99" fmla="*/ 66 h 69"/>
                <a:gd name="T100" fmla="*/ 0 w 1255"/>
                <a:gd name="T101" fmla="*/ 66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5"/>
                <a:gd name="T154" fmla="*/ 0 h 69"/>
                <a:gd name="T155" fmla="*/ 1255 w 1255"/>
                <a:gd name="T156" fmla="*/ 69 h 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5" h="69">
                  <a:moveTo>
                    <a:pt x="1255" y="3"/>
                  </a:moveTo>
                  <a:lnTo>
                    <a:pt x="1255" y="1"/>
                  </a:lnTo>
                  <a:lnTo>
                    <a:pt x="1253" y="0"/>
                  </a:lnTo>
                  <a:lnTo>
                    <a:pt x="1251" y="0"/>
                  </a:lnTo>
                  <a:lnTo>
                    <a:pt x="1250" y="0"/>
                  </a:lnTo>
                  <a:lnTo>
                    <a:pt x="1250" y="3"/>
                  </a:lnTo>
                  <a:lnTo>
                    <a:pt x="1251" y="3"/>
                  </a:lnTo>
                  <a:lnTo>
                    <a:pt x="1251" y="5"/>
                  </a:lnTo>
                  <a:lnTo>
                    <a:pt x="1250" y="5"/>
                  </a:lnTo>
                  <a:lnTo>
                    <a:pt x="1250" y="3"/>
                  </a:lnTo>
                  <a:lnTo>
                    <a:pt x="1251" y="3"/>
                  </a:lnTo>
                  <a:lnTo>
                    <a:pt x="1253" y="3"/>
                  </a:lnTo>
                  <a:lnTo>
                    <a:pt x="1255" y="3"/>
                  </a:lnTo>
                  <a:close/>
                  <a:moveTo>
                    <a:pt x="0" y="66"/>
                  </a:moveTo>
                  <a:lnTo>
                    <a:pt x="0" y="68"/>
                  </a:lnTo>
                  <a:lnTo>
                    <a:pt x="0" y="69"/>
                  </a:lnTo>
                  <a:lnTo>
                    <a:pt x="2" y="69"/>
                  </a:lnTo>
                  <a:lnTo>
                    <a:pt x="4" y="69"/>
                  </a:lnTo>
                  <a:lnTo>
                    <a:pt x="5" y="68"/>
                  </a:lnTo>
                  <a:lnTo>
                    <a:pt x="5" y="63"/>
                  </a:lnTo>
                  <a:lnTo>
                    <a:pt x="4" y="64"/>
                  </a:lnTo>
                  <a:lnTo>
                    <a:pt x="2" y="64"/>
                  </a:lnTo>
                  <a:lnTo>
                    <a:pt x="2" y="66"/>
                  </a:lnTo>
                  <a:lnTo>
                    <a:pt x="0" y="6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6" name="Freeform 213"/>
            <p:cNvSpPr>
              <a:spLocks noEditPoints="1"/>
            </p:cNvSpPr>
            <p:nvPr/>
          </p:nvSpPr>
          <p:spPr bwMode="auto">
            <a:xfrm>
              <a:off x="1408" y="2940"/>
              <a:ext cx="1249" cy="71"/>
            </a:xfrm>
            <a:custGeom>
              <a:avLst/>
              <a:gdLst>
                <a:gd name="T0" fmla="*/ 1249 w 1249"/>
                <a:gd name="T1" fmla="*/ 5 h 71"/>
                <a:gd name="T2" fmla="*/ 1249 w 1249"/>
                <a:gd name="T3" fmla="*/ 2 h 71"/>
                <a:gd name="T4" fmla="*/ 1249 w 1249"/>
                <a:gd name="T5" fmla="*/ 2 h 71"/>
                <a:gd name="T6" fmla="*/ 1249 w 1249"/>
                <a:gd name="T7" fmla="*/ 2 h 71"/>
                <a:gd name="T8" fmla="*/ 1248 w 1249"/>
                <a:gd name="T9" fmla="*/ 2 h 71"/>
                <a:gd name="T10" fmla="*/ 1248 w 1249"/>
                <a:gd name="T11" fmla="*/ 2 h 71"/>
                <a:gd name="T12" fmla="*/ 1248 w 1249"/>
                <a:gd name="T13" fmla="*/ 2 h 71"/>
                <a:gd name="T14" fmla="*/ 1246 w 1249"/>
                <a:gd name="T15" fmla="*/ 0 h 71"/>
                <a:gd name="T16" fmla="*/ 1246 w 1249"/>
                <a:gd name="T17" fmla="*/ 0 h 71"/>
                <a:gd name="T18" fmla="*/ 1244 w 1249"/>
                <a:gd name="T19" fmla="*/ 0 h 71"/>
                <a:gd name="T20" fmla="*/ 1244 w 1249"/>
                <a:gd name="T21" fmla="*/ 5 h 71"/>
                <a:gd name="T22" fmla="*/ 1249 w 1249"/>
                <a:gd name="T23" fmla="*/ 5 h 71"/>
                <a:gd name="T24" fmla="*/ 1249 w 1249"/>
                <a:gd name="T25" fmla="*/ 7 h 71"/>
                <a:gd name="T26" fmla="*/ 1249 w 1249"/>
                <a:gd name="T27" fmla="*/ 7 h 71"/>
                <a:gd name="T28" fmla="*/ 1248 w 1249"/>
                <a:gd name="T29" fmla="*/ 7 h 71"/>
                <a:gd name="T30" fmla="*/ 1248 w 1249"/>
                <a:gd name="T31" fmla="*/ 7 h 71"/>
                <a:gd name="T32" fmla="*/ 1248 w 1249"/>
                <a:gd name="T33" fmla="*/ 7 h 71"/>
                <a:gd name="T34" fmla="*/ 1246 w 1249"/>
                <a:gd name="T35" fmla="*/ 7 h 71"/>
                <a:gd name="T36" fmla="*/ 1246 w 1249"/>
                <a:gd name="T37" fmla="*/ 7 h 71"/>
                <a:gd name="T38" fmla="*/ 1244 w 1249"/>
                <a:gd name="T39" fmla="*/ 7 h 71"/>
                <a:gd name="T40" fmla="*/ 1244 w 1249"/>
                <a:gd name="T41" fmla="*/ 5 h 71"/>
                <a:gd name="T42" fmla="*/ 1249 w 1249"/>
                <a:gd name="T43" fmla="*/ 5 h 71"/>
                <a:gd name="T44" fmla="*/ 1249 w 1249"/>
                <a:gd name="T45" fmla="*/ 5 h 71"/>
                <a:gd name="T46" fmla="*/ 1249 w 1249"/>
                <a:gd name="T47" fmla="*/ 5 h 71"/>
                <a:gd name="T48" fmla="*/ 1249 w 1249"/>
                <a:gd name="T49" fmla="*/ 5 h 71"/>
                <a:gd name="T50" fmla="*/ 1249 w 1249"/>
                <a:gd name="T51" fmla="*/ 5 h 71"/>
                <a:gd name="T52" fmla="*/ 1249 w 1249"/>
                <a:gd name="T53" fmla="*/ 5 h 71"/>
                <a:gd name="T54" fmla="*/ 1249 w 1249"/>
                <a:gd name="T55" fmla="*/ 5 h 71"/>
                <a:gd name="T56" fmla="*/ 1249 w 1249"/>
                <a:gd name="T57" fmla="*/ 5 h 71"/>
                <a:gd name="T58" fmla="*/ 1249 w 1249"/>
                <a:gd name="T59" fmla="*/ 5 h 71"/>
                <a:gd name="T60" fmla="*/ 0 w 1249"/>
                <a:gd name="T61" fmla="*/ 66 h 71"/>
                <a:gd name="T62" fmla="*/ 0 w 1249"/>
                <a:gd name="T63" fmla="*/ 70 h 71"/>
                <a:gd name="T64" fmla="*/ 0 w 1249"/>
                <a:gd name="T65" fmla="*/ 71 h 71"/>
                <a:gd name="T66" fmla="*/ 2 w 1249"/>
                <a:gd name="T67" fmla="*/ 71 h 71"/>
                <a:gd name="T68" fmla="*/ 2 w 1249"/>
                <a:gd name="T69" fmla="*/ 71 h 71"/>
                <a:gd name="T70" fmla="*/ 3 w 1249"/>
                <a:gd name="T71" fmla="*/ 70 h 71"/>
                <a:gd name="T72" fmla="*/ 3 w 1249"/>
                <a:gd name="T73" fmla="*/ 70 h 71"/>
                <a:gd name="T74" fmla="*/ 3 w 1249"/>
                <a:gd name="T75" fmla="*/ 70 h 71"/>
                <a:gd name="T76" fmla="*/ 5 w 1249"/>
                <a:gd name="T77" fmla="*/ 70 h 71"/>
                <a:gd name="T78" fmla="*/ 5 w 1249"/>
                <a:gd name="T79" fmla="*/ 70 h 71"/>
                <a:gd name="T80" fmla="*/ 5 w 1249"/>
                <a:gd name="T81" fmla="*/ 70 h 71"/>
                <a:gd name="T82" fmla="*/ 5 w 1249"/>
                <a:gd name="T83" fmla="*/ 70 h 71"/>
                <a:gd name="T84" fmla="*/ 5 w 1249"/>
                <a:gd name="T85" fmla="*/ 63 h 71"/>
                <a:gd name="T86" fmla="*/ 5 w 1249"/>
                <a:gd name="T87" fmla="*/ 65 h 71"/>
                <a:gd name="T88" fmla="*/ 3 w 1249"/>
                <a:gd name="T89" fmla="*/ 65 h 71"/>
                <a:gd name="T90" fmla="*/ 3 w 1249"/>
                <a:gd name="T91" fmla="*/ 65 h 71"/>
                <a:gd name="T92" fmla="*/ 3 w 1249"/>
                <a:gd name="T93" fmla="*/ 65 h 71"/>
                <a:gd name="T94" fmla="*/ 2 w 1249"/>
                <a:gd name="T95" fmla="*/ 66 h 71"/>
                <a:gd name="T96" fmla="*/ 2 w 1249"/>
                <a:gd name="T97" fmla="*/ 66 h 71"/>
                <a:gd name="T98" fmla="*/ 2 w 1249"/>
                <a:gd name="T99" fmla="*/ 66 h 71"/>
                <a:gd name="T100" fmla="*/ 0 w 1249"/>
                <a:gd name="T101" fmla="*/ 66 h 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9"/>
                <a:gd name="T154" fmla="*/ 0 h 71"/>
                <a:gd name="T155" fmla="*/ 1249 w 1249"/>
                <a:gd name="T156" fmla="*/ 71 h 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9" h="71">
                  <a:moveTo>
                    <a:pt x="1249" y="5"/>
                  </a:moveTo>
                  <a:lnTo>
                    <a:pt x="1249" y="2"/>
                  </a:lnTo>
                  <a:lnTo>
                    <a:pt x="1248" y="2"/>
                  </a:lnTo>
                  <a:lnTo>
                    <a:pt x="1246" y="0"/>
                  </a:lnTo>
                  <a:lnTo>
                    <a:pt x="1244" y="0"/>
                  </a:lnTo>
                  <a:lnTo>
                    <a:pt x="1244" y="5"/>
                  </a:lnTo>
                  <a:lnTo>
                    <a:pt x="1249" y="5"/>
                  </a:lnTo>
                  <a:lnTo>
                    <a:pt x="1249" y="7"/>
                  </a:lnTo>
                  <a:lnTo>
                    <a:pt x="1248" y="7"/>
                  </a:lnTo>
                  <a:lnTo>
                    <a:pt x="1246" y="7"/>
                  </a:lnTo>
                  <a:lnTo>
                    <a:pt x="1244" y="7"/>
                  </a:lnTo>
                  <a:lnTo>
                    <a:pt x="1244" y="5"/>
                  </a:lnTo>
                  <a:lnTo>
                    <a:pt x="1249" y="5"/>
                  </a:lnTo>
                  <a:close/>
                  <a:moveTo>
                    <a:pt x="0" y="66"/>
                  </a:moveTo>
                  <a:lnTo>
                    <a:pt x="0" y="70"/>
                  </a:lnTo>
                  <a:lnTo>
                    <a:pt x="0" y="71"/>
                  </a:lnTo>
                  <a:lnTo>
                    <a:pt x="2" y="71"/>
                  </a:lnTo>
                  <a:lnTo>
                    <a:pt x="3" y="70"/>
                  </a:lnTo>
                  <a:lnTo>
                    <a:pt x="5" y="70"/>
                  </a:lnTo>
                  <a:lnTo>
                    <a:pt x="5" y="63"/>
                  </a:lnTo>
                  <a:lnTo>
                    <a:pt x="5" y="65"/>
                  </a:lnTo>
                  <a:lnTo>
                    <a:pt x="3" y="65"/>
                  </a:lnTo>
                  <a:lnTo>
                    <a:pt x="2" y="66"/>
                  </a:lnTo>
                  <a:lnTo>
                    <a:pt x="0" y="66"/>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7" name="Freeform 214"/>
            <p:cNvSpPr>
              <a:spLocks noEditPoints="1"/>
            </p:cNvSpPr>
            <p:nvPr/>
          </p:nvSpPr>
          <p:spPr bwMode="auto">
            <a:xfrm>
              <a:off x="1411" y="2940"/>
              <a:ext cx="1245" cy="70"/>
            </a:xfrm>
            <a:custGeom>
              <a:avLst/>
              <a:gdLst>
                <a:gd name="T0" fmla="*/ 1245 w 1245"/>
                <a:gd name="T1" fmla="*/ 5 h 70"/>
                <a:gd name="T2" fmla="*/ 1245 w 1245"/>
                <a:gd name="T3" fmla="*/ 2 h 70"/>
                <a:gd name="T4" fmla="*/ 1245 w 1245"/>
                <a:gd name="T5" fmla="*/ 2 h 70"/>
                <a:gd name="T6" fmla="*/ 1243 w 1245"/>
                <a:gd name="T7" fmla="*/ 0 h 70"/>
                <a:gd name="T8" fmla="*/ 1243 w 1245"/>
                <a:gd name="T9" fmla="*/ 0 h 70"/>
                <a:gd name="T10" fmla="*/ 1241 w 1245"/>
                <a:gd name="T11" fmla="*/ 0 h 70"/>
                <a:gd name="T12" fmla="*/ 1241 w 1245"/>
                <a:gd name="T13" fmla="*/ 0 h 70"/>
                <a:gd name="T14" fmla="*/ 1241 w 1245"/>
                <a:gd name="T15" fmla="*/ 0 h 70"/>
                <a:gd name="T16" fmla="*/ 1240 w 1245"/>
                <a:gd name="T17" fmla="*/ 0 h 70"/>
                <a:gd name="T18" fmla="*/ 1240 w 1245"/>
                <a:gd name="T19" fmla="*/ 0 h 70"/>
                <a:gd name="T20" fmla="*/ 1240 w 1245"/>
                <a:gd name="T21" fmla="*/ 5 h 70"/>
                <a:gd name="T22" fmla="*/ 1245 w 1245"/>
                <a:gd name="T23" fmla="*/ 5 h 70"/>
                <a:gd name="T24" fmla="*/ 1245 w 1245"/>
                <a:gd name="T25" fmla="*/ 7 h 70"/>
                <a:gd name="T26" fmla="*/ 1245 w 1245"/>
                <a:gd name="T27" fmla="*/ 7 h 70"/>
                <a:gd name="T28" fmla="*/ 1243 w 1245"/>
                <a:gd name="T29" fmla="*/ 7 h 70"/>
                <a:gd name="T30" fmla="*/ 1243 w 1245"/>
                <a:gd name="T31" fmla="*/ 7 h 70"/>
                <a:gd name="T32" fmla="*/ 1241 w 1245"/>
                <a:gd name="T33" fmla="*/ 7 h 70"/>
                <a:gd name="T34" fmla="*/ 1241 w 1245"/>
                <a:gd name="T35" fmla="*/ 7 h 70"/>
                <a:gd name="T36" fmla="*/ 1241 w 1245"/>
                <a:gd name="T37" fmla="*/ 7 h 70"/>
                <a:gd name="T38" fmla="*/ 1240 w 1245"/>
                <a:gd name="T39" fmla="*/ 8 h 70"/>
                <a:gd name="T40" fmla="*/ 1240 w 1245"/>
                <a:gd name="T41" fmla="*/ 8 h 70"/>
                <a:gd name="T42" fmla="*/ 1240 w 1245"/>
                <a:gd name="T43" fmla="*/ 5 h 70"/>
                <a:gd name="T44" fmla="*/ 1245 w 1245"/>
                <a:gd name="T45" fmla="*/ 5 h 70"/>
                <a:gd name="T46" fmla="*/ 0 w 1245"/>
                <a:gd name="T47" fmla="*/ 65 h 70"/>
                <a:gd name="T48" fmla="*/ 0 w 1245"/>
                <a:gd name="T49" fmla="*/ 70 h 70"/>
                <a:gd name="T50" fmla="*/ 0 w 1245"/>
                <a:gd name="T51" fmla="*/ 70 h 70"/>
                <a:gd name="T52" fmla="*/ 0 w 1245"/>
                <a:gd name="T53" fmla="*/ 70 h 70"/>
                <a:gd name="T54" fmla="*/ 2 w 1245"/>
                <a:gd name="T55" fmla="*/ 70 h 70"/>
                <a:gd name="T56" fmla="*/ 2 w 1245"/>
                <a:gd name="T57" fmla="*/ 70 h 70"/>
                <a:gd name="T58" fmla="*/ 2 w 1245"/>
                <a:gd name="T59" fmla="*/ 70 h 70"/>
                <a:gd name="T60" fmla="*/ 4 w 1245"/>
                <a:gd name="T61" fmla="*/ 70 h 70"/>
                <a:gd name="T62" fmla="*/ 4 w 1245"/>
                <a:gd name="T63" fmla="*/ 70 h 70"/>
                <a:gd name="T64" fmla="*/ 5 w 1245"/>
                <a:gd name="T65" fmla="*/ 70 h 70"/>
                <a:gd name="T66" fmla="*/ 5 w 1245"/>
                <a:gd name="T67" fmla="*/ 70 h 70"/>
                <a:gd name="T68" fmla="*/ 5 w 1245"/>
                <a:gd name="T69" fmla="*/ 70 h 70"/>
                <a:gd name="T70" fmla="*/ 4 w 1245"/>
                <a:gd name="T71" fmla="*/ 61 h 70"/>
                <a:gd name="T72" fmla="*/ 4 w 1245"/>
                <a:gd name="T73" fmla="*/ 63 h 70"/>
                <a:gd name="T74" fmla="*/ 4 w 1245"/>
                <a:gd name="T75" fmla="*/ 63 h 70"/>
                <a:gd name="T76" fmla="*/ 2 w 1245"/>
                <a:gd name="T77" fmla="*/ 63 h 70"/>
                <a:gd name="T78" fmla="*/ 2 w 1245"/>
                <a:gd name="T79" fmla="*/ 63 h 70"/>
                <a:gd name="T80" fmla="*/ 2 w 1245"/>
                <a:gd name="T81" fmla="*/ 65 h 70"/>
                <a:gd name="T82" fmla="*/ 0 w 1245"/>
                <a:gd name="T83" fmla="*/ 65 h 70"/>
                <a:gd name="T84" fmla="*/ 0 w 1245"/>
                <a:gd name="T85" fmla="*/ 65 h 70"/>
                <a:gd name="T86" fmla="*/ 0 w 1245"/>
                <a:gd name="T87" fmla="*/ 65 h 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5"/>
                <a:gd name="T133" fmla="*/ 0 h 70"/>
                <a:gd name="T134" fmla="*/ 1245 w 1245"/>
                <a:gd name="T135" fmla="*/ 70 h 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5" h="70">
                  <a:moveTo>
                    <a:pt x="1245" y="5"/>
                  </a:moveTo>
                  <a:lnTo>
                    <a:pt x="1245" y="2"/>
                  </a:lnTo>
                  <a:lnTo>
                    <a:pt x="1243" y="0"/>
                  </a:lnTo>
                  <a:lnTo>
                    <a:pt x="1241" y="0"/>
                  </a:lnTo>
                  <a:lnTo>
                    <a:pt x="1240" y="0"/>
                  </a:lnTo>
                  <a:lnTo>
                    <a:pt x="1240" y="5"/>
                  </a:lnTo>
                  <a:lnTo>
                    <a:pt x="1245" y="5"/>
                  </a:lnTo>
                  <a:lnTo>
                    <a:pt x="1245" y="7"/>
                  </a:lnTo>
                  <a:lnTo>
                    <a:pt x="1243" y="7"/>
                  </a:lnTo>
                  <a:lnTo>
                    <a:pt x="1241" y="7"/>
                  </a:lnTo>
                  <a:lnTo>
                    <a:pt x="1240" y="8"/>
                  </a:lnTo>
                  <a:lnTo>
                    <a:pt x="1240" y="5"/>
                  </a:lnTo>
                  <a:lnTo>
                    <a:pt x="1245" y="5"/>
                  </a:lnTo>
                  <a:close/>
                  <a:moveTo>
                    <a:pt x="0" y="65"/>
                  </a:moveTo>
                  <a:lnTo>
                    <a:pt x="0" y="70"/>
                  </a:lnTo>
                  <a:lnTo>
                    <a:pt x="2" y="70"/>
                  </a:lnTo>
                  <a:lnTo>
                    <a:pt x="4" y="70"/>
                  </a:lnTo>
                  <a:lnTo>
                    <a:pt x="5" y="70"/>
                  </a:lnTo>
                  <a:lnTo>
                    <a:pt x="4" y="61"/>
                  </a:lnTo>
                  <a:lnTo>
                    <a:pt x="4" y="63"/>
                  </a:lnTo>
                  <a:lnTo>
                    <a:pt x="2" y="63"/>
                  </a:lnTo>
                  <a:lnTo>
                    <a:pt x="2" y="65"/>
                  </a:lnTo>
                  <a:lnTo>
                    <a:pt x="0" y="6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8" name="Freeform 215"/>
            <p:cNvSpPr>
              <a:spLocks noEditPoints="1"/>
            </p:cNvSpPr>
            <p:nvPr/>
          </p:nvSpPr>
          <p:spPr bwMode="auto">
            <a:xfrm>
              <a:off x="1413" y="2938"/>
              <a:ext cx="1239" cy="73"/>
            </a:xfrm>
            <a:custGeom>
              <a:avLst/>
              <a:gdLst>
                <a:gd name="T0" fmla="*/ 1239 w 1239"/>
                <a:gd name="T1" fmla="*/ 7 h 73"/>
                <a:gd name="T2" fmla="*/ 1239 w 1239"/>
                <a:gd name="T3" fmla="*/ 2 h 73"/>
                <a:gd name="T4" fmla="*/ 1239 w 1239"/>
                <a:gd name="T5" fmla="*/ 2 h 73"/>
                <a:gd name="T6" fmla="*/ 1239 w 1239"/>
                <a:gd name="T7" fmla="*/ 2 h 73"/>
                <a:gd name="T8" fmla="*/ 1238 w 1239"/>
                <a:gd name="T9" fmla="*/ 2 h 73"/>
                <a:gd name="T10" fmla="*/ 1238 w 1239"/>
                <a:gd name="T11" fmla="*/ 2 h 73"/>
                <a:gd name="T12" fmla="*/ 1238 w 1239"/>
                <a:gd name="T13" fmla="*/ 2 h 73"/>
                <a:gd name="T14" fmla="*/ 1236 w 1239"/>
                <a:gd name="T15" fmla="*/ 0 h 73"/>
                <a:gd name="T16" fmla="*/ 1236 w 1239"/>
                <a:gd name="T17" fmla="*/ 0 h 73"/>
                <a:gd name="T18" fmla="*/ 1234 w 1239"/>
                <a:gd name="T19" fmla="*/ 0 h 73"/>
                <a:gd name="T20" fmla="*/ 1234 w 1239"/>
                <a:gd name="T21" fmla="*/ 7 h 73"/>
                <a:gd name="T22" fmla="*/ 1239 w 1239"/>
                <a:gd name="T23" fmla="*/ 7 h 73"/>
                <a:gd name="T24" fmla="*/ 1239 w 1239"/>
                <a:gd name="T25" fmla="*/ 9 h 73"/>
                <a:gd name="T26" fmla="*/ 1239 w 1239"/>
                <a:gd name="T27" fmla="*/ 9 h 73"/>
                <a:gd name="T28" fmla="*/ 1239 w 1239"/>
                <a:gd name="T29" fmla="*/ 9 h 73"/>
                <a:gd name="T30" fmla="*/ 1238 w 1239"/>
                <a:gd name="T31" fmla="*/ 10 h 73"/>
                <a:gd name="T32" fmla="*/ 1238 w 1239"/>
                <a:gd name="T33" fmla="*/ 10 h 73"/>
                <a:gd name="T34" fmla="*/ 1238 w 1239"/>
                <a:gd name="T35" fmla="*/ 10 h 73"/>
                <a:gd name="T36" fmla="*/ 1236 w 1239"/>
                <a:gd name="T37" fmla="*/ 10 h 73"/>
                <a:gd name="T38" fmla="*/ 1236 w 1239"/>
                <a:gd name="T39" fmla="*/ 10 h 73"/>
                <a:gd name="T40" fmla="*/ 1234 w 1239"/>
                <a:gd name="T41" fmla="*/ 10 h 73"/>
                <a:gd name="T42" fmla="*/ 1234 w 1239"/>
                <a:gd name="T43" fmla="*/ 7 h 73"/>
                <a:gd name="T44" fmla="*/ 1239 w 1239"/>
                <a:gd name="T45" fmla="*/ 7 h 73"/>
                <a:gd name="T46" fmla="*/ 0 w 1239"/>
                <a:gd name="T47" fmla="*/ 65 h 73"/>
                <a:gd name="T48" fmla="*/ 0 w 1239"/>
                <a:gd name="T49" fmla="*/ 72 h 73"/>
                <a:gd name="T50" fmla="*/ 0 w 1239"/>
                <a:gd name="T51" fmla="*/ 72 h 73"/>
                <a:gd name="T52" fmla="*/ 2 w 1239"/>
                <a:gd name="T53" fmla="*/ 72 h 73"/>
                <a:gd name="T54" fmla="*/ 2 w 1239"/>
                <a:gd name="T55" fmla="*/ 72 h 73"/>
                <a:gd name="T56" fmla="*/ 3 w 1239"/>
                <a:gd name="T57" fmla="*/ 72 h 73"/>
                <a:gd name="T58" fmla="*/ 3 w 1239"/>
                <a:gd name="T59" fmla="*/ 72 h 73"/>
                <a:gd name="T60" fmla="*/ 3 w 1239"/>
                <a:gd name="T61" fmla="*/ 72 h 73"/>
                <a:gd name="T62" fmla="*/ 5 w 1239"/>
                <a:gd name="T63" fmla="*/ 73 h 73"/>
                <a:gd name="T64" fmla="*/ 5 w 1239"/>
                <a:gd name="T65" fmla="*/ 73 h 73"/>
                <a:gd name="T66" fmla="*/ 5 w 1239"/>
                <a:gd name="T67" fmla="*/ 73 h 73"/>
                <a:gd name="T68" fmla="*/ 5 w 1239"/>
                <a:gd name="T69" fmla="*/ 70 h 73"/>
                <a:gd name="T70" fmla="*/ 5 w 1239"/>
                <a:gd name="T71" fmla="*/ 62 h 73"/>
                <a:gd name="T72" fmla="*/ 5 w 1239"/>
                <a:gd name="T73" fmla="*/ 63 h 73"/>
                <a:gd name="T74" fmla="*/ 3 w 1239"/>
                <a:gd name="T75" fmla="*/ 63 h 73"/>
                <a:gd name="T76" fmla="*/ 3 w 1239"/>
                <a:gd name="T77" fmla="*/ 63 h 73"/>
                <a:gd name="T78" fmla="*/ 2 w 1239"/>
                <a:gd name="T79" fmla="*/ 63 h 73"/>
                <a:gd name="T80" fmla="*/ 2 w 1239"/>
                <a:gd name="T81" fmla="*/ 65 h 73"/>
                <a:gd name="T82" fmla="*/ 2 w 1239"/>
                <a:gd name="T83" fmla="*/ 65 h 73"/>
                <a:gd name="T84" fmla="*/ 0 w 1239"/>
                <a:gd name="T85" fmla="*/ 65 h 73"/>
                <a:gd name="T86" fmla="*/ 0 w 1239"/>
                <a:gd name="T87" fmla="*/ 65 h 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39"/>
                <a:gd name="T133" fmla="*/ 0 h 73"/>
                <a:gd name="T134" fmla="*/ 1239 w 1239"/>
                <a:gd name="T135" fmla="*/ 73 h 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39" h="73">
                  <a:moveTo>
                    <a:pt x="1239" y="7"/>
                  </a:moveTo>
                  <a:lnTo>
                    <a:pt x="1239" y="2"/>
                  </a:lnTo>
                  <a:lnTo>
                    <a:pt x="1238" y="2"/>
                  </a:lnTo>
                  <a:lnTo>
                    <a:pt x="1236" y="0"/>
                  </a:lnTo>
                  <a:lnTo>
                    <a:pt x="1234" y="0"/>
                  </a:lnTo>
                  <a:lnTo>
                    <a:pt x="1234" y="7"/>
                  </a:lnTo>
                  <a:lnTo>
                    <a:pt x="1239" y="7"/>
                  </a:lnTo>
                  <a:lnTo>
                    <a:pt x="1239" y="9"/>
                  </a:lnTo>
                  <a:lnTo>
                    <a:pt x="1238" y="10"/>
                  </a:lnTo>
                  <a:lnTo>
                    <a:pt x="1236" y="10"/>
                  </a:lnTo>
                  <a:lnTo>
                    <a:pt x="1234" y="10"/>
                  </a:lnTo>
                  <a:lnTo>
                    <a:pt x="1234" y="7"/>
                  </a:lnTo>
                  <a:lnTo>
                    <a:pt x="1239" y="7"/>
                  </a:lnTo>
                  <a:close/>
                  <a:moveTo>
                    <a:pt x="0" y="65"/>
                  </a:moveTo>
                  <a:lnTo>
                    <a:pt x="0" y="72"/>
                  </a:lnTo>
                  <a:lnTo>
                    <a:pt x="2" y="72"/>
                  </a:lnTo>
                  <a:lnTo>
                    <a:pt x="3" y="72"/>
                  </a:lnTo>
                  <a:lnTo>
                    <a:pt x="5" y="73"/>
                  </a:lnTo>
                  <a:lnTo>
                    <a:pt x="5" y="70"/>
                  </a:lnTo>
                  <a:lnTo>
                    <a:pt x="5" y="62"/>
                  </a:lnTo>
                  <a:lnTo>
                    <a:pt x="5" y="63"/>
                  </a:lnTo>
                  <a:lnTo>
                    <a:pt x="3" y="63"/>
                  </a:lnTo>
                  <a:lnTo>
                    <a:pt x="2" y="63"/>
                  </a:lnTo>
                  <a:lnTo>
                    <a:pt x="2" y="65"/>
                  </a:lnTo>
                  <a:lnTo>
                    <a:pt x="0" y="6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29" name="Freeform 216"/>
            <p:cNvSpPr>
              <a:spLocks noEditPoints="1"/>
            </p:cNvSpPr>
            <p:nvPr/>
          </p:nvSpPr>
          <p:spPr bwMode="auto">
            <a:xfrm>
              <a:off x="1415" y="2938"/>
              <a:ext cx="1236" cy="73"/>
            </a:xfrm>
            <a:custGeom>
              <a:avLst/>
              <a:gdLst>
                <a:gd name="T0" fmla="*/ 1236 w 1236"/>
                <a:gd name="T1" fmla="*/ 7 h 73"/>
                <a:gd name="T2" fmla="*/ 1236 w 1236"/>
                <a:gd name="T3" fmla="*/ 2 h 73"/>
                <a:gd name="T4" fmla="*/ 1236 w 1236"/>
                <a:gd name="T5" fmla="*/ 2 h 73"/>
                <a:gd name="T6" fmla="*/ 1234 w 1236"/>
                <a:gd name="T7" fmla="*/ 0 h 73"/>
                <a:gd name="T8" fmla="*/ 1234 w 1236"/>
                <a:gd name="T9" fmla="*/ 0 h 73"/>
                <a:gd name="T10" fmla="*/ 1232 w 1236"/>
                <a:gd name="T11" fmla="*/ 0 h 73"/>
                <a:gd name="T12" fmla="*/ 1232 w 1236"/>
                <a:gd name="T13" fmla="*/ 0 h 73"/>
                <a:gd name="T14" fmla="*/ 1232 w 1236"/>
                <a:gd name="T15" fmla="*/ 0 h 73"/>
                <a:gd name="T16" fmla="*/ 1231 w 1236"/>
                <a:gd name="T17" fmla="*/ 0 h 73"/>
                <a:gd name="T18" fmla="*/ 1231 w 1236"/>
                <a:gd name="T19" fmla="*/ 0 h 73"/>
                <a:gd name="T20" fmla="*/ 1231 w 1236"/>
                <a:gd name="T21" fmla="*/ 7 h 73"/>
                <a:gd name="T22" fmla="*/ 1236 w 1236"/>
                <a:gd name="T23" fmla="*/ 7 h 73"/>
                <a:gd name="T24" fmla="*/ 1236 w 1236"/>
                <a:gd name="T25" fmla="*/ 10 h 73"/>
                <a:gd name="T26" fmla="*/ 1236 w 1236"/>
                <a:gd name="T27" fmla="*/ 10 h 73"/>
                <a:gd name="T28" fmla="*/ 1234 w 1236"/>
                <a:gd name="T29" fmla="*/ 10 h 73"/>
                <a:gd name="T30" fmla="*/ 1234 w 1236"/>
                <a:gd name="T31" fmla="*/ 10 h 73"/>
                <a:gd name="T32" fmla="*/ 1232 w 1236"/>
                <a:gd name="T33" fmla="*/ 10 h 73"/>
                <a:gd name="T34" fmla="*/ 1232 w 1236"/>
                <a:gd name="T35" fmla="*/ 10 h 73"/>
                <a:gd name="T36" fmla="*/ 1232 w 1236"/>
                <a:gd name="T37" fmla="*/ 10 h 73"/>
                <a:gd name="T38" fmla="*/ 1231 w 1236"/>
                <a:gd name="T39" fmla="*/ 10 h 73"/>
                <a:gd name="T40" fmla="*/ 1231 w 1236"/>
                <a:gd name="T41" fmla="*/ 12 h 73"/>
                <a:gd name="T42" fmla="*/ 1231 w 1236"/>
                <a:gd name="T43" fmla="*/ 7 h 73"/>
                <a:gd name="T44" fmla="*/ 1236 w 1236"/>
                <a:gd name="T45" fmla="*/ 7 h 73"/>
                <a:gd name="T46" fmla="*/ 0 w 1236"/>
                <a:gd name="T47" fmla="*/ 63 h 73"/>
                <a:gd name="T48" fmla="*/ 1 w 1236"/>
                <a:gd name="T49" fmla="*/ 72 h 73"/>
                <a:gd name="T50" fmla="*/ 1 w 1236"/>
                <a:gd name="T51" fmla="*/ 72 h 73"/>
                <a:gd name="T52" fmla="*/ 1 w 1236"/>
                <a:gd name="T53" fmla="*/ 72 h 73"/>
                <a:gd name="T54" fmla="*/ 3 w 1236"/>
                <a:gd name="T55" fmla="*/ 73 h 73"/>
                <a:gd name="T56" fmla="*/ 3 w 1236"/>
                <a:gd name="T57" fmla="*/ 73 h 73"/>
                <a:gd name="T58" fmla="*/ 3 w 1236"/>
                <a:gd name="T59" fmla="*/ 73 h 73"/>
                <a:gd name="T60" fmla="*/ 5 w 1236"/>
                <a:gd name="T61" fmla="*/ 73 h 73"/>
                <a:gd name="T62" fmla="*/ 5 w 1236"/>
                <a:gd name="T63" fmla="*/ 73 h 73"/>
                <a:gd name="T64" fmla="*/ 6 w 1236"/>
                <a:gd name="T65" fmla="*/ 73 h 73"/>
                <a:gd name="T66" fmla="*/ 6 w 1236"/>
                <a:gd name="T67" fmla="*/ 73 h 73"/>
                <a:gd name="T68" fmla="*/ 6 w 1236"/>
                <a:gd name="T69" fmla="*/ 70 h 73"/>
                <a:gd name="T70" fmla="*/ 5 w 1236"/>
                <a:gd name="T71" fmla="*/ 62 h 73"/>
                <a:gd name="T72" fmla="*/ 5 w 1236"/>
                <a:gd name="T73" fmla="*/ 62 h 73"/>
                <a:gd name="T74" fmla="*/ 5 w 1236"/>
                <a:gd name="T75" fmla="*/ 62 h 73"/>
                <a:gd name="T76" fmla="*/ 3 w 1236"/>
                <a:gd name="T77" fmla="*/ 62 h 73"/>
                <a:gd name="T78" fmla="*/ 3 w 1236"/>
                <a:gd name="T79" fmla="*/ 62 h 73"/>
                <a:gd name="T80" fmla="*/ 3 w 1236"/>
                <a:gd name="T81" fmla="*/ 63 h 73"/>
                <a:gd name="T82" fmla="*/ 1 w 1236"/>
                <a:gd name="T83" fmla="*/ 63 h 73"/>
                <a:gd name="T84" fmla="*/ 1 w 1236"/>
                <a:gd name="T85" fmla="*/ 63 h 73"/>
                <a:gd name="T86" fmla="*/ 0 w 1236"/>
                <a:gd name="T87" fmla="*/ 63 h 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36"/>
                <a:gd name="T133" fmla="*/ 0 h 73"/>
                <a:gd name="T134" fmla="*/ 1236 w 1236"/>
                <a:gd name="T135" fmla="*/ 73 h 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36" h="73">
                  <a:moveTo>
                    <a:pt x="1236" y="7"/>
                  </a:moveTo>
                  <a:lnTo>
                    <a:pt x="1236" y="2"/>
                  </a:lnTo>
                  <a:lnTo>
                    <a:pt x="1234" y="0"/>
                  </a:lnTo>
                  <a:lnTo>
                    <a:pt x="1232" y="0"/>
                  </a:lnTo>
                  <a:lnTo>
                    <a:pt x="1231" y="0"/>
                  </a:lnTo>
                  <a:lnTo>
                    <a:pt x="1231" y="7"/>
                  </a:lnTo>
                  <a:lnTo>
                    <a:pt x="1236" y="7"/>
                  </a:lnTo>
                  <a:lnTo>
                    <a:pt x="1236" y="10"/>
                  </a:lnTo>
                  <a:lnTo>
                    <a:pt x="1234" y="10"/>
                  </a:lnTo>
                  <a:lnTo>
                    <a:pt x="1232" y="10"/>
                  </a:lnTo>
                  <a:lnTo>
                    <a:pt x="1231" y="10"/>
                  </a:lnTo>
                  <a:lnTo>
                    <a:pt x="1231" y="12"/>
                  </a:lnTo>
                  <a:lnTo>
                    <a:pt x="1231" y="7"/>
                  </a:lnTo>
                  <a:lnTo>
                    <a:pt x="1236" y="7"/>
                  </a:lnTo>
                  <a:close/>
                  <a:moveTo>
                    <a:pt x="0" y="63"/>
                  </a:moveTo>
                  <a:lnTo>
                    <a:pt x="1" y="72"/>
                  </a:lnTo>
                  <a:lnTo>
                    <a:pt x="3" y="73"/>
                  </a:lnTo>
                  <a:lnTo>
                    <a:pt x="5" y="73"/>
                  </a:lnTo>
                  <a:lnTo>
                    <a:pt x="6" y="73"/>
                  </a:lnTo>
                  <a:lnTo>
                    <a:pt x="6" y="70"/>
                  </a:lnTo>
                  <a:lnTo>
                    <a:pt x="5" y="62"/>
                  </a:lnTo>
                  <a:lnTo>
                    <a:pt x="3" y="62"/>
                  </a:lnTo>
                  <a:lnTo>
                    <a:pt x="3" y="63"/>
                  </a:lnTo>
                  <a:lnTo>
                    <a:pt x="1" y="63"/>
                  </a:lnTo>
                  <a:lnTo>
                    <a:pt x="0" y="63"/>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0" name="Freeform 217"/>
            <p:cNvSpPr>
              <a:spLocks noEditPoints="1"/>
            </p:cNvSpPr>
            <p:nvPr/>
          </p:nvSpPr>
          <p:spPr bwMode="auto">
            <a:xfrm>
              <a:off x="1418" y="2937"/>
              <a:ext cx="1229" cy="74"/>
            </a:xfrm>
            <a:custGeom>
              <a:avLst/>
              <a:gdLst>
                <a:gd name="T0" fmla="*/ 1229 w 1229"/>
                <a:gd name="T1" fmla="*/ 8 h 74"/>
                <a:gd name="T2" fmla="*/ 1229 w 1229"/>
                <a:gd name="T3" fmla="*/ 1 h 74"/>
                <a:gd name="T4" fmla="*/ 1229 w 1229"/>
                <a:gd name="T5" fmla="*/ 1 h 74"/>
                <a:gd name="T6" fmla="*/ 1229 w 1229"/>
                <a:gd name="T7" fmla="*/ 1 h 74"/>
                <a:gd name="T8" fmla="*/ 1228 w 1229"/>
                <a:gd name="T9" fmla="*/ 1 h 74"/>
                <a:gd name="T10" fmla="*/ 1228 w 1229"/>
                <a:gd name="T11" fmla="*/ 1 h 74"/>
                <a:gd name="T12" fmla="*/ 1226 w 1229"/>
                <a:gd name="T13" fmla="*/ 1 h 74"/>
                <a:gd name="T14" fmla="*/ 1226 w 1229"/>
                <a:gd name="T15" fmla="*/ 0 h 74"/>
                <a:gd name="T16" fmla="*/ 1226 w 1229"/>
                <a:gd name="T17" fmla="*/ 0 h 74"/>
                <a:gd name="T18" fmla="*/ 1224 w 1229"/>
                <a:gd name="T19" fmla="*/ 0 h 74"/>
                <a:gd name="T20" fmla="*/ 1224 w 1229"/>
                <a:gd name="T21" fmla="*/ 8 h 74"/>
                <a:gd name="T22" fmla="*/ 1229 w 1229"/>
                <a:gd name="T23" fmla="*/ 8 h 74"/>
                <a:gd name="T24" fmla="*/ 1229 w 1229"/>
                <a:gd name="T25" fmla="*/ 11 h 74"/>
                <a:gd name="T26" fmla="*/ 1229 w 1229"/>
                <a:gd name="T27" fmla="*/ 11 h 74"/>
                <a:gd name="T28" fmla="*/ 1229 w 1229"/>
                <a:gd name="T29" fmla="*/ 11 h 74"/>
                <a:gd name="T30" fmla="*/ 1228 w 1229"/>
                <a:gd name="T31" fmla="*/ 11 h 74"/>
                <a:gd name="T32" fmla="*/ 1228 w 1229"/>
                <a:gd name="T33" fmla="*/ 13 h 74"/>
                <a:gd name="T34" fmla="*/ 1228 w 1229"/>
                <a:gd name="T35" fmla="*/ 13 h 74"/>
                <a:gd name="T36" fmla="*/ 1226 w 1229"/>
                <a:gd name="T37" fmla="*/ 13 h 74"/>
                <a:gd name="T38" fmla="*/ 1226 w 1229"/>
                <a:gd name="T39" fmla="*/ 13 h 74"/>
                <a:gd name="T40" fmla="*/ 1224 w 1229"/>
                <a:gd name="T41" fmla="*/ 13 h 74"/>
                <a:gd name="T42" fmla="*/ 1224 w 1229"/>
                <a:gd name="T43" fmla="*/ 8 h 74"/>
                <a:gd name="T44" fmla="*/ 1229 w 1229"/>
                <a:gd name="T45" fmla="*/ 8 h 74"/>
                <a:gd name="T46" fmla="*/ 0 w 1229"/>
                <a:gd name="T47" fmla="*/ 63 h 74"/>
                <a:gd name="T48" fmla="*/ 0 w 1229"/>
                <a:gd name="T49" fmla="*/ 71 h 74"/>
                <a:gd name="T50" fmla="*/ 0 w 1229"/>
                <a:gd name="T51" fmla="*/ 74 h 74"/>
                <a:gd name="T52" fmla="*/ 2 w 1229"/>
                <a:gd name="T53" fmla="*/ 74 h 74"/>
                <a:gd name="T54" fmla="*/ 2 w 1229"/>
                <a:gd name="T55" fmla="*/ 74 h 74"/>
                <a:gd name="T56" fmla="*/ 3 w 1229"/>
                <a:gd name="T57" fmla="*/ 74 h 74"/>
                <a:gd name="T58" fmla="*/ 3 w 1229"/>
                <a:gd name="T59" fmla="*/ 74 h 74"/>
                <a:gd name="T60" fmla="*/ 3 w 1229"/>
                <a:gd name="T61" fmla="*/ 74 h 74"/>
                <a:gd name="T62" fmla="*/ 5 w 1229"/>
                <a:gd name="T63" fmla="*/ 74 h 74"/>
                <a:gd name="T64" fmla="*/ 5 w 1229"/>
                <a:gd name="T65" fmla="*/ 74 h 74"/>
                <a:gd name="T66" fmla="*/ 7 w 1229"/>
                <a:gd name="T67" fmla="*/ 74 h 74"/>
                <a:gd name="T68" fmla="*/ 5 w 1229"/>
                <a:gd name="T69" fmla="*/ 71 h 74"/>
                <a:gd name="T70" fmla="*/ 5 w 1229"/>
                <a:gd name="T71" fmla="*/ 61 h 74"/>
                <a:gd name="T72" fmla="*/ 3 w 1229"/>
                <a:gd name="T73" fmla="*/ 61 h 74"/>
                <a:gd name="T74" fmla="*/ 3 w 1229"/>
                <a:gd name="T75" fmla="*/ 61 h 74"/>
                <a:gd name="T76" fmla="*/ 3 w 1229"/>
                <a:gd name="T77" fmla="*/ 61 h 74"/>
                <a:gd name="T78" fmla="*/ 2 w 1229"/>
                <a:gd name="T79" fmla="*/ 63 h 74"/>
                <a:gd name="T80" fmla="*/ 2 w 1229"/>
                <a:gd name="T81" fmla="*/ 63 h 74"/>
                <a:gd name="T82" fmla="*/ 2 w 1229"/>
                <a:gd name="T83" fmla="*/ 63 h 74"/>
                <a:gd name="T84" fmla="*/ 0 w 1229"/>
                <a:gd name="T85" fmla="*/ 63 h 74"/>
                <a:gd name="T86" fmla="*/ 0 w 1229"/>
                <a:gd name="T87" fmla="*/ 63 h 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29"/>
                <a:gd name="T133" fmla="*/ 0 h 74"/>
                <a:gd name="T134" fmla="*/ 1229 w 1229"/>
                <a:gd name="T135" fmla="*/ 74 h 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29" h="74">
                  <a:moveTo>
                    <a:pt x="1229" y="8"/>
                  </a:moveTo>
                  <a:lnTo>
                    <a:pt x="1229" y="1"/>
                  </a:lnTo>
                  <a:lnTo>
                    <a:pt x="1228" y="1"/>
                  </a:lnTo>
                  <a:lnTo>
                    <a:pt x="1226" y="1"/>
                  </a:lnTo>
                  <a:lnTo>
                    <a:pt x="1226" y="0"/>
                  </a:lnTo>
                  <a:lnTo>
                    <a:pt x="1224" y="0"/>
                  </a:lnTo>
                  <a:lnTo>
                    <a:pt x="1224" y="8"/>
                  </a:lnTo>
                  <a:lnTo>
                    <a:pt x="1229" y="8"/>
                  </a:lnTo>
                  <a:lnTo>
                    <a:pt x="1229" y="11"/>
                  </a:lnTo>
                  <a:lnTo>
                    <a:pt x="1228" y="11"/>
                  </a:lnTo>
                  <a:lnTo>
                    <a:pt x="1228" y="13"/>
                  </a:lnTo>
                  <a:lnTo>
                    <a:pt x="1226" y="13"/>
                  </a:lnTo>
                  <a:lnTo>
                    <a:pt x="1224" y="13"/>
                  </a:lnTo>
                  <a:lnTo>
                    <a:pt x="1224" y="8"/>
                  </a:lnTo>
                  <a:lnTo>
                    <a:pt x="1229" y="8"/>
                  </a:lnTo>
                  <a:close/>
                  <a:moveTo>
                    <a:pt x="0" y="63"/>
                  </a:moveTo>
                  <a:lnTo>
                    <a:pt x="0" y="71"/>
                  </a:lnTo>
                  <a:lnTo>
                    <a:pt x="0" y="74"/>
                  </a:lnTo>
                  <a:lnTo>
                    <a:pt x="2" y="74"/>
                  </a:lnTo>
                  <a:lnTo>
                    <a:pt x="3" y="74"/>
                  </a:lnTo>
                  <a:lnTo>
                    <a:pt x="5" y="74"/>
                  </a:lnTo>
                  <a:lnTo>
                    <a:pt x="7" y="74"/>
                  </a:lnTo>
                  <a:lnTo>
                    <a:pt x="5" y="71"/>
                  </a:lnTo>
                  <a:lnTo>
                    <a:pt x="5" y="61"/>
                  </a:lnTo>
                  <a:lnTo>
                    <a:pt x="3" y="61"/>
                  </a:lnTo>
                  <a:lnTo>
                    <a:pt x="2" y="63"/>
                  </a:lnTo>
                  <a:lnTo>
                    <a:pt x="0" y="63"/>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1" name="Freeform 218"/>
            <p:cNvSpPr>
              <a:spLocks noEditPoints="1"/>
            </p:cNvSpPr>
            <p:nvPr/>
          </p:nvSpPr>
          <p:spPr bwMode="auto">
            <a:xfrm>
              <a:off x="1420" y="2937"/>
              <a:ext cx="1226" cy="76"/>
            </a:xfrm>
            <a:custGeom>
              <a:avLst/>
              <a:gdLst>
                <a:gd name="T0" fmla="*/ 1226 w 1226"/>
                <a:gd name="T1" fmla="*/ 8 h 76"/>
                <a:gd name="T2" fmla="*/ 1226 w 1226"/>
                <a:gd name="T3" fmla="*/ 1 h 76"/>
                <a:gd name="T4" fmla="*/ 1224 w 1226"/>
                <a:gd name="T5" fmla="*/ 1 h 76"/>
                <a:gd name="T6" fmla="*/ 1224 w 1226"/>
                <a:gd name="T7" fmla="*/ 0 h 76"/>
                <a:gd name="T8" fmla="*/ 1224 w 1226"/>
                <a:gd name="T9" fmla="*/ 0 h 76"/>
                <a:gd name="T10" fmla="*/ 1222 w 1226"/>
                <a:gd name="T11" fmla="*/ 0 h 76"/>
                <a:gd name="T12" fmla="*/ 1222 w 1226"/>
                <a:gd name="T13" fmla="*/ 0 h 76"/>
                <a:gd name="T14" fmla="*/ 1222 w 1226"/>
                <a:gd name="T15" fmla="*/ 0 h 76"/>
                <a:gd name="T16" fmla="*/ 1221 w 1226"/>
                <a:gd name="T17" fmla="*/ 0 h 76"/>
                <a:gd name="T18" fmla="*/ 1221 w 1226"/>
                <a:gd name="T19" fmla="*/ 0 h 76"/>
                <a:gd name="T20" fmla="*/ 1221 w 1226"/>
                <a:gd name="T21" fmla="*/ 8 h 76"/>
                <a:gd name="T22" fmla="*/ 1226 w 1226"/>
                <a:gd name="T23" fmla="*/ 8 h 76"/>
                <a:gd name="T24" fmla="*/ 1226 w 1226"/>
                <a:gd name="T25" fmla="*/ 13 h 76"/>
                <a:gd name="T26" fmla="*/ 1226 w 1226"/>
                <a:gd name="T27" fmla="*/ 13 h 76"/>
                <a:gd name="T28" fmla="*/ 1224 w 1226"/>
                <a:gd name="T29" fmla="*/ 13 h 76"/>
                <a:gd name="T30" fmla="*/ 1224 w 1226"/>
                <a:gd name="T31" fmla="*/ 13 h 76"/>
                <a:gd name="T32" fmla="*/ 1222 w 1226"/>
                <a:gd name="T33" fmla="*/ 13 h 76"/>
                <a:gd name="T34" fmla="*/ 1222 w 1226"/>
                <a:gd name="T35" fmla="*/ 13 h 76"/>
                <a:gd name="T36" fmla="*/ 1222 w 1226"/>
                <a:gd name="T37" fmla="*/ 13 h 76"/>
                <a:gd name="T38" fmla="*/ 1221 w 1226"/>
                <a:gd name="T39" fmla="*/ 13 h 76"/>
                <a:gd name="T40" fmla="*/ 1221 w 1226"/>
                <a:gd name="T41" fmla="*/ 15 h 76"/>
                <a:gd name="T42" fmla="*/ 1221 w 1226"/>
                <a:gd name="T43" fmla="*/ 8 h 76"/>
                <a:gd name="T44" fmla="*/ 1226 w 1226"/>
                <a:gd name="T45" fmla="*/ 8 h 76"/>
                <a:gd name="T46" fmla="*/ 0 w 1226"/>
                <a:gd name="T47" fmla="*/ 63 h 76"/>
                <a:gd name="T48" fmla="*/ 1 w 1226"/>
                <a:gd name="T49" fmla="*/ 71 h 76"/>
                <a:gd name="T50" fmla="*/ 1 w 1226"/>
                <a:gd name="T51" fmla="*/ 74 h 76"/>
                <a:gd name="T52" fmla="*/ 1 w 1226"/>
                <a:gd name="T53" fmla="*/ 74 h 76"/>
                <a:gd name="T54" fmla="*/ 3 w 1226"/>
                <a:gd name="T55" fmla="*/ 74 h 76"/>
                <a:gd name="T56" fmla="*/ 3 w 1226"/>
                <a:gd name="T57" fmla="*/ 74 h 76"/>
                <a:gd name="T58" fmla="*/ 5 w 1226"/>
                <a:gd name="T59" fmla="*/ 74 h 76"/>
                <a:gd name="T60" fmla="*/ 5 w 1226"/>
                <a:gd name="T61" fmla="*/ 74 h 76"/>
                <a:gd name="T62" fmla="*/ 5 w 1226"/>
                <a:gd name="T63" fmla="*/ 76 h 76"/>
                <a:gd name="T64" fmla="*/ 6 w 1226"/>
                <a:gd name="T65" fmla="*/ 76 h 76"/>
                <a:gd name="T66" fmla="*/ 6 w 1226"/>
                <a:gd name="T67" fmla="*/ 76 h 76"/>
                <a:gd name="T68" fmla="*/ 6 w 1226"/>
                <a:gd name="T69" fmla="*/ 71 h 76"/>
                <a:gd name="T70" fmla="*/ 5 w 1226"/>
                <a:gd name="T71" fmla="*/ 59 h 76"/>
                <a:gd name="T72" fmla="*/ 5 w 1226"/>
                <a:gd name="T73" fmla="*/ 59 h 76"/>
                <a:gd name="T74" fmla="*/ 3 w 1226"/>
                <a:gd name="T75" fmla="*/ 59 h 76"/>
                <a:gd name="T76" fmla="*/ 3 w 1226"/>
                <a:gd name="T77" fmla="*/ 59 h 76"/>
                <a:gd name="T78" fmla="*/ 3 w 1226"/>
                <a:gd name="T79" fmla="*/ 61 h 76"/>
                <a:gd name="T80" fmla="*/ 1 w 1226"/>
                <a:gd name="T81" fmla="*/ 61 h 76"/>
                <a:gd name="T82" fmla="*/ 1 w 1226"/>
                <a:gd name="T83" fmla="*/ 61 h 76"/>
                <a:gd name="T84" fmla="*/ 1 w 1226"/>
                <a:gd name="T85" fmla="*/ 61 h 76"/>
                <a:gd name="T86" fmla="*/ 0 w 1226"/>
                <a:gd name="T87" fmla="*/ 63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26"/>
                <a:gd name="T133" fmla="*/ 0 h 76"/>
                <a:gd name="T134" fmla="*/ 1226 w 1226"/>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26" h="76">
                  <a:moveTo>
                    <a:pt x="1226" y="8"/>
                  </a:moveTo>
                  <a:lnTo>
                    <a:pt x="1226" y="1"/>
                  </a:lnTo>
                  <a:lnTo>
                    <a:pt x="1224" y="1"/>
                  </a:lnTo>
                  <a:lnTo>
                    <a:pt x="1224" y="0"/>
                  </a:lnTo>
                  <a:lnTo>
                    <a:pt x="1222" y="0"/>
                  </a:lnTo>
                  <a:lnTo>
                    <a:pt x="1221" y="0"/>
                  </a:lnTo>
                  <a:lnTo>
                    <a:pt x="1221" y="8"/>
                  </a:lnTo>
                  <a:lnTo>
                    <a:pt x="1226" y="8"/>
                  </a:lnTo>
                  <a:lnTo>
                    <a:pt x="1226" y="13"/>
                  </a:lnTo>
                  <a:lnTo>
                    <a:pt x="1224" y="13"/>
                  </a:lnTo>
                  <a:lnTo>
                    <a:pt x="1222" y="13"/>
                  </a:lnTo>
                  <a:lnTo>
                    <a:pt x="1221" y="13"/>
                  </a:lnTo>
                  <a:lnTo>
                    <a:pt x="1221" y="15"/>
                  </a:lnTo>
                  <a:lnTo>
                    <a:pt x="1221" y="8"/>
                  </a:lnTo>
                  <a:lnTo>
                    <a:pt x="1226" y="8"/>
                  </a:lnTo>
                  <a:close/>
                  <a:moveTo>
                    <a:pt x="0" y="63"/>
                  </a:moveTo>
                  <a:lnTo>
                    <a:pt x="1" y="71"/>
                  </a:lnTo>
                  <a:lnTo>
                    <a:pt x="1" y="74"/>
                  </a:lnTo>
                  <a:lnTo>
                    <a:pt x="3" y="74"/>
                  </a:lnTo>
                  <a:lnTo>
                    <a:pt x="5" y="74"/>
                  </a:lnTo>
                  <a:lnTo>
                    <a:pt x="5" y="76"/>
                  </a:lnTo>
                  <a:lnTo>
                    <a:pt x="6" y="76"/>
                  </a:lnTo>
                  <a:lnTo>
                    <a:pt x="6" y="71"/>
                  </a:lnTo>
                  <a:lnTo>
                    <a:pt x="5" y="59"/>
                  </a:lnTo>
                  <a:lnTo>
                    <a:pt x="3" y="59"/>
                  </a:lnTo>
                  <a:lnTo>
                    <a:pt x="3" y="61"/>
                  </a:lnTo>
                  <a:lnTo>
                    <a:pt x="1" y="61"/>
                  </a:lnTo>
                  <a:lnTo>
                    <a:pt x="0" y="63"/>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2" name="Freeform 219"/>
            <p:cNvSpPr>
              <a:spLocks noEditPoints="1"/>
            </p:cNvSpPr>
            <p:nvPr/>
          </p:nvSpPr>
          <p:spPr bwMode="auto">
            <a:xfrm>
              <a:off x="1423" y="2935"/>
              <a:ext cx="1219" cy="80"/>
            </a:xfrm>
            <a:custGeom>
              <a:avLst/>
              <a:gdLst>
                <a:gd name="T0" fmla="*/ 1219 w 1219"/>
                <a:gd name="T1" fmla="*/ 10 h 80"/>
                <a:gd name="T2" fmla="*/ 1219 w 1219"/>
                <a:gd name="T3" fmla="*/ 2 h 80"/>
                <a:gd name="T4" fmla="*/ 1219 w 1219"/>
                <a:gd name="T5" fmla="*/ 2 h 80"/>
                <a:gd name="T6" fmla="*/ 1219 w 1219"/>
                <a:gd name="T7" fmla="*/ 2 h 80"/>
                <a:gd name="T8" fmla="*/ 1218 w 1219"/>
                <a:gd name="T9" fmla="*/ 2 h 80"/>
                <a:gd name="T10" fmla="*/ 1218 w 1219"/>
                <a:gd name="T11" fmla="*/ 2 h 80"/>
                <a:gd name="T12" fmla="*/ 1216 w 1219"/>
                <a:gd name="T13" fmla="*/ 0 h 80"/>
                <a:gd name="T14" fmla="*/ 1216 w 1219"/>
                <a:gd name="T15" fmla="*/ 0 h 80"/>
                <a:gd name="T16" fmla="*/ 1216 w 1219"/>
                <a:gd name="T17" fmla="*/ 0 h 80"/>
                <a:gd name="T18" fmla="*/ 1214 w 1219"/>
                <a:gd name="T19" fmla="*/ 0 h 80"/>
                <a:gd name="T20" fmla="*/ 1214 w 1219"/>
                <a:gd name="T21" fmla="*/ 10 h 80"/>
                <a:gd name="T22" fmla="*/ 1219 w 1219"/>
                <a:gd name="T23" fmla="*/ 10 h 80"/>
                <a:gd name="T24" fmla="*/ 1219 w 1219"/>
                <a:gd name="T25" fmla="*/ 15 h 80"/>
                <a:gd name="T26" fmla="*/ 1219 w 1219"/>
                <a:gd name="T27" fmla="*/ 15 h 80"/>
                <a:gd name="T28" fmla="*/ 1219 w 1219"/>
                <a:gd name="T29" fmla="*/ 15 h 80"/>
                <a:gd name="T30" fmla="*/ 1218 w 1219"/>
                <a:gd name="T31" fmla="*/ 15 h 80"/>
                <a:gd name="T32" fmla="*/ 1218 w 1219"/>
                <a:gd name="T33" fmla="*/ 17 h 80"/>
                <a:gd name="T34" fmla="*/ 1218 w 1219"/>
                <a:gd name="T35" fmla="*/ 17 h 80"/>
                <a:gd name="T36" fmla="*/ 1216 w 1219"/>
                <a:gd name="T37" fmla="*/ 17 h 80"/>
                <a:gd name="T38" fmla="*/ 1216 w 1219"/>
                <a:gd name="T39" fmla="*/ 17 h 80"/>
                <a:gd name="T40" fmla="*/ 1214 w 1219"/>
                <a:gd name="T41" fmla="*/ 17 h 80"/>
                <a:gd name="T42" fmla="*/ 1214 w 1219"/>
                <a:gd name="T43" fmla="*/ 10 h 80"/>
                <a:gd name="T44" fmla="*/ 1219 w 1219"/>
                <a:gd name="T45" fmla="*/ 10 h 80"/>
                <a:gd name="T46" fmla="*/ 0 w 1219"/>
                <a:gd name="T47" fmla="*/ 63 h 80"/>
                <a:gd name="T48" fmla="*/ 0 w 1219"/>
                <a:gd name="T49" fmla="*/ 73 h 80"/>
                <a:gd name="T50" fmla="*/ 2 w 1219"/>
                <a:gd name="T51" fmla="*/ 76 h 80"/>
                <a:gd name="T52" fmla="*/ 2 w 1219"/>
                <a:gd name="T53" fmla="*/ 76 h 80"/>
                <a:gd name="T54" fmla="*/ 2 w 1219"/>
                <a:gd name="T55" fmla="*/ 78 h 80"/>
                <a:gd name="T56" fmla="*/ 3 w 1219"/>
                <a:gd name="T57" fmla="*/ 78 h 80"/>
                <a:gd name="T58" fmla="*/ 3 w 1219"/>
                <a:gd name="T59" fmla="*/ 78 h 80"/>
                <a:gd name="T60" fmla="*/ 5 w 1219"/>
                <a:gd name="T61" fmla="*/ 78 h 80"/>
                <a:gd name="T62" fmla="*/ 5 w 1219"/>
                <a:gd name="T63" fmla="*/ 78 h 80"/>
                <a:gd name="T64" fmla="*/ 5 w 1219"/>
                <a:gd name="T65" fmla="*/ 78 h 80"/>
                <a:gd name="T66" fmla="*/ 7 w 1219"/>
                <a:gd name="T67" fmla="*/ 80 h 80"/>
                <a:gd name="T68" fmla="*/ 5 w 1219"/>
                <a:gd name="T69" fmla="*/ 73 h 80"/>
                <a:gd name="T70" fmla="*/ 5 w 1219"/>
                <a:gd name="T71" fmla="*/ 60 h 80"/>
                <a:gd name="T72" fmla="*/ 3 w 1219"/>
                <a:gd name="T73" fmla="*/ 60 h 80"/>
                <a:gd name="T74" fmla="*/ 3 w 1219"/>
                <a:gd name="T75" fmla="*/ 60 h 80"/>
                <a:gd name="T76" fmla="*/ 3 w 1219"/>
                <a:gd name="T77" fmla="*/ 60 h 80"/>
                <a:gd name="T78" fmla="*/ 2 w 1219"/>
                <a:gd name="T79" fmla="*/ 61 h 80"/>
                <a:gd name="T80" fmla="*/ 2 w 1219"/>
                <a:gd name="T81" fmla="*/ 61 h 80"/>
                <a:gd name="T82" fmla="*/ 0 w 1219"/>
                <a:gd name="T83" fmla="*/ 61 h 80"/>
                <a:gd name="T84" fmla="*/ 0 w 1219"/>
                <a:gd name="T85" fmla="*/ 61 h 80"/>
                <a:gd name="T86" fmla="*/ 0 w 1219"/>
                <a:gd name="T87" fmla="*/ 6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19"/>
                <a:gd name="T133" fmla="*/ 0 h 80"/>
                <a:gd name="T134" fmla="*/ 1219 w 1219"/>
                <a:gd name="T135" fmla="*/ 80 h 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19" h="80">
                  <a:moveTo>
                    <a:pt x="1219" y="10"/>
                  </a:moveTo>
                  <a:lnTo>
                    <a:pt x="1219" y="2"/>
                  </a:lnTo>
                  <a:lnTo>
                    <a:pt x="1218" y="2"/>
                  </a:lnTo>
                  <a:lnTo>
                    <a:pt x="1216" y="0"/>
                  </a:lnTo>
                  <a:lnTo>
                    <a:pt x="1214" y="0"/>
                  </a:lnTo>
                  <a:lnTo>
                    <a:pt x="1214" y="10"/>
                  </a:lnTo>
                  <a:lnTo>
                    <a:pt x="1219" y="10"/>
                  </a:lnTo>
                  <a:lnTo>
                    <a:pt x="1219" y="15"/>
                  </a:lnTo>
                  <a:lnTo>
                    <a:pt x="1218" y="15"/>
                  </a:lnTo>
                  <a:lnTo>
                    <a:pt x="1218" y="17"/>
                  </a:lnTo>
                  <a:lnTo>
                    <a:pt x="1216" y="17"/>
                  </a:lnTo>
                  <a:lnTo>
                    <a:pt x="1214" y="17"/>
                  </a:lnTo>
                  <a:lnTo>
                    <a:pt x="1214" y="10"/>
                  </a:lnTo>
                  <a:lnTo>
                    <a:pt x="1219" y="10"/>
                  </a:lnTo>
                  <a:close/>
                  <a:moveTo>
                    <a:pt x="0" y="63"/>
                  </a:moveTo>
                  <a:lnTo>
                    <a:pt x="0" y="73"/>
                  </a:lnTo>
                  <a:lnTo>
                    <a:pt x="2" y="76"/>
                  </a:lnTo>
                  <a:lnTo>
                    <a:pt x="2" y="78"/>
                  </a:lnTo>
                  <a:lnTo>
                    <a:pt x="3" y="78"/>
                  </a:lnTo>
                  <a:lnTo>
                    <a:pt x="5" y="78"/>
                  </a:lnTo>
                  <a:lnTo>
                    <a:pt x="7" y="80"/>
                  </a:lnTo>
                  <a:lnTo>
                    <a:pt x="5" y="73"/>
                  </a:lnTo>
                  <a:lnTo>
                    <a:pt x="5" y="60"/>
                  </a:lnTo>
                  <a:lnTo>
                    <a:pt x="3" y="60"/>
                  </a:lnTo>
                  <a:lnTo>
                    <a:pt x="2" y="61"/>
                  </a:lnTo>
                  <a:lnTo>
                    <a:pt x="0" y="61"/>
                  </a:lnTo>
                  <a:lnTo>
                    <a:pt x="0" y="63"/>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3" name="Freeform 220"/>
            <p:cNvSpPr>
              <a:spLocks noEditPoints="1"/>
            </p:cNvSpPr>
            <p:nvPr/>
          </p:nvSpPr>
          <p:spPr bwMode="auto">
            <a:xfrm>
              <a:off x="1425" y="2933"/>
              <a:ext cx="1216" cy="83"/>
            </a:xfrm>
            <a:custGeom>
              <a:avLst/>
              <a:gdLst>
                <a:gd name="T0" fmla="*/ 1216 w 1216"/>
                <a:gd name="T1" fmla="*/ 12 h 83"/>
                <a:gd name="T2" fmla="*/ 1216 w 1216"/>
                <a:gd name="T3" fmla="*/ 4 h 83"/>
                <a:gd name="T4" fmla="*/ 1214 w 1216"/>
                <a:gd name="T5" fmla="*/ 2 h 83"/>
                <a:gd name="T6" fmla="*/ 1214 w 1216"/>
                <a:gd name="T7" fmla="*/ 2 h 83"/>
                <a:gd name="T8" fmla="*/ 1214 w 1216"/>
                <a:gd name="T9" fmla="*/ 2 h 83"/>
                <a:gd name="T10" fmla="*/ 1212 w 1216"/>
                <a:gd name="T11" fmla="*/ 2 h 83"/>
                <a:gd name="T12" fmla="*/ 1212 w 1216"/>
                <a:gd name="T13" fmla="*/ 2 h 83"/>
                <a:gd name="T14" fmla="*/ 1212 w 1216"/>
                <a:gd name="T15" fmla="*/ 2 h 83"/>
                <a:gd name="T16" fmla="*/ 1211 w 1216"/>
                <a:gd name="T17" fmla="*/ 2 h 83"/>
                <a:gd name="T18" fmla="*/ 1211 w 1216"/>
                <a:gd name="T19" fmla="*/ 0 h 83"/>
                <a:gd name="T20" fmla="*/ 1211 w 1216"/>
                <a:gd name="T21" fmla="*/ 12 h 83"/>
                <a:gd name="T22" fmla="*/ 1216 w 1216"/>
                <a:gd name="T23" fmla="*/ 12 h 83"/>
                <a:gd name="T24" fmla="*/ 1216 w 1216"/>
                <a:gd name="T25" fmla="*/ 19 h 83"/>
                <a:gd name="T26" fmla="*/ 1216 w 1216"/>
                <a:gd name="T27" fmla="*/ 19 h 83"/>
                <a:gd name="T28" fmla="*/ 1214 w 1216"/>
                <a:gd name="T29" fmla="*/ 19 h 83"/>
                <a:gd name="T30" fmla="*/ 1214 w 1216"/>
                <a:gd name="T31" fmla="*/ 19 h 83"/>
                <a:gd name="T32" fmla="*/ 1212 w 1216"/>
                <a:gd name="T33" fmla="*/ 19 h 83"/>
                <a:gd name="T34" fmla="*/ 1212 w 1216"/>
                <a:gd name="T35" fmla="*/ 19 h 83"/>
                <a:gd name="T36" fmla="*/ 1212 w 1216"/>
                <a:gd name="T37" fmla="*/ 19 h 83"/>
                <a:gd name="T38" fmla="*/ 1211 w 1216"/>
                <a:gd name="T39" fmla="*/ 20 h 83"/>
                <a:gd name="T40" fmla="*/ 1211 w 1216"/>
                <a:gd name="T41" fmla="*/ 20 h 83"/>
                <a:gd name="T42" fmla="*/ 1211 w 1216"/>
                <a:gd name="T43" fmla="*/ 12 h 83"/>
                <a:gd name="T44" fmla="*/ 1216 w 1216"/>
                <a:gd name="T45" fmla="*/ 12 h 83"/>
                <a:gd name="T46" fmla="*/ 0 w 1216"/>
                <a:gd name="T47" fmla="*/ 63 h 83"/>
                <a:gd name="T48" fmla="*/ 1 w 1216"/>
                <a:gd name="T49" fmla="*/ 75 h 83"/>
                <a:gd name="T50" fmla="*/ 1 w 1216"/>
                <a:gd name="T51" fmla="*/ 80 h 83"/>
                <a:gd name="T52" fmla="*/ 3 w 1216"/>
                <a:gd name="T53" fmla="*/ 80 h 83"/>
                <a:gd name="T54" fmla="*/ 3 w 1216"/>
                <a:gd name="T55" fmla="*/ 80 h 83"/>
                <a:gd name="T56" fmla="*/ 3 w 1216"/>
                <a:gd name="T57" fmla="*/ 80 h 83"/>
                <a:gd name="T58" fmla="*/ 5 w 1216"/>
                <a:gd name="T59" fmla="*/ 82 h 83"/>
                <a:gd name="T60" fmla="*/ 5 w 1216"/>
                <a:gd name="T61" fmla="*/ 82 h 83"/>
                <a:gd name="T62" fmla="*/ 6 w 1216"/>
                <a:gd name="T63" fmla="*/ 82 h 83"/>
                <a:gd name="T64" fmla="*/ 6 w 1216"/>
                <a:gd name="T65" fmla="*/ 82 h 83"/>
                <a:gd name="T66" fmla="*/ 6 w 1216"/>
                <a:gd name="T67" fmla="*/ 83 h 83"/>
                <a:gd name="T68" fmla="*/ 6 w 1216"/>
                <a:gd name="T69" fmla="*/ 75 h 83"/>
                <a:gd name="T70" fmla="*/ 5 w 1216"/>
                <a:gd name="T71" fmla="*/ 60 h 83"/>
                <a:gd name="T72" fmla="*/ 5 w 1216"/>
                <a:gd name="T73" fmla="*/ 60 h 83"/>
                <a:gd name="T74" fmla="*/ 3 w 1216"/>
                <a:gd name="T75" fmla="*/ 60 h 83"/>
                <a:gd name="T76" fmla="*/ 3 w 1216"/>
                <a:gd name="T77" fmla="*/ 60 h 83"/>
                <a:gd name="T78" fmla="*/ 3 w 1216"/>
                <a:gd name="T79" fmla="*/ 62 h 83"/>
                <a:gd name="T80" fmla="*/ 1 w 1216"/>
                <a:gd name="T81" fmla="*/ 62 h 83"/>
                <a:gd name="T82" fmla="*/ 1 w 1216"/>
                <a:gd name="T83" fmla="*/ 62 h 83"/>
                <a:gd name="T84" fmla="*/ 1 w 1216"/>
                <a:gd name="T85" fmla="*/ 62 h 83"/>
                <a:gd name="T86" fmla="*/ 0 w 1216"/>
                <a:gd name="T87" fmla="*/ 63 h 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16"/>
                <a:gd name="T133" fmla="*/ 0 h 83"/>
                <a:gd name="T134" fmla="*/ 1216 w 1216"/>
                <a:gd name="T135" fmla="*/ 83 h 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16" h="83">
                  <a:moveTo>
                    <a:pt x="1216" y="12"/>
                  </a:moveTo>
                  <a:lnTo>
                    <a:pt x="1216" y="4"/>
                  </a:lnTo>
                  <a:lnTo>
                    <a:pt x="1214" y="2"/>
                  </a:lnTo>
                  <a:lnTo>
                    <a:pt x="1212" y="2"/>
                  </a:lnTo>
                  <a:lnTo>
                    <a:pt x="1211" y="2"/>
                  </a:lnTo>
                  <a:lnTo>
                    <a:pt x="1211" y="0"/>
                  </a:lnTo>
                  <a:lnTo>
                    <a:pt x="1211" y="12"/>
                  </a:lnTo>
                  <a:lnTo>
                    <a:pt x="1216" y="12"/>
                  </a:lnTo>
                  <a:lnTo>
                    <a:pt x="1216" y="19"/>
                  </a:lnTo>
                  <a:lnTo>
                    <a:pt x="1214" y="19"/>
                  </a:lnTo>
                  <a:lnTo>
                    <a:pt x="1212" y="19"/>
                  </a:lnTo>
                  <a:lnTo>
                    <a:pt x="1211" y="20"/>
                  </a:lnTo>
                  <a:lnTo>
                    <a:pt x="1211" y="12"/>
                  </a:lnTo>
                  <a:lnTo>
                    <a:pt x="1216" y="12"/>
                  </a:lnTo>
                  <a:close/>
                  <a:moveTo>
                    <a:pt x="0" y="63"/>
                  </a:moveTo>
                  <a:lnTo>
                    <a:pt x="1" y="75"/>
                  </a:lnTo>
                  <a:lnTo>
                    <a:pt x="1" y="80"/>
                  </a:lnTo>
                  <a:lnTo>
                    <a:pt x="3" y="80"/>
                  </a:lnTo>
                  <a:lnTo>
                    <a:pt x="5" y="82"/>
                  </a:lnTo>
                  <a:lnTo>
                    <a:pt x="6" y="82"/>
                  </a:lnTo>
                  <a:lnTo>
                    <a:pt x="6" y="83"/>
                  </a:lnTo>
                  <a:lnTo>
                    <a:pt x="6" y="75"/>
                  </a:lnTo>
                  <a:lnTo>
                    <a:pt x="5" y="60"/>
                  </a:lnTo>
                  <a:lnTo>
                    <a:pt x="3" y="60"/>
                  </a:lnTo>
                  <a:lnTo>
                    <a:pt x="3" y="62"/>
                  </a:lnTo>
                  <a:lnTo>
                    <a:pt x="1" y="62"/>
                  </a:lnTo>
                  <a:lnTo>
                    <a:pt x="0" y="63"/>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4" name="Freeform 221"/>
            <p:cNvSpPr>
              <a:spLocks noEditPoints="1"/>
            </p:cNvSpPr>
            <p:nvPr/>
          </p:nvSpPr>
          <p:spPr bwMode="auto">
            <a:xfrm>
              <a:off x="1428" y="2933"/>
              <a:ext cx="1209" cy="85"/>
            </a:xfrm>
            <a:custGeom>
              <a:avLst/>
              <a:gdLst>
                <a:gd name="T0" fmla="*/ 1209 w 1209"/>
                <a:gd name="T1" fmla="*/ 12 h 85"/>
                <a:gd name="T2" fmla="*/ 1209 w 1209"/>
                <a:gd name="T3" fmla="*/ 2 h 85"/>
                <a:gd name="T4" fmla="*/ 1209 w 1209"/>
                <a:gd name="T5" fmla="*/ 2 h 85"/>
                <a:gd name="T6" fmla="*/ 1209 w 1209"/>
                <a:gd name="T7" fmla="*/ 2 h 85"/>
                <a:gd name="T8" fmla="*/ 1208 w 1209"/>
                <a:gd name="T9" fmla="*/ 2 h 85"/>
                <a:gd name="T10" fmla="*/ 1208 w 1209"/>
                <a:gd name="T11" fmla="*/ 0 h 85"/>
                <a:gd name="T12" fmla="*/ 1206 w 1209"/>
                <a:gd name="T13" fmla="*/ 0 h 85"/>
                <a:gd name="T14" fmla="*/ 1206 w 1209"/>
                <a:gd name="T15" fmla="*/ 0 h 85"/>
                <a:gd name="T16" fmla="*/ 1206 w 1209"/>
                <a:gd name="T17" fmla="*/ 0 h 85"/>
                <a:gd name="T18" fmla="*/ 1204 w 1209"/>
                <a:gd name="T19" fmla="*/ 0 h 85"/>
                <a:gd name="T20" fmla="*/ 1204 w 1209"/>
                <a:gd name="T21" fmla="*/ 12 h 85"/>
                <a:gd name="T22" fmla="*/ 1209 w 1209"/>
                <a:gd name="T23" fmla="*/ 12 h 85"/>
                <a:gd name="T24" fmla="*/ 1209 w 1209"/>
                <a:gd name="T25" fmla="*/ 19 h 85"/>
                <a:gd name="T26" fmla="*/ 1209 w 1209"/>
                <a:gd name="T27" fmla="*/ 19 h 85"/>
                <a:gd name="T28" fmla="*/ 1209 w 1209"/>
                <a:gd name="T29" fmla="*/ 19 h 85"/>
                <a:gd name="T30" fmla="*/ 1208 w 1209"/>
                <a:gd name="T31" fmla="*/ 20 h 85"/>
                <a:gd name="T32" fmla="*/ 1208 w 1209"/>
                <a:gd name="T33" fmla="*/ 20 h 85"/>
                <a:gd name="T34" fmla="*/ 1206 w 1209"/>
                <a:gd name="T35" fmla="*/ 20 h 85"/>
                <a:gd name="T36" fmla="*/ 1206 w 1209"/>
                <a:gd name="T37" fmla="*/ 20 h 85"/>
                <a:gd name="T38" fmla="*/ 1206 w 1209"/>
                <a:gd name="T39" fmla="*/ 20 h 85"/>
                <a:gd name="T40" fmla="*/ 1204 w 1209"/>
                <a:gd name="T41" fmla="*/ 20 h 85"/>
                <a:gd name="T42" fmla="*/ 1204 w 1209"/>
                <a:gd name="T43" fmla="*/ 12 h 85"/>
                <a:gd name="T44" fmla="*/ 1209 w 1209"/>
                <a:gd name="T45" fmla="*/ 12 h 85"/>
                <a:gd name="T46" fmla="*/ 0 w 1209"/>
                <a:gd name="T47" fmla="*/ 62 h 85"/>
                <a:gd name="T48" fmla="*/ 0 w 1209"/>
                <a:gd name="T49" fmla="*/ 75 h 85"/>
                <a:gd name="T50" fmla="*/ 2 w 1209"/>
                <a:gd name="T51" fmla="*/ 82 h 85"/>
                <a:gd name="T52" fmla="*/ 2 w 1209"/>
                <a:gd name="T53" fmla="*/ 82 h 85"/>
                <a:gd name="T54" fmla="*/ 3 w 1209"/>
                <a:gd name="T55" fmla="*/ 82 h 85"/>
                <a:gd name="T56" fmla="*/ 3 w 1209"/>
                <a:gd name="T57" fmla="*/ 83 h 85"/>
                <a:gd name="T58" fmla="*/ 5 w 1209"/>
                <a:gd name="T59" fmla="*/ 83 h 85"/>
                <a:gd name="T60" fmla="*/ 5 w 1209"/>
                <a:gd name="T61" fmla="*/ 83 h 85"/>
                <a:gd name="T62" fmla="*/ 5 w 1209"/>
                <a:gd name="T63" fmla="*/ 85 h 85"/>
                <a:gd name="T64" fmla="*/ 7 w 1209"/>
                <a:gd name="T65" fmla="*/ 85 h 85"/>
                <a:gd name="T66" fmla="*/ 7 w 1209"/>
                <a:gd name="T67" fmla="*/ 85 h 85"/>
                <a:gd name="T68" fmla="*/ 5 w 1209"/>
                <a:gd name="T69" fmla="*/ 73 h 85"/>
                <a:gd name="T70" fmla="*/ 3 w 1209"/>
                <a:gd name="T71" fmla="*/ 58 h 85"/>
                <a:gd name="T72" fmla="*/ 3 w 1209"/>
                <a:gd name="T73" fmla="*/ 58 h 85"/>
                <a:gd name="T74" fmla="*/ 3 w 1209"/>
                <a:gd name="T75" fmla="*/ 58 h 85"/>
                <a:gd name="T76" fmla="*/ 2 w 1209"/>
                <a:gd name="T77" fmla="*/ 58 h 85"/>
                <a:gd name="T78" fmla="*/ 2 w 1209"/>
                <a:gd name="T79" fmla="*/ 60 h 85"/>
                <a:gd name="T80" fmla="*/ 2 w 1209"/>
                <a:gd name="T81" fmla="*/ 60 h 85"/>
                <a:gd name="T82" fmla="*/ 0 w 1209"/>
                <a:gd name="T83" fmla="*/ 60 h 85"/>
                <a:gd name="T84" fmla="*/ 0 w 1209"/>
                <a:gd name="T85" fmla="*/ 60 h 85"/>
                <a:gd name="T86" fmla="*/ 0 w 1209"/>
                <a:gd name="T87" fmla="*/ 62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09"/>
                <a:gd name="T133" fmla="*/ 0 h 85"/>
                <a:gd name="T134" fmla="*/ 1209 w 1209"/>
                <a:gd name="T135" fmla="*/ 85 h 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09" h="85">
                  <a:moveTo>
                    <a:pt x="1209" y="12"/>
                  </a:moveTo>
                  <a:lnTo>
                    <a:pt x="1209" y="2"/>
                  </a:lnTo>
                  <a:lnTo>
                    <a:pt x="1208" y="2"/>
                  </a:lnTo>
                  <a:lnTo>
                    <a:pt x="1208" y="0"/>
                  </a:lnTo>
                  <a:lnTo>
                    <a:pt x="1206" y="0"/>
                  </a:lnTo>
                  <a:lnTo>
                    <a:pt x="1204" y="0"/>
                  </a:lnTo>
                  <a:lnTo>
                    <a:pt x="1204" y="12"/>
                  </a:lnTo>
                  <a:lnTo>
                    <a:pt x="1209" y="12"/>
                  </a:lnTo>
                  <a:lnTo>
                    <a:pt x="1209" y="19"/>
                  </a:lnTo>
                  <a:lnTo>
                    <a:pt x="1208" y="20"/>
                  </a:lnTo>
                  <a:lnTo>
                    <a:pt x="1206" y="20"/>
                  </a:lnTo>
                  <a:lnTo>
                    <a:pt x="1204" y="20"/>
                  </a:lnTo>
                  <a:lnTo>
                    <a:pt x="1204" y="12"/>
                  </a:lnTo>
                  <a:lnTo>
                    <a:pt x="1209" y="12"/>
                  </a:lnTo>
                  <a:close/>
                  <a:moveTo>
                    <a:pt x="0" y="62"/>
                  </a:moveTo>
                  <a:lnTo>
                    <a:pt x="0" y="75"/>
                  </a:lnTo>
                  <a:lnTo>
                    <a:pt x="2" y="82"/>
                  </a:lnTo>
                  <a:lnTo>
                    <a:pt x="3" y="82"/>
                  </a:lnTo>
                  <a:lnTo>
                    <a:pt x="3" y="83"/>
                  </a:lnTo>
                  <a:lnTo>
                    <a:pt x="5" y="83"/>
                  </a:lnTo>
                  <a:lnTo>
                    <a:pt x="5" y="85"/>
                  </a:lnTo>
                  <a:lnTo>
                    <a:pt x="7" y="85"/>
                  </a:lnTo>
                  <a:lnTo>
                    <a:pt x="5" y="73"/>
                  </a:lnTo>
                  <a:lnTo>
                    <a:pt x="3" y="58"/>
                  </a:lnTo>
                  <a:lnTo>
                    <a:pt x="2" y="58"/>
                  </a:lnTo>
                  <a:lnTo>
                    <a:pt x="2" y="60"/>
                  </a:lnTo>
                  <a:lnTo>
                    <a:pt x="0" y="60"/>
                  </a:lnTo>
                  <a:lnTo>
                    <a:pt x="0" y="6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5" name="Freeform 222"/>
            <p:cNvSpPr>
              <a:spLocks noEditPoints="1"/>
            </p:cNvSpPr>
            <p:nvPr/>
          </p:nvSpPr>
          <p:spPr bwMode="auto">
            <a:xfrm>
              <a:off x="1430" y="2932"/>
              <a:ext cx="1206" cy="99"/>
            </a:xfrm>
            <a:custGeom>
              <a:avLst/>
              <a:gdLst>
                <a:gd name="T0" fmla="*/ 1206 w 1206"/>
                <a:gd name="T1" fmla="*/ 13 h 99"/>
                <a:gd name="T2" fmla="*/ 1206 w 1206"/>
                <a:gd name="T3" fmla="*/ 1 h 99"/>
                <a:gd name="T4" fmla="*/ 1204 w 1206"/>
                <a:gd name="T5" fmla="*/ 1 h 99"/>
                <a:gd name="T6" fmla="*/ 1204 w 1206"/>
                <a:gd name="T7" fmla="*/ 1 h 99"/>
                <a:gd name="T8" fmla="*/ 1204 w 1206"/>
                <a:gd name="T9" fmla="*/ 1 h 99"/>
                <a:gd name="T10" fmla="*/ 1202 w 1206"/>
                <a:gd name="T11" fmla="*/ 1 h 99"/>
                <a:gd name="T12" fmla="*/ 1202 w 1206"/>
                <a:gd name="T13" fmla="*/ 1 h 99"/>
                <a:gd name="T14" fmla="*/ 1202 w 1206"/>
                <a:gd name="T15" fmla="*/ 1 h 99"/>
                <a:gd name="T16" fmla="*/ 1201 w 1206"/>
                <a:gd name="T17" fmla="*/ 0 h 99"/>
                <a:gd name="T18" fmla="*/ 1201 w 1206"/>
                <a:gd name="T19" fmla="*/ 0 h 99"/>
                <a:gd name="T20" fmla="*/ 1201 w 1206"/>
                <a:gd name="T21" fmla="*/ 13 h 99"/>
                <a:gd name="T22" fmla="*/ 1206 w 1206"/>
                <a:gd name="T23" fmla="*/ 13 h 99"/>
                <a:gd name="T24" fmla="*/ 1206 w 1206"/>
                <a:gd name="T25" fmla="*/ 21 h 99"/>
                <a:gd name="T26" fmla="*/ 1204 w 1206"/>
                <a:gd name="T27" fmla="*/ 21 h 99"/>
                <a:gd name="T28" fmla="*/ 1204 w 1206"/>
                <a:gd name="T29" fmla="*/ 21 h 99"/>
                <a:gd name="T30" fmla="*/ 1204 w 1206"/>
                <a:gd name="T31" fmla="*/ 21 h 99"/>
                <a:gd name="T32" fmla="*/ 1202 w 1206"/>
                <a:gd name="T33" fmla="*/ 21 h 99"/>
                <a:gd name="T34" fmla="*/ 1202 w 1206"/>
                <a:gd name="T35" fmla="*/ 23 h 99"/>
                <a:gd name="T36" fmla="*/ 1202 w 1206"/>
                <a:gd name="T37" fmla="*/ 23 h 99"/>
                <a:gd name="T38" fmla="*/ 1201 w 1206"/>
                <a:gd name="T39" fmla="*/ 23 h 99"/>
                <a:gd name="T40" fmla="*/ 1201 w 1206"/>
                <a:gd name="T41" fmla="*/ 23 h 99"/>
                <a:gd name="T42" fmla="*/ 1201 w 1206"/>
                <a:gd name="T43" fmla="*/ 13 h 99"/>
                <a:gd name="T44" fmla="*/ 1206 w 1206"/>
                <a:gd name="T45" fmla="*/ 13 h 99"/>
                <a:gd name="T46" fmla="*/ 0 w 1206"/>
                <a:gd name="T47" fmla="*/ 61 h 99"/>
                <a:gd name="T48" fmla="*/ 1 w 1206"/>
                <a:gd name="T49" fmla="*/ 76 h 99"/>
                <a:gd name="T50" fmla="*/ 1 w 1206"/>
                <a:gd name="T51" fmla="*/ 84 h 99"/>
                <a:gd name="T52" fmla="*/ 3 w 1206"/>
                <a:gd name="T53" fmla="*/ 84 h 99"/>
                <a:gd name="T54" fmla="*/ 5 w 1206"/>
                <a:gd name="T55" fmla="*/ 86 h 99"/>
                <a:gd name="T56" fmla="*/ 5 w 1206"/>
                <a:gd name="T57" fmla="*/ 86 h 99"/>
                <a:gd name="T58" fmla="*/ 6 w 1206"/>
                <a:gd name="T59" fmla="*/ 88 h 99"/>
                <a:gd name="T60" fmla="*/ 6 w 1206"/>
                <a:gd name="T61" fmla="*/ 89 h 99"/>
                <a:gd name="T62" fmla="*/ 8 w 1206"/>
                <a:gd name="T63" fmla="*/ 91 h 99"/>
                <a:gd name="T64" fmla="*/ 8 w 1206"/>
                <a:gd name="T65" fmla="*/ 91 h 99"/>
                <a:gd name="T66" fmla="*/ 8 w 1206"/>
                <a:gd name="T67" fmla="*/ 93 h 99"/>
                <a:gd name="T68" fmla="*/ 6 w 1206"/>
                <a:gd name="T69" fmla="*/ 74 h 99"/>
                <a:gd name="T70" fmla="*/ 5 w 1206"/>
                <a:gd name="T71" fmla="*/ 58 h 99"/>
                <a:gd name="T72" fmla="*/ 5 w 1206"/>
                <a:gd name="T73" fmla="*/ 58 h 99"/>
                <a:gd name="T74" fmla="*/ 3 w 1206"/>
                <a:gd name="T75" fmla="*/ 58 h 99"/>
                <a:gd name="T76" fmla="*/ 3 w 1206"/>
                <a:gd name="T77" fmla="*/ 58 h 99"/>
                <a:gd name="T78" fmla="*/ 1 w 1206"/>
                <a:gd name="T79" fmla="*/ 59 h 99"/>
                <a:gd name="T80" fmla="*/ 1 w 1206"/>
                <a:gd name="T81" fmla="*/ 59 h 99"/>
                <a:gd name="T82" fmla="*/ 1 w 1206"/>
                <a:gd name="T83" fmla="*/ 59 h 99"/>
                <a:gd name="T84" fmla="*/ 0 w 1206"/>
                <a:gd name="T85" fmla="*/ 59 h 99"/>
                <a:gd name="T86" fmla="*/ 0 w 1206"/>
                <a:gd name="T87" fmla="*/ 61 h 99"/>
                <a:gd name="T88" fmla="*/ 8 w 1206"/>
                <a:gd name="T89" fmla="*/ 98 h 99"/>
                <a:gd name="T90" fmla="*/ 10 w 1206"/>
                <a:gd name="T91" fmla="*/ 99 h 99"/>
                <a:gd name="T92" fmla="*/ 8 w 1206"/>
                <a:gd name="T93" fmla="*/ 99 h 99"/>
                <a:gd name="T94" fmla="*/ 8 w 1206"/>
                <a:gd name="T95" fmla="*/ 99 h 99"/>
                <a:gd name="T96" fmla="*/ 8 w 1206"/>
                <a:gd name="T97" fmla="*/ 99 h 99"/>
                <a:gd name="T98" fmla="*/ 8 w 1206"/>
                <a:gd name="T99" fmla="*/ 99 h 99"/>
                <a:gd name="T100" fmla="*/ 8 w 1206"/>
                <a:gd name="T101" fmla="*/ 99 h 99"/>
                <a:gd name="T102" fmla="*/ 8 w 1206"/>
                <a:gd name="T103" fmla="*/ 98 h 99"/>
                <a:gd name="T104" fmla="*/ 8 w 1206"/>
                <a:gd name="T105" fmla="*/ 98 h 99"/>
                <a:gd name="T106" fmla="*/ 8 w 1206"/>
                <a:gd name="T107" fmla="*/ 98 h 99"/>
                <a:gd name="T108" fmla="*/ 8 w 1206"/>
                <a:gd name="T109" fmla="*/ 98 h 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06"/>
                <a:gd name="T166" fmla="*/ 0 h 99"/>
                <a:gd name="T167" fmla="*/ 1206 w 1206"/>
                <a:gd name="T168" fmla="*/ 99 h 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06" h="99">
                  <a:moveTo>
                    <a:pt x="1206" y="13"/>
                  </a:moveTo>
                  <a:lnTo>
                    <a:pt x="1206" y="1"/>
                  </a:lnTo>
                  <a:lnTo>
                    <a:pt x="1204" y="1"/>
                  </a:lnTo>
                  <a:lnTo>
                    <a:pt x="1202" y="1"/>
                  </a:lnTo>
                  <a:lnTo>
                    <a:pt x="1201" y="0"/>
                  </a:lnTo>
                  <a:lnTo>
                    <a:pt x="1201" y="13"/>
                  </a:lnTo>
                  <a:lnTo>
                    <a:pt x="1206" y="13"/>
                  </a:lnTo>
                  <a:lnTo>
                    <a:pt x="1206" y="21"/>
                  </a:lnTo>
                  <a:lnTo>
                    <a:pt x="1204" y="21"/>
                  </a:lnTo>
                  <a:lnTo>
                    <a:pt x="1202" y="21"/>
                  </a:lnTo>
                  <a:lnTo>
                    <a:pt x="1202" y="23"/>
                  </a:lnTo>
                  <a:lnTo>
                    <a:pt x="1201" y="23"/>
                  </a:lnTo>
                  <a:lnTo>
                    <a:pt x="1201" y="13"/>
                  </a:lnTo>
                  <a:lnTo>
                    <a:pt x="1206" y="13"/>
                  </a:lnTo>
                  <a:close/>
                  <a:moveTo>
                    <a:pt x="0" y="61"/>
                  </a:moveTo>
                  <a:lnTo>
                    <a:pt x="1" y="76"/>
                  </a:lnTo>
                  <a:lnTo>
                    <a:pt x="1" y="84"/>
                  </a:lnTo>
                  <a:lnTo>
                    <a:pt x="3" y="84"/>
                  </a:lnTo>
                  <a:lnTo>
                    <a:pt x="5" y="86"/>
                  </a:lnTo>
                  <a:lnTo>
                    <a:pt x="6" y="88"/>
                  </a:lnTo>
                  <a:lnTo>
                    <a:pt x="6" y="89"/>
                  </a:lnTo>
                  <a:lnTo>
                    <a:pt x="8" y="91"/>
                  </a:lnTo>
                  <a:lnTo>
                    <a:pt x="8" y="93"/>
                  </a:lnTo>
                  <a:lnTo>
                    <a:pt x="6" y="74"/>
                  </a:lnTo>
                  <a:lnTo>
                    <a:pt x="5" y="58"/>
                  </a:lnTo>
                  <a:lnTo>
                    <a:pt x="3" y="58"/>
                  </a:lnTo>
                  <a:lnTo>
                    <a:pt x="1" y="59"/>
                  </a:lnTo>
                  <a:lnTo>
                    <a:pt x="0" y="59"/>
                  </a:lnTo>
                  <a:lnTo>
                    <a:pt x="0" y="61"/>
                  </a:lnTo>
                  <a:close/>
                  <a:moveTo>
                    <a:pt x="8" y="98"/>
                  </a:moveTo>
                  <a:lnTo>
                    <a:pt x="10" y="99"/>
                  </a:lnTo>
                  <a:lnTo>
                    <a:pt x="8" y="99"/>
                  </a:lnTo>
                  <a:lnTo>
                    <a:pt x="8" y="98"/>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6" name="Freeform 223"/>
            <p:cNvSpPr>
              <a:spLocks noEditPoints="1"/>
            </p:cNvSpPr>
            <p:nvPr/>
          </p:nvSpPr>
          <p:spPr bwMode="auto">
            <a:xfrm>
              <a:off x="1431" y="2932"/>
              <a:ext cx="1201" cy="99"/>
            </a:xfrm>
            <a:custGeom>
              <a:avLst/>
              <a:gdLst>
                <a:gd name="T0" fmla="*/ 1201 w 1201"/>
                <a:gd name="T1" fmla="*/ 13 h 99"/>
                <a:gd name="T2" fmla="*/ 1201 w 1201"/>
                <a:gd name="T3" fmla="*/ 1 h 99"/>
                <a:gd name="T4" fmla="*/ 1201 w 1201"/>
                <a:gd name="T5" fmla="*/ 1 h 99"/>
                <a:gd name="T6" fmla="*/ 1201 w 1201"/>
                <a:gd name="T7" fmla="*/ 1 h 99"/>
                <a:gd name="T8" fmla="*/ 1200 w 1201"/>
                <a:gd name="T9" fmla="*/ 0 h 99"/>
                <a:gd name="T10" fmla="*/ 1200 w 1201"/>
                <a:gd name="T11" fmla="*/ 0 h 99"/>
                <a:gd name="T12" fmla="*/ 1198 w 1201"/>
                <a:gd name="T13" fmla="*/ 0 h 99"/>
                <a:gd name="T14" fmla="*/ 1198 w 1201"/>
                <a:gd name="T15" fmla="*/ 0 h 99"/>
                <a:gd name="T16" fmla="*/ 1198 w 1201"/>
                <a:gd name="T17" fmla="*/ 0 h 99"/>
                <a:gd name="T18" fmla="*/ 1196 w 1201"/>
                <a:gd name="T19" fmla="*/ 0 h 99"/>
                <a:gd name="T20" fmla="*/ 1196 w 1201"/>
                <a:gd name="T21" fmla="*/ 13 h 99"/>
                <a:gd name="T22" fmla="*/ 1201 w 1201"/>
                <a:gd name="T23" fmla="*/ 13 h 99"/>
                <a:gd name="T24" fmla="*/ 1201 w 1201"/>
                <a:gd name="T25" fmla="*/ 21 h 99"/>
                <a:gd name="T26" fmla="*/ 1201 w 1201"/>
                <a:gd name="T27" fmla="*/ 23 h 99"/>
                <a:gd name="T28" fmla="*/ 1201 w 1201"/>
                <a:gd name="T29" fmla="*/ 23 h 99"/>
                <a:gd name="T30" fmla="*/ 1200 w 1201"/>
                <a:gd name="T31" fmla="*/ 23 h 99"/>
                <a:gd name="T32" fmla="*/ 1200 w 1201"/>
                <a:gd name="T33" fmla="*/ 23 h 99"/>
                <a:gd name="T34" fmla="*/ 1198 w 1201"/>
                <a:gd name="T35" fmla="*/ 23 h 99"/>
                <a:gd name="T36" fmla="*/ 1198 w 1201"/>
                <a:gd name="T37" fmla="*/ 23 h 99"/>
                <a:gd name="T38" fmla="*/ 1198 w 1201"/>
                <a:gd name="T39" fmla="*/ 25 h 99"/>
                <a:gd name="T40" fmla="*/ 1196 w 1201"/>
                <a:gd name="T41" fmla="*/ 25 h 99"/>
                <a:gd name="T42" fmla="*/ 1196 w 1201"/>
                <a:gd name="T43" fmla="*/ 13 h 99"/>
                <a:gd name="T44" fmla="*/ 1201 w 1201"/>
                <a:gd name="T45" fmla="*/ 13 h 99"/>
                <a:gd name="T46" fmla="*/ 0 w 1201"/>
                <a:gd name="T47" fmla="*/ 59 h 99"/>
                <a:gd name="T48" fmla="*/ 2 w 1201"/>
                <a:gd name="T49" fmla="*/ 74 h 99"/>
                <a:gd name="T50" fmla="*/ 4 w 1201"/>
                <a:gd name="T51" fmla="*/ 86 h 99"/>
                <a:gd name="T52" fmla="*/ 5 w 1201"/>
                <a:gd name="T53" fmla="*/ 88 h 99"/>
                <a:gd name="T54" fmla="*/ 5 w 1201"/>
                <a:gd name="T55" fmla="*/ 89 h 99"/>
                <a:gd name="T56" fmla="*/ 7 w 1201"/>
                <a:gd name="T57" fmla="*/ 91 h 99"/>
                <a:gd name="T58" fmla="*/ 7 w 1201"/>
                <a:gd name="T59" fmla="*/ 93 h 99"/>
                <a:gd name="T60" fmla="*/ 7 w 1201"/>
                <a:gd name="T61" fmla="*/ 94 h 99"/>
                <a:gd name="T62" fmla="*/ 7 w 1201"/>
                <a:gd name="T63" fmla="*/ 96 h 99"/>
                <a:gd name="T64" fmla="*/ 7 w 1201"/>
                <a:gd name="T65" fmla="*/ 98 h 99"/>
                <a:gd name="T66" fmla="*/ 7 w 1201"/>
                <a:gd name="T67" fmla="*/ 99 h 99"/>
                <a:gd name="T68" fmla="*/ 10 w 1201"/>
                <a:gd name="T69" fmla="*/ 99 h 99"/>
                <a:gd name="T70" fmla="*/ 7 w 1201"/>
                <a:gd name="T71" fmla="*/ 74 h 99"/>
                <a:gd name="T72" fmla="*/ 5 w 1201"/>
                <a:gd name="T73" fmla="*/ 56 h 99"/>
                <a:gd name="T74" fmla="*/ 5 w 1201"/>
                <a:gd name="T75" fmla="*/ 56 h 99"/>
                <a:gd name="T76" fmla="*/ 5 w 1201"/>
                <a:gd name="T77" fmla="*/ 56 h 99"/>
                <a:gd name="T78" fmla="*/ 4 w 1201"/>
                <a:gd name="T79" fmla="*/ 56 h 99"/>
                <a:gd name="T80" fmla="*/ 4 w 1201"/>
                <a:gd name="T81" fmla="*/ 58 h 99"/>
                <a:gd name="T82" fmla="*/ 4 w 1201"/>
                <a:gd name="T83" fmla="*/ 58 h 99"/>
                <a:gd name="T84" fmla="*/ 2 w 1201"/>
                <a:gd name="T85" fmla="*/ 58 h 99"/>
                <a:gd name="T86" fmla="*/ 2 w 1201"/>
                <a:gd name="T87" fmla="*/ 58 h 99"/>
                <a:gd name="T88" fmla="*/ 0 w 1201"/>
                <a:gd name="T89" fmla="*/ 59 h 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1"/>
                <a:gd name="T136" fmla="*/ 0 h 99"/>
                <a:gd name="T137" fmla="*/ 1201 w 1201"/>
                <a:gd name="T138" fmla="*/ 99 h 9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1" h="99">
                  <a:moveTo>
                    <a:pt x="1201" y="13"/>
                  </a:moveTo>
                  <a:lnTo>
                    <a:pt x="1201" y="1"/>
                  </a:lnTo>
                  <a:lnTo>
                    <a:pt x="1200" y="0"/>
                  </a:lnTo>
                  <a:lnTo>
                    <a:pt x="1198" y="0"/>
                  </a:lnTo>
                  <a:lnTo>
                    <a:pt x="1196" y="0"/>
                  </a:lnTo>
                  <a:lnTo>
                    <a:pt x="1196" y="13"/>
                  </a:lnTo>
                  <a:lnTo>
                    <a:pt x="1201" y="13"/>
                  </a:lnTo>
                  <a:lnTo>
                    <a:pt x="1201" y="21"/>
                  </a:lnTo>
                  <a:lnTo>
                    <a:pt x="1201" y="23"/>
                  </a:lnTo>
                  <a:lnTo>
                    <a:pt x="1200" y="23"/>
                  </a:lnTo>
                  <a:lnTo>
                    <a:pt x="1198" y="23"/>
                  </a:lnTo>
                  <a:lnTo>
                    <a:pt x="1198" y="25"/>
                  </a:lnTo>
                  <a:lnTo>
                    <a:pt x="1196" y="25"/>
                  </a:lnTo>
                  <a:lnTo>
                    <a:pt x="1196" y="13"/>
                  </a:lnTo>
                  <a:lnTo>
                    <a:pt x="1201" y="13"/>
                  </a:lnTo>
                  <a:close/>
                  <a:moveTo>
                    <a:pt x="0" y="59"/>
                  </a:moveTo>
                  <a:lnTo>
                    <a:pt x="2" y="74"/>
                  </a:lnTo>
                  <a:lnTo>
                    <a:pt x="4" y="86"/>
                  </a:lnTo>
                  <a:lnTo>
                    <a:pt x="5" y="88"/>
                  </a:lnTo>
                  <a:lnTo>
                    <a:pt x="5" y="89"/>
                  </a:lnTo>
                  <a:lnTo>
                    <a:pt x="7" y="91"/>
                  </a:lnTo>
                  <a:lnTo>
                    <a:pt x="7" y="93"/>
                  </a:lnTo>
                  <a:lnTo>
                    <a:pt x="7" y="94"/>
                  </a:lnTo>
                  <a:lnTo>
                    <a:pt x="7" y="96"/>
                  </a:lnTo>
                  <a:lnTo>
                    <a:pt x="7" y="98"/>
                  </a:lnTo>
                  <a:lnTo>
                    <a:pt x="7" y="99"/>
                  </a:lnTo>
                  <a:lnTo>
                    <a:pt x="10" y="99"/>
                  </a:lnTo>
                  <a:lnTo>
                    <a:pt x="7" y="74"/>
                  </a:lnTo>
                  <a:lnTo>
                    <a:pt x="5" y="56"/>
                  </a:lnTo>
                  <a:lnTo>
                    <a:pt x="4" y="56"/>
                  </a:lnTo>
                  <a:lnTo>
                    <a:pt x="4" y="58"/>
                  </a:lnTo>
                  <a:lnTo>
                    <a:pt x="2" y="58"/>
                  </a:lnTo>
                  <a:lnTo>
                    <a:pt x="0" y="59"/>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7" name="Freeform 224"/>
            <p:cNvSpPr>
              <a:spLocks noEditPoints="1"/>
            </p:cNvSpPr>
            <p:nvPr/>
          </p:nvSpPr>
          <p:spPr bwMode="auto">
            <a:xfrm>
              <a:off x="1435" y="2930"/>
              <a:ext cx="1196" cy="101"/>
            </a:xfrm>
            <a:custGeom>
              <a:avLst/>
              <a:gdLst>
                <a:gd name="T0" fmla="*/ 1196 w 1196"/>
                <a:gd name="T1" fmla="*/ 15 h 101"/>
                <a:gd name="T2" fmla="*/ 1196 w 1196"/>
                <a:gd name="T3" fmla="*/ 2 h 101"/>
                <a:gd name="T4" fmla="*/ 1194 w 1196"/>
                <a:gd name="T5" fmla="*/ 2 h 101"/>
                <a:gd name="T6" fmla="*/ 1194 w 1196"/>
                <a:gd name="T7" fmla="*/ 2 h 101"/>
                <a:gd name="T8" fmla="*/ 1194 w 1196"/>
                <a:gd name="T9" fmla="*/ 2 h 101"/>
                <a:gd name="T10" fmla="*/ 1192 w 1196"/>
                <a:gd name="T11" fmla="*/ 2 h 101"/>
                <a:gd name="T12" fmla="*/ 1192 w 1196"/>
                <a:gd name="T13" fmla="*/ 2 h 101"/>
                <a:gd name="T14" fmla="*/ 1191 w 1196"/>
                <a:gd name="T15" fmla="*/ 2 h 101"/>
                <a:gd name="T16" fmla="*/ 1191 w 1196"/>
                <a:gd name="T17" fmla="*/ 0 h 101"/>
                <a:gd name="T18" fmla="*/ 1191 w 1196"/>
                <a:gd name="T19" fmla="*/ 0 h 101"/>
                <a:gd name="T20" fmla="*/ 1191 w 1196"/>
                <a:gd name="T21" fmla="*/ 15 h 101"/>
                <a:gd name="T22" fmla="*/ 1196 w 1196"/>
                <a:gd name="T23" fmla="*/ 15 h 101"/>
                <a:gd name="T24" fmla="*/ 1196 w 1196"/>
                <a:gd name="T25" fmla="*/ 25 h 101"/>
                <a:gd name="T26" fmla="*/ 1194 w 1196"/>
                <a:gd name="T27" fmla="*/ 25 h 101"/>
                <a:gd name="T28" fmla="*/ 1194 w 1196"/>
                <a:gd name="T29" fmla="*/ 25 h 101"/>
                <a:gd name="T30" fmla="*/ 1194 w 1196"/>
                <a:gd name="T31" fmla="*/ 27 h 101"/>
                <a:gd name="T32" fmla="*/ 1192 w 1196"/>
                <a:gd name="T33" fmla="*/ 27 h 101"/>
                <a:gd name="T34" fmla="*/ 1192 w 1196"/>
                <a:gd name="T35" fmla="*/ 27 h 101"/>
                <a:gd name="T36" fmla="*/ 1192 w 1196"/>
                <a:gd name="T37" fmla="*/ 27 h 101"/>
                <a:gd name="T38" fmla="*/ 1191 w 1196"/>
                <a:gd name="T39" fmla="*/ 27 h 101"/>
                <a:gd name="T40" fmla="*/ 1191 w 1196"/>
                <a:gd name="T41" fmla="*/ 28 h 101"/>
                <a:gd name="T42" fmla="*/ 1191 w 1196"/>
                <a:gd name="T43" fmla="*/ 15 h 101"/>
                <a:gd name="T44" fmla="*/ 1196 w 1196"/>
                <a:gd name="T45" fmla="*/ 15 h 101"/>
                <a:gd name="T46" fmla="*/ 0 w 1196"/>
                <a:gd name="T47" fmla="*/ 60 h 101"/>
                <a:gd name="T48" fmla="*/ 1 w 1196"/>
                <a:gd name="T49" fmla="*/ 76 h 101"/>
                <a:gd name="T50" fmla="*/ 3 w 1196"/>
                <a:gd name="T51" fmla="*/ 95 h 101"/>
                <a:gd name="T52" fmla="*/ 3 w 1196"/>
                <a:gd name="T53" fmla="*/ 95 h 101"/>
                <a:gd name="T54" fmla="*/ 3 w 1196"/>
                <a:gd name="T55" fmla="*/ 96 h 101"/>
                <a:gd name="T56" fmla="*/ 3 w 1196"/>
                <a:gd name="T57" fmla="*/ 96 h 101"/>
                <a:gd name="T58" fmla="*/ 3 w 1196"/>
                <a:gd name="T59" fmla="*/ 96 h 101"/>
                <a:gd name="T60" fmla="*/ 3 w 1196"/>
                <a:gd name="T61" fmla="*/ 98 h 101"/>
                <a:gd name="T62" fmla="*/ 3 w 1196"/>
                <a:gd name="T63" fmla="*/ 98 h 101"/>
                <a:gd name="T64" fmla="*/ 3 w 1196"/>
                <a:gd name="T65" fmla="*/ 100 h 101"/>
                <a:gd name="T66" fmla="*/ 3 w 1196"/>
                <a:gd name="T67" fmla="*/ 100 h 101"/>
                <a:gd name="T68" fmla="*/ 5 w 1196"/>
                <a:gd name="T69" fmla="*/ 101 h 101"/>
                <a:gd name="T70" fmla="*/ 10 w 1196"/>
                <a:gd name="T71" fmla="*/ 100 h 101"/>
                <a:gd name="T72" fmla="*/ 6 w 1196"/>
                <a:gd name="T73" fmla="*/ 76 h 101"/>
                <a:gd name="T74" fmla="*/ 5 w 1196"/>
                <a:gd name="T75" fmla="*/ 57 h 101"/>
                <a:gd name="T76" fmla="*/ 3 w 1196"/>
                <a:gd name="T77" fmla="*/ 57 h 101"/>
                <a:gd name="T78" fmla="*/ 3 w 1196"/>
                <a:gd name="T79" fmla="*/ 57 h 101"/>
                <a:gd name="T80" fmla="*/ 3 w 1196"/>
                <a:gd name="T81" fmla="*/ 57 h 101"/>
                <a:gd name="T82" fmla="*/ 1 w 1196"/>
                <a:gd name="T83" fmla="*/ 58 h 101"/>
                <a:gd name="T84" fmla="*/ 1 w 1196"/>
                <a:gd name="T85" fmla="*/ 58 h 101"/>
                <a:gd name="T86" fmla="*/ 1 w 1196"/>
                <a:gd name="T87" fmla="*/ 58 h 101"/>
                <a:gd name="T88" fmla="*/ 0 w 1196"/>
                <a:gd name="T89" fmla="*/ 58 h 101"/>
                <a:gd name="T90" fmla="*/ 0 w 1196"/>
                <a:gd name="T91" fmla="*/ 60 h 1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96"/>
                <a:gd name="T139" fmla="*/ 0 h 101"/>
                <a:gd name="T140" fmla="*/ 1196 w 1196"/>
                <a:gd name="T141" fmla="*/ 101 h 1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96" h="101">
                  <a:moveTo>
                    <a:pt x="1196" y="15"/>
                  </a:moveTo>
                  <a:lnTo>
                    <a:pt x="1196" y="2"/>
                  </a:lnTo>
                  <a:lnTo>
                    <a:pt x="1194" y="2"/>
                  </a:lnTo>
                  <a:lnTo>
                    <a:pt x="1192" y="2"/>
                  </a:lnTo>
                  <a:lnTo>
                    <a:pt x="1191" y="2"/>
                  </a:lnTo>
                  <a:lnTo>
                    <a:pt x="1191" y="0"/>
                  </a:lnTo>
                  <a:lnTo>
                    <a:pt x="1191" y="15"/>
                  </a:lnTo>
                  <a:lnTo>
                    <a:pt x="1196" y="15"/>
                  </a:lnTo>
                  <a:lnTo>
                    <a:pt x="1196" y="25"/>
                  </a:lnTo>
                  <a:lnTo>
                    <a:pt x="1194" y="25"/>
                  </a:lnTo>
                  <a:lnTo>
                    <a:pt x="1194" y="27"/>
                  </a:lnTo>
                  <a:lnTo>
                    <a:pt x="1192" y="27"/>
                  </a:lnTo>
                  <a:lnTo>
                    <a:pt x="1191" y="27"/>
                  </a:lnTo>
                  <a:lnTo>
                    <a:pt x="1191" y="28"/>
                  </a:lnTo>
                  <a:lnTo>
                    <a:pt x="1191" y="15"/>
                  </a:lnTo>
                  <a:lnTo>
                    <a:pt x="1196" y="15"/>
                  </a:lnTo>
                  <a:close/>
                  <a:moveTo>
                    <a:pt x="0" y="60"/>
                  </a:moveTo>
                  <a:lnTo>
                    <a:pt x="1" y="76"/>
                  </a:lnTo>
                  <a:lnTo>
                    <a:pt x="3" y="95"/>
                  </a:lnTo>
                  <a:lnTo>
                    <a:pt x="3" y="96"/>
                  </a:lnTo>
                  <a:lnTo>
                    <a:pt x="3" y="98"/>
                  </a:lnTo>
                  <a:lnTo>
                    <a:pt x="3" y="100"/>
                  </a:lnTo>
                  <a:lnTo>
                    <a:pt x="5" y="101"/>
                  </a:lnTo>
                  <a:lnTo>
                    <a:pt x="10" y="100"/>
                  </a:lnTo>
                  <a:lnTo>
                    <a:pt x="6" y="76"/>
                  </a:lnTo>
                  <a:lnTo>
                    <a:pt x="5" y="57"/>
                  </a:lnTo>
                  <a:lnTo>
                    <a:pt x="3" y="57"/>
                  </a:lnTo>
                  <a:lnTo>
                    <a:pt x="1" y="58"/>
                  </a:lnTo>
                  <a:lnTo>
                    <a:pt x="0" y="58"/>
                  </a:lnTo>
                  <a:lnTo>
                    <a:pt x="0" y="6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8" name="Freeform 225"/>
            <p:cNvSpPr>
              <a:spLocks noEditPoints="1"/>
            </p:cNvSpPr>
            <p:nvPr/>
          </p:nvSpPr>
          <p:spPr bwMode="auto">
            <a:xfrm>
              <a:off x="1436" y="2930"/>
              <a:ext cx="1191" cy="101"/>
            </a:xfrm>
            <a:custGeom>
              <a:avLst/>
              <a:gdLst>
                <a:gd name="T0" fmla="*/ 1191 w 1191"/>
                <a:gd name="T1" fmla="*/ 15 h 101"/>
                <a:gd name="T2" fmla="*/ 1191 w 1191"/>
                <a:gd name="T3" fmla="*/ 2 h 101"/>
                <a:gd name="T4" fmla="*/ 1191 w 1191"/>
                <a:gd name="T5" fmla="*/ 2 h 101"/>
                <a:gd name="T6" fmla="*/ 1190 w 1191"/>
                <a:gd name="T7" fmla="*/ 2 h 101"/>
                <a:gd name="T8" fmla="*/ 1190 w 1191"/>
                <a:gd name="T9" fmla="*/ 0 h 101"/>
                <a:gd name="T10" fmla="*/ 1190 w 1191"/>
                <a:gd name="T11" fmla="*/ 0 h 101"/>
                <a:gd name="T12" fmla="*/ 1188 w 1191"/>
                <a:gd name="T13" fmla="*/ 0 h 101"/>
                <a:gd name="T14" fmla="*/ 1188 w 1191"/>
                <a:gd name="T15" fmla="*/ 0 h 101"/>
                <a:gd name="T16" fmla="*/ 1188 w 1191"/>
                <a:gd name="T17" fmla="*/ 0 h 101"/>
                <a:gd name="T18" fmla="*/ 1187 w 1191"/>
                <a:gd name="T19" fmla="*/ 0 h 101"/>
                <a:gd name="T20" fmla="*/ 1187 w 1191"/>
                <a:gd name="T21" fmla="*/ 15 h 101"/>
                <a:gd name="T22" fmla="*/ 1191 w 1191"/>
                <a:gd name="T23" fmla="*/ 15 h 101"/>
                <a:gd name="T24" fmla="*/ 1191 w 1191"/>
                <a:gd name="T25" fmla="*/ 27 h 101"/>
                <a:gd name="T26" fmla="*/ 1191 w 1191"/>
                <a:gd name="T27" fmla="*/ 27 h 101"/>
                <a:gd name="T28" fmla="*/ 1191 w 1191"/>
                <a:gd name="T29" fmla="*/ 27 h 101"/>
                <a:gd name="T30" fmla="*/ 1190 w 1191"/>
                <a:gd name="T31" fmla="*/ 27 h 101"/>
                <a:gd name="T32" fmla="*/ 1190 w 1191"/>
                <a:gd name="T33" fmla="*/ 28 h 101"/>
                <a:gd name="T34" fmla="*/ 1188 w 1191"/>
                <a:gd name="T35" fmla="*/ 28 h 101"/>
                <a:gd name="T36" fmla="*/ 1188 w 1191"/>
                <a:gd name="T37" fmla="*/ 28 h 101"/>
                <a:gd name="T38" fmla="*/ 1188 w 1191"/>
                <a:gd name="T39" fmla="*/ 28 h 101"/>
                <a:gd name="T40" fmla="*/ 1187 w 1191"/>
                <a:gd name="T41" fmla="*/ 30 h 101"/>
                <a:gd name="T42" fmla="*/ 1187 w 1191"/>
                <a:gd name="T43" fmla="*/ 15 h 101"/>
                <a:gd name="T44" fmla="*/ 1191 w 1191"/>
                <a:gd name="T45" fmla="*/ 15 h 101"/>
                <a:gd name="T46" fmla="*/ 0 w 1191"/>
                <a:gd name="T47" fmla="*/ 58 h 101"/>
                <a:gd name="T48" fmla="*/ 2 w 1191"/>
                <a:gd name="T49" fmla="*/ 76 h 101"/>
                <a:gd name="T50" fmla="*/ 5 w 1191"/>
                <a:gd name="T51" fmla="*/ 101 h 101"/>
                <a:gd name="T52" fmla="*/ 10 w 1191"/>
                <a:gd name="T53" fmla="*/ 98 h 101"/>
                <a:gd name="T54" fmla="*/ 7 w 1191"/>
                <a:gd name="T55" fmla="*/ 76 h 101"/>
                <a:gd name="T56" fmla="*/ 5 w 1191"/>
                <a:gd name="T57" fmla="*/ 55 h 101"/>
                <a:gd name="T58" fmla="*/ 5 w 1191"/>
                <a:gd name="T59" fmla="*/ 55 h 101"/>
                <a:gd name="T60" fmla="*/ 5 w 1191"/>
                <a:gd name="T61" fmla="*/ 55 h 101"/>
                <a:gd name="T62" fmla="*/ 4 w 1191"/>
                <a:gd name="T63" fmla="*/ 55 h 101"/>
                <a:gd name="T64" fmla="*/ 4 w 1191"/>
                <a:gd name="T65" fmla="*/ 57 h 101"/>
                <a:gd name="T66" fmla="*/ 2 w 1191"/>
                <a:gd name="T67" fmla="*/ 57 h 101"/>
                <a:gd name="T68" fmla="*/ 2 w 1191"/>
                <a:gd name="T69" fmla="*/ 57 h 101"/>
                <a:gd name="T70" fmla="*/ 2 w 1191"/>
                <a:gd name="T71" fmla="*/ 57 h 101"/>
                <a:gd name="T72" fmla="*/ 0 w 1191"/>
                <a:gd name="T73" fmla="*/ 58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91"/>
                <a:gd name="T112" fmla="*/ 0 h 101"/>
                <a:gd name="T113" fmla="*/ 1191 w 1191"/>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91" h="101">
                  <a:moveTo>
                    <a:pt x="1191" y="15"/>
                  </a:moveTo>
                  <a:lnTo>
                    <a:pt x="1191" y="2"/>
                  </a:lnTo>
                  <a:lnTo>
                    <a:pt x="1190" y="2"/>
                  </a:lnTo>
                  <a:lnTo>
                    <a:pt x="1190" y="0"/>
                  </a:lnTo>
                  <a:lnTo>
                    <a:pt x="1188" y="0"/>
                  </a:lnTo>
                  <a:lnTo>
                    <a:pt x="1187" y="0"/>
                  </a:lnTo>
                  <a:lnTo>
                    <a:pt x="1187" y="15"/>
                  </a:lnTo>
                  <a:lnTo>
                    <a:pt x="1191" y="15"/>
                  </a:lnTo>
                  <a:lnTo>
                    <a:pt x="1191" y="27"/>
                  </a:lnTo>
                  <a:lnTo>
                    <a:pt x="1190" y="27"/>
                  </a:lnTo>
                  <a:lnTo>
                    <a:pt x="1190" y="28"/>
                  </a:lnTo>
                  <a:lnTo>
                    <a:pt x="1188" y="28"/>
                  </a:lnTo>
                  <a:lnTo>
                    <a:pt x="1187" y="30"/>
                  </a:lnTo>
                  <a:lnTo>
                    <a:pt x="1187" y="15"/>
                  </a:lnTo>
                  <a:lnTo>
                    <a:pt x="1191" y="15"/>
                  </a:lnTo>
                  <a:close/>
                  <a:moveTo>
                    <a:pt x="0" y="58"/>
                  </a:moveTo>
                  <a:lnTo>
                    <a:pt x="2" y="76"/>
                  </a:lnTo>
                  <a:lnTo>
                    <a:pt x="5" y="101"/>
                  </a:lnTo>
                  <a:lnTo>
                    <a:pt x="10" y="98"/>
                  </a:lnTo>
                  <a:lnTo>
                    <a:pt x="7" y="76"/>
                  </a:lnTo>
                  <a:lnTo>
                    <a:pt x="5" y="55"/>
                  </a:lnTo>
                  <a:lnTo>
                    <a:pt x="4" y="55"/>
                  </a:lnTo>
                  <a:lnTo>
                    <a:pt x="4" y="57"/>
                  </a:lnTo>
                  <a:lnTo>
                    <a:pt x="2" y="57"/>
                  </a:lnTo>
                  <a:lnTo>
                    <a:pt x="0" y="58"/>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39" name="Freeform 226"/>
            <p:cNvSpPr>
              <a:spLocks noEditPoints="1"/>
            </p:cNvSpPr>
            <p:nvPr/>
          </p:nvSpPr>
          <p:spPr bwMode="auto">
            <a:xfrm>
              <a:off x="1440" y="2929"/>
              <a:ext cx="1186" cy="101"/>
            </a:xfrm>
            <a:custGeom>
              <a:avLst/>
              <a:gdLst>
                <a:gd name="T0" fmla="*/ 1186 w 1186"/>
                <a:gd name="T1" fmla="*/ 16 h 101"/>
                <a:gd name="T2" fmla="*/ 1186 w 1186"/>
                <a:gd name="T3" fmla="*/ 1 h 101"/>
                <a:gd name="T4" fmla="*/ 1184 w 1186"/>
                <a:gd name="T5" fmla="*/ 1 h 101"/>
                <a:gd name="T6" fmla="*/ 1184 w 1186"/>
                <a:gd name="T7" fmla="*/ 1 h 101"/>
                <a:gd name="T8" fmla="*/ 1184 w 1186"/>
                <a:gd name="T9" fmla="*/ 1 h 101"/>
                <a:gd name="T10" fmla="*/ 1183 w 1186"/>
                <a:gd name="T11" fmla="*/ 1 h 101"/>
                <a:gd name="T12" fmla="*/ 1183 w 1186"/>
                <a:gd name="T13" fmla="*/ 1 h 101"/>
                <a:gd name="T14" fmla="*/ 1181 w 1186"/>
                <a:gd name="T15" fmla="*/ 0 h 101"/>
                <a:gd name="T16" fmla="*/ 1181 w 1186"/>
                <a:gd name="T17" fmla="*/ 0 h 101"/>
                <a:gd name="T18" fmla="*/ 1181 w 1186"/>
                <a:gd name="T19" fmla="*/ 0 h 101"/>
                <a:gd name="T20" fmla="*/ 1181 w 1186"/>
                <a:gd name="T21" fmla="*/ 16 h 101"/>
                <a:gd name="T22" fmla="*/ 1186 w 1186"/>
                <a:gd name="T23" fmla="*/ 16 h 101"/>
                <a:gd name="T24" fmla="*/ 1186 w 1186"/>
                <a:gd name="T25" fmla="*/ 29 h 101"/>
                <a:gd name="T26" fmla="*/ 1184 w 1186"/>
                <a:gd name="T27" fmla="*/ 29 h 101"/>
                <a:gd name="T28" fmla="*/ 1184 w 1186"/>
                <a:gd name="T29" fmla="*/ 29 h 101"/>
                <a:gd name="T30" fmla="*/ 1184 w 1186"/>
                <a:gd name="T31" fmla="*/ 29 h 101"/>
                <a:gd name="T32" fmla="*/ 1183 w 1186"/>
                <a:gd name="T33" fmla="*/ 31 h 101"/>
                <a:gd name="T34" fmla="*/ 1183 w 1186"/>
                <a:gd name="T35" fmla="*/ 31 h 101"/>
                <a:gd name="T36" fmla="*/ 1181 w 1186"/>
                <a:gd name="T37" fmla="*/ 31 h 101"/>
                <a:gd name="T38" fmla="*/ 1181 w 1186"/>
                <a:gd name="T39" fmla="*/ 31 h 101"/>
                <a:gd name="T40" fmla="*/ 1181 w 1186"/>
                <a:gd name="T41" fmla="*/ 33 h 101"/>
                <a:gd name="T42" fmla="*/ 1181 w 1186"/>
                <a:gd name="T43" fmla="*/ 16 h 101"/>
                <a:gd name="T44" fmla="*/ 1186 w 1186"/>
                <a:gd name="T45" fmla="*/ 16 h 101"/>
                <a:gd name="T46" fmla="*/ 0 w 1186"/>
                <a:gd name="T47" fmla="*/ 58 h 101"/>
                <a:gd name="T48" fmla="*/ 1 w 1186"/>
                <a:gd name="T49" fmla="*/ 77 h 101"/>
                <a:gd name="T50" fmla="*/ 5 w 1186"/>
                <a:gd name="T51" fmla="*/ 101 h 101"/>
                <a:gd name="T52" fmla="*/ 8 w 1186"/>
                <a:gd name="T53" fmla="*/ 99 h 101"/>
                <a:gd name="T54" fmla="*/ 6 w 1186"/>
                <a:gd name="T55" fmla="*/ 77 h 101"/>
                <a:gd name="T56" fmla="*/ 5 w 1186"/>
                <a:gd name="T57" fmla="*/ 54 h 101"/>
                <a:gd name="T58" fmla="*/ 3 w 1186"/>
                <a:gd name="T59" fmla="*/ 54 h 101"/>
                <a:gd name="T60" fmla="*/ 3 w 1186"/>
                <a:gd name="T61" fmla="*/ 54 h 101"/>
                <a:gd name="T62" fmla="*/ 3 w 1186"/>
                <a:gd name="T63" fmla="*/ 54 h 101"/>
                <a:gd name="T64" fmla="*/ 1 w 1186"/>
                <a:gd name="T65" fmla="*/ 56 h 101"/>
                <a:gd name="T66" fmla="*/ 1 w 1186"/>
                <a:gd name="T67" fmla="*/ 56 h 101"/>
                <a:gd name="T68" fmla="*/ 1 w 1186"/>
                <a:gd name="T69" fmla="*/ 56 h 101"/>
                <a:gd name="T70" fmla="*/ 0 w 1186"/>
                <a:gd name="T71" fmla="*/ 56 h 101"/>
                <a:gd name="T72" fmla="*/ 0 w 1186"/>
                <a:gd name="T73" fmla="*/ 58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86"/>
                <a:gd name="T112" fmla="*/ 0 h 101"/>
                <a:gd name="T113" fmla="*/ 1186 w 1186"/>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86" h="101">
                  <a:moveTo>
                    <a:pt x="1186" y="16"/>
                  </a:moveTo>
                  <a:lnTo>
                    <a:pt x="1186" y="1"/>
                  </a:lnTo>
                  <a:lnTo>
                    <a:pt x="1184" y="1"/>
                  </a:lnTo>
                  <a:lnTo>
                    <a:pt x="1183" y="1"/>
                  </a:lnTo>
                  <a:lnTo>
                    <a:pt x="1181" y="0"/>
                  </a:lnTo>
                  <a:lnTo>
                    <a:pt x="1181" y="16"/>
                  </a:lnTo>
                  <a:lnTo>
                    <a:pt x="1186" y="16"/>
                  </a:lnTo>
                  <a:lnTo>
                    <a:pt x="1186" y="29"/>
                  </a:lnTo>
                  <a:lnTo>
                    <a:pt x="1184" y="29"/>
                  </a:lnTo>
                  <a:lnTo>
                    <a:pt x="1183" y="31"/>
                  </a:lnTo>
                  <a:lnTo>
                    <a:pt x="1181" y="31"/>
                  </a:lnTo>
                  <a:lnTo>
                    <a:pt x="1181" y="33"/>
                  </a:lnTo>
                  <a:lnTo>
                    <a:pt x="1181" y="16"/>
                  </a:lnTo>
                  <a:lnTo>
                    <a:pt x="1186" y="16"/>
                  </a:lnTo>
                  <a:close/>
                  <a:moveTo>
                    <a:pt x="0" y="58"/>
                  </a:moveTo>
                  <a:lnTo>
                    <a:pt x="1" y="77"/>
                  </a:lnTo>
                  <a:lnTo>
                    <a:pt x="5" y="101"/>
                  </a:lnTo>
                  <a:lnTo>
                    <a:pt x="8" y="99"/>
                  </a:lnTo>
                  <a:lnTo>
                    <a:pt x="6" y="77"/>
                  </a:lnTo>
                  <a:lnTo>
                    <a:pt x="5" y="54"/>
                  </a:lnTo>
                  <a:lnTo>
                    <a:pt x="3" y="54"/>
                  </a:lnTo>
                  <a:lnTo>
                    <a:pt x="1" y="56"/>
                  </a:lnTo>
                  <a:lnTo>
                    <a:pt x="0" y="56"/>
                  </a:lnTo>
                  <a:lnTo>
                    <a:pt x="0" y="58"/>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0" name="Freeform 227"/>
            <p:cNvSpPr>
              <a:spLocks noEditPoints="1"/>
            </p:cNvSpPr>
            <p:nvPr/>
          </p:nvSpPr>
          <p:spPr bwMode="auto">
            <a:xfrm>
              <a:off x="1441" y="2929"/>
              <a:ext cx="1182" cy="99"/>
            </a:xfrm>
            <a:custGeom>
              <a:avLst/>
              <a:gdLst>
                <a:gd name="T0" fmla="*/ 1182 w 1182"/>
                <a:gd name="T1" fmla="*/ 16 h 99"/>
                <a:gd name="T2" fmla="*/ 1182 w 1182"/>
                <a:gd name="T3" fmla="*/ 1 h 99"/>
                <a:gd name="T4" fmla="*/ 1182 w 1182"/>
                <a:gd name="T5" fmla="*/ 1 h 99"/>
                <a:gd name="T6" fmla="*/ 1180 w 1182"/>
                <a:gd name="T7" fmla="*/ 0 h 99"/>
                <a:gd name="T8" fmla="*/ 1180 w 1182"/>
                <a:gd name="T9" fmla="*/ 0 h 99"/>
                <a:gd name="T10" fmla="*/ 1180 w 1182"/>
                <a:gd name="T11" fmla="*/ 0 h 99"/>
                <a:gd name="T12" fmla="*/ 1178 w 1182"/>
                <a:gd name="T13" fmla="*/ 0 h 99"/>
                <a:gd name="T14" fmla="*/ 1178 w 1182"/>
                <a:gd name="T15" fmla="*/ 0 h 99"/>
                <a:gd name="T16" fmla="*/ 1178 w 1182"/>
                <a:gd name="T17" fmla="*/ 0 h 99"/>
                <a:gd name="T18" fmla="*/ 1177 w 1182"/>
                <a:gd name="T19" fmla="*/ 0 h 99"/>
                <a:gd name="T20" fmla="*/ 1177 w 1182"/>
                <a:gd name="T21" fmla="*/ 16 h 99"/>
                <a:gd name="T22" fmla="*/ 1182 w 1182"/>
                <a:gd name="T23" fmla="*/ 16 h 99"/>
                <a:gd name="T24" fmla="*/ 1182 w 1182"/>
                <a:gd name="T25" fmla="*/ 31 h 99"/>
                <a:gd name="T26" fmla="*/ 1182 w 1182"/>
                <a:gd name="T27" fmla="*/ 31 h 99"/>
                <a:gd name="T28" fmla="*/ 1180 w 1182"/>
                <a:gd name="T29" fmla="*/ 31 h 99"/>
                <a:gd name="T30" fmla="*/ 1180 w 1182"/>
                <a:gd name="T31" fmla="*/ 31 h 99"/>
                <a:gd name="T32" fmla="*/ 1180 w 1182"/>
                <a:gd name="T33" fmla="*/ 33 h 99"/>
                <a:gd name="T34" fmla="*/ 1178 w 1182"/>
                <a:gd name="T35" fmla="*/ 33 h 99"/>
                <a:gd name="T36" fmla="*/ 1178 w 1182"/>
                <a:gd name="T37" fmla="*/ 33 h 99"/>
                <a:gd name="T38" fmla="*/ 1178 w 1182"/>
                <a:gd name="T39" fmla="*/ 33 h 99"/>
                <a:gd name="T40" fmla="*/ 1177 w 1182"/>
                <a:gd name="T41" fmla="*/ 34 h 99"/>
                <a:gd name="T42" fmla="*/ 1177 w 1182"/>
                <a:gd name="T43" fmla="*/ 16 h 99"/>
                <a:gd name="T44" fmla="*/ 1182 w 1182"/>
                <a:gd name="T45" fmla="*/ 16 h 99"/>
                <a:gd name="T46" fmla="*/ 0 w 1182"/>
                <a:gd name="T47" fmla="*/ 56 h 99"/>
                <a:gd name="T48" fmla="*/ 2 w 1182"/>
                <a:gd name="T49" fmla="*/ 77 h 99"/>
                <a:gd name="T50" fmla="*/ 5 w 1182"/>
                <a:gd name="T51" fmla="*/ 99 h 99"/>
                <a:gd name="T52" fmla="*/ 10 w 1182"/>
                <a:gd name="T53" fmla="*/ 97 h 99"/>
                <a:gd name="T54" fmla="*/ 7 w 1182"/>
                <a:gd name="T55" fmla="*/ 77 h 99"/>
                <a:gd name="T56" fmla="*/ 5 w 1182"/>
                <a:gd name="T57" fmla="*/ 53 h 99"/>
                <a:gd name="T58" fmla="*/ 5 w 1182"/>
                <a:gd name="T59" fmla="*/ 53 h 99"/>
                <a:gd name="T60" fmla="*/ 4 w 1182"/>
                <a:gd name="T61" fmla="*/ 53 h 99"/>
                <a:gd name="T62" fmla="*/ 4 w 1182"/>
                <a:gd name="T63" fmla="*/ 53 h 99"/>
                <a:gd name="T64" fmla="*/ 4 w 1182"/>
                <a:gd name="T65" fmla="*/ 54 h 99"/>
                <a:gd name="T66" fmla="*/ 2 w 1182"/>
                <a:gd name="T67" fmla="*/ 54 h 99"/>
                <a:gd name="T68" fmla="*/ 2 w 1182"/>
                <a:gd name="T69" fmla="*/ 54 h 99"/>
                <a:gd name="T70" fmla="*/ 2 w 1182"/>
                <a:gd name="T71" fmla="*/ 54 h 99"/>
                <a:gd name="T72" fmla="*/ 0 w 1182"/>
                <a:gd name="T73" fmla="*/ 56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82"/>
                <a:gd name="T112" fmla="*/ 0 h 99"/>
                <a:gd name="T113" fmla="*/ 1182 w 1182"/>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82" h="99">
                  <a:moveTo>
                    <a:pt x="1182" y="16"/>
                  </a:moveTo>
                  <a:lnTo>
                    <a:pt x="1182" y="1"/>
                  </a:lnTo>
                  <a:lnTo>
                    <a:pt x="1180" y="0"/>
                  </a:lnTo>
                  <a:lnTo>
                    <a:pt x="1178" y="0"/>
                  </a:lnTo>
                  <a:lnTo>
                    <a:pt x="1177" y="0"/>
                  </a:lnTo>
                  <a:lnTo>
                    <a:pt x="1177" y="16"/>
                  </a:lnTo>
                  <a:lnTo>
                    <a:pt x="1182" y="16"/>
                  </a:lnTo>
                  <a:lnTo>
                    <a:pt x="1182" y="31"/>
                  </a:lnTo>
                  <a:lnTo>
                    <a:pt x="1180" y="31"/>
                  </a:lnTo>
                  <a:lnTo>
                    <a:pt x="1180" y="33"/>
                  </a:lnTo>
                  <a:lnTo>
                    <a:pt x="1178" y="33"/>
                  </a:lnTo>
                  <a:lnTo>
                    <a:pt x="1177" y="34"/>
                  </a:lnTo>
                  <a:lnTo>
                    <a:pt x="1177" y="16"/>
                  </a:lnTo>
                  <a:lnTo>
                    <a:pt x="1182" y="16"/>
                  </a:lnTo>
                  <a:close/>
                  <a:moveTo>
                    <a:pt x="0" y="56"/>
                  </a:moveTo>
                  <a:lnTo>
                    <a:pt x="2" y="77"/>
                  </a:lnTo>
                  <a:lnTo>
                    <a:pt x="5" y="99"/>
                  </a:lnTo>
                  <a:lnTo>
                    <a:pt x="10" y="97"/>
                  </a:lnTo>
                  <a:lnTo>
                    <a:pt x="7" y="77"/>
                  </a:lnTo>
                  <a:lnTo>
                    <a:pt x="5" y="53"/>
                  </a:lnTo>
                  <a:lnTo>
                    <a:pt x="4" y="53"/>
                  </a:lnTo>
                  <a:lnTo>
                    <a:pt x="4" y="54"/>
                  </a:lnTo>
                  <a:lnTo>
                    <a:pt x="2" y="54"/>
                  </a:lnTo>
                  <a:lnTo>
                    <a:pt x="0" y="56"/>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1" name="Freeform 228"/>
            <p:cNvSpPr>
              <a:spLocks noEditPoints="1"/>
            </p:cNvSpPr>
            <p:nvPr/>
          </p:nvSpPr>
          <p:spPr bwMode="auto">
            <a:xfrm>
              <a:off x="1445" y="2927"/>
              <a:ext cx="1176" cy="101"/>
            </a:xfrm>
            <a:custGeom>
              <a:avLst/>
              <a:gdLst>
                <a:gd name="T0" fmla="*/ 1176 w 1176"/>
                <a:gd name="T1" fmla="*/ 18 h 101"/>
                <a:gd name="T2" fmla="*/ 1176 w 1176"/>
                <a:gd name="T3" fmla="*/ 2 h 101"/>
                <a:gd name="T4" fmla="*/ 1174 w 1176"/>
                <a:gd name="T5" fmla="*/ 2 h 101"/>
                <a:gd name="T6" fmla="*/ 1174 w 1176"/>
                <a:gd name="T7" fmla="*/ 2 h 101"/>
                <a:gd name="T8" fmla="*/ 1174 w 1176"/>
                <a:gd name="T9" fmla="*/ 2 h 101"/>
                <a:gd name="T10" fmla="*/ 1173 w 1176"/>
                <a:gd name="T11" fmla="*/ 2 h 101"/>
                <a:gd name="T12" fmla="*/ 1173 w 1176"/>
                <a:gd name="T13" fmla="*/ 0 h 101"/>
                <a:gd name="T14" fmla="*/ 1171 w 1176"/>
                <a:gd name="T15" fmla="*/ 0 h 101"/>
                <a:gd name="T16" fmla="*/ 1171 w 1176"/>
                <a:gd name="T17" fmla="*/ 0 h 101"/>
                <a:gd name="T18" fmla="*/ 1171 w 1176"/>
                <a:gd name="T19" fmla="*/ 0 h 101"/>
                <a:gd name="T20" fmla="*/ 1171 w 1176"/>
                <a:gd name="T21" fmla="*/ 18 h 101"/>
                <a:gd name="T22" fmla="*/ 1176 w 1176"/>
                <a:gd name="T23" fmla="*/ 18 h 101"/>
                <a:gd name="T24" fmla="*/ 1176 w 1176"/>
                <a:gd name="T25" fmla="*/ 35 h 101"/>
                <a:gd name="T26" fmla="*/ 1174 w 1176"/>
                <a:gd name="T27" fmla="*/ 35 h 101"/>
                <a:gd name="T28" fmla="*/ 1174 w 1176"/>
                <a:gd name="T29" fmla="*/ 35 h 101"/>
                <a:gd name="T30" fmla="*/ 1174 w 1176"/>
                <a:gd name="T31" fmla="*/ 35 h 101"/>
                <a:gd name="T32" fmla="*/ 1173 w 1176"/>
                <a:gd name="T33" fmla="*/ 36 h 101"/>
                <a:gd name="T34" fmla="*/ 1173 w 1176"/>
                <a:gd name="T35" fmla="*/ 36 h 101"/>
                <a:gd name="T36" fmla="*/ 1171 w 1176"/>
                <a:gd name="T37" fmla="*/ 36 h 101"/>
                <a:gd name="T38" fmla="*/ 1171 w 1176"/>
                <a:gd name="T39" fmla="*/ 36 h 101"/>
                <a:gd name="T40" fmla="*/ 1171 w 1176"/>
                <a:gd name="T41" fmla="*/ 38 h 101"/>
                <a:gd name="T42" fmla="*/ 1171 w 1176"/>
                <a:gd name="T43" fmla="*/ 18 h 101"/>
                <a:gd name="T44" fmla="*/ 1176 w 1176"/>
                <a:gd name="T45" fmla="*/ 18 h 101"/>
                <a:gd name="T46" fmla="*/ 0 w 1176"/>
                <a:gd name="T47" fmla="*/ 56 h 101"/>
                <a:gd name="T48" fmla="*/ 1 w 1176"/>
                <a:gd name="T49" fmla="*/ 79 h 101"/>
                <a:gd name="T50" fmla="*/ 3 w 1176"/>
                <a:gd name="T51" fmla="*/ 101 h 101"/>
                <a:gd name="T52" fmla="*/ 8 w 1176"/>
                <a:gd name="T53" fmla="*/ 99 h 101"/>
                <a:gd name="T54" fmla="*/ 6 w 1176"/>
                <a:gd name="T55" fmla="*/ 78 h 101"/>
                <a:gd name="T56" fmla="*/ 5 w 1176"/>
                <a:gd name="T57" fmla="*/ 53 h 101"/>
                <a:gd name="T58" fmla="*/ 3 w 1176"/>
                <a:gd name="T59" fmla="*/ 53 h 101"/>
                <a:gd name="T60" fmla="*/ 3 w 1176"/>
                <a:gd name="T61" fmla="*/ 53 h 101"/>
                <a:gd name="T62" fmla="*/ 1 w 1176"/>
                <a:gd name="T63" fmla="*/ 53 h 101"/>
                <a:gd name="T64" fmla="*/ 1 w 1176"/>
                <a:gd name="T65" fmla="*/ 55 h 101"/>
                <a:gd name="T66" fmla="*/ 1 w 1176"/>
                <a:gd name="T67" fmla="*/ 55 h 101"/>
                <a:gd name="T68" fmla="*/ 0 w 1176"/>
                <a:gd name="T69" fmla="*/ 55 h 101"/>
                <a:gd name="T70" fmla="*/ 0 w 1176"/>
                <a:gd name="T71" fmla="*/ 55 h 101"/>
                <a:gd name="T72" fmla="*/ 0 w 1176"/>
                <a:gd name="T73" fmla="*/ 56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6"/>
                <a:gd name="T112" fmla="*/ 0 h 101"/>
                <a:gd name="T113" fmla="*/ 1176 w 1176"/>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6" h="101">
                  <a:moveTo>
                    <a:pt x="1176" y="18"/>
                  </a:moveTo>
                  <a:lnTo>
                    <a:pt x="1176" y="2"/>
                  </a:lnTo>
                  <a:lnTo>
                    <a:pt x="1174" y="2"/>
                  </a:lnTo>
                  <a:lnTo>
                    <a:pt x="1173" y="2"/>
                  </a:lnTo>
                  <a:lnTo>
                    <a:pt x="1173" y="0"/>
                  </a:lnTo>
                  <a:lnTo>
                    <a:pt x="1171" y="0"/>
                  </a:lnTo>
                  <a:lnTo>
                    <a:pt x="1171" y="18"/>
                  </a:lnTo>
                  <a:lnTo>
                    <a:pt x="1176" y="18"/>
                  </a:lnTo>
                  <a:lnTo>
                    <a:pt x="1176" y="35"/>
                  </a:lnTo>
                  <a:lnTo>
                    <a:pt x="1174" y="35"/>
                  </a:lnTo>
                  <a:lnTo>
                    <a:pt x="1173" y="36"/>
                  </a:lnTo>
                  <a:lnTo>
                    <a:pt x="1171" y="36"/>
                  </a:lnTo>
                  <a:lnTo>
                    <a:pt x="1171" y="38"/>
                  </a:lnTo>
                  <a:lnTo>
                    <a:pt x="1171" y="18"/>
                  </a:lnTo>
                  <a:lnTo>
                    <a:pt x="1176" y="18"/>
                  </a:lnTo>
                  <a:close/>
                  <a:moveTo>
                    <a:pt x="0" y="56"/>
                  </a:moveTo>
                  <a:lnTo>
                    <a:pt x="1" y="79"/>
                  </a:lnTo>
                  <a:lnTo>
                    <a:pt x="3" y="101"/>
                  </a:lnTo>
                  <a:lnTo>
                    <a:pt x="8" y="99"/>
                  </a:lnTo>
                  <a:lnTo>
                    <a:pt x="6" y="78"/>
                  </a:lnTo>
                  <a:lnTo>
                    <a:pt x="5" y="53"/>
                  </a:lnTo>
                  <a:lnTo>
                    <a:pt x="3" y="53"/>
                  </a:lnTo>
                  <a:lnTo>
                    <a:pt x="1" y="53"/>
                  </a:lnTo>
                  <a:lnTo>
                    <a:pt x="1" y="55"/>
                  </a:lnTo>
                  <a:lnTo>
                    <a:pt x="0" y="55"/>
                  </a:lnTo>
                  <a:lnTo>
                    <a:pt x="0" y="56"/>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2" name="Freeform 229"/>
            <p:cNvSpPr>
              <a:spLocks noEditPoints="1"/>
            </p:cNvSpPr>
            <p:nvPr/>
          </p:nvSpPr>
          <p:spPr bwMode="auto">
            <a:xfrm>
              <a:off x="1446" y="2925"/>
              <a:ext cx="1172" cy="101"/>
            </a:xfrm>
            <a:custGeom>
              <a:avLst/>
              <a:gdLst>
                <a:gd name="T0" fmla="*/ 1172 w 1172"/>
                <a:gd name="T1" fmla="*/ 20 h 101"/>
                <a:gd name="T2" fmla="*/ 1172 w 1172"/>
                <a:gd name="T3" fmla="*/ 4 h 101"/>
                <a:gd name="T4" fmla="*/ 1172 w 1172"/>
                <a:gd name="T5" fmla="*/ 2 h 101"/>
                <a:gd name="T6" fmla="*/ 1170 w 1172"/>
                <a:gd name="T7" fmla="*/ 2 h 101"/>
                <a:gd name="T8" fmla="*/ 1170 w 1172"/>
                <a:gd name="T9" fmla="*/ 2 h 101"/>
                <a:gd name="T10" fmla="*/ 1170 w 1172"/>
                <a:gd name="T11" fmla="*/ 2 h 101"/>
                <a:gd name="T12" fmla="*/ 1168 w 1172"/>
                <a:gd name="T13" fmla="*/ 2 h 101"/>
                <a:gd name="T14" fmla="*/ 1168 w 1172"/>
                <a:gd name="T15" fmla="*/ 2 h 101"/>
                <a:gd name="T16" fmla="*/ 1168 w 1172"/>
                <a:gd name="T17" fmla="*/ 2 h 101"/>
                <a:gd name="T18" fmla="*/ 1167 w 1172"/>
                <a:gd name="T19" fmla="*/ 0 h 101"/>
                <a:gd name="T20" fmla="*/ 1167 w 1172"/>
                <a:gd name="T21" fmla="*/ 20 h 101"/>
                <a:gd name="T22" fmla="*/ 1172 w 1172"/>
                <a:gd name="T23" fmla="*/ 20 h 101"/>
                <a:gd name="T24" fmla="*/ 1172 w 1172"/>
                <a:gd name="T25" fmla="*/ 38 h 101"/>
                <a:gd name="T26" fmla="*/ 1172 w 1172"/>
                <a:gd name="T27" fmla="*/ 38 h 101"/>
                <a:gd name="T28" fmla="*/ 1170 w 1172"/>
                <a:gd name="T29" fmla="*/ 38 h 101"/>
                <a:gd name="T30" fmla="*/ 1170 w 1172"/>
                <a:gd name="T31" fmla="*/ 38 h 101"/>
                <a:gd name="T32" fmla="*/ 1170 w 1172"/>
                <a:gd name="T33" fmla="*/ 40 h 101"/>
                <a:gd name="T34" fmla="*/ 1168 w 1172"/>
                <a:gd name="T35" fmla="*/ 40 h 101"/>
                <a:gd name="T36" fmla="*/ 1168 w 1172"/>
                <a:gd name="T37" fmla="*/ 40 h 101"/>
                <a:gd name="T38" fmla="*/ 1167 w 1172"/>
                <a:gd name="T39" fmla="*/ 42 h 101"/>
                <a:gd name="T40" fmla="*/ 1167 w 1172"/>
                <a:gd name="T41" fmla="*/ 42 h 101"/>
                <a:gd name="T42" fmla="*/ 1167 w 1172"/>
                <a:gd name="T43" fmla="*/ 20 h 101"/>
                <a:gd name="T44" fmla="*/ 1172 w 1172"/>
                <a:gd name="T45" fmla="*/ 20 h 101"/>
                <a:gd name="T46" fmla="*/ 0 w 1172"/>
                <a:gd name="T47" fmla="*/ 57 h 101"/>
                <a:gd name="T48" fmla="*/ 2 w 1172"/>
                <a:gd name="T49" fmla="*/ 81 h 101"/>
                <a:gd name="T50" fmla="*/ 5 w 1172"/>
                <a:gd name="T51" fmla="*/ 101 h 101"/>
                <a:gd name="T52" fmla="*/ 10 w 1172"/>
                <a:gd name="T53" fmla="*/ 100 h 101"/>
                <a:gd name="T54" fmla="*/ 7 w 1172"/>
                <a:gd name="T55" fmla="*/ 80 h 101"/>
                <a:gd name="T56" fmla="*/ 5 w 1172"/>
                <a:gd name="T57" fmla="*/ 53 h 101"/>
                <a:gd name="T58" fmla="*/ 5 w 1172"/>
                <a:gd name="T59" fmla="*/ 53 h 101"/>
                <a:gd name="T60" fmla="*/ 4 w 1172"/>
                <a:gd name="T61" fmla="*/ 53 h 101"/>
                <a:gd name="T62" fmla="*/ 4 w 1172"/>
                <a:gd name="T63" fmla="*/ 53 h 101"/>
                <a:gd name="T64" fmla="*/ 4 w 1172"/>
                <a:gd name="T65" fmla="*/ 55 h 101"/>
                <a:gd name="T66" fmla="*/ 2 w 1172"/>
                <a:gd name="T67" fmla="*/ 55 h 101"/>
                <a:gd name="T68" fmla="*/ 2 w 1172"/>
                <a:gd name="T69" fmla="*/ 55 h 101"/>
                <a:gd name="T70" fmla="*/ 0 w 1172"/>
                <a:gd name="T71" fmla="*/ 55 h 101"/>
                <a:gd name="T72" fmla="*/ 0 w 1172"/>
                <a:gd name="T73" fmla="*/ 57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2"/>
                <a:gd name="T112" fmla="*/ 0 h 101"/>
                <a:gd name="T113" fmla="*/ 1172 w 1172"/>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2" h="101">
                  <a:moveTo>
                    <a:pt x="1172" y="20"/>
                  </a:moveTo>
                  <a:lnTo>
                    <a:pt x="1172" y="4"/>
                  </a:lnTo>
                  <a:lnTo>
                    <a:pt x="1172" y="2"/>
                  </a:lnTo>
                  <a:lnTo>
                    <a:pt x="1170" y="2"/>
                  </a:lnTo>
                  <a:lnTo>
                    <a:pt x="1168" y="2"/>
                  </a:lnTo>
                  <a:lnTo>
                    <a:pt x="1167" y="0"/>
                  </a:lnTo>
                  <a:lnTo>
                    <a:pt x="1167" y="20"/>
                  </a:lnTo>
                  <a:lnTo>
                    <a:pt x="1172" y="20"/>
                  </a:lnTo>
                  <a:lnTo>
                    <a:pt x="1172" y="38"/>
                  </a:lnTo>
                  <a:lnTo>
                    <a:pt x="1170" y="38"/>
                  </a:lnTo>
                  <a:lnTo>
                    <a:pt x="1170" y="40"/>
                  </a:lnTo>
                  <a:lnTo>
                    <a:pt x="1168" y="40"/>
                  </a:lnTo>
                  <a:lnTo>
                    <a:pt x="1167" y="42"/>
                  </a:lnTo>
                  <a:lnTo>
                    <a:pt x="1167" y="20"/>
                  </a:lnTo>
                  <a:lnTo>
                    <a:pt x="1172" y="20"/>
                  </a:lnTo>
                  <a:close/>
                  <a:moveTo>
                    <a:pt x="0" y="57"/>
                  </a:moveTo>
                  <a:lnTo>
                    <a:pt x="2" y="81"/>
                  </a:lnTo>
                  <a:lnTo>
                    <a:pt x="5" y="101"/>
                  </a:lnTo>
                  <a:lnTo>
                    <a:pt x="10" y="100"/>
                  </a:lnTo>
                  <a:lnTo>
                    <a:pt x="7" y="80"/>
                  </a:lnTo>
                  <a:lnTo>
                    <a:pt x="5" y="53"/>
                  </a:lnTo>
                  <a:lnTo>
                    <a:pt x="4" y="53"/>
                  </a:lnTo>
                  <a:lnTo>
                    <a:pt x="4" y="55"/>
                  </a:lnTo>
                  <a:lnTo>
                    <a:pt x="2" y="55"/>
                  </a:lnTo>
                  <a:lnTo>
                    <a:pt x="0" y="55"/>
                  </a:lnTo>
                  <a:lnTo>
                    <a:pt x="0" y="57"/>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3" name="Freeform 230"/>
            <p:cNvSpPr>
              <a:spLocks noEditPoints="1"/>
            </p:cNvSpPr>
            <p:nvPr/>
          </p:nvSpPr>
          <p:spPr bwMode="auto">
            <a:xfrm>
              <a:off x="1450" y="2925"/>
              <a:ext cx="1166" cy="101"/>
            </a:xfrm>
            <a:custGeom>
              <a:avLst/>
              <a:gdLst>
                <a:gd name="T0" fmla="*/ 1166 w 1166"/>
                <a:gd name="T1" fmla="*/ 20 h 101"/>
                <a:gd name="T2" fmla="*/ 1166 w 1166"/>
                <a:gd name="T3" fmla="*/ 2 h 101"/>
                <a:gd name="T4" fmla="*/ 1164 w 1166"/>
                <a:gd name="T5" fmla="*/ 2 h 101"/>
                <a:gd name="T6" fmla="*/ 1164 w 1166"/>
                <a:gd name="T7" fmla="*/ 2 h 101"/>
                <a:gd name="T8" fmla="*/ 1164 w 1166"/>
                <a:gd name="T9" fmla="*/ 2 h 101"/>
                <a:gd name="T10" fmla="*/ 1163 w 1166"/>
                <a:gd name="T11" fmla="*/ 0 h 101"/>
                <a:gd name="T12" fmla="*/ 1163 w 1166"/>
                <a:gd name="T13" fmla="*/ 0 h 101"/>
                <a:gd name="T14" fmla="*/ 1161 w 1166"/>
                <a:gd name="T15" fmla="*/ 0 h 101"/>
                <a:gd name="T16" fmla="*/ 1161 w 1166"/>
                <a:gd name="T17" fmla="*/ 0 h 101"/>
                <a:gd name="T18" fmla="*/ 1161 w 1166"/>
                <a:gd name="T19" fmla="*/ 0 h 101"/>
                <a:gd name="T20" fmla="*/ 1161 w 1166"/>
                <a:gd name="T21" fmla="*/ 20 h 101"/>
                <a:gd name="T22" fmla="*/ 1166 w 1166"/>
                <a:gd name="T23" fmla="*/ 20 h 101"/>
                <a:gd name="T24" fmla="*/ 1166 w 1166"/>
                <a:gd name="T25" fmla="*/ 40 h 101"/>
                <a:gd name="T26" fmla="*/ 1164 w 1166"/>
                <a:gd name="T27" fmla="*/ 40 h 101"/>
                <a:gd name="T28" fmla="*/ 1164 w 1166"/>
                <a:gd name="T29" fmla="*/ 40 h 101"/>
                <a:gd name="T30" fmla="*/ 1163 w 1166"/>
                <a:gd name="T31" fmla="*/ 42 h 101"/>
                <a:gd name="T32" fmla="*/ 1163 w 1166"/>
                <a:gd name="T33" fmla="*/ 42 h 101"/>
                <a:gd name="T34" fmla="*/ 1163 w 1166"/>
                <a:gd name="T35" fmla="*/ 42 h 101"/>
                <a:gd name="T36" fmla="*/ 1161 w 1166"/>
                <a:gd name="T37" fmla="*/ 43 h 101"/>
                <a:gd name="T38" fmla="*/ 1161 w 1166"/>
                <a:gd name="T39" fmla="*/ 43 h 101"/>
                <a:gd name="T40" fmla="*/ 1161 w 1166"/>
                <a:gd name="T41" fmla="*/ 45 h 101"/>
                <a:gd name="T42" fmla="*/ 1161 w 1166"/>
                <a:gd name="T43" fmla="*/ 20 h 101"/>
                <a:gd name="T44" fmla="*/ 1166 w 1166"/>
                <a:gd name="T45" fmla="*/ 20 h 101"/>
                <a:gd name="T46" fmla="*/ 0 w 1166"/>
                <a:gd name="T47" fmla="*/ 55 h 101"/>
                <a:gd name="T48" fmla="*/ 1 w 1166"/>
                <a:gd name="T49" fmla="*/ 80 h 101"/>
                <a:gd name="T50" fmla="*/ 3 w 1166"/>
                <a:gd name="T51" fmla="*/ 101 h 101"/>
                <a:gd name="T52" fmla="*/ 8 w 1166"/>
                <a:gd name="T53" fmla="*/ 98 h 101"/>
                <a:gd name="T54" fmla="*/ 6 w 1166"/>
                <a:gd name="T55" fmla="*/ 80 h 101"/>
                <a:gd name="T56" fmla="*/ 3 w 1166"/>
                <a:gd name="T57" fmla="*/ 52 h 101"/>
                <a:gd name="T58" fmla="*/ 3 w 1166"/>
                <a:gd name="T59" fmla="*/ 52 h 101"/>
                <a:gd name="T60" fmla="*/ 3 w 1166"/>
                <a:gd name="T61" fmla="*/ 52 h 101"/>
                <a:gd name="T62" fmla="*/ 1 w 1166"/>
                <a:gd name="T63" fmla="*/ 52 h 101"/>
                <a:gd name="T64" fmla="*/ 1 w 1166"/>
                <a:gd name="T65" fmla="*/ 53 h 101"/>
                <a:gd name="T66" fmla="*/ 1 w 1166"/>
                <a:gd name="T67" fmla="*/ 53 h 101"/>
                <a:gd name="T68" fmla="*/ 0 w 1166"/>
                <a:gd name="T69" fmla="*/ 53 h 101"/>
                <a:gd name="T70" fmla="*/ 0 w 1166"/>
                <a:gd name="T71" fmla="*/ 53 h 101"/>
                <a:gd name="T72" fmla="*/ 0 w 1166"/>
                <a:gd name="T73" fmla="*/ 55 h 1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6"/>
                <a:gd name="T112" fmla="*/ 0 h 101"/>
                <a:gd name="T113" fmla="*/ 1166 w 1166"/>
                <a:gd name="T114" fmla="*/ 101 h 1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6" h="101">
                  <a:moveTo>
                    <a:pt x="1166" y="20"/>
                  </a:moveTo>
                  <a:lnTo>
                    <a:pt x="1166" y="2"/>
                  </a:lnTo>
                  <a:lnTo>
                    <a:pt x="1164" y="2"/>
                  </a:lnTo>
                  <a:lnTo>
                    <a:pt x="1163" y="0"/>
                  </a:lnTo>
                  <a:lnTo>
                    <a:pt x="1161" y="0"/>
                  </a:lnTo>
                  <a:lnTo>
                    <a:pt x="1161" y="20"/>
                  </a:lnTo>
                  <a:lnTo>
                    <a:pt x="1166" y="20"/>
                  </a:lnTo>
                  <a:lnTo>
                    <a:pt x="1166" y="40"/>
                  </a:lnTo>
                  <a:lnTo>
                    <a:pt x="1164" y="40"/>
                  </a:lnTo>
                  <a:lnTo>
                    <a:pt x="1163" y="42"/>
                  </a:lnTo>
                  <a:lnTo>
                    <a:pt x="1161" y="43"/>
                  </a:lnTo>
                  <a:lnTo>
                    <a:pt x="1161" y="45"/>
                  </a:lnTo>
                  <a:lnTo>
                    <a:pt x="1161" y="20"/>
                  </a:lnTo>
                  <a:lnTo>
                    <a:pt x="1166" y="20"/>
                  </a:lnTo>
                  <a:close/>
                  <a:moveTo>
                    <a:pt x="0" y="55"/>
                  </a:moveTo>
                  <a:lnTo>
                    <a:pt x="1" y="80"/>
                  </a:lnTo>
                  <a:lnTo>
                    <a:pt x="3" y="101"/>
                  </a:lnTo>
                  <a:lnTo>
                    <a:pt x="8" y="98"/>
                  </a:lnTo>
                  <a:lnTo>
                    <a:pt x="6" y="80"/>
                  </a:lnTo>
                  <a:lnTo>
                    <a:pt x="3" y="52"/>
                  </a:lnTo>
                  <a:lnTo>
                    <a:pt x="1" y="52"/>
                  </a:lnTo>
                  <a:lnTo>
                    <a:pt x="1" y="53"/>
                  </a:lnTo>
                  <a:lnTo>
                    <a:pt x="0" y="53"/>
                  </a:lnTo>
                  <a:lnTo>
                    <a:pt x="0" y="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4" name="Freeform 231"/>
            <p:cNvSpPr>
              <a:spLocks noEditPoints="1"/>
            </p:cNvSpPr>
            <p:nvPr/>
          </p:nvSpPr>
          <p:spPr bwMode="auto">
            <a:xfrm>
              <a:off x="1451" y="2924"/>
              <a:ext cx="1162" cy="101"/>
            </a:xfrm>
            <a:custGeom>
              <a:avLst/>
              <a:gdLst>
                <a:gd name="T0" fmla="*/ 1162 w 1162"/>
                <a:gd name="T1" fmla="*/ 21 h 101"/>
                <a:gd name="T2" fmla="*/ 1162 w 1162"/>
                <a:gd name="T3" fmla="*/ 1 h 101"/>
                <a:gd name="T4" fmla="*/ 1162 w 1162"/>
                <a:gd name="T5" fmla="*/ 1 h 101"/>
                <a:gd name="T6" fmla="*/ 1160 w 1162"/>
                <a:gd name="T7" fmla="*/ 1 h 101"/>
                <a:gd name="T8" fmla="*/ 1160 w 1162"/>
                <a:gd name="T9" fmla="*/ 1 h 101"/>
                <a:gd name="T10" fmla="*/ 1160 w 1162"/>
                <a:gd name="T11" fmla="*/ 1 h 101"/>
                <a:gd name="T12" fmla="*/ 1158 w 1162"/>
                <a:gd name="T13" fmla="*/ 1 h 101"/>
                <a:gd name="T14" fmla="*/ 1158 w 1162"/>
                <a:gd name="T15" fmla="*/ 1 h 101"/>
                <a:gd name="T16" fmla="*/ 1157 w 1162"/>
                <a:gd name="T17" fmla="*/ 0 h 101"/>
                <a:gd name="T18" fmla="*/ 1157 w 1162"/>
                <a:gd name="T19" fmla="*/ 0 h 101"/>
                <a:gd name="T20" fmla="*/ 1157 w 1162"/>
                <a:gd name="T21" fmla="*/ 21 h 101"/>
                <a:gd name="T22" fmla="*/ 1162 w 1162"/>
                <a:gd name="T23" fmla="*/ 21 h 101"/>
                <a:gd name="T24" fmla="*/ 1162 w 1162"/>
                <a:gd name="T25" fmla="*/ 43 h 101"/>
                <a:gd name="T26" fmla="*/ 1162 w 1162"/>
                <a:gd name="T27" fmla="*/ 43 h 101"/>
                <a:gd name="T28" fmla="*/ 1160 w 1162"/>
                <a:gd name="T29" fmla="*/ 44 h 101"/>
                <a:gd name="T30" fmla="*/ 1160 w 1162"/>
                <a:gd name="T31" fmla="*/ 44 h 101"/>
                <a:gd name="T32" fmla="*/ 1160 w 1162"/>
                <a:gd name="T33" fmla="*/ 46 h 101"/>
                <a:gd name="T34" fmla="*/ 1158 w 1162"/>
                <a:gd name="T35" fmla="*/ 46 h 101"/>
                <a:gd name="T36" fmla="*/ 1158 w 1162"/>
                <a:gd name="T37" fmla="*/ 46 h 101"/>
                <a:gd name="T38" fmla="*/ 1157 w 1162"/>
                <a:gd name="T39" fmla="*/ 48 h 101"/>
                <a:gd name="T40" fmla="*/ 1157 w 1162"/>
                <a:gd name="T41" fmla="*/ 48 h 101"/>
                <a:gd name="T42" fmla="*/ 1157 w 1162"/>
                <a:gd name="T43" fmla="*/ 21 h 101"/>
                <a:gd name="T44" fmla="*/ 1162 w 1162"/>
                <a:gd name="T45" fmla="*/ 21 h 101"/>
                <a:gd name="T46" fmla="*/ 0 w 1162"/>
                <a:gd name="T47" fmla="*/ 54 h 101"/>
                <a:gd name="T48" fmla="*/ 2 w 1162"/>
                <a:gd name="T49" fmla="*/ 81 h 101"/>
                <a:gd name="T50" fmla="*/ 5 w 1162"/>
                <a:gd name="T51" fmla="*/ 101 h 101"/>
                <a:gd name="T52" fmla="*/ 10 w 1162"/>
                <a:gd name="T53" fmla="*/ 99 h 101"/>
                <a:gd name="T54" fmla="*/ 7 w 1162"/>
                <a:gd name="T55" fmla="*/ 81 h 101"/>
                <a:gd name="T56" fmla="*/ 5 w 1162"/>
                <a:gd name="T57" fmla="*/ 51 h 101"/>
                <a:gd name="T58" fmla="*/ 5 w 1162"/>
                <a:gd name="T59" fmla="*/ 51 h 101"/>
                <a:gd name="T60" fmla="*/ 4 w 1162"/>
                <a:gd name="T61" fmla="*/ 51 h 101"/>
                <a:gd name="T62" fmla="*/ 4 w 1162"/>
                <a:gd name="T63" fmla="*/ 51 h 101"/>
                <a:gd name="T64" fmla="*/ 4 w 1162"/>
                <a:gd name="T65" fmla="*/ 51 h 101"/>
                <a:gd name="T66" fmla="*/ 2 w 1162"/>
                <a:gd name="T67" fmla="*/ 53 h 101"/>
                <a:gd name="T68" fmla="*/ 2 w 1162"/>
                <a:gd name="T69" fmla="*/ 53 h 101"/>
                <a:gd name="T70" fmla="*/ 2 w 1162"/>
                <a:gd name="T71" fmla="*/ 53 h 101"/>
                <a:gd name="T72" fmla="*/ 0 w 1162"/>
                <a:gd name="T73" fmla="*/ 53 h 101"/>
                <a:gd name="T74" fmla="*/ 0 w 1162"/>
                <a:gd name="T75" fmla="*/ 54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01"/>
                <a:gd name="T116" fmla="*/ 1162 w 1162"/>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01">
                  <a:moveTo>
                    <a:pt x="1162" y="21"/>
                  </a:moveTo>
                  <a:lnTo>
                    <a:pt x="1162" y="1"/>
                  </a:lnTo>
                  <a:lnTo>
                    <a:pt x="1160" y="1"/>
                  </a:lnTo>
                  <a:lnTo>
                    <a:pt x="1158" y="1"/>
                  </a:lnTo>
                  <a:lnTo>
                    <a:pt x="1157" y="0"/>
                  </a:lnTo>
                  <a:lnTo>
                    <a:pt x="1157" y="21"/>
                  </a:lnTo>
                  <a:lnTo>
                    <a:pt x="1162" y="21"/>
                  </a:lnTo>
                  <a:lnTo>
                    <a:pt x="1162" y="43"/>
                  </a:lnTo>
                  <a:lnTo>
                    <a:pt x="1160" y="44"/>
                  </a:lnTo>
                  <a:lnTo>
                    <a:pt x="1160" y="46"/>
                  </a:lnTo>
                  <a:lnTo>
                    <a:pt x="1158" y="46"/>
                  </a:lnTo>
                  <a:lnTo>
                    <a:pt x="1157" y="48"/>
                  </a:lnTo>
                  <a:lnTo>
                    <a:pt x="1157" y="21"/>
                  </a:lnTo>
                  <a:lnTo>
                    <a:pt x="1162" y="21"/>
                  </a:lnTo>
                  <a:close/>
                  <a:moveTo>
                    <a:pt x="0" y="54"/>
                  </a:moveTo>
                  <a:lnTo>
                    <a:pt x="2" y="81"/>
                  </a:lnTo>
                  <a:lnTo>
                    <a:pt x="5" y="101"/>
                  </a:lnTo>
                  <a:lnTo>
                    <a:pt x="10" y="99"/>
                  </a:lnTo>
                  <a:lnTo>
                    <a:pt x="7" y="81"/>
                  </a:lnTo>
                  <a:lnTo>
                    <a:pt x="5" y="51"/>
                  </a:lnTo>
                  <a:lnTo>
                    <a:pt x="4" y="51"/>
                  </a:lnTo>
                  <a:lnTo>
                    <a:pt x="2" y="53"/>
                  </a:lnTo>
                  <a:lnTo>
                    <a:pt x="0" y="53"/>
                  </a:lnTo>
                  <a:lnTo>
                    <a:pt x="0" y="5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5" name="Freeform 232"/>
            <p:cNvSpPr>
              <a:spLocks noEditPoints="1"/>
            </p:cNvSpPr>
            <p:nvPr/>
          </p:nvSpPr>
          <p:spPr bwMode="auto">
            <a:xfrm>
              <a:off x="1453" y="2924"/>
              <a:ext cx="1158" cy="99"/>
            </a:xfrm>
            <a:custGeom>
              <a:avLst/>
              <a:gdLst>
                <a:gd name="T0" fmla="*/ 1158 w 1158"/>
                <a:gd name="T1" fmla="*/ 21 h 99"/>
                <a:gd name="T2" fmla="*/ 1158 w 1158"/>
                <a:gd name="T3" fmla="*/ 1 h 99"/>
                <a:gd name="T4" fmla="*/ 1156 w 1158"/>
                <a:gd name="T5" fmla="*/ 1 h 99"/>
                <a:gd name="T6" fmla="*/ 1156 w 1158"/>
                <a:gd name="T7" fmla="*/ 1 h 99"/>
                <a:gd name="T8" fmla="*/ 1155 w 1158"/>
                <a:gd name="T9" fmla="*/ 0 h 99"/>
                <a:gd name="T10" fmla="*/ 1155 w 1158"/>
                <a:gd name="T11" fmla="*/ 0 h 99"/>
                <a:gd name="T12" fmla="*/ 1155 w 1158"/>
                <a:gd name="T13" fmla="*/ 0 h 99"/>
                <a:gd name="T14" fmla="*/ 1153 w 1158"/>
                <a:gd name="T15" fmla="*/ 0 h 99"/>
                <a:gd name="T16" fmla="*/ 1153 w 1158"/>
                <a:gd name="T17" fmla="*/ 0 h 99"/>
                <a:gd name="T18" fmla="*/ 1153 w 1158"/>
                <a:gd name="T19" fmla="*/ 0 h 99"/>
                <a:gd name="T20" fmla="*/ 1153 w 1158"/>
                <a:gd name="T21" fmla="*/ 21 h 99"/>
                <a:gd name="T22" fmla="*/ 1158 w 1158"/>
                <a:gd name="T23" fmla="*/ 21 h 99"/>
                <a:gd name="T24" fmla="*/ 1158 w 1158"/>
                <a:gd name="T25" fmla="*/ 46 h 99"/>
                <a:gd name="T26" fmla="*/ 1156 w 1158"/>
                <a:gd name="T27" fmla="*/ 46 h 99"/>
                <a:gd name="T28" fmla="*/ 1156 w 1158"/>
                <a:gd name="T29" fmla="*/ 48 h 99"/>
                <a:gd name="T30" fmla="*/ 1155 w 1158"/>
                <a:gd name="T31" fmla="*/ 48 h 99"/>
                <a:gd name="T32" fmla="*/ 1155 w 1158"/>
                <a:gd name="T33" fmla="*/ 48 h 99"/>
                <a:gd name="T34" fmla="*/ 1155 w 1158"/>
                <a:gd name="T35" fmla="*/ 49 h 99"/>
                <a:gd name="T36" fmla="*/ 1153 w 1158"/>
                <a:gd name="T37" fmla="*/ 49 h 99"/>
                <a:gd name="T38" fmla="*/ 1153 w 1158"/>
                <a:gd name="T39" fmla="*/ 51 h 99"/>
                <a:gd name="T40" fmla="*/ 1151 w 1158"/>
                <a:gd name="T41" fmla="*/ 53 h 99"/>
                <a:gd name="T42" fmla="*/ 1151 w 1158"/>
                <a:gd name="T43" fmla="*/ 51 h 99"/>
                <a:gd name="T44" fmla="*/ 1153 w 1158"/>
                <a:gd name="T45" fmla="*/ 21 h 99"/>
                <a:gd name="T46" fmla="*/ 1158 w 1158"/>
                <a:gd name="T47" fmla="*/ 21 h 99"/>
                <a:gd name="T48" fmla="*/ 0 w 1158"/>
                <a:gd name="T49" fmla="*/ 53 h 99"/>
                <a:gd name="T50" fmla="*/ 3 w 1158"/>
                <a:gd name="T51" fmla="*/ 81 h 99"/>
                <a:gd name="T52" fmla="*/ 5 w 1158"/>
                <a:gd name="T53" fmla="*/ 99 h 99"/>
                <a:gd name="T54" fmla="*/ 10 w 1158"/>
                <a:gd name="T55" fmla="*/ 97 h 99"/>
                <a:gd name="T56" fmla="*/ 8 w 1158"/>
                <a:gd name="T57" fmla="*/ 81 h 99"/>
                <a:gd name="T58" fmla="*/ 5 w 1158"/>
                <a:gd name="T59" fmla="*/ 51 h 99"/>
                <a:gd name="T60" fmla="*/ 5 w 1158"/>
                <a:gd name="T61" fmla="*/ 49 h 99"/>
                <a:gd name="T62" fmla="*/ 5 w 1158"/>
                <a:gd name="T63" fmla="*/ 49 h 99"/>
                <a:gd name="T64" fmla="*/ 5 w 1158"/>
                <a:gd name="T65" fmla="*/ 49 h 99"/>
                <a:gd name="T66" fmla="*/ 3 w 1158"/>
                <a:gd name="T67" fmla="*/ 49 h 99"/>
                <a:gd name="T68" fmla="*/ 3 w 1158"/>
                <a:gd name="T69" fmla="*/ 51 h 99"/>
                <a:gd name="T70" fmla="*/ 2 w 1158"/>
                <a:gd name="T71" fmla="*/ 51 h 99"/>
                <a:gd name="T72" fmla="*/ 2 w 1158"/>
                <a:gd name="T73" fmla="*/ 51 h 99"/>
                <a:gd name="T74" fmla="*/ 2 w 1158"/>
                <a:gd name="T75" fmla="*/ 51 h 99"/>
                <a:gd name="T76" fmla="*/ 0 w 1158"/>
                <a:gd name="T77" fmla="*/ 53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8"/>
                <a:gd name="T118" fmla="*/ 0 h 99"/>
                <a:gd name="T119" fmla="*/ 1158 w 1158"/>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8" h="99">
                  <a:moveTo>
                    <a:pt x="1158" y="21"/>
                  </a:moveTo>
                  <a:lnTo>
                    <a:pt x="1158" y="1"/>
                  </a:lnTo>
                  <a:lnTo>
                    <a:pt x="1156" y="1"/>
                  </a:lnTo>
                  <a:lnTo>
                    <a:pt x="1155" y="0"/>
                  </a:lnTo>
                  <a:lnTo>
                    <a:pt x="1153" y="0"/>
                  </a:lnTo>
                  <a:lnTo>
                    <a:pt x="1153" y="21"/>
                  </a:lnTo>
                  <a:lnTo>
                    <a:pt x="1158" y="21"/>
                  </a:lnTo>
                  <a:lnTo>
                    <a:pt x="1158" y="46"/>
                  </a:lnTo>
                  <a:lnTo>
                    <a:pt x="1156" y="46"/>
                  </a:lnTo>
                  <a:lnTo>
                    <a:pt x="1156" y="48"/>
                  </a:lnTo>
                  <a:lnTo>
                    <a:pt x="1155" y="48"/>
                  </a:lnTo>
                  <a:lnTo>
                    <a:pt x="1155" y="49"/>
                  </a:lnTo>
                  <a:lnTo>
                    <a:pt x="1153" y="49"/>
                  </a:lnTo>
                  <a:lnTo>
                    <a:pt x="1153" y="51"/>
                  </a:lnTo>
                  <a:lnTo>
                    <a:pt x="1151" y="53"/>
                  </a:lnTo>
                  <a:lnTo>
                    <a:pt x="1151" y="51"/>
                  </a:lnTo>
                  <a:lnTo>
                    <a:pt x="1153" y="21"/>
                  </a:lnTo>
                  <a:lnTo>
                    <a:pt x="1158" y="21"/>
                  </a:lnTo>
                  <a:close/>
                  <a:moveTo>
                    <a:pt x="0" y="53"/>
                  </a:moveTo>
                  <a:lnTo>
                    <a:pt x="3" y="81"/>
                  </a:lnTo>
                  <a:lnTo>
                    <a:pt x="5" y="99"/>
                  </a:lnTo>
                  <a:lnTo>
                    <a:pt x="10" y="97"/>
                  </a:lnTo>
                  <a:lnTo>
                    <a:pt x="8" y="81"/>
                  </a:lnTo>
                  <a:lnTo>
                    <a:pt x="5" y="51"/>
                  </a:lnTo>
                  <a:lnTo>
                    <a:pt x="5" y="49"/>
                  </a:lnTo>
                  <a:lnTo>
                    <a:pt x="3" y="49"/>
                  </a:lnTo>
                  <a:lnTo>
                    <a:pt x="3" y="51"/>
                  </a:lnTo>
                  <a:lnTo>
                    <a:pt x="2" y="51"/>
                  </a:lnTo>
                  <a:lnTo>
                    <a:pt x="0" y="5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6" name="Freeform 233"/>
            <p:cNvSpPr>
              <a:spLocks noEditPoints="1"/>
            </p:cNvSpPr>
            <p:nvPr/>
          </p:nvSpPr>
          <p:spPr bwMode="auto">
            <a:xfrm>
              <a:off x="1456" y="2922"/>
              <a:ext cx="1152" cy="101"/>
            </a:xfrm>
            <a:custGeom>
              <a:avLst/>
              <a:gdLst>
                <a:gd name="T0" fmla="*/ 1152 w 1152"/>
                <a:gd name="T1" fmla="*/ 23 h 101"/>
                <a:gd name="T2" fmla="*/ 1152 w 1152"/>
                <a:gd name="T3" fmla="*/ 2 h 101"/>
                <a:gd name="T4" fmla="*/ 1152 w 1152"/>
                <a:gd name="T5" fmla="*/ 2 h 101"/>
                <a:gd name="T6" fmla="*/ 1150 w 1152"/>
                <a:gd name="T7" fmla="*/ 2 h 101"/>
                <a:gd name="T8" fmla="*/ 1150 w 1152"/>
                <a:gd name="T9" fmla="*/ 2 h 101"/>
                <a:gd name="T10" fmla="*/ 1150 w 1152"/>
                <a:gd name="T11" fmla="*/ 2 h 101"/>
                <a:gd name="T12" fmla="*/ 1148 w 1152"/>
                <a:gd name="T13" fmla="*/ 2 h 101"/>
                <a:gd name="T14" fmla="*/ 1148 w 1152"/>
                <a:gd name="T15" fmla="*/ 0 h 101"/>
                <a:gd name="T16" fmla="*/ 1147 w 1152"/>
                <a:gd name="T17" fmla="*/ 0 h 101"/>
                <a:gd name="T18" fmla="*/ 1147 w 1152"/>
                <a:gd name="T19" fmla="*/ 0 h 101"/>
                <a:gd name="T20" fmla="*/ 1147 w 1152"/>
                <a:gd name="T21" fmla="*/ 23 h 101"/>
                <a:gd name="T22" fmla="*/ 1152 w 1152"/>
                <a:gd name="T23" fmla="*/ 23 h 101"/>
                <a:gd name="T24" fmla="*/ 1152 w 1152"/>
                <a:gd name="T25" fmla="*/ 50 h 101"/>
                <a:gd name="T26" fmla="*/ 1152 w 1152"/>
                <a:gd name="T27" fmla="*/ 51 h 101"/>
                <a:gd name="T28" fmla="*/ 1150 w 1152"/>
                <a:gd name="T29" fmla="*/ 53 h 101"/>
                <a:gd name="T30" fmla="*/ 1150 w 1152"/>
                <a:gd name="T31" fmla="*/ 53 h 101"/>
                <a:gd name="T32" fmla="*/ 1148 w 1152"/>
                <a:gd name="T33" fmla="*/ 55 h 101"/>
                <a:gd name="T34" fmla="*/ 1148 w 1152"/>
                <a:gd name="T35" fmla="*/ 56 h 101"/>
                <a:gd name="T36" fmla="*/ 1147 w 1152"/>
                <a:gd name="T37" fmla="*/ 56 h 101"/>
                <a:gd name="T38" fmla="*/ 1147 w 1152"/>
                <a:gd name="T39" fmla="*/ 58 h 101"/>
                <a:gd name="T40" fmla="*/ 1147 w 1152"/>
                <a:gd name="T41" fmla="*/ 60 h 101"/>
                <a:gd name="T42" fmla="*/ 1147 w 1152"/>
                <a:gd name="T43" fmla="*/ 53 h 101"/>
                <a:gd name="T44" fmla="*/ 1147 w 1152"/>
                <a:gd name="T45" fmla="*/ 23 h 101"/>
                <a:gd name="T46" fmla="*/ 1152 w 1152"/>
                <a:gd name="T47" fmla="*/ 23 h 101"/>
                <a:gd name="T48" fmla="*/ 0 w 1152"/>
                <a:gd name="T49" fmla="*/ 53 h 101"/>
                <a:gd name="T50" fmla="*/ 0 w 1152"/>
                <a:gd name="T51" fmla="*/ 53 h 101"/>
                <a:gd name="T52" fmla="*/ 2 w 1152"/>
                <a:gd name="T53" fmla="*/ 83 h 101"/>
                <a:gd name="T54" fmla="*/ 5 w 1152"/>
                <a:gd name="T55" fmla="*/ 101 h 101"/>
                <a:gd name="T56" fmla="*/ 8 w 1152"/>
                <a:gd name="T57" fmla="*/ 98 h 101"/>
                <a:gd name="T58" fmla="*/ 7 w 1152"/>
                <a:gd name="T59" fmla="*/ 83 h 101"/>
                <a:gd name="T60" fmla="*/ 5 w 1152"/>
                <a:gd name="T61" fmla="*/ 53 h 101"/>
                <a:gd name="T62" fmla="*/ 5 w 1152"/>
                <a:gd name="T63" fmla="*/ 50 h 101"/>
                <a:gd name="T64" fmla="*/ 3 w 1152"/>
                <a:gd name="T65" fmla="*/ 50 h 101"/>
                <a:gd name="T66" fmla="*/ 3 w 1152"/>
                <a:gd name="T67" fmla="*/ 50 h 101"/>
                <a:gd name="T68" fmla="*/ 3 w 1152"/>
                <a:gd name="T69" fmla="*/ 50 h 101"/>
                <a:gd name="T70" fmla="*/ 2 w 1152"/>
                <a:gd name="T71" fmla="*/ 51 h 101"/>
                <a:gd name="T72" fmla="*/ 2 w 1152"/>
                <a:gd name="T73" fmla="*/ 51 h 101"/>
                <a:gd name="T74" fmla="*/ 2 w 1152"/>
                <a:gd name="T75" fmla="*/ 51 h 101"/>
                <a:gd name="T76" fmla="*/ 0 w 1152"/>
                <a:gd name="T77" fmla="*/ 51 h 101"/>
                <a:gd name="T78" fmla="*/ 0 w 1152"/>
                <a:gd name="T79" fmla="*/ 53 h 1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52"/>
                <a:gd name="T121" fmla="*/ 0 h 101"/>
                <a:gd name="T122" fmla="*/ 1152 w 1152"/>
                <a:gd name="T123" fmla="*/ 101 h 1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52" h="101">
                  <a:moveTo>
                    <a:pt x="1152" y="23"/>
                  </a:moveTo>
                  <a:lnTo>
                    <a:pt x="1152" y="2"/>
                  </a:lnTo>
                  <a:lnTo>
                    <a:pt x="1150" y="2"/>
                  </a:lnTo>
                  <a:lnTo>
                    <a:pt x="1148" y="2"/>
                  </a:lnTo>
                  <a:lnTo>
                    <a:pt x="1148" y="0"/>
                  </a:lnTo>
                  <a:lnTo>
                    <a:pt x="1147" y="0"/>
                  </a:lnTo>
                  <a:lnTo>
                    <a:pt x="1147" y="23"/>
                  </a:lnTo>
                  <a:lnTo>
                    <a:pt x="1152" y="23"/>
                  </a:lnTo>
                  <a:lnTo>
                    <a:pt x="1152" y="50"/>
                  </a:lnTo>
                  <a:lnTo>
                    <a:pt x="1152" y="51"/>
                  </a:lnTo>
                  <a:lnTo>
                    <a:pt x="1150" y="53"/>
                  </a:lnTo>
                  <a:lnTo>
                    <a:pt x="1148" y="55"/>
                  </a:lnTo>
                  <a:lnTo>
                    <a:pt x="1148" y="56"/>
                  </a:lnTo>
                  <a:lnTo>
                    <a:pt x="1147" y="56"/>
                  </a:lnTo>
                  <a:lnTo>
                    <a:pt x="1147" y="58"/>
                  </a:lnTo>
                  <a:lnTo>
                    <a:pt x="1147" y="60"/>
                  </a:lnTo>
                  <a:lnTo>
                    <a:pt x="1147" y="53"/>
                  </a:lnTo>
                  <a:lnTo>
                    <a:pt x="1147" y="23"/>
                  </a:lnTo>
                  <a:lnTo>
                    <a:pt x="1152" y="23"/>
                  </a:lnTo>
                  <a:close/>
                  <a:moveTo>
                    <a:pt x="0" y="53"/>
                  </a:moveTo>
                  <a:lnTo>
                    <a:pt x="0" y="53"/>
                  </a:lnTo>
                  <a:lnTo>
                    <a:pt x="2" y="83"/>
                  </a:lnTo>
                  <a:lnTo>
                    <a:pt x="5" y="101"/>
                  </a:lnTo>
                  <a:lnTo>
                    <a:pt x="8" y="98"/>
                  </a:lnTo>
                  <a:lnTo>
                    <a:pt x="7" y="83"/>
                  </a:lnTo>
                  <a:lnTo>
                    <a:pt x="5" y="53"/>
                  </a:lnTo>
                  <a:lnTo>
                    <a:pt x="5" y="50"/>
                  </a:lnTo>
                  <a:lnTo>
                    <a:pt x="3" y="50"/>
                  </a:lnTo>
                  <a:lnTo>
                    <a:pt x="2" y="51"/>
                  </a:lnTo>
                  <a:lnTo>
                    <a:pt x="0" y="51"/>
                  </a:lnTo>
                  <a:lnTo>
                    <a:pt x="0" y="5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7" name="Freeform 234"/>
            <p:cNvSpPr>
              <a:spLocks noEditPoints="1"/>
            </p:cNvSpPr>
            <p:nvPr/>
          </p:nvSpPr>
          <p:spPr bwMode="auto">
            <a:xfrm>
              <a:off x="1458" y="2922"/>
              <a:ext cx="1148" cy="99"/>
            </a:xfrm>
            <a:custGeom>
              <a:avLst/>
              <a:gdLst>
                <a:gd name="T0" fmla="*/ 1148 w 1148"/>
                <a:gd name="T1" fmla="*/ 23 h 99"/>
                <a:gd name="T2" fmla="*/ 1148 w 1148"/>
                <a:gd name="T3" fmla="*/ 2 h 99"/>
                <a:gd name="T4" fmla="*/ 1146 w 1148"/>
                <a:gd name="T5" fmla="*/ 2 h 99"/>
                <a:gd name="T6" fmla="*/ 1146 w 1148"/>
                <a:gd name="T7" fmla="*/ 0 h 99"/>
                <a:gd name="T8" fmla="*/ 1145 w 1148"/>
                <a:gd name="T9" fmla="*/ 0 h 99"/>
                <a:gd name="T10" fmla="*/ 1145 w 1148"/>
                <a:gd name="T11" fmla="*/ 0 h 99"/>
                <a:gd name="T12" fmla="*/ 1145 w 1148"/>
                <a:gd name="T13" fmla="*/ 0 h 99"/>
                <a:gd name="T14" fmla="*/ 1143 w 1148"/>
                <a:gd name="T15" fmla="*/ 0 h 99"/>
                <a:gd name="T16" fmla="*/ 1143 w 1148"/>
                <a:gd name="T17" fmla="*/ 0 h 99"/>
                <a:gd name="T18" fmla="*/ 1143 w 1148"/>
                <a:gd name="T19" fmla="*/ 0 h 99"/>
                <a:gd name="T20" fmla="*/ 1143 w 1148"/>
                <a:gd name="T21" fmla="*/ 23 h 99"/>
                <a:gd name="T22" fmla="*/ 1148 w 1148"/>
                <a:gd name="T23" fmla="*/ 23 h 99"/>
                <a:gd name="T24" fmla="*/ 1146 w 1148"/>
                <a:gd name="T25" fmla="*/ 53 h 99"/>
                <a:gd name="T26" fmla="*/ 1146 w 1148"/>
                <a:gd name="T27" fmla="*/ 55 h 99"/>
                <a:gd name="T28" fmla="*/ 1146 w 1148"/>
                <a:gd name="T29" fmla="*/ 55 h 99"/>
                <a:gd name="T30" fmla="*/ 1146 w 1148"/>
                <a:gd name="T31" fmla="*/ 56 h 99"/>
                <a:gd name="T32" fmla="*/ 1145 w 1148"/>
                <a:gd name="T33" fmla="*/ 58 h 99"/>
                <a:gd name="T34" fmla="*/ 1145 w 1148"/>
                <a:gd name="T35" fmla="*/ 60 h 99"/>
                <a:gd name="T36" fmla="*/ 1143 w 1148"/>
                <a:gd name="T37" fmla="*/ 60 h 99"/>
                <a:gd name="T38" fmla="*/ 1143 w 1148"/>
                <a:gd name="T39" fmla="*/ 61 h 99"/>
                <a:gd name="T40" fmla="*/ 1143 w 1148"/>
                <a:gd name="T41" fmla="*/ 63 h 99"/>
                <a:gd name="T42" fmla="*/ 1141 w 1148"/>
                <a:gd name="T43" fmla="*/ 65 h 99"/>
                <a:gd name="T44" fmla="*/ 1141 w 1148"/>
                <a:gd name="T45" fmla="*/ 65 h 99"/>
                <a:gd name="T46" fmla="*/ 1141 w 1148"/>
                <a:gd name="T47" fmla="*/ 65 h 99"/>
                <a:gd name="T48" fmla="*/ 1141 w 1148"/>
                <a:gd name="T49" fmla="*/ 65 h 99"/>
                <a:gd name="T50" fmla="*/ 1141 w 1148"/>
                <a:gd name="T51" fmla="*/ 65 h 99"/>
                <a:gd name="T52" fmla="*/ 1141 w 1148"/>
                <a:gd name="T53" fmla="*/ 65 h 99"/>
                <a:gd name="T54" fmla="*/ 1141 w 1148"/>
                <a:gd name="T55" fmla="*/ 65 h 99"/>
                <a:gd name="T56" fmla="*/ 1141 w 1148"/>
                <a:gd name="T57" fmla="*/ 65 h 99"/>
                <a:gd name="T58" fmla="*/ 1141 w 1148"/>
                <a:gd name="T59" fmla="*/ 65 h 99"/>
                <a:gd name="T60" fmla="*/ 1141 w 1148"/>
                <a:gd name="T61" fmla="*/ 53 h 99"/>
                <a:gd name="T62" fmla="*/ 1143 w 1148"/>
                <a:gd name="T63" fmla="*/ 23 h 99"/>
                <a:gd name="T64" fmla="*/ 1148 w 1148"/>
                <a:gd name="T65" fmla="*/ 23 h 99"/>
                <a:gd name="T66" fmla="*/ 0 w 1148"/>
                <a:gd name="T67" fmla="*/ 51 h 99"/>
                <a:gd name="T68" fmla="*/ 0 w 1148"/>
                <a:gd name="T69" fmla="*/ 53 h 99"/>
                <a:gd name="T70" fmla="*/ 3 w 1148"/>
                <a:gd name="T71" fmla="*/ 83 h 99"/>
                <a:gd name="T72" fmla="*/ 5 w 1148"/>
                <a:gd name="T73" fmla="*/ 99 h 99"/>
                <a:gd name="T74" fmla="*/ 10 w 1148"/>
                <a:gd name="T75" fmla="*/ 98 h 99"/>
                <a:gd name="T76" fmla="*/ 8 w 1148"/>
                <a:gd name="T77" fmla="*/ 81 h 99"/>
                <a:gd name="T78" fmla="*/ 5 w 1148"/>
                <a:gd name="T79" fmla="*/ 53 h 99"/>
                <a:gd name="T80" fmla="*/ 5 w 1148"/>
                <a:gd name="T81" fmla="*/ 48 h 99"/>
                <a:gd name="T82" fmla="*/ 5 w 1148"/>
                <a:gd name="T83" fmla="*/ 48 h 99"/>
                <a:gd name="T84" fmla="*/ 5 w 1148"/>
                <a:gd name="T85" fmla="*/ 48 h 99"/>
                <a:gd name="T86" fmla="*/ 3 w 1148"/>
                <a:gd name="T87" fmla="*/ 48 h 99"/>
                <a:gd name="T88" fmla="*/ 3 w 1148"/>
                <a:gd name="T89" fmla="*/ 50 h 99"/>
                <a:gd name="T90" fmla="*/ 1 w 1148"/>
                <a:gd name="T91" fmla="*/ 50 h 99"/>
                <a:gd name="T92" fmla="*/ 1 w 1148"/>
                <a:gd name="T93" fmla="*/ 50 h 99"/>
                <a:gd name="T94" fmla="*/ 1 w 1148"/>
                <a:gd name="T95" fmla="*/ 50 h 99"/>
                <a:gd name="T96" fmla="*/ 0 w 1148"/>
                <a:gd name="T97" fmla="*/ 51 h 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8"/>
                <a:gd name="T148" fmla="*/ 0 h 99"/>
                <a:gd name="T149" fmla="*/ 1148 w 1148"/>
                <a:gd name="T150" fmla="*/ 99 h 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8" h="99">
                  <a:moveTo>
                    <a:pt x="1148" y="23"/>
                  </a:moveTo>
                  <a:lnTo>
                    <a:pt x="1148" y="2"/>
                  </a:lnTo>
                  <a:lnTo>
                    <a:pt x="1146" y="2"/>
                  </a:lnTo>
                  <a:lnTo>
                    <a:pt x="1146" y="0"/>
                  </a:lnTo>
                  <a:lnTo>
                    <a:pt x="1145" y="0"/>
                  </a:lnTo>
                  <a:lnTo>
                    <a:pt x="1143" y="0"/>
                  </a:lnTo>
                  <a:lnTo>
                    <a:pt x="1143" y="23"/>
                  </a:lnTo>
                  <a:lnTo>
                    <a:pt x="1148" y="23"/>
                  </a:lnTo>
                  <a:lnTo>
                    <a:pt x="1146" y="53"/>
                  </a:lnTo>
                  <a:lnTo>
                    <a:pt x="1146" y="55"/>
                  </a:lnTo>
                  <a:lnTo>
                    <a:pt x="1146" y="56"/>
                  </a:lnTo>
                  <a:lnTo>
                    <a:pt x="1145" y="58"/>
                  </a:lnTo>
                  <a:lnTo>
                    <a:pt x="1145" y="60"/>
                  </a:lnTo>
                  <a:lnTo>
                    <a:pt x="1143" y="60"/>
                  </a:lnTo>
                  <a:lnTo>
                    <a:pt x="1143" y="61"/>
                  </a:lnTo>
                  <a:lnTo>
                    <a:pt x="1143" y="63"/>
                  </a:lnTo>
                  <a:lnTo>
                    <a:pt x="1141" y="65"/>
                  </a:lnTo>
                  <a:lnTo>
                    <a:pt x="1141" y="53"/>
                  </a:lnTo>
                  <a:lnTo>
                    <a:pt x="1143" y="23"/>
                  </a:lnTo>
                  <a:lnTo>
                    <a:pt x="1148" y="23"/>
                  </a:lnTo>
                  <a:close/>
                  <a:moveTo>
                    <a:pt x="0" y="51"/>
                  </a:moveTo>
                  <a:lnTo>
                    <a:pt x="0" y="53"/>
                  </a:lnTo>
                  <a:lnTo>
                    <a:pt x="3" y="83"/>
                  </a:lnTo>
                  <a:lnTo>
                    <a:pt x="5" y="99"/>
                  </a:lnTo>
                  <a:lnTo>
                    <a:pt x="10" y="98"/>
                  </a:lnTo>
                  <a:lnTo>
                    <a:pt x="8" y="81"/>
                  </a:lnTo>
                  <a:lnTo>
                    <a:pt x="5" y="53"/>
                  </a:lnTo>
                  <a:lnTo>
                    <a:pt x="5" y="48"/>
                  </a:lnTo>
                  <a:lnTo>
                    <a:pt x="3" y="48"/>
                  </a:lnTo>
                  <a:lnTo>
                    <a:pt x="3" y="50"/>
                  </a:lnTo>
                  <a:lnTo>
                    <a:pt x="1" y="50"/>
                  </a:lnTo>
                  <a:lnTo>
                    <a:pt x="0" y="51"/>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8" name="Freeform 235"/>
            <p:cNvSpPr>
              <a:spLocks noEditPoints="1"/>
            </p:cNvSpPr>
            <p:nvPr/>
          </p:nvSpPr>
          <p:spPr bwMode="auto">
            <a:xfrm>
              <a:off x="1461" y="2920"/>
              <a:ext cx="1142" cy="100"/>
            </a:xfrm>
            <a:custGeom>
              <a:avLst/>
              <a:gdLst>
                <a:gd name="T0" fmla="*/ 1142 w 1142"/>
                <a:gd name="T1" fmla="*/ 25 h 100"/>
                <a:gd name="T2" fmla="*/ 1142 w 1142"/>
                <a:gd name="T3" fmla="*/ 2 h 100"/>
                <a:gd name="T4" fmla="*/ 1142 w 1142"/>
                <a:gd name="T5" fmla="*/ 2 h 100"/>
                <a:gd name="T6" fmla="*/ 1140 w 1142"/>
                <a:gd name="T7" fmla="*/ 2 h 100"/>
                <a:gd name="T8" fmla="*/ 1140 w 1142"/>
                <a:gd name="T9" fmla="*/ 2 h 100"/>
                <a:gd name="T10" fmla="*/ 1140 w 1142"/>
                <a:gd name="T11" fmla="*/ 2 h 100"/>
                <a:gd name="T12" fmla="*/ 1138 w 1142"/>
                <a:gd name="T13" fmla="*/ 0 h 100"/>
                <a:gd name="T14" fmla="*/ 1138 w 1142"/>
                <a:gd name="T15" fmla="*/ 0 h 100"/>
                <a:gd name="T16" fmla="*/ 1137 w 1142"/>
                <a:gd name="T17" fmla="*/ 0 h 100"/>
                <a:gd name="T18" fmla="*/ 1137 w 1142"/>
                <a:gd name="T19" fmla="*/ 0 h 100"/>
                <a:gd name="T20" fmla="*/ 1137 w 1142"/>
                <a:gd name="T21" fmla="*/ 25 h 100"/>
                <a:gd name="T22" fmla="*/ 1142 w 1142"/>
                <a:gd name="T23" fmla="*/ 25 h 100"/>
                <a:gd name="T24" fmla="*/ 1142 w 1142"/>
                <a:gd name="T25" fmla="*/ 55 h 100"/>
                <a:gd name="T26" fmla="*/ 1142 w 1142"/>
                <a:gd name="T27" fmla="*/ 62 h 100"/>
                <a:gd name="T28" fmla="*/ 1142 w 1142"/>
                <a:gd name="T29" fmla="*/ 62 h 100"/>
                <a:gd name="T30" fmla="*/ 1140 w 1142"/>
                <a:gd name="T31" fmla="*/ 62 h 100"/>
                <a:gd name="T32" fmla="*/ 1140 w 1142"/>
                <a:gd name="T33" fmla="*/ 63 h 100"/>
                <a:gd name="T34" fmla="*/ 1140 w 1142"/>
                <a:gd name="T35" fmla="*/ 63 h 100"/>
                <a:gd name="T36" fmla="*/ 1140 w 1142"/>
                <a:gd name="T37" fmla="*/ 65 h 100"/>
                <a:gd name="T38" fmla="*/ 1140 w 1142"/>
                <a:gd name="T39" fmla="*/ 65 h 100"/>
                <a:gd name="T40" fmla="*/ 1140 w 1142"/>
                <a:gd name="T41" fmla="*/ 65 h 100"/>
                <a:gd name="T42" fmla="*/ 1138 w 1142"/>
                <a:gd name="T43" fmla="*/ 67 h 100"/>
                <a:gd name="T44" fmla="*/ 1138 w 1142"/>
                <a:gd name="T45" fmla="*/ 67 h 100"/>
                <a:gd name="T46" fmla="*/ 1138 w 1142"/>
                <a:gd name="T47" fmla="*/ 67 h 100"/>
                <a:gd name="T48" fmla="*/ 1138 w 1142"/>
                <a:gd name="T49" fmla="*/ 67 h 100"/>
                <a:gd name="T50" fmla="*/ 1138 w 1142"/>
                <a:gd name="T51" fmla="*/ 67 h 100"/>
                <a:gd name="T52" fmla="*/ 1137 w 1142"/>
                <a:gd name="T53" fmla="*/ 65 h 100"/>
                <a:gd name="T54" fmla="*/ 1137 w 1142"/>
                <a:gd name="T55" fmla="*/ 65 h 100"/>
                <a:gd name="T56" fmla="*/ 1137 w 1142"/>
                <a:gd name="T57" fmla="*/ 65 h 100"/>
                <a:gd name="T58" fmla="*/ 1137 w 1142"/>
                <a:gd name="T59" fmla="*/ 65 h 100"/>
                <a:gd name="T60" fmla="*/ 1137 w 1142"/>
                <a:gd name="T61" fmla="*/ 55 h 100"/>
                <a:gd name="T62" fmla="*/ 1137 w 1142"/>
                <a:gd name="T63" fmla="*/ 25 h 100"/>
                <a:gd name="T64" fmla="*/ 1142 w 1142"/>
                <a:gd name="T65" fmla="*/ 25 h 100"/>
                <a:gd name="T66" fmla="*/ 0 w 1142"/>
                <a:gd name="T67" fmla="*/ 52 h 100"/>
                <a:gd name="T68" fmla="*/ 0 w 1142"/>
                <a:gd name="T69" fmla="*/ 55 h 100"/>
                <a:gd name="T70" fmla="*/ 2 w 1142"/>
                <a:gd name="T71" fmla="*/ 85 h 100"/>
                <a:gd name="T72" fmla="*/ 3 w 1142"/>
                <a:gd name="T73" fmla="*/ 100 h 100"/>
                <a:gd name="T74" fmla="*/ 8 w 1142"/>
                <a:gd name="T75" fmla="*/ 98 h 100"/>
                <a:gd name="T76" fmla="*/ 7 w 1142"/>
                <a:gd name="T77" fmla="*/ 83 h 100"/>
                <a:gd name="T78" fmla="*/ 5 w 1142"/>
                <a:gd name="T79" fmla="*/ 55 h 100"/>
                <a:gd name="T80" fmla="*/ 5 w 1142"/>
                <a:gd name="T81" fmla="*/ 48 h 100"/>
                <a:gd name="T82" fmla="*/ 3 w 1142"/>
                <a:gd name="T83" fmla="*/ 48 h 100"/>
                <a:gd name="T84" fmla="*/ 3 w 1142"/>
                <a:gd name="T85" fmla="*/ 48 h 100"/>
                <a:gd name="T86" fmla="*/ 3 w 1142"/>
                <a:gd name="T87" fmla="*/ 48 h 100"/>
                <a:gd name="T88" fmla="*/ 2 w 1142"/>
                <a:gd name="T89" fmla="*/ 50 h 100"/>
                <a:gd name="T90" fmla="*/ 2 w 1142"/>
                <a:gd name="T91" fmla="*/ 50 h 100"/>
                <a:gd name="T92" fmla="*/ 2 w 1142"/>
                <a:gd name="T93" fmla="*/ 50 h 100"/>
                <a:gd name="T94" fmla="*/ 0 w 1142"/>
                <a:gd name="T95" fmla="*/ 50 h 100"/>
                <a:gd name="T96" fmla="*/ 0 w 1142"/>
                <a:gd name="T97" fmla="*/ 52 h 1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2"/>
                <a:gd name="T148" fmla="*/ 0 h 100"/>
                <a:gd name="T149" fmla="*/ 1142 w 1142"/>
                <a:gd name="T150" fmla="*/ 100 h 1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2" h="100">
                  <a:moveTo>
                    <a:pt x="1142" y="25"/>
                  </a:moveTo>
                  <a:lnTo>
                    <a:pt x="1142" y="2"/>
                  </a:lnTo>
                  <a:lnTo>
                    <a:pt x="1140" y="2"/>
                  </a:lnTo>
                  <a:lnTo>
                    <a:pt x="1138" y="0"/>
                  </a:lnTo>
                  <a:lnTo>
                    <a:pt x="1137" y="0"/>
                  </a:lnTo>
                  <a:lnTo>
                    <a:pt x="1137" y="25"/>
                  </a:lnTo>
                  <a:lnTo>
                    <a:pt x="1142" y="25"/>
                  </a:lnTo>
                  <a:lnTo>
                    <a:pt x="1142" y="55"/>
                  </a:lnTo>
                  <a:lnTo>
                    <a:pt x="1142" y="62"/>
                  </a:lnTo>
                  <a:lnTo>
                    <a:pt x="1140" y="62"/>
                  </a:lnTo>
                  <a:lnTo>
                    <a:pt x="1140" y="63"/>
                  </a:lnTo>
                  <a:lnTo>
                    <a:pt x="1140" y="65"/>
                  </a:lnTo>
                  <a:lnTo>
                    <a:pt x="1138" y="67"/>
                  </a:lnTo>
                  <a:lnTo>
                    <a:pt x="1137" y="65"/>
                  </a:lnTo>
                  <a:lnTo>
                    <a:pt x="1137" y="55"/>
                  </a:lnTo>
                  <a:lnTo>
                    <a:pt x="1137" y="25"/>
                  </a:lnTo>
                  <a:lnTo>
                    <a:pt x="1142" y="25"/>
                  </a:lnTo>
                  <a:close/>
                  <a:moveTo>
                    <a:pt x="0" y="52"/>
                  </a:moveTo>
                  <a:lnTo>
                    <a:pt x="0" y="55"/>
                  </a:lnTo>
                  <a:lnTo>
                    <a:pt x="2" y="85"/>
                  </a:lnTo>
                  <a:lnTo>
                    <a:pt x="3" y="100"/>
                  </a:lnTo>
                  <a:lnTo>
                    <a:pt x="8" y="98"/>
                  </a:lnTo>
                  <a:lnTo>
                    <a:pt x="7" y="83"/>
                  </a:lnTo>
                  <a:lnTo>
                    <a:pt x="5" y="55"/>
                  </a:lnTo>
                  <a:lnTo>
                    <a:pt x="5" y="48"/>
                  </a:lnTo>
                  <a:lnTo>
                    <a:pt x="3" y="48"/>
                  </a:lnTo>
                  <a:lnTo>
                    <a:pt x="2" y="50"/>
                  </a:lnTo>
                  <a:lnTo>
                    <a:pt x="0" y="50"/>
                  </a:lnTo>
                  <a:lnTo>
                    <a:pt x="0" y="52"/>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49" name="Freeform 236"/>
            <p:cNvSpPr>
              <a:spLocks noEditPoints="1"/>
            </p:cNvSpPr>
            <p:nvPr/>
          </p:nvSpPr>
          <p:spPr bwMode="auto">
            <a:xfrm>
              <a:off x="1463" y="2919"/>
              <a:ext cx="1138" cy="101"/>
            </a:xfrm>
            <a:custGeom>
              <a:avLst/>
              <a:gdLst>
                <a:gd name="T0" fmla="*/ 1138 w 1138"/>
                <a:gd name="T1" fmla="*/ 26 h 101"/>
                <a:gd name="T2" fmla="*/ 1138 w 1138"/>
                <a:gd name="T3" fmla="*/ 3 h 101"/>
                <a:gd name="T4" fmla="*/ 1136 w 1138"/>
                <a:gd name="T5" fmla="*/ 1 h 101"/>
                <a:gd name="T6" fmla="*/ 1136 w 1138"/>
                <a:gd name="T7" fmla="*/ 1 h 101"/>
                <a:gd name="T8" fmla="*/ 1135 w 1138"/>
                <a:gd name="T9" fmla="*/ 1 h 101"/>
                <a:gd name="T10" fmla="*/ 1135 w 1138"/>
                <a:gd name="T11" fmla="*/ 1 h 101"/>
                <a:gd name="T12" fmla="*/ 1135 w 1138"/>
                <a:gd name="T13" fmla="*/ 1 h 101"/>
                <a:gd name="T14" fmla="*/ 1133 w 1138"/>
                <a:gd name="T15" fmla="*/ 1 h 101"/>
                <a:gd name="T16" fmla="*/ 1133 w 1138"/>
                <a:gd name="T17" fmla="*/ 1 h 101"/>
                <a:gd name="T18" fmla="*/ 1133 w 1138"/>
                <a:gd name="T19" fmla="*/ 0 h 101"/>
                <a:gd name="T20" fmla="*/ 1133 w 1138"/>
                <a:gd name="T21" fmla="*/ 26 h 101"/>
                <a:gd name="T22" fmla="*/ 1138 w 1138"/>
                <a:gd name="T23" fmla="*/ 26 h 101"/>
                <a:gd name="T24" fmla="*/ 1136 w 1138"/>
                <a:gd name="T25" fmla="*/ 56 h 101"/>
                <a:gd name="T26" fmla="*/ 1136 w 1138"/>
                <a:gd name="T27" fmla="*/ 68 h 101"/>
                <a:gd name="T28" fmla="*/ 1136 w 1138"/>
                <a:gd name="T29" fmla="*/ 68 h 101"/>
                <a:gd name="T30" fmla="*/ 1135 w 1138"/>
                <a:gd name="T31" fmla="*/ 66 h 101"/>
                <a:gd name="T32" fmla="*/ 1135 w 1138"/>
                <a:gd name="T33" fmla="*/ 66 h 101"/>
                <a:gd name="T34" fmla="*/ 1135 w 1138"/>
                <a:gd name="T35" fmla="*/ 66 h 101"/>
                <a:gd name="T36" fmla="*/ 1133 w 1138"/>
                <a:gd name="T37" fmla="*/ 66 h 101"/>
                <a:gd name="T38" fmla="*/ 1133 w 1138"/>
                <a:gd name="T39" fmla="*/ 66 h 101"/>
                <a:gd name="T40" fmla="*/ 1131 w 1138"/>
                <a:gd name="T41" fmla="*/ 66 h 101"/>
                <a:gd name="T42" fmla="*/ 1131 w 1138"/>
                <a:gd name="T43" fmla="*/ 66 h 101"/>
                <a:gd name="T44" fmla="*/ 1131 w 1138"/>
                <a:gd name="T45" fmla="*/ 56 h 101"/>
                <a:gd name="T46" fmla="*/ 1133 w 1138"/>
                <a:gd name="T47" fmla="*/ 26 h 101"/>
                <a:gd name="T48" fmla="*/ 1138 w 1138"/>
                <a:gd name="T49" fmla="*/ 26 h 101"/>
                <a:gd name="T50" fmla="*/ 0 w 1138"/>
                <a:gd name="T51" fmla="*/ 51 h 101"/>
                <a:gd name="T52" fmla="*/ 0 w 1138"/>
                <a:gd name="T53" fmla="*/ 56 h 101"/>
                <a:gd name="T54" fmla="*/ 3 w 1138"/>
                <a:gd name="T55" fmla="*/ 84 h 101"/>
                <a:gd name="T56" fmla="*/ 5 w 1138"/>
                <a:gd name="T57" fmla="*/ 101 h 101"/>
                <a:gd name="T58" fmla="*/ 10 w 1138"/>
                <a:gd name="T59" fmla="*/ 99 h 101"/>
                <a:gd name="T60" fmla="*/ 8 w 1138"/>
                <a:gd name="T61" fmla="*/ 84 h 101"/>
                <a:gd name="T62" fmla="*/ 5 w 1138"/>
                <a:gd name="T63" fmla="*/ 56 h 101"/>
                <a:gd name="T64" fmla="*/ 5 w 1138"/>
                <a:gd name="T65" fmla="*/ 48 h 101"/>
                <a:gd name="T66" fmla="*/ 5 w 1138"/>
                <a:gd name="T67" fmla="*/ 48 h 101"/>
                <a:gd name="T68" fmla="*/ 3 w 1138"/>
                <a:gd name="T69" fmla="*/ 48 h 101"/>
                <a:gd name="T70" fmla="*/ 3 w 1138"/>
                <a:gd name="T71" fmla="*/ 48 h 101"/>
                <a:gd name="T72" fmla="*/ 3 w 1138"/>
                <a:gd name="T73" fmla="*/ 49 h 101"/>
                <a:gd name="T74" fmla="*/ 1 w 1138"/>
                <a:gd name="T75" fmla="*/ 49 h 101"/>
                <a:gd name="T76" fmla="*/ 1 w 1138"/>
                <a:gd name="T77" fmla="*/ 49 h 101"/>
                <a:gd name="T78" fmla="*/ 1 w 1138"/>
                <a:gd name="T79" fmla="*/ 49 h 101"/>
                <a:gd name="T80" fmla="*/ 0 w 1138"/>
                <a:gd name="T81" fmla="*/ 51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38"/>
                <a:gd name="T124" fmla="*/ 0 h 101"/>
                <a:gd name="T125" fmla="*/ 1138 w 1138"/>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38" h="101">
                  <a:moveTo>
                    <a:pt x="1138" y="26"/>
                  </a:moveTo>
                  <a:lnTo>
                    <a:pt x="1138" y="3"/>
                  </a:lnTo>
                  <a:lnTo>
                    <a:pt x="1136" y="1"/>
                  </a:lnTo>
                  <a:lnTo>
                    <a:pt x="1135" y="1"/>
                  </a:lnTo>
                  <a:lnTo>
                    <a:pt x="1133" y="1"/>
                  </a:lnTo>
                  <a:lnTo>
                    <a:pt x="1133" y="0"/>
                  </a:lnTo>
                  <a:lnTo>
                    <a:pt x="1133" y="26"/>
                  </a:lnTo>
                  <a:lnTo>
                    <a:pt x="1138" y="26"/>
                  </a:lnTo>
                  <a:lnTo>
                    <a:pt x="1136" y="56"/>
                  </a:lnTo>
                  <a:lnTo>
                    <a:pt x="1136" y="68"/>
                  </a:lnTo>
                  <a:lnTo>
                    <a:pt x="1135" y="66"/>
                  </a:lnTo>
                  <a:lnTo>
                    <a:pt x="1133" y="66"/>
                  </a:lnTo>
                  <a:lnTo>
                    <a:pt x="1131" y="66"/>
                  </a:lnTo>
                  <a:lnTo>
                    <a:pt x="1131" y="56"/>
                  </a:lnTo>
                  <a:lnTo>
                    <a:pt x="1133" y="26"/>
                  </a:lnTo>
                  <a:lnTo>
                    <a:pt x="1138" y="26"/>
                  </a:lnTo>
                  <a:close/>
                  <a:moveTo>
                    <a:pt x="0" y="51"/>
                  </a:moveTo>
                  <a:lnTo>
                    <a:pt x="0" y="56"/>
                  </a:lnTo>
                  <a:lnTo>
                    <a:pt x="3" y="84"/>
                  </a:lnTo>
                  <a:lnTo>
                    <a:pt x="5" y="101"/>
                  </a:lnTo>
                  <a:lnTo>
                    <a:pt x="10" y="99"/>
                  </a:lnTo>
                  <a:lnTo>
                    <a:pt x="8" y="84"/>
                  </a:lnTo>
                  <a:lnTo>
                    <a:pt x="5" y="56"/>
                  </a:lnTo>
                  <a:lnTo>
                    <a:pt x="5" y="48"/>
                  </a:lnTo>
                  <a:lnTo>
                    <a:pt x="3" y="48"/>
                  </a:lnTo>
                  <a:lnTo>
                    <a:pt x="3" y="49"/>
                  </a:lnTo>
                  <a:lnTo>
                    <a:pt x="1" y="49"/>
                  </a:lnTo>
                  <a:lnTo>
                    <a:pt x="0" y="51"/>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0" name="Freeform 237"/>
            <p:cNvSpPr>
              <a:spLocks noEditPoints="1"/>
            </p:cNvSpPr>
            <p:nvPr/>
          </p:nvSpPr>
          <p:spPr bwMode="auto">
            <a:xfrm>
              <a:off x="1466" y="2919"/>
              <a:ext cx="1132" cy="99"/>
            </a:xfrm>
            <a:custGeom>
              <a:avLst/>
              <a:gdLst>
                <a:gd name="T0" fmla="*/ 1132 w 1132"/>
                <a:gd name="T1" fmla="*/ 26 h 99"/>
                <a:gd name="T2" fmla="*/ 1132 w 1132"/>
                <a:gd name="T3" fmla="*/ 1 h 99"/>
                <a:gd name="T4" fmla="*/ 1132 w 1132"/>
                <a:gd name="T5" fmla="*/ 1 h 99"/>
                <a:gd name="T6" fmla="*/ 1130 w 1132"/>
                <a:gd name="T7" fmla="*/ 1 h 99"/>
                <a:gd name="T8" fmla="*/ 1130 w 1132"/>
                <a:gd name="T9" fmla="*/ 1 h 99"/>
                <a:gd name="T10" fmla="*/ 1130 w 1132"/>
                <a:gd name="T11" fmla="*/ 0 h 99"/>
                <a:gd name="T12" fmla="*/ 1128 w 1132"/>
                <a:gd name="T13" fmla="*/ 0 h 99"/>
                <a:gd name="T14" fmla="*/ 1128 w 1132"/>
                <a:gd name="T15" fmla="*/ 0 h 99"/>
                <a:gd name="T16" fmla="*/ 1127 w 1132"/>
                <a:gd name="T17" fmla="*/ 0 h 99"/>
                <a:gd name="T18" fmla="*/ 1127 w 1132"/>
                <a:gd name="T19" fmla="*/ 0 h 99"/>
                <a:gd name="T20" fmla="*/ 1127 w 1132"/>
                <a:gd name="T21" fmla="*/ 26 h 99"/>
                <a:gd name="T22" fmla="*/ 1132 w 1132"/>
                <a:gd name="T23" fmla="*/ 26 h 99"/>
                <a:gd name="T24" fmla="*/ 1132 w 1132"/>
                <a:gd name="T25" fmla="*/ 56 h 99"/>
                <a:gd name="T26" fmla="*/ 1132 w 1132"/>
                <a:gd name="T27" fmla="*/ 66 h 99"/>
                <a:gd name="T28" fmla="*/ 1130 w 1132"/>
                <a:gd name="T29" fmla="*/ 66 h 99"/>
                <a:gd name="T30" fmla="*/ 1130 w 1132"/>
                <a:gd name="T31" fmla="*/ 66 h 99"/>
                <a:gd name="T32" fmla="*/ 1128 w 1132"/>
                <a:gd name="T33" fmla="*/ 66 h 99"/>
                <a:gd name="T34" fmla="*/ 1128 w 1132"/>
                <a:gd name="T35" fmla="*/ 66 h 99"/>
                <a:gd name="T36" fmla="*/ 1128 w 1132"/>
                <a:gd name="T37" fmla="*/ 66 h 99"/>
                <a:gd name="T38" fmla="*/ 1127 w 1132"/>
                <a:gd name="T39" fmla="*/ 64 h 99"/>
                <a:gd name="T40" fmla="*/ 1127 w 1132"/>
                <a:gd name="T41" fmla="*/ 64 h 99"/>
                <a:gd name="T42" fmla="*/ 1127 w 1132"/>
                <a:gd name="T43" fmla="*/ 64 h 99"/>
                <a:gd name="T44" fmla="*/ 1127 w 1132"/>
                <a:gd name="T45" fmla="*/ 56 h 99"/>
                <a:gd name="T46" fmla="*/ 1127 w 1132"/>
                <a:gd name="T47" fmla="*/ 26 h 99"/>
                <a:gd name="T48" fmla="*/ 1132 w 1132"/>
                <a:gd name="T49" fmla="*/ 26 h 99"/>
                <a:gd name="T50" fmla="*/ 0 w 1132"/>
                <a:gd name="T51" fmla="*/ 49 h 99"/>
                <a:gd name="T52" fmla="*/ 0 w 1132"/>
                <a:gd name="T53" fmla="*/ 56 h 99"/>
                <a:gd name="T54" fmla="*/ 2 w 1132"/>
                <a:gd name="T55" fmla="*/ 84 h 99"/>
                <a:gd name="T56" fmla="*/ 3 w 1132"/>
                <a:gd name="T57" fmla="*/ 99 h 99"/>
                <a:gd name="T58" fmla="*/ 8 w 1132"/>
                <a:gd name="T59" fmla="*/ 97 h 99"/>
                <a:gd name="T60" fmla="*/ 7 w 1132"/>
                <a:gd name="T61" fmla="*/ 84 h 99"/>
                <a:gd name="T62" fmla="*/ 5 w 1132"/>
                <a:gd name="T63" fmla="*/ 56 h 99"/>
                <a:gd name="T64" fmla="*/ 5 w 1132"/>
                <a:gd name="T65" fmla="*/ 46 h 99"/>
                <a:gd name="T66" fmla="*/ 3 w 1132"/>
                <a:gd name="T67" fmla="*/ 46 h 99"/>
                <a:gd name="T68" fmla="*/ 3 w 1132"/>
                <a:gd name="T69" fmla="*/ 46 h 99"/>
                <a:gd name="T70" fmla="*/ 3 w 1132"/>
                <a:gd name="T71" fmla="*/ 46 h 99"/>
                <a:gd name="T72" fmla="*/ 2 w 1132"/>
                <a:gd name="T73" fmla="*/ 48 h 99"/>
                <a:gd name="T74" fmla="*/ 2 w 1132"/>
                <a:gd name="T75" fmla="*/ 48 h 99"/>
                <a:gd name="T76" fmla="*/ 0 w 1132"/>
                <a:gd name="T77" fmla="*/ 48 h 99"/>
                <a:gd name="T78" fmla="*/ 0 w 1132"/>
                <a:gd name="T79" fmla="*/ 48 h 99"/>
                <a:gd name="T80" fmla="*/ 0 w 1132"/>
                <a:gd name="T81" fmla="*/ 49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32"/>
                <a:gd name="T124" fmla="*/ 0 h 99"/>
                <a:gd name="T125" fmla="*/ 1132 w 1132"/>
                <a:gd name="T126" fmla="*/ 99 h 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32" h="99">
                  <a:moveTo>
                    <a:pt x="1132" y="26"/>
                  </a:moveTo>
                  <a:lnTo>
                    <a:pt x="1132" y="1"/>
                  </a:lnTo>
                  <a:lnTo>
                    <a:pt x="1130" y="1"/>
                  </a:lnTo>
                  <a:lnTo>
                    <a:pt x="1130" y="0"/>
                  </a:lnTo>
                  <a:lnTo>
                    <a:pt x="1128" y="0"/>
                  </a:lnTo>
                  <a:lnTo>
                    <a:pt x="1127" y="0"/>
                  </a:lnTo>
                  <a:lnTo>
                    <a:pt x="1127" y="26"/>
                  </a:lnTo>
                  <a:lnTo>
                    <a:pt x="1132" y="26"/>
                  </a:lnTo>
                  <a:lnTo>
                    <a:pt x="1132" y="56"/>
                  </a:lnTo>
                  <a:lnTo>
                    <a:pt x="1132" y="66"/>
                  </a:lnTo>
                  <a:lnTo>
                    <a:pt x="1130" y="66"/>
                  </a:lnTo>
                  <a:lnTo>
                    <a:pt x="1128" y="66"/>
                  </a:lnTo>
                  <a:lnTo>
                    <a:pt x="1127" y="64"/>
                  </a:lnTo>
                  <a:lnTo>
                    <a:pt x="1127" y="56"/>
                  </a:lnTo>
                  <a:lnTo>
                    <a:pt x="1127" y="26"/>
                  </a:lnTo>
                  <a:lnTo>
                    <a:pt x="1132" y="26"/>
                  </a:lnTo>
                  <a:close/>
                  <a:moveTo>
                    <a:pt x="0" y="49"/>
                  </a:moveTo>
                  <a:lnTo>
                    <a:pt x="0" y="56"/>
                  </a:lnTo>
                  <a:lnTo>
                    <a:pt x="2" y="84"/>
                  </a:lnTo>
                  <a:lnTo>
                    <a:pt x="3" y="99"/>
                  </a:lnTo>
                  <a:lnTo>
                    <a:pt x="8" y="97"/>
                  </a:lnTo>
                  <a:lnTo>
                    <a:pt x="7" y="84"/>
                  </a:lnTo>
                  <a:lnTo>
                    <a:pt x="5" y="56"/>
                  </a:lnTo>
                  <a:lnTo>
                    <a:pt x="5" y="46"/>
                  </a:lnTo>
                  <a:lnTo>
                    <a:pt x="3" y="46"/>
                  </a:lnTo>
                  <a:lnTo>
                    <a:pt x="2" y="48"/>
                  </a:lnTo>
                  <a:lnTo>
                    <a:pt x="0" y="48"/>
                  </a:lnTo>
                  <a:lnTo>
                    <a:pt x="0" y="49"/>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1" name="Freeform 238"/>
            <p:cNvSpPr>
              <a:spLocks noEditPoints="1"/>
            </p:cNvSpPr>
            <p:nvPr/>
          </p:nvSpPr>
          <p:spPr bwMode="auto">
            <a:xfrm>
              <a:off x="1468" y="2917"/>
              <a:ext cx="1128" cy="101"/>
            </a:xfrm>
            <a:custGeom>
              <a:avLst/>
              <a:gdLst>
                <a:gd name="T0" fmla="*/ 1128 w 1128"/>
                <a:gd name="T1" fmla="*/ 28 h 101"/>
                <a:gd name="T2" fmla="*/ 1128 w 1128"/>
                <a:gd name="T3" fmla="*/ 2 h 101"/>
                <a:gd name="T4" fmla="*/ 1126 w 1128"/>
                <a:gd name="T5" fmla="*/ 2 h 101"/>
                <a:gd name="T6" fmla="*/ 1126 w 1128"/>
                <a:gd name="T7" fmla="*/ 2 h 101"/>
                <a:gd name="T8" fmla="*/ 1125 w 1128"/>
                <a:gd name="T9" fmla="*/ 2 h 101"/>
                <a:gd name="T10" fmla="*/ 1125 w 1128"/>
                <a:gd name="T11" fmla="*/ 2 h 101"/>
                <a:gd name="T12" fmla="*/ 1125 w 1128"/>
                <a:gd name="T13" fmla="*/ 2 h 101"/>
                <a:gd name="T14" fmla="*/ 1123 w 1128"/>
                <a:gd name="T15" fmla="*/ 2 h 101"/>
                <a:gd name="T16" fmla="*/ 1123 w 1128"/>
                <a:gd name="T17" fmla="*/ 2 h 101"/>
                <a:gd name="T18" fmla="*/ 1123 w 1128"/>
                <a:gd name="T19" fmla="*/ 0 h 101"/>
                <a:gd name="T20" fmla="*/ 1123 w 1128"/>
                <a:gd name="T21" fmla="*/ 28 h 101"/>
                <a:gd name="T22" fmla="*/ 1128 w 1128"/>
                <a:gd name="T23" fmla="*/ 28 h 101"/>
                <a:gd name="T24" fmla="*/ 1126 w 1128"/>
                <a:gd name="T25" fmla="*/ 58 h 101"/>
                <a:gd name="T26" fmla="*/ 1126 w 1128"/>
                <a:gd name="T27" fmla="*/ 68 h 101"/>
                <a:gd name="T28" fmla="*/ 1126 w 1128"/>
                <a:gd name="T29" fmla="*/ 68 h 101"/>
                <a:gd name="T30" fmla="*/ 1125 w 1128"/>
                <a:gd name="T31" fmla="*/ 66 h 101"/>
                <a:gd name="T32" fmla="*/ 1125 w 1128"/>
                <a:gd name="T33" fmla="*/ 66 h 101"/>
                <a:gd name="T34" fmla="*/ 1125 w 1128"/>
                <a:gd name="T35" fmla="*/ 66 h 101"/>
                <a:gd name="T36" fmla="*/ 1123 w 1128"/>
                <a:gd name="T37" fmla="*/ 66 h 101"/>
                <a:gd name="T38" fmla="*/ 1123 w 1128"/>
                <a:gd name="T39" fmla="*/ 66 h 101"/>
                <a:gd name="T40" fmla="*/ 1121 w 1128"/>
                <a:gd name="T41" fmla="*/ 66 h 101"/>
                <a:gd name="T42" fmla="*/ 1121 w 1128"/>
                <a:gd name="T43" fmla="*/ 66 h 101"/>
                <a:gd name="T44" fmla="*/ 1121 w 1128"/>
                <a:gd name="T45" fmla="*/ 58 h 101"/>
                <a:gd name="T46" fmla="*/ 1123 w 1128"/>
                <a:gd name="T47" fmla="*/ 28 h 101"/>
                <a:gd name="T48" fmla="*/ 1128 w 1128"/>
                <a:gd name="T49" fmla="*/ 28 h 101"/>
                <a:gd name="T50" fmla="*/ 0 w 1128"/>
                <a:gd name="T51" fmla="*/ 50 h 101"/>
                <a:gd name="T52" fmla="*/ 0 w 1128"/>
                <a:gd name="T53" fmla="*/ 58 h 101"/>
                <a:gd name="T54" fmla="*/ 3 w 1128"/>
                <a:gd name="T55" fmla="*/ 86 h 101"/>
                <a:gd name="T56" fmla="*/ 5 w 1128"/>
                <a:gd name="T57" fmla="*/ 101 h 101"/>
                <a:gd name="T58" fmla="*/ 10 w 1128"/>
                <a:gd name="T59" fmla="*/ 98 h 101"/>
                <a:gd name="T60" fmla="*/ 8 w 1128"/>
                <a:gd name="T61" fmla="*/ 86 h 101"/>
                <a:gd name="T62" fmla="*/ 5 w 1128"/>
                <a:gd name="T63" fmla="*/ 58 h 101"/>
                <a:gd name="T64" fmla="*/ 5 w 1128"/>
                <a:gd name="T65" fmla="*/ 46 h 101"/>
                <a:gd name="T66" fmla="*/ 5 w 1128"/>
                <a:gd name="T67" fmla="*/ 46 h 101"/>
                <a:gd name="T68" fmla="*/ 3 w 1128"/>
                <a:gd name="T69" fmla="*/ 46 h 101"/>
                <a:gd name="T70" fmla="*/ 3 w 1128"/>
                <a:gd name="T71" fmla="*/ 46 h 101"/>
                <a:gd name="T72" fmla="*/ 3 w 1128"/>
                <a:gd name="T73" fmla="*/ 48 h 101"/>
                <a:gd name="T74" fmla="*/ 1 w 1128"/>
                <a:gd name="T75" fmla="*/ 48 h 101"/>
                <a:gd name="T76" fmla="*/ 1 w 1128"/>
                <a:gd name="T77" fmla="*/ 48 h 101"/>
                <a:gd name="T78" fmla="*/ 1 w 1128"/>
                <a:gd name="T79" fmla="*/ 48 h 101"/>
                <a:gd name="T80" fmla="*/ 0 w 1128"/>
                <a:gd name="T81" fmla="*/ 5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8"/>
                <a:gd name="T124" fmla="*/ 0 h 101"/>
                <a:gd name="T125" fmla="*/ 1128 w 1128"/>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8" h="101">
                  <a:moveTo>
                    <a:pt x="1128" y="28"/>
                  </a:moveTo>
                  <a:lnTo>
                    <a:pt x="1128" y="2"/>
                  </a:lnTo>
                  <a:lnTo>
                    <a:pt x="1126" y="2"/>
                  </a:lnTo>
                  <a:lnTo>
                    <a:pt x="1125" y="2"/>
                  </a:lnTo>
                  <a:lnTo>
                    <a:pt x="1123" y="2"/>
                  </a:lnTo>
                  <a:lnTo>
                    <a:pt x="1123" y="0"/>
                  </a:lnTo>
                  <a:lnTo>
                    <a:pt x="1123" y="28"/>
                  </a:lnTo>
                  <a:lnTo>
                    <a:pt x="1128" y="28"/>
                  </a:lnTo>
                  <a:lnTo>
                    <a:pt x="1126" y="58"/>
                  </a:lnTo>
                  <a:lnTo>
                    <a:pt x="1126" y="68"/>
                  </a:lnTo>
                  <a:lnTo>
                    <a:pt x="1125" y="66"/>
                  </a:lnTo>
                  <a:lnTo>
                    <a:pt x="1123" y="66"/>
                  </a:lnTo>
                  <a:lnTo>
                    <a:pt x="1121" y="66"/>
                  </a:lnTo>
                  <a:lnTo>
                    <a:pt x="1121" y="58"/>
                  </a:lnTo>
                  <a:lnTo>
                    <a:pt x="1123" y="28"/>
                  </a:lnTo>
                  <a:lnTo>
                    <a:pt x="1128" y="28"/>
                  </a:lnTo>
                  <a:close/>
                  <a:moveTo>
                    <a:pt x="0" y="50"/>
                  </a:moveTo>
                  <a:lnTo>
                    <a:pt x="0" y="58"/>
                  </a:lnTo>
                  <a:lnTo>
                    <a:pt x="3" y="86"/>
                  </a:lnTo>
                  <a:lnTo>
                    <a:pt x="5" y="101"/>
                  </a:lnTo>
                  <a:lnTo>
                    <a:pt x="10" y="98"/>
                  </a:lnTo>
                  <a:lnTo>
                    <a:pt x="8" y="86"/>
                  </a:lnTo>
                  <a:lnTo>
                    <a:pt x="5" y="58"/>
                  </a:lnTo>
                  <a:lnTo>
                    <a:pt x="5" y="46"/>
                  </a:lnTo>
                  <a:lnTo>
                    <a:pt x="3" y="46"/>
                  </a:lnTo>
                  <a:lnTo>
                    <a:pt x="3" y="48"/>
                  </a:lnTo>
                  <a:lnTo>
                    <a:pt x="1" y="48"/>
                  </a:lnTo>
                  <a:lnTo>
                    <a:pt x="0" y="5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2" name="Freeform 239"/>
            <p:cNvSpPr>
              <a:spLocks noEditPoints="1"/>
            </p:cNvSpPr>
            <p:nvPr/>
          </p:nvSpPr>
          <p:spPr bwMode="auto">
            <a:xfrm>
              <a:off x="1471" y="2917"/>
              <a:ext cx="1122" cy="99"/>
            </a:xfrm>
            <a:custGeom>
              <a:avLst/>
              <a:gdLst>
                <a:gd name="T0" fmla="*/ 1122 w 1122"/>
                <a:gd name="T1" fmla="*/ 28 h 99"/>
                <a:gd name="T2" fmla="*/ 1122 w 1122"/>
                <a:gd name="T3" fmla="*/ 2 h 99"/>
                <a:gd name="T4" fmla="*/ 1122 w 1122"/>
                <a:gd name="T5" fmla="*/ 2 h 99"/>
                <a:gd name="T6" fmla="*/ 1120 w 1122"/>
                <a:gd name="T7" fmla="*/ 2 h 99"/>
                <a:gd name="T8" fmla="*/ 1120 w 1122"/>
                <a:gd name="T9" fmla="*/ 2 h 99"/>
                <a:gd name="T10" fmla="*/ 1118 w 1122"/>
                <a:gd name="T11" fmla="*/ 0 h 99"/>
                <a:gd name="T12" fmla="*/ 1118 w 1122"/>
                <a:gd name="T13" fmla="*/ 0 h 99"/>
                <a:gd name="T14" fmla="*/ 1118 w 1122"/>
                <a:gd name="T15" fmla="*/ 0 h 99"/>
                <a:gd name="T16" fmla="*/ 1117 w 1122"/>
                <a:gd name="T17" fmla="*/ 0 h 99"/>
                <a:gd name="T18" fmla="*/ 1117 w 1122"/>
                <a:gd name="T19" fmla="*/ 0 h 99"/>
                <a:gd name="T20" fmla="*/ 1117 w 1122"/>
                <a:gd name="T21" fmla="*/ 0 h 99"/>
                <a:gd name="T22" fmla="*/ 1117 w 1122"/>
                <a:gd name="T23" fmla="*/ 28 h 99"/>
                <a:gd name="T24" fmla="*/ 1122 w 1122"/>
                <a:gd name="T25" fmla="*/ 28 h 99"/>
                <a:gd name="T26" fmla="*/ 1122 w 1122"/>
                <a:gd name="T27" fmla="*/ 58 h 99"/>
                <a:gd name="T28" fmla="*/ 1122 w 1122"/>
                <a:gd name="T29" fmla="*/ 66 h 99"/>
                <a:gd name="T30" fmla="*/ 1120 w 1122"/>
                <a:gd name="T31" fmla="*/ 66 h 99"/>
                <a:gd name="T32" fmla="*/ 1120 w 1122"/>
                <a:gd name="T33" fmla="*/ 66 h 99"/>
                <a:gd name="T34" fmla="*/ 1118 w 1122"/>
                <a:gd name="T35" fmla="*/ 66 h 99"/>
                <a:gd name="T36" fmla="*/ 1118 w 1122"/>
                <a:gd name="T37" fmla="*/ 66 h 99"/>
                <a:gd name="T38" fmla="*/ 1118 w 1122"/>
                <a:gd name="T39" fmla="*/ 66 h 99"/>
                <a:gd name="T40" fmla="*/ 1117 w 1122"/>
                <a:gd name="T41" fmla="*/ 65 h 99"/>
                <a:gd name="T42" fmla="*/ 1117 w 1122"/>
                <a:gd name="T43" fmla="*/ 65 h 99"/>
                <a:gd name="T44" fmla="*/ 1117 w 1122"/>
                <a:gd name="T45" fmla="*/ 65 h 99"/>
                <a:gd name="T46" fmla="*/ 1117 w 1122"/>
                <a:gd name="T47" fmla="*/ 58 h 99"/>
                <a:gd name="T48" fmla="*/ 1117 w 1122"/>
                <a:gd name="T49" fmla="*/ 28 h 99"/>
                <a:gd name="T50" fmla="*/ 1122 w 1122"/>
                <a:gd name="T51" fmla="*/ 28 h 99"/>
                <a:gd name="T52" fmla="*/ 0 w 1122"/>
                <a:gd name="T53" fmla="*/ 48 h 99"/>
                <a:gd name="T54" fmla="*/ 0 w 1122"/>
                <a:gd name="T55" fmla="*/ 58 h 99"/>
                <a:gd name="T56" fmla="*/ 2 w 1122"/>
                <a:gd name="T57" fmla="*/ 86 h 99"/>
                <a:gd name="T58" fmla="*/ 3 w 1122"/>
                <a:gd name="T59" fmla="*/ 99 h 99"/>
                <a:gd name="T60" fmla="*/ 8 w 1122"/>
                <a:gd name="T61" fmla="*/ 98 h 99"/>
                <a:gd name="T62" fmla="*/ 7 w 1122"/>
                <a:gd name="T63" fmla="*/ 86 h 99"/>
                <a:gd name="T64" fmla="*/ 5 w 1122"/>
                <a:gd name="T65" fmla="*/ 58 h 99"/>
                <a:gd name="T66" fmla="*/ 5 w 1122"/>
                <a:gd name="T67" fmla="*/ 45 h 99"/>
                <a:gd name="T68" fmla="*/ 3 w 1122"/>
                <a:gd name="T69" fmla="*/ 45 h 99"/>
                <a:gd name="T70" fmla="*/ 3 w 1122"/>
                <a:gd name="T71" fmla="*/ 45 h 99"/>
                <a:gd name="T72" fmla="*/ 3 w 1122"/>
                <a:gd name="T73" fmla="*/ 45 h 99"/>
                <a:gd name="T74" fmla="*/ 2 w 1122"/>
                <a:gd name="T75" fmla="*/ 46 h 99"/>
                <a:gd name="T76" fmla="*/ 2 w 1122"/>
                <a:gd name="T77" fmla="*/ 46 h 99"/>
                <a:gd name="T78" fmla="*/ 0 w 1122"/>
                <a:gd name="T79" fmla="*/ 46 h 99"/>
                <a:gd name="T80" fmla="*/ 0 w 1122"/>
                <a:gd name="T81" fmla="*/ 46 h 99"/>
                <a:gd name="T82" fmla="*/ 0 w 1122"/>
                <a:gd name="T83" fmla="*/ 48 h 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22"/>
                <a:gd name="T127" fmla="*/ 0 h 99"/>
                <a:gd name="T128" fmla="*/ 1122 w 1122"/>
                <a:gd name="T129" fmla="*/ 99 h 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22" h="99">
                  <a:moveTo>
                    <a:pt x="1122" y="28"/>
                  </a:moveTo>
                  <a:lnTo>
                    <a:pt x="1122" y="2"/>
                  </a:lnTo>
                  <a:lnTo>
                    <a:pt x="1120" y="2"/>
                  </a:lnTo>
                  <a:lnTo>
                    <a:pt x="1118" y="0"/>
                  </a:lnTo>
                  <a:lnTo>
                    <a:pt x="1117" y="0"/>
                  </a:lnTo>
                  <a:lnTo>
                    <a:pt x="1117" y="28"/>
                  </a:lnTo>
                  <a:lnTo>
                    <a:pt x="1122" y="28"/>
                  </a:lnTo>
                  <a:lnTo>
                    <a:pt x="1122" y="58"/>
                  </a:lnTo>
                  <a:lnTo>
                    <a:pt x="1122" y="66"/>
                  </a:lnTo>
                  <a:lnTo>
                    <a:pt x="1120" y="66"/>
                  </a:lnTo>
                  <a:lnTo>
                    <a:pt x="1118" y="66"/>
                  </a:lnTo>
                  <a:lnTo>
                    <a:pt x="1117" y="65"/>
                  </a:lnTo>
                  <a:lnTo>
                    <a:pt x="1117" y="58"/>
                  </a:lnTo>
                  <a:lnTo>
                    <a:pt x="1117" y="28"/>
                  </a:lnTo>
                  <a:lnTo>
                    <a:pt x="1122" y="28"/>
                  </a:lnTo>
                  <a:close/>
                  <a:moveTo>
                    <a:pt x="0" y="48"/>
                  </a:moveTo>
                  <a:lnTo>
                    <a:pt x="0" y="58"/>
                  </a:lnTo>
                  <a:lnTo>
                    <a:pt x="2" y="86"/>
                  </a:lnTo>
                  <a:lnTo>
                    <a:pt x="3" y="99"/>
                  </a:lnTo>
                  <a:lnTo>
                    <a:pt x="8" y="98"/>
                  </a:lnTo>
                  <a:lnTo>
                    <a:pt x="7" y="86"/>
                  </a:lnTo>
                  <a:lnTo>
                    <a:pt x="5" y="58"/>
                  </a:lnTo>
                  <a:lnTo>
                    <a:pt x="5" y="45"/>
                  </a:lnTo>
                  <a:lnTo>
                    <a:pt x="3" y="45"/>
                  </a:lnTo>
                  <a:lnTo>
                    <a:pt x="2" y="46"/>
                  </a:lnTo>
                  <a:lnTo>
                    <a:pt x="0" y="46"/>
                  </a:lnTo>
                  <a:lnTo>
                    <a:pt x="0" y="48"/>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3" name="Freeform 240"/>
            <p:cNvSpPr>
              <a:spLocks noEditPoints="1"/>
            </p:cNvSpPr>
            <p:nvPr/>
          </p:nvSpPr>
          <p:spPr bwMode="auto">
            <a:xfrm>
              <a:off x="1473" y="2915"/>
              <a:ext cx="1118" cy="100"/>
            </a:xfrm>
            <a:custGeom>
              <a:avLst/>
              <a:gdLst>
                <a:gd name="T0" fmla="*/ 1118 w 1118"/>
                <a:gd name="T1" fmla="*/ 30 h 100"/>
                <a:gd name="T2" fmla="*/ 1118 w 1118"/>
                <a:gd name="T3" fmla="*/ 2 h 100"/>
                <a:gd name="T4" fmla="*/ 1116 w 1118"/>
                <a:gd name="T5" fmla="*/ 2 h 100"/>
                <a:gd name="T6" fmla="*/ 1116 w 1118"/>
                <a:gd name="T7" fmla="*/ 2 h 100"/>
                <a:gd name="T8" fmla="*/ 1115 w 1118"/>
                <a:gd name="T9" fmla="*/ 2 h 100"/>
                <a:gd name="T10" fmla="*/ 1115 w 1118"/>
                <a:gd name="T11" fmla="*/ 2 h 100"/>
                <a:gd name="T12" fmla="*/ 1115 w 1118"/>
                <a:gd name="T13" fmla="*/ 2 h 100"/>
                <a:gd name="T14" fmla="*/ 1113 w 1118"/>
                <a:gd name="T15" fmla="*/ 2 h 100"/>
                <a:gd name="T16" fmla="*/ 1113 w 1118"/>
                <a:gd name="T17" fmla="*/ 2 h 100"/>
                <a:gd name="T18" fmla="*/ 1111 w 1118"/>
                <a:gd name="T19" fmla="*/ 0 h 100"/>
                <a:gd name="T20" fmla="*/ 1111 w 1118"/>
                <a:gd name="T21" fmla="*/ 2 h 100"/>
                <a:gd name="T22" fmla="*/ 1113 w 1118"/>
                <a:gd name="T23" fmla="*/ 30 h 100"/>
                <a:gd name="T24" fmla="*/ 1118 w 1118"/>
                <a:gd name="T25" fmla="*/ 30 h 100"/>
                <a:gd name="T26" fmla="*/ 1116 w 1118"/>
                <a:gd name="T27" fmla="*/ 60 h 100"/>
                <a:gd name="T28" fmla="*/ 1116 w 1118"/>
                <a:gd name="T29" fmla="*/ 68 h 100"/>
                <a:gd name="T30" fmla="*/ 1116 w 1118"/>
                <a:gd name="T31" fmla="*/ 68 h 100"/>
                <a:gd name="T32" fmla="*/ 1115 w 1118"/>
                <a:gd name="T33" fmla="*/ 67 h 100"/>
                <a:gd name="T34" fmla="*/ 1115 w 1118"/>
                <a:gd name="T35" fmla="*/ 67 h 100"/>
                <a:gd name="T36" fmla="*/ 1115 w 1118"/>
                <a:gd name="T37" fmla="*/ 67 h 100"/>
                <a:gd name="T38" fmla="*/ 1113 w 1118"/>
                <a:gd name="T39" fmla="*/ 67 h 100"/>
                <a:gd name="T40" fmla="*/ 1113 w 1118"/>
                <a:gd name="T41" fmla="*/ 67 h 100"/>
                <a:gd name="T42" fmla="*/ 1113 w 1118"/>
                <a:gd name="T43" fmla="*/ 67 h 100"/>
                <a:gd name="T44" fmla="*/ 1111 w 1118"/>
                <a:gd name="T45" fmla="*/ 67 h 100"/>
                <a:gd name="T46" fmla="*/ 1111 w 1118"/>
                <a:gd name="T47" fmla="*/ 60 h 100"/>
                <a:gd name="T48" fmla="*/ 1113 w 1118"/>
                <a:gd name="T49" fmla="*/ 30 h 100"/>
                <a:gd name="T50" fmla="*/ 1118 w 1118"/>
                <a:gd name="T51" fmla="*/ 30 h 100"/>
                <a:gd name="T52" fmla="*/ 0 w 1118"/>
                <a:gd name="T53" fmla="*/ 48 h 100"/>
                <a:gd name="T54" fmla="*/ 0 w 1118"/>
                <a:gd name="T55" fmla="*/ 60 h 100"/>
                <a:gd name="T56" fmla="*/ 3 w 1118"/>
                <a:gd name="T57" fmla="*/ 88 h 100"/>
                <a:gd name="T58" fmla="*/ 5 w 1118"/>
                <a:gd name="T59" fmla="*/ 100 h 100"/>
                <a:gd name="T60" fmla="*/ 8 w 1118"/>
                <a:gd name="T61" fmla="*/ 98 h 100"/>
                <a:gd name="T62" fmla="*/ 8 w 1118"/>
                <a:gd name="T63" fmla="*/ 88 h 100"/>
                <a:gd name="T64" fmla="*/ 5 w 1118"/>
                <a:gd name="T65" fmla="*/ 60 h 100"/>
                <a:gd name="T66" fmla="*/ 5 w 1118"/>
                <a:gd name="T67" fmla="*/ 45 h 100"/>
                <a:gd name="T68" fmla="*/ 5 w 1118"/>
                <a:gd name="T69" fmla="*/ 45 h 100"/>
                <a:gd name="T70" fmla="*/ 3 w 1118"/>
                <a:gd name="T71" fmla="*/ 45 h 100"/>
                <a:gd name="T72" fmla="*/ 3 w 1118"/>
                <a:gd name="T73" fmla="*/ 45 h 100"/>
                <a:gd name="T74" fmla="*/ 3 w 1118"/>
                <a:gd name="T75" fmla="*/ 47 h 100"/>
                <a:gd name="T76" fmla="*/ 1 w 1118"/>
                <a:gd name="T77" fmla="*/ 47 h 100"/>
                <a:gd name="T78" fmla="*/ 1 w 1118"/>
                <a:gd name="T79" fmla="*/ 47 h 100"/>
                <a:gd name="T80" fmla="*/ 1 w 1118"/>
                <a:gd name="T81" fmla="*/ 47 h 100"/>
                <a:gd name="T82" fmla="*/ 0 w 1118"/>
                <a:gd name="T83" fmla="*/ 48 h 1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18"/>
                <a:gd name="T127" fmla="*/ 0 h 100"/>
                <a:gd name="T128" fmla="*/ 1118 w 1118"/>
                <a:gd name="T129" fmla="*/ 100 h 1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18" h="100">
                  <a:moveTo>
                    <a:pt x="1118" y="30"/>
                  </a:moveTo>
                  <a:lnTo>
                    <a:pt x="1118" y="2"/>
                  </a:lnTo>
                  <a:lnTo>
                    <a:pt x="1116" y="2"/>
                  </a:lnTo>
                  <a:lnTo>
                    <a:pt x="1115" y="2"/>
                  </a:lnTo>
                  <a:lnTo>
                    <a:pt x="1113" y="2"/>
                  </a:lnTo>
                  <a:lnTo>
                    <a:pt x="1111" y="0"/>
                  </a:lnTo>
                  <a:lnTo>
                    <a:pt x="1111" y="2"/>
                  </a:lnTo>
                  <a:lnTo>
                    <a:pt x="1113" y="30"/>
                  </a:lnTo>
                  <a:lnTo>
                    <a:pt x="1118" y="30"/>
                  </a:lnTo>
                  <a:lnTo>
                    <a:pt x="1116" y="60"/>
                  </a:lnTo>
                  <a:lnTo>
                    <a:pt x="1116" y="68"/>
                  </a:lnTo>
                  <a:lnTo>
                    <a:pt x="1115" y="67"/>
                  </a:lnTo>
                  <a:lnTo>
                    <a:pt x="1113" y="67"/>
                  </a:lnTo>
                  <a:lnTo>
                    <a:pt x="1111" y="67"/>
                  </a:lnTo>
                  <a:lnTo>
                    <a:pt x="1111" y="60"/>
                  </a:lnTo>
                  <a:lnTo>
                    <a:pt x="1113" y="30"/>
                  </a:lnTo>
                  <a:lnTo>
                    <a:pt x="1118" y="30"/>
                  </a:lnTo>
                  <a:close/>
                  <a:moveTo>
                    <a:pt x="0" y="48"/>
                  </a:moveTo>
                  <a:lnTo>
                    <a:pt x="0" y="60"/>
                  </a:lnTo>
                  <a:lnTo>
                    <a:pt x="3" y="88"/>
                  </a:lnTo>
                  <a:lnTo>
                    <a:pt x="5" y="100"/>
                  </a:lnTo>
                  <a:lnTo>
                    <a:pt x="8" y="98"/>
                  </a:lnTo>
                  <a:lnTo>
                    <a:pt x="8" y="88"/>
                  </a:lnTo>
                  <a:lnTo>
                    <a:pt x="5" y="60"/>
                  </a:lnTo>
                  <a:lnTo>
                    <a:pt x="5" y="45"/>
                  </a:lnTo>
                  <a:lnTo>
                    <a:pt x="3" y="45"/>
                  </a:lnTo>
                  <a:lnTo>
                    <a:pt x="3" y="47"/>
                  </a:lnTo>
                  <a:lnTo>
                    <a:pt x="1" y="47"/>
                  </a:lnTo>
                  <a:lnTo>
                    <a:pt x="0" y="48"/>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4" name="Freeform 241"/>
            <p:cNvSpPr>
              <a:spLocks noEditPoints="1"/>
            </p:cNvSpPr>
            <p:nvPr/>
          </p:nvSpPr>
          <p:spPr bwMode="auto">
            <a:xfrm>
              <a:off x="1476" y="2915"/>
              <a:ext cx="1112" cy="100"/>
            </a:xfrm>
            <a:custGeom>
              <a:avLst/>
              <a:gdLst>
                <a:gd name="T0" fmla="*/ 1112 w 1112"/>
                <a:gd name="T1" fmla="*/ 30 h 100"/>
                <a:gd name="T2" fmla="*/ 1112 w 1112"/>
                <a:gd name="T3" fmla="*/ 2 h 100"/>
                <a:gd name="T4" fmla="*/ 1112 w 1112"/>
                <a:gd name="T5" fmla="*/ 2 h 100"/>
                <a:gd name="T6" fmla="*/ 1112 w 1112"/>
                <a:gd name="T7" fmla="*/ 2 h 100"/>
                <a:gd name="T8" fmla="*/ 1110 w 1112"/>
                <a:gd name="T9" fmla="*/ 2 h 100"/>
                <a:gd name="T10" fmla="*/ 1110 w 1112"/>
                <a:gd name="T11" fmla="*/ 2 h 100"/>
                <a:gd name="T12" fmla="*/ 1108 w 1112"/>
                <a:gd name="T13" fmla="*/ 0 h 100"/>
                <a:gd name="T14" fmla="*/ 1108 w 1112"/>
                <a:gd name="T15" fmla="*/ 0 h 100"/>
                <a:gd name="T16" fmla="*/ 1108 w 1112"/>
                <a:gd name="T17" fmla="*/ 0 h 100"/>
                <a:gd name="T18" fmla="*/ 1107 w 1112"/>
                <a:gd name="T19" fmla="*/ 0 h 100"/>
                <a:gd name="T20" fmla="*/ 1107 w 1112"/>
                <a:gd name="T21" fmla="*/ 0 h 100"/>
                <a:gd name="T22" fmla="*/ 1107 w 1112"/>
                <a:gd name="T23" fmla="*/ 2 h 100"/>
                <a:gd name="T24" fmla="*/ 1107 w 1112"/>
                <a:gd name="T25" fmla="*/ 30 h 100"/>
                <a:gd name="T26" fmla="*/ 1112 w 1112"/>
                <a:gd name="T27" fmla="*/ 30 h 100"/>
                <a:gd name="T28" fmla="*/ 1112 w 1112"/>
                <a:gd name="T29" fmla="*/ 60 h 100"/>
                <a:gd name="T30" fmla="*/ 1112 w 1112"/>
                <a:gd name="T31" fmla="*/ 67 h 100"/>
                <a:gd name="T32" fmla="*/ 1110 w 1112"/>
                <a:gd name="T33" fmla="*/ 67 h 100"/>
                <a:gd name="T34" fmla="*/ 1110 w 1112"/>
                <a:gd name="T35" fmla="*/ 67 h 100"/>
                <a:gd name="T36" fmla="*/ 1110 w 1112"/>
                <a:gd name="T37" fmla="*/ 67 h 100"/>
                <a:gd name="T38" fmla="*/ 1108 w 1112"/>
                <a:gd name="T39" fmla="*/ 67 h 100"/>
                <a:gd name="T40" fmla="*/ 1108 w 1112"/>
                <a:gd name="T41" fmla="*/ 67 h 100"/>
                <a:gd name="T42" fmla="*/ 1107 w 1112"/>
                <a:gd name="T43" fmla="*/ 67 h 100"/>
                <a:gd name="T44" fmla="*/ 1107 w 1112"/>
                <a:gd name="T45" fmla="*/ 65 h 100"/>
                <a:gd name="T46" fmla="*/ 1107 w 1112"/>
                <a:gd name="T47" fmla="*/ 65 h 100"/>
                <a:gd name="T48" fmla="*/ 1107 w 1112"/>
                <a:gd name="T49" fmla="*/ 60 h 100"/>
                <a:gd name="T50" fmla="*/ 1107 w 1112"/>
                <a:gd name="T51" fmla="*/ 30 h 100"/>
                <a:gd name="T52" fmla="*/ 1112 w 1112"/>
                <a:gd name="T53" fmla="*/ 30 h 100"/>
                <a:gd name="T54" fmla="*/ 0 w 1112"/>
                <a:gd name="T55" fmla="*/ 47 h 100"/>
                <a:gd name="T56" fmla="*/ 0 w 1112"/>
                <a:gd name="T57" fmla="*/ 60 h 100"/>
                <a:gd name="T58" fmla="*/ 2 w 1112"/>
                <a:gd name="T59" fmla="*/ 88 h 100"/>
                <a:gd name="T60" fmla="*/ 3 w 1112"/>
                <a:gd name="T61" fmla="*/ 100 h 100"/>
                <a:gd name="T62" fmla="*/ 8 w 1112"/>
                <a:gd name="T63" fmla="*/ 98 h 100"/>
                <a:gd name="T64" fmla="*/ 7 w 1112"/>
                <a:gd name="T65" fmla="*/ 86 h 100"/>
                <a:gd name="T66" fmla="*/ 5 w 1112"/>
                <a:gd name="T67" fmla="*/ 60 h 100"/>
                <a:gd name="T68" fmla="*/ 5 w 1112"/>
                <a:gd name="T69" fmla="*/ 43 h 100"/>
                <a:gd name="T70" fmla="*/ 3 w 1112"/>
                <a:gd name="T71" fmla="*/ 43 h 100"/>
                <a:gd name="T72" fmla="*/ 3 w 1112"/>
                <a:gd name="T73" fmla="*/ 43 h 100"/>
                <a:gd name="T74" fmla="*/ 3 w 1112"/>
                <a:gd name="T75" fmla="*/ 45 h 100"/>
                <a:gd name="T76" fmla="*/ 2 w 1112"/>
                <a:gd name="T77" fmla="*/ 45 h 100"/>
                <a:gd name="T78" fmla="*/ 2 w 1112"/>
                <a:gd name="T79" fmla="*/ 45 h 100"/>
                <a:gd name="T80" fmla="*/ 0 w 1112"/>
                <a:gd name="T81" fmla="*/ 45 h 100"/>
                <a:gd name="T82" fmla="*/ 0 w 1112"/>
                <a:gd name="T83" fmla="*/ 45 h 100"/>
                <a:gd name="T84" fmla="*/ 0 w 1112"/>
                <a:gd name="T85" fmla="*/ 47 h 1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12"/>
                <a:gd name="T130" fmla="*/ 0 h 100"/>
                <a:gd name="T131" fmla="*/ 1112 w 1112"/>
                <a:gd name="T132" fmla="*/ 100 h 1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12" h="100">
                  <a:moveTo>
                    <a:pt x="1112" y="30"/>
                  </a:moveTo>
                  <a:lnTo>
                    <a:pt x="1112" y="2"/>
                  </a:lnTo>
                  <a:lnTo>
                    <a:pt x="1110" y="2"/>
                  </a:lnTo>
                  <a:lnTo>
                    <a:pt x="1108" y="0"/>
                  </a:lnTo>
                  <a:lnTo>
                    <a:pt x="1107" y="0"/>
                  </a:lnTo>
                  <a:lnTo>
                    <a:pt x="1107" y="2"/>
                  </a:lnTo>
                  <a:lnTo>
                    <a:pt x="1107" y="30"/>
                  </a:lnTo>
                  <a:lnTo>
                    <a:pt x="1112" y="30"/>
                  </a:lnTo>
                  <a:lnTo>
                    <a:pt x="1112" y="60"/>
                  </a:lnTo>
                  <a:lnTo>
                    <a:pt x="1112" y="67"/>
                  </a:lnTo>
                  <a:lnTo>
                    <a:pt x="1110" y="67"/>
                  </a:lnTo>
                  <a:lnTo>
                    <a:pt x="1108" y="67"/>
                  </a:lnTo>
                  <a:lnTo>
                    <a:pt x="1107" y="67"/>
                  </a:lnTo>
                  <a:lnTo>
                    <a:pt x="1107" y="65"/>
                  </a:lnTo>
                  <a:lnTo>
                    <a:pt x="1107" y="60"/>
                  </a:lnTo>
                  <a:lnTo>
                    <a:pt x="1107" y="30"/>
                  </a:lnTo>
                  <a:lnTo>
                    <a:pt x="1112" y="30"/>
                  </a:lnTo>
                  <a:close/>
                  <a:moveTo>
                    <a:pt x="0" y="47"/>
                  </a:moveTo>
                  <a:lnTo>
                    <a:pt x="0" y="60"/>
                  </a:lnTo>
                  <a:lnTo>
                    <a:pt x="2" y="88"/>
                  </a:lnTo>
                  <a:lnTo>
                    <a:pt x="3" y="100"/>
                  </a:lnTo>
                  <a:lnTo>
                    <a:pt x="8" y="98"/>
                  </a:lnTo>
                  <a:lnTo>
                    <a:pt x="7" y="86"/>
                  </a:lnTo>
                  <a:lnTo>
                    <a:pt x="5" y="60"/>
                  </a:lnTo>
                  <a:lnTo>
                    <a:pt x="5" y="43"/>
                  </a:lnTo>
                  <a:lnTo>
                    <a:pt x="3" y="43"/>
                  </a:lnTo>
                  <a:lnTo>
                    <a:pt x="3" y="45"/>
                  </a:lnTo>
                  <a:lnTo>
                    <a:pt x="2" y="45"/>
                  </a:lnTo>
                  <a:lnTo>
                    <a:pt x="0" y="45"/>
                  </a:lnTo>
                  <a:lnTo>
                    <a:pt x="0" y="47"/>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5" name="Freeform 242"/>
            <p:cNvSpPr>
              <a:spLocks noEditPoints="1"/>
            </p:cNvSpPr>
            <p:nvPr/>
          </p:nvSpPr>
          <p:spPr bwMode="auto">
            <a:xfrm>
              <a:off x="1478" y="2914"/>
              <a:ext cx="1108" cy="99"/>
            </a:xfrm>
            <a:custGeom>
              <a:avLst/>
              <a:gdLst>
                <a:gd name="T0" fmla="*/ 1108 w 1108"/>
                <a:gd name="T1" fmla="*/ 31 h 99"/>
                <a:gd name="T2" fmla="*/ 1106 w 1108"/>
                <a:gd name="T3" fmla="*/ 3 h 99"/>
                <a:gd name="T4" fmla="*/ 1106 w 1108"/>
                <a:gd name="T5" fmla="*/ 1 h 99"/>
                <a:gd name="T6" fmla="*/ 1106 w 1108"/>
                <a:gd name="T7" fmla="*/ 1 h 99"/>
                <a:gd name="T8" fmla="*/ 1106 w 1108"/>
                <a:gd name="T9" fmla="*/ 1 h 99"/>
                <a:gd name="T10" fmla="*/ 1105 w 1108"/>
                <a:gd name="T11" fmla="*/ 1 h 99"/>
                <a:gd name="T12" fmla="*/ 1105 w 1108"/>
                <a:gd name="T13" fmla="*/ 1 h 99"/>
                <a:gd name="T14" fmla="*/ 1103 w 1108"/>
                <a:gd name="T15" fmla="*/ 1 h 99"/>
                <a:gd name="T16" fmla="*/ 1103 w 1108"/>
                <a:gd name="T17" fmla="*/ 1 h 99"/>
                <a:gd name="T18" fmla="*/ 1103 w 1108"/>
                <a:gd name="T19" fmla="*/ 1 h 99"/>
                <a:gd name="T20" fmla="*/ 1101 w 1108"/>
                <a:gd name="T21" fmla="*/ 0 h 99"/>
                <a:gd name="T22" fmla="*/ 1101 w 1108"/>
                <a:gd name="T23" fmla="*/ 3 h 99"/>
                <a:gd name="T24" fmla="*/ 1103 w 1108"/>
                <a:gd name="T25" fmla="*/ 31 h 99"/>
                <a:gd name="T26" fmla="*/ 1108 w 1108"/>
                <a:gd name="T27" fmla="*/ 31 h 99"/>
                <a:gd name="T28" fmla="*/ 1106 w 1108"/>
                <a:gd name="T29" fmla="*/ 61 h 99"/>
                <a:gd name="T30" fmla="*/ 1106 w 1108"/>
                <a:gd name="T31" fmla="*/ 68 h 99"/>
                <a:gd name="T32" fmla="*/ 1106 w 1108"/>
                <a:gd name="T33" fmla="*/ 68 h 99"/>
                <a:gd name="T34" fmla="*/ 1105 w 1108"/>
                <a:gd name="T35" fmla="*/ 68 h 99"/>
                <a:gd name="T36" fmla="*/ 1105 w 1108"/>
                <a:gd name="T37" fmla="*/ 66 h 99"/>
                <a:gd name="T38" fmla="*/ 1105 w 1108"/>
                <a:gd name="T39" fmla="*/ 66 h 99"/>
                <a:gd name="T40" fmla="*/ 1103 w 1108"/>
                <a:gd name="T41" fmla="*/ 66 h 99"/>
                <a:gd name="T42" fmla="*/ 1103 w 1108"/>
                <a:gd name="T43" fmla="*/ 66 h 99"/>
                <a:gd name="T44" fmla="*/ 1103 w 1108"/>
                <a:gd name="T45" fmla="*/ 66 h 99"/>
                <a:gd name="T46" fmla="*/ 1101 w 1108"/>
                <a:gd name="T47" fmla="*/ 66 h 99"/>
                <a:gd name="T48" fmla="*/ 1101 w 1108"/>
                <a:gd name="T49" fmla="*/ 59 h 99"/>
                <a:gd name="T50" fmla="*/ 1103 w 1108"/>
                <a:gd name="T51" fmla="*/ 31 h 99"/>
                <a:gd name="T52" fmla="*/ 1108 w 1108"/>
                <a:gd name="T53" fmla="*/ 31 h 99"/>
                <a:gd name="T54" fmla="*/ 0 w 1108"/>
                <a:gd name="T55" fmla="*/ 46 h 99"/>
                <a:gd name="T56" fmla="*/ 0 w 1108"/>
                <a:gd name="T57" fmla="*/ 61 h 99"/>
                <a:gd name="T58" fmla="*/ 3 w 1108"/>
                <a:gd name="T59" fmla="*/ 89 h 99"/>
                <a:gd name="T60" fmla="*/ 3 w 1108"/>
                <a:gd name="T61" fmla="*/ 99 h 99"/>
                <a:gd name="T62" fmla="*/ 8 w 1108"/>
                <a:gd name="T63" fmla="*/ 97 h 99"/>
                <a:gd name="T64" fmla="*/ 8 w 1108"/>
                <a:gd name="T65" fmla="*/ 87 h 99"/>
                <a:gd name="T66" fmla="*/ 5 w 1108"/>
                <a:gd name="T67" fmla="*/ 59 h 99"/>
                <a:gd name="T68" fmla="*/ 5 w 1108"/>
                <a:gd name="T69" fmla="*/ 43 h 99"/>
                <a:gd name="T70" fmla="*/ 5 w 1108"/>
                <a:gd name="T71" fmla="*/ 43 h 99"/>
                <a:gd name="T72" fmla="*/ 3 w 1108"/>
                <a:gd name="T73" fmla="*/ 43 h 99"/>
                <a:gd name="T74" fmla="*/ 3 w 1108"/>
                <a:gd name="T75" fmla="*/ 44 h 99"/>
                <a:gd name="T76" fmla="*/ 3 w 1108"/>
                <a:gd name="T77" fmla="*/ 44 h 99"/>
                <a:gd name="T78" fmla="*/ 1 w 1108"/>
                <a:gd name="T79" fmla="*/ 44 h 99"/>
                <a:gd name="T80" fmla="*/ 1 w 1108"/>
                <a:gd name="T81" fmla="*/ 44 h 99"/>
                <a:gd name="T82" fmla="*/ 1 w 1108"/>
                <a:gd name="T83" fmla="*/ 46 h 99"/>
                <a:gd name="T84" fmla="*/ 0 w 1108"/>
                <a:gd name="T85" fmla="*/ 46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08"/>
                <a:gd name="T130" fmla="*/ 0 h 99"/>
                <a:gd name="T131" fmla="*/ 1108 w 1108"/>
                <a:gd name="T132" fmla="*/ 99 h 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08" h="99">
                  <a:moveTo>
                    <a:pt x="1108" y="31"/>
                  </a:moveTo>
                  <a:lnTo>
                    <a:pt x="1106" y="3"/>
                  </a:lnTo>
                  <a:lnTo>
                    <a:pt x="1106" y="1"/>
                  </a:lnTo>
                  <a:lnTo>
                    <a:pt x="1105" y="1"/>
                  </a:lnTo>
                  <a:lnTo>
                    <a:pt x="1103" y="1"/>
                  </a:lnTo>
                  <a:lnTo>
                    <a:pt x="1101" y="0"/>
                  </a:lnTo>
                  <a:lnTo>
                    <a:pt x="1101" y="3"/>
                  </a:lnTo>
                  <a:lnTo>
                    <a:pt x="1103" y="31"/>
                  </a:lnTo>
                  <a:lnTo>
                    <a:pt x="1108" y="31"/>
                  </a:lnTo>
                  <a:lnTo>
                    <a:pt x="1106" y="61"/>
                  </a:lnTo>
                  <a:lnTo>
                    <a:pt x="1106" y="68"/>
                  </a:lnTo>
                  <a:lnTo>
                    <a:pt x="1105" y="68"/>
                  </a:lnTo>
                  <a:lnTo>
                    <a:pt x="1105" y="66"/>
                  </a:lnTo>
                  <a:lnTo>
                    <a:pt x="1103" y="66"/>
                  </a:lnTo>
                  <a:lnTo>
                    <a:pt x="1101" y="66"/>
                  </a:lnTo>
                  <a:lnTo>
                    <a:pt x="1101" y="59"/>
                  </a:lnTo>
                  <a:lnTo>
                    <a:pt x="1103" y="31"/>
                  </a:lnTo>
                  <a:lnTo>
                    <a:pt x="1108" y="31"/>
                  </a:lnTo>
                  <a:close/>
                  <a:moveTo>
                    <a:pt x="0" y="46"/>
                  </a:moveTo>
                  <a:lnTo>
                    <a:pt x="0" y="61"/>
                  </a:lnTo>
                  <a:lnTo>
                    <a:pt x="3" y="89"/>
                  </a:lnTo>
                  <a:lnTo>
                    <a:pt x="3" y="99"/>
                  </a:lnTo>
                  <a:lnTo>
                    <a:pt x="8" y="97"/>
                  </a:lnTo>
                  <a:lnTo>
                    <a:pt x="8" y="87"/>
                  </a:lnTo>
                  <a:lnTo>
                    <a:pt x="5" y="59"/>
                  </a:lnTo>
                  <a:lnTo>
                    <a:pt x="5" y="43"/>
                  </a:lnTo>
                  <a:lnTo>
                    <a:pt x="3" y="43"/>
                  </a:lnTo>
                  <a:lnTo>
                    <a:pt x="3" y="44"/>
                  </a:lnTo>
                  <a:lnTo>
                    <a:pt x="1" y="44"/>
                  </a:lnTo>
                  <a:lnTo>
                    <a:pt x="1" y="46"/>
                  </a:lnTo>
                  <a:lnTo>
                    <a:pt x="0" y="46"/>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6" name="Freeform 243"/>
            <p:cNvSpPr>
              <a:spLocks noEditPoints="1"/>
            </p:cNvSpPr>
            <p:nvPr/>
          </p:nvSpPr>
          <p:spPr bwMode="auto">
            <a:xfrm>
              <a:off x="1481" y="2914"/>
              <a:ext cx="1102" cy="99"/>
            </a:xfrm>
            <a:custGeom>
              <a:avLst/>
              <a:gdLst>
                <a:gd name="T0" fmla="*/ 1102 w 1102"/>
                <a:gd name="T1" fmla="*/ 31 h 99"/>
                <a:gd name="T2" fmla="*/ 1102 w 1102"/>
                <a:gd name="T3" fmla="*/ 3 h 99"/>
                <a:gd name="T4" fmla="*/ 1102 w 1102"/>
                <a:gd name="T5" fmla="*/ 1 h 99"/>
                <a:gd name="T6" fmla="*/ 1100 w 1102"/>
                <a:gd name="T7" fmla="*/ 1 h 99"/>
                <a:gd name="T8" fmla="*/ 1100 w 1102"/>
                <a:gd name="T9" fmla="*/ 1 h 99"/>
                <a:gd name="T10" fmla="*/ 1100 w 1102"/>
                <a:gd name="T11" fmla="*/ 1 h 99"/>
                <a:gd name="T12" fmla="*/ 1098 w 1102"/>
                <a:gd name="T13" fmla="*/ 0 h 99"/>
                <a:gd name="T14" fmla="*/ 1098 w 1102"/>
                <a:gd name="T15" fmla="*/ 0 h 99"/>
                <a:gd name="T16" fmla="*/ 1098 w 1102"/>
                <a:gd name="T17" fmla="*/ 0 h 99"/>
                <a:gd name="T18" fmla="*/ 1097 w 1102"/>
                <a:gd name="T19" fmla="*/ 0 h 99"/>
                <a:gd name="T20" fmla="*/ 1097 w 1102"/>
                <a:gd name="T21" fmla="*/ 0 h 99"/>
                <a:gd name="T22" fmla="*/ 1097 w 1102"/>
                <a:gd name="T23" fmla="*/ 5 h 99"/>
                <a:gd name="T24" fmla="*/ 1097 w 1102"/>
                <a:gd name="T25" fmla="*/ 31 h 99"/>
                <a:gd name="T26" fmla="*/ 1102 w 1102"/>
                <a:gd name="T27" fmla="*/ 31 h 99"/>
                <a:gd name="T28" fmla="*/ 1102 w 1102"/>
                <a:gd name="T29" fmla="*/ 61 h 99"/>
                <a:gd name="T30" fmla="*/ 1102 w 1102"/>
                <a:gd name="T31" fmla="*/ 66 h 99"/>
                <a:gd name="T32" fmla="*/ 1100 w 1102"/>
                <a:gd name="T33" fmla="*/ 66 h 99"/>
                <a:gd name="T34" fmla="*/ 1100 w 1102"/>
                <a:gd name="T35" fmla="*/ 66 h 99"/>
                <a:gd name="T36" fmla="*/ 1100 w 1102"/>
                <a:gd name="T37" fmla="*/ 66 h 99"/>
                <a:gd name="T38" fmla="*/ 1098 w 1102"/>
                <a:gd name="T39" fmla="*/ 66 h 99"/>
                <a:gd name="T40" fmla="*/ 1098 w 1102"/>
                <a:gd name="T41" fmla="*/ 66 h 99"/>
                <a:gd name="T42" fmla="*/ 1097 w 1102"/>
                <a:gd name="T43" fmla="*/ 66 h 99"/>
                <a:gd name="T44" fmla="*/ 1097 w 1102"/>
                <a:gd name="T45" fmla="*/ 66 h 99"/>
                <a:gd name="T46" fmla="*/ 1097 w 1102"/>
                <a:gd name="T47" fmla="*/ 64 h 99"/>
                <a:gd name="T48" fmla="*/ 1097 w 1102"/>
                <a:gd name="T49" fmla="*/ 59 h 99"/>
                <a:gd name="T50" fmla="*/ 1097 w 1102"/>
                <a:gd name="T51" fmla="*/ 31 h 99"/>
                <a:gd name="T52" fmla="*/ 1102 w 1102"/>
                <a:gd name="T53" fmla="*/ 31 h 99"/>
                <a:gd name="T54" fmla="*/ 0 w 1102"/>
                <a:gd name="T55" fmla="*/ 44 h 99"/>
                <a:gd name="T56" fmla="*/ 0 w 1102"/>
                <a:gd name="T57" fmla="*/ 61 h 99"/>
                <a:gd name="T58" fmla="*/ 2 w 1102"/>
                <a:gd name="T59" fmla="*/ 87 h 99"/>
                <a:gd name="T60" fmla="*/ 3 w 1102"/>
                <a:gd name="T61" fmla="*/ 99 h 99"/>
                <a:gd name="T62" fmla="*/ 8 w 1102"/>
                <a:gd name="T63" fmla="*/ 96 h 99"/>
                <a:gd name="T64" fmla="*/ 7 w 1102"/>
                <a:gd name="T65" fmla="*/ 87 h 99"/>
                <a:gd name="T66" fmla="*/ 5 w 1102"/>
                <a:gd name="T67" fmla="*/ 59 h 99"/>
                <a:gd name="T68" fmla="*/ 5 w 1102"/>
                <a:gd name="T69" fmla="*/ 41 h 99"/>
                <a:gd name="T70" fmla="*/ 3 w 1102"/>
                <a:gd name="T71" fmla="*/ 41 h 99"/>
                <a:gd name="T72" fmla="*/ 3 w 1102"/>
                <a:gd name="T73" fmla="*/ 41 h 99"/>
                <a:gd name="T74" fmla="*/ 2 w 1102"/>
                <a:gd name="T75" fmla="*/ 43 h 99"/>
                <a:gd name="T76" fmla="*/ 2 w 1102"/>
                <a:gd name="T77" fmla="*/ 43 h 99"/>
                <a:gd name="T78" fmla="*/ 2 w 1102"/>
                <a:gd name="T79" fmla="*/ 43 h 99"/>
                <a:gd name="T80" fmla="*/ 0 w 1102"/>
                <a:gd name="T81" fmla="*/ 43 h 99"/>
                <a:gd name="T82" fmla="*/ 0 w 1102"/>
                <a:gd name="T83" fmla="*/ 44 h 99"/>
                <a:gd name="T84" fmla="*/ 0 w 1102"/>
                <a:gd name="T85" fmla="*/ 44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02"/>
                <a:gd name="T130" fmla="*/ 0 h 99"/>
                <a:gd name="T131" fmla="*/ 1102 w 1102"/>
                <a:gd name="T132" fmla="*/ 99 h 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02" h="99">
                  <a:moveTo>
                    <a:pt x="1102" y="31"/>
                  </a:moveTo>
                  <a:lnTo>
                    <a:pt x="1102" y="3"/>
                  </a:lnTo>
                  <a:lnTo>
                    <a:pt x="1102" y="1"/>
                  </a:lnTo>
                  <a:lnTo>
                    <a:pt x="1100" y="1"/>
                  </a:lnTo>
                  <a:lnTo>
                    <a:pt x="1098" y="0"/>
                  </a:lnTo>
                  <a:lnTo>
                    <a:pt x="1097" y="0"/>
                  </a:lnTo>
                  <a:lnTo>
                    <a:pt x="1097" y="5"/>
                  </a:lnTo>
                  <a:lnTo>
                    <a:pt x="1097" y="31"/>
                  </a:lnTo>
                  <a:lnTo>
                    <a:pt x="1102" y="31"/>
                  </a:lnTo>
                  <a:lnTo>
                    <a:pt x="1102" y="61"/>
                  </a:lnTo>
                  <a:lnTo>
                    <a:pt x="1102" y="66"/>
                  </a:lnTo>
                  <a:lnTo>
                    <a:pt x="1100" y="66"/>
                  </a:lnTo>
                  <a:lnTo>
                    <a:pt x="1098" y="66"/>
                  </a:lnTo>
                  <a:lnTo>
                    <a:pt x="1097" y="66"/>
                  </a:lnTo>
                  <a:lnTo>
                    <a:pt x="1097" y="64"/>
                  </a:lnTo>
                  <a:lnTo>
                    <a:pt x="1097" y="59"/>
                  </a:lnTo>
                  <a:lnTo>
                    <a:pt x="1097" y="31"/>
                  </a:lnTo>
                  <a:lnTo>
                    <a:pt x="1102" y="31"/>
                  </a:lnTo>
                  <a:close/>
                  <a:moveTo>
                    <a:pt x="0" y="44"/>
                  </a:moveTo>
                  <a:lnTo>
                    <a:pt x="0" y="61"/>
                  </a:lnTo>
                  <a:lnTo>
                    <a:pt x="2" y="87"/>
                  </a:lnTo>
                  <a:lnTo>
                    <a:pt x="3" y="99"/>
                  </a:lnTo>
                  <a:lnTo>
                    <a:pt x="8" y="96"/>
                  </a:lnTo>
                  <a:lnTo>
                    <a:pt x="7" y="87"/>
                  </a:lnTo>
                  <a:lnTo>
                    <a:pt x="5" y="59"/>
                  </a:lnTo>
                  <a:lnTo>
                    <a:pt x="5" y="41"/>
                  </a:lnTo>
                  <a:lnTo>
                    <a:pt x="3" y="41"/>
                  </a:lnTo>
                  <a:lnTo>
                    <a:pt x="2" y="43"/>
                  </a:lnTo>
                  <a:lnTo>
                    <a:pt x="0" y="43"/>
                  </a:lnTo>
                  <a:lnTo>
                    <a:pt x="0" y="44"/>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7" name="Freeform 244"/>
            <p:cNvSpPr>
              <a:spLocks noEditPoints="1"/>
            </p:cNvSpPr>
            <p:nvPr/>
          </p:nvSpPr>
          <p:spPr bwMode="auto">
            <a:xfrm>
              <a:off x="1483" y="2912"/>
              <a:ext cx="1098" cy="99"/>
            </a:xfrm>
            <a:custGeom>
              <a:avLst/>
              <a:gdLst>
                <a:gd name="T0" fmla="*/ 1098 w 1098"/>
                <a:gd name="T1" fmla="*/ 33 h 99"/>
                <a:gd name="T2" fmla="*/ 1096 w 1098"/>
                <a:gd name="T3" fmla="*/ 5 h 99"/>
                <a:gd name="T4" fmla="*/ 1096 w 1098"/>
                <a:gd name="T5" fmla="*/ 2 h 99"/>
                <a:gd name="T6" fmla="*/ 1096 w 1098"/>
                <a:gd name="T7" fmla="*/ 2 h 99"/>
                <a:gd name="T8" fmla="*/ 1096 w 1098"/>
                <a:gd name="T9" fmla="*/ 2 h 99"/>
                <a:gd name="T10" fmla="*/ 1095 w 1098"/>
                <a:gd name="T11" fmla="*/ 2 h 99"/>
                <a:gd name="T12" fmla="*/ 1095 w 1098"/>
                <a:gd name="T13" fmla="*/ 2 h 99"/>
                <a:gd name="T14" fmla="*/ 1093 w 1098"/>
                <a:gd name="T15" fmla="*/ 2 h 99"/>
                <a:gd name="T16" fmla="*/ 1093 w 1098"/>
                <a:gd name="T17" fmla="*/ 2 h 99"/>
                <a:gd name="T18" fmla="*/ 1093 w 1098"/>
                <a:gd name="T19" fmla="*/ 2 h 99"/>
                <a:gd name="T20" fmla="*/ 1091 w 1098"/>
                <a:gd name="T21" fmla="*/ 0 h 99"/>
                <a:gd name="T22" fmla="*/ 1091 w 1098"/>
                <a:gd name="T23" fmla="*/ 7 h 99"/>
                <a:gd name="T24" fmla="*/ 1093 w 1098"/>
                <a:gd name="T25" fmla="*/ 33 h 99"/>
                <a:gd name="T26" fmla="*/ 1098 w 1098"/>
                <a:gd name="T27" fmla="*/ 33 h 99"/>
                <a:gd name="T28" fmla="*/ 1096 w 1098"/>
                <a:gd name="T29" fmla="*/ 61 h 99"/>
                <a:gd name="T30" fmla="*/ 1096 w 1098"/>
                <a:gd name="T31" fmla="*/ 68 h 99"/>
                <a:gd name="T32" fmla="*/ 1096 w 1098"/>
                <a:gd name="T33" fmla="*/ 68 h 99"/>
                <a:gd name="T34" fmla="*/ 1095 w 1098"/>
                <a:gd name="T35" fmla="*/ 68 h 99"/>
                <a:gd name="T36" fmla="*/ 1095 w 1098"/>
                <a:gd name="T37" fmla="*/ 68 h 99"/>
                <a:gd name="T38" fmla="*/ 1095 w 1098"/>
                <a:gd name="T39" fmla="*/ 66 h 99"/>
                <a:gd name="T40" fmla="*/ 1093 w 1098"/>
                <a:gd name="T41" fmla="*/ 66 h 99"/>
                <a:gd name="T42" fmla="*/ 1093 w 1098"/>
                <a:gd name="T43" fmla="*/ 66 h 99"/>
                <a:gd name="T44" fmla="*/ 1093 w 1098"/>
                <a:gd name="T45" fmla="*/ 66 h 99"/>
                <a:gd name="T46" fmla="*/ 1091 w 1098"/>
                <a:gd name="T47" fmla="*/ 66 h 99"/>
                <a:gd name="T48" fmla="*/ 1091 w 1098"/>
                <a:gd name="T49" fmla="*/ 61 h 99"/>
                <a:gd name="T50" fmla="*/ 1093 w 1098"/>
                <a:gd name="T51" fmla="*/ 33 h 99"/>
                <a:gd name="T52" fmla="*/ 1098 w 1098"/>
                <a:gd name="T53" fmla="*/ 33 h 99"/>
                <a:gd name="T54" fmla="*/ 0 w 1098"/>
                <a:gd name="T55" fmla="*/ 45 h 99"/>
                <a:gd name="T56" fmla="*/ 0 w 1098"/>
                <a:gd name="T57" fmla="*/ 61 h 99"/>
                <a:gd name="T58" fmla="*/ 3 w 1098"/>
                <a:gd name="T59" fmla="*/ 89 h 99"/>
                <a:gd name="T60" fmla="*/ 3 w 1098"/>
                <a:gd name="T61" fmla="*/ 99 h 99"/>
                <a:gd name="T62" fmla="*/ 8 w 1098"/>
                <a:gd name="T63" fmla="*/ 98 h 99"/>
                <a:gd name="T64" fmla="*/ 8 w 1098"/>
                <a:gd name="T65" fmla="*/ 89 h 99"/>
                <a:gd name="T66" fmla="*/ 5 w 1098"/>
                <a:gd name="T67" fmla="*/ 61 h 99"/>
                <a:gd name="T68" fmla="*/ 5 w 1098"/>
                <a:gd name="T69" fmla="*/ 41 h 99"/>
                <a:gd name="T70" fmla="*/ 5 w 1098"/>
                <a:gd name="T71" fmla="*/ 41 h 99"/>
                <a:gd name="T72" fmla="*/ 3 w 1098"/>
                <a:gd name="T73" fmla="*/ 41 h 99"/>
                <a:gd name="T74" fmla="*/ 3 w 1098"/>
                <a:gd name="T75" fmla="*/ 43 h 99"/>
                <a:gd name="T76" fmla="*/ 3 w 1098"/>
                <a:gd name="T77" fmla="*/ 43 h 99"/>
                <a:gd name="T78" fmla="*/ 1 w 1098"/>
                <a:gd name="T79" fmla="*/ 43 h 99"/>
                <a:gd name="T80" fmla="*/ 1 w 1098"/>
                <a:gd name="T81" fmla="*/ 43 h 99"/>
                <a:gd name="T82" fmla="*/ 0 w 1098"/>
                <a:gd name="T83" fmla="*/ 45 h 99"/>
                <a:gd name="T84" fmla="*/ 0 w 1098"/>
                <a:gd name="T85" fmla="*/ 45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8"/>
                <a:gd name="T130" fmla="*/ 0 h 99"/>
                <a:gd name="T131" fmla="*/ 1098 w 1098"/>
                <a:gd name="T132" fmla="*/ 99 h 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8" h="99">
                  <a:moveTo>
                    <a:pt x="1098" y="33"/>
                  </a:moveTo>
                  <a:lnTo>
                    <a:pt x="1096" y="5"/>
                  </a:lnTo>
                  <a:lnTo>
                    <a:pt x="1096" y="2"/>
                  </a:lnTo>
                  <a:lnTo>
                    <a:pt x="1095" y="2"/>
                  </a:lnTo>
                  <a:lnTo>
                    <a:pt x="1093" y="2"/>
                  </a:lnTo>
                  <a:lnTo>
                    <a:pt x="1091" y="0"/>
                  </a:lnTo>
                  <a:lnTo>
                    <a:pt x="1091" y="7"/>
                  </a:lnTo>
                  <a:lnTo>
                    <a:pt x="1093" y="33"/>
                  </a:lnTo>
                  <a:lnTo>
                    <a:pt x="1098" y="33"/>
                  </a:lnTo>
                  <a:lnTo>
                    <a:pt x="1096" y="61"/>
                  </a:lnTo>
                  <a:lnTo>
                    <a:pt x="1096" y="68"/>
                  </a:lnTo>
                  <a:lnTo>
                    <a:pt x="1095" y="68"/>
                  </a:lnTo>
                  <a:lnTo>
                    <a:pt x="1095" y="66"/>
                  </a:lnTo>
                  <a:lnTo>
                    <a:pt x="1093" y="66"/>
                  </a:lnTo>
                  <a:lnTo>
                    <a:pt x="1091" y="66"/>
                  </a:lnTo>
                  <a:lnTo>
                    <a:pt x="1091" y="61"/>
                  </a:lnTo>
                  <a:lnTo>
                    <a:pt x="1093" y="33"/>
                  </a:lnTo>
                  <a:lnTo>
                    <a:pt x="1098" y="33"/>
                  </a:lnTo>
                  <a:close/>
                  <a:moveTo>
                    <a:pt x="0" y="45"/>
                  </a:moveTo>
                  <a:lnTo>
                    <a:pt x="0" y="61"/>
                  </a:lnTo>
                  <a:lnTo>
                    <a:pt x="3" y="89"/>
                  </a:lnTo>
                  <a:lnTo>
                    <a:pt x="3" y="99"/>
                  </a:lnTo>
                  <a:lnTo>
                    <a:pt x="8" y="98"/>
                  </a:lnTo>
                  <a:lnTo>
                    <a:pt x="8" y="89"/>
                  </a:lnTo>
                  <a:lnTo>
                    <a:pt x="5" y="61"/>
                  </a:lnTo>
                  <a:lnTo>
                    <a:pt x="5" y="41"/>
                  </a:lnTo>
                  <a:lnTo>
                    <a:pt x="3" y="41"/>
                  </a:lnTo>
                  <a:lnTo>
                    <a:pt x="3" y="43"/>
                  </a:lnTo>
                  <a:lnTo>
                    <a:pt x="1" y="43"/>
                  </a:lnTo>
                  <a:lnTo>
                    <a:pt x="0" y="45"/>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8" name="Freeform 245"/>
            <p:cNvSpPr>
              <a:spLocks noEditPoints="1"/>
            </p:cNvSpPr>
            <p:nvPr/>
          </p:nvSpPr>
          <p:spPr bwMode="auto">
            <a:xfrm>
              <a:off x="1486" y="2912"/>
              <a:ext cx="1092" cy="98"/>
            </a:xfrm>
            <a:custGeom>
              <a:avLst/>
              <a:gdLst>
                <a:gd name="T0" fmla="*/ 1092 w 1092"/>
                <a:gd name="T1" fmla="*/ 33 h 98"/>
                <a:gd name="T2" fmla="*/ 1092 w 1092"/>
                <a:gd name="T3" fmla="*/ 7 h 98"/>
                <a:gd name="T4" fmla="*/ 1092 w 1092"/>
                <a:gd name="T5" fmla="*/ 2 h 98"/>
                <a:gd name="T6" fmla="*/ 1090 w 1092"/>
                <a:gd name="T7" fmla="*/ 2 h 98"/>
                <a:gd name="T8" fmla="*/ 1090 w 1092"/>
                <a:gd name="T9" fmla="*/ 2 h 98"/>
                <a:gd name="T10" fmla="*/ 1090 w 1092"/>
                <a:gd name="T11" fmla="*/ 2 h 98"/>
                <a:gd name="T12" fmla="*/ 1088 w 1092"/>
                <a:gd name="T13" fmla="*/ 0 h 98"/>
                <a:gd name="T14" fmla="*/ 1088 w 1092"/>
                <a:gd name="T15" fmla="*/ 0 h 98"/>
                <a:gd name="T16" fmla="*/ 1087 w 1092"/>
                <a:gd name="T17" fmla="*/ 0 h 98"/>
                <a:gd name="T18" fmla="*/ 1087 w 1092"/>
                <a:gd name="T19" fmla="*/ 0 h 98"/>
                <a:gd name="T20" fmla="*/ 1087 w 1092"/>
                <a:gd name="T21" fmla="*/ 0 h 98"/>
                <a:gd name="T22" fmla="*/ 1087 w 1092"/>
                <a:gd name="T23" fmla="*/ 7 h 98"/>
                <a:gd name="T24" fmla="*/ 1087 w 1092"/>
                <a:gd name="T25" fmla="*/ 33 h 98"/>
                <a:gd name="T26" fmla="*/ 1092 w 1092"/>
                <a:gd name="T27" fmla="*/ 33 h 98"/>
                <a:gd name="T28" fmla="*/ 1092 w 1092"/>
                <a:gd name="T29" fmla="*/ 61 h 98"/>
                <a:gd name="T30" fmla="*/ 1092 w 1092"/>
                <a:gd name="T31" fmla="*/ 66 h 98"/>
                <a:gd name="T32" fmla="*/ 1090 w 1092"/>
                <a:gd name="T33" fmla="*/ 66 h 98"/>
                <a:gd name="T34" fmla="*/ 1090 w 1092"/>
                <a:gd name="T35" fmla="*/ 66 h 98"/>
                <a:gd name="T36" fmla="*/ 1090 w 1092"/>
                <a:gd name="T37" fmla="*/ 66 h 98"/>
                <a:gd name="T38" fmla="*/ 1088 w 1092"/>
                <a:gd name="T39" fmla="*/ 66 h 98"/>
                <a:gd name="T40" fmla="*/ 1088 w 1092"/>
                <a:gd name="T41" fmla="*/ 66 h 98"/>
                <a:gd name="T42" fmla="*/ 1088 w 1092"/>
                <a:gd name="T43" fmla="*/ 66 h 98"/>
                <a:gd name="T44" fmla="*/ 1087 w 1092"/>
                <a:gd name="T45" fmla="*/ 66 h 98"/>
                <a:gd name="T46" fmla="*/ 1087 w 1092"/>
                <a:gd name="T47" fmla="*/ 66 h 98"/>
                <a:gd name="T48" fmla="*/ 1087 w 1092"/>
                <a:gd name="T49" fmla="*/ 61 h 98"/>
                <a:gd name="T50" fmla="*/ 1087 w 1092"/>
                <a:gd name="T51" fmla="*/ 33 h 98"/>
                <a:gd name="T52" fmla="*/ 1092 w 1092"/>
                <a:gd name="T53" fmla="*/ 33 h 98"/>
                <a:gd name="T54" fmla="*/ 0 w 1092"/>
                <a:gd name="T55" fmla="*/ 43 h 98"/>
                <a:gd name="T56" fmla="*/ 0 w 1092"/>
                <a:gd name="T57" fmla="*/ 61 h 98"/>
                <a:gd name="T58" fmla="*/ 2 w 1092"/>
                <a:gd name="T59" fmla="*/ 89 h 98"/>
                <a:gd name="T60" fmla="*/ 3 w 1092"/>
                <a:gd name="T61" fmla="*/ 98 h 98"/>
                <a:gd name="T62" fmla="*/ 8 w 1092"/>
                <a:gd name="T63" fmla="*/ 96 h 98"/>
                <a:gd name="T64" fmla="*/ 7 w 1092"/>
                <a:gd name="T65" fmla="*/ 89 h 98"/>
                <a:gd name="T66" fmla="*/ 5 w 1092"/>
                <a:gd name="T67" fmla="*/ 61 h 98"/>
                <a:gd name="T68" fmla="*/ 5 w 1092"/>
                <a:gd name="T69" fmla="*/ 40 h 98"/>
                <a:gd name="T70" fmla="*/ 3 w 1092"/>
                <a:gd name="T71" fmla="*/ 40 h 98"/>
                <a:gd name="T72" fmla="*/ 3 w 1092"/>
                <a:gd name="T73" fmla="*/ 41 h 98"/>
                <a:gd name="T74" fmla="*/ 2 w 1092"/>
                <a:gd name="T75" fmla="*/ 41 h 98"/>
                <a:gd name="T76" fmla="*/ 2 w 1092"/>
                <a:gd name="T77" fmla="*/ 41 h 98"/>
                <a:gd name="T78" fmla="*/ 2 w 1092"/>
                <a:gd name="T79" fmla="*/ 41 h 98"/>
                <a:gd name="T80" fmla="*/ 0 w 1092"/>
                <a:gd name="T81" fmla="*/ 41 h 98"/>
                <a:gd name="T82" fmla="*/ 0 w 1092"/>
                <a:gd name="T83" fmla="*/ 43 h 98"/>
                <a:gd name="T84" fmla="*/ 0 w 1092"/>
                <a:gd name="T85" fmla="*/ 43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2"/>
                <a:gd name="T130" fmla="*/ 0 h 98"/>
                <a:gd name="T131" fmla="*/ 1092 w 1092"/>
                <a:gd name="T132" fmla="*/ 98 h 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2" h="98">
                  <a:moveTo>
                    <a:pt x="1092" y="33"/>
                  </a:moveTo>
                  <a:lnTo>
                    <a:pt x="1092" y="7"/>
                  </a:lnTo>
                  <a:lnTo>
                    <a:pt x="1092" y="2"/>
                  </a:lnTo>
                  <a:lnTo>
                    <a:pt x="1090" y="2"/>
                  </a:lnTo>
                  <a:lnTo>
                    <a:pt x="1088" y="0"/>
                  </a:lnTo>
                  <a:lnTo>
                    <a:pt x="1087" y="0"/>
                  </a:lnTo>
                  <a:lnTo>
                    <a:pt x="1087" y="7"/>
                  </a:lnTo>
                  <a:lnTo>
                    <a:pt x="1087" y="33"/>
                  </a:lnTo>
                  <a:lnTo>
                    <a:pt x="1092" y="33"/>
                  </a:lnTo>
                  <a:lnTo>
                    <a:pt x="1092" y="61"/>
                  </a:lnTo>
                  <a:lnTo>
                    <a:pt x="1092" y="66"/>
                  </a:lnTo>
                  <a:lnTo>
                    <a:pt x="1090" y="66"/>
                  </a:lnTo>
                  <a:lnTo>
                    <a:pt x="1088" y="66"/>
                  </a:lnTo>
                  <a:lnTo>
                    <a:pt x="1087" y="66"/>
                  </a:lnTo>
                  <a:lnTo>
                    <a:pt x="1087" y="61"/>
                  </a:lnTo>
                  <a:lnTo>
                    <a:pt x="1087" y="33"/>
                  </a:lnTo>
                  <a:lnTo>
                    <a:pt x="1092" y="33"/>
                  </a:lnTo>
                  <a:close/>
                  <a:moveTo>
                    <a:pt x="0" y="43"/>
                  </a:moveTo>
                  <a:lnTo>
                    <a:pt x="0" y="61"/>
                  </a:lnTo>
                  <a:lnTo>
                    <a:pt x="2" y="89"/>
                  </a:lnTo>
                  <a:lnTo>
                    <a:pt x="3" y="98"/>
                  </a:lnTo>
                  <a:lnTo>
                    <a:pt x="8" y="96"/>
                  </a:lnTo>
                  <a:lnTo>
                    <a:pt x="7" y="89"/>
                  </a:lnTo>
                  <a:lnTo>
                    <a:pt x="5" y="61"/>
                  </a:lnTo>
                  <a:lnTo>
                    <a:pt x="5" y="40"/>
                  </a:lnTo>
                  <a:lnTo>
                    <a:pt x="3" y="40"/>
                  </a:lnTo>
                  <a:lnTo>
                    <a:pt x="3" y="41"/>
                  </a:lnTo>
                  <a:lnTo>
                    <a:pt x="2" y="41"/>
                  </a:lnTo>
                  <a:lnTo>
                    <a:pt x="0" y="41"/>
                  </a:lnTo>
                  <a:lnTo>
                    <a:pt x="0" y="43"/>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59" name="Freeform 246"/>
            <p:cNvSpPr>
              <a:spLocks noEditPoints="1"/>
            </p:cNvSpPr>
            <p:nvPr/>
          </p:nvSpPr>
          <p:spPr bwMode="auto">
            <a:xfrm>
              <a:off x="1488" y="2912"/>
              <a:ext cx="1088" cy="98"/>
            </a:xfrm>
            <a:custGeom>
              <a:avLst/>
              <a:gdLst>
                <a:gd name="T0" fmla="*/ 1088 w 1088"/>
                <a:gd name="T1" fmla="*/ 33 h 98"/>
                <a:gd name="T2" fmla="*/ 1086 w 1088"/>
                <a:gd name="T3" fmla="*/ 7 h 98"/>
                <a:gd name="T4" fmla="*/ 1086 w 1088"/>
                <a:gd name="T5" fmla="*/ 0 h 98"/>
                <a:gd name="T6" fmla="*/ 1086 w 1088"/>
                <a:gd name="T7" fmla="*/ 0 h 98"/>
                <a:gd name="T8" fmla="*/ 1085 w 1088"/>
                <a:gd name="T9" fmla="*/ 0 h 98"/>
                <a:gd name="T10" fmla="*/ 1085 w 1088"/>
                <a:gd name="T11" fmla="*/ 0 h 98"/>
                <a:gd name="T12" fmla="*/ 1085 w 1088"/>
                <a:gd name="T13" fmla="*/ 0 h 98"/>
                <a:gd name="T14" fmla="*/ 1083 w 1088"/>
                <a:gd name="T15" fmla="*/ 0 h 98"/>
                <a:gd name="T16" fmla="*/ 1083 w 1088"/>
                <a:gd name="T17" fmla="*/ 0 h 98"/>
                <a:gd name="T18" fmla="*/ 1083 w 1088"/>
                <a:gd name="T19" fmla="*/ 0 h 98"/>
                <a:gd name="T20" fmla="*/ 1081 w 1088"/>
                <a:gd name="T21" fmla="*/ 0 h 98"/>
                <a:gd name="T22" fmla="*/ 1081 w 1088"/>
                <a:gd name="T23" fmla="*/ 7 h 98"/>
                <a:gd name="T24" fmla="*/ 1083 w 1088"/>
                <a:gd name="T25" fmla="*/ 33 h 98"/>
                <a:gd name="T26" fmla="*/ 1088 w 1088"/>
                <a:gd name="T27" fmla="*/ 33 h 98"/>
                <a:gd name="T28" fmla="*/ 1086 w 1088"/>
                <a:gd name="T29" fmla="*/ 61 h 98"/>
                <a:gd name="T30" fmla="*/ 1086 w 1088"/>
                <a:gd name="T31" fmla="*/ 66 h 98"/>
                <a:gd name="T32" fmla="*/ 1086 w 1088"/>
                <a:gd name="T33" fmla="*/ 66 h 98"/>
                <a:gd name="T34" fmla="*/ 1086 w 1088"/>
                <a:gd name="T35" fmla="*/ 66 h 98"/>
                <a:gd name="T36" fmla="*/ 1085 w 1088"/>
                <a:gd name="T37" fmla="*/ 66 h 98"/>
                <a:gd name="T38" fmla="*/ 1085 w 1088"/>
                <a:gd name="T39" fmla="*/ 66 h 98"/>
                <a:gd name="T40" fmla="*/ 1083 w 1088"/>
                <a:gd name="T41" fmla="*/ 66 h 98"/>
                <a:gd name="T42" fmla="*/ 1083 w 1088"/>
                <a:gd name="T43" fmla="*/ 66 h 98"/>
                <a:gd name="T44" fmla="*/ 1083 w 1088"/>
                <a:gd name="T45" fmla="*/ 65 h 98"/>
                <a:gd name="T46" fmla="*/ 1081 w 1088"/>
                <a:gd name="T47" fmla="*/ 65 h 98"/>
                <a:gd name="T48" fmla="*/ 1081 w 1088"/>
                <a:gd name="T49" fmla="*/ 61 h 98"/>
                <a:gd name="T50" fmla="*/ 1083 w 1088"/>
                <a:gd name="T51" fmla="*/ 33 h 98"/>
                <a:gd name="T52" fmla="*/ 1088 w 1088"/>
                <a:gd name="T53" fmla="*/ 33 h 98"/>
                <a:gd name="T54" fmla="*/ 0 w 1088"/>
                <a:gd name="T55" fmla="*/ 41 h 98"/>
                <a:gd name="T56" fmla="*/ 0 w 1088"/>
                <a:gd name="T57" fmla="*/ 61 h 98"/>
                <a:gd name="T58" fmla="*/ 3 w 1088"/>
                <a:gd name="T59" fmla="*/ 89 h 98"/>
                <a:gd name="T60" fmla="*/ 3 w 1088"/>
                <a:gd name="T61" fmla="*/ 98 h 98"/>
                <a:gd name="T62" fmla="*/ 8 w 1088"/>
                <a:gd name="T63" fmla="*/ 94 h 98"/>
                <a:gd name="T64" fmla="*/ 8 w 1088"/>
                <a:gd name="T65" fmla="*/ 89 h 98"/>
                <a:gd name="T66" fmla="*/ 5 w 1088"/>
                <a:gd name="T67" fmla="*/ 61 h 98"/>
                <a:gd name="T68" fmla="*/ 5 w 1088"/>
                <a:gd name="T69" fmla="*/ 38 h 98"/>
                <a:gd name="T70" fmla="*/ 5 w 1088"/>
                <a:gd name="T71" fmla="*/ 38 h 98"/>
                <a:gd name="T72" fmla="*/ 3 w 1088"/>
                <a:gd name="T73" fmla="*/ 40 h 98"/>
                <a:gd name="T74" fmla="*/ 3 w 1088"/>
                <a:gd name="T75" fmla="*/ 40 h 98"/>
                <a:gd name="T76" fmla="*/ 3 w 1088"/>
                <a:gd name="T77" fmla="*/ 40 h 98"/>
                <a:gd name="T78" fmla="*/ 1 w 1088"/>
                <a:gd name="T79" fmla="*/ 40 h 98"/>
                <a:gd name="T80" fmla="*/ 1 w 1088"/>
                <a:gd name="T81" fmla="*/ 41 h 98"/>
                <a:gd name="T82" fmla="*/ 0 w 1088"/>
                <a:gd name="T83" fmla="*/ 41 h 98"/>
                <a:gd name="T84" fmla="*/ 0 w 1088"/>
                <a:gd name="T85" fmla="*/ 41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88"/>
                <a:gd name="T130" fmla="*/ 0 h 98"/>
                <a:gd name="T131" fmla="*/ 1088 w 1088"/>
                <a:gd name="T132" fmla="*/ 98 h 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88" h="98">
                  <a:moveTo>
                    <a:pt x="1088" y="33"/>
                  </a:moveTo>
                  <a:lnTo>
                    <a:pt x="1086" y="7"/>
                  </a:lnTo>
                  <a:lnTo>
                    <a:pt x="1086" y="0"/>
                  </a:lnTo>
                  <a:lnTo>
                    <a:pt x="1085" y="0"/>
                  </a:lnTo>
                  <a:lnTo>
                    <a:pt x="1083" y="0"/>
                  </a:lnTo>
                  <a:lnTo>
                    <a:pt x="1081" y="0"/>
                  </a:lnTo>
                  <a:lnTo>
                    <a:pt x="1081" y="7"/>
                  </a:lnTo>
                  <a:lnTo>
                    <a:pt x="1083" y="33"/>
                  </a:lnTo>
                  <a:lnTo>
                    <a:pt x="1088" y="33"/>
                  </a:lnTo>
                  <a:lnTo>
                    <a:pt x="1086" y="61"/>
                  </a:lnTo>
                  <a:lnTo>
                    <a:pt x="1086" y="66"/>
                  </a:lnTo>
                  <a:lnTo>
                    <a:pt x="1085" y="66"/>
                  </a:lnTo>
                  <a:lnTo>
                    <a:pt x="1083" y="66"/>
                  </a:lnTo>
                  <a:lnTo>
                    <a:pt x="1083" y="65"/>
                  </a:lnTo>
                  <a:lnTo>
                    <a:pt x="1081" y="65"/>
                  </a:lnTo>
                  <a:lnTo>
                    <a:pt x="1081" y="61"/>
                  </a:lnTo>
                  <a:lnTo>
                    <a:pt x="1083" y="33"/>
                  </a:lnTo>
                  <a:lnTo>
                    <a:pt x="1088" y="33"/>
                  </a:lnTo>
                  <a:close/>
                  <a:moveTo>
                    <a:pt x="0" y="41"/>
                  </a:moveTo>
                  <a:lnTo>
                    <a:pt x="0" y="61"/>
                  </a:lnTo>
                  <a:lnTo>
                    <a:pt x="3" y="89"/>
                  </a:lnTo>
                  <a:lnTo>
                    <a:pt x="3" y="98"/>
                  </a:lnTo>
                  <a:lnTo>
                    <a:pt x="8" y="94"/>
                  </a:lnTo>
                  <a:lnTo>
                    <a:pt x="8" y="89"/>
                  </a:lnTo>
                  <a:lnTo>
                    <a:pt x="5" y="61"/>
                  </a:lnTo>
                  <a:lnTo>
                    <a:pt x="5" y="38"/>
                  </a:lnTo>
                  <a:lnTo>
                    <a:pt x="3" y="40"/>
                  </a:lnTo>
                  <a:lnTo>
                    <a:pt x="1" y="40"/>
                  </a:lnTo>
                  <a:lnTo>
                    <a:pt x="1" y="41"/>
                  </a:lnTo>
                  <a:lnTo>
                    <a:pt x="0" y="41"/>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0" name="Freeform 247"/>
            <p:cNvSpPr>
              <a:spLocks noEditPoints="1"/>
            </p:cNvSpPr>
            <p:nvPr/>
          </p:nvSpPr>
          <p:spPr bwMode="auto">
            <a:xfrm>
              <a:off x="1491" y="2910"/>
              <a:ext cx="1082" cy="98"/>
            </a:xfrm>
            <a:custGeom>
              <a:avLst/>
              <a:gdLst>
                <a:gd name="T0" fmla="*/ 1082 w 1082"/>
                <a:gd name="T1" fmla="*/ 35 h 98"/>
                <a:gd name="T2" fmla="*/ 1082 w 1082"/>
                <a:gd name="T3" fmla="*/ 9 h 98"/>
                <a:gd name="T4" fmla="*/ 1082 w 1082"/>
                <a:gd name="T5" fmla="*/ 2 h 98"/>
                <a:gd name="T6" fmla="*/ 1080 w 1082"/>
                <a:gd name="T7" fmla="*/ 2 h 98"/>
                <a:gd name="T8" fmla="*/ 1080 w 1082"/>
                <a:gd name="T9" fmla="*/ 2 h 98"/>
                <a:gd name="T10" fmla="*/ 1080 w 1082"/>
                <a:gd name="T11" fmla="*/ 2 h 98"/>
                <a:gd name="T12" fmla="*/ 1078 w 1082"/>
                <a:gd name="T13" fmla="*/ 2 h 98"/>
                <a:gd name="T14" fmla="*/ 1078 w 1082"/>
                <a:gd name="T15" fmla="*/ 0 h 98"/>
                <a:gd name="T16" fmla="*/ 1077 w 1082"/>
                <a:gd name="T17" fmla="*/ 0 h 98"/>
                <a:gd name="T18" fmla="*/ 1077 w 1082"/>
                <a:gd name="T19" fmla="*/ 0 h 98"/>
                <a:gd name="T20" fmla="*/ 1077 w 1082"/>
                <a:gd name="T21" fmla="*/ 0 h 98"/>
                <a:gd name="T22" fmla="*/ 1077 w 1082"/>
                <a:gd name="T23" fmla="*/ 9 h 98"/>
                <a:gd name="T24" fmla="*/ 1077 w 1082"/>
                <a:gd name="T25" fmla="*/ 35 h 98"/>
                <a:gd name="T26" fmla="*/ 1082 w 1082"/>
                <a:gd name="T27" fmla="*/ 35 h 98"/>
                <a:gd name="T28" fmla="*/ 1082 w 1082"/>
                <a:gd name="T29" fmla="*/ 63 h 98"/>
                <a:gd name="T30" fmla="*/ 1082 w 1082"/>
                <a:gd name="T31" fmla="*/ 68 h 98"/>
                <a:gd name="T32" fmla="*/ 1080 w 1082"/>
                <a:gd name="T33" fmla="*/ 68 h 98"/>
                <a:gd name="T34" fmla="*/ 1080 w 1082"/>
                <a:gd name="T35" fmla="*/ 68 h 98"/>
                <a:gd name="T36" fmla="*/ 1080 w 1082"/>
                <a:gd name="T37" fmla="*/ 67 h 98"/>
                <a:gd name="T38" fmla="*/ 1078 w 1082"/>
                <a:gd name="T39" fmla="*/ 67 h 98"/>
                <a:gd name="T40" fmla="*/ 1078 w 1082"/>
                <a:gd name="T41" fmla="*/ 67 h 98"/>
                <a:gd name="T42" fmla="*/ 1078 w 1082"/>
                <a:gd name="T43" fmla="*/ 67 h 98"/>
                <a:gd name="T44" fmla="*/ 1077 w 1082"/>
                <a:gd name="T45" fmla="*/ 67 h 98"/>
                <a:gd name="T46" fmla="*/ 1077 w 1082"/>
                <a:gd name="T47" fmla="*/ 67 h 98"/>
                <a:gd name="T48" fmla="*/ 1077 w 1082"/>
                <a:gd name="T49" fmla="*/ 63 h 98"/>
                <a:gd name="T50" fmla="*/ 1077 w 1082"/>
                <a:gd name="T51" fmla="*/ 35 h 98"/>
                <a:gd name="T52" fmla="*/ 1082 w 1082"/>
                <a:gd name="T53" fmla="*/ 35 h 98"/>
                <a:gd name="T54" fmla="*/ 0 w 1082"/>
                <a:gd name="T55" fmla="*/ 42 h 98"/>
                <a:gd name="T56" fmla="*/ 0 w 1082"/>
                <a:gd name="T57" fmla="*/ 63 h 98"/>
                <a:gd name="T58" fmla="*/ 2 w 1082"/>
                <a:gd name="T59" fmla="*/ 91 h 98"/>
                <a:gd name="T60" fmla="*/ 3 w 1082"/>
                <a:gd name="T61" fmla="*/ 98 h 98"/>
                <a:gd name="T62" fmla="*/ 8 w 1082"/>
                <a:gd name="T63" fmla="*/ 96 h 98"/>
                <a:gd name="T64" fmla="*/ 7 w 1082"/>
                <a:gd name="T65" fmla="*/ 90 h 98"/>
                <a:gd name="T66" fmla="*/ 5 w 1082"/>
                <a:gd name="T67" fmla="*/ 63 h 98"/>
                <a:gd name="T68" fmla="*/ 3 w 1082"/>
                <a:gd name="T69" fmla="*/ 38 h 98"/>
                <a:gd name="T70" fmla="*/ 3 w 1082"/>
                <a:gd name="T71" fmla="*/ 38 h 98"/>
                <a:gd name="T72" fmla="*/ 3 w 1082"/>
                <a:gd name="T73" fmla="*/ 40 h 98"/>
                <a:gd name="T74" fmla="*/ 2 w 1082"/>
                <a:gd name="T75" fmla="*/ 40 h 98"/>
                <a:gd name="T76" fmla="*/ 2 w 1082"/>
                <a:gd name="T77" fmla="*/ 40 h 98"/>
                <a:gd name="T78" fmla="*/ 2 w 1082"/>
                <a:gd name="T79" fmla="*/ 40 h 98"/>
                <a:gd name="T80" fmla="*/ 0 w 1082"/>
                <a:gd name="T81" fmla="*/ 42 h 98"/>
                <a:gd name="T82" fmla="*/ 0 w 1082"/>
                <a:gd name="T83" fmla="*/ 42 h 98"/>
                <a:gd name="T84" fmla="*/ 0 w 1082"/>
                <a:gd name="T85" fmla="*/ 42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82"/>
                <a:gd name="T130" fmla="*/ 0 h 98"/>
                <a:gd name="T131" fmla="*/ 1082 w 1082"/>
                <a:gd name="T132" fmla="*/ 98 h 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82" h="98">
                  <a:moveTo>
                    <a:pt x="1082" y="35"/>
                  </a:moveTo>
                  <a:lnTo>
                    <a:pt x="1082" y="9"/>
                  </a:lnTo>
                  <a:lnTo>
                    <a:pt x="1082" y="2"/>
                  </a:lnTo>
                  <a:lnTo>
                    <a:pt x="1080" y="2"/>
                  </a:lnTo>
                  <a:lnTo>
                    <a:pt x="1078" y="2"/>
                  </a:lnTo>
                  <a:lnTo>
                    <a:pt x="1078" y="0"/>
                  </a:lnTo>
                  <a:lnTo>
                    <a:pt x="1077" y="0"/>
                  </a:lnTo>
                  <a:lnTo>
                    <a:pt x="1077" y="9"/>
                  </a:lnTo>
                  <a:lnTo>
                    <a:pt x="1077" y="35"/>
                  </a:lnTo>
                  <a:lnTo>
                    <a:pt x="1082" y="35"/>
                  </a:lnTo>
                  <a:lnTo>
                    <a:pt x="1082" y="63"/>
                  </a:lnTo>
                  <a:lnTo>
                    <a:pt x="1082" y="68"/>
                  </a:lnTo>
                  <a:lnTo>
                    <a:pt x="1080" y="68"/>
                  </a:lnTo>
                  <a:lnTo>
                    <a:pt x="1080" y="67"/>
                  </a:lnTo>
                  <a:lnTo>
                    <a:pt x="1078" y="67"/>
                  </a:lnTo>
                  <a:lnTo>
                    <a:pt x="1077" y="67"/>
                  </a:lnTo>
                  <a:lnTo>
                    <a:pt x="1077" y="63"/>
                  </a:lnTo>
                  <a:lnTo>
                    <a:pt x="1077" y="35"/>
                  </a:lnTo>
                  <a:lnTo>
                    <a:pt x="1082" y="35"/>
                  </a:lnTo>
                  <a:close/>
                  <a:moveTo>
                    <a:pt x="0" y="42"/>
                  </a:moveTo>
                  <a:lnTo>
                    <a:pt x="0" y="63"/>
                  </a:lnTo>
                  <a:lnTo>
                    <a:pt x="2" y="91"/>
                  </a:lnTo>
                  <a:lnTo>
                    <a:pt x="3" y="98"/>
                  </a:lnTo>
                  <a:lnTo>
                    <a:pt x="8" y="96"/>
                  </a:lnTo>
                  <a:lnTo>
                    <a:pt x="7" y="90"/>
                  </a:lnTo>
                  <a:lnTo>
                    <a:pt x="5" y="63"/>
                  </a:lnTo>
                  <a:lnTo>
                    <a:pt x="3" y="38"/>
                  </a:lnTo>
                  <a:lnTo>
                    <a:pt x="3" y="40"/>
                  </a:lnTo>
                  <a:lnTo>
                    <a:pt x="2" y="40"/>
                  </a:lnTo>
                  <a:lnTo>
                    <a:pt x="0" y="42"/>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1" name="Freeform 248"/>
            <p:cNvSpPr>
              <a:spLocks noEditPoints="1"/>
            </p:cNvSpPr>
            <p:nvPr/>
          </p:nvSpPr>
          <p:spPr bwMode="auto">
            <a:xfrm>
              <a:off x="1493" y="2910"/>
              <a:ext cx="1078" cy="96"/>
            </a:xfrm>
            <a:custGeom>
              <a:avLst/>
              <a:gdLst>
                <a:gd name="T0" fmla="*/ 1078 w 1078"/>
                <a:gd name="T1" fmla="*/ 35 h 96"/>
                <a:gd name="T2" fmla="*/ 1076 w 1078"/>
                <a:gd name="T3" fmla="*/ 9 h 96"/>
                <a:gd name="T4" fmla="*/ 1076 w 1078"/>
                <a:gd name="T5" fmla="*/ 2 h 96"/>
                <a:gd name="T6" fmla="*/ 1076 w 1078"/>
                <a:gd name="T7" fmla="*/ 0 h 96"/>
                <a:gd name="T8" fmla="*/ 1075 w 1078"/>
                <a:gd name="T9" fmla="*/ 0 h 96"/>
                <a:gd name="T10" fmla="*/ 1075 w 1078"/>
                <a:gd name="T11" fmla="*/ 0 h 96"/>
                <a:gd name="T12" fmla="*/ 1075 w 1078"/>
                <a:gd name="T13" fmla="*/ 0 h 96"/>
                <a:gd name="T14" fmla="*/ 1073 w 1078"/>
                <a:gd name="T15" fmla="*/ 0 h 96"/>
                <a:gd name="T16" fmla="*/ 1073 w 1078"/>
                <a:gd name="T17" fmla="*/ 0 h 96"/>
                <a:gd name="T18" fmla="*/ 1071 w 1078"/>
                <a:gd name="T19" fmla="*/ 0 h 96"/>
                <a:gd name="T20" fmla="*/ 1071 w 1078"/>
                <a:gd name="T21" fmla="*/ 0 h 96"/>
                <a:gd name="T22" fmla="*/ 1071 w 1078"/>
                <a:gd name="T23" fmla="*/ 9 h 96"/>
                <a:gd name="T24" fmla="*/ 1073 w 1078"/>
                <a:gd name="T25" fmla="*/ 35 h 96"/>
                <a:gd name="T26" fmla="*/ 1078 w 1078"/>
                <a:gd name="T27" fmla="*/ 35 h 96"/>
                <a:gd name="T28" fmla="*/ 1076 w 1078"/>
                <a:gd name="T29" fmla="*/ 63 h 96"/>
                <a:gd name="T30" fmla="*/ 1076 w 1078"/>
                <a:gd name="T31" fmla="*/ 67 h 96"/>
                <a:gd name="T32" fmla="*/ 1076 w 1078"/>
                <a:gd name="T33" fmla="*/ 67 h 96"/>
                <a:gd name="T34" fmla="*/ 1076 w 1078"/>
                <a:gd name="T35" fmla="*/ 67 h 96"/>
                <a:gd name="T36" fmla="*/ 1075 w 1078"/>
                <a:gd name="T37" fmla="*/ 67 h 96"/>
                <a:gd name="T38" fmla="*/ 1075 w 1078"/>
                <a:gd name="T39" fmla="*/ 67 h 96"/>
                <a:gd name="T40" fmla="*/ 1073 w 1078"/>
                <a:gd name="T41" fmla="*/ 67 h 96"/>
                <a:gd name="T42" fmla="*/ 1073 w 1078"/>
                <a:gd name="T43" fmla="*/ 67 h 96"/>
                <a:gd name="T44" fmla="*/ 1073 w 1078"/>
                <a:gd name="T45" fmla="*/ 67 h 96"/>
                <a:gd name="T46" fmla="*/ 1071 w 1078"/>
                <a:gd name="T47" fmla="*/ 67 h 96"/>
                <a:gd name="T48" fmla="*/ 1071 w 1078"/>
                <a:gd name="T49" fmla="*/ 63 h 96"/>
                <a:gd name="T50" fmla="*/ 1073 w 1078"/>
                <a:gd name="T51" fmla="*/ 35 h 96"/>
                <a:gd name="T52" fmla="*/ 1078 w 1078"/>
                <a:gd name="T53" fmla="*/ 35 h 96"/>
                <a:gd name="T54" fmla="*/ 0 w 1078"/>
                <a:gd name="T55" fmla="*/ 40 h 96"/>
                <a:gd name="T56" fmla="*/ 0 w 1078"/>
                <a:gd name="T57" fmla="*/ 63 h 96"/>
                <a:gd name="T58" fmla="*/ 3 w 1078"/>
                <a:gd name="T59" fmla="*/ 91 h 96"/>
                <a:gd name="T60" fmla="*/ 3 w 1078"/>
                <a:gd name="T61" fmla="*/ 96 h 96"/>
                <a:gd name="T62" fmla="*/ 8 w 1078"/>
                <a:gd name="T63" fmla="*/ 95 h 96"/>
                <a:gd name="T64" fmla="*/ 8 w 1078"/>
                <a:gd name="T65" fmla="*/ 90 h 96"/>
                <a:gd name="T66" fmla="*/ 5 w 1078"/>
                <a:gd name="T67" fmla="*/ 63 h 96"/>
                <a:gd name="T68" fmla="*/ 5 w 1078"/>
                <a:gd name="T69" fmla="*/ 37 h 96"/>
                <a:gd name="T70" fmla="*/ 5 w 1078"/>
                <a:gd name="T71" fmla="*/ 38 h 96"/>
                <a:gd name="T72" fmla="*/ 3 w 1078"/>
                <a:gd name="T73" fmla="*/ 38 h 96"/>
                <a:gd name="T74" fmla="*/ 3 w 1078"/>
                <a:gd name="T75" fmla="*/ 38 h 96"/>
                <a:gd name="T76" fmla="*/ 1 w 1078"/>
                <a:gd name="T77" fmla="*/ 38 h 96"/>
                <a:gd name="T78" fmla="*/ 1 w 1078"/>
                <a:gd name="T79" fmla="*/ 38 h 96"/>
                <a:gd name="T80" fmla="*/ 1 w 1078"/>
                <a:gd name="T81" fmla="*/ 40 h 96"/>
                <a:gd name="T82" fmla="*/ 0 w 1078"/>
                <a:gd name="T83" fmla="*/ 40 h 96"/>
                <a:gd name="T84" fmla="*/ 0 w 1078"/>
                <a:gd name="T85" fmla="*/ 40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8"/>
                <a:gd name="T130" fmla="*/ 0 h 96"/>
                <a:gd name="T131" fmla="*/ 1078 w 1078"/>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8" h="96">
                  <a:moveTo>
                    <a:pt x="1078" y="35"/>
                  </a:moveTo>
                  <a:lnTo>
                    <a:pt x="1076" y="9"/>
                  </a:lnTo>
                  <a:lnTo>
                    <a:pt x="1076" y="2"/>
                  </a:lnTo>
                  <a:lnTo>
                    <a:pt x="1076" y="0"/>
                  </a:lnTo>
                  <a:lnTo>
                    <a:pt x="1075" y="0"/>
                  </a:lnTo>
                  <a:lnTo>
                    <a:pt x="1073" y="0"/>
                  </a:lnTo>
                  <a:lnTo>
                    <a:pt x="1071" y="0"/>
                  </a:lnTo>
                  <a:lnTo>
                    <a:pt x="1071" y="9"/>
                  </a:lnTo>
                  <a:lnTo>
                    <a:pt x="1073" y="35"/>
                  </a:lnTo>
                  <a:lnTo>
                    <a:pt x="1078" y="35"/>
                  </a:lnTo>
                  <a:lnTo>
                    <a:pt x="1076" y="63"/>
                  </a:lnTo>
                  <a:lnTo>
                    <a:pt x="1076" y="67"/>
                  </a:lnTo>
                  <a:lnTo>
                    <a:pt x="1075" y="67"/>
                  </a:lnTo>
                  <a:lnTo>
                    <a:pt x="1073" y="67"/>
                  </a:lnTo>
                  <a:lnTo>
                    <a:pt x="1071" y="67"/>
                  </a:lnTo>
                  <a:lnTo>
                    <a:pt x="1071" y="63"/>
                  </a:lnTo>
                  <a:lnTo>
                    <a:pt x="1073" y="35"/>
                  </a:lnTo>
                  <a:lnTo>
                    <a:pt x="1078" y="35"/>
                  </a:lnTo>
                  <a:close/>
                  <a:moveTo>
                    <a:pt x="0" y="40"/>
                  </a:moveTo>
                  <a:lnTo>
                    <a:pt x="0" y="63"/>
                  </a:lnTo>
                  <a:lnTo>
                    <a:pt x="3" y="91"/>
                  </a:lnTo>
                  <a:lnTo>
                    <a:pt x="3" y="96"/>
                  </a:lnTo>
                  <a:lnTo>
                    <a:pt x="8" y="95"/>
                  </a:lnTo>
                  <a:lnTo>
                    <a:pt x="8" y="90"/>
                  </a:lnTo>
                  <a:lnTo>
                    <a:pt x="5" y="63"/>
                  </a:lnTo>
                  <a:lnTo>
                    <a:pt x="5" y="37"/>
                  </a:lnTo>
                  <a:lnTo>
                    <a:pt x="5" y="38"/>
                  </a:lnTo>
                  <a:lnTo>
                    <a:pt x="3" y="38"/>
                  </a:lnTo>
                  <a:lnTo>
                    <a:pt x="1" y="38"/>
                  </a:lnTo>
                  <a:lnTo>
                    <a:pt x="1" y="40"/>
                  </a:lnTo>
                  <a:lnTo>
                    <a:pt x="0" y="4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2" name="Freeform 249"/>
            <p:cNvSpPr>
              <a:spLocks noEditPoints="1"/>
            </p:cNvSpPr>
            <p:nvPr/>
          </p:nvSpPr>
          <p:spPr bwMode="auto">
            <a:xfrm>
              <a:off x="1494" y="2909"/>
              <a:ext cx="1074" cy="97"/>
            </a:xfrm>
            <a:custGeom>
              <a:avLst/>
              <a:gdLst>
                <a:gd name="T0" fmla="*/ 1074 w 1074"/>
                <a:gd name="T1" fmla="*/ 36 h 97"/>
                <a:gd name="T2" fmla="*/ 1074 w 1074"/>
                <a:gd name="T3" fmla="*/ 10 h 97"/>
                <a:gd name="T4" fmla="*/ 1074 w 1074"/>
                <a:gd name="T5" fmla="*/ 1 h 97"/>
                <a:gd name="T6" fmla="*/ 1072 w 1074"/>
                <a:gd name="T7" fmla="*/ 1 h 97"/>
                <a:gd name="T8" fmla="*/ 1072 w 1074"/>
                <a:gd name="T9" fmla="*/ 1 h 97"/>
                <a:gd name="T10" fmla="*/ 1070 w 1074"/>
                <a:gd name="T11" fmla="*/ 1 h 97"/>
                <a:gd name="T12" fmla="*/ 1070 w 1074"/>
                <a:gd name="T13" fmla="*/ 1 h 97"/>
                <a:gd name="T14" fmla="*/ 1070 w 1074"/>
                <a:gd name="T15" fmla="*/ 1 h 97"/>
                <a:gd name="T16" fmla="*/ 1069 w 1074"/>
                <a:gd name="T17" fmla="*/ 1 h 97"/>
                <a:gd name="T18" fmla="*/ 1069 w 1074"/>
                <a:gd name="T19" fmla="*/ 0 h 97"/>
                <a:gd name="T20" fmla="*/ 1069 w 1074"/>
                <a:gd name="T21" fmla="*/ 0 h 97"/>
                <a:gd name="T22" fmla="*/ 1069 w 1074"/>
                <a:gd name="T23" fmla="*/ 10 h 97"/>
                <a:gd name="T24" fmla="*/ 1069 w 1074"/>
                <a:gd name="T25" fmla="*/ 36 h 97"/>
                <a:gd name="T26" fmla="*/ 1074 w 1074"/>
                <a:gd name="T27" fmla="*/ 36 h 97"/>
                <a:gd name="T28" fmla="*/ 1074 w 1074"/>
                <a:gd name="T29" fmla="*/ 64 h 97"/>
                <a:gd name="T30" fmla="*/ 1074 w 1074"/>
                <a:gd name="T31" fmla="*/ 68 h 97"/>
                <a:gd name="T32" fmla="*/ 1072 w 1074"/>
                <a:gd name="T33" fmla="*/ 68 h 97"/>
                <a:gd name="T34" fmla="*/ 1072 w 1074"/>
                <a:gd name="T35" fmla="*/ 68 h 97"/>
                <a:gd name="T36" fmla="*/ 1072 w 1074"/>
                <a:gd name="T37" fmla="*/ 68 h 97"/>
                <a:gd name="T38" fmla="*/ 1070 w 1074"/>
                <a:gd name="T39" fmla="*/ 68 h 97"/>
                <a:gd name="T40" fmla="*/ 1070 w 1074"/>
                <a:gd name="T41" fmla="*/ 68 h 97"/>
                <a:gd name="T42" fmla="*/ 1070 w 1074"/>
                <a:gd name="T43" fmla="*/ 68 h 97"/>
                <a:gd name="T44" fmla="*/ 1069 w 1074"/>
                <a:gd name="T45" fmla="*/ 66 h 97"/>
                <a:gd name="T46" fmla="*/ 1069 w 1074"/>
                <a:gd name="T47" fmla="*/ 66 h 97"/>
                <a:gd name="T48" fmla="*/ 1069 w 1074"/>
                <a:gd name="T49" fmla="*/ 64 h 97"/>
                <a:gd name="T50" fmla="*/ 1069 w 1074"/>
                <a:gd name="T51" fmla="*/ 36 h 97"/>
                <a:gd name="T52" fmla="*/ 1074 w 1074"/>
                <a:gd name="T53" fmla="*/ 36 h 97"/>
                <a:gd name="T54" fmla="*/ 0 w 1074"/>
                <a:gd name="T55" fmla="*/ 39 h 97"/>
                <a:gd name="T56" fmla="*/ 2 w 1074"/>
                <a:gd name="T57" fmla="*/ 64 h 97"/>
                <a:gd name="T58" fmla="*/ 4 w 1074"/>
                <a:gd name="T59" fmla="*/ 91 h 97"/>
                <a:gd name="T60" fmla="*/ 5 w 1074"/>
                <a:gd name="T61" fmla="*/ 97 h 97"/>
                <a:gd name="T62" fmla="*/ 9 w 1074"/>
                <a:gd name="T63" fmla="*/ 96 h 97"/>
                <a:gd name="T64" fmla="*/ 9 w 1074"/>
                <a:gd name="T65" fmla="*/ 91 h 97"/>
                <a:gd name="T66" fmla="*/ 7 w 1074"/>
                <a:gd name="T67" fmla="*/ 64 h 97"/>
                <a:gd name="T68" fmla="*/ 5 w 1074"/>
                <a:gd name="T69" fmla="*/ 38 h 97"/>
                <a:gd name="T70" fmla="*/ 5 w 1074"/>
                <a:gd name="T71" fmla="*/ 38 h 97"/>
                <a:gd name="T72" fmla="*/ 5 w 1074"/>
                <a:gd name="T73" fmla="*/ 38 h 97"/>
                <a:gd name="T74" fmla="*/ 4 w 1074"/>
                <a:gd name="T75" fmla="*/ 38 h 97"/>
                <a:gd name="T76" fmla="*/ 4 w 1074"/>
                <a:gd name="T77" fmla="*/ 38 h 97"/>
                <a:gd name="T78" fmla="*/ 4 w 1074"/>
                <a:gd name="T79" fmla="*/ 39 h 97"/>
                <a:gd name="T80" fmla="*/ 2 w 1074"/>
                <a:gd name="T81" fmla="*/ 39 h 97"/>
                <a:gd name="T82" fmla="*/ 2 w 1074"/>
                <a:gd name="T83" fmla="*/ 39 h 97"/>
                <a:gd name="T84" fmla="*/ 0 w 1074"/>
                <a:gd name="T85" fmla="*/ 39 h 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4"/>
                <a:gd name="T130" fmla="*/ 0 h 97"/>
                <a:gd name="T131" fmla="*/ 1074 w 1074"/>
                <a:gd name="T132" fmla="*/ 97 h 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4" h="97">
                  <a:moveTo>
                    <a:pt x="1074" y="36"/>
                  </a:moveTo>
                  <a:lnTo>
                    <a:pt x="1074" y="10"/>
                  </a:lnTo>
                  <a:lnTo>
                    <a:pt x="1074" y="1"/>
                  </a:lnTo>
                  <a:lnTo>
                    <a:pt x="1072" y="1"/>
                  </a:lnTo>
                  <a:lnTo>
                    <a:pt x="1070" y="1"/>
                  </a:lnTo>
                  <a:lnTo>
                    <a:pt x="1069" y="1"/>
                  </a:lnTo>
                  <a:lnTo>
                    <a:pt x="1069" y="0"/>
                  </a:lnTo>
                  <a:lnTo>
                    <a:pt x="1069" y="10"/>
                  </a:lnTo>
                  <a:lnTo>
                    <a:pt x="1069" y="36"/>
                  </a:lnTo>
                  <a:lnTo>
                    <a:pt x="1074" y="36"/>
                  </a:lnTo>
                  <a:lnTo>
                    <a:pt x="1074" y="64"/>
                  </a:lnTo>
                  <a:lnTo>
                    <a:pt x="1074" y="68"/>
                  </a:lnTo>
                  <a:lnTo>
                    <a:pt x="1072" y="68"/>
                  </a:lnTo>
                  <a:lnTo>
                    <a:pt x="1070" y="68"/>
                  </a:lnTo>
                  <a:lnTo>
                    <a:pt x="1069" y="66"/>
                  </a:lnTo>
                  <a:lnTo>
                    <a:pt x="1069" y="64"/>
                  </a:lnTo>
                  <a:lnTo>
                    <a:pt x="1069" y="36"/>
                  </a:lnTo>
                  <a:lnTo>
                    <a:pt x="1074" y="36"/>
                  </a:lnTo>
                  <a:close/>
                  <a:moveTo>
                    <a:pt x="0" y="39"/>
                  </a:moveTo>
                  <a:lnTo>
                    <a:pt x="2" y="64"/>
                  </a:lnTo>
                  <a:lnTo>
                    <a:pt x="4" y="91"/>
                  </a:lnTo>
                  <a:lnTo>
                    <a:pt x="5" y="97"/>
                  </a:lnTo>
                  <a:lnTo>
                    <a:pt x="9" y="96"/>
                  </a:lnTo>
                  <a:lnTo>
                    <a:pt x="9" y="91"/>
                  </a:lnTo>
                  <a:lnTo>
                    <a:pt x="7" y="64"/>
                  </a:lnTo>
                  <a:lnTo>
                    <a:pt x="5" y="38"/>
                  </a:lnTo>
                  <a:lnTo>
                    <a:pt x="4" y="38"/>
                  </a:lnTo>
                  <a:lnTo>
                    <a:pt x="4" y="39"/>
                  </a:lnTo>
                  <a:lnTo>
                    <a:pt x="2" y="39"/>
                  </a:lnTo>
                  <a:lnTo>
                    <a:pt x="0" y="39"/>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3" name="Freeform 250"/>
            <p:cNvSpPr>
              <a:spLocks noEditPoints="1"/>
            </p:cNvSpPr>
            <p:nvPr/>
          </p:nvSpPr>
          <p:spPr bwMode="auto">
            <a:xfrm>
              <a:off x="1498" y="2909"/>
              <a:ext cx="1068" cy="96"/>
            </a:xfrm>
            <a:custGeom>
              <a:avLst/>
              <a:gdLst>
                <a:gd name="T0" fmla="*/ 1068 w 1068"/>
                <a:gd name="T1" fmla="*/ 36 h 96"/>
                <a:gd name="T2" fmla="*/ 1066 w 1068"/>
                <a:gd name="T3" fmla="*/ 10 h 96"/>
                <a:gd name="T4" fmla="*/ 1066 w 1068"/>
                <a:gd name="T5" fmla="*/ 1 h 96"/>
                <a:gd name="T6" fmla="*/ 1066 w 1068"/>
                <a:gd name="T7" fmla="*/ 1 h 96"/>
                <a:gd name="T8" fmla="*/ 1065 w 1068"/>
                <a:gd name="T9" fmla="*/ 1 h 96"/>
                <a:gd name="T10" fmla="*/ 1065 w 1068"/>
                <a:gd name="T11" fmla="*/ 0 h 96"/>
                <a:gd name="T12" fmla="*/ 1065 w 1068"/>
                <a:gd name="T13" fmla="*/ 0 h 96"/>
                <a:gd name="T14" fmla="*/ 1063 w 1068"/>
                <a:gd name="T15" fmla="*/ 0 h 96"/>
                <a:gd name="T16" fmla="*/ 1063 w 1068"/>
                <a:gd name="T17" fmla="*/ 0 h 96"/>
                <a:gd name="T18" fmla="*/ 1061 w 1068"/>
                <a:gd name="T19" fmla="*/ 0 h 96"/>
                <a:gd name="T20" fmla="*/ 1061 w 1068"/>
                <a:gd name="T21" fmla="*/ 0 h 96"/>
                <a:gd name="T22" fmla="*/ 1061 w 1068"/>
                <a:gd name="T23" fmla="*/ 10 h 96"/>
                <a:gd name="T24" fmla="*/ 1063 w 1068"/>
                <a:gd name="T25" fmla="*/ 36 h 96"/>
                <a:gd name="T26" fmla="*/ 1068 w 1068"/>
                <a:gd name="T27" fmla="*/ 36 h 96"/>
                <a:gd name="T28" fmla="*/ 1066 w 1068"/>
                <a:gd name="T29" fmla="*/ 64 h 96"/>
                <a:gd name="T30" fmla="*/ 1066 w 1068"/>
                <a:gd name="T31" fmla="*/ 68 h 96"/>
                <a:gd name="T32" fmla="*/ 1066 w 1068"/>
                <a:gd name="T33" fmla="*/ 68 h 96"/>
                <a:gd name="T34" fmla="*/ 1066 w 1068"/>
                <a:gd name="T35" fmla="*/ 68 h 96"/>
                <a:gd name="T36" fmla="*/ 1065 w 1068"/>
                <a:gd name="T37" fmla="*/ 66 h 96"/>
                <a:gd name="T38" fmla="*/ 1065 w 1068"/>
                <a:gd name="T39" fmla="*/ 66 h 96"/>
                <a:gd name="T40" fmla="*/ 1065 w 1068"/>
                <a:gd name="T41" fmla="*/ 66 h 96"/>
                <a:gd name="T42" fmla="*/ 1063 w 1068"/>
                <a:gd name="T43" fmla="*/ 66 h 96"/>
                <a:gd name="T44" fmla="*/ 1063 w 1068"/>
                <a:gd name="T45" fmla="*/ 66 h 96"/>
                <a:gd name="T46" fmla="*/ 1061 w 1068"/>
                <a:gd name="T47" fmla="*/ 66 h 96"/>
                <a:gd name="T48" fmla="*/ 1061 w 1068"/>
                <a:gd name="T49" fmla="*/ 64 h 96"/>
                <a:gd name="T50" fmla="*/ 1063 w 1068"/>
                <a:gd name="T51" fmla="*/ 36 h 96"/>
                <a:gd name="T52" fmla="*/ 1068 w 1068"/>
                <a:gd name="T53" fmla="*/ 36 h 96"/>
                <a:gd name="T54" fmla="*/ 0 w 1068"/>
                <a:gd name="T55" fmla="*/ 38 h 96"/>
                <a:gd name="T56" fmla="*/ 0 w 1068"/>
                <a:gd name="T57" fmla="*/ 64 h 96"/>
                <a:gd name="T58" fmla="*/ 3 w 1068"/>
                <a:gd name="T59" fmla="*/ 91 h 96"/>
                <a:gd name="T60" fmla="*/ 3 w 1068"/>
                <a:gd name="T61" fmla="*/ 96 h 96"/>
                <a:gd name="T62" fmla="*/ 8 w 1068"/>
                <a:gd name="T63" fmla="*/ 94 h 96"/>
                <a:gd name="T64" fmla="*/ 8 w 1068"/>
                <a:gd name="T65" fmla="*/ 91 h 96"/>
                <a:gd name="T66" fmla="*/ 5 w 1068"/>
                <a:gd name="T67" fmla="*/ 64 h 96"/>
                <a:gd name="T68" fmla="*/ 5 w 1068"/>
                <a:gd name="T69" fmla="*/ 36 h 96"/>
                <a:gd name="T70" fmla="*/ 5 w 1068"/>
                <a:gd name="T71" fmla="*/ 36 h 96"/>
                <a:gd name="T72" fmla="*/ 5 w 1068"/>
                <a:gd name="T73" fmla="*/ 36 h 96"/>
                <a:gd name="T74" fmla="*/ 3 w 1068"/>
                <a:gd name="T75" fmla="*/ 36 h 96"/>
                <a:gd name="T76" fmla="*/ 3 w 1068"/>
                <a:gd name="T77" fmla="*/ 36 h 96"/>
                <a:gd name="T78" fmla="*/ 1 w 1068"/>
                <a:gd name="T79" fmla="*/ 36 h 96"/>
                <a:gd name="T80" fmla="*/ 1 w 1068"/>
                <a:gd name="T81" fmla="*/ 38 h 96"/>
                <a:gd name="T82" fmla="*/ 1 w 1068"/>
                <a:gd name="T83" fmla="*/ 38 h 96"/>
                <a:gd name="T84" fmla="*/ 0 w 1068"/>
                <a:gd name="T85" fmla="*/ 38 h 96"/>
                <a:gd name="T86" fmla="*/ 0 w 1068"/>
                <a:gd name="T87" fmla="*/ 38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68"/>
                <a:gd name="T133" fmla="*/ 0 h 96"/>
                <a:gd name="T134" fmla="*/ 1068 w 1068"/>
                <a:gd name="T135" fmla="*/ 96 h 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68" h="96">
                  <a:moveTo>
                    <a:pt x="1068" y="36"/>
                  </a:moveTo>
                  <a:lnTo>
                    <a:pt x="1066" y="10"/>
                  </a:lnTo>
                  <a:lnTo>
                    <a:pt x="1066" y="1"/>
                  </a:lnTo>
                  <a:lnTo>
                    <a:pt x="1065" y="1"/>
                  </a:lnTo>
                  <a:lnTo>
                    <a:pt x="1065" y="0"/>
                  </a:lnTo>
                  <a:lnTo>
                    <a:pt x="1063" y="0"/>
                  </a:lnTo>
                  <a:lnTo>
                    <a:pt x="1061" y="0"/>
                  </a:lnTo>
                  <a:lnTo>
                    <a:pt x="1061" y="10"/>
                  </a:lnTo>
                  <a:lnTo>
                    <a:pt x="1063" y="36"/>
                  </a:lnTo>
                  <a:lnTo>
                    <a:pt x="1068" y="36"/>
                  </a:lnTo>
                  <a:lnTo>
                    <a:pt x="1066" y="64"/>
                  </a:lnTo>
                  <a:lnTo>
                    <a:pt x="1066" y="68"/>
                  </a:lnTo>
                  <a:lnTo>
                    <a:pt x="1065" y="66"/>
                  </a:lnTo>
                  <a:lnTo>
                    <a:pt x="1063" y="66"/>
                  </a:lnTo>
                  <a:lnTo>
                    <a:pt x="1061" y="66"/>
                  </a:lnTo>
                  <a:lnTo>
                    <a:pt x="1061" y="64"/>
                  </a:lnTo>
                  <a:lnTo>
                    <a:pt x="1063" y="36"/>
                  </a:lnTo>
                  <a:lnTo>
                    <a:pt x="1068" y="36"/>
                  </a:lnTo>
                  <a:close/>
                  <a:moveTo>
                    <a:pt x="0" y="38"/>
                  </a:moveTo>
                  <a:lnTo>
                    <a:pt x="0" y="64"/>
                  </a:lnTo>
                  <a:lnTo>
                    <a:pt x="3" y="91"/>
                  </a:lnTo>
                  <a:lnTo>
                    <a:pt x="3" y="96"/>
                  </a:lnTo>
                  <a:lnTo>
                    <a:pt x="8" y="94"/>
                  </a:lnTo>
                  <a:lnTo>
                    <a:pt x="8" y="91"/>
                  </a:lnTo>
                  <a:lnTo>
                    <a:pt x="5" y="64"/>
                  </a:lnTo>
                  <a:lnTo>
                    <a:pt x="5" y="36"/>
                  </a:lnTo>
                  <a:lnTo>
                    <a:pt x="3" y="36"/>
                  </a:lnTo>
                  <a:lnTo>
                    <a:pt x="1" y="36"/>
                  </a:lnTo>
                  <a:lnTo>
                    <a:pt x="1" y="38"/>
                  </a:lnTo>
                  <a:lnTo>
                    <a:pt x="0" y="38"/>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4" name="Freeform 251"/>
            <p:cNvSpPr>
              <a:spLocks noEditPoints="1"/>
            </p:cNvSpPr>
            <p:nvPr/>
          </p:nvSpPr>
          <p:spPr bwMode="auto">
            <a:xfrm>
              <a:off x="1499" y="2909"/>
              <a:ext cx="1064" cy="96"/>
            </a:xfrm>
            <a:custGeom>
              <a:avLst/>
              <a:gdLst>
                <a:gd name="T0" fmla="*/ 1064 w 1064"/>
                <a:gd name="T1" fmla="*/ 36 h 96"/>
                <a:gd name="T2" fmla="*/ 1064 w 1064"/>
                <a:gd name="T3" fmla="*/ 10 h 96"/>
                <a:gd name="T4" fmla="*/ 1064 w 1064"/>
                <a:gd name="T5" fmla="*/ 0 h 96"/>
                <a:gd name="T6" fmla="*/ 1062 w 1064"/>
                <a:gd name="T7" fmla="*/ 0 h 96"/>
                <a:gd name="T8" fmla="*/ 1062 w 1064"/>
                <a:gd name="T9" fmla="*/ 0 h 96"/>
                <a:gd name="T10" fmla="*/ 1060 w 1064"/>
                <a:gd name="T11" fmla="*/ 0 h 96"/>
                <a:gd name="T12" fmla="*/ 1060 w 1064"/>
                <a:gd name="T13" fmla="*/ 0 h 96"/>
                <a:gd name="T14" fmla="*/ 1060 w 1064"/>
                <a:gd name="T15" fmla="*/ 0 h 96"/>
                <a:gd name="T16" fmla="*/ 1059 w 1064"/>
                <a:gd name="T17" fmla="*/ 0 h 96"/>
                <a:gd name="T18" fmla="*/ 1059 w 1064"/>
                <a:gd name="T19" fmla="*/ 0 h 96"/>
                <a:gd name="T20" fmla="*/ 1057 w 1064"/>
                <a:gd name="T21" fmla="*/ 0 h 96"/>
                <a:gd name="T22" fmla="*/ 1059 w 1064"/>
                <a:gd name="T23" fmla="*/ 10 h 96"/>
                <a:gd name="T24" fmla="*/ 1059 w 1064"/>
                <a:gd name="T25" fmla="*/ 36 h 96"/>
                <a:gd name="T26" fmla="*/ 1064 w 1064"/>
                <a:gd name="T27" fmla="*/ 36 h 96"/>
                <a:gd name="T28" fmla="*/ 1064 w 1064"/>
                <a:gd name="T29" fmla="*/ 64 h 96"/>
                <a:gd name="T30" fmla="*/ 1064 w 1064"/>
                <a:gd name="T31" fmla="*/ 66 h 96"/>
                <a:gd name="T32" fmla="*/ 1064 w 1064"/>
                <a:gd name="T33" fmla="*/ 66 h 96"/>
                <a:gd name="T34" fmla="*/ 1062 w 1064"/>
                <a:gd name="T35" fmla="*/ 66 h 96"/>
                <a:gd name="T36" fmla="*/ 1062 w 1064"/>
                <a:gd name="T37" fmla="*/ 66 h 96"/>
                <a:gd name="T38" fmla="*/ 1060 w 1064"/>
                <a:gd name="T39" fmla="*/ 66 h 96"/>
                <a:gd name="T40" fmla="*/ 1060 w 1064"/>
                <a:gd name="T41" fmla="*/ 66 h 96"/>
                <a:gd name="T42" fmla="*/ 1060 w 1064"/>
                <a:gd name="T43" fmla="*/ 66 h 96"/>
                <a:gd name="T44" fmla="*/ 1059 w 1064"/>
                <a:gd name="T45" fmla="*/ 66 h 96"/>
                <a:gd name="T46" fmla="*/ 1059 w 1064"/>
                <a:gd name="T47" fmla="*/ 66 h 96"/>
                <a:gd name="T48" fmla="*/ 1059 w 1064"/>
                <a:gd name="T49" fmla="*/ 64 h 96"/>
                <a:gd name="T50" fmla="*/ 1059 w 1064"/>
                <a:gd name="T51" fmla="*/ 36 h 96"/>
                <a:gd name="T52" fmla="*/ 1064 w 1064"/>
                <a:gd name="T53" fmla="*/ 36 h 96"/>
                <a:gd name="T54" fmla="*/ 0 w 1064"/>
                <a:gd name="T55" fmla="*/ 38 h 96"/>
                <a:gd name="T56" fmla="*/ 2 w 1064"/>
                <a:gd name="T57" fmla="*/ 64 h 96"/>
                <a:gd name="T58" fmla="*/ 4 w 1064"/>
                <a:gd name="T59" fmla="*/ 91 h 96"/>
                <a:gd name="T60" fmla="*/ 4 w 1064"/>
                <a:gd name="T61" fmla="*/ 96 h 96"/>
                <a:gd name="T62" fmla="*/ 9 w 1064"/>
                <a:gd name="T63" fmla="*/ 92 h 96"/>
                <a:gd name="T64" fmla="*/ 9 w 1064"/>
                <a:gd name="T65" fmla="*/ 91 h 96"/>
                <a:gd name="T66" fmla="*/ 7 w 1064"/>
                <a:gd name="T67" fmla="*/ 64 h 96"/>
                <a:gd name="T68" fmla="*/ 5 w 1064"/>
                <a:gd name="T69" fmla="*/ 36 h 96"/>
                <a:gd name="T70" fmla="*/ 5 w 1064"/>
                <a:gd name="T71" fmla="*/ 34 h 96"/>
                <a:gd name="T72" fmla="*/ 5 w 1064"/>
                <a:gd name="T73" fmla="*/ 34 h 96"/>
                <a:gd name="T74" fmla="*/ 5 w 1064"/>
                <a:gd name="T75" fmla="*/ 34 h 96"/>
                <a:gd name="T76" fmla="*/ 4 w 1064"/>
                <a:gd name="T77" fmla="*/ 34 h 96"/>
                <a:gd name="T78" fmla="*/ 4 w 1064"/>
                <a:gd name="T79" fmla="*/ 36 h 96"/>
                <a:gd name="T80" fmla="*/ 4 w 1064"/>
                <a:gd name="T81" fmla="*/ 36 h 96"/>
                <a:gd name="T82" fmla="*/ 2 w 1064"/>
                <a:gd name="T83" fmla="*/ 36 h 96"/>
                <a:gd name="T84" fmla="*/ 2 w 1064"/>
                <a:gd name="T85" fmla="*/ 36 h 96"/>
                <a:gd name="T86" fmla="*/ 0 w 1064"/>
                <a:gd name="T87" fmla="*/ 38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64"/>
                <a:gd name="T133" fmla="*/ 0 h 96"/>
                <a:gd name="T134" fmla="*/ 1064 w 1064"/>
                <a:gd name="T135" fmla="*/ 96 h 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64" h="96">
                  <a:moveTo>
                    <a:pt x="1064" y="36"/>
                  </a:moveTo>
                  <a:lnTo>
                    <a:pt x="1064" y="10"/>
                  </a:lnTo>
                  <a:lnTo>
                    <a:pt x="1064" y="0"/>
                  </a:lnTo>
                  <a:lnTo>
                    <a:pt x="1062" y="0"/>
                  </a:lnTo>
                  <a:lnTo>
                    <a:pt x="1060" y="0"/>
                  </a:lnTo>
                  <a:lnTo>
                    <a:pt x="1059" y="0"/>
                  </a:lnTo>
                  <a:lnTo>
                    <a:pt x="1057" y="0"/>
                  </a:lnTo>
                  <a:lnTo>
                    <a:pt x="1059" y="10"/>
                  </a:lnTo>
                  <a:lnTo>
                    <a:pt x="1059" y="36"/>
                  </a:lnTo>
                  <a:lnTo>
                    <a:pt x="1064" y="36"/>
                  </a:lnTo>
                  <a:lnTo>
                    <a:pt x="1064" y="64"/>
                  </a:lnTo>
                  <a:lnTo>
                    <a:pt x="1064" y="66"/>
                  </a:lnTo>
                  <a:lnTo>
                    <a:pt x="1062" y="66"/>
                  </a:lnTo>
                  <a:lnTo>
                    <a:pt x="1060" y="66"/>
                  </a:lnTo>
                  <a:lnTo>
                    <a:pt x="1059" y="66"/>
                  </a:lnTo>
                  <a:lnTo>
                    <a:pt x="1059" y="64"/>
                  </a:lnTo>
                  <a:lnTo>
                    <a:pt x="1059" y="36"/>
                  </a:lnTo>
                  <a:lnTo>
                    <a:pt x="1064" y="36"/>
                  </a:lnTo>
                  <a:close/>
                  <a:moveTo>
                    <a:pt x="0" y="38"/>
                  </a:moveTo>
                  <a:lnTo>
                    <a:pt x="2" y="64"/>
                  </a:lnTo>
                  <a:lnTo>
                    <a:pt x="4" y="91"/>
                  </a:lnTo>
                  <a:lnTo>
                    <a:pt x="4" y="96"/>
                  </a:lnTo>
                  <a:lnTo>
                    <a:pt x="9" y="92"/>
                  </a:lnTo>
                  <a:lnTo>
                    <a:pt x="9" y="91"/>
                  </a:lnTo>
                  <a:lnTo>
                    <a:pt x="7" y="64"/>
                  </a:lnTo>
                  <a:lnTo>
                    <a:pt x="5" y="36"/>
                  </a:lnTo>
                  <a:lnTo>
                    <a:pt x="5" y="34"/>
                  </a:lnTo>
                  <a:lnTo>
                    <a:pt x="4" y="34"/>
                  </a:lnTo>
                  <a:lnTo>
                    <a:pt x="4" y="36"/>
                  </a:lnTo>
                  <a:lnTo>
                    <a:pt x="2" y="36"/>
                  </a:lnTo>
                  <a:lnTo>
                    <a:pt x="0" y="3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5" name="Freeform 252"/>
            <p:cNvSpPr>
              <a:spLocks noEditPoints="1"/>
            </p:cNvSpPr>
            <p:nvPr/>
          </p:nvSpPr>
          <p:spPr bwMode="auto">
            <a:xfrm>
              <a:off x="1503" y="2907"/>
              <a:ext cx="1058" cy="96"/>
            </a:xfrm>
            <a:custGeom>
              <a:avLst/>
              <a:gdLst>
                <a:gd name="T0" fmla="*/ 1058 w 1058"/>
                <a:gd name="T1" fmla="*/ 38 h 96"/>
                <a:gd name="T2" fmla="*/ 1056 w 1058"/>
                <a:gd name="T3" fmla="*/ 12 h 96"/>
                <a:gd name="T4" fmla="*/ 1056 w 1058"/>
                <a:gd name="T5" fmla="*/ 2 h 96"/>
                <a:gd name="T6" fmla="*/ 1056 w 1058"/>
                <a:gd name="T7" fmla="*/ 2 h 96"/>
                <a:gd name="T8" fmla="*/ 1055 w 1058"/>
                <a:gd name="T9" fmla="*/ 2 h 96"/>
                <a:gd name="T10" fmla="*/ 1055 w 1058"/>
                <a:gd name="T11" fmla="*/ 2 h 96"/>
                <a:gd name="T12" fmla="*/ 1053 w 1058"/>
                <a:gd name="T13" fmla="*/ 2 h 96"/>
                <a:gd name="T14" fmla="*/ 1053 w 1058"/>
                <a:gd name="T15" fmla="*/ 2 h 96"/>
                <a:gd name="T16" fmla="*/ 1053 w 1058"/>
                <a:gd name="T17" fmla="*/ 0 h 96"/>
                <a:gd name="T18" fmla="*/ 1051 w 1058"/>
                <a:gd name="T19" fmla="*/ 0 h 96"/>
                <a:gd name="T20" fmla="*/ 1051 w 1058"/>
                <a:gd name="T21" fmla="*/ 0 h 96"/>
                <a:gd name="T22" fmla="*/ 1051 w 1058"/>
                <a:gd name="T23" fmla="*/ 12 h 96"/>
                <a:gd name="T24" fmla="*/ 1053 w 1058"/>
                <a:gd name="T25" fmla="*/ 38 h 96"/>
                <a:gd name="T26" fmla="*/ 1058 w 1058"/>
                <a:gd name="T27" fmla="*/ 38 h 96"/>
                <a:gd name="T28" fmla="*/ 1056 w 1058"/>
                <a:gd name="T29" fmla="*/ 66 h 96"/>
                <a:gd name="T30" fmla="*/ 1056 w 1058"/>
                <a:gd name="T31" fmla="*/ 68 h 96"/>
                <a:gd name="T32" fmla="*/ 1056 w 1058"/>
                <a:gd name="T33" fmla="*/ 68 h 96"/>
                <a:gd name="T34" fmla="*/ 1056 w 1058"/>
                <a:gd name="T35" fmla="*/ 68 h 96"/>
                <a:gd name="T36" fmla="*/ 1055 w 1058"/>
                <a:gd name="T37" fmla="*/ 68 h 96"/>
                <a:gd name="T38" fmla="*/ 1055 w 1058"/>
                <a:gd name="T39" fmla="*/ 68 h 96"/>
                <a:gd name="T40" fmla="*/ 1055 w 1058"/>
                <a:gd name="T41" fmla="*/ 68 h 96"/>
                <a:gd name="T42" fmla="*/ 1053 w 1058"/>
                <a:gd name="T43" fmla="*/ 68 h 96"/>
                <a:gd name="T44" fmla="*/ 1053 w 1058"/>
                <a:gd name="T45" fmla="*/ 68 h 96"/>
                <a:gd name="T46" fmla="*/ 1051 w 1058"/>
                <a:gd name="T47" fmla="*/ 68 h 96"/>
                <a:gd name="T48" fmla="*/ 1051 w 1058"/>
                <a:gd name="T49" fmla="*/ 66 h 96"/>
                <a:gd name="T50" fmla="*/ 1053 w 1058"/>
                <a:gd name="T51" fmla="*/ 38 h 96"/>
                <a:gd name="T52" fmla="*/ 1058 w 1058"/>
                <a:gd name="T53" fmla="*/ 38 h 96"/>
                <a:gd name="T54" fmla="*/ 0 w 1058"/>
                <a:gd name="T55" fmla="*/ 38 h 96"/>
                <a:gd name="T56" fmla="*/ 0 w 1058"/>
                <a:gd name="T57" fmla="*/ 38 h 96"/>
                <a:gd name="T58" fmla="*/ 0 w 1058"/>
                <a:gd name="T59" fmla="*/ 66 h 96"/>
                <a:gd name="T60" fmla="*/ 3 w 1058"/>
                <a:gd name="T61" fmla="*/ 93 h 96"/>
                <a:gd name="T62" fmla="*/ 3 w 1058"/>
                <a:gd name="T63" fmla="*/ 96 h 96"/>
                <a:gd name="T64" fmla="*/ 8 w 1058"/>
                <a:gd name="T65" fmla="*/ 94 h 96"/>
                <a:gd name="T66" fmla="*/ 8 w 1058"/>
                <a:gd name="T67" fmla="*/ 93 h 96"/>
                <a:gd name="T68" fmla="*/ 5 w 1058"/>
                <a:gd name="T69" fmla="*/ 66 h 96"/>
                <a:gd name="T70" fmla="*/ 5 w 1058"/>
                <a:gd name="T71" fmla="*/ 38 h 96"/>
                <a:gd name="T72" fmla="*/ 5 w 1058"/>
                <a:gd name="T73" fmla="*/ 35 h 96"/>
                <a:gd name="T74" fmla="*/ 5 w 1058"/>
                <a:gd name="T75" fmla="*/ 35 h 96"/>
                <a:gd name="T76" fmla="*/ 3 w 1058"/>
                <a:gd name="T77" fmla="*/ 35 h 96"/>
                <a:gd name="T78" fmla="*/ 3 w 1058"/>
                <a:gd name="T79" fmla="*/ 36 h 96"/>
                <a:gd name="T80" fmla="*/ 1 w 1058"/>
                <a:gd name="T81" fmla="*/ 36 h 96"/>
                <a:gd name="T82" fmla="*/ 1 w 1058"/>
                <a:gd name="T83" fmla="*/ 36 h 96"/>
                <a:gd name="T84" fmla="*/ 1 w 1058"/>
                <a:gd name="T85" fmla="*/ 36 h 96"/>
                <a:gd name="T86" fmla="*/ 0 w 1058"/>
                <a:gd name="T87" fmla="*/ 36 h 96"/>
                <a:gd name="T88" fmla="*/ 0 w 1058"/>
                <a:gd name="T89" fmla="*/ 38 h 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8"/>
                <a:gd name="T136" fmla="*/ 0 h 96"/>
                <a:gd name="T137" fmla="*/ 1058 w 1058"/>
                <a:gd name="T138" fmla="*/ 96 h 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8" h="96">
                  <a:moveTo>
                    <a:pt x="1058" y="38"/>
                  </a:moveTo>
                  <a:lnTo>
                    <a:pt x="1056" y="12"/>
                  </a:lnTo>
                  <a:lnTo>
                    <a:pt x="1056" y="2"/>
                  </a:lnTo>
                  <a:lnTo>
                    <a:pt x="1055" y="2"/>
                  </a:lnTo>
                  <a:lnTo>
                    <a:pt x="1053" y="2"/>
                  </a:lnTo>
                  <a:lnTo>
                    <a:pt x="1053" y="0"/>
                  </a:lnTo>
                  <a:lnTo>
                    <a:pt x="1051" y="0"/>
                  </a:lnTo>
                  <a:lnTo>
                    <a:pt x="1051" y="12"/>
                  </a:lnTo>
                  <a:lnTo>
                    <a:pt x="1053" y="38"/>
                  </a:lnTo>
                  <a:lnTo>
                    <a:pt x="1058" y="38"/>
                  </a:lnTo>
                  <a:lnTo>
                    <a:pt x="1056" y="66"/>
                  </a:lnTo>
                  <a:lnTo>
                    <a:pt x="1056" y="68"/>
                  </a:lnTo>
                  <a:lnTo>
                    <a:pt x="1055" y="68"/>
                  </a:lnTo>
                  <a:lnTo>
                    <a:pt x="1053" y="68"/>
                  </a:lnTo>
                  <a:lnTo>
                    <a:pt x="1051" y="68"/>
                  </a:lnTo>
                  <a:lnTo>
                    <a:pt x="1051" y="66"/>
                  </a:lnTo>
                  <a:lnTo>
                    <a:pt x="1053" y="38"/>
                  </a:lnTo>
                  <a:lnTo>
                    <a:pt x="1058" y="38"/>
                  </a:lnTo>
                  <a:close/>
                  <a:moveTo>
                    <a:pt x="0" y="38"/>
                  </a:moveTo>
                  <a:lnTo>
                    <a:pt x="0" y="38"/>
                  </a:lnTo>
                  <a:lnTo>
                    <a:pt x="0" y="66"/>
                  </a:lnTo>
                  <a:lnTo>
                    <a:pt x="3" y="93"/>
                  </a:lnTo>
                  <a:lnTo>
                    <a:pt x="3" y="96"/>
                  </a:lnTo>
                  <a:lnTo>
                    <a:pt x="8" y="94"/>
                  </a:lnTo>
                  <a:lnTo>
                    <a:pt x="8" y="93"/>
                  </a:lnTo>
                  <a:lnTo>
                    <a:pt x="5" y="66"/>
                  </a:lnTo>
                  <a:lnTo>
                    <a:pt x="5" y="38"/>
                  </a:lnTo>
                  <a:lnTo>
                    <a:pt x="5" y="35"/>
                  </a:lnTo>
                  <a:lnTo>
                    <a:pt x="3" y="35"/>
                  </a:lnTo>
                  <a:lnTo>
                    <a:pt x="3" y="36"/>
                  </a:lnTo>
                  <a:lnTo>
                    <a:pt x="1" y="36"/>
                  </a:lnTo>
                  <a:lnTo>
                    <a:pt x="0" y="36"/>
                  </a:lnTo>
                  <a:lnTo>
                    <a:pt x="0" y="3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6" name="Freeform 253"/>
            <p:cNvSpPr>
              <a:spLocks noEditPoints="1"/>
            </p:cNvSpPr>
            <p:nvPr/>
          </p:nvSpPr>
          <p:spPr bwMode="auto">
            <a:xfrm>
              <a:off x="1504" y="2907"/>
              <a:ext cx="1054" cy="94"/>
            </a:xfrm>
            <a:custGeom>
              <a:avLst/>
              <a:gdLst>
                <a:gd name="T0" fmla="*/ 1054 w 1054"/>
                <a:gd name="T1" fmla="*/ 38 h 94"/>
                <a:gd name="T2" fmla="*/ 1054 w 1054"/>
                <a:gd name="T3" fmla="*/ 12 h 94"/>
                <a:gd name="T4" fmla="*/ 1052 w 1054"/>
                <a:gd name="T5" fmla="*/ 2 h 94"/>
                <a:gd name="T6" fmla="*/ 1052 w 1054"/>
                <a:gd name="T7" fmla="*/ 2 h 94"/>
                <a:gd name="T8" fmla="*/ 1052 w 1054"/>
                <a:gd name="T9" fmla="*/ 0 h 94"/>
                <a:gd name="T10" fmla="*/ 1050 w 1054"/>
                <a:gd name="T11" fmla="*/ 0 h 94"/>
                <a:gd name="T12" fmla="*/ 1050 w 1054"/>
                <a:gd name="T13" fmla="*/ 0 h 94"/>
                <a:gd name="T14" fmla="*/ 1050 w 1054"/>
                <a:gd name="T15" fmla="*/ 0 h 94"/>
                <a:gd name="T16" fmla="*/ 1049 w 1054"/>
                <a:gd name="T17" fmla="*/ 0 h 94"/>
                <a:gd name="T18" fmla="*/ 1049 w 1054"/>
                <a:gd name="T19" fmla="*/ 0 h 94"/>
                <a:gd name="T20" fmla="*/ 1047 w 1054"/>
                <a:gd name="T21" fmla="*/ 0 h 94"/>
                <a:gd name="T22" fmla="*/ 1049 w 1054"/>
                <a:gd name="T23" fmla="*/ 12 h 94"/>
                <a:gd name="T24" fmla="*/ 1049 w 1054"/>
                <a:gd name="T25" fmla="*/ 38 h 94"/>
                <a:gd name="T26" fmla="*/ 1054 w 1054"/>
                <a:gd name="T27" fmla="*/ 38 h 94"/>
                <a:gd name="T28" fmla="*/ 1054 w 1054"/>
                <a:gd name="T29" fmla="*/ 66 h 94"/>
                <a:gd name="T30" fmla="*/ 1054 w 1054"/>
                <a:gd name="T31" fmla="*/ 68 h 94"/>
                <a:gd name="T32" fmla="*/ 1054 w 1054"/>
                <a:gd name="T33" fmla="*/ 68 h 94"/>
                <a:gd name="T34" fmla="*/ 1052 w 1054"/>
                <a:gd name="T35" fmla="*/ 68 h 94"/>
                <a:gd name="T36" fmla="*/ 1052 w 1054"/>
                <a:gd name="T37" fmla="*/ 68 h 94"/>
                <a:gd name="T38" fmla="*/ 1050 w 1054"/>
                <a:gd name="T39" fmla="*/ 68 h 94"/>
                <a:gd name="T40" fmla="*/ 1050 w 1054"/>
                <a:gd name="T41" fmla="*/ 68 h 94"/>
                <a:gd name="T42" fmla="*/ 1050 w 1054"/>
                <a:gd name="T43" fmla="*/ 66 h 94"/>
                <a:gd name="T44" fmla="*/ 1049 w 1054"/>
                <a:gd name="T45" fmla="*/ 66 h 94"/>
                <a:gd name="T46" fmla="*/ 1049 w 1054"/>
                <a:gd name="T47" fmla="*/ 66 h 94"/>
                <a:gd name="T48" fmla="*/ 1049 w 1054"/>
                <a:gd name="T49" fmla="*/ 66 h 94"/>
                <a:gd name="T50" fmla="*/ 1049 w 1054"/>
                <a:gd name="T51" fmla="*/ 38 h 94"/>
                <a:gd name="T52" fmla="*/ 1054 w 1054"/>
                <a:gd name="T53" fmla="*/ 38 h 94"/>
                <a:gd name="T54" fmla="*/ 0 w 1054"/>
                <a:gd name="T55" fmla="*/ 36 h 94"/>
                <a:gd name="T56" fmla="*/ 0 w 1054"/>
                <a:gd name="T57" fmla="*/ 38 h 94"/>
                <a:gd name="T58" fmla="*/ 2 w 1054"/>
                <a:gd name="T59" fmla="*/ 66 h 94"/>
                <a:gd name="T60" fmla="*/ 4 w 1054"/>
                <a:gd name="T61" fmla="*/ 93 h 94"/>
                <a:gd name="T62" fmla="*/ 4 w 1054"/>
                <a:gd name="T63" fmla="*/ 94 h 94"/>
                <a:gd name="T64" fmla="*/ 9 w 1054"/>
                <a:gd name="T65" fmla="*/ 93 h 94"/>
                <a:gd name="T66" fmla="*/ 9 w 1054"/>
                <a:gd name="T67" fmla="*/ 93 h 94"/>
                <a:gd name="T68" fmla="*/ 7 w 1054"/>
                <a:gd name="T69" fmla="*/ 66 h 94"/>
                <a:gd name="T70" fmla="*/ 5 w 1054"/>
                <a:gd name="T71" fmla="*/ 38 h 94"/>
                <a:gd name="T72" fmla="*/ 7 w 1054"/>
                <a:gd name="T73" fmla="*/ 33 h 94"/>
                <a:gd name="T74" fmla="*/ 5 w 1054"/>
                <a:gd name="T75" fmla="*/ 33 h 94"/>
                <a:gd name="T76" fmla="*/ 5 w 1054"/>
                <a:gd name="T77" fmla="*/ 33 h 94"/>
                <a:gd name="T78" fmla="*/ 4 w 1054"/>
                <a:gd name="T79" fmla="*/ 35 h 94"/>
                <a:gd name="T80" fmla="*/ 4 w 1054"/>
                <a:gd name="T81" fmla="*/ 35 h 94"/>
                <a:gd name="T82" fmla="*/ 4 w 1054"/>
                <a:gd name="T83" fmla="*/ 35 h 94"/>
                <a:gd name="T84" fmla="*/ 2 w 1054"/>
                <a:gd name="T85" fmla="*/ 35 h 94"/>
                <a:gd name="T86" fmla="*/ 2 w 1054"/>
                <a:gd name="T87" fmla="*/ 36 h 94"/>
                <a:gd name="T88" fmla="*/ 0 w 1054"/>
                <a:gd name="T89" fmla="*/ 36 h 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4"/>
                <a:gd name="T136" fmla="*/ 0 h 94"/>
                <a:gd name="T137" fmla="*/ 1054 w 1054"/>
                <a:gd name="T138" fmla="*/ 94 h 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4" h="94">
                  <a:moveTo>
                    <a:pt x="1054" y="38"/>
                  </a:moveTo>
                  <a:lnTo>
                    <a:pt x="1054" y="12"/>
                  </a:lnTo>
                  <a:lnTo>
                    <a:pt x="1052" y="2"/>
                  </a:lnTo>
                  <a:lnTo>
                    <a:pt x="1052" y="0"/>
                  </a:lnTo>
                  <a:lnTo>
                    <a:pt x="1050" y="0"/>
                  </a:lnTo>
                  <a:lnTo>
                    <a:pt x="1049" y="0"/>
                  </a:lnTo>
                  <a:lnTo>
                    <a:pt x="1047" y="0"/>
                  </a:lnTo>
                  <a:lnTo>
                    <a:pt x="1049" y="12"/>
                  </a:lnTo>
                  <a:lnTo>
                    <a:pt x="1049" y="38"/>
                  </a:lnTo>
                  <a:lnTo>
                    <a:pt x="1054" y="38"/>
                  </a:lnTo>
                  <a:lnTo>
                    <a:pt x="1054" y="66"/>
                  </a:lnTo>
                  <a:lnTo>
                    <a:pt x="1054" y="68"/>
                  </a:lnTo>
                  <a:lnTo>
                    <a:pt x="1052" y="68"/>
                  </a:lnTo>
                  <a:lnTo>
                    <a:pt x="1050" y="68"/>
                  </a:lnTo>
                  <a:lnTo>
                    <a:pt x="1050" y="66"/>
                  </a:lnTo>
                  <a:lnTo>
                    <a:pt x="1049" y="66"/>
                  </a:lnTo>
                  <a:lnTo>
                    <a:pt x="1049" y="38"/>
                  </a:lnTo>
                  <a:lnTo>
                    <a:pt x="1054" y="38"/>
                  </a:lnTo>
                  <a:close/>
                  <a:moveTo>
                    <a:pt x="0" y="36"/>
                  </a:moveTo>
                  <a:lnTo>
                    <a:pt x="0" y="38"/>
                  </a:lnTo>
                  <a:lnTo>
                    <a:pt x="2" y="66"/>
                  </a:lnTo>
                  <a:lnTo>
                    <a:pt x="4" y="93"/>
                  </a:lnTo>
                  <a:lnTo>
                    <a:pt x="4" y="94"/>
                  </a:lnTo>
                  <a:lnTo>
                    <a:pt x="9" y="93"/>
                  </a:lnTo>
                  <a:lnTo>
                    <a:pt x="7" y="66"/>
                  </a:lnTo>
                  <a:lnTo>
                    <a:pt x="5" y="38"/>
                  </a:lnTo>
                  <a:lnTo>
                    <a:pt x="7" y="33"/>
                  </a:lnTo>
                  <a:lnTo>
                    <a:pt x="5" y="33"/>
                  </a:lnTo>
                  <a:lnTo>
                    <a:pt x="4" y="35"/>
                  </a:lnTo>
                  <a:lnTo>
                    <a:pt x="2" y="35"/>
                  </a:lnTo>
                  <a:lnTo>
                    <a:pt x="2" y="36"/>
                  </a:lnTo>
                  <a:lnTo>
                    <a:pt x="0" y="3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7" name="Freeform 254"/>
            <p:cNvSpPr>
              <a:spLocks noEditPoints="1"/>
            </p:cNvSpPr>
            <p:nvPr/>
          </p:nvSpPr>
          <p:spPr bwMode="auto">
            <a:xfrm>
              <a:off x="1508" y="2907"/>
              <a:ext cx="1048" cy="94"/>
            </a:xfrm>
            <a:custGeom>
              <a:avLst/>
              <a:gdLst>
                <a:gd name="T0" fmla="*/ 1048 w 1048"/>
                <a:gd name="T1" fmla="*/ 38 h 94"/>
                <a:gd name="T2" fmla="*/ 1046 w 1048"/>
                <a:gd name="T3" fmla="*/ 12 h 94"/>
                <a:gd name="T4" fmla="*/ 1046 w 1048"/>
                <a:gd name="T5" fmla="*/ 0 h 94"/>
                <a:gd name="T6" fmla="*/ 1046 w 1048"/>
                <a:gd name="T7" fmla="*/ 0 h 94"/>
                <a:gd name="T8" fmla="*/ 1045 w 1048"/>
                <a:gd name="T9" fmla="*/ 0 h 94"/>
                <a:gd name="T10" fmla="*/ 1045 w 1048"/>
                <a:gd name="T11" fmla="*/ 0 h 94"/>
                <a:gd name="T12" fmla="*/ 1043 w 1048"/>
                <a:gd name="T13" fmla="*/ 0 h 94"/>
                <a:gd name="T14" fmla="*/ 1043 w 1048"/>
                <a:gd name="T15" fmla="*/ 0 h 94"/>
                <a:gd name="T16" fmla="*/ 1043 w 1048"/>
                <a:gd name="T17" fmla="*/ 0 h 94"/>
                <a:gd name="T18" fmla="*/ 1041 w 1048"/>
                <a:gd name="T19" fmla="*/ 0 h 94"/>
                <a:gd name="T20" fmla="*/ 1041 w 1048"/>
                <a:gd name="T21" fmla="*/ 0 h 94"/>
                <a:gd name="T22" fmla="*/ 1041 w 1048"/>
                <a:gd name="T23" fmla="*/ 12 h 94"/>
                <a:gd name="T24" fmla="*/ 1043 w 1048"/>
                <a:gd name="T25" fmla="*/ 38 h 94"/>
                <a:gd name="T26" fmla="*/ 1048 w 1048"/>
                <a:gd name="T27" fmla="*/ 38 h 94"/>
                <a:gd name="T28" fmla="*/ 1046 w 1048"/>
                <a:gd name="T29" fmla="*/ 66 h 94"/>
                <a:gd name="T30" fmla="*/ 1046 w 1048"/>
                <a:gd name="T31" fmla="*/ 68 h 94"/>
                <a:gd name="T32" fmla="*/ 1046 w 1048"/>
                <a:gd name="T33" fmla="*/ 66 h 94"/>
                <a:gd name="T34" fmla="*/ 1046 w 1048"/>
                <a:gd name="T35" fmla="*/ 66 h 94"/>
                <a:gd name="T36" fmla="*/ 1045 w 1048"/>
                <a:gd name="T37" fmla="*/ 66 h 94"/>
                <a:gd name="T38" fmla="*/ 1045 w 1048"/>
                <a:gd name="T39" fmla="*/ 66 h 94"/>
                <a:gd name="T40" fmla="*/ 1045 w 1048"/>
                <a:gd name="T41" fmla="*/ 66 h 94"/>
                <a:gd name="T42" fmla="*/ 1043 w 1048"/>
                <a:gd name="T43" fmla="*/ 66 h 94"/>
                <a:gd name="T44" fmla="*/ 1043 w 1048"/>
                <a:gd name="T45" fmla="*/ 66 h 94"/>
                <a:gd name="T46" fmla="*/ 1041 w 1048"/>
                <a:gd name="T47" fmla="*/ 66 h 94"/>
                <a:gd name="T48" fmla="*/ 1041 w 1048"/>
                <a:gd name="T49" fmla="*/ 66 h 94"/>
                <a:gd name="T50" fmla="*/ 1043 w 1048"/>
                <a:gd name="T51" fmla="*/ 38 h 94"/>
                <a:gd name="T52" fmla="*/ 1048 w 1048"/>
                <a:gd name="T53" fmla="*/ 38 h 94"/>
                <a:gd name="T54" fmla="*/ 0 w 1048"/>
                <a:gd name="T55" fmla="*/ 35 h 94"/>
                <a:gd name="T56" fmla="*/ 0 w 1048"/>
                <a:gd name="T57" fmla="*/ 38 h 94"/>
                <a:gd name="T58" fmla="*/ 0 w 1048"/>
                <a:gd name="T59" fmla="*/ 66 h 94"/>
                <a:gd name="T60" fmla="*/ 3 w 1048"/>
                <a:gd name="T61" fmla="*/ 93 h 94"/>
                <a:gd name="T62" fmla="*/ 3 w 1048"/>
                <a:gd name="T63" fmla="*/ 94 h 94"/>
                <a:gd name="T64" fmla="*/ 8 w 1048"/>
                <a:gd name="T65" fmla="*/ 91 h 94"/>
                <a:gd name="T66" fmla="*/ 8 w 1048"/>
                <a:gd name="T67" fmla="*/ 91 h 94"/>
                <a:gd name="T68" fmla="*/ 5 w 1048"/>
                <a:gd name="T69" fmla="*/ 66 h 94"/>
                <a:gd name="T70" fmla="*/ 5 w 1048"/>
                <a:gd name="T71" fmla="*/ 38 h 94"/>
                <a:gd name="T72" fmla="*/ 5 w 1048"/>
                <a:gd name="T73" fmla="*/ 31 h 94"/>
                <a:gd name="T74" fmla="*/ 5 w 1048"/>
                <a:gd name="T75" fmla="*/ 31 h 94"/>
                <a:gd name="T76" fmla="*/ 3 w 1048"/>
                <a:gd name="T77" fmla="*/ 33 h 94"/>
                <a:gd name="T78" fmla="*/ 3 w 1048"/>
                <a:gd name="T79" fmla="*/ 33 h 94"/>
                <a:gd name="T80" fmla="*/ 3 w 1048"/>
                <a:gd name="T81" fmla="*/ 33 h 94"/>
                <a:gd name="T82" fmla="*/ 1 w 1048"/>
                <a:gd name="T83" fmla="*/ 33 h 94"/>
                <a:gd name="T84" fmla="*/ 1 w 1048"/>
                <a:gd name="T85" fmla="*/ 33 h 94"/>
                <a:gd name="T86" fmla="*/ 0 w 1048"/>
                <a:gd name="T87" fmla="*/ 35 h 94"/>
                <a:gd name="T88" fmla="*/ 0 w 1048"/>
                <a:gd name="T89" fmla="*/ 35 h 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8"/>
                <a:gd name="T136" fmla="*/ 0 h 94"/>
                <a:gd name="T137" fmla="*/ 1048 w 1048"/>
                <a:gd name="T138" fmla="*/ 94 h 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8" h="94">
                  <a:moveTo>
                    <a:pt x="1048" y="38"/>
                  </a:moveTo>
                  <a:lnTo>
                    <a:pt x="1046" y="12"/>
                  </a:lnTo>
                  <a:lnTo>
                    <a:pt x="1046" y="0"/>
                  </a:lnTo>
                  <a:lnTo>
                    <a:pt x="1045" y="0"/>
                  </a:lnTo>
                  <a:lnTo>
                    <a:pt x="1043" y="0"/>
                  </a:lnTo>
                  <a:lnTo>
                    <a:pt x="1041" y="0"/>
                  </a:lnTo>
                  <a:lnTo>
                    <a:pt x="1041" y="12"/>
                  </a:lnTo>
                  <a:lnTo>
                    <a:pt x="1043" y="38"/>
                  </a:lnTo>
                  <a:lnTo>
                    <a:pt x="1048" y="38"/>
                  </a:lnTo>
                  <a:lnTo>
                    <a:pt x="1046" y="66"/>
                  </a:lnTo>
                  <a:lnTo>
                    <a:pt x="1046" y="68"/>
                  </a:lnTo>
                  <a:lnTo>
                    <a:pt x="1046" y="66"/>
                  </a:lnTo>
                  <a:lnTo>
                    <a:pt x="1045" y="66"/>
                  </a:lnTo>
                  <a:lnTo>
                    <a:pt x="1043" y="66"/>
                  </a:lnTo>
                  <a:lnTo>
                    <a:pt x="1041" y="66"/>
                  </a:lnTo>
                  <a:lnTo>
                    <a:pt x="1043" y="38"/>
                  </a:lnTo>
                  <a:lnTo>
                    <a:pt x="1048" y="38"/>
                  </a:lnTo>
                  <a:close/>
                  <a:moveTo>
                    <a:pt x="0" y="35"/>
                  </a:moveTo>
                  <a:lnTo>
                    <a:pt x="0" y="38"/>
                  </a:lnTo>
                  <a:lnTo>
                    <a:pt x="0" y="66"/>
                  </a:lnTo>
                  <a:lnTo>
                    <a:pt x="3" y="93"/>
                  </a:lnTo>
                  <a:lnTo>
                    <a:pt x="3" y="94"/>
                  </a:lnTo>
                  <a:lnTo>
                    <a:pt x="8" y="91"/>
                  </a:lnTo>
                  <a:lnTo>
                    <a:pt x="5" y="66"/>
                  </a:lnTo>
                  <a:lnTo>
                    <a:pt x="5" y="38"/>
                  </a:lnTo>
                  <a:lnTo>
                    <a:pt x="5" y="31"/>
                  </a:lnTo>
                  <a:lnTo>
                    <a:pt x="3" y="33"/>
                  </a:lnTo>
                  <a:lnTo>
                    <a:pt x="1" y="33"/>
                  </a:lnTo>
                  <a:lnTo>
                    <a:pt x="0" y="3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8" name="Freeform 255"/>
            <p:cNvSpPr>
              <a:spLocks noEditPoints="1"/>
            </p:cNvSpPr>
            <p:nvPr/>
          </p:nvSpPr>
          <p:spPr bwMode="auto">
            <a:xfrm>
              <a:off x="1509" y="2905"/>
              <a:ext cx="1044" cy="95"/>
            </a:xfrm>
            <a:custGeom>
              <a:avLst/>
              <a:gdLst>
                <a:gd name="T0" fmla="*/ 1044 w 1044"/>
                <a:gd name="T1" fmla="*/ 40 h 95"/>
                <a:gd name="T2" fmla="*/ 1044 w 1044"/>
                <a:gd name="T3" fmla="*/ 14 h 95"/>
                <a:gd name="T4" fmla="*/ 1042 w 1044"/>
                <a:gd name="T5" fmla="*/ 2 h 95"/>
                <a:gd name="T6" fmla="*/ 1042 w 1044"/>
                <a:gd name="T7" fmla="*/ 2 h 95"/>
                <a:gd name="T8" fmla="*/ 1042 w 1044"/>
                <a:gd name="T9" fmla="*/ 2 h 95"/>
                <a:gd name="T10" fmla="*/ 1040 w 1044"/>
                <a:gd name="T11" fmla="*/ 2 h 95"/>
                <a:gd name="T12" fmla="*/ 1040 w 1044"/>
                <a:gd name="T13" fmla="*/ 2 h 95"/>
                <a:gd name="T14" fmla="*/ 1040 w 1044"/>
                <a:gd name="T15" fmla="*/ 2 h 95"/>
                <a:gd name="T16" fmla="*/ 1039 w 1044"/>
                <a:gd name="T17" fmla="*/ 2 h 95"/>
                <a:gd name="T18" fmla="*/ 1039 w 1044"/>
                <a:gd name="T19" fmla="*/ 2 h 95"/>
                <a:gd name="T20" fmla="*/ 1037 w 1044"/>
                <a:gd name="T21" fmla="*/ 0 h 95"/>
                <a:gd name="T22" fmla="*/ 1039 w 1044"/>
                <a:gd name="T23" fmla="*/ 14 h 95"/>
                <a:gd name="T24" fmla="*/ 1039 w 1044"/>
                <a:gd name="T25" fmla="*/ 40 h 95"/>
                <a:gd name="T26" fmla="*/ 1044 w 1044"/>
                <a:gd name="T27" fmla="*/ 40 h 95"/>
                <a:gd name="T28" fmla="*/ 1044 w 1044"/>
                <a:gd name="T29" fmla="*/ 68 h 95"/>
                <a:gd name="T30" fmla="*/ 1044 w 1044"/>
                <a:gd name="T31" fmla="*/ 68 h 95"/>
                <a:gd name="T32" fmla="*/ 1044 w 1044"/>
                <a:gd name="T33" fmla="*/ 68 h 95"/>
                <a:gd name="T34" fmla="*/ 1042 w 1044"/>
                <a:gd name="T35" fmla="*/ 68 h 95"/>
                <a:gd name="T36" fmla="*/ 1042 w 1044"/>
                <a:gd name="T37" fmla="*/ 68 h 95"/>
                <a:gd name="T38" fmla="*/ 1040 w 1044"/>
                <a:gd name="T39" fmla="*/ 68 h 95"/>
                <a:gd name="T40" fmla="*/ 1040 w 1044"/>
                <a:gd name="T41" fmla="*/ 68 h 95"/>
                <a:gd name="T42" fmla="*/ 1040 w 1044"/>
                <a:gd name="T43" fmla="*/ 68 h 95"/>
                <a:gd name="T44" fmla="*/ 1039 w 1044"/>
                <a:gd name="T45" fmla="*/ 68 h 95"/>
                <a:gd name="T46" fmla="*/ 1039 w 1044"/>
                <a:gd name="T47" fmla="*/ 68 h 95"/>
                <a:gd name="T48" fmla="*/ 1039 w 1044"/>
                <a:gd name="T49" fmla="*/ 67 h 95"/>
                <a:gd name="T50" fmla="*/ 1039 w 1044"/>
                <a:gd name="T51" fmla="*/ 40 h 95"/>
                <a:gd name="T52" fmla="*/ 1044 w 1044"/>
                <a:gd name="T53" fmla="*/ 40 h 95"/>
                <a:gd name="T54" fmla="*/ 2 w 1044"/>
                <a:gd name="T55" fmla="*/ 35 h 95"/>
                <a:gd name="T56" fmla="*/ 0 w 1044"/>
                <a:gd name="T57" fmla="*/ 40 h 95"/>
                <a:gd name="T58" fmla="*/ 2 w 1044"/>
                <a:gd name="T59" fmla="*/ 68 h 95"/>
                <a:gd name="T60" fmla="*/ 4 w 1044"/>
                <a:gd name="T61" fmla="*/ 95 h 95"/>
                <a:gd name="T62" fmla="*/ 4 w 1044"/>
                <a:gd name="T63" fmla="*/ 95 h 95"/>
                <a:gd name="T64" fmla="*/ 9 w 1044"/>
                <a:gd name="T65" fmla="*/ 93 h 95"/>
                <a:gd name="T66" fmla="*/ 7 w 1044"/>
                <a:gd name="T67" fmla="*/ 67 h 95"/>
                <a:gd name="T68" fmla="*/ 5 w 1044"/>
                <a:gd name="T69" fmla="*/ 40 h 95"/>
                <a:gd name="T70" fmla="*/ 7 w 1044"/>
                <a:gd name="T71" fmla="*/ 32 h 95"/>
                <a:gd name="T72" fmla="*/ 5 w 1044"/>
                <a:gd name="T73" fmla="*/ 33 h 95"/>
                <a:gd name="T74" fmla="*/ 5 w 1044"/>
                <a:gd name="T75" fmla="*/ 33 h 95"/>
                <a:gd name="T76" fmla="*/ 4 w 1044"/>
                <a:gd name="T77" fmla="*/ 33 h 95"/>
                <a:gd name="T78" fmla="*/ 4 w 1044"/>
                <a:gd name="T79" fmla="*/ 33 h 95"/>
                <a:gd name="T80" fmla="*/ 4 w 1044"/>
                <a:gd name="T81" fmla="*/ 33 h 95"/>
                <a:gd name="T82" fmla="*/ 2 w 1044"/>
                <a:gd name="T83" fmla="*/ 35 h 95"/>
                <a:gd name="T84" fmla="*/ 2 w 1044"/>
                <a:gd name="T85" fmla="*/ 35 h 95"/>
                <a:gd name="T86" fmla="*/ 2 w 1044"/>
                <a:gd name="T87" fmla="*/ 3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44"/>
                <a:gd name="T133" fmla="*/ 0 h 95"/>
                <a:gd name="T134" fmla="*/ 1044 w 1044"/>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44" h="95">
                  <a:moveTo>
                    <a:pt x="1044" y="40"/>
                  </a:moveTo>
                  <a:lnTo>
                    <a:pt x="1044" y="14"/>
                  </a:lnTo>
                  <a:lnTo>
                    <a:pt x="1042" y="2"/>
                  </a:lnTo>
                  <a:lnTo>
                    <a:pt x="1040" y="2"/>
                  </a:lnTo>
                  <a:lnTo>
                    <a:pt x="1039" y="2"/>
                  </a:lnTo>
                  <a:lnTo>
                    <a:pt x="1037" y="0"/>
                  </a:lnTo>
                  <a:lnTo>
                    <a:pt x="1039" y="14"/>
                  </a:lnTo>
                  <a:lnTo>
                    <a:pt x="1039" y="40"/>
                  </a:lnTo>
                  <a:lnTo>
                    <a:pt x="1044" y="40"/>
                  </a:lnTo>
                  <a:lnTo>
                    <a:pt x="1044" y="68"/>
                  </a:lnTo>
                  <a:lnTo>
                    <a:pt x="1042" y="68"/>
                  </a:lnTo>
                  <a:lnTo>
                    <a:pt x="1040" y="68"/>
                  </a:lnTo>
                  <a:lnTo>
                    <a:pt x="1039" y="68"/>
                  </a:lnTo>
                  <a:lnTo>
                    <a:pt x="1039" y="67"/>
                  </a:lnTo>
                  <a:lnTo>
                    <a:pt x="1039" y="40"/>
                  </a:lnTo>
                  <a:lnTo>
                    <a:pt x="1044" y="40"/>
                  </a:lnTo>
                  <a:close/>
                  <a:moveTo>
                    <a:pt x="2" y="35"/>
                  </a:moveTo>
                  <a:lnTo>
                    <a:pt x="0" y="40"/>
                  </a:lnTo>
                  <a:lnTo>
                    <a:pt x="2" y="68"/>
                  </a:lnTo>
                  <a:lnTo>
                    <a:pt x="4" y="95"/>
                  </a:lnTo>
                  <a:lnTo>
                    <a:pt x="9" y="93"/>
                  </a:lnTo>
                  <a:lnTo>
                    <a:pt x="7" y="67"/>
                  </a:lnTo>
                  <a:lnTo>
                    <a:pt x="5" y="40"/>
                  </a:lnTo>
                  <a:lnTo>
                    <a:pt x="7" y="32"/>
                  </a:lnTo>
                  <a:lnTo>
                    <a:pt x="5" y="33"/>
                  </a:lnTo>
                  <a:lnTo>
                    <a:pt x="4" y="33"/>
                  </a:lnTo>
                  <a:lnTo>
                    <a:pt x="2" y="35"/>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69" name="Freeform 256"/>
            <p:cNvSpPr>
              <a:spLocks noEditPoints="1"/>
            </p:cNvSpPr>
            <p:nvPr/>
          </p:nvSpPr>
          <p:spPr bwMode="auto">
            <a:xfrm>
              <a:off x="1513" y="2905"/>
              <a:ext cx="1038" cy="93"/>
            </a:xfrm>
            <a:custGeom>
              <a:avLst/>
              <a:gdLst>
                <a:gd name="T0" fmla="*/ 1038 w 1038"/>
                <a:gd name="T1" fmla="*/ 40 h 93"/>
                <a:gd name="T2" fmla="*/ 1036 w 1038"/>
                <a:gd name="T3" fmla="*/ 14 h 93"/>
                <a:gd name="T4" fmla="*/ 1036 w 1038"/>
                <a:gd name="T5" fmla="*/ 2 h 93"/>
                <a:gd name="T6" fmla="*/ 1036 w 1038"/>
                <a:gd name="T7" fmla="*/ 2 h 93"/>
                <a:gd name="T8" fmla="*/ 1035 w 1038"/>
                <a:gd name="T9" fmla="*/ 2 h 93"/>
                <a:gd name="T10" fmla="*/ 1035 w 1038"/>
                <a:gd name="T11" fmla="*/ 2 h 93"/>
                <a:gd name="T12" fmla="*/ 1033 w 1038"/>
                <a:gd name="T13" fmla="*/ 0 h 93"/>
                <a:gd name="T14" fmla="*/ 1033 w 1038"/>
                <a:gd name="T15" fmla="*/ 0 h 93"/>
                <a:gd name="T16" fmla="*/ 1033 w 1038"/>
                <a:gd name="T17" fmla="*/ 0 h 93"/>
                <a:gd name="T18" fmla="*/ 1031 w 1038"/>
                <a:gd name="T19" fmla="*/ 0 h 93"/>
                <a:gd name="T20" fmla="*/ 1031 w 1038"/>
                <a:gd name="T21" fmla="*/ 0 h 93"/>
                <a:gd name="T22" fmla="*/ 1031 w 1038"/>
                <a:gd name="T23" fmla="*/ 15 h 93"/>
                <a:gd name="T24" fmla="*/ 1033 w 1038"/>
                <a:gd name="T25" fmla="*/ 40 h 93"/>
                <a:gd name="T26" fmla="*/ 1038 w 1038"/>
                <a:gd name="T27" fmla="*/ 40 h 93"/>
                <a:gd name="T28" fmla="*/ 1036 w 1038"/>
                <a:gd name="T29" fmla="*/ 68 h 93"/>
                <a:gd name="T30" fmla="*/ 1036 w 1038"/>
                <a:gd name="T31" fmla="*/ 68 h 93"/>
                <a:gd name="T32" fmla="*/ 1036 w 1038"/>
                <a:gd name="T33" fmla="*/ 68 h 93"/>
                <a:gd name="T34" fmla="*/ 1036 w 1038"/>
                <a:gd name="T35" fmla="*/ 68 h 93"/>
                <a:gd name="T36" fmla="*/ 1035 w 1038"/>
                <a:gd name="T37" fmla="*/ 68 h 93"/>
                <a:gd name="T38" fmla="*/ 1035 w 1038"/>
                <a:gd name="T39" fmla="*/ 68 h 93"/>
                <a:gd name="T40" fmla="*/ 1035 w 1038"/>
                <a:gd name="T41" fmla="*/ 68 h 93"/>
                <a:gd name="T42" fmla="*/ 1033 w 1038"/>
                <a:gd name="T43" fmla="*/ 68 h 93"/>
                <a:gd name="T44" fmla="*/ 1033 w 1038"/>
                <a:gd name="T45" fmla="*/ 68 h 93"/>
                <a:gd name="T46" fmla="*/ 1031 w 1038"/>
                <a:gd name="T47" fmla="*/ 68 h 93"/>
                <a:gd name="T48" fmla="*/ 1031 w 1038"/>
                <a:gd name="T49" fmla="*/ 67 h 93"/>
                <a:gd name="T50" fmla="*/ 1033 w 1038"/>
                <a:gd name="T51" fmla="*/ 40 h 93"/>
                <a:gd name="T52" fmla="*/ 1038 w 1038"/>
                <a:gd name="T53" fmla="*/ 40 h 93"/>
                <a:gd name="T54" fmla="*/ 0 w 1038"/>
                <a:gd name="T55" fmla="*/ 33 h 93"/>
                <a:gd name="T56" fmla="*/ 0 w 1038"/>
                <a:gd name="T57" fmla="*/ 40 h 93"/>
                <a:gd name="T58" fmla="*/ 0 w 1038"/>
                <a:gd name="T59" fmla="*/ 68 h 93"/>
                <a:gd name="T60" fmla="*/ 3 w 1038"/>
                <a:gd name="T61" fmla="*/ 93 h 93"/>
                <a:gd name="T62" fmla="*/ 3 w 1038"/>
                <a:gd name="T63" fmla="*/ 93 h 93"/>
                <a:gd name="T64" fmla="*/ 6 w 1038"/>
                <a:gd name="T65" fmla="*/ 91 h 93"/>
                <a:gd name="T66" fmla="*/ 5 w 1038"/>
                <a:gd name="T67" fmla="*/ 67 h 93"/>
                <a:gd name="T68" fmla="*/ 5 w 1038"/>
                <a:gd name="T69" fmla="*/ 40 h 93"/>
                <a:gd name="T70" fmla="*/ 5 w 1038"/>
                <a:gd name="T71" fmla="*/ 32 h 93"/>
                <a:gd name="T72" fmla="*/ 5 w 1038"/>
                <a:gd name="T73" fmla="*/ 32 h 93"/>
                <a:gd name="T74" fmla="*/ 3 w 1038"/>
                <a:gd name="T75" fmla="*/ 32 h 93"/>
                <a:gd name="T76" fmla="*/ 3 w 1038"/>
                <a:gd name="T77" fmla="*/ 32 h 93"/>
                <a:gd name="T78" fmla="*/ 3 w 1038"/>
                <a:gd name="T79" fmla="*/ 32 h 93"/>
                <a:gd name="T80" fmla="*/ 1 w 1038"/>
                <a:gd name="T81" fmla="*/ 33 h 93"/>
                <a:gd name="T82" fmla="*/ 1 w 1038"/>
                <a:gd name="T83" fmla="*/ 33 h 93"/>
                <a:gd name="T84" fmla="*/ 0 w 1038"/>
                <a:gd name="T85" fmla="*/ 33 h 93"/>
                <a:gd name="T86" fmla="*/ 0 w 1038"/>
                <a:gd name="T87" fmla="*/ 33 h 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8"/>
                <a:gd name="T133" fmla="*/ 0 h 93"/>
                <a:gd name="T134" fmla="*/ 1038 w 1038"/>
                <a:gd name="T135" fmla="*/ 93 h 9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8" h="93">
                  <a:moveTo>
                    <a:pt x="1038" y="40"/>
                  </a:moveTo>
                  <a:lnTo>
                    <a:pt x="1036" y="14"/>
                  </a:lnTo>
                  <a:lnTo>
                    <a:pt x="1036" y="2"/>
                  </a:lnTo>
                  <a:lnTo>
                    <a:pt x="1035" y="2"/>
                  </a:lnTo>
                  <a:lnTo>
                    <a:pt x="1033" y="0"/>
                  </a:lnTo>
                  <a:lnTo>
                    <a:pt x="1031" y="0"/>
                  </a:lnTo>
                  <a:lnTo>
                    <a:pt x="1031" y="15"/>
                  </a:lnTo>
                  <a:lnTo>
                    <a:pt x="1033" y="40"/>
                  </a:lnTo>
                  <a:lnTo>
                    <a:pt x="1038" y="40"/>
                  </a:lnTo>
                  <a:lnTo>
                    <a:pt x="1036" y="68"/>
                  </a:lnTo>
                  <a:lnTo>
                    <a:pt x="1035" y="68"/>
                  </a:lnTo>
                  <a:lnTo>
                    <a:pt x="1033" y="68"/>
                  </a:lnTo>
                  <a:lnTo>
                    <a:pt x="1031" y="68"/>
                  </a:lnTo>
                  <a:lnTo>
                    <a:pt x="1031" y="67"/>
                  </a:lnTo>
                  <a:lnTo>
                    <a:pt x="1033" y="40"/>
                  </a:lnTo>
                  <a:lnTo>
                    <a:pt x="1038" y="40"/>
                  </a:lnTo>
                  <a:close/>
                  <a:moveTo>
                    <a:pt x="0" y="33"/>
                  </a:moveTo>
                  <a:lnTo>
                    <a:pt x="0" y="40"/>
                  </a:lnTo>
                  <a:lnTo>
                    <a:pt x="0" y="68"/>
                  </a:lnTo>
                  <a:lnTo>
                    <a:pt x="3" y="93"/>
                  </a:lnTo>
                  <a:lnTo>
                    <a:pt x="6" y="91"/>
                  </a:lnTo>
                  <a:lnTo>
                    <a:pt x="5" y="67"/>
                  </a:lnTo>
                  <a:lnTo>
                    <a:pt x="5" y="40"/>
                  </a:lnTo>
                  <a:lnTo>
                    <a:pt x="5" y="32"/>
                  </a:lnTo>
                  <a:lnTo>
                    <a:pt x="3" y="32"/>
                  </a:lnTo>
                  <a:lnTo>
                    <a:pt x="1" y="33"/>
                  </a:lnTo>
                  <a:lnTo>
                    <a:pt x="0" y="33"/>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0" name="Freeform 257"/>
            <p:cNvSpPr>
              <a:spLocks noEditPoints="1"/>
            </p:cNvSpPr>
            <p:nvPr/>
          </p:nvSpPr>
          <p:spPr bwMode="auto">
            <a:xfrm>
              <a:off x="1514" y="2905"/>
              <a:ext cx="1034" cy="93"/>
            </a:xfrm>
            <a:custGeom>
              <a:avLst/>
              <a:gdLst>
                <a:gd name="T0" fmla="*/ 1034 w 1034"/>
                <a:gd name="T1" fmla="*/ 40 h 93"/>
                <a:gd name="T2" fmla="*/ 1034 w 1034"/>
                <a:gd name="T3" fmla="*/ 14 h 93"/>
                <a:gd name="T4" fmla="*/ 1032 w 1034"/>
                <a:gd name="T5" fmla="*/ 0 h 93"/>
                <a:gd name="T6" fmla="*/ 1032 w 1034"/>
                <a:gd name="T7" fmla="*/ 0 h 93"/>
                <a:gd name="T8" fmla="*/ 1032 w 1034"/>
                <a:gd name="T9" fmla="*/ 0 h 93"/>
                <a:gd name="T10" fmla="*/ 1030 w 1034"/>
                <a:gd name="T11" fmla="*/ 0 h 93"/>
                <a:gd name="T12" fmla="*/ 1030 w 1034"/>
                <a:gd name="T13" fmla="*/ 0 h 93"/>
                <a:gd name="T14" fmla="*/ 1029 w 1034"/>
                <a:gd name="T15" fmla="*/ 0 h 93"/>
                <a:gd name="T16" fmla="*/ 1029 w 1034"/>
                <a:gd name="T17" fmla="*/ 0 h 93"/>
                <a:gd name="T18" fmla="*/ 1029 w 1034"/>
                <a:gd name="T19" fmla="*/ 0 h 93"/>
                <a:gd name="T20" fmla="*/ 1027 w 1034"/>
                <a:gd name="T21" fmla="*/ 0 h 93"/>
                <a:gd name="T22" fmla="*/ 1029 w 1034"/>
                <a:gd name="T23" fmla="*/ 15 h 93"/>
                <a:gd name="T24" fmla="*/ 1029 w 1034"/>
                <a:gd name="T25" fmla="*/ 40 h 93"/>
                <a:gd name="T26" fmla="*/ 1034 w 1034"/>
                <a:gd name="T27" fmla="*/ 40 h 93"/>
                <a:gd name="T28" fmla="*/ 1034 w 1034"/>
                <a:gd name="T29" fmla="*/ 67 h 93"/>
                <a:gd name="T30" fmla="*/ 1034 w 1034"/>
                <a:gd name="T31" fmla="*/ 68 h 93"/>
                <a:gd name="T32" fmla="*/ 1034 w 1034"/>
                <a:gd name="T33" fmla="*/ 68 h 93"/>
                <a:gd name="T34" fmla="*/ 1032 w 1034"/>
                <a:gd name="T35" fmla="*/ 68 h 93"/>
                <a:gd name="T36" fmla="*/ 1032 w 1034"/>
                <a:gd name="T37" fmla="*/ 68 h 93"/>
                <a:gd name="T38" fmla="*/ 1030 w 1034"/>
                <a:gd name="T39" fmla="*/ 68 h 93"/>
                <a:gd name="T40" fmla="*/ 1030 w 1034"/>
                <a:gd name="T41" fmla="*/ 68 h 93"/>
                <a:gd name="T42" fmla="*/ 1030 w 1034"/>
                <a:gd name="T43" fmla="*/ 68 h 93"/>
                <a:gd name="T44" fmla="*/ 1029 w 1034"/>
                <a:gd name="T45" fmla="*/ 67 h 93"/>
                <a:gd name="T46" fmla="*/ 1029 w 1034"/>
                <a:gd name="T47" fmla="*/ 67 h 93"/>
                <a:gd name="T48" fmla="*/ 1029 w 1034"/>
                <a:gd name="T49" fmla="*/ 67 h 93"/>
                <a:gd name="T50" fmla="*/ 1029 w 1034"/>
                <a:gd name="T51" fmla="*/ 40 h 93"/>
                <a:gd name="T52" fmla="*/ 1034 w 1034"/>
                <a:gd name="T53" fmla="*/ 40 h 93"/>
                <a:gd name="T54" fmla="*/ 2 w 1034"/>
                <a:gd name="T55" fmla="*/ 32 h 93"/>
                <a:gd name="T56" fmla="*/ 0 w 1034"/>
                <a:gd name="T57" fmla="*/ 40 h 93"/>
                <a:gd name="T58" fmla="*/ 2 w 1034"/>
                <a:gd name="T59" fmla="*/ 67 h 93"/>
                <a:gd name="T60" fmla="*/ 4 w 1034"/>
                <a:gd name="T61" fmla="*/ 93 h 93"/>
                <a:gd name="T62" fmla="*/ 9 w 1034"/>
                <a:gd name="T63" fmla="*/ 91 h 93"/>
                <a:gd name="T64" fmla="*/ 7 w 1034"/>
                <a:gd name="T65" fmla="*/ 67 h 93"/>
                <a:gd name="T66" fmla="*/ 5 w 1034"/>
                <a:gd name="T67" fmla="*/ 40 h 93"/>
                <a:gd name="T68" fmla="*/ 7 w 1034"/>
                <a:gd name="T69" fmla="*/ 30 h 93"/>
                <a:gd name="T70" fmla="*/ 5 w 1034"/>
                <a:gd name="T71" fmla="*/ 30 h 93"/>
                <a:gd name="T72" fmla="*/ 5 w 1034"/>
                <a:gd name="T73" fmla="*/ 30 h 93"/>
                <a:gd name="T74" fmla="*/ 4 w 1034"/>
                <a:gd name="T75" fmla="*/ 30 h 93"/>
                <a:gd name="T76" fmla="*/ 4 w 1034"/>
                <a:gd name="T77" fmla="*/ 32 h 93"/>
                <a:gd name="T78" fmla="*/ 4 w 1034"/>
                <a:gd name="T79" fmla="*/ 32 h 93"/>
                <a:gd name="T80" fmla="*/ 2 w 1034"/>
                <a:gd name="T81" fmla="*/ 32 h 93"/>
                <a:gd name="T82" fmla="*/ 2 w 1034"/>
                <a:gd name="T83" fmla="*/ 32 h 93"/>
                <a:gd name="T84" fmla="*/ 2 w 1034"/>
                <a:gd name="T85" fmla="*/ 32 h 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34"/>
                <a:gd name="T130" fmla="*/ 0 h 93"/>
                <a:gd name="T131" fmla="*/ 1034 w 1034"/>
                <a:gd name="T132" fmla="*/ 93 h 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34" h="93">
                  <a:moveTo>
                    <a:pt x="1034" y="40"/>
                  </a:moveTo>
                  <a:lnTo>
                    <a:pt x="1034" y="14"/>
                  </a:lnTo>
                  <a:lnTo>
                    <a:pt x="1032" y="0"/>
                  </a:lnTo>
                  <a:lnTo>
                    <a:pt x="1030" y="0"/>
                  </a:lnTo>
                  <a:lnTo>
                    <a:pt x="1029" y="0"/>
                  </a:lnTo>
                  <a:lnTo>
                    <a:pt x="1027" y="0"/>
                  </a:lnTo>
                  <a:lnTo>
                    <a:pt x="1029" y="15"/>
                  </a:lnTo>
                  <a:lnTo>
                    <a:pt x="1029" y="40"/>
                  </a:lnTo>
                  <a:lnTo>
                    <a:pt x="1034" y="40"/>
                  </a:lnTo>
                  <a:lnTo>
                    <a:pt x="1034" y="67"/>
                  </a:lnTo>
                  <a:lnTo>
                    <a:pt x="1034" y="68"/>
                  </a:lnTo>
                  <a:lnTo>
                    <a:pt x="1032" y="68"/>
                  </a:lnTo>
                  <a:lnTo>
                    <a:pt x="1030" y="68"/>
                  </a:lnTo>
                  <a:lnTo>
                    <a:pt x="1029" y="67"/>
                  </a:lnTo>
                  <a:lnTo>
                    <a:pt x="1029" y="40"/>
                  </a:lnTo>
                  <a:lnTo>
                    <a:pt x="1034" y="40"/>
                  </a:lnTo>
                  <a:close/>
                  <a:moveTo>
                    <a:pt x="2" y="32"/>
                  </a:moveTo>
                  <a:lnTo>
                    <a:pt x="0" y="40"/>
                  </a:lnTo>
                  <a:lnTo>
                    <a:pt x="2" y="67"/>
                  </a:lnTo>
                  <a:lnTo>
                    <a:pt x="4" y="93"/>
                  </a:lnTo>
                  <a:lnTo>
                    <a:pt x="9" y="91"/>
                  </a:lnTo>
                  <a:lnTo>
                    <a:pt x="7" y="67"/>
                  </a:lnTo>
                  <a:lnTo>
                    <a:pt x="5" y="40"/>
                  </a:lnTo>
                  <a:lnTo>
                    <a:pt x="7" y="30"/>
                  </a:lnTo>
                  <a:lnTo>
                    <a:pt x="5" y="30"/>
                  </a:lnTo>
                  <a:lnTo>
                    <a:pt x="4" y="30"/>
                  </a:lnTo>
                  <a:lnTo>
                    <a:pt x="4" y="32"/>
                  </a:lnTo>
                  <a:lnTo>
                    <a:pt x="2" y="32"/>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1" name="Freeform 258"/>
            <p:cNvSpPr>
              <a:spLocks noEditPoints="1"/>
            </p:cNvSpPr>
            <p:nvPr/>
          </p:nvSpPr>
          <p:spPr bwMode="auto">
            <a:xfrm>
              <a:off x="1518" y="2905"/>
              <a:ext cx="1028" cy="91"/>
            </a:xfrm>
            <a:custGeom>
              <a:avLst/>
              <a:gdLst>
                <a:gd name="T0" fmla="*/ 1028 w 1028"/>
                <a:gd name="T1" fmla="*/ 40 h 91"/>
                <a:gd name="T2" fmla="*/ 1026 w 1028"/>
                <a:gd name="T3" fmla="*/ 15 h 91"/>
                <a:gd name="T4" fmla="*/ 1026 w 1028"/>
                <a:gd name="T5" fmla="*/ 0 h 91"/>
                <a:gd name="T6" fmla="*/ 1025 w 1028"/>
                <a:gd name="T7" fmla="*/ 0 h 91"/>
                <a:gd name="T8" fmla="*/ 1025 w 1028"/>
                <a:gd name="T9" fmla="*/ 0 h 91"/>
                <a:gd name="T10" fmla="*/ 1025 w 1028"/>
                <a:gd name="T11" fmla="*/ 0 h 91"/>
                <a:gd name="T12" fmla="*/ 1023 w 1028"/>
                <a:gd name="T13" fmla="*/ 0 h 91"/>
                <a:gd name="T14" fmla="*/ 1023 w 1028"/>
                <a:gd name="T15" fmla="*/ 0 h 91"/>
                <a:gd name="T16" fmla="*/ 1023 w 1028"/>
                <a:gd name="T17" fmla="*/ 0 h 91"/>
                <a:gd name="T18" fmla="*/ 1021 w 1028"/>
                <a:gd name="T19" fmla="*/ 0 h 91"/>
                <a:gd name="T20" fmla="*/ 1021 w 1028"/>
                <a:gd name="T21" fmla="*/ 0 h 91"/>
                <a:gd name="T22" fmla="*/ 1021 w 1028"/>
                <a:gd name="T23" fmla="*/ 15 h 91"/>
                <a:gd name="T24" fmla="*/ 1023 w 1028"/>
                <a:gd name="T25" fmla="*/ 40 h 91"/>
                <a:gd name="T26" fmla="*/ 1028 w 1028"/>
                <a:gd name="T27" fmla="*/ 40 h 91"/>
                <a:gd name="T28" fmla="*/ 1026 w 1028"/>
                <a:gd name="T29" fmla="*/ 67 h 91"/>
                <a:gd name="T30" fmla="*/ 1026 w 1028"/>
                <a:gd name="T31" fmla="*/ 68 h 91"/>
                <a:gd name="T32" fmla="*/ 1026 w 1028"/>
                <a:gd name="T33" fmla="*/ 68 h 91"/>
                <a:gd name="T34" fmla="*/ 1026 w 1028"/>
                <a:gd name="T35" fmla="*/ 68 h 91"/>
                <a:gd name="T36" fmla="*/ 1025 w 1028"/>
                <a:gd name="T37" fmla="*/ 67 h 91"/>
                <a:gd name="T38" fmla="*/ 1025 w 1028"/>
                <a:gd name="T39" fmla="*/ 67 h 91"/>
                <a:gd name="T40" fmla="*/ 1025 w 1028"/>
                <a:gd name="T41" fmla="*/ 67 h 91"/>
                <a:gd name="T42" fmla="*/ 1023 w 1028"/>
                <a:gd name="T43" fmla="*/ 67 h 91"/>
                <a:gd name="T44" fmla="*/ 1023 w 1028"/>
                <a:gd name="T45" fmla="*/ 67 h 91"/>
                <a:gd name="T46" fmla="*/ 1021 w 1028"/>
                <a:gd name="T47" fmla="*/ 67 h 91"/>
                <a:gd name="T48" fmla="*/ 1021 w 1028"/>
                <a:gd name="T49" fmla="*/ 67 h 91"/>
                <a:gd name="T50" fmla="*/ 1023 w 1028"/>
                <a:gd name="T51" fmla="*/ 40 h 91"/>
                <a:gd name="T52" fmla="*/ 1028 w 1028"/>
                <a:gd name="T53" fmla="*/ 40 h 91"/>
                <a:gd name="T54" fmla="*/ 0 w 1028"/>
                <a:gd name="T55" fmla="*/ 32 h 91"/>
                <a:gd name="T56" fmla="*/ 0 w 1028"/>
                <a:gd name="T57" fmla="*/ 40 h 91"/>
                <a:gd name="T58" fmla="*/ 0 w 1028"/>
                <a:gd name="T59" fmla="*/ 67 h 91"/>
                <a:gd name="T60" fmla="*/ 1 w 1028"/>
                <a:gd name="T61" fmla="*/ 91 h 91"/>
                <a:gd name="T62" fmla="*/ 6 w 1028"/>
                <a:gd name="T63" fmla="*/ 90 h 91"/>
                <a:gd name="T64" fmla="*/ 5 w 1028"/>
                <a:gd name="T65" fmla="*/ 67 h 91"/>
                <a:gd name="T66" fmla="*/ 5 w 1028"/>
                <a:gd name="T67" fmla="*/ 40 h 91"/>
                <a:gd name="T68" fmla="*/ 5 w 1028"/>
                <a:gd name="T69" fmla="*/ 28 h 91"/>
                <a:gd name="T70" fmla="*/ 5 w 1028"/>
                <a:gd name="T71" fmla="*/ 28 h 91"/>
                <a:gd name="T72" fmla="*/ 3 w 1028"/>
                <a:gd name="T73" fmla="*/ 28 h 91"/>
                <a:gd name="T74" fmla="*/ 3 w 1028"/>
                <a:gd name="T75" fmla="*/ 30 h 91"/>
                <a:gd name="T76" fmla="*/ 3 w 1028"/>
                <a:gd name="T77" fmla="*/ 30 h 91"/>
                <a:gd name="T78" fmla="*/ 1 w 1028"/>
                <a:gd name="T79" fmla="*/ 30 h 91"/>
                <a:gd name="T80" fmla="*/ 1 w 1028"/>
                <a:gd name="T81" fmla="*/ 30 h 91"/>
                <a:gd name="T82" fmla="*/ 0 w 1028"/>
                <a:gd name="T83" fmla="*/ 30 h 91"/>
                <a:gd name="T84" fmla="*/ 0 w 1028"/>
                <a:gd name="T85" fmla="*/ 32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8"/>
                <a:gd name="T130" fmla="*/ 0 h 91"/>
                <a:gd name="T131" fmla="*/ 1028 w 1028"/>
                <a:gd name="T132" fmla="*/ 91 h 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8" h="91">
                  <a:moveTo>
                    <a:pt x="1028" y="40"/>
                  </a:moveTo>
                  <a:lnTo>
                    <a:pt x="1026" y="15"/>
                  </a:lnTo>
                  <a:lnTo>
                    <a:pt x="1026" y="0"/>
                  </a:lnTo>
                  <a:lnTo>
                    <a:pt x="1025" y="0"/>
                  </a:lnTo>
                  <a:lnTo>
                    <a:pt x="1023" y="0"/>
                  </a:lnTo>
                  <a:lnTo>
                    <a:pt x="1021" y="0"/>
                  </a:lnTo>
                  <a:lnTo>
                    <a:pt x="1021" y="15"/>
                  </a:lnTo>
                  <a:lnTo>
                    <a:pt x="1023" y="40"/>
                  </a:lnTo>
                  <a:lnTo>
                    <a:pt x="1028" y="40"/>
                  </a:lnTo>
                  <a:lnTo>
                    <a:pt x="1026" y="67"/>
                  </a:lnTo>
                  <a:lnTo>
                    <a:pt x="1026" y="68"/>
                  </a:lnTo>
                  <a:lnTo>
                    <a:pt x="1025" y="67"/>
                  </a:lnTo>
                  <a:lnTo>
                    <a:pt x="1023" y="67"/>
                  </a:lnTo>
                  <a:lnTo>
                    <a:pt x="1021" y="67"/>
                  </a:lnTo>
                  <a:lnTo>
                    <a:pt x="1023" y="40"/>
                  </a:lnTo>
                  <a:lnTo>
                    <a:pt x="1028" y="40"/>
                  </a:lnTo>
                  <a:close/>
                  <a:moveTo>
                    <a:pt x="0" y="32"/>
                  </a:moveTo>
                  <a:lnTo>
                    <a:pt x="0" y="40"/>
                  </a:lnTo>
                  <a:lnTo>
                    <a:pt x="0" y="67"/>
                  </a:lnTo>
                  <a:lnTo>
                    <a:pt x="1" y="91"/>
                  </a:lnTo>
                  <a:lnTo>
                    <a:pt x="6" y="90"/>
                  </a:lnTo>
                  <a:lnTo>
                    <a:pt x="5" y="67"/>
                  </a:lnTo>
                  <a:lnTo>
                    <a:pt x="5" y="40"/>
                  </a:lnTo>
                  <a:lnTo>
                    <a:pt x="5" y="28"/>
                  </a:lnTo>
                  <a:lnTo>
                    <a:pt x="3" y="28"/>
                  </a:lnTo>
                  <a:lnTo>
                    <a:pt x="3" y="30"/>
                  </a:lnTo>
                  <a:lnTo>
                    <a:pt x="1" y="30"/>
                  </a:lnTo>
                  <a:lnTo>
                    <a:pt x="0" y="30"/>
                  </a:lnTo>
                  <a:lnTo>
                    <a:pt x="0" y="32"/>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2" name="Freeform 259"/>
            <p:cNvSpPr>
              <a:spLocks noEditPoints="1"/>
            </p:cNvSpPr>
            <p:nvPr/>
          </p:nvSpPr>
          <p:spPr bwMode="auto">
            <a:xfrm>
              <a:off x="1519" y="2905"/>
              <a:ext cx="1024" cy="91"/>
            </a:xfrm>
            <a:custGeom>
              <a:avLst/>
              <a:gdLst>
                <a:gd name="T0" fmla="*/ 1024 w 1024"/>
                <a:gd name="T1" fmla="*/ 40 h 91"/>
                <a:gd name="T2" fmla="*/ 1024 w 1024"/>
                <a:gd name="T3" fmla="*/ 15 h 91"/>
                <a:gd name="T4" fmla="*/ 1022 w 1024"/>
                <a:gd name="T5" fmla="*/ 0 h 91"/>
                <a:gd name="T6" fmla="*/ 1022 w 1024"/>
                <a:gd name="T7" fmla="*/ 0 h 91"/>
                <a:gd name="T8" fmla="*/ 1022 w 1024"/>
                <a:gd name="T9" fmla="*/ 0 h 91"/>
                <a:gd name="T10" fmla="*/ 1020 w 1024"/>
                <a:gd name="T11" fmla="*/ 0 h 91"/>
                <a:gd name="T12" fmla="*/ 1020 w 1024"/>
                <a:gd name="T13" fmla="*/ 0 h 91"/>
                <a:gd name="T14" fmla="*/ 1019 w 1024"/>
                <a:gd name="T15" fmla="*/ 0 h 91"/>
                <a:gd name="T16" fmla="*/ 1019 w 1024"/>
                <a:gd name="T17" fmla="*/ 0 h 91"/>
                <a:gd name="T18" fmla="*/ 1019 w 1024"/>
                <a:gd name="T19" fmla="*/ 0 h 91"/>
                <a:gd name="T20" fmla="*/ 1017 w 1024"/>
                <a:gd name="T21" fmla="*/ 0 h 91"/>
                <a:gd name="T22" fmla="*/ 1019 w 1024"/>
                <a:gd name="T23" fmla="*/ 15 h 91"/>
                <a:gd name="T24" fmla="*/ 1019 w 1024"/>
                <a:gd name="T25" fmla="*/ 40 h 91"/>
                <a:gd name="T26" fmla="*/ 1024 w 1024"/>
                <a:gd name="T27" fmla="*/ 40 h 91"/>
                <a:gd name="T28" fmla="*/ 1024 w 1024"/>
                <a:gd name="T29" fmla="*/ 67 h 91"/>
                <a:gd name="T30" fmla="*/ 1024 w 1024"/>
                <a:gd name="T31" fmla="*/ 67 h 91"/>
                <a:gd name="T32" fmla="*/ 1024 w 1024"/>
                <a:gd name="T33" fmla="*/ 67 h 91"/>
                <a:gd name="T34" fmla="*/ 1022 w 1024"/>
                <a:gd name="T35" fmla="*/ 67 h 91"/>
                <a:gd name="T36" fmla="*/ 1022 w 1024"/>
                <a:gd name="T37" fmla="*/ 67 h 91"/>
                <a:gd name="T38" fmla="*/ 1020 w 1024"/>
                <a:gd name="T39" fmla="*/ 67 h 91"/>
                <a:gd name="T40" fmla="*/ 1020 w 1024"/>
                <a:gd name="T41" fmla="*/ 67 h 91"/>
                <a:gd name="T42" fmla="*/ 1020 w 1024"/>
                <a:gd name="T43" fmla="*/ 67 h 91"/>
                <a:gd name="T44" fmla="*/ 1019 w 1024"/>
                <a:gd name="T45" fmla="*/ 67 h 91"/>
                <a:gd name="T46" fmla="*/ 1019 w 1024"/>
                <a:gd name="T47" fmla="*/ 67 h 91"/>
                <a:gd name="T48" fmla="*/ 1019 w 1024"/>
                <a:gd name="T49" fmla="*/ 40 h 91"/>
                <a:gd name="T50" fmla="*/ 1024 w 1024"/>
                <a:gd name="T51" fmla="*/ 40 h 91"/>
                <a:gd name="T52" fmla="*/ 2 w 1024"/>
                <a:gd name="T53" fmla="*/ 30 h 91"/>
                <a:gd name="T54" fmla="*/ 0 w 1024"/>
                <a:gd name="T55" fmla="*/ 40 h 91"/>
                <a:gd name="T56" fmla="*/ 2 w 1024"/>
                <a:gd name="T57" fmla="*/ 67 h 91"/>
                <a:gd name="T58" fmla="*/ 4 w 1024"/>
                <a:gd name="T59" fmla="*/ 91 h 91"/>
                <a:gd name="T60" fmla="*/ 9 w 1024"/>
                <a:gd name="T61" fmla="*/ 88 h 91"/>
                <a:gd name="T62" fmla="*/ 7 w 1024"/>
                <a:gd name="T63" fmla="*/ 67 h 91"/>
                <a:gd name="T64" fmla="*/ 5 w 1024"/>
                <a:gd name="T65" fmla="*/ 40 h 91"/>
                <a:gd name="T66" fmla="*/ 7 w 1024"/>
                <a:gd name="T67" fmla="*/ 27 h 91"/>
                <a:gd name="T68" fmla="*/ 5 w 1024"/>
                <a:gd name="T69" fmla="*/ 27 h 91"/>
                <a:gd name="T70" fmla="*/ 5 w 1024"/>
                <a:gd name="T71" fmla="*/ 28 h 91"/>
                <a:gd name="T72" fmla="*/ 5 w 1024"/>
                <a:gd name="T73" fmla="*/ 28 h 91"/>
                <a:gd name="T74" fmla="*/ 4 w 1024"/>
                <a:gd name="T75" fmla="*/ 28 h 91"/>
                <a:gd name="T76" fmla="*/ 4 w 1024"/>
                <a:gd name="T77" fmla="*/ 28 h 91"/>
                <a:gd name="T78" fmla="*/ 2 w 1024"/>
                <a:gd name="T79" fmla="*/ 28 h 91"/>
                <a:gd name="T80" fmla="*/ 2 w 1024"/>
                <a:gd name="T81" fmla="*/ 30 h 91"/>
                <a:gd name="T82" fmla="*/ 2 w 1024"/>
                <a:gd name="T83" fmla="*/ 30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4"/>
                <a:gd name="T127" fmla="*/ 0 h 91"/>
                <a:gd name="T128" fmla="*/ 1024 w 1024"/>
                <a:gd name="T129" fmla="*/ 91 h 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4" h="91">
                  <a:moveTo>
                    <a:pt x="1024" y="40"/>
                  </a:moveTo>
                  <a:lnTo>
                    <a:pt x="1024" y="15"/>
                  </a:lnTo>
                  <a:lnTo>
                    <a:pt x="1022" y="0"/>
                  </a:lnTo>
                  <a:lnTo>
                    <a:pt x="1020" y="0"/>
                  </a:lnTo>
                  <a:lnTo>
                    <a:pt x="1019" y="0"/>
                  </a:lnTo>
                  <a:lnTo>
                    <a:pt x="1017" y="0"/>
                  </a:lnTo>
                  <a:lnTo>
                    <a:pt x="1019" y="15"/>
                  </a:lnTo>
                  <a:lnTo>
                    <a:pt x="1019" y="40"/>
                  </a:lnTo>
                  <a:lnTo>
                    <a:pt x="1024" y="40"/>
                  </a:lnTo>
                  <a:lnTo>
                    <a:pt x="1024" y="67"/>
                  </a:lnTo>
                  <a:lnTo>
                    <a:pt x="1022" y="67"/>
                  </a:lnTo>
                  <a:lnTo>
                    <a:pt x="1020" y="67"/>
                  </a:lnTo>
                  <a:lnTo>
                    <a:pt x="1019" y="67"/>
                  </a:lnTo>
                  <a:lnTo>
                    <a:pt x="1019" y="40"/>
                  </a:lnTo>
                  <a:lnTo>
                    <a:pt x="1024" y="40"/>
                  </a:lnTo>
                  <a:close/>
                  <a:moveTo>
                    <a:pt x="2" y="30"/>
                  </a:moveTo>
                  <a:lnTo>
                    <a:pt x="0" y="40"/>
                  </a:lnTo>
                  <a:lnTo>
                    <a:pt x="2" y="67"/>
                  </a:lnTo>
                  <a:lnTo>
                    <a:pt x="4" y="91"/>
                  </a:lnTo>
                  <a:lnTo>
                    <a:pt x="9" y="88"/>
                  </a:lnTo>
                  <a:lnTo>
                    <a:pt x="7" y="67"/>
                  </a:lnTo>
                  <a:lnTo>
                    <a:pt x="5" y="40"/>
                  </a:lnTo>
                  <a:lnTo>
                    <a:pt x="7" y="27"/>
                  </a:lnTo>
                  <a:lnTo>
                    <a:pt x="5" y="27"/>
                  </a:lnTo>
                  <a:lnTo>
                    <a:pt x="5" y="28"/>
                  </a:lnTo>
                  <a:lnTo>
                    <a:pt x="4" y="28"/>
                  </a:lnTo>
                  <a:lnTo>
                    <a:pt x="2" y="28"/>
                  </a:lnTo>
                  <a:lnTo>
                    <a:pt x="2" y="3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3" name="Freeform 260"/>
            <p:cNvSpPr>
              <a:spLocks noEditPoints="1"/>
            </p:cNvSpPr>
            <p:nvPr/>
          </p:nvSpPr>
          <p:spPr bwMode="auto">
            <a:xfrm>
              <a:off x="1523" y="2904"/>
              <a:ext cx="1018" cy="91"/>
            </a:xfrm>
            <a:custGeom>
              <a:avLst/>
              <a:gdLst>
                <a:gd name="T0" fmla="*/ 1018 w 1018"/>
                <a:gd name="T1" fmla="*/ 41 h 91"/>
                <a:gd name="T2" fmla="*/ 1016 w 1018"/>
                <a:gd name="T3" fmla="*/ 16 h 91"/>
                <a:gd name="T4" fmla="*/ 1016 w 1018"/>
                <a:gd name="T5" fmla="*/ 1 h 91"/>
                <a:gd name="T6" fmla="*/ 1015 w 1018"/>
                <a:gd name="T7" fmla="*/ 1 h 91"/>
                <a:gd name="T8" fmla="*/ 1015 w 1018"/>
                <a:gd name="T9" fmla="*/ 1 h 91"/>
                <a:gd name="T10" fmla="*/ 1015 w 1018"/>
                <a:gd name="T11" fmla="*/ 1 h 91"/>
                <a:gd name="T12" fmla="*/ 1013 w 1018"/>
                <a:gd name="T13" fmla="*/ 1 h 91"/>
                <a:gd name="T14" fmla="*/ 1013 w 1018"/>
                <a:gd name="T15" fmla="*/ 1 h 91"/>
                <a:gd name="T16" fmla="*/ 1013 w 1018"/>
                <a:gd name="T17" fmla="*/ 1 h 91"/>
                <a:gd name="T18" fmla="*/ 1011 w 1018"/>
                <a:gd name="T19" fmla="*/ 1 h 91"/>
                <a:gd name="T20" fmla="*/ 1011 w 1018"/>
                <a:gd name="T21" fmla="*/ 0 h 91"/>
                <a:gd name="T22" fmla="*/ 1011 w 1018"/>
                <a:gd name="T23" fmla="*/ 16 h 91"/>
                <a:gd name="T24" fmla="*/ 1013 w 1018"/>
                <a:gd name="T25" fmla="*/ 41 h 91"/>
                <a:gd name="T26" fmla="*/ 1018 w 1018"/>
                <a:gd name="T27" fmla="*/ 41 h 91"/>
                <a:gd name="T28" fmla="*/ 1016 w 1018"/>
                <a:gd name="T29" fmla="*/ 68 h 91"/>
                <a:gd name="T30" fmla="*/ 1016 w 1018"/>
                <a:gd name="T31" fmla="*/ 68 h 91"/>
                <a:gd name="T32" fmla="*/ 1016 w 1018"/>
                <a:gd name="T33" fmla="*/ 68 h 91"/>
                <a:gd name="T34" fmla="*/ 1016 w 1018"/>
                <a:gd name="T35" fmla="*/ 68 h 91"/>
                <a:gd name="T36" fmla="*/ 1015 w 1018"/>
                <a:gd name="T37" fmla="*/ 68 h 91"/>
                <a:gd name="T38" fmla="*/ 1015 w 1018"/>
                <a:gd name="T39" fmla="*/ 68 h 91"/>
                <a:gd name="T40" fmla="*/ 1015 w 1018"/>
                <a:gd name="T41" fmla="*/ 68 h 91"/>
                <a:gd name="T42" fmla="*/ 1013 w 1018"/>
                <a:gd name="T43" fmla="*/ 68 h 91"/>
                <a:gd name="T44" fmla="*/ 1013 w 1018"/>
                <a:gd name="T45" fmla="*/ 68 h 91"/>
                <a:gd name="T46" fmla="*/ 1011 w 1018"/>
                <a:gd name="T47" fmla="*/ 68 h 91"/>
                <a:gd name="T48" fmla="*/ 1013 w 1018"/>
                <a:gd name="T49" fmla="*/ 41 h 91"/>
                <a:gd name="T50" fmla="*/ 1018 w 1018"/>
                <a:gd name="T51" fmla="*/ 41 h 91"/>
                <a:gd name="T52" fmla="*/ 0 w 1018"/>
                <a:gd name="T53" fmla="*/ 29 h 91"/>
                <a:gd name="T54" fmla="*/ 0 w 1018"/>
                <a:gd name="T55" fmla="*/ 41 h 91"/>
                <a:gd name="T56" fmla="*/ 0 w 1018"/>
                <a:gd name="T57" fmla="*/ 68 h 91"/>
                <a:gd name="T58" fmla="*/ 1 w 1018"/>
                <a:gd name="T59" fmla="*/ 91 h 91"/>
                <a:gd name="T60" fmla="*/ 6 w 1018"/>
                <a:gd name="T61" fmla="*/ 89 h 91"/>
                <a:gd name="T62" fmla="*/ 5 w 1018"/>
                <a:gd name="T63" fmla="*/ 68 h 91"/>
                <a:gd name="T64" fmla="*/ 5 w 1018"/>
                <a:gd name="T65" fmla="*/ 41 h 91"/>
                <a:gd name="T66" fmla="*/ 5 w 1018"/>
                <a:gd name="T67" fmla="*/ 26 h 91"/>
                <a:gd name="T68" fmla="*/ 5 w 1018"/>
                <a:gd name="T69" fmla="*/ 28 h 91"/>
                <a:gd name="T70" fmla="*/ 3 w 1018"/>
                <a:gd name="T71" fmla="*/ 28 h 91"/>
                <a:gd name="T72" fmla="*/ 3 w 1018"/>
                <a:gd name="T73" fmla="*/ 28 h 91"/>
                <a:gd name="T74" fmla="*/ 3 w 1018"/>
                <a:gd name="T75" fmla="*/ 28 h 91"/>
                <a:gd name="T76" fmla="*/ 1 w 1018"/>
                <a:gd name="T77" fmla="*/ 28 h 91"/>
                <a:gd name="T78" fmla="*/ 1 w 1018"/>
                <a:gd name="T79" fmla="*/ 29 h 91"/>
                <a:gd name="T80" fmla="*/ 1 w 1018"/>
                <a:gd name="T81" fmla="*/ 29 h 91"/>
                <a:gd name="T82" fmla="*/ 0 w 1018"/>
                <a:gd name="T83" fmla="*/ 29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18"/>
                <a:gd name="T127" fmla="*/ 0 h 91"/>
                <a:gd name="T128" fmla="*/ 1018 w 1018"/>
                <a:gd name="T129" fmla="*/ 91 h 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18" h="91">
                  <a:moveTo>
                    <a:pt x="1018" y="41"/>
                  </a:moveTo>
                  <a:lnTo>
                    <a:pt x="1016" y="16"/>
                  </a:lnTo>
                  <a:lnTo>
                    <a:pt x="1016" y="1"/>
                  </a:lnTo>
                  <a:lnTo>
                    <a:pt x="1015" y="1"/>
                  </a:lnTo>
                  <a:lnTo>
                    <a:pt x="1013" y="1"/>
                  </a:lnTo>
                  <a:lnTo>
                    <a:pt x="1011" y="1"/>
                  </a:lnTo>
                  <a:lnTo>
                    <a:pt x="1011" y="0"/>
                  </a:lnTo>
                  <a:lnTo>
                    <a:pt x="1011" y="16"/>
                  </a:lnTo>
                  <a:lnTo>
                    <a:pt x="1013" y="41"/>
                  </a:lnTo>
                  <a:lnTo>
                    <a:pt x="1018" y="41"/>
                  </a:lnTo>
                  <a:lnTo>
                    <a:pt x="1016" y="68"/>
                  </a:lnTo>
                  <a:lnTo>
                    <a:pt x="1015" y="68"/>
                  </a:lnTo>
                  <a:lnTo>
                    <a:pt x="1013" y="68"/>
                  </a:lnTo>
                  <a:lnTo>
                    <a:pt x="1011" y="68"/>
                  </a:lnTo>
                  <a:lnTo>
                    <a:pt x="1013" y="41"/>
                  </a:lnTo>
                  <a:lnTo>
                    <a:pt x="1018" y="41"/>
                  </a:lnTo>
                  <a:close/>
                  <a:moveTo>
                    <a:pt x="0" y="29"/>
                  </a:moveTo>
                  <a:lnTo>
                    <a:pt x="0" y="41"/>
                  </a:lnTo>
                  <a:lnTo>
                    <a:pt x="0" y="68"/>
                  </a:lnTo>
                  <a:lnTo>
                    <a:pt x="1" y="91"/>
                  </a:lnTo>
                  <a:lnTo>
                    <a:pt x="6" y="89"/>
                  </a:lnTo>
                  <a:lnTo>
                    <a:pt x="5" y="68"/>
                  </a:lnTo>
                  <a:lnTo>
                    <a:pt x="5" y="41"/>
                  </a:lnTo>
                  <a:lnTo>
                    <a:pt x="5" y="26"/>
                  </a:lnTo>
                  <a:lnTo>
                    <a:pt x="5" y="28"/>
                  </a:lnTo>
                  <a:lnTo>
                    <a:pt x="3" y="28"/>
                  </a:lnTo>
                  <a:lnTo>
                    <a:pt x="1" y="28"/>
                  </a:lnTo>
                  <a:lnTo>
                    <a:pt x="1" y="29"/>
                  </a:lnTo>
                  <a:lnTo>
                    <a:pt x="0" y="2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4" name="Freeform 261"/>
            <p:cNvSpPr>
              <a:spLocks noEditPoints="1"/>
            </p:cNvSpPr>
            <p:nvPr/>
          </p:nvSpPr>
          <p:spPr bwMode="auto">
            <a:xfrm>
              <a:off x="1524" y="2904"/>
              <a:ext cx="1014" cy="89"/>
            </a:xfrm>
            <a:custGeom>
              <a:avLst/>
              <a:gdLst>
                <a:gd name="T0" fmla="*/ 1014 w 1014"/>
                <a:gd name="T1" fmla="*/ 41 h 89"/>
                <a:gd name="T2" fmla="*/ 1014 w 1014"/>
                <a:gd name="T3" fmla="*/ 16 h 89"/>
                <a:gd name="T4" fmla="*/ 1012 w 1014"/>
                <a:gd name="T5" fmla="*/ 1 h 89"/>
                <a:gd name="T6" fmla="*/ 1012 w 1014"/>
                <a:gd name="T7" fmla="*/ 1 h 89"/>
                <a:gd name="T8" fmla="*/ 1012 w 1014"/>
                <a:gd name="T9" fmla="*/ 1 h 89"/>
                <a:gd name="T10" fmla="*/ 1010 w 1014"/>
                <a:gd name="T11" fmla="*/ 1 h 89"/>
                <a:gd name="T12" fmla="*/ 1010 w 1014"/>
                <a:gd name="T13" fmla="*/ 0 h 89"/>
                <a:gd name="T14" fmla="*/ 1009 w 1014"/>
                <a:gd name="T15" fmla="*/ 0 h 89"/>
                <a:gd name="T16" fmla="*/ 1009 w 1014"/>
                <a:gd name="T17" fmla="*/ 0 h 89"/>
                <a:gd name="T18" fmla="*/ 1009 w 1014"/>
                <a:gd name="T19" fmla="*/ 0 h 89"/>
                <a:gd name="T20" fmla="*/ 1007 w 1014"/>
                <a:gd name="T21" fmla="*/ 0 h 89"/>
                <a:gd name="T22" fmla="*/ 1009 w 1014"/>
                <a:gd name="T23" fmla="*/ 16 h 89"/>
                <a:gd name="T24" fmla="*/ 1009 w 1014"/>
                <a:gd name="T25" fmla="*/ 41 h 89"/>
                <a:gd name="T26" fmla="*/ 1014 w 1014"/>
                <a:gd name="T27" fmla="*/ 41 h 89"/>
                <a:gd name="T28" fmla="*/ 1014 w 1014"/>
                <a:gd name="T29" fmla="*/ 68 h 89"/>
                <a:gd name="T30" fmla="*/ 1014 w 1014"/>
                <a:gd name="T31" fmla="*/ 68 h 89"/>
                <a:gd name="T32" fmla="*/ 1012 w 1014"/>
                <a:gd name="T33" fmla="*/ 68 h 89"/>
                <a:gd name="T34" fmla="*/ 1012 w 1014"/>
                <a:gd name="T35" fmla="*/ 68 h 89"/>
                <a:gd name="T36" fmla="*/ 1010 w 1014"/>
                <a:gd name="T37" fmla="*/ 68 h 89"/>
                <a:gd name="T38" fmla="*/ 1010 w 1014"/>
                <a:gd name="T39" fmla="*/ 68 h 89"/>
                <a:gd name="T40" fmla="*/ 1010 w 1014"/>
                <a:gd name="T41" fmla="*/ 68 h 89"/>
                <a:gd name="T42" fmla="*/ 1009 w 1014"/>
                <a:gd name="T43" fmla="*/ 68 h 89"/>
                <a:gd name="T44" fmla="*/ 1009 w 1014"/>
                <a:gd name="T45" fmla="*/ 68 h 89"/>
                <a:gd name="T46" fmla="*/ 1009 w 1014"/>
                <a:gd name="T47" fmla="*/ 41 h 89"/>
                <a:gd name="T48" fmla="*/ 1014 w 1014"/>
                <a:gd name="T49" fmla="*/ 41 h 89"/>
                <a:gd name="T50" fmla="*/ 2 w 1014"/>
                <a:gd name="T51" fmla="*/ 28 h 89"/>
                <a:gd name="T52" fmla="*/ 0 w 1014"/>
                <a:gd name="T53" fmla="*/ 41 h 89"/>
                <a:gd name="T54" fmla="*/ 2 w 1014"/>
                <a:gd name="T55" fmla="*/ 68 h 89"/>
                <a:gd name="T56" fmla="*/ 4 w 1014"/>
                <a:gd name="T57" fmla="*/ 89 h 89"/>
                <a:gd name="T58" fmla="*/ 9 w 1014"/>
                <a:gd name="T59" fmla="*/ 87 h 89"/>
                <a:gd name="T60" fmla="*/ 7 w 1014"/>
                <a:gd name="T61" fmla="*/ 68 h 89"/>
                <a:gd name="T62" fmla="*/ 5 w 1014"/>
                <a:gd name="T63" fmla="*/ 41 h 89"/>
                <a:gd name="T64" fmla="*/ 7 w 1014"/>
                <a:gd name="T65" fmla="*/ 26 h 89"/>
                <a:gd name="T66" fmla="*/ 5 w 1014"/>
                <a:gd name="T67" fmla="*/ 26 h 89"/>
                <a:gd name="T68" fmla="*/ 5 w 1014"/>
                <a:gd name="T69" fmla="*/ 26 h 89"/>
                <a:gd name="T70" fmla="*/ 5 w 1014"/>
                <a:gd name="T71" fmla="*/ 26 h 89"/>
                <a:gd name="T72" fmla="*/ 4 w 1014"/>
                <a:gd name="T73" fmla="*/ 26 h 89"/>
                <a:gd name="T74" fmla="*/ 4 w 1014"/>
                <a:gd name="T75" fmla="*/ 28 h 89"/>
                <a:gd name="T76" fmla="*/ 2 w 1014"/>
                <a:gd name="T77" fmla="*/ 28 h 89"/>
                <a:gd name="T78" fmla="*/ 2 w 1014"/>
                <a:gd name="T79" fmla="*/ 28 h 89"/>
                <a:gd name="T80" fmla="*/ 2 w 1014"/>
                <a:gd name="T81" fmla="*/ 28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4"/>
                <a:gd name="T124" fmla="*/ 0 h 89"/>
                <a:gd name="T125" fmla="*/ 1014 w 1014"/>
                <a:gd name="T126" fmla="*/ 89 h 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4" h="89">
                  <a:moveTo>
                    <a:pt x="1014" y="41"/>
                  </a:moveTo>
                  <a:lnTo>
                    <a:pt x="1014" y="16"/>
                  </a:lnTo>
                  <a:lnTo>
                    <a:pt x="1012" y="1"/>
                  </a:lnTo>
                  <a:lnTo>
                    <a:pt x="1010" y="1"/>
                  </a:lnTo>
                  <a:lnTo>
                    <a:pt x="1010" y="0"/>
                  </a:lnTo>
                  <a:lnTo>
                    <a:pt x="1009" y="0"/>
                  </a:lnTo>
                  <a:lnTo>
                    <a:pt x="1007" y="0"/>
                  </a:lnTo>
                  <a:lnTo>
                    <a:pt x="1009" y="16"/>
                  </a:lnTo>
                  <a:lnTo>
                    <a:pt x="1009" y="41"/>
                  </a:lnTo>
                  <a:lnTo>
                    <a:pt x="1014" y="41"/>
                  </a:lnTo>
                  <a:lnTo>
                    <a:pt x="1014" y="68"/>
                  </a:lnTo>
                  <a:lnTo>
                    <a:pt x="1012" y="68"/>
                  </a:lnTo>
                  <a:lnTo>
                    <a:pt x="1010" y="68"/>
                  </a:lnTo>
                  <a:lnTo>
                    <a:pt x="1009" y="68"/>
                  </a:lnTo>
                  <a:lnTo>
                    <a:pt x="1009" y="41"/>
                  </a:lnTo>
                  <a:lnTo>
                    <a:pt x="1014" y="41"/>
                  </a:lnTo>
                  <a:close/>
                  <a:moveTo>
                    <a:pt x="2" y="28"/>
                  </a:moveTo>
                  <a:lnTo>
                    <a:pt x="0" y="41"/>
                  </a:lnTo>
                  <a:lnTo>
                    <a:pt x="2" y="68"/>
                  </a:lnTo>
                  <a:lnTo>
                    <a:pt x="4" y="89"/>
                  </a:lnTo>
                  <a:lnTo>
                    <a:pt x="9" y="87"/>
                  </a:lnTo>
                  <a:lnTo>
                    <a:pt x="7" y="68"/>
                  </a:lnTo>
                  <a:lnTo>
                    <a:pt x="5" y="41"/>
                  </a:lnTo>
                  <a:lnTo>
                    <a:pt x="7" y="26"/>
                  </a:lnTo>
                  <a:lnTo>
                    <a:pt x="5" y="26"/>
                  </a:lnTo>
                  <a:lnTo>
                    <a:pt x="4" y="26"/>
                  </a:lnTo>
                  <a:lnTo>
                    <a:pt x="4" y="28"/>
                  </a:lnTo>
                  <a:lnTo>
                    <a:pt x="2" y="28"/>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5" name="Freeform 262"/>
            <p:cNvSpPr>
              <a:spLocks noEditPoints="1"/>
            </p:cNvSpPr>
            <p:nvPr/>
          </p:nvSpPr>
          <p:spPr bwMode="auto">
            <a:xfrm>
              <a:off x="1528" y="2904"/>
              <a:ext cx="1008" cy="89"/>
            </a:xfrm>
            <a:custGeom>
              <a:avLst/>
              <a:gdLst>
                <a:gd name="T0" fmla="*/ 1008 w 1008"/>
                <a:gd name="T1" fmla="*/ 41 h 89"/>
                <a:gd name="T2" fmla="*/ 1006 w 1008"/>
                <a:gd name="T3" fmla="*/ 16 h 89"/>
                <a:gd name="T4" fmla="*/ 1006 w 1008"/>
                <a:gd name="T5" fmla="*/ 0 h 89"/>
                <a:gd name="T6" fmla="*/ 1005 w 1008"/>
                <a:gd name="T7" fmla="*/ 0 h 89"/>
                <a:gd name="T8" fmla="*/ 1005 w 1008"/>
                <a:gd name="T9" fmla="*/ 0 h 89"/>
                <a:gd name="T10" fmla="*/ 1005 w 1008"/>
                <a:gd name="T11" fmla="*/ 0 h 89"/>
                <a:gd name="T12" fmla="*/ 1003 w 1008"/>
                <a:gd name="T13" fmla="*/ 0 h 89"/>
                <a:gd name="T14" fmla="*/ 1003 w 1008"/>
                <a:gd name="T15" fmla="*/ 0 h 89"/>
                <a:gd name="T16" fmla="*/ 1003 w 1008"/>
                <a:gd name="T17" fmla="*/ 0 h 89"/>
                <a:gd name="T18" fmla="*/ 1001 w 1008"/>
                <a:gd name="T19" fmla="*/ 0 h 89"/>
                <a:gd name="T20" fmla="*/ 1001 w 1008"/>
                <a:gd name="T21" fmla="*/ 0 h 89"/>
                <a:gd name="T22" fmla="*/ 1001 w 1008"/>
                <a:gd name="T23" fmla="*/ 16 h 89"/>
                <a:gd name="T24" fmla="*/ 1003 w 1008"/>
                <a:gd name="T25" fmla="*/ 41 h 89"/>
                <a:gd name="T26" fmla="*/ 1008 w 1008"/>
                <a:gd name="T27" fmla="*/ 41 h 89"/>
                <a:gd name="T28" fmla="*/ 1006 w 1008"/>
                <a:gd name="T29" fmla="*/ 68 h 89"/>
                <a:gd name="T30" fmla="*/ 1006 w 1008"/>
                <a:gd name="T31" fmla="*/ 68 h 89"/>
                <a:gd name="T32" fmla="*/ 1006 w 1008"/>
                <a:gd name="T33" fmla="*/ 68 h 89"/>
                <a:gd name="T34" fmla="*/ 1005 w 1008"/>
                <a:gd name="T35" fmla="*/ 68 h 89"/>
                <a:gd name="T36" fmla="*/ 1005 w 1008"/>
                <a:gd name="T37" fmla="*/ 68 h 89"/>
                <a:gd name="T38" fmla="*/ 1005 w 1008"/>
                <a:gd name="T39" fmla="*/ 68 h 89"/>
                <a:gd name="T40" fmla="*/ 1003 w 1008"/>
                <a:gd name="T41" fmla="*/ 68 h 89"/>
                <a:gd name="T42" fmla="*/ 1003 w 1008"/>
                <a:gd name="T43" fmla="*/ 68 h 89"/>
                <a:gd name="T44" fmla="*/ 1001 w 1008"/>
                <a:gd name="T45" fmla="*/ 68 h 89"/>
                <a:gd name="T46" fmla="*/ 1003 w 1008"/>
                <a:gd name="T47" fmla="*/ 41 h 89"/>
                <a:gd name="T48" fmla="*/ 1008 w 1008"/>
                <a:gd name="T49" fmla="*/ 41 h 89"/>
                <a:gd name="T50" fmla="*/ 0 w 1008"/>
                <a:gd name="T51" fmla="*/ 26 h 89"/>
                <a:gd name="T52" fmla="*/ 0 w 1008"/>
                <a:gd name="T53" fmla="*/ 41 h 89"/>
                <a:gd name="T54" fmla="*/ 0 w 1008"/>
                <a:gd name="T55" fmla="*/ 68 h 89"/>
                <a:gd name="T56" fmla="*/ 1 w 1008"/>
                <a:gd name="T57" fmla="*/ 89 h 89"/>
                <a:gd name="T58" fmla="*/ 6 w 1008"/>
                <a:gd name="T59" fmla="*/ 86 h 89"/>
                <a:gd name="T60" fmla="*/ 5 w 1008"/>
                <a:gd name="T61" fmla="*/ 68 h 89"/>
                <a:gd name="T62" fmla="*/ 5 w 1008"/>
                <a:gd name="T63" fmla="*/ 41 h 89"/>
                <a:gd name="T64" fmla="*/ 5 w 1008"/>
                <a:gd name="T65" fmla="*/ 25 h 89"/>
                <a:gd name="T66" fmla="*/ 5 w 1008"/>
                <a:gd name="T67" fmla="*/ 25 h 89"/>
                <a:gd name="T68" fmla="*/ 3 w 1008"/>
                <a:gd name="T69" fmla="*/ 25 h 89"/>
                <a:gd name="T70" fmla="*/ 3 w 1008"/>
                <a:gd name="T71" fmla="*/ 25 h 89"/>
                <a:gd name="T72" fmla="*/ 3 w 1008"/>
                <a:gd name="T73" fmla="*/ 26 h 89"/>
                <a:gd name="T74" fmla="*/ 1 w 1008"/>
                <a:gd name="T75" fmla="*/ 26 h 89"/>
                <a:gd name="T76" fmla="*/ 1 w 1008"/>
                <a:gd name="T77" fmla="*/ 26 h 89"/>
                <a:gd name="T78" fmla="*/ 1 w 1008"/>
                <a:gd name="T79" fmla="*/ 26 h 89"/>
                <a:gd name="T80" fmla="*/ 0 w 1008"/>
                <a:gd name="T81" fmla="*/ 26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8"/>
                <a:gd name="T124" fmla="*/ 0 h 89"/>
                <a:gd name="T125" fmla="*/ 1008 w 1008"/>
                <a:gd name="T126" fmla="*/ 89 h 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8" h="89">
                  <a:moveTo>
                    <a:pt x="1008" y="41"/>
                  </a:moveTo>
                  <a:lnTo>
                    <a:pt x="1006" y="16"/>
                  </a:lnTo>
                  <a:lnTo>
                    <a:pt x="1006" y="0"/>
                  </a:lnTo>
                  <a:lnTo>
                    <a:pt x="1005" y="0"/>
                  </a:lnTo>
                  <a:lnTo>
                    <a:pt x="1003" y="0"/>
                  </a:lnTo>
                  <a:lnTo>
                    <a:pt x="1001" y="0"/>
                  </a:lnTo>
                  <a:lnTo>
                    <a:pt x="1001" y="16"/>
                  </a:lnTo>
                  <a:lnTo>
                    <a:pt x="1003" y="41"/>
                  </a:lnTo>
                  <a:lnTo>
                    <a:pt x="1008" y="41"/>
                  </a:lnTo>
                  <a:lnTo>
                    <a:pt x="1006" y="68"/>
                  </a:lnTo>
                  <a:lnTo>
                    <a:pt x="1005" y="68"/>
                  </a:lnTo>
                  <a:lnTo>
                    <a:pt x="1003" y="68"/>
                  </a:lnTo>
                  <a:lnTo>
                    <a:pt x="1001" y="68"/>
                  </a:lnTo>
                  <a:lnTo>
                    <a:pt x="1003" y="41"/>
                  </a:lnTo>
                  <a:lnTo>
                    <a:pt x="1008" y="41"/>
                  </a:lnTo>
                  <a:close/>
                  <a:moveTo>
                    <a:pt x="0" y="26"/>
                  </a:moveTo>
                  <a:lnTo>
                    <a:pt x="0" y="41"/>
                  </a:lnTo>
                  <a:lnTo>
                    <a:pt x="0" y="68"/>
                  </a:lnTo>
                  <a:lnTo>
                    <a:pt x="1" y="89"/>
                  </a:lnTo>
                  <a:lnTo>
                    <a:pt x="6" y="86"/>
                  </a:lnTo>
                  <a:lnTo>
                    <a:pt x="5" y="68"/>
                  </a:lnTo>
                  <a:lnTo>
                    <a:pt x="5" y="41"/>
                  </a:lnTo>
                  <a:lnTo>
                    <a:pt x="5" y="25"/>
                  </a:lnTo>
                  <a:lnTo>
                    <a:pt x="3" y="25"/>
                  </a:lnTo>
                  <a:lnTo>
                    <a:pt x="3" y="26"/>
                  </a:lnTo>
                  <a:lnTo>
                    <a:pt x="1" y="26"/>
                  </a:lnTo>
                  <a:lnTo>
                    <a:pt x="0" y="26"/>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6" name="Freeform 263"/>
            <p:cNvSpPr>
              <a:spLocks noEditPoints="1"/>
            </p:cNvSpPr>
            <p:nvPr/>
          </p:nvSpPr>
          <p:spPr bwMode="auto">
            <a:xfrm>
              <a:off x="1529" y="2904"/>
              <a:ext cx="1004" cy="87"/>
            </a:xfrm>
            <a:custGeom>
              <a:avLst/>
              <a:gdLst>
                <a:gd name="T0" fmla="*/ 1004 w 1004"/>
                <a:gd name="T1" fmla="*/ 41 h 87"/>
                <a:gd name="T2" fmla="*/ 1004 w 1004"/>
                <a:gd name="T3" fmla="*/ 16 h 87"/>
                <a:gd name="T4" fmla="*/ 1002 w 1004"/>
                <a:gd name="T5" fmla="*/ 0 h 87"/>
                <a:gd name="T6" fmla="*/ 1002 w 1004"/>
                <a:gd name="T7" fmla="*/ 0 h 87"/>
                <a:gd name="T8" fmla="*/ 1002 w 1004"/>
                <a:gd name="T9" fmla="*/ 0 h 87"/>
                <a:gd name="T10" fmla="*/ 1000 w 1004"/>
                <a:gd name="T11" fmla="*/ 0 h 87"/>
                <a:gd name="T12" fmla="*/ 1000 w 1004"/>
                <a:gd name="T13" fmla="*/ 0 h 87"/>
                <a:gd name="T14" fmla="*/ 999 w 1004"/>
                <a:gd name="T15" fmla="*/ 0 h 87"/>
                <a:gd name="T16" fmla="*/ 999 w 1004"/>
                <a:gd name="T17" fmla="*/ 0 h 87"/>
                <a:gd name="T18" fmla="*/ 999 w 1004"/>
                <a:gd name="T19" fmla="*/ 0 h 87"/>
                <a:gd name="T20" fmla="*/ 997 w 1004"/>
                <a:gd name="T21" fmla="*/ 0 h 87"/>
                <a:gd name="T22" fmla="*/ 999 w 1004"/>
                <a:gd name="T23" fmla="*/ 16 h 87"/>
                <a:gd name="T24" fmla="*/ 999 w 1004"/>
                <a:gd name="T25" fmla="*/ 41 h 87"/>
                <a:gd name="T26" fmla="*/ 1004 w 1004"/>
                <a:gd name="T27" fmla="*/ 41 h 87"/>
                <a:gd name="T28" fmla="*/ 1004 w 1004"/>
                <a:gd name="T29" fmla="*/ 68 h 87"/>
                <a:gd name="T30" fmla="*/ 1004 w 1004"/>
                <a:gd name="T31" fmla="*/ 68 h 87"/>
                <a:gd name="T32" fmla="*/ 1002 w 1004"/>
                <a:gd name="T33" fmla="*/ 68 h 87"/>
                <a:gd name="T34" fmla="*/ 1002 w 1004"/>
                <a:gd name="T35" fmla="*/ 68 h 87"/>
                <a:gd name="T36" fmla="*/ 1000 w 1004"/>
                <a:gd name="T37" fmla="*/ 68 h 87"/>
                <a:gd name="T38" fmla="*/ 1000 w 1004"/>
                <a:gd name="T39" fmla="*/ 68 h 87"/>
                <a:gd name="T40" fmla="*/ 1000 w 1004"/>
                <a:gd name="T41" fmla="*/ 68 h 87"/>
                <a:gd name="T42" fmla="*/ 999 w 1004"/>
                <a:gd name="T43" fmla="*/ 68 h 87"/>
                <a:gd name="T44" fmla="*/ 999 w 1004"/>
                <a:gd name="T45" fmla="*/ 66 h 87"/>
                <a:gd name="T46" fmla="*/ 999 w 1004"/>
                <a:gd name="T47" fmla="*/ 41 h 87"/>
                <a:gd name="T48" fmla="*/ 1004 w 1004"/>
                <a:gd name="T49" fmla="*/ 41 h 87"/>
                <a:gd name="T50" fmla="*/ 2 w 1004"/>
                <a:gd name="T51" fmla="*/ 26 h 87"/>
                <a:gd name="T52" fmla="*/ 0 w 1004"/>
                <a:gd name="T53" fmla="*/ 41 h 87"/>
                <a:gd name="T54" fmla="*/ 2 w 1004"/>
                <a:gd name="T55" fmla="*/ 68 h 87"/>
                <a:gd name="T56" fmla="*/ 4 w 1004"/>
                <a:gd name="T57" fmla="*/ 87 h 87"/>
                <a:gd name="T58" fmla="*/ 9 w 1004"/>
                <a:gd name="T59" fmla="*/ 86 h 87"/>
                <a:gd name="T60" fmla="*/ 7 w 1004"/>
                <a:gd name="T61" fmla="*/ 68 h 87"/>
                <a:gd name="T62" fmla="*/ 5 w 1004"/>
                <a:gd name="T63" fmla="*/ 41 h 87"/>
                <a:gd name="T64" fmla="*/ 7 w 1004"/>
                <a:gd name="T65" fmla="*/ 23 h 87"/>
                <a:gd name="T66" fmla="*/ 5 w 1004"/>
                <a:gd name="T67" fmla="*/ 23 h 87"/>
                <a:gd name="T68" fmla="*/ 5 w 1004"/>
                <a:gd name="T69" fmla="*/ 25 h 87"/>
                <a:gd name="T70" fmla="*/ 5 w 1004"/>
                <a:gd name="T71" fmla="*/ 25 h 87"/>
                <a:gd name="T72" fmla="*/ 4 w 1004"/>
                <a:gd name="T73" fmla="*/ 25 h 87"/>
                <a:gd name="T74" fmla="*/ 4 w 1004"/>
                <a:gd name="T75" fmla="*/ 25 h 87"/>
                <a:gd name="T76" fmla="*/ 2 w 1004"/>
                <a:gd name="T77" fmla="*/ 25 h 87"/>
                <a:gd name="T78" fmla="*/ 2 w 1004"/>
                <a:gd name="T79" fmla="*/ 25 h 87"/>
                <a:gd name="T80" fmla="*/ 2 w 1004"/>
                <a:gd name="T81" fmla="*/ 26 h 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4"/>
                <a:gd name="T124" fmla="*/ 0 h 87"/>
                <a:gd name="T125" fmla="*/ 1004 w 1004"/>
                <a:gd name="T126" fmla="*/ 87 h 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4" h="87">
                  <a:moveTo>
                    <a:pt x="1004" y="41"/>
                  </a:moveTo>
                  <a:lnTo>
                    <a:pt x="1004" y="16"/>
                  </a:lnTo>
                  <a:lnTo>
                    <a:pt x="1002" y="0"/>
                  </a:lnTo>
                  <a:lnTo>
                    <a:pt x="1000" y="0"/>
                  </a:lnTo>
                  <a:lnTo>
                    <a:pt x="999" y="0"/>
                  </a:lnTo>
                  <a:lnTo>
                    <a:pt x="997" y="0"/>
                  </a:lnTo>
                  <a:lnTo>
                    <a:pt x="999" y="16"/>
                  </a:lnTo>
                  <a:lnTo>
                    <a:pt x="999" y="41"/>
                  </a:lnTo>
                  <a:lnTo>
                    <a:pt x="1004" y="41"/>
                  </a:lnTo>
                  <a:lnTo>
                    <a:pt x="1004" y="68"/>
                  </a:lnTo>
                  <a:lnTo>
                    <a:pt x="1002" y="68"/>
                  </a:lnTo>
                  <a:lnTo>
                    <a:pt x="1000" y="68"/>
                  </a:lnTo>
                  <a:lnTo>
                    <a:pt x="999" y="68"/>
                  </a:lnTo>
                  <a:lnTo>
                    <a:pt x="999" y="66"/>
                  </a:lnTo>
                  <a:lnTo>
                    <a:pt x="999" y="41"/>
                  </a:lnTo>
                  <a:lnTo>
                    <a:pt x="1004" y="41"/>
                  </a:lnTo>
                  <a:close/>
                  <a:moveTo>
                    <a:pt x="2" y="26"/>
                  </a:moveTo>
                  <a:lnTo>
                    <a:pt x="0" y="41"/>
                  </a:lnTo>
                  <a:lnTo>
                    <a:pt x="2" y="68"/>
                  </a:lnTo>
                  <a:lnTo>
                    <a:pt x="4" y="87"/>
                  </a:lnTo>
                  <a:lnTo>
                    <a:pt x="9" y="86"/>
                  </a:lnTo>
                  <a:lnTo>
                    <a:pt x="7" y="68"/>
                  </a:lnTo>
                  <a:lnTo>
                    <a:pt x="5" y="41"/>
                  </a:lnTo>
                  <a:lnTo>
                    <a:pt x="7" y="23"/>
                  </a:lnTo>
                  <a:lnTo>
                    <a:pt x="5" y="23"/>
                  </a:lnTo>
                  <a:lnTo>
                    <a:pt x="5" y="25"/>
                  </a:lnTo>
                  <a:lnTo>
                    <a:pt x="4" y="25"/>
                  </a:lnTo>
                  <a:lnTo>
                    <a:pt x="2" y="25"/>
                  </a:lnTo>
                  <a:lnTo>
                    <a:pt x="2" y="26"/>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7" name="Freeform 264"/>
            <p:cNvSpPr>
              <a:spLocks noEditPoints="1"/>
            </p:cNvSpPr>
            <p:nvPr/>
          </p:nvSpPr>
          <p:spPr bwMode="auto">
            <a:xfrm>
              <a:off x="1533" y="2904"/>
              <a:ext cx="998" cy="86"/>
            </a:xfrm>
            <a:custGeom>
              <a:avLst/>
              <a:gdLst>
                <a:gd name="T0" fmla="*/ 998 w 998"/>
                <a:gd name="T1" fmla="*/ 41 h 86"/>
                <a:gd name="T2" fmla="*/ 996 w 998"/>
                <a:gd name="T3" fmla="*/ 16 h 86"/>
                <a:gd name="T4" fmla="*/ 996 w 998"/>
                <a:gd name="T5" fmla="*/ 0 h 86"/>
                <a:gd name="T6" fmla="*/ 995 w 998"/>
                <a:gd name="T7" fmla="*/ 0 h 86"/>
                <a:gd name="T8" fmla="*/ 995 w 998"/>
                <a:gd name="T9" fmla="*/ 0 h 86"/>
                <a:gd name="T10" fmla="*/ 995 w 998"/>
                <a:gd name="T11" fmla="*/ 0 h 86"/>
                <a:gd name="T12" fmla="*/ 993 w 998"/>
                <a:gd name="T13" fmla="*/ 0 h 86"/>
                <a:gd name="T14" fmla="*/ 993 w 998"/>
                <a:gd name="T15" fmla="*/ 0 h 86"/>
                <a:gd name="T16" fmla="*/ 991 w 998"/>
                <a:gd name="T17" fmla="*/ 0 h 86"/>
                <a:gd name="T18" fmla="*/ 991 w 998"/>
                <a:gd name="T19" fmla="*/ 0 h 86"/>
                <a:gd name="T20" fmla="*/ 991 w 998"/>
                <a:gd name="T21" fmla="*/ 0 h 86"/>
                <a:gd name="T22" fmla="*/ 991 w 998"/>
                <a:gd name="T23" fmla="*/ 16 h 86"/>
                <a:gd name="T24" fmla="*/ 993 w 998"/>
                <a:gd name="T25" fmla="*/ 41 h 86"/>
                <a:gd name="T26" fmla="*/ 998 w 998"/>
                <a:gd name="T27" fmla="*/ 41 h 86"/>
                <a:gd name="T28" fmla="*/ 996 w 998"/>
                <a:gd name="T29" fmla="*/ 68 h 86"/>
                <a:gd name="T30" fmla="*/ 996 w 998"/>
                <a:gd name="T31" fmla="*/ 68 h 86"/>
                <a:gd name="T32" fmla="*/ 996 w 998"/>
                <a:gd name="T33" fmla="*/ 68 h 86"/>
                <a:gd name="T34" fmla="*/ 995 w 998"/>
                <a:gd name="T35" fmla="*/ 68 h 86"/>
                <a:gd name="T36" fmla="*/ 995 w 998"/>
                <a:gd name="T37" fmla="*/ 66 h 86"/>
                <a:gd name="T38" fmla="*/ 995 w 998"/>
                <a:gd name="T39" fmla="*/ 66 h 86"/>
                <a:gd name="T40" fmla="*/ 993 w 998"/>
                <a:gd name="T41" fmla="*/ 66 h 86"/>
                <a:gd name="T42" fmla="*/ 993 w 998"/>
                <a:gd name="T43" fmla="*/ 66 h 86"/>
                <a:gd name="T44" fmla="*/ 991 w 998"/>
                <a:gd name="T45" fmla="*/ 66 h 86"/>
                <a:gd name="T46" fmla="*/ 993 w 998"/>
                <a:gd name="T47" fmla="*/ 41 h 86"/>
                <a:gd name="T48" fmla="*/ 998 w 998"/>
                <a:gd name="T49" fmla="*/ 41 h 86"/>
                <a:gd name="T50" fmla="*/ 0 w 998"/>
                <a:gd name="T51" fmla="*/ 25 h 86"/>
                <a:gd name="T52" fmla="*/ 0 w 998"/>
                <a:gd name="T53" fmla="*/ 41 h 86"/>
                <a:gd name="T54" fmla="*/ 0 w 998"/>
                <a:gd name="T55" fmla="*/ 68 h 86"/>
                <a:gd name="T56" fmla="*/ 1 w 998"/>
                <a:gd name="T57" fmla="*/ 86 h 86"/>
                <a:gd name="T58" fmla="*/ 6 w 998"/>
                <a:gd name="T59" fmla="*/ 84 h 86"/>
                <a:gd name="T60" fmla="*/ 5 w 998"/>
                <a:gd name="T61" fmla="*/ 68 h 86"/>
                <a:gd name="T62" fmla="*/ 5 w 998"/>
                <a:gd name="T63" fmla="*/ 41 h 86"/>
                <a:gd name="T64" fmla="*/ 5 w 998"/>
                <a:gd name="T65" fmla="*/ 21 h 86"/>
                <a:gd name="T66" fmla="*/ 5 w 998"/>
                <a:gd name="T67" fmla="*/ 23 h 86"/>
                <a:gd name="T68" fmla="*/ 5 w 998"/>
                <a:gd name="T69" fmla="*/ 23 h 86"/>
                <a:gd name="T70" fmla="*/ 3 w 998"/>
                <a:gd name="T71" fmla="*/ 23 h 86"/>
                <a:gd name="T72" fmla="*/ 3 w 998"/>
                <a:gd name="T73" fmla="*/ 23 h 86"/>
                <a:gd name="T74" fmla="*/ 1 w 998"/>
                <a:gd name="T75" fmla="*/ 23 h 86"/>
                <a:gd name="T76" fmla="*/ 1 w 998"/>
                <a:gd name="T77" fmla="*/ 25 h 86"/>
                <a:gd name="T78" fmla="*/ 1 w 998"/>
                <a:gd name="T79" fmla="*/ 25 h 86"/>
                <a:gd name="T80" fmla="*/ 0 w 998"/>
                <a:gd name="T81" fmla="*/ 25 h 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98"/>
                <a:gd name="T124" fmla="*/ 0 h 86"/>
                <a:gd name="T125" fmla="*/ 998 w 998"/>
                <a:gd name="T126" fmla="*/ 86 h 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98" h="86">
                  <a:moveTo>
                    <a:pt x="998" y="41"/>
                  </a:moveTo>
                  <a:lnTo>
                    <a:pt x="996" y="16"/>
                  </a:lnTo>
                  <a:lnTo>
                    <a:pt x="996" y="0"/>
                  </a:lnTo>
                  <a:lnTo>
                    <a:pt x="995" y="0"/>
                  </a:lnTo>
                  <a:lnTo>
                    <a:pt x="993" y="0"/>
                  </a:lnTo>
                  <a:lnTo>
                    <a:pt x="991" y="0"/>
                  </a:lnTo>
                  <a:lnTo>
                    <a:pt x="991" y="16"/>
                  </a:lnTo>
                  <a:lnTo>
                    <a:pt x="993" y="41"/>
                  </a:lnTo>
                  <a:lnTo>
                    <a:pt x="998" y="41"/>
                  </a:lnTo>
                  <a:lnTo>
                    <a:pt x="996" y="68"/>
                  </a:lnTo>
                  <a:lnTo>
                    <a:pt x="995" y="68"/>
                  </a:lnTo>
                  <a:lnTo>
                    <a:pt x="995" y="66"/>
                  </a:lnTo>
                  <a:lnTo>
                    <a:pt x="993" y="66"/>
                  </a:lnTo>
                  <a:lnTo>
                    <a:pt x="991" y="66"/>
                  </a:lnTo>
                  <a:lnTo>
                    <a:pt x="993" y="41"/>
                  </a:lnTo>
                  <a:lnTo>
                    <a:pt x="998" y="41"/>
                  </a:lnTo>
                  <a:close/>
                  <a:moveTo>
                    <a:pt x="0" y="25"/>
                  </a:moveTo>
                  <a:lnTo>
                    <a:pt x="0" y="41"/>
                  </a:lnTo>
                  <a:lnTo>
                    <a:pt x="0" y="68"/>
                  </a:lnTo>
                  <a:lnTo>
                    <a:pt x="1" y="86"/>
                  </a:lnTo>
                  <a:lnTo>
                    <a:pt x="6" y="84"/>
                  </a:lnTo>
                  <a:lnTo>
                    <a:pt x="5" y="68"/>
                  </a:lnTo>
                  <a:lnTo>
                    <a:pt x="5" y="41"/>
                  </a:lnTo>
                  <a:lnTo>
                    <a:pt x="5" y="21"/>
                  </a:lnTo>
                  <a:lnTo>
                    <a:pt x="5" y="23"/>
                  </a:lnTo>
                  <a:lnTo>
                    <a:pt x="3" y="23"/>
                  </a:lnTo>
                  <a:lnTo>
                    <a:pt x="1" y="23"/>
                  </a:lnTo>
                  <a:lnTo>
                    <a:pt x="1" y="25"/>
                  </a:lnTo>
                  <a:lnTo>
                    <a:pt x="0" y="25"/>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8" name="Freeform 265"/>
            <p:cNvSpPr>
              <a:spLocks noEditPoints="1"/>
            </p:cNvSpPr>
            <p:nvPr/>
          </p:nvSpPr>
          <p:spPr bwMode="auto">
            <a:xfrm>
              <a:off x="1534" y="2904"/>
              <a:ext cx="994" cy="86"/>
            </a:xfrm>
            <a:custGeom>
              <a:avLst/>
              <a:gdLst>
                <a:gd name="T0" fmla="*/ 994 w 994"/>
                <a:gd name="T1" fmla="*/ 41 h 86"/>
                <a:gd name="T2" fmla="*/ 994 w 994"/>
                <a:gd name="T3" fmla="*/ 16 h 86"/>
                <a:gd name="T4" fmla="*/ 992 w 994"/>
                <a:gd name="T5" fmla="*/ 0 h 86"/>
                <a:gd name="T6" fmla="*/ 992 w 994"/>
                <a:gd name="T7" fmla="*/ 0 h 86"/>
                <a:gd name="T8" fmla="*/ 990 w 994"/>
                <a:gd name="T9" fmla="*/ 0 h 86"/>
                <a:gd name="T10" fmla="*/ 990 w 994"/>
                <a:gd name="T11" fmla="*/ 0 h 86"/>
                <a:gd name="T12" fmla="*/ 990 w 994"/>
                <a:gd name="T13" fmla="*/ 0 h 86"/>
                <a:gd name="T14" fmla="*/ 989 w 994"/>
                <a:gd name="T15" fmla="*/ 0 h 86"/>
                <a:gd name="T16" fmla="*/ 989 w 994"/>
                <a:gd name="T17" fmla="*/ 0 h 86"/>
                <a:gd name="T18" fmla="*/ 989 w 994"/>
                <a:gd name="T19" fmla="*/ 0 h 86"/>
                <a:gd name="T20" fmla="*/ 987 w 994"/>
                <a:gd name="T21" fmla="*/ 0 h 86"/>
                <a:gd name="T22" fmla="*/ 989 w 994"/>
                <a:gd name="T23" fmla="*/ 16 h 86"/>
                <a:gd name="T24" fmla="*/ 989 w 994"/>
                <a:gd name="T25" fmla="*/ 41 h 86"/>
                <a:gd name="T26" fmla="*/ 994 w 994"/>
                <a:gd name="T27" fmla="*/ 41 h 86"/>
                <a:gd name="T28" fmla="*/ 994 w 994"/>
                <a:gd name="T29" fmla="*/ 66 h 86"/>
                <a:gd name="T30" fmla="*/ 994 w 994"/>
                <a:gd name="T31" fmla="*/ 66 h 86"/>
                <a:gd name="T32" fmla="*/ 992 w 994"/>
                <a:gd name="T33" fmla="*/ 66 h 86"/>
                <a:gd name="T34" fmla="*/ 992 w 994"/>
                <a:gd name="T35" fmla="*/ 66 h 86"/>
                <a:gd name="T36" fmla="*/ 990 w 994"/>
                <a:gd name="T37" fmla="*/ 66 h 86"/>
                <a:gd name="T38" fmla="*/ 990 w 994"/>
                <a:gd name="T39" fmla="*/ 66 h 86"/>
                <a:gd name="T40" fmla="*/ 990 w 994"/>
                <a:gd name="T41" fmla="*/ 66 h 86"/>
                <a:gd name="T42" fmla="*/ 989 w 994"/>
                <a:gd name="T43" fmla="*/ 66 h 86"/>
                <a:gd name="T44" fmla="*/ 989 w 994"/>
                <a:gd name="T45" fmla="*/ 66 h 86"/>
                <a:gd name="T46" fmla="*/ 989 w 994"/>
                <a:gd name="T47" fmla="*/ 41 h 86"/>
                <a:gd name="T48" fmla="*/ 994 w 994"/>
                <a:gd name="T49" fmla="*/ 41 h 86"/>
                <a:gd name="T50" fmla="*/ 2 w 994"/>
                <a:gd name="T51" fmla="*/ 23 h 86"/>
                <a:gd name="T52" fmla="*/ 0 w 994"/>
                <a:gd name="T53" fmla="*/ 41 h 86"/>
                <a:gd name="T54" fmla="*/ 2 w 994"/>
                <a:gd name="T55" fmla="*/ 68 h 86"/>
                <a:gd name="T56" fmla="*/ 4 w 994"/>
                <a:gd name="T57" fmla="*/ 86 h 86"/>
                <a:gd name="T58" fmla="*/ 9 w 994"/>
                <a:gd name="T59" fmla="*/ 83 h 86"/>
                <a:gd name="T60" fmla="*/ 7 w 994"/>
                <a:gd name="T61" fmla="*/ 68 h 86"/>
                <a:gd name="T62" fmla="*/ 5 w 994"/>
                <a:gd name="T63" fmla="*/ 41 h 86"/>
                <a:gd name="T64" fmla="*/ 7 w 994"/>
                <a:gd name="T65" fmla="*/ 21 h 86"/>
                <a:gd name="T66" fmla="*/ 5 w 994"/>
                <a:gd name="T67" fmla="*/ 21 h 86"/>
                <a:gd name="T68" fmla="*/ 5 w 994"/>
                <a:gd name="T69" fmla="*/ 21 h 86"/>
                <a:gd name="T70" fmla="*/ 5 w 994"/>
                <a:gd name="T71" fmla="*/ 21 h 86"/>
                <a:gd name="T72" fmla="*/ 4 w 994"/>
                <a:gd name="T73" fmla="*/ 21 h 86"/>
                <a:gd name="T74" fmla="*/ 4 w 994"/>
                <a:gd name="T75" fmla="*/ 23 h 86"/>
                <a:gd name="T76" fmla="*/ 4 w 994"/>
                <a:gd name="T77" fmla="*/ 23 h 86"/>
                <a:gd name="T78" fmla="*/ 2 w 994"/>
                <a:gd name="T79" fmla="*/ 23 h 86"/>
                <a:gd name="T80" fmla="*/ 2 w 994"/>
                <a:gd name="T81" fmla="*/ 23 h 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94"/>
                <a:gd name="T124" fmla="*/ 0 h 86"/>
                <a:gd name="T125" fmla="*/ 994 w 994"/>
                <a:gd name="T126" fmla="*/ 86 h 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94" h="86">
                  <a:moveTo>
                    <a:pt x="994" y="41"/>
                  </a:moveTo>
                  <a:lnTo>
                    <a:pt x="994" y="16"/>
                  </a:lnTo>
                  <a:lnTo>
                    <a:pt x="992" y="0"/>
                  </a:lnTo>
                  <a:lnTo>
                    <a:pt x="990" y="0"/>
                  </a:lnTo>
                  <a:lnTo>
                    <a:pt x="989" y="0"/>
                  </a:lnTo>
                  <a:lnTo>
                    <a:pt x="987" y="0"/>
                  </a:lnTo>
                  <a:lnTo>
                    <a:pt x="989" y="16"/>
                  </a:lnTo>
                  <a:lnTo>
                    <a:pt x="989" y="41"/>
                  </a:lnTo>
                  <a:lnTo>
                    <a:pt x="994" y="41"/>
                  </a:lnTo>
                  <a:lnTo>
                    <a:pt x="994" y="66"/>
                  </a:lnTo>
                  <a:lnTo>
                    <a:pt x="992" y="66"/>
                  </a:lnTo>
                  <a:lnTo>
                    <a:pt x="990" y="66"/>
                  </a:lnTo>
                  <a:lnTo>
                    <a:pt x="989" y="66"/>
                  </a:lnTo>
                  <a:lnTo>
                    <a:pt x="989" y="41"/>
                  </a:lnTo>
                  <a:lnTo>
                    <a:pt x="994" y="41"/>
                  </a:lnTo>
                  <a:close/>
                  <a:moveTo>
                    <a:pt x="2" y="23"/>
                  </a:moveTo>
                  <a:lnTo>
                    <a:pt x="0" y="41"/>
                  </a:lnTo>
                  <a:lnTo>
                    <a:pt x="2" y="68"/>
                  </a:lnTo>
                  <a:lnTo>
                    <a:pt x="4" y="86"/>
                  </a:lnTo>
                  <a:lnTo>
                    <a:pt x="9" y="83"/>
                  </a:lnTo>
                  <a:lnTo>
                    <a:pt x="7" y="68"/>
                  </a:lnTo>
                  <a:lnTo>
                    <a:pt x="5" y="41"/>
                  </a:lnTo>
                  <a:lnTo>
                    <a:pt x="7" y="21"/>
                  </a:lnTo>
                  <a:lnTo>
                    <a:pt x="5" y="21"/>
                  </a:lnTo>
                  <a:lnTo>
                    <a:pt x="4" y="21"/>
                  </a:lnTo>
                  <a:lnTo>
                    <a:pt x="4" y="23"/>
                  </a:lnTo>
                  <a:lnTo>
                    <a:pt x="2" y="23"/>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79" name="Freeform 266"/>
            <p:cNvSpPr>
              <a:spLocks noEditPoints="1"/>
            </p:cNvSpPr>
            <p:nvPr/>
          </p:nvSpPr>
          <p:spPr bwMode="auto">
            <a:xfrm>
              <a:off x="1538" y="2904"/>
              <a:ext cx="988" cy="84"/>
            </a:xfrm>
            <a:custGeom>
              <a:avLst/>
              <a:gdLst>
                <a:gd name="T0" fmla="*/ 988 w 988"/>
                <a:gd name="T1" fmla="*/ 41 h 84"/>
                <a:gd name="T2" fmla="*/ 986 w 988"/>
                <a:gd name="T3" fmla="*/ 16 h 84"/>
                <a:gd name="T4" fmla="*/ 986 w 988"/>
                <a:gd name="T5" fmla="*/ 0 h 84"/>
                <a:gd name="T6" fmla="*/ 985 w 988"/>
                <a:gd name="T7" fmla="*/ 0 h 84"/>
                <a:gd name="T8" fmla="*/ 985 w 988"/>
                <a:gd name="T9" fmla="*/ 0 h 84"/>
                <a:gd name="T10" fmla="*/ 985 w 988"/>
                <a:gd name="T11" fmla="*/ 0 h 84"/>
                <a:gd name="T12" fmla="*/ 983 w 988"/>
                <a:gd name="T13" fmla="*/ 0 h 84"/>
                <a:gd name="T14" fmla="*/ 983 w 988"/>
                <a:gd name="T15" fmla="*/ 0 h 84"/>
                <a:gd name="T16" fmla="*/ 981 w 988"/>
                <a:gd name="T17" fmla="*/ 0 h 84"/>
                <a:gd name="T18" fmla="*/ 981 w 988"/>
                <a:gd name="T19" fmla="*/ 0 h 84"/>
                <a:gd name="T20" fmla="*/ 981 w 988"/>
                <a:gd name="T21" fmla="*/ 0 h 84"/>
                <a:gd name="T22" fmla="*/ 981 w 988"/>
                <a:gd name="T23" fmla="*/ 16 h 84"/>
                <a:gd name="T24" fmla="*/ 983 w 988"/>
                <a:gd name="T25" fmla="*/ 41 h 84"/>
                <a:gd name="T26" fmla="*/ 988 w 988"/>
                <a:gd name="T27" fmla="*/ 41 h 84"/>
                <a:gd name="T28" fmla="*/ 986 w 988"/>
                <a:gd name="T29" fmla="*/ 66 h 84"/>
                <a:gd name="T30" fmla="*/ 986 w 988"/>
                <a:gd name="T31" fmla="*/ 66 h 84"/>
                <a:gd name="T32" fmla="*/ 986 w 988"/>
                <a:gd name="T33" fmla="*/ 66 h 84"/>
                <a:gd name="T34" fmla="*/ 985 w 988"/>
                <a:gd name="T35" fmla="*/ 66 h 84"/>
                <a:gd name="T36" fmla="*/ 985 w 988"/>
                <a:gd name="T37" fmla="*/ 66 h 84"/>
                <a:gd name="T38" fmla="*/ 985 w 988"/>
                <a:gd name="T39" fmla="*/ 66 h 84"/>
                <a:gd name="T40" fmla="*/ 983 w 988"/>
                <a:gd name="T41" fmla="*/ 66 h 84"/>
                <a:gd name="T42" fmla="*/ 983 w 988"/>
                <a:gd name="T43" fmla="*/ 66 h 84"/>
                <a:gd name="T44" fmla="*/ 981 w 988"/>
                <a:gd name="T45" fmla="*/ 66 h 84"/>
                <a:gd name="T46" fmla="*/ 983 w 988"/>
                <a:gd name="T47" fmla="*/ 41 h 84"/>
                <a:gd name="T48" fmla="*/ 988 w 988"/>
                <a:gd name="T49" fmla="*/ 41 h 84"/>
                <a:gd name="T50" fmla="*/ 0 w 988"/>
                <a:gd name="T51" fmla="*/ 21 h 84"/>
                <a:gd name="T52" fmla="*/ 0 w 988"/>
                <a:gd name="T53" fmla="*/ 41 h 84"/>
                <a:gd name="T54" fmla="*/ 0 w 988"/>
                <a:gd name="T55" fmla="*/ 68 h 84"/>
                <a:gd name="T56" fmla="*/ 1 w 988"/>
                <a:gd name="T57" fmla="*/ 84 h 84"/>
                <a:gd name="T58" fmla="*/ 6 w 988"/>
                <a:gd name="T59" fmla="*/ 83 h 84"/>
                <a:gd name="T60" fmla="*/ 5 w 988"/>
                <a:gd name="T61" fmla="*/ 68 h 84"/>
                <a:gd name="T62" fmla="*/ 5 w 988"/>
                <a:gd name="T63" fmla="*/ 41 h 84"/>
                <a:gd name="T64" fmla="*/ 5 w 988"/>
                <a:gd name="T65" fmla="*/ 20 h 84"/>
                <a:gd name="T66" fmla="*/ 5 w 988"/>
                <a:gd name="T67" fmla="*/ 20 h 84"/>
                <a:gd name="T68" fmla="*/ 5 w 988"/>
                <a:gd name="T69" fmla="*/ 20 h 84"/>
                <a:gd name="T70" fmla="*/ 3 w 988"/>
                <a:gd name="T71" fmla="*/ 21 h 84"/>
                <a:gd name="T72" fmla="*/ 3 w 988"/>
                <a:gd name="T73" fmla="*/ 21 h 84"/>
                <a:gd name="T74" fmla="*/ 1 w 988"/>
                <a:gd name="T75" fmla="*/ 21 h 84"/>
                <a:gd name="T76" fmla="*/ 1 w 988"/>
                <a:gd name="T77" fmla="*/ 21 h 84"/>
                <a:gd name="T78" fmla="*/ 1 w 988"/>
                <a:gd name="T79" fmla="*/ 21 h 84"/>
                <a:gd name="T80" fmla="*/ 0 w 988"/>
                <a:gd name="T81" fmla="*/ 21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8"/>
                <a:gd name="T124" fmla="*/ 0 h 84"/>
                <a:gd name="T125" fmla="*/ 988 w 988"/>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8" h="84">
                  <a:moveTo>
                    <a:pt x="988" y="41"/>
                  </a:moveTo>
                  <a:lnTo>
                    <a:pt x="986" y="16"/>
                  </a:lnTo>
                  <a:lnTo>
                    <a:pt x="986" y="0"/>
                  </a:lnTo>
                  <a:lnTo>
                    <a:pt x="985" y="0"/>
                  </a:lnTo>
                  <a:lnTo>
                    <a:pt x="983" y="0"/>
                  </a:lnTo>
                  <a:lnTo>
                    <a:pt x="981" y="0"/>
                  </a:lnTo>
                  <a:lnTo>
                    <a:pt x="981" y="16"/>
                  </a:lnTo>
                  <a:lnTo>
                    <a:pt x="983" y="41"/>
                  </a:lnTo>
                  <a:lnTo>
                    <a:pt x="988" y="41"/>
                  </a:lnTo>
                  <a:lnTo>
                    <a:pt x="986" y="66"/>
                  </a:lnTo>
                  <a:lnTo>
                    <a:pt x="985" y="66"/>
                  </a:lnTo>
                  <a:lnTo>
                    <a:pt x="983" y="66"/>
                  </a:lnTo>
                  <a:lnTo>
                    <a:pt x="981" y="66"/>
                  </a:lnTo>
                  <a:lnTo>
                    <a:pt x="983" y="41"/>
                  </a:lnTo>
                  <a:lnTo>
                    <a:pt x="988" y="41"/>
                  </a:lnTo>
                  <a:close/>
                  <a:moveTo>
                    <a:pt x="0" y="21"/>
                  </a:moveTo>
                  <a:lnTo>
                    <a:pt x="0" y="41"/>
                  </a:lnTo>
                  <a:lnTo>
                    <a:pt x="0" y="68"/>
                  </a:lnTo>
                  <a:lnTo>
                    <a:pt x="1" y="84"/>
                  </a:lnTo>
                  <a:lnTo>
                    <a:pt x="6" y="83"/>
                  </a:lnTo>
                  <a:lnTo>
                    <a:pt x="5" y="68"/>
                  </a:lnTo>
                  <a:lnTo>
                    <a:pt x="5" y="41"/>
                  </a:lnTo>
                  <a:lnTo>
                    <a:pt x="5" y="20"/>
                  </a:lnTo>
                  <a:lnTo>
                    <a:pt x="3" y="21"/>
                  </a:lnTo>
                  <a:lnTo>
                    <a:pt x="1" y="21"/>
                  </a:lnTo>
                  <a:lnTo>
                    <a:pt x="0" y="21"/>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0" name="Freeform 267"/>
            <p:cNvSpPr>
              <a:spLocks noEditPoints="1"/>
            </p:cNvSpPr>
            <p:nvPr/>
          </p:nvSpPr>
          <p:spPr bwMode="auto">
            <a:xfrm>
              <a:off x="1539" y="2904"/>
              <a:ext cx="984" cy="83"/>
            </a:xfrm>
            <a:custGeom>
              <a:avLst/>
              <a:gdLst>
                <a:gd name="T0" fmla="*/ 984 w 984"/>
                <a:gd name="T1" fmla="*/ 41 h 83"/>
                <a:gd name="T2" fmla="*/ 984 w 984"/>
                <a:gd name="T3" fmla="*/ 16 h 83"/>
                <a:gd name="T4" fmla="*/ 982 w 984"/>
                <a:gd name="T5" fmla="*/ 0 h 83"/>
                <a:gd name="T6" fmla="*/ 982 w 984"/>
                <a:gd name="T7" fmla="*/ 0 h 83"/>
                <a:gd name="T8" fmla="*/ 980 w 984"/>
                <a:gd name="T9" fmla="*/ 0 h 83"/>
                <a:gd name="T10" fmla="*/ 980 w 984"/>
                <a:gd name="T11" fmla="*/ 0 h 83"/>
                <a:gd name="T12" fmla="*/ 980 w 984"/>
                <a:gd name="T13" fmla="*/ 0 h 83"/>
                <a:gd name="T14" fmla="*/ 979 w 984"/>
                <a:gd name="T15" fmla="*/ 0 h 83"/>
                <a:gd name="T16" fmla="*/ 979 w 984"/>
                <a:gd name="T17" fmla="*/ 0 h 83"/>
                <a:gd name="T18" fmla="*/ 979 w 984"/>
                <a:gd name="T19" fmla="*/ 0 h 83"/>
                <a:gd name="T20" fmla="*/ 977 w 984"/>
                <a:gd name="T21" fmla="*/ 0 h 83"/>
                <a:gd name="T22" fmla="*/ 979 w 984"/>
                <a:gd name="T23" fmla="*/ 16 h 83"/>
                <a:gd name="T24" fmla="*/ 979 w 984"/>
                <a:gd name="T25" fmla="*/ 41 h 83"/>
                <a:gd name="T26" fmla="*/ 984 w 984"/>
                <a:gd name="T27" fmla="*/ 41 h 83"/>
                <a:gd name="T28" fmla="*/ 984 w 984"/>
                <a:gd name="T29" fmla="*/ 66 h 83"/>
                <a:gd name="T30" fmla="*/ 984 w 984"/>
                <a:gd name="T31" fmla="*/ 66 h 83"/>
                <a:gd name="T32" fmla="*/ 982 w 984"/>
                <a:gd name="T33" fmla="*/ 66 h 83"/>
                <a:gd name="T34" fmla="*/ 982 w 984"/>
                <a:gd name="T35" fmla="*/ 66 h 83"/>
                <a:gd name="T36" fmla="*/ 980 w 984"/>
                <a:gd name="T37" fmla="*/ 66 h 83"/>
                <a:gd name="T38" fmla="*/ 980 w 984"/>
                <a:gd name="T39" fmla="*/ 66 h 83"/>
                <a:gd name="T40" fmla="*/ 980 w 984"/>
                <a:gd name="T41" fmla="*/ 66 h 83"/>
                <a:gd name="T42" fmla="*/ 979 w 984"/>
                <a:gd name="T43" fmla="*/ 66 h 83"/>
                <a:gd name="T44" fmla="*/ 979 w 984"/>
                <a:gd name="T45" fmla="*/ 66 h 83"/>
                <a:gd name="T46" fmla="*/ 979 w 984"/>
                <a:gd name="T47" fmla="*/ 41 h 83"/>
                <a:gd name="T48" fmla="*/ 984 w 984"/>
                <a:gd name="T49" fmla="*/ 41 h 83"/>
                <a:gd name="T50" fmla="*/ 2 w 984"/>
                <a:gd name="T51" fmla="*/ 21 h 83"/>
                <a:gd name="T52" fmla="*/ 0 w 984"/>
                <a:gd name="T53" fmla="*/ 41 h 83"/>
                <a:gd name="T54" fmla="*/ 2 w 984"/>
                <a:gd name="T55" fmla="*/ 68 h 83"/>
                <a:gd name="T56" fmla="*/ 4 w 984"/>
                <a:gd name="T57" fmla="*/ 83 h 83"/>
                <a:gd name="T58" fmla="*/ 9 w 984"/>
                <a:gd name="T59" fmla="*/ 81 h 83"/>
                <a:gd name="T60" fmla="*/ 7 w 984"/>
                <a:gd name="T61" fmla="*/ 66 h 83"/>
                <a:gd name="T62" fmla="*/ 5 w 984"/>
                <a:gd name="T63" fmla="*/ 41 h 83"/>
                <a:gd name="T64" fmla="*/ 7 w 984"/>
                <a:gd name="T65" fmla="*/ 18 h 83"/>
                <a:gd name="T66" fmla="*/ 5 w 984"/>
                <a:gd name="T67" fmla="*/ 20 h 83"/>
                <a:gd name="T68" fmla="*/ 5 w 984"/>
                <a:gd name="T69" fmla="*/ 20 h 83"/>
                <a:gd name="T70" fmla="*/ 5 w 984"/>
                <a:gd name="T71" fmla="*/ 20 h 83"/>
                <a:gd name="T72" fmla="*/ 4 w 984"/>
                <a:gd name="T73" fmla="*/ 20 h 83"/>
                <a:gd name="T74" fmla="*/ 4 w 984"/>
                <a:gd name="T75" fmla="*/ 20 h 83"/>
                <a:gd name="T76" fmla="*/ 4 w 984"/>
                <a:gd name="T77" fmla="*/ 20 h 83"/>
                <a:gd name="T78" fmla="*/ 2 w 984"/>
                <a:gd name="T79" fmla="*/ 21 h 83"/>
                <a:gd name="T80" fmla="*/ 2 w 984"/>
                <a:gd name="T81" fmla="*/ 21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4"/>
                <a:gd name="T124" fmla="*/ 0 h 83"/>
                <a:gd name="T125" fmla="*/ 984 w 984"/>
                <a:gd name="T126" fmla="*/ 83 h 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4" h="83">
                  <a:moveTo>
                    <a:pt x="984" y="41"/>
                  </a:moveTo>
                  <a:lnTo>
                    <a:pt x="984" y="16"/>
                  </a:lnTo>
                  <a:lnTo>
                    <a:pt x="982" y="0"/>
                  </a:lnTo>
                  <a:lnTo>
                    <a:pt x="980" y="0"/>
                  </a:lnTo>
                  <a:lnTo>
                    <a:pt x="979" y="0"/>
                  </a:lnTo>
                  <a:lnTo>
                    <a:pt x="977" y="0"/>
                  </a:lnTo>
                  <a:lnTo>
                    <a:pt x="979" y="16"/>
                  </a:lnTo>
                  <a:lnTo>
                    <a:pt x="979" y="41"/>
                  </a:lnTo>
                  <a:lnTo>
                    <a:pt x="984" y="41"/>
                  </a:lnTo>
                  <a:lnTo>
                    <a:pt x="984" y="66"/>
                  </a:lnTo>
                  <a:lnTo>
                    <a:pt x="982" y="66"/>
                  </a:lnTo>
                  <a:lnTo>
                    <a:pt x="980" y="66"/>
                  </a:lnTo>
                  <a:lnTo>
                    <a:pt x="979" y="66"/>
                  </a:lnTo>
                  <a:lnTo>
                    <a:pt x="979" y="41"/>
                  </a:lnTo>
                  <a:lnTo>
                    <a:pt x="984" y="41"/>
                  </a:lnTo>
                  <a:close/>
                  <a:moveTo>
                    <a:pt x="2" y="21"/>
                  </a:moveTo>
                  <a:lnTo>
                    <a:pt x="0" y="41"/>
                  </a:lnTo>
                  <a:lnTo>
                    <a:pt x="2" y="68"/>
                  </a:lnTo>
                  <a:lnTo>
                    <a:pt x="4" y="83"/>
                  </a:lnTo>
                  <a:lnTo>
                    <a:pt x="9" y="81"/>
                  </a:lnTo>
                  <a:lnTo>
                    <a:pt x="7" y="66"/>
                  </a:lnTo>
                  <a:lnTo>
                    <a:pt x="5" y="41"/>
                  </a:lnTo>
                  <a:lnTo>
                    <a:pt x="7" y="18"/>
                  </a:lnTo>
                  <a:lnTo>
                    <a:pt x="5" y="20"/>
                  </a:lnTo>
                  <a:lnTo>
                    <a:pt x="4" y="20"/>
                  </a:lnTo>
                  <a:lnTo>
                    <a:pt x="2" y="21"/>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1" name="Freeform 268"/>
            <p:cNvSpPr>
              <a:spLocks noEditPoints="1"/>
            </p:cNvSpPr>
            <p:nvPr/>
          </p:nvSpPr>
          <p:spPr bwMode="auto">
            <a:xfrm>
              <a:off x="1543" y="2904"/>
              <a:ext cx="978" cy="83"/>
            </a:xfrm>
            <a:custGeom>
              <a:avLst/>
              <a:gdLst>
                <a:gd name="T0" fmla="*/ 978 w 978"/>
                <a:gd name="T1" fmla="*/ 41 h 83"/>
                <a:gd name="T2" fmla="*/ 976 w 978"/>
                <a:gd name="T3" fmla="*/ 16 h 83"/>
                <a:gd name="T4" fmla="*/ 976 w 978"/>
                <a:gd name="T5" fmla="*/ 0 h 83"/>
                <a:gd name="T6" fmla="*/ 975 w 978"/>
                <a:gd name="T7" fmla="*/ 0 h 83"/>
                <a:gd name="T8" fmla="*/ 975 w 978"/>
                <a:gd name="T9" fmla="*/ 0 h 83"/>
                <a:gd name="T10" fmla="*/ 975 w 978"/>
                <a:gd name="T11" fmla="*/ 0 h 83"/>
                <a:gd name="T12" fmla="*/ 973 w 978"/>
                <a:gd name="T13" fmla="*/ 0 h 83"/>
                <a:gd name="T14" fmla="*/ 973 w 978"/>
                <a:gd name="T15" fmla="*/ 0 h 83"/>
                <a:gd name="T16" fmla="*/ 972 w 978"/>
                <a:gd name="T17" fmla="*/ 0 h 83"/>
                <a:gd name="T18" fmla="*/ 972 w 978"/>
                <a:gd name="T19" fmla="*/ 0 h 83"/>
                <a:gd name="T20" fmla="*/ 972 w 978"/>
                <a:gd name="T21" fmla="*/ 0 h 83"/>
                <a:gd name="T22" fmla="*/ 972 w 978"/>
                <a:gd name="T23" fmla="*/ 16 h 83"/>
                <a:gd name="T24" fmla="*/ 973 w 978"/>
                <a:gd name="T25" fmla="*/ 41 h 83"/>
                <a:gd name="T26" fmla="*/ 978 w 978"/>
                <a:gd name="T27" fmla="*/ 41 h 83"/>
                <a:gd name="T28" fmla="*/ 976 w 978"/>
                <a:gd name="T29" fmla="*/ 66 h 83"/>
                <a:gd name="T30" fmla="*/ 976 w 978"/>
                <a:gd name="T31" fmla="*/ 66 h 83"/>
                <a:gd name="T32" fmla="*/ 976 w 978"/>
                <a:gd name="T33" fmla="*/ 66 h 83"/>
                <a:gd name="T34" fmla="*/ 975 w 978"/>
                <a:gd name="T35" fmla="*/ 66 h 83"/>
                <a:gd name="T36" fmla="*/ 975 w 978"/>
                <a:gd name="T37" fmla="*/ 66 h 83"/>
                <a:gd name="T38" fmla="*/ 975 w 978"/>
                <a:gd name="T39" fmla="*/ 66 h 83"/>
                <a:gd name="T40" fmla="*/ 973 w 978"/>
                <a:gd name="T41" fmla="*/ 66 h 83"/>
                <a:gd name="T42" fmla="*/ 973 w 978"/>
                <a:gd name="T43" fmla="*/ 66 h 83"/>
                <a:gd name="T44" fmla="*/ 972 w 978"/>
                <a:gd name="T45" fmla="*/ 66 h 83"/>
                <a:gd name="T46" fmla="*/ 973 w 978"/>
                <a:gd name="T47" fmla="*/ 41 h 83"/>
                <a:gd name="T48" fmla="*/ 978 w 978"/>
                <a:gd name="T49" fmla="*/ 41 h 83"/>
                <a:gd name="T50" fmla="*/ 0 w 978"/>
                <a:gd name="T51" fmla="*/ 20 h 83"/>
                <a:gd name="T52" fmla="*/ 0 w 978"/>
                <a:gd name="T53" fmla="*/ 41 h 83"/>
                <a:gd name="T54" fmla="*/ 0 w 978"/>
                <a:gd name="T55" fmla="*/ 68 h 83"/>
                <a:gd name="T56" fmla="*/ 1 w 978"/>
                <a:gd name="T57" fmla="*/ 83 h 83"/>
                <a:gd name="T58" fmla="*/ 6 w 978"/>
                <a:gd name="T59" fmla="*/ 81 h 83"/>
                <a:gd name="T60" fmla="*/ 5 w 978"/>
                <a:gd name="T61" fmla="*/ 66 h 83"/>
                <a:gd name="T62" fmla="*/ 5 w 978"/>
                <a:gd name="T63" fmla="*/ 41 h 83"/>
                <a:gd name="T64" fmla="*/ 5 w 978"/>
                <a:gd name="T65" fmla="*/ 18 h 83"/>
                <a:gd name="T66" fmla="*/ 5 w 978"/>
                <a:gd name="T67" fmla="*/ 18 h 83"/>
                <a:gd name="T68" fmla="*/ 5 w 978"/>
                <a:gd name="T69" fmla="*/ 18 h 83"/>
                <a:gd name="T70" fmla="*/ 3 w 978"/>
                <a:gd name="T71" fmla="*/ 18 h 83"/>
                <a:gd name="T72" fmla="*/ 3 w 978"/>
                <a:gd name="T73" fmla="*/ 18 h 83"/>
                <a:gd name="T74" fmla="*/ 1 w 978"/>
                <a:gd name="T75" fmla="*/ 20 h 83"/>
                <a:gd name="T76" fmla="*/ 1 w 978"/>
                <a:gd name="T77" fmla="*/ 20 h 83"/>
                <a:gd name="T78" fmla="*/ 1 w 978"/>
                <a:gd name="T79" fmla="*/ 20 h 83"/>
                <a:gd name="T80" fmla="*/ 0 w 978"/>
                <a:gd name="T81" fmla="*/ 20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8"/>
                <a:gd name="T124" fmla="*/ 0 h 83"/>
                <a:gd name="T125" fmla="*/ 978 w 978"/>
                <a:gd name="T126" fmla="*/ 83 h 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8" h="83">
                  <a:moveTo>
                    <a:pt x="978" y="41"/>
                  </a:moveTo>
                  <a:lnTo>
                    <a:pt x="976" y="16"/>
                  </a:lnTo>
                  <a:lnTo>
                    <a:pt x="976" y="0"/>
                  </a:lnTo>
                  <a:lnTo>
                    <a:pt x="975" y="0"/>
                  </a:lnTo>
                  <a:lnTo>
                    <a:pt x="973" y="0"/>
                  </a:lnTo>
                  <a:lnTo>
                    <a:pt x="972" y="0"/>
                  </a:lnTo>
                  <a:lnTo>
                    <a:pt x="972" y="16"/>
                  </a:lnTo>
                  <a:lnTo>
                    <a:pt x="973" y="41"/>
                  </a:lnTo>
                  <a:lnTo>
                    <a:pt x="978" y="41"/>
                  </a:lnTo>
                  <a:lnTo>
                    <a:pt x="976" y="66"/>
                  </a:lnTo>
                  <a:lnTo>
                    <a:pt x="975" y="66"/>
                  </a:lnTo>
                  <a:lnTo>
                    <a:pt x="973" y="66"/>
                  </a:lnTo>
                  <a:lnTo>
                    <a:pt x="972" y="66"/>
                  </a:lnTo>
                  <a:lnTo>
                    <a:pt x="973" y="41"/>
                  </a:lnTo>
                  <a:lnTo>
                    <a:pt x="978" y="41"/>
                  </a:lnTo>
                  <a:close/>
                  <a:moveTo>
                    <a:pt x="0" y="20"/>
                  </a:moveTo>
                  <a:lnTo>
                    <a:pt x="0" y="41"/>
                  </a:lnTo>
                  <a:lnTo>
                    <a:pt x="0" y="68"/>
                  </a:lnTo>
                  <a:lnTo>
                    <a:pt x="1" y="83"/>
                  </a:lnTo>
                  <a:lnTo>
                    <a:pt x="6" y="81"/>
                  </a:lnTo>
                  <a:lnTo>
                    <a:pt x="5" y="66"/>
                  </a:lnTo>
                  <a:lnTo>
                    <a:pt x="5" y="41"/>
                  </a:lnTo>
                  <a:lnTo>
                    <a:pt x="5" y="18"/>
                  </a:lnTo>
                  <a:lnTo>
                    <a:pt x="3" y="18"/>
                  </a:lnTo>
                  <a:lnTo>
                    <a:pt x="1" y="20"/>
                  </a:lnTo>
                  <a:lnTo>
                    <a:pt x="0" y="2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2" name="Freeform 269"/>
            <p:cNvSpPr>
              <a:spLocks noEditPoints="1"/>
            </p:cNvSpPr>
            <p:nvPr/>
          </p:nvSpPr>
          <p:spPr bwMode="auto">
            <a:xfrm>
              <a:off x="1544" y="2904"/>
              <a:ext cx="974" cy="81"/>
            </a:xfrm>
            <a:custGeom>
              <a:avLst/>
              <a:gdLst>
                <a:gd name="T0" fmla="*/ 974 w 974"/>
                <a:gd name="T1" fmla="*/ 41 h 81"/>
                <a:gd name="T2" fmla="*/ 974 w 974"/>
                <a:gd name="T3" fmla="*/ 16 h 81"/>
                <a:gd name="T4" fmla="*/ 972 w 974"/>
                <a:gd name="T5" fmla="*/ 0 h 81"/>
                <a:gd name="T6" fmla="*/ 972 w 974"/>
                <a:gd name="T7" fmla="*/ 0 h 81"/>
                <a:gd name="T8" fmla="*/ 971 w 974"/>
                <a:gd name="T9" fmla="*/ 0 h 81"/>
                <a:gd name="T10" fmla="*/ 971 w 974"/>
                <a:gd name="T11" fmla="*/ 0 h 81"/>
                <a:gd name="T12" fmla="*/ 971 w 974"/>
                <a:gd name="T13" fmla="*/ 0 h 81"/>
                <a:gd name="T14" fmla="*/ 969 w 974"/>
                <a:gd name="T15" fmla="*/ 0 h 81"/>
                <a:gd name="T16" fmla="*/ 969 w 974"/>
                <a:gd name="T17" fmla="*/ 0 h 81"/>
                <a:gd name="T18" fmla="*/ 969 w 974"/>
                <a:gd name="T19" fmla="*/ 0 h 81"/>
                <a:gd name="T20" fmla="*/ 967 w 974"/>
                <a:gd name="T21" fmla="*/ 0 h 81"/>
                <a:gd name="T22" fmla="*/ 969 w 974"/>
                <a:gd name="T23" fmla="*/ 18 h 81"/>
                <a:gd name="T24" fmla="*/ 969 w 974"/>
                <a:gd name="T25" fmla="*/ 41 h 81"/>
                <a:gd name="T26" fmla="*/ 974 w 974"/>
                <a:gd name="T27" fmla="*/ 41 h 81"/>
                <a:gd name="T28" fmla="*/ 974 w 974"/>
                <a:gd name="T29" fmla="*/ 66 h 81"/>
                <a:gd name="T30" fmla="*/ 974 w 974"/>
                <a:gd name="T31" fmla="*/ 66 h 81"/>
                <a:gd name="T32" fmla="*/ 972 w 974"/>
                <a:gd name="T33" fmla="*/ 66 h 81"/>
                <a:gd name="T34" fmla="*/ 972 w 974"/>
                <a:gd name="T35" fmla="*/ 66 h 81"/>
                <a:gd name="T36" fmla="*/ 971 w 974"/>
                <a:gd name="T37" fmla="*/ 66 h 81"/>
                <a:gd name="T38" fmla="*/ 971 w 974"/>
                <a:gd name="T39" fmla="*/ 66 h 81"/>
                <a:gd name="T40" fmla="*/ 971 w 974"/>
                <a:gd name="T41" fmla="*/ 66 h 81"/>
                <a:gd name="T42" fmla="*/ 969 w 974"/>
                <a:gd name="T43" fmla="*/ 66 h 81"/>
                <a:gd name="T44" fmla="*/ 969 w 974"/>
                <a:gd name="T45" fmla="*/ 66 h 81"/>
                <a:gd name="T46" fmla="*/ 969 w 974"/>
                <a:gd name="T47" fmla="*/ 41 h 81"/>
                <a:gd name="T48" fmla="*/ 974 w 974"/>
                <a:gd name="T49" fmla="*/ 41 h 81"/>
                <a:gd name="T50" fmla="*/ 2 w 974"/>
                <a:gd name="T51" fmla="*/ 18 h 81"/>
                <a:gd name="T52" fmla="*/ 0 w 974"/>
                <a:gd name="T53" fmla="*/ 41 h 81"/>
                <a:gd name="T54" fmla="*/ 2 w 974"/>
                <a:gd name="T55" fmla="*/ 66 h 81"/>
                <a:gd name="T56" fmla="*/ 4 w 974"/>
                <a:gd name="T57" fmla="*/ 81 h 81"/>
                <a:gd name="T58" fmla="*/ 7 w 974"/>
                <a:gd name="T59" fmla="*/ 79 h 81"/>
                <a:gd name="T60" fmla="*/ 7 w 974"/>
                <a:gd name="T61" fmla="*/ 66 h 81"/>
                <a:gd name="T62" fmla="*/ 5 w 974"/>
                <a:gd name="T63" fmla="*/ 41 h 81"/>
                <a:gd name="T64" fmla="*/ 7 w 974"/>
                <a:gd name="T65" fmla="*/ 18 h 81"/>
                <a:gd name="T66" fmla="*/ 7 w 974"/>
                <a:gd name="T67" fmla="*/ 16 h 81"/>
                <a:gd name="T68" fmla="*/ 7 w 974"/>
                <a:gd name="T69" fmla="*/ 16 h 81"/>
                <a:gd name="T70" fmla="*/ 5 w 974"/>
                <a:gd name="T71" fmla="*/ 16 h 81"/>
                <a:gd name="T72" fmla="*/ 5 w 974"/>
                <a:gd name="T73" fmla="*/ 18 h 81"/>
                <a:gd name="T74" fmla="*/ 4 w 974"/>
                <a:gd name="T75" fmla="*/ 18 h 81"/>
                <a:gd name="T76" fmla="*/ 4 w 974"/>
                <a:gd name="T77" fmla="*/ 18 h 81"/>
                <a:gd name="T78" fmla="*/ 4 w 974"/>
                <a:gd name="T79" fmla="*/ 18 h 81"/>
                <a:gd name="T80" fmla="*/ 2 w 974"/>
                <a:gd name="T81" fmla="*/ 18 h 81"/>
                <a:gd name="T82" fmla="*/ 2 w 974"/>
                <a:gd name="T83" fmla="*/ 18 h 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4"/>
                <a:gd name="T127" fmla="*/ 0 h 81"/>
                <a:gd name="T128" fmla="*/ 974 w 974"/>
                <a:gd name="T129" fmla="*/ 81 h 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4" h="81">
                  <a:moveTo>
                    <a:pt x="974" y="41"/>
                  </a:moveTo>
                  <a:lnTo>
                    <a:pt x="974" y="16"/>
                  </a:lnTo>
                  <a:lnTo>
                    <a:pt x="972" y="0"/>
                  </a:lnTo>
                  <a:lnTo>
                    <a:pt x="971" y="0"/>
                  </a:lnTo>
                  <a:lnTo>
                    <a:pt x="969" y="0"/>
                  </a:lnTo>
                  <a:lnTo>
                    <a:pt x="967" y="0"/>
                  </a:lnTo>
                  <a:lnTo>
                    <a:pt x="969" y="18"/>
                  </a:lnTo>
                  <a:lnTo>
                    <a:pt x="969" y="41"/>
                  </a:lnTo>
                  <a:lnTo>
                    <a:pt x="974" y="41"/>
                  </a:lnTo>
                  <a:lnTo>
                    <a:pt x="974" y="66"/>
                  </a:lnTo>
                  <a:lnTo>
                    <a:pt x="972" y="66"/>
                  </a:lnTo>
                  <a:lnTo>
                    <a:pt x="971" y="66"/>
                  </a:lnTo>
                  <a:lnTo>
                    <a:pt x="969" y="66"/>
                  </a:lnTo>
                  <a:lnTo>
                    <a:pt x="969" y="41"/>
                  </a:lnTo>
                  <a:lnTo>
                    <a:pt x="974" y="41"/>
                  </a:lnTo>
                  <a:close/>
                  <a:moveTo>
                    <a:pt x="2" y="18"/>
                  </a:moveTo>
                  <a:lnTo>
                    <a:pt x="0" y="41"/>
                  </a:lnTo>
                  <a:lnTo>
                    <a:pt x="2" y="66"/>
                  </a:lnTo>
                  <a:lnTo>
                    <a:pt x="4" y="81"/>
                  </a:lnTo>
                  <a:lnTo>
                    <a:pt x="7" y="79"/>
                  </a:lnTo>
                  <a:lnTo>
                    <a:pt x="7" y="66"/>
                  </a:lnTo>
                  <a:lnTo>
                    <a:pt x="5" y="41"/>
                  </a:lnTo>
                  <a:lnTo>
                    <a:pt x="7" y="18"/>
                  </a:lnTo>
                  <a:lnTo>
                    <a:pt x="7" y="16"/>
                  </a:lnTo>
                  <a:lnTo>
                    <a:pt x="5" y="16"/>
                  </a:lnTo>
                  <a:lnTo>
                    <a:pt x="5" y="18"/>
                  </a:lnTo>
                  <a:lnTo>
                    <a:pt x="4" y="18"/>
                  </a:lnTo>
                  <a:lnTo>
                    <a:pt x="2" y="18"/>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3" name="Freeform 270"/>
            <p:cNvSpPr>
              <a:spLocks noEditPoints="1"/>
            </p:cNvSpPr>
            <p:nvPr/>
          </p:nvSpPr>
          <p:spPr bwMode="auto">
            <a:xfrm>
              <a:off x="1548" y="2904"/>
              <a:ext cx="968" cy="81"/>
            </a:xfrm>
            <a:custGeom>
              <a:avLst/>
              <a:gdLst>
                <a:gd name="T0" fmla="*/ 968 w 968"/>
                <a:gd name="T1" fmla="*/ 41 h 81"/>
                <a:gd name="T2" fmla="*/ 967 w 968"/>
                <a:gd name="T3" fmla="*/ 16 h 81"/>
                <a:gd name="T4" fmla="*/ 967 w 968"/>
                <a:gd name="T5" fmla="*/ 0 h 81"/>
                <a:gd name="T6" fmla="*/ 965 w 968"/>
                <a:gd name="T7" fmla="*/ 0 h 81"/>
                <a:gd name="T8" fmla="*/ 965 w 968"/>
                <a:gd name="T9" fmla="*/ 0 h 81"/>
                <a:gd name="T10" fmla="*/ 965 w 968"/>
                <a:gd name="T11" fmla="*/ 0 h 81"/>
                <a:gd name="T12" fmla="*/ 963 w 968"/>
                <a:gd name="T13" fmla="*/ 0 h 81"/>
                <a:gd name="T14" fmla="*/ 963 w 968"/>
                <a:gd name="T15" fmla="*/ 0 h 81"/>
                <a:gd name="T16" fmla="*/ 962 w 968"/>
                <a:gd name="T17" fmla="*/ 0 h 81"/>
                <a:gd name="T18" fmla="*/ 962 w 968"/>
                <a:gd name="T19" fmla="*/ 0 h 81"/>
                <a:gd name="T20" fmla="*/ 962 w 968"/>
                <a:gd name="T21" fmla="*/ 0 h 81"/>
                <a:gd name="T22" fmla="*/ 962 w 968"/>
                <a:gd name="T23" fmla="*/ 18 h 81"/>
                <a:gd name="T24" fmla="*/ 963 w 968"/>
                <a:gd name="T25" fmla="*/ 41 h 81"/>
                <a:gd name="T26" fmla="*/ 968 w 968"/>
                <a:gd name="T27" fmla="*/ 41 h 81"/>
                <a:gd name="T28" fmla="*/ 967 w 968"/>
                <a:gd name="T29" fmla="*/ 66 h 81"/>
                <a:gd name="T30" fmla="*/ 967 w 968"/>
                <a:gd name="T31" fmla="*/ 66 h 81"/>
                <a:gd name="T32" fmla="*/ 967 w 968"/>
                <a:gd name="T33" fmla="*/ 66 h 81"/>
                <a:gd name="T34" fmla="*/ 965 w 968"/>
                <a:gd name="T35" fmla="*/ 66 h 81"/>
                <a:gd name="T36" fmla="*/ 965 w 968"/>
                <a:gd name="T37" fmla="*/ 66 h 81"/>
                <a:gd name="T38" fmla="*/ 965 w 968"/>
                <a:gd name="T39" fmla="*/ 66 h 81"/>
                <a:gd name="T40" fmla="*/ 963 w 968"/>
                <a:gd name="T41" fmla="*/ 66 h 81"/>
                <a:gd name="T42" fmla="*/ 963 w 968"/>
                <a:gd name="T43" fmla="*/ 66 h 81"/>
                <a:gd name="T44" fmla="*/ 962 w 968"/>
                <a:gd name="T45" fmla="*/ 66 h 81"/>
                <a:gd name="T46" fmla="*/ 963 w 968"/>
                <a:gd name="T47" fmla="*/ 41 h 81"/>
                <a:gd name="T48" fmla="*/ 968 w 968"/>
                <a:gd name="T49" fmla="*/ 41 h 81"/>
                <a:gd name="T50" fmla="*/ 0 w 968"/>
                <a:gd name="T51" fmla="*/ 18 h 81"/>
                <a:gd name="T52" fmla="*/ 0 w 968"/>
                <a:gd name="T53" fmla="*/ 41 h 81"/>
                <a:gd name="T54" fmla="*/ 0 w 968"/>
                <a:gd name="T55" fmla="*/ 66 h 81"/>
                <a:gd name="T56" fmla="*/ 1 w 968"/>
                <a:gd name="T57" fmla="*/ 81 h 81"/>
                <a:gd name="T58" fmla="*/ 6 w 968"/>
                <a:gd name="T59" fmla="*/ 78 h 81"/>
                <a:gd name="T60" fmla="*/ 5 w 968"/>
                <a:gd name="T61" fmla="*/ 66 h 81"/>
                <a:gd name="T62" fmla="*/ 5 w 968"/>
                <a:gd name="T63" fmla="*/ 41 h 81"/>
                <a:gd name="T64" fmla="*/ 5 w 968"/>
                <a:gd name="T65" fmla="*/ 18 h 81"/>
                <a:gd name="T66" fmla="*/ 5 w 968"/>
                <a:gd name="T67" fmla="*/ 16 h 81"/>
                <a:gd name="T68" fmla="*/ 5 w 968"/>
                <a:gd name="T69" fmla="*/ 16 h 81"/>
                <a:gd name="T70" fmla="*/ 5 w 968"/>
                <a:gd name="T71" fmla="*/ 16 h 81"/>
                <a:gd name="T72" fmla="*/ 3 w 968"/>
                <a:gd name="T73" fmla="*/ 16 h 81"/>
                <a:gd name="T74" fmla="*/ 3 w 968"/>
                <a:gd name="T75" fmla="*/ 16 h 81"/>
                <a:gd name="T76" fmla="*/ 3 w 968"/>
                <a:gd name="T77" fmla="*/ 16 h 81"/>
                <a:gd name="T78" fmla="*/ 1 w 968"/>
                <a:gd name="T79" fmla="*/ 16 h 81"/>
                <a:gd name="T80" fmla="*/ 1 w 968"/>
                <a:gd name="T81" fmla="*/ 18 h 81"/>
                <a:gd name="T82" fmla="*/ 0 w 968"/>
                <a:gd name="T83" fmla="*/ 18 h 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68"/>
                <a:gd name="T127" fmla="*/ 0 h 81"/>
                <a:gd name="T128" fmla="*/ 968 w 968"/>
                <a:gd name="T129" fmla="*/ 81 h 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68" h="81">
                  <a:moveTo>
                    <a:pt x="968" y="41"/>
                  </a:moveTo>
                  <a:lnTo>
                    <a:pt x="967" y="16"/>
                  </a:lnTo>
                  <a:lnTo>
                    <a:pt x="967" y="0"/>
                  </a:lnTo>
                  <a:lnTo>
                    <a:pt x="965" y="0"/>
                  </a:lnTo>
                  <a:lnTo>
                    <a:pt x="963" y="0"/>
                  </a:lnTo>
                  <a:lnTo>
                    <a:pt x="962" y="0"/>
                  </a:lnTo>
                  <a:lnTo>
                    <a:pt x="962" y="18"/>
                  </a:lnTo>
                  <a:lnTo>
                    <a:pt x="963" y="41"/>
                  </a:lnTo>
                  <a:lnTo>
                    <a:pt x="968" y="41"/>
                  </a:lnTo>
                  <a:lnTo>
                    <a:pt x="967" y="66"/>
                  </a:lnTo>
                  <a:lnTo>
                    <a:pt x="965" y="66"/>
                  </a:lnTo>
                  <a:lnTo>
                    <a:pt x="963" y="66"/>
                  </a:lnTo>
                  <a:lnTo>
                    <a:pt x="962" y="66"/>
                  </a:lnTo>
                  <a:lnTo>
                    <a:pt x="963" y="41"/>
                  </a:lnTo>
                  <a:lnTo>
                    <a:pt x="968" y="41"/>
                  </a:lnTo>
                  <a:close/>
                  <a:moveTo>
                    <a:pt x="0" y="18"/>
                  </a:moveTo>
                  <a:lnTo>
                    <a:pt x="0" y="41"/>
                  </a:lnTo>
                  <a:lnTo>
                    <a:pt x="0" y="66"/>
                  </a:lnTo>
                  <a:lnTo>
                    <a:pt x="1" y="81"/>
                  </a:lnTo>
                  <a:lnTo>
                    <a:pt x="6" y="78"/>
                  </a:lnTo>
                  <a:lnTo>
                    <a:pt x="5" y="66"/>
                  </a:lnTo>
                  <a:lnTo>
                    <a:pt x="5" y="41"/>
                  </a:lnTo>
                  <a:lnTo>
                    <a:pt x="5" y="18"/>
                  </a:lnTo>
                  <a:lnTo>
                    <a:pt x="5" y="16"/>
                  </a:lnTo>
                  <a:lnTo>
                    <a:pt x="3" y="16"/>
                  </a:lnTo>
                  <a:lnTo>
                    <a:pt x="1" y="16"/>
                  </a:lnTo>
                  <a:lnTo>
                    <a:pt x="1" y="18"/>
                  </a:lnTo>
                  <a:lnTo>
                    <a:pt x="0" y="18"/>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4" name="Freeform 271"/>
            <p:cNvSpPr>
              <a:spLocks noEditPoints="1"/>
            </p:cNvSpPr>
            <p:nvPr/>
          </p:nvSpPr>
          <p:spPr bwMode="auto">
            <a:xfrm>
              <a:off x="1549" y="2904"/>
              <a:ext cx="964" cy="79"/>
            </a:xfrm>
            <a:custGeom>
              <a:avLst/>
              <a:gdLst>
                <a:gd name="T0" fmla="*/ 964 w 964"/>
                <a:gd name="T1" fmla="*/ 41 h 79"/>
                <a:gd name="T2" fmla="*/ 964 w 964"/>
                <a:gd name="T3" fmla="*/ 18 h 79"/>
                <a:gd name="T4" fmla="*/ 962 w 964"/>
                <a:gd name="T5" fmla="*/ 0 h 79"/>
                <a:gd name="T6" fmla="*/ 962 w 964"/>
                <a:gd name="T7" fmla="*/ 0 h 79"/>
                <a:gd name="T8" fmla="*/ 961 w 964"/>
                <a:gd name="T9" fmla="*/ 0 h 79"/>
                <a:gd name="T10" fmla="*/ 961 w 964"/>
                <a:gd name="T11" fmla="*/ 0 h 79"/>
                <a:gd name="T12" fmla="*/ 961 w 964"/>
                <a:gd name="T13" fmla="*/ 0 h 79"/>
                <a:gd name="T14" fmla="*/ 959 w 964"/>
                <a:gd name="T15" fmla="*/ 1 h 79"/>
                <a:gd name="T16" fmla="*/ 959 w 964"/>
                <a:gd name="T17" fmla="*/ 1 h 79"/>
                <a:gd name="T18" fmla="*/ 959 w 964"/>
                <a:gd name="T19" fmla="*/ 1 h 79"/>
                <a:gd name="T20" fmla="*/ 957 w 964"/>
                <a:gd name="T21" fmla="*/ 1 h 79"/>
                <a:gd name="T22" fmla="*/ 959 w 964"/>
                <a:gd name="T23" fmla="*/ 18 h 79"/>
                <a:gd name="T24" fmla="*/ 959 w 964"/>
                <a:gd name="T25" fmla="*/ 41 h 79"/>
                <a:gd name="T26" fmla="*/ 964 w 964"/>
                <a:gd name="T27" fmla="*/ 41 h 79"/>
                <a:gd name="T28" fmla="*/ 964 w 964"/>
                <a:gd name="T29" fmla="*/ 66 h 79"/>
                <a:gd name="T30" fmla="*/ 964 w 964"/>
                <a:gd name="T31" fmla="*/ 66 h 79"/>
                <a:gd name="T32" fmla="*/ 962 w 964"/>
                <a:gd name="T33" fmla="*/ 66 h 79"/>
                <a:gd name="T34" fmla="*/ 962 w 964"/>
                <a:gd name="T35" fmla="*/ 66 h 79"/>
                <a:gd name="T36" fmla="*/ 961 w 964"/>
                <a:gd name="T37" fmla="*/ 66 h 79"/>
                <a:gd name="T38" fmla="*/ 961 w 964"/>
                <a:gd name="T39" fmla="*/ 66 h 79"/>
                <a:gd name="T40" fmla="*/ 961 w 964"/>
                <a:gd name="T41" fmla="*/ 66 h 79"/>
                <a:gd name="T42" fmla="*/ 959 w 964"/>
                <a:gd name="T43" fmla="*/ 66 h 79"/>
                <a:gd name="T44" fmla="*/ 959 w 964"/>
                <a:gd name="T45" fmla="*/ 66 h 79"/>
                <a:gd name="T46" fmla="*/ 959 w 964"/>
                <a:gd name="T47" fmla="*/ 41 h 79"/>
                <a:gd name="T48" fmla="*/ 964 w 964"/>
                <a:gd name="T49" fmla="*/ 41 h 79"/>
                <a:gd name="T50" fmla="*/ 2 w 964"/>
                <a:gd name="T51" fmla="*/ 16 h 79"/>
                <a:gd name="T52" fmla="*/ 2 w 964"/>
                <a:gd name="T53" fmla="*/ 18 h 79"/>
                <a:gd name="T54" fmla="*/ 0 w 964"/>
                <a:gd name="T55" fmla="*/ 41 h 79"/>
                <a:gd name="T56" fmla="*/ 2 w 964"/>
                <a:gd name="T57" fmla="*/ 66 h 79"/>
                <a:gd name="T58" fmla="*/ 2 w 964"/>
                <a:gd name="T59" fmla="*/ 79 h 79"/>
                <a:gd name="T60" fmla="*/ 7 w 964"/>
                <a:gd name="T61" fmla="*/ 78 h 79"/>
                <a:gd name="T62" fmla="*/ 7 w 964"/>
                <a:gd name="T63" fmla="*/ 66 h 79"/>
                <a:gd name="T64" fmla="*/ 5 w 964"/>
                <a:gd name="T65" fmla="*/ 41 h 79"/>
                <a:gd name="T66" fmla="*/ 7 w 964"/>
                <a:gd name="T67" fmla="*/ 18 h 79"/>
                <a:gd name="T68" fmla="*/ 7 w 964"/>
                <a:gd name="T69" fmla="*/ 15 h 79"/>
                <a:gd name="T70" fmla="*/ 7 w 964"/>
                <a:gd name="T71" fmla="*/ 15 h 79"/>
                <a:gd name="T72" fmla="*/ 5 w 964"/>
                <a:gd name="T73" fmla="*/ 15 h 79"/>
                <a:gd name="T74" fmla="*/ 5 w 964"/>
                <a:gd name="T75" fmla="*/ 15 h 79"/>
                <a:gd name="T76" fmla="*/ 4 w 964"/>
                <a:gd name="T77" fmla="*/ 16 h 79"/>
                <a:gd name="T78" fmla="*/ 4 w 964"/>
                <a:gd name="T79" fmla="*/ 16 h 79"/>
                <a:gd name="T80" fmla="*/ 4 w 964"/>
                <a:gd name="T81" fmla="*/ 16 h 79"/>
                <a:gd name="T82" fmla="*/ 2 w 964"/>
                <a:gd name="T83" fmla="*/ 16 h 79"/>
                <a:gd name="T84" fmla="*/ 2 w 964"/>
                <a:gd name="T85" fmla="*/ 16 h 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64"/>
                <a:gd name="T130" fmla="*/ 0 h 79"/>
                <a:gd name="T131" fmla="*/ 964 w 964"/>
                <a:gd name="T132" fmla="*/ 79 h 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64" h="79">
                  <a:moveTo>
                    <a:pt x="964" y="41"/>
                  </a:moveTo>
                  <a:lnTo>
                    <a:pt x="964" y="18"/>
                  </a:lnTo>
                  <a:lnTo>
                    <a:pt x="962" y="0"/>
                  </a:lnTo>
                  <a:lnTo>
                    <a:pt x="961" y="0"/>
                  </a:lnTo>
                  <a:lnTo>
                    <a:pt x="959" y="1"/>
                  </a:lnTo>
                  <a:lnTo>
                    <a:pt x="957" y="1"/>
                  </a:lnTo>
                  <a:lnTo>
                    <a:pt x="959" y="18"/>
                  </a:lnTo>
                  <a:lnTo>
                    <a:pt x="959" y="41"/>
                  </a:lnTo>
                  <a:lnTo>
                    <a:pt x="964" y="41"/>
                  </a:lnTo>
                  <a:lnTo>
                    <a:pt x="964" y="66"/>
                  </a:lnTo>
                  <a:lnTo>
                    <a:pt x="962" y="66"/>
                  </a:lnTo>
                  <a:lnTo>
                    <a:pt x="961" y="66"/>
                  </a:lnTo>
                  <a:lnTo>
                    <a:pt x="959" y="66"/>
                  </a:lnTo>
                  <a:lnTo>
                    <a:pt x="959" y="41"/>
                  </a:lnTo>
                  <a:lnTo>
                    <a:pt x="964" y="41"/>
                  </a:lnTo>
                  <a:close/>
                  <a:moveTo>
                    <a:pt x="2" y="16"/>
                  </a:moveTo>
                  <a:lnTo>
                    <a:pt x="2" y="18"/>
                  </a:lnTo>
                  <a:lnTo>
                    <a:pt x="0" y="41"/>
                  </a:lnTo>
                  <a:lnTo>
                    <a:pt x="2" y="66"/>
                  </a:lnTo>
                  <a:lnTo>
                    <a:pt x="2" y="79"/>
                  </a:lnTo>
                  <a:lnTo>
                    <a:pt x="7" y="78"/>
                  </a:lnTo>
                  <a:lnTo>
                    <a:pt x="7" y="66"/>
                  </a:lnTo>
                  <a:lnTo>
                    <a:pt x="5" y="41"/>
                  </a:lnTo>
                  <a:lnTo>
                    <a:pt x="7" y="18"/>
                  </a:lnTo>
                  <a:lnTo>
                    <a:pt x="7" y="15"/>
                  </a:lnTo>
                  <a:lnTo>
                    <a:pt x="5" y="15"/>
                  </a:lnTo>
                  <a:lnTo>
                    <a:pt x="4" y="16"/>
                  </a:lnTo>
                  <a:lnTo>
                    <a:pt x="2" y="16"/>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5" name="Freeform 272"/>
            <p:cNvSpPr>
              <a:spLocks noEditPoints="1"/>
            </p:cNvSpPr>
            <p:nvPr/>
          </p:nvSpPr>
          <p:spPr bwMode="auto">
            <a:xfrm>
              <a:off x="1553" y="2904"/>
              <a:ext cx="958" cy="78"/>
            </a:xfrm>
            <a:custGeom>
              <a:avLst/>
              <a:gdLst>
                <a:gd name="T0" fmla="*/ 958 w 958"/>
                <a:gd name="T1" fmla="*/ 41 h 78"/>
                <a:gd name="T2" fmla="*/ 957 w 958"/>
                <a:gd name="T3" fmla="*/ 18 h 78"/>
                <a:gd name="T4" fmla="*/ 957 w 958"/>
                <a:gd name="T5" fmla="*/ 0 h 78"/>
                <a:gd name="T6" fmla="*/ 955 w 958"/>
                <a:gd name="T7" fmla="*/ 1 h 78"/>
                <a:gd name="T8" fmla="*/ 955 w 958"/>
                <a:gd name="T9" fmla="*/ 1 h 78"/>
                <a:gd name="T10" fmla="*/ 955 w 958"/>
                <a:gd name="T11" fmla="*/ 1 h 78"/>
                <a:gd name="T12" fmla="*/ 953 w 958"/>
                <a:gd name="T13" fmla="*/ 1 h 78"/>
                <a:gd name="T14" fmla="*/ 953 w 958"/>
                <a:gd name="T15" fmla="*/ 1 h 78"/>
                <a:gd name="T16" fmla="*/ 952 w 958"/>
                <a:gd name="T17" fmla="*/ 1 h 78"/>
                <a:gd name="T18" fmla="*/ 952 w 958"/>
                <a:gd name="T19" fmla="*/ 1 h 78"/>
                <a:gd name="T20" fmla="*/ 952 w 958"/>
                <a:gd name="T21" fmla="*/ 1 h 78"/>
                <a:gd name="T22" fmla="*/ 952 w 958"/>
                <a:gd name="T23" fmla="*/ 18 h 78"/>
                <a:gd name="T24" fmla="*/ 953 w 958"/>
                <a:gd name="T25" fmla="*/ 41 h 78"/>
                <a:gd name="T26" fmla="*/ 958 w 958"/>
                <a:gd name="T27" fmla="*/ 41 h 78"/>
                <a:gd name="T28" fmla="*/ 957 w 958"/>
                <a:gd name="T29" fmla="*/ 66 h 78"/>
                <a:gd name="T30" fmla="*/ 957 w 958"/>
                <a:gd name="T31" fmla="*/ 66 h 78"/>
                <a:gd name="T32" fmla="*/ 957 w 958"/>
                <a:gd name="T33" fmla="*/ 66 h 78"/>
                <a:gd name="T34" fmla="*/ 955 w 958"/>
                <a:gd name="T35" fmla="*/ 66 h 78"/>
                <a:gd name="T36" fmla="*/ 955 w 958"/>
                <a:gd name="T37" fmla="*/ 66 h 78"/>
                <a:gd name="T38" fmla="*/ 955 w 958"/>
                <a:gd name="T39" fmla="*/ 66 h 78"/>
                <a:gd name="T40" fmla="*/ 953 w 958"/>
                <a:gd name="T41" fmla="*/ 66 h 78"/>
                <a:gd name="T42" fmla="*/ 953 w 958"/>
                <a:gd name="T43" fmla="*/ 66 h 78"/>
                <a:gd name="T44" fmla="*/ 952 w 958"/>
                <a:gd name="T45" fmla="*/ 66 h 78"/>
                <a:gd name="T46" fmla="*/ 953 w 958"/>
                <a:gd name="T47" fmla="*/ 41 h 78"/>
                <a:gd name="T48" fmla="*/ 958 w 958"/>
                <a:gd name="T49" fmla="*/ 41 h 78"/>
                <a:gd name="T50" fmla="*/ 0 w 958"/>
                <a:gd name="T51" fmla="*/ 16 h 78"/>
                <a:gd name="T52" fmla="*/ 0 w 958"/>
                <a:gd name="T53" fmla="*/ 18 h 78"/>
                <a:gd name="T54" fmla="*/ 0 w 958"/>
                <a:gd name="T55" fmla="*/ 41 h 78"/>
                <a:gd name="T56" fmla="*/ 0 w 958"/>
                <a:gd name="T57" fmla="*/ 66 h 78"/>
                <a:gd name="T58" fmla="*/ 1 w 958"/>
                <a:gd name="T59" fmla="*/ 78 h 78"/>
                <a:gd name="T60" fmla="*/ 6 w 958"/>
                <a:gd name="T61" fmla="*/ 76 h 78"/>
                <a:gd name="T62" fmla="*/ 5 w 958"/>
                <a:gd name="T63" fmla="*/ 66 h 78"/>
                <a:gd name="T64" fmla="*/ 5 w 958"/>
                <a:gd name="T65" fmla="*/ 41 h 78"/>
                <a:gd name="T66" fmla="*/ 5 w 958"/>
                <a:gd name="T67" fmla="*/ 18 h 78"/>
                <a:gd name="T68" fmla="*/ 6 w 958"/>
                <a:gd name="T69" fmla="*/ 13 h 78"/>
                <a:gd name="T70" fmla="*/ 5 w 958"/>
                <a:gd name="T71" fmla="*/ 13 h 78"/>
                <a:gd name="T72" fmla="*/ 5 w 958"/>
                <a:gd name="T73" fmla="*/ 15 h 78"/>
                <a:gd name="T74" fmla="*/ 3 w 958"/>
                <a:gd name="T75" fmla="*/ 15 h 78"/>
                <a:gd name="T76" fmla="*/ 3 w 958"/>
                <a:gd name="T77" fmla="*/ 15 h 78"/>
                <a:gd name="T78" fmla="*/ 3 w 958"/>
                <a:gd name="T79" fmla="*/ 15 h 78"/>
                <a:gd name="T80" fmla="*/ 1 w 958"/>
                <a:gd name="T81" fmla="*/ 15 h 78"/>
                <a:gd name="T82" fmla="*/ 1 w 958"/>
                <a:gd name="T83" fmla="*/ 15 h 78"/>
                <a:gd name="T84" fmla="*/ 0 w 958"/>
                <a:gd name="T85" fmla="*/ 16 h 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8"/>
                <a:gd name="T130" fmla="*/ 0 h 78"/>
                <a:gd name="T131" fmla="*/ 958 w 958"/>
                <a:gd name="T132" fmla="*/ 78 h 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8" h="78">
                  <a:moveTo>
                    <a:pt x="958" y="41"/>
                  </a:moveTo>
                  <a:lnTo>
                    <a:pt x="957" y="18"/>
                  </a:lnTo>
                  <a:lnTo>
                    <a:pt x="957" y="0"/>
                  </a:lnTo>
                  <a:lnTo>
                    <a:pt x="955" y="1"/>
                  </a:lnTo>
                  <a:lnTo>
                    <a:pt x="953" y="1"/>
                  </a:lnTo>
                  <a:lnTo>
                    <a:pt x="952" y="1"/>
                  </a:lnTo>
                  <a:lnTo>
                    <a:pt x="952" y="18"/>
                  </a:lnTo>
                  <a:lnTo>
                    <a:pt x="953" y="41"/>
                  </a:lnTo>
                  <a:lnTo>
                    <a:pt x="958" y="41"/>
                  </a:lnTo>
                  <a:lnTo>
                    <a:pt x="957" y="66"/>
                  </a:lnTo>
                  <a:lnTo>
                    <a:pt x="955" y="66"/>
                  </a:lnTo>
                  <a:lnTo>
                    <a:pt x="953" y="66"/>
                  </a:lnTo>
                  <a:lnTo>
                    <a:pt x="952" y="66"/>
                  </a:lnTo>
                  <a:lnTo>
                    <a:pt x="953" y="41"/>
                  </a:lnTo>
                  <a:lnTo>
                    <a:pt x="958" y="41"/>
                  </a:lnTo>
                  <a:close/>
                  <a:moveTo>
                    <a:pt x="0" y="16"/>
                  </a:moveTo>
                  <a:lnTo>
                    <a:pt x="0" y="18"/>
                  </a:lnTo>
                  <a:lnTo>
                    <a:pt x="0" y="41"/>
                  </a:lnTo>
                  <a:lnTo>
                    <a:pt x="0" y="66"/>
                  </a:lnTo>
                  <a:lnTo>
                    <a:pt x="1" y="78"/>
                  </a:lnTo>
                  <a:lnTo>
                    <a:pt x="6" y="76"/>
                  </a:lnTo>
                  <a:lnTo>
                    <a:pt x="5" y="66"/>
                  </a:lnTo>
                  <a:lnTo>
                    <a:pt x="5" y="41"/>
                  </a:lnTo>
                  <a:lnTo>
                    <a:pt x="5" y="18"/>
                  </a:lnTo>
                  <a:lnTo>
                    <a:pt x="6" y="13"/>
                  </a:lnTo>
                  <a:lnTo>
                    <a:pt x="5" y="13"/>
                  </a:lnTo>
                  <a:lnTo>
                    <a:pt x="5" y="15"/>
                  </a:lnTo>
                  <a:lnTo>
                    <a:pt x="3" y="15"/>
                  </a:lnTo>
                  <a:lnTo>
                    <a:pt x="1" y="15"/>
                  </a:lnTo>
                  <a:lnTo>
                    <a:pt x="0" y="1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6" name="Freeform 273"/>
            <p:cNvSpPr>
              <a:spLocks noEditPoints="1"/>
            </p:cNvSpPr>
            <p:nvPr/>
          </p:nvSpPr>
          <p:spPr bwMode="auto">
            <a:xfrm>
              <a:off x="1554" y="2905"/>
              <a:ext cx="954" cy="77"/>
            </a:xfrm>
            <a:custGeom>
              <a:avLst/>
              <a:gdLst>
                <a:gd name="T0" fmla="*/ 954 w 954"/>
                <a:gd name="T1" fmla="*/ 40 h 77"/>
                <a:gd name="T2" fmla="*/ 954 w 954"/>
                <a:gd name="T3" fmla="*/ 17 h 77"/>
                <a:gd name="T4" fmla="*/ 952 w 954"/>
                <a:gd name="T5" fmla="*/ 0 h 77"/>
                <a:gd name="T6" fmla="*/ 952 w 954"/>
                <a:gd name="T7" fmla="*/ 0 h 77"/>
                <a:gd name="T8" fmla="*/ 951 w 954"/>
                <a:gd name="T9" fmla="*/ 0 h 77"/>
                <a:gd name="T10" fmla="*/ 951 w 954"/>
                <a:gd name="T11" fmla="*/ 0 h 77"/>
                <a:gd name="T12" fmla="*/ 951 w 954"/>
                <a:gd name="T13" fmla="*/ 0 h 77"/>
                <a:gd name="T14" fmla="*/ 949 w 954"/>
                <a:gd name="T15" fmla="*/ 0 h 77"/>
                <a:gd name="T16" fmla="*/ 949 w 954"/>
                <a:gd name="T17" fmla="*/ 0 h 77"/>
                <a:gd name="T18" fmla="*/ 949 w 954"/>
                <a:gd name="T19" fmla="*/ 0 h 77"/>
                <a:gd name="T20" fmla="*/ 947 w 954"/>
                <a:gd name="T21" fmla="*/ 0 h 77"/>
                <a:gd name="T22" fmla="*/ 949 w 954"/>
                <a:gd name="T23" fmla="*/ 17 h 77"/>
                <a:gd name="T24" fmla="*/ 949 w 954"/>
                <a:gd name="T25" fmla="*/ 40 h 77"/>
                <a:gd name="T26" fmla="*/ 954 w 954"/>
                <a:gd name="T27" fmla="*/ 40 h 77"/>
                <a:gd name="T28" fmla="*/ 954 w 954"/>
                <a:gd name="T29" fmla="*/ 65 h 77"/>
                <a:gd name="T30" fmla="*/ 954 w 954"/>
                <a:gd name="T31" fmla="*/ 65 h 77"/>
                <a:gd name="T32" fmla="*/ 952 w 954"/>
                <a:gd name="T33" fmla="*/ 65 h 77"/>
                <a:gd name="T34" fmla="*/ 952 w 954"/>
                <a:gd name="T35" fmla="*/ 65 h 77"/>
                <a:gd name="T36" fmla="*/ 951 w 954"/>
                <a:gd name="T37" fmla="*/ 65 h 77"/>
                <a:gd name="T38" fmla="*/ 951 w 954"/>
                <a:gd name="T39" fmla="*/ 65 h 77"/>
                <a:gd name="T40" fmla="*/ 951 w 954"/>
                <a:gd name="T41" fmla="*/ 65 h 77"/>
                <a:gd name="T42" fmla="*/ 949 w 954"/>
                <a:gd name="T43" fmla="*/ 65 h 77"/>
                <a:gd name="T44" fmla="*/ 949 w 954"/>
                <a:gd name="T45" fmla="*/ 65 h 77"/>
                <a:gd name="T46" fmla="*/ 949 w 954"/>
                <a:gd name="T47" fmla="*/ 40 h 77"/>
                <a:gd name="T48" fmla="*/ 954 w 954"/>
                <a:gd name="T49" fmla="*/ 40 h 77"/>
                <a:gd name="T50" fmla="*/ 2 w 954"/>
                <a:gd name="T51" fmla="*/ 14 h 77"/>
                <a:gd name="T52" fmla="*/ 2 w 954"/>
                <a:gd name="T53" fmla="*/ 17 h 77"/>
                <a:gd name="T54" fmla="*/ 0 w 954"/>
                <a:gd name="T55" fmla="*/ 40 h 77"/>
                <a:gd name="T56" fmla="*/ 2 w 954"/>
                <a:gd name="T57" fmla="*/ 65 h 77"/>
                <a:gd name="T58" fmla="*/ 2 w 954"/>
                <a:gd name="T59" fmla="*/ 77 h 77"/>
                <a:gd name="T60" fmla="*/ 7 w 954"/>
                <a:gd name="T61" fmla="*/ 73 h 77"/>
                <a:gd name="T62" fmla="*/ 7 w 954"/>
                <a:gd name="T63" fmla="*/ 65 h 77"/>
                <a:gd name="T64" fmla="*/ 7 w 954"/>
                <a:gd name="T65" fmla="*/ 40 h 77"/>
                <a:gd name="T66" fmla="*/ 7 w 954"/>
                <a:gd name="T67" fmla="*/ 17 h 77"/>
                <a:gd name="T68" fmla="*/ 7 w 954"/>
                <a:gd name="T69" fmla="*/ 12 h 77"/>
                <a:gd name="T70" fmla="*/ 7 w 954"/>
                <a:gd name="T71" fmla="*/ 12 h 77"/>
                <a:gd name="T72" fmla="*/ 5 w 954"/>
                <a:gd name="T73" fmla="*/ 12 h 77"/>
                <a:gd name="T74" fmla="*/ 5 w 954"/>
                <a:gd name="T75" fmla="*/ 12 h 77"/>
                <a:gd name="T76" fmla="*/ 5 w 954"/>
                <a:gd name="T77" fmla="*/ 12 h 77"/>
                <a:gd name="T78" fmla="*/ 4 w 954"/>
                <a:gd name="T79" fmla="*/ 12 h 77"/>
                <a:gd name="T80" fmla="*/ 4 w 954"/>
                <a:gd name="T81" fmla="*/ 14 h 77"/>
                <a:gd name="T82" fmla="*/ 2 w 954"/>
                <a:gd name="T83" fmla="*/ 14 h 77"/>
                <a:gd name="T84" fmla="*/ 2 w 954"/>
                <a:gd name="T85" fmla="*/ 14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4"/>
                <a:gd name="T130" fmla="*/ 0 h 77"/>
                <a:gd name="T131" fmla="*/ 954 w 954"/>
                <a:gd name="T132" fmla="*/ 77 h 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4" h="77">
                  <a:moveTo>
                    <a:pt x="954" y="40"/>
                  </a:moveTo>
                  <a:lnTo>
                    <a:pt x="954" y="17"/>
                  </a:lnTo>
                  <a:lnTo>
                    <a:pt x="952" y="0"/>
                  </a:lnTo>
                  <a:lnTo>
                    <a:pt x="951" y="0"/>
                  </a:lnTo>
                  <a:lnTo>
                    <a:pt x="949" y="0"/>
                  </a:lnTo>
                  <a:lnTo>
                    <a:pt x="947" y="0"/>
                  </a:lnTo>
                  <a:lnTo>
                    <a:pt x="949" y="17"/>
                  </a:lnTo>
                  <a:lnTo>
                    <a:pt x="949" y="40"/>
                  </a:lnTo>
                  <a:lnTo>
                    <a:pt x="954" y="40"/>
                  </a:lnTo>
                  <a:lnTo>
                    <a:pt x="954" y="65"/>
                  </a:lnTo>
                  <a:lnTo>
                    <a:pt x="952" y="65"/>
                  </a:lnTo>
                  <a:lnTo>
                    <a:pt x="951" y="65"/>
                  </a:lnTo>
                  <a:lnTo>
                    <a:pt x="949" y="65"/>
                  </a:lnTo>
                  <a:lnTo>
                    <a:pt x="949" y="40"/>
                  </a:lnTo>
                  <a:lnTo>
                    <a:pt x="954" y="40"/>
                  </a:lnTo>
                  <a:close/>
                  <a:moveTo>
                    <a:pt x="2" y="14"/>
                  </a:moveTo>
                  <a:lnTo>
                    <a:pt x="2" y="17"/>
                  </a:lnTo>
                  <a:lnTo>
                    <a:pt x="0" y="40"/>
                  </a:lnTo>
                  <a:lnTo>
                    <a:pt x="2" y="65"/>
                  </a:lnTo>
                  <a:lnTo>
                    <a:pt x="2" y="77"/>
                  </a:lnTo>
                  <a:lnTo>
                    <a:pt x="7" y="73"/>
                  </a:lnTo>
                  <a:lnTo>
                    <a:pt x="7" y="65"/>
                  </a:lnTo>
                  <a:lnTo>
                    <a:pt x="7" y="40"/>
                  </a:lnTo>
                  <a:lnTo>
                    <a:pt x="7" y="17"/>
                  </a:lnTo>
                  <a:lnTo>
                    <a:pt x="7" y="12"/>
                  </a:lnTo>
                  <a:lnTo>
                    <a:pt x="5" y="12"/>
                  </a:lnTo>
                  <a:lnTo>
                    <a:pt x="4" y="12"/>
                  </a:lnTo>
                  <a:lnTo>
                    <a:pt x="4" y="14"/>
                  </a:lnTo>
                  <a:lnTo>
                    <a:pt x="2" y="1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7" name="Freeform 274"/>
            <p:cNvSpPr>
              <a:spLocks noEditPoints="1"/>
            </p:cNvSpPr>
            <p:nvPr/>
          </p:nvSpPr>
          <p:spPr bwMode="auto">
            <a:xfrm>
              <a:off x="1558" y="2905"/>
              <a:ext cx="948" cy="75"/>
            </a:xfrm>
            <a:custGeom>
              <a:avLst/>
              <a:gdLst>
                <a:gd name="T0" fmla="*/ 948 w 948"/>
                <a:gd name="T1" fmla="*/ 40 h 75"/>
                <a:gd name="T2" fmla="*/ 947 w 948"/>
                <a:gd name="T3" fmla="*/ 17 h 75"/>
                <a:gd name="T4" fmla="*/ 947 w 948"/>
                <a:gd name="T5" fmla="*/ 0 h 75"/>
                <a:gd name="T6" fmla="*/ 945 w 948"/>
                <a:gd name="T7" fmla="*/ 0 h 75"/>
                <a:gd name="T8" fmla="*/ 945 w 948"/>
                <a:gd name="T9" fmla="*/ 0 h 75"/>
                <a:gd name="T10" fmla="*/ 945 w 948"/>
                <a:gd name="T11" fmla="*/ 0 h 75"/>
                <a:gd name="T12" fmla="*/ 943 w 948"/>
                <a:gd name="T13" fmla="*/ 0 h 75"/>
                <a:gd name="T14" fmla="*/ 943 w 948"/>
                <a:gd name="T15" fmla="*/ 0 h 75"/>
                <a:gd name="T16" fmla="*/ 942 w 948"/>
                <a:gd name="T17" fmla="*/ 0 h 75"/>
                <a:gd name="T18" fmla="*/ 942 w 948"/>
                <a:gd name="T19" fmla="*/ 0 h 75"/>
                <a:gd name="T20" fmla="*/ 942 w 948"/>
                <a:gd name="T21" fmla="*/ 0 h 75"/>
                <a:gd name="T22" fmla="*/ 942 w 948"/>
                <a:gd name="T23" fmla="*/ 17 h 75"/>
                <a:gd name="T24" fmla="*/ 943 w 948"/>
                <a:gd name="T25" fmla="*/ 40 h 75"/>
                <a:gd name="T26" fmla="*/ 948 w 948"/>
                <a:gd name="T27" fmla="*/ 40 h 75"/>
                <a:gd name="T28" fmla="*/ 947 w 948"/>
                <a:gd name="T29" fmla="*/ 65 h 75"/>
                <a:gd name="T30" fmla="*/ 947 w 948"/>
                <a:gd name="T31" fmla="*/ 65 h 75"/>
                <a:gd name="T32" fmla="*/ 947 w 948"/>
                <a:gd name="T33" fmla="*/ 65 h 75"/>
                <a:gd name="T34" fmla="*/ 945 w 948"/>
                <a:gd name="T35" fmla="*/ 65 h 75"/>
                <a:gd name="T36" fmla="*/ 945 w 948"/>
                <a:gd name="T37" fmla="*/ 65 h 75"/>
                <a:gd name="T38" fmla="*/ 945 w 948"/>
                <a:gd name="T39" fmla="*/ 65 h 75"/>
                <a:gd name="T40" fmla="*/ 943 w 948"/>
                <a:gd name="T41" fmla="*/ 65 h 75"/>
                <a:gd name="T42" fmla="*/ 943 w 948"/>
                <a:gd name="T43" fmla="*/ 65 h 75"/>
                <a:gd name="T44" fmla="*/ 942 w 948"/>
                <a:gd name="T45" fmla="*/ 65 h 75"/>
                <a:gd name="T46" fmla="*/ 943 w 948"/>
                <a:gd name="T47" fmla="*/ 40 h 75"/>
                <a:gd name="T48" fmla="*/ 948 w 948"/>
                <a:gd name="T49" fmla="*/ 40 h 75"/>
                <a:gd name="T50" fmla="*/ 1 w 948"/>
                <a:gd name="T51" fmla="*/ 12 h 75"/>
                <a:gd name="T52" fmla="*/ 0 w 948"/>
                <a:gd name="T53" fmla="*/ 17 h 75"/>
                <a:gd name="T54" fmla="*/ 0 w 948"/>
                <a:gd name="T55" fmla="*/ 40 h 75"/>
                <a:gd name="T56" fmla="*/ 0 w 948"/>
                <a:gd name="T57" fmla="*/ 65 h 75"/>
                <a:gd name="T58" fmla="*/ 1 w 948"/>
                <a:gd name="T59" fmla="*/ 75 h 75"/>
                <a:gd name="T60" fmla="*/ 6 w 948"/>
                <a:gd name="T61" fmla="*/ 73 h 75"/>
                <a:gd name="T62" fmla="*/ 4 w 948"/>
                <a:gd name="T63" fmla="*/ 65 h 75"/>
                <a:gd name="T64" fmla="*/ 4 w 948"/>
                <a:gd name="T65" fmla="*/ 40 h 75"/>
                <a:gd name="T66" fmla="*/ 4 w 948"/>
                <a:gd name="T67" fmla="*/ 17 h 75"/>
                <a:gd name="T68" fmla="*/ 6 w 948"/>
                <a:gd name="T69" fmla="*/ 10 h 75"/>
                <a:gd name="T70" fmla="*/ 4 w 948"/>
                <a:gd name="T71" fmla="*/ 10 h 75"/>
                <a:gd name="T72" fmla="*/ 4 w 948"/>
                <a:gd name="T73" fmla="*/ 10 h 75"/>
                <a:gd name="T74" fmla="*/ 4 w 948"/>
                <a:gd name="T75" fmla="*/ 10 h 75"/>
                <a:gd name="T76" fmla="*/ 4 w 948"/>
                <a:gd name="T77" fmla="*/ 10 h 75"/>
                <a:gd name="T78" fmla="*/ 4 w 948"/>
                <a:gd name="T79" fmla="*/ 10 h 75"/>
                <a:gd name="T80" fmla="*/ 4 w 948"/>
                <a:gd name="T81" fmla="*/ 10 h 75"/>
                <a:gd name="T82" fmla="*/ 4 w 948"/>
                <a:gd name="T83" fmla="*/ 12 h 75"/>
                <a:gd name="T84" fmla="*/ 3 w 948"/>
                <a:gd name="T85" fmla="*/ 12 h 75"/>
                <a:gd name="T86" fmla="*/ 3 w 948"/>
                <a:gd name="T87" fmla="*/ 12 h 75"/>
                <a:gd name="T88" fmla="*/ 3 w 948"/>
                <a:gd name="T89" fmla="*/ 12 h 75"/>
                <a:gd name="T90" fmla="*/ 3 w 948"/>
                <a:gd name="T91" fmla="*/ 12 h 75"/>
                <a:gd name="T92" fmla="*/ 3 w 948"/>
                <a:gd name="T93" fmla="*/ 12 h 75"/>
                <a:gd name="T94" fmla="*/ 1 w 948"/>
                <a:gd name="T95" fmla="*/ 12 h 75"/>
                <a:gd name="T96" fmla="*/ 1 w 948"/>
                <a:gd name="T97" fmla="*/ 12 h 75"/>
                <a:gd name="T98" fmla="*/ 1 w 948"/>
                <a:gd name="T99" fmla="*/ 12 h 75"/>
                <a:gd name="T100" fmla="*/ 1 w 948"/>
                <a:gd name="T101" fmla="*/ 12 h 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48"/>
                <a:gd name="T154" fmla="*/ 0 h 75"/>
                <a:gd name="T155" fmla="*/ 948 w 948"/>
                <a:gd name="T156" fmla="*/ 75 h 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48" h="75">
                  <a:moveTo>
                    <a:pt x="948" y="40"/>
                  </a:moveTo>
                  <a:lnTo>
                    <a:pt x="947" y="17"/>
                  </a:lnTo>
                  <a:lnTo>
                    <a:pt x="947" y="0"/>
                  </a:lnTo>
                  <a:lnTo>
                    <a:pt x="945" y="0"/>
                  </a:lnTo>
                  <a:lnTo>
                    <a:pt x="943" y="0"/>
                  </a:lnTo>
                  <a:lnTo>
                    <a:pt x="942" y="0"/>
                  </a:lnTo>
                  <a:lnTo>
                    <a:pt x="942" y="17"/>
                  </a:lnTo>
                  <a:lnTo>
                    <a:pt x="943" y="40"/>
                  </a:lnTo>
                  <a:lnTo>
                    <a:pt x="948" y="40"/>
                  </a:lnTo>
                  <a:lnTo>
                    <a:pt x="947" y="65"/>
                  </a:lnTo>
                  <a:lnTo>
                    <a:pt x="945" y="65"/>
                  </a:lnTo>
                  <a:lnTo>
                    <a:pt x="943" y="65"/>
                  </a:lnTo>
                  <a:lnTo>
                    <a:pt x="942" y="65"/>
                  </a:lnTo>
                  <a:lnTo>
                    <a:pt x="943" y="40"/>
                  </a:lnTo>
                  <a:lnTo>
                    <a:pt x="948" y="40"/>
                  </a:lnTo>
                  <a:close/>
                  <a:moveTo>
                    <a:pt x="1" y="12"/>
                  </a:moveTo>
                  <a:lnTo>
                    <a:pt x="0" y="17"/>
                  </a:lnTo>
                  <a:lnTo>
                    <a:pt x="0" y="40"/>
                  </a:lnTo>
                  <a:lnTo>
                    <a:pt x="0" y="65"/>
                  </a:lnTo>
                  <a:lnTo>
                    <a:pt x="1" y="75"/>
                  </a:lnTo>
                  <a:lnTo>
                    <a:pt x="6" y="73"/>
                  </a:lnTo>
                  <a:lnTo>
                    <a:pt x="4" y="65"/>
                  </a:lnTo>
                  <a:lnTo>
                    <a:pt x="4" y="40"/>
                  </a:lnTo>
                  <a:lnTo>
                    <a:pt x="4" y="17"/>
                  </a:lnTo>
                  <a:lnTo>
                    <a:pt x="6" y="10"/>
                  </a:lnTo>
                  <a:lnTo>
                    <a:pt x="4" y="10"/>
                  </a:lnTo>
                  <a:lnTo>
                    <a:pt x="4" y="12"/>
                  </a:lnTo>
                  <a:lnTo>
                    <a:pt x="3" y="12"/>
                  </a:lnTo>
                  <a:lnTo>
                    <a:pt x="1" y="1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8" name="Freeform 275"/>
            <p:cNvSpPr>
              <a:spLocks noEditPoints="1"/>
            </p:cNvSpPr>
            <p:nvPr/>
          </p:nvSpPr>
          <p:spPr bwMode="auto">
            <a:xfrm>
              <a:off x="1559" y="2905"/>
              <a:ext cx="944" cy="73"/>
            </a:xfrm>
            <a:custGeom>
              <a:avLst/>
              <a:gdLst>
                <a:gd name="T0" fmla="*/ 944 w 944"/>
                <a:gd name="T1" fmla="*/ 40 h 73"/>
                <a:gd name="T2" fmla="*/ 944 w 944"/>
                <a:gd name="T3" fmla="*/ 17 h 73"/>
                <a:gd name="T4" fmla="*/ 942 w 944"/>
                <a:gd name="T5" fmla="*/ 0 h 73"/>
                <a:gd name="T6" fmla="*/ 942 w 944"/>
                <a:gd name="T7" fmla="*/ 0 h 73"/>
                <a:gd name="T8" fmla="*/ 941 w 944"/>
                <a:gd name="T9" fmla="*/ 0 h 73"/>
                <a:gd name="T10" fmla="*/ 941 w 944"/>
                <a:gd name="T11" fmla="*/ 0 h 73"/>
                <a:gd name="T12" fmla="*/ 941 w 944"/>
                <a:gd name="T13" fmla="*/ 0 h 73"/>
                <a:gd name="T14" fmla="*/ 939 w 944"/>
                <a:gd name="T15" fmla="*/ 0 h 73"/>
                <a:gd name="T16" fmla="*/ 939 w 944"/>
                <a:gd name="T17" fmla="*/ 0 h 73"/>
                <a:gd name="T18" fmla="*/ 939 w 944"/>
                <a:gd name="T19" fmla="*/ 2 h 73"/>
                <a:gd name="T20" fmla="*/ 937 w 944"/>
                <a:gd name="T21" fmla="*/ 2 h 73"/>
                <a:gd name="T22" fmla="*/ 939 w 944"/>
                <a:gd name="T23" fmla="*/ 17 h 73"/>
                <a:gd name="T24" fmla="*/ 939 w 944"/>
                <a:gd name="T25" fmla="*/ 40 h 73"/>
                <a:gd name="T26" fmla="*/ 944 w 944"/>
                <a:gd name="T27" fmla="*/ 40 h 73"/>
                <a:gd name="T28" fmla="*/ 944 w 944"/>
                <a:gd name="T29" fmla="*/ 65 h 73"/>
                <a:gd name="T30" fmla="*/ 944 w 944"/>
                <a:gd name="T31" fmla="*/ 65 h 73"/>
                <a:gd name="T32" fmla="*/ 942 w 944"/>
                <a:gd name="T33" fmla="*/ 65 h 73"/>
                <a:gd name="T34" fmla="*/ 942 w 944"/>
                <a:gd name="T35" fmla="*/ 65 h 73"/>
                <a:gd name="T36" fmla="*/ 941 w 944"/>
                <a:gd name="T37" fmla="*/ 65 h 73"/>
                <a:gd name="T38" fmla="*/ 941 w 944"/>
                <a:gd name="T39" fmla="*/ 65 h 73"/>
                <a:gd name="T40" fmla="*/ 941 w 944"/>
                <a:gd name="T41" fmla="*/ 65 h 73"/>
                <a:gd name="T42" fmla="*/ 939 w 944"/>
                <a:gd name="T43" fmla="*/ 65 h 73"/>
                <a:gd name="T44" fmla="*/ 939 w 944"/>
                <a:gd name="T45" fmla="*/ 65 h 73"/>
                <a:gd name="T46" fmla="*/ 939 w 944"/>
                <a:gd name="T47" fmla="*/ 40 h 73"/>
                <a:gd name="T48" fmla="*/ 944 w 944"/>
                <a:gd name="T49" fmla="*/ 40 h 73"/>
                <a:gd name="T50" fmla="*/ 2 w 944"/>
                <a:gd name="T51" fmla="*/ 12 h 73"/>
                <a:gd name="T52" fmla="*/ 2 w 944"/>
                <a:gd name="T53" fmla="*/ 17 h 73"/>
                <a:gd name="T54" fmla="*/ 0 w 944"/>
                <a:gd name="T55" fmla="*/ 40 h 73"/>
                <a:gd name="T56" fmla="*/ 2 w 944"/>
                <a:gd name="T57" fmla="*/ 65 h 73"/>
                <a:gd name="T58" fmla="*/ 2 w 944"/>
                <a:gd name="T59" fmla="*/ 73 h 73"/>
                <a:gd name="T60" fmla="*/ 7 w 944"/>
                <a:gd name="T61" fmla="*/ 72 h 73"/>
                <a:gd name="T62" fmla="*/ 7 w 944"/>
                <a:gd name="T63" fmla="*/ 65 h 73"/>
                <a:gd name="T64" fmla="*/ 7 w 944"/>
                <a:gd name="T65" fmla="*/ 40 h 73"/>
                <a:gd name="T66" fmla="*/ 7 w 944"/>
                <a:gd name="T67" fmla="*/ 17 h 73"/>
                <a:gd name="T68" fmla="*/ 7 w 944"/>
                <a:gd name="T69" fmla="*/ 10 h 73"/>
                <a:gd name="T70" fmla="*/ 7 w 944"/>
                <a:gd name="T71" fmla="*/ 10 h 73"/>
                <a:gd name="T72" fmla="*/ 5 w 944"/>
                <a:gd name="T73" fmla="*/ 10 h 73"/>
                <a:gd name="T74" fmla="*/ 5 w 944"/>
                <a:gd name="T75" fmla="*/ 10 h 73"/>
                <a:gd name="T76" fmla="*/ 5 w 944"/>
                <a:gd name="T77" fmla="*/ 10 h 73"/>
                <a:gd name="T78" fmla="*/ 3 w 944"/>
                <a:gd name="T79" fmla="*/ 10 h 73"/>
                <a:gd name="T80" fmla="*/ 3 w 944"/>
                <a:gd name="T81" fmla="*/ 10 h 73"/>
                <a:gd name="T82" fmla="*/ 3 w 944"/>
                <a:gd name="T83" fmla="*/ 10 h 73"/>
                <a:gd name="T84" fmla="*/ 2 w 944"/>
                <a:gd name="T85" fmla="*/ 12 h 73"/>
                <a:gd name="T86" fmla="*/ 2 w 944"/>
                <a:gd name="T87" fmla="*/ 12 h 73"/>
                <a:gd name="T88" fmla="*/ 2 w 944"/>
                <a:gd name="T89" fmla="*/ 12 h 73"/>
                <a:gd name="T90" fmla="*/ 2 w 944"/>
                <a:gd name="T91" fmla="*/ 12 h 73"/>
                <a:gd name="T92" fmla="*/ 2 w 944"/>
                <a:gd name="T93" fmla="*/ 12 h 73"/>
                <a:gd name="T94" fmla="*/ 2 w 944"/>
                <a:gd name="T95" fmla="*/ 12 h 73"/>
                <a:gd name="T96" fmla="*/ 2 w 944"/>
                <a:gd name="T97" fmla="*/ 12 h 73"/>
                <a:gd name="T98" fmla="*/ 2 w 944"/>
                <a:gd name="T99" fmla="*/ 12 h 73"/>
                <a:gd name="T100" fmla="*/ 2 w 944"/>
                <a:gd name="T101" fmla="*/ 12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44"/>
                <a:gd name="T154" fmla="*/ 0 h 73"/>
                <a:gd name="T155" fmla="*/ 944 w 944"/>
                <a:gd name="T156" fmla="*/ 73 h 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44" h="73">
                  <a:moveTo>
                    <a:pt x="944" y="40"/>
                  </a:moveTo>
                  <a:lnTo>
                    <a:pt x="944" y="17"/>
                  </a:lnTo>
                  <a:lnTo>
                    <a:pt x="942" y="0"/>
                  </a:lnTo>
                  <a:lnTo>
                    <a:pt x="941" y="0"/>
                  </a:lnTo>
                  <a:lnTo>
                    <a:pt x="939" y="0"/>
                  </a:lnTo>
                  <a:lnTo>
                    <a:pt x="939" y="2"/>
                  </a:lnTo>
                  <a:lnTo>
                    <a:pt x="937" y="2"/>
                  </a:lnTo>
                  <a:lnTo>
                    <a:pt x="939" y="17"/>
                  </a:lnTo>
                  <a:lnTo>
                    <a:pt x="939" y="40"/>
                  </a:lnTo>
                  <a:lnTo>
                    <a:pt x="944" y="40"/>
                  </a:lnTo>
                  <a:lnTo>
                    <a:pt x="944" y="65"/>
                  </a:lnTo>
                  <a:lnTo>
                    <a:pt x="942" y="65"/>
                  </a:lnTo>
                  <a:lnTo>
                    <a:pt x="941" y="65"/>
                  </a:lnTo>
                  <a:lnTo>
                    <a:pt x="939" y="65"/>
                  </a:lnTo>
                  <a:lnTo>
                    <a:pt x="939" y="40"/>
                  </a:lnTo>
                  <a:lnTo>
                    <a:pt x="944" y="40"/>
                  </a:lnTo>
                  <a:close/>
                  <a:moveTo>
                    <a:pt x="2" y="12"/>
                  </a:moveTo>
                  <a:lnTo>
                    <a:pt x="2" y="17"/>
                  </a:lnTo>
                  <a:lnTo>
                    <a:pt x="0" y="40"/>
                  </a:lnTo>
                  <a:lnTo>
                    <a:pt x="2" y="65"/>
                  </a:lnTo>
                  <a:lnTo>
                    <a:pt x="2" y="73"/>
                  </a:lnTo>
                  <a:lnTo>
                    <a:pt x="7" y="72"/>
                  </a:lnTo>
                  <a:lnTo>
                    <a:pt x="7" y="65"/>
                  </a:lnTo>
                  <a:lnTo>
                    <a:pt x="7" y="40"/>
                  </a:lnTo>
                  <a:lnTo>
                    <a:pt x="7" y="17"/>
                  </a:lnTo>
                  <a:lnTo>
                    <a:pt x="7" y="10"/>
                  </a:lnTo>
                  <a:lnTo>
                    <a:pt x="5" y="10"/>
                  </a:lnTo>
                  <a:lnTo>
                    <a:pt x="3" y="10"/>
                  </a:lnTo>
                  <a:lnTo>
                    <a:pt x="2" y="1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89" name="Freeform 276"/>
            <p:cNvSpPr>
              <a:spLocks noEditPoints="1"/>
            </p:cNvSpPr>
            <p:nvPr/>
          </p:nvSpPr>
          <p:spPr bwMode="auto">
            <a:xfrm>
              <a:off x="1562" y="2905"/>
              <a:ext cx="939" cy="73"/>
            </a:xfrm>
            <a:custGeom>
              <a:avLst/>
              <a:gdLst>
                <a:gd name="T0" fmla="*/ 939 w 939"/>
                <a:gd name="T1" fmla="*/ 40 h 73"/>
                <a:gd name="T2" fmla="*/ 938 w 939"/>
                <a:gd name="T3" fmla="*/ 17 h 73"/>
                <a:gd name="T4" fmla="*/ 938 w 939"/>
                <a:gd name="T5" fmla="*/ 0 h 73"/>
                <a:gd name="T6" fmla="*/ 936 w 939"/>
                <a:gd name="T7" fmla="*/ 0 h 73"/>
                <a:gd name="T8" fmla="*/ 936 w 939"/>
                <a:gd name="T9" fmla="*/ 0 h 73"/>
                <a:gd name="T10" fmla="*/ 936 w 939"/>
                <a:gd name="T11" fmla="*/ 2 h 73"/>
                <a:gd name="T12" fmla="*/ 934 w 939"/>
                <a:gd name="T13" fmla="*/ 2 h 73"/>
                <a:gd name="T14" fmla="*/ 934 w 939"/>
                <a:gd name="T15" fmla="*/ 2 h 73"/>
                <a:gd name="T16" fmla="*/ 934 w 939"/>
                <a:gd name="T17" fmla="*/ 2 h 73"/>
                <a:gd name="T18" fmla="*/ 933 w 939"/>
                <a:gd name="T19" fmla="*/ 2 h 73"/>
                <a:gd name="T20" fmla="*/ 933 w 939"/>
                <a:gd name="T21" fmla="*/ 2 h 73"/>
                <a:gd name="T22" fmla="*/ 933 w 939"/>
                <a:gd name="T23" fmla="*/ 17 h 73"/>
                <a:gd name="T24" fmla="*/ 934 w 939"/>
                <a:gd name="T25" fmla="*/ 40 h 73"/>
                <a:gd name="T26" fmla="*/ 939 w 939"/>
                <a:gd name="T27" fmla="*/ 40 h 73"/>
                <a:gd name="T28" fmla="*/ 938 w 939"/>
                <a:gd name="T29" fmla="*/ 65 h 73"/>
                <a:gd name="T30" fmla="*/ 938 w 939"/>
                <a:gd name="T31" fmla="*/ 65 h 73"/>
                <a:gd name="T32" fmla="*/ 938 w 939"/>
                <a:gd name="T33" fmla="*/ 65 h 73"/>
                <a:gd name="T34" fmla="*/ 936 w 939"/>
                <a:gd name="T35" fmla="*/ 65 h 73"/>
                <a:gd name="T36" fmla="*/ 936 w 939"/>
                <a:gd name="T37" fmla="*/ 65 h 73"/>
                <a:gd name="T38" fmla="*/ 936 w 939"/>
                <a:gd name="T39" fmla="*/ 65 h 73"/>
                <a:gd name="T40" fmla="*/ 934 w 939"/>
                <a:gd name="T41" fmla="*/ 65 h 73"/>
                <a:gd name="T42" fmla="*/ 934 w 939"/>
                <a:gd name="T43" fmla="*/ 65 h 73"/>
                <a:gd name="T44" fmla="*/ 933 w 939"/>
                <a:gd name="T45" fmla="*/ 65 h 73"/>
                <a:gd name="T46" fmla="*/ 933 w 939"/>
                <a:gd name="T47" fmla="*/ 65 h 73"/>
                <a:gd name="T48" fmla="*/ 934 w 939"/>
                <a:gd name="T49" fmla="*/ 40 h 73"/>
                <a:gd name="T50" fmla="*/ 939 w 939"/>
                <a:gd name="T51" fmla="*/ 40 h 73"/>
                <a:gd name="T52" fmla="*/ 2 w 939"/>
                <a:gd name="T53" fmla="*/ 10 h 73"/>
                <a:gd name="T54" fmla="*/ 0 w 939"/>
                <a:gd name="T55" fmla="*/ 17 h 73"/>
                <a:gd name="T56" fmla="*/ 0 w 939"/>
                <a:gd name="T57" fmla="*/ 40 h 73"/>
                <a:gd name="T58" fmla="*/ 0 w 939"/>
                <a:gd name="T59" fmla="*/ 65 h 73"/>
                <a:gd name="T60" fmla="*/ 2 w 939"/>
                <a:gd name="T61" fmla="*/ 73 h 73"/>
                <a:gd name="T62" fmla="*/ 7 w 939"/>
                <a:gd name="T63" fmla="*/ 72 h 73"/>
                <a:gd name="T64" fmla="*/ 5 w 939"/>
                <a:gd name="T65" fmla="*/ 65 h 73"/>
                <a:gd name="T66" fmla="*/ 5 w 939"/>
                <a:gd name="T67" fmla="*/ 40 h 73"/>
                <a:gd name="T68" fmla="*/ 5 w 939"/>
                <a:gd name="T69" fmla="*/ 17 h 73"/>
                <a:gd name="T70" fmla="*/ 7 w 939"/>
                <a:gd name="T71" fmla="*/ 9 h 73"/>
                <a:gd name="T72" fmla="*/ 5 w 939"/>
                <a:gd name="T73" fmla="*/ 9 h 73"/>
                <a:gd name="T74" fmla="*/ 5 w 939"/>
                <a:gd name="T75" fmla="*/ 9 h 73"/>
                <a:gd name="T76" fmla="*/ 5 w 939"/>
                <a:gd name="T77" fmla="*/ 9 h 73"/>
                <a:gd name="T78" fmla="*/ 4 w 939"/>
                <a:gd name="T79" fmla="*/ 10 h 73"/>
                <a:gd name="T80" fmla="*/ 4 w 939"/>
                <a:gd name="T81" fmla="*/ 10 h 73"/>
                <a:gd name="T82" fmla="*/ 2 w 939"/>
                <a:gd name="T83" fmla="*/ 10 h 73"/>
                <a:gd name="T84" fmla="*/ 2 w 939"/>
                <a:gd name="T85" fmla="*/ 10 h 73"/>
                <a:gd name="T86" fmla="*/ 2 w 939"/>
                <a:gd name="T87" fmla="*/ 10 h 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9"/>
                <a:gd name="T133" fmla="*/ 0 h 73"/>
                <a:gd name="T134" fmla="*/ 939 w 939"/>
                <a:gd name="T135" fmla="*/ 73 h 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9" h="73">
                  <a:moveTo>
                    <a:pt x="939" y="40"/>
                  </a:moveTo>
                  <a:lnTo>
                    <a:pt x="938" y="17"/>
                  </a:lnTo>
                  <a:lnTo>
                    <a:pt x="938" y="0"/>
                  </a:lnTo>
                  <a:lnTo>
                    <a:pt x="936" y="0"/>
                  </a:lnTo>
                  <a:lnTo>
                    <a:pt x="936" y="2"/>
                  </a:lnTo>
                  <a:lnTo>
                    <a:pt x="934" y="2"/>
                  </a:lnTo>
                  <a:lnTo>
                    <a:pt x="933" y="2"/>
                  </a:lnTo>
                  <a:lnTo>
                    <a:pt x="933" y="17"/>
                  </a:lnTo>
                  <a:lnTo>
                    <a:pt x="934" y="40"/>
                  </a:lnTo>
                  <a:lnTo>
                    <a:pt x="939" y="40"/>
                  </a:lnTo>
                  <a:lnTo>
                    <a:pt x="938" y="65"/>
                  </a:lnTo>
                  <a:lnTo>
                    <a:pt x="936" y="65"/>
                  </a:lnTo>
                  <a:lnTo>
                    <a:pt x="934" y="65"/>
                  </a:lnTo>
                  <a:lnTo>
                    <a:pt x="933" y="65"/>
                  </a:lnTo>
                  <a:lnTo>
                    <a:pt x="934" y="40"/>
                  </a:lnTo>
                  <a:lnTo>
                    <a:pt x="939" y="40"/>
                  </a:lnTo>
                  <a:close/>
                  <a:moveTo>
                    <a:pt x="2" y="10"/>
                  </a:moveTo>
                  <a:lnTo>
                    <a:pt x="0" y="17"/>
                  </a:lnTo>
                  <a:lnTo>
                    <a:pt x="0" y="40"/>
                  </a:lnTo>
                  <a:lnTo>
                    <a:pt x="0" y="65"/>
                  </a:lnTo>
                  <a:lnTo>
                    <a:pt x="2" y="73"/>
                  </a:lnTo>
                  <a:lnTo>
                    <a:pt x="7" y="72"/>
                  </a:lnTo>
                  <a:lnTo>
                    <a:pt x="5" y="65"/>
                  </a:lnTo>
                  <a:lnTo>
                    <a:pt x="5" y="40"/>
                  </a:lnTo>
                  <a:lnTo>
                    <a:pt x="5" y="17"/>
                  </a:lnTo>
                  <a:lnTo>
                    <a:pt x="7" y="9"/>
                  </a:lnTo>
                  <a:lnTo>
                    <a:pt x="5" y="9"/>
                  </a:lnTo>
                  <a:lnTo>
                    <a:pt x="4" y="10"/>
                  </a:lnTo>
                  <a:lnTo>
                    <a:pt x="2" y="1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0" name="Freeform 277"/>
            <p:cNvSpPr>
              <a:spLocks noEditPoints="1"/>
            </p:cNvSpPr>
            <p:nvPr/>
          </p:nvSpPr>
          <p:spPr bwMode="auto">
            <a:xfrm>
              <a:off x="1566" y="2907"/>
              <a:ext cx="932" cy="70"/>
            </a:xfrm>
            <a:custGeom>
              <a:avLst/>
              <a:gdLst>
                <a:gd name="T0" fmla="*/ 932 w 932"/>
                <a:gd name="T1" fmla="*/ 38 h 70"/>
                <a:gd name="T2" fmla="*/ 932 w 932"/>
                <a:gd name="T3" fmla="*/ 15 h 70"/>
                <a:gd name="T4" fmla="*/ 930 w 932"/>
                <a:gd name="T5" fmla="*/ 0 h 70"/>
                <a:gd name="T6" fmla="*/ 930 w 932"/>
                <a:gd name="T7" fmla="*/ 0 h 70"/>
                <a:gd name="T8" fmla="*/ 930 w 932"/>
                <a:gd name="T9" fmla="*/ 0 h 70"/>
                <a:gd name="T10" fmla="*/ 929 w 932"/>
                <a:gd name="T11" fmla="*/ 0 h 70"/>
                <a:gd name="T12" fmla="*/ 929 w 932"/>
                <a:gd name="T13" fmla="*/ 0 h 70"/>
                <a:gd name="T14" fmla="*/ 927 w 932"/>
                <a:gd name="T15" fmla="*/ 0 h 70"/>
                <a:gd name="T16" fmla="*/ 927 w 932"/>
                <a:gd name="T17" fmla="*/ 0 h 70"/>
                <a:gd name="T18" fmla="*/ 927 w 932"/>
                <a:gd name="T19" fmla="*/ 0 h 70"/>
                <a:gd name="T20" fmla="*/ 925 w 932"/>
                <a:gd name="T21" fmla="*/ 0 h 70"/>
                <a:gd name="T22" fmla="*/ 927 w 932"/>
                <a:gd name="T23" fmla="*/ 15 h 70"/>
                <a:gd name="T24" fmla="*/ 927 w 932"/>
                <a:gd name="T25" fmla="*/ 38 h 70"/>
                <a:gd name="T26" fmla="*/ 932 w 932"/>
                <a:gd name="T27" fmla="*/ 38 h 70"/>
                <a:gd name="T28" fmla="*/ 932 w 932"/>
                <a:gd name="T29" fmla="*/ 63 h 70"/>
                <a:gd name="T30" fmla="*/ 932 w 932"/>
                <a:gd name="T31" fmla="*/ 63 h 70"/>
                <a:gd name="T32" fmla="*/ 930 w 932"/>
                <a:gd name="T33" fmla="*/ 63 h 70"/>
                <a:gd name="T34" fmla="*/ 930 w 932"/>
                <a:gd name="T35" fmla="*/ 63 h 70"/>
                <a:gd name="T36" fmla="*/ 929 w 932"/>
                <a:gd name="T37" fmla="*/ 63 h 70"/>
                <a:gd name="T38" fmla="*/ 929 w 932"/>
                <a:gd name="T39" fmla="*/ 63 h 70"/>
                <a:gd name="T40" fmla="*/ 929 w 932"/>
                <a:gd name="T41" fmla="*/ 63 h 70"/>
                <a:gd name="T42" fmla="*/ 927 w 932"/>
                <a:gd name="T43" fmla="*/ 63 h 70"/>
                <a:gd name="T44" fmla="*/ 927 w 932"/>
                <a:gd name="T45" fmla="*/ 63 h 70"/>
                <a:gd name="T46" fmla="*/ 927 w 932"/>
                <a:gd name="T47" fmla="*/ 63 h 70"/>
                <a:gd name="T48" fmla="*/ 927 w 932"/>
                <a:gd name="T49" fmla="*/ 38 h 70"/>
                <a:gd name="T50" fmla="*/ 932 w 932"/>
                <a:gd name="T51" fmla="*/ 38 h 70"/>
                <a:gd name="T52" fmla="*/ 0 w 932"/>
                <a:gd name="T53" fmla="*/ 8 h 70"/>
                <a:gd name="T54" fmla="*/ 0 w 932"/>
                <a:gd name="T55" fmla="*/ 15 h 70"/>
                <a:gd name="T56" fmla="*/ 0 w 932"/>
                <a:gd name="T57" fmla="*/ 38 h 70"/>
                <a:gd name="T58" fmla="*/ 0 w 932"/>
                <a:gd name="T59" fmla="*/ 63 h 70"/>
                <a:gd name="T60" fmla="*/ 0 w 932"/>
                <a:gd name="T61" fmla="*/ 70 h 70"/>
                <a:gd name="T62" fmla="*/ 5 w 932"/>
                <a:gd name="T63" fmla="*/ 68 h 70"/>
                <a:gd name="T64" fmla="*/ 5 w 932"/>
                <a:gd name="T65" fmla="*/ 63 h 70"/>
                <a:gd name="T66" fmla="*/ 5 w 932"/>
                <a:gd name="T67" fmla="*/ 38 h 70"/>
                <a:gd name="T68" fmla="*/ 5 w 932"/>
                <a:gd name="T69" fmla="*/ 15 h 70"/>
                <a:gd name="T70" fmla="*/ 5 w 932"/>
                <a:gd name="T71" fmla="*/ 5 h 70"/>
                <a:gd name="T72" fmla="*/ 5 w 932"/>
                <a:gd name="T73" fmla="*/ 7 h 70"/>
                <a:gd name="T74" fmla="*/ 3 w 932"/>
                <a:gd name="T75" fmla="*/ 7 h 70"/>
                <a:gd name="T76" fmla="*/ 3 w 932"/>
                <a:gd name="T77" fmla="*/ 7 h 70"/>
                <a:gd name="T78" fmla="*/ 3 w 932"/>
                <a:gd name="T79" fmla="*/ 7 h 70"/>
                <a:gd name="T80" fmla="*/ 1 w 932"/>
                <a:gd name="T81" fmla="*/ 7 h 70"/>
                <a:gd name="T82" fmla="*/ 1 w 932"/>
                <a:gd name="T83" fmla="*/ 7 h 70"/>
                <a:gd name="T84" fmla="*/ 1 w 932"/>
                <a:gd name="T85" fmla="*/ 7 h 70"/>
                <a:gd name="T86" fmla="*/ 0 w 932"/>
                <a:gd name="T87" fmla="*/ 8 h 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2"/>
                <a:gd name="T133" fmla="*/ 0 h 70"/>
                <a:gd name="T134" fmla="*/ 932 w 932"/>
                <a:gd name="T135" fmla="*/ 70 h 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2" h="70">
                  <a:moveTo>
                    <a:pt x="932" y="38"/>
                  </a:moveTo>
                  <a:lnTo>
                    <a:pt x="932" y="15"/>
                  </a:lnTo>
                  <a:lnTo>
                    <a:pt x="930" y="0"/>
                  </a:lnTo>
                  <a:lnTo>
                    <a:pt x="929" y="0"/>
                  </a:lnTo>
                  <a:lnTo>
                    <a:pt x="927" y="0"/>
                  </a:lnTo>
                  <a:lnTo>
                    <a:pt x="925" y="0"/>
                  </a:lnTo>
                  <a:lnTo>
                    <a:pt x="927" y="15"/>
                  </a:lnTo>
                  <a:lnTo>
                    <a:pt x="927" y="38"/>
                  </a:lnTo>
                  <a:lnTo>
                    <a:pt x="932" y="38"/>
                  </a:lnTo>
                  <a:lnTo>
                    <a:pt x="932" y="63"/>
                  </a:lnTo>
                  <a:lnTo>
                    <a:pt x="930" y="63"/>
                  </a:lnTo>
                  <a:lnTo>
                    <a:pt x="929" y="63"/>
                  </a:lnTo>
                  <a:lnTo>
                    <a:pt x="927" y="63"/>
                  </a:lnTo>
                  <a:lnTo>
                    <a:pt x="927" y="38"/>
                  </a:lnTo>
                  <a:lnTo>
                    <a:pt x="932" y="38"/>
                  </a:lnTo>
                  <a:close/>
                  <a:moveTo>
                    <a:pt x="0" y="8"/>
                  </a:moveTo>
                  <a:lnTo>
                    <a:pt x="0" y="15"/>
                  </a:lnTo>
                  <a:lnTo>
                    <a:pt x="0" y="38"/>
                  </a:lnTo>
                  <a:lnTo>
                    <a:pt x="0" y="63"/>
                  </a:lnTo>
                  <a:lnTo>
                    <a:pt x="0" y="70"/>
                  </a:lnTo>
                  <a:lnTo>
                    <a:pt x="5" y="68"/>
                  </a:lnTo>
                  <a:lnTo>
                    <a:pt x="5" y="63"/>
                  </a:lnTo>
                  <a:lnTo>
                    <a:pt x="5" y="38"/>
                  </a:lnTo>
                  <a:lnTo>
                    <a:pt x="5" y="15"/>
                  </a:lnTo>
                  <a:lnTo>
                    <a:pt x="5" y="5"/>
                  </a:lnTo>
                  <a:lnTo>
                    <a:pt x="5" y="7"/>
                  </a:lnTo>
                  <a:lnTo>
                    <a:pt x="3" y="7"/>
                  </a:lnTo>
                  <a:lnTo>
                    <a:pt x="1" y="7"/>
                  </a:lnTo>
                  <a:lnTo>
                    <a:pt x="0" y="8"/>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1" name="Freeform 278"/>
            <p:cNvSpPr>
              <a:spLocks noEditPoints="1"/>
            </p:cNvSpPr>
            <p:nvPr/>
          </p:nvSpPr>
          <p:spPr bwMode="auto">
            <a:xfrm>
              <a:off x="1567" y="2907"/>
              <a:ext cx="929" cy="70"/>
            </a:xfrm>
            <a:custGeom>
              <a:avLst/>
              <a:gdLst>
                <a:gd name="T0" fmla="*/ 929 w 929"/>
                <a:gd name="T1" fmla="*/ 38 h 70"/>
                <a:gd name="T2" fmla="*/ 928 w 929"/>
                <a:gd name="T3" fmla="*/ 15 h 70"/>
                <a:gd name="T4" fmla="*/ 928 w 929"/>
                <a:gd name="T5" fmla="*/ 0 h 70"/>
                <a:gd name="T6" fmla="*/ 926 w 929"/>
                <a:gd name="T7" fmla="*/ 0 h 70"/>
                <a:gd name="T8" fmla="*/ 926 w 929"/>
                <a:gd name="T9" fmla="*/ 0 h 70"/>
                <a:gd name="T10" fmla="*/ 926 w 929"/>
                <a:gd name="T11" fmla="*/ 0 h 70"/>
                <a:gd name="T12" fmla="*/ 924 w 929"/>
                <a:gd name="T13" fmla="*/ 0 h 70"/>
                <a:gd name="T14" fmla="*/ 924 w 929"/>
                <a:gd name="T15" fmla="*/ 0 h 70"/>
                <a:gd name="T16" fmla="*/ 924 w 929"/>
                <a:gd name="T17" fmla="*/ 0 h 70"/>
                <a:gd name="T18" fmla="*/ 923 w 929"/>
                <a:gd name="T19" fmla="*/ 2 h 70"/>
                <a:gd name="T20" fmla="*/ 923 w 929"/>
                <a:gd name="T21" fmla="*/ 2 h 70"/>
                <a:gd name="T22" fmla="*/ 923 w 929"/>
                <a:gd name="T23" fmla="*/ 15 h 70"/>
                <a:gd name="T24" fmla="*/ 924 w 929"/>
                <a:gd name="T25" fmla="*/ 38 h 70"/>
                <a:gd name="T26" fmla="*/ 929 w 929"/>
                <a:gd name="T27" fmla="*/ 38 h 70"/>
                <a:gd name="T28" fmla="*/ 928 w 929"/>
                <a:gd name="T29" fmla="*/ 63 h 70"/>
                <a:gd name="T30" fmla="*/ 928 w 929"/>
                <a:gd name="T31" fmla="*/ 63 h 70"/>
                <a:gd name="T32" fmla="*/ 928 w 929"/>
                <a:gd name="T33" fmla="*/ 63 h 70"/>
                <a:gd name="T34" fmla="*/ 928 w 929"/>
                <a:gd name="T35" fmla="*/ 63 h 70"/>
                <a:gd name="T36" fmla="*/ 926 w 929"/>
                <a:gd name="T37" fmla="*/ 63 h 70"/>
                <a:gd name="T38" fmla="*/ 926 w 929"/>
                <a:gd name="T39" fmla="*/ 63 h 70"/>
                <a:gd name="T40" fmla="*/ 926 w 929"/>
                <a:gd name="T41" fmla="*/ 63 h 70"/>
                <a:gd name="T42" fmla="*/ 924 w 929"/>
                <a:gd name="T43" fmla="*/ 63 h 70"/>
                <a:gd name="T44" fmla="*/ 924 w 929"/>
                <a:gd name="T45" fmla="*/ 63 h 70"/>
                <a:gd name="T46" fmla="*/ 923 w 929"/>
                <a:gd name="T47" fmla="*/ 63 h 70"/>
                <a:gd name="T48" fmla="*/ 923 w 929"/>
                <a:gd name="T49" fmla="*/ 63 h 70"/>
                <a:gd name="T50" fmla="*/ 924 w 929"/>
                <a:gd name="T51" fmla="*/ 38 h 70"/>
                <a:gd name="T52" fmla="*/ 929 w 929"/>
                <a:gd name="T53" fmla="*/ 38 h 70"/>
                <a:gd name="T54" fmla="*/ 2 w 929"/>
                <a:gd name="T55" fmla="*/ 7 h 70"/>
                <a:gd name="T56" fmla="*/ 0 w 929"/>
                <a:gd name="T57" fmla="*/ 15 h 70"/>
                <a:gd name="T58" fmla="*/ 0 w 929"/>
                <a:gd name="T59" fmla="*/ 38 h 70"/>
                <a:gd name="T60" fmla="*/ 0 w 929"/>
                <a:gd name="T61" fmla="*/ 63 h 70"/>
                <a:gd name="T62" fmla="*/ 2 w 929"/>
                <a:gd name="T63" fmla="*/ 70 h 70"/>
                <a:gd name="T64" fmla="*/ 7 w 929"/>
                <a:gd name="T65" fmla="*/ 66 h 70"/>
                <a:gd name="T66" fmla="*/ 5 w 929"/>
                <a:gd name="T67" fmla="*/ 63 h 70"/>
                <a:gd name="T68" fmla="*/ 5 w 929"/>
                <a:gd name="T69" fmla="*/ 38 h 70"/>
                <a:gd name="T70" fmla="*/ 5 w 929"/>
                <a:gd name="T71" fmla="*/ 15 h 70"/>
                <a:gd name="T72" fmla="*/ 7 w 929"/>
                <a:gd name="T73" fmla="*/ 5 h 70"/>
                <a:gd name="T74" fmla="*/ 5 w 929"/>
                <a:gd name="T75" fmla="*/ 5 h 70"/>
                <a:gd name="T76" fmla="*/ 5 w 929"/>
                <a:gd name="T77" fmla="*/ 5 h 70"/>
                <a:gd name="T78" fmla="*/ 5 w 929"/>
                <a:gd name="T79" fmla="*/ 5 h 70"/>
                <a:gd name="T80" fmla="*/ 4 w 929"/>
                <a:gd name="T81" fmla="*/ 5 h 70"/>
                <a:gd name="T82" fmla="*/ 4 w 929"/>
                <a:gd name="T83" fmla="*/ 7 h 70"/>
                <a:gd name="T84" fmla="*/ 2 w 929"/>
                <a:gd name="T85" fmla="*/ 7 h 70"/>
                <a:gd name="T86" fmla="*/ 2 w 929"/>
                <a:gd name="T87" fmla="*/ 7 h 70"/>
                <a:gd name="T88" fmla="*/ 2 w 929"/>
                <a:gd name="T89" fmla="*/ 7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29"/>
                <a:gd name="T136" fmla="*/ 0 h 70"/>
                <a:gd name="T137" fmla="*/ 929 w 929"/>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29" h="70">
                  <a:moveTo>
                    <a:pt x="929" y="38"/>
                  </a:moveTo>
                  <a:lnTo>
                    <a:pt x="928" y="15"/>
                  </a:lnTo>
                  <a:lnTo>
                    <a:pt x="928" y="0"/>
                  </a:lnTo>
                  <a:lnTo>
                    <a:pt x="926" y="0"/>
                  </a:lnTo>
                  <a:lnTo>
                    <a:pt x="924" y="0"/>
                  </a:lnTo>
                  <a:lnTo>
                    <a:pt x="923" y="2"/>
                  </a:lnTo>
                  <a:lnTo>
                    <a:pt x="923" y="15"/>
                  </a:lnTo>
                  <a:lnTo>
                    <a:pt x="924" y="38"/>
                  </a:lnTo>
                  <a:lnTo>
                    <a:pt x="929" y="38"/>
                  </a:lnTo>
                  <a:lnTo>
                    <a:pt x="928" y="63"/>
                  </a:lnTo>
                  <a:lnTo>
                    <a:pt x="926" y="63"/>
                  </a:lnTo>
                  <a:lnTo>
                    <a:pt x="924" y="63"/>
                  </a:lnTo>
                  <a:lnTo>
                    <a:pt x="923" y="63"/>
                  </a:lnTo>
                  <a:lnTo>
                    <a:pt x="924" y="38"/>
                  </a:lnTo>
                  <a:lnTo>
                    <a:pt x="929" y="38"/>
                  </a:lnTo>
                  <a:close/>
                  <a:moveTo>
                    <a:pt x="2" y="7"/>
                  </a:moveTo>
                  <a:lnTo>
                    <a:pt x="0" y="15"/>
                  </a:lnTo>
                  <a:lnTo>
                    <a:pt x="0" y="38"/>
                  </a:lnTo>
                  <a:lnTo>
                    <a:pt x="0" y="63"/>
                  </a:lnTo>
                  <a:lnTo>
                    <a:pt x="2" y="70"/>
                  </a:lnTo>
                  <a:lnTo>
                    <a:pt x="7" y="66"/>
                  </a:lnTo>
                  <a:lnTo>
                    <a:pt x="5" y="63"/>
                  </a:lnTo>
                  <a:lnTo>
                    <a:pt x="5" y="38"/>
                  </a:lnTo>
                  <a:lnTo>
                    <a:pt x="5" y="15"/>
                  </a:lnTo>
                  <a:lnTo>
                    <a:pt x="7" y="5"/>
                  </a:lnTo>
                  <a:lnTo>
                    <a:pt x="5" y="5"/>
                  </a:lnTo>
                  <a:lnTo>
                    <a:pt x="4" y="5"/>
                  </a:lnTo>
                  <a:lnTo>
                    <a:pt x="4" y="7"/>
                  </a:lnTo>
                  <a:lnTo>
                    <a:pt x="2" y="7"/>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2" name="Freeform 279"/>
            <p:cNvSpPr>
              <a:spLocks noEditPoints="1"/>
            </p:cNvSpPr>
            <p:nvPr/>
          </p:nvSpPr>
          <p:spPr bwMode="auto">
            <a:xfrm>
              <a:off x="1571" y="2907"/>
              <a:ext cx="922" cy="68"/>
            </a:xfrm>
            <a:custGeom>
              <a:avLst/>
              <a:gdLst>
                <a:gd name="T0" fmla="*/ 922 w 922"/>
                <a:gd name="T1" fmla="*/ 38 h 68"/>
                <a:gd name="T2" fmla="*/ 922 w 922"/>
                <a:gd name="T3" fmla="*/ 15 h 68"/>
                <a:gd name="T4" fmla="*/ 920 w 922"/>
                <a:gd name="T5" fmla="*/ 0 h 68"/>
                <a:gd name="T6" fmla="*/ 920 w 922"/>
                <a:gd name="T7" fmla="*/ 0 h 68"/>
                <a:gd name="T8" fmla="*/ 920 w 922"/>
                <a:gd name="T9" fmla="*/ 0 h 68"/>
                <a:gd name="T10" fmla="*/ 920 w 922"/>
                <a:gd name="T11" fmla="*/ 0 h 68"/>
                <a:gd name="T12" fmla="*/ 919 w 922"/>
                <a:gd name="T13" fmla="*/ 2 h 68"/>
                <a:gd name="T14" fmla="*/ 919 w 922"/>
                <a:gd name="T15" fmla="*/ 2 h 68"/>
                <a:gd name="T16" fmla="*/ 919 w 922"/>
                <a:gd name="T17" fmla="*/ 2 h 68"/>
                <a:gd name="T18" fmla="*/ 919 w 922"/>
                <a:gd name="T19" fmla="*/ 2 h 68"/>
                <a:gd name="T20" fmla="*/ 917 w 922"/>
                <a:gd name="T21" fmla="*/ 2 h 68"/>
                <a:gd name="T22" fmla="*/ 917 w 922"/>
                <a:gd name="T23" fmla="*/ 2 h 68"/>
                <a:gd name="T24" fmla="*/ 917 w 922"/>
                <a:gd name="T25" fmla="*/ 2 h 68"/>
                <a:gd name="T26" fmla="*/ 917 w 922"/>
                <a:gd name="T27" fmla="*/ 2 h 68"/>
                <a:gd name="T28" fmla="*/ 917 w 922"/>
                <a:gd name="T29" fmla="*/ 2 h 68"/>
                <a:gd name="T30" fmla="*/ 917 w 922"/>
                <a:gd name="T31" fmla="*/ 2 h 68"/>
                <a:gd name="T32" fmla="*/ 917 w 922"/>
                <a:gd name="T33" fmla="*/ 2 h 68"/>
                <a:gd name="T34" fmla="*/ 915 w 922"/>
                <a:gd name="T35" fmla="*/ 2 h 68"/>
                <a:gd name="T36" fmla="*/ 915 w 922"/>
                <a:gd name="T37" fmla="*/ 2 h 68"/>
                <a:gd name="T38" fmla="*/ 917 w 922"/>
                <a:gd name="T39" fmla="*/ 15 h 68"/>
                <a:gd name="T40" fmla="*/ 917 w 922"/>
                <a:gd name="T41" fmla="*/ 38 h 68"/>
                <a:gd name="T42" fmla="*/ 922 w 922"/>
                <a:gd name="T43" fmla="*/ 38 h 68"/>
                <a:gd name="T44" fmla="*/ 922 w 922"/>
                <a:gd name="T45" fmla="*/ 63 h 68"/>
                <a:gd name="T46" fmla="*/ 922 w 922"/>
                <a:gd name="T47" fmla="*/ 63 h 68"/>
                <a:gd name="T48" fmla="*/ 922 w 922"/>
                <a:gd name="T49" fmla="*/ 63 h 68"/>
                <a:gd name="T50" fmla="*/ 920 w 922"/>
                <a:gd name="T51" fmla="*/ 63 h 68"/>
                <a:gd name="T52" fmla="*/ 920 w 922"/>
                <a:gd name="T53" fmla="*/ 63 h 68"/>
                <a:gd name="T54" fmla="*/ 919 w 922"/>
                <a:gd name="T55" fmla="*/ 63 h 68"/>
                <a:gd name="T56" fmla="*/ 919 w 922"/>
                <a:gd name="T57" fmla="*/ 63 h 68"/>
                <a:gd name="T58" fmla="*/ 919 w 922"/>
                <a:gd name="T59" fmla="*/ 63 h 68"/>
                <a:gd name="T60" fmla="*/ 917 w 922"/>
                <a:gd name="T61" fmla="*/ 63 h 68"/>
                <a:gd name="T62" fmla="*/ 917 w 922"/>
                <a:gd name="T63" fmla="*/ 63 h 68"/>
                <a:gd name="T64" fmla="*/ 917 w 922"/>
                <a:gd name="T65" fmla="*/ 63 h 68"/>
                <a:gd name="T66" fmla="*/ 917 w 922"/>
                <a:gd name="T67" fmla="*/ 38 h 68"/>
                <a:gd name="T68" fmla="*/ 922 w 922"/>
                <a:gd name="T69" fmla="*/ 38 h 68"/>
                <a:gd name="T70" fmla="*/ 0 w 922"/>
                <a:gd name="T71" fmla="*/ 5 h 68"/>
                <a:gd name="T72" fmla="*/ 0 w 922"/>
                <a:gd name="T73" fmla="*/ 15 h 68"/>
                <a:gd name="T74" fmla="*/ 0 w 922"/>
                <a:gd name="T75" fmla="*/ 38 h 68"/>
                <a:gd name="T76" fmla="*/ 0 w 922"/>
                <a:gd name="T77" fmla="*/ 63 h 68"/>
                <a:gd name="T78" fmla="*/ 0 w 922"/>
                <a:gd name="T79" fmla="*/ 68 h 68"/>
                <a:gd name="T80" fmla="*/ 5 w 922"/>
                <a:gd name="T81" fmla="*/ 66 h 68"/>
                <a:gd name="T82" fmla="*/ 5 w 922"/>
                <a:gd name="T83" fmla="*/ 63 h 68"/>
                <a:gd name="T84" fmla="*/ 5 w 922"/>
                <a:gd name="T85" fmla="*/ 38 h 68"/>
                <a:gd name="T86" fmla="*/ 5 w 922"/>
                <a:gd name="T87" fmla="*/ 15 h 68"/>
                <a:gd name="T88" fmla="*/ 5 w 922"/>
                <a:gd name="T89" fmla="*/ 3 h 68"/>
                <a:gd name="T90" fmla="*/ 5 w 922"/>
                <a:gd name="T91" fmla="*/ 3 h 68"/>
                <a:gd name="T92" fmla="*/ 5 w 922"/>
                <a:gd name="T93" fmla="*/ 5 h 68"/>
                <a:gd name="T94" fmla="*/ 3 w 922"/>
                <a:gd name="T95" fmla="*/ 5 h 68"/>
                <a:gd name="T96" fmla="*/ 3 w 922"/>
                <a:gd name="T97" fmla="*/ 5 h 68"/>
                <a:gd name="T98" fmla="*/ 1 w 922"/>
                <a:gd name="T99" fmla="*/ 5 h 68"/>
                <a:gd name="T100" fmla="*/ 1 w 922"/>
                <a:gd name="T101" fmla="*/ 5 h 68"/>
                <a:gd name="T102" fmla="*/ 1 w 922"/>
                <a:gd name="T103" fmla="*/ 5 h 68"/>
                <a:gd name="T104" fmla="*/ 0 w 922"/>
                <a:gd name="T105" fmla="*/ 5 h 6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2"/>
                <a:gd name="T160" fmla="*/ 0 h 68"/>
                <a:gd name="T161" fmla="*/ 922 w 922"/>
                <a:gd name="T162" fmla="*/ 68 h 6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2" h="68">
                  <a:moveTo>
                    <a:pt x="922" y="38"/>
                  </a:moveTo>
                  <a:lnTo>
                    <a:pt x="922" y="15"/>
                  </a:lnTo>
                  <a:lnTo>
                    <a:pt x="920" y="0"/>
                  </a:lnTo>
                  <a:lnTo>
                    <a:pt x="919" y="2"/>
                  </a:lnTo>
                  <a:lnTo>
                    <a:pt x="917" y="2"/>
                  </a:lnTo>
                  <a:lnTo>
                    <a:pt x="915" y="2"/>
                  </a:lnTo>
                  <a:lnTo>
                    <a:pt x="917" y="15"/>
                  </a:lnTo>
                  <a:lnTo>
                    <a:pt x="917" y="38"/>
                  </a:lnTo>
                  <a:lnTo>
                    <a:pt x="922" y="38"/>
                  </a:lnTo>
                  <a:lnTo>
                    <a:pt x="922" y="63"/>
                  </a:lnTo>
                  <a:lnTo>
                    <a:pt x="920" y="63"/>
                  </a:lnTo>
                  <a:lnTo>
                    <a:pt x="919" y="63"/>
                  </a:lnTo>
                  <a:lnTo>
                    <a:pt x="917" y="63"/>
                  </a:lnTo>
                  <a:lnTo>
                    <a:pt x="917" y="38"/>
                  </a:lnTo>
                  <a:lnTo>
                    <a:pt x="922" y="38"/>
                  </a:lnTo>
                  <a:close/>
                  <a:moveTo>
                    <a:pt x="0" y="5"/>
                  </a:moveTo>
                  <a:lnTo>
                    <a:pt x="0" y="15"/>
                  </a:lnTo>
                  <a:lnTo>
                    <a:pt x="0" y="38"/>
                  </a:lnTo>
                  <a:lnTo>
                    <a:pt x="0" y="63"/>
                  </a:lnTo>
                  <a:lnTo>
                    <a:pt x="0" y="68"/>
                  </a:lnTo>
                  <a:lnTo>
                    <a:pt x="5" y="66"/>
                  </a:lnTo>
                  <a:lnTo>
                    <a:pt x="5" y="63"/>
                  </a:lnTo>
                  <a:lnTo>
                    <a:pt x="5" y="38"/>
                  </a:lnTo>
                  <a:lnTo>
                    <a:pt x="5" y="15"/>
                  </a:lnTo>
                  <a:lnTo>
                    <a:pt x="5" y="3"/>
                  </a:lnTo>
                  <a:lnTo>
                    <a:pt x="5" y="5"/>
                  </a:lnTo>
                  <a:lnTo>
                    <a:pt x="3" y="5"/>
                  </a:lnTo>
                  <a:lnTo>
                    <a:pt x="1" y="5"/>
                  </a:lnTo>
                  <a:lnTo>
                    <a:pt x="0" y="5"/>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3" name="Freeform 280"/>
            <p:cNvSpPr>
              <a:spLocks noEditPoints="1"/>
            </p:cNvSpPr>
            <p:nvPr/>
          </p:nvSpPr>
          <p:spPr bwMode="auto">
            <a:xfrm>
              <a:off x="1572" y="2909"/>
              <a:ext cx="919" cy="64"/>
            </a:xfrm>
            <a:custGeom>
              <a:avLst/>
              <a:gdLst>
                <a:gd name="T0" fmla="*/ 919 w 919"/>
                <a:gd name="T1" fmla="*/ 36 h 64"/>
                <a:gd name="T2" fmla="*/ 918 w 919"/>
                <a:gd name="T3" fmla="*/ 13 h 64"/>
                <a:gd name="T4" fmla="*/ 918 w 919"/>
                <a:gd name="T5" fmla="*/ 0 h 64"/>
                <a:gd name="T6" fmla="*/ 918 w 919"/>
                <a:gd name="T7" fmla="*/ 0 h 64"/>
                <a:gd name="T8" fmla="*/ 918 w 919"/>
                <a:gd name="T9" fmla="*/ 0 h 64"/>
                <a:gd name="T10" fmla="*/ 918 w 919"/>
                <a:gd name="T11" fmla="*/ 0 h 64"/>
                <a:gd name="T12" fmla="*/ 918 w 919"/>
                <a:gd name="T13" fmla="*/ 0 h 64"/>
                <a:gd name="T14" fmla="*/ 916 w 919"/>
                <a:gd name="T15" fmla="*/ 0 h 64"/>
                <a:gd name="T16" fmla="*/ 916 w 919"/>
                <a:gd name="T17" fmla="*/ 0 h 64"/>
                <a:gd name="T18" fmla="*/ 916 w 919"/>
                <a:gd name="T19" fmla="*/ 0 h 64"/>
                <a:gd name="T20" fmla="*/ 916 w 919"/>
                <a:gd name="T21" fmla="*/ 0 h 64"/>
                <a:gd name="T22" fmla="*/ 916 w 919"/>
                <a:gd name="T23" fmla="*/ 0 h 64"/>
                <a:gd name="T24" fmla="*/ 916 w 919"/>
                <a:gd name="T25" fmla="*/ 0 h 64"/>
                <a:gd name="T26" fmla="*/ 914 w 919"/>
                <a:gd name="T27" fmla="*/ 0 h 64"/>
                <a:gd name="T28" fmla="*/ 914 w 919"/>
                <a:gd name="T29" fmla="*/ 0 h 64"/>
                <a:gd name="T30" fmla="*/ 914 w 919"/>
                <a:gd name="T31" fmla="*/ 0 h 64"/>
                <a:gd name="T32" fmla="*/ 913 w 919"/>
                <a:gd name="T33" fmla="*/ 0 h 64"/>
                <a:gd name="T34" fmla="*/ 913 w 919"/>
                <a:gd name="T35" fmla="*/ 0 h 64"/>
                <a:gd name="T36" fmla="*/ 913 w 919"/>
                <a:gd name="T37" fmla="*/ 0 h 64"/>
                <a:gd name="T38" fmla="*/ 913 w 919"/>
                <a:gd name="T39" fmla="*/ 13 h 64"/>
                <a:gd name="T40" fmla="*/ 914 w 919"/>
                <a:gd name="T41" fmla="*/ 36 h 64"/>
                <a:gd name="T42" fmla="*/ 919 w 919"/>
                <a:gd name="T43" fmla="*/ 36 h 64"/>
                <a:gd name="T44" fmla="*/ 918 w 919"/>
                <a:gd name="T45" fmla="*/ 61 h 64"/>
                <a:gd name="T46" fmla="*/ 918 w 919"/>
                <a:gd name="T47" fmla="*/ 61 h 64"/>
                <a:gd name="T48" fmla="*/ 918 w 919"/>
                <a:gd name="T49" fmla="*/ 61 h 64"/>
                <a:gd name="T50" fmla="*/ 918 w 919"/>
                <a:gd name="T51" fmla="*/ 61 h 64"/>
                <a:gd name="T52" fmla="*/ 916 w 919"/>
                <a:gd name="T53" fmla="*/ 61 h 64"/>
                <a:gd name="T54" fmla="*/ 916 w 919"/>
                <a:gd name="T55" fmla="*/ 61 h 64"/>
                <a:gd name="T56" fmla="*/ 916 w 919"/>
                <a:gd name="T57" fmla="*/ 61 h 64"/>
                <a:gd name="T58" fmla="*/ 914 w 919"/>
                <a:gd name="T59" fmla="*/ 61 h 64"/>
                <a:gd name="T60" fmla="*/ 914 w 919"/>
                <a:gd name="T61" fmla="*/ 61 h 64"/>
                <a:gd name="T62" fmla="*/ 913 w 919"/>
                <a:gd name="T63" fmla="*/ 61 h 64"/>
                <a:gd name="T64" fmla="*/ 913 w 919"/>
                <a:gd name="T65" fmla="*/ 59 h 64"/>
                <a:gd name="T66" fmla="*/ 914 w 919"/>
                <a:gd name="T67" fmla="*/ 36 h 64"/>
                <a:gd name="T68" fmla="*/ 919 w 919"/>
                <a:gd name="T69" fmla="*/ 36 h 64"/>
                <a:gd name="T70" fmla="*/ 2 w 919"/>
                <a:gd name="T71" fmla="*/ 3 h 64"/>
                <a:gd name="T72" fmla="*/ 0 w 919"/>
                <a:gd name="T73" fmla="*/ 13 h 64"/>
                <a:gd name="T74" fmla="*/ 0 w 919"/>
                <a:gd name="T75" fmla="*/ 36 h 64"/>
                <a:gd name="T76" fmla="*/ 0 w 919"/>
                <a:gd name="T77" fmla="*/ 61 h 64"/>
                <a:gd name="T78" fmla="*/ 2 w 919"/>
                <a:gd name="T79" fmla="*/ 64 h 64"/>
                <a:gd name="T80" fmla="*/ 5 w 919"/>
                <a:gd name="T81" fmla="*/ 63 h 64"/>
                <a:gd name="T82" fmla="*/ 5 w 919"/>
                <a:gd name="T83" fmla="*/ 59 h 64"/>
                <a:gd name="T84" fmla="*/ 5 w 919"/>
                <a:gd name="T85" fmla="*/ 36 h 64"/>
                <a:gd name="T86" fmla="*/ 5 w 919"/>
                <a:gd name="T87" fmla="*/ 13 h 64"/>
                <a:gd name="T88" fmla="*/ 7 w 919"/>
                <a:gd name="T89" fmla="*/ 1 h 64"/>
                <a:gd name="T90" fmla="*/ 7 w 919"/>
                <a:gd name="T91" fmla="*/ 1 h 64"/>
                <a:gd name="T92" fmla="*/ 5 w 919"/>
                <a:gd name="T93" fmla="*/ 1 h 64"/>
                <a:gd name="T94" fmla="*/ 5 w 919"/>
                <a:gd name="T95" fmla="*/ 1 h 64"/>
                <a:gd name="T96" fmla="*/ 4 w 919"/>
                <a:gd name="T97" fmla="*/ 1 h 64"/>
                <a:gd name="T98" fmla="*/ 4 w 919"/>
                <a:gd name="T99" fmla="*/ 1 h 64"/>
                <a:gd name="T100" fmla="*/ 4 w 919"/>
                <a:gd name="T101" fmla="*/ 3 h 64"/>
                <a:gd name="T102" fmla="*/ 2 w 919"/>
                <a:gd name="T103" fmla="*/ 3 h 64"/>
                <a:gd name="T104" fmla="*/ 2 w 919"/>
                <a:gd name="T105" fmla="*/ 3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9"/>
                <a:gd name="T160" fmla="*/ 0 h 64"/>
                <a:gd name="T161" fmla="*/ 919 w 919"/>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9" h="64">
                  <a:moveTo>
                    <a:pt x="919" y="36"/>
                  </a:moveTo>
                  <a:lnTo>
                    <a:pt x="918" y="13"/>
                  </a:lnTo>
                  <a:lnTo>
                    <a:pt x="918" y="0"/>
                  </a:lnTo>
                  <a:lnTo>
                    <a:pt x="916" y="0"/>
                  </a:lnTo>
                  <a:lnTo>
                    <a:pt x="914" y="0"/>
                  </a:lnTo>
                  <a:lnTo>
                    <a:pt x="913" y="0"/>
                  </a:lnTo>
                  <a:lnTo>
                    <a:pt x="913" y="13"/>
                  </a:lnTo>
                  <a:lnTo>
                    <a:pt x="914" y="36"/>
                  </a:lnTo>
                  <a:lnTo>
                    <a:pt x="919" y="36"/>
                  </a:lnTo>
                  <a:lnTo>
                    <a:pt x="918" y="61"/>
                  </a:lnTo>
                  <a:lnTo>
                    <a:pt x="916" y="61"/>
                  </a:lnTo>
                  <a:lnTo>
                    <a:pt x="914" y="61"/>
                  </a:lnTo>
                  <a:lnTo>
                    <a:pt x="913" y="61"/>
                  </a:lnTo>
                  <a:lnTo>
                    <a:pt x="913" y="59"/>
                  </a:lnTo>
                  <a:lnTo>
                    <a:pt x="914" y="36"/>
                  </a:lnTo>
                  <a:lnTo>
                    <a:pt x="919" y="36"/>
                  </a:lnTo>
                  <a:close/>
                  <a:moveTo>
                    <a:pt x="2" y="3"/>
                  </a:moveTo>
                  <a:lnTo>
                    <a:pt x="0" y="13"/>
                  </a:lnTo>
                  <a:lnTo>
                    <a:pt x="0" y="36"/>
                  </a:lnTo>
                  <a:lnTo>
                    <a:pt x="0" y="61"/>
                  </a:lnTo>
                  <a:lnTo>
                    <a:pt x="2" y="64"/>
                  </a:lnTo>
                  <a:lnTo>
                    <a:pt x="5" y="63"/>
                  </a:lnTo>
                  <a:lnTo>
                    <a:pt x="5" y="59"/>
                  </a:lnTo>
                  <a:lnTo>
                    <a:pt x="5" y="36"/>
                  </a:lnTo>
                  <a:lnTo>
                    <a:pt x="5" y="13"/>
                  </a:lnTo>
                  <a:lnTo>
                    <a:pt x="7" y="1"/>
                  </a:lnTo>
                  <a:lnTo>
                    <a:pt x="5" y="1"/>
                  </a:lnTo>
                  <a:lnTo>
                    <a:pt x="4" y="1"/>
                  </a:lnTo>
                  <a:lnTo>
                    <a:pt x="4" y="3"/>
                  </a:lnTo>
                  <a:lnTo>
                    <a:pt x="2" y="3"/>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4" name="Freeform 281"/>
            <p:cNvSpPr>
              <a:spLocks noEditPoints="1"/>
            </p:cNvSpPr>
            <p:nvPr/>
          </p:nvSpPr>
          <p:spPr bwMode="auto">
            <a:xfrm>
              <a:off x="1576" y="2909"/>
              <a:ext cx="912" cy="64"/>
            </a:xfrm>
            <a:custGeom>
              <a:avLst/>
              <a:gdLst>
                <a:gd name="T0" fmla="*/ 912 w 912"/>
                <a:gd name="T1" fmla="*/ 36 h 64"/>
                <a:gd name="T2" fmla="*/ 912 w 912"/>
                <a:gd name="T3" fmla="*/ 13 h 64"/>
                <a:gd name="T4" fmla="*/ 910 w 912"/>
                <a:gd name="T5" fmla="*/ 0 h 64"/>
                <a:gd name="T6" fmla="*/ 910 w 912"/>
                <a:gd name="T7" fmla="*/ 0 h 64"/>
                <a:gd name="T8" fmla="*/ 910 w 912"/>
                <a:gd name="T9" fmla="*/ 0 h 64"/>
                <a:gd name="T10" fmla="*/ 909 w 912"/>
                <a:gd name="T11" fmla="*/ 0 h 64"/>
                <a:gd name="T12" fmla="*/ 909 w 912"/>
                <a:gd name="T13" fmla="*/ 0 h 64"/>
                <a:gd name="T14" fmla="*/ 909 w 912"/>
                <a:gd name="T15" fmla="*/ 1 h 64"/>
                <a:gd name="T16" fmla="*/ 907 w 912"/>
                <a:gd name="T17" fmla="*/ 1 h 64"/>
                <a:gd name="T18" fmla="*/ 907 w 912"/>
                <a:gd name="T19" fmla="*/ 1 h 64"/>
                <a:gd name="T20" fmla="*/ 905 w 912"/>
                <a:gd name="T21" fmla="*/ 1 h 64"/>
                <a:gd name="T22" fmla="*/ 907 w 912"/>
                <a:gd name="T23" fmla="*/ 13 h 64"/>
                <a:gd name="T24" fmla="*/ 907 w 912"/>
                <a:gd name="T25" fmla="*/ 36 h 64"/>
                <a:gd name="T26" fmla="*/ 912 w 912"/>
                <a:gd name="T27" fmla="*/ 36 h 64"/>
                <a:gd name="T28" fmla="*/ 912 w 912"/>
                <a:gd name="T29" fmla="*/ 61 h 64"/>
                <a:gd name="T30" fmla="*/ 912 w 912"/>
                <a:gd name="T31" fmla="*/ 61 h 64"/>
                <a:gd name="T32" fmla="*/ 912 w 912"/>
                <a:gd name="T33" fmla="*/ 61 h 64"/>
                <a:gd name="T34" fmla="*/ 910 w 912"/>
                <a:gd name="T35" fmla="*/ 61 h 64"/>
                <a:gd name="T36" fmla="*/ 910 w 912"/>
                <a:gd name="T37" fmla="*/ 61 h 64"/>
                <a:gd name="T38" fmla="*/ 909 w 912"/>
                <a:gd name="T39" fmla="*/ 61 h 64"/>
                <a:gd name="T40" fmla="*/ 909 w 912"/>
                <a:gd name="T41" fmla="*/ 61 h 64"/>
                <a:gd name="T42" fmla="*/ 909 w 912"/>
                <a:gd name="T43" fmla="*/ 61 h 64"/>
                <a:gd name="T44" fmla="*/ 907 w 912"/>
                <a:gd name="T45" fmla="*/ 61 h 64"/>
                <a:gd name="T46" fmla="*/ 907 w 912"/>
                <a:gd name="T47" fmla="*/ 61 h 64"/>
                <a:gd name="T48" fmla="*/ 907 w 912"/>
                <a:gd name="T49" fmla="*/ 59 h 64"/>
                <a:gd name="T50" fmla="*/ 907 w 912"/>
                <a:gd name="T51" fmla="*/ 36 h 64"/>
                <a:gd name="T52" fmla="*/ 912 w 912"/>
                <a:gd name="T53" fmla="*/ 36 h 64"/>
                <a:gd name="T54" fmla="*/ 0 w 912"/>
                <a:gd name="T55" fmla="*/ 1 h 64"/>
                <a:gd name="T56" fmla="*/ 0 w 912"/>
                <a:gd name="T57" fmla="*/ 13 h 64"/>
                <a:gd name="T58" fmla="*/ 0 w 912"/>
                <a:gd name="T59" fmla="*/ 36 h 64"/>
                <a:gd name="T60" fmla="*/ 0 w 912"/>
                <a:gd name="T61" fmla="*/ 61 h 64"/>
                <a:gd name="T62" fmla="*/ 0 w 912"/>
                <a:gd name="T63" fmla="*/ 64 h 64"/>
                <a:gd name="T64" fmla="*/ 5 w 912"/>
                <a:gd name="T65" fmla="*/ 61 h 64"/>
                <a:gd name="T66" fmla="*/ 5 w 912"/>
                <a:gd name="T67" fmla="*/ 59 h 64"/>
                <a:gd name="T68" fmla="*/ 5 w 912"/>
                <a:gd name="T69" fmla="*/ 36 h 64"/>
                <a:gd name="T70" fmla="*/ 5 w 912"/>
                <a:gd name="T71" fmla="*/ 13 h 64"/>
                <a:gd name="T72" fmla="*/ 6 w 912"/>
                <a:gd name="T73" fmla="*/ 0 h 64"/>
                <a:gd name="T74" fmla="*/ 5 w 912"/>
                <a:gd name="T75" fmla="*/ 0 h 64"/>
                <a:gd name="T76" fmla="*/ 5 w 912"/>
                <a:gd name="T77" fmla="*/ 0 h 64"/>
                <a:gd name="T78" fmla="*/ 3 w 912"/>
                <a:gd name="T79" fmla="*/ 0 h 64"/>
                <a:gd name="T80" fmla="*/ 3 w 912"/>
                <a:gd name="T81" fmla="*/ 1 h 64"/>
                <a:gd name="T82" fmla="*/ 3 w 912"/>
                <a:gd name="T83" fmla="*/ 1 h 64"/>
                <a:gd name="T84" fmla="*/ 1 w 912"/>
                <a:gd name="T85" fmla="*/ 1 h 64"/>
                <a:gd name="T86" fmla="*/ 1 w 912"/>
                <a:gd name="T87" fmla="*/ 1 h 64"/>
                <a:gd name="T88" fmla="*/ 0 w 912"/>
                <a:gd name="T89" fmla="*/ 1 h 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12"/>
                <a:gd name="T136" fmla="*/ 0 h 64"/>
                <a:gd name="T137" fmla="*/ 912 w 912"/>
                <a:gd name="T138" fmla="*/ 64 h 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12" h="64">
                  <a:moveTo>
                    <a:pt x="912" y="36"/>
                  </a:moveTo>
                  <a:lnTo>
                    <a:pt x="912" y="13"/>
                  </a:lnTo>
                  <a:lnTo>
                    <a:pt x="910" y="0"/>
                  </a:lnTo>
                  <a:lnTo>
                    <a:pt x="909" y="0"/>
                  </a:lnTo>
                  <a:lnTo>
                    <a:pt x="909" y="1"/>
                  </a:lnTo>
                  <a:lnTo>
                    <a:pt x="907" y="1"/>
                  </a:lnTo>
                  <a:lnTo>
                    <a:pt x="905" y="1"/>
                  </a:lnTo>
                  <a:lnTo>
                    <a:pt x="907" y="13"/>
                  </a:lnTo>
                  <a:lnTo>
                    <a:pt x="907" y="36"/>
                  </a:lnTo>
                  <a:lnTo>
                    <a:pt x="912" y="36"/>
                  </a:lnTo>
                  <a:lnTo>
                    <a:pt x="912" y="61"/>
                  </a:lnTo>
                  <a:lnTo>
                    <a:pt x="910" y="61"/>
                  </a:lnTo>
                  <a:lnTo>
                    <a:pt x="909" y="61"/>
                  </a:lnTo>
                  <a:lnTo>
                    <a:pt x="907" y="61"/>
                  </a:lnTo>
                  <a:lnTo>
                    <a:pt x="907" y="59"/>
                  </a:lnTo>
                  <a:lnTo>
                    <a:pt x="907" y="36"/>
                  </a:lnTo>
                  <a:lnTo>
                    <a:pt x="912" y="36"/>
                  </a:lnTo>
                  <a:close/>
                  <a:moveTo>
                    <a:pt x="0" y="1"/>
                  </a:moveTo>
                  <a:lnTo>
                    <a:pt x="0" y="13"/>
                  </a:lnTo>
                  <a:lnTo>
                    <a:pt x="0" y="36"/>
                  </a:lnTo>
                  <a:lnTo>
                    <a:pt x="0" y="61"/>
                  </a:lnTo>
                  <a:lnTo>
                    <a:pt x="0" y="64"/>
                  </a:lnTo>
                  <a:lnTo>
                    <a:pt x="5" y="61"/>
                  </a:lnTo>
                  <a:lnTo>
                    <a:pt x="5" y="59"/>
                  </a:lnTo>
                  <a:lnTo>
                    <a:pt x="5" y="36"/>
                  </a:lnTo>
                  <a:lnTo>
                    <a:pt x="5" y="13"/>
                  </a:lnTo>
                  <a:lnTo>
                    <a:pt x="6" y="0"/>
                  </a:lnTo>
                  <a:lnTo>
                    <a:pt x="5" y="0"/>
                  </a:lnTo>
                  <a:lnTo>
                    <a:pt x="3" y="0"/>
                  </a:lnTo>
                  <a:lnTo>
                    <a:pt x="3" y="1"/>
                  </a:lnTo>
                  <a:lnTo>
                    <a:pt x="1" y="1"/>
                  </a:lnTo>
                  <a:lnTo>
                    <a:pt x="0" y="1"/>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5" name="Freeform 282"/>
            <p:cNvSpPr>
              <a:spLocks noEditPoints="1"/>
            </p:cNvSpPr>
            <p:nvPr/>
          </p:nvSpPr>
          <p:spPr bwMode="auto">
            <a:xfrm>
              <a:off x="1577" y="2907"/>
              <a:ext cx="909" cy="65"/>
            </a:xfrm>
            <a:custGeom>
              <a:avLst/>
              <a:gdLst>
                <a:gd name="T0" fmla="*/ 909 w 909"/>
                <a:gd name="T1" fmla="*/ 38 h 65"/>
                <a:gd name="T2" fmla="*/ 908 w 909"/>
                <a:gd name="T3" fmla="*/ 15 h 65"/>
                <a:gd name="T4" fmla="*/ 908 w 909"/>
                <a:gd name="T5" fmla="*/ 2 h 65"/>
                <a:gd name="T6" fmla="*/ 908 w 909"/>
                <a:gd name="T7" fmla="*/ 3 h 65"/>
                <a:gd name="T8" fmla="*/ 906 w 909"/>
                <a:gd name="T9" fmla="*/ 3 h 65"/>
                <a:gd name="T10" fmla="*/ 906 w 909"/>
                <a:gd name="T11" fmla="*/ 3 h 65"/>
                <a:gd name="T12" fmla="*/ 904 w 909"/>
                <a:gd name="T13" fmla="*/ 3 h 65"/>
                <a:gd name="T14" fmla="*/ 904 w 909"/>
                <a:gd name="T15" fmla="*/ 3 h 65"/>
                <a:gd name="T16" fmla="*/ 904 w 909"/>
                <a:gd name="T17" fmla="*/ 3 h 65"/>
                <a:gd name="T18" fmla="*/ 903 w 909"/>
                <a:gd name="T19" fmla="*/ 3 h 65"/>
                <a:gd name="T20" fmla="*/ 903 w 909"/>
                <a:gd name="T21" fmla="*/ 3 h 65"/>
                <a:gd name="T22" fmla="*/ 903 w 909"/>
                <a:gd name="T23" fmla="*/ 17 h 65"/>
                <a:gd name="T24" fmla="*/ 904 w 909"/>
                <a:gd name="T25" fmla="*/ 38 h 65"/>
                <a:gd name="T26" fmla="*/ 909 w 909"/>
                <a:gd name="T27" fmla="*/ 38 h 65"/>
                <a:gd name="T28" fmla="*/ 908 w 909"/>
                <a:gd name="T29" fmla="*/ 61 h 65"/>
                <a:gd name="T30" fmla="*/ 908 w 909"/>
                <a:gd name="T31" fmla="*/ 63 h 65"/>
                <a:gd name="T32" fmla="*/ 908 w 909"/>
                <a:gd name="T33" fmla="*/ 63 h 65"/>
                <a:gd name="T34" fmla="*/ 908 w 909"/>
                <a:gd name="T35" fmla="*/ 63 h 65"/>
                <a:gd name="T36" fmla="*/ 906 w 909"/>
                <a:gd name="T37" fmla="*/ 63 h 65"/>
                <a:gd name="T38" fmla="*/ 906 w 909"/>
                <a:gd name="T39" fmla="*/ 63 h 65"/>
                <a:gd name="T40" fmla="*/ 906 w 909"/>
                <a:gd name="T41" fmla="*/ 63 h 65"/>
                <a:gd name="T42" fmla="*/ 904 w 909"/>
                <a:gd name="T43" fmla="*/ 63 h 65"/>
                <a:gd name="T44" fmla="*/ 904 w 909"/>
                <a:gd name="T45" fmla="*/ 63 h 65"/>
                <a:gd name="T46" fmla="*/ 903 w 909"/>
                <a:gd name="T47" fmla="*/ 63 h 65"/>
                <a:gd name="T48" fmla="*/ 903 w 909"/>
                <a:gd name="T49" fmla="*/ 61 h 65"/>
                <a:gd name="T50" fmla="*/ 904 w 909"/>
                <a:gd name="T51" fmla="*/ 38 h 65"/>
                <a:gd name="T52" fmla="*/ 909 w 909"/>
                <a:gd name="T53" fmla="*/ 38 h 65"/>
                <a:gd name="T54" fmla="*/ 2 w 909"/>
                <a:gd name="T55" fmla="*/ 3 h 65"/>
                <a:gd name="T56" fmla="*/ 0 w 909"/>
                <a:gd name="T57" fmla="*/ 15 h 65"/>
                <a:gd name="T58" fmla="*/ 0 w 909"/>
                <a:gd name="T59" fmla="*/ 38 h 65"/>
                <a:gd name="T60" fmla="*/ 0 w 909"/>
                <a:gd name="T61" fmla="*/ 61 h 65"/>
                <a:gd name="T62" fmla="*/ 0 w 909"/>
                <a:gd name="T63" fmla="*/ 65 h 65"/>
                <a:gd name="T64" fmla="*/ 5 w 909"/>
                <a:gd name="T65" fmla="*/ 63 h 65"/>
                <a:gd name="T66" fmla="*/ 5 w 909"/>
                <a:gd name="T67" fmla="*/ 61 h 65"/>
                <a:gd name="T68" fmla="*/ 5 w 909"/>
                <a:gd name="T69" fmla="*/ 38 h 65"/>
                <a:gd name="T70" fmla="*/ 5 w 909"/>
                <a:gd name="T71" fmla="*/ 17 h 65"/>
                <a:gd name="T72" fmla="*/ 7 w 909"/>
                <a:gd name="T73" fmla="*/ 0 h 65"/>
                <a:gd name="T74" fmla="*/ 7 w 909"/>
                <a:gd name="T75" fmla="*/ 0 h 65"/>
                <a:gd name="T76" fmla="*/ 5 w 909"/>
                <a:gd name="T77" fmla="*/ 2 h 65"/>
                <a:gd name="T78" fmla="*/ 5 w 909"/>
                <a:gd name="T79" fmla="*/ 2 h 65"/>
                <a:gd name="T80" fmla="*/ 5 w 909"/>
                <a:gd name="T81" fmla="*/ 2 h 65"/>
                <a:gd name="T82" fmla="*/ 4 w 909"/>
                <a:gd name="T83" fmla="*/ 2 h 65"/>
                <a:gd name="T84" fmla="*/ 4 w 909"/>
                <a:gd name="T85" fmla="*/ 2 h 65"/>
                <a:gd name="T86" fmla="*/ 2 w 909"/>
                <a:gd name="T87" fmla="*/ 2 h 65"/>
                <a:gd name="T88" fmla="*/ 2 w 909"/>
                <a:gd name="T89" fmla="*/ 3 h 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09"/>
                <a:gd name="T136" fmla="*/ 0 h 65"/>
                <a:gd name="T137" fmla="*/ 909 w 909"/>
                <a:gd name="T138" fmla="*/ 65 h 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09" h="65">
                  <a:moveTo>
                    <a:pt x="909" y="38"/>
                  </a:moveTo>
                  <a:lnTo>
                    <a:pt x="908" y="15"/>
                  </a:lnTo>
                  <a:lnTo>
                    <a:pt x="908" y="2"/>
                  </a:lnTo>
                  <a:lnTo>
                    <a:pt x="908" y="3"/>
                  </a:lnTo>
                  <a:lnTo>
                    <a:pt x="906" y="3"/>
                  </a:lnTo>
                  <a:lnTo>
                    <a:pt x="904" y="3"/>
                  </a:lnTo>
                  <a:lnTo>
                    <a:pt x="903" y="3"/>
                  </a:lnTo>
                  <a:lnTo>
                    <a:pt x="903" y="17"/>
                  </a:lnTo>
                  <a:lnTo>
                    <a:pt x="904" y="38"/>
                  </a:lnTo>
                  <a:lnTo>
                    <a:pt x="909" y="38"/>
                  </a:lnTo>
                  <a:lnTo>
                    <a:pt x="908" y="61"/>
                  </a:lnTo>
                  <a:lnTo>
                    <a:pt x="908" y="63"/>
                  </a:lnTo>
                  <a:lnTo>
                    <a:pt x="906" y="63"/>
                  </a:lnTo>
                  <a:lnTo>
                    <a:pt x="904" y="63"/>
                  </a:lnTo>
                  <a:lnTo>
                    <a:pt x="903" y="63"/>
                  </a:lnTo>
                  <a:lnTo>
                    <a:pt x="903" y="61"/>
                  </a:lnTo>
                  <a:lnTo>
                    <a:pt x="904" y="38"/>
                  </a:lnTo>
                  <a:lnTo>
                    <a:pt x="909" y="38"/>
                  </a:lnTo>
                  <a:close/>
                  <a:moveTo>
                    <a:pt x="2" y="3"/>
                  </a:moveTo>
                  <a:lnTo>
                    <a:pt x="0" y="15"/>
                  </a:lnTo>
                  <a:lnTo>
                    <a:pt x="0" y="38"/>
                  </a:lnTo>
                  <a:lnTo>
                    <a:pt x="0" y="61"/>
                  </a:lnTo>
                  <a:lnTo>
                    <a:pt x="0" y="65"/>
                  </a:lnTo>
                  <a:lnTo>
                    <a:pt x="5" y="63"/>
                  </a:lnTo>
                  <a:lnTo>
                    <a:pt x="5" y="61"/>
                  </a:lnTo>
                  <a:lnTo>
                    <a:pt x="5" y="38"/>
                  </a:lnTo>
                  <a:lnTo>
                    <a:pt x="5" y="17"/>
                  </a:lnTo>
                  <a:lnTo>
                    <a:pt x="7" y="0"/>
                  </a:lnTo>
                  <a:lnTo>
                    <a:pt x="5" y="2"/>
                  </a:lnTo>
                  <a:lnTo>
                    <a:pt x="4" y="2"/>
                  </a:lnTo>
                  <a:lnTo>
                    <a:pt x="2" y="2"/>
                  </a:lnTo>
                  <a:lnTo>
                    <a:pt x="2" y="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6" name="Freeform 283"/>
            <p:cNvSpPr>
              <a:spLocks noEditPoints="1"/>
            </p:cNvSpPr>
            <p:nvPr/>
          </p:nvSpPr>
          <p:spPr bwMode="auto">
            <a:xfrm>
              <a:off x="1581" y="2907"/>
              <a:ext cx="902" cy="63"/>
            </a:xfrm>
            <a:custGeom>
              <a:avLst/>
              <a:gdLst>
                <a:gd name="T0" fmla="*/ 902 w 902"/>
                <a:gd name="T1" fmla="*/ 38 h 63"/>
                <a:gd name="T2" fmla="*/ 902 w 902"/>
                <a:gd name="T3" fmla="*/ 15 h 63"/>
                <a:gd name="T4" fmla="*/ 900 w 902"/>
                <a:gd name="T5" fmla="*/ 3 h 63"/>
                <a:gd name="T6" fmla="*/ 900 w 902"/>
                <a:gd name="T7" fmla="*/ 3 h 63"/>
                <a:gd name="T8" fmla="*/ 900 w 902"/>
                <a:gd name="T9" fmla="*/ 3 h 63"/>
                <a:gd name="T10" fmla="*/ 899 w 902"/>
                <a:gd name="T11" fmla="*/ 3 h 63"/>
                <a:gd name="T12" fmla="*/ 899 w 902"/>
                <a:gd name="T13" fmla="*/ 3 h 63"/>
                <a:gd name="T14" fmla="*/ 899 w 902"/>
                <a:gd name="T15" fmla="*/ 3 h 63"/>
                <a:gd name="T16" fmla="*/ 897 w 902"/>
                <a:gd name="T17" fmla="*/ 3 h 63"/>
                <a:gd name="T18" fmla="*/ 897 w 902"/>
                <a:gd name="T19" fmla="*/ 5 h 63"/>
                <a:gd name="T20" fmla="*/ 895 w 902"/>
                <a:gd name="T21" fmla="*/ 5 h 63"/>
                <a:gd name="T22" fmla="*/ 897 w 902"/>
                <a:gd name="T23" fmla="*/ 17 h 63"/>
                <a:gd name="T24" fmla="*/ 897 w 902"/>
                <a:gd name="T25" fmla="*/ 38 h 63"/>
                <a:gd name="T26" fmla="*/ 902 w 902"/>
                <a:gd name="T27" fmla="*/ 38 h 63"/>
                <a:gd name="T28" fmla="*/ 902 w 902"/>
                <a:gd name="T29" fmla="*/ 61 h 63"/>
                <a:gd name="T30" fmla="*/ 902 w 902"/>
                <a:gd name="T31" fmla="*/ 63 h 63"/>
                <a:gd name="T32" fmla="*/ 902 w 902"/>
                <a:gd name="T33" fmla="*/ 63 h 63"/>
                <a:gd name="T34" fmla="*/ 900 w 902"/>
                <a:gd name="T35" fmla="*/ 63 h 63"/>
                <a:gd name="T36" fmla="*/ 900 w 902"/>
                <a:gd name="T37" fmla="*/ 63 h 63"/>
                <a:gd name="T38" fmla="*/ 899 w 902"/>
                <a:gd name="T39" fmla="*/ 63 h 63"/>
                <a:gd name="T40" fmla="*/ 899 w 902"/>
                <a:gd name="T41" fmla="*/ 63 h 63"/>
                <a:gd name="T42" fmla="*/ 899 w 902"/>
                <a:gd name="T43" fmla="*/ 63 h 63"/>
                <a:gd name="T44" fmla="*/ 897 w 902"/>
                <a:gd name="T45" fmla="*/ 63 h 63"/>
                <a:gd name="T46" fmla="*/ 897 w 902"/>
                <a:gd name="T47" fmla="*/ 63 h 63"/>
                <a:gd name="T48" fmla="*/ 897 w 902"/>
                <a:gd name="T49" fmla="*/ 61 h 63"/>
                <a:gd name="T50" fmla="*/ 897 w 902"/>
                <a:gd name="T51" fmla="*/ 38 h 63"/>
                <a:gd name="T52" fmla="*/ 902 w 902"/>
                <a:gd name="T53" fmla="*/ 38 h 63"/>
                <a:gd name="T54" fmla="*/ 1 w 902"/>
                <a:gd name="T55" fmla="*/ 2 h 63"/>
                <a:gd name="T56" fmla="*/ 0 w 902"/>
                <a:gd name="T57" fmla="*/ 15 h 63"/>
                <a:gd name="T58" fmla="*/ 0 w 902"/>
                <a:gd name="T59" fmla="*/ 38 h 63"/>
                <a:gd name="T60" fmla="*/ 0 w 902"/>
                <a:gd name="T61" fmla="*/ 61 h 63"/>
                <a:gd name="T62" fmla="*/ 0 w 902"/>
                <a:gd name="T63" fmla="*/ 63 h 63"/>
                <a:gd name="T64" fmla="*/ 5 w 902"/>
                <a:gd name="T65" fmla="*/ 61 h 63"/>
                <a:gd name="T66" fmla="*/ 5 w 902"/>
                <a:gd name="T67" fmla="*/ 38 h 63"/>
                <a:gd name="T68" fmla="*/ 5 w 902"/>
                <a:gd name="T69" fmla="*/ 17 h 63"/>
                <a:gd name="T70" fmla="*/ 6 w 902"/>
                <a:gd name="T71" fmla="*/ 0 h 63"/>
                <a:gd name="T72" fmla="*/ 5 w 902"/>
                <a:gd name="T73" fmla="*/ 0 h 63"/>
                <a:gd name="T74" fmla="*/ 5 w 902"/>
                <a:gd name="T75" fmla="*/ 0 h 63"/>
                <a:gd name="T76" fmla="*/ 3 w 902"/>
                <a:gd name="T77" fmla="*/ 0 h 63"/>
                <a:gd name="T78" fmla="*/ 3 w 902"/>
                <a:gd name="T79" fmla="*/ 0 h 63"/>
                <a:gd name="T80" fmla="*/ 3 w 902"/>
                <a:gd name="T81" fmla="*/ 0 h 63"/>
                <a:gd name="T82" fmla="*/ 1 w 902"/>
                <a:gd name="T83" fmla="*/ 2 h 63"/>
                <a:gd name="T84" fmla="*/ 1 w 902"/>
                <a:gd name="T85" fmla="*/ 2 h 63"/>
                <a:gd name="T86" fmla="*/ 1 w 902"/>
                <a:gd name="T87" fmla="*/ 2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2"/>
                <a:gd name="T133" fmla="*/ 0 h 63"/>
                <a:gd name="T134" fmla="*/ 902 w 902"/>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2" h="63">
                  <a:moveTo>
                    <a:pt x="902" y="38"/>
                  </a:moveTo>
                  <a:lnTo>
                    <a:pt x="902" y="15"/>
                  </a:lnTo>
                  <a:lnTo>
                    <a:pt x="900" y="3"/>
                  </a:lnTo>
                  <a:lnTo>
                    <a:pt x="899" y="3"/>
                  </a:lnTo>
                  <a:lnTo>
                    <a:pt x="897" y="3"/>
                  </a:lnTo>
                  <a:lnTo>
                    <a:pt x="897" y="5"/>
                  </a:lnTo>
                  <a:lnTo>
                    <a:pt x="895" y="5"/>
                  </a:lnTo>
                  <a:lnTo>
                    <a:pt x="897" y="17"/>
                  </a:lnTo>
                  <a:lnTo>
                    <a:pt x="897" y="38"/>
                  </a:lnTo>
                  <a:lnTo>
                    <a:pt x="902" y="38"/>
                  </a:lnTo>
                  <a:lnTo>
                    <a:pt x="902" y="61"/>
                  </a:lnTo>
                  <a:lnTo>
                    <a:pt x="902" y="63"/>
                  </a:lnTo>
                  <a:lnTo>
                    <a:pt x="900" y="63"/>
                  </a:lnTo>
                  <a:lnTo>
                    <a:pt x="899" y="63"/>
                  </a:lnTo>
                  <a:lnTo>
                    <a:pt x="897" y="63"/>
                  </a:lnTo>
                  <a:lnTo>
                    <a:pt x="897" y="61"/>
                  </a:lnTo>
                  <a:lnTo>
                    <a:pt x="897" y="38"/>
                  </a:lnTo>
                  <a:lnTo>
                    <a:pt x="902" y="38"/>
                  </a:lnTo>
                  <a:close/>
                  <a:moveTo>
                    <a:pt x="1" y="2"/>
                  </a:moveTo>
                  <a:lnTo>
                    <a:pt x="0" y="15"/>
                  </a:lnTo>
                  <a:lnTo>
                    <a:pt x="0" y="38"/>
                  </a:lnTo>
                  <a:lnTo>
                    <a:pt x="0" y="61"/>
                  </a:lnTo>
                  <a:lnTo>
                    <a:pt x="0" y="63"/>
                  </a:lnTo>
                  <a:lnTo>
                    <a:pt x="5" y="61"/>
                  </a:lnTo>
                  <a:lnTo>
                    <a:pt x="5" y="38"/>
                  </a:lnTo>
                  <a:lnTo>
                    <a:pt x="5" y="17"/>
                  </a:lnTo>
                  <a:lnTo>
                    <a:pt x="6" y="0"/>
                  </a:lnTo>
                  <a:lnTo>
                    <a:pt x="5" y="0"/>
                  </a:lnTo>
                  <a:lnTo>
                    <a:pt x="3" y="0"/>
                  </a:lnTo>
                  <a:lnTo>
                    <a:pt x="1" y="2"/>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7" name="Freeform 284"/>
            <p:cNvSpPr>
              <a:spLocks noEditPoints="1"/>
            </p:cNvSpPr>
            <p:nvPr/>
          </p:nvSpPr>
          <p:spPr bwMode="auto">
            <a:xfrm>
              <a:off x="1582" y="2905"/>
              <a:ext cx="899" cy="65"/>
            </a:xfrm>
            <a:custGeom>
              <a:avLst/>
              <a:gdLst>
                <a:gd name="T0" fmla="*/ 899 w 899"/>
                <a:gd name="T1" fmla="*/ 40 h 65"/>
                <a:gd name="T2" fmla="*/ 898 w 899"/>
                <a:gd name="T3" fmla="*/ 19 h 65"/>
                <a:gd name="T4" fmla="*/ 898 w 899"/>
                <a:gd name="T5" fmla="*/ 5 h 65"/>
                <a:gd name="T6" fmla="*/ 898 w 899"/>
                <a:gd name="T7" fmla="*/ 5 h 65"/>
                <a:gd name="T8" fmla="*/ 896 w 899"/>
                <a:gd name="T9" fmla="*/ 5 h 65"/>
                <a:gd name="T10" fmla="*/ 896 w 899"/>
                <a:gd name="T11" fmla="*/ 7 h 65"/>
                <a:gd name="T12" fmla="*/ 894 w 899"/>
                <a:gd name="T13" fmla="*/ 7 h 65"/>
                <a:gd name="T14" fmla="*/ 894 w 899"/>
                <a:gd name="T15" fmla="*/ 7 h 65"/>
                <a:gd name="T16" fmla="*/ 894 w 899"/>
                <a:gd name="T17" fmla="*/ 7 h 65"/>
                <a:gd name="T18" fmla="*/ 893 w 899"/>
                <a:gd name="T19" fmla="*/ 7 h 65"/>
                <a:gd name="T20" fmla="*/ 893 w 899"/>
                <a:gd name="T21" fmla="*/ 7 h 65"/>
                <a:gd name="T22" fmla="*/ 893 w 899"/>
                <a:gd name="T23" fmla="*/ 19 h 65"/>
                <a:gd name="T24" fmla="*/ 894 w 899"/>
                <a:gd name="T25" fmla="*/ 40 h 65"/>
                <a:gd name="T26" fmla="*/ 899 w 899"/>
                <a:gd name="T27" fmla="*/ 40 h 65"/>
                <a:gd name="T28" fmla="*/ 898 w 899"/>
                <a:gd name="T29" fmla="*/ 63 h 65"/>
                <a:gd name="T30" fmla="*/ 898 w 899"/>
                <a:gd name="T31" fmla="*/ 65 h 65"/>
                <a:gd name="T32" fmla="*/ 898 w 899"/>
                <a:gd name="T33" fmla="*/ 65 h 65"/>
                <a:gd name="T34" fmla="*/ 898 w 899"/>
                <a:gd name="T35" fmla="*/ 65 h 65"/>
                <a:gd name="T36" fmla="*/ 896 w 899"/>
                <a:gd name="T37" fmla="*/ 65 h 65"/>
                <a:gd name="T38" fmla="*/ 896 w 899"/>
                <a:gd name="T39" fmla="*/ 65 h 65"/>
                <a:gd name="T40" fmla="*/ 896 w 899"/>
                <a:gd name="T41" fmla="*/ 65 h 65"/>
                <a:gd name="T42" fmla="*/ 894 w 899"/>
                <a:gd name="T43" fmla="*/ 65 h 65"/>
                <a:gd name="T44" fmla="*/ 894 w 899"/>
                <a:gd name="T45" fmla="*/ 65 h 65"/>
                <a:gd name="T46" fmla="*/ 893 w 899"/>
                <a:gd name="T47" fmla="*/ 65 h 65"/>
                <a:gd name="T48" fmla="*/ 893 w 899"/>
                <a:gd name="T49" fmla="*/ 63 h 65"/>
                <a:gd name="T50" fmla="*/ 894 w 899"/>
                <a:gd name="T51" fmla="*/ 40 h 65"/>
                <a:gd name="T52" fmla="*/ 899 w 899"/>
                <a:gd name="T53" fmla="*/ 40 h 65"/>
                <a:gd name="T54" fmla="*/ 2 w 899"/>
                <a:gd name="T55" fmla="*/ 2 h 65"/>
                <a:gd name="T56" fmla="*/ 0 w 899"/>
                <a:gd name="T57" fmla="*/ 19 h 65"/>
                <a:gd name="T58" fmla="*/ 0 w 899"/>
                <a:gd name="T59" fmla="*/ 40 h 65"/>
                <a:gd name="T60" fmla="*/ 0 w 899"/>
                <a:gd name="T61" fmla="*/ 63 h 65"/>
                <a:gd name="T62" fmla="*/ 0 w 899"/>
                <a:gd name="T63" fmla="*/ 65 h 65"/>
                <a:gd name="T64" fmla="*/ 5 w 899"/>
                <a:gd name="T65" fmla="*/ 62 h 65"/>
                <a:gd name="T66" fmla="*/ 5 w 899"/>
                <a:gd name="T67" fmla="*/ 40 h 65"/>
                <a:gd name="T68" fmla="*/ 5 w 899"/>
                <a:gd name="T69" fmla="*/ 19 h 65"/>
                <a:gd name="T70" fmla="*/ 7 w 899"/>
                <a:gd name="T71" fmla="*/ 0 h 65"/>
                <a:gd name="T72" fmla="*/ 7 w 899"/>
                <a:gd name="T73" fmla="*/ 0 h 65"/>
                <a:gd name="T74" fmla="*/ 5 w 899"/>
                <a:gd name="T75" fmla="*/ 0 h 65"/>
                <a:gd name="T76" fmla="*/ 5 w 899"/>
                <a:gd name="T77" fmla="*/ 2 h 65"/>
                <a:gd name="T78" fmla="*/ 5 w 899"/>
                <a:gd name="T79" fmla="*/ 2 h 65"/>
                <a:gd name="T80" fmla="*/ 4 w 899"/>
                <a:gd name="T81" fmla="*/ 2 h 65"/>
                <a:gd name="T82" fmla="*/ 4 w 899"/>
                <a:gd name="T83" fmla="*/ 2 h 65"/>
                <a:gd name="T84" fmla="*/ 2 w 899"/>
                <a:gd name="T85" fmla="*/ 2 h 65"/>
                <a:gd name="T86" fmla="*/ 2 w 899"/>
                <a:gd name="T87" fmla="*/ 2 h 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9"/>
                <a:gd name="T133" fmla="*/ 0 h 65"/>
                <a:gd name="T134" fmla="*/ 899 w 899"/>
                <a:gd name="T135" fmla="*/ 65 h 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9" h="65">
                  <a:moveTo>
                    <a:pt x="899" y="40"/>
                  </a:moveTo>
                  <a:lnTo>
                    <a:pt x="898" y="19"/>
                  </a:lnTo>
                  <a:lnTo>
                    <a:pt x="898" y="5"/>
                  </a:lnTo>
                  <a:lnTo>
                    <a:pt x="896" y="5"/>
                  </a:lnTo>
                  <a:lnTo>
                    <a:pt x="896" y="7"/>
                  </a:lnTo>
                  <a:lnTo>
                    <a:pt x="894" y="7"/>
                  </a:lnTo>
                  <a:lnTo>
                    <a:pt x="893" y="7"/>
                  </a:lnTo>
                  <a:lnTo>
                    <a:pt x="893" y="19"/>
                  </a:lnTo>
                  <a:lnTo>
                    <a:pt x="894" y="40"/>
                  </a:lnTo>
                  <a:lnTo>
                    <a:pt x="899" y="40"/>
                  </a:lnTo>
                  <a:lnTo>
                    <a:pt x="898" y="63"/>
                  </a:lnTo>
                  <a:lnTo>
                    <a:pt x="898" y="65"/>
                  </a:lnTo>
                  <a:lnTo>
                    <a:pt x="896" y="65"/>
                  </a:lnTo>
                  <a:lnTo>
                    <a:pt x="894" y="65"/>
                  </a:lnTo>
                  <a:lnTo>
                    <a:pt x="893" y="65"/>
                  </a:lnTo>
                  <a:lnTo>
                    <a:pt x="893" y="63"/>
                  </a:lnTo>
                  <a:lnTo>
                    <a:pt x="894" y="40"/>
                  </a:lnTo>
                  <a:lnTo>
                    <a:pt x="899" y="40"/>
                  </a:lnTo>
                  <a:close/>
                  <a:moveTo>
                    <a:pt x="2" y="2"/>
                  </a:moveTo>
                  <a:lnTo>
                    <a:pt x="0" y="19"/>
                  </a:lnTo>
                  <a:lnTo>
                    <a:pt x="0" y="40"/>
                  </a:lnTo>
                  <a:lnTo>
                    <a:pt x="0" y="63"/>
                  </a:lnTo>
                  <a:lnTo>
                    <a:pt x="0" y="65"/>
                  </a:lnTo>
                  <a:lnTo>
                    <a:pt x="5" y="62"/>
                  </a:lnTo>
                  <a:lnTo>
                    <a:pt x="5" y="40"/>
                  </a:lnTo>
                  <a:lnTo>
                    <a:pt x="5" y="19"/>
                  </a:lnTo>
                  <a:lnTo>
                    <a:pt x="7" y="0"/>
                  </a:lnTo>
                  <a:lnTo>
                    <a:pt x="5" y="0"/>
                  </a:lnTo>
                  <a:lnTo>
                    <a:pt x="5" y="2"/>
                  </a:lnTo>
                  <a:lnTo>
                    <a:pt x="4" y="2"/>
                  </a:lnTo>
                  <a:lnTo>
                    <a:pt x="2" y="2"/>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8" name="Freeform 285"/>
            <p:cNvSpPr>
              <a:spLocks noEditPoints="1"/>
            </p:cNvSpPr>
            <p:nvPr/>
          </p:nvSpPr>
          <p:spPr bwMode="auto">
            <a:xfrm>
              <a:off x="1586" y="2904"/>
              <a:ext cx="892" cy="66"/>
            </a:xfrm>
            <a:custGeom>
              <a:avLst/>
              <a:gdLst>
                <a:gd name="T0" fmla="*/ 892 w 892"/>
                <a:gd name="T1" fmla="*/ 41 h 66"/>
                <a:gd name="T2" fmla="*/ 892 w 892"/>
                <a:gd name="T3" fmla="*/ 20 h 66"/>
                <a:gd name="T4" fmla="*/ 890 w 892"/>
                <a:gd name="T5" fmla="*/ 8 h 66"/>
                <a:gd name="T6" fmla="*/ 890 w 892"/>
                <a:gd name="T7" fmla="*/ 8 h 66"/>
                <a:gd name="T8" fmla="*/ 890 w 892"/>
                <a:gd name="T9" fmla="*/ 8 h 66"/>
                <a:gd name="T10" fmla="*/ 889 w 892"/>
                <a:gd name="T11" fmla="*/ 8 h 66"/>
                <a:gd name="T12" fmla="*/ 889 w 892"/>
                <a:gd name="T13" fmla="*/ 8 h 66"/>
                <a:gd name="T14" fmla="*/ 889 w 892"/>
                <a:gd name="T15" fmla="*/ 8 h 66"/>
                <a:gd name="T16" fmla="*/ 887 w 892"/>
                <a:gd name="T17" fmla="*/ 8 h 66"/>
                <a:gd name="T18" fmla="*/ 887 w 892"/>
                <a:gd name="T19" fmla="*/ 8 h 66"/>
                <a:gd name="T20" fmla="*/ 885 w 892"/>
                <a:gd name="T21" fmla="*/ 8 h 66"/>
                <a:gd name="T22" fmla="*/ 887 w 892"/>
                <a:gd name="T23" fmla="*/ 20 h 66"/>
                <a:gd name="T24" fmla="*/ 887 w 892"/>
                <a:gd name="T25" fmla="*/ 41 h 66"/>
                <a:gd name="T26" fmla="*/ 892 w 892"/>
                <a:gd name="T27" fmla="*/ 41 h 66"/>
                <a:gd name="T28" fmla="*/ 892 w 892"/>
                <a:gd name="T29" fmla="*/ 64 h 66"/>
                <a:gd name="T30" fmla="*/ 892 w 892"/>
                <a:gd name="T31" fmla="*/ 66 h 66"/>
                <a:gd name="T32" fmla="*/ 892 w 892"/>
                <a:gd name="T33" fmla="*/ 66 h 66"/>
                <a:gd name="T34" fmla="*/ 890 w 892"/>
                <a:gd name="T35" fmla="*/ 66 h 66"/>
                <a:gd name="T36" fmla="*/ 890 w 892"/>
                <a:gd name="T37" fmla="*/ 66 h 66"/>
                <a:gd name="T38" fmla="*/ 889 w 892"/>
                <a:gd name="T39" fmla="*/ 66 h 66"/>
                <a:gd name="T40" fmla="*/ 889 w 892"/>
                <a:gd name="T41" fmla="*/ 66 h 66"/>
                <a:gd name="T42" fmla="*/ 889 w 892"/>
                <a:gd name="T43" fmla="*/ 66 h 66"/>
                <a:gd name="T44" fmla="*/ 887 w 892"/>
                <a:gd name="T45" fmla="*/ 66 h 66"/>
                <a:gd name="T46" fmla="*/ 887 w 892"/>
                <a:gd name="T47" fmla="*/ 66 h 66"/>
                <a:gd name="T48" fmla="*/ 887 w 892"/>
                <a:gd name="T49" fmla="*/ 64 h 66"/>
                <a:gd name="T50" fmla="*/ 887 w 892"/>
                <a:gd name="T51" fmla="*/ 41 h 66"/>
                <a:gd name="T52" fmla="*/ 892 w 892"/>
                <a:gd name="T53" fmla="*/ 41 h 66"/>
                <a:gd name="T54" fmla="*/ 1 w 892"/>
                <a:gd name="T55" fmla="*/ 3 h 66"/>
                <a:gd name="T56" fmla="*/ 0 w 892"/>
                <a:gd name="T57" fmla="*/ 20 h 66"/>
                <a:gd name="T58" fmla="*/ 0 w 892"/>
                <a:gd name="T59" fmla="*/ 41 h 66"/>
                <a:gd name="T60" fmla="*/ 0 w 892"/>
                <a:gd name="T61" fmla="*/ 64 h 66"/>
                <a:gd name="T62" fmla="*/ 5 w 892"/>
                <a:gd name="T63" fmla="*/ 63 h 66"/>
                <a:gd name="T64" fmla="*/ 5 w 892"/>
                <a:gd name="T65" fmla="*/ 41 h 66"/>
                <a:gd name="T66" fmla="*/ 5 w 892"/>
                <a:gd name="T67" fmla="*/ 20 h 66"/>
                <a:gd name="T68" fmla="*/ 6 w 892"/>
                <a:gd name="T69" fmla="*/ 0 h 66"/>
                <a:gd name="T70" fmla="*/ 5 w 892"/>
                <a:gd name="T71" fmla="*/ 1 h 66"/>
                <a:gd name="T72" fmla="*/ 5 w 892"/>
                <a:gd name="T73" fmla="*/ 1 h 66"/>
                <a:gd name="T74" fmla="*/ 5 w 892"/>
                <a:gd name="T75" fmla="*/ 1 h 66"/>
                <a:gd name="T76" fmla="*/ 3 w 892"/>
                <a:gd name="T77" fmla="*/ 1 h 66"/>
                <a:gd name="T78" fmla="*/ 3 w 892"/>
                <a:gd name="T79" fmla="*/ 1 h 66"/>
                <a:gd name="T80" fmla="*/ 1 w 892"/>
                <a:gd name="T81" fmla="*/ 1 h 66"/>
                <a:gd name="T82" fmla="*/ 1 w 892"/>
                <a:gd name="T83" fmla="*/ 3 h 66"/>
                <a:gd name="T84" fmla="*/ 1 w 892"/>
                <a:gd name="T85" fmla="*/ 3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92"/>
                <a:gd name="T130" fmla="*/ 0 h 66"/>
                <a:gd name="T131" fmla="*/ 892 w 892"/>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92" h="66">
                  <a:moveTo>
                    <a:pt x="892" y="41"/>
                  </a:moveTo>
                  <a:lnTo>
                    <a:pt x="892" y="20"/>
                  </a:lnTo>
                  <a:lnTo>
                    <a:pt x="890" y="8"/>
                  </a:lnTo>
                  <a:lnTo>
                    <a:pt x="889" y="8"/>
                  </a:lnTo>
                  <a:lnTo>
                    <a:pt x="887" y="8"/>
                  </a:lnTo>
                  <a:lnTo>
                    <a:pt x="885" y="8"/>
                  </a:lnTo>
                  <a:lnTo>
                    <a:pt x="887" y="20"/>
                  </a:lnTo>
                  <a:lnTo>
                    <a:pt x="887" y="41"/>
                  </a:lnTo>
                  <a:lnTo>
                    <a:pt x="892" y="41"/>
                  </a:lnTo>
                  <a:lnTo>
                    <a:pt x="892" y="64"/>
                  </a:lnTo>
                  <a:lnTo>
                    <a:pt x="892" y="66"/>
                  </a:lnTo>
                  <a:lnTo>
                    <a:pt x="890" y="66"/>
                  </a:lnTo>
                  <a:lnTo>
                    <a:pt x="889" y="66"/>
                  </a:lnTo>
                  <a:lnTo>
                    <a:pt x="887" y="66"/>
                  </a:lnTo>
                  <a:lnTo>
                    <a:pt x="887" y="64"/>
                  </a:lnTo>
                  <a:lnTo>
                    <a:pt x="887" y="41"/>
                  </a:lnTo>
                  <a:lnTo>
                    <a:pt x="892" y="41"/>
                  </a:lnTo>
                  <a:close/>
                  <a:moveTo>
                    <a:pt x="1" y="3"/>
                  </a:moveTo>
                  <a:lnTo>
                    <a:pt x="0" y="20"/>
                  </a:lnTo>
                  <a:lnTo>
                    <a:pt x="0" y="41"/>
                  </a:lnTo>
                  <a:lnTo>
                    <a:pt x="0" y="64"/>
                  </a:lnTo>
                  <a:lnTo>
                    <a:pt x="5" y="63"/>
                  </a:lnTo>
                  <a:lnTo>
                    <a:pt x="5" y="41"/>
                  </a:lnTo>
                  <a:lnTo>
                    <a:pt x="5" y="20"/>
                  </a:lnTo>
                  <a:lnTo>
                    <a:pt x="6" y="0"/>
                  </a:lnTo>
                  <a:lnTo>
                    <a:pt x="5" y="1"/>
                  </a:lnTo>
                  <a:lnTo>
                    <a:pt x="3" y="1"/>
                  </a:lnTo>
                  <a:lnTo>
                    <a:pt x="1" y="1"/>
                  </a:lnTo>
                  <a:lnTo>
                    <a:pt x="1" y="3"/>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99" name="Freeform 286"/>
            <p:cNvSpPr>
              <a:spLocks noEditPoints="1"/>
            </p:cNvSpPr>
            <p:nvPr/>
          </p:nvSpPr>
          <p:spPr bwMode="auto">
            <a:xfrm>
              <a:off x="1587" y="2904"/>
              <a:ext cx="889" cy="66"/>
            </a:xfrm>
            <a:custGeom>
              <a:avLst/>
              <a:gdLst>
                <a:gd name="T0" fmla="*/ 889 w 889"/>
                <a:gd name="T1" fmla="*/ 41 h 66"/>
                <a:gd name="T2" fmla="*/ 888 w 889"/>
                <a:gd name="T3" fmla="*/ 20 h 66"/>
                <a:gd name="T4" fmla="*/ 888 w 889"/>
                <a:gd name="T5" fmla="*/ 8 h 66"/>
                <a:gd name="T6" fmla="*/ 888 w 889"/>
                <a:gd name="T7" fmla="*/ 8 h 66"/>
                <a:gd name="T8" fmla="*/ 886 w 889"/>
                <a:gd name="T9" fmla="*/ 8 h 66"/>
                <a:gd name="T10" fmla="*/ 886 w 889"/>
                <a:gd name="T11" fmla="*/ 8 h 66"/>
                <a:gd name="T12" fmla="*/ 884 w 889"/>
                <a:gd name="T13" fmla="*/ 8 h 66"/>
                <a:gd name="T14" fmla="*/ 884 w 889"/>
                <a:gd name="T15" fmla="*/ 8 h 66"/>
                <a:gd name="T16" fmla="*/ 884 w 889"/>
                <a:gd name="T17" fmla="*/ 10 h 66"/>
                <a:gd name="T18" fmla="*/ 883 w 889"/>
                <a:gd name="T19" fmla="*/ 10 h 66"/>
                <a:gd name="T20" fmla="*/ 883 w 889"/>
                <a:gd name="T21" fmla="*/ 10 h 66"/>
                <a:gd name="T22" fmla="*/ 883 w 889"/>
                <a:gd name="T23" fmla="*/ 20 h 66"/>
                <a:gd name="T24" fmla="*/ 884 w 889"/>
                <a:gd name="T25" fmla="*/ 41 h 66"/>
                <a:gd name="T26" fmla="*/ 889 w 889"/>
                <a:gd name="T27" fmla="*/ 41 h 66"/>
                <a:gd name="T28" fmla="*/ 888 w 889"/>
                <a:gd name="T29" fmla="*/ 64 h 66"/>
                <a:gd name="T30" fmla="*/ 888 w 889"/>
                <a:gd name="T31" fmla="*/ 66 h 66"/>
                <a:gd name="T32" fmla="*/ 888 w 889"/>
                <a:gd name="T33" fmla="*/ 66 h 66"/>
                <a:gd name="T34" fmla="*/ 888 w 889"/>
                <a:gd name="T35" fmla="*/ 66 h 66"/>
                <a:gd name="T36" fmla="*/ 886 w 889"/>
                <a:gd name="T37" fmla="*/ 66 h 66"/>
                <a:gd name="T38" fmla="*/ 886 w 889"/>
                <a:gd name="T39" fmla="*/ 66 h 66"/>
                <a:gd name="T40" fmla="*/ 886 w 889"/>
                <a:gd name="T41" fmla="*/ 66 h 66"/>
                <a:gd name="T42" fmla="*/ 884 w 889"/>
                <a:gd name="T43" fmla="*/ 66 h 66"/>
                <a:gd name="T44" fmla="*/ 884 w 889"/>
                <a:gd name="T45" fmla="*/ 66 h 66"/>
                <a:gd name="T46" fmla="*/ 883 w 889"/>
                <a:gd name="T47" fmla="*/ 66 h 66"/>
                <a:gd name="T48" fmla="*/ 883 w 889"/>
                <a:gd name="T49" fmla="*/ 64 h 66"/>
                <a:gd name="T50" fmla="*/ 884 w 889"/>
                <a:gd name="T51" fmla="*/ 41 h 66"/>
                <a:gd name="T52" fmla="*/ 889 w 889"/>
                <a:gd name="T53" fmla="*/ 41 h 66"/>
                <a:gd name="T54" fmla="*/ 2 w 889"/>
                <a:gd name="T55" fmla="*/ 1 h 66"/>
                <a:gd name="T56" fmla="*/ 0 w 889"/>
                <a:gd name="T57" fmla="*/ 20 h 66"/>
                <a:gd name="T58" fmla="*/ 0 w 889"/>
                <a:gd name="T59" fmla="*/ 41 h 66"/>
                <a:gd name="T60" fmla="*/ 0 w 889"/>
                <a:gd name="T61" fmla="*/ 63 h 66"/>
                <a:gd name="T62" fmla="*/ 5 w 889"/>
                <a:gd name="T63" fmla="*/ 61 h 66"/>
                <a:gd name="T64" fmla="*/ 5 w 889"/>
                <a:gd name="T65" fmla="*/ 41 h 66"/>
                <a:gd name="T66" fmla="*/ 5 w 889"/>
                <a:gd name="T67" fmla="*/ 20 h 66"/>
                <a:gd name="T68" fmla="*/ 7 w 889"/>
                <a:gd name="T69" fmla="*/ 0 h 66"/>
                <a:gd name="T70" fmla="*/ 7 w 889"/>
                <a:gd name="T71" fmla="*/ 0 h 66"/>
                <a:gd name="T72" fmla="*/ 7 w 889"/>
                <a:gd name="T73" fmla="*/ 0 h 66"/>
                <a:gd name="T74" fmla="*/ 5 w 889"/>
                <a:gd name="T75" fmla="*/ 0 h 66"/>
                <a:gd name="T76" fmla="*/ 5 w 889"/>
                <a:gd name="T77" fmla="*/ 0 h 66"/>
                <a:gd name="T78" fmla="*/ 4 w 889"/>
                <a:gd name="T79" fmla="*/ 1 h 66"/>
                <a:gd name="T80" fmla="*/ 4 w 889"/>
                <a:gd name="T81" fmla="*/ 1 h 66"/>
                <a:gd name="T82" fmla="*/ 4 w 889"/>
                <a:gd name="T83" fmla="*/ 1 h 66"/>
                <a:gd name="T84" fmla="*/ 2 w 889"/>
                <a:gd name="T85" fmla="*/ 1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9"/>
                <a:gd name="T130" fmla="*/ 0 h 66"/>
                <a:gd name="T131" fmla="*/ 889 w 889"/>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9" h="66">
                  <a:moveTo>
                    <a:pt x="889" y="41"/>
                  </a:moveTo>
                  <a:lnTo>
                    <a:pt x="888" y="20"/>
                  </a:lnTo>
                  <a:lnTo>
                    <a:pt x="888" y="8"/>
                  </a:lnTo>
                  <a:lnTo>
                    <a:pt x="886" y="8"/>
                  </a:lnTo>
                  <a:lnTo>
                    <a:pt x="884" y="8"/>
                  </a:lnTo>
                  <a:lnTo>
                    <a:pt x="884" y="10"/>
                  </a:lnTo>
                  <a:lnTo>
                    <a:pt x="883" y="10"/>
                  </a:lnTo>
                  <a:lnTo>
                    <a:pt x="883" y="20"/>
                  </a:lnTo>
                  <a:lnTo>
                    <a:pt x="884" y="41"/>
                  </a:lnTo>
                  <a:lnTo>
                    <a:pt x="889" y="41"/>
                  </a:lnTo>
                  <a:lnTo>
                    <a:pt x="888" y="64"/>
                  </a:lnTo>
                  <a:lnTo>
                    <a:pt x="888" y="66"/>
                  </a:lnTo>
                  <a:lnTo>
                    <a:pt x="886" y="66"/>
                  </a:lnTo>
                  <a:lnTo>
                    <a:pt x="884" y="66"/>
                  </a:lnTo>
                  <a:lnTo>
                    <a:pt x="883" y="66"/>
                  </a:lnTo>
                  <a:lnTo>
                    <a:pt x="883" y="64"/>
                  </a:lnTo>
                  <a:lnTo>
                    <a:pt x="884" y="41"/>
                  </a:lnTo>
                  <a:lnTo>
                    <a:pt x="889" y="41"/>
                  </a:lnTo>
                  <a:close/>
                  <a:moveTo>
                    <a:pt x="2" y="1"/>
                  </a:moveTo>
                  <a:lnTo>
                    <a:pt x="0" y="20"/>
                  </a:lnTo>
                  <a:lnTo>
                    <a:pt x="0" y="41"/>
                  </a:lnTo>
                  <a:lnTo>
                    <a:pt x="0" y="63"/>
                  </a:lnTo>
                  <a:lnTo>
                    <a:pt x="5" y="61"/>
                  </a:lnTo>
                  <a:lnTo>
                    <a:pt x="5" y="41"/>
                  </a:lnTo>
                  <a:lnTo>
                    <a:pt x="5" y="20"/>
                  </a:lnTo>
                  <a:lnTo>
                    <a:pt x="7" y="0"/>
                  </a:lnTo>
                  <a:lnTo>
                    <a:pt x="5" y="0"/>
                  </a:lnTo>
                  <a:lnTo>
                    <a:pt x="4" y="1"/>
                  </a:lnTo>
                  <a:lnTo>
                    <a:pt x="2" y="1"/>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0" name="Freeform 287"/>
            <p:cNvSpPr>
              <a:spLocks noEditPoints="1"/>
            </p:cNvSpPr>
            <p:nvPr/>
          </p:nvSpPr>
          <p:spPr bwMode="auto">
            <a:xfrm>
              <a:off x="1591" y="2902"/>
              <a:ext cx="882" cy="68"/>
            </a:xfrm>
            <a:custGeom>
              <a:avLst/>
              <a:gdLst>
                <a:gd name="T0" fmla="*/ 882 w 882"/>
                <a:gd name="T1" fmla="*/ 43 h 68"/>
                <a:gd name="T2" fmla="*/ 882 w 882"/>
                <a:gd name="T3" fmla="*/ 22 h 68"/>
                <a:gd name="T4" fmla="*/ 880 w 882"/>
                <a:gd name="T5" fmla="*/ 10 h 68"/>
                <a:gd name="T6" fmla="*/ 880 w 882"/>
                <a:gd name="T7" fmla="*/ 10 h 68"/>
                <a:gd name="T8" fmla="*/ 880 w 882"/>
                <a:gd name="T9" fmla="*/ 12 h 68"/>
                <a:gd name="T10" fmla="*/ 879 w 882"/>
                <a:gd name="T11" fmla="*/ 12 h 68"/>
                <a:gd name="T12" fmla="*/ 879 w 882"/>
                <a:gd name="T13" fmla="*/ 12 h 68"/>
                <a:gd name="T14" fmla="*/ 879 w 882"/>
                <a:gd name="T15" fmla="*/ 12 h 68"/>
                <a:gd name="T16" fmla="*/ 877 w 882"/>
                <a:gd name="T17" fmla="*/ 12 h 68"/>
                <a:gd name="T18" fmla="*/ 877 w 882"/>
                <a:gd name="T19" fmla="*/ 12 h 68"/>
                <a:gd name="T20" fmla="*/ 877 w 882"/>
                <a:gd name="T21" fmla="*/ 12 h 68"/>
                <a:gd name="T22" fmla="*/ 877 w 882"/>
                <a:gd name="T23" fmla="*/ 22 h 68"/>
                <a:gd name="T24" fmla="*/ 877 w 882"/>
                <a:gd name="T25" fmla="*/ 43 h 68"/>
                <a:gd name="T26" fmla="*/ 882 w 882"/>
                <a:gd name="T27" fmla="*/ 43 h 68"/>
                <a:gd name="T28" fmla="*/ 882 w 882"/>
                <a:gd name="T29" fmla="*/ 66 h 68"/>
                <a:gd name="T30" fmla="*/ 882 w 882"/>
                <a:gd name="T31" fmla="*/ 68 h 68"/>
                <a:gd name="T32" fmla="*/ 882 w 882"/>
                <a:gd name="T33" fmla="*/ 68 h 68"/>
                <a:gd name="T34" fmla="*/ 880 w 882"/>
                <a:gd name="T35" fmla="*/ 68 h 68"/>
                <a:gd name="T36" fmla="*/ 880 w 882"/>
                <a:gd name="T37" fmla="*/ 68 h 68"/>
                <a:gd name="T38" fmla="*/ 879 w 882"/>
                <a:gd name="T39" fmla="*/ 68 h 68"/>
                <a:gd name="T40" fmla="*/ 879 w 882"/>
                <a:gd name="T41" fmla="*/ 68 h 68"/>
                <a:gd name="T42" fmla="*/ 879 w 882"/>
                <a:gd name="T43" fmla="*/ 68 h 68"/>
                <a:gd name="T44" fmla="*/ 877 w 882"/>
                <a:gd name="T45" fmla="*/ 68 h 68"/>
                <a:gd name="T46" fmla="*/ 877 w 882"/>
                <a:gd name="T47" fmla="*/ 68 h 68"/>
                <a:gd name="T48" fmla="*/ 877 w 882"/>
                <a:gd name="T49" fmla="*/ 66 h 68"/>
                <a:gd name="T50" fmla="*/ 877 w 882"/>
                <a:gd name="T51" fmla="*/ 43 h 68"/>
                <a:gd name="T52" fmla="*/ 882 w 882"/>
                <a:gd name="T53" fmla="*/ 43 h 68"/>
                <a:gd name="T54" fmla="*/ 1 w 882"/>
                <a:gd name="T55" fmla="*/ 2 h 68"/>
                <a:gd name="T56" fmla="*/ 0 w 882"/>
                <a:gd name="T57" fmla="*/ 22 h 68"/>
                <a:gd name="T58" fmla="*/ 0 w 882"/>
                <a:gd name="T59" fmla="*/ 43 h 68"/>
                <a:gd name="T60" fmla="*/ 0 w 882"/>
                <a:gd name="T61" fmla="*/ 65 h 68"/>
                <a:gd name="T62" fmla="*/ 5 w 882"/>
                <a:gd name="T63" fmla="*/ 63 h 68"/>
                <a:gd name="T64" fmla="*/ 5 w 882"/>
                <a:gd name="T65" fmla="*/ 43 h 68"/>
                <a:gd name="T66" fmla="*/ 5 w 882"/>
                <a:gd name="T67" fmla="*/ 22 h 68"/>
                <a:gd name="T68" fmla="*/ 6 w 882"/>
                <a:gd name="T69" fmla="*/ 0 h 68"/>
                <a:gd name="T70" fmla="*/ 5 w 882"/>
                <a:gd name="T71" fmla="*/ 0 h 68"/>
                <a:gd name="T72" fmla="*/ 5 w 882"/>
                <a:gd name="T73" fmla="*/ 0 h 68"/>
                <a:gd name="T74" fmla="*/ 5 w 882"/>
                <a:gd name="T75" fmla="*/ 2 h 68"/>
                <a:gd name="T76" fmla="*/ 3 w 882"/>
                <a:gd name="T77" fmla="*/ 2 h 68"/>
                <a:gd name="T78" fmla="*/ 3 w 882"/>
                <a:gd name="T79" fmla="*/ 2 h 68"/>
                <a:gd name="T80" fmla="*/ 3 w 882"/>
                <a:gd name="T81" fmla="*/ 2 h 68"/>
                <a:gd name="T82" fmla="*/ 1 w 882"/>
                <a:gd name="T83" fmla="*/ 2 h 68"/>
                <a:gd name="T84" fmla="*/ 1 w 882"/>
                <a:gd name="T85" fmla="*/ 2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2"/>
                <a:gd name="T130" fmla="*/ 0 h 68"/>
                <a:gd name="T131" fmla="*/ 882 w 882"/>
                <a:gd name="T132" fmla="*/ 68 h 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2" h="68">
                  <a:moveTo>
                    <a:pt x="882" y="43"/>
                  </a:moveTo>
                  <a:lnTo>
                    <a:pt x="882" y="22"/>
                  </a:lnTo>
                  <a:lnTo>
                    <a:pt x="880" y="10"/>
                  </a:lnTo>
                  <a:lnTo>
                    <a:pt x="880" y="12"/>
                  </a:lnTo>
                  <a:lnTo>
                    <a:pt x="879" y="12"/>
                  </a:lnTo>
                  <a:lnTo>
                    <a:pt x="877" y="12"/>
                  </a:lnTo>
                  <a:lnTo>
                    <a:pt x="877" y="22"/>
                  </a:lnTo>
                  <a:lnTo>
                    <a:pt x="877" y="43"/>
                  </a:lnTo>
                  <a:lnTo>
                    <a:pt x="882" y="43"/>
                  </a:lnTo>
                  <a:lnTo>
                    <a:pt x="882" y="66"/>
                  </a:lnTo>
                  <a:lnTo>
                    <a:pt x="882" y="68"/>
                  </a:lnTo>
                  <a:lnTo>
                    <a:pt x="880" y="68"/>
                  </a:lnTo>
                  <a:lnTo>
                    <a:pt x="879" y="68"/>
                  </a:lnTo>
                  <a:lnTo>
                    <a:pt x="877" y="68"/>
                  </a:lnTo>
                  <a:lnTo>
                    <a:pt x="877" y="66"/>
                  </a:lnTo>
                  <a:lnTo>
                    <a:pt x="877" y="43"/>
                  </a:lnTo>
                  <a:lnTo>
                    <a:pt x="882" y="43"/>
                  </a:lnTo>
                  <a:close/>
                  <a:moveTo>
                    <a:pt x="1" y="2"/>
                  </a:moveTo>
                  <a:lnTo>
                    <a:pt x="0" y="22"/>
                  </a:lnTo>
                  <a:lnTo>
                    <a:pt x="0" y="43"/>
                  </a:lnTo>
                  <a:lnTo>
                    <a:pt x="0" y="65"/>
                  </a:lnTo>
                  <a:lnTo>
                    <a:pt x="5" y="63"/>
                  </a:lnTo>
                  <a:lnTo>
                    <a:pt x="5" y="43"/>
                  </a:lnTo>
                  <a:lnTo>
                    <a:pt x="5" y="22"/>
                  </a:lnTo>
                  <a:lnTo>
                    <a:pt x="6" y="0"/>
                  </a:lnTo>
                  <a:lnTo>
                    <a:pt x="5" y="0"/>
                  </a:lnTo>
                  <a:lnTo>
                    <a:pt x="5" y="2"/>
                  </a:lnTo>
                  <a:lnTo>
                    <a:pt x="3" y="2"/>
                  </a:lnTo>
                  <a:lnTo>
                    <a:pt x="1" y="2"/>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1" name="Freeform 288"/>
            <p:cNvSpPr>
              <a:spLocks noEditPoints="1"/>
            </p:cNvSpPr>
            <p:nvPr/>
          </p:nvSpPr>
          <p:spPr bwMode="auto">
            <a:xfrm>
              <a:off x="1592" y="2900"/>
              <a:ext cx="879" cy="72"/>
            </a:xfrm>
            <a:custGeom>
              <a:avLst/>
              <a:gdLst>
                <a:gd name="T0" fmla="*/ 879 w 879"/>
                <a:gd name="T1" fmla="*/ 45 h 72"/>
                <a:gd name="T2" fmla="*/ 878 w 879"/>
                <a:gd name="T3" fmla="*/ 24 h 72"/>
                <a:gd name="T4" fmla="*/ 878 w 879"/>
                <a:gd name="T5" fmla="*/ 14 h 72"/>
                <a:gd name="T6" fmla="*/ 878 w 879"/>
                <a:gd name="T7" fmla="*/ 14 h 72"/>
                <a:gd name="T8" fmla="*/ 876 w 879"/>
                <a:gd name="T9" fmla="*/ 14 h 72"/>
                <a:gd name="T10" fmla="*/ 876 w 879"/>
                <a:gd name="T11" fmla="*/ 14 h 72"/>
                <a:gd name="T12" fmla="*/ 876 w 879"/>
                <a:gd name="T13" fmla="*/ 14 h 72"/>
                <a:gd name="T14" fmla="*/ 874 w 879"/>
                <a:gd name="T15" fmla="*/ 14 h 72"/>
                <a:gd name="T16" fmla="*/ 874 w 879"/>
                <a:gd name="T17" fmla="*/ 14 h 72"/>
                <a:gd name="T18" fmla="*/ 873 w 879"/>
                <a:gd name="T19" fmla="*/ 14 h 72"/>
                <a:gd name="T20" fmla="*/ 873 w 879"/>
                <a:gd name="T21" fmla="*/ 14 h 72"/>
                <a:gd name="T22" fmla="*/ 873 w 879"/>
                <a:gd name="T23" fmla="*/ 24 h 72"/>
                <a:gd name="T24" fmla="*/ 874 w 879"/>
                <a:gd name="T25" fmla="*/ 45 h 72"/>
                <a:gd name="T26" fmla="*/ 879 w 879"/>
                <a:gd name="T27" fmla="*/ 45 h 72"/>
                <a:gd name="T28" fmla="*/ 878 w 879"/>
                <a:gd name="T29" fmla="*/ 68 h 72"/>
                <a:gd name="T30" fmla="*/ 878 w 879"/>
                <a:gd name="T31" fmla="*/ 70 h 72"/>
                <a:gd name="T32" fmla="*/ 878 w 879"/>
                <a:gd name="T33" fmla="*/ 70 h 72"/>
                <a:gd name="T34" fmla="*/ 878 w 879"/>
                <a:gd name="T35" fmla="*/ 70 h 72"/>
                <a:gd name="T36" fmla="*/ 876 w 879"/>
                <a:gd name="T37" fmla="*/ 70 h 72"/>
                <a:gd name="T38" fmla="*/ 876 w 879"/>
                <a:gd name="T39" fmla="*/ 70 h 72"/>
                <a:gd name="T40" fmla="*/ 874 w 879"/>
                <a:gd name="T41" fmla="*/ 72 h 72"/>
                <a:gd name="T42" fmla="*/ 874 w 879"/>
                <a:gd name="T43" fmla="*/ 72 h 72"/>
                <a:gd name="T44" fmla="*/ 874 w 879"/>
                <a:gd name="T45" fmla="*/ 72 h 72"/>
                <a:gd name="T46" fmla="*/ 873 w 879"/>
                <a:gd name="T47" fmla="*/ 72 h 72"/>
                <a:gd name="T48" fmla="*/ 873 w 879"/>
                <a:gd name="T49" fmla="*/ 68 h 72"/>
                <a:gd name="T50" fmla="*/ 874 w 879"/>
                <a:gd name="T51" fmla="*/ 45 h 72"/>
                <a:gd name="T52" fmla="*/ 879 w 879"/>
                <a:gd name="T53" fmla="*/ 45 h 72"/>
                <a:gd name="T54" fmla="*/ 2 w 879"/>
                <a:gd name="T55" fmla="*/ 4 h 72"/>
                <a:gd name="T56" fmla="*/ 0 w 879"/>
                <a:gd name="T57" fmla="*/ 24 h 72"/>
                <a:gd name="T58" fmla="*/ 0 w 879"/>
                <a:gd name="T59" fmla="*/ 45 h 72"/>
                <a:gd name="T60" fmla="*/ 0 w 879"/>
                <a:gd name="T61" fmla="*/ 65 h 72"/>
                <a:gd name="T62" fmla="*/ 5 w 879"/>
                <a:gd name="T63" fmla="*/ 63 h 72"/>
                <a:gd name="T64" fmla="*/ 5 w 879"/>
                <a:gd name="T65" fmla="*/ 45 h 72"/>
                <a:gd name="T66" fmla="*/ 5 w 879"/>
                <a:gd name="T67" fmla="*/ 24 h 72"/>
                <a:gd name="T68" fmla="*/ 7 w 879"/>
                <a:gd name="T69" fmla="*/ 2 h 72"/>
                <a:gd name="T70" fmla="*/ 7 w 879"/>
                <a:gd name="T71" fmla="*/ 0 h 72"/>
                <a:gd name="T72" fmla="*/ 7 w 879"/>
                <a:gd name="T73" fmla="*/ 2 h 72"/>
                <a:gd name="T74" fmla="*/ 7 w 879"/>
                <a:gd name="T75" fmla="*/ 2 h 72"/>
                <a:gd name="T76" fmla="*/ 5 w 879"/>
                <a:gd name="T77" fmla="*/ 2 h 72"/>
                <a:gd name="T78" fmla="*/ 5 w 879"/>
                <a:gd name="T79" fmla="*/ 2 h 72"/>
                <a:gd name="T80" fmla="*/ 4 w 879"/>
                <a:gd name="T81" fmla="*/ 2 h 72"/>
                <a:gd name="T82" fmla="*/ 4 w 879"/>
                <a:gd name="T83" fmla="*/ 2 h 72"/>
                <a:gd name="T84" fmla="*/ 4 w 879"/>
                <a:gd name="T85" fmla="*/ 4 h 72"/>
                <a:gd name="T86" fmla="*/ 2 w 879"/>
                <a:gd name="T87" fmla="*/ 4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79"/>
                <a:gd name="T133" fmla="*/ 0 h 72"/>
                <a:gd name="T134" fmla="*/ 879 w 879"/>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79" h="72">
                  <a:moveTo>
                    <a:pt x="879" y="45"/>
                  </a:moveTo>
                  <a:lnTo>
                    <a:pt x="878" y="24"/>
                  </a:lnTo>
                  <a:lnTo>
                    <a:pt x="878" y="14"/>
                  </a:lnTo>
                  <a:lnTo>
                    <a:pt x="876" y="14"/>
                  </a:lnTo>
                  <a:lnTo>
                    <a:pt x="874" y="14"/>
                  </a:lnTo>
                  <a:lnTo>
                    <a:pt x="873" y="14"/>
                  </a:lnTo>
                  <a:lnTo>
                    <a:pt x="873" y="24"/>
                  </a:lnTo>
                  <a:lnTo>
                    <a:pt x="874" y="45"/>
                  </a:lnTo>
                  <a:lnTo>
                    <a:pt x="879" y="45"/>
                  </a:lnTo>
                  <a:lnTo>
                    <a:pt x="878" y="68"/>
                  </a:lnTo>
                  <a:lnTo>
                    <a:pt x="878" y="70"/>
                  </a:lnTo>
                  <a:lnTo>
                    <a:pt x="876" y="70"/>
                  </a:lnTo>
                  <a:lnTo>
                    <a:pt x="874" y="72"/>
                  </a:lnTo>
                  <a:lnTo>
                    <a:pt x="873" y="72"/>
                  </a:lnTo>
                  <a:lnTo>
                    <a:pt x="873" y="68"/>
                  </a:lnTo>
                  <a:lnTo>
                    <a:pt x="874" y="45"/>
                  </a:lnTo>
                  <a:lnTo>
                    <a:pt x="879" y="45"/>
                  </a:lnTo>
                  <a:close/>
                  <a:moveTo>
                    <a:pt x="2" y="4"/>
                  </a:moveTo>
                  <a:lnTo>
                    <a:pt x="0" y="24"/>
                  </a:lnTo>
                  <a:lnTo>
                    <a:pt x="0" y="45"/>
                  </a:lnTo>
                  <a:lnTo>
                    <a:pt x="0" y="65"/>
                  </a:lnTo>
                  <a:lnTo>
                    <a:pt x="5" y="63"/>
                  </a:lnTo>
                  <a:lnTo>
                    <a:pt x="5" y="45"/>
                  </a:lnTo>
                  <a:lnTo>
                    <a:pt x="5" y="24"/>
                  </a:lnTo>
                  <a:lnTo>
                    <a:pt x="7" y="2"/>
                  </a:lnTo>
                  <a:lnTo>
                    <a:pt x="7" y="0"/>
                  </a:lnTo>
                  <a:lnTo>
                    <a:pt x="7" y="2"/>
                  </a:lnTo>
                  <a:lnTo>
                    <a:pt x="5" y="2"/>
                  </a:lnTo>
                  <a:lnTo>
                    <a:pt x="4" y="2"/>
                  </a:lnTo>
                  <a:lnTo>
                    <a:pt x="4" y="4"/>
                  </a:lnTo>
                  <a:lnTo>
                    <a:pt x="2" y="4"/>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2" name="Freeform 289"/>
            <p:cNvSpPr>
              <a:spLocks noEditPoints="1"/>
            </p:cNvSpPr>
            <p:nvPr/>
          </p:nvSpPr>
          <p:spPr bwMode="auto">
            <a:xfrm>
              <a:off x="1596" y="2900"/>
              <a:ext cx="872" cy="72"/>
            </a:xfrm>
            <a:custGeom>
              <a:avLst/>
              <a:gdLst>
                <a:gd name="T0" fmla="*/ 872 w 872"/>
                <a:gd name="T1" fmla="*/ 45 h 72"/>
                <a:gd name="T2" fmla="*/ 872 w 872"/>
                <a:gd name="T3" fmla="*/ 24 h 72"/>
                <a:gd name="T4" fmla="*/ 872 w 872"/>
                <a:gd name="T5" fmla="*/ 14 h 72"/>
                <a:gd name="T6" fmla="*/ 870 w 872"/>
                <a:gd name="T7" fmla="*/ 14 h 72"/>
                <a:gd name="T8" fmla="*/ 870 w 872"/>
                <a:gd name="T9" fmla="*/ 14 h 72"/>
                <a:gd name="T10" fmla="*/ 869 w 872"/>
                <a:gd name="T11" fmla="*/ 14 h 72"/>
                <a:gd name="T12" fmla="*/ 869 w 872"/>
                <a:gd name="T13" fmla="*/ 14 h 72"/>
                <a:gd name="T14" fmla="*/ 869 w 872"/>
                <a:gd name="T15" fmla="*/ 15 h 72"/>
                <a:gd name="T16" fmla="*/ 867 w 872"/>
                <a:gd name="T17" fmla="*/ 15 h 72"/>
                <a:gd name="T18" fmla="*/ 867 w 872"/>
                <a:gd name="T19" fmla="*/ 15 h 72"/>
                <a:gd name="T20" fmla="*/ 867 w 872"/>
                <a:gd name="T21" fmla="*/ 15 h 72"/>
                <a:gd name="T22" fmla="*/ 867 w 872"/>
                <a:gd name="T23" fmla="*/ 24 h 72"/>
                <a:gd name="T24" fmla="*/ 867 w 872"/>
                <a:gd name="T25" fmla="*/ 45 h 72"/>
                <a:gd name="T26" fmla="*/ 872 w 872"/>
                <a:gd name="T27" fmla="*/ 45 h 72"/>
                <a:gd name="T28" fmla="*/ 872 w 872"/>
                <a:gd name="T29" fmla="*/ 68 h 72"/>
                <a:gd name="T30" fmla="*/ 872 w 872"/>
                <a:gd name="T31" fmla="*/ 70 h 72"/>
                <a:gd name="T32" fmla="*/ 870 w 872"/>
                <a:gd name="T33" fmla="*/ 72 h 72"/>
                <a:gd name="T34" fmla="*/ 870 w 872"/>
                <a:gd name="T35" fmla="*/ 72 h 72"/>
                <a:gd name="T36" fmla="*/ 870 w 872"/>
                <a:gd name="T37" fmla="*/ 72 h 72"/>
                <a:gd name="T38" fmla="*/ 869 w 872"/>
                <a:gd name="T39" fmla="*/ 72 h 72"/>
                <a:gd name="T40" fmla="*/ 869 w 872"/>
                <a:gd name="T41" fmla="*/ 72 h 72"/>
                <a:gd name="T42" fmla="*/ 869 w 872"/>
                <a:gd name="T43" fmla="*/ 72 h 72"/>
                <a:gd name="T44" fmla="*/ 867 w 872"/>
                <a:gd name="T45" fmla="*/ 72 h 72"/>
                <a:gd name="T46" fmla="*/ 867 w 872"/>
                <a:gd name="T47" fmla="*/ 72 h 72"/>
                <a:gd name="T48" fmla="*/ 867 w 872"/>
                <a:gd name="T49" fmla="*/ 68 h 72"/>
                <a:gd name="T50" fmla="*/ 867 w 872"/>
                <a:gd name="T51" fmla="*/ 45 h 72"/>
                <a:gd name="T52" fmla="*/ 872 w 872"/>
                <a:gd name="T53" fmla="*/ 45 h 72"/>
                <a:gd name="T54" fmla="*/ 1 w 872"/>
                <a:gd name="T55" fmla="*/ 2 h 72"/>
                <a:gd name="T56" fmla="*/ 0 w 872"/>
                <a:gd name="T57" fmla="*/ 24 h 72"/>
                <a:gd name="T58" fmla="*/ 0 w 872"/>
                <a:gd name="T59" fmla="*/ 45 h 72"/>
                <a:gd name="T60" fmla="*/ 0 w 872"/>
                <a:gd name="T61" fmla="*/ 65 h 72"/>
                <a:gd name="T62" fmla="*/ 5 w 872"/>
                <a:gd name="T63" fmla="*/ 62 h 72"/>
                <a:gd name="T64" fmla="*/ 5 w 872"/>
                <a:gd name="T65" fmla="*/ 45 h 72"/>
                <a:gd name="T66" fmla="*/ 5 w 872"/>
                <a:gd name="T67" fmla="*/ 24 h 72"/>
                <a:gd name="T68" fmla="*/ 6 w 872"/>
                <a:gd name="T69" fmla="*/ 2 h 72"/>
                <a:gd name="T70" fmla="*/ 6 w 872"/>
                <a:gd name="T71" fmla="*/ 0 h 72"/>
                <a:gd name="T72" fmla="*/ 6 w 872"/>
                <a:gd name="T73" fmla="*/ 0 h 72"/>
                <a:gd name="T74" fmla="*/ 5 w 872"/>
                <a:gd name="T75" fmla="*/ 0 h 72"/>
                <a:gd name="T76" fmla="*/ 5 w 872"/>
                <a:gd name="T77" fmla="*/ 0 h 72"/>
                <a:gd name="T78" fmla="*/ 3 w 872"/>
                <a:gd name="T79" fmla="*/ 0 h 72"/>
                <a:gd name="T80" fmla="*/ 3 w 872"/>
                <a:gd name="T81" fmla="*/ 2 h 72"/>
                <a:gd name="T82" fmla="*/ 3 w 872"/>
                <a:gd name="T83" fmla="*/ 2 h 72"/>
                <a:gd name="T84" fmla="*/ 1 w 872"/>
                <a:gd name="T85" fmla="*/ 2 h 72"/>
                <a:gd name="T86" fmla="*/ 1 w 872"/>
                <a:gd name="T87" fmla="*/ 2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72"/>
                <a:gd name="T133" fmla="*/ 0 h 72"/>
                <a:gd name="T134" fmla="*/ 872 w 872"/>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72" h="72">
                  <a:moveTo>
                    <a:pt x="872" y="45"/>
                  </a:moveTo>
                  <a:lnTo>
                    <a:pt x="872" y="24"/>
                  </a:lnTo>
                  <a:lnTo>
                    <a:pt x="872" y="14"/>
                  </a:lnTo>
                  <a:lnTo>
                    <a:pt x="870" y="14"/>
                  </a:lnTo>
                  <a:lnTo>
                    <a:pt x="869" y="14"/>
                  </a:lnTo>
                  <a:lnTo>
                    <a:pt x="869" y="15"/>
                  </a:lnTo>
                  <a:lnTo>
                    <a:pt x="867" y="15"/>
                  </a:lnTo>
                  <a:lnTo>
                    <a:pt x="867" y="24"/>
                  </a:lnTo>
                  <a:lnTo>
                    <a:pt x="867" y="45"/>
                  </a:lnTo>
                  <a:lnTo>
                    <a:pt x="872" y="45"/>
                  </a:lnTo>
                  <a:lnTo>
                    <a:pt x="872" y="68"/>
                  </a:lnTo>
                  <a:lnTo>
                    <a:pt x="872" y="70"/>
                  </a:lnTo>
                  <a:lnTo>
                    <a:pt x="870" y="72"/>
                  </a:lnTo>
                  <a:lnTo>
                    <a:pt x="869" y="72"/>
                  </a:lnTo>
                  <a:lnTo>
                    <a:pt x="867" y="72"/>
                  </a:lnTo>
                  <a:lnTo>
                    <a:pt x="867" y="68"/>
                  </a:lnTo>
                  <a:lnTo>
                    <a:pt x="867" y="45"/>
                  </a:lnTo>
                  <a:lnTo>
                    <a:pt x="872" y="45"/>
                  </a:lnTo>
                  <a:close/>
                  <a:moveTo>
                    <a:pt x="1" y="2"/>
                  </a:moveTo>
                  <a:lnTo>
                    <a:pt x="0" y="24"/>
                  </a:lnTo>
                  <a:lnTo>
                    <a:pt x="0" y="45"/>
                  </a:lnTo>
                  <a:lnTo>
                    <a:pt x="0" y="65"/>
                  </a:lnTo>
                  <a:lnTo>
                    <a:pt x="5" y="62"/>
                  </a:lnTo>
                  <a:lnTo>
                    <a:pt x="5" y="45"/>
                  </a:lnTo>
                  <a:lnTo>
                    <a:pt x="5" y="24"/>
                  </a:lnTo>
                  <a:lnTo>
                    <a:pt x="6" y="2"/>
                  </a:lnTo>
                  <a:lnTo>
                    <a:pt x="6" y="0"/>
                  </a:lnTo>
                  <a:lnTo>
                    <a:pt x="5" y="0"/>
                  </a:lnTo>
                  <a:lnTo>
                    <a:pt x="3" y="0"/>
                  </a:lnTo>
                  <a:lnTo>
                    <a:pt x="3" y="2"/>
                  </a:lnTo>
                  <a:lnTo>
                    <a:pt x="1" y="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3" name="Freeform 290"/>
            <p:cNvSpPr>
              <a:spLocks noEditPoints="1"/>
            </p:cNvSpPr>
            <p:nvPr/>
          </p:nvSpPr>
          <p:spPr bwMode="auto">
            <a:xfrm>
              <a:off x="1597" y="2899"/>
              <a:ext cx="869" cy="73"/>
            </a:xfrm>
            <a:custGeom>
              <a:avLst/>
              <a:gdLst>
                <a:gd name="T0" fmla="*/ 869 w 869"/>
                <a:gd name="T1" fmla="*/ 46 h 73"/>
                <a:gd name="T2" fmla="*/ 868 w 869"/>
                <a:gd name="T3" fmla="*/ 25 h 73"/>
                <a:gd name="T4" fmla="*/ 868 w 869"/>
                <a:gd name="T5" fmla="*/ 15 h 73"/>
                <a:gd name="T6" fmla="*/ 868 w 869"/>
                <a:gd name="T7" fmla="*/ 16 h 73"/>
                <a:gd name="T8" fmla="*/ 866 w 869"/>
                <a:gd name="T9" fmla="*/ 16 h 73"/>
                <a:gd name="T10" fmla="*/ 866 w 869"/>
                <a:gd name="T11" fmla="*/ 16 h 73"/>
                <a:gd name="T12" fmla="*/ 866 w 869"/>
                <a:gd name="T13" fmla="*/ 16 h 73"/>
                <a:gd name="T14" fmla="*/ 864 w 869"/>
                <a:gd name="T15" fmla="*/ 16 h 73"/>
                <a:gd name="T16" fmla="*/ 864 w 869"/>
                <a:gd name="T17" fmla="*/ 16 h 73"/>
                <a:gd name="T18" fmla="*/ 863 w 869"/>
                <a:gd name="T19" fmla="*/ 16 h 73"/>
                <a:gd name="T20" fmla="*/ 863 w 869"/>
                <a:gd name="T21" fmla="*/ 16 h 73"/>
                <a:gd name="T22" fmla="*/ 863 w 869"/>
                <a:gd name="T23" fmla="*/ 25 h 73"/>
                <a:gd name="T24" fmla="*/ 864 w 869"/>
                <a:gd name="T25" fmla="*/ 46 h 73"/>
                <a:gd name="T26" fmla="*/ 869 w 869"/>
                <a:gd name="T27" fmla="*/ 46 h 73"/>
                <a:gd name="T28" fmla="*/ 868 w 869"/>
                <a:gd name="T29" fmla="*/ 69 h 73"/>
                <a:gd name="T30" fmla="*/ 868 w 869"/>
                <a:gd name="T31" fmla="*/ 73 h 73"/>
                <a:gd name="T32" fmla="*/ 868 w 869"/>
                <a:gd name="T33" fmla="*/ 73 h 73"/>
                <a:gd name="T34" fmla="*/ 868 w 869"/>
                <a:gd name="T35" fmla="*/ 73 h 73"/>
                <a:gd name="T36" fmla="*/ 866 w 869"/>
                <a:gd name="T37" fmla="*/ 73 h 73"/>
                <a:gd name="T38" fmla="*/ 866 w 869"/>
                <a:gd name="T39" fmla="*/ 73 h 73"/>
                <a:gd name="T40" fmla="*/ 864 w 869"/>
                <a:gd name="T41" fmla="*/ 73 h 73"/>
                <a:gd name="T42" fmla="*/ 864 w 869"/>
                <a:gd name="T43" fmla="*/ 73 h 73"/>
                <a:gd name="T44" fmla="*/ 864 w 869"/>
                <a:gd name="T45" fmla="*/ 73 h 73"/>
                <a:gd name="T46" fmla="*/ 863 w 869"/>
                <a:gd name="T47" fmla="*/ 73 h 73"/>
                <a:gd name="T48" fmla="*/ 863 w 869"/>
                <a:gd name="T49" fmla="*/ 69 h 73"/>
                <a:gd name="T50" fmla="*/ 864 w 869"/>
                <a:gd name="T51" fmla="*/ 46 h 73"/>
                <a:gd name="T52" fmla="*/ 869 w 869"/>
                <a:gd name="T53" fmla="*/ 46 h 73"/>
                <a:gd name="T54" fmla="*/ 2 w 869"/>
                <a:gd name="T55" fmla="*/ 1 h 73"/>
                <a:gd name="T56" fmla="*/ 2 w 869"/>
                <a:gd name="T57" fmla="*/ 3 h 73"/>
                <a:gd name="T58" fmla="*/ 0 w 869"/>
                <a:gd name="T59" fmla="*/ 25 h 73"/>
                <a:gd name="T60" fmla="*/ 0 w 869"/>
                <a:gd name="T61" fmla="*/ 46 h 73"/>
                <a:gd name="T62" fmla="*/ 0 w 869"/>
                <a:gd name="T63" fmla="*/ 64 h 73"/>
                <a:gd name="T64" fmla="*/ 5 w 869"/>
                <a:gd name="T65" fmla="*/ 63 h 73"/>
                <a:gd name="T66" fmla="*/ 5 w 869"/>
                <a:gd name="T67" fmla="*/ 46 h 73"/>
                <a:gd name="T68" fmla="*/ 5 w 869"/>
                <a:gd name="T69" fmla="*/ 25 h 73"/>
                <a:gd name="T70" fmla="*/ 7 w 869"/>
                <a:gd name="T71" fmla="*/ 3 h 73"/>
                <a:gd name="T72" fmla="*/ 9 w 869"/>
                <a:gd name="T73" fmla="*/ 0 h 73"/>
                <a:gd name="T74" fmla="*/ 7 w 869"/>
                <a:gd name="T75" fmla="*/ 0 h 73"/>
                <a:gd name="T76" fmla="*/ 7 w 869"/>
                <a:gd name="T77" fmla="*/ 1 h 73"/>
                <a:gd name="T78" fmla="*/ 5 w 869"/>
                <a:gd name="T79" fmla="*/ 1 h 73"/>
                <a:gd name="T80" fmla="*/ 5 w 869"/>
                <a:gd name="T81" fmla="*/ 1 h 73"/>
                <a:gd name="T82" fmla="*/ 5 w 869"/>
                <a:gd name="T83" fmla="*/ 1 h 73"/>
                <a:gd name="T84" fmla="*/ 4 w 869"/>
                <a:gd name="T85" fmla="*/ 1 h 73"/>
                <a:gd name="T86" fmla="*/ 4 w 869"/>
                <a:gd name="T87" fmla="*/ 1 h 73"/>
                <a:gd name="T88" fmla="*/ 2 w 869"/>
                <a:gd name="T89" fmla="*/ 1 h 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9"/>
                <a:gd name="T136" fmla="*/ 0 h 73"/>
                <a:gd name="T137" fmla="*/ 869 w 869"/>
                <a:gd name="T138" fmla="*/ 73 h 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9" h="73">
                  <a:moveTo>
                    <a:pt x="869" y="46"/>
                  </a:moveTo>
                  <a:lnTo>
                    <a:pt x="868" y="25"/>
                  </a:lnTo>
                  <a:lnTo>
                    <a:pt x="868" y="15"/>
                  </a:lnTo>
                  <a:lnTo>
                    <a:pt x="868" y="16"/>
                  </a:lnTo>
                  <a:lnTo>
                    <a:pt x="866" y="16"/>
                  </a:lnTo>
                  <a:lnTo>
                    <a:pt x="864" y="16"/>
                  </a:lnTo>
                  <a:lnTo>
                    <a:pt x="863" y="16"/>
                  </a:lnTo>
                  <a:lnTo>
                    <a:pt x="863" y="25"/>
                  </a:lnTo>
                  <a:lnTo>
                    <a:pt x="864" y="46"/>
                  </a:lnTo>
                  <a:lnTo>
                    <a:pt x="869" y="46"/>
                  </a:lnTo>
                  <a:lnTo>
                    <a:pt x="868" y="69"/>
                  </a:lnTo>
                  <a:lnTo>
                    <a:pt x="868" y="73"/>
                  </a:lnTo>
                  <a:lnTo>
                    <a:pt x="866" y="73"/>
                  </a:lnTo>
                  <a:lnTo>
                    <a:pt x="864" y="73"/>
                  </a:lnTo>
                  <a:lnTo>
                    <a:pt x="863" y="73"/>
                  </a:lnTo>
                  <a:lnTo>
                    <a:pt x="863" y="69"/>
                  </a:lnTo>
                  <a:lnTo>
                    <a:pt x="864" y="46"/>
                  </a:lnTo>
                  <a:lnTo>
                    <a:pt x="869" y="46"/>
                  </a:lnTo>
                  <a:close/>
                  <a:moveTo>
                    <a:pt x="2" y="1"/>
                  </a:moveTo>
                  <a:lnTo>
                    <a:pt x="2" y="3"/>
                  </a:lnTo>
                  <a:lnTo>
                    <a:pt x="0" y="25"/>
                  </a:lnTo>
                  <a:lnTo>
                    <a:pt x="0" y="46"/>
                  </a:lnTo>
                  <a:lnTo>
                    <a:pt x="0" y="64"/>
                  </a:lnTo>
                  <a:lnTo>
                    <a:pt x="5" y="63"/>
                  </a:lnTo>
                  <a:lnTo>
                    <a:pt x="5" y="46"/>
                  </a:lnTo>
                  <a:lnTo>
                    <a:pt x="5" y="25"/>
                  </a:lnTo>
                  <a:lnTo>
                    <a:pt x="7" y="3"/>
                  </a:lnTo>
                  <a:lnTo>
                    <a:pt x="9" y="0"/>
                  </a:lnTo>
                  <a:lnTo>
                    <a:pt x="7" y="0"/>
                  </a:lnTo>
                  <a:lnTo>
                    <a:pt x="7" y="1"/>
                  </a:lnTo>
                  <a:lnTo>
                    <a:pt x="5" y="1"/>
                  </a:lnTo>
                  <a:lnTo>
                    <a:pt x="4" y="1"/>
                  </a:lnTo>
                  <a:lnTo>
                    <a:pt x="2" y="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4" name="Freeform 291"/>
            <p:cNvSpPr>
              <a:spLocks noEditPoints="1"/>
            </p:cNvSpPr>
            <p:nvPr/>
          </p:nvSpPr>
          <p:spPr bwMode="auto">
            <a:xfrm>
              <a:off x="1601" y="2899"/>
              <a:ext cx="862" cy="73"/>
            </a:xfrm>
            <a:custGeom>
              <a:avLst/>
              <a:gdLst>
                <a:gd name="T0" fmla="*/ 862 w 862"/>
                <a:gd name="T1" fmla="*/ 46 h 73"/>
                <a:gd name="T2" fmla="*/ 862 w 862"/>
                <a:gd name="T3" fmla="*/ 25 h 73"/>
                <a:gd name="T4" fmla="*/ 862 w 862"/>
                <a:gd name="T5" fmla="*/ 16 h 73"/>
                <a:gd name="T6" fmla="*/ 860 w 862"/>
                <a:gd name="T7" fmla="*/ 16 h 73"/>
                <a:gd name="T8" fmla="*/ 860 w 862"/>
                <a:gd name="T9" fmla="*/ 16 h 73"/>
                <a:gd name="T10" fmla="*/ 859 w 862"/>
                <a:gd name="T11" fmla="*/ 16 h 73"/>
                <a:gd name="T12" fmla="*/ 859 w 862"/>
                <a:gd name="T13" fmla="*/ 16 h 73"/>
                <a:gd name="T14" fmla="*/ 859 w 862"/>
                <a:gd name="T15" fmla="*/ 16 h 73"/>
                <a:gd name="T16" fmla="*/ 857 w 862"/>
                <a:gd name="T17" fmla="*/ 16 h 73"/>
                <a:gd name="T18" fmla="*/ 857 w 862"/>
                <a:gd name="T19" fmla="*/ 16 h 73"/>
                <a:gd name="T20" fmla="*/ 857 w 862"/>
                <a:gd name="T21" fmla="*/ 16 h 73"/>
                <a:gd name="T22" fmla="*/ 857 w 862"/>
                <a:gd name="T23" fmla="*/ 25 h 73"/>
                <a:gd name="T24" fmla="*/ 857 w 862"/>
                <a:gd name="T25" fmla="*/ 46 h 73"/>
                <a:gd name="T26" fmla="*/ 862 w 862"/>
                <a:gd name="T27" fmla="*/ 46 h 73"/>
                <a:gd name="T28" fmla="*/ 862 w 862"/>
                <a:gd name="T29" fmla="*/ 69 h 73"/>
                <a:gd name="T30" fmla="*/ 862 w 862"/>
                <a:gd name="T31" fmla="*/ 73 h 73"/>
                <a:gd name="T32" fmla="*/ 860 w 862"/>
                <a:gd name="T33" fmla="*/ 73 h 73"/>
                <a:gd name="T34" fmla="*/ 860 w 862"/>
                <a:gd name="T35" fmla="*/ 73 h 73"/>
                <a:gd name="T36" fmla="*/ 860 w 862"/>
                <a:gd name="T37" fmla="*/ 73 h 73"/>
                <a:gd name="T38" fmla="*/ 859 w 862"/>
                <a:gd name="T39" fmla="*/ 73 h 73"/>
                <a:gd name="T40" fmla="*/ 859 w 862"/>
                <a:gd name="T41" fmla="*/ 73 h 73"/>
                <a:gd name="T42" fmla="*/ 859 w 862"/>
                <a:gd name="T43" fmla="*/ 73 h 73"/>
                <a:gd name="T44" fmla="*/ 857 w 862"/>
                <a:gd name="T45" fmla="*/ 73 h 73"/>
                <a:gd name="T46" fmla="*/ 857 w 862"/>
                <a:gd name="T47" fmla="*/ 73 h 73"/>
                <a:gd name="T48" fmla="*/ 857 w 862"/>
                <a:gd name="T49" fmla="*/ 69 h 73"/>
                <a:gd name="T50" fmla="*/ 857 w 862"/>
                <a:gd name="T51" fmla="*/ 46 h 73"/>
                <a:gd name="T52" fmla="*/ 862 w 862"/>
                <a:gd name="T53" fmla="*/ 46 h 73"/>
                <a:gd name="T54" fmla="*/ 1 w 862"/>
                <a:gd name="T55" fmla="*/ 1 h 73"/>
                <a:gd name="T56" fmla="*/ 1 w 862"/>
                <a:gd name="T57" fmla="*/ 3 h 73"/>
                <a:gd name="T58" fmla="*/ 0 w 862"/>
                <a:gd name="T59" fmla="*/ 25 h 73"/>
                <a:gd name="T60" fmla="*/ 0 w 862"/>
                <a:gd name="T61" fmla="*/ 46 h 73"/>
                <a:gd name="T62" fmla="*/ 0 w 862"/>
                <a:gd name="T63" fmla="*/ 63 h 73"/>
                <a:gd name="T64" fmla="*/ 5 w 862"/>
                <a:gd name="T65" fmla="*/ 61 h 73"/>
                <a:gd name="T66" fmla="*/ 5 w 862"/>
                <a:gd name="T67" fmla="*/ 46 h 73"/>
                <a:gd name="T68" fmla="*/ 5 w 862"/>
                <a:gd name="T69" fmla="*/ 25 h 73"/>
                <a:gd name="T70" fmla="*/ 6 w 862"/>
                <a:gd name="T71" fmla="*/ 3 h 73"/>
                <a:gd name="T72" fmla="*/ 6 w 862"/>
                <a:gd name="T73" fmla="*/ 0 h 73"/>
                <a:gd name="T74" fmla="*/ 6 w 862"/>
                <a:gd name="T75" fmla="*/ 0 h 73"/>
                <a:gd name="T76" fmla="*/ 5 w 862"/>
                <a:gd name="T77" fmla="*/ 0 h 73"/>
                <a:gd name="T78" fmla="*/ 5 w 862"/>
                <a:gd name="T79" fmla="*/ 0 h 73"/>
                <a:gd name="T80" fmla="*/ 5 w 862"/>
                <a:gd name="T81" fmla="*/ 0 h 73"/>
                <a:gd name="T82" fmla="*/ 3 w 862"/>
                <a:gd name="T83" fmla="*/ 0 h 73"/>
                <a:gd name="T84" fmla="*/ 3 w 862"/>
                <a:gd name="T85" fmla="*/ 1 h 73"/>
                <a:gd name="T86" fmla="*/ 1 w 862"/>
                <a:gd name="T87" fmla="*/ 1 h 73"/>
                <a:gd name="T88" fmla="*/ 1 w 862"/>
                <a:gd name="T89" fmla="*/ 1 h 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2"/>
                <a:gd name="T136" fmla="*/ 0 h 73"/>
                <a:gd name="T137" fmla="*/ 862 w 862"/>
                <a:gd name="T138" fmla="*/ 73 h 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2" h="73">
                  <a:moveTo>
                    <a:pt x="862" y="46"/>
                  </a:moveTo>
                  <a:lnTo>
                    <a:pt x="862" y="25"/>
                  </a:lnTo>
                  <a:lnTo>
                    <a:pt x="862" y="16"/>
                  </a:lnTo>
                  <a:lnTo>
                    <a:pt x="860" y="16"/>
                  </a:lnTo>
                  <a:lnTo>
                    <a:pt x="859" y="16"/>
                  </a:lnTo>
                  <a:lnTo>
                    <a:pt x="857" y="16"/>
                  </a:lnTo>
                  <a:lnTo>
                    <a:pt x="857" y="25"/>
                  </a:lnTo>
                  <a:lnTo>
                    <a:pt x="857" y="46"/>
                  </a:lnTo>
                  <a:lnTo>
                    <a:pt x="862" y="46"/>
                  </a:lnTo>
                  <a:lnTo>
                    <a:pt x="862" y="69"/>
                  </a:lnTo>
                  <a:lnTo>
                    <a:pt x="862" y="73"/>
                  </a:lnTo>
                  <a:lnTo>
                    <a:pt x="860" y="73"/>
                  </a:lnTo>
                  <a:lnTo>
                    <a:pt x="859" y="73"/>
                  </a:lnTo>
                  <a:lnTo>
                    <a:pt x="857" y="73"/>
                  </a:lnTo>
                  <a:lnTo>
                    <a:pt x="857" y="69"/>
                  </a:lnTo>
                  <a:lnTo>
                    <a:pt x="857" y="46"/>
                  </a:lnTo>
                  <a:lnTo>
                    <a:pt x="862" y="46"/>
                  </a:lnTo>
                  <a:close/>
                  <a:moveTo>
                    <a:pt x="1" y="1"/>
                  </a:moveTo>
                  <a:lnTo>
                    <a:pt x="1" y="3"/>
                  </a:lnTo>
                  <a:lnTo>
                    <a:pt x="0" y="25"/>
                  </a:lnTo>
                  <a:lnTo>
                    <a:pt x="0" y="46"/>
                  </a:lnTo>
                  <a:lnTo>
                    <a:pt x="0" y="63"/>
                  </a:lnTo>
                  <a:lnTo>
                    <a:pt x="5" y="61"/>
                  </a:lnTo>
                  <a:lnTo>
                    <a:pt x="5" y="46"/>
                  </a:lnTo>
                  <a:lnTo>
                    <a:pt x="5" y="25"/>
                  </a:lnTo>
                  <a:lnTo>
                    <a:pt x="6" y="3"/>
                  </a:lnTo>
                  <a:lnTo>
                    <a:pt x="6" y="0"/>
                  </a:lnTo>
                  <a:lnTo>
                    <a:pt x="5" y="0"/>
                  </a:lnTo>
                  <a:lnTo>
                    <a:pt x="3" y="0"/>
                  </a:lnTo>
                  <a:lnTo>
                    <a:pt x="3" y="1"/>
                  </a:lnTo>
                  <a:lnTo>
                    <a:pt x="1" y="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5" name="Freeform 292"/>
            <p:cNvSpPr>
              <a:spLocks noEditPoints="1"/>
            </p:cNvSpPr>
            <p:nvPr/>
          </p:nvSpPr>
          <p:spPr bwMode="auto">
            <a:xfrm>
              <a:off x="1602" y="2897"/>
              <a:ext cx="859" cy="75"/>
            </a:xfrm>
            <a:custGeom>
              <a:avLst/>
              <a:gdLst>
                <a:gd name="T0" fmla="*/ 859 w 859"/>
                <a:gd name="T1" fmla="*/ 48 h 75"/>
                <a:gd name="T2" fmla="*/ 858 w 859"/>
                <a:gd name="T3" fmla="*/ 27 h 75"/>
                <a:gd name="T4" fmla="*/ 858 w 859"/>
                <a:gd name="T5" fmla="*/ 18 h 75"/>
                <a:gd name="T6" fmla="*/ 858 w 859"/>
                <a:gd name="T7" fmla="*/ 18 h 75"/>
                <a:gd name="T8" fmla="*/ 856 w 859"/>
                <a:gd name="T9" fmla="*/ 18 h 75"/>
                <a:gd name="T10" fmla="*/ 856 w 859"/>
                <a:gd name="T11" fmla="*/ 18 h 75"/>
                <a:gd name="T12" fmla="*/ 856 w 859"/>
                <a:gd name="T13" fmla="*/ 18 h 75"/>
                <a:gd name="T14" fmla="*/ 854 w 859"/>
                <a:gd name="T15" fmla="*/ 20 h 75"/>
                <a:gd name="T16" fmla="*/ 854 w 859"/>
                <a:gd name="T17" fmla="*/ 20 h 75"/>
                <a:gd name="T18" fmla="*/ 854 w 859"/>
                <a:gd name="T19" fmla="*/ 20 h 75"/>
                <a:gd name="T20" fmla="*/ 853 w 859"/>
                <a:gd name="T21" fmla="*/ 20 h 75"/>
                <a:gd name="T22" fmla="*/ 853 w 859"/>
                <a:gd name="T23" fmla="*/ 27 h 75"/>
                <a:gd name="T24" fmla="*/ 854 w 859"/>
                <a:gd name="T25" fmla="*/ 48 h 75"/>
                <a:gd name="T26" fmla="*/ 859 w 859"/>
                <a:gd name="T27" fmla="*/ 48 h 75"/>
                <a:gd name="T28" fmla="*/ 858 w 859"/>
                <a:gd name="T29" fmla="*/ 71 h 75"/>
                <a:gd name="T30" fmla="*/ 858 w 859"/>
                <a:gd name="T31" fmla="*/ 75 h 75"/>
                <a:gd name="T32" fmla="*/ 858 w 859"/>
                <a:gd name="T33" fmla="*/ 75 h 75"/>
                <a:gd name="T34" fmla="*/ 858 w 859"/>
                <a:gd name="T35" fmla="*/ 75 h 75"/>
                <a:gd name="T36" fmla="*/ 856 w 859"/>
                <a:gd name="T37" fmla="*/ 75 h 75"/>
                <a:gd name="T38" fmla="*/ 856 w 859"/>
                <a:gd name="T39" fmla="*/ 75 h 75"/>
                <a:gd name="T40" fmla="*/ 854 w 859"/>
                <a:gd name="T41" fmla="*/ 75 h 75"/>
                <a:gd name="T42" fmla="*/ 854 w 859"/>
                <a:gd name="T43" fmla="*/ 75 h 75"/>
                <a:gd name="T44" fmla="*/ 854 w 859"/>
                <a:gd name="T45" fmla="*/ 75 h 75"/>
                <a:gd name="T46" fmla="*/ 853 w 859"/>
                <a:gd name="T47" fmla="*/ 75 h 75"/>
                <a:gd name="T48" fmla="*/ 853 w 859"/>
                <a:gd name="T49" fmla="*/ 71 h 75"/>
                <a:gd name="T50" fmla="*/ 854 w 859"/>
                <a:gd name="T51" fmla="*/ 48 h 75"/>
                <a:gd name="T52" fmla="*/ 859 w 859"/>
                <a:gd name="T53" fmla="*/ 48 h 75"/>
                <a:gd name="T54" fmla="*/ 4 w 859"/>
                <a:gd name="T55" fmla="*/ 2 h 75"/>
                <a:gd name="T56" fmla="*/ 2 w 859"/>
                <a:gd name="T57" fmla="*/ 5 h 75"/>
                <a:gd name="T58" fmla="*/ 0 w 859"/>
                <a:gd name="T59" fmla="*/ 27 h 75"/>
                <a:gd name="T60" fmla="*/ 0 w 859"/>
                <a:gd name="T61" fmla="*/ 48 h 75"/>
                <a:gd name="T62" fmla="*/ 0 w 859"/>
                <a:gd name="T63" fmla="*/ 65 h 75"/>
                <a:gd name="T64" fmla="*/ 5 w 859"/>
                <a:gd name="T65" fmla="*/ 61 h 75"/>
                <a:gd name="T66" fmla="*/ 5 w 859"/>
                <a:gd name="T67" fmla="*/ 48 h 75"/>
                <a:gd name="T68" fmla="*/ 5 w 859"/>
                <a:gd name="T69" fmla="*/ 27 h 75"/>
                <a:gd name="T70" fmla="*/ 7 w 859"/>
                <a:gd name="T71" fmla="*/ 5 h 75"/>
                <a:gd name="T72" fmla="*/ 9 w 859"/>
                <a:gd name="T73" fmla="*/ 0 h 75"/>
                <a:gd name="T74" fmla="*/ 7 w 859"/>
                <a:gd name="T75" fmla="*/ 0 h 75"/>
                <a:gd name="T76" fmla="*/ 7 w 859"/>
                <a:gd name="T77" fmla="*/ 0 h 75"/>
                <a:gd name="T78" fmla="*/ 7 w 859"/>
                <a:gd name="T79" fmla="*/ 0 h 75"/>
                <a:gd name="T80" fmla="*/ 5 w 859"/>
                <a:gd name="T81" fmla="*/ 2 h 75"/>
                <a:gd name="T82" fmla="*/ 5 w 859"/>
                <a:gd name="T83" fmla="*/ 2 h 75"/>
                <a:gd name="T84" fmla="*/ 4 w 859"/>
                <a:gd name="T85" fmla="*/ 2 h 75"/>
                <a:gd name="T86" fmla="*/ 4 w 859"/>
                <a:gd name="T87" fmla="*/ 2 h 75"/>
                <a:gd name="T88" fmla="*/ 4 w 859"/>
                <a:gd name="T89" fmla="*/ 2 h 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59"/>
                <a:gd name="T136" fmla="*/ 0 h 75"/>
                <a:gd name="T137" fmla="*/ 859 w 859"/>
                <a:gd name="T138" fmla="*/ 75 h 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59" h="75">
                  <a:moveTo>
                    <a:pt x="859" y="48"/>
                  </a:moveTo>
                  <a:lnTo>
                    <a:pt x="858" y="27"/>
                  </a:lnTo>
                  <a:lnTo>
                    <a:pt x="858" y="18"/>
                  </a:lnTo>
                  <a:lnTo>
                    <a:pt x="856" y="18"/>
                  </a:lnTo>
                  <a:lnTo>
                    <a:pt x="854" y="20"/>
                  </a:lnTo>
                  <a:lnTo>
                    <a:pt x="853" y="20"/>
                  </a:lnTo>
                  <a:lnTo>
                    <a:pt x="853" y="27"/>
                  </a:lnTo>
                  <a:lnTo>
                    <a:pt x="854" y="48"/>
                  </a:lnTo>
                  <a:lnTo>
                    <a:pt x="859" y="48"/>
                  </a:lnTo>
                  <a:lnTo>
                    <a:pt x="858" y="71"/>
                  </a:lnTo>
                  <a:lnTo>
                    <a:pt x="858" y="75"/>
                  </a:lnTo>
                  <a:lnTo>
                    <a:pt x="856" y="75"/>
                  </a:lnTo>
                  <a:lnTo>
                    <a:pt x="854" y="75"/>
                  </a:lnTo>
                  <a:lnTo>
                    <a:pt x="853" y="75"/>
                  </a:lnTo>
                  <a:lnTo>
                    <a:pt x="853" y="71"/>
                  </a:lnTo>
                  <a:lnTo>
                    <a:pt x="854" y="48"/>
                  </a:lnTo>
                  <a:lnTo>
                    <a:pt x="859" y="48"/>
                  </a:lnTo>
                  <a:close/>
                  <a:moveTo>
                    <a:pt x="4" y="2"/>
                  </a:moveTo>
                  <a:lnTo>
                    <a:pt x="2" y="5"/>
                  </a:lnTo>
                  <a:lnTo>
                    <a:pt x="0" y="27"/>
                  </a:lnTo>
                  <a:lnTo>
                    <a:pt x="0" y="48"/>
                  </a:lnTo>
                  <a:lnTo>
                    <a:pt x="0" y="65"/>
                  </a:lnTo>
                  <a:lnTo>
                    <a:pt x="5" y="61"/>
                  </a:lnTo>
                  <a:lnTo>
                    <a:pt x="5" y="48"/>
                  </a:lnTo>
                  <a:lnTo>
                    <a:pt x="5" y="27"/>
                  </a:lnTo>
                  <a:lnTo>
                    <a:pt x="7" y="5"/>
                  </a:lnTo>
                  <a:lnTo>
                    <a:pt x="9" y="0"/>
                  </a:lnTo>
                  <a:lnTo>
                    <a:pt x="7" y="0"/>
                  </a:lnTo>
                  <a:lnTo>
                    <a:pt x="5" y="2"/>
                  </a:lnTo>
                  <a:lnTo>
                    <a:pt x="4" y="2"/>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6" name="Freeform 293"/>
            <p:cNvSpPr>
              <a:spLocks noEditPoints="1"/>
            </p:cNvSpPr>
            <p:nvPr/>
          </p:nvSpPr>
          <p:spPr bwMode="auto">
            <a:xfrm>
              <a:off x="1606" y="2895"/>
              <a:ext cx="852" cy="77"/>
            </a:xfrm>
            <a:custGeom>
              <a:avLst/>
              <a:gdLst>
                <a:gd name="T0" fmla="*/ 852 w 852"/>
                <a:gd name="T1" fmla="*/ 50 h 77"/>
                <a:gd name="T2" fmla="*/ 852 w 852"/>
                <a:gd name="T3" fmla="*/ 29 h 77"/>
                <a:gd name="T4" fmla="*/ 852 w 852"/>
                <a:gd name="T5" fmla="*/ 20 h 77"/>
                <a:gd name="T6" fmla="*/ 850 w 852"/>
                <a:gd name="T7" fmla="*/ 22 h 77"/>
                <a:gd name="T8" fmla="*/ 850 w 852"/>
                <a:gd name="T9" fmla="*/ 22 h 77"/>
                <a:gd name="T10" fmla="*/ 850 w 852"/>
                <a:gd name="T11" fmla="*/ 22 h 77"/>
                <a:gd name="T12" fmla="*/ 849 w 852"/>
                <a:gd name="T13" fmla="*/ 22 h 77"/>
                <a:gd name="T14" fmla="*/ 849 w 852"/>
                <a:gd name="T15" fmla="*/ 22 h 77"/>
                <a:gd name="T16" fmla="*/ 847 w 852"/>
                <a:gd name="T17" fmla="*/ 22 h 77"/>
                <a:gd name="T18" fmla="*/ 847 w 852"/>
                <a:gd name="T19" fmla="*/ 22 h 77"/>
                <a:gd name="T20" fmla="*/ 847 w 852"/>
                <a:gd name="T21" fmla="*/ 22 h 77"/>
                <a:gd name="T22" fmla="*/ 847 w 852"/>
                <a:gd name="T23" fmla="*/ 29 h 77"/>
                <a:gd name="T24" fmla="*/ 847 w 852"/>
                <a:gd name="T25" fmla="*/ 50 h 77"/>
                <a:gd name="T26" fmla="*/ 852 w 852"/>
                <a:gd name="T27" fmla="*/ 50 h 77"/>
                <a:gd name="T28" fmla="*/ 852 w 852"/>
                <a:gd name="T29" fmla="*/ 73 h 77"/>
                <a:gd name="T30" fmla="*/ 852 w 852"/>
                <a:gd name="T31" fmla="*/ 77 h 77"/>
                <a:gd name="T32" fmla="*/ 850 w 852"/>
                <a:gd name="T33" fmla="*/ 77 h 77"/>
                <a:gd name="T34" fmla="*/ 850 w 852"/>
                <a:gd name="T35" fmla="*/ 77 h 77"/>
                <a:gd name="T36" fmla="*/ 850 w 852"/>
                <a:gd name="T37" fmla="*/ 77 h 77"/>
                <a:gd name="T38" fmla="*/ 849 w 852"/>
                <a:gd name="T39" fmla="*/ 77 h 77"/>
                <a:gd name="T40" fmla="*/ 849 w 852"/>
                <a:gd name="T41" fmla="*/ 77 h 77"/>
                <a:gd name="T42" fmla="*/ 849 w 852"/>
                <a:gd name="T43" fmla="*/ 77 h 77"/>
                <a:gd name="T44" fmla="*/ 847 w 852"/>
                <a:gd name="T45" fmla="*/ 77 h 77"/>
                <a:gd name="T46" fmla="*/ 847 w 852"/>
                <a:gd name="T47" fmla="*/ 77 h 77"/>
                <a:gd name="T48" fmla="*/ 847 w 852"/>
                <a:gd name="T49" fmla="*/ 72 h 77"/>
                <a:gd name="T50" fmla="*/ 847 w 852"/>
                <a:gd name="T51" fmla="*/ 50 h 77"/>
                <a:gd name="T52" fmla="*/ 852 w 852"/>
                <a:gd name="T53" fmla="*/ 50 h 77"/>
                <a:gd name="T54" fmla="*/ 1 w 852"/>
                <a:gd name="T55" fmla="*/ 4 h 77"/>
                <a:gd name="T56" fmla="*/ 1 w 852"/>
                <a:gd name="T57" fmla="*/ 7 h 77"/>
                <a:gd name="T58" fmla="*/ 0 w 852"/>
                <a:gd name="T59" fmla="*/ 29 h 77"/>
                <a:gd name="T60" fmla="*/ 0 w 852"/>
                <a:gd name="T61" fmla="*/ 50 h 77"/>
                <a:gd name="T62" fmla="*/ 0 w 852"/>
                <a:gd name="T63" fmla="*/ 65 h 77"/>
                <a:gd name="T64" fmla="*/ 5 w 852"/>
                <a:gd name="T65" fmla="*/ 63 h 77"/>
                <a:gd name="T66" fmla="*/ 5 w 852"/>
                <a:gd name="T67" fmla="*/ 50 h 77"/>
                <a:gd name="T68" fmla="*/ 5 w 852"/>
                <a:gd name="T69" fmla="*/ 29 h 77"/>
                <a:gd name="T70" fmla="*/ 6 w 852"/>
                <a:gd name="T71" fmla="*/ 7 h 77"/>
                <a:gd name="T72" fmla="*/ 6 w 852"/>
                <a:gd name="T73" fmla="*/ 0 h 77"/>
                <a:gd name="T74" fmla="*/ 6 w 852"/>
                <a:gd name="T75" fmla="*/ 0 h 77"/>
                <a:gd name="T76" fmla="*/ 6 w 852"/>
                <a:gd name="T77" fmla="*/ 2 h 77"/>
                <a:gd name="T78" fmla="*/ 5 w 852"/>
                <a:gd name="T79" fmla="*/ 2 h 77"/>
                <a:gd name="T80" fmla="*/ 5 w 852"/>
                <a:gd name="T81" fmla="*/ 2 h 77"/>
                <a:gd name="T82" fmla="*/ 3 w 852"/>
                <a:gd name="T83" fmla="*/ 2 h 77"/>
                <a:gd name="T84" fmla="*/ 3 w 852"/>
                <a:gd name="T85" fmla="*/ 2 h 77"/>
                <a:gd name="T86" fmla="*/ 3 w 852"/>
                <a:gd name="T87" fmla="*/ 2 h 77"/>
                <a:gd name="T88" fmla="*/ 1 w 852"/>
                <a:gd name="T89" fmla="*/ 4 h 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52"/>
                <a:gd name="T136" fmla="*/ 0 h 77"/>
                <a:gd name="T137" fmla="*/ 852 w 852"/>
                <a:gd name="T138" fmla="*/ 77 h 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52" h="77">
                  <a:moveTo>
                    <a:pt x="852" y="50"/>
                  </a:moveTo>
                  <a:lnTo>
                    <a:pt x="852" y="29"/>
                  </a:lnTo>
                  <a:lnTo>
                    <a:pt x="852" y="20"/>
                  </a:lnTo>
                  <a:lnTo>
                    <a:pt x="850" y="22"/>
                  </a:lnTo>
                  <a:lnTo>
                    <a:pt x="849" y="22"/>
                  </a:lnTo>
                  <a:lnTo>
                    <a:pt x="847" y="22"/>
                  </a:lnTo>
                  <a:lnTo>
                    <a:pt x="847" y="29"/>
                  </a:lnTo>
                  <a:lnTo>
                    <a:pt x="847" y="50"/>
                  </a:lnTo>
                  <a:lnTo>
                    <a:pt x="852" y="50"/>
                  </a:lnTo>
                  <a:lnTo>
                    <a:pt x="852" y="73"/>
                  </a:lnTo>
                  <a:lnTo>
                    <a:pt x="852" y="77"/>
                  </a:lnTo>
                  <a:lnTo>
                    <a:pt x="850" y="77"/>
                  </a:lnTo>
                  <a:lnTo>
                    <a:pt x="849" y="77"/>
                  </a:lnTo>
                  <a:lnTo>
                    <a:pt x="847" y="77"/>
                  </a:lnTo>
                  <a:lnTo>
                    <a:pt x="847" y="72"/>
                  </a:lnTo>
                  <a:lnTo>
                    <a:pt x="847" y="50"/>
                  </a:lnTo>
                  <a:lnTo>
                    <a:pt x="852" y="50"/>
                  </a:lnTo>
                  <a:close/>
                  <a:moveTo>
                    <a:pt x="1" y="4"/>
                  </a:moveTo>
                  <a:lnTo>
                    <a:pt x="1" y="7"/>
                  </a:lnTo>
                  <a:lnTo>
                    <a:pt x="0" y="29"/>
                  </a:lnTo>
                  <a:lnTo>
                    <a:pt x="0" y="50"/>
                  </a:lnTo>
                  <a:lnTo>
                    <a:pt x="0" y="65"/>
                  </a:lnTo>
                  <a:lnTo>
                    <a:pt x="5" y="63"/>
                  </a:lnTo>
                  <a:lnTo>
                    <a:pt x="5" y="50"/>
                  </a:lnTo>
                  <a:lnTo>
                    <a:pt x="5" y="29"/>
                  </a:lnTo>
                  <a:lnTo>
                    <a:pt x="6" y="7"/>
                  </a:lnTo>
                  <a:lnTo>
                    <a:pt x="6" y="0"/>
                  </a:lnTo>
                  <a:lnTo>
                    <a:pt x="6" y="2"/>
                  </a:lnTo>
                  <a:lnTo>
                    <a:pt x="5" y="2"/>
                  </a:lnTo>
                  <a:lnTo>
                    <a:pt x="3" y="2"/>
                  </a:lnTo>
                  <a:lnTo>
                    <a:pt x="1" y="4"/>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7" name="Freeform 294"/>
            <p:cNvSpPr>
              <a:spLocks noEditPoints="1"/>
            </p:cNvSpPr>
            <p:nvPr/>
          </p:nvSpPr>
          <p:spPr bwMode="auto">
            <a:xfrm>
              <a:off x="1607" y="2895"/>
              <a:ext cx="849" cy="77"/>
            </a:xfrm>
            <a:custGeom>
              <a:avLst/>
              <a:gdLst>
                <a:gd name="T0" fmla="*/ 849 w 849"/>
                <a:gd name="T1" fmla="*/ 50 h 77"/>
                <a:gd name="T2" fmla="*/ 848 w 849"/>
                <a:gd name="T3" fmla="*/ 29 h 77"/>
                <a:gd name="T4" fmla="*/ 848 w 849"/>
                <a:gd name="T5" fmla="*/ 22 h 77"/>
                <a:gd name="T6" fmla="*/ 848 w 849"/>
                <a:gd name="T7" fmla="*/ 22 h 77"/>
                <a:gd name="T8" fmla="*/ 846 w 849"/>
                <a:gd name="T9" fmla="*/ 22 h 77"/>
                <a:gd name="T10" fmla="*/ 846 w 849"/>
                <a:gd name="T11" fmla="*/ 22 h 77"/>
                <a:gd name="T12" fmla="*/ 846 w 849"/>
                <a:gd name="T13" fmla="*/ 22 h 77"/>
                <a:gd name="T14" fmla="*/ 844 w 849"/>
                <a:gd name="T15" fmla="*/ 22 h 77"/>
                <a:gd name="T16" fmla="*/ 844 w 849"/>
                <a:gd name="T17" fmla="*/ 22 h 77"/>
                <a:gd name="T18" fmla="*/ 844 w 849"/>
                <a:gd name="T19" fmla="*/ 22 h 77"/>
                <a:gd name="T20" fmla="*/ 843 w 849"/>
                <a:gd name="T21" fmla="*/ 22 h 77"/>
                <a:gd name="T22" fmla="*/ 843 w 849"/>
                <a:gd name="T23" fmla="*/ 29 h 77"/>
                <a:gd name="T24" fmla="*/ 844 w 849"/>
                <a:gd name="T25" fmla="*/ 50 h 77"/>
                <a:gd name="T26" fmla="*/ 849 w 849"/>
                <a:gd name="T27" fmla="*/ 50 h 77"/>
                <a:gd name="T28" fmla="*/ 848 w 849"/>
                <a:gd name="T29" fmla="*/ 73 h 77"/>
                <a:gd name="T30" fmla="*/ 848 w 849"/>
                <a:gd name="T31" fmla="*/ 77 h 77"/>
                <a:gd name="T32" fmla="*/ 848 w 849"/>
                <a:gd name="T33" fmla="*/ 77 h 77"/>
                <a:gd name="T34" fmla="*/ 848 w 849"/>
                <a:gd name="T35" fmla="*/ 77 h 77"/>
                <a:gd name="T36" fmla="*/ 846 w 849"/>
                <a:gd name="T37" fmla="*/ 77 h 77"/>
                <a:gd name="T38" fmla="*/ 846 w 849"/>
                <a:gd name="T39" fmla="*/ 77 h 77"/>
                <a:gd name="T40" fmla="*/ 844 w 849"/>
                <a:gd name="T41" fmla="*/ 77 h 77"/>
                <a:gd name="T42" fmla="*/ 844 w 849"/>
                <a:gd name="T43" fmla="*/ 77 h 77"/>
                <a:gd name="T44" fmla="*/ 844 w 849"/>
                <a:gd name="T45" fmla="*/ 77 h 77"/>
                <a:gd name="T46" fmla="*/ 843 w 849"/>
                <a:gd name="T47" fmla="*/ 77 h 77"/>
                <a:gd name="T48" fmla="*/ 843 w 849"/>
                <a:gd name="T49" fmla="*/ 72 h 77"/>
                <a:gd name="T50" fmla="*/ 844 w 849"/>
                <a:gd name="T51" fmla="*/ 50 h 77"/>
                <a:gd name="T52" fmla="*/ 849 w 849"/>
                <a:gd name="T53" fmla="*/ 50 h 77"/>
                <a:gd name="T54" fmla="*/ 4 w 849"/>
                <a:gd name="T55" fmla="*/ 2 h 77"/>
                <a:gd name="T56" fmla="*/ 2 w 849"/>
                <a:gd name="T57" fmla="*/ 7 h 77"/>
                <a:gd name="T58" fmla="*/ 0 w 849"/>
                <a:gd name="T59" fmla="*/ 29 h 77"/>
                <a:gd name="T60" fmla="*/ 0 w 849"/>
                <a:gd name="T61" fmla="*/ 50 h 77"/>
                <a:gd name="T62" fmla="*/ 0 w 849"/>
                <a:gd name="T63" fmla="*/ 63 h 77"/>
                <a:gd name="T64" fmla="*/ 5 w 849"/>
                <a:gd name="T65" fmla="*/ 62 h 77"/>
                <a:gd name="T66" fmla="*/ 5 w 849"/>
                <a:gd name="T67" fmla="*/ 50 h 77"/>
                <a:gd name="T68" fmla="*/ 5 w 849"/>
                <a:gd name="T69" fmla="*/ 29 h 77"/>
                <a:gd name="T70" fmla="*/ 7 w 849"/>
                <a:gd name="T71" fmla="*/ 9 h 77"/>
                <a:gd name="T72" fmla="*/ 9 w 849"/>
                <a:gd name="T73" fmla="*/ 0 h 77"/>
                <a:gd name="T74" fmla="*/ 9 w 849"/>
                <a:gd name="T75" fmla="*/ 0 h 77"/>
                <a:gd name="T76" fmla="*/ 7 w 849"/>
                <a:gd name="T77" fmla="*/ 0 h 77"/>
                <a:gd name="T78" fmla="*/ 7 w 849"/>
                <a:gd name="T79" fmla="*/ 0 h 77"/>
                <a:gd name="T80" fmla="*/ 5 w 849"/>
                <a:gd name="T81" fmla="*/ 0 h 77"/>
                <a:gd name="T82" fmla="*/ 5 w 849"/>
                <a:gd name="T83" fmla="*/ 0 h 77"/>
                <a:gd name="T84" fmla="*/ 5 w 849"/>
                <a:gd name="T85" fmla="*/ 2 h 77"/>
                <a:gd name="T86" fmla="*/ 4 w 849"/>
                <a:gd name="T87" fmla="*/ 2 h 77"/>
                <a:gd name="T88" fmla="*/ 4 w 849"/>
                <a:gd name="T89" fmla="*/ 2 h 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9"/>
                <a:gd name="T136" fmla="*/ 0 h 77"/>
                <a:gd name="T137" fmla="*/ 849 w 849"/>
                <a:gd name="T138" fmla="*/ 77 h 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9" h="77">
                  <a:moveTo>
                    <a:pt x="849" y="50"/>
                  </a:moveTo>
                  <a:lnTo>
                    <a:pt x="848" y="29"/>
                  </a:lnTo>
                  <a:lnTo>
                    <a:pt x="848" y="22"/>
                  </a:lnTo>
                  <a:lnTo>
                    <a:pt x="846" y="22"/>
                  </a:lnTo>
                  <a:lnTo>
                    <a:pt x="844" y="22"/>
                  </a:lnTo>
                  <a:lnTo>
                    <a:pt x="843" y="22"/>
                  </a:lnTo>
                  <a:lnTo>
                    <a:pt x="843" y="29"/>
                  </a:lnTo>
                  <a:lnTo>
                    <a:pt x="844" y="50"/>
                  </a:lnTo>
                  <a:lnTo>
                    <a:pt x="849" y="50"/>
                  </a:lnTo>
                  <a:lnTo>
                    <a:pt x="848" y="73"/>
                  </a:lnTo>
                  <a:lnTo>
                    <a:pt x="848" y="77"/>
                  </a:lnTo>
                  <a:lnTo>
                    <a:pt x="846" y="77"/>
                  </a:lnTo>
                  <a:lnTo>
                    <a:pt x="844" y="77"/>
                  </a:lnTo>
                  <a:lnTo>
                    <a:pt x="843" y="77"/>
                  </a:lnTo>
                  <a:lnTo>
                    <a:pt x="843" y="72"/>
                  </a:lnTo>
                  <a:lnTo>
                    <a:pt x="844" y="50"/>
                  </a:lnTo>
                  <a:lnTo>
                    <a:pt x="849" y="50"/>
                  </a:lnTo>
                  <a:close/>
                  <a:moveTo>
                    <a:pt x="4" y="2"/>
                  </a:moveTo>
                  <a:lnTo>
                    <a:pt x="2" y="7"/>
                  </a:lnTo>
                  <a:lnTo>
                    <a:pt x="0" y="29"/>
                  </a:lnTo>
                  <a:lnTo>
                    <a:pt x="0" y="50"/>
                  </a:lnTo>
                  <a:lnTo>
                    <a:pt x="0" y="63"/>
                  </a:lnTo>
                  <a:lnTo>
                    <a:pt x="5" y="62"/>
                  </a:lnTo>
                  <a:lnTo>
                    <a:pt x="5" y="50"/>
                  </a:lnTo>
                  <a:lnTo>
                    <a:pt x="5" y="29"/>
                  </a:lnTo>
                  <a:lnTo>
                    <a:pt x="7" y="9"/>
                  </a:lnTo>
                  <a:lnTo>
                    <a:pt x="9" y="0"/>
                  </a:lnTo>
                  <a:lnTo>
                    <a:pt x="7" y="0"/>
                  </a:lnTo>
                  <a:lnTo>
                    <a:pt x="5" y="0"/>
                  </a:lnTo>
                  <a:lnTo>
                    <a:pt x="5" y="2"/>
                  </a:lnTo>
                  <a:lnTo>
                    <a:pt x="4" y="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8" name="Freeform 295"/>
            <p:cNvSpPr>
              <a:spLocks noEditPoints="1"/>
            </p:cNvSpPr>
            <p:nvPr/>
          </p:nvSpPr>
          <p:spPr bwMode="auto">
            <a:xfrm>
              <a:off x="1611" y="2894"/>
              <a:ext cx="842" cy="78"/>
            </a:xfrm>
            <a:custGeom>
              <a:avLst/>
              <a:gdLst>
                <a:gd name="T0" fmla="*/ 842 w 842"/>
                <a:gd name="T1" fmla="*/ 51 h 78"/>
                <a:gd name="T2" fmla="*/ 842 w 842"/>
                <a:gd name="T3" fmla="*/ 30 h 78"/>
                <a:gd name="T4" fmla="*/ 842 w 842"/>
                <a:gd name="T5" fmla="*/ 23 h 78"/>
                <a:gd name="T6" fmla="*/ 840 w 842"/>
                <a:gd name="T7" fmla="*/ 23 h 78"/>
                <a:gd name="T8" fmla="*/ 840 w 842"/>
                <a:gd name="T9" fmla="*/ 23 h 78"/>
                <a:gd name="T10" fmla="*/ 840 w 842"/>
                <a:gd name="T11" fmla="*/ 23 h 78"/>
                <a:gd name="T12" fmla="*/ 839 w 842"/>
                <a:gd name="T13" fmla="*/ 23 h 78"/>
                <a:gd name="T14" fmla="*/ 839 w 842"/>
                <a:gd name="T15" fmla="*/ 25 h 78"/>
                <a:gd name="T16" fmla="*/ 837 w 842"/>
                <a:gd name="T17" fmla="*/ 25 h 78"/>
                <a:gd name="T18" fmla="*/ 837 w 842"/>
                <a:gd name="T19" fmla="*/ 25 h 78"/>
                <a:gd name="T20" fmla="*/ 837 w 842"/>
                <a:gd name="T21" fmla="*/ 25 h 78"/>
                <a:gd name="T22" fmla="*/ 837 w 842"/>
                <a:gd name="T23" fmla="*/ 31 h 78"/>
                <a:gd name="T24" fmla="*/ 837 w 842"/>
                <a:gd name="T25" fmla="*/ 51 h 78"/>
                <a:gd name="T26" fmla="*/ 842 w 842"/>
                <a:gd name="T27" fmla="*/ 51 h 78"/>
                <a:gd name="T28" fmla="*/ 842 w 842"/>
                <a:gd name="T29" fmla="*/ 73 h 78"/>
                <a:gd name="T30" fmla="*/ 842 w 842"/>
                <a:gd name="T31" fmla="*/ 78 h 78"/>
                <a:gd name="T32" fmla="*/ 840 w 842"/>
                <a:gd name="T33" fmla="*/ 78 h 78"/>
                <a:gd name="T34" fmla="*/ 840 w 842"/>
                <a:gd name="T35" fmla="*/ 78 h 78"/>
                <a:gd name="T36" fmla="*/ 840 w 842"/>
                <a:gd name="T37" fmla="*/ 78 h 78"/>
                <a:gd name="T38" fmla="*/ 839 w 842"/>
                <a:gd name="T39" fmla="*/ 78 h 78"/>
                <a:gd name="T40" fmla="*/ 839 w 842"/>
                <a:gd name="T41" fmla="*/ 78 h 78"/>
                <a:gd name="T42" fmla="*/ 837 w 842"/>
                <a:gd name="T43" fmla="*/ 78 h 78"/>
                <a:gd name="T44" fmla="*/ 837 w 842"/>
                <a:gd name="T45" fmla="*/ 78 h 78"/>
                <a:gd name="T46" fmla="*/ 837 w 842"/>
                <a:gd name="T47" fmla="*/ 78 h 78"/>
                <a:gd name="T48" fmla="*/ 837 w 842"/>
                <a:gd name="T49" fmla="*/ 73 h 78"/>
                <a:gd name="T50" fmla="*/ 837 w 842"/>
                <a:gd name="T51" fmla="*/ 51 h 78"/>
                <a:gd name="T52" fmla="*/ 842 w 842"/>
                <a:gd name="T53" fmla="*/ 51 h 78"/>
                <a:gd name="T54" fmla="*/ 1 w 842"/>
                <a:gd name="T55" fmla="*/ 1 h 78"/>
                <a:gd name="T56" fmla="*/ 1 w 842"/>
                <a:gd name="T57" fmla="*/ 8 h 78"/>
                <a:gd name="T58" fmla="*/ 0 w 842"/>
                <a:gd name="T59" fmla="*/ 30 h 78"/>
                <a:gd name="T60" fmla="*/ 0 w 842"/>
                <a:gd name="T61" fmla="*/ 51 h 78"/>
                <a:gd name="T62" fmla="*/ 0 w 842"/>
                <a:gd name="T63" fmla="*/ 64 h 78"/>
                <a:gd name="T64" fmla="*/ 5 w 842"/>
                <a:gd name="T65" fmla="*/ 61 h 78"/>
                <a:gd name="T66" fmla="*/ 5 w 842"/>
                <a:gd name="T67" fmla="*/ 51 h 78"/>
                <a:gd name="T68" fmla="*/ 5 w 842"/>
                <a:gd name="T69" fmla="*/ 31 h 78"/>
                <a:gd name="T70" fmla="*/ 6 w 842"/>
                <a:gd name="T71" fmla="*/ 10 h 78"/>
                <a:gd name="T72" fmla="*/ 8 w 842"/>
                <a:gd name="T73" fmla="*/ 0 h 78"/>
                <a:gd name="T74" fmla="*/ 6 w 842"/>
                <a:gd name="T75" fmla="*/ 0 h 78"/>
                <a:gd name="T76" fmla="*/ 6 w 842"/>
                <a:gd name="T77" fmla="*/ 0 h 78"/>
                <a:gd name="T78" fmla="*/ 5 w 842"/>
                <a:gd name="T79" fmla="*/ 1 h 78"/>
                <a:gd name="T80" fmla="*/ 5 w 842"/>
                <a:gd name="T81" fmla="*/ 1 h 78"/>
                <a:gd name="T82" fmla="*/ 5 w 842"/>
                <a:gd name="T83" fmla="*/ 1 h 78"/>
                <a:gd name="T84" fmla="*/ 3 w 842"/>
                <a:gd name="T85" fmla="*/ 1 h 78"/>
                <a:gd name="T86" fmla="*/ 3 w 842"/>
                <a:gd name="T87" fmla="*/ 1 h 78"/>
                <a:gd name="T88" fmla="*/ 1 w 842"/>
                <a:gd name="T89" fmla="*/ 1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2"/>
                <a:gd name="T136" fmla="*/ 0 h 78"/>
                <a:gd name="T137" fmla="*/ 842 w 84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2" h="78">
                  <a:moveTo>
                    <a:pt x="842" y="51"/>
                  </a:moveTo>
                  <a:lnTo>
                    <a:pt x="842" y="30"/>
                  </a:lnTo>
                  <a:lnTo>
                    <a:pt x="842" y="23"/>
                  </a:lnTo>
                  <a:lnTo>
                    <a:pt x="840" y="23"/>
                  </a:lnTo>
                  <a:lnTo>
                    <a:pt x="839" y="23"/>
                  </a:lnTo>
                  <a:lnTo>
                    <a:pt x="839" y="25"/>
                  </a:lnTo>
                  <a:lnTo>
                    <a:pt x="837" y="25"/>
                  </a:lnTo>
                  <a:lnTo>
                    <a:pt x="837" y="31"/>
                  </a:lnTo>
                  <a:lnTo>
                    <a:pt x="837" y="51"/>
                  </a:lnTo>
                  <a:lnTo>
                    <a:pt x="842" y="51"/>
                  </a:lnTo>
                  <a:lnTo>
                    <a:pt x="842" y="73"/>
                  </a:lnTo>
                  <a:lnTo>
                    <a:pt x="842" y="78"/>
                  </a:lnTo>
                  <a:lnTo>
                    <a:pt x="840" y="78"/>
                  </a:lnTo>
                  <a:lnTo>
                    <a:pt x="839" y="78"/>
                  </a:lnTo>
                  <a:lnTo>
                    <a:pt x="837" y="78"/>
                  </a:lnTo>
                  <a:lnTo>
                    <a:pt x="837" y="73"/>
                  </a:lnTo>
                  <a:lnTo>
                    <a:pt x="837" y="51"/>
                  </a:lnTo>
                  <a:lnTo>
                    <a:pt x="842" y="51"/>
                  </a:lnTo>
                  <a:close/>
                  <a:moveTo>
                    <a:pt x="1" y="1"/>
                  </a:moveTo>
                  <a:lnTo>
                    <a:pt x="1" y="8"/>
                  </a:lnTo>
                  <a:lnTo>
                    <a:pt x="0" y="30"/>
                  </a:lnTo>
                  <a:lnTo>
                    <a:pt x="0" y="51"/>
                  </a:lnTo>
                  <a:lnTo>
                    <a:pt x="0" y="64"/>
                  </a:lnTo>
                  <a:lnTo>
                    <a:pt x="5" y="61"/>
                  </a:lnTo>
                  <a:lnTo>
                    <a:pt x="5" y="51"/>
                  </a:lnTo>
                  <a:lnTo>
                    <a:pt x="5" y="31"/>
                  </a:lnTo>
                  <a:lnTo>
                    <a:pt x="6" y="10"/>
                  </a:lnTo>
                  <a:lnTo>
                    <a:pt x="8" y="0"/>
                  </a:lnTo>
                  <a:lnTo>
                    <a:pt x="6" y="0"/>
                  </a:lnTo>
                  <a:lnTo>
                    <a:pt x="5" y="1"/>
                  </a:lnTo>
                  <a:lnTo>
                    <a:pt x="3" y="1"/>
                  </a:lnTo>
                  <a:lnTo>
                    <a:pt x="1" y="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09" name="Freeform 296"/>
            <p:cNvSpPr>
              <a:spLocks noEditPoints="1"/>
            </p:cNvSpPr>
            <p:nvPr/>
          </p:nvSpPr>
          <p:spPr bwMode="auto">
            <a:xfrm>
              <a:off x="1612" y="2894"/>
              <a:ext cx="839" cy="79"/>
            </a:xfrm>
            <a:custGeom>
              <a:avLst/>
              <a:gdLst>
                <a:gd name="T0" fmla="*/ 839 w 839"/>
                <a:gd name="T1" fmla="*/ 51 h 79"/>
                <a:gd name="T2" fmla="*/ 838 w 839"/>
                <a:gd name="T3" fmla="*/ 30 h 79"/>
                <a:gd name="T4" fmla="*/ 838 w 839"/>
                <a:gd name="T5" fmla="*/ 23 h 79"/>
                <a:gd name="T6" fmla="*/ 838 w 839"/>
                <a:gd name="T7" fmla="*/ 25 h 79"/>
                <a:gd name="T8" fmla="*/ 836 w 839"/>
                <a:gd name="T9" fmla="*/ 25 h 79"/>
                <a:gd name="T10" fmla="*/ 836 w 839"/>
                <a:gd name="T11" fmla="*/ 25 h 79"/>
                <a:gd name="T12" fmla="*/ 836 w 839"/>
                <a:gd name="T13" fmla="*/ 25 h 79"/>
                <a:gd name="T14" fmla="*/ 834 w 839"/>
                <a:gd name="T15" fmla="*/ 25 h 79"/>
                <a:gd name="T16" fmla="*/ 834 w 839"/>
                <a:gd name="T17" fmla="*/ 25 h 79"/>
                <a:gd name="T18" fmla="*/ 834 w 839"/>
                <a:gd name="T19" fmla="*/ 25 h 79"/>
                <a:gd name="T20" fmla="*/ 833 w 839"/>
                <a:gd name="T21" fmla="*/ 25 h 79"/>
                <a:gd name="T22" fmla="*/ 833 w 839"/>
                <a:gd name="T23" fmla="*/ 31 h 79"/>
                <a:gd name="T24" fmla="*/ 834 w 839"/>
                <a:gd name="T25" fmla="*/ 51 h 79"/>
                <a:gd name="T26" fmla="*/ 839 w 839"/>
                <a:gd name="T27" fmla="*/ 51 h 79"/>
                <a:gd name="T28" fmla="*/ 838 w 839"/>
                <a:gd name="T29" fmla="*/ 73 h 79"/>
                <a:gd name="T30" fmla="*/ 838 w 839"/>
                <a:gd name="T31" fmla="*/ 78 h 79"/>
                <a:gd name="T32" fmla="*/ 838 w 839"/>
                <a:gd name="T33" fmla="*/ 78 h 79"/>
                <a:gd name="T34" fmla="*/ 836 w 839"/>
                <a:gd name="T35" fmla="*/ 78 h 79"/>
                <a:gd name="T36" fmla="*/ 836 w 839"/>
                <a:gd name="T37" fmla="*/ 78 h 79"/>
                <a:gd name="T38" fmla="*/ 836 w 839"/>
                <a:gd name="T39" fmla="*/ 78 h 79"/>
                <a:gd name="T40" fmla="*/ 834 w 839"/>
                <a:gd name="T41" fmla="*/ 79 h 79"/>
                <a:gd name="T42" fmla="*/ 834 w 839"/>
                <a:gd name="T43" fmla="*/ 79 h 79"/>
                <a:gd name="T44" fmla="*/ 834 w 839"/>
                <a:gd name="T45" fmla="*/ 79 h 79"/>
                <a:gd name="T46" fmla="*/ 833 w 839"/>
                <a:gd name="T47" fmla="*/ 79 h 79"/>
                <a:gd name="T48" fmla="*/ 833 w 839"/>
                <a:gd name="T49" fmla="*/ 73 h 79"/>
                <a:gd name="T50" fmla="*/ 834 w 839"/>
                <a:gd name="T51" fmla="*/ 51 h 79"/>
                <a:gd name="T52" fmla="*/ 839 w 839"/>
                <a:gd name="T53" fmla="*/ 51 h 79"/>
                <a:gd name="T54" fmla="*/ 4 w 839"/>
                <a:gd name="T55" fmla="*/ 1 h 79"/>
                <a:gd name="T56" fmla="*/ 2 w 839"/>
                <a:gd name="T57" fmla="*/ 10 h 79"/>
                <a:gd name="T58" fmla="*/ 0 w 839"/>
                <a:gd name="T59" fmla="*/ 30 h 79"/>
                <a:gd name="T60" fmla="*/ 0 w 839"/>
                <a:gd name="T61" fmla="*/ 51 h 79"/>
                <a:gd name="T62" fmla="*/ 0 w 839"/>
                <a:gd name="T63" fmla="*/ 63 h 79"/>
                <a:gd name="T64" fmla="*/ 5 w 839"/>
                <a:gd name="T65" fmla="*/ 61 h 79"/>
                <a:gd name="T66" fmla="*/ 5 w 839"/>
                <a:gd name="T67" fmla="*/ 51 h 79"/>
                <a:gd name="T68" fmla="*/ 5 w 839"/>
                <a:gd name="T69" fmla="*/ 31 h 79"/>
                <a:gd name="T70" fmla="*/ 7 w 839"/>
                <a:gd name="T71" fmla="*/ 10 h 79"/>
                <a:gd name="T72" fmla="*/ 9 w 839"/>
                <a:gd name="T73" fmla="*/ 0 h 79"/>
                <a:gd name="T74" fmla="*/ 9 w 839"/>
                <a:gd name="T75" fmla="*/ 0 h 79"/>
                <a:gd name="T76" fmla="*/ 7 w 839"/>
                <a:gd name="T77" fmla="*/ 0 h 79"/>
                <a:gd name="T78" fmla="*/ 7 w 839"/>
                <a:gd name="T79" fmla="*/ 0 h 79"/>
                <a:gd name="T80" fmla="*/ 7 w 839"/>
                <a:gd name="T81" fmla="*/ 0 h 79"/>
                <a:gd name="T82" fmla="*/ 5 w 839"/>
                <a:gd name="T83" fmla="*/ 0 h 79"/>
                <a:gd name="T84" fmla="*/ 5 w 839"/>
                <a:gd name="T85" fmla="*/ 0 h 79"/>
                <a:gd name="T86" fmla="*/ 4 w 839"/>
                <a:gd name="T87" fmla="*/ 1 h 79"/>
                <a:gd name="T88" fmla="*/ 4 w 839"/>
                <a:gd name="T89" fmla="*/ 1 h 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39"/>
                <a:gd name="T136" fmla="*/ 0 h 79"/>
                <a:gd name="T137" fmla="*/ 839 w 839"/>
                <a:gd name="T138" fmla="*/ 79 h 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39" h="79">
                  <a:moveTo>
                    <a:pt x="839" y="51"/>
                  </a:moveTo>
                  <a:lnTo>
                    <a:pt x="838" y="30"/>
                  </a:lnTo>
                  <a:lnTo>
                    <a:pt x="838" y="23"/>
                  </a:lnTo>
                  <a:lnTo>
                    <a:pt x="838" y="25"/>
                  </a:lnTo>
                  <a:lnTo>
                    <a:pt x="836" y="25"/>
                  </a:lnTo>
                  <a:lnTo>
                    <a:pt x="834" y="25"/>
                  </a:lnTo>
                  <a:lnTo>
                    <a:pt x="833" y="25"/>
                  </a:lnTo>
                  <a:lnTo>
                    <a:pt x="833" y="31"/>
                  </a:lnTo>
                  <a:lnTo>
                    <a:pt x="834" y="51"/>
                  </a:lnTo>
                  <a:lnTo>
                    <a:pt x="839" y="51"/>
                  </a:lnTo>
                  <a:lnTo>
                    <a:pt x="838" y="73"/>
                  </a:lnTo>
                  <a:lnTo>
                    <a:pt x="838" y="78"/>
                  </a:lnTo>
                  <a:lnTo>
                    <a:pt x="836" y="78"/>
                  </a:lnTo>
                  <a:lnTo>
                    <a:pt x="834" y="79"/>
                  </a:lnTo>
                  <a:lnTo>
                    <a:pt x="833" y="79"/>
                  </a:lnTo>
                  <a:lnTo>
                    <a:pt x="833" y="73"/>
                  </a:lnTo>
                  <a:lnTo>
                    <a:pt x="834" y="51"/>
                  </a:lnTo>
                  <a:lnTo>
                    <a:pt x="839" y="51"/>
                  </a:lnTo>
                  <a:close/>
                  <a:moveTo>
                    <a:pt x="4" y="1"/>
                  </a:moveTo>
                  <a:lnTo>
                    <a:pt x="2" y="10"/>
                  </a:lnTo>
                  <a:lnTo>
                    <a:pt x="0" y="30"/>
                  </a:lnTo>
                  <a:lnTo>
                    <a:pt x="0" y="51"/>
                  </a:lnTo>
                  <a:lnTo>
                    <a:pt x="0" y="63"/>
                  </a:lnTo>
                  <a:lnTo>
                    <a:pt x="5" y="61"/>
                  </a:lnTo>
                  <a:lnTo>
                    <a:pt x="5" y="51"/>
                  </a:lnTo>
                  <a:lnTo>
                    <a:pt x="5" y="31"/>
                  </a:lnTo>
                  <a:lnTo>
                    <a:pt x="7" y="10"/>
                  </a:lnTo>
                  <a:lnTo>
                    <a:pt x="9" y="0"/>
                  </a:lnTo>
                  <a:lnTo>
                    <a:pt x="7" y="0"/>
                  </a:lnTo>
                  <a:lnTo>
                    <a:pt x="5" y="0"/>
                  </a:lnTo>
                  <a:lnTo>
                    <a:pt x="4" y="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0" name="Freeform 297"/>
            <p:cNvSpPr>
              <a:spLocks noEditPoints="1"/>
            </p:cNvSpPr>
            <p:nvPr/>
          </p:nvSpPr>
          <p:spPr bwMode="auto">
            <a:xfrm>
              <a:off x="1616" y="2892"/>
              <a:ext cx="832" cy="81"/>
            </a:xfrm>
            <a:custGeom>
              <a:avLst/>
              <a:gdLst>
                <a:gd name="T0" fmla="*/ 832 w 832"/>
                <a:gd name="T1" fmla="*/ 53 h 81"/>
                <a:gd name="T2" fmla="*/ 832 w 832"/>
                <a:gd name="T3" fmla="*/ 33 h 81"/>
                <a:gd name="T4" fmla="*/ 832 w 832"/>
                <a:gd name="T5" fmla="*/ 27 h 81"/>
                <a:gd name="T6" fmla="*/ 830 w 832"/>
                <a:gd name="T7" fmla="*/ 27 h 81"/>
                <a:gd name="T8" fmla="*/ 830 w 832"/>
                <a:gd name="T9" fmla="*/ 27 h 81"/>
                <a:gd name="T10" fmla="*/ 830 w 832"/>
                <a:gd name="T11" fmla="*/ 27 h 81"/>
                <a:gd name="T12" fmla="*/ 829 w 832"/>
                <a:gd name="T13" fmla="*/ 27 h 81"/>
                <a:gd name="T14" fmla="*/ 829 w 832"/>
                <a:gd name="T15" fmla="*/ 27 h 81"/>
                <a:gd name="T16" fmla="*/ 827 w 832"/>
                <a:gd name="T17" fmla="*/ 27 h 81"/>
                <a:gd name="T18" fmla="*/ 827 w 832"/>
                <a:gd name="T19" fmla="*/ 27 h 81"/>
                <a:gd name="T20" fmla="*/ 827 w 832"/>
                <a:gd name="T21" fmla="*/ 27 h 81"/>
                <a:gd name="T22" fmla="*/ 827 w 832"/>
                <a:gd name="T23" fmla="*/ 33 h 81"/>
                <a:gd name="T24" fmla="*/ 827 w 832"/>
                <a:gd name="T25" fmla="*/ 53 h 81"/>
                <a:gd name="T26" fmla="*/ 832 w 832"/>
                <a:gd name="T27" fmla="*/ 53 h 81"/>
                <a:gd name="T28" fmla="*/ 832 w 832"/>
                <a:gd name="T29" fmla="*/ 75 h 81"/>
                <a:gd name="T30" fmla="*/ 832 w 832"/>
                <a:gd name="T31" fmla="*/ 80 h 81"/>
                <a:gd name="T32" fmla="*/ 830 w 832"/>
                <a:gd name="T33" fmla="*/ 81 h 81"/>
                <a:gd name="T34" fmla="*/ 830 w 832"/>
                <a:gd name="T35" fmla="*/ 81 h 81"/>
                <a:gd name="T36" fmla="*/ 830 w 832"/>
                <a:gd name="T37" fmla="*/ 81 h 81"/>
                <a:gd name="T38" fmla="*/ 829 w 832"/>
                <a:gd name="T39" fmla="*/ 81 h 81"/>
                <a:gd name="T40" fmla="*/ 829 w 832"/>
                <a:gd name="T41" fmla="*/ 81 h 81"/>
                <a:gd name="T42" fmla="*/ 827 w 832"/>
                <a:gd name="T43" fmla="*/ 81 h 81"/>
                <a:gd name="T44" fmla="*/ 827 w 832"/>
                <a:gd name="T45" fmla="*/ 81 h 81"/>
                <a:gd name="T46" fmla="*/ 827 w 832"/>
                <a:gd name="T47" fmla="*/ 81 h 81"/>
                <a:gd name="T48" fmla="*/ 827 w 832"/>
                <a:gd name="T49" fmla="*/ 75 h 81"/>
                <a:gd name="T50" fmla="*/ 827 w 832"/>
                <a:gd name="T51" fmla="*/ 53 h 81"/>
                <a:gd name="T52" fmla="*/ 832 w 832"/>
                <a:gd name="T53" fmla="*/ 53 h 81"/>
                <a:gd name="T54" fmla="*/ 3 w 832"/>
                <a:gd name="T55" fmla="*/ 2 h 81"/>
                <a:gd name="T56" fmla="*/ 1 w 832"/>
                <a:gd name="T57" fmla="*/ 12 h 81"/>
                <a:gd name="T58" fmla="*/ 0 w 832"/>
                <a:gd name="T59" fmla="*/ 33 h 81"/>
                <a:gd name="T60" fmla="*/ 0 w 832"/>
                <a:gd name="T61" fmla="*/ 53 h 81"/>
                <a:gd name="T62" fmla="*/ 0 w 832"/>
                <a:gd name="T63" fmla="*/ 63 h 81"/>
                <a:gd name="T64" fmla="*/ 5 w 832"/>
                <a:gd name="T65" fmla="*/ 61 h 81"/>
                <a:gd name="T66" fmla="*/ 5 w 832"/>
                <a:gd name="T67" fmla="*/ 53 h 81"/>
                <a:gd name="T68" fmla="*/ 5 w 832"/>
                <a:gd name="T69" fmla="*/ 33 h 81"/>
                <a:gd name="T70" fmla="*/ 6 w 832"/>
                <a:gd name="T71" fmla="*/ 12 h 81"/>
                <a:gd name="T72" fmla="*/ 8 w 832"/>
                <a:gd name="T73" fmla="*/ 0 h 81"/>
                <a:gd name="T74" fmla="*/ 8 w 832"/>
                <a:gd name="T75" fmla="*/ 0 h 81"/>
                <a:gd name="T76" fmla="*/ 8 w 832"/>
                <a:gd name="T77" fmla="*/ 0 h 81"/>
                <a:gd name="T78" fmla="*/ 8 w 832"/>
                <a:gd name="T79" fmla="*/ 0 h 81"/>
                <a:gd name="T80" fmla="*/ 8 w 832"/>
                <a:gd name="T81" fmla="*/ 0 h 81"/>
                <a:gd name="T82" fmla="*/ 6 w 832"/>
                <a:gd name="T83" fmla="*/ 0 h 81"/>
                <a:gd name="T84" fmla="*/ 6 w 832"/>
                <a:gd name="T85" fmla="*/ 0 h 81"/>
                <a:gd name="T86" fmla="*/ 6 w 832"/>
                <a:gd name="T87" fmla="*/ 0 h 81"/>
                <a:gd name="T88" fmla="*/ 6 w 832"/>
                <a:gd name="T89" fmla="*/ 0 h 81"/>
                <a:gd name="T90" fmla="*/ 6 w 832"/>
                <a:gd name="T91" fmla="*/ 0 h 81"/>
                <a:gd name="T92" fmla="*/ 6 w 832"/>
                <a:gd name="T93" fmla="*/ 0 h 81"/>
                <a:gd name="T94" fmla="*/ 5 w 832"/>
                <a:gd name="T95" fmla="*/ 2 h 81"/>
                <a:gd name="T96" fmla="*/ 5 w 832"/>
                <a:gd name="T97" fmla="*/ 2 h 81"/>
                <a:gd name="T98" fmla="*/ 5 w 832"/>
                <a:gd name="T99" fmla="*/ 2 h 81"/>
                <a:gd name="T100" fmla="*/ 3 w 832"/>
                <a:gd name="T101" fmla="*/ 2 h 81"/>
                <a:gd name="T102" fmla="*/ 3 w 832"/>
                <a:gd name="T103" fmla="*/ 2 h 81"/>
                <a:gd name="T104" fmla="*/ 3 w 832"/>
                <a:gd name="T105" fmla="*/ 2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2"/>
                <a:gd name="T160" fmla="*/ 0 h 81"/>
                <a:gd name="T161" fmla="*/ 832 w 832"/>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2" h="81">
                  <a:moveTo>
                    <a:pt x="832" y="53"/>
                  </a:moveTo>
                  <a:lnTo>
                    <a:pt x="832" y="33"/>
                  </a:lnTo>
                  <a:lnTo>
                    <a:pt x="832" y="27"/>
                  </a:lnTo>
                  <a:lnTo>
                    <a:pt x="830" y="27"/>
                  </a:lnTo>
                  <a:lnTo>
                    <a:pt x="829" y="27"/>
                  </a:lnTo>
                  <a:lnTo>
                    <a:pt x="827" y="27"/>
                  </a:lnTo>
                  <a:lnTo>
                    <a:pt x="827" y="33"/>
                  </a:lnTo>
                  <a:lnTo>
                    <a:pt x="827" y="53"/>
                  </a:lnTo>
                  <a:lnTo>
                    <a:pt x="832" y="53"/>
                  </a:lnTo>
                  <a:lnTo>
                    <a:pt x="832" y="75"/>
                  </a:lnTo>
                  <a:lnTo>
                    <a:pt x="832" y="80"/>
                  </a:lnTo>
                  <a:lnTo>
                    <a:pt x="830" y="81"/>
                  </a:lnTo>
                  <a:lnTo>
                    <a:pt x="829" y="81"/>
                  </a:lnTo>
                  <a:lnTo>
                    <a:pt x="827" y="81"/>
                  </a:lnTo>
                  <a:lnTo>
                    <a:pt x="827" y="75"/>
                  </a:lnTo>
                  <a:lnTo>
                    <a:pt x="827" y="53"/>
                  </a:lnTo>
                  <a:lnTo>
                    <a:pt x="832" y="53"/>
                  </a:lnTo>
                  <a:close/>
                  <a:moveTo>
                    <a:pt x="3" y="2"/>
                  </a:moveTo>
                  <a:lnTo>
                    <a:pt x="1" y="12"/>
                  </a:lnTo>
                  <a:lnTo>
                    <a:pt x="0" y="33"/>
                  </a:lnTo>
                  <a:lnTo>
                    <a:pt x="0" y="53"/>
                  </a:lnTo>
                  <a:lnTo>
                    <a:pt x="0" y="63"/>
                  </a:lnTo>
                  <a:lnTo>
                    <a:pt x="5" y="61"/>
                  </a:lnTo>
                  <a:lnTo>
                    <a:pt x="5" y="53"/>
                  </a:lnTo>
                  <a:lnTo>
                    <a:pt x="5" y="33"/>
                  </a:lnTo>
                  <a:lnTo>
                    <a:pt x="6" y="12"/>
                  </a:lnTo>
                  <a:lnTo>
                    <a:pt x="8" y="0"/>
                  </a:lnTo>
                  <a:lnTo>
                    <a:pt x="6" y="0"/>
                  </a:lnTo>
                  <a:lnTo>
                    <a:pt x="5" y="2"/>
                  </a:lnTo>
                  <a:lnTo>
                    <a:pt x="3" y="2"/>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1" name="Freeform 298"/>
            <p:cNvSpPr>
              <a:spLocks noEditPoints="1"/>
            </p:cNvSpPr>
            <p:nvPr/>
          </p:nvSpPr>
          <p:spPr bwMode="auto">
            <a:xfrm>
              <a:off x="1617" y="2892"/>
              <a:ext cx="829" cy="81"/>
            </a:xfrm>
            <a:custGeom>
              <a:avLst/>
              <a:gdLst>
                <a:gd name="T0" fmla="*/ 829 w 829"/>
                <a:gd name="T1" fmla="*/ 53 h 81"/>
                <a:gd name="T2" fmla="*/ 828 w 829"/>
                <a:gd name="T3" fmla="*/ 33 h 81"/>
                <a:gd name="T4" fmla="*/ 828 w 829"/>
                <a:gd name="T5" fmla="*/ 27 h 81"/>
                <a:gd name="T6" fmla="*/ 828 w 829"/>
                <a:gd name="T7" fmla="*/ 27 h 81"/>
                <a:gd name="T8" fmla="*/ 826 w 829"/>
                <a:gd name="T9" fmla="*/ 27 h 81"/>
                <a:gd name="T10" fmla="*/ 826 w 829"/>
                <a:gd name="T11" fmla="*/ 27 h 81"/>
                <a:gd name="T12" fmla="*/ 826 w 829"/>
                <a:gd name="T13" fmla="*/ 27 h 81"/>
                <a:gd name="T14" fmla="*/ 824 w 829"/>
                <a:gd name="T15" fmla="*/ 27 h 81"/>
                <a:gd name="T16" fmla="*/ 824 w 829"/>
                <a:gd name="T17" fmla="*/ 28 h 81"/>
                <a:gd name="T18" fmla="*/ 824 w 829"/>
                <a:gd name="T19" fmla="*/ 28 h 81"/>
                <a:gd name="T20" fmla="*/ 823 w 829"/>
                <a:gd name="T21" fmla="*/ 28 h 81"/>
                <a:gd name="T22" fmla="*/ 823 w 829"/>
                <a:gd name="T23" fmla="*/ 33 h 81"/>
                <a:gd name="T24" fmla="*/ 824 w 829"/>
                <a:gd name="T25" fmla="*/ 53 h 81"/>
                <a:gd name="T26" fmla="*/ 829 w 829"/>
                <a:gd name="T27" fmla="*/ 53 h 81"/>
                <a:gd name="T28" fmla="*/ 828 w 829"/>
                <a:gd name="T29" fmla="*/ 75 h 81"/>
                <a:gd name="T30" fmla="*/ 828 w 829"/>
                <a:gd name="T31" fmla="*/ 81 h 81"/>
                <a:gd name="T32" fmla="*/ 828 w 829"/>
                <a:gd name="T33" fmla="*/ 81 h 81"/>
                <a:gd name="T34" fmla="*/ 826 w 829"/>
                <a:gd name="T35" fmla="*/ 81 h 81"/>
                <a:gd name="T36" fmla="*/ 826 w 829"/>
                <a:gd name="T37" fmla="*/ 81 h 81"/>
                <a:gd name="T38" fmla="*/ 826 w 829"/>
                <a:gd name="T39" fmla="*/ 81 h 81"/>
                <a:gd name="T40" fmla="*/ 824 w 829"/>
                <a:gd name="T41" fmla="*/ 81 h 81"/>
                <a:gd name="T42" fmla="*/ 824 w 829"/>
                <a:gd name="T43" fmla="*/ 81 h 81"/>
                <a:gd name="T44" fmla="*/ 824 w 829"/>
                <a:gd name="T45" fmla="*/ 81 h 81"/>
                <a:gd name="T46" fmla="*/ 823 w 829"/>
                <a:gd name="T47" fmla="*/ 81 h 81"/>
                <a:gd name="T48" fmla="*/ 823 w 829"/>
                <a:gd name="T49" fmla="*/ 75 h 81"/>
                <a:gd name="T50" fmla="*/ 824 w 829"/>
                <a:gd name="T51" fmla="*/ 53 h 81"/>
                <a:gd name="T52" fmla="*/ 829 w 829"/>
                <a:gd name="T53" fmla="*/ 53 h 81"/>
                <a:gd name="T54" fmla="*/ 4 w 829"/>
                <a:gd name="T55" fmla="*/ 2 h 81"/>
                <a:gd name="T56" fmla="*/ 2 w 829"/>
                <a:gd name="T57" fmla="*/ 12 h 81"/>
                <a:gd name="T58" fmla="*/ 0 w 829"/>
                <a:gd name="T59" fmla="*/ 33 h 81"/>
                <a:gd name="T60" fmla="*/ 0 w 829"/>
                <a:gd name="T61" fmla="*/ 53 h 81"/>
                <a:gd name="T62" fmla="*/ 0 w 829"/>
                <a:gd name="T63" fmla="*/ 63 h 81"/>
                <a:gd name="T64" fmla="*/ 5 w 829"/>
                <a:gd name="T65" fmla="*/ 60 h 81"/>
                <a:gd name="T66" fmla="*/ 5 w 829"/>
                <a:gd name="T67" fmla="*/ 53 h 81"/>
                <a:gd name="T68" fmla="*/ 5 w 829"/>
                <a:gd name="T69" fmla="*/ 33 h 81"/>
                <a:gd name="T70" fmla="*/ 7 w 829"/>
                <a:gd name="T71" fmla="*/ 12 h 81"/>
                <a:gd name="T72" fmla="*/ 9 w 829"/>
                <a:gd name="T73" fmla="*/ 0 h 81"/>
                <a:gd name="T74" fmla="*/ 9 w 829"/>
                <a:gd name="T75" fmla="*/ 0 h 81"/>
                <a:gd name="T76" fmla="*/ 9 w 829"/>
                <a:gd name="T77" fmla="*/ 0 h 81"/>
                <a:gd name="T78" fmla="*/ 9 w 829"/>
                <a:gd name="T79" fmla="*/ 0 h 81"/>
                <a:gd name="T80" fmla="*/ 7 w 829"/>
                <a:gd name="T81" fmla="*/ 0 h 81"/>
                <a:gd name="T82" fmla="*/ 7 w 829"/>
                <a:gd name="T83" fmla="*/ 0 h 81"/>
                <a:gd name="T84" fmla="*/ 7 w 829"/>
                <a:gd name="T85" fmla="*/ 0 h 81"/>
                <a:gd name="T86" fmla="*/ 7 w 829"/>
                <a:gd name="T87" fmla="*/ 0 h 81"/>
                <a:gd name="T88" fmla="*/ 5 w 829"/>
                <a:gd name="T89" fmla="*/ 0 h 81"/>
                <a:gd name="T90" fmla="*/ 5 w 829"/>
                <a:gd name="T91" fmla="*/ 0 h 81"/>
                <a:gd name="T92" fmla="*/ 5 w 829"/>
                <a:gd name="T93" fmla="*/ 0 h 81"/>
                <a:gd name="T94" fmla="*/ 5 w 829"/>
                <a:gd name="T95" fmla="*/ 0 h 81"/>
                <a:gd name="T96" fmla="*/ 5 w 829"/>
                <a:gd name="T97" fmla="*/ 0 h 81"/>
                <a:gd name="T98" fmla="*/ 5 w 829"/>
                <a:gd name="T99" fmla="*/ 0 h 81"/>
                <a:gd name="T100" fmla="*/ 4 w 829"/>
                <a:gd name="T101" fmla="*/ 0 h 81"/>
                <a:gd name="T102" fmla="*/ 4 w 829"/>
                <a:gd name="T103" fmla="*/ 2 h 81"/>
                <a:gd name="T104" fmla="*/ 4 w 829"/>
                <a:gd name="T105" fmla="*/ 2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9"/>
                <a:gd name="T160" fmla="*/ 0 h 81"/>
                <a:gd name="T161" fmla="*/ 829 w 829"/>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9" h="81">
                  <a:moveTo>
                    <a:pt x="829" y="53"/>
                  </a:moveTo>
                  <a:lnTo>
                    <a:pt x="828" y="33"/>
                  </a:lnTo>
                  <a:lnTo>
                    <a:pt x="828" y="27"/>
                  </a:lnTo>
                  <a:lnTo>
                    <a:pt x="826" y="27"/>
                  </a:lnTo>
                  <a:lnTo>
                    <a:pt x="824" y="27"/>
                  </a:lnTo>
                  <a:lnTo>
                    <a:pt x="824" y="28"/>
                  </a:lnTo>
                  <a:lnTo>
                    <a:pt x="823" y="28"/>
                  </a:lnTo>
                  <a:lnTo>
                    <a:pt x="823" y="33"/>
                  </a:lnTo>
                  <a:lnTo>
                    <a:pt x="824" y="53"/>
                  </a:lnTo>
                  <a:lnTo>
                    <a:pt x="829" y="53"/>
                  </a:lnTo>
                  <a:lnTo>
                    <a:pt x="828" y="75"/>
                  </a:lnTo>
                  <a:lnTo>
                    <a:pt x="828" y="81"/>
                  </a:lnTo>
                  <a:lnTo>
                    <a:pt x="826" y="81"/>
                  </a:lnTo>
                  <a:lnTo>
                    <a:pt x="824" y="81"/>
                  </a:lnTo>
                  <a:lnTo>
                    <a:pt x="823" y="81"/>
                  </a:lnTo>
                  <a:lnTo>
                    <a:pt x="823" y="75"/>
                  </a:lnTo>
                  <a:lnTo>
                    <a:pt x="824" y="53"/>
                  </a:lnTo>
                  <a:lnTo>
                    <a:pt x="829" y="53"/>
                  </a:lnTo>
                  <a:close/>
                  <a:moveTo>
                    <a:pt x="4" y="2"/>
                  </a:moveTo>
                  <a:lnTo>
                    <a:pt x="2" y="12"/>
                  </a:lnTo>
                  <a:lnTo>
                    <a:pt x="0" y="33"/>
                  </a:lnTo>
                  <a:lnTo>
                    <a:pt x="0" y="53"/>
                  </a:lnTo>
                  <a:lnTo>
                    <a:pt x="0" y="63"/>
                  </a:lnTo>
                  <a:lnTo>
                    <a:pt x="5" y="60"/>
                  </a:lnTo>
                  <a:lnTo>
                    <a:pt x="5" y="53"/>
                  </a:lnTo>
                  <a:lnTo>
                    <a:pt x="5" y="33"/>
                  </a:lnTo>
                  <a:lnTo>
                    <a:pt x="7" y="12"/>
                  </a:lnTo>
                  <a:lnTo>
                    <a:pt x="9" y="0"/>
                  </a:lnTo>
                  <a:lnTo>
                    <a:pt x="7" y="0"/>
                  </a:lnTo>
                  <a:lnTo>
                    <a:pt x="5" y="0"/>
                  </a:lnTo>
                  <a:lnTo>
                    <a:pt x="4" y="0"/>
                  </a:lnTo>
                  <a:lnTo>
                    <a:pt x="4" y="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2" name="Freeform 299"/>
            <p:cNvSpPr>
              <a:spLocks noEditPoints="1"/>
            </p:cNvSpPr>
            <p:nvPr/>
          </p:nvSpPr>
          <p:spPr bwMode="auto">
            <a:xfrm>
              <a:off x="1621" y="2890"/>
              <a:ext cx="822" cy="83"/>
            </a:xfrm>
            <a:custGeom>
              <a:avLst/>
              <a:gdLst>
                <a:gd name="T0" fmla="*/ 822 w 822"/>
                <a:gd name="T1" fmla="*/ 55 h 83"/>
                <a:gd name="T2" fmla="*/ 822 w 822"/>
                <a:gd name="T3" fmla="*/ 35 h 83"/>
                <a:gd name="T4" fmla="*/ 822 w 822"/>
                <a:gd name="T5" fmla="*/ 29 h 83"/>
                <a:gd name="T6" fmla="*/ 820 w 822"/>
                <a:gd name="T7" fmla="*/ 29 h 83"/>
                <a:gd name="T8" fmla="*/ 820 w 822"/>
                <a:gd name="T9" fmla="*/ 30 h 83"/>
                <a:gd name="T10" fmla="*/ 820 w 822"/>
                <a:gd name="T11" fmla="*/ 30 h 83"/>
                <a:gd name="T12" fmla="*/ 819 w 822"/>
                <a:gd name="T13" fmla="*/ 30 h 83"/>
                <a:gd name="T14" fmla="*/ 819 w 822"/>
                <a:gd name="T15" fmla="*/ 30 h 83"/>
                <a:gd name="T16" fmla="*/ 817 w 822"/>
                <a:gd name="T17" fmla="*/ 30 h 83"/>
                <a:gd name="T18" fmla="*/ 817 w 822"/>
                <a:gd name="T19" fmla="*/ 30 h 83"/>
                <a:gd name="T20" fmla="*/ 817 w 822"/>
                <a:gd name="T21" fmla="*/ 30 h 83"/>
                <a:gd name="T22" fmla="*/ 817 w 822"/>
                <a:gd name="T23" fmla="*/ 35 h 83"/>
                <a:gd name="T24" fmla="*/ 817 w 822"/>
                <a:gd name="T25" fmla="*/ 55 h 83"/>
                <a:gd name="T26" fmla="*/ 822 w 822"/>
                <a:gd name="T27" fmla="*/ 55 h 83"/>
                <a:gd name="T28" fmla="*/ 822 w 822"/>
                <a:gd name="T29" fmla="*/ 77 h 83"/>
                <a:gd name="T30" fmla="*/ 822 w 822"/>
                <a:gd name="T31" fmla="*/ 83 h 83"/>
                <a:gd name="T32" fmla="*/ 820 w 822"/>
                <a:gd name="T33" fmla="*/ 83 h 83"/>
                <a:gd name="T34" fmla="*/ 820 w 822"/>
                <a:gd name="T35" fmla="*/ 83 h 83"/>
                <a:gd name="T36" fmla="*/ 820 w 822"/>
                <a:gd name="T37" fmla="*/ 83 h 83"/>
                <a:gd name="T38" fmla="*/ 819 w 822"/>
                <a:gd name="T39" fmla="*/ 83 h 83"/>
                <a:gd name="T40" fmla="*/ 819 w 822"/>
                <a:gd name="T41" fmla="*/ 83 h 83"/>
                <a:gd name="T42" fmla="*/ 817 w 822"/>
                <a:gd name="T43" fmla="*/ 83 h 83"/>
                <a:gd name="T44" fmla="*/ 817 w 822"/>
                <a:gd name="T45" fmla="*/ 83 h 83"/>
                <a:gd name="T46" fmla="*/ 817 w 822"/>
                <a:gd name="T47" fmla="*/ 83 h 83"/>
                <a:gd name="T48" fmla="*/ 817 w 822"/>
                <a:gd name="T49" fmla="*/ 77 h 83"/>
                <a:gd name="T50" fmla="*/ 817 w 822"/>
                <a:gd name="T51" fmla="*/ 55 h 83"/>
                <a:gd name="T52" fmla="*/ 822 w 822"/>
                <a:gd name="T53" fmla="*/ 55 h 83"/>
                <a:gd name="T54" fmla="*/ 3 w 822"/>
                <a:gd name="T55" fmla="*/ 2 h 83"/>
                <a:gd name="T56" fmla="*/ 1 w 822"/>
                <a:gd name="T57" fmla="*/ 14 h 83"/>
                <a:gd name="T58" fmla="*/ 0 w 822"/>
                <a:gd name="T59" fmla="*/ 35 h 83"/>
                <a:gd name="T60" fmla="*/ 0 w 822"/>
                <a:gd name="T61" fmla="*/ 55 h 83"/>
                <a:gd name="T62" fmla="*/ 0 w 822"/>
                <a:gd name="T63" fmla="*/ 63 h 83"/>
                <a:gd name="T64" fmla="*/ 5 w 822"/>
                <a:gd name="T65" fmla="*/ 62 h 83"/>
                <a:gd name="T66" fmla="*/ 5 w 822"/>
                <a:gd name="T67" fmla="*/ 55 h 83"/>
                <a:gd name="T68" fmla="*/ 5 w 822"/>
                <a:gd name="T69" fmla="*/ 35 h 83"/>
                <a:gd name="T70" fmla="*/ 6 w 822"/>
                <a:gd name="T71" fmla="*/ 14 h 83"/>
                <a:gd name="T72" fmla="*/ 8 w 822"/>
                <a:gd name="T73" fmla="*/ 0 h 83"/>
                <a:gd name="T74" fmla="*/ 6 w 822"/>
                <a:gd name="T75" fmla="*/ 0 h 83"/>
                <a:gd name="T76" fmla="*/ 6 w 822"/>
                <a:gd name="T77" fmla="*/ 0 h 83"/>
                <a:gd name="T78" fmla="*/ 6 w 822"/>
                <a:gd name="T79" fmla="*/ 0 h 83"/>
                <a:gd name="T80" fmla="*/ 5 w 822"/>
                <a:gd name="T81" fmla="*/ 2 h 83"/>
                <a:gd name="T82" fmla="*/ 5 w 822"/>
                <a:gd name="T83" fmla="*/ 2 h 83"/>
                <a:gd name="T84" fmla="*/ 5 w 822"/>
                <a:gd name="T85" fmla="*/ 2 h 83"/>
                <a:gd name="T86" fmla="*/ 3 w 822"/>
                <a:gd name="T87" fmla="*/ 2 h 83"/>
                <a:gd name="T88" fmla="*/ 3 w 822"/>
                <a:gd name="T89" fmla="*/ 2 h 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22"/>
                <a:gd name="T136" fmla="*/ 0 h 83"/>
                <a:gd name="T137" fmla="*/ 822 w 822"/>
                <a:gd name="T138" fmla="*/ 83 h 8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22" h="83">
                  <a:moveTo>
                    <a:pt x="822" y="55"/>
                  </a:moveTo>
                  <a:lnTo>
                    <a:pt x="822" y="35"/>
                  </a:lnTo>
                  <a:lnTo>
                    <a:pt x="822" y="29"/>
                  </a:lnTo>
                  <a:lnTo>
                    <a:pt x="820" y="29"/>
                  </a:lnTo>
                  <a:lnTo>
                    <a:pt x="820" y="30"/>
                  </a:lnTo>
                  <a:lnTo>
                    <a:pt x="819" y="30"/>
                  </a:lnTo>
                  <a:lnTo>
                    <a:pt x="817" y="30"/>
                  </a:lnTo>
                  <a:lnTo>
                    <a:pt x="817" y="35"/>
                  </a:lnTo>
                  <a:lnTo>
                    <a:pt x="817" y="55"/>
                  </a:lnTo>
                  <a:lnTo>
                    <a:pt x="822" y="55"/>
                  </a:lnTo>
                  <a:lnTo>
                    <a:pt x="822" y="77"/>
                  </a:lnTo>
                  <a:lnTo>
                    <a:pt x="822" y="83"/>
                  </a:lnTo>
                  <a:lnTo>
                    <a:pt x="820" y="83"/>
                  </a:lnTo>
                  <a:lnTo>
                    <a:pt x="819" y="83"/>
                  </a:lnTo>
                  <a:lnTo>
                    <a:pt x="817" y="83"/>
                  </a:lnTo>
                  <a:lnTo>
                    <a:pt x="817" y="77"/>
                  </a:lnTo>
                  <a:lnTo>
                    <a:pt x="817" y="55"/>
                  </a:lnTo>
                  <a:lnTo>
                    <a:pt x="822" y="55"/>
                  </a:lnTo>
                  <a:close/>
                  <a:moveTo>
                    <a:pt x="3" y="2"/>
                  </a:moveTo>
                  <a:lnTo>
                    <a:pt x="1" y="14"/>
                  </a:lnTo>
                  <a:lnTo>
                    <a:pt x="0" y="35"/>
                  </a:lnTo>
                  <a:lnTo>
                    <a:pt x="0" y="55"/>
                  </a:lnTo>
                  <a:lnTo>
                    <a:pt x="0" y="63"/>
                  </a:lnTo>
                  <a:lnTo>
                    <a:pt x="5" y="62"/>
                  </a:lnTo>
                  <a:lnTo>
                    <a:pt x="5" y="55"/>
                  </a:lnTo>
                  <a:lnTo>
                    <a:pt x="5" y="35"/>
                  </a:lnTo>
                  <a:lnTo>
                    <a:pt x="6" y="14"/>
                  </a:lnTo>
                  <a:lnTo>
                    <a:pt x="8" y="0"/>
                  </a:lnTo>
                  <a:lnTo>
                    <a:pt x="6" y="0"/>
                  </a:lnTo>
                  <a:lnTo>
                    <a:pt x="5" y="2"/>
                  </a:lnTo>
                  <a:lnTo>
                    <a:pt x="3" y="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3" name="Freeform 300"/>
            <p:cNvSpPr>
              <a:spLocks noEditPoints="1"/>
            </p:cNvSpPr>
            <p:nvPr/>
          </p:nvSpPr>
          <p:spPr bwMode="auto">
            <a:xfrm>
              <a:off x="1622" y="2890"/>
              <a:ext cx="819" cy="83"/>
            </a:xfrm>
            <a:custGeom>
              <a:avLst/>
              <a:gdLst>
                <a:gd name="T0" fmla="*/ 819 w 819"/>
                <a:gd name="T1" fmla="*/ 55 h 83"/>
                <a:gd name="T2" fmla="*/ 818 w 819"/>
                <a:gd name="T3" fmla="*/ 35 h 83"/>
                <a:gd name="T4" fmla="*/ 818 w 819"/>
                <a:gd name="T5" fmla="*/ 30 h 83"/>
                <a:gd name="T6" fmla="*/ 818 w 819"/>
                <a:gd name="T7" fmla="*/ 30 h 83"/>
                <a:gd name="T8" fmla="*/ 816 w 819"/>
                <a:gd name="T9" fmla="*/ 30 h 83"/>
                <a:gd name="T10" fmla="*/ 816 w 819"/>
                <a:gd name="T11" fmla="*/ 30 h 83"/>
                <a:gd name="T12" fmla="*/ 816 w 819"/>
                <a:gd name="T13" fmla="*/ 30 h 83"/>
                <a:gd name="T14" fmla="*/ 814 w 819"/>
                <a:gd name="T15" fmla="*/ 30 h 83"/>
                <a:gd name="T16" fmla="*/ 814 w 819"/>
                <a:gd name="T17" fmla="*/ 30 h 83"/>
                <a:gd name="T18" fmla="*/ 814 w 819"/>
                <a:gd name="T19" fmla="*/ 30 h 83"/>
                <a:gd name="T20" fmla="*/ 813 w 819"/>
                <a:gd name="T21" fmla="*/ 30 h 83"/>
                <a:gd name="T22" fmla="*/ 813 w 819"/>
                <a:gd name="T23" fmla="*/ 35 h 83"/>
                <a:gd name="T24" fmla="*/ 814 w 819"/>
                <a:gd name="T25" fmla="*/ 55 h 83"/>
                <a:gd name="T26" fmla="*/ 819 w 819"/>
                <a:gd name="T27" fmla="*/ 55 h 83"/>
                <a:gd name="T28" fmla="*/ 818 w 819"/>
                <a:gd name="T29" fmla="*/ 77 h 83"/>
                <a:gd name="T30" fmla="*/ 818 w 819"/>
                <a:gd name="T31" fmla="*/ 83 h 83"/>
                <a:gd name="T32" fmla="*/ 818 w 819"/>
                <a:gd name="T33" fmla="*/ 83 h 83"/>
                <a:gd name="T34" fmla="*/ 816 w 819"/>
                <a:gd name="T35" fmla="*/ 83 h 83"/>
                <a:gd name="T36" fmla="*/ 816 w 819"/>
                <a:gd name="T37" fmla="*/ 83 h 83"/>
                <a:gd name="T38" fmla="*/ 816 w 819"/>
                <a:gd name="T39" fmla="*/ 83 h 83"/>
                <a:gd name="T40" fmla="*/ 814 w 819"/>
                <a:gd name="T41" fmla="*/ 83 h 83"/>
                <a:gd name="T42" fmla="*/ 814 w 819"/>
                <a:gd name="T43" fmla="*/ 83 h 83"/>
                <a:gd name="T44" fmla="*/ 814 w 819"/>
                <a:gd name="T45" fmla="*/ 83 h 83"/>
                <a:gd name="T46" fmla="*/ 813 w 819"/>
                <a:gd name="T47" fmla="*/ 83 h 83"/>
                <a:gd name="T48" fmla="*/ 813 w 819"/>
                <a:gd name="T49" fmla="*/ 77 h 83"/>
                <a:gd name="T50" fmla="*/ 814 w 819"/>
                <a:gd name="T51" fmla="*/ 55 h 83"/>
                <a:gd name="T52" fmla="*/ 819 w 819"/>
                <a:gd name="T53" fmla="*/ 55 h 83"/>
                <a:gd name="T54" fmla="*/ 4 w 819"/>
                <a:gd name="T55" fmla="*/ 2 h 83"/>
                <a:gd name="T56" fmla="*/ 2 w 819"/>
                <a:gd name="T57" fmla="*/ 14 h 83"/>
                <a:gd name="T58" fmla="*/ 0 w 819"/>
                <a:gd name="T59" fmla="*/ 35 h 83"/>
                <a:gd name="T60" fmla="*/ 0 w 819"/>
                <a:gd name="T61" fmla="*/ 55 h 83"/>
                <a:gd name="T62" fmla="*/ 0 w 819"/>
                <a:gd name="T63" fmla="*/ 62 h 83"/>
                <a:gd name="T64" fmla="*/ 5 w 819"/>
                <a:gd name="T65" fmla="*/ 60 h 83"/>
                <a:gd name="T66" fmla="*/ 5 w 819"/>
                <a:gd name="T67" fmla="*/ 55 h 83"/>
                <a:gd name="T68" fmla="*/ 5 w 819"/>
                <a:gd name="T69" fmla="*/ 35 h 83"/>
                <a:gd name="T70" fmla="*/ 7 w 819"/>
                <a:gd name="T71" fmla="*/ 15 h 83"/>
                <a:gd name="T72" fmla="*/ 9 w 819"/>
                <a:gd name="T73" fmla="*/ 0 h 83"/>
                <a:gd name="T74" fmla="*/ 9 w 819"/>
                <a:gd name="T75" fmla="*/ 0 h 83"/>
                <a:gd name="T76" fmla="*/ 9 w 819"/>
                <a:gd name="T77" fmla="*/ 0 h 83"/>
                <a:gd name="T78" fmla="*/ 7 w 819"/>
                <a:gd name="T79" fmla="*/ 0 h 83"/>
                <a:gd name="T80" fmla="*/ 7 w 819"/>
                <a:gd name="T81" fmla="*/ 0 h 83"/>
                <a:gd name="T82" fmla="*/ 5 w 819"/>
                <a:gd name="T83" fmla="*/ 0 h 83"/>
                <a:gd name="T84" fmla="*/ 5 w 819"/>
                <a:gd name="T85" fmla="*/ 0 h 83"/>
                <a:gd name="T86" fmla="*/ 5 w 819"/>
                <a:gd name="T87" fmla="*/ 0 h 83"/>
                <a:gd name="T88" fmla="*/ 4 w 819"/>
                <a:gd name="T89" fmla="*/ 2 h 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19"/>
                <a:gd name="T136" fmla="*/ 0 h 83"/>
                <a:gd name="T137" fmla="*/ 819 w 819"/>
                <a:gd name="T138" fmla="*/ 83 h 8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19" h="83">
                  <a:moveTo>
                    <a:pt x="819" y="55"/>
                  </a:moveTo>
                  <a:lnTo>
                    <a:pt x="818" y="35"/>
                  </a:lnTo>
                  <a:lnTo>
                    <a:pt x="818" y="30"/>
                  </a:lnTo>
                  <a:lnTo>
                    <a:pt x="816" y="30"/>
                  </a:lnTo>
                  <a:lnTo>
                    <a:pt x="814" y="30"/>
                  </a:lnTo>
                  <a:lnTo>
                    <a:pt x="813" y="30"/>
                  </a:lnTo>
                  <a:lnTo>
                    <a:pt x="813" y="35"/>
                  </a:lnTo>
                  <a:lnTo>
                    <a:pt x="814" y="55"/>
                  </a:lnTo>
                  <a:lnTo>
                    <a:pt x="819" y="55"/>
                  </a:lnTo>
                  <a:lnTo>
                    <a:pt x="818" y="77"/>
                  </a:lnTo>
                  <a:lnTo>
                    <a:pt x="818" y="83"/>
                  </a:lnTo>
                  <a:lnTo>
                    <a:pt x="816" y="83"/>
                  </a:lnTo>
                  <a:lnTo>
                    <a:pt x="814" y="83"/>
                  </a:lnTo>
                  <a:lnTo>
                    <a:pt x="813" y="83"/>
                  </a:lnTo>
                  <a:lnTo>
                    <a:pt x="813" y="77"/>
                  </a:lnTo>
                  <a:lnTo>
                    <a:pt x="814" y="55"/>
                  </a:lnTo>
                  <a:lnTo>
                    <a:pt x="819" y="55"/>
                  </a:lnTo>
                  <a:close/>
                  <a:moveTo>
                    <a:pt x="4" y="2"/>
                  </a:moveTo>
                  <a:lnTo>
                    <a:pt x="2" y="14"/>
                  </a:lnTo>
                  <a:lnTo>
                    <a:pt x="0" y="35"/>
                  </a:lnTo>
                  <a:lnTo>
                    <a:pt x="0" y="55"/>
                  </a:lnTo>
                  <a:lnTo>
                    <a:pt x="0" y="62"/>
                  </a:lnTo>
                  <a:lnTo>
                    <a:pt x="5" y="60"/>
                  </a:lnTo>
                  <a:lnTo>
                    <a:pt x="5" y="55"/>
                  </a:lnTo>
                  <a:lnTo>
                    <a:pt x="5" y="35"/>
                  </a:lnTo>
                  <a:lnTo>
                    <a:pt x="7" y="15"/>
                  </a:lnTo>
                  <a:lnTo>
                    <a:pt x="9" y="0"/>
                  </a:lnTo>
                  <a:lnTo>
                    <a:pt x="7" y="0"/>
                  </a:lnTo>
                  <a:lnTo>
                    <a:pt x="5" y="0"/>
                  </a:lnTo>
                  <a:lnTo>
                    <a:pt x="4" y="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4" name="Freeform 301"/>
            <p:cNvSpPr>
              <a:spLocks noEditPoints="1"/>
            </p:cNvSpPr>
            <p:nvPr/>
          </p:nvSpPr>
          <p:spPr bwMode="auto">
            <a:xfrm>
              <a:off x="1626" y="2889"/>
              <a:ext cx="812" cy="84"/>
            </a:xfrm>
            <a:custGeom>
              <a:avLst/>
              <a:gdLst>
                <a:gd name="T0" fmla="*/ 812 w 812"/>
                <a:gd name="T1" fmla="*/ 56 h 84"/>
                <a:gd name="T2" fmla="*/ 812 w 812"/>
                <a:gd name="T3" fmla="*/ 36 h 84"/>
                <a:gd name="T4" fmla="*/ 812 w 812"/>
                <a:gd name="T5" fmla="*/ 31 h 84"/>
                <a:gd name="T6" fmla="*/ 810 w 812"/>
                <a:gd name="T7" fmla="*/ 31 h 84"/>
                <a:gd name="T8" fmla="*/ 810 w 812"/>
                <a:gd name="T9" fmla="*/ 31 h 84"/>
                <a:gd name="T10" fmla="*/ 810 w 812"/>
                <a:gd name="T11" fmla="*/ 31 h 84"/>
                <a:gd name="T12" fmla="*/ 809 w 812"/>
                <a:gd name="T13" fmla="*/ 31 h 84"/>
                <a:gd name="T14" fmla="*/ 809 w 812"/>
                <a:gd name="T15" fmla="*/ 31 h 84"/>
                <a:gd name="T16" fmla="*/ 809 w 812"/>
                <a:gd name="T17" fmla="*/ 31 h 84"/>
                <a:gd name="T18" fmla="*/ 807 w 812"/>
                <a:gd name="T19" fmla="*/ 31 h 84"/>
                <a:gd name="T20" fmla="*/ 807 w 812"/>
                <a:gd name="T21" fmla="*/ 33 h 84"/>
                <a:gd name="T22" fmla="*/ 807 w 812"/>
                <a:gd name="T23" fmla="*/ 36 h 84"/>
                <a:gd name="T24" fmla="*/ 807 w 812"/>
                <a:gd name="T25" fmla="*/ 56 h 84"/>
                <a:gd name="T26" fmla="*/ 812 w 812"/>
                <a:gd name="T27" fmla="*/ 56 h 84"/>
                <a:gd name="T28" fmla="*/ 812 w 812"/>
                <a:gd name="T29" fmla="*/ 78 h 84"/>
                <a:gd name="T30" fmla="*/ 812 w 812"/>
                <a:gd name="T31" fmla="*/ 84 h 84"/>
                <a:gd name="T32" fmla="*/ 810 w 812"/>
                <a:gd name="T33" fmla="*/ 84 h 84"/>
                <a:gd name="T34" fmla="*/ 810 w 812"/>
                <a:gd name="T35" fmla="*/ 84 h 84"/>
                <a:gd name="T36" fmla="*/ 810 w 812"/>
                <a:gd name="T37" fmla="*/ 84 h 84"/>
                <a:gd name="T38" fmla="*/ 809 w 812"/>
                <a:gd name="T39" fmla="*/ 84 h 84"/>
                <a:gd name="T40" fmla="*/ 809 w 812"/>
                <a:gd name="T41" fmla="*/ 84 h 84"/>
                <a:gd name="T42" fmla="*/ 807 w 812"/>
                <a:gd name="T43" fmla="*/ 84 h 84"/>
                <a:gd name="T44" fmla="*/ 807 w 812"/>
                <a:gd name="T45" fmla="*/ 84 h 84"/>
                <a:gd name="T46" fmla="*/ 807 w 812"/>
                <a:gd name="T47" fmla="*/ 84 h 84"/>
                <a:gd name="T48" fmla="*/ 807 w 812"/>
                <a:gd name="T49" fmla="*/ 78 h 84"/>
                <a:gd name="T50" fmla="*/ 807 w 812"/>
                <a:gd name="T51" fmla="*/ 56 h 84"/>
                <a:gd name="T52" fmla="*/ 812 w 812"/>
                <a:gd name="T53" fmla="*/ 56 h 84"/>
                <a:gd name="T54" fmla="*/ 3 w 812"/>
                <a:gd name="T55" fmla="*/ 1 h 84"/>
                <a:gd name="T56" fmla="*/ 1 w 812"/>
                <a:gd name="T57" fmla="*/ 15 h 84"/>
                <a:gd name="T58" fmla="*/ 0 w 812"/>
                <a:gd name="T59" fmla="*/ 36 h 84"/>
                <a:gd name="T60" fmla="*/ 0 w 812"/>
                <a:gd name="T61" fmla="*/ 56 h 84"/>
                <a:gd name="T62" fmla="*/ 0 w 812"/>
                <a:gd name="T63" fmla="*/ 63 h 84"/>
                <a:gd name="T64" fmla="*/ 5 w 812"/>
                <a:gd name="T65" fmla="*/ 59 h 84"/>
                <a:gd name="T66" fmla="*/ 5 w 812"/>
                <a:gd name="T67" fmla="*/ 56 h 84"/>
                <a:gd name="T68" fmla="*/ 5 w 812"/>
                <a:gd name="T69" fmla="*/ 36 h 84"/>
                <a:gd name="T70" fmla="*/ 6 w 812"/>
                <a:gd name="T71" fmla="*/ 16 h 84"/>
                <a:gd name="T72" fmla="*/ 8 w 812"/>
                <a:gd name="T73" fmla="*/ 0 h 84"/>
                <a:gd name="T74" fmla="*/ 8 w 812"/>
                <a:gd name="T75" fmla="*/ 0 h 84"/>
                <a:gd name="T76" fmla="*/ 6 w 812"/>
                <a:gd name="T77" fmla="*/ 0 h 84"/>
                <a:gd name="T78" fmla="*/ 6 w 812"/>
                <a:gd name="T79" fmla="*/ 0 h 84"/>
                <a:gd name="T80" fmla="*/ 5 w 812"/>
                <a:gd name="T81" fmla="*/ 1 h 84"/>
                <a:gd name="T82" fmla="*/ 5 w 812"/>
                <a:gd name="T83" fmla="*/ 1 h 84"/>
                <a:gd name="T84" fmla="*/ 5 w 812"/>
                <a:gd name="T85" fmla="*/ 1 h 84"/>
                <a:gd name="T86" fmla="*/ 3 w 812"/>
                <a:gd name="T87" fmla="*/ 1 h 84"/>
                <a:gd name="T88" fmla="*/ 3 w 812"/>
                <a:gd name="T89" fmla="*/ 1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12"/>
                <a:gd name="T136" fmla="*/ 0 h 84"/>
                <a:gd name="T137" fmla="*/ 812 w 812"/>
                <a:gd name="T138" fmla="*/ 84 h 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12" h="84">
                  <a:moveTo>
                    <a:pt x="812" y="56"/>
                  </a:moveTo>
                  <a:lnTo>
                    <a:pt x="812" y="36"/>
                  </a:lnTo>
                  <a:lnTo>
                    <a:pt x="812" y="31"/>
                  </a:lnTo>
                  <a:lnTo>
                    <a:pt x="810" y="31"/>
                  </a:lnTo>
                  <a:lnTo>
                    <a:pt x="809" y="31"/>
                  </a:lnTo>
                  <a:lnTo>
                    <a:pt x="807" y="31"/>
                  </a:lnTo>
                  <a:lnTo>
                    <a:pt x="807" y="33"/>
                  </a:lnTo>
                  <a:lnTo>
                    <a:pt x="807" y="36"/>
                  </a:lnTo>
                  <a:lnTo>
                    <a:pt x="807" y="56"/>
                  </a:lnTo>
                  <a:lnTo>
                    <a:pt x="812" y="56"/>
                  </a:lnTo>
                  <a:lnTo>
                    <a:pt x="812" y="78"/>
                  </a:lnTo>
                  <a:lnTo>
                    <a:pt x="812" y="84"/>
                  </a:lnTo>
                  <a:lnTo>
                    <a:pt x="810" y="84"/>
                  </a:lnTo>
                  <a:lnTo>
                    <a:pt x="809" y="84"/>
                  </a:lnTo>
                  <a:lnTo>
                    <a:pt x="807" y="84"/>
                  </a:lnTo>
                  <a:lnTo>
                    <a:pt x="807" y="78"/>
                  </a:lnTo>
                  <a:lnTo>
                    <a:pt x="807" y="56"/>
                  </a:lnTo>
                  <a:lnTo>
                    <a:pt x="812" y="56"/>
                  </a:lnTo>
                  <a:close/>
                  <a:moveTo>
                    <a:pt x="3" y="1"/>
                  </a:moveTo>
                  <a:lnTo>
                    <a:pt x="1" y="15"/>
                  </a:lnTo>
                  <a:lnTo>
                    <a:pt x="0" y="36"/>
                  </a:lnTo>
                  <a:lnTo>
                    <a:pt x="0" y="56"/>
                  </a:lnTo>
                  <a:lnTo>
                    <a:pt x="0" y="63"/>
                  </a:lnTo>
                  <a:lnTo>
                    <a:pt x="5" y="59"/>
                  </a:lnTo>
                  <a:lnTo>
                    <a:pt x="5" y="56"/>
                  </a:lnTo>
                  <a:lnTo>
                    <a:pt x="5" y="36"/>
                  </a:lnTo>
                  <a:lnTo>
                    <a:pt x="6" y="16"/>
                  </a:lnTo>
                  <a:lnTo>
                    <a:pt x="8" y="0"/>
                  </a:lnTo>
                  <a:lnTo>
                    <a:pt x="6" y="0"/>
                  </a:lnTo>
                  <a:lnTo>
                    <a:pt x="5" y="1"/>
                  </a:lnTo>
                  <a:lnTo>
                    <a:pt x="3" y="1"/>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5" name="Freeform 302"/>
            <p:cNvSpPr>
              <a:spLocks noEditPoints="1"/>
            </p:cNvSpPr>
            <p:nvPr/>
          </p:nvSpPr>
          <p:spPr bwMode="auto">
            <a:xfrm>
              <a:off x="1627" y="2889"/>
              <a:ext cx="809" cy="86"/>
            </a:xfrm>
            <a:custGeom>
              <a:avLst/>
              <a:gdLst>
                <a:gd name="T0" fmla="*/ 809 w 809"/>
                <a:gd name="T1" fmla="*/ 56 h 86"/>
                <a:gd name="T2" fmla="*/ 808 w 809"/>
                <a:gd name="T3" fmla="*/ 36 h 86"/>
                <a:gd name="T4" fmla="*/ 808 w 809"/>
                <a:gd name="T5" fmla="*/ 31 h 86"/>
                <a:gd name="T6" fmla="*/ 808 w 809"/>
                <a:gd name="T7" fmla="*/ 31 h 86"/>
                <a:gd name="T8" fmla="*/ 808 w 809"/>
                <a:gd name="T9" fmla="*/ 31 h 86"/>
                <a:gd name="T10" fmla="*/ 806 w 809"/>
                <a:gd name="T11" fmla="*/ 31 h 86"/>
                <a:gd name="T12" fmla="*/ 806 w 809"/>
                <a:gd name="T13" fmla="*/ 33 h 86"/>
                <a:gd name="T14" fmla="*/ 804 w 809"/>
                <a:gd name="T15" fmla="*/ 33 h 86"/>
                <a:gd name="T16" fmla="*/ 804 w 809"/>
                <a:gd name="T17" fmla="*/ 33 h 86"/>
                <a:gd name="T18" fmla="*/ 804 w 809"/>
                <a:gd name="T19" fmla="*/ 33 h 86"/>
                <a:gd name="T20" fmla="*/ 803 w 809"/>
                <a:gd name="T21" fmla="*/ 33 h 86"/>
                <a:gd name="T22" fmla="*/ 803 w 809"/>
                <a:gd name="T23" fmla="*/ 36 h 86"/>
                <a:gd name="T24" fmla="*/ 804 w 809"/>
                <a:gd name="T25" fmla="*/ 56 h 86"/>
                <a:gd name="T26" fmla="*/ 809 w 809"/>
                <a:gd name="T27" fmla="*/ 56 h 86"/>
                <a:gd name="T28" fmla="*/ 808 w 809"/>
                <a:gd name="T29" fmla="*/ 78 h 86"/>
                <a:gd name="T30" fmla="*/ 808 w 809"/>
                <a:gd name="T31" fmla="*/ 84 h 86"/>
                <a:gd name="T32" fmla="*/ 808 w 809"/>
                <a:gd name="T33" fmla="*/ 84 h 86"/>
                <a:gd name="T34" fmla="*/ 806 w 809"/>
                <a:gd name="T35" fmla="*/ 84 h 86"/>
                <a:gd name="T36" fmla="*/ 806 w 809"/>
                <a:gd name="T37" fmla="*/ 84 h 86"/>
                <a:gd name="T38" fmla="*/ 806 w 809"/>
                <a:gd name="T39" fmla="*/ 84 h 86"/>
                <a:gd name="T40" fmla="*/ 804 w 809"/>
                <a:gd name="T41" fmla="*/ 86 h 86"/>
                <a:gd name="T42" fmla="*/ 804 w 809"/>
                <a:gd name="T43" fmla="*/ 86 h 86"/>
                <a:gd name="T44" fmla="*/ 803 w 809"/>
                <a:gd name="T45" fmla="*/ 86 h 86"/>
                <a:gd name="T46" fmla="*/ 803 w 809"/>
                <a:gd name="T47" fmla="*/ 86 h 86"/>
                <a:gd name="T48" fmla="*/ 803 w 809"/>
                <a:gd name="T49" fmla="*/ 78 h 86"/>
                <a:gd name="T50" fmla="*/ 804 w 809"/>
                <a:gd name="T51" fmla="*/ 56 h 86"/>
                <a:gd name="T52" fmla="*/ 809 w 809"/>
                <a:gd name="T53" fmla="*/ 56 h 86"/>
                <a:gd name="T54" fmla="*/ 4 w 809"/>
                <a:gd name="T55" fmla="*/ 1 h 86"/>
                <a:gd name="T56" fmla="*/ 2 w 809"/>
                <a:gd name="T57" fmla="*/ 16 h 86"/>
                <a:gd name="T58" fmla="*/ 0 w 809"/>
                <a:gd name="T59" fmla="*/ 36 h 86"/>
                <a:gd name="T60" fmla="*/ 0 w 809"/>
                <a:gd name="T61" fmla="*/ 56 h 86"/>
                <a:gd name="T62" fmla="*/ 0 w 809"/>
                <a:gd name="T63" fmla="*/ 61 h 86"/>
                <a:gd name="T64" fmla="*/ 5 w 809"/>
                <a:gd name="T65" fmla="*/ 59 h 86"/>
                <a:gd name="T66" fmla="*/ 5 w 809"/>
                <a:gd name="T67" fmla="*/ 56 h 86"/>
                <a:gd name="T68" fmla="*/ 5 w 809"/>
                <a:gd name="T69" fmla="*/ 36 h 86"/>
                <a:gd name="T70" fmla="*/ 7 w 809"/>
                <a:gd name="T71" fmla="*/ 16 h 86"/>
                <a:gd name="T72" fmla="*/ 10 w 809"/>
                <a:gd name="T73" fmla="*/ 0 h 86"/>
                <a:gd name="T74" fmla="*/ 9 w 809"/>
                <a:gd name="T75" fmla="*/ 0 h 86"/>
                <a:gd name="T76" fmla="*/ 9 w 809"/>
                <a:gd name="T77" fmla="*/ 0 h 86"/>
                <a:gd name="T78" fmla="*/ 7 w 809"/>
                <a:gd name="T79" fmla="*/ 0 h 86"/>
                <a:gd name="T80" fmla="*/ 7 w 809"/>
                <a:gd name="T81" fmla="*/ 0 h 86"/>
                <a:gd name="T82" fmla="*/ 7 w 809"/>
                <a:gd name="T83" fmla="*/ 0 h 86"/>
                <a:gd name="T84" fmla="*/ 5 w 809"/>
                <a:gd name="T85" fmla="*/ 0 h 86"/>
                <a:gd name="T86" fmla="*/ 5 w 809"/>
                <a:gd name="T87" fmla="*/ 0 h 86"/>
                <a:gd name="T88" fmla="*/ 4 w 809"/>
                <a:gd name="T89" fmla="*/ 1 h 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9"/>
                <a:gd name="T136" fmla="*/ 0 h 86"/>
                <a:gd name="T137" fmla="*/ 809 w 809"/>
                <a:gd name="T138" fmla="*/ 86 h 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9" h="86">
                  <a:moveTo>
                    <a:pt x="809" y="56"/>
                  </a:moveTo>
                  <a:lnTo>
                    <a:pt x="808" y="36"/>
                  </a:lnTo>
                  <a:lnTo>
                    <a:pt x="808" y="31"/>
                  </a:lnTo>
                  <a:lnTo>
                    <a:pt x="806" y="31"/>
                  </a:lnTo>
                  <a:lnTo>
                    <a:pt x="806" y="33"/>
                  </a:lnTo>
                  <a:lnTo>
                    <a:pt x="804" y="33"/>
                  </a:lnTo>
                  <a:lnTo>
                    <a:pt x="803" y="33"/>
                  </a:lnTo>
                  <a:lnTo>
                    <a:pt x="803" y="36"/>
                  </a:lnTo>
                  <a:lnTo>
                    <a:pt x="804" y="56"/>
                  </a:lnTo>
                  <a:lnTo>
                    <a:pt x="809" y="56"/>
                  </a:lnTo>
                  <a:lnTo>
                    <a:pt x="808" y="78"/>
                  </a:lnTo>
                  <a:lnTo>
                    <a:pt x="808" y="84"/>
                  </a:lnTo>
                  <a:lnTo>
                    <a:pt x="806" y="84"/>
                  </a:lnTo>
                  <a:lnTo>
                    <a:pt x="804" y="86"/>
                  </a:lnTo>
                  <a:lnTo>
                    <a:pt x="803" y="86"/>
                  </a:lnTo>
                  <a:lnTo>
                    <a:pt x="803" y="78"/>
                  </a:lnTo>
                  <a:lnTo>
                    <a:pt x="804" y="56"/>
                  </a:lnTo>
                  <a:lnTo>
                    <a:pt x="809" y="56"/>
                  </a:lnTo>
                  <a:close/>
                  <a:moveTo>
                    <a:pt x="4" y="1"/>
                  </a:moveTo>
                  <a:lnTo>
                    <a:pt x="2" y="16"/>
                  </a:lnTo>
                  <a:lnTo>
                    <a:pt x="0" y="36"/>
                  </a:lnTo>
                  <a:lnTo>
                    <a:pt x="0" y="56"/>
                  </a:lnTo>
                  <a:lnTo>
                    <a:pt x="0" y="61"/>
                  </a:lnTo>
                  <a:lnTo>
                    <a:pt x="5" y="59"/>
                  </a:lnTo>
                  <a:lnTo>
                    <a:pt x="5" y="56"/>
                  </a:lnTo>
                  <a:lnTo>
                    <a:pt x="5" y="36"/>
                  </a:lnTo>
                  <a:lnTo>
                    <a:pt x="7" y="16"/>
                  </a:lnTo>
                  <a:lnTo>
                    <a:pt x="10" y="0"/>
                  </a:lnTo>
                  <a:lnTo>
                    <a:pt x="9" y="0"/>
                  </a:lnTo>
                  <a:lnTo>
                    <a:pt x="7" y="0"/>
                  </a:lnTo>
                  <a:lnTo>
                    <a:pt x="5" y="0"/>
                  </a:lnTo>
                  <a:lnTo>
                    <a:pt x="4" y="1"/>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6" name="Freeform 303"/>
            <p:cNvSpPr>
              <a:spLocks noEditPoints="1"/>
            </p:cNvSpPr>
            <p:nvPr/>
          </p:nvSpPr>
          <p:spPr bwMode="auto">
            <a:xfrm>
              <a:off x="1631" y="2887"/>
              <a:ext cx="802" cy="88"/>
            </a:xfrm>
            <a:custGeom>
              <a:avLst/>
              <a:gdLst>
                <a:gd name="T0" fmla="*/ 802 w 802"/>
                <a:gd name="T1" fmla="*/ 58 h 88"/>
                <a:gd name="T2" fmla="*/ 802 w 802"/>
                <a:gd name="T3" fmla="*/ 38 h 88"/>
                <a:gd name="T4" fmla="*/ 802 w 802"/>
                <a:gd name="T5" fmla="*/ 35 h 88"/>
                <a:gd name="T6" fmla="*/ 800 w 802"/>
                <a:gd name="T7" fmla="*/ 35 h 88"/>
                <a:gd name="T8" fmla="*/ 800 w 802"/>
                <a:gd name="T9" fmla="*/ 35 h 88"/>
                <a:gd name="T10" fmla="*/ 800 w 802"/>
                <a:gd name="T11" fmla="*/ 35 h 88"/>
                <a:gd name="T12" fmla="*/ 799 w 802"/>
                <a:gd name="T13" fmla="*/ 35 h 88"/>
                <a:gd name="T14" fmla="*/ 799 w 802"/>
                <a:gd name="T15" fmla="*/ 35 h 88"/>
                <a:gd name="T16" fmla="*/ 799 w 802"/>
                <a:gd name="T17" fmla="*/ 35 h 88"/>
                <a:gd name="T18" fmla="*/ 797 w 802"/>
                <a:gd name="T19" fmla="*/ 35 h 88"/>
                <a:gd name="T20" fmla="*/ 797 w 802"/>
                <a:gd name="T21" fmla="*/ 35 h 88"/>
                <a:gd name="T22" fmla="*/ 797 w 802"/>
                <a:gd name="T23" fmla="*/ 38 h 88"/>
                <a:gd name="T24" fmla="*/ 797 w 802"/>
                <a:gd name="T25" fmla="*/ 58 h 88"/>
                <a:gd name="T26" fmla="*/ 802 w 802"/>
                <a:gd name="T27" fmla="*/ 58 h 88"/>
                <a:gd name="T28" fmla="*/ 802 w 802"/>
                <a:gd name="T29" fmla="*/ 80 h 88"/>
                <a:gd name="T30" fmla="*/ 802 w 802"/>
                <a:gd name="T31" fmla="*/ 86 h 88"/>
                <a:gd name="T32" fmla="*/ 800 w 802"/>
                <a:gd name="T33" fmla="*/ 88 h 88"/>
                <a:gd name="T34" fmla="*/ 800 w 802"/>
                <a:gd name="T35" fmla="*/ 88 h 88"/>
                <a:gd name="T36" fmla="*/ 799 w 802"/>
                <a:gd name="T37" fmla="*/ 88 h 88"/>
                <a:gd name="T38" fmla="*/ 799 w 802"/>
                <a:gd name="T39" fmla="*/ 88 h 88"/>
                <a:gd name="T40" fmla="*/ 799 w 802"/>
                <a:gd name="T41" fmla="*/ 88 h 88"/>
                <a:gd name="T42" fmla="*/ 797 w 802"/>
                <a:gd name="T43" fmla="*/ 88 h 88"/>
                <a:gd name="T44" fmla="*/ 797 w 802"/>
                <a:gd name="T45" fmla="*/ 88 h 88"/>
                <a:gd name="T46" fmla="*/ 797 w 802"/>
                <a:gd name="T47" fmla="*/ 88 h 88"/>
                <a:gd name="T48" fmla="*/ 797 w 802"/>
                <a:gd name="T49" fmla="*/ 80 h 88"/>
                <a:gd name="T50" fmla="*/ 797 w 802"/>
                <a:gd name="T51" fmla="*/ 58 h 88"/>
                <a:gd name="T52" fmla="*/ 802 w 802"/>
                <a:gd name="T53" fmla="*/ 58 h 88"/>
                <a:gd name="T54" fmla="*/ 3 w 802"/>
                <a:gd name="T55" fmla="*/ 2 h 88"/>
                <a:gd name="T56" fmla="*/ 1 w 802"/>
                <a:gd name="T57" fmla="*/ 18 h 88"/>
                <a:gd name="T58" fmla="*/ 0 w 802"/>
                <a:gd name="T59" fmla="*/ 38 h 88"/>
                <a:gd name="T60" fmla="*/ 0 w 802"/>
                <a:gd name="T61" fmla="*/ 58 h 88"/>
                <a:gd name="T62" fmla="*/ 0 w 802"/>
                <a:gd name="T63" fmla="*/ 61 h 88"/>
                <a:gd name="T64" fmla="*/ 5 w 802"/>
                <a:gd name="T65" fmla="*/ 60 h 88"/>
                <a:gd name="T66" fmla="*/ 5 w 802"/>
                <a:gd name="T67" fmla="*/ 58 h 88"/>
                <a:gd name="T68" fmla="*/ 5 w 802"/>
                <a:gd name="T69" fmla="*/ 38 h 88"/>
                <a:gd name="T70" fmla="*/ 6 w 802"/>
                <a:gd name="T71" fmla="*/ 18 h 88"/>
                <a:gd name="T72" fmla="*/ 8 w 802"/>
                <a:gd name="T73" fmla="*/ 0 h 88"/>
                <a:gd name="T74" fmla="*/ 8 w 802"/>
                <a:gd name="T75" fmla="*/ 0 h 88"/>
                <a:gd name="T76" fmla="*/ 6 w 802"/>
                <a:gd name="T77" fmla="*/ 0 h 88"/>
                <a:gd name="T78" fmla="*/ 6 w 802"/>
                <a:gd name="T79" fmla="*/ 0 h 88"/>
                <a:gd name="T80" fmla="*/ 6 w 802"/>
                <a:gd name="T81" fmla="*/ 2 h 88"/>
                <a:gd name="T82" fmla="*/ 5 w 802"/>
                <a:gd name="T83" fmla="*/ 2 h 88"/>
                <a:gd name="T84" fmla="*/ 5 w 802"/>
                <a:gd name="T85" fmla="*/ 2 h 88"/>
                <a:gd name="T86" fmla="*/ 3 w 802"/>
                <a:gd name="T87" fmla="*/ 2 h 88"/>
                <a:gd name="T88" fmla="*/ 3 w 802"/>
                <a:gd name="T89" fmla="*/ 2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2"/>
                <a:gd name="T136" fmla="*/ 0 h 88"/>
                <a:gd name="T137" fmla="*/ 802 w 802"/>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2" h="88">
                  <a:moveTo>
                    <a:pt x="802" y="58"/>
                  </a:moveTo>
                  <a:lnTo>
                    <a:pt x="802" y="38"/>
                  </a:lnTo>
                  <a:lnTo>
                    <a:pt x="802" y="35"/>
                  </a:lnTo>
                  <a:lnTo>
                    <a:pt x="800" y="35"/>
                  </a:lnTo>
                  <a:lnTo>
                    <a:pt x="799" y="35"/>
                  </a:lnTo>
                  <a:lnTo>
                    <a:pt x="797" y="35"/>
                  </a:lnTo>
                  <a:lnTo>
                    <a:pt x="797" y="38"/>
                  </a:lnTo>
                  <a:lnTo>
                    <a:pt x="797" y="58"/>
                  </a:lnTo>
                  <a:lnTo>
                    <a:pt x="802" y="58"/>
                  </a:lnTo>
                  <a:lnTo>
                    <a:pt x="802" y="80"/>
                  </a:lnTo>
                  <a:lnTo>
                    <a:pt x="802" y="86"/>
                  </a:lnTo>
                  <a:lnTo>
                    <a:pt x="800" y="88"/>
                  </a:lnTo>
                  <a:lnTo>
                    <a:pt x="799" y="88"/>
                  </a:lnTo>
                  <a:lnTo>
                    <a:pt x="797" y="88"/>
                  </a:lnTo>
                  <a:lnTo>
                    <a:pt x="797" y="80"/>
                  </a:lnTo>
                  <a:lnTo>
                    <a:pt x="797" y="58"/>
                  </a:lnTo>
                  <a:lnTo>
                    <a:pt x="802" y="58"/>
                  </a:lnTo>
                  <a:close/>
                  <a:moveTo>
                    <a:pt x="3" y="2"/>
                  </a:moveTo>
                  <a:lnTo>
                    <a:pt x="1" y="18"/>
                  </a:lnTo>
                  <a:lnTo>
                    <a:pt x="0" y="38"/>
                  </a:lnTo>
                  <a:lnTo>
                    <a:pt x="0" y="58"/>
                  </a:lnTo>
                  <a:lnTo>
                    <a:pt x="0" y="61"/>
                  </a:lnTo>
                  <a:lnTo>
                    <a:pt x="5" y="60"/>
                  </a:lnTo>
                  <a:lnTo>
                    <a:pt x="5" y="58"/>
                  </a:lnTo>
                  <a:lnTo>
                    <a:pt x="5" y="38"/>
                  </a:lnTo>
                  <a:lnTo>
                    <a:pt x="6" y="18"/>
                  </a:lnTo>
                  <a:lnTo>
                    <a:pt x="8" y="0"/>
                  </a:lnTo>
                  <a:lnTo>
                    <a:pt x="6" y="0"/>
                  </a:lnTo>
                  <a:lnTo>
                    <a:pt x="6" y="2"/>
                  </a:lnTo>
                  <a:lnTo>
                    <a:pt x="5" y="2"/>
                  </a:lnTo>
                  <a:lnTo>
                    <a:pt x="3" y="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7" name="Freeform 304"/>
            <p:cNvSpPr>
              <a:spLocks noEditPoints="1"/>
            </p:cNvSpPr>
            <p:nvPr/>
          </p:nvSpPr>
          <p:spPr bwMode="auto">
            <a:xfrm>
              <a:off x="1632" y="2887"/>
              <a:ext cx="799" cy="88"/>
            </a:xfrm>
            <a:custGeom>
              <a:avLst/>
              <a:gdLst>
                <a:gd name="T0" fmla="*/ 799 w 799"/>
                <a:gd name="T1" fmla="*/ 58 h 88"/>
                <a:gd name="T2" fmla="*/ 798 w 799"/>
                <a:gd name="T3" fmla="*/ 38 h 88"/>
                <a:gd name="T4" fmla="*/ 798 w 799"/>
                <a:gd name="T5" fmla="*/ 35 h 88"/>
                <a:gd name="T6" fmla="*/ 798 w 799"/>
                <a:gd name="T7" fmla="*/ 35 h 88"/>
                <a:gd name="T8" fmla="*/ 798 w 799"/>
                <a:gd name="T9" fmla="*/ 35 h 88"/>
                <a:gd name="T10" fmla="*/ 796 w 799"/>
                <a:gd name="T11" fmla="*/ 35 h 88"/>
                <a:gd name="T12" fmla="*/ 796 w 799"/>
                <a:gd name="T13" fmla="*/ 35 h 88"/>
                <a:gd name="T14" fmla="*/ 794 w 799"/>
                <a:gd name="T15" fmla="*/ 35 h 88"/>
                <a:gd name="T16" fmla="*/ 794 w 799"/>
                <a:gd name="T17" fmla="*/ 35 h 88"/>
                <a:gd name="T18" fmla="*/ 794 w 799"/>
                <a:gd name="T19" fmla="*/ 35 h 88"/>
                <a:gd name="T20" fmla="*/ 793 w 799"/>
                <a:gd name="T21" fmla="*/ 35 h 88"/>
                <a:gd name="T22" fmla="*/ 793 w 799"/>
                <a:gd name="T23" fmla="*/ 38 h 88"/>
                <a:gd name="T24" fmla="*/ 794 w 799"/>
                <a:gd name="T25" fmla="*/ 58 h 88"/>
                <a:gd name="T26" fmla="*/ 799 w 799"/>
                <a:gd name="T27" fmla="*/ 58 h 88"/>
                <a:gd name="T28" fmla="*/ 798 w 799"/>
                <a:gd name="T29" fmla="*/ 80 h 88"/>
                <a:gd name="T30" fmla="*/ 798 w 799"/>
                <a:gd name="T31" fmla="*/ 88 h 88"/>
                <a:gd name="T32" fmla="*/ 798 w 799"/>
                <a:gd name="T33" fmla="*/ 88 h 88"/>
                <a:gd name="T34" fmla="*/ 796 w 799"/>
                <a:gd name="T35" fmla="*/ 88 h 88"/>
                <a:gd name="T36" fmla="*/ 796 w 799"/>
                <a:gd name="T37" fmla="*/ 88 h 88"/>
                <a:gd name="T38" fmla="*/ 796 w 799"/>
                <a:gd name="T39" fmla="*/ 88 h 88"/>
                <a:gd name="T40" fmla="*/ 794 w 799"/>
                <a:gd name="T41" fmla="*/ 88 h 88"/>
                <a:gd name="T42" fmla="*/ 794 w 799"/>
                <a:gd name="T43" fmla="*/ 88 h 88"/>
                <a:gd name="T44" fmla="*/ 793 w 799"/>
                <a:gd name="T45" fmla="*/ 88 h 88"/>
                <a:gd name="T46" fmla="*/ 793 w 799"/>
                <a:gd name="T47" fmla="*/ 88 h 88"/>
                <a:gd name="T48" fmla="*/ 793 w 799"/>
                <a:gd name="T49" fmla="*/ 80 h 88"/>
                <a:gd name="T50" fmla="*/ 794 w 799"/>
                <a:gd name="T51" fmla="*/ 58 h 88"/>
                <a:gd name="T52" fmla="*/ 799 w 799"/>
                <a:gd name="T53" fmla="*/ 58 h 88"/>
                <a:gd name="T54" fmla="*/ 5 w 799"/>
                <a:gd name="T55" fmla="*/ 2 h 88"/>
                <a:gd name="T56" fmla="*/ 2 w 799"/>
                <a:gd name="T57" fmla="*/ 18 h 88"/>
                <a:gd name="T58" fmla="*/ 0 w 799"/>
                <a:gd name="T59" fmla="*/ 38 h 88"/>
                <a:gd name="T60" fmla="*/ 0 w 799"/>
                <a:gd name="T61" fmla="*/ 58 h 88"/>
                <a:gd name="T62" fmla="*/ 0 w 799"/>
                <a:gd name="T63" fmla="*/ 61 h 88"/>
                <a:gd name="T64" fmla="*/ 5 w 799"/>
                <a:gd name="T65" fmla="*/ 60 h 88"/>
                <a:gd name="T66" fmla="*/ 5 w 799"/>
                <a:gd name="T67" fmla="*/ 58 h 88"/>
                <a:gd name="T68" fmla="*/ 5 w 799"/>
                <a:gd name="T69" fmla="*/ 38 h 88"/>
                <a:gd name="T70" fmla="*/ 7 w 799"/>
                <a:gd name="T71" fmla="*/ 18 h 88"/>
                <a:gd name="T72" fmla="*/ 10 w 799"/>
                <a:gd name="T73" fmla="*/ 0 h 88"/>
                <a:gd name="T74" fmla="*/ 9 w 799"/>
                <a:gd name="T75" fmla="*/ 0 h 88"/>
                <a:gd name="T76" fmla="*/ 9 w 799"/>
                <a:gd name="T77" fmla="*/ 0 h 88"/>
                <a:gd name="T78" fmla="*/ 9 w 799"/>
                <a:gd name="T79" fmla="*/ 0 h 88"/>
                <a:gd name="T80" fmla="*/ 7 w 799"/>
                <a:gd name="T81" fmla="*/ 0 h 88"/>
                <a:gd name="T82" fmla="*/ 7 w 799"/>
                <a:gd name="T83" fmla="*/ 0 h 88"/>
                <a:gd name="T84" fmla="*/ 5 w 799"/>
                <a:gd name="T85" fmla="*/ 0 h 88"/>
                <a:gd name="T86" fmla="*/ 5 w 799"/>
                <a:gd name="T87" fmla="*/ 0 h 88"/>
                <a:gd name="T88" fmla="*/ 5 w 799"/>
                <a:gd name="T89" fmla="*/ 2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99"/>
                <a:gd name="T136" fmla="*/ 0 h 88"/>
                <a:gd name="T137" fmla="*/ 799 w 799"/>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99" h="88">
                  <a:moveTo>
                    <a:pt x="799" y="58"/>
                  </a:moveTo>
                  <a:lnTo>
                    <a:pt x="798" y="38"/>
                  </a:lnTo>
                  <a:lnTo>
                    <a:pt x="798" y="35"/>
                  </a:lnTo>
                  <a:lnTo>
                    <a:pt x="796" y="35"/>
                  </a:lnTo>
                  <a:lnTo>
                    <a:pt x="794" y="35"/>
                  </a:lnTo>
                  <a:lnTo>
                    <a:pt x="793" y="35"/>
                  </a:lnTo>
                  <a:lnTo>
                    <a:pt x="793" y="38"/>
                  </a:lnTo>
                  <a:lnTo>
                    <a:pt x="794" y="58"/>
                  </a:lnTo>
                  <a:lnTo>
                    <a:pt x="799" y="58"/>
                  </a:lnTo>
                  <a:lnTo>
                    <a:pt x="798" y="80"/>
                  </a:lnTo>
                  <a:lnTo>
                    <a:pt x="798" y="88"/>
                  </a:lnTo>
                  <a:lnTo>
                    <a:pt x="796" y="88"/>
                  </a:lnTo>
                  <a:lnTo>
                    <a:pt x="794" y="88"/>
                  </a:lnTo>
                  <a:lnTo>
                    <a:pt x="793" y="88"/>
                  </a:lnTo>
                  <a:lnTo>
                    <a:pt x="793" y="80"/>
                  </a:lnTo>
                  <a:lnTo>
                    <a:pt x="794" y="58"/>
                  </a:lnTo>
                  <a:lnTo>
                    <a:pt x="799" y="58"/>
                  </a:lnTo>
                  <a:close/>
                  <a:moveTo>
                    <a:pt x="5" y="2"/>
                  </a:moveTo>
                  <a:lnTo>
                    <a:pt x="2" y="18"/>
                  </a:lnTo>
                  <a:lnTo>
                    <a:pt x="0" y="38"/>
                  </a:lnTo>
                  <a:lnTo>
                    <a:pt x="0" y="58"/>
                  </a:lnTo>
                  <a:lnTo>
                    <a:pt x="0" y="61"/>
                  </a:lnTo>
                  <a:lnTo>
                    <a:pt x="5" y="60"/>
                  </a:lnTo>
                  <a:lnTo>
                    <a:pt x="5" y="58"/>
                  </a:lnTo>
                  <a:lnTo>
                    <a:pt x="5" y="38"/>
                  </a:lnTo>
                  <a:lnTo>
                    <a:pt x="7" y="18"/>
                  </a:lnTo>
                  <a:lnTo>
                    <a:pt x="10" y="0"/>
                  </a:lnTo>
                  <a:lnTo>
                    <a:pt x="9" y="0"/>
                  </a:lnTo>
                  <a:lnTo>
                    <a:pt x="7" y="0"/>
                  </a:lnTo>
                  <a:lnTo>
                    <a:pt x="5" y="0"/>
                  </a:lnTo>
                  <a:lnTo>
                    <a:pt x="5" y="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8" name="Freeform 305"/>
            <p:cNvSpPr>
              <a:spLocks noEditPoints="1"/>
            </p:cNvSpPr>
            <p:nvPr/>
          </p:nvSpPr>
          <p:spPr bwMode="auto">
            <a:xfrm>
              <a:off x="1636" y="2885"/>
              <a:ext cx="792" cy="90"/>
            </a:xfrm>
            <a:custGeom>
              <a:avLst/>
              <a:gdLst>
                <a:gd name="T0" fmla="*/ 792 w 792"/>
                <a:gd name="T1" fmla="*/ 60 h 90"/>
                <a:gd name="T2" fmla="*/ 792 w 792"/>
                <a:gd name="T3" fmla="*/ 40 h 90"/>
                <a:gd name="T4" fmla="*/ 792 w 792"/>
                <a:gd name="T5" fmla="*/ 37 h 90"/>
                <a:gd name="T6" fmla="*/ 790 w 792"/>
                <a:gd name="T7" fmla="*/ 37 h 90"/>
                <a:gd name="T8" fmla="*/ 790 w 792"/>
                <a:gd name="T9" fmla="*/ 37 h 90"/>
                <a:gd name="T10" fmla="*/ 790 w 792"/>
                <a:gd name="T11" fmla="*/ 37 h 90"/>
                <a:gd name="T12" fmla="*/ 789 w 792"/>
                <a:gd name="T13" fmla="*/ 37 h 90"/>
                <a:gd name="T14" fmla="*/ 789 w 792"/>
                <a:gd name="T15" fmla="*/ 37 h 90"/>
                <a:gd name="T16" fmla="*/ 789 w 792"/>
                <a:gd name="T17" fmla="*/ 37 h 90"/>
                <a:gd name="T18" fmla="*/ 787 w 792"/>
                <a:gd name="T19" fmla="*/ 39 h 90"/>
                <a:gd name="T20" fmla="*/ 787 w 792"/>
                <a:gd name="T21" fmla="*/ 39 h 90"/>
                <a:gd name="T22" fmla="*/ 787 w 792"/>
                <a:gd name="T23" fmla="*/ 40 h 90"/>
                <a:gd name="T24" fmla="*/ 787 w 792"/>
                <a:gd name="T25" fmla="*/ 60 h 90"/>
                <a:gd name="T26" fmla="*/ 792 w 792"/>
                <a:gd name="T27" fmla="*/ 60 h 90"/>
                <a:gd name="T28" fmla="*/ 792 w 792"/>
                <a:gd name="T29" fmla="*/ 82 h 90"/>
                <a:gd name="T30" fmla="*/ 792 w 792"/>
                <a:gd name="T31" fmla="*/ 90 h 90"/>
                <a:gd name="T32" fmla="*/ 790 w 792"/>
                <a:gd name="T33" fmla="*/ 90 h 90"/>
                <a:gd name="T34" fmla="*/ 790 w 792"/>
                <a:gd name="T35" fmla="*/ 90 h 90"/>
                <a:gd name="T36" fmla="*/ 789 w 792"/>
                <a:gd name="T37" fmla="*/ 90 h 90"/>
                <a:gd name="T38" fmla="*/ 789 w 792"/>
                <a:gd name="T39" fmla="*/ 90 h 90"/>
                <a:gd name="T40" fmla="*/ 789 w 792"/>
                <a:gd name="T41" fmla="*/ 90 h 90"/>
                <a:gd name="T42" fmla="*/ 787 w 792"/>
                <a:gd name="T43" fmla="*/ 90 h 90"/>
                <a:gd name="T44" fmla="*/ 787 w 792"/>
                <a:gd name="T45" fmla="*/ 90 h 90"/>
                <a:gd name="T46" fmla="*/ 787 w 792"/>
                <a:gd name="T47" fmla="*/ 90 h 90"/>
                <a:gd name="T48" fmla="*/ 787 w 792"/>
                <a:gd name="T49" fmla="*/ 82 h 90"/>
                <a:gd name="T50" fmla="*/ 787 w 792"/>
                <a:gd name="T51" fmla="*/ 60 h 90"/>
                <a:gd name="T52" fmla="*/ 792 w 792"/>
                <a:gd name="T53" fmla="*/ 60 h 90"/>
                <a:gd name="T54" fmla="*/ 3 w 792"/>
                <a:gd name="T55" fmla="*/ 2 h 90"/>
                <a:gd name="T56" fmla="*/ 1 w 792"/>
                <a:gd name="T57" fmla="*/ 20 h 90"/>
                <a:gd name="T58" fmla="*/ 0 w 792"/>
                <a:gd name="T59" fmla="*/ 40 h 90"/>
                <a:gd name="T60" fmla="*/ 0 w 792"/>
                <a:gd name="T61" fmla="*/ 60 h 90"/>
                <a:gd name="T62" fmla="*/ 0 w 792"/>
                <a:gd name="T63" fmla="*/ 62 h 90"/>
                <a:gd name="T64" fmla="*/ 5 w 792"/>
                <a:gd name="T65" fmla="*/ 60 h 90"/>
                <a:gd name="T66" fmla="*/ 5 w 792"/>
                <a:gd name="T67" fmla="*/ 40 h 90"/>
                <a:gd name="T68" fmla="*/ 6 w 792"/>
                <a:gd name="T69" fmla="*/ 20 h 90"/>
                <a:gd name="T70" fmla="*/ 8 w 792"/>
                <a:gd name="T71" fmla="*/ 2 h 90"/>
                <a:gd name="T72" fmla="*/ 8 w 792"/>
                <a:gd name="T73" fmla="*/ 0 h 90"/>
                <a:gd name="T74" fmla="*/ 8 w 792"/>
                <a:gd name="T75" fmla="*/ 0 h 90"/>
                <a:gd name="T76" fmla="*/ 8 w 792"/>
                <a:gd name="T77" fmla="*/ 0 h 90"/>
                <a:gd name="T78" fmla="*/ 6 w 792"/>
                <a:gd name="T79" fmla="*/ 2 h 90"/>
                <a:gd name="T80" fmla="*/ 6 w 792"/>
                <a:gd name="T81" fmla="*/ 2 h 90"/>
                <a:gd name="T82" fmla="*/ 5 w 792"/>
                <a:gd name="T83" fmla="*/ 2 h 90"/>
                <a:gd name="T84" fmla="*/ 5 w 792"/>
                <a:gd name="T85" fmla="*/ 2 h 90"/>
                <a:gd name="T86" fmla="*/ 5 w 792"/>
                <a:gd name="T87" fmla="*/ 2 h 90"/>
                <a:gd name="T88" fmla="*/ 3 w 792"/>
                <a:gd name="T89" fmla="*/ 2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92"/>
                <a:gd name="T136" fmla="*/ 0 h 90"/>
                <a:gd name="T137" fmla="*/ 792 w 792"/>
                <a:gd name="T138" fmla="*/ 90 h 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92" h="90">
                  <a:moveTo>
                    <a:pt x="792" y="60"/>
                  </a:moveTo>
                  <a:lnTo>
                    <a:pt x="792" y="40"/>
                  </a:lnTo>
                  <a:lnTo>
                    <a:pt x="792" y="37"/>
                  </a:lnTo>
                  <a:lnTo>
                    <a:pt x="790" y="37"/>
                  </a:lnTo>
                  <a:lnTo>
                    <a:pt x="789" y="37"/>
                  </a:lnTo>
                  <a:lnTo>
                    <a:pt x="787" y="39"/>
                  </a:lnTo>
                  <a:lnTo>
                    <a:pt x="787" y="40"/>
                  </a:lnTo>
                  <a:lnTo>
                    <a:pt x="787" y="60"/>
                  </a:lnTo>
                  <a:lnTo>
                    <a:pt x="792" y="60"/>
                  </a:lnTo>
                  <a:lnTo>
                    <a:pt x="792" y="82"/>
                  </a:lnTo>
                  <a:lnTo>
                    <a:pt x="792" y="90"/>
                  </a:lnTo>
                  <a:lnTo>
                    <a:pt x="790" y="90"/>
                  </a:lnTo>
                  <a:lnTo>
                    <a:pt x="789" y="90"/>
                  </a:lnTo>
                  <a:lnTo>
                    <a:pt x="787" y="90"/>
                  </a:lnTo>
                  <a:lnTo>
                    <a:pt x="787" y="82"/>
                  </a:lnTo>
                  <a:lnTo>
                    <a:pt x="787" y="60"/>
                  </a:lnTo>
                  <a:lnTo>
                    <a:pt x="792" y="60"/>
                  </a:lnTo>
                  <a:close/>
                  <a:moveTo>
                    <a:pt x="3" y="2"/>
                  </a:moveTo>
                  <a:lnTo>
                    <a:pt x="1" y="20"/>
                  </a:lnTo>
                  <a:lnTo>
                    <a:pt x="0" y="40"/>
                  </a:lnTo>
                  <a:lnTo>
                    <a:pt x="0" y="60"/>
                  </a:lnTo>
                  <a:lnTo>
                    <a:pt x="0" y="62"/>
                  </a:lnTo>
                  <a:lnTo>
                    <a:pt x="5" y="60"/>
                  </a:lnTo>
                  <a:lnTo>
                    <a:pt x="5" y="40"/>
                  </a:lnTo>
                  <a:lnTo>
                    <a:pt x="6" y="20"/>
                  </a:lnTo>
                  <a:lnTo>
                    <a:pt x="8" y="2"/>
                  </a:lnTo>
                  <a:lnTo>
                    <a:pt x="8" y="0"/>
                  </a:lnTo>
                  <a:lnTo>
                    <a:pt x="6" y="2"/>
                  </a:lnTo>
                  <a:lnTo>
                    <a:pt x="5" y="2"/>
                  </a:lnTo>
                  <a:lnTo>
                    <a:pt x="3" y="2"/>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19" name="Freeform 306"/>
            <p:cNvSpPr>
              <a:spLocks noEditPoints="1"/>
            </p:cNvSpPr>
            <p:nvPr/>
          </p:nvSpPr>
          <p:spPr bwMode="auto">
            <a:xfrm>
              <a:off x="1637" y="2885"/>
              <a:ext cx="789" cy="90"/>
            </a:xfrm>
            <a:custGeom>
              <a:avLst/>
              <a:gdLst>
                <a:gd name="T0" fmla="*/ 789 w 789"/>
                <a:gd name="T1" fmla="*/ 60 h 90"/>
                <a:gd name="T2" fmla="*/ 788 w 789"/>
                <a:gd name="T3" fmla="*/ 40 h 90"/>
                <a:gd name="T4" fmla="*/ 788 w 789"/>
                <a:gd name="T5" fmla="*/ 37 h 90"/>
                <a:gd name="T6" fmla="*/ 788 w 789"/>
                <a:gd name="T7" fmla="*/ 37 h 90"/>
                <a:gd name="T8" fmla="*/ 788 w 789"/>
                <a:gd name="T9" fmla="*/ 37 h 90"/>
                <a:gd name="T10" fmla="*/ 786 w 789"/>
                <a:gd name="T11" fmla="*/ 39 h 90"/>
                <a:gd name="T12" fmla="*/ 786 w 789"/>
                <a:gd name="T13" fmla="*/ 39 h 90"/>
                <a:gd name="T14" fmla="*/ 784 w 789"/>
                <a:gd name="T15" fmla="*/ 39 h 90"/>
                <a:gd name="T16" fmla="*/ 784 w 789"/>
                <a:gd name="T17" fmla="*/ 39 h 90"/>
                <a:gd name="T18" fmla="*/ 784 w 789"/>
                <a:gd name="T19" fmla="*/ 39 h 90"/>
                <a:gd name="T20" fmla="*/ 783 w 789"/>
                <a:gd name="T21" fmla="*/ 39 h 90"/>
                <a:gd name="T22" fmla="*/ 783 w 789"/>
                <a:gd name="T23" fmla="*/ 40 h 90"/>
                <a:gd name="T24" fmla="*/ 784 w 789"/>
                <a:gd name="T25" fmla="*/ 60 h 90"/>
                <a:gd name="T26" fmla="*/ 789 w 789"/>
                <a:gd name="T27" fmla="*/ 60 h 90"/>
                <a:gd name="T28" fmla="*/ 788 w 789"/>
                <a:gd name="T29" fmla="*/ 82 h 90"/>
                <a:gd name="T30" fmla="*/ 788 w 789"/>
                <a:gd name="T31" fmla="*/ 90 h 90"/>
                <a:gd name="T32" fmla="*/ 788 w 789"/>
                <a:gd name="T33" fmla="*/ 90 h 90"/>
                <a:gd name="T34" fmla="*/ 786 w 789"/>
                <a:gd name="T35" fmla="*/ 90 h 90"/>
                <a:gd name="T36" fmla="*/ 786 w 789"/>
                <a:gd name="T37" fmla="*/ 90 h 90"/>
                <a:gd name="T38" fmla="*/ 786 w 789"/>
                <a:gd name="T39" fmla="*/ 90 h 90"/>
                <a:gd name="T40" fmla="*/ 784 w 789"/>
                <a:gd name="T41" fmla="*/ 90 h 90"/>
                <a:gd name="T42" fmla="*/ 784 w 789"/>
                <a:gd name="T43" fmla="*/ 90 h 90"/>
                <a:gd name="T44" fmla="*/ 783 w 789"/>
                <a:gd name="T45" fmla="*/ 90 h 90"/>
                <a:gd name="T46" fmla="*/ 783 w 789"/>
                <a:gd name="T47" fmla="*/ 90 h 90"/>
                <a:gd name="T48" fmla="*/ 783 w 789"/>
                <a:gd name="T49" fmla="*/ 80 h 90"/>
                <a:gd name="T50" fmla="*/ 784 w 789"/>
                <a:gd name="T51" fmla="*/ 60 h 90"/>
                <a:gd name="T52" fmla="*/ 789 w 789"/>
                <a:gd name="T53" fmla="*/ 60 h 90"/>
                <a:gd name="T54" fmla="*/ 5 w 789"/>
                <a:gd name="T55" fmla="*/ 2 h 90"/>
                <a:gd name="T56" fmla="*/ 2 w 789"/>
                <a:gd name="T57" fmla="*/ 20 h 90"/>
                <a:gd name="T58" fmla="*/ 0 w 789"/>
                <a:gd name="T59" fmla="*/ 40 h 90"/>
                <a:gd name="T60" fmla="*/ 0 w 789"/>
                <a:gd name="T61" fmla="*/ 60 h 90"/>
                <a:gd name="T62" fmla="*/ 0 w 789"/>
                <a:gd name="T63" fmla="*/ 62 h 90"/>
                <a:gd name="T64" fmla="*/ 5 w 789"/>
                <a:gd name="T65" fmla="*/ 58 h 90"/>
                <a:gd name="T66" fmla="*/ 5 w 789"/>
                <a:gd name="T67" fmla="*/ 40 h 90"/>
                <a:gd name="T68" fmla="*/ 7 w 789"/>
                <a:gd name="T69" fmla="*/ 20 h 90"/>
                <a:gd name="T70" fmla="*/ 10 w 789"/>
                <a:gd name="T71" fmla="*/ 2 h 90"/>
                <a:gd name="T72" fmla="*/ 10 w 789"/>
                <a:gd name="T73" fmla="*/ 0 h 90"/>
                <a:gd name="T74" fmla="*/ 10 w 789"/>
                <a:gd name="T75" fmla="*/ 0 h 90"/>
                <a:gd name="T76" fmla="*/ 9 w 789"/>
                <a:gd name="T77" fmla="*/ 0 h 90"/>
                <a:gd name="T78" fmla="*/ 9 w 789"/>
                <a:gd name="T79" fmla="*/ 0 h 90"/>
                <a:gd name="T80" fmla="*/ 7 w 789"/>
                <a:gd name="T81" fmla="*/ 0 h 90"/>
                <a:gd name="T82" fmla="*/ 7 w 789"/>
                <a:gd name="T83" fmla="*/ 0 h 90"/>
                <a:gd name="T84" fmla="*/ 7 w 789"/>
                <a:gd name="T85" fmla="*/ 0 h 90"/>
                <a:gd name="T86" fmla="*/ 5 w 789"/>
                <a:gd name="T87" fmla="*/ 2 h 90"/>
                <a:gd name="T88" fmla="*/ 5 w 789"/>
                <a:gd name="T89" fmla="*/ 2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9"/>
                <a:gd name="T136" fmla="*/ 0 h 90"/>
                <a:gd name="T137" fmla="*/ 789 w 789"/>
                <a:gd name="T138" fmla="*/ 90 h 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9" h="90">
                  <a:moveTo>
                    <a:pt x="789" y="60"/>
                  </a:moveTo>
                  <a:lnTo>
                    <a:pt x="788" y="40"/>
                  </a:lnTo>
                  <a:lnTo>
                    <a:pt x="788" y="37"/>
                  </a:lnTo>
                  <a:lnTo>
                    <a:pt x="786" y="39"/>
                  </a:lnTo>
                  <a:lnTo>
                    <a:pt x="784" y="39"/>
                  </a:lnTo>
                  <a:lnTo>
                    <a:pt x="783" y="39"/>
                  </a:lnTo>
                  <a:lnTo>
                    <a:pt x="783" y="40"/>
                  </a:lnTo>
                  <a:lnTo>
                    <a:pt x="784" y="60"/>
                  </a:lnTo>
                  <a:lnTo>
                    <a:pt x="789" y="60"/>
                  </a:lnTo>
                  <a:lnTo>
                    <a:pt x="788" y="82"/>
                  </a:lnTo>
                  <a:lnTo>
                    <a:pt x="788" y="90"/>
                  </a:lnTo>
                  <a:lnTo>
                    <a:pt x="786" y="90"/>
                  </a:lnTo>
                  <a:lnTo>
                    <a:pt x="784" y="90"/>
                  </a:lnTo>
                  <a:lnTo>
                    <a:pt x="783" y="90"/>
                  </a:lnTo>
                  <a:lnTo>
                    <a:pt x="783" y="80"/>
                  </a:lnTo>
                  <a:lnTo>
                    <a:pt x="784" y="60"/>
                  </a:lnTo>
                  <a:lnTo>
                    <a:pt x="789" y="60"/>
                  </a:lnTo>
                  <a:close/>
                  <a:moveTo>
                    <a:pt x="5" y="2"/>
                  </a:moveTo>
                  <a:lnTo>
                    <a:pt x="2" y="20"/>
                  </a:lnTo>
                  <a:lnTo>
                    <a:pt x="0" y="40"/>
                  </a:lnTo>
                  <a:lnTo>
                    <a:pt x="0" y="60"/>
                  </a:lnTo>
                  <a:lnTo>
                    <a:pt x="0" y="62"/>
                  </a:lnTo>
                  <a:lnTo>
                    <a:pt x="5" y="58"/>
                  </a:lnTo>
                  <a:lnTo>
                    <a:pt x="5" y="40"/>
                  </a:lnTo>
                  <a:lnTo>
                    <a:pt x="7" y="20"/>
                  </a:lnTo>
                  <a:lnTo>
                    <a:pt x="10" y="2"/>
                  </a:lnTo>
                  <a:lnTo>
                    <a:pt x="10" y="0"/>
                  </a:lnTo>
                  <a:lnTo>
                    <a:pt x="9" y="0"/>
                  </a:lnTo>
                  <a:lnTo>
                    <a:pt x="7" y="0"/>
                  </a:lnTo>
                  <a:lnTo>
                    <a:pt x="5" y="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0" name="Freeform 307"/>
            <p:cNvSpPr>
              <a:spLocks noEditPoints="1"/>
            </p:cNvSpPr>
            <p:nvPr/>
          </p:nvSpPr>
          <p:spPr bwMode="auto">
            <a:xfrm>
              <a:off x="1641" y="2884"/>
              <a:ext cx="782" cy="93"/>
            </a:xfrm>
            <a:custGeom>
              <a:avLst/>
              <a:gdLst>
                <a:gd name="T0" fmla="*/ 782 w 782"/>
                <a:gd name="T1" fmla="*/ 61 h 93"/>
                <a:gd name="T2" fmla="*/ 782 w 782"/>
                <a:gd name="T3" fmla="*/ 41 h 93"/>
                <a:gd name="T4" fmla="*/ 782 w 782"/>
                <a:gd name="T5" fmla="*/ 40 h 93"/>
                <a:gd name="T6" fmla="*/ 780 w 782"/>
                <a:gd name="T7" fmla="*/ 40 h 93"/>
                <a:gd name="T8" fmla="*/ 780 w 782"/>
                <a:gd name="T9" fmla="*/ 40 h 93"/>
                <a:gd name="T10" fmla="*/ 780 w 782"/>
                <a:gd name="T11" fmla="*/ 40 h 93"/>
                <a:gd name="T12" fmla="*/ 779 w 782"/>
                <a:gd name="T13" fmla="*/ 40 h 93"/>
                <a:gd name="T14" fmla="*/ 779 w 782"/>
                <a:gd name="T15" fmla="*/ 40 h 93"/>
                <a:gd name="T16" fmla="*/ 779 w 782"/>
                <a:gd name="T17" fmla="*/ 40 h 93"/>
                <a:gd name="T18" fmla="*/ 777 w 782"/>
                <a:gd name="T19" fmla="*/ 40 h 93"/>
                <a:gd name="T20" fmla="*/ 777 w 782"/>
                <a:gd name="T21" fmla="*/ 40 h 93"/>
                <a:gd name="T22" fmla="*/ 777 w 782"/>
                <a:gd name="T23" fmla="*/ 41 h 93"/>
                <a:gd name="T24" fmla="*/ 777 w 782"/>
                <a:gd name="T25" fmla="*/ 61 h 93"/>
                <a:gd name="T26" fmla="*/ 782 w 782"/>
                <a:gd name="T27" fmla="*/ 61 h 93"/>
                <a:gd name="T28" fmla="*/ 782 w 782"/>
                <a:gd name="T29" fmla="*/ 83 h 93"/>
                <a:gd name="T30" fmla="*/ 782 w 782"/>
                <a:gd name="T31" fmla="*/ 91 h 93"/>
                <a:gd name="T32" fmla="*/ 780 w 782"/>
                <a:gd name="T33" fmla="*/ 91 h 93"/>
                <a:gd name="T34" fmla="*/ 780 w 782"/>
                <a:gd name="T35" fmla="*/ 91 h 93"/>
                <a:gd name="T36" fmla="*/ 779 w 782"/>
                <a:gd name="T37" fmla="*/ 91 h 93"/>
                <a:gd name="T38" fmla="*/ 779 w 782"/>
                <a:gd name="T39" fmla="*/ 91 h 93"/>
                <a:gd name="T40" fmla="*/ 779 w 782"/>
                <a:gd name="T41" fmla="*/ 93 h 93"/>
                <a:gd name="T42" fmla="*/ 777 w 782"/>
                <a:gd name="T43" fmla="*/ 93 h 93"/>
                <a:gd name="T44" fmla="*/ 777 w 782"/>
                <a:gd name="T45" fmla="*/ 93 h 93"/>
                <a:gd name="T46" fmla="*/ 775 w 782"/>
                <a:gd name="T47" fmla="*/ 93 h 93"/>
                <a:gd name="T48" fmla="*/ 777 w 782"/>
                <a:gd name="T49" fmla="*/ 81 h 93"/>
                <a:gd name="T50" fmla="*/ 777 w 782"/>
                <a:gd name="T51" fmla="*/ 61 h 93"/>
                <a:gd name="T52" fmla="*/ 782 w 782"/>
                <a:gd name="T53" fmla="*/ 61 h 93"/>
                <a:gd name="T54" fmla="*/ 3 w 782"/>
                <a:gd name="T55" fmla="*/ 1 h 93"/>
                <a:gd name="T56" fmla="*/ 3 w 782"/>
                <a:gd name="T57" fmla="*/ 3 h 93"/>
                <a:gd name="T58" fmla="*/ 1 w 782"/>
                <a:gd name="T59" fmla="*/ 21 h 93"/>
                <a:gd name="T60" fmla="*/ 0 w 782"/>
                <a:gd name="T61" fmla="*/ 41 h 93"/>
                <a:gd name="T62" fmla="*/ 0 w 782"/>
                <a:gd name="T63" fmla="*/ 61 h 93"/>
                <a:gd name="T64" fmla="*/ 5 w 782"/>
                <a:gd name="T65" fmla="*/ 59 h 93"/>
                <a:gd name="T66" fmla="*/ 5 w 782"/>
                <a:gd name="T67" fmla="*/ 41 h 93"/>
                <a:gd name="T68" fmla="*/ 6 w 782"/>
                <a:gd name="T69" fmla="*/ 23 h 93"/>
                <a:gd name="T70" fmla="*/ 8 w 782"/>
                <a:gd name="T71" fmla="*/ 3 h 93"/>
                <a:gd name="T72" fmla="*/ 10 w 782"/>
                <a:gd name="T73" fmla="*/ 0 h 93"/>
                <a:gd name="T74" fmla="*/ 8 w 782"/>
                <a:gd name="T75" fmla="*/ 0 h 93"/>
                <a:gd name="T76" fmla="*/ 8 w 782"/>
                <a:gd name="T77" fmla="*/ 1 h 93"/>
                <a:gd name="T78" fmla="*/ 6 w 782"/>
                <a:gd name="T79" fmla="*/ 1 h 93"/>
                <a:gd name="T80" fmla="*/ 6 w 782"/>
                <a:gd name="T81" fmla="*/ 1 h 93"/>
                <a:gd name="T82" fmla="*/ 6 w 782"/>
                <a:gd name="T83" fmla="*/ 1 h 93"/>
                <a:gd name="T84" fmla="*/ 5 w 782"/>
                <a:gd name="T85" fmla="*/ 1 h 93"/>
                <a:gd name="T86" fmla="*/ 5 w 782"/>
                <a:gd name="T87" fmla="*/ 1 h 93"/>
                <a:gd name="T88" fmla="*/ 3 w 782"/>
                <a:gd name="T89" fmla="*/ 1 h 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2"/>
                <a:gd name="T136" fmla="*/ 0 h 93"/>
                <a:gd name="T137" fmla="*/ 782 w 782"/>
                <a:gd name="T138" fmla="*/ 93 h 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2" h="93">
                  <a:moveTo>
                    <a:pt x="782" y="61"/>
                  </a:moveTo>
                  <a:lnTo>
                    <a:pt x="782" y="41"/>
                  </a:lnTo>
                  <a:lnTo>
                    <a:pt x="782" y="40"/>
                  </a:lnTo>
                  <a:lnTo>
                    <a:pt x="780" y="40"/>
                  </a:lnTo>
                  <a:lnTo>
                    <a:pt x="779" y="40"/>
                  </a:lnTo>
                  <a:lnTo>
                    <a:pt x="777" y="40"/>
                  </a:lnTo>
                  <a:lnTo>
                    <a:pt x="777" y="41"/>
                  </a:lnTo>
                  <a:lnTo>
                    <a:pt x="777" y="61"/>
                  </a:lnTo>
                  <a:lnTo>
                    <a:pt x="782" y="61"/>
                  </a:lnTo>
                  <a:lnTo>
                    <a:pt x="782" y="83"/>
                  </a:lnTo>
                  <a:lnTo>
                    <a:pt x="782" y="91"/>
                  </a:lnTo>
                  <a:lnTo>
                    <a:pt x="780" y="91"/>
                  </a:lnTo>
                  <a:lnTo>
                    <a:pt x="779" y="91"/>
                  </a:lnTo>
                  <a:lnTo>
                    <a:pt x="779" y="93"/>
                  </a:lnTo>
                  <a:lnTo>
                    <a:pt x="777" y="93"/>
                  </a:lnTo>
                  <a:lnTo>
                    <a:pt x="775" y="93"/>
                  </a:lnTo>
                  <a:lnTo>
                    <a:pt x="777" y="81"/>
                  </a:lnTo>
                  <a:lnTo>
                    <a:pt x="777" y="61"/>
                  </a:lnTo>
                  <a:lnTo>
                    <a:pt x="782" y="61"/>
                  </a:lnTo>
                  <a:close/>
                  <a:moveTo>
                    <a:pt x="3" y="1"/>
                  </a:moveTo>
                  <a:lnTo>
                    <a:pt x="3" y="3"/>
                  </a:lnTo>
                  <a:lnTo>
                    <a:pt x="1" y="21"/>
                  </a:lnTo>
                  <a:lnTo>
                    <a:pt x="0" y="41"/>
                  </a:lnTo>
                  <a:lnTo>
                    <a:pt x="0" y="61"/>
                  </a:lnTo>
                  <a:lnTo>
                    <a:pt x="5" y="59"/>
                  </a:lnTo>
                  <a:lnTo>
                    <a:pt x="5" y="41"/>
                  </a:lnTo>
                  <a:lnTo>
                    <a:pt x="6" y="23"/>
                  </a:lnTo>
                  <a:lnTo>
                    <a:pt x="8" y="3"/>
                  </a:lnTo>
                  <a:lnTo>
                    <a:pt x="10" y="0"/>
                  </a:lnTo>
                  <a:lnTo>
                    <a:pt x="8" y="0"/>
                  </a:lnTo>
                  <a:lnTo>
                    <a:pt x="8" y="1"/>
                  </a:lnTo>
                  <a:lnTo>
                    <a:pt x="6" y="1"/>
                  </a:lnTo>
                  <a:lnTo>
                    <a:pt x="5" y="1"/>
                  </a:lnTo>
                  <a:lnTo>
                    <a:pt x="3" y="1"/>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1" name="Freeform 308"/>
            <p:cNvSpPr>
              <a:spLocks noEditPoints="1"/>
            </p:cNvSpPr>
            <p:nvPr/>
          </p:nvSpPr>
          <p:spPr bwMode="auto">
            <a:xfrm>
              <a:off x="1642" y="2884"/>
              <a:ext cx="779" cy="93"/>
            </a:xfrm>
            <a:custGeom>
              <a:avLst/>
              <a:gdLst>
                <a:gd name="T0" fmla="*/ 779 w 779"/>
                <a:gd name="T1" fmla="*/ 61 h 93"/>
                <a:gd name="T2" fmla="*/ 778 w 779"/>
                <a:gd name="T3" fmla="*/ 41 h 93"/>
                <a:gd name="T4" fmla="*/ 778 w 779"/>
                <a:gd name="T5" fmla="*/ 40 h 93"/>
                <a:gd name="T6" fmla="*/ 778 w 779"/>
                <a:gd name="T7" fmla="*/ 40 h 93"/>
                <a:gd name="T8" fmla="*/ 778 w 779"/>
                <a:gd name="T9" fmla="*/ 40 h 93"/>
                <a:gd name="T10" fmla="*/ 776 w 779"/>
                <a:gd name="T11" fmla="*/ 40 h 93"/>
                <a:gd name="T12" fmla="*/ 776 w 779"/>
                <a:gd name="T13" fmla="*/ 40 h 93"/>
                <a:gd name="T14" fmla="*/ 774 w 779"/>
                <a:gd name="T15" fmla="*/ 40 h 93"/>
                <a:gd name="T16" fmla="*/ 774 w 779"/>
                <a:gd name="T17" fmla="*/ 40 h 93"/>
                <a:gd name="T18" fmla="*/ 774 w 779"/>
                <a:gd name="T19" fmla="*/ 40 h 93"/>
                <a:gd name="T20" fmla="*/ 773 w 779"/>
                <a:gd name="T21" fmla="*/ 40 h 93"/>
                <a:gd name="T22" fmla="*/ 773 w 779"/>
                <a:gd name="T23" fmla="*/ 43 h 93"/>
                <a:gd name="T24" fmla="*/ 774 w 779"/>
                <a:gd name="T25" fmla="*/ 61 h 93"/>
                <a:gd name="T26" fmla="*/ 779 w 779"/>
                <a:gd name="T27" fmla="*/ 61 h 93"/>
                <a:gd name="T28" fmla="*/ 778 w 779"/>
                <a:gd name="T29" fmla="*/ 81 h 93"/>
                <a:gd name="T30" fmla="*/ 778 w 779"/>
                <a:gd name="T31" fmla="*/ 91 h 93"/>
                <a:gd name="T32" fmla="*/ 778 w 779"/>
                <a:gd name="T33" fmla="*/ 93 h 93"/>
                <a:gd name="T34" fmla="*/ 776 w 779"/>
                <a:gd name="T35" fmla="*/ 93 h 93"/>
                <a:gd name="T36" fmla="*/ 776 w 779"/>
                <a:gd name="T37" fmla="*/ 93 h 93"/>
                <a:gd name="T38" fmla="*/ 774 w 779"/>
                <a:gd name="T39" fmla="*/ 93 h 93"/>
                <a:gd name="T40" fmla="*/ 774 w 779"/>
                <a:gd name="T41" fmla="*/ 93 h 93"/>
                <a:gd name="T42" fmla="*/ 774 w 779"/>
                <a:gd name="T43" fmla="*/ 93 h 93"/>
                <a:gd name="T44" fmla="*/ 773 w 779"/>
                <a:gd name="T45" fmla="*/ 93 h 93"/>
                <a:gd name="T46" fmla="*/ 773 w 779"/>
                <a:gd name="T47" fmla="*/ 93 h 93"/>
                <a:gd name="T48" fmla="*/ 773 w 779"/>
                <a:gd name="T49" fmla="*/ 81 h 93"/>
                <a:gd name="T50" fmla="*/ 774 w 779"/>
                <a:gd name="T51" fmla="*/ 61 h 93"/>
                <a:gd name="T52" fmla="*/ 779 w 779"/>
                <a:gd name="T53" fmla="*/ 61 h 93"/>
                <a:gd name="T54" fmla="*/ 5 w 779"/>
                <a:gd name="T55" fmla="*/ 1 h 93"/>
                <a:gd name="T56" fmla="*/ 5 w 779"/>
                <a:gd name="T57" fmla="*/ 3 h 93"/>
                <a:gd name="T58" fmla="*/ 2 w 779"/>
                <a:gd name="T59" fmla="*/ 21 h 93"/>
                <a:gd name="T60" fmla="*/ 0 w 779"/>
                <a:gd name="T61" fmla="*/ 41 h 93"/>
                <a:gd name="T62" fmla="*/ 0 w 779"/>
                <a:gd name="T63" fmla="*/ 59 h 93"/>
                <a:gd name="T64" fmla="*/ 5 w 779"/>
                <a:gd name="T65" fmla="*/ 58 h 93"/>
                <a:gd name="T66" fmla="*/ 5 w 779"/>
                <a:gd name="T67" fmla="*/ 43 h 93"/>
                <a:gd name="T68" fmla="*/ 7 w 779"/>
                <a:gd name="T69" fmla="*/ 23 h 93"/>
                <a:gd name="T70" fmla="*/ 10 w 779"/>
                <a:gd name="T71" fmla="*/ 3 h 93"/>
                <a:gd name="T72" fmla="*/ 10 w 779"/>
                <a:gd name="T73" fmla="*/ 0 h 93"/>
                <a:gd name="T74" fmla="*/ 10 w 779"/>
                <a:gd name="T75" fmla="*/ 0 h 93"/>
                <a:gd name="T76" fmla="*/ 9 w 779"/>
                <a:gd name="T77" fmla="*/ 0 h 93"/>
                <a:gd name="T78" fmla="*/ 9 w 779"/>
                <a:gd name="T79" fmla="*/ 0 h 93"/>
                <a:gd name="T80" fmla="*/ 9 w 779"/>
                <a:gd name="T81" fmla="*/ 0 h 93"/>
                <a:gd name="T82" fmla="*/ 7 w 779"/>
                <a:gd name="T83" fmla="*/ 0 h 93"/>
                <a:gd name="T84" fmla="*/ 7 w 779"/>
                <a:gd name="T85" fmla="*/ 1 h 93"/>
                <a:gd name="T86" fmla="*/ 5 w 779"/>
                <a:gd name="T87" fmla="*/ 1 h 93"/>
                <a:gd name="T88" fmla="*/ 5 w 779"/>
                <a:gd name="T89" fmla="*/ 1 h 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9"/>
                <a:gd name="T136" fmla="*/ 0 h 93"/>
                <a:gd name="T137" fmla="*/ 779 w 779"/>
                <a:gd name="T138" fmla="*/ 93 h 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9" h="93">
                  <a:moveTo>
                    <a:pt x="779" y="61"/>
                  </a:moveTo>
                  <a:lnTo>
                    <a:pt x="778" y="41"/>
                  </a:lnTo>
                  <a:lnTo>
                    <a:pt x="778" y="40"/>
                  </a:lnTo>
                  <a:lnTo>
                    <a:pt x="776" y="40"/>
                  </a:lnTo>
                  <a:lnTo>
                    <a:pt x="774" y="40"/>
                  </a:lnTo>
                  <a:lnTo>
                    <a:pt x="773" y="40"/>
                  </a:lnTo>
                  <a:lnTo>
                    <a:pt x="773" y="43"/>
                  </a:lnTo>
                  <a:lnTo>
                    <a:pt x="774" y="61"/>
                  </a:lnTo>
                  <a:lnTo>
                    <a:pt x="779" y="61"/>
                  </a:lnTo>
                  <a:lnTo>
                    <a:pt x="778" y="81"/>
                  </a:lnTo>
                  <a:lnTo>
                    <a:pt x="778" y="91"/>
                  </a:lnTo>
                  <a:lnTo>
                    <a:pt x="778" y="93"/>
                  </a:lnTo>
                  <a:lnTo>
                    <a:pt x="776" y="93"/>
                  </a:lnTo>
                  <a:lnTo>
                    <a:pt x="774" y="93"/>
                  </a:lnTo>
                  <a:lnTo>
                    <a:pt x="773" y="93"/>
                  </a:lnTo>
                  <a:lnTo>
                    <a:pt x="773" y="81"/>
                  </a:lnTo>
                  <a:lnTo>
                    <a:pt x="774" y="61"/>
                  </a:lnTo>
                  <a:lnTo>
                    <a:pt x="779" y="61"/>
                  </a:lnTo>
                  <a:close/>
                  <a:moveTo>
                    <a:pt x="5" y="1"/>
                  </a:moveTo>
                  <a:lnTo>
                    <a:pt x="5" y="3"/>
                  </a:lnTo>
                  <a:lnTo>
                    <a:pt x="2" y="21"/>
                  </a:lnTo>
                  <a:lnTo>
                    <a:pt x="0" y="41"/>
                  </a:lnTo>
                  <a:lnTo>
                    <a:pt x="0" y="59"/>
                  </a:lnTo>
                  <a:lnTo>
                    <a:pt x="5" y="58"/>
                  </a:lnTo>
                  <a:lnTo>
                    <a:pt x="5" y="43"/>
                  </a:lnTo>
                  <a:lnTo>
                    <a:pt x="7" y="23"/>
                  </a:lnTo>
                  <a:lnTo>
                    <a:pt x="10" y="3"/>
                  </a:lnTo>
                  <a:lnTo>
                    <a:pt x="10" y="0"/>
                  </a:lnTo>
                  <a:lnTo>
                    <a:pt x="9" y="0"/>
                  </a:lnTo>
                  <a:lnTo>
                    <a:pt x="7" y="0"/>
                  </a:lnTo>
                  <a:lnTo>
                    <a:pt x="7" y="1"/>
                  </a:lnTo>
                  <a:lnTo>
                    <a:pt x="5" y="1"/>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2" name="Freeform 309"/>
            <p:cNvSpPr>
              <a:spLocks noEditPoints="1"/>
            </p:cNvSpPr>
            <p:nvPr/>
          </p:nvSpPr>
          <p:spPr bwMode="auto">
            <a:xfrm>
              <a:off x="1646" y="2882"/>
              <a:ext cx="772" cy="95"/>
            </a:xfrm>
            <a:custGeom>
              <a:avLst/>
              <a:gdLst>
                <a:gd name="T0" fmla="*/ 772 w 772"/>
                <a:gd name="T1" fmla="*/ 63 h 95"/>
                <a:gd name="T2" fmla="*/ 772 w 772"/>
                <a:gd name="T3" fmla="*/ 43 h 95"/>
                <a:gd name="T4" fmla="*/ 772 w 772"/>
                <a:gd name="T5" fmla="*/ 42 h 95"/>
                <a:gd name="T6" fmla="*/ 770 w 772"/>
                <a:gd name="T7" fmla="*/ 42 h 95"/>
                <a:gd name="T8" fmla="*/ 770 w 772"/>
                <a:gd name="T9" fmla="*/ 42 h 95"/>
                <a:gd name="T10" fmla="*/ 770 w 772"/>
                <a:gd name="T11" fmla="*/ 42 h 95"/>
                <a:gd name="T12" fmla="*/ 769 w 772"/>
                <a:gd name="T13" fmla="*/ 42 h 95"/>
                <a:gd name="T14" fmla="*/ 769 w 772"/>
                <a:gd name="T15" fmla="*/ 42 h 95"/>
                <a:gd name="T16" fmla="*/ 769 w 772"/>
                <a:gd name="T17" fmla="*/ 42 h 95"/>
                <a:gd name="T18" fmla="*/ 767 w 772"/>
                <a:gd name="T19" fmla="*/ 42 h 95"/>
                <a:gd name="T20" fmla="*/ 767 w 772"/>
                <a:gd name="T21" fmla="*/ 43 h 95"/>
                <a:gd name="T22" fmla="*/ 767 w 772"/>
                <a:gd name="T23" fmla="*/ 45 h 95"/>
                <a:gd name="T24" fmla="*/ 767 w 772"/>
                <a:gd name="T25" fmla="*/ 63 h 95"/>
                <a:gd name="T26" fmla="*/ 772 w 772"/>
                <a:gd name="T27" fmla="*/ 63 h 95"/>
                <a:gd name="T28" fmla="*/ 772 w 772"/>
                <a:gd name="T29" fmla="*/ 83 h 95"/>
                <a:gd name="T30" fmla="*/ 770 w 772"/>
                <a:gd name="T31" fmla="*/ 95 h 95"/>
                <a:gd name="T32" fmla="*/ 770 w 772"/>
                <a:gd name="T33" fmla="*/ 95 h 95"/>
                <a:gd name="T34" fmla="*/ 770 w 772"/>
                <a:gd name="T35" fmla="*/ 95 h 95"/>
                <a:gd name="T36" fmla="*/ 769 w 772"/>
                <a:gd name="T37" fmla="*/ 95 h 95"/>
                <a:gd name="T38" fmla="*/ 769 w 772"/>
                <a:gd name="T39" fmla="*/ 95 h 95"/>
                <a:gd name="T40" fmla="*/ 769 w 772"/>
                <a:gd name="T41" fmla="*/ 95 h 95"/>
                <a:gd name="T42" fmla="*/ 767 w 772"/>
                <a:gd name="T43" fmla="*/ 95 h 95"/>
                <a:gd name="T44" fmla="*/ 767 w 772"/>
                <a:gd name="T45" fmla="*/ 95 h 95"/>
                <a:gd name="T46" fmla="*/ 766 w 772"/>
                <a:gd name="T47" fmla="*/ 95 h 95"/>
                <a:gd name="T48" fmla="*/ 767 w 772"/>
                <a:gd name="T49" fmla="*/ 83 h 95"/>
                <a:gd name="T50" fmla="*/ 767 w 772"/>
                <a:gd name="T51" fmla="*/ 63 h 95"/>
                <a:gd name="T52" fmla="*/ 772 w 772"/>
                <a:gd name="T53" fmla="*/ 63 h 95"/>
                <a:gd name="T54" fmla="*/ 5 w 772"/>
                <a:gd name="T55" fmla="*/ 2 h 95"/>
                <a:gd name="T56" fmla="*/ 3 w 772"/>
                <a:gd name="T57" fmla="*/ 5 h 95"/>
                <a:gd name="T58" fmla="*/ 1 w 772"/>
                <a:gd name="T59" fmla="*/ 25 h 95"/>
                <a:gd name="T60" fmla="*/ 0 w 772"/>
                <a:gd name="T61" fmla="*/ 43 h 95"/>
                <a:gd name="T62" fmla="*/ 0 w 772"/>
                <a:gd name="T63" fmla="*/ 61 h 95"/>
                <a:gd name="T64" fmla="*/ 5 w 772"/>
                <a:gd name="T65" fmla="*/ 58 h 95"/>
                <a:gd name="T66" fmla="*/ 5 w 772"/>
                <a:gd name="T67" fmla="*/ 45 h 95"/>
                <a:gd name="T68" fmla="*/ 6 w 772"/>
                <a:gd name="T69" fmla="*/ 25 h 95"/>
                <a:gd name="T70" fmla="*/ 8 w 772"/>
                <a:gd name="T71" fmla="*/ 5 h 95"/>
                <a:gd name="T72" fmla="*/ 10 w 772"/>
                <a:gd name="T73" fmla="*/ 0 h 95"/>
                <a:gd name="T74" fmla="*/ 8 w 772"/>
                <a:gd name="T75" fmla="*/ 0 h 95"/>
                <a:gd name="T76" fmla="*/ 8 w 772"/>
                <a:gd name="T77" fmla="*/ 2 h 95"/>
                <a:gd name="T78" fmla="*/ 8 w 772"/>
                <a:gd name="T79" fmla="*/ 2 h 95"/>
                <a:gd name="T80" fmla="*/ 6 w 772"/>
                <a:gd name="T81" fmla="*/ 2 h 95"/>
                <a:gd name="T82" fmla="*/ 6 w 772"/>
                <a:gd name="T83" fmla="*/ 2 h 95"/>
                <a:gd name="T84" fmla="*/ 5 w 772"/>
                <a:gd name="T85" fmla="*/ 2 h 95"/>
                <a:gd name="T86" fmla="*/ 5 w 772"/>
                <a:gd name="T87" fmla="*/ 2 h 95"/>
                <a:gd name="T88" fmla="*/ 5 w 772"/>
                <a:gd name="T89" fmla="*/ 2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2"/>
                <a:gd name="T136" fmla="*/ 0 h 95"/>
                <a:gd name="T137" fmla="*/ 772 w 772"/>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2" h="95">
                  <a:moveTo>
                    <a:pt x="772" y="63"/>
                  </a:moveTo>
                  <a:lnTo>
                    <a:pt x="772" y="43"/>
                  </a:lnTo>
                  <a:lnTo>
                    <a:pt x="772" y="42"/>
                  </a:lnTo>
                  <a:lnTo>
                    <a:pt x="770" y="42"/>
                  </a:lnTo>
                  <a:lnTo>
                    <a:pt x="769" y="42"/>
                  </a:lnTo>
                  <a:lnTo>
                    <a:pt x="767" y="42"/>
                  </a:lnTo>
                  <a:lnTo>
                    <a:pt x="767" y="43"/>
                  </a:lnTo>
                  <a:lnTo>
                    <a:pt x="767" y="45"/>
                  </a:lnTo>
                  <a:lnTo>
                    <a:pt x="767" y="63"/>
                  </a:lnTo>
                  <a:lnTo>
                    <a:pt x="772" y="63"/>
                  </a:lnTo>
                  <a:lnTo>
                    <a:pt x="772" y="83"/>
                  </a:lnTo>
                  <a:lnTo>
                    <a:pt x="770" y="95"/>
                  </a:lnTo>
                  <a:lnTo>
                    <a:pt x="769" y="95"/>
                  </a:lnTo>
                  <a:lnTo>
                    <a:pt x="767" y="95"/>
                  </a:lnTo>
                  <a:lnTo>
                    <a:pt x="766" y="95"/>
                  </a:lnTo>
                  <a:lnTo>
                    <a:pt x="767" y="83"/>
                  </a:lnTo>
                  <a:lnTo>
                    <a:pt x="767" y="63"/>
                  </a:lnTo>
                  <a:lnTo>
                    <a:pt x="772" y="63"/>
                  </a:lnTo>
                  <a:close/>
                  <a:moveTo>
                    <a:pt x="5" y="2"/>
                  </a:moveTo>
                  <a:lnTo>
                    <a:pt x="3" y="5"/>
                  </a:lnTo>
                  <a:lnTo>
                    <a:pt x="1" y="25"/>
                  </a:lnTo>
                  <a:lnTo>
                    <a:pt x="0" y="43"/>
                  </a:lnTo>
                  <a:lnTo>
                    <a:pt x="0" y="61"/>
                  </a:lnTo>
                  <a:lnTo>
                    <a:pt x="5" y="58"/>
                  </a:lnTo>
                  <a:lnTo>
                    <a:pt x="5" y="45"/>
                  </a:lnTo>
                  <a:lnTo>
                    <a:pt x="6" y="25"/>
                  </a:lnTo>
                  <a:lnTo>
                    <a:pt x="8" y="5"/>
                  </a:lnTo>
                  <a:lnTo>
                    <a:pt x="10" y="0"/>
                  </a:lnTo>
                  <a:lnTo>
                    <a:pt x="8" y="0"/>
                  </a:lnTo>
                  <a:lnTo>
                    <a:pt x="8" y="2"/>
                  </a:lnTo>
                  <a:lnTo>
                    <a:pt x="6" y="2"/>
                  </a:lnTo>
                  <a:lnTo>
                    <a:pt x="5" y="2"/>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3" name="Freeform 310"/>
            <p:cNvSpPr>
              <a:spLocks noEditPoints="1"/>
            </p:cNvSpPr>
            <p:nvPr/>
          </p:nvSpPr>
          <p:spPr bwMode="auto">
            <a:xfrm>
              <a:off x="1647" y="2882"/>
              <a:ext cx="769" cy="95"/>
            </a:xfrm>
            <a:custGeom>
              <a:avLst/>
              <a:gdLst>
                <a:gd name="T0" fmla="*/ 769 w 769"/>
                <a:gd name="T1" fmla="*/ 63 h 95"/>
                <a:gd name="T2" fmla="*/ 768 w 769"/>
                <a:gd name="T3" fmla="*/ 45 h 95"/>
                <a:gd name="T4" fmla="*/ 768 w 769"/>
                <a:gd name="T5" fmla="*/ 42 h 95"/>
                <a:gd name="T6" fmla="*/ 768 w 769"/>
                <a:gd name="T7" fmla="*/ 42 h 95"/>
                <a:gd name="T8" fmla="*/ 768 w 769"/>
                <a:gd name="T9" fmla="*/ 42 h 95"/>
                <a:gd name="T10" fmla="*/ 766 w 769"/>
                <a:gd name="T11" fmla="*/ 42 h 95"/>
                <a:gd name="T12" fmla="*/ 766 w 769"/>
                <a:gd name="T13" fmla="*/ 43 h 95"/>
                <a:gd name="T14" fmla="*/ 766 w 769"/>
                <a:gd name="T15" fmla="*/ 43 h 95"/>
                <a:gd name="T16" fmla="*/ 765 w 769"/>
                <a:gd name="T17" fmla="*/ 43 h 95"/>
                <a:gd name="T18" fmla="*/ 765 w 769"/>
                <a:gd name="T19" fmla="*/ 43 h 95"/>
                <a:gd name="T20" fmla="*/ 763 w 769"/>
                <a:gd name="T21" fmla="*/ 43 h 95"/>
                <a:gd name="T22" fmla="*/ 763 w 769"/>
                <a:gd name="T23" fmla="*/ 45 h 95"/>
                <a:gd name="T24" fmla="*/ 765 w 769"/>
                <a:gd name="T25" fmla="*/ 63 h 95"/>
                <a:gd name="T26" fmla="*/ 769 w 769"/>
                <a:gd name="T27" fmla="*/ 63 h 95"/>
                <a:gd name="T28" fmla="*/ 768 w 769"/>
                <a:gd name="T29" fmla="*/ 83 h 95"/>
                <a:gd name="T30" fmla="*/ 768 w 769"/>
                <a:gd name="T31" fmla="*/ 95 h 95"/>
                <a:gd name="T32" fmla="*/ 768 w 769"/>
                <a:gd name="T33" fmla="*/ 95 h 95"/>
                <a:gd name="T34" fmla="*/ 766 w 769"/>
                <a:gd name="T35" fmla="*/ 95 h 95"/>
                <a:gd name="T36" fmla="*/ 766 w 769"/>
                <a:gd name="T37" fmla="*/ 95 h 95"/>
                <a:gd name="T38" fmla="*/ 765 w 769"/>
                <a:gd name="T39" fmla="*/ 95 h 95"/>
                <a:gd name="T40" fmla="*/ 765 w 769"/>
                <a:gd name="T41" fmla="*/ 95 h 95"/>
                <a:gd name="T42" fmla="*/ 765 w 769"/>
                <a:gd name="T43" fmla="*/ 95 h 95"/>
                <a:gd name="T44" fmla="*/ 763 w 769"/>
                <a:gd name="T45" fmla="*/ 95 h 95"/>
                <a:gd name="T46" fmla="*/ 763 w 769"/>
                <a:gd name="T47" fmla="*/ 95 h 95"/>
                <a:gd name="T48" fmla="*/ 763 w 769"/>
                <a:gd name="T49" fmla="*/ 83 h 95"/>
                <a:gd name="T50" fmla="*/ 765 w 769"/>
                <a:gd name="T51" fmla="*/ 63 h 95"/>
                <a:gd name="T52" fmla="*/ 769 w 769"/>
                <a:gd name="T53" fmla="*/ 63 h 95"/>
                <a:gd name="T54" fmla="*/ 5 w 769"/>
                <a:gd name="T55" fmla="*/ 2 h 95"/>
                <a:gd name="T56" fmla="*/ 5 w 769"/>
                <a:gd name="T57" fmla="*/ 5 h 95"/>
                <a:gd name="T58" fmla="*/ 2 w 769"/>
                <a:gd name="T59" fmla="*/ 25 h 95"/>
                <a:gd name="T60" fmla="*/ 0 w 769"/>
                <a:gd name="T61" fmla="*/ 45 h 95"/>
                <a:gd name="T62" fmla="*/ 0 w 769"/>
                <a:gd name="T63" fmla="*/ 60 h 95"/>
                <a:gd name="T64" fmla="*/ 5 w 769"/>
                <a:gd name="T65" fmla="*/ 58 h 95"/>
                <a:gd name="T66" fmla="*/ 5 w 769"/>
                <a:gd name="T67" fmla="*/ 45 h 95"/>
                <a:gd name="T68" fmla="*/ 7 w 769"/>
                <a:gd name="T69" fmla="*/ 25 h 95"/>
                <a:gd name="T70" fmla="*/ 10 w 769"/>
                <a:gd name="T71" fmla="*/ 7 h 95"/>
                <a:gd name="T72" fmla="*/ 10 w 769"/>
                <a:gd name="T73" fmla="*/ 0 h 95"/>
                <a:gd name="T74" fmla="*/ 10 w 769"/>
                <a:gd name="T75" fmla="*/ 0 h 95"/>
                <a:gd name="T76" fmla="*/ 10 w 769"/>
                <a:gd name="T77" fmla="*/ 0 h 95"/>
                <a:gd name="T78" fmla="*/ 9 w 769"/>
                <a:gd name="T79" fmla="*/ 0 h 95"/>
                <a:gd name="T80" fmla="*/ 9 w 769"/>
                <a:gd name="T81" fmla="*/ 0 h 95"/>
                <a:gd name="T82" fmla="*/ 7 w 769"/>
                <a:gd name="T83" fmla="*/ 0 h 95"/>
                <a:gd name="T84" fmla="*/ 7 w 769"/>
                <a:gd name="T85" fmla="*/ 2 h 95"/>
                <a:gd name="T86" fmla="*/ 7 w 769"/>
                <a:gd name="T87" fmla="*/ 2 h 95"/>
                <a:gd name="T88" fmla="*/ 5 w 769"/>
                <a:gd name="T89" fmla="*/ 2 h 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9"/>
                <a:gd name="T136" fmla="*/ 0 h 95"/>
                <a:gd name="T137" fmla="*/ 769 w 769"/>
                <a:gd name="T138" fmla="*/ 95 h 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9" h="95">
                  <a:moveTo>
                    <a:pt x="769" y="63"/>
                  </a:moveTo>
                  <a:lnTo>
                    <a:pt x="768" y="45"/>
                  </a:lnTo>
                  <a:lnTo>
                    <a:pt x="768" y="42"/>
                  </a:lnTo>
                  <a:lnTo>
                    <a:pt x="766" y="42"/>
                  </a:lnTo>
                  <a:lnTo>
                    <a:pt x="766" y="43"/>
                  </a:lnTo>
                  <a:lnTo>
                    <a:pt x="765" y="43"/>
                  </a:lnTo>
                  <a:lnTo>
                    <a:pt x="763" y="43"/>
                  </a:lnTo>
                  <a:lnTo>
                    <a:pt x="763" y="45"/>
                  </a:lnTo>
                  <a:lnTo>
                    <a:pt x="765" y="63"/>
                  </a:lnTo>
                  <a:lnTo>
                    <a:pt x="769" y="63"/>
                  </a:lnTo>
                  <a:lnTo>
                    <a:pt x="768" y="83"/>
                  </a:lnTo>
                  <a:lnTo>
                    <a:pt x="768" y="95"/>
                  </a:lnTo>
                  <a:lnTo>
                    <a:pt x="766" y="95"/>
                  </a:lnTo>
                  <a:lnTo>
                    <a:pt x="765" y="95"/>
                  </a:lnTo>
                  <a:lnTo>
                    <a:pt x="763" y="95"/>
                  </a:lnTo>
                  <a:lnTo>
                    <a:pt x="763" y="83"/>
                  </a:lnTo>
                  <a:lnTo>
                    <a:pt x="765" y="63"/>
                  </a:lnTo>
                  <a:lnTo>
                    <a:pt x="769" y="63"/>
                  </a:lnTo>
                  <a:close/>
                  <a:moveTo>
                    <a:pt x="5" y="2"/>
                  </a:moveTo>
                  <a:lnTo>
                    <a:pt x="5" y="5"/>
                  </a:lnTo>
                  <a:lnTo>
                    <a:pt x="2" y="25"/>
                  </a:lnTo>
                  <a:lnTo>
                    <a:pt x="0" y="45"/>
                  </a:lnTo>
                  <a:lnTo>
                    <a:pt x="0" y="60"/>
                  </a:lnTo>
                  <a:lnTo>
                    <a:pt x="5" y="58"/>
                  </a:lnTo>
                  <a:lnTo>
                    <a:pt x="5" y="45"/>
                  </a:lnTo>
                  <a:lnTo>
                    <a:pt x="7" y="25"/>
                  </a:lnTo>
                  <a:lnTo>
                    <a:pt x="10" y="7"/>
                  </a:lnTo>
                  <a:lnTo>
                    <a:pt x="10" y="0"/>
                  </a:lnTo>
                  <a:lnTo>
                    <a:pt x="9" y="0"/>
                  </a:lnTo>
                  <a:lnTo>
                    <a:pt x="7" y="0"/>
                  </a:lnTo>
                  <a:lnTo>
                    <a:pt x="7" y="2"/>
                  </a:lnTo>
                  <a:lnTo>
                    <a:pt x="5" y="2"/>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4" name="Freeform 311"/>
            <p:cNvSpPr>
              <a:spLocks noEditPoints="1"/>
            </p:cNvSpPr>
            <p:nvPr/>
          </p:nvSpPr>
          <p:spPr bwMode="auto">
            <a:xfrm>
              <a:off x="1651" y="2882"/>
              <a:ext cx="762" cy="96"/>
            </a:xfrm>
            <a:custGeom>
              <a:avLst/>
              <a:gdLst>
                <a:gd name="T0" fmla="*/ 762 w 762"/>
                <a:gd name="T1" fmla="*/ 63 h 96"/>
                <a:gd name="T2" fmla="*/ 762 w 762"/>
                <a:gd name="T3" fmla="*/ 45 h 96"/>
                <a:gd name="T4" fmla="*/ 762 w 762"/>
                <a:gd name="T5" fmla="*/ 43 h 96"/>
                <a:gd name="T6" fmla="*/ 762 w 762"/>
                <a:gd name="T7" fmla="*/ 43 h 96"/>
                <a:gd name="T8" fmla="*/ 761 w 762"/>
                <a:gd name="T9" fmla="*/ 43 h 96"/>
                <a:gd name="T10" fmla="*/ 761 w 762"/>
                <a:gd name="T11" fmla="*/ 43 h 96"/>
                <a:gd name="T12" fmla="*/ 759 w 762"/>
                <a:gd name="T13" fmla="*/ 43 h 96"/>
                <a:gd name="T14" fmla="*/ 759 w 762"/>
                <a:gd name="T15" fmla="*/ 43 h 96"/>
                <a:gd name="T16" fmla="*/ 759 w 762"/>
                <a:gd name="T17" fmla="*/ 43 h 96"/>
                <a:gd name="T18" fmla="*/ 757 w 762"/>
                <a:gd name="T19" fmla="*/ 43 h 96"/>
                <a:gd name="T20" fmla="*/ 757 w 762"/>
                <a:gd name="T21" fmla="*/ 43 h 96"/>
                <a:gd name="T22" fmla="*/ 757 w 762"/>
                <a:gd name="T23" fmla="*/ 45 h 96"/>
                <a:gd name="T24" fmla="*/ 757 w 762"/>
                <a:gd name="T25" fmla="*/ 63 h 96"/>
                <a:gd name="T26" fmla="*/ 762 w 762"/>
                <a:gd name="T27" fmla="*/ 63 h 96"/>
                <a:gd name="T28" fmla="*/ 762 w 762"/>
                <a:gd name="T29" fmla="*/ 83 h 96"/>
                <a:gd name="T30" fmla="*/ 761 w 762"/>
                <a:gd name="T31" fmla="*/ 95 h 96"/>
                <a:gd name="T32" fmla="*/ 761 w 762"/>
                <a:gd name="T33" fmla="*/ 95 h 96"/>
                <a:gd name="T34" fmla="*/ 761 w 762"/>
                <a:gd name="T35" fmla="*/ 95 h 96"/>
                <a:gd name="T36" fmla="*/ 759 w 762"/>
                <a:gd name="T37" fmla="*/ 95 h 96"/>
                <a:gd name="T38" fmla="*/ 759 w 762"/>
                <a:gd name="T39" fmla="*/ 95 h 96"/>
                <a:gd name="T40" fmla="*/ 759 w 762"/>
                <a:gd name="T41" fmla="*/ 95 h 96"/>
                <a:gd name="T42" fmla="*/ 757 w 762"/>
                <a:gd name="T43" fmla="*/ 95 h 96"/>
                <a:gd name="T44" fmla="*/ 757 w 762"/>
                <a:gd name="T45" fmla="*/ 95 h 96"/>
                <a:gd name="T46" fmla="*/ 756 w 762"/>
                <a:gd name="T47" fmla="*/ 96 h 96"/>
                <a:gd name="T48" fmla="*/ 757 w 762"/>
                <a:gd name="T49" fmla="*/ 83 h 96"/>
                <a:gd name="T50" fmla="*/ 757 w 762"/>
                <a:gd name="T51" fmla="*/ 63 h 96"/>
                <a:gd name="T52" fmla="*/ 762 w 762"/>
                <a:gd name="T53" fmla="*/ 63 h 96"/>
                <a:gd name="T54" fmla="*/ 5 w 762"/>
                <a:gd name="T55" fmla="*/ 0 h 96"/>
                <a:gd name="T56" fmla="*/ 3 w 762"/>
                <a:gd name="T57" fmla="*/ 5 h 96"/>
                <a:gd name="T58" fmla="*/ 1 w 762"/>
                <a:gd name="T59" fmla="*/ 25 h 96"/>
                <a:gd name="T60" fmla="*/ 0 w 762"/>
                <a:gd name="T61" fmla="*/ 45 h 96"/>
                <a:gd name="T62" fmla="*/ 0 w 762"/>
                <a:gd name="T63" fmla="*/ 58 h 96"/>
                <a:gd name="T64" fmla="*/ 5 w 762"/>
                <a:gd name="T65" fmla="*/ 56 h 96"/>
                <a:gd name="T66" fmla="*/ 5 w 762"/>
                <a:gd name="T67" fmla="*/ 45 h 96"/>
                <a:gd name="T68" fmla="*/ 6 w 762"/>
                <a:gd name="T69" fmla="*/ 25 h 96"/>
                <a:gd name="T70" fmla="*/ 8 w 762"/>
                <a:gd name="T71" fmla="*/ 7 h 96"/>
                <a:gd name="T72" fmla="*/ 10 w 762"/>
                <a:gd name="T73" fmla="*/ 0 h 96"/>
                <a:gd name="T74" fmla="*/ 10 w 762"/>
                <a:gd name="T75" fmla="*/ 0 h 96"/>
                <a:gd name="T76" fmla="*/ 8 w 762"/>
                <a:gd name="T77" fmla="*/ 0 h 96"/>
                <a:gd name="T78" fmla="*/ 8 w 762"/>
                <a:gd name="T79" fmla="*/ 0 h 96"/>
                <a:gd name="T80" fmla="*/ 6 w 762"/>
                <a:gd name="T81" fmla="*/ 0 h 96"/>
                <a:gd name="T82" fmla="*/ 6 w 762"/>
                <a:gd name="T83" fmla="*/ 0 h 96"/>
                <a:gd name="T84" fmla="*/ 6 w 762"/>
                <a:gd name="T85" fmla="*/ 0 h 96"/>
                <a:gd name="T86" fmla="*/ 5 w 762"/>
                <a:gd name="T87" fmla="*/ 0 h 96"/>
                <a:gd name="T88" fmla="*/ 5 w 762"/>
                <a:gd name="T89" fmla="*/ 0 h 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2"/>
                <a:gd name="T136" fmla="*/ 0 h 96"/>
                <a:gd name="T137" fmla="*/ 762 w 762"/>
                <a:gd name="T138" fmla="*/ 96 h 9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2" h="96">
                  <a:moveTo>
                    <a:pt x="762" y="63"/>
                  </a:moveTo>
                  <a:lnTo>
                    <a:pt x="762" y="45"/>
                  </a:lnTo>
                  <a:lnTo>
                    <a:pt x="762" y="43"/>
                  </a:lnTo>
                  <a:lnTo>
                    <a:pt x="761" y="43"/>
                  </a:lnTo>
                  <a:lnTo>
                    <a:pt x="759" y="43"/>
                  </a:lnTo>
                  <a:lnTo>
                    <a:pt x="757" y="43"/>
                  </a:lnTo>
                  <a:lnTo>
                    <a:pt x="757" y="45"/>
                  </a:lnTo>
                  <a:lnTo>
                    <a:pt x="757" y="63"/>
                  </a:lnTo>
                  <a:lnTo>
                    <a:pt x="762" y="63"/>
                  </a:lnTo>
                  <a:lnTo>
                    <a:pt x="762" y="83"/>
                  </a:lnTo>
                  <a:lnTo>
                    <a:pt x="761" y="95"/>
                  </a:lnTo>
                  <a:lnTo>
                    <a:pt x="759" y="95"/>
                  </a:lnTo>
                  <a:lnTo>
                    <a:pt x="757" y="95"/>
                  </a:lnTo>
                  <a:lnTo>
                    <a:pt x="756" y="96"/>
                  </a:lnTo>
                  <a:lnTo>
                    <a:pt x="757" y="83"/>
                  </a:lnTo>
                  <a:lnTo>
                    <a:pt x="757" y="63"/>
                  </a:lnTo>
                  <a:lnTo>
                    <a:pt x="762" y="63"/>
                  </a:lnTo>
                  <a:close/>
                  <a:moveTo>
                    <a:pt x="5" y="0"/>
                  </a:moveTo>
                  <a:lnTo>
                    <a:pt x="3" y="5"/>
                  </a:lnTo>
                  <a:lnTo>
                    <a:pt x="1" y="25"/>
                  </a:lnTo>
                  <a:lnTo>
                    <a:pt x="0" y="45"/>
                  </a:lnTo>
                  <a:lnTo>
                    <a:pt x="0" y="58"/>
                  </a:lnTo>
                  <a:lnTo>
                    <a:pt x="5" y="56"/>
                  </a:lnTo>
                  <a:lnTo>
                    <a:pt x="5" y="45"/>
                  </a:lnTo>
                  <a:lnTo>
                    <a:pt x="6" y="25"/>
                  </a:lnTo>
                  <a:lnTo>
                    <a:pt x="8" y="7"/>
                  </a:lnTo>
                  <a:lnTo>
                    <a:pt x="10" y="0"/>
                  </a:lnTo>
                  <a:lnTo>
                    <a:pt x="8" y="0"/>
                  </a:lnTo>
                  <a:lnTo>
                    <a:pt x="6"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5" name="Freeform 312"/>
            <p:cNvSpPr>
              <a:spLocks noEditPoints="1"/>
            </p:cNvSpPr>
            <p:nvPr/>
          </p:nvSpPr>
          <p:spPr bwMode="auto">
            <a:xfrm>
              <a:off x="1652" y="2880"/>
              <a:ext cx="760" cy="98"/>
            </a:xfrm>
            <a:custGeom>
              <a:avLst/>
              <a:gdLst>
                <a:gd name="T0" fmla="*/ 760 w 760"/>
                <a:gd name="T1" fmla="*/ 65 h 98"/>
                <a:gd name="T2" fmla="*/ 758 w 760"/>
                <a:gd name="T3" fmla="*/ 47 h 98"/>
                <a:gd name="T4" fmla="*/ 758 w 760"/>
                <a:gd name="T5" fmla="*/ 45 h 98"/>
                <a:gd name="T6" fmla="*/ 758 w 760"/>
                <a:gd name="T7" fmla="*/ 45 h 98"/>
                <a:gd name="T8" fmla="*/ 758 w 760"/>
                <a:gd name="T9" fmla="*/ 45 h 98"/>
                <a:gd name="T10" fmla="*/ 756 w 760"/>
                <a:gd name="T11" fmla="*/ 45 h 98"/>
                <a:gd name="T12" fmla="*/ 756 w 760"/>
                <a:gd name="T13" fmla="*/ 45 h 98"/>
                <a:gd name="T14" fmla="*/ 756 w 760"/>
                <a:gd name="T15" fmla="*/ 45 h 98"/>
                <a:gd name="T16" fmla="*/ 755 w 760"/>
                <a:gd name="T17" fmla="*/ 45 h 98"/>
                <a:gd name="T18" fmla="*/ 755 w 760"/>
                <a:gd name="T19" fmla="*/ 45 h 98"/>
                <a:gd name="T20" fmla="*/ 753 w 760"/>
                <a:gd name="T21" fmla="*/ 45 h 98"/>
                <a:gd name="T22" fmla="*/ 753 w 760"/>
                <a:gd name="T23" fmla="*/ 47 h 98"/>
                <a:gd name="T24" fmla="*/ 755 w 760"/>
                <a:gd name="T25" fmla="*/ 65 h 98"/>
                <a:gd name="T26" fmla="*/ 760 w 760"/>
                <a:gd name="T27" fmla="*/ 65 h 98"/>
                <a:gd name="T28" fmla="*/ 758 w 760"/>
                <a:gd name="T29" fmla="*/ 85 h 98"/>
                <a:gd name="T30" fmla="*/ 758 w 760"/>
                <a:gd name="T31" fmla="*/ 97 h 98"/>
                <a:gd name="T32" fmla="*/ 758 w 760"/>
                <a:gd name="T33" fmla="*/ 97 h 98"/>
                <a:gd name="T34" fmla="*/ 756 w 760"/>
                <a:gd name="T35" fmla="*/ 97 h 98"/>
                <a:gd name="T36" fmla="*/ 756 w 760"/>
                <a:gd name="T37" fmla="*/ 97 h 98"/>
                <a:gd name="T38" fmla="*/ 755 w 760"/>
                <a:gd name="T39" fmla="*/ 98 h 98"/>
                <a:gd name="T40" fmla="*/ 755 w 760"/>
                <a:gd name="T41" fmla="*/ 98 h 98"/>
                <a:gd name="T42" fmla="*/ 755 w 760"/>
                <a:gd name="T43" fmla="*/ 98 h 98"/>
                <a:gd name="T44" fmla="*/ 753 w 760"/>
                <a:gd name="T45" fmla="*/ 98 h 98"/>
                <a:gd name="T46" fmla="*/ 753 w 760"/>
                <a:gd name="T47" fmla="*/ 98 h 98"/>
                <a:gd name="T48" fmla="*/ 753 w 760"/>
                <a:gd name="T49" fmla="*/ 85 h 98"/>
                <a:gd name="T50" fmla="*/ 755 w 760"/>
                <a:gd name="T51" fmla="*/ 65 h 98"/>
                <a:gd name="T52" fmla="*/ 760 w 760"/>
                <a:gd name="T53" fmla="*/ 65 h 98"/>
                <a:gd name="T54" fmla="*/ 5 w 760"/>
                <a:gd name="T55" fmla="*/ 2 h 98"/>
                <a:gd name="T56" fmla="*/ 5 w 760"/>
                <a:gd name="T57" fmla="*/ 9 h 98"/>
                <a:gd name="T58" fmla="*/ 2 w 760"/>
                <a:gd name="T59" fmla="*/ 27 h 98"/>
                <a:gd name="T60" fmla="*/ 0 w 760"/>
                <a:gd name="T61" fmla="*/ 47 h 98"/>
                <a:gd name="T62" fmla="*/ 0 w 760"/>
                <a:gd name="T63" fmla="*/ 60 h 98"/>
                <a:gd name="T64" fmla="*/ 5 w 760"/>
                <a:gd name="T65" fmla="*/ 57 h 98"/>
                <a:gd name="T66" fmla="*/ 5 w 760"/>
                <a:gd name="T67" fmla="*/ 47 h 98"/>
                <a:gd name="T68" fmla="*/ 7 w 760"/>
                <a:gd name="T69" fmla="*/ 27 h 98"/>
                <a:gd name="T70" fmla="*/ 10 w 760"/>
                <a:gd name="T71" fmla="*/ 9 h 98"/>
                <a:gd name="T72" fmla="*/ 12 w 760"/>
                <a:gd name="T73" fmla="*/ 0 h 98"/>
                <a:gd name="T74" fmla="*/ 10 w 760"/>
                <a:gd name="T75" fmla="*/ 0 h 98"/>
                <a:gd name="T76" fmla="*/ 10 w 760"/>
                <a:gd name="T77" fmla="*/ 0 h 98"/>
                <a:gd name="T78" fmla="*/ 9 w 760"/>
                <a:gd name="T79" fmla="*/ 0 h 98"/>
                <a:gd name="T80" fmla="*/ 9 w 760"/>
                <a:gd name="T81" fmla="*/ 2 h 98"/>
                <a:gd name="T82" fmla="*/ 9 w 760"/>
                <a:gd name="T83" fmla="*/ 2 h 98"/>
                <a:gd name="T84" fmla="*/ 7 w 760"/>
                <a:gd name="T85" fmla="*/ 2 h 98"/>
                <a:gd name="T86" fmla="*/ 7 w 760"/>
                <a:gd name="T87" fmla="*/ 2 h 98"/>
                <a:gd name="T88" fmla="*/ 5 w 760"/>
                <a:gd name="T89" fmla="*/ 2 h 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98"/>
                <a:gd name="T137" fmla="*/ 760 w 760"/>
                <a:gd name="T138" fmla="*/ 98 h 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98">
                  <a:moveTo>
                    <a:pt x="760" y="65"/>
                  </a:moveTo>
                  <a:lnTo>
                    <a:pt x="758" y="47"/>
                  </a:lnTo>
                  <a:lnTo>
                    <a:pt x="758" y="45"/>
                  </a:lnTo>
                  <a:lnTo>
                    <a:pt x="756" y="45"/>
                  </a:lnTo>
                  <a:lnTo>
                    <a:pt x="755" y="45"/>
                  </a:lnTo>
                  <a:lnTo>
                    <a:pt x="753" y="45"/>
                  </a:lnTo>
                  <a:lnTo>
                    <a:pt x="753" y="47"/>
                  </a:lnTo>
                  <a:lnTo>
                    <a:pt x="755" y="65"/>
                  </a:lnTo>
                  <a:lnTo>
                    <a:pt x="760" y="65"/>
                  </a:lnTo>
                  <a:lnTo>
                    <a:pt x="758" y="85"/>
                  </a:lnTo>
                  <a:lnTo>
                    <a:pt x="758" y="97"/>
                  </a:lnTo>
                  <a:lnTo>
                    <a:pt x="756" y="97"/>
                  </a:lnTo>
                  <a:lnTo>
                    <a:pt x="755" y="98"/>
                  </a:lnTo>
                  <a:lnTo>
                    <a:pt x="753" y="98"/>
                  </a:lnTo>
                  <a:lnTo>
                    <a:pt x="753" y="85"/>
                  </a:lnTo>
                  <a:lnTo>
                    <a:pt x="755" y="65"/>
                  </a:lnTo>
                  <a:lnTo>
                    <a:pt x="760" y="65"/>
                  </a:lnTo>
                  <a:close/>
                  <a:moveTo>
                    <a:pt x="5" y="2"/>
                  </a:moveTo>
                  <a:lnTo>
                    <a:pt x="5" y="9"/>
                  </a:lnTo>
                  <a:lnTo>
                    <a:pt x="2" y="27"/>
                  </a:lnTo>
                  <a:lnTo>
                    <a:pt x="0" y="47"/>
                  </a:lnTo>
                  <a:lnTo>
                    <a:pt x="0" y="60"/>
                  </a:lnTo>
                  <a:lnTo>
                    <a:pt x="5" y="57"/>
                  </a:lnTo>
                  <a:lnTo>
                    <a:pt x="5" y="47"/>
                  </a:lnTo>
                  <a:lnTo>
                    <a:pt x="7" y="27"/>
                  </a:lnTo>
                  <a:lnTo>
                    <a:pt x="10" y="9"/>
                  </a:lnTo>
                  <a:lnTo>
                    <a:pt x="12" y="0"/>
                  </a:lnTo>
                  <a:lnTo>
                    <a:pt x="10" y="0"/>
                  </a:lnTo>
                  <a:lnTo>
                    <a:pt x="9" y="0"/>
                  </a:lnTo>
                  <a:lnTo>
                    <a:pt x="9" y="2"/>
                  </a:lnTo>
                  <a:lnTo>
                    <a:pt x="7" y="2"/>
                  </a:lnTo>
                  <a:lnTo>
                    <a:pt x="5" y="2"/>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6" name="Freeform 313"/>
            <p:cNvSpPr>
              <a:spLocks noEditPoints="1"/>
            </p:cNvSpPr>
            <p:nvPr/>
          </p:nvSpPr>
          <p:spPr bwMode="auto">
            <a:xfrm>
              <a:off x="1656" y="2880"/>
              <a:ext cx="752" cy="98"/>
            </a:xfrm>
            <a:custGeom>
              <a:avLst/>
              <a:gdLst>
                <a:gd name="T0" fmla="*/ 752 w 752"/>
                <a:gd name="T1" fmla="*/ 65 h 98"/>
                <a:gd name="T2" fmla="*/ 752 w 752"/>
                <a:gd name="T3" fmla="*/ 47 h 98"/>
                <a:gd name="T4" fmla="*/ 752 w 752"/>
                <a:gd name="T5" fmla="*/ 45 h 98"/>
                <a:gd name="T6" fmla="*/ 752 w 752"/>
                <a:gd name="T7" fmla="*/ 45 h 98"/>
                <a:gd name="T8" fmla="*/ 751 w 752"/>
                <a:gd name="T9" fmla="*/ 45 h 98"/>
                <a:gd name="T10" fmla="*/ 751 w 752"/>
                <a:gd name="T11" fmla="*/ 45 h 98"/>
                <a:gd name="T12" fmla="*/ 749 w 752"/>
                <a:gd name="T13" fmla="*/ 45 h 98"/>
                <a:gd name="T14" fmla="*/ 749 w 752"/>
                <a:gd name="T15" fmla="*/ 45 h 98"/>
                <a:gd name="T16" fmla="*/ 749 w 752"/>
                <a:gd name="T17" fmla="*/ 45 h 98"/>
                <a:gd name="T18" fmla="*/ 747 w 752"/>
                <a:gd name="T19" fmla="*/ 45 h 98"/>
                <a:gd name="T20" fmla="*/ 747 w 752"/>
                <a:gd name="T21" fmla="*/ 45 h 98"/>
                <a:gd name="T22" fmla="*/ 747 w 752"/>
                <a:gd name="T23" fmla="*/ 47 h 98"/>
                <a:gd name="T24" fmla="*/ 747 w 752"/>
                <a:gd name="T25" fmla="*/ 65 h 98"/>
                <a:gd name="T26" fmla="*/ 752 w 752"/>
                <a:gd name="T27" fmla="*/ 65 h 98"/>
                <a:gd name="T28" fmla="*/ 752 w 752"/>
                <a:gd name="T29" fmla="*/ 85 h 98"/>
                <a:gd name="T30" fmla="*/ 751 w 752"/>
                <a:gd name="T31" fmla="*/ 98 h 98"/>
                <a:gd name="T32" fmla="*/ 751 w 752"/>
                <a:gd name="T33" fmla="*/ 98 h 98"/>
                <a:gd name="T34" fmla="*/ 751 w 752"/>
                <a:gd name="T35" fmla="*/ 98 h 98"/>
                <a:gd name="T36" fmla="*/ 749 w 752"/>
                <a:gd name="T37" fmla="*/ 98 h 98"/>
                <a:gd name="T38" fmla="*/ 749 w 752"/>
                <a:gd name="T39" fmla="*/ 98 h 98"/>
                <a:gd name="T40" fmla="*/ 749 w 752"/>
                <a:gd name="T41" fmla="*/ 98 h 98"/>
                <a:gd name="T42" fmla="*/ 747 w 752"/>
                <a:gd name="T43" fmla="*/ 98 h 98"/>
                <a:gd name="T44" fmla="*/ 747 w 752"/>
                <a:gd name="T45" fmla="*/ 98 h 98"/>
                <a:gd name="T46" fmla="*/ 746 w 752"/>
                <a:gd name="T47" fmla="*/ 98 h 98"/>
                <a:gd name="T48" fmla="*/ 747 w 752"/>
                <a:gd name="T49" fmla="*/ 85 h 98"/>
                <a:gd name="T50" fmla="*/ 747 w 752"/>
                <a:gd name="T51" fmla="*/ 65 h 98"/>
                <a:gd name="T52" fmla="*/ 752 w 752"/>
                <a:gd name="T53" fmla="*/ 65 h 98"/>
                <a:gd name="T54" fmla="*/ 5 w 752"/>
                <a:gd name="T55" fmla="*/ 2 h 98"/>
                <a:gd name="T56" fmla="*/ 3 w 752"/>
                <a:gd name="T57" fmla="*/ 9 h 98"/>
                <a:gd name="T58" fmla="*/ 1 w 752"/>
                <a:gd name="T59" fmla="*/ 27 h 98"/>
                <a:gd name="T60" fmla="*/ 0 w 752"/>
                <a:gd name="T61" fmla="*/ 47 h 98"/>
                <a:gd name="T62" fmla="*/ 0 w 752"/>
                <a:gd name="T63" fmla="*/ 58 h 98"/>
                <a:gd name="T64" fmla="*/ 5 w 752"/>
                <a:gd name="T65" fmla="*/ 57 h 98"/>
                <a:gd name="T66" fmla="*/ 5 w 752"/>
                <a:gd name="T67" fmla="*/ 47 h 98"/>
                <a:gd name="T68" fmla="*/ 6 w 752"/>
                <a:gd name="T69" fmla="*/ 29 h 98"/>
                <a:gd name="T70" fmla="*/ 8 w 752"/>
                <a:gd name="T71" fmla="*/ 9 h 98"/>
                <a:gd name="T72" fmla="*/ 10 w 752"/>
                <a:gd name="T73" fmla="*/ 0 h 98"/>
                <a:gd name="T74" fmla="*/ 10 w 752"/>
                <a:gd name="T75" fmla="*/ 0 h 98"/>
                <a:gd name="T76" fmla="*/ 8 w 752"/>
                <a:gd name="T77" fmla="*/ 0 h 98"/>
                <a:gd name="T78" fmla="*/ 8 w 752"/>
                <a:gd name="T79" fmla="*/ 0 h 98"/>
                <a:gd name="T80" fmla="*/ 8 w 752"/>
                <a:gd name="T81" fmla="*/ 0 h 98"/>
                <a:gd name="T82" fmla="*/ 6 w 752"/>
                <a:gd name="T83" fmla="*/ 0 h 98"/>
                <a:gd name="T84" fmla="*/ 6 w 752"/>
                <a:gd name="T85" fmla="*/ 0 h 98"/>
                <a:gd name="T86" fmla="*/ 5 w 752"/>
                <a:gd name="T87" fmla="*/ 0 h 98"/>
                <a:gd name="T88" fmla="*/ 5 w 752"/>
                <a:gd name="T89" fmla="*/ 2 h 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52"/>
                <a:gd name="T136" fmla="*/ 0 h 98"/>
                <a:gd name="T137" fmla="*/ 752 w 752"/>
                <a:gd name="T138" fmla="*/ 98 h 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52" h="98">
                  <a:moveTo>
                    <a:pt x="752" y="65"/>
                  </a:moveTo>
                  <a:lnTo>
                    <a:pt x="752" y="47"/>
                  </a:lnTo>
                  <a:lnTo>
                    <a:pt x="752" y="45"/>
                  </a:lnTo>
                  <a:lnTo>
                    <a:pt x="751" y="45"/>
                  </a:lnTo>
                  <a:lnTo>
                    <a:pt x="749" y="45"/>
                  </a:lnTo>
                  <a:lnTo>
                    <a:pt x="747" y="45"/>
                  </a:lnTo>
                  <a:lnTo>
                    <a:pt x="747" y="47"/>
                  </a:lnTo>
                  <a:lnTo>
                    <a:pt x="747" y="65"/>
                  </a:lnTo>
                  <a:lnTo>
                    <a:pt x="752" y="65"/>
                  </a:lnTo>
                  <a:lnTo>
                    <a:pt x="752" y="85"/>
                  </a:lnTo>
                  <a:lnTo>
                    <a:pt x="751" y="98"/>
                  </a:lnTo>
                  <a:lnTo>
                    <a:pt x="749" y="98"/>
                  </a:lnTo>
                  <a:lnTo>
                    <a:pt x="747" y="98"/>
                  </a:lnTo>
                  <a:lnTo>
                    <a:pt x="746" y="98"/>
                  </a:lnTo>
                  <a:lnTo>
                    <a:pt x="747" y="85"/>
                  </a:lnTo>
                  <a:lnTo>
                    <a:pt x="747" y="65"/>
                  </a:lnTo>
                  <a:lnTo>
                    <a:pt x="752" y="65"/>
                  </a:lnTo>
                  <a:close/>
                  <a:moveTo>
                    <a:pt x="5" y="2"/>
                  </a:moveTo>
                  <a:lnTo>
                    <a:pt x="3" y="9"/>
                  </a:lnTo>
                  <a:lnTo>
                    <a:pt x="1" y="27"/>
                  </a:lnTo>
                  <a:lnTo>
                    <a:pt x="0" y="47"/>
                  </a:lnTo>
                  <a:lnTo>
                    <a:pt x="0" y="58"/>
                  </a:lnTo>
                  <a:lnTo>
                    <a:pt x="5" y="57"/>
                  </a:lnTo>
                  <a:lnTo>
                    <a:pt x="5" y="47"/>
                  </a:lnTo>
                  <a:lnTo>
                    <a:pt x="6" y="29"/>
                  </a:lnTo>
                  <a:lnTo>
                    <a:pt x="8" y="9"/>
                  </a:lnTo>
                  <a:lnTo>
                    <a:pt x="10" y="0"/>
                  </a:lnTo>
                  <a:lnTo>
                    <a:pt x="8" y="0"/>
                  </a:lnTo>
                  <a:lnTo>
                    <a:pt x="6" y="0"/>
                  </a:lnTo>
                  <a:lnTo>
                    <a:pt x="5" y="0"/>
                  </a:lnTo>
                  <a:lnTo>
                    <a:pt x="5" y="2"/>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7" name="Freeform 314"/>
            <p:cNvSpPr>
              <a:spLocks noEditPoints="1"/>
            </p:cNvSpPr>
            <p:nvPr/>
          </p:nvSpPr>
          <p:spPr bwMode="auto">
            <a:xfrm>
              <a:off x="1657" y="2879"/>
              <a:ext cx="750" cy="99"/>
            </a:xfrm>
            <a:custGeom>
              <a:avLst/>
              <a:gdLst>
                <a:gd name="T0" fmla="*/ 750 w 750"/>
                <a:gd name="T1" fmla="*/ 66 h 99"/>
                <a:gd name="T2" fmla="*/ 748 w 750"/>
                <a:gd name="T3" fmla="*/ 48 h 99"/>
                <a:gd name="T4" fmla="*/ 748 w 750"/>
                <a:gd name="T5" fmla="*/ 46 h 99"/>
                <a:gd name="T6" fmla="*/ 748 w 750"/>
                <a:gd name="T7" fmla="*/ 46 h 99"/>
                <a:gd name="T8" fmla="*/ 748 w 750"/>
                <a:gd name="T9" fmla="*/ 46 h 99"/>
                <a:gd name="T10" fmla="*/ 746 w 750"/>
                <a:gd name="T11" fmla="*/ 46 h 99"/>
                <a:gd name="T12" fmla="*/ 746 w 750"/>
                <a:gd name="T13" fmla="*/ 46 h 99"/>
                <a:gd name="T14" fmla="*/ 746 w 750"/>
                <a:gd name="T15" fmla="*/ 46 h 99"/>
                <a:gd name="T16" fmla="*/ 745 w 750"/>
                <a:gd name="T17" fmla="*/ 48 h 99"/>
                <a:gd name="T18" fmla="*/ 745 w 750"/>
                <a:gd name="T19" fmla="*/ 48 h 99"/>
                <a:gd name="T20" fmla="*/ 743 w 750"/>
                <a:gd name="T21" fmla="*/ 48 h 99"/>
                <a:gd name="T22" fmla="*/ 743 w 750"/>
                <a:gd name="T23" fmla="*/ 48 h 99"/>
                <a:gd name="T24" fmla="*/ 745 w 750"/>
                <a:gd name="T25" fmla="*/ 66 h 99"/>
                <a:gd name="T26" fmla="*/ 750 w 750"/>
                <a:gd name="T27" fmla="*/ 66 h 99"/>
                <a:gd name="T28" fmla="*/ 748 w 750"/>
                <a:gd name="T29" fmla="*/ 86 h 99"/>
                <a:gd name="T30" fmla="*/ 748 w 750"/>
                <a:gd name="T31" fmla="*/ 99 h 99"/>
                <a:gd name="T32" fmla="*/ 748 w 750"/>
                <a:gd name="T33" fmla="*/ 99 h 99"/>
                <a:gd name="T34" fmla="*/ 746 w 750"/>
                <a:gd name="T35" fmla="*/ 99 h 99"/>
                <a:gd name="T36" fmla="*/ 746 w 750"/>
                <a:gd name="T37" fmla="*/ 99 h 99"/>
                <a:gd name="T38" fmla="*/ 745 w 750"/>
                <a:gd name="T39" fmla="*/ 99 h 99"/>
                <a:gd name="T40" fmla="*/ 745 w 750"/>
                <a:gd name="T41" fmla="*/ 99 h 99"/>
                <a:gd name="T42" fmla="*/ 745 w 750"/>
                <a:gd name="T43" fmla="*/ 99 h 99"/>
                <a:gd name="T44" fmla="*/ 743 w 750"/>
                <a:gd name="T45" fmla="*/ 99 h 99"/>
                <a:gd name="T46" fmla="*/ 743 w 750"/>
                <a:gd name="T47" fmla="*/ 99 h 99"/>
                <a:gd name="T48" fmla="*/ 743 w 750"/>
                <a:gd name="T49" fmla="*/ 86 h 99"/>
                <a:gd name="T50" fmla="*/ 745 w 750"/>
                <a:gd name="T51" fmla="*/ 66 h 99"/>
                <a:gd name="T52" fmla="*/ 750 w 750"/>
                <a:gd name="T53" fmla="*/ 66 h 99"/>
                <a:gd name="T54" fmla="*/ 7 w 750"/>
                <a:gd name="T55" fmla="*/ 1 h 99"/>
                <a:gd name="T56" fmla="*/ 5 w 750"/>
                <a:gd name="T57" fmla="*/ 10 h 99"/>
                <a:gd name="T58" fmla="*/ 2 w 750"/>
                <a:gd name="T59" fmla="*/ 28 h 99"/>
                <a:gd name="T60" fmla="*/ 0 w 750"/>
                <a:gd name="T61" fmla="*/ 48 h 99"/>
                <a:gd name="T62" fmla="*/ 0 w 750"/>
                <a:gd name="T63" fmla="*/ 58 h 99"/>
                <a:gd name="T64" fmla="*/ 5 w 750"/>
                <a:gd name="T65" fmla="*/ 56 h 99"/>
                <a:gd name="T66" fmla="*/ 5 w 750"/>
                <a:gd name="T67" fmla="*/ 48 h 99"/>
                <a:gd name="T68" fmla="*/ 7 w 750"/>
                <a:gd name="T69" fmla="*/ 30 h 99"/>
                <a:gd name="T70" fmla="*/ 10 w 750"/>
                <a:gd name="T71" fmla="*/ 11 h 99"/>
                <a:gd name="T72" fmla="*/ 12 w 750"/>
                <a:gd name="T73" fmla="*/ 0 h 99"/>
                <a:gd name="T74" fmla="*/ 10 w 750"/>
                <a:gd name="T75" fmla="*/ 0 h 99"/>
                <a:gd name="T76" fmla="*/ 10 w 750"/>
                <a:gd name="T77" fmla="*/ 0 h 99"/>
                <a:gd name="T78" fmla="*/ 10 w 750"/>
                <a:gd name="T79" fmla="*/ 1 h 99"/>
                <a:gd name="T80" fmla="*/ 9 w 750"/>
                <a:gd name="T81" fmla="*/ 1 h 99"/>
                <a:gd name="T82" fmla="*/ 9 w 750"/>
                <a:gd name="T83" fmla="*/ 1 h 99"/>
                <a:gd name="T84" fmla="*/ 7 w 750"/>
                <a:gd name="T85" fmla="*/ 1 h 99"/>
                <a:gd name="T86" fmla="*/ 7 w 750"/>
                <a:gd name="T87" fmla="*/ 1 h 99"/>
                <a:gd name="T88" fmla="*/ 7 w 750"/>
                <a:gd name="T89" fmla="*/ 1 h 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50"/>
                <a:gd name="T136" fmla="*/ 0 h 99"/>
                <a:gd name="T137" fmla="*/ 750 w 750"/>
                <a:gd name="T138" fmla="*/ 99 h 9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50" h="99">
                  <a:moveTo>
                    <a:pt x="750" y="66"/>
                  </a:moveTo>
                  <a:lnTo>
                    <a:pt x="748" y="48"/>
                  </a:lnTo>
                  <a:lnTo>
                    <a:pt x="748" y="46"/>
                  </a:lnTo>
                  <a:lnTo>
                    <a:pt x="746" y="46"/>
                  </a:lnTo>
                  <a:lnTo>
                    <a:pt x="745" y="48"/>
                  </a:lnTo>
                  <a:lnTo>
                    <a:pt x="743" y="48"/>
                  </a:lnTo>
                  <a:lnTo>
                    <a:pt x="745" y="66"/>
                  </a:lnTo>
                  <a:lnTo>
                    <a:pt x="750" y="66"/>
                  </a:lnTo>
                  <a:lnTo>
                    <a:pt x="748" y="86"/>
                  </a:lnTo>
                  <a:lnTo>
                    <a:pt x="748" y="99"/>
                  </a:lnTo>
                  <a:lnTo>
                    <a:pt x="746" y="99"/>
                  </a:lnTo>
                  <a:lnTo>
                    <a:pt x="745" y="99"/>
                  </a:lnTo>
                  <a:lnTo>
                    <a:pt x="743" y="99"/>
                  </a:lnTo>
                  <a:lnTo>
                    <a:pt x="743" y="86"/>
                  </a:lnTo>
                  <a:lnTo>
                    <a:pt x="745" y="66"/>
                  </a:lnTo>
                  <a:lnTo>
                    <a:pt x="750" y="66"/>
                  </a:lnTo>
                  <a:close/>
                  <a:moveTo>
                    <a:pt x="7" y="1"/>
                  </a:moveTo>
                  <a:lnTo>
                    <a:pt x="5" y="10"/>
                  </a:lnTo>
                  <a:lnTo>
                    <a:pt x="2" y="28"/>
                  </a:lnTo>
                  <a:lnTo>
                    <a:pt x="0" y="48"/>
                  </a:lnTo>
                  <a:lnTo>
                    <a:pt x="0" y="58"/>
                  </a:lnTo>
                  <a:lnTo>
                    <a:pt x="5" y="56"/>
                  </a:lnTo>
                  <a:lnTo>
                    <a:pt x="5" y="48"/>
                  </a:lnTo>
                  <a:lnTo>
                    <a:pt x="7" y="30"/>
                  </a:lnTo>
                  <a:lnTo>
                    <a:pt x="10" y="11"/>
                  </a:lnTo>
                  <a:lnTo>
                    <a:pt x="12" y="0"/>
                  </a:lnTo>
                  <a:lnTo>
                    <a:pt x="10" y="0"/>
                  </a:lnTo>
                  <a:lnTo>
                    <a:pt x="10" y="1"/>
                  </a:lnTo>
                  <a:lnTo>
                    <a:pt x="9" y="1"/>
                  </a:lnTo>
                  <a:lnTo>
                    <a:pt x="7" y="1"/>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8" name="Freeform 315"/>
            <p:cNvSpPr>
              <a:spLocks noEditPoints="1"/>
            </p:cNvSpPr>
            <p:nvPr/>
          </p:nvSpPr>
          <p:spPr bwMode="auto">
            <a:xfrm>
              <a:off x="1661" y="2879"/>
              <a:ext cx="742" cy="99"/>
            </a:xfrm>
            <a:custGeom>
              <a:avLst/>
              <a:gdLst>
                <a:gd name="T0" fmla="*/ 742 w 742"/>
                <a:gd name="T1" fmla="*/ 66 h 99"/>
                <a:gd name="T2" fmla="*/ 742 w 742"/>
                <a:gd name="T3" fmla="*/ 48 h 99"/>
                <a:gd name="T4" fmla="*/ 742 w 742"/>
                <a:gd name="T5" fmla="*/ 46 h 99"/>
                <a:gd name="T6" fmla="*/ 742 w 742"/>
                <a:gd name="T7" fmla="*/ 46 h 99"/>
                <a:gd name="T8" fmla="*/ 741 w 742"/>
                <a:gd name="T9" fmla="*/ 48 h 99"/>
                <a:gd name="T10" fmla="*/ 741 w 742"/>
                <a:gd name="T11" fmla="*/ 48 h 99"/>
                <a:gd name="T12" fmla="*/ 739 w 742"/>
                <a:gd name="T13" fmla="*/ 48 h 99"/>
                <a:gd name="T14" fmla="*/ 739 w 742"/>
                <a:gd name="T15" fmla="*/ 48 h 99"/>
                <a:gd name="T16" fmla="*/ 739 w 742"/>
                <a:gd name="T17" fmla="*/ 48 h 99"/>
                <a:gd name="T18" fmla="*/ 737 w 742"/>
                <a:gd name="T19" fmla="*/ 48 h 99"/>
                <a:gd name="T20" fmla="*/ 737 w 742"/>
                <a:gd name="T21" fmla="*/ 48 h 99"/>
                <a:gd name="T22" fmla="*/ 737 w 742"/>
                <a:gd name="T23" fmla="*/ 48 h 99"/>
                <a:gd name="T24" fmla="*/ 737 w 742"/>
                <a:gd name="T25" fmla="*/ 66 h 99"/>
                <a:gd name="T26" fmla="*/ 742 w 742"/>
                <a:gd name="T27" fmla="*/ 66 h 99"/>
                <a:gd name="T28" fmla="*/ 742 w 742"/>
                <a:gd name="T29" fmla="*/ 86 h 99"/>
                <a:gd name="T30" fmla="*/ 741 w 742"/>
                <a:gd name="T31" fmla="*/ 99 h 99"/>
                <a:gd name="T32" fmla="*/ 741 w 742"/>
                <a:gd name="T33" fmla="*/ 99 h 99"/>
                <a:gd name="T34" fmla="*/ 741 w 742"/>
                <a:gd name="T35" fmla="*/ 99 h 99"/>
                <a:gd name="T36" fmla="*/ 739 w 742"/>
                <a:gd name="T37" fmla="*/ 99 h 99"/>
                <a:gd name="T38" fmla="*/ 739 w 742"/>
                <a:gd name="T39" fmla="*/ 99 h 99"/>
                <a:gd name="T40" fmla="*/ 737 w 742"/>
                <a:gd name="T41" fmla="*/ 99 h 99"/>
                <a:gd name="T42" fmla="*/ 737 w 742"/>
                <a:gd name="T43" fmla="*/ 99 h 99"/>
                <a:gd name="T44" fmla="*/ 737 w 742"/>
                <a:gd name="T45" fmla="*/ 99 h 99"/>
                <a:gd name="T46" fmla="*/ 736 w 742"/>
                <a:gd name="T47" fmla="*/ 99 h 99"/>
                <a:gd name="T48" fmla="*/ 737 w 742"/>
                <a:gd name="T49" fmla="*/ 86 h 99"/>
                <a:gd name="T50" fmla="*/ 737 w 742"/>
                <a:gd name="T51" fmla="*/ 66 h 99"/>
                <a:gd name="T52" fmla="*/ 742 w 742"/>
                <a:gd name="T53" fmla="*/ 66 h 99"/>
                <a:gd name="T54" fmla="*/ 5 w 742"/>
                <a:gd name="T55" fmla="*/ 1 h 99"/>
                <a:gd name="T56" fmla="*/ 3 w 742"/>
                <a:gd name="T57" fmla="*/ 10 h 99"/>
                <a:gd name="T58" fmla="*/ 1 w 742"/>
                <a:gd name="T59" fmla="*/ 30 h 99"/>
                <a:gd name="T60" fmla="*/ 0 w 742"/>
                <a:gd name="T61" fmla="*/ 48 h 99"/>
                <a:gd name="T62" fmla="*/ 0 w 742"/>
                <a:gd name="T63" fmla="*/ 58 h 99"/>
                <a:gd name="T64" fmla="*/ 5 w 742"/>
                <a:gd name="T65" fmla="*/ 54 h 99"/>
                <a:gd name="T66" fmla="*/ 5 w 742"/>
                <a:gd name="T67" fmla="*/ 48 h 99"/>
                <a:gd name="T68" fmla="*/ 6 w 742"/>
                <a:gd name="T69" fmla="*/ 30 h 99"/>
                <a:gd name="T70" fmla="*/ 8 w 742"/>
                <a:gd name="T71" fmla="*/ 11 h 99"/>
                <a:gd name="T72" fmla="*/ 9 w 742"/>
                <a:gd name="T73" fmla="*/ 0 h 99"/>
                <a:gd name="T74" fmla="*/ 9 w 742"/>
                <a:gd name="T75" fmla="*/ 0 h 99"/>
                <a:gd name="T76" fmla="*/ 9 w 742"/>
                <a:gd name="T77" fmla="*/ 0 h 99"/>
                <a:gd name="T78" fmla="*/ 8 w 742"/>
                <a:gd name="T79" fmla="*/ 0 h 99"/>
                <a:gd name="T80" fmla="*/ 8 w 742"/>
                <a:gd name="T81" fmla="*/ 0 h 99"/>
                <a:gd name="T82" fmla="*/ 6 w 742"/>
                <a:gd name="T83" fmla="*/ 0 h 99"/>
                <a:gd name="T84" fmla="*/ 6 w 742"/>
                <a:gd name="T85" fmla="*/ 0 h 99"/>
                <a:gd name="T86" fmla="*/ 6 w 742"/>
                <a:gd name="T87" fmla="*/ 1 h 99"/>
                <a:gd name="T88" fmla="*/ 5 w 742"/>
                <a:gd name="T89" fmla="*/ 1 h 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42"/>
                <a:gd name="T136" fmla="*/ 0 h 99"/>
                <a:gd name="T137" fmla="*/ 742 w 742"/>
                <a:gd name="T138" fmla="*/ 99 h 9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42" h="99">
                  <a:moveTo>
                    <a:pt x="742" y="66"/>
                  </a:moveTo>
                  <a:lnTo>
                    <a:pt x="742" y="48"/>
                  </a:lnTo>
                  <a:lnTo>
                    <a:pt x="742" y="46"/>
                  </a:lnTo>
                  <a:lnTo>
                    <a:pt x="741" y="48"/>
                  </a:lnTo>
                  <a:lnTo>
                    <a:pt x="739" y="48"/>
                  </a:lnTo>
                  <a:lnTo>
                    <a:pt x="737" y="48"/>
                  </a:lnTo>
                  <a:lnTo>
                    <a:pt x="737" y="66"/>
                  </a:lnTo>
                  <a:lnTo>
                    <a:pt x="742" y="66"/>
                  </a:lnTo>
                  <a:lnTo>
                    <a:pt x="742" y="86"/>
                  </a:lnTo>
                  <a:lnTo>
                    <a:pt x="741" y="99"/>
                  </a:lnTo>
                  <a:lnTo>
                    <a:pt x="739" y="99"/>
                  </a:lnTo>
                  <a:lnTo>
                    <a:pt x="737" y="99"/>
                  </a:lnTo>
                  <a:lnTo>
                    <a:pt x="736" y="99"/>
                  </a:lnTo>
                  <a:lnTo>
                    <a:pt x="737" y="86"/>
                  </a:lnTo>
                  <a:lnTo>
                    <a:pt x="737" y="66"/>
                  </a:lnTo>
                  <a:lnTo>
                    <a:pt x="742" y="66"/>
                  </a:lnTo>
                  <a:close/>
                  <a:moveTo>
                    <a:pt x="5" y="1"/>
                  </a:moveTo>
                  <a:lnTo>
                    <a:pt x="3" y="10"/>
                  </a:lnTo>
                  <a:lnTo>
                    <a:pt x="1" y="30"/>
                  </a:lnTo>
                  <a:lnTo>
                    <a:pt x="0" y="48"/>
                  </a:lnTo>
                  <a:lnTo>
                    <a:pt x="0" y="58"/>
                  </a:lnTo>
                  <a:lnTo>
                    <a:pt x="5" y="54"/>
                  </a:lnTo>
                  <a:lnTo>
                    <a:pt x="5" y="48"/>
                  </a:lnTo>
                  <a:lnTo>
                    <a:pt x="6" y="30"/>
                  </a:lnTo>
                  <a:lnTo>
                    <a:pt x="8" y="11"/>
                  </a:lnTo>
                  <a:lnTo>
                    <a:pt x="9" y="0"/>
                  </a:lnTo>
                  <a:lnTo>
                    <a:pt x="8" y="0"/>
                  </a:lnTo>
                  <a:lnTo>
                    <a:pt x="6" y="0"/>
                  </a:lnTo>
                  <a:lnTo>
                    <a:pt x="6" y="1"/>
                  </a:lnTo>
                  <a:lnTo>
                    <a:pt x="5" y="1"/>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29" name="Freeform 316"/>
            <p:cNvSpPr>
              <a:spLocks noEditPoints="1"/>
            </p:cNvSpPr>
            <p:nvPr/>
          </p:nvSpPr>
          <p:spPr bwMode="auto">
            <a:xfrm>
              <a:off x="1662" y="2877"/>
              <a:ext cx="740" cy="103"/>
            </a:xfrm>
            <a:custGeom>
              <a:avLst/>
              <a:gdLst>
                <a:gd name="T0" fmla="*/ 740 w 740"/>
                <a:gd name="T1" fmla="*/ 68 h 103"/>
                <a:gd name="T2" fmla="*/ 738 w 740"/>
                <a:gd name="T3" fmla="*/ 50 h 103"/>
                <a:gd name="T4" fmla="*/ 738 w 740"/>
                <a:gd name="T5" fmla="*/ 50 h 103"/>
                <a:gd name="T6" fmla="*/ 738 w 740"/>
                <a:gd name="T7" fmla="*/ 50 h 103"/>
                <a:gd name="T8" fmla="*/ 738 w 740"/>
                <a:gd name="T9" fmla="*/ 50 h 103"/>
                <a:gd name="T10" fmla="*/ 736 w 740"/>
                <a:gd name="T11" fmla="*/ 50 h 103"/>
                <a:gd name="T12" fmla="*/ 736 w 740"/>
                <a:gd name="T13" fmla="*/ 50 h 103"/>
                <a:gd name="T14" fmla="*/ 736 w 740"/>
                <a:gd name="T15" fmla="*/ 50 h 103"/>
                <a:gd name="T16" fmla="*/ 735 w 740"/>
                <a:gd name="T17" fmla="*/ 50 h 103"/>
                <a:gd name="T18" fmla="*/ 735 w 740"/>
                <a:gd name="T19" fmla="*/ 50 h 103"/>
                <a:gd name="T20" fmla="*/ 733 w 740"/>
                <a:gd name="T21" fmla="*/ 50 h 103"/>
                <a:gd name="T22" fmla="*/ 733 w 740"/>
                <a:gd name="T23" fmla="*/ 50 h 103"/>
                <a:gd name="T24" fmla="*/ 735 w 740"/>
                <a:gd name="T25" fmla="*/ 68 h 103"/>
                <a:gd name="T26" fmla="*/ 740 w 740"/>
                <a:gd name="T27" fmla="*/ 68 h 103"/>
                <a:gd name="T28" fmla="*/ 738 w 740"/>
                <a:gd name="T29" fmla="*/ 88 h 103"/>
                <a:gd name="T30" fmla="*/ 738 w 740"/>
                <a:gd name="T31" fmla="*/ 101 h 103"/>
                <a:gd name="T32" fmla="*/ 736 w 740"/>
                <a:gd name="T33" fmla="*/ 101 h 103"/>
                <a:gd name="T34" fmla="*/ 736 w 740"/>
                <a:gd name="T35" fmla="*/ 101 h 103"/>
                <a:gd name="T36" fmla="*/ 736 w 740"/>
                <a:gd name="T37" fmla="*/ 101 h 103"/>
                <a:gd name="T38" fmla="*/ 735 w 740"/>
                <a:gd name="T39" fmla="*/ 101 h 103"/>
                <a:gd name="T40" fmla="*/ 735 w 740"/>
                <a:gd name="T41" fmla="*/ 101 h 103"/>
                <a:gd name="T42" fmla="*/ 735 w 740"/>
                <a:gd name="T43" fmla="*/ 101 h 103"/>
                <a:gd name="T44" fmla="*/ 733 w 740"/>
                <a:gd name="T45" fmla="*/ 103 h 103"/>
                <a:gd name="T46" fmla="*/ 733 w 740"/>
                <a:gd name="T47" fmla="*/ 103 h 103"/>
                <a:gd name="T48" fmla="*/ 733 w 740"/>
                <a:gd name="T49" fmla="*/ 88 h 103"/>
                <a:gd name="T50" fmla="*/ 735 w 740"/>
                <a:gd name="T51" fmla="*/ 68 h 103"/>
                <a:gd name="T52" fmla="*/ 740 w 740"/>
                <a:gd name="T53" fmla="*/ 68 h 103"/>
                <a:gd name="T54" fmla="*/ 7 w 740"/>
                <a:gd name="T55" fmla="*/ 2 h 103"/>
                <a:gd name="T56" fmla="*/ 5 w 740"/>
                <a:gd name="T57" fmla="*/ 13 h 103"/>
                <a:gd name="T58" fmla="*/ 2 w 740"/>
                <a:gd name="T59" fmla="*/ 32 h 103"/>
                <a:gd name="T60" fmla="*/ 0 w 740"/>
                <a:gd name="T61" fmla="*/ 50 h 103"/>
                <a:gd name="T62" fmla="*/ 0 w 740"/>
                <a:gd name="T63" fmla="*/ 58 h 103"/>
                <a:gd name="T64" fmla="*/ 5 w 740"/>
                <a:gd name="T65" fmla="*/ 56 h 103"/>
                <a:gd name="T66" fmla="*/ 5 w 740"/>
                <a:gd name="T67" fmla="*/ 50 h 103"/>
                <a:gd name="T68" fmla="*/ 7 w 740"/>
                <a:gd name="T69" fmla="*/ 32 h 103"/>
                <a:gd name="T70" fmla="*/ 10 w 740"/>
                <a:gd name="T71" fmla="*/ 13 h 103"/>
                <a:gd name="T72" fmla="*/ 12 w 740"/>
                <a:gd name="T73" fmla="*/ 0 h 103"/>
                <a:gd name="T74" fmla="*/ 12 w 740"/>
                <a:gd name="T75" fmla="*/ 2 h 103"/>
                <a:gd name="T76" fmla="*/ 10 w 740"/>
                <a:gd name="T77" fmla="*/ 2 h 103"/>
                <a:gd name="T78" fmla="*/ 10 w 740"/>
                <a:gd name="T79" fmla="*/ 2 h 103"/>
                <a:gd name="T80" fmla="*/ 8 w 740"/>
                <a:gd name="T81" fmla="*/ 2 h 103"/>
                <a:gd name="T82" fmla="*/ 8 w 740"/>
                <a:gd name="T83" fmla="*/ 2 h 103"/>
                <a:gd name="T84" fmla="*/ 8 w 740"/>
                <a:gd name="T85" fmla="*/ 2 h 103"/>
                <a:gd name="T86" fmla="*/ 7 w 740"/>
                <a:gd name="T87" fmla="*/ 2 h 103"/>
                <a:gd name="T88" fmla="*/ 7 w 740"/>
                <a:gd name="T89" fmla="*/ 2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40"/>
                <a:gd name="T136" fmla="*/ 0 h 103"/>
                <a:gd name="T137" fmla="*/ 740 w 740"/>
                <a:gd name="T138" fmla="*/ 103 h 1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40" h="103">
                  <a:moveTo>
                    <a:pt x="740" y="68"/>
                  </a:moveTo>
                  <a:lnTo>
                    <a:pt x="738" y="50"/>
                  </a:lnTo>
                  <a:lnTo>
                    <a:pt x="736" y="50"/>
                  </a:lnTo>
                  <a:lnTo>
                    <a:pt x="735" y="50"/>
                  </a:lnTo>
                  <a:lnTo>
                    <a:pt x="733" y="50"/>
                  </a:lnTo>
                  <a:lnTo>
                    <a:pt x="735" y="68"/>
                  </a:lnTo>
                  <a:lnTo>
                    <a:pt x="740" y="68"/>
                  </a:lnTo>
                  <a:lnTo>
                    <a:pt x="738" y="88"/>
                  </a:lnTo>
                  <a:lnTo>
                    <a:pt x="738" y="101"/>
                  </a:lnTo>
                  <a:lnTo>
                    <a:pt x="736" y="101"/>
                  </a:lnTo>
                  <a:lnTo>
                    <a:pt x="735" y="101"/>
                  </a:lnTo>
                  <a:lnTo>
                    <a:pt x="733" y="103"/>
                  </a:lnTo>
                  <a:lnTo>
                    <a:pt x="733" y="88"/>
                  </a:lnTo>
                  <a:lnTo>
                    <a:pt x="735" y="68"/>
                  </a:lnTo>
                  <a:lnTo>
                    <a:pt x="740" y="68"/>
                  </a:lnTo>
                  <a:close/>
                  <a:moveTo>
                    <a:pt x="7" y="2"/>
                  </a:moveTo>
                  <a:lnTo>
                    <a:pt x="5" y="13"/>
                  </a:lnTo>
                  <a:lnTo>
                    <a:pt x="2" y="32"/>
                  </a:lnTo>
                  <a:lnTo>
                    <a:pt x="0" y="50"/>
                  </a:lnTo>
                  <a:lnTo>
                    <a:pt x="0" y="58"/>
                  </a:lnTo>
                  <a:lnTo>
                    <a:pt x="5" y="56"/>
                  </a:lnTo>
                  <a:lnTo>
                    <a:pt x="5" y="50"/>
                  </a:lnTo>
                  <a:lnTo>
                    <a:pt x="7" y="32"/>
                  </a:lnTo>
                  <a:lnTo>
                    <a:pt x="10" y="13"/>
                  </a:lnTo>
                  <a:lnTo>
                    <a:pt x="12" y="0"/>
                  </a:lnTo>
                  <a:lnTo>
                    <a:pt x="12" y="2"/>
                  </a:lnTo>
                  <a:lnTo>
                    <a:pt x="10" y="2"/>
                  </a:lnTo>
                  <a:lnTo>
                    <a:pt x="8" y="2"/>
                  </a:lnTo>
                  <a:lnTo>
                    <a:pt x="7" y="2"/>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0" name="Freeform 317"/>
            <p:cNvSpPr>
              <a:spLocks noEditPoints="1"/>
            </p:cNvSpPr>
            <p:nvPr/>
          </p:nvSpPr>
          <p:spPr bwMode="auto">
            <a:xfrm>
              <a:off x="1666" y="2877"/>
              <a:ext cx="732" cy="103"/>
            </a:xfrm>
            <a:custGeom>
              <a:avLst/>
              <a:gdLst>
                <a:gd name="T0" fmla="*/ 732 w 732"/>
                <a:gd name="T1" fmla="*/ 68 h 103"/>
                <a:gd name="T2" fmla="*/ 732 w 732"/>
                <a:gd name="T3" fmla="*/ 50 h 103"/>
                <a:gd name="T4" fmla="*/ 732 w 732"/>
                <a:gd name="T5" fmla="*/ 50 h 103"/>
                <a:gd name="T6" fmla="*/ 732 w 732"/>
                <a:gd name="T7" fmla="*/ 50 h 103"/>
                <a:gd name="T8" fmla="*/ 731 w 732"/>
                <a:gd name="T9" fmla="*/ 50 h 103"/>
                <a:gd name="T10" fmla="*/ 731 w 732"/>
                <a:gd name="T11" fmla="*/ 50 h 103"/>
                <a:gd name="T12" fmla="*/ 729 w 732"/>
                <a:gd name="T13" fmla="*/ 50 h 103"/>
                <a:gd name="T14" fmla="*/ 729 w 732"/>
                <a:gd name="T15" fmla="*/ 50 h 103"/>
                <a:gd name="T16" fmla="*/ 729 w 732"/>
                <a:gd name="T17" fmla="*/ 50 h 103"/>
                <a:gd name="T18" fmla="*/ 727 w 732"/>
                <a:gd name="T19" fmla="*/ 50 h 103"/>
                <a:gd name="T20" fmla="*/ 727 w 732"/>
                <a:gd name="T21" fmla="*/ 50 h 103"/>
                <a:gd name="T22" fmla="*/ 727 w 732"/>
                <a:gd name="T23" fmla="*/ 50 h 103"/>
                <a:gd name="T24" fmla="*/ 727 w 732"/>
                <a:gd name="T25" fmla="*/ 68 h 103"/>
                <a:gd name="T26" fmla="*/ 732 w 732"/>
                <a:gd name="T27" fmla="*/ 68 h 103"/>
                <a:gd name="T28" fmla="*/ 732 w 732"/>
                <a:gd name="T29" fmla="*/ 88 h 103"/>
                <a:gd name="T30" fmla="*/ 731 w 732"/>
                <a:gd name="T31" fmla="*/ 101 h 103"/>
                <a:gd name="T32" fmla="*/ 731 w 732"/>
                <a:gd name="T33" fmla="*/ 101 h 103"/>
                <a:gd name="T34" fmla="*/ 731 w 732"/>
                <a:gd name="T35" fmla="*/ 101 h 103"/>
                <a:gd name="T36" fmla="*/ 729 w 732"/>
                <a:gd name="T37" fmla="*/ 103 h 103"/>
                <a:gd name="T38" fmla="*/ 729 w 732"/>
                <a:gd name="T39" fmla="*/ 103 h 103"/>
                <a:gd name="T40" fmla="*/ 727 w 732"/>
                <a:gd name="T41" fmla="*/ 103 h 103"/>
                <a:gd name="T42" fmla="*/ 727 w 732"/>
                <a:gd name="T43" fmla="*/ 103 h 103"/>
                <a:gd name="T44" fmla="*/ 727 w 732"/>
                <a:gd name="T45" fmla="*/ 103 h 103"/>
                <a:gd name="T46" fmla="*/ 726 w 732"/>
                <a:gd name="T47" fmla="*/ 103 h 103"/>
                <a:gd name="T48" fmla="*/ 727 w 732"/>
                <a:gd name="T49" fmla="*/ 88 h 103"/>
                <a:gd name="T50" fmla="*/ 727 w 732"/>
                <a:gd name="T51" fmla="*/ 68 h 103"/>
                <a:gd name="T52" fmla="*/ 732 w 732"/>
                <a:gd name="T53" fmla="*/ 68 h 103"/>
                <a:gd name="T54" fmla="*/ 4 w 732"/>
                <a:gd name="T55" fmla="*/ 2 h 103"/>
                <a:gd name="T56" fmla="*/ 3 w 732"/>
                <a:gd name="T57" fmla="*/ 13 h 103"/>
                <a:gd name="T58" fmla="*/ 1 w 732"/>
                <a:gd name="T59" fmla="*/ 32 h 103"/>
                <a:gd name="T60" fmla="*/ 0 w 732"/>
                <a:gd name="T61" fmla="*/ 50 h 103"/>
                <a:gd name="T62" fmla="*/ 0 w 732"/>
                <a:gd name="T63" fmla="*/ 56 h 103"/>
                <a:gd name="T64" fmla="*/ 4 w 732"/>
                <a:gd name="T65" fmla="*/ 55 h 103"/>
                <a:gd name="T66" fmla="*/ 4 w 732"/>
                <a:gd name="T67" fmla="*/ 50 h 103"/>
                <a:gd name="T68" fmla="*/ 6 w 732"/>
                <a:gd name="T69" fmla="*/ 32 h 103"/>
                <a:gd name="T70" fmla="*/ 8 w 732"/>
                <a:gd name="T71" fmla="*/ 13 h 103"/>
                <a:gd name="T72" fmla="*/ 11 w 732"/>
                <a:gd name="T73" fmla="*/ 0 h 103"/>
                <a:gd name="T74" fmla="*/ 9 w 732"/>
                <a:gd name="T75" fmla="*/ 0 h 103"/>
                <a:gd name="T76" fmla="*/ 9 w 732"/>
                <a:gd name="T77" fmla="*/ 0 h 103"/>
                <a:gd name="T78" fmla="*/ 8 w 732"/>
                <a:gd name="T79" fmla="*/ 0 h 103"/>
                <a:gd name="T80" fmla="*/ 8 w 732"/>
                <a:gd name="T81" fmla="*/ 0 h 103"/>
                <a:gd name="T82" fmla="*/ 8 w 732"/>
                <a:gd name="T83" fmla="*/ 2 h 103"/>
                <a:gd name="T84" fmla="*/ 6 w 732"/>
                <a:gd name="T85" fmla="*/ 2 h 103"/>
                <a:gd name="T86" fmla="*/ 6 w 732"/>
                <a:gd name="T87" fmla="*/ 2 h 103"/>
                <a:gd name="T88" fmla="*/ 4 w 732"/>
                <a:gd name="T89" fmla="*/ 2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32"/>
                <a:gd name="T136" fmla="*/ 0 h 103"/>
                <a:gd name="T137" fmla="*/ 732 w 732"/>
                <a:gd name="T138" fmla="*/ 103 h 1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32" h="103">
                  <a:moveTo>
                    <a:pt x="732" y="68"/>
                  </a:moveTo>
                  <a:lnTo>
                    <a:pt x="732" y="50"/>
                  </a:lnTo>
                  <a:lnTo>
                    <a:pt x="731" y="50"/>
                  </a:lnTo>
                  <a:lnTo>
                    <a:pt x="729" y="50"/>
                  </a:lnTo>
                  <a:lnTo>
                    <a:pt x="727" y="50"/>
                  </a:lnTo>
                  <a:lnTo>
                    <a:pt x="727" y="68"/>
                  </a:lnTo>
                  <a:lnTo>
                    <a:pt x="732" y="68"/>
                  </a:lnTo>
                  <a:lnTo>
                    <a:pt x="732" y="88"/>
                  </a:lnTo>
                  <a:lnTo>
                    <a:pt x="731" y="101"/>
                  </a:lnTo>
                  <a:lnTo>
                    <a:pt x="729" y="103"/>
                  </a:lnTo>
                  <a:lnTo>
                    <a:pt x="727" y="103"/>
                  </a:lnTo>
                  <a:lnTo>
                    <a:pt x="726" y="103"/>
                  </a:lnTo>
                  <a:lnTo>
                    <a:pt x="727" y="88"/>
                  </a:lnTo>
                  <a:lnTo>
                    <a:pt x="727" y="68"/>
                  </a:lnTo>
                  <a:lnTo>
                    <a:pt x="732" y="68"/>
                  </a:lnTo>
                  <a:close/>
                  <a:moveTo>
                    <a:pt x="4" y="2"/>
                  </a:moveTo>
                  <a:lnTo>
                    <a:pt x="3" y="13"/>
                  </a:lnTo>
                  <a:lnTo>
                    <a:pt x="1" y="32"/>
                  </a:lnTo>
                  <a:lnTo>
                    <a:pt x="0" y="50"/>
                  </a:lnTo>
                  <a:lnTo>
                    <a:pt x="0" y="56"/>
                  </a:lnTo>
                  <a:lnTo>
                    <a:pt x="4" y="55"/>
                  </a:lnTo>
                  <a:lnTo>
                    <a:pt x="4" y="50"/>
                  </a:lnTo>
                  <a:lnTo>
                    <a:pt x="6" y="32"/>
                  </a:lnTo>
                  <a:lnTo>
                    <a:pt x="8" y="13"/>
                  </a:lnTo>
                  <a:lnTo>
                    <a:pt x="11" y="0"/>
                  </a:lnTo>
                  <a:lnTo>
                    <a:pt x="9" y="0"/>
                  </a:lnTo>
                  <a:lnTo>
                    <a:pt x="8" y="0"/>
                  </a:lnTo>
                  <a:lnTo>
                    <a:pt x="8" y="2"/>
                  </a:lnTo>
                  <a:lnTo>
                    <a:pt x="6" y="2"/>
                  </a:lnTo>
                  <a:lnTo>
                    <a:pt x="4" y="2"/>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1" name="Freeform 318"/>
            <p:cNvSpPr>
              <a:spLocks noEditPoints="1"/>
            </p:cNvSpPr>
            <p:nvPr/>
          </p:nvSpPr>
          <p:spPr bwMode="auto">
            <a:xfrm>
              <a:off x="1667" y="2877"/>
              <a:ext cx="730" cy="103"/>
            </a:xfrm>
            <a:custGeom>
              <a:avLst/>
              <a:gdLst>
                <a:gd name="T0" fmla="*/ 730 w 730"/>
                <a:gd name="T1" fmla="*/ 68 h 103"/>
                <a:gd name="T2" fmla="*/ 728 w 730"/>
                <a:gd name="T3" fmla="*/ 50 h 103"/>
                <a:gd name="T4" fmla="*/ 728 w 730"/>
                <a:gd name="T5" fmla="*/ 50 h 103"/>
                <a:gd name="T6" fmla="*/ 728 w 730"/>
                <a:gd name="T7" fmla="*/ 50 h 103"/>
                <a:gd name="T8" fmla="*/ 728 w 730"/>
                <a:gd name="T9" fmla="*/ 50 h 103"/>
                <a:gd name="T10" fmla="*/ 726 w 730"/>
                <a:gd name="T11" fmla="*/ 50 h 103"/>
                <a:gd name="T12" fmla="*/ 726 w 730"/>
                <a:gd name="T13" fmla="*/ 50 h 103"/>
                <a:gd name="T14" fmla="*/ 726 w 730"/>
                <a:gd name="T15" fmla="*/ 50 h 103"/>
                <a:gd name="T16" fmla="*/ 725 w 730"/>
                <a:gd name="T17" fmla="*/ 50 h 103"/>
                <a:gd name="T18" fmla="*/ 725 w 730"/>
                <a:gd name="T19" fmla="*/ 50 h 103"/>
                <a:gd name="T20" fmla="*/ 723 w 730"/>
                <a:gd name="T21" fmla="*/ 50 h 103"/>
                <a:gd name="T22" fmla="*/ 725 w 730"/>
                <a:gd name="T23" fmla="*/ 68 h 103"/>
                <a:gd name="T24" fmla="*/ 730 w 730"/>
                <a:gd name="T25" fmla="*/ 68 h 103"/>
                <a:gd name="T26" fmla="*/ 728 w 730"/>
                <a:gd name="T27" fmla="*/ 88 h 103"/>
                <a:gd name="T28" fmla="*/ 728 w 730"/>
                <a:gd name="T29" fmla="*/ 103 h 103"/>
                <a:gd name="T30" fmla="*/ 726 w 730"/>
                <a:gd name="T31" fmla="*/ 103 h 103"/>
                <a:gd name="T32" fmla="*/ 726 w 730"/>
                <a:gd name="T33" fmla="*/ 103 h 103"/>
                <a:gd name="T34" fmla="*/ 726 w 730"/>
                <a:gd name="T35" fmla="*/ 103 h 103"/>
                <a:gd name="T36" fmla="*/ 725 w 730"/>
                <a:gd name="T37" fmla="*/ 103 h 103"/>
                <a:gd name="T38" fmla="*/ 725 w 730"/>
                <a:gd name="T39" fmla="*/ 103 h 103"/>
                <a:gd name="T40" fmla="*/ 725 w 730"/>
                <a:gd name="T41" fmla="*/ 103 h 103"/>
                <a:gd name="T42" fmla="*/ 723 w 730"/>
                <a:gd name="T43" fmla="*/ 103 h 103"/>
                <a:gd name="T44" fmla="*/ 723 w 730"/>
                <a:gd name="T45" fmla="*/ 103 h 103"/>
                <a:gd name="T46" fmla="*/ 723 w 730"/>
                <a:gd name="T47" fmla="*/ 88 h 103"/>
                <a:gd name="T48" fmla="*/ 725 w 730"/>
                <a:gd name="T49" fmla="*/ 68 h 103"/>
                <a:gd name="T50" fmla="*/ 730 w 730"/>
                <a:gd name="T51" fmla="*/ 68 h 103"/>
                <a:gd name="T52" fmla="*/ 7 w 730"/>
                <a:gd name="T53" fmla="*/ 0 h 103"/>
                <a:gd name="T54" fmla="*/ 5 w 730"/>
                <a:gd name="T55" fmla="*/ 13 h 103"/>
                <a:gd name="T56" fmla="*/ 2 w 730"/>
                <a:gd name="T57" fmla="*/ 32 h 103"/>
                <a:gd name="T58" fmla="*/ 0 w 730"/>
                <a:gd name="T59" fmla="*/ 50 h 103"/>
                <a:gd name="T60" fmla="*/ 0 w 730"/>
                <a:gd name="T61" fmla="*/ 56 h 103"/>
                <a:gd name="T62" fmla="*/ 5 w 730"/>
                <a:gd name="T63" fmla="*/ 53 h 103"/>
                <a:gd name="T64" fmla="*/ 5 w 730"/>
                <a:gd name="T65" fmla="*/ 50 h 103"/>
                <a:gd name="T66" fmla="*/ 7 w 730"/>
                <a:gd name="T67" fmla="*/ 32 h 103"/>
                <a:gd name="T68" fmla="*/ 10 w 730"/>
                <a:gd name="T69" fmla="*/ 13 h 103"/>
                <a:gd name="T70" fmla="*/ 12 w 730"/>
                <a:gd name="T71" fmla="*/ 0 h 103"/>
                <a:gd name="T72" fmla="*/ 12 w 730"/>
                <a:gd name="T73" fmla="*/ 0 h 103"/>
                <a:gd name="T74" fmla="*/ 10 w 730"/>
                <a:gd name="T75" fmla="*/ 0 h 103"/>
                <a:gd name="T76" fmla="*/ 10 w 730"/>
                <a:gd name="T77" fmla="*/ 0 h 103"/>
                <a:gd name="T78" fmla="*/ 10 w 730"/>
                <a:gd name="T79" fmla="*/ 0 h 103"/>
                <a:gd name="T80" fmla="*/ 8 w 730"/>
                <a:gd name="T81" fmla="*/ 0 h 103"/>
                <a:gd name="T82" fmla="*/ 8 w 730"/>
                <a:gd name="T83" fmla="*/ 0 h 103"/>
                <a:gd name="T84" fmla="*/ 7 w 730"/>
                <a:gd name="T85" fmla="*/ 0 h 103"/>
                <a:gd name="T86" fmla="*/ 7 w 730"/>
                <a:gd name="T87" fmla="*/ 0 h 1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0"/>
                <a:gd name="T133" fmla="*/ 0 h 103"/>
                <a:gd name="T134" fmla="*/ 730 w 730"/>
                <a:gd name="T135" fmla="*/ 103 h 1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0" h="103">
                  <a:moveTo>
                    <a:pt x="730" y="68"/>
                  </a:moveTo>
                  <a:lnTo>
                    <a:pt x="728" y="50"/>
                  </a:lnTo>
                  <a:lnTo>
                    <a:pt x="726" y="50"/>
                  </a:lnTo>
                  <a:lnTo>
                    <a:pt x="725" y="50"/>
                  </a:lnTo>
                  <a:lnTo>
                    <a:pt x="723" y="50"/>
                  </a:lnTo>
                  <a:lnTo>
                    <a:pt x="725" y="68"/>
                  </a:lnTo>
                  <a:lnTo>
                    <a:pt x="730" y="68"/>
                  </a:lnTo>
                  <a:lnTo>
                    <a:pt x="728" y="88"/>
                  </a:lnTo>
                  <a:lnTo>
                    <a:pt x="728" y="103"/>
                  </a:lnTo>
                  <a:lnTo>
                    <a:pt x="726" y="103"/>
                  </a:lnTo>
                  <a:lnTo>
                    <a:pt x="725" y="103"/>
                  </a:lnTo>
                  <a:lnTo>
                    <a:pt x="723" y="103"/>
                  </a:lnTo>
                  <a:lnTo>
                    <a:pt x="723" y="88"/>
                  </a:lnTo>
                  <a:lnTo>
                    <a:pt x="725" y="68"/>
                  </a:lnTo>
                  <a:lnTo>
                    <a:pt x="730" y="68"/>
                  </a:lnTo>
                  <a:close/>
                  <a:moveTo>
                    <a:pt x="7" y="0"/>
                  </a:moveTo>
                  <a:lnTo>
                    <a:pt x="5" y="13"/>
                  </a:lnTo>
                  <a:lnTo>
                    <a:pt x="2" y="32"/>
                  </a:lnTo>
                  <a:lnTo>
                    <a:pt x="0" y="50"/>
                  </a:lnTo>
                  <a:lnTo>
                    <a:pt x="0" y="56"/>
                  </a:lnTo>
                  <a:lnTo>
                    <a:pt x="5" y="53"/>
                  </a:lnTo>
                  <a:lnTo>
                    <a:pt x="5" y="50"/>
                  </a:lnTo>
                  <a:lnTo>
                    <a:pt x="7" y="32"/>
                  </a:lnTo>
                  <a:lnTo>
                    <a:pt x="10" y="13"/>
                  </a:lnTo>
                  <a:lnTo>
                    <a:pt x="12" y="0"/>
                  </a:lnTo>
                  <a:lnTo>
                    <a:pt x="10" y="0"/>
                  </a:lnTo>
                  <a:lnTo>
                    <a:pt x="8" y="0"/>
                  </a:lnTo>
                  <a:lnTo>
                    <a:pt x="7"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2" name="Freeform 319"/>
            <p:cNvSpPr>
              <a:spLocks noEditPoints="1"/>
            </p:cNvSpPr>
            <p:nvPr/>
          </p:nvSpPr>
          <p:spPr bwMode="auto">
            <a:xfrm>
              <a:off x="1670" y="2875"/>
              <a:ext cx="723" cy="105"/>
            </a:xfrm>
            <a:custGeom>
              <a:avLst/>
              <a:gdLst>
                <a:gd name="T0" fmla="*/ 723 w 723"/>
                <a:gd name="T1" fmla="*/ 70 h 105"/>
                <a:gd name="T2" fmla="*/ 723 w 723"/>
                <a:gd name="T3" fmla="*/ 52 h 105"/>
                <a:gd name="T4" fmla="*/ 723 w 723"/>
                <a:gd name="T5" fmla="*/ 52 h 105"/>
                <a:gd name="T6" fmla="*/ 723 w 723"/>
                <a:gd name="T7" fmla="*/ 52 h 105"/>
                <a:gd name="T8" fmla="*/ 722 w 723"/>
                <a:gd name="T9" fmla="*/ 52 h 105"/>
                <a:gd name="T10" fmla="*/ 722 w 723"/>
                <a:gd name="T11" fmla="*/ 52 h 105"/>
                <a:gd name="T12" fmla="*/ 720 w 723"/>
                <a:gd name="T13" fmla="*/ 52 h 105"/>
                <a:gd name="T14" fmla="*/ 720 w 723"/>
                <a:gd name="T15" fmla="*/ 52 h 105"/>
                <a:gd name="T16" fmla="*/ 720 w 723"/>
                <a:gd name="T17" fmla="*/ 52 h 105"/>
                <a:gd name="T18" fmla="*/ 718 w 723"/>
                <a:gd name="T19" fmla="*/ 54 h 105"/>
                <a:gd name="T20" fmla="*/ 718 w 723"/>
                <a:gd name="T21" fmla="*/ 54 h 105"/>
                <a:gd name="T22" fmla="*/ 718 w 723"/>
                <a:gd name="T23" fmla="*/ 70 h 105"/>
                <a:gd name="T24" fmla="*/ 723 w 723"/>
                <a:gd name="T25" fmla="*/ 70 h 105"/>
                <a:gd name="T26" fmla="*/ 723 w 723"/>
                <a:gd name="T27" fmla="*/ 90 h 105"/>
                <a:gd name="T28" fmla="*/ 722 w 723"/>
                <a:gd name="T29" fmla="*/ 105 h 105"/>
                <a:gd name="T30" fmla="*/ 722 w 723"/>
                <a:gd name="T31" fmla="*/ 105 h 105"/>
                <a:gd name="T32" fmla="*/ 722 w 723"/>
                <a:gd name="T33" fmla="*/ 105 h 105"/>
                <a:gd name="T34" fmla="*/ 720 w 723"/>
                <a:gd name="T35" fmla="*/ 105 h 105"/>
                <a:gd name="T36" fmla="*/ 720 w 723"/>
                <a:gd name="T37" fmla="*/ 105 h 105"/>
                <a:gd name="T38" fmla="*/ 718 w 723"/>
                <a:gd name="T39" fmla="*/ 105 h 105"/>
                <a:gd name="T40" fmla="*/ 718 w 723"/>
                <a:gd name="T41" fmla="*/ 105 h 105"/>
                <a:gd name="T42" fmla="*/ 718 w 723"/>
                <a:gd name="T43" fmla="*/ 105 h 105"/>
                <a:gd name="T44" fmla="*/ 717 w 723"/>
                <a:gd name="T45" fmla="*/ 105 h 105"/>
                <a:gd name="T46" fmla="*/ 718 w 723"/>
                <a:gd name="T47" fmla="*/ 88 h 105"/>
                <a:gd name="T48" fmla="*/ 718 w 723"/>
                <a:gd name="T49" fmla="*/ 70 h 105"/>
                <a:gd name="T50" fmla="*/ 723 w 723"/>
                <a:gd name="T51" fmla="*/ 70 h 105"/>
                <a:gd name="T52" fmla="*/ 7 w 723"/>
                <a:gd name="T53" fmla="*/ 2 h 105"/>
                <a:gd name="T54" fmla="*/ 4 w 723"/>
                <a:gd name="T55" fmla="*/ 15 h 105"/>
                <a:gd name="T56" fmla="*/ 2 w 723"/>
                <a:gd name="T57" fmla="*/ 34 h 105"/>
                <a:gd name="T58" fmla="*/ 0 w 723"/>
                <a:gd name="T59" fmla="*/ 52 h 105"/>
                <a:gd name="T60" fmla="*/ 0 w 723"/>
                <a:gd name="T61" fmla="*/ 57 h 105"/>
                <a:gd name="T62" fmla="*/ 5 w 723"/>
                <a:gd name="T63" fmla="*/ 55 h 105"/>
                <a:gd name="T64" fmla="*/ 5 w 723"/>
                <a:gd name="T65" fmla="*/ 52 h 105"/>
                <a:gd name="T66" fmla="*/ 7 w 723"/>
                <a:gd name="T67" fmla="*/ 34 h 105"/>
                <a:gd name="T68" fmla="*/ 9 w 723"/>
                <a:gd name="T69" fmla="*/ 17 h 105"/>
                <a:gd name="T70" fmla="*/ 12 w 723"/>
                <a:gd name="T71" fmla="*/ 0 h 105"/>
                <a:gd name="T72" fmla="*/ 10 w 723"/>
                <a:gd name="T73" fmla="*/ 0 h 105"/>
                <a:gd name="T74" fmla="*/ 10 w 723"/>
                <a:gd name="T75" fmla="*/ 2 h 105"/>
                <a:gd name="T76" fmla="*/ 10 w 723"/>
                <a:gd name="T77" fmla="*/ 2 h 105"/>
                <a:gd name="T78" fmla="*/ 9 w 723"/>
                <a:gd name="T79" fmla="*/ 2 h 105"/>
                <a:gd name="T80" fmla="*/ 9 w 723"/>
                <a:gd name="T81" fmla="*/ 2 h 105"/>
                <a:gd name="T82" fmla="*/ 7 w 723"/>
                <a:gd name="T83" fmla="*/ 2 h 105"/>
                <a:gd name="T84" fmla="*/ 7 w 723"/>
                <a:gd name="T85" fmla="*/ 2 h 105"/>
                <a:gd name="T86" fmla="*/ 7 w 723"/>
                <a:gd name="T87" fmla="*/ 2 h 1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23"/>
                <a:gd name="T133" fmla="*/ 0 h 105"/>
                <a:gd name="T134" fmla="*/ 723 w 723"/>
                <a:gd name="T135" fmla="*/ 105 h 1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23" h="105">
                  <a:moveTo>
                    <a:pt x="723" y="70"/>
                  </a:moveTo>
                  <a:lnTo>
                    <a:pt x="723" y="52"/>
                  </a:lnTo>
                  <a:lnTo>
                    <a:pt x="722" y="52"/>
                  </a:lnTo>
                  <a:lnTo>
                    <a:pt x="720" y="52"/>
                  </a:lnTo>
                  <a:lnTo>
                    <a:pt x="718" y="54"/>
                  </a:lnTo>
                  <a:lnTo>
                    <a:pt x="718" y="70"/>
                  </a:lnTo>
                  <a:lnTo>
                    <a:pt x="723" y="70"/>
                  </a:lnTo>
                  <a:lnTo>
                    <a:pt x="723" y="90"/>
                  </a:lnTo>
                  <a:lnTo>
                    <a:pt x="722" y="105"/>
                  </a:lnTo>
                  <a:lnTo>
                    <a:pt x="720" y="105"/>
                  </a:lnTo>
                  <a:lnTo>
                    <a:pt x="718" y="105"/>
                  </a:lnTo>
                  <a:lnTo>
                    <a:pt x="717" y="105"/>
                  </a:lnTo>
                  <a:lnTo>
                    <a:pt x="718" y="88"/>
                  </a:lnTo>
                  <a:lnTo>
                    <a:pt x="718" y="70"/>
                  </a:lnTo>
                  <a:lnTo>
                    <a:pt x="723" y="70"/>
                  </a:lnTo>
                  <a:close/>
                  <a:moveTo>
                    <a:pt x="7" y="2"/>
                  </a:moveTo>
                  <a:lnTo>
                    <a:pt x="4" y="15"/>
                  </a:lnTo>
                  <a:lnTo>
                    <a:pt x="2" y="34"/>
                  </a:lnTo>
                  <a:lnTo>
                    <a:pt x="0" y="52"/>
                  </a:lnTo>
                  <a:lnTo>
                    <a:pt x="0" y="57"/>
                  </a:lnTo>
                  <a:lnTo>
                    <a:pt x="5" y="55"/>
                  </a:lnTo>
                  <a:lnTo>
                    <a:pt x="5" y="52"/>
                  </a:lnTo>
                  <a:lnTo>
                    <a:pt x="7" y="34"/>
                  </a:lnTo>
                  <a:lnTo>
                    <a:pt x="9" y="17"/>
                  </a:lnTo>
                  <a:lnTo>
                    <a:pt x="12" y="0"/>
                  </a:lnTo>
                  <a:lnTo>
                    <a:pt x="10" y="0"/>
                  </a:lnTo>
                  <a:lnTo>
                    <a:pt x="10" y="2"/>
                  </a:lnTo>
                  <a:lnTo>
                    <a:pt x="9" y="2"/>
                  </a:lnTo>
                  <a:lnTo>
                    <a:pt x="7" y="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3" name="Freeform 320"/>
            <p:cNvSpPr>
              <a:spLocks noEditPoints="1"/>
            </p:cNvSpPr>
            <p:nvPr/>
          </p:nvSpPr>
          <p:spPr bwMode="auto">
            <a:xfrm>
              <a:off x="1672" y="2875"/>
              <a:ext cx="720" cy="107"/>
            </a:xfrm>
            <a:custGeom>
              <a:avLst/>
              <a:gdLst>
                <a:gd name="T0" fmla="*/ 720 w 720"/>
                <a:gd name="T1" fmla="*/ 70 h 107"/>
                <a:gd name="T2" fmla="*/ 718 w 720"/>
                <a:gd name="T3" fmla="*/ 52 h 107"/>
                <a:gd name="T4" fmla="*/ 718 w 720"/>
                <a:gd name="T5" fmla="*/ 52 h 107"/>
                <a:gd name="T6" fmla="*/ 718 w 720"/>
                <a:gd name="T7" fmla="*/ 52 h 107"/>
                <a:gd name="T8" fmla="*/ 716 w 720"/>
                <a:gd name="T9" fmla="*/ 54 h 107"/>
                <a:gd name="T10" fmla="*/ 716 w 720"/>
                <a:gd name="T11" fmla="*/ 54 h 107"/>
                <a:gd name="T12" fmla="*/ 716 w 720"/>
                <a:gd name="T13" fmla="*/ 54 h 107"/>
                <a:gd name="T14" fmla="*/ 715 w 720"/>
                <a:gd name="T15" fmla="*/ 54 h 107"/>
                <a:gd name="T16" fmla="*/ 715 w 720"/>
                <a:gd name="T17" fmla="*/ 54 h 107"/>
                <a:gd name="T18" fmla="*/ 713 w 720"/>
                <a:gd name="T19" fmla="*/ 54 h 107"/>
                <a:gd name="T20" fmla="*/ 715 w 720"/>
                <a:gd name="T21" fmla="*/ 70 h 107"/>
                <a:gd name="T22" fmla="*/ 720 w 720"/>
                <a:gd name="T23" fmla="*/ 70 h 107"/>
                <a:gd name="T24" fmla="*/ 718 w 720"/>
                <a:gd name="T25" fmla="*/ 90 h 107"/>
                <a:gd name="T26" fmla="*/ 718 w 720"/>
                <a:gd name="T27" fmla="*/ 105 h 107"/>
                <a:gd name="T28" fmla="*/ 716 w 720"/>
                <a:gd name="T29" fmla="*/ 105 h 107"/>
                <a:gd name="T30" fmla="*/ 716 w 720"/>
                <a:gd name="T31" fmla="*/ 105 h 107"/>
                <a:gd name="T32" fmla="*/ 716 w 720"/>
                <a:gd name="T33" fmla="*/ 105 h 107"/>
                <a:gd name="T34" fmla="*/ 715 w 720"/>
                <a:gd name="T35" fmla="*/ 105 h 107"/>
                <a:gd name="T36" fmla="*/ 715 w 720"/>
                <a:gd name="T37" fmla="*/ 105 h 107"/>
                <a:gd name="T38" fmla="*/ 713 w 720"/>
                <a:gd name="T39" fmla="*/ 105 h 107"/>
                <a:gd name="T40" fmla="*/ 713 w 720"/>
                <a:gd name="T41" fmla="*/ 105 h 107"/>
                <a:gd name="T42" fmla="*/ 713 w 720"/>
                <a:gd name="T43" fmla="*/ 107 h 107"/>
                <a:gd name="T44" fmla="*/ 713 w 720"/>
                <a:gd name="T45" fmla="*/ 88 h 107"/>
                <a:gd name="T46" fmla="*/ 715 w 720"/>
                <a:gd name="T47" fmla="*/ 70 h 107"/>
                <a:gd name="T48" fmla="*/ 720 w 720"/>
                <a:gd name="T49" fmla="*/ 70 h 107"/>
                <a:gd name="T50" fmla="*/ 7 w 720"/>
                <a:gd name="T51" fmla="*/ 2 h 107"/>
                <a:gd name="T52" fmla="*/ 5 w 720"/>
                <a:gd name="T53" fmla="*/ 15 h 107"/>
                <a:gd name="T54" fmla="*/ 2 w 720"/>
                <a:gd name="T55" fmla="*/ 34 h 107"/>
                <a:gd name="T56" fmla="*/ 0 w 720"/>
                <a:gd name="T57" fmla="*/ 52 h 107"/>
                <a:gd name="T58" fmla="*/ 0 w 720"/>
                <a:gd name="T59" fmla="*/ 55 h 107"/>
                <a:gd name="T60" fmla="*/ 5 w 720"/>
                <a:gd name="T61" fmla="*/ 54 h 107"/>
                <a:gd name="T62" fmla="*/ 5 w 720"/>
                <a:gd name="T63" fmla="*/ 52 h 107"/>
                <a:gd name="T64" fmla="*/ 7 w 720"/>
                <a:gd name="T65" fmla="*/ 35 h 107"/>
                <a:gd name="T66" fmla="*/ 10 w 720"/>
                <a:gd name="T67" fmla="*/ 17 h 107"/>
                <a:gd name="T68" fmla="*/ 12 w 720"/>
                <a:gd name="T69" fmla="*/ 0 h 107"/>
                <a:gd name="T70" fmla="*/ 12 w 720"/>
                <a:gd name="T71" fmla="*/ 0 h 107"/>
                <a:gd name="T72" fmla="*/ 12 w 720"/>
                <a:gd name="T73" fmla="*/ 0 h 107"/>
                <a:gd name="T74" fmla="*/ 10 w 720"/>
                <a:gd name="T75" fmla="*/ 0 h 107"/>
                <a:gd name="T76" fmla="*/ 10 w 720"/>
                <a:gd name="T77" fmla="*/ 0 h 107"/>
                <a:gd name="T78" fmla="*/ 8 w 720"/>
                <a:gd name="T79" fmla="*/ 0 h 107"/>
                <a:gd name="T80" fmla="*/ 8 w 720"/>
                <a:gd name="T81" fmla="*/ 2 h 107"/>
                <a:gd name="T82" fmla="*/ 8 w 720"/>
                <a:gd name="T83" fmla="*/ 2 h 107"/>
                <a:gd name="T84" fmla="*/ 7 w 720"/>
                <a:gd name="T85" fmla="*/ 2 h 1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20"/>
                <a:gd name="T130" fmla="*/ 0 h 107"/>
                <a:gd name="T131" fmla="*/ 720 w 720"/>
                <a:gd name="T132" fmla="*/ 107 h 1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20" h="107">
                  <a:moveTo>
                    <a:pt x="720" y="70"/>
                  </a:moveTo>
                  <a:lnTo>
                    <a:pt x="718" y="52"/>
                  </a:lnTo>
                  <a:lnTo>
                    <a:pt x="716" y="54"/>
                  </a:lnTo>
                  <a:lnTo>
                    <a:pt x="715" y="54"/>
                  </a:lnTo>
                  <a:lnTo>
                    <a:pt x="713" y="54"/>
                  </a:lnTo>
                  <a:lnTo>
                    <a:pt x="715" y="70"/>
                  </a:lnTo>
                  <a:lnTo>
                    <a:pt x="720" y="70"/>
                  </a:lnTo>
                  <a:lnTo>
                    <a:pt x="718" y="90"/>
                  </a:lnTo>
                  <a:lnTo>
                    <a:pt x="718" y="105"/>
                  </a:lnTo>
                  <a:lnTo>
                    <a:pt x="716" y="105"/>
                  </a:lnTo>
                  <a:lnTo>
                    <a:pt x="715" y="105"/>
                  </a:lnTo>
                  <a:lnTo>
                    <a:pt x="713" y="105"/>
                  </a:lnTo>
                  <a:lnTo>
                    <a:pt x="713" y="107"/>
                  </a:lnTo>
                  <a:lnTo>
                    <a:pt x="713" y="88"/>
                  </a:lnTo>
                  <a:lnTo>
                    <a:pt x="715" y="70"/>
                  </a:lnTo>
                  <a:lnTo>
                    <a:pt x="720" y="70"/>
                  </a:lnTo>
                  <a:close/>
                  <a:moveTo>
                    <a:pt x="7" y="2"/>
                  </a:moveTo>
                  <a:lnTo>
                    <a:pt x="5" y="15"/>
                  </a:lnTo>
                  <a:lnTo>
                    <a:pt x="2" y="34"/>
                  </a:lnTo>
                  <a:lnTo>
                    <a:pt x="0" y="52"/>
                  </a:lnTo>
                  <a:lnTo>
                    <a:pt x="0" y="55"/>
                  </a:lnTo>
                  <a:lnTo>
                    <a:pt x="5" y="54"/>
                  </a:lnTo>
                  <a:lnTo>
                    <a:pt x="5" y="52"/>
                  </a:lnTo>
                  <a:lnTo>
                    <a:pt x="7" y="35"/>
                  </a:lnTo>
                  <a:lnTo>
                    <a:pt x="10" y="17"/>
                  </a:lnTo>
                  <a:lnTo>
                    <a:pt x="12" y="0"/>
                  </a:lnTo>
                  <a:lnTo>
                    <a:pt x="10" y="0"/>
                  </a:lnTo>
                  <a:lnTo>
                    <a:pt x="8" y="0"/>
                  </a:lnTo>
                  <a:lnTo>
                    <a:pt x="8" y="2"/>
                  </a:lnTo>
                  <a:lnTo>
                    <a:pt x="7" y="2"/>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4" name="Freeform 321"/>
            <p:cNvSpPr>
              <a:spLocks noEditPoints="1"/>
            </p:cNvSpPr>
            <p:nvPr/>
          </p:nvSpPr>
          <p:spPr bwMode="auto">
            <a:xfrm>
              <a:off x="1675" y="2875"/>
              <a:ext cx="713" cy="107"/>
            </a:xfrm>
            <a:custGeom>
              <a:avLst/>
              <a:gdLst>
                <a:gd name="T0" fmla="*/ 713 w 713"/>
                <a:gd name="T1" fmla="*/ 70 h 107"/>
                <a:gd name="T2" fmla="*/ 713 w 713"/>
                <a:gd name="T3" fmla="*/ 54 h 107"/>
                <a:gd name="T4" fmla="*/ 713 w 713"/>
                <a:gd name="T5" fmla="*/ 54 h 107"/>
                <a:gd name="T6" fmla="*/ 712 w 713"/>
                <a:gd name="T7" fmla="*/ 54 h 107"/>
                <a:gd name="T8" fmla="*/ 712 w 713"/>
                <a:gd name="T9" fmla="*/ 54 h 107"/>
                <a:gd name="T10" fmla="*/ 710 w 713"/>
                <a:gd name="T11" fmla="*/ 54 h 107"/>
                <a:gd name="T12" fmla="*/ 710 w 713"/>
                <a:gd name="T13" fmla="*/ 54 h 107"/>
                <a:gd name="T14" fmla="*/ 710 w 713"/>
                <a:gd name="T15" fmla="*/ 54 h 107"/>
                <a:gd name="T16" fmla="*/ 708 w 713"/>
                <a:gd name="T17" fmla="*/ 54 h 107"/>
                <a:gd name="T18" fmla="*/ 708 w 713"/>
                <a:gd name="T19" fmla="*/ 54 h 107"/>
                <a:gd name="T20" fmla="*/ 708 w 713"/>
                <a:gd name="T21" fmla="*/ 70 h 107"/>
                <a:gd name="T22" fmla="*/ 713 w 713"/>
                <a:gd name="T23" fmla="*/ 70 h 107"/>
                <a:gd name="T24" fmla="*/ 713 w 713"/>
                <a:gd name="T25" fmla="*/ 88 h 107"/>
                <a:gd name="T26" fmla="*/ 712 w 713"/>
                <a:gd name="T27" fmla="*/ 105 h 107"/>
                <a:gd name="T28" fmla="*/ 712 w 713"/>
                <a:gd name="T29" fmla="*/ 105 h 107"/>
                <a:gd name="T30" fmla="*/ 710 w 713"/>
                <a:gd name="T31" fmla="*/ 105 h 107"/>
                <a:gd name="T32" fmla="*/ 710 w 713"/>
                <a:gd name="T33" fmla="*/ 105 h 107"/>
                <a:gd name="T34" fmla="*/ 710 w 713"/>
                <a:gd name="T35" fmla="*/ 107 h 107"/>
                <a:gd name="T36" fmla="*/ 708 w 713"/>
                <a:gd name="T37" fmla="*/ 107 h 107"/>
                <a:gd name="T38" fmla="*/ 708 w 713"/>
                <a:gd name="T39" fmla="*/ 107 h 107"/>
                <a:gd name="T40" fmla="*/ 708 w 713"/>
                <a:gd name="T41" fmla="*/ 107 h 107"/>
                <a:gd name="T42" fmla="*/ 707 w 713"/>
                <a:gd name="T43" fmla="*/ 107 h 107"/>
                <a:gd name="T44" fmla="*/ 708 w 713"/>
                <a:gd name="T45" fmla="*/ 88 h 107"/>
                <a:gd name="T46" fmla="*/ 708 w 713"/>
                <a:gd name="T47" fmla="*/ 70 h 107"/>
                <a:gd name="T48" fmla="*/ 713 w 713"/>
                <a:gd name="T49" fmla="*/ 70 h 107"/>
                <a:gd name="T50" fmla="*/ 7 w 713"/>
                <a:gd name="T51" fmla="*/ 0 h 107"/>
                <a:gd name="T52" fmla="*/ 4 w 713"/>
                <a:gd name="T53" fmla="*/ 17 h 107"/>
                <a:gd name="T54" fmla="*/ 2 w 713"/>
                <a:gd name="T55" fmla="*/ 34 h 107"/>
                <a:gd name="T56" fmla="*/ 0 w 713"/>
                <a:gd name="T57" fmla="*/ 52 h 107"/>
                <a:gd name="T58" fmla="*/ 0 w 713"/>
                <a:gd name="T59" fmla="*/ 55 h 107"/>
                <a:gd name="T60" fmla="*/ 5 w 713"/>
                <a:gd name="T61" fmla="*/ 52 h 107"/>
                <a:gd name="T62" fmla="*/ 7 w 713"/>
                <a:gd name="T63" fmla="*/ 35 h 107"/>
                <a:gd name="T64" fmla="*/ 9 w 713"/>
                <a:gd name="T65" fmla="*/ 17 h 107"/>
                <a:gd name="T66" fmla="*/ 12 w 713"/>
                <a:gd name="T67" fmla="*/ 0 h 107"/>
                <a:gd name="T68" fmla="*/ 12 w 713"/>
                <a:gd name="T69" fmla="*/ 0 h 107"/>
                <a:gd name="T70" fmla="*/ 12 w 713"/>
                <a:gd name="T71" fmla="*/ 0 h 107"/>
                <a:gd name="T72" fmla="*/ 10 w 713"/>
                <a:gd name="T73" fmla="*/ 0 h 107"/>
                <a:gd name="T74" fmla="*/ 10 w 713"/>
                <a:gd name="T75" fmla="*/ 0 h 107"/>
                <a:gd name="T76" fmla="*/ 9 w 713"/>
                <a:gd name="T77" fmla="*/ 0 h 107"/>
                <a:gd name="T78" fmla="*/ 9 w 713"/>
                <a:gd name="T79" fmla="*/ 0 h 107"/>
                <a:gd name="T80" fmla="*/ 9 w 713"/>
                <a:gd name="T81" fmla="*/ 0 h 107"/>
                <a:gd name="T82" fmla="*/ 7 w 713"/>
                <a:gd name="T83" fmla="*/ 0 h 107"/>
                <a:gd name="T84" fmla="*/ 7 w 713"/>
                <a:gd name="T85" fmla="*/ 0 h 1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13"/>
                <a:gd name="T130" fmla="*/ 0 h 107"/>
                <a:gd name="T131" fmla="*/ 713 w 713"/>
                <a:gd name="T132" fmla="*/ 107 h 1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13" h="107">
                  <a:moveTo>
                    <a:pt x="713" y="70"/>
                  </a:moveTo>
                  <a:lnTo>
                    <a:pt x="713" y="54"/>
                  </a:lnTo>
                  <a:lnTo>
                    <a:pt x="712" y="54"/>
                  </a:lnTo>
                  <a:lnTo>
                    <a:pt x="710" y="54"/>
                  </a:lnTo>
                  <a:lnTo>
                    <a:pt x="708" y="54"/>
                  </a:lnTo>
                  <a:lnTo>
                    <a:pt x="708" y="70"/>
                  </a:lnTo>
                  <a:lnTo>
                    <a:pt x="713" y="70"/>
                  </a:lnTo>
                  <a:lnTo>
                    <a:pt x="713" y="88"/>
                  </a:lnTo>
                  <a:lnTo>
                    <a:pt x="712" y="105"/>
                  </a:lnTo>
                  <a:lnTo>
                    <a:pt x="710" y="105"/>
                  </a:lnTo>
                  <a:lnTo>
                    <a:pt x="710" y="107"/>
                  </a:lnTo>
                  <a:lnTo>
                    <a:pt x="708" y="107"/>
                  </a:lnTo>
                  <a:lnTo>
                    <a:pt x="707" y="107"/>
                  </a:lnTo>
                  <a:lnTo>
                    <a:pt x="708" y="88"/>
                  </a:lnTo>
                  <a:lnTo>
                    <a:pt x="708" y="70"/>
                  </a:lnTo>
                  <a:lnTo>
                    <a:pt x="713" y="70"/>
                  </a:lnTo>
                  <a:close/>
                  <a:moveTo>
                    <a:pt x="7" y="0"/>
                  </a:moveTo>
                  <a:lnTo>
                    <a:pt x="4" y="17"/>
                  </a:lnTo>
                  <a:lnTo>
                    <a:pt x="2" y="34"/>
                  </a:lnTo>
                  <a:lnTo>
                    <a:pt x="0" y="52"/>
                  </a:lnTo>
                  <a:lnTo>
                    <a:pt x="0" y="55"/>
                  </a:lnTo>
                  <a:lnTo>
                    <a:pt x="5" y="52"/>
                  </a:lnTo>
                  <a:lnTo>
                    <a:pt x="7" y="35"/>
                  </a:lnTo>
                  <a:lnTo>
                    <a:pt x="9" y="17"/>
                  </a:lnTo>
                  <a:lnTo>
                    <a:pt x="12" y="0"/>
                  </a:lnTo>
                  <a:lnTo>
                    <a:pt x="10" y="0"/>
                  </a:lnTo>
                  <a:lnTo>
                    <a:pt x="9" y="0"/>
                  </a:lnTo>
                  <a:lnTo>
                    <a:pt x="7"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5" name="Freeform 322"/>
            <p:cNvSpPr>
              <a:spLocks noEditPoints="1"/>
            </p:cNvSpPr>
            <p:nvPr/>
          </p:nvSpPr>
          <p:spPr bwMode="auto">
            <a:xfrm>
              <a:off x="1677" y="2874"/>
              <a:ext cx="710" cy="108"/>
            </a:xfrm>
            <a:custGeom>
              <a:avLst/>
              <a:gdLst>
                <a:gd name="T0" fmla="*/ 710 w 710"/>
                <a:gd name="T1" fmla="*/ 71 h 108"/>
                <a:gd name="T2" fmla="*/ 708 w 710"/>
                <a:gd name="T3" fmla="*/ 55 h 108"/>
                <a:gd name="T4" fmla="*/ 708 w 710"/>
                <a:gd name="T5" fmla="*/ 55 h 108"/>
                <a:gd name="T6" fmla="*/ 708 w 710"/>
                <a:gd name="T7" fmla="*/ 55 h 108"/>
                <a:gd name="T8" fmla="*/ 706 w 710"/>
                <a:gd name="T9" fmla="*/ 55 h 108"/>
                <a:gd name="T10" fmla="*/ 706 w 710"/>
                <a:gd name="T11" fmla="*/ 55 h 108"/>
                <a:gd name="T12" fmla="*/ 706 w 710"/>
                <a:gd name="T13" fmla="*/ 55 h 108"/>
                <a:gd name="T14" fmla="*/ 705 w 710"/>
                <a:gd name="T15" fmla="*/ 55 h 108"/>
                <a:gd name="T16" fmla="*/ 705 w 710"/>
                <a:gd name="T17" fmla="*/ 55 h 108"/>
                <a:gd name="T18" fmla="*/ 703 w 710"/>
                <a:gd name="T19" fmla="*/ 55 h 108"/>
                <a:gd name="T20" fmla="*/ 705 w 710"/>
                <a:gd name="T21" fmla="*/ 71 h 108"/>
                <a:gd name="T22" fmla="*/ 710 w 710"/>
                <a:gd name="T23" fmla="*/ 71 h 108"/>
                <a:gd name="T24" fmla="*/ 708 w 710"/>
                <a:gd name="T25" fmla="*/ 89 h 108"/>
                <a:gd name="T26" fmla="*/ 708 w 710"/>
                <a:gd name="T27" fmla="*/ 108 h 108"/>
                <a:gd name="T28" fmla="*/ 706 w 710"/>
                <a:gd name="T29" fmla="*/ 108 h 108"/>
                <a:gd name="T30" fmla="*/ 706 w 710"/>
                <a:gd name="T31" fmla="*/ 108 h 108"/>
                <a:gd name="T32" fmla="*/ 706 w 710"/>
                <a:gd name="T33" fmla="*/ 108 h 108"/>
                <a:gd name="T34" fmla="*/ 705 w 710"/>
                <a:gd name="T35" fmla="*/ 108 h 108"/>
                <a:gd name="T36" fmla="*/ 705 w 710"/>
                <a:gd name="T37" fmla="*/ 108 h 108"/>
                <a:gd name="T38" fmla="*/ 703 w 710"/>
                <a:gd name="T39" fmla="*/ 108 h 108"/>
                <a:gd name="T40" fmla="*/ 703 w 710"/>
                <a:gd name="T41" fmla="*/ 108 h 108"/>
                <a:gd name="T42" fmla="*/ 703 w 710"/>
                <a:gd name="T43" fmla="*/ 108 h 108"/>
                <a:gd name="T44" fmla="*/ 703 w 710"/>
                <a:gd name="T45" fmla="*/ 108 h 108"/>
                <a:gd name="T46" fmla="*/ 703 w 710"/>
                <a:gd name="T47" fmla="*/ 89 h 108"/>
                <a:gd name="T48" fmla="*/ 705 w 710"/>
                <a:gd name="T49" fmla="*/ 71 h 108"/>
                <a:gd name="T50" fmla="*/ 710 w 710"/>
                <a:gd name="T51" fmla="*/ 71 h 108"/>
                <a:gd name="T52" fmla="*/ 7 w 710"/>
                <a:gd name="T53" fmla="*/ 1 h 108"/>
                <a:gd name="T54" fmla="*/ 5 w 710"/>
                <a:gd name="T55" fmla="*/ 18 h 108"/>
                <a:gd name="T56" fmla="*/ 2 w 710"/>
                <a:gd name="T57" fmla="*/ 36 h 108"/>
                <a:gd name="T58" fmla="*/ 0 w 710"/>
                <a:gd name="T59" fmla="*/ 53 h 108"/>
                <a:gd name="T60" fmla="*/ 0 w 710"/>
                <a:gd name="T61" fmla="*/ 55 h 108"/>
                <a:gd name="T62" fmla="*/ 5 w 710"/>
                <a:gd name="T63" fmla="*/ 53 h 108"/>
                <a:gd name="T64" fmla="*/ 7 w 710"/>
                <a:gd name="T65" fmla="*/ 36 h 108"/>
                <a:gd name="T66" fmla="*/ 10 w 710"/>
                <a:gd name="T67" fmla="*/ 18 h 108"/>
                <a:gd name="T68" fmla="*/ 12 w 710"/>
                <a:gd name="T69" fmla="*/ 1 h 108"/>
                <a:gd name="T70" fmla="*/ 13 w 710"/>
                <a:gd name="T71" fmla="*/ 0 h 108"/>
                <a:gd name="T72" fmla="*/ 12 w 710"/>
                <a:gd name="T73" fmla="*/ 0 h 108"/>
                <a:gd name="T74" fmla="*/ 12 w 710"/>
                <a:gd name="T75" fmla="*/ 1 h 108"/>
                <a:gd name="T76" fmla="*/ 10 w 710"/>
                <a:gd name="T77" fmla="*/ 1 h 108"/>
                <a:gd name="T78" fmla="*/ 10 w 710"/>
                <a:gd name="T79" fmla="*/ 1 h 108"/>
                <a:gd name="T80" fmla="*/ 10 w 710"/>
                <a:gd name="T81" fmla="*/ 1 h 108"/>
                <a:gd name="T82" fmla="*/ 8 w 710"/>
                <a:gd name="T83" fmla="*/ 1 h 108"/>
                <a:gd name="T84" fmla="*/ 8 w 710"/>
                <a:gd name="T85" fmla="*/ 1 h 108"/>
                <a:gd name="T86" fmla="*/ 7 w 710"/>
                <a:gd name="T87" fmla="*/ 1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0"/>
                <a:gd name="T133" fmla="*/ 0 h 108"/>
                <a:gd name="T134" fmla="*/ 710 w 710"/>
                <a:gd name="T135" fmla="*/ 108 h 1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0" h="108">
                  <a:moveTo>
                    <a:pt x="710" y="71"/>
                  </a:moveTo>
                  <a:lnTo>
                    <a:pt x="708" y="55"/>
                  </a:lnTo>
                  <a:lnTo>
                    <a:pt x="706" y="55"/>
                  </a:lnTo>
                  <a:lnTo>
                    <a:pt x="705" y="55"/>
                  </a:lnTo>
                  <a:lnTo>
                    <a:pt x="703" y="55"/>
                  </a:lnTo>
                  <a:lnTo>
                    <a:pt x="705" y="71"/>
                  </a:lnTo>
                  <a:lnTo>
                    <a:pt x="710" y="71"/>
                  </a:lnTo>
                  <a:lnTo>
                    <a:pt x="708" y="89"/>
                  </a:lnTo>
                  <a:lnTo>
                    <a:pt x="708" y="108"/>
                  </a:lnTo>
                  <a:lnTo>
                    <a:pt x="706" y="108"/>
                  </a:lnTo>
                  <a:lnTo>
                    <a:pt x="705" y="108"/>
                  </a:lnTo>
                  <a:lnTo>
                    <a:pt x="703" y="108"/>
                  </a:lnTo>
                  <a:lnTo>
                    <a:pt x="703" y="89"/>
                  </a:lnTo>
                  <a:lnTo>
                    <a:pt x="705" y="71"/>
                  </a:lnTo>
                  <a:lnTo>
                    <a:pt x="710" y="71"/>
                  </a:lnTo>
                  <a:close/>
                  <a:moveTo>
                    <a:pt x="7" y="1"/>
                  </a:moveTo>
                  <a:lnTo>
                    <a:pt x="5" y="18"/>
                  </a:lnTo>
                  <a:lnTo>
                    <a:pt x="2" y="36"/>
                  </a:lnTo>
                  <a:lnTo>
                    <a:pt x="0" y="53"/>
                  </a:lnTo>
                  <a:lnTo>
                    <a:pt x="0" y="55"/>
                  </a:lnTo>
                  <a:lnTo>
                    <a:pt x="5" y="53"/>
                  </a:lnTo>
                  <a:lnTo>
                    <a:pt x="7" y="36"/>
                  </a:lnTo>
                  <a:lnTo>
                    <a:pt x="10" y="18"/>
                  </a:lnTo>
                  <a:lnTo>
                    <a:pt x="12" y="1"/>
                  </a:lnTo>
                  <a:lnTo>
                    <a:pt x="13" y="0"/>
                  </a:lnTo>
                  <a:lnTo>
                    <a:pt x="12" y="0"/>
                  </a:lnTo>
                  <a:lnTo>
                    <a:pt x="12" y="1"/>
                  </a:lnTo>
                  <a:lnTo>
                    <a:pt x="10" y="1"/>
                  </a:lnTo>
                  <a:lnTo>
                    <a:pt x="8" y="1"/>
                  </a:lnTo>
                  <a:lnTo>
                    <a:pt x="7" y="1"/>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6" name="Freeform 323"/>
            <p:cNvSpPr>
              <a:spLocks noEditPoints="1"/>
            </p:cNvSpPr>
            <p:nvPr/>
          </p:nvSpPr>
          <p:spPr bwMode="auto">
            <a:xfrm>
              <a:off x="1680" y="2874"/>
              <a:ext cx="703" cy="108"/>
            </a:xfrm>
            <a:custGeom>
              <a:avLst/>
              <a:gdLst>
                <a:gd name="T0" fmla="*/ 703 w 703"/>
                <a:gd name="T1" fmla="*/ 71 h 108"/>
                <a:gd name="T2" fmla="*/ 703 w 703"/>
                <a:gd name="T3" fmla="*/ 55 h 108"/>
                <a:gd name="T4" fmla="*/ 703 w 703"/>
                <a:gd name="T5" fmla="*/ 55 h 108"/>
                <a:gd name="T6" fmla="*/ 702 w 703"/>
                <a:gd name="T7" fmla="*/ 55 h 108"/>
                <a:gd name="T8" fmla="*/ 702 w 703"/>
                <a:gd name="T9" fmla="*/ 55 h 108"/>
                <a:gd name="T10" fmla="*/ 700 w 703"/>
                <a:gd name="T11" fmla="*/ 55 h 108"/>
                <a:gd name="T12" fmla="*/ 700 w 703"/>
                <a:gd name="T13" fmla="*/ 55 h 108"/>
                <a:gd name="T14" fmla="*/ 700 w 703"/>
                <a:gd name="T15" fmla="*/ 55 h 108"/>
                <a:gd name="T16" fmla="*/ 698 w 703"/>
                <a:gd name="T17" fmla="*/ 55 h 108"/>
                <a:gd name="T18" fmla="*/ 698 w 703"/>
                <a:gd name="T19" fmla="*/ 55 h 108"/>
                <a:gd name="T20" fmla="*/ 698 w 703"/>
                <a:gd name="T21" fmla="*/ 71 h 108"/>
                <a:gd name="T22" fmla="*/ 703 w 703"/>
                <a:gd name="T23" fmla="*/ 71 h 108"/>
                <a:gd name="T24" fmla="*/ 703 w 703"/>
                <a:gd name="T25" fmla="*/ 89 h 108"/>
                <a:gd name="T26" fmla="*/ 702 w 703"/>
                <a:gd name="T27" fmla="*/ 108 h 108"/>
                <a:gd name="T28" fmla="*/ 702 w 703"/>
                <a:gd name="T29" fmla="*/ 108 h 108"/>
                <a:gd name="T30" fmla="*/ 700 w 703"/>
                <a:gd name="T31" fmla="*/ 108 h 108"/>
                <a:gd name="T32" fmla="*/ 700 w 703"/>
                <a:gd name="T33" fmla="*/ 108 h 108"/>
                <a:gd name="T34" fmla="*/ 700 w 703"/>
                <a:gd name="T35" fmla="*/ 108 h 108"/>
                <a:gd name="T36" fmla="*/ 698 w 703"/>
                <a:gd name="T37" fmla="*/ 108 h 108"/>
                <a:gd name="T38" fmla="*/ 698 w 703"/>
                <a:gd name="T39" fmla="*/ 108 h 108"/>
                <a:gd name="T40" fmla="*/ 697 w 703"/>
                <a:gd name="T41" fmla="*/ 108 h 108"/>
                <a:gd name="T42" fmla="*/ 697 w 703"/>
                <a:gd name="T43" fmla="*/ 108 h 108"/>
                <a:gd name="T44" fmla="*/ 697 w 703"/>
                <a:gd name="T45" fmla="*/ 108 h 108"/>
                <a:gd name="T46" fmla="*/ 698 w 703"/>
                <a:gd name="T47" fmla="*/ 89 h 108"/>
                <a:gd name="T48" fmla="*/ 698 w 703"/>
                <a:gd name="T49" fmla="*/ 71 h 108"/>
                <a:gd name="T50" fmla="*/ 703 w 703"/>
                <a:gd name="T51" fmla="*/ 71 h 108"/>
                <a:gd name="T52" fmla="*/ 7 w 703"/>
                <a:gd name="T53" fmla="*/ 1 h 108"/>
                <a:gd name="T54" fmla="*/ 7 w 703"/>
                <a:gd name="T55" fmla="*/ 1 h 108"/>
                <a:gd name="T56" fmla="*/ 4 w 703"/>
                <a:gd name="T57" fmla="*/ 18 h 108"/>
                <a:gd name="T58" fmla="*/ 2 w 703"/>
                <a:gd name="T59" fmla="*/ 36 h 108"/>
                <a:gd name="T60" fmla="*/ 0 w 703"/>
                <a:gd name="T61" fmla="*/ 53 h 108"/>
                <a:gd name="T62" fmla="*/ 5 w 703"/>
                <a:gd name="T63" fmla="*/ 51 h 108"/>
                <a:gd name="T64" fmla="*/ 7 w 703"/>
                <a:gd name="T65" fmla="*/ 36 h 108"/>
                <a:gd name="T66" fmla="*/ 9 w 703"/>
                <a:gd name="T67" fmla="*/ 20 h 108"/>
                <a:gd name="T68" fmla="*/ 12 w 703"/>
                <a:gd name="T69" fmla="*/ 1 h 108"/>
                <a:gd name="T70" fmla="*/ 12 w 703"/>
                <a:gd name="T71" fmla="*/ 0 h 108"/>
                <a:gd name="T72" fmla="*/ 12 w 703"/>
                <a:gd name="T73" fmla="*/ 0 h 108"/>
                <a:gd name="T74" fmla="*/ 10 w 703"/>
                <a:gd name="T75" fmla="*/ 0 h 108"/>
                <a:gd name="T76" fmla="*/ 10 w 703"/>
                <a:gd name="T77" fmla="*/ 0 h 108"/>
                <a:gd name="T78" fmla="*/ 10 w 703"/>
                <a:gd name="T79" fmla="*/ 0 h 108"/>
                <a:gd name="T80" fmla="*/ 9 w 703"/>
                <a:gd name="T81" fmla="*/ 0 h 108"/>
                <a:gd name="T82" fmla="*/ 9 w 703"/>
                <a:gd name="T83" fmla="*/ 1 h 108"/>
                <a:gd name="T84" fmla="*/ 7 w 703"/>
                <a:gd name="T85" fmla="*/ 1 h 108"/>
                <a:gd name="T86" fmla="*/ 7 w 703"/>
                <a:gd name="T87" fmla="*/ 1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3"/>
                <a:gd name="T133" fmla="*/ 0 h 108"/>
                <a:gd name="T134" fmla="*/ 703 w 703"/>
                <a:gd name="T135" fmla="*/ 108 h 1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3" h="108">
                  <a:moveTo>
                    <a:pt x="703" y="71"/>
                  </a:moveTo>
                  <a:lnTo>
                    <a:pt x="703" y="55"/>
                  </a:lnTo>
                  <a:lnTo>
                    <a:pt x="702" y="55"/>
                  </a:lnTo>
                  <a:lnTo>
                    <a:pt x="700" y="55"/>
                  </a:lnTo>
                  <a:lnTo>
                    <a:pt x="698" y="55"/>
                  </a:lnTo>
                  <a:lnTo>
                    <a:pt x="698" y="71"/>
                  </a:lnTo>
                  <a:lnTo>
                    <a:pt x="703" y="71"/>
                  </a:lnTo>
                  <a:lnTo>
                    <a:pt x="703" y="89"/>
                  </a:lnTo>
                  <a:lnTo>
                    <a:pt x="702" y="108"/>
                  </a:lnTo>
                  <a:lnTo>
                    <a:pt x="700" y="108"/>
                  </a:lnTo>
                  <a:lnTo>
                    <a:pt x="698" y="108"/>
                  </a:lnTo>
                  <a:lnTo>
                    <a:pt x="697" y="108"/>
                  </a:lnTo>
                  <a:lnTo>
                    <a:pt x="698" y="89"/>
                  </a:lnTo>
                  <a:lnTo>
                    <a:pt x="698" y="71"/>
                  </a:lnTo>
                  <a:lnTo>
                    <a:pt x="703" y="71"/>
                  </a:lnTo>
                  <a:close/>
                  <a:moveTo>
                    <a:pt x="7" y="1"/>
                  </a:moveTo>
                  <a:lnTo>
                    <a:pt x="7" y="1"/>
                  </a:lnTo>
                  <a:lnTo>
                    <a:pt x="4" y="18"/>
                  </a:lnTo>
                  <a:lnTo>
                    <a:pt x="2" y="36"/>
                  </a:lnTo>
                  <a:lnTo>
                    <a:pt x="0" y="53"/>
                  </a:lnTo>
                  <a:lnTo>
                    <a:pt x="5" y="51"/>
                  </a:lnTo>
                  <a:lnTo>
                    <a:pt x="7" y="36"/>
                  </a:lnTo>
                  <a:lnTo>
                    <a:pt x="9" y="20"/>
                  </a:lnTo>
                  <a:lnTo>
                    <a:pt x="12" y="1"/>
                  </a:lnTo>
                  <a:lnTo>
                    <a:pt x="12" y="0"/>
                  </a:lnTo>
                  <a:lnTo>
                    <a:pt x="10" y="0"/>
                  </a:lnTo>
                  <a:lnTo>
                    <a:pt x="9" y="0"/>
                  </a:lnTo>
                  <a:lnTo>
                    <a:pt x="9" y="1"/>
                  </a:lnTo>
                  <a:lnTo>
                    <a:pt x="7" y="1"/>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7" name="Freeform 324"/>
            <p:cNvSpPr>
              <a:spLocks noEditPoints="1"/>
            </p:cNvSpPr>
            <p:nvPr/>
          </p:nvSpPr>
          <p:spPr bwMode="auto">
            <a:xfrm>
              <a:off x="1682" y="2874"/>
              <a:ext cx="700" cy="108"/>
            </a:xfrm>
            <a:custGeom>
              <a:avLst/>
              <a:gdLst>
                <a:gd name="T0" fmla="*/ 700 w 700"/>
                <a:gd name="T1" fmla="*/ 71 h 108"/>
                <a:gd name="T2" fmla="*/ 698 w 700"/>
                <a:gd name="T3" fmla="*/ 55 h 108"/>
                <a:gd name="T4" fmla="*/ 698 w 700"/>
                <a:gd name="T5" fmla="*/ 55 h 108"/>
                <a:gd name="T6" fmla="*/ 698 w 700"/>
                <a:gd name="T7" fmla="*/ 55 h 108"/>
                <a:gd name="T8" fmla="*/ 696 w 700"/>
                <a:gd name="T9" fmla="*/ 55 h 108"/>
                <a:gd name="T10" fmla="*/ 696 w 700"/>
                <a:gd name="T11" fmla="*/ 55 h 108"/>
                <a:gd name="T12" fmla="*/ 696 w 700"/>
                <a:gd name="T13" fmla="*/ 55 h 108"/>
                <a:gd name="T14" fmla="*/ 695 w 700"/>
                <a:gd name="T15" fmla="*/ 55 h 108"/>
                <a:gd name="T16" fmla="*/ 695 w 700"/>
                <a:gd name="T17" fmla="*/ 55 h 108"/>
                <a:gd name="T18" fmla="*/ 693 w 700"/>
                <a:gd name="T19" fmla="*/ 55 h 108"/>
                <a:gd name="T20" fmla="*/ 695 w 700"/>
                <a:gd name="T21" fmla="*/ 71 h 108"/>
                <a:gd name="T22" fmla="*/ 700 w 700"/>
                <a:gd name="T23" fmla="*/ 71 h 108"/>
                <a:gd name="T24" fmla="*/ 698 w 700"/>
                <a:gd name="T25" fmla="*/ 89 h 108"/>
                <a:gd name="T26" fmla="*/ 698 w 700"/>
                <a:gd name="T27" fmla="*/ 108 h 108"/>
                <a:gd name="T28" fmla="*/ 698 w 700"/>
                <a:gd name="T29" fmla="*/ 108 h 108"/>
                <a:gd name="T30" fmla="*/ 696 w 700"/>
                <a:gd name="T31" fmla="*/ 108 h 108"/>
                <a:gd name="T32" fmla="*/ 696 w 700"/>
                <a:gd name="T33" fmla="*/ 108 h 108"/>
                <a:gd name="T34" fmla="*/ 695 w 700"/>
                <a:gd name="T35" fmla="*/ 108 h 108"/>
                <a:gd name="T36" fmla="*/ 695 w 700"/>
                <a:gd name="T37" fmla="*/ 108 h 108"/>
                <a:gd name="T38" fmla="*/ 695 w 700"/>
                <a:gd name="T39" fmla="*/ 108 h 108"/>
                <a:gd name="T40" fmla="*/ 693 w 700"/>
                <a:gd name="T41" fmla="*/ 108 h 108"/>
                <a:gd name="T42" fmla="*/ 693 w 700"/>
                <a:gd name="T43" fmla="*/ 108 h 108"/>
                <a:gd name="T44" fmla="*/ 693 w 700"/>
                <a:gd name="T45" fmla="*/ 108 h 108"/>
                <a:gd name="T46" fmla="*/ 693 w 700"/>
                <a:gd name="T47" fmla="*/ 108 h 108"/>
                <a:gd name="T48" fmla="*/ 693 w 700"/>
                <a:gd name="T49" fmla="*/ 89 h 108"/>
                <a:gd name="T50" fmla="*/ 695 w 700"/>
                <a:gd name="T51" fmla="*/ 71 h 108"/>
                <a:gd name="T52" fmla="*/ 700 w 700"/>
                <a:gd name="T53" fmla="*/ 71 h 108"/>
                <a:gd name="T54" fmla="*/ 8 w 700"/>
                <a:gd name="T55" fmla="*/ 0 h 108"/>
                <a:gd name="T56" fmla="*/ 7 w 700"/>
                <a:gd name="T57" fmla="*/ 1 h 108"/>
                <a:gd name="T58" fmla="*/ 5 w 700"/>
                <a:gd name="T59" fmla="*/ 18 h 108"/>
                <a:gd name="T60" fmla="*/ 2 w 700"/>
                <a:gd name="T61" fmla="*/ 36 h 108"/>
                <a:gd name="T62" fmla="*/ 0 w 700"/>
                <a:gd name="T63" fmla="*/ 53 h 108"/>
                <a:gd name="T64" fmla="*/ 7 w 700"/>
                <a:gd name="T65" fmla="*/ 50 h 108"/>
                <a:gd name="T66" fmla="*/ 7 w 700"/>
                <a:gd name="T67" fmla="*/ 36 h 108"/>
                <a:gd name="T68" fmla="*/ 10 w 700"/>
                <a:gd name="T69" fmla="*/ 20 h 108"/>
                <a:gd name="T70" fmla="*/ 12 w 700"/>
                <a:gd name="T71" fmla="*/ 3 h 108"/>
                <a:gd name="T72" fmla="*/ 13 w 700"/>
                <a:gd name="T73" fmla="*/ 0 h 108"/>
                <a:gd name="T74" fmla="*/ 12 w 700"/>
                <a:gd name="T75" fmla="*/ 0 h 108"/>
                <a:gd name="T76" fmla="*/ 12 w 700"/>
                <a:gd name="T77" fmla="*/ 0 h 108"/>
                <a:gd name="T78" fmla="*/ 12 w 700"/>
                <a:gd name="T79" fmla="*/ 0 h 108"/>
                <a:gd name="T80" fmla="*/ 10 w 700"/>
                <a:gd name="T81" fmla="*/ 0 h 108"/>
                <a:gd name="T82" fmla="*/ 10 w 700"/>
                <a:gd name="T83" fmla="*/ 0 h 108"/>
                <a:gd name="T84" fmla="*/ 8 w 700"/>
                <a:gd name="T85" fmla="*/ 0 h 108"/>
                <a:gd name="T86" fmla="*/ 8 w 700"/>
                <a:gd name="T87" fmla="*/ 0 h 108"/>
                <a:gd name="T88" fmla="*/ 8 w 700"/>
                <a:gd name="T89" fmla="*/ 0 h 1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0"/>
                <a:gd name="T136" fmla="*/ 0 h 108"/>
                <a:gd name="T137" fmla="*/ 700 w 700"/>
                <a:gd name="T138" fmla="*/ 108 h 1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0" h="108">
                  <a:moveTo>
                    <a:pt x="700" y="71"/>
                  </a:moveTo>
                  <a:lnTo>
                    <a:pt x="698" y="55"/>
                  </a:lnTo>
                  <a:lnTo>
                    <a:pt x="696" y="55"/>
                  </a:lnTo>
                  <a:lnTo>
                    <a:pt x="695" y="55"/>
                  </a:lnTo>
                  <a:lnTo>
                    <a:pt x="693" y="55"/>
                  </a:lnTo>
                  <a:lnTo>
                    <a:pt x="695" y="71"/>
                  </a:lnTo>
                  <a:lnTo>
                    <a:pt x="700" y="71"/>
                  </a:lnTo>
                  <a:lnTo>
                    <a:pt x="698" y="89"/>
                  </a:lnTo>
                  <a:lnTo>
                    <a:pt x="698" y="108"/>
                  </a:lnTo>
                  <a:lnTo>
                    <a:pt x="696" y="108"/>
                  </a:lnTo>
                  <a:lnTo>
                    <a:pt x="695" y="108"/>
                  </a:lnTo>
                  <a:lnTo>
                    <a:pt x="693" y="108"/>
                  </a:lnTo>
                  <a:lnTo>
                    <a:pt x="693" y="89"/>
                  </a:lnTo>
                  <a:lnTo>
                    <a:pt x="695" y="71"/>
                  </a:lnTo>
                  <a:lnTo>
                    <a:pt x="700" y="71"/>
                  </a:lnTo>
                  <a:close/>
                  <a:moveTo>
                    <a:pt x="8" y="0"/>
                  </a:moveTo>
                  <a:lnTo>
                    <a:pt x="7" y="1"/>
                  </a:lnTo>
                  <a:lnTo>
                    <a:pt x="5" y="18"/>
                  </a:lnTo>
                  <a:lnTo>
                    <a:pt x="2" y="36"/>
                  </a:lnTo>
                  <a:lnTo>
                    <a:pt x="0" y="53"/>
                  </a:lnTo>
                  <a:lnTo>
                    <a:pt x="7" y="50"/>
                  </a:lnTo>
                  <a:lnTo>
                    <a:pt x="7" y="36"/>
                  </a:lnTo>
                  <a:lnTo>
                    <a:pt x="10" y="20"/>
                  </a:lnTo>
                  <a:lnTo>
                    <a:pt x="12" y="3"/>
                  </a:lnTo>
                  <a:lnTo>
                    <a:pt x="13" y="0"/>
                  </a:lnTo>
                  <a:lnTo>
                    <a:pt x="12" y="0"/>
                  </a:lnTo>
                  <a:lnTo>
                    <a:pt x="10" y="0"/>
                  </a:lnTo>
                  <a:lnTo>
                    <a:pt x="8"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8" name="Freeform 325"/>
            <p:cNvSpPr>
              <a:spLocks noEditPoints="1"/>
            </p:cNvSpPr>
            <p:nvPr/>
          </p:nvSpPr>
          <p:spPr bwMode="auto">
            <a:xfrm>
              <a:off x="1685" y="2872"/>
              <a:ext cx="693" cy="111"/>
            </a:xfrm>
            <a:custGeom>
              <a:avLst/>
              <a:gdLst>
                <a:gd name="T0" fmla="*/ 693 w 693"/>
                <a:gd name="T1" fmla="*/ 73 h 111"/>
                <a:gd name="T2" fmla="*/ 693 w 693"/>
                <a:gd name="T3" fmla="*/ 57 h 111"/>
                <a:gd name="T4" fmla="*/ 693 w 693"/>
                <a:gd name="T5" fmla="*/ 57 h 111"/>
                <a:gd name="T6" fmla="*/ 692 w 693"/>
                <a:gd name="T7" fmla="*/ 57 h 111"/>
                <a:gd name="T8" fmla="*/ 692 w 693"/>
                <a:gd name="T9" fmla="*/ 57 h 111"/>
                <a:gd name="T10" fmla="*/ 690 w 693"/>
                <a:gd name="T11" fmla="*/ 57 h 111"/>
                <a:gd name="T12" fmla="*/ 690 w 693"/>
                <a:gd name="T13" fmla="*/ 57 h 111"/>
                <a:gd name="T14" fmla="*/ 690 w 693"/>
                <a:gd name="T15" fmla="*/ 58 h 111"/>
                <a:gd name="T16" fmla="*/ 688 w 693"/>
                <a:gd name="T17" fmla="*/ 58 h 111"/>
                <a:gd name="T18" fmla="*/ 688 w 693"/>
                <a:gd name="T19" fmla="*/ 58 h 111"/>
                <a:gd name="T20" fmla="*/ 688 w 693"/>
                <a:gd name="T21" fmla="*/ 73 h 111"/>
                <a:gd name="T22" fmla="*/ 693 w 693"/>
                <a:gd name="T23" fmla="*/ 73 h 111"/>
                <a:gd name="T24" fmla="*/ 693 w 693"/>
                <a:gd name="T25" fmla="*/ 91 h 111"/>
                <a:gd name="T26" fmla="*/ 692 w 693"/>
                <a:gd name="T27" fmla="*/ 110 h 111"/>
                <a:gd name="T28" fmla="*/ 692 w 693"/>
                <a:gd name="T29" fmla="*/ 110 h 111"/>
                <a:gd name="T30" fmla="*/ 692 w 693"/>
                <a:gd name="T31" fmla="*/ 110 h 111"/>
                <a:gd name="T32" fmla="*/ 690 w 693"/>
                <a:gd name="T33" fmla="*/ 110 h 111"/>
                <a:gd name="T34" fmla="*/ 690 w 693"/>
                <a:gd name="T35" fmla="*/ 110 h 111"/>
                <a:gd name="T36" fmla="*/ 690 w 693"/>
                <a:gd name="T37" fmla="*/ 110 h 111"/>
                <a:gd name="T38" fmla="*/ 688 w 693"/>
                <a:gd name="T39" fmla="*/ 111 h 111"/>
                <a:gd name="T40" fmla="*/ 688 w 693"/>
                <a:gd name="T41" fmla="*/ 111 h 111"/>
                <a:gd name="T42" fmla="*/ 687 w 693"/>
                <a:gd name="T43" fmla="*/ 111 h 111"/>
                <a:gd name="T44" fmla="*/ 687 w 693"/>
                <a:gd name="T45" fmla="*/ 111 h 111"/>
                <a:gd name="T46" fmla="*/ 687 w 693"/>
                <a:gd name="T47" fmla="*/ 108 h 111"/>
                <a:gd name="T48" fmla="*/ 688 w 693"/>
                <a:gd name="T49" fmla="*/ 91 h 111"/>
                <a:gd name="T50" fmla="*/ 688 w 693"/>
                <a:gd name="T51" fmla="*/ 73 h 111"/>
                <a:gd name="T52" fmla="*/ 693 w 693"/>
                <a:gd name="T53" fmla="*/ 73 h 111"/>
                <a:gd name="T54" fmla="*/ 7 w 693"/>
                <a:gd name="T55" fmla="*/ 2 h 111"/>
                <a:gd name="T56" fmla="*/ 7 w 693"/>
                <a:gd name="T57" fmla="*/ 3 h 111"/>
                <a:gd name="T58" fmla="*/ 4 w 693"/>
                <a:gd name="T59" fmla="*/ 22 h 111"/>
                <a:gd name="T60" fmla="*/ 2 w 693"/>
                <a:gd name="T61" fmla="*/ 38 h 111"/>
                <a:gd name="T62" fmla="*/ 0 w 693"/>
                <a:gd name="T63" fmla="*/ 53 h 111"/>
                <a:gd name="T64" fmla="*/ 5 w 693"/>
                <a:gd name="T65" fmla="*/ 52 h 111"/>
                <a:gd name="T66" fmla="*/ 7 w 693"/>
                <a:gd name="T67" fmla="*/ 38 h 111"/>
                <a:gd name="T68" fmla="*/ 9 w 693"/>
                <a:gd name="T69" fmla="*/ 22 h 111"/>
                <a:gd name="T70" fmla="*/ 12 w 693"/>
                <a:gd name="T71" fmla="*/ 5 h 111"/>
                <a:gd name="T72" fmla="*/ 12 w 693"/>
                <a:gd name="T73" fmla="*/ 0 h 111"/>
                <a:gd name="T74" fmla="*/ 12 w 693"/>
                <a:gd name="T75" fmla="*/ 0 h 111"/>
                <a:gd name="T76" fmla="*/ 12 w 693"/>
                <a:gd name="T77" fmla="*/ 2 h 111"/>
                <a:gd name="T78" fmla="*/ 10 w 693"/>
                <a:gd name="T79" fmla="*/ 2 h 111"/>
                <a:gd name="T80" fmla="*/ 10 w 693"/>
                <a:gd name="T81" fmla="*/ 2 h 111"/>
                <a:gd name="T82" fmla="*/ 9 w 693"/>
                <a:gd name="T83" fmla="*/ 2 h 111"/>
                <a:gd name="T84" fmla="*/ 9 w 693"/>
                <a:gd name="T85" fmla="*/ 2 h 111"/>
                <a:gd name="T86" fmla="*/ 9 w 693"/>
                <a:gd name="T87" fmla="*/ 2 h 111"/>
                <a:gd name="T88" fmla="*/ 7 w 693"/>
                <a:gd name="T89" fmla="*/ 2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3"/>
                <a:gd name="T136" fmla="*/ 0 h 111"/>
                <a:gd name="T137" fmla="*/ 693 w 693"/>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3" h="111">
                  <a:moveTo>
                    <a:pt x="693" y="73"/>
                  </a:moveTo>
                  <a:lnTo>
                    <a:pt x="693" y="57"/>
                  </a:lnTo>
                  <a:lnTo>
                    <a:pt x="692" y="57"/>
                  </a:lnTo>
                  <a:lnTo>
                    <a:pt x="690" y="57"/>
                  </a:lnTo>
                  <a:lnTo>
                    <a:pt x="690" y="58"/>
                  </a:lnTo>
                  <a:lnTo>
                    <a:pt x="688" y="58"/>
                  </a:lnTo>
                  <a:lnTo>
                    <a:pt x="688" y="73"/>
                  </a:lnTo>
                  <a:lnTo>
                    <a:pt x="693" y="73"/>
                  </a:lnTo>
                  <a:lnTo>
                    <a:pt x="693" y="91"/>
                  </a:lnTo>
                  <a:lnTo>
                    <a:pt x="692" y="110"/>
                  </a:lnTo>
                  <a:lnTo>
                    <a:pt x="690" y="110"/>
                  </a:lnTo>
                  <a:lnTo>
                    <a:pt x="688" y="111"/>
                  </a:lnTo>
                  <a:lnTo>
                    <a:pt x="687" y="111"/>
                  </a:lnTo>
                  <a:lnTo>
                    <a:pt x="687" y="108"/>
                  </a:lnTo>
                  <a:lnTo>
                    <a:pt x="688" y="91"/>
                  </a:lnTo>
                  <a:lnTo>
                    <a:pt x="688" y="73"/>
                  </a:lnTo>
                  <a:lnTo>
                    <a:pt x="693" y="73"/>
                  </a:lnTo>
                  <a:close/>
                  <a:moveTo>
                    <a:pt x="7" y="2"/>
                  </a:moveTo>
                  <a:lnTo>
                    <a:pt x="7" y="3"/>
                  </a:lnTo>
                  <a:lnTo>
                    <a:pt x="4" y="22"/>
                  </a:lnTo>
                  <a:lnTo>
                    <a:pt x="2" y="38"/>
                  </a:lnTo>
                  <a:lnTo>
                    <a:pt x="0" y="53"/>
                  </a:lnTo>
                  <a:lnTo>
                    <a:pt x="5" y="52"/>
                  </a:lnTo>
                  <a:lnTo>
                    <a:pt x="7" y="38"/>
                  </a:lnTo>
                  <a:lnTo>
                    <a:pt x="9" y="22"/>
                  </a:lnTo>
                  <a:lnTo>
                    <a:pt x="12" y="5"/>
                  </a:lnTo>
                  <a:lnTo>
                    <a:pt x="12" y="0"/>
                  </a:lnTo>
                  <a:lnTo>
                    <a:pt x="12" y="2"/>
                  </a:lnTo>
                  <a:lnTo>
                    <a:pt x="10" y="2"/>
                  </a:lnTo>
                  <a:lnTo>
                    <a:pt x="9" y="2"/>
                  </a:lnTo>
                  <a:lnTo>
                    <a:pt x="7" y="2"/>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39" name="Freeform 326"/>
            <p:cNvSpPr>
              <a:spLocks noEditPoints="1"/>
            </p:cNvSpPr>
            <p:nvPr/>
          </p:nvSpPr>
          <p:spPr bwMode="auto">
            <a:xfrm>
              <a:off x="1689" y="2872"/>
              <a:ext cx="688" cy="111"/>
            </a:xfrm>
            <a:custGeom>
              <a:avLst/>
              <a:gdLst>
                <a:gd name="T0" fmla="*/ 688 w 688"/>
                <a:gd name="T1" fmla="*/ 73 h 111"/>
                <a:gd name="T2" fmla="*/ 686 w 688"/>
                <a:gd name="T3" fmla="*/ 57 h 111"/>
                <a:gd name="T4" fmla="*/ 686 w 688"/>
                <a:gd name="T5" fmla="*/ 57 h 111"/>
                <a:gd name="T6" fmla="*/ 686 w 688"/>
                <a:gd name="T7" fmla="*/ 58 h 111"/>
                <a:gd name="T8" fmla="*/ 684 w 688"/>
                <a:gd name="T9" fmla="*/ 58 h 111"/>
                <a:gd name="T10" fmla="*/ 684 w 688"/>
                <a:gd name="T11" fmla="*/ 58 h 111"/>
                <a:gd name="T12" fmla="*/ 684 w 688"/>
                <a:gd name="T13" fmla="*/ 58 h 111"/>
                <a:gd name="T14" fmla="*/ 683 w 688"/>
                <a:gd name="T15" fmla="*/ 58 h 111"/>
                <a:gd name="T16" fmla="*/ 683 w 688"/>
                <a:gd name="T17" fmla="*/ 58 h 111"/>
                <a:gd name="T18" fmla="*/ 681 w 688"/>
                <a:gd name="T19" fmla="*/ 58 h 111"/>
                <a:gd name="T20" fmla="*/ 683 w 688"/>
                <a:gd name="T21" fmla="*/ 73 h 111"/>
                <a:gd name="T22" fmla="*/ 688 w 688"/>
                <a:gd name="T23" fmla="*/ 73 h 111"/>
                <a:gd name="T24" fmla="*/ 686 w 688"/>
                <a:gd name="T25" fmla="*/ 91 h 111"/>
                <a:gd name="T26" fmla="*/ 686 w 688"/>
                <a:gd name="T27" fmla="*/ 110 h 111"/>
                <a:gd name="T28" fmla="*/ 686 w 688"/>
                <a:gd name="T29" fmla="*/ 110 h 111"/>
                <a:gd name="T30" fmla="*/ 684 w 688"/>
                <a:gd name="T31" fmla="*/ 111 h 111"/>
                <a:gd name="T32" fmla="*/ 684 w 688"/>
                <a:gd name="T33" fmla="*/ 111 h 111"/>
                <a:gd name="T34" fmla="*/ 683 w 688"/>
                <a:gd name="T35" fmla="*/ 111 h 111"/>
                <a:gd name="T36" fmla="*/ 683 w 688"/>
                <a:gd name="T37" fmla="*/ 111 h 111"/>
                <a:gd name="T38" fmla="*/ 683 w 688"/>
                <a:gd name="T39" fmla="*/ 111 h 111"/>
                <a:gd name="T40" fmla="*/ 681 w 688"/>
                <a:gd name="T41" fmla="*/ 111 h 111"/>
                <a:gd name="T42" fmla="*/ 681 w 688"/>
                <a:gd name="T43" fmla="*/ 111 h 111"/>
                <a:gd name="T44" fmla="*/ 679 w 688"/>
                <a:gd name="T45" fmla="*/ 111 h 111"/>
                <a:gd name="T46" fmla="*/ 681 w 688"/>
                <a:gd name="T47" fmla="*/ 108 h 111"/>
                <a:gd name="T48" fmla="*/ 681 w 688"/>
                <a:gd name="T49" fmla="*/ 91 h 111"/>
                <a:gd name="T50" fmla="*/ 683 w 688"/>
                <a:gd name="T51" fmla="*/ 73 h 111"/>
                <a:gd name="T52" fmla="*/ 688 w 688"/>
                <a:gd name="T53" fmla="*/ 73 h 111"/>
                <a:gd name="T54" fmla="*/ 6 w 688"/>
                <a:gd name="T55" fmla="*/ 2 h 111"/>
                <a:gd name="T56" fmla="*/ 5 w 688"/>
                <a:gd name="T57" fmla="*/ 5 h 111"/>
                <a:gd name="T58" fmla="*/ 3 w 688"/>
                <a:gd name="T59" fmla="*/ 22 h 111"/>
                <a:gd name="T60" fmla="*/ 0 w 688"/>
                <a:gd name="T61" fmla="*/ 38 h 111"/>
                <a:gd name="T62" fmla="*/ 0 w 688"/>
                <a:gd name="T63" fmla="*/ 52 h 111"/>
                <a:gd name="T64" fmla="*/ 5 w 688"/>
                <a:gd name="T65" fmla="*/ 50 h 111"/>
                <a:gd name="T66" fmla="*/ 5 w 688"/>
                <a:gd name="T67" fmla="*/ 40 h 111"/>
                <a:gd name="T68" fmla="*/ 6 w 688"/>
                <a:gd name="T69" fmla="*/ 22 h 111"/>
                <a:gd name="T70" fmla="*/ 10 w 688"/>
                <a:gd name="T71" fmla="*/ 5 h 111"/>
                <a:gd name="T72" fmla="*/ 11 w 688"/>
                <a:gd name="T73" fmla="*/ 0 h 111"/>
                <a:gd name="T74" fmla="*/ 11 w 688"/>
                <a:gd name="T75" fmla="*/ 0 h 111"/>
                <a:gd name="T76" fmla="*/ 10 w 688"/>
                <a:gd name="T77" fmla="*/ 0 h 111"/>
                <a:gd name="T78" fmla="*/ 10 w 688"/>
                <a:gd name="T79" fmla="*/ 0 h 111"/>
                <a:gd name="T80" fmla="*/ 8 w 688"/>
                <a:gd name="T81" fmla="*/ 0 h 111"/>
                <a:gd name="T82" fmla="*/ 8 w 688"/>
                <a:gd name="T83" fmla="*/ 0 h 111"/>
                <a:gd name="T84" fmla="*/ 8 w 688"/>
                <a:gd name="T85" fmla="*/ 2 h 111"/>
                <a:gd name="T86" fmla="*/ 6 w 688"/>
                <a:gd name="T87" fmla="*/ 2 h 111"/>
                <a:gd name="T88" fmla="*/ 6 w 688"/>
                <a:gd name="T89" fmla="*/ 2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8"/>
                <a:gd name="T136" fmla="*/ 0 h 111"/>
                <a:gd name="T137" fmla="*/ 688 w 688"/>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8" h="111">
                  <a:moveTo>
                    <a:pt x="688" y="73"/>
                  </a:moveTo>
                  <a:lnTo>
                    <a:pt x="686" y="57"/>
                  </a:lnTo>
                  <a:lnTo>
                    <a:pt x="686" y="58"/>
                  </a:lnTo>
                  <a:lnTo>
                    <a:pt x="684" y="58"/>
                  </a:lnTo>
                  <a:lnTo>
                    <a:pt x="683" y="58"/>
                  </a:lnTo>
                  <a:lnTo>
                    <a:pt x="681" y="58"/>
                  </a:lnTo>
                  <a:lnTo>
                    <a:pt x="683" y="73"/>
                  </a:lnTo>
                  <a:lnTo>
                    <a:pt x="688" y="73"/>
                  </a:lnTo>
                  <a:lnTo>
                    <a:pt x="686" y="91"/>
                  </a:lnTo>
                  <a:lnTo>
                    <a:pt x="686" y="110"/>
                  </a:lnTo>
                  <a:lnTo>
                    <a:pt x="684" y="111"/>
                  </a:lnTo>
                  <a:lnTo>
                    <a:pt x="683" y="111"/>
                  </a:lnTo>
                  <a:lnTo>
                    <a:pt x="681" y="111"/>
                  </a:lnTo>
                  <a:lnTo>
                    <a:pt x="679" y="111"/>
                  </a:lnTo>
                  <a:lnTo>
                    <a:pt x="681" y="108"/>
                  </a:lnTo>
                  <a:lnTo>
                    <a:pt x="681" y="91"/>
                  </a:lnTo>
                  <a:lnTo>
                    <a:pt x="683" y="73"/>
                  </a:lnTo>
                  <a:lnTo>
                    <a:pt x="688" y="73"/>
                  </a:lnTo>
                  <a:close/>
                  <a:moveTo>
                    <a:pt x="6" y="2"/>
                  </a:moveTo>
                  <a:lnTo>
                    <a:pt x="5" y="5"/>
                  </a:lnTo>
                  <a:lnTo>
                    <a:pt x="3" y="22"/>
                  </a:lnTo>
                  <a:lnTo>
                    <a:pt x="0" y="38"/>
                  </a:lnTo>
                  <a:lnTo>
                    <a:pt x="0" y="52"/>
                  </a:lnTo>
                  <a:lnTo>
                    <a:pt x="5" y="50"/>
                  </a:lnTo>
                  <a:lnTo>
                    <a:pt x="5" y="40"/>
                  </a:lnTo>
                  <a:lnTo>
                    <a:pt x="6" y="22"/>
                  </a:lnTo>
                  <a:lnTo>
                    <a:pt x="10" y="5"/>
                  </a:lnTo>
                  <a:lnTo>
                    <a:pt x="11" y="0"/>
                  </a:lnTo>
                  <a:lnTo>
                    <a:pt x="10" y="0"/>
                  </a:lnTo>
                  <a:lnTo>
                    <a:pt x="8" y="0"/>
                  </a:lnTo>
                  <a:lnTo>
                    <a:pt x="8" y="2"/>
                  </a:lnTo>
                  <a:lnTo>
                    <a:pt x="6" y="2"/>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0" name="Freeform 327"/>
            <p:cNvSpPr>
              <a:spLocks noEditPoints="1"/>
            </p:cNvSpPr>
            <p:nvPr/>
          </p:nvSpPr>
          <p:spPr bwMode="auto">
            <a:xfrm>
              <a:off x="1690" y="2872"/>
              <a:ext cx="683" cy="111"/>
            </a:xfrm>
            <a:custGeom>
              <a:avLst/>
              <a:gdLst>
                <a:gd name="T0" fmla="*/ 683 w 683"/>
                <a:gd name="T1" fmla="*/ 73 h 111"/>
                <a:gd name="T2" fmla="*/ 683 w 683"/>
                <a:gd name="T3" fmla="*/ 58 h 111"/>
                <a:gd name="T4" fmla="*/ 683 w 683"/>
                <a:gd name="T5" fmla="*/ 58 h 111"/>
                <a:gd name="T6" fmla="*/ 682 w 683"/>
                <a:gd name="T7" fmla="*/ 58 h 111"/>
                <a:gd name="T8" fmla="*/ 682 w 683"/>
                <a:gd name="T9" fmla="*/ 58 h 111"/>
                <a:gd name="T10" fmla="*/ 680 w 683"/>
                <a:gd name="T11" fmla="*/ 58 h 111"/>
                <a:gd name="T12" fmla="*/ 680 w 683"/>
                <a:gd name="T13" fmla="*/ 58 h 111"/>
                <a:gd name="T14" fmla="*/ 680 w 683"/>
                <a:gd name="T15" fmla="*/ 58 h 111"/>
                <a:gd name="T16" fmla="*/ 678 w 683"/>
                <a:gd name="T17" fmla="*/ 58 h 111"/>
                <a:gd name="T18" fmla="*/ 678 w 683"/>
                <a:gd name="T19" fmla="*/ 58 h 111"/>
                <a:gd name="T20" fmla="*/ 678 w 683"/>
                <a:gd name="T21" fmla="*/ 73 h 111"/>
                <a:gd name="T22" fmla="*/ 683 w 683"/>
                <a:gd name="T23" fmla="*/ 73 h 111"/>
                <a:gd name="T24" fmla="*/ 683 w 683"/>
                <a:gd name="T25" fmla="*/ 91 h 111"/>
                <a:gd name="T26" fmla="*/ 682 w 683"/>
                <a:gd name="T27" fmla="*/ 108 h 111"/>
                <a:gd name="T28" fmla="*/ 682 w 683"/>
                <a:gd name="T29" fmla="*/ 111 h 111"/>
                <a:gd name="T30" fmla="*/ 682 w 683"/>
                <a:gd name="T31" fmla="*/ 111 h 111"/>
                <a:gd name="T32" fmla="*/ 680 w 683"/>
                <a:gd name="T33" fmla="*/ 111 h 111"/>
                <a:gd name="T34" fmla="*/ 680 w 683"/>
                <a:gd name="T35" fmla="*/ 111 h 111"/>
                <a:gd name="T36" fmla="*/ 678 w 683"/>
                <a:gd name="T37" fmla="*/ 111 h 111"/>
                <a:gd name="T38" fmla="*/ 678 w 683"/>
                <a:gd name="T39" fmla="*/ 111 h 111"/>
                <a:gd name="T40" fmla="*/ 678 w 683"/>
                <a:gd name="T41" fmla="*/ 111 h 111"/>
                <a:gd name="T42" fmla="*/ 677 w 683"/>
                <a:gd name="T43" fmla="*/ 111 h 111"/>
                <a:gd name="T44" fmla="*/ 677 w 683"/>
                <a:gd name="T45" fmla="*/ 111 h 111"/>
                <a:gd name="T46" fmla="*/ 677 w 683"/>
                <a:gd name="T47" fmla="*/ 108 h 111"/>
                <a:gd name="T48" fmla="*/ 678 w 683"/>
                <a:gd name="T49" fmla="*/ 91 h 111"/>
                <a:gd name="T50" fmla="*/ 678 w 683"/>
                <a:gd name="T51" fmla="*/ 73 h 111"/>
                <a:gd name="T52" fmla="*/ 683 w 683"/>
                <a:gd name="T53" fmla="*/ 73 h 111"/>
                <a:gd name="T54" fmla="*/ 7 w 683"/>
                <a:gd name="T55" fmla="*/ 0 h 111"/>
                <a:gd name="T56" fmla="*/ 7 w 683"/>
                <a:gd name="T57" fmla="*/ 5 h 111"/>
                <a:gd name="T58" fmla="*/ 4 w 683"/>
                <a:gd name="T59" fmla="*/ 22 h 111"/>
                <a:gd name="T60" fmla="*/ 2 w 683"/>
                <a:gd name="T61" fmla="*/ 38 h 111"/>
                <a:gd name="T62" fmla="*/ 0 w 683"/>
                <a:gd name="T63" fmla="*/ 52 h 111"/>
                <a:gd name="T64" fmla="*/ 4 w 683"/>
                <a:gd name="T65" fmla="*/ 50 h 111"/>
                <a:gd name="T66" fmla="*/ 4 w 683"/>
                <a:gd name="T67" fmla="*/ 50 h 111"/>
                <a:gd name="T68" fmla="*/ 4 w 683"/>
                <a:gd name="T69" fmla="*/ 50 h 111"/>
                <a:gd name="T70" fmla="*/ 4 w 683"/>
                <a:gd name="T71" fmla="*/ 50 h 111"/>
                <a:gd name="T72" fmla="*/ 5 w 683"/>
                <a:gd name="T73" fmla="*/ 50 h 111"/>
                <a:gd name="T74" fmla="*/ 5 w 683"/>
                <a:gd name="T75" fmla="*/ 50 h 111"/>
                <a:gd name="T76" fmla="*/ 5 w 683"/>
                <a:gd name="T77" fmla="*/ 50 h 111"/>
                <a:gd name="T78" fmla="*/ 5 w 683"/>
                <a:gd name="T79" fmla="*/ 50 h 111"/>
                <a:gd name="T80" fmla="*/ 5 w 683"/>
                <a:gd name="T81" fmla="*/ 50 h 111"/>
                <a:gd name="T82" fmla="*/ 7 w 683"/>
                <a:gd name="T83" fmla="*/ 40 h 111"/>
                <a:gd name="T84" fmla="*/ 9 w 683"/>
                <a:gd name="T85" fmla="*/ 23 h 111"/>
                <a:gd name="T86" fmla="*/ 12 w 683"/>
                <a:gd name="T87" fmla="*/ 7 h 111"/>
                <a:gd name="T88" fmla="*/ 14 w 683"/>
                <a:gd name="T89" fmla="*/ 0 h 111"/>
                <a:gd name="T90" fmla="*/ 12 w 683"/>
                <a:gd name="T91" fmla="*/ 0 h 111"/>
                <a:gd name="T92" fmla="*/ 12 w 683"/>
                <a:gd name="T93" fmla="*/ 0 h 111"/>
                <a:gd name="T94" fmla="*/ 10 w 683"/>
                <a:gd name="T95" fmla="*/ 0 h 111"/>
                <a:gd name="T96" fmla="*/ 10 w 683"/>
                <a:gd name="T97" fmla="*/ 0 h 111"/>
                <a:gd name="T98" fmla="*/ 10 w 683"/>
                <a:gd name="T99" fmla="*/ 0 h 111"/>
                <a:gd name="T100" fmla="*/ 9 w 683"/>
                <a:gd name="T101" fmla="*/ 0 h 111"/>
                <a:gd name="T102" fmla="*/ 9 w 683"/>
                <a:gd name="T103" fmla="*/ 0 h 111"/>
                <a:gd name="T104" fmla="*/ 7 w 683"/>
                <a:gd name="T105" fmla="*/ 0 h 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3"/>
                <a:gd name="T160" fmla="*/ 0 h 111"/>
                <a:gd name="T161" fmla="*/ 683 w 683"/>
                <a:gd name="T162" fmla="*/ 111 h 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3" h="111">
                  <a:moveTo>
                    <a:pt x="683" y="73"/>
                  </a:moveTo>
                  <a:lnTo>
                    <a:pt x="683" y="58"/>
                  </a:lnTo>
                  <a:lnTo>
                    <a:pt x="682" y="58"/>
                  </a:lnTo>
                  <a:lnTo>
                    <a:pt x="680" y="58"/>
                  </a:lnTo>
                  <a:lnTo>
                    <a:pt x="678" y="58"/>
                  </a:lnTo>
                  <a:lnTo>
                    <a:pt x="678" y="73"/>
                  </a:lnTo>
                  <a:lnTo>
                    <a:pt x="683" y="73"/>
                  </a:lnTo>
                  <a:lnTo>
                    <a:pt x="683" y="91"/>
                  </a:lnTo>
                  <a:lnTo>
                    <a:pt x="682" y="108"/>
                  </a:lnTo>
                  <a:lnTo>
                    <a:pt x="682" y="111"/>
                  </a:lnTo>
                  <a:lnTo>
                    <a:pt x="680" y="111"/>
                  </a:lnTo>
                  <a:lnTo>
                    <a:pt x="678" y="111"/>
                  </a:lnTo>
                  <a:lnTo>
                    <a:pt x="677" y="111"/>
                  </a:lnTo>
                  <a:lnTo>
                    <a:pt x="677" y="108"/>
                  </a:lnTo>
                  <a:lnTo>
                    <a:pt x="678" y="91"/>
                  </a:lnTo>
                  <a:lnTo>
                    <a:pt x="678" y="73"/>
                  </a:lnTo>
                  <a:lnTo>
                    <a:pt x="683" y="73"/>
                  </a:lnTo>
                  <a:close/>
                  <a:moveTo>
                    <a:pt x="7" y="0"/>
                  </a:moveTo>
                  <a:lnTo>
                    <a:pt x="7" y="5"/>
                  </a:lnTo>
                  <a:lnTo>
                    <a:pt x="4" y="22"/>
                  </a:lnTo>
                  <a:lnTo>
                    <a:pt x="2" y="38"/>
                  </a:lnTo>
                  <a:lnTo>
                    <a:pt x="0" y="52"/>
                  </a:lnTo>
                  <a:lnTo>
                    <a:pt x="4" y="50"/>
                  </a:lnTo>
                  <a:lnTo>
                    <a:pt x="5" y="50"/>
                  </a:lnTo>
                  <a:lnTo>
                    <a:pt x="7" y="40"/>
                  </a:lnTo>
                  <a:lnTo>
                    <a:pt x="9" y="23"/>
                  </a:lnTo>
                  <a:lnTo>
                    <a:pt x="12" y="7"/>
                  </a:lnTo>
                  <a:lnTo>
                    <a:pt x="14" y="0"/>
                  </a:lnTo>
                  <a:lnTo>
                    <a:pt x="12" y="0"/>
                  </a:lnTo>
                  <a:lnTo>
                    <a:pt x="10" y="0"/>
                  </a:lnTo>
                  <a:lnTo>
                    <a:pt x="9" y="0"/>
                  </a:lnTo>
                  <a:lnTo>
                    <a:pt x="7"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1" name="Freeform 328"/>
            <p:cNvSpPr>
              <a:spLocks noEditPoints="1"/>
            </p:cNvSpPr>
            <p:nvPr/>
          </p:nvSpPr>
          <p:spPr bwMode="auto">
            <a:xfrm>
              <a:off x="1694" y="2872"/>
              <a:ext cx="678" cy="111"/>
            </a:xfrm>
            <a:custGeom>
              <a:avLst/>
              <a:gdLst>
                <a:gd name="T0" fmla="*/ 678 w 678"/>
                <a:gd name="T1" fmla="*/ 73 h 111"/>
                <a:gd name="T2" fmla="*/ 676 w 678"/>
                <a:gd name="T3" fmla="*/ 58 h 111"/>
                <a:gd name="T4" fmla="*/ 676 w 678"/>
                <a:gd name="T5" fmla="*/ 58 h 111"/>
                <a:gd name="T6" fmla="*/ 676 w 678"/>
                <a:gd name="T7" fmla="*/ 58 h 111"/>
                <a:gd name="T8" fmla="*/ 674 w 678"/>
                <a:gd name="T9" fmla="*/ 58 h 111"/>
                <a:gd name="T10" fmla="*/ 674 w 678"/>
                <a:gd name="T11" fmla="*/ 58 h 111"/>
                <a:gd name="T12" fmla="*/ 674 w 678"/>
                <a:gd name="T13" fmla="*/ 58 h 111"/>
                <a:gd name="T14" fmla="*/ 673 w 678"/>
                <a:gd name="T15" fmla="*/ 58 h 111"/>
                <a:gd name="T16" fmla="*/ 673 w 678"/>
                <a:gd name="T17" fmla="*/ 58 h 111"/>
                <a:gd name="T18" fmla="*/ 671 w 678"/>
                <a:gd name="T19" fmla="*/ 58 h 111"/>
                <a:gd name="T20" fmla="*/ 673 w 678"/>
                <a:gd name="T21" fmla="*/ 73 h 111"/>
                <a:gd name="T22" fmla="*/ 678 w 678"/>
                <a:gd name="T23" fmla="*/ 73 h 111"/>
                <a:gd name="T24" fmla="*/ 676 w 678"/>
                <a:gd name="T25" fmla="*/ 91 h 111"/>
                <a:gd name="T26" fmla="*/ 676 w 678"/>
                <a:gd name="T27" fmla="*/ 108 h 111"/>
                <a:gd name="T28" fmla="*/ 674 w 678"/>
                <a:gd name="T29" fmla="*/ 111 h 111"/>
                <a:gd name="T30" fmla="*/ 674 w 678"/>
                <a:gd name="T31" fmla="*/ 111 h 111"/>
                <a:gd name="T32" fmla="*/ 674 w 678"/>
                <a:gd name="T33" fmla="*/ 111 h 111"/>
                <a:gd name="T34" fmla="*/ 673 w 678"/>
                <a:gd name="T35" fmla="*/ 111 h 111"/>
                <a:gd name="T36" fmla="*/ 673 w 678"/>
                <a:gd name="T37" fmla="*/ 111 h 111"/>
                <a:gd name="T38" fmla="*/ 673 w 678"/>
                <a:gd name="T39" fmla="*/ 111 h 111"/>
                <a:gd name="T40" fmla="*/ 671 w 678"/>
                <a:gd name="T41" fmla="*/ 111 h 111"/>
                <a:gd name="T42" fmla="*/ 671 w 678"/>
                <a:gd name="T43" fmla="*/ 111 h 111"/>
                <a:gd name="T44" fmla="*/ 669 w 678"/>
                <a:gd name="T45" fmla="*/ 111 h 111"/>
                <a:gd name="T46" fmla="*/ 671 w 678"/>
                <a:gd name="T47" fmla="*/ 108 h 111"/>
                <a:gd name="T48" fmla="*/ 671 w 678"/>
                <a:gd name="T49" fmla="*/ 91 h 111"/>
                <a:gd name="T50" fmla="*/ 673 w 678"/>
                <a:gd name="T51" fmla="*/ 73 h 111"/>
                <a:gd name="T52" fmla="*/ 678 w 678"/>
                <a:gd name="T53" fmla="*/ 73 h 111"/>
                <a:gd name="T54" fmla="*/ 6 w 678"/>
                <a:gd name="T55" fmla="*/ 0 h 111"/>
                <a:gd name="T56" fmla="*/ 5 w 678"/>
                <a:gd name="T57" fmla="*/ 5 h 111"/>
                <a:gd name="T58" fmla="*/ 1 w 678"/>
                <a:gd name="T59" fmla="*/ 22 h 111"/>
                <a:gd name="T60" fmla="*/ 0 w 678"/>
                <a:gd name="T61" fmla="*/ 40 h 111"/>
                <a:gd name="T62" fmla="*/ 0 w 678"/>
                <a:gd name="T63" fmla="*/ 50 h 111"/>
                <a:gd name="T64" fmla="*/ 0 w 678"/>
                <a:gd name="T65" fmla="*/ 50 h 111"/>
                <a:gd name="T66" fmla="*/ 0 w 678"/>
                <a:gd name="T67" fmla="*/ 50 h 111"/>
                <a:gd name="T68" fmla="*/ 1 w 678"/>
                <a:gd name="T69" fmla="*/ 50 h 111"/>
                <a:gd name="T70" fmla="*/ 1 w 678"/>
                <a:gd name="T71" fmla="*/ 50 h 111"/>
                <a:gd name="T72" fmla="*/ 1 w 678"/>
                <a:gd name="T73" fmla="*/ 50 h 111"/>
                <a:gd name="T74" fmla="*/ 3 w 678"/>
                <a:gd name="T75" fmla="*/ 50 h 111"/>
                <a:gd name="T76" fmla="*/ 3 w 678"/>
                <a:gd name="T77" fmla="*/ 50 h 111"/>
                <a:gd name="T78" fmla="*/ 3 w 678"/>
                <a:gd name="T79" fmla="*/ 50 h 111"/>
                <a:gd name="T80" fmla="*/ 5 w 678"/>
                <a:gd name="T81" fmla="*/ 48 h 111"/>
                <a:gd name="T82" fmla="*/ 5 w 678"/>
                <a:gd name="T83" fmla="*/ 40 h 111"/>
                <a:gd name="T84" fmla="*/ 6 w 678"/>
                <a:gd name="T85" fmla="*/ 23 h 111"/>
                <a:gd name="T86" fmla="*/ 10 w 678"/>
                <a:gd name="T87" fmla="*/ 7 h 111"/>
                <a:gd name="T88" fmla="*/ 11 w 678"/>
                <a:gd name="T89" fmla="*/ 0 h 111"/>
                <a:gd name="T90" fmla="*/ 11 w 678"/>
                <a:gd name="T91" fmla="*/ 0 h 111"/>
                <a:gd name="T92" fmla="*/ 11 w 678"/>
                <a:gd name="T93" fmla="*/ 0 h 111"/>
                <a:gd name="T94" fmla="*/ 10 w 678"/>
                <a:gd name="T95" fmla="*/ 0 h 111"/>
                <a:gd name="T96" fmla="*/ 10 w 678"/>
                <a:gd name="T97" fmla="*/ 0 h 111"/>
                <a:gd name="T98" fmla="*/ 8 w 678"/>
                <a:gd name="T99" fmla="*/ 0 h 111"/>
                <a:gd name="T100" fmla="*/ 8 w 678"/>
                <a:gd name="T101" fmla="*/ 0 h 111"/>
                <a:gd name="T102" fmla="*/ 6 w 678"/>
                <a:gd name="T103" fmla="*/ 0 h 111"/>
                <a:gd name="T104" fmla="*/ 6 w 678"/>
                <a:gd name="T105" fmla="*/ 0 h 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8"/>
                <a:gd name="T160" fmla="*/ 0 h 111"/>
                <a:gd name="T161" fmla="*/ 678 w 678"/>
                <a:gd name="T162" fmla="*/ 111 h 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8" h="111">
                  <a:moveTo>
                    <a:pt x="678" y="73"/>
                  </a:moveTo>
                  <a:lnTo>
                    <a:pt x="676" y="58"/>
                  </a:lnTo>
                  <a:lnTo>
                    <a:pt x="674" y="58"/>
                  </a:lnTo>
                  <a:lnTo>
                    <a:pt x="673" y="58"/>
                  </a:lnTo>
                  <a:lnTo>
                    <a:pt x="671" y="58"/>
                  </a:lnTo>
                  <a:lnTo>
                    <a:pt x="673" y="73"/>
                  </a:lnTo>
                  <a:lnTo>
                    <a:pt x="678" y="73"/>
                  </a:lnTo>
                  <a:lnTo>
                    <a:pt x="676" y="91"/>
                  </a:lnTo>
                  <a:lnTo>
                    <a:pt x="676" y="108"/>
                  </a:lnTo>
                  <a:lnTo>
                    <a:pt x="674" y="111"/>
                  </a:lnTo>
                  <a:lnTo>
                    <a:pt x="673" y="111"/>
                  </a:lnTo>
                  <a:lnTo>
                    <a:pt x="671" y="111"/>
                  </a:lnTo>
                  <a:lnTo>
                    <a:pt x="669" y="111"/>
                  </a:lnTo>
                  <a:lnTo>
                    <a:pt x="671" y="108"/>
                  </a:lnTo>
                  <a:lnTo>
                    <a:pt x="671" y="91"/>
                  </a:lnTo>
                  <a:lnTo>
                    <a:pt x="673" y="73"/>
                  </a:lnTo>
                  <a:lnTo>
                    <a:pt x="678" y="73"/>
                  </a:lnTo>
                  <a:close/>
                  <a:moveTo>
                    <a:pt x="6" y="0"/>
                  </a:moveTo>
                  <a:lnTo>
                    <a:pt x="5" y="5"/>
                  </a:lnTo>
                  <a:lnTo>
                    <a:pt x="1" y="22"/>
                  </a:lnTo>
                  <a:lnTo>
                    <a:pt x="0" y="40"/>
                  </a:lnTo>
                  <a:lnTo>
                    <a:pt x="0" y="50"/>
                  </a:lnTo>
                  <a:lnTo>
                    <a:pt x="1" y="50"/>
                  </a:lnTo>
                  <a:lnTo>
                    <a:pt x="3" y="50"/>
                  </a:lnTo>
                  <a:lnTo>
                    <a:pt x="5" y="48"/>
                  </a:lnTo>
                  <a:lnTo>
                    <a:pt x="5" y="40"/>
                  </a:lnTo>
                  <a:lnTo>
                    <a:pt x="6" y="23"/>
                  </a:lnTo>
                  <a:lnTo>
                    <a:pt x="10" y="7"/>
                  </a:lnTo>
                  <a:lnTo>
                    <a:pt x="11" y="0"/>
                  </a:lnTo>
                  <a:lnTo>
                    <a:pt x="10" y="0"/>
                  </a:lnTo>
                  <a:lnTo>
                    <a:pt x="8" y="0"/>
                  </a:lnTo>
                  <a:lnTo>
                    <a:pt x="6"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2" name="Freeform 329"/>
            <p:cNvSpPr>
              <a:spLocks noEditPoints="1"/>
            </p:cNvSpPr>
            <p:nvPr/>
          </p:nvSpPr>
          <p:spPr bwMode="auto">
            <a:xfrm>
              <a:off x="1695" y="2871"/>
              <a:ext cx="673" cy="114"/>
            </a:xfrm>
            <a:custGeom>
              <a:avLst/>
              <a:gdLst>
                <a:gd name="T0" fmla="*/ 673 w 673"/>
                <a:gd name="T1" fmla="*/ 74 h 114"/>
                <a:gd name="T2" fmla="*/ 673 w 673"/>
                <a:gd name="T3" fmla="*/ 59 h 114"/>
                <a:gd name="T4" fmla="*/ 673 w 673"/>
                <a:gd name="T5" fmla="*/ 59 h 114"/>
                <a:gd name="T6" fmla="*/ 672 w 673"/>
                <a:gd name="T7" fmla="*/ 59 h 114"/>
                <a:gd name="T8" fmla="*/ 672 w 673"/>
                <a:gd name="T9" fmla="*/ 59 h 114"/>
                <a:gd name="T10" fmla="*/ 670 w 673"/>
                <a:gd name="T11" fmla="*/ 59 h 114"/>
                <a:gd name="T12" fmla="*/ 670 w 673"/>
                <a:gd name="T13" fmla="*/ 59 h 114"/>
                <a:gd name="T14" fmla="*/ 670 w 673"/>
                <a:gd name="T15" fmla="*/ 59 h 114"/>
                <a:gd name="T16" fmla="*/ 668 w 673"/>
                <a:gd name="T17" fmla="*/ 59 h 114"/>
                <a:gd name="T18" fmla="*/ 668 w 673"/>
                <a:gd name="T19" fmla="*/ 59 h 114"/>
                <a:gd name="T20" fmla="*/ 668 w 673"/>
                <a:gd name="T21" fmla="*/ 74 h 114"/>
                <a:gd name="T22" fmla="*/ 673 w 673"/>
                <a:gd name="T23" fmla="*/ 74 h 114"/>
                <a:gd name="T24" fmla="*/ 673 w 673"/>
                <a:gd name="T25" fmla="*/ 92 h 114"/>
                <a:gd name="T26" fmla="*/ 672 w 673"/>
                <a:gd name="T27" fmla="*/ 109 h 114"/>
                <a:gd name="T28" fmla="*/ 672 w 673"/>
                <a:gd name="T29" fmla="*/ 112 h 114"/>
                <a:gd name="T30" fmla="*/ 672 w 673"/>
                <a:gd name="T31" fmla="*/ 112 h 114"/>
                <a:gd name="T32" fmla="*/ 670 w 673"/>
                <a:gd name="T33" fmla="*/ 112 h 114"/>
                <a:gd name="T34" fmla="*/ 670 w 673"/>
                <a:gd name="T35" fmla="*/ 112 h 114"/>
                <a:gd name="T36" fmla="*/ 668 w 673"/>
                <a:gd name="T37" fmla="*/ 112 h 114"/>
                <a:gd name="T38" fmla="*/ 668 w 673"/>
                <a:gd name="T39" fmla="*/ 112 h 114"/>
                <a:gd name="T40" fmla="*/ 668 w 673"/>
                <a:gd name="T41" fmla="*/ 114 h 114"/>
                <a:gd name="T42" fmla="*/ 667 w 673"/>
                <a:gd name="T43" fmla="*/ 114 h 114"/>
                <a:gd name="T44" fmla="*/ 667 w 673"/>
                <a:gd name="T45" fmla="*/ 114 h 114"/>
                <a:gd name="T46" fmla="*/ 667 w 673"/>
                <a:gd name="T47" fmla="*/ 109 h 114"/>
                <a:gd name="T48" fmla="*/ 668 w 673"/>
                <a:gd name="T49" fmla="*/ 92 h 114"/>
                <a:gd name="T50" fmla="*/ 668 w 673"/>
                <a:gd name="T51" fmla="*/ 74 h 114"/>
                <a:gd name="T52" fmla="*/ 673 w 673"/>
                <a:gd name="T53" fmla="*/ 74 h 114"/>
                <a:gd name="T54" fmla="*/ 9 w 673"/>
                <a:gd name="T55" fmla="*/ 1 h 114"/>
                <a:gd name="T56" fmla="*/ 7 w 673"/>
                <a:gd name="T57" fmla="*/ 8 h 114"/>
                <a:gd name="T58" fmla="*/ 4 w 673"/>
                <a:gd name="T59" fmla="*/ 24 h 114"/>
                <a:gd name="T60" fmla="*/ 2 w 673"/>
                <a:gd name="T61" fmla="*/ 41 h 114"/>
                <a:gd name="T62" fmla="*/ 0 w 673"/>
                <a:gd name="T63" fmla="*/ 51 h 114"/>
                <a:gd name="T64" fmla="*/ 2 w 673"/>
                <a:gd name="T65" fmla="*/ 51 h 114"/>
                <a:gd name="T66" fmla="*/ 2 w 673"/>
                <a:gd name="T67" fmla="*/ 51 h 114"/>
                <a:gd name="T68" fmla="*/ 2 w 673"/>
                <a:gd name="T69" fmla="*/ 51 h 114"/>
                <a:gd name="T70" fmla="*/ 4 w 673"/>
                <a:gd name="T71" fmla="*/ 49 h 114"/>
                <a:gd name="T72" fmla="*/ 4 w 673"/>
                <a:gd name="T73" fmla="*/ 49 h 114"/>
                <a:gd name="T74" fmla="*/ 4 w 673"/>
                <a:gd name="T75" fmla="*/ 49 h 114"/>
                <a:gd name="T76" fmla="*/ 5 w 673"/>
                <a:gd name="T77" fmla="*/ 49 h 114"/>
                <a:gd name="T78" fmla="*/ 5 w 673"/>
                <a:gd name="T79" fmla="*/ 49 h 114"/>
                <a:gd name="T80" fmla="*/ 7 w 673"/>
                <a:gd name="T81" fmla="*/ 41 h 114"/>
                <a:gd name="T82" fmla="*/ 9 w 673"/>
                <a:gd name="T83" fmla="*/ 24 h 114"/>
                <a:gd name="T84" fmla="*/ 12 w 673"/>
                <a:gd name="T85" fmla="*/ 8 h 114"/>
                <a:gd name="T86" fmla="*/ 14 w 673"/>
                <a:gd name="T87" fmla="*/ 0 h 114"/>
                <a:gd name="T88" fmla="*/ 14 w 673"/>
                <a:gd name="T89" fmla="*/ 0 h 114"/>
                <a:gd name="T90" fmla="*/ 12 w 673"/>
                <a:gd name="T91" fmla="*/ 0 h 114"/>
                <a:gd name="T92" fmla="*/ 12 w 673"/>
                <a:gd name="T93" fmla="*/ 0 h 114"/>
                <a:gd name="T94" fmla="*/ 10 w 673"/>
                <a:gd name="T95" fmla="*/ 1 h 114"/>
                <a:gd name="T96" fmla="*/ 10 w 673"/>
                <a:gd name="T97" fmla="*/ 1 h 114"/>
                <a:gd name="T98" fmla="*/ 10 w 673"/>
                <a:gd name="T99" fmla="*/ 1 h 114"/>
                <a:gd name="T100" fmla="*/ 9 w 673"/>
                <a:gd name="T101" fmla="*/ 1 h 114"/>
                <a:gd name="T102" fmla="*/ 9 w 673"/>
                <a:gd name="T103" fmla="*/ 1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3"/>
                <a:gd name="T157" fmla="*/ 0 h 114"/>
                <a:gd name="T158" fmla="*/ 673 w 673"/>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3" h="114">
                  <a:moveTo>
                    <a:pt x="673" y="74"/>
                  </a:moveTo>
                  <a:lnTo>
                    <a:pt x="673" y="59"/>
                  </a:lnTo>
                  <a:lnTo>
                    <a:pt x="672" y="59"/>
                  </a:lnTo>
                  <a:lnTo>
                    <a:pt x="670" y="59"/>
                  </a:lnTo>
                  <a:lnTo>
                    <a:pt x="668" y="59"/>
                  </a:lnTo>
                  <a:lnTo>
                    <a:pt x="668" y="74"/>
                  </a:lnTo>
                  <a:lnTo>
                    <a:pt x="673" y="74"/>
                  </a:lnTo>
                  <a:lnTo>
                    <a:pt x="673" y="92"/>
                  </a:lnTo>
                  <a:lnTo>
                    <a:pt x="672" y="109"/>
                  </a:lnTo>
                  <a:lnTo>
                    <a:pt x="672" y="112"/>
                  </a:lnTo>
                  <a:lnTo>
                    <a:pt x="670" y="112"/>
                  </a:lnTo>
                  <a:lnTo>
                    <a:pt x="668" y="112"/>
                  </a:lnTo>
                  <a:lnTo>
                    <a:pt x="668" y="114"/>
                  </a:lnTo>
                  <a:lnTo>
                    <a:pt x="667" y="114"/>
                  </a:lnTo>
                  <a:lnTo>
                    <a:pt x="667" y="109"/>
                  </a:lnTo>
                  <a:lnTo>
                    <a:pt x="668" y="92"/>
                  </a:lnTo>
                  <a:lnTo>
                    <a:pt x="668" y="74"/>
                  </a:lnTo>
                  <a:lnTo>
                    <a:pt x="673" y="74"/>
                  </a:lnTo>
                  <a:close/>
                  <a:moveTo>
                    <a:pt x="9" y="1"/>
                  </a:moveTo>
                  <a:lnTo>
                    <a:pt x="7" y="8"/>
                  </a:lnTo>
                  <a:lnTo>
                    <a:pt x="4" y="24"/>
                  </a:lnTo>
                  <a:lnTo>
                    <a:pt x="2" y="41"/>
                  </a:lnTo>
                  <a:lnTo>
                    <a:pt x="0" y="51"/>
                  </a:lnTo>
                  <a:lnTo>
                    <a:pt x="2" y="51"/>
                  </a:lnTo>
                  <a:lnTo>
                    <a:pt x="4" y="49"/>
                  </a:lnTo>
                  <a:lnTo>
                    <a:pt x="5" y="49"/>
                  </a:lnTo>
                  <a:lnTo>
                    <a:pt x="7" y="41"/>
                  </a:lnTo>
                  <a:lnTo>
                    <a:pt x="9" y="24"/>
                  </a:lnTo>
                  <a:lnTo>
                    <a:pt x="12" y="8"/>
                  </a:lnTo>
                  <a:lnTo>
                    <a:pt x="14" y="0"/>
                  </a:lnTo>
                  <a:lnTo>
                    <a:pt x="12" y="0"/>
                  </a:lnTo>
                  <a:lnTo>
                    <a:pt x="10" y="1"/>
                  </a:lnTo>
                  <a:lnTo>
                    <a:pt x="9" y="1"/>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3" name="Freeform 330"/>
            <p:cNvSpPr>
              <a:spLocks noEditPoints="1"/>
            </p:cNvSpPr>
            <p:nvPr/>
          </p:nvSpPr>
          <p:spPr bwMode="auto">
            <a:xfrm>
              <a:off x="1699" y="2871"/>
              <a:ext cx="668" cy="114"/>
            </a:xfrm>
            <a:custGeom>
              <a:avLst/>
              <a:gdLst>
                <a:gd name="T0" fmla="*/ 668 w 668"/>
                <a:gd name="T1" fmla="*/ 74 h 114"/>
                <a:gd name="T2" fmla="*/ 666 w 668"/>
                <a:gd name="T3" fmla="*/ 59 h 114"/>
                <a:gd name="T4" fmla="*/ 666 w 668"/>
                <a:gd name="T5" fmla="*/ 59 h 114"/>
                <a:gd name="T6" fmla="*/ 666 w 668"/>
                <a:gd name="T7" fmla="*/ 59 h 114"/>
                <a:gd name="T8" fmla="*/ 664 w 668"/>
                <a:gd name="T9" fmla="*/ 59 h 114"/>
                <a:gd name="T10" fmla="*/ 664 w 668"/>
                <a:gd name="T11" fmla="*/ 59 h 114"/>
                <a:gd name="T12" fmla="*/ 664 w 668"/>
                <a:gd name="T13" fmla="*/ 59 h 114"/>
                <a:gd name="T14" fmla="*/ 663 w 668"/>
                <a:gd name="T15" fmla="*/ 59 h 114"/>
                <a:gd name="T16" fmla="*/ 663 w 668"/>
                <a:gd name="T17" fmla="*/ 59 h 114"/>
                <a:gd name="T18" fmla="*/ 661 w 668"/>
                <a:gd name="T19" fmla="*/ 59 h 114"/>
                <a:gd name="T20" fmla="*/ 663 w 668"/>
                <a:gd name="T21" fmla="*/ 74 h 114"/>
                <a:gd name="T22" fmla="*/ 668 w 668"/>
                <a:gd name="T23" fmla="*/ 74 h 114"/>
                <a:gd name="T24" fmla="*/ 666 w 668"/>
                <a:gd name="T25" fmla="*/ 92 h 114"/>
                <a:gd name="T26" fmla="*/ 666 w 668"/>
                <a:gd name="T27" fmla="*/ 109 h 114"/>
                <a:gd name="T28" fmla="*/ 664 w 668"/>
                <a:gd name="T29" fmla="*/ 112 h 114"/>
                <a:gd name="T30" fmla="*/ 664 w 668"/>
                <a:gd name="T31" fmla="*/ 112 h 114"/>
                <a:gd name="T32" fmla="*/ 664 w 668"/>
                <a:gd name="T33" fmla="*/ 114 h 114"/>
                <a:gd name="T34" fmla="*/ 663 w 668"/>
                <a:gd name="T35" fmla="*/ 114 h 114"/>
                <a:gd name="T36" fmla="*/ 663 w 668"/>
                <a:gd name="T37" fmla="*/ 114 h 114"/>
                <a:gd name="T38" fmla="*/ 661 w 668"/>
                <a:gd name="T39" fmla="*/ 114 h 114"/>
                <a:gd name="T40" fmla="*/ 661 w 668"/>
                <a:gd name="T41" fmla="*/ 114 h 114"/>
                <a:gd name="T42" fmla="*/ 661 w 668"/>
                <a:gd name="T43" fmla="*/ 114 h 114"/>
                <a:gd name="T44" fmla="*/ 659 w 668"/>
                <a:gd name="T45" fmla="*/ 114 h 114"/>
                <a:gd name="T46" fmla="*/ 661 w 668"/>
                <a:gd name="T47" fmla="*/ 109 h 114"/>
                <a:gd name="T48" fmla="*/ 661 w 668"/>
                <a:gd name="T49" fmla="*/ 92 h 114"/>
                <a:gd name="T50" fmla="*/ 663 w 668"/>
                <a:gd name="T51" fmla="*/ 74 h 114"/>
                <a:gd name="T52" fmla="*/ 668 w 668"/>
                <a:gd name="T53" fmla="*/ 74 h 114"/>
                <a:gd name="T54" fmla="*/ 6 w 668"/>
                <a:gd name="T55" fmla="*/ 1 h 114"/>
                <a:gd name="T56" fmla="*/ 5 w 668"/>
                <a:gd name="T57" fmla="*/ 8 h 114"/>
                <a:gd name="T58" fmla="*/ 1 w 668"/>
                <a:gd name="T59" fmla="*/ 24 h 114"/>
                <a:gd name="T60" fmla="*/ 0 w 668"/>
                <a:gd name="T61" fmla="*/ 41 h 114"/>
                <a:gd name="T62" fmla="*/ 0 w 668"/>
                <a:gd name="T63" fmla="*/ 49 h 114"/>
                <a:gd name="T64" fmla="*/ 0 w 668"/>
                <a:gd name="T65" fmla="*/ 49 h 114"/>
                <a:gd name="T66" fmla="*/ 0 w 668"/>
                <a:gd name="T67" fmla="*/ 49 h 114"/>
                <a:gd name="T68" fmla="*/ 1 w 668"/>
                <a:gd name="T69" fmla="*/ 49 h 114"/>
                <a:gd name="T70" fmla="*/ 1 w 668"/>
                <a:gd name="T71" fmla="*/ 49 h 114"/>
                <a:gd name="T72" fmla="*/ 3 w 668"/>
                <a:gd name="T73" fmla="*/ 49 h 114"/>
                <a:gd name="T74" fmla="*/ 3 w 668"/>
                <a:gd name="T75" fmla="*/ 49 h 114"/>
                <a:gd name="T76" fmla="*/ 3 w 668"/>
                <a:gd name="T77" fmla="*/ 49 h 114"/>
                <a:gd name="T78" fmla="*/ 5 w 668"/>
                <a:gd name="T79" fmla="*/ 49 h 114"/>
                <a:gd name="T80" fmla="*/ 5 w 668"/>
                <a:gd name="T81" fmla="*/ 41 h 114"/>
                <a:gd name="T82" fmla="*/ 6 w 668"/>
                <a:gd name="T83" fmla="*/ 24 h 114"/>
                <a:gd name="T84" fmla="*/ 10 w 668"/>
                <a:gd name="T85" fmla="*/ 8 h 114"/>
                <a:gd name="T86" fmla="*/ 13 w 668"/>
                <a:gd name="T87" fmla="*/ 0 h 114"/>
                <a:gd name="T88" fmla="*/ 11 w 668"/>
                <a:gd name="T89" fmla="*/ 0 h 114"/>
                <a:gd name="T90" fmla="*/ 11 w 668"/>
                <a:gd name="T91" fmla="*/ 0 h 114"/>
                <a:gd name="T92" fmla="*/ 10 w 668"/>
                <a:gd name="T93" fmla="*/ 0 h 114"/>
                <a:gd name="T94" fmla="*/ 10 w 668"/>
                <a:gd name="T95" fmla="*/ 0 h 114"/>
                <a:gd name="T96" fmla="*/ 10 w 668"/>
                <a:gd name="T97" fmla="*/ 0 h 114"/>
                <a:gd name="T98" fmla="*/ 8 w 668"/>
                <a:gd name="T99" fmla="*/ 0 h 114"/>
                <a:gd name="T100" fmla="*/ 8 w 668"/>
                <a:gd name="T101" fmla="*/ 0 h 114"/>
                <a:gd name="T102" fmla="*/ 6 w 668"/>
                <a:gd name="T103" fmla="*/ 1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8"/>
                <a:gd name="T157" fmla="*/ 0 h 114"/>
                <a:gd name="T158" fmla="*/ 668 w 668"/>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8" h="114">
                  <a:moveTo>
                    <a:pt x="668" y="74"/>
                  </a:moveTo>
                  <a:lnTo>
                    <a:pt x="666" y="59"/>
                  </a:lnTo>
                  <a:lnTo>
                    <a:pt x="664" y="59"/>
                  </a:lnTo>
                  <a:lnTo>
                    <a:pt x="663" y="59"/>
                  </a:lnTo>
                  <a:lnTo>
                    <a:pt x="661" y="59"/>
                  </a:lnTo>
                  <a:lnTo>
                    <a:pt x="663" y="74"/>
                  </a:lnTo>
                  <a:lnTo>
                    <a:pt x="668" y="74"/>
                  </a:lnTo>
                  <a:lnTo>
                    <a:pt x="666" y="92"/>
                  </a:lnTo>
                  <a:lnTo>
                    <a:pt x="666" y="109"/>
                  </a:lnTo>
                  <a:lnTo>
                    <a:pt x="664" y="112"/>
                  </a:lnTo>
                  <a:lnTo>
                    <a:pt x="664" y="114"/>
                  </a:lnTo>
                  <a:lnTo>
                    <a:pt x="663" y="114"/>
                  </a:lnTo>
                  <a:lnTo>
                    <a:pt x="661" y="114"/>
                  </a:lnTo>
                  <a:lnTo>
                    <a:pt x="659" y="114"/>
                  </a:lnTo>
                  <a:lnTo>
                    <a:pt x="661" y="109"/>
                  </a:lnTo>
                  <a:lnTo>
                    <a:pt x="661" y="92"/>
                  </a:lnTo>
                  <a:lnTo>
                    <a:pt x="663" y="74"/>
                  </a:lnTo>
                  <a:lnTo>
                    <a:pt x="668" y="74"/>
                  </a:lnTo>
                  <a:close/>
                  <a:moveTo>
                    <a:pt x="6" y="1"/>
                  </a:moveTo>
                  <a:lnTo>
                    <a:pt x="5" y="8"/>
                  </a:lnTo>
                  <a:lnTo>
                    <a:pt x="1" y="24"/>
                  </a:lnTo>
                  <a:lnTo>
                    <a:pt x="0" y="41"/>
                  </a:lnTo>
                  <a:lnTo>
                    <a:pt x="0" y="49"/>
                  </a:lnTo>
                  <a:lnTo>
                    <a:pt x="1" y="49"/>
                  </a:lnTo>
                  <a:lnTo>
                    <a:pt x="3" y="49"/>
                  </a:lnTo>
                  <a:lnTo>
                    <a:pt x="5" y="49"/>
                  </a:lnTo>
                  <a:lnTo>
                    <a:pt x="5" y="41"/>
                  </a:lnTo>
                  <a:lnTo>
                    <a:pt x="6" y="24"/>
                  </a:lnTo>
                  <a:lnTo>
                    <a:pt x="10" y="8"/>
                  </a:lnTo>
                  <a:lnTo>
                    <a:pt x="13" y="0"/>
                  </a:lnTo>
                  <a:lnTo>
                    <a:pt x="11" y="0"/>
                  </a:lnTo>
                  <a:lnTo>
                    <a:pt x="10" y="0"/>
                  </a:lnTo>
                  <a:lnTo>
                    <a:pt x="8" y="0"/>
                  </a:lnTo>
                  <a:lnTo>
                    <a:pt x="6" y="1"/>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4" name="Freeform 331"/>
            <p:cNvSpPr>
              <a:spLocks noEditPoints="1"/>
            </p:cNvSpPr>
            <p:nvPr/>
          </p:nvSpPr>
          <p:spPr bwMode="auto">
            <a:xfrm>
              <a:off x="1700" y="2871"/>
              <a:ext cx="663" cy="114"/>
            </a:xfrm>
            <a:custGeom>
              <a:avLst/>
              <a:gdLst>
                <a:gd name="T0" fmla="*/ 663 w 663"/>
                <a:gd name="T1" fmla="*/ 74 h 114"/>
                <a:gd name="T2" fmla="*/ 663 w 663"/>
                <a:gd name="T3" fmla="*/ 59 h 114"/>
                <a:gd name="T4" fmla="*/ 663 w 663"/>
                <a:gd name="T5" fmla="*/ 59 h 114"/>
                <a:gd name="T6" fmla="*/ 662 w 663"/>
                <a:gd name="T7" fmla="*/ 59 h 114"/>
                <a:gd name="T8" fmla="*/ 662 w 663"/>
                <a:gd name="T9" fmla="*/ 59 h 114"/>
                <a:gd name="T10" fmla="*/ 660 w 663"/>
                <a:gd name="T11" fmla="*/ 59 h 114"/>
                <a:gd name="T12" fmla="*/ 660 w 663"/>
                <a:gd name="T13" fmla="*/ 59 h 114"/>
                <a:gd name="T14" fmla="*/ 660 w 663"/>
                <a:gd name="T15" fmla="*/ 59 h 114"/>
                <a:gd name="T16" fmla="*/ 658 w 663"/>
                <a:gd name="T17" fmla="*/ 59 h 114"/>
                <a:gd name="T18" fmla="*/ 658 w 663"/>
                <a:gd name="T19" fmla="*/ 59 h 114"/>
                <a:gd name="T20" fmla="*/ 658 w 663"/>
                <a:gd name="T21" fmla="*/ 74 h 114"/>
                <a:gd name="T22" fmla="*/ 663 w 663"/>
                <a:gd name="T23" fmla="*/ 74 h 114"/>
                <a:gd name="T24" fmla="*/ 663 w 663"/>
                <a:gd name="T25" fmla="*/ 92 h 114"/>
                <a:gd name="T26" fmla="*/ 662 w 663"/>
                <a:gd name="T27" fmla="*/ 109 h 114"/>
                <a:gd name="T28" fmla="*/ 662 w 663"/>
                <a:gd name="T29" fmla="*/ 114 h 114"/>
                <a:gd name="T30" fmla="*/ 660 w 663"/>
                <a:gd name="T31" fmla="*/ 114 h 114"/>
                <a:gd name="T32" fmla="*/ 660 w 663"/>
                <a:gd name="T33" fmla="*/ 114 h 114"/>
                <a:gd name="T34" fmla="*/ 660 w 663"/>
                <a:gd name="T35" fmla="*/ 114 h 114"/>
                <a:gd name="T36" fmla="*/ 658 w 663"/>
                <a:gd name="T37" fmla="*/ 114 h 114"/>
                <a:gd name="T38" fmla="*/ 658 w 663"/>
                <a:gd name="T39" fmla="*/ 114 h 114"/>
                <a:gd name="T40" fmla="*/ 658 w 663"/>
                <a:gd name="T41" fmla="*/ 114 h 114"/>
                <a:gd name="T42" fmla="*/ 657 w 663"/>
                <a:gd name="T43" fmla="*/ 114 h 114"/>
                <a:gd name="T44" fmla="*/ 657 w 663"/>
                <a:gd name="T45" fmla="*/ 114 h 114"/>
                <a:gd name="T46" fmla="*/ 657 w 663"/>
                <a:gd name="T47" fmla="*/ 109 h 114"/>
                <a:gd name="T48" fmla="*/ 658 w 663"/>
                <a:gd name="T49" fmla="*/ 92 h 114"/>
                <a:gd name="T50" fmla="*/ 658 w 663"/>
                <a:gd name="T51" fmla="*/ 74 h 114"/>
                <a:gd name="T52" fmla="*/ 663 w 663"/>
                <a:gd name="T53" fmla="*/ 74 h 114"/>
                <a:gd name="T54" fmla="*/ 9 w 663"/>
                <a:gd name="T55" fmla="*/ 0 h 114"/>
                <a:gd name="T56" fmla="*/ 7 w 663"/>
                <a:gd name="T57" fmla="*/ 8 h 114"/>
                <a:gd name="T58" fmla="*/ 4 w 663"/>
                <a:gd name="T59" fmla="*/ 24 h 114"/>
                <a:gd name="T60" fmla="*/ 2 w 663"/>
                <a:gd name="T61" fmla="*/ 41 h 114"/>
                <a:gd name="T62" fmla="*/ 0 w 663"/>
                <a:gd name="T63" fmla="*/ 49 h 114"/>
                <a:gd name="T64" fmla="*/ 2 w 663"/>
                <a:gd name="T65" fmla="*/ 49 h 114"/>
                <a:gd name="T66" fmla="*/ 2 w 663"/>
                <a:gd name="T67" fmla="*/ 49 h 114"/>
                <a:gd name="T68" fmla="*/ 2 w 663"/>
                <a:gd name="T69" fmla="*/ 49 h 114"/>
                <a:gd name="T70" fmla="*/ 4 w 663"/>
                <a:gd name="T71" fmla="*/ 49 h 114"/>
                <a:gd name="T72" fmla="*/ 4 w 663"/>
                <a:gd name="T73" fmla="*/ 49 h 114"/>
                <a:gd name="T74" fmla="*/ 5 w 663"/>
                <a:gd name="T75" fmla="*/ 49 h 114"/>
                <a:gd name="T76" fmla="*/ 5 w 663"/>
                <a:gd name="T77" fmla="*/ 49 h 114"/>
                <a:gd name="T78" fmla="*/ 5 w 663"/>
                <a:gd name="T79" fmla="*/ 49 h 114"/>
                <a:gd name="T80" fmla="*/ 7 w 663"/>
                <a:gd name="T81" fmla="*/ 41 h 114"/>
                <a:gd name="T82" fmla="*/ 9 w 663"/>
                <a:gd name="T83" fmla="*/ 24 h 114"/>
                <a:gd name="T84" fmla="*/ 12 w 663"/>
                <a:gd name="T85" fmla="*/ 9 h 114"/>
                <a:gd name="T86" fmla="*/ 14 w 663"/>
                <a:gd name="T87" fmla="*/ 0 h 114"/>
                <a:gd name="T88" fmla="*/ 14 w 663"/>
                <a:gd name="T89" fmla="*/ 0 h 114"/>
                <a:gd name="T90" fmla="*/ 12 w 663"/>
                <a:gd name="T91" fmla="*/ 0 h 114"/>
                <a:gd name="T92" fmla="*/ 12 w 663"/>
                <a:gd name="T93" fmla="*/ 0 h 114"/>
                <a:gd name="T94" fmla="*/ 12 w 663"/>
                <a:gd name="T95" fmla="*/ 0 h 114"/>
                <a:gd name="T96" fmla="*/ 10 w 663"/>
                <a:gd name="T97" fmla="*/ 0 h 114"/>
                <a:gd name="T98" fmla="*/ 10 w 663"/>
                <a:gd name="T99" fmla="*/ 0 h 114"/>
                <a:gd name="T100" fmla="*/ 9 w 663"/>
                <a:gd name="T101" fmla="*/ 0 h 114"/>
                <a:gd name="T102" fmla="*/ 9 w 663"/>
                <a:gd name="T103" fmla="*/ 0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3"/>
                <a:gd name="T157" fmla="*/ 0 h 114"/>
                <a:gd name="T158" fmla="*/ 663 w 663"/>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3" h="114">
                  <a:moveTo>
                    <a:pt x="663" y="74"/>
                  </a:moveTo>
                  <a:lnTo>
                    <a:pt x="663" y="59"/>
                  </a:lnTo>
                  <a:lnTo>
                    <a:pt x="662" y="59"/>
                  </a:lnTo>
                  <a:lnTo>
                    <a:pt x="660" y="59"/>
                  </a:lnTo>
                  <a:lnTo>
                    <a:pt x="658" y="59"/>
                  </a:lnTo>
                  <a:lnTo>
                    <a:pt x="658" y="74"/>
                  </a:lnTo>
                  <a:lnTo>
                    <a:pt x="663" y="74"/>
                  </a:lnTo>
                  <a:lnTo>
                    <a:pt x="663" y="92"/>
                  </a:lnTo>
                  <a:lnTo>
                    <a:pt x="662" y="109"/>
                  </a:lnTo>
                  <a:lnTo>
                    <a:pt x="662" y="114"/>
                  </a:lnTo>
                  <a:lnTo>
                    <a:pt x="660" y="114"/>
                  </a:lnTo>
                  <a:lnTo>
                    <a:pt x="658" y="114"/>
                  </a:lnTo>
                  <a:lnTo>
                    <a:pt x="657" y="114"/>
                  </a:lnTo>
                  <a:lnTo>
                    <a:pt x="657" y="109"/>
                  </a:lnTo>
                  <a:lnTo>
                    <a:pt x="658" y="92"/>
                  </a:lnTo>
                  <a:lnTo>
                    <a:pt x="658" y="74"/>
                  </a:lnTo>
                  <a:lnTo>
                    <a:pt x="663" y="74"/>
                  </a:lnTo>
                  <a:close/>
                  <a:moveTo>
                    <a:pt x="9" y="0"/>
                  </a:moveTo>
                  <a:lnTo>
                    <a:pt x="7" y="8"/>
                  </a:lnTo>
                  <a:lnTo>
                    <a:pt x="4" y="24"/>
                  </a:lnTo>
                  <a:lnTo>
                    <a:pt x="2" y="41"/>
                  </a:lnTo>
                  <a:lnTo>
                    <a:pt x="0" y="49"/>
                  </a:lnTo>
                  <a:lnTo>
                    <a:pt x="2" y="49"/>
                  </a:lnTo>
                  <a:lnTo>
                    <a:pt x="4" y="49"/>
                  </a:lnTo>
                  <a:lnTo>
                    <a:pt x="5" y="49"/>
                  </a:lnTo>
                  <a:lnTo>
                    <a:pt x="7" y="41"/>
                  </a:lnTo>
                  <a:lnTo>
                    <a:pt x="9" y="24"/>
                  </a:lnTo>
                  <a:lnTo>
                    <a:pt x="12" y="9"/>
                  </a:lnTo>
                  <a:lnTo>
                    <a:pt x="14" y="0"/>
                  </a:lnTo>
                  <a:lnTo>
                    <a:pt x="12" y="0"/>
                  </a:lnTo>
                  <a:lnTo>
                    <a:pt x="10" y="0"/>
                  </a:lnTo>
                  <a:lnTo>
                    <a:pt x="9"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5" name="Freeform 332"/>
            <p:cNvSpPr>
              <a:spLocks noEditPoints="1"/>
            </p:cNvSpPr>
            <p:nvPr/>
          </p:nvSpPr>
          <p:spPr bwMode="auto">
            <a:xfrm>
              <a:off x="1704" y="2871"/>
              <a:ext cx="658" cy="114"/>
            </a:xfrm>
            <a:custGeom>
              <a:avLst/>
              <a:gdLst>
                <a:gd name="T0" fmla="*/ 658 w 658"/>
                <a:gd name="T1" fmla="*/ 74 h 114"/>
                <a:gd name="T2" fmla="*/ 656 w 658"/>
                <a:gd name="T3" fmla="*/ 59 h 114"/>
                <a:gd name="T4" fmla="*/ 656 w 658"/>
                <a:gd name="T5" fmla="*/ 59 h 114"/>
                <a:gd name="T6" fmla="*/ 656 w 658"/>
                <a:gd name="T7" fmla="*/ 59 h 114"/>
                <a:gd name="T8" fmla="*/ 654 w 658"/>
                <a:gd name="T9" fmla="*/ 59 h 114"/>
                <a:gd name="T10" fmla="*/ 654 w 658"/>
                <a:gd name="T11" fmla="*/ 59 h 114"/>
                <a:gd name="T12" fmla="*/ 653 w 658"/>
                <a:gd name="T13" fmla="*/ 59 h 114"/>
                <a:gd name="T14" fmla="*/ 653 w 658"/>
                <a:gd name="T15" fmla="*/ 59 h 114"/>
                <a:gd name="T16" fmla="*/ 653 w 658"/>
                <a:gd name="T17" fmla="*/ 61 h 114"/>
                <a:gd name="T18" fmla="*/ 651 w 658"/>
                <a:gd name="T19" fmla="*/ 61 h 114"/>
                <a:gd name="T20" fmla="*/ 653 w 658"/>
                <a:gd name="T21" fmla="*/ 74 h 114"/>
                <a:gd name="T22" fmla="*/ 658 w 658"/>
                <a:gd name="T23" fmla="*/ 74 h 114"/>
                <a:gd name="T24" fmla="*/ 656 w 658"/>
                <a:gd name="T25" fmla="*/ 92 h 114"/>
                <a:gd name="T26" fmla="*/ 656 w 658"/>
                <a:gd name="T27" fmla="*/ 109 h 114"/>
                <a:gd name="T28" fmla="*/ 654 w 658"/>
                <a:gd name="T29" fmla="*/ 114 h 114"/>
                <a:gd name="T30" fmla="*/ 654 w 658"/>
                <a:gd name="T31" fmla="*/ 114 h 114"/>
                <a:gd name="T32" fmla="*/ 653 w 658"/>
                <a:gd name="T33" fmla="*/ 114 h 114"/>
                <a:gd name="T34" fmla="*/ 653 w 658"/>
                <a:gd name="T35" fmla="*/ 114 h 114"/>
                <a:gd name="T36" fmla="*/ 653 w 658"/>
                <a:gd name="T37" fmla="*/ 114 h 114"/>
                <a:gd name="T38" fmla="*/ 651 w 658"/>
                <a:gd name="T39" fmla="*/ 114 h 114"/>
                <a:gd name="T40" fmla="*/ 651 w 658"/>
                <a:gd name="T41" fmla="*/ 114 h 114"/>
                <a:gd name="T42" fmla="*/ 649 w 658"/>
                <a:gd name="T43" fmla="*/ 114 h 114"/>
                <a:gd name="T44" fmla="*/ 649 w 658"/>
                <a:gd name="T45" fmla="*/ 114 h 114"/>
                <a:gd name="T46" fmla="*/ 651 w 658"/>
                <a:gd name="T47" fmla="*/ 107 h 114"/>
                <a:gd name="T48" fmla="*/ 653 w 658"/>
                <a:gd name="T49" fmla="*/ 74 h 114"/>
                <a:gd name="T50" fmla="*/ 658 w 658"/>
                <a:gd name="T51" fmla="*/ 74 h 114"/>
                <a:gd name="T52" fmla="*/ 8 w 658"/>
                <a:gd name="T53" fmla="*/ 0 h 114"/>
                <a:gd name="T54" fmla="*/ 5 w 658"/>
                <a:gd name="T55" fmla="*/ 8 h 114"/>
                <a:gd name="T56" fmla="*/ 1 w 658"/>
                <a:gd name="T57" fmla="*/ 24 h 114"/>
                <a:gd name="T58" fmla="*/ 0 w 658"/>
                <a:gd name="T59" fmla="*/ 41 h 114"/>
                <a:gd name="T60" fmla="*/ 0 w 658"/>
                <a:gd name="T61" fmla="*/ 49 h 114"/>
                <a:gd name="T62" fmla="*/ 0 w 658"/>
                <a:gd name="T63" fmla="*/ 49 h 114"/>
                <a:gd name="T64" fmla="*/ 1 w 658"/>
                <a:gd name="T65" fmla="*/ 49 h 114"/>
                <a:gd name="T66" fmla="*/ 1 w 658"/>
                <a:gd name="T67" fmla="*/ 49 h 114"/>
                <a:gd name="T68" fmla="*/ 1 w 658"/>
                <a:gd name="T69" fmla="*/ 49 h 114"/>
                <a:gd name="T70" fmla="*/ 3 w 658"/>
                <a:gd name="T71" fmla="*/ 49 h 114"/>
                <a:gd name="T72" fmla="*/ 3 w 658"/>
                <a:gd name="T73" fmla="*/ 49 h 114"/>
                <a:gd name="T74" fmla="*/ 3 w 658"/>
                <a:gd name="T75" fmla="*/ 49 h 114"/>
                <a:gd name="T76" fmla="*/ 5 w 658"/>
                <a:gd name="T77" fmla="*/ 49 h 114"/>
                <a:gd name="T78" fmla="*/ 5 w 658"/>
                <a:gd name="T79" fmla="*/ 41 h 114"/>
                <a:gd name="T80" fmla="*/ 6 w 658"/>
                <a:gd name="T81" fmla="*/ 26 h 114"/>
                <a:gd name="T82" fmla="*/ 10 w 658"/>
                <a:gd name="T83" fmla="*/ 9 h 114"/>
                <a:gd name="T84" fmla="*/ 13 w 658"/>
                <a:gd name="T85" fmla="*/ 0 h 114"/>
                <a:gd name="T86" fmla="*/ 11 w 658"/>
                <a:gd name="T87" fmla="*/ 0 h 114"/>
                <a:gd name="T88" fmla="*/ 11 w 658"/>
                <a:gd name="T89" fmla="*/ 0 h 114"/>
                <a:gd name="T90" fmla="*/ 11 w 658"/>
                <a:gd name="T91" fmla="*/ 0 h 114"/>
                <a:gd name="T92" fmla="*/ 10 w 658"/>
                <a:gd name="T93" fmla="*/ 0 h 114"/>
                <a:gd name="T94" fmla="*/ 10 w 658"/>
                <a:gd name="T95" fmla="*/ 0 h 114"/>
                <a:gd name="T96" fmla="*/ 8 w 658"/>
                <a:gd name="T97" fmla="*/ 0 h 114"/>
                <a:gd name="T98" fmla="*/ 8 w 658"/>
                <a:gd name="T99" fmla="*/ 0 h 114"/>
                <a:gd name="T100" fmla="*/ 8 w 658"/>
                <a:gd name="T101" fmla="*/ 0 h 1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58"/>
                <a:gd name="T154" fmla="*/ 0 h 114"/>
                <a:gd name="T155" fmla="*/ 658 w 658"/>
                <a:gd name="T156" fmla="*/ 114 h 1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58" h="114">
                  <a:moveTo>
                    <a:pt x="658" y="74"/>
                  </a:moveTo>
                  <a:lnTo>
                    <a:pt x="656" y="59"/>
                  </a:lnTo>
                  <a:lnTo>
                    <a:pt x="654" y="59"/>
                  </a:lnTo>
                  <a:lnTo>
                    <a:pt x="653" y="59"/>
                  </a:lnTo>
                  <a:lnTo>
                    <a:pt x="653" y="61"/>
                  </a:lnTo>
                  <a:lnTo>
                    <a:pt x="651" y="61"/>
                  </a:lnTo>
                  <a:lnTo>
                    <a:pt x="653" y="74"/>
                  </a:lnTo>
                  <a:lnTo>
                    <a:pt x="658" y="74"/>
                  </a:lnTo>
                  <a:lnTo>
                    <a:pt x="656" y="92"/>
                  </a:lnTo>
                  <a:lnTo>
                    <a:pt x="656" y="109"/>
                  </a:lnTo>
                  <a:lnTo>
                    <a:pt x="654" y="114"/>
                  </a:lnTo>
                  <a:lnTo>
                    <a:pt x="653" y="114"/>
                  </a:lnTo>
                  <a:lnTo>
                    <a:pt x="651" y="114"/>
                  </a:lnTo>
                  <a:lnTo>
                    <a:pt x="649" y="114"/>
                  </a:lnTo>
                  <a:lnTo>
                    <a:pt x="651" y="107"/>
                  </a:lnTo>
                  <a:lnTo>
                    <a:pt x="653" y="74"/>
                  </a:lnTo>
                  <a:lnTo>
                    <a:pt x="658" y="74"/>
                  </a:lnTo>
                  <a:close/>
                  <a:moveTo>
                    <a:pt x="8" y="0"/>
                  </a:moveTo>
                  <a:lnTo>
                    <a:pt x="5" y="8"/>
                  </a:lnTo>
                  <a:lnTo>
                    <a:pt x="1" y="24"/>
                  </a:lnTo>
                  <a:lnTo>
                    <a:pt x="0" y="41"/>
                  </a:lnTo>
                  <a:lnTo>
                    <a:pt x="0" y="49"/>
                  </a:lnTo>
                  <a:lnTo>
                    <a:pt x="1" y="49"/>
                  </a:lnTo>
                  <a:lnTo>
                    <a:pt x="3" y="49"/>
                  </a:lnTo>
                  <a:lnTo>
                    <a:pt x="5" y="49"/>
                  </a:lnTo>
                  <a:lnTo>
                    <a:pt x="5" y="41"/>
                  </a:lnTo>
                  <a:lnTo>
                    <a:pt x="6" y="26"/>
                  </a:lnTo>
                  <a:lnTo>
                    <a:pt x="10" y="9"/>
                  </a:lnTo>
                  <a:lnTo>
                    <a:pt x="13" y="0"/>
                  </a:lnTo>
                  <a:lnTo>
                    <a:pt x="11" y="0"/>
                  </a:lnTo>
                  <a:lnTo>
                    <a:pt x="10" y="0"/>
                  </a:lnTo>
                  <a:lnTo>
                    <a:pt x="8"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6" name="Freeform 333"/>
            <p:cNvSpPr>
              <a:spLocks noEditPoints="1"/>
            </p:cNvSpPr>
            <p:nvPr/>
          </p:nvSpPr>
          <p:spPr bwMode="auto">
            <a:xfrm>
              <a:off x="1705" y="2869"/>
              <a:ext cx="653" cy="118"/>
            </a:xfrm>
            <a:custGeom>
              <a:avLst/>
              <a:gdLst>
                <a:gd name="T0" fmla="*/ 653 w 653"/>
                <a:gd name="T1" fmla="*/ 76 h 118"/>
                <a:gd name="T2" fmla="*/ 653 w 653"/>
                <a:gd name="T3" fmla="*/ 61 h 118"/>
                <a:gd name="T4" fmla="*/ 653 w 653"/>
                <a:gd name="T5" fmla="*/ 61 h 118"/>
                <a:gd name="T6" fmla="*/ 652 w 653"/>
                <a:gd name="T7" fmla="*/ 61 h 118"/>
                <a:gd name="T8" fmla="*/ 652 w 653"/>
                <a:gd name="T9" fmla="*/ 63 h 118"/>
                <a:gd name="T10" fmla="*/ 650 w 653"/>
                <a:gd name="T11" fmla="*/ 63 h 118"/>
                <a:gd name="T12" fmla="*/ 650 w 653"/>
                <a:gd name="T13" fmla="*/ 63 h 118"/>
                <a:gd name="T14" fmla="*/ 650 w 653"/>
                <a:gd name="T15" fmla="*/ 63 h 118"/>
                <a:gd name="T16" fmla="*/ 648 w 653"/>
                <a:gd name="T17" fmla="*/ 63 h 118"/>
                <a:gd name="T18" fmla="*/ 648 w 653"/>
                <a:gd name="T19" fmla="*/ 63 h 118"/>
                <a:gd name="T20" fmla="*/ 648 w 653"/>
                <a:gd name="T21" fmla="*/ 76 h 118"/>
                <a:gd name="T22" fmla="*/ 653 w 653"/>
                <a:gd name="T23" fmla="*/ 76 h 118"/>
                <a:gd name="T24" fmla="*/ 653 w 653"/>
                <a:gd name="T25" fmla="*/ 94 h 118"/>
                <a:gd name="T26" fmla="*/ 652 w 653"/>
                <a:gd name="T27" fmla="*/ 111 h 118"/>
                <a:gd name="T28" fmla="*/ 652 w 653"/>
                <a:gd name="T29" fmla="*/ 116 h 118"/>
                <a:gd name="T30" fmla="*/ 650 w 653"/>
                <a:gd name="T31" fmla="*/ 116 h 118"/>
                <a:gd name="T32" fmla="*/ 650 w 653"/>
                <a:gd name="T33" fmla="*/ 116 h 118"/>
                <a:gd name="T34" fmla="*/ 650 w 653"/>
                <a:gd name="T35" fmla="*/ 116 h 118"/>
                <a:gd name="T36" fmla="*/ 648 w 653"/>
                <a:gd name="T37" fmla="*/ 116 h 118"/>
                <a:gd name="T38" fmla="*/ 648 w 653"/>
                <a:gd name="T39" fmla="*/ 116 h 118"/>
                <a:gd name="T40" fmla="*/ 647 w 653"/>
                <a:gd name="T41" fmla="*/ 116 h 118"/>
                <a:gd name="T42" fmla="*/ 647 w 653"/>
                <a:gd name="T43" fmla="*/ 118 h 118"/>
                <a:gd name="T44" fmla="*/ 647 w 653"/>
                <a:gd name="T45" fmla="*/ 118 h 118"/>
                <a:gd name="T46" fmla="*/ 647 w 653"/>
                <a:gd name="T47" fmla="*/ 109 h 118"/>
                <a:gd name="T48" fmla="*/ 648 w 653"/>
                <a:gd name="T49" fmla="*/ 76 h 118"/>
                <a:gd name="T50" fmla="*/ 653 w 653"/>
                <a:gd name="T51" fmla="*/ 76 h 118"/>
                <a:gd name="T52" fmla="*/ 9 w 653"/>
                <a:gd name="T53" fmla="*/ 2 h 118"/>
                <a:gd name="T54" fmla="*/ 7 w 653"/>
                <a:gd name="T55" fmla="*/ 11 h 118"/>
                <a:gd name="T56" fmla="*/ 4 w 653"/>
                <a:gd name="T57" fmla="*/ 26 h 118"/>
                <a:gd name="T58" fmla="*/ 2 w 653"/>
                <a:gd name="T59" fmla="*/ 43 h 118"/>
                <a:gd name="T60" fmla="*/ 0 w 653"/>
                <a:gd name="T61" fmla="*/ 51 h 118"/>
                <a:gd name="T62" fmla="*/ 2 w 653"/>
                <a:gd name="T63" fmla="*/ 51 h 118"/>
                <a:gd name="T64" fmla="*/ 2 w 653"/>
                <a:gd name="T65" fmla="*/ 51 h 118"/>
                <a:gd name="T66" fmla="*/ 2 w 653"/>
                <a:gd name="T67" fmla="*/ 51 h 118"/>
                <a:gd name="T68" fmla="*/ 4 w 653"/>
                <a:gd name="T69" fmla="*/ 51 h 118"/>
                <a:gd name="T70" fmla="*/ 4 w 653"/>
                <a:gd name="T71" fmla="*/ 51 h 118"/>
                <a:gd name="T72" fmla="*/ 5 w 653"/>
                <a:gd name="T73" fmla="*/ 51 h 118"/>
                <a:gd name="T74" fmla="*/ 5 w 653"/>
                <a:gd name="T75" fmla="*/ 51 h 118"/>
                <a:gd name="T76" fmla="*/ 5 w 653"/>
                <a:gd name="T77" fmla="*/ 51 h 118"/>
                <a:gd name="T78" fmla="*/ 7 w 653"/>
                <a:gd name="T79" fmla="*/ 45 h 118"/>
                <a:gd name="T80" fmla="*/ 12 w 653"/>
                <a:gd name="T81" fmla="*/ 11 h 118"/>
                <a:gd name="T82" fmla="*/ 14 w 653"/>
                <a:gd name="T83" fmla="*/ 0 h 118"/>
                <a:gd name="T84" fmla="*/ 14 w 653"/>
                <a:gd name="T85" fmla="*/ 0 h 118"/>
                <a:gd name="T86" fmla="*/ 14 w 653"/>
                <a:gd name="T87" fmla="*/ 0 h 118"/>
                <a:gd name="T88" fmla="*/ 12 w 653"/>
                <a:gd name="T89" fmla="*/ 0 h 118"/>
                <a:gd name="T90" fmla="*/ 12 w 653"/>
                <a:gd name="T91" fmla="*/ 2 h 118"/>
                <a:gd name="T92" fmla="*/ 10 w 653"/>
                <a:gd name="T93" fmla="*/ 2 h 118"/>
                <a:gd name="T94" fmla="*/ 10 w 653"/>
                <a:gd name="T95" fmla="*/ 2 h 118"/>
                <a:gd name="T96" fmla="*/ 10 w 653"/>
                <a:gd name="T97" fmla="*/ 2 h 118"/>
                <a:gd name="T98" fmla="*/ 9 w 653"/>
                <a:gd name="T99" fmla="*/ 2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3"/>
                <a:gd name="T151" fmla="*/ 0 h 118"/>
                <a:gd name="T152" fmla="*/ 653 w 653"/>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3" h="118">
                  <a:moveTo>
                    <a:pt x="653" y="76"/>
                  </a:moveTo>
                  <a:lnTo>
                    <a:pt x="653" y="61"/>
                  </a:lnTo>
                  <a:lnTo>
                    <a:pt x="652" y="61"/>
                  </a:lnTo>
                  <a:lnTo>
                    <a:pt x="652" y="63"/>
                  </a:lnTo>
                  <a:lnTo>
                    <a:pt x="650" y="63"/>
                  </a:lnTo>
                  <a:lnTo>
                    <a:pt x="648" y="63"/>
                  </a:lnTo>
                  <a:lnTo>
                    <a:pt x="648" y="76"/>
                  </a:lnTo>
                  <a:lnTo>
                    <a:pt x="653" y="76"/>
                  </a:lnTo>
                  <a:lnTo>
                    <a:pt x="653" y="94"/>
                  </a:lnTo>
                  <a:lnTo>
                    <a:pt x="652" y="111"/>
                  </a:lnTo>
                  <a:lnTo>
                    <a:pt x="652" y="116"/>
                  </a:lnTo>
                  <a:lnTo>
                    <a:pt x="650" y="116"/>
                  </a:lnTo>
                  <a:lnTo>
                    <a:pt x="648" y="116"/>
                  </a:lnTo>
                  <a:lnTo>
                    <a:pt x="647" y="116"/>
                  </a:lnTo>
                  <a:lnTo>
                    <a:pt x="647" y="118"/>
                  </a:lnTo>
                  <a:lnTo>
                    <a:pt x="647" y="109"/>
                  </a:lnTo>
                  <a:lnTo>
                    <a:pt x="648" y="76"/>
                  </a:lnTo>
                  <a:lnTo>
                    <a:pt x="653" y="76"/>
                  </a:lnTo>
                  <a:close/>
                  <a:moveTo>
                    <a:pt x="9" y="2"/>
                  </a:moveTo>
                  <a:lnTo>
                    <a:pt x="7" y="11"/>
                  </a:lnTo>
                  <a:lnTo>
                    <a:pt x="4" y="26"/>
                  </a:lnTo>
                  <a:lnTo>
                    <a:pt x="2" y="43"/>
                  </a:lnTo>
                  <a:lnTo>
                    <a:pt x="0" y="51"/>
                  </a:lnTo>
                  <a:lnTo>
                    <a:pt x="2" y="51"/>
                  </a:lnTo>
                  <a:lnTo>
                    <a:pt x="4" y="51"/>
                  </a:lnTo>
                  <a:lnTo>
                    <a:pt x="5" y="51"/>
                  </a:lnTo>
                  <a:lnTo>
                    <a:pt x="7" y="45"/>
                  </a:lnTo>
                  <a:lnTo>
                    <a:pt x="12" y="11"/>
                  </a:lnTo>
                  <a:lnTo>
                    <a:pt x="14" y="0"/>
                  </a:lnTo>
                  <a:lnTo>
                    <a:pt x="12" y="0"/>
                  </a:lnTo>
                  <a:lnTo>
                    <a:pt x="12" y="2"/>
                  </a:lnTo>
                  <a:lnTo>
                    <a:pt x="10" y="2"/>
                  </a:lnTo>
                  <a:lnTo>
                    <a:pt x="9" y="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7" name="Freeform 334"/>
            <p:cNvSpPr>
              <a:spLocks noEditPoints="1"/>
            </p:cNvSpPr>
            <p:nvPr/>
          </p:nvSpPr>
          <p:spPr bwMode="auto">
            <a:xfrm>
              <a:off x="1709" y="2869"/>
              <a:ext cx="648" cy="118"/>
            </a:xfrm>
            <a:custGeom>
              <a:avLst/>
              <a:gdLst>
                <a:gd name="T0" fmla="*/ 648 w 648"/>
                <a:gd name="T1" fmla="*/ 76 h 118"/>
                <a:gd name="T2" fmla="*/ 646 w 648"/>
                <a:gd name="T3" fmla="*/ 63 h 118"/>
                <a:gd name="T4" fmla="*/ 646 w 648"/>
                <a:gd name="T5" fmla="*/ 63 h 118"/>
                <a:gd name="T6" fmla="*/ 646 w 648"/>
                <a:gd name="T7" fmla="*/ 63 h 118"/>
                <a:gd name="T8" fmla="*/ 644 w 648"/>
                <a:gd name="T9" fmla="*/ 63 h 118"/>
                <a:gd name="T10" fmla="*/ 644 w 648"/>
                <a:gd name="T11" fmla="*/ 63 h 118"/>
                <a:gd name="T12" fmla="*/ 643 w 648"/>
                <a:gd name="T13" fmla="*/ 63 h 118"/>
                <a:gd name="T14" fmla="*/ 643 w 648"/>
                <a:gd name="T15" fmla="*/ 63 h 118"/>
                <a:gd name="T16" fmla="*/ 643 w 648"/>
                <a:gd name="T17" fmla="*/ 63 h 118"/>
                <a:gd name="T18" fmla="*/ 641 w 648"/>
                <a:gd name="T19" fmla="*/ 63 h 118"/>
                <a:gd name="T20" fmla="*/ 643 w 648"/>
                <a:gd name="T21" fmla="*/ 76 h 118"/>
                <a:gd name="T22" fmla="*/ 648 w 648"/>
                <a:gd name="T23" fmla="*/ 76 h 118"/>
                <a:gd name="T24" fmla="*/ 646 w 648"/>
                <a:gd name="T25" fmla="*/ 109 h 118"/>
                <a:gd name="T26" fmla="*/ 644 w 648"/>
                <a:gd name="T27" fmla="*/ 116 h 118"/>
                <a:gd name="T28" fmla="*/ 644 w 648"/>
                <a:gd name="T29" fmla="*/ 116 h 118"/>
                <a:gd name="T30" fmla="*/ 643 w 648"/>
                <a:gd name="T31" fmla="*/ 116 h 118"/>
                <a:gd name="T32" fmla="*/ 643 w 648"/>
                <a:gd name="T33" fmla="*/ 118 h 118"/>
                <a:gd name="T34" fmla="*/ 643 w 648"/>
                <a:gd name="T35" fmla="*/ 118 h 118"/>
                <a:gd name="T36" fmla="*/ 641 w 648"/>
                <a:gd name="T37" fmla="*/ 118 h 118"/>
                <a:gd name="T38" fmla="*/ 641 w 648"/>
                <a:gd name="T39" fmla="*/ 118 h 118"/>
                <a:gd name="T40" fmla="*/ 639 w 648"/>
                <a:gd name="T41" fmla="*/ 118 h 118"/>
                <a:gd name="T42" fmla="*/ 639 w 648"/>
                <a:gd name="T43" fmla="*/ 118 h 118"/>
                <a:gd name="T44" fmla="*/ 641 w 648"/>
                <a:gd name="T45" fmla="*/ 109 h 118"/>
                <a:gd name="T46" fmla="*/ 643 w 648"/>
                <a:gd name="T47" fmla="*/ 76 h 118"/>
                <a:gd name="T48" fmla="*/ 648 w 648"/>
                <a:gd name="T49" fmla="*/ 76 h 118"/>
                <a:gd name="T50" fmla="*/ 8 w 648"/>
                <a:gd name="T51" fmla="*/ 2 h 118"/>
                <a:gd name="T52" fmla="*/ 5 w 648"/>
                <a:gd name="T53" fmla="*/ 11 h 118"/>
                <a:gd name="T54" fmla="*/ 1 w 648"/>
                <a:gd name="T55" fmla="*/ 28 h 118"/>
                <a:gd name="T56" fmla="*/ 0 w 648"/>
                <a:gd name="T57" fmla="*/ 43 h 118"/>
                <a:gd name="T58" fmla="*/ 0 w 648"/>
                <a:gd name="T59" fmla="*/ 51 h 118"/>
                <a:gd name="T60" fmla="*/ 0 w 648"/>
                <a:gd name="T61" fmla="*/ 51 h 118"/>
                <a:gd name="T62" fmla="*/ 1 w 648"/>
                <a:gd name="T63" fmla="*/ 51 h 118"/>
                <a:gd name="T64" fmla="*/ 1 w 648"/>
                <a:gd name="T65" fmla="*/ 51 h 118"/>
                <a:gd name="T66" fmla="*/ 1 w 648"/>
                <a:gd name="T67" fmla="*/ 51 h 118"/>
                <a:gd name="T68" fmla="*/ 3 w 648"/>
                <a:gd name="T69" fmla="*/ 51 h 118"/>
                <a:gd name="T70" fmla="*/ 3 w 648"/>
                <a:gd name="T71" fmla="*/ 50 h 118"/>
                <a:gd name="T72" fmla="*/ 5 w 648"/>
                <a:gd name="T73" fmla="*/ 50 h 118"/>
                <a:gd name="T74" fmla="*/ 5 w 648"/>
                <a:gd name="T75" fmla="*/ 50 h 118"/>
                <a:gd name="T76" fmla="*/ 5 w 648"/>
                <a:gd name="T77" fmla="*/ 45 h 118"/>
                <a:gd name="T78" fmla="*/ 10 w 648"/>
                <a:gd name="T79" fmla="*/ 13 h 118"/>
                <a:gd name="T80" fmla="*/ 13 w 648"/>
                <a:gd name="T81" fmla="*/ 0 h 118"/>
                <a:gd name="T82" fmla="*/ 13 w 648"/>
                <a:gd name="T83" fmla="*/ 0 h 118"/>
                <a:gd name="T84" fmla="*/ 11 w 648"/>
                <a:gd name="T85" fmla="*/ 0 h 118"/>
                <a:gd name="T86" fmla="*/ 11 w 648"/>
                <a:gd name="T87" fmla="*/ 0 h 118"/>
                <a:gd name="T88" fmla="*/ 10 w 648"/>
                <a:gd name="T89" fmla="*/ 0 h 118"/>
                <a:gd name="T90" fmla="*/ 10 w 648"/>
                <a:gd name="T91" fmla="*/ 0 h 118"/>
                <a:gd name="T92" fmla="*/ 10 w 648"/>
                <a:gd name="T93" fmla="*/ 0 h 118"/>
                <a:gd name="T94" fmla="*/ 8 w 648"/>
                <a:gd name="T95" fmla="*/ 0 h 118"/>
                <a:gd name="T96" fmla="*/ 8 w 648"/>
                <a:gd name="T97" fmla="*/ 2 h 1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8"/>
                <a:gd name="T148" fmla="*/ 0 h 118"/>
                <a:gd name="T149" fmla="*/ 648 w 648"/>
                <a:gd name="T150" fmla="*/ 118 h 11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8" h="118">
                  <a:moveTo>
                    <a:pt x="648" y="76"/>
                  </a:moveTo>
                  <a:lnTo>
                    <a:pt x="646" y="63"/>
                  </a:lnTo>
                  <a:lnTo>
                    <a:pt x="644" y="63"/>
                  </a:lnTo>
                  <a:lnTo>
                    <a:pt x="643" y="63"/>
                  </a:lnTo>
                  <a:lnTo>
                    <a:pt x="641" y="63"/>
                  </a:lnTo>
                  <a:lnTo>
                    <a:pt x="643" y="76"/>
                  </a:lnTo>
                  <a:lnTo>
                    <a:pt x="648" y="76"/>
                  </a:lnTo>
                  <a:lnTo>
                    <a:pt x="646" y="109"/>
                  </a:lnTo>
                  <a:lnTo>
                    <a:pt x="644" y="116"/>
                  </a:lnTo>
                  <a:lnTo>
                    <a:pt x="643" y="116"/>
                  </a:lnTo>
                  <a:lnTo>
                    <a:pt x="643" y="118"/>
                  </a:lnTo>
                  <a:lnTo>
                    <a:pt x="641" y="118"/>
                  </a:lnTo>
                  <a:lnTo>
                    <a:pt x="639" y="118"/>
                  </a:lnTo>
                  <a:lnTo>
                    <a:pt x="641" y="109"/>
                  </a:lnTo>
                  <a:lnTo>
                    <a:pt x="643" y="76"/>
                  </a:lnTo>
                  <a:lnTo>
                    <a:pt x="648" y="76"/>
                  </a:lnTo>
                  <a:close/>
                  <a:moveTo>
                    <a:pt x="8" y="2"/>
                  </a:moveTo>
                  <a:lnTo>
                    <a:pt x="5" y="11"/>
                  </a:lnTo>
                  <a:lnTo>
                    <a:pt x="1" y="28"/>
                  </a:lnTo>
                  <a:lnTo>
                    <a:pt x="0" y="43"/>
                  </a:lnTo>
                  <a:lnTo>
                    <a:pt x="0" y="51"/>
                  </a:lnTo>
                  <a:lnTo>
                    <a:pt x="1" y="51"/>
                  </a:lnTo>
                  <a:lnTo>
                    <a:pt x="3" y="51"/>
                  </a:lnTo>
                  <a:lnTo>
                    <a:pt x="3" y="50"/>
                  </a:lnTo>
                  <a:lnTo>
                    <a:pt x="5" y="50"/>
                  </a:lnTo>
                  <a:lnTo>
                    <a:pt x="5" y="45"/>
                  </a:lnTo>
                  <a:lnTo>
                    <a:pt x="10" y="13"/>
                  </a:lnTo>
                  <a:lnTo>
                    <a:pt x="13" y="0"/>
                  </a:lnTo>
                  <a:lnTo>
                    <a:pt x="11" y="0"/>
                  </a:lnTo>
                  <a:lnTo>
                    <a:pt x="10" y="0"/>
                  </a:lnTo>
                  <a:lnTo>
                    <a:pt x="8" y="0"/>
                  </a:lnTo>
                  <a:lnTo>
                    <a:pt x="8" y="2"/>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8" name="Freeform 335"/>
            <p:cNvSpPr>
              <a:spLocks noEditPoints="1"/>
            </p:cNvSpPr>
            <p:nvPr/>
          </p:nvSpPr>
          <p:spPr bwMode="auto">
            <a:xfrm>
              <a:off x="1710" y="2869"/>
              <a:ext cx="643" cy="118"/>
            </a:xfrm>
            <a:custGeom>
              <a:avLst/>
              <a:gdLst>
                <a:gd name="T0" fmla="*/ 643 w 643"/>
                <a:gd name="T1" fmla="*/ 76 h 118"/>
                <a:gd name="T2" fmla="*/ 643 w 643"/>
                <a:gd name="T3" fmla="*/ 63 h 118"/>
                <a:gd name="T4" fmla="*/ 642 w 643"/>
                <a:gd name="T5" fmla="*/ 63 h 118"/>
                <a:gd name="T6" fmla="*/ 642 w 643"/>
                <a:gd name="T7" fmla="*/ 63 h 118"/>
                <a:gd name="T8" fmla="*/ 642 w 643"/>
                <a:gd name="T9" fmla="*/ 63 h 118"/>
                <a:gd name="T10" fmla="*/ 640 w 643"/>
                <a:gd name="T11" fmla="*/ 63 h 118"/>
                <a:gd name="T12" fmla="*/ 640 w 643"/>
                <a:gd name="T13" fmla="*/ 63 h 118"/>
                <a:gd name="T14" fmla="*/ 640 w 643"/>
                <a:gd name="T15" fmla="*/ 63 h 118"/>
                <a:gd name="T16" fmla="*/ 638 w 643"/>
                <a:gd name="T17" fmla="*/ 63 h 118"/>
                <a:gd name="T18" fmla="*/ 638 w 643"/>
                <a:gd name="T19" fmla="*/ 63 h 118"/>
                <a:gd name="T20" fmla="*/ 638 w 643"/>
                <a:gd name="T21" fmla="*/ 76 h 118"/>
                <a:gd name="T22" fmla="*/ 643 w 643"/>
                <a:gd name="T23" fmla="*/ 76 h 118"/>
                <a:gd name="T24" fmla="*/ 642 w 643"/>
                <a:gd name="T25" fmla="*/ 109 h 118"/>
                <a:gd name="T26" fmla="*/ 642 w 643"/>
                <a:gd name="T27" fmla="*/ 118 h 118"/>
                <a:gd name="T28" fmla="*/ 640 w 643"/>
                <a:gd name="T29" fmla="*/ 118 h 118"/>
                <a:gd name="T30" fmla="*/ 640 w 643"/>
                <a:gd name="T31" fmla="*/ 118 h 118"/>
                <a:gd name="T32" fmla="*/ 638 w 643"/>
                <a:gd name="T33" fmla="*/ 118 h 118"/>
                <a:gd name="T34" fmla="*/ 638 w 643"/>
                <a:gd name="T35" fmla="*/ 118 h 118"/>
                <a:gd name="T36" fmla="*/ 638 w 643"/>
                <a:gd name="T37" fmla="*/ 118 h 118"/>
                <a:gd name="T38" fmla="*/ 637 w 643"/>
                <a:gd name="T39" fmla="*/ 118 h 118"/>
                <a:gd name="T40" fmla="*/ 637 w 643"/>
                <a:gd name="T41" fmla="*/ 118 h 118"/>
                <a:gd name="T42" fmla="*/ 635 w 643"/>
                <a:gd name="T43" fmla="*/ 118 h 118"/>
                <a:gd name="T44" fmla="*/ 637 w 643"/>
                <a:gd name="T45" fmla="*/ 109 h 118"/>
                <a:gd name="T46" fmla="*/ 638 w 643"/>
                <a:gd name="T47" fmla="*/ 76 h 118"/>
                <a:gd name="T48" fmla="*/ 643 w 643"/>
                <a:gd name="T49" fmla="*/ 76 h 118"/>
                <a:gd name="T50" fmla="*/ 9 w 643"/>
                <a:gd name="T51" fmla="*/ 0 h 118"/>
                <a:gd name="T52" fmla="*/ 7 w 643"/>
                <a:gd name="T53" fmla="*/ 11 h 118"/>
                <a:gd name="T54" fmla="*/ 2 w 643"/>
                <a:gd name="T55" fmla="*/ 45 h 118"/>
                <a:gd name="T56" fmla="*/ 0 w 643"/>
                <a:gd name="T57" fmla="*/ 51 h 118"/>
                <a:gd name="T58" fmla="*/ 2 w 643"/>
                <a:gd name="T59" fmla="*/ 50 h 118"/>
                <a:gd name="T60" fmla="*/ 2 w 643"/>
                <a:gd name="T61" fmla="*/ 50 h 118"/>
                <a:gd name="T62" fmla="*/ 4 w 643"/>
                <a:gd name="T63" fmla="*/ 50 h 118"/>
                <a:gd name="T64" fmla="*/ 4 w 643"/>
                <a:gd name="T65" fmla="*/ 50 h 118"/>
                <a:gd name="T66" fmla="*/ 4 w 643"/>
                <a:gd name="T67" fmla="*/ 50 h 118"/>
                <a:gd name="T68" fmla="*/ 5 w 643"/>
                <a:gd name="T69" fmla="*/ 50 h 118"/>
                <a:gd name="T70" fmla="*/ 5 w 643"/>
                <a:gd name="T71" fmla="*/ 50 h 118"/>
                <a:gd name="T72" fmla="*/ 5 w 643"/>
                <a:gd name="T73" fmla="*/ 50 h 118"/>
                <a:gd name="T74" fmla="*/ 7 w 643"/>
                <a:gd name="T75" fmla="*/ 45 h 118"/>
                <a:gd name="T76" fmla="*/ 12 w 643"/>
                <a:gd name="T77" fmla="*/ 13 h 118"/>
                <a:gd name="T78" fmla="*/ 15 w 643"/>
                <a:gd name="T79" fmla="*/ 0 h 118"/>
                <a:gd name="T80" fmla="*/ 14 w 643"/>
                <a:gd name="T81" fmla="*/ 0 h 118"/>
                <a:gd name="T82" fmla="*/ 14 w 643"/>
                <a:gd name="T83" fmla="*/ 0 h 118"/>
                <a:gd name="T84" fmla="*/ 12 w 643"/>
                <a:gd name="T85" fmla="*/ 0 h 118"/>
                <a:gd name="T86" fmla="*/ 12 w 643"/>
                <a:gd name="T87" fmla="*/ 0 h 118"/>
                <a:gd name="T88" fmla="*/ 12 w 643"/>
                <a:gd name="T89" fmla="*/ 0 h 118"/>
                <a:gd name="T90" fmla="*/ 10 w 643"/>
                <a:gd name="T91" fmla="*/ 0 h 118"/>
                <a:gd name="T92" fmla="*/ 10 w 643"/>
                <a:gd name="T93" fmla="*/ 0 h 118"/>
                <a:gd name="T94" fmla="*/ 9 w 643"/>
                <a:gd name="T95" fmla="*/ 0 h 1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3"/>
                <a:gd name="T145" fmla="*/ 0 h 118"/>
                <a:gd name="T146" fmla="*/ 643 w 643"/>
                <a:gd name="T147" fmla="*/ 118 h 1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3" h="118">
                  <a:moveTo>
                    <a:pt x="643" y="76"/>
                  </a:moveTo>
                  <a:lnTo>
                    <a:pt x="643" y="63"/>
                  </a:lnTo>
                  <a:lnTo>
                    <a:pt x="642" y="63"/>
                  </a:lnTo>
                  <a:lnTo>
                    <a:pt x="640" y="63"/>
                  </a:lnTo>
                  <a:lnTo>
                    <a:pt x="638" y="63"/>
                  </a:lnTo>
                  <a:lnTo>
                    <a:pt x="638" y="76"/>
                  </a:lnTo>
                  <a:lnTo>
                    <a:pt x="643" y="76"/>
                  </a:lnTo>
                  <a:lnTo>
                    <a:pt x="642" y="109"/>
                  </a:lnTo>
                  <a:lnTo>
                    <a:pt x="642" y="118"/>
                  </a:lnTo>
                  <a:lnTo>
                    <a:pt x="640" y="118"/>
                  </a:lnTo>
                  <a:lnTo>
                    <a:pt x="638" y="118"/>
                  </a:lnTo>
                  <a:lnTo>
                    <a:pt x="637" y="118"/>
                  </a:lnTo>
                  <a:lnTo>
                    <a:pt x="635" y="118"/>
                  </a:lnTo>
                  <a:lnTo>
                    <a:pt x="637" y="109"/>
                  </a:lnTo>
                  <a:lnTo>
                    <a:pt x="638" y="76"/>
                  </a:lnTo>
                  <a:lnTo>
                    <a:pt x="643" y="76"/>
                  </a:lnTo>
                  <a:close/>
                  <a:moveTo>
                    <a:pt x="9" y="0"/>
                  </a:moveTo>
                  <a:lnTo>
                    <a:pt x="7" y="11"/>
                  </a:lnTo>
                  <a:lnTo>
                    <a:pt x="2" y="45"/>
                  </a:lnTo>
                  <a:lnTo>
                    <a:pt x="0" y="51"/>
                  </a:lnTo>
                  <a:lnTo>
                    <a:pt x="2" y="50"/>
                  </a:lnTo>
                  <a:lnTo>
                    <a:pt x="4" y="50"/>
                  </a:lnTo>
                  <a:lnTo>
                    <a:pt x="5" y="50"/>
                  </a:lnTo>
                  <a:lnTo>
                    <a:pt x="7" y="45"/>
                  </a:lnTo>
                  <a:lnTo>
                    <a:pt x="12" y="13"/>
                  </a:lnTo>
                  <a:lnTo>
                    <a:pt x="15" y="0"/>
                  </a:lnTo>
                  <a:lnTo>
                    <a:pt x="14" y="0"/>
                  </a:lnTo>
                  <a:lnTo>
                    <a:pt x="12" y="0"/>
                  </a:lnTo>
                  <a:lnTo>
                    <a:pt x="10" y="0"/>
                  </a:lnTo>
                  <a:lnTo>
                    <a:pt x="9"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49" name="Freeform 336"/>
            <p:cNvSpPr>
              <a:spLocks noEditPoints="1"/>
            </p:cNvSpPr>
            <p:nvPr/>
          </p:nvSpPr>
          <p:spPr bwMode="auto">
            <a:xfrm>
              <a:off x="1714" y="2869"/>
              <a:ext cx="638" cy="118"/>
            </a:xfrm>
            <a:custGeom>
              <a:avLst/>
              <a:gdLst>
                <a:gd name="T0" fmla="*/ 638 w 638"/>
                <a:gd name="T1" fmla="*/ 76 h 118"/>
                <a:gd name="T2" fmla="*/ 636 w 638"/>
                <a:gd name="T3" fmla="*/ 63 h 118"/>
                <a:gd name="T4" fmla="*/ 636 w 638"/>
                <a:gd name="T5" fmla="*/ 63 h 118"/>
                <a:gd name="T6" fmla="*/ 636 w 638"/>
                <a:gd name="T7" fmla="*/ 63 h 118"/>
                <a:gd name="T8" fmla="*/ 634 w 638"/>
                <a:gd name="T9" fmla="*/ 63 h 118"/>
                <a:gd name="T10" fmla="*/ 634 w 638"/>
                <a:gd name="T11" fmla="*/ 63 h 118"/>
                <a:gd name="T12" fmla="*/ 633 w 638"/>
                <a:gd name="T13" fmla="*/ 63 h 118"/>
                <a:gd name="T14" fmla="*/ 633 w 638"/>
                <a:gd name="T15" fmla="*/ 63 h 118"/>
                <a:gd name="T16" fmla="*/ 633 w 638"/>
                <a:gd name="T17" fmla="*/ 63 h 118"/>
                <a:gd name="T18" fmla="*/ 631 w 638"/>
                <a:gd name="T19" fmla="*/ 63 h 118"/>
                <a:gd name="T20" fmla="*/ 633 w 638"/>
                <a:gd name="T21" fmla="*/ 76 h 118"/>
                <a:gd name="T22" fmla="*/ 638 w 638"/>
                <a:gd name="T23" fmla="*/ 76 h 118"/>
                <a:gd name="T24" fmla="*/ 636 w 638"/>
                <a:gd name="T25" fmla="*/ 109 h 118"/>
                <a:gd name="T26" fmla="*/ 634 w 638"/>
                <a:gd name="T27" fmla="*/ 118 h 118"/>
                <a:gd name="T28" fmla="*/ 634 w 638"/>
                <a:gd name="T29" fmla="*/ 118 h 118"/>
                <a:gd name="T30" fmla="*/ 633 w 638"/>
                <a:gd name="T31" fmla="*/ 118 h 118"/>
                <a:gd name="T32" fmla="*/ 633 w 638"/>
                <a:gd name="T33" fmla="*/ 118 h 118"/>
                <a:gd name="T34" fmla="*/ 631 w 638"/>
                <a:gd name="T35" fmla="*/ 118 h 118"/>
                <a:gd name="T36" fmla="*/ 631 w 638"/>
                <a:gd name="T37" fmla="*/ 118 h 118"/>
                <a:gd name="T38" fmla="*/ 631 w 638"/>
                <a:gd name="T39" fmla="*/ 118 h 118"/>
                <a:gd name="T40" fmla="*/ 629 w 638"/>
                <a:gd name="T41" fmla="*/ 118 h 118"/>
                <a:gd name="T42" fmla="*/ 629 w 638"/>
                <a:gd name="T43" fmla="*/ 118 h 118"/>
                <a:gd name="T44" fmla="*/ 631 w 638"/>
                <a:gd name="T45" fmla="*/ 109 h 118"/>
                <a:gd name="T46" fmla="*/ 633 w 638"/>
                <a:gd name="T47" fmla="*/ 76 h 118"/>
                <a:gd name="T48" fmla="*/ 638 w 638"/>
                <a:gd name="T49" fmla="*/ 76 h 118"/>
                <a:gd name="T50" fmla="*/ 8 w 638"/>
                <a:gd name="T51" fmla="*/ 0 h 118"/>
                <a:gd name="T52" fmla="*/ 5 w 638"/>
                <a:gd name="T53" fmla="*/ 13 h 118"/>
                <a:gd name="T54" fmla="*/ 0 w 638"/>
                <a:gd name="T55" fmla="*/ 45 h 118"/>
                <a:gd name="T56" fmla="*/ 0 w 638"/>
                <a:gd name="T57" fmla="*/ 50 h 118"/>
                <a:gd name="T58" fmla="*/ 0 w 638"/>
                <a:gd name="T59" fmla="*/ 50 h 118"/>
                <a:gd name="T60" fmla="*/ 1 w 638"/>
                <a:gd name="T61" fmla="*/ 50 h 118"/>
                <a:gd name="T62" fmla="*/ 1 w 638"/>
                <a:gd name="T63" fmla="*/ 50 h 118"/>
                <a:gd name="T64" fmla="*/ 1 w 638"/>
                <a:gd name="T65" fmla="*/ 50 h 118"/>
                <a:gd name="T66" fmla="*/ 3 w 638"/>
                <a:gd name="T67" fmla="*/ 50 h 118"/>
                <a:gd name="T68" fmla="*/ 3 w 638"/>
                <a:gd name="T69" fmla="*/ 50 h 118"/>
                <a:gd name="T70" fmla="*/ 5 w 638"/>
                <a:gd name="T71" fmla="*/ 50 h 118"/>
                <a:gd name="T72" fmla="*/ 5 w 638"/>
                <a:gd name="T73" fmla="*/ 50 h 118"/>
                <a:gd name="T74" fmla="*/ 5 w 638"/>
                <a:gd name="T75" fmla="*/ 45 h 118"/>
                <a:gd name="T76" fmla="*/ 10 w 638"/>
                <a:gd name="T77" fmla="*/ 13 h 118"/>
                <a:gd name="T78" fmla="*/ 13 w 638"/>
                <a:gd name="T79" fmla="*/ 0 h 118"/>
                <a:gd name="T80" fmla="*/ 13 w 638"/>
                <a:gd name="T81" fmla="*/ 0 h 118"/>
                <a:gd name="T82" fmla="*/ 11 w 638"/>
                <a:gd name="T83" fmla="*/ 0 h 118"/>
                <a:gd name="T84" fmla="*/ 11 w 638"/>
                <a:gd name="T85" fmla="*/ 0 h 118"/>
                <a:gd name="T86" fmla="*/ 11 w 638"/>
                <a:gd name="T87" fmla="*/ 0 h 118"/>
                <a:gd name="T88" fmla="*/ 10 w 638"/>
                <a:gd name="T89" fmla="*/ 0 h 118"/>
                <a:gd name="T90" fmla="*/ 10 w 638"/>
                <a:gd name="T91" fmla="*/ 0 h 118"/>
                <a:gd name="T92" fmla="*/ 8 w 638"/>
                <a:gd name="T93" fmla="*/ 0 h 118"/>
                <a:gd name="T94" fmla="*/ 8 w 638"/>
                <a:gd name="T95" fmla="*/ 0 h 1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8"/>
                <a:gd name="T145" fmla="*/ 0 h 118"/>
                <a:gd name="T146" fmla="*/ 638 w 638"/>
                <a:gd name="T147" fmla="*/ 118 h 1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8" h="118">
                  <a:moveTo>
                    <a:pt x="638" y="76"/>
                  </a:moveTo>
                  <a:lnTo>
                    <a:pt x="636" y="63"/>
                  </a:lnTo>
                  <a:lnTo>
                    <a:pt x="634" y="63"/>
                  </a:lnTo>
                  <a:lnTo>
                    <a:pt x="633" y="63"/>
                  </a:lnTo>
                  <a:lnTo>
                    <a:pt x="631" y="63"/>
                  </a:lnTo>
                  <a:lnTo>
                    <a:pt x="633" y="76"/>
                  </a:lnTo>
                  <a:lnTo>
                    <a:pt x="638" y="76"/>
                  </a:lnTo>
                  <a:lnTo>
                    <a:pt x="636" y="109"/>
                  </a:lnTo>
                  <a:lnTo>
                    <a:pt x="634" y="118"/>
                  </a:lnTo>
                  <a:lnTo>
                    <a:pt x="633" y="118"/>
                  </a:lnTo>
                  <a:lnTo>
                    <a:pt x="631" y="118"/>
                  </a:lnTo>
                  <a:lnTo>
                    <a:pt x="629" y="118"/>
                  </a:lnTo>
                  <a:lnTo>
                    <a:pt x="631" y="109"/>
                  </a:lnTo>
                  <a:lnTo>
                    <a:pt x="633" y="76"/>
                  </a:lnTo>
                  <a:lnTo>
                    <a:pt x="638" y="76"/>
                  </a:lnTo>
                  <a:close/>
                  <a:moveTo>
                    <a:pt x="8" y="0"/>
                  </a:moveTo>
                  <a:lnTo>
                    <a:pt x="5" y="13"/>
                  </a:lnTo>
                  <a:lnTo>
                    <a:pt x="0" y="45"/>
                  </a:lnTo>
                  <a:lnTo>
                    <a:pt x="0" y="50"/>
                  </a:lnTo>
                  <a:lnTo>
                    <a:pt x="1" y="50"/>
                  </a:lnTo>
                  <a:lnTo>
                    <a:pt x="3" y="50"/>
                  </a:lnTo>
                  <a:lnTo>
                    <a:pt x="5" y="50"/>
                  </a:lnTo>
                  <a:lnTo>
                    <a:pt x="5" y="45"/>
                  </a:lnTo>
                  <a:lnTo>
                    <a:pt x="10" y="13"/>
                  </a:lnTo>
                  <a:lnTo>
                    <a:pt x="13" y="0"/>
                  </a:lnTo>
                  <a:lnTo>
                    <a:pt x="11" y="0"/>
                  </a:lnTo>
                  <a:lnTo>
                    <a:pt x="10" y="0"/>
                  </a:lnTo>
                  <a:lnTo>
                    <a:pt x="8"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0" name="Freeform 337"/>
            <p:cNvSpPr>
              <a:spLocks noEditPoints="1"/>
            </p:cNvSpPr>
            <p:nvPr/>
          </p:nvSpPr>
          <p:spPr bwMode="auto">
            <a:xfrm>
              <a:off x="1715" y="2869"/>
              <a:ext cx="633" cy="119"/>
            </a:xfrm>
            <a:custGeom>
              <a:avLst/>
              <a:gdLst>
                <a:gd name="T0" fmla="*/ 633 w 633"/>
                <a:gd name="T1" fmla="*/ 76 h 119"/>
                <a:gd name="T2" fmla="*/ 633 w 633"/>
                <a:gd name="T3" fmla="*/ 63 h 119"/>
                <a:gd name="T4" fmla="*/ 632 w 633"/>
                <a:gd name="T5" fmla="*/ 63 h 119"/>
                <a:gd name="T6" fmla="*/ 632 w 633"/>
                <a:gd name="T7" fmla="*/ 63 h 119"/>
                <a:gd name="T8" fmla="*/ 632 w 633"/>
                <a:gd name="T9" fmla="*/ 63 h 119"/>
                <a:gd name="T10" fmla="*/ 630 w 633"/>
                <a:gd name="T11" fmla="*/ 63 h 119"/>
                <a:gd name="T12" fmla="*/ 630 w 633"/>
                <a:gd name="T13" fmla="*/ 63 h 119"/>
                <a:gd name="T14" fmla="*/ 630 w 633"/>
                <a:gd name="T15" fmla="*/ 63 h 119"/>
                <a:gd name="T16" fmla="*/ 628 w 633"/>
                <a:gd name="T17" fmla="*/ 63 h 119"/>
                <a:gd name="T18" fmla="*/ 628 w 633"/>
                <a:gd name="T19" fmla="*/ 63 h 119"/>
                <a:gd name="T20" fmla="*/ 628 w 633"/>
                <a:gd name="T21" fmla="*/ 76 h 119"/>
                <a:gd name="T22" fmla="*/ 633 w 633"/>
                <a:gd name="T23" fmla="*/ 76 h 119"/>
                <a:gd name="T24" fmla="*/ 632 w 633"/>
                <a:gd name="T25" fmla="*/ 109 h 119"/>
                <a:gd name="T26" fmla="*/ 630 w 633"/>
                <a:gd name="T27" fmla="*/ 118 h 119"/>
                <a:gd name="T28" fmla="*/ 630 w 633"/>
                <a:gd name="T29" fmla="*/ 118 h 119"/>
                <a:gd name="T30" fmla="*/ 630 w 633"/>
                <a:gd name="T31" fmla="*/ 118 h 119"/>
                <a:gd name="T32" fmla="*/ 628 w 633"/>
                <a:gd name="T33" fmla="*/ 118 h 119"/>
                <a:gd name="T34" fmla="*/ 628 w 633"/>
                <a:gd name="T35" fmla="*/ 118 h 119"/>
                <a:gd name="T36" fmla="*/ 628 w 633"/>
                <a:gd name="T37" fmla="*/ 118 h 119"/>
                <a:gd name="T38" fmla="*/ 627 w 633"/>
                <a:gd name="T39" fmla="*/ 118 h 119"/>
                <a:gd name="T40" fmla="*/ 627 w 633"/>
                <a:gd name="T41" fmla="*/ 118 h 119"/>
                <a:gd name="T42" fmla="*/ 625 w 633"/>
                <a:gd name="T43" fmla="*/ 119 h 119"/>
                <a:gd name="T44" fmla="*/ 627 w 633"/>
                <a:gd name="T45" fmla="*/ 109 h 119"/>
                <a:gd name="T46" fmla="*/ 628 w 633"/>
                <a:gd name="T47" fmla="*/ 76 h 119"/>
                <a:gd name="T48" fmla="*/ 633 w 633"/>
                <a:gd name="T49" fmla="*/ 76 h 119"/>
                <a:gd name="T50" fmla="*/ 10 w 633"/>
                <a:gd name="T51" fmla="*/ 0 h 119"/>
                <a:gd name="T52" fmla="*/ 7 w 633"/>
                <a:gd name="T53" fmla="*/ 13 h 119"/>
                <a:gd name="T54" fmla="*/ 2 w 633"/>
                <a:gd name="T55" fmla="*/ 45 h 119"/>
                <a:gd name="T56" fmla="*/ 0 w 633"/>
                <a:gd name="T57" fmla="*/ 50 h 119"/>
                <a:gd name="T58" fmla="*/ 2 w 633"/>
                <a:gd name="T59" fmla="*/ 50 h 119"/>
                <a:gd name="T60" fmla="*/ 2 w 633"/>
                <a:gd name="T61" fmla="*/ 50 h 119"/>
                <a:gd name="T62" fmla="*/ 4 w 633"/>
                <a:gd name="T63" fmla="*/ 50 h 119"/>
                <a:gd name="T64" fmla="*/ 4 w 633"/>
                <a:gd name="T65" fmla="*/ 50 h 119"/>
                <a:gd name="T66" fmla="*/ 4 w 633"/>
                <a:gd name="T67" fmla="*/ 50 h 119"/>
                <a:gd name="T68" fmla="*/ 5 w 633"/>
                <a:gd name="T69" fmla="*/ 50 h 119"/>
                <a:gd name="T70" fmla="*/ 5 w 633"/>
                <a:gd name="T71" fmla="*/ 50 h 119"/>
                <a:gd name="T72" fmla="*/ 5 w 633"/>
                <a:gd name="T73" fmla="*/ 50 h 119"/>
                <a:gd name="T74" fmla="*/ 7 w 633"/>
                <a:gd name="T75" fmla="*/ 45 h 119"/>
                <a:gd name="T76" fmla="*/ 10 w 633"/>
                <a:gd name="T77" fmla="*/ 15 h 119"/>
                <a:gd name="T78" fmla="*/ 15 w 633"/>
                <a:gd name="T79" fmla="*/ 0 h 119"/>
                <a:gd name="T80" fmla="*/ 14 w 633"/>
                <a:gd name="T81" fmla="*/ 0 h 119"/>
                <a:gd name="T82" fmla="*/ 14 w 633"/>
                <a:gd name="T83" fmla="*/ 0 h 119"/>
                <a:gd name="T84" fmla="*/ 14 w 633"/>
                <a:gd name="T85" fmla="*/ 0 h 119"/>
                <a:gd name="T86" fmla="*/ 12 w 633"/>
                <a:gd name="T87" fmla="*/ 0 h 119"/>
                <a:gd name="T88" fmla="*/ 12 w 633"/>
                <a:gd name="T89" fmla="*/ 0 h 119"/>
                <a:gd name="T90" fmla="*/ 10 w 633"/>
                <a:gd name="T91" fmla="*/ 0 h 119"/>
                <a:gd name="T92" fmla="*/ 10 w 633"/>
                <a:gd name="T93" fmla="*/ 0 h 119"/>
                <a:gd name="T94" fmla="*/ 10 w 633"/>
                <a:gd name="T95" fmla="*/ 0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3"/>
                <a:gd name="T145" fmla="*/ 0 h 119"/>
                <a:gd name="T146" fmla="*/ 633 w 633"/>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3" h="119">
                  <a:moveTo>
                    <a:pt x="633" y="76"/>
                  </a:moveTo>
                  <a:lnTo>
                    <a:pt x="633" y="63"/>
                  </a:lnTo>
                  <a:lnTo>
                    <a:pt x="632" y="63"/>
                  </a:lnTo>
                  <a:lnTo>
                    <a:pt x="630" y="63"/>
                  </a:lnTo>
                  <a:lnTo>
                    <a:pt x="628" y="63"/>
                  </a:lnTo>
                  <a:lnTo>
                    <a:pt x="628" y="76"/>
                  </a:lnTo>
                  <a:lnTo>
                    <a:pt x="633" y="76"/>
                  </a:lnTo>
                  <a:lnTo>
                    <a:pt x="632" y="109"/>
                  </a:lnTo>
                  <a:lnTo>
                    <a:pt x="630" y="118"/>
                  </a:lnTo>
                  <a:lnTo>
                    <a:pt x="628" y="118"/>
                  </a:lnTo>
                  <a:lnTo>
                    <a:pt x="627" y="118"/>
                  </a:lnTo>
                  <a:lnTo>
                    <a:pt x="625" y="119"/>
                  </a:lnTo>
                  <a:lnTo>
                    <a:pt x="627" y="109"/>
                  </a:lnTo>
                  <a:lnTo>
                    <a:pt x="628" y="76"/>
                  </a:lnTo>
                  <a:lnTo>
                    <a:pt x="633" y="76"/>
                  </a:lnTo>
                  <a:close/>
                  <a:moveTo>
                    <a:pt x="10" y="0"/>
                  </a:moveTo>
                  <a:lnTo>
                    <a:pt x="7" y="13"/>
                  </a:lnTo>
                  <a:lnTo>
                    <a:pt x="2" y="45"/>
                  </a:lnTo>
                  <a:lnTo>
                    <a:pt x="0" y="50"/>
                  </a:lnTo>
                  <a:lnTo>
                    <a:pt x="2" y="50"/>
                  </a:lnTo>
                  <a:lnTo>
                    <a:pt x="4" y="50"/>
                  </a:lnTo>
                  <a:lnTo>
                    <a:pt x="5" y="50"/>
                  </a:lnTo>
                  <a:lnTo>
                    <a:pt x="7" y="45"/>
                  </a:lnTo>
                  <a:lnTo>
                    <a:pt x="10" y="15"/>
                  </a:lnTo>
                  <a:lnTo>
                    <a:pt x="15" y="0"/>
                  </a:lnTo>
                  <a:lnTo>
                    <a:pt x="14" y="0"/>
                  </a:lnTo>
                  <a:lnTo>
                    <a:pt x="12" y="0"/>
                  </a:lnTo>
                  <a:lnTo>
                    <a:pt x="1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1" name="Freeform 338"/>
            <p:cNvSpPr>
              <a:spLocks noEditPoints="1"/>
            </p:cNvSpPr>
            <p:nvPr/>
          </p:nvSpPr>
          <p:spPr bwMode="auto">
            <a:xfrm>
              <a:off x="1719" y="2867"/>
              <a:ext cx="628" cy="121"/>
            </a:xfrm>
            <a:custGeom>
              <a:avLst/>
              <a:gdLst>
                <a:gd name="T0" fmla="*/ 628 w 628"/>
                <a:gd name="T1" fmla="*/ 78 h 121"/>
                <a:gd name="T2" fmla="*/ 626 w 628"/>
                <a:gd name="T3" fmla="*/ 65 h 121"/>
                <a:gd name="T4" fmla="*/ 626 w 628"/>
                <a:gd name="T5" fmla="*/ 65 h 121"/>
                <a:gd name="T6" fmla="*/ 626 w 628"/>
                <a:gd name="T7" fmla="*/ 65 h 121"/>
                <a:gd name="T8" fmla="*/ 624 w 628"/>
                <a:gd name="T9" fmla="*/ 65 h 121"/>
                <a:gd name="T10" fmla="*/ 624 w 628"/>
                <a:gd name="T11" fmla="*/ 65 h 121"/>
                <a:gd name="T12" fmla="*/ 623 w 628"/>
                <a:gd name="T13" fmla="*/ 65 h 121"/>
                <a:gd name="T14" fmla="*/ 623 w 628"/>
                <a:gd name="T15" fmla="*/ 65 h 121"/>
                <a:gd name="T16" fmla="*/ 623 w 628"/>
                <a:gd name="T17" fmla="*/ 65 h 121"/>
                <a:gd name="T18" fmla="*/ 621 w 628"/>
                <a:gd name="T19" fmla="*/ 65 h 121"/>
                <a:gd name="T20" fmla="*/ 623 w 628"/>
                <a:gd name="T21" fmla="*/ 78 h 121"/>
                <a:gd name="T22" fmla="*/ 628 w 628"/>
                <a:gd name="T23" fmla="*/ 78 h 121"/>
                <a:gd name="T24" fmla="*/ 626 w 628"/>
                <a:gd name="T25" fmla="*/ 111 h 121"/>
                <a:gd name="T26" fmla="*/ 624 w 628"/>
                <a:gd name="T27" fmla="*/ 120 h 121"/>
                <a:gd name="T28" fmla="*/ 624 w 628"/>
                <a:gd name="T29" fmla="*/ 120 h 121"/>
                <a:gd name="T30" fmla="*/ 623 w 628"/>
                <a:gd name="T31" fmla="*/ 120 h 121"/>
                <a:gd name="T32" fmla="*/ 623 w 628"/>
                <a:gd name="T33" fmla="*/ 120 h 121"/>
                <a:gd name="T34" fmla="*/ 621 w 628"/>
                <a:gd name="T35" fmla="*/ 121 h 121"/>
                <a:gd name="T36" fmla="*/ 621 w 628"/>
                <a:gd name="T37" fmla="*/ 121 h 121"/>
                <a:gd name="T38" fmla="*/ 621 w 628"/>
                <a:gd name="T39" fmla="*/ 121 h 121"/>
                <a:gd name="T40" fmla="*/ 619 w 628"/>
                <a:gd name="T41" fmla="*/ 121 h 121"/>
                <a:gd name="T42" fmla="*/ 619 w 628"/>
                <a:gd name="T43" fmla="*/ 121 h 121"/>
                <a:gd name="T44" fmla="*/ 621 w 628"/>
                <a:gd name="T45" fmla="*/ 110 h 121"/>
                <a:gd name="T46" fmla="*/ 623 w 628"/>
                <a:gd name="T47" fmla="*/ 78 h 121"/>
                <a:gd name="T48" fmla="*/ 628 w 628"/>
                <a:gd name="T49" fmla="*/ 78 h 121"/>
                <a:gd name="T50" fmla="*/ 8 w 628"/>
                <a:gd name="T51" fmla="*/ 2 h 121"/>
                <a:gd name="T52" fmla="*/ 5 w 628"/>
                <a:gd name="T53" fmla="*/ 15 h 121"/>
                <a:gd name="T54" fmla="*/ 0 w 628"/>
                <a:gd name="T55" fmla="*/ 47 h 121"/>
                <a:gd name="T56" fmla="*/ 0 w 628"/>
                <a:gd name="T57" fmla="*/ 52 h 121"/>
                <a:gd name="T58" fmla="*/ 0 w 628"/>
                <a:gd name="T59" fmla="*/ 52 h 121"/>
                <a:gd name="T60" fmla="*/ 1 w 628"/>
                <a:gd name="T61" fmla="*/ 52 h 121"/>
                <a:gd name="T62" fmla="*/ 1 w 628"/>
                <a:gd name="T63" fmla="*/ 52 h 121"/>
                <a:gd name="T64" fmla="*/ 1 w 628"/>
                <a:gd name="T65" fmla="*/ 52 h 121"/>
                <a:gd name="T66" fmla="*/ 3 w 628"/>
                <a:gd name="T67" fmla="*/ 52 h 121"/>
                <a:gd name="T68" fmla="*/ 3 w 628"/>
                <a:gd name="T69" fmla="*/ 52 h 121"/>
                <a:gd name="T70" fmla="*/ 5 w 628"/>
                <a:gd name="T71" fmla="*/ 52 h 121"/>
                <a:gd name="T72" fmla="*/ 5 w 628"/>
                <a:gd name="T73" fmla="*/ 52 h 121"/>
                <a:gd name="T74" fmla="*/ 5 w 628"/>
                <a:gd name="T75" fmla="*/ 47 h 121"/>
                <a:gd name="T76" fmla="*/ 10 w 628"/>
                <a:gd name="T77" fmla="*/ 17 h 121"/>
                <a:gd name="T78" fmla="*/ 13 w 628"/>
                <a:gd name="T79" fmla="*/ 0 h 121"/>
                <a:gd name="T80" fmla="*/ 13 w 628"/>
                <a:gd name="T81" fmla="*/ 0 h 121"/>
                <a:gd name="T82" fmla="*/ 13 w 628"/>
                <a:gd name="T83" fmla="*/ 0 h 121"/>
                <a:gd name="T84" fmla="*/ 11 w 628"/>
                <a:gd name="T85" fmla="*/ 2 h 121"/>
                <a:gd name="T86" fmla="*/ 11 w 628"/>
                <a:gd name="T87" fmla="*/ 2 h 121"/>
                <a:gd name="T88" fmla="*/ 10 w 628"/>
                <a:gd name="T89" fmla="*/ 2 h 121"/>
                <a:gd name="T90" fmla="*/ 10 w 628"/>
                <a:gd name="T91" fmla="*/ 2 h 121"/>
                <a:gd name="T92" fmla="*/ 10 w 628"/>
                <a:gd name="T93" fmla="*/ 2 h 121"/>
                <a:gd name="T94" fmla="*/ 8 w 628"/>
                <a:gd name="T95" fmla="*/ 2 h 1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8"/>
                <a:gd name="T145" fmla="*/ 0 h 121"/>
                <a:gd name="T146" fmla="*/ 628 w 628"/>
                <a:gd name="T147" fmla="*/ 121 h 1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8" h="121">
                  <a:moveTo>
                    <a:pt x="628" y="78"/>
                  </a:moveTo>
                  <a:lnTo>
                    <a:pt x="626" y="65"/>
                  </a:lnTo>
                  <a:lnTo>
                    <a:pt x="624" y="65"/>
                  </a:lnTo>
                  <a:lnTo>
                    <a:pt x="623" y="65"/>
                  </a:lnTo>
                  <a:lnTo>
                    <a:pt x="621" y="65"/>
                  </a:lnTo>
                  <a:lnTo>
                    <a:pt x="623" y="78"/>
                  </a:lnTo>
                  <a:lnTo>
                    <a:pt x="628" y="78"/>
                  </a:lnTo>
                  <a:lnTo>
                    <a:pt x="626" y="111"/>
                  </a:lnTo>
                  <a:lnTo>
                    <a:pt x="624" y="120"/>
                  </a:lnTo>
                  <a:lnTo>
                    <a:pt x="623" y="120"/>
                  </a:lnTo>
                  <a:lnTo>
                    <a:pt x="621" y="121"/>
                  </a:lnTo>
                  <a:lnTo>
                    <a:pt x="619" y="121"/>
                  </a:lnTo>
                  <a:lnTo>
                    <a:pt x="621" y="110"/>
                  </a:lnTo>
                  <a:lnTo>
                    <a:pt x="623" y="78"/>
                  </a:lnTo>
                  <a:lnTo>
                    <a:pt x="628" y="78"/>
                  </a:lnTo>
                  <a:close/>
                  <a:moveTo>
                    <a:pt x="8" y="2"/>
                  </a:moveTo>
                  <a:lnTo>
                    <a:pt x="5" y="15"/>
                  </a:lnTo>
                  <a:lnTo>
                    <a:pt x="0" y="47"/>
                  </a:lnTo>
                  <a:lnTo>
                    <a:pt x="0" y="52"/>
                  </a:lnTo>
                  <a:lnTo>
                    <a:pt x="1" y="52"/>
                  </a:lnTo>
                  <a:lnTo>
                    <a:pt x="3" y="52"/>
                  </a:lnTo>
                  <a:lnTo>
                    <a:pt x="5" y="52"/>
                  </a:lnTo>
                  <a:lnTo>
                    <a:pt x="5" y="47"/>
                  </a:lnTo>
                  <a:lnTo>
                    <a:pt x="10" y="17"/>
                  </a:lnTo>
                  <a:lnTo>
                    <a:pt x="13" y="0"/>
                  </a:lnTo>
                  <a:lnTo>
                    <a:pt x="11" y="2"/>
                  </a:lnTo>
                  <a:lnTo>
                    <a:pt x="10" y="2"/>
                  </a:lnTo>
                  <a:lnTo>
                    <a:pt x="8" y="2"/>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2" name="Freeform 339"/>
            <p:cNvSpPr>
              <a:spLocks noEditPoints="1"/>
            </p:cNvSpPr>
            <p:nvPr/>
          </p:nvSpPr>
          <p:spPr bwMode="auto">
            <a:xfrm>
              <a:off x="1720" y="2867"/>
              <a:ext cx="623" cy="121"/>
            </a:xfrm>
            <a:custGeom>
              <a:avLst/>
              <a:gdLst>
                <a:gd name="T0" fmla="*/ 623 w 623"/>
                <a:gd name="T1" fmla="*/ 78 h 121"/>
                <a:gd name="T2" fmla="*/ 623 w 623"/>
                <a:gd name="T3" fmla="*/ 65 h 121"/>
                <a:gd name="T4" fmla="*/ 622 w 623"/>
                <a:gd name="T5" fmla="*/ 65 h 121"/>
                <a:gd name="T6" fmla="*/ 622 w 623"/>
                <a:gd name="T7" fmla="*/ 65 h 121"/>
                <a:gd name="T8" fmla="*/ 622 w 623"/>
                <a:gd name="T9" fmla="*/ 65 h 121"/>
                <a:gd name="T10" fmla="*/ 620 w 623"/>
                <a:gd name="T11" fmla="*/ 65 h 121"/>
                <a:gd name="T12" fmla="*/ 620 w 623"/>
                <a:gd name="T13" fmla="*/ 65 h 121"/>
                <a:gd name="T14" fmla="*/ 620 w 623"/>
                <a:gd name="T15" fmla="*/ 65 h 121"/>
                <a:gd name="T16" fmla="*/ 618 w 623"/>
                <a:gd name="T17" fmla="*/ 65 h 121"/>
                <a:gd name="T18" fmla="*/ 618 w 623"/>
                <a:gd name="T19" fmla="*/ 65 h 121"/>
                <a:gd name="T20" fmla="*/ 618 w 623"/>
                <a:gd name="T21" fmla="*/ 78 h 121"/>
                <a:gd name="T22" fmla="*/ 623 w 623"/>
                <a:gd name="T23" fmla="*/ 78 h 121"/>
                <a:gd name="T24" fmla="*/ 622 w 623"/>
                <a:gd name="T25" fmla="*/ 111 h 121"/>
                <a:gd name="T26" fmla="*/ 620 w 623"/>
                <a:gd name="T27" fmla="*/ 121 h 121"/>
                <a:gd name="T28" fmla="*/ 620 w 623"/>
                <a:gd name="T29" fmla="*/ 121 h 121"/>
                <a:gd name="T30" fmla="*/ 620 w 623"/>
                <a:gd name="T31" fmla="*/ 121 h 121"/>
                <a:gd name="T32" fmla="*/ 618 w 623"/>
                <a:gd name="T33" fmla="*/ 121 h 121"/>
                <a:gd name="T34" fmla="*/ 618 w 623"/>
                <a:gd name="T35" fmla="*/ 121 h 121"/>
                <a:gd name="T36" fmla="*/ 617 w 623"/>
                <a:gd name="T37" fmla="*/ 121 h 121"/>
                <a:gd name="T38" fmla="*/ 617 w 623"/>
                <a:gd name="T39" fmla="*/ 121 h 121"/>
                <a:gd name="T40" fmla="*/ 617 w 623"/>
                <a:gd name="T41" fmla="*/ 121 h 121"/>
                <a:gd name="T42" fmla="*/ 615 w 623"/>
                <a:gd name="T43" fmla="*/ 121 h 121"/>
                <a:gd name="T44" fmla="*/ 617 w 623"/>
                <a:gd name="T45" fmla="*/ 110 h 121"/>
                <a:gd name="T46" fmla="*/ 618 w 623"/>
                <a:gd name="T47" fmla="*/ 78 h 121"/>
                <a:gd name="T48" fmla="*/ 623 w 623"/>
                <a:gd name="T49" fmla="*/ 78 h 121"/>
                <a:gd name="T50" fmla="*/ 10 w 623"/>
                <a:gd name="T51" fmla="*/ 2 h 121"/>
                <a:gd name="T52" fmla="*/ 5 w 623"/>
                <a:gd name="T53" fmla="*/ 17 h 121"/>
                <a:gd name="T54" fmla="*/ 2 w 623"/>
                <a:gd name="T55" fmla="*/ 47 h 121"/>
                <a:gd name="T56" fmla="*/ 0 w 623"/>
                <a:gd name="T57" fmla="*/ 52 h 121"/>
                <a:gd name="T58" fmla="*/ 2 w 623"/>
                <a:gd name="T59" fmla="*/ 52 h 121"/>
                <a:gd name="T60" fmla="*/ 2 w 623"/>
                <a:gd name="T61" fmla="*/ 52 h 121"/>
                <a:gd name="T62" fmla="*/ 4 w 623"/>
                <a:gd name="T63" fmla="*/ 52 h 121"/>
                <a:gd name="T64" fmla="*/ 4 w 623"/>
                <a:gd name="T65" fmla="*/ 52 h 121"/>
                <a:gd name="T66" fmla="*/ 4 w 623"/>
                <a:gd name="T67" fmla="*/ 52 h 121"/>
                <a:gd name="T68" fmla="*/ 5 w 623"/>
                <a:gd name="T69" fmla="*/ 52 h 121"/>
                <a:gd name="T70" fmla="*/ 5 w 623"/>
                <a:gd name="T71" fmla="*/ 52 h 121"/>
                <a:gd name="T72" fmla="*/ 5 w 623"/>
                <a:gd name="T73" fmla="*/ 52 h 121"/>
                <a:gd name="T74" fmla="*/ 7 w 623"/>
                <a:gd name="T75" fmla="*/ 48 h 121"/>
                <a:gd name="T76" fmla="*/ 10 w 623"/>
                <a:gd name="T77" fmla="*/ 17 h 121"/>
                <a:gd name="T78" fmla="*/ 15 w 623"/>
                <a:gd name="T79" fmla="*/ 0 h 121"/>
                <a:gd name="T80" fmla="*/ 15 w 623"/>
                <a:gd name="T81" fmla="*/ 0 h 121"/>
                <a:gd name="T82" fmla="*/ 14 w 623"/>
                <a:gd name="T83" fmla="*/ 0 h 121"/>
                <a:gd name="T84" fmla="*/ 14 w 623"/>
                <a:gd name="T85" fmla="*/ 0 h 121"/>
                <a:gd name="T86" fmla="*/ 12 w 623"/>
                <a:gd name="T87" fmla="*/ 0 h 121"/>
                <a:gd name="T88" fmla="*/ 12 w 623"/>
                <a:gd name="T89" fmla="*/ 0 h 121"/>
                <a:gd name="T90" fmla="*/ 12 w 623"/>
                <a:gd name="T91" fmla="*/ 0 h 121"/>
                <a:gd name="T92" fmla="*/ 10 w 623"/>
                <a:gd name="T93" fmla="*/ 2 h 121"/>
                <a:gd name="T94" fmla="*/ 10 w 623"/>
                <a:gd name="T95" fmla="*/ 2 h 1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3"/>
                <a:gd name="T145" fmla="*/ 0 h 121"/>
                <a:gd name="T146" fmla="*/ 623 w 623"/>
                <a:gd name="T147" fmla="*/ 121 h 1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3" h="121">
                  <a:moveTo>
                    <a:pt x="623" y="78"/>
                  </a:moveTo>
                  <a:lnTo>
                    <a:pt x="623" y="65"/>
                  </a:lnTo>
                  <a:lnTo>
                    <a:pt x="622" y="65"/>
                  </a:lnTo>
                  <a:lnTo>
                    <a:pt x="620" y="65"/>
                  </a:lnTo>
                  <a:lnTo>
                    <a:pt x="618" y="65"/>
                  </a:lnTo>
                  <a:lnTo>
                    <a:pt x="618" y="78"/>
                  </a:lnTo>
                  <a:lnTo>
                    <a:pt x="623" y="78"/>
                  </a:lnTo>
                  <a:lnTo>
                    <a:pt x="622" y="111"/>
                  </a:lnTo>
                  <a:lnTo>
                    <a:pt x="620" y="121"/>
                  </a:lnTo>
                  <a:lnTo>
                    <a:pt x="618" y="121"/>
                  </a:lnTo>
                  <a:lnTo>
                    <a:pt x="617" y="121"/>
                  </a:lnTo>
                  <a:lnTo>
                    <a:pt x="615" y="121"/>
                  </a:lnTo>
                  <a:lnTo>
                    <a:pt x="617" y="110"/>
                  </a:lnTo>
                  <a:lnTo>
                    <a:pt x="618" y="78"/>
                  </a:lnTo>
                  <a:lnTo>
                    <a:pt x="623" y="78"/>
                  </a:lnTo>
                  <a:close/>
                  <a:moveTo>
                    <a:pt x="10" y="2"/>
                  </a:moveTo>
                  <a:lnTo>
                    <a:pt x="5" y="17"/>
                  </a:lnTo>
                  <a:lnTo>
                    <a:pt x="2" y="47"/>
                  </a:lnTo>
                  <a:lnTo>
                    <a:pt x="0" y="52"/>
                  </a:lnTo>
                  <a:lnTo>
                    <a:pt x="2" y="52"/>
                  </a:lnTo>
                  <a:lnTo>
                    <a:pt x="4" y="52"/>
                  </a:lnTo>
                  <a:lnTo>
                    <a:pt x="5" y="52"/>
                  </a:lnTo>
                  <a:lnTo>
                    <a:pt x="7" y="48"/>
                  </a:lnTo>
                  <a:lnTo>
                    <a:pt x="10" y="17"/>
                  </a:lnTo>
                  <a:lnTo>
                    <a:pt x="15" y="0"/>
                  </a:lnTo>
                  <a:lnTo>
                    <a:pt x="14" y="0"/>
                  </a:lnTo>
                  <a:lnTo>
                    <a:pt x="12" y="0"/>
                  </a:lnTo>
                  <a:lnTo>
                    <a:pt x="10" y="2"/>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3" name="Freeform 340"/>
            <p:cNvSpPr>
              <a:spLocks noEditPoints="1"/>
            </p:cNvSpPr>
            <p:nvPr/>
          </p:nvSpPr>
          <p:spPr bwMode="auto">
            <a:xfrm>
              <a:off x="1724" y="2867"/>
              <a:ext cx="618" cy="121"/>
            </a:xfrm>
            <a:custGeom>
              <a:avLst/>
              <a:gdLst>
                <a:gd name="T0" fmla="*/ 618 w 618"/>
                <a:gd name="T1" fmla="*/ 78 h 121"/>
                <a:gd name="T2" fmla="*/ 616 w 618"/>
                <a:gd name="T3" fmla="*/ 65 h 121"/>
                <a:gd name="T4" fmla="*/ 616 w 618"/>
                <a:gd name="T5" fmla="*/ 65 h 121"/>
                <a:gd name="T6" fmla="*/ 616 w 618"/>
                <a:gd name="T7" fmla="*/ 65 h 121"/>
                <a:gd name="T8" fmla="*/ 614 w 618"/>
                <a:gd name="T9" fmla="*/ 65 h 121"/>
                <a:gd name="T10" fmla="*/ 614 w 618"/>
                <a:gd name="T11" fmla="*/ 65 h 121"/>
                <a:gd name="T12" fmla="*/ 613 w 618"/>
                <a:gd name="T13" fmla="*/ 65 h 121"/>
                <a:gd name="T14" fmla="*/ 613 w 618"/>
                <a:gd name="T15" fmla="*/ 65 h 121"/>
                <a:gd name="T16" fmla="*/ 613 w 618"/>
                <a:gd name="T17" fmla="*/ 65 h 121"/>
                <a:gd name="T18" fmla="*/ 611 w 618"/>
                <a:gd name="T19" fmla="*/ 65 h 121"/>
                <a:gd name="T20" fmla="*/ 613 w 618"/>
                <a:gd name="T21" fmla="*/ 78 h 121"/>
                <a:gd name="T22" fmla="*/ 618 w 618"/>
                <a:gd name="T23" fmla="*/ 78 h 121"/>
                <a:gd name="T24" fmla="*/ 616 w 618"/>
                <a:gd name="T25" fmla="*/ 110 h 121"/>
                <a:gd name="T26" fmla="*/ 614 w 618"/>
                <a:gd name="T27" fmla="*/ 121 h 121"/>
                <a:gd name="T28" fmla="*/ 613 w 618"/>
                <a:gd name="T29" fmla="*/ 121 h 121"/>
                <a:gd name="T30" fmla="*/ 613 w 618"/>
                <a:gd name="T31" fmla="*/ 121 h 121"/>
                <a:gd name="T32" fmla="*/ 613 w 618"/>
                <a:gd name="T33" fmla="*/ 121 h 121"/>
                <a:gd name="T34" fmla="*/ 611 w 618"/>
                <a:gd name="T35" fmla="*/ 121 h 121"/>
                <a:gd name="T36" fmla="*/ 611 w 618"/>
                <a:gd name="T37" fmla="*/ 121 h 121"/>
                <a:gd name="T38" fmla="*/ 609 w 618"/>
                <a:gd name="T39" fmla="*/ 121 h 121"/>
                <a:gd name="T40" fmla="*/ 609 w 618"/>
                <a:gd name="T41" fmla="*/ 121 h 121"/>
                <a:gd name="T42" fmla="*/ 609 w 618"/>
                <a:gd name="T43" fmla="*/ 121 h 121"/>
                <a:gd name="T44" fmla="*/ 611 w 618"/>
                <a:gd name="T45" fmla="*/ 110 h 121"/>
                <a:gd name="T46" fmla="*/ 613 w 618"/>
                <a:gd name="T47" fmla="*/ 78 h 121"/>
                <a:gd name="T48" fmla="*/ 618 w 618"/>
                <a:gd name="T49" fmla="*/ 78 h 121"/>
                <a:gd name="T50" fmla="*/ 8 w 618"/>
                <a:gd name="T51" fmla="*/ 0 h 121"/>
                <a:gd name="T52" fmla="*/ 5 w 618"/>
                <a:gd name="T53" fmla="*/ 17 h 121"/>
                <a:gd name="T54" fmla="*/ 0 w 618"/>
                <a:gd name="T55" fmla="*/ 47 h 121"/>
                <a:gd name="T56" fmla="*/ 0 w 618"/>
                <a:gd name="T57" fmla="*/ 52 h 121"/>
                <a:gd name="T58" fmla="*/ 0 w 618"/>
                <a:gd name="T59" fmla="*/ 52 h 121"/>
                <a:gd name="T60" fmla="*/ 1 w 618"/>
                <a:gd name="T61" fmla="*/ 52 h 121"/>
                <a:gd name="T62" fmla="*/ 1 w 618"/>
                <a:gd name="T63" fmla="*/ 52 h 121"/>
                <a:gd name="T64" fmla="*/ 1 w 618"/>
                <a:gd name="T65" fmla="*/ 52 h 121"/>
                <a:gd name="T66" fmla="*/ 3 w 618"/>
                <a:gd name="T67" fmla="*/ 52 h 121"/>
                <a:gd name="T68" fmla="*/ 3 w 618"/>
                <a:gd name="T69" fmla="*/ 52 h 121"/>
                <a:gd name="T70" fmla="*/ 5 w 618"/>
                <a:gd name="T71" fmla="*/ 52 h 121"/>
                <a:gd name="T72" fmla="*/ 5 w 618"/>
                <a:gd name="T73" fmla="*/ 52 h 121"/>
                <a:gd name="T74" fmla="*/ 5 w 618"/>
                <a:gd name="T75" fmla="*/ 48 h 121"/>
                <a:gd name="T76" fmla="*/ 10 w 618"/>
                <a:gd name="T77" fmla="*/ 18 h 121"/>
                <a:gd name="T78" fmla="*/ 15 w 618"/>
                <a:gd name="T79" fmla="*/ 0 h 121"/>
                <a:gd name="T80" fmla="*/ 13 w 618"/>
                <a:gd name="T81" fmla="*/ 0 h 121"/>
                <a:gd name="T82" fmla="*/ 13 w 618"/>
                <a:gd name="T83" fmla="*/ 0 h 121"/>
                <a:gd name="T84" fmla="*/ 11 w 618"/>
                <a:gd name="T85" fmla="*/ 0 h 121"/>
                <a:gd name="T86" fmla="*/ 11 w 618"/>
                <a:gd name="T87" fmla="*/ 0 h 121"/>
                <a:gd name="T88" fmla="*/ 11 w 618"/>
                <a:gd name="T89" fmla="*/ 0 h 121"/>
                <a:gd name="T90" fmla="*/ 10 w 618"/>
                <a:gd name="T91" fmla="*/ 0 h 121"/>
                <a:gd name="T92" fmla="*/ 10 w 618"/>
                <a:gd name="T93" fmla="*/ 0 h 121"/>
                <a:gd name="T94" fmla="*/ 8 w 618"/>
                <a:gd name="T95" fmla="*/ 0 h 1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8"/>
                <a:gd name="T145" fmla="*/ 0 h 121"/>
                <a:gd name="T146" fmla="*/ 618 w 618"/>
                <a:gd name="T147" fmla="*/ 121 h 1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8" h="121">
                  <a:moveTo>
                    <a:pt x="618" y="78"/>
                  </a:moveTo>
                  <a:lnTo>
                    <a:pt x="616" y="65"/>
                  </a:lnTo>
                  <a:lnTo>
                    <a:pt x="614" y="65"/>
                  </a:lnTo>
                  <a:lnTo>
                    <a:pt x="613" y="65"/>
                  </a:lnTo>
                  <a:lnTo>
                    <a:pt x="611" y="65"/>
                  </a:lnTo>
                  <a:lnTo>
                    <a:pt x="613" y="78"/>
                  </a:lnTo>
                  <a:lnTo>
                    <a:pt x="618" y="78"/>
                  </a:lnTo>
                  <a:lnTo>
                    <a:pt x="616" y="110"/>
                  </a:lnTo>
                  <a:lnTo>
                    <a:pt x="614" y="121"/>
                  </a:lnTo>
                  <a:lnTo>
                    <a:pt x="613" y="121"/>
                  </a:lnTo>
                  <a:lnTo>
                    <a:pt x="611" y="121"/>
                  </a:lnTo>
                  <a:lnTo>
                    <a:pt x="609" y="121"/>
                  </a:lnTo>
                  <a:lnTo>
                    <a:pt x="611" y="110"/>
                  </a:lnTo>
                  <a:lnTo>
                    <a:pt x="613" y="78"/>
                  </a:lnTo>
                  <a:lnTo>
                    <a:pt x="618" y="78"/>
                  </a:lnTo>
                  <a:close/>
                  <a:moveTo>
                    <a:pt x="8" y="0"/>
                  </a:moveTo>
                  <a:lnTo>
                    <a:pt x="5" y="17"/>
                  </a:lnTo>
                  <a:lnTo>
                    <a:pt x="0" y="47"/>
                  </a:lnTo>
                  <a:lnTo>
                    <a:pt x="0" y="52"/>
                  </a:lnTo>
                  <a:lnTo>
                    <a:pt x="1" y="52"/>
                  </a:lnTo>
                  <a:lnTo>
                    <a:pt x="3" y="52"/>
                  </a:lnTo>
                  <a:lnTo>
                    <a:pt x="5" y="52"/>
                  </a:lnTo>
                  <a:lnTo>
                    <a:pt x="5" y="48"/>
                  </a:lnTo>
                  <a:lnTo>
                    <a:pt x="10" y="18"/>
                  </a:lnTo>
                  <a:lnTo>
                    <a:pt x="15" y="0"/>
                  </a:lnTo>
                  <a:lnTo>
                    <a:pt x="13" y="0"/>
                  </a:lnTo>
                  <a:lnTo>
                    <a:pt x="11" y="0"/>
                  </a:lnTo>
                  <a:lnTo>
                    <a:pt x="10" y="0"/>
                  </a:lnTo>
                  <a:lnTo>
                    <a:pt x="8"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4" name="Freeform 341"/>
            <p:cNvSpPr>
              <a:spLocks noEditPoints="1"/>
            </p:cNvSpPr>
            <p:nvPr/>
          </p:nvSpPr>
          <p:spPr bwMode="auto">
            <a:xfrm>
              <a:off x="1725" y="2867"/>
              <a:ext cx="613" cy="121"/>
            </a:xfrm>
            <a:custGeom>
              <a:avLst/>
              <a:gdLst>
                <a:gd name="T0" fmla="*/ 613 w 613"/>
                <a:gd name="T1" fmla="*/ 78 h 121"/>
                <a:gd name="T2" fmla="*/ 613 w 613"/>
                <a:gd name="T3" fmla="*/ 65 h 121"/>
                <a:gd name="T4" fmla="*/ 612 w 613"/>
                <a:gd name="T5" fmla="*/ 65 h 121"/>
                <a:gd name="T6" fmla="*/ 612 w 613"/>
                <a:gd name="T7" fmla="*/ 65 h 121"/>
                <a:gd name="T8" fmla="*/ 612 w 613"/>
                <a:gd name="T9" fmla="*/ 65 h 121"/>
                <a:gd name="T10" fmla="*/ 610 w 613"/>
                <a:gd name="T11" fmla="*/ 65 h 121"/>
                <a:gd name="T12" fmla="*/ 610 w 613"/>
                <a:gd name="T13" fmla="*/ 65 h 121"/>
                <a:gd name="T14" fmla="*/ 610 w 613"/>
                <a:gd name="T15" fmla="*/ 65 h 121"/>
                <a:gd name="T16" fmla="*/ 608 w 613"/>
                <a:gd name="T17" fmla="*/ 65 h 121"/>
                <a:gd name="T18" fmla="*/ 608 w 613"/>
                <a:gd name="T19" fmla="*/ 65 h 121"/>
                <a:gd name="T20" fmla="*/ 608 w 613"/>
                <a:gd name="T21" fmla="*/ 78 h 121"/>
                <a:gd name="T22" fmla="*/ 613 w 613"/>
                <a:gd name="T23" fmla="*/ 78 h 121"/>
                <a:gd name="T24" fmla="*/ 612 w 613"/>
                <a:gd name="T25" fmla="*/ 110 h 121"/>
                <a:gd name="T26" fmla="*/ 610 w 613"/>
                <a:gd name="T27" fmla="*/ 121 h 121"/>
                <a:gd name="T28" fmla="*/ 610 w 613"/>
                <a:gd name="T29" fmla="*/ 121 h 121"/>
                <a:gd name="T30" fmla="*/ 608 w 613"/>
                <a:gd name="T31" fmla="*/ 121 h 121"/>
                <a:gd name="T32" fmla="*/ 608 w 613"/>
                <a:gd name="T33" fmla="*/ 121 h 121"/>
                <a:gd name="T34" fmla="*/ 608 w 613"/>
                <a:gd name="T35" fmla="*/ 121 h 121"/>
                <a:gd name="T36" fmla="*/ 607 w 613"/>
                <a:gd name="T37" fmla="*/ 121 h 121"/>
                <a:gd name="T38" fmla="*/ 607 w 613"/>
                <a:gd name="T39" fmla="*/ 121 h 121"/>
                <a:gd name="T40" fmla="*/ 607 w 613"/>
                <a:gd name="T41" fmla="*/ 121 h 121"/>
                <a:gd name="T42" fmla="*/ 605 w 613"/>
                <a:gd name="T43" fmla="*/ 121 h 121"/>
                <a:gd name="T44" fmla="*/ 607 w 613"/>
                <a:gd name="T45" fmla="*/ 110 h 121"/>
                <a:gd name="T46" fmla="*/ 608 w 613"/>
                <a:gd name="T47" fmla="*/ 78 h 121"/>
                <a:gd name="T48" fmla="*/ 613 w 613"/>
                <a:gd name="T49" fmla="*/ 78 h 121"/>
                <a:gd name="T50" fmla="*/ 10 w 613"/>
                <a:gd name="T51" fmla="*/ 0 h 121"/>
                <a:gd name="T52" fmla="*/ 5 w 613"/>
                <a:gd name="T53" fmla="*/ 17 h 121"/>
                <a:gd name="T54" fmla="*/ 2 w 613"/>
                <a:gd name="T55" fmla="*/ 48 h 121"/>
                <a:gd name="T56" fmla="*/ 0 w 613"/>
                <a:gd name="T57" fmla="*/ 52 h 121"/>
                <a:gd name="T58" fmla="*/ 2 w 613"/>
                <a:gd name="T59" fmla="*/ 52 h 121"/>
                <a:gd name="T60" fmla="*/ 2 w 613"/>
                <a:gd name="T61" fmla="*/ 52 h 121"/>
                <a:gd name="T62" fmla="*/ 4 w 613"/>
                <a:gd name="T63" fmla="*/ 52 h 121"/>
                <a:gd name="T64" fmla="*/ 4 w 613"/>
                <a:gd name="T65" fmla="*/ 52 h 121"/>
                <a:gd name="T66" fmla="*/ 4 w 613"/>
                <a:gd name="T67" fmla="*/ 52 h 121"/>
                <a:gd name="T68" fmla="*/ 5 w 613"/>
                <a:gd name="T69" fmla="*/ 52 h 121"/>
                <a:gd name="T70" fmla="*/ 5 w 613"/>
                <a:gd name="T71" fmla="*/ 52 h 121"/>
                <a:gd name="T72" fmla="*/ 5 w 613"/>
                <a:gd name="T73" fmla="*/ 52 h 121"/>
                <a:gd name="T74" fmla="*/ 7 w 613"/>
                <a:gd name="T75" fmla="*/ 48 h 121"/>
                <a:gd name="T76" fmla="*/ 10 w 613"/>
                <a:gd name="T77" fmla="*/ 18 h 121"/>
                <a:gd name="T78" fmla="*/ 15 w 613"/>
                <a:gd name="T79" fmla="*/ 0 h 121"/>
                <a:gd name="T80" fmla="*/ 15 w 613"/>
                <a:gd name="T81" fmla="*/ 0 h 121"/>
                <a:gd name="T82" fmla="*/ 14 w 613"/>
                <a:gd name="T83" fmla="*/ 0 h 121"/>
                <a:gd name="T84" fmla="*/ 14 w 613"/>
                <a:gd name="T85" fmla="*/ 0 h 121"/>
                <a:gd name="T86" fmla="*/ 14 w 613"/>
                <a:gd name="T87" fmla="*/ 0 h 121"/>
                <a:gd name="T88" fmla="*/ 12 w 613"/>
                <a:gd name="T89" fmla="*/ 0 h 121"/>
                <a:gd name="T90" fmla="*/ 12 w 613"/>
                <a:gd name="T91" fmla="*/ 0 h 121"/>
                <a:gd name="T92" fmla="*/ 10 w 613"/>
                <a:gd name="T93" fmla="*/ 0 h 121"/>
                <a:gd name="T94" fmla="*/ 10 w 613"/>
                <a:gd name="T95" fmla="*/ 0 h 1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3"/>
                <a:gd name="T145" fmla="*/ 0 h 121"/>
                <a:gd name="T146" fmla="*/ 613 w 613"/>
                <a:gd name="T147" fmla="*/ 121 h 1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3" h="121">
                  <a:moveTo>
                    <a:pt x="613" y="78"/>
                  </a:moveTo>
                  <a:lnTo>
                    <a:pt x="613" y="65"/>
                  </a:lnTo>
                  <a:lnTo>
                    <a:pt x="612" y="65"/>
                  </a:lnTo>
                  <a:lnTo>
                    <a:pt x="610" y="65"/>
                  </a:lnTo>
                  <a:lnTo>
                    <a:pt x="608" y="65"/>
                  </a:lnTo>
                  <a:lnTo>
                    <a:pt x="608" y="78"/>
                  </a:lnTo>
                  <a:lnTo>
                    <a:pt x="613" y="78"/>
                  </a:lnTo>
                  <a:lnTo>
                    <a:pt x="612" y="110"/>
                  </a:lnTo>
                  <a:lnTo>
                    <a:pt x="610" y="121"/>
                  </a:lnTo>
                  <a:lnTo>
                    <a:pt x="608" y="121"/>
                  </a:lnTo>
                  <a:lnTo>
                    <a:pt x="607" y="121"/>
                  </a:lnTo>
                  <a:lnTo>
                    <a:pt x="605" y="121"/>
                  </a:lnTo>
                  <a:lnTo>
                    <a:pt x="607" y="110"/>
                  </a:lnTo>
                  <a:lnTo>
                    <a:pt x="608" y="78"/>
                  </a:lnTo>
                  <a:lnTo>
                    <a:pt x="613" y="78"/>
                  </a:lnTo>
                  <a:close/>
                  <a:moveTo>
                    <a:pt x="10" y="0"/>
                  </a:moveTo>
                  <a:lnTo>
                    <a:pt x="5" y="17"/>
                  </a:lnTo>
                  <a:lnTo>
                    <a:pt x="2" y="48"/>
                  </a:lnTo>
                  <a:lnTo>
                    <a:pt x="0" y="52"/>
                  </a:lnTo>
                  <a:lnTo>
                    <a:pt x="2" y="52"/>
                  </a:lnTo>
                  <a:lnTo>
                    <a:pt x="4" y="52"/>
                  </a:lnTo>
                  <a:lnTo>
                    <a:pt x="5" y="52"/>
                  </a:lnTo>
                  <a:lnTo>
                    <a:pt x="7" y="48"/>
                  </a:lnTo>
                  <a:lnTo>
                    <a:pt x="10" y="18"/>
                  </a:lnTo>
                  <a:lnTo>
                    <a:pt x="15" y="0"/>
                  </a:lnTo>
                  <a:lnTo>
                    <a:pt x="14" y="0"/>
                  </a:lnTo>
                  <a:lnTo>
                    <a:pt x="12" y="0"/>
                  </a:lnTo>
                  <a:lnTo>
                    <a:pt x="10"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5" name="Freeform 342"/>
            <p:cNvSpPr>
              <a:spLocks noEditPoints="1"/>
            </p:cNvSpPr>
            <p:nvPr/>
          </p:nvSpPr>
          <p:spPr bwMode="auto">
            <a:xfrm>
              <a:off x="1729" y="2867"/>
              <a:ext cx="608" cy="123"/>
            </a:xfrm>
            <a:custGeom>
              <a:avLst/>
              <a:gdLst>
                <a:gd name="T0" fmla="*/ 608 w 608"/>
                <a:gd name="T1" fmla="*/ 78 h 123"/>
                <a:gd name="T2" fmla="*/ 606 w 608"/>
                <a:gd name="T3" fmla="*/ 65 h 123"/>
                <a:gd name="T4" fmla="*/ 606 w 608"/>
                <a:gd name="T5" fmla="*/ 65 h 123"/>
                <a:gd name="T6" fmla="*/ 606 w 608"/>
                <a:gd name="T7" fmla="*/ 65 h 123"/>
                <a:gd name="T8" fmla="*/ 604 w 608"/>
                <a:gd name="T9" fmla="*/ 65 h 123"/>
                <a:gd name="T10" fmla="*/ 604 w 608"/>
                <a:gd name="T11" fmla="*/ 65 h 123"/>
                <a:gd name="T12" fmla="*/ 603 w 608"/>
                <a:gd name="T13" fmla="*/ 66 h 123"/>
                <a:gd name="T14" fmla="*/ 603 w 608"/>
                <a:gd name="T15" fmla="*/ 66 h 123"/>
                <a:gd name="T16" fmla="*/ 603 w 608"/>
                <a:gd name="T17" fmla="*/ 66 h 123"/>
                <a:gd name="T18" fmla="*/ 601 w 608"/>
                <a:gd name="T19" fmla="*/ 66 h 123"/>
                <a:gd name="T20" fmla="*/ 603 w 608"/>
                <a:gd name="T21" fmla="*/ 78 h 123"/>
                <a:gd name="T22" fmla="*/ 608 w 608"/>
                <a:gd name="T23" fmla="*/ 78 h 123"/>
                <a:gd name="T24" fmla="*/ 606 w 608"/>
                <a:gd name="T25" fmla="*/ 110 h 123"/>
                <a:gd name="T26" fmla="*/ 604 w 608"/>
                <a:gd name="T27" fmla="*/ 121 h 123"/>
                <a:gd name="T28" fmla="*/ 603 w 608"/>
                <a:gd name="T29" fmla="*/ 121 h 123"/>
                <a:gd name="T30" fmla="*/ 603 w 608"/>
                <a:gd name="T31" fmla="*/ 121 h 123"/>
                <a:gd name="T32" fmla="*/ 603 w 608"/>
                <a:gd name="T33" fmla="*/ 121 h 123"/>
                <a:gd name="T34" fmla="*/ 601 w 608"/>
                <a:gd name="T35" fmla="*/ 121 h 123"/>
                <a:gd name="T36" fmla="*/ 601 w 608"/>
                <a:gd name="T37" fmla="*/ 121 h 123"/>
                <a:gd name="T38" fmla="*/ 599 w 608"/>
                <a:gd name="T39" fmla="*/ 123 h 123"/>
                <a:gd name="T40" fmla="*/ 599 w 608"/>
                <a:gd name="T41" fmla="*/ 123 h 123"/>
                <a:gd name="T42" fmla="*/ 599 w 608"/>
                <a:gd name="T43" fmla="*/ 123 h 123"/>
                <a:gd name="T44" fmla="*/ 601 w 608"/>
                <a:gd name="T45" fmla="*/ 110 h 123"/>
                <a:gd name="T46" fmla="*/ 603 w 608"/>
                <a:gd name="T47" fmla="*/ 78 h 123"/>
                <a:gd name="T48" fmla="*/ 608 w 608"/>
                <a:gd name="T49" fmla="*/ 78 h 123"/>
                <a:gd name="T50" fmla="*/ 10 w 608"/>
                <a:gd name="T51" fmla="*/ 0 h 123"/>
                <a:gd name="T52" fmla="*/ 5 w 608"/>
                <a:gd name="T53" fmla="*/ 18 h 123"/>
                <a:gd name="T54" fmla="*/ 0 w 608"/>
                <a:gd name="T55" fmla="*/ 48 h 123"/>
                <a:gd name="T56" fmla="*/ 0 w 608"/>
                <a:gd name="T57" fmla="*/ 52 h 123"/>
                <a:gd name="T58" fmla="*/ 0 w 608"/>
                <a:gd name="T59" fmla="*/ 52 h 123"/>
                <a:gd name="T60" fmla="*/ 1 w 608"/>
                <a:gd name="T61" fmla="*/ 52 h 123"/>
                <a:gd name="T62" fmla="*/ 1 w 608"/>
                <a:gd name="T63" fmla="*/ 52 h 123"/>
                <a:gd name="T64" fmla="*/ 1 w 608"/>
                <a:gd name="T65" fmla="*/ 52 h 123"/>
                <a:gd name="T66" fmla="*/ 3 w 608"/>
                <a:gd name="T67" fmla="*/ 52 h 123"/>
                <a:gd name="T68" fmla="*/ 3 w 608"/>
                <a:gd name="T69" fmla="*/ 52 h 123"/>
                <a:gd name="T70" fmla="*/ 5 w 608"/>
                <a:gd name="T71" fmla="*/ 52 h 123"/>
                <a:gd name="T72" fmla="*/ 5 w 608"/>
                <a:gd name="T73" fmla="*/ 52 h 123"/>
                <a:gd name="T74" fmla="*/ 5 w 608"/>
                <a:gd name="T75" fmla="*/ 48 h 123"/>
                <a:gd name="T76" fmla="*/ 10 w 608"/>
                <a:gd name="T77" fmla="*/ 18 h 123"/>
                <a:gd name="T78" fmla="*/ 15 w 608"/>
                <a:gd name="T79" fmla="*/ 0 h 123"/>
                <a:gd name="T80" fmla="*/ 13 w 608"/>
                <a:gd name="T81" fmla="*/ 0 h 123"/>
                <a:gd name="T82" fmla="*/ 13 w 608"/>
                <a:gd name="T83" fmla="*/ 0 h 123"/>
                <a:gd name="T84" fmla="*/ 13 w 608"/>
                <a:gd name="T85" fmla="*/ 0 h 123"/>
                <a:gd name="T86" fmla="*/ 11 w 608"/>
                <a:gd name="T87" fmla="*/ 0 h 123"/>
                <a:gd name="T88" fmla="*/ 11 w 608"/>
                <a:gd name="T89" fmla="*/ 0 h 123"/>
                <a:gd name="T90" fmla="*/ 10 w 608"/>
                <a:gd name="T91" fmla="*/ 0 h 123"/>
                <a:gd name="T92" fmla="*/ 10 w 608"/>
                <a:gd name="T93" fmla="*/ 0 h 123"/>
                <a:gd name="T94" fmla="*/ 10 w 608"/>
                <a:gd name="T95" fmla="*/ 0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8"/>
                <a:gd name="T145" fmla="*/ 0 h 123"/>
                <a:gd name="T146" fmla="*/ 608 w 608"/>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8" h="123">
                  <a:moveTo>
                    <a:pt x="608" y="78"/>
                  </a:moveTo>
                  <a:lnTo>
                    <a:pt x="606" y="65"/>
                  </a:lnTo>
                  <a:lnTo>
                    <a:pt x="604" y="65"/>
                  </a:lnTo>
                  <a:lnTo>
                    <a:pt x="603" y="66"/>
                  </a:lnTo>
                  <a:lnTo>
                    <a:pt x="601" y="66"/>
                  </a:lnTo>
                  <a:lnTo>
                    <a:pt x="603" y="78"/>
                  </a:lnTo>
                  <a:lnTo>
                    <a:pt x="608" y="78"/>
                  </a:lnTo>
                  <a:lnTo>
                    <a:pt x="606" y="110"/>
                  </a:lnTo>
                  <a:lnTo>
                    <a:pt x="604" y="121"/>
                  </a:lnTo>
                  <a:lnTo>
                    <a:pt x="603" y="121"/>
                  </a:lnTo>
                  <a:lnTo>
                    <a:pt x="601" y="121"/>
                  </a:lnTo>
                  <a:lnTo>
                    <a:pt x="599" y="123"/>
                  </a:lnTo>
                  <a:lnTo>
                    <a:pt x="601" y="110"/>
                  </a:lnTo>
                  <a:lnTo>
                    <a:pt x="603" y="78"/>
                  </a:lnTo>
                  <a:lnTo>
                    <a:pt x="608" y="78"/>
                  </a:lnTo>
                  <a:close/>
                  <a:moveTo>
                    <a:pt x="10" y="0"/>
                  </a:moveTo>
                  <a:lnTo>
                    <a:pt x="5" y="18"/>
                  </a:lnTo>
                  <a:lnTo>
                    <a:pt x="0" y="48"/>
                  </a:lnTo>
                  <a:lnTo>
                    <a:pt x="0" y="52"/>
                  </a:lnTo>
                  <a:lnTo>
                    <a:pt x="1" y="52"/>
                  </a:lnTo>
                  <a:lnTo>
                    <a:pt x="3" y="52"/>
                  </a:lnTo>
                  <a:lnTo>
                    <a:pt x="5" y="52"/>
                  </a:lnTo>
                  <a:lnTo>
                    <a:pt x="5" y="48"/>
                  </a:lnTo>
                  <a:lnTo>
                    <a:pt x="10" y="18"/>
                  </a:lnTo>
                  <a:lnTo>
                    <a:pt x="15" y="0"/>
                  </a:lnTo>
                  <a:lnTo>
                    <a:pt x="13" y="0"/>
                  </a:lnTo>
                  <a:lnTo>
                    <a:pt x="11" y="0"/>
                  </a:lnTo>
                  <a:lnTo>
                    <a:pt x="10"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6" name="Freeform 343"/>
            <p:cNvSpPr>
              <a:spLocks noEditPoints="1"/>
            </p:cNvSpPr>
            <p:nvPr/>
          </p:nvSpPr>
          <p:spPr bwMode="auto">
            <a:xfrm>
              <a:off x="1730" y="2867"/>
              <a:ext cx="603" cy="123"/>
            </a:xfrm>
            <a:custGeom>
              <a:avLst/>
              <a:gdLst>
                <a:gd name="T0" fmla="*/ 603 w 603"/>
                <a:gd name="T1" fmla="*/ 78 h 123"/>
                <a:gd name="T2" fmla="*/ 603 w 603"/>
                <a:gd name="T3" fmla="*/ 65 h 123"/>
                <a:gd name="T4" fmla="*/ 602 w 603"/>
                <a:gd name="T5" fmla="*/ 66 h 123"/>
                <a:gd name="T6" fmla="*/ 602 w 603"/>
                <a:gd name="T7" fmla="*/ 66 h 123"/>
                <a:gd name="T8" fmla="*/ 602 w 603"/>
                <a:gd name="T9" fmla="*/ 66 h 123"/>
                <a:gd name="T10" fmla="*/ 600 w 603"/>
                <a:gd name="T11" fmla="*/ 66 h 123"/>
                <a:gd name="T12" fmla="*/ 600 w 603"/>
                <a:gd name="T13" fmla="*/ 66 h 123"/>
                <a:gd name="T14" fmla="*/ 600 w 603"/>
                <a:gd name="T15" fmla="*/ 66 h 123"/>
                <a:gd name="T16" fmla="*/ 598 w 603"/>
                <a:gd name="T17" fmla="*/ 66 h 123"/>
                <a:gd name="T18" fmla="*/ 598 w 603"/>
                <a:gd name="T19" fmla="*/ 66 h 123"/>
                <a:gd name="T20" fmla="*/ 598 w 603"/>
                <a:gd name="T21" fmla="*/ 78 h 123"/>
                <a:gd name="T22" fmla="*/ 603 w 603"/>
                <a:gd name="T23" fmla="*/ 78 h 123"/>
                <a:gd name="T24" fmla="*/ 602 w 603"/>
                <a:gd name="T25" fmla="*/ 110 h 123"/>
                <a:gd name="T26" fmla="*/ 600 w 603"/>
                <a:gd name="T27" fmla="*/ 121 h 123"/>
                <a:gd name="T28" fmla="*/ 600 w 603"/>
                <a:gd name="T29" fmla="*/ 121 h 123"/>
                <a:gd name="T30" fmla="*/ 598 w 603"/>
                <a:gd name="T31" fmla="*/ 123 h 123"/>
                <a:gd name="T32" fmla="*/ 598 w 603"/>
                <a:gd name="T33" fmla="*/ 123 h 123"/>
                <a:gd name="T34" fmla="*/ 598 w 603"/>
                <a:gd name="T35" fmla="*/ 123 h 123"/>
                <a:gd name="T36" fmla="*/ 597 w 603"/>
                <a:gd name="T37" fmla="*/ 123 h 123"/>
                <a:gd name="T38" fmla="*/ 597 w 603"/>
                <a:gd name="T39" fmla="*/ 123 h 123"/>
                <a:gd name="T40" fmla="*/ 595 w 603"/>
                <a:gd name="T41" fmla="*/ 123 h 123"/>
                <a:gd name="T42" fmla="*/ 595 w 603"/>
                <a:gd name="T43" fmla="*/ 123 h 123"/>
                <a:gd name="T44" fmla="*/ 597 w 603"/>
                <a:gd name="T45" fmla="*/ 110 h 123"/>
                <a:gd name="T46" fmla="*/ 598 w 603"/>
                <a:gd name="T47" fmla="*/ 78 h 123"/>
                <a:gd name="T48" fmla="*/ 603 w 603"/>
                <a:gd name="T49" fmla="*/ 78 h 123"/>
                <a:gd name="T50" fmla="*/ 10 w 603"/>
                <a:gd name="T51" fmla="*/ 0 h 123"/>
                <a:gd name="T52" fmla="*/ 5 w 603"/>
                <a:gd name="T53" fmla="*/ 18 h 123"/>
                <a:gd name="T54" fmla="*/ 2 w 603"/>
                <a:gd name="T55" fmla="*/ 48 h 123"/>
                <a:gd name="T56" fmla="*/ 0 w 603"/>
                <a:gd name="T57" fmla="*/ 52 h 123"/>
                <a:gd name="T58" fmla="*/ 2 w 603"/>
                <a:gd name="T59" fmla="*/ 52 h 123"/>
                <a:gd name="T60" fmla="*/ 2 w 603"/>
                <a:gd name="T61" fmla="*/ 52 h 123"/>
                <a:gd name="T62" fmla="*/ 4 w 603"/>
                <a:gd name="T63" fmla="*/ 52 h 123"/>
                <a:gd name="T64" fmla="*/ 4 w 603"/>
                <a:gd name="T65" fmla="*/ 52 h 123"/>
                <a:gd name="T66" fmla="*/ 4 w 603"/>
                <a:gd name="T67" fmla="*/ 52 h 123"/>
                <a:gd name="T68" fmla="*/ 5 w 603"/>
                <a:gd name="T69" fmla="*/ 52 h 123"/>
                <a:gd name="T70" fmla="*/ 5 w 603"/>
                <a:gd name="T71" fmla="*/ 52 h 123"/>
                <a:gd name="T72" fmla="*/ 7 w 603"/>
                <a:gd name="T73" fmla="*/ 52 h 123"/>
                <a:gd name="T74" fmla="*/ 7 w 603"/>
                <a:gd name="T75" fmla="*/ 48 h 123"/>
                <a:gd name="T76" fmla="*/ 10 w 603"/>
                <a:gd name="T77" fmla="*/ 18 h 123"/>
                <a:gd name="T78" fmla="*/ 15 w 603"/>
                <a:gd name="T79" fmla="*/ 0 h 123"/>
                <a:gd name="T80" fmla="*/ 15 w 603"/>
                <a:gd name="T81" fmla="*/ 0 h 123"/>
                <a:gd name="T82" fmla="*/ 14 w 603"/>
                <a:gd name="T83" fmla="*/ 0 h 123"/>
                <a:gd name="T84" fmla="*/ 14 w 603"/>
                <a:gd name="T85" fmla="*/ 0 h 123"/>
                <a:gd name="T86" fmla="*/ 14 w 603"/>
                <a:gd name="T87" fmla="*/ 0 h 123"/>
                <a:gd name="T88" fmla="*/ 12 w 603"/>
                <a:gd name="T89" fmla="*/ 0 h 123"/>
                <a:gd name="T90" fmla="*/ 12 w 603"/>
                <a:gd name="T91" fmla="*/ 0 h 123"/>
                <a:gd name="T92" fmla="*/ 12 w 603"/>
                <a:gd name="T93" fmla="*/ 0 h 123"/>
                <a:gd name="T94" fmla="*/ 10 w 603"/>
                <a:gd name="T95" fmla="*/ 0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3"/>
                <a:gd name="T145" fmla="*/ 0 h 123"/>
                <a:gd name="T146" fmla="*/ 603 w 603"/>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3" h="123">
                  <a:moveTo>
                    <a:pt x="603" y="78"/>
                  </a:moveTo>
                  <a:lnTo>
                    <a:pt x="603" y="65"/>
                  </a:lnTo>
                  <a:lnTo>
                    <a:pt x="602" y="66"/>
                  </a:lnTo>
                  <a:lnTo>
                    <a:pt x="600" y="66"/>
                  </a:lnTo>
                  <a:lnTo>
                    <a:pt x="598" y="66"/>
                  </a:lnTo>
                  <a:lnTo>
                    <a:pt x="598" y="78"/>
                  </a:lnTo>
                  <a:lnTo>
                    <a:pt x="603" y="78"/>
                  </a:lnTo>
                  <a:lnTo>
                    <a:pt x="602" y="110"/>
                  </a:lnTo>
                  <a:lnTo>
                    <a:pt x="600" y="121"/>
                  </a:lnTo>
                  <a:lnTo>
                    <a:pt x="598" y="123"/>
                  </a:lnTo>
                  <a:lnTo>
                    <a:pt x="597" y="123"/>
                  </a:lnTo>
                  <a:lnTo>
                    <a:pt x="595" y="123"/>
                  </a:lnTo>
                  <a:lnTo>
                    <a:pt x="597" y="110"/>
                  </a:lnTo>
                  <a:lnTo>
                    <a:pt x="598" y="78"/>
                  </a:lnTo>
                  <a:lnTo>
                    <a:pt x="603" y="78"/>
                  </a:lnTo>
                  <a:close/>
                  <a:moveTo>
                    <a:pt x="10" y="0"/>
                  </a:moveTo>
                  <a:lnTo>
                    <a:pt x="5" y="18"/>
                  </a:lnTo>
                  <a:lnTo>
                    <a:pt x="2" y="48"/>
                  </a:lnTo>
                  <a:lnTo>
                    <a:pt x="0" y="52"/>
                  </a:lnTo>
                  <a:lnTo>
                    <a:pt x="2" y="52"/>
                  </a:lnTo>
                  <a:lnTo>
                    <a:pt x="4" y="52"/>
                  </a:lnTo>
                  <a:lnTo>
                    <a:pt x="5" y="52"/>
                  </a:lnTo>
                  <a:lnTo>
                    <a:pt x="7" y="52"/>
                  </a:lnTo>
                  <a:lnTo>
                    <a:pt x="7" y="48"/>
                  </a:lnTo>
                  <a:lnTo>
                    <a:pt x="10" y="18"/>
                  </a:lnTo>
                  <a:lnTo>
                    <a:pt x="15" y="0"/>
                  </a:lnTo>
                  <a:lnTo>
                    <a:pt x="14" y="0"/>
                  </a:lnTo>
                  <a:lnTo>
                    <a:pt x="12" y="0"/>
                  </a:lnTo>
                  <a:lnTo>
                    <a:pt x="10"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7" name="Freeform 344"/>
            <p:cNvSpPr>
              <a:spLocks noEditPoints="1"/>
            </p:cNvSpPr>
            <p:nvPr/>
          </p:nvSpPr>
          <p:spPr bwMode="auto">
            <a:xfrm>
              <a:off x="1734" y="2867"/>
              <a:ext cx="598" cy="123"/>
            </a:xfrm>
            <a:custGeom>
              <a:avLst/>
              <a:gdLst>
                <a:gd name="T0" fmla="*/ 598 w 598"/>
                <a:gd name="T1" fmla="*/ 78 h 123"/>
                <a:gd name="T2" fmla="*/ 596 w 598"/>
                <a:gd name="T3" fmla="*/ 66 h 123"/>
                <a:gd name="T4" fmla="*/ 596 w 598"/>
                <a:gd name="T5" fmla="*/ 66 h 123"/>
                <a:gd name="T6" fmla="*/ 596 w 598"/>
                <a:gd name="T7" fmla="*/ 66 h 123"/>
                <a:gd name="T8" fmla="*/ 594 w 598"/>
                <a:gd name="T9" fmla="*/ 66 h 123"/>
                <a:gd name="T10" fmla="*/ 594 w 598"/>
                <a:gd name="T11" fmla="*/ 66 h 123"/>
                <a:gd name="T12" fmla="*/ 593 w 598"/>
                <a:gd name="T13" fmla="*/ 66 h 123"/>
                <a:gd name="T14" fmla="*/ 593 w 598"/>
                <a:gd name="T15" fmla="*/ 66 h 123"/>
                <a:gd name="T16" fmla="*/ 593 w 598"/>
                <a:gd name="T17" fmla="*/ 66 h 123"/>
                <a:gd name="T18" fmla="*/ 591 w 598"/>
                <a:gd name="T19" fmla="*/ 66 h 123"/>
                <a:gd name="T20" fmla="*/ 593 w 598"/>
                <a:gd name="T21" fmla="*/ 78 h 123"/>
                <a:gd name="T22" fmla="*/ 598 w 598"/>
                <a:gd name="T23" fmla="*/ 78 h 123"/>
                <a:gd name="T24" fmla="*/ 596 w 598"/>
                <a:gd name="T25" fmla="*/ 110 h 123"/>
                <a:gd name="T26" fmla="*/ 594 w 598"/>
                <a:gd name="T27" fmla="*/ 123 h 123"/>
                <a:gd name="T28" fmla="*/ 593 w 598"/>
                <a:gd name="T29" fmla="*/ 123 h 123"/>
                <a:gd name="T30" fmla="*/ 593 w 598"/>
                <a:gd name="T31" fmla="*/ 123 h 123"/>
                <a:gd name="T32" fmla="*/ 591 w 598"/>
                <a:gd name="T33" fmla="*/ 123 h 123"/>
                <a:gd name="T34" fmla="*/ 591 w 598"/>
                <a:gd name="T35" fmla="*/ 123 h 123"/>
                <a:gd name="T36" fmla="*/ 591 w 598"/>
                <a:gd name="T37" fmla="*/ 123 h 123"/>
                <a:gd name="T38" fmla="*/ 589 w 598"/>
                <a:gd name="T39" fmla="*/ 123 h 123"/>
                <a:gd name="T40" fmla="*/ 589 w 598"/>
                <a:gd name="T41" fmla="*/ 123 h 123"/>
                <a:gd name="T42" fmla="*/ 588 w 598"/>
                <a:gd name="T43" fmla="*/ 123 h 123"/>
                <a:gd name="T44" fmla="*/ 591 w 598"/>
                <a:gd name="T45" fmla="*/ 110 h 123"/>
                <a:gd name="T46" fmla="*/ 593 w 598"/>
                <a:gd name="T47" fmla="*/ 78 h 123"/>
                <a:gd name="T48" fmla="*/ 598 w 598"/>
                <a:gd name="T49" fmla="*/ 78 h 123"/>
                <a:gd name="T50" fmla="*/ 10 w 598"/>
                <a:gd name="T51" fmla="*/ 0 h 123"/>
                <a:gd name="T52" fmla="*/ 5 w 598"/>
                <a:gd name="T53" fmla="*/ 18 h 123"/>
                <a:gd name="T54" fmla="*/ 0 w 598"/>
                <a:gd name="T55" fmla="*/ 48 h 123"/>
                <a:gd name="T56" fmla="*/ 0 w 598"/>
                <a:gd name="T57" fmla="*/ 52 h 123"/>
                <a:gd name="T58" fmla="*/ 0 w 598"/>
                <a:gd name="T59" fmla="*/ 52 h 123"/>
                <a:gd name="T60" fmla="*/ 1 w 598"/>
                <a:gd name="T61" fmla="*/ 52 h 123"/>
                <a:gd name="T62" fmla="*/ 1 w 598"/>
                <a:gd name="T63" fmla="*/ 52 h 123"/>
                <a:gd name="T64" fmla="*/ 3 w 598"/>
                <a:gd name="T65" fmla="*/ 52 h 123"/>
                <a:gd name="T66" fmla="*/ 3 w 598"/>
                <a:gd name="T67" fmla="*/ 52 h 123"/>
                <a:gd name="T68" fmla="*/ 3 w 598"/>
                <a:gd name="T69" fmla="*/ 52 h 123"/>
                <a:gd name="T70" fmla="*/ 5 w 598"/>
                <a:gd name="T71" fmla="*/ 52 h 123"/>
                <a:gd name="T72" fmla="*/ 5 w 598"/>
                <a:gd name="T73" fmla="*/ 52 h 123"/>
                <a:gd name="T74" fmla="*/ 5 w 598"/>
                <a:gd name="T75" fmla="*/ 48 h 123"/>
                <a:gd name="T76" fmla="*/ 10 w 598"/>
                <a:gd name="T77" fmla="*/ 20 h 123"/>
                <a:gd name="T78" fmla="*/ 15 w 598"/>
                <a:gd name="T79" fmla="*/ 0 h 123"/>
                <a:gd name="T80" fmla="*/ 13 w 598"/>
                <a:gd name="T81" fmla="*/ 0 h 123"/>
                <a:gd name="T82" fmla="*/ 13 w 598"/>
                <a:gd name="T83" fmla="*/ 0 h 123"/>
                <a:gd name="T84" fmla="*/ 13 w 598"/>
                <a:gd name="T85" fmla="*/ 0 h 123"/>
                <a:gd name="T86" fmla="*/ 11 w 598"/>
                <a:gd name="T87" fmla="*/ 0 h 123"/>
                <a:gd name="T88" fmla="*/ 11 w 598"/>
                <a:gd name="T89" fmla="*/ 0 h 123"/>
                <a:gd name="T90" fmla="*/ 10 w 598"/>
                <a:gd name="T91" fmla="*/ 0 h 123"/>
                <a:gd name="T92" fmla="*/ 10 w 598"/>
                <a:gd name="T93" fmla="*/ 0 h 123"/>
                <a:gd name="T94" fmla="*/ 10 w 598"/>
                <a:gd name="T95" fmla="*/ 0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8"/>
                <a:gd name="T145" fmla="*/ 0 h 123"/>
                <a:gd name="T146" fmla="*/ 598 w 598"/>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8" h="123">
                  <a:moveTo>
                    <a:pt x="598" y="78"/>
                  </a:moveTo>
                  <a:lnTo>
                    <a:pt x="596" y="66"/>
                  </a:lnTo>
                  <a:lnTo>
                    <a:pt x="594" y="66"/>
                  </a:lnTo>
                  <a:lnTo>
                    <a:pt x="593" y="66"/>
                  </a:lnTo>
                  <a:lnTo>
                    <a:pt x="591" y="66"/>
                  </a:lnTo>
                  <a:lnTo>
                    <a:pt x="593" y="78"/>
                  </a:lnTo>
                  <a:lnTo>
                    <a:pt x="598" y="78"/>
                  </a:lnTo>
                  <a:lnTo>
                    <a:pt x="596" y="110"/>
                  </a:lnTo>
                  <a:lnTo>
                    <a:pt x="594" y="123"/>
                  </a:lnTo>
                  <a:lnTo>
                    <a:pt x="593" y="123"/>
                  </a:lnTo>
                  <a:lnTo>
                    <a:pt x="591" y="123"/>
                  </a:lnTo>
                  <a:lnTo>
                    <a:pt x="589" y="123"/>
                  </a:lnTo>
                  <a:lnTo>
                    <a:pt x="588" y="123"/>
                  </a:lnTo>
                  <a:lnTo>
                    <a:pt x="591" y="110"/>
                  </a:lnTo>
                  <a:lnTo>
                    <a:pt x="593" y="78"/>
                  </a:lnTo>
                  <a:lnTo>
                    <a:pt x="598" y="78"/>
                  </a:lnTo>
                  <a:close/>
                  <a:moveTo>
                    <a:pt x="10" y="0"/>
                  </a:moveTo>
                  <a:lnTo>
                    <a:pt x="5" y="18"/>
                  </a:lnTo>
                  <a:lnTo>
                    <a:pt x="0" y="48"/>
                  </a:lnTo>
                  <a:lnTo>
                    <a:pt x="0" y="52"/>
                  </a:lnTo>
                  <a:lnTo>
                    <a:pt x="1" y="52"/>
                  </a:lnTo>
                  <a:lnTo>
                    <a:pt x="3" y="52"/>
                  </a:lnTo>
                  <a:lnTo>
                    <a:pt x="5" y="52"/>
                  </a:lnTo>
                  <a:lnTo>
                    <a:pt x="5" y="48"/>
                  </a:lnTo>
                  <a:lnTo>
                    <a:pt x="10" y="20"/>
                  </a:lnTo>
                  <a:lnTo>
                    <a:pt x="15" y="0"/>
                  </a:lnTo>
                  <a:lnTo>
                    <a:pt x="13" y="0"/>
                  </a:lnTo>
                  <a:lnTo>
                    <a:pt x="11" y="0"/>
                  </a:lnTo>
                  <a:lnTo>
                    <a:pt x="1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8" name="Freeform 345"/>
            <p:cNvSpPr>
              <a:spLocks noEditPoints="1"/>
            </p:cNvSpPr>
            <p:nvPr/>
          </p:nvSpPr>
          <p:spPr bwMode="auto">
            <a:xfrm>
              <a:off x="1737" y="2867"/>
              <a:ext cx="591" cy="123"/>
            </a:xfrm>
            <a:custGeom>
              <a:avLst/>
              <a:gdLst>
                <a:gd name="T0" fmla="*/ 591 w 591"/>
                <a:gd name="T1" fmla="*/ 78 h 123"/>
                <a:gd name="T2" fmla="*/ 591 w 591"/>
                <a:gd name="T3" fmla="*/ 66 h 123"/>
                <a:gd name="T4" fmla="*/ 590 w 591"/>
                <a:gd name="T5" fmla="*/ 66 h 123"/>
                <a:gd name="T6" fmla="*/ 590 w 591"/>
                <a:gd name="T7" fmla="*/ 66 h 123"/>
                <a:gd name="T8" fmla="*/ 590 w 591"/>
                <a:gd name="T9" fmla="*/ 66 h 123"/>
                <a:gd name="T10" fmla="*/ 588 w 591"/>
                <a:gd name="T11" fmla="*/ 66 h 123"/>
                <a:gd name="T12" fmla="*/ 588 w 591"/>
                <a:gd name="T13" fmla="*/ 66 h 123"/>
                <a:gd name="T14" fmla="*/ 588 w 591"/>
                <a:gd name="T15" fmla="*/ 66 h 123"/>
                <a:gd name="T16" fmla="*/ 586 w 591"/>
                <a:gd name="T17" fmla="*/ 66 h 123"/>
                <a:gd name="T18" fmla="*/ 586 w 591"/>
                <a:gd name="T19" fmla="*/ 66 h 123"/>
                <a:gd name="T20" fmla="*/ 586 w 591"/>
                <a:gd name="T21" fmla="*/ 78 h 123"/>
                <a:gd name="T22" fmla="*/ 591 w 591"/>
                <a:gd name="T23" fmla="*/ 78 h 123"/>
                <a:gd name="T24" fmla="*/ 590 w 591"/>
                <a:gd name="T25" fmla="*/ 110 h 123"/>
                <a:gd name="T26" fmla="*/ 588 w 591"/>
                <a:gd name="T27" fmla="*/ 123 h 123"/>
                <a:gd name="T28" fmla="*/ 588 w 591"/>
                <a:gd name="T29" fmla="*/ 123 h 123"/>
                <a:gd name="T30" fmla="*/ 586 w 591"/>
                <a:gd name="T31" fmla="*/ 123 h 123"/>
                <a:gd name="T32" fmla="*/ 586 w 591"/>
                <a:gd name="T33" fmla="*/ 123 h 123"/>
                <a:gd name="T34" fmla="*/ 585 w 591"/>
                <a:gd name="T35" fmla="*/ 123 h 123"/>
                <a:gd name="T36" fmla="*/ 585 w 591"/>
                <a:gd name="T37" fmla="*/ 123 h 123"/>
                <a:gd name="T38" fmla="*/ 585 w 591"/>
                <a:gd name="T39" fmla="*/ 123 h 123"/>
                <a:gd name="T40" fmla="*/ 583 w 591"/>
                <a:gd name="T41" fmla="*/ 123 h 123"/>
                <a:gd name="T42" fmla="*/ 583 w 591"/>
                <a:gd name="T43" fmla="*/ 123 h 123"/>
                <a:gd name="T44" fmla="*/ 585 w 591"/>
                <a:gd name="T45" fmla="*/ 108 h 123"/>
                <a:gd name="T46" fmla="*/ 586 w 591"/>
                <a:gd name="T47" fmla="*/ 78 h 123"/>
                <a:gd name="T48" fmla="*/ 591 w 591"/>
                <a:gd name="T49" fmla="*/ 78 h 123"/>
                <a:gd name="T50" fmla="*/ 8 w 591"/>
                <a:gd name="T51" fmla="*/ 0 h 123"/>
                <a:gd name="T52" fmla="*/ 3 w 591"/>
                <a:gd name="T53" fmla="*/ 18 h 123"/>
                <a:gd name="T54" fmla="*/ 0 w 591"/>
                <a:gd name="T55" fmla="*/ 48 h 123"/>
                <a:gd name="T56" fmla="*/ 0 w 591"/>
                <a:gd name="T57" fmla="*/ 52 h 123"/>
                <a:gd name="T58" fmla="*/ 0 w 591"/>
                <a:gd name="T59" fmla="*/ 52 h 123"/>
                <a:gd name="T60" fmla="*/ 0 w 591"/>
                <a:gd name="T61" fmla="*/ 52 h 123"/>
                <a:gd name="T62" fmla="*/ 2 w 591"/>
                <a:gd name="T63" fmla="*/ 52 h 123"/>
                <a:gd name="T64" fmla="*/ 2 w 591"/>
                <a:gd name="T65" fmla="*/ 52 h 123"/>
                <a:gd name="T66" fmla="*/ 2 w 591"/>
                <a:gd name="T67" fmla="*/ 52 h 123"/>
                <a:gd name="T68" fmla="*/ 3 w 591"/>
                <a:gd name="T69" fmla="*/ 52 h 123"/>
                <a:gd name="T70" fmla="*/ 3 w 591"/>
                <a:gd name="T71" fmla="*/ 52 h 123"/>
                <a:gd name="T72" fmla="*/ 5 w 591"/>
                <a:gd name="T73" fmla="*/ 52 h 123"/>
                <a:gd name="T74" fmla="*/ 5 w 591"/>
                <a:gd name="T75" fmla="*/ 48 h 123"/>
                <a:gd name="T76" fmla="*/ 8 w 591"/>
                <a:gd name="T77" fmla="*/ 20 h 123"/>
                <a:gd name="T78" fmla="*/ 13 w 591"/>
                <a:gd name="T79" fmla="*/ 0 h 123"/>
                <a:gd name="T80" fmla="*/ 13 w 591"/>
                <a:gd name="T81" fmla="*/ 0 h 123"/>
                <a:gd name="T82" fmla="*/ 13 w 591"/>
                <a:gd name="T83" fmla="*/ 0 h 123"/>
                <a:gd name="T84" fmla="*/ 12 w 591"/>
                <a:gd name="T85" fmla="*/ 0 h 123"/>
                <a:gd name="T86" fmla="*/ 12 w 591"/>
                <a:gd name="T87" fmla="*/ 0 h 123"/>
                <a:gd name="T88" fmla="*/ 10 w 591"/>
                <a:gd name="T89" fmla="*/ 0 h 123"/>
                <a:gd name="T90" fmla="*/ 10 w 591"/>
                <a:gd name="T91" fmla="*/ 0 h 123"/>
                <a:gd name="T92" fmla="*/ 10 w 591"/>
                <a:gd name="T93" fmla="*/ 0 h 123"/>
                <a:gd name="T94" fmla="*/ 8 w 591"/>
                <a:gd name="T95" fmla="*/ 0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23"/>
                <a:gd name="T146" fmla="*/ 591 w 591"/>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23">
                  <a:moveTo>
                    <a:pt x="591" y="78"/>
                  </a:moveTo>
                  <a:lnTo>
                    <a:pt x="591" y="66"/>
                  </a:lnTo>
                  <a:lnTo>
                    <a:pt x="590" y="66"/>
                  </a:lnTo>
                  <a:lnTo>
                    <a:pt x="588" y="66"/>
                  </a:lnTo>
                  <a:lnTo>
                    <a:pt x="586" y="66"/>
                  </a:lnTo>
                  <a:lnTo>
                    <a:pt x="586" y="78"/>
                  </a:lnTo>
                  <a:lnTo>
                    <a:pt x="591" y="78"/>
                  </a:lnTo>
                  <a:lnTo>
                    <a:pt x="590" y="110"/>
                  </a:lnTo>
                  <a:lnTo>
                    <a:pt x="588" y="123"/>
                  </a:lnTo>
                  <a:lnTo>
                    <a:pt x="586" y="123"/>
                  </a:lnTo>
                  <a:lnTo>
                    <a:pt x="585" y="123"/>
                  </a:lnTo>
                  <a:lnTo>
                    <a:pt x="583" y="123"/>
                  </a:lnTo>
                  <a:lnTo>
                    <a:pt x="585" y="108"/>
                  </a:lnTo>
                  <a:lnTo>
                    <a:pt x="586" y="78"/>
                  </a:lnTo>
                  <a:lnTo>
                    <a:pt x="591" y="78"/>
                  </a:lnTo>
                  <a:close/>
                  <a:moveTo>
                    <a:pt x="8" y="0"/>
                  </a:moveTo>
                  <a:lnTo>
                    <a:pt x="3" y="18"/>
                  </a:lnTo>
                  <a:lnTo>
                    <a:pt x="0" y="48"/>
                  </a:lnTo>
                  <a:lnTo>
                    <a:pt x="0" y="52"/>
                  </a:lnTo>
                  <a:lnTo>
                    <a:pt x="2" y="52"/>
                  </a:lnTo>
                  <a:lnTo>
                    <a:pt x="3" y="52"/>
                  </a:lnTo>
                  <a:lnTo>
                    <a:pt x="5" y="52"/>
                  </a:lnTo>
                  <a:lnTo>
                    <a:pt x="5" y="48"/>
                  </a:lnTo>
                  <a:lnTo>
                    <a:pt x="8" y="20"/>
                  </a:lnTo>
                  <a:lnTo>
                    <a:pt x="13" y="0"/>
                  </a:lnTo>
                  <a:lnTo>
                    <a:pt x="12" y="0"/>
                  </a:lnTo>
                  <a:lnTo>
                    <a:pt x="10" y="0"/>
                  </a:lnTo>
                  <a:lnTo>
                    <a:pt x="8"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59" name="Freeform 346"/>
            <p:cNvSpPr>
              <a:spLocks noEditPoints="1"/>
            </p:cNvSpPr>
            <p:nvPr/>
          </p:nvSpPr>
          <p:spPr bwMode="auto">
            <a:xfrm>
              <a:off x="1739" y="2867"/>
              <a:ext cx="588" cy="123"/>
            </a:xfrm>
            <a:custGeom>
              <a:avLst/>
              <a:gdLst>
                <a:gd name="T0" fmla="*/ 588 w 588"/>
                <a:gd name="T1" fmla="*/ 78 h 123"/>
                <a:gd name="T2" fmla="*/ 586 w 588"/>
                <a:gd name="T3" fmla="*/ 66 h 123"/>
                <a:gd name="T4" fmla="*/ 586 w 588"/>
                <a:gd name="T5" fmla="*/ 66 h 123"/>
                <a:gd name="T6" fmla="*/ 586 w 588"/>
                <a:gd name="T7" fmla="*/ 66 h 123"/>
                <a:gd name="T8" fmla="*/ 584 w 588"/>
                <a:gd name="T9" fmla="*/ 66 h 123"/>
                <a:gd name="T10" fmla="*/ 584 w 588"/>
                <a:gd name="T11" fmla="*/ 66 h 123"/>
                <a:gd name="T12" fmla="*/ 583 w 588"/>
                <a:gd name="T13" fmla="*/ 66 h 123"/>
                <a:gd name="T14" fmla="*/ 583 w 588"/>
                <a:gd name="T15" fmla="*/ 66 h 123"/>
                <a:gd name="T16" fmla="*/ 583 w 588"/>
                <a:gd name="T17" fmla="*/ 66 h 123"/>
                <a:gd name="T18" fmla="*/ 581 w 588"/>
                <a:gd name="T19" fmla="*/ 66 h 123"/>
                <a:gd name="T20" fmla="*/ 583 w 588"/>
                <a:gd name="T21" fmla="*/ 78 h 123"/>
                <a:gd name="T22" fmla="*/ 588 w 588"/>
                <a:gd name="T23" fmla="*/ 78 h 123"/>
                <a:gd name="T24" fmla="*/ 586 w 588"/>
                <a:gd name="T25" fmla="*/ 110 h 123"/>
                <a:gd name="T26" fmla="*/ 583 w 588"/>
                <a:gd name="T27" fmla="*/ 123 h 123"/>
                <a:gd name="T28" fmla="*/ 583 w 588"/>
                <a:gd name="T29" fmla="*/ 123 h 123"/>
                <a:gd name="T30" fmla="*/ 583 w 588"/>
                <a:gd name="T31" fmla="*/ 123 h 123"/>
                <a:gd name="T32" fmla="*/ 581 w 588"/>
                <a:gd name="T33" fmla="*/ 123 h 123"/>
                <a:gd name="T34" fmla="*/ 581 w 588"/>
                <a:gd name="T35" fmla="*/ 123 h 123"/>
                <a:gd name="T36" fmla="*/ 581 w 588"/>
                <a:gd name="T37" fmla="*/ 123 h 123"/>
                <a:gd name="T38" fmla="*/ 579 w 588"/>
                <a:gd name="T39" fmla="*/ 123 h 123"/>
                <a:gd name="T40" fmla="*/ 579 w 588"/>
                <a:gd name="T41" fmla="*/ 123 h 123"/>
                <a:gd name="T42" fmla="*/ 578 w 588"/>
                <a:gd name="T43" fmla="*/ 123 h 123"/>
                <a:gd name="T44" fmla="*/ 581 w 588"/>
                <a:gd name="T45" fmla="*/ 108 h 123"/>
                <a:gd name="T46" fmla="*/ 583 w 588"/>
                <a:gd name="T47" fmla="*/ 78 h 123"/>
                <a:gd name="T48" fmla="*/ 588 w 588"/>
                <a:gd name="T49" fmla="*/ 78 h 123"/>
                <a:gd name="T50" fmla="*/ 10 w 588"/>
                <a:gd name="T51" fmla="*/ 0 h 123"/>
                <a:gd name="T52" fmla="*/ 5 w 588"/>
                <a:gd name="T53" fmla="*/ 20 h 123"/>
                <a:gd name="T54" fmla="*/ 0 w 588"/>
                <a:gd name="T55" fmla="*/ 48 h 123"/>
                <a:gd name="T56" fmla="*/ 0 w 588"/>
                <a:gd name="T57" fmla="*/ 52 h 123"/>
                <a:gd name="T58" fmla="*/ 0 w 588"/>
                <a:gd name="T59" fmla="*/ 52 h 123"/>
                <a:gd name="T60" fmla="*/ 1 w 588"/>
                <a:gd name="T61" fmla="*/ 52 h 123"/>
                <a:gd name="T62" fmla="*/ 1 w 588"/>
                <a:gd name="T63" fmla="*/ 52 h 123"/>
                <a:gd name="T64" fmla="*/ 3 w 588"/>
                <a:gd name="T65" fmla="*/ 52 h 123"/>
                <a:gd name="T66" fmla="*/ 3 w 588"/>
                <a:gd name="T67" fmla="*/ 52 h 123"/>
                <a:gd name="T68" fmla="*/ 3 w 588"/>
                <a:gd name="T69" fmla="*/ 52 h 123"/>
                <a:gd name="T70" fmla="*/ 5 w 588"/>
                <a:gd name="T71" fmla="*/ 52 h 123"/>
                <a:gd name="T72" fmla="*/ 5 w 588"/>
                <a:gd name="T73" fmla="*/ 52 h 123"/>
                <a:gd name="T74" fmla="*/ 5 w 588"/>
                <a:gd name="T75" fmla="*/ 50 h 123"/>
                <a:gd name="T76" fmla="*/ 10 w 588"/>
                <a:gd name="T77" fmla="*/ 20 h 123"/>
                <a:gd name="T78" fmla="*/ 15 w 588"/>
                <a:gd name="T79" fmla="*/ 0 h 123"/>
                <a:gd name="T80" fmla="*/ 15 w 588"/>
                <a:gd name="T81" fmla="*/ 0 h 123"/>
                <a:gd name="T82" fmla="*/ 13 w 588"/>
                <a:gd name="T83" fmla="*/ 0 h 123"/>
                <a:gd name="T84" fmla="*/ 13 w 588"/>
                <a:gd name="T85" fmla="*/ 0 h 123"/>
                <a:gd name="T86" fmla="*/ 11 w 588"/>
                <a:gd name="T87" fmla="*/ 0 h 123"/>
                <a:gd name="T88" fmla="*/ 11 w 588"/>
                <a:gd name="T89" fmla="*/ 0 h 123"/>
                <a:gd name="T90" fmla="*/ 11 w 588"/>
                <a:gd name="T91" fmla="*/ 0 h 123"/>
                <a:gd name="T92" fmla="*/ 10 w 588"/>
                <a:gd name="T93" fmla="*/ 0 h 123"/>
                <a:gd name="T94" fmla="*/ 10 w 588"/>
                <a:gd name="T95" fmla="*/ 0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8"/>
                <a:gd name="T145" fmla="*/ 0 h 123"/>
                <a:gd name="T146" fmla="*/ 588 w 588"/>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8" h="123">
                  <a:moveTo>
                    <a:pt x="588" y="78"/>
                  </a:moveTo>
                  <a:lnTo>
                    <a:pt x="586" y="66"/>
                  </a:lnTo>
                  <a:lnTo>
                    <a:pt x="584" y="66"/>
                  </a:lnTo>
                  <a:lnTo>
                    <a:pt x="583" y="66"/>
                  </a:lnTo>
                  <a:lnTo>
                    <a:pt x="581" y="66"/>
                  </a:lnTo>
                  <a:lnTo>
                    <a:pt x="583" y="78"/>
                  </a:lnTo>
                  <a:lnTo>
                    <a:pt x="588" y="78"/>
                  </a:lnTo>
                  <a:lnTo>
                    <a:pt x="586" y="110"/>
                  </a:lnTo>
                  <a:lnTo>
                    <a:pt x="583" y="123"/>
                  </a:lnTo>
                  <a:lnTo>
                    <a:pt x="581" y="123"/>
                  </a:lnTo>
                  <a:lnTo>
                    <a:pt x="579" y="123"/>
                  </a:lnTo>
                  <a:lnTo>
                    <a:pt x="578" y="123"/>
                  </a:lnTo>
                  <a:lnTo>
                    <a:pt x="581" y="108"/>
                  </a:lnTo>
                  <a:lnTo>
                    <a:pt x="583" y="78"/>
                  </a:lnTo>
                  <a:lnTo>
                    <a:pt x="588" y="78"/>
                  </a:lnTo>
                  <a:close/>
                  <a:moveTo>
                    <a:pt x="10" y="0"/>
                  </a:moveTo>
                  <a:lnTo>
                    <a:pt x="5" y="20"/>
                  </a:lnTo>
                  <a:lnTo>
                    <a:pt x="0" y="48"/>
                  </a:lnTo>
                  <a:lnTo>
                    <a:pt x="0" y="52"/>
                  </a:lnTo>
                  <a:lnTo>
                    <a:pt x="1" y="52"/>
                  </a:lnTo>
                  <a:lnTo>
                    <a:pt x="3" y="52"/>
                  </a:lnTo>
                  <a:lnTo>
                    <a:pt x="5" y="52"/>
                  </a:lnTo>
                  <a:lnTo>
                    <a:pt x="5" y="50"/>
                  </a:lnTo>
                  <a:lnTo>
                    <a:pt x="10" y="20"/>
                  </a:lnTo>
                  <a:lnTo>
                    <a:pt x="15" y="0"/>
                  </a:lnTo>
                  <a:lnTo>
                    <a:pt x="13" y="0"/>
                  </a:lnTo>
                  <a:lnTo>
                    <a:pt x="11" y="0"/>
                  </a:lnTo>
                  <a:lnTo>
                    <a:pt x="10"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0" name="Freeform 347"/>
            <p:cNvSpPr>
              <a:spLocks noEditPoints="1"/>
            </p:cNvSpPr>
            <p:nvPr/>
          </p:nvSpPr>
          <p:spPr bwMode="auto">
            <a:xfrm>
              <a:off x="1742" y="2866"/>
              <a:ext cx="581" cy="125"/>
            </a:xfrm>
            <a:custGeom>
              <a:avLst/>
              <a:gdLst>
                <a:gd name="T0" fmla="*/ 581 w 581"/>
                <a:gd name="T1" fmla="*/ 79 h 125"/>
                <a:gd name="T2" fmla="*/ 581 w 581"/>
                <a:gd name="T3" fmla="*/ 67 h 125"/>
                <a:gd name="T4" fmla="*/ 580 w 581"/>
                <a:gd name="T5" fmla="*/ 67 h 125"/>
                <a:gd name="T6" fmla="*/ 580 w 581"/>
                <a:gd name="T7" fmla="*/ 67 h 125"/>
                <a:gd name="T8" fmla="*/ 580 w 581"/>
                <a:gd name="T9" fmla="*/ 67 h 125"/>
                <a:gd name="T10" fmla="*/ 578 w 581"/>
                <a:gd name="T11" fmla="*/ 67 h 125"/>
                <a:gd name="T12" fmla="*/ 578 w 581"/>
                <a:gd name="T13" fmla="*/ 67 h 125"/>
                <a:gd name="T14" fmla="*/ 578 w 581"/>
                <a:gd name="T15" fmla="*/ 67 h 125"/>
                <a:gd name="T16" fmla="*/ 576 w 581"/>
                <a:gd name="T17" fmla="*/ 67 h 125"/>
                <a:gd name="T18" fmla="*/ 576 w 581"/>
                <a:gd name="T19" fmla="*/ 67 h 125"/>
                <a:gd name="T20" fmla="*/ 576 w 581"/>
                <a:gd name="T21" fmla="*/ 79 h 125"/>
                <a:gd name="T22" fmla="*/ 581 w 581"/>
                <a:gd name="T23" fmla="*/ 79 h 125"/>
                <a:gd name="T24" fmla="*/ 580 w 581"/>
                <a:gd name="T25" fmla="*/ 109 h 125"/>
                <a:gd name="T26" fmla="*/ 578 w 581"/>
                <a:gd name="T27" fmla="*/ 124 h 125"/>
                <a:gd name="T28" fmla="*/ 578 w 581"/>
                <a:gd name="T29" fmla="*/ 124 h 125"/>
                <a:gd name="T30" fmla="*/ 576 w 581"/>
                <a:gd name="T31" fmla="*/ 124 h 125"/>
                <a:gd name="T32" fmla="*/ 576 w 581"/>
                <a:gd name="T33" fmla="*/ 124 h 125"/>
                <a:gd name="T34" fmla="*/ 575 w 581"/>
                <a:gd name="T35" fmla="*/ 124 h 125"/>
                <a:gd name="T36" fmla="*/ 575 w 581"/>
                <a:gd name="T37" fmla="*/ 124 h 125"/>
                <a:gd name="T38" fmla="*/ 575 w 581"/>
                <a:gd name="T39" fmla="*/ 125 h 125"/>
                <a:gd name="T40" fmla="*/ 573 w 581"/>
                <a:gd name="T41" fmla="*/ 125 h 125"/>
                <a:gd name="T42" fmla="*/ 573 w 581"/>
                <a:gd name="T43" fmla="*/ 125 h 125"/>
                <a:gd name="T44" fmla="*/ 575 w 581"/>
                <a:gd name="T45" fmla="*/ 109 h 125"/>
                <a:gd name="T46" fmla="*/ 576 w 581"/>
                <a:gd name="T47" fmla="*/ 79 h 125"/>
                <a:gd name="T48" fmla="*/ 581 w 581"/>
                <a:gd name="T49" fmla="*/ 79 h 125"/>
                <a:gd name="T50" fmla="*/ 8 w 581"/>
                <a:gd name="T51" fmla="*/ 1 h 125"/>
                <a:gd name="T52" fmla="*/ 3 w 581"/>
                <a:gd name="T53" fmla="*/ 21 h 125"/>
                <a:gd name="T54" fmla="*/ 0 w 581"/>
                <a:gd name="T55" fmla="*/ 49 h 125"/>
                <a:gd name="T56" fmla="*/ 0 w 581"/>
                <a:gd name="T57" fmla="*/ 53 h 125"/>
                <a:gd name="T58" fmla="*/ 0 w 581"/>
                <a:gd name="T59" fmla="*/ 53 h 125"/>
                <a:gd name="T60" fmla="*/ 0 w 581"/>
                <a:gd name="T61" fmla="*/ 53 h 125"/>
                <a:gd name="T62" fmla="*/ 2 w 581"/>
                <a:gd name="T63" fmla="*/ 53 h 125"/>
                <a:gd name="T64" fmla="*/ 2 w 581"/>
                <a:gd name="T65" fmla="*/ 53 h 125"/>
                <a:gd name="T66" fmla="*/ 2 w 581"/>
                <a:gd name="T67" fmla="*/ 53 h 125"/>
                <a:gd name="T68" fmla="*/ 3 w 581"/>
                <a:gd name="T69" fmla="*/ 53 h 125"/>
                <a:gd name="T70" fmla="*/ 3 w 581"/>
                <a:gd name="T71" fmla="*/ 53 h 125"/>
                <a:gd name="T72" fmla="*/ 5 w 581"/>
                <a:gd name="T73" fmla="*/ 53 h 125"/>
                <a:gd name="T74" fmla="*/ 5 w 581"/>
                <a:gd name="T75" fmla="*/ 51 h 125"/>
                <a:gd name="T76" fmla="*/ 8 w 581"/>
                <a:gd name="T77" fmla="*/ 23 h 125"/>
                <a:gd name="T78" fmla="*/ 15 w 581"/>
                <a:gd name="T79" fmla="*/ 0 h 125"/>
                <a:gd name="T80" fmla="*/ 13 w 581"/>
                <a:gd name="T81" fmla="*/ 0 h 125"/>
                <a:gd name="T82" fmla="*/ 13 w 581"/>
                <a:gd name="T83" fmla="*/ 1 h 125"/>
                <a:gd name="T84" fmla="*/ 12 w 581"/>
                <a:gd name="T85" fmla="*/ 1 h 125"/>
                <a:gd name="T86" fmla="*/ 12 w 581"/>
                <a:gd name="T87" fmla="*/ 1 h 125"/>
                <a:gd name="T88" fmla="*/ 12 w 581"/>
                <a:gd name="T89" fmla="*/ 1 h 125"/>
                <a:gd name="T90" fmla="*/ 10 w 581"/>
                <a:gd name="T91" fmla="*/ 1 h 125"/>
                <a:gd name="T92" fmla="*/ 10 w 581"/>
                <a:gd name="T93" fmla="*/ 1 h 125"/>
                <a:gd name="T94" fmla="*/ 8 w 581"/>
                <a:gd name="T95" fmla="*/ 1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1"/>
                <a:gd name="T145" fmla="*/ 0 h 125"/>
                <a:gd name="T146" fmla="*/ 581 w 581"/>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1" h="125">
                  <a:moveTo>
                    <a:pt x="581" y="79"/>
                  </a:moveTo>
                  <a:lnTo>
                    <a:pt x="581" y="67"/>
                  </a:lnTo>
                  <a:lnTo>
                    <a:pt x="580" y="67"/>
                  </a:lnTo>
                  <a:lnTo>
                    <a:pt x="578" y="67"/>
                  </a:lnTo>
                  <a:lnTo>
                    <a:pt x="576" y="67"/>
                  </a:lnTo>
                  <a:lnTo>
                    <a:pt x="576" y="79"/>
                  </a:lnTo>
                  <a:lnTo>
                    <a:pt x="581" y="79"/>
                  </a:lnTo>
                  <a:lnTo>
                    <a:pt x="580" y="109"/>
                  </a:lnTo>
                  <a:lnTo>
                    <a:pt x="578" y="124"/>
                  </a:lnTo>
                  <a:lnTo>
                    <a:pt x="576" y="124"/>
                  </a:lnTo>
                  <a:lnTo>
                    <a:pt x="575" y="124"/>
                  </a:lnTo>
                  <a:lnTo>
                    <a:pt x="575" y="125"/>
                  </a:lnTo>
                  <a:lnTo>
                    <a:pt x="573" y="125"/>
                  </a:lnTo>
                  <a:lnTo>
                    <a:pt x="575" y="109"/>
                  </a:lnTo>
                  <a:lnTo>
                    <a:pt x="576" y="79"/>
                  </a:lnTo>
                  <a:lnTo>
                    <a:pt x="581" y="79"/>
                  </a:lnTo>
                  <a:close/>
                  <a:moveTo>
                    <a:pt x="8" y="1"/>
                  </a:moveTo>
                  <a:lnTo>
                    <a:pt x="3" y="21"/>
                  </a:lnTo>
                  <a:lnTo>
                    <a:pt x="0" y="49"/>
                  </a:lnTo>
                  <a:lnTo>
                    <a:pt x="0" y="53"/>
                  </a:lnTo>
                  <a:lnTo>
                    <a:pt x="2" y="53"/>
                  </a:lnTo>
                  <a:lnTo>
                    <a:pt x="3" y="53"/>
                  </a:lnTo>
                  <a:lnTo>
                    <a:pt x="5" y="53"/>
                  </a:lnTo>
                  <a:lnTo>
                    <a:pt x="5" y="51"/>
                  </a:lnTo>
                  <a:lnTo>
                    <a:pt x="8" y="23"/>
                  </a:lnTo>
                  <a:lnTo>
                    <a:pt x="15" y="0"/>
                  </a:lnTo>
                  <a:lnTo>
                    <a:pt x="13" y="0"/>
                  </a:lnTo>
                  <a:lnTo>
                    <a:pt x="13" y="1"/>
                  </a:lnTo>
                  <a:lnTo>
                    <a:pt x="12" y="1"/>
                  </a:lnTo>
                  <a:lnTo>
                    <a:pt x="10" y="1"/>
                  </a:lnTo>
                  <a:lnTo>
                    <a:pt x="8" y="1"/>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1" name="Freeform 348"/>
            <p:cNvSpPr>
              <a:spLocks noEditPoints="1"/>
            </p:cNvSpPr>
            <p:nvPr/>
          </p:nvSpPr>
          <p:spPr bwMode="auto">
            <a:xfrm>
              <a:off x="1744" y="2866"/>
              <a:ext cx="578" cy="125"/>
            </a:xfrm>
            <a:custGeom>
              <a:avLst/>
              <a:gdLst>
                <a:gd name="T0" fmla="*/ 578 w 578"/>
                <a:gd name="T1" fmla="*/ 79 h 125"/>
                <a:gd name="T2" fmla="*/ 576 w 578"/>
                <a:gd name="T3" fmla="*/ 67 h 125"/>
                <a:gd name="T4" fmla="*/ 576 w 578"/>
                <a:gd name="T5" fmla="*/ 67 h 125"/>
                <a:gd name="T6" fmla="*/ 576 w 578"/>
                <a:gd name="T7" fmla="*/ 67 h 125"/>
                <a:gd name="T8" fmla="*/ 574 w 578"/>
                <a:gd name="T9" fmla="*/ 67 h 125"/>
                <a:gd name="T10" fmla="*/ 574 w 578"/>
                <a:gd name="T11" fmla="*/ 67 h 125"/>
                <a:gd name="T12" fmla="*/ 573 w 578"/>
                <a:gd name="T13" fmla="*/ 67 h 125"/>
                <a:gd name="T14" fmla="*/ 573 w 578"/>
                <a:gd name="T15" fmla="*/ 67 h 125"/>
                <a:gd name="T16" fmla="*/ 573 w 578"/>
                <a:gd name="T17" fmla="*/ 67 h 125"/>
                <a:gd name="T18" fmla="*/ 571 w 578"/>
                <a:gd name="T19" fmla="*/ 67 h 125"/>
                <a:gd name="T20" fmla="*/ 573 w 578"/>
                <a:gd name="T21" fmla="*/ 79 h 125"/>
                <a:gd name="T22" fmla="*/ 578 w 578"/>
                <a:gd name="T23" fmla="*/ 79 h 125"/>
                <a:gd name="T24" fmla="*/ 576 w 578"/>
                <a:gd name="T25" fmla="*/ 109 h 125"/>
                <a:gd name="T26" fmla="*/ 573 w 578"/>
                <a:gd name="T27" fmla="*/ 124 h 125"/>
                <a:gd name="T28" fmla="*/ 573 w 578"/>
                <a:gd name="T29" fmla="*/ 124 h 125"/>
                <a:gd name="T30" fmla="*/ 573 w 578"/>
                <a:gd name="T31" fmla="*/ 125 h 125"/>
                <a:gd name="T32" fmla="*/ 571 w 578"/>
                <a:gd name="T33" fmla="*/ 125 h 125"/>
                <a:gd name="T34" fmla="*/ 571 w 578"/>
                <a:gd name="T35" fmla="*/ 125 h 125"/>
                <a:gd name="T36" fmla="*/ 569 w 578"/>
                <a:gd name="T37" fmla="*/ 125 h 125"/>
                <a:gd name="T38" fmla="*/ 569 w 578"/>
                <a:gd name="T39" fmla="*/ 125 h 125"/>
                <a:gd name="T40" fmla="*/ 569 w 578"/>
                <a:gd name="T41" fmla="*/ 125 h 125"/>
                <a:gd name="T42" fmla="*/ 568 w 578"/>
                <a:gd name="T43" fmla="*/ 125 h 125"/>
                <a:gd name="T44" fmla="*/ 571 w 578"/>
                <a:gd name="T45" fmla="*/ 109 h 125"/>
                <a:gd name="T46" fmla="*/ 573 w 578"/>
                <a:gd name="T47" fmla="*/ 79 h 125"/>
                <a:gd name="T48" fmla="*/ 578 w 578"/>
                <a:gd name="T49" fmla="*/ 79 h 125"/>
                <a:gd name="T50" fmla="*/ 10 w 578"/>
                <a:gd name="T51" fmla="*/ 1 h 125"/>
                <a:gd name="T52" fmla="*/ 5 w 578"/>
                <a:gd name="T53" fmla="*/ 21 h 125"/>
                <a:gd name="T54" fmla="*/ 0 w 578"/>
                <a:gd name="T55" fmla="*/ 51 h 125"/>
                <a:gd name="T56" fmla="*/ 0 w 578"/>
                <a:gd name="T57" fmla="*/ 53 h 125"/>
                <a:gd name="T58" fmla="*/ 0 w 578"/>
                <a:gd name="T59" fmla="*/ 53 h 125"/>
                <a:gd name="T60" fmla="*/ 1 w 578"/>
                <a:gd name="T61" fmla="*/ 53 h 125"/>
                <a:gd name="T62" fmla="*/ 1 w 578"/>
                <a:gd name="T63" fmla="*/ 53 h 125"/>
                <a:gd name="T64" fmla="*/ 3 w 578"/>
                <a:gd name="T65" fmla="*/ 53 h 125"/>
                <a:gd name="T66" fmla="*/ 3 w 578"/>
                <a:gd name="T67" fmla="*/ 53 h 125"/>
                <a:gd name="T68" fmla="*/ 3 w 578"/>
                <a:gd name="T69" fmla="*/ 53 h 125"/>
                <a:gd name="T70" fmla="*/ 5 w 578"/>
                <a:gd name="T71" fmla="*/ 53 h 125"/>
                <a:gd name="T72" fmla="*/ 5 w 578"/>
                <a:gd name="T73" fmla="*/ 53 h 125"/>
                <a:gd name="T74" fmla="*/ 5 w 578"/>
                <a:gd name="T75" fmla="*/ 51 h 125"/>
                <a:gd name="T76" fmla="*/ 10 w 578"/>
                <a:gd name="T77" fmla="*/ 23 h 125"/>
                <a:gd name="T78" fmla="*/ 15 w 578"/>
                <a:gd name="T79" fmla="*/ 0 h 125"/>
                <a:gd name="T80" fmla="*/ 15 w 578"/>
                <a:gd name="T81" fmla="*/ 0 h 125"/>
                <a:gd name="T82" fmla="*/ 13 w 578"/>
                <a:gd name="T83" fmla="*/ 0 h 125"/>
                <a:gd name="T84" fmla="*/ 13 w 578"/>
                <a:gd name="T85" fmla="*/ 0 h 125"/>
                <a:gd name="T86" fmla="*/ 13 w 578"/>
                <a:gd name="T87" fmla="*/ 0 h 125"/>
                <a:gd name="T88" fmla="*/ 11 w 578"/>
                <a:gd name="T89" fmla="*/ 0 h 125"/>
                <a:gd name="T90" fmla="*/ 11 w 578"/>
                <a:gd name="T91" fmla="*/ 1 h 125"/>
                <a:gd name="T92" fmla="*/ 10 w 578"/>
                <a:gd name="T93" fmla="*/ 1 h 125"/>
                <a:gd name="T94" fmla="*/ 10 w 578"/>
                <a:gd name="T95" fmla="*/ 1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78"/>
                <a:gd name="T145" fmla="*/ 0 h 125"/>
                <a:gd name="T146" fmla="*/ 578 w 578"/>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78" h="125">
                  <a:moveTo>
                    <a:pt x="578" y="79"/>
                  </a:moveTo>
                  <a:lnTo>
                    <a:pt x="576" y="67"/>
                  </a:lnTo>
                  <a:lnTo>
                    <a:pt x="574" y="67"/>
                  </a:lnTo>
                  <a:lnTo>
                    <a:pt x="573" y="67"/>
                  </a:lnTo>
                  <a:lnTo>
                    <a:pt x="571" y="67"/>
                  </a:lnTo>
                  <a:lnTo>
                    <a:pt x="573" y="79"/>
                  </a:lnTo>
                  <a:lnTo>
                    <a:pt x="578" y="79"/>
                  </a:lnTo>
                  <a:lnTo>
                    <a:pt x="576" y="109"/>
                  </a:lnTo>
                  <a:lnTo>
                    <a:pt x="573" y="124"/>
                  </a:lnTo>
                  <a:lnTo>
                    <a:pt x="573" y="125"/>
                  </a:lnTo>
                  <a:lnTo>
                    <a:pt x="571" y="125"/>
                  </a:lnTo>
                  <a:lnTo>
                    <a:pt x="569" y="125"/>
                  </a:lnTo>
                  <a:lnTo>
                    <a:pt x="568" y="125"/>
                  </a:lnTo>
                  <a:lnTo>
                    <a:pt x="571" y="109"/>
                  </a:lnTo>
                  <a:lnTo>
                    <a:pt x="573" y="79"/>
                  </a:lnTo>
                  <a:lnTo>
                    <a:pt x="578" y="79"/>
                  </a:lnTo>
                  <a:close/>
                  <a:moveTo>
                    <a:pt x="10" y="1"/>
                  </a:moveTo>
                  <a:lnTo>
                    <a:pt x="5" y="21"/>
                  </a:lnTo>
                  <a:lnTo>
                    <a:pt x="0" y="51"/>
                  </a:lnTo>
                  <a:lnTo>
                    <a:pt x="0" y="53"/>
                  </a:lnTo>
                  <a:lnTo>
                    <a:pt x="1" y="53"/>
                  </a:lnTo>
                  <a:lnTo>
                    <a:pt x="3" y="53"/>
                  </a:lnTo>
                  <a:lnTo>
                    <a:pt x="5" y="53"/>
                  </a:lnTo>
                  <a:lnTo>
                    <a:pt x="5" y="51"/>
                  </a:lnTo>
                  <a:lnTo>
                    <a:pt x="10" y="23"/>
                  </a:lnTo>
                  <a:lnTo>
                    <a:pt x="15" y="0"/>
                  </a:lnTo>
                  <a:lnTo>
                    <a:pt x="13" y="0"/>
                  </a:lnTo>
                  <a:lnTo>
                    <a:pt x="11" y="0"/>
                  </a:lnTo>
                  <a:lnTo>
                    <a:pt x="11" y="1"/>
                  </a:lnTo>
                  <a:lnTo>
                    <a:pt x="10" y="1"/>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2" name="Freeform 349"/>
            <p:cNvSpPr>
              <a:spLocks noEditPoints="1"/>
            </p:cNvSpPr>
            <p:nvPr/>
          </p:nvSpPr>
          <p:spPr bwMode="auto">
            <a:xfrm>
              <a:off x="1747" y="2866"/>
              <a:ext cx="571" cy="125"/>
            </a:xfrm>
            <a:custGeom>
              <a:avLst/>
              <a:gdLst>
                <a:gd name="T0" fmla="*/ 571 w 571"/>
                <a:gd name="T1" fmla="*/ 79 h 125"/>
                <a:gd name="T2" fmla="*/ 571 w 571"/>
                <a:gd name="T3" fmla="*/ 67 h 125"/>
                <a:gd name="T4" fmla="*/ 570 w 571"/>
                <a:gd name="T5" fmla="*/ 67 h 125"/>
                <a:gd name="T6" fmla="*/ 570 w 571"/>
                <a:gd name="T7" fmla="*/ 67 h 125"/>
                <a:gd name="T8" fmla="*/ 570 w 571"/>
                <a:gd name="T9" fmla="*/ 67 h 125"/>
                <a:gd name="T10" fmla="*/ 568 w 571"/>
                <a:gd name="T11" fmla="*/ 67 h 125"/>
                <a:gd name="T12" fmla="*/ 568 w 571"/>
                <a:gd name="T13" fmla="*/ 67 h 125"/>
                <a:gd name="T14" fmla="*/ 568 w 571"/>
                <a:gd name="T15" fmla="*/ 67 h 125"/>
                <a:gd name="T16" fmla="*/ 566 w 571"/>
                <a:gd name="T17" fmla="*/ 67 h 125"/>
                <a:gd name="T18" fmla="*/ 566 w 571"/>
                <a:gd name="T19" fmla="*/ 67 h 125"/>
                <a:gd name="T20" fmla="*/ 566 w 571"/>
                <a:gd name="T21" fmla="*/ 79 h 125"/>
                <a:gd name="T22" fmla="*/ 571 w 571"/>
                <a:gd name="T23" fmla="*/ 79 h 125"/>
                <a:gd name="T24" fmla="*/ 570 w 571"/>
                <a:gd name="T25" fmla="*/ 109 h 125"/>
                <a:gd name="T26" fmla="*/ 568 w 571"/>
                <a:gd name="T27" fmla="*/ 125 h 125"/>
                <a:gd name="T28" fmla="*/ 566 w 571"/>
                <a:gd name="T29" fmla="*/ 125 h 125"/>
                <a:gd name="T30" fmla="*/ 566 w 571"/>
                <a:gd name="T31" fmla="*/ 125 h 125"/>
                <a:gd name="T32" fmla="*/ 566 w 571"/>
                <a:gd name="T33" fmla="*/ 125 h 125"/>
                <a:gd name="T34" fmla="*/ 565 w 571"/>
                <a:gd name="T35" fmla="*/ 125 h 125"/>
                <a:gd name="T36" fmla="*/ 565 w 571"/>
                <a:gd name="T37" fmla="*/ 125 h 125"/>
                <a:gd name="T38" fmla="*/ 565 w 571"/>
                <a:gd name="T39" fmla="*/ 125 h 125"/>
                <a:gd name="T40" fmla="*/ 563 w 571"/>
                <a:gd name="T41" fmla="*/ 125 h 125"/>
                <a:gd name="T42" fmla="*/ 563 w 571"/>
                <a:gd name="T43" fmla="*/ 125 h 125"/>
                <a:gd name="T44" fmla="*/ 565 w 571"/>
                <a:gd name="T45" fmla="*/ 109 h 125"/>
                <a:gd name="T46" fmla="*/ 566 w 571"/>
                <a:gd name="T47" fmla="*/ 79 h 125"/>
                <a:gd name="T48" fmla="*/ 571 w 571"/>
                <a:gd name="T49" fmla="*/ 79 h 125"/>
                <a:gd name="T50" fmla="*/ 10 w 571"/>
                <a:gd name="T51" fmla="*/ 0 h 125"/>
                <a:gd name="T52" fmla="*/ 3 w 571"/>
                <a:gd name="T53" fmla="*/ 23 h 125"/>
                <a:gd name="T54" fmla="*/ 0 w 571"/>
                <a:gd name="T55" fmla="*/ 51 h 125"/>
                <a:gd name="T56" fmla="*/ 0 w 571"/>
                <a:gd name="T57" fmla="*/ 53 h 125"/>
                <a:gd name="T58" fmla="*/ 0 w 571"/>
                <a:gd name="T59" fmla="*/ 53 h 125"/>
                <a:gd name="T60" fmla="*/ 0 w 571"/>
                <a:gd name="T61" fmla="*/ 53 h 125"/>
                <a:gd name="T62" fmla="*/ 2 w 571"/>
                <a:gd name="T63" fmla="*/ 53 h 125"/>
                <a:gd name="T64" fmla="*/ 2 w 571"/>
                <a:gd name="T65" fmla="*/ 53 h 125"/>
                <a:gd name="T66" fmla="*/ 2 w 571"/>
                <a:gd name="T67" fmla="*/ 53 h 125"/>
                <a:gd name="T68" fmla="*/ 3 w 571"/>
                <a:gd name="T69" fmla="*/ 53 h 125"/>
                <a:gd name="T70" fmla="*/ 3 w 571"/>
                <a:gd name="T71" fmla="*/ 53 h 125"/>
                <a:gd name="T72" fmla="*/ 5 w 571"/>
                <a:gd name="T73" fmla="*/ 53 h 125"/>
                <a:gd name="T74" fmla="*/ 5 w 571"/>
                <a:gd name="T75" fmla="*/ 51 h 125"/>
                <a:gd name="T76" fmla="*/ 8 w 571"/>
                <a:gd name="T77" fmla="*/ 23 h 125"/>
                <a:gd name="T78" fmla="*/ 15 w 571"/>
                <a:gd name="T79" fmla="*/ 0 h 125"/>
                <a:gd name="T80" fmla="*/ 13 w 571"/>
                <a:gd name="T81" fmla="*/ 0 h 125"/>
                <a:gd name="T82" fmla="*/ 13 w 571"/>
                <a:gd name="T83" fmla="*/ 0 h 125"/>
                <a:gd name="T84" fmla="*/ 13 w 571"/>
                <a:gd name="T85" fmla="*/ 0 h 125"/>
                <a:gd name="T86" fmla="*/ 12 w 571"/>
                <a:gd name="T87" fmla="*/ 0 h 125"/>
                <a:gd name="T88" fmla="*/ 12 w 571"/>
                <a:gd name="T89" fmla="*/ 0 h 125"/>
                <a:gd name="T90" fmla="*/ 10 w 571"/>
                <a:gd name="T91" fmla="*/ 0 h 125"/>
                <a:gd name="T92" fmla="*/ 10 w 571"/>
                <a:gd name="T93" fmla="*/ 0 h 125"/>
                <a:gd name="T94" fmla="*/ 10 w 571"/>
                <a:gd name="T95" fmla="*/ 0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71"/>
                <a:gd name="T145" fmla="*/ 0 h 125"/>
                <a:gd name="T146" fmla="*/ 571 w 571"/>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71" h="125">
                  <a:moveTo>
                    <a:pt x="571" y="79"/>
                  </a:moveTo>
                  <a:lnTo>
                    <a:pt x="571" y="67"/>
                  </a:lnTo>
                  <a:lnTo>
                    <a:pt x="570" y="67"/>
                  </a:lnTo>
                  <a:lnTo>
                    <a:pt x="568" y="67"/>
                  </a:lnTo>
                  <a:lnTo>
                    <a:pt x="566" y="67"/>
                  </a:lnTo>
                  <a:lnTo>
                    <a:pt x="566" y="79"/>
                  </a:lnTo>
                  <a:lnTo>
                    <a:pt x="571" y="79"/>
                  </a:lnTo>
                  <a:lnTo>
                    <a:pt x="570" y="109"/>
                  </a:lnTo>
                  <a:lnTo>
                    <a:pt x="568" y="125"/>
                  </a:lnTo>
                  <a:lnTo>
                    <a:pt x="566" y="125"/>
                  </a:lnTo>
                  <a:lnTo>
                    <a:pt x="565" y="125"/>
                  </a:lnTo>
                  <a:lnTo>
                    <a:pt x="563" y="125"/>
                  </a:lnTo>
                  <a:lnTo>
                    <a:pt x="565" y="109"/>
                  </a:lnTo>
                  <a:lnTo>
                    <a:pt x="566" y="79"/>
                  </a:lnTo>
                  <a:lnTo>
                    <a:pt x="571" y="79"/>
                  </a:lnTo>
                  <a:close/>
                  <a:moveTo>
                    <a:pt x="10" y="0"/>
                  </a:moveTo>
                  <a:lnTo>
                    <a:pt x="3" y="23"/>
                  </a:lnTo>
                  <a:lnTo>
                    <a:pt x="0" y="51"/>
                  </a:lnTo>
                  <a:lnTo>
                    <a:pt x="0" y="53"/>
                  </a:lnTo>
                  <a:lnTo>
                    <a:pt x="2" y="53"/>
                  </a:lnTo>
                  <a:lnTo>
                    <a:pt x="3" y="53"/>
                  </a:lnTo>
                  <a:lnTo>
                    <a:pt x="5" y="53"/>
                  </a:lnTo>
                  <a:lnTo>
                    <a:pt x="5" y="51"/>
                  </a:lnTo>
                  <a:lnTo>
                    <a:pt x="8" y="23"/>
                  </a:lnTo>
                  <a:lnTo>
                    <a:pt x="15" y="0"/>
                  </a:lnTo>
                  <a:lnTo>
                    <a:pt x="13" y="0"/>
                  </a:lnTo>
                  <a:lnTo>
                    <a:pt x="12" y="0"/>
                  </a:lnTo>
                  <a:lnTo>
                    <a:pt x="1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3" name="Freeform 350"/>
            <p:cNvSpPr>
              <a:spLocks noEditPoints="1"/>
            </p:cNvSpPr>
            <p:nvPr/>
          </p:nvSpPr>
          <p:spPr bwMode="auto">
            <a:xfrm>
              <a:off x="1749" y="2866"/>
              <a:ext cx="568" cy="125"/>
            </a:xfrm>
            <a:custGeom>
              <a:avLst/>
              <a:gdLst>
                <a:gd name="T0" fmla="*/ 568 w 568"/>
                <a:gd name="T1" fmla="*/ 79 h 125"/>
                <a:gd name="T2" fmla="*/ 566 w 568"/>
                <a:gd name="T3" fmla="*/ 67 h 125"/>
                <a:gd name="T4" fmla="*/ 566 w 568"/>
                <a:gd name="T5" fmla="*/ 67 h 125"/>
                <a:gd name="T6" fmla="*/ 566 w 568"/>
                <a:gd name="T7" fmla="*/ 67 h 125"/>
                <a:gd name="T8" fmla="*/ 564 w 568"/>
                <a:gd name="T9" fmla="*/ 67 h 125"/>
                <a:gd name="T10" fmla="*/ 564 w 568"/>
                <a:gd name="T11" fmla="*/ 67 h 125"/>
                <a:gd name="T12" fmla="*/ 563 w 568"/>
                <a:gd name="T13" fmla="*/ 67 h 125"/>
                <a:gd name="T14" fmla="*/ 563 w 568"/>
                <a:gd name="T15" fmla="*/ 67 h 125"/>
                <a:gd name="T16" fmla="*/ 563 w 568"/>
                <a:gd name="T17" fmla="*/ 67 h 125"/>
                <a:gd name="T18" fmla="*/ 561 w 568"/>
                <a:gd name="T19" fmla="*/ 67 h 125"/>
                <a:gd name="T20" fmla="*/ 563 w 568"/>
                <a:gd name="T21" fmla="*/ 79 h 125"/>
                <a:gd name="T22" fmla="*/ 568 w 568"/>
                <a:gd name="T23" fmla="*/ 79 h 125"/>
                <a:gd name="T24" fmla="*/ 566 w 568"/>
                <a:gd name="T25" fmla="*/ 109 h 125"/>
                <a:gd name="T26" fmla="*/ 563 w 568"/>
                <a:gd name="T27" fmla="*/ 125 h 125"/>
                <a:gd name="T28" fmla="*/ 563 w 568"/>
                <a:gd name="T29" fmla="*/ 125 h 125"/>
                <a:gd name="T30" fmla="*/ 563 w 568"/>
                <a:gd name="T31" fmla="*/ 125 h 125"/>
                <a:gd name="T32" fmla="*/ 561 w 568"/>
                <a:gd name="T33" fmla="*/ 125 h 125"/>
                <a:gd name="T34" fmla="*/ 561 w 568"/>
                <a:gd name="T35" fmla="*/ 125 h 125"/>
                <a:gd name="T36" fmla="*/ 559 w 568"/>
                <a:gd name="T37" fmla="*/ 125 h 125"/>
                <a:gd name="T38" fmla="*/ 559 w 568"/>
                <a:gd name="T39" fmla="*/ 125 h 125"/>
                <a:gd name="T40" fmla="*/ 559 w 568"/>
                <a:gd name="T41" fmla="*/ 125 h 125"/>
                <a:gd name="T42" fmla="*/ 558 w 568"/>
                <a:gd name="T43" fmla="*/ 125 h 125"/>
                <a:gd name="T44" fmla="*/ 561 w 568"/>
                <a:gd name="T45" fmla="*/ 109 h 125"/>
                <a:gd name="T46" fmla="*/ 563 w 568"/>
                <a:gd name="T47" fmla="*/ 79 h 125"/>
                <a:gd name="T48" fmla="*/ 568 w 568"/>
                <a:gd name="T49" fmla="*/ 79 h 125"/>
                <a:gd name="T50" fmla="*/ 10 w 568"/>
                <a:gd name="T51" fmla="*/ 0 h 125"/>
                <a:gd name="T52" fmla="*/ 5 w 568"/>
                <a:gd name="T53" fmla="*/ 23 h 125"/>
                <a:gd name="T54" fmla="*/ 0 w 568"/>
                <a:gd name="T55" fmla="*/ 51 h 125"/>
                <a:gd name="T56" fmla="*/ 0 w 568"/>
                <a:gd name="T57" fmla="*/ 53 h 125"/>
                <a:gd name="T58" fmla="*/ 0 w 568"/>
                <a:gd name="T59" fmla="*/ 53 h 125"/>
                <a:gd name="T60" fmla="*/ 1 w 568"/>
                <a:gd name="T61" fmla="*/ 53 h 125"/>
                <a:gd name="T62" fmla="*/ 1 w 568"/>
                <a:gd name="T63" fmla="*/ 53 h 125"/>
                <a:gd name="T64" fmla="*/ 3 w 568"/>
                <a:gd name="T65" fmla="*/ 53 h 125"/>
                <a:gd name="T66" fmla="*/ 3 w 568"/>
                <a:gd name="T67" fmla="*/ 53 h 125"/>
                <a:gd name="T68" fmla="*/ 3 w 568"/>
                <a:gd name="T69" fmla="*/ 53 h 125"/>
                <a:gd name="T70" fmla="*/ 5 w 568"/>
                <a:gd name="T71" fmla="*/ 53 h 125"/>
                <a:gd name="T72" fmla="*/ 5 w 568"/>
                <a:gd name="T73" fmla="*/ 53 h 125"/>
                <a:gd name="T74" fmla="*/ 5 w 568"/>
                <a:gd name="T75" fmla="*/ 51 h 125"/>
                <a:gd name="T76" fmla="*/ 10 w 568"/>
                <a:gd name="T77" fmla="*/ 24 h 125"/>
                <a:gd name="T78" fmla="*/ 15 w 568"/>
                <a:gd name="T79" fmla="*/ 0 h 125"/>
                <a:gd name="T80" fmla="*/ 15 w 568"/>
                <a:gd name="T81" fmla="*/ 0 h 125"/>
                <a:gd name="T82" fmla="*/ 13 w 568"/>
                <a:gd name="T83" fmla="*/ 0 h 125"/>
                <a:gd name="T84" fmla="*/ 13 w 568"/>
                <a:gd name="T85" fmla="*/ 0 h 125"/>
                <a:gd name="T86" fmla="*/ 13 w 568"/>
                <a:gd name="T87" fmla="*/ 0 h 125"/>
                <a:gd name="T88" fmla="*/ 11 w 568"/>
                <a:gd name="T89" fmla="*/ 0 h 125"/>
                <a:gd name="T90" fmla="*/ 11 w 568"/>
                <a:gd name="T91" fmla="*/ 0 h 125"/>
                <a:gd name="T92" fmla="*/ 11 w 568"/>
                <a:gd name="T93" fmla="*/ 0 h 125"/>
                <a:gd name="T94" fmla="*/ 10 w 568"/>
                <a:gd name="T95" fmla="*/ 0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8"/>
                <a:gd name="T145" fmla="*/ 0 h 125"/>
                <a:gd name="T146" fmla="*/ 568 w 568"/>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8" h="125">
                  <a:moveTo>
                    <a:pt x="568" y="79"/>
                  </a:moveTo>
                  <a:lnTo>
                    <a:pt x="566" y="67"/>
                  </a:lnTo>
                  <a:lnTo>
                    <a:pt x="564" y="67"/>
                  </a:lnTo>
                  <a:lnTo>
                    <a:pt x="563" y="67"/>
                  </a:lnTo>
                  <a:lnTo>
                    <a:pt x="561" y="67"/>
                  </a:lnTo>
                  <a:lnTo>
                    <a:pt x="563" y="79"/>
                  </a:lnTo>
                  <a:lnTo>
                    <a:pt x="568" y="79"/>
                  </a:lnTo>
                  <a:lnTo>
                    <a:pt x="566" y="109"/>
                  </a:lnTo>
                  <a:lnTo>
                    <a:pt x="563" y="125"/>
                  </a:lnTo>
                  <a:lnTo>
                    <a:pt x="561" y="125"/>
                  </a:lnTo>
                  <a:lnTo>
                    <a:pt x="559" y="125"/>
                  </a:lnTo>
                  <a:lnTo>
                    <a:pt x="558" y="125"/>
                  </a:lnTo>
                  <a:lnTo>
                    <a:pt x="561" y="109"/>
                  </a:lnTo>
                  <a:lnTo>
                    <a:pt x="563" y="79"/>
                  </a:lnTo>
                  <a:lnTo>
                    <a:pt x="568" y="79"/>
                  </a:lnTo>
                  <a:close/>
                  <a:moveTo>
                    <a:pt x="10" y="0"/>
                  </a:moveTo>
                  <a:lnTo>
                    <a:pt x="5" y="23"/>
                  </a:lnTo>
                  <a:lnTo>
                    <a:pt x="0" y="51"/>
                  </a:lnTo>
                  <a:lnTo>
                    <a:pt x="0" y="53"/>
                  </a:lnTo>
                  <a:lnTo>
                    <a:pt x="1" y="53"/>
                  </a:lnTo>
                  <a:lnTo>
                    <a:pt x="3" y="53"/>
                  </a:lnTo>
                  <a:lnTo>
                    <a:pt x="5" y="53"/>
                  </a:lnTo>
                  <a:lnTo>
                    <a:pt x="5" y="51"/>
                  </a:lnTo>
                  <a:lnTo>
                    <a:pt x="10" y="24"/>
                  </a:lnTo>
                  <a:lnTo>
                    <a:pt x="15" y="0"/>
                  </a:lnTo>
                  <a:lnTo>
                    <a:pt x="13" y="0"/>
                  </a:lnTo>
                  <a:lnTo>
                    <a:pt x="11" y="0"/>
                  </a:lnTo>
                  <a:lnTo>
                    <a:pt x="1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4" name="Freeform 351"/>
            <p:cNvSpPr>
              <a:spLocks noEditPoints="1"/>
            </p:cNvSpPr>
            <p:nvPr/>
          </p:nvSpPr>
          <p:spPr bwMode="auto">
            <a:xfrm>
              <a:off x="1752" y="2866"/>
              <a:ext cx="561" cy="125"/>
            </a:xfrm>
            <a:custGeom>
              <a:avLst/>
              <a:gdLst>
                <a:gd name="T0" fmla="*/ 561 w 561"/>
                <a:gd name="T1" fmla="*/ 79 h 125"/>
                <a:gd name="T2" fmla="*/ 561 w 561"/>
                <a:gd name="T3" fmla="*/ 67 h 125"/>
                <a:gd name="T4" fmla="*/ 560 w 561"/>
                <a:gd name="T5" fmla="*/ 67 h 125"/>
                <a:gd name="T6" fmla="*/ 560 w 561"/>
                <a:gd name="T7" fmla="*/ 67 h 125"/>
                <a:gd name="T8" fmla="*/ 560 w 561"/>
                <a:gd name="T9" fmla="*/ 67 h 125"/>
                <a:gd name="T10" fmla="*/ 558 w 561"/>
                <a:gd name="T11" fmla="*/ 67 h 125"/>
                <a:gd name="T12" fmla="*/ 558 w 561"/>
                <a:gd name="T13" fmla="*/ 67 h 125"/>
                <a:gd name="T14" fmla="*/ 558 w 561"/>
                <a:gd name="T15" fmla="*/ 67 h 125"/>
                <a:gd name="T16" fmla="*/ 556 w 561"/>
                <a:gd name="T17" fmla="*/ 67 h 125"/>
                <a:gd name="T18" fmla="*/ 556 w 561"/>
                <a:gd name="T19" fmla="*/ 67 h 125"/>
                <a:gd name="T20" fmla="*/ 556 w 561"/>
                <a:gd name="T21" fmla="*/ 79 h 125"/>
                <a:gd name="T22" fmla="*/ 561 w 561"/>
                <a:gd name="T23" fmla="*/ 79 h 125"/>
                <a:gd name="T24" fmla="*/ 560 w 561"/>
                <a:gd name="T25" fmla="*/ 109 h 125"/>
                <a:gd name="T26" fmla="*/ 558 w 561"/>
                <a:gd name="T27" fmla="*/ 125 h 125"/>
                <a:gd name="T28" fmla="*/ 556 w 561"/>
                <a:gd name="T29" fmla="*/ 125 h 125"/>
                <a:gd name="T30" fmla="*/ 556 w 561"/>
                <a:gd name="T31" fmla="*/ 125 h 125"/>
                <a:gd name="T32" fmla="*/ 556 w 561"/>
                <a:gd name="T33" fmla="*/ 125 h 125"/>
                <a:gd name="T34" fmla="*/ 555 w 561"/>
                <a:gd name="T35" fmla="*/ 125 h 125"/>
                <a:gd name="T36" fmla="*/ 555 w 561"/>
                <a:gd name="T37" fmla="*/ 125 h 125"/>
                <a:gd name="T38" fmla="*/ 553 w 561"/>
                <a:gd name="T39" fmla="*/ 125 h 125"/>
                <a:gd name="T40" fmla="*/ 553 w 561"/>
                <a:gd name="T41" fmla="*/ 125 h 125"/>
                <a:gd name="T42" fmla="*/ 553 w 561"/>
                <a:gd name="T43" fmla="*/ 125 h 125"/>
                <a:gd name="T44" fmla="*/ 555 w 561"/>
                <a:gd name="T45" fmla="*/ 107 h 125"/>
                <a:gd name="T46" fmla="*/ 556 w 561"/>
                <a:gd name="T47" fmla="*/ 79 h 125"/>
                <a:gd name="T48" fmla="*/ 561 w 561"/>
                <a:gd name="T49" fmla="*/ 79 h 125"/>
                <a:gd name="T50" fmla="*/ 10 w 561"/>
                <a:gd name="T51" fmla="*/ 0 h 125"/>
                <a:gd name="T52" fmla="*/ 3 w 561"/>
                <a:gd name="T53" fmla="*/ 23 h 125"/>
                <a:gd name="T54" fmla="*/ 0 w 561"/>
                <a:gd name="T55" fmla="*/ 51 h 125"/>
                <a:gd name="T56" fmla="*/ 0 w 561"/>
                <a:gd name="T57" fmla="*/ 53 h 125"/>
                <a:gd name="T58" fmla="*/ 0 w 561"/>
                <a:gd name="T59" fmla="*/ 53 h 125"/>
                <a:gd name="T60" fmla="*/ 0 w 561"/>
                <a:gd name="T61" fmla="*/ 53 h 125"/>
                <a:gd name="T62" fmla="*/ 2 w 561"/>
                <a:gd name="T63" fmla="*/ 53 h 125"/>
                <a:gd name="T64" fmla="*/ 2 w 561"/>
                <a:gd name="T65" fmla="*/ 53 h 125"/>
                <a:gd name="T66" fmla="*/ 2 w 561"/>
                <a:gd name="T67" fmla="*/ 53 h 125"/>
                <a:gd name="T68" fmla="*/ 3 w 561"/>
                <a:gd name="T69" fmla="*/ 53 h 125"/>
                <a:gd name="T70" fmla="*/ 3 w 561"/>
                <a:gd name="T71" fmla="*/ 53 h 125"/>
                <a:gd name="T72" fmla="*/ 5 w 561"/>
                <a:gd name="T73" fmla="*/ 53 h 125"/>
                <a:gd name="T74" fmla="*/ 5 w 561"/>
                <a:gd name="T75" fmla="*/ 51 h 125"/>
                <a:gd name="T76" fmla="*/ 8 w 561"/>
                <a:gd name="T77" fmla="*/ 24 h 125"/>
                <a:gd name="T78" fmla="*/ 15 w 561"/>
                <a:gd name="T79" fmla="*/ 0 h 125"/>
                <a:gd name="T80" fmla="*/ 13 w 561"/>
                <a:gd name="T81" fmla="*/ 0 h 125"/>
                <a:gd name="T82" fmla="*/ 13 w 561"/>
                <a:gd name="T83" fmla="*/ 0 h 125"/>
                <a:gd name="T84" fmla="*/ 13 w 561"/>
                <a:gd name="T85" fmla="*/ 0 h 125"/>
                <a:gd name="T86" fmla="*/ 12 w 561"/>
                <a:gd name="T87" fmla="*/ 0 h 125"/>
                <a:gd name="T88" fmla="*/ 12 w 561"/>
                <a:gd name="T89" fmla="*/ 0 h 125"/>
                <a:gd name="T90" fmla="*/ 10 w 561"/>
                <a:gd name="T91" fmla="*/ 0 h 125"/>
                <a:gd name="T92" fmla="*/ 10 w 561"/>
                <a:gd name="T93" fmla="*/ 0 h 125"/>
                <a:gd name="T94" fmla="*/ 10 w 561"/>
                <a:gd name="T95" fmla="*/ 0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1"/>
                <a:gd name="T145" fmla="*/ 0 h 125"/>
                <a:gd name="T146" fmla="*/ 561 w 561"/>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1" h="125">
                  <a:moveTo>
                    <a:pt x="561" y="79"/>
                  </a:moveTo>
                  <a:lnTo>
                    <a:pt x="561" y="67"/>
                  </a:lnTo>
                  <a:lnTo>
                    <a:pt x="560" y="67"/>
                  </a:lnTo>
                  <a:lnTo>
                    <a:pt x="558" y="67"/>
                  </a:lnTo>
                  <a:lnTo>
                    <a:pt x="556" y="67"/>
                  </a:lnTo>
                  <a:lnTo>
                    <a:pt x="556" y="79"/>
                  </a:lnTo>
                  <a:lnTo>
                    <a:pt x="561" y="79"/>
                  </a:lnTo>
                  <a:lnTo>
                    <a:pt x="560" y="109"/>
                  </a:lnTo>
                  <a:lnTo>
                    <a:pt x="558" y="125"/>
                  </a:lnTo>
                  <a:lnTo>
                    <a:pt x="556" y="125"/>
                  </a:lnTo>
                  <a:lnTo>
                    <a:pt x="555" y="125"/>
                  </a:lnTo>
                  <a:lnTo>
                    <a:pt x="553" y="125"/>
                  </a:lnTo>
                  <a:lnTo>
                    <a:pt x="555" y="107"/>
                  </a:lnTo>
                  <a:lnTo>
                    <a:pt x="556" y="79"/>
                  </a:lnTo>
                  <a:lnTo>
                    <a:pt x="561" y="79"/>
                  </a:lnTo>
                  <a:close/>
                  <a:moveTo>
                    <a:pt x="10" y="0"/>
                  </a:moveTo>
                  <a:lnTo>
                    <a:pt x="3" y="23"/>
                  </a:lnTo>
                  <a:lnTo>
                    <a:pt x="0" y="51"/>
                  </a:lnTo>
                  <a:lnTo>
                    <a:pt x="0" y="53"/>
                  </a:lnTo>
                  <a:lnTo>
                    <a:pt x="2" y="53"/>
                  </a:lnTo>
                  <a:lnTo>
                    <a:pt x="3" y="53"/>
                  </a:lnTo>
                  <a:lnTo>
                    <a:pt x="5" y="53"/>
                  </a:lnTo>
                  <a:lnTo>
                    <a:pt x="5" y="51"/>
                  </a:lnTo>
                  <a:lnTo>
                    <a:pt x="8" y="24"/>
                  </a:lnTo>
                  <a:lnTo>
                    <a:pt x="15" y="0"/>
                  </a:lnTo>
                  <a:lnTo>
                    <a:pt x="13" y="0"/>
                  </a:lnTo>
                  <a:lnTo>
                    <a:pt x="12" y="0"/>
                  </a:lnTo>
                  <a:lnTo>
                    <a:pt x="1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5" name="Freeform 352"/>
            <p:cNvSpPr>
              <a:spLocks noEditPoints="1"/>
            </p:cNvSpPr>
            <p:nvPr/>
          </p:nvSpPr>
          <p:spPr bwMode="auto">
            <a:xfrm>
              <a:off x="1754" y="2866"/>
              <a:ext cx="558" cy="125"/>
            </a:xfrm>
            <a:custGeom>
              <a:avLst/>
              <a:gdLst>
                <a:gd name="T0" fmla="*/ 558 w 558"/>
                <a:gd name="T1" fmla="*/ 79 h 125"/>
                <a:gd name="T2" fmla="*/ 556 w 558"/>
                <a:gd name="T3" fmla="*/ 67 h 125"/>
                <a:gd name="T4" fmla="*/ 556 w 558"/>
                <a:gd name="T5" fmla="*/ 67 h 125"/>
                <a:gd name="T6" fmla="*/ 556 w 558"/>
                <a:gd name="T7" fmla="*/ 67 h 125"/>
                <a:gd name="T8" fmla="*/ 554 w 558"/>
                <a:gd name="T9" fmla="*/ 67 h 125"/>
                <a:gd name="T10" fmla="*/ 554 w 558"/>
                <a:gd name="T11" fmla="*/ 67 h 125"/>
                <a:gd name="T12" fmla="*/ 553 w 558"/>
                <a:gd name="T13" fmla="*/ 67 h 125"/>
                <a:gd name="T14" fmla="*/ 553 w 558"/>
                <a:gd name="T15" fmla="*/ 67 h 125"/>
                <a:gd name="T16" fmla="*/ 553 w 558"/>
                <a:gd name="T17" fmla="*/ 67 h 125"/>
                <a:gd name="T18" fmla="*/ 551 w 558"/>
                <a:gd name="T19" fmla="*/ 67 h 125"/>
                <a:gd name="T20" fmla="*/ 553 w 558"/>
                <a:gd name="T21" fmla="*/ 79 h 125"/>
                <a:gd name="T22" fmla="*/ 558 w 558"/>
                <a:gd name="T23" fmla="*/ 79 h 125"/>
                <a:gd name="T24" fmla="*/ 556 w 558"/>
                <a:gd name="T25" fmla="*/ 109 h 125"/>
                <a:gd name="T26" fmla="*/ 553 w 558"/>
                <a:gd name="T27" fmla="*/ 125 h 125"/>
                <a:gd name="T28" fmla="*/ 553 w 558"/>
                <a:gd name="T29" fmla="*/ 125 h 125"/>
                <a:gd name="T30" fmla="*/ 551 w 558"/>
                <a:gd name="T31" fmla="*/ 125 h 125"/>
                <a:gd name="T32" fmla="*/ 551 w 558"/>
                <a:gd name="T33" fmla="*/ 125 h 125"/>
                <a:gd name="T34" fmla="*/ 551 w 558"/>
                <a:gd name="T35" fmla="*/ 125 h 125"/>
                <a:gd name="T36" fmla="*/ 550 w 558"/>
                <a:gd name="T37" fmla="*/ 125 h 125"/>
                <a:gd name="T38" fmla="*/ 550 w 558"/>
                <a:gd name="T39" fmla="*/ 125 h 125"/>
                <a:gd name="T40" fmla="*/ 550 w 558"/>
                <a:gd name="T41" fmla="*/ 125 h 125"/>
                <a:gd name="T42" fmla="*/ 548 w 558"/>
                <a:gd name="T43" fmla="*/ 125 h 125"/>
                <a:gd name="T44" fmla="*/ 551 w 558"/>
                <a:gd name="T45" fmla="*/ 107 h 125"/>
                <a:gd name="T46" fmla="*/ 553 w 558"/>
                <a:gd name="T47" fmla="*/ 79 h 125"/>
                <a:gd name="T48" fmla="*/ 558 w 558"/>
                <a:gd name="T49" fmla="*/ 79 h 125"/>
                <a:gd name="T50" fmla="*/ 10 w 558"/>
                <a:gd name="T51" fmla="*/ 0 h 125"/>
                <a:gd name="T52" fmla="*/ 5 w 558"/>
                <a:gd name="T53" fmla="*/ 24 h 125"/>
                <a:gd name="T54" fmla="*/ 0 w 558"/>
                <a:gd name="T55" fmla="*/ 51 h 125"/>
                <a:gd name="T56" fmla="*/ 0 w 558"/>
                <a:gd name="T57" fmla="*/ 53 h 125"/>
                <a:gd name="T58" fmla="*/ 0 w 558"/>
                <a:gd name="T59" fmla="*/ 53 h 125"/>
                <a:gd name="T60" fmla="*/ 1 w 558"/>
                <a:gd name="T61" fmla="*/ 53 h 125"/>
                <a:gd name="T62" fmla="*/ 1 w 558"/>
                <a:gd name="T63" fmla="*/ 53 h 125"/>
                <a:gd name="T64" fmla="*/ 3 w 558"/>
                <a:gd name="T65" fmla="*/ 53 h 125"/>
                <a:gd name="T66" fmla="*/ 3 w 558"/>
                <a:gd name="T67" fmla="*/ 53 h 125"/>
                <a:gd name="T68" fmla="*/ 3 w 558"/>
                <a:gd name="T69" fmla="*/ 53 h 125"/>
                <a:gd name="T70" fmla="*/ 5 w 558"/>
                <a:gd name="T71" fmla="*/ 53 h 125"/>
                <a:gd name="T72" fmla="*/ 5 w 558"/>
                <a:gd name="T73" fmla="*/ 53 h 125"/>
                <a:gd name="T74" fmla="*/ 5 w 558"/>
                <a:gd name="T75" fmla="*/ 53 h 125"/>
                <a:gd name="T76" fmla="*/ 10 w 558"/>
                <a:gd name="T77" fmla="*/ 24 h 125"/>
                <a:gd name="T78" fmla="*/ 15 w 558"/>
                <a:gd name="T79" fmla="*/ 0 h 125"/>
                <a:gd name="T80" fmla="*/ 15 w 558"/>
                <a:gd name="T81" fmla="*/ 0 h 125"/>
                <a:gd name="T82" fmla="*/ 15 w 558"/>
                <a:gd name="T83" fmla="*/ 0 h 125"/>
                <a:gd name="T84" fmla="*/ 13 w 558"/>
                <a:gd name="T85" fmla="*/ 0 h 125"/>
                <a:gd name="T86" fmla="*/ 13 w 558"/>
                <a:gd name="T87" fmla="*/ 0 h 125"/>
                <a:gd name="T88" fmla="*/ 11 w 558"/>
                <a:gd name="T89" fmla="*/ 0 h 125"/>
                <a:gd name="T90" fmla="*/ 11 w 558"/>
                <a:gd name="T91" fmla="*/ 0 h 125"/>
                <a:gd name="T92" fmla="*/ 11 w 558"/>
                <a:gd name="T93" fmla="*/ 0 h 125"/>
                <a:gd name="T94" fmla="*/ 10 w 558"/>
                <a:gd name="T95" fmla="*/ 0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8"/>
                <a:gd name="T145" fmla="*/ 0 h 125"/>
                <a:gd name="T146" fmla="*/ 558 w 558"/>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8" h="125">
                  <a:moveTo>
                    <a:pt x="558" y="79"/>
                  </a:moveTo>
                  <a:lnTo>
                    <a:pt x="556" y="67"/>
                  </a:lnTo>
                  <a:lnTo>
                    <a:pt x="554" y="67"/>
                  </a:lnTo>
                  <a:lnTo>
                    <a:pt x="553" y="67"/>
                  </a:lnTo>
                  <a:lnTo>
                    <a:pt x="551" y="67"/>
                  </a:lnTo>
                  <a:lnTo>
                    <a:pt x="553" y="79"/>
                  </a:lnTo>
                  <a:lnTo>
                    <a:pt x="558" y="79"/>
                  </a:lnTo>
                  <a:lnTo>
                    <a:pt x="556" y="109"/>
                  </a:lnTo>
                  <a:lnTo>
                    <a:pt x="553" y="125"/>
                  </a:lnTo>
                  <a:lnTo>
                    <a:pt x="551" y="125"/>
                  </a:lnTo>
                  <a:lnTo>
                    <a:pt x="550" y="125"/>
                  </a:lnTo>
                  <a:lnTo>
                    <a:pt x="548" y="125"/>
                  </a:lnTo>
                  <a:lnTo>
                    <a:pt x="551" y="107"/>
                  </a:lnTo>
                  <a:lnTo>
                    <a:pt x="553" y="79"/>
                  </a:lnTo>
                  <a:lnTo>
                    <a:pt x="558" y="79"/>
                  </a:lnTo>
                  <a:close/>
                  <a:moveTo>
                    <a:pt x="10" y="0"/>
                  </a:moveTo>
                  <a:lnTo>
                    <a:pt x="5" y="24"/>
                  </a:lnTo>
                  <a:lnTo>
                    <a:pt x="0" y="51"/>
                  </a:lnTo>
                  <a:lnTo>
                    <a:pt x="0" y="53"/>
                  </a:lnTo>
                  <a:lnTo>
                    <a:pt x="1" y="53"/>
                  </a:lnTo>
                  <a:lnTo>
                    <a:pt x="3" y="53"/>
                  </a:lnTo>
                  <a:lnTo>
                    <a:pt x="5" y="53"/>
                  </a:lnTo>
                  <a:lnTo>
                    <a:pt x="10" y="24"/>
                  </a:lnTo>
                  <a:lnTo>
                    <a:pt x="15" y="0"/>
                  </a:lnTo>
                  <a:lnTo>
                    <a:pt x="13" y="0"/>
                  </a:lnTo>
                  <a:lnTo>
                    <a:pt x="11" y="0"/>
                  </a:lnTo>
                  <a:lnTo>
                    <a:pt x="10"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6" name="Freeform 353"/>
            <p:cNvSpPr>
              <a:spLocks noEditPoints="1"/>
            </p:cNvSpPr>
            <p:nvPr/>
          </p:nvSpPr>
          <p:spPr bwMode="auto">
            <a:xfrm>
              <a:off x="1757" y="2866"/>
              <a:ext cx="551" cy="127"/>
            </a:xfrm>
            <a:custGeom>
              <a:avLst/>
              <a:gdLst>
                <a:gd name="T0" fmla="*/ 551 w 551"/>
                <a:gd name="T1" fmla="*/ 79 h 127"/>
                <a:gd name="T2" fmla="*/ 551 w 551"/>
                <a:gd name="T3" fmla="*/ 67 h 127"/>
                <a:gd name="T4" fmla="*/ 550 w 551"/>
                <a:gd name="T5" fmla="*/ 67 h 127"/>
                <a:gd name="T6" fmla="*/ 550 w 551"/>
                <a:gd name="T7" fmla="*/ 67 h 127"/>
                <a:gd name="T8" fmla="*/ 550 w 551"/>
                <a:gd name="T9" fmla="*/ 67 h 127"/>
                <a:gd name="T10" fmla="*/ 548 w 551"/>
                <a:gd name="T11" fmla="*/ 67 h 127"/>
                <a:gd name="T12" fmla="*/ 548 w 551"/>
                <a:gd name="T13" fmla="*/ 67 h 127"/>
                <a:gd name="T14" fmla="*/ 548 w 551"/>
                <a:gd name="T15" fmla="*/ 67 h 127"/>
                <a:gd name="T16" fmla="*/ 547 w 551"/>
                <a:gd name="T17" fmla="*/ 67 h 127"/>
                <a:gd name="T18" fmla="*/ 547 w 551"/>
                <a:gd name="T19" fmla="*/ 67 h 127"/>
                <a:gd name="T20" fmla="*/ 547 w 551"/>
                <a:gd name="T21" fmla="*/ 79 h 127"/>
                <a:gd name="T22" fmla="*/ 551 w 551"/>
                <a:gd name="T23" fmla="*/ 79 h 127"/>
                <a:gd name="T24" fmla="*/ 550 w 551"/>
                <a:gd name="T25" fmla="*/ 107 h 127"/>
                <a:gd name="T26" fmla="*/ 548 w 551"/>
                <a:gd name="T27" fmla="*/ 125 h 127"/>
                <a:gd name="T28" fmla="*/ 547 w 551"/>
                <a:gd name="T29" fmla="*/ 125 h 127"/>
                <a:gd name="T30" fmla="*/ 547 w 551"/>
                <a:gd name="T31" fmla="*/ 125 h 127"/>
                <a:gd name="T32" fmla="*/ 547 w 551"/>
                <a:gd name="T33" fmla="*/ 125 h 127"/>
                <a:gd name="T34" fmla="*/ 545 w 551"/>
                <a:gd name="T35" fmla="*/ 125 h 127"/>
                <a:gd name="T36" fmla="*/ 545 w 551"/>
                <a:gd name="T37" fmla="*/ 127 h 127"/>
                <a:gd name="T38" fmla="*/ 543 w 551"/>
                <a:gd name="T39" fmla="*/ 127 h 127"/>
                <a:gd name="T40" fmla="*/ 543 w 551"/>
                <a:gd name="T41" fmla="*/ 127 h 127"/>
                <a:gd name="T42" fmla="*/ 543 w 551"/>
                <a:gd name="T43" fmla="*/ 127 h 127"/>
                <a:gd name="T44" fmla="*/ 545 w 551"/>
                <a:gd name="T45" fmla="*/ 107 h 127"/>
                <a:gd name="T46" fmla="*/ 547 w 551"/>
                <a:gd name="T47" fmla="*/ 79 h 127"/>
                <a:gd name="T48" fmla="*/ 551 w 551"/>
                <a:gd name="T49" fmla="*/ 79 h 127"/>
                <a:gd name="T50" fmla="*/ 10 w 551"/>
                <a:gd name="T51" fmla="*/ 0 h 127"/>
                <a:gd name="T52" fmla="*/ 3 w 551"/>
                <a:gd name="T53" fmla="*/ 24 h 127"/>
                <a:gd name="T54" fmla="*/ 0 w 551"/>
                <a:gd name="T55" fmla="*/ 51 h 127"/>
                <a:gd name="T56" fmla="*/ 0 w 551"/>
                <a:gd name="T57" fmla="*/ 53 h 127"/>
                <a:gd name="T58" fmla="*/ 0 w 551"/>
                <a:gd name="T59" fmla="*/ 53 h 127"/>
                <a:gd name="T60" fmla="*/ 0 w 551"/>
                <a:gd name="T61" fmla="*/ 53 h 127"/>
                <a:gd name="T62" fmla="*/ 2 w 551"/>
                <a:gd name="T63" fmla="*/ 53 h 127"/>
                <a:gd name="T64" fmla="*/ 2 w 551"/>
                <a:gd name="T65" fmla="*/ 53 h 127"/>
                <a:gd name="T66" fmla="*/ 2 w 551"/>
                <a:gd name="T67" fmla="*/ 53 h 127"/>
                <a:gd name="T68" fmla="*/ 3 w 551"/>
                <a:gd name="T69" fmla="*/ 53 h 127"/>
                <a:gd name="T70" fmla="*/ 3 w 551"/>
                <a:gd name="T71" fmla="*/ 53 h 127"/>
                <a:gd name="T72" fmla="*/ 5 w 551"/>
                <a:gd name="T73" fmla="*/ 53 h 127"/>
                <a:gd name="T74" fmla="*/ 5 w 551"/>
                <a:gd name="T75" fmla="*/ 53 h 127"/>
                <a:gd name="T76" fmla="*/ 8 w 551"/>
                <a:gd name="T77" fmla="*/ 24 h 127"/>
                <a:gd name="T78" fmla="*/ 15 w 551"/>
                <a:gd name="T79" fmla="*/ 0 h 127"/>
                <a:gd name="T80" fmla="*/ 13 w 551"/>
                <a:gd name="T81" fmla="*/ 0 h 127"/>
                <a:gd name="T82" fmla="*/ 13 w 551"/>
                <a:gd name="T83" fmla="*/ 0 h 127"/>
                <a:gd name="T84" fmla="*/ 13 w 551"/>
                <a:gd name="T85" fmla="*/ 0 h 127"/>
                <a:gd name="T86" fmla="*/ 12 w 551"/>
                <a:gd name="T87" fmla="*/ 0 h 127"/>
                <a:gd name="T88" fmla="*/ 12 w 551"/>
                <a:gd name="T89" fmla="*/ 0 h 127"/>
                <a:gd name="T90" fmla="*/ 12 w 551"/>
                <a:gd name="T91" fmla="*/ 0 h 127"/>
                <a:gd name="T92" fmla="*/ 10 w 551"/>
                <a:gd name="T93" fmla="*/ 0 h 127"/>
                <a:gd name="T94" fmla="*/ 10 w 551"/>
                <a:gd name="T95" fmla="*/ 0 h 1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1"/>
                <a:gd name="T145" fmla="*/ 0 h 127"/>
                <a:gd name="T146" fmla="*/ 551 w 551"/>
                <a:gd name="T147" fmla="*/ 127 h 1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1" h="127">
                  <a:moveTo>
                    <a:pt x="551" y="79"/>
                  </a:moveTo>
                  <a:lnTo>
                    <a:pt x="551" y="67"/>
                  </a:lnTo>
                  <a:lnTo>
                    <a:pt x="550" y="67"/>
                  </a:lnTo>
                  <a:lnTo>
                    <a:pt x="548" y="67"/>
                  </a:lnTo>
                  <a:lnTo>
                    <a:pt x="547" y="67"/>
                  </a:lnTo>
                  <a:lnTo>
                    <a:pt x="547" y="79"/>
                  </a:lnTo>
                  <a:lnTo>
                    <a:pt x="551" y="79"/>
                  </a:lnTo>
                  <a:lnTo>
                    <a:pt x="550" y="107"/>
                  </a:lnTo>
                  <a:lnTo>
                    <a:pt x="548" y="125"/>
                  </a:lnTo>
                  <a:lnTo>
                    <a:pt x="547" y="125"/>
                  </a:lnTo>
                  <a:lnTo>
                    <a:pt x="545" y="125"/>
                  </a:lnTo>
                  <a:lnTo>
                    <a:pt x="545" y="127"/>
                  </a:lnTo>
                  <a:lnTo>
                    <a:pt x="543" y="127"/>
                  </a:lnTo>
                  <a:lnTo>
                    <a:pt x="545" y="107"/>
                  </a:lnTo>
                  <a:lnTo>
                    <a:pt x="547" y="79"/>
                  </a:lnTo>
                  <a:lnTo>
                    <a:pt x="551" y="79"/>
                  </a:lnTo>
                  <a:close/>
                  <a:moveTo>
                    <a:pt x="10" y="0"/>
                  </a:moveTo>
                  <a:lnTo>
                    <a:pt x="3" y="24"/>
                  </a:lnTo>
                  <a:lnTo>
                    <a:pt x="0" y="51"/>
                  </a:lnTo>
                  <a:lnTo>
                    <a:pt x="0" y="53"/>
                  </a:lnTo>
                  <a:lnTo>
                    <a:pt x="2" y="53"/>
                  </a:lnTo>
                  <a:lnTo>
                    <a:pt x="3" y="53"/>
                  </a:lnTo>
                  <a:lnTo>
                    <a:pt x="5" y="53"/>
                  </a:lnTo>
                  <a:lnTo>
                    <a:pt x="8" y="24"/>
                  </a:lnTo>
                  <a:lnTo>
                    <a:pt x="15" y="0"/>
                  </a:lnTo>
                  <a:lnTo>
                    <a:pt x="13" y="0"/>
                  </a:lnTo>
                  <a:lnTo>
                    <a:pt x="12"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7" name="Freeform 354"/>
            <p:cNvSpPr>
              <a:spLocks noEditPoints="1"/>
            </p:cNvSpPr>
            <p:nvPr/>
          </p:nvSpPr>
          <p:spPr bwMode="auto">
            <a:xfrm>
              <a:off x="1759" y="2866"/>
              <a:ext cx="548" cy="127"/>
            </a:xfrm>
            <a:custGeom>
              <a:avLst/>
              <a:gdLst>
                <a:gd name="T0" fmla="*/ 548 w 548"/>
                <a:gd name="T1" fmla="*/ 79 h 127"/>
                <a:gd name="T2" fmla="*/ 546 w 548"/>
                <a:gd name="T3" fmla="*/ 67 h 127"/>
                <a:gd name="T4" fmla="*/ 546 w 548"/>
                <a:gd name="T5" fmla="*/ 67 h 127"/>
                <a:gd name="T6" fmla="*/ 546 w 548"/>
                <a:gd name="T7" fmla="*/ 67 h 127"/>
                <a:gd name="T8" fmla="*/ 545 w 548"/>
                <a:gd name="T9" fmla="*/ 67 h 127"/>
                <a:gd name="T10" fmla="*/ 545 w 548"/>
                <a:gd name="T11" fmla="*/ 67 h 127"/>
                <a:gd name="T12" fmla="*/ 543 w 548"/>
                <a:gd name="T13" fmla="*/ 67 h 127"/>
                <a:gd name="T14" fmla="*/ 543 w 548"/>
                <a:gd name="T15" fmla="*/ 67 h 127"/>
                <a:gd name="T16" fmla="*/ 543 w 548"/>
                <a:gd name="T17" fmla="*/ 67 h 127"/>
                <a:gd name="T18" fmla="*/ 541 w 548"/>
                <a:gd name="T19" fmla="*/ 67 h 127"/>
                <a:gd name="T20" fmla="*/ 543 w 548"/>
                <a:gd name="T21" fmla="*/ 79 h 127"/>
                <a:gd name="T22" fmla="*/ 548 w 548"/>
                <a:gd name="T23" fmla="*/ 79 h 127"/>
                <a:gd name="T24" fmla="*/ 546 w 548"/>
                <a:gd name="T25" fmla="*/ 107 h 127"/>
                <a:gd name="T26" fmla="*/ 543 w 548"/>
                <a:gd name="T27" fmla="*/ 125 h 127"/>
                <a:gd name="T28" fmla="*/ 543 w 548"/>
                <a:gd name="T29" fmla="*/ 127 h 127"/>
                <a:gd name="T30" fmla="*/ 541 w 548"/>
                <a:gd name="T31" fmla="*/ 127 h 127"/>
                <a:gd name="T32" fmla="*/ 541 w 548"/>
                <a:gd name="T33" fmla="*/ 127 h 127"/>
                <a:gd name="T34" fmla="*/ 541 w 548"/>
                <a:gd name="T35" fmla="*/ 127 h 127"/>
                <a:gd name="T36" fmla="*/ 540 w 548"/>
                <a:gd name="T37" fmla="*/ 127 h 127"/>
                <a:gd name="T38" fmla="*/ 540 w 548"/>
                <a:gd name="T39" fmla="*/ 127 h 127"/>
                <a:gd name="T40" fmla="*/ 540 w 548"/>
                <a:gd name="T41" fmla="*/ 127 h 127"/>
                <a:gd name="T42" fmla="*/ 538 w 548"/>
                <a:gd name="T43" fmla="*/ 127 h 127"/>
                <a:gd name="T44" fmla="*/ 538 w 548"/>
                <a:gd name="T45" fmla="*/ 127 h 127"/>
                <a:gd name="T46" fmla="*/ 538 w 548"/>
                <a:gd name="T47" fmla="*/ 127 h 127"/>
                <a:gd name="T48" fmla="*/ 538 w 548"/>
                <a:gd name="T49" fmla="*/ 127 h 127"/>
                <a:gd name="T50" fmla="*/ 538 w 548"/>
                <a:gd name="T51" fmla="*/ 127 h 127"/>
                <a:gd name="T52" fmla="*/ 538 w 548"/>
                <a:gd name="T53" fmla="*/ 127 h 127"/>
                <a:gd name="T54" fmla="*/ 538 w 548"/>
                <a:gd name="T55" fmla="*/ 127 h 127"/>
                <a:gd name="T56" fmla="*/ 538 w 548"/>
                <a:gd name="T57" fmla="*/ 127 h 127"/>
                <a:gd name="T58" fmla="*/ 538 w 548"/>
                <a:gd name="T59" fmla="*/ 127 h 127"/>
                <a:gd name="T60" fmla="*/ 541 w 548"/>
                <a:gd name="T61" fmla="*/ 107 h 127"/>
                <a:gd name="T62" fmla="*/ 543 w 548"/>
                <a:gd name="T63" fmla="*/ 79 h 127"/>
                <a:gd name="T64" fmla="*/ 548 w 548"/>
                <a:gd name="T65" fmla="*/ 79 h 127"/>
                <a:gd name="T66" fmla="*/ 10 w 548"/>
                <a:gd name="T67" fmla="*/ 0 h 127"/>
                <a:gd name="T68" fmla="*/ 5 w 548"/>
                <a:gd name="T69" fmla="*/ 24 h 127"/>
                <a:gd name="T70" fmla="*/ 0 w 548"/>
                <a:gd name="T71" fmla="*/ 53 h 127"/>
                <a:gd name="T72" fmla="*/ 0 w 548"/>
                <a:gd name="T73" fmla="*/ 53 h 127"/>
                <a:gd name="T74" fmla="*/ 0 w 548"/>
                <a:gd name="T75" fmla="*/ 53 h 127"/>
                <a:gd name="T76" fmla="*/ 1 w 548"/>
                <a:gd name="T77" fmla="*/ 53 h 127"/>
                <a:gd name="T78" fmla="*/ 1 w 548"/>
                <a:gd name="T79" fmla="*/ 53 h 127"/>
                <a:gd name="T80" fmla="*/ 3 w 548"/>
                <a:gd name="T81" fmla="*/ 53 h 127"/>
                <a:gd name="T82" fmla="*/ 3 w 548"/>
                <a:gd name="T83" fmla="*/ 53 h 127"/>
                <a:gd name="T84" fmla="*/ 3 w 548"/>
                <a:gd name="T85" fmla="*/ 53 h 127"/>
                <a:gd name="T86" fmla="*/ 5 w 548"/>
                <a:gd name="T87" fmla="*/ 53 h 127"/>
                <a:gd name="T88" fmla="*/ 5 w 548"/>
                <a:gd name="T89" fmla="*/ 53 h 127"/>
                <a:gd name="T90" fmla="*/ 8 w 548"/>
                <a:gd name="T91" fmla="*/ 26 h 127"/>
                <a:gd name="T92" fmla="*/ 15 w 548"/>
                <a:gd name="T93" fmla="*/ 0 h 127"/>
                <a:gd name="T94" fmla="*/ 15 w 548"/>
                <a:gd name="T95" fmla="*/ 0 h 127"/>
                <a:gd name="T96" fmla="*/ 15 w 548"/>
                <a:gd name="T97" fmla="*/ 0 h 127"/>
                <a:gd name="T98" fmla="*/ 13 w 548"/>
                <a:gd name="T99" fmla="*/ 0 h 127"/>
                <a:gd name="T100" fmla="*/ 13 w 548"/>
                <a:gd name="T101" fmla="*/ 0 h 127"/>
                <a:gd name="T102" fmla="*/ 11 w 548"/>
                <a:gd name="T103" fmla="*/ 0 h 127"/>
                <a:gd name="T104" fmla="*/ 11 w 548"/>
                <a:gd name="T105" fmla="*/ 0 h 127"/>
                <a:gd name="T106" fmla="*/ 11 w 548"/>
                <a:gd name="T107" fmla="*/ 0 h 127"/>
                <a:gd name="T108" fmla="*/ 10 w 548"/>
                <a:gd name="T109" fmla="*/ 0 h 1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8"/>
                <a:gd name="T166" fmla="*/ 0 h 127"/>
                <a:gd name="T167" fmla="*/ 548 w 548"/>
                <a:gd name="T168" fmla="*/ 127 h 1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8" h="127">
                  <a:moveTo>
                    <a:pt x="548" y="79"/>
                  </a:moveTo>
                  <a:lnTo>
                    <a:pt x="546" y="67"/>
                  </a:lnTo>
                  <a:lnTo>
                    <a:pt x="545" y="67"/>
                  </a:lnTo>
                  <a:lnTo>
                    <a:pt x="543" y="67"/>
                  </a:lnTo>
                  <a:lnTo>
                    <a:pt x="541" y="67"/>
                  </a:lnTo>
                  <a:lnTo>
                    <a:pt x="543" y="79"/>
                  </a:lnTo>
                  <a:lnTo>
                    <a:pt x="548" y="79"/>
                  </a:lnTo>
                  <a:lnTo>
                    <a:pt x="546" y="107"/>
                  </a:lnTo>
                  <a:lnTo>
                    <a:pt x="543" y="125"/>
                  </a:lnTo>
                  <a:lnTo>
                    <a:pt x="543" y="127"/>
                  </a:lnTo>
                  <a:lnTo>
                    <a:pt x="541" y="127"/>
                  </a:lnTo>
                  <a:lnTo>
                    <a:pt x="540" y="127"/>
                  </a:lnTo>
                  <a:lnTo>
                    <a:pt x="538" y="127"/>
                  </a:lnTo>
                  <a:lnTo>
                    <a:pt x="541" y="107"/>
                  </a:lnTo>
                  <a:lnTo>
                    <a:pt x="543" y="79"/>
                  </a:lnTo>
                  <a:lnTo>
                    <a:pt x="548" y="79"/>
                  </a:lnTo>
                  <a:close/>
                  <a:moveTo>
                    <a:pt x="10" y="0"/>
                  </a:moveTo>
                  <a:lnTo>
                    <a:pt x="5" y="24"/>
                  </a:lnTo>
                  <a:lnTo>
                    <a:pt x="0" y="53"/>
                  </a:lnTo>
                  <a:lnTo>
                    <a:pt x="1" y="53"/>
                  </a:lnTo>
                  <a:lnTo>
                    <a:pt x="3" y="53"/>
                  </a:lnTo>
                  <a:lnTo>
                    <a:pt x="5" y="53"/>
                  </a:lnTo>
                  <a:lnTo>
                    <a:pt x="8" y="26"/>
                  </a:lnTo>
                  <a:lnTo>
                    <a:pt x="15" y="0"/>
                  </a:lnTo>
                  <a:lnTo>
                    <a:pt x="13" y="0"/>
                  </a:lnTo>
                  <a:lnTo>
                    <a:pt x="11"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8" name="Freeform 355"/>
            <p:cNvSpPr>
              <a:spLocks noEditPoints="1"/>
            </p:cNvSpPr>
            <p:nvPr/>
          </p:nvSpPr>
          <p:spPr bwMode="auto">
            <a:xfrm>
              <a:off x="1762" y="2866"/>
              <a:ext cx="542" cy="127"/>
            </a:xfrm>
            <a:custGeom>
              <a:avLst/>
              <a:gdLst>
                <a:gd name="T0" fmla="*/ 542 w 542"/>
                <a:gd name="T1" fmla="*/ 79 h 127"/>
                <a:gd name="T2" fmla="*/ 542 w 542"/>
                <a:gd name="T3" fmla="*/ 67 h 127"/>
                <a:gd name="T4" fmla="*/ 540 w 542"/>
                <a:gd name="T5" fmla="*/ 67 h 127"/>
                <a:gd name="T6" fmla="*/ 540 w 542"/>
                <a:gd name="T7" fmla="*/ 67 h 127"/>
                <a:gd name="T8" fmla="*/ 540 w 542"/>
                <a:gd name="T9" fmla="*/ 67 h 127"/>
                <a:gd name="T10" fmla="*/ 538 w 542"/>
                <a:gd name="T11" fmla="*/ 67 h 127"/>
                <a:gd name="T12" fmla="*/ 538 w 542"/>
                <a:gd name="T13" fmla="*/ 67 h 127"/>
                <a:gd name="T14" fmla="*/ 538 w 542"/>
                <a:gd name="T15" fmla="*/ 67 h 127"/>
                <a:gd name="T16" fmla="*/ 537 w 542"/>
                <a:gd name="T17" fmla="*/ 67 h 127"/>
                <a:gd name="T18" fmla="*/ 537 w 542"/>
                <a:gd name="T19" fmla="*/ 67 h 127"/>
                <a:gd name="T20" fmla="*/ 537 w 542"/>
                <a:gd name="T21" fmla="*/ 79 h 127"/>
                <a:gd name="T22" fmla="*/ 542 w 542"/>
                <a:gd name="T23" fmla="*/ 79 h 127"/>
                <a:gd name="T24" fmla="*/ 540 w 542"/>
                <a:gd name="T25" fmla="*/ 107 h 127"/>
                <a:gd name="T26" fmla="*/ 538 w 542"/>
                <a:gd name="T27" fmla="*/ 127 h 127"/>
                <a:gd name="T28" fmla="*/ 537 w 542"/>
                <a:gd name="T29" fmla="*/ 127 h 127"/>
                <a:gd name="T30" fmla="*/ 537 w 542"/>
                <a:gd name="T31" fmla="*/ 127 h 127"/>
                <a:gd name="T32" fmla="*/ 537 w 542"/>
                <a:gd name="T33" fmla="*/ 127 h 127"/>
                <a:gd name="T34" fmla="*/ 537 w 542"/>
                <a:gd name="T35" fmla="*/ 127 h 127"/>
                <a:gd name="T36" fmla="*/ 537 w 542"/>
                <a:gd name="T37" fmla="*/ 127 h 127"/>
                <a:gd name="T38" fmla="*/ 537 w 542"/>
                <a:gd name="T39" fmla="*/ 127 h 127"/>
                <a:gd name="T40" fmla="*/ 537 w 542"/>
                <a:gd name="T41" fmla="*/ 127 h 127"/>
                <a:gd name="T42" fmla="*/ 535 w 542"/>
                <a:gd name="T43" fmla="*/ 127 h 127"/>
                <a:gd name="T44" fmla="*/ 535 w 542"/>
                <a:gd name="T45" fmla="*/ 127 h 127"/>
                <a:gd name="T46" fmla="*/ 535 w 542"/>
                <a:gd name="T47" fmla="*/ 127 h 127"/>
                <a:gd name="T48" fmla="*/ 535 w 542"/>
                <a:gd name="T49" fmla="*/ 127 h 127"/>
                <a:gd name="T50" fmla="*/ 533 w 542"/>
                <a:gd name="T51" fmla="*/ 127 h 127"/>
                <a:gd name="T52" fmla="*/ 533 w 542"/>
                <a:gd name="T53" fmla="*/ 127 h 127"/>
                <a:gd name="T54" fmla="*/ 533 w 542"/>
                <a:gd name="T55" fmla="*/ 127 h 127"/>
                <a:gd name="T56" fmla="*/ 533 w 542"/>
                <a:gd name="T57" fmla="*/ 127 h 127"/>
                <a:gd name="T58" fmla="*/ 532 w 542"/>
                <a:gd name="T59" fmla="*/ 127 h 127"/>
                <a:gd name="T60" fmla="*/ 535 w 542"/>
                <a:gd name="T61" fmla="*/ 107 h 127"/>
                <a:gd name="T62" fmla="*/ 537 w 542"/>
                <a:gd name="T63" fmla="*/ 79 h 127"/>
                <a:gd name="T64" fmla="*/ 542 w 542"/>
                <a:gd name="T65" fmla="*/ 79 h 127"/>
                <a:gd name="T66" fmla="*/ 10 w 542"/>
                <a:gd name="T67" fmla="*/ 0 h 127"/>
                <a:gd name="T68" fmla="*/ 3 w 542"/>
                <a:gd name="T69" fmla="*/ 24 h 127"/>
                <a:gd name="T70" fmla="*/ 0 w 542"/>
                <a:gd name="T71" fmla="*/ 53 h 127"/>
                <a:gd name="T72" fmla="*/ 0 w 542"/>
                <a:gd name="T73" fmla="*/ 53 h 127"/>
                <a:gd name="T74" fmla="*/ 0 w 542"/>
                <a:gd name="T75" fmla="*/ 53 h 127"/>
                <a:gd name="T76" fmla="*/ 0 w 542"/>
                <a:gd name="T77" fmla="*/ 53 h 127"/>
                <a:gd name="T78" fmla="*/ 2 w 542"/>
                <a:gd name="T79" fmla="*/ 53 h 127"/>
                <a:gd name="T80" fmla="*/ 2 w 542"/>
                <a:gd name="T81" fmla="*/ 53 h 127"/>
                <a:gd name="T82" fmla="*/ 2 w 542"/>
                <a:gd name="T83" fmla="*/ 53 h 127"/>
                <a:gd name="T84" fmla="*/ 3 w 542"/>
                <a:gd name="T85" fmla="*/ 53 h 127"/>
                <a:gd name="T86" fmla="*/ 3 w 542"/>
                <a:gd name="T87" fmla="*/ 53 h 127"/>
                <a:gd name="T88" fmla="*/ 5 w 542"/>
                <a:gd name="T89" fmla="*/ 53 h 127"/>
                <a:gd name="T90" fmla="*/ 8 w 542"/>
                <a:gd name="T91" fmla="*/ 26 h 127"/>
                <a:gd name="T92" fmla="*/ 15 w 542"/>
                <a:gd name="T93" fmla="*/ 1 h 127"/>
                <a:gd name="T94" fmla="*/ 15 w 542"/>
                <a:gd name="T95" fmla="*/ 0 h 127"/>
                <a:gd name="T96" fmla="*/ 15 w 542"/>
                <a:gd name="T97" fmla="*/ 0 h 127"/>
                <a:gd name="T98" fmla="*/ 13 w 542"/>
                <a:gd name="T99" fmla="*/ 0 h 127"/>
                <a:gd name="T100" fmla="*/ 13 w 542"/>
                <a:gd name="T101" fmla="*/ 0 h 127"/>
                <a:gd name="T102" fmla="*/ 12 w 542"/>
                <a:gd name="T103" fmla="*/ 0 h 127"/>
                <a:gd name="T104" fmla="*/ 12 w 542"/>
                <a:gd name="T105" fmla="*/ 0 h 127"/>
                <a:gd name="T106" fmla="*/ 12 w 542"/>
                <a:gd name="T107" fmla="*/ 0 h 127"/>
                <a:gd name="T108" fmla="*/ 10 w 542"/>
                <a:gd name="T109" fmla="*/ 0 h 127"/>
                <a:gd name="T110" fmla="*/ 10 w 542"/>
                <a:gd name="T111" fmla="*/ 0 h 1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2"/>
                <a:gd name="T169" fmla="*/ 0 h 127"/>
                <a:gd name="T170" fmla="*/ 542 w 542"/>
                <a:gd name="T171" fmla="*/ 127 h 1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2" h="127">
                  <a:moveTo>
                    <a:pt x="542" y="79"/>
                  </a:moveTo>
                  <a:lnTo>
                    <a:pt x="542" y="67"/>
                  </a:lnTo>
                  <a:lnTo>
                    <a:pt x="540" y="67"/>
                  </a:lnTo>
                  <a:lnTo>
                    <a:pt x="538" y="67"/>
                  </a:lnTo>
                  <a:lnTo>
                    <a:pt x="537" y="67"/>
                  </a:lnTo>
                  <a:lnTo>
                    <a:pt x="537" y="79"/>
                  </a:lnTo>
                  <a:lnTo>
                    <a:pt x="542" y="79"/>
                  </a:lnTo>
                  <a:lnTo>
                    <a:pt x="540" y="107"/>
                  </a:lnTo>
                  <a:lnTo>
                    <a:pt x="538" y="127"/>
                  </a:lnTo>
                  <a:lnTo>
                    <a:pt x="537" y="127"/>
                  </a:lnTo>
                  <a:lnTo>
                    <a:pt x="535" y="127"/>
                  </a:lnTo>
                  <a:lnTo>
                    <a:pt x="533" y="127"/>
                  </a:lnTo>
                  <a:lnTo>
                    <a:pt x="532" y="127"/>
                  </a:lnTo>
                  <a:lnTo>
                    <a:pt x="535" y="107"/>
                  </a:lnTo>
                  <a:lnTo>
                    <a:pt x="537" y="79"/>
                  </a:lnTo>
                  <a:lnTo>
                    <a:pt x="542" y="79"/>
                  </a:lnTo>
                  <a:close/>
                  <a:moveTo>
                    <a:pt x="10" y="0"/>
                  </a:moveTo>
                  <a:lnTo>
                    <a:pt x="3" y="24"/>
                  </a:lnTo>
                  <a:lnTo>
                    <a:pt x="0" y="53"/>
                  </a:lnTo>
                  <a:lnTo>
                    <a:pt x="2" y="53"/>
                  </a:lnTo>
                  <a:lnTo>
                    <a:pt x="3" y="53"/>
                  </a:lnTo>
                  <a:lnTo>
                    <a:pt x="5" y="53"/>
                  </a:lnTo>
                  <a:lnTo>
                    <a:pt x="8" y="26"/>
                  </a:lnTo>
                  <a:lnTo>
                    <a:pt x="15" y="1"/>
                  </a:lnTo>
                  <a:lnTo>
                    <a:pt x="15" y="0"/>
                  </a:lnTo>
                  <a:lnTo>
                    <a:pt x="13" y="0"/>
                  </a:lnTo>
                  <a:lnTo>
                    <a:pt x="12"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69" name="Freeform 356"/>
            <p:cNvSpPr>
              <a:spLocks noEditPoints="1"/>
            </p:cNvSpPr>
            <p:nvPr/>
          </p:nvSpPr>
          <p:spPr bwMode="auto">
            <a:xfrm>
              <a:off x="1764" y="2866"/>
              <a:ext cx="538" cy="127"/>
            </a:xfrm>
            <a:custGeom>
              <a:avLst/>
              <a:gdLst>
                <a:gd name="T0" fmla="*/ 538 w 538"/>
                <a:gd name="T1" fmla="*/ 79 h 127"/>
                <a:gd name="T2" fmla="*/ 536 w 538"/>
                <a:gd name="T3" fmla="*/ 67 h 127"/>
                <a:gd name="T4" fmla="*/ 536 w 538"/>
                <a:gd name="T5" fmla="*/ 67 h 127"/>
                <a:gd name="T6" fmla="*/ 536 w 538"/>
                <a:gd name="T7" fmla="*/ 67 h 127"/>
                <a:gd name="T8" fmla="*/ 535 w 538"/>
                <a:gd name="T9" fmla="*/ 67 h 127"/>
                <a:gd name="T10" fmla="*/ 535 w 538"/>
                <a:gd name="T11" fmla="*/ 67 h 127"/>
                <a:gd name="T12" fmla="*/ 533 w 538"/>
                <a:gd name="T13" fmla="*/ 67 h 127"/>
                <a:gd name="T14" fmla="*/ 533 w 538"/>
                <a:gd name="T15" fmla="*/ 67 h 127"/>
                <a:gd name="T16" fmla="*/ 533 w 538"/>
                <a:gd name="T17" fmla="*/ 67 h 127"/>
                <a:gd name="T18" fmla="*/ 531 w 538"/>
                <a:gd name="T19" fmla="*/ 67 h 127"/>
                <a:gd name="T20" fmla="*/ 533 w 538"/>
                <a:gd name="T21" fmla="*/ 79 h 127"/>
                <a:gd name="T22" fmla="*/ 538 w 538"/>
                <a:gd name="T23" fmla="*/ 79 h 127"/>
                <a:gd name="T24" fmla="*/ 536 w 538"/>
                <a:gd name="T25" fmla="*/ 107 h 127"/>
                <a:gd name="T26" fmla="*/ 533 w 538"/>
                <a:gd name="T27" fmla="*/ 127 h 127"/>
                <a:gd name="T28" fmla="*/ 533 w 538"/>
                <a:gd name="T29" fmla="*/ 127 h 127"/>
                <a:gd name="T30" fmla="*/ 531 w 538"/>
                <a:gd name="T31" fmla="*/ 127 h 127"/>
                <a:gd name="T32" fmla="*/ 531 w 538"/>
                <a:gd name="T33" fmla="*/ 127 h 127"/>
                <a:gd name="T34" fmla="*/ 530 w 538"/>
                <a:gd name="T35" fmla="*/ 127 h 127"/>
                <a:gd name="T36" fmla="*/ 530 w 538"/>
                <a:gd name="T37" fmla="*/ 127 h 127"/>
                <a:gd name="T38" fmla="*/ 530 w 538"/>
                <a:gd name="T39" fmla="*/ 127 h 127"/>
                <a:gd name="T40" fmla="*/ 528 w 538"/>
                <a:gd name="T41" fmla="*/ 127 h 127"/>
                <a:gd name="T42" fmla="*/ 528 w 538"/>
                <a:gd name="T43" fmla="*/ 127 h 127"/>
                <a:gd name="T44" fmla="*/ 531 w 538"/>
                <a:gd name="T45" fmla="*/ 107 h 127"/>
                <a:gd name="T46" fmla="*/ 533 w 538"/>
                <a:gd name="T47" fmla="*/ 79 h 127"/>
                <a:gd name="T48" fmla="*/ 538 w 538"/>
                <a:gd name="T49" fmla="*/ 79 h 127"/>
                <a:gd name="T50" fmla="*/ 10 w 538"/>
                <a:gd name="T51" fmla="*/ 0 h 127"/>
                <a:gd name="T52" fmla="*/ 3 w 538"/>
                <a:gd name="T53" fmla="*/ 26 h 127"/>
                <a:gd name="T54" fmla="*/ 0 w 538"/>
                <a:gd name="T55" fmla="*/ 53 h 127"/>
                <a:gd name="T56" fmla="*/ 0 w 538"/>
                <a:gd name="T57" fmla="*/ 53 h 127"/>
                <a:gd name="T58" fmla="*/ 1 w 538"/>
                <a:gd name="T59" fmla="*/ 53 h 127"/>
                <a:gd name="T60" fmla="*/ 1 w 538"/>
                <a:gd name="T61" fmla="*/ 53 h 127"/>
                <a:gd name="T62" fmla="*/ 3 w 538"/>
                <a:gd name="T63" fmla="*/ 53 h 127"/>
                <a:gd name="T64" fmla="*/ 3 w 538"/>
                <a:gd name="T65" fmla="*/ 53 h 127"/>
                <a:gd name="T66" fmla="*/ 3 w 538"/>
                <a:gd name="T67" fmla="*/ 53 h 127"/>
                <a:gd name="T68" fmla="*/ 5 w 538"/>
                <a:gd name="T69" fmla="*/ 53 h 127"/>
                <a:gd name="T70" fmla="*/ 5 w 538"/>
                <a:gd name="T71" fmla="*/ 53 h 127"/>
                <a:gd name="T72" fmla="*/ 8 w 538"/>
                <a:gd name="T73" fmla="*/ 26 h 127"/>
                <a:gd name="T74" fmla="*/ 14 w 538"/>
                <a:gd name="T75" fmla="*/ 1 h 127"/>
                <a:gd name="T76" fmla="*/ 16 w 538"/>
                <a:gd name="T77" fmla="*/ 0 h 127"/>
                <a:gd name="T78" fmla="*/ 14 w 538"/>
                <a:gd name="T79" fmla="*/ 0 h 127"/>
                <a:gd name="T80" fmla="*/ 14 w 538"/>
                <a:gd name="T81" fmla="*/ 0 h 127"/>
                <a:gd name="T82" fmla="*/ 13 w 538"/>
                <a:gd name="T83" fmla="*/ 0 h 127"/>
                <a:gd name="T84" fmla="*/ 13 w 538"/>
                <a:gd name="T85" fmla="*/ 0 h 127"/>
                <a:gd name="T86" fmla="*/ 13 w 538"/>
                <a:gd name="T87" fmla="*/ 0 h 127"/>
                <a:gd name="T88" fmla="*/ 11 w 538"/>
                <a:gd name="T89" fmla="*/ 0 h 127"/>
                <a:gd name="T90" fmla="*/ 11 w 538"/>
                <a:gd name="T91" fmla="*/ 0 h 127"/>
                <a:gd name="T92" fmla="*/ 10 w 538"/>
                <a:gd name="T93" fmla="*/ 0 h 1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38"/>
                <a:gd name="T142" fmla="*/ 0 h 127"/>
                <a:gd name="T143" fmla="*/ 538 w 538"/>
                <a:gd name="T144" fmla="*/ 127 h 1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38" h="127">
                  <a:moveTo>
                    <a:pt x="538" y="79"/>
                  </a:moveTo>
                  <a:lnTo>
                    <a:pt x="536" y="67"/>
                  </a:lnTo>
                  <a:lnTo>
                    <a:pt x="535" y="67"/>
                  </a:lnTo>
                  <a:lnTo>
                    <a:pt x="533" y="67"/>
                  </a:lnTo>
                  <a:lnTo>
                    <a:pt x="531" y="67"/>
                  </a:lnTo>
                  <a:lnTo>
                    <a:pt x="533" y="79"/>
                  </a:lnTo>
                  <a:lnTo>
                    <a:pt x="538" y="79"/>
                  </a:lnTo>
                  <a:lnTo>
                    <a:pt x="536" y="107"/>
                  </a:lnTo>
                  <a:lnTo>
                    <a:pt x="533" y="127"/>
                  </a:lnTo>
                  <a:lnTo>
                    <a:pt x="531" y="127"/>
                  </a:lnTo>
                  <a:lnTo>
                    <a:pt x="530" y="127"/>
                  </a:lnTo>
                  <a:lnTo>
                    <a:pt x="528" y="127"/>
                  </a:lnTo>
                  <a:lnTo>
                    <a:pt x="531" y="107"/>
                  </a:lnTo>
                  <a:lnTo>
                    <a:pt x="533" y="79"/>
                  </a:lnTo>
                  <a:lnTo>
                    <a:pt x="538" y="79"/>
                  </a:lnTo>
                  <a:close/>
                  <a:moveTo>
                    <a:pt x="10" y="0"/>
                  </a:moveTo>
                  <a:lnTo>
                    <a:pt x="3" y="26"/>
                  </a:lnTo>
                  <a:lnTo>
                    <a:pt x="0" y="53"/>
                  </a:lnTo>
                  <a:lnTo>
                    <a:pt x="1" y="53"/>
                  </a:lnTo>
                  <a:lnTo>
                    <a:pt x="3" y="53"/>
                  </a:lnTo>
                  <a:lnTo>
                    <a:pt x="5" y="53"/>
                  </a:lnTo>
                  <a:lnTo>
                    <a:pt x="8" y="26"/>
                  </a:lnTo>
                  <a:lnTo>
                    <a:pt x="14" y="1"/>
                  </a:lnTo>
                  <a:lnTo>
                    <a:pt x="16" y="0"/>
                  </a:lnTo>
                  <a:lnTo>
                    <a:pt x="14" y="0"/>
                  </a:lnTo>
                  <a:lnTo>
                    <a:pt x="13" y="0"/>
                  </a:lnTo>
                  <a:lnTo>
                    <a:pt x="11" y="0"/>
                  </a:lnTo>
                  <a:lnTo>
                    <a:pt x="10"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0" name="Freeform 357"/>
            <p:cNvSpPr>
              <a:spLocks noEditPoints="1"/>
            </p:cNvSpPr>
            <p:nvPr/>
          </p:nvSpPr>
          <p:spPr bwMode="auto">
            <a:xfrm>
              <a:off x="1767" y="2866"/>
              <a:ext cx="532" cy="127"/>
            </a:xfrm>
            <a:custGeom>
              <a:avLst/>
              <a:gdLst>
                <a:gd name="T0" fmla="*/ 532 w 532"/>
                <a:gd name="T1" fmla="*/ 79 h 127"/>
                <a:gd name="T2" fmla="*/ 532 w 532"/>
                <a:gd name="T3" fmla="*/ 67 h 127"/>
                <a:gd name="T4" fmla="*/ 530 w 532"/>
                <a:gd name="T5" fmla="*/ 67 h 127"/>
                <a:gd name="T6" fmla="*/ 530 w 532"/>
                <a:gd name="T7" fmla="*/ 67 h 127"/>
                <a:gd name="T8" fmla="*/ 530 w 532"/>
                <a:gd name="T9" fmla="*/ 67 h 127"/>
                <a:gd name="T10" fmla="*/ 528 w 532"/>
                <a:gd name="T11" fmla="*/ 67 h 127"/>
                <a:gd name="T12" fmla="*/ 528 w 532"/>
                <a:gd name="T13" fmla="*/ 67 h 127"/>
                <a:gd name="T14" fmla="*/ 528 w 532"/>
                <a:gd name="T15" fmla="*/ 67 h 127"/>
                <a:gd name="T16" fmla="*/ 527 w 532"/>
                <a:gd name="T17" fmla="*/ 67 h 127"/>
                <a:gd name="T18" fmla="*/ 527 w 532"/>
                <a:gd name="T19" fmla="*/ 67 h 127"/>
                <a:gd name="T20" fmla="*/ 527 w 532"/>
                <a:gd name="T21" fmla="*/ 79 h 127"/>
                <a:gd name="T22" fmla="*/ 532 w 532"/>
                <a:gd name="T23" fmla="*/ 79 h 127"/>
                <a:gd name="T24" fmla="*/ 530 w 532"/>
                <a:gd name="T25" fmla="*/ 107 h 127"/>
                <a:gd name="T26" fmla="*/ 527 w 532"/>
                <a:gd name="T27" fmla="*/ 127 h 127"/>
                <a:gd name="T28" fmla="*/ 527 w 532"/>
                <a:gd name="T29" fmla="*/ 127 h 127"/>
                <a:gd name="T30" fmla="*/ 527 w 532"/>
                <a:gd name="T31" fmla="*/ 127 h 127"/>
                <a:gd name="T32" fmla="*/ 525 w 532"/>
                <a:gd name="T33" fmla="*/ 127 h 127"/>
                <a:gd name="T34" fmla="*/ 525 w 532"/>
                <a:gd name="T35" fmla="*/ 127 h 127"/>
                <a:gd name="T36" fmla="*/ 525 w 532"/>
                <a:gd name="T37" fmla="*/ 127 h 127"/>
                <a:gd name="T38" fmla="*/ 523 w 532"/>
                <a:gd name="T39" fmla="*/ 127 h 127"/>
                <a:gd name="T40" fmla="*/ 523 w 532"/>
                <a:gd name="T41" fmla="*/ 127 h 127"/>
                <a:gd name="T42" fmla="*/ 522 w 532"/>
                <a:gd name="T43" fmla="*/ 127 h 127"/>
                <a:gd name="T44" fmla="*/ 525 w 532"/>
                <a:gd name="T45" fmla="*/ 107 h 127"/>
                <a:gd name="T46" fmla="*/ 527 w 532"/>
                <a:gd name="T47" fmla="*/ 79 h 127"/>
                <a:gd name="T48" fmla="*/ 532 w 532"/>
                <a:gd name="T49" fmla="*/ 79 h 127"/>
                <a:gd name="T50" fmla="*/ 10 w 532"/>
                <a:gd name="T51" fmla="*/ 0 h 127"/>
                <a:gd name="T52" fmla="*/ 10 w 532"/>
                <a:gd name="T53" fmla="*/ 1 h 127"/>
                <a:gd name="T54" fmla="*/ 3 w 532"/>
                <a:gd name="T55" fmla="*/ 26 h 127"/>
                <a:gd name="T56" fmla="*/ 0 w 532"/>
                <a:gd name="T57" fmla="*/ 53 h 127"/>
                <a:gd name="T58" fmla="*/ 0 w 532"/>
                <a:gd name="T59" fmla="*/ 53 h 127"/>
                <a:gd name="T60" fmla="*/ 0 w 532"/>
                <a:gd name="T61" fmla="*/ 53 h 127"/>
                <a:gd name="T62" fmla="*/ 2 w 532"/>
                <a:gd name="T63" fmla="*/ 53 h 127"/>
                <a:gd name="T64" fmla="*/ 2 w 532"/>
                <a:gd name="T65" fmla="*/ 53 h 127"/>
                <a:gd name="T66" fmla="*/ 2 w 532"/>
                <a:gd name="T67" fmla="*/ 53 h 127"/>
                <a:gd name="T68" fmla="*/ 3 w 532"/>
                <a:gd name="T69" fmla="*/ 53 h 127"/>
                <a:gd name="T70" fmla="*/ 3 w 532"/>
                <a:gd name="T71" fmla="*/ 53 h 127"/>
                <a:gd name="T72" fmla="*/ 5 w 532"/>
                <a:gd name="T73" fmla="*/ 53 h 127"/>
                <a:gd name="T74" fmla="*/ 8 w 532"/>
                <a:gd name="T75" fmla="*/ 28 h 127"/>
                <a:gd name="T76" fmla="*/ 15 w 532"/>
                <a:gd name="T77" fmla="*/ 3 h 127"/>
                <a:gd name="T78" fmla="*/ 15 w 532"/>
                <a:gd name="T79" fmla="*/ 0 h 127"/>
                <a:gd name="T80" fmla="*/ 15 w 532"/>
                <a:gd name="T81" fmla="*/ 0 h 127"/>
                <a:gd name="T82" fmla="*/ 13 w 532"/>
                <a:gd name="T83" fmla="*/ 0 h 127"/>
                <a:gd name="T84" fmla="*/ 13 w 532"/>
                <a:gd name="T85" fmla="*/ 0 h 127"/>
                <a:gd name="T86" fmla="*/ 13 w 532"/>
                <a:gd name="T87" fmla="*/ 0 h 127"/>
                <a:gd name="T88" fmla="*/ 11 w 532"/>
                <a:gd name="T89" fmla="*/ 0 h 127"/>
                <a:gd name="T90" fmla="*/ 11 w 532"/>
                <a:gd name="T91" fmla="*/ 0 h 127"/>
                <a:gd name="T92" fmla="*/ 10 w 532"/>
                <a:gd name="T93" fmla="*/ 0 h 127"/>
                <a:gd name="T94" fmla="*/ 10 w 532"/>
                <a:gd name="T95" fmla="*/ 0 h 1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2"/>
                <a:gd name="T145" fmla="*/ 0 h 127"/>
                <a:gd name="T146" fmla="*/ 532 w 532"/>
                <a:gd name="T147" fmla="*/ 127 h 1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2" h="127">
                  <a:moveTo>
                    <a:pt x="532" y="79"/>
                  </a:moveTo>
                  <a:lnTo>
                    <a:pt x="532" y="67"/>
                  </a:lnTo>
                  <a:lnTo>
                    <a:pt x="530" y="67"/>
                  </a:lnTo>
                  <a:lnTo>
                    <a:pt x="528" y="67"/>
                  </a:lnTo>
                  <a:lnTo>
                    <a:pt x="527" y="67"/>
                  </a:lnTo>
                  <a:lnTo>
                    <a:pt x="527" y="79"/>
                  </a:lnTo>
                  <a:lnTo>
                    <a:pt x="532" y="79"/>
                  </a:lnTo>
                  <a:lnTo>
                    <a:pt x="530" y="107"/>
                  </a:lnTo>
                  <a:lnTo>
                    <a:pt x="527" y="127"/>
                  </a:lnTo>
                  <a:lnTo>
                    <a:pt x="525" y="127"/>
                  </a:lnTo>
                  <a:lnTo>
                    <a:pt x="523" y="127"/>
                  </a:lnTo>
                  <a:lnTo>
                    <a:pt x="522" y="127"/>
                  </a:lnTo>
                  <a:lnTo>
                    <a:pt x="525" y="107"/>
                  </a:lnTo>
                  <a:lnTo>
                    <a:pt x="527" y="79"/>
                  </a:lnTo>
                  <a:lnTo>
                    <a:pt x="532" y="79"/>
                  </a:lnTo>
                  <a:close/>
                  <a:moveTo>
                    <a:pt x="10" y="0"/>
                  </a:moveTo>
                  <a:lnTo>
                    <a:pt x="10" y="1"/>
                  </a:lnTo>
                  <a:lnTo>
                    <a:pt x="3" y="26"/>
                  </a:lnTo>
                  <a:lnTo>
                    <a:pt x="0" y="53"/>
                  </a:lnTo>
                  <a:lnTo>
                    <a:pt x="2" y="53"/>
                  </a:lnTo>
                  <a:lnTo>
                    <a:pt x="3" y="53"/>
                  </a:lnTo>
                  <a:lnTo>
                    <a:pt x="5" y="53"/>
                  </a:lnTo>
                  <a:lnTo>
                    <a:pt x="8" y="28"/>
                  </a:lnTo>
                  <a:lnTo>
                    <a:pt x="15" y="3"/>
                  </a:lnTo>
                  <a:lnTo>
                    <a:pt x="15" y="0"/>
                  </a:lnTo>
                  <a:lnTo>
                    <a:pt x="13" y="0"/>
                  </a:lnTo>
                  <a:lnTo>
                    <a:pt x="11" y="0"/>
                  </a:lnTo>
                  <a:lnTo>
                    <a:pt x="1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1" name="Freeform 358"/>
            <p:cNvSpPr>
              <a:spLocks noEditPoints="1"/>
            </p:cNvSpPr>
            <p:nvPr/>
          </p:nvSpPr>
          <p:spPr bwMode="auto">
            <a:xfrm>
              <a:off x="1769" y="2866"/>
              <a:ext cx="528" cy="127"/>
            </a:xfrm>
            <a:custGeom>
              <a:avLst/>
              <a:gdLst>
                <a:gd name="T0" fmla="*/ 528 w 528"/>
                <a:gd name="T1" fmla="*/ 79 h 127"/>
                <a:gd name="T2" fmla="*/ 526 w 528"/>
                <a:gd name="T3" fmla="*/ 67 h 127"/>
                <a:gd name="T4" fmla="*/ 526 w 528"/>
                <a:gd name="T5" fmla="*/ 67 h 127"/>
                <a:gd name="T6" fmla="*/ 526 w 528"/>
                <a:gd name="T7" fmla="*/ 67 h 127"/>
                <a:gd name="T8" fmla="*/ 525 w 528"/>
                <a:gd name="T9" fmla="*/ 67 h 127"/>
                <a:gd name="T10" fmla="*/ 525 w 528"/>
                <a:gd name="T11" fmla="*/ 67 h 127"/>
                <a:gd name="T12" fmla="*/ 523 w 528"/>
                <a:gd name="T13" fmla="*/ 67 h 127"/>
                <a:gd name="T14" fmla="*/ 523 w 528"/>
                <a:gd name="T15" fmla="*/ 67 h 127"/>
                <a:gd name="T16" fmla="*/ 523 w 528"/>
                <a:gd name="T17" fmla="*/ 67 h 127"/>
                <a:gd name="T18" fmla="*/ 521 w 528"/>
                <a:gd name="T19" fmla="*/ 67 h 127"/>
                <a:gd name="T20" fmla="*/ 523 w 528"/>
                <a:gd name="T21" fmla="*/ 79 h 127"/>
                <a:gd name="T22" fmla="*/ 528 w 528"/>
                <a:gd name="T23" fmla="*/ 79 h 127"/>
                <a:gd name="T24" fmla="*/ 526 w 528"/>
                <a:gd name="T25" fmla="*/ 107 h 127"/>
                <a:gd name="T26" fmla="*/ 523 w 528"/>
                <a:gd name="T27" fmla="*/ 127 h 127"/>
                <a:gd name="T28" fmla="*/ 523 w 528"/>
                <a:gd name="T29" fmla="*/ 127 h 127"/>
                <a:gd name="T30" fmla="*/ 521 w 528"/>
                <a:gd name="T31" fmla="*/ 127 h 127"/>
                <a:gd name="T32" fmla="*/ 521 w 528"/>
                <a:gd name="T33" fmla="*/ 127 h 127"/>
                <a:gd name="T34" fmla="*/ 520 w 528"/>
                <a:gd name="T35" fmla="*/ 127 h 127"/>
                <a:gd name="T36" fmla="*/ 520 w 528"/>
                <a:gd name="T37" fmla="*/ 127 h 127"/>
                <a:gd name="T38" fmla="*/ 520 w 528"/>
                <a:gd name="T39" fmla="*/ 127 h 127"/>
                <a:gd name="T40" fmla="*/ 518 w 528"/>
                <a:gd name="T41" fmla="*/ 127 h 127"/>
                <a:gd name="T42" fmla="*/ 518 w 528"/>
                <a:gd name="T43" fmla="*/ 127 h 127"/>
                <a:gd name="T44" fmla="*/ 521 w 528"/>
                <a:gd name="T45" fmla="*/ 106 h 127"/>
                <a:gd name="T46" fmla="*/ 523 w 528"/>
                <a:gd name="T47" fmla="*/ 79 h 127"/>
                <a:gd name="T48" fmla="*/ 528 w 528"/>
                <a:gd name="T49" fmla="*/ 79 h 127"/>
                <a:gd name="T50" fmla="*/ 11 w 528"/>
                <a:gd name="T51" fmla="*/ 0 h 127"/>
                <a:gd name="T52" fmla="*/ 9 w 528"/>
                <a:gd name="T53" fmla="*/ 1 h 127"/>
                <a:gd name="T54" fmla="*/ 3 w 528"/>
                <a:gd name="T55" fmla="*/ 26 h 127"/>
                <a:gd name="T56" fmla="*/ 0 w 528"/>
                <a:gd name="T57" fmla="*/ 53 h 127"/>
                <a:gd name="T58" fmla="*/ 0 w 528"/>
                <a:gd name="T59" fmla="*/ 53 h 127"/>
                <a:gd name="T60" fmla="*/ 1 w 528"/>
                <a:gd name="T61" fmla="*/ 53 h 127"/>
                <a:gd name="T62" fmla="*/ 1 w 528"/>
                <a:gd name="T63" fmla="*/ 53 h 127"/>
                <a:gd name="T64" fmla="*/ 3 w 528"/>
                <a:gd name="T65" fmla="*/ 53 h 127"/>
                <a:gd name="T66" fmla="*/ 3 w 528"/>
                <a:gd name="T67" fmla="*/ 53 h 127"/>
                <a:gd name="T68" fmla="*/ 3 w 528"/>
                <a:gd name="T69" fmla="*/ 53 h 127"/>
                <a:gd name="T70" fmla="*/ 5 w 528"/>
                <a:gd name="T71" fmla="*/ 53 h 127"/>
                <a:gd name="T72" fmla="*/ 5 w 528"/>
                <a:gd name="T73" fmla="*/ 53 h 127"/>
                <a:gd name="T74" fmla="*/ 8 w 528"/>
                <a:gd name="T75" fmla="*/ 28 h 127"/>
                <a:gd name="T76" fmla="*/ 14 w 528"/>
                <a:gd name="T77" fmla="*/ 3 h 127"/>
                <a:gd name="T78" fmla="*/ 16 w 528"/>
                <a:gd name="T79" fmla="*/ 1 h 127"/>
                <a:gd name="T80" fmla="*/ 14 w 528"/>
                <a:gd name="T81" fmla="*/ 1 h 127"/>
                <a:gd name="T82" fmla="*/ 14 w 528"/>
                <a:gd name="T83" fmla="*/ 1 h 127"/>
                <a:gd name="T84" fmla="*/ 14 w 528"/>
                <a:gd name="T85" fmla="*/ 0 h 127"/>
                <a:gd name="T86" fmla="*/ 13 w 528"/>
                <a:gd name="T87" fmla="*/ 0 h 127"/>
                <a:gd name="T88" fmla="*/ 13 w 528"/>
                <a:gd name="T89" fmla="*/ 0 h 127"/>
                <a:gd name="T90" fmla="*/ 11 w 528"/>
                <a:gd name="T91" fmla="*/ 0 h 127"/>
                <a:gd name="T92" fmla="*/ 11 w 528"/>
                <a:gd name="T93" fmla="*/ 0 h 127"/>
                <a:gd name="T94" fmla="*/ 11 w 528"/>
                <a:gd name="T95" fmla="*/ 0 h 1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28"/>
                <a:gd name="T145" fmla="*/ 0 h 127"/>
                <a:gd name="T146" fmla="*/ 528 w 528"/>
                <a:gd name="T147" fmla="*/ 127 h 1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28" h="127">
                  <a:moveTo>
                    <a:pt x="528" y="79"/>
                  </a:moveTo>
                  <a:lnTo>
                    <a:pt x="526" y="67"/>
                  </a:lnTo>
                  <a:lnTo>
                    <a:pt x="525" y="67"/>
                  </a:lnTo>
                  <a:lnTo>
                    <a:pt x="523" y="67"/>
                  </a:lnTo>
                  <a:lnTo>
                    <a:pt x="521" y="67"/>
                  </a:lnTo>
                  <a:lnTo>
                    <a:pt x="523" y="79"/>
                  </a:lnTo>
                  <a:lnTo>
                    <a:pt x="528" y="79"/>
                  </a:lnTo>
                  <a:lnTo>
                    <a:pt x="526" y="107"/>
                  </a:lnTo>
                  <a:lnTo>
                    <a:pt x="523" y="127"/>
                  </a:lnTo>
                  <a:lnTo>
                    <a:pt x="521" y="127"/>
                  </a:lnTo>
                  <a:lnTo>
                    <a:pt x="520" y="127"/>
                  </a:lnTo>
                  <a:lnTo>
                    <a:pt x="518" y="127"/>
                  </a:lnTo>
                  <a:lnTo>
                    <a:pt x="521" y="106"/>
                  </a:lnTo>
                  <a:lnTo>
                    <a:pt x="523" y="79"/>
                  </a:lnTo>
                  <a:lnTo>
                    <a:pt x="528" y="79"/>
                  </a:lnTo>
                  <a:close/>
                  <a:moveTo>
                    <a:pt x="11" y="0"/>
                  </a:moveTo>
                  <a:lnTo>
                    <a:pt x="9" y="1"/>
                  </a:lnTo>
                  <a:lnTo>
                    <a:pt x="3" y="26"/>
                  </a:lnTo>
                  <a:lnTo>
                    <a:pt x="0" y="53"/>
                  </a:lnTo>
                  <a:lnTo>
                    <a:pt x="1" y="53"/>
                  </a:lnTo>
                  <a:lnTo>
                    <a:pt x="3" y="53"/>
                  </a:lnTo>
                  <a:lnTo>
                    <a:pt x="5" y="53"/>
                  </a:lnTo>
                  <a:lnTo>
                    <a:pt x="8" y="28"/>
                  </a:lnTo>
                  <a:lnTo>
                    <a:pt x="14" y="3"/>
                  </a:lnTo>
                  <a:lnTo>
                    <a:pt x="16" y="1"/>
                  </a:lnTo>
                  <a:lnTo>
                    <a:pt x="14" y="1"/>
                  </a:lnTo>
                  <a:lnTo>
                    <a:pt x="14" y="0"/>
                  </a:lnTo>
                  <a:lnTo>
                    <a:pt x="13" y="0"/>
                  </a:lnTo>
                  <a:lnTo>
                    <a:pt x="11"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2" name="Freeform 359"/>
            <p:cNvSpPr>
              <a:spLocks noEditPoints="1"/>
            </p:cNvSpPr>
            <p:nvPr/>
          </p:nvSpPr>
          <p:spPr bwMode="auto">
            <a:xfrm>
              <a:off x="1772" y="2866"/>
              <a:ext cx="522" cy="127"/>
            </a:xfrm>
            <a:custGeom>
              <a:avLst/>
              <a:gdLst>
                <a:gd name="T0" fmla="*/ 522 w 522"/>
                <a:gd name="T1" fmla="*/ 79 h 127"/>
                <a:gd name="T2" fmla="*/ 522 w 522"/>
                <a:gd name="T3" fmla="*/ 67 h 127"/>
                <a:gd name="T4" fmla="*/ 520 w 522"/>
                <a:gd name="T5" fmla="*/ 67 h 127"/>
                <a:gd name="T6" fmla="*/ 520 w 522"/>
                <a:gd name="T7" fmla="*/ 67 h 127"/>
                <a:gd name="T8" fmla="*/ 520 w 522"/>
                <a:gd name="T9" fmla="*/ 67 h 127"/>
                <a:gd name="T10" fmla="*/ 518 w 522"/>
                <a:gd name="T11" fmla="*/ 67 h 127"/>
                <a:gd name="T12" fmla="*/ 518 w 522"/>
                <a:gd name="T13" fmla="*/ 67 h 127"/>
                <a:gd name="T14" fmla="*/ 518 w 522"/>
                <a:gd name="T15" fmla="*/ 67 h 127"/>
                <a:gd name="T16" fmla="*/ 517 w 522"/>
                <a:gd name="T17" fmla="*/ 67 h 127"/>
                <a:gd name="T18" fmla="*/ 517 w 522"/>
                <a:gd name="T19" fmla="*/ 67 h 127"/>
                <a:gd name="T20" fmla="*/ 517 w 522"/>
                <a:gd name="T21" fmla="*/ 79 h 127"/>
                <a:gd name="T22" fmla="*/ 522 w 522"/>
                <a:gd name="T23" fmla="*/ 79 h 127"/>
                <a:gd name="T24" fmla="*/ 520 w 522"/>
                <a:gd name="T25" fmla="*/ 107 h 127"/>
                <a:gd name="T26" fmla="*/ 517 w 522"/>
                <a:gd name="T27" fmla="*/ 127 h 127"/>
                <a:gd name="T28" fmla="*/ 517 w 522"/>
                <a:gd name="T29" fmla="*/ 127 h 127"/>
                <a:gd name="T30" fmla="*/ 517 w 522"/>
                <a:gd name="T31" fmla="*/ 127 h 127"/>
                <a:gd name="T32" fmla="*/ 515 w 522"/>
                <a:gd name="T33" fmla="*/ 127 h 127"/>
                <a:gd name="T34" fmla="*/ 515 w 522"/>
                <a:gd name="T35" fmla="*/ 127 h 127"/>
                <a:gd name="T36" fmla="*/ 513 w 522"/>
                <a:gd name="T37" fmla="*/ 127 h 127"/>
                <a:gd name="T38" fmla="*/ 513 w 522"/>
                <a:gd name="T39" fmla="*/ 127 h 127"/>
                <a:gd name="T40" fmla="*/ 513 w 522"/>
                <a:gd name="T41" fmla="*/ 127 h 127"/>
                <a:gd name="T42" fmla="*/ 512 w 522"/>
                <a:gd name="T43" fmla="*/ 127 h 127"/>
                <a:gd name="T44" fmla="*/ 515 w 522"/>
                <a:gd name="T45" fmla="*/ 106 h 127"/>
                <a:gd name="T46" fmla="*/ 517 w 522"/>
                <a:gd name="T47" fmla="*/ 79 h 127"/>
                <a:gd name="T48" fmla="*/ 522 w 522"/>
                <a:gd name="T49" fmla="*/ 79 h 127"/>
                <a:gd name="T50" fmla="*/ 10 w 522"/>
                <a:gd name="T51" fmla="*/ 0 h 127"/>
                <a:gd name="T52" fmla="*/ 10 w 522"/>
                <a:gd name="T53" fmla="*/ 3 h 127"/>
                <a:gd name="T54" fmla="*/ 3 w 522"/>
                <a:gd name="T55" fmla="*/ 28 h 127"/>
                <a:gd name="T56" fmla="*/ 0 w 522"/>
                <a:gd name="T57" fmla="*/ 53 h 127"/>
                <a:gd name="T58" fmla="*/ 0 w 522"/>
                <a:gd name="T59" fmla="*/ 53 h 127"/>
                <a:gd name="T60" fmla="*/ 0 w 522"/>
                <a:gd name="T61" fmla="*/ 53 h 127"/>
                <a:gd name="T62" fmla="*/ 2 w 522"/>
                <a:gd name="T63" fmla="*/ 53 h 127"/>
                <a:gd name="T64" fmla="*/ 2 w 522"/>
                <a:gd name="T65" fmla="*/ 53 h 127"/>
                <a:gd name="T66" fmla="*/ 2 w 522"/>
                <a:gd name="T67" fmla="*/ 53 h 127"/>
                <a:gd name="T68" fmla="*/ 3 w 522"/>
                <a:gd name="T69" fmla="*/ 53 h 127"/>
                <a:gd name="T70" fmla="*/ 3 w 522"/>
                <a:gd name="T71" fmla="*/ 53 h 127"/>
                <a:gd name="T72" fmla="*/ 5 w 522"/>
                <a:gd name="T73" fmla="*/ 53 h 127"/>
                <a:gd name="T74" fmla="*/ 8 w 522"/>
                <a:gd name="T75" fmla="*/ 28 h 127"/>
                <a:gd name="T76" fmla="*/ 15 w 522"/>
                <a:gd name="T77" fmla="*/ 3 h 127"/>
                <a:gd name="T78" fmla="*/ 15 w 522"/>
                <a:gd name="T79" fmla="*/ 1 h 127"/>
                <a:gd name="T80" fmla="*/ 15 w 522"/>
                <a:gd name="T81" fmla="*/ 1 h 127"/>
                <a:gd name="T82" fmla="*/ 15 w 522"/>
                <a:gd name="T83" fmla="*/ 1 h 127"/>
                <a:gd name="T84" fmla="*/ 13 w 522"/>
                <a:gd name="T85" fmla="*/ 1 h 127"/>
                <a:gd name="T86" fmla="*/ 13 w 522"/>
                <a:gd name="T87" fmla="*/ 1 h 127"/>
                <a:gd name="T88" fmla="*/ 11 w 522"/>
                <a:gd name="T89" fmla="*/ 1 h 127"/>
                <a:gd name="T90" fmla="*/ 11 w 522"/>
                <a:gd name="T91" fmla="*/ 1 h 127"/>
                <a:gd name="T92" fmla="*/ 11 w 522"/>
                <a:gd name="T93" fmla="*/ 0 h 127"/>
                <a:gd name="T94" fmla="*/ 10 w 522"/>
                <a:gd name="T95" fmla="*/ 0 h 1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22"/>
                <a:gd name="T145" fmla="*/ 0 h 127"/>
                <a:gd name="T146" fmla="*/ 522 w 522"/>
                <a:gd name="T147" fmla="*/ 127 h 1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22" h="127">
                  <a:moveTo>
                    <a:pt x="522" y="79"/>
                  </a:moveTo>
                  <a:lnTo>
                    <a:pt x="522" y="67"/>
                  </a:lnTo>
                  <a:lnTo>
                    <a:pt x="520" y="67"/>
                  </a:lnTo>
                  <a:lnTo>
                    <a:pt x="518" y="67"/>
                  </a:lnTo>
                  <a:lnTo>
                    <a:pt x="517" y="67"/>
                  </a:lnTo>
                  <a:lnTo>
                    <a:pt x="517" y="79"/>
                  </a:lnTo>
                  <a:lnTo>
                    <a:pt x="522" y="79"/>
                  </a:lnTo>
                  <a:lnTo>
                    <a:pt x="520" y="107"/>
                  </a:lnTo>
                  <a:lnTo>
                    <a:pt x="517" y="127"/>
                  </a:lnTo>
                  <a:lnTo>
                    <a:pt x="515" y="127"/>
                  </a:lnTo>
                  <a:lnTo>
                    <a:pt x="513" y="127"/>
                  </a:lnTo>
                  <a:lnTo>
                    <a:pt x="512" y="127"/>
                  </a:lnTo>
                  <a:lnTo>
                    <a:pt x="515" y="106"/>
                  </a:lnTo>
                  <a:lnTo>
                    <a:pt x="517" y="79"/>
                  </a:lnTo>
                  <a:lnTo>
                    <a:pt x="522" y="79"/>
                  </a:lnTo>
                  <a:close/>
                  <a:moveTo>
                    <a:pt x="10" y="0"/>
                  </a:moveTo>
                  <a:lnTo>
                    <a:pt x="10" y="3"/>
                  </a:lnTo>
                  <a:lnTo>
                    <a:pt x="3" y="28"/>
                  </a:lnTo>
                  <a:lnTo>
                    <a:pt x="0" y="53"/>
                  </a:lnTo>
                  <a:lnTo>
                    <a:pt x="2" y="53"/>
                  </a:lnTo>
                  <a:lnTo>
                    <a:pt x="3" y="53"/>
                  </a:lnTo>
                  <a:lnTo>
                    <a:pt x="5" y="53"/>
                  </a:lnTo>
                  <a:lnTo>
                    <a:pt x="8" y="28"/>
                  </a:lnTo>
                  <a:lnTo>
                    <a:pt x="15" y="3"/>
                  </a:lnTo>
                  <a:lnTo>
                    <a:pt x="15" y="1"/>
                  </a:lnTo>
                  <a:lnTo>
                    <a:pt x="13" y="1"/>
                  </a:lnTo>
                  <a:lnTo>
                    <a:pt x="11" y="1"/>
                  </a:lnTo>
                  <a:lnTo>
                    <a:pt x="11" y="0"/>
                  </a:lnTo>
                  <a:lnTo>
                    <a:pt x="1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3" name="Freeform 360"/>
            <p:cNvSpPr>
              <a:spLocks noEditPoints="1"/>
            </p:cNvSpPr>
            <p:nvPr/>
          </p:nvSpPr>
          <p:spPr bwMode="auto">
            <a:xfrm>
              <a:off x="1774" y="2867"/>
              <a:ext cx="518" cy="128"/>
            </a:xfrm>
            <a:custGeom>
              <a:avLst/>
              <a:gdLst>
                <a:gd name="T0" fmla="*/ 518 w 518"/>
                <a:gd name="T1" fmla="*/ 78 h 128"/>
                <a:gd name="T2" fmla="*/ 516 w 518"/>
                <a:gd name="T3" fmla="*/ 66 h 128"/>
                <a:gd name="T4" fmla="*/ 516 w 518"/>
                <a:gd name="T5" fmla="*/ 66 h 128"/>
                <a:gd name="T6" fmla="*/ 516 w 518"/>
                <a:gd name="T7" fmla="*/ 66 h 128"/>
                <a:gd name="T8" fmla="*/ 515 w 518"/>
                <a:gd name="T9" fmla="*/ 66 h 128"/>
                <a:gd name="T10" fmla="*/ 515 w 518"/>
                <a:gd name="T11" fmla="*/ 66 h 128"/>
                <a:gd name="T12" fmla="*/ 513 w 518"/>
                <a:gd name="T13" fmla="*/ 66 h 128"/>
                <a:gd name="T14" fmla="*/ 513 w 518"/>
                <a:gd name="T15" fmla="*/ 68 h 128"/>
                <a:gd name="T16" fmla="*/ 513 w 518"/>
                <a:gd name="T17" fmla="*/ 68 h 128"/>
                <a:gd name="T18" fmla="*/ 511 w 518"/>
                <a:gd name="T19" fmla="*/ 68 h 128"/>
                <a:gd name="T20" fmla="*/ 513 w 518"/>
                <a:gd name="T21" fmla="*/ 78 h 128"/>
                <a:gd name="T22" fmla="*/ 518 w 518"/>
                <a:gd name="T23" fmla="*/ 78 h 128"/>
                <a:gd name="T24" fmla="*/ 516 w 518"/>
                <a:gd name="T25" fmla="*/ 105 h 128"/>
                <a:gd name="T26" fmla="*/ 513 w 518"/>
                <a:gd name="T27" fmla="*/ 126 h 128"/>
                <a:gd name="T28" fmla="*/ 511 w 518"/>
                <a:gd name="T29" fmla="*/ 126 h 128"/>
                <a:gd name="T30" fmla="*/ 511 w 518"/>
                <a:gd name="T31" fmla="*/ 126 h 128"/>
                <a:gd name="T32" fmla="*/ 511 w 518"/>
                <a:gd name="T33" fmla="*/ 126 h 128"/>
                <a:gd name="T34" fmla="*/ 510 w 518"/>
                <a:gd name="T35" fmla="*/ 126 h 128"/>
                <a:gd name="T36" fmla="*/ 510 w 518"/>
                <a:gd name="T37" fmla="*/ 128 h 128"/>
                <a:gd name="T38" fmla="*/ 510 w 518"/>
                <a:gd name="T39" fmla="*/ 128 h 128"/>
                <a:gd name="T40" fmla="*/ 508 w 518"/>
                <a:gd name="T41" fmla="*/ 128 h 128"/>
                <a:gd name="T42" fmla="*/ 508 w 518"/>
                <a:gd name="T43" fmla="*/ 128 h 128"/>
                <a:gd name="T44" fmla="*/ 511 w 518"/>
                <a:gd name="T45" fmla="*/ 105 h 128"/>
                <a:gd name="T46" fmla="*/ 513 w 518"/>
                <a:gd name="T47" fmla="*/ 78 h 128"/>
                <a:gd name="T48" fmla="*/ 518 w 518"/>
                <a:gd name="T49" fmla="*/ 78 h 128"/>
                <a:gd name="T50" fmla="*/ 11 w 518"/>
                <a:gd name="T51" fmla="*/ 0 h 128"/>
                <a:gd name="T52" fmla="*/ 9 w 518"/>
                <a:gd name="T53" fmla="*/ 2 h 128"/>
                <a:gd name="T54" fmla="*/ 3 w 518"/>
                <a:gd name="T55" fmla="*/ 27 h 128"/>
                <a:gd name="T56" fmla="*/ 0 w 518"/>
                <a:gd name="T57" fmla="*/ 52 h 128"/>
                <a:gd name="T58" fmla="*/ 0 w 518"/>
                <a:gd name="T59" fmla="*/ 52 h 128"/>
                <a:gd name="T60" fmla="*/ 1 w 518"/>
                <a:gd name="T61" fmla="*/ 52 h 128"/>
                <a:gd name="T62" fmla="*/ 1 w 518"/>
                <a:gd name="T63" fmla="*/ 52 h 128"/>
                <a:gd name="T64" fmla="*/ 3 w 518"/>
                <a:gd name="T65" fmla="*/ 52 h 128"/>
                <a:gd name="T66" fmla="*/ 3 w 518"/>
                <a:gd name="T67" fmla="*/ 52 h 128"/>
                <a:gd name="T68" fmla="*/ 3 w 518"/>
                <a:gd name="T69" fmla="*/ 52 h 128"/>
                <a:gd name="T70" fmla="*/ 4 w 518"/>
                <a:gd name="T71" fmla="*/ 52 h 128"/>
                <a:gd name="T72" fmla="*/ 4 w 518"/>
                <a:gd name="T73" fmla="*/ 52 h 128"/>
                <a:gd name="T74" fmla="*/ 8 w 518"/>
                <a:gd name="T75" fmla="*/ 28 h 128"/>
                <a:gd name="T76" fmla="*/ 14 w 518"/>
                <a:gd name="T77" fmla="*/ 4 h 128"/>
                <a:gd name="T78" fmla="*/ 16 w 518"/>
                <a:gd name="T79" fmla="*/ 0 h 128"/>
                <a:gd name="T80" fmla="*/ 14 w 518"/>
                <a:gd name="T81" fmla="*/ 0 h 128"/>
                <a:gd name="T82" fmla="*/ 14 w 518"/>
                <a:gd name="T83" fmla="*/ 0 h 128"/>
                <a:gd name="T84" fmla="*/ 14 w 518"/>
                <a:gd name="T85" fmla="*/ 0 h 128"/>
                <a:gd name="T86" fmla="*/ 13 w 518"/>
                <a:gd name="T87" fmla="*/ 0 h 128"/>
                <a:gd name="T88" fmla="*/ 13 w 518"/>
                <a:gd name="T89" fmla="*/ 0 h 128"/>
                <a:gd name="T90" fmla="*/ 13 w 518"/>
                <a:gd name="T91" fmla="*/ 0 h 128"/>
                <a:gd name="T92" fmla="*/ 11 w 518"/>
                <a:gd name="T93" fmla="*/ 0 h 128"/>
                <a:gd name="T94" fmla="*/ 11 w 518"/>
                <a:gd name="T95" fmla="*/ 0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8"/>
                <a:gd name="T145" fmla="*/ 0 h 128"/>
                <a:gd name="T146" fmla="*/ 518 w 518"/>
                <a:gd name="T147" fmla="*/ 128 h 1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8" h="128">
                  <a:moveTo>
                    <a:pt x="518" y="78"/>
                  </a:moveTo>
                  <a:lnTo>
                    <a:pt x="516" y="66"/>
                  </a:lnTo>
                  <a:lnTo>
                    <a:pt x="515" y="66"/>
                  </a:lnTo>
                  <a:lnTo>
                    <a:pt x="513" y="66"/>
                  </a:lnTo>
                  <a:lnTo>
                    <a:pt x="513" y="68"/>
                  </a:lnTo>
                  <a:lnTo>
                    <a:pt x="511" y="68"/>
                  </a:lnTo>
                  <a:lnTo>
                    <a:pt x="513" y="78"/>
                  </a:lnTo>
                  <a:lnTo>
                    <a:pt x="518" y="78"/>
                  </a:lnTo>
                  <a:lnTo>
                    <a:pt x="516" y="105"/>
                  </a:lnTo>
                  <a:lnTo>
                    <a:pt x="513" y="126"/>
                  </a:lnTo>
                  <a:lnTo>
                    <a:pt x="511" y="126"/>
                  </a:lnTo>
                  <a:lnTo>
                    <a:pt x="510" y="126"/>
                  </a:lnTo>
                  <a:lnTo>
                    <a:pt x="510" y="128"/>
                  </a:lnTo>
                  <a:lnTo>
                    <a:pt x="508" y="128"/>
                  </a:lnTo>
                  <a:lnTo>
                    <a:pt x="511" y="105"/>
                  </a:lnTo>
                  <a:lnTo>
                    <a:pt x="513" y="78"/>
                  </a:lnTo>
                  <a:lnTo>
                    <a:pt x="518" y="78"/>
                  </a:lnTo>
                  <a:close/>
                  <a:moveTo>
                    <a:pt x="11" y="0"/>
                  </a:moveTo>
                  <a:lnTo>
                    <a:pt x="9" y="2"/>
                  </a:lnTo>
                  <a:lnTo>
                    <a:pt x="3" y="27"/>
                  </a:lnTo>
                  <a:lnTo>
                    <a:pt x="0" y="52"/>
                  </a:lnTo>
                  <a:lnTo>
                    <a:pt x="1" y="52"/>
                  </a:lnTo>
                  <a:lnTo>
                    <a:pt x="3" y="52"/>
                  </a:lnTo>
                  <a:lnTo>
                    <a:pt x="4" y="52"/>
                  </a:lnTo>
                  <a:lnTo>
                    <a:pt x="8" y="28"/>
                  </a:lnTo>
                  <a:lnTo>
                    <a:pt x="14" y="4"/>
                  </a:lnTo>
                  <a:lnTo>
                    <a:pt x="16" y="0"/>
                  </a:lnTo>
                  <a:lnTo>
                    <a:pt x="14" y="0"/>
                  </a:lnTo>
                  <a:lnTo>
                    <a:pt x="13" y="0"/>
                  </a:lnTo>
                  <a:lnTo>
                    <a:pt x="11"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4" name="Freeform 361"/>
            <p:cNvSpPr>
              <a:spLocks noEditPoints="1"/>
            </p:cNvSpPr>
            <p:nvPr/>
          </p:nvSpPr>
          <p:spPr bwMode="auto">
            <a:xfrm>
              <a:off x="1777" y="2867"/>
              <a:ext cx="512" cy="128"/>
            </a:xfrm>
            <a:custGeom>
              <a:avLst/>
              <a:gdLst>
                <a:gd name="T0" fmla="*/ 512 w 512"/>
                <a:gd name="T1" fmla="*/ 78 h 128"/>
                <a:gd name="T2" fmla="*/ 512 w 512"/>
                <a:gd name="T3" fmla="*/ 66 h 128"/>
                <a:gd name="T4" fmla="*/ 510 w 512"/>
                <a:gd name="T5" fmla="*/ 66 h 128"/>
                <a:gd name="T6" fmla="*/ 510 w 512"/>
                <a:gd name="T7" fmla="*/ 68 h 128"/>
                <a:gd name="T8" fmla="*/ 510 w 512"/>
                <a:gd name="T9" fmla="*/ 68 h 128"/>
                <a:gd name="T10" fmla="*/ 508 w 512"/>
                <a:gd name="T11" fmla="*/ 68 h 128"/>
                <a:gd name="T12" fmla="*/ 508 w 512"/>
                <a:gd name="T13" fmla="*/ 68 h 128"/>
                <a:gd name="T14" fmla="*/ 508 w 512"/>
                <a:gd name="T15" fmla="*/ 68 h 128"/>
                <a:gd name="T16" fmla="*/ 507 w 512"/>
                <a:gd name="T17" fmla="*/ 68 h 128"/>
                <a:gd name="T18" fmla="*/ 507 w 512"/>
                <a:gd name="T19" fmla="*/ 68 h 128"/>
                <a:gd name="T20" fmla="*/ 507 w 512"/>
                <a:gd name="T21" fmla="*/ 78 h 128"/>
                <a:gd name="T22" fmla="*/ 512 w 512"/>
                <a:gd name="T23" fmla="*/ 78 h 128"/>
                <a:gd name="T24" fmla="*/ 510 w 512"/>
                <a:gd name="T25" fmla="*/ 105 h 128"/>
                <a:gd name="T26" fmla="*/ 507 w 512"/>
                <a:gd name="T27" fmla="*/ 126 h 128"/>
                <a:gd name="T28" fmla="*/ 507 w 512"/>
                <a:gd name="T29" fmla="*/ 128 h 128"/>
                <a:gd name="T30" fmla="*/ 507 w 512"/>
                <a:gd name="T31" fmla="*/ 128 h 128"/>
                <a:gd name="T32" fmla="*/ 505 w 512"/>
                <a:gd name="T33" fmla="*/ 128 h 128"/>
                <a:gd name="T34" fmla="*/ 505 w 512"/>
                <a:gd name="T35" fmla="*/ 128 h 128"/>
                <a:gd name="T36" fmla="*/ 503 w 512"/>
                <a:gd name="T37" fmla="*/ 128 h 128"/>
                <a:gd name="T38" fmla="*/ 503 w 512"/>
                <a:gd name="T39" fmla="*/ 128 h 128"/>
                <a:gd name="T40" fmla="*/ 503 w 512"/>
                <a:gd name="T41" fmla="*/ 128 h 128"/>
                <a:gd name="T42" fmla="*/ 502 w 512"/>
                <a:gd name="T43" fmla="*/ 128 h 128"/>
                <a:gd name="T44" fmla="*/ 505 w 512"/>
                <a:gd name="T45" fmla="*/ 105 h 128"/>
                <a:gd name="T46" fmla="*/ 507 w 512"/>
                <a:gd name="T47" fmla="*/ 78 h 128"/>
                <a:gd name="T48" fmla="*/ 512 w 512"/>
                <a:gd name="T49" fmla="*/ 78 h 128"/>
                <a:gd name="T50" fmla="*/ 10 w 512"/>
                <a:gd name="T51" fmla="*/ 0 h 128"/>
                <a:gd name="T52" fmla="*/ 10 w 512"/>
                <a:gd name="T53" fmla="*/ 2 h 128"/>
                <a:gd name="T54" fmla="*/ 3 w 512"/>
                <a:gd name="T55" fmla="*/ 27 h 128"/>
                <a:gd name="T56" fmla="*/ 0 w 512"/>
                <a:gd name="T57" fmla="*/ 52 h 128"/>
                <a:gd name="T58" fmla="*/ 0 w 512"/>
                <a:gd name="T59" fmla="*/ 52 h 128"/>
                <a:gd name="T60" fmla="*/ 0 w 512"/>
                <a:gd name="T61" fmla="*/ 52 h 128"/>
                <a:gd name="T62" fmla="*/ 1 w 512"/>
                <a:gd name="T63" fmla="*/ 52 h 128"/>
                <a:gd name="T64" fmla="*/ 1 w 512"/>
                <a:gd name="T65" fmla="*/ 52 h 128"/>
                <a:gd name="T66" fmla="*/ 1 w 512"/>
                <a:gd name="T67" fmla="*/ 52 h 128"/>
                <a:gd name="T68" fmla="*/ 3 w 512"/>
                <a:gd name="T69" fmla="*/ 52 h 128"/>
                <a:gd name="T70" fmla="*/ 3 w 512"/>
                <a:gd name="T71" fmla="*/ 52 h 128"/>
                <a:gd name="T72" fmla="*/ 5 w 512"/>
                <a:gd name="T73" fmla="*/ 53 h 128"/>
                <a:gd name="T74" fmla="*/ 8 w 512"/>
                <a:gd name="T75" fmla="*/ 28 h 128"/>
                <a:gd name="T76" fmla="*/ 15 w 512"/>
                <a:gd name="T77" fmla="*/ 4 h 128"/>
                <a:gd name="T78" fmla="*/ 15 w 512"/>
                <a:gd name="T79" fmla="*/ 0 h 128"/>
                <a:gd name="T80" fmla="*/ 15 w 512"/>
                <a:gd name="T81" fmla="*/ 0 h 128"/>
                <a:gd name="T82" fmla="*/ 15 w 512"/>
                <a:gd name="T83" fmla="*/ 0 h 128"/>
                <a:gd name="T84" fmla="*/ 13 w 512"/>
                <a:gd name="T85" fmla="*/ 0 h 128"/>
                <a:gd name="T86" fmla="*/ 13 w 512"/>
                <a:gd name="T87" fmla="*/ 0 h 128"/>
                <a:gd name="T88" fmla="*/ 11 w 512"/>
                <a:gd name="T89" fmla="*/ 0 h 128"/>
                <a:gd name="T90" fmla="*/ 11 w 512"/>
                <a:gd name="T91" fmla="*/ 0 h 128"/>
                <a:gd name="T92" fmla="*/ 11 w 512"/>
                <a:gd name="T93" fmla="*/ 0 h 128"/>
                <a:gd name="T94" fmla="*/ 10 w 512"/>
                <a:gd name="T95" fmla="*/ 0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128"/>
                <a:gd name="T146" fmla="*/ 512 w 512"/>
                <a:gd name="T147" fmla="*/ 128 h 1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128">
                  <a:moveTo>
                    <a:pt x="512" y="78"/>
                  </a:moveTo>
                  <a:lnTo>
                    <a:pt x="512" y="66"/>
                  </a:lnTo>
                  <a:lnTo>
                    <a:pt x="510" y="66"/>
                  </a:lnTo>
                  <a:lnTo>
                    <a:pt x="510" y="68"/>
                  </a:lnTo>
                  <a:lnTo>
                    <a:pt x="508" y="68"/>
                  </a:lnTo>
                  <a:lnTo>
                    <a:pt x="507" y="68"/>
                  </a:lnTo>
                  <a:lnTo>
                    <a:pt x="507" y="78"/>
                  </a:lnTo>
                  <a:lnTo>
                    <a:pt x="512" y="78"/>
                  </a:lnTo>
                  <a:lnTo>
                    <a:pt x="510" y="105"/>
                  </a:lnTo>
                  <a:lnTo>
                    <a:pt x="507" y="126"/>
                  </a:lnTo>
                  <a:lnTo>
                    <a:pt x="507" y="128"/>
                  </a:lnTo>
                  <a:lnTo>
                    <a:pt x="505" y="128"/>
                  </a:lnTo>
                  <a:lnTo>
                    <a:pt x="503" y="128"/>
                  </a:lnTo>
                  <a:lnTo>
                    <a:pt x="502" y="128"/>
                  </a:lnTo>
                  <a:lnTo>
                    <a:pt x="505" y="105"/>
                  </a:lnTo>
                  <a:lnTo>
                    <a:pt x="507" y="78"/>
                  </a:lnTo>
                  <a:lnTo>
                    <a:pt x="512" y="78"/>
                  </a:lnTo>
                  <a:close/>
                  <a:moveTo>
                    <a:pt x="10" y="0"/>
                  </a:moveTo>
                  <a:lnTo>
                    <a:pt x="10" y="2"/>
                  </a:lnTo>
                  <a:lnTo>
                    <a:pt x="3" y="27"/>
                  </a:lnTo>
                  <a:lnTo>
                    <a:pt x="0" y="52"/>
                  </a:lnTo>
                  <a:lnTo>
                    <a:pt x="1" y="52"/>
                  </a:lnTo>
                  <a:lnTo>
                    <a:pt x="3" y="52"/>
                  </a:lnTo>
                  <a:lnTo>
                    <a:pt x="5" y="53"/>
                  </a:lnTo>
                  <a:lnTo>
                    <a:pt x="8" y="28"/>
                  </a:lnTo>
                  <a:lnTo>
                    <a:pt x="15" y="4"/>
                  </a:lnTo>
                  <a:lnTo>
                    <a:pt x="15" y="0"/>
                  </a:lnTo>
                  <a:lnTo>
                    <a:pt x="13" y="0"/>
                  </a:lnTo>
                  <a:lnTo>
                    <a:pt x="11" y="0"/>
                  </a:lnTo>
                  <a:lnTo>
                    <a:pt x="1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5" name="Freeform 362"/>
            <p:cNvSpPr>
              <a:spLocks noEditPoints="1"/>
            </p:cNvSpPr>
            <p:nvPr/>
          </p:nvSpPr>
          <p:spPr bwMode="auto">
            <a:xfrm>
              <a:off x="1778" y="2867"/>
              <a:ext cx="509" cy="128"/>
            </a:xfrm>
            <a:custGeom>
              <a:avLst/>
              <a:gdLst>
                <a:gd name="T0" fmla="*/ 509 w 509"/>
                <a:gd name="T1" fmla="*/ 78 h 128"/>
                <a:gd name="T2" fmla="*/ 507 w 509"/>
                <a:gd name="T3" fmla="*/ 68 h 128"/>
                <a:gd name="T4" fmla="*/ 507 w 509"/>
                <a:gd name="T5" fmla="*/ 68 h 128"/>
                <a:gd name="T6" fmla="*/ 507 w 509"/>
                <a:gd name="T7" fmla="*/ 68 h 128"/>
                <a:gd name="T8" fmla="*/ 506 w 509"/>
                <a:gd name="T9" fmla="*/ 68 h 128"/>
                <a:gd name="T10" fmla="*/ 506 w 509"/>
                <a:gd name="T11" fmla="*/ 68 h 128"/>
                <a:gd name="T12" fmla="*/ 504 w 509"/>
                <a:gd name="T13" fmla="*/ 68 h 128"/>
                <a:gd name="T14" fmla="*/ 504 w 509"/>
                <a:gd name="T15" fmla="*/ 68 h 128"/>
                <a:gd name="T16" fmla="*/ 504 w 509"/>
                <a:gd name="T17" fmla="*/ 68 h 128"/>
                <a:gd name="T18" fmla="*/ 502 w 509"/>
                <a:gd name="T19" fmla="*/ 68 h 128"/>
                <a:gd name="T20" fmla="*/ 504 w 509"/>
                <a:gd name="T21" fmla="*/ 78 h 128"/>
                <a:gd name="T22" fmla="*/ 509 w 509"/>
                <a:gd name="T23" fmla="*/ 78 h 128"/>
                <a:gd name="T24" fmla="*/ 507 w 509"/>
                <a:gd name="T25" fmla="*/ 105 h 128"/>
                <a:gd name="T26" fmla="*/ 504 w 509"/>
                <a:gd name="T27" fmla="*/ 128 h 128"/>
                <a:gd name="T28" fmla="*/ 502 w 509"/>
                <a:gd name="T29" fmla="*/ 128 h 128"/>
                <a:gd name="T30" fmla="*/ 502 w 509"/>
                <a:gd name="T31" fmla="*/ 128 h 128"/>
                <a:gd name="T32" fmla="*/ 502 w 509"/>
                <a:gd name="T33" fmla="*/ 128 h 128"/>
                <a:gd name="T34" fmla="*/ 501 w 509"/>
                <a:gd name="T35" fmla="*/ 128 h 128"/>
                <a:gd name="T36" fmla="*/ 501 w 509"/>
                <a:gd name="T37" fmla="*/ 128 h 128"/>
                <a:gd name="T38" fmla="*/ 501 w 509"/>
                <a:gd name="T39" fmla="*/ 128 h 128"/>
                <a:gd name="T40" fmla="*/ 499 w 509"/>
                <a:gd name="T41" fmla="*/ 128 h 128"/>
                <a:gd name="T42" fmla="*/ 499 w 509"/>
                <a:gd name="T43" fmla="*/ 128 h 128"/>
                <a:gd name="T44" fmla="*/ 502 w 509"/>
                <a:gd name="T45" fmla="*/ 105 h 128"/>
                <a:gd name="T46" fmla="*/ 504 w 509"/>
                <a:gd name="T47" fmla="*/ 78 h 128"/>
                <a:gd name="T48" fmla="*/ 509 w 509"/>
                <a:gd name="T49" fmla="*/ 78 h 128"/>
                <a:gd name="T50" fmla="*/ 12 w 509"/>
                <a:gd name="T51" fmla="*/ 0 h 128"/>
                <a:gd name="T52" fmla="*/ 10 w 509"/>
                <a:gd name="T53" fmla="*/ 4 h 128"/>
                <a:gd name="T54" fmla="*/ 4 w 509"/>
                <a:gd name="T55" fmla="*/ 28 h 128"/>
                <a:gd name="T56" fmla="*/ 0 w 509"/>
                <a:gd name="T57" fmla="*/ 52 h 128"/>
                <a:gd name="T58" fmla="*/ 0 w 509"/>
                <a:gd name="T59" fmla="*/ 52 h 128"/>
                <a:gd name="T60" fmla="*/ 2 w 509"/>
                <a:gd name="T61" fmla="*/ 52 h 128"/>
                <a:gd name="T62" fmla="*/ 2 w 509"/>
                <a:gd name="T63" fmla="*/ 52 h 128"/>
                <a:gd name="T64" fmla="*/ 4 w 509"/>
                <a:gd name="T65" fmla="*/ 53 h 128"/>
                <a:gd name="T66" fmla="*/ 4 w 509"/>
                <a:gd name="T67" fmla="*/ 53 h 128"/>
                <a:gd name="T68" fmla="*/ 4 w 509"/>
                <a:gd name="T69" fmla="*/ 53 h 128"/>
                <a:gd name="T70" fmla="*/ 5 w 509"/>
                <a:gd name="T71" fmla="*/ 53 h 128"/>
                <a:gd name="T72" fmla="*/ 5 w 509"/>
                <a:gd name="T73" fmla="*/ 53 h 128"/>
                <a:gd name="T74" fmla="*/ 9 w 509"/>
                <a:gd name="T75" fmla="*/ 28 h 128"/>
                <a:gd name="T76" fmla="*/ 15 w 509"/>
                <a:gd name="T77" fmla="*/ 5 h 128"/>
                <a:gd name="T78" fmla="*/ 17 w 509"/>
                <a:gd name="T79" fmla="*/ 0 h 128"/>
                <a:gd name="T80" fmla="*/ 17 w 509"/>
                <a:gd name="T81" fmla="*/ 0 h 128"/>
                <a:gd name="T82" fmla="*/ 15 w 509"/>
                <a:gd name="T83" fmla="*/ 0 h 128"/>
                <a:gd name="T84" fmla="*/ 15 w 509"/>
                <a:gd name="T85" fmla="*/ 0 h 128"/>
                <a:gd name="T86" fmla="*/ 14 w 509"/>
                <a:gd name="T87" fmla="*/ 0 h 128"/>
                <a:gd name="T88" fmla="*/ 14 w 509"/>
                <a:gd name="T89" fmla="*/ 0 h 128"/>
                <a:gd name="T90" fmla="*/ 14 w 509"/>
                <a:gd name="T91" fmla="*/ 0 h 128"/>
                <a:gd name="T92" fmla="*/ 12 w 509"/>
                <a:gd name="T93" fmla="*/ 0 h 128"/>
                <a:gd name="T94" fmla="*/ 12 w 509"/>
                <a:gd name="T95" fmla="*/ 0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9"/>
                <a:gd name="T145" fmla="*/ 0 h 128"/>
                <a:gd name="T146" fmla="*/ 509 w 509"/>
                <a:gd name="T147" fmla="*/ 128 h 1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9" h="128">
                  <a:moveTo>
                    <a:pt x="509" y="78"/>
                  </a:moveTo>
                  <a:lnTo>
                    <a:pt x="507" y="68"/>
                  </a:lnTo>
                  <a:lnTo>
                    <a:pt x="506" y="68"/>
                  </a:lnTo>
                  <a:lnTo>
                    <a:pt x="504" y="68"/>
                  </a:lnTo>
                  <a:lnTo>
                    <a:pt x="502" y="68"/>
                  </a:lnTo>
                  <a:lnTo>
                    <a:pt x="504" y="78"/>
                  </a:lnTo>
                  <a:lnTo>
                    <a:pt x="509" y="78"/>
                  </a:lnTo>
                  <a:lnTo>
                    <a:pt x="507" y="105"/>
                  </a:lnTo>
                  <a:lnTo>
                    <a:pt x="504" y="128"/>
                  </a:lnTo>
                  <a:lnTo>
                    <a:pt x="502" y="128"/>
                  </a:lnTo>
                  <a:lnTo>
                    <a:pt x="501" y="128"/>
                  </a:lnTo>
                  <a:lnTo>
                    <a:pt x="499" y="128"/>
                  </a:lnTo>
                  <a:lnTo>
                    <a:pt x="502" y="105"/>
                  </a:lnTo>
                  <a:lnTo>
                    <a:pt x="504" y="78"/>
                  </a:lnTo>
                  <a:lnTo>
                    <a:pt x="509" y="78"/>
                  </a:lnTo>
                  <a:close/>
                  <a:moveTo>
                    <a:pt x="12" y="0"/>
                  </a:moveTo>
                  <a:lnTo>
                    <a:pt x="10" y="4"/>
                  </a:lnTo>
                  <a:lnTo>
                    <a:pt x="4" y="28"/>
                  </a:lnTo>
                  <a:lnTo>
                    <a:pt x="0" y="52"/>
                  </a:lnTo>
                  <a:lnTo>
                    <a:pt x="2" y="52"/>
                  </a:lnTo>
                  <a:lnTo>
                    <a:pt x="4" y="53"/>
                  </a:lnTo>
                  <a:lnTo>
                    <a:pt x="5" y="53"/>
                  </a:lnTo>
                  <a:lnTo>
                    <a:pt x="9" y="28"/>
                  </a:lnTo>
                  <a:lnTo>
                    <a:pt x="15" y="5"/>
                  </a:lnTo>
                  <a:lnTo>
                    <a:pt x="17" y="0"/>
                  </a:lnTo>
                  <a:lnTo>
                    <a:pt x="15" y="0"/>
                  </a:lnTo>
                  <a:lnTo>
                    <a:pt x="14" y="0"/>
                  </a:lnTo>
                  <a:lnTo>
                    <a:pt x="12"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6" name="Freeform 363"/>
            <p:cNvSpPr>
              <a:spLocks noEditPoints="1"/>
            </p:cNvSpPr>
            <p:nvPr/>
          </p:nvSpPr>
          <p:spPr bwMode="auto">
            <a:xfrm>
              <a:off x="1782" y="2867"/>
              <a:ext cx="502" cy="128"/>
            </a:xfrm>
            <a:custGeom>
              <a:avLst/>
              <a:gdLst>
                <a:gd name="T0" fmla="*/ 502 w 502"/>
                <a:gd name="T1" fmla="*/ 78 h 128"/>
                <a:gd name="T2" fmla="*/ 502 w 502"/>
                <a:gd name="T3" fmla="*/ 68 h 128"/>
                <a:gd name="T4" fmla="*/ 500 w 502"/>
                <a:gd name="T5" fmla="*/ 68 h 128"/>
                <a:gd name="T6" fmla="*/ 500 w 502"/>
                <a:gd name="T7" fmla="*/ 68 h 128"/>
                <a:gd name="T8" fmla="*/ 500 w 502"/>
                <a:gd name="T9" fmla="*/ 68 h 128"/>
                <a:gd name="T10" fmla="*/ 498 w 502"/>
                <a:gd name="T11" fmla="*/ 68 h 128"/>
                <a:gd name="T12" fmla="*/ 498 w 502"/>
                <a:gd name="T13" fmla="*/ 68 h 128"/>
                <a:gd name="T14" fmla="*/ 498 w 502"/>
                <a:gd name="T15" fmla="*/ 68 h 128"/>
                <a:gd name="T16" fmla="*/ 497 w 502"/>
                <a:gd name="T17" fmla="*/ 68 h 128"/>
                <a:gd name="T18" fmla="*/ 497 w 502"/>
                <a:gd name="T19" fmla="*/ 68 h 128"/>
                <a:gd name="T20" fmla="*/ 497 w 502"/>
                <a:gd name="T21" fmla="*/ 78 h 128"/>
                <a:gd name="T22" fmla="*/ 502 w 502"/>
                <a:gd name="T23" fmla="*/ 78 h 128"/>
                <a:gd name="T24" fmla="*/ 500 w 502"/>
                <a:gd name="T25" fmla="*/ 105 h 128"/>
                <a:gd name="T26" fmla="*/ 497 w 502"/>
                <a:gd name="T27" fmla="*/ 128 h 128"/>
                <a:gd name="T28" fmla="*/ 497 w 502"/>
                <a:gd name="T29" fmla="*/ 128 h 128"/>
                <a:gd name="T30" fmla="*/ 497 w 502"/>
                <a:gd name="T31" fmla="*/ 128 h 128"/>
                <a:gd name="T32" fmla="*/ 495 w 502"/>
                <a:gd name="T33" fmla="*/ 128 h 128"/>
                <a:gd name="T34" fmla="*/ 495 w 502"/>
                <a:gd name="T35" fmla="*/ 128 h 128"/>
                <a:gd name="T36" fmla="*/ 493 w 502"/>
                <a:gd name="T37" fmla="*/ 128 h 128"/>
                <a:gd name="T38" fmla="*/ 493 w 502"/>
                <a:gd name="T39" fmla="*/ 128 h 128"/>
                <a:gd name="T40" fmla="*/ 493 w 502"/>
                <a:gd name="T41" fmla="*/ 128 h 128"/>
                <a:gd name="T42" fmla="*/ 492 w 502"/>
                <a:gd name="T43" fmla="*/ 128 h 128"/>
                <a:gd name="T44" fmla="*/ 495 w 502"/>
                <a:gd name="T45" fmla="*/ 105 h 128"/>
                <a:gd name="T46" fmla="*/ 497 w 502"/>
                <a:gd name="T47" fmla="*/ 78 h 128"/>
                <a:gd name="T48" fmla="*/ 502 w 502"/>
                <a:gd name="T49" fmla="*/ 78 h 128"/>
                <a:gd name="T50" fmla="*/ 10 w 502"/>
                <a:gd name="T51" fmla="*/ 0 h 128"/>
                <a:gd name="T52" fmla="*/ 10 w 502"/>
                <a:gd name="T53" fmla="*/ 4 h 128"/>
                <a:gd name="T54" fmla="*/ 3 w 502"/>
                <a:gd name="T55" fmla="*/ 28 h 128"/>
                <a:gd name="T56" fmla="*/ 0 w 502"/>
                <a:gd name="T57" fmla="*/ 53 h 128"/>
                <a:gd name="T58" fmla="*/ 0 w 502"/>
                <a:gd name="T59" fmla="*/ 53 h 128"/>
                <a:gd name="T60" fmla="*/ 0 w 502"/>
                <a:gd name="T61" fmla="*/ 53 h 128"/>
                <a:gd name="T62" fmla="*/ 1 w 502"/>
                <a:gd name="T63" fmla="*/ 53 h 128"/>
                <a:gd name="T64" fmla="*/ 1 w 502"/>
                <a:gd name="T65" fmla="*/ 53 h 128"/>
                <a:gd name="T66" fmla="*/ 1 w 502"/>
                <a:gd name="T67" fmla="*/ 53 h 128"/>
                <a:gd name="T68" fmla="*/ 3 w 502"/>
                <a:gd name="T69" fmla="*/ 53 h 128"/>
                <a:gd name="T70" fmla="*/ 3 w 502"/>
                <a:gd name="T71" fmla="*/ 53 h 128"/>
                <a:gd name="T72" fmla="*/ 5 w 502"/>
                <a:gd name="T73" fmla="*/ 53 h 128"/>
                <a:gd name="T74" fmla="*/ 8 w 502"/>
                <a:gd name="T75" fmla="*/ 28 h 128"/>
                <a:gd name="T76" fmla="*/ 13 w 502"/>
                <a:gd name="T77" fmla="*/ 5 h 128"/>
                <a:gd name="T78" fmla="*/ 16 w 502"/>
                <a:gd name="T79" fmla="*/ 0 h 128"/>
                <a:gd name="T80" fmla="*/ 15 w 502"/>
                <a:gd name="T81" fmla="*/ 0 h 128"/>
                <a:gd name="T82" fmla="*/ 15 w 502"/>
                <a:gd name="T83" fmla="*/ 0 h 128"/>
                <a:gd name="T84" fmla="*/ 13 w 502"/>
                <a:gd name="T85" fmla="*/ 0 h 128"/>
                <a:gd name="T86" fmla="*/ 13 w 502"/>
                <a:gd name="T87" fmla="*/ 0 h 128"/>
                <a:gd name="T88" fmla="*/ 13 w 502"/>
                <a:gd name="T89" fmla="*/ 0 h 128"/>
                <a:gd name="T90" fmla="*/ 11 w 502"/>
                <a:gd name="T91" fmla="*/ 0 h 128"/>
                <a:gd name="T92" fmla="*/ 11 w 502"/>
                <a:gd name="T93" fmla="*/ 0 h 128"/>
                <a:gd name="T94" fmla="*/ 10 w 502"/>
                <a:gd name="T95" fmla="*/ 0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128"/>
                <a:gd name="T146" fmla="*/ 502 w 502"/>
                <a:gd name="T147" fmla="*/ 128 h 1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128">
                  <a:moveTo>
                    <a:pt x="502" y="78"/>
                  </a:moveTo>
                  <a:lnTo>
                    <a:pt x="502" y="68"/>
                  </a:lnTo>
                  <a:lnTo>
                    <a:pt x="500" y="68"/>
                  </a:lnTo>
                  <a:lnTo>
                    <a:pt x="498" y="68"/>
                  </a:lnTo>
                  <a:lnTo>
                    <a:pt x="497" y="68"/>
                  </a:lnTo>
                  <a:lnTo>
                    <a:pt x="497" y="78"/>
                  </a:lnTo>
                  <a:lnTo>
                    <a:pt x="502" y="78"/>
                  </a:lnTo>
                  <a:lnTo>
                    <a:pt x="500" y="105"/>
                  </a:lnTo>
                  <a:lnTo>
                    <a:pt x="497" y="128"/>
                  </a:lnTo>
                  <a:lnTo>
                    <a:pt x="495" y="128"/>
                  </a:lnTo>
                  <a:lnTo>
                    <a:pt x="493" y="128"/>
                  </a:lnTo>
                  <a:lnTo>
                    <a:pt x="492" y="128"/>
                  </a:lnTo>
                  <a:lnTo>
                    <a:pt x="495" y="105"/>
                  </a:lnTo>
                  <a:lnTo>
                    <a:pt x="497" y="78"/>
                  </a:lnTo>
                  <a:lnTo>
                    <a:pt x="502" y="78"/>
                  </a:lnTo>
                  <a:close/>
                  <a:moveTo>
                    <a:pt x="10" y="0"/>
                  </a:moveTo>
                  <a:lnTo>
                    <a:pt x="10" y="4"/>
                  </a:lnTo>
                  <a:lnTo>
                    <a:pt x="3" y="28"/>
                  </a:lnTo>
                  <a:lnTo>
                    <a:pt x="0" y="53"/>
                  </a:lnTo>
                  <a:lnTo>
                    <a:pt x="1" y="53"/>
                  </a:lnTo>
                  <a:lnTo>
                    <a:pt x="3" y="53"/>
                  </a:lnTo>
                  <a:lnTo>
                    <a:pt x="5" y="53"/>
                  </a:lnTo>
                  <a:lnTo>
                    <a:pt x="8" y="28"/>
                  </a:lnTo>
                  <a:lnTo>
                    <a:pt x="13" y="5"/>
                  </a:lnTo>
                  <a:lnTo>
                    <a:pt x="16" y="0"/>
                  </a:lnTo>
                  <a:lnTo>
                    <a:pt x="15" y="0"/>
                  </a:lnTo>
                  <a:lnTo>
                    <a:pt x="13" y="0"/>
                  </a:lnTo>
                  <a:lnTo>
                    <a:pt x="11" y="0"/>
                  </a:lnTo>
                  <a:lnTo>
                    <a:pt x="10"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7" name="Freeform 364"/>
            <p:cNvSpPr>
              <a:spLocks noEditPoints="1"/>
            </p:cNvSpPr>
            <p:nvPr/>
          </p:nvSpPr>
          <p:spPr bwMode="auto">
            <a:xfrm>
              <a:off x="1783" y="2867"/>
              <a:ext cx="499" cy="128"/>
            </a:xfrm>
            <a:custGeom>
              <a:avLst/>
              <a:gdLst>
                <a:gd name="T0" fmla="*/ 499 w 499"/>
                <a:gd name="T1" fmla="*/ 78 h 128"/>
                <a:gd name="T2" fmla="*/ 497 w 499"/>
                <a:gd name="T3" fmla="*/ 68 h 128"/>
                <a:gd name="T4" fmla="*/ 497 w 499"/>
                <a:gd name="T5" fmla="*/ 68 h 128"/>
                <a:gd name="T6" fmla="*/ 497 w 499"/>
                <a:gd name="T7" fmla="*/ 68 h 128"/>
                <a:gd name="T8" fmla="*/ 496 w 499"/>
                <a:gd name="T9" fmla="*/ 68 h 128"/>
                <a:gd name="T10" fmla="*/ 496 w 499"/>
                <a:gd name="T11" fmla="*/ 68 h 128"/>
                <a:gd name="T12" fmla="*/ 494 w 499"/>
                <a:gd name="T13" fmla="*/ 68 h 128"/>
                <a:gd name="T14" fmla="*/ 494 w 499"/>
                <a:gd name="T15" fmla="*/ 68 h 128"/>
                <a:gd name="T16" fmla="*/ 494 w 499"/>
                <a:gd name="T17" fmla="*/ 68 h 128"/>
                <a:gd name="T18" fmla="*/ 492 w 499"/>
                <a:gd name="T19" fmla="*/ 68 h 128"/>
                <a:gd name="T20" fmla="*/ 494 w 499"/>
                <a:gd name="T21" fmla="*/ 78 h 128"/>
                <a:gd name="T22" fmla="*/ 499 w 499"/>
                <a:gd name="T23" fmla="*/ 78 h 128"/>
                <a:gd name="T24" fmla="*/ 497 w 499"/>
                <a:gd name="T25" fmla="*/ 105 h 128"/>
                <a:gd name="T26" fmla="*/ 494 w 499"/>
                <a:gd name="T27" fmla="*/ 128 h 128"/>
                <a:gd name="T28" fmla="*/ 492 w 499"/>
                <a:gd name="T29" fmla="*/ 128 h 128"/>
                <a:gd name="T30" fmla="*/ 492 w 499"/>
                <a:gd name="T31" fmla="*/ 128 h 128"/>
                <a:gd name="T32" fmla="*/ 492 w 499"/>
                <a:gd name="T33" fmla="*/ 128 h 128"/>
                <a:gd name="T34" fmla="*/ 491 w 499"/>
                <a:gd name="T35" fmla="*/ 128 h 128"/>
                <a:gd name="T36" fmla="*/ 491 w 499"/>
                <a:gd name="T37" fmla="*/ 128 h 128"/>
                <a:gd name="T38" fmla="*/ 489 w 499"/>
                <a:gd name="T39" fmla="*/ 128 h 128"/>
                <a:gd name="T40" fmla="*/ 489 w 499"/>
                <a:gd name="T41" fmla="*/ 128 h 128"/>
                <a:gd name="T42" fmla="*/ 489 w 499"/>
                <a:gd name="T43" fmla="*/ 128 h 128"/>
                <a:gd name="T44" fmla="*/ 492 w 499"/>
                <a:gd name="T45" fmla="*/ 103 h 128"/>
                <a:gd name="T46" fmla="*/ 494 w 499"/>
                <a:gd name="T47" fmla="*/ 78 h 128"/>
                <a:gd name="T48" fmla="*/ 499 w 499"/>
                <a:gd name="T49" fmla="*/ 78 h 128"/>
                <a:gd name="T50" fmla="*/ 12 w 499"/>
                <a:gd name="T51" fmla="*/ 0 h 128"/>
                <a:gd name="T52" fmla="*/ 10 w 499"/>
                <a:gd name="T53" fmla="*/ 5 h 128"/>
                <a:gd name="T54" fmla="*/ 4 w 499"/>
                <a:gd name="T55" fmla="*/ 28 h 128"/>
                <a:gd name="T56" fmla="*/ 0 w 499"/>
                <a:gd name="T57" fmla="*/ 53 h 128"/>
                <a:gd name="T58" fmla="*/ 0 w 499"/>
                <a:gd name="T59" fmla="*/ 53 h 128"/>
                <a:gd name="T60" fmla="*/ 2 w 499"/>
                <a:gd name="T61" fmla="*/ 53 h 128"/>
                <a:gd name="T62" fmla="*/ 2 w 499"/>
                <a:gd name="T63" fmla="*/ 53 h 128"/>
                <a:gd name="T64" fmla="*/ 4 w 499"/>
                <a:gd name="T65" fmla="*/ 53 h 128"/>
                <a:gd name="T66" fmla="*/ 4 w 499"/>
                <a:gd name="T67" fmla="*/ 53 h 128"/>
                <a:gd name="T68" fmla="*/ 4 w 499"/>
                <a:gd name="T69" fmla="*/ 53 h 128"/>
                <a:gd name="T70" fmla="*/ 5 w 499"/>
                <a:gd name="T71" fmla="*/ 53 h 128"/>
                <a:gd name="T72" fmla="*/ 5 w 499"/>
                <a:gd name="T73" fmla="*/ 53 h 128"/>
                <a:gd name="T74" fmla="*/ 9 w 499"/>
                <a:gd name="T75" fmla="*/ 30 h 128"/>
                <a:gd name="T76" fmla="*/ 15 w 499"/>
                <a:gd name="T77" fmla="*/ 7 h 128"/>
                <a:gd name="T78" fmla="*/ 17 w 499"/>
                <a:gd name="T79" fmla="*/ 0 h 128"/>
                <a:gd name="T80" fmla="*/ 17 w 499"/>
                <a:gd name="T81" fmla="*/ 0 h 128"/>
                <a:gd name="T82" fmla="*/ 15 w 499"/>
                <a:gd name="T83" fmla="*/ 0 h 128"/>
                <a:gd name="T84" fmla="*/ 15 w 499"/>
                <a:gd name="T85" fmla="*/ 0 h 128"/>
                <a:gd name="T86" fmla="*/ 15 w 499"/>
                <a:gd name="T87" fmla="*/ 0 h 128"/>
                <a:gd name="T88" fmla="*/ 14 w 499"/>
                <a:gd name="T89" fmla="*/ 0 h 128"/>
                <a:gd name="T90" fmla="*/ 14 w 499"/>
                <a:gd name="T91" fmla="*/ 0 h 128"/>
                <a:gd name="T92" fmla="*/ 12 w 499"/>
                <a:gd name="T93" fmla="*/ 0 h 128"/>
                <a:gd name="T94" fmla="*/ 12 w 499"/>
                <a:gd name="T95" fmla="*/ 0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9"/>
                <a:gd name="T145" fmla="*/ 0 h 128"/>
                <a:gd name="T146" fmla="*/ 499 w 499"/>
                <a:gd name="T147" fmla="*/ 128 h 1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9" h="128">
                  <a:moveTo>
                    <a:pt x="499" y="78"/>
                  </a:moveTo>
                  <a:lnTo>
                    <a:pt x="497" y="68"/>
                  </a:lnTo>
                  <a:lnTo>
                    <a:pt x="496" y="68"/>
                  </a:lnTo>
                  <a:lnTo>
                    <a:pt x="494" y="68"/>
                  </a:lnTo>
                  <a:lnTo>
                    <a:pt x="492" y="68"/>
                  </a:lnTo>
                  <a:lnTo>
                    <a:pt x="494" y="78"/>
                  </a:lnTo>
                  <a:lnTo>
                    <a:pt x="499" y="78"/>
                  </a:lnTo>
                  <a:lnTo>
                    <a:pt x="497" y="105"/>
                  </a:lnTo>
                  <a:lnTo>
                    <a:pt x="494" y="128"/>
                  </a:lnTo>
                  <a:lnTo>
                    <a:pt x="492" y="128"/>
                  </a:lnTo>
                  <a:lnTo>
                    <a:pt x="491" y="128"/>
                  </a:lnTo>
                  <a:lnTo>
                    <a:pt x="489" y="128"/>
                  </a:lnTo>
                  <a:lnTo>
                    <a:pt x="492" y="103"/>
                  </a:lnTo>
                  <a:lnTo>
                    <a:pt x="494" y="78"/>
                  </a:lnTo>
                  <a:lnTo>
                    <a:pt x="499" y="78"/>
                  </a:lnTo>
                  <a:close/>
                  <a:moveTo>
                    <a:pt x="12" y="0"/>
                  </a:moveTo>
                  <a:lnTo>
                    <a:pt x="10" y="5"/>
                  </a:lnTo>
                  <a:lnTo>
                    <a:pt x="4" y="28"/>
                  </a:lnTo>
                  <a:lnTo>
                    <a:pt x="0" y="53"/>
                  </a:lnTo>
                  <a:lnTo>
                    <a:pt x="2" y="53"/>
                  </a:lnTo>
                  <a:lnTo>
                    <a:pt x="4" y="53"/>
                  </a:lnTo>
                  <a:lnTo>
                    <a:pt x="5" y="53"/>
                  </a:lnTo>
                  <a:lnTo>
                    <a:pt x="9" y="30"/>
                  </a:lnTo>
                  <a:lnTo>
                    <a:pt x="15" y="7"/>
                  </a:lnTo>
                  <a:lnTo>
                    <a:pt x="17" y="0"/>
                  </a:lnTo>
                  <a:lnTo>
                    <a:pt x="15" y="0"/>
                  </a:lnTo>
                  <a:lnTo>
                    <a:pt x="14" y="0"/>
                  </a:lnTo>
                  <a:lnTo>
                    <a:pt x="12"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8" name="Freeform 365"/>
            <p:cNvSpPr>
              <a:spLocks noEditPoints="1"/>
            </p:cNvSpPr>
            <p:nvPr/>
          </p:nvSpPr>
          <p:spPr bwMode="auto">
            <a:xfrm>
              <a:off x="1787" y="2867"/>
              <a:ext cx="492" cy="128"/>
            </a:xfrm>
            <a:custGeom>
              <a:avLst/>
              <a:gdLst>
                <a:gd name="T0" fmla="*/ 492 w 492"/>
                <a:gd name="T1" fmla="*/ 78 h 128"/>
                <a:gd name="T2" fmla="*/ 492 w 492"/>
                <a:gd name="T3" fmla="*/ 68 h 128"/>
                <a:gd name="T4" fmla="*/ 490 w 492"/>
                <a:gd name="T5" fmla="*/ 68 h 128"/>
                <a:gd name="T6" fmla="*/ 490 w 492"/>
                <a:gd name="T7" fmla="*/ 68 h 128"/>
                <a:gd name="T8" fmla="*/ 490 w 492"/>
                <a:gd name="T9" fmla="*/ 68 h 128"/>
                <a:gd name="T10" fmla="*/ 488 w 492"/>
                <a:gd name="T11" fmla="*/ 68 h 128"/>
                <a:gd name="T12" fmla="*/ 488 w 492"/>
                <a:gd name="T13" fmla="*/ 68 h 128"/>
                <a:gd name="T14" fmla="*/ 488 w 492"/>
                <a:gd name="T15" fmla="*/ 68 h 128"/>
                <a:gd name="T16" fmla="*/ 487 w 492"/>
                <a:gd name="T17" fmla="*/ 68 h 128"/>
                <a:gd name="T18" fmla="*/ 487 w 492"/>
                <a:gd name="T19" fmla="*/ 68 h 128"/>
                <a:gd name="T20" fmla="*/ 487 w 492"/>
                <a:gd name="T21" fmla="*/ 78 h 128"/>
                <a:gd name="T22" fmla="*/ 492 w 492"/>
                <a:gd name="T23" fmla="*/ 78 h 128"/>
                <a:gd name="T24" fmla="*/ 490 w 492"/>
                <a:gd name="T25" fmla="*/ 105 h 128"/>
                <a:gd name="T26" fmla="*/ 487 w 492"/>
                <a:gd name="T27" fmla="*/ 128 h 128"/>
                <a:gd name="T28" fmla="*/ 487 w 492"/>
                <a:gd name="T29" fmla="*/ 128 h 128"/>
                <a:gd name="T30" fmla="*/ 485 w 492"/>
                <a:gd name="T31" fmla="*/ 128 h 128"/>
                <a:gd name="T32" fmla="*/ 485 w 492"/>
                <a:gd name="T33" fmla="*/ 128 h 128"/>
                <a:gd name="T34" fmla="*/ 485 w 492"/>
                <a:gd name="T35" fmla="*/ 128 h 128"/>
                <a:gd name="T36" fmla="*/ 483 w 492"/>
                <a:gd name="T37" fmla="*/ 128 h 128"/>
                <a:gd name="T38" fmla="*/ 483 w 492"/>
                <a:gd name="T39" fmla="*/ 128 h 128"/>
                <a:gd name="T40" fmla="*/ 483 w 492"/>
                <a:gd name="T41" fmla="*/ 128 h 128"/>
                <a:gd name="T42" fmla="*/ 482 w 492"/>
                <a:gd name="T43" fmla="*/ 128 h 128"/>
                <a:gd name="T44" fmla="*/ 482 w 492"/>
                <a:gd name="T45" fmla="*/ 128 h 128"/>
                <a:gd name="T46" fmla="*/ 485 w 492"/>
                <a:gd name="T47" fmla="*/ 103 h 128"/>
                <a:gd name="T48" fmla="*/ 487 w 492"/>
                <a:gd name="T49" fmla="*/ 78 h 128"/>
                <a:gd name="T50" fmla="*/ 492 w 492"/>
                <a:gd name="T51" fmla="*/ 78 h 128"/>
                <a:gd name="T52" fmla="*/ 11 w 492"/>
                <a:gd name="T53" fmla="*/ 0 h 128"/>
                <a:gd name="T54" fmla="*/ 8 w 492"/>
                <a:gd name="T55" fmla="*/ 5 h 128"/>
                <a:gd name="T56" fmla="*/ 3 w 492"/>
                <a:gd name="T57" fmla="*/ 28 h 128"/>
                <a:gd name="T58" fmla="*/ 0 w 492"/>
                <a:gd name="T59" fmla="*/ 53 h 128"/>
                <a:gd name="T60" fmla="*/ 0 w 492"/>
                <a:gd name="T61" fmla="*/ 53 h 128"/>
                <a:gd name="T62" fmla="*/ 0 w 492"/>
                <a:gd name="T63" fmla="*/ 53 h 128"/>
                <a:gd name="T64" fmla="*/ 1 w 492"/>
                <a:gd name="T65" fmla="*/ 53 h 128"/>
                <a:gd name="T66" fmla="*/ 1 w 492"/>
                <a:gd name="T67" fmla="*/ 53 h 128"/>
                <a:gd name="T68" fmla="*/ 1 w 492"/>
                <a:gd name="T69" fmla="*/ 53 h 128"/>
                <a:gd name="T70" fmla="*/ 3 w 492"/>
                <a:gd name="T71" fmla="*/ 53 h 128"/>
                <a:gd name="T72" fmla="*/ 3 w 492"/>
                <a:gd name="T73" fmla="*/ 53 h 128"/>
                <a:gd name="T74" fmla="*/ 5 w 492"/>
                <a:gd name="T75" fmla="*/ 53 h 128"/>
                <a:gd name="T76" fmla="*/ 8 w 492"/>
                <a:gd name="T77" fmla="*/ 30 h 128"/>
                <a:gd name="T78" fmla="*/ 13 w 492"/>
                <a:gd name="T79" fmla="*/ 7 h 128"/>
                <a:gd name="T80" fmla="*/ 16 w 492"/>
                <a:gd name="T81" fmla="*/ 0 h 128"/>
                <a:gd name="T82" fmla="*/ 15 w 492"/>
                <a:gd name="T83" fmla="*/ 0 h 128"/>
                <a:gd name="T84" fmla="*/ 15 w 492"/>
                <a:gd name="T85" fmla="*/ 0 h 128"/>
                <a:gd name="T86" fmla="*/ 15 w 492"/>
                <a:gd name="T87" fmla="*/ 0 h 128"/>
                <a:gd name="T88" fmla="*/ 13 w 492"/>
                <a:gd name="T89" fmla="*/ 0 h 128"/>
                <a:gd name="T90" fmla="*/ 13 w 492"/>
                <a:gd name="T91" fmla="*/ 0 h 128"/>
                <a:gd name="T92" fmla="*/ 11 w 492"/>
                <a:gd name="T93" fmla="*/ 0 h 128"/>
                <a:gd name="T94" fmla="*/ 11 w 492"/>
                <a:gd name="T95" fmla="*/ 0 h 128"/>
                <a:gd name="T96" fmla="*/ 11 w 492"/>
                <a:gd name="T97" fmla="*/ 0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2"/>
                <a:gd name="T148" fmla="*/ 0 h 128"/>
                <a:gd name="T149" fmla="*/ 492 w 492"/>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2" h="128">
                  <a:moveTo>
                    <a:pt x="492" y="78"/>
                  </a:moveTo>
                  <a:lnTo>
                    <a:pt x="492" y="68"/>
                  </a:lnTo>
                  <a:lnTo>
                    <a:pt x="490" y="68"/>
                  </a:lnTo>
                  <a:lnTo>
                    <a:pt x="488" y="68"/>
                  </a:lnTo>
                  <a:lnTo>
                    <a:pt x="487" y="68"/>
                  </a:lnTo>
                  <a:lnTo>
                    <a:pt x="487" y="78"/>
                  </a:lnTo>
                  <a:lnTo>
                    <a:pt x="492" y="78"/>
                  </a:lnTo>
                  <a:lnTo>
                    <a:pt x="490" y="105"/>
                  </a:lnTo>
                  <a:lnTo>
                    <a:pt x="487" y="128"/>
                  </a:lnTo>
                  <a:lnTo>
                    <a:pt x="485" y="128"/>
                  </a:lnTo>
                  <a:lnTo>
                    <a:pt x="483" y="128"/>
                  </a:lnTo>
                  <a:lnTo>
                    <a:pt x="482" y="128"/>
                  </a:lnTo>
                  <a:lnTo>
                    <a:pt x="485" y="103"/>
                  </a:lnTo>
                  <a:lnTo>
                    <a:pt x="487" y="78"/>
                  </a:lnTo>
                  <a:lnTo>
                    <a:pt x="492" y="78"/>
                  </a:lnTo>
                  <a:close/>
                  <a:moveTo>
                    <a:pt x="11" y="0"/>
                  </a:moveTo>
                  <a:lnTo>
                    <a:pt x="8" y="5"/>
                  </a:lnTo>
                  <a:lnTo>
                    <a:pt x="3" y="28"/>
                  </a:lnTo>
                  <a:lnTo>
                    <a:pt x="0" y="53"/>
                  </a:lnTo>
                  <a:lnTo>
                    <a:pt x="1" y="53"/>
                  </a:lnTo>
                  <a:lnTo>
                    <a:pt x="3" y="53"/>
                  </a:lnTo>
                  <a:lnTo>
                    <a:pt x="5" y="53"/>
                  </a:lnTo>
                  <a:lnTo>
                    <a:pt x="8" y="30"/>
                  </a:lnTo>
                  <a:lnTo>
                    <a:pt x="13" y="7"/>
                  </a:lnTo>
                  <a:lnTo>
                    <a:pt x="16" y="0"/>
                  </a:lnTo>
                  <a:lnTo>
                    <a:pt x="15" y="0"/>
                  </a:lnTo>
                  <a:lnTo>
                    <a:pt x="13" y="0"/>
                  </a:lnTo>
                  <a:lnTo>
                    <a:pt x="11"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79" name="Freeform 366"/>
            <p:cNvSpPr>
              <a:spLocks noEditPoints="1"/>
            </p:cNvSpPr>
            <p:nvPr/>
          </p:nvSpPr>
          <p:spPr bwMode="auto">
            <a:xfrm>
              <a:off x="1788" y="2867"/>
              <a:ext cx="489" cy="128"/>
            </a:xfrm>
            <a:custGeom>
              <a:avLst/>
              <a:gdLst>
                <a:gd name="T0" fmla="*/ 489 w 489"/>
                <a:gd name="T1" fmla="*/ 78 h 128"/>
                <a:gd name="T2" fmla="*/ 487 w 489"/>
                <a:gd name="T3" fmla="*/ 68 h 128"/>
                <a:gd name="T4" fmla="*/ 487 w 489"/>
                <a:gd name="T5" fmla="*/ 68 h 128"/>
                <a:gd name="T6" fmla="*/ 487 w 489"/>
                <a:gd name="T7" fmla="*/ 68 h 128"/>
                <a:gd name="T8" fmla="*/ 486 w 489"/>
                <a:gd name="T9" fmla="*/ 68 h 128"/>
                <a:gd name="T10" fmla="*/ 486 w 489"/>
                <a:gd name="T11" fmla="*/ 68 h 128"/>
                <a:gd name="T12" fmla="*/ 484 w 489"/>
                <a:gd name="T13" fmla="*/ 68 h 128"/>
                <a:gd name="T14" fmla="*/ 484 w 489"/>
                <a:gd name="T15" fmla="*/ 68 h 128"/>
                <a:gd name="T16" fmla="*/ 484 w 489"/>
                <a:gd name="T17" fmla="*/ 68 h 128"/>
                <a:gd name="T18" fmla="*/ 482 w 489"/>
                <a:gd name="T19" fmla="*/ 68 h 128"/>
                <a:gd name="T20" fmla="*/ 484 w 489"/>
                <a:gd name="T21" fmla="*/ 78 h 128"/>
                <a:gd name="T22" fmla="*/ 489 w 489"/>
                <a:gd name="T23" fmla="*/ 78 h 128"/>
                <a:gd name="T24" fmla="*/ 487 w 489"/>
                <a:gd name="T25" fmla="*/ 103 h 128"/>
                <a:gd name="T26" fmla="*/ 484 w 489"/>
                <a:gd name="T27" fmla="*/ 128 h 128"/>
                <a:gd name="T28" fmla="*/ 482 w 489"/>
                <a:gd name="T29" fmla="*/ 128 h 128"/>
                <a:gd name="T30" fmla="*/ 482 w 489"/>
                <a:gd name="T31" fmla="*/ 128 h 128"/>
                <a:gd name="T32" fmla="*/ 482 w 489"/>
                <a:gd name="T33" fmla="*/ 128 h 128"/>
                <a:gd name="T34" fmla="*/ 481 w 489"/>
                <a:gd name="T35" fmla="*/ 128 h 128"/>
                <a:gd name="T36" fmla="*/ 481 w 489"/>
                <a:gd name="T37" fmla="*/ 128 h 128"/>
                <a:gd name="T38" fmla="*/ 479 w 489"/>
                <a:gd name="T39" fmla="*/ 128 h 128"/>
                <a:gd name="T40" fmla="*/ 479 w 489"/>
                <a:gd name="T41" fmla="*/ 128 h 128"/>
                <a:gd name="T42" fmla="*/ 479 w 489"/>
                <a:gd name="T43" fmla="*/ 128 h 128"/>
                <a:gd name="T44" fmla="*/ 479 w 489"/>
                <a:gd name="T45" fmla="*/ 126 h 128"/>
                <a:gd name="T46" fmla="*/ 482 w 489"/>
                <a:gd name="T47" fmla="*/ 103 h 128"/>
                <a:gd name="T48" fmla="*/ 484 w 489"/>
                <a:gd name="T49" fmla="*/ 78 h 128"/>
                <a:gd name="T50" fmla="*/ 489 w 489"/>
                <a:gd name="T51" fmla="*/ 78 h 128"/>
                <a:gd name="T52" fmla="*/ 12 w 489"/>
                <a:gd name="T53" fmla="*/ 0 h 128"/>
                <a:gd name="T54" fmla="*/ 10 w 489"/>
                <a:gd name="T55" fmla="*/ 7 h 128"/>
                <a:gd name="T56" fmla="*/ 4 w 489"/>
                <a:gd name="T57" fmla="*/ 30 h 128"/>
                <a:gd name="T58" fmla="*/ 0 w 489"/>
                <a:gd name="T59" fmla="*/ 53 h 128"/>
                <a:gd name="T60" fmla="*/ 0 w 489"/>
                <a:gd name="T61" fmla="*/ 53 h 128"/>
                <a:gd name="T62" fmla="*/ 2 w 489"/>
                <a:gd name="T63" fmla="*/ 53 h 128"/>
                <a:gd name="T64" fmla="*/ 2 w 489"/>
                <a:gd name="T65" fmla="*/ 53 h 128"/>
                <a:gd name="T66" fmla="*/ 4 w 489"/>
                <a:gd name="T67" fmla="*/ 53 h 128"/>
                <a:gd name="T68" fmla="*/ 4 w 489"/>
                <a:gd name="T69" fmla="*/ 53 h 128"/>
                <a:gd name="T70" fmla="*/ 4 w 489"/>
                <a:gd name="T71" fmla="*/ 53 h 128"/>
                <a:gd name="T72" fmla="*/ 5 w 489"/>
                <a:gd name="T73" fmla="*/ 53 h 128"/>
                <a:gd name="T74" fmla="*/ 5 w 489"/>
                <a:gd name="T75" fmla="*/ 53 h 128"/>
                <a:gd name="T76" fmla="*/ 9 w 489"/>
                <a:gd name="T77" fmla="*/ 30 h 128"/>
                <a:gd name="T78" fmla="*/ 15 w 489"/>
                <a:gd name="T79" fmla="*/ 8 h 128"/>
                <a:gd name="T80" fmla="*/ 17 w 489"/>
                <a:gd name="T81" fmla="*/ 0 h 128"/>
                <a:gd name="T82" fmla="*/ 17 w 489"/>
                <a:gd name="T83" fmla="*/ 0 h 128"/>
                <a:gd name="T84" fmla="*/ 15 w 489"/>
                <a:gd name="T85" fmla="*/ 0 h 128"/>
                <a:gd name="T86" fmla="*/ 15 w 489"/>
                <a:gd name="T87" fmla="*/ 0 h 128"/>
                <a:gd name="T88" fmla="*/ 15 w 489"/>
                <a:gd name="T89" fmla="*/ 0 h 128"/>
                <a:gd name="T90" fmla="*/ 14 w 489"/>
                <a:gd name="T91" fmla="*/ 0 h 128"/>
                <a:gd name="T92" fmla="*/ 14 w 489"/>
                <a:gd name="T93" fmla="*/ 0 h 128"/>
                <a:gd name="T94" fmla="*/ 14 w 489"/>
                <a:gd name="T95" fmla="*/ 0 h 128"/>
                <a:gd name="T96" fmla="*/ 12 w 489"/>
                <a:gd name="T97" fmla="*/ 0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9"/>
                <a:gd name="T148" fmla="*/ 0 h 128"/>
                <a:gd name="T149" fmla="*/ 489 w 489"/>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9" h="128">
                  <a:moveTo>
                    <a:pt x="489" y="78"/>
                  </a:moveTo>
                  <a:lnTo>
                    <a:pt x="487" y="68"/>
                  </a:lnTo>
                  <a:lnTo>
                    <a:pt x="486" y="68"/>
                  </a:lnTo>
                  <a:lnTo>
                    <a:pt x="484" y="68"/>
                  </a:lnTo>
                  <a:lnTo>
                    <a:pt x="482" y="68"/>
                  </a:lnTo>
                  <a:lnTo>
                    <a:pt x="484" y="78"/>
                  </a:lnTo>
                  <a:lnTo>
                    <a:pt x="489" y="78"/>
                  </a:lnTo>
                  <a:lnTo>
                    <a:pt x="487" y="103"/>
                  </a:lnTo>
                  <a:lnTo>
                    <a:pt x="484" y="128"/>
                  </a:lnTo>
                  <a:lnTo>
                    <a:pt x="482" y="128"/>
                  </a:lnTo>
                  <a:lnTo>
                    <a:pt x="481" y="128"/>
                  </a:lnTo>
                  <a:lnTo>
                    <a:pt x="479" y="128"/>
                  </a:lnTo>
                  <a:lnTo>
                    <a:pt x="479" y="126"/>
                  </a:lnTo>
                  <a:lnTo>
                    <a:pt x="482" y="103"/>
                  </a:lnTo>
                  <a:lnTo>
                    <a:pt x="484" y="78"/>
                  </a:lnTo>
                  <a:lnTo>
                    <a:pt x="489" y="78"/>
                  </a:lnTo>
                  <a:close/>
                  <a:moveTo>
                    <a:pt x="12" y="0"/>
                  </a:moveTo>
                  <a:lnTo>
                    <a:pt x="10" y="7"/>
                  </a:lnTo>
                  <a:lnTo>
                    <a:pt x="4" y="30"/>
                  </a:lnTo>
                  <a:lnTo>
                    <a:pt x="0" y="53"/>
                  </a:lnTo>
                  <a:lnTo>
                    <a:pt x="2" y="53"/>
                  </a:lnTo>
                  <a:lnTo>
                    <a:pt x="4" y="53"/>
                  </a:lnTo>
                  <a:lnTo>
                    <a:pt x="5" y="53"/>
                  </a:lnTo>
                  <a:lnTo>
                    <a:pt x="9" y="30"/>
                  </a:lnTo>
                  <a:lnTo>
                    <a:pt x="15" y="8"/>
                  </a:lnTo>
                  <a:lnTo>
                    <a:pt x="17" y="0"/>
                  </a:lnTo>
                  <a:lnTo>
                    <a:pt x="15" y="0"/>
                  </a:lnTo>
                  <a:lnTo>
                    <a:pt x="14" y="0"/>
                  </a:lnTo>
                  <a:lnTo>
                    <a:pt x="12"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0" name="Freeform 367"/>
            <p:cNvSpPr>
              <a:spLocks noEditPoints="1"/>
            </p:cNvSpPr>
            <p:nvPr/>
          </p:nvSpPr>
          <p:spPr bwMode="auto">
            <a:xfrm>
              <a:off x="1792" y="2867"/>
              <a:ext cx="482" cy="128"/>
            </a:xfrm>
            <a:custGeom>
              <a:avLst/>
              <a:gdLst>
                <a:gd name="T0" fmla="*/ 482 w 482"/>
                <a:gd name="T1" fmla="*/ 78 h 128"/>
                <a:gd name="T2" fmla="*/ 482 w 482"/>
                <a:gd name="T3" fmla="*/ 68 h 128"/>
                <a:gd name="T4" fmla="*/ 480 w 482"/>
                <a:gd name="T5" fmla="*/ 68 h 128"/>
                <a:gd name="T6" fmla="*/ 480 w 482"/>
                <a:gd name="T7" fmla="*/ 68 h 128"/>
                <a:gd name="T8" fmla="*/ 480 w 482"/>
                <a:gd name="T9" fmla="*/ 68 h 128"/>
                <a:gd name="T10" fmla="*/ 478 w 482"/>
                <a:gd name="T11" fmla="*/ 68 h 128"/>
                <a:gd name="T12" fmla="*/ 478 w 482"/>
                <a:gd name="T13" fmla="*/ 68 h 128"/>
                <a:gd name="T14" fmla="*/ 478 w 482"/>
                <a:gd name="T15" fmla="*/ 68 h 128"/>
                <a:gd name="T16" fmla="*/ 477 w 482"/>
                <a:gd name="T17" fmla="*/ 68 h 128"/>
                <a:gd name="T18" fmla="*/ 477 w 482"/>
                <a:gd name="T19" fmla="*/ 68 h 128"/>
                <a:gd name="T20" fmla="*/ 477 w 482"/>
                <a:gd name="T21" fmla="*/ 78 h 128"/>
                <a:gd name="T22" fmla="*/ 482 w 482"/>
                <a:gd name="T23" fmla="*/ 78 h 128"/>
                <a:gd name="T24" fmla="*/ 480 w 482"/>
                <a:gd name="T25" fmla="*/ 103 h 128"/>
                <a:gd name="T26" fmla="*/ 477 w 482"/>
                <a:gd name="T27" fmla="*/ 128 h 128"/>
                <a:gd name="T28" fmla="*/ 477 w 482"/>
                <a:gd name="T29" fmla="*/ 128 h 128"/>
                <a:gd name="T30" fmla="*/ 477 w 482"/>
                <a:gd name="T31" fmla="*/ 128 h 128"/>
                <a:gd name="T32" fmla="*/ 475 w 482"/>
                <a:gd name="T33" fmla="*/ 128 h 128"/>
                <a:gd name="T34" fmla="*/ 475 w 482"/>
                <a:gd name="T35" fmla="*/ 128 h 128"/>
                <a:gd name="T36" fmla="*/ 475 w 482"/>
                <a:gd name="T37" fmla="*/ 128 h 128"/>
                <a:gd name="T38" fmla="*/ 473 w 482"/>
                <a:gd name="T39" fmla="*/ 128 h 128"/>
                <a:gd name="T40" fmla="*/ 473 w 482"/>
                <a:gd name="T41" fmla="*/ 128 h 128"/>
                <a:gd name="T42" fmla="*/ 472 w 482"/>
                <a:gd name="T43" fmla="*/ 128 h 128"/>
                <a:gd name="T44" fmla="*/ 472 w 482"/>
                <a:gd name="T45" fmla="*/ 128 h 128"/>
                <a:gd name="T46" fmla="*/ 472 w 482"/>
                <a:gd name="T47" fmla="*/ 126 h 128"/>
                <a:gd name="T48" fmla="*/ 475 w 482"/>
                <a:gd name="T49" fmla="*/ 103 h 128"/>
                <a:gd name="T50" fmla="*/ 477 w 482"/>
                <a:gd name="T51" fmla="*/ 78 h 128"/>
                <a:gd name="T52" fmla="*/ 482 w 482"/>
                <a:gd name="T53" fmla="*/ 78 h 128"/>
                <a:gd name="T54" fmla="*/ 11 w 482"/>
                <a:gd name="T55" fmla="*/ 0 h 128"/>
                <a:gd name="T56" fmla="*/ 8 w 482"/>
                <a:gd name="T57" fmla="*/ 7 h 128"/>
                <a:gd name="T58" fmla="*/ 3 w 482"/>
                <a:gd name="T59" fmla="*/ 30 h 128"/>
                <a:gd name="T60" fmla="*/ 0 w 482"/>
                <a:gd name="T61" fmla="*/ 53 h 128"/>
                <a:gd name="T62" fmla="*/ 0 w 482"/>
                <a:gd name="T63" fmla="*/ 53 h 128"/>
                <a:gd name="T64" fmla="*/ 0 w 482"/>
                <a:gd name="T65" fmla="*/ 53 h 128"/>
                <a:gd name="T66" fmla="*/ 1 w 482"/>
                <a:gd name="T67" fmla="*/ 53 h 128"/>
                <a:gd name="T68" fmla="*/ 1 w 482"/>
                <a:gd name="T69" fmla="*/ 53 h 128"/>
                <a:gd name="T70" fmla="*/ 1 w 482"/>
                <a:gd name="T71" fmla="*/ 53 h 128"/>
                <a:gd name="T72" fmla="*/ 3 w 482"/>
                <a:gd name="T73" fmla="*/ 53 h 128"/>
                <a:gd name="T74" fmla="*/ 3 w 482"/>
                <a:gd name="T75" fmla="*/ 53 h 128"/>
                <a:gd name="T76" fmla="*/ 5 w 482"/>
                <a:gd name="T77" fmla="*/ 53 h 128"/>
                <a:gd name="T78" fmla="*/ 8 w 482"/>
                <a:gd name="T79" fmla="*/ 32 h 128"/>
                <a:gd name="T80" fmla="*/ 13 w 482"/>
                <a:gd name="T81" fmla="*/ 8 h 128"/>
                <a:gd name="T82" fmla="*/ 16 w 482"/>
                <a:gd name="T83" fmla="*/ 0 h 128"/>
                <a:gd name="T84" fmla="*/ 15 w 482"/>
                <a:gd name="T85" fmla="*/ 0 h 128"/>
                <a:gd name="T86" fmla="*/ 15 w 482"/>
                <a:gd name="T87" fmla="*/ 0 h 128"/>
                <a:gd name="T88" fmla="*/ 15 w 482"/>
                <a:gd name="T89" fmla="*/ 0 h 128"/>
                <a:gd name="T90" fmla="*/ 13 w 482"/>
                <a:gd name="T91" fmla="*/ 0 h 128"/>
                <a:gd name="T92" fmla="*/ 13 w 482"/>
                <a:gd name="T93" fmla="*/ 0 h 128"/>
                <a:gd name="T94" fmla="*/ 11 w 482"/>
                <a:gd name="T95" fmla="*/ 0 h 128"/>
                <a:gd name="T96" fmla="*/ 11 w 482"/>
                <a:gd name="T97" fmla="*/ 0 h 128"/>
                <a:gd name="T98" fmla="*/ 11 w 482"/>
                <a:gd name="T99" fmla="*/ 0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2"/>
                <a:gd name="T151" fmla="*/ 0 h 128"/>
                <a:gd name="T152" fmla="*/ 482 w 482"/>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2" h="128">
                  <a:moveTo>
                    <a:pt x="482" y="78"/>
                  </a:moveTo>
                  <a:lnTo>
                    <a:pt x="482" y="68"/>
                  </a:lnTo>
                  <a:lnTo>
                    <a:pt x="480" y="68"/>
                  </a:lnTo>
                  <a:lnTo>
                    <a:pt x="478" y="68"/>
                  </a:lnTo>
                  <a:lnTo>
                    <a:pt x="477" y="68"/>
                  </a:lnTo>
                  <a:lnTo>
                    <a:pt x="477" y="78"/>
                  </a:lnTo>
                  <a:lnTo>
                    <a:pt x="482" y="78"/>
                  </a:lnTo>
                  <a:lnTo>
                    <a:pt x="480" y="103"/>
                  </a:lnTo>
                  <a:lnTo>
                    <a:pt x="477" y="128"/>
                  </a:lnTo>
                  <a:lnTo>
                    <a:pt x="475" y="128"/>
                  </a:lnTo>
                  <a:lnTo>
                    <a:pt x="473" y="128"/>
                  </a:lnTo>
                  <a:lnTo>
                    <a:pt x="472" y="128"/>
                  </a:lnTo>
                  <a:lnTo>
                    <a:pt x="472" y="126"/>
                  </a:lnTo>
                  <a:lnTo>
                    <a:pt x="475" y="103"/>
                  </a:lnTo>
                  <a:lnTo>
                    <a:pt x="477" y="78"/>
                  </a:lnTo>
                  <a:lnTo>
                    <a:pt x="482" y="78"/>
                  </a:lnTo>
                  <a:close/>
                  <a:moveTo>
                    <a:pt x="11" y="0"/>
                  </a:moveTo>
                  <a:lnTo>
                    <a:pt x="8" y="7"/>
                  </a:lnTo>
                  <a:lnTo>
                    <a:pt x="3" y="30"/>
                  </a:lnTo>
                  <a:lnTo>
                    <a:pt x="0" y="53"/>
                  </a:lnTo>
                  <a:lnTo>
                    <a:pt x="1" y="53"/>
                  </a:lnTo>
                  <a:lnTo>
                    <a:pt x="3" y="53"/>
                  </a:lnTo>
                  <a:lnTo>
                    <a:pt x="5" y="53"/>
                  </a:lnTo>
                  <a:lnTo>
                    <a:pt x="8" y="32"/>
                  </a:lnTo>
                  <a:lnTo>
                    <a:pt x="13" y="8"/>
                  </a:lnTo>
                  <a:lnTo>
                    <a:pt x="16" y="0"/>
                  </a:lnTo>
                  <a:lnTo>
                    <a:pt x="15" y="0"/>
                  </a:lnTo>
                  <a:lnTo>
                    <a:pt x="13" y="0"/>
                  </a:lnTo>
                  <a:lnTo>
                    <a:pt x="11"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1" name="Freeform 368"/>
            <p:cNvSpPr>
              <a:spLocks noEditPoints="1"/>
            </p:cNvSpPr>
            <p:nvPr/>
          </p:nvSpPr>
          <p:spPr bwMode="auto">
            <a:xfrm>
              <a:off x="1793" y="2867"/>
              <a:ext cx="479" cy="128"/>
            </a:xfrm>
            <a:custGeom>
              <a:avLst/>
              <a:gdLst>
                <a:gd name="T0" fmla="*/ 479 w 479"/>
                <a:gd name="T1" fmla="*/ 78 h 128"/>
                <a:gd name="T2" fmla="*/ 477 w 479"/>
                <a:gd name="T3" fmla="*/ 68 h 128"/>
                <a:gd name="T4" fmla="*/ 477 w 479"/>
                <a:gd name="T5" fmla="*/ 68 h 128"/>
                <a:gd name="T6" fmla="*/ 477 w 479"/>
                <a:gd name="T7" fmla="*/ 68 h 128"/>
                <a:gd name="T8" fmla="*/ 476 w 479"/>
                <a:gd name="T9" fmla="*/ 68 h 128"/>
                <a:gd name="T10" fmla="*/ 476 w 479"/>
                <a:gd name="T11" fmla="*/ 68 h 128"/>
                <a:gd name="T12" fmla="*/ 474 w 479"/>
                <a:gd name="T13" fmla="*/ 68 h 128"/>
                <a:gd name="T14" fmla="*/ 474 w 479"/>
                <a:gd name="T15" fmla="*/ 68 h 128"/>
                <a:gd name="T16" fmla="*/ 474 w 479"/>
                <a:gd name="T17" fmla="*/ 68 h 128"/>
                <a:gd name="T18" fmla="*/ 472 w 479"/>
                <a:gd name="T19" fmla="*/ 68 h 128"/>
                <a:gd name="T20" fmla="*/ 474 w 479"/>
                <a:gd name="T21" fmla="*/ 78 h 128"/>
                <a:gd name="T22" fmla="*/ 479 w 479"/>
                <a:gd name="T23" fmla="*/ 78 h 128"/>
                <a:gd name="T24" fmla="*/ 477 w 479"/>
                <a:gd name="T25" fmla="*/ 103 h 128"/>
                <a:gd name="T26" fmla="*/ 474 w 479"/>
                <a:gd name="T27" fmla="*/ 126 h 128"/>
                <a:gd name="T28" fmla="*/ 474 w 479"/>
                <a:gd name="T29" fmla="*/ 128 h 128"/>
                <a:gd name="T30" fmla="*/ 472 w 479"/>
                <a:gd name="T31" fmla="*/ 128 h 128"/>
                <a:gd name="T32" fmla="*/ 472 w 479"/>
                <a:gd name="T33" fmla="*/ 128 h 128"/>
                <a:gd name="T34" fmla="*/ 471 w 479"/>
                <a:gd name="T35" fmla="*/ 128 h 128"/>
                <a:gd name="T36" fmla="*/ 471 w 479"/>
                <a:gd name="T37" fmla="*/ 128 h 128"/>
                <a:gd name="T38" fmla="*/ 471 w 479"/>
                <a:gd name="T39" fmla="*/ 128 h 128"/>
                <a:gd name="T40" fmla="*/ 469 w 479"/>
                <a:gd name="T41" fmla="*/ 128 h 128"/>
                <a:gd name="T42" fmla="*/ 469 w 479"/>
                <a:gd name="T43" fmla="*/ 128 h 128"/>
                <a:gd name="T44" fmla="*/ 467 w 479"/>
                <a:gd name="T45" fmla="*/ 128 h 128"/>
                <a:gd name="T46" fmla="*/ 469 w 479"/>
                <a:gd name="T47" fmla="*/ 126 h 128"/>
                <a:gd name="T48" fmla="*/ 472 w 479"/>
                <a:gd name="T49" fmla="*/ 103 h 128"/>
                <a:gd name="T50" fmla="*/ 474 w 479"/>
                <a:gd name="T51" fmla="*/ 78 h 128"/>
                <a:gd name="T52" fmla="*/ 479 w 479"/>
                <a:gd name="T53" fmla="*/ 78 h 128"/>
                <a:gd name="T54" fmla="*/ 12 w 479"/>
                <a:gd name="T55" fmla="*/ 0 h 128"/>
                <a:gd name="T56" fmla="*/ 10 w 479"/>
                <a:gd name="T57" fmla="*/ 8 h 128"/>
                <a:gd name="T58" fmla="*/ 4 w 479"/>
                <a:gd name="T59" fmla="*/ 30 h 128"/>
                <a:gd name="T60" fmla="*/ 0 w 479"/>
                <a:gd name="T61" fmla="*/ 53 h 128"/>
                <a:gd name="T62" fmla="*/ 0 w 479"/>
                <a:gd name="T63" fmla="*/ 53 h 128"/>
                <a:gd name="T64" fmla="*/ 2 w 479"/>
                <a:gd name="T65" fmla="*/ 53 h 128"/>
                <a:gd name="T66" fmla="*/ 2 w 479"/>
                <a:gd name="T67" fmla="*/ 53 h 128"/>
                <a:gd name="T68" fmla="*/ 4 w 479"/>
                <a:gd name="T69" fmla="*/ 53 h 128"/>
                <a:gd name="T70" fmla="*/ 4 w 479"/>
                <a:gd name="T71" fmla="*/ 55 h 128"/>
                <a:gd name="T72" fmla="*/ 4 w 479"/>
                <a:gd name="T73" fmla="*/ 55 h 128"/>
                <a:gd name="T74" fmla="*/ 5 w 479"/>
                <a:gd name="T75" fmla="*/ 55 h 128"/>
                <a:gd name="T76" fmla="*/ 5 w 479"/>
                <a:gd name="T77" fmla="*/ 55 h 128"/>
                <a:gd name="T78" fmla="*/ 9 w 479"/>
                <a:gd name="T79" fmla="*/ 32 h 128"/>
                <a:gd name="T80" fmla="*/ 15 w 479"/>
                <a:gd name="T81" fmla="*/ 8 h 128"/>
                <a:gd name="T82" fmla="*/ 17 w 479"/>
                <a:gd name="T83" fmla="*/ 2 h 128"/>
                <a:gd name="T84" fmla="*/ 17 w 479"/>
                <a:gd name="T85" fmla="*/ 2 h 128"/>
                <a:gd name="T86" fmla="*/ 17 w 479"/>
                <a:gd name="T87" fmla="*/ 2 h 128"/>
                <a:gd name="T88" fmla="*/ 15 w 479"/>
                <a:gd name="T89" fmla="*/ 0 h 128"/>
                <a:gd name="T90" fmla="*/ 15 w 479"/>
                <a:gd name="T91" fmla="*/ 0 h 128"/>
                <a:gd name="T92" fmla="*/ 14 w 479"/>
                <a:gd name="T93" fmla="*/ 0 h 128"/>
                <a:gd name="T94" fmla="*/ 14 w 479"/>
                <a:gd name="T95" fmla="*/ 0 h 128"/>
                <a:gd name="T96" fmla="*/ 14 w 479"/>
                <a:gd name="T97" fmla="*/ 0 h 128"/>
                <a:gd name="T98" fmla="*/ 12 w 479"/>
                <a:gd name="T99" fmla="*/ 0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9"/>
                <a:gd name="T151" fmla="*/ 0 h 128"/>
                <a:gd name="T152" fmla="*/ 479 w 479"/>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9" h="128">
                  <a:moveTo>
                    <a:pt x="479" y="78"/>
                  </a:moveTo>
                  <a:lnTo>
                    <a:pt x="477" y="68"/>
                  </a:lnTo>
                  <a:lnTo>
                    <a:pt x="476" y="68"/>
                  </a:lnTo>
                  <a:lnTo>
                    <a:pt x="474" y="68"/>
                  </a:lnTo>
                  <a:lnTo>
                    <a:pt x="472" y="68"/>
                  </a:lnTo>
                  <a:lnTo>
                    <a:pt x="474" y="78"/>
                  </a:lnTo>
                  <a:lnTo>
                    <a:pt x="479" y="78"/>
                  </a:lnTo>
                  <a:lnTo>
                    <a:pt x="477" y="103"/>
                  </a:lnTo>
                  <a:lnTo>
                    <a:pt x="474" y="126"/>
                  </a:lnTo>
                  <a:lnTo>
                    <a:pt x="474" y="128"/>
                  </a:lnTo>
                  <a:lnTo>
                    <a:pt x="472" y="128"/>
                  </a:lnTo>
                  <a:lnTo>
                    <a:pt x="471" y="128"/>
                  </a:lnTo>
                  <a:lnTo>
                    <a:pt x="469" y="128"/>
                  </a:lnTo>
                  <a:lnTo>
                    <a:pt x="467" y="128"/>
                  </a:lnTo>
                  <a:lnTo>
                    <a:pt x="469" y="126"/>
                  </a:lnTo>
                  <a:lnTo>
                    <a:pt x="472" y="103"/>
                  </a:lnTo>
                  <a:lnTo>
                    <a:pt x="474" y="78"/>
                  </a:lnTo>
                  <a:lnTo>
                    <a:pt x="479" y="78"/>
                  </a:lnTo>
                  <a:close/>
                  <a:moveTo>
                    <a:pt x="12" y="0"/>
                  </a:moveTo>
                  <a:lnTo>
                    <a:pt x="10" y="8"/>
                  </a:lnTo>
                  <a:lnTo>
                    <a:pt x="4" y="30"/>
                  </a:lnTo>
                  <a:lnTo>
                    <a:pt x="0" y="53"/>
                  </a:lnTo>
                  <a:lnTo>
                    <a:pt x="2" y="53"/>
                  </a:lnTo>
                  <a:lnTo>
                    <a:pt x="4" y="53"/>
                  </a:lnTo>
                  <a:lnTo>
                    <a:pt x="4" y="55"/>
                  </a:lnTo>
                  <a:lnTo>
                    <a:pt x="5" y="55"/>
                  </a:lnTo>
                  <a:lnTo>
                    <a:pt x="9" y="32"/>
                  </a:lnTo>
                  <a:lnTo>
                    <a:pt x="15" y="8"/>
                  </a:lnTo>
                  <a:lnTo>
                    <a:pt x="17" y="2"/>
                  </a:lnTo>
                  <a:lnTo>
                    <a:pt x="15" y="0"/>
                  </a:lnTo>
                  <a:lnTo>
                    <a:pt x="14" y="0"/>
                  </a:lnTo>
                  <a:lnTo>
                    <a:pt x="12"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2" name="Freeform 369"/>
            <p:cNvSpPr>
              <a:spLocks noEditPoints="1"/>
            </p:cNvSpPr>
            <p:nvPr/>
          </p:nvSpPr>
          <p:spPr bwMode="auto">
            <a:xfrm>
              <a:off x="1797" y="2867"/>
              <a:ext cx="472" cy="128"/>
            </a:xfrm>
            <a:custGeom>
              <a:avLst/>
              <a:gdLst>
                <a:gd name="T0" fmla="*/ 472 w 472"/>
                <a:gd name="T1" fmla="*/ 78 h 128"/>
                <a:gd name="T2" fmla="*/ 472 w 472"/>
                <a:gd name="T3" fmla="*/ 68 h 128"/>
                <a:gd name="T4" fmla="*/ 470 w 472"/>
                <a:gd name="T5" fmla="*/ 68 h 128"/>
                <a:gd name="T6" fmla="*/ 470 w 472"/>
                <a:gd name="T7" fmla="*/ 68 h 128"/>
                <a:gd name="T8" fmla="*/ 470 w 472"/>
                <a:gd name="T9" fmla="*/ 68 h 128"/>
                <a:gd name="T10" fmla="*/ 468 w 472"/>
                <a:gd name="T11" fmla="*/ 68 h 128"/>
                <a:gd name="T12" fmla="*/ 468 w 472"/>
                <a:gd name="T13" fmla="*/ 68 h 128"/>
                <a:gd name="T14" fmla="*/ 468 w 472"/>
                <a:gd name="T15" fmla="*/ 68 h 128"/>
                <a:gd name="T16" fmla="*/ 467 w 472"/>
                <a:gd name="T17" fmla="*/ 68 h 128"/>
                <a:gd name="T18" fmla="*/ 467 w 472"/>
                <a:gd name="T19" fmla="*/ 68 h 128"/>
                <a:gd name="T20" fmla="*/ 467 w 472"/>
                <a:gd name="T21" fmla="*/ 78 h 128"/>
                <a:gd name="T22" fmla="*/ 472 w 472"/>
                <a:gd name="T23" fmla="*/ 78 h 128"/>
                <a:gd name="T24" fmla="*/ 470 w 472"/>
                <a:gd name="T25" fmla="*/ 103 h 128"/>
                <a:gd name="T26" fmla="*/ 467 w 472"/>
                <a:gd name="T27" fmla="*/ 126 h 128"/>
                <a:gd name="T28" fmla="*/ 467 w 472"/>
                <a:gd name="T29" fmla="*/ 128 h 128"/>
                <a:gd name="T30" fmla="*/ 467 w 472"/>
                <a:gd name="T31" fmla="*/ 128 h 128"/>
                <a:gd name="T32" fmla="*/ 465 w 472"/>
                <a:gd name="T33" fmla="*/ 128 h 128"/>
                <a:gd name="T34" fmla="*/ 465 w 472"/>
                <a:gd name="T35" fmla="*/ 128 h 128"/>
                <a:gd name="T36" fmla="*/ 463 w 472"/>
                <a:gd name="T37" fmla="*/ 128 h 128"/>
                <a:gd name="T38" fmla="*/ 463 w 472"/>
                <a:gd name="T39" fmla="*/ 128 h 128"/>
                <a:gd name="T40" fmla="*/ 463 w 472"/>
                <a:gd name="T41" fmla="*/ 128 h 128"/>
                <a:gd name="T42" fmla="*/ 462 w 472"/>
                <a:gd name="T43" fmla="*/ 128 h 128"/>
                <a:gd name="T44" fmla="*/ 462 w 472"/>
                <a:gd name="T45" fmla="*/ 128 h 128"/>
                <a:gd name="T46" fmla="*/ 462 w 472"/>
                <a:gd name="T47" fmla="*/ 126 h 128"/>
                <a:gd name="T48" fmla="*/ 465 w 472"/>
                <a:gd name="T49" fmla="*/ 103 h 128"/>
                <a:gd name="T50" fmla="*/ 467 w 472"/>
                <a:gd name="T51" fmla="*/ 78 h 128"/>
                <a:gd name="T52" fmla="*/ 472 w 472"/>
                <a:gd name="T53" fmla="*/ 78 h 128"/>
                <a:gd name="T54" fmla="*/ 11 w 472"/>
                <a:gd name="T55" fmla="*/ 0 h 128"/>
                <a:gd name="T56" fmla="*/ 8 w 472"/>
                <a:gd name="T57" fmla="*/ 8 h 128"/>
                <a:gd name="T58" fmla="*/ 3 w 472"/>
                <a:gd name="T59" fmla="*/ 32 h 128"/>
                <a:gd name="T60" fmla="*/ 0 w 472"/>
                <a:gd name="T61" fmla="*/ 53 h 128"/>
                <a:gd name="T62" fmla="*/ 0 w 472"/>
                <a:gd name="T63" fmla="*/ 55 h 128"/>
                <a:gd name="T64" fmla="*/ 0 w 472"/>
                <a:gd name="T65" fmla="*/ 55 h 128"/>
                <a:gd name="T66" fmla="*/ 1 w 472"/>
                <a:gd name="T67" fmla="*/ 55 h 128"/>
                <a:gd name="T68" fmla="*/ 1 w 472"/>
                <a:gd name="T69" fmla="*/ 55 h 128"/>
                <a:gd name="T70" fmla="*/ 1 w 472"/>
                <a:gd name="T71" fmla="*/ 55 h 128"/>
                <a:gd name="T72" fmla="*/ 3 w 472"/>
                <a:gd name="T73" fmla="*/ 55 h 128"/>
                <a:gd name="T74" fmla="*/ 3 w 472"/>
                <a:gd name="T75" fmla="*/ 55 h 128"/>
                <a:gd name="T76" fmla="*/ 3 w 472"/>
                <a:gd name="T77" fmla="*/ 55 h 128"/>
                <a:gd name="T78" fmla="*/ 8 w 472"/>
                <a:gd name="T79" fmla="*/ 32 h 128"/>
                <a:gd name="T80" fmla="*/ 13 w 472"/>
                <a:gd name="T81" fmla="*/ 10 h 128"/>
                <a:gd name="T82" fmla="*/ 16 w 472"/>
                <a:gd name="T83" fmla="*/ 2 h 128"/>
                <a:gd name="T84" fmla="*/ 15 w 472"/>
                <a:gd name="T85" fmla="*/ 2 h 128"/>
                <a:gd name="T86" fmla="*/ 15 w 472"/>
                <a:gd name="T87" fmla="*/ 2 h 128"/>
                <a:gd name="T88" fmla="*/ 15 w 472"/>
                <a:gd name="T89" fmla="*/ 2 h 128"/>
                <a:gd name="T90" fmla="*/ 13 w 472"/>
                <a:gd name="T91" fmla="*/ 2 h 128"/>
                <a:gd name="T92" fmla="*/ 13 w 472"/>
                <a:gd name="T93" fmla="*/ 2 h 128"/>
                <a:gd name="T94" fmla="*/ 13 w 472"/>
                <a:gd name="T95" fmla="*/ 2 h 128"/>
                <a:gd name="T96" fmla="*/ 11 w 472"/>
                <a:gd name="T97" fmla="*/ 0 h 128"/>
                <a:gd name="T98" fmla="*/ 11 w 472"/>
                <a:gd name="T99" fmla="*/ 0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2"/>
                <a:gd name="T151" fmla="*/ 0 h 128"/>
                <a:gd name="T152" fmla="*/ 472 w 472"/>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2" h="128">
                  <a:moveTo>
                    <a:pt x="472" y="78"/>
                  </a:moveTo>
                  <a:lnTo>
                    <a:pt x="472" y="68"/>
                  </a:lnTo>
                  <a:lnTo>
                    <a:pt x="470" y="68"/>
                  </a:lnTo>
                  <a:lnTo>
                    <a:pt x="468" y="68"/>
                  </a:lnTo>
                  <a:lnTo>
                    <a:pt x="467" y="68"/>
                  </a:lnTo>
                  <a:lnTo>
                    <a:pt x="467" y="78"/>
                  </a:lnTo>
                  <a:lnTo>
                    <a:pt x="472" y="78"/>
                  </a:lnTo>
                  <a:lnTo>
                    <a:pt x="470" y="103"/>
                  </a:lnTo>
                  <a:lnTo>
                    <a:pt x="467" y="126"/>
                  </a:lnTo>
                  <a:lnTo>
                    <a:pt x="467" y="128"/>
                  </a:lnTo>
                  <a:lnTo>
                    <a:pt x="465" y="128"/>
                  </a:lnTo>
                  <a:lnTo>
                    <a:pt x="463" y="128"/>
                  </a:lnTo>
                  <a:lnTo>
                    <a:pt x="462" y="128"/>
                  </a:lnTo>
                  <a:lnTo>
                    <a:pt x="462" y="126"/>
                  </a:lnTo>
                  <a:lnTo>
                    <a:pt x="465" y="103"/>
                  </a:lnTo>
                  <a:lnTo>
                    <a:pt x="467" y="78"/>
                  </a:lnTo>
                  <a:lnTo>
                    <a:pt x="472" y="78"/>
                  </a:lnTo>
                  <a:close/>
                  <a:moveTo>
                    <a:pt x="11" y="0"/>
                  </a:moveTo>
                  <a:lnTo>
                    <a:pt x="8" y="8"/>
                  </a:lnTo>
                  <a:lnTo>
                    <a:pt x="3" y="32"/>
                  </a:lnTo>
                  <a:lnTo>
                    <a:pt x="0" y="53"/>
                  </a:lnTo>
                  <a:lnTo>
                    <a:pt x="0" y="55"/>
                  </a:lnTo>
                  <a:lnTo>
                    <a:pt x="1" y="55"/>
                  </a:lnTo>
                  <a:lnTo>
                    <a:pt x="3" y="55"/>
                  </a:lnTo>
                  <a:lnTo>
                    <a:pt x="8" y="32"/>
                  </a:lnTo>
                  <a:lnTo>
                    <a:pt x="13" y="10"/>
                  </a:lnTo>
                  <a:lnTo>
                    <a:pt x="16" y="2"/>
                  </a:lnTo>
                  <a:lnTo>
                    <a:pt x="15" y="2"/>
                  </a:lnTo>
                  <a:lnTo>
                    <a:pt x="13" y="2"/>
                  </a:lnTo>
                  <a:lnTo>
                    <a:pt x="11"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3" name="Freeform 370"/>
            <p:cNvSpPr>
              <a:spLocks noEditPoints="1"/>
            </p:cNvSpPr>
            <p:nvPr/>
          </p:nvSpPr>
          <p:spPr bwMode="auto">
            <a:xfrm>
              <a:off x="1798" y="2869"/>
              <a:ext cx="469" cy="126"/>
            </a:xfrm>
            <a:custGeom>
              <a:avLst/>
              <a:gdLst>
                <a:gd name="T0" fmla="*/ 469 w 469"/>
                <a:gd name="T1" fmla="*/ 76 h 126"/>
                <a:gd name="T2" fmla="*/ 467 w 469"/>
                <a:gd name="T3" fmla="*/ 66 h 126"/>
                <a:gd name="T4" fmla="*/ 467 w 469"/>
                <a:gd name="T5" fmla="*/ 66 h 126"/>
                <a:gd name="T6" fmla="*/ 467 w 469"/>
                <a:gd name="T7" fmla="*/ 66 h 126"/>
                <a:gd name="T8" fmla="*/ 466 w 469"/>
                <a:gd name="T9" fmla="*/ 66 h 126"/>
                <a:gd name="T10" fmla="*/ 466 w 469"/>
                <a:gd name="T11" fmla="*/ 66 h 126"/>
                <a:gd name="T12" fmla="*/ 464 w 469"/>
                <a:gd name="T13" fmla="*/ 66 h 126"/>
                <a:gd name="T14" fmla="*/ 464 w 469"/>
                <a:gd name="T15" fmla="*/ 66 h 126"/>
                <a:gd name="T16" fmla="*/ 464 w 469"/>
                <a:gd name="T17" fmla="*/ 66 h 126"/>
                <a:gd name="T18" fmla="*/ 462 w 469"/>
                <a:gd name="T19" fmla="*/ 66 h 126"/>
                <a:gd name="T20" fmla="*/ 464 w 469"/>
                <a:gd name="T21" fmla="*/ 76 h 126"/>
                <a:gd name="T22" fmla="*/ 469 w 469"/>
                <a:gd name="T23" fmla="*/ 76 h 126"/>
                <a:gd name="T24" fmla="*/ 467 w 469"/>
                <a:gd name="T25" fmla="*/ 101 h 126"/>
                <a:gd name="T26" fmla="*/ 464 w 469"/>
                <a:gd name="T27" fmla="*/ 124 h 126"/>
                <a:gd name="T28" fmla="*/ 462 w 469"/>
                <a:gd name="T29" fmla="*/ 126 h 126"/>
                <a:gd name="T30" fmla="*/ 462 w 469"/>
                <a:gd name="T31" fmla="*/ 126 h 126"/>
                <a:gd name="T32" fmla="*/ 462 w 469"/>
                <a:gd name="T33" fmla="*/ 126 h 126"/>
                <a:gd name="T34" fmla="*/ 461 w 469"/>
                <a:gd name="T35" fmla="*/ 126 h 126"/>
                <a:gd name="T36" fmla="*/ 461 w 469"/>
                <a:gd name="T37" fmla="*/ 126 h 126"/>
                <a:gd name="T38" fmla="*/ 461 w 469"/>
                <a:gd name="T39" fmla="*/ 126 h 126"/>
                <a:gd name="T40" fmla="*/ 459 w 469"/>
                <a:gd name="T41" fmla="*/ 126 h 126"/>
                <a:gd name="T42" fmla="*/ 459 w 469"/>
                <a:gd name="T43" fmla="*/ 126 h 126"/>
                <a:gd name="T44" fmla="*/ 457 w 469"/>
                <a:gd name="T45" fmla="*/ 126 h 126"/>
                <a:gd name="T46" fmla="*/ 459 w 469"/>
                <a:gd name="T47" fmla="*/ 122 h 126"/>
                <a:gd name="T48" fmla="*/ 462 w 469"/>
                <a:gd name="T49" fmla="*/ 101 h 126"/>
                <a:gd name="T50" fmla="*/ 464 w 469"/>
                <a:gd name="T51" fmla="*/ 76 h 126"/>
                <a:gd name="T52" fmla="*/ 469 w 469"/>
                <a:gd name="T53" fmla="*/ 76 h 126"/>
                <a:gd name="T54" fmla="*/ 12 w 469"/>
                <a:gd name="T55" fmla="*/ 0 h 126"/>
                <a:gd name="T56" fmla="*/ 10 w 469"/>
                <a:gd name="T57" fmla="*/ 6 h 126"/>
                <a:gd name="T58" fmla="*/ 4 w 469"/>
                <a:gd name="T59" fmla="*/ 30 h 126"/>
                <a:gd name="T60" fmla="*/ 0 w 469"/>
                <a:gd name="T61" fmla="*/ 53 h 126"/>
                <a:gd name="T62" fmla="*/ 0 w 469"/>
                <a:gd name="T63" fmla="*/ 53 h 126"/>
                <a:gd name="T64" fmla="*/ 2 w 469"/>
                <a:gd name="T65" fmla="*/ 53 h 126"/>
                <a:gd name="T66" fmla="*/ 2 w 469"/>
                <a:gd name="T67" fmla="*/ 53 h 126"/>
                <a:gd name="T68" fmla="*/ 2 w 469"/>
                <a:gd name="T69" fmla="*/ 53 h 126"/>
                <a:gd name="T70" fmla="*/ 4 w 469"/>
                <a:gd name="T71" fmla="*/ 53 h 126"/>
                <a:gd name="T72" fmla="*/ 4 w 469"/>
                <a:gd name="T73" fmla="*/ 53 h 126"/>
                <a:gd name="T74" fmla="*/ 5 w 469"/>
                <a:gd name="T75" fmla="*/ 53 h 126"/>
                <a:gd name="T76" fmla="*/ 5 w 469"/>
                <a:gd name="T77" fmla="*/ 53 h 126"/>
                <a:gd name="T78" fmla="*/ 9 w 469"/>
                <a:gd name="T79" fmla="*/ 31 h 126"/>
                <a:gd name="T80" fmla="*/ 14 w 469"/>
                <a:gd name="T81" fmla="*/ 8 h 126"/>
                <a:gd name="T82" fmla="*/ 17 w 469"/>
                <a:gd name="T83" fmla="*/ 0 h 126"/>
                <a:gd name="T84" fmla="*/ 17 w 469"/>
                <a:gd name="T85" fmla="*/ 0 h 126"/>
                <a:gd name="T86" fmla="*/ 17 w 469"/>
                <a:gd name="T87" fmla="*/ 0 h 126"/>
                <a:gd name="T88" fmla="*/ 15 w 469"/>
                <a:gd name="T89" fmla="*/ 0 h 126"/>
                <a:gd name="T90" fmla="*/ 15 w 469"/>
                <a:gd name="T91" fmla="*/ 0 h 126"/>
                <a:gd name="T92" fmla="*/ 14 w 469"/>
                <a:gd name="T93" fmla="*/ 0 h 126"/>
                <a:gd name="T94" fmla="*/ 14 w 469"/>
                <a:gd name="T95" fmla="*/ 0 h 126"/>
                <a:gd name="T96" fmla="*/ 14 w 469"/>
                <a:gd name="T97" fmla="*/ 0 h 126"/>
                <a:gd name="T98" fmla="*/ 12 w 469"/>
                <a:gd name="T99" fmla="*/ 0 h 1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9"/>
                <a:gd name="T151" fmla="*/ 0 h 126"/>
                <a:gd name="T152" fmla="*/ 469 w 469"/>
                <a:gd name="T153" fmla="*/ 126 h 1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9" h="126">
                  <a:moveTo>
                    <a:pt x="469" y="76"/>
                  </a:moveTo>
                  <a:lnTo>
                    <a:pt x="467" y="66"/>
                  </a:lnTo>
                  <a:lnTo>
                    <a:pt x="466" y="66"/>
                  </a:lnTo>
                  <a:lnTo>
                    <a:pt x="464" y="66"/>
                  </a:lnTo>
                  <a:lnTo>
                    <a:pt x="462" y="66"/>
                  </a:lnTo>
                  <a:lnTo>
                    <a:pt x="464" y="76"/>
                  </a:lnTo>
                  <a:lnTo>
                    <a:pt x="469" y="76"/>
                  </a:lnTo>
                  <a:lnTo>
                    <a:pt x="467" y="101"/>
                  </a:lnTo>
                  <a:lnTo>
                    <a:pt x="464" y="124"/>
                  </a:lnTo>
                  <a:lnTo>
                    <a:pt x="462" y="126"/>
                  </a:lnTo>
                  <a:lnTo>
                    <a:pt x="461" y="126"/>
                  </a:lnTo>
                  <a:lnTo>
                    <a:pt x="459" y="126"/>
                  </a:lnTo>
                  <a:lnTo>
                    <a:pt x="457" y="126"/>
                  </a:lnTo>
                  <a:lnTo>
                    <a:pt x="459" y="122"/>
                  </a:lnTo>
                  <a:lnTo>
                    <a:pt x="462" y="101"/>
                  </a:lnTo>
                  <a:lnTo>
                    <a:pt x="464" y="76"/>
                  </a:lnTo>
                  <a:lnTo>
                    <a:pt x="469" y="76"/>
                  </a:lnTo>
                  <a:close/>
                  <a:moveTo>
                    <a:pt x="12" y="0"/>
                  </a:moveTo>
                  <a:lnTo>
                    <a:pt x="10" y="6"/>
                  </a:lnTo>
                  <a:lnTo>
                    <a:pt x="4" y="30"/>
                  </a:lnTo>
                  <a:lnTo>
                    <a:pt x="0" y="53"/>
                  </a:lnTo>
                  <a:lnTo>
                    <a:pt x="2" y="53"/>
                  </a:lnTo>
                  <a:lnTo>
                    <a:pt x="4" y="53"/>
                  </a:lnTo>
                  <a:lnTo>
                    <a:pt x="5" y="53"/>
                  </a:lnTo>
                  <a:lnTo>
                    <a:pt x="9" y="31"/>
                  </a:lnTo>
                  <a:lnTo>
                    <a:pt x="14" y="8"/>
                  </a:lnTo>
                  <a:lnTo>
                    <a:pt x="17" y="0"/>
                  </a:lnTo>
                  <a:lnTo>
                    <a:pt x="15" y="0"/>
                  </a:lnTo>
                  <a:lnTo>
                    <a:pt x="14" y="0"/>
                  </a:lnTo>
                  <a:lnTo>
                    <a:pt x="12"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4" name="Freeform 371"/>
            <p:cNvSpPr>
              <a:spLocks noEditPoints="1"/>
            </p:cNvSpPr>
            <p:nvPr/>
          </p:nvSpPr>
          <p:spPr bwMode="auto">
            <a:xfrm>
              <a:off x="1800" y="2869"/>
              <a:ext cx="464" cy="126"/>
            </a:xfrm>
            <a:custGeom>
              <a:avLst/>
              <a:gdLst>
                <a:gd name="T0" fmla="*/ 464 w 464"/>
                <a:gd name="T1" fmla="*/ 76 h 126"/>
                <a:gd name="T2" fmla="*/ 464 w 464"/>
                <a:gd name="T3" fmla="*/ 66 h 126"/>
                <a:gd name="T4" fmla="*/ 462 w 464"/>
                <a:gd name="T5" fmla="*/ 66 h 126"/>
                <a:gd name="T6" fmla="*/ 462 w 464"/>
                <a:gd name="T7" fmla="*/ 66 h 126"/>
                <a:gd name="T8" fmla="*/ 462 w 464"/>
                <a:gd name="T9" fmla="*/ 66 h 126"/>
                <a:gd name="T10" fmla="*/ 460 w 464"/>
                <a:gd name="T11" fmla="*/ 66 h 126"/>
                <a:gd name="T12" fmla="*/ 460 w 464"/>
                <a:gd name="T13" fmla="*/ 66 h 126"/>
                <a:gd name="T14" fmla="*/ 460 w 464"/>
                <a:gd name="T15" fmla="*/ 66 h 126"/>
                <a:gd name="T16" fmla="*/ 459 w 464"/>
                <a:gd name="T17" fmla="*/ 66 h 126"/>
                <a:gd name="T18" fmla="*/ 459 w 464"/>
                <a:gd name="T19" fmla="*/ 66 h 126"/>
                <a:gd name="T20" fmla="*/ 459 w 464"/>
                <a:gd name="T21" fmla="*/ 76 h 126"/>
                <a:gd name="T22" fmla="*/ 464 w 464"/>
                <a:gd name="T23" fmla="*/ 76 h 126"/>
                <a:gd name="T24" fmla="*/ 462 w 464"/>
                <a:gd name="T25" fmla="*/ 101 h 126"/>
                <a:gd name="T26" fmla="*/ 459 w 464"/>
                <a:gd name="T27" fmla="*/ 124 h 126"/>
                <a:gd name="T28" fmla="*/ 459 w 464"/>
                <a:gd name="T29" fmla="*/ 126 h 126"/>
                <a:gd name="T30" fmla="*/ 459 w 464"/>
                <a:gd name="T31" fmla="*/ 126 h 126"/>
                <a:gd name="T32" fmla="*/ 457 w 464"/>
                <a:gd name="T33" fmla="*/ 126 h 126"/>
                <a:gd name="T34" fmla="*/ 457 w 464"/>
                <a:gd name="T35" fmla="*/ 126 h 126"/>
                <a:gd name="T36" fmla="*/ 455 w 464"/>
                <a:gd name="T37" fmla="*/ 126 h 126"/>
                <a:gd name="T38" fmla="*/ 455 w 464"/>
                <a:gd name="T39" fmla="*/ 126 h 126"/>
                <a:gd name="T40" fmla="*/ 455 w 464"/>
                <a:gd name="T41" fmla="*/ 126 h 126"/>
                <a:gd name="T42" fmla="*/ 454 w 464"/>
                <a:gd name="T43" fmla="*/ 126 h 126"/>
                <a:gd name="T44" fmla="*/ 454 w 464"/>
                <a:gd name="T45" fmla="*/ 126 h 126"/>
                <a:gd name="T46" fmla="*/ 454 w 464"/>
                <a:gd name="T47" fmla="*/ 122 h 126"/>
                <a:gd name="T48" fmla="*/ 457 w 464"/>
                <a:gd name="T49" fmla="*/ 99 h 126"/>
                <a:gd name="T50" fmla="*/ 459 w 464"/>
                <a:gd name="T51" fmla="*/ 76 h 126"/>
                <a:gd name="T52" fmla="*/ 464 w 464"/>
                <a:gd name="T53" fmla="*/ 76 h 126"/>
                <a:gd name="T54" fmla="*/ 13 w 464"/>
                <a:gd name="T55" fmla="*/ 0 h 126"/>
                <a:gd name="T56" fmla="*/ 10 w 464"/>
                <a:gd name="T57" fmla="*/ 8 h 126"/>
                <a:gd name="T58" fmla="*/ 5 w 464"/>
                <a:gd name="T59" fmla="*/ 30 h 126"/>
                <a:gd name="T60" fmla="*/ 0 w 464"/>
                <a:gd name="T61" fmla="*/ 53 h 126"/>
                <a:gd name="T62" fmla="*/ 2 w 464"/>
                <a:gd name="T63" fmla="*/ 53 h 126"/>
                <a:gd name="T64" fmla="*/ 2 w 464"/>
                <a:gd name="T65" fmla="*/ 53 h 126"/>
                <a:gd name="T66" fmla="*/ 3 w 464"/>
                <a:gd name="T67" fmla="*/ 53 h 126"/>
                <a:gd name="T68" fmla="*/ 3 w 464"/>
                <a:gd name="T69" fmla="*/ 53 h 126"/>
                <a:gd name="T70" fmla="*/ 3 w 464"/>
                <a:gd name="T71" fmla="*/ 53 h 126"/>
                <a:gd name="T72" fmla="*/ 5 w 464"/>
                <a:gd name="T73" fmla="*/ 53 h 126"/>
                <a:gd name="T74" fmla="*/ 5 w 464"/>
                <a:gd name="T75" fmla="*/ 53 h 126"/>
                <a:gd name="T76" fmla="*/ 5 w 464"/>
                <a:gd name="T77" fmla="*/ 53 h 126"/>
                <a:gd name="T78" fmla="*/ 8 w 464"/>
                <a:gd name="T79" fmla="*/ 31 h 126"/>
                <a:gd name="T80" fmla="*/ 15 w 464"/>
                <a:gd name="T81" fmla="*/ 10 h 126"/>
                <a:gd name="T82" fmla="*/ 18 w 464"/>
                <a:gd name="T83" fmla="*/ 0 h 126"/>
                <a:gd name="T84" fmla="*/ 18 w 464"/>
                <a:gd name="T85" fmla="*/ 0 h 126"/>
                <a:gd name="T86" fmla="*/ 17 w 464"/>
                <a:gd name="T87" fmla="*/ 0 h 126"/>
                <a:gd name="T88" fmla="*/ 17 w 464"/>
                <a:gd name="T89" fmla="*/ 0 h 126"/>
                <a:gd name="T90" fmla="*/ 15 w 464"/>
                <a:gd name="T91" fmla="*/ 0 h 126"/>
                <a:gd name="T92" fmla="*/ 15 w 464"/>
                <a:gd name="T93" fmla="*/ 0 h 126"/>
                <a:gd name="T94" fmla="*/ 15 w 464"/>
                <a:gd name="T95" fmla="*/ 0 h 126"/>
                <a:gd name="T96" fmla="*/ 13 w 464"/>
                <a:gd name="T97" fmla="*/ 0 h 126"/>
                <a:gd name="T98" fmla="*/ 13 w 464"/>
                <a:gd name="T99" fmla="*/ 0 h 1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4"/>
                <a:gd name="T151" fmla="*/ 0 h 126"/>
                <a:gd name="T152" fmla="*/ 464 w 464"/>
                <a:gd name="T153" fmla="*/ 126 h 1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4" h="126">
                  <a:moveTo>
                    <a:pt x="464" y="76"/>
                  </a:moveTo>
                  <a:lnTo>
                    <a:pt x="464" y="66"/>
                  </a:lnTo>
                  <a:lnTo>
                    <a:pt x="462" y="66"/>
                  </a:lnTo>
                  <a:lnTo>
                    <a:pt x="460" y="66"/>
                  </a:lnTo>
                  <a:lnTo>
                    <a:pt x="459" y="66"/>
                  </a:lnTo>
                  <a:lnTo>
                    <a:pt x="459" y="76"/>
                  </a:lnTo>
                  <a:lnTo>
                    <a:pt x="464" y="76"/>
                  </a:lnTo>
                  <a:lnTo>
                    <a:pt x="462" y="101"/>
                  </a:lnTo>
                  <a:lnTo>
                    <a:pt x="459" y="124"/>
                  </a:lnTo>
                  <a:lnTo>
                    <a:pt x="459" y="126"/>
                  </a:lnTo>
                  <a:lnTo>
                    <a:pt x="457" y="126"/>
                  </a:lnTo>
                  <a:lnTo>
                    <a:pt x="455" y="126"/>
                  </a:lnTo>
                  <a:lnTo>
                    <a:pt x="454" y="126"/>
                  </a:lnTo>
                  <a:lnTo>
                    <a:pt x="454" y="122"/>
                  </a:lnTo>
                  <a:lnTo>
                    <a:pt x="457" y="99"/>
                  </a:lnTo>
                  <a:lnTo>
                    <a:pt x="459" y="76"/>
                  </a:lnTo>
                  <a:lnTo>
                    <a:pt x="464" y="76"/>
                  </a:lnTo>
                  <a:close/>
                  <a:moveTo>
                    <a:pt x="13" y="0"/>
                  </a:moveTo>
                  <a:lnTo>
                    <a:pt x="10" y="8"/>
                  </a:lnTo>
                  <a:lnTo>
                    <a:pt x="5" y="30"/>
                  </a:lnTo>
                  <a:lnTo>
                    <a:pt x="0" y="53"/>
                  </a:lnTo>
                  <a:lnTo>
                    <a:pt x="2" y="53"/>
                  </a:lnTo>
                  <a:lnTo>
                    <a:pt x="3" y="53"/>
                  </a:lnTo>
                  <a:lnTo>
                    <a:pt x="5" y="53"/>
                  </a:lnTo>
                  <a:lnTo>
                    <a:pt x="8" y="31"/>
                  </a:lnTo>
                  <a:lnTo>
                    <a:pt x="15" y="10"/>
                  </a:lnTo>
                  <a:lnTo>
                    <a:pt x="18" y="0"/>
                  </a:lnTo>
                  <a:lnTo>
                    <a:pt x="17" y="0"/>
                  </a:lnTo>
                  <a:lnTo>
                    <a:pt x="15" y="0"/>
                  </a:lnTo>
                  <a:lnTo>
                    <a:pt x="13"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5" name="Freeform 372"/>
            <p:cNvSpPr>
              <a:spLocks noEditPoints="1"/>
            </p:cNvSpPr>
            <p:nvPr/>
          </p:nvSpPr>
          <p:spPr bwMode="auto">
            <a:xfrm>
              <a:off x="1803" y="2869"/>
              <a:ext cx="459" cy="126"/>
            </a:xfrm>
            <a:custGeom>
              <a:avLst/>
              <a:gdLst>
                <a:gd name="T0" fmla="*/ 459 w 459"/>
                <a:gd name="T1" fmla="*/ 76 h 126"/>
                <a:gd name="T2" fmla="*/ 457 w 459"/>
                <a:gd name="T3" fmla="*/ 66 h 126"/>
                <a:gd name="T4" fmla="*/ 457 w 459"/>
                <a:gd name="T5" fmla="*/ 66 h 126"/>
                <a:gd name="T6" fmla="*/ 457 w 459"/>
                <a:gd name="T7" fmla="*/ 66 h 126"/>
                <a:gd name="T8" fmla="*/ 456 w 459"/>
                <a:gd name="T9" fmla="*/ 66 h 126"/>
                <a:gd name="T10" fmla="*/ 456 w 459"/>
                <a:gd name="T11" fmla="*/ 66 h 126"/>
                <a:gd name="T12" fmla="*/ 454 w 459"/>
                <a:gd name="T13" fmla="*/ 66 h 126"/>
                <a:gd name="T14" fmla="*/ 454 w 459"/>
                <a:gd name="T15" fmla="*/ 66 h 126"/>
                <a:gd name="T16" fmla="*/ 454 w 459"/>
                <a:gd name="T17" fmla="*/ 66 h 126"/>
                <a:gd name="T18" fmla="*/ 452 w 459"/>
                <a:gd name="T19" fmla="*/ 66 h 126"/>
                <a:gd name="T20" fmla="*/ 454 w 459"/>
                <a:gd name="T21" fmla="*/ 76 h 126"/>
                <a:gd name="T22" fmla="*/ 459 w 459"/>
                <a:gd name="T23" fmla="*/ 76 h 126"/>
                <a:gd name="T24" fmla="*/ 457 w 459"/>
                <a:gd name="T25" fmla="*/ 101 h 126"/>
                <a:gd name="T26" fmla="*/ 454 w 459"/>
                <a:gd name="T27" fmla="*/ 122 h 126"/>
                <a:gd name="T28" fmla="*/ 452 w 459"/>
                <a:gd name="T29" fmla="*/ 126 h 126"/>
                <a:gd name="T30" fmla="*/ 452 w 459"/>
                <a:gd name="T31" fmla="*/ 126 h 126"/>
                <a:gd name="T32" fmla="*/ 452 w 459"/>
                <a:gd name="T33" fmla="*/ 126 h 126"/>
                <a:gd name="T34" fmla="*/ 451 w 459"/>
                <a:gd name="T35" fmla="*/ 126 h 126"/>
                <a:gd name="T36" fmla="*/ 451 w 459"/>
                <a:gd name="T37" fmla="*/ 126 h 126"/>
                <a:gd name="T38" fmla="*/ 449 w 459"/>
                <a:gd name="T39" fmla="*/ 126 h 126"/>
                <a:gd name="T40" fmla="*/ 449 w 459"/>
                <a:gd name="T41" fmla="*/ 126 h 126"/>
                <a:gd name="T42" fmla="*/ 449 w 459"/>
                <a:gd name="T43" fmla="*/ 126 h 126"/>
                <a:gd name="T44" fmla="*/ 447 w 459"/>
                <a:gd name="T45" fmla="*/ 126 h 126"/>
                <a:gd name="T46" fmla="*/ 449 w 459"/>
                <a:gd name="T47" fmla="*/ 122 h 126"/>
                <a:gd name="T48" fmla="*/ 452 w 459"/>
                <a:gd name="T49" fmla="*/ 99 h 126"/>
                <a:gd name="T50" fmla="*/ 454 w 459"/>
                <a:gd name="T51" fmla="*/ 76 h 126"/>
                <a:gd name="T52" fmla="*/ 459 w 459"/>
                <a:gd name="T53" fmla="*/ 76 h 126"/>
                <a:gd name="T54" fmla="*/ 12 w 459"/>
                <a:gd name="T55" fmla="*/ 0 h 126"/>
                <a:gd name="T56" fmla="*/ 9 w 459"/>
                <a:gd name="T57" fmla="*/ 8 h 126"/>
                <a:gd name="T58" fmla="*/ 4 w 459"/>
                <a:gd name="T59" fmla="*/ 31 h 126"/>
                <a:gd name="T60" fmla="*/ 0 w 459"/>
                <a:gd name="T61" fmla="*/ 53 h 126"/>
                <a:gd name="T62" fmla="*/ 0 w 459"/>
                <a:gd name="T63" fmla="*/ 53 h 126"/>
                <a:gd name="T64" fmla="*/ 2 w 459"/>
                <a:gd name="T65" fmla="*/ 53 h 126"/>
                <a:gd name="T66" fmla="*/ 2 w 459"/>
                <a:gd name="T67" fmla="*/ 53 h 126"/>
                <a:gd name="T68" fmla="*/ 2 w 459"/>
                <a:gd name="T69" fmla="*/ 53 h 126"/>
                <a:gd name="T70" fmla="*/ 4 w 459"/>
                <a:gd name="T71" fmla="*/ 53 h 126"/>
                <a:gd name="T72" fmla="*/ 4 w 459"/>
                <a:gd name="T73" fmla="*/ 53 h 126"/>
                <a:gd name="T74" fmla="*/ 5 w 459"/>
                <a:gd name="T75" fmla="*/ 53 h 126"/>
                <a:gd name="T76" fmla="*/ 5 w 459"/>
                <a:gd name="T77" fmla="*/ 53 h 126"/>
                <a:gd name="T78" fmla="*/ 9 w 459"/>
                <a:gd name="T79" fmla="*/ 31 h 126"/>
                <a:gd name="T80" fmla="*/ 14 w 459"/>
                <a:gd name="T81" fmla="*/ 10 h 126"/>
                <a:gd name="T82" fmla="*/ 17 w 459"/>
                <a:gd name="T83" fmla="*/ 0 h 126"/>
                <a:gd name="T84" fmla="*/ 17 w 459"/>
                <a:gd name="T85" fmla="*/ 0 h 126"/>
                <a:gd name="T86" fmla="*/ 17 w 459"/>
                <a:gd name="T87" fmla="*/ 0 h 126"/>
                <a:gd name="T88" fmla="*/ 15 w 459"/>
                <a:gd name="T89" fmla="*/ 0 h 126"/>
                <a:gd name="T90" fmla="*/ 15 w 459"/>
                <a:gd name="T91" fmla="*/ 0 h 126"/>
                <a:gd name="T92" fmla="*/ 15 w 459"/>
                <a:gd name="T93" fmla="*/ 0 h 126"/>
                <a:gd name="T94" fmla="*/ 14 w 459"/>
                <a:gd name="T95" fmla="*/ 0 h 126"/>
                <a:gd name="T96" fmla="*/ 14 w 459"/>
                <a:gd name="T97" fmla="*/ 0 h 126"/>
                <a:gd name="T98" fmla="*/ 12 w 459"/>
                <a:gd name="T99" fmla="*/ 0 h 1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9"/>
                <a:gd name="T151" fmla="*/ 0 h 126"/>
                <a:gd name="T152" fmla="*/ 459 w 459"/>
                <a:gd name="T153" fmla="*/ 126 h 1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9" h="126">
                  <a:moveTo>
                    <a:pt x="459" y="76"/>
                  </a:moveTo>
                  <a:lnTo>
                    <a:pt x="457" y="66"/>
                  </a:lnTo>
                  <a:lnTo>
                    <a:pt x="456" y="66"/>
                  </a:lnTo>
                  <a:lnTo>
                    <a:pt x="454" y="66"/>
                  </a:lnTo>
                  <a:lnTo>
                    <a:pt x="452" y="66"/>
                  </a:lnTo>
                  <a:lnTo>
                    <a:pt x="454" y="76"/>
                  </a:lnTo>
                  <a:lnTo>
                    <a:pt x="459" y="76"/>
                  </a:lnTo>
                  <a:lnTo>
                    <a:pt x="457" y="101"/>
                  </a:lnTo>
                  <a:lnTo>
                    <a:pt x="454" y="122"/>
                  </a:lnTo>
                  <a:lnTo>
                    <a:pt x="452" y="126"/>
                  </a:lnTo>
                  <a:lnTo>
                    <a:pt x="451" y="126"/>
                  </a:lnTo>
                  <a:lnTo>
                    <a:pt x="449" y="126"/>
                  </a:lnTo>
                  <a:lnTo>
                    <a:pt x="447" y="126"/>
                  </a:lnTo>
                  <a:lnTo>
                    <a:pt x="449" y="122"/>
                  </a:lnTo>
                  <a:lnTo>
                    <a:pt x="452" y="99"/>
                  </a:lnTo>
                  <a:lnTo>
                    <a:pt x="454" y="76"/>
                  </a:lnTo>
                  <a:lnTo>
                    <a:pt x="459" y="76"/>
                  </a:lnTo>
                  <a:close/>
                  <a:moveTo>
                    <a:pt x="12" y="0"/>
                  </a:moveTo>
                  <a:lnTo>
                    <a:pt x="9" y="8"/>
                  </a:lnTo>
                  <a:lnTo>
                    <a:pt x="4" y="31"/>
                  </a:lnTo>
                  <a:lnTo>
                    <a:pt x="0" y="53"/>
                  </a:lnTo>
                  <a:lnTo>
                    <a:pt x="2" y="53"/>
                  </a:lnTo>
                  <a:lnTo>
                    <a:pt x="4" y="53"/>
                  </a:lnTo>
                  <a:lnTo>
                    <a:pt x="5" y="53"/>
                  </a:lnTo>
                  <a:lnTo>
                    <a:pt x="9" y="31"/>
                  </a:lnTo>
                  <a:lnTo>
                    <a:pt x="14" y="10"/>
                  </a:lnTo>
                  <a:lnTo>
                    <a:pt x="17" y="0"/>
                  </a:lnTo>
                  <a:lnTo>
                    <a:pt x="15" y="0"/>
                  </a:lnTo>
                  <a:lnTo>
                    <a:pt x="14" y="0"/>
                  </a:lnTo>
                  <a:lnTo>
                    <a:pt x="12"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6" name="Freeform 373"/>
            <p:cNvSpPr>
              <a:spLocks noEditPoints="1"/>
            </p:cNvSpPr>
            <p:nvPr/>
          </p:nvSpPr>
          <p:spPr bwMode="auto">
            <a:xfrm>
              <a:off x="1805" y="2869"/>
              <a:ext cx="454" cy="126"/>
            </a:xfrm>
            <a:custGeom>
              <a:avLst/>
              <a:gdLst>
                <a:gd name="T0" fmla="*/ 454 w 454"/>
                <a:gd name="T1" fmla="*/ 76 h 126"/>
                <a:gd name="T2" fmla="*/ 454 w 454"/>
                <a:gd name="T3" fmla="*/ 66 h 126"/>
                <a:gd name="T4" fmla="*/ 452 w 454"/>
                <a:gd name="T5" fmla="*/ 66 h 126"/>
                <a:gd name="T6" fmla="*/ 452 w 454"/>
                <a:gd name="T7" fmla="*/ 66 h 126"/>
                <a:gd name="T8" fmla="*/ 452 w 454"/>
                <a:gd name="T9" fmla="*/ 66 h 126"/>
                <a:gd name="T10" fmla="*/ 450 w 454"/>
                <a:gd name="T11" fmla="*/ 66 h 126"/>
                <a:gd name="T12" fmla="*/ 450 w 454"/>
                <a:gd name="T13" fmla="*/ 66 h 126"/>
                <a:gd name="T14" fmla="*/ 450 w 454"/>
                <a:gd name="T15" fmla="*/ 66 h 126"/>
                <a:gd name="T16" fmla="*/ 449 w 454"/>
                <a:gd name="T17" fmla="*/ 66 h 126"/>
                <a:gd name="T18" fmla="*/ 449 w 454"/>
                <a:gd name="T19" fmla="*/ 66 h 126"/>
                <a:gd name="T20" fmla="*/ 449 w 454"/>
                <a:gd name="T21" fmla="*/ 76 h 126"/>
                <a:gd name="T22" fmla="*/ 454 w 454"/>
                <a:gd name="T23" fmla="*/ 76 h 126"/>
                <a:gd name="T24" fmla="*/ 452 w 454"/>
                <a:gd name="T25" fmla="*/ 99 h 126"/>
                <a:gd name="T26" fmla="*/ 449 w 454"/>
                <a:gd name="T27" fmla="*/ 122 h 126"/>
                <a:gd name="T28" fmla="*/ 449 w 454"/>
                <a:gd name="T29" fmla="*/ 126 h 126"/>
                <a:gd name="T30" fmla="*/ 447 w 454"/>
                <a:gd name="T31" fmla="*/ 126 h 126"/>
                <a:gd name="T32" fmla="*/ 447 w 454"/>
                <a:gd name="T33" fmla="*/ 126 h 126"/>
                <a:gd name="T34" fmla="*/ 447 w 454"/>
                <a:gd name="T35" fmla="*/ 126 h 126"/>
                <a:gd name="T36" fmla="*/ 445 w 454"/>
                <a:gd name="T37" fmla="*/ 126 h 126"/>
                <a:gd name="T38" fmla="*/ 445 w 454"/>
                <a:gd name="T39" fmla="*/ 126 h 126"/>
                <a:gd name="T40" fmla="*/ 444 w 454"/>
                <a:gd name="T41" fmla="*/ 126 h 126"/>
                <a:gd name="T42" fmla="*/ 444 w 454"/>
                <a:gd name="T43" fmla="*/ 126 h 126"/>
                <a:gd name="T44" fmla="*/ 444 w 454"/>
                <a:gd name="T45" fmla="*/ 126 h 126"/>
                <a:gd name="T46" fmla="*/ 444 w 454"/>
                <a:gd name="T47" fmla="*/ 121 h 126"/>
                <a:gd name="T48" fmla="*/ 447 w 454"/>
                <a:gd name="T49" fmla="*/ 99 h 126"/>
                <a:gd name="T50" fmla="*/ 449 w 454"/>
                <a:gd name="T51" fmla="*/ 76 h 126"/>
                <a:gd name="T52" fmla="*/ 454 w 454"/>
                <a:gd name="T53" fmla="*/ 76 h 126"/>
                <a:gd name="T54" fmla="*/ 13 w 454"/>
                <a:gd name="T55" fmla="*/ 0 h 126"/>
                <a:gd name="T56" fmla="*/ 10 w 454"/>
                <a:gd name="T57" fmla="*/ 10 h 126"/>
                <a:gd name="T58" fmla="*/ 3 w 454"/>
                <a:gd name="T59" fmla="*/ 31 h 126"/>
                <a:gd name="T60" fmla="*/ 0 w 454"/>
                <a:gd name="T61" fmla="*/ 53 h 126"/>
                <a:gd name="T62" fmla="*/ 2 w 454"/>
                <a:gd name="T63" fmla="*/ 53 h 126"/>
                <a:gd name="T64" fmla="*/ 2 w 454"/>
                <a:gd name="T65" fmla="*/ 53 h 126"/>
                <a:gd name="T66" fmla="*/ 3 w 454"/>
                <a:gd name="T67" fmla="*/ 53 h 126"/>
                <a:gd name="T68" fmla="*/ 3 w 454"/>
                <a:gd name="T69" fmla="*/ 53 h 126"/>
                <a:gd name="T70" fmla="*/ 3 w 454"/>
                <a:gd name="T71" fmla="*/ 55 h 126"/>
                <a:gd name="T72" fmla="*/ 5 w 454"/>
                <a:gd name="T73" fmla="*/ 55 h 126"/>
                <a:gd name="T74" fmla="*/ 5 w 454"/>
                <a:gd name="T75" fmla="*/ 55 h 126"/>
                <a:gd name="T76" fmla="*/ 5 w 454"/>
                <a:gd name="T77" fmla="*/ 55 h 126"/>
                <a:gd name="T78" fmla="*/ 8 w 454"/>
                <a:gd name="T79" fmla="*/ 31 h 126"/>
                <a:gd name="T80" fmla="*/ 15 w 454"/>
                <a:gd name="T81" fmla="*/ 11 h 126"/>
                <a:gd name="T82" fmla="*/ 18 w 454"/>
                <a:gd name="T83" fmla="*/ 0 h 126"/>
                <a:gd name="T84" fmla="*/ 18 w 454"/>
                <a:gd name="T85" fmla="*/ 0 h 126"/>
                <a:gd name="T86" fmla="*/ 17 w 454"/>
                <a:gd name="T87" fmla="*/ 0 h 126"/>
                <a:gd name="T88" fmla="*/ 17 w 454"/>
                <a:gd name="T89" fmla="*/ 0 h 126"/>
                <a:gd name="T90" fmla="*/ 15 w 454"/>
                <a:gd name="T91" fmla="*/ 0 h 126"/>
                <a:gd name="T92" fmla="*/ 15 w 454"/>
                <a:gd name="T93" fmla="*/ 0 h 126"/>
                <a:gd name="T94" fmla="*/ 15 w 454"/>
                <a:gd name="T95" fmla="*/ 0 h 126"/>
                <a:gd name="T96" fmla="*/ 13 w 454"/>
                <a:gd name="T97" fmla="*/ 0 h 126"/>
                <a:gd name="T98" fmla="*/ 13 w 454"/>
                <a:gd name="T99" fmla="*/ 0 h 1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4"/>
                <a:gd name="T151" fmla="*/ 0 h 126"/>
                <a:gd name="T152" fmla="*/ 454 w 454"/>
                <a:gd name="T153" fmla="*/ 126 h 1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4" h="126">
                  <a:moveTo>
                    <a:pt x="454" y="76"/>
                  </a:moveTo>
                  <a:lnTo>
                    <a:pt x="454" y="66"/>
                  </a:lnTo>
                  <a:lnTo>
                    <a:pt x="452" y="66"/>
                  </a:lnTo>
                  <a:lnTo>
                    <a:pt x="450" y="66"/>
                  </a:lnTo>
                  <a:lnTo>
                    <a:pt x="449" y="66"/>
                  </a:lnTo>
                  <a:lnTo>
                    <a:pt x="449" y="76"/>
                  </a:lnTo>
                  <a:lnTo>
                    <a:pt x="454" y="76"/>
                  </a:lnTo>
                  <a:lnTo>
                    <a:pt x="452" y="99"/>
                  </a:lnTo>
                  <a:lnTo>
                    <a:pt x="449" y="122"/>
                  </a:lnTo>
                  <a:lnTo>
                    <a:pt x="449" y="126"/>
                  </a:lnTo>
                  <a:lnTo>
                    <a:pt x="447" y="126"/>
                  </a:lnTo>
                  <a:lnTo>
                    <a:pt x="445" y="126"/>
                  </a:lnTo>
                  <a:lnTo>
                    <a:pt x="444" y="126"/>
                  </a:lnTo>
                  <a:lnTo>
                    <a:pt x="444" y="121"/>
                  </a:lnTo>
                  <a:lnTo>
                    <a:pt x="447" y="99"/>
                  </a:lnTo>
                  <a:lnTo>
                    <a:pt x="449" y="76"/>
                  </a:lnTo>
                  <a:lnTo>
                    <a:pt x="454" y="76"/>
                  </a:lnTo>
                  <a:close/>
                  <a:moveTo>
                    <a:pt x="13" y="0"/>
                  </a:moveTo>
                  <a:lnTo>
                    <a:pt x="10" y="10"/>
                  </a:lnTo>
                  <a:lnTo>
                    <a:pt x="3" y="31"/>
                  </a:lnTo>
                  <a:lnTo>
                    <a:pt x="0" y="53"/>
                  </a:lnTo>
                  <a:lnTo>
                    <a:pt x="2" y="53"/>
                  </a:lnTo>
                  <a:lnTo>
                    <a:pt x="3" y="53"/>
                  </a:lnTo>
                  <a:lnTo>
                    <a:pt x="3" y="55"/>
                  </a:lnTo>
                  <a:lnTo>
                    <a:pt x="5" y="55"/>
                  </a:lnTo>
                  <a:lnTo>
                    <a:pt x="8" y="31"/>
                  </a:lnTo>
                  <a:lnTo>
                    <a:pt x="15" y="11"/>
                  </a:lnTo>
                  <a:lnTo>
                    <a:pt x="18" y="0"/>
                  </a:lnTo>
                  <a:lnTo>
                    <a:pt x="17" y="0"/>
                  </a:lnTo>
                  <a:lnTo>
                    <a:pt x="15" y="0"/>
                  </a:lnTo>
                  <a:lnTo>
                    <a:pt x="13"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7" name="Freeform 374"/>
            <p:cNvSpPr>
              <a:spLocks noEditPoints="1"/>
            </p:cNvSpPr>
            <p:nvPr/>
          </p:nvSpPr>
          <p:spPr bwMode="auto">
            <a:xfrm>
              <a:off x="1808" y="2869"/>
              <a:ext cx="449" cy="126"/>
            </a:xfrm>
            <a:custGeom>
              <a:avLst/>
              <a:gdLst>
                <a:gd name="T0" fmla="*/ 449 w 449"/>
                <a:gd name="T1" fmla="*/ 76 h 126"/>
                <a:gd name="T2" fmla="*/ 447 w 449"/>
                <a:gd name="T3" fmla="*/ 66 h 126"/>
                <a:gd name="T4" fmla="*/ 447 w 449"/>
                <a:gd name="T5" fmla="*/ 66 h 126"/>
                <a:gd name="T6" fmla="*/ 447 w 449"/>
                <a:gd name="T7" fmla="*/ 66 h 126"/>
                <a:gd name="T8" fmla="*/ 446 w 449"/>
                <a:gd name="T9" fmla="*/ 66 h 126"/>
                <a:gd name="T10" fmla="*/ 446 w 449"/>
                <a:gd name="T11" fmla="*/ 66 h 126"/>
                <a:gd name="T12" fmla="*/ 444 w 449"/>
                <a:gd name="T13" fmla="*/ 66 h 126"/>
                <a:gd name="T14" fmla="*/ 444 w 449"/>
                <a:gd name="T15" fmla="*/ 66 h 126"/>
                <a:gd name="T16" fmla="*/ 444 w 449"/>
                <a:gd name="T17" fmla="*/ 66 h 126"/>
                <a:gd name="T18" fmla="*/ 442 w 449"/>
                <a:gd name="T19" fmla="*/ 66 h 126"/>
                <a:gd name="T20" fmla="*/ 444 w 449"/>
                <a:gd name="T21" fmla="*/ 76 h 126"/>
                <a:gd name="T22" fmla="*/ 449 w 449"/>
                <a:gd name="T23" fmla="*/ 76 h 126"/>
                <a:gd name="T24" fmla="*/ 447 w 449"/>
                <a:gd name="T25" fmla="*/ 99 h 126"/>
                <a:gd name="T26" fmla="*/ 444 w 449"/>
                <a:gd name="T27" fmla="*/ 122 h 126"/>
                <a:gd name="T28" fmla="*/ 442 w 449"/>
                <a:gd name="T29" fmla="*/ 126 h 126"/>
                <a:gd name="T30" fmla="*/ 442 w 449"/>
                <a:gd name="T31" fmla="*/ 126 h 126"/>
                <a:gd name="T32" fmla="*/ 441 w 449"/>
                <a:gd name="T33" fmla="*/ 126 h 126"/>
                <a:gd name="T34" fmla="*/ 441 w 449"/>
                <a:gd name="T35" fmla="*/ 126 h 126"/>
                <a:gd name="T36" fmla="*/ 441 w 449"/>
                <a:gd name="T37" fmla="*/ 126 h 126"/>
                <a:gd name="T38" fmla="*/ 439 w 449"/>
                <a:gd name="T39" fmla="*/ 126 h 126"/>
                <a:gd name="T40" fmla="*/ 439 w 449"/>
                <a:gd name="T41" fmla="*/ 126 h 126"/>
                <a:gd name="T42" fmla="*/ 439 w 449"/>
                <a:gd name="T43" fmla="*/ 126 h 126"/>
                <a:gd name="T44" fmla="*/ 437 w 449"/>
                <a:gd name="T45" fmla="*/ 126 h 126"/>
                <a:gd name="T46" fmla="*/ 439 w 449"/>
                <a:gd name="T47" fmla="*/ 121 h 126"/>
                <a:gd name="T48" fmla="*/ 442 w 449"/>
                <a:gd name="T49" fmla="*/ 99 h 126"/>
                <a:gd name="T50" fmla="*/ 444 w 449"/>
                <a:gd name="T51" fmla="*/ 76 h 126"/>
                <a:gd name="T52" fmla="*/ 449 w 449"/>
                <a:gd name="T53" fmla="*/ 76 h 126"/>
                <a:gd name="T54" fmla="*/ 12 w 449"/>
                <a:gd name="T55" fmla="*/ 0 h 126"/>
                <a:gd name="T56" fmla="*/ 9 w 449"/>
                <a:gd name="T57" fmla="*/ 10 h 126"/>
                <a:gd name="T58" fmla="*/ 4 w 449"/>
                <a:gd name="T59" fmla="*/ 31 h 126"/>
                <a:gd name="T60" fmla="*/ 0 w 449"/>
                <a:gd name="T61" fmla="*/ 53 h 126"/>
                <a:gd name="T62" fmla="*/ 0 w 449"/>
                <a:gd name="T63" fmla="*/ 55 h 126"/>
                <a:gd name="T64" fmla="*/ 2 w 449"/>
                <a:gd name="T65" fmla="*/ 55 h 126"/>
                <a:gd name="T66" fmla="*/ 2 w 449"/>
                <a:gd name="T67" fmla="*/ 55 h 126"/>
                <a:gd name="T68" fmla="*/ 2 w 449"/>
                <a:gd name="T69" fmla="*/ 55 h 126"/>
                <a:gd name="T70" fmla="*/ 4 w 449"/>
                <a:gd name="T71" fmla="*/ 55 h 126"/>
                <a:gd name="T72" fmla="*/ 4 w 449"/>
                <a:gd name="T73" fmla="*/ 55 h 126"/>
                <a:gd name="T74" fmla="*/ 5 w 449"/>
                <a:gd name="T75" fmla="*/ 55 h 126"/>
                <a:gd name="T76" fmla="*/ 5 w 449"/>
                <a:gd name="T77" fmla="*/ 55 h 126"/>
                <a:gd name="T78" fmla="*/ 9 w 449"/>
                <a:gd name="T79" fmla="*/ 33 h 126"/>
                <a:gd name="T80" fmla="*/ 14 w 449"/>
                <a:gd name="T81" fmla="*/ 11 h 126"/>
                <a:gd name="T82" fmla="*/ 19 w 449"/>
                <a:gd name="T83" fmla="*/ 2 h 126"/>
                <a:gd name="T84" fmla="*/ 17 w 449"/>
                <a:gd name="T85" fmla="*/ 2 h 126"/>
                <a:gd name="T86" fmla="*/ 17 w 449"/>
                <a:gd name="T87" fmla="*/ 2 h 126"/>
                <a:gd name="T88" fmla="*/ 15 w 449"/>
                <a:gd name="T89" fmla="*/ 0 h 126"/>
                <a:gd name="T90" fmla="*/ 15 w 449"/>
                <a:gd name="T91" fmla="*/ 0 h 126"/>
                <a:gd name="T92" fmla="*/ 15 w 449"/>
                <a:gd name="T93" fmla="*/ 0 h 126"/>
                <a:gd name="T94" fmla="*/ 14 w 449"/>
                <a:gd name="T95" fmla="*/ 0 h 126"/>
                <a:gd name="T96" fmla="*/ 14 w 449"/>
                <a:gd name="T97" fmla="*/ 0 h 126"/>
                <a:gd name="T98" fmla="*/ 12 w 449"/>
                <a:gd name="T99" fmla="*/ 0 h 1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9"/>
                <a:gd name="T151" fmla="*/ 0 h 126"/>
                <a:gd name="T152" fmla="*/ 449 w 449"/>
                <a:gd name="T153" fmla="*/ 126 h 1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9" h="126">
                  <a:moveTo>
                    <a:pt x="449" y="76"/>
                  </a:moveTo>
                  <a:lnTo>
                    <a:pt x="447" y="66"/>
                  </a:lnTo>
                  <a:lnTo>
                    <a:pt x="446" y="66"/>
                  </a:lnTo>
                  <a:lnTo>
                    <a:pt x="444" y="66"/>
                  </a:lnTo>
                  <a:lnTo>
                    <a:pt x="442" y="66"/>
                  </a:lnTo>
                  <a:lnTo>
                    <a:pt x="444" y="76"/>
                  </a:lnTo>
                  <a:lnTo>
                    <a:pt x="449" y="76"/>
                  </a:lnTo>
                  <a:lnTo>
                    <a:pt x="447" y="99"/>
                  </a:lnTo>
                  <a:lnTo>
                    <a:pt x="444" y="122"/>
                  </a:lnTo>
                  <a:lnTo>
                    <a:pt x="442" y="126"/>
                  </a:lnTo>
                  <a:lnTo>
                    <a:pt x="441" y="126"/>
                  </a:lnTo>
                  <a:lnTo>
                    <a:pt x="439" y="126"/>
                  </a:lnTo>
                  <a:lnTo>
                    <a:pt x="437" y="126"/>
                  </a:lnTo>
                  <a:lnTo>
                    <a:pt x="439" y="121"/>
                  </a:lnTo>
                  <a:lnTo>
                    <a:pt x="442" y="99"/>
                  </a:lnTo>
                  <a:lnTo>
                    <a:pt x="444" y="76"/>
                  </a:lnTo>
                  <a:lnTo>
                    <a:pt x="449" y="76"/>
                  </a:lnTo>
                  <a:close/>
                  <a:moveTo>
                    <a:pt x="12" y="0"/>
                  </a:moveTo>
                  <a:lnTo>
                    <a:pt x="9" y="10"/>
                  </a:lnTo>
                  <a:lnTo>
                    <a:pt x="4" y="31"/>
                  </a:lnTo>
                  <a:lnTo>
                    <a:pt x="0" y="53"/>
                  </a:lnTo>
                  <a:lnTo>
                    <a:pt x="0" y="55"/>
                  </a:lnTo>
                  <a:lnTo>
                    <a:pt x="2" y="55"/>
                  </a:lnTo>
                  <a:lnTo>
                    <a:pt x="4" y="55"/>
                  </a:lnTo>
                  <a:lnTo>
                    <a:pt x="5" y="55"/>
                  </a:lnTo>
                  <a:lnTo>
                    <a:pt x="9" y="33"/>
                  </a:lnTo>
                  <a:lnTo>
                    <a:pt x="14" y="11"/>
                  </a:lnTo>
                  <a:lnTo>
                    <a:pt x="19" y="2"/>
                  </a:lnTo>
                  <a:lnTo>
                    <a:pt x="17" y="2"/>
                  </a:lnTo>
                  <a:lnTo>
                    <a:pt x="15" y="0"/>
                  </a:lnTo>
                  <a:lnTo>
                    <a:pt x="14" y="0"/>
                  </a:lnTo>
                  <a:lnTo>
                    <a:pt x="12"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8" name="Freeform 375"/>
            <p:cNvSpPr>
              <a:spLocks noEditPoints="1"/>
            </p:cNvSpPr>
            <p:nvPr/>
          </p:nvSpPr>
          <p:spPr bwMode="auto">
            <a:xfrm>
              <a:off x="1810" y="2869"/>
              <a:ext cx="444" cy="126"/>
            </a:xfrm>
            <a:custGeom>
              <a:avLst/>
              <a:gdLst>
                <a:gd name="T0" fmla="*/ 444 w 444"/>
                <a:gd name="T1" fmla="*/ 76 h 126"/>
                <a:gd name="T2" fmla="*/ 444 w 444"/>
                <a:gd name="T3" fmla="*/ 66 h 126"/>
                <a:gd name="T4" fmla="*/ 442 w 444"/>
                <a:gd name="T5" fmla="*/ 66 h 126"/>
                <a:gd name="T6" fmla="*/ 442 w 444"/>
                <a:gd name="T7" fmla="*/ 66 h 126"/>
                <a:gd name="T8" fmla="*/ 442 w 444"/>
                <a:gd name="T9" fmla="*/ 66 h 126"/>
                <a:gd name="T10" fmla="*/ 440 w 444"/>
                <a:gd name="T11" fmla="*/ 66 h 126"/>
                <a:gd name="T12" fmla="*/ 440 w 444"/>
                <a:gd name="T13" fmla="*/ 66 h 126"/>
                <a:gd name="T14" fmla="*/ 440 w 444"/>
                <a:gd name="T15" fmla="*/ 66 h 126"/>
                <a:gd name="T16" fmla="*/ 439 w 444"/>
                <a:gd name="T17" fmla="*/ 66 h 126"/>
                <a:gd name="T18" fmla="*/ 439 w 444"/>
                <a:gd name="T19" fmla="*/ 66 h 126"/>
                <a:gd name="T20" fmla="*/ 439 w 444"/>
                <a:gd name="T21" fmla="*/ 76 h 126"/>
                <a:gd name="T22" fmla="*/ 444 w 444"/>
                <a:gd name="T23" fmla="*/ 76 h 126"/>
                <a:gd name="T24" fmla="*/ 442 w 444"/>
                <a:gd name="T25" fmla="*/ 99 h 126"/>
                <a:gd name="T26" fmla="*/ 439 w 444"/>
                <a:gd name="T27" fmla="*/ 121 h 126"/>
                <a:gd name="T28" fmla="*/ 439 w 444"/>
                <a:gd name="T29" fmla="*/ 126 h 126"/>
                <a:gd name="T30" fmla="*/ 437 w 444"/>
                <a:gd name="T31" fmla="*/ 126 h 126"/>
                <a:gd name="T32" fmla="*/ 437 w 444"/>
                <a:gd name="T33" fmla="*/ 126 h 126"/>
                <a:gd name="T34" fmla="*/ 437 w 444"/>
                <a:gd name="T35" fmla="*/ 126 h 126"/>
                <a:gd name="T36" fmla="*/ 435 w 444"/>
                <a:gd name="T37" fmla="*/ 126 h 126"/>
                <a:gd name="T38" fmla="*/ 435 w 444"/>
                <a:gd name="T39" fmla="*/ 126 h 126"/>
                <a:gd name="T40" fmla="*/ 434 w 444"/>
                <a:gd name="T41" fmla="*/ 126 h 126"/>
                <a:gd name="T42" fmla="*/ 434 w 444"/>
                <a:gd name="T43" fmla="*/ 126 h 126"/>
                <a:gd name="T44" fmla="*/ 434 w 444"/>
                <a:gd name="T45" fmla="*/ 126 h 126"/>
                <a:gd name="T46" fmla="*/ 434 w 444"/>
                <a:gd name="T47" fmla="*/ 121 h 126"/>
                <a:gd name="T48" fmla="*/ 437 w 444"/>
                <a:gd name="T49" fmla="*/ 99 h 126"/>
                <a:gd name="T50" fmla="*/ 439 w 444"/>
                <a:gd name="T51" fmla="*/ 76 h 126"/>
                <a:gd name="T52" fmla="*/ 444 w 444"/>
                <a:gd name="T53" fmla="*/ 76 h 126"/>
                <a:gd name="T54" fmla="*/ 13 w 444"/>
                <a:gd name="T55" fmla="*/ 0 h 126"/>
                <a:gd name="T56" fmla="*/ 10 w 444"/>
                <a:gd name="T57" fmla="*/ 11 h 126"/>
                <a:gd name="T58" fmla="*/ 3 w 444"/>
                <a:gd name="T59" fmla="*/ 31 h 126"/>
                <a:gd name="T60" fmla="*/ 0 w 444"/>
                <a:gd name="T61" fmla="*/ 55 h 126"/>
                <a:gd name="T62" fmla="*/ 2 w 444"/>
                <a:gd name="T63" fmla="*/ 55 h 126"/>
                <a:gd name="T64" fmla="*/ 2 w 444"/>
                <a:gd name="T65" fmla="*/ 55 h 126"/>
                <a:gd name="T66" fmla="*/ 3 w 444"/>
                <a:gd name="T67" fmla="*/ 55 h 126"/>
                <a:gd name="T68" fmla="*/ 3 w 444"/>
                <a:gd name="T69" fmla="*/ 55 h 126"/>
                <a:gd name="T70" fmla="*/ 3 w 444"/>
                <a:gd name="T71" fmla="*/ 55 h 126"/>
                <a:gd name="T72" fmla="*/ 5 w 444"/>
                <a:gd name="T73" fmla="*/ 55 h 126"/>
                <a:gd name="T74" fmla="*/ 5 w 444"/>
                <a:gd name="T75" fmla="*/ 55 h 126"/>
                <a:gd name="T76" fmla="*/ 5 w 444"/>
                <a:gd name="T77" fmla="*/ 55 h 126"/>
                <a:gd name="T78" fmla="*/ 5 w 444"/>
                <a:gd name="T79" fmla="*/ 55 h 126"/>
                <a:gd name="T80" fmla="*/ 8 w 444"/>
                <a:gd name="T81" fmla="*/ 33 h 126"/>
                <a:gd name="T82" fmla="*/ 15 w 444"/>
                <a:gd name="T83" fmla="*/ 13 h 126"/>
                <a:gd name="T84" fmla="*/ 18 w 444"/>
                <a:gd name="T85" fmla="*/ 2 h 126"/>
                <a:gd name="T86" fmla="*/ 18 w 444"/>
                <a:gd name="T87" fmla="*/ 2 h 126"/>
                <a:gd name="T88" fmla="*/ 17 w 444"/>
                <a:gd name="T89" fmla="*/ 2 h 126"/>
                <a:gd name="T90" fmla="*/ 17 w 444"/>
                <a:gd name="T91" fmla="*/ 2 h 126"/>
                <a:gd name="T92" fmla="*/ 17 w 444"/>
                <a:gd name="T93" fmla="*/ 2 h 126"/>
                <a:gd name="T94" fmla="*/ 15 w 444"/>
                <a:gd name="T95" fmla="*/ 2 h 126"/>
                <a:gd name="T96" fmla="*/ 15 w 444"/>
                <a:gd name="T97" fmla="*/ 2 h 126"/>
                <a:gd name="T98" fmla="*/ 13 w 444"/>
                <a:gd name="T99" fmla="*/ 0 h 126"/>
                <a:gd name="T100" fmla="*/ 13 w 444"/>
                <a:gd name="T101" fmla="*/ 0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4"/>
                <a:gd name="T154" fmla="*/ 0 h 126"/>
                <a:gd name="T155" fmla="*/ 444 w 444"/>
                <a:gd name="T156" fmla="*/ 126 h 1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4" h="126">
                  <a:moveTo>
                    <a:pt x="444" y="76"/>
                  </a:moveTo>
                  <a:lnTo>
                    <a:pt x="444" y="66"/>
                  </a:lnTo>
                  <a:lnTo>
                    <a:pt x="442" y="66"/>
                  </a:lnTo>
                  <a:lnTo>
                    <a:pt x="440" y="66"/>
                  </a:lnTo>
                  <a:lnTo>
                    <a:pt x="439" y="66"/>
                  </a:lnTo>
                  <a:lnTo>
                    <a:pt x="439" y="76"/>
                  </a:lnTo>
                  <a:lnTo>
                    <a:pt x="444" y="76"/>
                  </a:lnTo>
                  <a:lnTo>
                    <a:pt x="442" y="99"/>
                  </a:lnTo>
                  <a:lnTo>
                    <a:pt x="439" y="121"/>
                  </a:lnTo>
                  <a:lnTo>
                    <a:pt x="439" y="126"/>
                  </a:lnTo>
                  <a:lnTo>
                    <a:pt x="437" y="126"/>
                  </a:lnTo>
                  <a:lnTo>
                    <a:pt x="435" y="126"/>
                  </a:lnTo>
                  <a:lnTo>
                    <a:pt x="434" y="126"/>
                  </a:lnTo>
                  <a:lnTo>
                    <a:pt x="434" y="121"/>
                  </a:lnTo>
                  <a:lnTo>
                    <a:pt x="437" y="99"/>
                  </a:lnTo>
                  <a:lnTo>
                    <a:pt x="439" y="76"/>
                  </a:lnTo>
                  <a:lnTo>
                    <a:pt x="444" y="76"/>
                  </a:lnTo>
                  <a:close/>
                  <a:moveTo>
                    <a:pt x="13" y="0"/>
                  </a:moveTo>
                  <a:lnTo>
                    <a:pt x="10" y="11"/>
                  </a:lnTo>
                  <a:lnTo>
                    <a:pt x="3" y="31"/>
                  </a:lnTo>
                  <a:lnTo>
                    <a:pt x="0" y="55"/>
                  </a:lnTo>
                  <a:lnTo>
                    <a:pt x="2" y="55"/>
                  </a:lnTo>
                  <a:lnTo>
                    <a:pt x="3" y="55"/>
                  </a:lnTo>
                  <a:lnTo>
                    <a:pt x="5" y="55"/>
                  </a:lnTo>
                  <a:lnTo>
                    <a:pt x="8" y="33"/>
                  </a:lnTo>
                  <a:lnTo>
                    <a:pt x="15" y="13"/>
                  </a:lnTo>
                  <a:lnTo>
                    <a:pt x="18" y="2"/>
                  </a:lnTo>
                  <a:lnTo>
                    <a:pt x="17" y="2"/>
                  </a:lnTo>
                  <a:lnTo>
                    <a:pt x="15" y="2"/>
                  </a:lnTo>
                  <a:lnTo>
                    <a:pt x="13"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89" name="Freeform 376"/>
            <p:cNvSpPr>
              <a:spLocks noEditPoints="1"/>
            </p:cNvSpPr>
            <p:nvPr/>
          </p:nvSpPr>
          <p:spPr bwMode="auto">
            <a:xfrm>
              <a:off x="1813" y="2871"/>
              <a:ext cx="439" cy="124"/>
            </a:xfrm>
            <a:custGeom>
              <a:avLst/>
              <a:gdLst>
                <a:gd name="T0" fmla="*/ 439 w 439"/>
                <a:gd name="T1" fmla="*/ 74 h 124"/>
                <a:gd name="T2" fmla="*/ 437 w 439"/>
                <a:gd name="T3" fmla="*/ 64 h 124"/>
                <a:gd name="T4" fmla="*/ 437 w 439"/>
                <a:gd name="T5" fmla="*/ 64 h 124"/>
                <a:gd name="T6" fmla="*/ 437 w 439"/>
                <a:gd name="T7" fmla="*/ 64 h 124"/>
                <a:gd name="T8" fmla="*/ 436 w 439"/>
                <a:gd name="T9" fmla="*/ 64 h 124"/>
                <a:gd name="T10" fmla="*/ 436 w 439"/>
                <a:gd name="T11" fmla="*/ 64 h 124"/>
                <a:gd name="T12" fmla="*/ 434 w 439"/>
                <a:gd name="T13" fmla="*/ 64 h 124"/>
                <a:gd name="T14" fmla="*/ 434 w 439"/>
                <a:gd name="T15" fmla="*/ 64 h 124"/>
                <a:gd name="T16" fmla="*/ 434 w 439"/>
                <a:gd name="T17" fmla="*/ 64 h 124"/>
                <a:gd name="T18" fmla="*/ 432 w 439"/>
                <a:gd name="T19" fmla="*/ 64 h 124"/>
                <a:gd name="T20" fmla="*/ 434 w 439"/>
                <a:gd name="T21" fmla="*/ 74 h 124"/>
                <a:gd name="T22" fmla="*/ 439 w 439"/>
                <a:gd name="T23" fmla="*/ 74 h 124"/>
                <a:gd name="T24" fmla="*/ 437 w 439"/>
                <a:gd name="T25" fmla="*/ 97 h 124"/>
                <a:gd name="T26" fmla="*/ 434 w 439"/>
                <a:gd name="T27" fmla="*/ 119 h 124"/>
                <a:gd name="T28" fmla="*/ 432 w 439"/>
                <a:gd name="T29" fmla="*/ 124 h 124"/>
                <a:gd name="T30" fmla="*/ 432 w 439"/>
                <a:gd name="T31" fmla="*/ 124 h 124"/>
                <a:gd name="T32" fmla="*/ 431 w 439"/>
                <a:gd name="T33" fmla="*/ 124 h 124"/>
                <a:gd name="T34" fmla="*/ 431 w 439"/>
                <a:gd name="T35" fmla="*/ 124 h 124"/>
                <a:gd name="T36" fmla="*/ 431 w 439"/>
                <a:gd name="T37" fmla="*/ 124 h 124"/>
                <a:gd name="T38" fmla="*/ 429 w 439"/>
                <a:gd name="T39" fmla="*/ 124 h 124"/>
                <a:gd name="T40" fmla="*/ 429 w 439"/>
                <a:gd name="T41" fmla="*/ 124 h 124"/>
                <a:gd name="T42" fmla="*/ 427 w 439"/>
                <a:gd name="T43" fmla="*/ 124 h 124"/>
                <a:gd name="T44" fmla="*/ 427 w 439"/>
                <a:gd name="T45" fmla="*/ 124 h 124"/>
                <a:gd name="T46" fmla="*/ 429 w 439"/>
                <a:gd name="T47" fmla="*/ 117 h 124"/>
                <a:gd name="T48" fmla="*/ 432 w 439"/>
                <a:gd name="T49" fmla="*/ 97 h 124"/>
                <a:gd name="T50" fmla="*/ 434 w 439"/>
                <a:gd name="T51" fmla="*/ 74 h 124"/>
                <a:gd name="T52" fmla="*/ 439 w 439"/>
                <a:gd name="T53" fmla="*/ 74 h 124"/>
                <a:gd name="T54" fmla="*/ 14 w 439"/>
                <a:gd name="T55" fmla="*/ 0 h 124"/>
                <a:gd name="T56" fmla="*/ 9 w 439"/>
                <a:gd name="T57" fmla="*/ 9 h 124"/>
                <a:gd name="T58" fmla="*/ 4 w 439"/>
                <a:gd name="T59" fmla="*/ 31 h 124"/>
                <a:gd name="T60" fmla="*/ 0 w 439"/>
                <a:gd name="T61" fmla="*/ 53 h 124"/>
                <a:gd name="T62" fmla="*/ 0 w 439"/>
                <a:gd name="T63" fmla="*/ 53 h 124"/>
                <a:gd name="T64" fmla="*/ 2 w 439"/>
                <a:gd name="T65" fmla="*/ 53 h 124"/>
                <a:gd name="T66" fmla="*/ 2 w 439"/>
                <a:gd name="T67" fmla="*/ 53 h 124"/>
                <a:gd name="T68" fmla="*/ 2 w 439"/>
                <a:gd name="T69" fmla="*/ 53 h 124"/>
                <a:gd name="T70" fmla="*/ 4 w 439"/>
                <a:gd name="T71" fmla="*/ 53 h 124"/>
                <a:gd name="T72" fmla="*/ 4 w 439"/>
                <a:gd name="T73" fmla="*/ 53 h 124"/>
                <a:gd name="T74" fmla="*/ 5 w 439"/>
                <a:gd name="T75" fmla="*/ 53 h 124"/>
                <a:gd name="T76" fmla="*/ 5 w 439"/>
                <a:gd name="T77" fmla="*/ 53 h 124"/>
                <a:gd name="T78" fmla="*/ 5 w 439"/>
                <a:gd name="T79" fmla="*/ 53 h 124"/>
                <a:gd name="T80" fmla="*/ 9 w 439"/>
                <a:gd name="T81" fmla="*/ 31 h 124"/>
                <a:gd name="T82" fmla="*/ 14 w 439"/>
                <a:gd name="T83" fmla="*/ 11 h 124"/>
                <a:gd name="T84" fmla="*/ 19 w 439"/>
                <a:gd name="T85" fmla="*/ 0 h 124"/>
                <a:gd name="T86" fmla="*/ 17 w 439"/>
                <a:gd name="T87" fmla="*/ 0 h 124"/>
                <a:gd name="T88" fmla="*/ 17 w 439"/>
                <a:gd name="T89" fmla="*/ 0 h 124"/>
                <a:gd name="T90" fmla="*/ 15 w 439"/>
                <a:gd name="T91" fmla="*/ 0 h 124"/>
                <a:gd name="T92" fmla="*/ 15 w 439"/>
                <a:gd name="T93" fmla="*/ 0 h 124"/>
                <a:gd name="T94" fmla="*/ 15 w 439"/>
                <a:gd name="T95" fmla="*/ 0 h 124"/>
                <a:gd name="T96" fmla="*/ 14 w 439"/>
                <a:gd name="T97" fmla="*/ 0 h 124"/>
                <a:gd name="T98" fmla="*/ 14 w 439"/>
                <a:gd name="T99" fmla="*/ 0 h 124"/>
                <a:gd name="T100" fmla="*/ 14 w 439"/>
                <a:gd name="T101" fmla="*/ 0 h 1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124"/>
                <a:gd name="T155" fmla="*/ 439 w 439"/>
                <a:gd name="T156" fmla="*/ 124 h 1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124">
                  <a:moveTo>
                    <a:pt x="439" y="74"/>
                  </a:moveTo>
                  <a:lnTo>
                    <a:pt x="437" y="64"/>
                  </a:lnTo>
                  <a:lnTo>
                    <a:pt x="436" y="64"/>
                  </a:lnTo>
                  <a:lnTo>
                    <a:pt x="434" y="64"/>
                  </a:lnTo>
                  <a:lnTo>
                    <a:pt x="432" y="64"/>
                  </a:lnTo>
                  <a:lnTo>
                    <a:pt x="434" y="74"/>
                  </a:lnTo>
                  <a:lnTo>
                    <a:pt x="439" y="74"/>
                  </a:lnTo>
                  <a:lnTo>
                    <a:pt x="437" y="97"/>
                  </a:lnTo>
                  <a:lnTo>
                    <a:pt x="434" y="119"/>
                  </a:lnTo>
                  <a:lnTo>
                    <a:pt x="432" y="124"/>
                  </a:lnTo>
                  <a:lnTo>
                    <a:pt x="431" y="124"/>
                  </a:lnTo>
                  <a:lnTo>
                    <a:pt x="429" y="124"/>
                  </a:lnTo>
                  <a:lnTo>
                    <a:pt x="427" y="124"/>
                  </a:lnTo>
                  <a:lnTo>
                    <a:pt x="429" y="117"/>
                  </a:lnTo>
                  <a:lnTo>
                    <a:pt x="432" y="97"/>
                  </a:lnTo>
                  <a:lnTo>
                    <a:pt x="434" y="74"/>
                  </a:lnTo>
                  <a:lnTo>
                    <a:pt x="439" y="74"/>
                  </a:lnTo>
                  <a:close/>
                  <a:moveTo>
                    <a:pt x="14" y="0"/>
                  </a:moveTo>
                  <a:lnTo>
                    <a:pt x="9" y="9"/>
                  </a:lnTo>
                  <a:lnTo>
                    <a:pt x="4" y="31"/>
                  </a:lnTo>
                  <a:lnTo>
                    <a:pt x="0" y="53"/>
                  </a:lnTo>
                  <a:lnTo>
                    <a:pt x="2" y="53"/>
                  </a:lnTo>
                  <a:lnTo>
                    <a:pt x="4" y="53"/>
                  </a:lnTo>
                  <a:lnTo>
                    <a:pt x="5" y="53"/>
                  </a:lnTo>
                  <a:lnTo>
                    <a:pt x="9" y="31"/>
                  </a:lnTo>
                  <a:lnTo>
                    <a:pt x="14" y="11"/>
                  </a:lnTo>
                  <a:lnTo>
                    <a:pt x="19" y="0"/>
                  </a:lnTo>
                  <a:lnTo>
                    <a:pt x="17" y="0"/>
                  </a:lnTo>
                  <a:lnTo>
                    <a:pt x="15" y="0"/>
                  </a:lnTo>
                  <a:lnTo>
                    <a:pt x="14"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0" name="Freeform 377"/>
            <p:cNvSpPr>
              <a:spLocks noEditPoints="1"/>
            </p:cNvSpPr>
            <p:nvPr/>
          </p:nvSpPr>
          <p:spPr bwMode="auto">
            <a:xfrm>
              <a:off x="1815" y="2871"/>
              <a:ext cx="434" cy="124"/>
            </a:xfrm>
            <a:custGeom>
              <a:avLst/>
              <a:gdLst>
                <a:gd name="T0" fmla="*/ 434 w 434"/>
                <a:gd name="T1" fmla="*/ 74 h 124"/>
                <a:gd name="T2" fmla="*/ 434 w 434"/>
                <a:gd name="T3" fmla="*/ 64 h 124"/>
                <a:gd name="T4" fmla="*/ 432 w 434"/>
                <a:gd name="T5" fmla="*/ 64 h 124"/>
                <a:gd name="T6" fmla="*/ 432 w 434"/>
                <a:gd name="T7" fmla="*/ 64 h 124"/>
                <a:gd name="T8" fmla="*/ 432 w 434"/>
                <a:gd name="T9" fmla="*/ 64 h 124"/>
                <a:gd name="T10" fmla="*/ 430 w 434"/>
                <a:gd name="T11" fmla="*/ 64 h 124"/>
                <a:gd name="T12" fmla="*/ 430 w 434"/>
                <a:gd name="T13" fmla="*/ 64 h 124"/>
                <a:gd name="T14" fmla="*/ 430 w 434"/>
                <a:gd name="T15" fmla="*/ 64 h 124"/>
                <a:gd name="T16" fmla="*/ 429 w 434"/>
                <a:gd name="T17" fmla="*/ 64 h 124"/>
                <a:gd name="T18" fmla="*/ 429 w 434"/>
                <a:gd name="T19" fmla="*/ 64 h 124"/>
                <a:gd name="T20" fmla="*/ 429 w 434"/>
                <a:gd name="T21" fmla="*/ 74 h 124"/>
                <a:gd name="T22" fmla="*/ 434 w 434"/>
                <a:gd name="T23" fmla="*/ 74 h 124"/>
                <a:gd name="T24" fmla="*/ 432 w 434"/>
                <a:gd name="T25" fmla="*/ 97 h 124"/>
                <a:gd name="T26" fmla="*/ 429 w 434"/>
                <a:gd name="T27" fmla="*/ 119 h 124"/>
                <a:gd name="T28" fmla="*/ 429 w 434"/>
                <a:gd name="T29" fmla="*/ 124 h 124"/>
                <a:gd name="T30" fmla="*/ 427 w 434"/>
                <a:gd name="T31" fmla="*/ 124 h 124"/>
                <a:gd name="T32" fmla="*/ 427 w 434"/>
                <a:gd name="T33" fmla="*/ 124 h 124"/>
                <a:gd name="T34" fmla="*/ 425 w 434"/>
                <a:gd name="T35" fmla="*/ 124 h 124"/>
                <a:gd name="T36" fmla="*/ 425 w 434"/>
                <a:gd name="T37" fmla="*/ 124 h 124"/>
                <a:gd name="T38" fmla="*/ 425 w 434"/>
                <a:gd name="T39" fmla="*/ 124 h 124"/>
                <a:gd name="T40" fmla="*/ 424 w 434"/>
                <a:gd name="T41" fmla="*/ 124 h 124"/>
                <a:gd name="T42" fmla="*/ 424 w 434"/>
                <a:gd name="T43" fmla="*/ 124 h 124"/>
                <a:gd name="T44" fmla="*/ 424 w 434"/>
                <a:gd name="T45" fmla="*/ 124 h 124"/>
                <a:gd name="T46" fmla="*/ 425 w 434"/>
                <a:gd name="T47" fmla="*/ 117 h 124"/>
                <a:gd name="T48" fmla="*/ 427 w 434"/>
                <a:gd name="T49" fmla="*/ 96 h 124"/>
                <a:gd name="T50" fmla="*/ 429 w 434"/>
                <a:gd name="T51" fmla="*/ 74 h 124"/>
                <a:gd name="T52" fmla="*/ 434 w 434"/>
                <a:gd name="T53" fmla="*/ 74 h 124"/>
                <a:gd name="T54" fmla="*/ 13 w 434"/>
                <a:gd name="T55" fmla="*/ 0 h 124"/>
                <a:gd name="T56" fmla="*/ 10 w 434"/>
                <a:gd name="T57" fmla="*/ 11 h 124"/>
                <a:gd name="T58" fmla="*/ 3 w 434"/>
                <a:gd name="T59" fmla="*/ 31 h 124"/>
                <a:gd name="T60" fmla="*/ 0 w 434"/>
                <a:gd name="T61" fmla="*/ 53 h 124"/>
                <a:gd name="T62" fmla="*/ 0 w 434"/>
                <a:gd name="T63" fmla="*/ 53 h 124"/>
                <a:gd name="T64" fmla="*/ 2 w 434"/>
                <a:gd name="T65" fmla="*/ 53 h 124"/>
                <a:gd name="T66" fmla="*/ 2 w 434"/>
                <a:gd name="T67" fmla="*/ 53 h 124"/>
                <a:gd name="T68" fmla="*/ 3 w 434"/>
                <a:gd name="T69" fmla="*/ 53 h 124"/>
                <a:gd name="T70" fmla="*/ 3 w 434"/>
                <a:gd name="T71" fmla="*/ 53 h 124"/>
                <a:gd name="T72" fmla="*/ 3 w 434"/>
                <a:gd name="T73" fmla="*/ 53 h 124"/>
                <a:gd name="T74" fmla="*/ 5 w 434"/>
                <a:gd name="T75" fmla="*/ 54 h 124"/>
                <a:gd name="T76" fmla="*/ 5 w 434"/>
                <a:gd name="T77" fmla="*/ 54 h 124"/>
                <a:gd name="T78" fmla="*/ 5 w 434"/>
                <a:gd name="T79" fmla="*/ 54 h 124"/>
                <a:gd name="T80" fmla="*/ 5 w 434"/>
                <a:gd name="T81" fmla="*/ 53 h 124"/>
                <a:gd name="T82" fmla="*/ 8 w 434"/>
                <a:gd name="T83" fmla="*/ 33 h 124"/>
                <a:gd name="T84" fmla="*/ 13 w 434"/>
                <a:gd name="T85" fmla="*/ 11 h 124"/>
                <a:gd name="T86" fmla="*/ 18 w 434"/>
                <a:gd name="T87" fmla="*/ 0 h 124"/>
                <a:gd name="T88" fmla="*/ 18 w 434"/>
                <a:gd name="T89" fmla="*/ 0 h 124"/>
                <a:gd name="T90" fmla="*/ 17 w 434"/>
                <a:gd name="T91" fmla="*/ 0 h 124"/>
                <a:gd name="T92" fmla="*/ 17 w 434"/>
                <a:gd name="T93" fmla="*/ 0 h 124"/>
                <a:gd name="T94" fmla="*/ 17 w 434"/>
                <a:gd name="T95" fmla="*/ 0 h 124"/>
                <a:gd name="T96" fmla="*/ 15 w 434"/>
                <a:gd name="T97" fmla="*/ 0 h 124"/>
                <a:gd name="T98" fmla="*/ 15 w 434"/>
                <a:gd name="T99" fmla="*/ 0 h 124"/>
                <a:gd name="T100" fmla="*/ 13 w 434"/>
                <a:gd name="T101" fmla="*/ 0 h 124"/>
                <a:gd name="T102" fmla="*/ 13 w 434"/>
                <a:gd name="T103" fmla="*/ 0 h 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4"/>
                <a:gd name="T157" fmla="*/ 0 h 124"/>
                <a:gd name="T158" fmla="*/ 434 w 434"/>
                <a:gd name="T159" fmla="*/ 124 h 1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4" h="124">
                  <a:moveTo>
                    <a:pt x="434" y="74"/>
                  </a:moveTo>
                  <a:lnTo>
                    <a:pt x="434" y="64"/>
                  </a:lnTo>
                  <a:lnTo>
                    <a:pt x="432" y="64"/>
                  </a:lnTo>
                  <a:lnTo>
                    <a:pt x="430" y="64"/>
                  </a:lnTo>
                  <a:lnTo>
                    <a:pt x="429" y="64"/>
                  </a:lnTo>
                  <a:lnTo>
                    <a:pt x="429" y="74"/>
                  </a:lnTo>
                  <a:lnTo>
                    <a:pt x="434" y="74"/>
                  </a:lnTo>
                  <a:lnTo>
                    <a:pt x="432" y="97"/>
                  </a:lnTo>
                  <a:lnTo>
                    <a:pt x="429" y="119"/>
                  </a:lnTo>
                  <a:lnTo>
                    <a:pt x="429" y="124"/>
                  </a:lnTo>
                  <a:lnTo>
                    <a:pt x="427" y="124"/>
                  </a:lnTo>
                  <a:lnTo>
                    <a:pt x="425" y="124"/>
                  </a:lnTo>
                  <a:lnTo>
                    <a:pt x="424" y="124"/>
                  </a:lnTo>
                  <a:lnTo>
                    <a:pt x="425" y="117"/>
                  </a:lnTo>
                  <a:lnTo>
                    <a:pt x="427" y="96"/>
                  </a:lnTo>
                  <a:lnTo>
                    <a:pt x="429" y="74"/>
                  </a:lnTo>
                  <a:lnTo>
                    <a:pt x="434" y="74"/>
                  </a:lnTo>
                  <a:close/>
                  <a:moveTo>
                    <a:pt x="13" y="0"/>
                  </a:moveTo>
                  <a:lnTo>
                    <a:pt x="10" y="11"/>
                  </a:lnTo>
                  <a:lnTo>
                    <a:pt x="3" y="31"/>
                  </a:lnTo>
                  <a:lnTo>
                    <a:pt x="0" y="53"/>
                  </a:lnTo>
                  <a:lnTo>
                    <a:pt x="2" y="53"/>
                  </a:lnTo>
                  <a:lnTo>
                    <a:pt x="3" y="53"/>
                  </a:lnTo>
                  <a:lnTo>
                    <a:pt x="5" y="54"/>
                  </a:lnTo>
                  <a:lnTo>
                    <a:pt x="5" y="53"/>
                  </a:lnTo>
                  <a:lnTo>
                    <a:pt x="8" y="33"/>
                  </a:lnTo>
                  <a:lnTo>
                    <a:pt x="13" y="11"/>
                  </a:lnTo>
                  <a:lnTo>
                    <a:pt x="18" y="0"/>
                  </a:lnTo>
                  <a:lnTo>
                    <a:pt x="17" y="0"/>
                  </a:lnTo>
                  <a:lnTo>
                    <a:pt x="15" y="0"/>
                  </a:lnTo>
                  <a:lnTo>
                    <a:pt x="13"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1" name="Freeform 378"/>
            <p:cNvSpPr>
              <a:spLocks noEditPoints="1"/>
            </p:cNvSpPr>
            <p:nvPr/>
          </p:nvSpPr>
          <p:spPr bwMode="auto">
            <a:xfrm>
              <a:off x="1818" y="2871"/>
              <a:ext cx="429" cy="124"/>
            </a:xfrm>
            <a:custGeom>
              <a:avLst/>
              <a:gdLst>
                <a:gd name="T0" fmla="*/ 429 w 429"/>
                <a:gd name="T1" fmla="*/ 74 h 124"/>
                <a:gd name="T2" fmla="*/ 427 w 429"/>
                <a:gd name="T3" fmla="*/ 64 h 124"/>
                <a:gd name="T4" fmla="*/ 427 w 429"/>
                <a:gd name="T5" fmla="*/ 64 h 124"/>
                <a:gd name="T6" fmla="*/ 427 w 429"/>
                <a:gd name="T7" fmla="*/ 64 h 124"/>
                <a:gd name="T8" fmla="*/ 426 w 429"/>
                <a:gd name="T9" fmla="*/ 64 h 124"/>
                <a:gd name="T10" fmla="*/ 426 w 429"/>
                <a:gd name="T11" fmla="*/ 64 h 124"/>
                <a:gd name="T12" fmla="*/ 424 w 429"/>
                <a:gd name="T13" fmla="*/ 64 h 124"/>
                <a:gd name="T14" fmla="*/ 424 w 429"/>
                <a:gd name="T15" fmla="*/ 64 h 124"/>
                <a:gd name="T16" fmla="*/ 424 w 429"/>
                <a:gd name="T17" fmla="*/ 64 h 124"/>
                <a:gd name="T18" fmla="*/ 422 w 429"/>
                <a:gd name="T19" fmla="*/ 64 h 124"/>
                <a:gd name="T20" fmla="*/ 424 w 429"/>
                <a:gd name="T21" fmla="*/ 74 h 124"/>
                <a:gd name="T22" fmla="*/ 429 w 429"/>
                <a:gd name="T23" fmla="*/ 74 h 124"/>
                <a:gd name="T24" fmla="*/ 427 w 429"/>
                <a:gd name="T25" fmla="*/ 97 h 124"/>
                <a:gd name="T26" fmla="*/ 424 w 429"/>
                <a:gd name="T27" fmla="*/ 117 h 124"/>
                <a:gd name="T28" fmla="*/ 422 w 429"/>
                <a:gd name="T29" fmla="*/ 124 h 124"/>
                <a:gd name="T30" fmla="*/ 422 w 429"/>
                <a:gd name="T31" fmla="*/ 124 h 124"/>
                <a:gd name="T32" fmla="*/ 421 w 429"/>
                <a:gd name="T33" fmla="*/ 124 h 124"/>
                <a:gd name="T34" fmla="*/ 421 w 429"/>
                <a:gd name="T35" fmla="*/ 124 h 124"/>
                <a:gd name="T36" fmla="*/ 421 w 429"/>
                <a:gd name="T37" fmla="*/ 124 h 124"/>
                <a:gd name="T38" fmla="*/ 419 w 429"/>
                <a:gd name="T39" fmla="*/ 124 h 124"/>
                <a:gd name="T40" fmla="*/ 419 w 429"/>
                <a:gd name="T41" fmla="*/ 124 h 124"/>
                <a:gd name="T42" fmla="*/ 417 w 429"/>
                <a:gd name="T43" fmla="*/ 124 h 124"/>
                <a:gd name="T44" fmla="*/ 417 w 429"/>
                <a:gd name="T45" fmla="*/ 124 h 124"/>
                <a:gd name="T46" fmla="*/ 419 w 429"/>
                <a:gd name="T47" fmla="*/ 117 h 124"/>
                <a:gd name="T48" fmla="*/ 422 w 429"/>
                <a:gd name="T49" fmla="*/ 96 h 124"/>
                <a:gd name="T50" fmla="*/ 424 w 429"/>
                <a:gd name="T51" fmla="*/ 74 h 124"/>
                <a:gd name="T52" fmla="*/ 429 w 429"/>
                <a:gd name="T53" fmla="*/ 74 h 124"/>
                <a:gd name="T54" fmla="*/ 14 w 429"/>
                <a:gd name="T55" fmla="*/ 0 h 124"/>
                <a:gd name="T56" fmla="*/ 9 w 429"/>
                <a:gd name="T57" fmla="*/ 11 h 124"/>
                <a:gd name="T58" fmla="*/ 4 w 429"/>
                <a:gd name="T59" fmla="*/ 31 h 124"/>
                <a:gd name="T60" fmla="*/ 0 w 429"/>
                <a:gd name="T61" fmla="*/ 53 h 124"/>
                <a:gd name="T62" fmla="*/ 0 w 429"/>
                <a:gd name="T63" fmla="*/ 53 h 124"/>
                <a:gd name="T64" fmla="*/ 0 w 429"/>
                <a:gd name="T65" fmla="*/ 53 h 124"/>
                <a:gd name="T66" fmla="*/ 2 w 429"/>
                <a:gd name="T67" fmla="*/ 54 h 124"/>
                <a:gd name="T68" fmla="*/ 2 w 429"/>
                <a:gd name="T69" fmla="*/ 54 h 124"/>
                <a:gd name="T70" fmla="*/ 2 w 429"/>
                <a:gd name="T71" fmla="*/ 54 h 124"/>
                <a:gd name="T72" fmla="*/ 4 w 429"/>
                <a:gd name="T73" fmla="*/ 54 h 124"/>
                <a:gd name="T74" fmla="*/ 4 w 429"/>
                <a:gd name="T75" fmla="*/ 54 h 124"/>
                <a:gd name="T76" fmla="*/ 4 w 429"/>
                <a:gd name="T77" fmla="*/ 54 h 124"/>
                <a:gd name="T78" fmla="*/ 5 w 429"/>
                <a:gd name="T79" fmla="*/ 54 h 124"/>
                <a:gd name="T80" fmla="*/ 5 w 429"/>
                <a:gd name="T81" fmla="*/ 54 h 124"/>
                <a:gd name="T82" fmla="*/ 9 w 429"/>
                <a:gd name="T83" fmla="*/ 33 h 124"/>
                <a:gd name="T84" fmla="*/ 14 w 429"/>
                <a:gd name="T85" fmla="*/ 13 h 124"/>
                <a:gd name="T86" fmla="*/ 19 w 429"/>
                <a:gd name="T87" fmla="*/ 0 h 124"/>
                <a:gd name="T88" fmla="*/ 17 w 429"/>
                <a:gd name="T89" fmla="*/ 0 h 124"/>
                <a:gd name="T90" fmla="*/ 17 w 429"/>
                <a:gd name="T91" fmla="*/ 0 h 124"/>
                <a:gd name="T92" fmla="*/ 15 w 429"/>
                <a:gd name="T93" fmla="*/ 0 h 124"/>
                <a:gd name="T94" fmla="*/ 15 w 429"/>
                <a:gd name="T95" fmla="*/ 0 h 124"/>
                <a:gd name="T96" fmla="*/ 15 w 429"/>
                <a:gd name="T97" fmla="*/ 0 h 124"/>
                <a:gd name="T98" fmla="*/ 14 w 429"/>
                <a:gd name="T99" fmla="*/ 0 h 124"/>
                <a:gd name="T100" fmla="*/ 14 w 429"/>
                <a:gd name="T101" fmla="*/ 0 h 124"/>
                <a:gd name="T102" fmla="*/ 14 w 429"/>
                <a:gd name="T103" fmla="*/ 0 h 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9"/>
                <a:gd name="T157" fmla="*/ 0 h 124"/>
                <a:gd name="T158" fmla="*/ 429 w 429"/>
                <a:gd name="T159" fmla="*/ 124 h 1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9" h="124">
                  <a:moveTo>
                    <a:pt x="429" y="74"/>
                  </a:moveTo>
                  <a:lnTo>
                    <a:pt x="427" y="64"/>
                  </a:lnTo>
                  <a:lnTo>
                    <a:pt x="426" y="64"/>
                  </a:lnTo>
                  <a:lnTo>
                    <a:pt x="424" y="64"/>
                  </a:lnTo>
                  <a:lnTo>
                    <a:pt x="422" y="64"/>
                  </a:lnTo>
                  <a:lnTo>
                    <a:pt x="424" y="74"/>
                  </a:lnTo>
                  <a:lnTo>
                    <a:pt x="429" y="74"/>
                  </a:lnTo>
                  <a:lnTo>
                    <a:pt x="427" y="97"/>
                  </a:lnTo>
                  <a:lnTo>
                    <a:pt x="424" y="117"/>
                  </a:lnTo>
                  <a:lnTo>
                    <a:pt x="422" y="124"/>
                  </a:lnTo>
                  <a:lnTo>
                    <a:pt x="421" y="124"/>
                  </a:lnTo>
                  <a:lnTo>
                    <a:pt x="419" y="124"/>
                  </a:lnTo>
                  <a:lnTo>
                    <a:pt x="417" y="124"/>
                  </a:lnTo>
                  <a:lnTo>
                    <a:pt x="419" y="117"/>
                  </a:lnTo>
                  <a:lnTo>
                    <a:pt x="422" y="96"/>
                  </a:lnTo>
                  <a:lnTo>
                    <a:pt x="424" y="74"/>
                  </a:lnTo>
                  <a:lnTo>
                    <a:pt x="429" y="74"/>
                  </a:lnTo>
                  <a:close/>
                  <a:moveTo>
                    <a:pt x="14" y="0"/>
                  </a:moveTo>
                  <a:lnTo>
                    <a:pt x="9" y="11"/>
                  </a:lnTo>
                  <a:lnTo>
                    <a:pt x="4" y="31"/>
                  </a:lnTo>
                  <a:lnTo>
                    <a:pt x="0" y="53"/>
                  </a:lnTo>
                  <a:lnTo>
                    <a:pt x="2" y="54"/>
                  </a:lnTo>
                  <a:lnTo>
                    <a:pt x="4" y="54"/>
                  </a:lnTo>
                  <a:lnTo>
                    <a:pt x="5" y="54"/>
                  </a:lnTo>
                  <a:lnTo>
                    <a:pt x="9" y="33"/>
                  </a:lnTo>
                  <a:lnTo>
                    <a:pt x="14" y="13"/>
                  </a:lnTo>
                  <a:lnTo>
                    <a:pt x="19" y="0"/>
                  </a:lnTo>
                  <a:lnTo>
                    <a:pt x="17" y="0"/>
                  </a:lnTo>
                  <a:lnTo>
                    <a:pt x="15" y="0"/>
                  </a:lnTo>
                  <a:lnTo>
                    <a:pt x="14"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2" name="Freeform 379"/>
            <p:cNvSpPr>
              <a:spLocks noEditPoints="1"/>
            </p:cNvSpPr>
            <p:nvPr/>
          </p:nvSpPr>
          <p:spPr bwMode="auto">
            <a:xfrm>
              <a:off x="1820" y="2871"/>
              <a:ext cx="424" cy="124"/>
            </a:xfrm>
            <a:custGeom>
              <a:avLst/>
              <a:gdLst>
                <a:gd name="T0" fmla="*/ 424 w 424"/>
                <a:gd name="T1" fmla="*/ 74 h 124"/>
                <a:gd name="T2" fmla="*/ 424 w 424"/>
                <a:gd name="T3" fmla="*/ 64 h 124"/>
                <a:gd name="T4" fmla="*/ 422 w 424"/>
                <a:gd name="T5" fmla="*/ 64 h 124"/>
                <a:gd name="T6" fmla="*/ 422 w 424"/>
                <a:gd name="T7" fmla="*/ 64 h 124"/>
                <a:gd name="T8" fmla="*/ 422 w 424"/>
                <a:gd name="T9" fmla="*/ 64 h 124"/>
                <a:gd name="T10" fmla="*/ 420 w 424"/>
                <a:gd name="T11" fmla="*/ 64 h 124"/>
                <a:gd name="T12" fmla="*/ 420 w 424"/>
                <a:gd name="T13" fmla="*/ 64 h 124"/>
                <a:gd name="T14" fmla="*/ 420 w 424"/>
                <a:gd name="T15" fmla="*/ 64 h 124"/>
                <a:gd name="T16" fmla="*/ 419 w 424"/>
                <a:gd name="T17" fmla="*/ 64 h 124"/>
                <a:gd name="T18" fmla="*/ 419 w 424"/>
                <a:gd name="T19" fmla="*/ 64 h 124"/>
                <a:gd name="T20" fmla="*/ 419 w 424"/>
                <a:gd name="T21" fmla="*/ 74 h 124"/>
                <a:gd name="T22" fmla="*/ 424 w 424"/>
                <a:gd name="T23" fmla="*/ 74 h 124"/>
                <a:gd name="T24" fmla="*/ 422 w 424"/>
                <a:gd name="T25" fmla="*/ 96 h 124"/>
                <a:gd name="T26" fmla="*/ 420 w 424"/>
                <a:gd name="T27" fmla="*/ 117 h 124"/>
                <a:gd name="T28" fmla="*/ 419 w 424"/>
                <a:gd name="T29" fmla="*/ 124 h 124"/>
                <a:gd name="T30" fmla="*/ 417 w 424"/>
                <a:gd name="T31" fmla="*/ 124 h 124"/>
                <a:gd name="T32" fmla="*/ 417 w 424"/>
                <a:gd name="T33" fmla="*/ 124 h 124"/>
                <a:gd name="T34" fmla="*/ 415 w 424"/>
                <a:gd name="T35" fmla="*/ 124 h 124"/>
                <a:gd name="T36" fmla="*/ 415 w 424"/>
                <a:gd name="T37" fmla="*/ 124 h 124"/>
                <a:gd name="T38" fmla="*/ 415 w 424"/>
                <a:gd name="T39" fmla="*/ 124 h 124"/>
                <a:gd name="T40" fmla="*/ 414 w 424"/>
                <a:gd name="T41" fmla="*/ 124 h 124"/>
                <a:gd name="T42" fmla="*/ 414 w 424"/>
                <a:gd name="T43" fmla="*/ 124 h 124"/>
                <a:gd name="T44" fmla="*/ 412 w 424"/>
                <a:gd name="T45" fmla="*/ 124 h 124"/>
                <a:gd name="T46" fmla="*/ 415 w 424"/>
                <a:gd name="T47" fmla="*/ 117 h 124"/>
                <a:gd name="T48" fmla="*/ 417 w 424"/>
                <a:gd name="T49" fmla="*/ 96 h 124"/>
                <a:gd name="T50" fmla="*/ 419 w 424"/>
                <a:gd name="T51" fmla="*/ 74 h 124"/>
                <a:gd name="T52" fmla="*/ 424 w 424"/>
                <a:gd name="T53" fmla="*/ 74 h 124"/>
                <a:gd name="T54" fmla="*/ 13 w 424"/>
                <a:gd name="T55" fmla="*/ 0 h 124"/>
                <a:gd name="T56" fmla="*/ 8 w 424"/>
                <a:gd name="T57" fmla="*/ 11 h 124"/>
                <a:gd name="T58" fmla="*/ 3 w 424"/>
                <a:gd name="T59" fmla="*/ 33 h 124"/>
                <a:gd name="T60" fmla="*/ 0 w 424"/>
                <a:gd name="T61" fmla="*/ 53 h 124"/>
                <a:gd name="T62" fmla="*/ 0 w 424"/>
                <a:gd name="T63" fmla="*/ 54 h 124"/>
                <a:gd name="T64" fmla="*/ 2 w 424"/>
                <a:gd name="T65" fmla="*/ 54 h 124"/>
                <a:gd name="T66" fmla="*/ 2 w 424"/>
                <a:gd name="T67" fmla="*/ 54 h 124"/>
                <a:gd name="T68" fmla="*/ 2 w 424"/>
                <a:gd name="T69" fmla="*/ 54 h 124"/>
                <a:gd name="T70" fmla="*/ 3 w 424"/>
                <a:gd name="T71" fmla="*/ 54 h 124"/>
                <a:gd name="T72" fmla="*/ 3 w 424"/>
                <a:gd name="T73" fmla="*/ 54 h 124"/>
                <a:gd name="T74" fmla="*/ 5 w 424"/>
                <a:gd name="T75" fmla="*/ 54 h 124"/>
                <a:gd name="T76" fmla="*/ 5 w 424"/>
                <a:gd name="T77" fmla="*/ 54 h 124"/>
                <a:gd name="T78" fmla="*/ 5 w 424"/>
                <a:gd name="T79" fmla="*/ 54 h 124"/>
                <a:gd name="T80" fmla="*/ 5 w 424"/>
                <a:gd name="T81" fmla="*/ 54 h 124"/>
                <a:gd name="T82" fmla="*/ 8 w 424"/>
                <a:gd name="T83" fmla="*/ 33 h 124"/>
                <a:gd name="T84" fmla="*/ 13 w 424"/>
                <a:gd name="T85" fmla="*/ 13 h 124"/>
                <a:gd name="T86" fmla="*/ 18 w 424"/>
                <a:gd name="T87" fmla="*/ 1 h 124"/>
                <a:gd name="T88" fmla="*/ 18 w 424"/>
                <a:gd name="T89" fmla="*/ 1 h 124"/>
                <a:gd name="T90" fmla="*/ 17 w 424"/>
                <a:gd name="T91" fmla="*/ 1 h 124"/>
                <a:gd name="T92" fmla="*/ 17 w 424"/>
                <a:gd name="T93" fmla="*/ 0 h 124"/>
                <a:gd name="T94" fmla="*/ 17 w 424"/>
                <a:gd name="T95" fmla="*/ 0 h 124"/>
                <a:gd name="T96" fmla="*/ 15 w 424"/>
                <a:gd name="T97" fmla="*/ 0 h 124"/>
                <a:gd name="T98" fmla="*/ 15 w 424"/>
                <a:gd name="T99" fmla="*/ 0 h 124"/>
                <a:gd name="T100" fmla="*/ 15 w 424"/>
                <a:gd name="T101" fmla="*/ 0 h 124"/>
                <a:gd name="T102" fmla="*/ 13 w 424"/>
                <a:gd name="T103" fmla="*/ 0 h 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4"/>
                <a:gd name="T157" fmla="*/ 0 h 124"/>
                <a:gd name="T158" fmla="*/ 424 w 424"/>
                <a:gd name="T159" fmla="*/ 124 h 1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4" h="124">
                  <a:moveTo>
                    <a:pt x="424" y="74"/>
                  </a:moveTo>
                  <a:lnTo>
                    <a:pt x="424" y="64"/>
                  </a:lnTo>
                  <a:lnTo>
                    <a:pt x="422" y="64"/>
                  </a:lnTo>
                  <a:lnTo>
                    <a:pt x="420" y="64"/>
                  </a:lnTo>
                  <a:lnTo>
                    <a:pt x="419" y="64"/>
                  </a:lnTo>
                  <a:lnTo>
                    <a:pt x="419" y="74"/>
                  </a:lnTo>
                  <a:lnTo>
                    <a:pt x="424" y="74"/>
                  </a:lnTo>
                  <a:lnTo>
                    <a:pt x="422" y="96"/>
                  </a:lnTo>
                  <a:lnTo>
                    <a:pt x="420" y="117"/>
                  </a:lnTo>
                  <a:lnTo>
                    <a:pt x="419" y="124"/>
                  </a:lnTo>
                  <a:lnTo>
                    <a:pt x="417" y="124"/>
                  </a:lnTo>
                  <a:lnTo>
                    <a:pt x="415" y="124"/>
                  </a:lnTo>
                  <a:lnTo>
                    <a:pt x="414" y="124"/>
                  </a:lnTo>
                  <a:lnTo>
                    <a:pt x="412" y="124"/>
                  </a:lnTo>
                  <a:lnTo>
                    <a:pt x="415" y="117"/>
                  </a:lnTo>
                  <a:lnTo>
                    <a:pt x="417" y="96"/>
                  </a:lnTo>
                  <a:lnTo>
                    <a:pt x="419" y="74"/>
                  </a:lnTo>
                  <a:lnTo>
                    <a:pt x="424" y="74"/>
                  </a:lnTo>
                  <a:close/>
                  <a:moveTo>
                    <a:pt x="13" y="0"/>
                  </a:moveTo>
                  <a:lnTo>
                    <a:pt x="8" y="11"/>
                  </a:lnTo>
                  <a:lnTo>
                    <a:pt x="3" y="33"/>
                  </a:lnTo>
                  <a:lnTo>
                    <a:pt x="0" y="53"/>
                  </a:lnTo>
                  <a:lnTo>
                    <a:pt x="0" y="54"/>
                  </a:lnTo>
                  <a:lnTo>
                    <a:pt x="2" y="54"/>
                  </a:lnTo>
                  <a:lnTo>
                    <a:pt x="3" y="54"/>
                  </a:lnTo>
                  <a:lnTo>
                    <a:pt x="5" y="54"/>
                  </a:lnTo>
                  <a:lnTo>
                    <a:pt x="8" y="33"/>
                  </a:lnTo>
                  <a:lnTo>
                    <a:pt x="13" y="13"/>
                  </a:lnTo>
                  <a:lnTo>
                    <a:pt x="18" y="1"/>
                  </a:lnTo>
                  <a:lnTo>
                    <a:pt x="17" y="1"/>
                  </a:lnTo>
                  <a:lnTo>
                    <a:pt x="17" y="0"/>
                  </a:lnTo>
                  <a:lnTo>
                    <a:pt x="15" y="0"/>
                  </a:lnTo>
                  <a:lnTo>
                    <a:pt x="13"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3" name="Freeform 380"/>
            <p:cNvSpPr>
              <a:spLocks noEditPoints="1"/>
            </p:cNvSpPr>
            <p:nvPr/>
          </p:nvSpPr>
          <p:spPr bwMode="auto">
            <a:xfrm>
              <a:off x="1823" y="2871"/>
              <a:ext cx="419" cy="124"/>
            </a:xfrm>
            <a:custGeom>
              <a:avLst/>
              <a:gdLst>
                <a:gd name="T0" fmla="*/ 419 w 419"/>
                <a:gd name="T1" fmla="*/ 74 h 124"/>
                <a:gd name="T2" fmla="*/ 417 w 419"/>
                <a:gd name="T3" fmla="*/ 64 h 124"/>
                <a:gd name="T4" fmla="*/ 417 w 419"/>
                <a:gd name="T5" fmla="*/ 64 h 124"/>
                <a:gd name="T6" fmla="*/ 417 w 419"/>
                <a:gd name="T7" fmla="*/ 64 h 124"/>
                <a:gd name="T8" fmla="*/ 416 w 419"/>
                <a:gd name="T9" fmla="*/ 64 h 124"/>
                <a:gd name="T10" fmla="*/ 416 w 419"/>
                <a:gd name="T11" fmla="*/ 64 h 124"/>
                <a:gd name="T12" fmla="*/ 414 w 419"/>
                <a:gd name="T13" fmla="*/ 64 h 124"/>
                <a:gd name="T14" fmla="*/ 414 w 419"/>
                <a:gd name="T15" fmla="*/ 64 h 124"/>
                <a:gd name="T16" fmla="*/ 414 w 419"/>
                <a:gd name="T17" fmla="*/ 64 h 124"/>
                <a:gd name="T18" fmla="*/ 412 w 419"/>
                <a:gd name="T19" fmla="*/ 64 h 124"/>
                <a:gd name="T20" fmla="*/ 414 w 419"/>
                <a:gd name="T21" fmla="*/ 74 h 124"/>
                <a:gd name="T22" fmla="*/ 419 w 419"/>
                <a:gd name="T23" fmla="*/ 74 h 124"/>
                <a:gd name="T24" fmla="*/ 417 w 419"/>
                <a:gd name="T25" fmla="*/ 96 h 124"/>
                <a:gd name="T26" fmla="*/ 414 w 419"/>
                <a:gd name="T27" fmla="*/ 117 h 124"/>
                <a:gd name="T28" fmla="*/ 412 w 419"/>
                <a:gd name="T29" fmla="*/ 124 h 124"/>
                <a:gd name="T30" fmla="*/ 412 w 419"/>
                <a:gd name="T31" fmla="*/ 124 h 124"/>
                <a:gd name="T32" fmla="*/ 411 w 419"/>
                <a:gd name="T33" fmla="*/ 124 h 124"/>
                <a:gd name="T34" fmla="*/ 411 w 419"/>
                <a:gd name="T35" fmla="*/ 124 h 124"/>
                <a:gd name="T36" fmla="*/ 409 w 419"/>
                <a:gd name="T37" fmla="*/ 124 h 124"/>
                <a:gd name="T38" fmla="*/ 409 w 419"/>
                <a:gd name="T39" fmla="*/ 124 h 124"/>
                <a:gd name="T40" fmla="*/ 409 w 419"/>
                <a:gd name="T41" fmla="*/ 124 h 124"/>
                <a:gd name="T42" fmla="*/ 407 w 419"/>
                <a:gd name="T43" fmla="*/ 124 h 124"/>
                <a:gd name="T44" fmla="*/ 407 w 419"/>
                <a:gd name="T45" fmla="*/ 124 h 124"/>
                <a:gd name="T46" fmla="*/ 409 w 419"/>
                <a:gd name="T47" fmla="*/ 116 h 124"/>
                <a:gd name="T48" fmla="*/ 412 w 419"/>
                <a:gd name="T49" fmla="*/ 96 h 124"/>
                <a:gd name="T50" fmla="*/ 414 w 419"/>
                <a:gd name="T51" fmla="*/ 74 h 124"/>
                <a:gd name="T52" fmla="*/ 419 w 419"/>
                <a:gd name="T53" fmla="*/ 74 h 124"/>
                <a:gd name="T54" fmla="*/ 14 w 419"/>
                <a:gd name="T55" fmla="*/ 0 h 124"/>
                <a:gd name="T56" fmla="*/ 9 w 419"/>
                <a:gd name="T57" fmla="*/ 13 h 124"/>
                <a:gd name="T58" fmla="*/ 4 w 419"/>
                <a:gd name="T59" fmla="*/ 33 h 124"/>
                <a:gd name="T60" fmla="*/ 0 w 419"/>
                <a:gd name="T61" fmla="*/ 54 h 124"/>
                <a:gd name="T62" fmla="*/ 0 w 419"/>
                <a:gd name="T63" fmla="*/ 54 h 124"/>
                <a:gd name="T64" fmla="*/ 0 w 419"/>
                <a:gd name="T65" fmla="*/ 54 h 124"/>
                <a:gd name="T66" fmla="*/ 2 w 419"/>
                <a:gd name="T67" fmla="*/ 54 h 124"/>
                <a:gd name="T68" fmla="*/ 2 w 419"/>
                <a:gd name="T69" fmla="*/ 54 h 124"/>
                <a:gd name="T70" fmla="*/ 2 w 419"/>
                <a:gd name="T71" fmla="*/ 54 h 124"/>
                <a:gd name="T72" fmla="*/ 4 w 419"/>
                <a:gd name="T73" fmla="*/ 54 h 124"/>
                <a:gd name="T74" fmla="*/ 4 w 419"/>
                <a:gd name="T75" fmla="*/ 54 h 124"/>
                <a:gd name="T76" fmla="*/ 4 w 419"/>
                <a:gd name="T77" fmla="*/ 54 h 124"/>
                <a:gd name="T78" fmla="*/ 5 w 419"/>
                <a:gd name="T79" fmla="*/ 54 h 124"/>
                <a:gd name="T80" fmla="*/ 5 w 419"/>
                <a:gd name="T81" fmla="*/ 54 h 124"/>
                <a:gd name="T82" fmla="*/ 9 w 419"/>
                <a:gd name="T83" fmla="*/ 34 h 124"/>
                <a:gd name="T84" fmla="*/ 14 w 419"/>
                <a:gd name="T85" fmla="*/ 14 h 124"/>
                <a:gd name="T86" fmla="*/ 19 w 419"/>
                <a:gd name="T87" fmla="*/ 1 h 124"/>
                <a:gd name="T88" fmla="*/ 17 w 419"/>
                <a:gd name="T89" fmla="*/ 1 h 124"/>
                <a:gd name="T90" fmla="*/ 17 w 419"/>
                <a:gd name="T91" fmla="*/ 1 h 124"/>
                <a:gd name="T92" fmla="*/ 17 w 419"/>
                <a:gd name="T93" fmla="*/ 1 h 124"/>
                <a:gd name="T94" fmla="*/ 15 w 419"/>
                <a:gd name="T95" fmla="*/ 1 h 124"/>
                <a:gd name="T96" fmla="*/ 15 w 419"/>
                <a:gd name="T97" fmla="*/ 1 h 124"/>
                <a:gd name="T98" fmla="*/ 14 w 419"/>
                <a:gd name="T99" fmla="*/ 1 h 124"/>
                <a:gd name="T100" fmla="*/ 14 w 419"/>
                <a:gd name="T101" fmla="*/ 1 h 124"/>
                <a:gd name="T102" fmla="*/ 14 w 419"/>
                <a:gd name="T103" fmla="*/ 0 h 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9"/>
                <a:gd name="T157" fmla="*/ 0 h 124"/>
                <a:gd name="T158" fmla="*/ 419 w 419"/>
                <a:gd name="T159" fmla="*/ 124 h 1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9" h="124">
                  <a:moveTo>
                    <a:pt x="419" y="74"/>
                  </a:moveTo>
                  <a:lnTo>
                    <a:pt x="417" y="64"/>
                  </a:lnTo>
                  <a:lnTo>
                    <a:pt x="416" y="64"/>
                  </a:lnTo>
                  <a:lnTo>
                    <a:pt x="414" y="64"/>
                  </a:lnTo>
                  <a:lnTo>
                    <a:pt x="412" y="64"/>
                  </a:lnTo>
                  <a:lnTo>
                    <a:pt x="414" y="74"/>
                  </a:lnTo>
                  <a:lnTo>
                    <a:pt x="419" y="74"/>
                  </a:lnTo>
                  <a:lnTo>
                    <a:pt x="417" y="96"/>
                  </a:lnTo>
                  <a:lnTo>
                    <a:pt x="414" y="117"/>
                  </a:lnTo>
                  <a:lnTo>
                    <a:pt x="412" y="124"/>
                  </a:lnTo>
                  <a:lnTo>
                    <a:pt x="411" y="124"/>
                  </a:lnTo>
                  <a:lnTo>
                    <a:pt x="409" y="124"/>
                  </a:lnTo>
                  <a:lnTo>
                    <a:pt x="407" y="124"/>
                  </a:lnTo>
                  <a:lnTo>
                    <a:pt x="409" y="116"/>
                  </a:lnTo>
                  <a:lnTo>
                    <a:pt x="412" y="96"/>
                  </a:lnTo>
                  <a:lnTo>
                    <a:pt x="414" y="74"/>
                  </a:lnTo>
                  <a:lnTo>
                    <a:pt x="419" y="74"/>
                  </a:lnTo>
                  <a:close/>
                  <a:moveTo>
                    <a:pt x="14" y="0"/>
                  </a:moveTo>
                  <a:lnTo>
                    <a:pt x="9" y="13"/>
                  </a:lnTo>
                  <a:lnTo>
                    <a:pt x="4" y="33"/>
                  </a:lnTo>
                  <a:lnTo>
                    <a:pt x="0" y="54"/>
                  </a:lnTo>
                  <a:lnTo>
                    <a:pt x="2" y="54"/>
                  </a:lnTo>
                  <a:lnTo>
                    <a:pt x="4" y="54"/>
                  </a:lnTo>
                  <a:lnTo>
                    <a:pt x="5" y="54"/>
                  </a:lnTo>
                  <a:lnTo>
                    <a:pt x="9" y="34"/>
                  </a:lnTo>
                  <a:lnTo>
                    <a:pt x="14" y="14"/>
                  </a:lnTo>
                  <a:lnTo>
                    <a:pt x="19" y="1"/>
                  </a:lnTo>
                  <a:lnTo>
                    <a:pt x="17" y="1"/>
                  </a:lnTo>
                  <a:lnTo>
                    <a:pt x="15" y="1"/>
                  </a:lnTo>
                  <a:lnTo>
                    <a:pt x="14" y="1"/>
                  </a:lnTo>
                  <a:lnTo>
                    <a:pt x="14"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4" name="Freeform 381"/>
            <p:cNvSpPr>
              <a:spLocks noEditPoints="1"/>
            </p:cNvSpPr>
            <p:nvPr/>
          </p:nvSpPr>
          <p:spPr bwMode="auto">
            <a:xfrm>
              <a:off x="1825" y="2872"/>
              <a:ext cx="414" cy="123"/>
            </a:xfrm>
            <a:custGeom>
              <a:avLst/>
              <a:gdLst>
                <a:gd name="T0" fmla="*/ 414 w 414"/>
                <a:gd name="T1" fmla="*/ 73 h 123"/>
                <a:gd name="T2" fmla="*/ 414 w 414"/>
                <a:gd name="T3" fmla="*/ 63 h 123"/>
                <a:gd name="T4" fmla="*/ 412 w 414"/>
                <a:gd name="T5" fmla="*/ 63 h 123"/>
                <a:gd name="T6" fmla="*/ 412 w 414"/>
                <a:gd name="T7" fmla="*/ 63 h 123"/>
                <a:gd name="T8" fmla="*/ 412 w 414"/>
                <a:gd name="T9" fmla="*/ 63 h 123"/>
                <a:gd name="T10" fmla="*/ 410 w 414"/>
                <a:gd name="T11" fmla="*/ 63 h 123"/>
                <a:gd name="T12" fmla="*/ 410 w 414"/>
                <a:gd name="T13" fmla="*/ 63 h 123"/>
                <a:gd name="T14" fmla="*/ 410 w 414"/>
                <a:gd name="T15" fmla="*/ 63 h 123"/>
                <a:gd name="T16" fmla="*/ 409 w 414"/>
                <a:gd name="T17" fmla="*/ 63 h 123"/>
                <a:gd name="T18" fmla="*/ 409 w 414"/>
                <a:gd name="T19" fmla="*/ 63 h 123"/>
                <a:gd name="T20" fmla="*/ 409 w 414"/>
                <a:gd name="T21" fmla="*/ 73 h 123"/>
                <a:gd name="T22" fmla="*/ 414 w 414"/>
                <a:gd name="T23" fmla="*/ 73 h 123"/>
                <a:gd name="T24" fmla="*/ 412 w 414"/>
                <a:gd name="T25" fmla="*/ 95 h 123"/>
                <a:gd name="T26" fmla="*/ 410 w 414"/>
                <a:gd name="T27" fmla="*/ 116 h 123"/>
                <a:gd name="T28" fmla="*/ 407 w 414"/>
                <a:gd name="T29" fmla="*/ 123 h 123"/>
                <a:gd name="T30" fmla="*/ 407 w 414"/>
                <a:gd name="T31" fmla="*/ 123 h 123"/>
                <a:gd name="T32" fmla="*/ 407 w 414"/>
                <a:gd name="T33" fmla="*/ 123 h 123"/>
                <a:gd name="T34" fmla="*/ 405 w 414"/>
                <a:gd name="T35" fmla="*/ 123 h 123"/>
                <a:gd name="T36" fmla="*/ 405 w 414"/>
                <a:gd name="T37" fmla="*/ 123 h 123"/>
                <a:gd name="T38" fmla="*/ 405 w 414"/>
                <a:gd name="T39" fmla="*/ 123 h 123"/>
                <a:gd name="T40" fmla="*/ 404 w 414"/>
                <a:gd name="T41" fmla="*/ 123 h 123"/>
                <a:gd name="T42" fmla="*/ 404 w 414"/>
                <a:gd name="T43" fmla="*/ 123 h 123"/>
                <a:gd name="T44" fmla="*/ 402 w 414"/>
                <a:gd name="T45" fmla="*/ 123 h 123"/>
                <a:gd name="T46" fmla="*/ 405 w 414"/>
                <a:gd name="T47" fmla="*/ 115 h 123"/>
                <a:gd name="T48" fmla="*/ 407 w 414"/>
                <a:gd name="T49" fmla="*/ 95 h 123"/>
                <a:gd name="T50" fmla="*/ 409 w 414"/>
                <a:gd name="T51" fmla="*/ 73 h 123"/>
                <a:gd name="T52" fmla="*/ 414 w 414"/>
                <a:gd name="T53" fmla="*/ 73 h 123"/>
                <a:gd name="T54" fmla="*/ 13 w 414"/>
                <a:gd name="T55" fmla="*/ 0 h 123"/>
                <a:gd name="T56" fmla="*/ 8 w 414"/>
                <a:gd name="T57" fmla="*/ 12 h 123"/>
                <a:gd name="T58" fmla="*/ 3 w 414"/>
                <a:gd name="T59" fmla="*/ 32 h 123"/>
                <a:gd name="T60" fmla="*/ 0 w 414"/>
                <a:gd name="T61" fmla="*/ 53 h 123"/>
                <a:gd name="T62" fmla="*/ 0 w 414"/>
                <a:gd name="T63" fmla="*/ 53 h 123"/>
                <a:gd name="T64" fmla="*/ 2 w 414"/>
                <a:gd name="T65" fmla="*/ 53 h 123"/>
                <a:gd name="T66" fmla="*/ 2 w 414"/>
                <a:gd name="T67" fmla="*/ 53 h 123"/>
                <a:gd name="T68" fmla="*/ 2 w 414"/>
                <a:gd name="T69" fmla="*/ 53 h 123"/>
                <a:gd name="T70" fmla="*/ 3 w 414"/>
                <a:gd name="T71" fmla="*/ 53 h 123"/>
                <a:gd name="T72" fmla="*/ 3 w 414"/>
                <a:gd name="T73" fmla="*/ 53 h 123"/>
                <a:gd name="T74" fmla="*/ 5 w 414"/>
                <a:gd name="T75" fmla="*/ 55 h 123"/>
                <a:gd name="T76" fmla="*/ 5 w 414"/>
                <a:gd name="T77" fmla="*/ 55 h 123"/>
                <a:gd name="T78" fmla="*/ 5 w 414"/>
                <a:gd name="T79" fmla="*/ 55 h 123"/>
                <a:gd name="T80" fmla="*/ 5 w 414"/>
                <a:gd name="T81" fmla="*/ 53 h 123"/>
                <a:gd name="T82" fmla="*/ 8 w 414"/>
                <a:gd name="T83" fmla="*/ 33 h 123"/>
                <a:gd name="T84" fmla="*/ 13 w 414"/>
                <a:gd name="T85" fmla="*/ 13 h 123"/>
                <a:gd name="T86" fmla="*/ 18 w 414"/>
                <a:gd name="T87" fmla="*/ 0 h 123"/>
                <a:gd name="T88" fmla="*/ 18 w 414"/>
                <a:gd name="T89" fmla="*/ 0 h 123"/>
                <a:gd name="T90" fmla="*/ 17 w 414"/>
                <a:gd name="T91" fmla="*/ 0 h 123"/>
                <a:gd name="T92" fmla="*/ 17 w 414"/>
                <a:gd name="T93" fmla="*/ 0 h 123"/>
                <a:gd name="T94" fmla="*/ 17 w 414"/>
                <a:gd name="T95" fmla="*/ 0 h 123"/>
                <a:gd name="T96" fmla="*/ 15 w 414"/>
                <a:gd name="T97" fmla="*/ 0 h 123"/>
                <a:gd name="T98" fmla="*/ 15 w 414"/>
                <a:gd name="T99" fmla="*/ 0 h 123"/>
                <a:gd name="T100" fmla="*/ 15 w 414"/>
                <a:gd name="T101" fmla="*/ 0 h 123"/>
                <a:gd name="T102" fmla="*/ 13 w 414"/>
                <a:gd name="T103" fmla="*/ 0 h 1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4"/>
                <a:gd name="T157" fmla="*/ 0 h 123"/>
                <a:gd name="T158" fmla="*/ 414 w 414"/>
                <a:gd name="T159" fmla="*/ 123 h 1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4" h="123">
                  <a:moveTo>
                    <a:pt x="414" y="73"/>
                  </a:moveTo>
                  <a:lnTo>
                    <a:pt x="414" y="63"/>
                  </a:lnTo>
                  <a:lnTo>
                    <a:pt x="412" y="63"/>
                  </a:lnTo>
                  <a:lnTo>
                    <a:pt x="410" y="63"/>
                  </a:lnTo>
                  <a:lnTo>
                    <a:pt x="409" y="63"/>
                  </a:lnTo>
                  <a:lnTo>
                    <a:pt x="409" y="73"/>
                  </a:lnTo>
                  <a:lnTo>
                    <a:pt x="414" y="73"/>
                  </a:lnTo>
                  <a:lnTo>
                    <a:pt x="412" y="95"/>
                  </a:lnTo>
                  <a:lnTo>
                    <a:pt x="410" y="116"/>
                  </a:lnTo>
                  <a:lnTo>
                    <a:pt x="407" y="123"/>
                  </a:lnTo>
                  <a:lnTo>
                    <a:pt x="405" y="123"/>
                  </a:lnTo>
                  <a:lnTo>
                    <a:pt x="404" y="123"/>
                  </a:lnTo>
                  <a:lnTo>
                    <a:pt x="402" y="123"/>
                  </a:lnTo>
                  <a:lnTo>
                    <a:pt x="405" y="115"/>
                  </a:lnTo>
                  <a:lnTo>
                    <a:pt x="407" y="95"/>
                  </a:lnTo>
                  <a:lnTo>
                    <a:pt x="409" y="73"/>
                  </a:lnTo>
                  <a:lnTo>
                    <a:pt x="414" y="73"/>
                  </a:lnTo>
                  <a:close/>
                  <a:moveTo>
                    <a:pt x="13" y="0"/>
                  </a:moveTo>
                  <a:lnTo>
                    <a:pt x="8" y="12"/>
                  </a:lnTo>
                  <a:lnTo>
                    <a:pt x="3" y="32"/>
                  </a:lnTo>
                  <a:lnTo>
                    <a:pt x="0" y="53"/>
                  </a:lnTo>
                  <a:lnTo>
                    <a:pt x="2" y="53"/>
                  </a:lnTo>
                  <a:lnTo>
                    <a:pt x="3" y="53"/>
                  </a:lnTo>
                  <a:lnTo>
                    <a:pt x="5" y="55"/>
                  </a:lnTo>
                  <a:lnTo>
                    <a:pt x="5" y="53"/>
                  </a:lnTo>
                  <a:lnTo>
                    <a:pt x="8" y="33"/>
                  </a:lnTo>
                  <a:lnTo>
                    <a:pt x="13" y="13"/>
                  </a:lnTo>
                  <a:lnTo>
                    <a:pt x="18" y="0"/>
                  </a:lnTo>
                  <a:lnTo>
                    <a:pt x="17" y="0"/>
                  </a:lnTo>
                  <a:lnTo>
                    <a:pt x="15" y="0"/>
                  </a:lnTo>
                  <a:lnTo>
                    <a:pt x="13"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5" name="Freeform 382"/>
            <p:cNvSpPr>
              <a:spLocks noEditPoints="1"/>
            </p:cNvSpPr>
            <p:nvPr/>
          </p:nvSpPr>
          <p:spPr bwMode="auto">
            <a:xfrm>
              <a:off x="1828" y="2872"/>
              <a:ext cx="409" cy="123"/>
            </a:xfrm>
            <a:custGeom>
              <a:avLst/>
              <a:gdLst>
                <a:gd name="T0" fmla="*/ 409 w 409"/>
                <a:gd name="T1" fmla="*/ 73 h 123"/>
                <a:gd name="T2" fmla="*/ 407 w 409"/>
                <a:gd name="T3" fmla="*/ 63 h 123"/>
                <a:gd name="T4" fmla="*/ 407 w 409"/>
                <a:gd name="T5" fmla="*/ 63 h 123"/>
                <a:gd name="T6" fmla="*/ 407 w 409"/>
                <a:gd name="T7" fmla="*/ 63 h 123"/>
                <a:gd name="T8" fmla="*/ 406 w 409"/>
                <a:gd name="T9" fmla="*/ 63 h 123"/>
                <a:gd name="T10" fmla="*/ 406 w 409"/>
                <a:gd name="T11" fmla="*/ 63 h 123"/>
                <a:gd name="T12" fmla="*/ 404 w 409"/>
                <a:gd name="T13" fmla="*/ 63 h 123"/>
                <a:gd name="T14" fmla="*/ 404 w 409"/>
                <a:gd name="T15" fmla="*/ 63 h 123"/>
                <a:gd name="T16" fmla="*/ 404 w 409"/>
                <a:gd name="T17" fmla="*/ 63 h 123"/>
                <a:gd name="T18" fmla="*/ 402 w 409"/>
                <a:gd name="T19" fmla="*/ 63 h 123"/>
                <a:gd name="T20" fmla="*/ 404 w 409"/>
                <a:gd name="T21" fmla="*/ 73 h 123"/>
                <a:gd name="T22" fmla="*/ 409 w 409"/>
                <a:gd name="T23" fmla="*/ 73 h 123"/>
                <a:gd name="T24" fmla="*/ 407 w 409"/>
                <a:gd name="T25" fmla="*/ 95 h 123"/>
                <a:gd name="T26" fmla="*/ 404 w 409"/>
                <a:gd name="T27" fmla="*/ 115 h 123"/>
                <a:gd name="T28" fmla="*/ 402 w 409"/>
                <a:gd name="T29" fmla="*/ 123 h 123"/>
                <a:gd name="T30" fmla="*/ 402 w 409"/>
                <a:gd name="T31" fmla="*/ 123 h 123"/>
                <a:gd name="T32" fmla="*/ 401 w 409"/>
                <a:gd name="T33" fmla="*/ 123 h 123"/>
                <a:gd name="T34" fmla="*/ 401 w 409"/>
                <a:gd name="T35" fmla="*/ 123 h 123"/>
                <a:gd name="T36" fmla="*/ 399 w 409"/>
                <a:gd name="T37" fmla="*/ 123 h 123"/>
                <a:gd name="T38" fmla="*/ 399 w 409"/>
                <a:gd name="T39" fmla="*/ 123 h 123"/>
                <a:gd name="T40" fmla="*/ 399 w 409"/>
                <a:gd name="T41" fmla="*/ 123 h 123"/>
                <a:gd name="T42" fmla="*/ 397 w 409"/>
                <a:gd name="T43" fmla="*/ 123 h 123"/>
                <a:gd name="T44" fmla="*/ 397 w 409"/>
                <a:gd name="T45" fmla="*/ 123 h 123"/>
                <a:gd name="T46" fmla="*/ 399 w 409"/>
                <a:gd name="T47" fmla="*/ 115 h 123"/>
                <a:gd name="T48" fmla="*/ 402 w 409"/>
                <a:gd name="T49" fmla="*/ 95 h 123"/>
                <a:gd name="T50" fmla="*/ 404 w 409"/>
                <a:gd name="T51" fmla="*/ 73 h 123"/>
                <a:gd name="T52" fmla="*/ 409 w 409"/>
                <a:gd name="T53" fmla="*/ 73 h 123"/>
                <a:gd name="T54" fmla="*/ 14 w 409"/>
                <a:gd name="T55" fmla="*/ 0 h 123"/>
                <a:gd name="T56" fmla="*/ 9 w 409"/>
                <a:gd name="T57" fmla="*/ 13 h 123"/>
                <a:gd name="T58" fmla="*/ 4 w 409"/>
                <a:gd name="T59" fmla="*/ 33 h 123"/>
                <a:gd name="T60" fmla="*/ 0 w 409"/>
                <a:gd name="T61" fmla="*/ 53 h 123"/>
                <a:gd name="T62" fmla="*/ 0 w 409"/>
                <a:gd name="T63" fmla="*/ 53 h 123"/>
                <a:gd name="T64" fmla="*/ 0 w 409"/>
                <a:gd name="T65" fmla="*/ 53 h 123"/>
                <a:gd name="T66" fmla="*/ 2 w 409"/>
                <a:gd name="T67" fmla="*/ 55 h 123"/>
                <a:gd name="T68" fmla="*/ 2 w 409"/>
                <a:gd name="T69" fmla="*/ 55 h 123"/>
                <a:gd name="T70" fmla="*/ 2 w 409"/>
                <a:gd name="T71" fmla="*/ 55 h 123"/>
                <a:gd name="T72" fmla="*/ 4 w 409"/>
                <a:gd name="T73" fmla="*/ 55 h 123"/>
                <a:gd name="T74" fmla="*/ 4 w 409"/>
                <a:gd name="T75" fmla="*/ 55 h 123"/>
                <a:gd name="T76" fmla="*/ 4 w 409"/>
                <a:gd name="T77" fmla="*/ 55 h 123"/>
                <a:gd name="T78" fmla="*/ 5 w 409"/>
                <a:gd name="T79" fmla="*/ 55 h 123"/>
                <a:gd name="T80" fmla="*/ 5 w 409"/>
                <a:gd name="T81" fmla="*/ 53 h 123"/>
                <a:gd name="T82" fmla="*/ 9 w 409"/>
                <a:gd name="T83" fmla="*/ 33 h 123"/>
                <a:gd name="T84" fmla="*/ 14 w 409"/>
                <a:gd name="T85" fmla="*/ 15 h 123"/>
                <a:gd name="T86" fmla="*/ 19 w 409"/>
                <a:gd name="T87" fmla="*/ 0 h 123"/>
                <a:gd name="T88" fmla="*/ 17 w 409"/>
                <a:gd name="T89" fmla="*/ 0 h 123"/>
                <a:gd name="T90" fmla="*/ 17 w 409"/>
                <a:gd name="T91" fmla="*/ 0 h 123"/>
                <a:gd name="T92" fmla="*/ 17 w 409"/>
                <a:gd name="T93" fmla="*/ 0 h 123"/>
                <a:gd name="T94" fmla="*/ 15 w 409"/>
                <a:gd name="T95" fmla="*/ 0 h 123"/>
                <a:gd name="T96" fmla="*/ 15 w 409"/>
                <a:gd name="T97" fmla="*/ 0 h 123"/>
                <a:gd name="T98" fmla="*/ 14 w 409"/>
                <a:gd name="T99" fmla="*/ 0 h 123"/>
                <a:gd name="T100" fmla="*/ 14 w 409"/>
                <a:gd name="T101" fmla="*/ 0 h 123"/>
                <a:gd name="T102" fmla="*/ 14 w 409"/>
                <a:gd name="T103" fmla="*/ 0 h 1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9"/>
                <a:gd name="T157" fmla="*/ 0 h 123"/>
                <a:gd name="T158" fmla="*/ 409 w 409"/>
                <a:gd name="T159" fmla="*/ 123 h 1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9" h="123">
                  <a:moveTo>
                    <a:pt x="409" y="73"/>
                  </a:moveTo>
                  <a:lnTo>
                    <a:pt x="407" y="63"/>
                  </a:lnTo>
                  <a:lnTo>
                    <a:pt x="406" y="63"/>
                  </a:lnTo>
                  <a:lnTo>
                    <a:pt x="404" y="63"/>
                  </a:lnTo>
                  <a:lnTo>
                    <a:pt x="402" y="63"/>
                  </a:lnTo>
                  <a:lnTo>
                    <a:pt x="404" y="73"/>
                  </a:lnTo>
                  <a:lnTo>
                    <a:pt x="409" y="73"/>
                  </a:lnTo>
                  <a:lnTo>
                    <a:pt x="407" y="95"/>
                  </a:lnTo>
                  <a:lnTo>
                    <a:pt x="404" y="115"/>
                  </a:lnTo>
                  <a:lnTo>
                    <a:pt x="402" y="123"/>
                  </a:lnTo>
                  <a:lnTo>
                    <a:pt x="401" y="123"/>
                  </a:lnTo>
                  <a:lnTo>
                    <a:pt x="399" y="123"/>
                  </a:lnTo>
                  <a:lnTo>
                    <a:pt x="397" y="123"/>
                  </a:lnTo>
                  <a:lnTo>
                    <a:pt x="399" y="115"/>
                  </a:lnTo>
                  <a:lnTo>
                    <a:pt x="402" y="95"/>
                  </a:lnTo>
                  <a:lnTo>
                    <a:pt x="404" y="73"/>
                  </a:lnTo>
                  <a:lnTo>
                    <a:pt x="409" y="73"/>
                  </a:lnTo>
                  <a:close/>
                  <a:moveTo>
                    <a:pt x="14" y="0"/>
                  </a:moveTo>
                  <a:lnTo>
                    <a:pt x="9" y="13"/>
                  </a:lnTo>
                  <a:lnTo>
                    <a:pt x="4" y="33"/>
                  </a:lnTo>
                  <a:lnTo>
                    <a:pt x="0" y="53"/>
                  </a:lnTo>
                  <a:lnTo>
                    <a:pt x="2" y="55"/>
                  </a:lnTo>
                  <a:lnTo>
                    <a:pt x="4" y="55"/>
                  </a:lnTo>
                  <a:lnTo>
                    <a:pt x="5" y="55"/>
                  </a:lnTo>
                  <a:lnTo>
                    <a:pt x="5" y="53"/>
                  </a:lnTo>
                  <a:lnTo>
                    <a:pt x="9" y="33"/>
                  </a:lnTo>
                  <a:lnTo>
                    <a:pt x="14" y="15"/>
                  </a:lnTo>
                  <a:lnTo>
                    <a:pt x="19" y="0"/>
                  </a:lnTo>
                  <a:lnTo>
                    <a:pt x="17" y="0"/>
                  </a:lnTo>
                  <a:lnTo>
                    <a:pt x="15" y="0"/>
                  </a:lnTo>
                  <a:lnTo>
                    <a:pt x="14"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6" name="Freeform 383"/>
            <p:cNvSpPr>
              <a:spLocks noEditPoints="1"/>
            </p:cNvSpPr>
            <p:nvPr/>
          </p:nvSpPr>
          <p:spPr bwMode="auto">
            <a:xfrm>
              <a:off x="1830" y="2872"/>
              <a:ext cx="404" cy="123"/>
            </a:xfrm>
            <a:custGeom>
              <a:avLst/>
              <a:gdLst>
                <a:gd name="T0" fmla="*/ 404 w 404"/>
                <a:gd name="T1" fmla="*/ 73 h 123"/>
                <a:gd name="T2" fmla="*/ 404 w 404"/>
                <a:gd name="T3" fmla="*/ 63 h 123"/>
                <a:gd name="T4" fmla="*/ 402 w 404"/>
                <a:gd name="T5" fmla="*/ 63 h 123"/>
                <a:gd name="T6" fmla="*/ 402 w 404"/>
                <a:gd name="T7" fmla="*/ 63 h 123"/>
                <a:gd name="T8" fmla="*/ 402 w 404"/>
                <a:gd name="T9" fmla="*/ 63 h 123"/>
                <a:gd name="T10" fmla="*/ 400 w 404"/>
                <a:gd name="T11" fmla="*/ 63 h 123"/>
                <a:gd name="T12" fmla="*/ 400 w 404"/>
                <a:gd name="T13" fmla="*/ 63 h 123"/>
                <a:gd name="T14" fmla="*/ 400 w 404"/>
                <a:gd name="T15" fmla="*/ 63 h 123"/>
                <a:gd name="T16" fmla="*/ 399 w 404"/>
                <a:gd name="T17" fmla="*/ 63 h 123"/>
                <a:gd name="T18" fmla="*/ 399 w 404"/>
                <a:gd name="T19" fmla="*/ 63 h 123"/>
                <a:gd name="T20" fmla="*/ 399 w 404"/>
                <a:gd name="T21" fmla="*/ 73 h 123"/>
                <a:gd name="T22" fmla="*/ 404 w 404"/>
                <a:gd name="T23" fmla="*/ 73 h 123"/>
                <a:gd name="T24" fmla="*/ 402 w 404"/>
                <a:gd name="T25" fmla="*/ 95 h 123"/>
                <a:gd name="T26" fmla="*/ 400 w 404"/>
                <a:gd name="T27" fmla="*/ 115 h 123"/>
                <a:gd name="T28" fmla="*/ 397 w 404"/>
                <a:gd name="T29" fmla="*/ 123 h 123"/>
                <a:gd name="T30" fmla="*/ 397 w 404"/>
                <a:gd name="T31" fmla="*/ 123 h 123"/>
                <a:gd name="T32" fmla="*/ 397 w 404"/>
                <a:gd name="T33" fmla="*/ 123 h 123"/>
                <a:gd name="T34" fmla="*/ 395 w 404"/>
                <a:gd name="T35" fmla="*/ 123 h 123"/>
                <a:gd name="T36" fmla="*/ 395 w 404"/>
                <a:gd name="T37" fmla="*/ 123 h 123"/>
                <a:gd name="T38" fmla="*/ 394 w 404"/>
                <a:gd name="T39" fmla="*/ 123 h 123"/>
                <a:gd name="T40" fmla="*/ 394 w 404"/>
                <a:gd name="T41" fmla="*/ 123 h 123"/>
                <a:gd name="T42" fmla="*/ 394 w 404"/>
                <a:gd name="T43" fmla="*/ 123 h 123"/>
                <a:gd name="T44" fmla="*/ 392 w 404"/>
                <a:gd name="T45" fmla="*/ 123 h 123"/>
                <a:gd name="T46" fmla="*/ 395 w 404"/>
                <a:gd name="T47" fmla="*/ 113 h 123"/>
                <a:gd name="T48" fmla="*/ 397 w 404"/>
                <a:gd name="T49" fmla="*/ 95 h 123"/>
                <a:gd name="T50" fmla="*/ 399 w 404"/>
                <a:gd name="T51" fmla="*/ 73 h 123"/>
                <a:gd name="T52" fmla="*/ 404 w 404"/>
                <a:gd name="T53" fmla="*/ 73 h 123"/>
                <a:gd name="T54" fmla="*/ 13 w 404"/>
                <a:gd name="T55" fmla="*/ 0 h 123"/>
                <a:gd name="T56" fmla="*/ 8 w 404"/>
                <a:gd name="T57" fmla="*/ 13 h 123"/>
                <a:gd name="T58" fmla="*/ 3 w 404"/>
                <a:gd name="T59" fmla="*/ 33 h 123"/>
                <a:gd name="T60" fmla="*/ 0 w 404"/>
                <a:gd name="T61" fmla="*/ 53 h 123"/>
                <a:gd name="T62" fmla="*/ 0 w 404"/>
                <a:gd name="T63" fmla="*/ 55 h 123"/>
                <a:gd name="T64" fmla="*/ 2 w 404"/>
                <a:gd name="T65" fmla="*/ 55 h 123"/>
                <a:gd name="T66" fmla="*/ 2 w 404"/>
                <a:gd name="T67" fmla="*/ 55 h 123"/>
                <a:gd name="T68" fmla="*/ 2 w 404"/>
                <a:gd name="T69" fmla="*/ 55 h 123"/>
                <a:gd name="T70" fmla="*/ 3 w 404"/>
                <a:gd name="T71" fmla="*/ 55 h 123"/>
                <a:gd name="T72" fmla="*/ 3 w 404"/>
                <a:gd name="T73" fmla="*/ 55 h 123"/>
                <a:gd name="T74" fmla="*/ 5 w 404"/>
                <a:gd name="T75" fmla="*/ 55 h 123"/>
                <a:gd name="T76" fmla="*/ 5 w 404"/>
                <a:gd name="T77" fmla="*/ 55 h 123"/>
                <a:gd name="T78" fmla="*/ 5 w 404"/>
                <a:gd name="T79" fmla="*/ 55 h 123"/>
                <a:gd name="T80" fmla="*/ 5 w 404"/>
                <a:gd name="T81" fmla="*/ 53 h 123"/>
                <a:gd name="T82" fmla="*/ 8 w 404"/>
                <a:gd name="T83" fmla="*/ 35 h 123"/>
                <a:gd name="T84" fmla="*/ 13 w 404"/>
                <a:gd name="T85" fmla="*/ 15 h 123"/>
                <a:gd name="T86" fmla="*/ 18 w 404"/>
                <a:gd name="T87" fmla="*/ 2 h 123"/>
                <a:gd name="T88" fmla="*/ 18 w 404"/>
                <a:gd name="T89" fmla="*/ 2 h 123"/>
                <a:gd name="T90" fmla="*/ 17 w 404"/>
                <a:gd name="T91" fmla="*/ 0 h 123"/>
                <a:gd name="T92" fmla="*/ 17 w 404"/>
                <a:gd name="T93" fmla="*/ 0 h 123"/>
                <a:gd name="T94" fmla="*/ 17 w 404"/>
                <a:gd name="T95" fmla="*/ 0 h 123"/>
                <a:gd name="T96" fmla="*/ 15 w 404"/>
                <a:gd name="T97" fmla="*/ 0 h 123"/>
                <a:gd name="T98" fmla="*/ 15 w 404"/>
                <a:gd name="T99" fmla="*/ 0 h 123"/>
                <a:gd name="T100" fmla="*/ 15 w 404"/>
                <a:gd name="T101" fmla="*/ 0 h 123"/>
                <a:gd name="T102" fmla="*/ 13 w 404"/>
                <a:gd name="T103" fmla="*/ 0 h 1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
                <a:gd name="T157" fmla="*/ 0 h 123"/>
                <a:gd name="T158" fmla="*/ 404 w 404"/>
                <a:gd name="T159" fmla="*/ 123 h 1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 h="123">
                  <a:moveTo>
                    <a:pt x="404" y="73"/>
                  </a:moveTo>
                  <a:lnTo>
                    <a:pt x="404" y="63"/>
                  </a:lnTo>
                  <a:lnTo>
                    <a:pt x="402" y="63"/>
                  </a:lnTo>
                  <a:lnTo>
                    <a:pt x="400" y="63"/>
                  </a:lnTo>
                  <a:lnTo>
                    <a:pt x="399" y="63"/>
                  </a:lnTo>
                  <a:lnTo>
                    <a:pt x="399" y="73"/>
                  </a:lnTo>
                  <a:lnTo>
                    <a:pt x="404" y="73"/>
                  </a:lnTo>
                  <a:lnTo>
                    <a:pt x="402" y="95"/>
                  </a:lnTo>
                  <a:lnTo>
                    <a:pt x="400" y="115"/>
                  </a:lnTo>
                  <a:lnTo>
                    <a:pt x="397" y="123"/>
                  </a:lnTo>
                  <a:lnTo>
                    <a:pt x="395" y="123"/>
                  </a:lnTo>
                  <a:lnTo>
                    <a:pt x="394" y="123"/>
                  </a:lnTo>
                  <a:lnTo>
                    <a:pt x="392" y="123"/>
                  </a:lnTo>
                  <a:lnTo>
                    <a:pt x="395" y="113"/>
                  </a:lnTo>
                  <a:lnTo>
                    <a:pt x="397" y="95"/>
                  </a:lnTo>
                  <a:lnTo>
                    <a:pt x="399" y="73"/>
                  </a:lnTo>
                  <a:lnTo>
                    <a:pt x="404" y="73"/>
                  </a:lnTo>
                  <a:close/>
                  <a:moveTo>
                    <a:pt x="13" y="0"/>
                  </a:moveTo>
                  <a:lnTo>
                    <a:pt x="8" y="13"/>
                  </a:lnTo>
                  <a:lnTo>
                    <a:pt x="3" y="33"/>
                  </a:lnTo>
                  <a:lnTo>
                    <a:pt x="0" y="53"/>
                  </a:lnTo>
                  <a:lnTo>
                    <a:pt x="0" y="55"/>
                  </a:lnTo>
                  <a:lnTo>
                    <a:pt x="2" y="55"/>
                  </a:lnTo>
                  <a:lnTo>
                    <a:pt x="3" y="55"/>
                  </a:lnTo>
                  <a:lnTo>
                    <a:pt x="5" y="55"/>
                  </a:lnTo>
                  <a:lnTo>
                    <a:pt x="5" y="53"/>
                  </a:lnTo>
                  <a:lnTo>
                    <a:pt x="8" y="35"/>
                  </a:lnTo>
                  <a:lnTo>
                    <a:pt x="13" y="15"/>
                  </a:lnTo>
                  <a:lnTo>
                    <a:pt x="18" y="2"/>
                  </a:lnTo>
                  <a:lnTo>
                    <a:pt x="17" y="0"/>
                  </a:lnTo>
                  <a:lnTo>
                    <a:pt x="15" y="0"/>
                  </a:lnTo>
                  <a:lnTo>
                    <a:pt x="13"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7" name="Freeform 384"/>
            <p:cNvSpPr>
              <a:spLocks noEditPoints="1"/>
            </p:cNvSpPr>
            <p:nvPr/>
          </p:nvSpPr>
          <p:spPr bwMode="auto">
            <a:xfrm>
              <a:off x="1833" y="2872"/>
              <a:ext cx="399" cy="123"/>
            </a:xfrm>
            <a:custGeom>
              <a:avLst/>
              <a:gdLst>
                <a:gd name="T0" fmla="*/ 399 w 399"/>
                <a:gd name="T1" fmla="*/ 73 h 123"/>
                <a:gd name="T2" fmla="*/ 397 w 399"/>
                <a:gd name="T3" fmla="*/ 63 h 123"/>
                <a:gd name="T4" fmla="*/ 397 w 399"/>
                <a:gd name="T5" fmla="*/ 63 h 123"/>
                <a:gd name="T6" fmla="*/ 397 w 399"/>
                <a:gd name="T7" fmla="*/ 63 h 123"/>
                <a:gd name="T8" fmla="*/ 396 w 399"/>
                <a:gd name="T9" fmla="*/ 63 h 123"/>
                <a:gd name="T10" fmla="*/ 396 w 399"/>
                <a:gd name="T11" fmla="*/ 63 h 123"/>
                <a:gd name="T12" fmla="*/ 394 w 399"/>
                <a:gd name="T13" fmla="*/ 63 h 123"/>
                <a:gd name="T14" fmla="*/ 394 w 399"/>
                <a:gd name="T15" fmla="*/ 63 h 123"/>
                <a:gd name="T16" fmla="*/ 394 w 399"/>
                <a:gd name="T17" fmla="*/ 63 h 123"/>
                <a:gd name="T18" fmla="*/ 392 w 399"/>
                <a:gd name="T19" fmla="*/ 63 h 123"/>
                <a:gd name="T20" fmla="*/ 394 w 399"/>
                <a:gd name="T21" fmla="*/ 73 h 123"/>
                <a:gd name="T22" fmla="*/ 399 w 399"/>
                <a:gd name="T23" fmla="*/ 73 h 123"/>
                <a:gd name="T24" fmla="*/ 397 w 399"/>
                <a:gd name="T25" fmla="*/ 95 h 123"/>
                <a:gd name="T26" fmla="*/ 394 w 399"/>
                <a:gd name="T27" fmla="*/ 115 h 123"/>
                <a:gd name="T28" fmla="*/ 392 w 399"/>
                <a:gd name="T29" fmla="*/ 123 h 123"/>
                <a:gd name="T30" fmla="*/ 391 w 399"/>
                <a:gd name="T31" fmla="*/ 123 h 123"/>
                <a:gd name="T32" fmla="*/ 391 w 399"/>
                <a:gd name="T33" fmla="*/ 123 h 123"/>
                <a:gd name="T34" fmla="*/ 391 w 399"/>
                <a:gd name="T35" fmla="*/ 123 h 123"/>
                <a:gd name="T36" fmla="*/ 389 w 399"/>
                <a:gd name="T37" fmla="*/ 123 h 123"/>
                <a:gd name="T38" fmla="*/ 389 w 399"/>
                <a:gd name="T39" fmla="*/ 123 h 123"/>
                <a:gd name="T40" fmla="*/ 389 w 399"/>
                <a:gd name="T41" fmla="*/ 123 h 123"/>
                <a:gd name="T42" fmla="*/ 387 w 399"/>
                <a:gd name="T43" fmla="*/ 123 h 123"/>
                <a:gd name="T44" fmla="*/ 387 w 399"/>
                <a:gd name="T45" fmla="*/ 123 h 123"/>
                <a:gd name="T46" fmla="*/ 389 w 399"/>
                <a:gd name="T47" fmla="*/ 113 h 123"/>
                <a:gd name="T48" fmla="*/ 392 w 399"/>
                <a:gd name="T49" fmla="*/ 93 h 123"/>
                <a:gd name="T50" fmla="*/ 394 w 399"/>
                <a:gd name="T51" fmla="*/ 73 h 123"/>
                <a:gd name="T52" fmla="*/ 399 w 399"/>
                <a:gd name="T53" fmla="*/ 73 h 123"/>
                <a:gd name="T54" fmla="*/ 14 w 399"/>
                <a:gd name="T55" fmla="*/ 0 h 123"/>
                <a:gd name="T56" fmla="*/ 9 w 399"/>
                <a:gd name="T57" fmla="*/ 15 h 123"/>
                <a:gd name="T58" fmla="*/ 4 w 399"/>
                <a:gd name="T59" fmla="*/ 33 h 123"/>
                <a:gd name="T60" fmla="*/ 0 w 399"/>
                <a:gd name="T61" fmla="*/ 53 h 123"/>
                <a:gd name="T62" fmla="*/ 0 w 399"/>
                <a:gd name="T63" fmla="*/ 55 h 123"/>
                <a:gd name="T64" fmla="*/ 0 w 399"/>
                <a:gd name="T65" fmla="*/ 55 h 123"/>
                <a:gd name="T66" fmla="*/ 2 w 399"/>
                <a:gd name="T67" fmla="*/ 55 h 123"/>
                <a:gd name="T68" fmla="*/ 2 w 399"/>
                <a:gd name="T69" fmla="*/ 55 h 123"/>
                <a:gd name="T70" fmla="*/ 2 w 399"/>
                <a:gd name="T71" fmla="*/ 55 h 123"/>
                <a:gd name="T72" fmla="*/ 4 w 399"/>
                <a:gd name="T73" fmla="*/ 55 h 123"/>
                <a:gd name="T74" fmla="*/ 4 w 399"/>
                <a:gd name="T75" fmla="*/ 55 h 123"/>
                <a:gd name="T76" fmla="*/ 4 w 399"/>
                <a:gd name="T77" fmla="*/ 55 h 123"/>
                <a:gd name="T78" fmla="*/ 5 w 399"/>
                <a:gd name="T79" fmla="*/ 57 h 123"/>
                <a:gd name="T80" fmla="*/ 5 w 399"/>
                <a:gd name="T81" fmla="*/ 53 h 123"/>
                <a:gd name="T82" fmla="*/ 9 w 399"/>
                <a:gd name="T83" fmla="*/ 35 h 123"/>
                <a:gd name="T84" fmla="*/ 14 w 399"/>
                <a:gd name="T85" fmla="*/ 17 h 123"/>
                <a:gd name="T86" fmla="*/ 19 w 399"/>
                <a:gd name="T87" fmla="*/ 2 h 123"/>
                <a:gd name="T88" fmla="*/ 19 w 399"/>
                <a:gd name="T89" fmla="*/ 2 h 123"/>
                <a:gd name="T90" fmla="*/ 19 w 399"/>
                <a:gd name="T91" fmla="*/ 2 h 123"/>
                <a:gd name="T92" fmla="*/ 19 w 399"/>
                <a:gd name="T93" fmla="*/ 2 h 123"/>
                <a:gd name="T94" fmla="*/ 19 w 399"/>
                <a:gd name="T95" fmla="*/ 2 h 123"/>
                <a:gd name="T96" fmla="*/ 19 w 399"/>
                <a:gd name="T97" fmla="*/ 2 h 123"/>
                <a:gd name="T98" fmla="*/ 17 w 399"/>
                <a:gd name="T99" fmla="*/ 2 h 123"/>
                <a:gd name="T100" fmla="*/ 17 w 399"/>
                <a:gd name="T101" fmla="*/ 2 h 123"/>
                <a:gd name="T102" fmla="*/ 17 w 399"/>
                <a:gd name="T103" fmla="*/ 2 h 123"/>
                <a:gd name="T104" fmla="*/ 17 w 399"/>
                <a:gd name="T105" fmla="*/ 2 h 123"/>
                <a:gd name="T106" fmla="*/ 17 w 399"/>
                <a:gd name="T107" fmla="*/ 2 h 123"/>
                <a:gd name="T108" fmla="*/ 15 w 399"/>
                <a:gd name="T109" fmla="*/ 2 h 123"/>
                <a:gd name="T110" fmla="*/ 15 w 399"/>
                <a:gd name="T111" fmla="*/ 2 h 123"/>
                <a:gd name="T112" fmla="*/ 15 w 399"/>
                <a:gd name="T113" fmla="*/ 2 h 123"/>
                <a:gd name="T114" fmla="*/ 14 w 399"/>
                <a:gd name="T115" fmla="*/ 0 h 123"/>
                <a:gd name="T116" fmla="*/ 14 w 399"/>
                <a:gd name="T117" fmla="*/ 0 h 123"/>
                <a:gd name="T118" fmla="*/ 14 w 399"/>
                <a:gd name="T119" fmla="*/ 0 h 1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9"/>
                <a:gd name="T181" fmla="*/ 0 h 123"/>
                <a:gd name="T182" fmla="*/ 399 w 399"/>
                <a:gd name="T183" fmla="*/ 123 h 1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9" h="123">
                  <a:moveTo>
                    <a:pt x="399" y="73"/>
                  </a:moveTo>
                  <a:lnTo>
                    <a:pt x="397" y="63"/>
                  </a:lnTo>
                  <a:lnTo>
                    <a:pt x="396" y="63"/>
                  </a:lnTo>
                  <a:lnTo>
                    <a:pt x="394" y="63"/>
                  </a:lnTo>
                  <a:lnTo>
                    <a:pt x="392" y="63"/>
                  </a:lnTo>
                  <a:lnTo>
                    <a:pt x="394" y="73"/>
                  </a:lnTo>
                  <a:lnTo>
                    <a:pt x="399" y="73"/>
                  </a:lnTo>
                  <a:lnTo>
                    <a:pt x="397" y="95"/>
                  </a:lnTo>
                  <a:lnTo>
                    <a:pt x="394" y="115"/>
                  </a:lnTo>
                  <a:lnTo>
                    <a:pt x="392" y="123"/>
                  </a:lnTo>
                  <a:lnTo>
                    <a:pt x="391" y="123"/>
                  </a:lnTo>
                  <a:lnTo>
                    <a:pt x="389" y="123"/>
                  </a:lnTo>
                  <a:lnTo>
                    <a:pt x="387" y="123"/>
                  </a:lnTo>
                  <a:lnTo>
                    <a:pt x="389" y="113"/>
                  </a:lnTo>
                  <a:lnTo>
                    <a:pt x="392" y="93"/>
                  </a:lnTo>
                  <a:lnTo>
                    <a:pt x="394" y="73"/>
                  </a:lnTo>
                  <a:lnTo>
                    <a:pt x="399" y="73"/>
                  </a:lnTo>
                  <a:close/>
                  <a:moveTo>
                    <a:pt x="14" y="0"/>
                  </a:moveTo>
                  <a:lnTo>
                    <a:pt x="9" y="15"/>
                  </a:lnTo>
                  <a:lnTo>
                    <a:pt x="4" y="33"/>
                  </a:lnTo>
                  <a:lnTo>
                    <a:pt x="0" y="53"/>
                  </a:lnTo>
                  <a:lnTo>
                    <a:pt x="0" y="55"/>
                  </a:lnTo>
                  <a:lnTo>
                    <a:pt x="2" y="55"/>
                  </a:lnTo>
                  <a:lnTo>
                    <a:pt x="4" y="55"/>
                  </a:lnTo>
                  <a:lnTo>
                    <a:pt x="5" y="57"/>
                  </a:lnTo>
                  <a:lnTo>
                    <a:pt x="5" y="53"/>
                  </a:lnTo>
                  <a:lnTo>
                    <a:pt x="9" y="35"/>
                  </a:lnTo>
                  <a:lnTo>
                    <a:pt x="14" y="17"/>
                  </a:lnTo>
                  <a:lnTo>
                    <a:pt x="19" y="2"/>
                  </a:lnTo>
                  <a:lnTo>
                    <a:pt x="17" y="2"/>
                  </a:lnTo>
                  <a:lnTo>
                    <a:pt x="15" y="2"/>
                  </a:lnTo>
                  <a:lnTo>
                    <a:pt x="14"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8" name="Freeform 385"/>
            <p:cNvSpPr>
              <a:spLocks noEditPoints="1"/>
            </p:cNvSpPr>
            <p:nvPr/>
          </p:nvSpPr>
          <p:spPr bwMode="auto">
            <a:xfrm>
              <a:off x="1835" y="2874"/>
              <a:ext cx="394" cy="121"/>
            </a:xfrm>
            <a:custGeom>
              <a:avLst/>
              <a:gdLst>
                <a:gd name="T0" fmla="*/ 394 w 394"/>
                <a:gd name="T1" fmla="*/ 71 h 121"/>
                <a:gd name="T2" fmla="*/ 394 w 394"/>
                <a:gd name="T3" fmla="*/ 61 h 121"/>
                <a:gd name="T4" fmla="*/ 392 w 394"/>
                <a:gd name="T5" fmla="*/ 61 h 121"/>
                <a:gd name="T6" fmla="*/ 392 w 394"/>
                <a:gd name="T7" fmla="*/ 61 h 121"/>
                <a:gd name="T8" fmla="*/ 392 w 394"/>
                <a:gd name="T9" fmla="*/ 61 h 121"/>
                <a:gd name="T10" fmla="*/ 390 w 394"/>
                <a:gd name="T11" fmla="*/ 61 h 121"/>
                <a:gd name="T12" fmla="*/ 390 w 394"/>
                <a:gd name="T13" fmla="*/ 61 h 121"/>
                <a:gd name="T14" fmla="*/ 390 w 394"/>
                <a:gd name="T15" fmla="*/ 61 h 121"/>
                <a:gd name="T16" fmla="*/ 389 w 394"/>
                <a:gd name="T17" fmla="*/ 61 h 121"/>
                <a:gd name="T18" fmla="*/ 389 w 394"/>
                <a:gd name="T19" fmla="*/ 59 h 121"/>
                <a:gd name="T20" fmla="*/ 389 w 394"/>
                <a:gd name="T21" fmla="*/ 71 h 121"/>
                <a:gd name="T22" fmla="*/ 394 w 394"/>
                <a:gd name="T23" fmla="*/ 71 h 121"/>
                <a:gd name="T24" fmla="*/ 392 w 394"/>
                <a:gd name="T25" fmla="*/ 93 h 121"/>
                <a:gd name="T26" fmla="*/ 390 w 394"/>
                <a:gd name="T27" fmla="*/ 111 h 121"/>
                <a:gd name="T28" fmla="*/ 387 w 394"/>
                <a:gd name="T29" fmla="*/ 121 h 121"/>
                <a:gd name="T30" fmla="*/ 387 w 394"/>
                <a:gd name="T31" fmla="*/ 121 h 121"/>
                <a:gd name="T32" fmla="*/ 387 w 394"/>
                <a:gd name="T33" fmla="*/ 121 h 121"/>
                <a:gd name="T34" fmla="*/ 385 w 394"/>
                <a:gd name="T35" fmla="*/ 121 h 121"/>
                <a:gd name="T36" fmla="*/ 385 w 394"/>
                <a:gd name="T37" fmla="*/ 121 h 121"/>
                <a:gd name="T38" fmla="*/ 384 w 394"/>
                <a:gd name="T39" fmla="*/ 121 h 121"/>
                <a:gd name="T40" fmla="*/ 384 w 394"/>
                <a:gd name="T41" fmla="*/ 121 h 121"/>
                <a:gd name="T42" fmla="*/ 384 w 394"/>
                <a:gd name="T43" fmla="*/ 121 h 121"/>
                <a:gd name="T44" fmla="*/ 382 w 394"/>
                <a:gd name="T45" fmla="*/ 121 h 121"/>
                <a:gd name="T46" fmla="*/ 385 w 394"/>
                <a:gd name="T47" fmla="*/ 111 h 121"/>
                <a:gd name="T48" fmla="*/ 389 w 394"/>
                <a:gd name="T49" fmla="*/ 91 h 121"/>
                <a:gd name="T50" fmla="*/ 389 w 394"/>
                <a:gd name="T51" fmla="*/ 71 h 121"/>
                <a:gd name="T52" fmla="*/ 394 w 394"/>
                <a:gd name="T53" fmla="*/ 71 h 121"/>
                <a:gd name="T54" fmla="*/ 13 w 394"/>
                <a:gd name="T55" fmla="*/ 0 h 121"/>
                <a:gd name="T56" fmla="*/ 8 w 394"/>
                <a:gd name="T57" fmla="*/ 13 h 121"/>
                <a:gd name="T58" fmla="*/ 3 w 394"/>
                <a:gd name="T59" fmla="*/ 33 h 121"/>
                <a:gd name="T60" fmla="*/ 0 w 394"/>
                <a:gd name="T61" fmla="*/ 51 h 121"/>
                <a:gd name="T62" fmla="*/ 0 w 394"/>
                <a:gd name="T63" fmla="*/ 53 h 121"/>
                <a:gd name="T64" fmla="*/ 2 w 394"/>
                <a:gd name="T65" fmla="*/ 53 h 121"/>
                <a:gd name="T66" fmla="*/ 2 w 394"/>
                <a:gd name="T67" fmla="*/ 53 h 121"/>
                <a:gd name="T68" fmla="*/ 2 w 394"/>
                <a:gd name="T69" fmla="*/ 53 h 121"/>
                <a:gd name="T70" fmla="*/ 3 w 394"/>
                <a:gd name="T71" fmla="*/ 55 h 121"/>
                <a:gd name="T72" fmla="*/ 3 w 394"/>
                <a:gd name="T73" fmla="*/ 55 h 121"/>
                <a:gd name="T74" fmla="*/ 5 w 394"/>
                <a:gd name="T75" fmla="*/ 55 h 121"/>
                <a:gd name="T76" fmla="*/ 5 w 394"/>
                <a:gd name="T77" fmla="*/ 55 h 121"/>
                <a:gd name="T78" fmla="*/ 5 w 394"/>
                <a:gd name="T79" fmla="*/ 55 h 121"/>
                <a:gd name="T80" fmla="*/ 5 w 394"/>
                <a:gd name="T81" fmla="*/ 53 h 121"/>
                <a:gd name="T82" fmla="*/ 8 w 394"/>
                <a:gd name="T83" fmla="*/ 33 h 121"/>
                <a:gd name="T84" fmla="*/ 13 w 394"/>
                <a:gd name="T85" fmla="*/ 15 h 121"/>
                <a:gd name="T86" fmla="*/ 18 w 394"/>
                <a:gd name="T87" fmla="*/ 0 h 121"/>
                <a:gd name="T88" fmla="*/ 18 w 394"/>
                <a:gd name="T89" fmla="*/ 0 h 121"/>
                <a:gd name="T90" fmla="*/ 18 w 394"/>
                <a:gd name="T91" fmla="*/ 0 h 121"/>
                <a:gd name="T92" fmla="*/ 18 w 394"/>
                <a:gd name="T93" fmla="*/ 0 h 121"/>
                <a:gd name="T94" fmla="*/ 17 w 394"/>
                <a:gd name="T95" fmla="*/ 0 h 121"/>
                <a:gd name="T96" fmla="*/ 17 w 394"/>
                <a:gd name="T97" fmla="*/ 0 h 121"/>
                <a:gd name="T98" fmla="*/ 17 w 394"/>
                <a:gd name="T99" fmla="*/ 0 h 121"/>
                <a:gd name="T100" fmla="*/ 17 w 394"/>
                <a:gd name="T101" fmla="*/ 0 h 121"/>
                <a:gd name="T102" fmla="*/ 15 w 394"/>
                <a:gd name="T103" fmla="*/ 0 h 121"/>
                <a:gd name="T104" fmla="*/ 15 w 394"/>
                <a:gd name="T105" fmla="*/ 0 h 121"/>
                <a:gd name="T106" fmla="*/ 15 w 394"/>
                <a:gd name="T107" fmla="*/ 0 h 121"/>
                <a:gd name="T108" fmla="*/ 15 w 394"/>
                <a:gd name="T109" fmla="*/ 0 h 121"/>
                <a:gd name="T110" fmla="*/ 15 w 394"/>
                <a:gd name="T111" fmla="*/ 0 h 121"/>
                <a:gd name="T112" fmla="*/ 15 w 394"/>
                <a:gd name="T113" fmla="*/ 0 h 121"/>
                <a:gd name="T114" fmla="*/ 15 w 394"/>
                <a:gd name="T115" fmla="*/ 0 h 121"/>
                <a:gd name="T116" fmla="*/ 13 w 394"/>
                <a:gd name="T117" fmla="*/ 0 h 121"/>
                <a:gd name="T118" fmla="*/ 13 w 394"/>
                <a:gd name="T119" fmla="*/ 0 h 1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121"/>
                <a:gd name="T182" fmla="*/ 394 w 394"/>
                <a:gd name="T183" fmla="*/ 121 h 1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121">
                  <a:moveTo>
                    <a:pt x="394" y="71"/>
                  </a:moveTo>
                  <a:lnTo>
                    <a:pt x="394" y="61"/>
                  </a:lnTo>
                  <a:lnTo>
                    <a:pt x="392" y="61"/>
                  </a:lnTo>
                  <a:lnTo>
                    <a:pt x="390" y="61"/>
                  </a:lnTo>
                  <a:lnTo>
                    <a:pt x="389" y="61"/>
                  </a:lnTo>
                  <a:lnTo>
                    <a:pt x="389" y="59"/>
                  </a:lnTo>
                  <a:lnTo>
                    <a:pt x="389" y="71"/>
                  </a:lnTo>
                  <a:lnTo>
                    <a:pt x="394" y="71"/>
                  </a:lnTo>
                  <a:lnTo>
                    <a:pt x="392" y="93"/>
                  </a:lnTo>
                  <a:lnTo>
                    <a:pt x="390" y="111"/>
                  </a:lnTo>
                  <a:lnTo>
                    <a:pt x="387" y="121"/>
                  </a:lnTo>
                  <a:lnTo>
                    <a:pt x="385" y="121"/>
                  </a:lnTo>
                  <a:lnTo>
                    <a:pt x="384" y="121"/>
                  </a:lnTo>
                  <a:lnTo>
                    <a:pt x="382" y="121"/>
                  </a:lnTo>
                  <a:lnTo>
                    <a:pt x="385" y="111"/>
                  </a:lnTo>
                  <a:lnTo>
                    <a:pt x="389" y="91"/>
                  </a:lnTo>
                  <a:lnTo>
                    <a:pt x="389" y="71"/>
                  </a:lnTo>
                  <a:lnTo>
                    <a:pt x="394" y="71"/>
                  </a:lnTo>
                  <a:close/>
                  <a:moveTo>
                    <a:pt x="13" y="0"/>
                  </a:moveTo>
                  <a:lnTo>
                    <a:pt x="8" y="13"/>
                  </a:lnTo>
                  <a:lnTo>
                    <a:pt x="3" y="33"/>
                  </a:lnTo>
                  <a:lnTo>
                    <a:pt x="0" y="51"/>
                  </a:lnTo>
                  <a:lnTo>
                    <a:pt x="0" y="53"/>
                  </a:lnTo>
                  <a:lnTo>
                    <a:pt x="2" y="53"/>
                  </a:lnTo>
                  <a:lnTo>
                    <a:pt x="3" y="55"/>
                  </a:lnTo>
                  <a:lnTo>
                    <a:pt x="5" y="55"/>
                  </a:lnTo>
                  <a:lnTo>
                    <a:pt x="5" y="53"/>
                  </a:lnTo>
                  <a:lnTo>
                    <a:pt x="8" y="33"/>
                  </a:lnTo>
                  <a:lnTo>
                    <a:pt x="13" y="15"/>
                  </a:lnTo>
                  <a:lnTo>
                    <a:pt x="18" y="0"/>
                  </a:lnTo>
                  <a:lnTo>
                    <a:pt x="17" y="0"/>
                  </a:lnTo>
                  <a:lnTo>
                    <a:pt x="15" y="0"/>
                  </a:lnTo>
                  <a:lnTo>
                    <a:pt x="13"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199" name="Freeform 386"/>
            <p:cNvSpPr>
              <a:spLocks noEditPoints="1"/>
            </p:cNvSpPr>
            <p:nvPr/>
          </p:nvSpPr>
          <p:spPr bwMode="auto">
            <a:xfrm>
              <a:off x="1838" y="2874"/>
              <a:ext cx="389" cy="121"/>
            </a:xfrm>
            <a:custGeom>
              <a:avLst/>
              <a:gdLst>
                <a:gd name="T0" fmla="*/ 389 w 389"/>
                <a:gd name="T1" fmla="*/ 71 h 121"/>
                <a:gd name="T2" fmla="*/ 387 w 389"/>
                <a:gd name="T3" fmla="*/ 61 h 121"/>
                <a:gd name="T4" fmla="*/ 387 w 389"/>
                <a:gd name="T5" fmla="*/ 61 h 121"/>
                <a:gd name="T6" fmla="*/ 387 w 389"/>
                <a:gd name="T7" fmla="*/ 61 h 121"/>
                <a:gd name="T8" fmla="*/ 386 w 389"/>
                <a:gd name="T9" fmla="*/ 61 h 121"/>
                <a:gd name="T10" fmla="*/ 386 w 389"/>
                <a:gd name="T11" fmla="*/ 59 h 121"/>
                <a:gd name="T12" fmla="*/ 384 w 389"/>
                <a:gd name="T13" fmla="*/ 59 h 121"/>
                <a:gd name="T14" fmla="*/ 384 w 389"/>
                <a:gd name="T15" fmla="*/ 59 h 121"/>
                <a:gd name="T16" fmla="*/ 384 w 389"/>
                <a:gd name="T17" fmla="*/ 59 h 121"/>
                <a:gd name="T18" fmla="*/ 382 w 389"/>
                <a:gd name="T19" fmla="*/ 59 h 121"/>
                <a:gd name="T20" fmla="*/ 384 w 389"/>
                <a:gd name="T21" fmla="*/ 71 h 121"/>
                <a:gd name="T22" fmla="*/ 389 w 389"/>
                <a:gd name="T23" fmla="*/ 71 h 121"/>
                <a:gd name="T24" fmla="*/ 387 w 389"/>
                <a:gd name="T25" fmla="*/ 91 h 121"/>
                <a:gd name="T26" fmla="*/ 384 w 389"/>
                <a:gd name="T27" fmla="*/ 111 h 121"/>
                <a:gd name="T28" fmla="*/ 382 w 389"/>
                <a:gd name="T29" fmla="*/ 121 h 121"/>
                <a:gd name="T30" fmla="*/ 381 w 389"/>
                <a:gd name="T31" fmla="*/ 121 h 121"/>
                <a:gd name="T32" fmla="*/ 381 w 389"/>
                <a:gd name="T33" fmla="*/ 121 h 121"/>
                <a:gd name="T34" fmla="*/ 381 w 389"/>
                <a:gd name="T35" fmla="*/ 121 h 121"/>
                <a:gd name="T36" fmla="*/ 379 w 389"/>
                <a:gd name="T37" fmla="*/ 121 h 121"/>
                <a:gd name="T38" fmla="*/ 379 w 389"/>
                <a:gd name="T39" fmla="*/ 119 h 121"/>
                <a:gd name="T40" fmla="*/ 379 w 389"/>
                <a:gd name="T41" fmla="*/ 119 h 121"/>
                <a:gd name="T42" fmla="*/ 377 w 389"/>
                <a:gd name="T43" fmla="*/ 119 h 121"/>
                <a:gd name="T44" fmla="*/ 377 w 389"/>
                <a:gd name="T45" fmla="*/ 119 h 121"/>
                <a:gd name="T46" fmla="*/ 379 w 389"/>
                <a:gd name="T47" fmla="*/ 109 h 121"/>
                <a:gd name="T48" fmla="*/ 382 w 389"/>
                <a:gd name="T49" fmla="*/ 91 h 121"/>
                <a:gd name="T50" fmla="*/ 384 w 389"/>
                <a:gd name="T51" fmla="*/ 71 h 121"/>
                <a:gd name="T52" fmla="*/ 389 w 389"/>
                <a:gd name="T53" fmla="*/ 71 h 121"/>
                <a:gd name="T54" fmla="*/ 14 w 389"/>
                <a:gd name="T55" fmla="*/ 0 h 121"/>
                <a:gd name="T56" fmla="*/ 9 w 389"/>
                <a:gd name="T57" fmla="*/ 15 h 121"/>
                <a:gd name="T58" fmla="*/ 4 w 389"/>
                <a:gd name="T59" fmla="*/ 33 h 121"/>
                <a:gd name="T60" fmla="*/ 0 w 389"/>
                <a:gd name="T61" fmla="*/ 51 h 121"/>
                <a:gd name="T62" fmla="*/ 0 w 389"/>
                <a:gd name="T63" fmla="*/ 55 h 121"/>
                <a:gd name="T64" fmla="*/ 0 w 389"/>
                <a:gd name="T65" fmla="*/ 55 h 121"/>
                <a:gd name="T66" fmla="*/ 2 w 389"/>
                <a:gd name="T67" fmla="*/ 55 h 121"/>
                <a:gd name="T68" fmla="*/ 2 w 389"/>
                <a:gd name="T69" fmla="*/ 55 h 121"/>
                <a:gd name="T70" fmla="*/ 2 w 389"/>
                <a:gd name="T71" fmla="*/ 55 h 121"/>
                <a:gd name="T72" fmla="*/ 4 w 389"/>
                <a:gd name="T73" fmla="*/ 55 h 121"/>
                <a:gd name="T74" fmla="*/ 4 w 389"/>
                <a:gd name="T75" fmla="*/ 55 h 121"/>
                <a:gd name="T76" fmla="*/ 4 w 389"/>
                <a:gd name="T77" fmla="*/ 55 h 121"/>
                <a:gd name="T78" fmla="*/ 5 w 389"/>
                <a:gd name="T79" fmla="*/ 55 h 121"/>
                <a:gd name="T80" fmla="*/ 5 w 389"/>
                <a:gd name="T81" fmla="*/ 53 h 121"/>
                <a:gd name="T82" fmla="*/ 9 w 389"/>
                <a:gd name="T83" fmla="*/ 33 h 121"/>
                <a:gd name="T84" fmla="*/ 12 w 389"/>
                <a:gd name="T85" fmla="*/ 15 h 121"/>
                <a:gd name="T86" fmla="*/ 19 w 389"/>
                <a:gd name="T87" fmla="*/ 0 h 121"/>
                <a:gd name="T88" fmla="*/ 17 w 389"/>
                <a:gd name="T89" fmla="*/ 0 h 121"/>
                <a:gd name="T90" fmla="*/ 17 w 389"/>
                <a:gd name="T91" fmla="*/ 0 h 121"/>
                <a:gd name="T92" fmla="*/ 17 w 389"/>
                <a:gd name="T93" fmla="*/ 0 h 121"/>
                <a:gd name="T94" fmla="*/ 15 w 389"/>
                <a:gd name="T95" fmla="*/ 0 h 121"/>
                <a:gd name="T96" fmla="*/ 15 w 389"/>
                <a:gd name="T97" fmla="*/ 0 h 121"/>
                <a:gd name="T98" fmla="*/ 14 w 389"/>
                <a:gd name="T99" fmla="*/ 0 h 121"/>
                <a:gd name="T100" fmla="*/ 14 w 389"/>
                <a:gd name="T101" fmla="*/ 0 h 121"/>
                <a:gd name="T102" fmla="*/ 14 w 389"/>
                <a:gd name="T103" fmla="*/ 0 h 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9"/>
                <a:gd name="T157" fmla="*/ 0 h 121"/>
                <a:gd name="T158" fmla="*/ 389 w 389"/>
                <a:gd name="T159" fmla="*/ 121 h 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9" h="121">
                  <a:moveTo>
                    <a:pt x="389" y="71"/>
                  </a:moveTo>
                  <a:lnTo>
                    <a:pt x="387" y="61"/>
                  </a:lnTo>
                  <a:lnTo>
                    <a:pt x="386" y="61"/>
                  </a:lnTo>
                  <a:lnTo>
                    <a:pt x="386" y="59"/>
                  </a:lnTo>
                  <a:lnTo>
                    <a:pt x="384" y="59"/>
                  </a:lnTo>
                  <a:lnTo>
                    <a:pt x="382" y="59"/>
                  </a:lnTo>
                  <a:lnTo>
                    <a:pt x="384" y="71"/>
                  </a:lnTo>
                  <a:lnTo>
                    <a:pt x="389" y="71"/>
                  </a:lnTo>
                  <a:lnTo>
                    <a:pt x="387" y="91"/>
                  </a:lnTo>
                  <a:lnTo>
                    <a:pt x="384" y="111"/>
                  </a:lnTo>
                  <a:lnTo>
                    <a:pt x="382" y="121"/>
                  </a:lnTo>
                  <a:lnTo>
                    <a:pt x="381" y="121"/>
                  </a:lnTo>
                  <a:lnTo>
                    <a:pt x="379" y="121"/>
                  </a:lnTo>
                  <a:lnTo>
                    <a:pt x="379" y="119"/>
                  </a:lnTo>
                  <a:lnTo>
                    <a:pt x="377" y="119"/>
                  </a:lnTo>
                  <a:lnTo>
                    <a:pt x="379" y="109"/>
                  </a:lnTo>
                  <a:lnTo>
                    <a:pt x="382" y="91"/>
                  </a:lnTo>
                  <a:lnTo>
                    <a:pt x="384" y="71"/>
                  </a:lnTo>
                  <a:lnTo>
                    <a:pt x="389" y="71"/>
                  </a:lnTo>
                  <a:close/>
                  <a:moveTo>
                    <a:pt x="14" y="0"/>
                  </a:moveTo>
                  <a:lnTo>
                    <a:pt x="9" y="15"/>
                  </a:lnTo>
                  <a:lnTo>
                    <a:pt x="4" y="33"/>
                  </a:lnTo>
                  <a:lnTo>
                    <a:pt x="0" y="51"/>
                  </a:lnTo>
                  <a:lnTo>
                    <a:pt x="0" y="55"/>
                  </a:lnTo>
                  <a:lnTo>
                    <a:pt x="2" y="55"/>
                  </a:lnTo>
                  <a:lnTo>
                    <a:pt x="4" y="55"/>
                  </a:lnTo>
                  <a:lnTo>
                    <a:pt x="5" y="55"/>
                  </a:lnTo>
                  <a:lnTo>
                    <a:pt x="5" y="53"/>
                  </a:lnTo>
                  <a:lnTo>
                    <a:pt x="9" y="33"/>
                  </a:lnTo>
                  <a:lnTo>
                    <a:pt x="12" y="15"/>
                  </a:lnTo>
                  <a:lnTo>
                    <a:pt x="19" y="0"/>
                  </a:lnTo>
                  <a:lnTo>
                    <a:pt x="17" y="0"/>
                  </a:lnTo>
                  <a:lnTo>
                    <a:pt x="15" y="0"/>
                  </a:lnTo>
                  <a:lnTo>
                    <a:pt x="14"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0" name="Freeform 387"/>
            <p:cNvSpPr>
              <a:spLocks noEditPoints="1"/>
            </p:cNvSpPr>
            <p:nvPr/>
          </p:nvSpPr>
          <p:spPr bwMode="auto">
            <a:xfrm>
              <a:off x="1840" y="2874"/>
              <a:ext cx="384" cy="121"/>
            </a:xfrm>
            <a:custGeom>
              <a:avLst/>
              <a:gdLst>
                <a:gd name="T0" fmla="*/ 384 w 384"/>
                <a:gd name="T1" fmla="*/ 71 h 121"/>
                <a:gd name="T2" fmla="*/ 384 w 384"/>
                <a:gd name="T3" fmla="*/ 59 h 121"/>
                <a:gd name="T4" fmla="*/ 382 w 384"/>
                <a:gd name="T5" fmla="*/ 59 h 121"/>
                <a:gd name="T6" fmla="*/ 382 w 384"/>
                <a:gd name="T7" fmla="*/ 59 h 121"/>
                <a:gd name="T8" fmla="*/ 382 w 384"/>
                <a:gd name="T9" fmla="*/ 59 h 121"/>
                <a:gd name="T10" fmla="*/ 380 w 384"/>
                <a:gd name="T11" fmla="*/ 59 h 121"/>
                <a:gd name="T12" fmla="*/ 380 w 384"/>
                <a:gd name="T13" fmla="*/ 59 h 121"/>
                <a:gd name="T14" fmla="*/ 379 w 384"/>
                <a:gd name="T15" fmla="*/ 59 h 121"/>
                <a:gd name="T16" fmla="*/ 379 w 384"/>
                <a:gd name="T17" fmla="*/ 59 h 121"/>
                <a:gd name="T18" fmla="*/ 379 w 384"/>
                <a:gd name="T19" fmla="*/ 59 h 121"/>
                <a:gd name="T20" fmla="*/ 379 w 384"/>
                <a:gd name="T21" fmla="*/ 71 h 121"/>
                <a:gd name="T22" fmla="*/ 384 w 384"/>
                <a:gd name="T23" fmla="*/ 71 h 121"/>
                <a:gd name="T24" fmla="*/ 384 w 384"/>
                <a:gd name="T25" fmla="*/ 91 h 121"/>
                <a:gd name="T26" fmla="*/ 380 w 384"/>
                <a:gd name="T27" fmla="*/ 111 h 121"/>
                <a:gd name="T28" fmla="*/ 377 w 384"/>
                <a:gd name="T29" fmla="*/ 121 h 121"/>
                <a:gd name="T30" fmla="*/ 377 w 384"/>
                <a:gd name="T31" fmla="*/ 119 h 121"/>
                <a:gd name="T32" fmla="*/ 377 w 384"/>
                <a:gd name="T33" fmla="*/ 119 h 121"/>
                <a:gd name="T34" fmla="*/ 375 w 384"/>
                <a:gd name="T35" fmla="*/ 119 h 121"/>
                <a:gd name="T36" fmla="*/ 375 w 384"/>
                <a:gd name="T37" fmla="*/ 119 h 121"/>
                <a:gd name="T38" fmla="*/ 374 w 384"/>
                <a:gd name="T39" fmla="*/ 119 h 121"/>
                <a:gd name="T40" fmla="*/ 374 w 384"/>
                <a:gd name="T41" fmla="*/ 119 h 121"/>
                <a:gd name="T42" fmla="*/ 374 w 384"/>
                <a:gd name="T43" fmla="*/ 119 h 121"/>
                <a:gd name="T44" fmla="*/ 372 w 384"/>
                <a:gd name="T45" fmla="*/ 119 h 121"/>
                <a:gd name="T46" fmla="*/ 375 w 384"/>
                <a:gd name="T47" fmla="*/ 109 h 121"/>
                <a:gd name="T48" fmla="*/ 379 w 384"/>
                <a:gd name="T49" fmla="*/ 91 h 121"/>
                <a:gd name="T50" fmla="*/ 379 w 384"/>
                <a:gd name="T51" fmla="*/ 71 h 121"/>
                <a:gd name="T52" fmla="*/ 384 w 384"/>
                <a:gd name="T53" fmla="*/ 71 h 121"/>
                <a:gd name="T54" fmla="*/ 13 w 384"/>
                <a:gd name="T55" fmla="*/ 0 h 121"/>
                <a:gd name="T56" fmla="*/ 8 w 384"/>
                <a:gd name="T57" fmla="*/ 15 h 121"/>
                <a:gd name="T58" fmla="*/ 3 w 384"/>
                <a:gd name="T59" fmla="*/ 33 h 121"/>
                <a:gd name="T60" fmla="*/ 0 w 384"/>
                <a:gd name="T61" fmla="*/ 53 h 121"/>
                <a:gd name="T62" fmla="*/ 0 w 384"/>
                <a:gd name="T63" fmla="*/ 55 h 121"/>
                <a:gd name="T64" fmla="*/ 2 w 384"/>
                <a:gd name="T65" fmla="*/ 55 h 121"/>
                <a:gd name="T66" fmla="*/ 2 w 384"/>
                <a:gd name="T67" fmla="*/ 55 h 121"/>
                <a:gd name="T68" fmla="*/ 2 w 384"/>
                <a:gd name="T69" fmla="*/ 55 h 121"/>
                <a:gd name="T70" fmla="*/ 3 w 384"/>
                <a:gd name="T71" fmla="*/ 55 h 121"/>
                <a:gd name="T72" fmla="*/ 3 w 384"/>
                <a:gd name="T73" fmla="*/ 55 h 121"/>
                <a:gd name="T74" fmla="*/ 3 w 384"/>
                <a:gd name="T75" fmla="*/ 55 h 121"/>
                <a:gd name="T76" fmla="*/ 5 w 384"/>
                <a:gd name="T77" fmla="*/ 55 h 121"/>
                <a:gd name="T78" fmla="*/ 5 w 384"/>
                <a:gd name="T79" fmla="*/ 55 h 121"/>
                <a:gd name="T80" fmla="*/ 5 w 384"/>
                <a:gd name="T81" fmla="*/ 55 h 121"/>
                <a:gd name="T82" fmla="*/ 5 w 384"/>
                <a:gd name="T83" fmla="*/ 55 h 121"/>
                <a:gd name="T84" fmla="*/ 5 w 384"/>
                <a:gd name="T85" fmla="*/ 55 h 121"/>
                <a:gd name="T86" fmla="*/ 5 w 384"/>
                <a:gd name="T87" fmla="*/ 55 h 121"/>
                <a:gd name="T88" fmla="*/ 5 w 384"/>
                <a:gd name="T89" fmla="*/ 55 h 121"/>
                <a:gd name="T90" fmla="*/ 5 w 384"/>
                <a:gd name="T91" fmla="*/ 55 h 121"/>
                <a:gd name="T92" fmla="*/ 5 w 384"/>
                <a:gd name="T93" fmla="*/ 55 h 121"/>
                <a:gd name="T94" fmla="*/ 5 w 384"/>
                <a:gd name="T95" fmla="*/ 55 h 121"/>
                <a:gd name="T96" fmla="*/ 5 w 384"/>
                <a:gd name="T97" fmla="*/ 53 h 121"/>
                <a:gd name="T98" fmla="*/ 8 w 384"/>
                <a:gd name="T99" fmla="*/ 35 h 121"/>
                <a:gd name="T100" fmla="*/ 13 w 384"/>
                <a:gd name="T101" fmla="*/ 16 h 121"/>
                <a:gd name="T102" fmla="*/ 18 w 384"/>
                <a:gd name="T103" fmla="*/ 1 h 121"/>
                <a:gd name="T104" fmla="*/ 18 w 384"/>
                <a:gd name="T105" fmla="*/ 1 h 121"/>
                <a:gd name="T106" fmla="*/ 17 w 384"/>
                <a:gd name="T107" fmla="*/ 1 h 121"/>
                <a:gd name="T108" fmla="*/ 17 w 384"/>
                <a:gd name="T109" fmla="*/ 0 h 121"/>
                <a:gd name="T110" fmla="*/ 17 w 384"/>
                <a:gd name="T111" fmla="*/ 0 h 121"/>
                <a:gd name="T112" fmla="*/ 15 w 384"/>
                <a:gd name="T113" fmla="*/ 0 h 121"/>
                <a:gd name="T114" fmla="*/ 15 w 384"/>
                <a:gd name="T115" fmla="*/ 0 h 121"/>
                <a:gd name="T116" fmla="*/ 15 w 384"/>
                <a:gd name="T117" fmla="*/ 0 h 121"/>
                <a:gd name="T118" fmla="*/ 13 w 384"/>
                <a:gd name="T119" fmla="*/ 0 h 1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4"/>
                <a:gd name="T181" fmla="*/ 0 h 121"/>
                <a:gd name="T182" fmla="*/ 384 w 384"/>
                <a:gd name="T183" fmla="*/ 121 h 1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4" h="121">
                  <a:moveTo>
                    <a:pt x="384" y="71"/>
                  </a:moveTo>
                  <a:lnTo>
                    <a:pt x="384" y="59"/>
                  </a:lnTo>
                  <a:lnTo>
                    <a:pt x="382" y="59"/>
                  </a:lnTo>
                  <a:lnTo>
                    <a:pt x="380" y="59"/>
                  </a:lnTo>
                  <a:lnTo>
                    <a:pt x="379" y="59"/>
                  </a:lnTo>
                  <a:lnTo>
                    <a:pt x="379" y="71"/>
                  </a:lnTo>
                  <a:lnTo>
                    <a:pt x="384" y="71"/>
                  </a:lnTo>
                  <a:lnTo>
                    <a:pt x="384" y="91"/>
                  </a:lnTo>
                  <a:lnTo>
                    <a:pt x="380" y="111"/>
                  </a:lnTo>
                  <a:lnTo>
                    <a:pt x="377" y="121"/>
                  </a:lnTo>
                  <a:lnTo>
                    <a:pt x="377" y="119"/>
                  </a:lnTo>
                  <a:lnTo>
                    <a:pt x="375" y="119"/>
                  </a:lnTo>
                  <a:lnTo>
                    <a:pt x="374" y="119"/>
                  </a:lnTo>
                  <a:lnTo>
                    <a:pt x="372" y="119"/>
                  </a:lnTo>
                  <a:lnTo>
                    <a:pt x="375" y="109"/>
                  </a:lnTo>
                  <a:lnTo>
                    <a:pt x="379" y="91"/>
                  </a:lnTo>
                  <a:lnTo>
                    <a:pt x="379" y="71"/>
                  </a:lnTo>
                  <a:lnTo>
                    <a:pt x="384" y="71"/>
                  </a:lnTo>
                  <a:close/>
                  <a:moveTo>
                    <a:pt x="13" y="0"/>
                  </a:moveTo>
                  <a:lnTo>
                    <a:pt x="8" y="15"/>
                  </a:lnTo>
                  <a:lnTo>
                    <a:pt x="3" y="33"/>
                  </a:lnTo>
                  <a:lnTo>
                    <a:pt x="0" y="53"/>
                  </a:lnTo>
                  <a:lnTo>
                    <a:pt x="0" y="55"/>
                  </a:lnTo>
                  <a:lnTo>
                    <a:pt x="2" y="55"/>
                  </a:lnTo>
                  <a:lnTo>
                    <a:pt x="3" y="55"/>
                  </a:lnTo>
                  <a:lnTo>
                    <a:pt x="5" y="55"/>
                  </a:lnTo>
                  <a:lnTo>
                    <a:pt x="5" y="53"/>
                  </a:lnTo>
                  <a:lnTo>
                    <a:pt x="8" y="35"/>
                  </a:lnTo>
                  <a:lnTo>
                    <a:pt x="13" y="16"/>
                  </a:lnTo>
                  <a:lnTo>
                    <a:pt x="18" y="1"/>
                  </a:lnTo>
                  <a:lnTo>
                    <a:pt x="17" y="1"/>
                  </a:lnTo>
                  <a:lnTo>
                    <a:pt x="17" y="0"/>
                  </a:lnTo>
                  <a:lnTo>
                    <a:pt x="15" y="0"/>
                  </a:lnTo>
                  <a:lnTo>
                    <a:pt x="13"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1" name="Freeform 388"/>
            <p:cNvSpPr>
              <a:spLocks noEditPoints="1"/>
            </p:cNvSpPr>
            <p:nvPr/>
          </p:nvSpPr>
          <p:spPr bwMode="auto">
            <a:xfrm>
              <a:off x="1843" y="2874"/>
              <a:ext cx="379" cy="119"/>
            </a:xfrm>
            <a:custGeom>
              <a:avLst/>
              <a:gdLst>
                <a:gd name="T0" fmla="*/ 379 w 379"/>
                <a:gd name="T1" fmla="*/ 71 h 119"/>
                <a:gd name="T2" fmla="*/ 377 w 379"/>
                <a:gd name="T3" fmla="*/ 59 h 119"/>
                <a:gd name="T4" fmla="*/ 377 w 379"/>
                <a:gd name="T5" fmla="*/ 59 h 119"/>
                <a:gd name="T6" fmla="*/ 376 w 379"/>
                <a:gd name="T7" fmla="*/ 59 h 119"/>
                <a:gd name="T8" fmla="*/ 376 w 379"/>
                <a:gd name="T9" fmla="*/ 59 h 119"/>
                <a:gd name="T10" fmla="*/ 376 w 379"/>
                <a:gd name="T11" fmla="*/ 59 h 119"/>
                <a:gd name="T12" fmla="*/ 374 w 379"/>
                <a:gd name="T13" fmla="*/ 59 h 119"/>
                <a:gd name="T14" fmla="*/ 374 w 379"/>
                <a:gd name="T15" fmla="*/ 59 h 119"/>
                <a:gd name="T16" fmla="*/ 374 w 379"/>
                <a:gd name="T17" fmla="*/ 59 h 119"/>
                <a:gd name="T18" fmla="*/ 372 w 379"/>
                <a:gd name="T19" fmla="*/ 59 h 119"/>
                <a:gd name="T20" fmla="*/ 374 w 379"/>
                <a:gd name="T21" fmla="*/ 71 h 119"/>
                <a:gd name="T22" fmla="*/ 379 w 379"/>
                <a:gd name="T23" fmla="*/ 71 h 119"/>
                <a:gd name="T24" fmla="*/ 377 w 379"/>
                <a:gd name="T25" fmla="*/ 91 h 119"/>
                <a:gd name="T26" fmla="*/ 374 w 379"/>
                <a:gd name="T27" fmla="*/ 109 h 119"/>
                <a:gd name="T28" fmla="*/ 372 w 379"/>
                <a:gd name="T29" fmla="*/ 119 h 119"/>
                <a:gd name="T30" fmla="*/ 371 w 379"/>
                <a:gd name="T31" fmla="*/ 119 h 119"/>
                <a:gd name="T32" fmla="*/ 371 w 379"/>
                <a:gd name="T33" fmla="*/ 119 h 119"/>
                <a:gd name="T34" fmla="*/ 371 w 379"/>
                <a:gd name="T35" fmla="*/ 119 h 119"/>
                <a:gd name="T36" fmla="*/ 369 w 379"/>
                <a:gd name="T37" fmla="*/ 119 h 119"/>
                <a:gd name="T38" fmla="*/ 369 w 379"/>
                <a:gd name="T39" fmla="*/ 119 h 119"/>
                <a:gd name="T40" fmla="*/ 367 w 379"/>
                <a:gd name="T41" fmla="*/ 119 h 119"/>
                <a:gd name="T42" fmla="*/ 367 w 379"/>
                <a:gd name="T43" fmla="*/ 119 h 119"/>
                <a:gd name="T44" fmla="*/ 367 w 379"/>
                <a:gd name="T45" fmla="*/ 119 h 119"/>
                <a:gd name="T46" fmla="*/ 369 w 379"/>
                <a:gd name="T47" fmla="*/ 109 h 119"/>
                <a:gd name="T48" fmla="*/ 372 w 379"/>
                <a:gd name="T49" fmla="*/ 91 h 119"/>
                <a:gd name="T50" fmla="*/ 374 w 379"/>
                <a:gd name="T51" fmla="*/ 71 h 119"/>
                <a:gd name="T52" fmla="*/ 379 w 379"/>
                <a:gd name="T53" fmla="*/ 71 h 119"/>
                <a:gd name="T54" fmla="*/ 14 w 379"/>
                <a:gd name="T55" fmla="*/ 0 h 119"/>
                <a:gd name="T56" fmla="*/ 7 w 379"/>
                <a:gd name="T57" fmla="*/ 15 h 119"/>
                <a:gd name="T58" fmla="*/ 4 w 379"/>
                <a:gd name="T59" fmla="*/ 33 h 119"/>
                <a:gd name="T60" fmla="*/ 0 w 379"/>
                <a:gd name="T61" fmla="*/ 53 h 119"/>
                <a:gd name="T62" fmla="*/ 0 w 379"/>
                <a:gd name="T63" fmla="*/ 55 h 119"/>
                <a:gd name="T64" fmla="*/ 0 w 379"/>
                <a:gd name="T65" fmla="*/ 55 h 119"/>
                <a:gd name="T66" fmla="*/ 0 w 379"/>
                <a:gd name="T67" fmla="*/ 55 h 119"/>
                <a:gd name="T68" fmla="*/ 0 w 379"/>
                <a:gd name="T69" fmla="*/ 55 h 119"/>
                <a:gd name="T70" fmla="*/ 0 w 379"/>
                <a:gd name="T71" fmla="*/ 55 h 119"/>
                <a:gd name="T72" fmla="*/ 2 w 379"/>
                <a:gd name="T73" fmla="*/ 55 h 119"/>
                <a:gd name="T74" fmla="*/ 2 w 379"/>
                <a:gd name="T75" fmla="*/ 55 h 119"/>
                <a:gd name="T76" fmla="*/ 2 w 379"/>
                <a:gd name="T77" fmla="*/ 55 h 119"/>
                <a:gd name="T78" fmla="*/ 2 w 379"/>
                <a:gd name="T79" fmla="*/ 55 h 119"/>
                <a:gd name="T80" fmla="*/ 2 w 379"/>
                <a:gd name="T81" fmla="*/ 55 h 119"/>
                <a:gd name="T82" fmla="*/ 4 w 379"/>
                <a:gd name="T83" fmla="*/ 55 h 119"/>
                <a:gd name="T84" fmla="*/ 4 w 379"/>
                <a:gd name="T85" fmla="*/ 56 h 119"/>
                <a:gd name="T86" fmla="*/ 4 w 379"/>
                <a:gd name="T87" fmla="*/ 56 h 119"/>
                <a:gd name="T88" fmla="*/ 4 w 379"/>
                <a:gd name="T89" fmla="*/ 56 h 119"/>
                <a:gd name="T90" fmla="*/ 4 w 379"/>
                <a:gd name="T91" fmla="*/ 56 h 119"/>
                <a:gd name="T92" fmla="*/ 5 w 379"/>
                <a:gd name="T93" fmla="*/ 56 h 119"/>
                <a:gd name="T94" fmla="*/ 5 w 379"/>
                <a:gd name="T95" fmla="*/ 56 h 119"/>
                <a:gd name="T96" fmla="*/ 5 w 379"/>
                <a:gd name="T97" fmla="*/ 53 h 119"/>
                <a:gd name="T98" fmla="*/ 9 w 379"/>
                <a:gd name="T99" fmla="*/ 35 h 119"/>
                <a:gd name="T100" fmla="*/ 12 w 379"/>
                <a:gd name="T101" fmla="*/ 16 h 119"/>
                <a:gd name="T102" fmla="*/ 19 w 379"/>
                <a:gd name="T103" fmla="*/ 1 h 119"/>
                <a:gd name="T104" fmla="*/ 17 w 379"/>
                <a:gd name="T105" fmla="*/ 1 h 119"/>
                <a:gd name="T106" fmla="*/ 17 w 379"/>
                <a:gd name="T107" fmla="*/ 1 h 119"/>
                <a:gd name="T108" fmla="*/ 17 w 379"/>
                <a:gd name="T109" fmla="*/ 1 h 119"/>
                <a:gd name="T110" fmla="*/ 15 w 379"/>
                <a:gd name="T111" fmla="*/ 1 h 119"/>
                <a:gd name="T112" fmla="*/ 15 w 379"/>
                <a:gd name="T113" fmla="*/ 1 h 119"/>
                <a:gd name="T114" fmla="*/ 14 w 379"/>
                <a:gd name="T115" fmla="*/ 1 h 119"/>
                <a:gd name="T116" fmla="*/ 14 w 379"/>
                <a:gd name="T117" fmla="*/ 0 h 119"/>
                <a:gd name="T118" fmla="*/ 14 w 379"/>
                <a:gd name="T119" fmla="*/ 0 h 1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9"/>
                <a:gd name="T181" fmla="*/ 0 h 119"/>
                <a:gd name="T182" fmla="*/ 379 w 379"/>
                <a:gd name="T183" fmla="*/ 119 h 1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9" h="119">
                  <a:moveTo>
                    <a:pt x="379" y="71"/>
                  </a:moveTo>
                  <a:lnTo>
                    <a:pt x="377" y="59"/>
                  </a:lnTo>
                  <a:lnTo>
                    <a:pt x="376" y="59"/>
                  </a:lnTo>
                  <a:lnTo>
                    <a:pt x="374" y="59"/>
                  </a:lnTo>
                  <a:lnTo>
                    <a:pt x="372" y="59"/>
                  </a:lnTo>
                  <a:lnTo>
                    <a:pt x="374" y="71"/>
                  </a:lnTo>
                  <a:lnTo>
                    <a:pt x="379" y="71"/>
                  </a:lnTo>
                  <a:lnTo>
                    <a:pt x="377" y="91"/>
                  </a:lnTo>
                  <a:lnTo>
                    <a:pt x="374" y="109"/>
                  </a:lnTo>
                  <a:lnTo>
                    <a:pt x="372" y="119"/>
                  </a:lnTo>
                  <a:lnTo>
                    <a:pt x="371" y="119"/>
                  </a:lnTo>
                  <a:lnTo>
                    <a:pt x="369" y="119"/>
                  </a:lnTo>
                  <a:lnTo>
                    <a:pt x="367" y="119"/>
                  </a:lnTo>
                  <a:lnTo>
                    <a:pt x="369" y="109"/>
                  </a:lnTo>
                  <a:lnTo>
                    <a:pt x="372" y="91"/>
                  </a:lnTo>
                  <a:lnTo>
                    <a:pt x="374" y="71"/>
                  </a:lnTo>
                  <a:lnTo>
                    <a:pt x="379" y="71"/>
                  </a:lnTo>
                  <a:close/>
                  <a:moveTo>
                    <a:pt x="14" y="0"/>
                  </a:moveTo>
                  <a:lnTo>
                    <a:pt x="7" y="15"/>
                  </a:lnTo>
                  <a:lnTo>
                    <a:pt x="4" y="33"/>
                  </a:lnTo>
                  <a:lnTo>
                    <a:pt x="0" y="53"/>
                  </a:lnTo>
                  <a:lnTo>
                    <a:pt x="0" y="55"/>
                  </a:lnTo>
                  <a:lnTo>
                    <a:pt x="2" y="55"/>
                  </a:lnTo>
                  <a:lnTo>
                    <a:pt x="4" y="55"/>
                  </a:lnTo>
                  <a:lnTo>
                    <a:pt x="4" y="56"/>
                  </a:lnTo>
                  <a:lnTo>
                    <a:pt x="5" y="56"/>
                  </a:lnTo>
                  <a:lnTo>
                    <a:pt x="5" y="53"/>
                  </a:lnTo>
                  <a:lnTo>
                    <a:pt x="9" y="35"/>
                  </a:lnTo>
                  <a:lnTo>
                    <a:pt x="12" y="16"/>
                  </a:lnTo>
                  <a:lnTo>
                    <a:pt x="19" y="1"/>
                  </a:lnTo>
                  <a:lnTo>
                    <a:pt x="17" y="1"/>
                  </a:lnTo>
                  <a:lnTo>
                    <a:pt x="15" y="1"/>
                  </a:lnTo>
                  <a:lnTo>
                    <a:pt x="14" y="1"/>
                  </a:lnTo>
                  <a:lnTo>
                    <a:pt x="14"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2" name="Freeform 389"/>
            <p:cNvSpPr>
              <a:spLocks noEditPoints="1"/>
            </p:cNvSpPr>
            <p:nvPr/>
          </p:nvSpPr>
          <p:spPr bwMode="auto">
            <a:xfrm>
              <a:off x="1845" y="2875"/>
              <a:ext cx="374" cy="118"/>
            </a:xfrm>
            <a:custGeom>
              <a:avLst/>
              <a:gdLst>
                <a:gd name="T0" fmla="*/ 374 w 374"/>
                <a:gd name="T1" fmla="*/ 70 h 118"/>
                <a:gd name="T2" fmla="*/ 374 w 374"/>
                <a:gd name="T3" fmla="*/ 58 h 118"/>
                <a:gd name="T4" fmla="*/ 372 w 374"/>
                <a:gd name="T5" fmla="*/ 58 h 118"/>
                <a:gd name="T6" fmla="*/ 372 w 374"/>
                <a:gd name="T7" fmla="*/ 58 h 118"/>
                <a:gd name="T8" fmla="*/ 372 w 374"/>
                <a:gd name="T9" fmla="*/ 58 h 118"/>
                <a:gd name="T10" fmla="*/ 370 w 374"/>
                <a:gd name="T11" fmla="*/ 58 h 118"/>
                <a:gd name="T12" fmla="*/ 370 w 374"/>
                <a:gd name="T13" fmla="*/ 58 h 118"/>
                <a:gd name="T14" fmla="*/ 369 w 374"/>
                <a:gd name="T15" fmla="*/ 58 h 118"/>
                <a:gd name="T16" fmla="*/ 369 w 374"/>
                <a:gd name="T17" fmla="*/ 58 h 118"/>
                <a:gd name="T18" fmla="*/ 369 w 374"/>
                <a:gd name="T19" fmla="*/ 58 h 118"/>
                <a:gd name="T20" fmla="*/ 369 w 374"/>
                <a:gd name="T21" fmla="*/ 70 h 118"/>
                <a:gd name="T22" fmla="*/ 374 w 374"/>
                <a:gd name="T23" fmla="*/ 70 h 118"/>
                <a:gd name="T24" fmla="*/ 374 w 374"/>
                <a:gd name="T25" fmla="*/ 90 h 118"/>
                <a:gd name="T26" fmla="*/ 370 w 374"/>
                <a:gd name="T27" fmla="*/ 108 h 118"/>
                <a:gd name="T28" fmla="*/ 367 w 374"/>
                <a:gd name="T29" fmla="*/ 118 h 118"/>
                <a:gd name="T30" fmla="*/ 367 w 374"/>
                <a:gd name="T31" fmla="*/ 118 h 118"/>
                <a:gd name="T32" fmla="*/ 365 w 374"/>
                <a:gd name="T33" fmla="*/ 118 h 118"/>
                <a:gd name="T34" fmla="*/ 365 w 374"/>
                <a:gd name="T35" fmla="*/ 118 h 118"/>
                <a:gd name="T36" fmla="*/ 365 w 374"/>
                <a:gd name="T37" fmla="*/ 118 h 118"/>
                <a:gd name="T38" fmla="*/ 364 w 374"/>
                <a:gd name="T39" fmla="*/ 118 h 118"/>
                <a:gd name="T40" fmla="*/ 364 w 374"/>
                <a:gd name="T41" fmla="*/ 118 h 118"/>
                <a:gd name="T42" fmla="*/ 364 w 374"/>
                <a:gd name="T43" fmla="*/ 118 h 118"/>
                <a:gd name="T44" fmla="*/ 362 w 374"/>
                <a:gd name="T45" fmla="*/ 118 h 118"/>
                <a:gd name="T46" fmla="*/ 365 w 374"/>
                <a:gd name="T47" fmla="*/ 108 h 118"/>
                <a:gd name="T48" fmla="*/ 369 w 374"/>
                <a:gd name="T49" fmla="*/ 90 h 118"/>
                <a:gd name="T50" fmla="*/ 369 w 374"/>
                <a:gd name="T51" fmla="*/ 70 h 118"/>
                <a:gd name="T52" fmla="*/ 374 w 374"/>
                <a:gd name="T53" fmla="*/ 70 h 118"/>
                <a:gd name="T54" fmla="*/ 13 w 374"/>
                <a:gd name="T55" fmla="*/ 0 h 118"/>
                <a:gd name="T56" fmla="*/ 8 w 374"/>
                <a:gd name="T57" fmla="*/ 15 h 118"/>
                <a:gd name="T58" fmla="*/ 3 w 374"/>
                <a:gd name="T59" fmla="*/ 34 h 118"/>
                <a:gd name="T60" fmla="*/ 0 w 374"/>
                <a:gd name="T61" fmla="*/ 52 h 118"/>
                <a:gd name="T62" fmla="*/ 0 w 374"/>
                <a:gd name="T63" fmla="*/ 54 h 118"/>
                <a:gd name="T64" fmla="*/ 2 w 374"/>
                <a:gd name="T65" fmla="*/ 54 h 118"/>
                <a:gd name="T66" fmla="*/ 2 w 374"/>
                <a:gd name="T67" fmla="*/ 55 h 118"/>
                <a:gd name="T68" fmla="*/ 2 w 374"/>
                <a:gd name="T69" fmla="*/ 55 h 118"/>
                <a:gd name="T70" fmla="*/ 3 w 374"/>
                <a:gd name="T71" fmla="*/ 55 h 118"/>
                <a:gd name="T72" fmla="*/ 3 w 374"/>
                <a:gd name="T73" fmla="*/ 55 h 118"/>
                <a:gd name="T74" fmla="*/ 3 w 374"/>
                <a:gd name="T75" fmla="*/ 55 h 118"/>
                <a:gd name="T76" fmla="*/ 5 w 374"/>
                <a:gd name="T77" fmla="*/ 55 h 118"/>
                <a:gd name="T78" fmla="*/ 5 w 374"/>
                <a:gd name="T79" fmla="*/ 55 h 118"/>
                <a:gd name="T80" fmla="*/ 5 w 374"/>
                <a:gd name="T81" fmla="*/ 52 h 118"/>
                <a:gd name="T82" fmla="*/ 8 w 374"/>
                <a:gd name="T83" fmla="*/ 34 h 118"/>
                <a:gd name="T84" fmla="*/ 13 w 374"/>
                <a:gd name="T85" fmla="*/ 17 h 118"/>
                <a:gd name="T86" fmla="*/ 18 w 374"/>
                <a:gd name="T87" fmla="*/ 0 h 118"/>
                <a:gd name="T88" fmla="*/ 18 w 374"/>
                <a:gd name="T89" fmla="*/ 0 h 118"/>
                <a:gd name="T90" fmla="*/ 17 w 374"/>
                <a:gd name="T91" fmla="*/ 0 h 118"/>
                <a:gd name="T92" fmla="*/ 17 w 374"/>
                <a:gd name="T93" fmla="*/ 0 h 118"/>
                <a:gd name="T94" fmla="*/ 17 w 374"/>
                <a:gd name="T95" fmla="*/ 0 h 118"/>
                <a:gd name="T96" fmla="*/ 15 w 374"/>
                <a:gd name="T97" fmla="*/ 0 h 118"/>
                <a:gd name="T98" fmla="*/ 15 w 374"/>
                <a:gd name="T99" fmla="*/ 0 h 118"/>
                <a:gd name="T100" fmla="*/ 15 w 374"/>
                <a:gd name="T101" fmla="*/ 0 h 118"/>
                <a:gd name="T102" fmla="*/ 13 w 374"/>
                <a:gd name="T103" fmla="*/ 0 h 1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4"/>
                <a:gd name="T157" fmla="*/ 0 h 118"/>
                <a:gd name="T158" fmla="*/ 374 w 374"/>
                <a:gd name="T159" fmla="*/ 118 h 1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4" h="118">
                  <a:moveTo>
                    <a:pt x="374" y="70"/>
                  </a:moveTo>
                  <a:lnTo>
                    <a:pt x="374" y="58"/>
                  </a:lnTo>
                  <a:lnTo>
                    <a:pt x="372" y="58"/>
                  </a:lnTo>
                  <a:lnTo>
                    <a:pt x="370" y="58"/>
                  </a:lnTo>
                  <a:lnTo>
                    <a:pt x="369" y="58"/>
                  </a:lnTo>
                  <a:lnTo>
                    <a:pt x="369" y="70"/>
                  </a:lnTo>
                  <a:lnTo>
                    <a:pt x="374" y="70"/>
                  </a:lnTo>
                  <a:lnTo>
                    <a:pt x="374" y="90"/>
                  </a:lnTo>
                  <a:lnTo>
                    <a:pt x="370" y="108"/>
                  </a:lnTo>
                  <a:lnTo>
                    <a:pt x="367" y="118"/>
                  </a:lnTo>
                  <a:lnTo>
                    <a:pt x="365" y="118"/>
                  </a:lnTo>
                  <a:lnTo>
                    <a:pt x="364" y="118"/>
                  </a:lnTo>
                  <a:lnTo>
                    <a:pt x="362" y="118"/>
                  </a:lnTo>
                  <a:lnTo>
                    <a:pt x="365" y="108"/>
                  </a:lnTo>
                  <a:lnTo>
                    <a:pt x="369" y="90"/>
                  </a:lnTo>
                  <a:lnTo>
                    <a:pt x="369" y="70"/>
                  </a:lnTo>
                  <a:lnTo>
                    <a:pt x="374" y="70"/>
                  </a:lnTo>
                  <a:close/>
                  <a:moveTo>
                    <a:pt x="13" y="0"/>
                  </a:moveTo>
                  <a:lnTo>
                    <a:pt x="8" y="15"/>
                  </a:lnTo>
                  <a:lnTo>
                    <a:pt x="3" y="34"/>
                  </a:lnTo>
                  <a:lnTo>
                    <a:pt x="0" y="52"/>
                  </a:lnTo>
                  <a:lnTo>
                    <a:pt x="0" y="54"/>
                  </a:lnTo>
                  <a:lnTo>
                    <a:pt x="2" y="54"/>
                  </a:lnTo>
                  <a:lnTo>
                    <a:pt x="2" y="55"/>
                  </a:lnTo>
                  <a:lnTo>
                    <a:pt x="3" y="55"/>
                  </a:lnTo>
                  <a:lnTo>
                    <a:pt x="5" y="55"/>
                  </a:lnTo>
                  <a:lnTo>
                    <a:pt x="5" y="52"/>
                  </a:lnTo>
                  <a:lnTo>
                    <a:pt x="8" y="34"/>
                  </a:lnTo>
                  <a:lnTo>
                    <a:pt x="13" y="17"/>
                  </a:lnTo>
                  <a:lnTo>
                    <a:pt x="18" y="0"/>
                  </a:lnTo>
                  <a:lnTo>
                    <a:pt x="17" y="0"/>
                  </a:lnTo>
                  <a:lnTo>
                    <a:pt x="15" y="0"/>
                  </a:lnTo>
                  <a:lnTo>
                    <a:pt x="13"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3" name="Freeform 390"/>
            <p:cNvSpPr>
              <a:spLocks noEditPoints="1"/>
            </p:cNvSpPr>
            <p:nvPr/>
          </p:nvSpPr>
          <p:spPr bwMode="auto">
            <a:xfrm>
              <a:off x="1848" y="2875"/>
              <a:ext cx="369" cy="118"/>
            </a:xfrm>
            <a:custGeom>
              <a:avLst/>
              <a:gdLst>
                <a:gd name="T0" fmla="*/ 369 w 369"/>
                <a:gd name="T1" fmla="*/ 70 h 118"/>
                <a:gd name="T2" fmla="*/ 367 w 369"/>
                <a:gd name="T3" fmla="*/ 58 h 118"/>
                <a:gd name="T4" fmla="*/ 367 w 369"/>
                <a:gd name="T5" fmla="*/ 58 h 118"/>
                <a:gd name="T6" fmla="*/ 366 w 369"/>
                <a:gd name="T7" fmla="*/ 58 h 118"/>
                <a:gd name="T8" fmla="*/ 366 w 369"/>
                <a:gd name="T9" fmla="*/ 58 h 118"/>
                <a:gd name="T10" fmla="*/ 366 w 369"/>
                <a:gd name="T11" fmla="*/ 58 h 118"/>
                <a:gd name="T12" fmla="*/ 364 w 369"/>
                <a:gd name="T13" fmla="*/ 58 h 118"/>
                <a:gd name="T14" fmla="*/ 364 w 369"/>
                <a:gd name="T15" fmla="*/ 58 h 118"/>
                <a:gd name="T16" fmla="*/ 364 w 369"/>
                <a:gd name="T17" fmla="*/ 58 h 118"/>
                <a:gd name="T18" fmla="*/ 362 w 369"/>
                <a:gd name="T19" fmla="*/ 58 h 118"/>
                <a:gd name="T20" fmla="*/ 364 w 369"/>
                <a:gd name="T21" fmla="*/ 70 h 118"/>
                <a:gd name="T22" fmla="*/ 369 w 369"/>
                <a:gd name="T23" fmla="*/ 70 h 118"/>
                <a:gd name="T24" fmla="*/ 367 w 369"/>
                <a:gd name="T25" fmla="*/ 90 h 118"/>
                <a:gd name="T26" fmla="*/ 364 w 369"/>
                <a:gd name="T27" fmla="*/ 108 h 118"/>
                <a:gd name="T28" fmla="*/ 362 w 369"/>
                <a:gd name="T29" fmla="*/ 118 h 118"/>
                <a:gd name="T30" fmla="*/ 361 w 369"/>
                <a:gd name="T31" fmla="*/ 118 h 118"/>
                <a:gd name="T32" fmla="*/ 361 w 369"/>
                <a:gd name="T33" fmla="*/ 118 h 118"/>
                <a:gd name="T34" fmla="*/ 361 w 369"/>
                <a:gd name="T35" fmla="*/ 118 h 118"/>
                <a:gd name="T36" fmla="*/ 359 w 369"/>
                <a:gd name="T37" fmla="*/ 118 h 118"/>
                <a:gd name="T38" fmla="*/ 359 w 369"/>
                <a:gd name="T39" fmla="*/ 118 h 118"/>
                <a:gd name="T40" fmla="*/ 357 w 369"/>
                <a:gd name="T41" fmla="*/ 118 h 118"/>
                <a:gd name="T42" fmla="*/ 357 w 369"/>
                <a:gd name="T43" fmla="*/ 118 h 118"/>
                <a:gd name="T44" fmla="*/ 357 w 369"/>
                <a:gd name="T45" fmla="*/ 118 h 118"/>
                <a:gd name="T46" fmla="*/ 359 w 369"/>
                <a:gd name="T47" fmla="*/ 107 h 118"/>
                <a:gd name="T48" fmla="*/ 362 w 369"/>
                <a:gd name="T49" fmla="*/ 88 h 118"/>
                <a:gd name="T50" fmla="*/ 364 w 369"/>
                <a:gd name="T51" fmla="*/ 70 h 118"/>
                <a:gd name="T52" fmla="*/ 369 w 369"/>
                <a:gd name="T53" fmla="*/ 70 h 118"/>
                <a:gd name="T54" fmla="*/ 14 w 369"/>
                <a:gd name="T55" fmla="*/ 0 h 118"/>
                <a:gd name="T56" fmla="*/ 7 w 369"/>
                <a:gd name="T57" fmla="*/ 15 h 118"/>
                <a:gd name="T58" fmla="*/ 4 w 369"/>
                <a:gd name="T59" fmla="*/ 34 h 118"/>
                <a:gd name="T60" fmla="*/ 0 w 369"/>
                <a:gd name="T61" fmla="*/ 52 h 118"/>
                <a:gd name="T62" fmla="*/ 0 w 369"/>
                <a:gd name="T63" fmla="*/ 55 h 118"/>
                <a:gd name="T64" fmla="*/ 0 w 369"/>
                <a:gd name="T65" fmla="*/ 55 h 118"/>
                <a:gd name="T66" fmla="*/ 0 w 369"/>
                <a:gd name="T67" fmla="*/ 55 h 118"/>
                <a:gd name="T68" fmla="*/ 2 w 369"/>
                <a:gd name="T69" fmla="*/ 55 h 118"/>
                <a:gd name="T70" fmla="*/ 2 w 369"/>
                <a:gd name="T71" fmla="*/ 55 h 118"/>
                <a:gd name="T72" fmla="*/ 4 w 369"/>
                <a:gd name="T73" fmla="*/ 55 h 118"/>
                <a:gd name="T74" fmla="*/ 4 w 369"/>
                <a:gd name="T75" fmla="*/ 55 h 118"/>
                <a:gd name="T76" fmla="*/ 4 w 369"/>
                <a:gd name="T77" fmla="*/ 55 h 118"/>
                <a:gd name="T78" fmla="*/ 5 w 369"/>
                <a:gd name="T79" fmla="*/ 55 h 118"/>
                <a:gd name="T80" fmla="*/ 5 w 369"/>
                <a:gd name="T81" fmla="*/ 52 h 118"/>
                <a:gd name="T82" fmla="*/ 7 w 369"/>
                <a:gd name="T83" fmla="*/ 35 h 118"/>
                <a:gd name="T84" fmla="*/ 12 w 369"/>
                <a:gd name="T85" fmla="*/ 17 h 118"/>
                <a:gd name="T86" fmla="*/ 19 w 369"/>
                <a:gd name="T87" fmla="*/ 2 h 118"/>
                <a:gd name="T88" fmla="*/ 17 w 369"/>
                <a:gd name="T89" fmla="*/ 2 h 118"/>
                <a:gd name="T90" fmla="*/ 17 w 369"/>
                <a:gd name="T91" fmla="*/ 0 h 118"/>
                <a:gd name="T92" fmla="*/ 17 w 369"/>
                <a:gd name="T93" fmla="*/ 0 h 118"/>
                <a:gd name="T94" fmla="*/ 15 w 369"/>
                <a:gd name="T95" fmla="*/ 0 h 118"/>
                <a:gd name="T96" fmla="*/ 15 w 369"/>
                <a:gd name="T97" fmla="*/ 0 h 118"/>
                <a:gd name="T98" fmla="*/ 14 w 369"/>
                <a:gd name="T99" fmla="*/ 0 h 118"/>
                <a:gd name="T100" fmla="*/ 14 w 369"/>
                <a:gd name="T101" fmla="*/ 0 h 118"/>
                <a:gd name="T102" fmla="*/ 14 w 369"/>
                <a:gd name="T103" fmla="*/ 0 h 1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9"/>
                <a:gd name="T157" fmla="*/ 0 h 118"/>
                <a:gd name="T158" fmla="*/ 369 w 369"/>
                <a:gd name="T159" fmla="*/ 118 h 1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69" h="118">
                  <a:moveTo>
                    <a:pt x="369" y="70"/>
                  </a:moveTo>
                  <a:lnTo>
                    <a:pt x="367" y="58"/>
                  </a:lnTo>
                  <a:lnTo>
                    <a:pt x="366" y="58"/>
                  </a:lnTo>
                  <a:lnTo>
                    <a:pt x="364" y="58"/>
                  </a:lnTo>
                  <a:lnTo>
                    <a:pt x="362" y="58"/>
                  </a:lnTo>
                  <a:lnTo>
                    <a:pt x="364" y="70"/>
                  </a:lnTo>
                  <a:lnTo>
                    <a:pt x="369" y="70"/>
                  </a:lnTo>
                  <a:lnTo>
                    <a:pt x="367" y="90"/>
                  </a:lnTo>
                  <a:lnTo>
                    <a:pt x="364" y="108"/>
                  </a:lnTo>
                  <a:lnTo>
                    <a:pt x="362" y="118"/>
                  </a:lnTo>
                  <a:lnTo>
                    <a:pt x="361" y="118"/>
                  </a:lnTo>
                  <a:lnTo>
                    <a:pt x="359" y="118"/>
                  </a:lnTo>
                  <a:lnTo>
                    <a:pt x="357" y="118"/>
                  </a:lnTo>
                  <a:lnTo>
                    <a:pt x="359" y="107"/>
                  </a:lnTo>
                  <a:lnTo>
                    <a:pt x="362" y="88"/>
                  </a:lnTo>
                  <a:lnTo>
                    <a:pt x="364" y="70"/>
                  </a:lnTo>
                  <a:lnTo>
                    <a:pt x="369" y="70"/>
                  </a:lnTo>
                  <a:close/>
                  <a:moveTo>
                    <a:pt x="14" y="0"/>
                  </a:moveTo>
                  <a:lnTo>
                    <a:pt x="7" y="15"/>
                  </a:lnTo>
                  <a:lnTo>
                    <a:pt x="4" y="34"/>
                  </a:lnTo>
                  <a:lnTo>
                    <a:pt x="0" y="52"/>
                  </a:lnTo>
                  <a:lnTo>
                    <a:pt x="0" y="55"/>
                  </a:lnTo>
                  <a:lnTo>
                    <a:pt x="2" y="55"/>
                  </a:lnTo>
                  <a:lnTo>
                    <a:pt x="4" y="55"/>
                  </a:lnTo>
                  <a:lnTo>
                    <a:pt x="5" y="55"/>
                  </a:lnTo>
                  <a:lnTo>
                    <a:pt x="5" y="52"/>
                  </a:lnTo>
                  <a:lnTo>
                    <a:pt x="7" y="35"/>
                  </a:lnTo>
                  <a:lnTo>
                    <a:pt x="12" y="17"/>
                  </a:lnTo>
                  <a:lnTo>
                    <a:pt x="19" y="2"/>
                  </a:lnTo>
                  <a:lnTo>
                    <a:pt x="17" y="2"/>
                  </a:lnTo>
                  <a:lnTo>
                    <a:pt x="17" y="0"/>
                  </a:lnTo>
                  <a:lnTo>
                    <a:pt x="15" y="0"/>
                  </a:lnTo>
                  <a:lnTo>
                    <a:pt x="14"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4" name="Freeform 391"/>
            <p:cNvSpPr>
              <a:spLocks noEditPoints="1"/>
            </p:cNvSpPr>
            <p:nvPr/>
          </p:nvSpPr>
          <p:spPr bwMode="auto">
            <a:xfrm>
              <a:off x="1850" y="2875"/>
              <a:ext cx="364" cy="118"/>
            </a:xfrm>
            <a:custGeom>
              <a:avLst/>
              <a:gdLst>
                <a:gd name="T0" fmla="*/ 364 w 364"/>
                <a:gd name="T1" fmla="*/ 70 h 118"/>
                <a:gd name="T2" fmla="*/ 364 w 364"/>
                <a:gd name="T3" fmla="*/ 58 h 118"/>
                <a:gd name="T4" fmla="*/ 362 w 364"/>
                <a:gd name="T5" fmla="*/ 58 h 118"/>
                <a:gd name="T6" fmla="*/ 362 w 364"/>
                <a:gd name="T7" fmla="*/ 58 h 118"/>
                <a:gd name="T8" fmla="*/ 362 w 364"/>
                <a:gd name="T9" fmla="*/ 58 h 118"/>
                <a:gd name="T10" fmla="*/ 360 w 364"/>
                <a:gd name="T11" fmla="*/ 58 h 118"/>
                <a:gd name="T12" fmla="*/ 360 w 364"/>
                <a:gd name="T13" fmla="*/ 58 h 118"/>
                <a:gd name="T14" fmla="*/ 359 w 364"/>
                <a:gd name="T15" fmla="*/ 58 h 118"/>
                <a:gd name="T16" fmla="*/ 359 w 364"/>
                <a:gd name="T17" fmla="*/ 58 h 118"/>
                <a:gd name="T18" fmla="*/ 359 w 364"/>
                <a:gd name="T19" fmla="*/ 58 h 118"/>
                <a:gd name="T20" fmla="*/ 359 w 364"/>
                <a:gd name="T21" fmla="*/ 70 h 118"/>
                <a:gd name="T22" fmla="*/ 364 w 364"/>
                <a:gd name="T23" fmla="*/ 70 h 118"/>
                <a:gd name="T24" fmla="*/ 364 w 364"/>
                <a:gd name="T25" fmla="*/ 90 h 118"/>
                <a:gd name="T26" fmla="*/ 360 w 364"/>
                <a:gd name="T27" fmla="*/ 108 h 118"/>
                <a:gd name="T28" fmla="*/ 357 w 364"/>
                <a:gd name="T29" fmla="*/ 118 h 118"/>
                <a:gd name="T30" fmla="*/ 357 w 364"/>
                <a:gd name="T31" fmla="*/ 118 h 118"/>
                <a:gd name="T32" fmla="*/ 355 w 364"/>
                <a:gd name="T33" fmla="*/ 118 h 118"/>
                <a:gd name="T34" fmla="*/ 355 w 364"/>
                <a:gd name="T35" fmla="*/ 118 h 118"/>
                <a:gd name="T36" fmla="*/ 355 w 364"/>
                <a:gd name="T37" fmla="*/ 118 h 118"/>
                <a:gd name="T38" fmla="*/ 354 w 364"/>
                <a:gd name="T39" fmla="*/ 118 h 118"/>
                <a:gd name="T40" fmla="*/ 354 w 364"/>
                <a:gd name="T41" fmla="*/ 118 h 118"/>
                <a:gd name="T42" fmla="*/ 352 w 364"/>
                <a:gd name="T43" fmla="*/ 118 h 118"/>
                <a:gd name="T44" fmla="*/ 352 w 364"/>
                <a:gd name="T45" fmla="*/ 118 h 118"/>
                <a:gd name="T46" fmla="*/ 355 w 364"/>
                <a:gd name="T47" fmla="*/ 107 h 118"/>
                <a:gd name="T48" fmla="*/ 359 w 364"/>
                <a:gd name="T49" fmla="*/ 88 h 118"/>
                <a:gd name="T50" fmla="*/ 359 w 364"/>
                <a:gd name="T51" fmla="*/ 70 h 118"/>
                <a:gd name="T52" fmla="*/ 364 w 364"/>
                <a:gd name="T53" fmla="*/ 70 h 118"/>
                <a:gd name="T54" fmla="*/ 13 w 364"/>
                <a:gd name="T55" fmla="*/ 0 h 118"/>
                <a:gd name="T56" fmla="*/ 8 w 364"/>
                <a:gd name="T57" fmla="*/ 17 h 118"/>
                <a:gd name="T58" fmla="*/ 3 w 364"/>
                <a:gd name="T59" fmla="*/ 34 h 118"/>
                <a:gd name="T60" fmla="*/ 0 w 364"/>
                <a:gd name="T61" fmla="*/ 52 h 118"/>
                <a:gd name="T62" fmla="*/ 0 w 364"/>
                <a:gd name="T63" fmla="*/ 55 h 118"/>
                <a:gd name="T64" fmla="*/ 2 w 364"/>
                <a:gd name="T65" fmla="*/ 55 h 118"/>
                <a:gd name="T66" fmla="*/ 2 w 364"/>
                <a:gd name="T67" fmla="*/ 55 h 118"/>
                <a:gd name="T68" fmla="*/ 2 w 364"/>
                <a:gd name="T69" fmla="*/ 55 h 118"/>
                <a:gd name="T70" fmla="*/ 3 w 364"/>
                <a:gd name="T71" fmla="*/ 55 h 118"/>
                <a:gd name="T72" fmla="*/ 3 w 364"/>
                <a:gd name="T73" fmla="*/ 55 h 118"/>
                <a:gd name="T74" fmla="*/ 3 w 364"/>
                <a:gd name="T75" fmla="*/ 55 h 118"/>
                <a:gd name="T76" fmla="*/ 5 w 364"/>
                <a:gd name="T77" fmla="*/ 57 h 118"/>
                <a:gd name="T78" fmla="*/ 5 w 364"/>
                <a:gd name="T79" fmla="*/ 57 h 118"/>
                <a:gd name="T80" fmla="*/ 5 w 364"/>
                <a:gd name="T81" fmla="*/ 54 h 118"/>
                <a:gd name="T82" fmla="*/ 8 w 364"/>
                <a:gd name="T83" fmla="*/ 35 h 118"/>
                <a:gd name="T84" fmla="*/ 13 w 364"/>
                <a:gd name="T85" fmla="*/ 19 h 118"/>
                <a:gd name="T86" fmla="*/ 18 w 364"/>
                <a:gd name="T87" fmla="*/ 2 h 118"/>
                <a:gd name="T88" fmla="*/ 18 w 364"/>
                <a:gd name="T89" fmla="*/ 2 h 118"/>
                <a:gd name="T90" fmla="*/ 17 w 364"/>
                <a:gd name="T91" fmla="*/ 2 h 118"/>
                <a:gd name="T92" fmla="*/ 17 w 364"/>
                <a:gd name="T93" fmla="*/ 2 h 118"/>
                <a:gd name="T94" fmla="*/ 17 w 364"/>
                <a:gd name="T95" fmla="*/ 2 h 118"/>
                <a:gd name="T96" fmla="*/ 15 w 364"/>
                <a:gd name="T97" fmla="*/ 2 h 118"/>
                <a:gd name="T98" fmla="*/ 15 w 364"/>
                <a:gd name="T99" fmla="*/ 0 h 118"/>
                <a:gd name="T100" fmla="*/ 15 w 364"/>
                <a:gd name="T101" fmla="*/ 0 h 118"/>
                <a:gd name="T102" fmla="*/ 13 w 364"/>
                <a:gd name="T103" fmla="*/ 0 h 1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4"/>
                <a:gd name="T157" fmla="*/ 0 h 118"/>
                <a:gd name="T158" fmla="*/ 364 w 364"/>
                <a:gd name="T159" fmla="*/ 118 h 1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64" h="118">
                  <a:moveTo>
                    <a:pt x="364" y="70"/>
                  </a:moveTo>
                  <a:lnTo>
                    <a:pt x="364" y="58"/>
                  </a:lnTo>
                  <a:lnTo>
                    <a:pt x="362" y="58"/>
                  </a:lnTo>
                  <a:lnTo>
                    <a:pt x="360" y="58"/>
                  </a:lnTo>
                  <a:lnTo>
                    <a:pt x="359" y="58"/>
                  </a:lnTo>
                  <a:lnTo>
                    <a:pt x="359" y="70"/>
                  </a:lnTo>
                  <a:lnTo>
                    <a:pt x="364" y="70"/>
                  </a:lnTo>
                  <a:lnTo>
                    <a:pt x="364" y="90"/>
                  </a:lnTo>
                  <a:lnTo>
                    <a:pt x="360" y="108"/>
                  </a:lnTo>
                  <a:lnTo>
                    <a:pt x="357" y="118"/>
                  </a:lnTo>
                  <a:lnTo>
                    <a:pt x="355" y="118"/>
                  </a:lnTo>
                  <a:lnTo>
                    <a:pt x="354" y="118"/>
                  </a:lnTo>
                  <a:lnTo>
                    <a:pt x="352" y="118"/>
                  </a:lnTo>
                  <a:lnTo>
                    <a:pt x="355" y="107"/>
                  </a:lnTo>
                  <a:lnTo>
                    <a:pt x="359" y="88"/>
                  </a:lnTo>
                  <a:lnTo>
                    <a:pt x="359" y="70"/>
                  </a:lnTo>
                  <a:lnTo>
                    <a:pt x="364" y="70"/>
                  </a:lnTo>
                  <a:close/>
                  <a:moveTo>
                    <a:pt x="13" y="0"/>
                  </a:moveTo>
                  <a:lnTo>
                    <a:pt x="8" y="17"/>
                  </a:lnTo>
                  <a:lnTo>
                    <a:pt x="3" y="34"/>
                  </a:lnTo>
                  <a:lnTo>
                    <a:pt x="0" y="52"/>
                  </a:lnTo>
                  <a:lnTo>
                    <a:pt x="0" y="55"/>
                  </a:lnTo>
                  <a:lnTo>
                    <a:pt x="2" y="55"/>
                  </a:lnTo>
                  <a:lnTo>
                    <a:pt x="3" y="55"/>
                  </a:lnTo>
                  <a:lnTo>
                    <a:pt x="5" y="57"/>
                  </a:lnTo>
                  <a:lnTo>
                    <a:pt x="5" y="54"/>
                  </a:lnTo>
                  <a:lnTo>
                    <a:pt x="8" y="35"/>
                  </a:lnTo>
                  <a:lnTo>
                    <a:pt x="13" y="19"/>
                  </a:lnTo>
                  <a:lnTo>
                    <a:pt x="18" y="2"/>
                  </a:lnTo>
                  <a:lnTo>
                    <a:pt x="17" y="2"/>
                  </a:lnTo>
                  <a:lnTo>
                    <a:pt x="15" y="2"/>
                  </a:lnTo>
                  <a:lnTo>
                    <a:pt x="15" y="0"/>
                  </a:lnTo>
                  <a:lnTo>
                    <a:pt x="13"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5" name="Freeform 392"/>
            <p:cNvSpPr>
              <a:spLocks noEditPoints="1"/>
            </p:cNvSpPr>
            <p:nvPr/>
          </p:nvSpPr>
          <p:spPr bwMode="auto">
            <a:xfrm>
              <a:off x="1853" y="2877"/>
              <a:ext cx="359" cy="116"/>
            </a:xfrm>
            <a:custGeom>
              <a:avLst/>
              <a:gdLst>
                <a:gd name="T0" fmla="*/ 359 w 359"/>
                <a:gd name="T1" fmla="*/ 68 h 116"/>
                <a:gd name="T2" fmla="*/ 357 w 359"/>
                <a:gd name="T3" fmla="*/ 56 h 116"/>
                <a:gd name="T4" fmla="*/ 357 w 359"/>
                <a:gd name="T5" fmla="*/ 56 h 116"/>
                <a:gd name="T6" fmla="*/ 356 w 359"/>
                <a:gd name="T7" fmla="*/ 56 h 116"/>
                <a:gd name="T8" fmla="*/ 356 w 359"/>
                <a:gd name="T9" fmla="*/ 56 h 116"/>
                <a:gd name="T10" fmla="*/ 356 w 359"/>
                <a:gd name="T11" fmla="*/ 56 h 116"/>
                <a:gd name="T12" fmla="*/ 354 w 359"/>
                <a:gd name="T13" fmla="*/ 56 h 116"/>
                <a:gd name="T14" fmla="*/ 354 w 359"/>
                <a:gd name="T15" fmla="*/ 56 h 116"/>
                <a:gd name="T16" fmla="*/ 354 w 359"/>
                <a:gd name="T17" fmla="*/ 56 h 116"/>
                <a:gd name="T18" fmla="*/ 352 w 359"/>
                <a:gd name="T19" fmla="*/ 56 h 116"/>
                <a:gd name="T20" fmla="*/ 354 w 359"/>
                <a:gd name="T21" fmla="*/ 68 h 116"/>
                <a:gd name="T22" fmla="*/ 359 w 359"/>
                <a:gd name="T23" fmla="*/ 68 h 116"/>
                <a:gd name="T24" fmla="*/ 357 w 359"/>
                <a:gd name="T25" fmla="*/ 86 h 116"/>
                <a:gd name="T26" fmla="*/ 354 w 359"/>
                <a:gd name="T27" fmla="*/ 105 h 116"/>
                <a:gd name="T28" fmla="*/ 352 w 359"/>
                <a:gd name="T29" fmla="*/ 116 h 116"/>
                <a:gd name="T30" fmla="*/ 351 w 359"/>
                <a:gd name="T31" fmla="*/ 116 h 116"/>
                <a:gd name="T32" fmla="*/ 351 w 359"/>
                <a:gd name="T33" fmla="*/ 116 h 116"/>
                <a:gd name="T34" fmla="*/ 349 w 359"/>
                <a:gd name="T35" fmla="*/ 116 h 116"/>
                <a:gd name="T36" fmla="*/ 349 w 359"/>
                <a:gd name="T37" fmla="*/ 116 h 116"/>
                <a:gd name="T38" fmla="*/ 349 w 359"/>
                <a:gd name="T39" fmla="*/ 116 h 116"/>
                <a:gd name="T40" fmla="*/ 347 w 359"/>
                <a:gd name="T41" fmla="*/ 116 h 116"/>
                <a:gd name="T42" fmla="*/ 347 w 359"/>
                <a:gd name="T43" fmla="*/ 116 h 116"/>
                <a:gd name="T44" fmla="*/ 347 w 359"/>
                <a:gd name="T45" fmla="*/ 116 h 116"/>
                <a:gd name="T46" fmla="*/ 349 w 359"/>
                <a:gd name="T47" fmla="*/ 105 h 116"/>
                <a:gd name="T48" fmla="*/ 352 w 359"/>
                <a:gd name="T49" fmla="*/ 86 h 116"/>
                <a:gd name="T50" fmla="*/ 354 w 359"/>
                <a:gd name="T51" fmla="*/ 68 h 116"/>
                <a:gd name="T52" fmla="*/ 359 w 359"/>
                <a:gd name="T53" fmla="*/ 68 h 116"/>
                <a:gd name="T54" fmla="*/ 14 w 359"/>
                <a:gd name="T55" fmla="*/ 0 h 116"/>
                <a:gd name="T56" fmla="*/ 7 w 359"/>
                <a:gd name="T57" fmla="*/ 15 h 116"/>
                <a:gd name="T58" fmla="*/ 2 w 359"/>
                <a:gd name="T59" fmla="*/ 33 h 116"/>
                <a:gd name="T60" fmla="*/ 0 w 359"/>
                <a:gd name="T61" fmla="*/ 50 h 116"/>
                <a:gd name="T62" fmla="*/ 0 w 359"/>
                <a:gd name="T63" fmla="*/ 53 h 116"/>
                <a:gd name="T64" fmla="*/ 0 w 359"/>
                <a:gd name="T65" fmla="*/ 53 h 116"/>
                <a:gd name="T66" fmla="*/ 0 w 359"/>
                <a:gd name="T67" fmla="*/ 53 h 116"/>
                <a:gd name="T68" fmla="*/ 2 w 359"/>
                <a:gd name="T69" fmla="*/ 55 h 116"/>
                <a:gd name="T70" fmla="*/ 2 w 359"/>
                <a:gd name="T71" fmla="*/ 55 h 116"/>
                <a:gd name="T72" fmla="*/ 4 w 359"/>
                <a:gd name="T73" fmla="*/ 55 h 116"/>
                <a:gd name="T74" fmla="*/ 4 w 359"/>
                <a:gd name="T75" fmla="*/ 55 h 116"/>
                <a:gd name="T76" fmla="*/ 4 w 359"/>
                <a:gd name="T77" fmla="*/ 55 h 116"/>
                <a:gd name="T78" fmla="*/ 5 w 359"/>
                <a:gd name="T79" fmla="*/ 55 h 116"/>
                <a:gd name="T80" fmla="*/ 5 w 359"/>
                <a:gd name="T81" fmla="*/ 52 h 116"/>
                <a:gd name="T82" fmla="*/ 7 w 359"/>
                <a:gd name="T83" fmla="*/ 33 h 116"/>
                <a:gd name="T84" fmla="*/ 12 w 359"/>
                <a:gd name="T85" fmla="*/ 17 h 116"/>
                <a:gd name="T86" fmla="*/ 19 w 359"/>
                <a:gd name="T87" fmla="*/ 2 h 116"/>
                <a:gd name="T88" fmla="*/ 19 w 359"/>
                <a:gd name="T89" fmla="*/ 0 h 116"/>
                <a:gd name="T90" fmla="*/ 17 w 359"/>
                <a:gd name="T91" fmla="*/ 0 h 116"/>
                <a:gd name="T92" fmla="*/ 17 w 359"/>
                <a:gd name="T93" fmla="*/ 0 h 116"/>
                <a:gd name="T94" fmla="*/ 17 w 359"/>
                <a:gd name="T95" fmla="*/ 0 h 116"/>
                <a:gd name="T96" fmla="*/ 15 w 359"/>
                <a:gd name="T97" fmla="*/ 0 h 116"/>
                <a:gd name="T98" fmla="*/ 15 w 359"/>
                <a:gd name="T99" fmla="*/ 0 h 116"/>
                <a:gd name="T100" fmla="*/ 14 w 359"/>
                <a:gd name="T101" fmla="*/ 0 h 116"/>
                <a:gd name="T102" fmla="*/ 14 w 359"/>
                <a:gd name="T103" fmla="*/ 0 h 116"/>
                <a:gd name="T104" fmla="*/ 14 w 359"/>
                <a:gd name="T105" fmla="*/ 0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9"/>
                <a:gd name="T160" fmla="*/ 0 h 116"/>
                <a:gd name="T161" fmla="*/ 359 w 359"/>
                <a:gd name="T162" fmla="*/ 116 h 1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9" h="116">
                  <a:moveTo>
                    <a:pt x="359" y="68"/>
                  </a:moveTo>
                  <a:lnTo>
                    <a:pt x="357" y="56"/>
                  </a:lnTo>
                  <a:lnTo>
                    <a:pt x="356" y="56"/>
                  </a:lnTo>
                  <a:lnTo>
                    <a:pt x="354" y="56"/>
                  </a:lnTo>
                  <a:lnTo>
                    <a:pt x="352" y="56"/>
                  </a:lnTo>
                  <a:lnTo>
                    <a:pt x="354" y="68"/>
                  </a:lnTo>
                  <a:lnTo>
                    <a:pt x="359" y="68"/>
                  </a:lnTo>
                  <a:lnTo>
                    <a:pt x="357" y="86"/>
                  </a:lnTo>
                  <a:lnTo>
                    <a:pt x="354" y="105"/>
                  </a:lnTo>
                  <a:lnTo>
                    <a:pt x="352" y="116"/>
                  </a:lnTo>
                  <a:lnTo>
                    <a:pt x="351" y="116"/>
                  </a:lnTo>
                  <a:lnTo>
                    <a:pt x="349" y="116"/>
                  </a:lnTo>
                  <a:lnTo>
                    <a:pt x="347" y="116"/>
                  </a:lnTo>
                  <a:lnTo>
                    <a:pt x="349" y="105"/>
                  </a:lnTo>
                  <a:lnTo>
                    <a:pt x="352" y="86"/>
                  </a:lnTo>
                  <a:lnTo>
                    <a:pt x="354" y="68"/>
                  </a:lnTo>
                  <a:lnTo>
                    <a:pt x="359" y="68"/>
                  </a:lnTo>
                  <a:close/>
                  <a:moveTo>
                    <a:pt x="14" y="0"/>
                  </a:moveTo>
                  <a:lnTo>
                    <a:pt x="7" y="15"/>
                  </a:lnTo>
                  <a:lnTo>
                    <a:pt x="2" y="33"/>
                  </a:lnTo>
                  <a:lnTo>
                    <a:pt x="0" y="50"/>
                  </a:lnTo>
                  <a:lnTo>
                    <a:pt x="0" y="53"/>
                  </a:lnTo>
                  <a:lnTo>
                    <a:pt x="2" y="55"/>
                  </a:lnTo>
                  <a:lnTo>
                    <a:pt x="4" y="55"/>
                  </a:lnTo>
                  <a:lnTo>
                    <a:pt x="5" y="55"/>
                  </a:lnTo>
                  <a:lnTo>
                    <a:pt x="5" y="52"/>
                  </a:lnTo>
                  <a:lnTo>
                    <a:pt x="7" y="33"/>
                  </a:lnTo>
                  <a:lnTo>
                    <a:pt x="12" y="17"/>
                  </a:lnTo>
                  <a:lnTo>
                    <a:pt x="19" y="2"/>
                  </a:lnTo>
                  <a:lnTo>
                    <a:pt x="19" y="0"/>
                  </a:lnTo>
                  <a:lnTo>
                    <a:pt x="17" y="0"/>
                  </a:lnTo>
                  <a:lnTo>
                    <a:pt x="15" y="0"/>
                  </a:lnTo>
                  <a:lnTo>
                    <a:pt x="14"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6" name="Freeform 393"/>
            <p:cNvSpPr>
              <a:spLocks noEditPoints="1"/>
            </p:cNvSpPr>
            <p:nvPr/>
          </p:nvSpPr>
          <p:spPr bwMode="auto">
            <a:xfrm>
              <a:off x="1855" y="2877"/>
              <a:ext cx="354" cy="116"/>
            </a:xfrm>
            <a:custGeom>
              <a:avLst/>
              <a:gdLst>
                <a:gd name="T0" fmla="*/ 354 w 354"/>
                <a:gd name="T1" fmla="*/ 68 h 116"/>
                <a:gd name="T2" fmla="*/ 354 w 354"/>
                <a:gd name="T3" fmla="*/ 56 h 116"/>
                <a:gd name="T4" fmla="*/ 352 w 354"/>
                <a:gd name="T5" fmla="*/ 56 h 116"/>
                <a:gd name="T6" fmla="*/ 352 w 354"/>
                <a:gd name="T7" fmla="*/ 56 h 116"/>
                <a:gd name="T8" fmla="*/ 352 w 354"/>
                <a:gd name="T9" fmla="*/ 56 h 116"/>
                <a:gd name="T10" fmla="*/ 350 w 354"/>
                <a:gd name="T11" fmla="*/ 56 h 116"/>
                <a:gd name="T12" fmla="*/ 350 w 354"/>
                <a:gd name="T13" fmla="*/ 56 h 116"/>
                <a:gd name="T14" fmla="*/ 349 w 354"/>
                <a:gd name="T15" fmla="*/ 56 h 116"/>
                <a:gd name="T16" fmla="*/ 349 w 354"/>
                <a:gd name="T17" fmla="*/ 56 h 116"/>
                <a:gd name="T18" fmla="*/ 349 w 354"/>
                <a:gd name="T19" fmla="*/ 56 h 116"/>
                <a:gd name="T20" fmla="*/ 349 w 354"/>
                <a:gd name="T21" fmla="*/ 68 h 116"/>
                <a:gd name="T22" fmla="*/ 354 w 354"/>
                <a:gd name="T23" fmla="*/ 68 h 116"/>
                <a:gd name="T24" fmla="*/ 354 w 354"/>
                <a:gd name="T25" fmla="*/ 86 h 116"/>
                <a:gd name="T26" fmla="*/ 350 w 354"/>
                <a:gd name="T27" fmla="*/ 105 h 116"/>
                <a:gd name="T28" fmla="*/ 347 w 354"/>
                <a:gd name="T29" fmla="*/ 116 h 116"/>
                <a:gd name="T30" fmla="*/ 347 w 354"/>
                <a:gd name="T31" fmla="*/ 116 h 116"/>
                <a:gd name="T32" fmla="*/ 345 w 354"/>
                <a:gd name="T33" fmla="*/ 116 h 116"/>
                <a:gd name="T34" fmla="*/ 345 w 354"/>
                <a:gd name="T35" fmla="*/ 116 h 116"/>
                <a:gd name="T36" fmla="*/ 345 w 354"/>
                <a:gd name="T37" fmla="*/ 116 h 116"/>
                <a:gd name="T38" fmla="*/ 344 w 354"/>
                <a:gd name="T39" fmla="*/ 116 h 116"/>
                <a:gd name="T40" fmla="*/ 344 w 354"/>
                <a:gd name="T41" fmla="*/ 116 h 116"/>
                <a:gd name="T42" fmla="*/ 342 w 354"/>
                <a:gd name="T43" fmla="*/ 116 h 116"/>
                <a:gd name="T44" fmla="*/ 342 w 354"/>
                <a:gd name="T45" fmla="*/ 116 h 116"/>
                <a:gd name="T46" fmla="*/ 345 w 354"/>
                <a:gd name="T47" fmla="*/ 103 h 116"/>
                <a:gd name="T48" fmla="*/ 349 w 354"/>
                <a:gd name="T49" fmla="*/ 86 h 116"/>
                <a:gd name="T50" fmla="*/ 349 w 354"/>
                <a:gd name="T51" fmla="*/ 68 h 116"/>
                <a:gd name="T52" fmla="*/ 354 w 354"/>
                <a:gd name="T53" fmla="*/ 68 h 116"/>
                <a:gd name="T54" fmla="*/ 13 w 354"/>
                <a:gd name="T55" fmla="*/ 0 h 116"/>
                <a:gd name="T56" fmla="*/ 8 w 354"/>
                <a:gd name="T57" fmla="*/ 17 h 116"/>
                <a:gd name="T58" fmla="*/ 3 w 354"/>
                <a:gd name="T59" fmla="*/ 33 h 116"/>
                <a:gd name="T60" fmla="*/ 0 w 354"/>
                <a:gd name="T61" fmla="*/ 52 h 116"/>
                <a:gd name="T62" fmla="*/ 0 w 354"/>
                <a:gd name="T63" fmla="*/ 55 h 116"/>
                <a:gd name="T64" fmla="*/ 2 w 354"/>
                <a:gd name="T65" fmla="*/ 55 h 116"/>
                <a:gd name="T66" fmla="*/ 2 w 354"/>
                <a:gd name="T67" fmla="*/ 55 h 116"/>
                <a:gd name="T68" fmla="*/ 2 w 354"/>
                <a:gd name="T69" fmla="*/ 55 h 116"/>
                <a:gd name="T70" fmla="*/ 3 w 354"/>
                <a:gd name="T71" fmla="*/ 55 h 116"/>
                <a:gd name="T72" fmla="*/ 3 w 354"/>
                <a:gd name="T73" fmla="*/ 55 h 116"/>
                <a:gd name="T74" fmla="*/ 3 w 354"/>
                <a:gd name="T75" fmla="*/ 55 h 116"/>
                <a:gd name="T76" fmla="*/ 5 w 354"/>
                <a:gd name="T77" fmla="*/ 55 h 116"/>
                <a:gd name="T78" fmla="*/ 5 w 354"/>
                <a:gd name="T79" fmla="*/ 55 h 116"/>
                <a:gd name="T80" fmla="*/ 5 w 354"/>
                <a:gd name="T81" fmla="*/ 52 h 116"/>
                <a:gd name="T82" fmla="*/ 8 w 354"/>
                <a:gd name="T83" fmla="*/ 35 h 116"/>
                <a:gd name="T84" fmla="*/ 12 w 354"/>
                <a:gd name="T85" fmla="*/ 18 h 116"/>
                <a:gd name="T86" fmla="*/ 18 w 354"/>
                <a:gd name="T87" fmla="*/ 2 h 116"/>
                <a:gd name="T88" fmla="*/ 18 w 354"/>
                <a:gd name="T89" fmla="*/ 2 h 116"/>
                <a:gd name="T90" fmla="*/ 18 w 354"/>
                <a:gd name="T91" fmla="*/ 2 h 116"/>
                <a:gd name="T92" fmla="*/ 17 w 354"/>
                <a:gd name="T93" fmla="*/ 0 h 116"/>
                <a:gd name="T94" fmla="*/ 17 w 354"/>
                <a:gd name="T95" fmla="*/ 0 h 116"/>
                <a:gd name="T96" fmla="*/ 17 w 354"/>
                <a:gd name="T97" fmla="*/ 0 h 116"/>
                <a:gd name="T98" fmla="*/ 15 w 354"/>
                <a:gd name="T99" fmla="*/ 0 h 116"/>
                <a:gd name="T100" fmla="*/ 15 w 354"/>
                <a:gd name="T101" fmla="*/ 0 h 116"/>
                <a:gd name="T102" fmla="*/ 15 w 354"/>
                <a:gd name="T103" fmla="*/ 0 h 116"/>
                <a:gd name="T104" fmla="*/ 13 w 354"/>
                <a:gd name="T105" fmla="*/ 0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4"/>
                <a:gd name="T160" fmla="*/ 0 h 116"/>
                <a:gd name="T161" fmla="*/ 354 w 354"/>
                <a:gd name="T162" fmla="*/ 116 h 1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4" h="116">
                  <a:moveTo>
                    <a:pt x="354" y="68"/>
                  </a:moveTo>
                  <a:lnTo>
                    <a:pt x="354" y="56"/>
                  </a:lnTo>
                  <a:lnTo>
                    <a:pt x="352" y="56"/>
                  </a:lnTo>
                  <a:lnTo>
                    <a:pt x="350" y="56"/>
                  </a:lnTo>
                  <a:lnTo>
                    <a:pt x="349" y="56"/>
                  </a:lnTo>
                  <a:lnTo>
                    <a:pt x="349" y="68"/>
                  </a:lnTo>
                  <a:lnTo>
                    <a:pt x="354" y="68"/>
                  </a:lnTo>
                  <a:lnTo>
                    <a:pt x="354" y="86"/>
                  </a:lnTo>
                  <a:lnTo>
                    <a:pt x="350" y="105"/>
                  </a:lnTo>
                  <a:lnTo>
                    <a:pt x="347" y="116"/>
                  </a:lnTo>
                  <a:lnTo>
                    <a:pt x="345" y="116"/>
                  </a:lnTo>
                  <a:lnTo>
                    <a:pt x="344" y="116"/>
                  </a:lnTo>
                  <a:lnTo>
                    <a:pt x="342" y="116"/>
                  </a:lnTo>
                  <a:lnTo>
                    <a:pt x="345" y="103"/>
                  </a:lnTo>
                  <a:lnTo>
                    <a:pt x="349" y="86"/>
                  </a:lnTo>
                  <a:lnTo>
                    <a:pt x="349" y="68"/>
                  </a:lnTo>
                  <a:lnTo>
                    <a:pt x="354" y="68"/>
                  </a:lnTo>
                  <a:close/>
                  <a:moveTo>
                    <a:pt x="13" y="0"/>
                  </a:moveTo>
                  <a:lnTo>
                    <a:pt x="8" y="17"/>
                  </a:lnTo>
                  <a:lnTo>
                    <a:pt x="3" y="33"/>
                  </a:lnTo>
                  <a:lnTo>
                    <a:pt x="0" y="52"/>
                  </a:lnTo>
                  <a:lnTo>
                    <a:pt x="0" y="55"/>
                  </a:lnTo>
                  <a:lnTo>
                    <a:pt x="2" y="55"/>
                  </a:lnTo>
                  <a:lnTo>
                    <a:pt x="3" y="55"/>
                  </a:lnTo>
                  <a:lnTo>
                    <a:pt x="5" y="55"/>
                  </a:lnTo>
                  <a:lnTo>
                    <a:pt x="5" y="52"/>
                  </a:lnTo>
                  <a:lnTo>
                    <a:pt x="8" y="35"/>
                  </a:lnTo>
                  <a:lnTo>
                    <a:pt x="12" y="18"/>
                  </a:lnTo>
                  <a:lnTo>
                    <a:pt x="18" y="2"/>
                  </a:lnTo>
                  <a:lnTo>
                    <a:pt x="17" y="0"/>
                  </a:lnTo>
                  <a:lnTo>
                    <a:pt x="15" y="0"/>
                  </a:lnTo>
                  <a:lnTo>
                    <a:pt x="13"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7" name="Freeform 394"/>
            <p:cNvSpPr>
              <a:spLocks noEditPoints="1"/>
            </p:cNvSpPr>
            <p:nvPr/>
          </p:nvSpPr>
          <p:spPr bwMode="auto">
            <a:xfrm>
              <a:off x="1858" y="2877"/>
              <a:ext cx="349" cy="116"/>
            </a:xfrm>
            <a:custGeom>
              <a:avLst/>
              <a:gdLst>
                <a:gd name="T0" fmla="*/ 349 w 349"/>
                <a:gd name="T1" fmla="*/ 68 h 116"/>
                <a:gd name="T2" fmla="*/ 347 w 349"/>
                <a:gd name="T3" fmla="*/ 56 h 116"/>
                <a:gd name="T4" fmla="*/ 347 w 349"/>
                <a:gd name="T5" fmla="*/ 56 h 116"/>
                <a:gd name="T6" fmla="*/ 346 w 349"/>
                <a:gd name="T7" fmla="*/ 56 h 116"/>
                <a:gd name="T8" fmla="*/ 346 w 349"/>
                <a:gd name="T9" fmla="*/ 56 h 116"/>
                <a:gd name="T10" fmla="*/ 346 w 349"/>
                <a:gd name="T11" fmla="*/ 56 h 116"/>
                <a:gd name="T12" fmla="*/ 344 w 349"/>
                <a:gd name="T13" fmla="*/ 56 h 116"/>
                <a:gd name="T14" fmla="*/ 344 w 349"/>
                <a:gd name="T15" fmla="*/ 56 h 116"/>
                <a:gd name="T16" fmla="*/ 344 w 349"/>
                <a:gd name="T17" fmla="*/ 56 h 116"/>
                <a:gd name="T18" fmla="*/ 342 w 349"/>
                <a:gd name="T19" fmla="*/ 56 h 116"/>
                <a:gd name="T20" fmla="*/ 344 w 349"/>
                <a:gd name="T21" fmla="*/ 68 h 116"/>
                <a:gd name="T22" fmla="*/ 349 w 349"/>
                <a:gd name="T23" fmla="*/ 68 h 116"/>
                <a:gd name="T24" fmla="*/ 347 w 349"/>
                <a:gd name="T25" fmla="*/ 86 h 116"/>
                <a:gd name="T26" fmla="*/ 344 w 349"/>
                <a:gd name="T27" fmla="*/ 105 h 116"/>
                <a:gd name="T28" fmla="*/ 342 w 349"/>
                <a:gd name="T29" fmla="*/ 116 h 116"/>
                <a:gd name="T30" fmla="*/ 341 w 349"/>
                <a:gd name="T31" fmla="*/ 116 h 116"/>
                <a:gd name="T32" fmla="*/ 341 w 349"/>
                <a:gd name="T33" fmla="*/ 116 h 116"/>
                <a:gd name="T34" fmla="*/ 339 w 349"/>
                <a:gd name="T35" fmla="*/ 116 h 116"/>
                <a:gd name="T36" fmla="*/ 339 w 349"/>
                <a:gd name="T37" fmla="*/ 116 h 116"/>
                <a:gd name="T38" fmla="*/ 339 w 349"/>
                <a:gd name="T39" fmla="*/ 116 h 116"/>
                <a:gd name="T40" fmla="*/ 338 w 349"/>
                <a:gd name="T41" fmla="*/ 116 h 116"/>
                <a:gd name="T42" fmla="*/ 338 w 349"/>
                <a:gd name="T43" fmla="*/ 116 h 116"/>
                <a:gd name="T44" fmla="*/ 338 w 349"/>
                <a:gd name="T45" fmla="*/ 116 h 116"/>
                <a:gd name="T46" fmla="*/ 341 w 349"/>
                <a:gd name="T47" fmla="*/ 103 h 116"/>
                <a:gd name="T48" fmla="*/ 342 w 349"/>
                <a:gd name="T49" fmla="*/ 86 h 116"/>
                <a:gd name="T50" fmla="*/ 344 w 349"/>
                <a:gd name="T51" fmla="*/ 68 h 116"/>
                <a:gd name="T52" fmla="*/ 349 w 349"/>
                <a:gd name="T53" fmla="*/ 68 h 116"/>
                <a:gd name="T54" fmla="*/ 14 w 349"/>
                <a:gd name="T55" fmla="*/ 0 h 116"/>
                <a:gd name="T56" fmla="*/ 14 w 349"/>
                <a:gd name="T57" fmla="*/ 2 h 116"/>
                <a:gd name="T58" fmla="*/ 7 w 349"/>
                <a:gd name="T59" fmla="*/ 17 h 116"/>
                <a:gd name="T60" fmla="*/ 2 w 349"/>
                <a:gd name="T61" fmla="*/ 33 h 116"/>
                <a:gd name="T62" fmla="*/ 0 w 349"/>
                <a:gd name="T63" fmla="*/ 52 h 116"/>
                <a:gd name="T64" fmla="*/ 0 w 349"/>
                <a:gd name="T65" fmla="*/ 55 h 116"/>
                <a:gd name="T66" fmla="*/ 0 w 349"/>
                <a:gd name="T67" fmla="*/ 55 h 116"/>
                <a:gd name="T68" fmla="*/ 0 w 349"/>
                <a:gd name="T69" fmla="*/ 55 h 116"/>
                <a:gd name="T70" fmla="*/ 2 w 349"/>
                <a:gd name="T71" fmla="*/ 55 h 116"/>
                <a:gd name="T72" fmla="*/ 2 w 349"/>
                <a:gd name="T73" fmla="*/ 55 h 116"/>
                <a:gd name="T74" fmla="*/ 4 w 349"/>
                <a:gd name="T75" fmla="*/ 55 h 116"/>
                <a:gd name="T76" fmla="*/ 4 w 349"/>
                <a:gd name="T77" fmla="*/ 55 h 116"/>
                <a:gd name="T78" fmla="*/ 4 w 349"/>
                <a:gd name="T79" fmla="*/ 56 h 116"/>
                <a:gd name="T80" fmla="*/ 5 w 349"/>
                <a:gd name="T81" fmla="*/ 56 h 116"/>
                <a:gd name="T82" fmla="*/ 5 w 349"/>
                <a:gd name="T83" fmla="*/ 52 h 116"/>
                <a:gd name="T84" fmla="*/ 7 w 349"/>
                <a:gd name="T85" fmla="*/ 35 h 116"/>
                <a:gd name="T86" fmla="*/ 12 w 349"/>
                <a:gd name="T87" fmla="*/ 18 h 116"/>
                <a:gd name="T88" fmla="*/ 17 w 349"/>
                <a:gd name="T89" fmla="*/ 3 h 116"/>
                <a:gd name="T90" fmla="*/ 19 w 349"/>
                <a:gd name="T91" fmla="*/ 2 h 116"/>
                <a:gd name="T92" fmla="*/ 17 w 349"/>
                <a:gd name="T93" fmla="*/ 2 h 116"/>
                <a:gd name="T94" fmla="*/ 17 w 349"/>
                <a:gd name="T95" fmla="*/ 2 h 116"/>
                <a:gd name="T96" fmla="*/ 15 w 349"/>
                <a:gd name="T97" fmla="*/ 2 h 116"/>
                <a:gd name="T98" fmla="*/ 15 w 349"/>
                <a:gd name="T99" fmla="*/ 2 h 116"/>
                <a:gd name="T100" fmla="*/ 15 w 349"/>
                <a:gd name="T101" fmla="*/ 2 h 116"/>
                <a:gd name="T102" fmla="*/ 14 w 349"/>
                <a:gd name="T103" fmla="*/ 0 h 116"/>
                <a:gd name="T104" fmla="*/ 14 w 349"/>
                <a:gd name="T105" fmla="*/ 0 h 116"/>
                <a:gd name="T106" fmla="*/ 14 w 349"/>
                <a:gd name="T107" fmla="*/ 0 h 1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9"/>
                <a:gd name="T163" fmla="*/ 0 h 116"/>
                <a:gd name="T164" fmla="*/ 349 w 349"/>
                <a:gd name="T165" fmla="*/ 116 h 1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9" h="116">
                  <a:moveTo>
                    <a:pt x="349" y="68"/>
                  </a:moveTo>
                  <a:lnTo>
                    <a:pt x="347" y="56"/>
                  </a:lnTo>
                  <a:lnTo>
                    <a:pt x="346" y="56"/>
                  </a:lnTo>
                  <a:lnTo>
                    <a:pt x="344" y="56"/>
                  </a:lnTo>
                  <a:lnTo>
                    <a:pt x="342" y="56"/>
                  </a:lnTo>
                  <a:lnTo>
                    <a:pt x="344" y="68"/>
                  </a:lnTo>
                  <a:lnTo>
                    <a:pt x="349" y="68"/>
                  </a:lnTo>
                  <a:lnTo>
                    <a:pt x="347" y="86"/>
                  </a:lnTo>
                  <a:lnTo>
                    <a:pt x="344" y="105"/>
                  </a:lnTo>
                  <a:lnTo>
                    <a:pt x="342" y="116"/>
                  </a:lnTo>
                  <a:lnTo>
                    <a:pt x="341" y="116"/>
                  </a:lnTo>
                  <a:lnTo>
                    <a:pt x="339" y="116"/>
                  </a:lnTo>
                  <a:lnTo>
                    <a:pt x="338" y="116"/>
                  </a:lnTo>
                  <a:lnTo>
                    <a:pt x="341" y="103"/>
                  </a:lnTo>
                  <a:lnTo>
                    <a:pt x="342" y="86"/>
                  </a:lnTo>
                  <a:lnTo>
                    <a:pt x="344" y="68"/>
                  </a:lnTo>
                  <a:lnTo>
                    <a:pt x="349" y="68"/>
                  </a:lnTo>
                  <a:close/>
                  <a:moveTo>
                    <a:pt x="14" y="0"/>
                  </a:moveTo>
                  <a:lnTo>
                    <a:pt x="14" y="2"/>
                  </a:lnTo>
                  <a:lnTo>
                    <a:pt x="7" y="17"/>
                  </a:lnTo>
                  <a:lnTo>
                    <a:pt x="2" y="33"/>
                  </a:lnTo>
                  <a:lnTo>
                    <a:pt x="0" y="52"/>
                  </a:lnTo>
                  <a:lnTo>
                    <a:pt x="0" y="55"/>
                  </a:lnTo>
                  <a:lnTo>
                    <a:pt x="2" y="55"/>
                  </a:lnTo>
                  <a:lnTo>
                    <a:pt x="4" y="55"/>
                  </a:lnTo>
                  <a:lnTo>
                    <a:pt x="4" y="56"/>
                  </a:lnTo>
                  <a:lnTo>
                    <a:pt x="5" y="56"/>
                  </a:lnTo>
                  <a:lnTo>
                    <a:pt x="5" y="52"/>
                  </a:lnTo>
                  <a:lnTo>
                    <a:pt x="7" y="35"/>
                  </a:lnTo>
                  <a:lnTo>
                    <a:pt x="12" y="18"/>
                  </a:lnTo>
                  <a:lnTo>
                    <a:pt x="17" y="3"/>
                  </a:lnTo>
                  <a:lnTo>
                    <a:pt x="19" y="2"/>
                  </a:lnTo>
                  <a:lnTo>
                    <a:pt x="17" y="2"/>
                  </a:lnTo>
                  <a:lnTo>
                    <a:pt x="15" y="2"/>
                  </a:lnTo>
                  <a:lnTo>
                    <a:pt x="14"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8" name="Freeform 395"/>
            <p:cNvSpPr>
              <a:spLocks noEditPoints="1"/>
            </p:cNvSpPr>
            <p:nvPr/>
          </p:nvSpPr>
          <p:spPr bwMode="auto">
            <a:xfrm>
              <a:off x="1860" y="2879"/>
              <a:ext cx="344" cy="114"/>
            </a:xfrm>
            <a:custGeom>
              <a:avLst/>
              <a:gdLst>
                <a:gd name="T0" fmla="*/ 344 w 344"/>
                <a:gd name="T1" fmla="*/ 66 h 114"/>
                <a:gd name="T2" fmla="*/ 344 w 344"/>
                <a:gd name="T3" fmla="*/ 54 h 114"/>
                <a:gd name="T4" fmla="*/ 342 w 344"/>
                <a:gd name="T5" fmla="*/ 54 h 114"/>
                <a:gd name="T6" fmla="*/ 342 w 344"/>
                <a:gd name="T7" fmla="*/ 54 h 114"/>
                <a:gd name="T8" fmla="*/ 342 w 344"/>
                <a:gd name="T9" fmla="*/ 54 h 114"/>
                <a:gd name="T10" fmla="*/ 340 w 344"/>
                <a:gd name="T11" fmla="*/ 54 h 114"/>
                <a:gd name="T12" fmla="*/ 340 w 344"/>
                <a:gd name="T13" fmla="*/ 54 h 114"/>
                <a:gd name="T14" fmla="*/ 339 w 344"/>
                <a:gd name="T15" fmla="*/ 54 h 114"/>
                <a:gd name="T16" fmla="*/ 339 w 344"/>
                <a:gd name="T17" fmla="*/ 54 h 114"/>
                <a:gd name="T18" fmla="*/ 339 w 344"/>
                <a:gd name="T19" fmla="*/ 54 h 114"/>
                <a:gd name="T20" fmla="*/ 339 w 344"/>
                <a:gd name="T21" fmla="*/ 66 h 114"/>
                <a:gd name="T22" fmla="*/ 344 w 344"/>
                <a:gd name="T23" fmla="*/ 66 h 114"/>
                <a:gd name="T24" fmla="*/ 344 w 344"/>
                <a:gd name="T25" fmla="*/ 84 h 114"/>
                <a:gd name="T26" fmla="*/ 340 w 344"/>
                <a:gd name="T27" fmla="*/ 101 h 114"/>
                <a:gd name="T28" fmla="*/ 337 w 344"/>
                <a:gd name="T29" fmla="*/ 114 h 114"/>
                <a:gd name="T30" fmla="*/ 337 w 344"/>
                <a:gd name="T31" fmla="*/ 114 h 114"/>
                <a:gd name="T32" fmla="*/ 336 w 344"/>
                <a:gd name="T33" fmla="*/ 114 h 114"/>
                <a:gd name="T34" fmla="*/ 336 w 344"/>
                <a:gd name="T35" fmla="*/ 114 h 114"/>
                <a:gd name="T36" fmla="*/ 336 w 344"/>
                <a:gd name="T37" fmla="*/ 114 h 114"/>
                <a:gd name="T38" fmla="*/ 334 w 344"/>
                <a:gd name="T39" fmla="*/ 114 h 114"/>
                <a:gd name="T40" fmla="*/ 334 w 344"/>
                <a:gd name="T41" fmla="*/ 114 h 114"/>
                <a:gd name="T42" fmla="*/ 332 w 344"/>
                <a:gd name="T43" fmla="*/ 114 h 114"/>
                <a:gd name="T44" fmla="*/ 332 w 344"/>
                <a:gd name="T45" fmla="*/ 114 h 114"/>
                <a:gd name="T46" fmla="*/ 336 w 344"/>
                <a:gd name="T47" fmla="*/ 101 h 114"/>
                <a:gd name="T48" fmla="*/ 339 w 344"/>
                <a:gd name="T49" fmla="*/ 84 h 114"/>
                <a:gd name="T50" fmla="*/ 339 w 344"/>
                <a:gd name="T51" fmla="*/ 66 h 114"/>
                <a:gd name="T52" fmla="*/ 344 w 344"/>
                <a:gd name="T53" fmla="*/ 66 h 114"/>
                <a:gd name="T54" fmla="*/ 13 w 344"/>
                <a:gd name="T55" fmla="*/ 0 h 114"/>
                <a:gd name="T56" fmla="*/ 13 w 344"/>
                <a:gd name="T57" fmla="*/ 0 h 114"/>
                <a:gd name="T58" fmla="*/ 7 w 344"/>
                <a:gd name="T59" fmla="*/ 16 h 114"/>
                <a:gd name="T60" fmla="*/ 3 w 344"/>
                <a:gd name="T61" fmla="*/ 33 h 114"/>
                <a:gd name="T62" fmla="*/ 0 w 344"/>
                <a:gd name="T63" fmla="*/ 50 h 114"/>
                <a:gd name="T64" fmla="*/ 0 w 344"/>
                <a:gd name="T65" fmla="*/ 53 h 114"/>
                <a:gd name="T66" fmla="*/ 2 w 344"/>
                <a:gd name="T67" fmla="*/ 53 h 114"/>
                <a:gd name="T68" fmla="*/ 2 w 344"/>
                <a:gd name="T69" fmla="*/ 53 h 114"/>
                <a:gd name="T70" fmla="*/ 2 w 344"/>
                <a:gd name="T71" fmla="*/ 54 h 114"/>
                <a:gd name="T72" fmla="*/ 3 w 344"/>
                <a:gd name="T73" fmla="*/ 54 h 114"/>
                <a:gd name="T74" fmla="*/ 3 w 344"/>
                <a:gd name="T75" fmla="*/ 54 h 114"/>
                <a:gd name="T76" fmla="*/ 3 w 344"/>
                <a:gd name="T77" fmla="*/ 54 h 114"/>
                <a:gd name="T78" fmla="*/ 5 w 344"/>
                <a:gd name="T79" fmla="*/ 54 h 114"/>
                <a:gd name="T80" fmla="*/ 5 w 344"/>
                <a:gd name="T81" fmla="*/ 54 h 114"/>
                <a:gd name="T82" fmla="*/ 5 w 344"/>
                <a:gd name="T83" fmla="*/ 50 h 114"/>
                <a:gd name="T84" fmla="*/ 8 w 344"/>
                <a:gd name="T85" fmla="*/ 33 h 114"/>
                <a:gd name="T86" fmla="*/ 12 w 344"/>
                <a:gd name="T87" fmla="*/ 18 h 114"/>
                <a:gd name="T88" fmla="*/ 18 w 344"/>
                <a:gd name="T89" fmla="*/ 1 h 114"/>
                <a:gd name="T90" fmla="*/ 18 w 344"/>
                <a:gd name="T91" fmla="*/ 0 h 114"/>
                <a:gd name="T92" fmla="*/ 18 w 344"/>
                <a:gd name="T93" fmla="*/ 0 h 114"/>
                <a:gd name="T94" fmla="*/ 17 w 344"/>
                <a:gd name="T95" fmla="*/ 0 h 114"/>
                <a:gd name="T96" fmla="*/ 17 w 344"/>
                <a:gd name="T97" fmla="*/ 0 h 114"/>
                <a:gd name="T98" fmla="*/ 17 w 344"/>
                <a:gd name="T99" fmla="*/ 0 h 114"/>
                <a:gd name="T100" fmla="*/ 15 w 344"/>
                <a:gd name="T101" fmla="*/ 0 h 114"/>
                <a:gd name="T102" fmla="*/ 15 w 344"/>
                <a:gd name="T103" fmla="*/ 0 h 114"/>
                <a:gd name="T104" fmla="*/ 13 w 344"/>
                <a:gd name="T105" fmla="*/ 0 h 114"/>
                <a:gd name="T106" fmla="*/ 13 w 344"/>
                <a:gd name="T107" fmla="*/ 0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4"/>
                <a:gd name="T163" fmla="*/ 0 h 114"/>
                <a:gd name="T164" fmla="*/ 344 w 344"/>
                <a:gd name="T165" fmla="*/ 114 h 1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4" h="114">
                  <a:moveTo>
                    <a:pt x="344" y="66"/>
                  </a:moveTo>
                  <a:lnTo>
                    <a:pt x="344" y="54"/>
                  </a:lnTo>
                  <a:lnTo>
                    <a:pt x="342" y="54"/>
                  </a:lnTo>
                  <a:lnTo>
                    <a:pt x="340" y="54"/>
                  </a:lnTo>
                  <a:lnTo>
                    <a:pt x="339" y="54"/>
                  </a:lnTo>
                  <a:lnTo>
                    <a:pt x="339" y="66"/>
                  </a:lnTo>
                  <a:lnTo>
                    <a:pt x="344" y="66"/>
                  </a:lnTo>
                  <a:lnTo>
                    <a:pt x="344" y="84"/>
                  </a:lnTo>
                  <a:lnTo>
                    <a:pt x="340" y="101"/>
                  </a:lnTo>
                  <a:lnTo>
                    <a:pt x="337" y="114"/>
                  </a:lnTo>
                  <a:lnTo>
                    <a:pt x="336" y="114"/>
                  </a:lnTo>
                  <a:lnTo>
                    <a:pt x="334" y="114"/>
                  </a:lnTo>
                  <a:lnTo>
                    <a:pt x="332" y="114"/>
                  </a:lnTo>
                  <a:lnTo>
                    <a:pt x="336" y="101"/>
                  </a:lnTo>
                  <a:lnTo>
                    <a:pt x="339" y="84"/>
                  </a:lnTo>
                  <a:lnTo>
                    <a:pt x="339" y="66"/>
                  </a:lnTo>
                  <a:lnTo>
                    <a:pt x="344" y="66"/>
                  </a:lnTo>
                  <a:close/>
                  <a:moveTo>
                    <a:pt x="13" y="0"/>
                  </a:moveTo>
                  <a:lnTo>
                    <a:pt x="13" y="0"/>
                  </a:lnTo>
                  <a:lnTo>
                    <a:pt x="7" y="16"/>
                  </a:lnTo>
                  <a:lnTo>
                    <a:pt x="3" y="33"/>
                  </a:lnTo>
                  <a:lnTo>
                    <a:pt x="0" y="50"/>
                  </a:lnTo>
                  <a:lnTo>
                    <a:pt x="0" y="53"/>
                  </a:lnTo>
                  <a:lnTo>
                    <a:pt x="2" y="53"/>
                  </a:lnTo>
                  <a:lnTo>
                    <a:pt x="2" y="54"/>
                  </a:lnTo>
                  <a:lnTo>
                    <a:pt x="3" y="54"/>
                  </a:lnTo>
                  <a:lnTo>
                    <a:pt x="5" y="54"/>
                  </a:lnTo>
                  <a:lnTo>
                    <a:pt x="5" y="50"/>
                  </a:lnTo>
                  <a:lnTo>
                    <a:pt x="8" y="33"/>
                  </a:lnTo>
                  <a:lnTo>
                    <a:pt x="12" y="18"/>
                  </a:lnTo>
                  <a:lnTo>
                    <a:pt x="18" y="1"/>
                  </a:lnTo>
                  <a:lnTo>
                    <a:pt x="18" y="0"/>
                  </a:lnTo>
                  <a:lnTo>
                    <a:pt x="17" y="0"/>
                  </a:lnTo>
                  <a:lnTo>
                    <a:pt x="15" y="0"/>
                  </a:lnTo>
                  <a:lnTo>
                    <a:pt x="13"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09" name="Freeform 396"/>
            <p:cNvSpPr>
              <a:spLocks noEditPoints="1"/>
            </p:cNvSpPr>
            <p:nvPr/>
          </p:nvSpPr>
          <p:spPr bwMode="auto">
            <a:xfrm>
              <a:off x="1863" y="2879"/>
              <a:ext cx="339" cy="114"/>
            </a:xfrm>
            <a:custGeom>
              <a:avLst/>
              <a:gdLst>
                <a:gd name="T0" fmla="*/ 339 w 339"/>
                <a:gd name="T1" fmla="*/ 66 h 114"/>
                <a:gd name="T2" fmla="*/ 337 w 339"/>
                <a:gd name="T3" fmla="*/ 54 h 114"/>
                <a:gd name="T4" fmla="*/ 337 w 339"/>
                <a:gd name="T5" fmla="*/ 54 h 114"/>
                <a:gd name="T6" fmla="*/ 336 w 339"/>
                <a:gd name="T7" fmla="*/ 54 h 114"/>
                <a:gd name="T8" fmla="*/ 336 w 339"/>
                <a:gd name="T9" fmla="*/ 54 h 114"/>
                <a:gd name="T10" fmla="*/ 336 w 339"/>
                <a:gd name="T11" fmla="*/ 54 h 114"/>
                <a:gd name="T12" fmla="*/ 334 w 339"/>
                <a:gd name="T13" fmla="*/ 54 h 114"/>
                <a:gd name="T14" fmla="*/ 334 w 339"/>
                <a:gd name="T15" fmla="*/ 54 h 114"/>
                <a:gd name="T16" fmla="*/ 334 w 339"/>
                <a:gd name="T17" fmla="*/ 54 h 114"/>
                <a:gd name="T18" fmla="*/ 333 w 339"/>
                <a:gd name="T19" fmla="*/ 54 h 114"/>
                <a:gd name="T20" fmla="*/ 334 w 339"/>
                <a:gd name="T21" fmla="*/ 66 h 114"/>
                <a:gd name="T22" fmla="*/ 339 w 339"/>
                <a:gd name="T23" fmla="*/ 66 h 114"/>
                <a:gd name="T24" fmla="*/ 337 w 339"/>
                <a:gd name="T25" fmla="*/ 84 h 114"/>
                <a:gd name="T26" fmla="*/ 336 w 339"/>
                <a:gd name="T27" fmla="*/ 101 h 114"/>
                <a:gd name="T28" fmla="*/ 333 w 339"/>
                <a:gd name="T29" fmla="*/ 114 h 114"/>
                <a:gd name="T30" fmla="*/ 331 w 339"/>
                <a:gd name="T31" fmla="*/ 114 h 114"/>
                <a:gd name="T32" fmla="*/ 331 w 339"/>
                <a:gd name="T33" fmla="*/ 114 h 114"/>
                <a:gd name="T34" fmla="*/ 329 w 339"/>
                <a:gd name="T35" fmla="*/ 114 h 114"/>
                <a:gd name="T36" fmla="*/ 329 w 339"/>
                <a:gd name="T37" fmla="*/ 114 h 114"/>
                <a:gd name="T38" fmla="*/ 329 w 339"/>
                <a:gd name="T39" fmla="*/ 114 h 114"/>
                <a:gd name="T40" fmla="*/ 328 w 339"/>
                <a:gd name="T41" fmla="*/ 114 h 114"/>
                <a:gd name="T42" fmla="*/ 328 w 339"/>
                <a:gd name="T43" fmla="*/ 114 h 114"/>
                <a:gd name="T44" fmla="*/ 326 w 339"/>
                <a:gd name="T45" fmla="*/ 114 h 114"/>
                <a:gd name="T46" fmla="*/ 331 w 339"/>
                <a:gd name="T47" fmla="*/ 99 h 114"/>
                <a:gd name="T48" fmla="*/ 333 w 339"/>
                <a:gd name="T49" fmla="*/ 84 h 114"/>
                <a:gd name="T50" fmla="*/ 334 w 339"/>
                <a:gd name="T51" fmla="*/ 66 h 114"/>
                <a:gd name="T52" fmla="*/ 339 w 339"/>
                <a:gd name="T53" fmla="*/ 66 h 114"/>
                <a:gd name="T54" fmla="*/ 14 w 339"/>
                <a:gd name="T55" fmla="*/ 0 h 114"/>
                <a:gd name="T56" fmla="*/ 12 w 339"/>
                <a:gd name="T57" fmla="*/ 1 h 114"/>
                <a:gd name="T58" fmla="*/ 7 w 339"/>
                <a:gd name="T59" fmla="*/ 16 h 114"/>
                <a:gd name="T60" fmla="*/ 2 w 339"/>
                <a:gd name="T61" fmla="*/ 33 h 114"/>
                <a:gd name="T62" fmla="*/ 0 w 339"/>
                <a:gd name="T63" fmla="*/ 50 h 114"/>
                <a:gd name="T64" fmla="*/ 0 w 339"/>
                <a:gd name="T65" fmla="*/ 54 h 114"/>
                <a:gd name="T66" fmla="*/ 0 w 339"/>
                <a:gd name="T67" fmla="*/ 54 h 114"/>
                <a:gd name="T68" fmla="*/ 0 w 339"/>
                <a:gd name="T69" fmla="*/ 54 h 114"/>
                <a:gd name="T70" fmla="*/ 2 w 339"/>
                <a:gd name="T71" fmla="*/ 54 h 114"/>
                <a:gd name="T72" fmla="*/ 2 w 339"/>
                <a:gd name="T73" fmla="*/ 54 h 114"/>
                <a:gd name="T74" fmla="*/ 4 w 339"/>
                <a:gd name="T75" fmla="*/ 54 h 114"/>
                <a:gd name="T76" fmla="*/ 4 w 339"/>
                <a:gd name="T77" fmla="*/ 54 h 114"/>
                <a:gd name="T78" fmla="*/ 4 w 339"/>
                <a:gd name="T79" fmla="*/ 54 h 114"/>
                <a:gd name="T80" fmla="*/ 5 w 339"/>
                <a:gd name="T81" fmla="*/ 54 h 114"/>
                <a:gd name="T82" fmla="*/ 5 w 339"/>
                <a:gd name="T83" fmla="*/ 50 h 114"/>
                <a:gd name="T84" fmla="*/ 7 w 339"/>
                <a:gd name="T85" fmla="*/ 33 h 114"/>
                <a:gd name="T86" fmla="*/ 12 w 339"/>
                <a:gd name="T87" fmla="*/ 18 h 114"/>
                <a:gd name="T88" fmla="*/ 17 w 339"/>
                <a:gd name="T89" fmla="*/ 3 h 114"/>
                <a:gd name="T90" fmla="*/ 18 w 339"/>
                <a:gd name="T91" fmla="*/ 1 h 114"/>
                <a:gd name="T92" fmla="*/ 17 w 339"/>
                <a:gd name="T93" fmla="*/ 1 h 114"/>
                <a:gd name="T94" fmla="*/ 17 w 339"/>
                <a:gd name="T95" fmla="*/ 1 h 114"/>
                <a:gd name="T96" fmla="*/ 15 w 339"/>
                <a:gd name="T97" fmla="*/ 1 h 114"/>
                <a:gd name="T98" fmla="*/ 15 w 339"/>
                <a:gd name="T99" fmla="*/ 0 h 114"/>
                <a:gd name="T100" fmla="*/ 15 w 339"/>
                <a:gd name="T101" fmla="*/ 0 h 114"/>
                <a:gd name="T102" fmla="*/ 14 w 339"/>
                <a:gd name="T103" fmla="*/ 0 h 114"/>
                <a:gd name="T104" fmla="*/ 14 w 339"/>
                <a:gd name="T105" fmla="*/ 0 h 114"/>
                <a:gd name="T106" fmla="*/ 14 w 339"/>
                <a:gd name="T107" fmla="*/ 0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114"/>
                <a:gd name="T164" fmla="*/ 339 w 339"/>
                <a:gd name="T165" fmla="*/ 114 h 1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114">
                  <a:moveTo>
                    <a:pt x="339" y="66"/>
                  </a:moveTo>
                  <a:lnTo>
                    <a:pt x="337" y="54"/>
                  </a:lnTo>
                  <a:lnTo>
                    <a:pt x="336" y="54"/>
                  </a:lnTo>
                  <a:lnTo>
                    <a:pt x="334" y="54"/>
                  </a:lnTo>
                  <a:lnTo>
                    <a:pt x="333" y="54"/>
                  </a:lnTo>
                  <a:lnTo>
                    <a:pt x="334" y="66"/>
                  </a:lnTo>
                  <a:lnTo>
                    <a:pt x="339" y="66"/>
                  </a:lnTo>
                  <a:lnTo>
                    <a:pt x="337" y="84"/>
                  </a:lnTo>
                  <a:lnTo>
                    <a:pt x="336" y="101"/>
                  </a:lnTo>
                  <a:lnTo>
                    <a:pt x="333" y="114"/>
                  </a:lnTo>
                  <a:lnTo>
                    <a:pt x="331" y="114"/>
                  </a:lnTo>
                  <a:lnTo>
                    <a:pt x="329" y="114"/>
                  </a:lnTo>
                  <a:lnTo>
                    <a:pt x="328" y="114"/>
                  </a:lnTo>
                  <a:lnTo>
                    <a:pt x="326" y="114"/>
                  </a:lnTo>
                  <a:lnTo>
                    <a:pt x="331" y="99"/>
                  </a:lnTo>
                  <a:lnTo>
                    <a:pt x="333" y="84"/>
                  </a:lnTo>
                  <a:lnTo>
                    <a:pt x="334" y="66"/>
                  </a:lnTo>
                  <a:lnTo>
                    <a:pt x="339" y="66"/>
                  </a:lnTo>
                  <a:close/>
                  <a:moveTo>
                    <a:pt x="14" y="0"/>
                  </a:moveTo>
                  <a:lnTo>
                    <a:pt x="12" y="1"/>
                  </a:lnTo>
                  <a:lnTo>
                    <a:pt x="7" y="16"/>
                  </a:lnTo>
                  <a:lnTo>
                    <a:pt x="2" y="33"/>
                  </a:lnTo>
                  <a:lnTo>
                    <a:pt x="0" y="50"/>
                  </a:lnTo>
                  <a:lnTo>
                    <a:pt x="0" y="54"/>
                  </a:lnTo>
                  <a:lnTo>
                    <a:pt x="2" y="54"/>
                  </a:lnTo>
                  <a:lnTo>
                    <a:pt x="4" y="54"/>
                  </a:lnTo>
                  <a:lnTo>
                    <a:pt x="5" y="54"/>
                  </a:lnTo>
                  <a:lnTo>
                    <a:pt x="5" y="50"/>
                  </a:lnTo>
                  <a:lnTo>
                    <a:pt x="7" y="33"/>
                  </a:lnTo>
                  <a:lnTo>
                    <a:pt x="12" y="18"/>
                  </a:lnTo>
                  <a:lnTo>
                    <a:pt x="17" y="3"/>
                  </a:lnTo>
                  <a:lnTo>
                    <a:pt x="18" y="1"/>
                  </a:lnTo>
                  <a:lnTo>
                    <a:pt x="17" y="1"/>
                  </a:lnTo>
                  <a:lnTo>
                    <a:pt x="15" y="1"/>
                  </a:lnTo>
                  <a:lnTo>
                    <a:pt x="15" y="0"/>
                  </a:lnTo>
                  <a:lnTo>
                    <a:pt x="14"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0" name="Freeform 397"/>
            <p:cNvSpPr>
              <a:spLocks noEditPoints="1"/>
            </p:cNvSpPr>
            <p:nvPr/>
          </p:nvSpPr>
          <p:spPr bwMode="auto">
            <a:xfrm>
              <a:off x="1865" y="2879"/>
              <a:ext cx="334" cy="114"/>
            </a:xfrm>
            <a:custGeom>
              <a:avLst/>
              <a:gdLst>
                <a:gd name="T0" fmla="*/ 334 w 334"/>
                <a:gd name="T1" fmla="*/ 66 h 114"/>
                <a:gd name="T2" fmla="*/ 334 w 334"/>
                <a:gd name="T3" fmla="*/ 54 h 114"/>
                <a:gd name="T4" fmla="*/ 332 w 334"/>
                <a:gd name="T5" fmla="*/ 54 h 114"/>
                <a:gd name="T6" fmla="*/ 332 w 334"/>
                <a:gd name="T7" fmla="*/ 54 h 114"/>
                <a:gd name="T8" fmla="*/ 332 w 334"/>
                <a:gd name="T9" fmla="*/ 54 h 114"/>
                <a:gd name="T10" fmla="*/ 331 w 334"/>
                <a:gd name="T11" fmla="*/ 54 h 114"/>
                <a:gd name="T12" fmla="*/ 331 w 334"/>
                <a:gd name="T13" fmla="*/ 54 h 114"/>
                <a:gd name="T14" fmla="*/ 329 w 334"/>
                <a:gd name="T15" fmla="*/ 54 h 114"/>
                <a:gd name="T16" fmla="*/ 329 w 334"/>
                <a:gd name="T17" fmla="*/ 54 h 114"/>
                <a:gd name="T18" fmla="*/ 329 w 334"/>
                <a:gd name="T19" fmla="*/ 54 h 114"/>
                <a:gd name="T20" fmla="*/ 329 w 334"/>
                <a:gd name="T21" fmla="*/ 66 h 114"/>
                <a:gd name="T22" fmla="*/ 334 w 334"/>
                <a:gd name="T23" fmla="*/ 66 h 114"/>
                <a:gd name="T24" fmla="*/ 334 w 334"/>
                <a:gd name="T25" fmla="*/ 84 h 114"/>
                <a:gd name="T26" fmla="*/ 331 w 334"/>
                <a:gd name="T27" fmla="*/ 101 h 114"/>
                <a:gd name="T28" fmla="*/ 327 w 334"/>
                <a:gd name="T29" fmla="*/ 114 h 114"/>
                <a:gd name="T30" fmla="*/ 327 w 334"/>
                <a:gd name="T31" fmla="*/ 114 h 114"/>
                <a:gd name="T32" fmla="*/ 326 w 334"/>
                <a:gd name="T33" fmla="*/ 114 h 114"/>
                <a:gd name="T34" fmla="*/ 326 w 334"/>
                <a:gd name="T35" fmla="*/ 114 h 114"/>
                <a:gd name="T36" fmla="*/ 324 w 334"/>
                <a:gd name="T37" fmla="*/ 114 h 114"/>
                <a:gd name="T38" fmla="*/ 324 w 334"/>
                <a:gd name="T39" fmla="*/ 114 h 114"/>
                <a:gd name="T40" fmla="*/ 324 w 334"/>
                <a:gd name="T41" fmla="*/ 112 h 114"/>
                <a:gd name="T42" fmla="*/ 322 w 334"/>
                <a:gd name="T43" fmla="*/ 112 h 114"/>
                <a:gd name="T44" fmla="*/ 322 w 334"/>
                <a:gd name="T45" fmla="*/ 112 h 114"/>
                <a:gd name="T46" fmla="*/ 326 w 334"/>
                <a:gd name="T47" fmla="*/ 99 h 114"/>
                <a:gd name="T48" fmla="*/ 329 w 334"/>
                <a:gd name="T49" fmla="*/ 83 h 114"/>
                <a:gd name="T50" fmla="*/ 329 w 334"/>
                <a:gd name="T51" fmla="*/ 66 h 114"/>
                <a:gd name="T52" fmla="*/ 334 w 334"/>
                <a:gd name="T53" fmla="*/ 66 h 114"/>
                <a:gd name="T54" fmla="*/ 13 w 334"/>
                <a:gd name="T55" fmla="*/ 0 h 114"/>
                <a:gd name="T56" fmla="*/ 13 w 334"/>
                <a:gd name="T57" fmla="*/ 1 h 114"/>
                <a:gd name="T58" fmla="*/ 7 w 334"/>
                <a:gd name="T59" fmla="*/ 18 h 114"/>
                <a:gd name="T60" fmla="*/ 3 w 334"/>
                <a:gd name="T61" fmla="*/ 33 h 114"/>
                <a:gd name="T62" fmla="*/ 0 w 334"/>
                <a:gd name="T63" fmla="*/ 50 h 114"/>
                <a:gd name="T64" fmla="*/ 0 w 334"/>
                <a:gd name="T65" fmla="*/ 54 h 114"/>
                <a:gd name="T66" fmla="*/ 2 w 334"/>
                <a:gd name="T67" fmla="*/ 54 h 114"/>
                <a:gd name="T68" fmla="*/ 2 w 334"/>
                <a:gd name="T69" fmla="*/ 54 h 114"/>
                <a:gd name="T70" fmla="*/ 2 w 334"/>
                <a:gd name="T71" fmla="*/ 54 h 114"/>
                <a:gd name="T72" fmla="*/ 3 w 334"/>
                <a:gd name="T73" fmla="*/ 54 h 114"/>
                <a:gd name="T74" fmla="*/ 3 w 334"/>
                <a:gd name="T75" fmla="*/ 54 h 114"/>
                <a:gd name="T76" fmla="*/ 3 w 334"/>
                <a:gd name="T77" fmla="*/ 54 h 114"/>
                <a:gd name="T78" fmla="*/ 5 w 334"/>
                <a:gd name="T79" fmla="*/ 56 h 114"/>
                <a:gd name="T80" fmla="*/ 5 w 334"/>
                <a:gd name="T81" fmla="*/ 56 h 114"/>
                <a:gd name="T82" fmla="*/ 5 w 334"/>
                <a:gd name="T83" fmla="*/ 50 h 114"/>
                <a:gd name="T84" fmla="*/ 8 w 334"/>
                <a:gd name="T85" fmla="*/ 35 h 114"/>
                <a:gd name="T86" fmla="*/ 12 w 334"/>
                <a:gd name="T87" fmla="*/ 18 h 114"/>
                <a:gd name="T88" fmla="*/ 16 w 334"/>
                <a:gd name="T89" fmla="*/ 3 h 114"/>
                <a:gd name="T90" fmla="*/ 18 w 334"/>
                <a:gd name="T91" fmla="*/ 1 h 114"/>
                <a:gd name="T92" fmla="*/ 18 w 334"/>
                <a:gd name="T93" fmla="*/ 1 h 114"/>
                <a:gd name="T94" fmla="*/ 16 w 334"/>
                <a:gd name="T95" fmla="*/ 1 h 114"/>
                <a:gd name="T96" fmla="*/ 16 w 334"/>
                <a:gd name="T97" fmla="*/ 1 h 114"/>
                <a:gd name="T98" fmla="*/ 16 w 334"/>
                <a:gd name="T99" fmla="*/ 1 h 114"/>
                <a:gd name="T100" fmla="*/ 15 w 334"/>
                <a:gd name="T101" fmla="*/ 1 h 114"/>
                <a:gd name="T102" fmla="*/ 15 w 334"/>
                <a:gd name="T103" fmla="*/ 1 h 114"/>
                <a:gd name="T104" fmla="*/ 13 w 334"/>
                <a:gd name="T105" fmla="*/ 1 h 114"/>
                <a:gd name="T106" fmla="*/ 13 w 334"/>
                <a:gd name="T107" fmla="*/ 0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4"/>
                <a:gd name="T163" fmla="*/ 0 h 114"/>
                <a:gd name="T164" fmla="*/ 334 w 334"/>
                <a:gd name="T165" fmla="*/ 114 h 1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4" h="114">
                  <a:moveTo>
                    <a:pt x="334" y="66"/>
                  </a:moveTo>
                  <a:lnTo>
                    <a:pt x="334" y="54"/>
                  </a:lnTo>
                  <a:lnTo>
                    <a:pt x="332" y="54"/>
                  </a:lnTo>
                  <a:lnTo>
                    <a:pt x="331" y="54"/>
                  </a:lnTo>
                  <a:lnTo>
                    <a:pt x="329" y="54"/>
                  </a:lnTo>
                  <a:lnTo>
                    <a:pt x="329" y="66"/>
                  </a:lnTo>
                  <a:lnTo>
                    <a:pt x="334" y="66"/>
                  </a:lnTo>
                  <a:lnTo>
                    <a:pt x="334" y="84"/>
                  </a:lnTo>
                  <a:lnTo>
                    <a:pt x="331" y="101"/>
                  </a:lnTo>
                  <a:lnTo>
                    <a:pt x="327" y="114"/>
                  </a:lnTo>
                  <a:lnTo>
                    <a:pt x="326" y="114"/>
                  </a:lnTo>
                  <a:lnTo>
                    <a:pt x="324" y="114"/>
                  </a:lnTo>
                  <a:lnTo>
                    <a:pt x="324" y="112"/>
                  </a:lnTo>
                  <a:lnTo>
                    <a:pt x="322" y="112"/>
                  </a:lnTo>
                  <a:lnTo>
                    <a:pt x="326" y="99"/>
                  </a:lnTo>
                  <a:lnTo>
                    <a:pt x="329" y="83"/>
                  </a:lnTo>
                  <a:lnTo>
                    <a:pt x="329" y="66"/>
                  </a:lnTo>
                  <a:lnTo>
                    <a:pt x="334" y="66"/>
                  </a:lnTo>
                  <a:close/>
                  <a:moveTo>
                    <a:pt x="13" y="0"/>
                  </a:moveTo>
                  <a:lnTo>
                    <a:pt x="13" y="1"/>
                  </a:lnTo>
                  <a:lnTo>
                    <a:pt x="7" y="18"/>
                  </a:lnTo>
                  <a:lnTo>
                    <a:pt x="3" y="33"/>
                  </a:lnTo>
                  <a:lnTo>
                    <a:pt x="0" y="50"/>
                  </a:lnTo>
                  <a:lnTo>
                    <a:pt x="0" y="54"/>
                  </a:lnTo>
                  <a:lnTo>
                    <a:pt x="2" y="54"/>
                  </a:lnTo>
                  <a:lnTo>
                    <a:pt x="3" y="54"/>
                  </a:lnTo>
                  <a:lnTo>
                    <a:pt x="5" y="56"/>
                  </a:lnTo>
                  <a:lnTo>
                    <a:pt x="5" y="50"/>
                  </a:lnTo>
                  <a:lnTo>
                    <a:pt x="8" y="35"/>
                  </a:lnTo>
                  <a:lnTo>
                    <a:pt x="12" y="18"/>
                  </a:lnTo>
                  <a:lnTo>
                    <a:pt x="16" y="3"/>
                  </a:lnTo>
                  <a:lnTo>
                    <a:pt x="18" y="1"/>
                  </a:lnTo>
                  <a:lnTo>
                    <a:pt x="16" y="1"/>
                  </a:lnTo>
                  <a:lnTo>
                    <a:pt x="15" y="1"/>
                  </a:lnTo>
                  <a:lnTo>
                    <a:pt x="13" y="1"/>
                  </a:lnTo>
                  <a:lnTo>
                    <a:pt x="13"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1" name="Freeform 398"/>
            <p:cNvSpPr>
              <a:spLocks noEditPoints="1"/>
            </p:cNvSpPr>
            <p:nvPr/>
          </p:nvSpPr>
          <p:spPr bwMode="auto">
            <a:xfrm>
              <a:off x="1868" y="2880"/>
              <a:ext cx="329" cy="113"/>
            </a:xfrm>
            <a:custGeom>
              <a:avLst/>
              <a:gdLst>
                <a:gd name="T0" fmla="*/ 329 w 329"/>
                <a:gd name="T1" fmla="*/ 65 h 113"/>
                <a:gd name="T2" fmla="*/ 328 w 329"/>
                <a:gd name="T3" fmla="*/ 53 h 113"/>
                <a:gd name="T4" fmla="*/ 328 w 329"/>
                <a:gd name="T5" fmla="*/ 53 h 113"/>
                <a:gd name="T6" fmla="*/ 326 w 329"/>
                <a:gd name="T7" fmla="*/ 53 h 113"/>
                <a:gd name="T8" fmla="*/ 326 w 329"/>
                <a:gd name="T9" fmla="*/ 53 h 113"/>
                <a:gd name="T10" fmla="*/ 326 w 329"/>
                <a:gd name="T11" fmla="*/ 53 h 113"/>
                <a:gd name="T12" fmla="*/ 324 w 329"/>
                <a:gd name="T13" fmla="*/ 53 h 113"/>
                <a:gd name="T14" fmla="*/ 324 w 329"/>
                <a:gd name="T15" fmla="*/ 53 h 113"/>
                <a:gd name="T16" fmla="*/ 324 w 329"/>
                <a:gd name="T17" fmla="*/ 53 h 113"/>
                <a:gd name="T18" fmla="*/ 323 w 329"/>
                <a:gd name="T19" fmla="*/ 53 h 113"/>
                <a:gd name="T20" fmla="*/ 324 w 329"/>
                <a:gd name="T21" fmla="*/ 65 h 113"/>
                <a:gd name="T22" fmla="*/ 329 w 329"/>
                <a:gd name="T23" fmla="*/ 65 h 113"/>
                <a:gd name="T24" fmla="*/ 328 w 329"/>
                <a:gd name="T25" fmla="*/ 83 h 113"/>
                <a:gd name="T26" fmla="*/ 326 w 329"/>
                <a:gd name="T27" fmla="*/ 98 h 113"/>
                <a:gd name="T28" fmla="*/ 321 w 329"/>
                <a:gd name="T29" fmla="*/ 113 h 113"/>
                <a:gd name="T30" fmla="*/ 321 w 329"/>
                <a:gd name="T31" fmla="*/ 113 h 113"/>
                <a:gd name="T32" fmla="*/ 321 w 329"/>
                <a:gd name="T33" fmla="*/ 111 h 113"/>
                <a:gd name="T34" fmla="*/ 319 w 329"/>
                <a:gd name="T35" fmla="*/ 111 h 113"/>
                <a:gd name="T36" fmla="*/ 319 w 329"/>
                <a:gd name="T37" fmla="*/ 111 h 113"/>
                <a:gd name="T38" fmla="*/ 319 w 329"/>
                <a:gd name="T39" fmla="*/ 111 h 113"/>
                <a:gd name="T40" fmla="*/ 318 w 329"/>
                <a:gd name="T41" fmla="*/ 111 h 113"/>
                <a:gd name="T42" fmla="*/ 318 w 329"/>
                <a:gd name="T43" fmla="*/ 111 h 113"/>
                <a:gd name="T44" fmla="*/ 316 w 329"/>
                <a:gd name="T45" fmla="*/ 111 h 113"/>
                <a:gd name="T46" fmla="*/ 321 w 329"/>
                <a:gd name="T47" fmla="*/ 98 h 113"/>
                <a:gd name="T48" fmla="*/ 323 w 329"/>
                <a:gd name="T49" fmla="*/ 82 h 113"/>
                <a:gd name="T50" fmla="*/ 324 w 329"/>
                <a:gd name="T51" fmla="*/ 65 h 113"/>
                <a:gd name="T52" fmla="*/ 329 w 329"/>
                <a:gd name="T53" fmla="*/ 65 h 113"/>
                <a:gd name="T54" fmla="*/ 13 w 329"/>
                <a:gd name="T55" fmla="*/ 0 h 113"/>
                <a:gd name="T56" fmla="*/ 12 w 329"/>
                <a:gd name="T57" fmla="*/ 2 h 113"/>
                <a:gd name="T58" fmla="*/ 7 w 329"/>
                <a:gd name="T59" fmla="*/ 17 h 113"/>
                <a:gd name="T60" fmla="*/ 2 w 329"/>
                <a:gd name="T61" fmla="*/ 32 h 113"/>
                <a:gd name="T62" fmla="*/ 0 w 329"/>
                <a:gd name="T63" fmla="*/ 49 h 113"/>
                <a:gd name="T64" fmla="*/ 0 w 329"/>
                <a:gd name="T65" fmla="*/ 53 h 113"/>
                <a:gd name="T66" fmla="*/ 0 w 329"/>
                <a:gd name="T67" fmla="*/ 53 h 113"/>
                <a:gd name="T68" fmla="*/ 0 w 329"/>
                <a:gd name="T69" fmla="*/ 53 h 113"/>
                <a:gd name="T70" fmla="*/ 2 w 329"/>
                <a:gd name="T71" fmla="*/ 55 h 113"/>
                <a:gd name="T72" fmla="*/ 2 w 329"/>
                <a:gd name="T73" fmla="*/ 55 h 113"/>
                <a:gd name="T74" fmla="*/ 2 w 329"/>
                <a:gd name="T75" fmla="*/ 55 h 113"/>
                <a:gd name="T76" fmla="*/ 4 w 329"/>
                <a:gd name="T77" fmla="*/ 55 h 113"/>
                <a:gd name="T78" fmla="*/ 4 w 329"/>
                <a:gd name="T79" fmla="*/ 55 h 113"/>
                <a:gd name="T80" fmla="*/ 5 w 329"/>
                <a:gd name="T81" fmla="*/ 55 h 113"/>
                <a:gd name="T82" fmla="*/ 5 w 329"/>
                <a:gd name="T83" fmla="*/ 50 h 113"/>
                <a:gd name="T84" fmla="*/ 7 w 329"/>
                <a:gd name="T85" fmla="*/ 34 h 113"/>
                <a:gd name="T86" fmla="*/ 12 w 329"/>
                <a:gd name="T87" fmla="*/ 19 h 113"/>
                <a:gd name="T88" fmla="*/ 17 w 329"/>
                <a:gd name="T89" fmla="*/ 4 h 113"/>
                <a:gd name="T90" fmla="*/ 17 w 329"/>
                <a:gd name="T91" fmla="*/ 2 h 113"/>
                <a:gd name="T92" fmla="*/ 17 w 329"/>
                <a:gd name="T93" fmla="*/ 2 h 113"/>
                <a:gd name="T94" fmla="*/ 17 w 329"/>
                <a:gd name="T95" fmla="*/ 2 h 113"/>
                <a:gd name="T96" fmla="*/ 15 w 329"/>
                <a:gd name="T97" fmla="*/ 0 h 113"/>
                <a:gd name="T98" fmla="*/ 15 w 329"/>
                <a:gd name="T99" fmla="*/ 0 h 113"/>
                <a:gd name="T100" fmla="*/ 15 w 329"/>
                <a:gd name="T101" fmla="*/ 0 h 113"/>
                <a:gd name="T102" fmla="*/ 13 w 329"/>
                <a:gd name="T103" fmla="*/ 0 h 113"/>
                <a:gd name="T104" fmla="*/ 13 w 329"/>
                <a:gd name="T105" fmla="*/ 0 h 113"/>
                <a:gd name="T106" fmla="*/ 13 w 329"/>
                <a:gd name="T107" fmla="*/ 0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9"/>
                <a:gd name="T163" fmla="*/ 0 h 113"/>
                <a:gd name="T164" fmla="*/ 329 w 329"/>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9" h="113">
                  <a:moveTo>
                    <a:pt x="329" y="65"/>
                  </a:moveTo>
                  <a:lnTo>
                    <a:pt x="328" y="53"/>
                  </a:lnTo>
                  <a:lnTo>
                    <a:pt x="326" y="53"/>
                  </a:lnTo>
                  <a:lnTo>
                    <a:pt x="324" y="53"/>
                  </a:lnTo>
                  <a:lnTo>
                    <a:pt x="323" y="53"/>
                  </a:lnTo>
                  <a:lnTo>
                    <a:pt x="324" y="65"/>
                  </a:lnTo>
                  <a:lnTo>
                    <a:pt x="329" y="65"/>
                  </a:lnTo>
                  <a:lnTo>
                    <a:pt x="328" y="83"/>
                  </a:lnTo>
                  <a:lnTo>
                    <a:pt x="326" y="98"/>
                  </a:lnTo>
                  <a:lnTo>
                    <a:pt x="321" y="113"/>
                  </a:lnTo>
                  <a:lnTo>
                    <a:pt x="321" y="111"/>
                  </a:lnTo>
                  <a:lnTo>
                    <a:pt x="319" y="111"/>
                  </a:lnTo>
                  <a:lnTo>
                    <a:pt x="318" y="111"/>
                  </a:lnTo>
                  <a:lnTo>
                    <a:pt x="316" y="111"/>
                  </a:lnTo>
                  <a:lnTo>
                    <a:pt x="321" y="98"/>
                  </a:lnTo>
                  <a:lnTo>
                    <a:pt x="323" y="82"/>
                  </a:lnTo>
                  <a:lnTo>
                    <a:pt x="324" y="65"/>
                  </a:lnTo>
                  <a:lnTo>
                    <a:pt x="329" y="65"/>
                  </a:lnTo>
                  <a:close/>
                  <a:moveTo>
                    <a:pt x="13" y="0"/>
                  </a:moveTo>
                  <a:lnTo>
                    <a:pt x="12" y="2"/>
                  </a:lnTo>
                  <a:lnTo>
                    <a:pt x="7" y="17"/>
                  </a:lnTo>
                  <a:lnTo>
                    <a:pt x="2" y="32"/>
                  </a:lnTo>
                  <a:lnTo>
                    <a:pt x="0" y="49"/>
                  </a:lnTo>
                  <a:lnTo>
                    <a:pt x="0" y="53"/>
                  </a:lnTo>
                  <a:lnTo>
                    <a:pt x="2" y="55"/>
                  </a:lnTo>
                  <a:lnTo>
                    <a:pt x="4" y="55"/>
                  </a:lnTo>
                  <a:lnTo>
                    <a:pt x="5" y="55"/>
                  </a:lnTo>
                  <a:lnTo>
                    <a:pt x="5" y="50"/>
                  </a:lnTo>
                  <a:lnTo>
                    <a:pt x="7" y="34"/>
                  </a:lnTo>
                  <a:lnTo>
                    <a:pt x="12" y="19"/>
                  </a:lnTo>
                  <a:lnTo>
                    <a:pt x="17" y="4"/>
                  </a:lnTo>
                  <a:lnTo>
                    <a:pt x="17" y="2"/>
                  </a:lnTo>
                  <a:lnTo>
                    <a:pt x="15" y="0"/>
                  </a:lnTo>
                  <a:lnTo>
                    <a:pt x="13"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2" name="Freeform 399"/>
            <p:cNvSpPr>
              <a:spLocks noEditPoints="1"/>
            </p:cNvSpPr>
            <p:nvPr/>
          </p:nvSpPr>
          <p:spPr bwMode="auto">
            <a:xfrm>
              <a:off x="1870" y="2880"/>
              <a:ext cx="324" cy="111"/>
            </a:xfrm>
            <a:custGeom>
              <a:avLst/>
              <a:gdLst>
                <a:gd name="T0" fmla="*/ 324 w 324"/>
                <a:gd name="T1" fmla="*/ 65 h 111"/>
                <a:gd name="T2" fmla="*/ 324 w 324"/>
                <a:gd name="T3" fmla="*/ 53 h 111"/>
                <a:gd name="T4" fmla="*/ 322 w 324"/>
                <a:gd name="T5" fmla="*/ 53 h 111"/>
                <a:gd name="T6" fmla="*/ 322 w 324"/>
                <a:gd name="T7" fmla="*/ 53 h 111"/>
                <a:gd name="T8" fmla="*/ 322 w 324"/>
                <a:gd name="T9" fmla="*/ 53 h 111"/>
                <a:gd name="T10" fmla="*/ 321 w 324"/>
                <a:gd name="T11" fmla="*/ 53 h 111"/>
                <a:gd name="T12" fmla="*/ 321 w 324"/>
                <a:gd name="T13" fmla="*/ 53 h 111"/>
                <a:gd name="T14" fmla="*/ 319 w 324"/>
                <a:gd name="T15" fmla="*/ 53 h 111"/>
                <a:gd name="T16" fmla="*/ 319 w 324"/>
                <a:gd name="T17" fmla="*/ 53 h 111"/>
                <a:gd name="T18" fmla="*/ 319 w 324"/>
                <a:gd name="T19" fmla="*/ 53 h 111"/>
                <a:gd name="T20" fmla="*/ 319 w 324"/>
                <a:gd name="T21" fmla="*/ 65 h 111"/>
                <a:gd name="T22" fmla="*/ 324 w 324"/>
                <a:gd name="T23" fmla="*/ 65 h 111"/>
                <a:gd name="T24" fmla="*/ 324 w 324"/>
                <a:gd name="T25" fmla="*/ 82 h 111"/>
                <a:gd name="T26" fmla="*/ 321 w 324"/>
                <a:gd name="T27" fmla="*/ 98 h 111"/>
                <a:gd name="T28" fmla="*/ 317 w 324"/>
                <a:gd name="T29" fmla="*/ 111 h 111"/>
                <a:gd name="T30" fmla="*/ 317 w 324"/>
                <a:gd name="T31" fmla="*/ 111 h 111"/>
                <a:gd name="T32" fmla="*/ 316 w 324"/>
                <a:gd name="T33" fmla="*/ 111 h 111"/>
                <a:gd name="T34" fmla="*/ 316 w 324"/>
                <a:gd name="T35" fmla="*/ 111 h 111"/>
                <a:gd name="T36" fmla="*/ 314 w 324"/>
                <a:gd name="T37" fmla="*/ 111 h 111"/>
                <a:gd name="T38" fmla="*/ 314 w 324"/>
                <a:gd name="T39" fmla="*/ 111 h 111"/>
                <a:gd name="T40" fmla="*/ 314 w 324"/>
                <a:gd name="T41" fmla="*/ 111 h 111"/>
                <a:gd name="T42" fmla="*/ 312 w 324"/>
                <a:gd name="T43" fmla="*/ 111 h 111"/>
                <a:gd name="T44" fmla="*/ 312 w 324"/>
                <a:gd name="T45" fmla="*/ 111 h 111"/>
                <a:gd name="T46" fmla="*/ 316 w 324"/>
                <a:gd name="T47" fmla="*/ 97 h 111"/>
                <a:gd name="T48" fmla="*/ 319 w 324"/>
                <a:gd name="T49" fmla="*/ 82 h 111"/>
                <a:gd name="T50" fmla="*/ 319 w 324"/>
                <a:gd name="T51" fmla="*/ 65 h 111"/>
                <a:gd name="T52" fmla="*/ 324 w 324"/>
                <a:gd name="T53" fmla="*/ 65 h 111"/>
                <a:gd name="T54" fmla="*/ 13 w 324"/>
                <a:gd name="T55" fmla="*/ 0 h 111"/>
                <a:gd name="T56" fmla="*/ 11 w 324"/>
                <a:gd name="T57" fmla="*/ 2 h 111"/>
                <a:gd name="T58" fmla="*/ 7 w 324"/>
                <a:gd name="T59" fmla="*/ 17 h 111"/>
                <a:gd name="T60" fmla="*/ 3 w 324"/>
                <a:gd name="T61" fmla="*/ 34 h 111"/>
                <a:gd name="T62" fmla="*/ 0 w 324"/>
                <a:gd name="T63" fmla="*/ 49 h 111"/>
                <a:gd name="T64" fmla="*/ 0 w 324"/>
                <a:gd name="T65" fmla="*/ 55 h 111"/>
                <a:gd name="T66" fmla="*/ 0 w 324"/>
                <a:gd name="T67" fmla="*/ 55 h 111"/>
                <a:gd name="T68" fmla="*/ 2 w 324"/>
                <a:gd name="T69" fmla="*/ 55 h 111"/>
                <a:gd name="T70" fmla="*/ 2 w 324"/>
                <a:gd name="T71" fmla="*/ 55 h 111"/>
                <a:gd name="T72" fmla="*/ 3 w 324"/>
                <a:gd name="T73" fmla="*/ 55 h 111"/>
                <a:gd name="T74" fmla="*/ 3 w 324"/>
                <a:gd name="T75" fmla="*/ 55 h 111"/>
                <a:gd name="T76" fmla="*/ 3 w 324"/>
                <a:gd name="T77" fmla="*/ 55 h 111"/>
                <a:gd name="T78" fmla="*/ 5 w 324"/>
                <a:gd name="T79" fmla="*/ 55 h 111"/>
                <a:gd name="T80" fmla="*/ 5 w 324"/>
                <a:gd name="T81" fmla="*/ 55 h 111"/>
                <a:gd name="T82" fmla="*/ 5 w 324"/>
                <a:gd name="T83" fmla="*/ 50 h 111"/>
                <a:gd name="T84" fmla="*/ 8 w 324"/>
                <a:gd name="T85" fmla="*/ 34 h 111"/>
                <a:gd name="T86" fmla="*/ 11 w 324"/>
                <a:gd name="T87" fmla="*/ 19 h 111"/>
                <a:gd name="T88" fmla="*/ 16 w 324"/>
                <a:gd name="T89" fmla="*/ 5 h 111"/>
                <a:gd name="T90" fmla="*/ 18 w 324"/>
                <a:gd name="T91" fmla="*/ 2 h 111"/>
                <a:gd name="T92" fmla="*/ 18 w 324"/>
                <a:gd name="T93" fmla="*/ 2 h 111"/>
                <a:gd name="T94" fmla="*/ 16 w 324"/>
                <a:gd name="T95" fmla="*/ 2 h 111"/>
                <a:gd name="T96" fmla="*/ 16 w 324"/>
                <a:gd name="T97" fmla="*/ 2 h 111"/>
                <a:gd name="T98" fmla="*/ 15 w 324"/>
                <a:gd name="T99" fmla="*/ 2 h 111"/>
                <a:gd name="T100" fmla="*/ 15 w 324"/>
                <a:gd name="T101" fmla="*/ 2 h 111"/>
                <a:gd name="T102" fmla="*/ 15 w 324"/>
                <a:gd name="T103" fmla="*/ 2 h 111"/>
                <a:gd name="T104" fmla="*/ 13 w 324"/>
                <a:gd name="T105" fmla="*/ 0 h 111"/>
                <a:gd name="T106" fmla="*/ 13 w 324"/>
                <a:gd name="T107" fmla="*/ 0 h 1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4"/>
                <a:gd name="T163" fmla="*/ 0 h 111"/>
                <a:gd name="T164" fmla="*/ 324 w 324"/>
                <a:gd name="T165" fmla="*/ 111 h 1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4" h="111">
                  <a:moveTo>
                    <a:pt x="324" y="65"/>
                  </a:moveTo>
                  <a:lnTo>
                    <a:pt x="324" y="53"/>
                  </a:lnTo>
                  <a:lnTo>
                    <a:pt x="322" y="53"/>
                  </a:lnTo>
                  <a:lnTo>
                    <a:pt x="321" y="53"/>
                  </a:lnTo>
                  <a:lnTo>
                    <a:pt x="319" y="53"/>
                  </a:lnTo>
                  <a:lnTo>
                    <a:pt x="319" y="65"/>
                  </a:lnTo>
                  <a:lnTo>
                    <a:pt x="324" y="65"/>
                  </a:lnTo>
                  <a:lnTo>
                    <a:pt x="324" y="82"/>
                  </a:lnTo>
                  <a:lnTo>
                    <a:pt x="321" y="98"/>
                  </a:lnTo>
                  <a:lnTo>
                    <a:pt x="317" y="111"/>
                  </a:lnTo>
                  <a:lnTo>
                    <a:pt x="316" y="111"/>
                  </a:lnTo>
                  <a:lnTo>
                    <a:pt x="314" y="111"/>
                  </a:lnTo>
                  <a:lnTo>
                    <a:pt x="312" y="111"/>
                  </a:lnTo>
                  <a:lnTo>
                    <a:pt x="316" y="97"/>
                  </a:lnTo>
                  <a:lnTo>
                    <a:pt x="319" y="82"/>
                  </a:lnTo>
                  <a:lnTo>
                    <a:pt x="319" y="65"/>
                  </a:lnTo>
                  <a:lnTo>
                    <a:pt x="324" y="65"/>
                  </a:lnTo>
                  <a:close/>
                  <a:moveTo>
                    <a:pt x="13" y="0"/>
                  </a:moveTo>
                  <a:lnTo>
                    <a:pt x="11" y="2"/>
                  </a:lnTo>
                  <a:lnTo>
                    <a:pt x="7" y="17"/>
                  </a:lnTo>
                  <a:lnTo>
                    <a:pt x="3" y="34"/>
                  </a:lnTo>
                  <a:lnTo>
                    <a:pt x="0" y="49"/>
                  </a:lnTo>
                  <a:lnTo>
                    <a:pt x="0" y="55"/>
                  </a:lnTo>
                  <a:lnTo>
                    <a:pt x="2" y="55"/>
                  </a:lnTo>
                  <a:lnTo>
                    <a:pt x="3" y="55"/>
                  </a:lnTo>
                  <a:lnTo>
                    <a:pt x="5" y="55"/>
                  </a:lnTo>
                  <a:lnTo>
                    <a:pt x="5" y="50"/>
                  </a:lnTo>
                  <a:lnTo>
                    <a:pt x="8" y="34"/>
                  </a:lnTo>
                  <a:lnTo>
                    <a:pt x="11" y="19"/>
                  </a:lnTo>
                  <a:lnTo>
                    <a:pt x="16" y="5"/>
                  </a:lnTo>
                  <a:lnTo>
                    <a:pt x="18" y="2"/>
                  </a:lnTo>
                  <a:lnTo>
                    <a:pt x="16" y="2"/>
                  </a:lnTo>
                  <a:lnTo>
                    <a:pt x="15" y="2"/>
                  </a:lnTo>
                  <a:lnTo>
                    <a:pt x="13"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3" name="Freeform 400"/>
            <p:cNvSpPr>
              <a:spLocks noEditPoints="1"/>
            </p:cNvSpPr>
            <p:nvPr/>
          </p:nvSpPr>
          <p:spPr bwMode="auto">
            <a:xfrm>
              <a:off x="1873" y="2882"/>
              <a:ext cx="319" cy="109"/>
            </a:xfrm>
            <a:custGeom>
              <a:avLst/>
              <a:gdLst>
                <a:gd name="T0" fmla="*/ 319 w 319"/>
                <a:gd name="T1" fmla="*/ 63 h 109"/>
                <a:gd name="T2" fmla="*/ 318 w 319"/>
                <a:gd name="T3" fmla="*/ 51 h 109"/>
                <a:gd name="T4" fmla="*/ 318 w 319"/>
                <a:gd name="T5" fmla="*/ 51 h 109"/>
                <a:gd name="T6" fmla="*/ 316 w 319"/>
                <a:gd name="T7" fmla="*/ 51 h 109"/>
                <a:gd name="T8" fmla="*/ 316 w 319"/>
                <a:gd name="T9" fmla="*/ 51 h 109"/>
                <a:gd name="T10" fmla="*/ 316 w 319"/>
                <a:gd name="T11" fmla="*/ 51 h 109"/>
                <a:gd name="T12" fmla="*/ 314 w 319"/>
                <a:gd name="T13" fmla="*/ 51 h 109"/>
                <a:gd name="T14" fmla="*/ 314 w 319"/>
                <a:gd name="T15" fmla="*/ 51 h 109"/>
                <a:gd name="T16" fmla="*/ 314 w 319"/>
                <a:gd name="T17" fmla="*/ 51 h 109"/>
                <a:gd name="T18" fmla="*/ 313 w 319"/>
                <a:gd name="T19" fmla="*/ 51 h 109"/>
                <a:gd name="T20" fmla="*/ 314 w 319"/>
                <a:gd name="T21" fmla="*/ 63 h 109"/>
                <a:gd name="T22" fmla="*/ 319 w 319"/>
                <a:gd name="T23" fmla="*/ 63 h 109"/>
                <a:gd name="T24" fmla="*/ 318 w 319"/>
                <a:gd name="T25" fmla="*/ 80 h 109"/>
                <a:gd name="T26" fmla="*/ 316 w 319"/>
                <a:gd name="T27" fmla="*/ 96 h 109"/>
                <a:gd name="T28" fmla="*/ 311 w 319"/>
                <a:gd name="T29" fmla="*/ 109 h 109"/>
                <a:gd name="T30" fmla="*/ 311 w 319"/>
                <a:gd name="T31" fmla="*/ 109 h 109"/>
                <a:gd name="T32" fmla="*/ 311 w 319"/>
                <a:gd name="T33" fmla="*/ 109 h 109"/>
                <a:gd name="T34" fmla="*/ 309 w 319"/>
                <a:gd name="T35" fmla="*/ 109 h 109"/>
                <a:gd name="T36" fmla="*/ 309 w 319"/>
                <a:gd name="T37" fmla="*/ 109 h 109"/>
                <a:gd name="T38" fmla="*/ 309 w 319"/>
                <a:gd name="T39" fmla="*/ 109 h 109"/>
                <a:gd name="T40" fmla="*/ 308 w 319"/>
                <a:gd name="T41" fmla="*/ 109 h 109"/>
                <a:gd name="T42" fmla="*/ 308 w 319"/>
                <a:gd name="T43" fmla="*/ 109 h 109"/>
                <a:gd name="T44" fmla="*/ 306 w 319"/>
                <a:gd name="T45" fmla="*/ 109 h 109"/>
                <a:gd name="T46" fmla="*/ 306 w 319"/>
                <a:gd name="T47" fmla="*/ 109 h 109"/>
                <a:gd name="T48" fmla="*/ 311 w 319"/>
                <a:gd name="T49" fmla="*/ 95 h 109"/>
                <a:gd name="T50" fmla="*/ 313 w 319"/>
                <a:gd name="T51" fmla="*/ 80 h 109"/>
                <a:gd name="T52" fmla="*/ 314 w 319"/>
                <a:gd name="T53" fmla="*/ 63 h 109"/>
                <a:gd name="T54" fmla="*/ 319 w 319"/>
                <a:gd name="T55" fmla="*/ 63 h 109"/>
                <a:gd name="T56" fmla="*/ 12 w 319"/>
                <a:gd name="T57" fmla="*/ 0 h 109"/>
                <a:gd name="T58" fmla="*/ 12 w 319"/>
                <a:gd name="T59" fmla="*/ 2 h 109"/>
                <a:gd name="T60" fmla="*/ 7 w 319"/>
                <a:gd name="T61" fmla="*/ 17 h 109"/>
                <a:gd name="T62" fmla="*/ 2 w 319"/>
                <a:gd name="T63" fmla="*/ 32 h 109"/>
                <a:gd name="T64" fmla="*/ 0 w 319"/>
                <a:gd name="T65" fmla="*/ 48 h 109"/>
                <a:gd name="T66" fmla="*/ 0 w 319"/>
                <a:gd name="T67" fmla="*/ 53 h 109"/>
                <a:gd name="T68" fmla="*/ 0 w 319"/>
                <a:gd name="T69" fmla="*/ 53 h 109"/>
                <a:gd name="T70" fmla="*/ 0 w 319"/>
                <a:gd name="T71" fmla="*/ 53 h 109"/>
                <a:gd name="T72" fmla="*/ 2 w 319"/>
                <a:gd name="T73" fmla="*/ 53 h 109"/>
                <a:gd name="T74" fmla="*/ 2 w 319"/>
                <a:gd name="T75" fmla="*/ 53 h 109"/>
                <a:gd name="T76" fmla="*/ 2 w 319"/>
                <a:gd name="T77" fmla="*/ 55 h 109"/>
                <a:gd name="T78" fmla="*/ 4 w 319"/>
                <a:gd name="T79" fmla="*/ 55 h 109"/>
                <a:gd name="T80" fmla="*/ 4 w 319"/>
                <a:gd name="T81" fmla="*/ 55 h 109"/>
                <a:gd name="T82" fmla="*/ 5 w 319"/>
                <a:gd name="T83" fmla="*/ 55 h 109"/>
                <a:gd name="T84" fmla="*/ 5 w 319"/>
                <a:gd name="T85" fmla="*/ 48 h 109"/>
                <a:gd name="T86" fmla="*/ 7 w 319"/>
                <a:gd name="T87" fmla="*/ 33 h 109"/>
                <a:gd name="T88" fmla="*/ 10 w 319"/>
                <a:gd name="T89" fmla="*/ 18 h 109"/>
                <a:gd name="T90" fmla="*/ 17 w 319"/>
                <a:gd name="T91" fmla="*/ 3 h 109"/>
                <a:gd name="T92" fmla="*/ 17 w 319"/>
                <a:gd name="T93" fmla="*/ 2 h 109"/>
                <a:gd name="T94" fmla="*/ 17 w 319"/>
                <a:gd name="T95" fmla="*/ 0 h 109"/>
                <a:gd name="T96" fmla="*/ 17 w 319"/>
                <a:gd name="T97" fmla="*/ 0 h 109"/>
                <a:gd name="T98" fmla="*/ 15 w 319"/>
                <a:gd name="T99" fmla="*/ 0 h 109"/>
                <a:gd name="T100" fmla="*/ 15 w 319"/>
                <a:gd name="T101" fmla="*/ 0 h 109"/>
                <a:gd name="T102" fmla="*/ 15 w 319"/>
                <a:gd name="T103" fmla="*/ 0 h 109"/>
                <a:gd name="T104" fmla="*/ 13 w 319"/>
                <a:gd name="T105" fmla="*/ 0 h 109"/>
                <a:gd name="T106" fmla="*/ 13 w 319"/>
                <a:gd name="T107" fmla="*/ 0 h 109"/>
                <a:gd name="T108" fmla="*/ 12 w 319"/>
                <a:gd name="T109" fmla="*/ 0 h 1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9"/>
                <a:gd name="T166" fmla="*/ 0 h 109"/>
                <a:gd name="T167" fmla="*/ 319 w 319"/>
                <a:gd name="T168" fmla="*/ 109 h 1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9" h="109">
                  <a:moveTo>
                    <a:pt x="319" y="63"/>
                  </a:moveTo>
                  <a:lnTo>
                    <a:pt x="318" y="51"/>
                  </a:lnTo>
                  <a:lnTo>
                    <a:pt x="316" y="51"/>
                  </a:lnTo>
                  <a:lnTo>
                    <a:pt x="314" y="51"/>
                  </a:lnTo>
                  <a:lnTo>
                    <a:pt x="313" y="51"/>
                  </a:lnTo>
                  <a:lnTo>
                    <a:pt x="314" y="63"/>
                  </a:lnTo>
                  <a:lnTo>
                    <a:pt x="319" y="63"/>
                  </a:lnTo>
                  <a:lnTo>
                    <a:pt x="318" y="80"/>
                  </a:lnTo>
                  <a:lnTo>
                    <a:pt x="316" y="96"/>
                  </a:lnTo>
                  <a:lnTo>
                    <a:pt x="311" y="109"/>
                  </a:lnTo>
                  <a:lnTo>
                    <a:pt x="309" y="109"/>
                  </a:lnTo>
                  <a:lnTo>
                    <a:pt x="308" y="109"/>
                  </a:lnTo>
                  <a:lnTo>
                    <a:pt x="306" y="109"/>
                  </a:lnTo>
                  <a:lnTo>
                    <a:pt x="311" y="95"/>
                  </a:lnTo>
                  <a:lnTo>
                    <a:pt x="313" y="80"/>
                  </a:lnTo>
                  <a:lnTo>
                    <a:pt x="314" y="63"/>
                  </a:lnTo>
                  <a:lnTo>
                    <a:pt x="319" y="63"/>
                  </a:lnTo>
                  <a:close/>
                  <a:moveTo>
                    <a:pt x="12" y="0"/>
                  </a:moveTo>
                  <a:lnTo>
                    <a:pt x="12" y="2"/>
                  </a:lnTo>
                  <a:lnTo>
                    <a:pt x="7" y="17"/>
                  </a:lnTo>
                  <a:lnTo>
                    <a:pt x="2" y="32"/>
                  </a:lnTo>
                  <a:lnTo>
                    <a:pt x="0" y="48"/>
                  </a:lnTo>
                  <a:lnTo>
                    <a:pt x="0" y="53"/>
                  </a:lnTo>
                  <a:lnTo>
                    <a:pt x="2" y="53"/>
                  </a:lnTo>
                  <a:lnTo>
                    <a:pt x="2" y="55"/>
                  </a:lnTo>
                  <a:lnTo>
                    <a:pt x="4" y="55"/>
                  </a:lnTo>
                  <a:lnTo>
                    <a:pt x="5" y="55"/>
                  </a:lnTo>
                  <a:lnTo>
                    <a:pt x="5" y="48"/>
                  </a:lnTo>
                  <a:lnTo>
                    <a:pt x="7" y="33"/>
                  </a:lnTo>
                  <a:lnTo>
                    <a:pt x="10" y="18"/>
                  </a:lnTo>
                  <a:lnTo>
                    <a:pt x="17" y="3"/>
                  </a:lnTo>
                  <a:lnTo>
                    <a:pt x="17" y="2"/>
                  </a:lnTo>
                  <a:lnTo>
                    <a:pt x="17" y="0"/>
                  </a:lnTo>
                  <a:lnTo>
                    <a:pt x="15" y="0"/>
                  </a:lnTo>
                  <a:lnTo>
                    <a:pt x="13" y="0"/>
                  </a:lnTo>
                  <a:lnTo>
                    <a:pt x="12"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4" name="Freeform 401"/>
            <p:cNvSpPr>
              <a:spLocks noEditPoints="1"/>
            </p:cNvSpPr>
            <p:nvPr/>
          </p:nvSpPr>
          <p:spPr bwMode="auto">
            <a:xfrm>
              <a:off x="1875" y="2882"/>
              <a:ext cx="314" cy="109"/>
            </a:xfrm>
            <a:custGeom>
              <a:avLst/>
              <a:gdLst>
                <a:gd name="T0" fmla="*/ 314 w 314"/>
                <a:gd name="T1" fmla="*/ 63 h 109"/>
                <a:gd name="T2" fmla="*/ 314 w 314"/>
                <a:gd name="T3" fmla="*/ 51 h 109"/>
                <a:gd name="T4" fmla="*/ 312 w 314"/>
                <a:gd name="T5" fmla="*/ 51 h 109"/>
                <a:gd name="T6" fmla="*/ 312 w 314"/>
                <a:gd name="T7" fmla="*/ 51 h 109"/>
                <a:gd name="T8" fmla="*/ 312 w 314"/>
                <a:gd name="T9" fmla="*/ 51 h 109"/>
                <a:gd name="T10" fmla="*/ 311 w 314"/>
                <a:gd name="T11" fmla="*/ 51 h 109"/>
                <a:gd name="T12" fmla="*/ 311 w 314"/>
                <a:gd name="T13" fmla="*/ 51 h 109"/>
                <a:gd name="T14" fmla="*/ 309 w 314"/>
                <a:gd name="T15" fmla="*/ 51 h 109"/>
                <a:gd name="T16" fmla="*/ 309 w 314"/>
                <a:gd name="T17" fmla="*/ 51 h 109"/>
                <a:gd name="T18" fmla="*/ 309 w 314"/>
                <a:gd name="T19" fmla="*/ 51 h 109"/>
                <a:gd name="T20" fmla="*/ 309 w 314"/>
                <a:gd name="T21" fmla="*/ 63 h 109"/>
                <a:gd name="T22" fmla="*/ 314 w 314"/>
                <a:gd name="T23" fmla="*/ 63 h 109"/>
                <a:gd name="T24" fmla="*/ 314 w 314"/>
                <a:gd name="T25" fmla="*/ 80 h 109"/>
                <a:gd name="T26" fmla="*/ 311 w 314"/>
                <a:gd name="T27" fmla="*/ 95 h 109"/>
                <a:gd name="T28" fmla="*/ 307 w 314"/>
                <a:gd name="T29" fmla="*/ 109 h 109"/>
                <a:gd name="T30" fmla="*/ 307 w 314"/>
                <a:gd name="T31" fmla="*/ 109 h 109"/>
                <a:gd name="T32" fmla="*/ 306 w 314"/>
                <a:gd name="T33" fmla="*/ 109 h 109"/>
                <a:gd name="T34" fmla="*/ 306 w 314"/>
                <a:gd name="T35" fmla="*/ 109 h 109"/>
                <a:gd name="T36" fmla="*/ 304 w 314"/>
                <a:gd name="T37" fmla="*/ 109 h 109"/>
                <a:gd name="T38" fmla="*/ 304 w 314"/>
                <a:gd name="T39" fmla="*/ 109 h 109"/>
                <a:gd name="T40" fmla="*/ 304 w 314"/>
                <a:gd name="T41" fmla="*/ 109 h 109"/>
                <a:gd name="T42" fmla="*/ 302 w 314"/>
                <a:gd name="T43" fmla="*/ 109 h 109"/>
                <a:gd name="T44" fmla="*/ 302 w 314"/>
                <a:gd name="T45" fmla="*/ 109 h 109"/>
                <a:gd name="T46" fmla="*/ 302 w 314"/>
                <a:gd name="T47" fmla="*/ 109 h 109"/>
                <a:gd name="T48" fmla="*/ 306 w 314"/>
                <a:gd name="T49" fmla="*/ 95 h 109"/>
                <a:gd name="T50" fmla="*/ 309 w 314"/>
                <a:gd name="T51" fmla="*/ 80 h 109"/>
                <a:gd name="T52" fmla="*/ 309 w 314"/>
                <a:gd name="T53" fmla="*/ 63 h 109"/>
                <a:gd name="T54" fmla="*/ 314 w 314"/>
                <a:gd name="T55" fmla="*/ 63 h 109"/>
                <a:gd name="T56" fmla="*/ 13 w 314"/>
                <a:gd name="T57" fmla="*/ 0 h 109"/>
                <a:gd name="T58" fmla="*/ 11 w 314"/>
                <a:gd name="T59" fmla="*/ 3 h 109"/>
                <a:gd name="T60" fmla="*/ 6 w 314"/>
                <a:gd name="T61" fmla="*/ 17 h 109"/>
                <a:gd name="T62" fmla="*/ 3 w 314"/>
                <a:gd name="T63" fmla="*/ 32 h 109"/>
                <a:gd name="T64" fmla="*/ 0 w 314"/>
                <a:gd name="T65" fmla="*/ 48 h 109"/>
                <a:gd name="T66" fmla="*/ 0 w 314"/>
                <a:gd name="T67" fmla="*/ 53 h 109"/>
                <a:gd name="T68" fmla="*/ 0 w 314"/>
                <a:gd name="T69" fmla="*/ 53 h 109"/>
                <a:gd name="T70" fmla="*/ 2 w 314"/>
                <a:gd name="T71" fmla="*/ 55 h 109"/>
                <a:gd name="T72" fmla="*/ 2 w 314"/>
                <a:gd name="T73" fmla="*/ 55 h 109"/>
                <a:gd name="T74" fmla="*/ 3 w 314"/>
                <a:gd name="T75" fmla="*/ 55 h 109"/>
                <a:gd name="T76" fmla="*/ 3 w 314"/>
                <a:gd name="T77" fmla="*/ 55 h 109"/>
                <a:gd name="T78" fmla="*/ 3 w 314"/>
                <a:gd name="T79" fmla="*/ 55 h 109"/>
                <a:gd name="T80" fmla="*/ 5 w 314"/>
                <a:gd name="T81" fmla="*/ 55 h 109"/>
                <a:gd name="T82" fmla="*/ 5 w 314"/>
                <a:gd name="T83" fmla="*/ 55 h 109"/>
                <a:gd name="T84" fmla="*/ 5 w 314"/>
                <a:gd name="T85" fmla="*/ 48 h 109"/>
                <a:gd name="T86" fmla="*/ 8 w 314"/>
                <a:gd name="T87" fmla="*/ 33 h 109"/>
                <a:gd name="T88" fmla="*/ 11 w 314"/>
                <a:gd name="T89" fmla="*/ 18 h 109"/>
                <a:gd name="T90" fmla="*/ 16 w 314"/>
                <a:gd name="T91" fmla="*/ 5 h 109"/>
                <a:gd name="T92" fmla="*/ 18 w 314"/>
                <a:gd name="T93" fmla="*/ 2 h 109"/>
                <a:gd name="T94" fmla="*/ 16 w 314"/>
                <a:gd name="T95" fmla="*/ 2 h 109"/>
                <a:gd name="T96" fmla="*/ 16 w 314"/>
                <a:gd name="T97" fmla="*/ 2 h 109"/>
                <a:gd name="T98" fmla="*/ 16 w 314"/>
                <a:gd name="T99" fmla="*/ 2 h 109"/>
                <a:gd name="T100" fmla="*/ 15 w 314"/>
                <a:gd name="T101" fmla="*/ 2 h 109"/>
                <a:gd name="T102" fmla="*/ 15 w 314"/>
                <a:gd name="T103" fmla="*/ 0 h 109"/>
                <a:gd name="T104" fmla="*/ 15 w 314"/>
                <a:gd name="T105" fmla="*/ 0 h 109"/>
                <a:gd name="T106" fmla="*/ 13 w 314"/>
                <a:gd name="T107" fmla="*/ 0 h 109"/>
                <a:gd name="T108" fmla="*/ 13 w 314"/>
                <a:gd name="T109" fmla="*/ 0 h 1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4"/>
                <a:gd name="T166" fmla="*/ 0 h 109"/>
                <a:gd name="T167" fmla="*/ 314 w 314"/>
                <a:gd name="T168" fmla="*/ 109 h 1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4" h="109">
                  <a:moveTo>
                    <a:pt x="314" y="63"/>
                  </a:moveTo>
                  <a:lnTo>
                    <a:pt x="314" y="51"/>
                  </a:lnTo>
                  <a:lnTo>
                    <a:pt x="312" y="51"/>
                  </a:lnTo>
                  <a:lnTo>
                    <a:pt x="311" y="51"/>
                  </a:lnTo>
                  <a:lnTo>
                    <a:pt x="309" y="51"/>
                  </a:lnTo>
                  <a:lnTo>
                    <a:pt x="309" y="63"/>
                  </a:lnTo>
                  <a:lnTo>
                    <a:pt x="314" y="63"/>
                  </a:lnTo>
                  <a:lnTo>
                    <a:pt x="314" y="80"/>
                  </a:lnTo>
                  <a:lnTo>
                    <a:pt x="311" y="95"/>
                  </a:lnTo>
                  <a:lnTo>
                    <a:pt x="307" y="109"/>
                  </a:lnTo>
                  <a:lnTo>
                    <a:pt x="306" y="109"/>
                  </a:lnTo>
                  <a:lnTo>
                    <a:pt x="304" y="109"/>
                  </a:lnTo>
                  <a:lnTo>
                    <a:pt x="302" y="109"/>
                  </a:lnTo>
                  <a:lnTo>
                    <a:pt x="306" y="95"/>
                  </a:lnTo>
                  <a:lnTo>
                    <a:pt x="309" y="80"/>
                  </a:lnTo>
                  <a:lnTo>
                    <a:pt x="309" y="63"/>
                  </a:lnTo>
                  <a:lnTo>
                    <a:pt x="314" y="63"/>
                  </a:lnTo>
                  <a:close/>
                  <a:moveTo>
                    <a:pt x="13" y="0"/>
                  </a:moveTo>
                  <a:lnTo>
                    <a:pt x="11" y="3"/>
                  </a:lnTo>
                  <a:lnTo>
                    <a:pt x="6" y="17"/>
                  </a:lnTo>
                  <a:lnTo>
                    <a:pt x="3" y="32"/>
                  </a:lnTo>
                  <a:lnTo>
                    <a:pt x="0" y="48"/>
                  </a:lnTo>
                  <a:lnTo>
                    <a:pt x="0" y="53"/>
                  </a:lnTo>
                  <a:lnTo>
                    <a:pt x="2" y="55"/>
                  </a:lnTo>
                  <a:lnTo>
                    <a:pt x="3" y="55"/>
                  </a:lnTo>
                  <a:lnTo>
                    <a:pt x="5" y="55"/>
                  </a:lnTo>
                  <a:lnTo>
                    <a:pt x="5" y="48"/>
                  </a:lnTo>
                  <a:lnTo>
                    <a:pt x="8" y="33"/>
                  </a:lnTo>
                  <a:lnTo>
                    <a:pt x="11" y="18"/>
                  </a:lnTo>
                  <a:lnTo>
                    <a:pt x="16" y="5"/>
                  </a:lnTo>
                  <a:lnTo>
                    <a:pt x="18" y="2"/>
                  </a:lnTo>
                  <a:lnTo>
                    <a:pt x="16" y="2"/>
                  </a:lnTo>
                  <a:lnTo>
                    <a:pt x="15" y="2"/>
                  </a:lnTo>
                  <a:lnTo>
                    <a:pt x="15" y="0"/>
                  </a:lnTo>
                  <a:lnTo>
                    <a:pt x="13"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5" name="Freeform 402"/>
            <p:cNvSpPr>
              <a:spLocks noEditPoints="1"/>
            </p:cNvSpPr>
            <p:nvPr/>
          </p:nvSpPr>
          <p:spPr bwMode="auto">
            <a:xfrm>
              <a:off x="1878" y="2884"/>
              <a:ext cx="309" cy="107"/>
            </a:xfrm>
            <a:custGeom>
              <a:avLst/>
              <a:gdLst>
                <a:gd name="T0" fmla="*/ 309 w 309"/>
                <a:gd name="T1" fmla="*/ 61 h 107"/>
                <a:gd name="T2" fmla="*/ 308 w 309"/>
                <a:gd name="T3" fmla="*/ 49 h 107"/>
                <a:gd name="T4" fmla="*/ 308 w 309"/>
                <a:gd name="T5" fmla="*/ 49 h 107"/>
                <a:gd name="T6" fmla="*/ 306 w 309"/>
                <a:gd name="T7" fmla="*/ 49 h 107"/>
                <a:gd name="T8" fmla="*/ 306 w 309"/>
                <a:gd name="T9" fmla="*/ 49 h 107"/>
                <a:gd name="T10" fmla="*/ 306 w 309"/>
                <a:gd name="T11" fmla="*/ 49 h 107"/>
                <a:gd name="T12" fmla="*/ 304 w 309"/>
                <a:gd name="T13" fmla="*/ 49 h 107"/>
                <a:gd name="T14" fmla="*/ 304 w 309"/>
                <a:gd name="T15" fmla="*/ 49 h 107"/>
                <a:gd name="T16" fmla="*/ 304 w 309"/>
                <a:gd name="T17" fmla="*/ 49 h 107"/>
                <a:gd name="T18" fmla="*/ 303 w 309"/>
                <a:gd name="T19" fmla="*/ 49 h 107"/>
                <a:gd name="T20" fmla="*/ 304 w 309"/>
                <a:gd name="T21" fmla="*/ 61 h 107"/>
                <a:gd name="T22" fmla="*/ 309 w 309"/>
                <a:gd name="T23" fmla="*/ 61 h 107"/>
                <a:gd name="T24" fmla="*/ 308 w 309"/>
                <a:gd name="T25" fmla="*/ 78 h 107"/>
                <a:gd name="T26" fmla="*/ 306 w 309"/>
                <a:gd name="T27" fmla="*/ 93 h 107"/>
                <a:gd name="T28" fmla="*/ 301 w 309"/>
                <a:gd name="T29" fmla="*/ 107 h 107"/>
                <a:gd name="T30" fmla="*/ 301 w 309"/>
                <a:gd name="T31" fmla="*/ 107 h 107"/>
                <a:gd name="T32" fmla="*/ 301 w 309"/>
                <a:gd name="T33" fmla="*/ 107 h 107"/>
                <a:gd name="T34" fmla="*/ 301 w 309"/>
                <a:gd name="T35" fmla="*/ 107 h 107"/>
                <a:gd name="T36" fmla="*/ 299 w 309"/>
                <a:gd name="T37" fmla="*/ 107 h 107"/>
                <a:gd name="T38" fmla="*/ 299 w 309"/>
                <a:gd name="T39" fmla="*/ 107 h 107"/>
                <a:gd name="T40" fmla="*/ 298 w 309"/>
                <a:gd name="T41" fmla="*/ 107 h 107"/>
                <a:gd name="T42" fmla="*/ 298 w 309"/>
                <a:gd name="T43" fmla="*/ 107 h 107"/>
                <a:gd name="T44" fmla="*/ 298 w 309"/>
                <a:gd name="T45" fmla="*/ 107 h 107"/>
                <a:gd name="T46" fmla="*/ 296 w 309"/>
                <a:gd name="T47" fmla="*/ 107 h 107"/>
                <a:gd name="T48" fmla="*/ 298 w 309"/>
                <a:gd name="T49" fmla="*/ 106 h 107"/>
                <a:gd name="T50" fmla="*/ 301 w 309"/>
                <a:gd name="T51" fmla="*/ 93 h 107"/>
                <a:gd name="T52" fmla="*/ 303 w 309"/>
                <a:gd name="T53" fmla="*/ 78 h 107"/>
                <a:gd name="T54" fmla="*/ 304 w 309"/>
                <a:gd name="T55" fmla="*/ 61 h 107"/>
                <a:gd name="T56" fmla="*/ 309 w 309"/>
                <a:gd name="T57" fmla="*/ 61 h 107"/>
                <a:gd name="T58" fmla="*/ 12 w 309"/>
                <a:gd name="T59" fmla="*/ 0 h 107"/>
                <a:gd name="T60" fmla="*/ 12 w 309"/>
                <a:gd name="T61" fmla="*/ 1 h 107"/>
                <a:gd name="T62" fmla="*/ 5 w 309"/>
                <a:gd name="T63" fmla="*/ 16 h 107"/>
                <a:gd name="T64" fmla="*/ 2 w 309"/>
                <a:gd name="T65" fmla="*/ 31 h 107"/>
                <a:gd name="T66" fmla="*/ 0 w 309"/>
                <a:gd name="T67" fmla="*/ 46 h 107"/>
                <a:gd name="T68" fmla="*/ 0 w 309"/>
                <a:gd name="T69" fmla="*/ 53 h 107"/>
                <a:gd name="T70" fmla="*/ 0 w 309"/>
                <a:gd name="T71" fmla="*/ 53 h 107"/>
                <a:gd name="T72" fmla="*/ 0 w 309"/>
                <a:gd name="T73" fmla="*/ 53 h 107"/>
                <a:gd name="T74" fmla="*/ 2 w 309"/>
                <a:gd name="T75" fmla="*/ 53 h 107"/>
                <a:gd name="T76" fmla="*/ 2 w 309"/>
                <a:gd name="T77" fmla="*/ 53 h 107"/>
                <a:gd name="T78" fmla="*/ 2 w 309"/>
                <a:gd name="T79" fmla="*/ 53 h 107"/>
                <a:gd name="T80" fmla="*/ 3 w 309"/>
                <a:gd name="T81" fmla="*/ 53 h 107"/>
                <a:gd name="T82" fmla="*/ 3 w 309"/>
                <a:gd name="T83" fmla="*/ 53 h 107"/>
                <a:gd name="T84" fmla="*/ 5 w 309"/>
                <a:gd name="T85" fmla="*/ 54 h 107"/>
                <a:gd name="T86" fmla="*/ 5 w 309"/>
                <a:gd name="T87" fmla="*/ 46 h 107"/>
                <a:gd name="T88" fmla="*/ 7 w 309"/>
                <a:gd name="T89" fmla="*/ 31 h 107"/>
                <a:gd name="T90" fmla="*/ 10 w 309"/>
                <a:gd name="T91" fmla="*/ 18 h 107"/>
                <a:gd name="T92" fmla="*/ 15 w 309"/>
                <a:gd name="T93" fmla="*/ 3 h 107"/>
                <a:gd name="T94" fmla="*/ 17 w 309"/>
                <a:gd name="T95" fmla="*/ 1 h 107"/>
                <a:gd name="T96" fmla="*/ 17 w 309"/>
                <a:gd name="T97" fmla="*/ 0 h 107"/>
                <a:gd name="T98" fmla="*/ 17 w 309"/>
                <a:gd name="T99" fmla="*/ 0 h 107"/>
                <a:gd name="T100" fmla="*/ 15 w 309"/>
                <a:gd name="T101" fmla="*/ 0 h 107"/>
                <a:gd name="T102" fmla="*/ 15 w 309"/>
                <a:gd name="T103" fmla="*/ 0 h 107"/>
                <a:gd name="T104" fmla="*/ 13 w 309"/>
                <a:gd name="T105" fmla="*/ 0 h 107"/>
                <a:gd name="T106" fmla="*/ 13 w 309"/>
                <a:gd name="T107" fmla="*/ 0 h 107"/>
                <a:gd name="T108" fmla="*/ 13 w 309"/>
                <a:gd name="T109" fmla="*/ 0 h 107"/>
                <a:gd name="T110" fmla="*/ 12 w 309"/>
                <a:gd name="T111" fmla="*/ 0 h 1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9"/>
                <a:gd name="T169" fmla="*/ 0 h 107"/>
                <a:gd name="T170" fmla="*/ 309 w 309"/>
                <a:gd name="T171" fmla="*/ 107 h 1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9" h="107">
                  <a:moveTo>
                    <a:pt x="309" y="61"/>
                  </a:moveTo>
                  <a:lnTo>
                    <a:pt x="308" y="49"/>
                  </a:lnTo>
                  <a:lnTo>
                    <a:pt x="306" y="49"/>
                  </a:lnTo>
                  <a:lnTo>
                    <a:pt x="304" y="49"/>
                  </a:lnTo>
                  <a:lnTo>
                    <a:pt x="303" y="49"/>
                  </a:lnTo>
                  <a:lnTo>
                    <a:pt x="304" y="61"/>
                  </a:lnTo>
                  <a:lnTo>
                    <a:pt x="309" y="61"/>
                  </a:lnTo>
                  <a:lnTo>
                    <a:pt x="308" y="78"/>
                  </a:lnTo>
                  <a:lnTo>
                    <a:pt x="306" y="93"/>
                  </a:lnTo>
                  <a:lnTo>
                    <a:pt x="301" y="107"/>
                  </a:lnTo>
                  <a:lnTo>
                    <a:pt x="299" y="107"/>
                  </a:lnTo>
                  <a:lnTo>
                    <a:pt x="298" y="107"/>
                  </a:lnTo>
                  <a:lnTo>
                    <a:pt x="296" y="107"/>
                  </a:lnTo>
                  <a:lnTo>
                    <a:pt x="298" y="106"/>
                  </a:lnTo>
                  <a:lnTo>
                    <a:pt x="301" y="93"/>
                  </a:lnTo>
                  <a:lnTo>
                    <a:pt x="303" y="78"/>
                  </a:lnTo>
                  <a:lnTo>
                    <a:pt x="304" y="61"/>
                  </a:lnTo>
                  <a:lnTo>
                    <a:pt x="309" y="61"/>
                  </a:lnTo>
                  <a:close/>
                  <a:moveTo>
                    <a:pt x="12" y="0"/>
                  </a:moveTo>
                  <a:lnTo>
                    <a:pt x="12" y="1"/>
                  </a:lnTo>
                  <a:lnTo>
                    <a:pt x="5" y="16"/>
                  </a:lnTo>
                  <a:lnTo>
                    <a:pt x="2" y="31"/>
                  </a:lnTo>
                  <a:lnTo>
                    <a:pt x="0" y="46"/>
                  </a:lnTo>
                  <a:lnTo>
                    <a:pt x="0" y="53"/>
                  </a:lnTo>
                  <a:lnTo>
                    <a:pt x="2" y="53"/>
                  </a:lnTo>
                  <a:lnTo>
                    <a:pt x="3" y="53"/>
                  </a:lnTo>
                  <a:lnTo>
                    <a:pt x="5" y="54"/>
                  </a:lnTo>
                  <a:lnTo>
                    <a:pt x="5" y="46"/>
                  </a:lnTo>
                  <a:lnTo>
                    <a:pt x="7" y="31"/>
                  </a:lnTo>
                  <a:lnTo>
                    <a:pt x="10" y="18"/>
                  </a:lnTo>
                  <a:lnTo>
                    <a:pt x="15" y="3"/>
                  </a:lnTo>
                  <a:lnTo>
                    <a:pt x="17" y="1"/>
                  </a:lnTo>
                  <a:lnTo>
                    <a:pt x="17" y="0"/>
                  </a:lnTo>
                  <a:lnTo>
                    <a:pt x="15" y="0"/>
                  </a:lnTo>
                  <a:lnTo>
                    <a:pt x="13" y="0"/>
                  </a:lnTo>
                  <a:lnTo>
                    <a:pt x="12"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6" name="Freeform 403"/>
            <p:cNvSpPr>
              <a:spLocks noEditPoints="1"/>
            </p:cNvSpPr>
            <p:nvPr/>
          </p:nvSpPr>
          <p:spPr bwMode="auto">
            <a:xfrm>
              <a:off x="1880" y="2884"/>
              <a:ext cx="304" cy="107"/>
            </a:xfrm>
            <a:custGeom>
              <a:avLst/>
              <a:gdLst>
                <a:gd name="T0" fmla="*/ 304 w 304"/>
                <a:gd name="T1" fmla="*/ 61 h 107"/>
                <a:gd name="T2" fmla="*/ 304 w 304"/>
                <a:gd name="T3" fmla="*/ 49 h 107"/>
                <a:gd name="T4" fmla="*/ 302 w 304"/>
                <a:gd name="T5" fmla="*/ 49 h 107"/>
                <a:gd name="T6" fmla="*/ 302 w 304"/>
                <a:gd name="T7" fmla="*/ 49 h 107"/>
                <a:gd name="T8" fmla="*/ 302 w 304"/>
                <a:gd name="T9" fmla="*/ 49 h 107"/>
                <a:gd name="T10" fmla="*/ 301 w 304"/>
                <a:gd name="T11" fmla="*/ 49 h 107"/>
                <a:gd name="T12" fmla="*/ 301 w 304"/>
                <a:gd name="T13" fmla="*/ 49 h 107"/>
                <a:gd name="T14" fmla="*/ 299 w 304"/>
                <a:gd name="T15" fmla="*/ 49 h 107"/>
                <a:gd name="T16" fmla="*/ 299 w 304"/>
                <a:gd name="T17" fmla="*/ 49 h 107"/>
                <a:gd name="T18" fmla="*/ 299 w 304"/>
                <a:gd name="T19" fmla="*/ 49 h 107"/>
                <a:gd name="T20" fmla="*/ 299 w 304"/>
                <a:gd name="T21" fmla="*/ 61 h 107"/>
                <a:gd name="T22" fmla="*/ 304 w 304"/>
                <a:gd name="T23" fmla="*/ 61 h 107"/>
                <a:gd name="T24" fmla="*/ 304 w 304"/>
                <a:gd name="T25" fmla="*/ 78 h 107"/>
                <a:gd name="T26" fmla="*/ 301 w 304"/>
                <a:gd name="T27" fmla="*/ 93 h 107"/>
                <a:gd name="T28" fmla="*/ 297 w 304"/>
                <a:gd name="T29" fmla="*/ 107 h 107"/>
                <a:gd name="T30" fmla="*/ 297 w 304"/>
                <a:gd name="T31" fmla="*/ 107 h 107"/>
                <a:gd name="T32" fmla="*/ 296 w 304"/>
                <a:gd name="T33" fmla="*/ 107 h 107"/>
                <a:gd name="T34" fmla="*/ 296 w 304"/>
                <a:gd name="T35" fmla="*/ 107 h 107"/>
                <a:gd name="T36" fmla="*/ 296 w 304"/>
                <a:gd name="T37" fmla="*/ 107 h 107"/>
                <a:gd name="T38" fmla="*/ 294 w 304"/>
                <a:gd name="T39" fmla="*/ 107 h 107"/>
                <a:gd name="T40" fmla="*/ 294 w 304"/>
                <a:gd name="T41" fmla="*/ 107 h 107"/>
                <a:gd name="T42" fmla="*/ 292 w 304"/>
                <a:gd name="T43" fmla="*/ 107 h 107"/>
                <a:gd name="T44" fmla="*/ 292 w 304"/>
                <a:gd name="T45" fmla="*/ 107 h 107"/>
                <a:gd name="T46" fmla="*/ 292 w 304"/>
                <a:gd name="T47" fmla="*/ 107 h 107"/>
                <a:gd name="T48" fmla="*/ 292 w 304"/>
                <a:gd name="T49" fmla="*/ 106 h 107"/>
                <a:gd name="T50" fmla="*/ 296 w 304"/>
                <a:gd name="T51" fmla="*/ 91 h 107"/>
                <a:gd name="T52" fmla="*/ 299 w 304"/>
                <a:gd name="T53" fmla="*/ 76 h 107"/>
                <a:gd name="T54" fmla="*/ 299 w 304"/>
                <a:gd name="T55" fmla="*/ 61 h 107"/>
                <a:gd name="T56" fmla="*/ 304 w 304"/>
                <a:gd name="T57" fmla="*/ 61 h 107"/>
                <a:gd name="T58" fmla="*/ 13 w 304"/>
                <a:gd name="T59" fmla="*/ 0 h 107"/>
                <a:gd name="T60" fmla="*/ 11 w 304"/>
                <a:gd name="T61" fmla="*/ 3 h 107"/>
                <a:gd name="T62" fmla="*/ 6 w 304"/>
                <a:gd name="T63" fmla="*/ 16 h 107"/>
                <a:gd name="T64" fmla="*/ 3 w 304"/>
                <a:gd name="T65" fmla="*/ 31 h 107"/>
                <a:gd name="T66" fmla="*/ 0 w 304"/>
                <a:gd name="T67" fmla="*/ 46 h 107"/>
                <a:gd name="T68" fmla="*/ 0 w 304"/>
                <a:gd name="T69" fmla="*/ 53 h 107"/>
                <a:gd name="T70" fmla="*/ 0 w 304"/>
                <a:gd name="T71" fmla="*/ 53 h 107"/>
                <a:gd name="T72" fmla="*/ 1 w 304"/>
                <a:gd name="T73" fmla="*/ 53 h 107"/>
                <a:gd name="T74" fmla="*/ 1 w 304"/>
                <a:gd name="T75" fmla="*/ 53 h 107"/>
                <a:gd name="T76" fmla="*/ 3 w 304"/>
                <a:gd name="T77" fmla="*/ 54 h 107"/>
                <a:gd name="T78" fmla="*/ 3 w 304"/>
                <a:gd name="T79" fmla="*/ 54 h 107"/>
                <a:gd name="T80" fmla="*/ 3 w 304"/>
                <a:gd name="T81" fmla="*/ 54 h 107"/>
                <a:gd name="T82" fmla="*/ 5 w 304"/>
                <a:gd name="T83" fmla="*/ 54 h 107"/>
                <a:gd name="T84" fmla="*/ 5 w 304"/>
                <a:gd name="T85" fmla="*/ 54 h 107"/>
                <a:gd name="T86" fmla="*/ 5 w 304"/>
                <a:gd name="T87" fmla="*/ 46 h 107"/>
                <a:gd name="T88" fmla="*/ 8 w 304"/>
                <a:gd name="T89" fmla="*/ 33 h 107"/>
                <a:gd name="T90" fmla="*/ 11 w 304"/>
                <a:gd name="T91" fmla="*/ 18 h 107"/>
                <a:gd name="T92" fmla="*/ 16 w 304"/>
                <a:gd name="T93" fmla="*/ 5 h 107"/>
                <a:gd name="T94" fmla="*/ 18 w 304"/>
                <a:gd name="T95" fmla="*/ 1 h 107"/>
                <a:gd name="T96" fmla="*/ 16 w 304"/>
                <a:gd name="T97" fmla="*/ 1 h 107"/>
                <a:gd name="T98" fmla="*/ 16 w 304"/>
                <a:gd name="T99" fmla="*/ 1 h 107"/>
                <a:gd name="T100" fmla="*/ 16 w 304"/>
                <a:gd name="T101" fmla="*/ 1 h 107"/>
                <a:gd name="T102" fmla="*/ 15 w 304"/>
                <a:gd name="T103" fmla="*/ 1 h 107"/>
                <a:gd name="T104" fmla="*/ 15 w 304"/>
                <a:gd name="T105" fmla="*/ 0 h 107"/>
                <a:gd name="T106" fmla="*/ 15 w 304"/>
                <a:gd name="T107" fmla="*/ 0 h 107"/>
                <a:gd name="T108" fmla="*/ 13 w 304"/>
                <a:gd name="T109" fmla="*/ 0 h 107"/>
                <a:gd name="T110" fmla="*/ 13 w 304"/>
                <a:gd name="T111" fmla="*/ 0 h 1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4"/>
                <a:gd name="T169" fmla="*/ 0 h 107"/>
                <a:gd name="T170" fmla="*/ 304 w 304"/>
                <a:gd name="T171" fmla="*/ 107 h 1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4" h="107">
                  <a:moveTo>
                    <a:pt x="304" y="61"/>
                  </a:moveTo>
                  <a:lnTo>
                    <a:pt x="304" y="49"/>
                  </a:lnTo>
                  <a:lnTo>
                    <a:pt x="302" y="49"/>
                  </a:lnTo>
                  <a:lnTo>
                    <a:pt x="301" y="49"/>
                  </a:lnTo>
                  <a:lnTo>
                    <a:pt x="299" y="49"/>
                  </a:lnTo>
                  <a:lnTo>
                    <a:pt x="299" y="61"/>
                  </a:lnTo>
                  <a:lnTo>
                    <a:pt x="304" y="61"/>
                  </a:lnTo>
                  <a:lnTo>
                    <a:pt x="304" y="78"/>
                  </a:lnTo>
                  <a:lnTo>
                    <a:pt x="301" y="93"/>
                  </a:lnTo>
                  <a:lnTo>
                    <a:pt x="297" y="107"/>
                  </a:lnTo>
                  <a:lnTo>
                    <a:pt x="296" y="107"/>
                  </a:lnTo>
                  <a:lnTo>
                    <a:pt x="294" y="107"/>
                  </a:lnTo>
                  <a:lnTo>
                    <a:pt x="292" y="107"/>
                  </a:lnTo>
                  <a:lnTo>
                    <a:pt x="292" y="106"/>
                  </a:lnTo>
                  <a:lnTo>
                    <a:pt x="296" y="91"/>
                  </a:lnTo>
                  <a:lnTo>
                    <a:pt x="299" y="76"/>
                  </a:lnTo>
                  <a:lnTo>
                    <a:pt x="299" y="61"/>
                  </a:lnTo>
                  <a:lnTo>
                    <a:pt x="304" y="61"/>
                  </a:lnTo>
                  <a:close/>
                  <a:moveTo>
                    <a:pt x="13" y="0"/>
                  </a:moveTo>
                  <a:lnTo>
                    <a:pt x="11" y="3"/>
                  </a:lnTo>
                  <a:lnTo>
                    <a:pt x="6" y="16"/>
                  </a:lnTo>
                  <a:lnTo>
                    <a:pt x="3" y="31"/>
                  </a:lnTo>
                  <a:lnTo>
                    <a:pt x="0" y="46"/>
                  </a:lnTo>
                  <a:lnTo>
                    <a:pt x="0" y="53"/>
                  </a:lnTo>
                  <a:lnTo>
                    <a:pt x="1" y="53"/>
                  </a:lnTo>
                  <a:lnTo>
                    <a:pt x="3" y="54"/>
                  </a:lnTo>
                  <a:lnTo>
                    <a:pt x="5" y="54"/>
                  </a:lnTo>
                  <a:lnTo>
                    <a:pt x="5" y="46"/>
                  </a:lnTo>
                  <a:lnTo>
                    <a:pt x="8" y="33"/>
                  </a:lnTo>
                  <a:lnTo>
                    <a:pt x="11" y="18"/>
                  </a:lnTo>
                  <a:lnTo>
                    <a:pt x="16" y="5"/>
                  </a:lnTo>
                  <a:lnTo>
                    <a:pt x="18" y="1"/>
                  </a:lnTo>
                  <a:lnTo>
                    <a:pt x="16" y="1"/>
                  </a:lnTo>
                  <a:lnTo>
                    <a:pt x="15" y="1"/>
                  </a:lnTo>
                  <a:lnTo>
                    <a:pt x="15" y="0"/>
                  </a:lnTo>
                  <a:lnTo>
                    <a:pt x="13"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17" name="Freeform 404"/>
            <p:cNvSpPr>
              <a:spLocks noEditPoints="1"/>
            </p:cNvSpPr>
            <p:nvPr/>
          </p:nvSpPr>
          <p:spPr bwMode="auto">
            <a:xfrm>
              <a:off x="1883" y="2885"/>
              <a:ext cx="299" cy="106"/>
            </a:xfrm>
            <a:custGeom>
              <a:avLst/>
              <a:gdLst>
                <a:gd name="T0" fmla="*/ 299 w 299"/>
                <a:gd name="T1" fmla="*/ 60 h 106"/>
                <a:gd name="T2" fmla="*/ 298 w 299"/>
                <a:gd name="T3" fmla="*/ 48 h 106"/>
                <a:gd name="T4" fmla="*/ 298 w 299"/>
                <a:gd name="T5" fmla="*/ 48 h 106"/>
                <a:gd name="T6" fmla="*/ 296 w 299"/>
                <a:gd name="T7" fmla="*/ 48 h 106"/>
                <a:gd name="T8" fmla="*/ 296 w 299"/>
                <a:gd name="T9" fmla="*/ 48 h 106"/>
                <a:gd name="T10" fmla="*/ 296 w 299"/>
                <a:gd name="T11" fmla="*/ 48 h 106"/>
                <a:gd name="T12" fmla="*/ 294 w 299"/>
                <a:gd name="T13" fmla="*/ 48 h 106"/>
                <a:gd name="T14" fmla="*/ 294 w 299"/>
                <a:gd name="T15" fmla="*/ 48 h 106"/>
                <a:gd name="T16" fmla="*/ 294 w 299"/>
                <a:gd name="T17" fmla="*/ 48 h 106"/>
                <a:gd name="T18" fmla="*/ 293 w 299"/>
                <a:gd name="T19" fmla="*/ 48 h 106"/>
                <a:gd name="T20" fmla="*/ 294 w 299"/>
                <a:gd name="T21" fmla="*/ 60 h 106"/>
                <a:gd name="T22" fmla="*/ 299 w 299"/>
                <a:gd name="T23" fmla="*/ 60 h 106"/>
                <a:gd name="T24" fmla="*/ 298 w 299"/>
                <a:gd name="T25" fmla="*/ 77 h 106"/>
                <a:gd name="T26" fmla="*/ 296 w 299"/>
                <a:gd name="T27" fmla="*/ 92 h 106"/>
                <a:gd name="T28" fmla="*/ 293 w 299"/>
                <a:gd name="T29" fmla="*/ 105 h 106"/>
                <a:gd name="T30" fmla="*/ 291 w 299"/>
                <a:gd name="T31" fmla="*/ 106 h 106"/>
                <a:gd name="T32" fmla="*/ 291 w 299"/>
                <a:gd name="T33" fmla="*/ 106 h 106"/>
                <a:gd name="T34" fmla="*/ 289 w 299"/>
                <a:gd name="T35" fmla="*/ 106 h 106"/>
                <a:gd name="T36" fmla="*/ 289 w 299"/>
                <a:gd name="T37" fmla="*/ 106 h 106"/>
                <a:gd name="T38" fmla="*/ 289 w 299"/>
                <a:gd name="T39" fmla="*/ 106 h 106"/>
                <a:gd name="T40" fmla="*/ 288 w 299"/>
                <a:gd name="T41" fmla="*/ 106 h 106"/>
                <a:gd name="T42" fmla="*/ 288 w 299"/>
                <a:gd name="T43" fmla="*/ 106 h 106"/>
                <a:gd name="T44" fmla="*/ 288 w 299"/>
                <a:gd name="T45" fmla="*/ 106 h 106"/>
                <a:gd name="T46" fmla="*/ 286 w 299"/>
                <a:gd name="T47" fmla="*/ 106 h 106"/>
                <a:gd name="T48" fmla="*/ 288 w 299"/>
                <a:gd name="T49" fmla="*/ 103 h 106"/>
                <a:gd name="T50" fmla="*/ 291 w 299"/>
                <a:gd name="T51" fmla="*/ 90 h 106"/>
                <a:gd name="T52" fmla="*/ 293 w 299"/>
                <a:gd name="T53" fmla="*/ 75 h 106"/>
                <a:gd name="T54" fmla="*/ 294 w 299"/>
                <a:gd name="T55" fmla="*/ 60 h 106"/>
                <a:gd name="T56" fmla="*/ 299 w 299"/>
                <a:gd name="T57" fmla="*/ 60 h 106"/>
                <a:gd name="T58" fmla="*/ 12 w 299"/>
                <a:gd name="T59" fmla="*/ 0 h 106"/>
                <a:gd name="T60" fmla="*/ 10 w 299"/>
                <a:gd name="T61" fmla="*/ 2 h 106"/>
                <a:gd name="T62" fmla="*/ 5 w 299"/>
                <a:gd name="T63" fmla="*/ 17 h 106"/>
                <a:gd name="T64" fmla="*/ 2 w 299"/>
                <a:gd name="T65" fmla="*/ 30 h 106"/>
                <a:gd name="T66" fmla="*/ 0 w 299"/>
                <a:gd name="T67" fmla="*/ 45 h 106"/>
                <a:gd name="T68" fmla="*/ 0 w 299"/>
                <a:gd name="T69" fmla="*/ 53 h 106"/>
                <a:gd name="T70" fmla="*/ 0 w 299"/>
                <a:gd name="T71" fmla="*/ 53 h 106"/>
                <a:gd name="T72" fmla="*/ 0 w 299"/>
                <a:gd name="T73" fmla="*/ 53 h 106"/>
                <a:gd name="T74" fmla="*/ 2 w 299"/>
                <a:gd name="T75" fmla="*/ 53 h 106"/>
                <a:gd name="T76" fmla="*/ 2 w 299"/>
                <a:gd name="T77" fmla="*/ 53 h 106"/>
                <a:gd name="T78" fmla="*/ 2 w 299"/>
                <a:gd name="T79" fmla="*/ 53 h 106"/>
                <a:gd name="T80" fmla="*/ 3 w 299"/>
                <a:gd name="T81" fmla="*/ 53 h 106"/>
                <a:gd name="T82" fmla="*/ 3 w 299"/>
                <a:gd name="T83" fmla="*/ 53 h 106"/>
                <a:gd name="T84" fmla="*/ 3 w 299"/>
                <a:gd name="T85" fmla="*/ 53 h 106"/>
                <a:gd name="T86" fmla="*/ 5 w 299"/>
                <a:gd name="T87" fmla="*/ 47 h 106"/>
                <a:gd name="T88" fmla="*/ 7 w 299"/>
                <a:gd name="T89" fmla="*/ 32 h 106"/>
                <a:gd name="T90" fmla="*/ 10 w 299"/>
                <a:gd name="T91" fmla="*/ 19 h 106"/>
                <a:gd name="T92" fmla="*/ 15 w 299"/>
                <a:gd name="T93" fmla="*/ 5 h 106"/>
                <a:gd name="T94" fmla="*/ 17 w 299"/>
                <a:gd name="T95" fmla="*/ 0 h 106"/>
                <a:gd name="T96" fmla="*/ 17 w 299"/>
                <a:gd name="T97" fmla="*/ 0 h 106"/>
                <a:gd name="T98" fmla="*/ 15 w 299"/>
                <a:gd name="T99" fmla="*/ 0 h 106"/>
                <a:gd name="T100" fmla="*/ 15 w 299"/>
                <a:gd name="T101" fmla="*/ 0 h 106"/>
                <a:gd name="T102" fmla="*/ 15 w 299"/>
                <a:gd name="T103" fmla="*/ 0 h 106"/>
                <a:gd name="T104" fmla="*/ 13 w 299"/>
                <a:gd name="T105" fmla="*/ 0 h 106"/>
                <a:gd name="T106" fmla="*/ 13 w 299"/>
                <a:gd name="T107" fmla="*/ 0 h 106"/>
                <a:gd name="T108" fmla="*/ 13 w 299"/>
                <a:gd name="T109" fmla="*/ 0 h 106"/>
                <a:gd name="T110" fmla="*/ 12 w 299"/>
                <a:gd name="T111" fmla="*/ 0 h 1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9"/>
                <a:gd name="T169" fmla="*/ 0 h 106"/>
                <a:gd name="T170" fmla="*/ 299 w 299"/>
                <a:gd name="T171" fmla="*/ 106 h 1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9" h="106">
                  <a:moveTo>
                    <a:pt x="299" y="60"/>
                  </a:moveTo>
                  <a:lnTo>
                    <a:pt x="298" y="48"/>
                  </a:lnTo>
                  <a:lnTo>
                    <a:pt x="296" y="48"/>
                  </a:lnTo>
                  <a:lnTo>
                    <a:pt x="294" y="48"/>
                  </a:lnTo>
                  <a:lnTo>
                    <a:pt x="293" y="48"/>
                  </a:lnTo>
                  <a:lnTo>
                    <a:pt x="294" y="60"/>
                  </a:lnTo>
                  <a:lnTo>
                    <a:pt x="299" y="60"/>
                  </a:lnTo>
                  <a:lnTo>
                    <a:pt x="298" y="77"/>
                  </a:lnTo>
                  <a:lnTo>
                    <a:pt x="296" y="92"/>
                  </a:lnTo>
                  <a:lnTo>
                    <a:pt x="293" y="105"/>
                  </a:lnTo>
                  <a:lnTo>
                    <a:pt x="291" y="106"/>
                  </a:lnTo>
                  <a:lnTo>
                    <a:pt x="289" y="106"/>
                  </a:lnTo>
                  <a:lnTo>
                    <a:pt x="288" y="106"/>
                  </a:lnTo>
                  <a:lnTo>
                    <a:pt x="286" y="106"/>
                  </a:lnTo>
                  <a:lnTo>
                    <a:pt x="288" y="103"/>
                  </a:lnTo>
                  <a:lnTo>
                    <a:pt x="291" y="90"/>
                  </a:lnTo>
                  <a:lnTo>
                    <a:pt x="293" y="75"/>
                  </a:lnTo>
                  <a:lnTo>
                    <a:pt x="294" y="60"/>
                  </a:lnTo>
                  <a:lnTo>
                    <a:pt x="299" y="60"/>
                  </a:lnTo>
                  <a:close/>
                  <a:moveTo>
                    <a:pt x="12" y="0"/>
                  </a:moveTo>
                  <a:lnTo>
                    <a:pt x="10" y="2"/>
                  </a:lnTo>
                  <a:lnTo>
                    <a:pt x="5" y="17"/>
                  </a:lnTo>
                  <a:lnTo>
                    <a:pt x="2" y="30"/>
                  </a:lnTo>
                  <a:lnTo>
                    <a:pt x="0" y="45"/>
                  </a:lnTo>
                  <a:lnTo>
                    <a:pt x="0" y="53"/>
                  </a:lnTo>
                  <a:lnTo>
                    <a:pt x="2" y="53"/>
                  </a:lnTo>
                  <a:lnTo>
                    <a:pt x="3" y="53"/>
                  </a:lnTo>
                  <a:lnTo>
                    <a:pt x="5" y="47"/>
                  </a:lnTo>
                  <a:lnTo>
                    <a:pt x="7" y="32"/>
                  </a:lnTo>
                  <a:lnTo>
                    <a:pt x="10" y="19"/>
                  </a:lnTo>
                  <a:lnTo>
                    <a:pt x="15" y="5"/>
                  </a:lnTo>
                  <a:lnTo>
                    <a:pt x="17" y="0"/>
                  </a:lnTo>
                  <a:lnTo>
                    <a:pt x="15" y="0"/>
                  </a:lnTo>
                  <a:lnTo>
                    <a:pt x="13" y="0"/>
                  </a:lnTo>
                  <a:lnTo>
                    <a:pt x="12"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73218" name="Group 405"/>
            <p:cNvGrpSpPr>
              <a:grpSpLocks/>
            </p:cNvGrpSpPr>
            <p:nvPr/>
          </p:nvGrpSpPr>
          <p:grpSpPr bwMode="auto">
            <a:xfrm>
              <a:off x="1398" y="2854"/>
              <a:ext cx="1271" cy="558"/>
              <a:chOff x="1398" y="2854"/>
              <a:chExt cx="1271" cy="558"/>
            </a:xfrm>
          </p:grpSpPr>
          <p:sp>
            <p:nvSpPr>
              <p:cNvPr id="73404" name="Freeform 406"/>
              <p:cNvSpPr>
                <a:spLocks noEditPoints="1"/>
              </p:cNvSpPr>
              <p:nvPr/>
            </p:nvSpPr>
            <p:spPr bwMode="auto">
              <a:xfrm>
                <a:off x="1885" y="2885"/>
                <a:ext cx="294" cy="106"/>
              </a:xfrm>
              <a:custGeom>
                <a:avLst/>
                <a:gdLst>
                  <a:gd name="T0" fmla="*/ 294 w 294"/>
                  <a:gd name="T1" fmla="*/ 60 h 106"/>
                  <a:gd name="T2" fmla="*/ 294 w 294"/>
                  <a:gd name="T3" fmla="*/ 48 h 106"/>
                  <a:gd name="T4" fmla="*/ 292 w 294"/>
                  <a:gd name="T5" fmla="*/ 48 h 106"/>
                  <a:gd name="T6" fmla="*/ 292 w 294"/>
                  <a:gd name="T7" fmla="*/ 48 h 106"/>
                  <a:gd name="T8" fmla="*/ 292 w 294"/>
                  <a:gd name="T9" fmla="*/ 48 h 106"/>
                  <a:gd name="T10" fmla="*/ 291 w 294"/>
                  <a:gd name="T11" fmla="*/ 48 h 106"/>
                  <a:gd name="T12" fmla="*/ 291 w 294"/>
                  <a:gd name="T13" fmla="*/ 48 h 106"/>
                  <a:gd name="T14" fmla="*/ 289 w 294"/>
                  <a:gd name="T15" fmla="*/ 48 h 106"/>
                  <a:gd name="T16" fmla="*/ 289 w 294"/>
                  <a:gd name="T17" fmla="*/ 48 h 106"/>
                  <a:gd name="T18" fmla="*/ 289 w 294"/>
                  <a:gd name="T19" fmla="*/ 48 h 106"/>
                  <a:gd name="T20" fmla="*/ 289 w 294"/>
                  <a:gd name="T21" fmla="*/ 60 h 106"/>
                  <a:gd name="T22" fmla="*/ 294 w 294"/>
                  <a:gd name="T23" fmla="*/ 60 h 106"/>
                  <a:gd name="T24" fmla="*/ 294 w 294"/>
                  <a:gd name="T25" fmla="*/ 75 h 106"/>
                  <a:gd name="T26" fmla="*/ 291 w 294"/>
                  <a:gd name="T27" fmla="*/ 90 h 106"/>
                  <a:gd name="T28" fmla="*/ 287 w 294"/>
                  <a:gd name="T29" fmla="*/ 105 h 106"/>
                  <a:gd name="T30" fmla="*/ 287 w 294"/>
                  <a:gd name="T31" fmla="*/ 106 h 106"/>
                  <a:gd name="T32" fmla="*/ 286 w 294"/>
                  <a:gd name="T33" fmla="*/ 106 h 106"/>
                  <a:gd name="T34" fmla="*/ 286 w 294"/>
                  <a:gd name="T35" fmla="*/ 106 h 106"/>
                  <a:gd name="T36" fmla="*/ 284 w 294"/>
                  <a:gd name="T37" fmla="*/ 106 h 106"/>
                  <a:gd name="T38" fmla="*/ 284 w 294"/>
                  <a:gd name="T39" fmla="*/ 106 h 106"/>
                  <a:gd name="T40" fmla="*/ 284 w 294"/>
                  <a:gd name="T41" fmla="*/ 106 h 106"/>
                  <a:gd name="T42" fmla="*/ 282 w 294"/>
                  <a:gd name="T43" fmla="*/ 106 h 106"/>
                  <a:gd name="T44" fmla="*/ 282 w 294"/>
                  <a:gd name="T45" fmla="*/ 106 h 106"/>
                  <a:gd name="T46" fmla="*/ 282 w 294"/>
                  <a:gd name="T47" fmla="*/ 106 h 106"/>
                  <a:gd name="T48" fmla="*/ 282 w 294"/>
                  <a:gd name="T49" fmla="*/ 103 h 106"/>
                  <a:gd name="T50" fmla="*/ 286 w 294"/>
                  <a:gd name="T51" fmla="*/ 90 h 106"/>
                  <a:gd name="T52" fmla="*/ 289 w 294"/>
                  <a:gd name="T53" fmla="*/ 75 h 106"/>
                  <a:gd name="T54" fmla="*/ 289 w 294"/>
                  <a:gd name="T55" fmla="*/ 60 h 106"/>
                  <a:gd name="T56" fmla="*/ 294 w 294"/>
                  <a:gd name="T57" fmla="*/ 60 h 106"/>
                  <a:gd name="T58" fmla="*/ 13 w 294"/>
                  <a:gd name="T59" fmla="*/ 0 h 106"/>
                  <a:gd name="T60" fmla="*/ 11 w 294"/>
                  <a:gd name="T61" fmla="*/ 4 h 106"/>
                  <a:gd name="T62" fmla="*/ 6 w 294"/>
                  <a:gd name="T63" fmla="*/ 17 h 106"/>
                  <a:gd name="T64" fmla="*/ 3 w 294"/>
                  <a:gd name="T65" fmla="*/ 32 h 106"/>
                  <a:gd name="T66" fmla="*/ 0 w 294"/>
                  <a:gd name="T67" fmla="*/ 45 h 106"/>
                  <a:gd name="T68" fmla="*/ 0 w 294"/>
                  <a:gd name="T69" fmla="*/ 53 h 106"/>
                  <a:gd name="T70" fmla="*/ 0 w 294"/>
                  <a:gd name="T71" fmla="*/ 53 h 106"/>
                  <a:gd name="T72" fmla="*/ 1 w 294"/>
                  <a:gd name="T73" fmla="*/ 53 h 106"/>
                  <a:gd name="T74" fmla="*/ 1 w 294"/>
                  <a:gd name="T75" fmla="*/ 53 h 106"/>
                  <a:gd name="T76" fmla="*/ 1 w 294"/>
                  <a:gd name="T77" fmla="*/ 53 h 106"/>
                  <a:gd name="T78" fmla="*/ 3 w 294"/>
                  <a:gd name="T79" fmla="*/ 55 h 106"/>
                  <a:gd name="T80" fmla="*/ 3 w 294"/>
                  <a:gd name="T81" fmla="*/ 55 h 106"/>
                  <a:gd name="T82" fmla="*/ 5 w 294"/>
                  <a:gd name="T83" fmla="*/ 55 h 106"/>
                  <a:gd name="T84" fmla="*/ 5 w 294"/>
                  <a:gd name="T85" fmla="*/ 55 h 106"/>
                  <a:gd name="T86" fmla="*/ 5 w 294"/>
                  <a:gd name="T87" fmla="*/ 47 h 106"/>
                  <a:gd name="T88" fmla="*/ 8 w 294"/>
                  <a:gd name="T89" fmla="*/ 32 h 106"/>
                  <a:gd name="T90" fmla="*/ 11 w 294"/>
                  <a:gd name="T91" fmla="*/ 19 h 106"/>
                  <a:gd name="T92" fmla="*/ 16 w 294"/>
                  <a:gd name="T93" fmla="*/ 5 h 106"/>
                  <a:gd name="T94" fmla="*/ 18 w 294"/>
                  <a:gd name="T95" fmla="*/ 2 h 106"/>
                  <a:gd name="T96" fmla="*/ 16 w 294"/>
                  <a:gd name="T97" fmla="*/ 2 h 106"/>
                  <a:gd name="T98" fmla="*/ 16 w 294"/>
                  <a:gd name="T99" fmla="*/ 2 h 106"/>
                  <a:gd name="T100" fmla="*/ 15 w 294"/>
                  <a:gd name="T101" fmla="*/ 2 h 106"/>
                  <a:gd name="T102" fmla="*/ 15 w 294"/>
                  <a:gd name="T103" fmla="*/ 0 h 106"/>
                  <a:gd name="T104" fmla="*/ 15 w 294"/>
                  <a:gd name="T105" fmla="*/ 0 h 106"/>
                  <a:gd name="T106" fmla="*/ 13 w 294"/>
                  <a:gd name="T107" fmla="*/ 0 h 106"/>
                  <a:gd name="T108" fmla="*/ 13 w 294"/>
                  <a:gd name="T109" fmla="*/ 0 h 106"/>
                  <a:gd name="T110" fmla="*/ 13 w 294"/>
                  <a:gd name="T111" fmla="*/ 0 h 1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4"/>
                  <a:gd name="T169" fmla="*/ 0 h 106"/>
                  <a:gd name="T170" fmla="*/ 294 w 294"/>
                  <a:gd name="T171" fmla="*/ 106 h 1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4" h="106">
                    <a:moveTo>
                      <a:pt x="294" y="60"/>
                    </a:moveTo>
                    <a:lnTo>
                      <a:pt x="294" y="48"/>
                    </a:lnTo>
                    <a:lnTo>
                      <a:pt x="292" y="48"/>
                    </a:lnTo>
                    <a:lnTo>
                      <a:pt x="291" y="48"/>
                    </a:lnTo>
                    <a:lnTo>
                      <a:pt x="289" y="48"/>
                    </a:lnTo>
                    <a:lnTo>
                      <a:pt x="289" y="60"/>
                    </a:lnTo>
                    <a:lnTo>
                      <a:pt x="294" y="60"/>
                    </a:lnTo>
                    <a:lnTo>
                      <a:pt x="294" y="75"/>
                    </a:lnTo>
                    <a:lnTo>
                      <a:pt x="291" y="90"/>
                    </a:lnTo>
                    <a:lnTo>
                      <a:pt x="287" y="105"/>
                    </a:lnTo>
                    <a:lnTo>
                      <a:pt x="287" y="106"/>
                    </a:lnTo>
                    <a:lnTo>
                      <a:pt x="286" y="106"/>
                    </a:lnTo>
                    <a:lnTo>
                      <a:pt x="284" y="106"/>
                    </a:lnTo>
                    <a:lnTo>
                      <a:pt x="282" y="106"/>
                    </a:lnTo>
                    <a:lnTo>
                      <a:pt x="282" y="103"/>
                    </a:lnTo>
                    <a:lnTo>
                      <a:pt x="286" y="90"/>
                    </a:lnTo>
                    <a:lnTo>
                      <a:pt x="289" y="75"/>
                    </a:lnTo>
                    <a:lnTo>
                      <a:pt x="289" y="60"/>
                    </a:lnTo>
                    <a:lnTo>
                      <a:pt x="294" y="60"/>
                    </a:lnTo>
                    <a:close/>
                    <a:moveTo>
                      <a:pt x="13" y="0"/>
                    </a:moveTo>
                    <a:lnTo>
                      <a:pt x="11" y="4"/>
                    </a:lnTo>
                    <a:lnTo>
                      <a:pt x="6" y="17"/>
                    </a:lnTo>
                    <a:lnTo>
                      <a:pt x="3" y="32"/>
                    </a:lnTo>
                    <a:lnTo>
                      <a:pt x="0" y="45"/>
                    </a:lnTo>
                    <a:lnTo>
                      <a:pt x="0" y="53"/>
                    </a:lnTo>
                    <a:lnTo>
                      <a:pt x="1" y="53"/>
                    </a:lnTo>
                    <a:lnTo>
                      <a:pt x="3" y="55"/>
                    </a:lnTo>
                    <a:lnTo>
                      <a:pt x="5" y="55"/>
                    </a:lnTo>
                    <a:lnTo>
                      <a:pt x="5" y="47"/>
                    </a:lnTo>
                    <a:lnTo>
                      <a:pt x="8" y="32"/>
                    </a:lnTo>
                    <a:lnTo>
                      <a:pt x="11" y="19"/>
                    </a:lnTo>
                    <a:lnTo>
                      <a:pt x="16" y="5"/>
                    </a:lnTo>
                    <a:lnTo>
                      <a:pt x="18" y="2"/>
                    </a:lnTo>
                    <a:lnTo>
                      <a:pt x="16" y="2"/>
                    </a:lnTo>
                    <a:lnTo>
                      <a:pt x="15" y="2"/>
                    </a:lnTo>
                    <a:lnTo>
                      <a:pt x="15" y="0"/>
                    </a:lnTo>
                    <a:lnTo>
                      <a:pt x="13"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5" name="Freeform 407"/>
              <p:cNvSpPr>
                <a:spLocks noEditPoints="1"/>
              </p:cNvSpPr>
              <p:nvPr/>
            </p:nvSpPr>
            <p:spPr bwMode="auto">
              <a:xfrm>
                <a:off x="1886" y="2885"/>
                <a:ext cx="291" cy="106"/>
              </a:xfrm>
              <a:custGeom>
                <a:avLst/>
                <a:gdLst>
                  <a:gd name="T0" fmla="*/ 291 w 291"/>
                  <a:gd name="T1" fmla="*/ 60 h 106"/>
                  <a:gd name="T2" fmla="*/ 290 w 291"/>
                  <a:gd name="T3" fmla="*/ 48 h 106"/>
                  <a:gd name="T4" fmla="*/ 290 w 291"/>
                  <a:gd name="T5" fmla="*/ 48 h 106"/>
                  <a:gd name="T6" fmla="*/ 288 w 291"/>
                  <a:gd name="T7" fmla="*/ 48 h 106"/>
                  <a:gd name="T8" fmla="*/ 288 w 291"/>
                  <a:gd name="T9" fmla="*/ 48 h 106"/>
                  <a:gd name="T10" fmla="*/ 288 w 291"/>
                  <a:gd name="T11" fmla="*/ 48 h 106"/>
                  <a:gd name="T12" fmla="*/ 286 w 291"/>
                  <a:gd name="T13" fmla="*/ 48 h 106"/>
                  <a:gd name="T14" fmla="*/ 286 w 291"/>
                  <a:gd name="T15" fmla="*/ 48 h 106"/>
                  <a:gd name="T16" fmla="*/ 286 w 291"/>
                  <a:gd name="T17" fmla="*/ 48 h 106"/>
                  <a:gd name="T18" fmla="*/ 285 w 291"/>
                  <a:gd name="T19" fmla="*/ 48 h 106"/>
                  <a:gd name="T20" fmla="*/ 286 w 291"/>
                  <a:gd name="T21" fmla="*/ 60 h 106"/>
                  <a:gd name="T22" fmla="*/ 291 w 291"/>
                  <a:gd name="T23" fmla="*/ 60 h 106"/>
                  <a:gd name="T24" fmla="*/ 290 w 291"/>
                  <a:gd name="T25" fmla="*/ 75 h 106"/>
                  <a:gd name="T26" fmla="*/ 288 w 291"/>
                  <a:gd name="T27" fmla="*/ 90 h 106"/>
                  <a:gd name="T28" fmla="*/ 285 w 291"/>
                  <a:gd name="T29" fmla="*/ 103 h 106"/>
                  <a:gd name="T30" fmla="*/ 283 w 291"/>
                  <a:gd name="T31" fmla="*/ 106 h 106"/>
                  <a:gd name="T32" fmla="*/ 283 w 291"/>
                  <a:gd name="T33" fmla="*/ 106 h 106"/>
                  <a:gd name="T34" fmla="*/ 281 w 291"/>
                  <a:gd name="T35" fmla="*/ 106 h 106"/>
                  <a:gd name="T36" fmla="*/ 281 w 291"/>
                  <a:gd name="T37" fmla="*/ 106 h 106"/>
                  <a:gd name="T38" fmla="*/ 281 w 291"/>
                  <a:gd name="T39" fmla="*/ 106 h 106"/>
                  <a:gd name="T40" fmla="*/ 280 w 291"/>
                  <a:gd name="T41" fmla="*/ 106 h 106"/>
                  <a:gd name="T42" fmla="*/ 280 w 291"/>
                  <a:gd name="T43" fmla="*/ 106 h 106"/>
                  <a:gd name="T44" fmla="*/ 278 w 291"/>
                  <a:gd name="T45" fmla="*/ 106 h 106"/>
                  <a:gd name="T46" fmla="*/ 278 w 291"/>
                  <a:gd name="T47" fmla="*/ 106 h 106"/>
                  <a:gd name="T48" fmla="*/ 280 w 291"/>
                  <a:gd name="T49" fmla="*/ 102 h 106"/>
                  <a:gd name="T50" fmla="*/ 283 w 291"/>
                  <a:gd name="T51" fmla="*/ 88 h 106"/>
                  <a:gd name="T52" fmla="*/ 285 w 291"/>
                  <a:gd name="T53" fmla="*/ 75 h 106"/>
                  <a:gd name="T54" fmla="*/ 286 w 291"/>
                  <a:gd name="T55" fmla="*/ 60 h 106"/>
                  <a:gd name="T56" fmla="*/ 291 w 291"/>
                  <a:gd name="T57" fmla="*/ 60 h 106"/>
                  <a:gd name="T58" fmla="*/ 14 w 291"/>
                  <a:gd name="T59" fmla="*/ 0 h 106"/>
                  <a:gd name="T60" fmla="*/ 12 w 291"/>
                  <a:gd name="T61" fmla="*/ 5 h 106"/>
                  <a:gd name="T62" fmla="*/ 7 w 291"/>
                  <a:gd name="T63" fmla="*/ 19 h 106"/>
                  <a:gd name="T64" fmla="*/ 4 w 291"/>
                  <a:gd name="T65" fmla="*/ 32 h 106"/>
                  <a:gd name="T66" fmla="*/ 2 w 291"/>
                  <a:gd name="T67" fmla="*/ 47 h 106"/>
                  <a:gd name="T68" fmla="*/ 0 w 291"/>
                  <a:gd name="T69" fmla="*/ 53 h 106"/>
                  <a:gd name="T70" fmla="*/ 2 w 291"/>
                  <a:gd name="T71" fmla="*/ 55 h 106"/>
                  <a:gd name="T72" fmla="*/ 2 w 291"/>
                  <a:gd name="T73" fmla="*/ 55 h 106"/>
                  <a:gd name="T74" fmla="*/ 4 w 291"/>
                  <a:gd name="T75" fmla="*/ 55 h 106"/>
                  <a:gd name="T76" fmla="*/ 4 w 291"/>
                  <a:gd name="T77" fmla="*/ 55 h 106"/>
                  <a:gd name="T78" fmla="*/ 4 w 291"/>
                  <a:gd name="T79" fmla="*/ 55 h 106"/>
                  <a:gd name="T80" fmla="*/ 5 w 291"/>
                  <a:gd name="T81" fmla="*/ 55 h 106"/>
                  <a:gd name="T82" fmla="*/ 5 w 291"/>
                  <a:gd name="T83" fmla="*/ 55 h 106"/>
                  <a:gd name="T84" fmla="*/ 5 w 291"/>
                  <a:gd name="T85" fmla="*/ 55 h 106"/>
                  <a:gd name="T86" fmla="*/ 7 w 291"/>
                  <a:gd name="T87" fmla="*/ 47 h 106"/>
                  <a:gd name="T88" fmla="*/ 9 w 291"/>
                  <a:gd name="T89" fmla="*/ 32 h 106"/>
                  <a:gd name="T90" fmla="*/ 12 w 291"/>
                  <a:gd name="T91" fmla="*/ 19 h 106"/>
                  <a:gd name="T92" fmla="*/ 17 w 291"/>
                  <a:gd name="T93" fmla="*/ 7 h 106"/>
                  <a:gd name="T94" fmla="*/ 19 w 291"/>
                  <a:gd name="T95" fmla="*/ 2 h 106"/>
                  <a:gd name="T96" fmla="*/ 19 w 291"/>
                  <a:gd name="T97" fmla="*/ 2 h 106"/>
                  <a:gd name="T98" fmla="*/ 17 w 291"/>
                  <a:gd name="T99" fmla="*/ 2 h 106"/>
                  <a:gd name="T100" fmla="*/ 17 w 291"/>
                  <a:gd name="T101" fmla="*/ 2 h 106"/>
                  <a:gd name="T102" fmla="*/ 17 w 291"/>
                  <a:gd name="T103" fmla="*/ 2 h 106"/>
                  <a:gd name="T104" fmla="*/ 15 w 291"/>
                  <a:gd name="T105" fmla="*/ 2 h 106"/>
                  <a:gd name="T106" fmla="*/ 15 w 291"/>
                  <a:gd name="T107" fmla="*/ 2 h 106"/>
                  <a:gd name="T108" fmla="*/ 14 w 291"/>
                  <a:gd name="T109" fmla="*/ 2 h 106"/>
                  <a:gd name="T110" fmla="*/ 14 w 291"/>
                  <a:gd name="T111" fmla="*/ 0 h 1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1"/>
                  <a:gd name="T169" fmla="*/ 0 h 106"/>
                  <a:gd name="T170" fmla="*/ 291 w 291"/>
                  <a:gd name="T171" fmla="*/ 106 h 1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1" h="106">
                    <a:moveTo>
                      <a:pt x="291" y="60"/>
                    </a:moveTo>
                    <a:lnTo>
                      <a:pt x="290" y="48"/>
                    </a:lnTo>
                    <a:lnTo>
                      <a:pt x="288" y="48"/>
                    </a:lnTo>
                    <a:lnTo>
                      <a:pt x="286" y="48"/>
                    </a:lnTo>
                    <a:lnTo>
                      <a:pt x="285" y="48"/>
                    </a:lnTo>
                    <a:lnTo>
                      <a:pt x="286" y="60"/>
                    </a:lnTo>
                    <a:lnTo>
                      <a:pt x="291" y="60"/>
                    </a:lnTo>
                    <a:lnTo>
                      <a:pt x="290" y="75"/>
                    </a:lnTo>
                    <a:lnTo>
                      <a:pt x="288" y="90"/>
                    </a:lnTo>
                    <a:lnTo>
                      <a:pt x="285" y="103"/>
                    </a:lnTo>
                    <a:lnTo>
                      <a:pt x="283" y="106"/>
                    </a:lnTo>
                    <a:lnTo>
                      <a:pt x="281" y="106"/>
                    </a:lnTo>
                    <a:lnTo>
                      <a:pt x="280" y="106"/>
                    </a:lnTo>
                    <a:lnTo>
                      <a:pt x="278" y="106"/>
                    </a:lnTo>
                    <a:lnTo>
                      <a:pt x="280" y="102"/>
                    </a:lnTo>
                    <a:lnTo>
                      <a:pt x="283" y="88"/>
                    </a:lnTo>
                    <a:lnTo>
                      <a:pt x="285" y="75"/>
                    </a:lnTo>
                    <a:lnTo>
                      <a:pt x="286" y="60"/>
                    </a:lnTo>
                    <a:lnTo>
                      <a:pt x="291" y="60"/>
                    </a:lnTo>
                    <a:close/>
                    <a:moveTo>
                      <a:pt x="14" y="0"/>
                    </a:moveTo>
                    <a:lnTo>
                      <a:pt x="12" y="5"/>
                    </a:lnTo>
                    <a:lnTo>
                      <a:pt x="7" y="19"/>
                    </a:lnTo>
                    <a:lnTo>
                      <a:pt x="4" y="32"/>
                    </a:lnTo>
                    <a:lnTo>
                      <a:pt x="2" y="47"/>
                    </a:lnTo>
                    <a:lnTo>
                      <a:pt x="0" y="53"/>
                    </a:lnTo>
                    <a:lnTo>
                      <a:pt x="2" y="55"/>
                    </a:lnTo>
                    <a:lnTo>
                      <a:pt x="4" y="55"/>
                    </a:lnTo>
                    <a:lnTo>
                      <a:pt x="5" y="55"/>
                    </a:lnTo>
                    <a:lnTo>
                      <a:pt x="7" y="47"/>
                    </a:lnTo>
                    <a:lnTo>
                      <a:pt x="9" y="32"/>
                    </a:lnTo>
                    <a:lnTo>
                      <a:pt x="12" y="19"/>
                    </a:lnTo>
                    <a:lnTo>
                      <a:pt x="17" y="7"/>
                    </a:lnTo>
                    <a:lnTo>
                      <a:pt x="19" y="2"/>
                    </a:lnTo>
                    <a:lnTo>
                      <a:pt x="17" y="2"/>
                    </a:lnTo>
                    <a:lnTo>
                      <a:pt x="15" y="2"/>
                    </a:lnTo>
                    <a:lnTo>
                      <a:pt x="14" y="2"/>
                    </a:lnTo>
                    <a:lnTo>
                      <a:pt x="14"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6" name="Freeform 408"/>
              <p:cNvSpPr>
                <a:spLocks noEditPoints="1"/>
              </p:cNvSpPr>
              <p:nvPr/>
            </p:nvSpPr>
            <p:spPr bwMode="auto">
              <a:xfrm>
                <a:off x="1890" y="2887"/>
                <a:ext cx="284" cy="104"/>
              </a:xfrm>
              <a:custGeom>
                <a:avLst/>
                <a:gdLst>
                  <a:gd name="T0" fmla="*/ 284 w 284"/>
                  <a:gd name="T1" fmla="*/ 58 h 104"/>
                  <a:gd name="T2" fmla="*/ 284 w 284"/>
                  <a:gd name="T3" fmla="*/ 46 h 104"/>
                  <a:gd name="T4" fmla="*/ 282 w 284"/>
                  <a:gd name="T5" fmla="*/ 46 h 104"/>
                  <a:gd name="T6" fmla="*/ 282 w 284"/>
                  <a:gd name="T7" fmla="*/ 46 h 104"/>
                  <a:gd name="T8" fmla="*/ 282 w 284"/>
                  <a:gd name="T9" fmla="*/ 46 h 104"/>
                  <a:gd name="T10" fmla="*/ 281 w 284"/>
                  <a:gd name="T11" fmla="*/ 46 h 104"/>
                  <a:gd name="T12" fmla="*/ 281 w 284"/>
                  <a:gd name="T13" fmla="*/ 46 h 104"/>
                  <a:gd name="T14" fmla="*/ 279 w 284"/>
                  <a:gd name="T15" fmla="*/ 46 h 104"/>
                  <a:gd name="T16" fmla="*/ 279 w 284"/>
                  <a:gd name="T17" fmla="*/ 46 h 104"/>
                  <a:gd name="T18" fmla="*/ 279 w 284"/>
                  <a:gd name="T19" fmla="*/ 46 h 104"/>
                  <a:gd name="T20" fmla="*/ 279 w 284"/>
                  <a:gd name="T21" fmla="*/ 58 h 104"/>
                  <a:gd name="T22" fmla="*/ 284 w 284"/>
                  <a:gd name="T23" fmla="*/ 58 h 104"/>
                  <a:gd name="T24" fmla="*/ 284 w 284"/>
                  <a:gd name="T25" fmla="*/ 73 h 104"/>
                  <a:gd name="T26" fmla="*/ 281 w 284"/>
                  <a:gd name="T27" fmla="*/ 88 h 104"/>
                  <a:gd name="T28" fmla="*/ 277 w 284"/>
                  <a:gd name="T29" fmla="*/ 101 h 104"/>
                  <a:gd name="T30" fmla="*/ 277 w 284"/>
                  <a:gd name="T31" fmla="*/ 104 h 104"/>
                  <a:gd name="T32" fmla="*/ 276 w 284"/>
                  <a:gd name="T33" fmla="*/ 104 h 104"/>
                  <a:gd name="T34" fmla="*/ 276 w 284"/>
                  <a:gd name="T35" fmla="*/ 104 h 104"/>
                  <a:gd name="T36" fmla="*/ 274 w 284"/>
                  <a:gd name="T37" fmla="*/ 104 h 104"/>
                  <a:gd name="T38" fmla="*/ 274 w 284"/>
                  <a:gd name="T39" fmla="*/ 104 h 104"/>
                  <a:gd name="T40" fmla="*/ 274 w 284"/>
                  <a:gd name="T41" fmla="*/ 104 h 104"/>
                  <a:gd name="T42" fmla="*/ 272 w 284"/>
                  <a:gd name="T43" fmla="*/ 104 h 104"/>
                  <a:gd name="T44" fmla="*/ 272 w 284"/>
                  <a:gd name="T45" fmla="*/ 104 h 104"/>
                  <a:gd name="T46" fmla="*/ 271 w 284"/>
                  <a:gd name="T47" fmla="*/ 104 h 104"/>
                  <a:gd name="T48" fmla="*/ 272 w 284"/>
                  <a:gd name="T49" fmla="*/ 100 h 104"/>
                  <a:gd name="T50" fmla="*/ 276 w 284"/>
                  <a:gd name="T51" fmla="*/ 86 h 104"/>
                  <a:gd name="T52" fmla="*/ 279 w 284"/>
                  <a:gd name="T53" fmla="*/ 73 h 104"/>
                  <a:gd name="T54" fmla="*/ 279 w 284"/>
                  <a:gd name="T55" fmla="*/ 58 h 104"/>
                  <a:gd name="T56" fmla="*/ 284 w 284"/>
                  <a:gd name="T57" fmla="*/ 58 h 104"/>
                  <a:gd name="T58" fmla="*/ 13 w 284"/>
                  <a:gd name="T59" fmla="*/ 0 h 104"/>
                  <a:gd name="T60" fmla="*/ 11 w 284"/>
                  <a:gd name="T61" fmla="*/ 3 h 104"/>
                  <a:gd name="T62" fmla="*/ 6 w 284"/>
                  <a:gd name="T63" fmla="*/ 17 h 104"/>
                  <a:gd name="T64" fmla="*/ 3 w 284"/>
                  <a:gd name="T65" fmla="*/ 30 h 104"/>
                  <a:gd name="T66" fmla="*/ 0 w 284"/>
                  <a:gd name="T67" fmla="*/ 45 h 104"/>
                  <a:gd name="T68" fmla="*/ 0 w 284"/>
                  <a:gd name="T69" fmla="*/ 53 h 104"/>
                  <a:gd name="T70" fmla="*/ 0 w 284"/>
                  <a:gd name="T71" fmla="*/ 53 h 104"/>
                  <a:gd name="T72" fmla="*/ 1 w 284"/>
                  <a:gd name="T73" fmla="*/ 53 h 104"/>
                  <a:gd name="T74" fmla="*/ 1 w 284"/>
                  <a:gd name="T75" fmla="*/ 53 h 104"/>
                  <a:gd name="T76" fmla="*/ 1 w 284"/>
                  <a:gd name="T77" fmla="*/ 53 h 104"/>
                  <a:gd name="T78" fmla="*/ 3 w 284"/>
                  <a:gd name="T79" fmla="*/ 53 h 104"/>
                  <a:gd name="T80" fmla="*/ 3 w 284"/>
                  <a:gd name="T81" fmla="*/ 53 h 104"/>
                  <a:gd name="T82" fmla="*/ 5 w 284"/>
                  <a:gd name="T83" fmla="*/ 55 h 104"/>
                  <a:gd name="T84" fmla="*/ 5 w 284"/>
                  <a:gd name="T85" fmla="*/ 55 h 104"/>
                  <a:gd name="T86" fmla="*/ 5 w 284"/>
                  <a:gd name="T87" fmla="*/ 45 h 104"/>
                  <a:gd name="T88" fmla="*/ 6 w 284"/>
                  <a:gd name="T89" fmla="*/ 32 h 104"/>
                  <a:gd name="T90" fmla="*/ 11 w 284"/>
                  <a:gd name="T91" fmla="*/ 18 h 104"/>
                  <a:gd name="T92" fmla="*/ 15 w 284"/>
                  <a:gd name="T93" fmla="*/ 5 h 104"/>
                  <a:gd name="T94" fmla="*/ 16 w 284"/>
                  <a:gd name="T95" fmla="*/ 2 h 104"/>
                  <a:gd name="T96" fmla="*/ 16 w 284"/>
                  <a:gd name="T97" fmla="*/ 2 h 104"/>
                  <a:gd name="T98" fmla="*/ 16 w 284"/>
                  <a:gd name="T99" fmla="*/ 2 h 104"/>
                  <a:gd name="T100" fmla="*/ 15 w 284"/>
                  <a:gd name="T101" fmla="*/ 2 h 104"/>
                  <a:gd name="T102" fmla="*/ 15 w 284"/>
                  <a:gd name="T103" fmla="*/ 0 h 104"/>
                  <a:gd name="T104" fmla="*/ 15 w 284"/>
                  <a:gd name="T105" fmla="*/ 0 h 104"/>
                  <a:gd name="T106" fmla="*/ 13 w 284"/>
                  <a:gd name="T107" fmla="*/ 0 h 104"/>
                  <a:gd name="T108" fmla="*/ 13 w 284"/>
                  <a:gd name="T109" fmla="*/ 0 h 104"/>
                  <a:gd name="T110" fmla="*/ 13 w 284"/>
                  <a:gd name="T111" fmla="*/ 0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4"/>
                  <a:gd name="T169" fmla="*/ 0 h 104"/>
                  <a:gd name="T170" fmla="*/ 284 w 284"/>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4" h="104">
                    <a:moveTo>
                      <a:pt x="284" y="58"/>
                    </a:moveTo>
                    <a:lnTo>
                      <a:pt x="284" y="46"/>
                    </a:lnTo>
                    <a:lnTo>
                      <a:pt x="282" y="46"/>
                    </a:lnTo>
                    <a:lnTo>
                      <a:pt x="281" y="46"/>
                    </a:lnTo>
                    <a:lnTo>
                      <a:pt x="279" y="46"/>
                    </a:lnTo>
                    <a:lnTo>
                      <a:pt x="279" y="58"/>
                    </a:lnTo>
                    <a:lnTo>
                      <a:pt x="284" y="58"/>
                    </a:lnTo>
                    <a:lnTo>
                      <a:pt x="284" y="73"/>
                    </a:lnTo>
                    <a:lnTo>
                      <a:pt x="281" y="88"/>
                    </a:lnTo>
                    <a:lnTo>
                      <a:pt x="277" y="101"/>
                    </a:lnTo>
                    <a:lnTo>
                      <a:pt x="277" y="104"/>
                    </a:lnTo>
                    <a:lnTo>
                      <a:pt x="276" y="104"/>
                    </a:lnTo>
                    <a:lnTo>
                      <a:pt x="274" y="104"/>
                    </a:lnTo>
                    <a:lnTo>
                      <a:pt x="272" y="104"/>
                    </a:lnTo>
                    <a:lnTo>
                      <a:pt x="271" y="104"/>
                    </a:lnTo>
                    <a:lnTo>
                      <a:pt x="272" y="100"/>
                    </a:lnTo>
                    <a:lnTo>
                      <a:pt x="276" y="86"/>
                    </a:lnTo>
                    <a:lnTo>
                      <a:pt x="279" y="73"/>
                    </a:lnTo>
                    <a:lnTo>
                      <a:pt x="279" y="58"/>
                    </a:lnTo>
                    <a:lnTo>
                      <a:pt x="284" y="58"/>
                    </a:lnTo>
                    <a:close/>
                    <a:moveTo>
                      <a:pt x="13" y="0"/>
                    </a:moveTo>
                    <a:lnTo>
                      <a:pt x="11" y="3"/>
                    </a:lnTo>
                    <a:lnTo>
                      <a:pt x="6" y="17"/>
                    </a:lnTo>
                    <a:lnTo>
                      <a:pt x="3" y="30"/>
                    </a:lnTo>
                    <a:lnTo>
                      <a:pt x="0" y="45"/>
                    </a:lnTo>
                    <a:lnTo>
                      <a:pt x="0" y="53"/>
                    </a:lnTo>
                    <a:lnTo>
                      <a:pt x="1" y="53"/>
                    </a:lnTo>
                    <a:lnTo>
                      <a:pt x="3" y="53"/>
                    </a:lnTo>
                    <a:lnTo>
                      <a:pt x="5" y="55"/>
                    </a:lnTo>
                    <a:lnTo>
                      <a:pt x="5" y="45"/>
                    </a:lnTo>
                    <a:lnTo>
                      <a:pt x="6" y="32"/>
                    </a:lnTo>
                    <a:lnTo>
                      <a:pt x="11" y="18"/>
                    </a:lnTo>
                    <a:lnTo>
                      <a:pt x="15" y="5"/>
                    </a:lnTo>
                    <a:lnTo>
                      <a:pt x="16" y="2"/>
                    </a:lnTo>
                    <a:lnTo>
                      <a:pt x="15" y="2"/>
                    </a:lnTo>
                    <a:lnTo>
                      <a:pt x="15" y="0"/>
                    </a:lnTo>
                    <a:lnTo>
                      <a:pt x="13"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7" name="Freeform 409"/>
              <p:cNvSpPr>
                <a:spLocks noEditPoints="1"/>
              </p:cNvSpPr>
              <p:nvPr/>
            </p:nvSpPr>
            <p:spPr bwMode="auto">
              <a:xfrm>
                <a:off x="1891" y="2887"/>
                <a:ext cx="281" cy="104"/>
              </a:xfrm>
              <a:custGeom>
                <a:avLst/>
                <a:gdLst>
                  <a:gd name="T0" fmla="*/ 281 w 281"/>
                  <a:gd name="T1" fmla="*/ 58 h 104"/>
                  <a:gd name="T2" fmla="*/ 280 w 281"/>
                  <a:gd name="T3" fmla="*/ 46 h 104"/>
                  <a:gd name="T4" fmla="*/ 280 w 281"/>
                  <a:gd name="T5" fmla="*/ 46 h 104"/>
                  <a:gd name="T6" fmla="*/ 278 w 281"/>
                  <a:gd name="T7" fmla="*/ 46 h 104"/>
                  <a:gd name="T8" fmla="*/ 278 w 281"/>
                  <a:gd name="T9" fmla="*/ 46 h 104"/>
                  <a:gd name="T10" fmla="*/ 278 w 281"/>
                  <a:gd name="T11" fmla="*/ 46 h 104"/>
                  <a:gd name="T12" fmla="*/ 276 w 281"/>
                  <a:gd name="T13" fmla="*/ 46 h 104"/>
                  <a:gd name="T14" fmla="*/ 276 w 281"/>
                  <a:gd name="T15" fmla="*/ 46 h 104"/>
                  <a:gd name="T16" fmla="*/ 276 w 281"/>
                  <a:gd name="T17" fmla="*/ 46 h 104"/>
                  <a:gd name="T18" fmla="*/ 275 w 281"/>
                  <a:gd name="T19" fmla="*/ 46 h 104"/>
                  <a:gd name="T20" fmla="*/ 276 w 281"/>
                  <a:gd name="T21" fmla="*/ 58 h 104"/>
                  <a:gd name="T22" fmla="*/ 281 w 281"/>
                  <a:gd name="T23" fmla="*/ 58 h 104"/>
                  <a:gd name="T24" fmla="*/ 280 w 281"/>
                  <a:gd name="T25" fmla="*/ 73 h 104"/>
                  <a:gd name="T26" fmla="*/ 278 w 281"/>
                  <a:gd name="T27" fmla="*/ 86 h 104"/>
                  <a:gd name="T28" fmla="*/ 275 w 281"/>
                  <a:gd name="T29" fmla="*/ 100 h 104"/>
                  <a:gd name="T30" fmla="*/ 273 w 281"/>
                  <a:gd name="T31" fmla="*/ 104 h 104"/>
                  <a:gd name="T32" fmla="*/ 273 w 281"/>
                  <a:gd name="T33" fmla="*/ 104 h 104"/>
                  <a:gd name="T34" fmla="*/ 271 w 281"/>
                  <a:gd name="T35" fmla="*/ 104 h 104"/>
                  <a:gd name="T36" fmla="*/ 271 w 281"/>
                  <a:gd name="T37" fmla="*/ 104 h 104"/>
                  <a:gd name="T38" fmla="*/ 270 w 281"/>
                  <a:gd name="T39" fmla="*/ 104 h 104"/>
                  <a:gd name="T40" fmla="*/ 270 w 281"/>
                  <a:gd name="T41" fmla="*/ 103 h 104"/>
                  <a:gd name="T42" fmla="*/ 270 w 281"/>
                  <a:gd name="T43" fmla="*/ 103 h 104"/>
                  <a:gd name="T44" fmla="*/ 268 w 281"/>
                  <a:gd name="T45" fmla="*/ 103 h 104"/>
                  <a:gd name="T46" fmla="*/ 268 w 281"/>
                  <a:gd name="T47" fmla="*/ 103 h 104"/>
                  <a:gd name="T48" fmla="*/ 270 w 281"/>
                  <a:gd name="T49" fmla="*/ 100 h 104"/>
                  <a:gd name="T50" fmla="*/ 273 w 281"/>
                  <a:gd name="T51" fmla="*/ 86 h 104"/>
                  <a:gd name="T52" fmla="*/ 275 w 281"/>
                  <a:gd name="T53" fmla="*/ 73 h 104"/>
                  <a:gd name="T54" fmla="*/ 276 w 281"/>
                  <a:gd name="T55" fmla="*/ 58 h 104"/>
                  <a:gd name="T56" fmla="*/ 281 w 281"/>
                  <a:gd name="T57" fmla="*/ 58 h 104"/>
                  <a:gd name="T58" fmla="*/ 14 w 281"/>
                  <a:gd name="T59" fmla="*/ 0 h 104"/>
                  <a:gd name="T60" fmla="*/ 12 w 281"/>
                  <a:gd name="T61" fmla="*/ 5 h 104"/>
                  <a:gd name="T62" fmla="*/ 7 w 281"/>
                  <a:gd name="T63" fmla="*/ 17 h 104"/>
                  <a:gd name="T64" fmla="*/ 4 w 281"/>
                  <a:gd name="T65" fmla="*/ 30 h 104"/>
                  <a:gd name="T66" fmla="*/ 2 w 281"/>
                  <a:gd name="T67" fmla="*/ 45 h 104"/>
                  <a:gd name="T68" fmla="*/ 0 w 281"/>
                  <a:gd name="T69" fmla="*/ 53 h 104"/>
                  <a:gd name="T70" fmla="*/ 2 w 281"/>
                  <a:gd name="T71" fmla="*/ 53 h 104"/>
                  <a:gd name="T72" fmla="*/ 2 w 281"/>
                  <a:gd name="T73" fmla="*/ 53 h 104"/>
                  <a:gd name="T74" fmla="*/ 4 w 281"/>
                  <a:gd name="T75" fmla="*/ 55 h 104"/>
                  <a:gd name="T76" fmla="*/ 4 w 281"/>
                  <a:gd name="T77" fmla="*/ 55 h 104"/>
                  <a:gd name="T78" fmla="*/ 4 w 281"/>
                  <a:gd name="T79" fmla="*/ 55 h 104"/>
                  <a:gd name="T80" fmla="*/ 5 w 281"/>
                  <a:gd name="T81" fmla="*/ 55 h 104"/>
                  <a:gd name="T82" fmla="*/ 5 w 281"/>
                  <a:gd name="T83" fmla="*/ 55 h 104"/>
                  <a:gd name="T84" fmla="*/ 5 w 281"/>
                  <a:gd name="T85" fmla="*/ 55 h 104"/>
                  <a:gd name="T86" fmla="*/ 7 w 281"/>
                  <a:gd name="T87" fmla="*/ 45 h 104"/>
                  <a:gd name="T88" fmla="*/ 9 w 281"/>
                  <a:gd name="T89" fmla="*/ 32 h 104"/>
                  <a:gd name="T90" fmla="*/ 12 w 281"/>
                  <a:gd name="T91" fmla="*/ 18 h 104"/>
                  <a:gd name="T92" fmla="*/ 17 w 281"/>
                  <a:gd name="T93" fmla="*/ 7 h 104"/>
                  <a:gd name="T94" fmla="*/ 19 w 281"/>
                  <a:gd name="T95" fmla="*/ 2 h 104"/>
                  <a:gd name="T96" fmla="*/ 17 w 281"/>
                  <a:gd name="T97" fmla="*/ 2 h 104"/>
                  <a:gd name="T98" fmla="*/ 17 w 281"/>
                  <a:gd name="T99" fmla="*/ 2 h 104"/>
                  <a:gd name="T100" fmla="*/ 17 w 281"/>
                  <a:gd name="T101" fmla="*/ 2 h 104"/>
                  <a:gd name="T102" fmla="*/ 15 w 281"/>
                  <a:gd name="T103" fmla="*/ 2 h 104"/>
                  <a:gd name="T104" fmla="*/ 15 w 281"/>
                  <a:gd name="T105" fmla="*/ 2 h 104"/>
                  <a:gd name="T106" fmla="*/ 15 w 281"/>
                  <a:gd name="T107" fmla="*/ 2 h 104"/>
                  <a:gd name="T108" fmla="*/ 14 w 281"/>
                  <a:gd name="T109" fmla="*/ 2 h 104"/>
                  <a:gd name="T110" fmla="*/ 14 w 281"/>
                  <a:gd name="T111" fmla="*/ 0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1"/>
                  <a:gd name="T169" fmla="*/ 0 h 104"/>
                  <a:gd name="T170" fmla="*/ 281 w 281"/>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1" h="104">
                    <a:moveTo>
                      <a:pt x="281" y="58"/>
                    </a:moveTo>
                    <a:lnTo>
                      <a:pt x="280" y="46"/>
                    </a:lnTo>
                    <a:lnTo>
                      <a:pt x="278" y="46"/>
                    </a:lnTo>
                    <a:lnTo>
                      <a:pt x="276" y="46"/>
                    </a:lnTo>
                    <a:lnTo>
                      <a:pt x="275" y="46"/>
                    </a:lnTo>
                    <a:lnTo>
                      <a:pt x="276" y="58"/>
                    </a:lnTo>
                    <a:lnTo>
                      <a:pt x="281" y="58"/>
                    </a:lnTo>
                    <a:lnTo>
                      <a:pt x="280" y="73"/>
                    </a:lnTo>
                    <a:lnTo>
                      <a:pt x="278" y="86"/>
                    </a:lnTo>
                    <a:lnTo>
                      <a:pt x="275" y="100"/>
                    </a:lnTo>
                    <a:lnTo>
                      <a:pt x="273" y="104"/>
                    </a:lnTo>
                    <a:lnTo>
                      <a:pt x="271" y="104"/>
                    </a:lnTo>
                    <a:lnTo>
                      <a:pt x="270" y="104"/>
                    </a:lnTo>
                    <a:lnTo>
                      <a:pt x="270" y="103"/>
                    </a:lnTo>
                    <a:lnTo>
                      <a:pt x="268" y="103"/>
                    </a:lnTo>
                    <a:lnTo>
                      <a:pt x="270" y="100"/>
                    </a:lnTo>
                    <a:lnTo>
                      <a:pt x="273" y="86"/>
                    </a:lnTo>
                    <a:lnTo>
                      <a:pt x="275" y="73"/>
                    </a:lnTo>
                    <a:lnTo>
                      <a:pt x="276" y="58"/>
                    </a:lnTo>
                    <a:lnTo>
                      <a:pt x="281" y="58"/>
                    </a:lnTo>
                    <a:close/>
                    <a:moveTo>
                      <a:pt x="14" y="0"/>
                    </a:moveTo>
                    <a:lnTo>
                      <a:pt x="12" y="5"/>
                    </a:lnTo>
                    <a:lnTo>
                      <a:pt x="7" y="17"/>
                    </a:lnTo>
                    <a:lnTo>
                      <a:pt x="4" y="30"/>
                    </a:lnTo>
                    <a:lnTo>
                      <a:pt x="2" y="45"/>
                    </a:lnTo>
                    <a:lnTo>
                      <a:pt x="0" y="53"/>
                    </a:lnTo>
                    <a:lnTo>
                      <a:pt x="2" y="53"/>
                    </a:lnTo>
                    <a:lnTo>
                      <a:pt x="4" y="55"/>
                    </a:lnTo>
                    <a:lnTo>
                      <a:pt x="5" y="55"/>
                    </a:lnTo>
                    <a:lnTo>
                      <a:pt x="7" y="45"/>
                    </a:lnTo>
                    <a:lnTo>
                      <a:pt x="9" y="32"/>
                    </a:lnTo>
                    <a:lnTo>
                      <a:pt x="12" y="18"/>
                    </a:lnTo>
                    <a:lnTo>
                      <a:pt x="17" y="7"/>
                    </a:lnTo>
                    <a:lnTo>
                      <a:pt x="19" y="2"/>
                    </a:lnTo>
                    <a:lnTo>
                      <a:pt x="17" y="2"/>
                    </a:lnTo>
                    <a:lnTo>
                      <a:pt x="15" y="2"/>
                    </a:lnTo>
                    <a:lnTo>
                      <a:pt x="14" y="2"/>
                    </a:lnTo>
                    <a:lnTo>
                      <a:pt x="1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8" name="Freeform 410"/>
              <p:cNvSpPr>
                <a:spLocks noEditPoints="1"/>
              </p:cNvSpPr>
              <p:nvPr/>
            </p:nvSpPr>
            <p:spPr bwMode="auto">
              <a:xfrm>
                <a:off x="1895" y="2889"/>
                <a:ext cx="274" cy="102"/>
              </a:xfrm>
              <a:custGeom>
                <a:avLst/>
                <a:gdLst>
                  <a:gd name="T0" fmla="*/ 274 w 274"/>
                  <a:gd name="T1" fmla="*/ 56 h 102"/>
                  <a:gd name="T2" fmla="*/ 274 w 274"/>
                  <a:gd name="T3" fmla="*/ 44 h 102"/>
                  <a:gd name="T4" fmla="*/ 272 w 274"/>
                  <a:gd name="T5" fmla="*/ 44 h 102"/>
                  <a:gd name="T6" fmla="*/ 272 w 274"/>
                  <a:gd name="T7" fmla="*/ 44 h 102"/>
                  <a:gd name="T8" fmla="*/ 272 w 274"/>
                  <a:gd name="T9" fmla="*/ 44 h 102"/>
                  <a:gd name="T10" fmla="*/ 271 w 274"/>
                  <a:gd name="T11" fmla="*/ 44 h 102"/>
                  <a:gd name="T12" fmla="*/ 271 w 274"/>
                  <a:gd name="T13" fmla="*/ 44 h 102"/>
                  <a:gd name="T14" fmla="*/ 269 w 274"/>
                  <a:gd name="T15" fmla="*/ 44 h 102"/>
                  <a:gd name="T16" fmla="*/ 269 w 274"/>
                  <a:gd name="T17" fmla="*/ 44 h 102"/>
                  <a:gd name="T18" fmla="*/ 269 w 274"/>
                  <a:gd name="T19" fmla="*/ 44 h 102"/>
                  <a:gd name="T20" fmla="*/ 269 w 274"/>
                  <a:gd name="T21" fmla="*/ 56 h 102"/>
                  <a:gd name="T22" fmla="*/ 274 w 274"/>
                  <a:gd name="T23" fmla="*/ 56 h 102"/>
                  <a:gd name="T24" fmla="*/ 274 w 274"/>
                  <a:gd name="T25" fmla="*/ 71 h 102"/>
                  <a:gd name="T26" fmla="*/ 271 w 274"/>
                  <a:gd name="T27" fmla="*/ 84 h 102"/>
                  <a:gd name="T28" fmla="*/ 267 w 274"/>
                  <a:gd name="T29" fmla="*/ 98 h 102"/>
                  <a:gd name="T30" fmla="*/ 266 w 274"/>
                  <a:gd name="T31" fmla="*/ 102 h 102"/>
                  <a:gd name="T32" fmla="*/ 266 w 274"/>
                  <a:gd name="T33" fmla="*/ 101 h 102"/>
                  <a:gd name="T34" fmla="*/ 266 w 274"/>
                  <a:gd name="T35" fmla="*/ 101 h 102"/>
                  <a:gd name="T36" fmla="*/ 264 w 274"/>
                  <a:gd name="T37" fmla="*/ 101 h 102"/>
                  <a:gd name="T38" fmla="*/ 264 w 274"/>
                  <a:gd name="T39" fmla="*/ 101 h 102"/>
                  <a:gd name="T40" fmla="*/ 262 w 274"/>
                  <a:gd name="T41" fmla="*/ 101 h 102"/>
                  <a:gd name="T42" fmla="*/ 262 w 274"/>
                  <a:gd name="T43" fmla="*/ 101 h 102"/>
                  <a:gd name="T44" fmla="*/ 262 w 274"/>
                  <a:gd name="T45" fmla="*/ 101 h 102"/>
                  <a:gd name="T46" fmla="*/ 261 w 274"/>
                  <a:gd name="T47" fmla="*/ 101 h 102"/>
                  <a:gd name="T48" fmla="*/ 262 w 274"/>
                  <a:gd name="T49" fmla="*/ 96 h 102"/>
                  <a:gd name="T50" fmla="*/ 266 w 274"/>
                  <a:gd name="T51" fmla="*/ 83 h 102"/>
                  <a:gd name="T52" fmla="*/ 269 w 274"/>
                  <a:gd name="T53" fmla="*/ 71 h 102"/>
                  <a:gd name="T54" fmla="*/ 269 w 274"/>
                  <a:gd name="T55" fmla="*/ 56 h 102"/>
                  <a:gd name="T56" fmla="*/ 274 w 274"/>
                  <a:gd name="T57" fmla="*/ 56 h 102"/>
                  <a:gd name="T58" fmla="*/ 11 w 274"/>
                  <a:gd name="T59" fmla="*/ 0 h 102"/>
                  <a:gd name="T60" fmla="*/ 10 w 274"/>
                  <a:gd name="T61" fmla="*/ 3 h 102"/>
                  <a:gd name="T62" fmla="*/ 6 w 274"/>
                  <a:gd name="T63" fmla="*/ 16 h 102"/>
                  <a:gd name="T64" fmla="*/ 1 w 274"/>
                  <a:gd name="T65" fmla="*/ 30 h 102"/>
                  <a:gd name="T66" fmla="*/ 0 w 274"/>
                  <a:gd name="T67" fmla="*/ 43 h 102"/>
                  <a:gd name="T68" fmla="*/ 0 w 274"/>
                  <a:gd name="T69" fmla="*/ 53 h 102"/>
                  <a:gd name="T70" fmla="*/ 0 w 274"/>
                  <a:gd name="T71" fmla="*/ 53 h 102"/>
                  <a:gd name="T72" fmla="*/ 1 w 274"/>
                  <a:gd name="T73" fmla="*/ 53 h 102"/>
                  <a:gd name="T74" fmla="*/ 1 w 274"/>
                  <a:gd name="T75" fmla="*/ 53 h 102"/>
                  <a:gd name="T76" fmla="*/ 1 w 274"/>
                  <a:gd name="T77" fmla="*/ 53 h 102"/>
                  <a:gd name="T78" fmla="*/ 3 w 274"/>
                  <a:gd name="T79" fmla="*/ 53 h 102"/>
                  <a:gd name="T80" fmla="*/ 3 w 274"/>
                  <a:gd name="T81" fmla="*/ 53 h 102"/>
                  <a:gd name="T82" fmla="*/ 5 w 274"/>
                  <a:gd name="T83" fmla="*/ 53 h 102"/>
                  <a:gd name="T84" fmla="*/ 5 w 274"/>
                  <a:gd name="T85" fmla="*/ 54 h 102"/>
                  <a:gd name="T86" fmla="*/ 5 w 274"/>
                  <a:gd name="T87" fmla="*/ 43 h 102"/>
                  <a:gd name="T88" fmla="*/ 6 w 274"/>
                  <a:gd name="T89" fmla="*/ 30 h 102"/>
                  <a:gd name="T90" fmla="*/ 10 w 274"/>
                  <a:gd name="T91" fmla="*/ 18 h 102"/>
                  <a:gd name="T92" fmla="*/ 15 w 274"/>
                  <a:gd name="T93" fmla="*/ 5 h 102"/>
                  <a:gd name="T94" fmla="*/ 16 w 274"/>
                  <a:gd name="T95" fmla="*/ 1 h 102"/>
                  <a:gd name="T96" fmla="*/ 16 w 274"/>
                  <a:gd name="T97" fmla="*/ 1 h 102"/>
                  <a:gd name="T98" fmla="*/ 16 w 274"/>
                  <a:gd name="T99" fmla="*/ 1 h 102"/>
                  <a:gd name="T100" fmla="*/ 15 w 274"/>
                  <a:gd name="T101" fmla="*/ 1 h 102"/>
                  <a:gd name="T102" fmla="*/ 15 w 274"/>
                  <a:gd name="T103" fmla="*/ 0 h 102"/>
                  <a:gd name="T104" fmla="*/ 13 w 274"/>
                  <a:gd name="T105" fmla="*/ 0 h 102"/>
                  <a:gd name="T106" fmla="*/ 13 w 274"/>
                  <a:gd name="T107" fmla="*/ 0 h 102"/>
                  <a:gd name="T108" fmla="*/ 13 w 274"/>
                  <a:gd name="T109" fmla="*/ 0 h 102"/>
                  <a:gd name="T110" fmla="*/ 11 w 274"/>
                  <a:gd name="T111" fmla="*/ 0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4"/>
                  <a:gd name="T169" fmla="*/ 0 h 102"/>
                  <a:gd name="T170" fmla="*/ 274 w 274"/>
                  <a:gd name="T171" fmla="*/ 102 h 1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4" h="102">
                    <a:moveTo>
                      <a:pt x="274" y="56"/>
                    </a:moveTo>
                    <a:lnTo>
                      <a:pt x="274" y="44"/>
                    </a:lnTo>
                    <a:lnTo>
                      <a:pt x="272" y="44"/>
                    </a:lnTo>
                    <a:lnTo>
                      <a:pt x="271" y="44"/>
                    </a:lnTo>
                    <a:lnTo>
                      <a:pt x="269" y="44"/>
                    </a:lnTo>
                    <a:lnTo>
                      <a:pt x="269" y="56"/>
                    </a:lnTo>
                    <a:lnTo>
                      <a:pt x="274" y="56"/>
                    </a:lnTo>
                    <a:lnTo>
                      <a:pt x="274" y="71"/>
                    </a:lnTo>
                    <a:lnTo>
                      <a:pt x="271" y="84"/>
                    </a:lnTo>
                    <a:lnTo>
                      <a:pt x="267" y="98"/>
                    </a:lnTo>
                    <a:lnTo>
                      <a:pt x="266" y="102"/>
                    </a:lnTo>
                    <a:lnTo>
                      <a:pt x="266" y="101"/>
                    </a:lnTo>
                    <a:lnTo>
                      <a:pt x="264" y="101"/>
                    </a:lnTo>
                    <a:lnTo>
                      <a:pt x="262" y="101"/>
                    </a:lnTo>
                    <a:lnTo>
                      <a:pt x="261" y="101"/>
                    </a:lnTo>
                    <a:lnTo>
                      <a:pt x="262" y="96"/>
                    </a:lnTo>
                    <a:lnTo>
                      <a:pt x="266" y="83"/>
                    </a:lnTo>
                    <a:lnTo>
                      <a:pt x="269" y="71"/>
                    </a:lnTo>
                    <a:lnTo>
                      <a:pt x="269" y="56"/>
                    </a:lnTo>
                    <a:lnTo>
                      <a:pt x="274" y="56"/>
                    </a:lnTo>
                    <a:close/>
                    <a:moveTo>
                      <a:pt x="11" y="0"/>
                    </a:moveTo>
                    <a:lnTo>
                      <a:pt x="10" y="3"/>
                    </a:lnTo>
                    <a:lnTo>
                      <a:pt x="6" y="16"/>
                    </a:lnTo>
                    <a:lnTo>
                      <a:pt x="1" y="30"/>
                    </a:lnTo>
                    <a:lnTo>
                      <a:pt x="0" y="43"/>
                    </a:lnTo>
                    <a:lnTo>
                      <a:pt x="0" y="53"/>
                    </a:lnTo>
                    <a:lnTo>
                      <a:pt x="1" y="53"/>
                    </a:lnTo>
                    <a:lnTo>
                      <a:pt x="3" y="53"/>
                    </a:lnTo>
                    <a:lnTo>
                      <a:pt x="5" y="53"/>
                    </a:lnTo>
                    <a:lnTo>
                      <a:pt x="5" y="54"/>
                    </a:lnTo>
                    <a:lnTo>
                      <a:pt x="5" y="43"/>
                    </a:lnTo>
                    <a:lnTo>
                      <a:pt x="6" y="30"/>
                    </a:lnTo>
                    <a:lnTo>
                      <a:pt x="10" y="18"/>
                    </a:lnTo>
                    <a:lnTo>
                      <a:pt x="15" y="5"/>
                    </a:lnTo>
                    <a:lnTo>
                      <a:pt x="16" y="1"/>
                    </a:lnTo>
                    <a:lnTo>
                      <a:pt x="15" y="1"/>
                    </a:lnTo>
                    <a:lnTo>
                      <a:pt x="15" y="0"/>
                    </a:lnTo>
                    <a:lnTo>
                      <a:pt x="13" y="0"/>
                    </a:lnTo>
                    <a:lnTo>
                      <a:pt x="11"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9" name="Freeform 411"/>
              <p:cNvSpPr>
                <a:spLocks noEditPoints="1"/>
              </p:cNvSpPr>
              <p:nvPr/>
            </p:nvSpPr>
            <p:spPr bwMode="auto">
              <a:xfrm>
                <a:off x="1896" y="2889"/>
                <a:ext cx="271" cy="101"/>
              </a:xfrm>
              <a:custGeom>
                <a:avLst/>
                <a:gdLst>
                  <a:gd name="T0" fmla="*/ 271 w 271"/>
                  <a:gd name="T1" fmla="*/ 56 h 101"/>
                  <a:gd name="T2" fmla="*/ 270 w 271"/>
                  <a:gd name="T3" fmla="*/ 44 h 101"/>
                  <a:gd name="T4" fmla="*/ 270 w 271"/>
                  <a:gd name="T5" fmla="*/ 44 h 101"/>
                  <a:gd name="T6" fmla="*/ 268 w 271"/>
                  <a:gd name="T7" fmla="*/ 44 h 101"/>
                  <a:gd name="T8" fmla="*/ 268 w 271"/>
                  <a:gd name="T9" fmla="*/ 44 h 101"/>
                  <a:gd name="T10" fmla="*/ 268 w 271"/>
                  <a:gd name="T11" fmla="*/ 44 h 101"/>
                  <a:gd name="T12" fmla="*/ 266 w 271"/>
                  <a:gd name="T13" fmla="*/ 44 h 101"/>
                  <a:gd name="T14" fmla="*/ 266 w 271"/>
                  <a:gd name="T15" fmla="*/ 44 h 101"/>
                  <a:gd name="T16" fmla="*/ 266 w 271"/>
                  <a:gd name="T17" fmla="*/ 44 h 101"/>
                  <a:gd name="T18" fmla="*/ 265 w 271"/>
                  <a:gd name="T19" fmla="*/ 44 h 101"/>
                  <a:gd name="T20" fmla="*/ 266 w 271"/>
                  <a:gd name="T21" fmla="*/ 56 h 101"/>
                  <a:gd name="T22" fmla="*/ 271 w 271"/>
                  <a:gd name="T23" fmla="*/ 56 h 101"/>
                  <a:gd name="T24" fmla="*/ 270 w 271"/>
                  <a:gd name="T25" fmla="*/ 71 h 101"/>
                  <a:gd name="T26" fmla="*/ 268 w 271"/>
                  <a:gd name="T27" fmla="*/ 84 h 101"/>
                  <a:gd name="T28" fmla="*/ 265 w 271"/>
                  <a:gd name="T29" fmla="*/ 98 h 101"/>
                  <a:gd name="T30" fmla="*/ 263 w 271"/>
                  <a:gd name="T31" fmla="*/ 101 h 101"/>
                  <a:gd name="T32" fmla="*/ 261 w 271"/>
                  <a:gd name="T33" fmla="*/ 101 h 101"/>
                  <a:gd name="T34" fmla="*/ 261 w 271"/>
                  <a:gd name="T35" fmla="*/ 101 h 101"/>
                  <a:gd name="T36" fmla="*/ 261 w 271"/>
                  <a:gd name="T37" fmla="*/ 101 h 101"/>
                  <a:gd name="T38" fmla="*/ 260 w 271"/>
                  <a:gd name="T39" fmla="*/ 101 h 101"/>
                  <a:gd name="T40" fmla="*/ 260 w 271"/>
                  <a:gd name="T41" fmla="*/ 101 h 101"/>
                  <a:gd name="T42" fmla="*/ 258 w 271"/>
                  <a:gd name="T43" fmla="*/ 101 h 101"/>
                  <a:gd name="T44" fmla="*/ 258 w 271"/>
                  <a:gd name="T45" fmla="*/ 101 h 101"/>
                  <a:gd name="T46" fmla="*/ 258 w 271"/>
                  <a:gd name="T47" fmla="*/ 101 h 101"/>
                  <a:gd name="T48" fmla="*/ 260 w 271"/>
                  <a:gd name="T49" fmla="*/ 96 h 101"/>
                  <a:gd name="T50" fmla="*/ 263 w 271"/>
                  <a:gd name="T51" fmla="*/ 83 h 101"/>
                  <a:gd name="T52" fmla="*/ 265 w 271"/>
                  <a:gd name="T53" fmla="*/ 69 h 101"/>
                  <a:gd name="T54" fmla="*/ 266 w 271"/>
                  <a:gd name="T55" fmla="*/ 56 h 101"/>
                  <a:gd name="T56" fmla="*/ 271 w 271"/>
                  <a:gd name="T57" fmla="*/ 56 h 101"/>
                  <a:gd name="T58" fmla="*/ 14 w 271"/>
                  <a:gd name="T59" fmla="*/ 0 h 101"/>
                  <a:gd name="T60" fmla="*/ 12 w 271"/>
                  <a:gd name="T61" fmla="*/ 5 h 101"/>
                  <a:gd name="T62" fmla="*/ 7 w 271"/>
                  <a:gd name="T63" fmla="*/ 16 h 101"/>
                  <a:gd name="T64" fmla="*/ 4 w 271"/>
                  <a:gd name="T65" fmla="*/ 30 h 101"/>
                  <a:gd name="T66" fmla="*/ 2 w 271"/>
                  <a:gd name="T67" fmla="*/ 43 h 101"/>
                  <a:gd name="T68" fmla="*/ 0 w 271"/>
                  <a:gd name="T69" fmla="*/ 53 h 101"/>
                  <a:gd name="T70" fmla="*/ 2 w 271"/>
                  <a:gd name="T71" fmla="*/ 53 h 101"/>
                  <a:gd name="T72" fmla="*/ 2 w 271"/>
                  <a:gd name="T73" fmla="*/ 53 h 101"/>
                  <a:gd name="T74" fmla="*/ 4 w 271"/>
                  <a:gd name="T75" fmla="*/ 53 h 101"/>
                  <a:gd name="T76" fmla="*/ 4 w 271"/>
                  <a:gd name="T77" fmla="*/ 54 h 101"/>
                  <a:gd name="T78" fmla="*/ 4 w 271"/>
                  <a:gd name="T79" fmla="*/ 54 h 101"/>
                  <a:gd name="T80" fmla="*/ 5 w 271"/>
                  <a:gd name="T81" fmla="*/ 54 h 101"/>
                  <a:gd name="T82" fmla="*/ 5 w 271"/>
                  <a:gd name="T83" fmla="*/ 54 h 101"/>
                  <a:gd name="T84" fmla="*/ 5 w 271"/>
                  <a:gd name="T85" fmla="*/ 54 h 101"/>
                  <a:gd name="T86" fmla="*/ 7 w 271"/>
                  <a:gd name="T87" fmla="*/ 43 h 101"/>
                  <a:gd name="T88" fmla="*/ 9 w 271"/>
                  <a:gd name="T89" fmla="*/ 31 h 101"/>
                  <a:gd name="T90" fmla="*/ 12 w 271"/>
                  <a:gd name="T91" fmla="*/ 18 h 101"/>
                  <a:gd name="T92" fmla="*/ 15 w 271"/>
                  <a:gd name="T93" fmla="*/ 6 h 101"/>
                  <a:gd name="T94" fmla="*/ 19 w 271"/>
                  <a:gd name="T95" fmla="*/ 3 h 101"/>
                  <a:gd name="T96" fmla="*/ 17 w 271"/>
                  <a:gd name="T97" fmla="*/ 1 h 101"/>
                  <a:gd name="T98" fmla="*/ 17 w 271"/>
                  <a:gd name="T99" fmla="*/ 1 h 101"/>
                  <a:gd name="T100" fmla="*/ 17 w 271"/>
                  <a:gd name="T101" fmla="*/ 1 h 101"/>
                  <a:gd name="T102" fmla="*/ 15 w 271"/>
                  <a:gd name="T103" fmla="*/ 1 h 101"/>
                  <a:gd name="T104" fmla="*/ 15 w 271"/>
                  <a:gd name="T105" fmla="*/ 1 h 101"/>
                  <a:gd name="T106" fmla="*/ 15 w 271"/>
                  <a:gd name="T107" fmla="*/ 1 h 101"/>
                  <a:gd name="T108" fmla="*/ 14 w 271"/>
                  <a:gd name="T109" fmla="*/ 1 h 101"/>
                  <a:gd name="T110" fmla="*/ 14 w 271"/>
                  <a:gd name="T111" fmla="*/ 0 h 1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1"/>
                  <a:gd name="T169" fmla="*/ 0 h 101"/>
                  <a:gd name="T170" fmla="*/ 271 w 271"/>
                  <a:gd name="T171" fmla="*/ 101 h 10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1" h="101">
                    <a:moveTo>
                      <a:pt x="271" y="56"/>
                    </a:moveTo>
                    <a:lnTo>
                      <a:pt x="270" y="44"/>
                    </a:lnTo>
                    <a:lnTo>
                      <a:pt x="268" y="44"/>
                    </a:lnTo>
                    <a:lnTo>
                      <a:pt x="266" y="44"/>
                    </a:lnTo>
                    <a:lnTo>
                      <a:pt x="265" y="44"/>
                    </a:lnTo>
                    <a:lnTo>
                      <a:pt x="266" y="56"/>
                    </a:lnTo>
                    <a:lnTo>
                      <a:pt x="271" y="56"/>
                    </a:lnTo>
                    <a:lnTo>
                      <a:pt x="270" y="71"/>
                    </a:lnTo>
                    <a:lnTo>
                      <a:pt x="268" y="84"/>
                    </a:lnTo>
                    <a:lnTo>
                      <a:pt x="265" y="98"/>
                    </a:lnTo>
                    <a:lnTo>
                      <a:pt x="263" y="101"/>
                    </a:lnTo>
                    <a:lnTo>
                      <a:pt x="261" y="101"/>
                    </a:lnTo>
                    <a:lnTo>
                      <a:pt x="260" y="101"/>
                    </a:lnTo>
                    <a:lnTo>
                      <a:pt x="258" y="101"/>
                    </a:lnTo>
                    <a:lnTo>
                      <a:pt x="260" y="96"/>
                    </a:lnTo>
                    <a:lnTo>
                      <a:pt x="263" y="83"/>
                    </a:lnTo>
                    <a:lnTo>
                      <a:pt x="265" y="69"/>
                    </a:lnTo>
                    <a:lnTo>
                      <a:pt x="266" y="56"/>
                    </a:lnTo>
                    <a:lnTo>
                      <a:pt x="271" y="56"/>
                    </a:lnTo>
                    <a:close/>
                    <a:moveTo>
                      <a:pt x="14" y="0"/>
                    </a:moveTo>
                    <a:lnTo>
                      <a:pt x="12" y="5"/>
                    </a:lnTo>
                    <a:lnTo>
                      <a:pt x="7" y="16"/>
                    </a:lnTo>
                    <a:lnTo>
                      <a:pt x="4" y="30"/>
                    </a:lnTo>
                    <a:lnTo>
                      <a:pt x="2" y="43"/>
                    </a:lnTo>
                    <a:lnTo>
                      <a:pt x="0" y="53"/>
                    </a:lnTo>
                    <a:lnTo>
                      <a:pt x="2" y="53"/>
                    </a:lnTo>
                    <a:lnTo>
                      <a:pt x="4" y="53"/>
                    </a:lnTo>
                    <a:lnTo>
                      <a:pt x="4" y="54"/>
                    </a:lnTo>
                    <a:lnTo>
                      <a:pt x="5" y="54"/>
                    </a:lnTo>
                    <a:lnTo>
                      <a:pt x="7" y="43"/>
                    </a:lnTo>
                    <a:lnTo>
                      <a:pt x="9" y="31"/>
                    </a:lnTo>
                    <a:lnTo>
                      <a:pt x="12" y="18"/>
                    </a:lnTo>
                    <a:lnTo>
                      <a:pt x="15" y="6"/>
                    </a:lnTo>
                    <a:lnTo>
                      <a:pt x="19" y="3"/>
                    </a:lnTo>
                    <a:lnTo>
                      <a:pt x="17" y="1"/>
                    </a:lnTo>
                    <a:lnTo>
                      <a:pt x="15" y="1"/>
                    </a:lnTo>
                    <a:lnTo>
                      <a:pt x="14" y="1"/>
                    </a:lnTo>
                    <a:lnTo>
                      <a:pt x="1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0" name="Freeform 412"/>
              <p:cNvSpPr>
                <a:spLocks noEditPoints="1"/>
              </p:cNvSpPr>
              <p:nvPr/>
            </p:nvSpPr>
            <p:spPr bwMode="auto">
              <a:xfrm>
                <a:off x="1900" y="2890"/>
                <a:ext cx="264" cy="100"/>
              </a:xfrm>
              <a:custGeom>
                <a:avLst/>
                <a:gdLst>
                  <a:gd name="T0" fmla="*/ 264 w 264"/>
                  <a:gd name="T1" fmla="*/ 55 h 100"/>
                  <a:gd name="T2" fmla="*/ 264 w 264"/>
                  <a:gd name="T3" fmla="*/ 43 h 100"/>
                  <a:gd name="T4" fmla="*/ 262 w 264"/>
                  <a:gd name="T5" fmla="*/ 43 h 100"/>
                  <a:gd name="T6" fmla="*/ 262 w 264"/>
                  <a:gd name="T7" fmla="*/ 43 h 100"/>
                  <a:gd name="T8" fmla="*/ 262 w 264"/>
                  <a:gd name="T9" fmla="*/ 43 h 100"/>
                  <a:gd name="T10" fmla="*/ 261 w 264"/>
                  <a:gd name="T11" fmla="*/ 43 h 100"/>
                  <a:gd name="T12" fmla="*/ 261 w 264"/>
                  <a:gd name="T13" fmla="*/ 43 h 100"/>
                  <a:gd name="T14" fmla="*/ 259 w 264"/>
                  <a:gd name="T15" fmla="*/ 43 h 100"/>
                  <a:gd name="T16" fmla="*/ 259 w 264"/>
                  <a:gd name="T17" fmla="*/ 43 h 100"/>
                  <a:gd name="T18" fmla="*/ 259 w 264"/>
                  <a:gd name="T19" fmla="*/ 43 h 100"/>
                  <a:gd name="T20" fmla="*/ 259 w 264"/>
                  <a:gd name="T21" fmla="*/ 55 h 100"/>
                  <a:gd name="T22" fmla="*/ 264 w 264"/>
                  <a:gd name="T23" fmla="*/ 55 h 100"/>
                  <a:gd name="T24" fmla="*/ 264 w 264"/>
                  <a:gd name="T25" fmla="*/ 70 h 100"/>
                  <a:gd name="T26" fmla="*/ 261 w 264"/>
                  <a:gd name="T27" fmla="*/ 82 h 100"/>
                  <a:gd name="T28" fmla="*/ 257 w 264"/>
                  <a:gd name="T29" fmla="*/ 95 h 100"/>
                  <a:gd name="T30" fmla="*/ 256 w 264"/>
                  <a:gd name="T31" fmla="*/ 100 h 100"/>
                  <a:gd name="T32" fmla="*/ 256 w 264"/>
                  <a:gd name="T33" fmla="*/ 100 h 100"/>
                  <a:gd name="T34" fmla="*/ 254 w 264"/>
                  <a:gd name="T35" fmla="*/ 100 h 100"/>
                  <a:gd name="T36" fmla="*/ 254 w 264"/>
                  <a:gd name="T37" fmla="*/ 100 h 100"/>
                  <a:gd name="T38" fmla="*/ 254 w 264"/>
                  <a:gd name="T39" fmla="*/ 100 h 100"/>
                  <a:gd name="T40" fmla="*/ 252 w 264"/>
                  <a:gd name="T41" fmla="*/ 100 h 100"/>
                  <a:gd name="T42" fmla="*/ 252 w 264"/>
                  <a:gd name="T43" fmla="*/ 100 h 100"/>
                  <a:gd name="T44" fmla="*/ 252 w 264"/>
                  <a:gd name="T45" fmla="*/ 100 h 100"/>
                  <a:gd name="T46" fmla="*/ 251 w 264"/>
                  <a:gd name="T47" fmla="*/ 100 h 100"/>
                  <a:gd name="T48" fmla="*/ 254 w 264"/>
                  <a:gd name="T49" fmla="*/ 93 h 100"/>
                  <a:gd name="T50" fmla="*/ 256 w 264"/>
                  <a:gd name="T51" fmla="*/ 82 h 100"/>
                  <a:gd name="T52" fmla="*/ 259 w 264"/>
                  <a:gd name="T53" fmla="*/ 68 h 100"/>
                  <a:gd name="T54" fmla="*/ 259 w 264"/>
                  <a:gd name="T55" fmla="*/ 55 h 100"/>
                  <a:gd name="T56" fmla="*/ 264 w 264"/>
                  <a:gd name="T57" fmla="*/ 55 h 100"/>
                  <a:gd name="T58" fmla="*/ 11 w 264"/>
                  <a:gd name="T59" fmla="*/ 0 h 100"/>
                  <a:gd name="T60" fmla="*/ 10 w 264"/>
                  <a:gd name="T61" fmla="*/ 4 h 100"/>
                  <a:gd name="T62" fmla="*/ 5 w 264"/>
                  <a:gd name="T63" fmla="*/ 17 h 100"/>
                  <a:gd name="T64" fmla="*/ 1 w 264"/>
                  <a:gd name="T65" fmla="*/ 29 h 100"/>
                  <a:gd name="T66" fmla="*/ 0 w 264"/>
                  <a:gd name="T67" fmla="*/ 42 h 100"/>
                  <a:gd name="T68" fmla="*/ 0 w 264"/>
                  <a:gd name="T69" fmla="*/ 53 h 100"/>
                  <a:gd name="T70" fmla="*/ 0 w 264"/>
                  <a:gd name="T71" fmla="*/ 53 h 100"/>
                  <a:gd name="T72" fmla="*/ 1 w 264"/>
                  <a:gd name="T73" fmla="*/ 53 h 100"/>
                  <a:gd name="T74" fmla="*/ 1 w 264"/>
                  <a:gd name="T75" fmla="*/ 53 h 100"/>
                  <a:gd name="T76" fmla="*/ 1 w 264"/>
                  <a:gd name="T77" fmla="*/ 53 h 100"/>
                  <a:gd name="T78" fmla="*/ 3 w 264"/>
                  <a:gd name="T79" fmla="*/ 53 h 100"/>
                  <a:gd name="T80" fmla="*/ 3 w 264"/>
                  <a:gd name="T81" fmla="*/ 53 h 100"/>
                  <a:gd name="T82" fmla="*/ 3 w 264"/>
                  <a:gd name="T83" fmla="*/ 53 h 100"/>
                  <a:gd name="T84" fmla="*/ 5 w 264"/>
                  <a:gd name="T85" fmla="*/ 53 h 100"/>
                  <a:gd name="T86" fmla="*/ 5 w 264"/>
                  <a:gd name="T87" fmla="*/ 43 h 100"/>
                  <a:gd name="T88" fmla="*/ 6 w 264"/>
                  <a:gd name="T89" fmla="*/ 30 h 100"/>
                  <a:gd name="T90" fmla="*/ 10 w 264"/>
                  <a:gd name="T91" fmla="*/ 19 h 100"/>
                  <a:gd name="T92" fmla="*/ 15 w 264"/>
                  <a:gd name="T93" fmla="*/ 7 h 100"/>
                  <a:gd name="T94" fmla="*/ 16 w 264"/>
                  <a:gd name="T95" fmla="*/ 2 h 100"/>
                  <a:gd name="T96" fmla="*/ 16 w 264"/>
                  <a:gd name="T97" fmla="*/ 2 h 100"/>
                  <a:gd name="T98" fmla="*/ 15 w 264"/>
                  <a:gd name="T99" fmla="*/ 2 h 100"/>
                  <a:gd name="T100" fmla="*/ 15 w 264"/>
                  <a:gd name="T101" fmla="*/ 2 h 100"/>
                  <a:gd name="T102" fmla="*/ 15 w 264"/>
                  <a:gd name="T103" fmla="*/ 2 h 100"/>
                  <a:gd name="T104" fmla="*/ 13 w 264"/>
                  <a:gd name="T105" fmla="*/ 0 h 100"/>
                  <a:gd name="T106" fmla="*/ 13 w 264"/>
                  <a:gd name="T107" fmla="*/ 0 h 100"/>
                  <a:gd name="T108" fmla="*/ 13 w 264"/>
                  <a:gd name="T109" fmla="*/ 0 h 100"/>
                  <a:gd name="T110" fmla="*/ 11 w 264"/>
                  <a:gd name="T111" fmla="*/ 0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4"/>
                  <a:gd name="T169" fmla="*/ 0 h 100"/>
                  <a:gd name="T170" fmla="*/ 264 w 264"/>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4" h="100">
                    <a:moveTo>
                      <a:pt x="264" y="55"/>
                    </a:moveTo>
                    <a:lnTo>
                      <a:pt x="264" y="43"/>
                    </a:lnTo>
                    <a:lnTo>
                      <a:pt x="262" y="43"/>
                    </a:lnTo>
                    <a:lnTo>
                      <a:pt x="261" y="43"/>
                    </a:lnTo>
                    <a:lnTo>
                      <a:pt x="259" y="43"/>
                    </a:lnTo>
                    <a:lnTo>
                      <a:pt x="259" y="55"/>
                    </a:lnTo>
                    <a:lnTo>
                      <a:pt x="264" y="55"/>
                    </a:lnTo>
                    <a:lnTo>
                      <a:pt x="264" y="70"/>
                    </a:lnTo>
                    <a:lnTo>
                      <a:pt x="261" y="82"/>
                    </a:lnTo>
                    <a:lnTo>
                      <a:pt x="257" y="95"/>
                    </a:lnTo>
                    <a:lnTo>
                      <a:pt x="256" y="100"/>
                    </a:lnTo>
                    <a:lnTo>
                      <a:pt x="254" y="100"/>
                    </a:lnTo>
                    <a:lnTo>
                      <a:pt x="252" y="100"/>
                    </a:lnTo>
                    <a:lnTo>
                      <a:pt x="251" y="100"/>
                    </a:lnTo>
                    <a:lnTo>
                      <a:pt x="254" y="93"/>
                    </a:lnTo>
                    <a:lnTo>
                      <a:pt x="256" y="82"/>
                    </a:lnTo>
                    <a:lnTo>
                      <a:pt x="259" y="68"/>
                    </a:lnTo>
                    <a:lnTo>
                      <a:pt x="259" y="55"/>
                    </a:lnTo>
                    <a:lnTo>
                      <a:pt x="264" y="55"/>
                    </a:lnTo>
                    <a:close/>
                    <a:moveTo>
                      <a:pt x="11" y="0"/>
                    </a:moveTo>
                    <a:lnTo>
                      <a:pt x="10" y="4"/>
                    </a:lnTo>
                    <a:lnTo>
                      <a:pt x="5" y="17"/>
                    </a:lnTo>
                    <a:lnTo>
                      <a:pt x="1" y="29"/>
                    </a:lnTo>
                    <a:lnTo>
                      <a:pt x="0" y="42"/>
                    </a:lnTo>
                    <a:lnTo>
                      <a:pt x="0" y="53"/>
                    </a:lnTo>
                    <a:lnTo>
                      <a:pt x="1" y="53"/>
                    </a:lnTo>
                    <a:lnTo>
                      <a:pt x="3" y="53"/>
                    </a:lnTo>
                    <a:lnTo>
                      <a:pt x="5" y="53"/>
                    </a:lnTo>
                    <a:lnTo>
                      <a:pt x="5" y="43"/>
                    </a:lnTo>
                    <a:lnTo>
                      <a:pt x="6" y="30"/>
                    </a:lnTo>
                    <a:lnTo>
                      <a:pt x="10" y="19"/>
                    </a:lnTo>
                    <a:lnTo>
                      <a:pt x="15" y="7"/>
                    </a:lnTo>
                    <a:lnTo>
                      <a:pt x="16" y="2"/>
                    </a:lnTo>
                    <a:lnTo>
                      <a:pt x="15" y="2"/>
                    </a:lnTo>
                    <a:lnTo>
                      <a:pt x="13" y="0"/>
                    </a:lnTo>
                    <a:lnTo>
                      <a:pt x="11"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1" name="Freeform 413"/>
              <p:cNvSpPr>
                <a:spLocks noEditPoints="1"/>
              </p:cNvSpPr>
              <p:nvPr/>
            </p:nvSpPr>
            <p:spPr bwMode="auto">
              <a:xfrm>
                <a:off x="1901" y="2892"/>
                <a:ext cx="261" cy="98"/>
              </a:xfrm>
              <a:custGeom>
                <a:avLst/>
                <a:gdLst>
                  <a:gd name="T0" fmla="*/ 261 w 261"/>
                  <a:gd name="T1" fmla="*/ 53 h 98"/>
                  <a:gd name="T2" fmla="*/ 260 w 261"/>
                  <a:gd name="T3" fmla="*/ 41 h 98"/>
                  <a:gd name="T4" fmla="*/ 260 w 261"/>
                  <a:gd name="T5" fmla="*/ 41 h 98"/>
                  <a:gd name="T6" fmla="*/ 258 w 261"/>
                  <a:gd name="T7" fmla="*/ 41 h 98"/>
                  <a:gd name="T8" fmla="*/ 258 w 261"/>
                  <a:gd name="T9" fmla="*/ 41 h 98"/>
                  <a:gd name="T10" fmla="*/ 258 w 261"/>
                  <a:gd name="T11" fmla="*/ 41 h 98"/>
                  <a:gd name="T12" fmla="*/ 256 w 261"/>
                  <a:gd name="T13" fmla="*/ 41 h 98"/>
                  <a:gd name="T14" fmla="*/ 256 w 261"/>
                  <a:gd name="T15" fmla="*/ 41 h 98"/>
                  <a:gd name="T16" fmla="*/ 256 w 261"/>
                  <a:gd name="T17" fmla="*/ 41 h 98"/>
                  <a:gd name="T18" fmla="*/ 255 w 261"/>
                  <a:gd name="T19" fmla="*/ 41 h 98"/>
                  <a:gd name="T20" fmla="*/ 255 w 261"/>
                  <a:gd name="T21" fmla="*/ 41 h 98"/>
                  <a:gd name="T22" fmla="*/ 256 w 261"/>
                  <a:gd name="T23" fmla="*/ 53 h 98"/>
                  <a:gd name="T24" fmla="*/ 261 w 261"/>
                  <a:gd name="T25" fmla="*/ 53 h 98"/>
                  <a:gd name="T26" fmla="*/ 260 w 261"/>
                  <a:gd name="T27" fmla="*/ 66 h 98"/>
                  <a:gd name="T28" fmla="*/ 258 w 261"/>
                  <a:gd name="T29" fmla="*/ 80 h 98"/>
                  <a:gd name="T30" fmla="*/ 255 w 261"/>
                  <a:gd name="T31" fmla="*/ 93 h 98"/>
                  <a:gd name="T32" fmla="*/ 253 w 261"/>
                  <a:gd name="T33" fmla="*/ 98 h 98"/>
                  <a:gd name="T34" fmla="*/ 251 w 261"/>
                  <a:gd name="T35" fmla="*/ 98 h 98"/>
                  <a:gd name="T36" fmla="*/ 251 w 261"/>
                  <a:gd name="T37" fmla="*/ 98 h 98"/>
                  <a:gd name="T38" fmla="*/ 251 w 261"/>
                  <a:gd name="T39" fmla="*/ 98 h 98"/>
                  <a:gd name="T40" fmla="*/ 250 w 261"/>
                  <a:gd name="T41" fmla="*/ 98 h 98"/>
                  <a:gd name="T42" fmla="*/ 250 w 261"/>
                  <a:gd name="T43" fmla="*/ 98 h 98"/>
                  <a:gd name="T44" fmla="*/ 248 w 261"/>
                  <a:gd name="T45" fmla="*/ 98 h 98"/>
                  <a:gd name="T46" fmla="*/ 248 w 261"/>
                  <a:gd name="T47" fmla="*/ 98 h 98"/>
                  <a:gd name="T48" fmla="*/ 248 w 261"/>
                  <a:gd name="T49" fmla="*/ 98 h 98"/>
                  <a:gd name="T50" fmla="*/ 250 w 261"/>
                  <a:gd name="T51" fmla="*/ 91 h 98"/>
                  <a:gd name="T52" fmla="*/ 253 w 261"/>
                  <a:gd name="T53" fmla="*/ 80 h 98"/>
                  <a:gd name="T54" fmla="*/ 255 w 261"/>
                  <a:gd name="T55" fmla="*/ 66 h 98"/>
                  <a:gd name="T56" fmla="*/ 256 w 261"/>
                  <a:gd name="T57" fmla="*/ 53 h 98"/>
                  <a:gd name="T58" fmla="*/ 261 w 261"/>
                  <a:gd name="T59" fmla="*/ 53 h 98"/>
                  <a:gd name="T60" fmla="*/ 14 w 261"/>
                  <a:gd name="T61" fmla="*/ 0 h 98"/>
                  <a:gd name="T62" fmla="*/ 10 w 261"/>
                  <a:gd name="T63" fmla="*/ 3 h 98"/>
                  <a:gd name="T64" fmla="*/ 7 w 261"/>
                  <a:gd name="T65" fmla="*/ 15 h 98"/>
                  <a:gd name="T66" fmla="*/ 4 w 261"/>
                  <a:gd name="T67" fmla="*/ 28 h 98"/>
                  <a:gd name="T68" fmla="*/ 2 w 261"/>
                  <a:gd name="T69" fmla="*/ 40 h 98"/>
                  <a:gd name="T70" fmla="*/ 0 w 261"/>
                  <a:gd name="T71" fmla="*/ 51 h 98"/>
                  <a:gd name="T72" fmla="*/ 2 w 261"/>
                  <a:gd name="T73" fmla="*/ 51 h 98"/>
                  <a:gd name="T74" fmla="*/ 2 w 261"/>
                  <a:gd name="T75" fmla="*/ 51 h 98"/>
                  <a:gd name="T76" fmla="*/ 2 w 261"/>
                  <a:gd name="T77" fmla="*/ 51 h 98"/>
                  <a:gd name="T78" fmla="*/ 4 w 261"/>
                  <a:gd name="T79" fmla="*/ 51 h 98"/>
                  <a:gd name="T80" fmla="*/ 4 w 261"/>
                  <a:gd name="T81" fmla="*/ 53 h 98"/>
                  <a:gd name="T82" fmla="*/ 5 w 261"/>
                  <a:gd name="T83" fmla="*/ 53 h 98"/>
                  <a:gd name="T84" fmla="*/ 5 w 261"/>
                  <a:gd name="T85" fmla="*/ 53 h 98"/>
                  <a:gd name="T86" fmla="*/ 5 w 261"/>
                  <a:gd name="T87" fmla="*/ 53 h 98"/>
                  <a:gd name="T88" fmla="*/ 7 w 261"/>
                  <a:gd name="T89" fmla="*/ 41 h 98"/>
                  <a:gd name="T90" fmla="*/ 9 w 261"/>
                  <a:gd name="T91" fmla="*/ 28 h 98"/>
                  <a:gd name="T92" fmla="*/ 12 w 261"/>
                  <a:gd name="T93" fmla="*/ 17 h 98"/>
                  <a:gd name="T94" fmla="*/ 15 w 261"/>
                  <a:gd name="T95" fmla="*/ 5 h 98"/>
                  <a:gd name="T96" fmla="*/ 17 w 261"/>
                  <a:gd name="T97" fmla="*/ 2 h 98"/>
                  <a:gd name="T98" fmla="*/ 17 w 261"/>
                  <a:gd name="T99" fmla="*/ 0 h 98"/>
                  <a:gd name="T100" fmla="*/ 17 w 261"/>
                  <a:gd name="T101" fmla="*/ 0 h 98"/>
                  <a:gd name="T102" fmla="*/ 15 w 261"/>
                  <a:gd name="T103" fmla="*/ 0 h 98"/>
                  <a:gd name="T104" fmla="*/ 15 w 261"/>
                  <a:gd name="T105" fmla="*/ 0 h 98"/>
                  <a:gd name="T106" fmla="*/ 15 w 261"/>
                  <a:gd name="T107" fmla="*/ 0 h 98"/>
                  <a:gd name="T108" fmla="*/ 14 w 261"/>
                  <a:gd name="T109" fmla="*/ 0 h 98"/>
                  <a:gd name="T110" fmla="*/ 14 w 261"/>
                  <a:gd name="T111" fmla="*/ 0 h 98"/>
                  <a:gd name="T112" fmla="*/ 14 w 261"/>
                  <a:gd name="T113" fmla="*/ 0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1"/>
                  <a:gd name="T172" fmla="*/ 0 h 98"/>
                  <a:gd name="T173" fmla="*/ 261 w 261"/>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1" h="98">
                    <a:moveTo>
                      <a:pt x="261" y="53"/>
                    </a:moveTo>
                    <a:lnTo>
                      <a:pt x="260" y="41"/>
                    </a:lnTo>
                    <a:lnTo>
                      <a:pt x="258" y="41"/>
                    </a:lnTo>
                    <a:lnTo>
                      <a:pt x="256" y="41"/>
                    </a:lnTo>
                    <a:lnTo>
                      <a:pt x="255" y="41"/>
                    </a:lnTo>
                    <a:lnTo>
                      <a:pt x="256" y="53"/>
                    </a:lnTo>
                    <a:lnTo>
                      <a:pt x="261" y="53"/>
                    </a:lnTo>
                    <a:lnTo>
                      <a:pt x="260" y="66"/>
                    </a:lnTo>
                    <a:lnTo>
                      <a:pt x="258" y="80"/>
                    </a:lnTo>
                    <a:lnTo>
                      <a:pt x="255" y="93"/>
                    </a:lnTo>
                    <a:lnTo>
                      <a:pt x="253" y="98"/>
                    </a:lnTo>
                    <a:lnTo>
                      <a:pt x="251" y="98"/>
                    </a:lnTo>
                    <a:lnTo>
                      <a:pt x="250" y="98"/>
                    </a:lnTo>
                    <a:lnTo>
                      <a:pt x="248" y="98"/>
                    </a:lnTo>
                    <a:lnTo>
                      <a:pt x="250" y="91"/>
                    </a:lnTo>
                    <a:lnTo>
                      <a:pt x="253" y="80"/>
                    </a:lnTo>
                    <a:lnTo>
                      <a:pt x="255" y="66"/>
                    </a:lnTo>
                    <a:lnTo>
                      <a:pt x="256" y="53"/>
                    </a:lnTo>
                    <a:lnTo>
                      <a:pt x="261" y="53"/>
                    </a:lnTo>
                    <a:close/>
                    <a:moveTo>
                      <a:pt x="14" y="0"/>
                    </a:moveTo>
                    <a:lnTo>
                      <a:pt x="10" y="3"/>
                    </a:lnTo>
                    <a:lnTo>
                      <a:pt x="7" y="15"/>
                    </a:lnTo>
                    <a:lnTo>
                      <a:pt x="4" y="28"/>
                    </a:lnTo>
                    <a:lnTo>
                      <a:pt x="2" y="40"/>
                    </a:lnTo>
                    <a:lnTo>
                      <a:pt x="0" y="51"/>
                    </a:lnTo>
                    <a:lnTo>
                      <a:pt x="2" y="51"/>
                    </a:lnTo>
                    <a:lnTo>
                      <a:pt x="4" y="51"/>
                    </a:lnTo>
                    <a:lnTo>
                      <a:pt x="4" y="53"/>
                    </a:lnTo>
                    <a:lnTo>
                      <a:pt x="5" y="53"/>
                    </a:lnTo>
                    <a:lnTo>
                      <a:pt x="7" y="41"/>
                    </a:lnTo>
                    <a:lnTo>
                      <a:pt x="9" y="28"/>
                    </a:lnTo>
                    <a:lnTo>
                      <a:pt x="12" y="17"/>
                    </a:lnTo>
                    <a:lnTo>
                      <a:pt x="15" y="5"/>
                    </a:lnTo>
                    <a:lnTo>
                      <a:pt x="17" y="2"/>
                    </a:lnTo>
                    <a:lnTo>
                      <a:pt x="17" y="0"/>
                    </a:lnTo>
                    <a:lnTo>
                      <a:pt x="15" y="0"/>
                    </a:lnTo>
                    <a:lnTo>
                      <a:pt x="14"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2" name="Freeform 414"/>
              <p:cNvSpPr>
                <a:spLocks noEditPoints="1"/>
              </p:cNvSpPr>
              <p:nvPr/>
            </p:nvSpPr>
            <p:spPr bwMode="auto">
              <a:xfrm>
                <a:off x="1905" y="2892"/>
                <a:ext cx="254" cy="98"/>
              </a:xfrm>
              <a:custGeom>
                <a:avLst/>
                <a:gdLst>
                  <a:gd name="T0" fmla="*/ 254 w 254"/>
                  <a:gd name="T1" fmla="*/ 53 h 98"/>
                  <a:gd name="T2" fmla="*/ 254 w 254"/>
                  <a:gd name="T3" fmla="*/ 41 h 98"/>
                  <a:gd name="T4" fmla="*/ 252 w 254"/>
                  <a:gd name="T5" fmla="*/ 41 h 98"/>
                  <a:gd name="T6" fmla="*/ 252 w 254"/>
                  <a:gd name="T7" fmla="*/ 41 h 98"/>
                  <a:gd name="T8" fmla="*/ 252 w 254"/>
                  <a:gd name="T9" fmla="*/ 41 h 98"/>
                  <a:gd name="T10" fmla="*/ 251 w 254"/>
                  <a:gd name="T11" fmla="*/ 41 h 98"/>
                  <a:gd name="T12" fmla="*/ 251 w 254"/>
                  <a:gd name="T13" fmla="*/ 41 h 98"/>
                  <a:gd name="T14" fmla="*/ 249 w 254"/>
                  <a:gd name="T15" fmla="*/ 41 h 98"/>
                  <a:gd name="T16" fmla="*/ 249 w 254"/>
                  <a:gd name="T17" fmla="*/ 41 h 98"/>
                  <a:gd name="T18" fmla="*/ 249 w 254"/>
                  <a:gd name="T19" fmla="*/ 41 h 98"/>
                  <a:gd name="T20" fmla="*/ 249 w 254"/>
                  <a:gd name="T21" fmla="*/ 41 h 98"/>
                  <a:gd name="T22" fmla="*/ 249 w 254"/>
                  <a:gd name="T23" fmla="*/ 53 h 98"/>
                  <a:gd name="T24" fmla="*/ 254 w 254"/>
                  <a:gd name="T25" fmla="*/ 53 h 98"/>
                  <a:gd name="T26" fmla="*/ 254 w 254"/>
                  <a:gd name="T27" fmla="*/ 66 h 98"/>
                  <a:gd name="T28" fmla="*/ 251 w 254"/>
                  <a:gd name="T29" fmla="*/ 80 h 98"/>
                  <a:gd name="T30" fmla="*/ 249 w 254"/>
                  <a:gd name="T31" fmla="*/ 91 h 98"/>
                  <a:gd name="T32" fmla="*/ 246 w 254"/>
                  <a:gd name="T33" fmla="*/ 98 h 98"/>
                  <a:gd name="T34" fmla="*/ 246 w 254"/>
                  <a:gd name="T35" fmla="*/ 98 h 98"/>
                  <a:gd name="T36" fmla="*/ 244 w 254"/>
                  <a:gd name="T37" fmla="*/ 98 h 98"/>
                  <a:gd name="T38" fmla="*/ 244 w 254"/>
                  <a:gd name="T39" fmla="*/ 98 h 98"/>
                  <a:gd name="T40" fmla="*/ 244 w 254"/>
                  <a:gd name="T41" fmla="*/ 98 h 98"/>
                  <a:gd name="T42" fmla="*/ 242 w 254"/>
                  <a:gd name="T43" fmla="*/ 98 h 98"/>
                  <a:gd name="T44" fmla="*/ 242 w 254"/>
                  <a:gd name="T45" fmla="*/ 98 h 98"/>
                  <a:gd name="T46" fmla="*/ 241 w 254"/>
                  <a:gd name="T47" fmla="*/ 98 h 98"/>
                  <a:gd name="T48" fmla="*/ 241 w 254"/>
                  <a:gd name="T49" fmla="*/ 98 h 98"/>
                  <a:gd name="T50" fmla="*/ 244 w 254"/>
                  <a:gd name="T51" fmla="*/ 90 h 98"/>
                  <a:gd name="T52" fmla="*/ 247 w 254"/>
                  <a:gd name="T53" fmla="*/ 78 h 98"/>
                  <a:gd name="T54" fmla="*/ 249 w 254"/>
                  <a:gd name="T55" fmla="*/ 66 h 98"/>
                  <a:gd name="T56" fmla="*/ 249 w 254"/>
                  <a:gd name="T57" fmla="*/ 53 h 98"/>
                  <a:gd name="T58" fmla="*/ 254 w 254"/>
                  <a:gd name="T59" fmla="*/ 53 h 98"/>
                  <a:gd name="T60" fmla="*/ 11 w 254"/>
                  <a:gd name="T61" fmla="*/ 0 h 98"/>
                  <a:gd name="T62" fmla="*/ 10 w 254"/>
                  <a:gd name="T63" fmla="*/ 5 h 98"/>
                  <a:gd name="T64" fmla="*/ 5 w 254"/>
                  <a:gd name="T65" fmla="*/ 17 h 98"/>
                  <a:gd name="T66" fmla="*/ 1 w 254"/>
                  <a:gd name="T67" fmla="*/ 28 h 98"/>
                  <a:gd name="T68" fmla="*/ 0 w 254"/>
                  <a:gd name="T69" fmla="*/ 41 h 98"/>
                  <a:gd name="T70" fmla="*/ 0 w 254"/>
                  <a:gd name="T71" fmla="*/ 51 h 98"/>
                  <a:gd name="T72" fmla="*/ 0 w 254"/>
                  <a:gd name="T73" fmla="*/ 53 h 98"/>
                  <a:gd name="T74" fmla="*/ 1 w 254"/>
                  <a:gd name="T75" fmla="*/ 53 h 98"/>
                  <a:gd name="T76" fmla="*/ 1 w 254"/>
                  <a:gd name="T77" fmla="*/ 53 h 98"/>
                  <a:gd name="T78" fmla="*/ 1 w 254"/>
                  <a:gd name="T79" fmla="*/ 53 h 98"/>
                  <a:gd name="T80" fmla="*/ 3 w 254"/>
                  <a:gd name="T81" fmla="*/ 53 h 98"/>
                  <a:gd name="T82" fmla="*/ 3 w 254"/>
                  <a:gd name="T83" fmla="*/ 53 h 98"/>
                  <a:gd name="T84" fmla="*/ 3 w 254"/>
                  <a:gd name="T85" fmla="*/ 53 h 98"/>
                  <a:gd name="T86" fmla="*/ 5 w 254"/>
                  <a:gd name="T87" fmla="*/ 53 h 98"/>
                  <a:gd name="T88" fmla="*/ 5 w 254"/>
                  <a:gd name="T89" fmla="*/ 41 h 98"/>
                  <a:gd name="T90" fmla="*/ 6 w 254"/>
                  <a:gd name="T91" fmla="*/ 30 h 98"/>
                  <a:gd name="T92" fmla="*/ 10 w 254"/>
                  <a:gd name="T93" fmla="*/ 18 h 98"/>
                  <a:gd name="T94" fmla="*/ 15 w 254"/>
                  <a:gd name="T95" fmla="*/ 7 h 98"/>
                  <a:gd name="T96" fmla="*/ 16 w 254"/>
                  <a:gd name="T97" fmla="*/ 2 h 98"/>
                  <a:gd name="T98" fmla="*/ 16 w 254"/>
                  <a:gd name="T99" fmla="*/ 2 h 98"/>
                  <a:gd name="T100" fmla="*/ 15 w 254"/>
                  <a:gd name="T101" fmla="*/ 2 h 98"/>
                  <a:gd name="T102" fmla="*/ 15 w 254"/>
                  <a:gd name="T103" fmla="*/ 2 h 98"/>
                  <a:gd name="T104" fmla="*/ 13 w 254"/>
                  <a:gd name="T105" fmla="*/ 2 h 98"/>
                  <a:gd name="T106" fmla="*/ 13 w 254"/>
                  <a:gd name="T107" fmla="*/ 0 h 98"/>
                  <a:gd name="T108" fmla="*/ 13 w 254"/>
                  <a:gd name="T109" fmla="*/ 0 h 98"/>
                  <a:gd name="T110" fmla="*/ 11 w 254"/>
                  <a:gd name="T111" fmla="*/ 0 h 98"/>
                  <a:gd name="T112" fmla="*/ 11 w 254"/>
                  <a:gd name="T113" fmla="*/ 0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4"/>
                  <a:gd name="T172" fmla="*/ 0 h 98"/>
                  <a:gd name="T173" fmla="*/ 254 w 254"/>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4" h="98">
                    <a:moveTo>
                      <a:pt x="254" y="53"/>
                    </a:moveTo>
                    <a:lnTo>
                      <a:pt x="254" y="41"/>
                    </a:lnTo>
                    <a:lnTo>
                      <a:pt x="252" y="41"/>
                    </a:lnTo>
                    <a:lnTo>
                      <a:pt x="251" y="41"/>
                    </a:lnTo>
                    <a:lnTo>
                      <a:pt x="249" y="41"/>
                    </a:lnTo>
                    <a:lnTo>
                      <a:pt x="249" y="53"/>
                    </a:lnTo>
                    <a:lnTo>
                      <a:pt x="254" y="53"/>
                    </a:lnTo>
                    <a:lnTo>
                      <a:pt x="254" y="66"/>
                    </a:lnTo>
                    <a:lnTo>
                      <a:pt x="251" y="80"/>
                    </a:lnTo>
                    <a:lnTo>
                      <a:pt x="249" y="91"/>
                    </a:lnTo>
                    <a:lnTo>
                      <a:pt x="246" y="98"/>
                    </a:lnTo>
                    <a:lnTo>
                      <a:pt x="244" y="98"/>
                    </a:lnTo>
                    <a:lnTo>
                      <a:pt x="242" y="98"/>
                    </a:lnTo>
                    <a:lnTo>
                      <a:pt x="241" y="98"/>
                    </a:lnTo>
                    <a:lnTo>
                      <a:pt x="244" y="90"/>
                    </a:lnTo>
                    <a:lnTo>
                      <a:pt x="247" y="78"/>
                    </a:lnTo>
                    <a:lnTo>
                      <a:pt x="249" y="66"/>
                    </a:lnTo>
                    <a:lnTo>
                      <a:pt x="249" y="53"/>
                    </a:lnTo>
                    <a:lnTo>
                      <a:pt x="254" y="53"/>
                    </a:lnTo>
                    <a:close/>
                    <a:moveTo>
                      <a:pt x="11" y="0"/>
                    </a:moveTo>
                    <a:lnTo>
                      <a:pt x="10" y="5"/>
                    </a:lnTo>
                    <a:lnTo>
                      <a:pt x="5" y="17"/>
                    </a:lnTo>
                    <a:lnTo>
                      <a:pt x="1" y="28"/>
                    </a:lnTo>
                    <a:lnTo>
                      <a:pt x="0" y="41"/>
                    </a:lnTo>
                    <a:lnTo>
                      <a:pt x="0" y="51"/>
                    </a:lnTo>
                    <a:lnTo>
                      <a:pt x="0" y="53"/>
                    </a:lnTo>
                    <a:lnTo>
                      <a:pt x="1" y="53"/>
                    </a:lnTo>
                    <a:lnTo>
                      <a:pt x="3" y="53"/>
                    </a:lnTo>
                    <a:lnTo>
                      <a:pt x="5" y="53"/>
                    </a:lnTo>
                    <a:lnTo>
                      <a:pt x="5" y="41"/>
                    </a:lnTo>
                    <a:lnTo>
                      <a:pt x="6" y="30"/>
                    </a:lnTo>
                    <a:lnTo>
                      <a:pt x="10" y="18"/>
                    </a:lnTo>
                    <a:lnTo>
                      <a:pt x="15" y="7"/>
                    </a:lnTo>
                    <a:lnTo>
                      <a:pt x="16" y="2"/>
                    </a:lnTo>
                    <a:lnTo>
                      <a:pt x="15" y="2"/>
                    </a:lnTo>
                    <a:lnTo>
                      <a:pt x="13" y="2"/>
                    </a:lnTo>
                    <a:lnTo>
                      <a:pt x="13" y="0"/>
                    </a:lnTo>
                    <a:lnTo>
                      <a:pt x="11"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3" name="Freeform 415"/>
              <p:cNvSpPr>
                <a:spLocks noEditPoints="1"/>
              </p:cNvSpPr>
              <p:nvPr/>
            </p:nvSpPr>
            <p:spPr bwMode="auto">
              <a:xfrm>
                <a:off x="1906" y="2894"/>
                <a:ext cx="251" cy="96"/>
              </a:xfrm>
              <a:custGeom>
                <a:avLst/>
                <a:gdLst>
                  <a:gd name="T0" fmla="*/ 251 w 251"/>
                  <a:gd name="T1" fmla="*/ 51 h 96"/>
                  <a:gd name="T2" fmla="*/ 250 w 251"/>
                  <a:gd name="T3" fmla="*/ 39 h 96"/>
                  <a:gd name="T4" fmla="*/ 250 w 251"/>
                  <a:gd name="T5" fmla="*/ 39 h 96"/>
                  <a:gd name="T6" fmla="*/ 250 w 251"/>
                  <a:gd name="T7" fmla="*/ 39 h 96"/>
                  <a:gd name="T8" fmla="*/ 248 w 251"/>
                  <a:gd name="T9" fmla="*/ 39 h 96"/>
                  <a:gd name="T10" fmla="*/ 248 w 251"/>
                  <a:gd name="T11" fmla="*/ 39 h 96"/>
                  <a:gd name="T12" fmla="*/ 248 w 251"/>
                  <a:gd name="T13" fmla="*/ 39 h 96"/>
                  <a:gd name="T14" fmla="*/ 246 w 251"/>
                  <a:gd name="T15" fmla="*/ 39 h 96"/>
                  <a:gd name="T16" fmla="*/ 246 w 251"/>
                  <a:gd name="T17" fmla="*/ 39 h 96"/>
                  <a:gd name="T18" fmla="*/ 245 w 251"/>
                  <a:gd name="T19" fmla="*/ 39 h 96"/>
                  <a:gd name="T20" fmla="*/ 245 w 251"/>
                  <a:gd name="T21" fmla="*/ 39 h 96"/>
                  <a:gd name="T22" fmla="*/ 245 w 251"/>
                  <a:gd name="T23" fmla="*/ 39 h 96"/>
                  <a:gd name="T24" fmla="*/ 246 w 251"/>
                  <a:gd name="T25" fmla="*/ 51 h 96"/>
                  <a:gd name="T26" fmla="*/ 251 w 251"/>
                  <a:gd name="T27" fmla="*/ 51 h 96"/>
                  <a:gd name="T28" fmla="*/ 250 w 251"/>
                  <a:gd name="T29" fmla="*/ 64 h 96"/>
                  <a:gd name="T30" fmla="*/ 248 w 251"/>
                  <a:gd name="T31" fmla="*/ 78 h 96"/>
                  <a:gd name="T32" fmla="*/ 245 w 251"/>
                  <a:gd name="T33" fmla="*/ 89 h 96"/>
                  <a:gd name="T34" fmla="*/ 243 w 251"/>
                  <a:gd name="T35" fmla="*/ 96 h 96"/>
                  <a:gd name="T36" fmla="*/ 241 w 251"/>
                  <a:gd name="T37" fmla="*/ 96 h 96"/>
                  <a:gd name="T38" fmla="*/ 241 w 251"/>
                  <a:gd name="T39" fmla="*/ 96 h 96"/>
                  <a:gd name="T40" fmla="*/ 240 w 251"/>
                  <a:gd name="T41" fmla="*/ 96 h 96"/>
                  <a:gd name="T42" fmla="*/ 240 w 251"/>
                  <a:gd name="T43" fmla="*/ 96 h 96"/>
                  <a:gd name="T44" fmla="*/ 240 w 251"/>
                  <a:gd name="T45" fmla="*/ 96 h 96"/>
                  <a:gd name="T46" fmla="*/ 238 w 251"/>
                  <a:gd name="T47" fmla="*/ 96 h 96"/>
                  <a:gd name="T48" fmla="*/ 238 w 251"/>
                  <a:gd name="T49" fmla="*/ 96 h 96"/>
                  <a:gd name="T50" fmla="*/ 236 w 251"/>
                  <a:gd name="T51" fmla="*/ 96 h 96"/>
                  <a:gd name="T52" fmla="*/ 240 w 251"/>
                  <a:gd name="T53" fmla="*/ 88 h 96"/>
                  <a:gd name="T54" fmla="*/ 243 w 251"/>
                  <a:gd name="T55" fmla="*/ 76 h 96"/>
                  <a:gd name="T56" fmla="*/ 245 w 251"/>
                  <a:gd name="T57" fmla="*/ 64 h 96"/>
                  <a:gd name="T58" fmla="*/ 246 w 251"/>
                  <a:gd name="T59" fmla="*/ 51 h 96"/>
                  <a:gd name="T60" fmla="*/ 251 w 251"/>
                  <a:gd name="T61" fmla="*/ 51 h 96"/>
                  <a:gd name="T62" fmla="*/ 12 w 251"/>
                  <a:gd name="T63" fmla="*/ 0 h 96"/>
                  <a:gd name="T64" fmla="*/ 10 w 251"/>
                  <a:gd name="T65" fmla="*/ 3 h 96"/>
                  <a:gd name="T66" fmla="*/ 7 w 251"/>
                  <a:gd name="T67" fmla="*/ 15 h 96"/>
                  <a:gd name="T68" fmla="*/ 4 w 251"/>
                  <a:gd name="T69" fmla="*/ 26 h 96"/>
                  <a:gd name="T70" fmla="*/ 2 w 251"/>
                  <a:gd name="T71" fmla="*/ 39 h 96"/>
                  <a:gd name="T72" fmla="*/ 0 w 251"/>
                  <a:gd name="T73" fmla="*/ 51 h 96"/>
                  <a:gd name="T74" fmla="*/ 2 w 251"/>
                  <a:gd name="T75" fmla="*/ 51 h 96"/>
                  <a:gd name="T76" fmla="*/ 2 w 251"/>
                  <a:gd name="T77" fmla="*/ 51 h 96"/>
                  <a:gd name="T78" fmla="*/ 2 w 251"/>
                  <a:gd name="T79" fmla="*/ 51 h 96"/>
                  <a:gd name="T80" fmla="*/ 4 w 251"/>
                  <a:gd name="T81" fmla="*/ 51 h 96"/>
                  <a:gd name="T82" fmla="*/ 4 w 251"/>
                  <a:gd name="T83" fmla="*/ 53 h 96"/>
                  <a:gd name="T84" fmla="*/ 5 w 251"/>
                  <a:gd name="T85" fmla="*/ 53 h 96"/>
                  <a:gd name="T86" fmla="*/ 5 w 251"/>
                  <a:gd name="T87" fmla="*/ 53 h 96"/>
                  <a:gd name="T88" fmla="*/ 5 w 251"/>
                  <a:gd name="T89" fmla="*/ 53 h 96"/>
                  <a:gd name="T90" fmla="*/ 5 w 251"/>
                  <a:gd name="T91" fmla="*/ 51 h 96"/>
                  <a:gd name="T92" fmla="*/ 7 w 251"/>
                  <a:gd name="T93" fmla="*/ 39 h 96"/>
                  <a:gd name="T94" fmla="*/ 9 w 251"/>
                  <a:gd name="T95" fmla="*/ 28 h 96"/>
                  <a:gd name="T96" fmla="*/ 12 w 251"/>
                  <a:gd name="T97" fmla="*/ 16 h 96"/>
                  <a:gd name="T98" fmla="*/ 15 w 251"/>
                  <a:gd name="T99" fmla="*/ 5 h 96"/>
                  <a:gd name="T100" fmla="*/ 17 w 251"/>
                  <a:gd name="T101" fmla="*/ 1 h 96"/>
                  <a:gd name="T102" fmla="*/ 17 w 251"/>
                  <a:gd name="T103" fmla="*/ 1 h 96"/>
                  <a:gd name="T104" fmla="*/ 17 w 251"/>
                  <a:gd name="T105" fmla="*/ 0 h 96"/>
                  <a:gd name="T106" fmla="*/ 15 w 251"/>
                  <a:gd name="T107" fmla="*/ 0 h 96"/>
                  <a:gd name="T108" fmla="*/ 15 w 251"/>
                  <a:gd name="T109" fmla="*/ 0 h 96"/>
                  <a:gd name="T110" fmla="*/ 15 w 251"/>
                  <a:gd name="T111" fmla="*/ 0 h 96"/>
                  <a:gd name="T112" fmla="*/ 14 w 251"/>
                  <a:gd name="T113" fmla="*/ 0 h 96"/>
                  <a:gd name="T114" fmla="*/ 14 w 251"/>
                  <a:gd name="T115" fmla="*/ 0 h 96"/>
                  <a:gd name="T116" fmla="*/ 12 w 251"/>
                  <a:gd name="T117" fmla="*/ 0 h 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1"/>
                  <a:gd name="T178" fmla="*/ 0 h 96"/>
                  <a:gd name="T179" fmla="*/ 251 w 251"/>
                  <a:gd name="T180" fmla="*/ 96 h 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1" h="96">
                    <a:moveTo>
                      <a:pt x="251" y="51"/>
                    </a:moveTo>
                    <a:lnTo>
                      <a:pt x="250" y="39"/>
                    </a:lnTo>
                    <a:lnTo>
                      <a:pt x="248" y="39"/>
                    </a:lnTo>
                    <a:lnTo>
                      <a:pt x="246" y="39"/>
                    </a:lnTo>
                    <a:lnTo>
                      <a:pt x="245" y="39"/>
                    </a:lnTo>
                    <a:lnTo>
                      <a:pt x="246" y="51"/>
                    </a:lnTo>
                    <a:lnTo>
                      <a:pt x="251" y="51"/>
                    </a:lnTo>
                    <a:lnTo>
                      <a:pt x="250" y="64"/>
                    </a:lnTo>
                    <a:lnTo>
                      <a:pt x="248" y="78"/>
                    </a:lnTo>
                    <a:lnTo>
                      <a:pt x="245" y="89"/>
                    </a:lnTo>
                    <a:lnTo>
                      <a:pt x="243" y="96"/>
                    </a:lnTo>
                    <a:lnTo>
                      <a:pt x="241" y="96"/>
                    </a:lnTo>
                    <a:lnTo>
                      <a:pt x="240" y="96"/>
                    </a:lnTo>
                    <a:lnTo>
                      <a:pt x="238" y="96"/>
                    </a:lnTo>
                    <a:lnTo>
                      <a:pt x="236" y="96"/>
                    </a:lnTo>
                    <a:lnTo>
                      <a:pt x="240" y="88"/>
                    </a:lnTo>
                    <a:lnTo>
                      <a:pt x="243" y="76"/>
                    </a:lnTo>
                    <a:lnTo>
                      <a:pt x="245" y="64"/>
                    </a:lnTo>
                    <a:lnTo>
                      <a:pt x="246" y="51"/>
                    </a:lnTo>
                    <a:lnTo>
                      <a:pt x="251" y="51"/>
                    </a:lnTo>
                    <a:close/>
                    <a:moveTo>
                      <a:pt x="12" y="0"/>
                    </a:moveTo>
                    <a:lnTo>
                      <a:pt x="10" y="3"/>
                    </a:lnTo>
                    <a:lnTo>
                      <a:pt x="7" y="15"/>
                    </a:lnTo>
                    <a:lnTo>
                      <a:pt x="4" y="26"/>
                    </a:lnTo>
                    <a:lnTo>
                      <a:pt x="2" y="39"/>
                    </a:lnTo>
                    <a:lnTo>
                      <a:pt x="0" y="51"/>
                    </a:lnTo>
                    <a:lnTo>
                      <a:pt x="2" y="51"/>
                    </a:lnTo>
                    <a:lnTo>
                      <a:pt x="4" y="51"/>
                    </a:lnTo>
                    <a:lnTo>
                      <a:pt x="4" y="53"/>
                    </a:lnTo>
                    <a:lnTo>
                      <a:pt x="5" y="53"/>
                    </a:lnTo>
                    <a:lnTo>
                      <a:pt x="5" y="51"/>
                    </a:lnTo>
                    <a:lnTo>
                      <a:pt x="7" y="39"/>
                    </a:lnTo>
                    <a:lnTo>
                      <a:pt x="9" y="28"/>
                    </a:lnTo>
                    <a:lnTo>
                      <a:pt x="12" y="16"/>
                    </a:lnTo>
                    <a:lnTo>
                      <a:pt x="15" y="5"/>
                    </a:lnTo>
                    <a:lnTo>
                      <a:pt x="17" y="1"/>
                    </a:lnTo>
                    <a:lnTo>
                      <a:pt x="17" y="0"/>
                    </a:lnTo>
                    <a:lnTo>
                      <a:pt x="15" y="0"/>
                    </a:lnTo>
                    <a:lnTo>
                      <a:pt x="14" y="0"/>
                    </a:lnTo>
                    <a:lnTo>
                      <a:pt x="12"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4" name="Freeform 416"/>
              <p:cNvSpPr>
                <a:spLocks noEditPoints="1"/>
              </p:cNvSpPr>
              <p:nvPr/>
            </p:nvSpPr>
            <p:spPr bwMode="auto">
              <a:xfrm>
                <a:off x="1910" y="2894"/>
                <a:ext cx="244" cy="96"/>
              </a:xfrm>
              <a:custGeom>
                <a:avLst/>
                <a:gdLst>
                  <a:gd name="T0" fmla="*/ 244 w 244"/>
                  <a:gd name="T1" fmla="*/ 51 h 96"/>
                  <a:gd name="T2" fmla="*/ 244 w 244"/>
                  <a:gd name="T3" fmla="*/ 39 h 96"/>
                  <a:gd name="T4" fmla="*/ 244 w 244"/>
                  <a:gd name="T5" fmla="*/ 39 h 96"/>
                  <a:gd name="T6" fmla="*/ 242 w 244"/>
                  <a:gd name="T7" fmla="*/ 39 h 96"/>
                  <a:gd name="T8" fmla="*/ 242 w 244"/>
                  <a:gd name="T9" fmla="*/ 39 h 96"/>
                  <a:gd name="T10" fmla="*/ 241 w 244"/>
                  <a:gd name="T11" fmla="*/ 39 h 96"/>
                  <a:gd name="T12" fmla="*/ 241 w 244"/>
                  <a:gd name="T13" fmla="*/ 39 h 96"/>
                  <a:gd name="T14" fmla="*/ 241 w 244"/>
                  <a:gd name="T15" fmla="*/ 39 h 96"/>
                  <a:gd name="T16" fmla="*/ 239 w 244"/>
                  <a:gd name="T17" fmla="*/ 39 h 96"/>
                  <a:gd name="T18" fmla="*/ 239 w 244"/>
                  <a:gd name="T19" fmla="*/ 39 h 96"/>
                  <a:gd name="T20" fmla="*/ 239 w 244"/>
                  <a:gd name="T21" fmla="*/ 39 h 96"/>
                  <a:gd name="T22" fmla="*/ 239 w 244"/>
                  <a:gd name="T23" fmla="*/ 39 h 96"/>
                  <a:gd name="T24" fmla="*/ 239 w 244"/>
                  <a:gd name="T25" fmla="*/ 51 h 96"/>
                  <a:gd name="T26" fmla="*/ 244 w 244"/>
                  <a:gd name="T27" fmla="*/ 51 h 96"/>
                  <a:gd name="T28" fmla="*/ 244 w 244"/>
                  <a:gd name="T29" fmla="*/ 64 h 96"/>
                  <a:gd name="T30" fmla="*/ 242 w 244"/>
                  <a:gd name="T31" fmla="*/ 76 h 96"/>
                  <a:gd name="T32" fmla="*/ 239 w 244"/>
                  <a:gd name="T33" fmla="*/ 88 h 96"/>
                  <a:gd name="T34" fmla="*/ 236 w 244"/>
                  <a:gd name="T35" fmla="*/ 96 h 96"/>
                  <a:gd name="T36" fmla="*/ 236 w 244"/>
                  <a:gd name="T37" fmla="*/ 96 h 96"/>
                  <a:gd name="T38" fmla="*/ 234 w 244"/>
                  <a:gd name="T39" fmla="*/ 96 h 96"/>
                  <a:gd name="T40" fmla="*/ 234 w 244"/>
                  <a:gd name="T41" fmla="*/ 96 h 96"/>
                  <a:gd name="T42" fmla="*/ 232 w 244"/>
                  <a:gd name="T43" fmla="*/ 96 h 96"/>
                  <a:gd name="T44" fmla="*/ 232 w 244"/>
                  <a:gd name="T45" fmla="*/ 96 h 96"/>
                  <a:gd name="T46" fmla="*/ 232 w 244"/>
                  <a:gd name="T47" fmla="*/ 96 h 96"/>
                  <a:gd name="T48" fmla="*/ 231 w 244"/>
                  <a:gd name="T49" fmla="*/ 96 h 96"/>
                  <a:gd name="T50" fmla="*/ 231 w 244"/>
                  <a:gd name="T51" fmla="*/ 96 h 96"/>
                  <a:gd name="T52" fmla="*/ 234 w 244"/>
                  <a:gd name="T53" fmla="*/ 86 h 96"/>
                  <a:gd name="T54" fmla="*/ 237 w 244"/>
                  <a:gd name="T55" fmla="*/ 76 h 96"/>
                  <a:gd name="T56" fmla="*/ 239 w 244"/>
                  <a:gd name="T57" fmla="*/ 64 h 96"/>
                  <a:gd name="T58" fmla="*/ 239 w 244"/>
                  <a:gd name="T59" fmla="*/ 51 h 96"/>
                  <a:gd name="T60" fmla="*/ 244 w 244"/>
                  <a:gd name="T61" fmla="*/ 51 h 96"/>
                  <a:gd name="T62" fmla="*/ 11 w 244"/>
                  <a:gd name="T63" fmla="*/ 0 h 96"/>
                  <a:gd name="T64" fmla="*/ 10 w 244"/>
                  <a:gd name="T65" fmla="*/ 5 h 96"/>
                  <a:gd name="T66" fmla="*/ 5 w 244"/>
                  <a:gd name="T67" fmla="*/ 16 h 96"/>
                  <a:gd name="T68" fmla="*/ 1 w 244"/>
                  <a:gd name="T69" fmla="*/ 28 h 96"/>
                  <a:gd name="T70" fmla="*/ 0 w 244"/>
                  <a:gd name="T71" fmla="*/ 39 h 96"/>
                  <a:gd name="T72" fmla="*/ 0 w 244"/>
                  <a:gd name="T73" fmla="*/ 51 h 96"/>
                  <a:gd name="T74" fmla="*/ 0 w 244"/>
                  <a:gd name="T75" fmla="*/ 51 h 96"/>
                  <a:gd name="T76" fmla="*/ 1 w 244"/>
                  <a:gd name="T77" fmla="*/ 53 h 96"/>
                  <a:gd name="T78" fmla="*/ 1 w 244"/>
                  <a:gd name="T79" fmla="*/ 53 h 96"/>
                  <a:gd name="T80" fmla="*/ 1 w 244"/>
                  <a:gd name="T81" fmla="*/ 53 h 96"/>
                  <a:gd name="T82" fmla="*/ 3 w 244"/>
                  <a:gd name="T83" fmla="*/ 53 h 96"/>
                  <a:gd name="T84" fmla="*/ 3 w 244"/>
                  <a:gd name="T85" fmla="*/ 53 h 96"/>
                  <a:gd name="T86" fmla="*/ 3 w 244"/>
                  <a:gd name="T87" fmla="*/ 53 h 96"/>
                  <a:gd name="T88" fmla="*/ 5 w 244"/>
                  <a:gd name="T89" fmla="*/ 53 h 96"/>
                  <a:gd name="T90" fmla="*/ 5 w 244"/>
                  <a:gd name="T91" fmla="*/ 51 h 96"/>
                  <a:gd name="T92" fmla="*/ 5 w 244"/>
                  <a:gd name="T93" fmla="*/ 39 h 96"/>
                  <a:gd name="T94" fmla="*/ 6 w 244"/>
                  <a:gd name="T95" fmla="*/ 28 h 96"/>
                  <a:gd name="T96" fmla="*/ 10 w 244"/>
                  <a:gd name="T97" fmla="*/ 16 h 96"/>
                  <a:gd name="T98" fmla="*/ 13 w 244"/>
                  <a:gd name="T99" fmla="*/ 6 h 96"/>
                  <a:gd name="T100" fmla="*/ 16 w 244"/>
                  <a:gd name="T101" fmla="*/ 1 h 96"/>
                  <a:gd name="T102" fmla="*/ 15 w 244"/>
                  <a:gd name="T103" fmla="*/ 1 h 96"/>
                  <a:gd name="T104" fmla="*/ 15 w 244"/>
                  <a:gd name="T105" fmla="*/ 1 h 96"/>
                  <a:gd name="T106" fmla="*/ 15 w 244"/>
                  <a:gd name="T107" fmla="*/ 1 h 96"/>
                  <a:gd name="T108" fmla="*/ 13 w 244"/>
                  <a:gd name="T109" fmla="*/ 1 h 96"/>
                  <a:gd name="T110" fmla="*/ 13 w 244"/>
                  <a:gd name="T111" fmla="*/ 1 h 96"/>
                  <a:gd name="T112" fmla="*/ 13 w 244"/>
                  <a:gd name="T113" fmla="*/ 0 h 96"/>
                  <a:gd name="T114" fmla="*/ 11 w 244"/>
                  <a:gd name="T115" fmla="*/ 0 h 96"/>
                  <a:gd name="T116" fmla="*/ 11 w 244"/>
                  <a:gd name="T117" fmla="*/ 0 h 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4"/>
                  <a:gd name="T178" fmla="*/ 0 h 96"/>
                  <a:gd name="T179" fmla="*/ 244 w 244"/>
                  <a:gd name="T180" fmla="*/ 96 h 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4" h="96">
                    <a:moveTo>
                      <a:pt x="244" y="51"/>
                    </a:moveTo>
                    <a:lnTo>
                      <a:pt x="244" y="39"/>
                    </a:lnTo>
                    <a:lnTo>
                      <a:pt x="242" y="39"/>
                    </a:lnTo>
                    <a:lnTo>
                      <a:pt x="241" y="39"/>
                    </a:lnTo>
                    <a:lnTo>
                      <a:pt x="239" y="39"/>
                    </a:lnTo>
                    <a:lnTo>
                      <a:pt x="239" y="51"/>
                    </a:lnTo>
                    <a:lnTo>
                      <a:pt x="244" y="51"/>
                    </a:lnTo>
                    <a:lnTo>
                      <a:pt x="244" y="64"/>
                    </a:lnTo>
                    <a:lnTo>
                      <a:pt x="242" y="76"/>
                    </a:lnTo>
                    <a:lnTo>
                      <a:pt x="239" y="88"/>
                    </a:lnTo>
                    <a:lnTo>
                      <a:pt x="236" y="96"/>
                    </a:lnTo>
                    <a:lnTo>
                      <a:pt x="234" y="96"/>
                    </a:lnTo>
                    <a:lnTo>
                      <a:pt x="232" y="96"/>
                    </a:lnTo>
                    <a:lnTo>
                      <a:pt x="231" y="96"/>
                    </a:lnTo>
                    <a:lnTo>
                      <a:pt x="234" y="86"/>
                    </a:lnTo>
                    <a:lnTo>
                      <a:pt x="237" y="76"/>
                    </a:lnTo>
                    <a:lnTo>
                      <a:pt x="239" y="64"/>
                    </a:lnTo>
                    <a:lnTo>
                      <a:pt x="239" y="51"/>
                    </a:lnTo>
                    <a:lnTo>
                      <a:pt x="244" y="51"/>
                    </a:lnTo>
                    <a:close/>
                    <a:moveTo>
                      <a:pt x="11" y="0"/>
                    </a:moveTo>
                    <a:lnTo>
                      <a:pt x="10" y="5"/>
                    </a:lnTo>
                    <a:lnTo>
                      <a:pt x="5" y="16"/>
                    </a:lnTo>
                    <a:lnTo>
                      <a:pt x="1" y="28"/>
                    </a:lnTo>
                    <a:lnTo>
                      <a:pt x="0" y="39"/>
                    </a:lnTo>
                    <a:lnTo>
                      <a:pt x="0" y="51"/>
                    </a:lnTo>
                    <a:lnTo>
                      <a:pt x="1" y="53"/>
                    </a:lnTo>
                    <a:lnTo>
                      <a:pt x="3" y="53"/>
                    </a:lnTo>
                    <a:lnTo>
                      <a:pt x="5" y="53"/>
                    </a:lnTo>
                    <a:lnTo>
                      <a:pt x="5" y="51"/>
                    </a:lnTo>
                    <a:lnTo>
                      <a:pt x="5" y="39"/>
                    </a:lnTo>
                    <a:lnTo>
                      <a:pt x="6" y="28"/>
                    </a:lnTo>
                    <a:lnTo>
                      <a:pt x="10" y="16"/>
                    </a:lnTo>
                    <a:lnTo>
                      <a:pt x="13" y="6"/>
                    </a:lnTo>
                    <a:lnTo>
                      <a:pt x="16" y="1"/>
                    </a:lnTo>
                    <a:lnTo>
                      <a:pt x="15" y="1"/>
                    </a:lnTo>
                    <a:lnTo>
                      <a:pt x="13" y="1"/>
                    </a:lnTo>
                    <a:lnTo>
                      <a:pt x="13" y="0"/>
                    </a:lnTo>
                    <a:lnTo>
                      <a:pt x="11"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5" name="Freeform 417"/>
              <p:cNvSpPr>
                <a:spLocks noEditPoints="1"/>
              </p:cNvSpPr>
              <p:nvPr/>
            </p:nvSpPr>
            <p:spPr bwMode="auto">
              <a:xfrm>
                <a:off x="1911" y="2895"/>
                <a:ext cx="241" cy="95"/>
              </a:xfrm>
              <a:custGeom>
                <a:avLst/>
                <a:gdLst>
                  <a:gd name="T0" fmla="*/ 241 w 241"/>
                  <a:gd name="T1" fmla="*/ 50 h 95"/>
                  <a:gd name="T2" fmla="*/ 240 w 241"/>
                  <a:gd name="T3" fmla="*/ 38 h 95"/>
                  <a:gd name="T4" fmla="*/ 240 w 241"/>
                  <a:gd name="T5" fmla="*/ 38 h 95"/>
                  <a:gd name="T6" fmla="*/ 240 w 241"/>
                  <a:gd name="T7" fmla="*/ 38 h 95"/>
                  <a:gd name="T8" fmla="*/ 238 w 241"/>
                  <a:gd name="T9" fmla="*/ 38 h 95"/>
                  <a:gd name="T10" fmla="*/ 238 w 241"/>
                  <a:gd name="T11" fmla="*/ 38 h 95"/>
                  <a:gd name="T12" fmla="*/ 238 w 241"/>
                  <a:gd name="T13" fmla="*/ 38 h 95"/>
                  <a:gd name="T14" fmla="*/ 236 w 241"/>
                  <a:gd name="T15" fmla="*/ 37 h 95"/>
                  <a:gd name="T16" fmla="*/ 236 w 241"/>
                  <a:gd name="T17" fmla="*/ 37 h 95"/>
                  <a:gd name="T18" fmla="*/ 235 w 241"/>
                  <a:gd name="T19" fmla="*/ 37 h 95"/>
                  <a:gd name="T20" fmla="*/ 235 w 241"/>
                  <a:gd name="T21" fmla="*/ 37 h 95"/>
                  <a:gd name="T22" fmla="*/ 235 w 241"/>
                  <a:gd name="T23" fmla="*/ 38 h 95"/>
                  <a:gd name="T24" fmla="*/ 236 w 241"/>
                  <a:gd name="T25" fmla="*/ 50 h 95"/>
                  <a:gd name="T26" fmla="*/ 241 w 241"/>
                  <a:gd name="T27" fmla="*/ 50 h 95"/>
                  <a:gd name="T28" fmla="*/ 240 w 241"/>
                  <a:gd name="T29" fmla="*/ 63 h 95"/>
                  <a:gd name="T30" fmla="*/ 238 w 241"/>
                  <a:gd name="T31" fmla="*/ 75 h 95"/>
                  <a:gd name="T32" fmla="*/ 235 w 241"/>
                  <a:gd name="T33" fmla="*/ 87 h 95"/>
                  <a:gd name="T34" fmla="*/ 231 w 241"/>
                  <a:gd name="T35" fmla="*/ 95 h 95"/>
                  <a:gd name="T36" fmla="*/ 231 w 241"/>
                  <a:gd name="T37" fmla="*/ 95 h 95"/>
                  <a:gd name="T38" fmla="*/ 231 w 241"/>
                  <a:gd name="T39" fmla="*/ 95 h 95"/>
                  <a:gd name="T40" fmla="*/ 230 w 241"/>
                  <a:gd name="T41" fmla="*/ 95 h 95"/>
                  <a:gd name="T42" fmla="*/ 230 w 241"/>
                  <a:gd name="T43" fmla="*/ 95 h 95"/>
                  <a:gd name="T44" fmla="*/ 228 w 241"/>
                  <a:gd name="T45" fmla="*/ 95 h 95"/>
                  <a:gd name="T46" fmla="*/ 228 w 241"/>
                  <a:gd name="T47" fmla="*/ 95 h 95"/>
                  <a:gd name="T48" fmla="*/ 228 w 241"/>
                  <a:gd name="T49" fmla="*/ 95 h 95"/>
                  <a:gd name="T50" fmla="*/ 226 w 241"/>
                  <a:gd name="T51" fmla="*/ 95 h 95"/>
                  <a:gd name="T52" fmla="*/ 230 w 241"/>
                  <a:gd name="T53" fmla="*/ 85 h 95"/>
                  <a:gd name="T54" fmla="*/ 233 w 241"/>
                  <a:gd name="T55" fmla="*/ 73 h 95"/>
                  <a:gd name="T56" fmla="*/ 235 w 241"/>
                  <a:gd name="T57" fmla="*/ 62 h 95"/>
                  <a:gd name="T58" fmla="*/ 236 w 241"/>
                  <a:gd name="T59" fmla="*/ 50 h 95"/>
                  <a:gd name="T60" fmla="*/ 241 w 241"/>
                  <a:gd name="T61" fmla="*/ 50 h 95"/>
                  <a:gd name="T62" fmla="*/ 12 w 241"/>
                  <a:gd name="T63" fmla="*/ 0 h 95"/>
                  <a:gd name="T64" fmla="*/ 10 w 241"/>
                  <a:gd name="T65" fmla="*/ 4 h 95"/>
                  <a:gd name="T66" fmla="*/ 7 w 241"/>
                  <a:gd name="T67" fmla="*/ 15 h 95"/>
                  <a:gd name="T68" fmla="*/ 4 w 241"/>
                  <a:gd name="T69" fmla="*/ 27 h 95"/>
                  <a:gd name="T70" fmla="*/ 2 w 241"/>
                  <a:gd name="T71" fmla="*/ 38 h 95"/>
                  <a:gd name="T72" fmla="*/ 0 w 241"/>
                  <a:gd name="T73" fmla="*/ 50 h 95"/>
                  <a:gd name="T74" fmla="*/ 0 w 241"/>
                  <a:gd name="T75" fmla="*/ 52 h 95"/>
                  <a:gd name="T76" fmla="*/ 2 w 241"/>
                  <a:gd name="T77" fmla="*/ 52 h 95"/>
                  <a:gd name="T78" fmla="*/ 2 w 241"/>
                  <a:gd name="T79" fmla="*/ 52 h 95"/>
                  <a:gd name="T80" fmla="*/ 2 w 241"/>
                  <a:gd name="T81" fmla="*/ 52 h 95"/>
                  <a:gd name="T82" fmla="*/ 4 w 241"/>
                  <a:gd name="T83" fmla="*/ 52 h 95"/>
                  <a:gd name="T84" fmla="*/ 4 w 241"/>
                  <a:gd name="T85" fmla="*/ 52 h 95"/>
                  <a:gd name="T86" fmla="*/ 5 w 241"/>
                  <a:gd name="T87" fmla="*/ 53 h 95"/>
                  <a:gd name="T88" fmla="*/ 5 w 241"/>
                  <a:gd name="T89" fmla="*/ 53 h 95"/>
                  <a:gd name="T90" fmla="*/ 5 w 241"/>
                  <a:gd name="T91" fmla="*/ 53 h 95"/>
                  <a:gd name="T92" fmla="*/ 5 w 241"/>
                  <a:gd name="T93" fmla="*/ 50 h 95"/>
                  <a:gd name="T94" fmla="*/ 7 w 241"/>
                  <a:gd name="T95" fmla="*/ 38 h 95"/>
                  <a:gd name="T96" fmla="*/ 9 w 241"/>
                  <a:gd name="T97" fmla="*/ 29 h 95"/>
                  <a:gd name="T98" fmla="*/ 10 w 241"/>
                  <a:gd name="T99" fmla="*/ 17 h 95"/>
                  <a:gd name="T100" fmla="*/ 15 w 241"/>
                  <a:gd name="T101" fmla="*/ 7 h 95"/>
                  <a:gd name="T102" fmla="*/ 17 w 241"/>
                  <a:gd name="T103" fmla="*/ 2 h 95"/>
                  <a:gd name="T104" fmla="*/ 17 w 241"/>
                  <a:gd name="T105" fmla="*/ 2 h 95"/>
                  <a:gd name="T106" fmla="*/ 15 w 241"/>
                  <a:gd name="T107" fmla="*/ 0 h 95"/>
                  <a:gd name="T108" fmla="*/ 15 w 241"/>
                  <a:gd name="T109" fmla="*/ 0 h 95"/>
                  <a:gd name="T110" fmla="*/ 15 w 241"/>
                  <a:gd name="T111" fmla="*/ 0 h 95"/>
                  <a:gd name="T112" fmla="*/ 14 w 241"/>
                  <a:gd name="T113" fmla="*/ 0 h 95"/>
                  <a:gd name="T114" fmla="*/ 14 w 241"/>
                  <a:gd name="T115" fmla="*/ 0 h 95"/>
                  <a:gd name="T116" fmla="*/ 14 w 241"/>
                  <a:gd name="T117" fmla="*/ 0 h 95"/>
                  <a:gd name="T118" fmla="*/ 12 w 241"/>
                  <a:gd name="T119" fmla="*/ 0 h 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95"/>
                  <a:gd name="T182" fmla="*/ 241 w 241"/>
                  <a:gd name="T183" fmla="*/ 95 h 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95">
                    <a:moveTo>
                      <a:pt x="241" y="50"/>
                    </a:moveTo>
                    <a:lnTo>
                      <a:pt x="240" y="38"/>
                    </a:lnTo>
                    <a:lnTo>
                      <a:pt x="238" y="38"/>
                    </a:lnTo>
                    <a:lnTo>
                      <a:pt x="236" y="37"/>
                    </a:lnTo>
                    <a:lnTo>
                      <a:pt x="235" y="37"/>
                    </a:lnTo>
                    <a:lnTo>
                      <a:pt x="235" y="38"/>
                    </a:lnTo>
                    <a:lnTo>
                      <a:pt x="236" y="50"/>
                    </a:lnTo>
                    <a:lnTo>
                      <a:pt x="241" y="50"/>
                    </a:lnTo>
                    <a:lnTo>
                      <a:pt x="240" y="63"/>
                    </a:lnTo>
                    <a:lnTo>
                      <a:pt x="238" y="75"/>
                    </a:lnTo>
                    <a:lnTo>
                      <a:pt x="235" y="87"/>
                    </a:lnTo>
                    <a:lnTo>
                      <a:pt x="231" y="95"/>
                    </a:lnTo>
                    <a:lnTo>
                      <a:pt x="230" y="95"/>
                    </a:lnTo>
                    <a:lnTo>
                      <a:pt x="228" y="95"/>
                    </a:lnTo>
                    <a:lnTo>
                      <a:pt x="226" y="95"/>
                    </a:lnTo>
                    <a:lnTo>
                      <a:pt x="230" y="85"/>
                    </a:lnTo>
                    <a:lnTo>
                      <a:pt x="233" y="73"/>
                    </a:lnTo>
                    <a:lnTo>
                      <a:pt x="235" y="62"/>
                    </a:lnTo>
                    <a:lnTo>
                      <a:pt x="236" y="50"/>
                    </a:lnTo>
                    <a:lnTo>
                      <a:pt x="241" y="50"/>
                    </a:lnTo>
                    <a:close/>
                    <a:moveTo>
                      <a:pt x="12" y="0"/>
                    </a:moveTo>
                    <a:lnTo>
                      <a:pt x="10" y="4"/>
                    </a:lnTo>
                    <a:lnTo>
                      <a:pt x="7" y="15"/>
                    </a:lnTo>
                    <a:lnTo>
                      <a:pt x="4" y="27"/>
                    </a:lnTo>
                    <a:lnTo>
                      <a:pt x="2" y="38"/>
                    </a:lnTo>
                    <a:lnTo>
                      <a:pt x="0" y="50"/>
                    </a:lnTo>
                    <a:lnTo>
                      <a:pt x="0" y="52"/>
                    </a:lnTo>
                    <a:lnTo>
                      <a:pt x="2" y="52"/>
                    </a:lnTo>
                    <a:lnTo>
                      <a:pt x="4" y="52"/>
                    </a:lnTo>
                    <a:lnTo>
                      <a:pt x="5" y="53"/>
                    </a:lnTo>
                    <a:lnTo>
                      <a:pt x="5" y="50"/>
                    </a:lnTo>
                    <a:lnTo>
                      <a:pt x="7" y="38"/>
                    </a:lnTo>
                    <a:lnTo>
                      <a:pt x="9" y="29"/>
                    </a:lnTo>
                    <a:lnTo>
                      <a:pt x="10" y="17"/>
                    </a:lnTo>
                    <a:lnTo>
                      <a:pt x="15" y="7"/>
                    </a:lnTo>
                    <a:lnTo>
                      <a:pt x="17" y="2"/>
                    </a:lnTo>
                    <a:lnTo>
                      <a:pt x="15" y="0"/>
                    </a:lnTo>
                    <a:lnTo>
                      <a:pt x="14" y="0"/>
                    </a:lnTo>
                    <a:lnTo>
                      <a:pt x="12"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6" name="Freeform 418"/>
              <p:cNvSpPr>
                <a:spLocks noEditPoints="1"/>
              </p:cNvSpPr>
              <p:nvPr/>
            </p:nvSpPr>
            <p:spPr bwMode="auto">
              <a:xfrm>
                <a:off x="1915" y="2895"/>
                <a:ext cx="234" cy="95"/>
              </a:xfrm>
              <a:custGeom>
                <a:avLst/>
                <a:gdLst>
                  <a:gd name="T0" fmla="*/ 234 w 234"/>
                  <a:gd name="T1" fmla="*/ 50 h 95"/>
                  <a:gd name="T2" fmla="*/ 234 w 234"/>
                  <a:gd name="T3" fmla="*/ 38 h 95"/>
                  <a:gd name="T4" fmla="*/ 234 w 234"/>
                  <a:gd name="T5" fmla="*/ 38 h 95"/>
                  <a:gd name="T6" fmla="*/ 232 w 234"/>
                  <a:gd name="T7" fmla="*/ 37 h 95"/>
                  <a:gd name="T8" fmla="*/ 232 w 234"/>
                  <a:gd name="T9" fmla="*/ 37 h 95"/>
                  <a:gd name="T10" fmla="*/ 231 w 234"/>
                  <a:gd name="T11" fmla="*/ 37 h 95"/>
                  <a:gd name="T12" fmla="*/ 231 w 234"/>
                  <a:gd name="T13" fmla="*/ 37 h 95"/>
                  <a:gd name="T14" fmla="*/ 231 w 234"/>
                  <a:gd name="T15" fmla="*/ 37 h 95"/>
                  <a:gd name="T16" fmla="*/ 229 w 234"/>
                  <a:gd name="T17" fmla="*/ 37 h 95"/>
                  <a:gd name="T18" fmla="*/ 229 w 234"/>
                  <a:gd name="T19" fmla="*/ 37 h 95"/>
                  <a:gd name="T20" fmla="*/ 229 w 234"/>
                  <a:gd name="T21" fmla="*/ 37 h 95"/>
                  <a:gd name="T22" fmla="*/ 229 w 234"/>
                  <a:gd name="T23" fmla="*/ 40 h 95"/>
                  <a:gd name="T24" fmla="*/ 229 w 234"/>
                  <a:gd name="T25" fmla="*/ 50 h 95"/>
                  <a:gd name="T26" fmla="*/ 234 w 234"/>
                  <a:gd name="T27" fmla="*/ 50 h 95"/>
                  <a:gd name="T28" fmla="*/ 234 w 234"/>
                  <a:gd name="T29" fmla="*/ 63 h 95"/>
                  <a:gd name="T30" fmla="*/ 232 w 234"/>
                  <a:gd name="T31" fmla="*/ 75 h 95"/>
                  <a:gd name="T32" fmla="*/ 229 w 234"/>
                  <a:gd name="T33" fmla="*/ 85 h 95"/>
                  <a:gd name="T34" fmla="*/ 226 w 234"/>
                  <a:gd name="T35" fmla="*/ 95 h 95"/>
                  <a:gd name="T36" fmla="*/ 224 w 234"/>
                  <a:gd name="T37" fmla="*/ 95 h 95"/>
                  <a:gd name="T38" fmla="*/ 224 w 234"/>
                  <a:gd name="T39" fmla="*/ 95 h 95"/>
                  <a:gd name="T40" fmla="*/ 224 w 234"/>
                  <a:gd name="T41" fmla="*/ 95 h 95"/>
                  <a:gd name="T42" fmla="*/ 222 w 234"/>
                  <a:gd name="T43" fmla="*/ 95 h 95"/>
                  <a:gd name="T44" fmla="*/ 222 w 234"/>
                  <a:gd name="T45" fmla="*/ 95 h 95"/>
                  <a:gd name="T46" fmla="*/ 221 w 234"/>
                  <a:gd name="T47" fmla="*/ 95 h 95"/>
                  <a:gd name="T48" fmla="*/ 221 w 234"/>
                  <a:gd name="T49" fmla="*/ 95 h 95"/>
                  <a:gd name="T50" fmla="*/ 221 w 234"/>
                  <a:gd name="T51" fmla="*/ 95 h 95"/>
                  <a:gd name="T52" fmla="*/ 221 w 234"/>
                  <a:gd name="T53" fmla="*/ 95 h 95"/>
                  <a:gd name="T54" fmla="*/ 224 w 234"/>
                  <a:gd name="T55" fmla="*/ 85 h 95"/>
                  <a:gd name="T56" fmla="*/ 227 w 234"/>
                  <a:gd name="T57" fmla="*/ 73 h 95"/>
                  <a:gd name="T58" fmla="*/ 229 w 234"/>
                  <a:gd name="T59" fmla="*/ 62 h 95"/>
                  <a:gd name="T60" fmla="*/ 229 w 234"/>
                  <a:gd name="T61" fmla="*/ 50 h 95"/>
                  <a:gd name="T62" fmla="*/ 234 w 234"/>
                  <a:gd name="T63" fmla="*/ 50 h 95"/>
                  <a:gd name="T64" fmla="*/ 11 w 234"/>
                  <a:gd name="T65" fmla="*/ 0 h 95"/>
                  <a:gd name="T66" fmla="*/ 8 w 234"/>
                  <a:gd name="T67" fmla="*/ 5 h 95"/>
                  <a:gd name="T68" fmla="*/ 5 w 234"/>
                  <a:gd name="T69" fmla="*/ 15 h 95"/>
                  <a:gd name="T70" fmla="*/ 1 w 234"/>
                  <a:gd name="T71" fmla="*/ 27 h 95"/>
                  <a:gd name="T72" fmla="*/ 0 w 234"/>
                  <a:gd name="T73" fmla="*/ 38 h 95"/>
                  <a:gd name="T74" fmla="*/ 0 w 234"/>
                  <a:gd name="T75" fmla="*/ 50 h 95"/>
                  <a:gd name="T76" fmla="*/ 0 w 234"/>
                  <a:gd name="T77" fmla="*/ 52 h 95"/>
                  <a:gd name="T78" fmla="*/ 0 w 234"/>
                  <a:gd name="T79" fmla="*/ 52 h 95"/>
                  <a:gd name="T80" fmla="*/ 1 w 234"/>
                  <a:gd name="T81" fmla="*/ 53 h 95"/>
                  <a:gd name="T82" fmla="*/ 1 w 234"/>
                  <a:gd name="T83" fmla="*/ 53 h 95"/>
                  <a:gd name="T84" fmla="*/ 1 w 234"/>
                  <a:gd name="T85" fmla="*/ 53 h 95"/>
                  <a:gd name="T86" fmla="*/ 3 w 234"/>
                  <a:gd name="T87" fmla="*/ 53 h 95"/>
                  <a:gd name="T88" fmla="*/ 3 w 234"/>
                  <a:gd name="T89" fmla="*/ 53 h 95"/>
                  <a:gd name="T90" fmla="*/ 5 w 234"/>
                  <a:gd name="T91" fmla="*/ 53 h 95"/>
                  <a:gd name="T92" fmla="*/ 5 w 234"/>
                  <a:gd name="T93" fmla="*/ 53 h 95"/>
                  <a:gd name="T94" fmla="*/ 5 w 234"/>
                  <a:gd name="T95" fmla="*/ 50 h 95"/>
                  <a:gd name="T96" fmla="*/ 5 w 234"/>
                  <a:gd name="T97" fmla="*/ 40 h 95"/>
                  <a:gd name="T98" fmla="*/ 6 w 234"/>
                  <a:gd name="T99" fmla="*/ 29 h 95"/>
                  <a:gd name="T100" fmla="*/ 10 w 234"/>
                  <a:gd name="T101" fmla="*/ 17 h 95"/>
                  <a:gd name="T102" fmla="*/ 13 w 234"/>
                  <a:gd name="T103" fmla="*/ 7 h 95"/>
                  <a:gd name="T104" fmla="*/ 15 w 234"/>
                  <a:gd name="T105" fmla="*/ 2 h 95"/>
                  <a:gd name="T106" fmla="*/ 15 w 234"/>
                  <a:gd name="T107" fmla="*/ 2 h 95"/>
                  <a:gd name="T108" fmla="*/ 15 w 234"/>
                  <a:gd name="T109" fmla="*/ 2 h 95"/>
                  <a:gd name="T110" fmla="*/ 13 w 234"/>
                  <a:gd name="T111" fmla="*/ 2 h 95"/>
                  <a:gd name="T112" fmla="*/ 13 w 234"/>
                  <a:gd name="T113" fmla="*/ 2 h 95"/>
                  <a:gd name="T114" fmla="*/ 13 w 234"/>
                  <a:gd name="T115" fmla="*/ 2 h 95"/>
                  <a:gd name="T116" fmla="*/ 11 w 234"/>
                  <a:gd name="T117" fmla="*/ 0 h 95"/>
                  <a:gd name="T118" fmla="*/ 11 w 234"/>
                  <a:gd name="T119" fmla="*/ 0 h 95"/>
                  <a:gd name="T120" fmla="*/ 11 w 234"/>
                  <a:gd name="T121" fmla="*/ 0 h 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4"/>
                  <a:gd name="T184" fmla="*/ 0 h 95"/>
                  <a:gd name="T185" fmla="*/ 234 w 234"/>
                  <a:gd name="T186" fmla="*/ 95 h 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4" h="95">
                    <a:moveTo>
                      <a:pt x="234" y="50"/>
                    </a:moveTo>
                    <a:lnTo>
                      <a:pt x="234" y="38"/>
                    </a:lnTo>
                    <a:lnTo>
                      <a:pt x="232" y="37"/>
                    </a:lnTo>
                    <a:lnTo>
                      <a:pt x="231" y="37"/>
                    </a:lnTo>
                    <a:lnTo>
                      <a:pt x="229" y="37"/>
                    </a:lnTo>
                    <a:lnTo>
                      <a:pt x="229" y="40"/>
                    </a:lnTo>
                    <a:lnTo>
                      <a:pt x="229" y="50"/>
                    </a:lnTo>
                    <a:lnTo>
                      <a:pt x="234" y="50"/>
                    </a:lnTo>
                    <a:lnTo>
                      <a:pt x="234" y="63"/>
                    </a:lnTo>
                    <a:lnTo>
                      <a:pt x="232" y="75"/>
                    </a:lnTo>
                    <a:lnTo>
                      <a:pt x="229" y="85"/>
                    </a:lnTo>
                    <a:lnTo>
                      <a:pt x="226" y="95"/>
                    </a:lnTo>
                    <a:lnTo>
                      <a:pt x="224" y="95"/>
                    </a:lnTo>
                    <a:lnTo>
                      <a:pt x="222" y="95"/>
                    </a:lnTo>
                    <a:lnTo>
                      <a:pt x="221" y="95"/>
                    </a:lnTo>
                    <a:lnTo>
                      <a:pt x="224" y="85"/>
                    </a:lnTo>
                    <a:lnTo>
                      <a:pt x="227" y="73"/>
                    </a:lnTo>
                    <a:lnTo>
                      <a:pt x="229" y="62"/>
                    </a:lnTo>
                    <a:lnTo>
                      <a:pt x="229" y="50"/>
                    </a:lnTo>
                    <a:lnTo>
                      <a:pt x="234" y="50"/>
                    </a:lnTo>
                    <a:close/>
                    <a:moveTo>
                      <a:pt x="11" y="0"/>
                    </a:moveTo>
                    <a:lnTo>
                      <a:pt x="8" y="5"/>
                    </a:lnTo>
                    <a:lnTo>
                      <a:pt x="5" y="15"/>
                    </a:lnTo>
                    <a:lnTo>
                      <a:pt x="1" y="27"/>
                    </a:lnTo>
                    <a:lnTo>
                      <a:pt x="0" y="38"/>
                    </a:lnTo>
                    <a:lnTo>
                      <a:pt x="0" y="50"/>
                    </a:lnTo>
                    <a:lnTo>
                      <a:pt x="0" y="52"/>
                    </a:lnTo>
                    <a:lnTo>
                      <a:pt x="1" y="53"/>
                    </a:lnTo>
                    <a:lnTo>
                      <a:pt x="3" y="53"/>
                    </a:lnTo>
                    <a:lnTo>
                      <a:pt x="5" y="53"/>
                    </a:lnTo>
                    <a:lnTo>
                      <a:pt x="5" y="50"/>
                    </a:lnTo>
                    <a:lnTo>
                      <a:pt x="5" y="40"/>
                    </a:lnTo>
                    <a:lnTo>
                      <a:pt x="6" y="29"/>
                    </a:lnTo>
                    <a:lnTo>
                      <a:pt x="10" y="17"/>
                    </a:lnTo>
                    <a:lnTo>
                      <a:pt x="13" y="7"/>
                    </a:lnTo>
                    <a:lnTo>
                      <a:pt x="15" y="2"/>
                    </a:lnTo>
                    <a:lnTo>
                      <a:pt x="13" y="2"/>
                    </a:lnTo>
                    <a:lnTo>
                      <a:pt x="11"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7" name="Freeform 419"/>
              <p:cNvSpPr>
                <a:spLocks noEditPoints="1"/>
              </p:cNvSpPr>
              <p:nvPr/>
            </p:nvSpPr>
            <p:spPr bwMode="auto">
              <a:xfrm>
                <a:off x="1916" y="2897"/>
                <a:ext cx="231" cy="93"/>
              </a:xfrm>
              <a:custGeom>
                <a:avLst/>
                <a:gdLst>
                  <a:gd name="T0" fmla="*/ 231 w 231"/>
                  <a:gd name="T1" fmla="*/ 48 h 93"/>
                  <a:gd name="T2" fmla="*/ 230 w 231"/>
                  <a:gd name="T3" fmla="*/ 36 h 93"/>
                  <a:gd name="T4" fmla="*/ 230 w 231"/>
                  <a:gd name="T5" fmla="*/ 35 h 93"/>
                  <a:gd name="T6" fmla="*/ 230 w 231"/>
                  <a:gd name="T7" fmla="*/ 35 h 93"/>
                  <a:gd name="T8" fmla="*/ 228 w 231"/>
                  <a:gd name="T9" fmla="*/ 35 h 93"/>
                  <a:gd name="T10" fmla="*/ 228 w 231"/>
                  <a:gd name="T11" fmla="*/ 35 h 93"/>
                  <a:gd name="T12" fmla="*/ 228 w 231"/>
                  <a:gd name="T13" fmla="*/ 35 h 93"/>
                  <a:gd name="T14" fmla="*/ 226 w 231"/>
                  <a:gd name="T15" fmla="*/ 35 h 93"/>
                  <a:gd name="T16" fmla="*/ 226 w 231"/>
                  <a:gd name="T17" fmla="*/ 35 h 93"/>
                  <a:gd name="T18" fmla="*/ 225 w 231"/>
                  <a:gd name="T19" fmla="*/ 35 h 93"/>
                  <a:gd name="T20" fmla="*/ 225 w 231"/>
                  <a:gd name="T21" fmla="*/ 35 h 93"/>
                  <a:gd name="T22" fmla="*/ 225 w 231"/>
                  <a:gd name="T23" fmla="*/ 38 h 93"/>
                  <a:gd name="T24" fmla="*/ 226 w 231"/>
                  <a:gd name="T25" fmla="*/ 48 h 93"/>
                  <a:gd name="T26" fmla="*/ 231 w 231"/>
                  <a:gd name="T27" fmla="*/ 48 h 93"/>
                  <a:gd name="T28" fmla="*/ 230 w 231"/>
                  <a:gd name="T29" fmla="*/ 60 h 93"/>
                  <a:gd name="T30" fmla="*/ 228 w 231"/>
                  <a:gd name="T31" fmla="*/ 71 h 93"/>
                  <a:gd name="T32" fmla="*/ 225 w 231"/>
                  <a:gd name="T33" fmla="*/ 83 h 93"/>
                  <a:gd name="T34" fmla="*/ 221 w 231"/>
                  <a:gd name="T35" fmla="*/ 93 h 93"/>
                  <a:gd name="T36" fmla="*/ 221 w 231"/>
                  <a:gd name="T37" fmla="*/ 93 h 93"/>
                  <a:gd name="T38" fmla="*/ 220 w 231"/>
                  <a:gd name="T39" fmla="*/ 93 h 93"/>
                  <a:gd name="T40" fmla="*/ 220 w 231"/>
                  <a:gd name="T41" fmla="*/ 93 h 93"/>
                  <a:gd name="T42" fmla="*/ 220 w 231"/>
                  <a:gd name="T43" fmla="*/ 93 h 93"/>
                  <a:gd name="T44" fmla="*/ 218 w 231"/>
                  <a:gd name="T45" fmla="*/ 93 h 93"/>
                  <a:gd name="T46" fmla="*/ 218 w 231"/>
                  <a:gd name="T47" fmla="*/ 93 h 93"/>
                  <a:gd name="T48" fmla="*/ 216 w 231"/>
                  <a:gd name="T49" fmla="*/ 93 h 93"/>
                  <a:gd name="T50" fmla="*/ 216 w 231"/>
                  <a:gd name="T51" fmla="*/ 93 h 93"/>
                  <a:gd name="T52" fmla="*/ 216 w 231"/>
                  <a:gd name="T53" fmla="*/ 91 h 93"/>
                  <a:gd name="T54" fmla="*/ 221 w 231"/>
                  <a:gd name="T55" fmla="*/ 81 h 93"/>
                  <a:gd name="T56" fmla="*/ 223 w 231"/>
                  <a:gd name="T57" fmla="*/ 71 h 93"/>
                  <a:gd name="T58" fmla="*/ 225 w 231"/>
                  <a:gd name="T59" fmla="*/ 60 h 93"/>
                  <a:gd name="T60" fmla="*/ 226 w 231"/>
                  <a:gd name="T61" fmla="*/ 48 h 93"/>
                  <a:gd name="T62" fmla="*/ 231 w 231"/>
                  <a:gd name="T63" fmla="*/ 48 h 93"/>
                  <a:gd name="T64" fmla="*/ 12 w 231"/>
                  <a:gd name="T65" fmla="*/ 0 h 93"/>
                  <a:gd name="T66" fmla="*/ 10 w 231"/>
                  <a:gd name="T67" fmla="*/ 5 h 93"/>
                  <a:gd name="T68" fmla="*/ 5 w 231"/>
                  <a:gd name="T69" fmla="*/ 15 h 93"/>
                  <a:gd name="T70" fmla="*/ 4 w 231"/>
                  <a:gd name="T71" fmla="*/ 27 h 93"/>
                  <a:gd name="T72" fmla="*/ 2 w 231"/>
                  <a:gd name="T73" fmla="*/ 36 h 93"/>
                  <a:gd name="T74" fmla="*/ 0 w 231"/>
                  <a:gd name="T75" fmla="*/ 48 h 93"/>
                  <a:gd name="T76" fmla="*/ 0 w 231"/>
                  <a:gd name="T77" fmla="*/ 51 h 93"/>
                  <a:gd name="T78" fmla="*/ 2 w 231"/>
                  <a:gd name="T79" fmla="*/ 51 h 93"/>
                  <a:gd name="T80" fmla="*/ 2 w 231"/>
                  <a:gd name="T81" fmla="*/ 51 h 93"/>
                  <a:gd name="T82" fmla="*/ 4 w 231"/>
                  <a:gd name="T83" fmla="*/ 51 h 93"/>
                  <a:gd name="T84" fmla="*/ 4 w 231"/>
                  <a:gd name="T85" fmla="*/ 51 h 93"/>
                  <a:gd name="T86" fmla="*/ 4 w 231"/>
                  <a:gd name="T87" fmla="*/ 51 h 93"/>
                  <a:gd name="T88" fmla="*/ 5 w 231"/>
                  <a:gd name="T89" fmla="*/ 53 h 93"/>
                  <a:gd name="T90" fmla="*/ 5 w 231"/>
                  <a:gd name="T91" fmla="*/ 53 h 93"/>
                  <a:gd name="T92" fmla="*/ 5 w 231"/>
                  <a:gd name="T93" fmla="*/ 53 h 93"/>
                  <a:gd name="T94" fmla="*/ 5 w 231"/>
                  <a:gd name="T95" fmla="*/ 48 h 93"/>
                  <a:gd name="T96" fmla="*/ 7 w 231"/>
                  <a:gd name="T97" fmla="*/ 38 h 93"/>
                  <a:gd name="T98" fmla="*/ 9 w 231"/>
                  <a:gd name="T99" fmla="*/ 27 h 93"/>
                  <a:gd name="T100" fmla="*/ 10 w 231"/>
                  <a:gd name="T101" fmla="*/ 17 h 93"/>
                  <a:gd name="T102" fmla="*/ 15 w 231"/>
                  <a:gd name="T103" fmla="*/ 7 h 93"/>
                  <a:gd name="T104" fmla="*/ 17 w 231"/>
                  <a:gd name="T105" fmla="*/ 2 h 93"/>
                  <a:gd name="T106" fmla="*/ 17 w 231"/>
                  <a:gd name="T107" fmla="*/ 2 h 93"/>
                  <a:gd name="T108" fmla="*/ 15 w 231"/>
                  <a:gd name="T109" fmla="*/ 2 h 93"/>
                  <a:gd name="T110" fmla="*/ 15 w 231"/>
                  <a:gd name="T111" fmla="*/ 0 h 93"/>
                  <a:gd name="T112" fmla="*/ 14 w 231"/>
                  <a:gd name="T113" fmla="*/ 0 h 93"/>
                  <a:gd name="T114" fmla="*/ 14 w 231"/>
                  <a:gd name="T115" fmla="*/ 0 h 93"/>
                  <a:gd name="T116" fmla="*/ 14 w 231"/>
                  <a:gd name="T117" fmla="*/ 0 h 93"/>
                  <a:gd name="T118" fmla="*/ 12 w 231"/>
                  <a:gd name="T119" fmla="*/ 0 h 93"/>
                  <a:gd name="T120" fmla="*/ 12 w 231"/>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1"/>
                  <a:gd name="T184" fmla="*/ 0 h 93"/>
                  <a:gd name="T185" fmla="*/ 231 w 231"/>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1" h="93">
                    <a:moveTo>
                      <a:pt x="231" y="48"/>
                    </a:moveTo>
                    <a:lnTo>
                      <a:pt x="230" y="36"/>
                    </a:lnTo>
                    <a:lnTo>
                      <a:pt x="230" y="35"/>
                    </a:lnTo>
                    <a:lnTo>
                      <a:pt x="228" y="35"/>
                    </a:lnTo>
                    <a:lnTo>
                      <a:pt x="226" y="35"/>
                    </a:lnTo>
                    <a:lnTo>
                      <a:pt x="225" y="35"/>
                    </a:lnTo>
                    <a:lnTo>
                      <a:pt x="225" y="38"/>
                    </a:lnTo>
                    <a:lnTo>
                      <a:pt x="226" y="48"/>
                    </a:lnTo>
                    <a:lnTo>
                      <a:pt x="231" y="48"/>
                    </a:lnTo>
                    <a:lnTo>
                      <a:pt x="230" y="60"/>
                    </a:lnTo>
                    <a:lnTo>
                      <a:pt x="228" y="71"/>
                    </a:lnTo>
                    <a:lnTo>
                      <a:pt x="225" y="83"/>
                    </a:lnTo>
                    <a:lnTo>
                      <a:pt x="221" y="93"/>
                    </a:lnTo>
                    <a:lnTo>
                      <a:pt x="220" y="93"/>
                    </a:lnTo>
                    <a:lnTo>
                      <a:pt x="218" y="93"/>
                    </a:lnTo>
                    <a:lnTo>
                      <a:pt x="216" y="93"/>
                    </a:lnTo>
                    <a:lnTo>
                      <a:pt x="216" y="91"/>
                    </a:lnTo>
                    <a:lnTo>
                      <a:pt x="221" y="81"/>
                    </a:lnTo>
                    <a:lnTo>
                      <a:pt x="223" y="71"/>
                    </a:lnTo>
                    <a:lnTo>
                      <a:pt x="225" y="60"/>
                    </a:lnTo>
                    <a:lnTo>
                      <a:pt x="226" y="48"/>
                    </a:lnTo>
                    <a:lnTo>
                      <a:pt x="231" y="48"/>
                    </a:lnTo>
                    <a:close/>
                    <a:moveTo>
                      <a:pt x="12" y="0"/>
                    </a:moveTo>
                    <a:lnTo>
                      <a:pt x="10" y="5"/>
                    </a:lnTo>
                    <a:lnTo>
                      <a:pt x="5" y="15"/>
                    </a:lnTo>
                    <a:lnTo>
                      <a:pt x="4" y="27"/>
                    </a:lnTo>
                    <a:lnTo>
                      <a:pt x="2" y="36"/>
                    </a:lnTo>
                    <a:lnTo>
                      <a:pt x="0" y="48"/>
                    </a:lnTo>
                    <a:lnTo>
                      <a:pt x="0" y="51"/>
                    </a:lnTo>
                    <a:lnTo>
                      <a:pt x="2" y="51"/>
                    </a:lnTo>
                    <a:lnTo>
                      <a:pt x="4" y="51"/>
                    </a:lnTo>
                    <a:lnTo>
                      <a:pt x="5" y="53"/>
                    </a:lnTo>
                    <a:lnTo>
                      <a:pt x="5" y="48"/>
                    </a:lnTo>
                    <a:lnTo>
                      <a:pt x="7" y="38"/>
                    </a:lnTo>
                    <a:lnTo>
                      <a:pt x="9" y="27"/>
                    </a:lnTo>
                    <a:lnTo>
                      <a:pt x="10" y="17"/>
                    </a:lnTo>
                    <a:lnTo>
                      <a:pt x="15" y="7"/>
                    </a:lnTo>
                    <a:lnTo>
                      <a:pt x="17" y="2"/>
                    </a:lnTo>
                    <a:lnTo>
                      <a:pt x="15" y="2"/>
                    </a:lnTo>
                    <a:lnTo>
                      <a:pt x="15" y="0"/>
                    </a:lnTo>
                    <a:lnTo>
                      <a:pt x="14" y="0"/>
                    </a:lnTo>
                    <a:lnTo>
                      <a:pt x="12"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8" name="Freeform 420"/>
              <p:cNvSpPr>
                <a:spLocks noEditPoints="1"/>
              </p:cNvSpPr>
              <p:nvPr/>
            </p:nvSpPr>
            <p:spPr bwMode="auto">
              <a:xfrm>
                <a:off x="1920" y="2897"/>
                <a:ext cx="224" cy="93"/>
              </a:xfrm>
              <a:custGeom>
                <a:avLst/>
                <a:gdLst>
                  <a:gd name="T0" fmla="*/ 224 w 224"/>
                  <a:gd name="T1" fmla="*/ 48 h 93"/>
                  <a:gd name="T2" fmla="*/ 224 w 224"/>
                  <a:gd name="T3" fmla="*/ 38 h 93"/>
                  <a:gd name="T4" fmla="*/ 224 w 224"/>
                  <a:gd name="T5" fmla="*/ 35 h 93"/>
                  <a:gd name="T6" fmla="*/ 222 w 224"/>
                  <a:gd name="T7" fmla="*/ 35 h 93"/>
                  <a:gd name="T8" fmla="*/ 222 w 224"/>
                  <a:gd name="T9" fmla="*/ 35 h 93"/>
                  <a:gd name="T10" fmla="*/ 221 w 224"/>
                  <a:gd name="T11" fmla="*/ 35 h 93"/>
                  <a:gd name="T12" fmla="*/ 221 w 224"/>
                  <a:gd name="T13" fmla="*/ 35 h 93"/>
                  <a:gd name="T14" fmla="*/ 221 w 224"/>
                  <a:gd name="T15" fmla="*/ 35 h 93"/>
                  <a:gd name="T16" fmla="*/ 219 w 224"/>
                  <a:gd name="T17" fmla="*/ 35 h 93"/>
                  <a:gd name="T18" fmla="*/ 219 w 224"/>
                  <a:gd name="T19" fmla="*/ 35 h 93"/>
                  <a:gd name="T20" fmla="*/ 217 w 224"/>
                  <a:gd name="T21" fmla="*/ 35 h 93"/>
                  <a:gd name="T22" fmla="*/ 219 w 224"/>
                  <a:gd name="T23" fmla="*/ 38 h 93"/>
                  <a:gd name="T24" fmla="*/ 219 w 224"/>
                  <a:gd name="T25" fmla="*/ 48 h 93"/>
                  <a:gd name="T26" fmla="*/ 224 w 224"/>
                  <a:gd name="T27" fmla="*/ 48 h 93"/>
                  <a:gd name="T28" fmla="*/ 224 w 224"/>
                  <a:gd name="T29" fmla="*/ 60 h 93"/>
                  <a:gd name="T30" fmla="*/ 222 w 224"/>
                  <a:gd name="T31" fmla="*/ 71 h 93"/>
                  <a:gd name="T32" fmla="*/ 219 w 224"/>
                  <a:gd name="T33" fmla="*/ 83 h 93"/>
                  <a:gd name="T34" fmla="*/ 216 w 224"/>
                  <a:gd name="T35" fmla="*/ 93 h 93"/>
                  <a:gd name="T36" fmla="*/ 216 w 224"/>
                  <a:gd name="T37" fmla="*/ 93 h 93"/>
                  <a:gd name="T38" fmla="*/ 214 w 224"/>
                  <a:gd name="T39" fmla="*/ 93 h 93"/>
                  <a:gd name="T40" fmla="*/ 214 w 224"/>
                  <a:gd name="T41" fmla="*/ 93 h 93"/>
                  <a:gd name="T42" fmla="*/ 212 w 224"/>
                  <a:gd name="T43" fmla="*/ 93 h 93"/>
                  <a:gd name="T44" fmla="*/ 212 w 224"/>
                  <a:gd name="T45" fmla="*/ 93 h 93"/>
                  <a:gd name="T46" fmla="*/ 212 w 224"/>
                  <a:gd name="T47" fmla="*/ 93 h 93"/>
                  <a:gd name="T48" fmla="*/ 211 w 224"/>
                  <a:gd name="T49" fmla="*/ 93 h 93"/>
                  <a:gd name="T50" fmla="*/ 211 w 224"/>
                  <a:gd name="T51" fmla="*/ 93 h 93"/>
                  <a:gd name="T52" fmla="*/ 209 w 224"/>
                  <a:gd name="T53" fmla="*/ 93 h 93"/>
                  <a:gd name="T54" fmla="*/ 211 w 224"/>
                  <a:gd name="T55" fmla="*/ 91 h 93"/>
                  <a:gd name="T56" fmla="*/ 214 w 224"/>
                  <a:gd name="T57" fmla="*/ 81 h 93"/>
                  <a:gd name="T58" fmla="*/ 217 w 224"/>
                  <a:gd name="T59" fmla="*/ 70 h 93"/>
                  <a:gd name="T60" fmla="*/ 219 w 224"/>
                  <a:gd name="T61" fmla="*/ 60 h 93"/>
                  <a:gd name="T62" fmla="*/ 219 w 224"/>
                  <a:gd name="T63" fmla="*/ 48 h 93"/>
                  <a:gd name="T64" fmla="*/ 224 w 224"/>
                  <a:gd name="T65" fmla="*/ 48 h 93"/>
                  <a:gd name="T66" fmla="*/ 10 w 224"/>
                  <a:gd name="T67" fmla="*/ 0 h 93"/>
                  <a:gd name="T68" fmla="*/ 8 w 224"/>
                  <a:gd name="T69" fmla="*/ 5 h 93"/>
                  <a:gd name="T70" fmla="*/ 5 w 224"/>
                  <a:gd name="T71" fmla="*/ 15 h 93"/>
                  <a:gd name="T72" fmla="*/ 1 w 224"/>
                  <a:gd name="T73" fmla="*/ 27 h 93"/>
                  <a:gd name="T74" fmla="*/ 0 w 224"/>
                  <a:gd name="T75" fmla="*/ 38 h 93"/>
                  <a:gd name="T76" fmla="*/ 0 w 224"/>
                  <a:gd name="T77" fmla="*/ 48 h 93"/>
                  <a:gd name="T78" fmla="*/ 0 w 224"/>
                  <a:gd name="T79" fmla="*/ 51 h 93"/>
                  <a:gd name="T80" fmla="*/ 0 w 224"/>
                  <a:gd name="T81" fmla="*/ 51 h 93"/>
                  <a:gd name="T82" fmla="*/ 1 w 224"/>
                  <a:gd name="T83" fmla="*/ 53 h 93"/>
                  <a:gd name="T84" fmla="*/ 1 w 224"/>
                  <a:gd name="T85" fmla="*/ 53 h 93"/>
                  <a:gd name="T86" fmla="*/ 1 w 224"/>
                  <a:gd name="T87" fmla="*/ 53 h 93"/>
                  <a:gd name="T88" fmla="*/ 3 w 224"/>
                  <a:gd name="T89" fmla="*/ 53 h 93"/>
                  <a:gd name="T90" fmla="*/ 3 w 224"/>
                  <a:gd name="T91" fmla="*/ 53 h 93"/>
                  <a:gd name="T92" fmla="*/ 5 w 224"/>
                  <a:gd name="T93" fmla="*/ 53 h 93"/>
                  <a:gd name="T94" fmla="*/ 5 w 224"/>
                  <a:gd name="T95" fmla="*/ 53 h 93"/>
                  <a:gd name="T96" fmla="*/ 5 w 224"/>
                  <a:gd name="T97" fmla="*/ 48 h 93"/>
                  <a:gd name="T98" fmla="*/ 5 w 224"/>
                  <a:gd name="T99" fmla="*/ 38 h 93"/>
                  <a:gd name="T100" fmla="*/ 6 w 224"/>
                  <a:gd name="T101" fmla="*/ 27 h 93"/>
                  <a:gd name="T102" fmla="*/ 10 w 224"/>
                  <a:gd name="T103" fmla="*/ 17 h 93"/>
                  <a:gd name="T104" fmla="*/ 13 w 224"/>
                  <a:gd name="T105" fmla="*/ 7 h 93"/>
                  <a:gd name="T106" fmla="*/ 15 w 224"/>
                  <a:gd name="T107" fmla="*/ 2 h 93"/>
                  <a:gd name="T108" fmla="*/ 15 w 224"/>
                  <a:gd name="T109" fmla="*/ 2 h 93"/>
                  <a:gd name="T110" fmla="*/ 15 w 224"/>
                  <a:gd name="T111" fmla="*/ 2 h 93"/>
                  <a:gd name="T112" fmla="*/ 13 w 224"/>
                  <a:gd name="T113" fmla="*/ 2 h 93"/>
                  <a:gd name="T114" fmla="*/ 13 w 224"/>
                  <a:gd name="T115" fmla="*/ 2 h 93"/>
                  <a:gd name="T116" fmla="*/ 13 w 224"/>
                  <a:gd name="T117" fmla="*/ 2 h 93"/>
                  <a:gd name="T118" fmla="*/ 11 w 224"/>
                  <a:gd name="T119" fmla="*/ 2 h 93"/>
                  <a:gd name="T120" fmla="*/ 11 w 224"/>
                  <a:gd name="T121" fmla="*/ 0 h 93"/>
                  <a:gd name="T122" fmla="*/ 10 w 224"/>
                  <a:gd name="T123" fmla="*/ 0 h 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4"/>
                  <a:gd name="T187" fmla="*/ 0 h 93"/>
                  <a:gd name="T188" fmla="*/ 224 w 224"/>
                  <a:gd name="T189" fmla="*/ 93 h 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4" h="93">
                    <a:moveTo>
                      <a:pt x="224" y="48"/>
                    </a:moveTo>
                    <a:lnTo>
                      <a:pt x="224" y="38"/>
                    </a:lnTo>
                    <a:lnTo>
                      <a:pt x="224" y="35"/>
                    </a:lnTo>
                    <a:lnTo>
                      <a:pt x="222" y="35"/>
                    </a:lnTo>
                    <a:lnTo>
                      <a:pt x="221" y="35"/>
                    </a:lnTo>
                    <a:lnTo>
                      <a:pt x="219" y="35"/>
                    </a:lnTo>
                    <a:lnTo>
                      <a:pt x="217" y="35"/>
                    </a:lnTo>
                    <a:lnTo>
                      <a:pt x="219" y="38"/>
                    </a:lnTo>
                    <a:lnTo>
                      <a:pt x="219" y="48"/>
                    </a:lnTo>
                    <a:lnTo>
                      <a:pt x="224" y="48"/>
                    </a:lnTo>
                    <a:lnTo>
                      <a:pt x="224" y="60"/>
                    </a:lnTo>
                    <a:lnTo>
                      <a:pt x="222" y="71"/>
                    </a:lnTo>
                    <a:lnTo>
                      <a:pt x="219" y="83"/>
                    </a:lnTo>
                    <a:lnTo>
                      <a:pt x="216" y="93"/>
                    </a:lnTo>
                    <a:lnTo>
                      <a:pt x="214" y="93"/>
                    </a:lnTo>
                    <a:lnTo>
                      <a:pt x="212" y="93"/>
                    </a:lnTo>
                    <a:lnTo>
                      <a:pt x="211" y="93"/>
                    </a:lnTo>
                    <a:lnTo>
                      <a:pt x="209" y="93"/>
                    </a:lnTo>
                    <a:lnTo>
                      <a:pt x="211" y="91"/>
                    </a:lnTo>
                    <a:lnTo>
                      <a:pt x="214" y="81"/>
                    </a:lnTo>
                    <a:lnTo>
                      <a:pt x="217" y="70"/>
                    </a:lnTo>
                    <a:lnTo>
                      <a:pt x="219" y="60"/>
                    </a:lnTo>
                    <a:lnTo>
                      <a:pt x="219" y="48"/>
                    </a:lnTo>
                    <a:lnTo>
                      <a:pt x="224" y="48"/>
                    </a:lnTo>
                    <a:close/>
                    <a:moveTo>
                      <a:pt x="10" y="0"/>
                    </a:moveTo>
                    <a:lnTo>
                      <a:pt x="8" y="5"/>
                    </a:lnTo>
                    <a:lnTo>
                      <a:pt x="5" y="15"/>
                    </a:lnTo>
                    <a:lnTo>
                      <a:pt x="1" y="27"/>
                    </a:lnTo>
                    <a:lnTo>
                      <a:pt x="0" y="38"/>
                    </a:lnTo>
                    <a:lnTo>
                      <a:pt x="0" y="48"/>
                    </a:lnTo>
                    <a:lnTo>
                      <a:pt x="0" y="51"/>
                    </a:lnTo>
                    <a:lnTo>
                      <a:pt x="1" y="53"/>
                    </a:lnTo>
                    <a:lnTo>
                      <a:pt x="3" y="53"/>
                    </a:lnTo>
                    <a:lnTo>
                      <a:pt x="5" y="53"/>
                    </a:lnTo>
                    <a:lnTo>
                      <a:pt x="5" y="48"/>
                    </a:lnTo>
                    <a:lnTo>
                      <a:pt x="5" y="38"/>
                    </a:lnTo>
                    <a:lnTo>
                      <a:pt x="6" y="27"/>
                    </a:lnTo>
                    <a:lnTo>
                      <a:pt x="10" y="17"/>
                    </a:lnTo>
                    <a:lnTo>
                      <a:pt x="13" y="7"/>
                    </a:lnTo>
                    <a:lnTo>
                      <a:pt x="15" y="2"/>
                    </a:lnTo>
                    <a:lnTo>
                      <a:pt x="13" y="2"/>
                    </a:lnTo>
                    <a:lnTo>
                      <a:pt x="11" y="2"/>
                    </a:lnTo>
                    <a:lnTo>
                      <a:pt x="11" y="0"/>
                    </a:lnTo>
                    <a:lnTo>
                      <a:pt x="10"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19" name="Freeform 421"/>
              <p:cNvSpPr>
                <a:spLocks noEditPoints="1"/>
              </p:cNvSpPr>
              <p:nvPr/>
            </p:nvSpPr>
            <p:spPr bwMode="auto">
              <a:xfrm>
                <a:off x="1921" y="2899"/>
                <a:ext cx="221" cy="91"/>
              </a:xfrm>
              <a:custGeom>
                <a:avLst/>
                <a:gdLst>
                  <a:gd name="T0" fmla="*/ 221 w 221"/>
                  <a:gd name="T1" fmla="*/ 46 h 91"/>
                  <a:gd name="T2" fmla="*/ 220 w 221"/>
                  <a:gd name="T3" fmla="*/ 36 h 91"/>
                  <a:gd name="T4" fmla="*/ 220 w 221"/>
                  <a:gd name="T5" fmla="*/ 33 h 91"/>
                  <a:gd name="T6" fmla="*/ 220 w 221"/>
                  <a:gd name="T7" fmla="*/ 33 h 91"/>
                  <a:gd name="T8" fmla="*/ 218 w 221"/>
                  <a:gd name="T9" fmla="*/ 33 h 91"/>
                  <a:gd name="T10" fmla="*/ 218 w 221"/>
                  <a:gd name="T11" fmla="*/ 33 h 91"/>
                  <a:gd name="T12" fmla="*/ 216 w 221"/>
                  <a:gd name="T13" fmla="*/ 33 h 91"/>
                  <a:gd name="T14" fmla="*/ 216 w 221"/>
                  <a:gd name="T15" fmla="*/ 33 h 91"/>
                  <a:gd name="T16" fmla="*/ 216 w 221"/>
                  <a:gd name="T17" fmla="*/ 33 h 91"/>
                  <a:gd name="T18" fmla="*/ 215 w 221"/>
                  <a:gd name="T19" fmla="*/ 33 h 91"/>
                  <a:gd name="T20" fmla="*/ 215 w 221"/>
                  <a:gd name="T21" fmla="*/ 33 h 91"/>
                  <a:gd name="T22" fmla="*/ 215 w 221"/>
                  <a:gd name="T23" fmla="*/ 36 h 91"/>
                  <a:gd name="T24" fmla="*/ 216 w 221"/>
                  <a:gd name="T25" fmla="*/ 46 h 91"/>
                  <a:gd name="T26" fmla="*/ 221 w 221"/>
                  <a:gd name="T27" fmla="*/ 46 h 91"/>
                  <a:gd name="T28" fmla="*/ 220 w 221"/>
                  <a:gd name="T29" fmla="*/ 58 h 91"/>
                  <a:gd name="T30" fmla="*/ 218 w 221"/>
                  <a:gd name="T31" fmla="*/ 69 h 91"/>
                  <a:gd name="T32" fmla="*/ 216 w 221"/>
                  <a:gd name="T33" fmla="*/ 79 h 91"/>
                  <a:gd name="T34" fmla="*/ 211 w 221"/>
                  <a:gd name="T35" fmla="*/ 89 h 91"/>
                  <a:gd name="T36" fmla="*/ 211 w 221"/>
                  <a:gd name="T37" fmla="*/ 91 h 91"/>
                  <a:gd name="T38" fmla="*/ 211 w 221"/>
                  <a:gd name="T39" fmla="*/ 91 h 91"/>
                  <a:gd name="T40" fmla="*/ 210 w 221"/>
                  <a:gd name="T41" fmla="*/ 91 h 91"/>
                  <a:gd name="T42" fmla="*/ 210 w 221"/>
                  <a:gd name="T43" fmla="*/ 91 h 91"/>
                  <a:gd name="T44" fmla="*/ 208 w 221"/>
                  <a:gd name="T45" fmla="*/ 91 h 91"/>
                  <a:gd name="T46" fmla="*/ 208 w 221"/>
                  <a:gd name="T47" fmla="*/ 91 h 91"/>
                  <a:gd name="T48" fmla="*/ 208 w 221"/>
                  <a:gd name="T49" fmla="*/ 91 h 91"/>
                  <a:gd name="T50" fmla="*/ 206 w 221"/>
                  <a:gd name="T51" fmla="*/ 91 h 91"/>
                  <a:gd name="T52" fmla="*/ 206 w 221"/>
                  <a:gd name="T53" fmla="*/ 91 h 91"/>
                  <a:gd name="T54" fmla="*/ 208 w 221"/>
                  <a:gd name="T55" fmla="*/ 88 h 91"/>
                  <a:gd name="T56" fmla="*/ 211 w 221"/>
                  <a:gd name="T57" fmla="*/ 78 h 91"/>
                  <a:gd name="T58" fmla="*/ 213 w 221"/>
                  <a:gd name="T59" fmla="*/ 68 h 91"/>
                  <a:gd name="T60" fmla="*/ 215 w 221"/>
                  <a:gd name="T61" fmla="*/ 58 h 91"/>
                  <a:gd name="T62" fmla="*/ 216 w 221"/>
                  <a:gd name="T63" fmla="*/ 46 h 91"/>
                  <a:gd name="T64" fmla="*/ 221 w 221"/>
                  <a:gd name="T65" fmla="*/ 46 h 91"/>
                  <a:gd name="T66" fmla="*/ 12 w 221"/>
                  <a:gd name="T67" fmla="*/ 0 h 91"/>
                  <a:gd name="T68" fmla="*/ 10 w 221"/>
                  <a:gd name="T69" fmla="*/ 5 h 91"/>
                  <a:gd name="T70" fmla="*/ 5 w 221"/>
                  <a:gd name="T71" fmla="*/ 15 h 91"/>
                  <a:gd name="T72" fmla="*/ 4 w 221"/>
                  <a:gd name="T73" fmla="*/ 25 h 91"/>
                  <a:gd name="T74" fmla="*/ 2 w 221"/>
                  <a:gd name="T75" fmla="*/ 36 h 91"/>
                  <a:gd name="T76" fmla="*/ 0 w 221"/>
                  <a:gd name="T77" fmla="*/ 46 h 91"/>
                  <a:gd name="T78" fmla="*/ 0 w 221"/>
                  <a:gd name="T79" fmla="*/ 51 h 91"/>
                  <a:gd name="T80" fmla="*/ 2 w 221"/>
                  <a:gd name="T81" fmla="*/ 51 h 91"/>
                  <a:gd name="T82" fmla="*/ 2 w 221"/>
                  <a:gd name="T83" fmla="*/ 51 h 91"/>
                  <a:gd name="T84" fmla="*/ 4 w 221"/>
                  <a:gd name="T85" fmla="*/ 51 h 91"/>
                  <a:gd name="T86" fmla="*/ 4 w 221"/>
                  <a:gd name="T87" fmla="*/ 51 h 91"/>
                  <a:gd name="T88" fmla="*/ 4 w 221"/>
                  <a:gd name="T89" fmla="*/ 51 h 91"/>
                  <a:gd name="T90" fmla="*/ 5 w 221"/>
                  <a:gd name="T91" fmla="*/ 53 h 91"/>
                  <a:gd name="T92" fmla="*/ 5 w 221"/>
                  <a:gd name="T93" fmla="*/ 53 h 91"/>
                  <a:gd name="T94" fmla="*/ 7 w 221"/>
                  <a:gd name="T95" fmla="*/ 53 h 91"/>
                  <a:gd name="T96" fmla="*/ 5 w 221"/>
                  <a:gd name="T97" fmla="*/ 46 h 91"/>
                  <a:gd name="T98" fmla="*/ 7 w 221"/>
                  <a:gd name="T99" fmla="*/ 36 h 91"/>
                  <a:gd name="T100" fmla="*/ 9 w 221"/>
                  <a:gd name="T101" fmla="*/ 26 h 91"/>
                  <a:gd name="T102" fmla="*/ 10 w 221"/>
                  <a:gd name="T103" fmla="*/ 16 h 91"/>
                  <a:gd name="T104" fmla="*/ 14 w 221"/>
                  <a:gd name="T105" fmla="*/ 6 h 91"/>
                  <a:gd name="T106" fmla="*/ 17 w 221"/>
                  <a:gd name="T107" fmla="*/ 1 h 91"/>
                  <a:gd name="T108" fmla="*/ 15 w 221"/>
                  <a:gd name="T109" fmla="*/ 1 h 91"/>
                  <a:gd name="T110" fmla="*/ 15 w 221"/>
                  <a:gd name="T111" fmla="*/ 1 h 91"/>
                  <a:gd name="T112" fmla="*/ 15 w 221"/>
                  <a:gd name="T113" fmla="*/ 1 h 91"/>
                  <a:gd name="T114" fmla="*/ 14 w 221"/>
                  <a:gd name="T115" fmla="*/ 0 h 91"/>
                  <a:gd name="T116" fmla="*/ 14 w 221"/>
                  <a:gd name="T117" fmla="*/ 0 h 91"/>
                  <a:gd name="T118" fmla="*/ 14 w 221"/>
                  <a:gd name="T119" fmla="*/ 0 h 91"/>
                  <a:gd name="T120" fmla="*/ 12 w 221"/>
                  <a:gd name="T121" fmla="*/ 0 h 91"/>
                  <a:gd name="T122" fmla="*/ 12 w 221"/>
                  <a:gd name="T123" fmla="*/ 0 h 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1"/>
                  <a:gd name="T187" fmla="*/ 0 h 91"/>
                  <a:gd name="T188" fmla="*/ 221 w 221"/>
                  <a:gd name="T189" fmla="*/ 91 h 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1" h="91">
                    <a:moveTo>
                      <a:pt x="221" y="46"/>
                    </a:moveTo>
                    <a:lnTo>
                      <a:pt x="220" y="36"/>
                    </a:lnTo>
                    <a:lnTo>
                      <a:pt x="220" y="33"/>
                    </a:lnTo>
                    <a:lnTo>
                      <a:pt x="218" y="33"/>
                    </a:lnTo>
                    <a:lnTo>
                      <a:pt x="216" y="33"/>
                    </a:lnTo>
                    <a:lnTo>
                      <a:pt x="215" y="33"/>
                    </a:lnTo>
                    <a:lnTo>
                      <a:pt x="215" y="36"/>
                    </a:lnTo>
                    <a:lnTo>
                      <a:pt x="216" y="46"/>
                    </a:lnTo>
                    <a:lnTo>
                      <a:pt x="221" y="46"/>
                    </a:lnTo>
                    <a:lnTo>
                      <a:pt x="220" y="58"/>
                    </a:lnTo>
                    <a:lnTo>
                      <a:pt x="218" y="69"/>
                    </a:lnTo>
                    <a:lnTo>
                      <a:pt x="216" y="79"/>
                    </a:lnTo>
                    <a:lnTo>
                      <a:pt x="211" y="89"/>
                    </a:lnTo>
                    <a:lnTo>
                      <a:pt x="211" y="91"/>
                    </a:lnTo>
                    <a:lnTo>
                      <a:pt x="210" y="91"/>
                    </a:lnTo>
                    <a:lnTo>
                      <a:pt x="208" y="91"/>
                    </a:lnTo>
                    <a:lnTo>
                      <a:pt x="206" y="91"/>
                    </a:lnTo>
                    <a:lnTo>
                      <a:pt x="208" y="88"/>
                    </a:lnTo>
                    <a:lnTo>
                      <a:pt x="211" y="78"/>
                    </a:lnTo>
                    <a:lnTo>
                      <a:pt x="213" y="68"/>
                    </a:lnTo>
                    <a:lnTo>
                      <a:pt x="215" y="58"/>
                    </a:lnTo>
                    <a:lnTo>
                      <a:pt x="216" y="46"/>
                    </a:lnTo>
                    <a:lnTo>
                      <a:pt x="221" y="46"/>
                    </a:lnTo>
                    <a:close/>
                    <a:moveTo>
                      <a:pt x="12" y="0"/>
                    </a:moveTo>
                    <a:lnTo>
                      <a:pt x="10" y="5"/>
                    </a:lnTo>
                    <a:lnTo>
                      <a:pt x="5" y="15"/>
                    </a:lnTo>
                    <a:lnTo>
                      <a:pt x="4" y="25"/>
                    </a:lnTo>
                    <a:lnTo>
                      <a:pt x="2" y="36"/>
                    </a:lnTo>
                    <a:lnTo>
                      <a:pt x="0" y="46"/>
                    </a:lnTo>
                    <a:lnTo>
                      <a:pt x="0" y="51"/>
                    </a:lnTo>
                    <a:lnTo>
                      <a:pt x="2" y="51"/>
                    </a:lnTo>
                    <a:lnTo>
                      <a:pt x="4" y="51"/>
                    </a:lnTo>
                    <a:lnTo>
                      <a:pt x="5" y="53"/>
                    </a:lnTo>
                    <a:lnTo>
                      <a:pt x="7" y="53"/>
                    </a:lnTo>
                    <a:lnTo>
                      <a:pt x="5" y="46"/>
                    </a:lnTo>
                    <a:lnTo>
                      <a:pt x="7" y="36"/>
                    </a:lnTo>
                    <a:lnTo>
                      <a:pt x="9" y="26"/>
                    </a:lnTo>
                    <a:lnTo>
                      <a:pt x="10" y="16"/>
                    </a:lnTo>
                    <a:lnTo>
                      <a:pt x="14" y="6"/>
                    </a:lnTo>
                    <a:lnTo>
                      <a:pt x="17" y="1"/>
                    </a:lnTo>
                    <a:lnTo>
                      <a:pt x="15" y="1"/>
                    </a:lnTo>
                    <a:lnTo>
                      <a:pt x="14" y="0"/>
                    </a:lnTo>
                    <a:lnTo>
                      <a:pt x="12"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0" name="Freeform 422"/>
              <p:cNvSpPr>
                <a:spLocks noEditPoints="1"/>
              </p:cNvSpPr>
              <p:nvPr/>
            </p:nvSpPr>
            <p:spPr bwMode="auto">
              <a:xfrm>
                <a:off x="1925" y="2899"/>
                <a:ext cx="214" cy="91"/>
              </a:xfrm>
              <a:custGeom>
                <a:avLst/>
                <a:gdLst>
                  <a:gd name="T0" fmla="*/ 214 w 214"/>
                  <a:gd name="T1" fmla="*/ 36 h 91"/>
                  <a:gd name="T2" fmla="*/ 212 w 214"/>
                  <a:gd name="T3" fmla="*/ 33 h 91"/>
                  <a:gd name="T4" fmla="*/ 211 w 214"/>
                  <a:gd name="T5" fmla="*/ 33 h 91"/>
                  <a:gd name="T6" fmla="*/ 211 w 214"/>
                  <a:gd name="T7" fmla="*/ 33 h 91"/>
                  <a:gd name="T8" fmla="*/ 209 w 214"/>
                  <a:gd name="T9" fmla="*/ 33 h 91"/>
                  <a:gd name="T10" fmla="*/ 209 w 214"/>
                  <a:gd name="T11" fmla="*/ 36 h 91"/>
                  <a:gd name="T12" fmla="*/ 214 w 214"/>
                  <a:gd name="T13" fmla="*/ 46 h 91"/>
                  <a:gd name="T14" fmla="*/ 212 w 214"/>
                  <a:gd name="T15" fmla="*/ 68 h 91"/>
                  <a:gd name="T16" fmla="*/ 206 w 214"/>
                  <a:gd name="T17" fmla="*/ 89 h 91"/>
                  <a:gd name="T18" fmla="*/ 204 w 214"/>
                  <a:gd name="T19" fmla="*/ 91 h 91"/>
                  <a:gd name="T20" fmla="*/ 202 w 214"/>
                  <a:gd name="T21" fmla="*/ 91 h 91"/>
                  <a:gd name="T22" fmla="*/ 201 w 214"/>
                  <a:gd name="T23" fmla="*/ 91 h 91"/>
                  <a:gd name="T24" fmla="*/ 199 w 214"/>
                  <a:gd name="T25" fmla="*/ 91 h 91"/>
                  <a:gd name="T26" fmla="*/ 201 w 214"/>
                  <a:gd name="T27" fmla="*/ 86 h 91"/>
                  <a:gd name="T28" fmla="*/ 207 w 214"/>
                  <a:gd name="T29" fmla="*/ 68 h 91"/>
                  <a:gd name="T30" fmla="*/ 209 w 214"/>
                  <a:gd name="T31" fmla="*/ 46 h 91"/>
                  <a:gd name="T32" fmla="*/ 10 w 214"/>
                  <a:gd name="T33" fmla="*/ 0 h 91"/>
                  <a:gd name="T34" fmla="*/ 5 w 214"/>
                  <a:gd name="T35" fmla="*/ 15 h 91"/>
                  <a:gd name="T36" fmla="*/ 0 w 214"/>
                  <a:gd name="T37" fmla="*/ 36 h 91"/>
                  <a:gd name="T38" fmla="*/ 0 w 214"/>
                  <a:gd name="T39" fmla="*/ 51 h 91"/>
                  <a:gd name="T40" fmla="*/ 0 w 214"/>
                  <a:gd name="T41" fmla="*/ 51 h 91"/>
                  <a:gd name="T42" fmla="*/ 1 w 214"/>
                  <a:gd name="T43" fmla="*/ 53 h 91"/>
                  <a:gd name="T44" fmla="*/ 1 w 214"/>
                  <a:gd name="T45" fmla="*/ 53 h 91"/>
                  <a:gd name="T46" fmla="*/ 3 w 214"/>
                  <a:gd name="T47" fmla="*/ 53 h 91"/>
                  <a:gd name="T48" fmla="*/ 3 w 214"/>
                  <a:gd name="T49" fmla="*/ 53 h 91"/>
                  <a:gd name="T50" fmla="*/ 3 w 214"/>
                  <a:gd name="T51" fmla="*/ 53 h 91"/>
                  <a:gd name="T52" fmla="*/ 5 w 214"/>
                  <a:gd name="T53" fmla="*/ 53 h 91"/>
                  <a:gd name="T54" fmla="*/ 5 w 214"/>
                  <a:gd name="T55" fmla="*/ 53 h 91"/>
                  <a:gd name="T56" fmla="*/ 5 w 214"/>
                  <a:gd name="T57" fmla="*/ 36 h 91"/>
                  <a:gd name="T58" fmla="*/ 10 w 214"/>
                  <a:gd name="T59" fmla="*/ 16 h 91"/>
                  <a:gd name="T60" fmla="*/ 15 w 214"/>
                  <a:gd name="T61" fmla="*/ 3 h 91"/>
                  <a:gd name="T62" fmla="*/ 13 w 214"/>
                  <a:gd name="T63" fmla="*/ 1 h 91"/>
                  <a:gd name="T64" fmla="*/ 13 w 214"/>
                  <a:gd name="T65" fmla="*/ 1 h 91"/>
                  <a:gd name="T66" fmla="*/ 11 w 214"/>
                  <a:gd name="T67" fmla="*/ 1 h 91"/>
                  <a:gd name="T68" fmla="*/ 10 w 214"/>
                  <a:gd name="T69" fmla="*/ 0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
                  <a:gd name="T106" fmla="*/ 0 h 91"/>
                  <a:gd name="T107" fmla="*/ 214 w 214"/>
                  <a:gd name="T108" fmla="*/ 91 h 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 h="91">
                    <a:moveTo>
                      <a:pt x="214" y="46"/>
                    </a:moveTo>
                    <a:lnTo>
                      <a:pt x="214" y="36"/>
                    </a:lnTo>
                    <a:lnTo>
                      <a:pt x="212" y="33"/>
                    </a:lnTo>
                    <a:lnTo>
                      <a:pt x="211" y="33"/>
                    </a:lnTo>
                    <a:lnTo>
                      <a:pt x="209" y="33"/>
                    </a:lnTo>
                    <a:lnTo>
                      <a:pt x="207" y="33"/>
                    </a:lnTo>
                    <a:lnTo>
                      <a:pt x="209" y="36"/>
                    </a:lnTo>
                    <a:lnTo>
                      <a:pt x="209" y="46"/>
                    </a:lnTo>
                    <a:lnTo>
                      <a:pt x="214" y="46"/>
                    </a:lnTo>
                    <a:lnTo>
                      <a:pt x="214" y="58"/>
                    </a:lnTo>
                    <a:lnTo>
                      <a:pt x="212" y="68"/>
                    </a:lnTo>
                    <a:lnTo>
                      <a:pt x="209" y="79"/>
                    </a:lnTo>
                    <a:lnTo>
                      <a:pt x="206" y="89"/>
                    </a:lnTo>
                    <a:lnTo>
                      <a:pt x="204" y="91"/>
                    </a:lnTo>
                    <a:lnTo>
                      <a:pt x="202" y="91"/>
                    </a:lnTo>
                    <a:lnTo>
                      <a:pt x="201" y="91"/>
                    </a:lnTo>
                    <a:lnTo>
                      <a:pt x="199" y="91"/>
                    </a:lnTo>
                    <a:lnTo>
                      <a:pt x="201" y="86"/>
                    </a:lnTo>
                    <a:lnTo>
                      <a:pt x="204" y="78"/>
                    </a:lnTo>
                    <a:lnTo>
                      <a:pt x="207" y="68"/>
                    </a:lnTo>
                    <a:lnTo>
                      <a:pt x="209" y="58"/>
                    </a:lnTo>
                    <a:lnTo>
                      <a:pt x="209" y="46"/>
                    </a:lnTo>
                    <a:lnTo>
                      <a:pt x="214" y="46"/>
                    </a:lnTo>
                    <a:close/>
                    <a:moveTo>
                      <a:pt x="10" y="0"/>
                    </a:moveTo>
                    <a:lnTo>
                      <a:pt x="8" y="5"/>
                    </a:lnTo>
                    <a:lnTo>
                      <a:pt x="5" y="15"/>
                    </a:lnTo>
                    <a:lnTo>
                      <a:pt x="1" y="25"/>
                    </a:lnTo>
                    <a:lnTo>
                      <a:pt x="0" y="36"/>
                    </a:lnTo>
                    <a:lnTo>
                      <a:pt x="0" y="46"/>
                    </a:lnTo>
                    <a:lnTo>
                      <a:pt x="0" y="51"/>
                    </a:lnTo>
                    <a:lnTo>
                      <a:pt x="1" y="53"/>
                    </a:lnTo>
                    <a:lnTo>
                      <a:pt x="3" y="53"/>
                    </a:lnTo>
                    <a:lnTo>
                      <a:pt x="5" y="53"/>
                    </a:lnTo>
                    <a:lnTo>
                      <a:pt x="5" y="46"/>
                    </a:lnTo>
                    <a:lnTo>
                      <a:pt x="5" y="36"/>
                    </a:lnTo>
                    <a:lnTo>
                      <a:pt x="6" y="26"/>
                    </a:lnTo>
                    <a:lnTo>
                      <a:pt x="10" y="16"/>
                    </a:lnTo>
                    <a:lnTo>
                      <a:pt x="13" y="6"/>
                    </a:lnTo>
                    <a:lnTo>
                      <a:pt x="15" y="3"/>
                    </a:lnTo>
                    <a:lnTo>
                      <a:pt x="15" y="1"/>
                    </a:lnTo>
                    <a:lnTo>
                      <a:pt x="13" y="1"/>
                    </a:lnTo>
                    <a:lnTo>
                      <a:pt x="11" y="1"/>
                    </a:lnTo>
                    <a:lnTo>
                      <a:pt x="1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1" name="Freeform 423"/>
              <p:cNvSpPr>
                <a:spLocks noEditPoints="1"/>
              </p:cNvSpPr>
              <p:nvPr/>
            </p:nvSpPr>
            <p:spPr bwMode="auto">
              <a:xfrm>
                <a:off x="1926" y="2900"/>
                <a:ext cx="211" cy="90"/>
              </a:xfrm>
              <a:custGeom>
                <a:avLst/>
                <a:gdLst>
                  <a:gd name="T0" fmla="*/ 210 w 211"/>
                  <a:gd name="T1" fmla="*/ 35 h 90"/>
                  <a:gd name="T2" fmla="*/ 210 w 211"/>
                  <a:gd name="T3" fmla="*/ 32 h 90"/>
                  <a:gd name="T4" fmla="*/ 208 w 211"/>
                  <a:gd name="T5" fmla="*/ 32 h 90"/>
                  <a:gd name="T6" fmla="*/ 206 w 211"/>
                  <a:gd name="T7" fmla="*/ 32 h 90"/>
                  <a:gd name="T8" fmla="*/ 205 w 211"/>
                  <a:gd name="T9" fmla="*/ 32 h 90"/>
                  <a:gd name="T10" fmla="*/ 205 w 211"/>
                  <a:gd name="T11" fmla="*/ 35 h 90"/>
                  <a:gd name="T12" fmla="*/ 211 w 211"/>
                  <a:gd name="T13" fmla="*/ 45 h 90"/>
                  <a:gd name="T14" fmla="*/ 208 w 211"/>
                  <a:gd name="T15" fmla="*/ 67 h 90"/>
                  <a:gd name="T16" fmla="*/ 203 w 211"/>
                  <a:gd name="T17" fmla="*/ 87 h 90"/>
                  <a:gd name="T18" fmla="*/ 200 w 211"/>
                  <a:gd name="T19" fmla="*/ 90 h 90"/>
                  <a:gd name="T20" fmla="*/ 198 w 211"/>
                  <a:gd name="T21" fmla="*/ 90 h 90"/>
                  <a:gd name="T22" fmla="*/ 198 w 211"/>
                  <a:gd name="T23" fmla="*/ 90 h 90"/>
                  <a:gd name="T24" fmla="*/ 196 w 211"/>
                  <a:gd name="T25" fmla="*/ 90 h 90"/>
                  <a:gd name="T26" fmla="*/ 198 w 211"/>
                  <a:gd name="T27" fmla="*/ 85 h 90"/>
                  <a:gd name="T28" fmla="*/ 203 w 211"/>
                  <a:gd name="T29" fmla="*/ 67 h 90"/>
                  <a:gd name="T30" fmla="*/ 206 w 211"/>
                  <a:gd name="T31" fmla="*/ 45 h 90"/>
                  <a:gd name="T32" fmla="*/ 12 w 211"/>
                  <a:gd name="T33" fmla="*/ 0 h 90"/>
                  <a:gd name="T34" fmla="*/ 5 w 211"/>
                  <a:gd name="T35" fmla="*/ 15 h 90"/>
                  <a:gd name="T36" fmla="*/ 2 w 211"/>
                  <a:gd name="T37" fmla="*/ 35 h 90"/>
                  <a:gd name="T38" fmla="*/ 2 w 211"/>
                  <a:gd name="T39" fmla="*/ 52 h 90"/>
                  <a:gd name="T40" fmla="*/ 2 w 211"/>
                  <a:gd name="T41" fmla="*/ 52 h 90"/>
                  <a:gd name="T42" fmla="*/ 2 w 211"/>
                  <a:gd name="T43" fmla="*/ 52 h 90"/>
                  <a:gd name="T44" fmla="*/ 2 w 211"/>
                  <a:gd name="T45" fmla="*/ 52 h 90"/>
                  <a:gd name="T46" fmla="*/ 2 w 211"/>
                  <a:gd name="T47" fmla="*/ 52 h 90"/>
                  <a:gd name="T48" fmla="*/ 2 w 211"/>
                  <a:gd name="T49" fmla="*/ 52 h 90"/>
                  <a:gd name="T50" fmla="*/ 4 w 211"/>
                  <a:gd name="T51" fmla="*/ 52 h 90"/>
                  <a:gd name="T52" fmla="*/ 5 w 211"/>
                  <a:gd name="T53" fmla="*/ 53 h 90"/>
                  <a:gd name="T54" fmla="*/ 7 w 211"/>
                  <a:gd name="T55" fmla="*/ 53 h 90"/>
                  <a:gd name="T56" fmla="*/ 7 w 211"/>
                  <a:gd name="T57" fmla="*/ 35 h 90"/>
                  <a:gd name="T58" fmla="*/ 10 w 211"/>
                  <a:gd name="T59" fmla="*/ 17 h 90"/>
                  <a:gd name="T60" fmla="*/ 15 w 211"/>
                  <a:gd name="T61" fmla="*/ 2 h 90"/>
                  <a:gd name="T62" fmla="*/ 15 w 211"/>
                  <a:gd name="T63" fmla="*/ 2 h 90"/>
                  <a:gd name="T64" fmla="*/ 14 w 211"/>
                  <a:gd name="T65" fmla="*/ 2 h 90"/>
                  <a:gd name="T66" fmla="*/ 12 w 211"/>
                  <a:gd name="T67" fmla="*/ 0 h 90"/>
                  <a:gd name="T68" fmla="*/ 12 w 211"/>
                  <a:gd name="T69" fmla="*/ 0 h 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1"/>
                  <a:gd name="T106" fmla="*/ 0 h 90"/>
                  <a:gd name="T107" fmla="*/ 211 w 211"/>
                  <a:gd name="T108" fmla="*/ 90 h 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1" h="90">
                    <a:moveTo>
                      <a:pt x="211" y="45"/>
                    </a:moveTo>
                    <a:lnTo>
                      <a:pt x="210" y="35"/>
                    </a:lnTo>
                    <a:lnTo>
                      <a:pt x="210" y="32"/>
                    </a:lnTo>
                    <a:lnTo>
                      <a:pt x="208" y="32"/>
                    </a:lnTo>
                    <a:lnTo>
                      <a:pt x="206" y="32"/>
                    </a:lnTo>
                    <a:lnTo>
                      <a:pt x="205" y="32"/>
                    </a:lnTo>
                    <a:lnTo>
                      <a:pt x="205" y="35"/>
                    </a:lnTo>
                    <a:lnTo>
                      <a:pt x="206" y="45"/>
                    </a:lnTo>
                    <a:lnTo>
                      <a:pt x="211" y="45"/>
                    </a:lnTo>
                    <a:lnTo>
                      <a:pt x="210" y="57"/>
                    </a:lnTo>
                    <a:lnTo>
                      <a:pt x="208" y="67"/>
                    </a:lnTo>
                    <a:lnTo>
                      <a:pt x="206" y="77"/>
                    </a:lnTo>
                    <a:lnTo>
                      <a:pt x="203" y="87"/>
                    </a:lnTo>
                    <a:lnTo>
                      <a:pt x="201" y="90"/>
                    </a:lnTo>
                    <a:lnTo>
                      <a:pt x="200" y="90"/>
                    </a:lnTo>
                    <a:lnTo>
                      <a:pt x="198" y="90"/>
                    </a:lnTo>
                    <a:lnTo>
                      <a:pt x="196" y="90"/>
                    </a:lnTo>
                    <a:lnTo>
                      <a:pt x="195" y="90"/>
                    </a:lnTo>
                    <a:lnTo>
                      <a:pt x="198" y="85"/>
                    </a:lnTo>
                    <a:lnTo>
                      <a:pt x="201" y="75"/>
                    </a:lnTo>
                    <a:lnTo>
                      <a:pt x="203" y="67"/>
                    </a:lnTo>
                    <a:lnTo>
                      <a:pt x="205" y="57"/>
                    </a:lnTo>
                    <a:lnTo>
                      <a:pt x="206" y="45"/>
                    </a:lnTo>
                    <a:lnTo>
                      <a:pt x="211" y="45"/>
                    </a:lnTo>
                    <a:close/>
                    <a:moveTo>
                      <a:pt x="12" y="0"/>
                    </a:moveTo>
                    <a:lnTo>
                      <a:pt x="9" y="5"/>
                    </a:lnTo>
                    <a:lnTo>
                      <a:pt x="5" y="15"/>
                    </a:lnTo>
                    <a:lnTo>
                      <a:pt x="4" y="25"/>
                    </a:lnTo>
                    <a:lnTo>
                      <a:pt x="2" y="35"/>
                    </a:lnTo>
                    <a:lnTo>
                      <a:pt x="0" y="45"/>
                    </a:lnTo>
                    <a:lnTo>
                      <a:pt x="2" y="52"/>
                    </a:lnTo>
                    <a:lnTo>
                      <a:pt x="4" y="52"/>
                    </a:lnTo>
                    <a:lnTo>
                      <a:pt x="5" y="53"/>
                    </a:lnTo>
                    <a:lnTo>
                      <a:pt x="7" y="53"/>
                    </a:lnTo>
                    <a:lnTo>
                      <a:pt x="5" y="45"/>
                    </a:lnTo>
                    <a:lnTo>
                      <a:pt x="7" y="35"/>
                    </a:lnTo>
                    <a:lnTo>
                      <a:pt x="9" y="25"/>
                    </a:lnTo>
                    <a:lnTo>
                      <a:pt x="10" y="17"/>
                    </a:lnTo>
                    <a:lnTo>
                      <a:pt x="14" y="7"/>
                    </a:lnTo>
                    <a:lnTo>
                      <a:pt x="15" y="2"/>
                    </a:lnTo>
                    <a:lnTo>
                      <a:pt x="14" y="2"/>
                    </a:lnTo>
                    <a:lnTo>
                      <a:pt x="14" y="0"/>
                    </a:lnTo>
                    <a:lnTo>
                      <a:pt x="12"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2" name="Freeform 424"/>
              <p:cNvSpPr>
                <a:spLocks noEditPoints="1"/>
              </p:cNvSpPr>
              <p:nvPr/>
            </p:nvSpPr>
            <p:spPr bwMode="auto">
              <a:xfrm>
                <a:off x="1930" y="2902"/>
                <a:ext cx="204" cy="88"/>
              </a:xfrm>
              <a:custGeom>
                <a:avLst/>
                <a:gdLst>
                  <a:gd name="T0" fmla="*/ 204 w 204"/>
                  <a:gd name="T1" fmla="*/ 43 h 88"/>
                  <a:gd name="T2" fmla="*/ 204 w 204"/>
                  <a:gd name="T3" fmla="*/ 33 h 88"/>
                  <a:gd name="T4" fmla="*/ 202 w 204"/>
                  <a:gd name="T5" fmla="*/ 30 h 88"/>
                  <a:gd name="T6" fmla="*/ 202 w 204"/>
                  <a:gd name="T7" fmla="*/ 30 h 88"/>
                  <a:gd name="T8" fmla="*/ 202 w 204"/>
                  <a:gd name="T9" fmla="*/ 30 h 88"/>
                  <a:gd name="T10" fmla="*/ 201 w 204"/>
                  <a:gd name="T11" fmla="*/ 30 h 88"/>
                  <a:gd name="T12" fmla="*/ 201 w 204"/>
                  <a:gd name="T13" fmla="*/ 30 h 88"/>
                  <a:gd name="T14" fmla="*/ 201 w 204"/>
                  <a:gd name="T15" fmla="*/ 30 h 88"/>
                  <a:gd name="T16" fmla="*/ 199 w 204"/>
                  <a:gd name="T17" fmla="*/ 30 h 88"/>
                  <a:gd name="T18" fmla="*/ 199 w 204"/>
                  <a:gd name="T19" fmla="*/ 30 h 88"/>
                  <a:gd name="T20" fmla="*/ 197 w 204"/>
                  <a:gd name="T21" fmla="*/ 30 h 88"/>
                  <a:gd name="T22" fmla="*/ 199 w 204"/>
                  <a:gd name="T23" fmla="*/ 33 h 88"/>
                  <a:gd name="T24" fmla="*/ 199 w 204"/>
                  <a:gd name="T25" fmla="*/ 43 h 88"/>
                  <a:gd name="T26" fmla="*/ 204 w 204"/>
                  <a:gd name="T27" fmla="*/ 43 h 88"/>
                  <a:gd name="T28" fmla="*/ 204 w 204"/>
                  <a:gd name="T29" fmla="*/ 55 h 88"/>
                  <a:gd name="T30" fmla="*/ 202 w 204"/>
                  <a:gd name="T31" fmla="*/ 65 h 88"/>
                  <a:gd name="T32" fmla="*/ 199 w 204"/>
                  <a:gd name="T33" fmla="*/ 75 h 88"/>
                  <a:gd name="T34" fmla="*/ 196 w 204"/>
                  <a:gd name="T35" fmla="*/ 83 h 88"/>
                  <a:gd name="T36" fmla="*/ 194 w 204"/>
                  <a:gd name="T37" fmla="*/ 88 h 88"/>
                  <a:gd name="T38" fmla="*/ 194 w 204"/>
                  <a:gd name="T39" fmla="*/ 88 h 88"/>
                  <a:gd name="T40" fmla="*/ 192 w 204"/>
                  <a:gd name="T41" fmla="*/ 88 h 88"/>
                  <a:gd name="T42" fmla="*/ 192 w 204"/>
                  <a:gd name="T43" fmla="*/ 88 h 88"/>
                  <a:gd name="T44" fmla="*/ 191 w 204"/>
                  <a:gd name="T45" fmla="*/ 88 h 88"/>
                  <a:gd name="T46" fmla="*/ 191 w 204"/>
                  <a:gd name="T47" fmla="*/ 88 h 88"/>
                  <a:gd name="T48" fmla="*/ 191 w 204"/>
                  <a:gd name="T49" fmla="*/ 88 h 88"/>
                  <a:gd name="T50" fmla="*/ 189 w 204"/>
                  <a:gd name="T51" fmla="*/ 88 h 88"/>
                  <a:gd name="T52" fmla="*/ 189 w 204"/>
                  <a:gd name="T53" fmla="*/ 88 h 88"/>
                  <a:gd name="T54" fmla="*/ 191 w 204"/>
                  <a:gd name="T55" fmla="*/ 81 h 88"/>
                  <a:gd name="T56" fmla="*/ 194 w 204"/>
                  <a:gd name="T57" fmla="*/ 73 h 88"/>
                  <a:gd name="T58" fmla="*/ 197 w 204"/>
                  <a:gd name="T59" fmla="*/ 63 h 88"/>
                  <a:gd name="T60" fmla="*/ 199 w 204"/>
                  <a:gd name="T61" fmla="*/ 53 h 88"/>
                  <a:gd name="T62" fmla="*/ 199 w 204"/>
                  <a:gd name="T63" fmla="*/ 43 h 88"/>
                  <a:gd name="T64" fmla="*/ 204 w 204"/>
                  <a:gd name="T65" fmla="*/ 43 h 88"/>
                  <a:gd name="T66" fmla="*/ 10 w 204"/>
                  <a:gd name="T67" fmla="*/ 0 h 88"/>
                  <a:gd name="T68" fmla="*/ 8 w 204"/>
                  <a:gd name="T69" fmla="*/ 3 h 88"/>
                  <a:gd name="T70" fmla="*/ 5 w 204"/>
                  <a:gd name="T71" fmla="*/ 13 h 88"/>
                  <a:gd name="T72" fmla="*/ 1 w 204"/>
                  <a:gd name="T73" fmla="*/ 23 h 88"/>
                  <a:gd name="T74" fmla="*/ 0 w 204"/>
                  <a:gd name="T75" fmla="*/ 33 h 88"/>
                  <a:gd name="T76" fmla="*/ 0 w 204"/>
                  <a:gd name="T77" fmla="*/ 43 h 88"/>
                  <a:gd name="T78" fmla="*/ 0 w 204"/>
                  <a:gd name="T79" fmla="*/ 50 h 88"/>
                  <a:gd name="T80" fmla="*/ 0 w 204"/>
                  <a:gd name="T81" fmla="*/ 50 h 88"/>
                  <a:gd name="T82" fmla="*/ 1 w 204"/>
                  <a:gd name="T83" fmla="*/ 51 h 88"/>
                  <a:gd name="T84" fmla="*/ 1 w 204"/>
                  <a:gd name="T85" fmla="*/ 51 h 88"/>
                  <a:gd name="T86" fmla="*/ 3 w 204"/>
                  <a:gd name="T87" fmla="*/ 51 h 88"/>
                  <a:gd name="T88" fmla="*/ 3 w 204"/>
                  <a:gd name="T89" fmla="*/ 51 h 88"/>
                  <a:gd name="T90" fmla="*/ 3 w 204"/>
                  <a:gd name="T91" fmla="*/ 51 h 88"/>
                  <a:gd name="T92" fmla="*/ 5 w 204"/>
                  <a:gd name="T93" fmla="*/ 51 h 88"/>
                  <a:gd name="T94" fmla="*/ 5 w 204"/>
                  <a:gd name="T95" fmla="*/ 51 h 88"/>
                  <a:gd name="T96" fmla="*/ 5 w 204"/>
                  <a:gd name="T97" fmla="*/ 43 h 88"/>
                  <a:gd name="T98" fmla="*/ 5 w 204"/>
                  <a:gd name="T99" fmla="*/ 33 h 88"/>
                  <a:gd name="T100" fmla="*/ 6 w 204"/>
                  <a:gd name="T101" fmla="*/ 25 h 88"/>
                  <a:gd name="T102" fmla="*/ 8 w 204"/>
                  <a:gd name="T103" fmla="*/ 15 h 88"/>
                  <a:gd name="T104" fmla="*/ 11 w 204"/>
                  <a:gd name="T105" fmla="*/ 7 h 88"/>
                  <a:gd name="T106" fmla="*/ 15 w 204"/>
                  <a:gd name="T107" fmla="*/ 2 h 88"/>
                  <a:gd name="T108" fmla="*/ 15 w 204"/>
                  <a:gd name="T109" fmla="*/ 0 h 88"/>
                  <a:gd name="T110" fmla="*/ 13 w 204"/>
                  <a:gd name="T111" fmla="*/ 0 h 88"/>
                  <a:gd name="T112" fmla="*/ 13 w 204"/>
                  <a:gd name="T113" fmla="*/ 0 h 88"/>
                  <a:gd name="T114" fmla="*/ 11 w 204"/>
                  <a:gd name="T115" fmla="*/ 0 h 88"/>
                  <a:gd name="T116" fmla="*/ 11 w 204"/>
                  <a:gd name="T117" fmla="*/ 0 h 88"/>
                  <a:gd name="T118" fmla="*/ 11 w 204"/>
                  <a:gd name="T119" fmla="*/ 0 h 88"/>
                  <a:gd name="T120" fmla="*/ 10 w 204"/>
                  <a:gd name="T121" fmla="*/ 0 h 88"/>
                  <a:gd name="T122" fmla="*/ 10 w 204"/>
                  <a:gd name="T123" fmla="*/ 0 h 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4"/>
                  <a:gd name="T187" fmla="*/ 0 h 88"/>
                  <a:gd name="T188" fmla="*/ 204 w 204"/>
                  <a:gd name="T189" fmla="*/ 88 h 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4" h="88">
                    <a:moveTo>
                      <a:pt x="204" y="43"/>
                    </a:moveTo>
                    <a:lnTo>
                      <a:pt x="204" y="33"/>
                    </a:lnTo>
                    <a:lnTo>
                      <a:pt x="202" y="30"/>
                    </a:lnTo>
                    <a:lnTo>
                      <a:pt x="201" y="30"/>
                    </a:lnTo>
                    <a:lnTo>
                      <a:pt x="199" y="30"/>
                    </a:lnTo>
                    <a:lnTo>
                      <a:pt x="197" y="30"/>
                    </a:lnTo>
                    <a:lnTo>
                      <a:pt x="199" y="33"/>
                    </a:lnTo>
                    <a:lnTo>
                      <a:pt x="199" y="43"/>
                    </a:lnTo>
                    <a:lnTo>
                      <a:pt x="204" y="43"/>
                    </a:lnTo>
                    <a:lnTo>
                      <a:pt x="204" y="55"/>
                    </a:lnTo>
                    <a:lnTo>
                      <a:pt x="202" y="65"/>
                    </a:lnTo>
                    <a:lnTo>
                      <a:pt x="199" y="75"/>
                    </a:lnTo>
                    <a:lnTo>
                      <a:pt x="196" y="83"/>
                    </a:lnTo>
                    <a:lnTo>
                      <a:pt x="194" y="88"/>
                    </a:lnTo>
                    <a:lnTo>
                      <a:pt x="192" y="88"/>
                    </a:lnTo>
                    <a:lnTo>
                      <a:pt x="191" y="88"/>
                    </a:lnTo>
                    <a:lnTo>
                      <a:pt x="189" y="88"/>
                    </a:lnTo>
                    <a:lnTo>
                      <a:pt x="191" y="81"/>
                    </a:lnTo>
                    <a:lnTo>
                      <a:pt x="194" y="73"/>
                    </a:lnTo>
                    <a:lnTo>
                      <a:pt x="197" y="63"/>
                    </a:lnTo>
                    <a:lnTo>
                      <a:pt x="199" y="53"/>
                    </a:lnTo>
                    <a:lnTo>
                      <a:pt x="199" y="43"/>
                    </a:lnTo>
                    <a:lnTo>
                      <a:pt x="204" y="43"/>
                    </a:lnTo>
                    <a:close/>
                    <a:moveTo>
                      <a:pt x="10" y="0"/>
                    </a:moveTo>
                    <a:lnTo>
                      <a:pt x="8" y="3"/>
                    </a:lnTo>
                    <a:lnTo>
                      <a:pt x="5" y="13"/>
                    </a:lnTo>
                    <a:lnTo>
                      <a:pt x="1" y="23"/>
                    </a:lnTo>
                    <a:lnTo>
                      <a:pt x="0" y="33"/>
                    </a:lnTo>
                    <a:lnTo>
                      <a:pt x="0" y="43"/>
                    </a:lnTo>
                    <a:lnTo>
                      <a:pt x="0" y="50"/>
                    </a:lnTo>
                    <a:lnTo>
                      <a:pt x="1" y="51"/>
                    </a:lnTo>
                    <a:lnTo>
                      <a:pt x="3" y="51"/>
                    </a:lnTo>
                    <a:lnTo>
                      <a:pt x="5" y="51"/>
                    </a:lnTo>
                    <a:lnTo>
                      <a:pt x="5" y="43"/>
                    </a:lnTo>
                    <a:lnTo>
                      <a:pt x="5" y="33"/>
                    </a:lnTo>
                    <a:lnTo>
                      <a:pt x="6" y="25"/>
                    </a:lnTo>
                    <a:lnTo>
                      <a:pt x="8" y="15"/>
                    </a:lnTo>
                    <a:lnTo>
                      <a:pt x="11" y="7"/>
                    </a:lnTo>
                    <a:lnTo>
                      <a:pt x="15" y="2"/>
                    </a:lnTo>
                    <a:lnTo>
                      <a:pt x="15" y="0"/>
                    </a:lnTo>
                    <a:lnTo>
                      <a:pt x="13" y="0"/>
                    </a:lnTo>
                    <a:lnTo>
                      <a:pt x="11" y="0"/>
                    </a:lnTo>
                    <a:lnTo>
                      <a:pt x="1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3" name="Freeform 425"/>
              <p:cNvSpPr>
                <a:spLocks noEditPoints="1"/>
              </p:cNvSpPr>
              <p:nvPr/>
            </p:nvSpPr>
            <p:spPr bwMode="auto">
              <a:xfrm>
                <a:off x="1931" y="2902"/>
                <a:ext cx="201" cy="88"/>
              </a:xfrm>
              <a:custGeom>
                <a:avLst/>
                <a:gdLst>
                  <a:gd name="T0" fmla="*/ 201 w 201"/>
                  <a:gd name="T1" fmla="*/ 43 h 88"/>
                  <a:gd name="T2" fmla="*/ 200 w 201"/>
                  <a:gd name="T3" fmla="*/ 33 h 88"/>
                  <a:gd name="T4" fmla="*/ 200 w 201"/>
                  <a:gd name="T5" fmla="*/ 30 h 88"/>
                  <a:gd name="T6" fmla="*/ 200 w 201"/>
                  <a:gd name="T7" fmla="*/ 30 h 88"/>
                  <a:gd name="T8" fmla="*/ 198 w 201"/>
                  <a:gd name="T9" fmla="*/ 30 h 88"/>
                  <a:gd name="T10" fmla="*/ 198 w 201"/>
                  <a:gd name="T11" fmla="*/ 30 h 88"/>
                  <a:gd name="T12" fmla="*/ 196 w 201"/>
                  <a:gd name="T13" fmla="*/ 30 h 88"/>
                  <a:gd name="T14" fmla="*/ 196 w 201"/>
                  <a:gd name="T15" fmla="*/ 30 h 88"/>
                  <a:gd name="T16" fmla="*/ 196 w 201"/>
                  <a:gd name="T17" fmla="*/ 30 h 88"/>
                  <a:gd name="T18" fmla="*/ 195 w 201"/>
                  <a:gd name="T19" fmla="*/ 30 h 88"/>
                  <a:gd name="T20" fmla="*/ 195 w 201"/>
                  <a:gd name="T21" fmla="*/ 30 h 88"/>
                  <a:gd name="T22" fmla="*/ 195 w 201"/>
                  <a:gd name="T23" fmla="*/ 35 h 88"/>
                  <a:gd name="T24" fmla="*/ 196 w 201"/>
                  <a:gd name="T25" fmla="*/ 43 h 88"/>
                  <a:gd name="T26" fmla="*/ 201 w 201"/>
                  <a:gd name="T27" fmla="*/ 43 h 88"/>
                  <a:gd name="T28" fmla="*/ 200 w 201"/>
                  <a:gd name="T29" fmla="*/ 55 h 88"/>
                  <a:gd name="T30" fmla="*/ 198 w 201"/>
                  <a:gd name="T31" fmla="*/ 65 h 88"/>
                  <a:gd name="T32" fmla="*/ 196 w 201"/>
                  <a:gd name="T33" fmla="*/ 73 h 88"/>
                  <a:gd name="T34" fmla="*/ 193 w 201"/>
                  <a:gd name="T35" fmla="*/ 83 h 88"/>
                  <a:gd name="T36" fmla="*/ 190 w 201"/>
                  <a:gd name="T37" fmla="*/ 88 h 88"/>
                  <a:gd name="T38" fmla="*/ 190 w 201"/>
                  <a:gd name="T39" fmla="*/ 88 h 88"/>
                  <a:gd name="T40" fmla="*/ 190 w 201"/>
                  <a:gd name="T41" fmla="*/ 88 h 88"/>
                  <a:gd name="T42" fmla="*/ 188 w 201"/>
                  <a:gd name="T43" fmla="*/ 88 h 88"/>
                  <a:gd name="T44" fmla="*/ 188 w 201"/>
                  <a:gd name="T45" fmla="*/ 88 h 88"/>
                  <a:gd name="T46" fmla="*/ 186 w 201"/>
                  <a:gd name="T47" fmla="*/ 88 h 88"/>
                  <a:gd name="T48" fmla="*/ 186 w 201"/>
                  <a:gd name="T49" fmla="*/ 88 h 88"/>
                  <a:gd name="T50" fmla="*/ 185 w 201"/>
                  <a:gd name="T51" fmla="*/ 88 h 88"/>
                  <a:gd name="T52" fmla="*/ 185 w 201"/>
                  <a:gd name="T53" fmla="*/ 88 h 88"/>
                  <a:gd name="T54" fmla="*/ 188 w 201"/>
                  <a:gd name="T55" fmla="*/ 81 h 88"/>
                  <a:gd name="T56" fmla="*/ 191 w 201"/>
                  <a:gd name="T57" fmla="*/ 71 h 88"/>
                  <a:gd name="T58" fmla="*/ 193 w 201"/>
                  <a:gd name="T59" fmla="*/ 63 h 88"/>
                  <a:gd name="T60" fmla="*/ 195 w 201"/>
                  <a:gd name="T61" fmla="*/ 53 h 88"/>
                  <a:gd name="T62" fmla="*/ 196 w 201"/>
                  <a:gd name="T63" fmla="*/ 43 h 88"/>
                  <a:gd name="T64" fmla="*/ 201 w 201"/>
                  <a:gd name="T65" fmla="*/ 43 h 88"/>
                  <a:gd name="T66" fmla="*/ 10 w 201"/>
                  <a:gd name="T67" fmla="*/ 0 h 88"/>
                  <a:gd name="T68" fmla="*/ 9 w 201"/>
                  <a:gd name="T69" fmla="*/ 5 h 88"/>
                  <a:gd name="T70" fmla="*/ 5 w 201"/>
                  <a:gd name="T71" fmla="*/ 15 h 88"/>
                  <a:gd name="T72" fmla="*/ 4 w 201"/>
                  <a:gd name="T73" fmla="*/ 23 h 88"/>
                  <a:gd name="T74" fmla="*/ 2 w 201"/>
                  <a:gd name="T75" fmla="*/ 33 h 88"/>
                  <a:gd name="T76" fmla="*/ 0 w 201"/>
                  <a:gd name="T77" fmla="*/ 43 h 88"/>
                  <a:gd name="T78" fmla="*/ 2 w 201"/>
                  <a:gd name="T79" fmla="*/ 51 h 88"/>
                  <a:gd name="T80" fmla="*/ 2 w 201"/>
                  <a:gd name="T81" fmla="*/ 51 h 88"/>
                  <a:gd name="T82" fmla="*/ 2 w 201"/>
                  <a:gd name="T83" fmla="*/ 51 h 88"/>
                  <a:gd name="T84" fmla="*/ 4 w 201"/>
                  <a:gd name="T85" fmla="*/ 51 h 88"/>
                  <a:gd name="T86" fmla="*/ 4 w 201"/>
                  <a:gd name="T87" fmla="*/ 51 h 88"/>
                  <a:gd name="T88" fmla="*/ 4 w 201"/>
                  <a:gd name="T89" fmla="*/ 53 h 88"/>
                  <a:gd name="T90" fmla="*/ 5 w 201"/>
                  <a:gd name="T91" fmla="*/ 53 h 88"/>
                  <a:gd name="T92" fmla="*/ 5 w 201"/>
                  <a:gd name="T93" fmla="*/ 53 h 88"/>
                  <a:gd name="T94" fmla="*/ 7 w 201"/>
                  <a:gd name="T95" fmla="*/ 53 h 88"/>
                  <a:gd name="T96" fmla="*/ 5 w 201"/>
                  <a:gd name="T97" fmla="*/ 43 h 88"/>
                  <a:gd name="T98" fmla="*/ 7 w 201"/>
                  <a:gd name="T99" fmla="*/ 35 h 88"/>
                  <a:gd name="T100" fmla="*/ 9 w 201"/>
                  <a:gd name="T101" fmla="*/ 25 h 88"/>
                  <a:gd name="T102" fmla="*/ 10 w 201"/>
                  <a:gd name="T103" fmla="*/ 15 h 88"/>
                  <a:gd name="T104" fmla="*/ 14 w 201"/>
                  <a:gd name="T105" fmla="*/ 7 h 88"/>
                  <a:gd name="T106" fmla="*/ 15 w 201"/>
                  <a:gd name="T107" fmla="*/ 2 h 88"/>
                  <a:gd name="T108" fmla="*/ 15 w 201"/>
                  <a:gd name="T109" fmla="*/ 2 h 88"/>
                  <a:gd name="T110" fmla="*/ 15 w 201"/>
                  <a:gd name="T111" fmla="*/ 2 h 88"/>
                  <a:gd name="T112" fmla="*/ 14 w 201"/>
                  <a:gd name="T113" fmla="*/ 2 h 88"/>
                  <a:gd name="T114" fmla="*/ 14 w 201"/>
                  <a:gd name="T115" fmla="*/ 2 h 88"/>
                  <a:gd name="T116" fmla="*/ 14 w 201"/>
                  <a:gd name="T117" fmla="*/ 0 h 88"/>
                  <a:gd name="T118" fmla="*/ 12 w 201"/>
                  <a:gd name="T119" fmla="*/ 0 h 88"/>
                  <a:gd name="T120" fmla="*/ 12 w 201"/>
                  <a:gd name="T121" fmla="*/ 0 h 88"/>
                  <a:gd name="T122" fmla="*/ 10 w 201"/>
                  <a:gd name="T123" fmla="*/ 0 h 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1"/>
                  <a:gd name="T187" fmla="*/ 0 h 88"/>
                  <a:gd name="T188" fmla="*/ 201 w 201"/>
                  <a:gd name="T189" fmla="*/ 88 h 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1" h="88">
                    <a:moveTo>
                      <a:pt x="201" y="43"/>
                    </a:moveTo>
                    <a:lnTo>
                      <a:pt x="200" y="33"/>
                    </a:lnTo>
                    <a:lnTo>
                      <a:pt x="200" y="30"/>
                    </a:lnTo>
                    <a:lnTo>
                      <a:pt x="198" y="30"/>
                    </a:lnTo>
                    <a:lnTo>
                      <a:pt x="196" y="30"/>
                    </a:lnTo>
                    <a:lnTo>
                      <a:pt x="195" y="30"/>
                    </a:lnTo>
                    <a:lnTo>
                      <a:pt x="195" y="35"/>
                    </a:lnTo>
                    <a:lnTo>
                      <a:pt x="196" y="43"/>
                    </a:lnTo>
                    <a:lnTo>
                      <a:pt x="201" y="43"/>
                    </a:lnTo>
                    <a:lnTo>
                      <a:pt x="200" y="55"/>
                    </a:lnTo>
                    <a:lnTo>
                      <a:pt x="198" y="65"/>
                    </a:lnTo>
                    <a:lnTo>
                      <a:pt x="196" y="73"/>
                    </a:lnTo>
                    <a:lnTo>
                      <a:pt x="193" y="83"/>
                    </a:lnTo>
                    <a:lnTo>
                      <a:pt x="190" y="88"/>
                    </a:lnTo>
                    <a:lnTo>
                      <a:pt x="188" y="88"/>
                    </a:lnTo>
                    <a:lnTo>
                      <a:pt x="186" y="88"/>
                    </a:lnTo>
                    <a:lnTo>
                      <a:pt x="185" y="88"/>
                    </a:lnTo>
                    <a:lnTo>
                      <a:pt x="188" y="81"/>
                    </a:lnTo>
                    <a:lnTo>
                      <a:pt x="191" y="71"/>
                    </a:lnTo>
                    <a:lnTo>
                      <a:pt x="193" y="63"/>
                    </a:lnTo>
                    <a:lnTo>
                      <a:pt x="195" y="53"/>
                    </a:lnTo>
                    <a:lnTo>
                      <a:pt x="196" y="43"/>
                    </a:lnTo>
                    <a:lnTo>
                      <a:pt x="201" y="43"/>
                    </a:lnTo>
                    <a:close/>
                    <a:moveTo>
                      <a:pt x="10" y="0"/>
                    </a:moveTo>
                    <a:lnTo>
                      <a:pt x="9" y="5"/>
                    </a:lnTo>
                    <a:lnTo>
                      <a:pt x="5" y="15"/>
                    </a:lnTo>
                    <a:lnTo>
                      <a:pt x="4" y="23"/>
                    </a:lnTo>
                    <a:lnTo>
                      <a:pt x="2" y="33"/>
                    </a:lnTo>
                    <a:lnTo>
                      <a:pt x="0" y="43"/>
                    </a:lnTo>
                    <a:lnTo>
                      <a:pt x="2" y="51"/>
                    </a:lnTo>
                    <a:lnTo>
                      <a:pt x="4" y="51"/>
                    </a:lnTo>
                    <a:lnTo>
                      <a:pt x="4" y="53"/>
                    </a:lnTo>
                    <a:lnTo>
                      <a:pt x="5" y="53"/>
                    </a:lnTo>
                    <a:lnTo>
                      <a:pt x="7" y="53"/>
                    </a:lnTo>
                    <a:lnTo>
                      <a:pt x="5" y="43"/>
                    </a:lnTo>
                    <a:lnTo>
                      <a:pt x="7" y="35"/>
                    </a:lnTo>
                    <a:lnTo>
                      <a:pt x="9" y="25"/>
                    </a:lnTo>
                    <a:lnTo>
                      <a:pt x="10" y="15"/>
                    </a:lnTo>
                    <a:lnTo>
                      <a:pt x="14" y="7"/>
                    </a:lnTo>
                    <a:lnTo>
                      <a:pt x="15" y="2"/>
                    </a:lnTo>
                    <a:lnTo>
                      <a:pt x="14" y="2"/>
                    </a:lnTo>
                    <a:lnTo>
                      <a:pt x="14" y="0"/>
                    </a:lnTo>
                    <a:lnTo>
                      <a:pt x="12" y="0"/>
                    </a:lnTo>
                    <a:lnTo>
                      <a:pt x="1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4" name="Freeform 426"/>
              <p:cNvSpPr>
                <a:spLocks noEditPoints="1"/>
              </p:cNvSpPr>
              <p:nvPr/>
            </p:nvSpPr>
            <p:spPr bwMode="auto">
              <a:xfrm>
                <a:off x="1935" y="2904"/>
                <a:ext cx="194" cy="86"/>
              </a:xfrm>
              <a:custGeom>
                <a:avLst/>
                <a:gdLst>
                  <a:gd name="T0" fmla="*/ 194 w 194"/>
                  <a:gd name="T1" fmla="*/ 41 h 86"/>
                  <a:gd name="T2" fmla="*/ 194 w 194"/>
                  <a:gd name="T3" fmla="*/ 31 h 86"/>
                  <a:gd name="T4" fmla="*/ 192 w 194"/>
                  <a:gd name="T5" fmla="*/ 28 h 86"/>
                  <a:gd name="T6" fmla="*/ 192 w 194"/>
                  <a:gd name="T7" fmla="*/ 28 h 86"/>
                  <a:gd name="T8" fmla="*/ 192 w 194"/>
                  <a:gd name="T9" fmla="*/ 28 h 86"/>
                  <a:gd name="T10" fmla="*/ 191 w 194"/>
                  <a:gd name="T11" fmla="*/ 28 h 86"/>
                  <a:gd name="T12" fmla="*/ 191 w 194"/>
                  <a:gd name="T13" fmla="*/ 28 h 86"/>
                  <a:gd name="T14" fmla="*/ 189 w 194"/>
                  <a:gd name="T15" fmla="*/ 28 h 86"/>
                  <a:gd name="T16" fmla="*/ 189 w 194"/>
                  <a:gd name="T17" fmla="*/ 28 h 86"/>
                  <a:gd name="T18" fmla="*/ 189 w 194"/>
                  <a:gd name="T19" fmla="*/ 28 h 86"/>
                  <a:gd name="T20" fmla="*/ 187 w 194"/>
                  <a:gd name="T21" fmla="*/ 28 h 86"/>
                  <a:gd name="T22" fmla="*/ 189 w 194"/>
                  <a:gd name="T23" fmla="*/ 33 h 86"/>
                  <a:gd name="T24" fmla="*/ 189 w 194"/>
                  <a:gd name="T25" fmla="*/ 41 h 86"/>
                  <a:gd name="T26" fmla="*/ 194 w 194"/>
                  <a:gd name="T27" fmla="*/ 41 h 86"/>
                  <a:gd name="T28" fmla="*/ 194 w 194"/>
                  <a:gd name="T29" fmla="*/ 51 h 86"/>
                  <a:gd name="T30" fmla="*/ 192 w 194"/>
                  <a:gd name="T31" fmla="*/ 61 h 86"/>
                  <a:gd name="T32" fmla="*/ 189 w 194"/>
                  <a:gd name="T33" fmla="*/ 71 h 86"/>
                  <a:gd name="T34" fmla="*/ 186 w 194"/>
                  <a:gd name="T35" fmla="*/ 79 h 86"/>
                  <a:gd name="T36" fmla="*/ 184 w 194"/>
                  <a:gd name="T37" fmla="*/ 86 h 86"/>
                  <a:gd name="T38" fmla="*/ 182 w 194"/>
                  <a:gd name="T39" fmla="*/ 86 h 86"/>
                  <a:gd name="T40" fmla="*/ 182 w 194"/>
                  <a:gd name="T41" fmla="*/ 86 h 86"/>
                  <a:gd name="T42" fmla="*/ 181 w 194"/>
                  <a:gd name="T43" fmla="*/ 86 h 86"/>
                  <a:gd name="T44" fmla="*/ 181 w 194"/>
                  <a:gd name="T45" fmla="*/ 86 h 86"/>
                  <a:gd name="T46" fmla="*/ 181 w 194"/>
                  <a:gd name="T47" fmla="*/ 86 h 86"/>
                  <a:gd name="T48" fmla="*/ 179 w 194"/>
                  <a:gd name="T49" fmla="*/ 86 h 86"/>
                  <a:gd name="T50" fmla="*/ 179 w 194"/>
                  <a:gd name="T51" fmla="*/ 86 h 86"/>
                  <a:gd name="T52" fmla="*/ 177 w 194"/>
                  <a:gd name="T53" fmla="*/ 86 h 86"/>
                  <a:gd name="T54" fmla="*/ 182 w 194"/>
                  <a:gd name="T55" fmla="*/ 78 h 86"/>
                  <a:gd name="T56" fmla="*/ 186 w 194"/>
                  <a:gd name="T57" fmla="*/ 69 h 86"/>
                  <a:gd name="T58" fmla="*/ 187 w 194"/>
                  <a:gd name="T59" fmla="*/ 61 h 86"/>
                  <a:gd name="T60" fmla="*/ 189 w 194"/>
                  <a:gd name="T61" fmla="*/ 51 h 86"/>
                  <a:gd name="T62" fmla="*/ 189 w 194"/>
                  <a:gd name="T63" fmla="*/ 41 h 86"/>
                  <a:gd name="T64" fmla="*/ 194 w 194"/>
                  <a:gd name="T65" fmla="*/ 41 h 86"/>
                  <a:gd name="T66" fmla="*/ 10 w 194"/>
                  <a:gd name="T67" fmla="*/ 0 h 86"/>
                  <a:gd name="T68" fmla="*/ 6 w 194"/>
                  <a:gd name="T69" fmla="*/ 5 h 86"/>
                  <a:gd name="T70" fmla="*/ 3 w 194"/>
                  <a:gd name="T71" fmla="*/ 13 h 86"/>
                  <a:gd name="T72" fmla="*/ 1 w 194"/>
                  <a:gd name="T73" fmla="*/ 23 h 86"/>
                  <a:gd name="T74" fmla="*/ 0 w 194"/>
                  <a:gd name="T75" fmla="*/ 31 h 86"/>
                  <a:gd name="T76" fmla="*/ 0 w 194"/>
                  <a:gd name="T77" fmla="*/ 41 h 86"/>
                  <a:gd name="T78" fmla="*/ 0 w 194"/>
                  <a:gd name="T79" fmla="*/ 49 h 86"/>
                  <a:gd name="T80" fmla="*/ 0 w 194"/>
                  <a:gd name="T81" fmla="*/ 51 h 86"/>
                  <a:gd name="T82" fmla="*/ 1 w 194"/>
                  <a:gd name="T83" fmla="*/ 51 h 86"/>
                  <a:gd name="T84" fmla="*/ 1 w 194"/>
                  <a:gd name="T85" fmla="*/ 51 h 86"/>
                  <a:gd name="T86" fmla="*/ 3 w 194"/>
                  <a:gd name="T87" fmla="*/ 51 h 86"/>
                  <a:gd name="T88" fmla="*/ 3 w 194"/>
                  <a:gd name="T89" fmla="*/ 51 h 86"/>
                  <a:gd name="T90" fmla="*/ 3 w 194"/>
                  <a:gd name="T91" fmla="*/ 51 h 86"/>
                  <a:gd name="T92" fmla="*/ 5 w 194"/>
                  <a:gd name="T93" fmla="*/ 51 h 86"/>
                  <a:gd name="T94" fmla="*/ 5 w 194"/>
                  <a:gd name="T95" fmla="*/ 53 h 86"/>
                  <a:gd name="T96" fmla="*/ 5 w 194"/>
                  <a:gd name="T97" fmla="*/ 51 h 86"/>
                  <a:gd name="T98" fmla="*/ 5 w 194"/>
                  <a:gd name="T99" fmla="*/ 41 h 86"/>
                  <a:gd name="T100" fmla="*/ 5 w 194"/>
                  <a:gd name="T101" fmla="*/ 33 h 86"/>
                  <a:gd name="T102" fmla="*/ 6 w 194"/>
                  <a:gd name="T103" fmla="*/ 23 h 86"/>
                  <a:gd name="T104" fmla="*/ 8 w 194"/>
                  <a:gd name="T105" fmla="*/ 15 h 86"/>
                  <a:gd name="T106" fmla="*/ 11 w 194"/>
                  <a:gd name="T107" fmla="*/ 6 h 86"/>
                  <a:gd name="T108" fmla="*/ 15 w 194"/>
                  <a:gd name="T109" fmla="*/ 1 h 86"/>
                  <a:gd name="T110" fmla="*/ 13 w 194"/>
                  <a:gd name="T111" fmla="*/ 1 h 86"/>
                  <a:gd name="T112" fmla="*/ 13 w 194"/>
                  <a:gd name="T113" fmla="*/ 0 h 86"/>
                  <a:gd name="T114" fmla="*/ 13 w 194"/>
                  <a:gd name="T115" fmla="*/ 0 h 86"/>
                  <a:gd name="T116" fmla="*/ 11 w 194"/>
                  <a:gd name="T117" fmla="*/ 0 h 86"/>
                  <a:gd name="T118" fmla="*/ 11 w 194"/>
                  <a:gd name="T119" fmla="*/ 0 h 86"/>
                  <a:gd name="T120" fmla="*/ 11 w 194"/>
                  <a:gd name="T121" fmla="*/ 0 h 86"/>
                  <a:gd name="T122" fmla="*/ 10 w 194"/>
                  <a:gd name="T123" fmla="*/ 0 h 86"/>
                  <a:gd name="T124" fmla="*/ 10 w 194"/>
                  <a:gd name="T125" fmla="*/ 0 h 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4"/>
                  <a:gd name="T190" fmla="*/ 0 h 86"/>
                  <a:gd name="T191" fmla="*/ 194 w 194"/>
                  <a:gd name="T192" fmla="*/ 86 h 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4" h="86">
                    <a:moveTo>
                      <a:pt x="194" y="41"/>
                    </a:moveTo>
                    <a:lnTo>
                      <a:pt x="194" y="31"/>
                    </a:lnTo>
                    <a:lnTo>
                      <a:pt x="192" y="28"/>
                    </a:lnTo>
                    <a:lnTo>
                      <a:pt x="191" y="28"/>
                    </a:lnTo>
                    <a:lnTo>
                      <a:pt x="189" y="28"/>
                    </a:lnTo>
                    <a:lnTo>
                      <a:pt x="187" y="28"/>
                    </a:lnTo>
                    <a:lnTo>
                      <a:pt x="189" y="33"/>
                    </a:lnTo>
                    <a:lnTo>
                      <a:pt x="189" y="41"/>
                    </a:lnTo>
                    <a:lnTo>
                      <a:pt x="194" y="41"/>
                    </a:lnTo>
                    <a:lnTo>
                      <a:pt x="194" y="51"/>
                    </a:lnTo>
                    <a:lnTo>
                      <a:pt x="192" y="61"/>
                    </a:lnTo>
                    <a:lnTo>
                      <a:pt x="189" y="71"/>
                    </a:lnTo>
                    <a:lnTo>
                      <a:pt x="186" y="79"/>
                    </a:lnTo>
                    <a:lnTo>
                      <a:pt x="184" y="86"/>
                    </a:lnTo>
                    <a:lnTo>
                      <a:pt x="182" y="86"/>
                    </a:lnTo>
                    <a:lnTo>
                      <a:pt x="181" y="86"/>
                    </a:lnTo>
                    <a:lnTo>
                      <a:pt x="179" y="86"/>
                    </a:lnTo>
                    <a:lnTo>
                      <a:pt x="177" y="86"/>
                    </a:lnTo>
                    <a:lnTo>
                      <a:pt x="182" y="78"/>
                    </a:lnTo>
                    <a:lnTo>
                      <a:pt x="186" y="69"/>
                    </a:lnTo>
                    <a:lnTo>
                      <a:pt x="187" y="61"/>
                    </a:lnTo>
                    <a:lnTo>
                      <a:pt x="189" y="51"/>
                    </a:lnTo>
                    <a:lnTo>
                      <a:pt x="189" y="41"/>
                    </a:lnTo>
                    <a:lnTo>
                      <a:pt x="194" y="41"/>
                    </a:lnTo>
                    <a:close/>
                    <a:moveTo>
                      <a:pt x="10" y="0"/>
                    </a:moveTo>
                    <a:lnTo>
                      <a:pt x="6" y="5"/>
                    </a:lnTo>
                    <a:lnTo>
                      <a:pt x="3" y="13"/>
                    </a:lnTo>
                    <a:lnTo>
                      <a:pt x="1" y="23"/>
                    </a:lnTo>
                    <a:lnTo>
                      <a:pt x="0" y="31"/>
                    </a:lnTo>
                    <a:lnTo>
                      <a:pt x="0" y="41"/>
                    </a:lnTo>
                    <a:lnTo>
                      <a:pt x="0" y="49"/>
                    </a:lnTo>
                    <a:lnTo>
                      <a:pt x="0" y="51"/>
                    </a:lnTo>
                    <a:lnTo>
                      <a:pt x="1" y="51"/>
                    </a:lnTo>
                    <a:lnTo>
                      <a:pt x="3" y="51"/>
                    </a:lnTo>
                    <a:lnTo>
                      <a:pt x="5" y="51"/>
                    </a:lnTo>
                    <a:lnTo>
                      <a:pt x="5" y="53"/>
                    </a:lnTo>
                    <a:lnTo>
                      <a:pt x="5" y="51"/>
                    </a:lnTo>
                    <a:lnTo>
                      <a:pt x="5" y="41"/>
                    </a:lnTo>
                    <a:lnTo>
                      <a:pt x="5" y="33"/>
                    </a:lnTo>
                    <a:lnTo>
                      <a:pt x="6" y="23"/>
                    </a:lnTo>
                    <a:lnTo>
                      <a:pt x="8" y="15"/>
                    </a:lnTo>
                    <a:lnTo>
                      <a:pt x="11" y="6"/>
                    </a:lnTo>
                    <a:lnTo>
                      <a:pt x="15" y="1"/>
                    </a:lnTo>
                    <a:lnTo>
                      <a:pt x="13" y="1"/>
                    </a:lnTo>
                    <a:lnTo>
                      <a:pt x="13" y="0"/>
                    </a:lnTo>
                    <a:lnTo>
                      <a:pt x="11" y="0"/>
                    </a:lnTo>
                    <a:lnTo>
                      <a:pt x="1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5" name="Freeform 427"/>
              <p:cNvSpPr>
                <a:spLocks noEditPoints="1"/>
              </p:cNvSpPr>
              <p:nvPr/>
            </p:nvSpPr>
            <p:spPr bwMode="auto">
              <a:xfrm>
                <a:off x="1936" y="2904"/>
                <a:ext cx="191" cy="86"/>
              </a:xfrm>
              <a:custGeom>
                <a:avLst/>
                <a:gdLst>
                  <a:gd name="T0" fmla="*/ 190 w 191"/>
                  <a:gd name="T1" fmla="*/ 33 h 86"/>
                  <a:gd name="T2" fmla="*/ 188 w 191"/>
                  <a:gd name="T3" fmla="*/ 28 h 86"/>
                  <a:gd name="T4" fmla="*/ 188 w 191"/>
                  <a:gd name="T5" fmla="*/ 28 h 86"/>
                  <a:gd name="T6" fmla="*/ 186 w 191"/>
                  <a:gd name="T7" fmla="*/ 28 h 86"/>
                  <a:gd name="T8" fmla="*/ 185 w 191"/>
                  <a:gd name="T9" fmla="*/ 28 h 86"/>
                  <a:gd name="T10" fmla="*/ 185 w 191"/>
                  <a:gd name="T11" fmla="*/ 33 h 86"/>
                  <a:gd name="T12" fmla="*/ 191 w 191"/>
                  <a:gd name="T13" fmla="*/ 41 h 86"/>
                  <a:gd name="T14" fmla="*/ 188 w 191"/>
                  <a:gd name="T15" fmla="*/ 61 h 86"/>
                  <a:gd name="T16" fmla="*/ 183 w 191"/>
                  <a:gd name="T17" fmla="*/ 79 h 86"/>
                  <a:gd name="T18" fmla="*/ 180 w 191"/>
                  <a:gd name="T19" fmla="*/ 86 h 86"/>
                  <a:gd name="T20" fmla="*/ 178 w 191"/>
                  <a:gd name="T21" fmla="*/ 86 h 86"/>
                  <a:gd name="T22" fmla="*/ 176 w 191"/>
                  <a:gd name="T23" fmla="*/ 86 h 86"/>
                  <a:gd name="T24" fmla="*/ 175 w 191"/>
                  <a:gd name="T25" fmla="*/ 86 h 86"/>
                  <a:gd name="T26" fmla="*/ 175 w 191"/>
                  <a:gd name="T27" fmla="*/ 84 h 86"/>
                  <a:gd name="T28" fmla="*/ 181 w 191"/>
                  <a:gd name="T29" fmla="*/ 69 h 86"/>
                  <a:gd name="T30" fmla="*/ 185 w 191"/>
                  <a:gd name="T31" fmla="*/ 51 h 86"/>
                  <a:gd name="T32" fmla="*/ 191 w 191"/>
                  <a:gd name="T33" fmla="*/ 41 h 86"/>
                  <a:gd name="T34" fmla="*/ 9 w 191"/>
                  <a:gd name="T35" fmla="*/ 5 h 86"/>
                  <a:gd name="T36" fmla="*/ 4 w 191"/>
                  <a:gd name="T37" fmla="*/ 23 h 86"/>
                  <a:gd name="T38" fmla="*/ 0 w 191"/>
                  <a:gd name="T39" fmla="*/ 41 h 86"/>
                  <a:gd name="T40" fmla="*/ 2 w 191"/>
                  <a:gd name="T41" fmla="*/ 51 h 86"/>
                  <a:gd name="T42" fmla="*/ 4 w 191"/>
                  <a:gd name="T43" fmla="*/ 51 h 86"/>
                  <a:gd name="T44" fmla="*/ 5 w 191"/>
                  <a:gd name="T45" fmla="*/ 53 h 86"/>
                  <a:gd name="T46" fmla="*/ 5 w 191"/>
                  <a:gd name="T47" fmla="*/ 53 h 86"/>
                  <a:gd name="T48" fmla="*/ 7 w 191"/>
                  <a:gd name="T49" fmla="*/ 51 h 86"/>
                  <a:gd name="T50" fmla="*/ 7 w 191"/>
                  <a:gd name="T51" fmla="*/ 33 h 86"/>
                  <a:gd name="T52" fmla="*/ 10 w 191"/>
                  <a:gd name="T53" fmla="*/ 15 h 86"/>
                  <a:gd name="T54" fmla="*/ 15 w 191"/>
                  <a:gd name="T55" fmla="*/ 1 h 86"/>
                  <a:gd name="T56" fmla="*/ 14 w 191"/>
                  <a:gd name="T57" fmla="*/ 1 h 86"/>
                  <a:gd name="T58" fmla="*/ 14 w 191"/>
                  <a:gd name="T59" fmla="*/ 1 h 86"/>
                  <a:gd name="T60" fmla="*/ 12 w 191"/>
                  <a:gd name="T61" fmla="*/ 0 h 86"/>
                  <a:gd name="T62" fmla="*/ 10 w 191"/>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86"/>
                  <a:gd name="T98" fmla="*/ 191 w 191"/>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86">
                    <a:moveTo>
                      <a:pt x="191" y="41"/>
                    </a:moveTo>
                    <a:lnTo>
                      <a:pt x="190" y="33"/>
                    </a:lnTo>
                    <a:lnTo>
                      <a:pt x="190" y="28"/>
                    </a:lnTo>
                    <a:lnTo>
                      <a:pt x="188" y="28"/>
                    </a:lnTo>
                    <a:lnTo>
                      <a:pt x="186" y="28"/>
                    </a:lnTo>
                    <a:lnTo>
                      <a:pt x="185" y="28"/>
                    </a:lnTo>
                    <a:lnTo>
                      <a:pt x="185" y="33"/>
                    </a:lnTo>
                    <a:lnTo>
                      <a:pt x="186" y="41"/>
                    </a:lnTo>
                    <a:lnTo>
                      <a:pt x="191" y="41"/>
                    </a:lnTo>
                    <a:lnTo>
                      <a:pt x="190" y="51"/>
                    </a:lnTo>
                    <a:lnTo>
                      <a:pt x="188" y="61"/>
                    </a:lnTo>
                    <a:lnTo>
                      <a:pt x="186" y="69"/>
                    </a:lnTo>
                    <a:lnTo>
                      <a:pt x="183" y="79"/>
                    </a:lnTo>
                    <a:lnTo>
                      <a:pt x="180" y="86"/>
                    </a:lnTo>
                    <a:lnTo>
                      <a:pt x="178" y="86"/>
                    </a:lnTo>
                    <a:lnTo>
                      <a:pt x="176" y="86"/>
                    </a:lnTo>
                    <a:lnTo>
                      <a:pt x="175" y="86"/>
                    </a:lnTo>
                    <a:lnTo>
                      <a:pt x="175" y="84"/>
                    </a:lnTo>
                    <a:lnTo>
                      <a:pt x="178" y="76"/>
                    </a:lnTo>
                    <a:lnTo>
                      <a:pt x="181" y="69"/>
                    </a:lnTo>
                    <a:lnTo>
                      <a:pt x="183" y="59"/>
                    </a:lnTo>
                    <a:lnTo>
                      <a:pt x="185" y="51"/>
                    </a:lnTo>
                    <a:lnTo>
                      <a:pt x="186" y="41"/>
                    </a:lnTo>
                    <a:lnTo>
                      <a:pt x="191" y="41"/>
                    </a:lnTo>
                    <a:close/>
                    <a:moveTo>
                      <a:pt x="10" y="0"/>
                    </a:moveTo>
                    <a:lnTo>
                      <a:pt x="9" y="5"/>
                    </a:lnTo>
                    <a:lnTo>
                      <a:pt x="5" y="13"/>
                    </a:lnTo>
                    <a:lnTo>
                      <a:pt x="4" y="23"/>
                    </a:lnTo>
                    <a:lnTo>
                      <a:pt x="2" y="33"/>
                    </a:lnTo>
                    <a:lnTo>
                      <a:pt x="0" y="41"/>
                    </a:lnTo>
                    <a:lnTo>
                      <a:pt x="2" y="51"/>
                    </a:lnTo>
                    <a:lnTo>
                      <a:pt x="4" y="51"/>
                    </a:lnTo>
                    <a:lnTo>
                      <a:pt x="4" y="53"/>
                    </a:lnTo>
                    <a:lnTo>
                      <a:pt x="5" y="53"/>
                    </a:lnTo>
                    <a:lnTo>
                      <a:pt x="7" y="53"/>
                    </a:lnTo>
                    <a:lnTo>
                      <a:pt x="7" y="51"/>
                    </a:lnTo>
                    <a:lnTo>
                      <a:pt x="5" y="41"/>
                    </a:lnTo>
                    <a:lnTo>
                      <a:pt x="7" y="33"/>
                    </a:lnTo>
                    <a:lnTo>
                      <a:pt x="7" y="25"/>
                    </a:lnTo>
                    <a:lnTo>
                      <a:pt x="10" y="15"/>
                    </a:lnTo>
                    <a:lnTo>
                      <a:pt x="14" y="6"/>
                    </a:lnTo>
                    <a:lnTo>
                      <a:pt x="15" y="1"/>
                    </a:lnTo>
                    <a:lnTo>
                      <a:pt x="14" y="1"/>
                    </a:lnTo>
                    <a:lnTo>
                      <a:pt x="12" y="1"/>
                    </a:lnTo>
                    <a:lnTo>
                      <a:pt x="12" y="0"/>
                    </a:lnTo>
                    <a:lnTo>
                      <a:pt x="1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6" name="Freeform 428"/>
              <p:cNvSpPr>
                <a:spLocks noEditPoints="1"/>
              </p:cNvSpPr>
              <p:nvPr/>
            </p:nvSpPr>
            <p:spPr bwMode="auto">
              <a:xfrm>
                <a:off x="1940" y="2905"/>
                <a:ext cx="184" cy="85"/>
              </a:xfrm>
              <a:custGeom>
                <a:avLst/>
                <a:gdLst>
                  <a:gd name="T0" fmla="*/ 184 w 184"/>
                  <a:gd name="T1" fmla="*/ 32 h 85"/>
                  <a:gd name="T2" fmla="*/ 182 w 184"/>
                  <a:gd name="T3" fmla="*/ 27 h 85"/>
                  <a:gd name="T4" fmla="*/ 181 w 184"/>
                  <a:gd name="T5" fmla="*/ 27 h 85"/>
                  <a:gd name="T6" fmla="*/ 179 w 184"/>
                  <a:gd name="T7" fmla="*/ 27 h 85"/>
                  <a:gd name="T8" fmla="*/ 179 w 184"/>
                  <a:gd name="T9" fmla="*/ 27 h 85"/>
                  <a:gd name="T10" fmla="*/ 179 w 184"/>
                  <a:gd name="T11" fmla="*/ 32 h 85"/>
                  <a:gd name="T12" fmla="*/ 184 w 184"/>
                  <a:gd name="T13" fmla="*/ 40 h 85"/>
                  <a:gd name="T14" fmla="*/ 182 w 184"/>
                  <a:gd name="T15" fmla="*/ 60 h 85"/>
                  <a:gd name="T16" fmla="*/ 177 w 184"/>
                  <a:gd name="T17" fmla="*/ 77 h 85"/>
                  <a:gd name="T18" fmla="*/ 172 w 184"/>
                  <a:gd name="T19" fmla="*/ 85 h 85"/>
                  <a:gd name="T20" fmla="*/ 171 w 184"/>
                  <a:gd name="T21" fmla="*/ 85 h 85"/>
                  <a:gd name="T22" fmla="*/ 169 w 184"/>
                  <a:gd name="T23" fmla="*/ 85 h 85"/>
                  <a:gd name="T24" fmla="*/ 167 w 184"/>
                  <a:gd name="T25" fmla="*/ 85 h 85"/>
                  <a:gd name="T26" fmla="*/ 172 w 184"/>
                  <a:gd name="T27" fmla="*/ 75 h 85"/>
                  <a:gd name="T28" fmla="*/ 177 w 184"/>
                  <a:gd name="T29" fmla="*/ 58 h 85"/>
                  <a:gd name="T30" fmla="*/ 179 w 184"/>
                  <a:gd name="T31" fmla="*/ 40 h 85"/>
                  <a:gd name="T32" fmla="*/ 10 w 184"/>
                  <a:gd name="T33" fmla="*/ 0 h 85"/>
                  <a:gd name="T34" fmla="*/ 3 w 184"/>
                  <a:gd name="T35" fmla="*/ 14 h 85"/>
                  <a:gd name="T36" fmla="*/ 0 w 184"/>
                  <a:gd name="T37" fmla="*/ 32 h 85"/>
                  <a:gd name="T38" fmla="*/ 0 w 184"/>
                  <a:gd name="T39" fmla="*/ 50 h 85"/>
                  <a:gd name="T40" fmla="*/ 1 w 184"/>
                  <a:gd name="T41" fmla="*/ 52 h 85"/>
                  <a:gd name="T42" fmla="*/ 1 w 184"/>
                  <a:gd name="T43" fmla="*/ 52 h 85"/>
                  <a:gd name="T44" fmla="*/ 3 w 184"/>
                  <a:gd name="T45" fmla="*/ 52 h 85"/>
                  <a:gd name="T46" fmla="*/ 5 w 184"/>
                  <a:gd name="T47" fmla="*/ 53 h 85"/>
                  <a:gd name="T48" fmla="*/ 5 w 184"/>
                  <a:gd name="T49" fmla="*/ 50 h 85"/>
                  <a:gd name="T50" fmla="*/ 5 w 184"/>
                  <a:gd name="T51" fmla="*/ 32 h 85"/>
                  <a:gd name="T52" fmla="*/ 8 w 184"/>
                  <a:gd name="T53" fmla="*/ 15 h 85"/>
                  <a:gd name="T54" fmla="*/ 15 w 184"/>
                  <a:gd name="T55" fmla="*/ 2 h 85"/>
                  <a:gd name="T56" fmla="*/ 13 w 184"/>
                  <a:gd name="T57" fmla="*/ 2 h 85"/>
                  <a:gd name="T58" fmla="*/ 11 w 184"/>
                  <a:gd name="T59" fmla="*/ 0 h 85"/>
                  <a:gd name="T60" fmla="*/ 10 w 184"/>
                  <a:gd name="T61" fmla="*/ 0 h 85"/>
                  <a:gd name="T62" fmla="*/ 10 w 184"/>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85"/>
                  <a:gd name="T98" fmla="*/ 184 w 184"/>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85">
                    <a:moveTo>
                      <a:pt x="184" y="40"/>
                    </a:moveTo>
                    <a:lnTo>
                      <a:pt x="184" y="32"/>
                    </a:lnTo>
                    <a:lnTo>
                      <a:pt x="182" y="27"/>
                    </a:lnTo>
                    <a:lnTo>
                      <a:pt x="181" y="27"/>
                    </a:lnTo>
                    <a:lnTo>
                      <a:pt x="179" y="27"/>
                    </a:lnTo>
                    <a:lnTo>
                      <a:pt x="177" y="27"/>
                    </a:lnTo>
                    <a:lnTo>
                      <a:pt x="179" y="32"/>
                    </a:lnTo>
                    <a:lnTo>
                      <a:pt x="179" y="40"/>
                    </a:lnTo>
                    <a:lnTo>
                      <a:pt x="184" y="40"/>
                    </a:lnTo>
                    <a:lnTo>
                      <a:pt x="184" y="50"/>
                    </a:lnTo>
                    <a:lnTo>
                      <a:pt x="182" y="60"/>
                    </a:lnTo>
                    <a:lnTo>
                      <a:pt x="181" y="68"/>
                    </a:lnTo>
                    <a:lnTo>
                      <a:pt x="177" y="77"/>
                    </a:lnTo>
                    <a:lnTo>
                      <a:pt x="172" y="85"/>
                    </a:lnTo>
                    <a:lnTo>
                      <a:pt x="171" y="85"/>
                    </a:lnTo>
                    <a:lnTo>
                      <a:pt x="169" y="85"/>
                    </a:lnTo>
                    <a:lnTo>
                      <a:pt x="167" y="85"/>
                    </a:lnTo>
                    <a:lnTo>
                      <a:pt x="172" y="75"/>
                    </a:lnTo>
                    <a:lnTo>
                      <a:pt x="176" y="67"/>
                    </a:lnTo>
                    <a:lnTo>
                      <a:pt x="177" y="58"/>
                    </a:lnTo>
                    <a:lnTo>
                      <a:pt x="179" y="50"/>
                    </a:lnTo>
                    <a:lnTo>
                      <a:pt x="179" y="40"/>
                    </a:lnTo>
                    <a:lnTo>
                      <a:pt x="184" y="40"/>
                    </a:lnTo>
                    <a:close/>
                    <a:moveTo>
                      <a:pt x="10" y="0"/>
                    </a:moveTo>
                    <a:lnTo>
                      <a:pt x="6" y="5"/>
                    </a:lnTo>
                    <a:lnTo>
                      <a:pt x="3" y="14"/>
                    </a:lnTo>
                    <a:lnTo>
                      <a:pt x="1" y="22"/>
                    </a:lnTo>
                    <a:lnTo>
                      <a:pt x="0" y="32"/>
                    </a:lnTo>
                    <a:lnTo>
                      <a:pt x="0" y="40"/>
                    </a:lnTo>
                    <a:lnTo>
                      <a:pt x="0" y="50"/>
                    </a:lnTo>
                    <a:lnTo>
                      <a:pt x="0" y="52"/>
                    </a:lnTo>
                    <a:lnTo>
                      <a:pt x="1" y="52"/>
                    </a:lnTo>
                    <a:lnTo>
                      <a:pt x="3" y="52"/>
                    </a:lnTo>
                    <a:lnTo>
                      <a:pt x="5" y="53"/>
                    </a:lnTo>
                    <a:lnTo>
                      <a:pt x="5" y="50"/>
                    </a:lnTo>
                    <a:lnTo>
                      <a:pt x="5" y="40"/>
                    </a:lnTo>
                    <a:lnTo>
                      <a:pt x="5" y="32"/>
                    </a:lnTo>
                    <a:lnTo>
                      <a:pt x="6" y="24"/>
                    </a:lnTo>
                    <a:lnTo>
                      <a:pt x="8" y="15"/>
                    </a:lnTo>
                    <a:lnTo>
                      <a:pt x="11" y="7"/>
                    </a:lnTo>
                    <a:lnTo>
                      <a:pt x="15" y="2"/>
                    </a:lnTo>
                    <a:lnTo>
                      <a:pt x="13" y="2"/>
                    </a:lnTo>
                    <a:lnTo>
                      <a:pt x="13" y="0"/>
                    </a:lnTo>
                    <a:lnTo>
                      <a:pt x="11" y="0"/>
                    </a:lnTo>
                    <a:lnTo>
                      <a:pt x="1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7" name="Freeform 429"/>
              <p:cNvSpPr>
                <a:spLocks noEditPoints="1"/>
              </p:cNvSpPr>
              <p:nvPr/>
            </p:nvSpPr>
            <p:spPr bwMode="auto">
              <a:xfrm>
                <a:off x="1941" y="2905"/>
                <a:ext cx="181" cy="85"/>
              </a:xfrm>
              <a:custGeom>
                <a:avLst/>
                <a:gdLst>
                  <a:gd name="T0" fmla="*/ 180 w 181"/>
                  <a:gd name="T1" fmla="*/ 32 h 85"/>
                  <a:gd name="T2" fmla="*/ 178 w 181"/>
                  <a:gd name="T3" fmla="*/ 27 h 85"/>
                  <a:gd name="T4" fmla="*/ 178 w 181"/>
                  <a:gd name="T5" fmla="*/ 27 h 85"/>
                  <a:gd name="T6" fmla="*/ 176 w 181"/>
                  <a:gd name="T7" fmla="*/ 27 h 85"/>
                  <a:gd name="T8" fmla="*/ 175 w 181"/>
                  <a:gd name="T9" fmla="*/ 27 h 85"/>
                  <a:gd name="T10" fmla="*/ 175 w 181"/>
                  <a:gd name="T11" fmla="*/ 32 h 85"/>
                  <a:gd name="T12" fmla="*/ 181 w 181"/>
                  <a:gd name="T13" fmla="*/ 40 h 85"/>
                  <a:gd name="T14" fmla="*/ 178 w 181"/>
                  <a:gd name="T15" fmla="*/ 58 h 85"/>
                  <a:gd name="T16" fmla="*/ 173 w 181"/>
                  <a:gd name="T17" fmla="*/ 75 h 85"/>
                  <a:gd name="T18" fmla="*/ 170 w 181"/>
                  <a:gd name="T19" fmla="*/ 85 h 85"/>
                  <a:gd name="T20" fmla="*/ 168 w 181"/>
                  <a:gd name="T21" fmla="*/ 85 h 85"/>
                  <a:gd name="T22" fmla="*/ 166 w 181"/>
                  <a:gd name="T23" fmla="*/ 85 h 85"/>
                  <a:gd name="T24" fmla="*/ 165 w 181"/>
                  <a:gd name="T25" fmla="*/ 85 h 85"/>
                  <a:gd name="T26" fmla="*/ 163 w 181"/>
                  <a:gd name="T27" fmla="*/ 85 h 85"/>
                  <a:gd name="T28" fmla="*/ 171 w 181"/>
                  <a:gd name="T29" fmla="*/ 67 h 85"/>
                  <a:gd name="T30" fmla="*/ 175 w 181"/>
                  <a:gd name="T31" fmla="*/ 50 h 85"/>
                  <a:gd name="T32" fmla="*/ 181 w 181"/>
                  <a:gd name="T33" fmla="*/ 40 h 85"/>
                  <a:gd name="T34" fmla="*/ 9 w 181"/>
                  <a:gd name="T35" fmla="*/ 5 h 85"/>
                  <a:gd name="T36" fmla="*/ 2 w 181"/>
                  <a:gd name="T37" fmla="*/ 24 h 85"/>
                  <a:gd name="T38" fmla="*/ 0 w 181"/>
                  <a:gd name="T39" fmla="*/ 40 h 85"/>
                  <a:gd name="T40" fmla="*/ 2 w 181"/>
                  <a:gd name="T41" fmla="*/ 52 h 85"/>
                  <a:gd name="T42" fmla="*/ 4 w 181"/>
                  <a:gd name="T43" fmla="*/ 53 h 85"/>
                  <a:gd name="T44" fmla="*/ 4 w 181"/>
                  <a:gd name="T45" fmla="*/ 53 h 85"/>
                  <a:gd name="T46" fmla="*/ 5 w 181"/>
                  <a:gd name="T47" fmla="*/ 53 h 85"/>
                  <a:gd name="T48" fmla="*/ 7 w 181"/>
                  <a:gd name="T49" fmla="*/ 53 h 85"/>
                  <a:gd name="T50" fmla="*/ 5 w 181"/>
                  <a:gd name="T51" fmla="*/ 40 h 85"/>
                  <a:gd name="T52" fmla="*/ 7 w 181"/>
                  <a:gd name="T53" fmla="*/ 24 h 85"/>
                  <a:gd name="T54" fmla="*/ 12 w 181"/>
                  <a:gd name="T55" fmla="*/ 9 h 85"/>
                  <a:gd name="T56" fmla="*/ 15 w 181"/>
                  <a:gd name="T57" fmla="*/ 2 h 85"/>
                  <a:gd name="T58" fmla="*/ 14 w 181"/>
                  <a:gd name="T59" fmla="*/ 2 h 85"/>
                  <a:gd name="T60" fmla="*/ 12 w 181"/>
                  <a:gd name="T61" fmla="*/ 2 h 85"/>
                  <a:gd name="T62" fmla="*/ 10 w 181"/>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1"/>
                  <a:gd name="T97" fmla="*/ 0 h 85"/>
                  <a:gd name="T98" fmla="*/ 181 w 181"/>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1" h="85">
                    <a:moveTo>
                      <a:pt x="181" y="40"/>
                    </a:moveTo>
                    <a:lnTo>
                      <a:pt x="180" y="32"/>
                    </a:lnTo>
                    <a:lnTo>
                      <a:pt x="180" y="27"/>
                    </a:lnTo>
                    <a:lnTo>
                      <a:pt x="178" y="27"/>
                    </a:lnTo>
                    <a:lnTo>
                      <a:pt x="176" y="27"/>
                    </a:lnTo>
                    <a:lnTo>
                      <a:pt x="175" y="27"/>
                    </a:lnTo>
                    <a:lnTo>
                      <a:pt x="175" y="32"/>
                    </a:lnTo>
                    <a:lnTo>
                      <a:pt x="176" y="40"/>
                    </a:lnTo>
                    <a:lnTo>
                      <a:pt x="181" y="40"/>
                    </a:lnTo>
                    <a:lnTo>
                      <a:pt x="180" y="50"/>
                    </a:lnTo>
                    <a:lnTo>
                      <a:pt x="178" y="58"/>
                    </a:lnTo>
                    <a:lnTo>
                      <a:pt x="176" y="68"/>
                    </a:lnTo>
                    <a:lnTo>
                      <a:pt x="173" y="75"/>
                    </a:lnTo>
                    <a:lnTo>
                      <a:pt x="170" y="83"/>
                    </a:lnTo>
                    <a:lnTo>
                      <a:pt x="170" y="85"/>
                    </a:lnTo>
                    <a:lnTo>
                      <a:pt x="168" y="85"/>
                    </a:lnTo>
                    <a:lnTo>
                      <a:pt x="166" y="85"/>
                    </a:lnTo>
                    <a:lnTo>
                      <a:pt x="165" y="85"/>
                    </a:lnTo>
                    <a:lnTo>
                      <a:pt x="163" y="85"/>
                    </a:lnTo>
                    <a:lnTo>
                      <a:pt x="168" y="73"/>
                    </a:lnTo>
                    <a:lnTo>
                      <a:pt x="171" y="67"/>
                    </a:lnTo>
                    <a:lnTo>
                      <a:pt x="173" y="58"/>
                    </a:lnTo>
                    <a:lnTo>
                      <a:pt x="175" y="50"/>
                    </a:lnTo>
                    <a:lnTo>
                      <a:pt x="176" y="40"/>
                    </a:lnTo>
                    <a:lnTo>
                      <a:pt x="181" y="40"/>
                    </a:lnTo>
                    <a:close/>
                    <a:moveTo>
                      <a:pt x="10" y="0"/>
                    </a:moveTo>
                    <a:lnTo>
                      <a:pt x="9" y="5"/>
                    </a:lnTo>
                    <a:lnTo>
                      <a:pt x="5" y="14"/>
                    </a:lnTo>
                    <a:lnTo>
                      <a:pt x="2" y="24"/>
                    </a:lnTo>
                    <a:lnTo>
                      <a:pt x="2" y="32"/>
                    </a:lnTo>
                    <a:lnTo>
                      <a:pt x="0" y="40"/>
                    </a:lnTo>
                    <a:lnTo>
                      <a:pt x="2" y="50"/>
                    </a:lnTo>
                    <a:lnTo>
                      <a:pt x="2" y="52"/>
                    </a:lnTo>
                    <a:lnTo>
                      <a:pt x="4" y="53"/>
                    </a:lnTo>
                    <a:lnTo>
                      <a:pt x="5" y="53"/>
                    </a:lnTo>
                    <a:lnTo>
                      <a:pt x="7" y="53"/>
                    </a:lnTo>
                    <a:lnTo>
                      <a:pt x="7" y="50"/>
                    </a:lnTo>
                    <a:lnTo>
                      <a:pt x="5" y="40"/>
                    </a:lnTo>
                    <a:lnTo>
                      <a:pt x="7" y="32"/>
                    </a:lnTo>
                    <a:lnTo>
                      <a:pt x="7" y="24"/>
                    </a:lnTo>
                    <a:lnTo>
                      <a:pt x="10" y="15"/>
                    </a:lnTo>
                    <a:lnTo>
                      <a:pt x="12" y="9"/>
                    </a:lnTo>
                    <a:lnTo>
                      <a:pt x="15" y="2"/>
                    </a:lnTo>
                    <a:lnTo>
                      <a:pt x="14" y="2"/>
                    </a:lnTo>
                    <a:lnTo>
                      <a:pt x="12" y="2"/>
                    </a:lnTo>
                    <a:lnTo>
                      <a:pt x="10"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8" name="Freeform 430"/>
              <p:cNvSpPr>
                <a:spLocks noEditPoints="1"/>
              </p:cNvSpPr>
              <p:nvPr/>
            </p:nvSpPr>
            <p:spPr bwMode="auto">
              <a:xfrm>
                <a:off x="1945" y="2907"/>
                <a:ext cx="174" cy="83"/>
              </a:xfrm>
              <a:custGeom>
                <a:avLst/>
                <a:gdLst>
                  <a:gd name="T0" fmla="*/ 174 w 174"/>
                  <a:gd name="T1" fmla="*/ 38 h 83"/>
                  <a:gd name="T2" fmla="*/ 174 w 174"/>
                  <a:gd name="T3" fmla="*/ 30 h 83"/>
                  <a:gd name="T4" fmla="*/ 172 w 174"/>
                  <a:gd name="T5" fmla="*/ 25 h 83"/>
                  <a:gd name="T6" fmla="*/ 172 w 174"/>
                  <a:gd name="T7" fmla="*/ 25 h 83"/>
                  <a:gd name="T8" fmla="*/ 172 w 174"/>
                  <a:gd name="T9" fmla="*/ 25 h 83"/>
                  <a:gd name="T10" fmla="*/ 171 w 174"/>
                  <a:gd name="T11" fmla="*/ 25 h 83"/>
                  <a:gd name="T12" fmla="*/ 171 w 174"/>
                  <a:gd name="T13" fmla="*/ 25 h 83"/>
                  <a:gd name="T14" fmla="*/ 169 w 174"/>
                  <a:gd name="T15" fmla="*/ 25 h 83"/>
                  <a:gd name="T16" fmla="*/ 169 w 174"/>
                  <a:gd name="T17" fmla="*/ 25 h 83"/>
                  <a:gd name="T18" fmla="*/ 169 w 174"/>
                  <a:gd name="T19" fmla="*/ 25 h 83"/>
                  <a:gd name="T20" fmla="*/ 167 w 174"/>
                  <a:gd name="T21" fmla="*/ 25 h 83"/>
                  <a:gd name="T22" fmla="*/ 169 w 174"/>
                  <a:gd name="T23" fmla="*/ 38 h 83"/>
                  <a:gd name="T24" fmla="*/ 174 w 174"/>
                  <a:gd name="T25" fmla="*/ 38 h 83"/>
                  <a:gd name="T26" fmla="*/ 174 w 174"/>
                  <a:gd name="T27" fmla="*/ 48 h 83"/>
                  <a:gd name="T28" fmla="*/ 172 w 174"/>
                  <a:gd name="T29" fmla="*/ 56 h 83"/>
                  <a:gd name="T30" fmla="*/ 171 w 174"/>
                  <a:gd name="T31" fmla="*/ 65 h 83"/>
                  <a:gd name="T32" fmla="*/ 167 w 174"/>
                  <a:gd name="T33" fmla="*/ 73 h 83"/>
                  <a:gd name="T34" fmla="*/ 162 w 174"/>
                  <a:gd name="T35" fmla="*/ 83 h 83"/>
                  <a:gd name="T36" fmla="*/ 161 w 174"/>
                  <a:gd name="T37" fmla="*/ 83 h 83"/>
                  <a:gd name="T38" fmla="*/ 161 w 174"/>
                  <a:gd name="T39" fmla="*/ 83 h 83"/>
                  <a:gd name="T40" fmla="*/ 159 w 174"/>
                  <a:gd name="T41" fmla="*/ 83 h 83"/>
                  <a:gd name="T42" fmla="*/ 159 w 174"/>
                  <a:gd name="T43" fmla="*/ 83 h 83"/>
                  <a:gd name="T44" fmla="*/ 159 w 174"/>
                  <a:gd name="T45" fmla="*/ 83 h 83"/>
                  <a:gd name="T46" fmla="*/ 157 w 174"/>
                  <a:gd name="T47" fmla="*/ 83 h 83"/>
                  <a:gd name="T48" fmla="*/ 157 w 174"/>
                  <a:gd name="T49" fmla="*/ 83 h 83"/>
                  <a:gd name="T50" fmla="*/ 156 w 174"/>
                  <a:gd name="T51" fmla="*/ 83 h 83"/>
                  <a:gd name="T52" fmla="*/ 162 w 174"/>
                  <a:gd name="T53" fmla="*/ 71 h 83"/>
                  <a:gd name="T54" fmla="*/ 167 w 174"/>
                  <a:gd name="T55" fmla="*/ 55 h 83"/>
                  <a:gd name="T56" fmla="*/ 169 w 174"/>
                  <a:gd name="T57" fmla="*/ 38 h 83"/>
                  <a:gd name="T58" fmla="*/ 174 w 174"/>
                  <a:gd name="T59" fmla="*/ 38 h 83"/>
                  <a:gd name="T60" fmla="*/ 10 w 174"/>
                  <a:gd name="T61" fmla="*/ 0 h 83"/>
                  <a:gd name="T62" fmla="*/ 6 w 174"/>
                  <a:gd name="T63" fmla="*/ 5 h 83"/>
                  <a:gd name="T64" fmla="*/ 3 w 174"/>
                  <a:gd name="T65" fmla="*/ 13 h 83"/>
                  <a:gd name="T66" fmla="*/ 1 w 174"/>
                  <a:gd name="T67" fmla="*/ 22 h 83"/>
                  <a:gd name="T68" fmla="*/ 0 w 174"/>
                  <a:gd name="T69" fmla="*/ 30 h 83"/>
                  <a:gd name="T70" fmla="*/ 0 w 174"/>
                  <a:gd name="T71" fmla="*/ 38 h 83"/>
                  <a:gd name="T72" fmla="*/ 0 w 174"/>
                  <a:gd name="T73" fmla="*/ 48 h 83"/>
                  <a:gd name="T74" fmla="*/ 0 w 174"/>
                  <a:gd name="T75" fmla="*/ 51 h 83"/>
                  <a:gd name="T76" fmla="*/ 1 w 174"/>
                  <a:gd name="T77" fmla="*/ 51 h 83"/>
                  <a:gd name="T78" fmla="*/ 1 w 174"/>
                  <a:gd name="T79" fmla="*/ 51 h 83"/>
                  <a:gd name="T80" fmla="*/ 3 w 174"/>
                  <a:gd name="T81" fmla="*/ 51 h 83"/>
                  <a:gd name="T82" fmla="*/ 3 w 174"/>
                  <a:gd name="T83" fmla="*/ 53 h 83"/>
                  <a:gd name="T84" fmla="*/ 3 w 174"/>
                  <a:gd name="T85" fmla="*/ 53 h 83"/>
                  <a:gd name="T86" fmla="*/ 5 w 174"/>
                  <a:gd name="T87" fmla="*/ 53 h 83"/>
                  <a:gd name="T88" fmla="*/ 5 w 174"/>
                  <a:gd name="T89" fmla="*/ 53 h 83"/>
                  <a:gd name="T90" fmla="*/ 6 w 174"/>
                  <a:gd name="T91" fmla="*/ 53 h 83"/>
                  <a:gd name="T92" fmla="*/ 5 w 174"/>
                  <a:gd name="T93" fmla="*/ 38 h 83"/>
                  <a:gd name="T94" fmla="*/ 6 w 174"/>
                  <a:gd name="T95" fmla="*/ 22 h 83"/>
                  <a:gd name="T96" fmla="*/ 11 w 174"/>
                  <a:gd name="T97" fmla="*/ 7 h 83"/>
                  <a:gd name="T98" fmla="*/ 13 w 174"/>
                  <a:gd name="T99" fmla="*/ 2 h 83"/>
                  <a:gd name="T100" fmla="*/ 13 w 174"/>
                  <a:gd name="T101" fmla="*/ 2 h 83"/>
                  <a:gd name="T102" fmla="*/ 13 w 174"/>
                  <a:gd name="T103" fmla="*/ 2 h 83"/>
                  <a:gd name="T104" fmla="*/ 11 w 174"/>
                  <a:gd name="T105" fmla="*/ 2 h 83"/>
                  <a:gd name="T106" fmla="*/ 11 w 174"/>
                  <a:gd name="T107" fmla="*/ 0 h 83"/>
                  <a:gd name="T108" fmla="*/ 11 w 174"/>
                  <a:gd name="T109" fmla="*/ 0 h 83"/>
                  <a:gd name="T110" fmla="*/ 10 w 174"/>
                  <a:gd name="T111" fmla="*/ 0 h 83"/>
                  <a:gd name="T112" fmla="*/ 10 w 174"/>
                  <a:gd name="T113" fmla="*/ 0 h 83"/>
                  <a:gd name="T114" fmla="*/ 10 w 174"/>
                  <a:gd name="T115" fmla="*/ 0 h 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
                  <a:gd name="T175" fmla="*/ 0 h 83"/>
                  <a:gd name="T176" fmla="*/ 174 w 174"/>
                  <a:gd name="T177" fmla="*/ 83 h 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 h="83">
                    <a:moveTo>
                      <a:pt x="174" y="38"/>
                    </a:moveTo>
                    <a:lnTo>
                      <a:pt x="174" y="30"/>
                    </a:lnTo>
                    <a:lnTo>
                      <a:pt x="172" y="25"/>
                    </a:lnTo>
                    <a:lnTo>
                      <a:pt x="171" y="25"/>
                    </a:lnTo>
                    <a:lnTo>
                      <a:pt x="169" y="25"/>
                    </a:lnTo>
                    <a:lnTo>
                      <a:pt x="167" y="25"/>
                    </a:lnTo>
                    <a:lnTo>
                      <a:pt x="169" y="38"/>
                    </a:lnTo>
                    <a:lnTo>
                      <a:pt x="174" y="38"/>
                    </a:lnTo>
                    <a:lnTo>
                      <a:pt x="174" y="48"/>
                    </a:lnTo>
                    <a:lnTo>
                      <a:pt x="172" y="56"/>
                    </a:lnTo>
                    <a:lnTo>
                      <a:pt x="171" y="65"/>
                    </a:lnTo>
                    <a:lnTo>
                      <a:pt x="167" y="73"/>
                    </a:lnTo>
                    <a:lnTo>
                      <a:pt x="162" y="83"/>
                    </a:lnTo>
                    <a:lnTo>
                      <a:pt x="161" y="83"/>
                    </a:lnTo>
                    <a:lnTo>
                      <a:pt x="159" y="83"/>
                    </a:lnTo>
                    <a:lnTo>
                      <a:pt x="157" y="83"/>
                    </a:lnTo>
                    <a:lnTo>
                      <a:pt x="156" y="83"/>
                    </a:lnTo>
                    <a:lnTo>
                      <a:pt x="162" y="71"/>
                    </a:lnTo>
                    <a:lnTo>
                      <a:pt x="167" y="55"/>
                    </a:lnTo>
                    <a:lnTo>
                      <a:pt x="169" y="38"/>
                    </a:lnTo>
                    <a:lnTo>
                      <a:pt x="174" y="38"/>
                    </a:lnTo>
                    <a:close/>
                    <a:moveTo>
                      <a:pt x="10" y="0"/>
                    </a:moveTo>
                    <a:lnTo>
                      <a:pt x="6" y="5"/>
                    </a:lnTo>
                    <a:lnTo>
                      <a:pt x="3" y="13"/>
                    </a:lnTo>
                    <a:lnTo>
                      <a:pt x="1" y="22"/>
                    </a:lnTo>
                    <a:lnTo>
                      <a:pt x="0" y="30"/>
                    </a:lnTo>
                    <a:lnTo>
                      <a:pt x="0" y="38"/>
                    </a:lnTo>
                    <a:lnTo>
                      <a:pt x="0" y="48"/>
                    </a:lnTo>
                    <a:lnTo>
                      <a:pt x="0" y="51"/>
                    </a:lnTo>
                    <a:lnTo>
                      <a:pt x="1" y="51"/>
                    </a:lnTo>
                    <a:lnTo>
                      <a:pt x="3" y="51"/>
                    </a:lnTo>
                    <a:lnTo>
                      <a:pt x="3" y="53"/>
                    </a:lnTo>
                    <a:lnTo>
                      <a:pt x="5" y="53"/>
                    </a:lnTo>
                    <a:lnTo>
                      <a:pt x="6" y="53"/>
                    </a:lnTo>
                    <a:lnTo>
                      <a:pt x="5" y="38"/>
                    </a:lnTo>
                    <a:lnTo>
                      <a:pt x="6" y="22"/>
                    </a:lnTo>
                    <a:lnTo>
                      <a:pt x="11" y="7"/>
                    </a:lnTo>
                    <a:lnTo>
                      <a:pt x="13" y="2"/>
                    </a:lnTo>
                    <a:lnTo>
                      <a:pt x="11" y="2"/>
                    </a:lnTo>
                    <a:lnTo>
                      <a:pt x="11" y="0"/>
                    </a:lnTo>
                    <a:lnTo>
                      <a:pt x="10"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29" name="Freeform 431"/>
              <p:cNvSpPr>
                <a:spLocks noEditPoints="1"/>
              </p:cNvSpPr>
              <p:nvPr/>
            </p:nvSpPr>
            <p:spPr bwMode="auto">
              <a:xfrm>
                <a:off x="1946" y="2907"/>
                <a:ext cx="171" cy="83"/>
              </a:xfrm>
              <a:custGeom>
                <a:avLst/>
                <a:gdLst>
                  <a:gd name="T0" fmla="*/ 171 w 171"/>
                  <a:gd name="T1" fmla="*/ 38 h 83"/>
                  <a:gd name="T2" fmla="*/ 170 w 171"/>
                  <a:gd name="T3" fmla="*/ 30 h 83"/>
                  <a:gd name="T4" fmla="*/ 170 w 171"/>
                  <a:gd name="T5" fmla="*/ 25 h 83"/>
                  <a:gd name="T6" fmla="*/ 168 w 171"/>
                  <a:gd name="T7" fmla="*/ 25 h 83"/>
                  <a:gd name="T8" fmla="*/ 168 w 171"/>
                  <a:gd name="T9" fmla="*/ 25 h 83"/>
                  <a:gd name="T10" fmla="*/ 168 w 171"/>
                  <a:gd name="T11" fmla="*/ 25 h 83"/>
                  <a:gd name="T12" fmla="*/ 166 w 171"/>
                  <a:gd name="T13" fmla="*/ 25 h 83"/>
                  <a:gd name="T14" fmla="*/ 166 w 171"/>
                  <a:gd name="T15" fmla="*/ 25 h 83"/>
                  <a:gd name="T16" fmla="*/ 165 w 171"/>
                  <a:gd name="T17" fmla="*/ 25 h 83"/>
                  <a:gd name="T18" fmla="*/ 165 w 171"/>
                  <a:gd name="T19" fmla="*/ 25 h 83"/>
                  <a:gd name="T20" fmla="*/ 165 w 171"/>
                  <a:gd name="T21" fmla="*/ 25 h 83"/>
                  <a:gd name="T22" fmla="*/ 165 w 171"/>
                  <a:gd name="T23" fmla="*/ 38 h 83"/>
                  <a:gd name="T24" fmla="*/ 171 w 171"/>
                  <a:gd name="T25" fmla="*/ 38 h 83"/>
                  <a:gd name="T26" fmla="*/ 170 w 171"/>
                  <a:gd name="T27" fmla="*/ 48 h 83"/>
                  <a:gd name="T28" fmla="*/ 168 w 171"/>
                  <a:gd name="T29" fmla="*/ 56 h 83"/>
                  <a:gd name="T30" fmla="*/ 166 w 171"/>
                  <a:gd name="T31" fmla="*/ 65 h 83"/>
                  <a:gd name="T32" fmla="*/ 163 w 171"/>
                  <a:gd name="T33" fmla="*/ 71 h 83"/>
                  <a:gd name="T34" fmla="*/ 158 w 171"/>
                  <a:gd name="T35" fmla="*/ 83 h 83"/>
                  <a:gd name="T36" fmla="*/ 158 w 171"/>
                  <a:gd name="T37" fmla="*/ 83 h 83"/>
                  <a:gd name="T38" fmla="*/ 156 w 171"/>
                  <a:gd name="T39" fmla="*/ 83 h 83"/>
                  <a:gd name="T40" fmla="*/ 156 w 171"/>
                  <a:gd name="T41" fmla="*/ 83 h 83"/>
                  <a:gd name="T42" fmla="*/ 155 w 171"/>
                  <a:gd name="T43" fmla="*/ 83 h 83"/>
                  <a:gd name="T44" fmla="*/ 155 w 171"/>
                  <a:gd name="T45" fmla="*/ 83 h 83"/>
                  <a:gd name="T46" fmla="*/ 153 w 171"/>
                  <a:gd name="T47" fmla="*/ 83 h 83"/>
                  <a:gd name="T48" fmla="*/ 153 w 171"/>
                  <a:gd name="T49" fmla="*/ 83 h 83"/>
                  <a:gd name="T50" fmla="*/ 151 w 171"/>
                  <a:gd name="T51" fmla="*/ 83 h 83"/>
                  <a:gd name="T52" fmla="*/ 160 w 171"/>
                  <a:gd name="T53" fmla="*/ 70 h 83"/>
                  <a:gd name="T54" fmla="*/ 165 w 171"/>
                  <a:gd name="T55" fmla="*/ 55 h 83"/>
                  <a:gd name="T56" fmla="*/ 165 w 171"/>
                  <a:gd name="T57" fmla="*/ 38 h 83"/>
                  <a:gd name="T58" fmla="*/ 171 w 171"/>
                  <a:gd name="T59" fmla="*/ 38 h 83"/>
                  <a:gd name="T60" fmla="*/ 10 w 171"/>
                  <a:gd name="T61" fmla="*/ 0 h 83"/>
                  <a:gd name="T62" fmla="*/ 7 w 171"/>
                  <a:gd name="T63" fmla="*/ 7 h 83"/>
                  <a:gd name="T64" fmla="*/ 5 w 171"/>
                  <a:gd name="T65" fmla="*/ 13 h 83"/>
                  <a:gd name="T66" fmla="*/ 2 w 171"/>
                  <a:gd name="T67" fmla="*/ 22 h 83"/>
                  <a:gd name="T68" fmla="*/ 2 w 171"/>
                  <a:gd name="T69" fmla="*/ 30 h 83"/>
                  <a:gd name="T70" fmla="*/ 0 w 171"/>
                  <a:gd name="T71" fmla="*/ 38 h 83"/>
                  <a:gd name="T72" fmla="*/ 2 w 171"/>
                  <a:gd name="T73" fmla="*/ 48 h 83"/>
                  <a:gd name="T74" fmla="*/ 2 w 171"/>
                  <a:gd name="T75" fmla="*/ 51 h 83"/>
                  <a:gd name="T76" fmla="*/ 2 w 171"/>
                  <a:gd name="T77" fmla="*/ 53 h 83"/>
                  <a:gd name="T78" fmla="*/ 4 w 171"/>
                  <a:gd name="T79" fmla="*/ 53 h 83"/>
                  <a:gd name="T80" fmla="*/ 4 w 171"/>
                  <a:gd name="T81" fmla="*/ 53 h 83"/>
                  <a:gd name="T82" fmla="*/ 5 w 171"/>
                  <a:gd name="T83" fmla="*/ 53 h 83"/>
                  <a:gd name="T84" fmla="*/ 5 w 171"/>
                  <a:gd name="T85" fmla="*/ 53 h 83"/>
                  <a:gd name="T86" fmla="*/ 5 w 171"/>
                  <a:gd name="T87" fmla="*/ 55 h 83"/>
                  <a:gd name="T88" fmla="*/ 7 w 171"/>
                  <a:gd name="T89" fmla="*/ 55 h 83"/>
                  <a:gd name="T90" fmla="*/ 7 w 171"/>
                  <a:gd name="T91" fmla="*/ 55 h 83"/>
                  <a:gd name="T92" fmla="*/ 5 w 171"/>
                  <a:gd name="T93" fmla="*/ 38 h 83"/>
                  <a:gd name="T94" fmla="*/ 7 w 171"/>
                  <a:gd name="T95" fmla="*/ 23 h 83"/>
                  <a:gd name="T96" fmla="*/ 12 w 171"/>
                  <a:gd name="T97" fmla="*/ 8 h 83"/>
                  <a:gd name="T98" fmla="*/ 15 w 171"/>
                  <a:gd name="T99" fmla="*/ 3 h 83"/>
                  <a:gd name="T100" fmla="*/ 15 w 171"/>
                  <a:gd name="T101" fmla="*/ 2 h 83"/>
                  <a:gd name="T102" fmla="*/ 14 w 171"/>
                  <a:gd name="T103" fmla="*/ 2 h 83"/>
                  <a:gd name="T104" fmla="*/ 14 w 171"/>
                  <a:gd name="T105" fmla="*/ 2 h 83"/>
                  <a:gd name="T106" fmla="*/ 12 w 171"/>
                  <a:gd name="T107" fmla="*/ 2 h 83"/>
                  <a:gd name="T108" fmla="*/ 12 w 171"/>
                  <a:gd name="T109" fmla="*/ 2 h 83"/>
                  <a:gd name="T110" fmla="*/ 12 w 171"/>
                  <a:gd name="T111" fmla="*/ 2 h 83"/>
                  <a:gd name="T112" fmla="*/ 10 w 171"/>
                  <a:gd name="T113" fmla="*/ 2 h 83"/>
                  <a:gd name="T114" fmla="*/ 10 w 171"/>
                  <a:gd name="T115" fmla="*/ 0 h 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83"/>
                  <a:gd name="T176" fmla="*/ 171 w 171"/>
                  <a:gd name="T177" fmla="*/ 83 h 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83">
                    <a:moveTo>
                      <a:pt x="171" y="38"/>
                    </a:moveTo>
                    <a:lnTo>
                      <a:pt x="170" y="30"/>
                    </a:lnTo>
                    <a:lnTo>
                      <a:pt x="170" y="25"/>
                    </a:lnTo>
                    <a:lnTo>
                      <a:pt x="168" y="25"/>
                    </a:lnTo>
                    <a:lnTo>
                      <a:pt x="166" y="25"/>
                    </a:lnTo>
                    <a:lnTo>
                      <a:pt x="165" y="25"/>
                    </a:lnTo>
                    <a:lnTo>
                      <a:pt x="165" y="38"/>
                    </a:lnTo>
                    <a:lnTo>
                      <a:pt x="171" y="38"/>
                    </a:lnTo>
                    <a:lnTo>
                      <a:pt x="170" y="48"/>
                    </a:lnTo>
                    <a:lnTo>
                      <a:pt x="168" y="56"/>
                    </a:lnTo>
                    <a:lnTo>
                      <a:pt x="166" y="65"/>
                    </a:lnTo>
                    <a:lnTo>
                      <a:pt x="163" y="71"/>
                    </a:lnTo>
                    <a:lnTo>
                      <a:pt x="158" y="83"/>
                    </a:lnTo>
                    <a:lnTo>
                      <a:pt x="156" y="83"/>
                    </a:lnTo>
                    <a:lnTo>
                      <a:pt x="155" y="83"/>
                    </a:lnTo>
                    <a:lnTo>
                      <a:pt x="153" y="83"/>
                    </a:lnTo>
                    <a:lnTo>
                      <a:pt x="151" y="83"/>
                    </a:lnTo>
                    <a:lnTo>
                      <a:pt x="160" y="70"/>
                    </a:lnTo>
                    <a:lnTo>
                      <a:pt x="165" y="55"/>
                    </a:lnTo>
                    <a:lnTo>
                      <a:pt x="165" y="38"/>
                    </a:lnTo>
                    <a:lnTo>
                      <a:pt x="171" y="38"/>
                    </a:lnTo>
                    <a:close/>
                    <a:moveTo>
                      <a:pt x="10" y="0"/>
                    </a:moveTo>
                    <a:lnTo>
                      <a:pt x="7" y="7"/>
                    </a:lnTo>
                    <a:lnTo>
                      <a:pt x="5" y="13"/>
                    </a:lnTo>
                    <a:lnTo>
                      <a:pt x="2" y="22"/>
                    </a:lnTo>
                    <a:lnTo>
                      <a:pt x="2" y="30"/>
                    </a:lnTo>
                    <a:lnTo>
                      <a:pt x="0" y="38"/>
                    </a:lnTo>
                    <a:lnTo>
                      <a:pt x="2" y="48"/>
                    </a:lnTo>
                    <a:lnTo>
                      <a:pt x="2" y="51"/>
                    </a:lnTo>
                    <a:lnTo>
                      <a:pt x="2" y="53"/>
                    </a:lnTo>
                    <a:lnTo>
                      <a:pt x="4" y="53"/>
                    </a:lnTo>
                    <a:lnTo>
                      <a:pt x="5" y="53"/>
                    </a:lnTo>
                    <a:lnTo>
                      <a:pt x="5" y="55"/>
                    </a:lnTo>
                    <a:lnTo>
                      <a:pt x="7" y="55"/>
                    </a:lnTo>
                    <a:lnTo>
                      <a:pt x="5" y="38"/>
                    </a:lnTo>
                    <a:lnTo>
                      <a:pt x="7" y="23"/>
                    </a:lnTo>
                    <a:lnTo>
                      <a:pt x="12" y="8"/>
                    </a:lnTo>
                    <a:lnTo>
                      <a:pt x="15" y="3"/>
                    </a:lnTo>
                    <a:lnTo>
                      <a:pt x="15" y="2"/>
                    </a:lnTo>
                    <a:lnTo>
                      <a:pt x="14" y="2"/>
                    </a:lnTo>
                    <a:lnTo>
                      <a:pt x="12" y="2"/>
                    </a:lnTo>
                    <a:lnTo>
                      <a:pt x="10" y="2"/>
                    </a:lnTo>
                    <a:lnTo>
                      <a:pt x="10"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0" name="Freeform 432"/>
              <p:cNvSpPr>
                <a:spLocks noEditPoints="1"/>
              </p:cNvSpPr>
              <p:nvPr/>
            </p:nvSpPr>
            <p:spPr bwMode="auto">
              <a:xfrm>
                <a:off x="1950" y="2909"/>
                <a:ext cx="164" cy="81"/>
              </a:xfrm>
              <a:custGeom>
                <a:avLst/>
                <a:gdLst>
                  <a:gd name="T0" fmla="*/ 164 w 164"/>
                  <a:gd name="T1" fmla="*/ 36 h 81"/>
                  <a:gd name="T2" fmla="*/ 162 w 164"/>
                  <a:gd name="T3" fmla="*/ 23 h 81"/>
                  <a:gd name="T4" fmla="*/ 162 w 164"/>
                  <a:gd name="T5" fmla="*/ 23 h 81"/>
                  <a:gd name="T6" fmla="*/ 161 w 164"/>
                  <a:gd name="T7" fmla="*/ 23 h 81"/>
                  <a:gd name="T8" fmla="*/ 161 w 164"/>
                  <a:gd name="T9" fmla="*/ 23 h 81"/>
                  <a:gd name="T10" fmla="*/ 161 w 164"/>
                  <a:gd name="T11" fmla="*/ 23 h 81"/>
                  <a:gd name="T12" fmla="*/ 159 w 164"/>
                  <a:gd name="T13" fmla="*/ 23 h 81"/>
                  <a:gd name="T14" fmla="*/ 159 w 164"/>
                  <a:gd name="T15" fmla="*/ 23 h 81"/>
                  <a:gd name="T16" fmla="*/ 159 w 164"/>
                  <a:gd name="T17" fmla="*/ 23 h 81"/>
                  <a:gd name="T18" fmla="*/ 157 w 164"/>
                  <a:gd name="T19" fmla="*/ 23 h 81"/>
                  <a:gd name="T20" fmla="*/ 159 w 164"/>
                  <a:gd name="T21" fmla="*/ 36 h 81"/>
                  <a:gd name="T22" fmla="*/ 164 w 164"/>
                  <a:gd name="T23" fmla="*/ 36 h 81"/>
                  <a:gd name="T24" fmla="*/ 162 w 164"/>
                  <a:gd name="T25" fmla="*/ 53 h 81"/>
                  <a:gd name="T26" fmla="*/ 157 w 164"/>
                  <a:gd name="T27" fmla="*/ 69 h 81"/>
                  <a:gd name="T28" fmla="*/ 151 w 164"/>
                  <a:gd name="T29" fmla="*/ 81 h 81"/>
                  <a:gd name="T30" fmla="*/ 151 w 164"/>
                  <a:gd name="T31" fmla="*/ 81 h 81"/>
                  <a:gd name="T32" fmla="*/ 149 w 164"/>
                  <a:gd name="T33" fmla="*/ 81 h 81"/>
                  <a:gd name="T34" fmla="*/ 149 w 164"/>
                  <a:gd name="T35" fmla="*/ 81 h 81"/>
                  <a:gd name="T36" fmla="*/ 147 w 164"/>
                  <a:gd name="T37" fmla="*/ 81 h 81"/>
                  <a:gd name="T38" fmla="*/ 147 w 164"/>
                  <a:gd name="T39" fmla="*/ 81 h 81"/>
                  <a:gd name="T40" fmla="*/ 146 w 164"/>
                  <a:gd name="T41" fmla="*/ 81 h 81"/>
                  <a:gd name="T42" fmla="*/ 146 w 164"/>
                  <a:gd name="T43" fmla="*/ 81 h 81"/>
                  <a:gd name="T44" fmla="*/ 146 w 164"/>
                  <a:gd name="T45" fmla="*/ 81 h 81"/>
                  <a:gd name="T46" fmla="*/ 146 w 164"/>
                  <a:gd name="T47" fmla="*/ 79 h 81"/>
                  <a:gd name="T48" fmla="*/ 152 w 164"/>
                  <a:gd name="T49" fmla="*/ 68 h 81"/>
                  <a:gd name="T50" fmla="*/ 157 w 164"/>
                  <a:gd name="T51" fmla="*/ 53 h 81"/>
                  <a:gd name="T52" fmla="*/ 159 w 164"/>
                  <a:gd name="T53" fmla="*/ 36 h 81"/>
                  <a:gd name="T54" fmla="*/ 164 w 164"/>
                  <a:gd name="T55" fmla="*/ 36 h 81"/>
                  <a:gd name="T56" fmla="*/ 8 w 164"/>
                  <a:gd name="T57" fmla="*/ 0 h 81"/>
                  <a:gd name="T58" fmla="*/ 6 w 164"/>
                  <a:gd name="T59" fmla="*/ 5 h 81"/>
                  <a:gd name="T60" fmla="*/ 1 w 164"/>
                  <a:gd name="T61" fmla="*/ 20 h 81"/>
                  <a:gd name="T62" fmla="*/ 0 w 164"/>
                  <a:gd name="T63" fmla="*/ 36 h 81"/>
                  <a:gd name="T64" fmla="*/ 1 w 164"/>
                  <a:gd name="T65" fmla="*/ 51 h 81"/>
                  <a:gd name="T66" fmla="*/ 1 w 164"/>
                  <a:gd name="T67" fmla="*/ 51 h 81"/>
                  <a:gd name="T68" fmla="*/ 3 w 164"/>
                  <a:gd name="T69" fmla="*/ 53 h 81"/>
                  <a:gd name="T70" fmla="*/ 3 w 164"/>
                  <a:gd name="T71" fmla="*/ 53 h 81"/>
                  <a:gd name="T72" fmla="*/ 3 w 164"/>
                  <a:gd name="T73" fmla="*/ 53 h 81"/>
                  <a:gd name="T74" fmla="*/ 5 w 164"/>
                  <a:gd name="T75" fmla="*/ 53 h 81"/>
                  <a:gd name="T76" fmla="*/ 5 w 164"/>
                  <a:gd name="T77" fmla="*/ 53 h 81"/>
                  <a:gd name="T78" fmla="*/ 6 w 164"/>
                  <a:gd name="T79" fmla="*/ 53 h 81"/>
                  <a:gd name="T80" fmla="*/ 6 w 164"/>
                  <a:gd name="T81" fmla="*/ 54 h 81"/>
                  <a:gd name="T82" fmla="*/ 6 w 164"/>
                  <a:gd name="T83" fmla="*/ 53 h 81"/>
                  <a:gd name="T84" fmla="*/ 5 w 164"/>
                  <a:gd name="T85" fmla="*/ 36 h 81"/>
                  <a:gd name="T86" fmla="*/ 6 w 164"/>
                  <a:gd name="T87" fmla="*/ 21 h 81"/>
                  <a:gd name="T88" fmla="*/ 11 w 164"/>
                  <a:gd name="T89" fmla="*/ 6 h 81"/>
                  <a:gd name="T90" fmla="*/ 13 w 164"/>
                  <a:gd name="T91" fmla="*/ 1 h 81"/>
                  <a:gd name="T92" fmla="*/ 13 w 164"/>
                  <a:gd name="T93" fmla="*/ 1 h 81"/>
                  <a:gd name="T94" fmla="*/ 13 w 164"/>
                  <a:gd name="T95" fmla="*/ 1 h 81"/>
                  <a:gd name="T96" fmla="*/ 11 w 164"/>
                  <a:gd name="T97" fmla="*/ 1 h 81"/>
                  <a:gd name="T98" fmla="*/ 11 w 164"/>
                  <a:gd name="T99" fmla="*/ 1 h 81"/>
                  <a:gd name="T100" fmla="*/ 11 w 164"/>
                  <a:gd name="T101" fmla="*/ 0 h 81"/>
                  <a:gd name="T102" fmla="*/ 10 w 164"/>
                  <a:gd name="T103" fmla="*/ 0 h 81"/>
                  <a:gd name="T104" fmla="*/ 10 w 164"/>
                  <a:gd name="T105" fmla="*/ 0 h 81"/>
                  <a:gd name="T106" fmla="*/ 8 w 164"/>
                  <a:gd name="T107" fmla="*/ 0 h 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4"/>
                  <a:gd name="T163" fmla="*/ 0 h 81"/>
                  <a:gd name="T164" fmla="*/ 164 w 164"/>
                  <a:gd name="T165" fmla="*/ 81 h 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4" h="81">
                    <a:moveTo>
                      <a:pt x="164" y="36"/>
                    </a:moveTo>
                    <a:lnTo>
                      <a:pt x="162" y="23"/>
                    </a:lnTo>
                    <a:lnTo>
                      <a:pt x="161" y="23"/>
                    </a:lnTo>
                    <a:lnTo>
                      <a:pt x="159" y="23"/>
                    </a:lnTo>
                    <a:lnTo>
                      <a:pt x="157" y="23"/>
                    </a:lnTo>
                    <a:lnTo>
                      <a:pt x="159" y="36"/>
                    </a:lnTo>
                    <a:lnTo>
                      <a:pt x="164" y="36"/>
                    </a:lnTo>
                    <a:lnTo>
                      <a:pt x="162" y="53"/>
                    </a:lnTo>
                    <a:lnTo>
                      <a:pt x="157" y="69"/>
                    </a:lnTo>
                    <a:lnTo>
                      <a:pt x="151" y="81"/>
                    </a:lnTo>
                    <a:lnTo>
                      <a:pt x="149" y="81"/>
                    </a:lnTo>
                    <a:lnTo>
                      <a:pt x="147" y="81"/>
                    </a:lnTo>
                    <a:lnTo>
                      <a:pt x="146" y="81"/>
                    </a:lnTo>
                    <a:lnTo>
                      <a:pt x="146" y="79"/>
                    </a:lnTo>
                    <a:lnTo>
                      <a:pt x="152" y="68"/>
                    </a:lnTo>
                    <a:lnTo>
                      <a:pt x="157" y="53"/>
                    </a:lnTo>
                    <a:lnTo>
                      <a:pt x="159" y="36"/>
                    </a:lnTo>
                    <a:lnTo>
                      <a:pt x="164" y="36"/>
                    </a:lnTo>
                    <a:close/>
                    <a:moveTo>
                      <a:pt x="8" y="0"/>
                    </a:moveTo>
                    <a:lnTo>
                      <a:pt x="6" y="5"/>
                    </a:lnTo>
                    <a:lnTo>
                      <a:pt x="1" y="20"/>
                    </a:lnTo>
                    <a:lnTo>
                      <a:pt x="0" y="36"/>
                    </a:lnTo>
                    <a:lnTo>
                      <a:pt x="1" y="51"/>
                    </a:lnTo>
                    <a:lnTo>
                      <a:pt x="3" y="53"/>
                    </a:lnTo>
                    <a:lnTo>
                      <a:pt x="5" y="53"/>
                    </a:lnTo>
                    <a:lnTo>
                      <a:pt x="6" y="53"/>
                    </a:lnTo>
                    <a:lnTo>
                      <a:pt x="6" y="54"/>
                    </a:lnTo>
                    <a:lnTo>
                      <a:pt x="6" y="53"/>
                    </a:lnTo>
                    <a:lnTo>
                      <a:pt x="5" y="36"/>
                    </a:lnTo>
                    <a:lnTo>
                      <a:pt x="6" y="21"/>
                    </a:lnTo>
                    <a:lnTo>
                      <a:pt x="11" y="6"/>
                    </a:lnTo>
                    <a:lnTo>
                      <a:pt x="13" y="1"/>
                    </a:lnTo>
                    <a:lnTo>
                      <a:pt x="11" y="1"/>
                    </a:lnTo>
                    <a:lnTo>
                      <a:pt x="11" y="0"/>
                    </a:lnTo>
                    <a:lnTo>
                      <a:pt x="10" y="0"/>
                    </a:lnTo>
                    <a:lnTo>
                      <a:pt x="8"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1" name="Freeform 433"/>
              <p:cNvSpPr>
                <a:spLocks noEditPoints="1"/>
              </p:cNvSpPr>
              <p:nvPr/>
            </p:nvSpPr>
            <p:spPr bwMode="auto">
              <a:xfrm>
                <a:off x="1951" y="2910"/>
                <a:ext cx="160" cy="80"/>
              </a:xfrm>
              <a:custGeom>
                <a:avLst/>
                <a:gdLst>
                  <a:gd name="T0" fmla="*/ 160 w 160"/>
                  <a:gd name="T1" fmla="*/ 35 h 80"/>
                  <a:gd name="T2" fmla="*/ 160 w 160"/>
                  <a:gd name="T3" fmla="*/ 22 h 80"/>
                  <a:gd name="T4" fmla="*/ 158 w 160"/>
                  <a:gd name="T5" fmla="*/ 22 h 80"/>
                  <a:gd name="T6" fmla="*/ 158 w 160"/>
                  <a:gd name="T7" fmla="*/ 22 h 80"/>
                  <a:gd name="T8" fmla="*/ 158 w 160"/>
                  <a:gd name="T9" fmla="*/ 22 h 80"/>
                  <a:gd name="T10" fmla="*/ 156 w 160"/>
                  <a:gd name="T11" fmla="*/ 22 h 80"/>
                  <a:gd name="T12" fmla="*/ 156 w 160"/>
                  <a:gd name="T13" fmla="*/ 22 h 80"/>
                  <a:gd name="T14" fmla="*/ 155 w 160"/>
                  <a:gd name="T15" fmla="*/ 22 h 80"/>
                  <a:gd name="T16" fmla="*/ 155 w 160"/>
                  <a:gd name="T17" fmla="*/ 22 h 80"/>
                  <a:gd name="T18" fmla="*/ 155 w 160"/>
                  <a:gd name="T19" fmla="*/ 22 h 80"/>
                  <a:gd name="T20" fmla="*/ 155 w 160"/>
                  <a:gd name="T21" fmla="*/ 35 h 80"/>
                  <a:gd name="T22" fmla="*/ 160 w 160"/>
                  <a:gd name="T23" fmla="*/ 35 h 80"/>
                  <a:gd name="T24" fmla="*/ 160 w 160"/>
                  <a:gd name="T25" fmla="*/ 52 h 80"/>
                  <a:gd name="T26" fmla="*/ 155 w 160"/>
                  <a:gd name="T27" fmla="*/ 67 h 80"/>
                  <a:gd name="T28" fmla="*/ 146 w 160"/>
                  <a:gd name="T29" fmla="*/ 80 h 80"/>
                  <a:gd name="T30" fmla="*/ 146 w 160"/>
                  <a:gd name="T31" fmla="*/ 80 h 80"/>
                  <a:gd name="T32" fmla="*/ 146 w 160"/>
                  <a:gd name="T33" fmla="*/ 80 h 80"/>
                  <a:gd name="T34" fmla="*/ 145 w 160"/>
                  <a:gd name="T35" fmla="*/ 80 h 80"/>
                  <a:gd name="T36" fmla="*/ 145 w 160"/>
                  <a:gd name="T37" fmla="*/ 80 h 80"/>
                  <a:gd name="T38" fmla="*/ 143 w 160"/>
                  <a:gd name="T39" fmla="*/ 80 h 80"/>
                  <a:gd name="T40" fmla="*/ 143 w 160"/>
                  <a:gd name="T41" fmla="*/ 80 h 80"/>
                  <a:gd name="T42" fmla="*/ 142 w 160"/>
                  <a:gd name="T43" fmla="*/ 80 h 80"/>
                  <a:gd name="T44" fmla="*/ 142 w 160"/>
                  <a:gd name="T45" fmla="*/ 80 h 80"/>
                  <a:gd name="T46" fmla="*/ 143 w 160"/>
                  <a:gd name="T47" fmla="*/ 78 h 80"/>
                  <a:gd name="T48" fmla="*/ 150 w 160"/>
                  <a:gd name="T49" fmla="*/ 65 h 80"/>
                  <a:gd name="T50" fmla="*/ 155 w 160"/>
                  <a:gd name="T51" fmla="*/ 52 h 80"/>
                  <a:gd name="T52" fmla="*/ 155 w 160"/>
                  <a:gd name="T53" fmla="*/ 35 h 80"/>
                  <a:gd name="T54" fmla="*/ 160 w 160"/>
                  <a:gd name="T55" fmla="*/ 35 h 80"/>
                  <a:gd name="T56" fmla="*/ 10 w 160"/>
                  <a:gd name="T57" fmla="*/ 0 h 80"/>
                  <a:gd name="T58" fmla="*/ 7 w 160"/>
                  <a:gd name="T59" fmla="*/ 5 h 80"/>
                  <a:gd name="T60" fmla="*/ 2 w 160"/>
                  <a:gd name="T61" fmla="*/ 20 h 80"/>
                  <a:gd name="T62" fmla="*/ 0 w 160"/>
                  <a:gd name="T63" fmla="*/ 35 h 80"/>
                  <a:gd name="T64" fmla="*/ 2 w 160"/>
                  <a:gd name="T65" fmla="*/ 52 h 80"/>
                  <a:gd name="T66" fmla="*/ 4 w 160"/>
                  <a:gd name="T67" fmla="*/ 52 h 80"/>
                  <a:gd name="T68" fmla="*/ 4 w 160"/>
                  <a:gd name="T69" fmla="*/ 52 h 80"/>
                  <a:gd name="T70" fmla="*/ 5 w 160"/>
                  <a:gd name="T71" fmla="*/ 52 h 80"/>
                  <a:gd name="T72" fmla="*/ 5 w 160"/>
                  <a:gd name="T73" fmla="*/ 53 h 80"/>
                  <a:gd name="T74" fmla="*/ 7 w 160"/>
                  <a:gd name="T75" fmla="*/ 53 h 80"/>
                  <a:gd name="T76" fmla="*/ 7 w 160"/>
                  <a:gd name="T77" fmla="*/ 53 h 80"/>
                  <a:gd name="T78" fmla="*/ 7 w 160"/>
                  <a:gd name="T79" fmla="*/ 53 h 80"/>
                  <a:gd name="T80" fmla="*/ 9 w 160"/>
                  <a:gd name="T81" fmla="*/ 55 h 80"/>
                  <a:gd name="T82" fmla="*/ 7 w 160"/>
                  <a:gd name="T83" fmla="*/ 52 h 80"/>
                  <a:gd name="T84" fmla="*/ 5 w 160"/>
                  <a:gd name="T85" fmla="*/ 35 h 80"/>
                  <a:gd name="T86" fmla="*/ 7 w 160"/>
                  <a:gd name="T87" fmla="*/ 20 h 80"/>
                  <a:gd name="T88" fmla="*/ 12 w 160"/>
                  <a:gd name="T89" fmla="*/ 7 h 80"/>
                  <a:gd name="T90" fmla="*/ 15 w 160"/>
                  <a:gd name="T91" fmla="*/ 2 h 80"/>
                  <a:gd name="T92" fmla="*/ 14 w 160"/>
                  <a:gd name="T93" fmla="*/ 0 h 80"/>
                  <a:gd name="T94" fmla="*/ 14 w 160"/>
                  <a:gd name="T95" fmla="*/ 0 h 80"/>
                  <a:gd name="T96" fmla="*/ 14 w 160"/>
                  <a:gd name="T97" fmla="*/ 0 h 80"/>
                  <a:gd name="T98" fmla="*/ 12 w 160"/>
                  <a:gd name="T99" fmla="*/ 0 h 80"/>
                  <a:gd name="T100" fmla="*/ 12 w 160"/>
                  <a:gd name="T101" fmla="*/ 0 h 80"/>
                  <a:gd name="T102" fmla="*/ 12 w 160"/>
                  <a:gd name="T103" fmla="*/ 0 h 80"/>
                  <a:gd name="T104" fmla="*/ 10 w 160"/>
                  <a:gd name="T105" fmla="*/ 0 h 80"/>
                  <a:gd name="T106" fmla="*/ 10 w 160"/>
                  <a:gd name="T107" fmla="*/ 0 h 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0"/>
                  <a:gd name="T163" fmla="*/ 0 h 80"/>
                  <a:gd name="T164" fmla="*/ 160 w 160"/>
                  <a:gd name="T165" fmla="*/ 80 h 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0" h="80">
                    <a:moveTo>
                      <a:pt x="160" y="35"/>
                    </a:moveTo>
                    <a:lnTo>
                      <a:pt x="160" y="22"/>
                    </a:lnTo>
                    <a:lnTo>
                      <a:pt x="158" y="22"/>
                    </a:lnTo>
                    <a:lnTo>
                      <a:pt x="156" y="22"/>
                    </a:lnTo>
                    <a:lnTo>
                      <a:pt x="155" y="22"/>
                    </a:lnTo>
                    <a:lnTo>
                      <a:pt x="155" y="35"/>
                    </a:lnTo>
                    <a:lnTo>
                      <a:pt x="160" y="35"/>
                    </a:lnTo>
                    <a:lnTo>
                      <a:pt x="160" y="52"/>
                    </a:lnTo>
                    <a:lnTo>
                      <a:pt x="155" y="67"/>
                    </a:lnTo>
                    <a:lnTo>
                      <a:pt x="146" y="80"/>
                    </a:lnTo>
                    <a:lnTo>
                      <a:pt x="145" y="80"/>
                    </a:lnTo>
                    <a:lnTo>
                      <a:pt x="143" y="80"/>
                    </a:lnTo>
                    <a:lnTo>
                      <a:pt x="142" y="80"/>
                    </a:lnTo>
                    <a:lnTo>
                      <a:pt x="143" y="78"/>
                    </a:lnTo>
                    <a:lnTo>
                      <a:pt x="150" y="65"/>
                    </a:lnTo>
                    <a:lnTo>
                      <a:pt x="155" y="52"/>
                    </a:lnTo>
                    <a:lnTo>
                      <a:pt x="155" y="35"/>
                    </a:lnTo>
                    <a:lnTo>
                      <a:pt x="160" y="35"/>
                    </a:lnTo>
                    <a:close/>
                    <a:moveTo>
                      <a:pt x="10" y="0"/>
                    </a:moveTo>
                    <a:lnTo>
                      <a:pt x="7" y="5"/>
                    </a:lnTo>
                    <a:lnTo>
                      <a:pt x="2" y="20"/>
                    </a:lnTo>
                    <a:lnTo>
                      <a:pt x="0" y="35"/>
                    </a:lnTo>
                    <a:lnTo>
                      <a:pt x="2" y="52"/>
                    </a:lnTo>
                    <a:lnTo>
                      <a:pt x="4" y="52"/>
                    </a:lnTo>
                    <a:lnTo>
                      <a:pt x="5" y="52"/>
                    </a:lnTo>
                    <a:lnTo>
                      <a:pt x="5" y="53"/>
                    </a:lnTo>
                    <a:lnTo>
                      <a:pt x="7" y="53"/>
                    </a:lnTo>
                    <a:lnTo>
                      <a:pt x="9" y="55"/>
                    </a:lnTo>
                    <a:lnTo>
                      <a:pt x="7" y="52"/>
                    </a:lnTo>
                    <a:lnTo>
                      <a:pt x="5" y="35"/>
                    </a:lnTo>
                    <a:lnTo>
                      <a:pt x="7" y="20"/>
                    </a:lnTo>
                    <a:lnTo>
                      <a:pt x="12" y="7"/>
                    </a:lnTo>
                    <a:lnTo>
                      <a:pt x="15" y="2"/>
                    </a:lnTo>
                    <a:lnTo>
                      <a:pt x="14" y="0"/>
                    </a:lnTo>
                    <a:lnTo>
                      <a:pt x="12" y="0"/>
                    </a:lnTo>
                    <a:lnTo>
                      <a:pt x="10"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2" name="Freeform 434"/>
              <p:cNvSpPr>
                <a:spLocks noEditPoints="1"/>
              </p:cNvSpPr>
              <p:nvPr/>
            </p:nvSpPr>
            <p:spPr bwMode="auto">
              <a:xfrm>
                <a:off x="1955" y="2910"/>
                <a:ext cx="154" cy="80"/>
              </a:xfrm>
              <a:custGeom>
                <a:avLst/>
                <a:gdLst>
                  <a:gd name="T0" fmla="*/ 154 w 154"/>
                  <a:gd name="T1" fmla="*/ 35 h 80"/>
                  <a:gd name="T2" fmla="*/ 152 w 154"/>
                  <a:gd name="T3" fmla="*/ 22 h 80"/>
                  <a:gd name="T4" fmla="*/ 152 w 154"/>
                  <a:gd name="T5" fmla="*/ 22 h 80"/>
                  <a:gd name="T6" fmla="*/ 151 w 154"/>
                  <a:gd name="T7" fmla="*/ 22 h 80"/>
                  <a:gd name="T8" fmla="*/ 151 w 154"/>
                  <a:gd name="T9" fmla="*/ 22 h 80"/>
                  <a:gd name="T10" fmla="*/ 151 w 154"/>
                  <a:gd name="T11" fmla="*/ 22 h 80"/>
                  <a:gd name="T12" fmla="*/ 149 w 154"/>
                  <a:gd name="T13" fmla="*/ 22 h 80"/>
                  <a:gd name="T14" fmla="*/ 149 w 154"/>
                  <a:gd name="T15" fmla="*/ 22 h 80"/>
                  <a:gd name="T16" fmla="*/ 149 w 154"/>
                  <a:gd name="T17" fmla="*/ 22 h 80"/>
                  <a:gd name="T18" fmla="*/ 147 w 154"/>
                  <a:gd name="T19" fmla="*/ 22 h 80"/>
                  <a:gd name="T20" fmla="*/ 149 w 154"/>
                  <a:gd name="T21" fmla="*/ 35 h 80"/>
                  <a:gd name="T22" fmla="*/ 154 w 154"/>
                  <a:gd name="T23" fmla="*/ 35 h 80"/>
                  <a:gd name="T24" fmla="*/ 152 w 154"/>
                  <a:gd name="T25" fmla="*/ 52 h 80"/>
                  <a:gd name="T26" fmla="*/ 147 w 154"/>
                  <a:gd name="T27" fmla="*/ 67 h 80"/>
                  <a:gd name="T28" fmla="*/ 141 w 154"/>
                  <a:gd name="T29" fmla="*/ 78 h 80"/>
                  <a:gd name="T30" fmla="*/ 141 w 154"/>
                  <a:gd name="T31" fmla="*/ 80 h 80"/>
                  <a:gd name="T32" fmla="*/ 139 w 154"/>
                  <a:gd name="T33" fmla="*/ 80 h 80"/>
                  <a:gd name="T34" fmla="*/ 139 w 154"/>
                  <a:gd name="T35" fmla="*/ 80 h 80"/>
                  <a:gd name="T36" fmla="*/ 138 w 154"/>
                  <a:gd name="T37" fmla="*/ 80 h 80"/>
                  <a:gd name="T38" fmla="*/ 138 w 154"/>
                  <a:gd name="T39" fmla="*/ 80 h 80"/>
                  <a:gd name="T40" fmla="*/ 136 w 154"/>
                  <a:gd name="T41" fmla="*/ 80 h 80"/>
                  <a:gd name="T42" fmla="*/ 136 w 154"/>
                  <a:gd name="T43" fmla="*/ 80 h 80"/>
                  <a:gd name="T44" fmla="*/ 134 w 154"/>
                  <a:gd name="T45" fmla="*/ 80 h 80"/>
                  <a:gd name="T46" fmla="*/ 134 w 154"/>
                  <a:gd name="T47" fmla="*/ 80 h 80"/>
                  <a:gd name="T48" fmla="*/ 138 w 154"/>
                  <a:gd name="T49" fmla="*/ 77 h 80"/>
                  <a:gd name="T50" fmla="*/ 144 w 154"/>
                  <a:gd name="T51" fmla="*/ 63 h 80"/>
                  <a:gd name="T52" fmla="*/ 147 w 154"/>
                  <a:gd name="T53" fmla="*/ 50 h 80"/>
                  <a:gd name="T54" fmla="*/ 149 w 154"/>
                  <a:gd name="T55" fmla="*/ 35 h 80"/>
                  <a:gd name="T56" fmla="*/ 154 w 154"/>
                  <a:gd name="T57" fmla="*/ 35 h 80"/>
                  <a:gd name="T58" fmla="*/ 8 w 154"/>
                  <a:gd name="T59" fmla="*/ 0 h 80"/>
                  <a:gd name="T60" fmla="*/ 6 w 154"/>
                  <a:gd name="T61" fmla="*/ 5 h 80"/>
                  <a:gd name="T62" fmla="*/ 1 w 154"/>
                  <a:gd name="T63" fmla="*/ 20 h 80"/>
                  <a:gd name="T64" fmla="*/ 0 w 154"/>
                  <a:gd name="T65" fmla="*/ 35 h 80"/>
                  <a:gd name="T66" fmla="*/ 1 w 154"/>
                  <a:gd name="T67" fmla="*/ 52 h 80"/>
                  <a:gd name="T68" fmla="*/ 1 w 154"/>
                  <a:gd name="T69" fmla="*/ 53 h 80"/>
                  <a:gd name="T70" fmla="*/ 3 w 154"/>
                  <a:gd name="T71" fmla="*/ 53 h 80"/>
                  <a:gd name="T72" fmla="*/ 3 w 154"/>
                  <a:gd name="T73" fmla="*/ 53 h 80"/>
                  <a:gd name="T74" fmla="*/ 3 w 154"/>
                  <a:gd name="T75" fmla="*/ 53 h 80"/>
                  <a:gd name="T76" fmla="*/ 5 w 154"/>
                  <a:gd name="T77" fmla="*/ 55 h 80"/>
                  <a:gd name="T78" fmla="*/ 5 w 154"/>
                  <a:gd name="T79" fmla="*/ 55 h 80"/>
                  <a:gd name="T80" fmla="*/ 6 w 154"/>
                  <a:gd name="T81" fmla="*/ 55 h 80"/>
                  <a:gd name="T82" fmla="*/ 6 w 154"/>
                  <a:gd name="T83" fmla="*/ 55 h 80"/>
                  <a:gd name="T84" fmla="*/ 8 w 154"/>
                  <a:gd name="T85" fmla="*/ 55 h 80"/>
                  <a:gd name="T86" fmla="*/ 6 w 154"/>
                  <a:gd name="T87" fmla="*/ 50 h 80"/>
                  <a:gd name="T88" fmla="*/ 5 w 154"/>
                  <a:gd name="T89" fmla="*/ 35 h 80"/>
                  <a:gd name="T90" fmla="*/ 6 w 154"/>
                  <a:gd name="T91" fmla="*/ 22 h 80"/>
                  <a:gd name="T92" fmla="*/ 10 w 154"/>
                  <a:gd name="T93" fmla="*/ 7 h 80"/>
                  <a:gd name="T94" fmla="*/ 13 w 154"/>
                  <a:gd name="T95" fmla="*/ 2 h 80"/>
                  <a:gd name="T96" fmla="*/ 13 w 154"/>
                  <a:gd name="T97" fmla="*/ 2 h 80"/>
                  <a:gd name="T98" fmla="*/ 11 w 154"/>
                  <a:gd name="T99" fmla="*/ 2 h 80"/>
                  <a:gd name="T100" fmla="*/ 11 w 154"/>
                  <a:gd name="T101" fmla="*/ 2 h 80"/>
                  <a:gd name="T102" fmla="*/ 11 w 154"/>
                  <a:gd name="T103" fmla="*/ 2 h 80"/>
                  <a:gd name="T104" fmla="*/ 10 w 154"/>
                  <a:gd name="T105" fmla="*/ 0 h 80"/>
                  <a:gd name="T106" fmla="*/ 10 w 154"/>
                  <a:gd name="T107" fmla="*/ 0 h 80"/>
                  <a:gd name="T108" fmla="*/ 10 w 154"/>
                  <a:gd name="T109" fmla="*/ 0 h 80"/>
                  <a:gd name="T110" fmla="*/ 8 w 154"/>
                  <a:gd name="T111" fmla="*/ 0 h 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4"/>
                  <a:gd name="T169" fmla="*/ 0 h 80"/>
                  <a:gd name="T170" fmla="*/ 154 w 154"/>
                  <a:gd name="T171" fmla="*/ 80 h 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4" h="80">
                    <a:moveTo>
                      <a:pt x="154" y="35"/>
                    </a:moveTo>
                    <a:lnTo>
                      <a:pt x="152" y="22"/>
                    </a:lnTo>
                    <a:lnTo>
                      <a:pt x="151" y="22"/>
                    </a:lnTo>
                    <a:lnTo>
                      <a:pt x="149" y="22"/>
                    </a:lnTo>
                    <a:lnTo>
                      <a:pt x="147" y="22"/>
                    </a:lnTo>
                    <a:lnTo>
                      <a:pt x="149" y="35"/>
                    </a:lnTo>
                    <a:lnTo>
                      <a:pt x="154" y="35"/>
                    </a:lnTo>
                    <a:lnTo>
                      <a:pt x="152" y="52"/>
                    </a:lnTo>
                    <a:lnTo>
                      <a:pt x="147" y="67"/>
                    </a:lnTo>
                    <a:lnTo>
                      <a:pt x="141" y="78"/>
                    </a:lnTo>
                    <a:lnTo>
                      <a:pt x="141" y="80"/>
                    </a:lnTo>
                    <a:lnTo>
                      <a:pt x="139" y="80"/>
                    </a:lnTo>
                    <a:lnTo>
                      <a:pt x="138" y="80"/>
                    </a:lnTo>
                    <a:lnTo>
                      <a:pt x="136" y="80"/>
                    </a:lnTo>
                    <a:lnTo>
                      <a:pt x="134" y="80"/>
                    </a:lnTo>
                    <a:lnTo>
                      <a:pt x="138" y="77"/>
                    </a:lnTo>
                    <a:lnTo>
                      <a:pt x="144" y="63"/>
                    </a:lnTo>
                    <a:lnTo>
                      <a:pt x="147" y="50"/>
                    </a:lnTo>
                    <a:lnTo>
                      <a:pt x="149" y="35"/>
                    </a:lnTo>
                    <a:lnTo>
                      <a:pt x="154" y="35"/>
                    </a:lnTo>
                    <a:close/>
                    <a:moveTo>
                      <a:pt x="8" y="0"/>
                    </a:moveTo>
                    <a:lnTo>
                      <a:pt x="6" y="5"/>
                    </a:lnTo>
                    <a:lnTo>
                      <a:pt x="1" y="20"/>
                    </a:lnTo>
                    <a:lnTo>
                      <a:pt x="0" y="35"/>
                    </a:lnTo>
                    <a:lnTo>
                      <a:pt x="1" y="52"/>
                    </a:lnTo>
                    <a:lnTo>
                      <a:pt x="1" y="53"/>
                    </a:lnTo>
                    <a:lnTo>
                      <a:pt x="3" y="53"/>
                    </a:lnTo>
                    <a:lnTo>
                      <a:pt x="5" y="55"/>
                    </a:lnTo>
                    <a:lnTo>
                      <a:pt x="6" y="55"/>
                    </a:lnTo>
                    <a:lnTo>
                      <a:pt x="8" y="55"/>
                    </a:lnTo>
                    <a:lnTo>
                      <a:pt x="6" y="50"/>
                    </a:lnTo>
                    <a:lnTo>
                      <a:pt x="5" y="35"/>
                    </a:lnTo>
                    <a:lnTo>
                      <a:pt x="6" y="22"/>
                    </a:lnTo>
                    <a:lnTo>
                      <a:pt x="10" y="7"/>
                    </a:lnTo>
                    <a:lnTo>
                      <a:pt x="13" y="2"/>
                    </a:lnTo>
                    <a:lnTo>
                      <a:pt x="11" y="2"/>
                    </a:lnTo>
                    <a:lnTo>
                      <a:pt x="10" y="0"/>
                    </a:lnTo>
                    <a:lnTo>
                      <a:pt x="8"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3" name="Freeform 435"/>
              <p:cNvSpPr>
                <a:spLocks noEditPoints="1"/>
              </p:cNvSpPr>
              <p:nvPr/>
            </p:nvSpPr>
            <p:spPr bwMode="auto">
              <a:xfrm>
                <a:off x="1956" y="2912"/>
                <a:ext cx="150" cy="78"/>
              </a:xfrm>
              <a:custGeom>
                <a:avLst/>
                <a:gdLst>
                  <a:gd name="T0" fmla="*/ 150 w 150"/>
                  <a:gd name="T1" fmla="*/ 33 h 78"/>
                  <a:gd name="T2" fmla="*/ 150 w 150"/>
                  <a:gd name="T3" fmla="*/ 20 h 78"/>
                  <a:gd name="T4" fmla="*/ 148 w 150"/>
                  <a:gd name="T5" fmla="*/ 20 h 78"/>
                  <a:gd name="T6" fmla="*/ 148 w 150"/>
                  <a:gd name="T7" fmla="*/ 20 h 78"/>
                  <a:gd name="T8" fmla="*/ 148 w 150"/>
                  <a:gd name="T9" fmla="*/ 20 h 78"/>
                  <a:gd name="T10" fmla="*/ 146 w 150"/>
                  <a:gd name="T11" fmla="*/ 20 h 78"/>
                  <a:gd name="T12" fmla="*/ 146 w 150"/>
                  <a:gd name="T13" fmla="*/ 20 h 78"/>
                  <a:gd name="T14" fmla="*/ 145 w 150"/>
                  <a:gd name="T15" fmla="*/ 20 h 78"/>
                  <a:gd name="T16" fmla="*/ 145 w 150"/>
                  <a:gd name="T17" fmla="*/ 20 h 78"/>
                  <a:gd name="T18" fmla="*/ 145 w 150"/>
                  <a:gd name="T19" fmla="*/ 20 h 78"/>
                  <a:gd name="T20" fmla="*/ 145 w 150"/>
                  <a:gd name="T21" fmla="*/ 33 h 78"/>
                  <a:gd name="T22" fmla="*/ 150 w 150"/>
                  <a:gd name="T23" fmla="*/ 33 h 78"/>
                  <a:gd name="T24" fmla="*/ 150 w 150"/>
                  <a:gd name="T25" fmla="*/ 50 h 78"/>
                  <a:gd name="T26" fmla="*/ 145 w 150"/>
                  <a:gd name="T27" fmla="*/ 63 h 78"/>
                  <a:gd name="T28" fmla="*/ 138 w 150"/>
                  <a:gd name="T29" fmla="*/ 76 h 78"/>
                  <a:gd name="T30" fmla="*/ 137 w 150"/>
                  <a:gd name="T31" fmla="*/ 78 h 78"/>
                  <a:gd name="T32" fmla="*/ 135 w 150"/>
                  <a:gd name="T33" fmla="*/ 78 h 78"/>
                  <a:gd name="T34" fmla="*/ 135 w 150"/>
                  <a:gd name="T35" fmla="*/ 78 h 78"/>
                  <a:gd name="T36" fmla="*/ 133 w 150"/>
                  <a:gd name="T37" fmla="*/ 78 h 78"/>
                  <a:gd name="T38" fmla="*/ 133 w 150"/>
                  <a:gd name="T39" fmla="*/ 78 h 78"/>
                  <a:gd name="T40" fmla="*/ 132 w 150"/>
                  <a:gd name="T41" fmla="*/ 78 h 78"/>
                  <a:gd name="T42" fmla="*/ 130 w 150"/>
                  <a:gd name="T43" fmla="*/ 78 h 78"/>
                  <a:gd name="T44" fmla="*/ 130 w 150"/>
                  <a:gd name="T45" fmla="*/ 78 h 78"/>
                  <a:gd name="T46" fmla="*/ 128 w 150"/>
                  <a:gd name="T47" fmla="*/ 78 h 78"/>
                  <a:gd name="T48" fmla="*/ 133 w 150"/>
                  <a:gd name="T49" fmla="*/ 73 h 78"/>
                  <a:gd name="T50" fmla="*/ 140 w 150"/>
                  <a:gd name="T51" fmla="*/ 61 h 78"/>
                  <a:gd name="T52" fmla="*/ 145 w 150"/>
                  <a:gd name="T53" fmla="*/ 48 h 78"/>
                  <a:gd name="T54" fmla="*/ 145 w 150"/>
                  <a:gd name="T55" fmla="*/ 33 h 78"/>
                  <a:gd name="T56" fmla="*/ 150 w 150"/>
                  <a:gd name="T57" fmla="*/ 33 h 78"/>
                  <a:gd name="T58" fmla="*/ 10 w 150"/>
                  <a:gd name="T59" fmla="*/ 0 h 78"/>
                  <a:gd name="T60" fmla="*/ 7 w 150"/>
                  <a:gd name="T61" fmla="*/ 5 h 78"/>
                  <a:gd name="T62" fmla="*/ 2 w 150"/>
                  <a:gd name="T63" fmla="*/ 18 h 78"/>
                  <a:gd name="T64" fmla="*/ 0 w 150"/>
                  <a:gd name="T65" fmla="*/ 33 h 78"/>
                  <a:gd name="T66" fmla="*/ 2 w 150"/>
                  <a:gd name="T67" fmla="*/ 50 h 78"/>
                  <a:gd name="T68" fmla="*/ 4 w 150"/>
                  <a:gd name="T69" fmla="*/ 53 h 78"/>
                  <a:gd name="T70" fmla="*/ 4 w 150"/>
                  <a:gd name="T71" fmla="*/ 53 h 78"/>
                  <a:gd name="T72" fmla="*/ 5 w 150"/>
                  <a:gd name="T73" fmla="*/ 53 h 78"/>
                  <a:gd name="T74" fmla="*/ 5 w 150"/>
                  <a:gd name="T75" fmla="*/ 53 h 78"/>
                  <a:gd name="T76" fmla="*/ 7 w 150"/>
                  <a:gd name="T77" fmla="*/ 53 h 78"/>
                  <a:gd name="T78" fmla="*/ 7 w 150"/>
                  <a:gd name="T79" fmla="*/ 55 h 78"/>
                  <a:gd name="T80" fmla="*/ 9 w 150"/>
                  <a:gd name="T81" fmla="*/ 55 h 78"/>
                  <a:gd name="T82" fmla="*/ 9 w 150"/>
                  <a:gd name="T83" fmla="*/ 55 h 78"/>
                  <a:gd name="T84" fmla="*/ 10 w 150"/>
                  <a:gd name="T85" fmla="*/ 55 h 78"/>
                  <a:gd name="T86" fmla="*/ 7 w 150"/>
                  <a:gd name="T87" fmla="*/ 48 h 78"/>
                  <a:gd name="T88" fmla="*/ 5 w 150"/>
                  <a:gd name="T89" fmla="*/ 33 h 78"/>
                  <a:gd name="T90" fmla="*/ 7 w 150"/>
                  <a:gd name="T91" fmla="*/ 20 h 78"/>
                  <a:gd name="T92" fmla="*/ 12 w 150"/>
                  <a:gd name="T93" fmla="*/ 7 h 78"/>
                  <a:gd name="T94" fmla="*/ 15 w 150"/>
                  <a:gd name="T95" fmla="*/ 2 h 78"/>
                  <a:gd name="T96" fmla="*/ 14 w 150"/>
                  <a:gd name="T97" fmla="*/ 0 h 78"/>
                  <a:gd name="T98" fmla="*/ 14 w 150"/>
                  <a:gd name="T99" fmla="*/ 0 h 78"/>
                  <a:gd name="T100" fmla="*/ 12 w 150"/>
                  <a:gd name="T101" fmla="*/ 0 h 78"/>
                  <a:gd name="T102" fmla="*/ 12 w 150"/>
                  <a:gd name="T103" fmla="*/ 0 h 78"/>
                  <a:gd name="T104" fmla="*/ 12 w 150"/>
                  <a:gd name="T105" fmla="*/ 0 h 78"/>
                  <a:gd name="T106" fmla="*/ 10 w 150"/>
                  <a:gd name="T107" fmla="*/ 0 h 78"/>
                  <a:gd name="T108" fmla="*/ 10 w 150"/>
                  <a:gd name="T109" fmla="*/ 0 h 78"/>
                  <a:gd name="T110" fmla="*/ 10 w 150"/>
                  <a:gd name="T111" fmla="*/ 0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0"/>
                  <a:gd name="T169" fmla="*/ 0 h 78"/>
                  <a:gd name="T170" fmla="*/ 150 w 150"/>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0" h="78">
                    <a:moveTo>
                      <a:pt x="150" y="33"/>
                    </a:moveTo>
                    <a:lnTo>
                      <a:pt x="150" y="20"/>
                    </a:lnTo>
                    <a:lnTo>
                      <a:pt x="148" y="20"/>
                    </a:lnTo>
                    <a:lnTo>
                      <a:pt x="146" y="20"/>
                    </a:lnTo>
                    <a:lnTo>
                      <a:pt x="145" y="20"/>
                    </a:lnTo>
                    <a:lnTo>
                      <a:pt x="145" y="33"/>
                    </a:lnTo>
                    <a:lnTo>
                      <a:pt x="150" y="33"/>
                    </a:lnTo>
                    <a:lnTo>
                      <a:pt x="150" y="50"/>
                    </a:lnTo>
                    <a:lnTo>
                      <a:pt x="145" y="63"/>
                    </a:lnTo>
                    <a:lnTo>
                      <a:pt x="138" y="76"/>
                    </a:lnTo>
                    <a:lnTo>
                      <a:pt x="137" y="78"/>
                    </a:lnTo>
                    <a:lnTo>
                      <a:pt x="135" y="78"/>
                    </a:lnTo>
                    <a:lnTo>
                      <a:pt x="133" y="78"/>
                    </a:lnTo>
                    <a:lnTo>
                      <a:pt x="132" y="78"/>
                    </a:lnTo>
                    <a:lnTo>
                      <a:pt x="130" y="78"/>
                    </a:lnTo>
                    <a:lnTo>
                      <a:pt x="128" y="78"/>
                    </a:lnTo>
                    <a:lnTo>
                      <a:pt x="133" y="73"/>
                    </a:lnTo>
                    <a:lnTo>
                      <a:pt x="140" y="61"/>
                    </a:lnTo>
                    <a:lnTo>
                      <a:pt x="145" y="48"/>
                    </a:lnTo>
                    <a:lnTo>
                      <a:pt x="145" y="33"/>
                    </a:lnTo>
                    <a:lnTo>
                      <a:pt x="150" y="33"/>
                    </a:lnTo>
                    <a:close/>
                    <a:moveTo>
                      <a:pt x="10" y="0"/>
                    </a:moveTo>
                    <a:lnTo>
                      <a:pt x="7" y="5"/>
                    </a:lnTo>
                    <a:lnTo>
                      <a:pt x="2" y="18"/>
                    </a:lnTo>
                    <a:lnTo>
                      <a:pt x="0" y="33"/>
                    </a:lnTo>
                    <a:lnTo>
                      <a:pt x="2" y="50"/>
                    </a:lnTo>
                    <a:lnTo>
                      <a:pt x="4" y="53"/>
                    </a:lnTo>
                    <a:lnTo>
                      <a:pt x="5" y="53"/>
                    </a:lnTo>
                    <a:lnTo>
                      <a:pt x="7" y="53"/>
                    </a:lnTo>
                    <a:lnTo>
                      <a:pt x="7" y="55"/>
                    </a:lnTo>
                    <a:lnTo>
                      <a:pt x="9" y="55"/>
                    </a:lnTo>
                    <a:lnTo>
                      <a:pt x="10" y="55"/>
                    </a:lnTo>
                    <a:lnTo>
                      <a:pt x="7" y="48"/>
                    </a:lnTo>
                    <a:lnTo>
                      <a:pt x="5" y="33"/>
                    </a:lnTo>
                    <a:lnTo>
                      <a:pt x="7" y="20"/>
                    </a:lnTo>
                    <a:lnTo>
                      <a:pt x="12" y="7"/>
                    </a:lnTo>
                    <a:lnTo>
                      <a:pt x="15" y="2"/>
                    </a:lnTo>
                    <a:lnTo>
                      <a:pt x="14" y="0"/>
                    </a:lnTo>
                    <a:lnTo>
                      <a:pt x="12" y="0"/>
                    </a:lnTo>
                    <a:lnTo>
                      <a:pt x="10"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4" name="Freeform 436"/>
              <p:cNvSpPr>
                <a:spLocks noEditPoints="1"/>
              </p:cNvSpPr>
              <p:nvPr/>
            </p:nvSpPr>
            <p:spPr bwMode="auto">
              <a:xfrm>
                <a:off x="1960" y="2912"/>
                <a:ext cx="144" cy="79"/>
              </a:xfrm>
              <a:custGeom>
                <a:avLst/>
                <a:gdLst>
                  <a:gd name="T0" fmla="*/ 144 w 144"/>
                  <a:gd name="T1" fmla="*/ 33 h 79"/>
                  <a:gd name="T2" fmla="*/ 142 w 144"/>
                  <a:gd name="T3" fmla="*/ 20 h 79"/>
                  <a:gd name="T4" fmla="*/ 142 w 144"/>
                  <a:gd name="T5" fmla="*/ 20 h 79"/>
                  <a:gd name="T6" fmla="*/ 141 w 144"/>
                  <a:gd name="T7" fmla="*/ 20 h 79"/>
                  <a:gd name="T8" fmla="*/ 141 w 144"/>
                  <a:gd name="T9" fmla="*/ 20 h 79"/>
                  <a:gd name="T10" fmla="*/ 141 w 144"/>
                  <a:gd name="T11" fmla="*/ 20 h 79"/>
                  <a:gd name="T12" fmla="*/ 139 w 144"/>
                  <a:gd name="T13" fmla="*/ 20 h 79"/>
                  <a:gd name="T14" fmla="*/ 139 w 144"/>
                  <a:gd name="T15" fmla="*/ 20 h 79"/>
                  <a:gd name="T16" fmla="*/ 137 w 144"/>
                  <a:gd name="T17" fmla="*/ 20 h 79"/>
                  <a:gd name="T18" fmla="*/ 137 w 144"/>
                  <a:gd name="T19" fmla="*/ 20 h 79"/>
                  <a:gd name="T20" fmla="*/ 137 w 144"/>
                  <a:gd name="T21" fmla="*/ 20 h 79"/>
                  <a:gd name="T22" fmla="*/ 139 w 144"/>
                  <a:gd name="T23" fmla="*/ 33 h 79"/>
                  <a:gd name="T24" fmla="*/ 144 w 144"/>
                  <a:gd name="T25" fmla="*/ 33 h 79"/>
                  <a:gd name="T26" fmla="*/ 142 w 144"/>
                  <a:gd name="T27" fmla="*/ 48 h 79"/>
                  <a:gd name="T28" fmla="*/ 139 w 144"/>
                  <a:gd name="T29" fmla="*/ 61 h 79"/>
                  <a:gd name="T30" fmla="*/ 133 w 144"/>
                  <a:gd name="T31" fmla="*/ 75 h 79"/>
                  <a:gd name="T32" fmla="*/ 129 w 144"/>
                  <a:gd name="T33" fmla="*/ 78 h 79"/>
                  <a:gd name="T34" fmla="*/ 128 w 144"/>
                  <a:gd name="T35" fmla="*/ 78 h 79"/>
                  <a:gd name="T36" fmla="*/ 126 w 144"/>
                  <a:gd name="T37" fmla="*/ 78 h 79"/>
                  <a:gd name="T38" fmla="*/ 126 w 144"/>
                  <a:gd name="T39" fmla="*/ 78 h 79"/>
                  <a:gd name="T40" fmla="*/ 124 w 144"/>
                  <a:gd name="T41" fmla="*/ 78 h 79"/>
                  <a:gd name="T42" fmla="*/ 124 w 144"/>
                  <a:gd name="T43" fmla="*/ 78 h 79"/>
                  <a:gd name="T44" fmla="*/ 123 w 144"/>
                  <a:gd name="T45" fmla="*/ 78 h 79"/>
                  <a:gd name="T46" fmla="*/ 123 w 144"/>
                  <a:gd name="T47" fmla="*/ 79 h 79"/>
                  <a:gd name="T48" fmla="*/ 121 w 144"/>
                  <a:gd name="T49" fmla="*/ 79 h 79"/>
                  <a:gd name="T50" fmla="*/ 128 w 144"/>
                  <a:gd name="T51" fmla="*/ 71 h 79"/>
                  <a:gd name="T52" fmla="*/ 134 w 144"/>
                  <a:gd name="T53" fmla="*/ 60 h 79"/>
                  <a:gd name="T54" fmla="*/ 137 w 144"/>
                  <a:gd name="T55" fmla="*/ 48 h 79"/>
                  <a:gd name="T56" fmla="*/ 139 w 144"/>
                  <a:gd name="T57" fmla="*/ 33 h 79"/>
                  <a:gd name="T58" fmla="*/ 144 w 144"/>
                  <a:gd name="T59" fmla="*/ 33 h 79"/>
                  <a:gd name="T60" fmla="*/ 8 w 144"/>
                  <a:gd name="T61" fmla="*/ 0 h 79"/>
                  <a:gd name="T62" fmla="*/ 5 w 144"/>
                  <a:gd name="T63" fmla="*/ 5 h 79"/>
                  <a:gd name="T64" fmla="*/ 1 w 144"/>
                  <a:gd name="T65" fmla="*/ 20 h 79"/>
                  <a:gd name="T66" fmla="*/ 0 w 144"/>
                  <a:gd name="T67" fmla="*/ 33 h 79"/>
                  <a:gd name="T68" fmla="*/ 1 w 144"/>
                  <a:gd name="T69" fmla="*/ 48 h 79"/>
                  <a:gd name="T70" fmla="*/ 3 w 144"/>
                  <a:gd name="T71" fmla="*/ 53 h 79"/>
                  <a:gd name="T72" fmla="*/ 3 w 144"/>
                  <a:gd name="T73" fmla="*/ 55 h 79"/>
                  <a:gd name="T74" fmla="*/ 5 w 144"/>
                  <a:gd name="T75" fmla="*/ 55 h 79"/>
                  <a:gd name="T76" fmla="*/ 5 w 144"/>
                  <a:gd name="T77" fmla="*/ 55 h 79"/>
                  <a:gd name="T78" fmla="*/ 6 w 144"/>
                  <a:gd name="T79" fmla="*/ 55 h 79"/>
                  <a:gd name="T80" fmla="*/ 6 w 144"/>
                  <a:gd name="T81" fmla="*/ 55 h 79"/>
                  <a:gd name="T82" fmla="*/ 6 w 144"/>
                  <a:gd name="T83" fmla="*/ 56 h 79"/>
                  <a:gd name="T84" fmla="*/ 8 w 144"/>
                  <a:gd name="T85" fmla="*/ 56 h 79"/>
                  <a:gd name="T86" fmla="*/ 8 w 144"/>
                  <a:gd name="T87" fmla="*/ 56 h 79"/>
                  <a:gd name="T88" fmla="*/ 6 w 144"/>
                  <a:gd name="T89" fmla="*/ 48 h 79"/>
                  <a:gd name="T90" fmla="*/ 5 w 144"/>
                  <a:gd name="T91" fmla="*/ 33 h 79"/>
                  <a:gd name="T92" fmla="*/ 6 w 144"/>
                  <a:gd name="T93" fmla="*/ 20 h 79"/>
                  <a:gd name="T94" fmla="*/ 10 w 144"/>
                  <a:gd name="T95" fmla="*/ 8 h 79"/>
                  <a:gd name="T96" fmla="*/ 13 w 144"/>
                  <a:gd name="T97" fmla="*/ 2 h 79"/>
                  <a:gd name="T98" fmla="*/ 13 w 144"/>
                  <a:gd name="T99" fmla="*/ 2 h 79"/>
                  <a:gd name="T100" fmla="*/ 11 w 144"/>
                  <a:gd name="T101" fmla="*/ 2 h 79"/>
                  <a:gd name="T102" fmla="*/ 11 w 144"/>
                  <a:gd name="T103" fmla="*/ 2 h 79"/>
                  <a:gd name="T104" fmla="*/ 11 w 144"/>
                  <a:gd name="T105" fmla="*/ 2 h 79"/>
                  <a:gd name="T106" fmla="*/ 10 w 144"/>
                  <a:gd name="T107" fmla="*/ 0 h 79"/>
                  <a:gd name="T108" fmla="*/ 10 w 144"/>
                  <a:gd name="T109" fmla="*/ 0 h 79"/>
                  <a:gd name="T110" fmla="*/ 8 w 144"/>
                  <a:gd name="T111" fmla="*/ 0 h 79"/>
                  <a:gd name="T112" fmla="*/ 8 w 144"/>
                  <a:gd name="T113" fmla="*/ 0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4"/>
                  <a:gd name="T172" fmla="*/ 0 h 79"/>
                  <a:gd name="T173" fmla="*/ 144 w 144"/>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4" h="79">
                    <a:moveTo>
                      <a:pt x="144" y="33"/>
                    </a:moveTo>
                    <a:lnTo>
                      <a:pt x="142" y="20"/>
                    </a:lnTo>
                    <a:lnTo>
                      <a:pt x="141" y="20"/>
                    </a:lnTo>
                    <a:lnTo>
                      <a:pt x="139" y="20"/>
                    </a:lnTo>
                    <a:lnTo>
                      <a:pt x="137" y="20"/>
                    </a:lnTo>
                    <a:lnTo>
                      <a:pt x="139" y="33"/>
                    </a:lnTo>
                    <a:lnTo>
                      <a:pt x="144" y="33"/>
                    </a:lnTo>
                    <a:lnTo>
                      <a:pt x="142" y="48"/>
                    </a:lnTo>
                    <a:lnTo>
                      <a:pt x="139" y="61"/>
                    </a:lnTo>
                    <a:lnTo>
                      <a:pt x="133" y="75"/>
                    </a:lnTo>
                    <a:lnTo>
                      <a:pt x="129" y="78"/>
                    </a:lnTo>
                    <a:lnTo>
                      <a:pt x="128" y="78"/>
                    </a:lnTo>
                    <a:lnTo>
                      <a:pt x="126" y="78"/>
                    </a:lnTo>
                    <a:lnTo>
                      <a:pt x="124" y="78"/>
                    </a:lnTo>
                    <a:lnTo>
                      <a:pt x="123" y="78"/>
                    </a:lnTo>
                    <a:lnTo>
                      <a:pt x="123" y="79"/>
                    </a:lnTo>
                    <a:lnTo>
                      <a:pt x="121" y="79"/>
                    </a:lnTo>
                    <a:lnTo>
                      <a:pt x="128" y="71"/>
                    </a:lnTo>
                    <a:lnTo>
                      <a:pt x="134" y="60"/>
                    </a:lnTo>
                    <a:lnTo>
                      <a:pt x="137" y="48"/>
                    </a:lnTo>
                    <a:lnTo>
                      <a:pt x="139" y="33"/>
                    </a:lnTo>
                    <a:lnTo>
                      <a:pt x="144" y="33"/>
                    </a:lnTo>
                    <a:close/>
                    <a:moveTo>
                      <a:pt x="8" y="0"/>
                    </a:moveTo>
                    <a:lnTo>
                      <a:pt x="5" y="5"/>
                    </a:lnTo>
                    <a:lnTo>
                      <a:pt x="1" y="20"/>
                    </a:lnTo>
                    <a:lnTo>
                      <a:pt x="0" y="33"/>
                    </a:lnTo>
                    <a:lnTo>
                      <a:pt x="1" y="48"/>
                    </a:lnTo>
                    <a:lnTo>
                      <a:pt x="3" y="53"/>
                    </a:lnTo>
                    <a:lnTo>
                      <a:pt x="3" y="55"/>
                    </a:lnTo>
                    <a:lnTo>
                      <a:pt x="5" y="55"/>
                    </a:lnTo>
                    <a:lnTo>
                      <a:pt x="6" y="55"/>
                    </a:lnTo>
                    <a:lnTo>
                      <a:pt x="6" y="56"/>
                    </a:lnTo>
                    <a:lnTo>
                      <a:pt x="8" y="56"/>
                    </a:lnTo>
                    <a:lnTo>
                      <a:pt x="6" y="48"/>
                    </a:lnTo>
                    <a:lnTo>
                      <a:pt x="5" y="33"/>
                    </a:lnTo>
                    <a:lnTo>
                      <a:pt x="6" y="20"/>
                    </a:lnTo>
                    <a:lnTo>
                      <a:pt x="10" y="8"/>
                    </a:lnTo>
                    <a:lnTo>
                      <a:pt x="13" y="2"/>
                    </a:lnTo>
                    <a:lnTo>
                      <a:pt x="11" y="2"/>
                    </a:lnTo>
                    <a:lnTo>
                      <a:pt x="10" y="0"/>
                    </a:lnTo>
                    <a:lnTo>
                      <a:pt x="8"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5" name="Freeform 437"/>
              <p:cNvSpPr>
                <a:spLocks noEditPoints="1"/>
              </p:cNvSpPr>
              <p:nvPr/>
            </p:nvSpPr>
            <p:spPr bwMode="auto">
              <a:xfrm>
                <a:off x="1961" y="2914"/>
                <a:ext cx="140" cy="77"/>
              </a:xfrm>
              <a:custGeom>
                <a:avLst/>
                <a:gdLst>
                  <a:gd name="T0" fmla="*/ 140 w 140"/>
                  <a:gd name="T1" fmla="*/ 31 h 77"/>
                  <a:gd name="T2" fmla="*/ 140 w 140"/>
                  <a:gd name="T3" fmla="*/ 18 h 77"/>
                  <a:gd name="T4" fmla="*/ 138 w 140"/>
                  <a:gd name="T5" fmla="*/ 18 h 77"/>
                  <a:gd name="T6" fmla="*/ 138 w 140"/>
                  <a:gd name="T7" fmla="*/ 18 h 77"/>
                  <a:gd name="T8" fmla="*/ 136 w 140"/>
                  <a:gd name="T9" fmla="*/ 18 h 77"/>
                  <a:gd name="T10" fmla="*/ 136 w 140"/>
                  <a:gd name="T11" fmla="*/ 18 h 77"/>
                  <a:gd name="T12" fmla="*/ 136 w 140"/>
                  <a:gd name="T13" fmla="*/ 18 h 77"/>
                  <a:gd name="T14" fmla="*/ 135 w 140"/>
                  <a:gd name="T15" fmla="*/ 18 h 77"/>
                  <a:gd name="T16" fmla="*/ 135 w 140"/>
                  <a:gd name="T17" fmla="*/ 18 h 77"/>
                  <a:gd name="T18" fmla="*/ 133 w 140"/>
                  <a:gd name="T19" fmla="*/ 18 h 77"/>
                  <a:gd name="T20" fmla="*/ 135 w 140"/>
                  <a:gd name="T21" fmla="*/ 19 h 77"/>
                  <a:gd name="T22" fmla="*/ 135 w 140"/>
                  <a:gd name="T23" fmla="*/ 31 h 77"/>
                  <a:gd name="T24" fmla="*/ 140 w 140"/>
                  <a:gd name="T25" fmla="*/ 31 h 77"/>
                  <a:gd name="T26" fmla="*/ 140 w 140"/>
                  <a:gd name="T27" fmla="*/ 46 h 77"/>
                  <a:gd name="T28" fmla="*/ 135 w 140"/>
                  <a:gd name="T29" fmla="*/ 59 h 77"/>
                  <a:gd name="T30" fmla="*/ 128 w 140"/>
                  <a:gd name="T31" fmla="*/ 71 h 77"/>
                  <a:gd name="T32" fmla="*/ 123 w 140"/>
                  <a:gd name="T33" fmla="*/ 76 h 77"/>
                  <a:gd name="T34" fmla="*/ 123 w 140"/>
                  <a:gd name="T35" fmla="*/ 76 h 77"/>
                  <a:gd name="T36" fmla="*/ 122 w 140"/>
                  <a:gd name="T37" fmla="*/ 76 h 77"/>
                  <a:gd name="T38" fmla="*/ 122 w 140"/>
                  <a:gd name="T39" fmla="*/ 77 h 77"/>
                  <a:gd name="T40" fmla="*/ 120 w 140"/>
                  <a:gd name="T41" fmla="*/ 77 h 77"/>
                  <a:gd name="T42" fmla="*/ 120 w 140"/>
                  <a:gd name="T43" fmla="*/ 77 h 77"/>
                  <a:gd name="T44" fmla="*/ 118 w 140"/>
                  <a:gd name="T45" fmla="*/ 77 h 77"/>
                  <a:gd name="T46" fmla="*/ 118 w 140"/>
                  <a:gd name="T47" fmla="*/ 77 h 77"/>
                  <a:gd name="T48" fmla="*/ 117 w 140"/>
                  <a:gd name="T49" fmla="*/ 77 h 77"/>
                  <a:gd name="T50" fmla="*/ 125 w 140"/>
                  <a:gd name="T51" fmla="*/ 68 h 77"/>
                  <a:gd name="T52" fmla="*/ 130 w 140"/>
                  <a:gd name="T53" fmla="*/ 58 h 77"/>
                  <a:gd name="T54" fmla="*/ 135 w 140"/>
                  <a:gd name="T55" fmla="*/ 44 h 77"/>
                  <a:gd name="T56" fmla="*/ 135 w 140"/>
                  <a:gd name="T57" fmla="*/ 31 h 77"/>
                  <a:gd name="T58" fmla="*/ 140 w 140"/>
                  <a:gd name="T59" fmla="*/ 31 h 77"/>
                  <a:gd name="T60" fmla="*/ 10 w 140"/>
                  <a:gd name="T61" fmla="*/ 0 h 77"/>
                  <a:gd name="T62" fmla="*/ 7 w 140"/>
                  <a:gd name="T63" fmla="*/ 5 h 77"/>
                  <a:gd name="T64" fmla="*/ 2 w 140"/>
                  <a:gd name="T65" fmla="*/ 18 h 77"/>
                  <a:gd name="T66" fmla="*/ 0 w 140"/>
                  <a:gd name="T67" fmla="*/ 31 h 77"/>
                  <a:gd name="T68" fmla="*/ 2 w 140"/>
                  <a:gd name="T69" fmla="*/ 46 h 77"/>
                  <a:gd name="T70" fmla="*/ 5 w 140"/>
                  <a:gd name="T71" fmla="*/ 53 h 77"/>
                  <a:gd name="T72" fmla="*/ 5 w 140"/>
                  <a:gd name="T73" fmla="*/ 53 h 77"/>
                  <a:gd name="T74" fmla="*/ 5 w 140"/>
                  <a:gd name="T75" fmla="*/ 54 h 77"/>
                  <a:gd name="T76" fmla="*/ 7 w 140"/>
                  <a:gd name="T77" fmla="*/ 54 h 77"/>
                  <a:gd name="T78" fmla="*/ 7 w 140"/>
                  <a:gd name="T79" fmla="*/ 54 h 77"/>
                  <a:gd name="T80" fmla="*/ 9 w 140"/>
                  <a:gd name="T81" fmla="*/ 54 h 77"/>
                  <a:gd name="T82" fmla="*/ 9 w 140"/>
                  <a:gd name="T83" fmla="*/ 56 h 77"/>
                  <a:gd name="T84" fmla="*/ 10 w 140"/>
                  <a:gd name="T85" fmla="*/ 56 h 77"/>
                  <a:gd name="T86" fmla="*/ 10 w 140"/>
                  <a:gd name="T87" fmla="*/ 56 h 77"/>
                  <a:gd name="T88" fmla="*/ 7 w 140"/>
                  <a:gd name="T89" fmla="*/ 44 h 77"/>
                  <a:gd name="T90" fmla="*/ 5 w 140"/>
                  <a:gd name="T91" fmla="*/ 31 h 77"/>
                  <a:gd name="T92" fmla="*/ 7 w 140"/>
                  <a:gd name="T93" fmla="*/ 19 h 77"/>
                  <a:gd name="T94" fmla="*/ 10 w 140"/>
                  <a:gd name="T95" fmla="*/ 6 h 77"/>
                  <a:gd name="T96" fmla="*/ 14 w 140"/>
                  <a:gd name="T97" fmla="*/ 1 h 77"/>
                  <a:gd name="T98" fmla="*/ 14 w 140"/>
                  <a:gd name="T99" fmla="*/ 1 h 77"/>
                  <a:gd name="T100" fmla="*/ 14 w 140"/>
                  <a:gd name="T101" fmla="*/ 0 h 77"/>
                  <a:gd name="T102" fmla="*/ 12 w 140"/>
                  <a:gd name="T103" fmla="*/ 0 h 77"/>
                  <a:gd name="T104" fmla="*/ 12 w 140"/>
                  <a:gd name="T105" fmla="*/ 0 h 77"/>
                  <a:gd name="T106" fmla="*/ 12 w 140"/>
                  <a:gd name="T107" fmla="*/ 0 h 77"/>
                  <a:gd name="T108" fmla="*/ 10 w 140"/>
                  <a:gd name="T109" fmla="*/ 0 h 77"/>
                  <a:gd name="T110" fmla="*/ 10 w 140"/>
                  <a:gd name="T111" fmla="*/ 0 h 77"/>
                  <a:gd name="T112" fmla="*/ 10 w 140"/>
                  <a:gd name="T113" fmla="*/ 0 h 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0"/>
                  <a:gd name="T172" fmla="*/ 0 h 77"/>
                  <a:gd name="T173" fmla="*/ 140 w 140"/>
                  <a:gd name="T174" fmla="*/ 77 h 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0" h="77">
                    <a:moveTo>
                      <a:pt x="140" y="31"/>
                    </a:moveTo>
                    <a:lnTo>
                      <a:pt x="140" y="18"/>
                    </a:lnTo>
                    <a:lnTo>
                      <a:pt x="138" y="18"/>
                    </a:lnTo>
                    <a:lnTo>
                      <a:pt x="136" y="18"/>
                    </a:lnTo>
                    <a:lnTo>
                      <a:pt x="135" y="18"/>
                    </a:lnTo>
                    <a:lnTo>
                      <a:pt x="133" y="18"/>
                    </a:lnTo>
                    <a:lnTo>
                      <a:pt x="135" y="19"/>
                    </a:lnTo>
                    <a:lnTo>
                      <a:pt x="135" y="31"/>
                    </a:lnTo>
                    <a:lnTo>
                      <a:pt x="140" y="31"/>
                    </a:lnTo>
                    <a:lnTo>
                      <a:pt x="140" y="46"/>
                    </a:lnTo>
                    <a:lnTo>
                      <a:pt x="135" y="59"/>
                    </a:lnTo>
                    <a:lnTo>
                      <a:pt x="128" y="71"/>
                    </a:lnTo>
                    <a:lnTo>
                      <a:pt x="123" y="76"/>
                    </a:lnTo>
                    <a:lnTo>
                      <a:pt x="122" y="76"/>
                    </a:lnTo>
                    <a:lnTo>
                      <a:pt x="122" y="77"/>
                    </a:lnTo>
                    <a:lnTo>
                      <a:pt x="120" y="77"/>
                    </a:lnTo>
                    <a:lnTo>
                      <a:pt x="118" y="77"/>
                    </a:lnTo>
                    <a:lnTo>
                      <a:pt x="117" y="77"/>
                    </a:lnTo>
                    <a:lnTo>
                      <a:pt x="125" y="68"/>
                    </a:lnTo>
                    <a:lnTo>
                      <a:pt x="130" y="58"/>
                    </a:lnTo>
                    <a:lnTo>
                      <a:pt x="135" y="44"/>
                    </a:lnTo>
                    <a:lnTo>
                      <a:pt x="135" y="31"/>
                    </a:lnTo>
                    <a:lnTo>
                      <a:pt x="140" y="31"/>
                    </a:lnTo>
                    <a:close/>
                    <a:moveTo>
                      <a:pt x="10" y="0"/>
                    </a:moveTo>
                    <a:lnTo>
                      <a:pt x="7" y="5"/>
                    </a:lnTo>
                    <a:lnTo>
                      <a:pt x="2" y="18"/>
                    </a:lnTo>
                    <a:lnTo>
                      <a:pt x="0" y="31"/>
                    </a:lnTo>
                    <a:lnTo>
                      <a:pt x="2" y="46"/>
                    </a:lnTo>
                    <a:lnTo>
                      <a:pt x="5" y="53"/>
                    </a:lnTo>
                    <a:lnTo>
                      <a:pt x="5" y="54"/>
                    </a:lnTo>
                    <a:lnTo>
                      <a:pt x="7" y="54"/>
                    </a:lnTo>
                    <a:lnTo>
                      <a:pt x="9" y="54"/>
                    </a:lnTo>
                    <a:lnTo>
                      <a:pt x="9" y="56"/>
                    </a:lnTo>
                    <a:lnTo>
                      <a:pt x="10" y="56"/>
                    </a:lnTo>
                    <a:lnTo>
                      <a:pt x="7" y="44"/>
                    </a:lnTo>
                    <a:lnTo>
                      <a:pt x="5" y="31"/>
                    </a:lnTo>
                    <a:lnTo>
                      <a:pt x="7" y="19"/>
                    </a:lnTo>
                    <a:lnTo>
                      <a:pt x="10" y="6"/>
                    </a:lnTo>
                    <a:lnTo>
                      <a:pt x="14" y="1"/>
                    </a:lnTo>
                    <a:lnTo>
                      <a:pt x="14" y="0"/>
                    </a:lnTo>
                    <a:lnTo>
                      <a:pt x="12" y="0"/>
                    </a:lnTo>
                    <a:lnTo>
                      <a:pt x="10"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6" name="Freeform 438"/>
              <p:cNvSpPr>
                <a:spLocks noEditPoints="1"/>
              </p:cNvSpPr>
              <p:nvPr/>
            </p:nvSpPr>
            <p:spPr bwMode="auto">
              <a:xfrm>
                <a:off x="1965" y="2914"/>
                <a:ext cx="134" cy="77"/>
              </a:xfrm>
              <a:custGeom>
                <a:avLst/>
                <a:gdLst>
                  <a:gd name="T0" fmla="*/ 134 w 134"/>
                  <a:gd name="T1" fmla="*/ 31 h 77"/>
                  <a:gd name="T2" fmla="*/ 132 w 134"/>
                  <a:gd name="T3" fmla="*/ 18 h 77"/>
                  <a:gd name="T4" fmla="*/ 132 w 134"/>
                  <a:gd name="T5" fmla="*/ 18 h 77"/>
                  <a:gd name="T6" fmla="*/ 132 w 134"/>
                  <a:gd name="T7" fmla="*/ 18 h 77"/>
                  <a:gd name="T8" fmla="*/ 131 w 134"/>
                  <a:gd name="T9" fmla="*/ 18 h 77"/>
                  <a:gd name="T10" fmla="*/ 131 w 134"/>
                  <a:gd name="T11" fmla="*/ 18 h 77"/>
                  <a:gd name="T12" fmla="*/ 129 w 134"/>
                  <a:gd name="T13" fmla="*/ 18 h 77"/>
                  <a:gd name="T14" fmla="*/ 129 w 134"/>
                  <a:gd name="T15" fmla="*/ 18 h 77"/>
                  <a:gd name="T16" fmla="*/ 129 w 134"/>
                  <a:gd name="T17" fmla="*/ 18 h 77"/>
                  <a:gd name="T18" fmla="*/ 128 w 134"/>
                  <a:gd name="T19" fmla="*/ 18 h 77"/>
                  <a:gd name="T20" fmla="*/ 128 w 134"/>
                  <a:gd name="T21" fmla="*/ 18 h 77"/>
                  <a:gd name="T22" fmla="*/ 128 w 134"/>
                  <a:gd name="T23" fmla="*/ 19 h 77"/>
                  <a:gd name="T24" fmla="*/ 129 w 134"/>
                  <a:gd name="T25" fmla="*/ 31 h 77"/>
                  <a:gd name="T26" fmla="*/ 134 w 134"/>
                  <a:gd name="T27" fmla="*/ 31 h 77"/>
                  <a:gd name="T28" fmla="*/ 132 w 134"/>
                  <a:gd name="T29" fmla="*/ 46 h 77"/>
                  <a:gd name="T30" fmla="*/ 129 w 134"/>
                  <a:gd name="T31" fmla="*/ 58 h 77"/>
                  <a:gd name="T32" fmla="*/ 123 w 134"/>
                  <a:gd name="T33" fmla="*/ 69 h 77"/>
                  <a:gd name="T34" fmla="*/ 116 w 134"/>
                  <a:gd name="T35" fmla="*/ 77 h 77"/>
                  <a:gd name="T36" fmla="*/ 116 w 134"/>
                  <a:gd name="T37" fmla="*/ 77 h 77"/>
                  <a:gd name="T38" fmla="*/ 114 w 134"/>
                  <a:gd name="T39" fmla="*/ 77 h 77"/>
                  <a:gd name="T40" fmla="*/ 114 w 134"/>
                  <a:gd name="T41" fmla="*/ 77 h 77"/>
                  <a:gd name="T42" fmla="*/ 113 w 134"/>
                  <a:gd name="T43" fmla="*/ 77 h 77"/>
                  <a:gd name="T44" fmla="*/ 111 w 134"/>
                  <a:gd name="T45" fmla="*/ 77 h 77"/>
                  <a:gd name="T46" fmla="*/ 111 w 134"/>
                  <a:gd name="T47" fmla="*/ 77 h 77"/>
                  <a:gd name="T48" fmla="*/ 109 w 134"/>
                  <a:gd name="T49" fmla="*/ 77 h 77"/>
                  <a:gd name="T50" fmla="*/ 109 w 134"/>
                  <a:gd name="T51" fmla="*/ 77 h 77"/>
                  <a:gd name="T52" fmla="*/ 111 w 134"/>
                  <a:gd name="T53" fmla="*/ 76 h 77"/>
                  <a:gd name="T54" fmla="*/ 119 w 134"/>
                  <a:gd name="T55" fmla="*/ 66 h 77"/>
                  <a:gd name="T56" fmla="*/ 124 w 134"/>
                  <a:gd name="T57" fmla="*/ 56 h 77"/>
                  <a:gd name="T58" fmla="*/ 128 w 134"/>
                  <a:gd name="T59" fmla="*/ 44 h 77"/>
                  <a:gd name="T60" fmla="*/ 129 w 134"/>
                  <a:gd name="T61" fmla="*/ 31 h 77"/>
                  <a:gd name="T62" fmla="*/ 134 w 134"/>
                  <a:gd name="T63" fmla="*/ 31 h 77"/>
                  <a:gd name="T64" fmla="*/ 8 w 134"/>
                  <a:gd name="T65" fmla="*/ 0 h 77"/>
                  <a:gd name="T66" fmla="*/ 5 w 134"/>
                  <a:gd name="T67" fmla="*/ 6 h 77"/>
                  <a:gd name="T68" fmla="*/ 1 w 134"/>
                  <a:gd name="T69" fmla="*/ 18 h 77"/>
                  <a:gd name="T70" fmla="*/ 0 w 134"/>
                  <a:gd name="T71" fmla="*/ 31 h 77"/>
                  <a:gd name="T72" fmla="*/ 1 w 134"/>
                  <a:gd name="T73" fmla="*/ 46 h 77"/>
                  <a:gd name="T74" fmla="*/ 3 w 134"/>
                  <a:gd name="T75" fmla="*/ 54 h 77"/>
                  <a:gd name="T76" fmla="*/ 5 w 134"/>
                  <a:gd name="T77" fmla="*/ 54 h 77"/>
                  <a:gd name="T78" fmla="*/ 5 w 134"/>
                  <a:gd name="T79" fmla="*/ 56 h 77"/>
                  <a:gd name="T80" fmla="*/ 6 w 134"/>
                  <a:gd name="T81" fmla="*/ 56 h 77"/>
                  <a:gd name="T82" fmla="*/ 6 w 134"/>
                  <a:gd name="T83" fmla="*/ 56 h 77"/>
                  <a:gd name="T84" fmla="*/ 8 w 134"/>
                  <a:gd name="T85" fmla="*/ 56 h 77"/>
                  <a:gd name="T86" fmla="*/ 8 w 134"/>
                  <a:gd name="T87" fmla="*/ 58 h 77"/>
                  <a:gd name="T88" fmla="*/ 10 w 134"/>
                  <a:gd name="T89" fmla="*/ 58 h 77"/>
                  <a:gd name="T90" fmla="*/ 10 w 134"/>
                  <a:gd name="T91" fmla="*/ 58 h 77"/>
                  <a:gd name="T92" fmla="*/ 10 w 134"/>
                  <a:gd name="T93" fmla="*/ 56 h 77"/>
                  <a:gd name="T94" fmla="*/ 6 w 134"/>
                  <a:gd name="T95" fmla="*/ 44 h 77"/>
                  <a:gd name="T96" fmla="*/ 5 w 134"/>
                  <a:gd name="T97" fmla="*/ 31 h 77"/>
                  <a:gd name="T98" fmla="*/ 6 w 134"/>
                  <a:gd name="T99" fmla="*/ 19 h 77"/>
                  <a:gd name="T100" fmla="*/ 10 w 134"/>
                  <a:gd name="T101" fmla="*/ 8 h 77"/>
                  <a:gd name="T102" fmla="*/ 13 w 134"/>
                  <a:gd name="T103" fmla="*/ 1 h 77"/>
                  <a:gd name="T104" fmla="*/ 11 w 134"/>
                  <a:gd name="T105" fmla="*/ 1 h 77"/>
                  <a:gd name="T106" fmla="*/ 11 w 134"/>
                  <a:gd name="T107" fmla="*/ 1 h 77"/>
                  <a:gd name="T108" fmla="*/ 11 w 134"/>
                  <a:gd name="T109" fmla="*/ 1 h 77"/>
                  <a:gd name="T110" fmla="*/ 10 w 134"/>
                  <a:gd name="T111" fmla="*/ 1 h 77"/>
                  <a:gd name="T112" fmla="*/ 10 w 134"/>
                  <a:gd name="T113" fmla="*/ 1 h 77"/>
                  <a:gd name="T114" fmla="*/ 10 w 134"/>
                  <a:gd name="T115" fmla="*/ 0 h 77"/>
                  <a:gd name="T116" fmla="*/ 8 w 134"/>
                  <a:gd name="T117" fmla="*/ 0 h 77"/>
                  <a:gd name="T118" fmla="*/ 8 w 134"/>
                  <a:gd name="T119" fmla="*/ 0 h 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4"/>
                  <a:gd name="T181" fmla="*/ 0 h 77"/>
                  <a:gd name="T182" fmla="*/ 134 w 134"/>
                  <a:gd name="T183" fmla="*/ 77 h 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4" h="77">
                    <a:moveTo>
                      <a:pt x="134" y="31"/>
                    </a:moveTo>
                    <a:lnTo>
                      <a:pt x="132" y="18"/>
                    </a:lnTo>
                    <a:lnTo>
                      <a:pt x="131" y="18"/>
                    </a:lnTo>
                    <a:lnTo>
                      <a:pt x="129" y="18"/>
                    </a:lnTo>
                    <a:lnTo>
                      <a:pt x="128" y="18"/>
                    </a:lnTo>
                    <a:lnTo>
                      <a:pt x="128" y="19"/>
                    </a:lnTo>
                    <a:lnTo>
                      <a:pt x="129" y="31"/>
                    </a:lnTo>
                    <a:lnTo>
                      <a:pt x="134" y="31"/>
                    </a:lnTo>
                    <a:lnTo>
                      <a:pt x="132" y="46"/>
                    </a:lnTo>
                    <a:lnTo>
                      <a:pt x="129" y="58"/>
                    </a:lnTo>
                    <a:lnTo>
                      <a:pt x="123" y="69"/>
                    </a:lnTo>
                    <a:lnTo>
                      <a:pt x="116" y="77"/>
                    </a:lnTo>
                    <a:lnTo>
                      <a:pt x="114" y="77"/>
                    </a:lnTo>
                    <a:lnTo>
                      <a:pt x="113" y="77"/>
                    </a:lnTo>
                    <a:lnTo>
                      <a:pt x="111" y="77"/>
                    </a:lnTo>
                    <a:lnTo>
                      <a:pt x="109" y="77"/>
                    </a:lnTo>
                    <a:lnTo>
                      <a:pt x="111" y="76"/>
                    </a:lnTo>
                    <a:lnTo>
                      <a:pt x="119" y="66"/>
                    </a:lnTo>
                    <a:lnTo>
                      <a:pt x="124" y="56"/>
                    </a:lnTo>
                    <a:lnTo>
                      <a:pt x="128" y="44"/>
                    </a:lnTo>
                    <a:lnTo>
                      <a:pt x="129" y="31"/>
                    </a:lnTo>
                    <a:lnTo>
                      <a:pt x="134" y="31"/>
                    </a:lnTo>
                    <a:close/>
                    <a:moveTo>
                      <a:pt x="8" y="0"/>
                    </a:moveTo>
                    <a:lnTo>
                      <a:pt x="5" y="6"/>
                    </a:lnTo>
                    <a:lnTo>
                      <a:pt x="1" y="18"/>
                    </a:lnTo>
                    <a:lnTo>
                      <a:pt x="0" y="31"/>
                    </a:lnTo>
                    <a:lnTo>
                      <a:pt x="1" y="46"/>
                    </a:lnTo>
                    <a:lnTo>
                      <a:pt x="3" y="54"/>
                    </a:lnTo>
                    <a:lnTo>
                      <a:pt x="5" y="54"/>
                    </a:lnTo>
                    <a:lnTo>
                      <a:pt x="5" y="56"/>
                    </a:lnTo>
                    <a:lnTo>
                      <a:pt x="6" y="56"/>
                    </a:lnTo>
                    <a:lnTo>
                      <a:pt x="8" y="56"/>
                    </a:lnTo>
                    <a:lnTo>
                      <a:pt x="8" y="58"/>
                    </a:lnTo>
                    <a:lnTo>
                      <a:pt x="10" y="58"/>
                    </a:lnTo>
                    <a:lnTo>
                      <a:pt x="10" y="56"/>
                    </a:lnTo>
                    <a:lnTo>
                      <a:pt x="6" y="44"/>
                    </a:lnTo>
                    <a:lnTo>
                      <a:pt x="5" y="31"/>
                    </a:lnTo>
                    <a:lnTo>
                      <a:pt x="6" y="19"/>
                    </a:lnTo>
                    <a:lnTo>
                      <a:pt x="10" y="8"/>
                    </a:lnTo>
                    <a:lnTo>
                      <a:pt x="13" y="1"/>
                    </a:lnTo>
                    <a:lnTo>
                      <a:pt x="11" y="1"/>
                    </a:lnTo>
                    <a:lnTo>
                      <a:pt x="10" y="1"/>
                    </a:lnTo>
                    <a:lnTo>
                      <a:pt x="10" y="0"/>
                    </a:lnTo>
                    <a:lnTo>
                      <a:pt x="8"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7" name="Freeform 439"/>
              <p:cNvSpPr>
                <a:spLocks noEditPoints="1"/>
              </p:cNvSpPr>
              <p:nvPr/>
            </p:nvSpPr>
            <p:spPr bwMode="auto">
              <a:xfrm>
                <a:off x="1966" y="2915"/>
                <a:ext cx="130" cy="76"/>
              </a:xfrm>
              <a:custGeom>
                <a:avLst/>
                <a:gdLst>
                  <a:gd name="T0" fmla="*/ 130 w 130"/>
                  <a:gd name="T1" fmla="*/ 30 h 76"/>
                  <a:gd name="T2" fmla="*/ 130 w 130"/>
                  <a:gd name="T3" fmla="*/ 18 h 76"/>
                  <a:gd name="T4" fmla="*/ 128 w 130"/>
                  <a:gd name="T5" fmla="*/ 17 h 76"/>
                  <a:gd name="T6" fmla="*/ 128 w 130"/>
                  <a:gd name="T7" fmla="*/ 17 h 76"/>
                  <a:gd name="T8" fmla="*/ 128 w 130"/>
                  <a:gd name="T9" fmla="*/ 17 h 76"/>
                  <a:gd name="T10" fmla="*/ 127 w 130"/>
                  <a:gd name="T11" fmla="*/ 17 h 76"/>
                  <a:gd name="T12" fmla="*/ 127 w 130"/>
                  <a:gd name="T13" fmla="*/ 17 h 76"/>
                  <a:gd name="T14" fmla="*/ 127 w 130"/>
                  <a:gd name="T15" fmla="*/ 17 h 76"/>
                  <a:gd name="T16" fmla="*/ 125 w 130"/>
                  <a:gd name="T17" fmla="*/ 17 h 76"/>
                  <a:gd name="T18" fmla="*/ 125 w 130"/>
                  <a:gd name="T19" fmla="*/ 17 h 76"/>
                  <a:gd name="T20" fmla="*/ 123 w 130"/>
                  <a:gd name="T21" fmla="*/ 17 h 76"/>
                  <a:gd name="T22" fmla="*/ 125 w 130"/>
                  <a:gd name="T23" fmla="*/ 18 h 76"/>
                  <a:gd name="T24" fmla="*/ 125 w 130"/>
                  <a:gd name="T25" fmla="*/ 30 h 76"/>
                  <a:gd name="T26" fmla="*/ 130 w 130"/>
                  <a:gd name="T27" fmla="*/ 30 h 76"/>
                  <a:gd name="T28" fmla="*/ 130 w 130"/>
                  <a:gd name="T29" fmla="*/ 43 h 76"/>
                  <a:gd name="T30" fmla="*/ 125 w 130"/>
                  <a:gd name="T31" fmla="*/ 57 h 76"/>
                  <a:gd name="T32" fmla="*/ 120 w 130"/>
                  <a:gd name="T33" fmla="*/ 67 h 76"/>
                  <a:gd name="T34" fmla="*/ 112 w 130"/>
                  <a:gd name="T35" fmla="*/ 76 h 76"/>
                  <a:gd name="T36" fmla="*/ 112 w 130"/>
                  <a:gd name="T37" fmla="*/ 76 h 76"/>
                  <a:gd name="T38" fmla="*/ 110 w 130"/>
                  <a:gd name="T39" fmla="*/ 76 h 76"/>
                  <a:gd name="T40" fmla="*/ 108 w 130"/>
                  <a:gd name="T41" fmla="*/ 76 h 76"/>
                  <a:gd name="T42" fmla="*/ 108 w 130"/>
                  <a:gd name="T43" fmla="*/ 76 h 76"/>
                  <a:gd name="T44" fmla="*/ 107 w 130"/>
                  <a:gd name="T45" fmla="*/ 76 h 76"/>
                  <a:gd name="T46" fmla="*/ 105 w 130"/>
                  <a:gd name="T47" fmla="*/ 76 h 76"/>
                  <a:gd name="T48" fmla="*/ 105 w 130"/>
                  <a:gd name="T49" fmla="*/ 76 h 76"/>
                  <a:gd name="T50" fmla="*/ 103 w 130"/>
                  <a:gd name="T51" fmla="*/ 76 h 76"/>
                  <a:gd name="T52" fmla="*/ 108 w 130"/>
                  <a:gd name="T53" fmla="*/ 73 h 76"/>
                  <a:gd name="T54" fmla="*/ 115 w 130"/>
                  <a:gd name="T55" fmla="*/ 65 h 76"/>
                  <a:gd name="T56" fmla="*/ 122 w 130"/>
                  <a:gd name="T57" fmla="*/ 53 h 76"/>
                  <a:gd name="T58" fmla="*/ 125 w 130"/>
                  <a:gd name="T59" fmla="*/ 43 h 76"/>
                  <a:gd name="T60" fmla="*/ 125 w 130"/>
                  <a:gd name="T61" fmla="*/ 30 h 76"/>
                  <a:gd name="T62" fmla="*/ 130 w 130"/>
                  <a:gd name="T63" fmla="*/ 30 h 76"/>
                  <a:gd name="T64" fmla="*/ 9 w 130"/>
                  <a:gd name="T65" fmla="*/ 0 h 76"/>
                  <a:gd name="T66" fmla="*/ 5 w 130"/>
                  <a:gd name="T67" fmla="*/ 5 h 76"/>
                  <a:gd name="T68" fmla="*/ 2 w 130"/>
                  <a:gd name="T69" fmla="*/ 18 h 76"/>
                  <a:gd name="T70" fmla="*/ 0 w 130"/>
                  <a:gd name="T71" fmla="*/ 30 h 76"/>
                  <a:gd name="T72" fmla="*/ 2 w 130"/>
                  <a:gd name="T73" fmla="*/ 43 h 76"/>
                  <a:gd name="T74" fmla="*/ 5 w 130"/>
                  <a:gd name="T75" fmla="*/ 55 h 76"/>
                  <a:gd name="T76" fmla="*/ 7 w 130"/>
                  <a:gd name="T77" fmla="*/ 55 h 76"/>
                  <a:gd name="T78" fmla="*/ 7 w 130"/>
                  <a:gd name="T79" fmla="*/ 57 h 76"/>
                  <a:gd name="T80" fmla="*/ 9 w 130"/>
                  <a:gd name="T81" fmla="*/ 57 h 76"/>
                  <a:gd name="T82" fmla="*/ 10 w 130"/>
                  <a:gd name="T83" fmla="*/ 57 h 76"/>
                  <a:gd name="T84" fmla="*/ 10 w 130"/>
                  <a:gd name="T85" fmla="*/ 58 h 76"/>
                  <a:gd name="T86" fmla="*/ 12 w 130"/>
                  <a:gd name="T87" fmla="*/ 58 h 76"/>
                  <a:gd name="T88" fmla="*/ 12 w 130"/>
                  <a:gd name="T89" fmla="*/ 58 h 76"/>
                  <a:gd name="T90" fmla="*/ 14 w 130"/>
                  <a:gd name="T91" fmla="*/ 58 h 76"/>
                  <a:gd name="T92" fmla="*/ 10 w 130"/>
                  <a:gd name="T93" fmla="*/ 53 h 76"/>
                  <a:gd name="T94" fmla="*/ 7 w 130"/>
                  <a:gd name="T95" fmla="*/ 43 h 76"/>
                  <a:gd name="T96" fmla="*/ 5 w 130"/>
                  <a:gd name="T97" fmla="*/ 30 h 76"/>
                  <a:gd name="T98" fmla="*/ 7 w 130"/>
                  <a:gd name="T99" fmla="*/ 18 h 76"/>
                  <a:gd name="T100" fmla="*/ 10 w 130"/>
                  <a:gd name="T101" fmla="*/ 7 h 76"/>
                  <a:gd name="T102" fmla="*/ 14 w 130"/>
                  <a:gd name="T103" fmla="*/ 2 h 76"/>
                  <a:gd name="T104" fmla="*/ 14 w 130"/>
                  <a:gd name="T105" fmla="*/ 2 h 76"/>
                  <a:gd name="T106" fmla="*/ 14 w 130"/>
                  <a:gd name="T107" fmla="*/ 0 h 76"/>
                  <a:gd name="T108" fmla="*/ 12 w 130"/>
                  <a:gd name="T109" fmla="*/ 0 h 76"/>
                  <a:gd name="T110" fmla="*/ 12 w 130"/>
                  <a:gd name="T111" fmla="*/ 0 h 76"/>
                  <a:gd name="T112" fmla="*/ 10 w 130"/>
                  <a:gd name="T113" fmla="*/ 0 h 76"/>
                  <a:gd name="T114" fmla="*/ 10 w 130"/>
                  <a:gd name="T115" fmla="*/ 0 h 76"/>
                  <a:gd name="T116" fmla="*/ 10 w 130"/>
                  <a:gd name="T117" fmla="*/ 0 h 76"/>
                  <a:gd name="T118" fmla="*/ 9 w 130"/>
                  <a:gd name="T119" fmla="*/ 0 h 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0"/>
                  <a:gd name="T181" fmla="*/ 0 h 76"/>
                  <a:gd name="T182" fmla="*/ 130 w 130"/>
                  <a:gd name="T183" fmla="*/ 76 h 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0" h="76">
                    <a:moveTo>
                      <a:pt x="130" y="30"/>
                    </a:moveTo>
                    <a:lnTo>
                      <a:pt x="130" y="18"/>
                    </a:lnTo>
                    <a:lnTo>
                      <a:pt x="128" y="17"/>
                    </a:lnTo>
                    <a:lnTo>
                      <a:pt x="127" y="17"/>
                    </a:lnTo>
                    <a:lnTo>
                      <a:pt x="125" y="17"/>
                    </a:lnTo>
                    <a:lnTo>
                      <a:pt x="123" y="17"/>
                    </a:lnTo>
                    <a:lnTo>
                      <a:pt x="125" y="18"/>
                    </a:lnTo>
                    <a:lnTo>
                      <a:pt x="125" y="30"/>
                    </a:lnTo>
                    <a:lnTo>
                      <a:pt x="130" y="30"/>
                    </a:lnTo>
                    <a:lnTo>
                      <a:pt x="130" y="43"/>
                    </a:lnTo>
                    <a:lnTo>
                      <a:pt x="125" y="57"/>
                    </a:lnTo>
                    <a:lnTo>
                      <a:pt x="120" y="67"/>
                    </a:lnTo>
                    <a:lnTo>
                      <a:pt x="112" y="76"/>
                    </a:lnTo>
                    <a:lnTo>
                      <a:pt x="110" y="76"/>
                    </a:lnTo>
                    <a:lnTo>
                      <a:pt x="108" y="76"/>
                    </a:lnTo>
                    <a:lnTo>
                      <a:pt x="107" y="76"/>
                    </a:lnTo>
                    <a:lnTo>
                      <a:pt x="105" y="76"/>
                    </a:lnTo>
                    <a:lnTo>
                      <a:pt x="103" y="76"/>
                    </a:lnTo>
                    <a:lnTo>
                      <a:pt x="108" y="73"/>
                    </a:lnTo>
                    <a:lnTo>
                      <a:pt x="115" y="65"/>
                    </a:lnTo>
                    <a:lnTo>
                      <a:pt x="122" y="53"/>
                    </a:lnTo>
                    <a:lnTo>
                      <a:pt x="125" y="43"/>
                    </a:lnTo>
                    <a:lnTo>
                      <a:pt x="125" y="30"/>
                    </a:lnTo>
                    <a:lnTo>
                      <a:pt x="130" y="30"/>
                    </a:lnTo>
                    <a:close/>
                    <a:moveTo>
                      <a:pt x="9" y="0"/>
                    </a:moveTo>
                    <a:lnTo>
                      <a:pt x="5" y="5"/>
                    </a:lnTo>
                    <a:lnTo>
                      <a:pt x="2" y="18"/>
                    </a:lnTo>
                    <a:lnTo>
                      <a:pt x="0" y="30"/>
                    </a:lnTo>
                    <a:lnTo>
                      <a:pt x="2" y="43"/>
                    </a:lnTo>
                    <a:lnTo>
                      <a:pt x="5" y="55"/>
                    </a:lnTo>
                    <a:lnTo>
                      <a:pt x="7" y="55"/>
                    </a:lnTo>
                    <a:lnTo>
                      <a:pt x="7" y="57"/>
                    </a:lnTo>
                    <a:lnTo>
                      <a:pt x="9" y="57"/>
                    </a:lnTo>
                    <a:lnTo>
                      <a:pt x="10" y="57"/>
                    </a:lnTo>
                    <a:lnTo>
                      <a:pt x="10" y="58"/>
                    </a:lnTo>
                    <a:lnTo>
                      <a:pt x="12" y="58"/>
                    </a:lnTo>
                    <a:lnTo>
                      <a:pt x="14" y="58"/>
                    </a:lnTo>
                    <a:lnTo>
                      <a:pt x="10" y="53"/>
                    </a:lnTo>
                    <a:lnTo>
                      <a:pt x="7" y="43"/>
                    </a:lnTo>
                    <a:lnTo>
                      <a:pt x="5" y="30"/>
                    </a:lnTo>
                    <a:lnTo>
                      <a:pt x="7" y="18"/>
                    </a:lnTo>
                    <a:lnTo>
                      <a:pt x="10" y="7"/>
                    </a:lnTo>
                    <a:lnTo>
                      <a:pt x="14" y="2"/>
                    </a:lnTo>
                    <a:lnTo>
                      <a:pt x="14" y="0"/>
                    </a:lnTo>
                    <a:lnTo>
                      <a:pt x="12" y="0"/>
                    </a:lnTo>
                    <a:lnTo>
                      <a:pt x="10" y="0"/>
                    </a:lnTo>
                    <a:lnTo>
                      <a:pt x="9"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8" name="Freeform 440"/>
              <p:cNvSpPr>
                <a:spLocks noEditPoints="1"/>
              </p:cNvSpPr>
              <p:nvPr/>
            </p:nvSpPr>
            <p:spPr bwMode="auto">
              <a:xfrm>
                <a:off x="1970" y="2915"/>
                <a:ext cx="124" cy="88"/>
              </a:xfrm>
              <a:custGeom>
                <a:avLst/>
                <a:gdLst>
                  <a:gd name="T0" fmla="*/ 123 w 124"/>
                  <a:gd name="T1" fmla="*/ 18 h 88"/>
                  <a:gd name="T2" fmla="*/ 123 w 124"/>
                  <a:gd name="T3" fmla="*/ 17 h 88"/>
                  <a:gd name="T4" fmla="*/ 121 w 124"/>
                  <a:gd name="T5" fmla="*/ 17 h 88"/>
                  <a:gd name="T6" fmla="*/ 119 w 124"/>
                  <a:gd name="T7" fmla="*/ 17 h 88"/>
                  <a:gd name="T8" fmla="*/ 118 w 124"/>
                  <a:gd name="T9" fmla="*/ 17 h 88"/>
                  <a:gd name="T10" fmla="*/ 118 w 124"/>
                  <a:gd name="T11" fmla="*/ 18 h 88"/>
                  <a:gd name="T12" fmla="*/ 124 w 124"/>
                  <a:gd name="T13" fmla="*/ 30 h 88"/>
                  <a:gd name="T14" fmla="*/ 119 w 124"/>
                  <a:gd name="T15" fmla="*/ 55 h 88"/>
                  <a:gd name="T16" fmla="*/ 106 w 124"/>
                  <a:gd name="T17" fmla="*/ 75 h 88"/>
                  <a:gd name="T18" fmla="*/ 103 w 124"/>
                  <a:gd name="T19" fmla="*/ 76 h 88"/>
                  <a:gd name="T20" fmla="*/ 101 w 124"/>
                  <a:gd name="T21" fmla="*/ 76 h 88"/>
                  <a:gd name="T22" fmla="*/ 98 w 124"/>
                  <a:gd name="T23" fmla="*/ 76 h 88"/>
                  <a:gd name="T24" fmla="*/ 96 w 124"/>
                  <a:gd name="T25" fmla="*/ 78 h 88"/>
                  <a:gd name="T26" fmla="*/ 103 w 124"/>
                  <a:gd name="T27" fmla="*/ 72 h 88"/>
                  <a:gd name="T28" fmla="*/ 114 w 124"/>
                  <a:gd name="T29" fmla="*/ 53 h 88"/>
                  <a:gd name="T30" fmla="*/ 119 w 124"/>
                  <a:gd name="T31" fmla="*/ 30 h 88"/>
                  <a:gd name="T32" fmla="*/ 8 w 124"/>
                  <a:gd name="T33" fmla="*/ 0 h 88"/>
                  <a:gd name="T34" fmla="*/ 1 w 124"/>
                  <a:gd name="T35" fmla="*/ 18 h 88"/>
                  <a:gd name="T36" fmla="*/ 1 w 124"/>
                  <a:gd name="T37" fmla="*/ 43 h 88"/>
                  <a:gd name="T38" fmla="*/ 5 w 124"/>
                  <a:gd name="T39" fmla="*/ 57 h 88"/>
                  <a:gd name="T40" fmla="*/ 8 w 124"/>
                  <a:gd name="T41" fmla="*/ 58 h 88"/>
                  <a:gd name="T42" fmla="*/ 10 w 124"/>
                  <a:gd name="T43" fmla="*/ 58 h 88"/>
                  <a:gd name="T44" fmla="*/ 11 w 124"/>
                  <a:gd name="T45" fmla="*/ 60 h 88"/>
                  <a:gd name="T46" fmla="*/ 13 w 124"/>
                  <a:gd name="T47" fmla="*/ 62 h 88"/>
                  <a:gd name="T48" fmla="*/ 6 w 124"/>
                  <a:gd name="T49" fmla="*/ 42 h 88"/>
                  <a:gd name="T50" fmla="*/ 6 w 124"/>
                  <a:gd name="T51" fmla="*/ 18 h 88"/>
                  <a:gd name="T52" fmla="*/ 13 w 124"/>
                  <a:gd name="T53" fmla="*/ 2 h 88"/>
                  <a:gd name="T54" fmla="*/ 11 w 124"/>
                  <a:gd name="T55" fmla="*/ 2 h 88"/>
                  <a:gd name="T56" fmla="*/ 10 w 124"/>
                  <a:gd name="T57" fmla="*/ 2 h 88"/>
                  <a:gd name="T58" fmla="*/ 10 w 124"/>
                  <a:gd name="T59" fmla="*/ 0 h 88"/>
                  <a:gd name="T60" fmla="*/ 8 w 124"/>
                  <a:gd name="T61" fmla="*/ 0 h 88"/>
                  <a:gd name="T62" fmla="*/ 61 w 124"/>
                  <a:gd name="T63" fmla="*/ 88 h 88"/>
                  <a:gd name="T64" fmla="*/ 66 w 124"/>
                  <a:gd name="T65" fmla="*/ 88 h 88"/>
                  <a:gd name="T66" fmla="*/ 64 w 124"/>
                  <a:gd name="T67" fmla="*/ 88 h 88"/>
                  <a:gd name="T68" fmla="*/ 63 w 124"/>
                  <a:gd name="T69" fmla="*/ 88 h 88"/>
                  <a:gd name="T70" fmla="*/ 61 w 124"/>
                  <a:gd name="T71" fmla="*/ 88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
                  <a:gd name="T109" fmla="*/ 0 h 88"/>
                  <a:gd name="T110" fmla="*/ 124 w 124"/>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 h="88">
                    <a:moveTo>
                      <a:pt x="124" y="30"/>
                    </a:moveTo>
                    <a:lnTo>
                      <a:pt x="123" y="18"/>
                    </a:lnTo>
                    <a:lnTo>
                      <a:pt x="123" y="17"/>
                    </a:lnTo>
                    <a:lnTo>
                      <a:pt x="121" y="17"/>
                    </a:lnTo>
                    <a:lnTo>
                      <a:pt x="119" y="17"/>
                    </a:lnTo>
                    <a:lnTo>
                      <a:pt x="118" y="17"/>
                    </a:lnTo>
                    <a:lnTo>
                      <a:pt x="118" y="18"/>
                    </a:lnTo>
                    <a:lnTo>
                      <a:pt x="119" y="30"/>
                    </a:lnTo>
                    <a:lnTo>
                      <a:pt x="124" y="30"/>
                    </a:lnTo>
                    <a:lnTo>
                      <a:pt x="123" y="43"/>
                    </a:lnTo>
                    <a:lnTo>
                      <a:pt x="119" y="55"/>
                    </a:lnTo>
                    <a:lnTo>
                      <a:pt x="114" y="65"/>
                    </a:lnTo>
                    <a:lnTo>
                      <a:pt x="106" y="75"/>
                    </a:lnTo>
                    <a:lnTo>
                      <a:pt x="104" y="76"/>
                    </a:lnTo>
                    <a:lnTo>
                      <a:pt x="103" y="76"/>
                    </a:lnTo>
                    <a:lnTo>
                      <a:pt x="101" y="76"/>
                    </a:lnTo>
                    <a:lnTo>
                      <a:pt x="99" y="76"/>
                    </a:lnTo>
                    <a:lnTo>
                      <a:pt x="98" y="76"/>
                    </a:lnTo>
                    <a:lnTo>
                      <a:pt x="96" y="78"/>
                    </a:lnTo>
                    <a:lnTo>
                      <a:pt x="94" y="78"/>
                    </a:lnTo>
                    <a:lnTo>
                      <a:pt x="103" y="72"/>
                    </a:lnTo>
                    <a:lnTo>
                      <a:pt x="109" y="63"/>
                    </a:lnTo>
                    <a:lnTo>
                      <a:pt x="114" y="53"/>
                    </a:lnTo>
                    <a:lnTo>
                      <a:pt x="118" y="42"/>
                    </a:lnTo>
                    <a:lnTo>
                      <a:pt x="119" y="30"/>
                    </a:lnTo>
                    <a:lnTo>
                      <a:pt x="124" y="30"/>
                    </a:lnTo>
                    <a:close/>
                    <a:moveTo>
                      <a:pt x="8" y="0"/>
                    </a:moveTo>
                    <a:lnTo>
                      <a:pt x="5" y="7"/>
                    </a:lnTo>
                    <a:lnTo>
                      <a:pt x="1" y="18"/>
                    </a:lnTo>
                    <a:lnTo>
                      <a:pt x="0" y="30"/>
                    </a:lnTo>
                    <a:lnTo>
                      <a:pt x="1" y="43"/>
                    </a:lnTo>
                    <a:lnTo>
                      <a:pt x="5" y="55"/>
                    </a:lnTo>
                    <a:lnTo>
                      <a:pt x="5" y="57"/>
                    </a:lnTo>
                    <a:lnTo>
                      <a:pt x="6" y="58"/>
                    </a:lnTo>
                    <a:lnTo>
                      <a:pt x="8" y="58"/>
                    </a:lnTo>
                    <a:lnTo>
                      <a:pt x="10" y="58"/>
                    </a:lnTo>
                    <a:lnTo>
                      <a:pt x="10" y="60"/>
                    </a:lnTo>
                    <a:lnTo>
                      <a:pt x="11" y="60"/>
                    </a:lnTo>
                    <a:lnTo>
                      <a:pt x="13" y="60"/>
                    </a:lnTo>
                    <a:lnTo>
                      <a:pt x="13" y="62"/>
                    </a:lnTo>
                    <a:lnTo>
                      <a:pt x="10" y="53"/>
                    </a:lnTo>
                    <a:lnTo>
                      <a:pt x="6" y="42"/>
                    </a:lnTo>
                    <a:lnTo>
                      <a:pt x="5" y="30"/>
                    </a:lnTo>
                    <a:lnTo>
                      <a:pt x="6" y="18"/>
                    </a:lnTo>
                    <a:lnTo>
                      <a:pt x="10" y="9"/>
                    </a:lnTo>
                    <a:lnTo>
                      <a:pt x="13" y="2"/>
                    </a:lnTo>
                    <a:lnTo>
                      <a:pt x="11" y="2"/>
                    </a:lnTo>
                    <a:lnTo>
                      <a:pt x="10" y="2"/>
                    </a:lnTo>
                    <a:lnTo>
                      <a:pt x="10" y="0"/>
                    </a:lnTo>
                    <a:lnTo>
                      <a:pt x="8" y="0"/>
                    </a:lnTo>
                    <a:close/>
                    <a:moveTo>
                      <a:pt x="61" y="88"/>
                    </a:moveTo>
                    <a:lnTo>
                      <a:pt x="61" y="88"/>
                    </a:lnTo>
                    <a:lnTo>
                      <a:pt x="66" y="88"/>
                    </a:lnTo>
                    <a:lnTo>
                      <a:pt x="64" y="88"/>
                    </a:lnTo>
                    <a:lnTo>
                      <a:pt x="63" y="88"/>
                    </a:lnTo>
                    <a:lnTo>
                      <a:pt x="61" y="8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39" name="Freeform 441"/>
              <p:cNvSpPr>
                <a:spLocks noEditPoints="1"/>
              </p:cNvSpPr>
              <p:nvPr/>
            </p:nvSpPr>
            <p:spPr bwMode="auto">
              <a:xfrm>
                <a:off x="1971" y="2917"/>
                <a:ext cx="120" cy="86"/>
              </a:xfrm>
              <a:custGeom>
                <a:avLst/>
                <a:gdLst>
                  <a:gd name="T0" fmla="*/ 120 w 120"/>
                  <a:gd name="T1" fmla="*/ 16 h 86"/>
                  <a:gd name="T2" fmla="*/ 118 w 120"/>
                  <a:gd name="T3" fmla="*/ 15 h 86"/>
                  <a:gd name="T4" fmla="*/ 117 w 120"/>
                  <a:gd name="T5" fmla="*/ 15 h 86"/>
                  <a:gd name="T6" fmla="*/ 115 w 120"/>
                  <a:gd name="T7" fmla="*/ 15 h 86"/>
                  <a:gd name="T8" fmla="*/ 115 w 120"/>
                  <a:gd name="T9" fmla="*/ 15 h 86"/>
                  <a:gd name="T10" fmla="*/ 115 w 120"/>
                  <a:gd name="T11" fmla="*/ 18 h 86"/>
                  <a:gd name="T12" fmla="*/ 120 w 120"/>
                  <a:gd name="T13" fmla="*/ 28 h 86"/>
                  <a:gd name="T14" fmla="*/ 117 w 120"/>
                  <a:gd name="T15" fmla="*/ 51 h 86"/>
                  <a:gd name="T16" fmla="*/ 103 w 120"/>
                  <a:gd name="T17" fmla="*/ 71 h 86"/>
                  <a:gd name="T18" fmla="*/ 98 w 120"/>
                  <a:gd name="T19" fmla="*/ 74 h 86"/>
                  <a:gd name="T20" fmla="*/ 97 w 120"/>
                  <a:gd name="T21" fmla="*/ 74 h 86"/>
                  <a:gd name="T22" fmla="*/ 95 w 120"/>
                  <a:gd name="T23" fmla="*/ 76 h 86"/>
                  <a:gd name="T24" fmla="*/ 93 w 120"/>
                  <a:gd name="T25" fmla="*/ 76 h 86"/>
                  <a:gd name="T26" fmla="*/ 92 w 120"/>
                  <a:gd name="T27" fmla="*/ 76 h 86"/>
                  <a:gd name="T28" fmla="*/ 90 w 120"/>
                  <a:gd name="T29" fmla="*/ 76 h 86"/>
                  <a:gd name="T30" fmla="*/ 87 w 120"/>
                  <a:gd name="T31" fmla="*/ 78 h 86"/>
                  <a:gd name="T32" fmla="*/ 85 w 120"/>
                  <a:gd name="T33" fmla="*/ 78 h 86"/>
                  <a:gd name="T34" fmla="*/ 92 w 120"/>
                  <a:gd name="T35" fmla="*/ 74 h 86"/>
                  <a:gd name="T36" fmla="*/ 107 w 120"/>
                  <a:gd name="T37" fmla="*/ 60 h 86"/>
                  <a:gd name="T38" fmla="*/ 115 w 120"/>
                  <a:gd name="T39" fmla="*/ 40 h 86"/>
                  <a:gd name="T40" fmla="*/ 120 w 120"/>
                  <a:gd name="T41" fmla="*/ 28 h 86"/>
                  <a:gd name="T42" fmla="*/ 5 w 120"/>
                  <a:gd name="T43" fmla="*/ 5 h 86"/>
                  <a:gd name="T44" fmla="*/ 0 w 120"/>
                  <a:gd name="T45" fmla="*/ 28 h 86"/>
                  <a:gd name="T46" fmla="*/ 5 w 120"/>
                  <a:gd name="T47" fmla="*/ 51 h 86"/>
                  <a:gd name="T48" fmla="*/ 10 w 120"/>
                  <a:gd name="T49" fmla="*/ 58 h 86"/>
                  <a:gd name="T50" fmla="*/ 12 w 120"/>
                  <a:gd name="T51" fmla="*/ 60 h 86"/>
                  <a:gd name="T52" fmla="*/ 14 w 120"/>
                  <a:gd name="T53" fmla="*/ 60 h 86"/>
                  <a:gd name="T54" fmla="*/ 17 w 120"/>
                  <a:gd name="T55" fmla="*/ 61 h 86"/>
                  <a:gd name="T56" fmla="*/ 15 w 120"/>
                  <a:gd name="T57" fmla="*/ 60 h 86"/>
                  <a:gd name="T58" fmla="*/ 7 w 120"/>
                  <a:gd name="T59" fmla="*/ 40 h 86"/>
                  <a:gd name="T60" fmla="*/ 7 w 120"/>
                  <a:gd name="T61" fmla="*/ 18 h 86"/>
                  <a:gd name="T62" fmla="*/ 14 w 120"/>
                  <a:gd name="T63" fmla="*/ 2 h 86"/>
                  <a:gd name="T64" fmla="*/ 12 w 120"/>
                  <a:gd name="T65" fmla="*/ 0 h 86"/>
                  <a:gd name="T66" fmla="*/ 12 w 120"/>
                  <a:gd name="T67" fmla="*/ 0 h 86"/>
                  <a:gd name="T68" fmla="*/ 10 w 120"/>
                  <a:gd name="T69" fmla="*/ 0 h 86"/>
                  <a:gd name="T70" fmla="*/ 9 w 120"/>
                  <a:gd name="T71" fmla="*/ 0 h 86"/>
                  <a:gd name="T72" fmla="*/ 60 w 120"/>
                  <a:gd name="T73" fmla="*/ 83 h 86"/>
                  <a:gd name="T74" fmla="*/ 80 w 120"/>
                  <a:gd name="T75" fmla="*/ 79 h 86"/>
                  <a:gd name="T76" fmla="*/ 73 w 120"/>
                  <a:gd name="T77" fmla="*/ 83 h 86"/>
                  <a:gd name="T78" fmla="*/ 67 w 120"/>
                  <a:gd name="T79" fmla="*/ 84 h 86"/>
                  <a:gd name="T80" fmla="*/ 62 w 120"/>
                  <a:gd name="T81" fmla="*/ 86 h 86"/>
                  <a:gd name="T82" fmla="*/ 57 w 120"/>
                  <a:gd name="T83" fmla="*/ 84 h 86"/>
                  <a:gd name="T84" fmla="*/ 55 w 120"/>
                  <a:gd name="T85" fmla="*/ 84 h 86"/>
                  <a:gd name="T86" fmla="*/ 55 w 120"/>
                  <a:gd name="T87" fmla="*/ 84 h 86"/>
                  <a:gd name="T88" fmla="*/ 53 w 120"/>
                  <a:gd name="T89" fmla="*/ 83 h 86"/>
                  <a:gd name="T90" fmla="*/ 53 w 120"/>
                  <a:gd name="T91" fmla="*/ 83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0"/>
                  <a:gd name="T139" fmla="*/ 0 h 86"/>
                  <a:gd name="T140" fmla="*/ 120 w 120"/>
                  <a:gd name="T141" fmla="*/ 86 h 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0" h="86">
                    <a:moveTo>
                      <a:pt x="120" y="28"/>
                    </a:moveTo>
                    <a:lnTo>
                      <a:pt x="120" y="16"/>
                    </a:lnTo>
                    <a:lnTo>
                      <a:pt x="118" y="15"/>
                    </a:lnTo>
                    <a:lnTo>
                      <a:pt x="117" y="15"/>
                    </a:lnTo>
                    <a:lnTo>
                      <a:pt x="115" y="15"/>
                    </a:lnTo>
                    <a:lnTo>
                      <a:pt x="113" y="15"/>
                    </a:lnTo>
                    <a:lnTo>
                      <a:pt x="115" y="18"/>
                    </a:lnTo>
                    <a:lnTo>
                      <a:pt x="115" y="28"/>
                    </a:lnTo>
                    <a:lnTo>
                      <a:pt x="120" y="28"/>
                    </a:lnTo>
                    <a:lnTo>
                      <a:pt x="120" y="41"/>
                    </a:lnTo>
                    <a:lnTo>
                      <a:pt x="117" y="51"/>
                    </a:lnTo>
                    <a:lnTo>
                      <a:pt x="110" y="63"/>
                    </a:lnTo>
                    <a:lnTo>
                      <a:pt x="103" y="71"/>
                    </a:lnTo>
                    <a:lnTo>
                      <a:pt x="98" y="74"/>
                    </a:lnTo>
                    <a:lnTo>
                      <a:pt x="97" y="74"/>
                    </a:lnTo>
                    <a:lnTo>
                      <a:pt x="95" y="76"/>
                    </a:lnTo>
                    <a:lnTo>
                      <a:pt x="93" y="76"/>
                    </a:lnTo>
                    <a:lnTo>
                      <a:pt x="92" y="76"/>
                    </a:lnTo>
                    <a:lnTo>
                      <a:pt x="90" y="76"/>
                    </a:lnTo>
                    <a:lnTo>
                      <a:pt x="88" y="76"/>
                    </a:lnTo>
                    <a:lnTo>
                      <a:pt x="87" y="78"/>
                    </a:lnTo>
                    <a:lnTo>
                      <a:pt x="85" y="78"/>
                    </a:lnTo>
                    <a:lnTo>
                      <a:pt x="83" y="78"/>
                    </a:lnTo>
                    <a:lnTo>
                      <a:pt x="92" y="74"/>
                    </a:lnTo>
                    <a:lnTo>
                      <a:pt x="100" y="68"/>
                    </a:lnTo>
                    <a:lnTo>
                      <a:pt x="107" y="60"/>
                    </a:lnTo>
                    <a:lnTo>
                      <a:pt x="112" y="50"/>
                    </a:lnTo>
                    <a:lnTo>
                      <a:pt x="115" y="40"/>
                    </a:lnTo>
                    <a:lnTo>
                      <a:pt x="115" y="28"/>
                    </a:lnTo>
                    <a:lnTo>
                      <a:pt x="120" y="28"/>
                    </a:lnTo>
                    <a:close/>
                    <a:moveTo>
                      <a:pt x="9" y="0"/>
                    </a:moveTo>
                    <a:lnTo>
                      <a:pt x="5" y="5"/>
                    </a:lnTo>
                    <a:lnTo>
                      <a:pt x="2" y="16"/>
                    </a:lnTo>
                    <a:lnTo>
                      <a:pt x="0" y="28"/>
                    </a:lnTo>
                    <a:lnTo>
                      <a:pt x="2" y="41"/>
                    </a:lnTo>
                    <a:lnTo>
                      <a:pt x="5" y="51"/>
                    </a:lnTo>
                    <a:lnTo>
                      <a:pt x="9" y="56"/>
                    </a:lnTo>
                    <a:lnTo>
                      <a:pt x="10" y="58"/>
                    </a:lnTo>
                    <a:lnTo>
                      <a:pt x="12" y="60"/>
                    </a:lnTo>
                    <a:lnTo>
                      <a:pt x="14" y="60"/>
                    </a:lnTo>
                    <a:lnTo>
                      <a:pt x="15" y="61"/>
                    </a:lnTo>
                    <a:lnTo>
                      <a:pt x="17" y="61"/>
                    </a:lnTo>
                    <a:lnTo>
                      <a:pt x="15" y="60"/>
                    </a:lnTo>
                    <a:lnTo>
                      <a:pt x="10" y="50"/>
                    </a:lnTo>
                    <a:lnTo>
                      <a:pt x="7" y="40"/>
                    </a:lnTo>
                    <a:lnTo>
                      <a:pt x="5" y="28"/>
                    </a:lnTo>
                    <a:lnTo>
                      <a:pt x="7" y="18"/>
                    </a:lnTo>
                    <a:lnTo>
                      <a:pt x="10" y="8"/>
                    </a:lnTo>
                    <a:lnTo>
                      <a:pt x="14" y="2"/>
                    </a:lnTo>
                    <a:lnTo>
                      <a:pt x="12" y="0"/>
                    </a:lnTo>
                    <a:lnTo>
                      <a:pt x="10" y="0"/>
                    </a:lnTo>
                    <a:lnTo>
                      <a:pt x="9" y="0"/>
                    </a:lnTo>
                    <a:close/>
                    <a:moveTo>
                      <a:pt x="53" y="83"/>
                    </a:moveTo>
                    <a:lnTo>
                      <a:pt x="60" y="83"/>
                    </a:lnTo>
                    <a:lnTo>
                      <a:pt x="72" y="83"/>
                    </a:lnTo>
                    <a:lnTo>
                      <a:pt x="80" y="79"/>
                    </a:lnTo>
                    <a:lnTo>
                      <a:pt x="77" y="81"/>
                    </a:lnTo>
                    <a:lnTo>
                      <a:pt x="73" y="83"/>
                    </a:lnTo>
                    <a:lnTo>
                      <a:pt x="70" y="84"/>
                    </a:lnTo>
                    <a:lnTo>
                      <a:pt x="67" y="84"/>
                    </a:lnTo>
                    <a:lnTo>
                      <a:pt x="65" y="86"/>
                    </a:lnTo>
                    <a:lnTo>
                      <a:pt x="62" y="86"/>
                    </a:lnTo>
                    <a:lnTo>
                      <a:pt x="58" y="86"/>
                    </a:lnTo>
                    <a:lnTo>
                      <a:pt x="57" y="84"/>
                    </a:lnTo>
                    <a:lnTo>
                      <a:pt x="55" y="84"/>
                    </a:lnTo>
                    <a:lnTo>
                      <a:pt x="53" y="83"/>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0" name="Freeform 442"/>
              <p:cNvSpPr>
                <a:spLocks noEditPoints="1"/>
              </p:cNvSpPr>
              <p:nvPr/>
            </p:nvSpPr>
            <p:spPr bwMode="auto">
              <a:xfrm>
                <a:off x="1975" y="2917"/>
                <a:ext cx="114" cy="86"/>
              </a:xfrm>
              <a:custGeom>
                <a:avLst/>
                <a:gdLst>
                  <a:gd name="T0" fmla="*/ 113 w 114"/>
                  <a:gd name="T1" fmla="*/ 16 h 86"/>
                  <a:gd name="T2" fmla="*/ 111 w 114"/>
                  <a:gd name="T3" fmla="*/ 15 h 86"/>
                  <a:gd name="T4" fmla="*/ 111 w 114"/>
                  <a:gd name="T5" fmla="*/ 15 h 86"/>
                  <a:gd name="T6" fmla="*/ 109 w 114"/>
                  <a:gd name="T7" fmla="*/ 15 h 86"/>
                  <a:gd name="T8" fmla="*/ 108 w 114"/>
                  <a:gd name="T9" fmla="*/ 15 h 86"/>
                  <a:gd name="T10" fmla="*/ 108 w 114"/>
                  <a:gd name="T11" fmla="*/ 18 h 86"/>
                  <a:gd name="T12" fmla="*/ 114 w 114"/>
                  <a:gd name="T13" fmla="*/ 28 h 86"/>
                  <a:gd name="T14" fmla="*/ 109 w 114"/>
                  <a:gd name="T15" fmla="*/ 51 h 86"/>
                  <a:gd name="T16" fmla="*/ 98 w 114"/>
                  <a:gd name="T17" fmla="*/ 70 h 86"/>
                  <a:gd name="T18" fmla="*/ 89 w 114"/>
                  <a:gd name="T19" fmla="*/ 76 h 86"/>
                  <a:gd name="T20" fmla="*/ 89 w 114"/>
                  <a:gd name="T21" fmla="*/ 76 h 86"/>
                  <a:gd name="T22" fmla="*/ 89 w 114"/>
                  <a:gd name="T23" fmla="*/ 76 h 86"/>
                  <a:gd name="T24" fmla="*/ 89 w 114"/>
                  <a:gd name="T25" fmla="*/ 76 h 86"/>
                  <a:gd name="T26" fmla="*/ 84 w 114"/>
                  <a:gd name="T27" fmla="*/ 76 h 86"/>
                  <a:gd name="T28" fmla="*/ 78 w 114"/>
                  <a:gd name="T29" fmla="*/ 79 h 86"/>
                  <a:gd name="T30" fmla="*/ 71 w 114"/>
                  <a:gd name="T31" fmla="*/ 83 h 86"/>
                  <a:gd name="T32" fmla="*/ 64 w 114"/>
                  <a:gd name="T33" fmla="*/ 84 h 86"/>
                  <a:gd name="T34" fmla="*/ 56 w 114"/>
                  <a:gd name="T35" fmla="*/ 86 h 86"/>
                  <a:gd name="T36" fmla="*/ 54 w 114"/>
                  <a:gd name="T37" fmla="*/ 86 h 86"/>
                  <a:gd name="T38" fmla="*/ 54 w 114"/>
                  <a:gd name="T39" fmla="*/ 86 h 86"/>
                  <a:gd name="T40" fmla="*/ 53 w 114"/>
                  <a:gd name="T41" fmla="*/ 86 h 86"/>
                  <a:gd name="T42" fmla="*/ 53 w 114"/>
                  <a:gd name="T43" fmla="*/ 84 h 86"/>
                  <a:gd name="T44" fmla="*/ 51 w 114"/>
                  <a:gd name="T45" fmla="*/ 84 h 86"/>
                  <a:gd name="T46" fmla="*/ 48 w 114"/>
                  <a:gd name="T47" fmla="*/ 83 h 86"/>
                  <a:gd name="T48" fmla="*/ 46 w 114"/>
                  <a:gd name="T49" fmla="*/ 81 h 86"/>
                  <a:gd name="T50" fmla="*/ 43 w 114"/>
                  <a:gd name="T51" fmla="*/ 79 h 86"/>
                  <a:gd name="T52" fmla="*/ 46 w 114"/>
                  <a:gd name="T53" fmla="*/ 79 h 86"/>
                  <a:gd name="T54" fmla="*/ 68 w 114"/>
                  <a:gd name="T55" fmla="*/ 79 h 86"/>
                  <a:gd name="T56" fmla="*/ 86 w 114"/>
                  <a:gd name="T57" fmla="*/ 73 h 86"/>
                  <a:gd name="T58" fmla="*/ 101 w 114"/>
                  <a:gd name="T59" fmla="*/ 58 h 86"/>
                  <a:gd name="T60" fmla="*/ 108 w 114"/>
                  <a:gd name="T61" fmla="*/ 40 h 86"/>
                  <a:gd name="T62" fmla="*/ 114 w 114"/>
                  <a:gd name="T63" fmla="*/ 28 h 86"/>
                  <a:gd name="T64" fmla="*/ 5 w 114"/>
                  <a:gd name="T65" fmla="*/ 7 h 86"/>
                  <a:gd name="T66" fmla="*/ 0 w 114"/>
                  <a:gd name="T67" fmla="*/ 28 h 86"/>
                  <a:gd name="T68" fmla="*/ 5 w 114"/>
                  <a:gd name="T69" fmla="*/ 51 h 86"/>
                  <a:gd name="T70" fmla="*/ 10 w 114"/>
                  <a:gd name="T71" fmla="*/ 60 h 86"/>
                  <a:gd name="T72" fmla="*/ 13 w 114"/>
                  <a:gd name="T73" fmla="*/ 61 h 86"/>
                  <a:gd name="T74" fmla="*/ 14 w 114"/>
                  <a:gd name="T75" fmla="*/ 63 h 86"/>
                  <a:gd name="T76" fmla="*/ 18 w 114"/>
                  <a:gd name="T77" fmla="*/ 65 h 86"/>
                  <a:gd name="T78" fmla="*/ 13 w 114"/>
                  <a:gd name="T79" fmla="*/ 58 h 86"/>
                  <a:gd name="T80" fmla="*/ 6 w 114"/>
                  <a:gd name="T81" fmla="*/ 40 h 86"/>
                  <a:gd name="T82" fmla="*/ 6 w 114"/>
                  <a:gd name="T83" fmla="*/ 18 h 86"/>
                  <a:gd name="T84" fmla="*/ 13 w 114"/>
                  <a:gd name="T85" fmla="*/ 2 h 86"/>
                  <a:gd name="T86" fmla="*/ 11 w 114"/>
                  <a:gd name="T87" fmla="*/ 2 h 86"/>
                  <a:gd name="T88" fmla="*/ 10 w 114"/>
                  <a:gd name="T89" fmla="*/ 2 h 86"/>
                  <a:gd name="T90" fmla="*/ 8 w 114"/>
                  <a:gd name="T91" fmla="*/ 0 h 86"/>
                  <a:gd name="T92" fmla="*/ 8 w 114"/>
                  <a:gd name="T93" fmla="*/ 0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4"/>
                  <a:gd name="T142" fmla="*/ 0 h 86"/>
                  <a:gd name="T143" fmla="*/ 114 w 114"/>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4" h="86">
                    <a:moveTo>
                      <a:pt x="114" y="28"/>
                    </a:moveTo>
                    <a:lnTo>
                      <a:pt x="113" y="16"/>
                    </a:lnTo>
                    <a:lnTo>
                      <a:pt x="113" y="15"/>
                    </a:lnTo>
                    <a:lnTo>
                      <a:pt x="111" y="15"/>
                    </a:lnTo>
                    <a:lnTo>
                      <a:pt x="109" y="15"/>
                    </a:lnTo>
                    <a:lnTo>
                      <a:pt x="108" y="15"/>
                    </a:lnTo>
                    <a:lnTo>
                      <a:pt x="108" y="18"/>
                    </a:lnTo>
                    <a:lnTo>
                      <a:pt x="109" y="28"/>
                    </a:lnTo>
                    <a:lnTo>
                      <a:pt x="114" y="28"/>
                    </a:lnTo>
                    <a:lnTo>
                      <a:pt x="113" y="40"/>
                    </a:lnTo>
                    <a:lnTo>
                      <a:pt x="109" y="51"/>
                    </a:lnTo>
                    <a:lnTo>
                      <a:pt x="104" y="61"/>
                    </a:lnTo>
                    <a:lnTo>
                      <a:pt x="98" y="70"/>
                    </a:lnTo>
                    <a:lnTo>
                      <a:pt x="89" y="76"/>
                    </a:lnTo>
                    <a:lnTo>
                      <a:pt x="88" y="76"/>
                    </a:lnTo>
                    <a:lnTo>
                      <a:pt x="84" y="76"/>
                    </a:lnTo>
                    <a:lnTo>
                      <a:pt x="81" y="78"/>
                    </a:lnTo>
                    <a:lnTo>
                      <a:pt x="78" y="79"/>
                    </a:lnTo>
                    <a:lnTo>
                      <a:pt x="74" y="81"/>
                    </a:lnTo>
                    <a:lnTo>
                      <a:pt x="71" y="83"/>
                    </a:lnTo>
                    <a:lnTo>
                      <a:pt x="68" y="83"/>
                    </a:lnTo>
                    <a:lnTo>
                      <a:pt x="64" y="84"/>
                    </a:lnTo>
                    <a:lnTo>
                      <a:pt x="61" y="86"/>
                    </a:lnTo>
                    <a:lnTo>
                      <a:pt x="56" y="86"/>
                    </a:lnTo>
                    <a:lnTo>
                      <a:pt x="54" y="86"/>
                    </a:lnTo>
                    <a:lnTo>
                      <a:pt x="53" y="86"/>
                    </a:lnTo>
                    <a:lnTo>
                      <a:pt x="53" y="84"/>
                    </a:lnTo>
                    <a:lnTo>
                      <a:pt x="51" y="84"/>
                    </a:lnTo>
                    <a:lnTo>
                      <a:pt x="49" y="83"/>
                    </a:lnTo>
                    <a:lnTo>
                      <a:pt x="48" y="83"/>
                    </a:lnTo>
                    <a:lnTo>
                      <a:pt x="48" y="81"/>
                    </a:lnTo>
                    <a:lnTo>
                      <a:pt x="46" y="81"/>
                    </a:lnTo>
                    <a:lnTo>
                      <a:pt x="44" y="79"/>
                    </a:lnTo>
                    <a:lnTo>
                      <a:pt x="43" y="79"/>
                    </a:lnTo>
                    <a:lnTo>
                      <a:pt x="46" y="79"/>
                    </a:lnTo>
                    <a:lnTo>
                      <a:pt x="56" y="81"/>
                    </a:lnTo>
                    <a:lnTo>
                      <a:pt x="68" y="79"/>
                    </a:lnTo>
                    <a:lnTo>
                      <a:pt x="78" y="76"/>
                    </a:lnTo>
                    <a:lnTo>
                      <a:pt x="86" y="73"/>
                    </a:lnTo>
                    <a:lnTo>
                      <a:pt x="94" y="66"/>
                    </a:lnTo>
                    <a:lnTo>
                      <a:pt x="101" y="58"/>
                    </a:lnTo>
                    <a:lnTo>
                      <a:pt x="104" y="50"/>
                    </a:lnTo>
                    <a:lnTo>
                      <a:pt x="108" y="40"/>
                    </a:lnTo>
                    <a:lnTo>
                      <a:pt x="109" y="28"/>
                    </a:lnTo>
                    <a:lnTo>
                      <a:pt x="114" y="28"/>
                    </a:lnTo>
                    <a:close/>
                    <a:moveTo>
                      <a:pt x="8" y="0"/>
                    </a:moveTo>
                    <a:lnTo>
                      <a:pt x="5" y="7"/>
                    </a:lnTo>
                    <a:lnTo>
                      <a:pt x="1" y="16"/>
                    </a:lnTo>
                    <a:lnTo>
                      <a:pt x="0" y="28"/>
                    </a:lnTo>
                    <a:lnTo>
                      <a:pt x="1" y="40"/>
                    </a:lnTo>
                    <a:lnTo>
                      <a:pt x="5" y="51"/>
                    </a:lnTo>
                    <a:lnTo>
                      <a:pt x="8" y="60"/>
                    </a:lnTo>
                    <a:lnTo>
                      <a:pt x="10" y="60"/>
                    </a:lnTo>
                    <a:lnTo>
                      <a:pt x="11" y="61"/>
                    </a:lnTo>
                    <a:lnTo>
                      <a:pt x="13" y="61"/>
                    </a:lnTo>
                    <a:lnTo>
                      <a:pt x="14" y="63"/>
                    </a:lnTo>
                    <a:lnTo>
                      <a:pt x="16" y="65"/>
                    </a:lnTo>
                    <a:lnTo>
                      <a:pt x="18" y="65"/>
                    </a:lnTo>
                    <a:lnTo>
                      <a:pt x="19" y="65"/>
                    </a:lnTo>
                    <a:lnTo>
                      <a:pt x="13" y="58"/>
                    </a:lnTo>
                    <a:lnTo>
                      <a:pt x="8" y="50"/>
                    </a:lnTo>
                    <a:lnTo>
                      <a:pt x="6" y="40"/>
                    </a:lnTo>
                    <a:lnTo>
                      <a:pt x="5" y="28"/>
                    </a:lnTo>
                    <a:lnTo>
                      <a:pt x="6" y="18"/>
                    </a:lnTo>
                    <a:lnTo>
                      <a:pt x="8" y="8"/>
                    </a:lnTo>
                    <a:lnTo>
                      <a:pt x="13" y="2"/>
                    </a:lnTo>
                    <a:lnTo>
                      <a:pt x="11" y="2"/>
                    </a:lnTo>
                    <a:lnTo>
                      <a:pt x="10" y="2"/>
                    </a:lnTo>
                    <a:lnTo>
                      <a:pt x="8"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1" name="Freeform 443"/>
              <p:cNvSpPr>
                <a:spLocks/>
              </p:cNvSpPr>
              <p:nvPr/>
            </p:nvSpPr>
            <p:spPr bwMode="auto">
              <a:xfrm>
                <a:off x="1976" y="2919"/>
                <a:ext cx="110" cy="81"/>
              </a:xfrm>
              <a:custGeom>
                <a:avLst/>
                <a:gdLst>
                  <a:gd name="T0" fmla="*/ 110 w 110"/>
                  <a:gd name="T1" fmla="*/ 16 h 81"/>
                  <a:gd name="T2" fmla="*/ 108 w 110"/>
                  <a:gd name="T3" fmla="*/ 13 h 81"/>
                  <a:gd name="T4" fmla="*/ 107 w 110"/>
                  <a:gd name="T5" fmla="*/ 13 h 81"/>
                  <a:gd name="T6" fmla="*/ 105 w 110"/>
                  <a:gd name="T7" fmla="*/ 13 h 81"/>
                  <a:gd name="T8" fmla="*/ 103 w 110"/>
                  <a:gd name="T9" fmla="*/ 13 h 81"/>
                  <a:gd name="T10" fmla="*/ 105 w 110"/>
                  <a:gd name="T11" fmla="*/ 16 h 81"/>
                  <a:gd name="T12" fmla="*/ 110 w 110"/>
                  <a:gd name="T13" fmla="*/ 26 h 81"/>
                  <a:gd name="T14" fmla="*/ 107 w 110"/>
                  <a:gd name="T15" fmla="*/ 48 h 81"/>
                  <a:gd name="T16" fmla="*/ 95 w 110"/>
                  <a:gd name="T17" fmla="*/ 66 h 81"/>
                  <a:gd name="T18" fmla="*/ 78 w 110"/>
                  <a:gd name="T19" fmla="*/ 76 h 81"/>
                  <a:gd name="T20" fmla="*/ 78 w 110"/>
                  <a:gd name="T21" fmla="*/ 77 h 81"/>
                  <a:gd name="T22" fmla="*/ 77 w 110"/>
                  <a:gd name="T23" fmla="*/ 77 h 81"/>
                  <a:gd name="T24" fmla="*/ 77 w 110"/>
                  <a:gd name="T25" fmla="*/ 77 h 81"/>
                  <a:gd name="T26" fmla="*/ 75 w 110"/>
                  <a:gd name="T27" fmla="*/ 77 h 81"/>
                  <a:gd name="T28" fmla="*/ 55 w 110"/>
                  <a:gd name="T29" fmla="*/ 81 h 81"/>
                  <a:gd name="T30" fmla="*/ 43 w 110"/>
                  <a:gd name="T31" fmla="*/ 77 h 81"/>
                  <a:gd name="T32" fmla="*/ 35 w 110"/>
                  <a:gd name="T33" fmla="*/ 72 h 81"/>
                  <a:gd name="T34" fmla="*/ 25 w 110"/>
                  <a:gd name="T35" fmla="*/ 68 h 81"/>
                  <a:gd name="T36" fmla="*/ 17 w 110"/>
                  <a:gd name="T37" fmla="*/ 63 h 81"/>
                  <a:gd name="T38" fmla="*/ 10 w 110"/>
                  <a:gd name="T39" fmla="*/ 58 h 81"/>
                  <a:gd name="T40" fmla="*/ 2 w 110"/>
                  <a:gd name="T41" fmla="*/ 38 h 81"/>
                  <a:gd name="T42" fmla="*/ 2 w 110"/>
                  <a:gd name="T43" fmla="*/ 16 h 81"/>
                  <a:gd name="T44" fmla="*/ 9 w 110"/>
                  <a:gd name="T45" fmla="*/ 0 h 81"/>
                  <a:gd name="T46" fmla="*/ 10 w 110"/>
                  <a:gd name="T47" fmla="*/ 0 h 81"/>
                  <a:gd name="T48" fmla="*/ 12 w 110"/>
                  <a:gd name="T49" fmla="*/ 0 h 81"/>
                  <a:gd name="T50" fmla="*/ 12 w 110"/>
                  <a:gd name="T51" fmla="*/ 0 h 81"/>
                  <a:gd name="T52" fmla="*/ 13 w 110"/>
                  <a:gd name="T53" fmla="*/ 1 h 81"/>
                  <a:gd name="T54" fmla="*/ 7 w 110"/>
                  <a:gd name="T55" fmla="*/ 16 h 81"/>
                  <a:gd name="T56" fmla="*/ 7 w 110"/>
                  <a:gd name="T57" fmla="*/ 36 h 81"/>
                  <a:gd name="T58" fmla="*/ 15 w 110"/>
                  <a:gd name="T59" fmla="*/ 54 h 81"/>
                  <a:gd name="T60" fmla="*/ 28 w 110"/>
                  <a:gd name="T61" fmla="*/ 68 h 81"/>
                  <a:gd name="T62" fmla="*/ 45 w 110"/>
                  <a:gd name="T63" fmla="*/ 76 h 81"/>
                  <a:gd name="T64" fmla="*/ 65 w 110"/>
                  <a:gd name="T65" fmla="*/ 76 h 81"/>
                  <a:gd name="T66" fmla="*/ 83 w 110"/>
                  <a:gd name="T67" fmla="*/ 68 h 81"/>
                  <a:gd name="T68" fmla="*/ 97 w 110"/>
                  <a:gd name="T69" fmla="*/ 54 h 81"/>
                  <a:gd name="T70" fmla="*/ 105 w 110"/>
                  <a:gd name="T71" fmla="*/ 36 h 81"/>
                  <a:gd name="T72" fmla="*/ 110 w 110"/>
                  <a:gd name="T73" fmla="*/ 26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0"/>
                  <a:gd name="T112" fmla="*/ 0 h 81"/>
                  <a:gd name="T113" fmla="*/ 110 w 110"/>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0" h="81">
                    <a:moveTo>
                      <a:pt x="110" y="26"/>
                    </a:moveTo>
                    <a:lnTo>
                      <a:pt x="110" y="16"/>
                    </a:lnTo>
                    <a:lnTo>
                      <a:pt x="108" y="13"/>
                    </a:lnTo>
                    <a:lnTo>
                      <a:pt x="107" y="13"/>
                    </a:lnTo>
                    <a:lnTo>
                      <a:pt x="105" y="13"/>
                    </a:lnTo>
                    <a:lnTo>
                      <a:pt x="103" y="13"/>
                    </a:lnTo>
                    <a:lnTo>
                      <a:pt x="105" y="16"/>
                    </a:lnTo>
                    <a:lnTo>
                      <a:pt x="105" y="26"/>
                    </a:lnTo>
                    <a:lnTo>
                      <a:pt x="110" y="26"/>
                    </a:lnTo>
                    <a:lnTo>
                      <a:pt x="110" y="38"/>
                    </a:lnTo>
                    <a:lnTo>
                      <a:pt x="107" y="48"/>
                    </a:lnTo>
                    <a:lnTo>
                      <a:pt x="102" y="58"/>
                    </a:lnTo>
                    <a:lnTo>
                      <a:pt x="95" y="66"/>
                    </a:lnTo>
                    <a:lnTo>
                      <a:pt x="87" y="72"/>
                    </a:lnTo>
                    <a:lnTo>
                      <a:pt x="78" y="76"/>
                    </a:lnTo>
                    <a:lnTo>
                      <a:pt x="78" y="77"/>
                    </a:lnTo>
                    <a:lnTo>
                      <a:pt x="77" y="77"/>
                    </a:lnTo>
                    <a:lnTo>
                      <a:pt x="75" y="77"/>
                    </a:lnTo>
                    <a:lnTo>
                      <a:pt x="67" y="81"/>
                    </a:lnTo>
                    <a:lnTo>
                      <a:pt x="55" y="81"/>
                    </a:lnTo>
                    <a:lnTo>
                      <a:pt x="48" y="81"/>
                    </a:lnTo>
                    <a:lnTo>
                      <a:pt x="43" y="77"/>
                    </a:lnTo>
                    <a:lnTo>
                      <a:pt x="38" y="76"/>
                    </a:lnTo>
                    <a:lnTo>
                      <a:pt x="35" y="72"/>
                    </a:lnTo>
                    <a:lnTo>
                      <a:pt x="30" y="71"/>
                    </a:lnTo>
                    <a:lnTo>
                      <a:pt x="25" y="68"/>
                    </a:lnTo>
                    <a:lnTo>
                      <a:pt x="22" y="64"/>
                    </a:lnTo>
                    <a:lnTo>
                      <a:pt x="17" y="63"/>
                    </a:lnTo>
                    <a:lnTo>
                      <a:pt x="12" y="59"/>
                    </a:lnTo>
                    <a:lnTo>
                      <a:pt x="10" y="58"/>
                    </a:lnTo>
                    <a:lnTo>
                      <a:pt x="5" y="48"/>
                    </a:lnTo>
                    <a:lnTo>
                      <a:pt x="2" y="38"/>
                    </a:lnTo>
                    <a:lnTo>
                      <a:pt x="0" y="26"/>
                    </a:lnTo>
                    <a:lnTo>
                      <a:pt x="2" y="16"/>
                    </a:lnTo>
                    <a:lnTo>
                      <a:pt x="5" y="6"/>
                    </a:lnTo>
                    <a:lnTo>
                      <a:pt x="9" y="0"/>
                    </a:lnTo>
                    <a:lnTo>
                      <a:pt x="10" y="0"/>
                    </a:lnTo>
                    <a:lnTo>
                      <a:pt x="12" y="0"/>
                    </a:lnTo>
                    <a:lnTo>
                      <a:pt x="13" y="0"/>
                    </a:lnTo>
                    <a:lnTo>
                      <a:pt x="13" y="1"/>
                    </a:lnTo>
                    <a:lnTo>
                      <a:pt x="10" y="8"/>
                    </a:lnTo>
                    <a:lnTo>
                      <a:pt x="7" y="16"/>
                    </a:lnTo>
                    <a:lnTo>
                      <a:pt x="5" y="26"/>
                    </a:lnTo>
                    <a:lnTo>
                      <a:pt x="7" y="36"/>
                    </a:lnTo>
                    <a:lnTo>
                      <a:pt x="10" y="46"/>
                    </a:lnTo>
                    <a:lnTo>
                      <a:pt x="15" y="54"/>
                    </a:lnTo>
                    <a:lnTo>
                      <a:pt x="20" y="63"/>
                    </a:lnTo>
                    <a:lnTo>
                      <a:pt x="28" y="68"/>
                    </a:lnTo>
                    <a:lnTo>
                      <a:pt x="37" y="72"/>
                    </a:lnTo>
                    <a:lnTo>
                      <a:pt x="45" y="76"/>
                    </a:lnTo>
                    <a:lnTo>
                      <a:pt x="55" y="76"/>
                    </a:lnTo>
                    <a:lnTo>
                      <a:pt x="65" y="76"/>
                    </a:lnTo>
                    <a:lnTo>
                      <a:pt x="75" y="72"/>
                    </a:lnTo>
                    <a:lnTo>
                      <a:pt x="83" y="68"/>
                    </a:lnTo>
                    <a:lnTo>
                      <a:pt x="92" y="63"/>
                    </a:lnTo>
                    <a:lnTo>
                      <a:pt x="97" y="54"/>
                    </a:lnTo>
                    <a:lnTo>
                      <a:pt x="102" y="46"/>
                    </a:lnTo>
                    <a:lnTo>
                      <a:pt x="105" y="36"/>
                    </a:lnTo>
                    <a:lnTo>
                      <a:pt x="105" y="26"/>
                    </a:lnTo>
                    <a:lnTo>
                      <a:pt x="110" y="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2" name="Freeform 444"/>
              <p:cNvSpPr>
                <a:spLocks/>
              </p:cNvSpPr>
              <p:nvPr/>
            </p:nvSpPr>
            <p:spPr bwMode="auto">
              <a:xfrm>
                <a:off x="1980" y="2919"/>
                <a:ext cx="104" cy="79"/>
              </a:xfrm>
              <a:custGeom>
                <a:avLst/>
                <a:gdLst>
                  <a:gd name="T0" fmla="*/ 103 w 104"/>
                  <a:gd name="T1" fmla="*/ 16 h 79"/>
                  <a:gd name="T2" fmla="*/ 101 w 104"/>
                  <a:gd name="T3" fmla="*/ 13 h 79"/>
                  <a:gd name="T4" fmla="*/ 99 w 104"/>
                  <a:gd name="T5" fmla="*/ 13 h 79"/>
                  <a:gd name="T6" fmla="*/ 99 w 104"/>
                  <a:gd name="T7" fmla="*/ 13 h 79"/>
                  <a:gd name="T8" fmla="*/ 98 w 104"/>
                  <a:gd name="T9" fmla="*/ 13 h 79"/>
                  <a:gd name="T10" fmla="*/ 98 w 104"/>
                  <a:gd name="T11" fmla="*/ 18 h 79"/>
                  <a:gd name="T12" fmla="*/ 104 w 104"/>
                  <a:gd name="T13" fmla="*/ 26 h 79"/>
                  <a:gd name="T14" fmla="*/ 99 w 104"/>
                  <a:gd name="T15" fmla="*/ 48 h 79"/>
                  <a:gd name="T16" fmla="*/ 89 w 104"/>
                  <a:gd name="T17" fmla="*/ 64 h 79"/>
                  <a:gd name="T18" fmla="*/ 73 w 104"/>
                  <a:gd name="T19" fmla="*/ 74 h 79"/>
                  <a:gd name="T20" fmla="*/ 51 w 104"/>
                  <a:gd name="T21" fmla="*/ 79 h 79"/>
                  <a:gd name="T22" fmla="*/ 38 w 104"/>
                  <a:gd name="T23" fmla="*/ 77 h 79"/>
                  <a:gd name="T24" fmla="*/ 31 w 104"/>
                  <a:gd name="T25" fmla="*/ 74 h 79"/>
                  <a:gd name="T26" fmla="*/ 26 w 104"/>
                  <a:gd name="T27" fmla="*/ 69 h 79"/>
                  <a:gd name="T28" fmla="*/ 19 w 104"/>
                  <a:gd name="T29" fmla="*/ 66 h 79"/>
                  <a:gd name="T30" fmla="*/ 14 w 104"/>
                  <a:gd name="T31" fmla="*/ 63 h 79"/>
                  <a:gd name="T32" fmla="*/ 3 w 104"/>
                  <a:gd name="T33" fmla="*/ 48 h 79"/>
                  <a:gd name="T34" fmla="*/ 0 w 104"/>
                  <a:gd name="T35" fmla="*/ 26 h 79"/>
                  <a:gd name="T36" fmla="*/ 3 w 104"/>
                  <a:gd name="T37" fmla="*/ 6 h 79"/>
                  <a:gd name="T38" fmla="*/ 8 w 104"/>
                  <a:gd name="T39" fmla="*/ 0 h 79"/>
                  <a:gd name="T40" fmla="*/ 9 w 104"/>
                  <a:gd name="T41" fmla="*/ 0 h 79"/>
                  <a:gd name="T42" fmla="*/ 9 w 104"/>
                  <a:gd name="T43" fmla="*/ 1 h 79"/>
                  <a:gd name="T44" fmla="*/ 11 w 104"/>
                  <a:gd name="T45" fmla="*/ 1 h 79"/>
                  <a:gd name="T46" fmla="*/ 8 w 104"/>
                  <a:gd name="T47" fmla="*/ 8 h 79"/>
                  <a:gd name="T48" fmla="*/ 5 w 104"/>
                  <a:gd name="T49" fmla="*/ 26 h 79"/>
                  <a:gd name="T50" fmla="*/ 8 w 104"/>
                  <a:gd name="T51" fmla="*/ 46 h 79"/>
                  <a:gd name="T52" fmla="*/ 18 w 104"/>
                  <a:gd name="T53" fmla="*/ 61 h 79"/>
                  <a:gd name="T54" fmla="*/ 33 w 104"/>
                  <a:gd name="T55" fmla="*/ 71 h 79"/>
                  <a:gd name="T56" fmla="*/ 51 w 104"/>
                  <a:gd name="T57" fmla="*/ 74 h 79"/>
                  <a:gd name="T58" fmla="*/ 71 w 104"/>
                  <a:gd name="T59" fmla="*/ 71 h 79"/>
                  <a:gd name="T60" fmla="*/ 86 w 104"/>
                  <a:gd name="T61" fmla="*/ 61 h 79"/>
                  <a:gd name="T62" fmla="*/ 96 w 104"/>
                  <a:gd name="T63" fmla="*/ 46 h 79"/>
                  <a:gd name="T64" fmla="*/ 99 w 104"/>
                  <a:gd name="T65" fmla="*/ 26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79"/>
                  <a:gd name="T101" fmla="*/ 104 w 104"/>
                  <a:gd name="T102" fmla="*/ 79 h 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79">
                    <a:moveTo>
                      <a:pt x="104" y="26"/>
                    </a:moveTo>
                    <a:lnTo>
                      <a:pt x="103" y="16"/>
                    </a:lnTo>
                    <a:lnTo>
                      <a:pt x="103" y="13"/>
                    </a:lnTo>
                    <a:lnTo>
                      <a:pt x="101" y="13"/>
                    </a:lnTo>
                    <a:lnTo>
                      <a:pt x="99" y="13"/>
                    </a:lnTo>
                    <a:lnTo>
                      <a:pt x="98" y="13"/>
                    </a:lnTo>
                    <a:lnTo>
                      <a:pt x="98" y="18"/>
                    </a:lnTo>
                    <a:lnTo>
                      <a:pt x="99" y="26"/>
                    </a:lnTo>
                    <a:lnTo>
                      <a:pt x="104" y="26"/>
                    </a:lnTo>
                    <a:lnTo>
                      <a:pt x="103" y="38"/>
                    </a:lnTo>
                    <a:lnTo>
                      <a:pt x="99" y="48"/>
                    </a:lnTo>
                    <a:lnTo>
                      <a:pt x="96" y="56"/>
                    </a:lnTo>
                    <a:lnTo>
                      <a:pt x="89" y="64"/>
                    </a:lnTo>
                    <a:lnTo>
                      <a:pt x="81" y="71"/>
                    </a:lnTo>
                    <a:lnTo>
                      <a:pt x="73" y="74"/>
                    </a:lnTo>
                    <a:lnTo>
                      <a:pt x="63" y="77"/>
                    </a:lnTo>
                    <a:lnTo>
                      <a:pt x="51" y="79"/>
                    </a:lnTo>
                    <a:lnTo>
                      <a:pt x="41" y="77"/>
                    </a:lnTo>
                    <a:lnTo>
                      <a:pt x="38" y="77"/>
                    </a:lnTo>
                    <a:lnTo>
                      <a:pt x="34" y="76"/>
                    </a:lnTo>
                    <a:lnTo>
                      <a:pt x="31" y="74"/>
                    </a:lnTo>
                    <a:lnTo>
                      <a:pt x="28" y="71"/>
                    </a:lnTo>
                    <a:lnTo>
                      <a:pt x="26" y="69"/>
                    </a:lnTo>
                    <a:lnTo>
                      <a:pt x="23" y="68"/>
                    </a:lnTo>
                    <a:lnTo>
                      <a:pt x="19" y="66"/>
                    </a:lnTo>
                    <a:lnTo>
                      <a:pt x="18" y="64"/>
                    </a:lnTo>
                    <a:lnTo>
                      <a:pt x="14" y="63"/>
                    </a:lnTo>
                    <a:lnTo>
                      <a:pt x="8" y="56"/>
                    </a:lnTo>
                    <a:lnTo>
                      <a:pt x="3" y="48"/>
                    </a:lnTo>
                    <a:lnTo>
                      <a:pt x="1" y="38"/>
                    </a:lnTo>
                    <a:lnTo>
                      <a:pt x="0" y="26"/>
                    </a:lnTo>
                    <a:lnTo>
                      <a:pt x="1" y="16"/>
                    </a:lnTo>
                    <a:lnTo>
                      <a:pt x="3" y="6"/>
                    </a:lnTo>
                    <a:lnTo>
                      <a:pt x="8" y="0"/>
                    </a:lnTo>
                    <a:lnTo>
                      <a:pt x="9" y="0"/>
                    </a:lnTo>
                    <a:lnTo>
                      <a:pt x="9" y="1"/>
                    </a:lnTo>
                    <a:lnTo>
                      <a:pt x="11" y="1"/>
                    </a:lnTo>
                    <a:lnTo>
                      <a:pt x="8" y="8"/>
                    </a:lnTo>
                    <a:lnTo>
                      <a:pt x="5" y="18"/>
                    </a:lnTo>
                    <a:lnTo>
                      <a:pt x="5" y="26"/>
                    </a:lnTo>
                    <a:lnTo>
                      <a:pt x="5" y="36"/>
                    </a:lnTo>
                    <a:lnTo>
                      <a:pt x="8" y="46"/>
                    </a:lnTo>
                    <a:lnTo>
                      <a:pt x="13" y="53"/>
                    </a:lnTo>
                    <a:lnTo>
                      <a:pt x="18" y="61"/>
                    </a:lnTo>
                    <a:lnTo>
                      <a:pt x="24" y="66"/>
                    </a:lnTo>
                    <a:lnTo>
                      <a:pt x="33" y="71"/>
                    </a:lnTo>
                    <a:lnTo>
                      <a:pt x="43" y="72"/>
                    </a:lnTo>
                    <a:lnTo>
                      <a:pt x="51" y="74"/>
                    </a:lnTo>
                    <a:lnTo>
                      <a:pt x="61" y="72"/>
                    </a:lnTo>
                    <a:lnTo>
                      <a:pt x="71" y="71"/>
                    </a:lnTo>
                    <a:lnTo>
                      <a:pt x="78" y="66"/>
                    </a:lnTo>
                    <a:lnTo>
                      <a:pt x="86" y="61"/>
                    </a:lnTo>
                    <a:lnTo>
                      <a:pt x="91" y="53"/>
                    </a:lnTo>
                    <a:lnTo>
                      <a:pt x="96" y="46"/>
                    </a:lnTo>
                    <a:lnTo>
                      <a:pt x="98" y="36"/>
                    </a:lnTo>
                    <a:lnTo>
                      <a:pt x="99" y="26"/>
                    </a:lnTo>
                    <a:lnTo>
                      <a:pt x="104" y="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3" name="Freeform 445"/>
              <p:cNvSpPr>
                <a:spLocks/>
              </p:cNvSpPr>
              <p:nvPr/>
            </p:nvSpPr>
            <p:spPr bwMode="auto">
              <a:xfrm>
                <a:off x="1981" y="2920"/>
                <a:ext cx="100" cy="75"/>
              </a:xfrm>
              <a:custGeom>
                <a:avLst/>
                <a:gdLst>
                  <a:gd name="T0" fmla="*/ 100 w 100"/>
                  <a:gd name="T1" fmla="*/ 25 h 75"/>
                  <a:gd name="T2" fmla="*/ 100 w 100"/>
                  <a:gd name="T3" fmla="*/ 15 h 75"/>
                  <a:gd name="T4" fmla="*/ 98 w 100"/>
                  <a:gd name="T5" fmla="*/ 12 h 75"/>
                  <a:gd name="T6" fmla="*/ 98 w 100"/>
                  <a:gd name="T7" fmla="*/ 12 h 75"/>
                  <a:gd name="T8" fmla="*/ 97 w 100"/>
                  <a:gd name="T9" fmla="*/ 12 h 75"/>
                  <a:gd name="T10" fmla="*/ 97 w 100"/>
                  <a:gd name="T11" fmla="*/ 12 h 75"/>
                  <a:gd name="T12" fmla="*/ 97 w 100"/>
                  <a:gd name="T13" fmla="*/ 12 h 75"/>
                  <a:gd name="T14" fmla="*/ 95 w 100"/>
                  <a:gd name="T15" fmla="*/ 12 h 75"/>
                  <a:gd name="T16" fmla="*/ 95 w 100"/>
                  <a:gd name="T17" fmla="*/ 12 h 75"/>
                  <a:gd name="T18" fmla="*/ 93 w 100"/>
                  <a:gd name="T19" fmla="*/ 12 h 75"/>
                  <a:gd name="T20" fmla="*/ 93 w 100"/>
                  <a:gd name="T21" fmla="*/ 12 h 75"/>
                  <a:gd name="T22" fmla="*/ 95 w 100"/>
                  <a:gd name="T23" fmla="*/ 17 h 75"/>
                  <a:gd name="T24" fmla="*/ 95 w 100"/>
                  <a:gd name="T25" fmla="*/ 25 h 75"/>
                  <a:gd name="T26" fmla="*/ 100 w 100"/>
                  <a:gd name="T27" fmla="*/ 25 h 75"/>
                  <a:gd name="T28" fmla="*/ 100 w 100"/>
                  <a:gd name="T29" fmla="*/ 35 h 75"/>
                  <a:gd name="T30" fmla="*/ 97 w 100"/>
                  <a:gd name="T31" fmla="*/ 45 h 75"/>
                  <a:gd name="T32" fmla="*/ 92 w 100"/>
                  <a:gd name="T33" fmla="*/ 53 h 75"/>
                  <a:gd name="T34" fmla="*/ 87 w 100"/>
                  <a:gd name="T35" fmla="*/ 62 h 75"/>
                  <a:gd name="T36" fmla="*/ 78 w 100"/>
                  <a:gd name="T37" fmla="*/ 67 h 75"/>
                  <a:gd name="T38" fmla="*/ 70 w 100"/>
                  <a:gd name="T39" fmla="*/ 71 h 75"/>
                  <a:gd name="T40" fmla="*/ 60 w 100"/>
                  <a:gd name="T41" fmla="*/ 75 h 75"/>
                  <a:gd name="T42" fmla="*/ 50 w 100"/>
                  <a:gd name="T43" fmla="*/ 75 h 75"/>
                  <a:gd name="T44" fmla="*/ 40 w 100"/>
                  <a:gd name="T45" fmla="*/ 75 h 75"/>
                  <a:gd name="T46" fmla="*/ 32 w 100"/>
                  <a:gd name="T47" fmla="*/ 71 h 75"/>
                  <a:gd name="T48" fmla="*/ 23 w 100"/>
                  <a:gd name="T49" fmla="*/ 67 h 75"/>
                  <a:gd name="T50" fmla="*/ 15 w 100"/>
                  <a:gd name="T51" fmla="*/ 62 h 75"/>
                  <a:gd name="T52" fmla="*/ 10 w 100"/>
                  <a:gd name="T53" fmla="*/ 53 h 75"/>
                  <a:gd name="T54" fmla="*/ 5 w 100"/>
                  <a:gd name="T55" fmla="*/ 45 h 75"/>
                  <a:gd name="T56" fmla="*/ 2 w 100"/>
                  <a:gd name="T57" fmla="*/ 35 h 75"/>
                  <a:gd name="T58" fmla="*/ 0 w 100"/>
                  <a:gd name="T59" fmla="*/ 25 h 75"/>
                  <a:gd name="T60" fmla="*/ 2 w 100"/>
                  <a:gd name="T61" fmla="*/ 15 h 75"/>
                  <a:gd name="T62" fmla="*/ 5 w 100"/>
                  <a:gd name="T63" fmla="*/ 7 h 75"/>
                  <a:gd name="T64" fmla="*/ 8 w 100"/>
                  <a:gd name="T65" fmla="*/ 0 h 75"/>
                  <a:gd name="T66" fmla="*/ 8 w 100"/>
                  <a:gd name="T67" fmla="*/ 0 h 75"/>
                  <a:gd name="T68" fmla="*/ 10 w 100"/>
                  <a:gd name="T69" fmla="*/ 0 h 75"/>
                  <a:gd name="T70" fmla="*/ 10 w 100"/>
                  <a:gd name="T71" fmla="*/ 0 h 75"/>
                  <a:gd name="T72" fmla="*/ 10 w 100"/>
                  <a:gd name="T73" fmla="*/ 0 h 75"/>
                  <a:gd name="T74" fmla="*/ 12 w 100"/>
                  <a:gd name="T75" fmla="*/ 0 h 75"/>
                  <a:gd name="T76" fmla="*/ 12 w 100"/>
                  <a:gd name="T77" fmla="*/ 0 h 75"/>
                  <a:gd name="T78" fmla="*/ 13 w 100"/>
                  <a:gd name="T79" fmla="*/ 0 h 75"/>
                  <a:gd name="T80" fmla="*/ 13 w 100"/>
                  <a:gd name="T81" fmla="*/ 0 h 75"/>
                  <a:gd name="T82" fmla="*/ 10 w 100"/>
                  <a:gd name="T83" fmla="*/ 9 h 75"/>
                  <a:gd name="T84" fmla="*/ 7 w 100"/>
                  <a:gd name="T85" fmla="*/ 17 h 75"/>
                  <a:gd name="T86" fmla="*/ 5 w 100"/>
                  <a:gd name="T87" fmla="*/ 25 h 75"/>
                  <a:gd name="T88" fmla="*/ 7 w 100"/>
                  <a:gd name="T89" fmla="*/ 35 h 75"/>
                  <a:gd name="T90" fmla="*/ 10 w 100"/>
                  <a:gd name="T91" fmla="*/ 43 h 75"/>
                  <a:gd name="T92" fmla="*/ 13 w 100"/>
                  <a:gd name="T93" fmla="*/ 52 h 75"/>
                  <a:gd name="T94" fmla="*/ 18 w 100"/>
                  <a:gd name="T95" fmla="*/ 58 h 75"/>
                  <a:gd name="T96" fmla="*/ 25 w 100"/>
                  <a:gd name="T97" fmla="*/ 63 h 75"/>
                  <a:gd name="T98" fmla="*/ 33 w 100"/>
                  <a:gd name="T99" fmla="*/ 67 h 75"/>
                  <a:gd name="T100" fmla="*/ 42 w 100"/>
                  <a:gd name="T101" fmla="*/ 70 h 75"/>
                  <a:gd name="T102" fmla="*/ 50 w 100"/>
                  <a:gd name="T103" fmla="*/ 70 h 75"/>
                  <a:gd name="T104" fmla="*/ 60 w 100"/>
                  <a:gd name="T105" fmla="*/ 70 h 75"/>
                  <a:gd name="T106" fmla="*/ 68 w 100"/>
                  <a:gd name="T107" fmla="*/ 67 h 75"/>
                  <a:gd name="T108" fmla="*/ 77 w 100"/>
                  <a:gd name="T109" fmla="*/ 63 h 75"/>
                  <a:gd name="T110" fmla="*/ 83 w 100"/>
                  <a:gd name="T111" fmla="*/ 58 h 75"/>
                  <a:gd name="T112" fmla="*/ 88 w 100"/>
                  <a:gd name="T113" fmla="*/ 52 h 75"/>
                  <a:gd name="T114" fmla="*/ 92 w 100"/>
                  <a:gd name="T115" fmla="*/ 43 h 75"/>
                  <a:gd name="T116" fmla="*/ 95 w 100"/>
                  <a:gd name="T117" fmla="*/ 35 h 75"/>
                  <a:gd name="T118" fmla="*/ 95 w 100"/>
                  <a:gd name="T119" fmla="*/ 25 h 75"/>
                  <a:gd name="T120" fmla="*/ 100 w 100"/>
                  <a:gd name="T121" fmla="*/ 25 h 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75"/>
                  <a:gd name="T185" fmla="*/ 100 w 100"/>
                  <a:gd name="T186" fmla="*/ 75 h 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75">
                    <a:moveTo>
                      <a:pt x="100" y="25"/>
                    </a:moveTo>
                    <a:lnTo>
                      <a:pt x="100" y="15"/>
                    </a:lnTo>
                    <a:lnTo>
                      <a:pt x="98" y="12"/>
                    </a:lnTo>
                    <a:lnTo>
                      <a:pt x="97" y="12"/>
                    </a:lnTo>
                    <a:lnTo>
                      <a:pt x="95" y="12"/>
                    </a:lnTo>
                    <a:lnTo>
                      <a:pt x="93" y="12"/>
                    </a:lnTo>
                    <a:lnTo>
                      <a:pt x="95" y="17"/>
                    </a:lnTo>
                    <a:lnTo>
                      <a:pt x="95" y="25"/>
                    </a:lnTo>
                    <a:lnTo>
                      <a:pt x="100" y="25"/>
                    </a:lnTo>
                    <a:lnTo>
                      <a:pt x="100" y="35"/>
                    </a:lnTo>
                    <a:lnTo>
                      <a:pt x="97" y="45"/>
                    </a:lnTo>
                    <a:lnTo>
                      <a:pt x="92" y="53"/>
                    </a:lnTo>
                    <a:lnTo>
                      <a:pt x="87" y="62"/>
                    </a:lnTo>
                    <a:lnTo>
                      <a:pt x="78" y="67"/>
                    </a:lnTo>
                    <a:lnTo>
                      <a:pt x="70" y="71"/>
                    </a:lnTo>
                    <a:lnTo>
                      <a:pt x="60" y="75"/>
                    </a:lnTo>
                    <a:lnTo>
                      <a:pt x="50" y="75"/>
                    </a:lnTo>
                    <a:lnTo>
                      <a:pt x="40" y="75"/>
                    </a:lnTo>
                    <a:lnTo>
                      <a:pt x="32" y="71"/>
                    </a:lnTo>
                    <a:lnTo>
                      <a:pt x="23" y="67"/>
                    </a:lnTo>
                    <a:lnTo>
                      <a:pt x="15" y="62"/>
                    </a:lnTo>
                    <a:lnTo>
                      <a:pt x="10" y="53"/>
                    </a:lnTo>
                    <a:lnTo>
                      <a:pt x="5" y="45"/>
                    </a:lnTo>
                    <a:lnTo>
                      <a:pt x="2" y="35"/>
                    </a:lnTo>
                    <a:lnTo>
                      <a:pt x="0" y="25"/>
                    </a:lnTo>
                    <a:lnTo>
                      <a:pt x="2" y="15"/>
                    </a:lnTo>
                    <a:lnTo>
                      <a:pt x="5" y="7"/>
                    </a:lnTo>
                    <a:lnTo>
                      <a:pt x="8" y="0"/>
                    </a:lnTo>
                    <a:lnTo>
                      <a:pt x="10" y="0"/>
                    </a:lnTo>
                    <a:lnTo>
                      <a:pt x="12" y="0"/>
                    </a:lnTo>
                    <a:lnTo>
                      <a:pt x="13" y="0"/>
                    </a:lnTo>
                    <a:lnTo>
                      <a:pt x="10" y="9"/>
                    </a:lnTo>
                    <a:lnTo>
                      <a:pt x="7" y="17"/>
                    </a:lnTo>
                    <a:lnTo>
                      <a:pt x="5" y="25"/>
                    </a:lnTo>
                    <a:lnTo>
                      <a:pt x="7" y="35"/>
                    </a:lnTo>
                    <a:lnTo>
                      <a:pt x="10" y="43"/>
                    </a:lnTo>
                    <a:lnTo>
                      <a:pt x="13" y="52"/>
                    </a:lnTo>
                    <a:lnTo>
                      <a:pt x="18" y="58"/>
                    </a:lnTo>
                    <a:lnTo>
                      <a:pt x="25" y="63"/>
                    </a:lnTo>
                    <a:lnTo>
                      <a:pt x="33" y="67"/>
                    </a:lnTo>
                    <a:lnTo>
                      <a:pt x="42" y="70"/>
                    </a:lnTo>
                    <a:lnTo>
                      <a:pt x="50" y="70"/>
                    </a:lnTo>
                    <a:lnTo>
                      <a:pt x="60" y="70"/>
                    </a:lnTo>
                    <a:lnTo>
                      <a:pt x="68" y="67"/>
                    </a:lnTo>
                    <a:lnTo>
                      <a:pt x="77" y="63"/>
                    </a:lnTo>
                    <a:lnTo>
                      <a:pt x="83" y="58"/>
                    </a:lnTo>
                    <a:lnTo>
                      <a:pt x="88" y="52"/>
                    </a:lnTo>
                    <a:lnTo>
                      <a:pt x="92" y="43"/>
                    </a:lnTo>
                    <a:lnTo>
                      <a:pt x="95" y="35"/>
                    </a:lnTo>
                    <a:lnTo>
                      <a:pt x="95" y="25"/>
                    </a:lnTo>
                    <a:lnTo>
                      <a:pt x="100" y="2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4" name="Freeform 446"/>
              <p:cNvSpPr>
                <a:spLocks/>
              </p:cNvSpPr>
              <p:nvPr/>
            </p:nvSpPr>
            <p:spPr bwMode="auto">
              <a:xfrm>
                <a:off x="1985" y="2920"/>
                <a:ext cx="94" cy="73"/>
              </a:xfrm>
              <a:custGeom>
                <a:avLst/>
                <a:gdLst>
                  <a:gd name="T0" fmla="*/ 94 w 94"/>
                  <a:gd name="T1" fmla="*/ 25 h 73"/>
                  <a:gd name="T2" fmla="*/ 93 w 94"/>
                  <a:gd name="T3" fmla="*/ 17 h 73"/>
                  <a:gd name="T4" fmla="*/ 93 w 94"/>
                  <a:gd name="T5" fmla="*/ 12 h 73"/>
                  <a:gd name="T6" fmla="*/ 91 w 94"/>
                  <a:gd name="T7" fmla="*/ 12 h 73"/>
                  <a:gd name="T8" fmla="*/ 91 w 94"/>
                  <a:gd name="T9" fmla="*/ 12 h 73"/>
                  <a:gd name="T10" fmla="*/ 89 w 94"/>
                  <a:gd name="T11" fmla="*/ 12 h 73"/>
                  <a:gd name="T12" fmla="*/ 89 w 94"/>
                  <a:gd name="T13" fmla="*/ 12 h 73"/>
                  <a:gd name="T14" fmla="*/ 89 w 94"/>
                  <a:gd name="T15" fmla="*/ 12 h 73"/>
                  <a:gd name="T16" fmla="*/ 88 w 94"/>
                  <a:gd name="T17" fmla="*/ 12 h 73"/>
                  <a:gd name="T18" fmla="*/ 88 w 94"/>
                  <a:gd name="T19" fmla="*/ 12 h 73"/>
                  <a:gd name="T20" fmla="*/ 86 w 94"/>
                  <a:gd name="T21" fmla="*/ 12 h 73"/>
                  <a:gd name="T22" fmla="*/ 88 w 94"/>
                  <a:gd name="T23" fmla="*/ 17 h 73"/>
                  <a:gd name="T24" fmla="*/ 89 w 94"/>
                  <a:gd name="T25" fmla="*/ 25 h 73"/>
                  <a:gd name="T26" fmla="*/ 94 w 94"/>
                  <a:gd name="T27" fmla="*/ 25 h 73"/>
                  <a:gd name="T28" fmla="*/ 93 w 94"/>
                  <a:gd name="T29" fmla="*/ 35 h 73"/>
                  <a:gd name="T30" fmla="*/ 91 w 94"/>
                  <a:gd name="T31" fmla="*/ 45 h 73"/>
                  <a:gd name="T32" fmla="*/ 86 w 94"/>
                  <a:gd name="T33" fmla="*/ 52 h 73"/>
                  <a:gd name="T34" fmla="*/ 81 w 94"/>
                  <a:gd name="T35" fmla="*/ 60 h 73"/>
                  <a:gd name="T36" fmla="*/ 73 w 94"/>
                  <a:gd name="T37" fmla="*/ 65 h 73"/>
                  <a:gd name="T38" fmla="*/ 66 w 94"/>
                  <a:gd name="T39" fmla="*/ 70 h 73"/>
                  <a:gd name="T40" fmla="*/ 56 w 94"/>
                  <a:gd name="T41" fmla="*/ 71 h 73"/>
                  <a:gd name="T42" fmla="*/ 46 w 94"/>
                  <a:gd name="T43" fmla="*/ 73 h 73"/>
                  <a:gd name="T44" fmla="*/ 38 w 94"/>
                  <a:gd name="T45" fmla="*/ 71 h 73"/>
                  <a:gd name="T46" fmla="*/ 28 w 94"/>
                  <a:gd name="T47" fmla="*/ 70 h 73"/>
                  <a:gd name="T48" fmla="*/ 19 w 94"/>
                  <a:gd name="T49" fmla="*/ 65 h 73"/>
                  <a:gd name="T50" fmla="*/ 13 w 94"/>
                  <a:gd name="T51" fmla="*/ 60 h 73"/>
                  <a:gd name="T52" fmla="*/ 8 w 94"/>
                  <a:gd name="T53" fmla="*/ 52 h 73"/>
                  <a:gd name="T54" fmla="*/ 3 w 94"/>
                  <a:gd name="T55" fmla="*/ 45 h 73"/>
                  <a:gd name="T56" fmla="*/ 0 w 94"/>
                  <a:gd name="T57" fmla="*/ 35 h 73"/>
                  <a:gd name="T58" fmla="*/ 0 w 94"/>
                  <a:gd name="T59" fmla="*/ 25 h 73"/>
                  <a:gd name="T60" fmla="*/ 0 w 94"/>
                  <a:gd name="T61" fmla="*/ 17 h 73"/>
                  <a:gd name="T62" fmla="*/ 3 w 94"/>
                  <a:gd name="T63" fmla="*/ 7 h 73"/>
                  <a:gd name="T64" fmla="*/ 6 w 94"/>
                  <a:gd name="T65" fmla="*/ 0 h 73"/>
                  <a:gd name="T66" fmla="*/ 8 w 94"/>
                  <a:gd name="T67" fmla="*/ 0 h 73"/>
                  <a:gd name="T68" fmla="*/ 8 w 94"/>
                  <a:gd name="T69" fmla="*/ 0 h 73"/>
                  <a:gd name="T70" fmla="*/ 9 w 94"/>
                  <a:gd name="T71" fmla="*/ 0 h 73"/>
                  <a:gd name="T72" fmla="*/ 9 w 94"/>
                  <a:gd name="T73" fmla="*/ 0 h 73"/>
                  <a:gd name="T74" fmla="*/ 9 w 94"/>
                  <a:gd name="T75" fmla="*/ 2 h 73"/>
                  <a:gd name="T76" fmla="*/ 11 w 94"/>
                  <a:gd name="T77" fmla="*/ 2 h 73"/>
                  <a:gd name="T78" fmla="*/ 11 w 94"/>
                  <a:gd name="T79" fmla="*/ 2 h 73"/>
                  <a:gd name="T80" fmla="*/ 11 w 94"/>
                  <a:gd name="T81" fmla="*/ 2 h 73"/>
                  <a:gd name="T82" fmla="*/ 11 w 94"/>
                  <a:gd name="T83" fmla="*/ 2 h 73"/>
                  <a:gd name="T84" fmla="*/ 8 w 94"/>
                  <a:gd name="T85" fmla="*/ 9 h 73"/>
                  <a:gd name="T86" fmla="*/ 4 w 94"/>
                  <a:gd name="T87" fmla="*/ 17 h 73"/>
                  <a:gd name="T88" fmla="*/ 4 w 94"/>
                  <a:gd name="T89" fmla="*/ 25 h 73"/>
                  <a:gd name="T90" fmla="*/ 4 w 94"/>
                  <a:gd name="T91" fmla="*/ 35 h 73"/>
                  <a:gd name="T92" fmla="*/ 8 w 94"/>
                  <a:gd name="T93" fmla="*/ 42 h 73"/>
                  <a:gd name="T94" fmla="*/ 11 w 94"/>
                  <a:gd name="T95" fmla="*/ 50 h 73"/>
                  <a:gd name="T96" fmla="*/ 16 w 94"/>
                  <a:gd name="T97" fmla="*/ 55 h 73"/>
                  <a:gd name="T98" fmla="*/ 23 w 94"/>
                  <a:gd name="T99" fmla="*/ 62 h 73"/>
                  <a:gd name="T100" fmla="*/ 29 w 94"/>
                  <a:gd name="T101" fmla="*/ 65 h 73"/>
                  <a:gd name="T102" fmla="*/ 38 w 94"/>
                  <a:gd name="T103" fmla="*/ 67 h 73"/>
                  <a:gd name="T104" fmla="*/ 46 w 94"/>
                  <a:gd name="T105" fmla="*/ 68 h 73"/>
                  <a:gd name="T106" fmla="*/ 56 w 94"/>
                  <a:gd name="T107" fmla="*/ 67 h 73"/>
                  <a:gd name="T108" fmla="*/ 63 w 94"/>
                  <a:gd name="T109" fmla="*/ 65 h 73"/>
                  <a:gd name="T110" fmla="*/ 71 w 94"/>
                  <a:gd name="T111" fmla="*/ 62 h 73"/>
                  <a:gd name="T112" fmla="*/ 76 w 94"/>
                  <a:gd name="T113" fmla="*/ 55 h 73"/>
                  <a:gd name="T114" fmla="*/ 83 w 94"/>
                  <a:gd name="T115" fmla="*/ 50 h 73"/>
                  <a:gd name="T116" fmla="*/ 86 w 94"/>
                  <a:gd name="T117" fmla="*/ 42 h 73"/>
                  <a:gd name="T118" fmla="*/ 88 w 94"/>
                  <a:gd name="T119" fmla="*/ 35 h 73"/>
                  <a:gd name="T120" fmla="*/ 89 w 94"/>
                  <a:gd name="T121" fmla="*/ 25 h 73"/>
                  <a:gd name="T122" fmla="*/ 94 w 94"/>
                  <a:gd name="T123" fmla="*/ 25 h 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4"/>
                  <a:gd name="T187" fmla="*/ 0 h 73"/>
                  <a:gd name="T188" fmla="*/ 94 w 94"/>
                  <a:gd name="T189" fmla="*/ 73 h 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4" h="73">
                    <a:moveTo>
                      <a:pt x="94" y="25"/>
                    </a:moveTo>
                    <a:lnTo>
                      <a:pt x="93" y="17"/>
                    </a:lnTo>
                    <a:lnTo>
                      <a:pt x="93" y="12"/>
                    </a:lnTo>
                    <a:lnTo>
                      <a:pt x="91" y="12"/>
                    </a:lnTo>
                    <a:lnTo>
                      <a:pt x="89" y="12"/>
                    </a:lnTo>
                    <a:lnTo>
                      <a:pt x="88" y="12"/>
                    </a:lnTo>
                    <a:lnTo>
                      <a:pt x="86" y="12"/>
                    </a:lnTo>
                    <a:lnTo>
                      <a:pt x="88" y="17"/>
                    </a:lnTo>
                    <a:lnTo>
                      <a:pt x="89" y="25"/>
                    </a:lnTo>
                    <a:lnTo>
                      <a:pt x="94" y="25"/>
                    </a:lnTo>
                    <a:lnTo>
                      <a:pt x="93" y="35"/>
                    </a:lnTo>
                    <a:lnTo>
                      <a:pt x="91" y="45"/>
                    </a:lnTo>
                    <a:lnTo>
                      <a:pt x="86" y="52"/>
                    </a:lnTo>
                    <a:lnTo>
                      <a:pt x="81" y="60"/>
                    </a:lnTo>
                    <a:lnTo>
                      <a:pt x="73" y="65"/>
                    </a:lnTo>
                    <a:lnTo>
                      <a:pt x="66" y="70"/>
                    </a:lnTo>
                    <a:lnTo>
                      <a:pt x="56" y="71"/>
                    </a:lnTo>
                    <a:lnTo>
                      <a:pt x="46" y="73"/>
                    </a:lnTo>
                    <a:lnTo>
                      <a:pt x="38" y="71"/>
                    </a:lnTo>
                    <a:lnTo>
                      <a:pt x="28" y="70"/>
                    </a:lnTo>
                    <a:lnTo>
                      <a:pt x="19" y="65"/>
                    </a:lnTo>
                    <a:lnTo>
                      <a:pt x="13" y="60"/>
                    </a:lnTo>
                    <a:lnTo>
                      <a:pt x="8" y="52"/>
                    </a:lnTo>
                    <a:lnTo>
                      <a:pt x="3" y="45"/>
                    </a:lnTo>
                    <a:lnTo>
                      <a:pt x="0" y="35"/>
                    </a:lnTo>
                    <a:lnTo>
                      <a:pt x="0" y="25"/>
                    </a:lnTo>
                    <a:lnTo>
                      <a:pt x="0" y="17"/>
                    </a:lnTo>
                    <a:lnTo>
                      <a:pt x="3" y="7"/>
                    </a:lnTo>
                    <a:lnTo>
                      <a:pt x="6" y="0"/>
                    </a:lnTo>
                    <a:lnTo>
                      <a:pt x="8" y="0"/>
                    </a:lnTo>
                    <a:lnTo>
                      <a:pt x="9" y="0"/>
                    </a:lnTo>
                    <a:lnTo>
                      <a:pt x="9" y="2"/>
                    </a:lnTo>
                    <a:lnTo>
                      <a:pt x="11" y="2"/>
                    </a:lnTo>
                    <a:lnTo>
                      <a:pt x="8" y="9"/>
                    </a:lnTo>
                    <a:lnTo>
                      <a:pt x="4" y="17"/>
                    </a:lnTo>
                    <a:lnTo>
                      <a:pt x="4" y="25"/>
                    </a:lnTo>
                    <a:lnTo>
                      <a:pt x="4" y="35"/>
                    </a:lnTo>
                    <a:lnTo>
                      <a:pt x="8" y="42"/>
                    </a:lnTo>
                    <a:lnTo>
                      <a:pt x="11" y="50"/>
                    </a:lnTo>
                    <a:lnTo>
                      <a:pt x="16" y="55"/>
                    </a:lnTo>
                    <a:lnTo>
                      <a:pt x="23" y="62"/>
                    </a:lnTo>
                    <a:lnTo>
                      <a:pt x="29" y="65"/>
                    </a:lnTo>
                    <a:lnTo>
                      <a:pt x="38" y="67"/>
                    </a:lnTo>
                    <a:lnTo>
                      <a:pt x="46" y="68"/>
                    </a:lnTo>
                    <a:lnTo>
                      <a:pt x="56" y="67"/>
                    </a:lnTo>
                    <a:lnTo>
                      <a:pt x="63" y="65"/>
                    </a:lnTo>
                    <a:lnTo>
                      <a:pt x="71" y="62"/>
                    </a:lnTo>
                    <a:lnTo>
                      <a:pt x="76" y="55"/>
                    </a:lnTo>
                    <a:lnTo>
                      <a:pt x="83" y="50"/>
                    </a:lnTo>
                    <a:lnTo>
                      <a:pt x="86" y="42"/>
                    </a:lnTo>
                    <a:lnTo>
                      <a:pt x="88" y="35"/>
                    </a:lnTo>
                    <a:lnTo>
                      <a:pt x="89" y="25"/>
                    </a:lnTo>
                    <a:lnTo>
                      <a:pt x="94" y="2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5" name="Freeform 447"/>
              <p:cNvSpPr>
                <a:spLocks/>
              </p:cNvSpPr>
              <p:nvPr/>
            </p:nvSpPr>
            <p:spPr bwMode="auto">
              <a:xfrm>
                <a:off x="1986" y="2920"/>
                <a:ext cx="90" cy="70"/>
              </a:xfrm>
              <a:custGeom>
                <a:avLst/>
                <a:gdLst>
                  <a:gd name="T0" fmla="*/ 90 w 90"/>
                  <a:gd name="T1" fmla="*/ 25 h 70"/>
                  <a:gd name="T2" fmla="*/ 90 w 90"/>
                  <a:gd name="T3" fmla="*/ 17 h 70"/>
                  <a:gd name="T4" fmla="*/ 88 w 90"/>
                  <a:gd name="T5" fmla="*/ 12 h 70"/>
                  <a:gd name="T6" fmla="*/ 88 w 90"/>
                  <a:gd name="T7" fmla="*/ 12 h 70"/>
                  <a:gd name="T8" fmla="*/ 87 w 90"/>
                  <a:gd name="T9" fmla="*/ 12 h 70"/>
                  <a:gd name="T10" fmla="*/ 87 w 90"/>
                  <a:gd name="T11" fmla="*/ 12 h 70"/>
                  <a:gd name="T12" fmla="*/ 85 w 90"/>
                  <a:gd name="T13" fmla="*/ 12 h 70"/>
                  <a:gd name="T14" fmla="*/ 85 w 90"/>
                  <a:gd name="T15" fmla="*/ 12 h 70"/>
                  <a:gd name="T16" fmla="*/ 85 w 90"/>
                  <a:gd name="T17" fmla="*/ 12 h 70"/>
                  <a:gd name="T18" fmla="*/ 83 w 90"/>
                  <a:gd name="T19" fmla="*/ 12 h 70"/>
                  <a:gd name="T20" fmla="*/ 83 w 90"/>
                  <a:gd name="T21" fmla="*/ 12 h 70"/>
                  <a:gd name="T22" fmla="*/ 85 w 90"/>
                  <a:gd name="T23" fmla="*/ 18 h 70"/>
                  <a:gd name="T24" fmla="*/ 85 w 90"/>
                  <a:gd name="T25" fmla="*/ 25 h 70"/>
                  <a:gd name="T26" fmla="*/ 90 w 90"/>
                  <a:gd name="T27" fmla="*/ 25 h 70"/>
                  <a:gd name="T28" fmla="*/ 90 w 90"/>
                  <a:gd name="T29" fmla="*/ 35 h 70"/>
                  <a:gd name="T30" fmla="*/ 87 w 90"/>
                  <a:gd name="T31" fmla="*/ 43 h 70"/>
                  <a:gd name="T32" fmla="*/ 83 w 90"/>
                  <a:gd name="T33" fmla="*/ 52 h 70"/>
                  <a:gd name="T34" fmla="*/ 78 w 90"/>
                  <a:gd name="T35" fmla="*/ 58 h 70"/>
                  <a:gd name="T36" fmla="*/ 72 w 90"/>
                  <a:gd name="T37" fmla="*/ 63 h 70"/>
                  <a:gd name="T38" fmla="*/ 63 w 90"/>
                  <a:gd name="T39" fmla="*/ 67 h 70"/>
                  <a:gd name="T40" fmla="*/ 55 w 90"/>
                  <a:gd name="T41" fmla="*/ 70 h 70"/>
                  <a:gd name="T42" fmla="*/ 45 w 90"/>
                  <a:gd name="T43" fmla="*/ 70 h 70"/>
                  <a:gd name="T44" fmla="*/ 37 w 90"/>
                  <a:gd name="T45" fmla="*/ 70 h 70"/>
                  <a:gd name="T46" fmla="*/ 28 w 90"/>
                  <a:gd name="T47" fmla="*/ 67 h 70"/>
                  <a:gd name="T48" fmla="*/ 20 w 90"/>
                  <a:gd name="T49" fmla="*/ 63 h 70"/>
                  <a:gd name="T50" fmla="*/ 13 w 90"/>
                  <a:gd name="T51" fmla="*/ 58 h 70"/>
                  <a:gd name="T52" fmla="*/ 8 w 90"/>
                  <a:gd name="T53" fmla="*/ 52 h 70"/>
                  <a:gd name="T54" fmla="*/ 5 w 90"/>
                  <a:gd name="T55" fmla="*/ 43 h 70"/>
                  <a:gd name="T56" fmla="*/ 2 w 90"/>
                  <a:gd name="T57" fmla="*/ 35 h 70"/>
                  <a:gd name="T58" fmla="*/ 0 w 90"/>
                  <a:gd name="T59" fmla="*/ 25 h 70"/>
                  <a:gd name="T60" fmla="*/ 2 w 90"/>
                  <a:gd name="T61" fmla="*/ 17 h 70"/>
                  <a:gd name="T62" fmla="*/ 5 w 90"/>
                  <a:gd name="T63" fmla="*/ 9 h 70"/>
                  <a:gd name="T64" fmla="*/ 8 w 90"/>
                  <a:gd name="T65" fmla="*/ 0 h 70"/>
                  <a:gd name="T66" fmla="*/ 8 w 90"/>
                  <a:gd name="T67" fmla="*/ 2 h 70"/>
                  <a:gd name="T68" fmla="*/ 10 w 90"/>
                  <a:gd name="T69" fmla="*/ 2 h 70"/>
                  <a:gd name="T70" fmla="*/ 10 w 90"/>
                  <a:gd name="T71" fmla="*/ 2 h 70"/>
                  <a:gd name="T72" fmla="*/ 10 w 90"/>
                  <a:gd name="T73" fmla="*/ 2 h 70"/>
                  <a:gd name="T74" fmla="*/ 12 w 90"/>
                  <a:gd name="T75" fmla="*/ 2 h 70"/>
                  <a:gd name="T76" fmla="*/ 12 w 90"/>
                  <a:gd name="T77" fmla="*/ 2 h 70"/>
                  <a:gd name="T78" fmla="*/ 13 w 90"/>
                  <a:gd name="T79" fmla="*/ 2 h 70"/>
                  <a:gd name="T80" fmla="*/ 13 w 90"/>
                  <a:gd name="T81" fmla="*/ 2 h 70"/>
                  <a:gd name="T82" fmla="*/ 12 w 90"/>
                  <a:gd name="T83" fmla="*/ 4 h 70"/>
                  <a:gd name="T84" fmla="*/ 8 w 90"/>
                  <a:gd name="T85" fmla="*/ 10 h 70"/>
                  <a:gd name="T86" fmla="*/ 7 w 90"/>
                  <a:gd name="T87" fmla="*/ 18 h 70"/>
                  <a:gd name="T88" fmla="*/ 5 w 90"/>
                  <a:gd name="T89" fmla="*/ 25 h 70"/>
                  <a:gd name="T90" fmla="*/ 7 w 90"/>
                  <a:gd name="T91" fmla="*/ 33 h 70"/>
                  <a:gd name="T92" fmla="*/ 8 w 90"/>
                  <a:gd name="T93" fmla="*/ 42 h 70"/>
                  <a:gd name="T94" fmla="*/ 12 w 90"/>
                  <a:gd name="T95" fmla="*/ 48 h 70"/>
                  <a:gd name="T96" fmla="*/ 17 w 90"/>
                  <a:gd name="T97" fmla="*/ 53 h 70"/>
                  <a:gd name="T98" fmla="*/ 23 w 90"/>
                  <a:gd name="T99" fmla="*/ 58 h 70"/>
                  <a:gd name="T100" fmla="*/ 30 w 90"/>
                  <a:gd name="T101" fmla="*/ 63 h 70"/>
                  <a:gd name="T102" fmla="*/ 38 w 90"/>
                  <a:gd name="T103" fmla="*/ 65 h 70"/>
                  <a:gd name="T104" fmla="*/ 45 w 90"/>
                  <a:gd name="T105" fmla="*/ 65 h 70"/>
                  <a:gd name="T106" fmla="*/ 53 w 90"/>
                  <a:gd name="T107" fmla="*/ 65 h 70"/>
                  <a:gd name="T108" fmla="*/ 62 w 90"/>
                  <a:gd name="T109" fmla="*/ 63 h 70"/>
                  <a:gd name="T110" fmla="*/ 68 w 90"/>
                  <a:gd name="T111" fmla="*/ 58 h 70"/>
                  <a:gd name="T112" fmla="*/ 73 w 90"/>
                  <a:gd name="T113" fmla="*/ 53 h 70"/>
                  <a:gd name="T114" fmla="*/ 78 w 90"/>
                  <a:gd name="T115" fmla="*/ 48 h 70"/>
                  <a:gd name="T116" fmla="*/ 83 w 90"/>
                  <a:gd name="T117" fmla="*/ 42 h 70"/>
                  <a:gd name="T118" fmla="*/ 85 w 90"/>
                  <a:gd name="T119" fmla="*/ 33 h 70"/>
                  <a:gd name="T120" fmla="*/ 85 w 90"/>
                  <a:gd name="T121" fmla="*/ 25 h 70"/>
                  <a:gd name="T122" fmla="*/ 90 w 90"/>
                  <a:gd name="T123" fmla="*/ 25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
                  <a:gd name="T187" fmla="*/ 0 h 70"/>
                  <a:gd name="T188" fmla="*/ 90 w 9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 h="70">
                    <a:moveTo>
                      <a:pt x="90" y="25"/>
                    </a:moveTo>
                    <a:lnTo>
                      <a:pt x="90" y="17"/>
                    </a:lnTo>
                    <a:lnTo>
                      <a:pt x="88" y="12"/>
                    </a:lnTo>
                    <a:lnTo>
                      <a:pt x="87" y="12"/>
                    </a:lnTo>
                    <a:lnTo>
                      <a:pt x="85" y="12"/>
                    </a:lnTo>
                    <a:lnTo>
                      <a:pt x="83" y="12"/>
                    </a:lnTo>
                    <a:lnTo>
                      <a:pt x="85" y="18"/>
                    </a:lnTo>
                    <a:lnTo>
                      <a:pt x="85" y="25"/>
                    </a:lnTo>
                    <a:lnTo>
                      <a:pt x="90" y="25"/>
                    </a:lnTo>
                    <a:lnTo>
                      <a:pt x="90" y="35"/>
                    </a:lnTo>
                    <a:lnTo>
                      <a:pt x="87" y="43"/>
                    </a:lnTo>
                    <a:lnTo>
                      <a:pt x="83" y="52"/>
                    </a:lnTo>
                    <a:lnTo>
                      <a:pt x="78" y="58"/>
                    </a:lnTo>
                    <a:lnTo>
                      <a:pt x="72" y="63"/>
                    </a:lnTo>
                    <a:lnTo>
                      <a:pt x="63" y="67"/>
                    </a:lnTo>
                    <a:lnTo>
                      <a:pt x="55" y="70"/>
                    </a:lnTo>
                    <a:lnTo>
                      <a:pt x="45" y="70"/>
                    </a:lnTo>
                    <a:lnTo>
                      <a:pt x="37" y="70"/>
                    </a:lnTo>
                    <a:lnTo>
                      <a:pt x="28" y="67"/>
                    </a:lnTo>
                    <a:lnTo>
                      <a:pt x="20" y="63"/>
                    </a:lnTo>
                    <a:lnTo>
                      <a:pt x="13" y="58"/>
                    </a:lnTo>
                    <a:lnTo>
                      <a:pt x="8" y="52"/>
                    </a:lnTo>
                    <a:lnTo>
                      <a:pt x="5" y="43"/>
                    </a:lnTo>
                    <a:lnTo>
                      <a:pt x="2" y="35"/>
                    </a:lnTo>
                    <a:lnTo>
                      <a:pt x="0" y="25"/>
                    </a:lnTo>
                    <a:lnTo>
                      <a:pt x="2" y="17"/>
                    </a:lnTo>
                    <a:lnTo>
                      <a:pt x="5" y="9"/>
                    </a:lnTo>
                    <a:lnTo>
                      <a:pt x="8" y="0"/>
                    </a:lnTo>
                    <a:lnTo>
                      <a:pt x="8" y="2"/>
                    </a:lnTo>
                    <a:lnTo>
                      <a:pt x="10" y="2"/>
                    </a:lnTo>
                    <a:lnTo>
                      <a:pt x="12" y="2"/>
                    </a:lnTo>
                    <a:lnTo>
                      <a:pt x="13" y="2"/>
                    </a:lnTo>
                    <a:lnTo>
                      <a:pt x="12" y="4"/>
                    </a:lnTo>
                    <a:lnTo>
                      <a:pt x="8" y="10"/>
                    </a:lnTo>
                    <a:lnTo>
                      <a:pt x="7" y="18"/>
                    </a:lnTo>
                    <a:lnTo>
                      <a:pt x="5" y="25"/>
                    </a:lnTo>
                    <a:lnTo>
                      <a:pt x="7" y="33"/>
                    </a:lnTo>
                    <a:lnTo>
                      <a:pt x="8" y="42"/>
                    </a:lnTo>
                    <a:lnTo>
                      <a:pt x="12" y="48"/>
                    </a:lnTo>
                    <a:lnTo>
                      <a:pt x="17" y="53"/>
                    </a:lnTo>
                    <a:lnTo>
                      <a:pt x="23" y="58"/>
                    </a:lnTo>
                    <a:lnTo>
                      <a:pt x="30" y="63"/>
                    </a:lnTo>
                    <a:lnTo>
                      <a:pt x="38" y="65"/>
                    </a:lnTo>
                    <a:lnTo>
                      <a:pt x="45" y="65"/>
                    </a:lnTo>
                    <a:lnTo>
                      <a:pt x="53" y="65"/>
                    </a:lnTo>
                    <a:lnTo>
                      <a:pt x="62" y="63"/>
                    </a:lnTo>
                    <a:lnTo>
                      <a:pt x="68" y="58"/>
                    </a:lnTo>
                    <a:lnTo>
                      <a:pt x="73" y="53"/>
                    </a:lnTo>
                    <a:lnTo>
                      <a:pt x="78" y="48"/>
                    </a:lnTo>
                    <a:lnTo>
                      <a:pt x="83" y="42"/>
                    </a:lnTo>
                    <a:lnTo>
                      <a:pt x="85" y="33"/>
                    </a:lnTo>
                    <a:lnTo>
                      <a:pt x="85" y="25"/>
                    </a:lnTo>
                    <a:lnTo>
                      <a:pt x="90" y="25"/>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6" name="Freeform 448"/>
              <p:cNvSpPr>
                <a:spLocks/>
              </p:cNvSpPr>
              <p:nvPr/>
            </p:nvSpPr>
            <p:spPr bwMode="auto">
              <a:xfrm>
                <a:off x="1989" y="2922"/>
                <a:ext cx="85" cy="66"/>
              </a:xfrm>
              <a:custGeom>
                <a:avLst/>
                <a:gdLst>
                  <a:gd name="T0" fmla="*/ 85 w 85"/>
                  <a:gd name="T1" fmla="*/ 23 h 66"/>
                  <a:gd name="T2" fmla="*/ 84 w 85"/>
                  <a:gd name="T3" fmla="*/ 15 h 66"/>
                  <a:gd name="T4" fmla="*/ 82 w 85"/>
                  <a:gd name="T5" fmla="*/ 10 h 66"/>
                  <a:gd name="T6" fmla="*/ 82 w 85"/>
                  <a:gd name="T7" fmla="*/ 10 h 66"/>
                  <a:gd name="T8" fmla="*/ 82 w 85"/>
                  <a:gd name="T9" fmla="*/ 10 h 66"/>
                  <a:gd name="T10" fmla="*/ 80 w 85"/>
                  <a:gd name="T11" fmla="*/ 10 h 66"/>
                  <a:gd name="T12" fmla="*/ 80 w 85"/>
                  <a:gd name="T13" fmla="*/ 10 h 66"/>
                  <a:gd name="T14" fmla="*/ 79 w 85"/>
                  <a:gd name="T15" fmla="*/ 10 h 66"/>
                  <a:gd name="T16" fmla="*/ 79 w 85"/>
                  <a:gd name="T17" fmla="*/ 10 h 66"/>
                  <a:gd name="T18" fmla="*/ 79 w 85"/>
                  <a:gd name="T19" fmla="*/ 10 h 66"/>
                  <a:gd name="T20" fmla="*/ 77 w 85"/>
                  <a:gd name="T21" fmla="*/ 10 h 66"/>
                  <a:gd name="T22" fmla="*/ 80 w 85"/>
                  <a:gd name="T23" fmla="*/ 16 h 66"/>
                  <a:gd name="T24" fmla="*/ 80 w 85"/>
                  <a:gd name="T25" fmla="*/ 23 h 66"/>
                  <a:gd name="T26" fmla="*/ 85 w 85"/>
                  <a:gd name="T27" fmla="*/ 23 h 66"/>
                  <a:gd name="T28" fmla="*/ 84 w 85"/>
                  <a:gd name="T29" fmla="*/ 33 h 66"/>
                  <a:gd name="T30" fmla="*/ 82 w 85"/>
                  <a:gd name="T31" fmla="*/ 40 h 66"/>
                  <a:gd name="T32" fmla="*/ 79 w 85"/>
                  <a:gd name="T33" fmla="*/ 48 h 66"/>
                  <a:gd name="T34" fmla="*/ 72 w 85"/>
                  <a:gd name="T35" fmla="*/ 53 h 66"/>
                  <a:gd name="T36" fmla="*/ 67 w 85"/>
                  <a:gd name="T37" fmla="*/ 60 h 66"/>
                  <a:gd name="T38" fmla="*/ 59 w 85"/>
                  <a:gd name="T39" fmla="*/ 63 h 66"/>
                  <a:gd name="T40" fmla="*/ 52 w 85"/>
                  <a:gd name="T41" fmla="*/ 65 h 66"/>
                  <a:gd name="T42" fmla="*/ 42 w 85"/>
                  <a:gd name="T43" fmla="*/ 66 h 66"/>
                  <a:gd name="T44" fmla="*/ 34 w 85"/>
                  <a:gd name="T45" fmla="*/ 65 h 66"/>
                  <a:gd name="T46" fmla="*/ 25 w 85"/>
                  <a:gd name="T47" fmla="*/ 63 h 66"/>
                  <a:gd name="T48" fmla="*/ 19 w 85"/>
                  <a:gd name="T49" fmla="*/ 60 h 66"/>
                  <a:gd name="T50" fmla="*/ 12 w 85"/>
                  <a:gd name="T51" fmla="*/ 53 h 66"/>
                  <a:gd name="T52" fmla="*/ 7 w 85"/>
                  <a:gd name="T53" fmla="*/ 48 h 66"/>
                  <a:gd name="T54" fmla="*/ 4 w 85"/>
                  <a:gd name="T55" fmla="*/ 40 h 66"/>
                  <a:gd name="T56" fmla="*/ 0 w 85"/>
                  <a:gd name="T57" fmla="*/ 33 h 66"/>
                  <a:gd name="T58" fmla="*/ 0 w 85"/>
                  <a:gd name="T59" fmla="*/ 23 h 66"/>
                  <a:gd name="T60" fmla="*/ 0 w 85"/>
                  <a:gd name="T61" fmla="*/ 15 h 66"/>
                  <a:gd name="T62" fmla="*/ 4 w 85"/>
                  <a:gd name="T63" fmla="*/ 7 h 66"/>
                  <a:gd name="T64" fmla="*/ 7 w 85"/>
                  <a:gd name="T65" fmla="*/ 0 h 66"/>
                  <a:gd name="T66" fmla="*/ 7 w 85"/>
                  <a:gd name="T67" fmla="*/ 0 h 66"/>
                  <a:gd name="T68" fmla="*/ 9 w 85"/>
                  <a:gd name="T69" fmla="*/ 0 h 66"/>
                  <a:gd name="T70" fmla="*/ 9 w 85"/>
                  <a:gd name="T71" fmla="*/ 0 h 66"/>
                  <a:gd name="T72" fmla="*/ 10 w 85"/>
                  <a:gd name="T73" fmla="*/ 0 h 66"/>
                  <a:gd name="T74" fmla="*/ 10 w 85"/>
                  <a:gd name="T75" fmla="*/ 0 h 66"/>
                  <a:gd name="T76" fmla="*/ 10 w 85"/>
                  <a:gd name="T77" fmla="*/ 0 h 66"/>
                  <a:gd name="T78" fmla="*/ 12 w 85"/>
                  <a:gd name="T79" fmla="*/ 2 h 66"/>
                  <a:gd name="T80" fmla="*/ 12 w 85"/>
                  <a:gd name="T81" fmla="*/ 2 h 66"/>
                  <a:gd name="T82" fmla="*/ 14 w 85"/>
                  <a:gd name="T83" fmla="*/ 2 h 66"/>
                  <a:gd name="T84" fmla="*/ 12 w 85"/>
                  <a:gd name="T85" fmla="*/ 3 h 66"/>
                  <a:gd name="T86" fmla="*/ 9 w 85"/>
                  <a:gd name="T87" fmla="*/ 10 h 66"/>
                  <a:gd name="T88" fmla="*/ 5 w 85"/>
                  <a:gd name="T89" fmla="*/ 16 h 66"/>
                  <a:gd name="T90" fmla="*/ 5 w 85"/>
                  <a:gd name="T91" fmla="*/ 23 h 66"/>
                  <a:gd name="T92" fmla="*/ 5 w 85"/>
                  <a:gd name="T93" fmla="*/ 31 h 66"/>
                  <a:gd name="T94" fmla="*/ 9 w 85"/>
                  <a:gd name="T95" fmla="*/ 38 h 66"/>
                  <a:gd name="T96" fmla="*/ 12 w 85"/>
                  <a:gd name="T97" fmla="*/ 45 h 66"/>
                  <a:gd name="T98" fmla="*/ 15 w 85"/>
                  <a:gd name="T99" fmla="*/ 50 h 66"/>
                  <a:gd name="T100" fmla="*/ 22 w 85"/>
                  <a:gd name="T101" fmla="*/ 55 h 66"/>
                  <a:gd name="T102" fmla="*/ 29 w 85"/>
                  <a:gd name="T103" fmla="*/ 58 h 66"/>
                  <a:gd name="T104" fmla="*/ 35 w 85"/>
                  <a:gd name="T105" fmla="*/ 60 h 66"/>
                  <a:gd name="T106" fmla="*/ 42 w 85"/>
                  <a:gd name="T107" fmla="*/ 61 h 66"/>
                  <a:gd name="T108" fmla="*/ 50 w 85"/>
                  <a:gd name="T109" fmla="*/ 60 h 66"/>
                  <a:gd name="T110" fmla="*/ 57 w 85"/>
                  <a:gd name="T111" fmla="*/ 58 h 66"/>
                  <a:gd name="T112" fmla="*/ 64 w 85"/>
                  <a:gd name="T113" fmla="*/ 55 h 66"/>
                  <a:gd name="T114" fmla="*/ 69 w 85"/>
                  <a:gd name="T115" fmla="*/ 50 h 66"/>
                  <a:gd name="T116" fmla="*/ 74 w 85"/>
                  <a:gd name="T117" fmla="*/ 45 h 66"/>
                  <a:gd name="T118" fmla="*/ 77 w 85"/>
                  <a:gd name="T119" fmla="*/ 38 h 66"/>
                  <a:gd name="T120" fmla="*/ 80 w 85"/>
                  <a:gd name="T121" fmla="*/ 31 h 66"/>
                  <a:gd name="T122" fmla="*/ 80 w 85"/>
                  <a:gd name="T123" fmla="*/ 23 h 66"/>
                  <a:gd name="T124" fmla="*/ 85 w 85"/>
                  <a:gd name="T125" fmla="*/ 23 h 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5"/>
                  <a:gd name="T190" fmla="*/ 0 h 66"/>
                  <a:gd name="T191" fmla="*/ 85 w 85"/>
                  <a:gd name="T192" fmla="*/ 66 h 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5" h="66">
                    <a:moveTo>
                      <a:pt x="85" y="23"/>
                    </a:moveTo>
                    <a:lnTo>
                      <a:pt x="84" y="15"/>
                    </a:lnTo>
                    <a:lnTo>
                      <a:pt x="82" y="10"/>
                    </a:lnTo>
                    <a:lnTo>
                      <a:pt x="80" y="10"/>
                    </a:lnTo>
                    <a:lnTo>
                      <a:pt x="79" y="10"/>
                    </a:lnTo>
                    <a:lnTo>
                      <a:pt x="77" y="10"/>
                    </a:lnTo>
                    <a:lnTo>
                      <a:pt x="80" y="16"/>
                    </a:lnTo>
                    <a:lnTo>
                      <a:pt x="80" y="23"/>
                    </a:lnTo>
                    <a:lnTo>
                      <a:pt x="85" y="23"/>
                    </a:lnTo>
                    <a:lnTo>
                      <a:pt x="84" y="33"/>
                    </a:lnTo>
                    <a:lnTo>
                      <a:pt x="82" y="40"/>
                    </a:lnTo>
                    <a:lnTo>
                      <a:pt x="79" y="48"/>
                    </a:lnTo>
                    <a:lnTo>
                      <a:pt x="72" y="53"/>
                    </a:lnTo>
                    <a:lnTo>
                      <a:pt x="67" y="60"/>
                    </a:lnTo>
                    <a:lnTo>
                      <a:pt x="59" y="63"/>
                    </a:lnTo>
                    <a:lnTo>
                      <a:pt x="52" y="65"/>
                    </a:lnTo>
                    <a:lnTo>
                      <a:pt x="42" y="66"/>
                    </a:lnTo>
                    <a:lnTo>
                      <a:pt x="34" y="65"/>
                    </a:lnTo>
                    <a:lnTo>
                      <a:pt x="25" y="63"/>
                    </a:lnTo>
                    <a:lnTo>
                      <a:pt x="19" y="60"/>
                    </a:lnTo>
                    <a:lnTo>
                      <a:pt x="12" y="53"/>
                    </a:lnTo>
                    <a:lnTo>
                      <a:pt x="7" y="48"/>
                    </a:lnTo>
                    <a:lnTo>
                      <a:pt x="4" y="40"/>
                    </a:lnTo>
                    <a:lnTo>
                      <a:pt x="0" y="33"/>
                    </a:lnTo>
                    <a:lnTo>
                      <a:pt x="0" y="23"/>
                    </a:lnTo>
                    <a:lnTo>
                      <a:pt x="0" y="15"/>
                    </a:lnTo>
                    <a:lnTo>
                      <a:pt x="4" y="7"/>
                    </a:lnTo>
                    <a:lnTo>
                      <a:pt x="7" y="0"/>
                    </a:lnTo>
                    <a:lnTo>
                      <a:pt x="9" y="0"/>
                    </a:lnTo>
                    <a:lnTo>
                      <a:pt x="10" y="0"/>
                    </a:lnTo>
                    <a:lnTo>
                      <a:pt x="12" y="2"/>
                    </a:lnTo>
                    <a:lnTo>
                      <a:pt x="14" y="2"/>
                    </a:lnTo>
                    <a:lnTo>
                      <a:pt x="12" y="3"/>
                    </a:lnTo>
                    <a:lnTo>
                      <a:pt x="9" y="10"/>
                    </a:lnTo>
                    <a:lnTo>
                      <a:pt x="5" y="16"/>
                    </a:lnTo>
                    <a:lnTo>
                      <a:pt x="5" y="23"/>
                    </a:lnTo>
                    <a:lnTo>
                      <a:pt x="5" y="31"/>
                    </a:lnTo>
                    <a:lnTo>
                      <a:pt x="9" y="38"/>
                    </a:lnTo>
                    <a:lnTo>
                      <a:pt x="12" y="45"/>
                    </a:lnTo>
                    <a:lnTo>
                      <a:pt x="15" y="50"/>
                    </a:lnTo>
                    <a:lnTo>
                      <a:pt x="22" y="55"/>
                    </a:lnTo>
                    <a:lnTo>
                      <a:pt x="29" y="58"/>
                    </a:lnTo>
                    <a:lnTo>
                      <a:pt x="35" y="60"/>
                    </a:lnTo>
                    <a:lnTo>
                      <a:pt x="42" y="61"/>
                    </a:lnTo>
                    <a:lnTo>
                      <a:pt x="50" y="60"/>
                    </a:lnTo>
                    <a:lnTo>
                      <a:pt x="57" y="58"/>
                    </a:lnTo>
                    <a:lnTo>
                      <a:pt x="64" y="55"/>
                    </a:lnTo>
                    <a:lnTo>
                      <a:pt x="69" y="50"/>
                    </a:lnTo>
                    <a:lnTo>
                      <a:pt x="74" y="45"/>
                    </a:lnTo>
                    <a:lnTo>
                      <a:pt x="77" y="38"/>
                    </a:lnTo>
                    <a:lnTo>
                      <a:pt x="80" y="31"/>
                    </a:lnTo>
                    <a:lnTo>
                      <a:pt x="80" y="23"/>
                    </a:lnTo>
                    <a:lnTo>
                      <a:pt x="85" y="23"/>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7" name="Freeform 449"/>
              <p:cNvSpPr>
                <a:spLocks/>
              </p:cNvSpPr>
              <p:nvPr/>
            </p:nvSpPr>
            <p:spPr bwMode="auto">
              <a:xfrm>
                <a:off x="1991" y="2922"/>
                <a:ext cx="80" cy="63"/>
              </a:xfrm>
              <a:custGeom>
                <a:avLst/>
                <a:gdLst>
                  <a:gd name="T0" fmla="*/ 80 w 80"/>
                  <a:gd name="T1" fmla="*/ 16 h 63"/>
                  <a:gd name="T2" fmla="*/ 77 w 80"/>
                  <a:gd name="T3" fmla="*/ 10 h 63"/>
                  <a:gd name="T4" fmla="*/ 77 w 80"/>
                  <a:gd name="T5" fmla="*/ 10 h 63"/>
                  <a:gd name="T6" fmla="*/ 75 w 80"/>
                  <a:gd name="T7" fmla="*/ 10 h 63"/>
                  <a:gd name="T8" fmla="*/ 73 w 80"/>
                  <a:gd name="T9" fmla="*/ 10 h 63"/>
                  <a:gd name="T10" fmla="*/ 73 w 80"/>
                  <a:gd name="T11" fmla="*/ 10 h 63"/>
                  <a:gd name="T12" fmla="*/ 75 w 80"/>
                  <a:gd name="T13" fmla="*/ 23 h 63"/>
                  <a:gd name="T14" fmla="*/ 80 w 80"/>
                  <a:gd name="T15" fmla="*/ 31 h 63"/>
                  <a:gd name="T16" fmla="*/ 73 w 80"/>
                  <a:gd name="T17" fmla="*/ 46 h 63"/>
                  <a:gd name="T18" fmla="*/ 63 w 80"/>
                  <a:gd name="T19" fmla="*/ 56 h 63"/>
                  <a:gd name="T20" fmla="*/ 48 w 80"/>
                  <a:gd name="T21" fmla="*/ 63 h 63"/>
                  <a:gd name="T22" fmla="*/ 33 w 80"/>
                  <a:gd name="T23" fmla="*/ 63 h 63"/>
                  <a:gd name="T24" fmla="*/ 18 w 80"/>
                  <a:gd name="T25" fmla="*/ 56 h 63"/>
                  <a:gd name="T26" fmla="*/ 7 w 80"/>
                  <a:gd name="T27" fmla="*/ 46 h 63"/>
                  <a:gd name="T28" fmla="*/ 2 w 80"/>
                  <a:gd name="T29" fmla="*/ 31 h 63"/>
                  <a:gd name="T30" fmla="*/ 2 w 80"/>
                  <a:gd name="T31" fmla="*/ 16 h 63"/>
                  <a:gd name="T32" fmla="*/ 7 w 80"/>
                  <a:gd name="T33" fmla="*/ 2 h 63"/>
                  <a:gd name="T34" fmla="*/ 8 w 80"/>
                  <a:gd name="T35" fmla="*/ 0 h 63"/>
                  <a:gd name="T36" fmla="*/ 10 w 80"/>
                  <a:gd name="T37" fmla="*/ 2 h 63"/>
                  <a:gd name="T38" fmla="*/ 12 w 80"/>
                  <a:gd name="T39" fmla="*/ 2 h 63"/>
                  <a:gd name="T40" fmla="*/ 13 w 80"/>
                  <a:gd name="T41" fmla="*/ 2 h 63"/>
                  <a:gd name="T42" fmla="*/ 12 w 80"/>
                  <a:gd name="T43" fmla="*/ 5 h 63"/>
                  <a:gd name="T44" fmla="*/ 7 w 80"/>
                  <a:gd name="T45" fmla="*/ 16 h 63"/>
                  <a:gd name="T46" fmla="*/ 7 w 80"/>
                  <a:gd name="T47" fmla="*/ 31 h 63"/>
                  <a:gd name="T48" fmla="*/ 12 w 80"/>
                  <a:gd name="T49" fmla="*/ 43 h 63"/>
                  <a:gd name="T50" fmla="*/ 22 w 80"/>
                  <a:gd name="T51" fmla="*/ 53 h 63"/>
                  <a:gd name="T52" fmla="*/ 33 w 80"/>
                  <a:gd name="T53" fmla="*/ 58 h 63"/>
                  <a:gd name="T54" fmla="*/ 48 w 80"/>
                  <a:gd name="T55" fmla="*/ 58 h 63"/>
                  <a:gd name="T56" fmla="*/ 60 w 80"/>
                  <a:gd name="T57" fmla="*/ 53 h 63"/>
                  <a:gd name="T58" fmla="*/ 70 w 80"/>
                  <a:gd name="T59" fmla="*/ 43 h 63"/>
                  <a:gd name="T60" fmla="*/ 75 w 80"/>
                  <a:gd name="T61" fmla="*/ 31 h 63"/>
                  <a:gd name="T62" fmla="*/ 80 w 80"/>
                  <a:gd name="T63" fmla="*/ 2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63"/>
                  <a:gd name="T98" fmla="*/ 80 w 8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63">
                    <a:moveTo>
                      <a:pt x="80" y="23"/>
                    </a:moveTo>
                    <a:lnTo>
                      <a:pt x="80" y="16"/>
                    </a:lnTo>
                    <a:lnTo>
                      <a:pt x="78" y="10"/>
                    </a:lnTo>
                    <a:lnTo>
                      <a:pt x="77" y="10"/>
                    </a:lnTo>
                    <a:lnTo>
                      <a:pt x="75" y="10"/>
                    </a:lnTo>
                    <a:lnTo>
                      <a:pt x="73" y="10"/>
                    </a:lnTo>
                    <a:lnTo>
                      <a:pt x="75" y="16"/>
                    </a:lnTo>
                    <a:lnTo>
                      <a:pt x="75" y="23"/>
                    </a:lnTo>
                    <a:lnTo>
                      <a:pt x="80" y="23"/>
                    </a:lnTo>
                    <a:lnTo>
                      <a:pt x="80" y="31"/>
                    </a:lnTo>
                    <a:lnTo>
                      <a:pt x="78" y="40"/>
                    </a:lnTo>
                    <a:lnTo>
                      <a:pt x="73" y="46"/>
                    </a:lnTo>
                    <a:lnTo>
                      <a:pt x="68" y="51"/>
                    </a:lnTo>
                    <a:lnTo>
                      <a:pt x="63" y="56"/>
                    </a:lnTo>
                    <a:lnTo>
                      <a:pt x="57" y="61"/>
                    </a:lnTo>
                    <a:lnTo>
                      <a:pt x="48" y="63"/>
                    </a:lnTo>
                    <a:lnTo>
                      <a:pt x="40" y="63"/>
                    </a:lnTo>
                    <a:lnTo>
                      <a:pt x="33" y="63"/>
                    </a:lnTo>
                    <a:lnTo>
                      <a:pt x="25" y="61"/>
                    </a:lnTo>
                    <a:lnTo>
                      <a:pt x="18" y="56"/>
                    </a:lnTo>
                    <a:lnTo>
                      <a:pt x="12" y="51"/>
                    </a:lnTo>
                    <a:lnTo>
                      <a:pt x="7" y="46"/>
                    </a:lnTo>
                    <a:lnTo>
                      <a:pt x="3" y="40"/>
                    </a:lnTo>
                    <a:lnTo>
                      <a:pt x="2" y="31"/>
                    </a:lnTo>
                    <a:lnTo>
                      <a:pt x="0" y="23"/>
                    </a:lnTo>
                    <a:lnTo>
                      <a:pt x="2" y="16"/>
                    </a:lnTo>
                    <a:lnTo>
                      <a:pt x="3" y="8"/>
                    </a:lnTo>
                    <a:lnTo>
                      <a:pt x="7" y="2"/>
                    </a:lnTo>
                    <a:lnTo>
                      <a:pt x="8" y="0"/>
                    </a:lnTo>
                    <a:lnTo>
                      <a:pt x="10" y="2"/>
                    </a:lnTo>
                    <a:lnTo>
                      <a:pt x="12" y="2"/>
                    </a:lnTo>
                    <a:lnTo>
                      <a:pt x="13" y="2"/>
                    </a:lnTo>
                    <a:lnTo>
                      <a:pt x="12" y="5"/>
                    </a:lnTo>
                    <a:lnTo>
                      <a:pt x="8" y="10"/>
                    </a:lnTo>
                    <a:lnTo>
                      <a:pt x="7" y="16"/>
                    </a:lnTo>
                    <a:lnTo>
                      <a:pt x="5" y="23"/>
                    </a:lnTo>
                    <a:lnTo>
                      <a:pt x="7" y="31"/>
                    </a:lnTo>
                    <a:lnTo>
                      <a:pt x="8" y="38"/>
                    </a:lnTo>
                    <a:lnTo>
                      <a:pt x="12" y="43"/>
                    </a:lnTo>
                    <a:lnTo>
                      <a:pt x="17" y="48"/>
                    </a:lnTo>
                    <a:lnTo>
                      <a:pt x="22" y="53"/>
                    </a:lnTo>
                    <a:lnTo>
                      <a:pt x="27" y="56"/>
                    </a:lnTo>
                    <a:lnTo>
                      <a:pt x="33" y="58"/>
                    </a:lnTo>
                    <a:lnTo>
                      <a:pt x="40" y="58"/>
                    </a:lnTo>
                    <a:lnTo>
                      <a:pt x="48" y="58"/>
                    </a:lnTo>
                    <a:lnTo>
                      <a:pt x="55" y="56"/>
                    </a:lnTo>
                    <a:lnTo>
                      <a:pt x="60" y="53"/>
                    </a:lnTo>
                    <a:lnTo>
                      <a:pt x="65" y="48"/>
                    </a:lnTo>
                    <a:lnTo>
                      <a:pt x="70" y="43"/>
                    </a:lnTo>
                    <a:lnTo>
                      <a:pt x="73" y="38"/>
                    </a:lnTo>
                    <a:lnTo>
                      <a:pt x="75" y="31"/>
                    </a:lnTo>
                    <a:lnTo>
                      <a:pt x="75" y="23"/>
                    </a:lnTo>
                    <a:lnTo>
                      <a:pt x="80" y="23"/>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8" name="Freeform 450"/>
              <p:cNvSpPr>
                <a:spLocks/>
              </p:cNvSpPr>
              <p:nvPr/>
            </p:nvSpPr>
            <p:spPr bwMode="auto">
              <a:xfrm>
                <a:off x="1994" y="2924"/>
                <a:ext cx="75" cy="59"/>
              </a:xfrm>
              <a:custGeom>
                <a:avLst/>
                <a:gdLst>
                  <a:gd name="T0" fmla="*/ 75 w 75"/>
                  <a:gd name="T1" fmla="*/ 14 h 59"/>
                  <a:gd name="T2" fmla="*/ 72 w 75"/>
                  <a:gd name="T3" fmla="*/ 8 h 59"/>
                  <a:gd name="T4" fmla="*/ 70 w 75"/>
                  <a:gd name="T5" fmla="*/ 8 h 59"/>
                  <a:gd name="T6" fmla="*/ 69 w 75"/>
                  <a:gd name="T7" fmla="*/ 8 h 59"/>
                  <a:gd name="T8" fmla="*/ 67 w 75"/>
                  <a:gd name="T9" fmla="*/ 8 h 59"/>
                  <a:gd name="T10" fmla="*/ 67 w 75"/>
                  <a:gd name="T11" fmla="*/ 8 h 59"/>
                  <a:gd name="T12" fmla="*/ 67 w 75"/>
                  <a:gd name="T13" fmla="*/ 8 h 59"/>
                  <a:gd name="T14" fmla="*/ 67 w 75"/>
                  <a:gd name="T15" fmla="*/ 8 h 59"/>
                  <a:gd name="T16" fmla="*/ 67 w 75"/>
                  <a:gd name="T17" fmla="*/ 8 h 59"/>
                  <a:gd name="T18" fmla="*/ 67 w 75"/>
                  <a:gd name="T19" fmla="*/ 9 h 59"/>
                  <a:gd name="T20" fmla="*/ 70 w 75"/>
                  <a:gd name="T21" fmla="*/ 21 h 59"/>
                  <a:gd name="T22" fmla="*/ 75 w 75"/>
                  <a:gd name="T23" fmla="*/ 29 h 59"/>
                  <a:gd name="T24" fmla="*/ 69 w 75"/>
                  <a:gd name="T25" fmla="*/ 43 h 59"/>
                  <a:gd name="T26" fmla="*/ 59 w 75"/>
                  <a:gd name="T27" fmla="*/ 53 h 59"/>
                  <a:gd name="T28" fmla="*/ 45 w 75"/>
                  <a:gd name="T29" fmla="*/ 58 h 59"/>
                  <a:gd name="T30" fmla="*/ 30 w 75"/>
                  <a:gd name="T31" fmla="*/ 58 h 59"/>
                  <a:gd name="T32" fmla="*/ 17 w 75"/>
                  <a:gd name="T33" fmla="*/ 53 h 59"/>
                  <a:gd name="T34" fmla="*/ 7 w 75"/>
                  <a:gd name="T35" fmla="*/ 43 h 59"/>
                  <a:gd name="T36" fmla="*/ 0 w 75"/>
                  <a:gd name="T37" fmla="*/ 29 h 59"/>
                  <a:gd name="T38" fmla="*/ 0 w 75"/>
                  <a:gd name="T39" fmla="*/ 14 h 59"/>
                  <a:gd name="T40" fmla="*/ 7 w 75"/>
                  <a:gd name="T41" fmla="*/ 1 h 59"/>
                  <a:gd name="T42" fmla="*/ 9 w 75"/>
                  <a:gd name="T43" fmla="*/ 0 h 59"/>
                  <a:gd name="T44" fmla="*/ 10 w 75"/>
                  <a:gd name="T45" fmla="*/ 0 h 59"/>
                  <a:gd name="T46" fmla="*/ 12 w 75"/>
                  <a:gd name="T47" fmla="*/ 0 h 59"/>
                  <a:gd name="T48" fmla="*/ 12 w 75"/>
                  <a:gd name="T49" fmla="*/ 1 h 59"/>
                  <a:gd name="T50" fmla="*/ 10 w 75"/>
                  <a:gd name="T51" fmla="*/ 5 h 59"/>
                  <a:gd name="T52" fmla="*/ 5 w 75"/>
                  <a:gd name="T53" fmla="*/ 14 h 59"/>
                  <a:gd name="T54" fmla="*/ 5 w 75"/>
                  <a:gd name="T55" fmla="*/ 28 h 59"/>
                  <a:gd name="T56" fmla="*/ 10 w 75"/>
                  <a:gd name="T57" fmla="*/ 39 h 59"/>
                  <a:gd name="T58" fmla="*/ 20 w 75"/>
                  <a:gd name="T59" fmla="*/ 49 h 59"/>
                  <a:gd name="T60" fmla="*/ 30 w 75"/>
                  <a:gd name="T61" fmla="*/ 54 h 59"/>
                  <a:gd name="T62" fmla="*/ 44 w 75"/>
                  <a:gd name="T63" fmla="*/ 54 h 59"/>
                  <a:gd name="T64" fmla="*/ 55 w 75"/>
                  <a:gd name="T65" fmla="*/ 49 h 59"/>
                  <a:gd name="T66" fmla="*/ 65 w 75"/>
                  <a:gd name="T67" fmla="*/ 39 h 59"/>
                  <a:gd name="T68" fmla="*/ 70 w 75"/>
                  <a:gd name="T69" fmla="*/ 28 h 59"/>
                  <a:gd name="T70" fmla="*/ 75 w 75"/>
                  <a:gd name="T71" fmla="*/ 21 h 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
                  <a:gd name="T109" fmla="*/ 0 h 59"/>
                  <a:gd name="T110" fmla="*/ 75 w 75"/>
                  <a:gd name="T111" fmla="*/ 59 h 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 h="59">
                    <a:moveTo>
                      <a:pt x="75" y="21"/>
                    </a:moveTo>
                    <a:lnTo>
                      <a:pt x="75" y="14"/>
                    </a:lnTo>
                    <a:lnTo>
                      <a:pt x="72" y="8"/>
                    </a:lnTo>
                    <a:lnTo>
                      <a:pt x="70" y="8"/>
                    </a:lnTo>
                    <a:lnTo>
                      <a:pt x="69" y="8"/>
                    </a:lnTo>
                    <a:lnTo>
                      <a:pt x="67" y="8"/>
                    </a:lnTo>
                    <a:lnTo>
                      <a:pt x="67" y="9"/>
                    </a:lnTo>
                    <a:lnTo>
                      <a:pt x="70" y="14"/>
                    </a:lnTo>
                    <a:lnTo>
                      <a:pt x="70" y="21"/>
                    </a:lnTo>
                    <a:lnTo>
                      <a:pt x="75" y="21"/>
                    </a:lnTo>
                    <a:lnTo>
                      <a:pt x="75" y="29"/>
                    </a:lnTo>
                    <a:lnTo>
                      <a:pt x="72" y="36"/>
                    </a:lnTo>
                    <a:lnTo>
                      <a:pt x="69" y="43"/>
                    </a:lnTo>
                    <a:lnTo>
                      <a:pt x="64" y="48"/>
                    </a:lnTo>
                    <a:lnTo>
                      <a:pt x="59" y="53"/>
                    </a:lnTo>
                    <a:lnTo>
                      <a:pt x="52" y="56"/>
                    </a:lnTo>
                    <a:lnTo>
                      <a:pt x="45" y="58"/>
                    </a:lnTo>
                    <a:lnTo>
                      <a:pt x="37" y="59"/>
                    </a:lnTo>
                    <a:lnTo>
                      <a:pt x="30" y="58"/>
                    </a:lnTo>
                    <a:lnTo>
                      <a:pt x="24" y="56"/>
                    </a:lnTo>
                    <a:lnTo>
                      <a:pt x="17" y="53"/>
                    </a:lnTo>
                    <a:lnTo>
                      <a:pt x="10" y="48"/>
                    </a:lnTo>
                    <a:lnTo>
                      <a:pt x="7" y="43"/>
                    </a:lnTo>
                    <a:lnTo>
                      <a:pt x="4" y="36"/>
                    </a:lnTo>
                    <a:lnTo>
                      <a:pt x="0" y="29"/>
                    </a:lnTo>
                    <a:lnTo>
                      <a:pt x="0" y="21"/>
                    </a:lnTo>
                    <a:lnTo>
                      <a:pt x="0" y="14"/>
                    </a:lnTo>
                    <a:lnTo>
                      <a:pt x="4" y="8"/>
                    </a:lnTo>
                    <a:lnTo>
                      <a:pt x="7" y="1"/>
                    </a:lnTo>
                    <a:lnTo>
                      <a:pt x="9" y="0"/>
                    </a:lnTo>
                    <a:lnTo>
                      <a:pt x="10" y="0"/>
                    </a:lnTo>
                    <a:lnTo>
                      <a:pt x="12" y="0"/>
                    </a:lnTo>
                    <a:lnTo>
                      <a:pt x="12" y="1"/>
                    </a:lnTo>
                    <a:lnTo>
                      <a:pt x="14" y="1"/>
                    </a:lnTo>
                    <a:lnTo>
                      <a:pt x="10" y="5"/>
                    </a:lnTo>
                    <a:lnTo>
                      <a:pt x="7" y="9"/>
                    </a:lnTo>
                    <a:lnTo>
                      <a:pt x="5" y="14"/>
                    </a:lnTo>
                    <a:lnTo>
                      <a:pt x="5" y="21"/>
                    </a:lnTo>
                    <a:lnTo>
                      <a:pt x="5" y="28"/>
                    </a:lnTo>
                    <a:lnTo>
                      <a:pt x="7" y="34"/>
                    </a:lnTo>
                    <a:lnTo>
                      <a:pt x="10" y="39"/>
                    </a:lnTo>
                    <a:lnTo>
                      <a:pt x="15" y="44"/>
                    </a:lnTo>
                    <a:lnTo>
                      <a:pt x="20" y="49"/>
                    </a:lnTo>
                    <a:lnTo>
                      <a:pt x="25" y="51"/>
                    </a:lnTo>
                    <a:lnTo>
                      <a:pt x="30" y="54"/>
                    </a:lnTo>
                    <a:lnTo>
                      <a:pt x="37" y="54"/>
                    </a:lnTo>
                    <a:lnTo>
                      <a:pt x="44" y="54"/>
                    </a:lnTo>
                    <a:lnTo>
                      <a:pt x="50" y="51"/>
                    </a:lnTo>
                    <a:lnTo>
                      <a:pt x="55" y="49"/>
                    </a:lnTo>
                    <a:lnTo>
                      <a:pt x="60" y="44"/>
                    </a:lnTo>
                    <a:lnTo>
                      <a:pt x="65" y="39"/>
                    </a:lnTo>
                    <a:lnTo>
                      <a:pt x="67" y="34"/>
                    </a:lnTo>
                    <a:lnTo>
                      <a:pt x="70" y="28"/>
                    </a:lnTo>
                    <a:lnTo>
                      <a:pt x="70" y="21"/>
                    </a:lnTo>
                    <a:lnTo>
                      <a:pt x="75" y="21"/>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49" name="Freeform 451"/>
              <p:cNvSpPr>
                <a:spLocks/>
              </p:cNvSpPr>
              <p:nvPr/>
            </p:nvSpPr>
            <p:spPr bwMode="auto">
              <a:xfrm>
                <a:off x="1996" y="2924"/>
                <a:ext cx="70" cy="56"/>
              </a:xfrm>
              <a:custGeom>
                <a:avLst/>
                <a:gdLst>
                  <a:gd name="T0" fmla="*/ 70 w 70"/>
                  <a:gd name="T1" fmla="*/ 14 h 56"/>
                  <a:gd name="T2" fmla="*/ 68 w 70"/>
                  <a:gd name="T3" fmla="*/ 8 h 56"/>
                  <a:gd name="T4" fmla="*/ 67 w 70"/>
                  <a:gd name="T5" fmla="*/ 8 h 56"/>
                  <a:gd name="T6" fmla="*/ 67 w 70"/>
                  <a:gd name="T7" fmla="*/ 8 h 56"/>
                  <a:gd name="T8" fmla="*/ 65 w 70"/>
                  <a:gd name="T9" fmla="*/ 8 h 56"/>
                  <a:gd name="T10" fmla="*/ 65 w 70"/>
                  <a:gd name="T11" fmla="*/ 8 h 56"/>
                  <a:gd name="T12" fmla="*/ 65 w 70"/>
                  <a:gd name="T13" fmla="*/ 8 h 56"/>
                  <a:gd name="T14" fmla="*/ 63 w 70"/>
                  <a:gd name="T15" fmla="*/ 8 h 56"/>
                  <a:gd name="T16" fmla="*/ 63 w 70"/>
                  <a:gd name="T17" fmla="*/ 8 h 56"/>
                  <a:gd name="T18" fmla="*/ 62 w 70"/>
                  <a:gd name="T19" fmla="*/ 8 h 56"/>
                  <a:gd name="T20" fmla="*/ 65 w 70"/>
                  <a:gd name="T21" fmla="*/ 16 h 56"/>
                  <a:gd name="T22" fmla="*/ 70 w 70"/>
                  <a:gd name="T23" fmla="*/ 21 h 56"/>
                  <a:gd name="T24" fmla="*/ 68 w 70"/>
                  <a:gd name="T25" fmla="*/ 36 h 56"/>
                  <a:gd name="T26" fmla="*/ 60 w 70"/>
                  <a:gd name="T27" fmla="*/ 46 h 56"/>
                  <a:gd name="T28" fmla="*/ 50 w 70"/>
                  <a:gd name="T29" fmla="*/ 54 h 56"/>
                  <a:gd name="T30" fmla="*/ 35 w 70"/>
                  <a:gd name="T31" fmla="*/ 56 h 56"/>
                  <a:gd name="T32" fmla="*/ 22 w 70"/>
                  <a:gd name="T33" fmla="*/ 54 h 56"/>
                  <a:gd name="T34" fmla="*/ 12 w 70"/>
                  <a:gd name="T35" fmla="*/ 46 h 56"/>
                  <a:gd name="T36" fmla="*/ 3 w 70"/>
                  <a:gd name="T37" fmla="*/ 36 h 56"/>
                  <a:gd name="T38" fmla="*/ 0 w 70"/>
                  <a:gd name="T39" fmla="*/ 21 h 56"/>
                  <a:gd name="T40" fmla="*/ 3 w 70"/>
                  <a:gd name="T41" fmla="*/ 8 h 56"/>
                  <a:gd name="T42" fmla="*/ 8 w 70"/>
                  <a:gd name="T43" fmla="*/ 0 h 56"/>
                  <a:gd name="T44" fmla="*/ 10 w 70"/>
                  <a:gd name="T45" fmla="*/ 0 h 56"/>
                  <a:gd name="T46" fmla="*/ 12 w 70"/>
                  <a:gd name="T47" fmla="*/ 1 h 56"/>
                  <a:gd name="T48" fmla="*/ 13 w 70"/>
                  <a:gd name="T49" fmla="*/ 1 h 56"/>
                  <a:gd name="T50" fmla="*/ 13 w 70"/>
                  <a:gd name="T51" fmla="*/ 1 h 56"/>
                  <a:gd name="T52" fmla="*/ 8 w 70"/>
                  <a:gd name="T53" fmla="*/ 9 h 56"/>
                  <a:gd name="T54" fmla="*/ 5 w 70"/>
                  <a:gd name="T55" fmla="*/ 21 h 56"/>
                  <a:gd name="T56" fmla="*/ 8 w 70"/>
                  <a:gd name="T57" fmla="*/ 33 h 56"/>
                  <a:gd name="T58" fmla="*/ 15 w 70"/>
                  <a:gd name="T59" fmla="*/ 43 h 56"/>
                  <a:gd name="T60" fmla="*/ 23 w 70"/>
                  <a:gd name="T61" fmla="*/ 49 h 56"/>
                  <a:gd name="T62" fmla="*/ 35 w 70"/>
                  <a:gd name="T63" fmla="*/ 51 h 56"/>
                  <a:gd name="T64" fmla="*/ 47 w 70"/>
                  <a:gd name="T65" fmla="*/ 49 h 56"/>
                  <a:gd name="T66" fmla="*/ 57 w 70"/>
                  <a:gd name="T67" fmla="*/ 43 h 56"/>
                  <a:gd name="T68" fmla="*/ 63 w 70"/>
                  <a:gd name="T69" fmla="*/ 33 h 56"/>
                  <a:gd name="T70" fmla="*/ 65 w 70"/>
                  <a:gd name="T71" fmla="*/ 21 h 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
                  <a:gd name="T109" fmla="*/ 0 h 56"/>
                  <a:gd name="T110" fmla="*/ 70 w 70"/>
                  <a:gd name="T111" fmla="*/ 56 h 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 h="56">
                    <a:moveTo>
                      <a:pt x="70" y="21"/>
                    </a:moveTo>
                    <a:lnTo>
                      <a:pt x="70" y="14"/>
                    </a:lnTo>
                    <a:lnTo>
                      <a:pt x="68" y="8"/>
                    </a:lnTo>
                    <a:lnTo>
                      <a:pt x="67" y="8"/>
                    </a:lnTo>
                    <a:lnTo>
                      <a:pt x="65" y="8"/>
                    </a:lnTo>
                    <a:lnTo>
                      <a:pt x="63" y="8"/>
                    </a:lnTo>
                    <a:lnTo>
                      <a:pt x="62" y="8"/>
                    </a:lnTo>
                    <a:lnTo>
                      <a:pt x="63" y="9"/>
                    </a:lnTo>
                    <a:lnTo>
                      <a:pt x="65" y="16"/>
                    </a:lnTo>
                    <a:lnTo>
                      <a:pt x="65" y="21"/>
                    </a:lnTo>
                    <a:lnTo>
                      <a:pt x="70" y="21"/>
                    </a:lnTo>
                    <a:lnTo>
                      <a:pt x="70" y="29"/>
                    </a:lnTo>
                    <a:lnTo>
                      <a:pt x="68" y="36"/>
                    </a:lnTo>
                    <a:lnTo>
                      <a:pt x="65" y="41"/>
                    </a:lnTo>
                    <a:lnTo>
                      <a:pt x="60" y="46"/>
                    </a:lnTo>
                    <a:lnTo>
                      <a:pt x="55" y="51"/>
                    </a:lnTo>
                    <a:lnTo>
                      <a:pt x="50" y="54"/>
                    </a:lnTo>
                    <a:lnTo>
                      <a:pt x="43" y="56"/>
                    </a:lnTo>
                    <a:lnTo>
                      <a:pt x="35" y="56"/>
                    </a:lnTo>
                    <a:lnTo>
                      <a:pt x="28" y="56"/>
                    </a:lnTo>
                    <a:lnTo>
                      <a:pt x="22" y="54"/>
                    </a:lnTo>
                    <a:lnTo>
                      <a:pt x="17" y="51"/>
                    </a:lnTo>
                    <a:lnTo>
                      <a:pt x="12" y="46"/>
                    </a:lnTo>
                    <a:lnTo>
                      <a:pt x="7" y="41"/>
                    </a:lnTo>
                    <a:lnTo>
                      <a:pt x="3" y="36"/>
                    </a:lnTo>
                    <a:lnTo>
                      <a:pt x="2" y="29"/>
                    </a:lnTo>
                    <a:lnTo>
                      <a:pt x="0" y="21"/>
                    </a:lnTo>
                    <a:lnTo>
                      <a:pt x="2" y="14"/>
                    </a:lnTo>
                    <a:lnTo>
                      <a:pt x="3" y="8"/>
                    </a:lnTo>
                    <a:lnTo>
                      <a:pt x="7" y="3"/>
                    </a:lnTo>
                    <a:lnTo>
                      <a:pt x="8" y="0"/>
                    </a:lnTo>
                    <a:lnTo>
                      <a:pt x="10" y="0"/>
                    </a:lnTo>
                    <a:lnTo>
                      <a:pt x="10" y="1"/>
                    </a:lnTo>
                    <a:lnTo>
                      <a:pt x="12" y="1"/>
                    </a:lnTo>
                    <a:lnTo>
                      <a:pt x="13" y="1"/>
                    </a:lnTo>
                    <a:lnTo>
                      <a:pt x="10" y="5"/>
                    </a:lnTo>
                    <a:lnTo>
                      <a:pt x="8" y="9"/>
                    </a:lnTo>
                    <a:lnTo>
                      <a:pt x="7" y="16"/>
                    </a:lnTo>
                    <a:lnTo>
                      <a:pt x="5" y="21"/>
                    </a:lnTo>
                    <a:lnTo>
                      <a:pt x="7" y="28"/>
                    </a:lnTo>
                    <a:lnTo>
                      <a:pt x="8" y="33"/>
                    </a:lnTo>
                    <a:lnTo>
                      <a:pt x="10" y="39"/>
                    </a:lnTo>
                    <a:lnTo>
                      <a:pt x="15" y="43"/>
                    </a:lnTo>
                    <a:lnTo>
                      <a:pt x="18" y="46"/>
                    </a:lnTo>
                    <a:lnTo>
                      <a:pt x="23" y="49"/>
                    </a:lnTo>
                    <a:lnTo>
                      <a:pt x="30" y="51"/>
                    </a:lnTo>
                    <a:lnTo>
                      <a:pt x="35" y="51"/>
                    </a:lnTo>
                    <a:lnTo>
                      <a:pt x="42" y="51"/>
                    </a:lnTo>
                    <a:lnTo>
                      <a:pt x="47" y="49"/>
                    </a:lnTo>
                    <a:lnTo>
                      <a:pt x="53" y="46"/>
                    </a:lnTo>
                    <a:lnTo>
                      <a:pt x="57" y="43"/>
                    </a:lnTo>
                    <a:lnTo>
                      <a:pt x="60" y="39"/>
                    </a:lnTo>
                    <a:lnTo>
                      <a:pt x="63" y="33"/>
                    </a:lnTo>
                    <a:lnTo>
                      <a:pt x="65" y="28"/>
                    </a:lnTo>
                    <a:lnTo>
                      <a:pt x="65" y="21"/>
                    </a:lnTo>
                    <a:lnTo>
                      <a:pt x="70" y="21"/>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0" name="Freeform 452"/>
              <p:cNvSpPr>
                <a:spLocks/>
              </p:cNvSpPr>
              <p:nvPr/>
            </p:nvSpPr>
            <p:spPr bwMode="auto">
              <a:xfrm>
                <a:off x="1999" y="2925"/>
                <a:ext cx="65" cy="53"/>
              </a:xfrm>
              <a:custGeom>
                <a:avLst/>
                <a:gdLst>
                  <a:gd name="T0" fmla="*/ 65 w 65"/>
                  <a:gd name="T1" fmla="*/ 13 h 53"/>
                  <a:gd name="T2" fmla="*/ 62 w 65"/>
                  <a:gd name="T3" fmla="*/ 7 h 53"/>
                  <a:gd name="T4" fmla="*/ 60 w 65"/>
                  <a:gd name="T5" fmla="*/ 7 h 53"/>
                  <a:gd name="T6" fmla="*/ 59 w 65"/>
                  <a:gd name="T7" fmla="*/ 7 h 53"/>
                  <a:gd name="T8" fmla="*/ 57 w 65"/>
                  <a:gd name="T9" fmla="*/ 7 h 53"/>
                  <a:gd name="T10" fmla="*/ 55 w 65"/>
                  <a:gd name="T11" fmla="*/ 7 h 53"/>
                  <a:gd name="T12" fmla="*/ 60 w 65"/>
                  <a:gd name="T13" fmla="*/ 15 h 53"/>
                  <a:gd name="T14" fmla="*/ 65 w 65"/>
                  <a:gd name="T15" fmla="*/ 20 h 53"/>
                  <a:gd name="T16" fmla="*/ 62 w 65"/>
                  <a:gd name="T17" fmla="*/ 33 h 53"/>
                  <a:gd name="T18" fmla="*/ 55 w 65"/>
                  <a:gd name="T19" fmla="*/ 43 h 53"/>
                  <a:gd name="T20" fmla="*/ 45 w 65"/>
                  <a:gd name="T21" fmla="*/ 50 h 53"/>
                  <a:gd name="T22" fmla="*/ 32 w 65"/>
                  <a:gd name="T23" fmla="*/ 53 h 53"/>
                  <a:gd name="T24" fmla="*/ 20 w 65"/>
                  <a:gd name="T25" fmla="*/ 50 h 53"/>
                  <a:gd name="T26" fmla="*/ 10 w 65"/>
                  <a:gd name="T27" fmla="*/ 43 h 53"/>
                  <a:gd name="T28" fmla="*/ 2 w 65"/>
                  <a:gd name="T29" fmla="*/ 33 h 53"/>
                  <a:gd name="T30" fmla="*/ 0 w 65"/>
                  <a:gd name="T31" fmla="*/ 20 h 53"/>
                  <a:gd name="T32" fmla="*/ 2 w 65"/>
                  <a:gd name="T33" fmla="*/ 8 h 53"/>
                  <a:gd name="T34" fmla="*/ 9 w 65"/>
                  <a:gd name="T35" fmla="*/ 0 h 53"/>
                  <a:gd name="T36" fmla="*/ 10 w 65"/>
                  <a:gd name="T37" fmla="*/ 0 h 53"/>
                  <a:gd name="T38" fmla="*/ 10 w 65"/>
                  <a:gd name="T39" fmla="*/ 0 h 53"/>
                  <a:gd name="T40" fmla="*/ 12 w 65"/>
                  <a:gd name="T41" fmla="*/ 0 h 53"/>
                  <a:gd name="T42" fmla="*/ 14 w 65"/>
                  <a:gd name="T43" fmla="*/ 0 h 53"/>
                  <a:gd name="T44" fmla="*/ 10 w 65"/>
                  <a:gd name="T45" fmla="*/ 5 h 53"/>
                  <a:gd name="T46" fmla="*/ 5 w 65"/>
                  <a:gd name="T47" fmla="*/ 15 h 53"/>
                  <a:gd name="T48" fmla="*/ 5 w 65"/>
                  <a:gd name="T49" fmla="*/ 27 h 53"/>
                  <a:gd name="T50" fmla="*/ 10 w 65"/>
                  <a:gd name="T51" fmla="*/ 37 h 53"/>
                  <a:gd name="T52" fmla="*/ 17 w 65"/>
                  <a:gd name="T53" fmla="*/ 43 h 53"/>
                  <a:gd name="T54" fmla="*/ 27 w 65"/>
                  <a:gd name="T55" fmla="*/ 48 h 53"/>
                  <a:gd name="T56" fmla="*/ 39 w 65"/>
                  <a:gd name="T57" fmla="*/ 48 h 53"/>
                  <a:gd name="T58" fmla="*/ 49 w 65"/>
                  <a:gd name="T59" fmla="*/ 43 h 53"/>
                  <a:gd name="T60" fmla="*/ 55 w 65"/>
                  <a:gd name="T61" fmla="*/ 37 h 53"/>
                  <a:gd name="T62" fmla="*/ 60 w 65"/>
                  <a:gd name="T63" fmla="*/ 27 h 53"/>
                  <a:gd name="T64" fmla="*/ 65 w 65"/>
                  <a:gd name="T65" fmla="*/ 2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3"/>
                  <a:gd name="T101" fmla="*/ 65 w 65"/>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3">
                    <a:moveTo>
                      <a:pt x="65" y="20"/>
                    </a:moveTo>
                    <a:lnTo>
                      <a:pt x="65" y="13"/>
                    </a:lnTo>
                    <a:lnTo>
                      <a:pt x="62" y="8"/>
                    </a:lnTo>
                    <a:lnTo>
                      <a:pt x="62" y="7"/>
                    </a:lnTo>
                    <a:lnTo>
                      <a:pt x="60" y="7"/>
                    </a:lnTo>
                    <a:lnTo>
                      <a:pt x="59" y="7"/>
                    </a:lnTo>
                    <a:lnTo>
                      <a:pt x="57" y="7"/>
                    </a:lnTo>
                    <a:lnTo>
                      <a:pt x="55" y="7"/>
                    </a:lnTo>
                    <a:lnTo>
                      <a:pt x="59" y="10"/>
                    </a:lnTo>
                    <a:lnTo>
                      <a:pt x="60" y="15"/>
                    </a:lnTo>
                    <a:lnTo>
                      <a:pt x="60" y="20"/>
                    </a:lnTo>
                    <a:lnTo>
                      <a:pt x="65" y="20"/>
                    </a:lnTo>
                    <a:lnTo>
                      <a:pt x="65" y="27"/>
                    </a:lnTo>
                    <a:lnTo>
                      <a:pt x="62" y="33"/>
                    </a:lnTo>
                    <a:lnTo>
                      <a:pt x="60" y="38"/>
                    </a:lnTo>
                    <a:lnTo>
                      <a:pt x="55" y="43"/>
                    </a:lnTo>
                    <a:lnTo>
                      <a:pt x="50" y="48"/>
                    </a:lnTo>
                    <a:lnTo>
                      <a:pt x="45" y="50"/>
                    </a:lnTo>
                    <a:lnTo>
                      <a:pt x="39" y="53"/>
                    </a:lnTo>
                    <a:lnTo>
                      <a:pt x="32" y="53"/>
                    </a:lnTo>
                    <a:lnTo>
                      <a:pt x="25" y="53"/>
                    </a:lnTo>
                    <a:lnTo>
                      <a:pt x="20" y="50"/>
                    </a:lnTo>
                    <a:lnTo>
                      <a:pt x="15" y="48"/>
                    </a:lnTo>
                    <a:lnTo>
                      <a:pt x="10" y="43"/>
                    </a:lnTo>
                    <a:lnTo>
                      <a:pt x="5" y="38"/>
                    </a:lnTo>
                    <a:lnTo>
                      <a:pt x="2" y="33"/>
                    </a:lnTo>
                    <a:lnTo>
                      <a:pt x="0" y="27"/>
                    </a:lnTo>
                    <a:lnTo>
                      <a:pt x="0" y="20"/>
                    </a:lnTo>
                    <a:lnTo>
                      <a:pt x="0" y="13"/>
                    </a:lnTo>
                    <a:lnTo>
                      <a:pt x="2" y="8"/>
                    </a:lnTo>
                    <a:lnTo>
                      <a:pt x="5" y="4"/>
                    </a:lnTo>
                    <a:lnTo>
                      <a:pt x="9" y="0"/>
                    </a:lnTo>
                    <a:lnTo>
                      <a:pt x="10" y="0"/>
                    </a:lnTo>
                    <a:lnTo>
                      <a:pt x="12" y="0"/>
                    </a:lnTo>
                    <a:lnTo>
                      <a:pt x="14" y="0"/>
                    </a:lnTo>
                    <a:lnTo>
                      <a:pt x="14" y="2"/>
                    </a:lnTo>
                    <a:lnTo>
                      <a:pt x="10" y="5"/>
                    </a:lnTo>
                    <a:lnTo>
                      <a:pt x="7" y="10"/>
                    </a:lnTo>
                    <a:lnTo>
                      <a:pt x="5" y="15"/>
                    </a:lnTo>
                    <a:lnTo>
                      <a:pt x="5" y="20"/>
                    </a:lnTo>
                    <a:lnTo>
                      <a:pt x="5" y="27"/>
                    </a:lnTo>
                    <a:lnTo>
                      <a:pt x="7" y="32"/>
                    </a:lnTo>
                    <a:lnTo>
                      <a:pt x="10" y="37"/>
                    </a:lnTo>
                    <a:lnTo>
                      <a:pt x="14" y="40"/>
                    </a:lnTo>
                    <a:lnTo>
                      <a:pt x="17" y="43"/>
                    </a:lnTo>
                    <a:lnTo>
                      <a:pt x="22" y="47"/>
                    </a:lnTo>
                    <a:lnTo>
                      <a:pt x="27" y="48"/>
                    </a:lnTo>
                    <a:lnTo>
                      <a:pt x="32" y="48"/>
                    </a:lnTo>
                    <a:lnTo>
                      <a:pt x="39" y="48"/>
                    </a:lnTo>
                    <a:lnTo>
                      <a:pt x="44" y="47"/>
                    </a:lnTo>
                    <a:lnTo>
                      <a:pt x="49" y="43"/>
                    </a:lnTo>
                    <a:lnTo>
                      <a:pt x="52" y="40"/>
                    </a:lnTo>
                    <a:lnTo>
                      <a:pt x="55" y="37"/>
                    </a:lnTo>
                    <a:lnTo>
                      <a:pt x="59" y="32"/>
                    </a:lnTo>
                    <a:lnTo>
                      <a:pt x="60" y="27"/>
                    </a:lnTo>
                    <a:lnTo>
                      <a:pt x="60" y="20"/>
                    </a:lnTo>
                    <a:lnTo>
                      <a:pt x="65" y="2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1" name="Freeform 453"/>
              <p:cNvSpPr>
                <a:spLocks/>
              </p:cNvSpPr>
              <p:nvPr/>
            </p:nvSpPr>
            <p:spPr bwMode="auto">
              <a:xfrm>
                <a:off x="2001" y="2925"/>
                <a:ext cx="60" cy="50"/>
              </a:xfrm>
              <a:custGeom>
                <a:avLst/>
                <a:gdLst>
                  <a:gd name="T0" fmla="*/ 60 w 60"/>
                  <a:gd name="T1" fmla="*/ 15 h 50"/>
                  <a:gd name="T2" fmla="*/ 57 w 60"/>
                  <a:gd name="T3" fmla="*/ 7 h 50"/>
                  <a:gd name="T4" fmla="*/ 55 w 60"/>
                  <a:gd name="T5" fmla="*/ 7 h 50"/>
                  <a:gd name="T6" fmla="*/ 53 w 60"/>
                  <a:gd name="T7" fmla="*/ 7 h 50"/>
                  <a:gd name="T8" fmla="*/ 53 w 60"/>
                  <a:gd name="T9" fmla="*/ 7 h 50"/>
                  <a:gd name="T10" fmla="*/ 52 w 60"/>
                  <a:gd name="T11" fmla="*/ 7 h 50"/>
                  <a:gd name="T12" fmla="*/ 53 w 60"/>
                  <a:gd name="T13" fmla="*/ 12 h 50"/>
                  <a:gd name="T14" fmla="*/ 55 w 60"/>
                  <a:gd name="T15" fmla="*/ 20 h 50"/>
                  <a:gd name="T16" fmla="*/ 60 w 60"/>
                  <a:gd name="T17" fmla="*/ 27 h 50"/>
                  <a:gd name="T18" fmla="*/ 55 w 60"/>
                  <a:gd name="T19" fmla="*/ 38 h 50"/>
                  <a:gd name="T20" fmla="*/ 48 w 60"/>
                  <a:gd name="T21" fmla="*/ 45 h 50"/>
                  <a:gd name="T22" fmla="*/ 37 w 60"/>
                  <a:gd name="T23" fmla="*/ 50 h 50"/>
                  <a:gd name="T24" fmla="*/ 25 w 60"/>
                  <a:gd name="T25" fmla="*/ 50 h 50"/>
                  <a:gd name="T26" fmla="*/ 13 w 60"/>
                  <a:gd name="T27" fmla="*/ 45 h 50"/>
                  <a:gd name="T28" fmla="*/ 5 w 60"/>
                  <a:gd name="T29" fmla="*/ 38 h 50"/>
                  <a:gd name="T30" fmla="*/ 2 w 60"/>
                  <a:gd name="T31" fmla="*/ 27 h 50"/>
                  <a:gd name="T32" fmla="*/ 2 w 60"/>
                  <a:gd name="T33" fmla="*/ 15 h 50"/>
                  <a:gd name="T34" fmla="*/ 5 w 60"/>
                  <a:gd name="T35" fmla="*/ 4 h 50"/>
                  <a:gd name="T36" fmla="*/ 10 w 60"/>
                  <a:gd name="T37" fmla="*/ 0 h 50"/>
                  <a:gd name="T38" fmla="*/ 12 w 60"/>
                  <a:gd name="T39" fmla="*/ 0 h 50"/>
                  <a:gd name="T40" fmla="*/ 13 w 60"/>
                  <a:gd name="T41" fmla="*/ 2 h 50"/>
                  <a:gd name="T42" fmla="*/ 13 w 60"/>
                  <a:gd name="T43" fmla="*/ 2 h 50"/>
                  <a:gd name="T44" fmla="*/ 13 w 60"/>
                  <a:gd name="T45" fmla="*/ 4 h 50"/>
                  <a:gd name="T46" fmla="*/ 8 w 60"/>
                  <a:gd name="T47" fmla="*/ 12 h 50"/>
                  <a:gd name="T48" fmla="*/ 5 w 60"/>
                  <a:gd name="T49" fmla="*/ 20 h 50"/>
                  <a:gd name="T50" fmla="*/ 8 w 60"/>
                  <a:gd name="T51" fmla="*/ 30 h 50"/>
                  <a:gd name="T52" fmla="*/ 13 w 60"/>
                  <a:gd name="T53" fmla="*/ 38 h 50"/>
                  <a:gd name="T54" fmla="*/ 22 w 60"/>
                  <a:gd name="T55" fmla="*/ 43 h 50"/>
                  <a:gd name="T56" fmla="*/ 30 w 60"/>
                  <a:gd name="T57" fmla="*/ 45 h 50"/>
                  <a:gd name="T58" fmla="*/ 40 w 60"/>
                  <a:gd name="T59" fmla="*/ 43 h 50"/>
                  <a:gd name="T60" fmla="*/ 48 w 60"/>
                  <a:gd name="T61" fmla="*/ 38 h 50"/>
                  <a:gd name="T62" fmla="*/ 53 w 60"/>
                  <a:gd name="T63" fmla="*/ 30 h 50"/>
                  <a:gd name="T64" fmla="*/ 55 w 60"/>
                  <a:gd name="T65" fmla="*/ 2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0"/>
                  <a:gd name="T101" fmla="*/ 60 w 6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0">
                    <a:moveTo>
                      <a:pt x="60" y="20"/>
                    </a:moveTo>
                    <a:lnTo>
                      <a:pt x="60" y="15"/>
                    </a:lnTo>
                    <a:lnTo>
                      <a:pt x="58" y="8"/>
                    </a:lnTo>
                    <a:lnTo>
                      <a:pt x="57" y="7"/>
                    </a:lnTo>
                    <a:lnTo>
                      <a:pt x="55" y="7"/>
                    </a:lnTo>
                    <a:lnTo>
                      <a:pt x="53" y="7"/>
                    </a:lnTo>
                    <a:lnTo>
                      <a:pt x="52" y="7"/>
                    </a:lnTo>
                    <a:lnTo>
                      <a:pt x="53" y="12"/>
                    </a:lnTo>
                    <a:lnTo>
                      <a:pt x="55" y="15"/>
                    </a:lnTo>
                    <a:lnTo>
                      <a:pt x="55" y="20"/>
                    </a:lnTo>
                    <a:lnTo>
                      <a:pt x="60" y="20"/>
                    </a:lnTo>
                    <a:lnTo>
                      <a:pt x="60" y="27"/>
                    </a:lnTo>
                    <a:lnTo>
                      <a:pt x="58" y="32"/>
                    </a:lnTo>
                    <a:lnTo>
                      <a:pt x="55" y="38"/>
                    </a:lnTo>
                    <a:lnTo>
                      <a:pt x="52" y="42"/>
                    </a:lnTo>
                    <a:lnTo>
                      <a:pt x="48" y="45"/>
                    </a:lnTo>
                    <a:lnTo>
                      <a:pt x="42" y="48"/>
                    </a:lnTo>
                    <a:lnTo>
                      <a:pt x="37" y="50"/>
                    </a:lnTo>
                    <a:lnTo>
                      <a:pt x="30" y="50"/>
                    </a:lnTo>
                    <a:lnTo>
                      <a:pt x="25" y="50"/>
                    </a:lnTo>
                    <a:lnTo>
                      <a:pt x="18" y="48"/>
                    </a:lnTo>
                    <a:lnTo>
                      <a:pt x="13" y="45"/>
                    </a:lnTo>
                    <a:lnTo>
                      <a:pt x="10" y="42"/>
                    </a:lnTo>
                    <a:lnTo>
                      <a:pt x="5" y="38"/>
                    </a:lnTo>
                    <a:lnTo>
                      <a:pt x="3" y="32"/>
                    </a:lnTo>
                    <a:lnTo>
                      <a:pt x="2" y="27"/>
                    </a:lnTo>
                    <a:lnTo>
                      <a:pt x="0" y="20"/>
                    </a:lnTo>
                    <a:lnTo>
                      <a:pt x="2" y="15"/>
                    </a:lnTo>
                    <a:lnTo>
                      <a:pt x="3" y="8"/>
                    </a:lnTo>
                    <a:lnTo>
                      <a:pt x="5" y="4"/>
                    </a:lnTo>
                    <a:lnTo>
                      <a:pt x="8" y="0"/>
                    </a:lnTo>
                    <a:lnTo>
                      <a:pt x="10" y="0"/>
                    </a:lnTo>
                    <a:lnTo>
                      <a:pt x="12" y="0"/>
                    </a:lnTo>
                    <a:lnTo>
                      <a:pt x="13" y="2"/>
                    </a:lnTo>
                    <a:lnTo>
                      <a:pt x="15" y="2"/>
                    </a:lnTo>
                    <a:lnTo>
                      <a:pt x="13" y="4"/>
                    </a:lnTo>
                    <a:lnTo>
                      <a:pt x="10" y="7"/>
                    </a:lnTo>
                    <a:lnTo>
                      <a:pt x="8" y="12"/>
                    </a:lnTo>
                    <a:lnTo>
                      <a:pt x="7" y="15"/>
                    </a:lnTo>
                    <a:lnTo>
                      <a:pt x="5" y="20"/>
                    </a:lnTo>
                    <a:lnTo>
                      <a:pt x="7" y="25"/>
                    </a:lnTo>
                    <a:lnTo>
                      <a:pt x="8" y="30"/>
                    </a:lnTo>
                    <a:lnTo>
                      <a:pt x="10" y="35"/>
                    </a:lnTo>
                    <a:lnTo>
                      <a:pt x="13" y="38"/>
                    </a:lnTo>
                    <a:lnTo>
                      <a:pt x="17" y="42"/>
                    </a:lnTo>
                    <a:lnTo>
                      <a:pt x="22" y="43"/>
                    </a:lnTo>
                    <a:lnTo>
                      <a:pt x="25" y="45"/>
                    </a:lnTo>
                    <a:lnTo>
                      <a:pt x="30" y="45"/>
                    </a:lnTo>
                    <a:lnTo>
                      <a:pt x="35" y="45"/>
                    </a:lnTo>
                    <a:lnTo>
                      <a:pt x="40" y="43"/>
                    </a:lnTo>
                    <a:lnTo>
                      <a:pt x="45" y="42"/>
                    </a:lnTo>
                    <a:lnTo>
                      <a:pt x="48" y="38"/>
                    </a:lnTo>
                    <a:lnTo>
                      <a:pt x="52" y="35"/>
                    </a:lnTo>
                    <a:lnTo>
                      <a:pt x="53" y="30"/>
                    </a:lnTo>
                    <a:lnTo>
                      <a:pt x="55" y="25"/>
                    </a:lnTo>
                    <a:lnTo>
                      <a:pt x="55" y="20"/>
                    </a:lnTo>
                    <a:lnTo>
                      <a:pt x="60" y="2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2" name="Freeform 454"/>
              <p:cNvSpPr>
                <a:spLocks/>
              </p:cNvSpPr>
              <p:nvPr/>
            </p:nvSpPr>
            <p:spPr bwMode="auto">
              <a:xfrm>
                <a:off x="2004" y="2925"/>
                <a:ext cx="55" cy="48"/>
              </a:xfrm>
              <a:custGeom>
                <a:avLst/>
                <a:gdLst>
                  <a:gd name="T0" fmla="*/ 55 w 55"/>
                  <a:gd name="T1" fmla="*/ 15 h 48"/>
                  <a:gd name="T2" fmla="*/ 50 w 55"/>
                  <a:gd name="T3" fmla="*/ 7 h 48"/>
                  <a:gd name="T4" fmla="*/ 50 w 55"/>
                  <a:gd name="T5" fmla="*/ 7 h 48"/>
                  <a:gd name="T6" fmla="*/ 49 w 55"/>
                  <a:gd name="T7" fmla="*/ 7 h 48"/>
                  <a:gd name="T8" fmla="*/ 47 w 55"/>
                  <a:gd name="T9" fmla="*/ 7 h 48"/>
                  <a:gd name="T10" fmla="*/ 45 w 55"/>
                  <a:gd name="T11" fmla="*/ 7 h 48"/>
                  <a:gd name="T12" fmla="*/ 49 w 55"/>
                  <a:gd name="T13" fmla="*/ 12 h 48"/>
                  <a:gd name="T14" fmla="*/ 50 w 55"/>
                  <a:gd name="T15" fmla="*/ 20 h 48"/>
                  <a:gd name="T16" fmla="*/ 55 w 55"/>
                  <a:gd name="T17" fmla="*/ 27 h 48"/>
                  <a:gd name="T18" fmla="*/ 50 w 55"/>
                  <a:gd name="T19" fmla="*/ 37 h 48"/>
                  <a:gd name="T20" fmla="*/ 44 w 55"/>
                  <a:gd name="T21" fmla="*/ 43 h 48"/>
                  <a:gd name="T22" fmla="*/ 34 w 55"/>
                  <a:gd name="T23" fmla="*/ 48 h 48"/>
                  <a:gd name="T24" fmla="*/ 22 w 55"/>
                  <a:gd name="T25" fmla="*/ 48 h 48"/>
                  <a:gd name="T26" fmla="*/ 12 w 55"/>
                  <a:gd name="T27" fmla="*/ 43 h 48"/>
                  <a:gd name="T28" fmla="*/ 5 w 55"/>
                  <a:gd name="T29" fmla="*/ 37 h 48"/>
                  <a:gd name="T30" fmla="*/ 0 w 55"/>
                  <a:gd name="T31" fmla="*/ 27 h 48"/>
                  <a:gd name="T32" fmla="*/ 0 w 55"/>
                  <a:gd name="T33" fmla="*/ 15 h 48"/>
                  <a:gd name="T34" fmla="*/ 5 w 55"/>
                  <a:gd name="T35" fmla="*/ 5 h 48"/>
                  <a:gd name="T36" fmla="*/ 9 w 55"/>
                  <a:gd name="T37" fmla="*/ 0 h 48"/>
                  <a:gd name="T38" fmla="*/ 10 w 55"/>
                  <a:gd name="T39" fmla="*/ 2 h 48"/>
                  <a:gd name="T40" fmla="*/ 12 w 55"/>
                  <a:gd name="T41" fmla="*/ 2 h 48"/>
                  <a:gd name="T42" fmla="*/ 14 w 55"/>
                  <a:gd name="T43" fmla="*/ 2 h 48"/>
                  <a:gd name="T44" fmla="*/ 15 w 55"/>
                  <a:gd name="T45" fmla="*/ 2 h 48"/>
                  <a:gd name="T46" fmla="*/ 9 w 55"/>
                  <a:gd name="T47" fmla="*/ 8 h 48"/>
                  <a:gd name="T48" fmla="*/ 5 w 55"/>
                  <a:gd name="T49" fmla="*/ 17 h 48"/>
                  <a:gd name="T50" fmla="*/ 5 w 55"/>
                  <a:gd name="T51" fmla="*/ 25 h 48"/>
                  <a:gd name="T52" fmla="*/ 9 w 55"/>
                  <a:gd name="T53" fmla="*/ 33 h 48"/>
                  <a:gd name="T54" fmla="*/ 15 w 55"/>
                  <a:gd name="T55" fmla="*/ 40 h 48"/>
                  <a:gd name="T56" fmla="*/ 24 w 55"/>
                  <a:gd name="T57" fmla="*/ 43 h 48"/>
                  <a:gd name="T58" fmla="*/ 32 w 55"/>
                  <a:gd name="T59" fmla="*/ 43 h 48"/>
                  <a:gd name="T60" fmla="*/ 40 w 55"/>
                  <a:gd name="T61" fmla="*/ 40 h 48"/>
                  <a:gd name="T62" fmla="*/ 47 w 55"/>
                  <a:gd name="T63" fmla="*/ 33 h 48"/>
                  <a:gd name="T64" fmla="*/ 50 w 55"/>
                  <a:gd name="T65" fmla="*/ 25 h 48"/>
                  <a:gd name="T66" fmla="*/ 55 w 55"/>
                  <a:gd name="T67" fmla="*/ 20 h 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48"/>
                  <a:gd name="T104" fmla="*/ 55 w 55"/>
                  <a:gd name="T105" fmla="*/ 48 h 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48">
                    <a:moveTo>
                      <a:pt x="55" y="20"/>
                    </a:moveTo>
                    <a:lnTo>
                      <a:pt x="55" y="15"/>
                    </a:lnTo>
                    <a:lnTo>
                      <a:pt x="54" y="10"/>
                    </a:lnTo>
                    <a:lnTo>
                      <a:pt x="50" y="7"/>
                    </a:lnTo>
                    <a:lnTo>
                      <a:pt x="49" y="7"/>
                    </a:lnTo>
                    <a:lnTo>
                      <a:pt x="47" y="7"/>
                    </a:lnTo>
                    <a:lnTo>
                      <a:pt x="45" y="7"/>
                    </a:lnTo>
                    <a:lnTo>
                      <a:pt x="47" y="8"/>
                    </a:lnTo>
                    <a:lnTo>
                      <a:pt x="49" y="12"/>
                    </a:lnTo>
                    <a:lnTo>
                      <a:pt x="50" y="17"/>
                    </a:lnTo>
                    <a:lnTo>
                      <a:pt x="50" y="20"/>
                    </a:lnTo>
                    <a:lnTo>
                      <a:pt x="55" y="20"/>
                    </a:lnTo>
                    <a:lnTo>
                      <a:pt x="55" y="27"/>
                    </a:lnTo>
                    <a:lnTo>
                      <a:pt x="54" y="32"/>
                    </a:lnTo>
                    <a:lnTo>
                      <a:pt x="50" y="37"/>
                    </a:lnTo>
                    <a:lnTo>
                      <a:pt x="47" y="40"/>
                    </a:lnTo>
                    <a:lnTo>
                      <a:pt x="44" y="43"/>
                    </a:lnTo>
                    <a:lnTo>
                      <a:pt x="39" y="47"/>
                    </a:lnTo>
                    <a:lnTo>
                      <a:pt x="34" y="48"/>
                    </a:lnTo>
                    <a:lnTo>
                      <a:pt x="27" y="48"/>
                    </a:lnTo>
                    <a:lnTo>
                      <a:pt x="22" y="48"/>
                    </a:lnTo>
                    <a:lnTo>
                      <a:pt x="17" y="47"/>
                    </a:lnTo>
                    <a:lnTo>
                      <a:pt x="12" y="43"/>
                    </a:lnTo>
                    <a:lnTo>
                      <a:pt x="9" y="40"/>
                    </a:lnTo>
                    <a:lnTo>
                      <a:pt x="5" y="37"/>
                    </a:lnTo>
                    <a:lnTo>
                      <a:pt x="2" y="32"/>
                    </a:lnTo>
                    <a:lnTo>
                      <a:pt x="0" y="27"/>
                    </a:lnTo>
                    <a:lnTo>
                      <a:pt x="0" y="20"/>
                    </a:lnTo>
                    <a:lnTo>
                      <a:pt x="0" y="15"/>
                    </a:lnTo>
                    <a:lnTo>
                      <a:pt x="2" y="10"/>
                    </a:lnTo>
                    <a:lnTo>
                      <a:pt x="5" y="5"/>
                    </a:lnTo>
                    <a:lnTo>
                      <a:pt x="9" y="2"/>
                    </a:lnTo>
                    <a:lnTo>
                      <a:pt x="9" y="0"/>
                    </a:lnTo>
                    <a:lnTo>
                      <a:pt x="10" y="2"/>
                    </a:lnTo>
                    <a:lnTo>
                      <a:pt x="12" y="2"/>
                    </a:lnTo>
                    <a:lnTo>
                      <a:pt x="14" y="2"/>
                    </a:lnTo>
                    <a:lnTo>
                      <a:pt x="15" y="2"/>
                    </a:lnTo>
                    <a:lnTo>
                      <a:pt x="12" y="5"/>
                    </a:lnTo>
                    <a:lnTo>
                      <a:pt x="9" y="8"/>
                    </a:lnTo>
                    <a:lnTo>
                      <a:pt x="7" y="12"/>
                    </a:lnTo>
                    <a:lnTo>
                      <a:pt x="5" y="17"/>
                    </a:lnTo>
                    <a:lnTo>
                      <a:pt x="5" y="20"/>
                    </a:lnTo>
                    <a:lnTo>
                      <a:pt x="5" y="25"/>
                    </a:lnTo>
                    <a:lnTo>
                      <a:pt x="7" y="30"/>
                    </a:lnTo>
                    <a:lnTo>
                      <a:pt x="9" y="33"/>
                    </a:lnTo>
                    <a:lnTo>
                      <a:pt x="12" y="37"/>
                    </a:lnTo>
                    <a:lnTo>
                      <a:pt x="15" y="40"/>
                    </a:lnTo>
                    <a:lnTo>
                      <a:pt x="19" y="42"/>
                    </a:lnTo>
                    <a:lnTo>
                      <a:pt x="24" y="43"/>
                    </a:lnTo>
                    <a:lnTo>
                      <a:pt x="27" y="43"/>
                    </a:lnTo>
                    <a:lnTo>
                      <a:pt x="32" y="43"/>
                    </a:lnTo>
                    <a:lnTo>
                      <a:pt x="37" y="42"/>
                    </a:lnTo>
                    <a:lnTo>
                      <a:pt x="40" y="40"/>
                    </a:lnTo>
                    <a:lnTo>
                      <a:pt x="44" y="37"/>
                    </a:lnTo>
                    <a:lnTo>
                      <a:pt x="47" y="33"/>
                    </a:lnTo>
                    <a:lnTo>
                      <a:pt x="49" y="30"/>
                    </a:lnTo>
                    <a:lnTo>
                      <a:pt x="50" y="25"/>
                    </a:lnTo>
                    <a:lnTo>
                      <a:pt x="50" y="20"/>
                    </a:lnTo>
                    <a:lnTo>
                      <a:pt x="55" y="2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3" name="Freeform 455"/>
              <p:cNvSpPr>
                <a:spLocks/>
              </p:cNvSpPr>
              <p:nvPr/>
            </p:nvSpPr>
            <p:spPr bwMode="auto">
              <a:xfrm>
                <a:off x="2006" y="2927"/>
                <a:ext cx="50" cy="43"/>
              </a:xfrm>
              <a:custGeom>
                <a:avLst/>
                <a:gdLst>
                  <a:gd name="T0" fmla="*/ 50 w 50"/>
                  <a:gd name="T1" fmla="*/ 13 h 43"/>
                  <a:gd name="T2" fmla="*/ 47 w 50"/>
                  <a:gd name="T3" fmla="*/ 5 h 43"/>
                  <a:gd name="T4" fmla="*/ 45 w 50"/>
                  <a:gd name="T5" fmla="*/ 5 h 43"/>
                  <a:gd name="T6" fmla="*/ 43 w 50"/>
                  <a:gd name="T7" fmla="*/ 5 h 43"/>
                  <a:gd name="T8" fmla="*/ 42 w 50"/>
                  <a:gd name="T9" fmla="*/ 5 h 43"/>
                  <a:gd name="T10" fmla="*/ 40 w 50"/>
                  <a:gd name="T11" fmla="*/ 5 h 43"/>
                  <a:gd name="T12" fmla="*/ 40 w 50"/>
                  <a:gd name="T13" fmla="*/ 5 h 43"/>
                  <a:gd name="T14" fmla="*/ 43 w 50"/>
                  <a:gd name="T15" fmla="*/ 11 h 43"/>
                  <a:gd name="T16" fmla="*/ 45 w 50"/>
                  <a:gd name="T17" fmla="*/ 18 h 43"/>
                  <a:gd name="T18" fmla="*/ 50 w 50"/>
                  <a:gd name="T19" fmla="*/ 23 h 43"/>
                  <a:gd name="T20" fmla="*/ 47 w 50"/>
                  <a:gd name="T21" fmla="*/ 33 h 43"/>
                  <a:gd name="T22" fmla="*/ 40 w 50"/>
                  <a:gd name="T23" fmla="*/ 40 h 43"/>
                  <a:gd name="T24" fmla="*/ 30 w 50"/>
                  <a:gd name="T25" fmla="*/ 43 h 43"/>
                  <a:gd name="T26" fmla="*/ 20 w 50"/>
                  <a:gd name="T27" fmla="*/ 43 h 43"/>
                  <a:gd name="T28" fmla="*/ 12 w 50"/>
                  <a:gd name="T29" fmla="*/ 40 h 43"/>
                  <a:gd name="T30" fmla="*/ 5 w 50"/>
                  <a:gd name="T31" fmla="*/ 33 h 43"/>
                  <a:gd name="T32" fmla="*/ 2 w 50"/>
                  <a:gd name="T33" fmla="*/ 23 h 43"/>
                  <a:gd name="T34" fmla="*/ 2 w 50"/>
                  <a:gd name="T35" fmla="*/ 13 h 43"/>
                  <a:gd name="T36" fmla="*/ 5 w 50"/>
                  <a:gd name="T37" fmla="*/ 5 h 43"/>
                  <a:gd name="T38" fmla="*/ 10 w 50"/>
                  <a:gd name="T39" fmla="*/ 0 h 43"/>
                  <a:gd name="T40" fmla="*/ 12 w 50"/>
                  <a:gd name="T41" fmla="*/ 0 h 43"/>
                  <a:gd name="T42" fmla="*/ 13 w 50"/>
                  <a:gd name="T43" fmla="*/ 0 h 43"/>
                  <a:gd name="T44" fmla="*/ 15 w 50"/>
                  <a:gd name="T45" fmla="*/ 2 h 43"/>
                  <a:gd name="T46" fmla="*/ 17 w 50"/>
                  <a:gd name="T47" fmla="*/ 2 h 43"/>
                  <a:gd name="T48" fmla="*/ 12 w 50"/>
                  <a:gd name="T49" fmla="*/ 5 h 43"/>
                  <a:gd name="T50" fmla="*/ 7 w 50"/>
                  <a:gd name="T51" fmla="*/ 11 h 43"/>
                  <a:gd name="T52" fmla="*/ 5 w 50"/>
                  <a:gd name="T53" fmla="*/ 18 h 43"/>
                  <a:gd name="T54" fmla="*/ 7 w 50"/>
                  <a:gd name="T55" fmla="*/ 26 h 43"/>
                  <a:gd name="T56" fmla="*/ 12 w 50"/>
                  <a:gd name="T57" fmla="*/ 33 h 43"/>
                  <a:gd name="T58" fmla="*/ 18 w 50"/>
                  <a:gd name="T59" fmla="*/ 38 h 43"/>
                  <a:gd name="T60" fmla="*/ 25 w 50"/>
                  <a:gd name="T61" fmla="*/ 38 h 43"/>
                  <a:gd name="T62" fmla="*/ 33 w 50"/>
                  <a:gd name="T63" fmla="*/ 38 h 43"/>
                  <a:gd name="T64" fmla="*/ 40 w 50"/>
                  <a:gd name="T65" fmla="*/ 33 h 43"/>
                  <a:gd name="T66" fmla="*/ 43 w 50"/>
                  <a:gd name="T67" fmla="*/ 26 h 43"/>
                  <a:gd name="T68" fmla="*/ 45 w 50"/>
                  <a:gd name="T69" fmla="*/ 18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
                  <a:gd name="T106" fmla="*/ 0 h 43"/>
                  <a:gd name="T107" fmla="*/ 50 w 50"/>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 h="43">
                    <a:moveTo>
                      <a:pt x="50" y="18"/>
                    </a:moveTo>
                    <a:lnTo>
                      <a:pt x="50" y="13"/>
                    </a:lnTo>
                    <a:lnTo>
                      <a:pt x="48" y="10"/>
                    </a:lnTo>
                    <a:lnTo>
                      <a:pt x="47" y="5"/>
                    </a:lnTo>
                    <a:lnTo>
                      <a:pt x="45" y="5"/>
                    </a:lnTo>
                    <a:lnTo>
                      <a:pt x="43" y="5"/>
                    </a:lnTo>
                    <a:lnTo>
                      <a:pt x="42" y="5"/>
                    </a:lnTo>
                    <a:lnTo>
                      <a:pt x="40" y="5"/>
                    </a:lnTo>
                    <a:lnTo>
                      <a:pt x="38" y="5"/>
                    </a:lnTo>
                    <a:lnTo>
                      <a:pt x="40" y="5"/>
                    </a:lnTo>
                    <a:lnTo>
                      <a:pt x="42" y="8"/>
                    </a:lnTo>
                    <a:lnTo>
                      <a:pt x="43" y="11"/>
                    </a:lnTo>
                    <a:lnTo>
                      <a:pt x="45" y="15"/>
                    </a:lnTo>
                    <a:lnTo>
                      <a:pt x="45" y="18"/>
                    </a:lnTo>
                    <a:lnTo>
                      <a:pt x="50" y="18"/>
                    </a:lnTo>
                    <a:lnTo>
                      <a:pt x="50" y="23"/>
                    </a:lnTo>
                    <a:lnTo>
                      <a:pt x="48" y="28"/>
                    </a:lnTo>
                    <a:lnTo>
                      <a:pt x="47" y="33"/>
                    </a:lnTo>
                    <a:lnTo>
                      <a:pt x="43" y="36"/>
                    </a:lnTo>
                    <a:lnTo>
                      <a:pt x="40" y="40"/>
                    </a:lnTo>
                    <a:lnTo>
                      <a:pt x="35" y="41"/>
                    </a:lnTo>
                    <a:lnTo>
                      <a:pt x="30" y="43"/>
                    </a:lnTo>
                    <a:lnTo>
                      <a:pt x="25" y="43"/>
                    </a:lnTo>
                    <a:lnTo>
                      <a:pt x="20" y="43"/>
                    </a:lnTo>
                    <a:lnTo>
                      <a:pt x="17" y="41"/>
                    </a:lnTo>
                    <a:lnTo>
                      <a:pt x="12" y="40"/>
                    </a:lnTo>
                    <a:lnTo>
                      <a:pt x="8" y="36"/>
                    </a:lnTo>
                    <a:lnTo>
                      <a:pt x="5" y="33"/>
                    </a:lnTo>
                    <a:lnTo>
                      <a:pt x="3" y="28"/>
                    </a:lnTo>
                    <a:lnTo>
                      <a:pt x="2" y="23"/>
                    </a:lnTo>
                    <a:lnTo>
                      <a:pt x="0" y="18"/>
                    </a:lnTo>
                    <a:lnTo>
                      <a:pt x="2" y="13"/>
                    </a:lnTo>
                    <a:lnTo>
                      <a:pt x="3" y="10"/>
                    </a:lnTo>
                    <a:lnTo>
                      <a:pt x="5" y="5"/>
                    </a:lnTo>
                    <a:lnTo>
                      <a:pt x="8" y="2"/>
                    </a:lnTo>
                    <a:lnTo>
                      <a:pt x="10" y="0"/>
                    </a:lnTo>
                    <a:lnTo>
                      <a:pt x="12" y="0"/>
                    </a:lnTo>
                    <a:lnTo>
                      <a:pt x="13" y="0"/>
                    </a:lnTo>
                    <a:lnTo>
                      <a:pt x="15" y="0"/>
                    </a:lnTo>
                    <a:lnTo>
                      <a:pt x="15" y="2"/>
                    </a:lnTo>
                    <a:lnTo>
                      <a:pt x="17" y="2"/>
                    </a:lnTo>
                    <a:lnTo>
                      <a:pt x="15" y="2"/>
                    </a:lnTo>
                    <a:lnTo>
                      <a:pt x="12" y="5"/>
                    </a:lnTo>
                    <a:lnTo>
                      <a:pt x="8" y="8"/>
                    </a:lnTo>
                    <a:lnTo>
                      <a:pt x="7" y="11"/>
                    </a:lnTo>
                    <a:lnTo>
                      <a:pt x="7" y="15"/>
                    </a:lnTo>
                    <a:lnTo>
                      <a:pt x="5" y="18"/>
                    </a:lnTo>
                    <a:lnTo>
                      <a:pt x="7" y="23"/>
                    </a:lnTo>
                    <a:lnTo>
                      <a:pt x="7" y="26"/>
                    </a:lnTo>
                    <a:lnTo>
                      <a:pt x="8" y="30"/>
                    </a:lnTo>
                    <a:lnTo>
                      <a:pt x="12" y="33"/>
                    </a:lnTo>
                    <a:lnTo>
                      <a:pt x="15" y="35"/>
                    </a:lnTo>
                    <a:lnTo>
                      <a:pt x="18" y="38"/>
                    </a:lnTo>
                    <a:lnTo>
                      <a:pt x="22" y="38"/>
                    </a:lnTo>
                    <a:lnTo>
                      <a:pt x="25" y="38"/>
                    </a:lnTo>
                    <a:lnTo>
                      <a:pt x="30" y="38"/>
                    </a:lnTo>
                    <a:lnTo>
                      <a:pt x="33" y="38"/>
                    </a:lnTo>
                    <a:lnTo>
                      <a:pt x="37" y="35"/>
                    </a:lnTo>
                    <a:lnTo>
                      <a:pt x="40" y="33"/>
                    </a:lnTo>
                    <a:lnTo>
                      <a:pt x="42" y="30"/>
                    </a:lnTo>
                    <a:lnTo>
                      <a:pt x="43" y="26"/>
                    </a:lnTo>
                    <a:lnTo>
                      <a:pt x="45" y="23"/>
                    </a:lnTo>
                    <a:lnTo>
                      <a:pt x="45" y="18"/>
                    </a:lnTo>
                    <a:lnTo>
                      <a:pt x="50" y="18"/>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4" name="Freeform 456"/>
              <p:cNvSpPr>
                <a:spLocks/>
              </p:cNvSpPr>
              <p:nvPr/>
            </p:nvSpPr>
            <p:spPr bwMode="auto">
              <a:xfrm>
                <a:off x="2009" y="2927"/>
                <a:ext cx="45" cy="41"/>
              </a:xfrm>
              <a:custGeom>
                <a:avLst/>
                <a:gdLst>
                  <a:gd name="T0" fmla="*/ 45 w 45"/>
                  <a:gd name="T1" fmla="*/ 15 h 41"/>
                  <a:gd name="T2" fmla="*/ 42 w 45"/>
                  <a:gd name="T3" fmla="*/ 6 h 41"/>
                  <a:gd name="T4" fmla="*/ 39 w 45"/>
                  <a:gd name="T5" fmla="*/ 5 h 41"/>
                  <a:gd name="T6" fmla="*/ 37 w 45"/>
                  <a:gd name="T7" fmla="*/ 5 h 41"/>
                  <a:gd name="T8" fmla="*/ 34 w 45"/>
                  <a:gd name="T9" fmla="*/ 3 h 41"/>
                  <a:gd name="T10" fmla="*/ 32 w 45"/>
                  <a:gd name="T11" fmla="*/ 3 h 41"/>
                  <a:gd name="T12" fmla="*/ 32 w 45"/>
                  <a:gd name="T13" fmla="*/ 5 h 41"/>
                  <a:gd name="T14" fmla="*/ 37 w 45"/>
                  <a:gd name="T15" fmla="*/ 10 h 41"/>
                  <a:gd name="T16" fmla="*/ 40 w 45"/>
                  <a:gd name="T17" fmla="*/ 15 h 41"/>
                  <a:gd name="T18" fmla="*/ 45 w 45"/>
                  <a:gd name="T19" fmla="*/ 18 h 41"/>
                  <a:gd name="T20" fmla="*/ 44 w 45"/>
                  <a:gd name="T21" fmla="*/ 28 h 41"/>
                  <a:gd name="T22" fmla="*/ 39 w 45"/>
                  <a:gd name="T23" fmla="*/ 35 h 41"/>
                  <a:gd name="T24" fmla="*/ 32 w 45"/>
                  <a:gd name="T25" fmla="*/ 40 h 41"/>
                  <a:gd name="T26" fmla="*/ 22 w 45"/>
                  <a:gd name="T27" fmla="*/ 41 h 41"/>
                  <a:gd name="T28" fmla="*/ 14 w 45"/>
                  <a:gd name="T29" fmla="*/ 40 h 41"/>
                  <a:gd name="T30" fmla="*/ 7 w 45"/>
                  <a:gd name="T31" fmla="*/ 35 h 41"/>
                  <a:gd name="T32" fmla="*/ 2 w 45"/>
                  <a:gd name="T33" fmla="*/ 28 h 41"/>
                  <a:gd name="T34" fmla="*/ 0 w 45"/>
                  <a:gd name="T35" fmla="*/ 18 h 41"/>
                  <a:gd name="T36" fmla="*/ 2 w 45"/>
                  <a:gd name="T37" fmla="*/ 10 h 41"/>
                  <a:gd name="T38" fmla="*/ 7 w 45"/>
                  <a:gd name="T39" fmla="*/ 3 h 41"/>
                  <a:gd name="T40" fmla="*/ 10 w 45"/>
                  <a:gd name="T41" fmla="*/ 0 h 41"/>
                  <a:gd name="T42" fmla="*/ 14 w 45"/>
                  <a:gd name="T43" fmla="*/ 2 h 41"/>
                  <a:gd name="T44" fmla="*/ 15 w 45"/>
                  <a:gd name="T45" fmla="*/ 2 h 41"/>
                  <a:gd name="T46" fmla="*/ 17 w 45"/>
                  <a:gd name="T47" fmla="*/ 2 h 41"/>
                  <a:gd name="T48" fmla="*/ 15 w 45"/>
                  <a:gd name="T49" fmla="*/ 3 h 41"/>
                  <a:gd name="T50" fmla="*/ 10 w 45"/>
                  <a:gd name="T51" fmla="*/ 6 h 41"/>
                  <a:gd name="T52" fmla="*/ 7 w 45"/>
                  <a:gd name="T53" fmla="*/ 11 h 41"/>
                  <a:gd name="T54" fmla="*/ 5 w 45"/>
                  <a:gd name="T55" fmla="*/ 18 h 41"/>
                  <a:gd name="T56" fmla="*/ 7 w 45"/>
                  <a:gd name="T57" fmla="*/ 26 h 41"/>
                  <a:gd name="T58" fmla="*/ 10 w 45"/>
                  <a:gd name="T59" fmla="*/ 31 h 41"/>
                  <a:gd name="T60" fmla="*/ 15 w 45"/>
                  <a:gd name="T61" fmla="*/ 35 h 41"/>
                  <a:gd name="T62" fmla="*/ 22 w 45"/>
                  <a:gd name="T63" fmla="*/ 36 h 41"/>
                  <a:gd name="T64" fmla="*/ 30 w 45"/>
                  <a:gd name="T65" fmla="*/ 35 h 41"/>
                  <a:gd name="T66" fmla="*/ 35 w 45"/>
                  <a:gd name="T67" fmla="*/ 31 h 41"/>
                  <a:gd name="T68" fmla="*/ 39 w 45"/>
                  <a:gd name="T69" fmla="*/ 26 h 41"/>
                  <a:gd name="T70" fmla="*/ 40 w 45"/>
                  <a:gd name="T71" fmla="*/ 18 h 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
                  <a:gd name="T109" fmla="*/ 0 h 41"/>
                  <a:gd name="T110" fmla="*/ 45 w 45"/>
                  <a:gd name="T111" fmla="*/ 41 h 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 h="41">
                    <a:moveTo>
                      <a:pt x="45" y="18"/>
                    </a:moveTo>
                    <a:lnTo>
                      <a:pt x="45" y="15"/>
                    </a:lnTo>
                    <a:lnTo>
                      <a:pt x="44" y="10"/>
                    </a:lnTo>
                    <a:lnTo>
                      <a:pt x="42" y="6"/>
                    </a:lnTo>
                    <a:lnTo>
                      <a:pt x="40" y="5"/>
                    </a:lnTo>
                    <a:lnTo>
                      <a:pt x="39" y="5"/>
                    </a:lnTo>
                    <a:lnTo>
                      <a:pt x="37" y="5"/>
                    </a:lnTo>
                    <a:lnTo>
                      <a:pt x="35" y="5"/>
                    </a:lnTo>
                    <a:lnTo>
                      <a:pt x="34" y="3"/>
                    </a:lnTo>
                    <a:lnTo>
                      <a:pt x="32" y="3"/>
                    </a:lnTo>
                    <a:lnTo>
                      <a:pt x="30" y="3"/>
                    </a:lnTo>
                    <a:lnTo>
                      <a:pt x="32" y="5"/>
                    </a:lnTo>
                    <a:lnTo>
                      <a:pt x="35" y="6"/>
                    </a:lnTo>
                    <a:lnTo>
                      <a:pt x="37" y="10"/>
                    </a:lnTo>
                    <a:lnTo>
                      <a:pt x="39" y="11"/>
                    </a:lnTo>
                    <a:lnTo>
                      <a:pt x="40" y="15"/>
                    </a:lnTo>
                    <a:lnTo>
                      <a:pt x="40" y="18"/>
                    </a:lnTo>
                    <a:lnTo>
                      <a:pt x="45" y="18"/>
                    </a:lnTo>
                    <a:lnTo>
                      <a:pt x="45" y="23"/>
                    </a:lnTo>
                    <a:lnTo>
                      <a:pt x="44" y="28"/>
                    </a:lnTo>
                    <a:lnTo>
                      <a:pt x="42" y="31"/>
                    </a:lnTo>
                    <a:lnTo>
                      <a:pt x="39" y="35"/>
                    </a:lnTo>
                    <a:lnTo>
                      <a:pt x="35" y="38"/>
                    </a:lnTo>
                    <a:lnTo>
                      <a:pt x="32" y="40"/>
                    </a:lnTo>
                    <a:lnTo>
                      <a:pt x="27" y="41"/>
                    </a:lnTo>
                    <a:lnTo>
                      <a:pt x="22" y="41"/>
                    </a:lnTo>
                    <a:lnTo>
                      <a:pt x="19" y="41"/>
                    </a:lnTo>
                    <a:lnTo>
                      <a:pt x="14" y="40"/>
                    </a:lnTo>
                    <a:lnTo>
                      <a:pt x="10" y="38"/>
                    </a:lnTo>
                    <a:lnTo>
                      <a:pt x="7" y="35"/>
                    </a:lnTo>
                    <a:lnTo>
                      <a:pt x="4" y="31"/>
                    </a:lnTo>
                    <a:lnTo>
                      <a:pt x="2" y="28"/>
                    </a:lnTo>
                    <a:lnTo>
                      <a:pt x="0" y="23"/>
                    </a:lnTo>
                    <a:lnTo>
                      <a:pt x="0" y="18"/>
                    </a:lnTo>
                    <a:lnTo>
                      <a:pt x="0" y="15"/>
                    </a:lnTo>
                    <a:lnTo>
                      <a:pt x="2" y="10"/>
                    </a:lnTo>
                    <a:lnTo>
                      <a:pt x="4" y="6"/>
                    </a:lnTo>
                    <a:lnTo>
                      <a:pt x="7" y="3"/>
                    </a:lnTo>
                    <a:lnTo>
                      <a:pt x="10" y="0"/>
                    </a:lnTo>
                    <a:lnTo>
                      <a:pt x="12" y="2"/>
                    </a:lnTo>
                    <a:lnTo>
                      <a:pt x="14" y="2"/>
                    </a:lnTo>
                    <a:lnTo>
                      <a:pt x="15" y="2"/>
                    </a:lnTo>
                    <a:lnTo>
                      <a:pt x="17" y="2"/>
                    </a:lnTo>
                    <a:lnTo>
                      <a:pt x="19" y="2"/>
                    </a:lnTo>
                    <a:lnTo>
                      <a:pt x="15" y="3"/>
                    </a:lnTo>
                    <a:lnTo>
                      <a:pt x="14" y="5"/>
                    </a:lnTo>
                    <a:lnTo>
                      <a:pt x="10" y="6"/>
                    </a:lnTo>
                    <a:lnTo>
                      <a:pt x="9" y="10"/>
                    </a:lnTo>
                    <a:lnTo>
                      <a:pt x="7" y="11"/>
                    </a:lnTo>
                    <a:lnTo>
                      <a:pt x="5" y="15"/>
                    </a:lnTo>
                    <a:lnTo>
                      <a:pt x="5" y="18"/>
                    </a:lnTo>
                    <a:lnTo>
                      <a:pt x="5" y="23"/>
                    </a:lnTo>
                    <a:lnTo>
                      <a:pt x="7" y="26"/>
                    </a:lnTo>
                    <a:lnTo>
                      <a:pt x="9" y="28"/>
                    </a:lnTo>
                    <a:lnTo>
                      <a:pt x="10" y="31"/>
                    </a:lnTo>
                    <a:lnTo>
                      <a:pt x="14" y="33"/>
                    </a:lnTo>
                    <a:lnTo>
                      <a:pt x="15" y="35"/>
                    </a:lnTo>
                    <a:lnTo>
                      <a:pt x="19" y="36"/>
                    </a:lnTo>
                    <a:lnTo>
                      <a:pt x="22" y="36"/>
                    </a:lnTo>
                    <a:lnTo>
                      <a:pt x="27" y="36"/>
                    </a:lnTo>
                    <a:lnTo>
                      <a:pt x="30" y="35"/>
                    </a:lnTo>
                    <a:lnTo>
                      <a:pt x="32" y="33"/>
                    </a:lnTo>
                    <a:lnTo>
                      <a:pt x="35" y="31"/>
                    </a:lnTo>
                    <a:lnTo>
                      <a:pt x="37" y="28"/>
                    </a:lnTo>
                    <a:lnTo>
                      <a:pt x="39" y="26"/>
                    </a:lnTo>
                    <a:lnTo>
                      <a:pt x="40" y="23"/>
                    </a:lnTo>
                    <a:lnTo>
                      <a:pt x="40" y="18"/>
                    </a:lnTo>
                    <a:lnTo>
                      <a:pt x="45" y="1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5" name="Freeform 457"/>
              <p:cNvSpPr>
                <a:spLocks/>
              </p:cNvSpPr>
              <p:nvPr/>
            </p:nvSpPr>
            <p:spPr bwMode="auto">
              <a:xfrm>
                <a:off x="2011" y="2929"/>
                <a:ext cx="40" cy="36"/>
              </a:xfrm>
              <a:custGeom>
                <a:avLst/>
                <a:gdLst>
                  <a:gd name="T0" fmla="*/ 40 w 40"/>
                  <a:gd name="T1" fmla="*/ 13 h 36"/>
                  <a:gd name="T2" fmla="*/ 37 w 40"/>
                  <a:gd name="T3" fmla="*/ 6 h 36"/>
                  <a:gd name="T4" fmla="*/ 33 w 40"/>
                  <a:gd name="T5" fmla="*/ 3 h 36"/>
                  <a:gd name="T6" fmla="*/ 28 w 40"/>
                  <a:gd name="T7" fmla="*/ 1 h 36"/>
                  <a:gd name="T8" fmla="*/ 23 w 40"/>
                  <a:gd name="T9" fmla="*/ 1 h 36"/>
                  <a:gd name="T10" fmla="*/ 17 w 40"/>
                  <a:gd name="T11" fmla="*/ 0 h 36"/>
                  <a:gd name="T12" fmla="*/ 12 w 40"/>
                  <a:gd name="T13" fmla="*/ 0 h 36"/>
                  <a:gd name="T14" fmla="*/ 7 w 40"/>
                  <a:gd name="T15" fmla="*/ 3 h 36"/>
                  <a:gd name="T16" fmla="*/ 2 w 40"/>
                  <a:gd name="T17" fmla="*/ 9 h 36"/>
                  <a:gd name="T18" fmla="*/ 0 w 40"/>
                  <a:gd name="T19" fmla="*/ 16 h 36"/>
                  <a:gd name="T20" fmla="*/ 2 w 40"/>
                  <a:gd name="T21" fmla="*/ 24 h 36"/>
                  <a:gd name="T22" fmla="*/ 7 w 40"/>
                  <a:gd name="T23" fmla="*/ 31 h 36"/>
                  <a:gd name="T24" fmla="*/ 13 w 40"/>
                  <a:gd name="T25" fmla="*/ 36 h 36"/>
                  <a:gd name="T26" fmla="*/ 20 w 40"/>
                  <a:gd name="T27" fmla="*/ 36 h 36"/>
                  <a:gd name="T28" fmla="*/ 28 w 40"/>
                  <a:gd name="T29" fmla="*/ 36 h 36"/>
                  <a:gd name="T30" fmla="*/ 35 w 40"/>
                  <a:gd name="T31" fmla="*/ 31 h 36"/>
                  <a:gd name="T32" fmla="*/ 38 w 40"/>
                  <a:gd name="T33" fmla="*/ 24 h 36"/>
                  <a:gd name="T34" fmla="*/ 40 w 40"/>
                  <a:gd name="T35" fmla="*/ 16 h 36"/>
                  <a:gd name="T36" fmla="*/ 35 w 40"/>
                  <a:gd name="T37" fmla="*/ 14 h 36"/>
                  <a:gd name="T38" fmla="*/ 33 w 40"/>
                  <a:gd name="T39" fmla="*/ 8 h 36"/>
                  <a:gd name="T40" fmla="*/ 28 w 40"/>
                  <a:gd name="T41" fmla="*/ 4 h 36"/>
                  <a:gd name="T42" fmla="*/ 23 w 40"/>
                  <a:gd name="T43" fmla="*/ 3 h 36"/>
                  <a:gd name="T44" fmla="*/ 18 w 40"/>
                  <a:gd name="T45" fmla="*/ 3 h 36"/>
                  <a:gd name="T46" fmla="*/ 12 w 40"/>
                  <a:gd name="T47" fmla="*/ 4 h 36"/>
                  <a:gd name="T48" fmla="*/ 8 w 40"/>
                  <a:gd name="T49" fmla="*/ 8 h 36"/>
                  <a:gd name="T50" fmla="*/ 7 w 40"/>
                  <a:gd name="T51" fmla="*/ 14 h 36"/>
                  <a:gd name="T52" fmla="*/ 7 w 40"/>
                  <a:gd name="T53" fmla="*/ 19 h 36"/>
                  <a:gd name="T54" fmla="*/ 8 w 40"/>
                  <a:gd name="T55" fmla="*/ 24 h 36"/>
                  <a:gd name="T56" fmla="*/ 12 w 40"/>
                  <a:gd name="T57" fmla="*/ 29 h 36"/>
                  <a:gd name="T58" fmla="*/ 18 w 40"/>
                  <a:gd name="T59" fmla="*/ 31 h 36"/>
                  <a:gd name="T60" fmla="*/ 23 w 40"/>
                  <a:gd name="T61" fmla="*/ 31 h 36"/>
                  <a:gd name="T62" fmla="*/ 28 w 40"/>
                  <a:gd name="T63" fmla="*/ 29 h 36"/>
                  <a:gd name="T64" fmla="*/ 33 w 40"/>
                  <a:gd name="T65" fmla="*/ 24 h 36"/>
                  <a:gd name="T66" fmla="*/ 35 w 40"/>
                  <a:gd name="T67" fmla="*/ 19 h 36"/>
                  <a:gd name="T68" fmla="*/ 40 w 40"/>
                  <a:gd name="T69" fmla="*/ 16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36"/>
                  <a:gd name="T107" fmla="*/ 40 w 40"/>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36">
                    <a:moveTo>
                      <a:pt x="40" y="16"/>
                    </a:moveTo>
                    <a:lnTo>
                      <a:pt x="40" y="13"/>
                    </a:lnTo>
                    <a:lnTo>
                      <a:pt x="38" y="9"/>
                    </a:lnTo>
                    <a:lnTo>
                      <a:pt x="37" y="6"/>
                    </a:lnTo>
                    <a:lnTo>
                      <a:pt x="35" y="3"/>
                    </a:lnTo>
                    <a:lnTo>
                      <a:pt x="33" y="3"/>
                    </a:lnTo>
                    <a:lnTo>
                      <a:pt x="32" y="1"/>
                    </a:lnTo>
                    <a:lnTo>
                      <a:pt x="28" y="1"/>
                    </a:lnTo>
                    <a:lnTo>
                      <a:pt x="25" y="1"/>
                    </a:lnTo>
                    <a:lnTo>
                      <a:pt x="23" y="1"/>
                    </a:lnTo>
                    <a:lnTo>
                      <a:pt x="20" y="1"/>
                    </a:lnTo>
                    <a:lnTo>
                      <a:pt x="17" y="0"/>
                    </a:lnTo>
                    <a:lnTo>
                      <a:pt x="15" y="0"/>
                    </a:lnTo>
                    <a:lnTo>
                      <a:pt x="12" y="0"/>
                    </a:lnTo>
                    <a:lnTo>
                      <a:pt x="10" y="0"/>
                    </a:lnTo>
                    <a:lnTo>
                      <a:pt x="7" y="3"/>
                    </a:lnTo>
                    <a:lnTo>
                      <a:pt x="3" y="6"/>
                    </a:lnTo>
                    <a:lnTo>
                      <a:pt x="2" y="9"/>
                    </a:lnTo>
                    <a:lnTo>
                      <a:pt x="2" y="13"/>
                    </a:lnTo>
                    <a:lnTo>
                      <a:pt x="0" y="16"/>
                    </a:lnTo>
                    <a:lnTo>
                      <a:pt x="2" y="21"/>
                    </a:lnTo>
                    <a:lnTo>
                      <a:pt x="2" y="24"/>
                    </a:lnTo>
                    <a:lnTo>
                      <a:pt x="3" y="28"/>
                    </a:lnTo>
                    <a:lnTo>
                      <a:pt x="7" y="31"/>
                    </a:lnTo>
                    <a:lnTo>
                      <a:pt x="10" y="33"/>
                    </a:lnTo>
                    <a:lnTo>
                      <a:pt x="13" y="36"/>
                    </a:lnTo>
                    <a:lnTo>
                      <a:pt x="17" y="36"/>
                    </a:lnTo>
                    <a:lnTo>
                      <a:pt x="20" y="36"/>
                    </a:lnTo>
                    <a:lnTo>
                      <a:pt x="25" y="36"/>
                    </a:lnTo>
                    <a:lnTo>
                      <a:pt x="28" y="36"/>
                    </a:lnTo>
                    <a:lnTo>
                      <a:pt x="32" y="33"/>
                    </a:lnTo>
                    <a:lnTo>
                      <a:pt x="35" y="31"/>
                    </a:lnTo>
                    <a:lnTo>
                      <a:pt x="37" y="28"/>
                    </a:lnTo>
                    <a:lnTo>
                      <a:pt x="38" y="24"/>
                    </a:lnTo>
                    <a:lnTo>
                      <a:pt x="40" y="21"/>
                    </a:lnTo>
                    <a:lnTo>
                      <a:pt x="40" y="16"/>
                    </a:lnTo>
                    <a:lnTo>
                      <a:pt x="35" y="16"/>
                    </a:lnTo>
                    <a:lnTo>
                      <a:pt x="35" y="14"/>
                    </a:lnTo>
                    <a:lnTo>
                      <a:pt x="35" y="11"/>
                    </a:lnTo>
                    <a:lnTo>
                      <a:pt x="33" y="8"/>
                    </a:lnTo>
                    <a:lnTo>
                      <a:pt x="32" y="6"/>
                    </a:lnTo>
                    <a:lnTo>
                      <a:pt x="28" y="4"/>
                    </a:lnTo>
                    <a:lnTo>
                      <a:pt x="27" y="3"/>
                    </a:lnTo>
                    <a:lnTo>
                      <a:pt x="23" y="3"/>
                    </a:lnTo>
                    <a:lnTo>
                      <a:pt x="20" y="1"/>
                    </a:lnTo>
                    <a:lnTo>
                      <a:pt x="18" y="3"/>
                    </a:lnTo>
                    <a:lnTo>
                      <a:pt x="15" y="3"/>
                    </a:lnTo>
                    <a:lnTo>
                      <a:pt x="12" y="4"/>
                    </a:lnTo>
                    <a:lnTo>
                      <a:pt x="10" y="6"/>
                    </a:lnTo>
                    <a:lnTo>
                      <a:pt x="8" y="8"/>
                    </a:lnTo>
                    <a:lnTo>
                      <a:pt x="7" y="11"/>
                    </a:lnTo>
                    <a:lnTo>
                      <a:pt x="7" y="14"/>
                    </a:lnTo>
                    <a:lnTo>
                      <a:pt x="5" y="16"/>
                    </a:lnTo>
                    <a:lnTo>
                      <a:pt x="7" y="19"/>
                    </a:lnTo>
                    <a:lnTo>
                      <a:pt x="7" y="23"/>
                    </a:lnTo>
                    <a:lnTo>
                      <a:pt x="8" y="24"/>
                    </a:lnTo>
                    <a:lnTo>
                      <a:pt x="10" y="28"/>
                    </a:lnTo>
                    <a:lnTo>
                      <a:pt x="12" y="29"/>
                    </a:lnTo>
                    <a:lnTo>
                      <a:pt x="15" y="31"/>
                    </a:lnTo>
                    <a:lnTo>
                      <a:pt x="18" y="31"/>
                    </a:lnTo>
                    <a:lnTo>
                      <a:pt x="20" y="31"/>
                    </a:lnTo>
                    <a:lnTo>
                      <a:pt x="23" y="31"/>
                    </a:lnTo>
                    <a:lnTo>
                      <a:pt x="27" y="31"/>
                    </a:lnTo>
                    <a:lnTo>
                      <a:pt x="28" y="29"/>
                    </a:lnTo>
                    <a:lnTo>
                      <a:pt x="32" y="28"/>
                    </a:lnTo>
                    <a:lnTo>
                      <a:pt x="33" y="24"/>
                    </a:lnTo>
                    <a:lnTo>
                      <a:pt x="35" y="23"/>
                    </a:lnTo>
                    <a:lnTo>
                      <a:pt x="35" y="19"/>
                    </a:lnTo>
                    <a:lnTo>
                      <a:pt x="35" y="16"/>
                    </a:lnTo>
                    <a:lnTo>
                      <a:pt x="40" y="16"/>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6" name="Freeform 458"/>
              <p:cNvSpPr>
                <a:spLocks/>
              </p:cNvSpPr>
              <p:nvPr/>
            </p:nvSpPr>
            <p:spPr bwMode="auto">
              <a:xfrm>
                <a:off x="2014" y="2929"/>
                <a:ext cx="35" cy="34"/>
              </a:xfrm>
              <a:custGeom>
                <a:avLst/>
                <a:gdLst>
                  <a:gd name="T0" fmla="*/ 35 w 35"/>
                  <a:gd name="T1" fmla="*/ 13 h 34"/>
                  <a:gd name="T2" fmla="*/ 32 w 35"/>
                  <a:gd name="T3" fmla="*/ 8 h 34"/>
                  <a:gd name="T4" fmla="*/ 27 w 35"/>
                  <a:gd name="T5" fmla="*/ 3 h 34"/>
                  <a:gd name="T6" fmla="*/ 25 w 35"/>
                  <a:gd name="T7" fmla="*/ 1 h 34"/>
                  <a:gd name="T8" fmla="*/ 22 w 35"/>
                  <a:gd name="T9" fmla="*/ 1 h 34"/>
                  <a:gd name="T10" fmla="*/ 19 w 35"/>
                  <a:gd name="T11" fmla="*/ 1 h 34"/>
                  <a:gd name="T12" fmla="*/ 15 w 35"/>
                  <a:gd name="T13" fmla="*/ 0 h 34"/>
                  <a:gd name="T14" fmla="*/ 10 w 35"/>
                  <a:gd name="T15" fmla="*/ 1 h 34"/>
                  <a:gd name="T16" fmla="*/ 5 w 35"/>
                  <a:gd name="T17" fmla="*/ 4 h 34"/>
                  <a:gd name="T18" fmla="*/ 2 w 35"/>
                  <a:gd name="T19" fmla="*/ 9 h 34"/>
                  <a:gd name="T20" fmla="*/ 0 w 35"/>
                  <a:gd name="T21" fmla="*/ 16 h 34"/>
                  <a:gd name="T22" fmla="*/ 2 w 35"/>
                  <a:gd name="T23" fmla="*/ 24 h 34"/>
                  <a:gd name="T24" fmla="*/ 5 w 35"/>
                  <a:gd name="T25" fmla="*/ 29 h 34"/>
                  <a:gd name="T26" fmla="*/ 10 w 35"/>
                  <a:gd name="T27" fmla="*/ 33 h 34"/>
                  <a:gd name="T28" fmla="*/ 17 w 35"/>
                  <a:gd name="T29" fmla="*/ 34 h 34"/>
                  <a:gd name="T30" fmla="*/ 25 w 35"/>
                  <a:gd name="T31" fmla="*/ 33 h 34"/>
                  <a:gd name="T32" fmla="*/ 30 w 35"/>
                  <a:gd name="T33" fmla="*/ 29 h 34"/>
                  <a:gd name="T34" fmla="*/ 34 w 35"/>
                  <a:gd name="T35" fmla="*/ 24 h 34"/>
                  <a:gd name="T36" fmla="*/ 35 w 35"/>
                  <a:gd name="T37" fmla="*/ 16 h 34"/>
                  <a:gd name="T38" fmla="*/ 30 w 35"/>
                  <a:gd name="T39" fmla="*/ 14 h 34"/>
                  <a:gd name="T40" fmla="*/ 29 w 35"/>
                  <a:gd name="T41" fmla="*/ 9 h 34"/>
                  <a:gd name="T42" fmla="*/ 25 w 35"/>
                  <a:gd name="T43" fmla="*/ 6 h 34"/>
                  <a:gd name="T44" fmla="*/ 20 w 35"/>
                  <a:gd name="T45" fmla="*/ 4 h 34"/>
                  <a:gd name="T46" fmla="*/ 15 w 35"/>
                  <a:gd name="T47" fmla="*/ 4 h 34"/>
                  <a:gd name="T48" fmla="*/ 10 w 35"/>
                  <a:gd name="T49" fmla="*/ 6 h 34"/>
                  <a:gd name="T50" fmla="*/ 7 w 35"/>
                  <a:gd name="T51" fmla="*/ 9 h 34"/>
                  <a:gd name="T52" fmla="*/ 5 w 35"/>
                  <a:gd name="T53" fmla="*/ 14 h 34"/>
                  <a:gd name="T54" fmla="*/ 5 w 35"/>
                  <a:gd name="T55" fmla="*/ 19 h 34"/>
                  <a:gd name="T56" fmla="*/ 7 w 35"/>
                  <a:gd name="T57" fmla="*/ 24 h 34"/>
                  <a:gd name="T58" fmla="*/ 10 w 35"/>
                  <a:gd name="T59" fmla="*/ 28 h 34"/>
                  <a:gd name="T60" fmla="*/ 15 w 35"/>
                  <a:gd name="T61" fmla="*/ 29 h 34"/>
                  <a:gd name="T62" fmla="*/ 20 w 35"/>
                  <a:gd name="T63" fmla="*/ 29 h 34"/>
                  <a:gd name="T64" fmla="*/ 25 w 35"/>
                  <a:gd name="T65" fmla="*/ 28 h 34"/>
                  <a:gd name="T66" fmla="*/ 29 w 35"/>
                  <a:gd name="T67" fmla="*/ 24 h 34"/>
                  <a:gd name="T68" fmla="*/ 30 w 35"/>
                  <a:gd name="T69" fmla="*/ 19 h 34"/>
                  <a:gd name="T70" fmla="*/ 35 w 35"/>
                  <a:gd name="T71" fmla="*/ 16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
                  <a:gd name="T109" fmla="*/ 0 h 34"/>
                  <a:gd name="T110" fmla="*/ 35 w 35"/>
                  <a:gd name="T111" fmla="*/ 34 h 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 h="34">
                    <a:moveTo>
                      <a:pt x="35" y="16"/>
                    </a:moveTo>
                    <a:lnTo>
                      <a:pt x="35" y="13"/>
                    </a:lnTo>
                    <a:lnTo>
                      <a:pt x="34" y="9"/>
                    </a:lnTo>
                    <a:lnTo>
                      <a:pt x="32" y="8"/>
                    </a:lnTo>
                    <a:lnTo>
                      <a:pt x="30" y="4"/>
                    </a:lnTo>
                    <a:lnTo>
                      <a:pt x="27" y="3"/>
                    </a:lnTo>
                    <a:lnTo>
                      <a:pt x="25" y="1"/>
                    </a:lnTo>
                    <a:lnTo>
                      <a:pt x="24" y="1"/>
                    </a:lnTo>
                    <a:lnTo>
                      <a:pt x="22" y="1"/>
                    </a:lnTo>
                    <a:lnTo>
                      <a:pt x="20" y="1"/>
                    </a:lnTo>
                    <a:lnTo>
                      <a:pt x="19" y="1"/>
                    </a:lnTo>
                    <a:lnTo>
                      <a:pt x="17" y="1"/>
                    </a:lnTo>
                    <a:lnTo>
                      <a:pt x="15" y="0"/>
                    </a:lnTo>
                    <a:lnTo>
                      <a:pt x="14" y="0"/>
                    </a:lnTo>
                    <a:lnTo>
                      <a:pt x="10" y="1"/>
                    </a:lnTo>
                    <a:lnTo>
                      <a:pt x="9" y="3"/>
                    </a:lnTo>
                    <a:lnTo>
                      <a:pt x="5" y="4"/>
                    </a:lnTo>
                    <a:lnTo>
                      <a:pt x="4" y="8"/>
                    </a:lnTo>
                    <a:lnTo>
                      <a:pt x="2" y="9"/>
                    </a:lnTo>
                    <a:lnTo>
                      <a:pt x="0" y="13"/>
                    </a:lnTo>
                    <a:lnTo>
                      <a:pt x="0" y="16"/>
                    </a:lnTo>
                    <a:lnTo>
                      <a:pt x="0" y="21"/>
                    </a:lnTo>
                    <a:lnTo>
                      <a:pt x="2" y="24"/>
                    </a:lnTo>
                    <a:lnTo>
                      <a:pt x="4" y="26"/>
                    </a:lnTo>
                    <a:lnTo>
                      <a:pt x="5" y="29"/>
                    </a:lnTo>
                    <a:lnTo>
                      <a:pt x="9" y="31"/>
                    </a:lnTo>
                    <a:lnTo>
                      <a:pt x="10" y="33"/>
                    </a:lnTo>
                    <a:lnTo>
                      <a:pt x="14" y="34"/>
                    </a:lnTo>
                    <a:lnTo>
                      <a:pt x="17" y="34"/>
                    </a:lnTo>
                    <a:lnTo>
                      <a:pt x="22" y="34"/>
                    </a:lnTo>
                    <a:lnTo>
                      <a:pt x="25" y="33"/>
                    </a:lnTo>
                    <a:lnTo>
                      <a:pt x="27" y="31"/>
                    </a:lnTo>
                    <a:lnTo>
                      <a:pt x="30" y="29"/>
                    </a:lnTo>
                    <a:lnTo>
                      <a:pt x="32" y="26"/>
                    </a:lnTo>
                    <a:lnTo>
                      <a:pt x="34" y="24"/>
                    </a:lnTo>
                    <a:lnTo>
                      <a:pt x="35" y="21"/>
                    </a:lnTo>
                    <a:lnTo>
                      <a:pt x="35" y="16"/>
                    </a:lnTo>
                    <a:lnTo>
                      <a:pt x="30" y="16"/>
                    </a:lnTo>
                    <a:lnTo>
                      <a:pt x="30" y="14"/>
                    </a:lnTo>
                    <a:lnTo>
                      <a:pt x="29" y="13"/>
                    </a:lnTo>
                    <a:lnTo>
                      <a:pt x="29" y="9"/>
                    </a:lnTo>
                    <a:lnTo>
                      <a:pt x="27" y="8"/>
                    </a:lnTo>
                    <a:lnTo>
                      <a:pt x="25" y="6"/>
                    </a:lnTo>
                    <a:lnTo>
                      <a:pt x="22" y="6"/>
                    </a:lnTo>
                    <a:lnTo>
                      <a:pt x="20" y="4"/>
                    </a:lnTo>
                    <a:lnTo>
                      <a:pt x="17" y="4"/>
                    </a:lnTo>
                    <a:lnTo>
                      <a:pt x="15" y="4"/>
                    </a:lnTo>
                    <a:lnTo>
                      <a:pt x="14" y="6"/>
                    </a:lnTo>
                    <a:lnTo>
                      <a:pt x="10" y="6"/>
                    </a:lnTo>
                    <a:lnTo>
                      <a:pt x="9" y="8"/>
                    </a:lnTo>
                    <a:lnTo>
                      <a:pt x="7" y="9"/>
                    </a:lnTo>
                    <a:lnTo>
                      <a:pt x="7" y="13"/>
                    </a:lnTo>
                    <a:lnTo>
                      <a:pt x="5" y="14"/>
                    </a:lnTo>
                    <a:lnTo>
                      <a:pt x="5" y="16"/>
                    </a:lnTo>
                    <a:lnTo>
                      <a:pt x="5" y="19"/>
                    </a:lnTo>
                    <a:lnTo>
                      <a:pt x="7" y="21"/>
                    </a:lnTo>
                    <a:lnTo>
                      <a:pt x="7" y="24"/>
                    </a:lnTo>
                    <a:lnTo>
                      <a:pt x="9" y="26"/>
                    </a:lnTo>
                    <a:lnTo>
                      <a:pt x="10" y="28"/>
                    </a:lnTo>
                    <a:lnTo>
                      <a:pt x="14" y="28"/>
                    </a:lnTo>
                    <a:lnTo>
                      <a:pt x="15" y="29"/>
                    </a:lnTo>
                    <a:lnTo>
                      <a:pt x="17" y="29"/>
                    </a:lnTo>
                    <a:lnTo>
                      <a:pt x="20" y="29"/>
                    </a:lnTo>
                    <a:lnTo>
                      <a:pt x="22" y="28"/>
                    </a:lnTo>
                    <a:lnTo>
                      <a:pt x="25" y="28"/>
                    </a:lnTo>
                    <a:lnTo>
                      <a:pt x="27" y="26"/>
                    </a:lnTo>
                    <a:lnTo>
                      <a:pt x="29" y="24"/>
                    </a:lnTo>
                    <a:lnTo>
                      <a:pt x="29" y="21"/>
                    </a:lnTo>
                    <a:lnTo>
                      <a:pt x="30" y="19"/>
                    </a:lnTo>
                    <a:lnTo>
                      <a:pt x="30" y="16"/>
                    </a:lnTo>
                    <a:lnTo>
                      <a:pt x="35" y="16"/>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7" name="Freeform 459"/>
              <p:cNvSpPr>
                <a:spLocks/>
              </p:cNvSpPr>
              <p:nvPr/>
            </p:nvSpPr>
            <p:spPr bwMode="auto">
              <a:xfrm>
                <a:off x="2016" y="2930"/>
                <a:ext cx="30" cy="30"/>
              </a:xfrm>
              <a:custGeom>
                <a:avLst/>
                <a:gdLst>
                  <a:gd name="T0" fmla="*/ 30 w 30"/>
                  <a:gd name="T1" fmla="*/ 13 h 30"/>
                  <a:gd name="T2" fmla="*/ 28 w 30"/>
                  <a:gd name="T3" fmla="*/ 7 h 30"/>
                  <a:gd name="T4" fmla="*/ 23 w 30"/>
                  <a:gd name="T5" fmla="*/ 3 h 30"/>
                  <a:gd name="T6" fmla="*/ 18 w 30"/>
                  <a:gd name="T7" fmla="*/ 2 h 30"/>
                  <a:gd name="T8" fmla="*/ 13 w 30"/>
                  <a:gd name="T9" fmla="*/ 2 h 30"/>
                  <a:gd name="T10" fmla="*/ 7 w 30"/>
                  <a:gd name="T11" fmla="*/ 3 h 30"/>
                  <a:gd name="T12" fmla="*/ 3 w 30"/>
                  <a:gd name="T13" fmla="*/ 7 h 30"/>
                  <a:gd name="T14" fmla="*/ 2 w 30"/>
                  <a:gd name="T15" fmla="*/ 13 h 30"/>
                  <a:gd name="T16" fmla="*/ 2 w 30"/>
                  <a:gd name="T17" fmla="*/ 18 h 30"/>
                  <a:gd name="T18" fmla="*/ 3 w 30"/>
                  <a:gd name="T19" fmla="*/ 23 h 30"/>
                  <a:gd name="T20" fmla="*/ 7 w 30"/>
                  <a:gd name="T21" fmla="*/ 28 h 30"/>
                  <a:gd name="T22" fmla="*/ 13 w 30"/>
                  <a:gd name="T23" fmla="*/ 30 h 30"/>
                  <a:gd name="T24" fmla="*/ 18 w 30"/>
                  <a:gd name="T25" fmla="*/ 30 h 30"/>
                  <a:gd name="T26" fmla="*/ 23 w 30"/>
                  <a:gd name="T27" fmla="*/ 28 h 30"/>
                  <a:gd name="T28" fmla="*/ 28 w 30"/>
                  <a:gd name="T29" fmla="*/ 23 h 30"/>
                  <a:gd name="T30" fmla="*/ 30 w 30"/>
                  <a:gd name="T31" fmla="*/ 18 h 30"/>
                  <a:gd name="T32" fmla="*/ 25 w 30"/>
                  <a:gd name="T33" fmla="*/ 15 h 30"/>
                  <a:gd name="T34" fmla="*/ 25 w 30"/>
                  <a:gd name="T35" fmla="*/ 12 h 30"/>
                  <a:gd name="T36" fmla="*/ 23 w 30"/>
                  <a:gd name="T37" fmla="*/ 8 h 30"/>
                  <a:gd name="T38" fmla="*/ 20 w 30"/>
                  <a:gd name="T39" fmla="*/ 7 h 30"/>
                  <a:gd name="T40" fmla="*/ 15 w 30"/>
                  <a:gd name="T41" fmla="*/ 5 h 30"/>
                  <a:gd name="T42" fmla="*/ 12 w 30"/>
                  <a:gd name="T43" fmla="*/ 7 h 30"/>
                  <a:gd name="T44" fmla="*/ 8 w 30"/>
                  <a:gd name="T45" fmla="*/ 8 h 30"/>
                  <a:gd name="T46" fmla="*/ 7 w 30"/>
                  <a:gd name="T47" fmla="*/ 12 h 30"/>
                  <a:gd name="T48" fmla="*/ 5 w 30"/>
                  <a:gd name="T49" fmla="*/ 15 h 30"/>
                  <a:gd name="T50" fmla="*/ 7 w 30"/>
                  <a:gd name="T51" fmla="*/ 20 h 30"/>
                  <a:gd name="T52" fmla="*/ 8 w 30"/>
                  <a:gd name="T53" fmla="*/ 23 h 30"/>
                  <a:gd name="T54" fmla="*/ 12 w 30"/>
                  <a:gd name="T55" fmla="*/ 25 h 30"/>
                  <a:gd name="T56" fmla="*/ 15 w 30"/>
                  <a:gd name="T57" fmla="*/ 25 h 30"/>
                  <a:gd name="T58" fmla="*/ 20 w 30"/>
                  <a:gd name="T59" fmla="*/ 25 h 30"/>
                  <a:gd name="T60" fmla="*/ 23 w 30"/>
                  <a:gd name="T61" fmla="*/ 23 h 30"/>
                  <a:gd name="T62" fmla="*/ 25 w 30"/>
                  <a:gd name="T63" fmla="*/ 20 h 30"/>
                  <a:gd name="T64" fmla="*/ 25 w 30"/>
                  <a:gd name="T65" fmla="*/ 15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0"/>
                  <a:gd name="T101" fmla="*/ 30 w 30"/>
                  <a:gd name="T102" fmla="*/ 30 h 3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0">
                    <a:moveTo>
                      <a:pt x="30" y="15"/>
                    </a:moveTo>
                    <a:lnTo>
                      <a:pt x="30" y="13"/>
                    </a:lnTo>
                    <a:lnTo>
                      <a:pt x="30" y="10"/>
                    </a:lnTo>
                    <a:lnTo>
                      <a:pt x="28" y="7"/>
                    </a:lnTo>
                    <a:lnTo>
                      <a:pt x="27" y="5"/>
                    </a:lnTo>
                    <a:lnTo>
                      <a:pt x="23" y="3"/>
                    </a:lnTo>
                    <a:lnTo>
                      <a:pt x="22" y="2"/>
                    </a:lnTo>
                    <a:lnTo>
                      <a:pt x="18" y="2"/>
                    </a:lnTo>
                    <a:lnTo>
                      <a:pt x="15" y="0"/>
                    </a:lnTo>
                    <a:lnTo>
                      <a:pt x="13" y="2"/>
                    </a:lnTo>
                    <a:lnTo>
                      <a:pt x="10" y="2"/>
                    </a:lnTo>
                    <a:lnTo>
                      <a:pt x="7" y="3"/>
                    </a:lnTo>
                    <a:lnTo>
                      <a:pt x="5" y="5"/>
                    </a:lnTo>
                    <a:lnTo>
                      <a:pt x="3" y="7"/>
                    </a:lnTo>
                    <a:lnTo>
                      <a:pt x="2" y="10"/>
                    </a:lnTo>
                    <a:lnTo>
                      <a:pt x="2" y="13"/>
                    </a:lnTo>
                    <a:lnTo>
                      <a:pt x="0" y="15"/>
                    </a:lnTo>
                    <a:lnTo>
                      <a:pt x="2" y="18"/>
                    </a:lnTo>
                    <a:lnTo>
                      <a:pt x="2" y="22"/>
                    </a:lnTo>
                    <a:lnTo>
                      <a:pt x="3" y="23"/>
                    </a:lnTo>
                    <a:lnTo>
                      <a:pt x="5" y="27"/>
                    </a:lnTo>
                    <a:lnTo>
                      <a:pt x="7" y="28"/>
                    </a:lnTo>
                    <a:lnTo>
                      <a:pt x="10" y="30"/>
                    </a:lnTo>
                    <a:lnTo>
                      <a:pt x="13" y="30"/>
                    </a:lnTo>
                    <a:lnTo>
                      <a:pt x="15" y="30"/>
                    </a:lnTo>
                    <a:lnTo>
                      <a:pt x="18" y="30"/>
                    </a:lnTo>
                    <a:lnTo>
                      <a:pt x="22" y="30"/>
                    </a:lnTo>
                    <a:lnTo>
                      <a:pt x="23" y="28"/>
                    </a:lnTo>
                    <a:lnTo>
                      <a:pt x="27" y="27"/>
                    </a:lnTo>
                    <a:lnTo>
                      <a:pt x="28" y="23"/>
                    </a:lnTo>
                    <a:lnTo>
                      <a:pt x="30" y="22"/>
                    </a:lnTo>
                    <a:lnTo>
                      <a:pt x="30" y="18"/>
                    </a:lnTo>
                    <a:lnTo>
                      <a:pt x="30" y="15"/>
                    </a:lnTo>
                    <a:lnTo>
                      <a:pt x="25" y="15"/>
                    </a:lnTo>
                    <a:lnTo>
                      <a:pt x="25" y="13"/>
                    </a:lnTo>
                    <a:lnTo>
                      <a:pt x="25" y="12"/>
                    </a:lnTo>
                    <a:lnTo>
                      <a:pt x="23" y="10"/>
                    </a:lnTo>
                    <a:lnTo>
                      <a:pt x="23" y="8"/>
                    </a:lnTo>
                    <a:lnTo>
                      <a:pt x="22" y="7"/>
                    </a:lnTo>
                    <a:lnTo>
                      <a:pt x="20" y="7"/>
                    </a:lnTo>
                    <a:lnTo>
                      <a:pt x="18" y="7"/>
                    </a:lnTo>
                    <a:lnTo>
                      <a:pt x="15" y="5"/>
                    </a:lnTo>
                    <a:lnTo>
                      <a:pt x="13" y="7"/>
                    </a:lnTo>
                    <a:lnTo>
                      <a:pt x="12" y="7"/>
                    </a:lnTo>
                    <a:lnTo>
                      <a:pt x="10" y="7"/>
                    </a:lnTo>
                    <a:lnTo>
                      <a:pt x="8" y="8"/>
                    </a:lnTo>
                    <a:lnTo>
                      <a:pt x="7" y="10"/>
                    </a:lnTo>
                    <a:lnTo>
                      <a:pt x="7" y="12"/>
                    </a:lnTo>
                    <a:lnTo>
                      <a:pt x="7" y="13"/>
                    </a:lnTo>
                    <a:lnTo>
                      <a:pt x="5" y="15"/>
                    </a:lnTo>
                    <a:lnTo>
                      <a:pt x="7" y="18"/>
                    </a:lnTo>
                    <a:lnTo>
                      <a:pt x="7" y="20"/>
                    </a:lnTo>
                    <a:lnTo>
                      <a:pt x="7" y="22"/>
                    </a:lnTo>
                    <a:lnTo>
                      <a:pt x="8" y="23"/>
                    </a:lnTo>
                    <a:lnTo>
                      <a:pt x="10" y="23"/>
                    </a:lnTo>
                    <a:lnTo>
                      <a:pt x="12" y="25"/>
                    </a:lnTo>
                    <a:lnTo>
                      <a:pt x="13" y="25"/>
                    </a:lnTo>
                    <a:lnTo>
                      <a:pt x="15" y="25"/>
                    </a:lnTo>
                    <a:lnTo>
                      <a:pt x="18" y="25"/>
                    </a:lnTo>
                    <a:lnTo>
                      <a:pt x="20" y="25"/>
                    </a:lnTo>
                    <a:lnTo>
                      <a:pt x="22" y="23"/>
                    </a:lnTo>
                    <a:lnTo>
                      <a:pt x="23" y="23"/>
                    </a:lnTo>
                    <a:lnTo>
                      <a:pt x="23" y="22"/>
                    </a:lnTo>
                    <a:lnTo>
                      <a:pt x="25" y="20"/>
                    </a:lnTo>
                    <a:lnTo>
                      <a:pt x="25" y="18"/>
                    </a:lnTo>
                    <a:lnTo>
                      <a:pt x="25" y="15"/>
                    </a:lnTo>
                    <a:lnTo>
                      <a:pt x="30" y="15"/>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8" name="Freeform 460"/>
              <p:cNvSpPr>
                <a:spLocks/>
              </p:cNvSpPr>
              <p:nvPr/>
            </p:nvSpPr>
            <p:spPr bwMode="auto">
              <a:xfrm>
                <a:off x="2019" y="2933"/>
                <a:ext cx="25" cy="25"/>
              </a:xfrm>
              <a:custGeom>
                <a:avLst/>
                <a:gdLst>
                  <a:gd name="T0" fmla="*/ 25 w 25"/>
                  <a:gd name="T1" fmla="*/ 10 h 25"/>
                  <a:gd name="T2" fmla="*/ 24 w 25"/>
                  <a:gd name="T3" fmla="*/ 5 h 25"/>
                  <a:gd name="T4" fmla="*/ 20 w 25"/>
                  <a:gd name="T5" fmla="*/ 2 h 25"/>
                  <a:gd name="T6" fmla="*/ 15 w 25"/>
                  <a:gd name="T7" fmla="*/ 0 h 25"/>
                  <a:gd name="T8" fmla="*/ 10 w 25"/>
                  <a:gd name="T9" fmla="*/ 0 h 25"/>
                  <a:gd name="T10" fmla="*/ 5 w 25"/>
                  <a:gd name="T11" fmla="*/ 2 h 25"/>
                  <a:gd name="T12" fmla="*/ 2 w 25"/>
                  <a:gd name="T13" fmla="*/ 5 h 25"/>
                  <a:gd name="T14" fmla="*/ 0 w 25"/>
                  <a:gd name="T15" fmla="*/ 10 h 25"/>
                  <a:gd name="T16" fmla="*/ 0 w 25"/>
                  <a:gd name="T17" fmla="*/ 15 h 25"/>
                  <a:gd name="T18" fmla="*/ 2 w 25"/>
                  <a:gd name="T19" fmla="*/ 20 h 25"/>
                  <a:gd name="T20" fmla="*/ 5 w 25"/>
                  <a:gd name="T21" fmla="*/ 24 h 25"/>
                  <a:gd name="T22" fmla="*/ 10 w 25"/>
                  <a:gd name="T23" fmla="*/ 25 h 25"/>
                  <a:gd name="T24" fmla="*/ 15 w 25"/>
                  <a:gd name="T25" fmla="*/ 25 h 25"/>
                  <a:gd name="T26" fmla="*/ 20 w 25"/>
                  <a:gd name="T27" fmla="*/ 24 h 25"/>
                  <a:gd name="T28" fmla="*/ 24 w 25"/>
                  <a:gd name="T29" fmla="*/ 20 h 25"/>
                  <a:gd name="T30" fmla="*/ 25 w 25"/>
                  <a:gd name="T31" fmla="*/ 15 h 25"/>
                  <a:gd name="T32" fmla="*/ 20 w 25"/>
                  <a:gd name="T33" fmla="*/ 12 h 25"/>
                  <a:gd name="T34" fmla="*/ 20 w 25"/>
                  <a:gd name="T35" fmla="*/ 10 h 25"/>
                  <a:gd name="T36" fmla="*/ 19 w 25"/>
                  <a:gd name="T37" fmla="*/ 7 h 25"/>
                  <a:gd name="T38" fmla="*/ 15 w 25"/>
                  <a:gd name="T39" fmla="*/ 5 h 25"/>
                  <a:gd name="T40" fmla="*/ 12 w 25"/>
                  <a:gd name="T41" fmla="*/ 5 h 25"/>
                  <a:gd name="T42" fmla="*/ 10 w 25"/>
                  <a:gd name="T43" fmla="*/ 5 h 25"/>
                  <a:gd name="T44" fmla="*/ 7 w 25"/>
                  <a:gd name="T45" fmla="*/ 7 h 25"/>
                  <a:gd name="T46" fmla="*/ 5 w 25"/>
                  <a:gd name="T47" fmla="*/ 10 h 25"/>
                  <a:gd name="T48" fmla="*/ 5 w 25"/>
                  <a:gd name="T49" fmla="*/ 12 h 25"/>
                  <a:gd name="T50" fmla="*/ 5 w 25"/>
                  <a:gd name="T51" fmla="*/ 15 h 25"/>
                  <a:gd name="T52" fmla="*/ 7 w 25"/>
                  <a:gd name="T53" fmla="*/ 19 h 25"/>
                  <a:gd name="T54" fmla="*/ 10 w 25"/>
                  <a:gd name="T55" fmla="*/ 20 h 25"/>
                  <a:gd name="T56" fmla="*/ 12 w 25"/>
                  <a:gd name="T57" fmla="*/ 20 h 25"/>
                  <a:gd name="T58" fmla="*/ 15 w 25"/>
                  <a:gd name="T59" fmla="*/ 20 h 25"/>
                  <a:gd name="T60" fmla="*/ 19 w 25"/>
                  <a:gd name="T61" fmla="*/ 19 h 25"/>
                  <a:gd name="T62" fmla="*/ 20 w 25"/>
                  <a:gd name="T63" fmla="*/ 15 h 25"/>
                  <a:gd name="T64" fmla="*/ 20 w 25"/>
                  <a:gd name="T65" fmla="*/ 12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25"/>
                  <a:gd name="T101" fmla="*/ 25 w 25"/>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25">
                    <a:moveTo>
                      <a:pt x="25" y="12"/>
                    </a:moveTo>
                    <a:lnTo>
                      <a:pt x="25" y="10"/>
                    </a:lnTo>
                    <a:lnTo>
                      <a:pt x="24" y="9"/>
                    </a:lnTo>
                    <a:lnTo>
                      <a:pt x="24" y="5"/>
                    </a:lnTo>
                    <a:lnTo>
                      <a:pt x="22" y="4"/>
                    </a:lnTo>
                    <a:lnTo>
                      <a:pt x="20" y="2"/>
                    </a:lnTo>
                    <a:lnTo>
                      <a:pt x="17" y="2"/>
                    </a:lnTo>
                    <a:lnTo>
                      <a:pt x="15" y="0"/>
                    </a:lnTo>
                    <a:lnTo>
                      <a:pt x="12" y="0"/>
                    </a:lnTo>
                    <a:lnTo>
                      <a:pt x="10" y="0"/>
                    </a:lnTo>
                    <a:lnTo>
                      <a:pt x="9" y="2"/>
                    </a:lnTo>
                    <a:lnTo>
                      <a:pt x="5" y="2"/>
                    </a:lnTo>
                    <a:lnTo>
                      <a:pt x="4" y="4"/>
                    </a:lnTo>
                    <a:lnTo>
                      <a:pt x="2" y="5"/>
                    </a:lnTo>
                    <a:lnTo>
                      <a:pt x="2" y="9"/>
                    </a:lnTo>
                    <a:lnTo>
                      <a:pt x="0" y="10"/>
                    </a:lnTo>
                    <a:lnTo>
                      <a:pt x="0" y="12"/>
                    </a:lnTo>
                    <a:lnTo>
                      <a:pt x="0" y="15"/>
                    </a:lnTo>
                    <a:lnTo>
                      <a:pt x="2" y="17"/>
                    </a:lnTo>
                    <a:lnTo>
                      <a:pt x="2" y="20"/>
                    </a:lnTo>
                    <a:lnTo>
                      <a:pt x="4" y="22"/>
                    </a:lnTo>
                    <a:lnTo>
                      <a:pt x="5" y="24"/>
                    </a:lnTo>
                    <a:lnTo>
                      <a:pt x="9" y="24"/>
                    </a:lnTo>
                    <a:lnTo>
                      <a:pt x="10" y="25"/>
                    </a:lnTo>
                    <a:lnTo>
                      <a:pt x="12" y="25"/>
                    </a:lnTo>
                    <a:lnTo>
                      <a:pt x="15" y="25"/>
                    </a:lnTo>
                    <a:lnTo>
                      <a:pt x="17" y="24"/>
                    </a:lnTo>
                    <a:lnTo>
                      <a:pt x="20" y="24"/>
                    </a:lnTo>
                    <a:lnTo>
                      <a:pt x="22" y="22"/>
                    </a:lnTo>
                    <a:lnTo>
                      <a:pt x="24" y="20"/>
                    </a:lnTo>
                    <a:lnTo>
                      <a:pt x="24" y="17"/>
                    </a:lnTo>
                    <a:lnTo>
                      <a:pt x="25" y="15"/>
                    </a:lnTo>
                    <a:lnTo>
                      <a:pt x="25" y="12"/>
                    </a:lnTo>
                    <a:lnTo>
                      <a:pt x="20" y="12"/>
                    </a:lnTo>
                    <a:lnTo>
                      <a:pt x="20" y="10"/>
                    </a:lnTo>
                    <a:lnTo>
                      <a:pt x="19" y="9"/>
                    </a:lnTo>
                    <a:lnTo>
                      <a:pt x="19" y="7"/>
                    </a:lnTo>
                    <a:lnTo>
                      <a:pt x="17" y="7"/>
                    </a:lnTo>
                    <a:lnTo>
                      <a:pt x="15" y="5"/>
                    </a:lnTo>
                    <a:lnTo>
                      <a:pt x="14" y="5"/>
                    </a:lnTo>
                    <a:lnTo>
                      <a:pt x="12" y="5"/>
                    </a:lnTo>
                    <a:lnTo>
                      <a:pt x="10" y="5"/>
                    </a:lnTo>
                    <a:lnTo>
                      <a:pt x="9" y="7"/>
                    </a:lnTo>
                    <a:lnTo>
                      <a:pt x="7" y="7"/>
                    </a:lnTo>
                    <a:lnTo>
                      <a:pt x="7" y="9"/>
                    </a:lnTo>
                    <a:lnTo>
                      <a:pt x="5" y="10"/>
                    </a:lnTo>
                    <a:lnTo>
                      <a:pt x="5" y="12"/>
                    </a:lnTo>
                    <a:lnTo>
                      <a:pt x="5" y="14"/>
                    </a:lnTo>
                    <a:lnTo>
                      <a:pt x="5" y="15"/>
                    </a:lnTo>
                    <a:lnTo>
                      <a:pt x="7" y="17"/>
                    </a:lnTo>
                    <a:lnTo>
                      <a:pt x="7" y="19"/>
                    </a:lnTo>
                    <a:lnTo>
                      <a:pt x="9" y="19"/>
                    </a:lnTo>
                    <a:lnTo>
                      <a:pt x="10" y="20"/>
                    </a:lnTo>
                    <a:lnTo>
                      <a:pt x="12" y="20"/>
                    </a:lnTo>
                    <a:lnTo>
                      <a:pt x="14" y="20"/>
                    </a:lnTo>
                    <a:lnTo>
                      <a:pt x="15" y="20"/>
                    </a:lnTo>
                    <a:lnTo>
                      <a:pt x="17" y="19"/>
                    </a:lnTo>
                    <a:lnTo>
                      <a:pt x="19" y="19"/>
                    </a:lnTo>
                    <a:lnTo>
                      <a:pt x="19" y="17"/>
                    </a:lnTo>
                    <a:lnTo>
                      <a:pt x="20" y="15"/>
                    </a:lnTo>
                    <a:lnTo>
                      <a:pt x="20" y="14"/>
                    </a:lnTo>
                    <a:lnTo>
                      <a:pt x="20" y="12"/>
                    </a:lnTo>
                    <a:lnTo>
                      <a:pt x="25" y="12"/>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59" name="Freeform 461"/>
              <p:cNvSpPr>
                <a:spLocks/>
              </p:cNvSpPr>
              <p:nvPr/>
            </p:nvSpPr>
            <p:spPr bwMode="auto">
              <a:xfrm>
                <a:off x="2021" y="2935"/>
                <a:ext cx="20" cy="20"/>
              </a:xfrm>
              <a:custGeom>
                <a:avLst/>
                <a:gdLst>
                  <a:gd name="T0" fmla="*/ 20 w 20"/>
                  <a:gd name="T1" fmla="*/ 8 h 20"/>
                  <a:gd name="T2" fmla="*/ 18 w 20"/>
                  <a:gd name="T3" fmla="*/ 5 h 20"/>
                  <a:gd name="T4" fmla="*/ 17 w 20"/>
                  <a:gd name="T5" fmla="*/ 2 h 20"/>
                  <a:gd name="T6" fmla="*/ 13 w 20"/>
                  <a:gd name="T7" fmla="*/ 2 h 20"/>
                  <a:gd name="T8" fmla="*/ 8 w 20"/>
                  <a:gd name="T9" fmla="*/ 2 h 20"/>
                  <a:gd name="T10" fmla="*/ 5 w 20"/>
                  <a:gd name="T11" fmla="*/ 2 h 20"/>
                  <a:gd name="T12" fmla="*/ 2 w 20"/>
                  <a:gd name="T13" fmla="*/ 5 h 20"/>
                  <a:gd name="T14" fmla="*/ 2 w 20"/>
                  <a:gd name="T15" fmla="*/ 8 h 20"/>
                  <a:gd name="T16" fmla="*/ 2 w 20"/>
                  <a:gd name="T17" fmla="*/ 13 h 20"/>
                  <a:gd name="T18" fmla="*/ 2 w 20"/>
                  <a:gd name="T19" fmla="*/ 17 h 20"/>
                  <a:gd name="T20" fmla="*/ 5 w 20"/>
                  <a:gd name="T21" fmla="*/ 18 h 20"/>
                  <a:gd name="T22" fmla="*/ 8 w 20"/>
                  <a:gd name="T23" fmla="*/ 20 h 20"/>
                  <a:gd name="T24" fmla="*/ 13 w 20"/>
                  <a:gd name="T25" fmla="*/ 20 h 20"/>
                  <a:gd name="T26" fmla="*/ 17 w 20"/>
                  <a:gd name="T27" fmla="*/ 18 h 20"/>
                  <a:gd name="T28" fmla="*/ 18 w 20"/>
                  <a:gd name="T29" fmla="*/ 17 h 20"/>
                  <a:gd name="T30" fmla="*/ 20 w 20"/>
                  <a:gd name="T31" fmla="*/ 13 h 20"/>
                  <a:gd name="T32" fmla="*/ 15 w 20"/>
                  <a:gd name="T33" fmla="*/ 10 h 20"/>
                  <a:gd name="T34" fmla="*/ 15 w 20"/>
                  <a:gd name="T35" fmla="*/ 8 h 20"/>
                  <a:gd name="T36" fmla="*/ 15 w 20"/>
                  <a:gd name="T37" fmla="*/ 7 h 20"/>
                  <a:gd name="T38" fmla="*/ 13 w 20"/>
                  <a:gd name="T39" fmla="*/ 7 h 20"/>
                  <a:gd name="T40" fmla="*/ 10 w 20"/>
                  <a:gd name="T41" fmla="*/ 5 h 20"/>
                  <a:gd name="T42" fmla="*/ 8 w 20"/>
                  <a:gd name="T43" fmla="*/ 7 h 20"/>
                  <a:gd name="T44" fmla="*/ 7 w 20"/>
                  <a:gd name="T45" fmla="*/ 7 h 20"/>
                  <a:gd name="T46" fmla="*/ 7 w 20"/>
                  <a:gd name="T47" fmla="*/ 8 h 20"/>
                  <a:gd name="T48" fmla="*/ 5 w 20"/>
                  <a:gd name="T49" fmla="*/ 10 h 20"/>
                  <a:gd name="T50" fmla="*/ 7 w 20"/>
                  <a:gd name="T51" fmla="*/ 13 h 20"/>
                  <a:gd name="T52" fmla="*/ 7 w 20"/>
                  <a:gd name="T53" fmla="*/ 15 h 20"/>
                  <a:gd name="T54" fmla="*/ 8 w 20"/>
                  <a:gd name="T55" fmla="*/ 15 h 20"/>
                  <a:gd name="T56" fmla="*/ 10 w 20"/>
                  <a:gd name="T57" fmla="*/ 15 h 20"/>
                  <a:gd name="T58" fmla="*/ 13 w 20"/>
                  <a:gd name="T59" fmla="*/ 15 h 20"/>
                  <a:gd name="T60" fmla="*/ 15 w 20"/>
                  <a:gd name="T61" fmla="*/ 15 h 20"/>
                  <a:gd name="T62" fmla="*/ 15 w 20"/>
                  <a:gd name="T63" fmla="*/ 13 h 20"/>
                  <a:gd name="T64" fmla="*/ 15 w 20"/>
                  <a:gd name="T65" fmla="*/ 10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20"/>
                  <a:gd name="T101" fmla="*/ 20 w 20"/>
                  <a:gd name="T102" fmla="*/ 20 h 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20">
                    <a:moveTo>
                      <a:pt x="20" y="10"/>
                    </a:moveTo>
                    <a:lnTo>
                      <a:pt x="20" y="8"/>
                    </a:lnTo>
                    <a:lnTo>
                      <a:pt x="20" y="7"/>
                    </a:lnTo>
                    <a:lnTo>
                      <a:pt x="18" y="5"/>
                    </a:lnTo>
                    <a:lnTo>
                      <a:pt x="18" y="3"/>
                    </a:lnTo>
                    <a:lnTo>
                      <a:pt x="17" y="2"/>
                    </a:lnTo>
                    <a:lnTo>
                      <a:pt x="15" y="2"/>
                    </a:lnTo>
                    <a:lnTo>
                      <a:pt x="13" y="2"/>
                    </a:lnTo>
                    <a:lnTo>
                      <a:pt x="10" y="0"/>
                    </a:lnTo>
                    <a:lnTo>
                      <a:pt x="8" y="2"/>
                    </a:lnTo>
                    <a:lnTo>
                      <a:pt x="7" y="2"/>
                    </a:lnTo>
                    <a:lnTo>
                      <a:pt x="5" y="2"/>
                    </a:lnTo>
                    <a:lnTo>
                      <a:pt x="3" y="3"/>
                    </a:lnTo>
                    <a:lnTo>
                      <a:pt x="2" y="5"/>
                    </a:lnTo>
                    <a:lnTo>
                      <a:pt x="2" y="7"/>
                    </a:lnTo>
                    <a:lnTo>
                      <a:pt x="2" y="8"/>
                    </a:lnTo>
                    <a:lnTo>
                      <a:pt x="0" y="10"/>
                    </a:lnTo>
                    <a:lnTo>
                      <a:pt x="2" y="13"/>
                    </a:lnTo>
                    <a:lnTo>
                      <a:pt x="2" y="15"/>
                    </a:lnTo>
                    <a:lnTo>
                      <a:pt x="2" y="17"/>
                    </a:lnTo>
                    <a:lnTo>
                      <a:pt x="3" y="18"/>
                    </a:lnTo>
                    <a:lnTo>
                      <a:pt x="5" y="18"/>
                    </a:lnTo>
                    <a:lnTo>
                      <a:pt x="7" y="20"/>
                    </a:lnTo>
                    <a:lnTo>
                      <a:pt x="8" y="20"/>
                    </a:lnTo>
                    <a:lnTo>
                      <a:pt x="10" y="20"/>
                    </a:lnTo>
                    <a:lnTo>
                      <a:pt x="13" y="20"/>
                    </a:lnTo>
                    <a:lnTo>
                      <a:pt x="15" y="20"/>
                    </a:lnTo>
                    <a:lnTo>
                      <a:pt x="17" y="18"/>
                    </a:lnTo>
                    <a:lnTo>
                      <a:pt x="18" y="18"/>
                    </a:lnTo>
                    <a:lnTo>
                      <a:pt x="18" y="17"/>
                    </a:lnTo>
                    <a:lnTo>
                      <a:pt x="20" y="15"/>
                    </a:lnTo>
                    <a:lnTo>
                      <a:pt x="20" y="13"/>
                    </a:lnTo>
                    <a:lnTo>
                      <a:pt x="20" y="10"/>
                    </a:lnTo>
                    <a:lnTo>
                      <a:pt x="15" y="10"/>
                    </a:lnTo>
                    <a:lnTo>
                      <a:pt x="15" y="8"/>
                    </a:lnTo>
                    <a:lnTo>
                      <a:pt x="15" y="7"/>
                    </a:lnTo>
                    <a:lnTo>
                      <a:pt x="13" y="7"/>
                    </a:lnTo>
                    <a:lnTo>
                      <a:pt x="12" y="5"/>
                    </a:lnTo>
                    <a:lnTo>
                      <a:pt x="10" y="5"/>
                    </a:lnTo>
                    <a:lnTo>
                      <a:pt x="8" y="7"/>
                    </a:lnTo>
                    <a:lnTo>
                      <a:pt x="7" y="7"/>
                    </a:lnTo>
                    <a:lnTo>
                      <a:pt x="7" y="8"/>
                    </a:lnTo>
                    <a:lnTo>
                      <a:pt x="5" y="10"/>
                    </a:lnTo>
                    <a:lnTo>
                      <a:pt x="5" y="12"/>
                    </a:lnTo>
                    <a:lnTo>
                      <a:pt x="7" y="13"/>
                    </a:lnTo>
                    <a:lnTo>
                      <a:pt x="7" y="15"/>
                    </a:lnTo>
                    <a:lnTo>
                      <a:pt x="8" y="15"/>
                    </a:lnTo>
                    <a:lnTo>
                      <a:pt x="10" y="15"/>
                    </a:lnTo>
                    <a:lnTo>
                      <a:pt x="12" y="15"/>
                    </a:lnTo>
                    <a:lnTo>
                      <a:pt x="13" y="15"/>
                    </a:lnTo>
                    <a:lnTo>
                      <a:pt x="15" y="15"/>
                    </a:lnTo>
                    <a:lnTo>
                      <a:pt x="15" y="13"/>
                    </a:lnTo>
                    <a:lnTo>
                      <a:pt x="15" y="12"/>
                    </a:lnTo>
                    <a:lnTo>
                      <a:pt x="15" y="10"/>
                    </a:lnTo>
                    <a:lnTo>
                      <a:pt x="20" y="1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0" name="Freeform 462"/>
              <p:cNvSpPr>
                <a:spLocks/>
              </p:cNvSpPr>
              <p:nvPr/>
            </p:nvSpPr>
            <p:spPr bwMode="auto">
              <a:xfrm>
                <a:off x="2024" y="2938"/>
                <a:ext cx="15" cy="15"/>
              </a:xfrm>
              <a:custGeom>
                <a:avLst/>
                <a:gdLst>
                  <a:gd name="T0" fmla="*/ 15 w 15"/>
                  <a:gd name="T1" fmla="*/ 7 h 15"/>
                  <a:gd name="T2" fmla="*/ 15 w 15"/>
                  <a:gd name="T3" fmla="*/ 7 h 15"/>
                  <a:gd name="T4" fmla="*/ 15 w 15"/>
                  <a:gd name="T5" fmla="*/ 5 h 15"/>
                  <a:gd name="T6" fmla="*/ 14 w 15"/>
                  <a:gd name="T7" fmla="*/ 4 h 15"/>
                  <a:gd name="T8" fmla="*/ 14 w 15"/>
                  <a:gd name="T9" fmla="*/ 2 h 15"/>
                  <a:gd name="T10" fmla="*/ 12 w 15"/>
                  <a:gd name="T11" fmla="*/ 2 h 15"/>
                  <a:gd name="T12" fmla="*/ 10 w 15"/>
                  <a:gd name="T13" fmla="*/ 0 h 15"/>
                  <a:gd name="T14" fmla="*/ 9 w 15"/>
                  <a:gd name="T15" fmla="*/ 0 h 15"/>
                  <a:gd name="T16" fmla="*/ 7 w 15"/>
                  <a:gd name="T17" fmla="*/ 0 h 15"/>
                  <a:gd name="T18" fmla="*/ 7 w 15"/>
                  <a:gd name="T19" fmla="*/ 0 h 15"/>
                  <a:gd name="T20" fmla="*/ 5 w 15"/>
                  <a:gd name="T21" fmla="*/ 0 h 15"/>
                  <a:gd name="T22" fmla="*/ 4 w 15"/>
                  <a:gd name="T23" fmla="*/ 2 h 15"/>
                  <a:gd name="T24" fmla="*/ 2 w 15"/>
                  <a:gd name="T25" fmla="*/ 2 h 15"/>
                  <a:gd name="T26" fmla="*/ 2 w 15"/>
                  <a:gd name="T27" fmla="*/ 4 h 15"/>
                  <a:gd name="T28" fmla="*/ 0 w 15"/>
                  <a:gd name="T29" fmla="*/ 5 h 15"/>
                  <a:gd name="T30" fmla="*/ 0 w 15"/>
                  <a:gd name="T31" fmla="*/ 7 h 15"/>
                  <a:gd name="T32" fmla="*/ 0 w 15"/>
                  <a:gd name="T33" fmla="*/ 7 h 15"/>
                  <a:gd name="T34" fmla="*/ 0 w 15"/>
                  <a:gd name="T35" fmla="*/ 9 h 15"/>
                  <a:gd name="T36" fmla="*/ 0 w 15"/>
                  <a:gd name="T37" fmla="*/ 10 h 15"/>
                  <a:gd name="T38" fmla="*/ 2 w 15"/>
                  <a:gd name="T39" fmla="*/ 12 h 15"/>
                  <a:gd name="T40" fmla="*/ 2 w 15"/>
                  <a:gd name="T41" fmla="*/ 14 h 15"/>
                  <a:gd name="T42" fmla="*/ 4 w 15"/>
                  <a:gd name="T43" fmla="*/ 14 h 15"/>
                  <a:gd name="T44" fmla="*/ 5 w 15"/>
                  <a:gd name="T45" fmla="*/ 15 h 15"/>
                  <a:gd name="T46" fmla="*/ 7 w 15"/>
                  <a:gd name="T47" fmla="*/ 15 h 15"/>
                  <a:gd name="T48" fmla="*/ 7 w 15"/>
                  <a:gd name="T49" fmla="*/ 15 h 15"/>
                  <a:gd name="T50" fmla="*/ 9 w 15"/>
                  <a:gd name="T51" fmla="*/ 15 h 15"/>
                  <a:gd name="T52" fmla="*/ 10 w 15"/>
                  <a:gd name="T53" fmla="*/ 15 h 15"/>
                  <a:gd name="T54" fmla="*/ 12 w 15"/>
                  <a:gd name="T55" fmla="*/ 14 h 15"/>
                  <a:gd name="T56" fmla="*/ 14 w 15"/>
                  <a:gd name="T57" fmla="*/ 14 h 15"/>
                  <a:gd name="T58" fmla="*/ 14 w 15"/>
                  <a:gd name="T59" fmla="*/ 12 h 15"/>
                  <a:gd name="T60" fmla="*/ 15 w 15"/>
                  <a:gd name="T61" fmla="*/ 10 h 15"/>
                  <a:gd name="T62" fmla="*/ 15 w 15"/>
                  <a:gd name="T63" fmla="*/ 9 h 15"/>
                  <a:gd name="T64" fmla="*/ 15 w 15"/>
                  <a:gd name="T65" fmla="*/ 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15"/>
                  <a:gd name="T101" fmla="*/ 15 w 15"/>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15">
                    <a:moveTo>
                      <a:pt x="15" y="7"/>
                    </a:moveTo>
                    <a:lnTo>
                      <a:pt x="15" y="7"/>
                    </a:lnTo>
                    <a:lnTo>
                      <a:pt x="15" y="5"/>
                    </a:lnTo>
                    <a:lnTo>
                      <a:pt x="14" y="4"/>
                    </a:lnTo>
                    <a:lnTo>
                      <a:pt x="14" y="2"/>
                    </a:lnTo>
                    <a:lnTo>
                      <a:pt x="12" y="2"/>
                    </a:lnTo>
                    <a:lnTo>
                      <a:pt x="10" y="0"/>
                    </a:lnTo>
                    <a:lnTo>
                      <a:pt x="9" y="0"/>
                    </a:lnTo>
                    <a:lnTo>
                      <a:pt x="7" y="0"/>
                    </a:lnTo>
                    <a:lnTo>
                      <a:pt x="5" y="0"/>
                    </a:lnTo>
                    <a:lnTo>
                      <a:pt x="4" y="2"/>
                    </a:lnTo>
                    <a:lnTo>
                      <a:pt x="2" y="2"/>
                    </a:lnTo>
                    <a:lnTo>
                      <a:pt x="2" y="4"/>
                    </a:lnTo>
                    <a:lnTo>
                      <a:pt x="0" y="5"/>
                    </a:lnTo>
                    <a:lnTo>
                      <a:pt x="0" y="7"/>
                    </a:lnTo>
                    <a:lnTo>
                      <a:pt x="0" y="9"/>
                    </a:lnTo>
                    <a:lnTo>
                      <a:pt x="0" y="10"/>
                    </a:lnTo>
                    <a:lnTo>
                      <a:pt x="2" y="12"/>
                    </a:lnTo>
                    <a:lnTo>
                      <a:pt x="2" y="14"/>
                    </a:lnTo>
                    <a:lnTo>
                      <a:pt x="4" y="14"/>
                    </a:lnTo>
                    <a:lnTo>
                      <a:pt x="5" y="15"/>
                    </a:lnTo>
                    <a:lnTo>
                      <a:pt x="7" y="15"/>
                    </a:lnTo>
                    <a:lnTo>
                      <a:pt x="9" y="15"/>
                    </a:lnTo>
                    <a:lnTo>
                      <a:pt x="10" y="15"/>
                    </a:lnTo>
                    <a:lnTo>
                      <a:pt x="12" y="14"/>
                    </a:lnTo>
                    <a:lnTo>
                      <a:pt x="14" y="14"/>
                    </a:lnTo>
                    <a:lnTo>
                      <a:pt x="14" y="12"/>
                    </a:lnTo>
                    <a:lnTo>
                      <a:pt x="15" y="10"/>
                    </a:lnTo>
                    <a:lnTo>
                      <a:pt x="15" y="9"/>
                    </a:lnTo>
                    <a:lnTo>
                      <a:pt x="15" y="7"/>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1" name="Freeform 463"/>
              <p:cNvSpPr>
                <a:spLocks/>
              </p:cNvSpPr>
              <p:nvPr/>
            </p:nvSpPr>
            <p:spPr bwMode="auto">
              <a:xfrm>
                <a:off x="2026" y="2940"/>
                <a:ext cx="10" cy="10"/>
              </a:xfrm>
              <a:custGeom>
                <a:avLst/>
                <a:gdLst>
                  <a:gd name="T0" fmla="*/ 10 w 10"/>
                  <a:gd name="T1" fmla="*/ 5 h 10"/>
                  <a:gd name="T2" fmla="*/ 10 w 10"/>
                  <a:gd name="T3" fmla="*/ 5 h 10"/>
                  <a:gd name="T4" fmla="*/ 10 w 10"/>
                  <a:gd name="T5" fmla="*/ 3 h 10"/>
                  <a:gd name="T6" fmla="*/ 10 w 10"/>
                  <a:gd name="T7" fmla="*/ 3 h 10"/>
                  <a:gd name="T8" fmla="*/ 10 w 10"/>
                  <a:gd name="T9" fmla="*/ 2 h 10"/>
                  <a:gd name="T10" fmla="*/ 8 w 10"/>
                  <a:gd name="T11" fmla="*/ 2 h 10"/>
                  <a:gd name="T12" fmla="*/ 8 w 10"/>
                  <a:gd name="T13" fmla="*/ 2 h 10"/>
                  <a:gd name="T14" fmla="*/ 7 w 10"/>
                  <a:gd name="T15" fmla="*/ 0 h 10"/>
                  <a:gd name="T16" fmla="*/ 5 w 10"/>
                  <a:gd name="T17" fmla="*/ 0 h 10"/>
                  <a:gd name="T18" fmla="*/ 5 w 10"/>
                  <a:gd name="T19" fmla="*/ 0 h 10"/>
                  <a:gd name="T20" fmla="*/ 3 w 10"/>
                  <a:gd name="T21" fmla="*/ 2 h 10"/>
                  <a:gd name="T22" fmla="*/ 3 w 10"/>
                  <a:gd name="T23" fmla="*/ 2 h 10"/>
                  <a:gd name="T24" fmla="*/ 2 w 10"/>
                  <a:gd name="T25" fmla="*/ 2 h 10"/>
                  <a:gd name="T26" fmla="*/ 2 w 10"/>
                  <a:gd name="T27" fmla="*/ 3 h 10"/>
                  <a:gd name="T28" fmla="*/ 2 w 10"/>
                  <a:gd name="T29" fmla="*/ 3 h 10"/>
                  <a:gd name="T30" fmla="*/ 0 w 10"/>
                  <a:gd name="T31" fmla="*/ 5 h 10"/>
                  <a:gd name="T32" fmla="*/ 0 w 10"/>
                  <a:gd name="T33" fmla="*/ 5 h 10"/>
                  <a:gd name="T34" fmla="*/ 0 w 10"/>
                  <a:gd name="T35" fmla="*/ 7 h 10"/>
                  <a:gd name="T36" fmla="*/ 2 w 10"/>
                  <a:gd name="T37" fmla="*/ 8 h 10"/>
                  <a:gd name="T38" fmla="*/ 2 w 10"/>
                  <a:gd name="T39" fmla="*/ 8 h 10"/>
                  <a:gd name="T40" fmla="*/ 2 w 10"/>
                  <a:gd name="T41" fmla="*/ 10 h 10"/>
                  <a:gd name="T42" fmla="*/ 3 w 10"/>
                  <a:gd name="T43" fmla="*/ 10 h 10"/>
                  <a:gd name="T44" fmla="*/ 3 w 10"/>
                  <a:gd name="T45" fmla="*/ 10 h 10"/>
                  <a:gd name="T46" fmla="*/ 5 w 10"/>
                  <a:gd name="T47" fmla="*/ 10 h 10"/>
                  <a:gd name="T48" fmla="*/ 5 w 10"/>
                  <a:gd name="T49" fmla="*/ 10 h 10"/>
                  <a:gd name="T50" fmla="*/ 7 w 10"/>
                  <a:gd name="T51" fmla="*/ 10 h 10"/>
                  <a:gd name="T52" fmla="*/ 8 w 10"/>
                  <a:gd name="T53" fmla="*/ 10 h 10"/>
                  <a:gd name="T54" fmla="*/ 8 w 10"/>
                  <a:gd name="T55" fmla="*/ 10 h 10"/>
                  <a:gd name="T56" fmla="*/ 10 w 10"/>
                  <a:gd name="T57" fmla="*/ 10 h 10"/>
                  <a:gd name="T58" fmla="*/ 10 w 10"/>
                  <a:gd name="T59" fmla="*/ 8 h 10"/>
                  <a:gd name="T60" fmla="*/ 10 w 10"/>
                  <a:gd name="T61" fmla="*/ 8 h 10"/>
                  <a:gd name="T62" fmla="*/ 10 w 10"/>
                  <a:gd name="T63" fmla="*/ 7 h 10"/>
                  <a:gd name="T64" fmla="*/ 10 w 10"/>
                  <a:gd name="T65" fmla="*/ 5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
                  <a:gd name="T100" fmla="*/ 0 h 10"/>
                  <a:gd name="T101" fmla="*/ 10 w 10"/>
                  <a:gd name="T102" fmla="*/ 10 h 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 h="10">
                    <a:moveTo>
                      <a:pt x="10" y="5"/>
                    </a:moveTo>
                    <a:lnTo>
                      <a:pt x="10" y="5"/>
                    </a:lnTo>
                    <a:lnTo>
                      <a:pt x="10" y="3"/>
                    </a:lnTo>
                    <a:lnTo>
                      <a:pt x="10" y="2"/>
                    </a:lnTo>
                    <a:lnTo>
                      <a:pt x="8" y="2"/>
                    </a:lnTo>
                    <a:lnTo>
                      <a:pt x="7" y="0"/>
                    </a:lnTo>
                    <a:lnTo>
                      <a:pt x="5" y="0"/>
                    </a:lnTo>
                    <a:lnTo>
                      <a:pt x="3" y="2"/>
                    </a:lnTo>
                    <a:lnTo>
                      <a:pt x="2" y="2"/>
                    </a:lnTo>
                    <a:lnTo>
                      <a:pt x="2" y="3"/>
                    </a:lnTo>
                    <a:lnTo>
                      <a:pt x="0" y="5"/>
                    </a:lnTo>
                    <a:lnTo>
                      <a:pt x="0" y="7"/>
                    </a:lnTo>
                    <a:lnTo>
                      <a:pt x="2" y="8"/>
                    </a:lnTo>
                    <a:lnTo>
                      <a:pt x="2" y="10"/>
                    </a:lnTo>
                    <a:lnTo>
                      <a:pt x="3" y="10"/>
                    </a:lnTo>
                    <a:lnTo>
                      <a:pt x="5" y="10"/>
                    </a:lnTo>
                    <a:lnTo>
                      <a:pt x="7" y="10"/>
                    </a:lnTo>
                    <a:lnTo>
                      <a:pt x="8" y="10"/>
                    </a:lnTo>
                    <a:lnTo>
                      <a:pt x="10" y="10"/>
                    </a:lnTo>
                    <a:lnTo>
                      <a:pt x="10" y="8"/>
                    </a:lnTo>
                    <a:lnTo>
                      <a:pt x="10" y="7"/>
                    </a:lnTo>
                    <a:lnTo>
                      <a:pt x="10" y="5"/>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2" name="Freeform 464"/>
              <p:cNvSpPr>
                <a:spLocks/>
              </p:cNvSpPr>
              <p:nvPr/>
            </p:nvSpPr>
            <p:spPr bwMode="auto">
              <a:xfrm>
                <a:off x="2029" y="2943"/>
                <a:ext cx="5" cy="5"/>
              </a:xfrm>
              <a:custGeom>
                <a:avLst/>
                <a:gdLst>
                  <a:gd name="T0" fmla="*/ 5 w 5"/>
                  <a:gd name="T1" fmla="*/ 2 h 5"/>
                  <a:gd name="T2" fmla="*/ 5 w 5"/>
                  <a:gd name="T3" fmla="*/ 2 h 5"/>
                  <a:gd name="T4" fmla="*/ 5 w 5"/>
                  <a:gd name="T5" fmla="*/ 2 h 5"/>
                  <a:gd name="T6" fmla="*/ 5 w 5"/>
                  <a:gd name="T7" fmla="*/ 2 h 5"/>
                  <a:gd name="T8" fmla="*/ 4 w 5"/>
                  <a:gd name="T9" fmla="*/ 0 h 5"/>
                  <a:gd name="T10" fmla="*/ 4 w 5"/>
                  <a:gd name="T11" fmla="*/ 0 h 5"/>
                  <a:gd name="T12" fmla="*/ 4 w 5"/>
                  <a:gd name="T13" fmla="*/ 0 h 5"/>
                  <a:gd name="T14" fmla="*/ 4 w 5"/>
                  <a:gd name="T15" fmla="*/ 0 h 5"/>
                  <a:gd name="T16" fmla="*/ 2 w 5"/>
                  <a:gd name="T17" fmla="*/ 0 h 5"/>
                  <a:gd name="T18" fmla="*/ 2 w 5"/>
                  <a:gd name="T19" fmla="*/ 0 h 5"/>
                  <a:gd name="T20" fmla="*/ 2 w 5"/>
                  <a:gd name="T21" fmla="*/ 0 h 5"/>
                  <a:gd name="T22" fmla="*/ 2 w 5"/>
                  <a:gd name="T23" fmla="*/ 0 h 5"/>
                  <a:gd name="T24" fmla="*/ 0 w 5"/>
                  <a:gd name="T25" fmla="*/ 0 h 5"/>
                  <a:gd name="T26" fmla="*/ 0 w 5"/>
                  <a:gd name="T27" fmla="*/ 2 h 5"/>
                  <a:gd name="T28" fmla="*/ 0 w 5"/>
                  <a:gd name="T29" fmla="*/ 2 h 5"/>
                  <a:gd name="T30" fmla="*/ 0 w 5"/>
                  <a:gd name="T31" fmla="*/ 2 h 5"/>
                  <a:gd name="T32" fmla="*/ 0 w 5"/>
                  <a:gd name="T33" fmla="*/ 2 h 5"/>
                  <a:gd name="T34" fmla="*/ 0 w 5"/>
                  <a:gd name="T35" fmla="*/ 4 h 5"/>
                  <a:gd name="T36" fmla="*/ 0 w 5"/>
                  <a:gd name="T37" fmla="*/ 4 h 5"/>
                  <a:gd name="T38" fmla="*/ 0 w 5"/>
                  <a:gd name="T39" fmla="*/ 4 h 5"/>
                  <a:gd name="T40" fmla="*/ 0 w 5"/>
                  <a:gd name="T41" fmla="*/ 4 h 5"/>
                  <a:gd name="T42" fmla="*/ 2 w 5"/>
                  <a:gd name="T43" fmla="*/ 5 h 5"/>
                  <a:gd name="T44" fmla="*/ 2 w 5"/>
                  <a:gd name="T45" fmla="*/ 5 h 5"/>
                  <a:gd name="T46" fmla="*/ 2 w 5"/>
                  <a:gd name="T47" fmla="*/ 5 h 5"/>
                  <a:gd name="T48" fmla="*/ 2 w 5"/>
                  <a:gd name="T49" fmla="*/ 5 h 5"/>
                  <a:gd name="T50" fmla="*/ 4 w 5"/>
                  <a:gd name="T51" fmla="*/ 5 h 5"/>
                  <a:gd name="T52" fmla="*/ 4 w 5"/>
                  <a:gd name="T53" fmla="*/ 5 h 5"/>
                  <a:gd name="T54" fmla="*/ 4 w 5"/>
                  <a:gd name="T55" fmla="*/ 5 h 5"/>
                  <a:gd name="T56" fmla="*/ 4 w 5"/>
                  <a:gd name="T57" fmla="*/ 4 h 5"/>
                  <a:gd name="T58" fmla="*/ 5 w 5"/>
                  <a:gd name="T59" fmla="*/ 4 h 5"/>
                  <a:gd name="T60" fmla="*/ 5 w 5"/>
                  <a:gd name="T61" fmla="*/ 4 h 5"/>
                  <a:gd name="T62" fmla="*/ 5 w 5"/>
                  <a:gd name="T63" fmla="*/ 4 h 5"/>
                  <a:gd name="T64" fmla="*/ 5 w 5"/>
                  <a:gd name="T65" fmla="*/ 2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5"/>
                  <a:gd name="T101" fmla="*/ 5 w 5"/>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5">
                    <a:moveTo>
                      <a:pt x="5" y="2"/>
                    </a:moveTo>
                    <a:lnTo>
                      <a:pt x="5" y="2"/>
                    </a:lnTo>
                    <a:lnTo>
                      <a:pt x="4" y="0"/>
                    </a:lnTo>
                    <a:lnTo>
                      <a:pt x="2" y="0"/>
                    </a:lnTo>
                    <a:lnTo>
                      <a:pt x="0" y="0"/>
                    </a:lnTo>
                    <a:lnTo>
                      <a:pt x="0" y="2"/>
                    </a:lnTo>
                    <a:lnTo>
                      <a:pt x="0" y="4"/>
                    </a:lnTo>
                    <a:lnTo>
                      <a:pt x="2" y="5"/>
                    </a:lnTo>
                    <a:lnTo>
                      <a:pt x="4" y="5"/>
                    </a:lnTo>
                    <a:lnTo>
                      <a:pt x="4" y="4"/>
                    </a:lnTo>
                    <a:lnTo>
                      <a:pt x="5" y="4"/>
                    </a:lnTo>
                    <a:lnTo>
                      <a:pt x="5"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3" name="Freeform 465"/>
              <p:cNvSpPr>
                <a:spLocks/>
              </p:cNvSpPr>
              <p:nvPr/>
            </p:nvSpPr>
            <p:spPr bwMode="auto">
              <a:xfrm>
                <a:off x="1398" y="2866"/>
                <a:ext cx="1266" cy="165"/>
              </a:xfrm>
              <a:custGeom>
                <a:avLst/>
                <a:gdLst>
                  <a:gd name="T0" fmla="*/ 40 w 1266"/>
                  <a:gd name="T1" fmla="*/ 159 h 165"/>
                  <a:gd name="T2" fmla="*/ 33 w 1266"/>
                  <a:gd name="T3" fmla="*/ 150 h 165"/>
                  <a:gd name="T4" fmla="*/ 22 w 1266"/>
                  <a:gd name="T5" fmla="*/ 145 h 165"/>
                  <a:gd name="T6" fmla="*/ 7 w 1266"/>
                  <a:gd name="T7" fmla="*/ 145 h 165"/>
                  <a:gd name="T8" fmla="*/ 20 w 1266"/>
                  <a:gd name="T9" fmla="*/ 134 h 165"/>
                  <a:gd name="T10" fmla="*/ 60 w 1266"/>
                  <a:gd name="T11" fmla="*/ 107 h 165"/>
                  <a:gd name="T12" fmla="*/ 100 w 1266"/>
                  <a:gd name="T13" fmla="*/ 81 h 165"/>
                  <a:gd name="T14" fmla="*/ 141 w 1266"/>
                  <a:gd name="T15" fmla="*/ 59 h 165"/>
                  <a:gd name="T16" fmla="*/ 169 w 1266"/>
                  <a:gd name="T17" fmla="*/ 48 h 165"/>
                  <a:gd name="T18" fmla="*/ 186 w 1266"/>
                  <a:gd name="T19" fmla="*/ 43 h 165"/>
                  <a:gd name="T20" fmla="*/ 203 w 1266"/>
                  <a:gd name="T21" fmla="*/ 34 h 165"/>
                  <a:gd name="T22" fmla="*/ 218 w 1266"/>
                  <a:gd name="T23" fmla="*/ 29 h 165"/>
                  <a:gd name="T24" fmla="*/ 256 w 1266"/>
                  <a:gd name="T25" fmla="*/ 18 h 165"/>
                  <a:gd name="T26" fmla="*/ 312 w 1266"/>
                  <a:gd name="T27" fmla="*/ 5 h 165"/>
                  <a:gd name="T28" fmla="*/ 366 w 1266"/>
                  <a:gd name="T29" fmla="*/ 0 h 165"/>
                  <a:gd name="T30" fmla="*/ 422 w 1266"/>
                  <a:gd name="T31" fmla="*/ 3 h 165"/>
                  <a:gd name="T32" fmla="*/ 480 w 1266"/>
                  <a:gd name="T33" fmla="*/ 13 h 165"/>
                  <a:gd name="T34" fmla="*/ 532 w 1266"/>
                  <a:gd name="T35" fmla="*/ 31 h 165"/>
                  <a:gd name="T36" fmla="*/ 583 w 1266"/>
                  <a:gd name="T37" fmla="*/ 51 h 165"/>
                  <a:gd name="T38" fmla="*/ 621 w 1266"/>
                  <a:gd name="T39" fmla="*/ 61 h 165"/>
                  <a:gd name="T40" fmla="*/ 650 w 1266"/>
                  <a:gd name="T41" fmla="*/ 66 h 165"/>
                  <a:gd name="T42" fmla="*/ 716 w 1266"/>
                  <a:gd name="T43" fmla="*/ 66 h 165"/>
                  <a:gd name="T44" fmla="*/ 824 w 1266"/>
                  <a:gd name="T45" fmla="*/ 67 h 165"/>
                  <a:gd name="T46" fmla="*/ 930 w 1266"/>
                  <a:gd name="T47" fmla="*/ 67 h 165"/>
                  <a:gd name="T48" fmla="*/ 1010 w 1266"/>
                  <a:gd name="T49" fmla="*/ 59 h 165"/>
                  <a:gd name="T50" fmla="*/ 1063 w 1266"/>
                  <a:gd name="T51" fmla="*/ 49 h 165"/>
                  <a:gd name="T52" fmla="*/ 1102 w 1266"/>
                  <a:gd name="T53" fmla="*/ 39 h 165"/>
                  <a:gd name="T54" fmla="*/ 1125 w 1266"/>
                  <a:gd name="T55" fmla="*/ 38 h 165"/>
                  <a:gd name="T56" fmla="*/ 1158 w 1266"/>
                  <a:gd name="T57" fmla="*/ 41 h 165"/>
                  <a:gd name="T58" fmla="*/ 1201 w 1266"/>
                  <a:gd name="T59" fmla="*/ 54 h 165"/>
                  <a:gd name="T60" fmla="*/ 1244 w 1266"/>
                  <a:gd name="T61" fmla="*/ 71 h 165"/>
                  <a:gd name="T62" fmla="*/ 1258 w 1266"/>
                  <a:gd name="T63" fmla="*/ 81 h 165"/>
                  <a:gd name="T64" fmla="*/ 1238 w 1266"/>
                  <a:gd name="T65" fmla="*/ 87 h 165"/>
                  <a:gd name="T66" fmla="*/ 1220 w 1266"/>
                  <a:gd name="T67" fmla="*/ 97 h 165"/>
                  <a:gd name="T68" fmla="*/ 1206 w 1266"/>
                  <a:gd name="T69" fmla="*/ 111 h 165"/>
                  <a:gd name="T70" fmla="*/ 1183 w 1266"/>
                  <a:gd name="T71" fmla="*/ 114 h 165"/>
                  <a:gd name="T72" fmla="*/ 1146 w 1266"/>
                  <a:gd name="T73" fmla="*/ 107 h 165"/>
                  <a:gd name="T74" fmla="*/ 1090 w 1266"/>
                  <a:gd name="T75" fmla="*/ 104 h 165"/>
                  <a:gd name="T76" fmla="*/ 1014 w 1266"/>
                  <a:gd name="T77" fmla="*/ 111 h 165"/>
                  <a:gd name="T78" fmla="*/ 937 w 1266"/>
                  <a:gd name="T79" fmla="*/ 122 h 165"/>
                  <a:gd name="T80" fmla="*/ 871 w 1266"/>
                  <a:gd name="T81" fmla="*/ 129 h 165"/>
                  <a:gd name="T82" fmla="*/ 812 w 1266"/>
                  <a:gd name="T83" fmla="*/ 127 h 165"/>
                  <a:gd name="T84" fmla="*/ 754 w 1266"/>
                  <a:gd name="T85" fmla="*/ 124 h 165"/>
                  <a:gd name="T86" fmla="*/ 695 w 1266"/>
                  <a:gd name="T87" fmla="*/ 124 h 165"/>
                  <a:gd name="T88" fmla="*/ 661 w 1266"/>
                  <a:gd name="T89" fmla="*/ 127 h 165"/>
                  <a:gd name="T90" fmla="*/ 651 w 1266"/>
                  <a:gd name="T91" fmla="*/ 132 h 165"/>
                  <a:gd name="T92" fmla="*/ 641 w 1266"/>
                  <a:gd name="T93" fmla="*/ 135 h 165"/>
                  <a:gd name="T94" fmla="*/ 633 w 1266"/>
                  <a:gd name="T95" fmla="*/ 137 h 165"/>
                  <a:gd name="T96" fmla="*/ 616 w 1266"/>
                  <a:gd name="T97" fmla="*/ 129 h 165"/>
                  <a:gd name="T98" fmla="*/ 593 w 1266"/>
                  <a:gd name="T99" fmla="*/ 114 h 165"/>
                  <a:gd name="T100" fmla="*/ 568 w 1266"/>
                  <a:gd name="T101" fmla="*/ 101 h 165"/>
                  <a:gd name="T102" fmla="*/ 542 w 1266"/>
                  <a:gd name="T103" fmla="*/ 91 h 165"/>
                  <a:gd name="T104" fmla="*/ 520 w 1266"/>
                  <a:gd name="T105" fmla="*/ 82 h 165"/>
                  <a:gd name="T106" fmla="*/ 498 w 1266"/>
                  <a:gd name="T107" fmla="*/ 76 h 165"/>
                  <a:gd name="T108" fmla="*/ 479 w 1266"/>
                  <a:gd name="T109" fmla="*/ 71 h 165"/>
                  <a:gd name="T110" fmla="*/ 459 w 1266"/>
                  <a:gd name="T111" fmla="*/ 66 h 165"/>
                  <a:gd name="T112" fmla="*/ 429 w 1266"/>
                  <a:gd name="T113" fmla="*/ 59 h 165"/>
                  <a:gd name="T114" fmla="*/ 390 w 1266"/>
                  <a:gd name="T115" fmla="*/ 54 h 165"/>
                  <a:gd name="T116" fmla="*/ 352 w 1266"/>
                  <a:gd name="T117" fmla="*/ 53 h 165"/>
                  <a:gd name="T118" fmla="*/ 314 w 1266"/>
                  <a:gd name="T119" fmla="*/ 53 h 165"/>
                  <a:gd name="T120" fmla="*/ 40 w 1266"/>
                  <a:gd name="T121" fmla="*/ 165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6"/>
                  <a:gd name="T184" fmla="*/ 0 h 165"/>
                  <a:gd name="T185" fmla="*/ 1266 w 1266"/>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6" h="165">
                    <a:moveTo>
                      <a:pt x="40" y="165"/>
                    </a:moveTo>
                    <a:lnTo>
                      <a:pt x="40" y="159"/>
                    </a:lnTo>
                    <a:lnTo>
                      <a:pt x="38" y="154"/>
                    </a:lnTo>
                    <a:lnTo>
                      <a:pt x="33" y="150"/>
                    </a:lnTo>
                    <a:lnTo>
                      <a:pt x="28" y="147"/>
                    </a:lnTo>
                    <a:lnTo>
                      <a:pt x="22" y="145"/>
                    </a:lnTo>
                    <a:lnTo>
                      <a:pt x="15" y="144"/>
                    </a:lnTo>
                    <a:lnTo>
                      <a:pt x="7" y="145"/>
                    </a:lnTo>
                    <a:lnTo>
                      <a:pt x="0" y="147"/>
                    </a:lnTo>
                    <a:lnTo>
                      <a:pt x="20" y="134"/>
                    </a:lnTo>
                    <a:lnTo>
                      <a:pt x="40" y="121"/>
                    </a:lnTo>
                    <a:lnTo>
                      <a:pt x="60" y="107"/>
                    </a:lnTo>
                    <a:lnTo>
                      <a:pt x="80" y="94"/>
                    </a:lnTo>
                    <a:lnTo>
                      <a:pt x="100" y="81"/>
                    </a:lnTo>
                    <a:lnTo>
                      <a:pt x="120" y="69"/>
                    </a:lnTo>
                    <a:lnTo>
                      <a:pt x="141" y="59"/>
                    </a:lnTo>
                    <a:lnTo>
                      <a:pt x="163" y="51"/>
                    </a:lnTo>
                    <a:lnTo>
                      <a:pt x="169" y="48"/>
                    </a:lnTo>
                    <a:lnTo>
                      <a:pt x="178" y="44"/>
                    </a:lnTo>
                    <a:lnTo>
                      <a:pt x="186" y="43"/>
                    </a:lnTo>
                    <a:lnTo>
                      <a:pt x="194" y="38"/>
                    </a:lnTo>
                    <a:lnTo>
                      <a:pt x="203" y="34"/>
                    </a:lnTo>
                    <a:lnTo>
                      <a:pt x="211" y="31"/>
                    </a:lnTo>
                    <a:lnTo>
                      <a:pt x="218" y="29"/>
                    </a:lnTo>
                    <a:lnTo>
                      <a:pt x="224" y="26"/>
                    </a:lnTo>
                    <a:lnTo>
                      <a:pt x="256" y="18"/>
                    </a:lnTo>
                    <a:lnTo>
                      <a:pt x="284" y="9"/>
                    </a:lnTo>
                    <a:lnTo>
                      <a:pt x="312" y="5"/>
                    </a:lnTo>
                    <a:lnTo>
                      <a:pt x="339" y="1"/>
                    </a:lnTo>
                    <a:lnTo>
                      <a:pt x="366" y="0"/>
                    </a:lnTo>
                    <a:lnTo>
                      <a:pt x="394" y="1"/>
                    </a:lnTo>
                    <a:lnTo>
                      <a:pt x="422" y="3"/>
                    </a:lnTo>
                    <a:lnTo>
                      <a:pt x="452" y="8"/>
                    </a:lnTo>
                    <a:lnTo>
                      <a:pt x="480" y="13"/>
                    </a:lnTo>
                    <a:lnTo>
                      <a:pt x="507" y="21"/>
                    </a:lnTo>
                    <a:lnTo>
                      <a:pt x="532" y="31"/>
                    </a:lnTo>
                    <a:lnTo>
                      <a:pt x="557" y="41"/>
                    </a:lnTo>
                    <a:lnTo>
                      <a:pt x="583" y="51"/>
                    </a:lnTo>
                    <a:lnTo>
                      <a:pt x="608" y="59"/>
                    </a:lnTo>
                    <a:lnTo>
                      <a:pt x="621" y="61"/>
                    </a:lnTo>
                    <a:lnTo>
                      <a:pt x="635" y="64"/>
                    </a:lnTo>
                    <a:lnTo>
                      <a:pt x="650" y="66"/>
                    </a:lnTo>
                    <a:lnTo>
                      <a:pt x="663" y="66"/>
                    </a:lnTo>
                    <a:lnTo>
                      <a:pt x="716" y="66"/>
                    </a:lnTo>
                    <a:lnTo>
                      <a:pt x="771" y="67"/>
                    </a:lnTo>
                    <a:lnTo>
                      <a:pt x="824" y="67"/>
                    </a:lnTo>
                    <a:lnTo>
                      <a:pt x="877" y="69"/>
                    </a:lnTo>
                    <a:lnTo>
                      <a:pt x="930" y="67"/>
                    </a:lnTo>
                    <a:lnTo>
                      <a:pt x="984" y="63"/>
                    </a:lnTo>
                    <a:lnTo>
                      <a:pt x="1010" y="59"/>
                    </a:lnTo>
                    <a:lnTo>
                      <a:pt x="1037" y="54"/>
                    </a:lnTo>
                    <a:lnTo>
                      <a:pt x="1063" y="49"/>
                    </a:lnTo>
                    <a:lnTo>
                      <a:pt x="1090" y="43"/>
                    </a:lnTo>
                    <a:lnTo>
                      <a:pt x="1102" y="39"/>
                    </a:lnTo>
                    <a:lnTo>
                      <a:pt x="1113" y="38"/>
                    </a:lnTo>
                    <a:lnTo>
                      <a:pt x="1125" y="38"/>
                    </a:lnTo>
                    <a:lnTo>
                      <a:pt x="1135" y="38"/>
                    </a:lnTo>
                    <a:lnTo>
                      <a:pt x="1158" y="41"/>
                    </a:lnTo>
                    <a:lnTo>
                      <a:pt x="1180" y="48"/>
                    </a:lnTo>
                    <a:lnTo>
                      <a:pt x="1201" y="54"/>
                    </a:lnTo>
                    <a:lnTo>
                      <a:pt x="1223" y="63"/>
                    </a:lnTo>
                    <a:lnTo>
                      <a:pt x="1244" y="71"/>
                    </a:lnTo>
                    <a:lnTo>
                      <a:pt x="1266" y="77"/>
                    </a:lnTo>
                    <a:lnTo>
                      <a:pt x="1258" y="81"/>
                    </a:lnTo>
                    <a:lnTo>
                      <a:pt x="1248" y="84"/>
                    </a:lnTo>
                    <a:lnTo>
                      <a:pt x="1238" y="87"/>
                    </a:lnTo>
                    <a:lnTo>
                      <a:pt x="1228" y="91"/>
                    </a:lnTo>
                    <a:lnTo>
                      <a:pt x="1220" y="97"/>
                    </a:lnTo>
                    <a:lnTo>
                      <a:pt x="1213" y="104"/>
                    </a:lnTo>
                    <a:lnTo>
                      <a:pt x="1206" y="111"/>
                    </a:lnTo>
                    <a:lnTo>
                      <a:pt x="1201" y="121"/>
                    </a:lnTo>
                    <a:lnTo>
                      <a:pt x="1183" y="114"/>
                    </a:lnTo>
                    <a:lnTo>
                      <a:pt x="1165" y="111"/>
                    </a:lnTo>
                    <a:lnTo>
                      <a:pt x="1146" y="107"/>
                    </a:lnTo>
                    <a:lnTo>
                      <a:pt x="1128" y="104"/>
                    </a:lnTo>
                    <a:lnTo>
                      <a:pt x="1090" y="104"/>
                    </a:lnTo>
                    <a:lnTo>
                      <a:pt x="1052" y="106"/>
                    </a:lnTo>
                    <a:lnTo>
                      <a:pt x="1014" y="111"/>
                    </a:lnTo>
                    <a:lnTo>
                      <a:pt x="975" y="117"/>
                    </a:lnTo>
                    <a:lnTo>
                      <a:pt x="937" y="122"/>
                    </a:lnTo>
                    <a:lnTo>
                      <a:pt x="899" y="127"/>
                    </a:lnTo>
                    <a:lnTo>
                      <a:pt x="871" y="129"/>
                    </a:lnTo>
                    <a:lnTo>
                      <a:pt x="841" y="129"/>
                    </a:lnTo>
                    <a:lnTo>
                      <a:pt x="812" y="127"/>
                    </a:lnTo>
                    <a:lnTo>
                      <a:pt x="783" y="125"/>
                    </a:lnTo>
                    <a:lnTo>
                      <a:pt x="754" y="124"/>
                    </a:lnTo>
                    <a:lnTo>
                      <a:pt x="724" y="124"/>
                    </a:lnTo>
                    <a:lnTo>
                      <a:pt x="695" y="124"/>
                    </a:lnTo>
                    <a:lnTo>
                      <a:pt x="665" y="127"/>
                    </a:lnTo>
                    <a:lnTo>
                      <a:pt x="661" y="127"/>
                    </a:lnTo>
                    <a:lnTo>
                      <a:pt x="656" y="130"/>
                    </a:lnTo>
                    <a:lnTo>
                      <a:pt x="651" y="132"/>
                    </a:lnTo>
                    <a:lnTo>
                      <a:pt x="646" y="134"/>
                    </a:lnTo>
                    <a:lnTo>
                      <a:pt x="641" y="135"/>
                    </a:lnTo>
                    <a:lnTo>
                      <a:pt x="636" y="137"/>
                    </a:lnTo>
                    <a:lnTo>
                      <a:pt x="633" y="137"/>
                    </a:lnTo>
                    <a:lnTo>
                      <a:pt x="630" y="135"/>
                    </a:lnTo>
                    <a:lnTo>
                      <a:pt x="616" y="129"/>
                    </a:lnTo>
                    <a:lnTo>
                      <a:pt x="605" y="121"/>
                    </a:lnTo>
                    <a:lnTo>
                      <a:pt x="593" y="114"/>
                    </a:lnTo>
                    <a:lnTo>
                      <a:pt x="580" y="107"/>
                    </a:lnTo>
                    <a:lnTo>
                      <a:pt x="568" y="101"/>
                    </a:lnTo>
                    <a:lnTo>
                      <a:pt x="555" y="96"/>
                    </a:lnTo>
                    <a:lnTo>
                      <a:pt x="542" y="91"/>
                    </a:lnTo>
                    <a:lnTo>
                      <a:pt x="530" y="86"/>
                    </a:lnTo>
                    <a:lnTo>
                      <a:pt x="520" y="82"/>
                    </a:lnTo>
                    <a:lnTo>
                      <a:pt x="508" y="79"/>
                    </a:lnTo>
                    <a:lnTo>
                      <a:pt x="498" y="76"/>
                    </a:lnTo>
                    <a:lnTo>
                      <a:pt x="488" y="72"/>
                    </a:lnTo>
                    <a:lnTo>
                      <a:pt x="479" y="71"/>
                    </a:lnTo>
                    <a:lnTo>
                      <a:pt x="469" y="67"/>
                    </a:lnTo>
                    <a:lnTo>
                      <a:pt x="459" y="66"/>
                    </a:lnTo>
                    <a:lnTo>
                      <a:pt x="447" y="63"/>
                    </a:lnTo>
                    <a:lnTo>
                      <a:pt x="429" y="59"/>
                    </a:lnTo>
                    <a:lnTo>
                      <a:pt x="409" y="56"/>
                    </a:lnTo>
                    <a:lnTo>
                      <a:pt x="390" y="54"/>
                    </a:lnTo>
                    <a:lnTo>
                      <a:pt x="371" y="53"/>
                    </a:lnTo>
                    <a:lnTo>
                      <a:pt x="352" y="53"/>
                    </a:lnTo>
                    <a:lnTo>
                      <a:pt x="334" y="53"/>
                    </a:lnTo>
                    <a:lnTo>
                      <a:pt x="314" y="53"/>
                    </a:lnTo>
                    <a:lnTo>
                      <a:pt x="296" y="56"/>
                    </a:lnTo>
                    <a:lnTo>
                      <a:pt x="40" y="165"/>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4" name="Freeform 466"/>
              <p:cNvSpPr>
                <a:spLocks/>
              </p:cNvSpPr>
              <p:nvPr/>
            </p:nvSpPr>
            <p:spPr bwMode="auto">
              <a:xfrm>
                <a:off x="2004" y="2995"/>
                <a:ext cx="37" cy="417"/>
              </a:xfrm>
              <a:custGeom>
                <a:avLst/>
                <a:gdLst>
                  <a:gd name="T0" fmla="*/ 30 w 37"/>
                  <a:gd name="T1" fmla="*/ 0 h 417"/>
                  <a:gd name="T2" fmla="*/ 25 w 37"/>
                  <a:gd name="T3" fmla="*/ 8 h 417"/>
                  <a:gd name="T4" fmla="*/ 20 w 37"/>
                  <a:gd name="T5" fmla="*/ 18 h 417"/>
                  <a:gd name="T6" fmla="*/ 15 w 37"/>
                  <a:gd name="T7" fmla="*/ 33 h 417"/>
                  <a:gd name="T8" fmla="*/ 12 w 37"/>
                  <a:gd name="T9" fmla="*/ 50 h 417"/>
                  <a:gd name="T10" fmla="*/ 9 w 37"/>
                  <a:gd name="T11" fmla="*/ 69 h 417"/>
                  <a:gd name="T12" fmla="*/ 5 w 37"/>
                  <a:gd name="T13" fmla="*/ 91 h 417"/>
                  <a:gd name="T14" fmla="*/ 2 w 37"/>
                  <a:gd name="T15" fmla="*/ 116 h 417"/>
                  <a:gd name="T16" fmla="*/ 2 w 37"/>
                  <a:gd name="T17" fmla="*/ 144 h 417"/>
                  <a:gd name="T18" fmla="*/ 0 w 37"/>
                  <a:gd name="T19" fmla="*/ 172 h 417"/>
                  <a:gd name="T20" fmla="*/ 2 w 37"/>
                  <a:gd name="T21" fmla="*/ 204 h 417"/>
                  <a:gd name="T22" fmla="*/ 4 w 37"/>
                  <a:gd name="T23" fmla="*/ 235 h 417"/>
                  <a:gd name="T24" fmla="*/ 7 w 37"/>
                  <a:gd name="T25" fmla="*/ 270 h 417"/>
                  <a:gd name="T26" fmla="*/ 12 w 37"/>
                  <a:gd name="T27" fmla="*/ 305 h 417"/>
                  <a:gd name="T28" fmla="*/ 19 w 37"/>
                  <a:gd name="T29" fmla="*/ 341 h 417"/>
                  <a:gd name="T30" fmla="*/ 27 w 37"/>
                  <a:gd name="T31" fmla="*/ 379 h 417"/>
                  <a:gd name="T32" fmla="*/ 37 w 37"/>
                  <a:gd name="T33" fmla="*/ 417 h 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17"/>
                  <a:gd name="T53" fmla="*/ 37 w 37"/>
                  <a:gd name="T54" fmla="*/ 417 h 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17">
                    <a:moveTo>
                      <a:pt x="30" y="0"/>
                    </a:moveTo>
                    <a:lnTo>
                      <a:pt x="25" y="8"/>
                    </a:lnTo>
                    <a:lnTo>
                      <a:pt x="20" y="18"/>
                    </a:lnTo>
                    <a:lnTo>
                      <a:pt x="15" y="33"/>
                    </a:lnTo>
                    <a:lnTo>
                      <a:pt x="12" y="50"/>
                    </a:lnTo>
                    <a:lnTo>
                      <a:pt x="9" y="69"/>
                    </a:lnTo>
                    <a:lnTo>
                      <a:pt x="5" y="91"/>
                    </a:lnTo>
                    <a:lnTo>
                      <a:pt x="2" y="116"/>
                    </a:lnTo>
                    <a:lnTo>
                      <a:pt x="2" y="144"/>
                    </a:lnTo>
                    <a:lnTo>
                      <a:pt x="0" y="172"/>
                    </a:lnTo>
                    <a:lnTo>
                      <a:pt x="2" y="204"/>
                    </a:lnTo>
                    <a:lnTo>
                      <a:pt x="4" y="235"/>
                    </a:lnTo>
                    <a:lnTo>
                      <a:pt x="7" y="270"/>
                    </a:lnTo>
                    <a:lnTo>
                      <a:pt x="12" y="305"/>
                    </a:lnTo>
                    <a:lnTo>
                      <a:pt x="19" y="341"/>
                    </a:lnTo>
                    <a:lnTo>
                      <a:pt x="27" y="379"/>
                    </a:lnTo>
                    <a:lnTo>
                      <a:pt x="37" y="417"/>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5" name="Freeform 467"/>
              <p:cNvSpPr>
                <a:spLocks/>
              </p:cNvSpPr>
              <p:nvPr/>
            </p:nvSpPr>
            <p:spPr bwMode="auto">
              <a:xfrm>
                <a:off x="1400" y="2854"/>
                <a:ext cx="1269" cy="164"/>
              </a:xfrm>
              <a:custGeom>
                <a:avLst/>
                <a:gdLst>
                  <a:gd name="T0" fmla="*/ 1244 w 1269"/>
                  <a:gd name="T1" fmla="*/ 88 h 164"/>
                  <a:gd name="T2" fmla="*/ 1201 w 1269"/>
                  <a:gd name="T3" fmla="*/ 71 h 164"/>
                  <a:gd name="T4" fmla="*/ 1156 w 1269"/>
                  <a:gd name="T5" fmla="*/ 58 h 164"/>
                  <a:gd name="T6" fmla="*/ 1123 w 1269"/>
                  <a:gd name="T7" fmla="*/ 55 h 164"/>
                  <a:gd name="T8" fmla="*/ 1101 w 1269"/>
                  <a:gd name="T9" fmla="*/ 56 h 164"/>
                  <a:gd name="T10" fmla="*/ 1063 w 1269"/>
                  <a:gd name="T11" fmla="*/ 66 h 164"/>
                  <a:gd name="T12" fmla="*/ 1010 w 1269"/>
                  <a:gd name="T13" fmla="*/ 76 h 164"/>
                  <a:gd name="T14" fmla="*/ 930 w 1269"/>
                  <a:gd name="T15" fmla="*/ 84 h 164"/>
                  <a:gd name="T16" fmla="*/ 824 w 1269"/>
                  <a:gd name="T17" fmla="*/ 84 h 164"/>
                  <a:gd name="T18" fmla="*/ 716 w 1269"/>
                  <a:gd name="T19" fmla="*/ 83 h 164"/>
                  <a:gd name="T20" fmla="*/ 648 w 1269"/>
                  <a:gd name="T21" fmla="*/ 83 h 164"/>
                  <a:gd name="T22" fmla="*/ 621 w 1269"/>
                  <a:gd name="T23" fmla="*/ 78 h 164"/>
                  <a:gd name="T24" fmla="*/ 581 w 1269"/>
                  <a:gd name="T25" fmla="*/ 68 h 164"/>
                  <a:gd name="T26" fmla="*/ 531 w 1269"/>
                  <a:gd name="T27" fmla="*/ 48 h 164"/>
                  <a:gd name="T28" fmla="*/ 478 w 1269"/>
                  <a:gd name="T29" fmla="*/ 30 h 164"/>
                  <a:gd name="T30" fmla="*/ 422 w 1269"/>
                  <a:gd name="T31" fmla="*/ 20 h 164"/>
                  <a:gd name="T32" fmla="*/ 365 w 1269"/>
                  <a:gd name="T33" fmla="*/ 17 h 164"/>
                  <a:gd name="T34" fmla="*/ 310 w 1269"/>
                  <a:gd name="T35" fmla="*/ 21 h 164"/>
                  <a:gd name="T36" fmla="*/ 254 w 1269"/>
                  <a:gd name="T37" fmla="*/ 35 h 164"/>
                  <a:gd name="T38" fmla="*/ 217 w 1269"/>
                  <a:gd name="T39" fmla="*/ 46 h 164"/>
                  <a:gd name="T40" fmla="*/ 202 w 1269"/>
                  <a:gd name="T41" fmla="*/ 51 h 164"/>
                  <a:gd name="T42" fmla="*/ 184 w 1269"/>
                  <a:gd name="T43" fmla="*/ 58 h 164"/>
                  <a:gd name="T44" fmla="*/ 169 w 1269"/>
                  <a:gd name="T45" fmla="*/ 65 h 164"/>
                  <a:gd name="T46" fmla="*/ 141 w 1269"/>
                  <a:gd name="T47" fmla="*/ 76 h 164"/>
                  <a:gd name="T48" fmla="*/ 99 w 1269"/>
                  <a:gd name="T49" fmla="*/ 98 h 164"/>
                  <a:gd name="T50" fmla="*/ 59 w 1269"/>
                  <a:gd name="T51" fmla="*/ 124 h 164"/>
                  <a:gd name="T52" fmla="*/ 20 w 1269"/>
                  <a:gd name="T53" fmla="*/ 151 h 164"/>
                  <a:gd name="T54" fmla="*/ 1 w 1269"/>
                  <a:gd name="T55" fmla="*/ 147 h 164"/>
                  <a:gd name="T56" fmla="*/ 41 w 1269"/>
                  <a:gd name="T57" fmla="*/ 121 h 164"/>
                  <a:gd name="T58" fmla="*/ 81 w 1269"/>
                  <a:gd name="T59" fmla="*/ 93 h 164"/>
                  <a:gd name="T60" fmla="*/ 123 w 1269"/>
                  <a:gd name="T61" fmla="*/ 70 h 164"/>
                  <a:gd name="T62" fmla="*/ 166 w 1269"/>
                  <a:gd name="T63" fmla="*/ 50 h 164"/>
                  <a:gd name="T64" fmla="*/ 179 w 1269"/>
                  <a:gd name="T65" fmla="*/ 45 h 164"/>
                  <a:gd name="T66" fmla="*/ 196 w 1269"/>
                  <a:gd name="T67" fmla="*/ 38 h 164"/>
                  <a:gd name="T68" fmla="*/ 212 w 1269"/>
                  <a:gd name="T69" fmla="*/ 31 h 164"/>
                  <a:gd name="T70" fmla="*/ 226 w 1269"/>
                  <a:gd name="T71" fmla="*/ 26 h 164"/>
                  <a:gd name="T72" fmla="*/ 285 w 1269"/>
                  <a:gd name="T73" fmla="*/ 10 h 164"/>
                  <a:gd name="T74" fmla="*/ 340 w 1269"/>
                  <a:gd name="T75" fmla="*/ 2 h 164"/>
                  <a:gd name="T76" fmla="*/ 395 w 1269"/>
                  <a:gd name="T77" fmla="*/ 0 h 164"/>
                  <a:gd name="T78" fmla="*/ 455 w 1269"/>
                  <a:gd name="T79" fmla="*/ 7 h 164"/>
                  <a:gd name="T80" fmla="*/ 508 w 1269"/>
                  <a:gd name="T81" fmla="*/ 21 h 164"/>
                  <a:gd name="T82" fmla="*/ 563 w 1269"/>
                  <a:gd name="T83" fmla="*/ 45 h 164"/>
                  <a:gd name="T84" fmla="*/ 616 w 1269"/>
                  <a:gd name="T85" fmla="*/ 65 h 164"/>
                  <a:gd name="T86" fmla="*/ 644 w 1269"/>
                  <a:gd name="T87" fmla="*/ 71 h 164"/>
                  <a:gd name="T88" fmla="*/ 673 w 1269"/>
                  <a:gd name="T89" fmla="*/ 73 h 164"/>
                  <a:gd name="T90" fmla="*/ 779 w 1269"/>
                  <a:gd name="T91" fmla="*/ 73 h 164"/>
                  <a:gd name="T92" fmla="*/ 884 w 1269"/>
                  <a:gd name="T93" fmla="*/ 71 h 164"/>
                  <a:gd name="T94" fmla="*/ 987 w 1269"/>
                  <a:gd name="T95" fmla="*/ 63 h 164"/>
                  <a:gd name="T96" fmla="*/ 1040 w 1269"/>
                  <a:gd name="T97" fmla="*/ 55 h 164"/>
                  <a:gd name="T98" fmla="*/ 1093 w 1269"/>
                  <a:gd name="T99" fmla="*/ 41 h 164"/>
                  <a:gd name="T100" fmla="*/ 1115 w 1269"/>
                  <a:gd name="T101" fmla="*/ 38 h 164"/>
                  <a:gd name="T102" fmla="*/ 1138 w 1269"/>
                  <a:gd name="T103" fmla="*/ 38 h 164"/>
                  <a:gd name="T104" fmla="*/ 1181 w 1269"/>
                  <a:gd name="T105" fmla="*/ 46 h 164"/>
                  <a:gd name="T106" fmla="*/ 1224 w 1269"/>
                  <a:gd name="T107" fmla="*/ 63 h 164"/>
                  <a:gd name="T108" fmla="*/ 1269 w 1269"/>
                  <a:gd name="T109" fmla="*/ 78 h 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9"/>
                  <a:gd name="T166" fmla="*/ 0 h 164"/>
                  <a:gd name="T167" fmla="*/ 1269 w 1269"/>
                  <a:gd name="T168" fmla="*/ 164 h 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9" h="164">
                    <a:moveTo>
                      <a:pt x="1266" y="94"/>
                    </a:moveTo>
                    <a:lnTo>
                      <a:pt x="1244" y="88"/>
                    </a:lnTo>
                    <a:lnTo>
                      <a:pt x="1223" y="79"/>
                    </a:lnTo>
                    <a:lnTo>
                      <a:pt x="1201" y="71"/>
                    </a:lnTo>
                    <a:lnTo>
                      <a:pt x="1179" y="65"/>
                    </a:lnTo>
                    <a:lnTo>
                      <a:pt x="1156" y="58"/>
                    </a:lnTo>
                    <a:lnTo>
                      <a:pt x="1134" y="55"/>
                    </a:lnTo>
                    <a:lnTo>
                      <a:pt x="1123" y="55"/>
                    </a:lnTo>
                    <a:lnTo>
                      <a:pt x="1113" y="55"/>
                    </a:lnTo>
                    <a:lnTo>
                      <a:pt x="1101" y="56"/>
                    </a:lnTo>
                    <a:lnTo>
                      <a:pt x="1090" y="60"/>
                    </a:lnTo>
                    <a:lnTo>
                      <a:pt x="1063" y="66"/>
                    </a:lnTo>
                    <a:lnTo>
                      <a:pt x="1036" y="71"/>
                    </a:lnTo>
                    <a:lnTo>
                      <a:pt x="1010" y="76"/>
                    </a:lnTo>
                    <a:lnTo>
                      <a:pt x="983" y="79"/>
                    </a:lnTo>
                    <a:lnTo>
                      <a:pt x="930" y="84"/>
                    </a:lnTo>
                    <a:lnTo>
                      <a:pt x="877" y="84"/>
                    </a:lnTo>
                    <a:lnTo>
                      <a:pt x="824" y="84"/>
                    </a:lnTo>
                    <a:lnTo>
                      <a:pt x="769" y="84"/>
                    </a:lnTo>
                    <a:lnTo>
                      <a:pt x="716" y="83"/>
                    </a:lnTo>
                    <a:lnTo>
                      <a:pt x="663" y="83"/>
                    </a:lnTo>
                    <a:lnTo>
                      <a:pt x="648" y="83"/>
                    </a:lnTo>
                    <a:lnTo>
                      <a:pt x="634" y="81"/>
                    </a:lnTo>
                    <a:lnTo>
                      <a:pt x="621" y="78"/>
                    </a:lnTo>
                    <a:lnTo>
                      <a:pt x="608" y="75"/>
                    </a:lnTo>
                    <a:lnTo>
                      <a:pt x="581" y="68"/>
                    </a:lnTo>
                    <a:lnTo>
                      <a:pt x="556" y="58"/>
                    </a:lnTo>
                    <a:lnTo>
                      <a:pt x="531" y="48"/>
                    </a:lnTo>
                    <a:lnTo>
                      <a:pt x="505" y="38"/>
                    </a:lnTo>
                    <a:lnTo>
                      <a:pt x="478" y="30"/>
                    </a:lnTo>
                    <a:lnTo>
                      <a:pt x="452" y="23"/>
                    </a:lnTo>
                    <a:lnTo>
                      <a:pt x="422" y="20"/>
                    </a:lnTo>
                    <a:lnTo>
                      <a:pt x="392" y="18"/>
                    </a:lnTo>
                    <a:lnTo>
                      <a:pt x="365" y="17"/>
                    </a:lnTo>
                    <a:lnTo>
                      <a:pt x="339" y="18"/>
                    </a:lnTo>
                    <a:lnTo>
                      <a:pt x="310" y="21"/>
                    </a:lnTo>
                    <a:lnTo>
                      <a:pt x="284" y="26"/>
                    </a:lnTo>
                    <a:lnTo>
                      <a:pt x="254" y="35"/>
                    </a:lnTo>
                    <a:lnTo>
                      <a:pt x="224" y="43"/>
                    </a:lnTo>
                    <a:lnTo>
                      <a:pt x="217" y="46"/>
                    </a:lnTo>
                    <a:lnTo>
                      <a:pt x="211" y="48"/>
                    </a:lnTo>
                    <a:lnTo>
                      <a:pt x="202" y="51"/>
                    </a:lnTo>
                    <a:lnTo>
                      <a:pt x="194" y="55"/>
                    </a:lnTo>
                    <a:lnTo>
                      <a:pt x="184" y="58"/>
                    </a:lnTo>
                    <a:lnTo>
                      <a:pt x="176" y="61"/>
                    </a:lnTo>
                    <a:lnTo>
                      <a:pt x="169" y="65"/>
                    </a:lnTo>
                    <a:lnTo>
                      <a:pt x="162" y="68"/>
                    </a:lnTo>
                    <a:lnTo>
                      <a:pt x="141" y="76"/>
                    </a:lnTo>
                    <a:lnTo>
                      <a:pt x="119" y="86"/>
                    </a:lnTo>
                    <a:lnTo>
                      <a:pt x="99" y="98"/>
                    </a:lnTo>
                    <a:lnTo>
                      <a:pt x="78" y="111"/>
                    </a:lnTo>
                    <a:lnTo>
                      <a:pt x="59" y="124"/>
                    </a:lnTo>
                    <a:lnTo>
                      <a:pt x="40" y="137"/>
                    </a:lnTo>
                    <a:lnTo>
                      <a:pt x="20" y="151"/>
                    </a:lnTo>
                    <a:lnTo>
                      <a:pt x="0" y="164"/>
                    </a:lnTo>
                    <a:lnTo>
                      <a:pt x="1" y="147"/>
                    </a:lnTo>
                    <a:lnTo>
                      <a:pt x="21" y="134"/>
                    </a:lnTo>
                    <a:lnTo>
                      <a:pt x="41" y="121"/>
                    </a:lnTo>
                    <a:lnTo>
                      <a:pt x="61" y="106"/>
                    </a:lnTo>
                    <a:lnTo>
                      <a:pt x="81" y="93"/>
                    </a:lnTo>
                    <a:lnTo>
                      <a:pt x="101" y="81"/>
                    </a:lnTo>
                    <a:lnTo>
                      <a:pt x="123" y="70"/>
                    </a:lnTo>
                    <a:lnTo>
                      <a:pt x="144" y="60"/>
                    </a:lnTo>
                    <a:lnTo>
                      <a:pt x="166" y="50"/>
                    </a:lnTo>
                    <a:lnTo>
                      <a:pt x="172" y="48"/>
                    </a:lnTo>
                    <a:lnTo>
                      <a:pt x="179" y="45"/>
                    </a:lnTo>
                    <a:lnTo>
                      <a:pt x="187" y="41"/>
                    </a:lnTo>
                    <a:lnTo>
                      <a:pt x="196" y="38"/>
                    </a:lnTo>
                    <a:lnTo>
                      <a:pt x="204" y="35"/>
                    </a:lnTo>
                    <a:lnTo>
                      <a:pt x="212" y="31"/>
                    </a:lnTo>
                    <a:lnTo>
                      <a:pt x="221" y="28"/>
                    </a:lnTo>
                    <a:lnTo>
                      <a:pt x="226" y="26"/>
                    </a:lnTo>
                    <a:lnTo>
                      <a:pt x="257" y="17"/>
                    </a:lnTo>
                    <a:lnTo>
                      <a:pt x="285" y="10"/>
                    </a:lnTo>
                    <a:lnTo>
                      <a:pt x="314" y="3"/>
                    </a:lnTo>
                    <a:lnTo>
                      <a:pt x="340" y="2"/>
                    </a:lnTo>
                    <a:lnTo>
                      <a:pt x="367" y="0"/>
                    </a:lnTo>
                    <a:lnTo>
                      <a:pt x="395" y="0"/>
                    </a:lnTo>
                    <a:lnTo>
                      <a:pt x="423" y="2"/>
                    </a:lnTo>
                    <a:lnTo>
                      <a:pt x="455" y="7"/>
                    </a:lnTo>
                    <a:lnTo>
                      <a:pt x="481" y="13"/>
                    </a:lnTo>
                    <a:lnTo>
                      <a:pt x="508" y="21"/>
                    </a:lnTo>
                    <a:lnTo>
                      <a:pt x="536" y="33"/>
                    </a:lnTo>
                    <a:lnTo>
                      <a:pt x="563" y="45"/>
                    </a:lnTo>
                    <a:lnTo>
                      <a:pt x="589" y="55"/>
                    </a:lnTo>
                    <a:lnTo>
                      <a:pt x="616" y="65"/>
                    </a:lnTo>
                    <a:lnTo>
                      <a:pt x="629" y="68"/>
                    </a:lnTo>
                    <a:lnTo>
                      <a:pt x="644" y="71"/>
                    </a:lnTo>
                    <a:lnTo>
                      <a:pt x="658" y="73"/>
                    </a:lnTo>
                    <a:lnTo>
                      <a:pt x="673" y="73"/>
                    </a:lnTo>
                    <a:lnTo>
                      <a:pt x="726" y="73"/>
                    </a:lnTo>
                    <a:lnTo>
                      <a:pt x="779" y="73"/>
                    </a:lnTo>
                    <a:lnTo>
                      <a:pt x="830" y="73"/>
                    </a:lnTo>
                    <a:lnTo>
                      <a:pt x="884" y="71"/>
                    </a:lnTo>
                    <a:lnTo>
                      <a:pt x="935" y="68"/>
                    </a:lnTo>
                    <a:lnTo>
                      <a:pt x="987" y="63"/>
                    </a:lnTo>
                    <a:lnTo>
                      <a:pt x="1013" y="60"/>
                    </a:lnTo>
                    <a:lnTo>
                      <a:pt x="1040" y="55"/>
                    </a:lnTo>
                    <a:lnTo>
                      <a:pt x="1066" y="48"/>
                    </a:lnTo>
                    <a:lnTo>
                      <a:pt x="1093" y="41"/>
                    </a:lnTo>
                    <a:lnTo>
                      <a:pt x="1103" y="40"/>
                    </a:lnTo>
                    <a:lnTo>
                      <a:pt x="1115" y="38"/>
                    </a:lnTo>
                    <a:lnTo>
                      <a:pt x="1126" y="38"/>
                    </a:lnTo>
                    <a:lnTo>
                      <a:pt x="1138" y="38"/>
                    </a:lnTo>
                    <a:lnTo>
                      <a:pt x="1159" y="41"/>
                    </a:lnTo>
                    <a:lnTo>
                      <a:pt x="1181" y="46"/>
                    </a:lnTo>
                    <a:lnTo>
                      <a:pt x="1203" y="55"/>
                    </a:lnTo>
                    <a:lnTo>
                      <a:pt x="1224" y="63"/>
                    </a:lnTo>
                    <a:lnTo>
                      <a:pt x="1246" y="71"/>
                    </a:lnTo>
                    <a:lnTo>
                      <a:pt x="1269" y="78"/>
                    </a:lnTo>
                    <a:lnTo>
                      <a:pt x="1266"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6" name="Freeform 468"/>
              <p:cNvSpPr>
                <a:spLocks/>
              </p:cNvSpPr>
              <p:nvPr/>
            </p:nvSpPr>
            <p:spPr bwMode="auto">
              <a:xfrm>
                <a:off x="1400" y="2854"/>
                <a:ext cx="1269" cy="164"/>
              </a:xfrm>
              <a:custGeom>
                <a:avLst/>
                <a:gdLst>
                  <a:gd name="T0" fmla="*/ 1244 w 1269"/>
                  <a:gd name="T1" fmla="*/ 88 h 164"/>
                  <a:gd name="T2" fmla="*/ 1201 w 1269"/>
                  <a:gd name="T3" fmla="*/ 71 h 164"/>
                  <a:gd name="T4" fmla="*/ 1156 w 1269"/>
                  <a:gd name="T5" fmla="*/ 58 h 164"/>
                  <a:gd name="T6" fmla="*/ 1123 w 1269"/>
                  <a:gd name="T7" fmla="*/ 55 h 164"/>
                  <a:gd name="T8" fmla="*/ 1101 w 1269"/>
                  <a:gd name="T9" fmla="*/ 56 h 164"/>
                  <a:gd name="T10" fmla="*/ 1063 w 1269"/>
                  <a:gd name="T11" fmla="*/ 66 h 164"/>
                  <a:gd name="T12" fmla="*/ 1010 w 1269"/>
                  <a:gd name="T13" fmla="*/ 76 h 164"/>
                  <a:gd name="T14" fmla="*/ 930 w 1269"/>
                  <a:gd name="T15" fmla="*/ 84 h 164"/>
                  <a:gd name="T16" fmla="*/ 824 w 1269"/>
                  <a:gd name="T17" fmla="*/ 84 h 164"/>
                  <a:gd name="T18" fmla="*/ 716 w 1269"/>
                  <a:gd name="T19" fmla="*/ 83 h 164"/>
                  <a:gd name="T20" fmla="*/ 648 w 1269"/>
                  <a:gd name="T21" fmla="*/ 83 h 164"/>
                  <a:gd name="T22" fmla="*/ 621 w 1269"/>
                  <a:gd name="T23" fmla="*/ 78 h 164"/>
                  <a:gd name="T24" fmla="*/ 581 w 1269"/>
                  <a:gd name="T25" fmla="*/ 68 h 164"/>
                  <a:gd name="T26" fmla="*/ 531 w 1269"/>
                  <a:gd name="T27" fmla="*/ 48 h 164"/>
                  <a:gd name="T28" fmla="*/ 478 w 1269"/>
                  <a:gd name="T29" fmla="*/ 30 h 164"/>
                  <a:gd name="T30" fmla="*/ 422 w 1269"/>
                  <a:gd name="T31" fmla="*/ 20 h 164"/>
                  <a:gd name="T32" fmla="*/ 365 w 1269"/>
                  <a:gd name="T33" fmla="*/ 17 h 164"/>
                  <a:gd name="T34" fmla="*/ 310 w 1269"/>
                  <a:gd name="T35" fmla="*/ 21 h 164"/>
                  <a:gd name="T36" fmla="*/ 254 w 1269"/>
                  <a:gd name="T37" fmla="*/ 35 h 164"/>
                  <a:gd name="T38" fmla="*/ 217 w 1269"/>
                  <a:gd name="T39" fmla="*/ 46 h 164"/>
                  <a:gd name="T40" fmla="*/ 202 w 1269"/>
                  <a:gd name="T41" fmla="*/ 51 h 164"/>
                  <a:gd name="T42" fmla="*/ 184 w 1269"/>
                  <a:gd name="T43" fmla="*/ 58 h 164"/>
                  <a:gd name="T44" fmla="*/ 169 w 1269"/>
                  <a:gd name="T45" fmla="*/ 65 h 164"/>
                  <a:gd name="T46" fmla="*/ 141 w 1269"/>
                  <a:gd name="T47" fmla="*/ 76 h 164"/>
                  <a:gd name="T48" fmla="*/ 99 w 1269"/>
                  <a:gd name="T49" fmla="*/ 98 h 164"/>
                  <a:gd name="T50" fmla="*/ 59 w 1269"/>
                  <a:gd name="T51" fmla="*/ 124 h 164"/>
                  <a:gd name="T52" fmla="*/ 20 w 1269"/>
                  <a:gd name="T53" fmla="*/ 151 h 164"/>
                  <a:gd name="T54" fmla="*/ 1 w 1269"/>
                  <a:gd name="T55" fmla="*/ 147 h 164"/>
                  <a:gd name="T56" fmla="*/ 41 w 1269"/>
                  <a:gd name="T57" fmla="*/ 121 h 164"/>
                  <a:gd name="T58" fmla="*/ 81 w 1269"/>
                  <a:gd name="T59" fmla="*/ 93 h 164"/>
                  <a:gd name="T60" fmla="*/ 123 w 1269"/>
                  <a:gd name="T61" fmla="*/ 70 h 164"/>
                  <a:gd name="T62" fmla="*/ 166 w 1269"/>
                  <a:gd name="T63" fmla="*/ 50 h 164"/>
                  <a:gd name="T64" fmla="*/ 179 w 1269"/>
                  <a:gd name="T65" fmla="*/ 45 h 164"/>
                  <a:gd name="T66" fmla="*/ 196 w 1269"/>
                  <a:gd name="T67" fmla="*/ 38 h 164"/>
                  <a:gd name="T68" fmla="*/ 212 w 1269"/>
                  <a:gd name="T69" fmla="*/ 31 h 164"/>
                  <a:gd name="T70" fmla="*/ 226 w 1269"/>
                  <a:gd name="T71" fmla="*/ 26 h 164"/>
                  <a:gd name="T72" fmla="*/ 285 w 1269"/>
                  <a:gd name="T73" fmla="*/ 10 h 164"/>
                  <a:gd name="T74" fmla="*/ 340 w 1269"/>
                  <a:gd name="T75" fmla="*/ 2 h 164"/>
                  <a:gd name="T76" fmla="*/ 395 w 1269"/>
                  <a:gd name="T77" fmla="*/ 0 h 164"/>
                  <a:gd name="T78" fmla="*/ 455 w 1269"/>
                  <a:gd name="T79" fmla="*/ 7 h 164"/>
                  <a:gd name="T80" fmla="*/ 508 w 1269"/>
                  <a:gd name="T81" fmla="*/ 21 h 164"/>
                  <a:gd name="T82" fmla="*/ 563 w 1269"/>
                  <a:gd name="T83" fmla="*/ 45 h 164"/>
                  <a:gd name="T84" fmla="*/ 616 w 1269"/>
                  <a:gd name="T85" fmla="*/ 65 h 164"/>
                  <a:gd name="T86" fmla="*/ 644 w 1269"/>
                  <a:gd name="T87" fmla="*/ 71 h 164"/>
                  <a:gd name="T88" fmla="*/ 673 w 1269"/>
                  <a:gd name="T89" fmla="*/ 73 h 164"/>
                  <a:gd name="T90" fmla="*/ 779 w 1269"/>
                  <a:gd name="T91" fmla="*/ 73 h 164"/>
                  <a:gd name="T92" fmla="*/ 884 w 1269"/>
                  <a:gd name="T93" fmla="*/ 71 h 164"/>
                  <a:gd name="T94" fmla="*/ 987 w 1269"/>
                  <a:gd name="T95" fmla="*/ 63 h 164"/>
                  <a:gd name="T96" fmla="*/ 1040 w 1269"/>
                  <a:gd name="T97" fmla="*/ 55 h 164"/>
                  <a:gd name="T98" fmla="*/ 1093 w 1269"/>
                  <a:gd name="T99" fmla="*/ 41 h 164"/>
                  <a:gd name="T100" fmla="*/ 1115 w 1269"/>
                  <a:gd name="T101" fmla="*/ 38 h 164"/>
                  <a:gd name="T102" fmla="*/ 1138 w 1269"/>
                  <a:gd name="T103" fmla="*/ 38 h 164"/>
                  <a:gd name="T104" fmla="*/ 1181 w 1269"/>
                  <a:gd name="T105" fmla="*/ 46 h 164"/>
                  <a:gd name="T106" fmla="*/ 1224 w 1269"/>
                  <a:gd name="T107" fmla="*/ 63 h 164"/>
                  <a:gd name="T108" fmla="*/ 1269 w 1269"/>
                  <a:gd name="T109" fmla="*/ 78 h 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9"/>
                  <a:gd name="T166" fmla="*/ 0 h 164"/>
                  <a:gd name="T167" fmla="*/ 1269 w 1269"/>
                  <a:gd name="T168" fmla="*/ 164 h 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9" h="164">
                    <a:moveTo>
                      <a:pt x="1266" y="94"/>
                    </a:moveTo>
                    <a:lnTo>
                      <a:pt x="1244" y="88"/>
                    </a:lnTo>
                    <a:lnTo>
                      <a:pt x="1223" y="79"/>
                    </a:lnTo>
                    <a:lnTo>
                      <a:pt x="1201" y="71"/>
                    </a:lnTo>
                    <a:lnTo>
                      <a:pt x="1179" y="65"/>
                    </a:lnTo>
                    <a:lnTo>
                      <a:pt x="1156" y="58"/>
                    </a:lnTo>
                    <a:lnTo>
                      <a:pt x="1134" y="55"/>
                    </a:lnTo>
                    <a:lnTo>
                      <a:pt x="1123" y="55"/>
                    </a:lnTo>
                    <a:lnTo>
                      <a:pt x="1113" y="55"/>
                    </a:lnTo>
                    <a:lnTo>
                      <a:pt x="1101" y="56"/>
                    </a:lnTo>
                    <a:lnTo>
                      <a:pt x="1090" y="60"/>
                    </a:lnTo>
                    <a:lnTo>
                      <a:pt x="1063" y="66"/>
                    </a:lnTo>
                    <a:lnTo>
                      <a:pt x="1036" y="71"/>
                    </a:lnTo>
                    <a:lnTo>
                      <a:pt x="1010" y="76"/>
                    </a:lnTo>
                    <a:lnTo>
                      <a:pt x="983" y="79"/>
                    </a:lnTo>
                    <a:lnTo>
                      <a:pt x="930" y="84"/>
                    </a:lnTo>
                    <a:lnTo>
                      <a:pt x="877" y="84"/>
                    </a:lnTo>
                    <a:lnTo>
                      <a:pt x="824" y="84"/>
                    </a:lnTo>
                    <a:lnTo>
                      <a:pt x="769" y="84"/>
                    </a:lnTo>
                    <a:lnTo>
                      <a:pt x="716" y="83"/>
                    </a:lnTo>
                    <a:lnTo>
                      <a:pt x="663" y="83"/>
                    </a:lnTo>
                    <a:lnTo>
                      <a:pt x="648" y="83"/>
                    </a:lnTo>
                    <a:lnTo>
                      <a:pt x="634" y="81"/>
                    </a:lnTo>
                    <a:lnTo>
                      <a:pt x="621" y="78"/>
                    </a:lnTo>
                    <a:lnTo>
                      <a:pt x="608" y="75"/>
                    </a:lnTo>
                    <a:lnTo>
                      <a:pt x="581" y="68"/>
                    </a:lnTo>
                    <a:lnTo>
                      <a:pt x="556" y="58"/>
                    </a:lnTo>
                    <a:lnTo>
                      <a:pt x="531" y="48"/>
                    </a:lnTo>
                    <a:lnTo>
                      <a:pt x="505" y="38"/>
                    </a:lnTo>
                    <a:lnTo>
                      <a:pt x="478" y="30"/>
                    </a:lnTo>
                    <a:lnTo>
                      <a:pt x="452" y="23"/>
                    </a:lnTo>
                    <a:lnTo>
                      <a:pt x="422" y="20"/>
                    </a:lnTo>
                    <a:lnTo>
                      <a:pt x="392" y="18"/>
                    </a:lnTo>
                    <a:lnTo>
                      <a:pt x="365" y="17"/>
                    </a:lnTo>
                    <a:lnTo>
                      <a:pt x="339" y="18"/>
                    </a:lnTo>
                    <a:lnTo>
                      <a:pt x="310" y="21"/>
                    </a:lnTo>
                    <a:lnTo>
                      <a:pt x="284" y="26"/>
                    </a:lnTo>
                    <a:lnTo>
                      <a:pt x="254" y="35"/>
                    </a:lnTo>
                    <a:lnTo>
                      <a:pt x="224" y="43"/>
                    </a:lnTo>
                    <a:lnTo>
                      <a:pt x="217" y="46"/>
                    </a:lnTo>
                    <a:lnTo>
                      <a:pt x="211" y="48"/>
                    </a:lnTo>
                    <a:lnTo>
                      <a:pt x="202" y="51"/>
                    </a:lnTo>
                    <a:lnTo>
                      <a:pt x="194" y="55"/>
                    </a:lnTo>
                    <a:lnTo>
                      <a:pt x="184" y="58"/>
                    </a:lnTo>
                    <a:lnTo>
                      <a:pt x="176" y="61"/>
                    </a:lnTo>
                    <a:lnTo>
                      <a:pt x="169" y="65"/>
                    </a:lnTo>
                    <a:lnTo>
                      <a:pt x="162" y="68"/>
                    </a:lnTo>
                    <a:lnTo>
                      <a:pt x="141" y="76"/>
                    </a:lnTo>
                    <a:lnTo>
                      <a:pt x="119" y="86"/>
                    </a:lnTo>
                    <a:lnTo>
                      <a:pt x="99" y="98"/>
                    </a:lnTo>
                    <a:lnTo>
                      <a:pt x="78" y="111"/>
                    </a:lnTo>
                    <a:lnTo>
                      <a:pt x="59" y="124"/>
                    </a:lnTo>
                    <a:lnTo>
                      <a:pt x="40" y="137"/>
                    </a:lnTo>
                    <a:lnTo>
                      <a:pt x="20" y="151"/>
                    </a:lnTo>
                    <a:lnTo>
                      <a:pt x="0" y="164"/>
                    </a:lnTo>
                    <a:lnTo>
                      <a:pt x="1" y="147"/>
                    </a:lnTo>
                    <a:lnTo>
                      <a:pt x="21" y="134"/>
                    </a:lnTo>
                    <a:lnTo>
                      <a:pt x="41" y="121"/>
                    </a:lnTo>
                    <a:lnTo>
                      <a:pt x="61" y="106"/>
                    </a:lnTo>
                    <a:lnTo>
                      <a:pt x="81" y="93"/>
                    </a:lnTo>
                    <a:lnTo>
                      <a:pt x="101" y="81"/>
                    </a:lnTo>
                    <a:lnTo>
                      <a:pt x="123" y="70"/>
                    </a:lnTo>
                    <a:lnTo>
                      <a:pt x="144" y="60"/>
                    </a:lnTo>
                    <a:lnTo>
                      <a:pt x="166" y="50"/>
                    </a:lnTo>
                    <a:lnTo>
                      <a:pt x="172" y="48"/>
                    </a:lnTo>
                    <a:lnTo>
                      <a:pt x="179" y="45"/>
                    </a:lnTo>
                    <a:lnTo>
                      <a:pt x="187" y="41"/>
                    </a:lnTo>
                    <a:lnTo>
                      <a:pt x="196" y="38"/>
                    </a:lnTo>
                    <a:lnTo>
                      <a:pt x="204" y="35"/>
                    </a:lnTo>
                    <a:lnTo>
                      <a:pt x="212" y="31"/>
                    </a:lnTo>
                    <a:lnTo>
                      <a:pt x="221" y="28"/>
                    </a:lnTo>
                    <a:lnTo>
                      <a:pt x="226" y="26"/>
                    </a:lnTo>
                    <a:lnTo>
                      <a:pt x="257" y="17"/>
                    </a:lnTo>
                    <a:lnTo>
                      <a:pt x="285" y="10"/>
                    </a:lnTo>
                    <a:lnTo>
                      <a:pt x="314" y="3"/>
                    </a:lnTo>
                    <a:lnTo>
                      <a:pt x="340" y="2"/>
                    </a:lnTo>
                    <a:lnTo>
                      <a:pt x="367" y="0"/>
                    </a:lnTo>
                    <a:lnTo>
                      <a:pt x="395" y="0"/>
                    </a:lnTo>
                    <a:lnTo>
                      <a:pt x="423" y="2"/>
                    </a:lnTo>
                    <a:lnTo>
                      <a:pt x="455" y="7"/>
                    </a:lnTo>
                    <a:lnTo>
                      <a:pt x="481" y="13"/>
                    </a:lnTo>
                    <a:lnTo>
                      <a:pt x="508" y="21"/>
                    </a:lnTo>
                    <a:lnTo>
                      <a:pt x="536" y="33"/>
                    </a:lnTo>
                    <a:lnTo>
                      <a:pt x="563" y="45"/>
                    </a:lnTo>
                    <a:lnTo>
                      <a:pt x="589" y="55"/>
                    </a:lnTo>
                    <a:lnTo>
                      <a:pt x="616" y="65"/>
                    </a:lnTo>
                    <a:lnTo>
                      <a:pt x="629" y="68"/>
                    </a:lnTo>
                    <a:lnTo>
                      <a:pt x="644" y="71"/>
                    </a:lnTo>
                    <a:lnTo>
                      <a:pt x="658" y="73"/>
                    </a:lnTo>
                    <a:lnTo>
                      <a:pt x="673" y="73"/>
                    </a:lnTo>
                    <a:lnTo>
                      <a:pt x="726" y="73"/>
                    </a:lnTo>
                    <a:lnTo>
                      <a:pt x="779" y="73"/>
                    </a:lnTo>
                    <a:lnTo>
                      <a:pt x="830" y="73"/>
                    </a:lnTo>
                    <a:lnTo>
                      <a:pt x="884" y="71"/>
                    </a:lnTo>
                    <a:lnTo>
                      <a:pt x="935" y="68"/>
                    </a:lnTo>
                    <a:lnTo>
                      <a:pt x="987" y="63"/>
                    </a:lnTo>
                    <a:lnTo>
                      <a:pt x="1013" y="60"/>
                    </a:lnTo>
                    <a:lnTo>
                      <a:pt x="1040" y="55"/>
                    </a:lnTo>
                    <a:lnTo>
                      <a:pt x="1066" y="48"/>
                    </a:lnTo>
                    <a:lnTo>
                      <a:pt x="1093" y="41"/>
                    </a:lnTo>
                    <a:lnTo>
                      <a:pt x="1103" y="40"/>
                    </a:lnTo>
                    <a:lnTo>
                      <a:pt x="1115" y="38"/>
                    </a:lnTo>
                    <a:lnTo>
                      <a:pt x="1126" y="38"/>
                    </a:lnTo>
                    <a:lnTo>
                      <a:pt x="1138" y="38"/>
                    </a:lnTo>
                    <a:lnTo>
                      <a:pt x="1159" y="41"/>
                    </a:lnTo>
                    <a:lnTo>
                      <a:pt x="1181" y="46"/>
                    </a:lnTo>
                    <a:lnTo>
                      <a:pt x="1203" y="55"/>
                    </a:lnTo>
                    <a:lnTo>
                      <a:pt x="1224" y="63"/>
                    </a:lnTo>
                    <a:lnTo>
                      <a:pt x="1246" y="71"/>
                    </a:lnTo>
                    <a:lnTo>
                      <a:pt x="1269" y="78"/>
                    </a:lnTo>
                    <a:lnTo>
                      <a:pt x="1266" y="94"/>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7" name="Freeform 469"/>
              <p:cNvSpPr>
                <a:spLocks/>
              </p:cNvSpPr>
              <p:nvPr/>
            </p:nvSpPr>
            <p:spPr bwMode="auto">
              <a:xfrm>
                <a:off x="1850" y="2869"/>
                <a:ext cx="410" cy="69"/>
              </a:xfrm>
              <a:custGeom>
                <a:avLst/>
                <a:gdLst>
                  <a:gd name="T0" fmla="*/ 346 w 410"/>
                  <a:gd name="T1" fmla="*/ 69 h 69"/>
                  <a:gd name="T2" fmla="*/ 312 w 410"/>
                  <a:gd name="T3" fmla="*/ 68 h 69"/>
                  <a:gd name="T4" fmla="*/ 277 w 410"/>
                  <a:gd name="T5" fmla="*/ 68 h 69"/>
                  <a:gd name="T6" fmla="*/ 244 w 410"/>
                  <a:gd name="T7" fmla="*/ 68 h 69"/>
                  <a:gd name="T8" fmla="*/ 194 w 410"/>
                  <a:gd name="T9" fmla="*/ 66 h 69"/>
                  <a:gd name="T10" fmla="*/ 141 w 410"/>
                  <a:gd name="T11" fmla="*/ 56 h 69"/>
                  <a:gd name="T12" fmla="*/ 98 w 410"/>
                  <a:gd name="T13" fmla="*/ 40 h 69"/>
                  <a:gd name="T14" fmla="*/ 53 w 410"/>
                  <a:gd name="T15" fmla="*/ 21 h 69"/>
                  <a:gd name="T16" fmla="*/ 22 w 410"/>
                  <a:gd name="T17" fmla="*/ 10 h 69"/>
                  <a:gd name="T18" fmla="*/ 25 w 410"/>
                  <a:gd name="T19" fmla="*/ 10 h 69"/>
                  <a:gd name="T20" fmla="*/ 31 w 410"/>
                  <a:gd name="T21" fmla="*/ 10 h 69"/>
                  <a:gd name="T22" fmla="*/ 40 w 410"/>
                  <a:gd name="T23" fmla="*/ 10 h 69"/>
                  <a:gd name="T24" fmla="*/ 46 w 410"/>
                  <a:gd name="T25" fmla="*/ 11 h 69"/>
                  <a:gd name="T26" fmla="*/ 35 w 410"/>
                  <a:gd name="T27" fmla="*/ 8 h 69"/>
                  <a:gd name="T28" fmla="*/ 22 w 410"/>
                  <a:gd name="T29" fmla="*/ 6 h 69"/>
                  <a:gd name="T30" fmla="*/ 10 w 410"/>
                  <a:gd name="T31" fmla="*/ 5 h 69"/>
                  <a:gd name="T32" fmla="*/ 0 w 410"/>
                  <a:gd name="T33" fmla="*/ 5 h 69"/>
                  <a:gd name="T34" fmla="*/ 10 w 410"/>
                  <a:gd name="T35" fmla="*/ 3 h 69"/>
                  <a:gd name="T36" fmla="*/ 20 w 410"/>
                  <a:gd name="T37" fmla="*/ 3 h 69"/>
                  <a:gd name="T38" fmla="*/ 31 w 410"/>
                  <a:gd name="T39" fmla="*/ 3 h 69"/>
                  <a:gd name="T40" fmla="*/ 41 w 410"/>
                  <a:gd name="T41" fmla="*/ 2 h 69"/>
                  <a:gd name="T42" fmla="*/ 38 w 410"/>
                  <a:gd name="T43" fmla="*/ 2 h 69"/>
                  <a:gd name="T44" fmla="*/ 35 w 410"/>
                  <a:gd name="T45" fmla="*/ 0 h 69"/>
                  <a:gd name="T46" fmla="*/ 31 w 410"/>
                  <a:gd name="T47" fmla="*/ 0 h 69"/>
                  <a:gd name="T48" fmla="*/ 30 w 410"/>
                  <a:gd name="T49" fmla="*/ 0 h 69"/>
                  <a:gd name="T50" fmla="*/ 36 w 410"/>
                  <a:gd name="T51" fmla="*/ 0 h 69"/>
                  <a:gd name="T52" fmla="*/ 41 w 410"/>
                  <a:gd name="T53" fmla="*/ 2 h 69"/>
                  <a:gd name="T54" fmla="*/ 48 w 410"/>
                  <a:gd name="T55" fmla="*/ 3 h 69"/>
                  <a:gd name="T56" fmla="*/ 53 w 410"/>
                  <a:gd name="T57" fmla="*/ 5 h 69"/>
                  <a:gd name="T58" fmla="*/ 120 w 410"/>
                  <a:gd name="T59" fmla="*/ 31 h 69"/>
                  <a:gd name="T60" fmla="*/ 166 w 410"/>
                  <a:gd name="T61" fmla="*/ 48 h 69"/>
                  <a:gd name="T62" fmla="*/ 204 w 410"/>
                  <a:gd name="T63" fmla="*/ 55 h 69"/>
                  <a:gd name="T64" fmla="*/ 246 w 410"/>
                  <a:gd name="T65" fmla="*/ 58 h 69"/>
                  <a:gd name="T66" fmla="*/ 282 w 410"/>
                  <a:gd name="T67" fmla="*/ 58 h 69"/>
                  <a:gd name="T68" fmla="*/ 316 w 410"/>
                  <a:gd name="T69" fmla="*/ 58 h 69"/>
                  <a:gd name="T70" fmla="*/ 350 w 410"/>
                  <a:gd name="T71" fmla="*/ 58 h 69"/>
                  <a:gd name="T72" fmla="*/ 387 w 410"/>
                  <a:gd name="T73" fmla="*/ 58 h 69"/>
                  <a:gd name="T74" fmla="*/ 389 w 410"/>
                  <a:gd name="T75" fmla="*/ 60 h 69"/>
                  <a:gd name="T76" fmla="*/ 397 w 410"/>
                  <a:gd name="T77" fmla="*/ 60 h 69"/>
                  <a:gd name="T78" fmla="*/ 407 w 410"/>
                  <a:gd name="T79" fmla="*/ 61 h 69"/>
                  <a:gd name="T80" fmla="*/ 410 w 410"/>
                  <a:gd name="T81" fmla="*/ 61 h 69"/>
                  <a:gd name="T82" fmla="*/ 397 w 410"/>
                  <a:gd name="T83" fmla="*/ 61 h 69"/>
                  <a:gd name="T84" fmla="*/ 385 w 410"/>
                  <a:gd name="T85" fmla="*/ 61 h 69"/>
                  <a:gd name="T86" fmla="*/ 372 w 410"/>
                  <a:gd name="T87" fmla="*/ 60 h 69"/>
                  <a:gd name="T88" fmla="*/ 360 w 410"/>
                  <a:gd name="T89" fmla="*/ 60 h 69"/>
                  <a:gd name="T90" fmla="*/ 364 w 410"/>
                  <a:gd name="T91" fmla="*/ 61 h 69"/>
                  <a:gd name="T92" fmla="*/ 369 w 410"/>
                  <a:gd name="T93" fmla="*/ 61 h 69"/>
                  <a:gd name="T94" fmla="*/ 374 w 410"/>
                  <a:gd name="T95" fmla="*/ 63 h 69"/>
                  <a:gd name="T96" fmla="*/ 377 w 410"/>
                  <a:gd name="T97" fmla="*/ 64 h 69"/>
                  <a:gd name="T98" fmla="*/ 367 w 410"/>
                  <a:gd name="T99" fmla="*/ 63 h 69"/>
                  <a:gd name="T100" fmla="*/ 357 w 410"/>
                  <a:gd name="T101" fmla="*/ 63 h 69"/>
                  <a:gd name="T102" fmla="*/ 347 w 410"/>
                  <a:gd name="T103" fmla="*/ 61 h 69"/>
                  <a:gd name="T104" fmla="*/ 337 w 410"/>
                  <a:gd name="T105" fmla="*/ 61 h 69"/>
                  <a:gd name="T106" fmla="*/ 347 w 410"/>
                  <a:gd name="T107" fmla="*/ 63 h 69"/>
                  <a:gd name="T108" fmla="*/ 357 w 410"/>
                  <a:gd name="T109" fmla="*/ 64 h 69"/>
                  <a:gd name="T110" fmla="*/ 367 w 410"/>
                  <a:gd name="T111" fmla="*/ 68 h 69"/>
                  <a:gd name="T112" fmla="*/ 377 w 410"/>
                  <a:gd name="T113" fmla="*/ 68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0"/>
                  <a:gd name="T172" fmla="*/ 0 h 69"/>
                  <a:gd name="T173" fmla="*/ 410 w 410"/>
                  <a:gd name="T174" fmla="*/ 69 h 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0" h="69">
                    <a:moveTo>
                      <a:pt x="362" y="69"/>
                    </a:moveTo>
                    <a:lnTo>
                      <a:pt x="346" y="69"/>
                    </a:lnTo>
                    <a:lnTo>
                      <a:pt x="329" y="69"/>
                    </a:lnTo>
                    <a:lnTo>
                      <a:pt x="312" y="68"/>
                    </a:lnTo>
                    <a:lnTo>
                      <a:pt x="296" y="68"/>
                    </a:lnTo>
                    <a:lnTo>
                      <a:pt x="277" y="68"/>
                    </a:lnTo>
                    <a:lnTo>
                      <a:pt x="261" y="68"/>
                    </a:lnTo>
                    <a:lnTo>
                      <a:pt x="244" y="68"/>
                    </a:lnTo>
                    <a:lnTo>
                      <a:pt x="228" y="68"/>
                    </a:lnTo>
                    <a:lnTo>
                      <a:pt x="194" y="66"/>
                    </a:lnTo>
                    <a:lnTo>
                      <a:pt x="166" y="63"/>
                    </a:lnTo>
                    <a:lnTo>
                      <a:pt x="141" y="56"/>
                    </a:lnTo>
                    <a:lnTo>
                      <a:pt x="120" y="48"/>
                    </a:lnTo>
                    <a:lnTo>
                      <a:pt x="98" y="40"/>
                    </a:lnTo>
                    <a:lnTo>
                      <a:pt x="76" y="30"/>
                    </a:lnTo>
                    <a:lnTo>
                      <a:pt x="53" y="21"/>
                    </a:lnTo>
                    <a:lnTo>
                      <a:pt x="30" y="15"/>
                    </a:lnTo>
                    <a:lnTo>
                      <a:pt x="22" y="10"/>
                    </a:lnTo>
                    <a:lnTo>
                      <a:pt x="23" y="10"/>
                    </a:lnTo>
                    <a:lnTo>
                      <a:pt x="25" y="10"/>
                    </a:lnTo>
                    <a:lnTo>
                      <a:pt x="28" y="10"/>
                    </a:lnTo>
                    <a:lnTo>
                      <a:pt x="31" y="10"/>
                    </a:lnTo>
                    <a:lnTo>
                      <a:pt x="36" y="10"/>
                    </a:lnTo>
                    <a:lnTo>
                      <a:pt x="40" y="10"/>
                    </a:lnTo>
                    <a:lnTo>
                      <a:pt x="43" y="11"/>
                    </a:lnTo>
                    <a:lnTo>
                      <a:pt x="46" y="11"/>
                    </a:lnTo>
                    <a:lnTo>
                      <a:pt x="40" y="10"/>
                    </a:lnTo>
                    <a:lnTo>
                      <a:pt x="35" y="8"/>
                    </a:lnTo>
                    <a:lnTo>
                      <a:pt x="28" y="6"/>
                    </a:lnTo>
                    <a:lnTo>
                      <a:pt x="22" y="6"/>
                    </a:lnTo>
                    <a:lnTo>
                      <a:pt x="17" y="5"/>
                    </a:lnTo>
                    <a:lnTo>
                      <a:pt x="10" y="5"/>
                    </a:lnTo>
                    <a:lnTo>
                      <a:pt x="5" y="5"/>
                    </a:lnTo>
                    <a:lnTo>
                      <a:pt x="0" y="5"/>
                    </a:lnTo>
                    <a:lnTo>
                      <a:pt x="5" y="3"/>
                    </a:lnTo>
                    <a:lnTo>
                      <a:pt x="10" y="3"/>
                    </a:lnTo>
                    <a:lnTo>
                      <a:pt x="15" y="3"/>
                    </a:lnTo>
                    <a:lnTo>
                      <a:pt x="20" y="3"/>
                    </a:lnTo>
                    <a:lnTo>
                      <a:pt x="25" y="3"/>
                    </a:lnTo>
                    <a:lnTo>
                      <a:pt x="31" y="3"/>
                    </a:lnTo>
                    <a:lnTo>
                      <a:pt x="36" y="3"/>
                    </a:lnTo>
                    <a:lnTo>
                      <a:pt x="41" y="2"/>
                    </a:lnTo>
                    <a:lnTo>
                      <a:pt x="40" y="2"/>
                    </a:lnTo>
                    <a:lnTo>
                      <a:pt x="38" y="2"/>
                    </a:lnTo>
                    <a:lnTo>
                      <a:pt x="36" y="2"/>
                    </a:lnTo>
                    <a:lnTo>
                      <a:pt x="35" y="0"/>
                    </a:lnTo>
                    <a:lnTo>
                      <a:pt x="33" y="0"/>
                    </a:lnTo>
                    <a:lnTo>
                      <a:pt x="31" y="0"/>
                    </a:lnTo>
                    <a:lnTo>
                      <a:pt x="30" y="0"/>
                    </a:lnTo>
                    <a:lnTo>
                      <a:pt x="33" y="0"/>
                    </a:lnTo>
                    <a:lnTo>
                      <a:pt x="36" y="0"/>
                    </a:lnTo>
                    <a:lnTo>
                      <a:pt x="40" y="2"/>
                    </a:lnTo>
                    <a:lnTo>
                      <a:pt x="41" y="2"/>
                    </a:lnTo>
                    <a:lnTo>
                      <a:pt x="45" y="2"/>
                    </a:lnTo>
                    <a:lnTo>
                      <a:pt x="48" y="3"/>
                    </a:lnTo>
                    <a:lnTo>
                      <a:pt x="51" y="5"/>
                    </a:lnTo>
                    <a:lnTo>
                      <a:pt x="53" y="5"/>
                    </a:lnTo>
                    <a:lnTo>
                      <a:pt x="90" y="20"/>
                    </a:lnTo>
                    <a:lnTo>
                      <a:pt x="120" y="31"/>
                    </a:lnTo>
                    <a:lnTo>
                      <a:pt x="144" y="41"/>
                    </a:lnTo>
                    <a:lnTo>
                      <a:pt x="166" y="48"/>
                    </a:lnTo>
                    <a:lnTo>
                      <a:pt x="184" y="51"/>
                    </a:lnTo>
                    <a:lnTo>
                      <a:pt x="204" y="55"/>
                    </a:lnTo>
                    <a:lnTo>
                      <a:pt x="224" y="56"/>
                    </a:lnTo>
                    <a:lnTo>
                      <a:pt x="246" y="58"/>
                    </a:lnTo>
                    <a:lnTo>
                      <a:pt x="264" y="58"/>
                    </a:lnTo>
                    <a:lnTo>
                      <a:pt x="282" y="58"/>
                    </a:lnTo>
                    <a:lnTo>
                      <a:pt x="299" y="58"/>
                    </a:lnTo>
                    <a:lnTo>
                      <a:pt x="316" y="58"/>
                    </a:lnTo>
                    <a:lnTo>
                      <a:pt x="334" y="58"/>
                    </a:lnTo>
                    <a:lnTo>
                      <a:pt x="350" y="58"/>
                    </a:lnTo>
                    <a:lnTo>
                      <a:pt x="367" y="58"/>
                    </a:lnTo>
                    <a:lnTo>
                      <a:pt x="387" y="58"/>
                    </a:lnTo>
                    <a:lnTo>
                      <a:pt x="389" y="60"/>
                    </a:lnTo>
                    <a:lnTo>
                      <a:pt x="392" y="60"/>
                    </a:lnTo>
                    <a:lnTo>
                      <a:pt x="397" y="60"/>
                    </a:lnTo>
                    <a:lnTo>
                      <a:pt x="402" y="60"/>
                    </a:lnTo>
                    <a:lnTo>
                      <a:pt x="407" y="61"/>
                    </a:lnTo>
                    <a:lnTo>
                      <a:pt x="410" y="61"/>
                    </a:lnTo>
                    <a:lnTo>
                      <a:pt x="404" y="61"/>
                    </a:lnTo>
                    <a:lnTo>
                      <a:pt x="397" y="61"/>
                    </a:lnTo>
                    <a:lnTo>
                      <a:pt x="392" y="61"/>
                    </a:lnTo>
                    <a:lnTo>
                      <a:pt x="385" y="61"/>
                    </a:lnTo>
                    <a:lnTo>
                      <a:pt x="379" y="60"/>
                    </a:lnTo>
                    <a:lnTo>
                      <a:pt x="372" y="60"/>
                    </a:lnTo>
                    <a:lnTo>
                      <a:pt x="365" y="60"/>
                    </a:lnTo>
                    <a:lnTo>
                      <a:pt x="360" y="60"/>
                    </a:lnTo>
                    <a:lnTo>
                      <a:pt x="362" y="60"/>
                    </a:lnTo>
                    <a:lnTo>
                      <a:pt x="364" y="61"/>
                    </a:lnTo>
                    <a:lnTo>
                      <a:pt x="367" y="61"/>
                    </a:lnTo>
                    <a:lnTo>
                      <a:pt x="369" y="61"/>
                    </a:lnTo>
                    <a:lnTo>
                      <a:pt x="372" y="61"/>
                    </a:lnTo>
                    <a:lnTo>
                      <a:pt x="374" y="63"/>
                    </a:lnTo>
                    <a:lnTo>
                      <a:pt x="375" y="63"/>
                    </a:lnTo>
                    <a:lnTo>
                      <a:pt x="377" y="64"/>
                    </a:lnTo>
                    <a:lnTo>
                      <a:pt x="372" y="64"/>
                    </a:lnTo>
                    <a:lnTo>
                      <a:pt x="367" y="63"/>
                    </a:lnTo>
                    <a:lnTo>
                      <a:pt x="362" y="63"/>
                    </a:lnTo>
                    <a:lnTo>
                      <a:pt x="357" y="63"/>
                    </a:lnTo>
                    <a:lnTo>
                      <a:pt x="352" y="61"/>
                    </a:lnTo>
                    <a:lnTo>
                      <a:pt x="347" y="61"/>
                    </a:lnTo>
                    <a:lnTo>
                      <a:pt x="342" y="61"/>
                    </a:lnTo>
                    <a:lnTo>
                      <a:pt x="337" y="61"/>
                    </a:lnTo>
                    <a:lnTo>
                      <a:pt x="342" y="61"/>
                    </a:lnTo>
                    <a:lnTo>
                      <a:pt x="347" y="63"/>
                    </a:lnTo>
                    <a:lnTo>
                      <a:pt x="352" y="64"/>
                    </a:lnTo>
                    <a:lnTo>
                      <a:pt x="357" y="64"/>
                    </a:lnTo>
                    <a:lnTo>
                      <a:pt x="362" y="66"/>
                    </a:lnTo>
                    <a:lnTo>
                      <a:pt x="367" y="68"/>
                    </a:lnTo>
                    <a:lnTo>
                      <a:pt x="372" y="68"/>
                    </a:lnTo>
                    <a:lnTo>
                      <a:pt x="377" y="68"/>
                    </a:lnTo>
                    <a:lnTo>
                      <a:pt x="362"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8" name="Freeform 470"/>
              <p:cNvSpPr>
                <a:spLocks/>
              </p:cNvSpPr>
              <p:nvPr/>
            </p:nvSpPr>
            <p:spPr bwMode="auto">
              <a:xfrm>
                <a:off x="1850" y="2869"/>
                <a:ext cx="410" cy="69"/>
              </a:xfrm>
              <a:custGeom>
                <a:avLst/>
                <a:gdLst>
                  <a:gd name="T0" fmla="*/ 346 w 410"/>
                  <a:gd name="T1" fmla="*/ 69 h 69"/>
                  <a:gd name="T2" fmla="*/ 312 w 410"/>
                  <a:gd name="T3" fmla="*/ 68 h 69"/>
                  <a:gd name="T4" fmla="*/ 277 w 410"/>
                  <a:gd name="T5" fmla="*/ 68 h 69"/>
                  <a:gd name="T6" fmla="*/ 244 w 410"/>
                  <a:gd name="T7" fmla="*/ 68 h 69"/>
                  <a:gd name="T8" fmla="*/ 194 w 410"/>
                  <a:gd name="T9" fmla="*/ 66 h 69"/>
                  <a:gd name="T10" fmla="*/ 141 w 410"/>
                  <a:gd name="T11" fmla="*/ 56 h 69"/>
                  <a:gd name="T12" fmla="*/ 98 w 410"/>
                  <a:gd name="T13" fmla="*/ 40 h 69"/>
                  <a:gd name="T14" fmla="*/ 53 w 410"/>
                  <a:gd name="T15" fmla="*/ 21 h 69"/>
                  <a:gd name="T16" fmla="*/ 22 w 410"/>
                  <a:gd name="T17" fmla="*/ 10 h 69"/>
                  <a:gd name="T18" fmla="*/ 25 w 410"/>
                  <a:gd name="T19" fmla="*/ 10 h 69"/>
                  <a:gd name="T20" fmla="*/ 31 w 410"/>
                  <a:gd name="T21" fmla="*/ 10 h 69"/>
                  <a:gd name="T22" fmla="*/ 40 w 410"/>
                  <a:gd name="T23" fmla="*/ 10 h 69"/>
                  <a:gd name="T24" fmla="*/ 46 w 410"/>
                  <a:gd name="T25" fmla="*/ 11 h 69"/>
                  <a:gd name="T26" fmla="*/ 35 w 410"/>
                  <a:gd name="T27" fmla="*/ 8 h 69"/>
                  <a:gd name="T28" fmla="*/ 22 w 410"/>
                  <a:gd name="T29" fmla="*/ 6 h 69"/>
                  <a:gd name="T30" fmla="*/ 10 w 410"/>
                  <a:gd name="T31" fmla="*/ 5 h 69"/>
                  <a:gd name="T32" fmla="*/ 0 w 410"/>
                  <a:gd name="T33" fmla="*/ 5 h 69"/>
                  <a:gd name="T34" fmla="*/ 10 w 410"/>
                  <a:gd name="T35" fmla="*/ 3 h 69"/>
                  <a:gd name="T36" fmla="*/ 20 w 410"/>
                  <a:gd name="T37" fmla="*/ 3 h 69"/>
                  <a:gd name="T38" fmla="*/ 31 w 410"/>
                  <a:gd name="T39" fmla="*/ 3 h 69"/>
                  <a:gd name="T40" fmla="*/ 41 w 410"/>
                  <a:gd name="T41" fmla="*/ 2 h 69"/>
                  <a:gd name="T42" fmla="*/ 38 w 410"/>
                  <a:gd name="T43" fmla="*/ 2 h 69"/>
                  <a:gd name="T44" fmla="*/ 35 w 410"/>
                  <a:gd name="T45" fmla="*/ 0 h 69"/>
                  <a:gd name="T46" fmla="*/ 31 w 410"/>
                  <a:gd name="T47" fmla="*/ 0 h 69"/>
                  <a:gd name="T48" fmla="*/ 30 w 410"/>
                  <a:gd name="T49" fmla="*/ 0 h 69"/>
                  <a:gd name="T50" fmla="*/ 36 w 410"/>
                  <a:gd name="T51" fmla="*/ 0 h 69"/>
                  <a:gd name="T52" fmla="*/ 41 w 410"/>
                  <a:gd name="T53" fmla="*/ 2 h 69"/>
                  <a:gd name="T54" fmla="*/ 48 w 410"/>
                  <a:gd name="T55" fmla="*/ 3 h 69"/>
                  <a:gd name="T56" fmla="*/ 53 w 410"/>
                  <a:gd name="T57" fmla="*/ 5 h 69"/>
                  <a:gd name="T58" fmla="*/ 120 w 410"/>
                  <a:gd name="T59" fmla="*/ 31 h 69"/>
                  <a:gd name="T60" fmla="*/ 166 w 410"/>
                  <a:gd name="T61" fmla="*/ 48 h 69"/>
                  <a:gd name="T62" fmla="*/ 204 w 410"/>
                  <a:gd name="T63" fmla="*/ 55 h 69"/>
                  <a:gd name="T64" fmla="*/ 246 w 410"/>
                  <a:gd name="T65" fmla="*/ 58 h 69"/>
                  <a:gd name="T66" fmla="*/ 282 w 410"/>
                  <a:gd name="T67" fmla="*/ 58 h 69"/>
                  <a:gd name="T68" fmla="*/ 316 w 410"/>
                  <a:gd name="T69" fmla="*/ 58 h 69"/>
                  <a:gd name="T70" fmla="*/ 350 w 410"/>
                  <a:gd name="T71" fmla="*/ 58 h 69"/>
                  <a:gd name="T72" fmla="*/ 387 w 410"/>
                  <a:gd name="T73" fmla="*/ 58 h 69"/>
                  <a:gd name="T74" fmla="*/ 389 w 410"/>
                  <a:gd name="T75" fmla="*/ 60 h 69"/>
                  <a:gd name="T76" fmla="*/ 397 w 410"/>
                  <a:gd name="T77" fmla="*/ 60 h 69"/>
                  <a:gd name="T78" fmla="*/ 407 w 410"/>
                  <a:gd name="T79" fmla="*/ 61 h 69"/>
                  <a:gd name="T80" fmla="*/ 410 w 410"/>
                  <a:gd name="T81" fmla="*/ 61 h 69"/>
                  <a:gd name="T82" fmla="*/ 397 w 410"/>
                  <a:gd name="T83" fmla="*/ 61 h 69"/>
                  <a:gd name="T84" fmla="*/ 385 w 410"/>
                  <a:gd name="T85" fmla="*/ 61 h 69"/>
                  <a:gd name="T86" fmla="*/ 372 w 410"/>
                  <a:gd name="T87" fmla="*/ 60 h 69"/>
                  <a:gd name="T88" fmla="*/ 360 w 410"/>
                  <a:gd name="T89" fmla="*/ 60 h 69"/>
                  <a:gd name="T90" fmla="*/ 364 w 410"/>
                  <a:gd name="T91" fmla="*/ 61 h 69"/>
                  <a:gd name="T92" fmla="*/ 369 w 410"/>
                  <a:gd name="T93" fmla="*/ 61 h 69"/>
                  <a:gd name="T94" fmla="*/ 374 w 410"/>
                  <a:gd name="T95" fmla="*/ 63 h 69"/>
                  <a:gd name="T96" fmla="*/ 377 w 410"/>
                  <a:gd name="T97" fmla="*/ 64 h 69"/>
                  <a:gd name="T98" fmla="*/ 367 w 410"/>
                  <a:gd name="T99" fmla="*/ 63 h 69"/>
                  <a:gd name="T100" fmla="*/ 357 w 410"/>
                  <a:gd name="T101" fmla="*/ 63 h 69"/>
                  <a:gd name="T102" fmla="*/ 347 w 410"/>
                  <a:gd name="T103" fmla="*/ 61 h 69"/>
                  <a:gd name="T104" fmla="*/ 337 w 410"/>
                  <a:gd name="T105" fmla="*/ 61 h 69"/>
                  <a:gd name="T106" fmla="*/ 347 w 410"/>
                  <a:gd name="T107" fmla="*/ 63 h 69"/>
                  <a:gd name="T108" fmla="*/ 357 w 410"/>
                  <a:gd name="T109" fmla="*/ 64 h 69"/>
                  <a:gd name="T110" fmla="*/ 367 w 410"/>
                  <a:gd name="T111" fmla="*/ 68 h 69"/>
                  <a:gd name="T112" fmla="*/ 377 w 410"/>
                  <a:gd name="T113" fmla="*/ 68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0"/>
                  <a:gd name="T172" fmla="*/ 0 h 69"/>
                  <a:gd name="T173" fmla="*/ 410 w 410"/>
                  <a:gd name="T174" fmla="*/ 69 h 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0" h="69">
                    <a:moveTo>
                      <a:pt x="362" y="69"/>
                    </a:moveTo>
                    <a:lnTo>
                      <a:pt x="346" y="69"/>
                    </a:lnTo>
                    <a:lnTo>
                      <a:pt x="329" y="69"/>
                    </a:lnTo>
                    <a:lnTo>
                      <a:pt x="312" y="68"/>
                    </a:lnTo>
                    <a:lnTo>
                      <a:pt x="296" y="68"/>
                    </a:lnTo>
                    <a:lnTo>
                      <a:pt x="277" y="68"/>
                    </a:lnTo>
                    <a:lnTo>
                      <a:pt x="261" y="68"/>
                    </a:lnTo>
                    <a:lnTo>
                      <a:pt x="244" y="68"/>
                    </a:lnTo>
                    <a:lnTo>
                      <a:pt x="228" y="68"/>
                    </a:lnTo>
                    <a:lnTo>
                      <a:pt x="194" y="66"/>
                    </a:lnTo>
                    <a:lnTo>
                      <a:pt x="166" y="63"/>
                    </a:lnTo>
                    <a:lnTo>
                      <a:pt x="141" y="56"/>
                    </a:lnTo>
                    <a:lnTo>
                      <a:pt x="120" y="48"/>
                    </a:lnTo>
                    <a:lnTo>
                      <a:pt x="98" y="40"/>
                    </a:lnTo>
                    <a:lnTo>
                      <a:pt x="76" y="30"/>
                    </a:lnTo>
                    <a:lnTo>
                      <a:pt x="53" y="21"/>
                    </a:lnTo>
                    <a:lnTo>
                      <a:pt x="30" y="15"/>
                    </a:lnTo>
                    <a:lnTo>
                      <a:pt x="22" y="10"/>
                    </a:lnTo>
                    <a:lnTo>
                      <a:pt x="23" y="10"/>
                    </a:lnTo>
                    <a:lnTo>
                      <a:pt x="25" y="10"/>
                    </a:lnTo>
                    <a:lnTo>
                      <a:pt x="28" y="10"/>
                    </a:lnTo>
                    <a:lnTo>
                      <a:pt x="31" y="10"/>
                    </a:lnTo>
                    <a:lnTo>
                      <a:pt x="36" y="10"/>
                    </a:lnTo>
                    <a:lnTo>
                      <a:pt x="40" y="10"/>
                    </a:lnTo>
                    <a:lnTo>
                      <a:pt x="43" y="11"/>
                    </a:lnTo>
                    <a:lnTo>
                      <a:pt x="46" y="11"/>
                    </a:lnTo>
                    <a:lnTo>
                      <a:pt x="40" y="10"/>
                    </a:lnTo>
                    <a:lnTo>
                      <a:pt x="35" y="8"/>
                    </a:lnTo>
                    <a:lnTo>
                      <a:pt x="28" y="6"/>
                    </a:lnTo>
                    <a:lnTo>
                      <a:pt x="22" y="6"/>
                    </a:lnTo>
                    <a:lnTo>
                      <a:pt x="17" y="5"/>
                    </a:lnTo>
                    <a:lnTo>
                      <a:pt x="10" y="5"/>
                    </a:lnTo>
                    <a:lnTo>
                      <a:pt x="5" y="5"/>
                    </a:lnTo>
                    <a:lnTo>
                      <a:pt x="0" y="5"/>
                    </a:lnTo>
                    <a:lnTo>
                      <a:pt x="5" y="3"/>
                    </a:lnTo>
                    <a:lnTo>
                      <a:pt x="10" y="3"/>
                    </a:lnTo>
                    <a:lnTo>
                      <a:pt x="15" y="3"/>
                    </a:lnTo>
                    <a:lnTo>
                      <a:pt x="20" y="3"/>
                    </a:lnTo>
                    <a:lnTo>
                      <a:pt x="25" y="3"/>
                    </a:lnTo>
                    <a:lnTo>
                      <a:pt x="31" y="3"/>
                    </a:lnTo>
                    <a:lnTo>
                      <a:pt x="36" y="3"/>
                    </a:lnTo>
                    <a:lnTo>
                      <a:pt x="41" y="2"/>
                    </a:lnTo>
                    <a:lnTo>
                      <a:pt x="40" y="2"/>
                    </a:lnTo>
                    <a:lnTo>
                      <a:pt x="38" y="2"/>
                    </a:lnTo>
                    <a:lnTo>
                      <a:pt x="36" y="2"/>
                    </a:lnTo>
                    <a:lnTo>
                      <a:pt x="35" y="0"/>
                    </a:lnTo>
                    <a:lnTo>
                      <a:pt x="33" y="0"/>
                    </a:lnTo>
                    <a:lnTo>
                      <a:pt x="31" y="0"/>
                    </a:lnTo>
                    <a:lnTo>
                      <a:pt x="30" y="0"/>
                    </a:lnTo>
                    <a:lnTo>
                      <a:pt x="33" y="0"/>
                    </a:lnTo>
                    <a:lnTo>
                      <a:pt x="36" y="0"/>
                    </a:lnTo>
                    <a:lnTo>
                      <a:pt x="40" y="2"/>
                    </a:lnTo>
                    <a:lnTo>
                      <a:pt x="41" y="2"/>
                    </a:lnTo>
                    <a:lnTo>
                      <a:pt x="45" y="2"/>
                    </a:lnTo>
                    <a:lnTo>
                      <a:pt x="48" y="3"/>
                    </a:lnTo>
                    <a:lnTo>
                      <a:pt x="51" y="5"/>
                    </a:lnTo>
                    <a:lnTo>
                      <a:pt x="53" y="5"/>
                    </a:lnTo>
                    <a:lnTo>
                      <a:pt x="90" y="20"/>
                    </a:lnTo>
                    <a:lnTo>
                      <a:pt x="120" y="31"/>
                    </a:lnTo>
                    <a:lnTo>
                      <a:pt x="144" y="41"/>
                    </a:lnTo>
                    <a:lnTo>
                      <a:pt x="166" y="48"/>
                    </a:lnTo>
                    <a:lnTo>
                      <a:pt x="184" y="51"/>
                    </a:lnTo>
                    <a:lnTo>
                      <a:pt x="204" y="55"/>
                    </a:lnTo>
                    <a:lnTo>
                      <a:pt x="224" y="56"/>
                    </a:lnTo>
                    <a:lnTo>
                      <a:pt x="246" y="58"/>
                    </a:lnTo>
                    <a:lnTo>
                      <a:pt x="264" y="58"/>
                    </a:lnTo>
                    <a:lnTo>
                      <a:pt x="282" y="58"/>
                    </a:lnTo>
                    <a:lnTo>
                      <a:pt x="299" y="58"/>
                    </a:lnTo>
                    <a:lnTo>
                      <a:pt x="316" y="58"/>
                    </a:lnTo>
                    <a:lnTo>
                      <a:pt x="334" y="58"/>
                    </a:lnTo>
                    <a:lnTo>
                      <a:pt x="350" y="58"/>
                    </a:lnTo>
                    <a:lnTo>
                      <a:pt x="367" y="58"/>
                    </a:lnTo>
                    <a:lnTo>
                      <a:pt x="387" y="58"/>
                    </a:lnTo>
                    <a:lnTo>
                      <a:pt x="389" y="60"/>
                    </a:lnTo>
                    <a:lnTo>
                      <a:pt x="392" y="60"/>
                    </a:lnTo>
                    <a:lnTo>
                      <a:pt x="397" y="60"/>
                    </a:lnTo>
                    <a:lnTo>
                      <a:pt x="402" y="60"/>
                    </a:lnTo>
                    <a:lnTo>
                      <a:pt x="407" y="61"/>
                    </a:lnTo>
                    <a:lnTo>
                      <a:pt x="410" y="61"/>
                    </a:lnTo>
                    <a:lnTo>
                      <a:pt x="404" y="61"/>
                    </a:lnTo>
                    <a:lnTo>
                      <a:pt x="397" y="61"/>
                    </a:lnTo>
                    <a:lnTo>
                      <a:pt x="392" y="61"/>
                    </a:lnTo>
                    <a:lnTo>
                      <a:pt x="385" y="61"/>
                    </a:lnTo>
                    <a:lnTo>
                      <a:pt x="379" y="60"/>
                    </a:lnTo>
                    <a:lnTo>
                      <a:pt x="372" y="60"/>
                    </a:lnTo>
                    <a:lnTo>
                      <a:pt x="365" y="60"/>
                    </a:lnTo>
                    <a:lnTo>
                      <a:pt x="360" y="60"/>
                    </a:lnTo>
                    <a:lnTo>
                      <a:pt x="362" y="60"/>
                    </a:lnTo>
                    <a:lnTo>
                      <a:pt x="364" y="61"/>
                    </a:lnTo>
                    <a:lnTo>
                      <a:pt x="367" y="61"/>
                    </a:lnTo>
                    <a:lnTo>
                      <a:pt x="369" y="61"/>
                    </a:lnTo>
                    <a:lnTo>
                      <a:pt x="372" y="61"/>
                    </a:lnTo>
                    <a:lnTo>
                      <a:pt x="374" y="63"/>
                    </a:lnTo>
                    <a:lnTo>
                      <a:pt x="375" y="63"/>
                    </a:lnTo>
                    <a:lnTo>
                      <a:pt x="377" y="64"/>
                    </a:lnTo>
                    <a:lnTo>
                      <a:pt x="372" y="64"/>
                    </a:lnTo>
                    <a:lnTo>
                      <a:pt x="367" y="63"/>
                    </a:lnTo>
                    <a:lnTo>
                      <a:pt x="362" y="63"/>
                    </a:lnTo>
                    <a:lnTo>
                      <a:pt x="357" y="63"/>
                    </a:lnTo>
                    <a:lnTo>
                      <a:pt x="352" y="61"/>
                    </a:lnTo>
                    <a:lnTo>
                      <a:pt x="347" y="61"/>
                    </a:lnTo>
                    <a:lnTo>
                      <a:pt x="342" y="61"/>
                    </a:lnTo>
                    <a:lnTo>
                      <a:pt x="337" y="61"/>
                    </a:lnTo>
                    <a:lnTo>
                      <a:pt x="342" y="61"/>
                    </a:lnTo>
                    <a:lnTo>
                      <a:pt x="347" y="63"/>
                    </a:lnTo>
                    <a:lnTo>
                      <a:pt x="352" y="64"/>
                    </a:lnTo>
                    <a:lnTo>
                      <a:pt x="357" y="64"/>
                    </a:lnTo>
                    <a:lnTo>
                      <a:pt x="362" y="66"/>
                    </a:lnTo>
                    <a:lnTo>
                      <a:pt x="367" y="68"/>
                    </a:lnTo>
                    <a:lnTo>
                      <a:pt x="372" y="68"/>
                    </a:lnTo>
                    <a:lnTo>
                      <a:pt x="377" y="68"/>
                    </a:lnTo>
                    <a:lnTo>
                      <a:pt x="362" y="69"/>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69" name="Freeform 471"/>
              <p:cNvSpPr>
                <a:spLocks/>
              </p:cNvSpPr>
              <p:nvPr/>
            </p:nvSpPr>
            <p:spPr bwMode="auto">
              <a:xfrm>
                <a:off x="1401" y="2854"/>
                <a:ext cx="1268" cy="164"/>
              </a:xfrm>
              <a:custGeom>
                <a:avLst/>
                <a:gdLst>
                  <a:gd name="T0" fmla="*/ 1245 w 1268"/>
                  <a:gd name="T1" fmla="*/ 88 h 164"/>
                  <a:gd name="T2" fmla="*/ 1200 w 1268"/>
                  <a:gd name="T3" fmla="*/ 71 h 164"/>
                  <a:gd name="T4" fmla="*/ 1157 w 1268"/>
                  <a:gd name="T5" fmla="*/ 58 h 164"/>
                  <a:gd name="T6" fmla="*/ 1123 w 1268"/>
                  <a:gd name="T7" fmla="*/ 55 h 164"/>
                  <a:gd name="T8" fmla="*/ 1100 w 1268"/>
                  <a:gd name="T9" fmla="*/ 56 h 164"/>
                  <a:gd name="T10" fmla="*/ 1062 w 1268"/>
                  <a:gd name="T11" fmla="*/ 66 h 164"/>
                  <a:gd name="T12" fmla="*/ 1009 w 1268"/>
                  <a:gd name="T13" fmla="*/ 76 h 164"/>
                  <a:gd name="T14" fmla="*/ 929 w 1268"/>
                  <a:gd name="T15" fmla="*/ 84 h 164"/>
                  <a:gd name="T16" fmla="*/ 823 w 1268"/>
                  <a:gd name="T17" fmla="*/ 84 h 164"/>
                  <a:gd name="T18" fmla="*/ 716 w 1268"/>
                  <a:gd name="T19" fmla="*/ 83 h 164"/>
                  <a:gd name="T20" fmla="*/ 648 w 1268"/>
                  <a:gd name="T21" fmla="*/ 83 h 164"/>
                  <a:gd name="T22" fmla="*/ 622 w 1268"/>
                  <a:gd name="T23" fmla="*/ 78 h 164"/>
                  <a:gd name="T24" fmla="*/ 582 w 1268"/>
                  <a:gd name="T25" fmla="*/ 68 h 164"/>
                  <a:gd name="T26" fmla="*/ 530 w 1268"/>
                  <a:gd name="T27" fmla="*/ 48 h 164"/>
                  <a:gd name="T28" fmla="*/ 479 w 1268"/>
                  <a:gd name="T29" fmla="*/ 30 h 164"/>
                  <a:gd name="T30" fmla="*/ 421 w 1268"/>
                  <a:gd name="T31" fmla="*/ 20 h 164"/>
                  <a:gd name="T32" fmla="*/ 364 w 1268"/>
                  <a:gd name="T33" fmla="*/ 17 h 164"/>
                  <a:gd name="T34" fmla="*/ 311 w 1268"/>
                  <a:gd name="T35" fmla="*/ 21 h 164"/>
                  <a:gd name="T36" fmla="*/ 255 w 1268"/>
                  <a:gd name="T37" fmla="*/ 35 h 164"/>
                  <a:gd name="T38" fmla="*/ 218 w 1268"/>
                  <a:gd name="T39" fmla="*/ 46 h 164"/>
                  <a:gd name="T40" fmla="*/ 201 w 1268"/>
                  <a:gd name="T41" fmla="*/ 51 h 164"/>
                  <a:gd name="T42" fmla="*/ 185 w 1268"/>
                  <a:gd name="T43" fmla="*/ 60 h 164"/>
                  <a:gd name="T44" fmla="*/ 168 w 1268"/>
                  <a:gd name="T45" fmla="*/ 65 h 164"/>
                  <a:gd name="T46" fmla="*/ 140 w 1268"/>
                  <a:gd name="T47" fmla="*/ 76 h 164"/>
                  <a:gd name="T48" fmla="*/ 98 w 1268"/>
                  <a:gd name="T49" fmla="*/ 98 h 164"/>
                  <a:gd name="T50" fmla="*/ 58 w 1268"/>
                  <a:gd name="T51" fmla="*/ 124 h 164"/>
                  <a:gd name="T52" fmla="*/ 19 w 1268"/>
                  <a:gd name="T53" fmla="*/ 151 h 164"/>
                  <a:gd name="T54" fmla="*/ 2 w 1268"/>
                  <a:gd name="T55" fmla="*/ 147 h 164"/>
                  <a:gd name="T56" fmla="*/ 42 w 1268"/>
                  <a:gd name="T57" fmla="*/ 121 h 164"/>
                  <a:gd name="T58" fmla="*/ 82 w 1268"/>
                  <a:gd name="T59" fmla="*/ 93 h 164"/>
                  <a:gd name="T60" fmla="*/ 122 w 1268"/>
                  <a:gd name="T61" fmla="*/ 70 h 164"/>
                  <a:gd name="T62" fmla="*/ 165 w 1268"/>
                  <a:gd name="T63" fmla="*/ 50 h 164"/>
                  <a:gd name="T64" fmla="*/ 178 w 1268"/>
                  <a:gd name="T65" fmla="*/ 45 h 164"/>
                  <a:gd name="T66" fmla="*/ 195 w 1268"/>
                  <a:gd name="T67" fmla="*/ 38 h 164"/>
                  <a:gd name="T68" fmla="*/ 213 w 1268"/>
                  <a:gd name="T69" fmla="*/ 31 h 164"/>
                  <a:gd name="T70" fmla="*/ 226 w 1268"/>
                  <a:gd name="T71" fmla="*/ 26 h 164"/>
                  <a:gd name="T72" fmla="*/ 286 w 1268"/>
                  <a:gd name="T73" fmla="*/ 10 h 164"/>
                  <a:gd name="T74" fmla="*/ 341 w 1268"/>
                  <a:gd name="T75" fmla="*/ 2 h 164"/>
                  <a:gd name="T76" fmla="*/ 396 w 1268"/>
                  <a:gd name="T77" fmla="*/ 0 h 164"/>
                  <a:gd name="T78" fmla="*/ 454 w 1268"/>
                  <a:gd name="T79" fmla="*/ 7 h 164"/>
                  <a:gd name="T80" fmla="*/ 509 w 1268"/>
                  <a:gd name="T81" fmla="*/ 23 h 164"/>
                  <a:gd name="T82" fmla="*/ 562 w 1268"/>
                  <a:gd name="T83" fmla="*/ 45 h 164"/>
                  <a:gd name="T84" fmla="*/ 617 w 1268"/>
                  <a:gd name="T85" fmla="*/ 65 h 164"/>
                  <a:gd name="T86" fmla="*/ 643 w 1268"/>
                  <a:gd name="T87" fmla="*/ 71 h 164"/>
                  <a:gd name="T88" fmla="*/ 672 w 1268"/>
                  <a:gd name="T89" fmla="*/ 73 h 164"/>
                  <a:gd name="T90" fmla="*/ 778 w 1268"/>
                  <a:gd name="T91" fmla="*/ 73 h 164"/>
                  <a:gd name="T92" fmla="*/ 883 w 1268"/>
                  <a:gd name="T93" fmla="*/ 71 h 164"/>
                  <a:gd name="T94" fmla="*/ 987 w 1268"/>
                  <a:gd name="T95" fmla="*/ 63 h 164"/>
                  <a:gd name="T96" fmla="*/ 1039 w 1268"/>
                  <a:gd name="T97" fmla="*/ 55 h 164"/>
                  <a:gd name="T98" fmla="*/ 1092 w 1268"/>
                  <a:gd name="T99" fmla="*/ 41 h 164"/>
                  <a:gd name="T100" fmla="*/ 1115 w 1268"/>
                  <a:gd name="T101" fmla="*/ 38 h 164"/>
                  <a:gd name="T102" fmla="*/ 1137 w 1268"/>
                  <a:gd name="T103" fmla="*/ 38 h 164"/>
                  <a:gd name="T104" fmla="*/ 1182 w 1268"/>
                  <a:gd name="T105" fmla="*/ 46 h 164"/>
                  <a:gd name="T106" fmla="*/ 1225 w 1268"/>
                  <a:gd name="T107" fmla="*/ 63 h 164"/>
                  <a:gd name="T108" fmla="*/ 1268 w 1268"/>
                  <a:gd name="T109" fmla="*/ 78 h 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8"/>
                  <a:gd name="T166" fmla="*/ 0 h 164"/>
                  <a:gd name="T167" fmla="*/ 1268 w 1268"/>
                  <a:gd name="T168" fmla="*/ 164 h 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8" h="164">
                    <a:moveTo>
                      <a:pt x="1266" y="94"/>
                    </a:moveTo>
                    <a:lnTo>
                      <a:pt x="1245" y="88"/>
                    </a:lnTo>
                    <a:lnTo>
                      <a:pt x="1222" y="79"/>
                    </a:lnTo>
                    <a:lnTo>
                      <a:pt x="1200" y="71"/>
                    </a:lnTo>
                    <a:lnTo>
                      <a:pt x="1178" y="65"/>
                    </a:lnTo>
                    <a:lnTo>
                      <a:pt x="1157" y="58"/>
                    </a:lnTo>
                    <a:lnTo>
                      <a:pt x="1133" y="55"/>
                    </a:lnTo>
                    <a:lnTo>
                      <a:pt x="1123" y="55"/>
                    </a:lnTo>
                    <a:lnTo>
                      <a:pt x="1112" y="55"/>
                    </a:lnTo>
                    <a:lnTo>
                      <a:pt x="1100" y="56"/>
                    </a:lnTo>
                    <a:lnTo>
                      <a:pt x="1090" y="60"/>
                    </a:lnTo>
                    <a:lnTo>
                      <a:pt x="1062" y="66"/>
                    </a:lnTo>
                    <a:lnTo>
                      <a:pt x="1035" y="71"/>
                    </a:lnTo>
                    <a:lnTo>
                      <a:pt x="1009" y="76"/>
                    </a:lnTo>
                    <a:lnTo>
                      <a:pt x="982" y="79"/>
                    </a:lnTo>
                    <a:lnTo>
                      <a:pt x="929" y="84"/>
                    </a:lnTo>
                    <a:lnTo>
                      <a:pt x="876" y="86"/>
                    </a:lnTo>
                    <a:lnTo>
                      <a:pt x="823" y="84"/>
                    </a:lnTo>
                    <a:lnTo>
                      <a:pt x="770" y="84"/>
                    </a:lnTo>
                    <a:lnTo>
                      <a:pt x="716" y="83"/>
                    </a:lnTo>
                    <a:lnTo>
                      <a:pt x="662" y="83"/>
                    </a:lnTo>
                    <a:lnTo>
                      <a:pt x="648" y="83"/>
                    </a:lnTo>
                    <a:lnTo>
                      <a:pt x="635" y="81"/>
                    </a:lnTo>
                    <a:lnTo>
                      <a:pt x="622" y="78"/>
                    </a:lnTo>
                    <a:lnTo>
                      <a:pt x="608" y="76"/>
                    </a:lnTo>
                    <a:lnTo>
                      <a:pt x="582" y="68"/>
                    </a:lnTo>
                    <a:lnTo>
                      <a:pt x="557" y="58"/>
                    </a:lnTo>
                    <a:lnTo>
                      <a:pt x="530" y="48"/>
                    </a:lnTo>
                    <a:lnTo>
                      <a:pt x="505" y="38"/>
                    </a:lnTo>
                    <a:lnTo>
                      <a:pt x="479" y="30"/>
                    </a:lnTo>
                    <a:lnTo>
                      <a:pt x="452" y="25"/>
                    </a:lnTo>
                    <a:lnTo>
                      <a:pt x="421" y="20"/>
                    </a:lnTo>
                    <a:lnTo>
                      <a:pt x="392" y="18"/>
                    </a:lnTo>
                    <a:lnTo>
                      <a:pt x="364" y="17"/>
                    </a:lnTo>
                    <a:lnTo>
                      <a:pt x="338" y="18"/>
                    </a:lnTo>
                    <a:lnTo>
                      <a:pt x="311" y="21"/>
                    </a:lnTo>
                    <a:lnTo>
                      <a:pt x="283" y="26"/>
                    </a:lnTo>
                    <a:lnTo>
                      <a:pt x="255" y="35"/>
                    </a:lnTo>
                    <a:lnTo>
                      <a:pt x="225" y="43"/>
                    </a:lnTo>
                    <a:lnTo>
                      <a:pt x="218" y="46"/>
                    </a:lnTo>
                    <a:lnTo>
                      <a:pt x="210" y="48"/>
                    </a:lnTo>
                    <a:lnTo>
                      <a:pt x="201" y="51"/>
                    </a:lnTo>
                    <a:lnTo>
                      <a:pt x="193" y="55"/>
                    </a:lnTo>
                    <a:lnTo>
                      <a:pt x="185" y="60"/>
                    </a:lnTo>
                    <a:lnTo>
                      <a:pt x="176" y="61"/>
                    </a:lnTo>
                    <a:lnTo>
                      <a:pt x="168" y="65"/>
                    </a:lnTo>
                    <a:lnTo>
                      <a:pt x="163" y="68"/>
                    </a:lnTo>
                    <a:lnTo>
                      <a:pt x="140" y="76"/>
                    </a:lnTo>
                    <a:lnTo>
                      <a:pt x="120" y="86"/>
                    </a:lnTo>
                    <a:lnTo>
                      <a:pt x="98" y="98"/>
                    </a:lnTo>
                    <a:lnTo>
                      <a:pt x="78" y="111"/>
                    </a:lnTo>
                    <a:lnTo>
                      <a:pt x="58" y="124"/>
                    </a:lnTo>
                    <a:lnTo>
                      <a:pt x="39" y="137"/>
                    </a:lnTo>
                    <a:lnTo>
                      <a:pt x="19" y="151"/>
                    </a:lnTo>
                    <a:lnTo>
                      <a:pt x="0" y="164"/>
                    </a:lnTo>
                    <a:lnTo>
                      <a:pt x="2" y="147"/>
                    </a:lnTo>
                    <a:lnTo>
                      <a:pt x="22" y="134"/>
                    </a:lnTo>
                    <a:lnTo>
                      <a:pt x="42" y="121"/>
                    </a:lnTo>
                    <a:lnTo>
                      <a:pt x="62" y="106"/>
                    </a:lnTo>
                    <a:lnTo>
                      <a:pt x="82" y="93"/>
                    </a:lnTo>
                    <a:lnTo>
                      <a:pt x="102" y="81"/>
                    </a:lnTo>
                    <a:lnTo>
                      <a:pt x="122" y="70"/>
                    </a:lnTo>
                    <a:lnTo>
                      <a:pt x="143" y="60"/>
                    </a:lnTo>
                    <a:lnTo>
                      <a:pt x="165" y="50"/>
                    </a:lnTo>
                    <a:lnTo>
                      <a:pt x="171" y="48"/>
                    </a:lnTo>
                    <a:lnTo>
                      <a:pt x="178" y="45"/>
                    </a:lnTo>
                    <a:lnTo>
                      <a:pt x="186" y="41"/>
                    </a:lnTo>
                    <a:lnTo>
                      <a:pt x="195" y="38"/>
                    </a:lnTo>
                    <a:lnTo>
                      <a:pt x="205" y="35"/>
                    </a:lnTo>
                    <a:lnTo>
                      <a:pt x="213" y="31"/>
                    </a:lnTo>
                    <a:lnTo>
                      <a:pt x="220" y="28"/>
                    </a:lnTo>
                    <a:lnTo>
                      <a:pt x="226" y="26"/>
                    </a:lnTo>
                    <a:lnTo>
                      <a:pt x="258" y="17"/>
                    </a:lnTo>
                    <a:lnTo>
                      <a:pt x="286" y="10"/>
                    </a:lnTo>
                    <a:lnTo>
                      <a:pt x="314" y="5"/>
                    </a:lnTo>
                    <a:lnTo>
                      <a:pt x="341" y="2"/>
                    </a:lnTo>
                    <a:lnTo>
                      <a:pt x="368" y="0"/>
                    </a:lnTo>
                    <a:lnTo>
                      <a:pt x="396" y="0"/>
                    </a:lnTo>
                    <a:lnTo>
                      <a:pt x="424" y="3"/>
                    </a:lnTo>
                    <a:lnTo>
                      <a:pt x="454" y="7"/>
                    </a:lnTo>
                    <a:lnTo>
                      <a:pt x="482" y="13"/>
                    </a:lnTo>
                    <a:lnTo>
                      <a:pt x="509" y="23"/>
                    </a:lnTo>
                    <a:lnTo>
                      <a:pt x="535" y="33"/>
                    </a:lnTo>
                    <a:lnTo>
                      <a:pt x="562" y="45"/>
                    </a:lnTo>
                    <a:lnTo>
                      <a:pt x="590" y="55"/>
                    </a:lnTo>
                    <a:lnTo>
                      <a:pt x="617" y="65"/>
                    </a:lnTo>
                    <a:lnTo>
                      <a:pt x="630" y="68"/>
                    </a:lnTo>
                    <a:lnTo>
                      <a:pt x="643" y="71"/>
                    </a:lnTo>
                    <a:lnTo>
                      <a:pt x="658" y="73"/>
                    </a:lnTo>
                    <a:lnTo>
                      <a:pt x="672" y="73"/>
                    </a:lnTo>
                    <a:lnTo>
                      <a:pt x="725" y="73"/>
                    </a:lnTo>
                    <a:lnTo>
                      <a:pt x="778" y="73"/>
                    </a:lnTo>
                    <a:lnTo>
                      <a:pt x="831" y="73"/>
                    </a:lnTo>
                    <a:lnTo>
                      <a:pt x="883" y="71"/>
                    </a:lnTo>
                    <a:lnTo>
                      <a:pt x="934" y="70"/>
                    </a:lnTo>
                    <a:lnTo>
                      <a:pt x="987" y="63"/>
                    </a:lnTo>
                    <a:lnTo>
                      <a:pt x="1012" y="60"/>
                    </a:lnTo>
                    <a:lnTo>
                      <a:pt x="1039" y="55"/>
                    </a:lnTo>
                    <a:lnTo>
                      <a:pt x="1065" y="48"/>
                    </a:lnTo>
                    <a:lnTo>
                      <a:pt x="1092" y="41"/>
                    </a:lnTo>
                    <a:lnTo>
                      <a:pt x="1104" y="40"/>
                    </a:lnTo>
                    <a:lnTo>
                      <a:pt x="1115" y="38"/>
                    </a:lnTo>
                    <a:lnTo>
                      <a:pt x="1125" y="38"/>
                    </a:lnTo>
                    <a:lnTo>
                      <a:pt x="1137" y="38"/>
                    </a:lnTo>
                    <a:lnTo>
                      <a:pt x="1158" y="41"/>
                    </a:lnTo>
                    <a:lnTo>
                      <a:pt x="1182" y="46"/>
                    </a:lnTo>
                    <a:lnTo>
                      <a:pt x="1203" y="55"/>
                    </a:lnTo>
                    <a:lnTo>
                      <a:pt x="1225" y="63"/>
                    </a:lnTo>
                    <a:lnTo>
                      <a:pt x="1246" y="71"/>
                    </a:lnTo>
                    <a:lnTo>
                      <a:pt x="1268" y="78"/>
                    </a:lnTo>
                    <a:lnTo>
                      <a:pt x="1266" y="94"/>
                    </a:lnTo>
                    <a:close/>
                  </a:path>
                </a:pathLst>
              </a:custGeom>
              <a:solidFill>
                <a:srgbClr val="635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0" name="Freeform 472"/>
              <p:cNvSpPr>
                <a:spLocks/>
              </p:cNvSpPr>
              <p:nvPr/>
            </p:nvSpPr>
            <p:spPr bwMode="auto">
              <a:xfrm>
                <a:off x="1401" y="2854"/>
                <a:ext cx="1268" cy="164"/>
              </a:xfrm>
              <a:custGeom>
                <a:avLst/>
                <a:gdLst>
                  <a:gd name="T0" fmla="*/ 1245 w 1268"/>
                  <a:gd name="T1" fmla="*/ 88 h 164"/>
                  <a:gd name="T2" fmla="*/ 1200 w 1268"/>
                  <a:gd name="T3" fmla="*/ 71 h 164"/>
                  <a:gd name="T4" fmla="*/ 1157 w 1268"/>
                  <a:gd name="T5" fmla="*/ 58 h 164"/>
                  <a:gd name="T6" fmla="*/ 1123 w 1268"/>
                  <a:gd name="T7" fmla="*/ 55 h 164"/>
                  <a:gd name="T8" fmla="*/ 1100 w 1268"/>
                  <a:gd name="T9" fmla="*/ 56 h 164"/>
                  <a:gd name="T10" fmla="*/ 1062 w 1268"/>
                  <a:gd name="T11" fmla="*/ 66 h 164"/>
                  <a:gd name="T12" fmla="*/ 1009 w 1268"/>
                  <a:gd name="T13" fmla="*/ 76 h 164"/>
                  <a:gd name="T14" fmla="*/ 929 w 1268"/>
                  <a:gd name="T15" fmla="*/ 84 h 164"/>
                  <a:gd name="T16" fmla="*/ 823 w 1268"/>
                  <a:gd name="T17" fmla="*/ 84 h 164"/>
                  <a:gd name="T18" fmla="*/ 716 w 1268"/>
                  <a:gd name="T19" fmla="*/ 83 h 164"/>
                  <a:gd name="T20" fmla="*/ 648 w 1268"/>
                  <a:gd name="T21" fmla="*/ 83 h 164"/>
                  <a:gd name="T22" fmla="*/ 622 w 1268"/>
                  <a:gd name="T23" fmla="*/ 78 h 164"/>
                  <a:gd name="T24" fmla="*/ 582 w 1268"/>
                  <a:gd name="T25" fmla="*/ 68 h 164"/>
                  <a:gd name="T26" fmla="*/ 530 w 1268"/>
                  <a:gd name="T27" fmla="*/ 48 h 164"/>
                  <a:gd name="T28" fmla="*/ 479 w 1268"/>
                  <a:gd name="T29" fmla="*/ 30 h 164"/>
                  <a:gd name="T30" fmla="*/ 421 w 1268"/>
                  <a:gd name="T31" fmla="*/ 20 h 164"/>
                  <a:gd name="T32" fmla="*/ 364 w 1268"/>
                  <a:gd name="T33" fmla="*/ 17 h 164"/>
                  <a:gd name="T34" fmla="*/ 311 w 1268"/>
                  <a:gd name="T35" fmla="*/ 21 h 164"/>
                  <a:gd name="T36" fmla="*/ 255 w 1268"/>
                  <a:gd name="T37" fmla="*/ 35 h 164"/>
                  <a:gd name="T38" fmla="*/ 218 w 1268"/>
                  <a:gd name="T39" fmla="*/ 46 h 164"/>
                  <a:gd name="T40" fmla="*/ 201 w 1268"/>
                  <a:gd name="T41" fmla="*/ 51 h 164"/>
                  <a:gd name="T42" fmla="*/ 185 w 1268"/>
                  <a:gd name="T43" fmla="*/ 60 h 164"/>
                  <a:gd name="T44" fmla="*/ 168 w 1268"/>
                  <a:gd name="T45" fmla="*/ 65 h 164"/>
                  <a:gd name="T46" fmla="*/ 140 w 1268"/>
                  <a:gd name="T47" fmla="*/ 76 h 164"/>
                  <a:gd name="T48" fmla="*/ 98 w 1268"/>
                  <a:gd name="T49" fmla="*/ 98 h 164"/>
                  <a:gd name="T50" fmla="*/ 58 w 1268"/>
                  <a:gd name="T51" fmla="*/ 124 h 164"/>
                  <a:gd name="T52" fmla="*/ 19 w 1268"/>
                  <a:gd name="T53" fmla="*/ 151 h 164"/>
                  <a:gd name="T54" fmla="*/ 2 w 1268"/>
                  <a:gd name="T55" fmla="*/ 147 h 164"/>
                  <a:gd name="T56" fmla="*/ 42 w 1268"/>
                  <a:gd name="T57" fmla="*/ 121 h 164"/>
                  <a:gd name="T58" fmla="*/ 82 w 1268"/>
                  <a:gd name="T59" fmla="*/ 93 h 164"/>
                  <a:gd name="T60" fmla="*/ 122 w 1268"/>
                  <a:gd name="T61" fmla="*/ 70 h 164"/>
                  <a:gd name="T62" fmla="*/ 165 w 1268"/>
                  <a:gd name="T63" fmla="*/ 50 h 164"/>
                  <a:gd name="T64" fmla="*/ 178 w 1268"/>
                  <a:gd name="T65" fmla="*/ 45 h 164"/>
                  <a:gd name="T66" fmla="*/ 195 w 1268"/>
                  <a:gd name="T67" fmla="*/ 38 h 164"/>
                  <a:gd name="T68" fmla="*/ 213 w 1268"/>
                  <a:gd name="T69" fmla="*/ 31 h 164"/>
                  <a:gd name="T70" fmla="*/ 226 w 1268"/>
                  <a:gd name="T71" fmla="*/ 26 h 164"/>
                  <a:gd name="T72" fmla="*/ 286 w 1268"/>
                  <a:gd name="T73" fmla="*/ 10 h 164"/>
                  <a:gd name="T74" fmla="*/ 341 w 1268"/>
                  <a:gd name="T75" fmla="*/ 2 h 164"/>
                  <a:gd name="T76" fmla="*/ 396 w 1268"/>
                  <a:gd name="T77" fmla="*/ 0 h 164"/>
                  <a:gd name="T78" fmla="*/ 454 w 1268"/>
                  <a:gd name="T79" fmla="*/ 7 h 164"/>
                  <a:gd name="T80" fmla="*/ 509 w 1268"/>
                  <a:gd name="T81" fmla="*/ 23 h 164"/>
                  <a:gd name="T82" fmla="*/ 562 w 1268"/>
                  <a:gd name="T83" fmla="*/ 45 h 164"/>
                  <a:gd name="T84" fmla="*/ 617 w 1268"/>
                  <a:gd name="T85" fmla="*/ 65 h 164"/>
                  <a:gd name="T86" fmla="*/ 643 w 1268"/>
                  <a:gd name="T87" fmla="*/ 71 h 164"/>
                  <a:gd name="T88" fmla="*/ 672 w 1268"/>
                  <a:gd name="T89" fmla="*/ 73 h 164"/>
                  <a:gd name="T90" fmla="*/ 778 w 1268"/>
                  <a:gd name="T91" fmla="*/ 73 h 164"/>
                  <a:gd name="T92" fmla="*/ 883 w 1268"/>
                  <a:gd name="T93" fmla="*/ 71 h 164"/>
                  <a:gd name="T94" fmla="*/ 987 w 1268"/>
                  <a:gd name="T95" fmla="*/ 63 h 164"/>
                  <a:gd name="T96" fmla="*/ 1039 w 1268"/>
                  <a:gd name="T97" fmla="*/ 55 h 164"/>
                  <a:gd name="T98" fmla="*/ 1092 w 1268"/>
                  <a:gd name="T99" fmla="*/ 41 h 164"/>
                  <a:gd name="T100" fmla="*/ 1115 w 1268"/>
                  <a:gd name="T101" fmla="*/ 38 h 164"/>
                  <a:gd name="T102" fmla="*/ 1137 w 1268"/>
                  <a:gd name="T103" fmla="*/ 38 h 164"/>
                  <a:gd name="T104" fmla="*/ 1182 w 1268"/>
                  <a:gd name="T105" fmla="*/ 46 h 164"/>
                  <a:gd name="T106" fmla="*/ 1225 w 1268"/>
                  <a:gd name="T107" fmla="*/ 63 h 164"/>
                  <a:gd name="T108" fmla="*/ 1268 w 1268"/>
                  <a:gd name="T109" fmla="*/ 78 h 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8"/>
                  <a:gd name="T166" fmla="*/ 0 h 164"/>
                  <a:gd name="T167" fmla="*/ 1268 w 1268"/>
                  <a:gd name="T168" fmla="*/ 164 h 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8" h="164">
                    <a:moveTo>
                      <a:pt x="1266" y="94"/>
                    </a:moveTo>
                    <a:lnTo>
                      <a:pt x="1245" y="88"/>
                    </a:lnTo>
                    <a:lnTo>
                      <a:pt x="1222" y="79"/>
                    </a:lnTo>
                    <a:lnTo>
                      <a:pt x="1200" y="71"/>
                    </a:lnTo>
                    <a:lnTo>
                      <a:pt x="1178" y="65"/>
                    </a:lnTo>
                    <a:lnTo>
                      <a:pt x="1157" y="58"/>
                    </a:lnTo>
                    <a:lnTo>
                      <a:pt x="1133" y="55"/>
                    </a:lnTo>
                    <a:lnTo>
                      <a:pt x="1123" y="55"/>
                    </a:lnTo>
                    <a:lnTo>
                      <a:pt x="1112" y="55"/>
                    </a:lnTo>
                    <a:lnTo>
                      <a:pt x="1100" y="56"/>
                    </a:lnTo>
                    <a:lnTo>
                      <a:pt x="1090" y="60"/>
                    </a:lnTo>
                    <a:lnTo>
                      <a:pt x="1062" y="66"/>
                    </a:lnTo>
                    <a:lnTo>
                      <a:pt x="1035" y="71"/>
                    </a:lnTo>
                    <a:lnTo>
                      <a:pt x="1009" y="76"/>
                    </a:lnTo>
                    <a:lnTo>
                      <a:pt x="982" y="79"/>
                    </a:lnTo>
                    <a:lnTo>
                      <a:pt x="929" y="84"/>
                    </a:lnTo>
                    <a:lnTo>
                      <a:pt x="876" y="86"/>
                    </a:lnTo>
                    <a:lnTo>
                      <a:pt x="823" y="84"/>
                    </a:lnTo>
                    <a:lnTo>
                      <a:pt x="770" y="84"/>
                    </a:lnTo>
                    <a:lnTo>
                      <a:pt x="716" y="83"/>
                    </a:lnTo>
                    <a:lnTo>
                      <a:pt x="662" y="83"/>
                    </a:lnTo>
                    <a:lnTo>
                      <a:pt x="648" y="83"/>
                    </a:lnTo>
                    <a:lnTo>
                      <a:pt x="635" y="81"/>
                    </a:lnTo>
                    <a:lnTo>
                      <a:pt x="622" y="78"/>
                    </a:lnTo>
                    <a:lnTo>
                      <a:pt x="608" y="76"/>
                    </a:lnTo>
                    <a:lnTo>
                      <a:pt x="582" y="68"/>
                    </a:lnTo>
                    <a:lnTo>
                      <a:pt x="557" y="58"/>
                    </a:lnTo>
                    <a:lnTo>
                      <a:pt x="530" y="48"/>
                    </a:lnTo>
                    <a:lnTo>
                      <a:pt x="505" y="38"/>
                    </a:lnTo>
                    <a:lnTo>
                      <a:pt x="479" y="30"/>
                    </a:lnTo>
                    <a:lnTo>
                      <a:pt x="452" y="25"/>
                    </a:lnTo>
                    <a:lnTo>
                      <a:pt x="421" y="20"/>
                    </a:lnTo>
                    <a:lnTo>
                      <a:pt x="392" y="18"/>
                    </a:lnTo>
                    <a:lnTo>
                      <a:pt x="364" y="17"/>
                    </a:lnTo>
                    <a:lnTo>
                      <a:pt x="338" y="18"/>
                    </a:lnTo>
                    <a:lnTo>
                      <a:pt x="311" y="21"/>
                    </a:lnTo>
                    <a:lnTo>
                      <a:pt x="283" y="26"/>
                    </a:lnTo>
                    <a:lnTo>
                      <a:pt x="255" y="35"/>
                    </a:lnTo>
                    <a:lnTo>
                      <a:pt x="225" y="43"/>
                    </a:lnTo>
                    <a:lnTo>
                      <a:pt x="218" y="46"/>
                    </a:lnTo>
                    <a:lnTo>
                      <a:pt x="210" y="48"/>
                    </a:lnTo>
                    <a:lnTo>
                      <a:pt x="201" y="51"/>
                    </a:lnTo>
                    <a:lnTo>
                      <a:pt x="193" y="55"/>
                    </a:lnTo>
                    <a:lnTo>
                      <a:pt x="185" y="60"/>
                    </a:lnTo>
                    <a:lnTo>
                      <a:pt x="176" y="61"/>
                    </a:lnTo>
                    <a:lnTo>
                      <a:pt x="168" y="65"/>
                    </a:lnTo>
                    <a:lnTo>
                      <a:pt x="163" y="68"/>
                    </a:lnTo>
                    <a:lnTo>
                      <a:pt x="140" y="76"/>
                    </a:lnTo>
                    <a:lnTo>
                      <a:pt x="120" y="86"/>
                    </a:lnTo>
                    <a:lnTo>
                      <a:pt x="98" y="98"/>
                    </a:lnTo>
                    <a:lnTo>
                      <a:pt x="78" y="111"/>
                    </a:lnTo>
                    <a:lnTo>
                      <a:pt x="58" y="124"/>
                    </a:lnTo>
                    <a:lnTo>
                      <a:pt x="39" y="137"/>
                    </a:lnTo>
                    <a:lnTo>
                      <a:pt x="19" y="151"/>
                    </a:lnTo>
                    <a:lnTo>
                      <a:pt x="0" y="164"/>
                    </a:lnTo>
                    <a:lnTo>
                      <a:pt x="2" y="147"/>
                    </a:lnTo>
                    <a:lnTo>
                      <a:pt x="22" y="134"/>
                    </a:lnTo>
                    <a:lnTo>
                      <a:pt x="42" y="121"/>
                    </a:lnTo>
                    <a:lnTo>
                      <a:pt x="62" y="106"/>
                    </a:lnTo>
                    <a:lnTo>
                      <a:pt x="82" y="93"/>
                    </a:lnTo>
                    <a:lnTo>
                      <a:pt x="102" y="81"/>
                    </a:lnTo>
                    <a:lnTo>
                      <a:pt x="122" y="70"/>
                    </a:lnTo>
                    <a:lnTo>
                      <a:pt x="143" y="60"/>
                    </a:lnTo>
                    <a:lnTo>
                      <a:pt x="165" y="50"/>
                    </a:lnTo>
                    <a:lnTo>
                      <a:pt x="171" y="48"/>
                    </a:lnTo>
                    <a:lnTo>
                      <a:pt x="178" y="45"/>
                    </a:lnTo>
                    <a:lnTo>
                      <a:pt x="186" y="41"/>
                    </a:lnTo>
                    <a:lnTo>
                      <a:pt x="195" y="38"/>
                    </a:lnTo>
                    <a:lnTo>
                      <a:pt x="205" y="35"/>
                    </a:lnTo>
                    <a:lnTo>
                      <a:pt x="213" y="31"/>
                    </a:lnTo>
                    <a:lnTo>
                      <a:pt x="220" y="28"/>
                    </a:lnTo>
                    <a:lnTo>
                      <a:pt x="226" y="26"/>
                    </a:lnTo>
                    <a:lnTo>
                      <a:pt x="258" y="17"/>
                    </a:lnTo>
                    <a:lnTo>
                      <a:pt x="286" y="10"/>
                    </a:lnTo>
                    <a:lnTo>
                      <a:pt x="314" y="5"/>
                    </a:lnTo>
                    <a:lnTo>
                      <a:pt x="341" y="2"/>
                    </a:lnTo>
                    <a:lnTo>
                      <a:pt x="368" y="0"/>
                    </a:lnTo>
                    <a:lnTo>
                      <a:pt x="396" y="0"/>
                    </a:lnTo>
                    <a:lnTo>
                      <a:pt x="424" y="3"/>
                    </a:lnTo>
                    <a:lnTo>
                      <a:pt x="454" y="7"/>
                    </a:lnTo>
                    <a:lnTo>
                      <a:pt x="482" y="13"/>
                    </a:lnTo>
                    <a:lnTo>
                      <a:pt x="509" y="23"/>
                    </a:lnTo>
                    <a:lnTo>
                      <a:pt x="535" y="33"/>
                    </a:lnTo>
                    <a:lnTo>
                      <a:pt x="562" y="45"/>
                    </a:lnTo>
                    <a:lnTo>
                      <a:pt x="590" y="55"/>
                    </a:lnTo>
                    <a:lnTo>
                      <a:pt x="617" y="65"/>
                    </a:lnTo>
                    <a:lnTo>
                      <a:pt x="630" y="68"/>
                    </a:lnTo>
                    <a:lnTo>
                      <a:pt x="643" y="71"/>
                    </a:lnTo>
                    <a:lnTo>
                      <a:pt x="658" y="73"/>
                    </a:lnTo>
                    <a:lnTo>
                      <a:pt x="672" y="73"/>
                    </a:lnTo>
                    <a:lnTo>
                      <a:pt x="725" y="73"/>
                    </a:lnTo>
                    <a:lnTo>
                      <a:pt x="778" y="73"/>
                    </a:lnTo>
                    <a:lnTo>
                      <a:pt x="831" y="73"/>
                    </a:lnTo>
                    <a:lnTo>
                      <a:pt x="883" y="71"/>
                    </a:lnTo>
                    <a:lnTo>
                      <a:pt x="934" y="70"/>
                    </a:lnTo>
                    <a:lnTo>
                      <a:pt x="987" y="63"/>
                    </a:lnTo>
                    <a:lnTo>
                      <a:pt x="1012" y="60"/>
                    </a:lnTo>
                    <a:lnTo>
                      <a:pt x="1039" y="55"/>
                    </a:lnTo>
                    <a:lnTo>
                      <a:pt x="1065" y="48"/>
                    </a:lnTo>
                    <a:lnTo>
                      <a:pt x="1092" y="41"/>
                    </a:lnTo>
                    <a:lnTo>
                      <a:pt x="1104" y="40"/>
                    </a:lnTo>
                    <a:lnTo>
                      <a:pt x="1115" y="38"/>
                    </a:lnTo>
                    <a:lnTo>
                      <a:pt x="1125" y="38"/>
                    </a:lnTo>
                    <a:lnTo>
                      <a:pt x="1137" y="38"/>
                    </a:lnTo>
                    <a:lnTo>
                      <a:pt x="1158" y="41"/>
                    </a:lnTo>
                    <a:lnTo>
                      <a:pt x="1182" y="46"/>
                    </a:lnTo>
                    <a:lnTo>
                      <a:pt x="1203" y="55"/>
                    </a:lnTo>
                    <a:lnTo>
                      <a:pt x="1225" y="63"/>
                    </a:lnTo>
                    <a:lnTo>
                      <a:pt x="1246" y="71"/>
                    </a:lnTo>
                    <a:lnTo>
                      <a:pt x="1268" y="78"/>
                    </a:lnTo>
                    <a:lnTo>
                      <a:pt x="1266" y="94"/>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1" name="Freeform 473"/>
              <p:cNvSpPr>
                <a:spLocks/>
              </p:cNvSpPr>
              <p:nvPr/>
            </p:nvSpPr>
            <p:spPr bwMode="auto">
              <a:xfrm>
                <a:off x="2003" y="2925"/>
                <a:ext cx="1" cy="4"/>
              </a:xfrm>
              <a:custGeom>
                <a:avLst/>
                <a:gdLst>
                  <a:gd name="T0" fmla="*/ 1 w 1"/>
                  <a:gd name="T1" fmla="*/ 0 h 4"/>
                  <a:gd name="T2" fmla="*/ 0 w 1"/>
                  <a:gd name="T3" fmla="*/ 4 h 4"/>
                  <a:gd name="T4" fmla="*/ 0 w 1"/>
                  <a:gd name="T5" fmla="*/ 0 h 4"/>
                  <a:gd name="T6" fmla="*/ 1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1" y="0"/>
                    </a:moveTo>
                    <a:lnTo>
                      <a:pt x="0" y="4"/>
                    </a:lnTo>
                    <a:lnTo>
                      <a:pt x="0" y="0"/>
                    </a:lnTo>
                    <a:lnTo>
                      <a:pt x="1"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2" name="Freeform 474"/>
              <p:cNvSpPr>
                <a:spLocks/>
              </p:cNvSpPr>
              <p:nvPr/>
            </p:nvSpPr>
            <p:spPr bwMode="auto">
              <a:xfrm>
                <a:off x="2003" y="2925"/>
                <a:ext cx="3" cy="4"/>
              </a:xfrm>
              <a:custGeom>
                <a:avLst/>
                <a:gdLst>
                  <a:gd name="T0" fmla="*/ 0 w 3"/>
                  <a:gd name="T1" fmla="*/ 2 h 4"/>
                  <a:gd name="T2" fmla="*/ 0 w 3"/>
                  <a:gd name="T3" fmla="*/ 0 h 4"/>
                  <a:gd name="T4" fmla="*/ 3 w 3"/>
                  <a:gd name="T5" fmla="*/ 2 h 4"/>
                  <a:gd name="T6" fmla="*/ 1 w 3"/>
                  <a:gd name="T7" fmla="*/ 4 h 4"/>
                  <a:gd name="T8" fmla="*/ 1 w 3"/>
                  <a:gd name="T9" fmla="*/ 4 h 4"/>
                  <a:gd name="T10" fmla="*/ 1 w 3"/>
                  <a:gd name="T11" fmla="*/ 4 h 4"/>
                  <a:gd name="T12" fmla="*/ 1 w 3"/>
                  <a:gd name="T13" fmla="*/ 4 h 4"/>
                  <a:gd name="T14" fmla="*/ 0 w 3"/>
                  <a:gd name="T15" fmla="*/ 4 h 4"/>
                  <a:gd name="T16" fmla="*/ 0 w 3"/>
                  <a:gd name="T17" fmla="*/ 4 h 4"/>
                  <a:gd name="T18" fmla="*/ 0 w 3"/>
                  <a:gd name="T19" fmla="*/ 4 h 4"/>
                  <a:gd name="T20" fmla="*/ 0 w 3"/>
                  <a:gd name="T21" fmla="*/ 4 h 4"/>
                  <a:gd name="T22" fmla="*/ 0 w 3"/>
                  <a:gd name="T23" fmla="*/ 4 h 4"/>
                  <a:gd name="T24" fmla="*/ 0 w 3"/>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4"/>
                  <a:gd name="T41" fmla="*/ 3 w 3"/>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4">
                    <a:moveTo>
                      <a:pt x="0" y="2"/>
                    </a:moveTo>
                    <a:lnTo>
                      <a:pt x="0" y="0"/>
                    </a:lnTo>
                    <a:lnTo>
                      <a:pt x="3" y="2"/>
                    </a:lnTo>
                    <a:lnTo>
                      <a:pt x="1" y="4"/>
                    </a:lnTo>
                    <a:lnTo>
                      <a:pt x="0" y="4"/>
                    </a:lnTo>
                    <a:lnTo>
                      <a:pt x="0" y="2"/>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3" name="Freeform 475"/>
              <p:cNvSpPr>
                <a:spLocks/>
              </p:cNvSpPr>
              <p:nvPr/>
            </p:nvSpPr>
            <p:spPr bwMode="auto">
              <a:xfrm>
                <a:off x="2003" y="2925"/>
                <a:ext cx="5" cy="5"/>
              </a:xfrm>
              <a:custGeom>
                <a:avLst/>
                <a:gdLst>
                  <a:gd name="T0" fmla="*/ 0 w 5"/>
                  <a:gd name="T1" fmla="*/ 4 h 5"/>
                  <a:gd name="T2" fmla="*/ 1 w 5"/>
                  <a:gd name="T3" fmla="*/ 0 h 5"/>
                  <a:gd name="T4" fmla="*/ 5 w 5"/>
                  <a:gd name="T5" fmla="*/ 2 h 5"/>
                  <a:gd name="T6" fmla="*/ 1 w 5"/>
                  <a:gd name="T7" fmla="*/ 5 h 5"/>
                  <a:gd name="T8" fmla="*/ 1 w 5"/>
                  <a:gd name="T9" fmla="*/ 5 h 5"/>
                  <a:gd name="T10" fmla="*/ 1 w 5"/>
                  <a:gd name="T11" fmla="*/ 5 h 5"/>
                  <a:gd name="T12" fmla="*/ 1 w 5"/>
                  <a:gd name="T13" fmla="*/ 4 h 5"/>
                  <a:gd name="T14" fmla="*/ 1 w 5"/>
                  <a:gd name="T15" fmla="*/ 4 h 5"/>
                  <a:gd name="T16" fmla="*/ 1 w 5"/>
                  <a:gd name="T17" fmla="*/ 4 h 5"/>
                  <a:gd name="T18" fmla="*/ 0 w 5"/>
                  <a:gd name="T19" fmla="*/ 4 h 5"/>
                  <a:gd name="T20" fmla="*/ 0 w 5"/>
                  <a:gd name="T21" fmla="*/ 4 h 5"/>
                  <a:gd name="T22" fmla="*/ 0 w 5"/>
                  <a:gd name="T23" fmla="*/ 4 h 5"/>
                  <a:gd name="T24" fmla="*/ 0 w 5"/>
                  <a:gd name="T25" fmla="*/ 4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0" y="4"/>
                    </a:moveTo>
                    <a:lnTo>
                      <a:pt x="1" y="0"/>
                    </a:lnTo>
                    <a:lnTo>
                      <a:pt x="5" y="2"/>
                    </a:lnTo>
                    <a:lnTo>
                      <a:pt x="1" y="5"/>
                    </a:lnTo>
                    <a:lnTo>
                      <a:pt x="1" y="4"/>
                    </a:lnTo>
                    <a:lnTo>
                      <a:pt x="0" y="4"/>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4" name="Freeform 476"/>
              <p:cNvSpPr>
                <a:spLocks/>
              </p:cNvSpPr>
              <p:nvPr/>
            </p:nvSpPr>
            <p:spPr bwMode="auto">
              <a:xfrm>
                <a:off x="2004" y="2927"/>
                <a:ext cx="4" cy="3"/>
              </a:xfrm>
              <a:custGeom>
                <a:avLst/>
                <a:gdLst>
                  <a:gd name="T0" fmla="*/ 0 w 4"/>
                  <a:gd name="T1" fmla="*/ 2 h 3"/>
                  <a:gd name="T2" fmla="*/ 2 w 4"/>
                  <a:gd name="T3" fmla="*/ 0 h 3"/>
                  <a:gd name="T4" fmla="*/ 4 w 4"/>
                  <a:gd name="T5" fmla="*/ 0 h 3"/>
                  <a:gd name="T6" fmla="*/ 2 w 4"/>
                  <a:gd name="T7" fmla="*/ 3 h 3"/>
                  <a:gd name="T8" fmla="*/ 2 w 4"/>
                  <a:gd name="T9" fmla="*/ 3 h 3"/>
                  <a:gd name="T10" fmla="*/ 2 w 4"/>
                  <a:gd name="T11" fmla="*/ 3 h 3"/>
                  <a:gd name="T12" fmla="*/ 2 w 4"/>
                  <a:gd name="T13" fmla="*/ 3 h 3"/>
                  <a:gd name="T14" fmla="*/ 0 w 4"/>
                  <a:gd name="T15" fmla="*/ 3 h 3"/>
                  <a:gd name="T16" fmla="*/ 0 w 4"/>
                  <a:gd name="T17" fmla="*/ 3 h 3"/>
                  <a:gd name="T18" fmla="*/ 0 w 4"/>
                  <a:gd name="T19" fmla="*/ 3 h 3"/>
                  <a:gd name="T20" fmla="*/ 0 w 4"/>
                  <a:gd name="T21" fmla="*/ 2 h 3"/>
                  <a:gd name="T22" fmla="*/ 0 w 4"/>
                  <a:gd name="T23" fmla="*/ 2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
                  <a:gd name="T38" fmla="*/ 4 w 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
                    <a:moveTo>
                      <a:pt x="0" y="2"/>
                    </a:moveTo>
                    <a:lnTo>
                      <a:pt x="2" y="0"/>
                    </a:lnTo>
                    <a:lnTo>
                      <a:pt x="4" y="0"/>
                    </a:lnTo>
                    <a:lnTo>
                      <a:pt x="2" y="3"/>
                    </a:lnTo>
                    <a:lnTo>
                      <a:pt x="0" y="3"/>
                    </a:lnTo>
                    <a:lnTo>
                      <a:pt x="0" y="2"/>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5" name="Freeform 477"/>
              <p:cNvSpPr>
                <a:spLocks/>
              </p:cNvSpPr>
              <p:nvPr/>
            </p:nvSpPr>
            <p:spPr bwMode="auto">
              <a:xfrm>
                <a:off x="2004" y="2927"/>
                <a:ext cx="5" cy="5"/>
              </a:xfrm>
              <a:custGeom>
                <a:avLst/>
                <a:gdLst>
                  <a:gd name="T0" fmla="*/ 0 w 5"/>
                  <a:gd name="T1" fmla="*/ 3 h 5"/>
                  <a:gd name="T2" fmla="*/ 4 w 5"/>
                  <a:gd name="T3" fmla="*/ 0 h 5"/>
                  <a:gd name="T4" fmla="*/ 5 w 5"/>
                  <a:gd name="T5" fmla="*/ 0 h 5"/>
                  <a:gd name="T6" fmla="*/ 4 w 5"/>
                  <a:gd name="T7" fmla="*/ 5 h 5"/>
                  <a:gd name="T8" fmla="*/ 4 w 5"/>
                  <a:gd name="T9" fmla="*/ 5 h 5"/>
                  <a:gd name="T10" fmla="*/ 2 w 5"/>
                  <a:gd name="T11" fmla="*/ 5 h 5"/>
                  <a:gd name="T12" fmla="*/ 2 w 5"/>
                  <a:gd name="T13" fmla="*/ 5 h 5"/>
                  <a:gd name="T14" fmla="*/ 2 w 5"/>
                  <a:gd name="T15" fmla="*/ 3 h 5"/>
                  <a:gd name="T16" fmla="*/ 2 w 5"/>
                  <a:gd name="T17" fmla="*/ 3 h 5"/>
                  <a:gd name="T18" fmla="*/ 2 w 5"/>
                  <a:gd name="T19" fmla="*/ 3 h 5"/>
                  <a:gd name="T20" fmla="*/ 2 w 5"/>
                  <a:gd name="T21" fmla="*/ 3 h 5"/>
                  <a:gd name="T22" fmla="*/ 0 w 5"/>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5"/>
                  <a:gd name="T38" fmla="*/ 5 w 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5">
                    <a:moveTo>
                      <a:pt x="0" y="3"/>
                    </a:moveTo>
                    <a:lnTo>
                      <a:pt x="4" y="0"/>
                    </a:lnTo>
                    <a:lnTo>
                      <a:pt x="5" y="0"/>
                    </a:lnTo>
                    <a:lnTo>
                      <a:pt x="4" y="5"/>
                    </a:lnTo>
                    <a:lnTo>
                      <a:pt x="2" y="5"/>
                    </a:lnTo>
                    <a:lnTo>
                      <a:pt x="2" y="3"/>
                    </a:lnTo>
                    <a:lnTo>
                      <a:pt x="0" y="3"/>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6" name="Freeform 478"/>
              <p:cNvSpPr>
                <a:spLocks/>
              </p:cNvSpPr>
              <p:nvPr/>
            </p:nvSpPr>
            <p:spPr bwMode="auto">
              <a:xfrm>
                <a:off x="2006" y="2927"/>
                <a:ext cx="5" cy="6"/>
              </a:xfrm>
              <a:custGeom>
                <a:avLst/>
                <a:gdLst>
                  <a:gd name="T0" fmla="*/ 0 w 5"/>
                  <a:gd name="T1" fmla="*/ 3 h 6"/>
                  <a:gd name="T2" fmla="*/ 2 w 5"/>
                  <a:gd name="T3" fmla="*/ 0 h 6"/>
                  <a:gd name="T4" fmla="*/ 5 w 5"/>
                  <a:gd name="T5" fmla="*/ 0 h 6"/>
                  <a:gd name="T6" fmla="*/ 2 w 5"/>
                  <a:gd name="T7" fmla="*/ 6 h 6"/>
                  <a:gd name="T8" fmla="*/ 2 w 5"/>
                  <a:gd name="T9" fmla="*/ 6 h 6"/>
                  <a:gd name="T10" fmla="*/ 2 w 5"/>
                  <a:gd name="T11" fmla="*/ 5 h 6"/>
                  <a:gd name="T12" fmla="*/ 2 w 5"/>
                  <a:gd name="T13" fmla="*/ 5 h 6"/>
                  <a:gd name="T14" fmla="*/ 2 w 5"/>
                  <a:gd name="T15" fmla="*/ 5 h 6"/>
                  <a:gd name="T16" fmla="*/ 2 w 5"/>
                  <a:gd name="T17" fmla="*/ 5 h 6"/>
                  <a:gd name="T18" fmla="*/ 0 w 5"/>
                  <a:gd name="T19" fmla="*/ 5 h 6"/>
                  <a:gd name="T20" fmla="*/ 0 w 5"/>
                  <a:gd name="T21" fmla="*/ 5 h 6"/>
                  <a:gd name="T22" fmla="*/ 0 w 5"/>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6"/>
                  <a:gd name="T38" fmla="*/ 5 w 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6">
                    <a:moveTo>
                      <a:pt x="0" y="3"/>
                    </a:moveTo>
                    <a:lnTo>
                      <a:pt x="2" y="0"/>
                    </a:lnTo>
                    <a:lnTo>
                      <a:pt x="5" y="0"/>
                    </a:lnTo>
                    <a:lnTo>
                      <a:pt x="2" y="6"/>
                    </a:lnTo>
                    <a:lnTo>
                      <a:pt x="2" y="5"/>
                    </a:lnTo>
                    <a:lnTo>
                      <a:pt x="0" y="5"/>
                    </a:lnTo>
                    <a:lnTo>
                      <a:pt x="0" y="3"/>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7" name="Freeform 479"/>
              <p:cNvSpPr>
                <a:spLocks/>
              </p:cNvSpPr>
              <p:nvPr/>
            </p:nvSpPr>
            <p:spPr bwMode="auto">
              <a:xfrm>
                <a:off x="2008" y="2927"/>
                <a:ext cx="5" cy="8"/>
              </a:xfrm>
              <a:custGeom>
                <a:avLst/>
                <a:gdLst>
                  <a:gd name="T0" fmla="*/ 0 w 5"/>
                  <a:gd name="T1" fmla="*/ 5 h 8"/>
                  <a:gd name="T2" fmla="*/ 1 w 5"/>
                  <a:gd name="T3" fmla="*/ 0 h 8"/>
                  <a:gd name="T4" fmla="*/ 5 w 5"/>
                  <a:gd name="T5" fmla="*/ 0 h 8"/>
                  <a:gd name="T6" fmla="*/ 1 w 5"/>
                  <a:gd name="T7" fmla="*/ 8 h 8"/>
                  <a:gd name="T8" fmla="*/ 1 w 5"/>
                  <a:gd name="T9" fmla="*/ 6 h 8"/>
                  <a:gd name="T10" fmla="*/ 1 w 5"/>
                  <a:gd name="T11" fmla="*/ 6 h 8"/>
                  <a:gd name="T12" fmla="*/ 0 w 5"/>
                  <a:gd name="T13" fmla="*/ 6 h 8"/>
                  <a:gd name="T14" fmla="*/ 0 w 5"/>
                  <a:gd name="T15" fmla="*/ 6 h 8"/>
                  <a:gd name="T16" fmla="*/ 0 w 5"/>
                  <a:gd name="T17" fmla="*/ 6 h 8"/>
                  <a:gd name="T18" fmla="*/ 0 w 5"/>
                  <a:gd name="T19" fmla="*/ 5 h 8"/>
                  <a:gd name="T20" fmla="*/ 0 w 5"/>
                  <a:gd name="T21" fmla="*/ 5 h 8"/>
                  <a:gd name="T22" fmla="*/ 0 w 5"/>
                  <a:gd name="T23" fmla="*/ 5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8"/>
                  <a:gd name="T38" fmla="*/ 5 w 5"/>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8">
                    <a:moveTo>
                      <a:pt x="0" y="5"/>
                    </a:moveTo>
                    <a:lnTo>
                      <a:pt x="1" y="0"/>
                    </a:lnTo>
                    <a:lnTo>
                      <a:pt x="5" y="0"/>
                    </a:lnTo>
                    <a:lnTo>
                      <a:pt x="1" y="8"/>
                    </a:lnTo>
                    <a:lnTo>
                      <a:pt x="1" y="6"/>
                    </a:lnTo>
                    <a:lnTo>
                      <a:pt x="0" y="6"/>
                    </a:lnTo>
                    <a:lnTo>
                      <a:pt x="0" y="5"/>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8" name="Freeform 480"/>
              <p:cNvSpPr>
                <a:spLocks/>
              </p:cNvSpPr>
              <p:nvPr/>
            </p:nvSpPr>
            <p:spPr bwMode="auto">
              <a:xfrm>
                <a:off x="2008" y="2927"/>
                <a:ext cx="6" cy="8"/>
              </a:xfrm>
              <a:custGeom>
                <a:avLst/>
                <a:gdLst>
                  <a:gd name="T0" fmla="*/ 0 w 6"/>
                  <a:gd name="T1" fmla="*/ 6 h 8"/>
                  <a:gd name="T2" fmla="*/ 3 w 6"/>
                  <a:gd name="T3" fmla="*/ 0 h 8"/>
                  <a:gd name="T4" fmla="*/ 6 w 6"/>
                  <a:gd name="T5" fmla="*/ 2 h 8"/>
                  <a:gd name="T6" fmla="*/ 1 w 6"/>
                  <a:gd name="T7" fmla="*/ 8 h 8"/>
                  <a:gd name="T8" fmla="*/ 1 w 6"/>
                  <a:gd name="T9" fmla="*/ 8 h 8"/>
                  <a:gd name="T10" fmla="*/ 1 w 6"/>
                  <a:gd name="T11" fmla="*/ 8 h 8"/>
                  <a:gd name="T12" fmla="*/ 1 w 6"/>
                  <a:gd name="T13" fmla="*/ 8 h 8"/>
                  <a:gd name="T14" fmla="*/ 1 w 6"/>
                  <a:gd name="T15" fmla="*/ 8 h 8"/>
                  <a:gd name="T16" fmla="*/ 1 w 6"/>
                  <a:gd name="T17" fmla="*/ 6 h 8"/>
                  <a:gd name="T18" fmla="*/ 1 w 6"/>
                  <a:gd name="T19" fmla="*/ 6 h 8"/>
                  <a:gd name="T20" fmla="*/ 0 w 6"/>
                  <a:gd name="T21" fmla="*/ 6 h 8"/>
                  <a:gd name="T22" fmla="*/ 0 w 6"/>
                  <a:gd name="T23" fmla="*/ 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8"/>
                  <a:gd name="T38" fmla="*/ 6 w 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8">
                    <a:moveTo>
                      <a:pt x="0" y="6"/>
                    </a:moveTo>
                    <a:lnTo>
                      <a:pt x="3" y="0"/>
                    </a:lnTo>
                    <a:lnTo>
                      <a:pt x="6" y="2"/>
                    </a:lnTo>
                    <a:lnTo>
                      <a:pt x="1" y="8"/>
                    </a:lnTo>
                    <a:lnTo>
                      <a:pt x="1" y="6"/>
                    </a:lnTo>
                    <a:lnTo>
                      <a:pt x="0" y="6"/>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79" name="Freeform 481"/>
              <p:cNvSpPr>
                <a:spLocks/>
              </p:cNvSpPr>
              <p:nvPr/>
            </p:nvSpPr>
            <p:spPr bwMode="auto">
              <a:xfrm>
                <a:off x="2009" y="2927"/>
                <a:ext cx="7" cy="10"/>
              </a:xfrm>
              <a:custGeom>
                <a:avLst/>
                <a:gdLst>
                  <a:gd name="T0" fmla="*/ 0 w 7"/>
                  <a:gd name="T1" fmla="*/ 8 h 10"/>
                  <a:gd name="T2" fmla="*/ 4 w 7"/>
                  <a:gd name="T3" fmla="*/ 0 h 10"/>
                  <a:gd name="T4" fmla="*/ 7 w 7"/>
                  <a:gd name="T5" fmla="*/ 2 h 10"/>
                  <a:gd name="T6" fmla="*/ 2 w 7"/>
                  <a:gd name="T7" fmla="*/ 10 h 10"/>
                  <a:gd name="T8" fmla="*/ 2 w 7"/>
                  <a:gd name="T9" fmla="*/ 10 h 10"/>
                  <a:gd name="T10" fmla="*/ 2 w 7"/>
                  <a:gd name="T11" fmla="*/ 10 h 10"/>
                  <a:gd name="T12" fmla="*/ 2 w 7"/>
                  <a:gd name="T13" fmla="*/ 8 h 10"/>
                  <a:gd name="T14" fmla="*/ 0 w 7"/>
                  <a:gd name="T15" fmla="*/ 8 h 10"/>
                  <a:gd name="T16" fmla="*/ 0 w 7"/>
                  <a:gd name="T17" fmla="*/ 8 h 10"/>
                  <a:gd name="T18" fmla="*/ 0 w 7"/>
                  <a:gd name="T19" fmla="*/ 8 h 10"/>
                  <a:gd name="T20" fmla="*/ 0 w 7"/>
                  <a:gd name="T21" fmla="*/ 8 h 10"/>
                  <a:gd name="T22" fmla="*/ 0 w 7"/>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0"/>
                  <a:gd name="T38" fmla="*/ 7 w 7"/>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0">
                    <a:moveTo>
                      <a:pt x="0" y="8"/>
                    </a:moveTo>
                    <a:lnTo>
                      <a:pt x="4" y="0"/>
                    </a:lnTo>
                    <a:lnTo>
                      <a:pt x="7" y="2"/>
                    </a:lnTo>
                    <a:lnTo>
                      <a:pt x="2" y="10"/>
                    </a:lnTo>
                    <a:lnTo>
                      <a:pt x="2" y="8"/>
                    </a:lnTo>
                    <a:lnTo>
                      <a:pt x="0" y="8"/>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0" name="Freeform 482"/>
              <p:cNvSpPr>
                <a:spLocks/>
              </p:cNvSpPr>
              <p:nvPr/>
            </p:nvSpPr>
            <p:spPr bwMode="auto">
              <a:xfrm>
                <a:off x="2009" y="2929"/>
                <a:ext cx="9" cy="9"/>
              </a:xfrm>
              <a:custGeom>
                <a:avLst/>
                <a:gdLst>
                  <a:gd name="T0" fmla="*/ 0 w 9"/>
                  <a:gd name="T1" fmla="*/ 6 h 9"/>
                  <a:gd name="T2" fmla="*/ 5 w 9"/>
                  <a:gd name="T3" fmla="*/ 0 h 9"/>
                  <a:gd name="T4" fmla="*/ 9 w 9"/>
                  <a:gd name="T5" fmla="*/ 0 h 9"/>
                  <a:gd name="T6" fmla="*/ 4 w 9"/>
                  <a:gd name="T7" fmla="*/ 9 h 9"/>
                  <a:gd name="T8" fmla="*/ 2 w 9"/>
                  <a:gd name="T9" fmla="*/ 9 h 9"/>
                  <a:gd name="T10" fmla="*/ 2 w 9"/>
                  <a:gd name="T11" fmla="*/ 9 h 9"/>
                  <a:gd name="T12" fmla="*/ 2 w 9"/>
                  <a:gd name="T13" fmla="*/ 8 h 9"/>
                  <a:gd name="T14" fmla="*/ 2 w 9"/>
                  <a:gd name="T15" fmla="*/ 8 h 9"/>
                  <a:gd name="T16" fmla="*/ 2 w 9"/>
                  <a:gd name="T17" fmla="*/ 8 h 9"/>
                  <a:gd name="T18" fmla="*/ 2 w 9"/>
                  <a:gd name="T19" fmla="*/ 8 h 9"/>
                  <a:gd name="T20" fmla="*/ 2 w 9"/>
                  <a:gd name="T21" fmla="*/ 6 h 9"/>
                  <a:gd name="T22" fmla="*/ 0 w 9"/>
                  <a:gd name="T23" fmla="*/ 6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6"/>
                    </a:moveTo>
                    <a:lnTo>
                      <a:pt x="5" y="0"/>
                    </a:lnTo>
                    <a:lnTo>
                      <a:pt x="9" y="0"/>
                    </a:lnTo>
                    <a:lnTo>
                      <a:pt x="4" y="9"/>
                    </a:lnTo>
                    <a:lnTo>
                      <a:pt x="2" y="9"/>
                    </a:lnTo>
                    <a:lnTo>
                      <a:pt x="2" y="8"/>
                    </a:lnTo>
                    <a:lnTo>
                      <a:pt x="2" y="6"/>
                    </a:lnTo>
                    <a:lnTo>
                      <a:pt x="0" y="6"/>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1" name="Freeform 483"/>
              <p:cNvSpPr>
                <a:spLocks/>
              </p:cNvSpPr>
              <p:nvPr/>
            </p:nvSpPr>
            <p:spPr bwMode="auto">
              <a:xfrm>
                <a:off x="2011" y="2929"/>
                <a:ext cx="8" cy="11"/>
              </a:xfrm>
              <a:custGeom>
                <a:avLst/>
                <a:gdLst>
                  <a:gd name="T0" fmla="*/ 0 w 8"/>
                  <a:gd name="T1" fmla="*/ 8 h 11"/>
                  <a:gd name="T2" fmla="*/ 5 w 8"/>
                  <a:gd name="T3" fmla="*/ 0 h 11"/>
                  <a:gd name="T4" fmla="*/ 8 w 8"/>
                  <a:gd name="T5" fmla="*/ 0 h 11"/>
                  <a:gd name="T6" fmla="*/ 2 w 8"/>
                  <a:gd name="T7" fmla="*/ 11 h 11"/>
                  <a:gd name="T8" fmla="*/ 2 w 8"/>
                  <a:gd name="T9" fmla="*/ 11 h 11"/>
                  <a:gd name="T10" fmla="*/ 2 w 8"/>
                  <a:gd name="T11" fmla="*/ 9 h 11"/>
                  <a:gd name="T12" fmla="*/ 2 w 8"/>
                  <a:gd name="T13" fmla="*/ 9 h 11"/>
                  <a:gd name="T14" fmla="*/ 2 w 8"/>
                  <a:gd name="T15" fmla="*/ 9 h 11"/>
                  <a:gd name="T16" fmla="*/ 0 w 8"/>
                  <a:gd name="T17" fmla="*/ 9 h 11"/>
                  <a:gd name="T18" fmla="*/ 0 w 8"/>
                  <a:gd name="T19" fmla="*/ 9 h 11"/>
                  <a:gd name="T20" fmla="*/ 0 w 8"/>
                  <a:gd name="T21" fmla="*/ 8 h 11"/>
                  <a:gd name="T22" fmla="*/ 0 w 8"/>
                  <a:gd name="T23" fmla="*/ 8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1"/>
                  <a:gd name="T38" fmla="*/ 8 w 8"/>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1">
                    <a:moveTo>
                      <a:pt x="0" y="8"/>
                    </a:moveTo>
                    <a:lnTo>
                      <a:pt x="5" y="0"/>
                    </a:lnTo>
                    <a:lnTo>
                      <a:pt x="8" y="0"/>
                    </a:lnTo>
                    <a:lnTo>
                      <a:pt x="2" y="11"/>
                    </a:lnTo>
                    <a:lnTo>
                      <a:pt x="2" y="9"/>
                    </a:lnTo>
                    <a:lnTo>
                      <a:pt x="0" y="9"/>
                    </a:lnTo>
                    <a:lnTo>
                      <a:pt x="0" y="8"/>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2" name="Freeform 484"/>
              <p:cNvSpPr>
                <a:spLocks/>
              </p:cNvSpPr>
              <p:nvPr/>
            </p:nvSpPr>
            <p:spPr bwMode="auto">
              <a:xfrm>
                <a:off x="2013" y="2929"/>
                <a:ext cx="8" cy="13"/>
              </a:xfrm>
              <a:custGeom>
                <a:avLst/>
                <a:gdLst>
                  <a:gd name="T0" fmla="*/ 0 w 8"/>
                  <a:gd name="T1" fmla="*/ 9 h 13"/>
                  <a:gd name="T2" fmla="*/ 5 w 8"/>
                  <a:gd name="T3" fmla="*/ 0 h 13"/>
                  <a:gd name="T4" fmla="*/ 8 w 8"/>
                  <a:gd name="T5" fmla="*/ 0 h 13"/>
                  <a:gd name="T6" fmla="*/ 1 w 8"/>
                  <a:gd name="T7" fmla="*/ 13 h 13"/>
                  <a:gd name="T8" fmla="*/ 0 w 8"/>
                  <a:gd name="T9" fmla="*/ 13 h 13"/>
                  <a:gd name="T10" fmla="*/ 0 w 8"/>
                  <a:gd name="T11" fmla="*/ 11 h 13"/>
                  <a:gd name="T12" fmla="*/ 0 w 8"/>
                  <a:gd name="T13" fmla="*/ 11 h 13"/>
                  <a:gd name="T14" fmla="*/ 0 w 8"/>
                  <a:gd name="T15" fmla="*/ 11 h 13"/>
                  <a:gd name="T16" fmla="*/ 0 w 8"/>
                  <a:gd name="T17" fmla="*/ 11 h 13"/>
                  <a:gd name="T18" fmla="*/ 0 w 8"/>
                  <a:gd name="T19" fmla="*/ 9 h 13"/>
                  <a:gd name="T20" fmla="*/ 0 w 8"/>
                  <a:gd name="T21" fmla="*/ 9 h 13"/>
                  <a:gd name="T22" fmla="*/ 0 w 8"/>
                  <a:gd name="T23" fmla="*/ 9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3"/>
                  <a:gd name="T38" fmla="*/ 8 w 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3">
                    <a:moveTo>
                      <a:pt x="0" y="9"/>
                    </a:moveTo>
                    <a:lnTo>
                      <a:pt x="5" y="0"/>
                    </a:lnTo>
                    <a:lnTo>
                      <a:pt x="8" y="0"/>
                    </a:lnTo>
                    <a:lnTo>
                      <a:pt x="1" y="13"/>
                    </a:lnTo>
                    <a:lnTo>
                      <a:pt x="0" y="13"/>
                    </a:lnTo>
                    <a:lnTo>
                      <a:pt x="0" y="11"/>
                    </a:lnTo>
                    <a:lnTo>
                      <a:pt x="0" y="9"/>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3" name="Freeform 485"/>
              <p:cNvSpPr>
                <a:spLocks/>
              </p:cNvSpPr>
              <p:nvPr/>
            </p:nvSpPr>
            <p:spPr bwMode="auto">
              <a:xfrm>
                <a:off x="2013" y="2929"/>
                <a:ext cx="10" cy="14"/>
              </a:xfrm>
              <a:custGeom>
                <a:avLst/>
                <a:gdLst>
                  <a:gd name="T0" fmla="*/ 0 w 10"/>
                  <a:gd name="T1" fmla="*/ 11 h 14"/>
                  <a:gd name="T2" fmla="*/ 6 w 10"/>
                  <a:gd name="T3" fmla="*/ 0 h 14"/>
                  <a:gd name="T4" fmla="*/ 10 w 10"/>
                  <a:gd name="T5" fmla="*/ 0 h 14"/>
                  <a:gd name="T6" fmla="*/ 1 w 10"/>
                  <a:gd name="T7" fmla="*/ 14 h 14"/>
                  <a:gd name="T8" fmla="*/ 1 w 10"/>
                  <a:gd name="T9" fmla="*/ 14 h 14"/>
                  <a:gd name="T10" fmla="*/ 1 w 10"/>
                  <a:gd name="T11" fmla="*/ 13 h 14"/>
                  <a:gd name="T12" fmla="*/ 1 w 10"/>
                  <a:gd name="T13" fmla="*/ 13 h 14"/>
                  <a:gd name="T14" fmla="*/ 1 w 10"/>
                  <a:gd name="T15" fmla="*/ 13 h 14"/>
                  <a:gd name="T16" fmla="*/ 0 w 10"/>
                  <a:gd name="T17" fmla="*/ 13 h 14"/>
                  <a:gd name="T18" fmla="*/ 0 w 10"/>
                  <a:gd name="T19" fmla="*/ 11 h 14"/>
                  <a:gd name="T20" fmla="*/ 0 w 10"/>
                  <a:gd name="T21" fmla="*/ 11 h 14"/>
                  <a:gd name="T22" fmla="*/ 0 w 10"/>
                  <a:gd name="T23" fmla="*/ 11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4"/>
                  <a:gd name="T38" fmla="*/ 10 w 1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4">
                    <a:moveTo>
                      <a:pt x="0" y="11"/>
                    </a:moveTo>
                    <a:lnTo>
                      <a:pt x="6" y="0"/>
                    </a:lnTo>
                    <a:lnTo>
                      <a:pt x="10" y="0"/>
                    </a:lnTo>
                    <a:lnTo>
                      <a:pt x="1" y="14"/>
                    </a:lnTo>
                    <a:lnTo>
                      <a:pt x="1" y="13"/>
                    </a:lnTo>
                    <a:lnTo>
                      <a:pt x="0" y="13"/>
                    </a:lnTo>
                    <a:lnTo>
                      <a:pt x="0" y="11"/>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4" name="Freeform 486"/>
              <p:cNvSpPr>
                <a:spLocks/>
              </p:cNvSpPr>
              <p:nvPr/>
            </p:nvSpPr>
            <p:spPr bwMode="auto">
              <a:xfrm>
                <a:off x="2014" y="2929"/>
                <a:ext cx="10" cy="16"/>
              </a:xfrm>
              <a:custGeom>
                <a:avLst/>
                <a:gdLst>
                  <a:gd name="T0" fmla="*/ 0 w 10"/>
                  <a:gd name="T1" fmla="*/ 13 h 16"/>
                  <a:gd name="T2" fmla="*/ 7 w 10"/>
                  <a:gd name="T3" fmla="*/ 0 h 16"/>
                  <a:gd name="T4" fmla="*/ 10 w 10"/>
                  <a:gd name="T5" fmla="*/ 0 h 16"/>
                  <a:gd name="T6" fmla="*/ 0 w 10"/>
                  <a:gd name="T7" fmla="*/ 16 h 16"/>
                  <a:gd name="T8" fmla="*/ 0 w 10"/>
                  <a:gd name="T9" fmla="*/ 16 h 16"/>
                  <a:gd name="T10" fmla="*/ 0 w 10"/>
                  <a:gd name="T11" fmla="*/ 14 h 16"/>
                  <a:gd name="T12" fmla="*/ 0 w 10"/>
                  <a:gd name="T13" fmla="*/ 14 h 16"/>
                  <a:gd name="T14" fmla="*/ 0 w 10"/>
                  <a:gd name="T15" fmla="*/ 14 h 16"/>
                  <a:gd name="T16" fmla="*/ 0 w 10"/>
                  <a:gd name="T17" fmla="*/ 14 h 16"/>
                  <a:gd name="T18" fmla="*/ 0 w 10"/>
                  <a:gd name="T19" fmla="*/ 13 h 16"/>
                  <a:gd name="T20" fmla="*/ 0 w 10"/>
                  <a:gd name="T21" fmla="*/ 13 h 16"/>
                  <a:gd name="T22" fmla="*/ 0 w 10"/>
                  <a:gd name="T23" fmla="*/ 13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6"/>
                  <a:gd name="T38" fmla="*/ 10 w 1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6">
                    <a:moveTo>
                      <a:pt x="0" y="13"/>
                    </a:moveTo>
                    <a:lnTo>
                      <a:pt x="7" y="0"/>
                    </a:lnTo>
                    <a:lnTo>
                      <a:pt x="10" y="0"/>
                    </a:lnTo>
                    <a:lnTo>
                      <a:pt x="0" y="16"/>
                    </a:lnTo>
                    <a:lnTo>
                      <a:pt x="0" y="14"/>
                    </a:lnTo>
                    <a:lnTo>
                      <a:pt x="0" y="1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5" name="Freeform 487"/>
              <p:cNvSpPr>
                <a:spLocks/>
              </p:cNvSpPr>
              <p:nvPr/>
            </p:nvSpPr>
            <p:spPr bwMode="auto">
              <a:xfrm>
                <a:off x="2014" y="2929"/>
                <a:ext cx="12" cy="18"/>
              </a:xfrm>
              <a:custGeom>
                <a:avLst/>
                <a:gdLst>
                  <a:gd name="T0" fmla="*/ 0 w 12"/>
                  <a:gd name="T1" fmla="*/ 14 h 18"/>
                  <a:gd name="T2" fmla="*/ 9 w 12"/>
                  <a:gd name="T3" fmla="*/ 0 h 18"/>
                  <a:gd name="T4" fmla="*/ 12 w 12"/>
                  <a:gd name="T5" fmla="*/ 1 h 18"/>
                  <a:gd name="T6" fmla="*/ 2 w 12"/>
                  <a:gd name="T7" fmla="*/ 18 h 18"/>
                  <a:gd name="T8" fmla="*/ 2 w 12"/>
                  <a:gd name="T9" fmla="*/ 18 h 18"/>
                  <a:gd name="T10" fmla="*/ 2 w 12"/>
                  <a:gd name="T11" fmla="*/ 16 h 18"/>
                  <a:gd name="T12" fmla="*/ 0 w 12"/>
                  <a:gd name="T13" fmla="*/ 16 h 18"/>
                  <a:gd name="T14" fmla="*/ 0 w 12"/>
                  <a:gd name="T15" fmla="*/ 16 h 18"/>
                  <a:gd name="T16" fmla="*/ 0 w 12"/>
                  <a:gd name="T17" fmla="*/ 16 h 18"/>
                  <a:gd name="T18" fmla="*/ 0 w 12"/>
                  <a:gd name="T19" fmla="*/ 14 h 18"/>
                  <a:gd name="T20" fmla="*/ 0 w 12"/>
                  <a:gd name="T21" fmla="*/ 14 h 18"/>
                  <a:gd name="T22" fmla="*/ 0 w 12"/>
                  <a:gd name="T23" fmla="*/ 1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8"/>
                  <a:gd name="T38" fmla="*/ 12 w 1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8">
                    <a:moveTo>
                      <a:pt x="0" y="14"/>
                    </a:moveTo>
                    <a:lnTo>
                      <a:pt x="9" y="0"/>
                    </a:lnTo>
                    <a:lnTo>
                      <a:pt x="12" y="1"/>
                    </a:lnTo>
                    <a:lnTo>
                      <a:pt x="2" y="18"/>
                    </a:lnTo>
                    <a:lnTo>
                      <a:pt x="2" y="16"/>
                    </a:lnTo>
                    <a:lnTo>
                      <a:pt x="0" y="16"/>
                    </a:lnTo>
                    <a:lnTo>
                      <a:pt x="0" y="1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6" name="Freeform 488"/>
              <p:cNvSpPr>
                <a:spLocks/>
              </p:cNvSpPr>
              <p:nvPr/>
            </p:nvSpPr>
            <p:spPr bwMode="auto">
              <a:xfrm>
                <a:off x="2014" y="2929"/>
                <a:ext cx="14" cy="19"/>
              </a:xfrm>
              <a:custGeom>
                <a:avLst/>
                <a:gdLst>
                  <a:gd name="T0" fmla="*/ 0 w 14"/>
                  <a:gd name="T1" fmla="*/ 16 h 19"/>
                  <a:gd name="T2" fmla="*/ 10 w 14"/>
                  <a:gd name="T3" fmla="*/ 0 h 19"/>
                  <a:gd name="T4" fmla="*/ 14 w 14"/>
                  <a:gd name="T5" fmla="*/ 1 h 19"/>
                  <a:gd name="T6" fmla="*/ 2 w 14"/>
                  <a:gd name="T7" fmla="*/ 19 h 19"/>
                  <a:gd name="T8" fmla="*/ 2 w 14"/>
                  <a:gd name="T9" fmla="*/ 19 h 19"/>
                  <a:gd name="T10" fmla="*/ 2 w 14"/>
                  <a:gd name="T11" fmla="*/ 18 h 19"/>
                  <a:gd name="T12" fmla="*/ 2 w 14"/>
                  <a:gd name="T13" fmla="*/ 18 h 19"/>
                  <a:gd name="T14" fmla="*/ 2 w 14"/>
                  <a:gd name="T15" fmla="*/ 18 h 19"/>
                  <a:gd name="T16" fmla="*/ 2 w 14"/>
                  <a:gd name="T17" fmla="*/ 18 h 19"/>
                  <a:gd name="T18" fmla="*/ 2 w 14"/>
                  <a:gd name="T19" fmla="*/ 16 h 19"/>
                  <a:gd name="T20" fmla="*/ 0 w 14"/>
                  <a:gd name="T21" fmla="*/ 16 h 19"/>
                  <a:gd name="T22" fmla="*/ 0 w 14"/>
                  <a:gd name="T23" fmla="*/ 16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9"/>
                  <a:gd name="T38" fmla="*/ 14 w 14"/>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9">
                    <a:moveTo>
                      <a:pt x="0" y="16"/>
                    </a:moveTo>
                    <a:lnTo>
                      <a:pt x="10" y="0"/>
                    </a:lnTo>
                    <a:lnTo>
                      <a:pt x="14" y="1"/>
                    </a:lnTo>
                    <a:lnTo>
                      <a:pt x="2" y="19"/>
                    </a:lnTo>
                    <a:lnTo>
                      <a:pt x="2" y="18"/>
                    </a:lnTo>
                    <a:lnTo>
                      <a:pt x="2" y="16"/>
                    </a:lnTo>
                    <a:lnTo>
                      <a:pt x="0" y="1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7" name="Freeform 489"/>
              <p:cNvSpPr>
                <a:spLocks/>
              </p:cNvSpPr>
              <p:nvPr/>
            </p:nvSpPr>
            <p:spPr bwMode="auto">
              <a:xfrm>
                <a:off x="2016" y="2930"/>
                <a:ext cx="13" cy="20"/>
              </a:xfrm>
              <a:custGeom>
                <a:avLst/>
                <a:gdLst>
                  <a:gd name="T0" fmla="*/ 0 w 13"/>
                  <a:gd name="T1" fmla="*/ 17 h 20"/>
                  <a:gd name="T2" fmla="*/ 10 w 13"/>
                  <a:gd name="T3" fmla="*/ 0 h 20"/>
                  <a:gd name="T4" fmla="*/ 13 w 13"/>
                  <a:gd name="T5" fmla="*/ 0 h 20"/>
                  <a:gd name="T6" fmla="*/ 2 w 13"/>
                  <a:gd name="T7" fmla="*/ 20 h 20"/>
                  <a:gd name="T8" fmla="*/ 0 w 13"/>
                  <a:gd name="T9" fmla="*/ 20 h 20"/>
                  <a:gd name="T10" fmla="*/ 0 w 13"/>
                  <a:gd name="T11" fmla="*/ 18 h 20"/>
                  <a:gd name="T12" fmla="*/ 0 w 13"/>
                  <a:gd name="T13" fmla="*/ 18 h 20"/>
                  <a:gd name="T14" fmla="*/ 0 w 13"/>
                  <a:gd name="T15" fmla="*/ 18 h 20"/>
                  <a:gd name="T16" fmla="*/ 0 w 13"/>
                  <a:gd name="T17" fmla="*/ 18 h 20"/>
                  <a:gd name="T18" fmla="*/ 0 w 13"/>
                  <a:gd name="T19" fmla="*/ 17 h 20"/>
                  <a:gd name="T20" fmla="*/ 0 w 13"/>
                  <a:gd name="T21" fmla="*/ 17 h 20"/>
                  <a:gd name="T22" fmla="*/ 0 w 13"/>
                  <a:gd name="T23" fmla="*/ 1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0"/>
                  <a:gd name="T38" fmla="*/ 13 w 13"/>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0">
                    <a:moveTo>
                      <a:pt x="0" y="17"/>
                    </a:moveTo>
                    <a:lnTo>
                      <a:pt x="10" y="0"/>
                    </a:lnTo>
                    <a:lnTo>
                      <a:pt x="13" y="0"/>
                    </a:lnTo>
                    <a:lnTo>
                      <a:pt x="2" y="20"/>
                    </a:lnTo>
                    <a:lnTo>
                      <a:pt x="0" y="20"/>
                    </a:lnTo>
                    <a:lnTo>
                      <a:pt x="0" y="18"/>
                    </a:lnTo>
                    <a:lnTo>
                      <a:pt x="0" y="17"/>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8" name="Freeform 490"/>
              <p:cNvSpPr>
                <a:spLocks/>
              </p:cNvSpPr>
              <p:nvPr/>
            </p:nvSpPr>
            <p:spPr bwMode="auto">
              <a:xfrm>
                <a:off x="2016" y="2930"/>
                <a:ext cx="15" cy="22"/>
              </a:xfrm>
              <a:custGeom>
                <a:avLst/>
                <a:gdLst>
                  <a:gd name="T0" fmla="*/ 0 w 15"/>
                  <a:gd name="T1" fmla="*/ 18 h 22"/>
                  <a:gd name="T2" fmla="*/ 12 w 15"/>
                  <a:gd name="T3" fmla="*/ 0 h 22"/>
                  <a:gd name="T4" fmla="*/ 15 w 15"/>
                  <a:gd name="T5" fmla="*/ 0 h 22"/>
                  <a:gd name="T6" fmla="*/ 2 w 15"/>
                  <a:gd name="T7" fmla="*/ 22 h 22"/>
                  <a:gd name="T8" fmla="*/ 2 w 15"/>
                  <a:gd name="T9" fmla="*/ 22 h 22"/>
                  <a:gd name="T10" fmla="*/ 2 w 15"/>
                  <a:gd name="T11" fmla="*/ 22 h 22"/>
                  <a:gd name="T12" fmla="*/ 2 w 15"/>
                  <a:gd name="T13" fmla="*/ 20 h 22"/>
                  <a:gd name="T14" fmla="*/ 2 w 15"/>
                  <a:gd name="T15" fmla="*/ 20 h 22"/>
                  <a:gd name="T16" fmla="*/ 0 w 15"/>
                  <a:gd name="T17" fmla="*/ 20 h 22"/>
                  <a:gd name="T18" fmla="*/ 0 w 15"/>
                  <a:gd name="T19" fmla="*/ 18 h 22"/>
                  <a:gd name="T20" fmla="*/ 0 w 15"/>
                  <a:gd name="T21" fmla="*/ 18 h 22"/>
                  <a:gd name="T22" fmla="*/ 0 w 15"/>
                  <a:gd name="T23" fmla="*/ 18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22"/>
                  <a:gd name="T38" fmla="*/ 15 w 15"/>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22">
                    <a:moveTo>
                      <a:pt x="0" y="18"/>
                    </a:moveTo>
                    <a:lnTo>
                      <a:pt x="12" y="0"/>
                    </a:lnTo>
                    <a:lnTo>
                      <a:pt x="15" y="0"/>
                    </a:lnTo>
                    <a:lnTo>
                      <a:pt x="2" y="22"/>
                    </a:lnTo>
                    <a:lnTo>
                      <a:pt x="2" y="20"/>
                    </a:lnTo>
                    <a:lnTo>
                      <a:pt x="0" y="20"/>
                    </a:lnTo>
                    <a:lnTo>
                      <a:pt x="0" y="18"/>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89" name="Freeform 491"/>
              <p:cNvSpPr>
                <a:spLocks/>
              </p:cNvSpPr>
              <p:nvPr/>
            </p:nvSpPr>
            <p:spPr bwMode="auto">
              <a:xfrm>
                <a:off x="2018" y="2930"/>
                <a:ext cx="13" cy="23"/>
              </a:xfrm>
              <a:custGeom>
                <a:avLst/>
                <a:gdLst>
                  <a:gd name="T0" fmla="*/ 0 w 13"/>
                  <a:gd name="T1" fmla="*/ 20 h 23"/>
                  <a:gd name="T2" fmla="*/ 11 w 13"/>
                  <a:gd name="T3" fmla="*/ 0 h 23"/>
                  <a:gd name="T4" fmla="*/ 13 w 13"/>
                  <a:gd name="T5" fmla="*/ 0 h 23"/>
                  <a:gd name="T6" fmla="*/ 0 w 13"/>
                  <a:gd name="T7" fmla="*/ 23 h 23"/>
                  <a:gd name="T8" fmla="*/ 0 w 13"/>
                  <a:gd name="T9" fmla="*/ 23 h 23"/>
                  <a:gd name="T10" fmla="*/ 0 w 13"/>
                  <a:gd name="T11" fmla="*/ 23 h 23"/>
                  <a:gd name="T12" fmla="*/ 0 w 13"/>
                  <a:gd name="T13" fmla="*/ 23 h 23"/>
                  <a:gd name="T14" fmla="*/ 0 w 13"/>
                  <a:gd name="T15" fmla="*/ 22 h 23"/>
                  <a:gd name="T16" fmla="*/ 0 w 13"/>
                  <a:gd name="T17" fmla="*/ 22 h 23"/>
                  <a:gd name="T18" fmla="*/ 0 w 13"/>
                  <a:gd name="T19" fmla="*/ 22 h 23"/>
                  <a:gd name="T20" fmla="*/ 0 w 13"/>
                  <a:gd name="T21" fmla="*/ 20 h 23"/>
                  <a:gd name="T22" fmla="*/ 0 w 13"/>
                  <a:gd name="T23" fmla="*/ 2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3"/>
                  <a:gd name="T38" fmla="*/ 13 w 13"/>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3">
                    <a:moveTo>
                      <a:pt x="0" y="20"/>
                    </a:moveTo>
                    <a:lnTo>
                      <a:pt x="11" y="0"/>
                    </a:lnTo>
                    <a:lnTo>
                      <a:pt x="13" y="0"/>
                    </a:lnTo>
                    <a:lnTo>
                      <a:pt x="0" y="23"/>
                    </a:lnTo>
                    <a:lnTo>
                      <a:pt x="0" y="22"/>
                    </a:lnTo>
                    <a:lnTo>
                      <a:pt x="0" y="2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0" name="Freeform 492"/>
              <p:cNvSpPr>
                <a:spLocks/>
              </p:cNvSpPr>
              <p:nvPr/>
            </p:nvSpPr>
            <p:spPr bwMode="auto">
              <a:xfrm>
                <a:off x="2018" y="2930"/>
                <a:ext cx="15" cy="27"/>
              </a:xfrm>
              <a:custGeom>
                <a:avLst/>
                <a:gdLst>
                  <a:gd name="T0" fmla="*/ 0 w 15"/>
                  <a:gd name="T1" fmla="*/ 22 h 27"/>
                  <a:gd name="T2" fmla="*/ 13 w 15"/>
                  <a:gd name="T3" fmla="*/ 0 h 27"/>
                  <a:gd name="T4" fmla="*/ 15 w 15"/>
                  <a:gd name="T5" fmla="*/ 0 h 27"/>
                  <a:gd name="T6" fmla="*/ 1 w 15"/>
                  <a:gd name="T7" fmla="*/ 27 h 27"/>
                  <a:gd name="T8" fmla="*/ 0 w 15"/>
                  <a:gd name="T9" fmla="*/ 25 h 27"/>
                  <a:gd name="T10" fmla="*/ 0 w 15"/>
                  <a:gd name="T11" fmla="*/ 25 h 27"/>
                  <a:gd name="T12" fmla="*/ 0 w 15"/>
                  <a:gd name="T13" fmla="*/ 25 h 27"/>
                  <a:gd name="T14" fmla="*/ 0 w 15"/>
                  <a:gd name="T15" fmla="*/ 23 h 27"/>
                  <a:gd name="T16" fmla="*/ 0 w 15"/>
                  <a:gd name="T17" fmla="*/ 23 h 27"/>
                  <a:gd name="T18" fmla="*/ 0 w 15"/>
                  <a:gd name="T19" fmla="*/ 23 h 27"/>
                  <a:gd name="T20" fmla="*/ 0 w 15"/>
                  <a:gd name="T21" fmla="*/ 23 h 27"/>
                  <a:gd name="T22" fmla="*/ 0 w 15"/>
                  <a:gd name="T23" fmla="*/ 22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27"/>
                  <a:gd name="T38" fmla="*/ 15 w 15"/>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27">
                    <a:moveTo>
                      <a:pt x="0" y="22"/>
                    </a:moveTo>
                    <a:lnTo>
                      <a:pt x="13" y="0"/>
                    </a:lnTo>
                    <a:lnTo>
                      <a:pt x="15" y="0"/>
                    </a:lnTo>
                    <a:lnTo>
                      <a:pt x="1" y="27"/>
                    </a:lnTo>
                    <a:lnTo>
                      <a:pt x="0" y="25"/>
                    </a:lnTo>
                    <a:lnTo>
                      <a:pt x="0" y="23"/>
                    </a:lnTo>
                    <a:lnTo>
                      <a:pt x="0" y="22"/>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1" name="Freeform 493"/>
              <p:cNvSpPr>
                <a:spLocks/>
              </p:cNvSpPr>
              <p:nvPr/>
            </p:nvSpPr>
            <p:spPr bwMode="auto">
              <a:xfrm>
                <a:off x="2018" y="2930"/>
                <a:ext cx="16" cy="28"/>
              </a:xfrm>
              <a:custGeom>
                <a:avLst/>
                <a:gdLst>
                  <a:gd name="T0" fmla="*/ 0 w 16"/>
                  <a:gd name="T1" fmla="*/ 23 h 28"/>
                  <a:gd name="T2" fmla="*/ 13 w 16"/>
                  <a:gd name="T3" fmla="*/ 0 h 28"/>
                  <a:gd name="T4" fmla="*/ 16 w 16"/>
                  <a:gd name="T5" fmla="*/ 0 h 28"/>
                  <a:gd name="T6" fmla="*/ 1 w 16"/>
                  <a:gd name="T7" fmla="*/ 28 h 28"/>
                  <a:gd name="T8" fmla="*/ 1 w 16"/>
                  <a:gd name="T9" fmla="*/ 28 h 28"/>
                  <a:gd name="T10" fmla="*/ 1 w 16"/>
                  <a:gd name="T11" fmla="*/ 27 h 28"/>
                  <a:gd name="T12" fmla="*/ 1 w 16"/>
                  <a:gd name="T13" fmla="*/ 27 h 28"/>
                  <a:gd name="T14" fmla="*/ 1 w 16"/>
                  <a:gd name="T15" fmla="*/ 27 h 28"/>
                  <a:gd name="T16" fmla="*/ 0 w 16"/>
                  <a:gd name="T17" fmla="*/ 25 h 28"/>
                  <a:gd name="T18" fmla="*/ 0 w 16"/>
                  <a:gd name="T19" fmla="*/ 25 h 28"/>
                  <a:gd name="T20" fmla="*/ 0 w 16"/>
                  <a:gd name="T21" fmla="*/ 25 h 28"/>
                  <a:gd name="T22" fmla="*/ 0 w 16"/>
                  <a:gd name="T23" fmla="*/ 23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28"/>
                  <a:gd name="T38" fmla="*/ 16 w 16"/>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28">
                    <a:moveTo>
                      <a:pt x="0" y="23"/>
                    </a:moveTo>
                    <a:lnTo>
                      <a:pt x="13" y="0"/>
                    </a:lnTo>
                    <a:lnTo>
                      <a:pt x="16" y="0"/>
                    </a:lnTo>
                    <a:lnTo>
                      <a:pt x="1" y="28"/>
                    </a:lnTo>
                    <a:lnTo>
                      <a:pt x="1" y="27"/>
                    </a:lnTo>
                    <a:lnTo>
                      <a:pt x="0" y="25"/>
                    </a:lnTo>
                    <a:lnTo>
                      <a:pt x="0" y="23"/>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2" name="Freeform 494"/>
              <p:cNvSpPr>
                <a:spLocks/>
              </p:cNvSpPr>
              <p:nvPr/>
            </p:nvSpPr>
            <p:spPr bwMode="auto">
              <a:xfrm>
                <a:off x="2019" y="2930"/>
                <a:ext cx="17" cy="30"/>
              </a:xfrm>
              <a:custGeom>
                <a:avLst/>
                <a:gdLst>
                  <a:gd name="T0" fmla="*/ 0 w 17"/>
                  <a:gd name="T1" fmla="*/ 27 h 30"/>
                  <a:gd name="T2" fmla="*/ 14 w 17"/>
                  <a:gd name="T3" fmla="*/ 0 h 30"/>
                  <a:gd name="T4" fmla="*/ 17 w 17"/>
                  <a:gd name="T5" fmla="*/ 2 h 30"/>
                  <a:gd name="T6" fmla="*/ 0 w 17"/>
                  <a:gd name="T7" fmla="*/ 30 h 30"/>
                  <a:gd name="T8" fmla="*/ 0 w 17"/>
                  <a:gd name="T9" fmla="*/ 30 h 30"/>
                  <a:gd name="T10" fmla="*/ 0 w 17"/>
                  <a:gd name="T11" fmla="*/ 30 h 30"/>
                  <a:gd name="T12" fmla="*/ 0 w 17"/>
                  <a:gd name="T13" fmla="*/ 28 h 30"/>
                  <a:gd name="T14" fmla="*/ 0 w 17"/>
                  <a:gd name="T15" fmla="*/ 28 h 30"/>
                  <a:gd name="T16" fmla="*/ 0 w 17"/>
                  <a:gd name="T17" fmla="*/ 28 h 30"/>
                  <a:gd name="T18" fmla="*/ 0 w 17"/>
                  <a:gd name="T19" fmla="*/ 27 h 30"/>
                  <a:gd name="T20" fmla="*/ 0 w 17"/>
                  <a:gd name="T21" fmla="*/ 27 h 30"/>
                  <a:gd name="T22" fmla="*/ 0 w 17"/>
                  <a:gd name="T23" fmla="*/ 2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30"/>
                  <a:gd name="T38" fmla="*/ 17 w 17"/>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30">
                    <a:moveTo>
                      <a:pt x="0" y="27"/>
                    </a:moveTo>
                    <a:lnTo>
                      <a:pt x="14" y="0"/>
                    </a:lnTo>
                    <a:lnTo>
                      <a:pt x="17" y="2"/>
                    </a:lnTo>
                    <a:lnTo>
                      <a:pt x="0" y="30"/>
                    </a:lnTo>
                    <a:lnTo>
                      <a:pt x="0" y="28"/>
                    </a:lnTo>
                    <a:lnTo>
                      <a:pt x="0" y="27"/>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3" name="Freeform 495"/>
              <p:cNvSpPr>
                <a:spLocks/>
              </p:cNvSpPr>
              <p:nvPr/>
            </p:nvSpPr>
            <p:spPr bwMode="auto">
              <a:xfrm>
                <a:off x="2019" y="2930"/>
                <a:ext cx="19" cy="33"/>
              </a:xfrm>
              <a:custGeom>
                <a:avLst/>
                <a:gdLst>
                  <a:gd name="T0" fmla="*/ 0 w 19"/>
                  <a:gd name="T1" fmla="*/ 28 h 33"/>
                  <a:gd name="T2" fmla="*/ 15 w 19"/>
                  <a:gd name="T3" fmla="*/ 0 h 33"/>
                  <a:gd name="T4" fmla="*/ 19 w 19"/>
                  <a:gd name="T5" fmla="*/ 2 h 33"/>
                  <a:gd name="T6" fmla="*/ 0 w 19"/>
                  <a:gd name="T7" fmla="*/ 33 h 33"/>
                  <a:gd name="T8" fmla="*/ 0 w 19"/>
                  <a:gd name="T9" fmla="*/ 32 h 33"/>
                  <a:gd name="T10" fmla="*/ 0 w 19"/>
                  <a:gd name="T11" fmla="*/ 32 h 33"/>
                  <a:gd name="T12" fmla="*/ 0 w 19"/>
                  <a:gd name="T13" fmla="*/ 32 h 33"/>
                  <a:gd name="T14" fmla="*/ 0 w 19"/>
                  <a:gd name="T15" fmla="*/ 30 h 33"/>
                  <a:gd name="T16" fmla="*/ 0 w 19"/>
                  <a:gd name="T17" fmla="*/ 30 h 33"/>
                  <a:gd name="T18" fmla="*/ 0 w 19"/>
                  <a:gd name="T19" fmla="*/ 30 h 33"/>
                  <a:gd name="T20" fmla="*/ 0 w 19"/>
                  <a:gd name="T21" fmla="*/ 28 h 33"/>
                  <a:gd name="T22" fmla="*/ 0 w 19"/>
                  <a:gd name="T23" fmla="*/ 28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33"/>
                  <a:gd name="T38" fmla="*/ 19 w 19"/>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33">
                    <a:moveTo>
                      <a:pt x="0" y="28"/>
                    </a:moveTo>
                    <a:lnTo>
                      <a:pt x="15" y="0"/>
                    </a:lnTo>
                    <a:lnTo>
                      <a:pt x="19" y="2"/>
                    </a:lnTo>
                    <a:lnTo>
                      <a:pt x="0" y="33"/>
                    </a:lnTo>
                    <a:lnTo>
                      <a:pt x="0" y="32"/>
                    </a:lnTo>
                    <a:lnTo>
                      <a:pt x="0" y="30"/>
                    </a:lnTo>
                    <a:lnTo>
                      <a:pt x="0" y="28"/>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4" name="Freeform 496"/>
              <p:cNvSpPr>
                <a:spLocks/>
              </p:cNvSpPr>
              <p:nvPr/>
            </p:nvSpPr>
            <p:spPr bwMode="auto">
              <a:xfrm>
                <a:off x="2019" y="2932"/>
                <a:ext cx="20" cy="33"/>
              </a:xfrm>
              <a:custGeom>
                <a:avLst/>
                <a:gdLst>
                  <a:gd name="T0" fmla="*/ 0 w 20"/>
                  <a:gd name="T1" fmla="*/ 28 h 33"/>
                  <a:gd name="T2" fmla="*/ 17 w 20"/>
                  <a:gd name="T3" fmla="*/ 0 h 33"/>
                  <a:gd name="T4" fmla="*/ 20 w 20"/>
                  <a:gd name="T5" fmla="*/ 0 h 33"/>
                  <a:gd name="T6" fmla="*/ 2 w 20"/>
                  <a:gd name="T7" fmla="*/ 33 h 33"/>
                  <a:gd name="T8" fmla="*/ 0 w 20"/>
                  <a:gd name="T9" fmla="*/ 33 h 33"/>
                  <a:gd name="T10" fmla="*/ 0 w 20"/>
                  <a:gd name="T11" fmla="*/ 31 h 33"/>
                  <a:gd name="T12" fmla="*/ 0 w 20"/>
                  <a:gd name="T13" fmla="*/ 31 h 33"/>
                  <a:gd name="T14" fmla="*/ 0 w 20"/>
                  <a:gd name="T15" fmla="*/ 31 h 33"/>
                  <a:gd name="T16" fmla="*/ 0 w 20"/>
                  <a:gd name="T17" fmla="*/ 30 h 33"/>
                  <a:gd name="T18" fmla="*/ 0 w 20"/>
                  <a:gd name="T19" fmla="*/ 30 h 33"/>
                  <a:gd name="T20" fmla="*/ 0 w 20"/>
                  <a:gd name="T21" fmla="*/ 30 h 33"/>
                  <a:gd name="T22" fmla="*/ 0 w 20"/>
                  <a:gd name="T23" fmla="*/ 28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33"/>
                  <a:gd name="T38" fmla="*/ 20 w 20"/>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33">
                    <a:moveTo>
                      <a:pt x="0" y="28"/>
                    </a:moveTo>
                    <a:lnTo>
                      <a:pt x="17" y="0"/>
                    </a:lnTo>
                    <a:lnTo>
                      <a:pt x="20" y="0"/>
                    </a:lnTo>
                    <a:lnTo>
                      <a:pt x="2" y="33"/>
                    </a:lnTo>
                    <a:lnTo>
                      <a:pt x="0" y="33"/>
                    </a:lnTo>
                    <a:lnTo>
                      <a:pt x="0" y="31"/>
                    </a:lnTo>
                    <a:lnTo>
                      <a:pt x="0" y="30"/>
                    </a:lnTo>
                    <a:lnTo>
                      <a:pt x="0" y="28"/>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5" name="Freeform 497"/>
              <p:cNvSpPr>
                <a:spLocks/>
              </p:cNvSpPr>
              <p:nvPr/>
            </p:nvSpPr>
            <p:spPr bwMode="auto">
              <a:xfrm>
                <a:off x="2019" y="2932"/>
                <a:ext cx="22" cy="35"/>
              </a:xfrm>
              <a:custGeom>
                <a:avLst/>
                <a:gdLst>
                  <a:gd name="T0" fmla="*/ 0 w 22"/>
                  <a:gd name="T1" fmla="*/ 31 h 35"/>
                  <a:gd name="T2" fmla="*/ 19 w 22"/>
                  <a:gd name="T3" fmla="*/ 0 h 35"/>
                  <a:gd name="T4" fmla="*/ 22 w 22"/>
                  <a:gd name="T5" fmla="*/ 0 h 35"/>
                  <a:gd name="T6" fmla="*/ 2 w 22"/>
                  <a:gd name="T7" fmla="*/ 35 h 35"/>
                  <a:gd name="T8" fmla="*/ 2 w 22"/>
                  <a:gd name="T9" fmla="*/ 35 h 35"/>
                  <a:gd name="T10" fmla="*/ 2 w 22"/>
                  <a:gd name="T11" fmla="*/ 35 h 35"/>
                  <a:gd name="T12" fmla="*/ 2 w 22"/>
                  <a:gd name="T13" fmla="*/ 33 h 35"/>
                  <a:gd name="T14" fmla="*/ 2 w 22"/>
                  <a:gd name="T15" fmla="*/ 33 h 35"/>
                  <a:gd name="T16" fmla="*/ 0 w 22"/>
                  <a:gd name="T17" fmla="*/ 33 h 35"/>
                  <a:gd name="T18" fmla="*/ 0 w 22"/>
                  <a:gd name="T19" fmla="*/ 31 h 35"/>
                  <a:gd name="T20" fmla="*/ 0 w 22"/>
                  <a:gd name="T21" fmla="*/ 31 h 35"/>
                  <a:gd name="T22" fmla="*/ 0 w 22"/>
                  <a:gd name="T23" fmla="*/ 31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35"/>
                  <a:gd name="T38" fmla="*/ 22 w 22"/>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35">
                    <a:moveTo>
                      <a:pt x="0" y="31"/>
                    </a:moveTo>
                    <a:lnTo>
                      <a:pt x="19" y="0"/>
                    </a:lnTo>
                    <a:lnTo>
                      <a:pt x="22" y="0"/>
                    </a:lnTo>
                    <a:lnTo>
                      <a:pt x="2" y="35"/>
                    </a:lnTo>
                    <a:lnTo>
                      <a:pt x="2" y="33"/>
                    </a:lnTo>
                    <a:lnTo>
                      <a:pt x="0" y="33"/>
                    </a:lnTo>
                    <a:lnTo>
                      <a:pt x="0" y="31"/>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6" name="Freeform 498"/>
              <p:cNvSpPr>
                <a:spLocks/>
              </p:cNvSpPr>
              <p:nvPr/>
            </p:nvSpPr>
            <p:spPr bwMode="auto">
              <a:xfrm>
                <a:off x="2021" y="2932"/>
                <a:ext cx="22" cy="38"/>
              </a:xfrm>
              <a:custGeom>
                <a:avLst/>
                <a:gdLst>
                  <a:gd name="T0" fmla="*/ 0 w 22"/>
                  <a:gd name="T1" fmla="*/ 33 h 38"/>
                  <a:gd name="T2" fmla="*/ 18 w 22"/>
                  <a:gd name="T3" fmla="*/ 0 h 38"/>
                  <a:gd name="T4" fmla="*/ 22 w 22"/>
                  <a:gd name="T5" fmla="*/ 0 h 38"/>
                  <a:gd name="T6" fmla="*/ 0 w 22"/>
                  <a:gd name="T7" fmla="*/ 38 h 38"/>
                  <a:gd name="T8" fmla="*/ 0 w 22"/>
                  <a:gd name="T9" fmla="*/ 36 h 38"/>
                  <a:gd name="T10" fmla="*/ 0 w 22"/>
                  <a:gd name="T11" fmla="*/ 36 h 38"/>
                  <a:gd name="T12" fmla="*/ 0 w 22"/>
                  <a:gd name="T13" fmla="*/ 36 h 38"/>
                  <a:gd name="T14" fmla="*/ 0 w 22"/>
                  <a:gd name="T15" fmla="*/ 35 h 38"/>
                  <a:gd name="T16" fmla="*/ 0 w 22"/>
                  <a:gd name="T17" fmla="*/ 35 h 38"/>
                  <a:gd name="T18" fmla="*/ 0 w 22"/>
                  <a:gd name="T19" fmla="*/ 35 h 38"/>
                  <a:gd name="T20" fmla="*/ 0 w 22"/>
                  <a:gd name="T21" fmla="*/ 33 h 38"/>
                  <a:gd name="T22" fmla="*/ 0 w 22"/>
                  <a:gd name="T23" fmla="*/ 33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38"/>
                  <a:gd name="T38" fmla="*/ 22 w 2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38">
                    <a:moveTo>
                      <a:pt x="0" y="33"/>
                    </a:moveTo>
                    <a:lnTo>
                      <a:pt x="18" y="0"/>
                    </a:lnTo>
                    <a:lnTo>
                      <a:pt x="22" y="0"/>
                    </a:lnTo>
                    <a:lnTo>
                      <a:pt x="0" y="38"/>
                    </a:lnTo>
                    <a:lnTo>
                      <a:pt x="0" y="36"/>
                    </a:lnTo>
                    <a:lnTo>
                      <a:pt x="0" y="35"/>
                    </a:lnTo>
                    <a:lnTo>
                      <a:pt x="0" y="33"/>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7" name="Freeform 499"/>
              <p:cNvSpPr>
                <a:spLocks/>
              </p:cNvSpPr>
              <p:nvPr/>
            </p:nvSpPr>
            <p:spPr bwMode="auto">
              <a:xfrm>
                <a:off x="2021" y="2932"/>
                <a:ext cx="23" cy="40"/>
              </a:xfrm>
              <a:custGeom>
                <a:avLst/>
                <a:gdLst>
                  <a:gd name="T0" fmla="*/ 0 w 23"/>
                  <a:gd name="T1" fmla="*/ 35 h 40"/>
                  <a:gd name="T2" fmla="*/ 20 w 23"/>
                  <a:gd name="T3" fmla="*/ 0 h 40"/>
                  <a:gd name="T4" fmla="*/ 23 w 23"/>
                  <a:gd name="T5" fmla="*/ 0 h 40"/>
                  <a:gd name="T6" fmla="*/ 0 w 23"/>
                  <a:gd name="T7" fmla="*/ 40 h 40"/>
                  <a:gd name="T8" fmla="*/ 0 w 23"/>
                  <a:gd name="T9" fmla="*/ 40 h 40"/>
                  <a:gd name="T10" fmla="*/ 0 w 23"/>
                  <a:gd name="T11" fmla="*/ 40 h 40"/>
                  <a:gd name="T12" fmla="*/ 0 w 23"/>
                  <a:gd name="T13" fmla="*/ 38 h 40"/>
                  <a:gd name="T14" fmla="*/ 0 w 23"/>
                  <a:gd name="T15" fmla="*/ 38 h 40"/>
                  <a:gd name="T16" fmla="*/ 0 w 23"/>
                  <a:gd name="T17" fmla="*/ 36 h 40"/>
                  <a:gd name="T18" fmla="*/ 0 w 23"/>
                  <a:gd name="T19" fmla="*/ 36 h 40"/>
                  <a:gd name="T20" fmla="*/ 0 w 23"/>
                  <a:gd name="T21" fmla="*/ 36 h 40"/>
                  <a:gd name="T22" fmla="*/ 0 w 23"/>
                  <a:gd name="T23" fmla="*/ 3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0"/>
                  <a:gd name="T38" fmla="*/ 23 w 23"/>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0">
                    <a:moveTo>
                      <a:pt x="0" y="35"/>
                    </a:moveTo>
                    <a:lnTo>
                      <a:pt x="20" y="0"/>
                    </a:lnTo>
                    <a:lnTo>
                      <a:pt x="23" y="0"/>
                    </a:lnTo>
                    <a:lnTo>
                      <a:pt x="0" y="40"/>
                    </a:lnTo>
                    <a:lnTo>
                      <a:pt x="0" y="38"/>
                    </a:lnTo>
                    <a:lnTo>
                      <a:pt x="0" y="36"/>
                    </a:lnTo>
                    <a:lnTo>
                      <a:pt x="0" y="35"/>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8" name="Freeform 500"/>
              <p:cNvSpPr>
                <a:spLocks/>
              </p:cNvSpPr>
              <p:nvPr/>
            </p:nvSpPr>
            <p:spPr bwMode="auto">
              <a:xfrm>
                <a:off x="2021" y="2932"/>
                <a:ext cx="25" cy="43"/>
              </a:xfrm>
              <a:custGeom>
                <a:avLst/>
                <a:gdLst>
                  <a:gd name="T0" fmla="*/ 0 w 25"/>
                  <a:gd name="T1" fmla="*/ 38 h 43"/>
                  <a:gd name="T2" fmla="*/ 22 w 25"/>
                  <a:gd name="T3" fmla="*/ 0 h 43"/>
                  <a:gd name="T4" fmla="*/ 25 w 25"/>
                  <a:gd name="T5" fmla="*/ 1 h 43"/>
                  <a:gd name="T6" fmla="*/ 0 w 25"/>
                  <a:gd name="T7" fmla="*/ 43 h 43"/>
                  <a:gd name="T8" fmla="*/ 0 w 25"/>
                  <a:gd name="T9" fmla="*/ 41 h 43"/>
                  <a:gd name="T10" fmla="*/ 0 w 25"/>
                  <a:gd name="T11" fmla="*/ 41 h 43"/>
                  <a:gd name="T12" fmla="*/ 0 w 25"/>
                  <a:gd name="T13" fmla="*/ 41 h 43"/>
                  <a:gd name="T14" fmla="*/ 0 w 25"/>
                  <a:gd name="T15" fmla="*/ 40 h 43"/>
                  <a:gd name="T16" fmla="*/ 0 w 25"/>
                  <a:gd name="T17" fmla="*/ 40 h 43"/>
                  <a:gd name="T18" fmla="*/ 0 w 25"/>
                  <a:gd name="T19" fmla="*/ 40 h 43"/>
                  <a:gd name="T20" fmla="*/ 0 w 25"/>
                  <a:gd name="T21" fmla="*/ 38 h 43"/>
                  <a:gd name="T22" fmla="*/ 0 w 25"/>
                  <a:gd name="T23" fmla="*/ 38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43"/>
                  <a:gd name="T38" fmla="*/ 25 w 25"/>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43">
                    <a:moveTo>
                      <a:pt x="0" y="38"/>
                    </a:moveTo>
                    <a:lnTo>
                      <a:pt x="22" y="0"/>
                    </a:lnTo>
                    <a:lnTo>
                      <a:pt x="25" y="1"/>
                    </a:lnTo>
                    <a:lnTo>
                      <a:pt x="0" y="43"/>
                    </a:lnTo>
                    <a:lnTo>
                      <a:pt x="0" y="41"/>
                    </a:lnTo>
                    <a:lnTo>
                      <a:pt x="0" y="40"/>
                    </a:lnTo>
                    <a:lnTo>
                      <a:pt x="0" y="38"/>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99" name="Freeform 501"/>
              <p:cNvSpPr>
                <a:spLocks/>
              </p:cNvSpPr>
              <p:nvPr/>
            </p:nvSpPr>
            <p:spPr bwMode="auto">
              <a:xfrm>
                <a:off x="2021" y="2932"/>
                <a:ext cx="27" cy="45"/>
              </a:xfrm>
              <a:custGeom>
                <a:avLst/>
                <a:gdLst>
                  <a:gd name="T0" fmla="*/ 0 w 27"/>
                  <a:gd name="T1" fmla="*/ 40 h 45"/>
                  <a:gd name="T2" fmla="*/ 23 w 27"/>
                  <a:gd name="T3" fmla="*/ 0 h 45"/>
                  <a:gd name="T4" fmla="*/ 27 w 27"/>
                  <a:gd name="T5" fmla="*/ 1 h 45"/>
                  <a:gd name="T6" fmla="*/ 0 w 27"/>
                  <a:gd name="T7" fmla="*/ 45 h 45"/>
                  <a:gd name="T8" fmla="*/ 0 w 27"/>
                  <a:gd name="T9" fmla="*/ 45 h 45"/>
                  <a:gd name="T10" fmla="*/ 0 w 27"/>
                  <a:gd name="T11" fmla="*/ 45 h 45"/>
                  <a:gd name="T12" fmla="*/ 0 w 27"/>
                  <a:gd name="T13" fmla="*/ 43 h 45"/>
                  <a:gd name="T14" fmla="*/ 0 w 27"/>
                  <a:gd name="T15" fmla="*/ 43 h 45"/>
                  <a:gd name="T16" fmla="*/ 0 w 27"/>
                  <a:gd name="T17" fmla="*/ 41 h 45"/>
                  <a:gd name="T18" fmla="*/ 0 w 27"/>
                  <a:gd name="T19" fmla="*/ 41 h 45"/>
                  <a:gd name="T20" fmla="*/ 0 w 27"/>
                  <a:gd name="T21" fmla="*/ 41 h 45"/>
                  <a:gd name="T22" fmla="*/ 0 w 27"/>
                  <a:gd name="T23" fmla="*/ 40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45"/>
                  <a:gd name="T38" fmla="*/ 27 w 27"/>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45">
                    <a:moveTo>
                      <a:pt x="0" y="40"/>
                    </a:moveTo>
                    <a:lnTo>
                      <a:pt x="23" y="0"/>
                    </a:lnTo>
                    <a:lnTo>
                      <a:pt x="27" y="1"/>
                    </a:lnTo>
                    <a:lnTo>
                      <a:pt x="0" y="45"/>
                    </a:lnTo>
                    <a:lnTo>
                      <a:pt x="0" y="43"/>
                    </a:lnTo>
                    <a:lnTo>
                      <a:pt x="0" y="41"/>
                    </a:lnTo>
                    <a:lnTo>
                      <a:pt x="0" y="4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0" name="Freeform 502"/>
              <p:cNvSpPr>
                <a:spLocks/>
              </p:cNvSpPr>
              <p:nvPr/>
            </p:nvSpPr>
            <p:spPr bwMode="auto">
              <a:xfrm>
                <a:off x="2021" y="2933"/>
                <a:ext cx="28" cy="47"/>
              </a:xfrm>
              <a:custGeom>
                <a:avLst/>
                <a:gdLst>
                  <a:gd name="T0" fmla="*/ 0 w 28"/>
                  <a:gd name="T1" fmla="*/ 42 h 47"/>
                  <a:gd name="T2" fmla="*/ 25 w 28"/>
                  <a:gd name="T3" fmla="*/ 0 h 47"/>
                  <a:gd name="T4" fmla="*/ 28 w 28"/>
                  <a:gd name="T5" fmla="*/ 0 h 47"/>
                  <a:gd name="T6" fmla="*/ 2 w 28"/>
                  <a:gd name="T7" fmla="*/ 47 h 47"/>
                  <a:gd name="T8" fmla="*/ 0 w 28"/>
                  <a:gd name="T9" fmla="*/ 45 h 47"/>
                  <a:gd name="T10" fmla="*/ 0 w 28"/>
                  <a:gd name="T11" fmla="*/ 45 h 47"/>
                  <a:gd name="T12" fmla="*/ 0 w 28"/>
                  <a:gd name="T13" fmla="*/ 45 h 47"/>
                  <a:gd name="T14" fmla="*/ 0 w 28"/>
                  <a:gd name="T15" fmla="*/ 44 h 47"/>
                  <a:gd name="T16" fmla="*/ 0 w 28"/>
                  <a:gd name="T17" fmla="*/ 44 h 47"/>
                  <a:gd name="T18" fmla="*/ 0 w 28"/>
                  <a:gd name="T19" fmla="*/ 44 h 47"/>
                  <a:gd name="T20" fmla="*/ 0 w 28"/>
                  <a:gd name="T21" fmla="*/ 42 h 47"/>
                  <a:gd name="T22" fmla="*/ 0 w 28"/>
                  <a:gd name="T23" fmla="*/ 42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47"/>
                  <a:gd name="T38" fmla="*/ 28 w 28"/>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47">
                    <a:moveTo>
                      <a:pt x="0" y="42"/>
                    </a:moveTo>
                    <a:lnTo>
                      <a:pt x="25" y="0"/>
                    </a:lnTo>
                    <a:lnTo>
                      <a:pt x="28" y="0"/>
                    </a:lnTo>
                    <a:lnTo>
                      <a:pt x="2" y="47"/>
                    </a:lnTo>
                    <a:lnTo>
                      <a:pt x="0" y="45"/>
                    </a:lnTo>
                    <a:lnTo>
                      <a:pt x="0" y="44"/>
                    </a:lnTo>
                    <a:lnTo>
                      <a:pt x="0" y="4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1" name="Freeform 503"/>
              <p:cNvSpPr>
                <a:spLocks/>
              </p:cNvSpPr>
              <p:nvPr/>
            </p:nvSpPr>
            <p:spPr bwMode="auto">
              <a:xfrm>
                <a:off x="2021" y="2933"/>
                <a:ext cx="30" cy="49"/>
              </a:xfrm>
              <a:custGeom>
                <a:avLst/>
                <a:gdLst>
                  <a:gd name="T0" fmla="*/ 0 w 30"/>
                  <a:gd name="T1" fmla="*/ 44 h 49"/>
                  <a:gd name="T2" fmla="*/ 27 w 30"/>
                  <a:gd name="T3" fmla="*/ 0 h 49"/>
                  <a:gd name="T4" fmla="*/ 30 w 30"/>
                  <a:gd name="T5" fmla="*/ 0 h 49"/>
                  <a:gd name="T6" fmla="*/ 2 w 30"/>
                  <a:gd name="T7" fmla="*/ 49 h 49"/>
                  <a:gd name="T8" fmla="*/ 2 w 30"/>
                  <a:gd name="T9" fmla="*/ 49 h 49"/>
                  <a:gd name="T10" fmla="*/ 2 w 30"/>
                  <a:gd name="T11" fmla="*/ 49 h 49"/>
                  <a:gd name="T12" fmla="*/ 2 w 30"/>
                  <a:gd name="T13" fmla="*/ 49 h 49"/>
                  <a:gd name="T14" fmla="*/ 2 w 30"/>
                  <a:gd name="T15" fmla="*/ 49 h 49"/>
                  <a:gd name="T16" fmla="*/ 2 w 30"/>
                  <a:gd name="T17" fmla="*/ 49 h 49"/>
                  <a:gd name="T18" fmla="*/ 2 w 30"/>
                  <a:gd name="T19" fmla="*/ 49 h 49"/>
                  <a:gd name="T20" fmla="*/ 2 w 30"/>
                  <a:gd name="T21" fmla="*/ 49 h 49"/>
                  <a:gd name="T22" fmla="*/ 2 w 30"/>
                  <a:gd name="T23" fmla="*/ 49 h 49"/>
                  <a:gd name="T24" fmla="*/ 2 w 30"/>
                  <a:gd name="T25" fmla="*/ 49 h 49"/>
                  <a:gd name="T26" fmla="*/ 2 w 30"/>
                  <a:gd name="T27" fmla="*/ 47 h 49"/>
                  <a:gd name="T28" fmla="*/ 2 w 30"/>
                  <a:gd name="T29" fmla="*/ 47 h 49"/>
                  <a:gd name="T30" fmla="*/ 0 w 30"/>
                  <a:gd name="T31" fmla="*/ 47 h 49"/>
                  <a:gd name="T32" fmla="*/ 0 w 30"/>
                  <a:gd name="T33" fmla="*/ 45 h 49"/>
                  <a:gd name="T34" fmla="*/ 0 w 30"/>
                  <a:gd name="T35" fmla="*/ 45 h 49"/>
                  <a:gd name="T36" fmla="*/ 0 w 30"/>
                  <a:gd name="T37" fmla="*/ 45 h 49"/>
                  <a:gd name="T38" fmla="*/ 0 w 30"/>
                  <a:gd name="T39" fmla="*/ 44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49"/>
                  <a:gd name="T62" fmla="*/ 30 w 30"/>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49">
                    <a:moveTo>
                      <a:pt x="0" y="44"/>
                    </a:moveTo>
                    <a:lnTo>
                      <a:pt x="27" y="0"/>
                    </a:lnTo>
                    <a:lnTo>
                      <a:pt x="30" y="0"/>
                    </a:lnTo>
                    <a:lnTo>
                      <a:pt x="2" y="49"/>
                    </a:lnTo>
                    <a:lnTo>
                      <a:pt x="2" y="47"/>
                    </a:lnTo>
                    <a:lnTo>
                      <a:pt x="0" y="47"/>
                    </a:lnTo>
                    <a:lnTo>
                      <a:pt x="0" y="45"/>
                    </a:lnTo>
                    <a:lnTo>
                      <a:pt x="0" y="44"/>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2" name="Freeform 504"/>
              <p:cNvSpPr>
                <a:spLocks/>
              </p:cNvSpPr>
              <p:nvPr/>
            </p:nvSpPr>
            <p:spPr bwMode="auto">
              <a:xfrm>
                <a:off x="2023" y="2933"/>
                <a:ext cx="30" cy="52"/>
              </a:xfrm>
              <a:custGeom>
                <a:avLst/>
                <a:gdLst>
                  <a:gd name="T0" fmla="*/ 0 w 30"/>
                  <a:gd name="T1" fmla="*/ 47 h 52"/>
                  <a:gd name="T2" fmla="*/ 26 w 30"/>
                  <a:gd name="T3" fmla="*/ 0 h 52"/>
                  <a:gd name="T4" fmla="*/ 30 w 30"/>
                  <a:gd name="T5" fmla="*/ 0 h 52"/>
                  <a:gd name="T6" fmla="*/ 0 w 30"/>
                  <a:gd name="T7" fmla="*/ 52 h 52"/>
                  <a:gd name="T8" fmla="*/ 0 w 30"/>
                  <a:gd name="T9" fmla="*/ 52 h 52"/>
                  <a:gd name="T10" fmla="*/ 0 w 30"/>
                  <a:gd name="T11" fmla="*/ 52 h 52"/>
                  <a:gd name="T12" fmla="*/ 0 w 30"/>
                  <a:gd name="T13" fmla="*/ 50 h 52"/>
                  <a:gd name="T14" fmla="*/ 0 w 30"/>
                  <a:gd name="T15" fmla="*/ 50 h 52"/>
                  <a:gd name="T16" fmla="*/ 0 w 30"/>
                  <a:gd name="T17" fmla="*/ 50 h 52"/>
                  <a:gd name="T18" fmla="*/ 0 w 30"/>
                  <a:gd name="T19" fmla="*/ 49 h 52"/>
                  <a:gd name="T20" fmla="*/ 0 w 30"/>
                  <a:gd name="T21" fmla="*/ 49 h 52"/>
                  <a:gd name="T22" fmla="*/ 0 w 30"/>
                  <a:gd name="T23" fmla="*/ 49 h 52"/>
                  <a:gd name="T24" fmla="*/ 0 w 30"/>
                  <a:gd name="T25" fmla="*/ 49 h 52"/>
                  <a:gd name="T26" fmla="*/ 0 w 30"/>
                  <a:gd name="T27" fmla="*/ 49 h 52"/>
                  <a:gd name="T28" fmla="*/ 0 w 30"/>
                  <a:gd name="T29" fmla="*/ 47 h 52"/>
                  <a:gd name="T30" fmla="*/ 0 w 30"/>
                  <a:gd name="T31" fmla="*/ 47 h 52"/>
                  <a:gd name="T32" fmla="*/ 0 w 30"/>
                  <a:gd name="T33" fmla="*/ 47 h 52"/>
                  <a:gd name="T34" fmla="*/ 0 w 30"/>
                  <a:gd name="T35" fmla="*/ 47 h 52"/>
                  <a:gd name="T36" fmla="*/ 0 w 30"/>
                  <a:gd name="T37" fmla="*/ 47 h 52"/>
                  <a:gd name="T38" fmla="*/ 0 w 30"/>
                  <a:gd name="T39" fmla="*/ 47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52"/>
                  <a:gd name="T62" fmla="*/ 30 w 30"/>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52">
                    <a:moveTo>
                      <a:pt x="0" y="47"/>
                    </a:moveTo>
                    <a:lnTo>
                      <a:pt x="26" y="0"/>
                    </a:lnTo>
                    <a:lnTo>
                      <a:pt x="30" y="0"/>
                    </a:lnTo>
                    <a:lnTo>
                      <a:pt x="0" y="52"/>
                    </a:lnTo>
                    <a:lnTo>
                      <a:pt x="0" y="50"/>
                    </a:lnTo>
                    <a:lnTo>
                      <a:pt x="0" y="49"/>
                    </a:lnTo>
                    <a:lnTo>
                      <a:pt x="0" y="47"/>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3" name="Freeform 505"/>
              <p:cNvSpPr>
                <a:spLocks/>
              </p:cNvSpPr>
              <p:nvPr/>
            </p:nvSpPr>
            <p:spPr bwMode="auto">
              <a:xfrm>
                <a:off x="2023" y="2933"/>
                <a:ext cx="30" cy="55"/>
              </a:xfrm>
              <a:custGeom>
                <a:avLst/>
                <a:gdLst>
                  <a:gd name="T0" fmla="*/ 0 w 30"/>
                  <a:gd name="T1" fmla="*/ 49 h 55"/>
                  <a:gd name="T2" fmla="*/ 28 w 30"/>
                  <a:gd name="T3" fmla="*/ 0 h 55"/>
                  <a:gd name="T4" fmla="*/ 30 w 30"/>
                  <a:gd name="T5" fmla="*/ 0 h 55"/>
                  <a:gd name="T6" fmla="*/ 0 w 30"/>
                  <a:gd name="T7" fmla="*/ 55 h 55"/>
                  <a:gd name="T8" fmla="*/ 0 w 30"/>
                  <a:gd name="T9" fmla="*/ 54 h 55"/>
                  <a:gd name="T10" fmla="*/ 0 w 30"/>
                  <a:gd name="T11" fmla="*/ 54 h 55"/>
                  <a:gd name="T12" fmla="*/ 0 w 30"/>
                  <a:gd name="T13" fmla="*/ 54 h 55"/>
                  <a:gd name="T14" fmla="*/ 0 w 30"/>
                  <a:gd name="T15" fmla="*/ 52 h 55"/>
                  <a:gd name="T16" fmla="*/ 0 w 30"/>
                  <a:gd name="T17" fmla="*/ 52 h 55"/>
                  <a:gd name="T18" fmla="*/ 0 w 30"/>
                  <a:gd name="T19" fmla="*/ 50 h 55"/>
                  <a:gd name="T20" fmla="*/ 0 w 30"/>
                  <a:gd name="T21" fmla="*/ 50 h 55"/>
                  <a:gd name="T22" fmla="*/ 0 w 30"/>
                  <a:gd name="T23" fmla="*/ 49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55"/>
                  <a:gd name="T38" fmla="*/ 30 w 30"/>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55">
                    <a:moveTo>
                      <a:pt x="0" y="49"/>
                    </a:moveTo>
                    <a:lnTo>
                      <a:pt x="28" y="0"/>
                    </a:lnTo>
                    <a:lnTo>
                      <a:pt x="30" y="0"/>
                    </a:lnTo>
                    <a:lnTo>
                      <a:pt x="0" y="55"/>
                    </a:lnTo>
                    <a:lnTo>
                      <a:pt x="0" y="54"/>
                    </a:lnTo>
                    <a:lnTo>
                      <a:pt x="0" y="52"/>
                    </a:lnTo>
                    <a:lnTo>
                      <a:pt x="0" y="50"/>
                    </a:lnTo>
                    <a:lnTo>
                      <a:pt x="0" y="49"/>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4" name="Freeform 506"/>
              <p:cNvSpPr>
                <a:spLocks/>
              </p:cNvSpPr>
              <p:nvPr/>
            </p:nvSpPr>
            <p:spPr bwMode="auto">
              <a:xfrm>
                <a:off x="2023" y="2933"/>
                <a:ext cx="31" cy="58"/>
              </a:xfrm>
              <a:custGeom>
                <a:avLst/>
                <a:gdLst>
                  <a:gd name="T0" fmla="*/ 0 w 31"/>
                  <a:gd name="T1" fmla="*/ 52 h 58"/>
                  <a:gd name="T2" fmla="*/ 30 w 31"/>
                  <a:gd name="T3" fmla="*/ 0 h 58"/>
                  <a:gd name="T4" fmla="*/ 31 w 31"/>
                  <a:gd name="T5" fmla="*/ 0 h 58"/>
                  <a:gd name="T6" fmla="*/ 28 w 31"/>
                  <a:gd name="T7" fmla="*/ 9 h 58"/>
                  <a:gd name="T8" fmla="*/ 26 w 31"/>
                  <a:gd name="T9" fmla="*/ 10 h 58"/>
                  <a:gd name="T10" fmla="*/ 26 w 31"/>
                  <a:gd name="T11" fmla="*/ 10 h 58"/>
                  <a:gd name="T12" fmla="*/ 26 w 31"/>
                  <a:gd name="T13" fmla="*/ 12 h 58"/>
                  <a:gd name="T14" fmla="*/ 25 w 31"/>
                  <a:gd name="T15" fmla="*/ 12 h 58"/>
                  <a:gd name="T16" fmla="*/ 25 w 31"/>
                  <a:gd name="T17" fmla="*/ 12 h 58"/>
                  <a:gd name="T18" fmla="*/ 25 w 31"/>
                  <a:gd name="T19" fmla="*/ 14 h 58"/>
                  <a:gd name="T20" fmla="*/ 25 w 31"/>
                  <a:gd name="T21" fmla="*/ 14 h 58"/>
                  <a:gd name="T22" fmla="*/ 23 w 31"/>
                  <a:gd name="T23" fmla="*/ 15 h 58"/>
                  <a:gd name="T24" fmla="*/ 0 w 31"/>
                  <a:gd name="T25" fmla="*/ 58 h 58"/>
                  <a:gd name="T26" fmla="*/ 0 w 31"/>
                  <a:gd name="T27" fmla="*/ 57 h 58"/>
                  <a:gd name="T28" fmla="*/ 0 w 31"/>
                  <a:gd name="T29" fmla="*/ 57 h 58"/>
                  <a:gd name="T30" fmla="*/ 0 w 31"/>
                  <a:gd name="T31" fmla="*/ 55 h 58"/>
                  <a:gd name="T32" fmla="*/ 0 w 31"/>
                  <a:gd name="T33" fmla="*/ 55 h 58"/>
                  <a:gd name="T34" fmla="*/ 0 w 31"/>
                  <a:gd name="T35" fmla="*/ 54 h 58"/>
                  <a:gd name="T36" fmla="*/ 0 w 31"/>
                  <a:gd name="T37" fmla="*/ 54 h 58"/>
                  <a:gd name="T38" fmla="*/ 0 w 31"/>
                  <a:gd name="T39" fmla="*/ 54 h 58"/>
                  <a:gd name="T40" fmla="*/ 0 w 31"/>
                  <a:gd name="T41" fmla="*/ 52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58"/>
                  <a:gd name="T65" fmla="*/ 31 w 31"/>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58">
                    <a:moveTo>
                      <a:pt x="0" y="52"/>
                    </a:moveTo>
                    <a:lnTo>
                      <a:pt x="30" y="0"/>
                    </a:lnTo>
                    <a:lnTo>
                      <a:pt x="31" y="0"/>
                    </a:lnTo>
                    <a:lnTo>
                      <a:pt x="28" y="9"/>
                    </a:lnTo>
                    <a:lnTo>
                      <a:pt x="26" y="10"/>
                    </a:lnTo>
                    <a:lnTo>
                      <a:pt x="26" y="12"/>
                    </a:lnTo>
                    <a:lnTo>
                      <a:pt x="25" y="12"/>
                    </a:lnTo>
                    <a:lnTo>
                      <a:pt x="25" y="14"/>
                    </a:lnTo>
                    <a:lnTo>
                      <a:pt x="23" y="15"/>
                    </a:lnTo>
                    <a:lnTo>
                      <a:pt x="0" y="58"/>
                    </a:lnTo>
                    <a:lnTo>
                      <a:pt x="0" y="57"/>
                    </a:lnTo>
                    <a:lnTo>
                      <a:pt x="0" y="55"/>
                    </a:lnTo>
                    <a:lnTo>
                      <a:pt x="0" y="54"/>
                    </a:lnTo>
                    <a:lnTo>
                      <a:pt x="0" y="52"/>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5" name="Freeform 507"/>
              <p:cNvSpPr>
                <a:spLocks/>
              </p:cNvSpPr>
              <p:nvPr/>
            </p:nvSpPr>
            <p:spPr bwMode="auto">
              <a:xfrm>
                <a:off x="2021" y="2933"/>
                <a:ext cx="35" cy="62"/>
              </a:xfrm>
              <a:custGeom>
                <a:avLst/>
                <a:gdLst>
                  <a:gd name="T0" fmla="*/ 2 w 35"/>
                  <a:gd name="T1" fmla="*/ 55 h 62"/>
                  <a:gd name="T2" fmla="*/ 32 w 35"/>
                  <a:gd name="T3" fmla="*/ 0 h 62"/>
                  <a:gd name="T4" fmla="*/ 35 w 35"/>
                  <a:gd name="T5" fmla="*/ 2 h 62"/>
                  <a:gd name="T6" fmla="*/ 33 w 35"/>
                  <a:gd name="T7" fmla="*/ 5 h 62"/>
                  <a:gd name="T8" fmla="*/ 32 w 35"/>
                  <a:gd name="T9" fmla="*/ 7 h 62"/>
                  <a:gd name="T10" fmla="*/ 30 w 35"/>
                  <a:gd name="T11" fmla="*/ 9 h 62"/>
                  <a:gd name="T12" fmla="*/ 28 w 35"/>
                  <a:gd name="T13" fmla="*/ 10 h 62"/>
                  <a:gd name="T14" fmla="*/ 27 w 35"/>
                  <a:gd name="T15" fmla="*/ 12 h 62"/>
                  <a:gd name="T16" fmla="*/ 27 w 35"/>
                  <a:gd name="T17" fmla="*/ 15 h 62"/>
                  <a:gd name="T18" fmla="*/ 25 w 35"/>
                  <a:gd name="T19" fmla="*/ 17 h 62"/>
                  <a:gd name="T20" fmla="*/ 25 w 35"/>
                  <a:gd name="T21" fmla="*/ 19 h 62"/>
                  <a:gd name="T22" fmla="*/ 23 w 35"/>
                  <a:gd name="T23" fmla="*/ 22 h 62"/>
                  <a:gd name="T24" fmla="*/ 0 w 35"/>
                  <a:gd name="T25" fmla="*/ 62 h 62"/>
                  <a:gd name="T26" fmla="*/ 0 w 35"/>
                  <a:gd name="T27" fmla="*/ 60 h 62"/>
                  <a:gd name="T28" fmla="*/ 2 w 35"/>
                  <a:gd name="T29" fmla="*/ 60 h 62"/>
                  <a:gd name="T30" fmla="*/ 2 w 35"/>
                  <a:gd name="T31" fmla="*/ 58 h 62"/>
                  <a:gd name="T32" fmla="*/ 2 w 35"/>
                  <a:gd name="T33" fmla="*/ 58 h 62"/>
                  <a:gd name="T34" fmla="*/ 2 w 35"/>
                  <a:gd name="T35" fmla="*/ 57 h 62"/>
                  <a:gd name="T36" fmla="*/ 2 w 35"/>
                  <a:gd name="T37" fmla="*/ 57 h 62"/>
                  <a:gd name="T38" fmla="*/ 2 w 35"/>
                  <a:gd name="T39" fmla="*/ 55 h 62"/>
                  <a:gd name="T40" fmla="*/ 2 w 35"/>
                  <a:gd name="T41" fmla="*/ 55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62"/>
                  <a:gd name="T65" fmla="*/ 35 w 35"/>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62">
                    <a:moveTo>
                      <a:pt x="2" y="55"/>
                    </a:moveTo>
                    <a:lnTo>
                      <a:pt x="32" y="0"/>
                    </a:lnTo>
                    <a:lnTo>
                      <a:pt x="35" y="2"/>
                    </a:lnTo>
                    <a:lnTo>
                      <a:pt x="33" y="5"/>
                    </a:lnTo>
                    <a:lnTo>
                      <a:pt x="32" y="7"/>
                    </a:lnTo>
                    <a:lnTo>
                      <a:pt x="30" y="9"/>
                    </a:lnTo>
                    <a:lnTo>
                      <a:pt x="28" y="10"/>
                    </a:lnTo>
                    <a:lnTo>
                      <a:pt x="27" y="12"/>
                    </a:lnTo>
                    <a:lnTo>
                      <a:pt x="27" y="15"/>
                    </a:lnTo>
                    <a:lnTo>
                      <a:pt x="25" y="17"/>
                    </a:lnTo>
                    <a:lnTo>
                      <a:pt x="25" y="19"/>
                    </a:lnTo>
                    <a:lnTo>
                      <a:pt x="23" y="22"/>
                    </a:lnTo>
                    <a:lnTo>
                      <a:pt x="0" y="62"/>
                    </a:lnTo>
                    <a:lnTo>
                      <a:pt x="0" y="60"/>
                    </a:lnTo>
                    <a:lnTo>
                      <a:pt x="2" y="60"/>
                    </a:lnTo>
                    <a:lnTo>
                      <a:pt x="2" y="58"/>
                    </a:lnTo>
                    <a:lnTo>
                      <a:pt x="2" y="57"/>
                    </a:lnTo>
                    <a:lnTo>
                      <a:pt x="2" y="5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6" name="Freeform 508"/>
              <p:cNvSpPr>
                <a:spLocks noEditPoints="1"/>
              </p:cNvSpPr>
              <p:nvPr/>
            </p:nvSpPr>
            <p:spPr bwMode="auto">
              <a:xfrm>
                <a:off x="2021" y="2933"/>
                <a:ext cx="37" cy="65"/>
              </a:xfrm>
              <a:custGeom>
                <a:avLst/>
                <a:gdLst>
                  <a:gd name="T0" fmla="*/ 2 w 37"/>
                  <a:gd name="T1" fmla="*/ 58 h 65"/>
                  <a:gd name="T2" fmla="*/ 25 w 37"/>
                  <a:gd name="T3" fmla="*/ 15 h 65"/>
                  <a:gd name="T4" fmla="*/ 25 w 37"/>
                  <a:gd name="T5" fmla="*/ 17 h 65"/>
                  <a:gd name="T6" fmla="*/ 25 w 37"/>
                  <a:gd name="T7" fmla="*/ 19 h 65"/>
                  <a:gd name="T8" fmla="*/ 25 w 37"/>
                  <a:gd name="T9" fmla="*/ 19 h 65"/>
                  <a:gd name="T10" fmla="*/ 23 w 37"/>
                  <a:gd name="T11" fmla="*/ 20 h 65"/>
                  <a:gd name="T12" fmla="*/ 23 w 37"/>
                  <a:gd name="T13" fmla="*/ 22 h 65"/>
                  <a:gd name="T14" fmla="*/ 23 w 37"/>
                  <a:gd name="T15" fmla="*/ 24 h 65"/>
                  <a:gd name="T16" fmla="*/ 23 w 37"/>
                  <a:gd name="T17" fmla="*/ 25 h 65"/>
                  <a:gd name="T18" fmla="*/ 23 w 37"/>
                  <a:gd name="T19" fmla="*/ 27 h 65"/>
                  <a:gd name="T20" fmla="*/ 0 w 37"/>
                  <a:gd name="T21" fmla="*/ 65 h 65"/>
                  <a:gd name="T22" fmla="*/ 0 w 37"/>
                  <a:gd name="T23" fmla="*/ 63 h 65"/>
                  <a:gd name="T24" fmla="*/ 0 w 37"/>
                  <a:gd name="T25" fmla="*/ 63 h 65"/>
                  <a:gd name="T26" fmla="*/ 0 w 37"/>
                  <a:gd name="T27" fmla="*/ 62 h 65"/>
                  <a:gd name="T28" fmla="*/ 0 w 37"/>
                  <a:gd name="T29" fmla="*/ 62 h 65"/>
                  <a:gd name="T30" fmla="*/ 0 w 37"/>
                  <a:gd name="T31" fmla="*/ 60 h 65"/>
                  <a:gd name="T32" fmla="*/ 2 w 37"/>
                  <a:gd name="T33" fmla="*/ 60 h 65"/>
                  <a:gd name="T34" fmla="*/ 2 w 37"/>
                  <a:gd name="T35" fmla="*/ 58 h 65"/>
                  <a:gd name="T36" fmla="*/ 2 w 37"/>
                  <a:gd name="T37" fmla="*/ 58 h 65"/>
                  <a:gd name="T38" fmla="*/ 30 w 37"/>
                  <a:gd name="T39" fmla="*/ 9 h 65"/>
                  <a:gd name="T40" fmla="*/ 33 w 37"/>
                  <a:gd name="T41" fmla="*/ 0 h 65"/>
                  <a:gd name="T42" fmla="*/ 37 w 37"/>
                  <a:gd name="T43" fmla="*/ 2 h 65"/>
                  <a:gd name="T44" fmla="*/ 35 w 37"/>
                  <a:gd name="T45" fmla="*/ 5 h 65"/>
                  <a:gd name="T46" fmla="*/ 35 w 37"/>
                  <a:gd name="T47" fmla="*/ 5 h 65"/>
                  <a:gd name="T48" fmla="*/ 33 w 37"/>
                  <a:gd name="T49" fmla="*/ 5 h 65"/>
                  <a:gd name="T50" fmla="*/ 33 w 37"/>
                  <a:gd name="T51" fmla="*/ 5 h 65"/>
                  <a:gd name="T52" fmla="*/ 32 w 37"/>
                  <a:gd name="T53" fmla="*/ 7 h 65"/>
                  <a:gd name="T54" fmla="*/ 32 w 37"/>
                  <a:gd name="T55" fmla="*/ 7 h 65"/>
                  <a:gd name="T56" fmla="*/ 30 w 37"/>
                  <a:gd name="T57" fmla="*/ 9 h 65"/>
                  <a:gd name="T58" fmla="*/ 30 w 37"/>
                  <a:gd name="T59" fmla="*/ 9 h 65"/>
                  <a:gd name="T60" fmla="*/ 30 w 37"/>
                  <a:gd name="T61" fmla="*/ 9 h 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65"/>
                  <a:gd name="T95" fmla="*/ 37 w 37"/>
                  <a:gd name="T96" fmla="*/ 65 h 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65">
                    <a:moveTo>
                      <a:pt x="2" y="58"/>
                    </a:moveTo>
                    <a:lnTo>
                      <a:pt x="25" y="15"/>
                    </a:lnTo>
                    <a:lnTo>
                      <a:pt x="25" y="17"/>
                    </a:lnTo>
                    <a:lnTo>
                      <a:pt x="25" y="19"/>
                    </a:lnTo>
                    <a:lnTo>
                      <a:pt x="23" y="20"/>
                    </a:lnTo>
                    <a:lnTo>
                      <a:pt x="23" y="22"/>
                    </a:lnTo>
                    <a:lnTo>
                      <a:pt x="23" y="24"/>
                    </a:lnTo>
                    <a:lnTo>
                      <a:pt x="23" y="25"/>
                    </a:lnTo>
                    <a:lnTo>
                      <a:pt x="23" y="27"/>
                    </a:lnTo>
                    <a:lnTo>
                      <a:pt x="0" y="65"/>
                    </a:lnTo>
                    <a:lnTo>
                      <a:pt x="0" y="63"/>
                    </a:lnTo>
                    <a:lnTo>
                      <a:pt x="0" y="62"/>
                    </a:lnTo>
                    <a:lnTo>
                      <a:pt x="0" y="60"/>
                    </a:lnTo>
                    <a:lnTo>
                      <a:pt x="2" y="60"/>
                    </a:lnTo>
                    <a:lnTo>
                      <a:pt x="2" y="58"/>
                    </a:lnTo>
                    <a:close/>
                    <a:moveTo>
                      <a:pt x="30" y="9"/>
                    </a:moveTo>
                    <a:lnTo>
                      <a:pt x="33" y="0"/>
                    </a:lnTo>
                    <a:lnTo>
                      <a:pt x="37" y="2"/>
                    </a:lnTo>
                    <a:lnTo>
                      <a:pt x="35" y="5"/>
                    </a:lnTo>
                    <a:lnTo>
                      <a:pt x="33" y="5"/>
                    </a:lnTo>
                    <a:lnTo>
                      <a:pt x="32" y="7"/>
                    </a:lnTo>
                    <a:lnTo>
                      <a:pt x="30" y="9"/>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7" name="Freeform 509"/>
              <p:cNvSpPr>
                <a:spLocks noEditPoints="1"/>
              </p:cNvSpPr>
              <p:nvPr/>
            </p:nvSpPr>
            <p:spPr bwMode="auto">
              <a:xfrm>
                <a:off x="2021" y="2935"/>
                <a:ext cx="38" cy="66"/>
              </a:xfrm>
              <a:custGeom>
                <a:avLst/>
                <a:gdLst>
                  <a:gd name="T0" fmla="*/ 0 w 38"/>
                  <a:gd name="T1" fmla="*/ 60 h 66"/>
                  <a:gd name="T2" fmla="*/ 23 w 38"/>
                  <a:gd name="T3" fmla="*/ 20 h 66"/>
                  <a:gd name="T4" fmla="*/ 23 w 38"/>
                  <a:gd name="T5" fmla="*/ 20 h 66"/>
                  <a:gd name="T6" fmla="*/ 23 w 38"/>
                  <a:gd name="T7" fmla="*/ 22 h 66"/>
                  <a:gd name="T8" fmla="*/ 23 w 38"/>
                  <a:gd name="T9" fmla="*/ 23 h 66"/>
                  <a:gd name="T10" fmla="*/ 23 w 38"/>
                  <a:gd name="T11" fmla="*/ 23 h 66"/>
                  <a:gd name="T12" fmla="*/ 23 w 38"/>
                  <a:gd name="T13" fmla="*/ 25 h 66"/>
                  <a:gd name="T14" fmla="*/ 22 w 38"/>
                  <a:gd name="T15" fmla="*/ 27 h 66"/>
                  <a:gd name="T16" fmla="*/ 22 w 38"/>
                  <a:gd name="T17" fmla="*/ 27 h 66"/>
                  <a:gd name="T18" fmla="*/ 22 w 38"/>
                  <a:gd name="T19" fmla="*/ 28 h 66"/>
                  <a:gd name="T20" fmla="*/ 0 w 38"/>
                  <a:gd name="T21" fmla="*/ 66 h 66"/>
                  <a:gd name="T22" fmla="*/ 0 w 38"/>
                  <a:gd name="T23" fmla="*/ 66 h 66"/>
                  <a:gd name="T24" fmla="*/ 0 w 38"/>
                  <a:gd name="T25" fmla="*/ 65 h 66"/>
                  <a:gd name="T26" fmla="*/ 0 w 38"/>
                  <a:gd name="T27" fmla="*/ 63 h 66"/>
                  <a:gd name="T28" fmla="*/ 0 w 38"/>
                  <a:gd name="T29" fmla="*/ 63 h 66"/>
                  <a:gd name="T30" fmla="*/ 0 w 38"/>
                  <a:gd name="T31" fmla="*/ 61 h 66"/>
                  <a:gd name="T32" fmla="*/ 0 w 38"/>
                  <a:gd name="T33" fmla="*/ 61 h 66"/>
                  <a:gd name="T34" fmla="*/ 0 w 38"/>
                  <a:gd name="T35" fmla="*/ 60 h 66"/>
                  <a:gd name="T36" fmla="*/ 0 w 38"/>
                  <a:gd name="T37" fmla="*/ 60 h 66"/>
                  <a:gd name="T38" fmla="*/ 33 w 38"/>
                  <a:gd name="T39" fmla="*/ 3 h 66"/>
                  <a:gd name="T40" fmla="*/ 35 w 38"/>
                  <a:gd name="T41" fmla="*/ 0 h 66"/>
                  <a:gd name="T42" fmla="*/ 38 w 38"/>
                  <a:gd name="T43" fmla="*/ 0 h 66"/>
                  <a:gd name="T44" fmla="*/ 37 w 38"/>
                  <a:gd name="T45" fmla="*/ 2 h 66"/>
                  <a:gd name="T46" fmla="*/ 37 w 38"/>
                  <a:gd name="T47" fmla="*/ 2 h 66"/>
                  <a:gd name="T48" fmla="*/ 37 w 38"/>
                  <a:gd name="T49" fmla="*/ 3 h 66"/>
                  <a:gd name="T50" fmla="*/ 35 w 38"/>
                  <a:gd name="T51" fmla="*/ 3 h 66"/>
                  <a:gd name="T52" fmla="*/ 35 w 38"/>
                  <a:gd name="T53" fmla="*/ 3 h 66"/>
                  <a:gd name="T54" fmla="*/ 35 w 38"/>
                  <a:gd name="T55" fmla="*/ 3 h 66"/>
                  <a:gd name="T56" fmla="*/ 33 w 38"/>
                  <a:gd name="T57" fmla="*/ 3 h 66"/>
                  <a:gd name="T58" fmla="*/ 33 w 38"/>
                  <a:gd name="T59" fmla="*/ 3 h 66"/>
                  <a:gd name="T60" fmla="*/ 33 w 38"/>
                  <a:gd name="T61" fmla="*/ 3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66"/>
                  <a:gd name="T95" fmla="*/ 38 w 38"/>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66">
                    <a:moveTo>
                      <a:pt x="0" y="60"/>
                    </a:moveTo>
                    <a:lnTo>
                      <a:pt x="23" y="20"/>
                    </a:lnTo>
                    <a:lnTo>
                      <a:pt x="23" y="22"/>
                    </a:lnTo>
                    <a:lnTo>
                      <a:pt x="23" y="23"/>
                    </a:lnTo>
                    <a:lnTo>
                      <a:pt x="23" y="25"/>
                    </a:lnTo>
                    <a:lnTo>
                      <a:pt x="22" y="27"/>
                    </a:lnTo>
                    <a:lnTo>
                      <a:pt x="22" y="28"/>
                    </a:lnTo>
                    <a:lnTo>
                      <a:pt x="0" y="66"/>
                    </a:lnTo>
                    <a:lnTo>
                      <a:pt x="0" y="65"/>
                    </a:lnTo>
                    <a:lnTo>
                      <a:pt x="0" y="63"/>
                    </a:lnTo>
                    <a:lnTo>
                      <a:pt x="0" y="61"/>
                    </a:lnTo>
                    <a:lnTo>
                      <a:pt x="0" y="60"/>
                    </a:lnTo>
                    <a:close/>
                    <a:moveTo>
                      <a:pt x="33" y="3"/>
                    </a:moveTo>
                    <a:lnTo>
                      <a:pt x="35" y="0"/>
                    </a:lnTo>
                    <a:lnTo>
                      <a:pt x="38" y="0"/>
                    </a:lnTo>
                    <a:lnTo>
                      <a:pt x="37" y="2"/>
                    </a:lnTo>
                    <a:lnTo>
                      <a:pt x="37" y="3"/>
                    </a:lnTo>
                    <a:lnTo>
                      <a:pt x="35" y="3"/>
                    </a:lnTo>
                    <a:lnTo>
                      <a:pt x="33" y="3"/>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8" name="Freeform 510"/>
              <p:cNvSpPr>
                <a:spLocks noEditPoints="1"/>
              </p:cNvSpPr>
              <p:nvPr/>
            </p:nvSpPr>
            <p:spPr bwMode="auto">
              <a:xfrm>
                <a:off x="2021" y="2935"/>
                <a:ext cx="40" cy="71"/>
              </a:xfrm>
              <a:custGeom>
                <a:avLst/>
                <a:gdLst>
                  <a:gd name="T0" fmla="*/ 0 w 40"/>
                  <a:gd name="T1" fmla="*/ 63 h 71"/>
                  <a:gd name="T2" fmla="*/ 23 w 40"/>
                  <a:gd name="T3" fmla="*/ 25 h 71"/>
                  <a:gd name="T4" fmla="*/ 23 w 40"/>
                  <a:gd name="T5" fmla="*/ 25 h 71"/>
                  <a:gd name="T6" fmla="*/ 22 w 40"/>
                  <a:gd name="T7" fmla="*/ 27 h 71"/>
                  <a:gd name="T8" fmla="*/ 22 w 40"/>
                  <a:gd name="T9" fmla="*/ 27 h 71"/>
                  <a:gd name="T10" fmla="*/ 22 w 40"/>
                  <a:gd name="T11" fmla="*/ 28 h 71"/>
                  <a:gd name="T12" fmla="*/ 22 w 40"/>
                  <a:gd name="T13" fmla="*/ 30 h 71"/>
                  <a:gd name="T14" fmla="*/ 22 w 40"/>
                  <a:gd name="T15" fmla="*/ 30 h 71"/>
                  <a:gd name="T16" fmla="*/ 22 w 40"/>
                  <a:gd name="T17" fmla="*/ 32 h 71"/>
                  <a:gd name="T18" fmla="*/ 22 w 40"/>
                  <a:gd name="T19" fmla="*/ 32 h 71"/>
                  <a:gd name="T20" fmla="*/ 0 w 40"/>
                  <a:gd name="T21" fmla="*/ 71 h 71"/>
                  <a:gd name="T22" fmla="*/ 0 w 40"/>
                  <a:gd name="T23" fmla="*/ 70 h 71"/>
                  <a:gd name="T24" fmla="*/ 0 w 40"/>
                  <a:gd name="T25" fmla="*/ 68 h 71"/>
                  <a:gd name="T26" fmla="*/ 0 w 40"/>
                  <a:gd name="T27" fmla="*/ 68 h 71"/>
                  <a:gd name="T28" fmla="*/ 0 w 40"/>
                  <a:gd name="T29" fmla="*/ 66 h 71"/>
                  <a:gd name="T30" fmla="*/ 0 w 40"/>
                  <a:gd name="T31" fmla="*/ 66 h 71"/>
                  <a:gd name="T32" fmla="*/ 0 w 40"/>
                  <a:gd name="T33" fmla="*/ 65 h 71"/>
                  <a:gd name="T34" fmla="*/ 0 w 40"/>
                  <a:gd name="T35" fmla="*/ 63 h 71"/>
                  <a:gd name="T36" fmla="*/ 0 w 40"/>
                  <a:gd name="T37" fmla="*/ 63 h 71"/>
                  <a:gd name="T38" fmla="*/ 35 w 40"/>
                  <a:gd name="T39" fmla="*/ 3 h 71"/>
                  <a:gd name="T40" fmla="*/ 37 w 40"/>
                  <a:gd name="T41" fmla="*/ 0 h 71"/>
                  <a:gd name="T42" fmla="*/ 40 w 40"/>
                  <a:gd name="T43" fmla="*/ 0 h 71"/>
                  <a:gd name="T44" fmla="*/ 38 w 40"/>
                  <a:gd name="T45" fmla="*/ 2 h 71"/>
                  <a:gd name="T46" fmla="*/ 38 w 40"/>
                  <a:gd name="T47" fmla="*/ 2 h 71"/>
                  <a:gd name="T48" fmla="*/ 37 w 40"/>
                  <a:gd name="T49" fmla="*/ 2 h 71"/>
                  <a:gd name="T50" fmla="*/ 37 w 40"/>
                  <a:gd name="T51" fmla="*/ 2 h 71"/>
                  <a:gd name="T52" fmla="*/ 37 w 40"/>
                  <a:gd name="T53" fmla="*/ 2 h 71"/>
                  <a:gd name="T54" fmla="*/ 37 w 40"/>
                  <a:gd name="T55" fmla="*/ 2 h 71"/>
                  <a:gd name="T56" fmla="*/ 37 w 40"/>
                  <a:gd name="T57" fmla="*/ 3 h 71"/>
                  <a:gd name="T58" fmla="*/ 35 w 40"/>
                  <a:gd name="T59" fmla="*/ 3 h 71"/>
                  <a:gd name="T60" fmla="*/ 35 w 40"/>
                  <a:gd name="T61" fmla="*/ 3 h 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71"/>
                  <a:gd name="T95" fmla="*/ 40 w 40"/>
                  <a:gd name="T96" fmla="*/ 71 h 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71">
                    <a:moveTo>
                      <a:pt x="0" y="63"/>
                    </a:moveTo>
                    <a:lnTo>
                      <a:pt x="23" y="25"/>
                    </a:lnTo>
                    <a:lnTo>
                      <a:pt x="22" y="27"/>
                    </a:lnTo>
                    <a:lnTo>
                      <a:pt x="22" y="28"/>
                    </a:lnTo>
                    <a:lnTo>
                      <a:pt x="22" y="30"/>
                    </a:lnTo>
                    <a:lnTo>
                      <a:pt x="22" y="32"/>
                    </a:lnTo>
                    <a:lnTo>
                      <a:pt x="0" y="71"/>
                    </a:lnTo>
                    <a:lnTo>
                      <a:pt x="0" y="70"/>
                    </a:lnTo>
                    <a:lnTo>
                      <a:pt x="0" y="68"/>
                    </a:lnTo>
                    <a:lnTo>
                      <a:pt x="0" y="66"/>
                    </a:lnTo>
                    <a:lnTo>
                      <a:pt x="0" y="65"/>
                    </a:lnTo>
                    <a:lnTo>
                      <a:pt x="0" y="63"/>
                    </a:lnTo>
                    <a:close/>
                    <a:moveTo>
                      <a:pt x="35" y="3"/>
                    </a:moveTo>
                    <a:lnTo>
                      <a:pt x="37" y="0"/>
                    </a:lnTo>
                    <a:lnTo>
                      <a:pt x="40" y="0"/>
                    </a:lnTo>
                    <a:lnTo>
                      <a:pt x="38" y="2"/>
                    </a:lnTo>
                    <a:lnTo>
                      <a:pt x="37" y="2"/>
                    </a:lnTo>
                    <a:lnTo>
                      <a:pt x="37" y="3"/>
                    </a:lnTo>
                    <a:lnTo>
                      <a:pt x="35" y="3"/>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09" name="Freeform 511"/>
              <p:cNvSpPr>
                <a:spLocks noEditPoints="1"/>
              </p:cNvSpPr>
              <p:nvPr/>
            </p:nvSpPr>
            <p:spPr bwMode="auto">
              <a:xfrm>
                <a:off x="2019" y="2935"/>
                <a:ext cx="42" cy="75"/>
              </a:xfrm>
              <a:custGeom>
                <a:avLst/>
                <a:gdLst>
                  <a:gd name="T0" fmla="*/ 2 w 42"/>
                  <a:gd name="T1" fmla="*/ 66 h 75"/>
                  <a:gd name="T2" fmla="*/ 24 w 42"/>
                  <a:gd name="T3" fmla="*/ 28 h 75"/>
                  <a:gd name="T4" fmla="*/ 24 w 42"/>
                  <a:gd name="T5" fmla="*/ 30 h 75"/>
                  <a:gd name="T6" fmla="*/ 24 w 42"/>
                  <a:gd name="T7" fmla="*/ 30 h 75"/>
                  <a:gd name="T8" fmla="*/ 24 w 42"/>
                  <a:gd name="T9" fmla="*/ 32 h 75"/>
                  <a:gd name="T10" fmla="*/ 24 w 42"/>
                  <a:gd name="T11" fmla="*/ 32 h 75"/>
                  <a:gd name="T12" fmla="*/ 24 w 42"/>
                  <a:gd name="T13" fmla="*/ 33 h 75"/>
                  <a:gd name="T14" fmla="*/ 24 w 42"/>
                  <a:gd name="T15" fmla="*/ 35 h 75"/>
                  <a:gd name="T16" fmla="*/ 24 w 42"/>
                  <a:gd name="T17" fmla="*/ 35 h 75"/>
                  <a:gd name="T18" fmla="*/ 22 w 42"/>
                  <a:gd name="T19" fmla="*/ 37 h 75"/>
                  <a:gd name="T20" fmla="*/ 0 w 42"/>
                  <a:gd name="T21" fmla="*/ 75 h 75"/>
                  <a:gd name="T22" fmla="*/ 0 w 42"/>
                  <a:gd name="T23" fmla="*/ 73 h 75"/>
                  <a:gd name="T24" fmla="*/ 0 w 42"/>
                  <a:gd name="T25" fmla="*/ 73 h 75"/>
                  <a:gd name="T26" fmla="*/ 0 w 42"/>
                  <a:gd name="T27" fmla="*/ 71 h 75"/>
                  <a:gd name="T28" fmla="*/ 2 w 42"/>
                  <a:gd name="T29" fmla="*/ 71 h 75"/>
                  <a:gd name="T30" fmla="*/ 2 w 42"/>
                  <a:gd name="T31" fmla="*/ 70 h 75"/>
                  <a:gd name="T32" fmla="*/ 2 w 42"/>
                  <a:gd name="T33" fmla="*/ 68 h 75"/>
                  <a:gd name="T34" fmla="*/ 2 w 42"/>
                  <a:gd name="T35" fmla="*/ 68 h 75"/>
                  <a:gd name="T36" fmla="*/ 2 w 42"/>
                  <a:gd name="T37" fmla="*/ 66 h 75"/>
                  <a:gd name="T38" fmla="*/ 39 w 42"/>
                  <a:gd name="T39" fmla="*/ 2 h 75"/>
                  <a:gd name="T40" fmla="*/ 40 w 42"/>
                  <a:gd name="T41" fmla="*/ 0 h 75"/>
                  <a:gd name="T42" fmla="*/ 42 w 42"/>
                  <a:gd name="T43" fmla="*/ 0 h 75"/>
                  <a:gd name="T44" fmla="*/ 40 w 42"/>
                  <a:gd name="T45" fmla="*/ 2 h 75"/>
                  <a:gd name="T46" fmla="*/ 40 w 42"/>
                  <a:gd name="T47" fmla="*/ 2 h 75"/>
                  <a:gd name="T48" fmla="*/ 40 w 42"/>
                  <a:gd name="T49" fmla="*/ 2 h 75"/>
                  <a:gd name="T50" fmla="*/ 40 w 42"/>
                  <a:gd name="T51" fmla="*/ 2 h 75"/>
                  <a:gd name="T52" fmla="*/ 40 w 42"/>
                  <a:gd name="T53" fmla="*/ 2 h 75"/>
                  <a:gd name="T54" fmla="*/ 40 w 42"/>
                  <a:gd name="T55" fmla="*/ 2 h 75"/>
                  <a:gd name="T56" fmla="*/ 39 w 42"/>
                  <a:gd name="T57" fmla="*/ 2 h 75"/>
                  <a:gd name="T58" fmla="*/ 39 w 42"/>
                  <a:gd name="T59" fmla="*/ 2 h 75"/>
                  <a:gd name="T60" fmla="*/ 39 w 42"/>
                  <a:gd name="T61" fmla="*/ 2 h 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2"/>
                  <a:gd name="T94" fmla="*/ 0 h 75"/>
                  <a:gd name="T95" fmla="*/ 42 w 42"/>
                  <a:gd name="T96" fmla="*/ 75 h 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2" h="75">
                    <a:moveTo>
                      <a:pt x="2" y="66"/>
                    </a:moveTo>
                    <a:lnTo>
                      <a:pt x="24" y="28"/>
                    </a:lnTo>
                    <a:lnTo>
                      <a:pt x="24" y="30"/>
                    </a:lnTo>
                    <a:lnTo>
                      <a:pt x="24" y="32"/>
                    </a:lnTo>
                    <a:lnTo>
                      <a:pt x="24" y="33"/>
                    </a:lnTo>
                    <a:lnTo>
                      <a:pt x="24" y="35"/>
                    </a:lnTo>
                    <a:lnTo>
                      <a:pt x="22" y="37"/>
                    </a:lnTo>
                    <a:lnTo>
                      <a:pt x="0" y="75"/>
                    </a:lnTo>
                    <a:lnTo>
                      <a:pt x="0" y="73"/>
                    </a:lnTo>
                    <a:lnTo>
                      <a:pt x="0" y="71"/>
                    </a:lnTo>
                    <a:lnTo>
                      <a:pt x="2" y="71"/>
                    </a:lnTo>
                    <a:lnTo>
                      <a:pt x="2" y="70"/>
                    </a:lnTo>
                    <a:lnTo>
                      <a:pt x="2" y="68"/>
                    </a:lnTo>
                    <a:lnTo>
                      <a:pt x="2" y="66"/>
                    </a:lnTo>
                    <a:close/>
                    <a:moveTo>
                      <a:pt x="39" y="2"/>
                    </a:moveTo>
                    <a:lnTo>
                      <a:pt x="40" y="0"/>
                    </a:lnTo>
                    <a:lnTo>
                      <a:pt x="42" y="0"/>
                    </a:lnTo>
                    <a:lnTo>
                      <a:pt x="40" y="2"/>
                    </a:lnTo>
                    <a:lnTo>
                      <a:pt x="39" y="2"/>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0" name="Freeform 512"/>
              <p:cNvSpPr>
                <a:spLocks/>
              </p:cNvSpPr>
              <p:nvPr/>
            </p:nvSpPr>
            <p:spPr bwMode="auto">
              <a:xfrm>
                <a:off x="2019" y="2967"/>
                <a:ext cx="24" cy="48"/>
              </a:xfrm>
              <a:custGeom>
                <a:avLst/>
                <a:gdLst>
                  <a:gd name="T0" fmla="*/ 2 w 24"/>
                  <a:gd name="T1" fmla="*/ 39 h 48"/>
                  <a:gd name="T2" fmla="*/ 24 w 24"/>
                  <a:gd name="T3" fmla="*/ 0 h 48"/>
                  <a:gd name="T4" fmla="*/ 24 w 24"/>
                  <a:gd name="T5" fmla="*/ 1 h 48"/>
                  <a:gd name="T6" fmla="*/ 24 w 24"/>
                  <a:gd name="T7" fmla="*/ 3 h 48"/>
                  <a:gd name="T8" fmla="*/ 24 w 24"/>
                  <a:gd name="T9" fmla="*/ 3 h 48"/>
                  <a:gd name="T10" fmla="*/ 22 w 24"/>
                  <a:gd name="T11" fmla="*/ 5 h 48"/>
                  <a:gd name="T12" fmla="*/ 22 w 24"/>
                  <a:gd name="T13" fmla="*/ 6 h 48"/>
                  <a:gd name="T14" fmla="*/ 22 w 24"/>
                  <a:gd name="T15" fmla="*/ 6 h 48"/>
                  <a:gd name="T16" fmla="*/ 22 w 24"/>
                  <a:gd name="T17" fmla="*/ 8 h 48"/>
                  <a:gd name="T18" fmla="*/ 22 w 24"/>
                  <a:gd name="T19" fmla="*/ 8 h 48"/>
                  <a:gd name="T20" fmla="*/ 0 w 24"/>
                  <a:gd name="T21" fmla="*/ 48 h 48"/>
                  <a:gd name="T22" fmla="*/ 0 w 24"/>
                  <a:gd name="T23" fmla="*/ 46 h 48"/>
                  <a:gd name="T24" fmla="*/ 0 w 24"/>
                  <a:gd name="T25" fmla="*/ 44 h 48"/>
                  <a:gd name="T26" fmla="*/ 0 w 24"/>
                  <a:gd name="T27" fmla="*/ 44 h 48"/>
                  <a:gd name="T28" fmla="*/ 0 w 24"/>
                  <a:gd name="T29" fmla="*/ 43 h 48"/>
                  <a:gd name="T30" fmla="*/ 0 w 24"/>
                  <a:gd name="T31" fmla="*/ 41 h 48"/>
                  <a:gd name="T32" fmla="*/ 0 w 24"/>
                  <a:gd name="T33" fmla="*/ 41 h 48"/>
                  <a:gd name="T34" fmla="*/ 0 w 24"/>
                  <a:gd name="T35" fmla="*/ 39 h 48"/>
                  <a:gd name="T36" fmla="*/ 2 w 24"/>
                  <a:gd name="T37" fmla="*/ 39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8"/>
                  <a:gd name="T59" fmla="*/ 24 w 24"/>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8">
                    <a:moveTo>
                      <a:pt x="2" y="39"/>
                    </a:moveTo>
                    <a:lnTo>
                      <a:pt x="24" y="0"/>
                    </a:lnTo>
                    <a:lnTo>
                      <a:pt x="24" y="1"/>
                    </a:lnTo>
                    <a:lnTo>
                      <a:pt x="24" y="3"/>
                    </a:lnTo>
                    <a:lnTo>
                      <a:pt x="22" y="5"/>
                    </a:lnTo>
                    <a:lnTo>
                      <a:pt x="22" y="6"/>
                    </a:lnTo>
                    <a:lnTo>
                      <a:pt x="22" y="8"/>
                    </a:lnTo>
                    <a:lnTo>
                      <a:pt x="0" y="48"/>
                    </a:lnTo>
                    <a:lnTo>
                      <a:pt x="0" y="46"/>
                    </a:lnTo>
                    <a:lnTo>
                      <a:pt x="0" y="44"/>
                    </a:lnTo>
                    <a:lnTo>
                      <a:pt x="0" y="43"/>
                    </a:lnTo>
                    <a:lnTo>
                      <a:pt x="0" y="41"/>
                    </a:lnTo>
                    <a:lnTo>
                      <a:pt x="0" y="39"/>
                    </a:lnTo>
                    <a:lnTo>
                      <a:pt x="2" y="39"/>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1" name="Freeform 513"/>
              <p:cNvSpPr>
                <a:spLocks/>
              </p:cNvSpPr>
              <p:nvPr/>
            </p:nvSpPr>
            <p:spPr bwMode="auto">
              <a:xfrm>
                <a:off x="2018" y="2972"/>
                <a:ext cx="23" cy="48"/>
              </a:xfrm>
              <a:custGeom>
                <a:avLst/>
                <a:gdLst>
                  <a:gd name="T0" fmla="*/ 1 w 23"/>
                  <a:gd name="T1" fmla="*/ 38 h 48"/>
                  <a:gd name="T2" fmla="*/ 23 w 23"/>
                  <a:gd name="T3" fmla="*/ 0 h 48"/>
                  <a:gd name="T4" fmla="*/ 23 w 23"/>
                  <a:gd name="T5" fmla="*/ 1 h 48"/>
                  <a:gd name="T6" fmla="*/ 23 w 23"/>
                  <a:gd name="T7" fmla="*/ 1 h 48"/>
                  <a:gd name="T8" fmla="*/ 23 w 23"/>
                  <a:gd name="T9" fmla="*/ 3 h 48"/>
                  <a:gd name="T10" fmla="*/ 23 w 23"/>
                  <a:gd name="T11" fmla="*/ 5 h 48"/>
                  <a:gd name="T12" fmla="*/ 23 w 23"/>
                  <a:gd name="T13" fmla="*/ 5 h 48"/>
                  <a:gd name="T14" fmla="*/ 23 w 23"/>
                  <a:gd name="T15" fmla="*/ 6 h 48"/>
                  <a:gd name="T16" fmla="*/ 23 w 23"/>
                  <a:gd name="T17" fmla="*/ 6 h 48"/>
                  <a:gd name="T18" fmla="*/ 23 w 23"/>
                  <a:gd name="T19" fmla="*/ 8 h 48"/>
                  <a:gd name="T20" fmla="*/ 0 w 23"/>
                  <a:gd name="T21" fmla="*/ 48 h 48"/>
                  <a:gd name="T22" fmla="*/ 0 w 23"/>
                  <a:gd name="T23" fmla="*/ 46 h 48"/>
                  <a:gd name="T24" fmla="*/ 0 w 23"/>
                  <a:gd name="T25" fmla="*/ 44 h 48"/>
                  <a:gd name="T26" fmla="*/ 0 w 23"/>
                  <a:gd name="T27" fmla="*/ 44 h 48"/>
                  <a:gd name="T28" fmla="*/ 1 w 23"/>
                  <a:gd name="T29" fmla="*/ 43 h 48"/>
                  <a:gd name="T30" fmla="*/ 1 w 23"/>
                  <a:gd name="T31" fmla="*/ 41 h 48"/>
                  <a:gd name="T32" fmla="*/ 1 w 23"/>
                  <a:gd name="T33" fmla="*/ 39 h 48"/>
                  <a:gd name="T34" fmla="*/ 1 w 23"/>
                  <a:gd name="T35" fmla="*/ 39 h 48"/>
                  <a:gd name="T36" fmla="*/ 1 w 23"/>
                  <a:gd name="T37" fmla="*/ 38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8"/>
                  <a:gd name="T59" fmla="*/ 23 w 23"/>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8">
                    <a:moveTo>
                      <a:pt x="1" y="38"/>
                    </a:moveTo>
                    <a:lnTo>
                      <a:pt x="23" y="0"/>
                    </a:lnTo>
                    <a:lnTo>
                      <a:pt x="23" y="1"/>
                    </a:lnTo>
                    <a:lnTo>
                      <a:pt x="23" y="3"/>
                    </a:lnTo>
                    <a:lnTo>
                      <a:pt x="23" y="5"/>
                    </a:lnTo>
                    <a:lnTo>
                      <a:pt x="23" y="6"/>
                    </a:lnTo>
                    <a:lnTo>
                      <a:pt x="23" y="8"/>
                    </a:lnTo>
                    <a:lnTo>
                      <a:pt x="0" y="48"/>
                    </a:lnTo>
                    <a:lnTo>
                      <a:pt x="0" y="46"/>
                    </a:lnTo>
                    <a:lnTo>
                      <a:pt x="0" y="44"/>
                    </a:lnTo>
                    <a:lnTo>
                      <a:pt x="1" y="43"/>
                    </a:lnTo>
                    <a:lnTo>
                      <a:pt x="1" y="41"/>
                    </a:lnTo>
                    <a:lnTo>
                      <a:pt x="1" y="39"/>
                    </a:lnTo>
                    <a:lnTo>
                      <a:pt x="1" y="38"/>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2" name="Freeform 514"/>
              <p:cNvSpPr>
                <a:spLocks/>
              </p:cNvSpPr>
              <p:nvPr/>
            </p:nvSpPr>
            <p:spPr bwMode="auto">
              <a:xfrm>
                <a:off x="2016" y="2975"/>
                <a:ext cx="25" cy="50"/>
              </a:xfrm>
              <a:custGeom>
                <a:avLst/>
                <a:gdLst>
                  <a:gd name="T0" fmla="*/ 3 w 25"/>
                  <a:gd name="T1" fmla="*/ 40 h 50"/>
                  <a:gd name="T2" fmla="*/ 25 w 25"/>
                  <a:gd name="T3" fmla="*/ 0 h 50"/>
                  <a:gd name="T4" fmla="*/ 25 w 25"/>
                  <a:gd name="T5" fmla="*/ 2 h 50"/>
                  <a:gd name="T6" fmla="*/ 25 w 25"/>
                  <a:gd name="T7" fmla="*/ 3 h 50"/>
                  <a:gd name="T8" fmla="*/ 25 w 25"/>
                  <a:gd name="T9" fmla="*/ 5 h 50"/>
                  <a:gd name="T10" fmla="*/ 23 w 25"/>
                  <a:gd name="T11" fmla="*/ 7 h 50"/>
                  <a:gd name="T12" fmla="*/ 23 w 25"/>
                  <a:gd name="T13" fmla="*/ 7 h 50"/>
                  <a:gd name="T14" fmla="*/ 23 w 25"/>
                  <a:gd name="T15" fmla="*/ 8 h 50"/>
                  <a:gd name="T16" fmla="*/ 23 w 25"/>
                  <a:gd name="T17" fmla="*/ 10 h 50"/>
                  <a:gd name="T18" fmla="*/ 22 w 25"/>
                  <a:gd name="T19" fmla="*/ 12 h 50"/>
                  <a:gd name="T20" fmla="*/ 0 w 25"/>
                  <a:gd name="T21" fmla="*/ 50 h 50"/>
                  <a:gd name="T22" fmla="*/ 0 w 25"/>
                  <a:gd name="T23" fmla="*/ 48 h 50"/>
                  <a:gd name="T24" fmla="*/ 2 w 25"/>
                  <a:gd name="T25" fmla="*/ 46 h 50"/>
                  <a:gd name="T26" fmla="*/ 2 w 25"/>
                  <a:gd name="T27" fmla="*/ 45 h 50"/>
                  <a:gd name="T28" fmla="*/ 2 w 25"/>
                  <a:gd name="T29" fmla="*/ 45 h 50"/>
                  <a:gd name="T30" fmla="*/ 2 w 25"/>
                  <a:gd name="T31" fmla="*/ 43 h 50"/>
                  <a:gd name="T32" fmla="*/ 2 w 25"/>
                  <a:gd name="T33" fmla="*/ 41 h 50"/>
                  <a:gd name="T34" fmla="*/ 2 w 25"/>
                  <a:gd name="T35" fmla="*/ 40 h 50"/>
                  <a:gd name="T36" fmla="*/ 3 w 25"/>
                  <a:gd name="T37" fmla="*/ 4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0"/>
                  <a:gd name="T59" fmla="*/ 25 w 25"/>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0">
                    <a:moveTo>
                      <a:pt x="3" y="40"/>
                    </a:moveTo>
                    <a:lnTo>
                      <a:pt x="25" y="0"/>
                    </a:lnTo>
                    <a:lnTo>
                      <a:pt x="25" y="2"/>
                    </a:lnTo>
                    <a:lnTo>
                      <a:pt x="25" y="3"/>
                    </a:lnTo>
                    <a:lnTo>
                      <a:pt x="25" y="5"/>
                    </a:lnTo>
                    <a:lnTo>
                      <a:pt x="23" y="7"/>
                    </a:lnTo>
                    <a:lnTo>
                      <a:pt x="23" y="8"/>
                    </a:lnTo>
                    <a:lnTo>
                      <a:pt x="23" y="10"/>
                    </a:lnTo>
                    <a:lnTo>
                      <a:pt x="22" y="12"/>
                    </a:lnTo>
                    <a:lnTo>
                      <a:pt x="0" y="50"/>
                    </a:lnTo>
                    <a:lnTo>
                      <a:pt x="0" y="48"/>
                    </a:lnTo>
                    <a:lnTo>
                      <a:pt x="2" y="46"/>
                    </a:lnTo>
                    <a:lnTo>
                      <a:pt x="2" y="45"/>
                    </a:lnTo>
                    <a:lnTo>
                      <a:pt x="2" y="43"/>
                    </a:lnTo>
                    <a:lnTo>
                      <a:pt x="2" y="41"/>
                    </a:lnTo>
                    <a:lnTo>
                      <a:pt x="2" y="40"/>
                    </a:lnTo>
                    <a:lnTo>
                      <a:pt x="3" y="4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3" name="Freeform 515"/>
              <p:cNvSpPr>
                <a:spLocks/>
              </p:cNvSpPr>
              <p:nvPr/>
            </p:nvSpPr>
            <p:spPr bwMode="auto">
              <a:xfrm>
                <a:off x="2014" y="2980"/>
                <a:ext cx="27" cy="50"/>
              </a:xfrm>
              <a:custGeom>
                <a:avLst/>
                <a:gdLst>
                  <a:gd name="T0" fmla="*/ 4 w 27"/>
                  <a:gd name="T1" fmla="*/ 40 h 50"/>
                  <a:gd name="T2" fmla="*/ 27 w 27"/>
                  <a:gd name="T3" fmla="*/ 0 h 50"/>
                  <a:gd name="T4" fmla="*/ 25 w 27"/>
                  <a:gd name="T5" fmla="*/ 2 h 50"/>
                  <a:gd name="T6" fmla="*/ 25 w 27"/>
                  <a:gd name="T7" fmla="*/ 2 h 50"/>
                  <a:gd name="T8" fmla="*/ 25 w 27"/>
                  <a:gd name="T9" fmla="*/ 3 h 50"/>
                  <a:gd name="T10" fmla="*/ 25 w 27"/>
                  <a:gd name="T11" fmla="*/ 3 h 50"/>
                  <a:gd name="T12" fmla="*/ 25 w 27"/>
                  <a:gd name="T13" fmla="*/ 5 h 50"/>
                  <a:gd name="T14" fmla="*/ 25 w 27"/>
                  <a:gd name="T15" fmla="*/ 5 h 50"/>
                  <a:gd name="T16" fmla="*/ 24 w 27"/>
                  <a:gd name="T17" fmla="*/ 7 h 50"/>
                  <a:gd name="T18" fmla="*/ 24 w 27"/>
                  <a:gd name="T19" fmla="*/ 7 h 50"/>
                  <a:gd name="T20" fmla="*/ 24 w 27"/>
                  <a:gd name="T21" fmla="*/ 8 h 50"/>
                  <a:gd name="T22" fmla="*/ 24 w 27"/>
                  <a:gd name="T23" fmla="*/ 10 h 50"/>
                  <a:gd name="T24" fmla="*/ 24 w 27"/>
                  <a:gd name="T25" fmla="*/ 10 h 50"/>
                  <a:gd name="T26" fmla="*/ 22 w 27"/>
                  <a:gd name="T27" fmla="*/ 11 h 50"/>
                  <a:gd name="T28" fmla="*/ 22 w 27"/>
                  <a:gd name="T29" fmla="*/ 11 h 50"/>
                  <a:gd name="T30" fmla="*/ 22 w 27"/>
                  <a:gd name="T31" fmla="*/ 13 h 50"/>
                  <a:gd name="T32" fmla="*/ 22 w 27"/>
                  <a:gd name="T33" fmla="*/ 13 h 50"/>
                  <a:gd name="T34" fmla="*/ 22 w 27"/>
                  <a:gd name="T35" fmla="*/ 15 h 50"/>
                  <a:gd name="T36" fmla="*/ 0 w 27"/>
                  <a:gd name="T37" fmla="*/ 50 h 50"/>
                  <a:gd name="T38" fmla="*/ 2 w 27"/>
                  <a:gd name="T39" fmla="*/ 48 h 50"/>
                  <a:gd name="T40" fmla="*/ 2 w 27"/>
                  <a:gd name="T41" fmla="*/ 46 h 50"/>
                  <a:gd name="T42" fmla="*/ 2 w 27"/>
                  <a:gd name="T43" fmla="*/ 45 h 50"/>
                  <a:gd name="T44" fmla="*/ 2 w 27"/>
                  <a:gd name="T45" fmla="*/ 45 h 50"/>
                  <a:gd name="T46" fmla="*/ 2 w 27"/>
                  <a:gd name="T47" fmla="*/ 43 h 50"/>
                  <a:gd name="T48" fmla="*/ 4 w 27"/>
                  <a:gd name="T49" fmla="*/ 41 h 50"/>
                  <a:gd name="T50" fmla="*/ 4 w 27"/>
                  <a:gd name="T51" fmla="*/ 40 h 50"/>
                  <a:gd name="T52" fmla="*/ 4 w 27"/>
                  <a:gd name="T53" fmla="*/ 40 h 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
                  <a:gd name="T82" fmla="*/ 0 h 50"/>
                  <a:gd name="T83" fmla="*/ 27 w 27"/>
                  <a:gd name="T84" fmla="*/ 50 h 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 h="50">
                    <a:moveTo>
                      <a:pt x="4" y="40"/>
                    </a:moveTo>
                    <a:lnTo>
                      <a:pt x="27" y="0"/>
                    </a:lnTo>
                    <a:lnTo>
                      <a:pt x="25" y="2"/>
                    </a:lnTo>
                    <a:lnTo>
                      <a:pt x="25" y="3"/>
                    </a:lnTo>
                    <a:lnTo>
                      <a:pt x="25" y="5"/>
                    </a:lnTo>
                    <a:lnTo>
                      <a:pt x="24" y="7"/>
                    </a:lnTo>
                    <a:lnTo>
                      <a:pt x="24" y="8"/>
                    </a:lnTo>
                    <a:lnTo>
                      <a:pt x="24" y="10"/>
                    </a:lnTo>
                    <a:lnTo>
                      <a:pt x="22" y="11"/>
                    </a:lnTo>
                    <a:lnTo>
                      <a:pt x="22" y="13"/>
                    </a:lnTo>
                    <a:lnTo>
                      <a:pt x="22" y="15"/>
                    </a:lnTo>
                    <a:lnTo>
                      <a:pt x="0" y="50"/>
                    </a:lnTo>
                    <a:lnTo>
                      <a:pt x="2" y="48"/>
                    </a:lnTo>
                    <a:lnTo>
                      <a:pt x="2" y="46"/>
                    </a:lnTo>
                    <a:lnTo>
                      <a:pt x="2" y="45"/>
                    </a:lnTo>
                    <a:lnTo>
                      <a:pt x="2" y="43"/>
                    </a:lnTo>
                    <a:lnTo>
                      <a:pt x="4" y="41"/>
                    </a:lnTo>
                    <a:lnTo>
                      <a:pt x="4" y="4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4" name="Freeform 516"/>
              <p:cNvSpPr>
                <a:spLocks/>
              </p:cNvSpPr>
              <p:nvPr/>
            </p:nvSpPr>
            <p:spPr bwMode="auto">
              <a:xfrm>
                <a:off x="2014" y="2987"/>
                <a:ext cx="24" cy="48"/>
              </a:xfrm>
              <a:custGeom>
                <a:avLst/>
                <a:gdLst>
                  <a:gd name="T0" fmla="*/ 2 w 24"/>
                  <a:gd name="T1" fmla="*/ 38 h 48"/>
                  <a:gd name="T2" fmla="*/ 24 w 24"/>
                  <a:gd name="T3" fmla="*/ 0 h 48"/>
                  <a:gd name="T4" fmla="*/ 24 w 24"/>
                  <a:gd name="T5" fmla="*/ 0 h 48"/>
                  <a:gd name="T6" fmla="*/ 24 w 24"/>
                  <a:gd name="T7" fmla="*/ 0 h 48"/>
                  <a:gd name="T8" fmla="*/ 24 w 24"/>
                  <a:gd name="T9" fmla="*/ 0 h 48"/>
                  <a:gd name="T10" fmla="*/ 24 w 24"/>
                  <a:gd name="T11" fmla="*/ 0 h 48"/>
                  <a:gd name="T12" fmla="*/ 24 w 24"/>
                  <a:gd name="T13" fmla="*/ 0 h 48"/>
                  <a:gd name="T14" fmla="*/ 24 w 24"/>
                  <a:gd name="T15" fmla="*/ 0 h 48"/>
                  <a:gd name="T16" fmla="*/ 24 w 24"/>
                  <a:gd name="T17" fmla="*/ 0 h 48"/>
                  <a:gd name="T18" fmla="*/ 24 w 24"/>
                  <a:gd name="T19" fmla="*/ 0 h 48"/>
                  <a:gd name="T20" fmla="*/ 24 w 24"/>
                  <a:gd name="T21" fmla="*/ 1 h 48"/>
                  <a:gd name="T22" fmla="*/ 22 w 24"/>
                  <a:gd name="T23" fmla="*/ 3 h 48"/>
                  <a:gd name="T24" fmla="*/ 22 w 24"/>
                  <a:gd name="T25" fmla="*/ 4 h 48"/>
                  <a:gd name="T26" fmla="*/ 22 w 24"/>
                  <a:gd name="T27" fmla="*/ 6 h 48"/>
                  <a:gd name="T28" fmla="*/ 20 w 24"/>
                  <a:gd name="T29" fmla="*/ 8 h 48"/>
                  <a:gd name="T30" fmla="*/ 20 w 24"/>
                  <a:gd name="T31" fmla="*/ 9 h 48"/>
                  <a:gd name="T32" fmla="*/ 20 w 24"/>
                  <a:gd name="T33" fmla="*/ 11 h 48"/>
                  <a:gd name="T34" fmla="*/ 19 w 24"/>
                  <a:gd name="T35" fmla="*/ 13 h 48"/>
                  <a:gd name="T36" fmla="*/ 0 w 24"/>
                  <a:gd name="T37" fmla="*/ 48 h 48"/>
                  <a:gd name="T38" fmla="*/ 0 w 24"/>
                  <a:gd name="T39" fmla="*/ 46 h 48"/>
                  <a:gd name="T40" fmla="*/ 0 w 24"/>
                  <a:gd name="T41" fmla="*/ 44 h 48"/>
                  <a:gd name="T42" fmla="*/ 0 w 24"/>
                  <a:gd name="T43" fmla="*/ 44 h 48"/>
                  <a:gd name="T44" fmla="*/ 0 w 24"/>
                  <a:gd name="T45" fmla="*/ 43 h 48"/>
                  <a:gd name="T46" fmla="*/ 2 w 24"/>
                  <a:gd name="T47" fmla="*/ 41 h 48"/>
                  <a:gd name="T48" fmla="*/ 2 w 24"/>
                  <a:gd name="T49" fmla="*/ 39 h 48"/>
                  <a:gd name="T50" fmla="*/ 2 w 24"/>
                  <a:gd name="T51" fmla="*/ 38 h 48"/>
                  <a:gd name="T52" fmla="*/ 2 w 24"/>
                  <a:gd name="T53" fmla="*/ 38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48"/>
                  <a:gd name="T83" fmla="*/ 24 w 24"/>
                  <a:gd name="T84" fmla="*/ 48 h 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48">
                    <a:moveTo>
                      <a:pt x="2" y="38"/>
                    </a:moveTo>
                    <a:lnTo>
                      <a:pt x="24" y="0"/>
                    </a:lnTo>
                    <a:lnTo>
                      <a:pt x="24" y="1"/>
                    </a:lnTo>
                    <a:lnTo>
                      <a:pt x="22" y="3"/>
                    </a:lnTo>
                    <a:lnTo>
                      <a:pt x="22" y="4"/>
                    </a:lnTo>
                    <a:lnTo>
                      <a:pt x="22" y="6"/>
                    </a:lnTo>
                    <a:lnTo>
                      <a:pt x="20" y="8"/>
                    </a:lnTo>
                    <a:lnTo>
                      <a:pt x="20" y="9"/>
                    </a:lnTo>
                    <a:lnTo>
                      <a:pt x="20" y="11"/>
                    </a:lnTo>
                    <a:lnTo>
                      <a:pt x="19" y="13"/>
                    </a:lnTo>
                    <a:lnTo>
                      <a:pt x="0" y="48"/>
                    </a:lnTo>
                    <a:lnTo>
                      <a:pt x="0" y="46"/>
                    </a:lnTo>
                    <a:lnTo>
                      <a:pt x="0" y="44"/>
                    </a:lnTo>
                    <a:lnTo>
                      <a:pt x="0" y="43"/>
                    </a:lnTo>
                    <a:lnTo>
                      <a:pt x="2" y="41"/>
                    </a:lnTo>
                    <a:lnTo>
                      <a:pt x="2" y="39"/>
                    </a:lnTo>
                    <a:lnTo>
                      <a:pt x="2" y="38"/>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5" name="Freeform 517"/>
              <p:cNvSpPr>
                <a:spLocks/>
              </p:cNvSpPr>
              <p:nvPr/>
            </p:nvSpPr>
            <p:spPr bwMode="auto">
              <a:xfrm>
                <a:off x="2013" y="2995"/>
                <a:ext cx="23" cy="45"/>
              </a:xfrm>
              <a:custGeom>
                <a:avLst/>
                <a:gdLst>
                  <a:gd name="T0" fmla="*/ 1 w 23"/>
                  <a:gd name="T1" fmla="*/ 35 h 45"/>
                  <a:gd name="T2" fmla="*/ 23 w 23"/>
                  <a:gd name="T3" fmla="*/ 0 h 45"/>
                  <a:gd name="T4" fmla="*/ 21 w 23"/>
                  <a:gd name="T5" fmla="*/ 1 h 45"/>
                  <a:gd name="T6" fmla="*/ 21 w 23"/>
                  <a:gd name="T7" fmla="*/ 1 h 45"/>
                  <a:gd name="T8" fmla="*/ 21 w 23"/>
                  <a:gd name="T9" fmla="*/ 3 h 45"/>
                  <a:gd name="T10" fmla="*/ 21 w 23"/>
                  <a:gd name="T11" fmla="*/ 5 h 45"/>
                  <a:gd name="T12" fmla="*/ 20 w 23"/>
                  <a:gd name="T13" fmla="*/ 6 h 45"/>
                  <a:gd name="T14" fmla="*/ 20 w 23"/>
                  <a:gd name="T15" fmla="*/ 8 h 45"/>
                  <a:gd name="T16" fmla="*/ 20 w 23"/>
                  <a:gd name="T17" fmla="*/ 10 h 45"/>
                  <a:gd name="T18" fmla="*/ 20 w 23"/>
                  <a:gd name="T19" fmla="*/ 11 h 45"/>
                  <a:gd name="T20" fmla="*/ 0 w 23"/>
                  <a:gd name="T21" fmla="*/ 45 h 45"/>
                  <a:gd name="T22" fmla="*/ 0 w 23"/>
                  <a:gd name="T23" fmla="*/ 43 h 45"/>
                  <a:gd name="T24" fmla="*/ 0 w 23"/>
                  <a:gd name="T25" fmla="*/ 43 h 45"/>
                  <a:gd name="T26" fmla="*/ 0 w 23"/>
                  <a:gd name="T27" fmla="*/ 41 h 45"/>
                  <a:gd name="T28" fmla="*/ 1 w 23"/>
                  <a:gd name="T29" fmla="*/ 40 h 45"/>
                  <a:gd name="T30" fmla="*/ 1 w 23"/>
                  <a:gd name="T31" fmla="*/ 38 h 45"/>
                  <a:gd name="T32" fmla="*/ 1 w 23"/>
                  <a:gd name="T33" fmla="*/ 36 h 45"/>
                  <a:gd name="T34" fmla="*/ 1 w 23"/>
                  <a:gd name="T35" fmla="*/ 36 h 45"/>
                  <a:gd name="T36" fmla="*/ 1 w 23"/>
                  <a:gd name="T37" fmla="*/ 35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5"/>
                  <a:gd name="T59" fmla="*/ 23 w 23"/>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5">
                    <a:moveTo>
                      <a:pt x="1" y="35"/>
                    </a:moveTo>
                    <a:lnTo>
                      <a:pt x="23" y="0"/>
                    </a:lnTo>
                    <a:lnTo>
                      <a:pt x="21" y="1"/>
                    </a:lnTo>
                    <a:lnTo>
                      <a:pt x="21" y="3"/>
                    </a:lnTo>
                    <a:lnTo>
                      <a:pt x="21" y="5"/>
                    </a:lnTo>
                    <a:lnTo>
                      <a:pt x="20" y="6"/>
                    </a:lnTo>
                    <a:lnTo>
                      <a:pt x="20" y="8"/>
                    </a:lnTo>
                    <a:lnTo>
                      <a:pt x="20" y="10"/>
                    </a:lnTo>
                    <a:lnTo>
                      <a:pt x="20" y="11"/>
                    </a:lnTo>
                    <a:lnTo>
                      <a:pt x="0" y="45"/>
                    </a:lnTo>
                    <a:lnTo>
                      <a:pt x="0" y="43"/>
                    </a:lnTo>
                    <a:lnTo>
                      <a:pt x="0" y="41"/>
                    </a:lnTo>
                    <a:lnTo>
                      <a:pt x="1" y="40"/>
                    </a:lnTo>
                    <a:lnTo>
                      <a:pt x="1" y="38"/>
                    </a:lnTo>
                    <a:lnTo>
                      <a:pt x="1" y="36"/>
                    </a:lnTo>
                    <a:lnTo>
                      <a:pt x="1" y="35"/>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6" name="Freeform 518"/>
              <p:cNvSpPr>
                <a:spLocks/>
              </p:cNvSpPr>
              <p:nvPr/>
            </p:nvSpPr>
            <p:spPr bwMode="auto">
              <a:xfrm>
                <a:off x="2011" y="3000"/>
                <a:ext cx="22" cy="46"/>
              </a:xfrm>
              <a:custGeom>
                <a:avLst/>
                <a:gdLst>
                  <a:gd name="T0" fmla="*/ 3 w 22"/>
                  <a:gd name="T1" fmla="*/ 35 h 46"/>
                  <a:gd name="T2" fmla="*/ 22 w 22"/>
                  <a:gd name="T3" fmla="*/ 0 h 46"/>
                  <a:gd name="T4" fmla="*/ 22 w 22"/>
                  <a:gd name="T5" fmla="*/ 1 h 46"/>
                  <a:gd name="T6" fmla="*/ 22 w 22"/>
                  <a:gd name="T7" fmla="*/ 3 h 46"/>
                  <a:gd name="T8" fmla="*/ 22 w 22"/>
                  <a:gd name="T9" fmla="*/ 5 h 46"/>
                  <a:gd name="T10" fmla="*/ 22 w 22"/>
                  <a:gd name="T11" fmla="*/ 5 h 46"/>
                  <a:gd name="T12" fmla="*/ 20 w 22"/>
                  <a:gd name="T13" fmla="*/ 6 h 46"/>
                  <a:gd name="T14" fmla="*/ 20 w 22"/>
                  <a:gd name="T15" fmla="*/ 8 h 46"/>
                  <a:gd name="T16" fmla="*/ 20 w 22"/>
                  <a:gd name="T17" fmla="*/ 10 h 46"/>
                  <a:gd name="T18" fmla="*/ 20 w 22"/>
                  <a:gd name="T19" fmla="*/ 10 h 46"/>
                  <a:gd name="T20" fmla="*/ 0 w 22"/>
                  <a:gd name="T21" fmla="*/ 46 h 46"/>
                  <a:gd name="T22" fmla="*/ 0 w 22"/>
                  <a:gd name="T23" fmla="*/ 45 h 46"/>
                  <a:gd name="T24" fmla="*/ 0 w 22"/>
                  <a:gd name="T25" fmla="*/ 43 h 46"/>
                  <a:gd name="T26" fmla="*/ 0 w 22"/>
                  <a:gd name="T27" fmla="*/ 41 h 46"/>
                  <a:gd name="T28" fmla="*/ 2 w 22"/>
                  <a:gd name="T29" fmla="*/ 40 h 46"/>
                  <a:gd name="T30" fmla="*/ 2 w 22"/>
                  <a:gd name="T31" fmla="*/ 38 h 46"/>
                  <a:gd name="T32" fmla="*/ 2 w 22"/>
                  <a:gd name="T33" fmla="*/ 38 h 46"/>
                  <a:gd name="T34" fmla="*/ 2 w 22"/>
                  <a:gd name="T35" fmla="*/ 36 h 46"/>
                  <a:gd name="T36" fmla="*/ 3 w 22"/>
                  <a:gd name="T37" fmla="*/ 35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6"/>
                  <a:gd name="T59" fmla="*/ 22 w 22"/>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6">
                    <a:moveTo>
                      <a:pt x="3" y="35"/>
                    </a:moveTo>
                    <a:lnTo>
                      <a:pt x="22" y="0"/>
                    </a:lnTo>
                    <a:lnTo>
                      <a:pt x="22" y="1"/>
                    </a:lnTo>
                    <a:lnTo>
                      <a:pt x="22" y="3"/>
                    </a:lnTo>
                    <a:lnTo>
                      <a:pt x="22" y="5"/>
                    </a:lnTo>
                    <a:lnTo>
                      <a:pt x="20" y="6"/>
                    </a:lnTo>
                    <a:lnTo>
                      <a:pt x="20" y="8"/>
                    </a:lnTo>
                    <a:lnTo>
                      <a:pt x="20" y="10"/>
                    </a:lnTo>
                    <a:lnTo>
                      <a:pt x="0" y="46"/>
                    </a:lnTo>
                    <a:lnTo>
                      <a:pt x="0" y="45"/>
                    </a:lnTo>
                    <a:lnTo>
                      <a:pt x="0" y="43"/>
                    </a:lnTo>
                    <a:lnTo>
                      <a:pt x="0" y="41"/>
                    </a:lnTo>
                    <a:lnTo>
                      <a:pt x="2" y="40"/>
                    </a:lnTo>
                    <a:lnTo>
                      <a:pt x="2" y="38"/>
                    </a:lnTo>
                    <a:lnTo>
                      <a:pt x="2" y="36"/>
                    </a:lnTo>
                    <a:lnTo>
                      <a:pt x="3" y="35"/>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7" name="Freeform 519"/>
              <p:cNvSpPr>
                <a:spLocks/>
              </p:cNvSpPr>
              <p:nvPr/>
            </p:nvSpPr>
            <p:spPr bwMode="auto">
              <a:xfrm>
                <a:off x="2009" y="3006"/>
                <a:ext cx="24" cy="45"/>
              </a:xfrm>
              <a:custGeom>
                <a:avLst/>
                <a:gdLst>
                  <a:gd name="T0" fmla="*/ 4 w 24"/>
                  <a:gd name="T1" fmla="*/ 34 h 45"/>
                  <a:gd name="T2" fmla="*/ 24 w 24"/>
                  <a:gd name="T3" fmla="*/ 0 h 45"/>
                  <a:gd name="T4" fmla="*/ 22 w 24"/>
                  <a:gd name="T5" fmla="*/ 0 h 45"/>
                  <a:gd name="T6" fmla="*/ 22 w 24"/>
                  <a:gd name="T7" fmla="*/ 2 h 45"/>
                  <a:gd name="T8" fmla="*/ 22 w 24"/>
                  <a:gd name="T9" fmla="*/ 4 h 45"/>
                  <a:gd name="T10" fmla="*/ 22 w 24"/>
                  <a:gd name="T11" fmla="*/ 4 h 45"/>
                  <a:gd name="T12" fmla="*/ 22 w 24"/>
                  <a:gd name="T13" fmla="*/ 5 h 45"/>
                  <a:gd name="T14" fmla="*/ 22 w 24"/>
                  <a:gd name="T15" fmla="*/ 7 h 45"/>
                  <a:gd name="T16" fmla="*/ 22 w 24"/>
                  <a:gd name="T17" fmla="*/ 7 h 45"/>
                  <a:gd name="T18" fmla="*/ 22 w 24"/>
                  <a:gd name="T19" fmla="*/ 9 h 45"/>
                  <a:gd name="T20" fmla="*/ 0 w 24"/>
                  <a:gd name="T21" fmla="*/ 45 h 45"/>
                  <a:gd name="T22" fmla="*/ 0 w 24"/>
                  <a:gd name="T23" fmla="*/ 43 h 45"/>
                  <a:gd name="T24" fmla="*/ 0 w 24"/>
                  <a:gd name="T25" fmla="*/ 42 h 45"/>
                  <a:gd name="T26" fmla="*/ 2 w 24"/>
                  <a:gd name="T27" fmla="*/ 40 h 45"/>
                  <a:gd name="T28" fmla="*/ 2 w 24"/>
                  <a:gd name="T29" fmla="*/ 40 h 45"/>
                  <a:gd name="T30" fmla="*/ 2 w 24"/>
                  <a:gd name="T31" fmla="*/ 39 h 45"/>
                  <a:gd name="T32" fmla="*/ 2 w 24"/>
                  <a:gd name="T33" fmla="*/ 37 h 45"/>
                  <a:gd name="T34" fmla="*/ 2 w 24"/>
                  <a:gd name="T35" fmla="*/ 35 h 45"/>
                  <a:gd name="T36" fmla="*/ 4 w 24"/>
                  <a:gd name="T37" fmla="*/ 34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5"/>
                  <a:gd name="T59" fmla="*/ 24 w 24"/>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5">
                    <a:moveTo>
                      <a:pt x="4" y="34"/>
                    </a:moveTo>
                    <a:lnTo>
                      <a:pt x="24" y="0"/>
                    </a:lnTo>
                    <a:lnTo>
                      <a:pt x="22" y="0"/>
                    </a:lnTo>
                    <a:lnTo>
                      <a:pt x="22" y="2"/>
                    </a:lnTo>
                    <a:lnTo>
                      <a:pt x="22" y="4"/>
                    </a:lnTo>
                    <a:lnTo>
                      <a:pt x="22" y="5"/>
                    </a:lnTo>
                    <a:lnTo>
                      <a:pt x="22" y="7"/>
                    </a:lnTo>
                    <a:lnTo>
                      <a:pt x="22" y="9"/>
                    </a:lnTo>
                    <a:lnTo>
                      <a:pt x="0" y="45"/>
                    </a:lnTo>
                    <a:lnTo>
                      <a:pt x="0" y="43"/>
                    </a:lnTo>
                    <a:lnTo>
                      <a:pt x="0" y="42"/>
                    </a:lnTo>
                    <a:lnTo>
                      <a:pt x="2" y="40"/>
                    </a:lnTo>
                    <a:lnTo>
                      <a:pt x="2" y="39"/>
                    </a:lnTo>
                    <a:lnTo>
                      <a:pt x="2" y="37"/>
                    </a:lnTo>
                    <a:lnTo>
                      <a:pt x="2" y="35"/>
                    </a:lnTo>
                    <a:lnTo>
                      <a:pt x="4" y="34"/>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8" name="Freeform 520"/>
              <p:cNvSpPr>
                <a:spLocks/>
              </p:cNvSpPr>
              <p:nvPr/>
            </p:nvSpPr>
            <p:spPr bwMode="auto">
              <a:xfrm>
                <a:off x="2008" y="3010"/>
                <a:ext cx="23" cy="46"/>
              </a:xfrm>
              <a:custGeom>
                <a:avLst/>
                <a:gdLst>
                  <a:gd name="T0" fmla="*/ 3 w 23"/>
                  <a:gd name="T1" fmla="*/ 36 h 46"/>
                  <a:gd name="T2" fmla="*/ 23 w 23"/>
                  <a:gd name="T3" fmla="*/ 0 h 46"/>
                  <a:gd name="T4" fmla="*/ 23 w 23"/>
                  <a:gd name="T5" fmla="*/ 1 h 46"/>
                  <a:gd name="T6" fmla="*/ 23 w 23"/>
                  <a:gd name="T7" fmla="*/ 3 h 46"/>
                  <a:gd name="T8" fmla="*/ 23 w 23"/>
                  <a:gd name="T9" fmla="*/ 3 h 46"/>
                  <a:gd name="T10" fmla="*/ 23 w 23"/>
                  <a:gd name="T11" fmla="*/ 5 h 46"/>
                  <a:gd name="T12" fmla="*/ 21 w 23"/>
                  <a:gd name="T13" fmla="*/ 6 h 46"/>
                  <a:gd name="T14" fmla="*/ 21 w 23"/>
                  <a:gd name="T15" fmla="*/ 6 h 46"/>
                  <a:gd name="T16" fmla="*/ 21 w 23"/>
                  <a:gd name="T17" fmla="*/ 8 h 46"/>
                  <a:gd name="T18" fmla="*/ 21 w 23"/>
                  <a:gd name="T19" fmla="*/ 10 h 46"/>
                  <a:gd name="T20" fmla="*/ 0 w 23"/>
                  <a:gd name="T21" fmla="*/ 46 h 46"/>
                  <a:gd name="T22" fmla="*/ 1 w 23"/>
                  <a:gd name="T23" fmla="*/ 44 h 46"/>
                  <a:gd name="T24" fmla="*/ 1 w 23"/>
                  <a:gd name="T25" fmla="*/ 43 h 46"/>
                  <a:gd name="T26" fmla="*/ 1 w 23"/>
                  <a:gd name="T27" fmla="*/ 41 h 46"/>
                  <a:gd name="T28" fmla="*/ 1 w 23"/>
                  <a:gd name="T29" fmla="*/ 41 h 46"/>
                  <a:gd name="T30" fmla="*/ 1 w 23"/>
                  <a:gd name="T31" fmla="*/ 39 h 46"/>
                  <a:gd name="T32" fmla="*/ 1 w 23"/>
                  <a:gd name="T33" fmla="*/ 38 h 46"/>
                  <a:gd name="T34" fmla="*/ 3 w 23"/>
                  <a:gd name="T35" fmla="*/ 36 h 46"/>
                  <a:gd name="T36" fmla="*/ 3 w 23"/>
                  <a:gd name="T37" fmla="*/ 36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6"/>
                  <a:gd name="T59" fmla="*/ 23 w 23"/>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6">
                    <a:moveTo>
                      <a:pt x="3" y="36"/>
                    </a:moveTo>
                    <a:lnTo>
                      <a:pt x="23" y="0"/>
                    </a:lnTo>
                    <a:lnTo>
                      <a:pt x="23" y="1"/>
                    </a:lnTo>
                    <a:lnTo>
                      <a:pt x="23" y="3"/>
                    </a:lnTo>
                    <a:lnTo>
                      <a:pt x="23" y="5"/>
                    </a:lnTo>
                    <a:lnTo>
                      <a:pt x="21" y="6"/>
                    </a:lnTo>
                    <a:lnTo>
                      <a:pt x="21" y="8"/>
                    </a:lnTo>
                    <a:lnTo>
                      <a:pt x="21" y="10"/>
                    </a:lnTo>
                    <a:lnTo>
                      <a:pt x="0" y="46"/>
                    </a:lnTo>
                    <a:lnTo>
                      <a:pt x="1" y="44"/>
                    </a:lnTo>
                    <a:lnTo>
                      <a:pt x="1" y="43"/>
                    </a:lnTo>
                    <a:lnTo>
                      <a:pt x="1" y="41"/>
                    </a:lnTo>
                    <a:lnTo>
                      <a:pt x="1" y="39"/>
                    </a:lnTo>
                    <a:lnTo>
                      <a:pt x="1" y="38"/>
                    </a:lnTo>
                    <a:lnTo>
                      <a:pt x="3" y="36"/>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19" name="Freeform 521"/>
              <p:cNvSpPr>
                <a:spLocks/>
              </p:cNvSpPr>
              <p:nvPr/>
            </p:nvSpPr>
            <p:spPr bwMode="auto">
              <a:xfrm>
                <a:off x="2008" y="3015"/>
                <a:ext cx="23" cy="44"/>
              </a:xfrm>
              <a:custGeom>
                <a:avLst/>
                <a:gdLst>
                  <a:gd name="T0" fmla="*/ 1 w 23"/>
                  <a:gd name="T1" fmla="*/ 36 h 44"/>
                  <a:gd name="T2" fmla="*/ 23 w 23"/>
                  <a:gd name="T3" fmla="*/ 0 h 44"/>
                  <a:gd name="T4" fmla="*/ 21 w 23"/>
                  <a:gd name="T5" fmla="*/ 1 h 44"/>
                  <a:gd name="T6" fmla="*/ 21 w 23"/>
                  <a:gd name="T7" fmla="*/ 1 h 44"/>
                  <a:gd name="T8" fmla="*/ 21 w 23"/>
                  <a:gd name="T9" fmla="*/ 3 h 44"/>
                  <a:gd name="T10" fmla="*/ 21 w 23"/>
                  <a:gd name="T11" fmla="*/ 3 h 44"/>
                  <a:gd name="T12" fmla="*/ 21 w 23"/>
                  <a:gd name="T13" fmla="*/ 5 h 44"/>
                  <a:gd name="T14" fmla="*/ 21 w 23"/>
                  <a:gd name="T15" fmla="*/ 6 h 44"/>
                  <a:gd name="T16" fmla="*/ 21 w 23"/>
                  <a:gd name="T17" fmla="*/ 6 h 44"/>
                  <a:gd name="T18" fmla="*/ 21 w 23"/>
                  <a:gd name="T19" fmla="*/ 8 h 44"/>
                  <a:gd name="T20" fmla="*/ 0 w 23"/>
                  <a:gd name="T21" fmla="*/ 44 h 44"/>
                  <a:gd name="T22" fmla="*/ 0 w 23"/>
                  <a:gd name="T23" fmla="*/ 44 h 44"/>
                  <a:gd name="T24" fmla="*/ 0 w 23"/>
                  <a:gd name="T25" fmla="*/ 43 h 44"/>
                  <a:gd name="T26" fmla="*/ 0 w 23"/>
                  <a:gd name="T27" fmla="*/ 41 h 44"/>
                  <a:gd name="T28" fmla="*/ 0 w 23"/>
                  <a:gd name="T29" fmla="*/ 41 h 44"/>
                  <a:gd name="T30" fmla="*/ 1 w 23"/>
                  <a:gd name="T31" fmla="*/ 39 h 44"/>
                  <a:gd name="T32" fmla="*/ 1 w 23"/>
                  <a:gd name="T33" fmla="*/ 38 h 44"/>
                  <a:gd name="T34" fmla="*/ 1 w 23"/>
                  <a:gd name="T35" fmla="*/ 36 h 44"/>
                  <a:gd name="T36" fmla="*/ 1 w 23"/>
                  <a:gd name="T37" fmla="*/ 36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4"/>
                  <a:gd name="T59" fmla="*/ 23 w 23"/>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4">
                    <a:moveTo>
                      <a:pt x="1" y="36"/>
                    </a:moveTo>
                    <a:lnTo>
                      <a:pt x="23" y="0"/>
                    </a:lnTo>
                    <a:lnTo>
                      <a:pt x="21" y="1"/>
                    </a:lnTo>
                    <a:lnTo>
                      <a:pt x="21" y="3"/>
                    </a:lnTo>
                    <a:lnTo>
                      <a:pt x="21" y="5"/>
                    </a:lnTo>
                    <a:lnTo>
                      <a:pt x="21" y="6"/>
                    </a:lnTo>
                    <a:lnTo>
                      <a:pt x="21" y="8"/>
                    </a:lnTo>
                    <a:lnTo>
                      <a:pt x="0" y="44"/>
                    </a:lnTo>
                    <a:lnTo>
                      <a:pt x="0" y="43"/>
                    </a:lnTo>
                    <a:lnTo>
                      <a:pt x="0" y="41"/>
                    </a:lnTo>
                    <a:lnTo>
                      <a:pt x="1" y="39"/>
                    </a:lnTo>
                    <a:lnTo>
                      <a:pt x="1" y="38"/>
                    </a:lnTo>
                    <a:lnTo>
                      <a:pt x="1" y="36"/>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0" name="Freeform 522"/>
              <p:cNvSpPr>
                <a:spLocks/>
              </p:cNvSpPr>
              <p:nvPr/>
            </p:nvSpPr>
            <p:spPr bwMode="auto">
              <a:xfrm>
                <a:off x="2006" y="3020"/>
                <a:ext cx="23" cy="44"/>
              </a:xfrm>
              <a:custGeom>
                <a:avLst/>
                <a:gdLst>
                  <a:gd name="T0" fmla="*/ 2 w 23"/>
                  <a:gd name="T1" fmla="*/ 36 h 44"/>
                  <a:gd name="T2" fmla="*/ 23 w 23"/>
                  <a:gd name="T3" fmla="*/ 0 h 44"/>
                  <a:gd name="T4" fmla="*/ 23 w 23"/>
                  <a:gd name="T5" fmla="*/ 0 h 44"/>
                  <a:gd name="T6" fmla="*/ 23 w 23"/>
                  <a:gd name="T7" fmla="*/ 1 h 44"/>
                  <a:gd name="T8" fmla="*/ 23 w 23"/>
                  <a:gd name="T9" fmla="*/ 1 h 44"/>
                  <a:gd name="T10" fmla="*/ 23 w 23"/>
                  <a:gd name="T11" fmla="*/ 3 h 44"/>
                  <a:gd name="T12" fmla="*/ 23 w 23"/>
                  <a:gd name="T13" fmla="*/ 3 h 44"/>
                  <a:gd name="T14" fmla="*/ 23 w 23"/>
                  <a:gd name="T15" fmla="*/ 5 h 44"/>
                  <a:gd name="T16" fmla="*/ 23 w 23"/>
                  <a:gd name="T17" fmla="*/ 6 h 44"/>
                  <a:gd name="T18" fmla="*/ 22 w 23"/>
                  <a:gd name="T19" fmla="*/ 6 h 44"/>
                  <a:gd name="T20" fmla="*/ 0 w 23"/>
                  <a:gd name="T21" fmla="*/ 44 h 44"/>
                  <a:gd name="T22" fmla="*/ 0 w 23"/>
                  <a:gd name="T23" fmla="*/ 43 h 44"/>
                  <a:gd name="T24" fmla="*/ 2 w 23"/>
                  <a:gd name="T25" fmla="*/ 43 h 44"/>
                  <a:gd name="T26" fmla="*/ 2 w 23"/>
                  <a:gd name="T27" fmla="*/ 41 h 44"/>
                  <a:gd name="T28" fmla="*/ 2 w 23"/>
                  <a:gd name="T29" fmla="*/ 39 h 44"/>
                  <a:gd name="T30" fmla="*/ 2 w 23"/>
                  <a:gd name="T31" fmla="*/ 39 h 44"/>
                  <a:gd name="T32" fmla="*/ 2 w 23"/>
                  <a:gd name="T33" fmla="*/ 38 h 44"/>
                  <a:gd name="T34" fmla="*/ 2 w 23"/>
                  <a:gd name="T35" fmla="*/ 36 h 44"/>
                  <a:gd name="T36" fmla="*/ 2 w 23"/>
                  <a:gd name="T37" fmla="*/ 36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4"/>
                  <a:gd name="T59" fmla="*/ 23 w 23"/>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4">
                    <a:moveTo>
                      <a:pt x="2" y="36"/>
                    </a:moveTo>
                    <a:lnTo>
                      <a:pt x="23" y="0"/>
                    </a:lnTo>
                    <a:lnTo>
                      <a:pt x="23" y="1"/>
                    </a:lnTo>
                    <a:lnTo>
                      <a:pt x="23" y="3"/>
                    </a:lnTo>
                    <a:lnTo>
                      <a:pt x="23" y="5"/>
                    </a:lnTo>
                    <a:lnTo>
                      <a:pt x="23" y="6"/>
                    </a:lnTo>
                    <a:lnTo>
                      <a:pt x="22" y="6"/>
                    </a:lnTo>
                    <a:lnTo>
                      <a:pt x="0" y="44"/>
                    </a:lnTo>
                    <a:lnTo>
                      <a:pt x="0" y="43"/>
                    </a:lnTo>
                    <a:lnTo>
                      <a:pt x="2" y="43"/>
                    </a:lnTo>
                    <a:lnTo>
                      <a:pt x="2" y="41"/>
                    </a:lnTo>
                    <a:lnTo>
                      <a:pt x="2" y="39"/>
                    </a:lnTo>
                    <a:lnTo>
                      <a:pt x="2" y="38"/>
                    </a:lnTo>
                    <a:lnTo>
                      <a:pt x="2" y="36"/>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1" name="Freeform 523"/>
              <p:cNvSpPr>
                <a:spLocks/>
              </p:cNvSpPr>
              <p:nvPr/>
            </p:nvSpPr>
            <p:spPr bwMode="auto">
              <a:xfrm>
                <a:off x="2006" y="3023"/>
                <a:ext cx="23" cy="45"/>
              </a:xfrm>
              <a:custGeom>
                <a:avLst/>
                <a:gdLst>
                  <a:gd name="T0" fmla="*/ 2 w 23"/>
                  <a:gd name="T1" fmla="*/ 36 h 45"/>
                  <a:gd name="T2" fmla="*/ 23 w 23"/>
                  <a:gd name="T3" fmla="*/ 0 h 45"/>
                  <a:gd name="T4" fmla="*/ 23 w 23"/>
                  <a:gd name="T5" fmla="*/ 0 h 45"/>
                  <a:gd name="T6" fmla="*/ 23 w 23"/>
                  <a:gd name="T7" fmla="*/ 2 h 45"/>
                  <a:gd name="T8" fmla="*/ 23 w 23"/>
                  <a:gd name="T9" fmla="*/ 3 h 45"/>
                  <a:gd name="T10" fmla="*/ 22 w 23"/>
                  <a:gd name="T11" fmla="*/ 3 h 45"/>
                  <a:gd name="T12" fmla="*/ 22 w 23"/>
                  <a:gd name="T13" fmla="*/ 5 h 45"/>
                  <a:gd name="T14" fmla="*/ 22 w 23"/>
                  <a:gd name="T15" fmla="*/ 5 h 45"/>
                  <a:gd name="T16" fmla="*/ 22 w 23"/>
                  <a:gd name="T17" fmla="*/ 7 h 45"/>
                  <a:gd name="T18" fmla="*/ 22 w 23"/>
                  <a:gd name="T19" fmla="*/ 7 h 45"/>
                  <a:gd name="T20" fmla="*/ 0 w 23"/>
                  <a:gd name="T21" fmla="*/ 45 h 45"/>
                  <a:gd name="T22" fmla="*/ 0 w 23"/>
                  <a:gd name="T23" fmla="*/ 45 h 45"/>
                  <a:gd name="T24" fmla="*/ 0 w 23"/>
                  <a:gd name="T25" fmla="*/ 45 h 45"/>
                  <a:gd name="T26" fmla="*/ 0 w 23"/>
                  <a:gd name="T27" fmla="*/ 45 h 45"/>
                  <a:gd name="T28" fmla="*/ 0 w 23"/>
                  <a:gd name="T29" fmla="*/ 43 h 45"/>
                  <a:gd name="T30" fmla="*/ 0 w 23"/>
                  <a:gd name="T31" fmla="*/ 43 h 45"/>
                  <a:gd name="T32" fmla="*/ 0 w 23"/>
                  <a:gd name="T33" fmla="*/ 43 h 45"/>
                  <a:gd name="T34" fmla="*/ 0 w 23"/>
                  <a:gd name="T35" fmla="*/ 43 h 45"/>
                  <a:gd name="T36" fmla="*/ 0 w 23"/>
                  <a:gd name="T37" fmla="*/ 41 h 45"/>
                  <a:gd name="T38" fmla="*/ 0 w 23"/>
                  <a:gd name="T39" fmla="*/ 41 h 45"/>
                  <a:gd name="T40" fmla="*/ 0 w 23"/>
                  <a:gd name="T41" fmla="*/ 41 h 45"/>
                  <a:gd name="T42" fmla="*/ 0 w 23"/>
                  <a:gd name="T43" fmla="*/ 40 h 45"/>
                  <a:gd name="T44" fmla="*/ 2 w 23"/>
                  <a:gd name="T45" fmla="*/ 40 h 45"/>
                  <a:gd name="T46" fmla="*/ 2 w 23"/>
                  <a:gd name="T47" fmla="*/ 38 h 45"/>
                  <a:gd name="T48" fmla="*/ 2 w 23"/>
                  <a:gd name="T49" fmla="*/ 38 h 45"/>
                  <a:gd name="T50" fmla="*/ 2 w 23"/>
                  <a:gd name="T51" fmla="*/ 38 h 45"/>
                  <a:gd name="T52" fmla="*/ 2 w 23"/>
                  <a:gd name="T53" fmla="*/ 36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
                  <a:gd name="T82" fmla="*/ 0 h 45"/>
                  <a:gd name="T83" fmla="*/ 23 w 23"/>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 h="45">
                    <a:moveTo>
                      <a:pt x="2" y="36"/>
                    </a:moveTo>
                    <a:lnTo>
                      <a:pt x="23" y="0"/>
                    </a:lnTo>
                    <a:lnTo>
                      <a:pt x="23" y="2"/>
                    </a:lnTo>
                    <a:lnTo>
                      <a:pt x="23" y="3"/>
                    </a:lnTo>
                    <a:lnTo>
                      <a:pt x="22" y="3"/>
                    </a:lnTo>
                    <a:lnTo>
                      <a:pt x="22" y="5"/>
                    </a:lnTo>
                    <a:lnTo>
                      <a:pt x="22" y="7"/>
                    </a:lnTo>
                    <a:lnTo>
                      <a:pt x="0" y="45"/>
                    </a:lnTo>
                    <a:lnTo>
                      <a:pt x="0" y="43"/>
                    </a:lnTo>
                    <a:lnTo>
                      <a:pt x="0" y="41"/>
                    </a:lnTo>
                    <a:lnTo>
                      <a:pt x="0" y="40"/>
                    </a:lnTo>
                    <a:lnTo>
                      <a:pt x="2" y="40"/>
                    </a:lnTo>
                    <a:lnTo>
                      <a:pt x="2" y="38"/>
                    </a:lnTo>
                    <a:lnTo>
                      <a:pt x="2" y="36"/>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2" name="Freeform 524"/>
              <p:cNvSpPr>
                <a:spLocks/>
              </p:cNvSpPr>
              <p:nvPr/>
            </p:nvSpPr>
            <p:spPr bwMode="auto">
              <a:xfrm>
                <a:off x="2006" y="3026"/>
                <a:ext cx="22" cy="47"/>
              </a:xfrm>
              <a:custGeom>
                <a:avLst/>
                <a:gdLst>
                  <a:gd name="T0" fmla="*/ 0 w 22"/>
                  <a:gd name="T1" fmla="*/ 38 h 47"/>
                  <a:gd name="T2" fmla="*/ 22 w 22"/>
                  <a:gd name="T3" fmla="*/ 0 h 47"/>
                  <a:gd name="T4" fmla="*/ 22 w 22"/>
                  <a:gd name="T5" fmla="*/ 2 h 47"/>
                  <a:gd name="T6" fmla="*/ 22 w 22"/>
                  <a:gd name="T7" fmla="*/ 2 h 47"/>
                  <a:gd name="T8" fmla="*/ 22 w 22"/>
                  <a:gd name="T9" fmla="*/ 4 h 47"/>
                  <a:gd name="T10" fmla="*/ 22 w 22"/>
                  <a:gd name="T11" fmla="*/ 4 h 47"/>
                  <a:gd name="T12" fmla="*/ 22 w 22"/>
                  <a:gd name="T13" fmla="*/ 5 h 47"/>
                  <a:gd name="T14" fmla="*/ 22 w 22"/>
                  <a:gd name="T15" fmla="*/ 5 h 47"/>
                  <a:gd name="T16" fmla="*/ 22 w 22"/>
                  <a:gd name="T17" fmla="*/ 7 h 47"/>
                  <a:gd name="T18" fmla="*/ 22 w 22"/>
                  <a:gd name="T19" fmla="*/ 7 h 47"/>
                  <a:gd name="T20" fmla="*/ 0 w 22"/>
                  <a:gd name="T21" fmla="*/ 47 h 47"/>
                  <a:gd name="T22" fmla="*/ 0 w 22"/>
                  <a:gd name="T23" fmla="*/ 45 h 47"/>
                  <a:gd name="T24" fmla="*/ 0 w 22"/>
                  <a:gd name="T25" fmla="*/ 45 h 47"/>
                  <a:gd name="T26" fmla="*/ 0 w 22"/>
                  <a:gd name="T27" fmla="*/ 43 h 47"/>
                  <a:gd name="T28" fmla="*/ 0 w 22"/>
                  <a:gd name="T29" fmla="*/ 42 h 47"/>
                  <a:gd name="T30" fmla="*/ 0 w 22"/>
                  <a:gd name="T31" fmla="*/ 42 h 47"/>
                  <a:gd name="T32" fmla="*/ 0 w 22"/>
                  <a:gd name="T33" fmla="*/ 40 h 47"/>
                  <a:gd name="T34" fmla="*/ 0 w 22"/>
                  <a:gd name="T35" fmla="*/ 40 h 47"/>
                  <a:gd name="T36" fmla="*/ 0 w 22"/>
                  <a:gd name="T37" fmla="*/ 38 h 47"/>
                  <a:gd name="T38" fmla="*/ 0 w 22"/>
                  <a:gd name="T39" fmla="*/ 38 h 47"/>
                  <a:gd name="T40" fmla="*/ 0 w 22"/>
                  <a:gd name="T41" fmla="*/ 38 h 47"/>
                  <a:gd name="T42" fmla="*/ 0 w 22"/>
                  <a:gd name="T43" fmla="*/ 38 h 47"/>
                  <a:gd name="T44" fmla="*/ 0 w 22"/>
                  <a:gd name="T45" fmla="*/ 38 h 47"/>
                  <a:gd name="T46" fmla="*/ 0 w 22"/>
                  <a:gd name="T47" fmla="*/ 38 h 47"/>
                  <a:gd name="T48" fmla="*/ 0 w 22"/>
                  <a:gd name="T49" fmla="*/ 38 h 47"/>
                  <a:gd name="T50" fmla="*/ 0 w 22"/>
                  <a:gd name="T51" fmla="*/ 38 h 47"/>
                  <a:gd name="T52" fmla="*/ 0 w 22"/>
                  <a:gd name="T53" fmla="*/ 38 h 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47"/>
                  <a:gd name="T83" fmla="*/ 22 w 22"/>
                  <a:gd name="T84" fmla="*/ 47 h 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47">
                    <a:moveTo>
                      <a:pt x="0" y="38"/>
                    </a:moveTo>
                    <a:lnTo>
                      <a:pt x="22" y="0"/>
                    </a:lnTo>
                    <a:lnTo>
                      <a:pt x="22" y="2"/>
                    </a:lnTo>
                    <a:lnTo>
                      <a:pt x="22" y="4"/>
                    </a:lnTo>
                    <a:lnTo>
                      <a:pt x="22" y="5"/>
                    </a:lnTo>
                    <a:lnTo>
                      <a:pt x="22" y="7"/>
                    </a:lnTo>
                    <a:lnTo>
                      <a:pt x="0" y="47"/>
                    </a:lnTo>
                    <a:lnTo>
                      <a:pt x="0" y="45"/>
                    </a:lnTo>
                    <a:lnTo>
                      <a:pt x="0" y="43"/>
                    </a:lnTo>
                    <a:lnTo>
                      <a:pt x="0" y="42"/>
                    </a:lnTo>
                    <a:lnTo>
                      <a:pt x="0" y="40"/>
                    </a:lnTo>
                    <a:lnTo>
                      <a:pt x="0" y="38"/>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3" name="Freeform 525"/>
              <p:cNvSpPr>
                <a:spLocks/>
              </p:cNvSpPr>
              <p:nvPr/>
            </p:nvSpPr>
            <p:spPr bwMode="auto">
              <a:xfrm>
                <a:off x="2004" y="3030"/>
                <a:ext cx="24" cy="46"/>
              </a:xfrm>
              <a:custGeom>
                <a:avLst/>
                <a:gdLst>
                  <a:gd name="T0" fmla="*/ 2 w 24"/>
                  <a:gd name="T1" fmla="*/ 38 h 46"/>
                  <a:gd name="T2" fmla="*/ 24 w 24"/>
                  <a:gd name="T3" fmla="*/ 0 h 46"/>
                  <a:gd name="T4" fmla="*/ 24 w 24"/>
                  <a:gd name="T5" fmla="*/ 1 h 46"/>
                  <a:gd name="T6" fmla="*/ 24 w 24"/>
                  <a:gd name="T7" fmla="*/ 1 h 46"/>
                  <a:gd name="T8" fmla="*/ 24 w 24"/>
                  <a:gd name="T9" fmla="*/ 3 h 46"/>
                  <a:gd name="T10" fmla="*/ 24 w 24"/>
                  <a:gd name="T11" fmla="*/ 3 h 46"/>
                  <a:gd name="T12" fmla="*/ 24 w 24"/>
                  <a:gd name="T13" fmla="*/ 5 h 46"/>
                  <a:gd name="T14" fmla="*/ 24 w 24"/>
                  <a:gd name="T15" fmla="*/ 5 h 46"/>
                  <a:gd name="T16" fmla="*/ 24 w 24"/>
                  <a:gd name="T17" fmla="*/ 6 h 46"/>
                  <a:gd name="T18" fmla="*/ 24 w 24"/>
                  <a:gd name="T19" fmla="*/ 6 h 46"/>
                  <a:gd name="T20" fmla="*/ 0 w 24"/>
                  <a:gd name="T21" fmla="*/ 46 h 46"/>
                  <a:gd name="T22" fmla="*/ 0 w 24"/>
                  <a:gd name="T23" fmla="*/ 44 h 46"/>
                  <a:gd name="T24" fmla="*/ 0 w 24"/>
                  <a:gd name="T25" fmla="*/ 44 h 46"/>
                  <a:gd name="T26" fmla="*/ 2 w 24"/>
                  <a:gd name="T27" fmla="*/ 43 h 46"/>
                  <a:gd name="T28" fmla="*/ 2 w 24"/>
                  <a:gd name="T29" fmla="*/ 43 h 46"/>
                  <a:gd name="T30" fmla="*/ 2 w 24"/>
                  <a:gd name="T31" fmla="*/ 41 h 46"/>
                  <a:gd name="T32" fmla="*/ 2 w 24"/>
                  <a:gd name="T33" fmla="*/ 39 h 46"/>
                  <a:gd name="T34" fmla="*/ 2 w 24"/>
                  <a:gd name="T35" fmla="*/ 39 h 46"/>
                  <a:gd name="T36" fmla="*/ 2 w 24"/>
                  <a:gd name="T37" fmla="*/ 38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6"/>
                  <a:gd name="T59" fmla="*/ 24 w 24"/>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6">
                    <a:moveTo>
                      <a:pt x="2" y="38"/>
                    </a:moveTo>
                    <a:lnTo>
                      <a:pt x="24" y="0"/>
                    </a:lnTo>
                    <a:lnTo>
                      <a:pt x="24" y="1"/>
                    </a:lnTo>
                    <a:lnTo>
                      <a:pt x="24" y="3"/>
                    </a:lnTo>
                    <a:lnTo>
                      <a:pt x="24" y="5"/>
                    </a:lnTo>
                    <a:lnTo>
                      <a:pt x="24" y="6"/>
                    </a:lnTo>
                    <a:lnTo>
                      <a:pt x="0" y="46"/>
                    </a:lnTo>
                    <a:lnTo>
                      <a:pt x="0" y="44"/>
                    </a:lnTo>
                    <a:lnTo>
                      <a:pt x="2" y="43"/>
                    </a:lnTo>
                    <a:lnTo>
                      <a:pt x="2" y="41"/>
                    </a:lnTo>
                    <a:lnTo>
                      <a:pt x="2" y="39"/>
                    </a:lnTo>
                    <a:lnTo>
                      <a:pt x="2" y="38"/>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4" name="Freeform 526"/>
              <p:cNvSpPr>
                <a:spLocks/>
              </p:cNvSpPr>
              <p:nvPr/>
            </p:nvSpPr>
            <p:spPr bwMode="auto">
              <a:xfrm>
                <a:off x="2004" y="3033"/>
                <a:ext cx="24" cy="46"/>
              </a:xfrm>
              <a:custGeom>
                <a:avLst/>
                <a:gdLst>
                  <a:gd name="T0" fmla="*/ 2 w 24"/>
                  <a:gd name="T1" fmla="*/ 40 h 46"/>
                  <a:gd name="T2" fmla="*/ 24 w 24"/>
                  <a:gd name="T3" fmla="*/ 0 h 46"/>
                  <a:gd name="T4" fmla="*/ 24 w 24"/>
                  <a:gd name="T5" fmla="*/ 2 h 46"/>
                  <a:gd name="T6" fmla="*/ 24 w 24"/>
                  <a:gd name="T7" fmla="*/ 2 h 46"/>
                  <a:gd name="T8" fmla="*/ 24 w 24"/>
                  <a:gd name="T9" fmla="*/ 3 h 46"/>
                  <a:gd name="T10" fmla="*/ 24 w 24"/>
                  <a:gd name="T11" fmla="*/ 3 h 46"/>
                  <a:gd name="T12" fmla="*/ 24 w 24"/>
                  <a:gd name="T13" fmla="*/ 5 h 46"/>
                  <a:gd name="T14" fmla="*/ 24 w 24"/>
                  <a:gd name="T15" fmla="*/ 5 h 46"/>
                  <a:gd name="T16" fmla="*/ 24 w 24"/>
                  <a:gd name="T17" fmla="*/ 7 h 46"/>
                  <a:gd name="T18" fmla="*/ 24 w 24"/>
                  <a:gd name="T19" fmla="*/ 8 h 46"/>
                  <a:gd name="T20" fmla="*/ 0 w 24"/>
                  <a:gd name="T21" fmla="*/ 46 h 46"/>
                  <a:gd name="T22" fmla="*/ 0 w 24"/>
                  <a:gd name="T23" fmla="*/ 46 h 46"/>
                  <a:gd name="T24" fmla="*/ 0 w 24"/>
                  <a:gd name="T25" fmla="*/ 45 h 46"/>
                  <a:gd name="T26" fmla="*/ 0 w 24"/>
                  <a:gd name="T27" fmla="*/ 45 h 46"/>
                  <a:gd name="T28" fmla="*/ 0 w 24"/>
                  <a:gd name="T29" fmla="*/ 43 h 46"/>
                  <a:gd name="T30" fmla="*/ 0 w 24"/>
                  <a:gd name="T31" fmla="*/ 41 h 46"/>
                  <a:gd name="T32" fmla="*/ 0 w 24"/>
                  <a:gd name="T33" fmla="*/ 41 h 46"/>
                  <a:gd name="T34" fmla="*/ 2 w 24"/>
                  <a:gd name="T35" fmla="*/ 40 h 46"/>
                  <a:gd name="T36" fmla="*/ 2 w 24"/>
                  <a:gd name="T37" fmla="*/ 4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6"/>
                  <a:gd name="T59" fmla="*/ 24 w 24"/>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6">
                    <a:moveTo>
                      <a:pt x="2" y="40"/>
                    </a:moveTo>
                    <a:lnTo>
                      <a:pt x="24" y="0"/>
                    </a:lnTo>
                    <a:lnTo>
                      <a:pt x="24" y="2"/>
                    </a:lnTo>
                    <a:lnTo>
                      <a:pt x="24" y="3"/>
                    </a:lnTo>
                    <a:lnTo>
                      <a:pt x="24" y="5"/>
                    </a:lnTo>
                    <a:lnTo>
                      <a:pt x="24" y="7"/>
                    </a:lnTo>
                    <a:lnTo>
                      <a:pt x="24" y="8"/>
                    </a:lnTo>
                    <a:lnTo>
                      <a:pt x="0" y="46"/>
                    </a:lnTo>
                    <a:lnTo>
                      <a:pt x="0" y="45"/>
                    </a:lnTo>
                    <a:lnTo>
                      <a:pt x="0" y="43"/>
                    </a:lnTo>
                    <a:lnTo>
                      <a:pt x="0" y="41"/>
                    </a:lnTo>
                    <a:lnTo>
                      <a:pt x="2" y="4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5" name="Freeform 527"/>
              <p:cNvSpPr>
                <a:spLocks/>
              </p:cNvSpPr>
              <p:nvPr/>
            </p:nvSpPr>
            <p:spPr bwMode="auto">
              <a:xfrm>
                <a:off x="2004" y="3036"/>
                <a:ext cx="24" cy="48"/>
              </a:xfrm>
              <a:custGeom>
                <a:avLst/>
                <a:gdLst>
                  <a:gd name="T0" fmla="*/ 0 w 24"/>
                  <a:gd name="T1" fmla="*/ 40 h 48"/>
                  <a:gd name="T2" fmla="*/ 24 w 24"/>
                  <a:gd name="T3" fmla="*/ 0 h 48"/>
                  <a:gd name="T4" fmla="*/ 24 w 24"/>
                  <a:gd name="T5" fmla="*/ 2 h 48"/>
                  <a:gd name="T6" fmla="*/ 24 w 24"/>
                  <a:gd name="T7" fmla="*/ 2 h 48"/>
                  <a:gd name="T8" fmla="*/ 24 w 24"/>
                  <a:gd name="T9" fmla="*/ 4 h 48"/>
                  <a:gd name="T10" fmla="*/ 24 w 24"/>
                  <a:gd name="T11" fmla="*/ 5 h 48"/>
                  <a:gd name="T12" fmla="*/ 24 w 24"/>
                  <a:gd name="T13" fmla="*/ 5 h 48"/>
                  <a:gd name="T14" fmla="*/ 24 w 24"/>
                  <a:gd name="T15" fmla="*/ 7 h 48"/>
                  <a:gd name="T16" fmla="*/ 24 w 24"/>
                  <a:gd name="T17" fmla="*/ 7 h 48"/>
                  <a:gd name="T18" fmla="*/ 24 w 24"/>
                  <a:gd name="T19" fmla="*/ 9 h 48"/>
                  <a:gd name="T20" fmla="*/ 0 w 24"/>
                  <a:gd name="T21" fmla="*/ 48 h 48"/>
                  <a:gd name="T22" fmla="*/ 0 w 24"/>
                  <a:gd name="T23" fmla="*/ 47 h 48"/>
                  <a:gd name="T24" fmla="*/ 0 w 24"/>
                  <a:gd name="T25" fmla="*/ 45 h 48"/>
                  <a:gd name="T26" fmla="*/ 0 w 24"/>
                  <a:gd name="T27" fmla="*/ 45 h 48"/>
                  <a:gd name="T28" fmla="*/ 0 w 24"/>
                  <a:gd name="T29" fmla="*/ 43 h 48"/>
                  <a:gd name="T30" fmla="*/ 0 w 24"/>
                  <a:gd name="T31" fmla="*/ 43 h 48"/>
                  <a:gd name="T32" fmla="*/ 0 w 24"/>
                  <a:gd name="T33" fmla="*/ 42 h 48"/>
                  <a:gd name="T34" fmla="*/ 0 w 24"/>
                  <a:gd name="T35" fmla="*/ 42 h 48"/>
                  <a:gd name="T36" fmla="*/ 0 w 24"/>
                  <a:gd name="T37" fmla="*/ 40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8"/>
                  <a:gd name="T59" fmla="*/ 24 w 24"/>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8">
                    <a:moveTo>
                      <a:pt x="0" y="40"/>
                    </a:moveTo>
                    <a:lnTo>
                      <a:pt x="24" y="0"/>
                    </a:lnTo>
                    <a:lnTo>
                      <a:pt x="24" y="2"/>
                    </a:lnTo>
                    <a:lnTo>
                      <a:pt x="24" y="4"/>
                    </a:lnTo>
                    <a:lnTo>
                      <a:pt x="24" y="5"/>
                    </a:lnTo>
                    <a:lnTo>
                      <a:pt x="24" y="7"/>
                    </a:lnTo>
                    <a:lnTo>
                      <a:pt x="24" y="9"/>
                    </a:lnTo>
                    <a:lnTo>
                      <a:pt x="0" y="48"/>
                    </a:lnTo>
                    <a:lnTo>
                      <a:pt x="0" y="47"/>
                    </a:lnTo>
                    <a:lnTo>
                      <a:pt x="0" y="45"/>
                    </a:lnTo>
                    <a:lnTo>
                      <a:pt x="0" y="43"/>
                    </a:lnTo>
                    <a:lnTo>
                      <a:pt x="0" y="42"/>
                    </a:lnTo>
                    <a:lnTo>
                      <a:pt x="0" y="4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6" name="Freeform 528"/>
              <p:cNvSpPr>
                <a:spLocks/>
              </p:cNvSpPr>
              <p:nvPr/>
            </p:nvSpPr>
            <p:spPr bwMode="auto">
              <a:xfrm>
                <a:off x="2003" y="3041"/>
                <a:ext cx="25" cy="47"/>
              </a:xfrm>
              <a:custGeom>
                <a:avLst/>
                <a:gdLst>
                  <a:gd name="T0" fmla="*/ 1 w 25"/>
                  <a:gd name="T1" fmla="*/ 38 h 47"/>
                  <a:gd name="T2" fmla="*/ 25 w 25"/>
                  <a:gd name="T3" fmla="*/ 0 h 47"/>
                  <a:gd name="T4" fmla="*/ 25 w 25"/>
                  <a:gd name="T5" fmla="*/ 0 h 47"/>
                  <a:gd name="T6" fmla="*/ 25 w 25"/>
                  <a:gd name="T7" fmla="*/ 2 h 47"/>
                  <a:gd name="T8" fmla="*/ 25 w 25"/>
                  <a:gd name="T9" fmla="*/ 2 h 47"/>
                  <a:gd name="T10" fmla="*/ 25 w 25"/>
                  <a:gd name="T11" fmla="*/ 4 h 47"/>
                  <a:gd name="T12" fmla="*/ 25 w 25"/>
                  <a:gd name="T13" fmla="*/ 4 h 47"/>
                  <a:gd name="T14" fmla="*/ 25 w 25"/>
                  <a:gd name="T15" fmla="*/ 5 h 47"/>
                  <a:gd name="T16" fmla="*/ 23 w 25"/>
                  <a:gd name="T17" fmla="*/ 5 h 47"/>
                  <a:gd name="T18" fmla="*/ 23 w 25"/>
                  <a:gd name="T19" fmla="*/ 5 h 47"/>
                  <a:gd name="T20" fmla="*/ 0 w 25"/>
                  <a:gd name="T21" fmla="*/ 47 h 47"/>
                  <a:gd name="T22" fmla="*/ 0 w 25"/>
                  <a:gd name="T23" fmla="*/ 45 h 47"/>
                  <a:gd name="T24" fmla="*/ 1 w 25"/>
                  <a:gd name="T25" fmla="*/ 45 h 47"/>
                  <a:gd name="T26" fmla="*/ 1 w 25"/>
                  <a:gd name="T27" fmla="*/ 43 h 47"/>
                  <a:gd name="T28" fmla="*/ 1 w 25"/>
                  <a:gd name="T29" fmla="*/ 43 h 47"/>
                  <a:gd name="T30" fmla="*/ 1 w 25"/>
                  <a:gd name="T31" fmla="*/ 42 h 47"/>
                  <a:gd name="T32" fmla="*/ 1 w 25"/>
                  <a:gd name="T33" fmla="*/ 40 h 47"/>
                  <a:gd name="T34" fmla="*/ 1 w 25"/>
                  <a:gd name="T35" fmla="*/ 40 h 47"/>
                  <a:gd name="T36" fmla="*/ 1 w 25"/>
                  <a:gd name="T37" fmla="*/ 38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7"/>
                  <a:gd name="T59" fmla="*/ 25 w 25"/>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7">
                    <a:moveTo>
                      <a:pt x="1" y="38"/>
                    </a:moveTo>
                    <a:lnTo>
                      <a:pt x="25" y="0"/>
                    </a:lnTo>
                    <a:lnTo>
                      <a:pt x="25" y="2"/>
                    </a:lnTo>
                    <a:lnTo>
                      <a:pt x="25" y="4"/>
                    </a:lnTo>
                    <a:lnTo>
                      <a:pt x="25" y="5"/>
                    </a:lnTo>
                    <a:lnTo>
                      <a:pt x="23" y="5"/>
                    </a:lnTo>
                    <a:lnTo>
                      <a:pt x="0" y="47"/>
                    </a:lnTo>
                    <a:lnTo>
                      <a:pt x="0" y="45"/>
                    </a:lnTo>
                    <a:lnTo>
                      <a:pt x="1" y="45"/>
                    </a:lnTo>
                    <a:lnTo>
                      <a:pt x="1" y="43"/>
                    </a:lnTo>
                    <a:lnTo>
                      <a:pt x="1" y="42"/>
                    </a:lnTo>
                    <a:lnTo>
                      <a:pt x="1" y="40"/>
                    </a:lnTo>
                    <a:lnTo>
                      <a:pt x="1" y="38"/>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7" name="Freeform 529"/>
              <p:cNvSpPr>
                <a:spLocks/>
              </p:cNvSpPr>
              <p:nvPr/>
            </p:nvSpPr>
            <p:spPr bwMode="auto">
              <a:xfrm>
                <a:off x="2003" y="3045"/>
                <a:ext cx="25" cy="46"/>
              </a:xfrm>
              <a:custGeom>
                <a:avLst/>
                <a:gdLst>
                  <a:gd name="T0" fmla="*/ 1 w 25"/>
                  <a:gd name="T1" fmla="*/ 39 h 46"/>
                  <a:gd name="T2" fmla="*/ 25 w 25"/>
                  <a:gd name="T3" fmla="*/ 0 h 46"/>
                  <a:gd name="T4" fmla="*/ 25 w 25"/>
                  <a:gd name="T5" fmla="*/ 0 h 46"/>
                  <a:gd name="T6" fmla="*/ 25 w 25"/>
                  <a:gd name="T7" fmla="*/ 1 h 46"/>
                  <a:gd name="T8" fmla="*/ 23 w 25"/>
                  <a:gd name="T9" fmla="*/ 1 h 46"/>
                  <a:gd name="T10" fmla="*/ 23 w 25"/>
                  <a:gd name="T11" fmla="*/ 1 h 46"/>
                  <a:gd name="T12" fmla="*/ 23 w 25"/>
                  <a:gd name="T13" fmla="*/ 3 h 46"/>
                  <a:gd name="T14" fmla="*/ 23 w 25"/>
                  <a:gd name="T15" fmla="*/ 3 h 46"/>
                  <a:gd name="T16" fmla="*/ 23 w 25"/>
                  <a:gd name="T17" fmla="*/ 4 h 46"/>
                  <a:gd name="T18" fmla="*/ 23 w 25"/>
                  <a:gd name="T19" fmla="*/ 4 h 46"/>
                  <a:gd name="T20" fmla="*/ 0 w 25"/>
                  <a:gd name="T21" fmla="*/ 46 h 46"/>
                  <a:gd name="T22" fmla="*/ 0 w 25"/>
                  <a:gd name="T23" fmla="*/ 46 h 46"/>
                  <a:gd name="T24" fmla="*/ 0 w 25"/>
                  <a:gd name="T25" fmla="*/ 44 h 46"/>
                  <a:gd name="T26" fmla="*/ 0 w 25"/>
                  <a:gd name="T27" fmla="*/ 43 h 46"/>
                  <a:gd name="T28" fmla="*/ 0 w 25"/>
                  <a:gd name="T29" fmla="*/ 43 h 46"/>
                  <a:gd name="T30" fmla="*/ 0 w 25"/>
                  <a:gd name="T31" fmla="*/ 41 h 46"/>
                  <a:gd name="T32" fmla="*/ 1 w 25"/>
                  <a:gd name="T33" fmla="*/ 41 h 46"/>
                  <a:gd name="T34" fmla="*/ 1 w 25"/>
                  <a:gd name="T35" fmla="*/ 39 h 46"/>
                  <a:gd name="T36" fmla="*/ 1 w 25"/>
                  <a:gd name="T37" fmla="*/ 39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6"/>
                  <a:gd name="T59" fmla="*/ 25 w 2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6">
                    <a:moveTo>
                      <a:pt x="1" y="39"/>
                    </a:moveTo>
                    <a:lnTo>
                      <a:pt x="25" y="0"/>
                    </a:lnTo>
                    <a:lnTo>
                      <a:pt x="25" y="1"/>
                    </a:lnTo>
                    <a:lnTo>
                      <a:pt x="23" y="1"/>
                    </a:lnTo>
                    <a:lnTo>
                      <a:pt x="23" y="3"/>
                    </a:lnTo>
                    <a:lnTo>
                      <a:pt x="23" y="4"/>
                    </a:lnTo>
                    <a:lnTo>
                      <a:pt x="0" y="46"/>
                    </a:lnTo>
                    <a:lnTo>
                      <a:pt x="0" y="44"/>
                    </a:lnTo>
                    <a:lnTo>
                      <a:pt x="0" y="43"/>
                    </a:lnTo>
                    <a:lnTo>
                      <a:pt x="0" y="41"/>
                    </a:lnTo>
                    <a:lnTo>
                      <a:pt x="1" y="41"/>
                    </a:lnTo>
                    <a:lnTo>
                      <a:pt x="1" y="39"/>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8" name="Freeform 530"/>
              <p:cNvSpPr>
                <a:spLocks/>
              </p:cNvSpPr>
              <p:nvPr/>
            </p:nvSpPr>
            <p:spPr bwMode="auto">
              <a:xfrm>
                <a:off x="2003" y="3046"/>
                <a:ext cx="23" cy="48"/>
              </a:xfrm>
              <a:custGeom>
                <a:avLst/>
                <a:gdLst>
                  <a:gd name="T0" fmla="*/ 0 w 23"/>
                  <a:gd name="T1" fmla="*/ 42 h 48"/>
                  <a:gd name="T2" fmla="*/ 23 w 23"/>
                  <a:gd name="T3" fmla="*/ 0 h 48"/>
                  <a:gd name="T4" fmla="*/ 23 w 23"/>
                  <a:gd name="T5" fmla="*/ 2 h 48"/>
                  <a:gd name="T6" fmla="*/ 23 w 23"/>
                  <a:gd name="T7" fmla="*/ 2 h 48"/>
                  <a:gd name="T8" fmla="*/ 23 w 23"/>
                  <a:gd name="T9" fmla="*/ 3 h 48"/>
                  <a:gd name="T10" fmla="*/ 23 w 23"/>
                  <a:gd name="T11" fmla="*/ 3 h 48"/>
                  <a:gd name="T12" fmla="*/ 23 w 23"/>
                  <a:gd name="T13" fmla="*/ 5 h 48"/>
                  <a:gd name="T14" fmla="*/ 23 w 23"/>
                  <a:gd name="T15" fmla="*/ 5 h 48"/>
                  <a:gd name="T16" fmla="*/ 23 w 23"/>
                  <a:gd name="T17" fmla="*/ 7 h 48"/>
                  <a:gd name="T18" fmla="*/ 23 w 23"/>
                  <a:gd name="T19" fmla="*/ 7 h 48"/>
                  <a:gd name="T20" fmla="*/ 0 w 23"/>
                  <a:gd name="T21" fmla="*/ 48 h 48"/>
                  <a:gd name="T22" fmla="*/ 0 w 23"/>
                  <a:gd name="T23" fmla="*/ 48 h 48"/>
                  <a:gd name="T24" fmla="*/ 0 w 23"/>
                  <a:gd name="T25" fmla="*/ 47 h 48"/>
                  <a:gd name="T26" fmla="*/ 0 w 23"/>
                  <a:gd name="T27" fmla="*/ 47 h 48"/>
                  <a:gd name="T28" fmla="*/ 0 w 23"/>
                  <a:gd name="T29" fmla="*/ 45 h 48"/>
                  <a:gd name="T30" fmla="*/ 0 w 23"/>
                  <a:gd name="T31" fmla="*/ 43 h 48"/>
                  <a:gd name="T32" fmla="*/ 0 w 23"/>
                  <a:gd name="T33" fmla="*/ 43 h 48"/>
                  <a:gd name="T34" fmla="*/ 0 w 23"/>
                  <a:gd name="T35" fmla="*/ 42 h 48"/>
                  <a:gd name="T36" fmla="*/ 0 w 23"/>
                  <a:gd name="T37" fmla="*/ 4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8"/>
                  <a:gd name="T59" fmla="*/ 23 w 23"/>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8">
                    <a:moveTo>
                      <a:pt x="0" y="42"/>
                    </a:moveTo>
                    <a:lnTo>
                      <a:pt x="23" y="0"/>
                    </a:lnTo>
                    <a:lnTo>
                      <a:pt x="23" y="2"/>
                    </a:lnTo>
                    <a:lnTo>
                      <a:pt x="23" y="3"/>
                    </a:lnTo>
                    <a:lnTo>
                      <a:pt x="23" y="5"/>
                    </a:lnTo>
                    <a:lnTo>
                      <a:pt x="23" y="7"/>
                    </a:lnTo>
                    <a:lnTo>
                      <a:pt x="0" y="48"/>
                    </a:lnTo>
                    <a:lnTo>
                      <a:pt x="0" y="47"/>
                    </a:lnTo>
                    <a:lnTo>
                      <a:pt x="0" y="45"/>
                    </a:lnTo>
                    <a:lnTo>
                      <a:pt x="0" y="43"/>
                    </a:lnTo>
                    <a:lnTo>
                      <a:pt x="0" y="42"/>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29" name="Freeform 531"/>
              <p:cNvSpPr>
                <a:spLocks/>
              </p:cNvSpPr>
              <p:nvPr/>
            </p:nvSpPr>
            <p:spPr bwMode="auto">
              <a:xfrm>
                <a:off x="2003" y="3049"/>
                <a:ext cx="23" cy="49"/>
              </a:xfrm>
              <a:custGeom>
                <a:avLst/>
                <a:gdLst>
                  <a:gd name="T0" fmla="*/ 0 w 23"/>
                  <a:gd name="T1" fmla="*/ 42 h 49"/>
                  <a:gd name="T2" fmla="*/ 23 w 23"/>
                  <a:gd name="T3" fmla="*/ 0 h 49"/>
                  <a:gd name="T4" fmla="*/ 23 w 23"/>
                  <a:gd name="T5" fmla="*/ 2 h 49"/>
                  <a:gd name="T6" fmla="*/ 23 w 23"/>
                  <a:gd name="T7" fmla="*/ 2 h 49"/>
                  <a:gd name="T8" fmla="*/ 23 w 23"/>
                  <a:gd name="T9" fmla="*/ 4 h 49"/>
                  <a:gd name="T10" fmla="*/ 23 w 23"/>
                  <a:gd name="T11" fmla="*/ 4 h 49"/>
                  <a:gd name="T12" fmla="*/ 23 w 23"/>
                  <a:gd name="T13" fmla="*/ 5 h 49"/>
                  <a:gd name="T14" fmla="*/ 23 w 23"/>
                  <a:gd name="T15" fmla="*/ 5 h 49"/>
                  <a:gd name="T16" fmla="*/ 23 w 23"/>
                  <a:gd name="T17" fmla="*/ 7 h 49"/>
                  <a:gd name="T18" fmla="*/ 23 w 23"/>
                  <a:gd name="T19" fmla="*/ 7 h 49"/>
                  <a:gd name="T20" fmla="*/ 0 w 23"/>
                  <a:gd name="T21" fmla="*/ 49 h 49"/>
                  <a:gd name="T22" fmla="*/ 0 w 23"/>
                  <a:gd name="T23" fmla="*/ 49 h 49"/>
                  <a:gd name="T24" fmla="*/ 0 w 23"/>
                  <a:gd name="T25" fmla="*/ 47 h 49"/>
                  <a:gd name="T26" fmla="*/ 0 w 23"/>
                  <a:gd name="T27" fmla="*/ 47 h 49"/>
                  <a:gd name="T28" fmla="*/ 0 w 23"/>
                  <a:gd name="T29" fmla="*/ 45 h 49"/>
                  <a:gd name="T30" fmla="*/ 0 w 23"/>
                  <a:gd name="T31" fmla="*/ 45 h 49"/>
                  <a:gd name="T32" fmla="*/ 0 w 23"/>
                  <a:gd name="T33" fmla="*/ 44 h 49"/>
                  <a:gd name="T34" fmla="*/ 0 w 23"/>
                  <a:gd name="T35" fmla="*/ 44 h 49"/>
                  <a:gd name="T36" fmla="*/ 0 w 23"/>
                  <a:gd name="T37" fmla="*/ 42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9"/>
                  <a:gd name="T59" fmla="*/ 23 w 23"/>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9">
                    <a:moveTo>
                      <a:pt x="0" y="42"/>
                    </a:moveTo>
                    <a:lnTo>
                      <a:pt x="23" y="0"/>
                    </a:lnTo>
                    <a:lnTo>
                      <a:pt x="23" y="2"/>
                    </a:lnTo>
                    <a:lnTo>
                      <a:pt x="23" y="4"/>
                    </a:lnTo>
                    <a:lnTo>
                      <a:pt x="23" y="5"/>
                    </a:lnTo>
                    <a:lnTo>
                      <a:pt x="23" y="7"/>
                    </a:lnTo>
                    <a:lnTo>
                      <a:pt x="0" y="49"/>
                    </a:lnTo>
                    <a:lnTo>
                      <a:pt x="0" y="47"/>
                    </a:lnTo>
                    <a:lnTo>
                      <a:pt x="0" y="45"/>
                    </a:lnTo>
                    <a:lnTo>
                      <a:pt x="0" y="44"/>
                    </a:lnTo>
                    <a:lnTo>
                      <a:pt x="0" y="42"/>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0" name="Freeform 532"/>
              <p:cNvSpPr>
                <a:spLocks/>
              </p:cNvSpPr>
              <p:nvPr/>
            </p:nvSpPr>
            <p:spPr bwMode="auto">
              <a:xfrm>
                <a:off x="2001" y="3053"/>
                <a:ext cx="25" cy="50"/>
              </a:xfrm>
              <a:custGeom>
                <a:avLst/>
                <a:gdLst>
                  <a:gd name="T0" fmla="*/ 2 w 25"/>
                  <a:gd name="T1" fmla="*/ 41 h 50"/>
                  <a:gd name="T2" fmla="*/ 25 w 25"/>
                  <a:gd name="T3" fmla="*/ 0 h 50"/>
                  <a:gd name="T4" fmla="*/ 25 w 25"/>
                  <a:gd name="T5" fmla="*/ 1 h 50"/>
                  <a:gd name="T6" fmla="*/ 25 w 25"/>
                  <a:gd name="T7" fmla="*/ 1 h 50"/>
                  <a:gd name="T8" fmla="*/ 25 w 25"/>
                  <a:gd name="T9" fmla="*/ 3 h 50"/>
                  <a:gd name="T10" fmla="*/ 25 w 25"/>
                  <a:gd name="T11" fmla="*/ 3 h 50"/>
                  <a:gd name="T12" fmla="*/ 25 w 25"/>
                  <a:gd name="T13" fmla="*/ 5 h 50"/>
                  <a:gd name="T14" fmla="*/ 25 w 25"/>
                  <a:gd name="T15" fmla="*/ 5 h 50"/>
                  <a:gd name="T16" fmla="*/ 25 w 25"/>
                  <a:gd name="T17" fmla="*/ 6 h 50"/>
                  <a:gd name="T18" fmla="*/ 25 w 25"/>
                  <a:gd name="T19" fmla="*/ 6 h 50"/>
                  <a:gd name="T20" fmla="*/ 0 w 25"/>
                  <a:gd name="T21" fmla="*/ 50 h 50"/>
                  <a:gd name="T22" fmla="*/ 0 w 25"/>
                  <a:gd name="T23" fmla="*/ 48 h 50"/>
                  <a:gd name="T24" fmla="*/ 2 w 25"/>
                  <a:gd name="T25" fmla="*/ 46 h 50"/>
                  <a:gd name="T26" fmla="*/ 2 w 25"/>
                  <a:gd name="T27" fmla="*/ 46 h 50"/>
                  <a:gd name="T28" fmla="*/ 2 w 25"/>
                  <a:gd name="T29" fmla="*/ 45 h 50"/>
                  <a:gd name="T30" fmla="*/ 2 w 25"/>
                  <a:gd name="T31" fmla="*/ 45 h 50"/>
                  <a:gd name="T32" fmla="*/ 2 w 25"/>
                  <a:gd name="T33" fmla="*/ 43 h 50"/>
                  <a:gd name="T34" fmla="*/ 2 w 25"/>
                  <a:gd name="T35" fmla="*/ 43 h 50"/>
                  <a:gd name="T36" fmla="*/ 2 w 25"/>
                  <a:gd name="T37" fmla="*/ 41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0"/>
                  <a:gd name="T59" fmla="*/ 25 w 25"/>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0">
                    <a:moveTo>
                      <a:pt x="2" y="41"/>
                    </a:moveTo>
                    <a:lnTo>
                      <a:pt x="25" y="0"/>
                    </a:lnTo>
                    <a:lnTo>
                      <a:pt x="25" y="1"/>
                    </a:lnTo>
                    <a:lnTo>
                      <a:pt x="25" y="3"/>
                    </a:lnTo>
                    <a:lnTo>
                      <a:pt x="25" y="5"/>
                    </a:lnTo>
                    <a:lnTo>
                      <a:pt x="25" y="6"/>
                    </a:lnTo>
                    <a:lnTo>
                      <a:pt x="0" y="50"/>
                    </a:lnTo>
                    <a:lnTo>
                      <a:pt x="0" y="48"/>
                    </a:lnTo>
                    <a:lnTo>
                      <a:pt x="2" y="46"/>
                    </a:lnTo>
                    <a:lnTo>
                      <a:pt x="2" y="45"/>
                    </a:lnTo>
                    <a:lnTo>
                      <a:pt x="2" y="43"/>
                    </a:lnTo>
                    <a:lnTo>
                      <a:pt x="2" y="41"/>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1" name="Freeform 533"/>
              <p:cNvSpPr>
                <a:spLocks/>
              </p:cNvSpPr>
              <p:nvPr/>
            </p:nvSpPr>
            <p:spPr bwMode="auto">
              <a:xfrm>
                <a:off x="2001" y="3056"/>
                <a:ext cx="25" cy="50"/>
              </a:xfrm>
              <a:custGeom>
                <a:avLst/>
                <a:gdLst>
                  <a:gd name="T0" fmla="*/ 2 w 25"/>
                  <a:gd name="T1" fmla="*/ 42 h 50"/>
                  <a:gd name="T2" fmla="*/ 25 w 25"/>
                  <a:gd name="T3" fmla="*/ 0 h 50"/>
                  <a:gd name="T4" fmla="*/ 25 w 25"/>
                  <a:gd name="T5" fmla="*/ 2 h 50"/>
                  <a:gd name="T6" fmla="*/ 25 w 25"/>
                  <a:gd name="T7" fmla="*/ 2 h 50"/>
                  <a:gd name="T8" fmla="*/ 25 w 25"/>
                  <a:gd name="T9" fmla="*/ 3 h 50"/>
                  <a:gd name="T10" fmla="*/ 25 w 25"/>
                  <a:gd name="T11" fmla="*/ 3 h 50"/>
                  <a:gd name="T12" fmla="*/ 25 w 25"/>
                  <a:gd name="T13" fmla="*/ 5 h 50"/>
                  <a:gd name="T14" fmla="*/ 25 w 25"/>
                  <a:gd name="T15" fmla="*/ 5 h 50"/>
                  <a:gd name="T16" fmla="*/ 25 w 25"/>
                  <a:gd name="T17" fmla="*/ 7 h 50"/>
                  <a:gd name="T18" fmla="*/ 25 w 25"/>
                  <a:gd name="T19" fmla="*/ 7 h 50"/>
                  <a:gd name="T20" fmla="*/ 0 w 25"/>
                  <a:gd name="T21" fmla="*/ 50 h 50"/>
                  <a:gd name="T22" fmla="*/ 0 w 25"/>
                  <a:gd name="T23" fmla="*/ 48 h 50"/>
                  <a:gd name="T24" fmla="*/ 0 w 25"/>
                  <a:gd name="T25" fmla="*/ 48 h 50"/>
                  <a:gd name="T26" fmla="*/ 0 w 25"/>
                  <a:gd name="T27" fmla="*/ 47 h 50"/>
                  <a:gd name="T28" fmla="*/ 0 w 25"/>
                  <a:gd name="T29" fmla="*/ 45 h 50"/>
                  <a:gd name="T30" fmla="*/ 2 w 25"/>
                  <a:gd name="T31" fmla="*/ 45 h 50"/>
                  <a:gd name="T32" fmla="*/ 2 w 25"/>
                  <a:gd name="T33" fmla="*/ 43 h 50"/>
                  <a:gd name="T34" fmla="*/ 2 w 25"/>
                  <a:gd name="T35" fmla="*/ 43 h 50"/>
                  <a:gd name="T36" fmla="*/ 2 w 25"/>
                  <a:gd name="T37" fmla="*/ 42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0"/>
                  <a:gd name="T59" fmla="*/ 25 w 25"/>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0">
                    <a:moveTo>
                      <a:pt x="2" y="42"/>
                    </a:moveTo>
                    <a:lnTo>
                      <a:pt x="25" y="0"/>
                    </a:lnTo>
                    <a:lnTo>
                      <a:pt x="25" y="2"/>
                    </a:lnTo>
                    <a:lnTo>
                      <a:pt x="25" y="3"/>
                    </a:lnTo>
                    <a:lnTo>
                      <a:pt x="25" y="5"/>
                    </a:lnTo>
                    <a:lnTo>
                      <a:pt x="25" y="7"/>
                    </a:lnTo>
                    <a:lnTo>
                      <a:pt x="0" y="50"/>
                    </a:lnTo>
                    <a:lnTo>
                      <a:pt x="0" y="48"/>
                    </a:lnTo>
                    <a:lnTo>
                      <a:pt x="0" y="47"/>
                    </a:lnTo>
                    <a:lnTo>
                      <a:pt x="0" y="45"/>
                    </a:lnTo>
                    <a:lnTo>
                      <a:pt x="2" y="45"/>
                    </a:lnTo>
                    <a:lnTo>
                      <a:pt x="2" y="43"/>
                    </a:lnTo>
                    <a:lnTo>
                      <a:pt x="2" y="42"/>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2" name="Freeform 534"/>
              <p:cNvSpPr>
                <a:spLocks/>
              </p:cNvSpPr>
              <p:nvPr/>
            </p:nvSpPr>
            <p:spPr bwMode="auto">
              <a:xfrm>
                <a:off x="2001" y="3059"/>
                <a:ext cx="25" cy="50"/>
              </a:xfrm>
              <a:custGeom>
                <a:avLst/>
                <a:gdLst>
                  <a:gd name="T0" fmla="*/ 0 w 25"/>
                  <a:gd name="T1" fmla="*/ 42 h 50"/>
                  <a:gd name="T2" fmla="*/ 25 w 25"/>
                  <a:gd name="T3" fmla="*/ 0 h 50"/>
                  <a:gd name="T4" fmla="*/ 25 w 25"/>
                  <a:gd name="T5" fmla="*/ 2 h 50"/>
                  <a:gd name="T6" fmla="*/ 25 w 25"/>
                  <a:gd name="T7" fmla="*/ 2 h 50"/>
                  <a:gd name="T8" fmla="*/ 25 w 25"/>
                  <a:gd name="T9" fmla="*/ 4 h 50"/>
                  <a:gd name="T10" fmla="*/ 25 w 25"/>
                  <a:gd name="T11" fmla="*/ 4 h 50"/>
                  <a:gd name="T12" fmla="*/ 25 w 25"/>
                  <a:gd name="T13" fmla="*/ 5 h 50"/>
                  <a:gd name="T14" fmla="*/ 25 w 25"/>
                  <a:gd name="T15" fmla="*/ 5 h 50"/>
                  <a:gd name="T16" fmla="*/ 25 w 25"/>
                  <a:gd name="T17" fmla="*/ 7 h 50"/>
                  <a:gd name="T18" fmla="*/ 25 w 25"/>
                  <a:gd name="T19" fmla="*/ 7 h 50"/>
                  <a:gd name="T20" fmla="*/ 0 w 25"/>
                  <a:gd name="T21" fmla="*/ 50 h 50"/>
                  <a:gd name="T22" fmla="*/ 0 w 25"/>
                  <a:gd name="T23" fmla="*/ 49 h 50"/>
                  <a:gd name="T24" fmla="*/ 0 w 25"/>
                  <a:gd name="T25" fmla="*/ 49 h 50"/>
                  <a:gd name="T26" fmla="*/ 0 w 25"/>
                  <a:gd name="T27" fmla="*/ 47 h 50"/>
                  <a:gd name="T28" fmla="*/ 0 w 25"/>
                  <a:gd name="T29" fmla="*/ 47 h 50"/>
                  <a:gd name="T30" fmla="*/ 0 w 25"/>
                  <a:gd name="T31" fmla="*/ 45 h 50"/>
                  <a:gd name="T32" fmla="*/ 0 w 25"/>
                  <a:gd name="T33" fmla="*/ 45 h 50"/>
                  <a:gd name="T34" fmla="*/ 0 w 25"/>
                  <a:gd name="T35" fmla="*/ 44 h 50"/>
                  <a:gd name="T36" fmla="*/ 0 w 25"/>
                  <a:gd name="T37" fmla="*/ 42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0"/>
                  <a:gd name="T59" fmla="*/ 25 w 25"/>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0">
                    <a:moveTo>
                      <a:pt x="0" y="42"/>
                    </a:moveTo>
                    <a:lnTo>
                      <a:pt x="25" y="0"/>
                    </a:lnTo>
                    <a:lnTo>
                      <a:pt x="25" y="2"/>
                    </a:lnTo>
                    <a:lnTo>
                      <a:pt x="25" y="4"/>
                    </a:lnTo>
                    <a:lnTo>
                      <a:pt x="25" y="5"/>
                    </a:lnTo>
                    <a:lnTo>
                      <a:pt x="25" y="7"/>
                    </a:lnTo>
                    <a:lnTo>
                      <a:pt x="0" y="50"/>
                    </a:lnTo>
                    <a:lnTo>
                      <a:pt x="0" y="49"/>
                    </a:lnTo>
                    <a:lnTo>
                      <a:pt x="0" y="47"/>
                    </a:lnTo>
                    <a:lnTo>
                      <a:pt x="0" y="45"/>
                    </a:lnTo>
                    <a:lnTo>
                      <a:pt x="0" y="44"/>
                    </a:lnTo>
                    <a:lnTo>
                      <a:pt x="0" y="42"/>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3" name="Freeform 535"/>
              <p:cNvSpPr>
                <a:spLocks/>
              </p:cNvSpPr>
              <p:nvPr/>
            </p:nvSpPr>
            <p:spPr bwMode="auto">
              <a:xfrm>
                <a:off x="2001" y="3063"/>
                <a:ext cx="25" cy="49"/>
              </a:xfrm>
              <a:custGeom>
                <a:avLst/>
                <a:gdLst>
                  <a:gd name="T0" fmla="*/ 0 w 25"/>
                  <a:gd name="T1" fmla="*/ 43 h 49"/>
                  <a:gd name="T2" fmla="*/ 25 w 25"/>
                  <a:gd name="T3" fmla="*/ 0 h 49"/>
                  <a:gd name="T4" fmla="*/ 25 w 25"/>
                  <a:gd name="T5" fmla="*/ 1 h 49"/>
                  <a:gd name="T6" fmla="*/ 25 w 25"/>
                  <a:gd name="T7" fmla="*/ 1 h 49"/>
                  <a:gd name="T8" fmla="*/ 25 w 25"/>
                  <a:gd name="T9" fmla="*/ 3 h 49"/>
                  <a:gd name="T10" fmla="*/ 25 w 25"/>
                  <a:gd name="T11" fmla="*/ 3 h 49"/>
                  <a:gd name="T12" fmla="*/ 25 w 25"/>
                  <a:gd name="T13" fmla="*/ 5 h 49"/>
                  <a:gd name="T14" fmla="*/ 25 w 25"/>
                  <a:gd name="T15" fmla="*/ 5 h 49"/>
                  <a:gd name="T16" fmla="*/ 25 w 25"/>
                  <a:gd name="T17" fmla="*/ 6 h 49"/>
                  <a:gd name="T18" fmla="*/ 25 w 25"/>
                  <a:gd name="T19" fmla="*/ 6 h 49"/>
                  <a:gd name="T20" fmla="*/ 0 w 25"/>
                  <a:gd name="T21" fmla="*/ 49 h 49"/>
                  <a:gd name="T22" fmla="*/ 0 w 25"/>
                  <a:gd name="T23" fmla="*/ 48 h 49"/>
                  <a:gd name="T24" fmla="*/ 0 w 25"/>
                  <a:gd name="T25" fmla="*/ 48 h 49"/>
                  <a:gd name="T26" fmla="*/ 0 w 25"/>
                  <a:gd name="T27" fmla="*/ 46 h 49"/>
                  <a:gd name="T28" fmla="*/ 0 w 25"/>
                  <a:gd name="T29" fmla="*/ 46 h 49"/>
                  <a:gd name="T30" fmla="*/ 0 w 25"/>
                  <a:gd name="T31" fmla="*/ 45 h 49"/>
                  <a:gd name="T32" fmla="*/ 0 w 25"/>
                  <a:gd name="T33" fmla="*/ 45 h 49"/>
                  <a:gd name="T34" fmla="*/ 0 w 25"/>
                  <a:gd name="T35" fmla="*/ 43 h 49"/>
                  <a:gd name="T36" fmla="*/ 0 w 25"/>
                  <a:gd name="T37" fmla="*/ 43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9"/>
                  <a:gd name="T59" fmla="*/ 25 w 25"/>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9">
                    <a:moveTo>
                      <a:pt x="0" y="43"/>
                    </a:moveTo>
                    <a:lnTo>
                      <a:pt x="25" y="0"/>
                    </a:lnTo>
                    <a:lnTo>
                      <a:pt x="25" y="1"/>
                    </a:lnTo>
                    <a:lnTo>
                      <a:pt x="25" y="3"/>
                    </a:lnTo>
                    <a:lnTo>
                      <a:pt x="25" y="5"/>
                    </a:lnTo>
                    <a:lnTo>
                      <a:pt x="25" y="6"/>
                    </a:lnTo>
                    <a:lnTo>
                      <a:pt x="0" y="49"/>
                    </a:lnTo>
                    <a:lnTo>
                      <a:pt x="0" y="48"/>
                    </a:lnTo>
                    <a:lnTo>
                      <a:pt x="0" y="46"/>
                    </a:lnTo>
                    <a:lnTo>
                      <a:pt x="0" y="45"/>
                    </a:lnTo>
                    <a:lnTo>
                      <a:pt x="0" y="43"/>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4" name="Freeform 536"/>
              <p:cNvSpPr>
                <a:spLocks/>
              </p:cNvSpPr>
              <p:nvPr/>
            </p:nvSpPr>
            <p:spPr bwMode="auto">
              <a:xfrm>
                <a:off x="2001" y="3066"/>
                <a:ext cx="25" cy="50"/>
              </a:xfrm>
              <a:custGeom>
                <a:avLst/>
                <a:gdLst>
                  <a:gd name="T0" fmla="*/ 0 w 25"/>
                  <a:gd name="T1" fmla="*/ 43 h 50"/>
                  <a:gd name="T2" fmla="*/ 25 w 25"/>
                  <a:gd name="T3" fmla="*/ 0 h 50"/>
                  <a:gd name="T4" fmla="*/ 25 w 25"/>
                  <a:gd name="T5" fmla="*/ 2 h 50"/>
                  <a:gd name="T6" fmla="*/ 25 w 25"/>
                  <a:gd name="T7" fmla="*/ 2 h 50"/>
                  <a:gd name="T8" fmla="*/ 25 w 25"/>
                  <a:gd name="T9" fmla="*/ 3 h 50"/>
                  <a:gd name="T10" fmla="*/ 25 w 25"/>
                  <a:gd name="T11" fmla="*/ 3 h 50"/>
                  <a:gd name="T12" fmla="*/ 25 w 25"/>
                  <a:gd name="T13" fmla="*/ 5 h 50"/>
                  <a:gd name="T14" fmla="*/ 25 w 25"/>
                  <a:gd name="T15" fmla="*/ 5 h 50"/>
                  <a:gd name="T16" fmla="*/ 25 w 25"/>
                  <a:gd name="T17" fmla="*/ 7 h 50"/>
                  <a:gd name="T18" fmla="*/ 25 w 25"/>
                  <a:gd name="T19" fmla="*/ 7 h 50"/>
                  <a:gd name="T20" fmla="*/ 0 w 25"/>
                  <a:gd name="T21" fmla="*/ 50 h 50"/>
                  <a:gd name="T22" fmla="*/ 0 w 25"/>
                  <a:gd name="T23" fmla="*/ 48 h 50"/>
                  <a:gd name="T24" fmla="*/ 0 w 25"/>
                  <a:gd name="T25" fmla="*/ 48 h 50"/>
                  <a:gd name="T26" fmla="*/ 0 w 25"/>
                  <a:gd name="T27" fmla="*/ 46 h 50"/>
                  <a:gd name="T28" fmla="*/ 0 w 25"/>
                  <a:gd name="T29" fmla="*/ 46 h 50"/>
                  <a:gd name="T30" fmla="*/ 0 w 25"/>
                  <a:gd name="T31" fmla="*/ 45 h 50"/>
                  <a:gd name="T32" fmla="*/ 0 w 25"/>
                  <a:gd name="T33" fmla="*/ 45 h 50"/>
                  <a:gd name="T34" fmla="*/ 0 w 25"/>
                  <a:gd name="T35" fmla="*/ 43 h 50"/>
                  <a:gd name="T36" fmla="*/ 0 w 25"/>
                  <a:gd name="T37" fmla="*/ 43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0"/>
                  <a:gd name="T59" fmla="*/ 25 w 25"/>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0">
                    <a:moveTo>
                      <a:pt x="0" y="43"/>
                    </a:moveTo>
                    <a:lnTo>
                      <a:pt x="25" y="0"/>
                    </a:lnTo>
                    <a:lnTo>
                      <a:pt x="25" y="2"/>
                    </a:lnTo>
                    <a:lnTo>
                      <a:pt x="25" y="3"/>
                    </a:lnTo>
                    <a:lnTo>
                      <a:pt x="25" y="5"/>
                    </a:lnTo>
                    <a:lnTo>
                      <a:pt x="25" y="7"/>
                    </a:lnTo>
                    <a:lnTo>
                      <a:pt x="0" y="50"/>
                    </a:lnTo>
                    <a:lnTo>
                      <a:pt x="0" y="48"/>
                    </a:lnTo>
                    <a:lnTo>
                      <a:pt x="0" y="46"/>
                    </a:lnTo>
                    <a:lnTo>
                      <a:pt x="0" y="45"/>
                    </a:lnTo>
                    <a:lnTo>
                      <a:pt x="0" y="43"/>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5" name="Freeform 537"/>
              <p:cNvSpPr>
                <a:spLocks/>
              </p:cNvSpPr>
              <p:nvPr/>
            </p:nvSpPr>
            <p:spPr bwMode="auto">
              <a:xfrm>
                <a:off x="2001" y="3069"/>
                <a:ext cx="25" cy="50"/>
              </a:xfrm>
              <a:custGeom>
                <a:avLst/>
                <a:gdLst>
                  <a:gd name="T0" fmla="*/ 0 w 25"/>
                  <a:gd name="T1" fmla="*/ 43 h 50"/>
                  <a:gd name="T2" fmla="*/ 25 w 25"/>
                  <a:gd name="T3" fmla="*/ 0 h 50"/>
                  <a:gd name="T4" fmla="*/ 25 w 25"/>
                  <a:gd name="T5" fmla="*/ 2 h 50"/>
                  <a:gd name="T6" fmla="*/ 25 w 25"/>
                  <a:gd name="T7" fmla="*/ 2 h 50"/>
                  <a:gd name="T8" fmla="*/ 25 w 25"/>
                  <a:gd name="T9" fmla="*/ 4 h 50"/>
                  <a:gd name="T10" fmla="*/ 25 w 25"/>
                  <a:gd name="T11" fmla="*/ 4 h 50"/>
                  <a:gd name="T12" fmla="*/ 23 w 25"/>
                  <a:gd name="T13" fmla="*/ 5 h 50"/>
                  <a:gd name="T14" fmla="*/ 23 w 25"/>
                  <a:gd name="T15" fmla="*/ 5 h 50"/>
                  <a:gd name="T16" fmla="*/ 23 w 25"/>
                  <a:gd name="T17" fmla="*/ 7 h 50"/>
                  <a:gd name="T18" fmla="*/ 23 w 25"/>
                  <a:gd name="T19" fmla="*/ 7 h 50"/>
                  <a:gd name="T20" fmla="*/ 0 w 25"/>
                  <a:gd name="T21" fmla="*/ 50 h 50"/>
                  <a:gd name="T22" fmla="*/ 0 w 25"/>
                  <a:gd name="T23" fmla="*/ 48 h 50"/>
                  <a:gd name="T24" fmla="*/ 0 w 25"/>
                  <a:gd name="T25" fmla="*/ 48 h 50"/>
                  <a:gd name="T26" fmla="*/ 0 w 25"/>
                  <a:gd name="T27" fmla="*/ 47 h 50"/>
                  <a:gd name="T28" fmla="*/ 0 w 25"/>
                  <a:gd name="T29" fmla="*/ 47 h 50"/>
                  <a:gd name="T30" fmla="*/ 0 w 25"/>
                  <a:gd name="T31" fmla="*/ 45 h 50"/>
                  <a:gd name="T32" fmla="*/ 0 w 25"/>
                  <a:gd name="T33" fmla="*/ 45 h 50"/>
                  <a:gd name="T34" fmla="*/ 0 w 25"/>
                  <a:gd name="T35" fmla="*/ 43 h 50"/>
                  <a:gd name="T36" fmla="*/ 0 w 25"/>
                  <a:gd name="T37" fmla="*/ 43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0"/>
                  <a:gd name="T59" fmla="*/ 25 w 25"/>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0">
                    <a:moveTo>
                      <a:pt x="0" y="43"/>
                    </a:moveTo>
                    <a:lnTo>
                      <a:pt x="25" y="0"/>
                    </a:lnTo>
                    <a:lnTo>
                      <a:pt x="25" y="2"/>
                    </a:lnTo>
                    <a:lnTo>
                      <a:pt x="25" y="4"/>
                    </a:lnTo>
                    <a:lnTo>
                      <a:pt x="23" y="5"/>
                    </a:lnTo>
                    <a:lnTo>
                      <a:pt x="23" y="7"/>
                    </a:lnTo>
                    <a:lnTo>
                      <a:pt x="0" y="50"/>
                    </a:lnTo>
                    <a:lnTo>
                      <a:pt x="0" y="48"/>
                    </a:lnTo>
                    <a:lnTo>
                      <a:pt x="0" y="47"/>
                    </a:lnTo>
                    <a:lnTo>
                      <a:pt x="0" y="45"/>
                    </a:lnTo>
                    <a:lnTo>
                      <a:pt x="0" y="43"/>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6" name="Freeform 538"/>
              <p:cNvSpPr>
                <a:spLocks/>
              </p:cNvSpPr>
              <p:nvPr/>
            </p:nvSpPr>
            <p:spPr bwMode="auto">
              <a:xfrm>
                <a:off x="2001" y="3073"/>
                <a:ext cx="25" cy="49"/>
              </a:xfrm>
              <a:custGeom>
                <a:avLst/>
                <a:gdLst>
                  <a:gd name="T0" fmla="*/ 0 w 25"/>
                  <a:gd name="T1" fmla="*/ 43 h 49"/>
                  <a:gd name="T2" fmla="*/ 25 w 25"/>
                  <a:gd name="T3" fmla="*/ 0 h 49"/>
                  <a:gd name="T4" fmla="*/ 23 w 25"/>
                  <a:gd name="T5" fmla="*/ 1 h 49"/>
                  <a:gd name="T6" fmla="*/ 23 w 25"/>
                  <a:gd name="T7" fmla="*/ 1 h 49"/>
                  <a:gd name="T8" fmla="*/ 23 w 25"/>
                  <a:gd name="T9" fmla="*/ 3 h 49"/>
                  <a:gd name="T10" fmla="*/ 23 w 25"/>
                  <a:gd name="T11" fmla="*/ 3 h 49"/>
                  <a:gd name="T12" fmla="*/ 23 w 25"/>
                  <a:gd name="T13" fmla="*/ 5 h 49"/>
                  <a:gd name="T14" fmla="*/ 23 w 25"/>
                  <a:gd name="T15" fmla="*/ 5 h 49"/>
                  <a:gd name="T16" fmla="*/ 23 w 25"/>
                  <a:gd name="T17" fmla="*/ 6 h 49"/>
                  <a:gd name="T18" fmla="*/ 23 w 25"/>
                  <a:gd name="T19" fmla="*/ 6 h 49"/>
                  <a:gd name="T20" fmla="*/ 0 w 25"/>
                  <a:gd name="T21" fmla="*/ 49 h 49"/>
                  <a:gd name="T22" fmla="*/ 0 w 25"/>
                  <a:gd name="T23" fmla="*/ 48 h 49"/>
                  <a:gd name="T24" fmla="*/ 0 w 25"/>
                  <a:gd name="T25" fmla="*/ 48 h 49"/>
                  <a:gd name="T26" fmla="*/ 0 w 25"/>
                  <a:gd name="T27" fmla="*/ 46 h 49"/>
                  <a:gd name="T28" fmla="*/ 0 w 25"/>
                  <a:gd name="T29" fmla="*/ 46 h 49"/>
                  <a:gd name="T30" fmla="*/ 0 w 25"/>
                  <a:gd name="T31" fmla="*/ 44 h 49"/>
                  <a:gd name="T32" fmla="*/ 0 w 25"/>
                  <a:gd name="T33" fmla="*/ 44 h 49"/>
                  <a:gd name="T34" fmla="*/ 0 w 25"/>
                  <a:gd name="T35" fmla="*/ 43 h 49"/>
                  <a:gd name="T36" fmla="*/ 0 w 25"/>
                  <a:gd name="T37" fmla="*/ 43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9"/>
                  <a:gd name="T59" fmla="*/ 25 w 25"/>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9">
                    <a:moveTo>
                      <a:pt x="0" y="43"/>
                    </a:moveTo>
                    <a:lnTo>
                      <a:pt x="25" y="0"/>
                    </a:lnTo>
                    <a:lnTo>
                      <a:pt x="23" y="1"/>
                    </a:lnTo>
                    <a:lnTo>
                      <a:pt x="23" y="3"/>
                    </a:lnTo>
                    <a:lnTo>
                      <a:pt x="23" y="5"/>
                    </a:lnTo>
                    <a:lnTo>
                      <a:pt x="23" y="6"/>
                    </a:lnTo>
                    <a:lnTo>
                      <a:pt x="0" y="49"/>
                    </a:lnTo>
                    <a:lnTo>
                      <a:pt x="0" y="48"/>
                    </a:lnTo>
                    <a:lnTo>
                      <a:pt x="0" y="46"/>
                    </a:lnTo>
                    <a:lnTo>
                      <a:pt x="0" y="44"/>
                    </a:lnTo>
                    <a:lnTo>
                      <a:pt x="0" y="43"/>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7" name="Freeform 539"/>
              <p:cNvSpPr>
                <a:spLocks/>
              </p:cNvSpPr>
              <p:nvPr/>
            </p:nvSpPr>
            <p:spPr bwMode="auto">
              <a:xfrm>
                <a:off x="1999" y="3076"/>
                <a:ext cx="25" cy="50"/>
              </a:xfrm>
              <a:custGeom>
                <a:avLst/>
                <a:gdLst>
                  <a:gd name="T0" fmla="*/ 2 w 25"/>
                  <a:gd name="T1" fmla="*/ 43 h 50"/>
                  <a:gd name="T2" fmla="*/ 25 w 25"/>
                  <a:gd name="T3" fmla="*/ 0 h 50"/>
                  <a:gd name="T4" fmla="*/ 25 w 25"/>
                  <a:gd name="T5" fmla="*/ 2 h 50"/>
                  <a:gd name="T6" fmla="*/ 25 w 25"/>
                  <a:gd name="T7" fmla="*/ 2 h 50"/>
                  <a:gd name="T8" fmla="*/ 25 w 25"/>
                  <a:gd name="T9" fmla="*/ 2 h 50"/>
                  <a:gd name="T10" fmla="*/ 25 w 25"/>
                  <a:gd name="T11" fmla="*/ 3 h 50"/>
                  <a:gd name="T12" fmla="*/ 25 w 25"/>
                  <a:gd name="T13" fmla="*/ 3 h 50"/>
                  <a:gd name="T14" fmla="*/ 25 w 25"/>
                  <a:gd name="T15" fmla="*/ 5 h 50"/>
                  <a:gd name="T16" fmla="*/ 25 w 25"/>
                  <a:gd name="T17" fmla="*/ 5 h 50"/>
                  <a:gd name="T18" fmla="*/ 25 w 25"/>
                  <a:gd name="T19" fmla="*/ 5 h 50"/>
                  <a:gd name="T20" fmla="*/ 25 w 25"/>
                  <a:gd name="T21" fmla="*/ 7 h 50"/>
                  <a:gd name="T22" fmla="*/ 25 w 25"/>
                  <a:gd name="T23" fmla="*/ 7 h 50"/>
                  <a:gd name="T24" fmla="*/ 25 w 25"/>
                  <a:gd name="T25" fmla="*/ 7 h 50"/>
                  <a:gd name="T26" fmla="*/ 25 w 25"/>
                  <a:gd name="T27" fmla="*/ 7 h 50"/>
                  <a:gd name="T28" fmla="*/ 25 w 25"/>
                  <a:gd name="T29" fmla="*/ 7 h 50"/>
                  <a:gd name="T30" fmla="*/ 25 w 25"/>
                  <a:gd name="T31" fmla="*/ 7 h 50"/>
                  <a:gd name="T32" fmla="*/ 25 w 25"/>
                  <a:gd name="T33" fmla="*/ 7 h 50"/>
                  <a:gd name="T34" fmla="*/ 25 w 25"/>
                  <a:gd name="T35" fmla="*/ 7 h 50"/>
                  <a:gd name="T36" fmla="*/ 0 w 25"/>
                  <a:gd name="T37" fmla="*/ 50 h 50"/>
                  <a:gd name="T38" fmla="*/ 0 w 25"/>
                  <a:gd name="T39" fmla="*/ 48 h 50"/>
                  <a:gd name="T40" fmla="*/ 0 w 25"/>
                  <a:gd name="T41" fmla="*/ 48 h 50"/>
                  <a:gd name="T42" fmla="*/ 0 w 25"/>
                  <a:gd name="T43" fmla="*/ 46 h 50"/>
                  <a:gd name="T44" fmla="*/ 2 w 25"/>
                  <a:gd name="T45" fmla="*/ 46 h 50"/>
                  <a:gd name="T46" fmla="*/ 2 w 25"/>
                  <a:gd name="T47" fmla="*/ 45 h 50"/>
                  <a:gd name="T48" fmla="*/ 2 w 25"/>
                  <a:gd name="T49" fmla="*/ 45 h 50"/>
                  <a:gd name="T50" fmla="*/ 2 w 25"/>
                  <a:gd name="T51" fmla="*/ 43 h 50"/>
                  <a:gd name="T52" fmla="*/ 2 w 25"/>
                  <a:gd name="T53" fmla="*/ 43 h 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50"/>
                  <a:gd name="T83" fmla="*/ 25 w 25"/>
                  <a:gd name="T84" fmla="*/ 50 h 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50">
                    <a:moveTo>
                      <a:pt x="2" y="43"/>
                    </a:moveTo>
                    <a:lnTo>
                      <a:pt x="25" y="0"/>
                    </a:lnTo>
                    <a:lnTo>
                      <a:pt x="25" y="2"/>
                    </a:lnTo>
                    <a:lnTo>
                      <a:pt x="25" y="3"/>
                    </a:lnTo>
                    <a:lnTo>
                      <a:pt x="25" y="5"/>
                    </a:lnTo>
                    <a:lnTo>
                      <a:pt x="25" y="7"/>
                    </a:lnTo>
                    <a:lnTo>
                      <a:pt x="0" y="50"/>
                    </a:lnTo>
                    <a:lnTo>
                      <a:pt x="0" y="48"/>
                    </a:lnTo>
                    <a:lnTo>
                      <a:pt x="0" y="46"/>
                    </a:lnTo>
                    <a:lnTo>
                      <a:pt x="2" y="46"/>
                    </a:lnTo>
                    <a:lnTo>
                      <a:pt x="2" y="45"/>
                    </a:lnTo>
                    <a:lnTo>
                      <a:pt x="2" y="43"/>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8" name="Freeform 540"/>
              <p:cNvSpPr>
                <a:spLocks/>
              </p:cNvSpPr>
              <p:nvPr/>
            </p:nvSpPr>
            <p:spPr bwMode="auto">
              <a:xfrm>
                <a:off x="1999" y="3079"/>
                <a:ext cx="25" cy="50"/>
              </a:xfrm>
              <a:custGeom>
                <a:avLst/>
                <a:gdLst>
                  <a:gd name="T0" fmla="*/ 2 w 25"/>
                  <a:gd name="T1" fmla="*/ 43 h 50"/>
                  <a:gd name="T2" fmla="*/ 25 w 25"/>
                  <a:gd name="T3" fmla="*/ 0 h 50"/>
                  <a:gd name="T4" fmla="*/ 25 w 25"/>
                  <a:gd name="T5" fmla="*/ 0 h 50"/>
                  <a:gd name="T6" fmla="*/ 25 w 25"/>
                  <a:gd name="T7" fmla="*/ 2 h 50"/>
                  <a:gd name="T8" fmla="*/ 25 w 25"/>
                  <a:gd name="T9" fmla="*/ 2 h 50"/>
                  <a:gd name="T10" fmla="*/ 25 w 25"/>
                  <a:gd name="T11" fmla="*/ 2 h 50"/>
                  <a:gd name="T12" fmla="*/ 25 w 25"/>
                  <a:gd name="T13" fmla="*/ 2 h 50"/>
                  <a:gd name="T14" fmla="*/ 25 w 25"/>
                  <a:gd name="T15" fmla="*/ 2 h 50"/>
                  <a:gd name="T16" fmla="*/ 25 w 25"/>
                  <a:gd name="T17" fmla="*/ 2 h 50"/>
                  <a:gd name="T18" fmla="*/ 25 w 25"/>
                  <a:gd name="T19" fmla="*/ 2 h 50"/>
                  <a:gd name="T20" fmla="*/ 25 w 25"/>
                  <a:gd name="T21" fmla="*/ 4 h 50"/>
                  <a:gd name="T22" fmla="*/ 25 w 25"/>
                  <a:gd name="T23" fmla="*/ 4 h 50"/>
                  <a:gd name="T24" fmla="*/ 25 w 25"/>
                  <a:gd name="T25" fmla="*/ 5 h 50"/>
                  <a:gd name="T26" fmla="*/ 25 w 25"/>
                  <a:gd name="T27" fmla="*/ 5 h 50"/>
                  <a:gd name="T28" fmla="*/ 25 w 25"/>
                  <a:gd name="T29" fmla="*/ 5 h 50"/>
                  <a:gd name="T30" fmla="*/ 25 w 25"/>
                  <a:gd name="T31" fmla="*/ 7 h 50"/>
                  <a:gd name="T32" fmla="*/ 25 w 25"/>
                  <a:gd name="T33" fmla="*/ 7 h 50"/>
                  <a:gd name="T34" fmla="*/ 25 w 25"/>
                  <a:gd name="T35" fmla="*/ 9 h 50"/>
                  <a:gd name="T36" fmla="*/ 0 w 25"/>
                  <a:gd name="T37" fmla="*/ 50 h 50"/>
                  <a:gd name="T38" fmla="*/ 0 w 25"/>
                  <a:gd name="T39" fmla="*/ 48 h 50"/>
                  <a:gd name="T40" fmla="*/ 0 w 25"/>
                  <a:gd name="T41" fmla="*/ 48 h 50"/>
                  <a:gd name="T42" fmla="*/ 0 w 25"/>
                  <a:gd name="T43" fmla="*/ 47 h 50"/>
                  <a:gd name="T44" fmla="*/ 0 w 25"/>
                  <a:gd name="T45" fmla="*/ 47 h 50"/>
                  <a:gd name="T46" fmla="*/ 0 w 25"/>
                  <a:gd name="T47" fmla="*/ 45 h 50"/>
                  <a:gd name="T48" fmla="*/ 0 w 25"/>
                  <a:gd name="T49" fmla="*/ 45 h 50"/>
                  <a:gd name="T50" fmla="*/ 0 w 25"/>
                  <a:gd name="T51" fmla="*/ 43 h 50"/>
                  <a:gd name="T52" fmla="*/ 2 w 25"/>
                  <a:gd name="T53" fmla="*/ 43 h 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50"/>
                  <a:gd name="T83" fmla="*/ 25 w 25"/>
                  <a:gd name="T84" fmla="*/ 50 h 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50">
                    <a:moveTo>
                      <a:pt x="2" y="43"/>
                    </a:moveTo>
                    <a:lnTo>
                      <a:pt x="25" y="0"/>
                    </a:lnTo>
                    <a:lnTo>
                      <a:pt x="25" y="2"/>
                    </a:lnTo>
                    <a:lnTo>
                      <a:pt x="25" y="4"/>
                    </a:lnTo>
                    <a:lnTo>
                      <a:pt x="25" y="5"/>
                    </a:lnTo>
                    <a:lnTo>
                      <a:pt x="25" y="7"/>
                    </a:lnTo>
                    <a:lnTo>
                      <a:pt x="25" y="9"/>
                    </a:lnTo>
                    <a:lnTo>
                      <a:pt x="0" y="50"/>
                    </a:lnTo>
                    <a:lnTo>
                      <a:pt x="0" y="48"/>
                    </a:lnTo>
                    <a:lnTo>
                      <a:pt x="0" y="47"/>
                    </a:lnTo>
                    <a:lnTo>
                      <a:pt x="0" y="45"/>
                    </a:lnTo>
                    <a:lnTo>
                      <a:pt x="0" y="43"/>
                    </a:lnTo>
                    <a:lnTo>
                      <a:pt x="2"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39" name="Freeform 541"/>
              <p:cNvSpPr>
                <a:spLocks/>
              </p:cNvSpPr>
              <p:nvPr/>
            </p:nvSpPr>
            <p:spPr bwMode="auto">
              <a:xfrm>
                <a:off x="1999" y="3083"/>
                <a:ext cx="25" cy="48"/>
              </a:xfrm>
              <a:custGeom>
                <a:avLst/>
                <a:gdLst>
                  <a:gd name="T0" fmla="*/ 0 w 25"/>
                  <a:gd name="T1" fmla="*/ 43 h 48"/>
                  <a:gd name="T2" fmla="*/ 25 w 25"/>
                  <a:gd name="T3" fmla="*/ 0 h 48"/>
                  <a:gd name="T4" fmla="*/ 25 w 25"/>
                  <a:gd name="T5" fmla="*/ 1 h 48"/>
                  <a:gd name="T6" fmla="*/ 25 w 25"/>
                  <a:gd name="T7" fmla="*/ 1 h 48"/>
                  <a:gd name="T8" fmla="*/ 25 w 25"/>
                  <a:gd name="T9" fmla="*/ 3 h 48"/>
                  <a:gd name="T10" fmla="*/ 25 w 25"/>
                  <a:gd name="T11" fmla="*/ 5 h 48"/>
                  <a:gd name="T12" fmla="*/ 25 w 25"/>
                  <a:gd name="T13" fmla="*/ 5 h 48"/>
                  <a:gd name="T14" fmla="*/ 25 w 25"/>
                  <a:gd name="T15" fmla="*/ 6 h 48"/>
                  <a:gd name="T16" fmla="*/ 25 w 25"/>
                  <a:gd name="T17" fmla="*/ 6 h 48"/>
                  <a:gd name="T18" fmla="*/ 25 w 25"/>
                  <a:gd name="T19" fmla="*/ 8 h 48"/>
                  <a:gd name="T20" fmla="*/ 0 w 25"/>
                  <a:gd name="T21" fmla="*/ 48 h 48"/>
                  <a:gd name="T22" fmla="*/ 0 w 25"/>
                  <a:gd name="T23" fmla="*/ 48 h 48"/>
                  <a:gd name="T24" fmla="*/ 0 w 25"/>
                  <a:gd name="T25" fmla="*/ 48 h 48"/>
                  <a:gd name="T26" fmla="*/ 0 w 25"/>
                  <a:gd name="T27" fmla="*/ 46 h 48"/>
                  <a:gd name="T28" fmla="*/ 0 w 25"/>
                  <a:gd name="T29" fmla="*/ 46 h 48"/>
                  <a:gd name="T30" fmla="*/ 0 w 25"/>
                  <a:gd name="T31" fmla="*/ 44 h 48"/>
                  <a:gd name="T32" fmla="*/ 0 w 25"/>
                  <a:gd name="T33" fmla="*/ 44 h 48"/>
                  <a:gd name="T34" fmla="*/ 0 w 25"/>
                  <a:gd name="T35" fmla="*/ 43 h 48"/>
                  <a:gd name="T36" fmla="*/ 0 w 25"/>
                  <a:gd name="T37" fmla="*/ 43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8"/>
                  <a:gd name="T59" fmla="*/ 25 w 25"/>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8">
                    <a:moveTo>
                      <a:pt x="0" y="43"/>
                    </a:moveTo>
                    <a:lnTo>
                      <a:pt x="25" y="0"/>
                    </a:lnTo>
                    <a:lnTo>
                      <a:pt x="25" y="1"/>
                    </a:lnTo>
                    <a:lnTo>
                      <a:pt x="25" y="3"/>
                    </a:lnTo>
                    <a:lnTo>
                      <a:pt x="25" y="5"/>
                    </a:lnTo>
                    <a:lnTo>
                      <a:pt x="25" y="6"/>
                    </a:lnTo>
                    <a:lnTo>
                      <a:pt x="25" y="8"/>
                    </a:lnTo>
                    <a:lnTo>
                      <a:pt x="0" y="48"/>
                    </a:lnTo>
                    <a:lnTo>
                      <a:pt x="0" y="46"/>
                    </a:lnTo>
                    <a:lnTo>
                      <a:pt x="0" y="44"/>
                    </a:lnTo>
                    <a:lnTo>
                      <a:pt x="0"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0" name="Freeform 542"/>
              <p:cNvSpPr>
                <a:spLocks/>
              </p:cNvSpPr>
              <p:nvPr/>
            </p:nvSpPr>
            <p:spPr bwMode="auto">
              <a:xfrm>
                <a:off x="1999" y="3088"/>
                <a:ext cx="25" cy="46"/>
              </a:xfrm>
              <a:custGeom>
                <a:avLst/>
                <a:gdLst>
                  <a:gd name="T0" fmla="*/ 0 w 25"/>
                  <a:gd name="T1" fmla="*/ 41 h 46"/>
                  <a:gd name="T2" fmla="*/ 25 w 25"/>
                  <a:gd name="T3" fmla="*/ 0 h 46"/>
                  <a:gd name="T4" fmla="*/ 25 w 25"/>
                  <a:gd name="T5" fmla="*/ 0 h 46"/>
                  <a:gd name="T6" fmla="*/ 25 w 25"/>
                  <a:gd name="T7" fmla="*/ 1 h 46"/>
                  <a:gd name="T8" fmla="*/ 25 w 25"/>
                  <a:gd name="T9" fmla="*/ 1 h 46"/>
                  <a:gd name="T10" fmla="*/ 25 w 25"/>
                  <a:gd name="T11" fmla="*/ 3 h 46"/>
                  <a:gd name="T12" fmla="*/ 25 w 25"/>
                  <a:gd name="T13" fmla="*/ 3 h 46"/>
                  <a:gd name="T14" fmla="*/ 24 w 25"/>
                  <a:gd name="T15" fmla="*/ 5 h 46"/>
                  <a:gd name="T16" fmla="*/ 24 w 25"/>
                  <a:gd name="T17" fmla="*/ 5 h 46"/>
                  <a:gd name="T18" fmla="*/ 24 w 25"/>
                  <a:gd name="T19" fmla="*/ 6 h 46"/>
                  <a:gd name="T20" fmla="*/ 0 w 25"/>
                  <a:gd name="T21" fmla="*/ 46 h 46"/>
                  <a:gd name="T22" fmla="*/ 0 w 25"/>
                  <a:gd name="T23" fmla="*/ 46 h 46"/>
                  <a:gd name="T24" fmla="*/ 0 w 25"/>
                  <a:gd name="T25" fmla="*/ 44 h 46"/>
                  <a:gd name="T26" fmla="*/ 0 w 25"/>
                  <a:gd name="T27" fmla="*/ 44 h 46"/>
                  <a:gd name="T28" fmla="*/ 0 w 25"/>
                  <a:gd name="T29" fmla="*/ 43 h 46"/>
                  <a:gd name="T30" fmla="*/ 0 w 25"/>
                  <a:gd name="T31" fmla="*/ 43 h 46"/>
                  <a:gd name="T32" fmla="*/ 0 w 25"/>
                  <a:gd name="T33" fmla="*/ 43 h 46"/>
                  <a:gd name="T34" fmla="*/ 0 w 25"/>
                  <a:gd name="T35" fmla="*/ 41 h 46"/>
                  <a:gd name="T36" fmla="*/ 0 w 25"/>
                  <a:gd name="T37" fmla="*/ 4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6"/>
                  <a:gd name="T59" fmla="*/ 25 w 2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6">
                    <a:moveTo>
                      <a:pt x="0" y="41"/>
                    </a:moveTo>
                    <a:lnTo>
                      <a:pt x="25" y="0"/>
                    </a:lnTo>
                    <a:lnTo>
                      <a:pt x="25" y="1"/>
                    </a:lnTo>
                    <a:lnTo>
                      <a:pt x="25" y="3"/>
                    </a:lnTo>
                    <a:lnTo>
                      <a:pt x="24" y="5"/>
                    </a:lnTo>
                    <a:lnTo>
                      <a:pt x="24" y="6"/>
                    </a:lnTo>
                    <a:lnTo>
                      <a:pt x="0" y="46"/>
                    </a:lnTo>
                    <a:lnTo>
                      <a:pt x="0" y="44"/>
                    </a:lnTo>
                    <a:lnTo>
                      <a:pt x="0" y="43"/>
                    </a:lnTo>
                    <a:lnTo>
                      <a:pt x="0" y="4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1" name="Freeform 543"/>
              <p:cNvSpPr>
                <a:spLocks/>
              </p:cNvSpPr>
              <p:nvPr/>
            </p:nvSpPr>
            <p:spPr bwMode="auto">
              <a:xfrm>
                <a:off x="1999" y="3091"/>
                <a:ext cx="25" cy="46"/>
              </a:xfrm>
              <a:custGeom>
                <a:avLst/>
                <a:gdLst>
                  <a:gd name="T0" fmla="*/ 0 w 25"/>
                  <a:gd name="T1" fmla="*/ 40 h 46"/>
                  <a:gd name="T2" fmla="*/ 25 w 25"/>
                  <a:gd name="T3" fmla="*/ 0 h 46"/>
                  <a:gd name="T4" fmla="*/ 25 w 25"/>
                  <a:gd name="T5" fmla="*/ 0 h 46"/>
                  <a:gd name="T6" fmla="*/ 24 w 25"/>
                  <a:gd name="T7" fmla="*/ 2 h 46"/>
                  <a:gd name="T8" fmla="*/ 24 w 25"/>
                  <a:gd name="T9" fmla="*/ 2 h 46"/>
                  <a:gd name="T10" fmla="*/ 24 w 25"/>
                  <a:gd name="T11" fmla="*/ 3 h 46"/>
                  <a:gd name="T12" fmla="*/ 24 w 25"/>
                  <a:gd name="T13" fmla="*/ 3 h 46"/>
                  <a:gd name="T14" fmla="*/ 24 w 25"/>
                  <a:gd name="T15" fmla="*/ 5 h 46"/>
                  <a:gd name="T16" fmla="*/ 24 w 25"/>
                  <a:gd name="T17" fmla="*/ 5 h 46"/>
                  <a:gd name="T18" fmla="*/ 24 w 25"/>
                  <a:gd name="T19" fmla="*/ 7 h 46"/>
                  <a:gd name="T20" fmla="*/ 0 w 25"/>
                  <a:gd name="T21" fmla="*/ 46 h 46"/>
                  <a:gd name="T22" fmla="*/ 0 w 25"/>
                  <a:gd name="T23" fmla="*/ 46 h 46"/>
                  <a:gd name="T24" fmla="*/ 0 w 25"/>
                  <a:gd name="T25" fmla="*/ 45 h 46"/>
                  <a:gd name="T26" fmla="*/ 0 w 25"/>
                  <a:gd name="T27" fmla="*/ 45 h 46"/>
                  <a:gd name="T28" fmla="*/ 0 w 25"/>
                  <a:gd name="T29" fmla="*/ 43 h 46"/>
                  <a:gd name="T30" fmla="*/ 0 w 25"/>
                  <a:gd name="T31" fmla="*/ 43 h 46"/>
                  <a:gd name="T32" fmla="*/ 0 w 25"/>
                  <a:gd name="T33" fmla="*/ 41 h 46"/>
                  <a:gd name="T34" fmla="*/ 0 w 25"/>
                  <a:gd name="T35" fmla="*/ 41 h 46"/>
                  <a:gd name="T36" fmla="*/ 0 w 25"/>
                  <a:gd name="T37" fmla="*/ 4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6"/>
                  <a:gd name="T59" fmla="*/ 25 w 2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6">
                    <a:moveTo>
                      <a:pt x="0" y="40"/>
                    </a:moveTo>
                    <a:lnTo>
                      <a:pt x="25" y="0"/>
                    </a:lnTo>
                    <a:lnTo>
                      <a:pt x="24" y="2"/>
                    </a:lnTo>
                    <a:lnTo>
                      <a:pt x="24" y="3"/>
                    </a:lnTo>
                    <a:lnTo>
                      <a:pt x="24" y="5"/>
                    </a:lnTo>
                    <a:lnTo>
                      <a:pt x="24" y="7"/>
                    </a:lnTo>
                    <a:lnTo>
                      <a:pt x="0" y="46"/>
                    </a:lnTo>
                    <a:lnTo>
                      <a:pt x="0" y="45"/>
                    </a:lnTo>
                    <a:lnTo>
                      <a:pt x="0" y="43"/>
                    </a:lnTo>
                    <a:lnTo>
                      <a:pt x="0" y="41"/>
                    </a:lnTo>
                    <a:lnTo>
                      <a:pt x="0" y="4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2" name="Freeform 544"/>
              <p:cNvSpPr>
                <a:spLocks/>
              </p:cNvSpPr>
              <p:nvPr/>
            </p:nvSpPr>
            <p:spPr bwMode="auto">
              <a:xfrm>
                <a:off x="1999" y="3094"/>
                <a:ext cx="24" cy="47"/>
              </a:xfrm>
              <a:custGeom>
                <a:avLst/>
                <a:gdLst>
                  <a:gd name="T0" fmla="*/ 0 w 24"/>
                  <a:gd name="T1" fmla="*/ 40 h 47"/>
                  <a:gd name="T2" fmla="*/ 24 w 24"/>
                  <a:gd name="T3" fmla="*/ 0 h 47"/>
                  <a:gd name="T4" fmla="*/ 24 w 24"/>
                  <a:gd name="T5" fmla="*/ 0 h 47"/>
                  <a:gd name="T6" fmla="*/ 24 w 24"/>
                  <a:gd name="T7" fmla="*/ 2 h 47"/>
                  <a:gd name="T8" fmla="*/ 24 w 24"/>
                  <a:gd name="T9" fmla="*/ 2 h 47"/>
                  <a:gd name="T10" fmla="*/ 24 w 24"/>
                  <a:gd name="T11" fmla="*/ 4 h 47"/>
                  <a:gd name="T12" fmla="*/ 24 w 24"/>
                  <a:gd name="T13" fmla="*/ 4 h 47"/>
                  <a:gd name="T14" fmla="*/ 24 w 24"/>
                  <a:gd name="T15" fmla="*/ 5 h 47"/>
                  <a:gd name="T16" fmla="*/ 24 w 24"/>
                  <a:gd name="T17" fmla="*/ 5 h 47"/>
                  <a:gd name="T18" fmla="*/ 24 w 24"/>
                  <a:gd name="T19" fmla="*/ 7 h 47"/>
                  <a:gd name="T20" fmla="*/ 0 w 24"/>
                  <a:gd name="T21" fmla="*/ 47 h 47"/>
                  <a:gd name="T22" fmla="*/ 0 w 24"/>
                  <a:gd name="T23" fmla="*/ 47 h 47"/>
                  <a:gd name="T24" fmla="*/ 0 w 24"/>
                  <a:gd name="T25" fmla="*/ 45 h 47"/>
                  <a:gd name="T26" fmla="*/ 0 w 24"/>
                  <a:gd name="T27" fmla="*/ 45 h 47"/>
                  <a:gd name="T28" fmla="*/ 0 w 24"/>
                  <a:gd name="T29" fmla="*/ 43 h 47"/>
                  <a:gd name="T30" fmla="*/ 0 w 24"/>
                  <a:gd name="T31" fmla="*/ 43 h 47"/>
                  <a:gd name="T32" fmla="*/ 0 w 24"/>
                  <a:gd name="T33" fmla="*/ 42 h 47"/>
                  <a:gd name="T34" fmla="*/ 0 w 24"/>
                  <a:gd name="T35" fmla="*/ 42 h 47"/>
                  <a:gd name="T36" fmla="*/ 0 w 24"/>
                  <a:gd name="T37" fmla="*/ 4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7"/>
                  <a:gd name="T59" fmla="*/ 24 w 24"/>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7">
                    <a:moveTo>
                      <a:pt x="0" y="40"/>
                    </a:moveTo>
                    <a:lnTo>
                      <a:pt x="24" y="0"/>
                    </a:lnTo>
                    <a:lnTo>
                      <a:pt x="24" y="2"/>
                    </a:lnTo>
                    <a:lnTo>
                      <a:pt x="24" y="4"/>
                    </a:lnTo>
                    <a:lnTo>
                      <a:pt x="24" y="5"/>
                    </a:lnTo>
                    <a:lnTo>
                      <a:pt x="24" y="7"/>
                    </a:lnTo>
                    <a:lnTo>
                      <a:pt x="0" y="47"/>
                    </a:lnTo>
                    <a:lnTo>
                      <a:pt x="0" y="45"/>
                    </a:lnTo>
                    <a:lnTo>
                      <a:pt x="0" y="43"/>
                    </a:lnTo>
                    <a:lnTo>
                      <a:pt x="0" y="42"/>
                    </a:lnTo>
                    <a:lnTo>
                      <a:pt x="0" y="4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3" name="Freeform 545"/>
              <p:cNvSpPr>
                <a:spLocks/>
              </p:cNvSpPr>
              <p:nvPr/>
            </p:nvSpPr>
            <p:spPr bwMode="auto">
              <a:xfrm>
                <a:off x="1999" y="3098"/>
                <a:ext cx="24" cy="46"/>
              </a:xfrm>
              <a:custGeom>
                <a:avLst/>
                <a:gdLst>
                  <a:gd name="T0" fmla="*/ 0 w 24"/>
                  <a:gd name="T1" fmla="*/ 39 h 46"/>
                  <a:gd name="T2" fmla="*/ 24 w 24"/>
                  <a:gd name="T3" fmla="*/ 0 h 46"/>
                  <a:gd name="T4" fmla="*/ 24 w 24"/>
                  <a:gd name="T5" fmla="*/ 0 h 46"/>
                  <a:gd name="T6" fmla="*/ 24 w 24"/>
                  <a:gd name="T7" fmla="*/ 1 h 46"/>
                  <a:gd name="T8" fmla="*/ 24 w 24"/>
                  <a:gd name="T9" fmla="*/ 1 h 46"/>
                  <a:gd name="T10" fmla="*/ 24 w 24"/>
                  <a:gd name="T11" fmla="*/ 3 h 46"/>
                  <a:gd name="T12" fmla="*/ 24 w 24"/>
                  <a:gd name="T13" fmla="*/ 3 h 46"/>
                  <a:gd name="T14" fmla="*/ 24 w 24"/>
                  <a:gd name="T15" fmla="*/ 5 h 46"/>
                  <a:gd name="T16" fmla="*/ 24 w 24"/>
                  <a:gd name="T17" fmla="*/ 5 h 46"/>
                  <a:gd name="T18" fmla="*/ 24 w 24"/>
                  <a:gd name="T19" fmla="*/ 6 h 46"/>
                  <a:gd name="T20" fmla="*/ 0 w 24"/>
                  <a:gd name="T21" fmla="*/ 46 h 46"/>
                  <a:gd name="T22" fmla="*/ 0 w 24"/>
                  <a:gd name="T23" fmla="*/ 46 h 46"/>
                  <a:gd name="T24" fmla="*/ 0 w 24"/>
                  <a:gd name="T25" fmla="*/ 44 h 46"/>
                  <a:gd name="T26" fmla="*/ 0 w 24"/>
                  <a:gd name="T27" fmla="*/ 44 h 46"/>
                  <a:gd name="T28" fmla="*/ 0 w 24"/>
                  <a:gd name="T29" fmla="*/ 43 h 46"/>
                  <a:gd name="T30" fmla="*/ 0 w 24"/>
                  <a:gd name="T31" fmla="*/ 43 h 46"/>
                  <a:gd name="T32" fmla="*/ 0 w 24"/>
                  <a:gd name="T33" fmla="*/ 41 h 46"/>
                  <a:gd name="T34" fmla="*/ 0 w 24"/>
                  <a:gd name="T35" fmla="*/ 41 h 46"/>
                  <a:gd name="T36" fmla="*/ 0 w 24"/>
                  <a:gd name="T37" fmla="*/ 39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6"/>
                  <a:gd name="T59" fmla="*/ 24 w 24"/>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6">
                    <a:moveTo>
                      <a:pt x="0" y="39"/>
                    </a:moveTo>
                    <a:lnTo>
                      <a:pt x="24" y="0"/>
                    </a:lnTo>
                    <a:lnTo>
                      <a:pt x="24" y="1"/>
                    </a:lnTo>
                    <a:lnTo>
                      <a:pt x="24" y="3"/>
                    </a:lnTo>
                    <a:lnTo>
                      <a:pt x="24" y="5"/>
                    </a:lnTo>
                    <a:lnTo>
                      <a:pt x="24" y="6"/>
                    </a:lnTo>
                    <a:lnTo>
                      <a:pt x="0" y="46"/>
                    </a:lnTo>
                    <a:lnTo>
                      <a:pt x="0" y="44"/>
                    </a:lnTo>
                    <a:lnTo>
                      <a:pt x="0" y="43"/>
                    </a:lnTo>
                    <a:lnTo>
                      <a:pt x="0" y="41"/>
                    </a:lnTo>
                    <a:lnTo>
                      <a:pt x="0" y="39"/>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4" name="Freeform 546"/>
              <p:cNvSpPr>
                <a:spLocks/>
              </p:cNvSpPr>
              <p:nvPr/>
            </p:nvSpPr>
            <p:spPr bwMode="auto">
              <a:xfrm>
                <a:off x="1999" y="3101"/>
                <a:ext cx="24" cy="46"/>
              </a:xfrm>
              <a:custGeom>
                <a:avLst/>
                <a:gdLst>
                  <a:gd name="T0" fmla="*/ 0 w 24"/>
                  <a:gd name="T1" fmla="*/ 40 h 46"/>
                  <a:gd name="T2" fmla="*/ 24 w 24"/>
                  <a:gd name="T3" fmla="*/ 0 h 46"/>
                  <a:gd name="T4" fmla="*/ 24 w 24"/>
                  <a:gd name="T5" fmla="*/ 0 h 46"/>
                  <a:gd name="T6" fmla="*/ 24 w 24"/>
                  <a:gd name="T7" fmla="*/ 2 h 46"/>
                  <a:gd name="T8" fmla="*/ 24 w 24"/>
                  <a:gd name="T9" fmla="*/ 2 h 46"/>
                  <a:gd name="T10" fmla="*/ 24 w 24"/>
                  <a:gd name="T11" fmla="*/ 3 h 46"/>
                  <a:gd name="T12" fmla="*/ 24 w 24"/>
                  <a:gd name="T13" fmla="*/ 5 h 46"/>
                  <a:gd name="T14" fmla="*/ 24 w 24"/>
                  <a:gd name="T15" fmla="*/ 5 h 46"/>
                  <a:gd name="T16" fmla="*/ 24 w 24"/>
                  <a:gd name="T17" fmla="*/ 7 h 46"/>
                  <a:gd name="T18" fmla="*/ 24 w 24"/>
                  <a:gd name="T19" fmla="*/ 7 h 46"/>
                  <a:gd name="T20" fmla="*/ 0 w 24"/>
                  <a:gd name="T21" fmla="*/ 46 h 46"/>
                  <a:gd name="T22" fmla="*/ 0 w 24"/>
                  <a:gd name="T23" fmla="*/ 45 h 46"/>
                  <a:gd name="T24" fmla="*/ 0 w 24"/>
                  <a:gd name="T25" fmla="*/ 45 h 46"/>
                  <a:gd name="T26" fmla="*/ 0 w 24"/>
                  <a:gd name="T27" fmla="*/ 43 h 46"/>
                  <a:gd name="T28" fmla="*/ 0 w 24"/>
                  <a:gd name="T29" fmla="*/ 43 h 46"/>
                  <a:gd name="T30" fmla="*/ 0 w 24"/>
                  <a:gd name="T31" fmla="*/ 43 h 46"/>
                  <a:gd name="T32" fmla="*/ 0 w 24"/>
                  <a:gd name="T33" fmla="*/ 41 h 46"/>
                  <a:gd name="T34" fmla="*/ 0 w 24"/>
                  <a:gd name="T35" fmla="*/ 41 h 46"/>
                  <a:gd name="T36" fmla="*/ 0 w 24"/>
                  <a:gd name="T37" fmla="*/ 4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6"/>
                  <a:gd name="T59" fmla="*/ 24 w 24"/>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6">
                    <a:moveTo>
                      <a:pt x="0" y="40"/>
                    </a:moveTo>
                    <a:lnTo>
                      <a:pt x="24" y="0"/>
                    </a:lnTo>
                    <a:lnTo>
                      <a:pt x="24" y="2"/>
                    </a:lnTo>
                    <a:lnTo>
                      <a:pt x="24" y="3"/>
                    </a:lnTo>
                    <a:lnTo>
                      <a:pt x="24" y="5"/>
                    </a:lnTo>
                    <a:lnTo>
                      <a:pt x="24" y="7"/>
                    </a:lnTo>
                    <a:lnTo>
                      <a:pt x="0" y="46"/>
                    </a:lnTo>
                    <a:lnTo>
                      <a:pt x="0" y="45"/>
                    </a:lnTo>
                    <a:lnTo>
                      <a:pt x="0" y="43"/>
                    </a:lnTo>
                    <a:lnTo>
                      <a:pt x="0" y="41"/>
                    </a:lnTo>
                    <a:lnTo>
                      <a:pt x="0" y="4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5" name="Freeform 547"/>
              <p:cNvSpPr>
                <a:spLocks/>
              </p:cNvSpPr>
              <p:nvPr/>
            </p:nvSpPr>
            <p:spPr bwMode="auto">
              <a:xfrm>
                <a:off x="1999" y="3104"/>
                <a:ext cx="24" cy="47"/>
              </a:xfrm>
              <a:custGeom>
                <a:avLst/>
                <a:gdLst>
                  <a:gd name="T0" fmla="*/ 0 w 24"/>
                  <a:gd name="T1" fmla="*/ 40 h 47"/>
                  <a:gd name="T2" fmla="*/ 24 w 24"/>
                  <a:gd name="T3" fmla="*/ 0 h 47"/>
                  <a:gd name="T4" fmla="*/ 24 w 24"/>
                  <a:gd name="T5" fmla="*/ 2 h 47"/>
                  <a:gd name="T6" fmla="*/ 24 w 24"/>
                  <a:gd name="T7" fmla="*/ 2 h 47"/>
                  <a:gd name="T8" fmla="*/ 24 w 24"/>
                  <a:gd name="T9" fmla="*/ 4 h 47"/>
                  <a:gd name="T10" fmla="*/ 24 w 24"/>
                  <a:gd name="T11" fmla="*/ 4 h 47"/>
                  <a:gd name="T12" fmla="*/ 24 w 24"/>
                  <a:gd name="T13" fmla="*/ 5 h 47"/>
                  <a:gd name="T14" fmla="*/ 24 w 24"/>
                  <a:gd name="T15" fmla="*/ 5 h 47"/>
                  <a:gd name="T16" fmla="*/ 22 w 24"/>
                  <a:gd name="T17" fmla="*/ 7 h 47"/>
                  <a:gd name="T18" fmla="*/ 22 w 24"/>
                  <a:gd name="T19" fmla="*/ 7 h 47"/>
                  <a:gd name="T20" fmla="*/ 0 w 24"/>
                  <a:gd name="T21" fmla="*/ 47 h 47"/>
                  <a:gd name="T22" fmla="*/ 0 w 24"/>
                  <a:gd name="T23" fmla="*/ 45 h 47"/>
                  <a:gd name="T24" fmla="*/ 0 w 24"/>
                  <a:gd name="T25" fmla="*/ 45 h 47"/>
                  <a:gd name="T26" fmla="*/ 0 w 24"/>
                  <a:gd name="T27" fmla="*/ 43 h 47"/>
                  <a:gd name="T28" fmla="*/ 0 w 24"/>
                  <a:gd name="T29" fmla="*/ 43 h 47"/>
                  <a:gd name="T30" fmla="*/ 0 w 24"/>
                  <a:gd name="T31" fmla="*/ 42 h 47"/>
                  <a:gd name="T32" fmla="*/ 0 w 24"/>
                  <a:gd name="T33" fmla="*/ 42 h 47"/>
                  <a:gd name="T34" fmla="*/ 0 w 24"/>
                  <a:gd name="T35" fmla="*/ 40 h 47"/>
                  <a:gd name="T36" fmla="*/ 0 w 24"/>
                  <a:gd name="T37" fmla="*/ 4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7"/>
                  <a:gd name="T59" fmla="*/ 24 w 24"/>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7">
                    <a:moveTo>
                      <a:pt x="0" y="40"/>
                    </a:moveTo>
                    <a:lnTo>
                      <a:pt x="24" y="0"/>
                    </a:lnTo>
                    <a:lnTo>
                      <a:pt x="24" y="2"/>
                    </a:lnTo>
                    <a:lnTo>
                      <a:pt x="24" y="4"/>
                    </a:lnTo>
                    <a:lnTo>
                      <a:pt x="24" y="5"/>
                    </a:lnTo>
                    <a:lnTo>
                      <a:pt x="22" y="7"/>
                    </a:lnTo>
                    <a:lnTo>
                      <a:pt x="0" y="47"/>
                    </a:lnTo>
                    <a:lnTo>
                      <a:pt x="0" y="45"/>
                    </a:lnTo>
                    <a:lnTo>
                      <a:pt x="0" y="43"/>
                    </a:lnTo>
                    <a:lnTo>
                      <a:pt x="0" y="42"/>
                    </a:lnTo>
                    <a:lnTo>
                      <a:pt x="0" y="4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6" name="Freeform 548"/>
              <p:cNvSpPr>
                <a:spLocks/>
              </p:cNvSpPr>
              <p:nvPr/>
            </p:nvSpPr>
            <p:spPr bwMode="auto">
              <a:xfrm>
                <a:off x="1999" y="3108"/>
                <a:ext cx="24" cy="44"/>
              </a:xfrm>
              <a:custGeom>
                <a:avLst/>
                <a:gdLst>
                  <a:gd name="T0" fmla="*/ 0 w 24"/>
                  <a:gd name="T1" fmla="*/ 39 h 44"/>
                  <a:gd name="T2" fmla="*/ 24 w 24"/>
                  <a:gd name="T3" fmla="*/ 0 h 44"/>
                  <a:gd name="T4" fmla="*/ 24 w 24"/>
                  <a:gd name="T5" fmla="*/ 1 h 44"/>
                  <a:gd name="T6" fmla="*/ 24 w 24"/>
                  <a:gd name="T7" fmla="*/ 1 h 44"/>
                  <a:gd name="T8" fmla="*/ 22 w 24"/>
                  <a:gd name="T9" fmla="*/ 3 h 44"/>
                  <a:gd name="T10" fmla="*/ 22 w 24"/>
                  <a:gd name="T11" fmla="*/ 3 h 44"/>
                  <a:gd name="T12" fmla="*/ 22 w 24"/>
                  <a:gd name="T13" fmla="*/ 4 h 44"/>
                  <a:gd name="T14" fmla="*/ 22 w 24"/>
                  <a:gd name="T15" fmla="*/ 4 h 44"/>
                  <a:gd name="T16" fmla="*/ 22 w 24"/>
                  <a:gd name="T17" fmla="*/ 6 h 44"/>
                  <a:gd name="T18" fmla="*/ 22 w 24"/>
                  <a:gd name="T19" fmla="*/ 6 h 44"/>
                  <a:gd name="T20" fmla="*/ 0 w 24"/>
                  <a:gd name="T21" fmla="*/ 44 h 44"/>
                  <a:gd name="T22" fmla="*/ 0 w 24"/>
                  <a:gd name="T23" fmla="*/ 44 h 44"/>
                  <a:gd name="T24" fmla="*/ 0 w 24"/>
                  <a:gd name="T25" fmla="*/ 44 h 44"/>
                  <a:gd name="T26" fmla="*/ 0 w 24"/>
                  <a:gd name="T27" fmla="*/ 43 h 44"/>
                  <a:gd name="T28" fmla="*/ 0 w 24"/>
                  <a:gd name="T29" fmla="*/ 43 h 44"/>
                  <a:gd name="T30" fmla="*/ 0 w 24"/>
                  <a:gd name="T31" fmla="*/ 41 h 44"/>
                  <a:gd name="T32" fmla="*/ 0 w 24"/>
                  <a:gd name="T33" fmla="*/ 41 h 44"/>
                  <a:gd name="T34" fmla="*/ 0 w 24"/>
                  <a:gd name="T35" fmla="*/ 39 h 44"/>
                  <a:gd name="T36" fmla="*/ 0 w 24"/>
                  <a:gd name="T37" fmla="*/ 39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4"/>
                  <a:gd name="T59" fmla="*/ 24 w 2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4">
                    <a:moveTo>
                      <a:pt x="0" y="39"/>
                    </a:moveTo>
                    <a:lnTo>
                      <a:pt x="24" y="0"/>
                    </a:lnTo>
                    <a:lnTo>
                      <a:pt x="24" y="1"/>
                    </a:lnTo>
                    <a:lnTo>
                      <a:pt x="22" y="3"/>
                    </a:lnTo>
                    <a:lnTo>
                      <a:pt x="22" y="4"/>
                    </a:lnTo>
                    <a:lnTo>
                      <a:pt x="22" y="6"/>
                    </a:lnTo>
                    <a:lnTo>
                      <a:pt x="0" y="44"/>
                    </a:lnTo>
                    <a:lnTo>
                      <a:pt x="0" y="43"/>
                    </a:lnTo>
                    <a:lnTo>
                      <a:pt x="0" y="41"/>
                    </a:lnTo>
                    <a:lnTo>
                      <a:pt x="0" y="39"/>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7" name="Freeform 549"/>
              <p:cNvSpPr>
                <a:spLocks/>
              </p:cNvSpPr>
              <p:nvPr/>
            </p:nvSpPr>
            <p:spPr bwMode="auto">
              <a:xfrm>
                <a:off x="1999" y="3111"/>
                <a:ext cx="22" cy="45"/>
              </a:xfrm>
              <a:custGeom>
                <a:avLst/>
                <a:gdLst>
                  <a:gd name="T0" fmla="*/ 0 w 22"/>
                  <a:gd name="T1" fmla="*/ 40 h 45"/>
                  <a:gd name="T2" fmla="*/ 22 w 22"/>
                  <a:gd name="T3" fmla="*/ 0 h 45"/>
                  <a:gd name="T4" fmla="*/ 22 w 22"/>
                  <a:gd name="T5" fmla="*/ 1 h 45"/>
                  <a:gd name="T6" fmla="*/ 22 w 22"/>
                  <a:gd name="T7" fmla="*/ 1 h 45"/>
                  <a:gd name="T8" fmla="*/ 22 w 22"/>
                  <a:gd name="T9" fmla="*/ 3 h 45"/>
                  <a:gd name="T10" fmla="*/ 22 w 22"/>
                  <a:gd name="T11" fmla="*/ 3 h 45"/>
                  <a:gd name="T12" fmla="*/ 22 w 22"/>
                  <a:gd name="T13" fmla="*/ 5 h 45"/>
                  <a:gd name="T14" fmla="*/ 22 w 22"/>
                  <a:gd name="T15" fmla="*/ 5 h 45"/>
                  <a:gd name="T16" fmla="*/ 22 w 22"/>
                  <a:gd name="T17" fmla="*/ 6 h 45"/>
                  <a:gd name="T18" fmla="*/ 22 w 22"/>
                  <a:gd name="T19" fmla="*/ 6 h 45"/>
                  <a:gd name="T20" fmla="*/ 0 w 22"/>
                  <a:gd name="T21" fmla="*/ 45 h 45"/>
                  <a:gd name="T22" fmla="*/ 0 w 22"/>
                  <a:gd name="T23" fmla="*/ 45 h 45"/>
                  <a:gd name="T24" fmla="*/ 0 w 22"/>
                  <a:gd name="T25" fmla="*/ 43 h 45"/>
                  <a:gd name="T26" fmla="*/ 0 w 22"/>
                  <a:gd name="T27" fmla="*/ 43 h 45"/>
                  <a:gd name="T28" fmla="*/ 0 w 22"/>
                  <a:gd name="T29" fmla="*/ 41 h 45"/>
                  <a:gd name="T30" fmla="*/ 0 w 22"/>
                  <a:gd name="T31" fmla="*/ 41 h 45"/>
                  <a:gd name="T32" fmla="*/ 0 w 22"/>
                  <a:gd name="T33" fmla="*/ 41 h 45"/>
                  <a:gd name="T34" fmla="*/ 0 w 22"/>
                  <a:gd name="T35" fmla="*/ 40 h 45"/>
                  <a:gd name="T36" fmla="*/ 0 w 22"/>
                  <a:gd name="T37" fmla="*/ 4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5"/>
                  <a:gd name="T59" fmla="*/ 22 w 22"/>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5">
                    <a:moveTo>
                      <a:pt x="0" y="40"/>
                    </a:moveTo>
                    <a:lnTo>
                      <a:pt x="22" y="0"/>
                    </a:lnTo>
                    <a:lnTo>
                      <a:pt x="22" y="1"/>
                    </a:lnTo>
                    <a:lnTo>
                      <a:pt x="22" y="3"/>
                    </a:lnTo>
                    <a:lnTo>
                      <a:pt x="22" y="5"/>
                    </a:lnTo>
                    <a:lnTo>
                      <a:pt x="22" y="6"/>
                    </a:lnTo>
                    <a:lnTo>
                      <a:pt x="0" y="45"/>
                    </a:lnTo>
                    <a:lnTo>
                      <a:pt x="0" y="43"/>
                    </a:lnTo>
                    <a:lnTo>
                      <a:pt x="0" y="41"/>
                    </a:lnTo>
                    <a:lnTo>
                      <a:pt x="0" y="4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8" name="Freeform 550"/>
              <p:cNvSpPr>
                <a:spLocks/>
              </p:cNvSpPr>
              <p:nvPr/>
            </p:nvSpPr>
            <p:spPr bwMode="auto">
              <a:xfrm>
                <a:off x="1999" y="3114"/>
                <a:ext cx="22" cy="45"/>
              </a:xfrm>
              <a:custGeom>
                <a:avLst/>
                <a:gdLst>
                  <a:gd name="T0" fmla="*/ 0 w 22"/>
                  <a:gd name="T1" fmla="*/ 38 h 45"/>
                  <a:gd name="T2" fmla="*/ 22 w 22"/>
                  <a:gd name="T3" fmla="*/ 0 h 45"/>
                  <a:gd name="T4" fmla="*/ 22 w 22"/>
                  <a:gd name="T5" fmla="*/ 2 h 45"/>
                  <a:gd name="T6" fmla="*/ 22 w 22"/>
                  <a:gd name="T7" fmla="*/ 2 h 45"/>
                  <a:gd name="T8" fmla="*/ 22 w 22"/>
                  <a:gd name="T9" fmla="*/ 3 h 45"/>
                  <a:gd name="T10" fmla="*/ 22 w 22"/>
                  <a:gd name="T11" fmla="*/ 3 h 45"/>
                  <a:gd name="T12" fmla="*/ 22 w 22"/>
                  <a:gd name="T13" fmla="*/ 5 h 45"/>
                  <a:gd name="T14" fmla="*/ 22 w 22"/>
                  <a:gd name="T15" fmla="*/ 5 h 45"/>
                  <a:gd name="T16" fmla="*/ 22 w 22"/>
                  <a:gd name="T17" fmla="*/ 7 h 45"/>
                  <a:gd name="T18" fmla="*/ 22 w 22"/>
                  <a:gd name="T19" fmla="*/ 7 h 45"/>
                  <a:gd name="T20" fmla="*/ 0 w 22"/>
                  <a:gd name="T21" fmla="*/ 45 h 45"/>
                  <a:gd name="T22" fmla="*/ 0 w 22"/>
                  <a:gd name="T23" fmla="*/ 45 h 45"/>
                  <a:gd name="T24" fmla="*/ 0 w 22"/>
                  <a:gd name="T25" fmla="*/ 43 h 45"/>
                  <a:gd name="T26" fmla="*/ 0 w 22"/>
                  <a:gd name="T27" fmla="*/ 43 h 45"/>
                  <a:gd name="T28" fmla="*/ 0 w 22"/>
                  <a:gd name="T29" fmla="*/ 42 h 45"/>
                  <a:gd name="T30" fmla="*/ 0 w 22"/>
                  <a:gd name="T31" fmla="*/ 42 h 45"/>
                  <a:gd name="T32" fmla="*/ 0 w 22"/>
                  <a:gd name="T33" fmla="*/ 40 h 45"/>
                  <a:gd name="T34" fmla="*/ 0 w 22"/>
                  <a:gd name="T35" fmla="*/ 40 h 45"/>
                  <a:gd name="T36" fmla="*/ 0 w 22"/>
                  <a:gd name="T37" fmla="*/ 38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5"/>
                  <a:gd name="T59" fmla="*/ 22 w 22"/>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5">
                    <a:moveTo>
                      <a:pt x="0" y="38"/>
                    </a:moveTo>
                    <a:lnTo>
                      <a:pt x="22" y="0"/>
                    </a:lnTo>
                    <a:lnTo>
                      <a:pt x="22" y="2"/>
                    </a:lnTo>
                    <a:lnTo>
                      <a:pt x="22" y="3"/>
                    </a:lnTo>
                    <a:lnTo>
                      <a:pt x="22" y="5"/>
                    </a:lnTo>
                    <a:lnTo>
                      <a:pt x="22" y="7"/>
                    </a:lnTo>
                    <a:lnTo>
                      <a:pt x="0" y="45"/>
                    </a:lnTo>
                    <a:lnTo>
                      <a:pt x="0" y="43"/>
                    </a:lnTo>
                    <a:lnTo>
                      <a:pt x="0" y="42"/>
                    </a:lnTo>
                    <a:lnTo>
                      <a:pt x="0" y="40"/>
                    </a:lnTo>
                    <a:lnTo>
                      <a:pt x="0" y="38"/>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49" name="Freeform 551"/>
              <p:cNvSpPr>
                <a:spLocks/>
              </p:cNvSpPr>
              <p:nvPr/>
            </p:nvSpPr>
            <p:spPr bwMode="auto">
              <a:xfrm>
                <a:off x="1999" y="3117"/>
                <a:ext cx="22" cy="45"/>
              </a:xfrm>
              <a:custGeom>
                <a:avLst/>
                <a:gdLst>
                  <a:gd name="T0" fmla="*/ 0 w 22"/>
                  <a:gd name="T1" fmla="*/ 39 h 45"/>
                  <a:gd name="T2" fmla="*/ 22 w 22"/>
                  <a:gd name="T3" fmla="*/ 0 h 45"/>
                  <a:gd name="T4" fmla="*/ 22 w 22"/>
                  <a:gd name="T5" fmla="*/ 2 h 45"/>
                  <a:gd name="T6" fmla="*/ 22 w 22"/>
                  <a:gd name="T7" fmla="*/ 2 h 45"/>
                  <a:gd name="T8" fmla="*/ 22 w 22"/>
                  <a:gd name="T9" fmla="*/ 4 h 45"/>
                  <a:gd name="T10" fmla="*/ 22 w 22"/>
                  <a:gd name="T11" fmla="*/ 4 h 45"/>
                  <a:gd name="T12" fmla="*/ 22 w 22"/>
                  <a:gd name="T13" fmla="*/ 5 h 45"/>
                  <a:gd name="T14" fmla="*/ 22 w 22"/>
                  <a:gd name="T15" fmla="*/ 5 h 45"/>
                  <a:gd name="T16" fmla="*/ 22 w 22"/>
                  <a:gd name="T17" fmla="*/ 7 h 45"/>
                  <a:gd name="T18" fmla="*/ 22 w 22"/>
                  <a:gd name="T19" fmla="*/ 7 h 45"/>
                  <a:gd name="T20" fmla="*/ 0 w 22"/>
                  <a:gd name="T21" fmla="*/ 45 h 45"/>
                  <a:gd name="T22" fmla="*/ 0 w 22"/>
                  <a:gd name="T23" fmla="*/ 44 h 45"/>
                  <a:gd name="T24" fmla="*/ 0 w 22"/>
                  <a:gd name="T25" fmla="*/ 44 h 45"/>
                  <a:gd name="T26" fmla="*/ 0 w 22"/>
                  <a:gd name="T27" fmla="*/ 42 h 45"/>
                  <a:gd name="T28" fmla="*/ 0 w 22"/>
                  <a:gd name="T29" fmla="*/ 42 h 45"/>
                  <a:gd name="T30" fmla="*/ 0 w 22"/>
                  <a:gd name="T31" fmla="*/ 42 h 45"/>
                  <a:gd name="T32" fmla="*/ 0 w 22"/>
                  <a:gd name="T33" fmla="*/ 40 h 45"/>
                  <a:gd name="T34" fmla="*/ 0 w 22"/>
                  <a:gd name="T35" fmla="*/ 40 h 45"/>
                  <a:gd name="T36" fmla="*/ 0 w 22"/>
                  <a:gd name="T37" fmla="*/ 39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5"/>
                  <a:gd name="T59" fmla="*/ 22 w 22"/>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5">
                    <a:moveTo>
                      <a:pt x="0" y="39"/>
                    </a:moveTo>
                    <a:lnTo>
                      <a:pt x="22" y="0"/>
                    </a:lnTo>
                    <a:lnTo>
                      <a:pt x="22" y="2"/>
                    </a:lnTo>
                    <a:lnTo>
                      <a:pt x="22" y="4"/>
                    </a:lnTo>
                    <a:lnTo>
                      <a:pt x="22" y="5"/>
                    </a:lnTo>
                    <a:lnTo>
                      <a:pt x="22" y="7"/>
                    </a:lnTo>
                    <a:lnTo>
                      <a:pt x="0" y="45"/>
                    </a:lnTo>
                    <a:lnTo>
                      <a:pt x="0" y="44"/>
                    </a:lnTo>
                    <a:lnTo>
                      <a:pt x="0" y="42"/>
                    </a:lnTo>
                    <a:lnTo>
                      <a:pt x="0" y="40"/>
                    </a:lnTo>
                    <a:lnTo>
                      <a:pt x="0" y="39"/>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0" name="Freeform 552"/>
              <p:cNvSpPr>
                <a:spLocks/>
              </p:cNvSpPr>
              <p:nvPr/>
            </p:nvSpPr>
            <p:spPr bwMode="auto">
              <a:xfrm>
                <a:off x="1999" y="3121"/>
                <a:ext cx="22" cy="43"/>
              </a:xfrm>
              <a:custGeom>
                <a:avLst/>
                <a:gdLst>
                  <a:gd name="T0" fmla="*/ 0 w 22"/>
                  <a:gd name="T1" fmla="*/ 38 h 43"/>
                  <a:gd name="T2" fmla="*/ 22 w 22"/>
                  <a:gd name="T3" fmla="*/ 0 h 43"/>
                  <a:gd name="T4" fmla="*/ 22 w 22"/>
                  <a:gd name="T5" fmla="*/ 1 h 43"/>
                  <a:gd name="T6" fmla="*/ 22 w 22"/>
                  <a:gd name="T7" fmla="*/ 1 h 43"/>
                  <a:gd name="T8" fmla="*/ 22 w 22"/>
                  <a:gd name="T9" fmla="*/ 3 h 43"/>
                  <a:gd name="T10" fmla="*/ 22 w 22"/>
                  <a:gd name="T11" fmla="*/ 3 h 43"/>
                  <a:gd name="T12" fmla="*/ 22 w 22"/>
                  <a:gd name="T13" fmla="*/ 5 h 43"/>
                  <a:gd name="T14" fmla="*/ 22 w 22"/>
                  <a:gd name="T15" fmla="*/ 5 h 43"/>
                  <a:gd name="T16" fmla="*/ 22 w 22"/>
                  <a:gd name="T17" fmla="*/ 6 h 43"/>
                  <a:gd name="T18" fmla="*/ 22 w 22"/>
                  <a:gd name="T19" fmla="*/ 6 h 43"/>
                  <a:gd name="T20" fmla="*/ 0 w 22"/>
                  <a:gd name="T21" fmla="*/ 43 h 43"/>
                  <a:gd name="T22" fmla="*/ 0 w 22"/>
                  <a:gd name="T23" fmla="*/ 43 h 43"/>
                  <a:gd name="T24" fmla="*/ 0 w 22"/>
                  <a:gd name="T25" fmla="*/ 43 h 43"/>
                  <a:gd name="T26" fmla="*/ 0 w 22"/>
                  <a:gd name="T27" fmla="*/ 41 h 43"/>
                  <a:gd name="T28" fmla="*/ 0 w 22"/>
                  <a:gd name="T29" fmla="*/ 41 h 43"/>
                  <a:gd name="T30" fmla="*/ 0 w 22"/>
                  <a:gd name="T31" fmla="*/ 40 h 43"/>
                  <a:gd name="T32" fmla="*/ 0 w 22"/>
                  <a:gd name="T33" fmla="*/ 40 h 43"/>
                  <a:gd name="T34" fmla="*/ 0 w 22"/>
                  <a:gd name="T35" fmla="*/ 38 h 43"/>
                  <a:gd name="T36" fmla="*/ 0 w 22"/>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3"/>
                  <a:gd name="T59" fmla="*/ 22 w 2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3">
                    <a:moveTo>
                      <a:pt x="0" y="38"/>
                    </a:moveTo>
                    <a:lnTo>
                      <a:pt x="22" y="0"/>
                    </a:lnTo>
                    <a:lnTo>
                      <a:pt x="22" y="1"/>
                    </a:lnTo>
                    <a:lnTo>
                      <a:pt x="22" y="3"/>
                    </a:lnTo>
                    <a:lnTo>
                      <a:pt x="22" y="5"/>
                    </a:lnTo>
                    <a:lnTo>
                      <a:pt x="22" y="6"/>
                    </a:lnTo>
                    <a:lnTo>
                      <a:pt x="0" y="43"/>
                    </a:lnTo>
                    <a:lnTo>
                      <a:pt x="0" y="41"/>
                    </a:lnTo>
                    <a:lnTo>
                      <a:pt x="0" y="40"/>
                    </a:lnTo>
                    <a:lnTo>
                      <a:pt x="0" y="38"/>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1" name="Freeform 553"/>
              <p:cNvSpPr>
                <a:spLocks/>
              </p:cNvSpPr>
              <p:nvPr/>
            </p:nvSpPr>
            <p:spPr bwMode="auto">
              <a:xfrm>
                <a:off x="1999" y="3124"/>
                <a:ext cx="22" cy="43"/>
              </a:xfrm>
              <a:custGeom>
                <a:avLst/>
                <a:gdLst>
                  <a:gd name="T0" fmla="*/ 0 w 22"/>
                  <a:gd name="T1" fmla="*/ 38 h 43"/>
                  <a:gd name="T2" fmla="*/ 22 w 22"/>
                  <a:gd name="T3" fmla="*/ 0 h 43"/>
                  <a:gd name="T4" fmla="*/ 22 w 22"/>
                  <a:gd name="T5" fmla="*/ 2 h 43"/>
                  <a:gd name="T6" fmla="*/ 22 w 22"/>
                  <a:gd name="T7" fmla="*/ 2 h 43"/>
                  <a:gd name="T8" fmla="*/ 22 w 22"/>
                  <a:gd name="T9" fmla="*/ 3 h 43"/>
                  <a:gd name="T10" fmla="*/ 22 w 22"/>
                  <a:gd name="T11" fmla="*/ 3 h 43"/>
                  <a:gd name="T12" fmla="*/ 22 w 22"/>
                  <a:gd name="T13" fmla="*/ 5 h 43"/>
                  <a:gd name="T14" fmla="*/ 22 w 22"/>
                  <a:gd name="T15" fmla="*/ 5 h 43"/>
                  <a:gd name="T16" fmla="*/ 22 w 22"/>
                  <a:gd name="T17" fmla="*/ 7 h 43"/>
                  <a:gd name="T18" fmla="*/ 22 w 22"/>
                  <a:gd name="T19" fmla="*/ 7 h 43"/>
                  <a:gd name="T20" fmla="*/ 0 w 22"/>
                  <a:gd name="T21" fmla="*/ 43 h 43"/>
                  <a:gd name="T22" fmla="*/ 0 w 22"/>
                  <a:gd name="T23" fmla="*/ 43 h 43"/>
                  <a:gd name="T24" fmla="*/ 0 w 22"/>
                  <a:gd name="T25" fmla="*/ 42 h 43"/>
                  <a:gd name="T26" fmla="*/ 0 w 22"/>
                  <a:gd name="T27" fmla="*/ 42 h 43"/>
                  <a:gd name="T28" fmla="*/ 0 w 22"/>
                  <a:gd name="T29" fmla="*/ 40 h 43"/>
                  <a:gd name="T30" fmla="*/ 0 w 22"/>
                  <a:gd name="T31" fmla="*/ 40 h 43"/>
                  <a:gd name="T32" fmla="*/ 0 w 22"/>
                  <a:gd name="T33" fmla="*/ 40 h 43"/>
                  <a:gd name="T34" fmla="*/ 0 w 22"/>
                  <a:gd name="T35" fmla="*/ 38 h 43"/>
                  <a:gd name="T36" fmla="*/ 0 w 22"/>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3"/>
                  <a:gd name="T59" fmla="*/ 22 w 2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3">
                    <a:moveTo>
                      <a:pt x="0" y="38"/>
                    </a:moveTo>
                    <a:lnTo>
                      <a:pt x="22" y="0"/>
                    </a:lnTo>
                    <a:lnTo>
                      <a:pt x="22" y="2"/>
                    </a:lnTo>
                    <a:lnTo>
                      <a:pt x="22" y="3"/>
                    </a:lnTo>
                    <a:lnTo>
                      <a:pt x="22" y="5"/>
                    </a:lnTo>
                    <a:lnTo>
                      <a:pt x="22" y="7"/>
                    </a:lnTo>
                    <a:lnTo>
                      <a:pt x="0" y="43"/>
                    </a:lnTo>
                    <a:lnTo>
                      <a:pt x="0" y="42"/>
                    </a:lnTo>
                    <a:lnTo>
                      <a:pt x="0" y="40"/>
                    </a:lnTo>
                    <a:lnTo>
                      <a:pt x="0" y="38"/>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2" name="Freeform 554"/>
              <p:cNvSpPr>
                <a:spLocks/>
              </p:cNvSpPr>
              <p:nvPr/>
            </p:nvSpPr>
            <p:spPr bwMode="auto">
              <a:xfrm>
                <a:off x="1999" y="3127"/>
                <a:ext cx="22" cy="43"/>
              </a:xfrm>
              <a:custGeom>
                <a:avLst/>
                <a:gdLst>
                  <a:gd name="T0" fmla="*/ 0 w 22"/>
                  <a:gd name="T1" fmla="*/ 37 h 43"/>
                  <a:gd name="T2" fmla="*/ 22 w 22"/>
                  <a:gd name="T3" fmla="*/ 0 h 43"/>
                  <a:gd name="T4" fmla="*/ 22 w 22"/>
                  <a:gd name="T5" fmla="*/ 2 h 43"/>
                  <a:gd name="T6" fmla="*/ 22 w 22"/>
                  <a:gd name="T7" fmla="*/ 2 h 43"/>
                  <a:gd name="T8" fmla="*/ 22 w 22"/>
                  <a:gd name="T9" fmla="*/ 4 h 43"/>
                  <a:gd name="T10" fmla="*/ 22 w 22"/>
                  <a:gd name="T11" fmla="*/ 4 h 43"/>
                  <a:gd name="T12" fmla="*/ 22 w 22"/>
                  <a:gd name="T13" fmla="*/ 5 h 43"/>
                  <a:gd name="T14" fmla="*/ 20 w 22"/>
                  <a:gd name="T15" fmla="*/ 5 h 43"/>
                  <a:gd name="T16" fmla="*/ 20 w 22"/>
                  <a:gd name="T17" fmla="*/ 7 h 43"/>
                  <a:gd name="T18" fmla="*/ 20 w 22"/>
                  <a:gd name="T19" fmla="*/ 7 h 43"/>
                  <a:gd name="T20" fmla="*/ 0 w 22"/>
                  <a:gd name="T21" fmla="*/ 43 h 43"/>
                  <a:gd name="T22" fmla="*/ 0 w 22"/>
                  <a:gd name="T23" fmla="*/ 42 h 43"/>
                  <a:gd name="T24" fmla="*/ 0 w 22"/>
                  <a:gd name="T25" fmla="*/ 42 h 43"/>
                  <a:gd name="T26" fmla="*/ 0 w 22"/>
                  <a:gd name="T27" fmla="*/ 42 h 43"/>
                  <a:gd name="T28" fmla="*/ 0 w 22"/>
                  <a:gd name="T29" fmla="*/ 40 h 43"/>
                  <a:gd name="T30" fmla="*/ 0 w 22"/>
                  <a:gd name="T31" fmla="*/ 40 h 43"/>
                  <a:gd name="T32" fmla="*/ 0 w 22"/>
                  <a:gd name="T33" fmla="*/ 39 h 43"/>
                  <a:gd name="T34" fmla="*/ 0 w 22"/>
                  <a:gd name="T35" fmla="*/ 39 h 43"/>
                  <a:gd name="T36" fmla="*/ 0 w 22"/>
                  <a:gd name="T37" fmla="*/ 3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3"/>
                  <a:gd name="T59" fmla="*/ 22 w 2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3">
                    <a:moveTo>
                      <a:pt x="0" y="37"/>
                    </a:moveTo>
                    <a:lnTo>
                      <a:pt x="22" y="0"/>
                    </a:lnTo>
                    <a:lnTo>
                      <a:pt x="22" y="2"/>
                    </a:lnTo>
                    <a:lnTo>
                      <a:pt x="22" y="4"/>
                    </a:lnTo>
                    <a:lnTo>
                      <a:pt x="22" y="5"/>
                    </a:lnTo>
                    <a:lnTo>
                      <a:pt x="20" y="5"/>
                    </a:lnTo>
                    <a:lnTo>
                      <a:pt x="20" y="7"/>
                    </a:lnTo>
                    <a:lnTo>
                      <a:pt x="0" y="43"/>
                    </a:lnTo>
                    <a:lnTo>
                      <a:pt x="0" y="42"/>
                    </a:lnTo>
                    <a:lnTo>
                      <a:pt x="0" y="40"/>
                    </a:lnTo>
                    <a:lnTo>
                      <a:pt x="0" y="39"/>
                    </a:lnTo>
                    <a:lnTo>
                      <a:pt x="0" y="37"/>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3" name="Freeform 555"/>
              <p:cNvSpPr>
                <a:spLocks/>
              </p:cNvSpPr>
              <p:nvPr/>
            </p:nvSpPr>
            <p:spPr bwMode="auto">
              <a:xfrm>
                <a:off x="1999" y="3131"/>
                <a:ext cx="22" cy="43"/>
              </a:xfrm>
              <a:custGeom>
                <a:avLst/>
                <a:gdLst>
                  <a:gd name="T0" fmla="*/ 0 w 22"/>
                  <a:gd name="T1" fmla="*/ 36 h 43"/>
                  <a:gd name="T2" fmla="*/ 22 w 22"/>
                  <a:gd name="T3" fmla="*/ 0 h 43"/>
                  <a:gd name="T4" fmla="*/ 22 w 22"/>
                  <a:gd name="T5" fmla="*/ 1 h 43"/>
                  <a:gd name="T6" fmla="*/ 20 w 22"/>
                  <a:gd name="T7" fmla="*/ 1 h 43"/>
                  <a:gd name="T8" fmla="*/ 20 w 22"/>
                  <a:gd name="T9" fmla="*/ 3 h 43"/>
                  <a:gd name="T10" fmla="*/ 20 w 22"/>
                  <a:gd name="T11" fmla="*/ 3 h 43"/>
                  <a:gd name="T12" fmla="*/ 20 w 22"/>
                  <a:gd name="T13" fmla="*/ 5 h 43"/>
                  <a:gd name="T14" fmla="*/ 20 w 22"/>
                  <a:gd name="T15" fmla="*/ 5 h 43"/>
                  <a:gd name="T16" fmla="*/ 20 w 22"/>
                  <a:gd name="T17" fmla="*/ 6 h 43"/>
                  <a:gd name="T18" fmla="*/ 20 w 22"/>
                  <a:gd name="T19" fmla="*/ 6 h 43"/>
                  <a:gd name="T20" fmla="*/ 0 w 22"/>
                  <a:gd name="T21" fmla="*/ 43 h 43"/>
                  <a:gd name="T22" fmla="*/ 0 w 22"/>
                  <a:gd name="T23" fmla="*/ 41 h 43"/>
                  <a:gd name="T24" fmla="*/ 0 w 22"/>
                  <a:gd name="T25" fmla="*/ 41 h 43"/>
                  <a:gd name="T26" fmla="*/ 0 w 22"/>
                  <a:gd name="T27" fmla="*/ 39 h 43"/>
                  <a:gd name="T28" fmla="*/ 0 w 22"/>
                  <a:gd name="T29" fmla="*/ 39 h 43"/>
                  <a:gd name="T30" fmla="*/ 0 w 22"/>
                  <a:gd name="T31" fmla="*/ 38 h 43"/>
                  <a:gd name="T32" fmla="*/ 0 w 22"/>
                  <a:gd name="T33" fmla="*/ 38 h 43"/>
                  <a:gd name="T34" fmla="*/ 0 w 22"/>
                  <a:gd name="T35" fmla="*/ 38 h 43"/>
                  <a:gd name="T36" fmla="*/ 0 w 22"/>
                  <a:gd name="T37" fmla="*/ 36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3"/>
                  <a:gd name="T59" fmla="*/ 22 w 2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3">
                    <a:moveTo>
                      <a:pt x="0" y="36"/>
                    </a:moveTo>
                    <a:lnTo>
                      <a:pt x="22" y="0"/>
                    </a:lnTo>
                    <a:lnTo>
                      <a:pt x="22" y="1"/>
                    </a:lnTo>
                    <a:lnTo>
                      <a:pt x="20" y="1"/>
                    </a:lnTo>
                    <a:lnTo>
                      <a:pt x="20" y="3"/>
                    </a:lnTo>
                    <a:lnTo>
                      <a:pt x="20" y="5"/>
                    </a:lnTo>
                    <a:lnTo>
                      <a:pt x="20" y="6"/>
                    </a:lnTo>
                    <a:lnTo>
                      <a:pt x="0" y="43"/>
                    </a:lnTo>
                    <a:lnTo>
                      <a:pt x="0" y="41"/>
                    </a:lnTo>
                    <a:lnTo>
                      <a:pt x="0" y="39"/>
                    </a:lnTo>
                    <a:lnTo>
                      <a:pt x="0" y="38"/>
                    </a:lnTo>
                    <a:lnTo>
                      <a:pt x="0" y="3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4" name="Freeform 556"/>
              <p:cNvSpPr>
                <a:spLocks/>
              </p:cNvSpPr>
              <p:nvPr/>
            </p:nvSpPr>
            <p:spPr bwMode="auto">
              <a:xfrm>
                <a:off x="1999" y="3134"/>
                <a:ext cx="20" cy="41"/>
              </a:xfrm>
              <a:custGeom>
                <a:avLst/>
                <a:gdLst>
                  <a:gd name="T0" fmla="*/ 0 w 20"/>
                  <a:gd name="T1" fmla="*/ 36 h 41"/>
                  <a:gd name="T2" fmla="*/ 20 w 20"/>
                  <a:gd name="T3" fmla="*/ 0 h 41"/>
                  <a:gd name="T4" fmla="*/ 20 w 20"/>
                  <a:gd name="T5" fmla="*/ 2 h 41"/>
                  <a:gd name="T6" fmla="*/ 20 w 20"/>
                  <a:gd name="T7" fmla="*/ 2 h 41"/>
                  <a:gd name="T8" fmla="*/ 20 w 20"/>
                  <a:gd name="T9" fmla="*/ 3 h 41"/>
                  <a:gd name="T10" fmla="*/ 20 w 20"/>
                  <a:gd name="T11" fmla="*/ 3 h 41"/>
                  <a:gd name="T12" fmla="*/ 20 w 20"/>
                  <a:gd name="T13" fmla="*/ 5 h 41"/>
                  <a:gd name="T14" fmla="*/ 20 w 20"/>
                  <a:gd name="T15" fmla="*/ 5 h 41"/>
                  <a:gd name="T16" fmla="*/ 20 w 20"/>
                  <a:gd name="T17" fmla="*/ 7 h 41"/>
                  <a:gd name="T18" fmla="*/ 20 w 20"/>
                  <a:gd name="T19" fmla="*/ 7 h 41"/>
                  <a:gd name="T20" fmla="*/ 0 w 20"/>
                  <a:gd name="T21" fmla="*/ 41 h 41"/>
                  <a:gd name="T22" fmla="*/ 0 w 20"/>
                  <a:gd name="T23" fmla="*/ 41 h 41"/>
                  <a:gd name="T24" fmla="*/ 0 w 20"/>
                  <a:gd name="T25" fmla="*/ 40 h 41"/>
                  <a:gd name="T26" fmla="*/ 0 w 20"/>
                  <a:gd name="T27" fmla="*/ 40 h 41"/>
                  <a:gd name="T28" fmla="*/ 0 w 20"/>
                  <a:gd name="T29" fmla="*/ 40 h 41"/>
                  <a:gd name="T30" fmla="*/ 0 w 20"/>
                  <a:gd name="T31" fmla="*/ 38 h 41"/>
                  <a:gd name="T32" fmla="*/ 0 w 20"/>
                  <a:gd name="T33" fmla="*/ 38 h 41"/>
                  <a:gd name="T34" fmla="*/ 0 w 20"/>
                  <a:gd name="T35" fmla="*/ 36 h 41"/>
                  <a:gd name="T36" fmla="*/ 0 w 20"/>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41"/>
                  <a:gd name="T59" fmla="*/ 20 w 20"/>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41">
                    <a:moveTo>
                      <a:pt x="0" y="36"/>
                    </a:moveTo>
                    <a:lnTo>
                      <a:pt x="20" y="0"/>
                    </a:lnTo>
                    <a:lnTo>
                      <a:pt x="20" y="2"/>
                    </a:lnTo>
                    <a:lnTo>
                      <a:pt x="20" y="3"/>
                    </a:lnTo>
                    <a:lnTo>
                      <a:pt x="20" y="5"/>
                    </a:lnTo>
                    <a:lnTo>
                      <a:pt x="20" y="7"/>
                    </a:lnTo>
                    <a:lnTo>
                      <a:pt x="0" y="41"/>
                    </a:lnTo>
                    <a:lnTo>
                      <a:pt x="0" y="40"/>
                    </a:lnTo>
                    <a:lnTo>
                      <a:pt x="0" y="38"/>
                    </a:lnTo>
                    <a:lnTo>
                      <a:pt x="0" y="36"/>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5" name="Freeform 557"/>
              <p:cNvSpPr>
                <a:spLocks/>
              </p:cNvSpPr>
              <p:nvPr/>
            </p:nvSpPr>
            <p:spPr bwMode="auto">
              <a:xfrm>
                <a:off x="1999" y="3137"/>
                <a:ext cx="20" cy="42"/>
              </a:xfrm>
              <a:custGeom>
                <a:avLst/>
                <a:gdLst>
                  <a:gd name="T0" fmla="*/ 0 w 20"/>
                  <a:gd name="T1" fmla="*/ 37 h 42"/>
                  <a:gd name="T2" fmla="*/ 20 w 20"/>
                  <a:gd name="T3" fmla="*/ 0 h 42"/>
                  <a:gd name="T4" fmla="*/ 20 w 20"/>
                  <a:gd name="T5" fmla="*/ 2 h 42"/>
                  <a:gd name="T6" fmla="*/ 20 w 20"/>
                  <a:gd name="T7" fmla="*/ 2 h 42"/>
                  <a:gd name="T8" fmla="*/ 20 w 20"/>
                  <a:gd name="T9" fmla="*/ 4 h 42"/>
                  <a:gd name="T10" fmla="*/ 20 w 20"/>
                  <a:gd name="T11" fmla="*/ 4 h 42"/>
                  <a:gd name="T12" fmla="*/ 20 w 20"/>
                  <a:gd name="T13" fmla="*/ 5 h 42"/>
                  <a:gd name="T14" fmla="*/ 20 w 20"/>
                  <a:gd name="T15" fmla="*/ 5 h 42"/>
                  <a:gd name="T16" fmla="*/ 20 w 20"/>
                  <a:gd name="T17" fmla="*/ 7 h 42"/>
                  <a:gd name="T18" fmla="*/ 20 w 20"/>
                  <a:gd name="T19" fmla="*/ 7 h 42"/>
                  <a:gd name="T20" fmla="*/ 0 w 20"/>
                  <a:gd name="T21" fmla="*/ 42 h 42"/>
                  <a:gd name="T22" fmla="*/ 0 w 20"/>
                  <a:gd name="T23" fmla="*/ 42 h 42"/>
                  <a:gd name="T24" fmla="*/ 0 w 20"/>
                  <a:gd name="T25" fmla="*/ 40 h 42"/>
                  <a:gd name="T26" fmla="*/ 0 w 20"/>
                  <a:gd name="T27" fmla="*/ 40 h 42"/>
                  <a:gd name="T28" fmla="*/ 0 w 20"/>
                  <a:gd name="T29" fmla="*/ 38 h 42"/>
                  <a:gd name="T30" fmla="*/ 0 w 20"/>
                  <a:gd name="T31" fmla="*/ 38 h 42"/>
                  <a:gd name="T32" fmla="*/ 0 w 20"/>
                  <a:gd name="T33" fmla="*/ 37 h 42"/>
                  <a:gd name="T34" fmla="*/ 0 w 20"/>
                  <a:gd name="T35" fmla="*/ 37 h 42"/>
                  <a:gd name="T36" fmla="*/ 0 w 20"/>
                  <a:gd name="T37" fmla="*/ 3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42"/>
                  <a:gd name="T59" fmla="*/ 20 w 20"/>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42">
                    <a:moveTo>
                      <a:pt x="0" y="37"/>
                    </a:moveTo>
                    <a:lnTo>
                      <a:pt x="20" y="0"/>
                    </a:lnTo>
                    <a:lnTo>
                      <a:pt x="20" y="2"/>
                    </a:lnTo>
                    <a:lnTo>
                      <a:pt x="20" y="4"/>
                    </a:lnTo>
                    <a:lnTo>
                      <a:pt x="20" y="5"/>
                    </a:lnTo>
                    <a:lnTo>
                      <a:pt x="20" y="7"/>
                    </a:lnTo>
                    <a:lnTo>
                      <a:pt x="0" y="42"/>
                    </a:lnTo>
                    <a:lnTo>
                      <a:pt x="0" y="40"/>
                    </a:lnTo>
                    <a:lnTo>
                      <a:pt x="0" y="38"/>
                    </a:lnTo>
                    <a:lnTo>
                      <a:pt x="0" y="37"/>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6" name="Freeform 558"/>
              <p:cNvSpPr>
                <a:spLocks/>
              </p:cNvSpPr>
              <p:nvPr/>
            </p:nvSpPr>
            <p:spPr bwMode="auto">
              <a:xfrm>
                <a:off x="1999" y="3141"/>
                <a:ext cx="20" cy="41"/>
              </a:xfrm>
              <a:custGeom>
                <a:avLst/>
                <a:gdLst>
                  <a:gd name="T0" fmla="*/ 0 w 20"/>
                  <a:gd name="T1" fmla="*/ 34 h 41"/>
                  <a:gd name="T2" fmla="*/ 20 w 20"/>
                  <a:gd name="T3" fmla="*/ 0 h 41"/>
                  <a:gd name="T4" fmla="*/ 20 w 20"/>
                  <a:gd name="T5" fmla="*/ 1 h 41"/>
                  <a:gd name="T6" fmla="*/ 20 w 20"/>
                  <a:gd name="T7" fmla="*/ 1 h 41"/>
                  <a:gd name="T8" fmla="*/ 20 w 20"/>
                  <a:gd name="T9" fmla="*/ 3 h 41"/>
                  <a:gd name="T10" fmla="*/ 20 w 20"/>
                  <a:gd name="T11" fmla="*/ 3 h 41"/>
                  <a:gd name="T12" fmla="*/ 20 w 20"/>
                  <a:gd name="T13" fmla="*/ 5 h 41"/>
                  <a:gd name="T14" fmla="*/ 20 w 20"/>
                  <a:gd name="T15" fmla="*/ 5 h 41"/>
                  <a:gd name="T16" fmla="*/ 20 w 20"/>
                  <a:gd name="T17" fmla="*/ 6 h 41"/>
                  <a:gd name="T18" fmla="*/ 20 w 20"/>
                  <a:gd name="T19" fmla="*/ 6 h 41"/>
                  <a:gd name="T20" fmla="*/ 0 w 20"/>
                  <a:gd name="T21" fmla="*/ 41 h 41"/>
                  <a:gd name="T22" fmla="*/ 0 w 20"/>
                  <a:gd name="T23" fmla="*/ 39 h 41"/>
                  <a:gd name="T24" fmla="*/ 0 w 20"/>
                  <a:gd name="T25" fmla="*/ 39 h 41"/>
                  <a:gd name="T26" fmla="*/ 0 w 20"/>
                  <a:gd name="T27" fmla="*/ 38 h 41"/>
                  <a:gd name="T28" fmla="*/ 0 w 20"/>
                  <a:gd name="T29" fmla="*/ 38 h 41"/>
                  <a:gd name="T30" fmla="*/ 0 w 20"/>
                  <a:gd name="T31" fmla="*/ 38 h 41"/>
                  <a:gd name="T32" fmla="*/ 0 w 20"/>
                  <a:gd name="T33" fmla="*/ 36 h 41"/>
                  <a:gd name="T34" fmla="*/ 0 w 20"/>
                  <a:gd name="T35" fmla="*/ 36 h 41"/>
                  <a:gd name="T36" fmla="*/ 0 w 20"/>
                  <a:gd name="T37" fmla="*/ 34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41"/>
                  <a:gd name="T59" fmla="*/ 20 w 20"/>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41">
                    <a:moveTo>
                      <a:pt x="0" y="34"/>
                    </a:moveTo>
                    <a:lnTo>
                      <a:pt x="20" y="0"/>
                    </a:lnTo>
                    <a:lnTo>
                      <a:pt x="20" y="1"/>
                    </a:lnTo>
                    <a:lnTo>
                      <a:pt x="20" y="3"/>
                    </a:lnTo>
                    <a:lnTo>
                      <a:pt x="20" y="5"/>
                    </a:lnTo>
                    <a:lnTo>
                      <a:pt x="20" y="6"/>
                    </a:lnTo>
                    <a:lnTo>
                      <a:pt x="0" y="41"/>
                    </a:lnTo>
                    <a:lnTo>
                      <a:pt x="0" y="39"/>
                    </a:lnTo>
                    <a:lnTo>
                      <a:pt x="0" y="38"/>
                    </a:lnTo>
                    <a:lnTo>
                      <a:pt x="0" y="36"/>
                    </a:lnTo>
                    <a:lnTo>
                      <a:pt x="0" y="34"/>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7" name="Freeform 559"/>
              <p:cNvSpPr>
                <a:spLocks/>
              </p:cNvSpPr>
              <p:nvPr/>
            </p:nvSpPr>
            <p:spPr bwMode="auto">
              <a:xfrm>
                <a:off x="1999" y="3144"/>
                <a:ext cx="20" cy="40"/>
              </a:xfrm>
              <a:custGeom>
                <a:avLst/>
                <a:gdLst>
                  <a:gd name="T0" fmla="*/ 0 w 20"/>
                  <a:gd name="T1" fmla="*/ 35 h 40"/>
                  <a:gd name="T2" fmla="*/ 20 w 20"/>
                  <a:gd name="T3" fmla="*/ 0 h 40"/>
                  <a:gd name="T4" fmla="*/ 20 w 20"/>
                  <a:gd name="T5" fmla="*/ 2 h 40"/>
                  <a:gd name="T6" fmla="*/ 20 w 20"/>
                  <a:gd name="T7" fmla="*/ 2 h 40"/>
                  <a:gd name="T8" fmla="*/ 20 w 20"/>
                  <a:gd name="T9" fmla="*/ 2 h 40"/>
                  <a:gd name="T10" fmla="*/ 20 w 20"/>
                  <a:gd name="T11" fmla="*/ 3 h 40"/>
                  <a:gd name="T12" fmla="*/ 20 w 20"/>
                  <a:gd name="T13" fmla="*/ 3 h 40"/>
                  <a:gd name="T14" fmla="*/ 20 w 20"/>
                  <a:gd name="T15" fmla="*/ 5 h 40"/>
                  <a:gd name="T16" fmla="*/ 20 w 20"/>
                  <a:gd name="T17" fmla="*/ 5 h 40"/>
                  <a:gd name="T18" fmla="*/ 20 w 20"/>
                  <a:gd name="T19" fmla="*/ 7 h 40"/>
                  <a:gd name="T20" fmla="*/ 0 w 20"/>
                  <a:gd name="T21" fmla="*/ 40 h 40"/>
                  <a:gd name="T22" fmla="*/ 0 w 20"/>
                  <a:gd name="T23" fmla="*/ 40 h 40"/>
                  <a:gd name="T24" fmla="*/ 0 w 20"/>
                  <a:gd name="T25" fmla="*/ 40 h 40"/>
                  <a:gd name="T26" fmla="*/ 0 w 20"/>
                  <a:gd name="T27" fmla="*/ 38 h 40"/>
                  <a:gd name="T28" fmla="*/ 0 w 20"/>
                  <a:gd name="T29" fmla="*/ 38 h 40"/>
                  <a:gd name="T30" fmla="*/ 0 w 20"/>
                  <a:gd name="T31" fmla="*/ 36 h 40"/>
                  <a:gd name="T32" fmla="*/ 0 w 20"/>
                  <a:gd name="T33" fmla="*/ 36 h 40"/>
                  <a:gd name="T34" fmla="*/ 0 w 20"/>
                  <a:gd name="T35" fmla="*/ 35 h 40"/>
                  <a:gd name="T36" fmla="*/ 0 w 20"/>
                  <a:gd name="T37" fmla="*/ 35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40"/>
                  <a:gd name="T59" fmla="*/ 20 w 20"/>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40">
                    <a:moveTo>
                      <a:pt x="0" y="35"/>
                    </a:moveTo>
                    <a:lnTo>
                      <a:pt x="20" y="0"/>
                    </a:lnTo>
                    <a:lnTo>
                      <a:pt x="20" y="2"/>
                    </a:lnTo>
                    <a:lnTo>
                      <a:pt x="20" y="3"/>
                    </a:lnTo>
                    <a:lnTo>
                      <a:pt x="20" y="5"/>
                    </a:lnTo>
                    <a:lnTo>
                      <a:pt x="20" y="7"/>
                    </a:lnTo>
                    <a:lnTo>
                      <a:pt x="0" y="40"/>
                    </a:lnTo>
                    <a:lnTo>
                      <a:pt x="0" y="38"/>
                    </a:lnTo>
                    <a:lnTo>
                      <a:pt x="0" y="36"/>
                    </a:lnTo>
                    <a:lnTo>
                      <a:pt x="0" y="35"/>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8" name="Freeform 560"/>
              <p:cNvSpPr>
                <a:spLocks/>
              </p:cNvSpPr>
              <p:nvPr/>
            </p:nvSpPr>
            <p:spPr bwMode="auto">
              <a:xfrm>
                <a:off x="1999" y="3147"/>
                <a:ext cx="20" cy="40"/>
              </a:xfrm>
              <a:custGeom>
                <a:avLst/>
                <a:gdLst>
                  <a:gd name="T0" fmla="*/ 0 w 20"/>
                  <a:gd name="T1" fmla="*/ 35 h 40"/>
                  <a:gd name="T2" fmla="*/ 20 w 20"/>
                  <a:gd name="T3" fmla="*/ 0 h 40"/>
                  <a:gd name="T4" fmla="*/ 20 w 20"/>
                  <a:gd name="T5" fmla="*/ 0 h 40"/>
                  <a:gd name="T6" fmla="*/ 20 w 20"/>
                  <a:gd name="T7" fmla="*/ 2 h 40"/>
                  <a:gd name="T8" fmla="*/ 20 w 20"/>
                  <a:gd name="T9" fmla="*/ 2 h 40"/>
                  <a:gd name="T10" fmla="*/ 20 w 20"/>
                  <a:gd name="T11" fmla="*/ 4 h 40"/>
                  <a:gd name="T12" fmla="*/ 20 w 20"/>
                  <a:gd name="T13" fmla="*/ 4 h 40"/>
                  <a:gd name="T14" fmla="*/ 20 w 20"/>
                  <a:gd name="T15" fmla="*/ 5 h 40"/>
                  <a:gd name="T16" fmla="*/ 20 w 20"/>
                  <a:gd name="T17" fmla="*/ 5 h 40"/>
                  <a:gd name="T18" fmla="*/ 20 w 20"/>
                  <a:gd name="T19" fmla="*/ 7 h 40"/>
                  <a:gd name="T20" fmla="*/ 0 w 20"/>
                  <a:gd name="T21" fmla="*/ 40 h 40"/>
                  <a:gd name="T22" fmla="*/ 0 w 20"/>
                  <a:gd name="T23" fmla="*/ 40 h 40"/>
                  <a:gd name="T24" fmla="*/ 0 w 20"/>
                  <a:gd name="T25" fmla="*/ 38 h 40"/>
                  <a:gd name="T26" fmla="*/ 0 w 20"/>
                  <a:gd name="T27" fmla="*/ 38 h 40"/>
                  <a:gd name="T28" fmla="*/ 0 w 20"/>
                  <a:gd name="T29" fmla="*/ 37 h 40"/>
                  <a:gd name="T30" fmla="*/ 0 w 20"/>
                  <a:gd name="T31" fmla="*/ 37 h 40"/>
                  <a:gd name="T32" fmla="*/ 0 w 20"/>
                  <a:gd name="T33" fmla="*/ 37 h 40"/>
                  <a:gd name="T34" fmla="*/ 0 w 20"/>
                  <a:gd name="T35" fmla="*/ 35 h 40"/>
                  <a:gd name="T36" fmla="*/ 0 w 20"/>
                  <a:gd name="T37" fmla="*/ 35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40"/>
                  <a:gd name="T59" fmla="*/ 20 w 20"/>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40">
                    <a:moveTo>
                      <a:pt x="0" y="35"/>
                    </a:moveTo>
                    <a:lnTo>
                      <a:pt x="20" y="0"/>
                    </a:lnTo>
                    <a:lnTo>
                      <a:pt x="20" y="2"/>
                    </a:lnTo>
                    <a:lnTo>
                      <a:pt x="20" y="4"/>
                    </a:lnTo>
                    <a:lnTo>
                      <a:pt x="20" y="5"/>
                    </a:lnTo>
                    <a:lnTo>
                      <a:pt x="20" y="7"/>
                    </a:lnTo>
                    <a:lnTo>
                      <a:pt x="0" y="40"/>
                    </a:lnTo>
                    <a:lnTo>
                      <a:pt x="0" y="38"/>
                    </a:lnTo>
                    <a:lnTo>
                      <a:pt x="0" y="37"/>
                    </a:lnTo>
                    <a:lnTo>
                      <a:pt x="0" y="35"/>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59" name="Freeform 561"/>
              <p:cNvSpPr>
                <a:spLocks/>
              </p:cNvSpPr>
              <p:nvPr/>
            </p:nvSpPr>
            <p:spPr bwMode="auto">
              <a:xfrm>
                <a:off x="1999" y="3151"/>
                <a:ext cx="20" cy="39"/>
              </a:xfrm>
              <a:custGeom>
                <a:avLst/>
                <a:gdLst>
                  <a:gd name="T0" fmla="*/ 0 w 20"/>
                  <a:gd name="T1" fmla="*/ 33 h 39"/>
                  <a:gd name="T2" fmla="*/ 20 w 20"/>
                  <a:gd name="T3" fmla="*/ 0 h 39"/>
                  <a:gd name="T4" fmla="*/ 20 w 20"/>
                  <a:gd name="T5" fmla="*/ 0 h 39"/>
                  <a:gd name="T6" fmla="*/ 20 w 20"/>
                  <a:gd name="T7" fmla="*/ 1 h 39"/>
                  <a:gd name="T8" fmla="*/ 20 w 20"/>
                  <a:gd name="T9" fmla="*/ 1 h 39"/>
                  <a:gd name="T10" fmla="*/ 20 w 20"/>
                  <a:gd name="T11" fmla="*/ 3 h 39"/>
                  <a:gd name="T12" fmla="*/ 20 w 20"/>
                  <a:gd name="T13" fmla="*/ 3 h 39"/>
                  <a:gd name="T14" fmla="*/ 20 w 20"/>
                  <a:gd name="T15" fmla="*/ 5 h 39"/>
                  <a:gd name="T16" fmla="*/ 20 w 20"/>
                  <a:gd name="T17" fmla="*/ 5 h 39"/>
                  <a:gd name="T18" fmla="*/ 20 w 20"/>
                  <a:gd name="T19" fmla="*/ 6 h 39"/>
                  <a:gd name="T20" fmla="*/ 0 w 20"/>
                  <a:gd name="T21" fmla="*/ 39 h 39"/>
                  <a:gd name="T22" fmla="*/ 0 w 20"/>
                  <a:gd name="T23" fmla="*/ 38 h 39"/>
                  <a:gd name="T24" fmla="*/ 0 w 20"/>
                  <a:gd name="T25" fmla="*/ 38 h 39"/>
                  <a:gd name="T26" fmla="*/ 0 w 20"/>
                  <a:gd name="T27" fmla="*/ 36 h 39"/>
                  <a:gd name="T28" fmla="*/ 0 w 20"/>
                  <a:gd name="T29" fmla="*/ 36 h 39"/>
                  <a:gd name="T30" fmla="*/ 0 w 20"/>
                  <a:gd name="T31" fmla="*/ 36 h 39"/>
                  <a:gd name="T32" fmla="*/ 0 w 20"/>
                  <a:gd name="T33" fmla="*/ 34 h 39"/>
                  <a:gd name="T34" fmla="*/ 0 w 20"/>
                  <a:gd name="T35" fmla="*/ 34 h 39"/>
                  <a:gd name="T36" fmla="*/ 0 w 20"/>
                  <a:gd name="T37" fmla="*/ 33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9"/>
                  <a:gd name="T59" fmla="*/ 20 w 20"/>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9">
                    <a:moveTo>
                      <a:pt x="0" y="33"/>
                    </a:moveTo>
                    <a:lnTo>
                      <a:pt x="20" y="0"/>
                    </a:lnTo>
                    <a:lnTo>
                      <a:pt x="20" y="1"/>
                    </a:lnTo>
                    <a:lnTo>
                      <a:pt x="20" y="3"/>
                    </a:lnTo>
                    <a:lnTo>
                      <a:pt x="20" y="5"/>
                    </a:lnTo>
                    <a:lnTo>
                      <a:pt x="20" y="6"/>
                    </a:lnTo>
                    <a:lnTo>
                      <a:pt x="0" y="39"/>
                    </a:lnTo>
                    <a:lnTo>
                      <a:pt x="0" y="38"/>
                    </a:lnTo>
                    <a:lnTo>
                      <a:pt x="0" y="36"/>
                    </a:lnTo>
                    <a:lnTo>
                      <a:pt x="0" y="34"/>
                    </a:lnTo>
                    <a:lnTo>
                      <a:pt x="0" y="3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0" name="Freeform 562"/>
              <p:cNvSpPr>
                <a:spLocks/>
              </p:cNvSpPr>
              <p:nvPr/>
            </p:nvSpPr>
            <p:spPr bwMode="auto">
              <a:xfrm>
                <a:off x="1999" y="3154"/>
                <a:ext cx="20" cy="38"/>
              </a:xfrm>
              <a:custGeom>
                <a:avLst/>
                <a:gdLst>
                  <a:gd name="T0" fmla="*/ 0 w 20"/>
                  <a:gd name="T1" fmla="*/ 33 h 38"/>
                  <a:gd name="T2" fmla="*/ 20 w 20"/>
                  <a:gd name="T3" fmla="*/ 0 h 38"/>
                  <a:gd name="T4" fmla="*/ 20 w 20"/>
                  <a:gd name="T5" fmla="*/ 0 h 38"/>
                  <a:gd name="T6" fmla="*/ 20 w 20"/>
                  <a:gd name="T7" fmla="*/ 2 h 38"/>
                  <a:gd name="T8" fmla="*/ 20 w 20"/>
                  <a:gd name="T9" fmla="*/ 2 h 38"/>
                  <a:gd name="T10" fmla="*/ 20 w 20"/>
                  <a:gd name="T11" fmla="*/ 3 h 38"/>
                  <a:gd name="T12" fmla="*/ 20 w 20"/>
                  <a:gd name="T13" fmla="*/ 3 h 38"/>
                  <a:gd name="T14" fmla="*/ 20 w 20"/>
                  <a:gd name="T15" fmla="*/ 5 h 38"/>
                  <a:gd name="T16" fmla="*/ 20 w 20"/>
                  <a:gd name="T17" fmla="*/ 5 h 38"/>
                  <a:gd name="T18" fmla="*/ 20 w 20"/>
                  <a:gd name="T19" fmla="*/ 5 h 38"/>
                  <a:gd name="T20" fmla="*/ 0 w 20"/>
                  <a:gd name="T21" fmla="*/ 38 h 38"/>
                  <a:gd name="T22" fmla="*/ 0 w 20"/>
                  <a:gd name="T23" fmla="*/ 38 h 38"/>
                  <a:gd name="T24" fmla="*/ 0 w 20"/>
                  <a:gd name="T25" fmla="*/ 36 h 38"/>
                  <a:gd name="T26" fmla="*/ 0 w 20"/>
                  <a:gd name="T27" fmla="*/ 36 h 38"/>
                  <a:gd name="T28" fmla="*/ 0 w 20"/>
                  <a:gd name="T29" fmla="*/ 36 h 38"/>
                  <a:gd name="T30" fmla="*/ 0 w 20"/>
                  <a:gd name="T31" fmla="*/ 35 h 38"/>
                  <a:gd name="T32" fmla="*/ 0 w 20"/>
                  <a:gd name="T33" fmla="*/ 35 h 38"/>
                  <a:gd name="T34" fmla="*/ 0 w 20"/>
                  <a:gd name="T35" fmla="*/ 33 h 38"/>
                  <a:gd name="T36" fmla="*/ 0 w 20"/>
                  <a:gd name="T37" fmla="*/ 3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33"/>
                    </a:moveTo>
                    <a:lnTo>
                      <a:pt x="20" y="0"/>
                    </a:lnTo>
                    <a:lnTo>
                      <a:pt x="20" y="2"/>
                    </a:lnTo>
                    <a:lnTo>
                      <a:pt x="20" y="3"/>
                    </a:lnTo>
                    <a:lnTo>
                      <a:pt x="20" y="5"/>
                    </a:lnTo>
                    <a:lnTo>
                      <a:pt x="0" y="38"/>
                    </a:lnTo>
                    <a:lnTo>
                      <a:pt x="0" y="36"/>
                    </a:lnTo>
                    <a:lnTo>
                      <a:pt x="0" y="35"/>
                    </a:lnTo>
                    <a:lnTo>
                      <a:pt x="0" y="33"/>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1" name="Freeform 563"/>
              <p:cNvSpPr>
                <a:spLocks/>
              </p:cNvSpPr>
              <p:nvPr/>
            </p:nvSpPr>
            <p:spPr bwMode="auto">
              <a:xfrm>
                <a:off x="1999" y="3157"/>
                <a:ext cx="20" cy="38"/>
              </a:xfrm>
              <a:custGeom>
                <a:avLst/>
                <a:gdLst>
                  <a:gd name="T0" fmla="*/ 0 w 20"/>
                  <a:gd name="T1" fmla="*/ 33 h 38"/>
                  <a:gd name="T2" fmla="*/ 20 w 20"/>
                  <a:gd name="T3" fmla="*/ 0 h 38"/>
                  <a:gd name="T4" fmla="*/ 20 w 20"/>
                  <a:gd name="T5" fmla="*/ 0 h 38"/>
                  <a:gd name="T6" fmla="*/ 20 w 20"/>
                  <a:gd name="T7" fmla="*/ 2 h 38"/>
                  <a:gd name="T8" fmla="*/ 20 w 20"/>
                  <a:gd name="T9" fmla="*/ 2 h 38"/>
                  <a:gd name="T10" fmla="*/ 20 w 20"/>
                  <a:gd name="T11" fmla="*/ 2 h 38"/>
                  <a:gd name="T12" fmla="*/ 20 w 20"/>
                  <a:gd name="T13" fmla="*/ 4 h 38"/>
                  <a:gd name="T14" fmla="*/ 20 w 20"/>
                  <a:gd name="T15" fmla="*/ 4 h 38"/>
                  <a:gd name="T16" fmla="*/ 20 w 20"/>
                  <a:gd name="T17" fmla="*/ 5 h 38"/>
                  <a:gd name="T18" fmla="*/ 20 w 20"/>
                  <a:gd name="T19" fmla="*/ 5 h 38"/>
                  <a:gd name="T20" fmla="*/ 0 w 20"/>
                  <a:gd name="T21" fmla="*/ 38 h 38"/>
                  <a:gd name="T22" fmla="*/ 0 w 20"/>
                  <a:gd name="T23" fmla="*/ 37 h 38"/>
                  <a:gd name="T24" fmla="*/ 0 w 20"/>
                  <a:gd name="T25" fmla="*/ 37 h 38"/>
                  <a:gd name="T26" fmla="*/ 0 w 20"/>
                  <a:gd name="T27" fmla="*/ 37 h 38"/>
                  <a:gd name="T28" fmla="*/ 0 w 20"/>
                  <a:gd name="T29" fmla="*/ 35 h 38"/>
                  <a:gd name="T30" fmla="*/ 0 w 20"/>
                  <a:gd name="T31" fmla="*/ 35 h 38"/>
                  <a:gd name="T32" fmla="*/ 0 w 20"/>
                  <a:gd name="T33" fmla="*/ 33 h 38"/>
                  <a:gd name="T34" fmla="*/ 0 w 20"/>
                  <a:gd name="T35" fmla="*/ 33 h 38"/>
                  <a:gd name="T36" fmla="*/ 0 w 20"/>
                  <a:gd name="T37" fmla="*/ 3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33"/>
                    </a:moveTo>
                    <a:lnTo>
                      <a:pt x="20" y="0"/>
                    </a:lnTo>
                    <a:lnTo>
                      <a:pt x="20" y="2"/>
                    </a:lnTo>
                    <a:lnTo>
                      <a:pt x="20" y="4"/>
                    </a:lnTo>
                    <a:lnTo>
                      <a:pt x="20" y="5"/>
                    </a:lnTo>
                    <a:lnTo>
                      <a:pt x="0" y="38"/>
                    </a:lnTo>
                    <a:lnTo>
                      <a:pt x="0" y="37"/>
                    </a:lnTo>
                    <a:lnTo>
                      <a:pt x="0" y="35"/>
                    </a:lnTo>
                    <a:lnTo>
                      <a:pt x="0" y="33"/>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2" name="Freeform 564"/>
              <p:cNvSpPr>
                <a:spLocks/>
              </p:cNvSpPr>
              <p:nvPr/>
            </p:nvSpPr>
            <p:spPr bwMode="auto">
              <a:xfrm>
                <a:off x="1999" y="3161"/>
                <a:ext cx="20" cy="38"/>
              </a:xfrm>
              <a:custGeom>
                <a:avLst/>
                <a:gdLst>
                  <a:gd name="T0" fmla="*/ 0 w 20"/>
                  <a:gd name="T1" fmla="*/ 31 h 38"/>
                  <a:gd name="T2" fmla="*/ 20 w 20"/>
                  <a:gd name="T3" fmla="*/ 0 h 38"/>
                  <a:gd name="T4" fmla="*/ 20 w 20"/>
                  <a:gd name="T5" fmla="*/ 0 h 38"/>
                  <a:gd name="T6" fmla="*/ 20 w 20"/>
                  <a:gd name="T7" fmla="*/ 0 h 38"/>
                  <a:gd name="T8" fmla="*/ 20 w 20"/>
                  <a:gd name="T9" fmla="*/ 1 h 38"/>
                  <a:gd name="T10" fmla="*/ 20 w 20"/>
                  <a:gd name="T11" fmla="*/ 1 h 38"/>
                  <a:gd name="T12" fmla="*/ 20 w 20"/>
                  <a:gd name="T13" fmla="*/ 3 h 38"/>
                  <a:gd name="T14" fmla="*/ 20 w 20"/>
                  <a:gd name="T15" fmla="*/ 3 h 38"/>
                  <a:gd name="T16" fmla="*/ 20 w 20"/>
                  <a:gd name="T17" fmla="*/ 5 h 38"/>
                  <a:gd name="T18" fmla="*/ 20 w 20"/>
                  <a:gd name="T19" fmla="*/ 5 h 38"/>
                  <a:gd name="T20" fmla="*/ 0 w 20"/>
                  <a:gd name="T21" fmla="*/ 38 h 38"/>
                  <a:gd name="T22" fmla="*/ 0 w 20"/>
                  <a:gd name="T23" fmla="*/ 36 h 38"/>
                  <a:gd name="T24" fmla="*/ 0 w 20"/>
                  <a:gd name="T25" fmla="*/ 36 h 38"/>
                  <a:gd name="T26" fmla="*/ 0 w 20"/>
                  <a:gd name="T27" fmla="*/ 34 h 38"/>
                  <a:gd name="T28" fmla="*/ 0 w 20"/>
                  <a:gd name="T29" fmla="*/ 34 h 38"/>
                  <a:gd name="T30" fmla="*/ 0 w 20"/>
                  <a:gd name="T31" fmla="*/ 33 h 38"/>
                  <a:gd name="T32" fmla="*/ 0 w 20"/>
                  <a:gd name="T33" fmla="*/ 33 h 38"/>
                  <a:gd name="T34" fmla="*/ 0 w 20"/>
                  <a:gd name="T35" fmla="*/ 33 h 38"/>
                  <a:gd name="T36" fmla="*/ 0 w 20"/>
                  <a:gd name="T37" fmla="*/ 31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31"/>
                    </a:moveTo>
                    <a:lnTo>
                      <a:pt x="20" y="0"/>
                    </a:lnTo>
                    <a:lnTo>
                      <a:pt x="20" y="1"/>
                    </a:lnTo>
                    <a:lnTo>
                      <a:pt x="20" y="3"/>
                    </a:lnTo>
                    <a:lnTo>
                      <a:pt x="20" y="5"/>
                    </a:lnTo>
                    <a:lnTo>
                      <a:pt x="0" y="38"/>
                    </a:lnTo>
                    <a:lnTo>
                      <a:pt x="0" y="36"/>
                    </a:lnTo>
                    <a:lnTo>
                      <a:pt x="0" y="34"/>
                    </a:lnTo>
                    <a:lnTo>
                      <a:pt x="0" y="33"/>
                    </a:lnTo>
                    <a:lnTo>
                      <a:pt x="0" y="31"/>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3" name="Freeform 565"/>
              <p:cNvSpPr>
                <a:spLocks/>
              </p:cNvSpPr>
              <p:nvPr/>
            </p:nvSpPr>
            <p:spPr bwMode="auto">
              <a:xfrm>
                <a:off x="1999" y="3162"/>
                <a:ext cx="20" cy="38"/>
              </a:xfrm>
              <a:custGeom>
                <a:avLst/>
                <a:gdLst>
                  <a:gd name="T0" fmla="*/ 0 w 20"/>
                  <a:gd name="T1" fmla="*/ 33 h 38"/>
                  <a:gd name="T2" fmla="*/ 20 w 20"/>
                  <a:gd name="T3" fmla="*/ 0 h 38"/>
                  <a:gd name="T4" fmla="*/ 20 w 20"/>
                  <a:gd name="T5" fmla="*/ 2 h 38"/>
                  <a:gd name="T6" fmla="*/ 20 w 20"/>
                  <a:gd name="T7" fmla="*/ 2 h 38"/>
                  <a:gd name="T8" fmla="*/ 20 w 20"/>
                  <a:gd name="T9" fmla="*/ 4 h 38"/>
                  <a:gd name="T10" fmla="*/ 20 w 20"/>
                  <a:gd name="T11" fmla="*/ 4 h 38"/>
                  <a:gd name="T12" fmla="*/ 20 w 20"/>
                  <a:gd name="T13" fmla="*/ 5 h 38"/>
                  <a:gd name="T14" fmla="*/ 20 w 20"/>
                  <a:gd name="T15" fmla="*/ 5 h 38"/>
                  <a:gd name="T16" fmla="*/ 20 w 20"/>
                  <a:gd name="T17" fmla="*/ 7 h 38"/>
                  <a:gd name="T18" fmla="*/ 20 w 20"/>
                  <a:gd name="T19" fmla="*/ 7 h 38"/>
                  <a:gd name="T20" fmla="*/ 2 w 20"/>
                  <a:gd name="T21" fmla="*/ 38 h 38"/>
                  <a:gd name="T22" fmla="*/ 2 w 20"/>
                  <a:gd name="T23" fmla="*/ 38 h 38"/>
                  <a:gd name="T24" fmla="*/ 2 w 20"/>
                  <a:gd name="T25" fmla="*/ 37 h 38"/>
                  <a:gd name="T26" fmla="*/ 0 w 20"/>
                  <a:gd name="T27" fmla="*/ 37 h 38"/>
                  <a:gd name="T28" fmla="*/ 0 w 20"/>
                  <a:gd name="T29" fmla="*/ 37 h 38"/>
                  <a:gd name="T30" fmla="*/ 0 w 20"/>
                  <a:gd name="T31" fmla="*/ 35 h 38"/>
                  <a:gd name="T32" fmla="*/ 0 w 20"/>
                  <a:gd name="T33" fmla="*/ 35 h 38"/>
                  <a:gd name="T34" fmla="*/ 0 w 20"/>
                  <a:gd name="T35" fmla="*/ 33 h 38"/>
                  <a:gd name="T36" fmla="*/ 0 w 20"/>
                  <a:gd name="T37" fmla="*/ 3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33"/>
                    </a:moveTo>
                    <a:lnTo>
                      <a:pt x="20" y="0"/>
                    </a:lnTo>
                    <a:lnTo>
                      <a:pt x="20" y="2"/>
                    </a:lnTo>
                    <a:lnTo>
                      <a:pt x="20" y="4"/>
                    </a:lnTo>
                    <a:lnTo>
                      <a:pt x="20" y="5"/>
                    </a:lnTo>
                    <a:lnTo>
                      <a:pt x="20" y="7"/>
                    </a:lnTo>
                    <a:lnTo>
                      <a:pt x="2" y="38"/>
                    </a:lnTo>
                    <a:lnTo>
                      <a:pt x="2" y="37"/>
                    </a:lnTo>
                    <a:lnTo>
                      <a:pt x="0" y="37"/>
                    </a:lnTo>
                    <a:lnTo>
                      <a:pt x="0" y="35"/>
                    </a:lnTo>
                    <a:lnTo>
                      <a:pt x="0" y="33"/>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4" name="Freeform 566"/>
              <p:cNvSpPr>
                <a:spLocks/>
              </p:cNvSpPr>
              <p:nvPr/>
            </p:nvSpPr>
            <p:spPr bwMode="auto">
              <a:xfrm>
                <a:off x="1999" y="3166"/>
                <a:ext cx="20" cy="38"/>
              </a:xfrm>
              <a:custGeom>
                <a:avLst/>
                <a:gdLst>
                  <a:gd name="T0" fmla="*/ 0 w 20"/>
                  <a:gd name="T1" fmla="*/ 33 h 38"/>
                  <a:gd name="T2" fmla="*/ 20 w 20"/>
                  <a:gd name="T3" fmla="*/ 0 h 38"/>
                  <a:gd name="T4" fmla="*/ 20 w 20"/>
                  <a:gd name="T5" fmla="*/ 1 h 38"/>
                  <a:gd name="T6" fmla="*/ 20 w 20"/>
                  <a:gd name="T7" fmla="*/ 1 h 38"/>
                  <a:gd name="T8" fmla="*/ 20 w 20"/>
                  <a:gd name="T9" fmla="*/ 3 h 38"/>
                  <a:gd name="T10" fmla="*/ 20 w 20"/>
                  <a:gd name="T11" fmla="*/ 3 h 38"/>
                  <a:gd name="T12" fmla="*/ 20 w 20"/>
                  <a:gd name="T13" fmla="*/ 3 h 38"/>
                  <a:gd name="T14" fmla="*/ 20 w 20"/>
                  <a:gd name="T15" fmla="*/ 4 h 38"/>
                  <a:gd name="T16" fmla="*/ 20 w 20"/>
                  <a:gd name="T17" fmla="*/ 4 h 38"/>
                  <a:gd name="T18" fmla="*/ 20 w 20"/>
                  <a:gd name="T19" fmla="*/ 6 h 38"/>
                  <a:gd name="T20" fmla="*/ 2 w 20"/>
                  <a:gd name="T21" fmla="*/ 38 h 38"/>
                  <a:gd name="T22" fmla="*/ 2 w 20"/>
                  <a:gd name="T23" fmla="*/ 36 h 38"/>
                  <a:gd name="T24" fmla="*/ 2 w 20"/>
                  <a:gd name="T25" fmla="*/ 36 h 38"/>
                  <a:gd name="T26" fmla="*/ 2 w 20"/>
                  <a:gd name="T27" fmla="*/ 36 h 38"/>
                  <a:gd name="T28" fmla="*/ 2 w 20"/>
                  <a:gd name="T29" fmla="*/ 34 h 38"/>
                  <a:gd name="T30" fmla="*/ 2 w 20"/>
                  <a:gd name="T31" fmla="*/ 34 h 38"/>
                  <a:gd name="T32" fmla="*/ 2 w 20"/>
                  <a:gd name="T33" fmla="*/ 33 h 38"/>
                  <a:gd name="T34" fmla="*/ 0 w 20"/>
                  <a:gd name="T35" fmla="*/ 33 h 38"/>
                  <a:gd name="T36" fmla="*/ 0 w 20"/>
                  <a:gd name="T37" fmla="*/ 3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33"/>
                    </a:moveTo>
                    <a:lnTo>
                      <a:pt x="20" y="0"/>
                    </a:lnTo>
                    <a:lnTo>
                      <a:pt x="20" y="1"/>
                    </a:lnTo>
                    <a:lnTo>
                      <a:pt x="20" y="3"/>
                    </a:lnTo>
                    <a:lnTo>
                      <a:pt x="20" y="4"/>
                    </a:lnTo>
                    <a:lnTo>
                      <a:pt x="20" y="6"/>
                    </a:lnTo>
                    <a:lnTo>
                      <a:pt x="2" y="38"/>
                    </a:lnTo>
                    <a:lnTo>
                      <a:pt x="2" y="36"/>
                    </a:lnTo>
                    <a:lnTo>
                      <a:pt x="2" y="34"/>
                    </a:lnTo>
                    <a:lnTo>
                      <a:pt x="2" y="33"/>
                    </a:lnTo>
                    <a:lnTo>
                      <a:pt x="0" y="33"/>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5" name="Freeform 567"/>
              <p:cNvSpPr>
                <a:spLocks/>
              </p:cNvSpPr>
              <p:nvPr/>
            </p:nvSpPr>
            <p:spPr bwMode="auto">
              <a:xfrm>
                <a:off x="2001" y="3169"/>
                <a:ext cx="18" cy="36"/>
              </a:xfrm>
              <a:custGeom>
                <a:avLst/>
                <a:gdLst>
                  <a:gd name="T0" fmla="*/ 0 w 18"/>
                  <a:gd name="T1" fmla="*/ 31 h 36"/>
                  <a:gd name="T2" fmla="*/ 18 w 18"/>
                  <a:gd name="T3" fmla="*/ 0 h 36"/>
                  <a:gd name="T4" fmla="*/ 18 w 18"/>
                  <a:gd name="T5" fmla="*/ 0 h 36"/>
                  <a:gd name="T6" fmla="*/ 18 w 18"/>
                  <a:gd name="T7" fmla="*/ 1 h 36"/>
                  <a:gd name="T8" fmla="*/ 18 w 18"/>
                  <a:gd name="T9" fmla="*/ 1 h 36"/>
                  <a:gd name="T10" fmla="*/ 18 w 18"/>
                  <a:gd name="T11" fmla="*/ 3 h 36"/>
                  <a:gd name="T12" fmla="*/ 18 w 18"/>
                  <a:gd name="T13" fmla="*/ 3 h 36"/>
                  <a:gd name="T14" fmla="*/ 18 w 18"/>
                  <a:gd name="T15" fmla="*/ 5 h 36"/>
                  <a:gd name="T16" fmla="*/ 18 w 18"/>
                  <a:gd name="T17" fmla="*/ 5 h 36"/>
                  <a:gd name="T18" fmla="*/ 18 w 18"/>
                  <a:gd name="T19" fmla="*/ 6 h 36"/>
                  <a:gd name="T20" fmla="*/ 0 w 18"/>
                  <a:gd name="T21" fmla="*/ 36 h 36"/>
                  <a:gd name="T22" fmla="*/ 0 w 18"/>
                  <a:gd name="T23" fmla="*/ 36 h 36"/>
                  <a:gd name="T24" fmla="*/ 0 w 18"/>
                  <a:gd name="T25" fmla="*/ 36 h 36"/>
                  <a:gd name="T26" fmla="*/ 0 w 18"/>
                  <a:gd name="T27" fmla="*/ 35 h 36"/>
                  <a:gd name="T28" fmla="*/ 0 w 18"/>
                  <a:gd name="T29" fmla="*/ 35 h 36"/>
                  <a:gd name="T30" fmla="*/ 0 w 18"/>
                  <a:gd name="T31" fmla="*/ 33 h 36"/>
                  <a:gd name="T32" fmla="*/ 0 w 18"/>
                  <a:gd name="T33" fmla="*/ 33 h 36"/>
                  <a:gd name="T34" fmla="*/ 0 w 18"/>
                  <a:gd name="T35" fmla="*/ 33 h 36"/>
                  <a:gd name="T36" fmla="*/ 0 w 18"/>
                  <a:gd name="T37" fmla="*/ 3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6"/>
                  <a:gd name="T59" fmla="*/ 18 w 18"/>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6">
                    <a:moveTo>
                      <a:pt x="0" y="31"/>
                    </a:moveTo>
                    <a:lnTo>
                      <a:pt x="18" y="0"/>
                    </a:lnTo>
                    <a:lnTo>
                      <a:pt x="18" y="1"/>
                    </a:lnTo>
                    <a:lnTo>
                      <a:pt x="18" y="3"/>
                    </a:lnTo>
                    <a:lnTo>
                      <a:pt x="18" y="5"/>
                    </a:lnTo>
                    <a:lnTo>
                      <a:pt x="18" y="6"/>
                    </a:lnTo>
                    <a:lnTo>
                      <a:pt x="0" y="36"/>
                    </a:lnTo>
                    <a:lnTo>
                      <a:pt x="0" y="35"/>
                    </a:lnTo>
                    <a:lnTo>
                      <a:pt x="0" y="33"/>
                    </a:lnTo>
                    <a:lnTo>
                      <a:pt x="0" y="31"/>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6" name="Freeform 568"/>
              <p:cNvSpPr>
                <a:spLocks/>
              </p:cNvSpPr>
              <p:nvPr/>
            </p:nvSpPr>
            <p:spPr bwMode="auto">
              <a:xfrm>
                <a:off x="2001" y="3172"/>
                <a:ext cx="18" cy="37"/>
              </a:xfrm>
              <a:custGeom>
                <a:avLst/>
                <a:gdLst>
                  <a:gd name="T0" fmla="*/ 0 w 18"/>
                  <a:gd name="T1" fmla="*/ 32 h 37"/>
                  <a:gd name="T2" fmla="*/ 18 w 18"/>
                  <a:gd name="T3" fmla="*/ 0 h 37"/>
                  <a:gd name="T4" fmla="*/ 18 w 18"/>
                  <a:gd name="T5" fmla="*/ 0 h 37"/>
                  <a:gd name="T6" fmla="*/ 18 w 18"/>
                  <a:gd name="T7" fmla="*/ 2 h 37"/>
                  <a:gd name="T8" fmla="*/ 18 w 18"/>
                  <a:gd name="T9" fmla="*/ 2 h 37"/>
                  <a:gd name="T10" fmla="*/ 18 w 18"/>
                  <a:gd name="T11" fmla="*/ 3 h 37"/>
                  <a:gd name="T12" fmla="*/ 18 w 18"/>
                  <a:gd name="T13" fmla="*/ 3 h 37"/>
                  <a:gd name="T14" fmla="*/ 18 w 18"/>
                  <a:gd name="T15" fmla="*/ 3 h 37"/>
                  <a:gd name="T16" fmla="*/ 18 w 18"/>
                  <a:gd name="T17" fmla="*/ 5 h 37"/>
                  <a:gd name="T18" fmla="*/ 18 w 18"/>
                  <a:gd name="T19" fmla="*/ 5 h 37"/>
                  <a:gd name="T20" fmla="*/ 0 w 18"/>
                  <a:gd name="T21" fmla="*/ 37 h 37"/>
                  <a:gd name="T22" fmla="*/ 0 w 18"/>
                  <a:gd name="T23" fmla="*/ 35 h 37"/>
                  <a:gd name="T24" fmla="*/ 0 w 18"/>
                  <a:gd name="T25" fmla="*/ 35 h 37"/>
                  <a:gd name="T26" fmla="*/ 0 w 18"/>
                  <a:gd name="T27" fmla="*/ 35 h 37"/>
                  <a:gd name="T28" fmla="*/ 0 w 18"/>
                  <a:gd name="T29" fmla="*/ 33 h 37"/>
                  <a:gd name="T30" fmla="*/ 0 w 18"/>
                  <a:gd name="T31" fmla="*/ 33 h 37"/>
                  <a:gd name="T32" fmla="*/ 0 w 18"/>
                  <a:gd name="T33" fmla="*/ 33 h 37"/>
                  <a:gd name="T34" fmla="*/ 0 w 18"/>
                  <a:gd name="T35" fmla="*/ 32 h 37"/>
                  <a:gd name="T36" fmla="*/ 0 w 18"/>
                  <a:gd name="T37" fmla="*/ 32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7"/>
                  <a:gd name="T59" fmla="*/ 18 w 18"/>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7">
                    <a:moveTo>
                      <a:pt x="0" y="32"/>
                    </a:moveTo>
                    <a:lnTo>
                      <a:pt x="18" y="0"/>
                    </a:lnTo>
                    <a:lnTo>
                      <a:pt x="18" y="2"/>
                    </a:lnTo>
                    <a:lnTo>
                      <a:pt x="18" y="3"/>
                    </a:lnTo>
                    <a:lnTo>
                      <a:pt x="18" y="5"/>
                    </a:lnTo>
                    <a:lnTo>
                      <a:pt x="0" y="37"/>
                    </a:lnTo>
                    <a:lnTo>
                      <a:pt x="0" y="35"/>
                    </a:lnTo>
                    <a:lnTo>
                      <a:pt x="0" y="33"/>
                    </a:lnTo>
                    <a:lnTo>
                      <a:pt x="0" y="32"/>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7" name="Freeform 569"/>
              <p:cNvSpPr>
                <a:spLocks/>
              </p:cNvSpPr>
              <p:nvPr/>
            </p:nvSpPr>
            <p:spPr bwMode="auto">
              <a:xfrm>
                <a:off x="2001" y="3175"/>
                <a:ext cx="18" cy="35"/>
              </a:xfrm>
              <a:custGeom>
                <a:avLst/>
                <a:gdLst>
                  <a:gd name="T0" fmla="*/ 0 w 18"/>
                  <a:gd name="T1" fmla="*/ 30 h 35"/>
                  <a:gd name="T2" fmla="*/ 18 w 18"/>
                  <a:gd name="T3" fmla="*/ 0 h 35"/>
                  <a:gd name="T4" fmla="*/ 18 w 18"/>
                  <a:gd name="T5" fmla="*/ 0 h 35"/>
                  <a:gd name="T6" fmla="*/ 18 w 18"/>
                  <a:gd name="T7" fmla="*/ 0 h 35"/>
                  <a:gd name="T8" fmla="*/ 18 w 18"/>
                  <a:gd name="T9" fmla="*/ 2 h 35"/>
                  <a:gd name="T10" fmla="*/ 18 w 18"/>
                  <a:gd name="T11" fmla="*/ 2 h 35"/>
                  <a:gd name="T12" fmla="*/ 18 w 18"/>
                  <a:gd name="T13" fmla="*/ 4 h 35"/>
                  <a:gd name="T14" fmla="*/ 18 w 18"/>
                  <a:gd name="T15" fmla="*/ 4 h 35"/>
                  <a:gd name="T16" fmla="*/ 18 w 18"/>
                  <a:gd name="T17" fmla="*/ 5 h 35"/>
                  <a:gd name="T18" fmla="*/ 18 w 18"/>
                  <a:gd name="T19" fmla="*/ 5 h 35"/>
                  <a:gd name="T20" fmla="*/ 0 w 18"/>
                  <a:gd name="T21" fmla="*/ 35 h 35"/>
                  <a:gd name="T22" fmla="*/ 0 w 18"/>
                  <a:gd name="T23" fmla="*/ 35 h 35"/>
                  <a:gd name="T24" fmla="*/ 0 w 18"/>
                  <a:gd name="T25" fmla="*/ 35 h 35"/>
                  <a:gd name="T26" fmla="*/ 0 w 18"/>
                  <a:gd name="T27" fmla="*/ 34 h 35"/>
                  <a:gd name="T28" fmla="*/ 0 w 18"/>
                  <a:gd name="T29" fmla="*/ 34 h 35"/>
                  <a:gd name="T30" fmla="*/ 0 w 18"/>
                  <a:gd name="T31" fmla="*/ 32 h 35"/>
                  <a:gd name="T32" fmla="*/ 0 w 18"/>
                  <a:gd name="T33" fmla="*/ 32 h 35"/>
                  <a:gd name="T34" fmla="*/ 0 w 18"/>
                  <a:gd name="T35" fmla="*/ 32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8" y="0"/>
                    </a:lnTo>
                    <a:lnTo>
                      <a:pt x="18" y="2"/>
                    </a:lnTo>
                    <a:lnTo>
                      <a:pt x="18" y="4"/>
                    </a:lnTo>
                    <a:lnTo>
                      <a:pt x="18" y="5"/>
                    </a:lnTo>
                    <a:lnTo>
                      <a:pt x="0" y="35"/>
                    </a:lnTo>
                    <a:lnTo>
                      <a:pt x="0" y="34"/>
                    </a:lnTo>
                    <a:lnTo>
                      <a:pt x="0" y="32"/>
                    </a:lnTo>
                    <a:lnTo>
                      <a:pt x="0" y="3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8" name="Freeform 570"/>
              <p:cNvSpPr>
                <a:spLocks/>
              </p:cNvSpPr>
              <p:nvPr/>
            </p:nvSpPr>
            <p:spPr bwMode="auto">
              <a:xfrm>
                <a:off x="2001" y="3177"/>
                <a:ext cx="18" cy="37"/>
              </a:xfrm>
              <a:custGeom>
                <a:avLst/>
                <a:gdLst>
                  <a:gd name="T0" fmla="*/ 0 w 18"/>
                  <a:gd name="T1" fmla="*/ 32 h 37"/>
                  <a:gd name="T2" fmla="*/ 18 w 18"/>
                  <a:gd name="T3" fmla="*/ 0 h 37"/>
                  <a:gd name="T4" fmla="*/ 18 w 18"/>
                  <a:gd name="T5" fmla="*/ 2 h 37"/>
                  <a:gd name="T6" fmla="*/ 18 w 18"/>
                  <a:gd name="T7" fmla="*/ 2 h 37"/>
                  <a:gd name="T8" fmla="*/ 18 w 18"/>
                  <a:gd name="T9" fmla="*/ 3 h 37"/>
                  <a:gd name="T10" fmla="*/ 18 w 18"/>
                  <a:gd name="T11" fmla="*/ 3 h 37"/>
                  <a:gd name="T12" fmla="*/ 18 w 18"/>
                  <a:gd name="T13" fmla="*/ 5 h 37"/>
                  <a:gd name="T14" fmla="*/ 18 w 18"/>
                  <a:gd name="T15" fmla="*/ 5 h 37"/>
                  <a:gd name="T16" fmla="*/ 18 w 18"/>
                  <a:gd name="T17" fmla="*/ 5 h 37"/>
                  <a:gd name="T18" fmla="*/ 18 w 18"/>
                  <a:gd name="T19" fmla="*/ 7 h 37"/>
                  <a:gd name="T20" fmla="*/ 0 w 18"/>
                  <a:gd name="T21" fmla="*/ 37 h 37"/>
                  <a:gd name="T22" fmla="*/ 0 w 18"/>
                  <a:gd name="T23" fmla="*/ 37 h 37"/>
                  <a:gd name="T24" fmla="*/ 0 w 18"/>
                  <a:gd name="T25" fmla="*/ 35 h 37"/>
                  <a:gd name="T26" fmla="*/ 0 w 18"/>
                  <a:gd name="T27" fmla="*/ 35 h 37"/>
                  <a:gd name="T28" fmla="*/ 0 w 18"/>
                  <a:gd name="T29" fmla="*/ 33 h 37"/>
                  <a:gd name="T30" fmla="*/ 0 w 18"/>
                  <a:gd name="T31" fmla="*/ 33 h 37"/>
                  <a:gd name="T32" fmla="*/ 0 w 18"/>
                  <a:gd name="T33" fmla="*/ 33 h 37"/>
                  <a:gd name="T34" fmla="*/ 0 w 18"/>
                  <a:gd name="T35" fmla="*/ 32 h 37"/>
                  <a:gd name="T36" fmla="*/ 0 w 18"/>
                  <a:gd name="T37" fmla="*/ 32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7"/>
                  <a:gd name="T59" fmla="*/ 18 w 18"/>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7">
                    <a:moveTo>
                      <a:pt x="0" y="32"/>
                    </a:moveTo>
                    <a:lnTo>
                      <a:pt x="18" y="0"/>
                    </a:lnTo>
                    <a:lnTo>
                      <a:pt x="18" y="2"/>
                    </a:lnTo>
                    <a:lnTo>
                      <a:pt x="18" y="3"/>
                    </a:lnTo>
                    <a:lnTo>
                      <a:pt x="18" y="5"/>
                    </a:lnTo>
                    <a:lnTo>
                      <a:pt x="18" y="7"/>
                    </a:lnTo>
                    <a:lnTo>
                      <a:pt x="0" y="37"/>
                    </a:lnTo>
                    <a:lnTo>
                      <a:pt x="0" y="35"/>
                    </a:lnTo>
                    <a:lnTo>
                      <a:pt x="0" y="33"/>
                    </a:lnTo>
                    <a:lnTo>
                      <a:pt x="0" y="32"/>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69" name="Freeform 571"/>
              <p:cNvSpPr>
                <a:spLocks/>
              </p:cNvSpPr>
              <p:nvPr/>
            </p:nvSpPr>
            <p:spPr bwMode="auto">
              <a:xfrm>
                <a:off x="2001" y="3180"/>
                <a:ext cx="18" cy="37"/>
              </a:xfrm>
              <a:custGeom>
                <a:avLst/>
                <a:gdLst>
                  <a:gd name="T0" fmla="*/ 0 w 18"/>
                  <a:gd name="T1" fmla="*/ 30 h 37"/>
                  <a:gd name="T2" fmla="*/ 18 w 18"/>
                  <a:gd name="T3" fmla="*/ 0 h 37"/>
                  <a:gd name="T4" fmla="*/ 18 w 18"/>
                  <a:gd name="T5" fmla="*/ 2 h 37"/>
                  <a:gd name="T6" fmla="*/ 18 w 18"/>
                  <a:gd name="T7" fmla="*/ 2 h 37"/>
                  <a:gd name="T8" fmla="*/ 18 w 18"/>
                  <a:gd name="T9" fmla="*/ 2 h 37"/>
                  <a:gd name="T10" fmla="*/ 18 w 18"/>
                  <a:gd name="T11" fmla="*/ 4 h 37"/>
                  <a:gd name="T12" fmla="*/ 18 w 18"/>
                  <a:gd name="T13" fmla="*/ 4 h 37"/>
                  <a:gd name="T14" fmla="*/ 18 w 18"/>
                  <a:gd name="T15" fmla="*/ 5 h 37"/>
                  <a:gd name="T16" fmla="*/ 18 w 18"/>
                  <a:gd name="T17" fmla="*/ 5 h 37"/>
                  <a:gd name="T18" fmla="*/ 18 w 18"/>
                  <a:gd name="T19" fmla="*/ 7 h 37"/>
                  <a:gd name="T20" fmla="*/ 0 w 18"/>
                  <a:gd name="T21" fmla="*/ 37 h 37"/>
                  <a:gd name="T22" fmla="*/ 0 w 18"/>
                  <a:gd name="T23" fmla="*/ 35 h 37"/>
                  <a:gd name="T24" fmla="*/ 0 w 18"/>
                  <a:gd name="T25" fmla="*/ 35 h 37"/>
                  <a:gd name="T26" fmla="*/ 0 w 18"/>
                  <a:gd name="T27" fmla="*/ 34 h 37"/>
                  <a:gd name="T28" fmla="*/ 0 w 18"/>
                  <a:gd name="T29" fmla="*/ 34 h 37"/>
                  <a:gd name="T30" fmla="*/ 0 w 18"/>
                  <a:gd name="T31" fmla="*/ 34 h 37"/>
                  <a:gd name="T32" fmla="*/ 0 w 18"/>
                  <a:gd name="T33" fmla="*/ 32 h 37"/>
                  <a:gd name="T34" fmla="*/ 0 w 18"/>
                  <a:gd name="T35" fmla="*/ 32 h 37"/>
                  <a:gd name="T36" fmla="*/ 0 w 18"/>
                  <a:gd name="T37" fmla="*/ 30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7"/>
                  <a:gd name="T59" fmla="*/ 18 w 18"/>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7">
                    <a:moveTo>
                      <a:pt x="0" y="30"/>
                    </a:moveTo>
                    <a:lnTo>
                      <a:pt x="18" y="0"/>
                    </a:lnTo>
                    <a:lnTo>
                      <a:pt x="18" y="2"/>
                    </a:lnTo>
                    <a:lnTo>
                      <a:pt x="18" y="4"/>
                    </a:lnTo>
                    <a:lnTo>
                      <a:pt x="18" y="5"/>
                    </a:lnTo>
                    <a:lnTo>
                      <a:pt x="18" y="7"/>
                    </a:lnTo>
                    <a:lnTo>
                      <a:pt x="0" y="37"/>
                    </a:lnTo>
                    <a:lnTo>
                      <a:pt x="0" y="35"/>
                    </a:lnTo>
                    <a:lnTo>
                      <a:pt x="0" y="34"/>
                    </a:lnTo>
                    <a:lnTo>
                      <a:pt x="0" y="32"/>
                    </a:lnTo>
                    <a:lnTo>
                      <a:pt x="0" y="3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0" name="Freeform 572"/>
              <p:cNvSpPr>
                <a:spLocks/>
              </p:cNvSpPr>
              <p:nvPr/>
            </p:nvSpPr>
            <p:spPr bwMode="auto">
              <a:xfrm>
                <a:off x="2001" y="3184"/>
                <a:ext cx="18" cy="35"/>
              </a:xfrm>
              <a:custGeom>
                <a:avLst/>
                <a:gdLst>
                  <a:gd name="T0" fmla="*/ 0 w 18"/>
                  <a:gd name="T1" fmla="*/ 30 h 35"/>
                  <a:gd name="T2" fmla="*/ 18 w 18"/>
                  <a:gd name="T3" fmla="*/ 0 h 35"/>
                  <a:gd name="T4" fmla="*/ 18 w 18"/>
                  <a:gd name="T5" fmla="*/ 0 h 35"/>
                  <a:gd name="T6" fmla="*/ 18 w 18"/>
                  <a:gd name="T7" fmla="*/ 1 h 35"/>
                  <a:gd name="T8" fmla="*/ 18 w 18"/>
                  <a:gd name="T9" fmla="*/ 1 h 35"/>
                  <a:gd name="T10" fmla="*/ 18 w 18"/>
                  <a:gd name="T11" fmla="*/ 3 h 35"/>
                  <a:gd name="T12" fmla="*/ 18 w 18"/>
                  <a:gd name="T13" fmla="*/ 3 h 35"/>
                  <a:gd name="T14" fmla="*/ 18 w 18"/>
                  <a:gd name="T15" fmla="*/ 3 h 35"/>
                  <a:gd name="T16" fmla="*/ 18 w 18"/>
                  <a:gd name="T17" fmla="*/ 5 h 35"/>
                  <a:gd name="T18" fmla="*/ 18 w 18"/>
                  <a:gd name="T19" fmla="*/ 5 h 35"/>
                  <a:gd name="T20" fmla="*/ 0 w 18"/>
                  <a:gd name="T21" fmla="*/ 35 h 35"/>
                  <a:gd name="T22" fmla="*/ 0 w 18"/>
                  <a:gd name="T23" fmla="*/ 35 h 35"/>
                  <a:gd name="T24" fmla="*/ 0 w 18"/>
                  <a:gd name="T25" fmla="*/ 33 h 35"/>
                  <a:gd name="T26" fmla="*/ 0 w 18"/>
                  <a:gd name="T27" fmla="*/ 33 h 35"/>
                  <a:gd name="T28" fmla="*/ 0 w 18"/>
                  <a:gd name="T29" fmla="*/ 33 h 35"/>
                  <a:gd name="T30" fmla="*/ 0 w 18"/>
                  <a:gd name="T31" fmla="*/ 31 h 35"/>
                  <a:gd name="T32" fmla="*/ 0 w 18"/>
                  <a:gd name="T33" fmla="*/ 31 h 35"/>
                  <a:gd name="T34" fmla="*/ 0 w 18"/>
                  <a:gd name="T35" fmla="*/ 30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8" y="0"/>
                    </a:lnTo>
                    <a:lnTo>
                      <a:pt x="18" y="1"/>
                    </a:lnTo>
                    <a:lnTo>
                      <a:pt x="18" y="3"/>
                    </a:lnTo>
                    <a:lnTo>
                      <a:pt x="18" y="5"/>
                    </a:lnTo>
                    <a:lnTo>
                      <a:pt x="0" y="35"/>
                    </a:lnTo>
                    <a:lnTo>
                      <a:pt x="0" y="33"/>
                    </a:lnTo>
                    <a:lnTo>
                      <a:pt x="0" y="31"/>
                    </a:lnTo>
                    <a:lnTo>
                      <a:pt x="0" y="3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1" name="Freeform 573"/>
              <p:cNvSpPr>
                <a:spLocks/>
              </p:cNvSpPr>
              <p:nvPr/>
            </p:nvSpPr>
            <p:spPr bwMode="auto">
              <a:xfrm>
                <a:off x="2001" y="3187"/>
                <a:ext cx="18" cy="35"/>
              </a:xfrm>
              <a:custGeom>
                <a:avLst/>
                <a:gdLst>
                  <a:gd name="T0" fmla="*/ 0 w 18"/>
                  <a:gd name="T1" fmla="*/ 30 h 35"/>
                  <a:gd name="T2" fmla="*/ 18 w 18"/>
                  <a:gd name="T3" fmla="*/ 0 h 35"/>
                  <a:gd name="T4" fmla="*/ 18 w 18"/>
                  <a:gd name="T5" fmla="*/ 0 h 35"/>
                  <a:gd name="T6" fmla="*/ 18 w 18"/>
                  <a:gd name="T7" fmla="*/ 0 h 35"/>
                  <a:gd name="T8" fmla="*/ 18 w 18"/>
                  <a:gd name="T9" fmla="*/ 2 h 35"/>
                  <a:gd name="T10" fmla="*/ 18 w 18"/>
                  <a:gd name="T11" fmla="*/ 2 h 35"/>
                  <a:gd name="T12" fmla="*/ 18 w 18"/>
                  <a:gd name="T13" fmla="*/ 3 h 35"/>
                  <a:gd name="T14" fmla="*/ 18 w 18"/>
                  <a:gd name="T15" fmla="*/ 3 h 35"/>
                  <a:gd name="T16" fmla="*/ 18 w 18"/>
                  <a:gd name="T17" fmla="*/ 5 h 35"/>
                  <a:gd name="T18" fmla="*/ 18 w 18"/>
                  <a:gd name="T19" fmla="*/ 5 h 35"/>
                  <a:gd name="T20" fmla="*/ 0 w 18"/>
                  <a:gd name="T21" fmla="*/ 35 h 35"/>
                  <a:gd name="T22" fmla="*/ 0 w 18"/>
                  <a:gd name="T23" fmla="*/ 33 h 35"/>
                  <a:gd name="T24" fmla="*/ 0 w 18"/>
                  <a:gd name="T25" fmla="*/ 33 h 35"/>
                  <a:gd name="T26" fmla="*/ 0 w 18"/>
                  <a:gd name="T27" fmla="*/ 32 h 35"/>
                  <a:gd name="T28" fmla="*/ 0 w 18"/>
                  <a:gd name="T29" fmla="*/ 32 h 35"/>
                  <a:gd name="T30" fmla="*/ 0 w 18"/>
                  <a:gd name="T31" fmla="*/ 32 h 35"/>
                  <a:gd name="T32" fmla="*/ 0 w 18"/>
                  <a:gd name="T33" fmla="*/ 30 h 35"/>
                  <a:gd name="T34" fmla="*/ 0 w 18"/>
                  <a:gd name="T35" fmla="*/ 30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8" y="0"/>
                    </a:lnTo>
                    <a:lnTo>
                      <a:pt x="18" y="2"/>
                    </a:lnTo>
                    <a:lnTo>
                      <a:pt x="18" y="3"/>
                    </a:lnTo>
                    <a:lnTo>
                      <a:pt x="18" y="5"/>
                    </a:lnTo>
                    <a:lnTo>
                      <a:pt x="0" y="35"/>
                    </a:lnTo>
                    <a:lnTo>
                      <a:pt x="0" y="33"/>
                    </a:lnTo>
                    <a:lnTo>
                      <a:pt x="0" y="32"/>
                    </a:lnTo>
                    <a:lnTo>
                      <a:pt x="0" y="3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2" name="Freeform 574"/>
              <p:cNvSpPr>
                <a:spLocks/>
              </p:cNvSpPr>
              <p:nvPr/>
            </p:nvSpPr>
            <p:spPr bwMode="auto">
              <a:xfrm>
                <a:off x="2001" y="3189"/>
                <a:ext cx="18" cy="35"/>
              </a:xfrm>
              <a:custGeom>
                <a:avLst/>
                <a:gdLst>
                  <a:gd name="T0" fmla="*/ 0 w 18"/>
                  <a:gd name="T1" fmla="*/ 30 h 35"/>
                  <a:gd name="T2" fmla="*/ 18 w 18"/>
                  <a:gd name="T3" fmla="*/ 0 h 35"/>
                  <a:gd name="T4" fmla="*/ 18 w 18"/>
                  <a:gd name="T5" fmla="*/ 1 h 35"/>
                  <a:gd name="T6" fmla="*/ 18 w 18"/>
                  <a:gd name="T7" fmla="*/ 1 h 35"/>
                  <a:gd name="T8" fmla="*/ 18 w 18"/>
                  <a:gd name="T9" fmla="*/ 3 h 35"/>
                  <a:gd name="T10" fmla="*/ 18 w 18"/>
                  <a:gd name="T11" fmla="*/ 3 h 35"/>
                  <a:gd name="T12" fmla="*/ 18 w 18"/>
                  <a:gd name="T13" fmla="*/ 3 h 35"/>
                  <a:gd name="T14" fmla="*/ 18 w 18"/>
                  <a:gd name="T15" fmla="*/ 5 h 35"/>
                  <a:gd name="T16" fmla="*/ 18 w 18"/>
                  <a:gd name="T17" fmla="*/ 5 h 35"/>
                  <a:gd name="T18" fmla="*/ 18 w 18"/>
                  <a:gd name="T19" fmla="*/ 6 h 35"/>
                  <a:gd name="T20" fmla="*/ 2 w 18"/>
                  <a:gd name="T21" fmla="*/ 35 h 35"/>
                  <a:gd name="T22" fmla="*/ 2 w 18"/>
                  <a:gd name="T23" fmla="*/ 35 h 35"/>
                  <a:gd name="T24" fmla="*/ 2 w 18"/>
                  <a:gd name="T25" fmla="*/ 33 h 35"/>
                  <a:gd name="T26" fmla="*/ 0 w 18"/>
                  <a:gd name="T27" fmla="*/ 33 h 35"/>
                  <a:gd name="T28" fmla="*/ 0 w 18"/>
                  <a:gd name="T29" fmla="*/ 33 h 35"/>
                  <a:gd name="T30" fmla="*/ 0 w 18"/>
                  <a:gd name="T31" fmla="*/ 31 h 35"/>
                  <a:gd name="T32" fmla="*/ 0 w 18"/>
                  <a:gd name="T33" fmla="*/ 31 h 35"/>
                  <a:gd name="T34" fmla="*/ 0 w 18"/>
                  <a:gd name="T35" fmla="*/ 30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8" y="0"/>
                    </a:lnTo>
                    <a:lnTo>
                      <a:pt x="18" y="1"/>
                    </a:lnTo>
                    <a:lnTo>
                      <a:pt x="18" y="3"/>
                    </a:lnTo>
                    <a:lnTo>
                      <a:pt x="18" y="5"/>
                    </a:lnTo>
                    <a:lnTo>
                      <a:pt x="18" y="6"/>
                    </a:lnTo>
                    <a:lnTo>
                      <a:pt x="2" y="35"/>
                    </a:lnTo>
                    <a:lnTo>
                      <a:pt x="2" y="33"/>
                    </a:lnTo>
                    <a:lnTo>
                      <a:pt x="0" y="33"/>
                    </a:lnTo>
                    <a:lnTo>
                      <a:pt x="0" y="31"/>
                    </a:lnTo>
                    <a:lnTo>
                      <a:pt x="0" y="3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3" name="Freeform 575"/>
              <p:cNvSpPr>
                <a:spLocks/>
              </p:cNvSpPr>
              <p:nvPr/>
            </p:nvSpPr>
            <p:spPr bwMode="auto">
              <a:xfrm>
                <a:off x="2001" y="3192"/>
                <a:ext cx="18" cy="35"/>
              </a:xfrm>
              <a:custGeom>
                <a:avLst/>
                <a:gdLst>
                  <a:gd name="T0" fmla="*/ 0 w 18"/>
                  <a:gd name="T1" fmla="*/ 30 h 35"/>
                  <a:gd name="T2" fmla="*/ 18 w 18"/>
                  <a:gd name="T3" fmla="*/ 0 h 35"/>
                  <a:gd name="T4" fmla="*/ 18 w 18"/>
                  <a:gd name="T5" fmla="*/ 0 h 35"/>
                  <a:gd name="T6" fmla="*/ 18 w 18"/>
                  <a:gd name="T7" fmla="*/ 2 h 35"/>
                  <a:gd name="T8" fmla="*/ 18 w 18"/>
                  <a:gd name="T9" fmla="*/ 2 h 35"/>
                  <a:gd name="T10" fmla="*/ 18 w 18"/>
                  <a:gd name="T11" fmla="*/ 3 h 35"/>
                  <a:gd name="T12" fmla="*/ 18 w 18"/>
                  <a:gd name="T13" fmla="*/ 3 h 35"/>
                  <a:gd name="T14" fmla="*/ 18 w 18"/>
                  <a:gd name="T15" fmla="*/ 3 h 35"/>
                  <a:gd name="T16" fmla="*/ 18 w 18"/>
                  <a:gd name="T17" fmla="*/ 5 h 35"/>
                  <a:gd name="T18" fmla="*/ 18 w 18"/>
                  <a:gd name="T19" fmla="*/ 5 h 35"/>
                  <a:gd name="T20" fmla="*/ 2 w 18"/>
                  <a:gd name="T21" fmla="*/ 35 h 35"/>
                  <a:gd name="T22" fmla="*/ 2 w 18"/>
                  <a:gd name="T23" fmla="*/ 33 h 35"/>
                  <a:gd name="T24" fmla="*/ 2 w 18"/>
                  <a:gd name="T25" fmla="*/ 33 h 35"/>
                  <a:gd name="T26" fmla="*/ 2 w 18"/>
                  <a:gd name="T27" fmla="*/ 33 h 35"/>
                  <a:gd name="T28" fmla="*/ 2 w 18"/>
                  <a:gd name="T29" fmla="*/ 32 h 35"/>
                  <a:gd name="T30" fmla="*/ 2 w 18"/>
                  <a:gd name="T31" fmla="*/ 32 h 35"/>
                  <a:gd name="T32" fmla="*/ 2 w 18"/>
                  <a:gd name="T33" fmla="*/ 30 h 35"/>
                  <a:gd name="T34" fmla="*/ 0 w 18"/>
                  <a:gd name="T35" fmla="*/ 30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8" y="0"/>
                    </a:lnTo>
                    <a:lnTo>
                      <a:pt x="18" y="2"/>
                    </a:lnTo>
                    <a:lnTo>
                      <a:pt x="18" y="3"/>
                    </a:lnTo>
                    <a:lnTo>
                      <a:pt x="18" y="5"/>
                    </a:lnTo>
                    <a:lnTo>
                      <a:pt x="2" y="35"/>
                    </a:lnTo>
                    <a:lnTo>
                      <a:pt x="2" y="33"/>
                    </a:lnTo>
                    <a:lnTo>
                      <a:pt x="2" y="32"/>
                    </a:lnTo>
                    <a:lnTo>
                      <a:pt x="2" y="30"/>
                    </a:lnTo>
                    <a:lnTo>
                      <a:pt x="0" y="3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4" name="Freeform 576"/>
              <p:cNvSpPr>
                <a:spLocks/>
              </p:cNvSpPr>
              <p:nvPr/>
            </p:nvSpPr>
            <p:spPr bwMode="auto">
              <a:xfrm>
                <a:off x="2003" y="3195"/>
                <a:ext cx="16" cy="33"/>
              </a:xfrm>
              <a:custGeom>
                <a:avLst/>
                <a:gdLst>
                  <a:gd name="T0" fmla="*/ 0 w 16"/>
                  <a:gd name="T1" fmla="*/ 29 h 33"/>
                  <a:gd name="T2" fmla="*/ 16 w 16"/>
                  <a:gd name="T3" fmla="*/ 0 h 33"/>
                  <a:gd name="T4" fmla="*/ 16 w 16"/>
                  <a:gd name="T5" fmla="*/ 0 h 33"/>
                  <a:gd name="T6" fmla="*/ 16 w 16"/>
                  <a:gd name="T7" fmla="*/ 0 h 33"/>
                  <a:gd name="T8" fmla="*/ 16 w 16"/>
                  <a:gd name="T9" fmla="*/ 2 h 33"/>
                  <a:gd name="T10" fmla="*/ 16 w 16"/>
                  <a:gd name="T11" fmla="*/ 2 h 33"/>
                  <a:gd name="T12" fmla="*/ 16 w 16"/>
                  <a:gd name="T13" fmla="*/ 4 h 33"/>
                  <a:gd name="T14" fmla="*/ 16 w 16"/>
                  <a:gd name="T15" fmla="*/ 4 h 33"/>
                  <a:gd name="T16" fmla="*/ 16 w 16"/>
                  <a:gd name="T17" fmla="*/ 5 h 33"/>
                  <a:gd name="T18" fmla="*/ 16 w 16"/>
                  <a:gd name="T19" fmla="*/ 5 h 33"/>
                  <a:gd name="T20" fmla="*/ 0 w 16"/>
                  <a:gd name="T21" fmla="*/ 33 h 33"/>
                  <a:gd name="T22" fmla="*/ 0 w 16"/>
                  <a:gd name="T23" fmla="*/ 33 h 33"/>
                  <a:gd name="T24" fmla="*/ 0 w 16"/>
                  <a:gd name="T25" fmla="*/ 32 h 33"/>
                  <a:gd name="T26" fmla="*/ 0 w 16"/>
                  <a:gd name="T27" fmla="*/ 32 h 33"/>
                  <a:gd name="T28" fmla="*/ 0 w 16"/>
                  <a:gd name="T29" fmla="*/ 32 h 33"/>
                  <a:gd name="T30" fmla="*/ 0 w 16"/>
                  <a:gd name="T31" fmla="*/ 30 h 33"/>
                  <a:gd name="T32" fmla="*/ 0 w 16"/>
                  <a:gd name="T33" fmla="*/ 30 h 33"/>
                  <a:gd name="T34" fmla="*/ 0 w 16"/>
                  <a:gd name="T35" fmla="*/ 30 h 33"/>
                  <a:gd name="T36" fmla="*/ 0 w 16"/>
                  <a:gd name="T37" fmla="*/ 2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3"/>
                  <a:gd name="T59" fmla="*/ 16 w 16"/>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3">
                    <a:moveTo>
                      <a:pt x="0" y="29"/>
                    </a:moveTo>
                    <a:lnTo>
                      <a:pt x="16" y="0"/>
                    </a:lnTo>
                    <a:lnTo>
                      <a:pt x="16" y="2"/>
                    </a:lnTo>
                    <a:lnTo>
                      <a:pt x="16" y="4"/>
                    </a:lnTo>
                    <a:lnTo>
                      <a:pt x="16" y="5"/>
                    </a:lnTo>
                    <a:lnTo>
                      <a:pt x="0" y="33"/>
                    </a:lnTo>
                    <a:lnTo>
                      <a:pt x="0" y="32"/>
                    </a:lnTo>
                    <a:lnTo>
                      <a:pt x="0" y="30"/>
                    </a:lnTo>
                    <a:lnTo>
                      <a:pt x="0" y="29"/>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5" name="Freeform 577"/>
              <p:cNvSpPr>
                <a:spLocks/>
              </p:cNvSpPr>
              <p:nvPr/>
            </p:nvSpPr>
            <p:spPr bwMode="auto">
              <a:xfrm>
                <a:off x="2003" y="3197"/>
                <a:ext cx="16" cy="35"/>
              </a:xfrm>
              <a:custGeom>
                <a:avLst/>
                <a:gdLst>
                  <a:gd name="T0" fmla="*/ 0 w 16"/>
                  <a:gd name="T1" fmla="*/ 30 h 35"/>
                  <a:gd name="T2" fmla="*/ 16 w 16"/>
                  <a:gd name="T3" fmla="*/ 0 h 35"/>
                  <a:gd name="T4" fmla="*/ 16 w 16"/>
                  <a:gd name="T5" fmla="*/ 2 h 35"/>
                  <a:gd name="T6" fmla="*/ 16 w 16"/>
                  <a:gd name="T7" fmla="*/ 2 h 35"/>
                  <a:gd name="T8" fmla="*/ 16 w 16"/>
                  <a:gd name="T9" fmla="*/ 2 h 35"/>
                  <a:gd name="T10" fmla="*/ 16 w 16"/>
                  <a:gd name="T11" fmla="*/ 3 h 35"/>
                  <a:gd name="T12" fmla="*/ 16 w 16"/>
                  <a:gd name="T13" fmla="*/ 3 h 35"/>
                  <a:gd name="T14" fmla="*/ 16 w 16"/>
                  <a:gd name="T15" fmla="*/ 5 h 35"/>
                  <a:gd name="T16" fmla="*/ 16 w 16"/>
                  <a:gd name="T17" fmla="*/ 5 h 35"/>
                  <a:gd name="T18" fmla="*/ 16 w 16"/>
                  <a:gd name="T19" fmla="*/ 7 h 35"/>
                  <a:gd name="T20" fmla="*/ 0 w 16"/>
                  <a:gd name="T21" fmla="*/ 35 h 35"/>
                  <a:gd name="T22" fmla="*/ 0 w 16"/>
                  <a:gd name="T23" fmla="*/ 33 h 35"/>
                  <a:gd name="T24" fmla="*/ 0 w 16"/>
                  <a:gd name="T25" fmla="*/ 33 h 35"/>
                  <a:gd name="T26" fmla="*/ 0 w 16"/>
                  <a:gd name="T27" fmla="*/ 33 h 35"/>
                  <a:gd name="T28" fmla="*/ 0 w 16"/>
                  <a:gd name="T29" fmla="*/ 31 h 35"/>
                  <a:gd name="T30" fmla="*/ 0 w 16"/>
                  <a:gd name="T31" fmla="*/ 31 h 35"/>
                  <a:gd name="T32" fmla="*/ 0 w 16"/>
                  <a:gd name="T33" fmla="*/ 30 h 35"/>
                  <a:gd name="T34" fmla="*/ 0 w 16"/>
                  <a:gd name="T35" fmla="*/ 30 h 35"/>
                  <a:gd name="T36" fmla="*/ 0 w 16"/>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5"/>
                  <a:gd name="T59" fmla="*/ 16 w 16"/>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5">
                    <a:moveTo>
                      <a:pt x="0" y="30"/>
                    </a:moveTo>
                    <a:lnTo>
                      <a:pt x="16" y="0"/>
                    </a:lnTo>
                    <a:lnTo>
                      <a:pt x="16" y="2"/>
                    </a:lnTo>
                    <a:lnTo>
                      <a:pt x="16" y="3"/>
                    </a:lnTo>
                    <a:lnTo>
                      <a:pt x="16" y="5"/>
                    </a:lnTo>
                    <a:lnTo>
                      <a:pt x="16" y="7"/>
                    </a:lnTo>
                    <a:lnTo>
                      <a:pt x="0" y="35"/>
                    </a:lnTo>
                    <a:lnTo>
                      <a:pt x="0" y="33"/>
                    </a:lnTo>
                    <a:lnTo>
                      <a:pt x="0" y="31"/>
                    </a:lnTo>
                    <a:lnTo>
                      <a:pt x="0" y="3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6" name="Freeform 578"/>
              <p:cNvSpPr>
                <a:spLocks/>
              </p:cNvSpPr>
              <p:nvPr/>
            </p:nvSpPr>
            <p:spPr bwMode="auto">
              <a:xfrm>
                <a:off x="2003" y="3200"/>
                <a:ext cx="16" cy="33"/>
              </a:xfrm>
              <a:custGeom>
                <a:avLst/>
                <a:gdLst>
                  <a:gd name="T0" fmla="*/ 0 w 16"/>
                  <a:gd name="T1" fmla="*/ 28 h 33"/>
                  <a:gd name="T2" fmla="*/ 16 w 16"/>
                  <a:gd name="T3" fmla="*/ 0 h 33"/>
                  <a:gd name="T4" fmla="*/ 16 w 16"/>
                  <a:gd name="T5" fmla="*/ 0 h 33"/>
                  <a:gd name="T6" fmla="*/ 16 w 16"/>
                  <a:gd name="T7" fmla="*/ 2 h 33"/>
                  <a:gd name="T8" fmla="*/ 16 w 16"/>
                  <a:gd name="T9" fmla="*/ 2 h 33"/>
                  <a:gd name="T10" fmla="*/ 16 w 16"/>
                  <a:gd name="T11" fmla="*/ 4 h 33"/>
                  <a:gd name="T12" fmla="*/ 16 w 16"/>
                  <a:gd name="T13" fmla="*/ 4 h 33"/>
                  <a:gd name="T14" fmla="*/ 16 w 16"/>
                  <a:gd name="T15" fmla="*/ 4 h 33"/>
                  <a:gd name="T16" fmla="*/ 16 w 16"/>
                  <a:gd name="T17" fmla="*/ 5 h 33"/>
                  <a:gd name="T18" fmla="*/ 16 w 16"/>
                  <a:gd name="T19" fmla="*/ 5 h 33"/>
                  <a:gd name="T20" fmla="*/ 0 w 16"/>
                  <a:gd name="T21" fmla="*/ 33 h 33"/>
                  <a:gd name="T22" fmla="*/ 0 w 16"/>
                  <a:gd name="T23" fmla="*/ 33 h 33"/>
                  <a:gd name="T24" fmla="*/ 0 w 16"/>
                  <a:gd name="T25" fmla="*/ 32 h 33"/>
                  <a:gd name="T26" fmla="*/ 0 w 16"/>
                  <a:gd name="T27" fmla="*/ 32 h 33"/>
                  <a:gd name="T28" fmla="*/ 0 w 16"/>
                  <a:gd name="T29" fmla="*/ 32 h 33"/>
                  <a:gd name="T30" fmla="*/ 0 w 16"/>
                  <a:gd name="T31" fmla="*/ 30 h 33"/>
                  <a:gd name="T32" fmla="*/ 0 w 16"/>
                  <a:gd name="T33" fmla="*/ 30 h 33"/>
                  <a:gd name="T34" fmla="*/ 0 w 16"/>
                  <a:gd name="T35" fmla="*/ 30 h 33"/>
                  <a:gd name="T36" fmla="*/ 0 w 16"/>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3"/>
                  <a:gd name="T59" fmla="*/ 16 w 16"/>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3">
                    <a:moveTo>
                      <a:pt x="0" y="28"/>
                    </a:moveTo>
                    <a:lnTo>
                      <a:pt x="16" y="0"/>
                    </a:lnTo>
                    <a:lnTo>
                      <a:pt x="16" y="2"/>
                    </a:lnTo>
                    <a:lnTo>
                      <a:pt x="16" y="4"/>
                    </a:lnTo>
                    <a:lnTo>
                      <a:pt x="16" y="5"/>
                    </a:lnTo>
                    <a:lnTo>
                      <a:pt x="0" y="33"/>
                    </a:lnTo>
                    <a:lnTo>
                      <a:pt x="0" y="32"/>
                    </a:lnTo>
                    <a:lnTo>
                      <a:pt x="0" y="30"/>
                    </a:lnTo>
                    <a:lnTo>
                      <a:pt x="0" y="2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7" name="Freeform 579"/>
              <p:cNvSpPr>
                <a:spLocks/>
              </p:cNvSpPr>
              <p:nvPr/>
            </p:nvSpPr>
            <p:spPr bwMode="auto">
              <a:xfrm>
                <a:off x="2003" y="3204"/>
                <a:ext cx="16" cy="33"/>
              </a:xfrm>
              <a:custGeom>
                <a:avLst/>
                <a:gdLst>
                  <a:gd name="T0" fmla="*/ 0 w 16"/>
                  <a:gd name="T1" fmla="*/ 28 h 33"/>
                  <a:gd name="T2" fmla="*/ 16 w 16"/>
                  <a:gd name="T3" fmla="*/ 0 h 33"/>
                  <a:gd name="T4" fmla="*/ 16 w 16"/>
                  <a:gd name="T5" fmla="*/ 0 h 33"/>
                  <a:gd name="T6" fmla="*/ 16 w 16"/>
                  <a:gd name="T7" fmla="*/ 0 h 33"/>
                  <a:gd name="T8" fmla="*/ 16 w 16"/>
                  <a:gd name="T9" fmla="*/ 1 h 33"/>
                  <a:gd name="T10" fmla="*/ 16 w 16"/>
                  <a:gd name="T11" fmla="*/ 1 h 33"/>
                  <a:gd name="T12" fmla="*/ 16 w 16"/>
                  <a:gd name="T13" fmla="*/ 3 h 33"/>
                  <a:gd name="T14" fmla="*/ 16 w 16"/>
                  <a:gd name="T15" fmla="*/ 3 h 33"/>
                  <a:gd name="T16" fmla="*/ 16 w 16"/>
                  <a:gd name="T17" fmla="*/ 3 h 33"/>
                  <a:gd name="T18" fmla="*/ 16 w 16"/>
                  <a:gd name="T19" fmla="*/ 5 h 33"/>
                  <a:gd name="T20" fmla="*/ 0 w 16"/>
                  <a:gd name="T21" fmla="*/ 33 h 33"/>
                  <a:gd name="T22" fmla="*/ 0 w 16"/>
                  <a:gd name="T23" fmla="*/ 31 h 33"/>
                  <a:gd name="T24" fmla="*/ 0 w 16"/>
                  <a:gd name="T25" fmla="*/ 31 h 33"/>
                  <a:gd name="T26" fmla="*/ 0 w 16"/>
                  <a:gd name="T27" fmla="*/ 31 h 33"/>
                  <a:gd name="T28" fmla="*/ 0 w 16"/>
                  <a:gd name="T29" fmla="*/ 29 h 33"/>
                  <a:gd name="T30" fmla="*/ 0 w 16"/>
                  <a:gd name="T31" fmla="*/ 29 h 33"/>
                  <a:gd name="T32" fmla="*/ 0 w 16"/>
                  <a:gd name="T33" fmla="*/ 28 h 33"/>
                  <a:gd name="T34" fmla="*/ 0 w 16"/>
                  <a:gd name="T35" fmla="*/ 28 h 33"/>
                  <a:gd name="T36" fmla="*/ 0 w 16"/>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3"/>
                  <a:gd name="T59" fmla="*/ 16 w 16"/>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3">
                    <a:moveTo>
                      <a:pt x="0" y="28"/>
                    </a:moveTo>
                    <a:lnTo>
                      <a:pt x="16" y="0"/>
                    </a:lnTo>
                    <a:lnTo>
                      <a:pt x="16" y="1"/>
                    </a:lnTo>
                    <a:lnTo>
                      <a:pt x="16" y="3"/>
                    </a:lnTo>
                    <a:lnTo>
                      <a:pt x="16" y="5"/>
                    </a:lnTo>
                    <a:lnTo>
                      <a:pt x="0" y="33"/>
                    </a:lnTo>
                    <a:lnTo>
                      <a:pt x="0" y="31"/>
                    </a:lnTo>
                    <a:lnTo>
                      <a:pt x="0" y="29"/>
                    </a:lnTo>
                    <a:lnTo>
                      <a:pt x="0" y="2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8" name="Freeform 580"/>
              <p:cNvSpPr>
                <a:spLocks/>
              </p:cNvSpPr>
              <p:nvPr/>
            </p:nvSpPr>
            <p:spPr bwMode="auto">
              <a:xfrm>
                <a:off x="2003" y="3205"/>
                <a:ext cx="16" cy="33"/>
              </a:xfrm>
              <a:custGeom>
                <a:avLst/>
                <a:gdLst>
                  <a:gd name="T0" fmla="*/ 0 w 16"/>
                  <a:gd name="T1" fmla="*/ 28 h 33"/>
                  <a:gd name="T2" fmla="*/ 16 w 16"/>
                  <a:gd name="T3" fmla="*/ 0 h 33"/>
                  <a:gd name="T4" fmla="*/ 16 w 16"/>
                  <a:gd name="T5" fmla="*/ 2 h 33"/>
                  <a:gd name="T6" fmla="*/ 16 w 16"/>
                  <a:gd name="T7" fmla="*/ 2 h 33"/>
                  <a:gd name="T8" fmla="*/ 16 w 16"/>
                  <a:gd name="T9" fmla="*/ 2 h 33"/>
                  <a:gd name="T10" fmla="*/ 16 w 16"/>
                  <a:gd name="T11" fmla="*/ 4 h 33"/>
                  <a:gd name="T12" fmla="*/ 16 w 16"/>
                  <a:gd name="T13" fmla="*/ 4 h 33"/>
                  <a:gd name="T14" fmla="*/ 16 w 16"/>
                  <a:gd name="T15" fmla="*/ 5 h 33"/>
                  <a:gd name="T16" fmla="*/ 16 w 16"/>
                  <a:gd name="T17" fmla="*/ 5 h 33"/>
                  <a:gd name="T18" fmla="*/ 16 w 16"/>
                  <a:gd name="T19" fmla="*/ 5 h 33"/>
                  <a:gd name="T20" fmla="*/ 0 w 16"/>
                  <a:gd name="T21" fmla="*/ 33 h 33"/>
                  <a:gd name="T22" fmla="*/ 0 w 16"/>
                  <a:gd name="T23" fmla="*/ 33 h 33"/>
                  <a:gd name="T24" fmla="*/ 0 w 16"/>
                  <a:gd name="T25" fmla="*/ 32 h 33"/>
                  <a:gd name="T26" fmla="*/ 0 w 16"/>
                  <a:gd name="T27" fmla="*/ 32 h 33"/>
                  <a:gd name="T28" fmla="*/ 0 w 16"/>
                  <a:gd name="T29" fmla="*/ 32 h 33"/>
                  <a:gd name="T30" fmla="*/ 0 w 16"/>
                  <a:gd name="T31" fmla="*/ 30 h 33"/>
                  <a:gd name="T32" fmla="*/ 0 w 16"/>
                  <a:gd name="T33" fmla="*/ 30 h 33"/>
                  <a:gd name="T34" fmla="*/ 0 w 16"/>
                  <a:gd name="T35" fmla="*/ 30 h 33"/>
                  <a:gd name="T36" fmla="*/ 0 w 16"/>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3"/>
                  <a:gd name="T59" fmla="*/ 16 w 16"/>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3">
                    <a:moveTo>
                      <a:pt x="0" y="28"/>
                    </a:moveTo>
                    <a:lnTo>
                      <a:pt x="16" y="0"/>
                    </a:lnTo>
                    <a:lnTo>
                      <a:pt x="16" y="2"/>
                    </a:lnTo>
                    <a:lnTo>
                      <a:pt x="16" y="4"/>
                    </a:lnTo>
                    <a:lnTo>
                      <a:pt x="16" y="5"/>
                    </a:lnTo>
                    <a:lnTo>
                      <a:pt x="0" y="33"/>
                    </a:lnTo>
                    <a:lnTo>
                      <a:pt x="0" y="32"/>
                    </a:lnTo>
                    <a:lnTo>
                      <a:pt x="0" y="30"/>
                    </a:lnTo>
                    <a:lnTo>
                      <a:pt x="0" y="28"/>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79" name="Freeform 581"/>
              <p:cNvSpPr>
                <a:spLocks/>
              </p:cNvSpPr>
              <p:nvPr/>
            </p:nvSpPr>
            <p:spPr bwMode="auto">
              <a:xfrm>
                <a:off x="2003" y="3209"/>
                <a:ext cx="16" cy="33"/>
              </a:xfrm>
              <a:custGeom>
                <a:avLst/>
                <a:gdLst>
                  <a:gd name="T0" fmla="*/ 0 w 16"/>
                  <a:gd name="T1" fmla="*/ 28 h 33"/>
                  <a:gd name="T2" fmla="*/ 16 w 16"/>
                  <a:gd name="T3" fmla="*/ 0 h 33"/>
                  <a:gd name="T4" fmla="*/ 16 w 16"/>
                  <a:gd name="T5" fmla="*/ 0 h 33"/>
                  <a:gd name="T6" fmla="*/ 16 w 16"/>
                  <a:gd name="T7" fmla="*/ 1 h 33"/>
                  <a:gd name="T8" fmla="*/ 16 w 16"/>
                  <a:gd name="T9" fmla="*/ 1 h 33"/>
                  <a:gd name="T10" fmla="*/ 16 w 16"/>
                  <a:gd name="T11" fmla="*/ 1 h 33"/>
                  <a:gd name="T12" fmla="*/ 16 w 16"/>
                  <a:gd name="T13" fmla="*/ 3 h 33"/>
                  <a:gd name="T14" fmla="*/ 16 w 16"/>
                  <a:gd name="T15" fmla="*/ 3 h 33"/>
                  <a:gd name="T16" fmla="*/ 16 w 16"/>
                  <a:gd name="T17" fmla="*/ 5 h 33"/>
                  <a:gd name="T18" fmla="*/ 16 w 16"/>
                  <a:gd name="T19" fmla="*/ 5 h 33"/>
                  <a:gd name="T20" fmla="*/ 1 w 16"/>
                  <a:gd name="T21" fmla="*/ 33 h 33"/>
                  <a:gd name="T22" fmla="*/ 1 w 16"/>
                  <a:gd name="T23" fmla="*/ 31 h 33"/>
                  <a:gd name="T24" fmla="*/ 1 w 16"/>
                  <a:gd name="T25" fmla="*/ 31 h 33"/>
                  <a:gd name="T26" fmla="*/ 0 w 16"/>
                  <a:gd name="T27" fmla="*/ 31 h 33"/>
                  <a:gd name="T28" fmla="*/ 0 w 16"/>
                  <a:gd name="T29" fmla="*/ 29 h 33"/>
                  <a:gd name="T30" fmla="*/ 0 w 16"/>
                  <a:gd name="T31" fmla="*/ 29 h 33"/>
                  <a:gd name="T32" fmla="*/ 0 w 16"/>
                  <a:gd name="T33" fmla="*/ 28 h 33"/>
                  <a:gd name="T34" fmla="*/ 0 w 16"/>
                  <a:gd name="T35" fmla="*/ 28 h 33"/>
                  <a:gd name="T36" fmla="*/ 0 w 16"/>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3"/>
                  <a:gd name="T59" fmla="*/ 16 w 16"/>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3">
                    <a:moveTo>
                      <a:pt x="0" y="28"/>
                    </a:moveTo>
                    <a:lnTo>
                      <a:pt x="16" y="0"/>
                    </a:lnTo>
                    <a:lnTo>
                      <a:pt x="16" y="1"/>
                    </a:lnTo>
                    <a:lnTo>
                      <a:pt x="16" y="3"/>
                    </a:lnTo>
                    <a:lnTo>
                      <a:pt x="16" y="5"/>
                    </a:lnTo>
                    <a:lnTo>
                      <a:pt x="1" y="33"/>
                    </a:lnTo>
                    <a:lnTo>
                      <a:pt x="1" y="31"/>
                    </a:lnTo>
                    <a:lnTo>
                      <a:pt x="0" y="31"/>
                    </a:lnTo>
                    <a:lnTo>
                      <a:pt x="0" y="29"/>
                    </a:lnTo>
                    <a:lnTo>
                      <a:pt x="0" y="28"/>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0" name="Freeform 582"/>
              <p:cNvSpPr>
                <a:spLocks/>
              </p:cNvSpPr>
              <p:nvPr/>
            </p:nvSpPr>
            <p:spPr bwMode="auto">
              <a:xfrm>
                <a:off x="2003" y="3210"/>
                <a:ext cx="16" cy="33"/>
              </a:xfrm>
              <a:custGeom>
                <a:avLst/>
                <a:gdLst>
                  <a:gd name="T0" fmla="*/ 0 w 16"/>
                  <a:gd name="T1" fmla="*/ 28 h 33"/>
                  <a:gd name="T2" fmla="*/ 16 w 16"/>
                  <a:gd name="T3" fmla="*/ 0 h 33"/>
                  <a:gd name="T4" fmla="*/ 16 w 16"/>
                  <a:gd name="T5" fmla="*/ 2 h 33"/>
                  <a:gd name="T6" fmla="*/ 16 w 16"/>
                  <a:gd name="T7" fmla="*/ 2 h 33"/>
                  <a:gd name="T8" fmla="*/ 16 w 16"/>
                  <a:gd name="T9" fmla="*/ 4 h 33"/>
                  <a:gd name="T10" fmla="*/ 16 w 16"/>
                  <a:gd name="T11" fmla="*/ 4 h 33"/>
                  <a:gd name="T12" fmla="*/ 16 w 16"/>
                  <a:gd name="T13" fmla="*/ 4 h 33"/>
                  <a:gd name="T14" fmla="*/ 16 w 16"/>
                  <a:gd name="T15" fmla="*/ 5 h 33"/>
                  <a:gd name="T16" fmla="*/ 16 w 16"/>
                  <a:gd name="T17" fmla="*/ 5 h 33"/>
                  <a:gd name="T18" fmla="*/ 16 w 16"/>
                  <a:gd name="T19" fmla="*/ 5 h 33"/>
                  <a:gd name="T20" fmla="*/ 1 w 16"/>
                  <a:gd name="T21" fmla="*/ 33 h 33"/>
                  <a:gd name="T22" fmla="*/ 1 w 16"/>
                  <a:gd name="T23" fmla="*/ 33 h 33"/>
                  <a:gd name="T24" fmla="*/ 1 w 16"/>
                  <a:gd name="T25" fmla="*/ 32 h 33"/>
                  <a:gd name="T26" fmla="*/ 1 w 16"/>
                  <a:gd name="T27" fmla="*/ 32 h 33"/>
                  <a:gd name="T28" fmla="*/ 1 w 16"/>
                  <a:gd name="T29" fmla="*/ 32 h 33"/>
                  <a:gd name="T30" fmla="*/ 1 w 16"/>
                  <a:gd name="T31" fmla="*/ 30 h 33"/>
                  <a:gd name="T32" fmla="*/ 1 w 16"/>
                  <a:gd name="T33" fmla="*/ 30 h 33"/>
                  <a:gd name="T34" fmla="*/ 0 w 16"/>
                  <a:gd name="T35" fmla="*/ 30 h 33"/>
                  <a:gd name="T36" fmla="*/ 0 w 16"/>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3"/>
                  <a:gd name="T59" fmla="*/ 16 w 16"/>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3">
                    <a:moveTo>
                      <a:pt x="0" y="28"/>
                    </a:moveTo>
                    <a:lnTo>
                      <a:pt x="16" y="0"/>
                    </a:lnTo>
                    <a:lnTo>
                      <a:pt x="16" y="2"/>
                    </a:lnTo>
                    <a:lnTo>
                      <a:pt x="16" y="4"/>
                    </a:lnTo>
                    <a:lnTo>
                      <a:pt x="16" y="5"/>
                    </a:lnTo>
                    <a:lnTo>
                      <a:pt x="1" y="33"/>
                    </a:lnTo>
                    <a:lnTo>
                      <a:pt x="1" y="32"/>
                    </a:lnTo>
                    <a:lnTo>
                      <a:pt x="1" y="30"/>
                    </a:lnTo>
                    <a:lnTo>
                      <a:pt x="0" y="30"/>
                    </a:lnTo>
                    <a:lnTo>
                      <a:pt x="0" y="28"/>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1" name="Freeform 583"/>
              <p:cNvSpPr>
                <a:spLocks/>
              </p:cNvSpPr>
              <p:nvPr/>
            </p:nvSpPr>
            <p:spPr bwMode="auto">
              <a:xfrm>
                <a:off x="2004" y="3214"/>
                <a:ext cx="17" cy="33"/>
              </a:xfrm>
              <a:custGeom>
                <a:avLst/>
                <a:gdLst>
                  <a:gd name="T0" fmla="*/ 0 w 17"/>
                  <a:gd name="T1" fmla="*/ 28 h 33"/>
                  <a:gd name="T2" fmla="*/ 15 w 17"/>
                  <a:gd name="T3" fmla="*/ 0 h 33"/>
                  <a:gd name="T4" fmla="*/ 15 w 17"/>
                  <a:gd name="T5" fmla="*/ 0 h 33"/>
                  <a:gd name="T6" fmla="*/ 15 w 17"/>
                  <a:gd name="T7" fmla="*/ 1 h 33"/>
                  <a:gd name="T8" fmla="*/ 15 w 17"/>
                  <a:gd name="T9" fmla="*/ 1 h 33"/>
                  <a:gd name="T10" fmla="*/ 15 w 17"/>
                  <a:gd name="T11" fmla="*/ 1 h 33"/>
                  <a:gd name="T12" fmla="*/ 15 w 17"/>
                  <a:gd name="T13" fmla="*/ 3 h 33"/>
                  <a:gd name="T14" fmla="*/ 15 w 17"/>
                  <a:gd name="T15" fmla="*/ 3 h 33"/>
                  <a:gd name="T16" fmla="*/ 17 w 17"/>
                  <a:gd name="T17" fmla="*/ 5 h 33"/>
                  <a:gd name="T18" fmla="*/ 17 w 17"/>
                  <a:gd name="T19" fmla="*/ 5 h 33"/>
                  <a:gd name="T20" fmla="*/ 0 w 17"/>
                  <a:gd name="T21" fmla="*/ 33 h 33"/>
                  <a:gd name="T22" fmla="*/ 0 w 17"/>
                  <a:gd name="T23" fmla="*/ 31 h 33"/>
                  <a:gd name="T24" fmla="*/ 0 w 17"/>
                  <a:gd name="T25" fmla="*/ 31 h 33"/>
                  <a:gd name="T26" fmla="*/ 0 w 17"/>
                  <a:gd name="T27" fmla="*/ 31 h 33"/>
                  <a:gd name="T28" fmla="*/ 0 w 17"/>
                  <a:gd name="T29" fmla="*/ 29 h 33"/>
                  <a:gd name="T30" fmla="*/ 0 w 17"/>
                  <a:gd name="T31" fmla="*/ 29 h 33"/>
                  <a:gd name="T32" fmla="*/ 0 w 17"/>
                  <a:gd name="T33" fmla="*/ 28 h 33"/>
                  <a:gd name="T34" fmla="*/ 0 w 17"/>
                  <a:gd name="T35" fmla="*/ 28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5" y="0"/>
                    </a:lnTo>
                    <a:lnTo>
                      <a:pt x="15" y="1"/>
                    </a:lnTo>
                    <a:lnTo>
                      <a:pt x="15" y="3"/>
                    </a:lnTo>
                    <a:lnTo>
                      <a:pt x="17" y="5"/>
                    </a:lnTo>
                    <a:lnTo>
                      <a:pt x="0" y="33"/>
                    </a:lnTo>
                    <a:lnTo>
                      <a:pt x="0" y="31"/>
                    </a:lnTo>
                    <a:lnTo>
                      <a:pt x="0" y="29"/>
                    </a:lnTo>
                    <a:lnTo>
                      <a:pt x="0" y="28"/>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2" name="Freeform 584"/>
              <p:cNvSpPr>
                <a:spLocks/>
              </p:cNvSpPr>
              <p:nvPr/>
            </p:nvSpPr>
            <p:spPr bwMode="auto">
              <a:xfrm>
                <a:off x="2004" y="3215"/>
                <a:ext cx="17" cy="33"/>
              </a:xfrm>
              <a:custGeom>
                <a:avLst/>
                <a:gdLst>
                  <a:gd name="T0" fmla="*/ 0 w 17"/>
                  <a:gd name="T1" fmla="*/ 28 h 33"/>
                  <a:gd name="T2" fmla="*/ 15 w 17"/>
                  <a:gd name="T3" fmla="*/ 0 h 33"/>
                  <a:gd name="T4" fmla="*/ 15 w 17"/>
                  <a:gd name="T5" fmla="*/ 2 h 33"/>
                  <a:gd name="T6" fmla="*/ 15 w 17"/>
                  <a:gd name="T7" fmla="*/ 2 h 33"/>
                  <a:gd name="T8" fmla="*/ 17 w 17"/>
                  <a:gd name="T9" fmla="*/ 4 h 33"/>
                  <a:gd name="T10" fmla="*/ 17 w 17"/>
                  <a:gd name="T11" fmla="*/ 4 h 33"/>
                  <a:gd name="T12" fmla="*/ 17 w 17"/>
                  <a:gd name="T13" fmla="*/ 4 h 33"/>
                  <a:gd name="T14" fmla="*/ 17 w 17"/>
                  <a:gd name="T15" fmla="*/ 5 h 33"/>
                  <a:gd name="T16" fmla="*/ 17 w 17"/>
                  <a:gd name="T17" fmla="*/ 5 h 33"/>
                  <a:gd name="T18" fmla="*/ 17 w 17"/>
                  <a:gd name="T19" fmla="*/ 7 h 33"/>
                  <a:gd name="T20" fmla="*/ 0 w 17"/>
                  <a:gd name="T21" fmla="*/ 33 h 33"/>
                  <a:gd name="T22" fmla="*/ 0 w 17"/>
                  <a:gd name="T23" fmla="*/ 33 h 33"/>
                  <a:gd name="T24" fmla="*/ 0 w 17"/>
                  <a:gd name="T25" fmla="*/ 32 h 33"/>
                  <a:gd name="T26" fmla="*/ 0 w 17"/>
                  <a:gd name="T27" fmla="*/ 32 h 33"/>
                  <a:gd name="T28" fmla="*/ 0 w 17"/>
                  <a:gd name="T29" fmla="*/ 32 h 33"/>
                  <a:gd name="T30" fmla="*/ 0 w 17"/>
                  <a:gd name="T31" fmla="*/ 30 h 33"/>
                  <a:gd name="T32" fmla="*/ 0 w 17"/>
                  <a:gd name="T33" fmla="*/ 30 h 33"/>
                  <a:gd name="T34" fmla="*/ 0 w 17"/>
                  <a:gd name="T35" fmla="*/ 30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5" y="0"/>
                    </a:lnTo>
                    <a:lnTo>
                      <a:pt x="15" y="2"/>
                    </a:lnTo>
                    <a:lnTo>
                      <a:pt x="17" y="4"/>
                    </a:lnTo>
                    <a:lnTo>
                      <a:pt x="17" y="5"/>
                    </a:lnTo>
                    <a:lnTo>
                      <a:pt x="17" y="7"/>
                    </a:lnTo>
                    <a:lnTo>
                      <a:pt x="0" y="33"/>
                    </a:lnTo>
                    <a:lnTo>
                      <a:pt x="0" y="32"/>
                    </a:lnTo>
                    <a:lnTo>
                      <a:pt x="0" y="30"/>
                    </a:lnTo>
                    <a:lnTo>
                      <a:pt x="0" y="28"/>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3" name="Freeform 585"/>
              <p:cNvSpPr>
                <a:spLocks/>
              </p:cNvSpPr>
              <p:nvPr/>
            </p:nvSpPr>
            <p:spPr bwMode="auto">
              <a:xfrm>
                <a:off x="2004" y="3219"/>
                <a:ext cx="17" cy="33"/>
              </a:xfrm>
              <a:custGeom>
                <a:avLst/>
                <a:gdLst>
                  <a:gd name="T0" fmla="*/ 0 w 17"/>
                  <a:gd name="T1" fmla="*/ 28 h 33"/>
                  <a:gd name="T2" fmla="*/ 17 w 17"/>
                  <a:gd name="T3" fmla="*/ 0 h 33"/>
                  <a:gd name="T4" fmla="*/ 17 w 17"/>
                  <a:gd name="T5" fmla="*/ 0 h 33"/>
                  <a:gd name="T6" fmla="*/ 17 w 17"/>
                  <a:gd name="T7" fmla="*/ 1 h 33"/>
                  <a:gd name="T8" fmla="*/ 17 w 17"/>
                  <a:gd name="T9" fmla="*/ 1 h 33"/>
                  <a:gd name="T10" fmla="*/ 17 w 17"/>
                  <a:gd name="T11" fmla="*/ 3 h 33"/>
                  <a:gd name="T12" fmla="*/ 17 w 17"/>
                  <a:gd name="T13" fmla="*/ 3 h 33"/>
                  <a:gd name="T14" fmla="*/ 17 w 17"/>
                  <a:gd name="T15" fmla="*/ 3 h 33"/>
                  <a:gd name="T16" fmla="*/ 17 w 17"/>
                  <a:gd name="T17" fmla="*/ 5 h 33"/>
                  <a:gd name="T18" fmla="*/ 17 w 17"/>
                  <a:gd name="T19" fmla="*/ 5 h 33"/>
                  <a:gd name="T20" fmla="*/ 0 w 17"/>
                  <a:gd name="T21" fmla="*/ 33 h 33"/>
                  <a:gd name="T22" fmla="*/ 0 w 17"/>
                  <a:gd name="T23" fmla="*/ 31 h 33"/>
                  <a:gd name="T24" fmla="*/ 0 w 17"/>
                  <a:gd name="T25" fmla="*/ 31 h 33"/>
                  <a:gd name="T26" fmla="*/ 0 w 17"/>
                  <a:gd name="T27" fmla="*/ 31 h 33"/>
                  <a:gd name="T28" fmla="*/ 0 w 17"/>
                  <a:gd name="T29" fmla="*/ 29 h 33"/>
                  <a:gd name="T30" fmla="*/ 0 w 17"/>
                  <a:gd name="T31" fmla="*/ 29 h 33"/>
                  <a:gd name="T32" fmla="*/ 0 w 17"/>
                  <a:gd name="T33" fmla="*/ 28 h 33"/>
                  <a:gd name="T34" fmla="*/ 0 w 17"/>
                  <a:gd name="T35" fmla="*/ 28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7" y="0"/>
                    </a:lnTo>
                    <a:lnTo>
                      <a:pt x="17" y="1"/>
                    </a:lnTo>
                    <a:lnTo>
                      <a:pt x="17" y="3"/>
                    </a:lnTo>
                    <a:lnTo>
                      <a:pt x="17" y="5"/>
                    </a:lnTo>
                    <a:lnTo>
                      <a:pt x="0" y="33"/>
                    </a:lnTo>
                    <a:lnTo>
                      <a:pt x="0" y="31"/>
                    </a:lnTo>
                    <a:lnTo>
                      <a:pt x="0" y="29"/>
                    </a:lnTo>
                    <a:lnTo>
                      <a:pt x="0" y="28"/>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4" name="Freeform 586"/>
              <p:cNvSpPr>
                <a:spLocks/>
              </p:cNvSpPr>
              <p:nvPr/>
            </p:nvSpPr>
            <p:spPr bwMode="auto">
              <a:xfrm>
                <a:off x="2004" y="3222"/>
                <a:ext cx="17" cy="31"/>
              </a:xfrm>
              <a:custGeom>
                <a:avLst/>
                <a:gdLst>
                  <a:gd name="T0" fmla="*/ 0 w 17"/>
                  <a:gd name="T1" fmla="*/ 26 h 31"/>
                  <a:gd name="T2" fmla="*/ 17 w 17"/>
                  <a:gd name="T3" fmla="*/ 0 h 31"/>
                  <a:gd name="T4" fmla="*/ 17 w 17"/>
                  <a:gd name="T5" fmla="*/ 0 h 31"/>
                  <a:gd name="T6" fmla="*/ 17 w 17"/>
                  <a:gd name="T7" fmla="*/ 0 h 31"/>
                  <a:gd name="T8" fmla="*/ 17 w 17"/>
                  <a:gd name="T9" fmla="*/ 2 h 31"/>
                  <a:gd name="T10" fmla="*/ 17 w 17"/>
                  <a:gd name="T11" fmla="*/ 2 h 31"/>
                  <a:gd name="T12" fmla="*/ 17 w 17"/>
                  <a:gd name="T13" fmla="*/ 2 h 31"/>
                  <a:gd name="T14" fmla="*/ 17 w 17"/>
                  <a:gd name="T15" fmla="*/ 3 h 31"/>
                  <a:gd name="T16" fmla="*/ 17 w 17"/>
                  <a:gd name="T17" fmla="*/ 3 h 31"/>
                  <a:gd name="T18" fmla="*/ 17 w 17"/>
                  <a:gd name="T19" fmla="*/ 5 h 31"/>
                  <a:gd name="T20" fmla="*/ 0 w 17"/>
                  <a:gd name="T21" fmla="*/ 31 h 31"/>
                  <a:gd name="T22" fmla="*/ 0 w 17"/>
                  <a:gd name="T23" fmla="*/ 31 h 31"/>
                  <a:gd name="T24" fmla="*/ 0 w 17"/>
                  <a:gd name="T25" fmla="*/ 30 h 31"/>
                  <a:gd name="T26" fmla="*/ 0 w 17"/>
                  <a:gd name="T27" fmla="*/ 30 h 31"/>
                  <a:gd name="T28" fmla="*/ 0 w 17"/>
                  <a:gd name="T29" fmla="*/ 30 h 31"/>
                  <a:gd name="T30" fmla="*/ 0 w 17"/>
                  <a:gd name="T31" fmla="*/ 28 h 31"/>
                  <a:gd name="T32" fmla="*/ 0 w 17"/>
                  <a:gd name="T33" fmla="*/ 28 h 31"/>
                  <a:gd name="T34" fmla="*/ 0 w 17"/>
                  <a:gd name="T35" fmla="*/ 28 h 31"/>
                  <a:gd name="T36" fmla="*/ 0 w 17"/>
                  <a:gd name="T37" fmla="*/ 26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26"/>
                    </a:moveTo>
                    <a:lnTo>
                      <a:pt x="17" y="0"/>
                    </a:lnTo>
                    <a:lnTo>
                      <a:pt x="17" y="2"/>
                    </a:lnTo>
                    <a:lnTo>
                      <a:pt x="17" y="3"/>
                    </a:lnTo>
                    <a:lnTo>
                      <a:pt x="17" y="5"/>
                    </a:lnTo>
                    <a:lnTo>
                      <a:pt x="0" y="31"/>
                    </a:lnTo>
                    <a:lnTo>
                      <a:pt x="0" y="30"/>
                    </a:lnTo>
                    <a:lnTo>
                      <a:pt x="0" y="28"/>
                    </a:lnTo>
                    <a:lnTo>
                      <a:pt x="0" y="2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5" name="Freeform 587"/>
              <p:cNvSpPr>
                <a:spLocks/>
              </p:cNvSpPr>
              <p:nvPr/>
            </p:nvSpPr>
            <p:spPr bwMode="auto">
              <a:xfrm>
                <a:off x="2004" y="3224"/>
                <a:ext cx="17" cy="33"/>
              </a:xfrm>
              <a:custGeom>
                <a:avLst/>
                <a:gdLst>
                  <a:gd name="T0" fmla="*/ 0 w 17"/>
                  <a:gd name="T1" fmla="*/ 28 h 33"/>
                  <a:gd name="T2" fmla="*/ 17 w 17"/>
                  <a:gd name="T3" fmla="*/ 0 h 33"/>
                  <a:gd name="T4" fmla="*/ 17 w 17"/>
                  <a:gd name="T5" fmla="*/ 0 h 33"/>
                  <a:gd name="T6" fmla="*/ 17 w 17"/>
                  <a:gd name="T7" fmla="*/ 1 h 33"/>
                  <a:gd name="T8" fmla="*/ 17 w 17"/>
                  <a:gd name="T9" fmla="*/ 1 h 33"/>
                  <a:gd name="T10" fmla="*/ 17 w 17"/>
                  <a:gd name="T11" fmla="*/ 3 h 33"/>
                  <a:gd name="T12" fmla="*/ 17 w 17"/>
                  <a:gd name="T13" fmla="*/ 3 h 33"/>
                  <a:gd name="T14" fmla="*/ 17 w 17"/>
                  <a:gd name="T15" fmla="*/ 3 h 33"/>
                  <a:gd name="T16" fmla="*/ 17 w 17"/>
                  <a:gd name="T17" fmla="*/ 4 h 33"/>
                  <a:gd name="T18" fmla="*/ 17 w 17"/>
                  <a:gd name="T19" fmla="*/ 4 h 33"/>
                  <a:gd name="T20" fmla="*/ 2 w 17"/>
                  <a:gd name="T21" fmla="*/ 33 h 33"/>
                  <a:gd name="T22" fmla="*/ 2 w 17"/>
                  <a:gd name="T23" fmla="*/ 31 h 33"/>
                  <a:gd name="T24" fmla="*/ 2 w 17"/>
                  <a:gd name="T25" fmla="*/ 31 h 33"/>
                  <a:gd name="T26" fmla="*/ 0 w 17"/>
                  <a:gd name="T27" fmla="*/ 29 h 33"/>
                  <a:gd name="T28" fmla="*/ 0 w 17"/>
                  <a:gd name="T29" fmla="*/ 29 h 33"/>
                  <a:gd name="T30" fmla="*/ 0 w 17"/>
                  <a:gd name="T31" fmla="*/ 29 h 33"/>
                  <a:gd name="T32" fmla="*/ 0 w 17"/>
                  <a:gd name="T33" fmla="*/ 28 h 33"/>
                  <a:gd name="T34" fmla="*/ 0 w 17"/>
                  <a:gd name="T35" fmla="*/ 28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7" y="0"/>
                    </a:lnTo>
                    <a:lnTo>
                      <a:pt x="17" y="1"/>
                    </a:lnTo>
                    <a:lnTo>
                      <a:pt x="17" y="3"/>
                    </a:lnTo>
                    <a:lnTo>
                      <a:pt x="17" y="4"/>
                    </a:lnTo>
                    <a:lnTo>
                      <a:pt x="2" y="33"/>
                    </a:lnTo>
                    <a:lnTo>
                      <a:pt x="2" y="31"/>
                    </a:lnTo>
                    <a:lnTo>
                      <a:pt x="0" y="29"/>
                    </a:lnTo>
                    <a:lnTo>
                      <a:pt x="0" y="28"/>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6" name="Freeform 588"/>
              <p:cNvSpPr>
                <a:spLocks/>
              </p:cNvSpPr>
              <p:nvPr/>
            </p:nvSpPr>
            <p:spPr bwMode="auto">
              <a:xfrm>
                <a:off x="2004" y="3227"/>
                <a:ext cx="17" cy="31"/>
              </a:xfrm>
              <a:custGeom>
                <a:avLst/>
                <a:gdLst>
                  <a:gd name="T0" fmla="*/ 0 w 17"/>
                  <a:gd name="T1" fmla="*/ 26 h 31"/>
                  <a:gd name="T2" fmla="*/ 17 w 17"/>
                  <a:gd name="T3" fmla="*/ 0 h 31"/>
                  <a:gd name="T4" fmla="*/ 17 w 17"/>
                  <a:gd name="T5" fmla="*/ 0 h 31"/>
                  <a:gd name="T6" fmla="*/ 17 w 17"/>
                  <a:gd name="T7" fmla="*/ 0 h 31"/>
                  <a:gd name="T8" fmla="*/ 17 w 17"/>
                  <a:gd name="T9" fmla="*/ 1 h 31"/>
                  <a:gd name="T10" fmla="*/ 17 w 17"/>
                  <a:gd name="T11" fmla="*/ 1 h 31"/>
                  <a:gd name="T12" fmla="*/ 17 w 17"/>
                  <a:gd name="T13" fmla="*/ 1 h 31"/>
                  <a:gd name="T14" fmla="*/ 17 w 17"/>
                  <a:gd name="T15" fmla="*/ 3 h 31"/>
                  <a:gd name="T16" fmla="*/ 17 w 17"/>
                  <a:gd name="T17" fmla="*/ 3 h 31"/>
                  <a:gd name="T18" fmla="*/ 17 w 17"/>
                  <a:gd name="T19" fmla="*/ 5 h 31"/>
                  <a:gd name="T20" fmla="*/ 2 w 17"/>
                  <a:gd name="T21" fmla="*/ 31 h 31"/>
                  <a:gd name="T22" fmla="*/ 2 w 17"/>
                  <a:gd name="T23" fmla="*/ 31 h 31"/>
                  <a:gd name="T24" fmla="*/ 2 w 17"/>
                  <a:gd name="T25" fmla="*/ 30 h 31"/>
                  <a:gd name="T26" fmla="*/ 2 w 17"/>
                  <a:gd name="T27" fmla="*/ 30 h 31"/>
                  <a:gd name="T28" fmla="*/ 2 w 17"/>
                  <a:gd name="T29" fmla="*/ 30 h 31"/>
                  <a:gd name="T30" fmla="*/ 2 w 17"/>
                  <a:gd name="T31" fmla="*/ 28 h 31"/>
                  <a:gd name="T32" fmla="*/ 2 w 17"/>
                  <a:gd name="T33" fmla="*/ 28 h 31"/>
                  <a:gd name="T34" fmla="*/ 0 w 17"/>
                  <a:gd name="T35" fmla="*/ 26 h 31"/>
                  <a:gd name="T36" fmla="*/ 0 w 17"/>
                  <a:gd name="T37" fmla="*/ 26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26"/>
                    </a:moveTo>
                    <a:lnTo>
                      <a:pt x="17" y="0"/>
                    </a:lnTo>
                    <a:lnTo>
                      <a:pt x="17" y="1"/>
                    </a:lnTo>
                    <a:lnTo>
                      <a:pt x="17" y="3"/>
                    </a:lnTo>
                    <a:lnTo>
                      <a:pt x="17" y="5"/>
                    </a:lnTo>
                    <a:lnTo>
                      <a:pt x="2" y="31"/>
                    </a:lnTo>
                    <a:lnTo>
                      <a:pt x="2" y="30"/>
                    </a:lnTo>
                    <a:lnTo>
                      <a:pt x="2" y="28"/>
                    </a:lnTo>
                    <a:lnTo>
                      <a:pt x="0" y="26"/>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7" name="Freeform 589"/>
              <p:cNvSpPr>
                <a:spLocks/>
              </p:cNvSpPr>
              <p:nvPr/>
            </p:nvSpPr>
            <p:spPr bwMode="auto">
              <a:xfrm>
                <a:off x="2006" y="3228"/>
                <a:ext cx="15" cy="32"/>
              </a:xfrm>
              <a:custGeom>
                <a:avLst/>
                <a:gdLst>
                  <a:gd name="T0" fmla="*/ 0 w 15"/>
                  <a:gd name="T1" fmla="*/ 29 h 32"/>
                  <a:gd name="T2" fmla="*/ 15 w 15"/>
                  <a:gd name="T3" fmla="*/ 0 h 32"/>
                  <a:gd name="T4" fmla="*/ 15 w 15"/>
                  <a:gd name="T5" fmla="*/ 0 h 32"/>
                  <a:gd name="T6" fmla="*/ 15 w 15"/>
                  <a:gd name="T7" fmla="*/ 2 h 32"/>
                  <a:gd name="T8" fmla="*/ 15 w 15"/>
                  <a:gd name="T9" fmla="*/ 2 h 32"/>
                  <a:gd name="T10" fmla="*/ 15 w 15"/>
                  <a:gd name="T11" fmla="*/ 4 h 32"/>
                  <a:gd name="T12" fmla="*/ 15 w 15"/>
                  <a:gd name="T13" fmla="*/ 4 h 32"/>
                  <a:gd name="T14" fmla="*/ 15 w 15"/>
                  <a:gd name="T15" fmla="*/ 4 h 32"/>
                  <a:gd name="T16" fmla="*/ 15 w 15"/>
                  <a:gd name="T17" fmla="*/ 5 h 32"/>
                  <a:gd name="T18" fmla="*/ 15 w 15"/>
                  <a:gd name="T19" fmla="*/ 5 h 32"/>
                  <a:gd name="T20" fmla="*/ 0 w 15"/>
                  <a:gd name="T21" fmla="*/ 32 h 32"/>
                  <a:gd name="T22" fmla="*/ 0 w 15"/>
                  <a:gd name="T23" fmla="*/ 32 h 32"/>
                  <a:gd name="T24" fmla="*/ 0 w 15"/>
                  <a:gd name="T25" fmla="*/ 32 h 32"/>
                  <a:gd name="T26" fmla="*/ 0 w 15"/>
                  <a:gd name="T27" fmla="*/ 30 h 32"/>
                  <a:gd name="T28" fmla="*/ 0 w 15"/>
                  <a:gd name="T29" fmla="*/ 30 h 32"/>
                  <a:gd name="T30" fmla="*/ 0 w 15"/>
                  <a:gd name="T31" fmla="*/ 30 h 32"/>
                  <a:gd name="T32" fmla="*/ 0 w 15"/>
                  <a:gd name="T33" fmla="*/ 29 h 32"/>
                  <a:gd name="T34" fmla="*/ 0 w 15"/>
                  <a:gd name="T35" fmla="*/ 29 h 32"/>
                  <a:gd name="T36" fmla="*/ 0 w 15"/>
                  <a:gd name="T37" fmla="*/ 29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32"/>
                  <a:gd name="T59" fmla="*/ 15 w 15"/>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32">
                    <a:moveTo>
                      <a:pt x="0" y="29"/>
                    </a:moveTo>
                    <a:lnTo>
                      <a:pt x="15" y="0"/>
                    </a:lnTo>
                    <a:lnTo>
                      <a:pt x="15" y="2"/>
                    </a:lnTo>
                    <a:lnTo>
                      <a:pt x="15" y="4"/>
                    </a:lnTo>
                    <a:lnTo>
                      <a:pt x="15" y="5"/>
                    </a:lnTo>
                    <a:lnTo>
                      <a:pt x="0" y="32"/>
                    </a:lnTo>
                    <a:lnTo>
                      <a:pt x="0" y="30"/>
                    </a:lnTo>
                    <a:lnTo>
                      <a:pt x="0" y="29"/>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8" name="Freeform 590"/>
              <p:cNvSpPr>
                <a:spLocks/>
              </p:cNvSpPr>
              <p:nvPr/>
            </p:nvSpPr>
            <p:spPr bwMode="auto">
              <a:xfrm>
                <a:off x="2006" y="3232"/>
                <a:ext cx="17" cy="31"/>
              </a:xfrm>
              <a:custGeom>
                <a:avLst/>
                <a:gdLst>
                  <a:gd name="T0" fmla="*/ 0 w 17"/>
                  <a:gd name="T1" fmla="*/ 26 h 31"/>
                  <a:gd name="T2" fmla="*/ 15 w 17"/>
                  <a:gd name="T3" fmla="*/ 0 h 31"/>
                  <a:gd name="T4" fmla="*/ 15 w 17"/>
                  <a:gd name="T5" fmla="*/ 0 h 31"/>
                  <a:gd name="T6" fmla="*/ 15 w 17"/>
                  <a:gd name="T7" fmla="*/ 0 h 31"/>
                  <a:gd name="T8" fmla="*/ 15 w 17"/>
                  <a:gd name="T9" fmla="*/ 1 h 31"/>
                  <a:gd name="T10" fmla="*/ 15 w 17"/>
                  <a:gd name="T11" fmla="*/ 1 h 31"/>
                  <a:gd name="T12" fmla="*/ 15 w 17"/>
                  <a:gd name="T13" fmla="*/ 1 h 31"/>
                  <a:gd name="T14" fmla="*/ 17 w 17"/>
                  <a:gd name="T15" fmla="*/ 3 h 31"/>
                  <a:gd name="T16" fmla="*/ 17 w 17"/>
                  <a:gd name="T17" fmla="*/ 3 h 31"/>
                  <a:gd name="T18" fmla="*/ 17 w 17"/>
                  <a:gd name="T19" fmla="*/ 5 h 31"/>
                  <a:gd name="T20" fmla="*/ 0 w 17"/>
                  <a:gd name="T21" fmla="*/ 31 h 31"/>
                  <a:gd name="T22" fmla="*/ 0 w 17"/>
                  <a:gd name="T23" fmla="*/ 31 h 31"/>
                  <a:gd name="T24" fmla="*/ 0 w 17"/>
                  <a:gd name="T25" fmla="*/ 30 h 31"/>
                  <a:gd name="T26" fmla="*/ 0 w 17"/>
                  <a:gd name="T27" fmla="*/ 30 h 31"/>
                  <a:gd name="T28" fmla="*/ 0 w 17"/>
                  <a:gd name="T29" fmla="*/ 28 h 31"/>
                  <a:gd name="T30" fmla="*/ 0 w 17"/>
                  <a:gd name="T31" fmla="*/ 28 h 31"/>
                  <a:gd name="T32" fmla="*/ 0 w 17"/>
                  <a:gd name="T33" fmla="*/ 28 h 31"/>
                  <a:gd name="T34" fmla="*/ 0 w 17"/>
                  <a:gd name="T35" fmla="*/ 26 h 31"/>
                  <a:gd name="T36" fmla="*/ 0 w 17"/>
                  <a:gd name="T37" fmla="*/ 26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26"/>
                    </a:moveTo>
                    <a:lnTo>
                      <a:pt x="15" y="0"/>
                    </a:lnTo>
                    <a:lnTo>
                      <a:pt x="15" y="1"/>
                    </a:lnTo>
                    <a:lnTo>
                      <a:pt x="17" y="3"/>
                    </a:lnTo>
                    <a:lnTo>
                      <a:pt x="17" y="5"/>
                    </a:lnTo>
                    <a:lnTo>
                      <a:pt x="0" y="31"/>
                    </a:lnTo>
                    <a:lnTo>
                      <a:pt x="0" y="30"/>
                    </a:lnTo>
                    <a:lnTo>
                      <a:pt x="0" y="28"/>
                    </a:lnTo>
                    <a:lnTo>
                      <a:pt x="0" y="26"/>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89" name="Freeform 591"/>
              <p:cNvSpPr>
                <a:spLocks/>
              </p:cNvSpPr>
              <p:nvPr/>
            </p:nvSpPr>
            <p:spPr bwMode="auto">
              <a:xfrm>
                <a:off x="2006" y="3233"/>
                <a:ext cx="17" cy="32"/>
              </a:xfrm>
              <a:custGeom>
                <a:avLst/>
                <a:gdLst>
                  <a:gd name="T0" fmla="*/ 0 w 17"/>
                  <a:gd name="T1" fmla="*/ 27 h 32"/>
                  <a:gd name="T2" fmla="*/ 15 w 17"/>
                  <a:gd name="T3" fmla="*/ 0 h 32"/>
                  <a:gd name="T4" fmla="*/ 15 w 17"/>
                  <a:gd name="T5" fmla="*/ 0 h 32"/>
                  <a:gd name="T6" fmla="*/ 17 w 17"/>
                  <a:gd name="T7" fmla="*/ 2 h 32"/>
                  <a:gd name="T8" fmla="*/ 17 w 17"/>
                  <a:gd name="T9" fmla="*/ 2 h 32"/>
                  <a:gd name="T10" fmla="*/ 17 w 17"/>
                  <a:gd name="T11" fmla="*/ 4 h 32"/>
                  <a:gd name="T12" fmla="*/ 17 w 17"/>
                  <a:gd name="T13" fmla="*/ 4 h 32"/>
                  <a:gd name="T14" fmla="*/ 17 w 17"/>
                  <a:gd name="T15" fmla="*/ 4 h 32"/>
                  <a:gd name="T16" fmla="*/ 17 w 17"/>
                  <a:gd name="T17" fmla="*/ 5 h 32"/>
                  <a:gd name="T18" fmla="*/ 17 w 17"/>
                  <a:gd name="T19" fmla="*/ 5 h 32"/>
                  <a:gd name="T20" fmla="*/ 0 w 17"/>
                  <a:gd name="T21" fmla="*/ 32 h 32"/>
                  <a:gd name="T22" fmla="*/ 0 w 17"/>
                  <a:gd name="T23" fmla="*/ 32 h 32"/>
                  <a:gd name="T24" fmla="*/ 0 w 17"/>
                  <a:gd name="T25" fmla="*/ 32 h 32"/>
                  <a:gd name="T26" fmla="*/ 0 w 17"/>
                  <a:gd name="T27" fmla="*/ 30 h 32"/>
                  <a:gd name="T28" fmla="*/ 0 w 17"/>
                  <a:gd name="T29" fmla="*/ 30 h 32"/>
                  <a:gd name="T30" fmla="*/ 0 w 17"/>
                  <a:gd name="T31" fmla="*/ 30 h 32"/>
                  <a:gd name="T32" fmla="*/ 0 w 17"/>
                  <a:gd name="T33" fmla="*/ 29 h 32"/>
                  <a:gd name="T34" fmla="*/ 0 w 17"/>
                  <a:gd name="T35" fmla="*/ 29 h 32"/>
                  <a:gd name="T36" fmla="*/ 0 w 17"/>
                  <a:gd name="T37" fmla="*/ 2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2"/>
                  <a:gd name="T59" fmla="*/ 17 w 17"/>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2">
                    <a:moveTo>
                      <a:pt x="0" y="27"/>
                    </a:moveTo>
                    <a:lnTo>
                      <a:pt x="15" y="0"/>
                    </a:lnTo>
                    <a:lnTo>
                      <a:pt x="17" y="2"/>
                    </a:lnTo>
                    <a:lnTo>
                      <a:pt x="17" y="4"/>
                    </a:lnTo>
                    <a:lnTo>
                      <a:pt x="17" y="5"/>
                    </a:lnTo>
                    <a:lnTo>
                      <a:pt x="0" y="32"/>
                    </a:lnTo>
                    <a:lnTo>
                      <a:pt x="0" y="30"/>
                    </a:lnTo>
                    <a:lnTo>
                      <a:pt x="0" y="29"/>
                    </a:lnTo>
                    <a:lnTo>
                      <a:pt x="0" y="2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0" name="Freeform 592"/>
              <p:cNvSpPr>
                <a:spLocks/>
              </p:cNvSpPr>
              <p:nvPr/>
            </p:nvSpPr>
            <p:spPr bwMode="auto">
              <a:xfrm>
                <a:off x="2006" y="3237"/>
                <a:ext cx="17" cy="31"/>
              </a:xfrm>
              <a:custGeom>
                <a:avLst/>
                <a:gdLst>
                  <a:gd name="T0" fmla="*/ 0 w 17"/>
                  <a:gd name="T1" fmla="*/ 26 h 31"/>
                  <a:gd name="T2" fmla="*/ 17 w 17"/>
                  <a:gd name="T3" fmla="*/ 0 h 31"/>
                  <a:gd name="T4" fmla="*/ 17 w 17"/>
                  <a:gd name="T5" fmla="*/ 0 h 31"/>
                  <a:gd name="T6" fmla="*/ 17 w 17"/>
                  <a:gd name="T7" fmla="*/ 0 h 31"/>
                  <a:gd name="T8" fmla="*/ 17 w 17"/>
                  <a:gd name="T9" fmla="*/ 1 h 31"/>
                  <a:gd name="T10" fmla="*/ 17 w 17"/>
                  <a:gd name="T11" fmla="*/ 1 h 31"/>
                  <a:gd name="T12" fmla="*/ 17 w 17"/>
                  <a:gd name="T13" fmla="*/ 1 h 31"/>
                  <a:gd name="T14" fmla="*/ 17 w 17"/>
                  <a:gd name="T15" fmla="*/ 3 h 31"/>
                  <a:gd name="T16" fmla="*/ 17 w 17"/>
                  <a:gd name="T17" fmla="*/ 3 h 31"/>
                  <a:gd name="T18" fmla="*/ 17 w 17"/>
                  <a:gd name="T19" fmla="*/ 3 h 31"/>
                  <a:gd name="T20" fmla="*/ 2 w 17"/>
                  <a:gd name="T21" fmla="*/ 31 h 31"/>
                  <a:gd name="T22" fmla="*/ 0 w 17"/>
                  <a:gd name="T23" fmla="*/ 30 h 31"/>
                  <a:gd name="T24" fmla="*/ 0 w 17"/>
                  <a:gd name="T25" fmla="*/ 30 h 31"/>
                  <a:gd name="T26" fmla="*/ 0 w 17"/>
                  <a:gd name="T27" fmla="*/ 30 h 31"/>
                  <a:gd name="T28" fmla="*/ 0 w 17"/>
                  <a:gd name="T29" fmla="*/ 28 h 31"/>
                  <a:gd name="T30" fmla="*/ 0 w 17"/>
                  <a:gd name="T31" fmla="*/ 28 h 31"/>
                  <a:gd name="T32" fmla="*/ 0 w 17"/>
                  <a:gd name="T33" fmla="*/ 28 h 31"/>
                  <a:gd name="T34" fmla="*/ 0 w 17"/>
                  <a:gd name="T35" fmla="*/ 26 h 31"/>
                  <a:gd name="T36" fmla="*/ 0 w 17"/>
                  <a:gd name="T37" fmla="*/ 26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26"/>
                    </a:moveTo>
                    <a:lnTo>
                      <a:pt x="17" y="0"/>
                    </a:lnTo>
                    <a:lnTo>
                      <a:pt x="17" y="1"/>
                    </a:lnTo>
                    <a:lnTo>
                      <a:pt x="17" y="3"/>
                    </a:lnTo>
                    <a:lnTo>
                      <a:pt x="2" y="31"/>
                    </a:lnTo>
                    <a:lnTo>
                      <a:pt x="0" y="30"/>
                    </a:lnTo>
                    <a:lnTo>
                      <a:pt x="0" y="28"/>
                    </a:lnTo>
                    <a:lnTo>
                      <a:pt x="0" y="2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1" name="Freeform 593"/>
              <p:cNvSpPr>
                <a:spLocks/>
              </p:cNvSpPr>
              <p:nvPr/>
            </p:nvSpPr>
            <p:spPr bwMode="auto">
              <a:xfrm>
                <a:off x="2006" y="3238"/>
                <a:ext cx="17" cy="32"/>
              </a:xfrm>
              <a:custGeom>
                <a:avLst/>
                <a:gdLst>
                  <a:gd name="T0" fmla="*/ 0 w 17"/>
                  <a:gd name="T1" fmla="*/ 27 h 32"/>
                  <a:gd name="T2" fmla="*/ 17 w 17"/>
                  <a:gd name="T3" fmla="*/ 0 h 32"/>
                  <a:gd name="T4" fmla="*/ 17 w 17"/>
                  <a:gd name="T5" fmla="*/ 0 h 32"/>
                  <a:gd name="T6" fmla="*/ 17 w 17"/>
                  <a:gd name="T7" fmla="*/ 2 h 32"/>
                  <a:gd name="T8" fmla="*/ 17 w 17"/>
                  <a:gd name="T9" fmla="*/ 2 h 32"/>
                  <a:gd name="T10" fmla="*/ 17 w 17"/>
                  <a:gd name="T11" fmla="*/ 2 h 32"/>
                  <a:gd name="T12" fmla="*/ 17 w 17"/>
                  <a:gd name="T13" fmla="*/ 4 h 32"/>
                  <a:gd name="T14" fmla="*/ 17 w 17"/>
                  <a:gd name="T15" fmla="*/ 4 h 32"/>
                  <a:gd name="T16" fmla="*/ 17 w 17"/>
                  <a:gd name="T17" fmla="*/ 4 h 32"/>
                  <a:gd name="T18" fmla="*/ 17 w 17"/>
                  <a:gd name="T19" fmla="*/ 5 h 32"/>
                  <a:gd name="T20" fmla="*/ 2 w 17"/>
                  <a:gd name="T21" fmla="*/ 32 h 32"/>
                  <a:gd name="T22" fmla="*/ 2 w 17"/>
                  <a:gd name="T23" fmla="*/ 32 h 32"/>
                  <a:gd name="T24" fmla="*/ 2 w 17"/>
                  <a:gd name="T25" fmla="*/ 30 h 32"/>
                  <a:gd name="T26" fmla="*/ 2 w 17"/>
                  <a:gd name="T27" fmla="*/ 30 h 32"/>
                  <a:gd name="T28" fmla="*/ 2 w 17"/>
                  <a:gd name="T29" fmla="*/ 30 h 32"/>
                  <a:gd name="T30" fmla="*/ 0 w 17"/>
                  <a:gd name="T31" fmla="*/ 29 h 32"/>
                  <a:gd name="T32" fmla="*/ 0 w 17"/>
                  <a:gd name="T33" fmla="*/ 29 h 32"/>
                  <a:gd name="T34" fmla="*/ 0 w 17"/>
                  <a:gd name="T35" fmla="*/ 29 h 32"/>
                  <a:gd name="T36" fmla="*/ 0 w 17"/>
                  <a:gd name="T37" fmla="*/ 2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2"/>
                  <a:gd name="T59" fmla="*/ 17 w 17"/>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2">
                    <a:moveTo>
                      <a:pt x="0" y="27"/>
                    </a:moveTo>
                    <a:lnTo>
                      <a:pt x="17" y="0"/>
                    </a:lnTo>
                    <a:lnTo>
                      <a:pt x="17" y="2"/>
                    </a:lnTo>
                    <a:lnTo>
                      <a:pt x="17" y="4"/>
                    </a:lnTo>
                    <a:lnTo>
                      <a:pt x="17" y="5"/>
                    </a:lnTo>
                    <a:lnTo>
                      <a:pt x="2" y="32"/>
                    </a:lnTo>
                    <a:lnTo>
                      <a:pt x="2" y="30"/>
                    </a:lnTo>
                    <a:lnTo>
                      <a:pt x="0" y="29"/>
                    </a:lnTo>
                    <a:lnTo>
                      <a:pt x="0" y="27"/>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2" name="Freeform 594"/>
              <p:cNvSpPr>
                <a:spLocks/>
              </p:cNvSpPr>
              <p:nvPr/>
            </p:nvSpPr>
            <p:spPr bwMode="auto">
              <a:xfrm>
                <a:off x="2008" y="3240"/>
                <a:ext cx="15" cy="33"/>
              </a:xfrm>
              <a:custGeom>
                <a:avLst/>
                <a:gdLst>
                  <a:gd name="T0" fmla="*/ 0 w 15"/>
                  <a:gd name="T1" fmla="*/ 28 h 33"/>
                  <a:gd name="T2" fmla="*/ 15 w 15"/>
                  <a:gd name="T3" fmla="*/ 0 h 33"/>
                  <a:gd name="T4" fmla="*/ 15 w 15"/>
                  <a:gd name="T5" fmla="*/ 2 h 33"/>
                  <a:gd name="T6" fmla="*/ 15 w 15"/>
                  <a:gd name="T7" fmla="*/ 2 h 33"/>
                  <a:gd name="T8" fmla="*/ 15 w 15"/>
                  <a:gd name="T9" fmla="*/ 2 h 33"/>
                  <a:gd name="T10" fmla="*/ 15 w 15"/>
                  <a:gd name="T11" fmla="*/ 3 h 33"/>
                  <a:gd name="T12" fmla="*/ 15 w 15"/>
                  <a:gd name="T13" fmla="*/ 3 h 33"/>
                  <a:gd name="T14" fmla="*/ 15 w 15"/>
                  <a:gd name="T15" fmla="*/ 5 h 33"/>
                  <a:gd name="T16" fmla="*/ 15 w 15"/>
                  <a:gd name="T17" fmla="*/ 5 h 33"/>
                  <a:gd name="T18" fmla="*/ 15 w 15"/>
                  <a:gd name="T19" fmla="*/ 5 h 33"/>
                  <a:gd name="T20" fmla="*/ 0 w 15"/>
                  <a:gd name="T21" fmla="*/ 33 h 33"/>
                  <a:gd name="T22" fmla="*/ 0 w 15"/>
                  <a:gd name="T23" fmla="*/ 32 h 33"/>
                  <a:gd name="T24" fmla="*/ 0 w 15"/>
                  <a:gd name="T25" fmla="*/ 32 h 33"/>
                  <a:gd name="T26" fmla="*/ 0 w 15"/>
                  <a:gd name="T27" fmla="*/ 32 h 33"/>
                  <a:gd name="T28" fmla="*/ 0 w 15"/>
                  <a:gd name="T29" fmla="*/ 30 h 33"/>
                  <a:gd name="T30" fmla="*/ 0 w 15"/>
                  <a:gd name="T31" fmla="*/ 30 h 33"/>
                  <a:gd name="T32" fmla="*/ 0 w 15"/>
                  <a:gd name="T33" fmla="*/ 28 h 33"/>
                  <a:gd name="T34" fmla="*/ 0 w 15"/>
                  <a:gd name="T35" fmla="*/ 28 h 33"/>
                  <a:gd name="T36" fmla="*/ 0 w 15"/>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33"/>
                  <a:gd name="T59" fmla="*/ 15 w 15"/>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33">
                    <a:moveTo>
                      <a:pt x="0" y="28"/>
                    </a:moveTo>
                    <a:lnTo>
                      <a:pt x="15" y="0"/>
                    </a:lnTo>
                    <a:lnTo>
                      <a:pt x="15" y="2"/>
                    </a:lnTo>
                    <a:lnTo>
                      <a:pt x="15" y="3"/>
                    </a:lnTo>
                    <a:lnTo>
                      <a:pt x="15" y="5"/>
                    </a:lnTo>
                    <a:lnTo>
                      <a:pt x="0" y="33"/>
                    </a:lnTo>
                    <a:lnTo>
                      <a:pt x="0" y="32"/>
                    </a:lnTo>
                    <a:lnTo>
                      <a:pt x="0" y="30"/>
                    </a:lnTo>
                    <a:lnTo>
                      <a:pt x="0" y="28"/>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3" name="Freeform 595"/>
              <p:cNvSpPr>
                <a:spLocks/>
              </p:cNvSpPr>
              <p:nvPr/>
            </p:nvSpPr>
            <p:spPr bwMode="auto">
              <a:xfrm>
                <a:off x="2008" y="3243"/>
                <a:ext cx="16" cy="32"/>
              </a:xfrm>
              <a:custGeom>
                <a:avLst/>
                <a:gdLst>
                  <a:gd name="T0" fmla="*/ 0 w 16"/>
                  <a:gd name="T1" fmla="*/ 27 h 32"/>
                  <a:gd name="T2" fmla="*/ 15 w 16"/>
                  <a:gd name="T3" fmla="*/ 0 h 32"/>
                  <a:gd name="T4" fmla="*/ 15 w 16"/>
                  <a:gd name="T5" fmla="*/ 0 h 32"/>
                  <a:gd name="T6" fmla="*/ 15 w 16"/>
                  <a:gd name="T7" fmla="*/ 2 h 32"/>
                  <a:gd name="T8" fmla="*/ 15 w 16"/>
                  <a:gd name="T9" fmla="*/ 2 h 32"/>
                  <a:gd name="T10" fmla="*/ 15 w 16"/>
                  <a:gd name="T11" fmla="*/ 2 h 32"/>
                  <a:gd name="T12" fmla="*/ 15 w 16"/>
                  <a:gd name="T13" fmla="*/ 4 h 32"/>
                  <a:gd name="T14" fmla="*/ 15 w 16"/>
                  <a:gd name="T15" fmla="*/ 4 h 32"/>
                  <a:gd name="T16" fmla="*/ 16 w 16"/>
                  <a:gd name="T17" fmla="*/ 4 h 32"/>
                  <a:gd name="T18" fmla="*/ 16 w 16"/>
                  <a:gd name="T19" fmla="*/ 5 h 32"/>
                  <a:gd name="T20" fmla="*/ 0 w 16"/>
                  <a:gd name="T21" fmla="*/ 32 h 32"/>
                  <a:gd name="T22" fmla="*/ 0 w 16"/>
                  <a:gd name="T23" fmla="*/ 32 h 32"/>
                  <a:gd name="T24" fmla="*/ 0 w 16"/>
                  <a:gd name="T25" fmla="*/ 30 h 32"/>
                  <a:gd name="T26" fmla="*/ 0 w 16"/>
                  <a:gd name="T27" fmla="*/ 30 h 32"/>
                  <a:gd name="T28" fmla="*/ 0 w 16"/>
                  <a:gd name="T29" fmla="*/ 30 h 32"/>
                  <a:gd name="T30" fmla="*/ 0 w 16"/>
                  <a:gd name="T31" fmla="*/ 29 h 32"/>
                  <a:gd name="T32" fmla="*/ 0 w 16"/>
                  <a:gd name="T33" fmla="*/ 29 h 32"/>
                  <a:gd name="T34" fmla="*/ 0 w 16"/>
                  <a:gd name="T35" fmla="*/ 29 h 32"/>
                  <a:gd name="T36" fmla="*/ 0 w 16"/>
                  <a:gd name="T37" fmla="*/ 2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2"/>
                  <a:gd name="T59" fmla="*/ 16 w 1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2">
                    <a:moveTo>
                      <a:pt x="0" y="27"/>
                    </a:moveTo>
                    <a:lnTo>
                      <a:pt x="15" y="0"/>
                    </a:lnTo>
                    <a:lnTo>
                      <a:pt x="15" y="2"/>
                    </a:lnTo>
                    <a:lnTo>
                      <a:pt x="15" y="4"/>
                    </a:lnTo>
                    <a:lnTo>
                      <a:pt x="16" y="4"/>
                    </a:lnTo>
                    <a:lnTo>
                      <a:pt x="16" y="5"/>
                    </a:lnTo>
                    <a:lnTo>
                      <a:pt x="0" y="32"/>
                    </a:lnTo>
                    <a:lnTo>
                      <a:pt x="0" y="30"/>
                    </a:lnTo>
                    <a:lnTo>
                      <a:pt x="0" y="29"/>
                    </a:lnTo>
                    <a:lnTo>
                      <a:pt x="0" y="27"/>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4" name="Freeform 596"/>
              <p:cNvSpPr>
                <a:spLocks/>
              </p:cNvSpPr>
              <p:nvPr/>
            </p:nvSpPr>
            <p:spPr bwMode="auto">
              <a:xfrm>
                <a:off x="2008" y="3245"/>
                <a:ext cx="16" cy="32"/>
              </a:xfrm>
              <a:custGeom>
                <a:avLst/>
                <a:gdLst>
                  <a:gd name="T0" fmla="*/ 0 w 16"/>
                  <a:gd name="T1" fmla="*/ 28 h 32"/>
                  <a:gd name="T2" fmla="*/ 15 w 16"/>
                  <a:gd name="T3" fmla="*/ 0 h 32"/>
                  <a:gd name="T4" fmla="*/ 15 w 16"/>
                  <a:gd name="T5" fmla="*/ 2 h 32"/>
                  <a:gd name="T6" fmla="*/ 15 w 16"/>
                  <a:gd name="T7" fmla="*/ 2 h 32"/>
                  <a:gd name="T8" fmla="*/ 16 w 16"/>
                  <a:gd name="T9" fmla="*/ 2 h 32"/>
                  <a:gd name="T10" fmla="*/ 16 w 16"/>
                  <a:gd name="T11" fmla="*/ 3 h 32"/>
                  <a:gd name="T12" fmla="*/ 16 w 16"/>
                  <a:gd name="T13" fmla="*/ 3 h 32"/>
                  <a:gd name="T14" fmla="*/ 16 w 16"/>
                  <a:gd name="T15" fmla="*/ 3 h 32"/>
                  <a:gd name="T16" fmla="*/ 16 w 16"/>
                  <a:gd name="T17" fmla="*/ 5 h 32"/>
                  <a:gd name="T18" fmla="*/ 16 w 16"/>
                  <a:gd name="T19" fmla="*/ 5 h 32"/>
                  <a:gd name="T20" fmla="*/ 0 w 16"/>
                  <a:gd name="T21" fmla="*/ 32 h 32"/>
                  <a:gd name="T22" fmla="*/ 0 w 16"/>
                  <a:gd name="T23" fmla="*/ 32 h 32"/>
                  <a:gd name="T24" fmla="*/ 0 w 16"/>
                  <a:gd name="T25" fmla="*/ 32 h 32"/>
                  <a:gd name="T26" fmla="*/ 0 w 16"/>
                  <a:gd name="T27" fmla="*/ 30 h 32"/>
                  <a:gd name="T28" fmla="*/ 0 w 16"/>
                  <a:gd name="T29" fmla="*/ 30 h 32"/>
                  <a:gd name="T30" fmla="*/ 0 w 16"/>
                  <a:gd name="T31" fmla="*/ 30 h 32"/>
                  <a:gd name="T32" fmla="*/ 0 w 16"/>
                  <a:gd name="T33" fmla="*/ 28 h 32"/>
                  <a:gd name="T34" fmla="*/ 0 w 16"/>
                  <a:gd name="T35" fmla="*/ 28 h 32"/>
                  <a:gd name="T36" fmla="*/ 0 w 16"/>
                  <a:gd name="T37" fmla="*/ 2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2"/>
                  <a:gd name="T59" fmla="*/ 16 w 1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2">
                    <a:moveTo>
                      <a:pt x="0" y="28"/>
                    </a:moveTo>
                    <a:lnTo>
                      <a:pt x="15" y="0"/>
                    </a:lnTo>
                    <a:lnTo>
                      <a:pt x="15" y="2"/>
                    </a:lnTo>
                    <a:lnTo>
                      <a:pt x="16" y="2"/>
                    </a:lnTo>
                    <a:lnTo>
                      <a:pt x="16" y="3"/>
                    </a:lnTo>
                    <a:lnTo>
                      <a:pt x="16" y="5"/>
                    </a:lnTo>
                    <a:lnTo>
                      <a:pt x="0" y="32"/>
                    </a:lnTo>
                    <a:lnTo>
                      <a:pt x="0" y="30"/>
                    </a:lnTo>
                    <a:lnTo>
                      <a:pt x="0" y="28"/>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5" name="Freeform 597"/>
              <p:cNvSpPr>
                <a:spLocks/>
              </p:cNvSpPr>
              <p:nvPr/>
            </p:nvSpPr>
            <p:spPr bwMode="auto">
              <a:xfrm>
                <a:off x="2008" y="3248"/>
                <a:ext cx="16" cy="32"/>
              </a:xfrm>
              <a:custGeom>
                <a:avLst/>
                <a:gdLst>
                  <a:gd name="T0" fmla="*/ 0 w 16"/>
                  <a:gd name="T1" fmla="*/ 27 h 32"/>
                  <a:gd name="T2" fmla="*/ 16 w 16"/>
                  <a:gd name="T3" fmla="*/ 0 h 32"/>
                  <a:gd name="T4" fmla="*/ 16 w 16"/>
                  <a:gd name="T5" fmla="*/ 0 h 32"/>
                  <a:gd name="T6" fmla="*/ 16 w 16"/>
                  <a:gd name="T7" fmla="*/ 0 h 32"/>
                  <a:gd name="T8" fmla="*/ 16 w 16"/>
                  <a:gd name="T9" fmla="*/ 2 h 32"/>
                  <a:gd name="T10" fmla="*/ 16 w 16"/>
                  <a:gd name="T11" fmla="*/ 2 h 32"/>
                  <a:gd name="T12" fmla="*/ 16 w 16"/>
                  <a:gd name="T13" fmla="*/ 2 h 32"/>
                  <a:gd name="T14" fmla="*/ 16 w 16"/>
                  <a:gd name="T15" fmla="*/ 4 h 32"/>
                  <a:gd name="T16" fmla="*/ 16 w 16"/>
                  <a:gd name="T17" fmla="*/ 4 h 32"/>
                  <a:gd name="T18" fmla="*/ 16 w 16"/>
                  <a:gd name="T19" fmla="*/ 4 h 32"/>
                  <a:gd name="T20" fmla="*/ 1 w 16"/>
                  <a:gd name="T21" fmla="*/ 32 h 32"/>
                  <a:gd name="T22" fmla="*/ 0 w 16"/>
                  <a:gd name="T23" fmla="*/ 30 h 32"/>
                  <a:gd name="T24" fmla="*/ 0 w 16"/>
                  <a:gd name="T25" fmla="*/ 30 h 32"/>
                  <a:gd name="T26" fmla="*/ 0 w 16"/>
                  <a:gd name="T27" fmla="*/ 30 h 32"/>
                  <a:gd name="T28" fmla="*/ 0 w 16"/>
                  <a:gd name="T29" fmla="*/ 29 h 32"/>
                  <a:gd name="T30" fmla="*/ 0 w 16"/>
                  <a:gd name="T31" fmla="*/ 29 h 32"/>
                  <a:gd name="T32" fmla="*/ 0 w 16"/>
                  <a:gd name="T33" fmla="*/ 29 h 32"/>
                  <a:gd name="T34" fmla="*/ 0 w 16"/>
                  <a:gd name="T35" fmla="*/ 27 h 32"/>
                  <a:gd name="T36" fmla="*/ 0 w 16"/>
                  <a:gd name="T37" fmla="*/ 2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2"/>
                  <a:gd name="T59" fmla="*/ 16 w 1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2">
                    <a:moveTo>
                      <a:pt x="0" y="27"/>
                    </a:moveTo>
                    <a:lnTo>
                      <a:pt x="16" y="0"/>
                    </a:lnTo>
                    <a:lnTo>
                      <a:pt x="16" y="2"/>
                    </a:lnTo>
                    <a:lnTo>
                      <a:pt x="16" y="4"/>
                    </a:lnTo>
                    <a:lnTo>
                      <a:pt x="1" y="32"/>
                    </a:lnTo>
                    <a:lnTo>
                      <a:pt x="0" y="30"/>
                    </a:lnTo>
                    <a:lnTo>
                      <a:pt x="0" y="29"/>
                    </a:lnTo>
                    <a:lnTo>
                      <a:pt x="0" y="27"/>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6" name="Freeform 598"/>
              <p:cNvSpPr>
                <a:spLocks/>
              </p:cNvSpPr>
              <p:nvPr/>
            </p:nvSpPr>
            <p:spPr bwMode="auto">
              <a:xfrm>
                <a:off x="2008" y="3250"/>
                <a:ext cx="16" cy="32"/>
              </a:xfrm>
              <a:custGeom>
                <a:avLst/>
                <a:gdLst>
                  <a:gd name="T0" fmla="*/ 0 w 16"/>
                  <a:gd name="T1" fmla="*/ 27 h 32"/>
                  <a:gd name="T2" fmla="*/ 16 w 16"/>
                  <a:gd name="T3" fmla="*/ 0 h 32"/>
                  <a:gd name="T4" fmla="*/ 16 w 16"/>
                  <a:gd name="T5" fmla="*/ 0 h 32"/>
                  <a:gd name="T6" fmla="*/ 16 w 16"/>
                  <a:gd name="T7" fmla="*/ 2 h 32"/>
                  <a:gd name="T8" fmla="*/ 16 w 16"/>
                  <a:gd name="T9" fmla="*/ 2 h 32"/>
                  <a:gd name="T10" fmla="*/ 16 w 16"/>
                  <a:gd name="T11" fmla="*/ 2 h 32"/>
                  <a:gd name="T12" fmla="*/ 16 w 16"/>
                  <a:gd name="T13" fmla="*/ 3 h 32"/>
                  <a:gd name="T14" fmla="*/ 16 w 16"/>
                  <a:gd name="T15" fmla="*/ 3 h 32"/>
                  <a:gd name="T16" fmla="*/ 16 w 16"/>
                  <a:gd name="T17" fmla="*/ 3 h 32"/>
                  <a:gd name="T18" fmla="*/ 16 w 16"/>
                  <a:gd name="T19" fmla="*/ 5 h 32"/>
                  <a:gd name="T20" fmla="*/ 1 w 16"/>
                  <a:gd name="T21" fmla="*/ 32 h 32"/>
                  <a:gd name="T22" fmla="*/ 1 w 16"/>
                  <a:gd name="T23" fmla="*/ 32 h 32"/>
                  <a:gd name="T24" fmla="*/ 1 w 16"/>
                  <a:gd name="T25" fmla="*/ 32 h 32"/>
                  <a:gd name="T26" fmla="*/ 1 w 16"/>
                  <a:gd name="T27" fmla="*/ 30 h 32"/>
                  <a:gd name="T28" fmla="*/ 1 w 16"/>
                  <a:gd name="T29" fmla="*/ 30 h 32"/>
                  <a:gd name="T30" fmla="*/ 0 w 16"/>
                  <a:gd name="T31" fmla="*/ 28 h 32"/>
                  <a:gd name="T32" fmla="*/ 0 w 16"/>
                  <a:gd name="T33" fmla="*/ 28 h 32"/>
                  <a:gd name="T34" fmla="*/ 0 w 16"/>
                  <a:gd name="T35" fmla="*/ 28 h 32"/>
                  <a:gd name="T36" fmla="*/ 0 w 16"/>
                  <a:gd name="T37" fmla="*/ 2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2"/>
                  <a:gd name="T59" fmla="*/ 16 w 1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2">
                    <a:moveTo>
                      <a:pt x="0" y="27"/>
                    </a:moveTo>
                    <a:lnTo>
                      <a:pt x="16" y="0"/>
                    </a:lnTo>
                    <a:lnTo>
                      <a:pt x="16" y="2"/>
                    </a:lnTo>
                    <a:lnTo>
                      <a:pt x="16" y="3"/>
                    </a:lnTo>
                    <a:lnTo>
                      <a:pt x="16" y="5"/>
                    </a:lnTo>
                    <a:lnTo>
                      <a:pt x="1" y="32"/>
                    </a:lnTo>
                    <a:lnTo>
                      <a:pt x="1" y="30"/>
                    </a:lnTo>
                    <a:lnTo>
                      <a:pt x="0" y="28"/>
                    </a:lnTo>
                    <a:lnTo>
                      <a:pt x="0" y="27"/>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7" name="Freeform 599"/>
              <p:cNvSpPr>
                <a:spLocks/>
              </p:cNvSpPr>
              <p:nvPr/>
            </p:nvSpPr>
            <p:spPr bwMode="auto">
              <a:xfrm>
                <a:off x="2009" y="3252"/>
                <a:ext cx="15" cy="33"/>
              </a:xfrm>
              <a:custGeom>
                <a:avLst/>
                <a:gdLst>
                  <a:gd name="T0" fmla="*/ 0 w 15"/>
                  <a:gd name="T1" fmla="*/ 28 h 33"/>
                  <a:gd name="T2" fmla="*/ 15 w 15"/>
                  <a:gd name="T3" fmla="*/ 0 h 33"/>
                  <a:gd name="T4" fmla="*/ 15 w 15"/>
                  <a:gd name="T5" fmla="*/ 1 h 33"/>
                  <a:gd name="T6" fmla="*/ 15 w 15"/>
                  <a:gd name="T7" fmla="*/ 1 h 33"/>
                  <a:gd name="T8" fmla="*/ 15 w 15"/>
                  <a:gd name="T9" fmla="*/ 1 h 33"/>
                  <a:gd name="T10" fmla="*/ 15 w 15"/>
                  <a:gd name="T11" fmla="*/ 3 h 33"/>
                  <a:gd name="T12" fmla="*/ 15 w 15"/>
                  <a:gd name="T13" fmla="*/ 3 h 33"/>
                  <a:gd name="T14" fmla="*/ 15 w 15"/>
                  <a:gd name="T15" fmla="*/ 3 h 33"/>
                  <a:gd name="T16" fmla="*/ 15 w 15"/>
                  <a:gd name="T17" fmla="*/ 5 h 33"/>
                  <a:gd name="T18" fmla="*/ 15 w 15"/>
                  <a:gd name="T19" fmla="*/ 5 h 33"/>
                  <a:gd name="T20" fmla="*/ 0 w 15"/>
                  <a:gd name="T21" fmla="*/ 33 h 33"/>
                  <a:gd name="T22" fmla="*/ 0 w 15"/>
                  <a:gd name="T23" fmla="*/ 31 h 33"/>
                  <a:gd name="T24" fmla="*/ 0 w 15"/>
                  <a:gd name="T25" fmla="*/ 31 h 33"/>
                  <a:gd name="T26" fmla="*/ 0 w 15"/>
                  <a:gd name="T27" fmla="*/ 31 h 33"/>
                  <a:gd name="T28" fmla="*/ 0 w 15"/>
                  <a:gd name="T29" fmla="*/ 30 h 33"/>
                  <a:gd name="T30" fmla="*/ 0 w 15"/>
                  <a:gd name="T31" fmla="*/ 30 h 33"/>
                  <a:gd name="T32" fmla="*/ 0 w 15"/>
                  <a:gd name="T33" fmla="*/ 30 h 33"/>
                  <a:gd name="T34" fmla="*/ 0 w 15"/>
                  <a:gd name="T35" fmla="*/ 28 h 33"/>
                  <a:gd name="T36" fmla="*/ 0 w 15"/>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33"/>
                  <a:gd name="T59" fmla="*/ 15 w 15"/>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33">
                    <a:moveTo>
                      <a:pt x="0" y="28"/>
                    </a:moveTo>
                    <a:lnTo>
                      <a:pt x="15" y="0"/>
                    </a:lnTo>
                    <a:lnTo>
                      <a:pt x="15" y="1"/>
                    </a:lnTo>
                    <a:lnTo>
                      <a:pt x="15" y="3"/>
                    </a:lnTo>
                    <a:lnTo>
                      <a:pt x="15" y="5"/>
                    </a:lnTo>
                    <a:lnTo>
                      <a:pt x="0" y="33"/>
                    </a:lnTo>
                    <a:lnTo>
                      <a:pt x="0" y="31"/>
                    </a:lnTo>
                    <a:lnTo>
                      <a:pt x="0" y="30"/>
                    </a:lnTo>
                    <a:lnTo>
                      <a:pt x="0" y="28"/>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8" name="Freeform 600"/>
              <p:cNvSpPr>
                <a:spLocks/>
              </p:cNvSpPr>
              <p:nvPr/>
            </p:nvSpPr>
            <p:spPr bwMode="auto">
              <a:xfrm>
                <a:off x="2009" y="3255"/>
                <a:ext cx="17" cy="31"/>
              </a:xfrm>
              <a:custGeom>
                <a:avLst/>
                <a:gdLst>
                  <a:gd name="T0" fmla="*/ 0 w 17"/>
                  <a:gd name="T1" fmla="*/ 27 h 31"/>
                  <a:gd name="T2" fmla="*/ 15 w 17"/>
                  <a:gd name="T3" fmla="*/ 0 h 31"/>
                  <a:gd name="T4" fmla="*/ 15 w 17"/>
                  <a:gd name="T5" fmla="*/ 0 h 31"/>
                  <a:gd name="T6" fmla="*/ 15 w 17"/>
                  <a:gd name="T7" fmla="*/ 0 h 31"/>
                  <a:gd name="T8" fmla="*/ 15 w 17"/>
                  <a:gd name="T9" fmla="*/ 2 h 31"/>
                  <a:gd name="T10" fmla="*/ 15 w 17"/>
                  <a:gd name="T11" fmla="*/ 2 h 31"/>
                  <a:gd name="T12" fmla="*/ 17 w 17"/>
                  <a:gd name="T13" fmla="*/ 2 h 31"/>
                  <a:gd name="T14" fmla="*/ 17 w 17"/>
                  <a:gd name="T15" fmla="*/ 3 h 31"/>
                  <a:gd name="T16" fmla="*/ 17 w 17"/>
                  <a:gd name="T17" fmla="*/ 3 h 31"/>
                  <a:gd name="T18" fmla="*/ 17 w 17"/>
                  <a:gd name="T19" fmla="*/ 3 h 31"/>
                  <a:gd name="T20" fmla="*/ 0 w 17"/>
                  <a:gd name="T21" fmla="*/ 31 h 31"/>
                  <a:gd name="T22" fmla="*/ 0 w 17"/>
                  <a:gd name="T23" fmla="*/ 31 h 31"/>
                  <a:gd name="T24" fmla="*/ 0 w 17"/>
                  <a:gd name="T25" fmla="*/ 30 h 31"/>
                  <a:gd name="T26" fmla="*/ 0 w 17"/>
                  <a:gd name="T27" fmla="*/ 30 h 31"/>
                  <a:gd name="T28" fmla="*/ 0 w 17"/>
                  <a:gd name="T29" fmla="*/ 30 h 31"/>
                  <a:gd name="T30" fmla="*/ 0 w 17"/>
                  <a:gd name="T31" fmla="*/ 28 h 31"/>
                  <a:gd name="T32" fmla="*/ 0 w 17"/>
                  <a:gd name="T33" fmla="*/ 28 h 31"/>
                  <a:gd name="T34" fmla="*/ 0 w 17"/>
                  <a:gd name="T35" fmla="*/ 28 h 31"/>
                  <a:gd name="T36" fmla="*/ 0 w 17"/>
                  <a:gd name="T37" fmla="*/ 27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27"/>
                    </a:moveTo>
                    <a:lnTo>
                      <a:pt x="15" y="0"/>
                    </a:lnTo>
                    <a:lnTo>
                      <a:pt x="15" y="2"/>
                    </a:lnTo>
                    <a:lnTo>
                      <a:pt x="17" y="2"/>
                    </a:lnTo>
                    <a:lnTo>
                      <a:pt x="17" y="3"/>
                    </a:lnTo>
                    <a:lnTo>
                      <a:pt x="0" y="31"/>
                    </a:lnTo>
                    <a:lnTo>
                      <a:pt x="0" y="30"/>
                    </a:lnTo>
                    <a:lnTo>
                      <a:pt x="0" y="28"/>
                    </a:lnTo>
                    <a:lnTo>
                      <a:pt x="0" y="27"/>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599" name="Freeform 601"/>
              <p:cNvSpPr>
                <a:spLocks/>
              </p:cNvSpPr>
              <p:nvPr/>
            </p:nvSpPr>
            <p:spPr bwMode="auto">
              <a:xfrm>
                <a:off x="2009" y="3257"/>
                <a:ext cx="17" cy="31"/>
              </a:xfrm>
              <a:custGeom>
                <a:avLst/>
                <a:gdLst>
                  <a:gd name="T0" fmla="*/ 0 w 17"/>
                  <a:gd name="T1" fmla="*/ 28 h 31"/>
                  <a:gd name="T2" fmla="*/ 15 w 17"/>
                  <a:gd name="T3" fmla="*/ 0 h 31"/>
                  <a:gd name="T4" fmla="*/ 17 w 17"/>
                  <a:gd name="T5" fmla="*/ 0 h 31"/>
                  <a:gd name="T6" fmla="*/ 17 w 17"/>
                  <a:gd name="T7" fmla="*/ 1 h 31"/>
                  <a:gd name="T8" fmla="*/ 17 w 17"/>
                  <a:gd name="T9" fmla="*/ 1 h 31"/>
                  <a:gd name="T10" fmla="*/ 17 w 17"/>
                  <a:gd name="T11" fmla="*/ 1 h 31"/>
                  <a:gd name="T12" fmla="*/ 17 w 17"/>
                  <a:gd name="T13" fmla="*/ 3 h 31"/>
                  <a:gd name="T14" fmla="*/ 17 w 17"/>
                  <a:gd name="T15" fmla="*/ 3 h 31"/>
                  <a:gd name="T16" fmla="*/ 17 w 17"/>
                  <a:gd name="T17" fmla="*/ 3 h 31"/>
                  <a:gd name="T18" fmla="*/ 17 w 17"/>
                  <a:gd name="T19" fmla="*/ 5 h 31"/>
                  <a:gd name="T20" fmla="*/ 0 w 17"/>
                  <a:gd name="T21" fmla="*/ 31 h 31"/>
                  <a:gd name="T22" fmla="*/ 0 w 17"/>
                  <a:gd name="T23" fmla="*/ 31 h 31"/>
                  <a:gd name="T24" fmla="*/ 0 w 17"/>
                  <a:gd name="T25" fmla="*/ 31 h 31"/>
                  <a:gd name="T26" fmla="*/ 0 w 17"/>
                  <a:gd name="T27" fmla="*/ 29 h 31"/>
                  <a:gd name="T28" fmla="*/ 0 w 17"/>
                  <a:gd name="T29" fmla="*/ 29 h 31"/>
                  <a:gd name="T30" fmla="*/ 0 w 17"/>
                  <a:gd name="T31" fmla="*/ 29 h 31"/>
                  <a:gd name="T32" fmla="*/ 0 w 17"/>
                  <a:gd name="T33" fmla="*/ 28 h 31"/>
                  <a:gd name="T34" fmla="*/ 0 w 17"/>
                  <a:gd name="T35" fmla="*/ 28 h 31"/>
                  <a:gd name="T36" fmla="*/ 0 w 17"/>
                  <a:gd name="T37" fmla="*/ 28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28"/>
                    </a:moveTo>
                    <a:lnTo>
                      <a:pt x="15" y="0"/>
                    </a:lnTo>
                    <a:lnTo>
                      <a:pt x="17" y="0"/>
                    </a:lnTo>
                    <a:lnTo>
                      <a:pt x="17" y="1"/>
                    </a:lnTo>
                    <a:lnTo>
                      <a:pt x="17" y="3"/>
                    </a:lnTo>
                    <a:lnTo>
                      <a:pt x="17" y="5"/>
                    </a:lnTo>
                    <a:lnTo>
                      <a:pt x="0" y="31"/>
                    </a:lnTo>
                    <a:lnTo>
                      <a:pt x="0" y="29"/>
                    </a:lnTo>
                    <a:lnTo>
                      <a:pt x="0" y="28"/>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0" name="Freeform 602"/>
              <p:cNvSpPr>
                <a:spLocks/>
              </p:cNvSpPr>
              <p:nvPr/>
            </p:nvSpPr>
            <p:spPr bwMode="auto">
              <a:xfrm>
                <a:off x="2009" y="3258"/>
                <a:ext cx="17" cy="33"/>
              </a:xfrm>
              <a:custGeom>
                <a:avLst/>
                <a:gdLst>
                  <a:gd name="T0" fmla="*/ 0 w 17"/>
                  <a:gd name="T1" fmla="*/ 28 h 33"/>
                  <a:gd name="T2" fmla="*/ 17 w 17"/>
                  <a:gd name="T3" fmla="*/ 0 h 33"/>
                  <a:gd name="T4" fmla="*/ 17 w 17"/>
                  <a:gd name="T5" fmla="*/ 2 h 33"/>
                  <a:gd name="T6" fmla="*/ 17 w 17"/>
                  <a:gd name="T7" fmla="*/ 2 h 33"/>
                  <a:gd name="T8" fmla="*/ 17 w 17"/>
                  <a:gd name="T9" fmla="*/ 2 h 33"/>
                  <a:gd name="T10" fmla="*/ 17 w 17"/>
                  <a:gd name="T11" fmla="*/ 4 h 33"/>
                  <a:gd name="T12" fmla="*/ 17 w 17"/>
                  <a:gd name="T13" fmla="*/ 4 h 33"/>
                  <a:gd name="T14" fmla="*/ 17 w 17"/>
                  <a:gd name="T15" fmla="*/ 4 h 33"/>
                  <a:gd name="T16" fmla="*/ 17 w 17"/>
                  <a:gd name="T17" fmla="*/ 5 h 33"/>
                  <a:gd name="T18" fmla="*/ 17 w 17"/>
                  <a:gd name="T19" fmla="*/ 5 h 33"/>
                  <a:gd name="T20" fmla="*/ 2 w 17"/>
                  <a:gd name="T21" fmla="*/ 33 h 33"/>
                  <a:gd name="T22" fmla="*/ 2 w 17"/>
                  <a:gd name="T23" fmla="*/ 32 h 33"/>
                  <a:gd name="T24" fmla="*/ 0 w 17"/>
                  <a:gd name="T25" fmla="*/ 32 h 33"/>
                  <a:gd name="T26" fmla="*/ 0 w 17"/>
                  <a:gd name="T27" fmla="*/ 32 h 33"/>
                  <a:gd name="T28" fmla="*/ 0 w 17"/>
                  <a:gd name="T29" fmla="*/ 30 h 33"/>
                  <a:gd name="T30" fmla="*/ 0 w 17"/>
                  <a:gd name="T31" fmla="*/ 30 h 33"/>
                  <a:gd name="T32" fmla="*/ 0 w 17"/>
                  <a:gd name="T33" fmla="*/ 30 h 33"/>
                  <a:gd name="T34" fmla="*/ 0 w 17"/>
                  <a:gd name="T35" fmla="*/ 28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7" y="0"/>
                    </a:lnTo>
                    <a:lnTo>
                      <a:pt x="17" y="2"/>
                    </a:lnTo>
                    <a:lnTo>
                      <a:pt x="17" y="4"/>
                    </a:lnTo>
                    <a:lnTo>
                      <a:pt x="17" y="5"/>
                    </a:lnTo>
                    <a:lnTo>
                      <a:pt x="2" y="33"/>
                    </a:lnTo>
                    <a:lnTo>
                      <a:pt x="2" y="32"/>
                    </a:lnTo>
                    <a:lnTo>
                      <a:pt x="0" y="32"/>
                    </a:lnTo>
                    <a:lnTo>
                      <a:pt x="0" y="3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1" name="Freeform 603"/>
              <p:cNvSpPr>
                <a:spLocks/>
              </p:cNvSpPr>
              <p:nvPr/>
            </p:nvSpPr>
            <p:spPr bwMode="auto">
              <a:xfrm>
                <a:off x="2009" y="3262"/>
                <a:ext cx="17" cy="31"/>
              </a:xfrm>
              <a:custGeom>
                <a:avLst/>
                <a:gdLst>
                  <a:gd name="T0" fmla="*/ 0 w 17"/>
                  <a:gd name="T1" fmla="*/ 26 h 31"/>
                  <a:gd name="T2" fmla="*/ 17 w 17"/>
                  <a:gd name="T3" fmla="*/ 0 h 31"/>
                  <a:gd name="T4" fmla="*/ 17 w 17"/>
                  <a:gd name="T5" fmla="*/ 0 h 31"/>
                  <a:gd name="T6" fmla="*/ 17 w 17"/>
                  <a:gd name="T7" fmla="*/ 0 h 31"/>
                  <a:gd name="T8" fmla="*/ 17 w 17"/>
                  <a:gd name="T9" fmla="*/ 1 h 31"/>
                  <a:gd name="T10" fmla="*/ 17 w 17"/>
                  <a:gd name="T11" fmla="*/ 1 h 31"/>
                  <a:gd name="T12" fmla="*/ 17 w 17"/>
                  <a:gd name="T13" fmla="*/ 1 h 31"/>
                  <a:gd name="T14" fmla="*/ 17 w 17"/>
                  <a:gd name="T15" fmla="*/ 3 h 31"/>
                  <a:gd name="T16" fmla="*/ 17 w 17"/>
                  <a:gd name="T17" fmla="*/ 3 h 31"/>
                  <a:gd name="T18" fmla="*/ 17 w 17"/>
                  <a:gd name="T19" fmla="*/ 3 h 31"/>
                  <a:gd name="T20" fmla="*/ 2 w 17"/>
                  <a:gd name="T21" fmla="*/ 31 h 31"/>
                  <a:gd name="T22" fmla="*/ 2 w 17"/>
                  <a:gd name="T23" fmla="*/ 31 h 31"/>
                  <a:gd name="T24" fmla="*/ 2 w 17"/>
                  <a:gd name="T25" fmla="*/ 31 h 31"/>
                  <a:gd name="T26" fmla="*/ 2 w 17"/>
                  <a:gd name="T27" fmla="*/ 29 h 31"/>
                  <a:gd name="T28" fmla="*/ 2 w 17"/>
                  <a:gd name="T29" fmla="*/ 29 h 31"/>
                  <a:gd name="T30" fmla="*/ 2 w 17"/>
                  <a:gd name="T31" fmla="*/ 28 h 31"/>
                  <a:gd name="T32" fmla="*/ 0 w 17"/>
                  <a:gd name="T33" fmla="*/ 28 h 31"/>
                  <a:gd name="T34" fmla="*/ 0 w 17"/>
                  <a:gd name="T35" fmla="*/ 28 h 31"/>
                  <a:gd name="T36" fmla="*/ 0 w 17"/>
                  <a:gd name="T37" fmla="*/ 26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1"/>
                  <a:gd name="T59" fmla="*/ 17 w 17"/>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1">
                    <a:moveTo>
                      <a:pt x="0" y="26"/>
                    </a:moveTo>
                    <a:lnTo>
                      <a:pt x="17" y="0"/>
                    </a:lnTo>
                    <a:lnTo>
                      <a:pt x="17" y="1"/>
                    </a:lnTo>
                    <a:lnTo>
                      <a:pt x="17" y="3"/>
                    </a:lnTo>
                    <a:lnTo>
                      <a:pt x="2" y="31"/>
                    </a:lnTo>
                    <a:lnTo>
                      <a:pt x="2" y="29"/>
                    </a:lnTo>
                    <a:lnTo>
                      <a:pt x="2" y="28"/>
                    </a:lnTo>
                    <a:lnTo>
                      <a:pt x="0" y="28"/>
                    </a:lnTo>
                    <a:lnTo>
                      <a:pt x="0" y="2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2" name="Freeform 604"/>
              <p:cNvSpPr>
                <a:spLocks/>
              </p:cNvSpPr>
              <p:nvPr/>
            </p:nvSpPr>
            <p:spPr bwMode="auto">
              <a:xfrm>
                <a:off x="2011" y="3263"/>
                <a:ext cx="17" cy="33"/>
              </a:xfrm>
              <a:custGeom>
                <a:avLst/>
                <a:gdLst>
                  <a:gd name="T0" fmla="*/ 0 w 17"/>
                  <a:gd name="T1" fmla="*/ 28 h 33"/>
                  <a:gd name="T2" fmla="*/ 15 w 17"/>
                  <a:gd name="T3" fmla="*/ 0 h 33"/>
                  <a:gd name="T4" fmla="*/ 15 w 17"/>
                  <a:gd name="T5" fmla="*/ 0 h 33"/>
                  <a:gd name="T6" fmla="*/ 15 w 17"/>
                  <a:gd name="T7" fmla="*/ 2 h 33"/>
                  <a:gd name="T8" fmla="*/ 15 w 17"/>
                  <a:gd name="T9" fmla="*/ 2 h 33"/>
                  <a:gd name="T10" fmla="*/ 15 w 17"/>
                  <a:gd name="T11" fmla="*/ 2 h 33"/>
                  <a:gd name="T12" fmla="*/ 17 w 17"/>
                  <a:gd name="T13" fmla="*/ 4 h 33"/>
                  <a:gd name="T14" fmla="*/ 17 w 17"/>
                  <a:gd name="T15" fmla="*/ 4 h 33"/>
                  <a:gd name="T16" fmla="*/ 17 w 17"/>
                  <a:gd name="T17" fmla="*/ 4 h 33"/>
                  <a:gd name="T18" fmla="*/ 17 w 17"/>
                  <a:gd name="T19" fmla="*/ 5 h 33"/>
                  <a:gd name="T20" fmla="*/ 0 w 17"/>
                  <a:gd name="T21" fmla="*/ 33 h 33"/>
                  <a:gd name="T22" fmla="*/ 0 w 17"/>
                  <a:gd name="T23" fmla="*/ 32 h 33"/>
                  <a:gd name="T24" fmla="*/ 0 w 17"/>
                  <a:gd name="T25" fmla="*/ 32 h 33"/>
                  <a:gd name="T26" fmla="*/ 0 w 17"/>
                  <a:gd name="T27" fmla="*/ 32 h 33"/>
                  <a:gd name="T28" fmla="*/ 0 w 17"/>
                  <a:gd name="T29" fmla="*/ 30 h 33"/>
                  <a:gd name="T30" fmla="*/ 0 w 17"/>
                  <a:gd name="T31" fmla="*/ 30 h 33"/>
                  <a:gd name="T32" fmla="*/ 0 w 17"/>
                  <a:gd name="T33" fmla="*/ 30 h 33"/>
                  <a:gd name="T34" fmla="*/ 0 w 17"/>
                  <a:gd name="T35" fmla="*/ 28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5" y="0"/>
                    </a:lnTo>
                    <a:lnTo>
                      <a:pt x="15" y="2"/>
                    </a:lnTo>
                    <a:lnTo>
                      <a:pt x="17" y="4"/>
                    </a:lnTo>
                    <a:lnTo>
                      <a:pt x="17" y="5"/>
                    </a:lnTo>
                    <a:lnTo>
                      <a:pt x="0" y="33"/>
                    </a:lnTo>
                    <a:lnTo>
                      <a:pt x="0" y="32"/>
                    </a:lnTo>
                    <a:lnTo>
                      <a:pt x="0" y="3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603" name="Freeform 605"/>
              <p:cNvSpPr>
                <a:spLocks/>
              </p:cNvSpPr>
              <p:nvPr/>
            </p:nvSpPr>
            <p:spPr bwMode="auto">
              <a:xfrm>
                <a:off x="2011" y="3265"/>
                <a:ext cx="17" cy="33"/>
              </a:xfrm>
              <a:custGeom>
                <a:avLst/>
                <a:gdLst>
                  <a:gd name="T0" fmla="*/ 0 w 17"/>
                  <a:gd name="T1" fmla="*/ 28 h 33"/>
                  <a:gd name="T2" fmla="*/ 15 w 17"/>
                  <a:gd name="T3" fmla="*/ 0 h 33"/>
                  <a:gd name="T4" fmla="*/ 17 w 17"/>
                  <a:gd name="T5" fmla="*/ 2 h 33"/>
                  <a:gd name="T6" fmla="*/ 17 w 17"/>
                  <a:gd name="T7" fmla="*/ 2 h 33"/>
                  <a:gd name="T8" fmla="*/ 17 w 17"/>
                  <a:gd name="T9" fmla="*/ 2 h 33"/>
                  <a:gd name="T10" fmla="*/ 17 w 17"/>
                  <a:gd name="T11" fmla="*/ 3 h 33"/>
                  <a:gd name="T12" fmla="*/ 17 w 17"/>
                  <a:gd name="T13" fmla="*/ 3 h 33"/>
                  <a:gd name="T14" fmla="*/ 17 w 17"/>
                  <a:gd name="T15" fmla="*/ 3 h 33"/>
                  <a:gd name="T16" fmla="*/ 17 w 17"/>
                  <a:gd name="T17" fmla="*/ 5 h 33"/>
                  <a:gd name="T18" fmla="*/ 17 w 17"/>
                  <a:gd name="T19" fmla="*/ 5 h 33"/>
                  <a:gd name="T20" fmla="*/ 0 w 17"/>
                  <a:gd name="T21" fmla="*/ 33 h 33"/>
                  <a:gd name="T22" fmla="*/ 0 w 17"/>
                  <a:gd name="T23" fmla="*/ 33 h 33"/>
                  <a:gd name="T24" fmla="*/ 0 w 17"/>
                  <a:gd name="T25" fmla="*/ 31 h 33"/>
                  <a:gd name="T26" fmla="*/ 0 w 17"/>
                  <a:gd name="T27" fmla="*/ 31 h 33"/>
                  <a:gd name="T28" fmla="*/ 0 w 17"/>
                  <a:gd name="T29" fmla="*/ 31 h 33"/>
                  <a:gd name="T30" fmla="*/ 0 w 17"/>
                  <a:gd name="T31" fmla="*/ 30 h 33"/>
                  <a:gd name="T32" fmla="*/ 0 w 17"/>
                  <a:gd name="T33" fmla="*/ 30 h 33"/>
                  <a:gd name="T34" fmla="*/ 0 w 17"/>
                  <a:gd name="T35" fmla="*/ 30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5" y="0"/>
                    </a:lnTo>
                    <a:lnTo>
                      <a:pt x="17" y="2"/>
                    </a:lnTo>
                    <a:lnTo>
                      <a:pt x="17" y="3"/>
                    </a:lnTo>
                    <a:lnTo>
                      <a:pt x="17" y="5"/>
                    </a:lnTo>
                    <a:lnTo>
                      <a:pt x="0" y="33"/>
                    </a:lnTo>
                    <a:lnTo>
                      <a:pt x="0" y="31"/>
                    </a:lnTo>
                    <a:lnTo>
                      <a:pt x="0" y="30"/>
                    </a:lnTo>
                    <a:lnTo>
                      <a:pt x="0" y="2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73219" name="Freeform 606"/>
            <p:cNvSpPr>
              <a:spLocks/>
            </p:cNvSpPr>
            <p:nvPr/>
          </p:nvSpPr>
          <p:spPr bwMode="auto">
            <a:xfrm>
              <a:off x="2011" y="3268"/>
              <a:ext cx="17" cy="32"/>
            </a:xfrm>
            <a:custGeom>
              <a:avLst/>
              <a:gdLst>
                <a:gd name="T0" fmla="*/ 0 w 17"/>
                <a:gd name="T1" fmla="*/ 28 h 32"/>
                <a:gd name="T2" fmla="*/ 17 w 17"/>
                <a:gd name="T3" fmla="*/ 0 h 32"/>
                <a:gd name="T4" fmla="*/ 17 w 17"/>
                <a:gd name="T5" fmla="*/ 0 h 32"/>
                <a:gd name="T6" fmla="*/ 17 w 17"/>
                <a:gd name="T7" fmla="*/ 0 h 32"/>
                <a:gd name="T8" fmla="*/ 17 w 17"/>
                <a:gd name="T9" fmla="*/ 2 h 32"/>
                <a:gd name="T10" fmla="*/ 17 w 17"/>
                <a:gd name="T11" fmla="*/ 2 h 32"/>
                <a:gd name="T12" fmla="*/ 17 w 17"/>
                <a:gd name="T13" fmla="*/ 2 h 32"/>
                <a:gd name="T14" fmla="*/ 17 w 17"/>
                <a:gd name="T15" fmla="*/ 4 h 32"/>
                <a:gd name="T16" fmla="*/ 17 w 17"/>
                <a:gd name="T17" fmla="*/ 4 h 32"/>
                <a:gd name="T18" fmla="*/ 17 w 17"/>
                <a:gd name="T19" fmla="*/ 4 h 32"/>
                <a:gd name="T20" fmla="*/ 0 w 17"/>
                <a:gd name="T21" fmla="*/ 32 h 32"/>
                <a:gd name="T22" fmla="*/ 0 w 17"/>
                <a:gd name="T23" fmla="*/ 32 h 32"/>
                <a:gd name="T24" fmla="*/ 0 w 17"/>
                <a:gd name="T25" fmla="*/ 32 h 32"/>
                <a:gd name="T26" fmla="*/ 0 w 17"/>
                <a:gd name="T27" fmla="*/ 30 h 32"/>
                <a:gd name="T28" fmla="*/ 0 w 17"/>
                <a:gd name="T29" fmla="*/ 30 h 32"/>
                <a:gd name="T30" fmla="*/ 0 w 17"/>
                <a:gd name="T31" fmla="*/ 30 h 32"/>
                <a:gd name="T32" fmla="*/ 0 w 17"/>
                <a:gd name="T33" fmla="*/ 28 h 32"/>
                <a:gd name="T34" fmla="*/ 0 w 17"/>
                <a:gd name="T35" fmla="*/ 28 h 32"/>
                <a:gd name="T36" fmla="*/ 0 w 17"/>
                <a:gd name="T37" fmla="*/ 2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2"/>
                <a:gd name="T59" fmla="*/ 17 w 17"/>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2">
                  <a:moveTo>
                    <a:pt x="0" y="28"/>
                  </a:moveTo>
                  <a:lnTo>
                    <a:pt x="17" y="0"/>
                  </a:lnTo>
                  <a:lnTo>
                    <a:pt x="17" y="2"/>
                  </a:lnTo>
                  <a:lnTo>
                    <a:pt x="17" y="4"/>
                  </a:lnTo>
                  <a:lnTo>
                    <a:pt x="0" y="32"/>
                  </a:lnTo>
                  <a:lnTo>
                    <a:pt x="0" y="30"/>
                  </a:lnTo>
                  <a:lnTo>
                    <a:pt x="0" y="28"/>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0" name="Freeform 607"/>
            <p:cNvSpPr>
              <a:spLocks/>
            </p:cNvSpPr>
            <p:nvPr/>
          </p:nvSpPr>
          <p:spPr bwMode="auto">
            <a:xfrm>
              <a:off x="2011" y="3270"/>
              <a:ext cx="18" cy="33"/>
            </a:xfrm>
            <a:custGeom>
              <a:avLst/>
              <a:gdLst>
                <a:gd name="T0" fmla="*/ 0 w 18"/>
                <a:gd name="T1" fmla="*/ 28 h 33"/>
                <a:gd name="T2" fmla="*/ 17 w 18"/>
                <a:gd name="T3" fmla="*/ 0 h 33"/>
                <a:gd name="T4" fmla="*/ 17 w 18"/>
                <a:gd name="T5" fmla="*/ 0 h 33"/>
                <a:gd name="T6" fmla="*/ 17 w 18"/>
                <a:gd name="T7" fmla="*/ 2 h 33"/>
                <a:gd name="T8" fmla="*/ 17 w 18"/>
                <a:gd name="T9" fmla="*/ 2 h 33"/>
                <a:gd name="T10" fmla="*/ 17 w 18"/>
                <a:gd name="T11" fmla="*/ 2 h 33"/>
                <a:gd name="T12" fmla="*/ 17 w 18"/>
                <a:gd name="T13" fmla="*/ 3 h 33"/>
                <a:gd name="T14" fmla="*/ 17 w 18"/>
                <a:gd name="T15" fmla="*/ 3 h 33"/>
                <a:gd name="T16" fmla="*/ 17 w 18"/>
                <a:gd name="T17" fmla="*/ 3 h 33"/>
                <a:gd name="T18" fmla="*/ 18 w 18"/>
                <a:gd name="T19" fmla="*/ 5 h 33"/>
                <a:gd name="T20" fmla="*/ 2 w 18"/>
                <a:gd name="T21" fmla="*/ 33 h 33"/>
                <a:gd name="T22" fmla="*/ 2 w 18"/>
                <a:gd name="T23" fmla="*/ 31 h 33"/>
                <a:gd name="T24" fmla="*/ 2 w 18"/>
                <a:gd name="T25" fmla="*/ 31 h 33"/>
                <a:gd name="T26" fmla="*/ 0 w 18"/>
                <a:gd name="T27" fmla="*/ 31 h 33"/>
                <a:gd name="T28" fmla="*/ 0 w 18"/>
                <a:gd name="T29" fmla="*/ 30 h 33"/>
                <a:gd name="T30" fmla="*/ 0 w 18"/>
                <a:gd name="T31" fmla="*/ 30 h 33"/>
                <a:gd name="T32" fmla="*/ 0 w 18"/>
                <a:gd name="T33" fmla="*/ 30 h 33"/>
                <a:gd name="T34" fmla="*/ 0 w 18"/>
                <a:gd name="T35" fmla="*/ 28 h 33"/>
                <a:gd name="T36" fmla="*/ 0 w 18"/>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3"/>
                <a:gd name="T59" fmla="*/ 18 w 18"/>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3">
                  <a:moveTo>
                    <a:pt x="0" y="28"/>
                  </a:moveTo>
                  <a:lnTo>
                    <a:pt x="17" y="0"/>
                  </a:lnTo>
                  <a:lnTo>
                    <a:pt x="17" y="2"/>
                  </a:lnTo>
                  <a:lnTo>
                    <a:pt x="17" y="3"/>
                  </a:lnTo>
                  <a:lnTo>
                    <a:pt x="18" y="5"/>
                  </a:lnTo>
                  <a:lnTo>
                    <a:pt x="2" y="33"/>
                  </a:lnTo>
                  <a:lnTo>
                    <a:pt x="2" y="31"/>
                  </a:lnTo>
                  <a:lnTo>
                    <a:pt x="0" y="31"/>
                  </a:lnTo>
                  <a:lnTo>
                    <a:pt x="0" y="30"/>
                  </a:lnTo>
                  <a:lnTo>
                    <a:pt x="0" y="28"/>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1" name="Freeform 608"/>
            <p:cNvSpPr>
              <a:spLocks/>
            </p:cNvSpPr>
            <p:nvPr/>
          </p:nvSpPr>
          <p:spPr bwMode="auto">
            <a:xfrm>
              <a:off x="2011" y="3272"/>
              <a:ext cx="18" cy="33"/>
            </a:xfrm>
            <a:custGeom>
              <a:avLst/>
              <a:gdLst>
                <a:gd name="T0" fmla="*/ 0 w 18"/>
                <a:gd name="T1" fmla="*/ 28 h 33"/>
                <a:gd name="T2" fmla="*/ 17 w 18"/>
                <a:gd name="T3" fmla="*/ 0 h 33"/>
                <a:gd name="T4" fmla="*/ 17 w 18"/>
                <a:gd name="T5" fmla="*/ 1 h 33"/>
                <a:gd name="T6" fmla="*/ 17 w 18"/>
                <a:gd name="T7" fmla="*/ 1 h 33"/>
                <a:gd name="T8" fmla="*/ 17 w 18"/>
                <a:gd name="T9" fmla="*/ 1 h 33"/>
                <a:gd name="T10" fmla="*/ 18 w 18"/>
                <a:gd name="T11" fmla="*/ 3 h 33"/>
                <a:gd name="T12" fmla="*/ 18 w 18"/>
                <a:gd name="T13" fmla="*/ 3 h 33"/>
                <a:gd name="T14" fmla="*/ 18 w 18"/>
                <a:gd name="T15" fmla="*/ 3 h 33"/>
                <a:gd name="T16" fmla="*/ 18 w 18"/>
                <a:gd name="T17" fmla="*/ 5 h 33"/>
                <a:gd name="T18" fmla="*/ 18 w 18"/>
                <a:gd name="T19" fmla="*/ 5 h 33"/>
                <a:gd name="T20" fmla="*/ 2 w 18"/>
                <a:gd name="T21" fmla="*/ 33 h 33"/>
                <a:gd name="T22" fmla="*/ 2 w 18"/>
                <a:gd name="T23" fmla="*/ 33 h 33"/>
                <a:gd name="T24" fmla="*/ 2 w 18"/>
                <a:gd name="T25" fmla="*/ 31 h 33"/>
                <a:gd name="T26" fmla="*/ 2 w 18"/>
                <a:gd name="T27" fmla="*/ 31 h 33"/>
                <a:gd name="T28" fmla="*/ 2 w 18"/>
                <a:gd name="T29" fmla="*/ 31 h 33"/>
                <a:gd name="T30" fmla="*/ 2 w 18"/>
                <a:gd name="T31" fmla="*/ 29 h 33"/>
                <a:gd name="T32" fmla="*/ 2 w 18"/>
                <a:gd name="T33" fmla="*/ 29 h 33"/>
                <a:gd name="T34" fmla="*/ 0 w 18"/>
                <a:gd name="T35" fmla="*/ 29 h 33"/>
                <a:gd name="T36" fmla="*/ 0 w 18"/>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3"/>
                <a:gd name="T59" fmla="*/ 18 w 18"/>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3">
                  <a:moveTo>
                    <a:pt x="0" y="28"/>
                  </a:moveTo>
                  <a:lnTo>
                    <a:pt x="17" y="0"/>
                  </a:lnTo>
                  <a:lnTo>
                    <a:pt x="17" y="1"/>
                  </a:lnTo>
                  <a:lnTo>
                    <a:pt x="18" y="3"/>
                  </a:lnTo>
                  <a:lnTo>
                    <a:pt x="18" y="5"/>
                  </a:lnTo>
                  <a:lnTo>
                    <a:pt x="2" y="33"/>
                  </a:lnTo>
                  <a:lnTo>
                    <a:pt x="2" y="31"/>
                  </a:lnTo>
                  <a:lnTo>
                    <a:pt x="2" y="29"/>
                  </a:lnTo>
                  <a:lnTo>
                    <a:pt x="0" y="29"/>
                  </a:lnTo>
                  <a:lnTo>
                    <a:pt x="0" y="28"/>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2" name="Freeform 609"/>
            <p:cNvSpPr>
              <a:spLocks/>
            </p:cNvSpPr>
            <p:nvPr/>
          </p:nvSpPr>
          <p:spPr bwMode="auto">
            <a:xfrm>
              <a:off x="2013" y="3275"/>
              <a:ext cx="16" cy="31"/>
            </a:xfrm>
            <a:custGeom>
              <a:avLst/>
              <a:gdLst>
                <a:gd name="T0" fmla="*/ 0 w 16"/>
                <a:gd name="T1" fmla="*/ 28 h 31"/>
                <a:gd name="T2" fmla="*/ 16 w 16"/>
                <a:gd name="T3" fmla="*/ 0 h 31"/>
                <a:gd name="T4" fmla="*/ 16 w 16"/>
                <a:gd name="T5" fmla="*/ 0 h 31"/>
                <a:gd name="T6" fmla="*/ 16 w 16"/>
                <a:gd name="T7" fmla="*/ 0 h 31"/>
                <a:gd name="T8" fmla="*/ 16 w 16"/>
                <a:gd name="T9" fmla="*/ 2 h 31"/>
                <a:gd name="T10" fmla="*/ 16 w 16"/>
                <a:gd name="T11" fmla="*/ 2 h 31"/>
                <a:gd name="T12" fmla="*/ 16 w 16"/>
                <a:gd name="T13" fmla="*/ 2 h 31"/>
                <a:gd name="T14" fmla="*/ 16 w 16"/>
                <a:gd name="T15" fmla="*/ 3 h 31"/>
                <a:gd name="T16" fmla="*/ 16 w 16"/>
                <a:gd name="T17" fmla="*/ 3 h 31"/>
                <a:gd name="T18" fmla="*/ 16 w 16"/>
                <a:gd name="T19" fmla="*/ 3 h 31"/>
                <a:gd name="T20" fmla="*/ 0 w 16"/>
                <a:gd name="T21" fmla="*/ 31 h 31"/>
                <a:gd name="T22" fmla="*/ 0 w 16"/>
                <a:gd name="T23" fmla="*/ 31 h 31"/>
                <a:gd name="T24" fmla="*/ 0 w 16"/>
                <a:gd name="T25" fmla="*/ 31 h 31"/>
                <a:gd name="T26" fmla="*/ 0 w 16"/>
                <a:gd name="T27" fmla="*/ 30 h 31"/>
                <a:gd name="T28" fmla="*/ 0 w 16"/>
                <a:gd name="T29" fmla="*/ 30 h 31"/>
                <a:gd name="T30" fmla="*/ 0 w 16"/>
                <a:gd name="T31" fmla="*/ 30 h 31"/>
                <a:gd name="T32" fmla="*/ 0 w 16"/>
                <a:gd name="T33" fmla="*/ 28 h 31"/>
                <a:gd name="T34" fmla="*/ 0 w 16"/>
                <a:gd name="T35" fmla="*/ 28 h 31"/>
                <a:gd name="T36" fmla="*/ 0 w 16"/>
                <a:gd name="T37" fmla="*/ 28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1"/>
                <a:gd name="T59" fmla="*/ 16 w 16"/>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1">
                  <a:moveTo>
                    <a:pt x="0" y="28"/>
                  </a:moveTo>
                  <a:lnTo>
                    <a:pt x="16" y="0"/>
                  </a:lnTo>
                  <a:lnTo>
                    <a:pt x="16" y="2"/>
                  </a:lnTo>
                  <a:lnTo>
                    <a:pt x="16" y="3"/>
                  </a:lnTo>
                  <a:lnTo>
                    <a:pt x="0" y="31"/>
                  </a:lnTo>
                  <a:lnTo>
                    <a:pt x="0" y="30"/>
                  </a:lnTo>
                  <a:lnTo>
                    <a:pt x="0" y="28"/>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3" name="Freeform 610"/>
            <p:cNvSpPr>
              <a:spLocks/>
            </p:cNvSpPr>
            <p:nvPr/>
          </p:nvSpPr>
          <p:spPr bwMode="auto">
            <a:xfrm>
              <a:off x="2013" y="3277"/>
              <a:ext cx="16" cy="33"/>
            </a:xfrm>
            <a:custGeom>
              <a:avLst/>
              <a:gdLst>
                <a:gd name="T0" fmla="*/ 0 w 16"/>
                <a:gd name="T1" fmla="*/ 28 h 33"/>
                <a:gd name="T2" fmla="*/ 16 w 16"/>
                <a:gd name="T3" fmla="*/ 0 h 33"/>
                <a:gd name="T4" fmla="*/ 16 w 16"/>
                <a:gd name="T5" fmla="*/ 0 h 33"/>
                <a:gd name="T6" fmla="*/ 16 w 16"/>
                <a:gd name="T7" fmla="*/ 1 h 33"/>
                <a:gd name="T8" fmla="*/ 16 w 16"/>
                <a:gd name="T9" fmla="*/ 1 h 33"/>
                <a:gd name="T10" fmla="*/ 16 w 16"/>
                <a:gd name="T11" fmla="*/ 1 h 33"/>
                <a:gd name="T12" fmla="*/ 16 w 16"/>
                <a:gd name="T13" fmla="*/ 3 h 33"/>
                <a:gd name="T14" fmla="*/ 16 w 16"/>
                <a:gd name="T15" fmla="*/ 3 h 33"/>
                <a:gd name="T16" fmla="*/ 16 w 16"/>
                <a:gd name="T17" fmla="*/ 3 h 33"/>
                <a:gd name="T18" fmla="*/ 16 w 16"/>
                <a:gd name="T19" fmla="*/ 3 h 33"/>
                <a:gd name="T20" fmla="*/ 0 w 16"/>
                <a:gd name="T21" fmla="*/ 33 h 33"/>
                <a:gd name="T22" fmla="*/ 0 w 16"/>
                <a:gd name="T23" fmla="*/ 31 h 33"/>
                <a:gd name="T24" fmla="*/ 0 w 16"/>
                <a:gd name="T25" fmla="*/ 31 h 33"/>
                <a:gd name="T26" fmla="*/ 0 w 16"/>
                <a:gd name="T27" fmla="*/ 31 h 33"/>
                <a:gd name="T28" fmla="*/ 0 w 16"/>
                <a:gd name="T29" fmla="*/ 29 h 33"/>
                <a:gd name="T30" fmla="*/ 0 w 16"/>
                <a:gd name="T31" fmla="*/ 29 h 33"/>
                <a:gd name="T32" fmla="*/ 0 w 16"/>
                <a:gd name="T33" fmla="*/ 29 h 33"/>
                <a:gd name="T34" fmla="*/ 0 w 16"/>
                <a:gd name="T35" fmla="*/ 28 h 33"/>
                <a:gd name="T36" fmla="*/ 0 w 16"/>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3"/>
                <a:gd name="T59" fmla="*/ 16 w 16"/>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3">
                  <a:moveTo>
                    <a:pt x="0" y="28"/>
                  </a:moveTo>
                  <a:lnTo>
                    <a:pt x="16" y="0"/>
                  </a:lnTo>
                  <a:lnTo>
                    <a:pt x="16" y="1"/>
                  </a:lnTo>
                  <a:lnTo>
                    <a:pt x="16" y="3"/>
                  </a:lnTo>
                  <a:lnTo>
                    <a:pt x="0" y="33"/>
                  </a:lnTo>
                  <a:lnTo>
                    <a:pt x="0" y="31"/>
                  </a:lnTo>
                  <a:lnTo>
                    <a:pt x="0" y="29"/>
                  </a:lnTo>
                  <a:lnTo>
                    <a:pt x="0" y="28"/>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4" name="Freeform 611"/>
            <p:cNvSpPr>
              <a:spLocks/>
            </p:cNvSpPr>
            <p:nvPr/>
          </p:nvSpPr>
          <p:spPr bwMode="auto">
            <a:xfrm>
              <a:off x="2013" y="3278"/>
              <a:ext cx="18" cy="33"/>
            </a:xfrm>
            <a:custGeom>
              <a:avLst/>
              <a:gdLst>
                <a:gd name="T0" fmla="*/ 0 w 18"/>
                <a:gd name="T1" fmla="*/ 28 h 33"/>
                <a:gd name="T2" fmla="*/ 16 w 18"/>
                <a:gd name="T3" fmla="*/ 0 h 33"/>
                <a:gd name="T4" fmla="*/ 16 w 18"/>
                <a:gd name="T5" fmla="*/ 2 h 33"/>
                <a:gd name="T6" fmla="*/ 16 w 18"/>
                <a:gd name="T7" fmla="*/ 2 h 33"/>
                <a:gd name="T8" fmla="*/ 16 w 18"/>
                <a:gd name="T9" fmla="*/ 2 h 33"/>
                <a:gd name="T10" fmla="*/ 16 w 18"/>
                <a:gd name="T11" fmla="*/ 2 h 33"/>
                <a:gd name="T12" fmla="*/ 16 w 18"/>
                <a:gd name="T13" fmla="*/ 4 h 33"/>
                <a:gd name="T14" fmla="*/ 18 w 18"/>
                <a:gd name="T15" fmla="*/ 4 h 33"/>
                <a:gd name="T16" fmla="*/ 18 w 18"/>
                <a:gd name="T17" fmla="*/ 4 h 33"/>
                <a:gd name="T18" fmla="*/ 18 w 18"/>
                <a:gd name="T19" fmla="*/ 5 h 33"/>
                <a:gd name="T20" fmla="*/ 1 w 18"/>
                <a:gd name="T21" fmla="*/ 33 h 33"/>
                <a:gd name="T22" fmla="*/ 1 w 18"/>
                <a:gd name="T23" fmla="*/ 33 h 33"/>
                <a:gd name="T24" fmla="*/ 0 w 18"/>
                <a:gd name="T25" fmla="*/ 33 h 33"/>
                <a:gd name="T26" fmla="*/ 0 w 18"/>
                <a:gd name="T27" fmla="*/ 32 h 33"/>
                <a:gd name="T28" fmla="*/ 0 w 18"/>
                <a:gd name="T29" fmla="*/ 32 h 33"/>
                <a:gd name="T30" fmla="*/ 0 w 18"/>
                <a:gd name="T31" fmla="*/ 30 h 33"/>
                <a:gd name="T32" fmla="*/ 0 w 18"/>
                <a:gd name="T33" fmla="*/ 30 h 33"/>
                <a:gd name="T34" fmla="*/ 0 w 18"/>
                <a:gd name="T35" fmla="*/ 30 h 33"/>
                <a:gd name="T36" fmla="*/ 0 w 18"/>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3"/>
                <a:gd name="T59" fmla="*/ 18 w 18"/>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3">
                  <a:moveTo>
                    <a:pt x="0" y="28"/>
                  </a:moveTo>
                  <a:lnTo>
                    <a:pt x="16" y="0"/>
                  </a:lnTo>
                  <a:lnTo>
                    <a:pt x="16" y="2"/>
                  </a:lnTo>
                  <a:lnTo>
                    <a:pt x="16" y="4"/>
                  </a:lnTo>
                  <a:lnTo>
                    <a:pt x="18" y="4"/>
                  </a:lnTo>
                  <a:lnTo>
                    <a:pt x="18" y="5"/>
                  </a:lnTo>
                  <a:lnTo>
                    <a:pt x="1" y="33"/>
                  </a:lnTo>
                  <a:lnTo>
                    <a:pt x="0" y="33"/>
                  </a:lnTo>
                  <a:lnTo>
                    <a:pt x="0" y="32"/>
                  </a:lnTo>
                  <a:lnTo>
                    <a:pt x="0" y="30"/>
                  </a:lnTo>
                  <a:lnTo>
                    <a:pt x="0" y="28"/>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5" name="Freeform 612"/>
            <p:cNvSpPr>
              <a:spLocks/>
            </p:cNvSpPr>
            <p:nvPr/>
          </p:nvSpPr>
          <p:spPr bwMode="auto">
            <a:xfrm>
              <a:off x="2013" y="3280"/>
              <a:ext cx="18" cy="35"/>
            </a:xfrm>
            <a:custGeom>
              <a:avLst/>
              <a:gdLst>
                <a:gd name="T0" fmla="*/ 0 w 18"/>
                <a:gd name="T1" fmla="*/ 30 h 35"/>
                <a:gd name="T2" fmla="*/ 16 w 18"/>
                <a:gd name="T3" fmla="*/ 0 h 35"/>
                <a:gd name="T4" fmla="*/ 16 w 18"/>
                <a:gd name="T5" fmla="*/ 2 h 35"/>
                <a:gd name="T6" fmla="*/ 18 w 18"/>
                <a:gd name="T7" fmla="*/ 2 h 35"/>
                <a:gd name="T8" fmla="*/ 18 w 18"/>
                <a:gd name="T9" fmla="*/ 2 h 35"/>
                <a:gd name="T10" fmla="*/ 18 w 18"/>
                <a:gd name="T11" fmla="*/ 3 h 35"/>
                <a:gd name="T12" fmla="*/ 18 w 18"/>
                <a:gd name="T13" fmla="*/ 3 h 35"/>
                <a:gd name="T14" fmla="*/ 18 w 18"/>
                <a:gd name="T15" fmla="*/ 3 h 35"/>
                <a:gd name="T16" fmla="*/ 18 w 18"/>
                <a:gd name="T17" fmla="*/ 5 h 35"/>
                <a:gd name="T18" fmla="*/ 18 w 18"/>
                <a:gd name="T19" fmla="*/ 5 h 35"/>
                <a:gd name="T20" fmla="*/ 1 w 18"/>
                <a:gd name="T21" fmla="*/ 35 h 35"/>
                <a:gd name="T22" fmla="*/ 1 w 18"/>
                <a:gd name="T23" fmla="*/ 33 h 35"/>
                <a:gd name="T24" fmla="*/ 1 w 18"/>
                <a:gd name="T25" fmla="*/ 33 h 35"/>
                <a:gd name="T26" fmla="*/ 1 w 18"/>
                <a:gd name="T27" fmla="*/ 33 h 35"/>
                <a:gd name="T28" fmla="*/ 1 w 18"/>
                <a:gd name="T29" fmla="*/ 31 h 35"/>
                <a:gd name="T30" fmla="*/ 1 w 18"/>
                <a:gd name="T31" fmla="*/ 31 h 35"/>
                <a:gd name="T32" fmla="*/ 0 w 18"/>
                <a:gd name="T33" fmla="*/ 31 h 35"/>
                <a:gd name="T34" fmla="*/ 0 w 18"/>
                <a:gd name="T35" fmla="*/ 30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6" y="0"/>
                  </a:lnTo>
                  <a:lnTo>
                    <a:pt x="16" y="2"/>
                  </a:lnTo>
                  <a:lnTo>
                    <a:pt x="18" y="2"/>
                  </a:lnTo>
                  <a:lnTo>
                    <a:pt x="18" y="3"/>
                  </a:lnTo>
                  <a:lnTo>
                    <a:pt x="18" y="5"/>
                  </a:lnTo>
                  <a:lnTo>
                    <a:pt x="1" y="35"/>
                  </a:lnTo>
                  <a:lnTo>
                    <a:pt x="1" y="33"/>
                  </a:lnTo>
                  <a:lnTo>
                    <a:pt x="1" y="31"/>
                  </a:lnTo>
                  <a:lnTo>
                    <a:pt x="0" y="31"/>
                  </a:lnTo>
                  <a:lnTo>
                    <a:pt x="0" y="3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6" name="Freeform 613"/>
            <p:cNvSpPr>
              <a:spLocks/>
            </p:cNvSpPr>
            <p:nvPr/>
          </p:nvSpPr>
          <p:spPr bwMode="auto">
            <a:xfrm>
              <a:off x="2014" y="3283"/>
              <a:ext cx="17" cy="33"/>
            </a:xfrm>
            <a:custGeom>
              <a:avLst/>
              <a:gdLst>
                <a:gd name="T0" fmla="*/ 0 w 17"/>
                <a:gd name="T1" fmla="*/ 28 h 33"/>
                <a:gd name="T2" fmla="*/ 17 w 17"/>
                <a:gd name="T3" fmla="*/ 0 h 33"/>
                <a:gd name="T4" fmla="*/ 17 w 17"/>
                <a:gd name="T5" fmla="*/ 0 h 33"/>
                <a:gd name="T6" fmla="*/ 17 w 17"/>
                <a:gd name="T7" fmla="*/ 0 h 33"/>
                <a:gd name="T8" fmla="*/ 17 w 17"/>
                <a:gd name="T9" fmla="*/ 2 h 33"/>
                <a:gd name="T10" fmla="*/ 17 w 17"/>
                <a:gd name="T11" fmla="*/ 2 h 33"/>
                <a:gd name="T12" fmla="*/ 17 w 17"/>
                <a:gd name="T13" fmla="*/ 2 h 33"/>
                <a:gd name="T14" fmla="*/ 17 w 17"/>
                <a:gd name="T15" fmla="*/ 3 h 33"/>
                <a:gd name="T16" fmla="*/ 17 w 17"/>
                <a:gd name="T17" fmla="*/ 3 h 33"/>
                <a:gd name="T18" fmla="*/ 17 w 17"/>
                <a:gd name="T19" fmla="*/ 3 h 33"/>
                <a:gd name="T20" fmla="*/ 0 w 17"/>
                <a:gd name="T21" fmla="*/ 33 h 33"/>
                <a:gd name="T22" fmla="*/ 0 w 17"/>
                <a:gd name="T23" fmla="*/ 33 h 33"/>
                <a:gd name="T24" fmla="*/ 0 w 17"/>
                <a:gd name="T25" fmla="*/ 32 h 33"/>
                <a:gd name="T26" fmla="*/ 0 w 17"/>
                <a:gd name="T27" fmla="*/ 32 h 33"/>
                <a:gd name="T28" fmla="*/ 0 w 17"/>
                <a:gd name="T29" fmla="*/ 32 h 33"/>
                <a:gd name="T30" fmla="*/ 0 w 17"/>
                <a:gd name="T31" fmla="*/ 30 h 33"/>
                <a:gd name="T32" fmla="*/ 0 w 17"/>
                <a:gd name="T33" fmla="*/ 30 h 33"/>
                <a:gd name="T34" fmla="*/ 0 w 17"/>
                <a:gd name="T35" fmla="*/ 30 h 33"/>
                <a:gd name="T36" fmla="*/ 0 w 17"/>
                <a:gd name="T37" fmla="*/ 2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0" y="28"/>
                  </a:moveTo>
                  <a:lnTo>
                    <a:pt x="17" y="0"/>
                  </a:lnTo>
                  <a:lnTo>
                    <a:pt x="17" y="2"/>
                  </a:lnTo>
                  <a:lnTo>
                    <a:pt x="17" y="3"/>
                  </a:lnTo>
                  <a:lnTo>
                    <a:pt x="0" y="33"/>
                  </a:lnTo>
                  <a:lnTo>
                    <a:pt x="0" y="32"/>
                  </a:lnTo>
                  <a:lnTo>
                    <a:pt x="0" y="30"/>
                  </a:lnTo>
                  <a:lnTo>
                    <a:pt x="0" y="2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7" name="Freeform 614"/>
            <p:cNvSpPr>
              <a:spLocks/>
            </p:cNvSpPr>
            <p:nvPr/>
          </p:nvSpPr>
          <p:spPr bwMode="auto">
            <a:xfrm>
              <a:off x="2014" y="3285"/>
              <a:ext cx="19" cy="33"/>
            </a:xfrm>
            <a:custGeom>
              <a:avLst/>
              <a:gdLst>
                <a:gd name="T0" fmla="*/ 0 w 19"/>
                <a:gd name="T1" fmla="*/ 30 h 33"/>
                <a:gd name="T2" fmla="*/ 17 w 19"/>
                <a:gd name="T3" fmla="*/ 0 h 33"/>
                <a:gd name="T4" fmla="*/ 17 w 19"/>
                <a:gd name="T5" fmla="*/ 0 h 33"/>
                <a:gd name="T6" fmla="*/ 17 w 19"/>
                <a:gd name="T7" fmla="*/ 1 h 33"/>
                <a:gd name="T8" fmla="*/ 17 w 19"/>
                <a:gd name="T9" fmla="*/ 1 h 33"/>
                <a:gd name="T10" fmla="*/ 17 w 19"/>
                <a:gd name="T11" fmla="*/ 1 h 33"/>
                <a:gd name="T12" fmla="*/ 17 w 19"/>
                <a:gd name="T13" fmla="*/ 1 h 33"/>
                <a:gd name="T14" fmla="*/ 17 w 19"/>
                <a:gd name="T15" fmla="*/ 3 h 33"/>
                <a:gd name="T16" fmla="*/ 19 w 19"/>
                <a:gd name="T17" fmla="*/ 3 h 33"/>
                <a:gd name="T18" fmla="*/ 19 w 19"/>
                <a:gd name="T19" fmla="*/ 3 h 33"/>
                <a:gd name="T20" fmla="*/ 0 w 19"/>
                <a:gd name="T21" fmla="*/ 33 h 33"/>
                <a:gd name="T22" fmla="*/ 0 w 19"/>
                <a:gd name="T23" fmla="*/ 33 h 33"/>
                <a:gd name="T24" fmla="*/ 0 w 19"/>
                <a:gd name="T25" fmla="*/ 33 h 33"/>
                <a:gd name="T26" fmla="*/ 0 w 19"/>
                <a:gd name="T27" fmla="*/ 31 h 33"/>
                <a:gd name="T28" fmla="*/ 0 w 19"/>
                <a:gd name="T29" fmla="*/ 31 h 33"/>
                <a:gd name="T30" fmla="*/ 0 w 19"/>
                <a:gd name="T31" fmla="*/ 31 h 33"/>
                <a:gd name="T32" fmla="*/ 0 w 19"/>
                <a:gd name="T33" fmla="*/ 30 h 33"/>
                <a:gd name="T34" fmla="*/ 0 w 19"/>
                <a:gd name="T35" fmla="*/ 30 h 33"/>
                <a:gd name="T36" fmla="*/ 0 w 19"/>
                <a:gd name="T37" fmla="*/ 30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33"/>
                <a:gd name="T59" fmla="*/ 19 w 19"/>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33">
                  <a:moveTo>
                    <a:pt x="0" y="30"/>
                  </a:moveTo>
                  <a:lnTo>
                    <a:pt x="17" y="0"/>
                  </a:lnTo>
                  <a:lnTo>
                    <a:pt x="17" y="1"/>
                  </a:lnTo>
                  <a:lnTo>
                    <a:pt x="17" y="3"/>
                  </a:lnTo>
                  <a:lnTo>
                    <a:pt x="19" y="3"/>
                  </a:lnTo>
                  <a:lnTo>
                    <a:pt x="0" y="33"/>
                  </a:lnTo>
                  <a:lnTo>
                    <a:pt x="0" y="31"/>
                  </a:lnTo>
                  <a:lnTo>
                    <a:pt x="0" y="3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8" name="Freeform 615"/>
            <p:cNvSpPr>
              <a:spLocks/>
            </p:cNvSpPr>
            <p:nvPr/>
          </p:nvSpPr>
          <p:spPr bwMode="auto">
            <a:xfrm>
              <a:off x="2014" y="3286"/>
              <a:ext cx="19" cy="35"/>
            </a:xfrm>
            <a:custGeom>
              <a:avLst/>
              <a:gdLst>
                <a:gd name="T0" fmla="*/ 0 w 19"/>
                <a:gd name="T1" fmla="*/ 30 h 35"/>
                <a:gd name="T2" fmla="*/ 17 w 19"/>
                <a:gd name="T3" fmla="*/ 0 h 35"/>
                <a:gd name="T4" fmla="*/ 17 w 19"/>
                <a:gd name="T5" fmla="*/ 0 h 35"/>
                <a:gd name="T6" fmla="*/ 17 w 19"/>
                <a:gd name="T7" fmla="*/ 2 h 35"/>
                <a:gd name="T8" fmla="*/ 19 w 19"/>
                <a:gd name="T9" fmla="*/ 2 h 35"/>
                <a:gd name="T10" fmla="*/ 19 w 19"/>
                <a:gd name="T11" fmla="*/ 2 h 35"/>
                <a:gd name="T12" fmla="*/ 19 w 19"/>
                <a:gd name="T13" fmla="*/ 4 h 35"/>
                <a:gd name="T14" fmla="*/ 19 w 19"/>
                <a:gd name="T15" fmla="*/ 4 h 35"/>
                <a:gd name="T16" fmla="*/ 19 w 19"/>
                <a:gd name="T17" fmla="*/ 4 h 35"/>
                <a:gd name="T18" fmla="*/ 19 w 19"/>
                <a:gd name="T19" fmla="*/ 5 h 35"/>
                <a:gd name="T20" fmla="*/ 2 w 19"/>
                <a:gd name="T21" fmla="*/ 35 h 35"/>
                <a:gd name="T22" fmla="*/ 0 w 19"/>
                <a:gd name="T23" fmla="*/ 34 h 35"/>
                <a:gd name="T24" fmla="*/ 0 w 19"/>
                <a:gd name="T25" fmla="*/ 34 h 35"/>
                <a:gd name="T26" fmla="*/ 0 w 19"/>
                <a:gd name="T27" fmla="*/ 34 h 35"/>
                <a:gd name="T28" fmla="*/ 0 w 19"/>
                <a:gd name="T29" fmla="*/ 32 h 35"/>
                <a:gd name="T30" fmla="*/ 0 w 19"/>
                <a:gd name="T31" fmla="*/ 32 h 35"/>
                <a:gd name="T32" fmla="*/ 0 w 19"/>
                <a:gd name="T33" fmla="*/ 32 h 35"/>
                <a:gd name="T34" fmla="*/ 0 w 19"/>
                <a:gd name="T35" fmla="*/ 30 h 35"/>
                <a:gd name="T36" fmla="*/ 0 w 19"/>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35"/>
                <a:gd name="T59" fmla="*/ 19 w 19"/>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35">
                  <a:moveTo>
                    <a:pt x="0" y="30"/>
                  </a:moveTo>
                  <a:lnTo>
                    <a:pt x="17" y="0"/>
                  </a:lnTo>
                  <a:lnTo>
                    <a:pt x="17" y="2"/>
                  </a:lnTo>
                  <a:lnTo>
                    <a:pt x="19" y="2"/>
                  </a:lnTo>
                  <a:lnTo>
                    <a:pt x="19" y="4"/>
                  </a:lnTo>
                  <a:lnTo>
                    <a:pt x="19" y="5"/>
                  </a:lnTo>
                  <a:lnTo>
                    <a:pt x="2" y="35"/>
                  </a:lnTo>
                  <a:lnTo>
                    <a:pt x="0" y="34"/>
                  </a:lnTo>
                  <a:lnTo>
                    <a:pt x="0" y="32"/>
                  </a:lnTo>
                  <a:lnTo>
                    <a:pt x="0" y="3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29" name="Freeform 616"/>
            <p:cNvSpPr>
              <a:spLocks/>
            </p:cNvSpPr>
            <p:nvPr/>
          </p:nvSpPr>
          <p:spPr bwMode="auto">
            <a:xfrm>
              <a:off x="2014" y="3288"/>
              <a:ext cx="19" cy="35"/>
            </a:xfrm>
            <a:custGeom>
              <a:avLst/>
              <a:gdLst>
                <a:gd name="T0" fmla="*/ 0 w 19"/>
                <a:gd name="T1" fmla="*/ 30 h 35"/>
                <a:gd name="T2" fmla="*/ 19 w 19"/>
                <a:gd name="T3" fmla="*/ 0 h 35"/>
                <a:gd name="T4" fmla="*/ 19 w 19"/>
                <a:gd name="T5" fmla="*/ 2 h 35"/>
                <a:gd name="T6" fmla="*/ 19 w 19"/>
                <a:gd name="T7" fmla="*/ 2 h 35"/>
                <a:gd name="T8" fmla="*/ 19 w 19"/>
                <a:gd name="T9" fmla="*/ 2 h 35"/>
                <a:gd name="T10" fmla="*/ 19 w 19"/>
                <a:gd name="T11" fmla="*/ 3 h 35"/>
                <a:gd name="T12" fmla="*/ 19 w 19"/>
                <a:gd name="T13" fmla="*/ 3 h 35"/>
                <a:gd name="T14" fmla="*/ 19 w 19"/>
                <a:gd name="T15" fmla="*/ 3 h 35"/>
                <a:gd name="T16" fmla="*/ 19 w 19"/>
                <a:gd name="T17" fmla="*/ 5 h 35"/>
                <a:gd name="T18" fmla="*/ 19 w 19"/>
                <a:gd name="T19" fmla="*/ 5 h 35"/>
                <a:gd name="T20" fmla="*/ 2 w 19"/>
                <a:gd name="T21" fmla="*/ 35 h 35"/>
                <a:gd name="T22" fmla="*/ 2 w 19"/>
                <a:gd name="T23" fmla="*/ 35 h 35"/>
                <a:gd name="T24" fmla="*/ 2 w 19"/>
                <a:gd name="T25" fmla="*/ 33 h 35"/>
                <a:gd name="T26" fmla="*/ 2 w 19"/>
                <a:gd name="T27" fmla="*/ 33 h 35"/>
                <a:gd name="T28" fmla="*/ 2 w 19"/>
                <a:gd name="T29" fmla="*/ 33 h 35"/>
                <a:gd name="T30" fmla="*/ 0 w 19"/>
                <a:gd name="T31" fmla="*/ 32 h 35"/>
                <a:gd name="T32" fmla="*/ 0 w 19"/>
                <a:gd name="T33" fmla="*/ 32 h 35"/>
                <a:gd name="T34" fmla="*/ 0 w 19"/>
                <a:gd name="T35" fmla="*/ 32 h 35"/>
                <a:gd name="T36" fmla="*/ 0 w 19"/>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35"/>
                <a:gd name="T59" fmla="*/ 19 w 19"/>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35">
                  <a:moveTo>
                    <a:pt x="0" y="30"/>
                  </a:moveTo>
                  <a:lnTo>
                    <a:pt x="19" y="0"/>
                  </a:lnTo>
                  <a:lnTo>
                    <a:pt x="19" y="2"/>
                  </a:lnTo>
                  <a:lnTo>
                    <a:pt x="19" y="3"/>
                  </a:lnTo>
                  <a:lnTo>
                    <a:pt x="19" y="5"/>
                  </a:lnTo>
                  <a:lnTo>
                    <a:pt x="2" y="35"/>
                  </a:lnTo>
                  <a:lnTo>
                    <a:pt x="2" y="33"/>
                  </a:lnTo>
                  <a:lnTo>
                    <a:pt x="0" y="32"/>
                  </a:lnTo>
                  <a:lnTo>
                    <a:pt x="0" y="3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0" name="Freeform 617"/>
            <p:cNvSpPr>
              <a:spLocks/>
            </p:cNvSpPr>
            <p:nvPr/>
          </p:nvSpPr>
          <p:spPr bwMode="auto">
            <a:xfrm>
              <a:off x="2016" y="3291"/>
              <a:ext cx="18" cy="34"/>
            </a:xfrm>
            <a:custGeom>
              <a:avLst/>
              <a:gdLst>
                <a:gd name="T0" fmla="*/ 0 w 18"/>
                <a:gd name="T1" fmla="*/ 30 h 34"/>
                <a:gd name="T2" fmla="*/ 17 w 18"/>
                <a:gd name="T3" fmla="*/ 0 h 34"/>
                <a:gd name="T4" fmla="*/ 17 w 18"/>
                <a:gd name="T5" fmla="*/ 0 h 34"/>
                <a:gd name="T6" fmla="*/ 17 w 18"/>
                <a:gd name="T7" fmla="*/ 0 h 34"/>
                <a:gd name="T8" fmla="*/ 17 w 18"/>
                <a:gd name="T9" fmla="*/ 2 h 34"/>
                <a:gd name="T10" fmla="*/ 17 w 18"/>
                <a:gd name="T11" fmla="*/ 2 h 34"/>
                <a:gd name="T12" fmla="*/ 17 w 18"/>
                <a:gd name="T13" fmla="*/ 2 h 34"/>
                <a:gd name="T14" fmla="*/ 17 w 18"/>
                <a:gd name="T15" fmla="*/ 2 h 34"/>
                <a:gd name="T16" fmla="*/ 17 w 18"/>
                <a:gd name="T17" fmla="*/ 4 h 34"/>
                <a:gd name="T18" fmla="*/ 18 w 18"/>
                <a:gd name="T19" fmla="*/ 4 h 34"/>
                <a:gd name="T20" fmla="*/ 0 w 18"/>
                <a:gd name="T21" fmla="*/ 34 h 34"/>
                <a:gd name="T22" fmla="*/ 0 w 18"/>
                <a:gd name="T23" fmla="*/ 34 h 34"/>
                <a:gd name="T24" fmla="*/ 0 w 18"/>
                <a:gd name="T25" fmla="*/ 34 h 34"/>
                <a:gd name="T26" fmla="*/ 0 w 18"/>
                <a:gd name="T27" fmla="*/ 32 h 34"/>
                <a:gd name="T28" fmla="*/ 0 w 18"/>
                <a:gd name="T29" fmla="*/ 32 h 34"/>
                <a:gd name="T30" fmla="*/ 0 w 18"/>
                <a:gd name="T31" fmla="*/ 32 h 34"/>
                <a:gd name="T32" fmla="*/ 0 w 18"/>
                <a:gd name="T33" fmla="*/ 30 h 34"/>
                <a:gd name="T34" fmla="*/ 0 w 18"/>
                <a:gd name="T35" fmla="*/ 30 h 34"/>
                <a:gd name="T36" fmla="*/ 0 w 18"/>
                <a:gd name="T37" fmla="*/ 3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4"/>
                <a:gd name="T59" fmla="*/ 18 w 18"/>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4">
                  <a:moveTo>
                    <a:pt x="0" y="30"/>
                  </a:moveTo>
                  <a:lnTo>
                    <a:pt x="17" y="0"/>
                  </a:lnTo>
                  <a:lnTo>
                    <a:pt x="17" y="2"/>
                  </a:lnTo>
                  <a:lnTo>
                    <a:pt x="17" y="4"/>
                  </a:lnTo>
                  <a:lnTo>
                    <a:pt x="18" y="4"/>
                  </a:lnTo>
                  <a:lnTo>
                    <a:pt x="0" y="34"/>
                  </a:lnTo>
                  <a:lnTo>
                    <a:pt x="0" y="32"/>
                  </a:lnTo>
                  <a:lnTo>
                    <a:pt x="0" y="3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1" name="Freeform 618"/>
            <p:cNvSpPr>
              <a:spLocks/>
            </p:cNvSpPr>
            <p:nvPr/>
          </p:nvSpPr>
          <p:spPr bwMode="auto">
            <a:xfrm>
              <a:off x="2016" y="3293"/>
              <a:ext cx="18" cy="35"/>
            </a:xfrm>
            <a:custGeom>
              <a:avLst/>
              <a:gdLst>
                <a:gd name="T0" fmla="*/ 0 w 18"/>
                <a:gd name="T1" fmla="*/ 30 h 35"/>
                <a:gd name="T2" fmla="*/ 17 w 18"/>
                <a:gd name="T3" fmla="*/ 0 h 35"/>
                <a:gd name="T4" fmla="*/ 17 w 18"/>
                <a:gd name="T5" fmla="*/ 0 h 35"/>
                <a:gd name="T6" fmla="*/ 17 w 18"/>
                <a:gd name="T7" fmla="*/ 0 h 35"/>
                <a:gd name="T8" fmla="*/ 17 w 18"/>
                <a:gd name="T9" fmla="*/ 2 h 35"/>
                <a:gd name="T10" fmla="*/ 18 w 18"/>
                <a:gd name="T11" fmla="*/ 2 h 35"/>
                <a:gd name="T12" fmla="*/ 18 w 18"/>
                <a:gd name="T13" fmla="*/ 2 h 35"/>
                <a:gd name="T14" fmla="*/ 18 w 18"/>
                <a:gd name="T15" fmla="*/ 3 h 35"/>
                <a:gd name="T16" fmla="*/ 18 w 18"/>
                <a:gd name="T17" fmla="*/ 3 h 35"/>
                <a:gd name="T18" fmla="*/ 18 w 18"/>
                <a:gd name="T19" fmla="*/ 3 h 35"/>
                <a:gd name="T20" fmla="*/ 0 w 18"/>
                <a:gd name="T21" fmla="*/ 35 h 35"/>
                <a:gd name="T22" fmla="*/ 0 w 18"/>
                <a:gd name="T23" fmla="*/ 33 h 35"/>
                <a:gd name="T24" fmla="*/ 0 w 18"/>
                <a:gd name="T25" fmla="*/ 33 h 35"/>
                <a:gd name="T26" fmla="*/ 0 w 18"/>
                <a:gd name="T27" fmla="*/ 33 h 35"/>
                <a:gd name="T28" fmla="*/ 0 w 18"/>
                <a:gd name="T29" fmla="*/ 32 h 35"/>
                <a:gd name="T30" fmla="*/ 0 w 18"/>
                <a:gd name="T31" fmla="*/ 32 h 35"/>
                <a:gd name="T32" fmla="*/ 0 w 18"/>
                <a:gd name="T33" fmla="*/ 32 h 35"/>
                <a:gd name="T34" fmla="*/ 0 w 18"/>
                <a:gd name="T35" fmla="*/ 30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7" y="0"/>
                  </a:lnTo>
                  <a:lnTo>
                    <a:pt x="17" y="2"/>
                  </a:lnTo>
                  <a:lnTo>
                    <a:pt x="18" y="2"/>
                  </a:lnTo>
                  <a:lnTo>
                    <a:pt x="18" y="3"/>
                  </a:lnTo>
                  <a:lnTo>
                    <a:pt x="0" y="35"/>
                  </a:lnTo>
                  <a:lnTo>
                    <a:pt x="0" y="33"/>
                  </a:lnTo>
                  <a:lnTo>
                    <a:pt x="0" y="32"/>
                  </a:lnTo>
                  <a:lnTo>
                    <a:pt x="0" y="3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2" name="Freeform 619"/>
            <p:cNvSpPr>
              <a:spLocks/>
            </p:cNvSpPr>
            <p:nvPr/>
          </p:nvSpPr>
          <p:spPr bwMode="auto">
            <a:xfrm>
              <a:off x="2016" y="3295"/>
              <a:ext cx="18" cy="35"/>
            </a:xfrm>
            <a:custGeom>
              <a:avLst/>
              <a:gdLst>
                <a:gd name="T0" fmla="*/ 0 w 18"/>
                <a:gd name="T1" fmla="*/ 30 h 35"/>
                <a:gd name="T2" fmla="*/ 18 w 18"/>
                <a:gd name="T3" fmla="*/ 0 h 35"/>
                <a:gd name="T4" fmla="*/ 18 w 18"/>
                <a:gd name="T5" fmla="*/ 0 h 35"/>
                <a:gd name="T6" fmla="*/ 18 w 18"/>
                <a:gd name="T7" fmla="*/ 1 h 35"/>
                <a:gd name="T8" fmla="*/ 18 w 18"/>
                <a:gd name="T9" fmla="*/ 1 h 35"/>
                <a:gd name="T10" fmla="*/ 18 w 18"/>
                <a:gd name="T11" fmla="*/ 1 h 35"/>
                <a:gd name="T12" fmla="*/ 18 w 18"/>
                <a:gd name="T13" fmla="*/ 3 h 35"/>
                <a:gd name="T14" fmla="*/ 18 w 18"/>
                <a:gd name="T15" fmla="*/ 3 h 35"/>
                <a:gd name="T16" fmla="*/ 18 w 18"/>
                <a:gd name="T17" fmla="*/ 3 h 35"/>
                <a:gd name="T18" fmla="*/ 18 w 18"/>
                <a:gd name="T19" fmla="*/ 3 h 35"/>
                <a:gd name="T20" fmla="*/ 0 w 18"/>
                <a:gd name="T21" fmla="*/ 35 h 35"/>
                <a:gd name="T22" fmla="*/ 0 w 18"/>
                <a:gd name="T23" fmla="*/ 35 h 35"/>
                <a:gd name="T24" fmla="*/ 0 w 18"/>
                <a:gd name="T25" fmla="*/ 33 h 35"/>
                <a:gd name="T26" fmla="*/ 0 w 18"/>
                <a:gd name="T27" fmla="*/ 33 h 35"/>
                <a:gd name="T28" fmla="*/ 0 w 18"/>
                <a:gd name="T29" fmla="*/ 33 h 35"/>
                <a:gd name="T30" fmla="*/ 0 w 18"/>
                <a:gd name="T31" fmla="*/ 31 h 35"/>
                <a:gd name="T32" fmla="*/ 0 w 18"/>
                <a:gd name="T33" fmla="*/ 31 h 35"/>
                <a:gd name="T34" fmla="*/ 0 w 18"/>
                <a:gd name="T35" fmla="*/ 31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8" y="0"/>
                  </a:lnTo>
                  <a:lnTo>
                    <a:pt x="18" y="1"/>
                  </a:lnTo>
                  <a:lnTo>
                    <a:pt x="18" y="3"/>
                  </a:lnTo>
                  <a:lnTo>
                    <a:pt x="0" y="35"/>
                  </a:lnTo>
                  <a:lnTo>
                    <a:pt x="0" y="33"/>
                  </a:lnTo>
                  <a:lnTo>
                    <a:pt x="0" y="31"/>
                  </a:lnTo>
                  <a:lnTo>
                    <a:pt x="0" y="3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3" name="Freeform 620"/>
            <p:cNvSpPr>
              <a:spLocks/>
            </p:cNvSpPr>
            <p:nvPr/>
          </p:nvSpPr>
          <p:spPr bwMode="auto">
            <a:xfrm>
              <a:off x="2016" y="3296"/>
              <a:ext cx="20" cy="35"/>
            </a:xfrm>
            <a:custGeom>
              <a:avLst/>
              <a:gdLst>
                <a:gd name="T0" fmla="*/ 0 w 20"/>
                <a:gd name="T1" fmla="*/ 32 h 35"/>
                <a:gd name="T2" fmla="*/ 18 w 20"/>
                <a:gd name="T3" fmla="*/ 0 h 35"/>
                <a:gd name="T4" fmla="*/ 18 w 20"/>
                <a:gd name="T5" fmla="*/ 2 h 35"/>
                <a:gd name="T6" fmla="*/ 18 w 20"/>
                <a:gd name="T7" fmla="*/ 2 h 35"/>
                <a:gd name="T8" fmla="*/ 18 w 20"/>
                <a:gd name="T9" fmla="*/ 2 h 35"/>
                <a:gd name="T10" fmla="*/ 18 w 20"/>
                <a:gd name="T11" fmla="*/ 2 h 35"/>
                <a:gd name="T12" fmla="*/ 18 w 20"/>
                <a:gd name="T13" fmla="*/ 4 h 35"/>
                <a:gd name="T14" fmla="*/ 18 w 20"/>
                <a:gd name="T15" fmla="*/ 4 h 35"/>
                <a:gd name="T16" fmla="*/ 18 w 20"/>
                <a:gd name="T17" fmla="*/ 4 h 35"/>
                <a:gd name="T18" fmla="*/ 20 w 20"/>
                <a:gd name="T19" fmla="*/ 5 h 35"/>
                <a:gd name="T20" fmla="*/ 2 w 20"/>
                <a:gd name="T21" fmla="*/ 35 h 35"/>
                <a:gd name="T22" fmla="*/ 2 w 20"/>
                <a:gd name="T23" fmla="*/ 35 h 35"/>
                <a:gd name="T24" fmla="*/ 2 w 20"/>
                <a:gd name="T25" fmla="*/ 35 h 35"/>
                <a:gd name="T26" fmla="*/ 2 w 20"/>
                <a:gd name="T27" fmla="*/ 34 h 35"/>
                <a:gd name="T28" fmla="*/ 0 w 20"/>
                <a:gd name="T29" fmla="*/ 34 h 35"/>
                <a:gd name="T30" fmla="*/ 0 w 20"/>
                <a:gd name="T31" fmla="*/ 34 h 35"/>
                <a:gd name="T32" fmla="*/ 0 w 20"/>
                <a:gd name="T33" fmla="*/ 32 h 35"/>
                <a:gd name="T34" fmla="*/ 0 w 20"/>
                <a:gd name="T35" fmla="*/ 32 h 35"/>
                <a:gd name="T36" fmla="*/ 0 w 20"/>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5"/>
                <a:gd name="T59" fmla="*/ 20 w 2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5">
                  <a:moveTo>
                    <a:pt x="0" y="32"/>
                  </a:moveTo>
                  <a:lnTo>
                    <a:pt x="18" y="0"/>
                  </a:lnTo>
                  <a:lnTo>
                    <a:pt x="18" y="2"/>
                  </a:lnTo>
                  <a:lnTo>
                    <a:pt x="18" y="4"/>
                  </a:lnTo>
                  <a:lnTo>
                    <a:pt x="20" y="5"/>
                  </a:lnTo>
                  <a:lnTo>
                    <a:pt x="2" y="35"/>
                  </a:lnTo>
                  <a:lnTo>
                    <a:pt x="2" y="34"/>
                  </a:lnTo>
                  <a:lnTo>
                    <a:pt x="0" y="34"/>
                  </a:lnTo>
                  <a:lnTo>
                    <a:pt x="0" y="32"/>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4" name="Freeform 621"/>
            <p:cNvSpPr>
              <a:spLocks/>
            </p:cNvSpPr>
            <p:nvPr/>
          </p:nvSpPr>
          <p:spPr bwMode="auto">
            <a:xfrm>
              <a:off x="2016" y="3298"/>
              <a:ext cx="20" cy="37"/>
            </a:xfrm>
            <a:custGeom>
              <a:avLst/>
              <a:gdLst>
                <a:gd name="T0" fmla="*/ 0 w 20"/>
                <a:gd name="T1" fmla="*/ 32 h 37"/>
                <a:gd name="T2" fmla="*/ 18 w 20"/>
                <a:gd name="T3" fmla="*/ 0 h 37"/>
                <a:gd name="T4" fmla="*/ 18 w 20"/>
                <a:gd name="T5" fmla="*/ 2 h 37"/>
                <a:gd name="T6" fmla="*/ 18 w 20"/>
                <a:gd name="T7" fmla="*/ 2 h 37"/>
                <a:gd name="T8" fmla="*/ 18 w 20"/>
                <a:gd name="T9" fmla="*/ 2 h 37"/>
                <a:gd name="T10" fmla="*/ 20 w 20"/>
                <a:gd name="T11" fmla="*/ 3 h 37"/>
                <a:gd name="T12" fmla="*/ 20 w 20"/>
                <a:gd name="T13" fmla="*/ 3 h 37"/>
                <a:gd name="T14" fmla="*/ 20 w 20"/>
                <a:gd name="T15" fmla="*/ 3 h 37"/>
                <a:gd name="T16" fmla="*/ 20 w 20"/>
                <a:gd name="T17" fmla="*/ 3 h 37"/>
                <a:gd name="T18" fmla="*/ 20 w 20"/>
                <a:gd name="T19" fmla="*/ 5 h 37"/>
                <a:gd name="T20" fmla="*/ 2 w 20"/>
                <a:gd name="T21" fmla="*/ 37 h 37"/>
                <a:gd name="T22" fmla="*/ 2 w 20"/>
                <a:gd name="T23" fmla="*/ 35 h 37"/>
                <a:gd name="T24" fmla="*/ 2 w 20"/>
                <a:gd name="T25" fmla="*/ 35 h 37"/>
                <a:gd name="T26" fmla="*/ 2 w 20"/>
                <a:gd name="T27" fmla="*/ 35 h 37"/>
                <a:gd name="T28" fmla="*/ 2 w 20"/>
                <a:gd name="T29" fmla="*/ 33 h 37"/>
                <a:gd name="T30" fmla="*/ 2 w 20"/>
                <a:gd name="T31" fmla="*/ 33 h 37"/>
                <a:gd name="T32" fmla="*/ 2 w 20"/>
                <a:gd name="T33" fmla="*/ 33 h 37"/>
                <a:gd name="T34" fmla="*/ 2 w 20"/>
                <a:gd name="T35" fmla="*/ 32 h 37"/>
                <a:gd name="T36" fmla="*/ 0 w 20"/>
                <a:gd name="T37" fmla="*/ 32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7"/>
                <a:gd name="T59" fmla="*/ 20 w 20"/>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7">
                  <a:moveTo>
                    <a:pt x="0" y="32"/>
                  </a:moveTo>
                  <a:lnTo>
                    <a:pt x="18" y="0"/>
                  </a:lnTo>
                  <a:lnTo>
                    <a:pt x="18" y="2"/>
                  </a:lnTo>
                  <a:lnTo>
                    <a:pt x="20" y="3"/>
                  </a:lnTo>
                  <a:lnTo>
                    <a:pt x="20" y="5"/>
                  </a:lnTo>
                  <a:lnTo>
                    <a:pt x="2" y="37"/>
                  </a:lnTo>
                  <a:lnTo>
                    <a:pt x="2" y="35"/>
                  </a:lnTo>
                  <a:lnTo>
                    <a:pt x="2" y="33"/>
                  </a:lnTo>
                  <a:lnTo>
                    <a:pt x="2" y="32"/>
                  </a:lnTo>
                  <a:lnTo>
                    <a:pt x="0" y="32"/>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5" name="Freeform 622"/>
            <p:cNvSpPr>
              <a:spLocks/>
            </p:cNvSpPr>
            <p:nvPr/>
          </p:nvSpPr>
          <p:spPr bwMode="auto">
            <a:xfrm>
              <a:off x="2018" y="3301"/>
              <a:ext cx="18" cy="35"/>
            </a:xfrm>
            <a:custGeom>
              <a:avLst/>
              <a:gdLst>
                <a:gd name="T0" fmla="*/ 0 w 18"/>
                <a:gd name="T1" fmla="*/ 30 h 35"/>
                <a:gd name="T2" fmla="*/ 18 w 18"/>
                <a:gd name="T3" fmla="*/ 0 h 35"/>
                <a:gd name="T4" fmla="*/ 18 w 18"/>
                <a:gd name="T5" fmla="*/ 0 h 35"/>
                <a:gd name="T6" fmla="*/ 18 w 18"/>
                <a:gd name="T7" fmla="*/ 0 h 35"/>
                <a:gd name="T8" fmla="*/ 18 w 18"/>
                <a:gd name="T9" fmla="*/ 0 h 35"/>
                <a:gd name="T10" fmla="*/ 18 w 18"/>
                <a:gd name="T11" fmla="*/ 2 h 35"/>
                <a:gd name="T12" fmla="*/ 18 w 18"/>
                <a:gd name="T13" fmla="*/ 2 h 35"/>
                <a:gd name="T14" fmla="*/ 18 w 18"/>
                <a:gd name="T15" fmla="*/ 2 h 35"/>
                <a:gd name="T16" fmla="*/ 18 w 18"/>
                <a:gd name="T17" fmla="*/ 4 h 35"/>
                <a:gd name="T18" fmla="*/ 18 w 18"/>
                <a:gd name="T19" fmla="*/ 4 h 35"/>
                <a:gd name="T20" fmla="*/ 0 w 18"/>
                <a:gd name="T21" fmla="*/ 35 h 35"/>
                <a:gd name="T22" fmla="*/ 0 w 18"/>
                <a:gd name="T23" fmla="*/ 35 h 35"/>
                <a:gd name="T24" fmla="*/ 0 w 18"/>
                <a:gd name="T25" fmla="*/ 34 h 35"/>
                <a:gd name="T26" fmla="*/ 0 w 18"/>
                <a:gd name="T27" fmla="*/ 34 h 35"/>
                <a:gd name="T28" fmla="*/ 0 w 18"/>
                <a:gd name="T29" fmla="*/ 34 h 35"/>
                <a:gd name="T30" fmla="*/ 0 w 18"/>
                <a:gd name="T31" fmla="*/ 32 h 35"/>
                <a:gd name="T32" fmla="*/ 0 w 18"/>
                <a:gd name="T33" fmla="*/ 32 h 35"/>
                <a:gd name="T34" fmla="*/ 0 w 18"/>
                <a:gd name="T35" fmla="*/ 32 h 35"/>
                <a:gd name="T36" fmla="*/ 0 w 18"/>
                <a:gd name="T37" fmla="*/ 3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5"/>
                <a:gd name="T59" fmla="*/ 18 w 1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5">
                  <a:moveTo>
                    <a:pt x="0" y="30"/>
                  </a:moveTo>
                  <a:lnTo>
                    <a:pt x="18" y="0"/>
                  </a:lnTo>
                  <a:lnTo>
                    <a:pt x="18" y="2"/>
                  </a:lnTo>
                  <a:lnTo>
                    <a:pt x="18" y="4"/>
                  </a:lnTo>
                  <a:lnTo>
                    <a:pt x="0" y="35"/>
                  </a:lnTo>
                  <a:lnTo>
                    <a:pt x="0" y="34"/>
                  </a:lnTo>
                  <a:lnTo>
                    <a:pt x="0" y="32"/>
                  </a:lnTo>
                  <a:lnTo>
                    <a:pt x="0" y="3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6" name="Freeform 623"/>
            <p:cNvSpPr>
              <a:spLocks/>
            </p:cNvSpPr>
            <p:nvPr/>
          </p:nvSpPr>
          <p:spPr bwMode="auto">
            <a:xfrm>
              <a:off x="2018" y="3303"/>
              <a:ext cx="20" cy="35"/>
            </a:xfrm>
            <a:custGeom>
              <a:avLst/>
              <a:gdLst>
                <a:gd name="T0" fmla="*/ 0 w 20"/>
                <a:gd name="T1" fmla="*/ 32 h 35"/>
                <a:gd name="T2" fmla="*/ 18 w 20"/>
                <a:gd name="T3" fmla="*/ 0 h 35"/>
                <a:gd name="T4" fmla="*/ 18 w 20"/>
                <a:gd name="T5" fmla="*/ 0 h 35"/>
                <a:gd name="T6" fmla="*/ 18 w 20"/>
                <a:gd name="T7" fmla="*/ 0 h 35"/>
                <a:gd name="T8" fmla="*/ 18 w 20"/>
                <a:gd name="T9" fmla="*/ 2 h 35"/>
                <a:gd name="T10" fmla="*/ 18 w 20"/>
                <a:gd name="T11" fmla="*/ 2 h 35"/>
                <a:gd name="T12" fmla="*/ 18 w 20"/>
                <a:gd name="T13" fmla="*/ 2 h 35"/>
                <a:gd name="T14" fmla="*/ 18 w 20"/>
                <a:gd name="T15" fmla="*/ 2 h 35"/>
                <a:gd name="T16" fmla="*/ 20 w 20"/>
                <a:gd name="T17" fmla="*/ 3 h 35"/>
                <a:gd name="T18" fmla="*/ 20 w 20"/>
                <a:gd name="T19" fmla="*/ 3 h 35"/>
                <a:gd name="T20" fmla="*/ 0 w 20"/>
                <a:gd name="T21" fmla="*/ 35 h 35"/>
                <a:gd name="T22" fmla="*/ 0 w 20"/>
                <a:gd name="T23" fmla="*/ 35 h 35"/>
                <a:gd name="T24" fmla="*/ 0 w 20"/>
                <a:gd name="T25" fmla="*/ 35 h 35"/>
                <a:gd name="T26" fmla="*/ 0 w 20"/>
                <a:gd name="T27" fmla="*/ 33 h 35"/>
                <a:gd name="T28" fmla="*/ 0 w 20"/>
                <a:gd name="T29" fmla="*/ 33 h 35"/>
                <a:gd name="T30" fmla="*/ 0 w 20"/>
                <a:gd name="T31" fmla="*/ 33 h 35"/>
                <a:gd name="T32" fmla="*/ 0 w 20"/>
                <a:gd name="T33" fmla="*/ 32 h 35"/>
                <a:gd name="T34" fmla="*/ 0 w 20"/>
                <a:gd name="T35" fmla="*/ 32 h 35"/>
                <a:gd name="T36" fmla="*/ 0 w 20"/>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5"/>
                <a:gd name="T59" fmla="*/ 20 w 2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5">
                  <a:moveTo>
                    <a:pt x="0" y="32"/>
                  </a:moveTo>
                  <a:lnTo>
                    <a:pt x="18" y="0"/>
                  </a:lnTo>
                  <a:lnTo>
                    <a:pt x="18" y="2"/>
                  </a:lnTo>
                  <a:lnTo>
                    <a:pt x="20" y="3"/>
                  </a:lnTo>
                  <a:lnTo>
                    <a:pt x="0" y="35"/>
                  </a:lnTo>
                  <a:lnTo>
                    <a:pt x="0" y="33"/>
                  </a:lnTo>
                  <a:lnTo>
                    <a:pt x="0" y="32"/>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7" name="Freeform 624"/>
            <p:cNvSpPr>
              <a:spLocks/>
            </p:cNvSpPr>
            <p:nvPr/>
          </p:nvSpPr>
          <p:spPr bwMode="auto">
            <a:xfrm>
              <a:off x="2018" y="3305"/>
              <a:ext cx="20" cy="36"/>
            </a:xfrm>
            <a:custGeom>
              <a:avLst/>
              <a:gdLst>
                <a:gd name="T0" fmla="*/ 0 w 20"/>
                <a:gd name="T1" fmla="*/ 31 h 36"/>
                <a:gd name="T2" fmla="*/ 18 w 20"/>
                <a:gd name="T3" fmla="*/ 0 h 36"/>
                <a:gd name="T4" fmla="*/ 18 w 20"/>
                <a:gd name="T5" fmla="*/ 0 h 36"/>
                <a:gd name="T6" fmla="*/ 18 w 20"/>
                <a:gd name="T7" fmla="*/ 0 h 36"/>
                <a:gd name="T8" fmla="*/ 20 w 20"/>
                <a:gd name="T9" fmla="*/ 1 h 36"/>
                <a:gd name="T10" fmla="*/ 20 w 20"/>
                <a:gd name="T11" fmla="*/ 1 h 36"/>
                <a:gd name="T12" fmla="*/ 20 w 20"/>
                <a:gd name="T13" fmla="*/ 1 h 36"/>
                <a:gd name="T14" fmla="*/ 20 w 20"/>
                <a:gd name="T15" fmla="*/ 3 h 36"/>
                <a:gd name="T16" fmla="*/ 20 w 20"/>
                <a:gd name="T17" fmla="*/ 3 h 36"/>
                <a:gd name="T18" fmla="*/ 20 w 20"/>
                <a:gd name="T19" fmla="*/ 3 h 36"/>
                <a:gd name="T20" fmla="*/ 1 w 20"/>
                <a:gd name="T21" fmla="*/ 36 h 36"/>
                <a:gd name="T22" fmla="*/ 1 w 20"/>
                <a:gd name="T23" fmla="*/ 35 h 36"/>
                <a:gd name="T24" fmla="*/ 1 w 20"/>
                <a:gd name="T25" fmla="*/ 35 h 36"/>
                <a:gd name="T26" fmla="*/ 1 w 20"/>
                <a:gd name="T27" fmla="*/ 35 h 36"/>
                <a:gd name="T28" fmla="*/ 0 w 20"/>
                <a:gd name="T29" fmla="*/ 33 h 36"/>
                <a:gd name="T30" fmla="*/ 0 w 20"/>
                <a:gd name="T31" fmla="*/ 33 h 36"/>
                <a:gd name="T32" fmla="*/ 0 w 20"/>
                <a:gd name="T33" fmla="*/ 33 h 36"/>
                <a:gd name="T34" fmla="*/ 0 w 20"/>
                <a:gd name="T35" fmla="*/ 31 h 36"/>
                <a:gd name="T36" fmla="*/ 0 w 20"/>
                <a:gd name="T37" fmla="*/ 3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6"/>
                <a:gd name="T59" fmla="*/ 20 w 20"/>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6">
                  <a:moveTo>
                    <a:pt x="0" y="31"/>
                  </a:moveTo>
                  <a:lnTo>
                    <a:pt x="18" y="0"/>
                  </a:lnTo>
                  <a:lnTo>
                    <a:pt x="20" y="1"/>
                  </a:lnTo>
                  <a:lnTo>
                    <a:pt x="20" y="3"/>
                  </a:lnTo>
                  <a:lnTo>
                    <a:pt x="1" y="36"/>
                  </a:lnTo>
                  <a:lnTo>
                    <a:pt x="1" y="35"/>
                  </a:lnTo>
                  <a:lnTo>
                    <a:pt x="0" y="33"/>
                  </a:lnTo>
                  <a:lnTo>
                    <a:pt x="0" y="31"/>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8" name="Freeform 625"/>
            <p:cNvSpPr>
              <a:spLocks/>
            </p:cNvSpPr>
            <p:nvPr/>
          </p:nvSpPr>
          <p:spPr bwMode="auto">
            <a:xfrm>
              <a:off x="2018" y="3306"/>
              <a:ext cx="20" cy="37"/>
            </a:xfrm>
            <a:custGeom>
              <a:avLst/>
              <a:gdLst>
                <a:gd name="T0" fmla="*/ 0 w 20"/>
                <a:gd name="T1" fmla="*/ 32 h 37"/>
                <a:gd name="T2" fmla="*/ 20 w 20"/>
                <a:gd name="T3" fmla="*/ 0 h 37"/>
                <a:gd name="T4" fmla="*/ 20 w 20"/>
                <a:gd name="T5" fmla="*/ 0 h 37"/>
                <a:gd name="T6" fmla="*/ 20 w 20"/>
                <a:gd name="T7" fmla="*/ 2 h 37"/>
                <a:gd name="T8" fmla="*/ 20 w 20"/>
                <a:gd name="T9" fmla="*/ 2 h 37"/>
                <a:gd name="T10" fmla="*/ 20 w 20"/>
                <a:gd name="T11" fmla="*/ 2 h 37"/>
                <a:gd name="T12" fmla="*/ 20 w 20"/>
                <a:gd name="T13" fmla="*/ 2 h 37"/>
                <a:gd name="T14" fmla="*/ 20 w 20"/>
                <a:gd name="T15" fmla="*/ 4 h 37"/>
                <a:gd name="T16" fmla="*/ 20 w 20"/>
                <a:gd name="T17" fmla="*/ 4 h 37"/>
                <a:gd name="T18" fmla="*/ 20 w 20"/>
                <a:gd name="T19" fmla="*/ 4 h 37"/>
                <a:gd name="T20" fmla="*/ 1 w 20"/>
                <a:gd name="T21" fmla="*/ 37 h 37"/>
                <a:gd name="T22" fmla="*/ 1 w 20"/>
                <a:gd name="T23" fmla="*/ 37 h 37"/>
                <a:gd name="T24" fmla="*/ 1 w 20"/>
                <a:gd name="T25" fmla="*/ 35 h 37"/>
                <a:gd name="T26" fmla="*/ 1 w 20"/>
                <a:gd name="T27" fmla="*/ 35 h 37"/>
                <a:gd name="T28" fmla="*/ 1 w 20"/>
                <a:gd name="T29" fmla="*/ 35 h 37"/>
                <a:gd name="T30" fmla="*/ 1 w 20"/>
                <a:gd name="T31" fmla="*/ 34 h 37"/>
                <a:gd name="T32" fmla="*/ 1 w 20"/>
                <a:gd name="T33" fmla="*/ 34 h 37"/>
                <a:gd name="T34" fmla="*/ 1 w 20"/>
                <a:gd name="T35" fmla="*/ 34 h 37"/>
                <a:gd name="T36" fmla="*/ 0 w 20"/>
                <a:gd name="T37" fmla="*/ 32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7"/>
                <a:gd name="T59" fmla="*/ 20 w 20"/>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7">
                  <a:moveTo>
                    <a:pt x="0" y="32"/>
                  </a:moveTo>
                  <a:lnTo>
                    <a:pt x="20" y="0"/>
                  </a:lnTo>
                  <a:lnTo>
                    <a:pt x="20" y="2"/>
                  </a:lnTo>
                  <a:lnTo>
                    <a:pt x="20" y="4"/>
                  </a:lnTo>
                  <a:lnTo>
                    <a:pt x="1" y="37"/>
                  </a:lnTo>
                  <a:lnTo>
                    <a:pt x="1" y="35"/>
                  </a:lnTo>
                  <a:lnTo>
                    <a:pt x="1" y="34"/>
                  </a:lnTo>
                  <a:lnTo>
                    <a:pt x="0" y="32"/>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39" name="Freeform 626"/>
            <p:cNvSpPr>
              <a:spLocks/>
            </p:cNvSpPr>
            <p:nvPr/>
          </p:nvSpPr>
          <p:spPr bwMode="auto">
            <a:xfrm>
              <a:off x="2019" y="3308"/>
              <a:ext cx="20" cy="36"/>
            </a:xfrm>
            <a:custGeom>
              <a:avLst/>
              <a:gdLst>
                <a:gd name="T0" fmla="*/ 0 w 20"/>
                <a:gd name="T1" fmla="*/ 33 h 36"/>
                <a:gd name="T2" fmla="*/ 19 w 20"/>
                <a:gd name="T3" fmla="*/ 0 h 36"/>
                <a:gd name="T4" fmla="*/ 19 w 20"/>
                <a:gd name="T5" fmla="*/ 0 h 36"/>
                <a:gd name="T6" fmla="*/ 19 w 20"/>
                <a:gd name="T7" fmla="*/ 2 h 36"/>
                <a:gd name="T8" fmla="*/ 19 w 20"/>
                <a:gd name="T9" fmla="*/ 2 h 36"/>
                <a:gd name="T10" fmla="*/ 19 w 20"/>
                <a:gd name="T11" fmla="*/ 2 h 36"/>
                <a:gd name="T12" fmla="*/ 19 w 20"/>
                <a:gd name="T13" fmla="*/ 3 h 36"/>
                <a:gd name="T14" fmla="*/ 19 w 20"/>
                <a:gd name="T15" fmla="*/ 3 h 36"/>
                <a:gd name="T16" fmla="*/ 20 w 20"/>
                <a:gd name="T17" fmla="*/ 3 h 36"/>
                <a:gd name="T18" fmla="*/ 20 w 20"/>
                <a:gd name="T19" fmla="*/ 3 h 36"/>
                <a:gd name="T20" fmla="*/ 0 w 20"/>
                <a:gd name="T21" fmla="*/ 36 h 36"/>
                <a:gd name="T22" fmla="*/ 0 w 20"/>
                <a:gd name="T23" fmla="*/ 36 h 36"/>
                <a:gd name="T24" fmla="*/ 0 w 20"/>
                <a:gd name="T25" fmla="*/ 36 h 36"/>
                <a:gd name="T26" fmla="*/ 0 w 20"/>
                <a:gd name="T27" fmla="*/ 35 h 36"/>
                <a:gd name="T28" fmla="*/ 0 w 20"/>
                <a:gd name="T29" fmla="*/ 35 h 36"/>
                <a:gd name="T30" fmla="*/ 0 w 20"/>
                <a:gd name="T31" fmla="*/ 35 h 36"/>
                <a:gd name="T32" fmla="*/ 0 w 20"/>
                <a:gd name="T33" fmla="*/ 33 h 36"/>
                <a:gd name="T34" fmla="*/ 0 w 20"/>
                <a:gd name="T35" fmla="*/ 33 h 36"/>
                <a:gd name="T36" fmla="*/ 0 w 20"/>
                <a:gd name="T37" fmla="*/ 3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6"/>
                <a:gd name="T59" fmla="*/ 20 w 20"/>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6">
                  <a:moveTo>
                    <a:pt x="0" y="33"/>
                  </a:moveTo>
                  <a:lnTo>
                    <a:pt x="19" y="0"/>
                  </a:lnTo>
                  <a:lnTo>
                    <a:pt x="19" y="2"/>
                  </a:lnTo>
                  <a:lnTo>
                    <a:pt x="19" y="3"/>
                  </a:lnTo>
                  <a:lnTo>
                    <a:pt x="20" y="3"/>
                  </a:lnTo>
                  <a:lnTo>
                    <a:pt x="0" y="36"/>
                  </a:lnTo>
                  <a:lnTo>
                    <a:pt x="0" y="35"/>
                  </a:lnTo>
                  <a:lnTo>
                    <a:pt x="0" y="3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0" name="Freeform 627"/>
            <p:cNvSpPr>
              <a:spLocks/>
            </p:cNvSpPr>
            <p:nvPr/>
          </p:nvSpPr>
          <p:spPr bwMode="auto">
            <a:xfrm>
              <a:off x="2019" y="3310"/>
              <a:ext cx="20" cy="38"/>
            </a:xfrm>
            <a:custGeom>
              <a:avLst/>
              <a:gdLst>
                <a:gd name="T0" fmla="*/ 0 w 20"/>
                <a:gd name="T1" fmla="*/ 33 h 38"/>
                <a:gd name="T2" fmla="*/ 19 w 20"/>
                <a:gd name="T3" fmla="*/ 0 h 38"/>
                <a:gd name="T4" fmla="*/ 19 w 20"/>
                <a:gd name="T5" fmla="*/ 1 h 38"/>
                <a:gd name="T6" fmla="*/ 19 w 20"/>
                <a:gd name="T7" fmla="*/ 1 h 38"/>
                <a:gd name="T8" fmla="*/ 19 w 20"/>
                <a:gd name="T9" fmla="*/ 1 h 38"/>
                <a:gd name="T10" fmla="*/ 20 w 20"/>
                <a:gd name="T11" fmla="*/ 1 h 38"/>
                <a:gd name="T12" fmla="*/ 20 w 20"/>
                <a:gd name="T13" fmla="*/ 1 h 38"/>
                <a:gd name="T14" fmla="*/ 20 w 20"/>
                <a:gd name="T15" fmla="*/ 1 h 38"/>
                <a:gd name="T16" fmla="*/ 20 w 20"/>
                <a:gd name="T17" fmla="*/ 3 h 38"/>
                <a:gd name="T18" fmla="*/ 20 w 20"/>
                <a:gd name="T19" fmla="*/ 3 h 38"/>
                <a:gd name="T20" fmla="*/ 20 w 20"/>
                <a:gd name="T21" fmla="*/ 3 h 38"/>
                <a:gd name="T22" fmla="*/ 20 w 20"/>
                <a:gd name="T23" fmla="*/ 3 h 38"/>
                <a:gd name="T24" fmla="*/ 20 w 20"/>
                <a:gd name="T25" fmla="*/ 3 h 38"/>
                <a:gd name="T26" fmla="*/ 20 w 20"/>
                <a:gd name="T27" fmla="*/ 3 h 38"/>
                <a:gd name="T28" fmla="*/ 20 w 20"/>
                <a:gd name="T29" fmla="*/ 3 h 38"/>
                <a:gd name="T30" fmla="*/ 20 w 20"/>
                <a:gd name="T31" fmla="*/ 3 h 38"/>
                <a:gd name="T32" fmla="*/ 20 w 20"/>
                <a:gd name="T33" fmla="*/ 5 h 38"/>
                <a:gd name="T34" fmla="*/ 20 w 20"/>
                <a:gd name="T35" fmla="*/ 5 h 38"/>
                <a:gd name="T36" fmla="*/ 0 w 20"/>
                <a:gd name="T37" fmla="*/ 38 h 38"/>
                <a:gd name="T38" fmla="*/ 0 w 20"/>
                <a:gd name="T39" fmla="*/ 36 h 38"/>
                <a:gd name="T40" fmla="*/ 0 w 20"/>
                <a:gd name="T41" fmla="*/ 36 h 38"/>
                <a:gd name="T42" fmla="*/ 0 w 20"/>
                <a:gd name="T43" fmla="*/ 36 h 38"/>
                <a:gd name="T44" fmla="*/ 0 w 20"/>
                <a:gd name="T45" fmla="*/ 34 h 38"/>
                <a:gd name="T46" fmla="*/ 0 w 20"/>
                <a:gd name="T47" fmla="*/ 34 h 38"/>
                <a:gd name="T48" fmla="*/ 0 w 20"/>
                <a:gd name="T49" fmla="*/ 34 h 38"/>
                <a:gd name="T50" fmla="*/ 0 w 20"/>
                <a:gd name="T51" fmla="*/ 33 h 38"/>
                <a:gd name="T52" fmla="*/ 0 w 20"/>
                <a:gd name="T53" fmla="*/ 33 h 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
                <a:gd name="T82" fmla="*/ 0 h 38"/>
                <a:gd name="T83" fmla="*/ 20 w 20"/>
                <a:gd name="T84" fmla="*/ 38 h 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 h="38">
                  <a:moveTo>
                    <a:pt x="0" y="33"/>
                  </a:moveTo>
                  <a:lnTo>
                    <a:pt x="19" y="0"/>
                  </a:lnTo>
                  <a:lnTo>
                    <a:pt x="19" y="1"/>
                  </a:lnTo>
                  <a:lnTo>
                    <a:pt x="20" y="1"/>
                  </a:lnTo>
                  <a:lnTo>
                    <a:pt x="20" y="3"/>
                  </a:lnTo>
                  <a:lnTo>
                    <a:pt x="20" y="5"/>
                  </a:lnTo>
                  <a:lnTo>
                    <a:pt x="0" y="38"/>
                  </a:lnTo>
                  <a:lnTo>
                    <a:pt x="0" y="36"/>
                  </a:lnTo>
                  <a:lnTo>
                    <a:pt x="0" y="34"/>
                  </a:lnTo>
                  <a:lnTo>
                    <a:pt x="0" y="3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1" name="Freeform 628"/>
            <p:cNvSpPr>
              <a:spLocks/>
            </p:cNvSpPr>
            <p:nvPr/>
          </p:nvSpPr>
          <p:spPr bwMode="auto">
            <a:xfrm>
              <a:off x="2019" y="3311"/>
              <a:ext cx="20" cy="38"/>
            </a:xfrm>
            <a:custGeom>
              <a:avLst/>
              <a:gdLst>
                <a:gd name="T0" fmla="*/ 0 w 20"/>
                <a:gd name="T1" fmla="*/ 33 h 38"/>
                <a:gd name="T2" fmla="*/ 20 w 20"/>
                <a:gd name="T3" fmla="*/ 0 h 38"/>
                <a:gd name="T4" fmla="*/ 20 w 20"/>
                <a:gd name="T5" fmla="*/ 2 h 38"/>
                <a:gd name="T6" fmla="*/ 20 w 20"/>
                <a:gd name="T7" fmla="*/ 2 h 38"/>
                <a:gd name="T8" fmla="*/ 20 w 20"/>
                <a:gd name="T9" fmla="*/ 2 h 38"/>
                <a:gd name="T10" fmla="*/ 20 w 20"/>
                <a:gd name="T11" fmla="*/ 2 h 38"/>
                <a:gd name="T12" fmla="*/ 20 w 20"/>
                <a:gd name="T13" fmla="*/ 2 h 38"/>
                <a:gd name="T14" fmla="*/ 20 w 20"/>
                <a:gd name="T15" fmla="*/ 2 h 38"/>
                <a:gd name="T16" fmla="*/ 20 w 20"/>
                <a:gd name="T17" fmla="*/ 2 h 38"/>
                <a:gd name="T18" fmla="*/ 20 w 20"/>
                <a:gd name="T19" fmla="*/ 2 h 38"/>
                <a:gd name="T20" fmla="*/ 20 w 20"/>
                <a:gd name="T21" fmla="*/ 2 h 38"/>
                <a:gd name="T22" fmla="*/ 20 w 20"/>
                <a:gd name="T23" fmla="*/ 2 h 38"/>
                <a:gd name="T24" fmla="*/ 20 w 20"/>
                <a:gd name="T25" fmla="*/ 4 h 38"/>
                <a:gd name="T26" fmla="*/ 20 w 20"/>
                <a:gd name="T27" fmla="*/ 4 h 38"/>
                <a:gd name="T28" fmla="*/ 20 w 20"/>
                <a:gd name="T29" fmla="*/ 4 h 38"/>
                <a:gd name="T30" fmla="*/ 20 w 20"/>
                <a:gd name="T31" fmla="*/ 4 h 38"/>
                <a:gd name="T32" fmla="*/ 20 w 20"/>
                <a:gd name="T33" fmla="*/ 5 h 38"/>
                <a:gd name="T34" fmla="*/ 20 w 20"/>
                <a:gd name="T35" fmla="*/ 5 h 38"/>
                <a:gd name="T36" fmla="*/ 2 w 20"/>
                <a:gd name="T37" fmla="*/ 38 h 38"/>
                <a:gd name="T38" fmla="*/ 2 w 20"/>
                <a:gd name="T39" fmla="*/ 38 h 38"/>
                <a:gd name="T40" fmla="*/ 2 w 20"/>
                <a:gd name="T41" fmla="*/ 37 h 38"/>
                <a:gd name="T42" fmla="*/ 2 w 20"/>
                <a:gd name="T43" fmla="*/ 37 h 38"/>
                <a:gd name="T44" fmla="*/ 0 w 20"/>
                <a:gd name="T45" fmla="*/ 37 h 38"/>
                <a:gd name="T46" fmla="*/ 0 w 20"/>
                <a:gd name="T47" fmla="*/ 35 h 38"/>
                <a:gd name="T48" fmla="*/ 0 w 20"/>
                <a:gd name="T49" fmla="*/ 35 h 38"/>
                <a:gd name="T50" fmla="*/ 0 w 20"/>
                <a:gd name="T51" fmla="*/ 35 h 38"/>
                <a:gd name="T52" fmla="*/ 0 w 20"/>
                <a:gd name="T53" fmla="*/ 33 h 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
                <a:gd name="T82" fmla="*/ 0 h 38"/>
                <a:gd name="T83" fmla="*/ 20 w 20"/>
                <a:gd name="T84" fmla="*/ 38 h 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 h="38">
                  <a:moveTo>
                    <a:pt x="0" y="33"/>
                  </a:moveTo>
                  <a:lnTo>
                    <a:pt x="20" y="0"/>
                  </a:lnTo>
                  <a:lnTo>
                    <a:pt x="20" y="2"/>
                  </a:lnTo>
                  <a:lnTo>
                    <a:pt x="20" y="4"/>
                  </a:lnTo>
                  <a:lnTo>
                    <a:pt x="20" y="5"/>
                  </a:lnTo>
                  <a:lnTo>
                    <a:pt x="2" y="38"/>
                  </a:lnTo>
                  <a:lnTo>
                    <a:pt x="2" y="37"/>
                  </a:lnTo>
                  <a:lnTo>
                    <a:pt x="0" y="37"/>
                  </a:lnTo>
                  <a:lnTo>
                    <a:pt x="0" y="35"/>
                  </a:lnTo>
                  <a:lnTo>
                    <a:pt x="0" y="33"/>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2" name="Freeform 629"/>
            <p:cNvSpPr>
              <a:spLocks/>
            </p:cNvSpPr>
            <p:nvPr/>
          </p:nvSpPr>
          <p:spPr bwMode="auto">
            <a:xfrm>
              <a:off x="2019" y="3315"/>
              <a:ext cx="22" cy="36"/>
            </a:xfrm>
            <a:custGeom>
              <a:avLst/>
              <a:gdLst>
                <a:gd name="T0" fmla="*/ 0 w 22"/>
                <a:gd name="T1" fmla="*/ 33 h 36"/>
                <a:gd name="T2" fmla="*/ 20 w 22"/>
                <a:gd name="T3" fmla="*/ 0 h 36"/>
                <a:gd name="T4" fmla="*/ 20 w 22"/>
                <a:gd name="T5" fmla="*/ 0 h 36"/>
                <a:gd name="T6" fmla="*/ 20 w 22"/>
                <a:gd name="T7" fmla="*/ 0 h 36"/>
                <a:gd name="T8" fmla="*/ 20 w 22"/>
                <a:gd name="T9" fmla="*/ 0 h 36"/>
                <a:gd name="T10" fmla="*/ 20 w 22"/>
                <a:gd name="T11" fmla="*/ 1 h 36"/>
                <a:gd name="T12" fmla="*/ 20 w 22"/>
                <a:gd name="T13" fmla="*/ 1 h 36"/>
                <a:gd name="T14" fmla="*/ 22 w 22"/>
                <a:gd name="T15" fmla="*/ 1 h 36"/>
                <a:gd name="T16" fmla="*/ 22 w 22"/>
                <a:gd name="T17" fmla="*/ 3 h 36"/>
                <a:gd name="T18" fmla="*/ 22 w 22"/>
                <a:gd name="T19" fmla="*/ 3 h 36"/>
                <a:gd name="T20" fmla="*/ 2 w 22"/>
                <a:gd name="T21" fmla="*/ 36 h 36"/>
                <a:gd name="T22" fmla="*/ 2 w 22"/>
                <a:gd name="T23" fmla="*/ 36 h 36"/>
                <a:gd name="T24" fmla="*/ 2 w 22"/>
                <a:gd name="T25" fmla="*/ 36 h 36"/>
                <a:gd name="T26" fmla="*/ 2 w 22"/>
                <a:gd name="T27" fmla="*/ 34 h 36"/>
                <a:gd name="T28" fmla="*/ 2 w 22"/>
                <a:gd name="T29" fmla="*/ 34 h 36"/>
                <a:gd name="T30" fmla="*/ 2 w 22"/>
                <a:gd name="T31" fmla="*/ 34 h 36"/>
                <a:gd name="T32" fmla="*/ 2 w 22"/>
                <a:gd name="T33" fmla="*/ 33 h 36"/>
                <a:gd name="T34" fmla="*/ 2 w 22"/>
                <a:gd name="T35" fmla="*/ 33 h 36"/>
                <a:gd name="T36" fmla="*/ 0 w 22"/>
                <a:gd name="T37" fmla="*/ 33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36"/>
                <a:gd name="T59" fmla="*/ 22 w 22"/>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36">
                  <a:moveTo>
                    <a:pt x="0" y="33"/>
                  </a:moveTo>
                  <a:lnTo>
                    <a:pt x="20" y="0"/>
                  </a:lnTo>
                  <a:lnTo>
                    <a:pt x="20" y="1"/>
                  </a:lnTo>
                  <a:lnTo>
                    <a:pt x="22" y="1"/>
                  </a:lnTo>
                  <a:lnTo>
                    <a:pt x="22" y="3"/>
                  </a:lnTo>
                  <a:lnTo>
                    <a:pt x="2" y="36"/>
                  </a:lnTo>
                  <a:lnTo>
                    <a:pt x="2" y="34"/>
                  </a:lnTo>
                  <a:lnTo>
                    <a:pt x="2" y="33"/>
                  </a:lnTo>
                  <a:lnTo>
                    <a:pt x="0" y="33"/>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3" name="Freeform 630"/>
            <p:cNvSpPr>
              <a:spLocks/>
            </p:cNvSpPr>
            <p:nvPr/>
          </p:nvSpPr>
          <p:spPr bwMode="auto">
            <a:xfrm>
              <a:off x="2021" y="3316"/>
              <a:ext cx="20" cy="38"/>
            </a:xfrm>
            <a:custGeom>
              <a:avLst/>
              <a:gdLst>
                <a:gd name="T0" fmla="*/ 0 w 20"/>
                <a:gd name="T1" fmla="*/ 33 h 38"/>
                <a:gd name="T2" fmla="*/ 18 w 20"/>
                <a:gd name="T3" fmla="*/ 0 h 38"/>
                <a:gd name="T4" fmla="*/ 18 w 20"/>
                <a:gd name="T5" fmla="*/ 0 h 38"/>
                <a:gd name="T6" fmla="*/ 20 w 20"/>
                <a:gd name="T7" fmla="*/ 0 h 38"/>
                <a:gd name="T8" fmla="*/ 20 w 20"/>
                <a:gd name="T9" fmla="*/ 2 h 38"/>
                <a:gd name="T10" fmla="*/ 20 w 20"/>
                <a:gd name="T11" fmla="*/ 2 h 38"/>
                <a:gd name="T12" fmla="*/ 20 w 20"/>
                <a:gd name="T13" fmla="*/ 2 h 38"/>
                <a:gd name="T14" fmla="*/ 20 w 20"/>
                <a:gd name="T15" fmla="*/ 2 h 38"/>
                <a:gd name="T16" fmla="*/ 20 w 20"/>
                <a:gd name="T17" fmla="*/ 4 h 38"/>
                <a:gd name="T18" fmla="*/ 20 w 20"/>
                <a:gd name="T19" fmla="*/ 4 h 38"/>
                <a:gd name="T20" fmla="*/ 0 w 20"/>
                <a:gd name="T21" fmla="*/ 38 h 38"/>
                <a:gd name="T22" fmla="*/ 0 w 20"/>
                <a:gd name="T23" fmla="*/ 37 h 38"/>
                <a:gd name="T24" fmla="*/ 0 w 20"/>
                <a:gd name="T25" fmla="*/ 37 h 38"/>
                <a:gd name="T26" fmla="*/ 0 w 20"/>
                <a:gd name="T27" fmla="*/ 37 h 38"/>
                <a:gd name="T28" fmla="*/ 0 w 20"/>
                <a:gd name="T29" fmla="*/ 35 h 38"/>
                <a:gd name="T30" fmla="*/ 0 w 20"/>
                <a:gd name="T31" fmla="*/ 35 h 38"/>
                <a:gd name="T32" fmla="*/ 0 w 20"/>
                <a:gd name="T33" fmla="*/ 35 h 38"/>
                <a:gd name="T34" fmla="*/ 0 w 20"/>
                <a:gd name="T35" fmla="*/ 33 h 38"/>
                <a:gd name="T36" fmla="*/ 0 w 20"/>
                <a:gd name="T37" fmla="*/ 3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33"/>
                  </a:moveTo>
                  <a:lnTo>
                    <a:pt x="18" y="0"/>
                  </a:lnTo>
                  <a:lnTo>
                    <a:pt x="20" y="0"/>
                  </a:lnTo>
                  <a:lnTo>
                    <a:pt x="20" y="2"/>
                  </a:lnTo>
                  <a:lnTo>
                    <a:pt x="20" y="4"/>
                  </a:lnTo>
                  <a:lnTo>
                    <a:pt x="0" y="38"/>
                  </a:lnTo>
                  <a:lnTo>
                    <a:pt x="0" y="37"/>
                  </a:lnTo>
                  <a:lnTo>
                    <a:pt x="0" y="35"/>
                  </a:lnTo>
                  <a:lnTo>
                    <a:pt x="0" y="33"/>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4" name="Freeform 631"/>
            <p:cNvSpPr>
              <a:spLocks/>
            </p:cNvSpPr>
            <p:nvPr/>
          </p:nvSpPr>
          <p:spPr bwMode="auto">
            <a:xfrm>
              <a:off x="2021" y="3318"/>
              <a:ext cx="22" cy="38"/>
            </a:xfrm>
            <a:custGeom>
              <a:avLst/>
              <a:gdLst>
                <a:gd name="T0" fmla="*/ 0 w 22"/>
                <a:gd name="T1" fmla="*/ 33 h 38"/>
                <a:gd name="T2" fmla="*/ 20 w 22"/>
                <a:gd name="T3" fmla="*/ 0 h 38"/>
                <a:gd name="T4" fmla="*/ 20 w 22"/>
                <a:gd name="T5" fmla="*/ 0 h 38"/>
                <a:gd name="T6" fmla="*/ 20 w 22"/>
                <a:gd name="T7" fmla="*/ 0 h 38"/>
                <a:gd name="T8" fmla="*/ 20 w 22"/>
                <a:gd name="T9" fmla="*/ 2 h 38"/>
                <a:gd name="T10" fmla="*/ 20 w 22"/>
                <a:gd name="T11" fmla="*/ 2 h 38"/>
                <a:gd name="T12" fmla="*/ 20 w 22"/>
                <a:gd name="T13" fmla="*/ 2 h 38"/>
                <a:gd name="T14" fmla="*/ 20 w 22"/>
                <a:gd name="T15" fmla="*/ 2 h 38"/>
                <a:gd name="T16" fmla="*/ 22 w 22"/>
                <a:gd name="T17" fmla="*/ 3 h 38"/>
                <a:gd name="T18" fmla="*/ 22 w 22"/>
                <a:gd name="T19" fmla="*/ 3 h 38"/>
                <a:gd name="T20" fmla="*/ 0 w 22"/>
                <a:gd name="T21" fmla="*/ 38 h 38"/>
                <a:gd name="T22" fmla="*/ 0 w 22"/>
                <a:gd name="T23" fmla="*/ 38 h 38"/>
                <a:gd name="T24" fmla="*/ 0 w 22"/>
                <a:gd name="T25" fmla="*/ 36 h 38"/>
                <a:gd name="T26" fmla="*/ 0 w 22"/>
                <a:gd name="T27" fmla="*/ 36 h 38"/>
                <a:gd name="T28" fmla="*/ 0 w 22"/>
                <a:gd name="T29" fmla="*/ 36 h 38"/>
                <a:gd name="T30" fmla="*/ 0 w 22"/>
                <a:gd name="T31" fmla="*/ 35 h 38"/>
                <a:gd name="T32" fmla="*/ 0 w 22"/>
                <a:gd name="T33" fmla="*/ 35 h 38"/>
                <a:gd name="T34" fmla="*/ 0 w 22"/>
                <a:gd name="T35" fmla="*/ 35 h 38"/>
                <a:gd name="T36" fmla="*/ 0 w 22"/>
                <a:gd name="T37" fmla="*/ 33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38"/>
                <a:gd name="T59" fmla="*/ 22 w 22"/>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38">
                  <a:moveTo>
                    <a:pt x="0" y="33"/>
                  </a:moveTo>
                  <a:lnTo>
                    <a:pt x="20" y="0"/>
                  </a:lnTo>
                  <a:lnTo>
                    <a:pt x="20" y="2"/>
                  </a:lnTo>
                  <a:lnTo>
                    <a:pt x="22" y="3"/>
                  </a:lnTo>
                  <a:lnTo>
                    <a:pt x="0" y="38"/>
                  </a:lnTo>
                  <a:lnTo>
                    <a:pt x="0" y="36"/>
                  </a:lnTo>
                  <a:lnTo>
                    <a:pt x="0" y="35"/>
                  </a:lnTo>
                  <a:lnTo>
                    <a:pt x="0" y="3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5" name="Freeform 632"/>
            <p:cNvSpPr>
              <a:spLocks/>
            </p:cNvSpPr>
            <p:nvPr/>
          </p:nvSpPr>
          <p:spPr bwMode="auto">
            <a:xfrm>
              <a:off x="2021" y="3320"/>
              <a:ext cx="22" cy="38"/>
            </a:xfrm>
            <a:custGeom>
              <a:avLst/>
              <a:gdLst>
                <a:gd name="T0" fmla="*/ 0 w 22"/>
                <a:gd name="T1" fmla="*/ 34 h 38"/>
                <a:gd name="T2" fmla="*/ 20 w 22"/>
                <a:gd name="T3" fmla="*/ 0 h 38"/>
                <a:gd name="T4" fmla="*/ 20 w 22"/>
                <a:gd name="T5" fmla="*/ 0 h 38"/>
                <a:gd name="T6" fmla="*/ 20 w 22"/>
                <a:gd name="T7" fmla="*/ 0 h 38"/>
                <a:gd name="T8" fmla="*/ 22 w 22"/>
                <a:gd name="T9" fmla="*/ 1 h 38"/>
                <a:gd name="T10" fmla="*/ 22 w 22"/>
                <a:gd name="T11" fmla="*/ 1 h 38"/>
                <a:gd name="T12" fmla="*/ 22 w 22"/>
                <a:gd name="T13" fmla="*/ 1 h 38"/>
                <a:gd name="T14" fmla="*/ 22 w 22"/>
                <a:gd name="T15" fmla="*/ 1 h 38"/>
                <a:gd name="T16" fmla="*/ 22 w 22"/>
                <a:gd name="T17" fmla="*/ 3 h 38"/>
                <a:gd name="T18" fmla="*/ 22 w 22"/>
                <a:gd name="T19" fmla="*/ 3 h 38"/>
                <a:gd name="T20" fmla="*/ 2 w 22"/>
                <a:gd name="T21" fmla="*/ 38 h 38"/>
                <a:gd name="T22" fmla="*/ 2 w 22"/>
                <a:gd name="T23" fmla="*/ 38 h 38"/>
                <a:gd name="T24" fmla="*/ 2 w 22"/>
                <a:gd name="T25" fmla="*/ 38 h 38"/>
                <a:gd name="T26" fmla="*/ 2 w 22"/>
                <a:gd name="T27" fmla="*/ 36 h 38"/>
                <a:gd name="T28" fmla="*/ 0 w 22"/>
                <a:gd name="T29" fmla="*/ 36 h 38"/>
                <a:gd name="T30" fmla="*/ 0 w 22"/>
                <a:gd name="T31" fmla="*/ 36 h 38"/>
                <a:gd name="T32" fmla="*/ 0 w 22"/>
                <a:gd name="T33" fmla="*/ 34 h 38"/>
                <a:gd name="T34" fmla="*/ 0 w 22"/>
                <a:gd name="T35" fmla="*/ 34 h 38"/>
                <a:gd name="T36" fmla="*/ 0 w 22"/>
                <a:gd name="T37" fmla="*/ 34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38"/>
                <a:gd name="T59" fmla="*/ 22 w 22"/>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38">
                  <a:moveTo>
                    <a:pt x="0" y="34"/>
                  </a:moveTo>
                  <a:lnTo>
                    <a:pt x="20" y="0"/>
                  </a:lnTo>
                  <a:lnTo>
                    <a:pt x="22" y="1"/>
                  </a:lnTo>
                  <a:lnTo>
                    <a:pt x="22" y="3"/>
                  </a:lnTo>
                  <a:lnTo>
                    <a:pt x="2" y="38"/>
                  </a:lnTo>
                  <a:lnTo>
                    <a:pt x="2" y="36"/>
                  </a:lnTo>
                  <a:lnTo>
                    <a:pt x="0" y="36"/>
                  </a:lnTo>
                  <a:lnTo>
                    <a:pt x="0" y="3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6" name="Freeform 633"/>
            <p:cNvSpPr>
              <a:spLocks/>
            </p:cNvSpPr>
            <p:nvPr/>
          </p:nvSpPr>
          <p:spPr bwMode="auto">
            <a:xfrm>
              <a:off x="2021" y="3321"/>
              <a:ext cx="23" cy="40"/>
            </a:xfrm>
            <a:custGeom>
              <a:avLst/>
              <a:gdLst>
                <a:gd name="T0" fmla="*/ 0 w 23"/>
                <a:gd name="T1" fmla="*/ 35 h 40"/>
                <a:gd name="T2" fmla="*/ 22 w 23"/>
                <a:gd name="T3" fmla="*/ 0 h 40"/>
                <a:gd name="T4" fmla="*/ 22 w 23"/>
                <a:gd name="T5" fmla="*/ 0 h 40"/>
                <a:gd name="T6" fmla="*/ 22 w 23"/>
                <a:gd name="T7" fmla="*/ 0 h 40"/>
                <a:gd name="T8" fmla="*/ 22 w 23"/>
                <a:gd name="T9" fmla="*/ 2 h 40"/>
                <a:gd name="T10" fmla="*/ 22 w 23"/>
                <a:gd name="T11" fmla="*/ 2 h 40"/>
                <a:gd name="T12" fmla="*/ 22 w 23"/>
                <a:gd name="T13" fmla="*/ 2 h 40"/>
                <a:gd name="T14" fmla="*/ 22 w 23"/>
                <a:gd name="T15" fmla="*/ 2 h 40"/>
                <a:gd name="T16" fmla="*/ 22 w 23"/>
                <a:gd name="T17" fmla="*/ 4 h 40"/>
                <a:gd name="T18" fmla="*/ 23 w 23"/>
                <a:gd name="T19" fmla="*/ 4 h 40"/>
                <a:gd name="T20" fmla="*/ 2 w 23"/>
                <a:gd name="T21" fmla="*/ 40 h 40"/>
                <a:gd name="T22" fmla="*/ 2 w 23"/>
                <a:gd name="T23" fmla="*/ 38 h 40"/>
                <a:gd name="T24" fmla="*/ 2 w 23"/>
                <a:gd name="T25" fmla="*/ 38 h 40"/>
                <a:gd name="T26" fmla="*/ 2 w 23"/>
                <a:gd name="T27" fmla="*/ 38 h 40"/>
                <a:gd name="T28" fmla="*/ 2 w 23"/>
                <a:gd name="T29" fmla="*/ 38 h 40"/>
                <a:gd name="T30" fmla="*/ 2 w 23"/>
                <a:gd name="T31" fmla="*/ 38 h 40"/>
                <a:gd name="T32" fmla="*/ 2 w 23"/>
                <a:gd name="T33" fmla="*/ 38 h 40"/>
                <a:gd name="T34" fmla="*/ 2 w 23"/>
                <a:gd name="T35" fmla="*/ 38 h 40"/>
                <a:gd name="T36" fmla="*/ 2 w 23"/>
                <a:gd name="T37" fmla="*/ 38 h 40"/>
                <a:gd name="T38" fmla="*/ 2 w 23"/>
                <a:gd name="T39" fmla="*/ 38 h 40"/>
                <a:gd name="T40" fmla="*/ 2 w 23"/>
                <a:gd name="T41" fmla="*/ 38 h 40"/>
                <a:gd name="T42" fmla="*/ 2 w 23"/>
                <a:gd name="T43" fmla="*/ 37 h 40"/>
                <a:gd name="T44" fmla="*/ 2 w 23"/>
                <a:gd name="T45" fmla="*/ 37 h 40"/>
                <a:gd name="T46" fmla="*/ 2 w 23"/>
                <a:gd name="T47" fmla="*/ 37 h 40"/>
                <a:gd name="T48" fmla="*/ 2 w 23"/>
                <a:gd name="T49" fmla="*/ 35 h 40"/>
                <a:gd name="T50" fmla="*/ 2 w 23"/>
                <a:gd name="T51" fmla="*/ 35 h 40"/>
                <a:gd name="T52" fmla="*/ 0 w 23"/>
                <a:gd name="T53" fmla="*/ 35 h 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
                <a:gd name="T82" fmla="*/ 0 h 40"/>
                <a:gd name="T83" fmla="*/ 23 w 23"/>
                <a:gd name="T84" fmla="*/ 40 h 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 h="40">
                  <a:moveTo>
                    <a:pt x="0" y="35"/>
                  </a:moveTo>
                  <a:lnTo>
                    <a:pt x="22" y="0"/>
                  </a:lnTo>
                  <a:lnTo>
                    <a:pt x="22" y="2"/>
                  </a:lnTo>
                  <a:lnTo>
                    <a:pt x="22" y="4"/>
                  </a:lnTo>
                  <a:lnTo>
                    <a:pt x="23" y="4"/>
                  </a:lnTo>
                  <a:lnTo>
                    <a:pt x="2" y="40"/>
                  </a:lnTo>
                  <a:lnTo>
                    <a:pt x="2" y="38"/>
                  </a:lnTo>
                  <a:lnTo>
                    <a:pt x="2" y="37"/>
                  </a:lnTo>
                  <a:lnTo>
                    <a:pt x="2" y="35"/>
                  </a:lnTo>
                  <a:lnTo>
                    <a:pt x="0" y="3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7" name="Freeform 634"/>
            <p:cNvSpPr>
              <a:spLocks/>
            </p:cNvSpPr>
            <p:nvPr/>
          </p:nvSpPr>
          <p:spPr bwMode="auto">
            <a:xfrm>
              <a:off x="2023" y="3323"/>
              <a:ext cx="21" cy="40"/>
            </a:xfrm>
            <a:custGeom>
              <a:avLst/>
              <a:gdLst>
                <a:gd name="T0" fmla="*/ 0 w 21"/>
                <a:gd name="T1" fmla="*/ 35 h 40"/>
                <a:gd name="T2" fmla="*/ 20 w 21"/>
                <a:gd name="T3" fmla="*/ 0 h 40"/>
                <a:gd name="T4" fmla="*/ 20 w 21"/>
                <a:gd name="T5" fmla="*/ 0 h 40"/>
                <a:gd name="T6" fmla="*/ 20 w 21"/>
                <a:gd name="T7" fmla="*/ 0 h 40"/>
                <a:gd name="T8" fmla="*/ 20 w 21"/>
                <a:gd name="T9" fmla="*/ 2 h 40"/>
                <a:gd name="T10" fmla="*/ 21 w 21"/>
                <a:gd name="T11" fmla="*/ 2 h 40"/>
                <a:gd name="T12" fmla="*/ 21 w 21"/>
                <a:gd name="T13" fmla="*/ 2 h 40"/>
                <a:gd name="T14" fmla="*/ 21 w 21"/>
                <a:gd name="T15" fmla="*/ 2 h 40"/>
                <a:gd name="T16" fmla="*/ 21 w 21"/>
                <a:gd name="T17" fmla="*/ 3 h 40"/>
                <a:gd name="T18" fmla="*/ 21 w 21"/>
                <a:gd name="T19" fmla="*/ 3 h 40"/>
                <a:gd name="T20" fmla="*/ 0 w 21"/>
                <a:gd name="T21" fmla="*/ 40 h 40"/>
                <a:gd name="T22" fmla="*/ 0 w 21"/>
                <a:gd name="T23" fmla="*/ 40 h 40"/>
                <a:gd name="T24" fmla="*/ 0 w 21"/>
                <a:gd name="T25" fmla="*/ 38 h 40"/>
                <a:gd name="T26" fmla="*/ 0 w 21"/>
                <a:gd name="T27" fmla="*/ 38 h 40"/>
                <a:gd name="T28" fmla="*/ 0 w 21"/>
                <a:gd name="T29" fmla="*/ 38 h 40"/>
                <a:gd name="T30" fmla="*/ 0 w 21"/>
                <a:gd name="T31" fmla="*/ 38 h 40"/>
                <a:gd name="T32" fmla="*/ 0 w 21"/>
                <a:gd name="T33" fmla="*/ 38 h 40"/>
                <a:gd name="T34" fmla="*/ 0 w 21"/>
                <a:gd name="T35" fmla="*/ 36 h 40"/>
                <a:gd name="T36" fmla="*/ 0 w 21"/>
                <a:gd name="T37" fmla="*/ 36 h 40"/>
                <a:gd name="T38" fmla="*/ 0 w 21"/>
                <a:gd name="T39" fmla="*/ 36 h 40"/>
                <a:gd name="T40" fmla="*/ 0 w 21"/>
                <a:gd name="T41" fmla="*/ 36 h 40"/>
                <a:gd name="T42" fmla="*/ 0 w 21"/>
                <a:gd name="T43" fmla="*/ 36 h 40"/>
                <a:gd name="T44" fmla="*/ 0 w 21"/>
                <a:gd name="T45" fmla="*/ 36 h 40"/>
                <a:gd name="T46" fmla="*/ 0 w 21"/>
                <a:gd name="T47" fmla="*/ 36 h 40"/>
                <a:gd name="T48" fmla="*/ 0 w 21"/>
                <a:gd name="T49" fmla="*/ 35 h 40"/>
                <a:gd name="T50" fmla="*/ 0 w 21"/>
                <a:gd name="T51" fmla="*/ 35 h 40"/>
                <a:gd name="T52" fmla="*/ 0 w 21"/>
                <a:gd name="T53" fmla="*/ 35 h 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40"/>
                <a:gd name="T83" fmla="*/ 21 w 21"/>
                <a:gd name="T84" fmla="*/ 40 h 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40">
                  <a:moveTo>
                    <a:pt x="0" y="35"/>
                  </a:moveTo>
                  <a:lnTo>
                    <a:pt x="20" y="0"/>
                  </a:lnTo>
                  <a:lnTo>
                    <a:pt x="20" y="2"/>
                  </a:lnTo>
                  <a:lnTo>
                    <a:pt x="21" y="2"/>
                  </a:lnTo>
                  <a:lnTo>
                    <a:pt x="21" y="3"/>
                  </a:lnTo>
                  <a:lnTo>
                    <a:pt x="0" y="40"/>
                  </a:lnTo>
                  <a:lnTo>
                    <a:pt x="0" y="38"/>
                  </a:lnTo>
                  <a:lnTo>
                    <a:pt x="0" y="36"/>
                  </a:lnTo>
                  <a:lnTo>
                    <a:pt x="0" y="3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8" name="Freeform 635"/>
            <p:cNvSpPr>
              <a:spLocks/>
            </p:cNvSpPr>
            <p:nvPr/>
          </p:nvSpPr>
          <p:spPr bwMode="auto">
            <a:xfrm>
              <a:off x="2023" y="3325"/>
              <a:ext cx="21" cy="39"/>
            </a:xfrm>
            <a:custGeom>
              <a:avLst/>
              <a:gdLst>
                <a:gd name="T0" fmla="*/ 0 w 21"/>
                <a:gd name="T1" fmla="*/ 36 h 39"/>
                <a:gd name="T2" fmla="*/ 21 w 21"/>
                <a:gd name="T3" fmla="*/ 0 h 39"/>
                <a:gd name="T4" fmla="*/ 21 w 21"/>
                <a:gd name="T5" fmla="*/ 0 h 39"/>
                <a:gd name="T6" fmla="*/ 21 w 21"/>
                <a:gd name="T7" fmla="*/ 0 h 39"/>
                <a:gd name="T8" fmla="*/ 21 w 21"/>
                <a:gd name="T9" fmla="*/ 1 h 39"/>
                <a:gd name="T10" fmla="*/ 21 w 21"/>
                <a:gd name="T11" fmla="*/ 1 h 39"/>
                <a:gd name="T12" fmla="*/ 21 w 21"/>
                <a:gd name="T13" fmla="*/ 1 h 39"/>
                <a:gd name="T14" fmla="*/ 21 w 21"/>
                <a:gd name="T15" fmla="*/ 1 h 39"/>
                <a:gd name="T16" fmla="*/ 21 w 21"/>
                <a:gd name="T17" fmla="*/ 3 h 39"/>
                <a:gd name="T18" fmla="*/ 21 w 21"/>
                <a:gd name="T19" fmla="*/ 3 h 39"/>
                <a:gd name="T20" fmla="*/ 1 w 21"/>
                <a:gd name="T21" fmla="*/ 39 h 39"/>
                <a:gd name="T22" fmla="*/ 0 w 21"/>
                <a:gd name="T23" fmla="*/ 39 h 39"/>
                <a:gd name="T24" fmla="*/ 0 w 21"/>
                <a:gd name="T25" fmla="*/ 38 h 39"/>
                <a:gd name="T26" fmla="*/ 0 w 21"/>
                <a:gd name="T27" fmla="*/ 38 h 39"/>
                <a:gd name="T28" fmla="*/ 0 w 21"/>
                <a:gd name="T29" fmla="*/ 38 h 39"/>
                <a:gd name="T30" fmla="*/ 0 w 21"/>
                <a:gd name="T31" fmla="*/ 38 h 39"/>
                <a:gd name="T32" fmla="*/ 0 w 21"/>
                <a:gd name="T33" fmla="*/ 36 h 39"/>
                <a:gd name="T34" fmla="*/ 0 w 21"/>
                <a:gd name="T35" fmla="*/ 36 h 39"/>
                <a:gd name="T36" fmla="*/ 0 w 21"/>
                <a:gd name="T37" fmla="*/ 36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39"/>
                <a:gd name="T59" fmla="*/ 21 w 21"/>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39">
                  <a:moveTo>
                    <a:pt x="0" y="36"/>
                  </a:moveTo>
                  <a:lnTo>
                    <a:pt x="21" y="0"/>
                  </a:lnTo>
                  <a:lnTo>
                    <a:pt x="21" y="1"/>
                  </a:lnTo>
                  <a:lnTo>
                    <a:pt x="21" y="3"/>
                  </a:lnTo>
                  <a:lnTo>
                    <a:pt x="1" y="39"/>
                  </a:lnTo>
                  <a:lnTo>
                    <a:pt x="0" y="39"/>
                  </a:lnTo>
                  <a:lnTo>
                    <a:pt x="0" y="38"/>
                  </a:lnTo>
                  <a:lnTo>
                    <a:pt x="0" y="36"/>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49" name="Freeform 636"/>
            <p:cNvSpPr>
              <a:spLocks/>
            </p:cNvSpPr>
            <p:nvPr/>
          </p:nvSpPr>
          <p:spPr bwMode="auto">
            <a:xfrm>
              <a:off x="2023" y="3326"/>
              <a:ext cx="23" cy="40"/>
            </a:xfrm>
            <a:custGeom>
              <a:avLst/>
              <a:gdLst>
                <a:gd name="T0" fmla="*/ 0 w 23"/>
                <a:gd name="T1" fmla="*/ 37 h 40"/>
                <a:gd name="T2" fmla="*/ 21 w 23"/>
                <a:gd name="T3" fmla="*/ 0 h 40"/>
                <a:gd name="T4" fmla="*/ 21 w 23"/>
                <a:gd name="T5" fmla="*/ 0 h 40"/>
                <a:gd name="T6" fmla="*/ 21 w 23"/>
                <a:gd name="T7" fmla="*/ 0 h 40"/>
                <a:gd name="T8" fmla="*/ 21 w 23"/>
                <a:gd name="T9" fmla="*/ 2 h 40"/>
                <a:gd name="T10" fmla="*/ 21 w 23"/>
                <a:gd name="T11" fmla="*/ 2 h 40"/>
                <a:gd name="T12" fmla="*/ 23 w 23"/>
                <a:gd name="T13" fmla="*/ 2 h 40"/>
                <a:gd name="T14" fmla="*/ 23 w 23"/>
                <a:gd name="T15" fmla="*/ 2 h 40"/>
                <a:gd name="T16" fmla="*/ 23 w 23"/>
                <a:gd name="T17" fmla="*/ 4 h 40"/>
                <a:gd name="T18" fmla="*/ 23 w 23"/>
                <a:gd name="T19" fmla="*/ 4 h 40"/>
                <a:gd name="T20" fmla="*/ 1 w 23"/>
                <a:gd name="T21" fmla="*/ 40 h 40"/>
                <a:gd name="T22" fmla="*/ 1 w 23"/>
                <a:gd name="T23" fmla="*/ 40 h 40"/>
                <a:gd name="T24" fmla="*/ 1 w 23"/>
                <a:gd name="T25" fmla="*/ 40 h 40"/>
                <a:gd name="T26" fmla="*/ 1 w 23"/>
                <a:gd name="T27" fmla="*/ 38 h 40"/>
                <a:gd name="T28" fmla="*/ 1 w 23"/>
                <a:gd name="T29" fmla="*/ 38 h 40"/>
                <a:gd name="T30" fmla="*/ 0 w 23"/>
                <a:gd name="T31" fmla="*/ 38 h 40"/>
                <a:gd name="T32" fmla="*/ 0 w 23"/>
                <a:gd name="T33" fmla="*/ 37 h 40"/>
                <a:gd name="T34" fmla="*/ 0 w 23"/>
                <a:gd name="T35" fmla="*/ 37 h 40"/>
                <a:gd name="T36" fmla="*/ 0 w 23"/>
                <a:gd name="T37" fmla="*/ 37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0"/>
                <a:gd name="T59" fmla="*/ 23 w 23"/>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0">
                  <a:moveTo>
                    <a:pt x="0" y="37"/>
                  </a:moveTo>
                  <a:lnTo>
                    <a:pt x="21" y="0"/>
                  </a:lnTo>
                  <a:lnTo>
                    <a:pt x="21" y="2"/>
                  </a:lnTo>
                  <a:lnTo>
                    <a:pt x="23" y="2"/>
                  </a:lnTo>
                  <a:lnTo>
                    <a:pt x="23" y="4"/>
                  </a:lnTo>
                  <a:lnTo>
                    <a:pt x="1" y="40"/>
                  </a:lnTo>
                  <a:lnTo>
                    <a:pt x="1" y="38"/>
                  </a:lnTo>
                  <a:lnTo>
                    <a:pt x="0" y="38"/>
                  </a:lnTo>
                  <a:lnTo>
                    <a:pt x="0" y="37"/>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0" name="Freeform 637"/>
            <p:cNvSpPr>
              <a:spLocks/>
            </p:cNvSpPr>
            <p:nvPr/>
          </p:nvSpPr>
          <p:spPr bwMode="auto">
            <a:xfrm>
              <a:off x="2024" y="3328"/>
              <a:ext cx="22" cy="41"/>
            </a:xfrm>
            <a:custGeom>
              <a:avLst/>
              <a:gdLst>
                <a:gd name="T0" fmla="*/ 0 w 22"/>
                <a:gd name="T1" fmla="*/ 36 h 41"/>
                <a:gd name="T2" fmla="*/ 20 w 22"/>
                <a:gd name="T3" fmla="*/ 0 h 41"/>
                <a:gd name="T4" fmla="*/ 22 w 22"/>
                <a:gd name="T5" fmla="*/ 0 h 41"/>
                <a:gd name="T6" fmla="*/ 22 w 22"/>
                <a:gd name="T7" fmla="*/ 0 h 41"/>
                <a:gd name="T8" fmla="*/ 22 w 22"/>
                <a:gd name="T9" fmla="*/ 2 h 41"/>
                <a:gd name="T10" fmla="*/ 22 w 22"/>
                <a:gd name="T11" fmla="*/ 2 h 41"/>
                <a:gd name="T12" fmla="*/ 22 w 22"/>
                <a:gd name="T13" fmla="*/ 2 h 41"/>
                <a:gd name="T14" fmla="*/ 22 w 22"/>
                <a:gd name="T15" fmla="*/ 2 h 41"/>
                <a:gd name="T16" fmla="*/ 22 w 22"/>
                <a:gd name="T17" fmla="*/ 3 h 41"/>
                <a:gd name="T18" fmla="*/ 22 w 22"/>
                <a:gd name="T19" fmla="*/ 3 h 41"/>
                <a:gd name="T20" fmla="*/ 0 w 22"/>
                <a:gd name="T21" fmla="*/ 41 h 41"/>
                <a:gd name="T22" fmla="*/ 0 w 22"/>
                <a:gd name="T23" fmla="*/ 40 h 41"/>
                <a:gd name="T24" fmla="*/ 0 w 22"/>
                <a:gd name="T25" fmla="*/ 40 h 41"/>
                <a:gd name="T26" fmla="*/ 0 w 22"/>
                <a:gd name="T27" fmla="*/ 40 h 41"/>
                <a:gd name="T28" fmla="*/ 0 w 22"/>
                <a:gd name="T29" fmla="*/ 38 h 41"/>
                <a:gd name="T30" fmla="*/ 0 w 22"/>
                <a:gd name="T31" fmla="*/ 38 h 41"/>
                <a:gd name="T32" fmla="*/ 0 w 22"/>
                <a:gd name="T33" fmla="*/ 38 h 41"/>
                <a:gd name="T34" fmla="*/ 0 w 22"/>
                <a:gd name="T35" fmla="*/ 36 h 41"/>
                <a:gd name="T36" fmla="*/ 0 w 22"/>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1"/>
                <a:gd name="T59" fmla="*/ 22 w 22"/>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1">
                  <a:moveTo>
                    <a:pt x="0" y="36"/>
                  </a:moveTo>
                  <a:lnTo>
                    <a:pt x="20" y="0"/>
                  </a:lnTo>
                  <a:lnTo>
                    <a:pt x="22" y="0"/>
                  </a:lnTo>
                  <a:lnTo>
                    <a:pt x="22" y="2"/>
                  </a:lnTo>
                  <a:lnTo>
                    <a:pt x="22" y="3"/>
                  </a:lnTo>
                  <a:lnTo>
                    <a:pt x="0" y="41"/>
                  </a:lnTo>
                  <a:lnTo>
                    <a:pt x="0" y="40"/>
                  </a:lnTo>
                  <a:lnTo>
                    <a:pt x="0" y="38"/>
                  </a:lnTo>
                  <a:lnTo>
                    <a:pt x="0" y="36"/>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1" name="Freeform 638"/>
            <p:cNvSpPr>
              <a:spLocks/>
            </p:cNvSpPr>
            <p:nvPr/>
          </p:nvSpPr>
          <p:spPr bwMode="auto">
            <a:xfrm>
              <a:off x="2024" y="3330"/>
              <a:ext cx="24" cy="41"/>
            </a:xfrm>
            <a:custGeom>
              <a:avLst/>
              <a:gdLst>
                <a:gd name="T0" fmla="*/ 0 w 24"/>
                <a:gd name="T1" fmla="*/ 36 h 41"/>
                <a:gd name="T2" fmla="*/ 22 w 24"/>
                <a:gd name="T3" fmla="*/ 0 h 41"/>
                <a:gd name="T4" fmla="*/ 22 w 24"/>
                <a:gd name="T5" fmla="*/ 0 h 41"/>
                <a:gd name="T6" fmla="*/ 22 w 24"/>
                <a:gd name="T7" fmla="*/ 0 h 41"/>
                <a:gd name="T8" fmla="*/ 22 w 24"/>
                <a:gd name="T9" fmla="*/ 1 h 41"/>
                <a:gd name="T10" fmla="*/ 22 w 24"/>
                <a:gd name="T11" fmla="*/ 1 h 41"/>
                <a:gd name="T12" fmla="*/ 22 w 24"/>
                <a:gd name="T13" fmla="*/ 1 h 41"/>
                <a:gd name="T14" fmla="*/ 24 w 24"/>
                <a:gd name="T15" fmla="*/ 1 h 41"/>
                <a:gd name="T16" fmla="*/ 24 w 24"/>
                <a:gd name="T17" fmla="*/ 3 h 41"/>
                <a:gd name="T18" fmla="*/ 24 w 24"/>
                <a:gd name="T19" fmla="*/ 3 h 41"/>
                <a:gd name="T20" fmla="*/ 0 w 24"/>
                <a:gd name="T21" fmla="*/ 41 h 41"/>
                <a:gd name="T22" fmla="*/ 0 w 24"/>
                <a:gd name="T23" fmla="*/ 41 h 41"/>
                <a:gd name="T24" fmla="*/ 0 w 24"/>
                <a:gd name="T25" fmla="*/ 39 h 41"/>
                <a:gd name="T26" fmla="*/ 0 w 24"/>
                <a:gd name="T27" fmla="*/ 39 h 41"/>
                <a:gd name="T28" fmla="*/ 0 w 24"/>
                <a:gd name="T29" fmla="*/ 39 h 41"/>
                <a:gd name="T30" fmla="*/ 0 w 24"/>
                <a:gd name="T31" fmla="*/ 38 h 41"/>
                <a:gd name="T32" fmla="*/ 0 w 24"/>
                <a:gd name="T33" fmla="*/ 38 h 41"/>
                <a:gd name="T34" fmla="*/ 0 w 24"/>
                <a:gd name="T35" fmla="*/ 38 h 41"/>
                <a:gd name="T36" fmla="*/ 0 w 24"/>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1"/>
                <a:gd name="T59" fmla="*/ 24 w 24"/>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1">
                  <a:moveTo>
                    <a:pt x="0" y="36"/>
                  </a:moveTo>
                  <a:lnTo>
                    <a:pt x="22" y="0"/>
                  </a:lnTo>
                  <a:lnTo>
                    <a:pt x="22" y="1"/>
                  </a:lnTo>
                  <a:lnTo>
                    <a:pt x="24" y="1"/>
                  </a:lnTo>
                  <a:lnTo>
                    <a:pt x="24" y="3"/>
                  </a:lnTo>
                  <a:lnTo>
                    <a:pt x="0" y="41"/>
                  </a:lnTo>
                  <a:lnTo>
                    <a:pt x="0" y="39"/>
                  </a:lnTo>
                  <a:lnTo>
                    <a:pt x="0" y="38"/>
                  </a:lnTo>
                  <a:lnTo>
                    <a:pt x="0" y="36"/>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2" name="Freeform 639"/>
            <p:cNvSpPr>
              <a:spLocks/>
            </p:cNvSpPr>
            <p:nvPr/>
          </p:nvSpPr>
          <p:spPr bwMode="auto">
            <a:xfrm>
              <a:off x="2024" y="3331"/>
              <a:ext cx="24" cy="42"/>
            </a:xfrm>
            <a:custGeom>
              <a:avLst/>
              <a:gdLst>
                <a:gd name="T0" fmla="*/ 0 w 24"/>
                <a:gd name="T1" fmla="*/ 38 h 42"/>
                <a:gd name="T2" fmla="*/ 22 w 24"/>
                <a:gd name="T3" fmla="*/ 0 h 42"/>
                <a:gd name="T4" fmla="*/ 22 w 24"/>
                <a:gd name="T5" fmla="*/ 0 h 42"/>
                <a:gd name="T6" fmla="*/ 24 w 24"/>
                <a:gd name="T7" fmla="*/ 0 h 42"/>
                <a:gd name="T8" fmla="*/ 24 w 24"/>
                <a:gd name="T9" fmla="*/ 2 h 42"/>
                <a:gd name="T10" fmla="*/ 24 w 24"/>
                <a:gd name="T11" fmla="*/ 2 h 42"/>
                <a:gd name="T12" fmla="*/ 24 w 24"/>
                <a:gd name="T13" fmla="*/ 2 h 42"/>
                <a:gd name="T14" fmla="*/ 24 w 24"/>
                <a:gd name="T15" fmla="*/ 2 h 42"/>
                <a:gd name="T16" fmla="*/ 24 w 24"/>
                <a:gd name="T17" fmla="*/ 4 h 42"/>
                <a:gd name="T18" fmla="*/ 24 w 24"/>
                <a:gd name="T19" fmla="*/ 4 h 42"/>
                <a:gd name="T20" fmla="*/ 2 w 24"/>
                <a:gd name="T21" fmla="*/ 42 h 42"/>
                <a:gd name="T22" fmla="*/ 2 w 24"/>
                <a:gd name="T23" fmla="*/ 42 h 42"/>
                <a:gd name="T24" fmla="*/ 2 w 24"/>
                <a:gd name="T25" fmla="*/ 42 h 42"/>
                <a:gd name="T26" fmla="*/ 0 w 24"/>
                <a:gd name="T27" fmla="*/ 40 h 42"/>
                <a:gd name="T28" fmla="*/ 0 w 24"/>
                <a:gd name="T29" fmla="*/ 40 h 42"/>
                <a:gd name="T30" fmla="*/ 0 w 24"/>
                <a:gd name="T31" fmla="*/ 40 h 42"/>
                <a:gd name="T32" fmla="*/ 0 w 24"/>
                <a:gd name="T33" fmla="*/ 38 h 42"/>
                <a:gd name="T34" fmla="*/ 0 w 24"/>
                <a:gd name="T35" fmla="*/ 38 h 42"/>
                <a:gd name="T36" fmla="*/ 0 w 24"/>
                <a:gd name="T37" fmla="*/ 38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2"/>
                <a:gd name="T59" fmla="*/ 24 w 2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2">
                  <a:moveTo>
                    <a:pt x="0" y="38"/>
                  </a:moveTo>
                  <a:lnTo>
                    <a:pt x="22" y="0"/>
                  </a:lnTo>
                  <a:lnTo>
                    <a:pt x="24" y="0"/>
                  </a:lnTo>
                  <a:lnTo>
                    <a:pt x="24" y="2"/>
                  </a:lnTo>
                  <a:lnTo>
                    <a:pt x="24" y="4"/>
                  </a:lnTo>
                  <a:lnTo>
                    <a:pt x="2" y="42"/>
                  </a:lnTo>
                  <a:lnTo>
                    <a:pt x="0" y="40"/>
                  </a:lnTo>
                  <a:lnTo>
                    <a:pt x="0" y="38"/>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3" name="Freeform 640"/>
            <p:cNvSpPr>
              <a:spLocks/>
            </p:cNvSpPr>
            <p:nvPr/>
          </p:nvSpPr>
          <p:spPr bwMode="auto">
            <a:xfrm>
              <a:off x="2024" y="3333"/>
              <a:ext cx="25" cy="41"/>
            </a:xfrm>
            <a:custGeom>
              <a:avLst/>
              <a:gdLst>
                <a:gd name="T0" fmla="*/ 0 w 25"/>
                <a:gd name="T1" fmla="*/ 38 h 41"/>
                <a:gd name="T2" fmla="*/ 24 w 25"/>
                <a:gd name="T3" fmla="*/ 0 h 41"/>
                <a:gd name="T4" fmla="*/ 24 w 25"/>
                <a:gd name="T5" fmla="*/ 0 h 41"/>
                <a:gd name="T6" fmla="*/ 24 w 25"/>
                <a:gd name="T7" fmla="*/ 0 h 41"/>
                <a:gd name="T8" fmla="*/ 24 w 25"/>
                <a:gd name="T9" fmla="*/ 2 h 41"/>
                <a:gd name="T10" fmla="*/ 24 w 25"/>
                <a:gd name="T11" fmla="*/ 2 h 41"/>
                <a:gd name="T12" fmla="*/ 24 w 25"/>
                <a:gd name="T13" fmla="*/ 2 h 41"/>
                <a:gd name="T14" fmla="*/ 24 w 25"/>
                <a:gd name="T15" fmla="*/ 2 h 41"/>
                <a:gd name="T16" fmla="*/ 24 w 25"/>
                <a:gd name="T17" fmla="*/ 3 h 41"/>
                <a:gd name="T18" fmla="*/ 25 w 25"/>
                <a:gd name="T19" fmla="*/ 3 h 41"/>
                <a:gd name="T20" fmla="*/ 2 w 25"/>
                <a:gd name="T21" fmla="*/ 41 h 41"/>
                <a:gd name="T22" fmla="*/ 2 w 25"/>
                <a:gd name="T23" fmla="*/ 41 h 41"/>
                <a:gd name="T24" fmla="*/ 2 w 25"/>
                <a:gd name="T25" fmla="*/ 41 h 41"/>
                <a:gd name="T26" fmla="*/ 2 w 25"/>
                <a:gd name="T27" fmla="*/ 41 h 41"/>
                <a:gd name="T28" fmla="*/ 2 w 25"/>
                <a:gd name="T29" fmla="*/ 40 h 41"/>
                <a:gd name="T30" fmla="*/ 2 w 25"/>
                <a:gd name="T31" fmla="*/ 40 h 41"/>
                <a:gd name="T32" fmla="*/ 2 w 25"/>
                <a:gd name="T33" fmla="*/ 40 h 41"/>
                <a:gd name="T34" fmla="*/ 0 w 25"/>
                <a:gd name="T35" fmla="*/ 38 h 41"/>
                <a:gd name="T36" fmla="*/ 0 w 25"/>
                <a:gd name="T37" fmla="*/ 38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1"/>
                <a:gd name="T59" fmla="*/ 25 w 25"/>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1">
                  <a:moveTo>
                    <a:pt x="0" y="38"/>
                  </a:moveTo>
                  <a:lnTo>
                    <a:pt x="24" y="0"/>
                  </a:lnTo>
                  <a:lnTo>
                    <a:pt x="24" y="2"/>
                  </a:lnTo>
                  <a:lnTo>
                    <a:pt x="24" y="3"/>
                  </a:lnTo>
                  <a:lnTo>
                    <a:pt x="25" y="3"/>
                  </a:lnTo>
                  <a:lnTo>
                    <a:pt x="2" y="41"/>
                  </a:lnTo>
                  <a:lnTo>
                    <a:pt x="2" y="40"/>
                  </a:lnTo>
                  <a:lnTo>
                    <a:pt x="0" y="38"/>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4" name="Freeform 641"/>
            <p:cNvSpPr>
              <a:spLocks/>
            </p:cNvSpPr>
            <p:nvPr/>
          </p:nvSpPr>
          <p:spPr bwMode="auto">
            <a:xfrm>
              <a:off x="2026" y="3335"/>
              <a:ext cx="23" cy="43"/>
            </a:xfrm>
            <a:custGeom>
              <a:avLst/>
              <a:gdLst>
                <a:gd name="T0" fmla="*/ 0 w 23"/>
                <a:gd name="T1" fmla="*/ 38 h 43"/>
                <a:gd name="T2" fmla="*/ 22 w 23"/>
                <a:gd name="T3" fmla="*/ 0 h 43"/>
                <a:gd name="T4" fmla="*/ 22 w 23"/>
                <a:gd name="T5" fmla="*/ 0 h 43"/>
                <a:gd name="T6" fmla="*/ 22 w 23"/>
                <a:gd name="T7" fmla="*/ 0 h 43"/>
                <a:gd name="T8" fmla="*/ 22 w 23"/>
                <a:gd name="T9" fmla="*/ 1 h 43"/>
                <a:gd name="T10" fmla="*/ 23 w 23"/>
                <a:gd name="T11" fmla="*/ 1 h 43"/>
                <a:gd name="T12" fmla="*/ 23 w 23"/>
                <a:gd name="T13" fmla="*/ 1 h 43"/>
                <a:gd name="T14" fmla="*/ 23 w 23"/>
                <a:gd name="T15" fmla="*/ 1 h 43"/>
                <a:gd name="T16" fmla="*/ 23 w 23"/>
                <a:gd name="T17" fmla="*/ 3 h 43"/>
                <a:gd name="T18" fmla="*/ 23 w 23"/>
                <a:gd name="T19" fmla="*/ 3 h 43"/>
                <a:gd name="T20" fmla="*/ 0 w 23"/>
                <a:gd name="T21" fmla="*/ 43 h 43"/>
                <a:gd name="T22" fmla="*/ 0 w 23"/>
                <a:gd name="T23" fmla="*/ 41 h 43"/>
                <a:gd name="T24" fmla="*/ 0 w 23"/>
                <a:gd name="T25" fmla="*/ 41 h 43"/>
                <a:gd name="T26" fmla="*/ 0 w 23"/>
                <a:gd name="T27" fmla="*/ 41 h 43"/>
                <a:gd name="T28" fmla="*/ 0 w 23"/>
                <a:gd name="T29" fmla="*/ 39 h 43"/>
                <a:gd name="T30" fmla="*/ 0 w 23"/>
                <a:gd name="T31" fmla="*/ 39 h 43"/>
                <a:gd name="T32" fmla="*/ 0 w 23"/>
                <a:gd name="T33" fmla="*/ 39 h 43"/>
                <a:gd name="T34" fmla="*/ 0 w 23"/>
                <a:gd name="T35" fmla="*/ 39 h 43"/>
                <a:gd name="T36" fmla="*/ 0 w 23"/>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3"/>
                <a:gd name="T59" fmla="*/ 23 w 2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3">
                  <a:moveTo>
                    <a:pt x="0" y="38"/>
                  </a:moveTo>
                  <a:lnTo>
                    <a:pt x="22" y="0"/>
                  </a:lnTo>
                  <a:lnTo>
                    <a:pt x="22" y="1"/>
                  </a:lnTo>
                  <a:lnTo>
                    <a:pt x="23" y="1"/>
                  </a:lnTo>
                  <a:lnTo>
                    <a:pt x="23" y="3"/>
                  </a:lnTo>
                  <a:lnTo>
                    <a:pt x="0" y="43"/>
                  </a:lnTo>
                  <a:lnTo>
                    <a:pt x="0" y="41"/>
                  </a:lnTo>
                  <a:lnTo>
                    <a:pt x="0" y="39"/>
                  </a:lnTo>
                  <a:lnTo>
                    <a:pt x="0" y="38"/>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5" name="Freeform 642"/>
            <p:cNvSpPr>
              <a:spLocks/>
            </p:cNvSpPr>
            <p:nvPr/>
          </p:nvSpPr>
          <p:spPr bwMode="auto">
            <a:xfrm>
              <a:off x="2026" y="3336"/>
              <a:ext cx="23" cy="43"/>
            </a:xfrm>
            <a:custGeom>
              <a:avLst/>
              <a:gdLst>
                <a:gd name="T0" fmla="*/ 0 w 23"/>
                <a:gd name="T1" fmla="*/ 38 h 43"/>
                <a:gd name="T2" fmla="*/ 23 w 23"/>
                <a:gd name="T3" fmla="*/ 0 h 43"/>
                <a:gd name="T4" fmla="*/ 23 w 23"/>
                <a:gd name="T5" fmla="*/ 0 h 43"/>
                <a:gd name="T6" fmla="*/ 23 w 23"/>
                <a:gd name="T7" fmla="*/ 0 h 43"/>
                <a:gd name="T8" fmla="*/ 23 w 23"/>
                <a:gd name="T9" fmla="*/ 2 h 43"/>
                <a:gd name="T10" fmla="*/ 23 w 23"/>
                <a:gd name="T11" fmla="*/ 2 h 43"/>
                <a:gd name="T12" fmla="*/ 23 w 23"/>
                <a:gd name="T13" fmla="*/ 2 h 43"/>
                <a:gd name="T14" fmla="*/ 23 w 23"/>
                <a:gd name="T15" fmla="*/ 4 h 43"/>
                <a:gd name="T16" fmla="*/ 23 w 23"/>
                <a:gd name="T17" fmla="*/ 4 h 43"/>
                <a:gd name="T18" fmla="*/ 23 w 23"/>
                <a:gd name="T19" fmla="*/ 4 h 43"/>
                <a:gd name="T20" fmla="*/ 2 w 23"/>
                <a:gd name="T21" fmla="*/ 43 h 43"/>
                <a:gd name="T22" fmla="*/ 0 w 23"/>
                <a:gd name="T23" fmla="*/ 43 h 43"/>
                <a:gd name="T24" fmla="*/ 0 w 23"/>
                <a:gd name="T25" fmla="*/ 42 h 43"/>
                <a:gd name="T26" fmla="*/ 0 w 23"/>
                <a:gd name="T27" fmla="*/ 42 h 43"/>
                <a:gd name="T28" fmla="*/ 0 w 23"/>
                <a:gd name="T29" fmla="*/ 42 h 43"/>
                <a:gd name="T30" fmla="*/ 0 w 23"/>
                <a:gd name="T31" fmla="*/ 40 h 43"/>
                <a:gd name="T32" fmla="*/ 0 w 23"/>
                <a:gd name="T33" fmla="*/ 40 h 43"/>
                <a:gd name="T34" fmla="*/ 0 w 23"/>
                <a:gd name="T35" fmla="*/ 40 h 43"/>
                <a:gd name="T36" fmla="*/ 0 w 23"/>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3"/>
                <a:gd name="T59" fmla="*/ 23 w 2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3">
                  <a:moveTo>
                    <a:pt x="0" y="38"/>
                  </a:moveTo>
                  <a:lnTo>
                    <a:pt x="23" y="0"/>
                  </a:lnTo>
                  <a:lnTo>
                    <a:pt x="23" y="2"/>
                  </a:lnTo>
                  <a:lnTo>
                    <a:pt x="23" y="4"/>
                  </a:lnTo>
                  <a:lnTo>
                    <a:pt x="2" y="43"/>
                  </a:lnTo>
                  <a:lnTo>
                    <a:pt x="0" y="43"/>
                  </a:lnTo>
                  <a:lnTo>
                    <a:pt x="0" y="42"/>
                  </a:lnTo>
                  <a:lnTo>
                    <a:pt x="0" y="40"/>
                  </a:lnTo>
                  <a:lnTo>
                    <a:pt x="0" y="38"/>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6" name="Freeform 643"/>
            <p:cNvSpPr>
              <a:spLocks/>
            </p:cNvSpPr>
            <p:nvPr/>
          </p:nvSpPr>
          <p:spPr bwMode="auto">
            <a:xfrm>
              <a:off x="2026" y="3338"/>
              <a:ext cx="25" cy="43"/>
            </a:xfrm>
            <a:custGeom>
              <a:avLst/>
              <a:gdLst>
                <a:gd name="T0" fmla="*/ 0 w 25"/>
                <a:gd name="T1" fmla="*/ 40 h 43"/>
                <a:gd name="T2" fmla="*/ 23 w 25"/>
                <a:gd name="T3" fmla="*/ 0 h 43"/>
                <a:gd name="T4" fmla="*/ 23 w 25"/>
                <a:gd name="T5" fmla="*/ 0 h 43"/>
                <a:gd name="T6" fmla="*/ 23 w 25"/>
                <a:gd name="T7" fmla="*/ 2 h 43"/>
                <a:gd name="T8" fmla="*/ 23 w 25"/>
                <a:gd name="T9" fmla="*/ 2 h 43"/>
                <a:gd name="T10" fmla="*/ 23 w 25"/>
                <a:gd name="T11" fmla="*/ 2 h 43"/>
                <a:gd name="T12" fmla="*/ 23 w 25"/>
                <a:gd name="T13" fmla="*/ 2 h 43"/>
                <a:gd name="T14" fmla="*/ 25 w 25"/>
                <a:gd name="T15" fmla="*/ 3 h 43"/>
                <a:gd name="T16" fmla="*/ 25 w 25"/>
                <a:gd name="T17" fmla="*/ 3 h 43"/>
                <a:gd name="T18" fmla="*/ 25 w 25"/>
                <a:gd name="T19" fmla="*/ 3 h 43"/>
                <a:gd name="T20" fmla="*/ 2 w 25"/>
                <a:gd name="T21" fmla="*/ 43 h 43"/>
                <a:gd name="T22" fmla="*/ 2 w 25"/>
                <a:gd name="T23" fmla="*/ 43 h 43"/>
                <a:gd name="T24" fmla="*/ 2 w 25"/>
                <a:gd name="T25" fmla="*/ 43 h 43"/>
                <a:gd name="T26" fmla="*/ 2 w 25"/>
                <a:gd name="T27" fmla="*/ 41 h 43"/>
                <a:gd name="T28" fmla="*/ 2 w 25"/>
                <a:gd name="T29" fmla="*/ 41 h 43"/>
                <a:gd name="T30" fmla="*/ 0 w 25"/>
                <a:gd name="T31" fmla="*/ 41 h 43"/>
                <a:gd name="T32" fmla="*/ 0 w 25"/>
                <a:gd name="T33" fmla="*/ 40 h 43"/>
                <a:gd name="T34" fmla="*/ 0 w 25"/>
                <a:gd name="T35" fmla="*/ 40 h 43"/>
                <a:gd name="T36" fmla="*/ 0 w 25"/>
                <a:gd name="T37" fmla="*/ 4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3"/>
                <a:gd name="T59" fmla="*/ 25 w 2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3">
                  <a:moveTo>
                    <a:pt x="0" y="40"/>
                  </a:moveTo>
                  <a:lnTo>
                    <a:pt x="23" y="0"/>
                  </a:lnTo>
                  <a:lnTo>
                    <a:pt x="23" y="2"/>
                  </a:lnTo>
                  <a:lnTo>
                    <a:pt x="25" y="3"/>
                  </a:lnTo>
                  <a:lnTo>
                    <a:pt x="2" y="43"/>
                  </a:lnTo>
                  <a:lnTo>
                    <a:pt x="2" y="41"/>
                  </a:lnTo>
                  <a:lnTo>
                    <a:pt x="0" y="41"/>
                  </a:lnTo>
                  <a:lnTo>
                    <a:pt x="0" y="4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7" name="Freeform 644"/>
            <p:cNvSpPr>
              <a:spLocks/>
            </p:cNvSpPr>
            <p:nvPr/>
          </p:nvSpPr>
          <p:spPr bwMode="auto">
            <a:xfrm>
              <a:off x="2028" y="3340"/>
              <a:ext cx="23" cy="43"/>
            </a:xfrm>
            <a:custGeom>
              <a:avLst/>
              <a:gdLst>
                <a:gd name="T0" fmla="*/ 0 w 23"/>
                <a:gd name="T1" fmla="*/ 39 h 43"/>
                <a:gd name="T2" fmla="*/ 21 w 23"/>
                <a:gd name="T3" fmla="*/ 0 h 43"/>
                <a:gd name="T4" fmla="*/ 21 w 23"/>
                <a:gd name="T5" fmla="*/ 0 h 43"/>
                <a:gd name="T6" fmla="*/ 23 w 23"/>
                <a:gd name="T7" fmla="*/ 1 h 43"/>
                <a:gd name="T8" fmla="*/ 23 w 23"/>
                <a:gd name="T9" fmla="*/ 1 h 43"/>
                <a:gd name="T10" fmla="*/ 23 w 23"/>
                <a:gd name="T11" fmla="*/ 1 h 43"/>
                <a:gd name="T12" fmla="*/ 23 w 23"/>
                <a:gd name="T13" fmla="*/ 3 h 43"/>
                <a:gd name="T14" fmla="*/ 23 w 23"/>
                <a:gd name="T15" fmla="*/ 3 h 43"/>
                <a:gd name="T16" fmla="*/ 23 w 23"/>
                <a:gd name="T17" fmla="*/ 3 h 43"/>
                <a:gd name="T18" fmla="*/ 23 w 23"/>
                <a:gd name="T19" fmla="*/ 4 h 43"/>
                <a:gd name="T20" fmla="*/ 0 w 23"/>
                <a:gd name="T21" fmla="*/ 43 h 43"/>
                <a:gd name="T22" fmla="*/ 0 w 23"/>
                <a:gd name="T23" fmla="*/ 43 h 43"/>
                <a:gd name="T24" fmla="*/ 0 w 23"/>
                <a:gd name="T25" fmla="*/ 43 h 43"/>
                <a:gd name="T26" fmla="*/ 0 w 23"/>
                <a:gd name="T27" fmla="*/ 43 h 43"/>
                <a:gd name="T28" fmla="*/ 0 w 23"/>
                <a:gd name="T29" fmla="*/ 41 h 43"/>
                <a:gd name="T30" fmla="*/ 0 w 23"/>
                <a:gd name="T31" fmla="*/ 41 h 43"/>
                <a:gd name="T32" fmla="*/ 0 w 23"/>
                <a:gd name="T33" fmla="*/ 41 h 43"/>
                <a:gd name="T34" fmla="*/ 0 w 23"/>
                <a:gd name="T35" fmla="*/ 39 h 43"/>
                <a:gd name="T36" fmla="*/ 0 w 23"/>
                <a:gd name="T37" fmla="*/ 39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3"/>
                <a:gd name="T59" fmla="*/ 23 w 2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3">
                  <a:moveTo>
                    <a:pt x="0" y="39"/>
                  </a:moveTo>
                  <a:lnTo>
                    <a:pt x="21" y="0"/>
                  </a:lnTo>
                  <a:lnTo>
                    <a:pt x="23" y="1"/>
                  </a:lnTo>
                  <a:lnTo>
                    <a:pt x="23" y="3"/>
                  </a:lnTo>
                  <a:lnTo>
                    <a:pt x="23" y="4"/>
                  </a:lnTo>
                  <a:lnTo>
                    <a:pt x="0" y="43"/>
                  </a:lnTo>
                  <a:lnTo>
                    <a:pt x="0" y="41"/>
                  </a:lnTo>
                  <a:lnTo>
                    <a:pt x="0" y="3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8" name="Freeform 645"/>
            <p:cNvSpPr>
              <a:spLocks/>
            </p:cNvSpPr>
            <p:nvPr/>
          </p:nvSpPr>
          <p:spPr bwMode="auto">
            <a:xfrm>
              <a:off x="2028" y="3341"/>
              <a:ext cx="23" cy="45"/>
            </a:xfrm>
            <a:custGeom>
              <a:avLst/>
              <a:gdLst>
                <a:gd name="T0" fmla="*/ 0 w 23"/>
                <a:gd name="T1" fmla="*/ 40 h 45"/>
                <a:gd name="T2" fmla="*/ 23 w 23"/>
                <a:gd name="T3" fmla="*/ 0 h 45"/>
                <a:gd name="T4" fmla="*/ 23 w 23"/>
                <a:gd name="T5" fmla="*/ 2 h 45"/>
                <a:gd name="T6" fmla="*/ 23 w 23"/>
                <a:gd name="T7" fmla="*/ 2 h 45"/>
                <a:gd name="T8" fmla="*/ 23 w 23"/>
                <a:gd name="T9" fmla="*/ 2 h 45"/>
                <a:gd name="T10" fmla="*/ 23 w 23"/>
                <a:gd name="T11" fmla="*/ 3 h 45"/>
                <a:gd name="T12" fmla="*/ 23 w 23"/>
                <a:gd name="T13" fmla="*/ 3 h 45"/>
                <a:gd name="T14" fmla="*/ 23 w 23"/>
                <a:gd name="T15" fmla="*/ 3 h 45"/>
                <a:gd name="T16" fmla="*/ 23 w 23"/>
                <a:gd name="T17" fmla="*/ 5 h 45"/>
                <a:gd name="T18" fmla="*/ 23 w 23"/>
                <a:gd name="T19" fmla="*/ 5 h 45"/>
                <a:gd name="T20" fmla="*/ 0 w 23"/>
                <a:gd name="T21" fmla="*/ 45 h 45"/>
                <a:gd name="T22" fmla="*/ 0 w 23"/>
                <a:gd name="T23" fmla="*/ 43 h 45"/>
                <a:gd name="T24" fmla="*/ 0 w 23"/>
                <a:gd name="T25" fmla="*/ 43 h 45"/>
                <a:gd name="T26" fmla="*/ 0 w 23"/>
                <a:gd name="T27" fmla="*/ 43 h 45"/>
                <a:gd name="T28" fmla="*/ 0 w 23"/>
                <a:gd name="T29" fmla="*/ 42 h 45"/>
                <a:gd name="T30" fmla="*/ 0 w 23"/>
                <a:gd name="T31" fmla="*/ 42 h 45"/>
                <a:gd name="T32" fmla="*/ 0 w 23"/>
                <a:gd name="T33" fmla="*/ 42 h 45"/>
                <a:gd name="T34" fmla="*/ 0 w 23"/>
                <a:gd name="T35" fmla="*/ 42 h 45"/>
                <a:gd name="T36" fmla="*/ 0 w 23"/>
                <a:gd name="T37" fmla="*/ 4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5"/>
                <a:gd name="T59" fmla="*/ 23 w 23"/>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5">
                  <a:moveTo>
                    <a:pt x="0" y="40"/>
                  </a:moveTo>
                  <a:lnTo>
                    <a:pt x="23" y="0"/>
                  </a:lnTo>
                  <a:lnTo>
                    <a:pt x="23" y="2"/>
                  </a:lnTo>
                  <a:lnTo>
                    <a:pt x="23" y="3"/>
                  </a:lnTo>
                  <a:lnTo>
                    <a:pt x="23" y="5"/>
                  </a:lnTo>
                  <a:lnTo>
                    <a:pt x="0" y="45"/>
                  </a:lnTo>
                  <a:lnTo>
                    <a:pt x="0" y="43"/>
                  </a:lnTo>
                  <a:lnTo>
                    <a:pt x="0" y="42"/>
                  </a:lnTo>
                  <a:lnTo>
                    <a:pt x="0" y="4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59" name="Freeform 646"/>
            <p:cNvSpPr>
              <a:spLocks/>
            </p:cNvSpPr>
            <p:nvPr/>
          </p:nvSpPr>
          <p:spPr bwMode="auto">
            <a:xfrm>
              <a:off x="2028" y="3344"/>
              <a:ext cx="23" cy="44"/>
            </a:xfrm>
            <a:custGeom>
              <a:avLst/>
              <a:gdLst>
                <a:gd name="T0" fmla="*/ 0 w 23"/>
                <a:gd name="T1" fmla="*/ 39 h 44"/>
                <a:gd name="T2" fmla="*/ 23 w 23"/>
                <a:gd name="T3" fmla="*/ 0 h 44"/>
                <a:gd name="T4" fmla="*/ 23 w 23"/>
                <a:gd name="T5" fmla="*/ 0 h 44"/>
                <a:gd name="T6" fmla="*/ 23 w 23"/>
                <a:gd name="T7" fmla="*/ 0 h 44"/>
                <a:gd name="T8" fmla="*/ 23 w 23"/>
                <a:gd name="T9" fmla="*/ 0 h 44"/>
                <a:gd name="T10" fmla="*/ 23 w 23"/>
                <a:gd name="T11" fmla="*/ 2 h 44"/>
                <a:gd name="T12" fmla="*/ 23 w 23"/>
                <a:gd name="T13" fmla="*/ 2 h 44"/>
                <a:gd name="T14" fmla="*/ 23 w 23"/>
                <a:gd name="T15" fmla="*/ 2 h 44"/>
                <a:gd name="T16" fmla="*/ 23 w 23"/>
                <a:gd name="T17" fmla="*/ 4 h 44"/>
                <a:gd name="T18" fmla="*/ 23 w 23"/>
                <a:gd name="T19" fmla="*/ 4 h 44"/>
                <a:gd name="T20" fmla="*/ 23 w 23"/>
                <a:gd name="T21" fmla="*/ 4 h 44"/>
                <a:gd name="T22" fmla="*/ 23 w 23"/>
                <a:gd name="T23" fmla="*/ 4 h 44"/>
                <a:gd name="T24" fmla="*/ 23 w 23"/>
                <a:gd name="T25" fmla="*/ 4 h 44"/>
                <a:gd name="T26" fmla="*/ 23 w 23"/>
                <a:gd name="T27" fmla="*/ 4 h 44"/>
                <a:gd name="T28" fmla="*/ 23 w 23"/>
                <a:gd name="T29" fmla="*/ 4 h 44"/>
                <a:gd name="T30" fmla="*/ 23 w 23"/>
                <a:gd name="T31" fmla="*/ 4 h 44"/>
                <a:gd name="T32" fmla="*/ 23 w 23"/>
                <a:gd name="T33" fmla="*/ 4 h 44"/>
                <a:gd name="T34" fmla="*/ 23 w 23"/>
                <a:gd name="T35" fmla="*/ 4 h 44"/>
                <a:gd name="T36" fmla="*/ 1 w 23"/>
                <a:gd name="T37" fmla="*/ 44 h 44"/>
                <a:gd name="T38" fmla="*/ 1 w 23"/>
                <a:gd name="T39" fmla="*/ 44 h 44"/>
                <a:gd name="T40" fmla="*/ 1 w 23"/>
                <a:gd name="T41" fmla="*/ 42 h 44"/>
                <a:gd name="T42" fmla="*/ 1 w 23"/>
                <a:gd name="T43" fmla="*/ 42 h 44"/>
                <a:gd name="T44" fmla="*/ 0 w 23"/>
                <a:gd name="T45" fmla="*/ 42 h 44"/>
                <a:gd name="T46" fmla="*/ 0 w 23"/>
                <a:gd name="T47" fmla="*/ 40 h 44"/>
                <a:gd name="T48" fmla="*/ 0 w 23"/>
                <a:gd name="T49" fmla="*/ 40 h 44"/>
                <a:gd name="T50" fmla="*/ 0 w 23"/>
                <a:gd name="T51" fmla="*/ 40 h 44"/>
                <a:gd name="T52" fmla="*/ 0 w 23"/>
                <a:gd name="T53" fmla="*/ 39 h 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
                <a:gd name="T82" fmla="*/ 0 h 44"/>
                <a:gd name="T83" fmla="*/ 23 w 23"/>
                <a:gd name="T84" fmla="*/ 44 h 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 h="44">
                  <a:moveTo>
                    <a:pt x="0" y="39"/>
                  </a:moveTo>
                  <a:lnTo>
                    <a:pt x="23" y="0"/>
                  </a:lnTo>
                  <a:lnTo>
                    <a:pt x="23" y="2"/>
                  </a:lnTo>
                  <a:lnTo>
                    <a:pt x="23" y="4"/>
                  </a:lnTo>
                  <a:lnTo>
                    <a:pt x="1" y="44"/>
                  </a:lnTo>
                  <a:lnTo>
                    <a:pt x="1" y="42"/>
                  </a:lnTo>
                  <a:lnTo>
                    <a:pt x="0" y="42"/>
                  </a:lnTo>
                  <a:lnTo>
                    <a:pt x="0" y="40"/>
                  </a:lnTo>
                  <a:lnTo>
                    <a:pt x="0" y="39"/>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0" name="Freeform 647"/>
            <p:cNvSpPr>
              <a:spLocks/>
            </p:cNvSpPr>
            <p:nvPr/>
          </p:nvSpPr>
          <p:spPr bwMode="auto">
            <a:xfrm>
              <a:off x="2028" y="3346"/>
              <a:ext cx="25" cy="43"/>
            </a:xfrm>
            <a:custGeom>
              <a:avLst/>
              <a:gdLst>
                <a:gd name="T0" fmla="*/ 0 w 25"/>
                <a:gd name="T1" fmla="*/ 40 h 43"/>
                <a:gd name="T2" fmla="*/ 23 w 25"/>
                <a:gd name="T3" fmla="*/ 0 h 43"/>
                <a:gd name="T4" fmla="*/ 23 w 25"/>
                <a:gd name="T5" fmla="*/ 0 h 43"/>
                <a:gd name="T6" fmla="*/ 23 w 25"/>
                <a:gd name="T7" fmla="*/ 0 h 43"/>
                <a:gd name="T8" fmla="*/ 23 w 25"/>
                <a:gd name="T9" fmla="*/ 0 h 43"/>
                <a:gd name="T10" fmla="*/ 23 w 25"/>
                <a:gd name="T11" fmla="*/ 0 h 43"/>
                <a:gd name="T12" fmla="*/ 23 w 25"/>
                <a:gd name="T13" fmla="*/ 2 h 43"/>
                <a:gd name="T14" fmla="*/ 23 w 25"/>
                <a:gd name="T15" fmla="*/ 2 h 43"/>
                <a:gd name="T16" fmla="*/ 23 w 25"/>
                <a:gd name="T17" fmla="*/ 2 h 43"/>
                <a:gd name="T18" fmla="*/ 23 w 25"/>
                <a:gd name="T19" fmla="*/ 2 h 43"/>
                <a:gd name="T20" fmla="*/ 23 w 25"/>
                <a:gd name="T21" fmla="*/ 2 h 43"/>
                <a:gd name="T22" fmla="*/ 23 w 25"/>
                <a:gd name="T23" fmla="*/ 2 h 43"/>
                <a:gd name="T24" fmla="*/ 23 w 25"/>
                <a:gd name="T25" fmla="*/ 3 h 43"/>
                <a:gd name="T26" fmla="*/ 23 w 25"/>
                <a:gd name="T27" fmla="*/ 3 h 43"/>
                <a:gd name="T28" fmla="*/ 23 w 25"/>
                <a:gd name="T29" fmla="*/ 3 h 43"/>
                <a:gd name="T30" fmla="*/ 23 w 25"/>
                <a:gd name="T31" fmla="*/ 3 h 43"/>
                <a:gd name="T32" fmla="*/ 23 w 25"/>
                <a:gd name="T33" fmla="*/ 5 h 43"/>
                <a:gd name="T34" fmla="*/ 25 w 25"/>
                <a:gd name="T35" fmla="*/ 5 h 43"/>
                <a:gd name="T36" fmla="*/ 1 w 25"/>
                <a:gd name="T37" fmla="*/ 43 h 43"/>
                <a:gd name="T38" fmla="*/ 1 w 25"/>
                <a:gd name="T39" fmla="*/ 43 h 43"/>
                <a:gd name="T40" fmla="*/ 1 w 25"/>
                <a:gd name="T41" fmla="*/ 43 h 43"/>
                <a:gd name="T42" fmla="*/ 1 w 25"/>
                <a:gd name="T43" fmla="*/ 42 h 43"/>
                <a:gd name="T44" fmla="*/ 1 w 25"/>
                <a:gd name="T45" fmla="*/ 42 h 43"/>
                <a:gd name="T46" fmla="*/ 1 w 25"/>
                <a:gd name="T47" fmla="*/ 42 h 43"/>
                <a:gd name="T48" fmla="*/ 1 w 25"/>
                <a:gd name="T49" fmla="*/ 40 h 43"/>
                <a:gd name="T50" fmla="*/ 1 w 25"/>
                <a:gd name="T51" fmla="*/ 40 h 43"/>
                <a:gd name="T52" fmla="*/ 0 w 25"/>
                <a:gd name="T53" fmla="*/ 40 h 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43"/>
                <a:gd name="T83" fmla="*/ 25 w 25"/>
                <a:gd name="T84" fmla="*/ 43 h 4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43">
                  <a:moveTo>
                    <a:pt x="0" y="40"/>
                  </a:moveTo>
                  <a:lnTo>
                    <a:pt x="23" y="0"/>
                  </a:lnTo>
                  <a:lnTo>
                    <a:pt x="23" y="2"/>
                  </a:lnTo>
                  <a:lnTo>
                    <a:pt x="23" y="3"/>
                  </a:lnTo>
                  <a:lnTo>
                    <a:pt x="23" y="5"/>
                  </a:lnTo>
                  <a:lnTo>
                    <a:pt x="25" y="5"/>
                  </a:lnTo>
                  <a:lnTo>
                    <a:pt x="1" y="43"/>
                  </a:lnTo>
                  <a:lnTo>
                    <a:pt x="1" y="42"/>
                  </a:lnTo>
                  <a:lnTo>
                    <a:pt x="1" y="40"/>
                  </a:lnTo>
                  <a:lnTo>
                    <a:pt x="0" y="4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1" name="Freeform 648"/>
            <p:cNvSpPr>
              <a:spLocks/>
            </p:cNvSpPr>
            <p:nvPr/>
          </p:nvSpPr>
          <p:spPr bwMode="auto">
            <a:xfrm>
              <a:off x="2029" y="3348"/>
              <a:ext cx="24" cy="43"/>
            </a:xfrm>
            <a:custGeom>
              <a:avLst/>
              <a:gdLst>
                <a:gd name="T0" fmla="*/ 0 w 24"/>
                <a:gd name="T1" fmla="*/ 40 h 43"/>
                <a:gd name="T2" fmla="*/ 22 w 24"/>
                <a:gd name="T3" fmla="*/ 0 h 43"/>
                <a:gd name="T4" fmla="*/ 22 w 24"/>
                <a:gd name="T5" fmla="*/ 1 h 43"/>
                <a:gd name="T6" fmla="*/ 22 w 24"/>
                <a:gd name="T7" fmla="*/ 1 h 43"/>
                <a:gd name="T8" fmla="*/ 22 w 24"/>
                <a:gd name="T9" fmla="*/ 3 h 43"/>
                <a:gd name="T10" fmla="*/ 22 w 24"/>
                <a:gd name="T11" fmla="*/ 3 h 43"/>
                <a:gd name="T12" fmla="*/ 24 w 24"/>
                <a:gd name="T13" fmla="*/ 3 h 43"/>
                <a:gd name="T14" fmla="*/ 24 w 24"/>
                <a:gd name="T15" fmla="*/ 5 h 43"/>
                <a:gd name="T16" fmla="*/ 24 w 24"/>
                <a:gd name="T17" fmla="*/ 5 h 43"/>
                <a:gd name="T18" fmla="*/ 24 w 24"/>
                <a:gd name="T19" fmla="*/ 5 h 43"/>
                <a:gd name="T20" fmla="*/ 0 w 24"/>
                <a:gd name="T21" fmla="*/ 43 h 43"/>
                <a:gd name="T22" fmla="*/ 0 w 24"/>
                <a:gd name="T23" fmla="*/ 43 h 43"/>
                <a:gd name="T24" fmla="*/ 0 w 24"/>
                <a:gd name="T25" fmla="*/ 43 h 43"/>
                <a:gd name="T26" fmla="*/ 0 w 24"/>
                <a:gd name="T27" fmla="*/ 41 h 43"/>
                <a:gd name="T28" fmla="*/ 0 w 24"/>
                <a:gd name="T29" fmla="*/ 41 h 43"/>
                <a:gd name="T30" fmla="*/ 0 w 24"/>
                <a:gd name="T31" fmla="*/ 41 h 43"/>
                <a:gd name="T32" fmla="*/ 0 w 24"/>
                <a:gd name="T33" fmla="*/ 41 h 43"/>
                <a:gd name="T34" fmla="*/ 0 w 24"/>
                <a:gd name="T35" fmla="*/ 40 h 43"/>
                <a:gd name="T36" fmla="*/ 0 w 24"/>
                <a:gd name="T37" fmla="*/ 4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3"/>
                <a:gd name="T59" fmla="*/ 24 w 24"/>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3">
                  <a:moveTo>
                    <a:pt x="0" y="40"/>
                  </a:moveTo>
                  <a:lnTo>
                    <a:pt x="22" y="0"/>
                  </a:lnTo>
                  <a:lnTo>
                    <a:pt x="22" y="1"/>
                  </a:lnTo>
                  <a:lnTo>
                    <a:pt x="22" y="3"/>
                  </a:lnTo>
                  <a:lnTo>
                    <a:pt x="24" y="3"/>
                  </a:lnTo>
                  <a:lnTo>
                    <a:pt x="24" y="5"/>
                  </a:lnTo>
                  <a:lnTo>
                    <a:pt x="0" y="43"/>
                  </a:lnTo>
                  <a:lnTo>
                    <a:pt x="0" y="41"/>
                  </a:lnTo>
                  <a:lnTo>
                    <a:pt x="0" y="4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2" name="Freeform 649"/>
            <p:cNvSpPr>
              <a:spLocks/>
            </p:cNvSpPr>
            <p:nvPr/>
          </p:nvSpPr>
          <p:spPr bwMode="auto">
            <a:xfrm>
              <a:off x="2029" y="3351"/>
              <a:ext cx="24" cy="43"/>
            </a:xfrm>
            <a:custGeom>
              <a:avLst/>
              <a:gdLst>
                <a:gd name="T0" fmla="*/ 0 w 24"/>
                <a:gd name="T1" fmla="*/ 38 h 43"/>
                <a:gd name="T2" fmla="*/ 22 w 24"/>
                <a:gd name="T3" fmla="*/ 0 h 43"/>
                <a:gd name="T4" fmla="*/ 24 w 24"/>
                <a:gd name="T5" fmla="*/ 0 h 43"/>
                <a:gd name="T6" fmla="*/ 24 w 24"/>
                <a:gd name="T7" fmla="*/ 2 h 43"/>
                <a:gd name="T8" fmla="*/ 24 w 24"/>
                <a:gd name="T9" fmla="*/ 2 h 43"/>
                <a:gd name="T10" fmla="*/ 24 w 24"/>
                <a:gd name="T11" fmla="*/ 2 h 43"/>
                <a:gd name="T12" fmla="*/ 24 w 24"/>
                <a:gd name="T13" fmla="*/ 3 h 43"/>
                <a:gd name="T14" fmla="*/ 24 w 24"/>
                <a:gd name="T15" fmla="*/ 3 h 43"/>
                <a:gd name="T16" fmla="*/ 24 w 24"/>
                <a:gd name="T17" fmla="*/ 3 h 43"/>
                <a:gd name="T18" fmla="*/ 24 w 24"/>
                <a:gd name="T19" fmla="*/ 5 h 43"/>
                <a:gd name="T20" fmla="*/ 2 w 24"/>
                <a:gd name="T21" fmla="*/ 43 h 43"/>
                <a:gd name="T22" fmla="*/ 2 w 24"/>
                <a:gd name="T23" fmla="*/ 42 h 43"/>
                <a:gd name="T24" fmla="*/ 2 w 24"/>
                <a:gd name="T25" fmla="*/ 42 h 43"/>
                <a:gd name="T26" fmla="*/ 0 w 24"/>
                <a:gd name="T27" fmla="*/ 42 h 43"/>
                <a:gd name="T28" fmla="*/ 0 w 24"/>
                <a:gd name="T29" fmla="*/ 40 h 43"/>
                <a:gd name="T30" fmla="*/ 0 w 24"/>
                <a:gd name="T31" fmla="*/ 40 h 43"/>
                <a:gd name="T32" fmla="*/ 0 w 24"/>
                <a:gd name="T33" fmla="*/ 40 h 43"/>
                <a:gd name="T34" fmla="*/ 0 w 24"/>
                <a:gd name="T35" fmla="*/ 38 h 43"/>
                <a:gd name="T36" fmla="*/ 0 w 24"/>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3"/>
                <a:gd name="T59" fmla="*/ 24 w 24"/>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3">
                  <a:moveTo>
                    <a:pt x="0" y="38"/>
                  </a:moveTo>
                  <a:lnTo>
                    <a:pt x="22" y="0"/>
                  </a:lnTo>
                  <a:lnTo>
                    <a:pt x="24" y="0"/>
                  </a:lnTo>
                  <a:lnTo>
                    <a:pt x="24" y="2"/>
                  </a:lnTo>
                  <a:lnTo>
                    <a:pt x="24" y="3"/>
                  </a:lnTo>
                  <a:lnTo>
                    <a:pt x="24" y="5"/>
                  </a:lnTo>
                  <a:lnTo>
                    <a:pt x="2" y="43"/>
                  </a:lnTo>
                  <a:lnTo>
                    <a:pt x="2" y="42"/>
                  </a:lnTo>
                  <a:lnTo>
                    <a:pt x="0" y="42"/>
                  </a:lnTo>
                  <a:lnTo>
                    <a:pt x="0" y="40"/>
                  </a:lnTo>
                  <a:lnTo>
                    <a:pt x="0" y="38"/>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3" name="Freeform 650"/>
            <p:cNvSpPr>
              <a:spLocks/>
            </p:cNvSpPr>
            <p:nvPr/>
          </p:nvSpPr>
          <p:spPr bwMode="auto">
            <a:xfrm>
              <a:off x="2029" y="3353"/>
              <a:ext cx="24" cy="43"/>
            </a:xfrm>
            <a:custGeom>
              <a:avLst/>
              <a:gdLst>
                <a:gd name="T0" fmla="*/ 0 w 24"/>
                <a:gd name="T1" fmla="*/ 38 h 43"/>
                <a:gd name="T2" fmla="*/ 24 w 24"/>
                <a:gd name="T3" fmla="*/ 0 h 43"/>
                <a:gd name="T4" fmla="*/ 24 w 24"/>
                <a:gd name="T5" fmla="*/ 1 h 43"/>
                <a:gd name="T6" fmla="*/ 24 w 24"/>
                <a:gd name="T7" fmla="*/ 1 h 43"/>
                <a:gd name="T8" fmla="*/ 24 w 24"/>
                <a:gd name="T9" fmla="*/ 1 h 43"/>
                <a:gd name="T10" fmla="*/ 24 w 24"/>
                <a:gd name="T11" fmla="*/ 3 h 43"/>
                <a:gd name="T12" fmla="*/ 24 w 24"/>
                <a:gd name="T13" fmla="*/ 3 h 43"/>
                <a:gd name="T14" fmla="*/ 24 w 24"/>
                <a:gd name="T15" fmla="*/ 3 h 43"/>
                <a:gd name="T16" fmla="*/ 24 w 24"/>
                <a:gd name="T17" fmla="*/ 5 h 43"/>
                <a:gd name="T18" fmla="*/ 24 w 24"/>
                <a:gd name="T19" fmla="*/ 5 h 43"/>
                <a:gd name="T20" fmla="*/ 2 w 24"/>
                <a:gd name="T21" fmla="*/ 43 h 43"/>
                <a:gd name="T22" fmla="*/ 2 w 24"/>
                <a:gd name="T23" fmla="*/ 43 h 43"/>
                <a:gd name="T24" fmla="*/ 2 w 24"/>
                <a:gd name="T25" fmla="*/ 41 h 43"/>
                <a:gd name="T26" fmla="*/ 2 w 24"/>
                <a:gd name="T27" fmla="*/ 41 h 43"/>
                <a:gd name="T28" fmla="*/ 2 w 24"/>
                <a:gd name="T29" fmla="*/ 41 h 43"/>
                <a:gd name="T30" fmla="*/ 2 w 24"/>
                <a:gd name="T31" fmla="*/ 40 h 43"/>
                <a:gd name="T32" fmla="*/ 2 w 24"/>
                <a:gd name="T33" fmla="*/ 40 h 43"/>
                <a:gd name="T34" fmla="*/ 0 w 24"/>
                <a:gd name="T35" fmla="*/ 40 h 43"/>
                <a:gd name="T36" fmla="*/ 0 w 24"/>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3"/>
                <a:gd name="T59" fmla="*/ 24 w 24"/>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3">
                  <a:moveTo>
                    <a:pt x="0" y="38"/>
                  </a:moveTo>
                  <a:lnTo>
                    <a:pt x="24" y="0"/>
                  </a:lnTo>
                  <a:lnTo>
                    <a:pt x="24" y="1"/>
                  </a:lnTo>
                  <a:lnTo>
                    <a:pt x="24" y="3"/>
                  </a:lnTo>
                  <a:lnTo>
                    <a:pt x="24" y="5"/>
                  </a:lnTo>
                  <a:lnTo>
                    <a:pt x="2" y="43"/>
                  </a:lnTo>
                  <a:lnTo>
                    <a:pt x="2" y="41"/>
                  </a:lnTo>
                  <a:lnTo>
                    <a:pt x="2" y="40"/>
                  </a:lnTo>
                  <a:lnTo>
                    <a:pt x="0" y="40"/>
                  </a:lnTo>
                  <a:lnTo>
                    <a:pt x="0" y="3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4" name="Freeform 651"/>
            <p:cNvSpPr>
              <a:spLocks/>
            </p:cNvSpPr>
            <p:nvPr/>
          </p:nvSpPr>
          <p:spPr bwMode="auto">
            <a:xfrm>
              <a:off x="2031" y="3356"/>
              <a:ext cx="22" cy="42"/>
            </a:xfrm>
            <a:custGeom>
              <a:avLst/>
              <a:gdLst>
                <a:gd name="T0" fmla="*/ 0 w 22"/>
                <a:gd name="T1" fmla="*/ 38 h 42"/>
                <a:gd name="T2" fmla="*/ 22 w 22"/>
                <a:gd name="T3" fmla="*/ 0 h 42"/>
                <a:gd name="T4" fmla="*/ 22 w 22"/>
                <a:gd name="T5" fmla="*/ 0 h 42"/>
                <a:gd name="T6" fmla="*/ 22 w 22"/>
                <a:gd name="T7" fmla="*/ 0 h 42"/>
                <a:gd name="T8" fmla="*/ 22 w 22"/>
                <a:gd name="T9" fmla="*/ 2 h 42"/>
                <a:gd name="T10" fmla="*/ 22 w 22"/>
                <a:gd name="T11" fmla="*/ 2 h 42"/>
                <a:gd name="T12" fmla="*/ 22 w 22"/>
                <a:gd name="T13" fmla="*/ 3 h 42"/>
                <a:gd name="T14" fmla="*/ 22 w 22"/>
                <a:gd name="T15" fmla="*/ 3 h 42"/>
                <a:gd name="T16" fmla="*/ 22 w 22"/>
                <a:gd name="T17" fmla="*/ 3 h 42"/>
                <a:gd name="T18" fmla="*/ 22 w 22"/>
                <a:gd name="T19" fmla="*/ 5 h 42"/>
                <a:gd name="T20" fmla="*/ 0 w 22"/>
                <a:gd name="T21" fmla="*/ 42 h 42"/>
                <a:gd name="T22" fmla="*/ 0 w 22"/>
                <a:gd name="T23" fmla="*/ 42 h 42"/>
                <a:gd name="T24" fmla="*/ 0 w 22"/>
                <a:gd name="T25" fmla="*/ 40 h 42"/>
                <a:gd name="T26" fmla="*/ 0 w 22"/>
                <a:gd name="T27" fmla="*/ 40 h 42"/>
                <a:gd name="T28" fmla="*/ 0 w 22"/>
                <a:gd name="T29" fmla="*/ 40 h 42"/>
                <a:gd name="T30" fmla="*/ 0 w 22"/>
                <a:gd name="T31" fmla="*/ 40 h 42"/>
                <a:gd name="T32" fmla="*/ 0 w 22"/>
                <a:gd name="T33" fmla="*/ 38 h 42"/>
                <a:gd name="T34" fmla="*/ 0 w 22"/>
                <a:gd name="T35" fmla="*/ 38 h 42"/>
                <a:gd name="T36" fmla="*/ 0 w 22"/>
                <a:gd name="T37" fmla="*/ 38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0" y="38"/>
                  </a:moveTo>
                  <a:lnTo>
                    <a:pt x="22" y="0"/>
                  </a:lnTo>
                  <a:lnTo>
                    <a:pt x="22" y="2"/>
                  </a:lnTo>
                  <a:lnTo>
                    <a:pt x="22" y="3"/>
                  </a:lnTo>
                  <a:lnTo>
                    <a:pt x="22" y="5"/>
                  </a:lnTo>
                  <a:lnTo>
                    <a:pt x="0" y="42"/>
                  </a:lnTo>
                  <a:lnTo>
                    <a:pt x="0" y="40"/>
                  </a:lnTo>
                  <a:lnTo>
                    <a:pt x="0" y="3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5" name="Freeform 652"/>
            <p:cNvSpPr>
              <a:spLocks/>
            </p:cNvSpPr>
            <p:nvPr/>
          </p:nvSpPr>
          <p:spPr bwMode="auto">
            <a:xfrm>
              <a:off x="2031" y="3358"/>
              <a:ext cx="23" cy="41"/>
            </a:xfrm>
            <a:custGeom>
              <a:avLst/>
              <a:gdLst>
                <a:gd name="T0" fmla="*/ 0 w 23"/>
                <a:gd name="T1" fmla="*/ 38 h 41"/>
                <a:gd name="T2" fmla="*/ 22 w 23"/>
                <a:gd name="T3" fmla="*/ 0 h 41"/>
                <a:gd name="T4" fmla="*/ 22 w 23"/>
                <a:gd name="T5" fmla="*/ 1 h 41"/>
                <a:gd name="T6" fmla="*/ 22 w 23"/>
                <a:gd name="T7" fmla="*/ 1 h 41"/>
                <a:gd name="T8" fmla="*/ 22 w 23"/>
                <a:gd name="T9" fmla="*/ 1 h 41"/>
                <a:gd name="T10" fmla="*/ 22 w 23"/>
                <a:gd name="T11" fmla="*/ 3 h 41"/>
                <a:gd name="T12" fmla="*/ 22 w 23"/>
                <a:gd name="T13" fmla="*/ 3 h 41"/>
                <a:gd name="T14" fmla="*/ 22 w 23"/>
                <a:gd name="T15" fmla="*/ 3 h 41"/>
                <a:gd name="T16" fmla="*/ 22 w 23"/>
                <a:gd name="T17" fmla="*/ 5 h 41"/>
                <a:gd name="T18" fmla="*/ 23 w 23"/>
                <a:gd name="T19" fmla="*/ 5 h 41"/>
                <a:gd name="T20" fmla="*/ 2 w 23"/>
                <a:gd name="T21" fmla="*/ 41 h 41"/>
                <a:gd name="T22" fmla="*/ 0 w 23"/>
                <a:gd name="T23" fmla="*/ 41 h 41"/>
                <a:gd name="T24" fmla="*/ 0 w 23"/>
                <a:gd name="T25" fmla="*/ 41 h 41"/>
                <a:gd name="T26" fmla="*/ 0 w 23"/>
                <a:gd name="T27" fmla="*/ 40 h 41"/>
                <a:gd name="T28" fmla="*/ 0 w 23"/>
                <a:gd name="T29" fmla="*/ 40 h 41"/>
                <a:gd name="T30" fmla="*/ 0 w 23"/>
                <a:gd name="T31" fmla="*/ 40 h 41"/>
                <a:gd name="T32" fmla="*/ 0 w 23"/>
                <a:gd name="T33" fmla="*/ 38 h 41"/>
                <a:gd name="T34" fmla="*/ 0 w 23"/>
                <a:gd name="T35" fmla="*/ 38 h 41"/>
                <a:gd name="T36" fmla="*/ 0 w 23"/>
                <a:gd name="T37" fmla="*/ 38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1"/>
                <a:gd name="T59" fmla="*/ 23 w 23"/>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1">
                  <a:moveTo>
                    <a:pt x="0" y="38"/>
                  </a:moveTo>
                  <a:lnTo>
                    <a:pt x="22" y="0"/>
                  </a:lnTo>
                  <a:lnTo>
                    <a:pt x="22" y="1"/>
                  </a:lnTo>
                  <a:lnTo>
                    <a:pt x="22" y="3"/>
                  </a:lnTo>
                  <a:lnTo>
                    <a:pt x="22" y="5"/>
                  </a:lnTo>
                  <a:lnTo>
                    <a:pt x="23" y="5"/>
                  </a:lnTo>
                  <a:lnTo>
                    <a:pt x="2" y="41"/>
                  </a:lnTo>
                  <a:lnTo>
                    <a:pt x="0" y="41"/>
                  </a:lnTo>
                  <a:lnTo>
                    <a:pt x="0" y="40"/>
                  </a:lnTo>
                  <a:lnTo>
                    <a:pt x="0" y="3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6" name="Freeform 653"/>
            <p:cNvSpPr>
              <a:spLocks/>
            </p:cNvSpPr>
            <p:nvPr/>
          </p:nvSpPr>
          <p:spPr bwMode="auto">
            <a:xfrm>
              <a:off x="2031" y="3361"/>
              <a:ext cx="23" cy="41"/>
            </a:xfrm>
            <a:custGeom>
              <a:avLst/>
              <a:gdLst>
                <a:gd name="T0" fmla="*/ 0 w 23"/>
                <a:gd name="T1" fmla="*/ 37 h 41"/>
                <a:gd name="T2" fmla="*/ 22 w 23"/>
                <a:gd name="T3" fmla="*/ 0 h 41"/>
                <a:gd name="T4" fmla="*/ 22 w 23"/>
                <a:gd name="T5" fmla="*/ 0 h 41"/>
                <a:gd name="T6" fmla="*/ 22 w 23"/>
                <a:gd name="T7" fmla="*/ 0 h 41"/>
                <a:gd name="T8" fmla="*/ 22 w 23"/>
                <a:gd name="T9" fmla="*/ 2 h 41"/>
                <a:gd name="T10" fmla="*/ 23 w 23"/>
                <a:gd name="T11" fmla="*/ 2 h 41"/>
                <a:gd name="T12" fmla="*/ 23 w 23"/>
                <a:gd name="T13" fmla="*/ 2 h 41"/>
                <a:gd name="T14" fmla="*/ 23 w 23"/>
                <a:gd name="T15" fmla="*/ 3 h 41"/>
                <a:gd name="T16" fmla="*/ 23 w 23"/>
                <a:gd name="T17" fmla="*/ 3 h 41"/>
                <a:gd name="T18" fmla="*/ 23 w 23"/>
                <a:gd name="T19" fmla="*/ 3 h 41"/>
                <a:gd name="T20" fmla="*/ 2 w 23"/>
                <a:gd name="T21" fmla="*/ 41 h 41"/>
                <a:gd name="T22" fmla="*/ 2 w 23"/>
                <a:gd name="T23" fmla="*/ 40 h 41"/>
                <a:gd name="T24" fmla="*/ 2 w 23"/>
                <a:gd name="T25" fmla="*/ 40 h 41"/>
                <a:gd name="T26" fmla="*/ 2 w 23"/>
                <a:gd name="T27" fmla="*/ 40 h 41"/>
                <a:gd name="T28" fmla="*/ 2 w 23"/>
                <a:gd name="T29" fmla="*/ 38 h 41"/>
                <a:gd name="T30" fmla="*/ 0 w 23"/>
                <a:gd name="T31" fmla="*/ 38 h 41"/>
                <a:gd name="T32" fmla="*/ 0 w 23"/>
                <a:gd name="T33" fmla="*/ 38 h 41"/>
                <a:gd name="T34" fmla="*/ 0 w 23"/>
                <a:gd name="T35" fmla="*/ 37 h 41"/>
                <a:gd name="T36" fmla="*/ 0 w 23"/>
                <a:gd name="T37" fmla="*/ 37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1"/>
                <a:gd name="T59" fmla="*/ 23 w 23"/>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1">
                  <a:moveTo>
                    <a:pt x="0" y="37"/>
                  </a:moveTo>
                  <a:lnTo>
                    <a:pt x="22" y="0"/>
                  </a:lnTo>
                  <a:lnTo>
                    <a:pt x="22" y="2"/>
                  </a:lnTo>
                  <a:lnTo>
                    <a:pt x="23" y="2"/>
                  </a:lnTo>
                  <a:lnTo>
                    <a:pt x="23" y="3"/>
                  </a:lnTo>
                  <a:lnTo>
                    <a:pt x="2" y="41"/>
                  </a:lnTo>
                  <a:lnTo>
                    <a:pt x="2" y="40"/>
                  </a:lnTo>
                  <a:lnTo>
                    <a:pt x="2" y="38"/>
                  </a:lnTo>
                  <a:lnTo>
                    <a:pt x="0" y="38"/>
                  </a:lnTo>
                  <a:lnTo>
                    <a:pt x="0" y="37"/>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7" name="Freeform 654"/>
            <p:cNvSpPr>
              <a:spLocks/>
            </p:cNvSpPr>
            <p:nvPr/>
          </p:nvSpPr>
          <p:spPr bwMode="auto">
            <a:xfrm>
              <a:off x="2033" y="3363"/>
              <a:ext cx="21" cy="41"/>
            </a:xfrm>
            <a:custGeom>
              <a:avLst/>
              <a:gdLst>
                <a:gd name="T0" fmla="*/ 0 w 21"/>
                <a:gd name="T1" fmla="*/ 36 h 41"/>
                <a:gd name="T2" fmla="*/ 21 w 21"/>
                <a:gd name="T3" fmla="*/ 0 h 41"/>
                <a:gd name="T4" fmla="*/ 21 w 21"/>
                <a:gd name="T5" fmla="*/ 0 h 41"/>
                <a:gd name="T6" fmla="*/ 21 w 21"/>
                <a:gd name="T7" fmla="*/ 1 h 41"/>
                <a:gd name="T8" fmla="*/ 21 w 21"/>
                <a:gd name="T9" fmla="*/ 1 h 41"/>
                <a:gd name="T10" fmla="*/ 21 w 21"/>
                <a:gd name="T11" fmla="*/ 1 h 41"/>
                <a:gd name="T12" fmla="*/ 21 w 21"/>
                <a:gd name="T13" fmla="*/ 3 h 41"/>
                <a:gd name="T14" fmla="*/ 21 w 21"/>
                <a:gd name="T15" fmla="*/ 3 h 41"/>
                <a:gd name="T16" fmla="*/ 21 w 21"/>
                <a:gd name="T17" fmla="*/ 3 h 41"/>
                <a:gd name="T18" fmla="*/ 21 w 21"/>
                <a:gd name="T19" fmla="*/ 5 h 41"/>
                <a:gd name="T20" fmla="*/ 0 w 21"/>
                <a:gd name="T21" fmla="*/ 41 h 41"/>
                <a:gd name="T22" fmla="*/ 0 w 21"/>
                <a:gd name="T23" fmla="*/ 41 h 41"/>
                <a:gd name="T24" fmla="*/ 0 w 21"/>
                <a:gd name="T25" fmla="*/ 39 h 41"/>
                <a:gd name="T26" fmla="*/ 0 w 21"/>
                <a:gd name="T27" fmla="*/ 39 h 41"/>
                <a:gd name="T28" fmla="*/ 0 w 21"/>
                <a:gd name="T29" fmla="*/ 39 h 41"/>
                <a:gd name="T30" fmla="*/ 0 w 21"/>
                <a:gd name="T31" fmla="*/ 38 h 41"/>
                <a:gd name="T32" fmla="*/ 0 w 21"/>
                <a:gd name="T33" fmla="*/ 38 h 41"/>
                <a:gd name="T34" fmla="*/ 0 w 21"/>
                <a:gd name="T35" fmla="*/ 38 h 41"/>
                <a:gd name="T36" fmla="*/ 0 w 21"/>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41"/>
                <a:gd name="T59" fmla="*/ 21 w 21"/>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41">
                  <a:moveTo>
                    <a:pt x="0" y="36"/>
                  </a:moveTo>
                  <a:lnTo>
                    <a:pt x="21" y="0"/>
                  </a:lnTo>
                  <a:lnTo>
                    <a:pt x="21" y="1"/>
                  </a:lnTo>
                  <a:lnTo>
                    <a:pt x="21" y="3"/>
                  </a:lnTo>
                  <a:lnTo>
                    <a:pt x="21" y="5"/>
                  </a:lnTo>
                  <a:lnTo>
                    <a:pt x="0" y="41"/>
                  </a:lnTo>
                  <a:lnTo>
                    <a:pt x="0" y="39"/>
                  </a:lnTo>
                  <a:lnTo>
                    <a:pt x="0" y="38"/>
                  </a:lnTo>
                  <a:lnTo>
                    <a:pt x="0" y="3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8" name="Freeform 655"/>
            <p:cNvSpPr>
              <a:spLocks/>
            </p:cNvSpPr>
            <p:nvPr/>
          </p:nvSpPr>
          <p:spPr bwMode="auto">
            <a:xfrm>
              <a:off x="2033" y="3364"/>
              <a:ext cx="21" cy="42"/>
            </a:xfrm>
            <a:custGeom>
              <a:avLst/>
              <a:gdLst>
                <a:gd name="T0" fmla="*/ 0 w 21"/>
                <a:gd name="T1" fmla="*/ 38 h 42"/>
                <a:gd name="T2" fmla="*/ 21 w 21"/>
                <a:gd name="T3" fmla="*/ 0 h 42"/>
                <a:gd name="T4" fmla="*/ 21 w 21"/>
                <a:gd name="T5" fmla="*/ 2 h 42"/>
                <a:gd name="T6" fmla="*/ 21 w 21"/>
                <a:gd name="T7" fmla="*/ 2 h 42"/>
                <a:gd name="T8" fmla="*/ 21 w 21"/>
                <a:gd name="T9" fmla="*/ 2 h 42"/>
                <a:gd name="T10" fmla="*/ 21 w 21"/>
                <a:gd name="T11" fmla="*/ 4 h 42"/>
                <a:gd name="T12" fmla="*/ 21 w 21"/>
                <a:gd name="T13" fmla="*/ 4 h 42"/>
                <a:gd name="T14" fmla="*/ 21 w 21"/>
                <a:gd name="T15" fmla="*/ 4 h 42"/>
                <a:gd name="T16" fmla="*/ 21 w 21"/>
                <a:gd name="T17" fmla="*/ 5 h 42"/>
                <a:gd name="T18" fmla="*/ 21 w 21"/>
                <a:gd name="T19" fmla="*/ 5 h 42"/>
                <a:gd name="T20" fmla="*/ 0 w 21"/>
                <a:gd name="T21" fmla="*/ 42 h 42"/>
                <a:gd name="T22" fmla="*/ 0 w 21"/>
                <a:gd name="T23" fmla="*/ 42 h 42"/>
                <a:gd name="T24" fmla="*/ 0 w 21"/>
                <a:gd name="T25" fmla="*/ 40 h 42"/>
                <a:gd name="T26" fmla="*/ 0 w 21"/>
                <a:gd name="T27" fmla="*/ 40 h 42"/>
                <a:gd name="T28" fmla="*/ 0 w 21"/>
                <a:gd name="T29" fmla="*/ 40 h 42"/>
                <a:gd name="T30" fmla="*/ 0 w 21"/>
                <a:gd name="T31" fmla="*/ 40 h 42"/>
                <a:gd name="T32" fmla="*/ 0 w 21"/>
                <a:gd name="T33" fmla="*/ 38 h 42"/>
                <a:gd name="T34" fmla="*/ 0 w 21"/>
                <a:gd name="T35" fmla="*/ 38 h 42"/>
                <a:gd name="T36" fmla="*/ 0 w 21"/>
                <a:gd name="T37" fmla="*/ 38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42"/>
                <a:gd name="T59" fmla="*/ 21 w 21"/>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42">
                  <a:moveTo>
                    <a:pt x="0" y="38"/>
                  </a:moveTo>
                  <a:lnTo>
                    <a:pt x="21" y="0"/>
                  </a:lnTo>
                  <a:lnTo>
                    <a:pt x="21" y="2"/>
                  </a:lnTo>
                  <a:lnTo>
                    <a:pt x="21" y="4"/>
                  </a:lnTo>
                  <a:lnTo>
                    <a:pt x="21" y="5"/>
                  </a:lnTo>
                  <a:lnTo>
                    <a:pt x="0" y="42"/>
                  </a:lnTo>
                  <a:lnTo>
                    <a:pt x="0" y="40"/>
                  </a:lnTo>
                  <a:lnTo>
                    <a:pt x="0" y="38"/>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69" name="Freeform 656"/>
            <p:cNvSpPr>
              <a:spLocks/>
            </p:cNvSpPr>
            <p:nvPr/>
          </p:nvSpPr>
          <p:spPr bwMode="auto">
            <a:xfrm>
              <a:off x="2033" y="3368"/>
              <a:ext cx="23" cy="39"/>
            </a:xfrm>
            <a:custGeom>
              <a:avLst/>
              <a:gdLst>
                <a:gd name="T0" fmla="*/ 0 w 23"/>
                <a:gd name="T1" fmla="*/ 36 h 39"/>
                <a:gd name="T2" fmla="*/ 21 w 23"/>
                <a:gd name="T3" fmla="*/ 0 h 39"/>
                <a:gd name="T4" fmla="*/ 21 w 23"/>
                <a:gd name="T5" fmla="*/ 0 h 39"/>
                <a:gd name="T6" fmla="*/ 21 w 23"/>
                <a:gd name="T7" fmla="*/ 0 h 39"/>
                <a:gd name="T8" fmla="*/ 21 w 23"/>
                <a:gd name="T9" fmla="*/ 1 h 39"/>
                <a:gd name="T10" fmla="*/ 21 w 23"/>
                <a:gd name="T11" fmla="*/ 1 h 39"/>
                <a:gd name="T12" fmla="*/ 21 w 23"/>
                <a:gd name="T13" fmla="*/ 1 h 39"/>
                <a:gd name="T14" fmla="*/ 21 w 23"/>
                <a:gd name="T15" fmla="*/ 3 h 39"/>
                <a:gd name="T16" fmla="*/ 21 w 23"/>
                <a:gd name="T17" fmla="*/ 3 h 39"/>
                <a:gd name="T18" fmla="*/ 23 w 23"/>
                <a:gd name="T19" fmla="*/ 3 h 39"/>
                <a:gd name="T20" fmla="*/ 1 w 23"/>
                <a:gd name="T21" fmla="*/ 39 h 39"/>
                <a:gd name="T22" fmla="*/ 1 w 23"/>
                <a:gd name="T23" fmla="*/ 39 h 39"/>
                <a:gd name="T24" fmla="*/ 1 w 23"/>
                <a:gd name="T25" fmla="*/ 39 h 39"/>
                <a:gd name="T26" fmla="*/ 1 w 23"/>
                <a:gd name="T27" fmla="*/ 38 h 39"/>
                <a:gd name="T28" fmla="*/ 0 w 23"/>
                <a:gd name="T29" fmla="*/ 38 h 39"/>
                <a:gd name="T30" fmla="*/ 0 w 23"/>
                <a:gd name="T31" fmla="*/ 38 h 39"/>
                <a:gd name="T32" fmla="*/ 0 w 23"/>
                <a:gd name="T33" fmla="*/ 36 h 39"/>
                <a:gd name="T34" fmla="*/ 0 w 23"/>
                <a:gd name="T35" fmla="*/ 36 h 39"/>
                <a:gd name="T36" fmla="*/ 0 w 23"/>
                <a:gd name="T37" fmla="*/ 36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9"/>
                <a:gd name="T59" fmla="*/ 23 w 23"/>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9">
                  <a:moveTo>
                    <a:pt x="0" y="36"/>
                  </a:moveTo>
                  <a:lnTo>
                    <a:pt x="21" y="0"/>
                  </a:lnTo>
                  <a:lnTo>
                    <a:pt x="21" y="1"/>
                  </a:lnTo>
                  <a:lnTo>
                    <a:pt x="21" y="3"/>
                  </a:lnTo>
                  <a:lnTo>
                    <a:pt x="23" y="3"/>
                  </a:lnTo>
                  <a:lnTo>
                    <a:pt x="1" y="39"/>
                  </a:lnTo>
                  <a:lnTo>
                    <a:pt x="1" y="38"/>
                  </a:lnTo>
                  <a:lnTo>
                    <a:pt x="0" y="38"/>
                  </a:lnTo>
                  <a:lnTo>
                    <a:pt x="0" y="3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0" name="Freeform 657"/>
            <p:cNvSpPr>
              <a:spLocks/>
            </p:cNvSpPr>
            <p:nvPr/>
          </p:nvSpPr>
          <p:spPr bwMode="auto">
            <a:xfrm>
              <a:off x="2033" y="3369"/>
              <a:ext cx="23" cy="42"/>
            </a:xfrm>
            <a:custGeom>
              <a:avLst/>
              <a:gdLst>
                <a:gd name="T0" fmla="*/ 0 w 23"/>
                <a:gd name="T1" fmla="*/ 37 h 42"/>
                <a:gd name="T2" fmla="*/ 21 w 23"/>
                <a:gd name="T3" fmla="*/ 0 h 42"/>
                <a:gd name="T4" fmla="*/ 21 w 23"/>
                <a:gd name="T5" fmla="*/ 0 h 42"/>
                <a:gd name="T6" fmla="*/ 21 w 23"/>
                <a:gd name="T7" fmla="*/ 2 h 42"/>
                <a:gd name="T8" fmla="*/ 21 w 23"/>
                <a:gd name="T9" fmla="*/ 2 h 42"/>
                <a:gd name="T10" fmla="*/ 23 w 23"/>
                <a:gd name="T11" fmla="*/ 2 h 42"/>
                <a:gd name="T12" fmla="*/ 23 w 23"/>
                <a:gd name="T13" fmla="*/ 4 h 42"/>
                <a:gd name="T14" fmla="*/ 23 w 23"/>
                <a:gd name="T15" fmla="*/ 4 h 42"/>
                <a:gd name="T16" fmla="*/ 23 w 23"/>
                <a:gd name="T17" fmla="*/ 4 h 42"/>
                <a:gd name="T18" fmla="*/ 23 w 23"/>
                <a:gd name="T19" fmla="*/ 4 h 42"/>
                <a:gd name="T20" fmla="*/ 1 w 23"/>
                <a:gd name="T21" fmla="*/ 42 h 42"/>
                <a:gd name="T22" fmla="*/ 1 w 23"/>
                <a:gd name="T23" fmla="*/ 40 h 42"/>
                <a:gd name="T24" fmla="*/ 1 w 23"/>
                <a:gd name="T25" fmla="*/ 40 h 42"/>
                <a:gd name="T26" fmla="*/ 1 w 23"/>
                <a:gd name="T27" fmla="*/ 40 h 42"/>
                <a:gd name="T28" fmla="*/ 1 w 23"/>
                <a:gd name="T29" fmla="*/ 38 h 42"/>
                <a:gd name="T30" fmla="*/ 1 w 23"/>
                <a:gd name="T31" fmla="*/ 38 h 42"/>
                <a:gd name="T32" fmla="*/ 1 w 23"/>
                <a:gd name="T33" fmla="*/ 38 h 42"/>
                <a:gd name="T34" fmla="*/ 1 w 23"/>
                <a:gd name="T35" fmla="*/ 37 h 42"/>
                <a:gd name="T36" fmla="*/ 0 w 23"/>
                <a:gd name="T37" fmla="*/ 3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2"/>
                <a:gd name="T59" fmla="*/ 23 w 23"/>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2">
                  <a:moveTo>
                    <a:pt x="0" y="37"/>
                  </a:moveTo>
                  <a:lnTo>
                    <a:pt x="21" y="0"/>
                  </a:lnTo>
                  <a:lnTo>
                    <a:pt x="21" y="2"/>
                  </a:lnTo>
                  <a:lnTo>
                    <a:pt x="23" y="2"/>
                  </a:lnTo>
                  <a:lnTo>
                    <a:pt x="23" y="4"/>
                  </a:lnTo>
                  <a:lnTo>
                    <a:pt x="1" y="42"/>
                  </a:lnTo>
                  <a:lnTo>
                    <a:pt x="1" y="40"/>
                  </a:lnTo>
                  <a:lnTo>
                    <a:pt x="1" y="38"/>
                  </a:lnTo>
                  <a:lnTo>
                    <a:pt x="1" y="37"/>
                  </a:lnTo>
                  <a:lnTo>
                    <a:pt x="0" y="37"/>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1" name="Freeform 658"/>
            <p:cNvSpPr>
              <a:spLocks/>
            </p:cNvSpPr>
            <p:nvPr/>
          </p:nvSpPr>
          <p:spPr bwMode="auto">
            <a:xfrm>
              <a:off x="2034" y="3371"/>
              <a:ext cx="22" cy="41"/>
            </a:xfrm>
            <a:custGeom>
              <a:avLst/>
              <a:gdLst>
                <a:gd name="T0" fmla="*/ 0 w 22"/>
                <a:gd name="T1" fmla="*/ 36 h 41"/>
                <a:gd name="T2" fmla="*/ 22 w 22"/>
                <a:gd name="T3" fmla="*/ 0 h 41"/>
                <a:gd name="T4" fmla="*/ 22 w 22"/>
                <a:gd name="T5" fmla="*/ 2 h 41"/>
                <a:gd name="T6" fmla="*/ 22 w 22"/>
                <a:gd name="T7" fmla="*/ 2 h 41"/>
                <a:gd name="T8" fmla="*/ 22 w 22"/>
                <a:gd name="T9" fmla="*/ 2 h 41"/>
                <a:gd name="T10" fmla="*/ 22 w 22"/>
                <a:gd name="T11" fmla="*/ 2 h 41"/>
                <a:gd name="T12" fmla="*/ 22 w 22"/>
                <a:gd name="T13" fmla="*/ 3 h 41"/>
                <a:gd name="T14" fmla="*/ 22 w 22"/>
                <a:gd name="T15" fmla="*/ 3 h 41"/>
                <a:gd name="T16" fmla="*/ 22 w 22"/>
                <a:gd name="T17" fmla="*/ 3 h 41"/>
                <a:gd name="T18" fmla="*/ 22 w 22"/>
                <a:gd name="T19" fmla="*/ 5 h 41"/>
                <a:gd name="T20" fmla="*/ 0 w 22"/>
                <a:gd name="T21" fmla="*/ 41 h 41"/>
                <a:gd name="T22" fmla="*/ 0 w 22"/>
                <a:gd name="T23" fmla="*/ 41 h 41"/>
                <a:gd name="T24" fmla="*/ 0 w 22"/>
                <a:gd name="T25" fmla="*/ 40 h 41"/>
                <a:gd name="T26" fmla="*/ 0 w 22"/>
                <a:gd name="T27" fmla="*/ 40 h 41"/>
                <a:gd name="T28" fmla="*/ 0 w 22"/>
                <a:gd name="T29" fmla="*/ 40 h 41"/>
                <a:gd name="T30" fmla="*/ 0 w 22"/>
                <a:gd name="T31" fmla="*/ 38 h 41"/>
                <a:gd name="T32" fmla="*/ 0 w 22"/>
                <a:gd name="T33" fmla="*/ 38 h 41"/>
                <a:gd name="T34" fmla="*/ 0 w 22"/>
                <a:gd name="T35" fmla="*/ 38 h 41"/>
                <a:gd name="T36" fmla="*/ 0 w 22"/>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1"/>
                <a:gd name="T59" fmla="*/ 22 w 22"/>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1">
                  <a:moveTo>
                    <a:pt x="0" y="36"/>
                  </a:moveTo>
                  <a:lnTo>
                    <a:pt x="22" y="0"/>
                  </a:lnTo>
                  <a:lnTo>
                    <a:pt x="22" y="2"/>
                  </a:lnTo>
                  <a:lnTo>
                    <a:pt x="22" y="3"/>
                  </a:lnTo>
                  <a:lnTo>
                    <a:pt x="22" y="5"/>
                  </a:lnTo>
                  <a:lnTo>
                    <a:pt x="0" y="41"/>
                  </a:lnTo>
                  <a:lnTo>
                    <a:pt x="0" y="40"/>
                  </a:lnTo>
                  <a:lnTo>
                    <a:pt x="0" y="38"/>
                  </a:lnTo>
                  <a:lnTo>
                    <a:pt x="0" y="36"/>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2" name="Freeform 659"/>
            <p:cNvSpPr>
              <a:spLocks/>
            </p:cNvSpPr>
            <p:nvPr/>
          </p:nvSpPr>
          <p:spPr bwMode="auto">
            <a:xfrm>
              <a:off x="2034" y="3373"/>
              <a:ext cx="22" cy="41"/>
            </a:xfrm>
            <a:custGeom>
              <a:avLst/>
              <a:gdLst>
                <a:gd name="T0" fmla="*/ 0 w 22"/>
                <a:gd name="T1" fmla="*/ 38 h 41"/>
                <a:gd name="T2" fmla="*/ 22 w 22"/>
                <a:gd name="T3" fmla="*/ 0 h 41"/>
                <a:gd name="T4" fmla="*/ 22 w 22"/>
                <a:gd name="T5" fmla="*/ 1 h 41"/>
                <a:gd name="T6" fmla="*/ 22 w 22"/>
                <a:gd name="T7" fmla="*/ 1 h 41"/>
                <a:gd name="T8" fmla="*/ 22 w 22"/>
                <a:gd name="T9" fmla="*/ 1 h 41"/>
                <a:gd name="T10" fmla="*/ 22 w 22"/>
                <a:gd name="T11" fmla="*/ 3 h 41"/>
                <a:gd name="T12" fmla="*/ 22 w 22"/>
                <a:gd name="T13" fmla="*/ 3 h 41"/>
                <a:gd name="T14" fmla="*/ 22 w 22"/>
                <a:gd name="T15" fmla="*/ 3 h 41"/>
                <a:gd name="T16" fmla="*/ 22 w 22"/>
                <a:gd name="T17" fmla="*/ 5 h 41"/>
                <a:gd name="T18" fmla="*/ 22 w 22"/>
                <a:gd name="T19" fmla="*/ 5 h 41"/>
                <a:gd name="T20" fmla="*/ 2 w 22"/>
                <a:gd name="T21" fmla="*/ 41 h 41"/>
                <a:gd name="T22" fmla="*/ 2 w 22"/>
                <a:gd name="T23" fmla="*/ 41 h 41"/>
                <a:gd name="T24" fmla="*/ 0 w 22"/>
                <a:gd name="T25" fmla="*/ 39 h 41"/>
                <a:gd name="T26" fmla="*/ 0 w 22"/>
                <a:gd name="T27" fmla="*/ 39 h 41"/>
                <a:gd name="T28" fmla="*/ 0 w 22"/>
                <a:gd name="T29" fmla="*/ 39 h 41"/>
                <a:gd name="T30" fmla="*/ 0 w 22"/>
                <a:gd name="T31" fmla="*/ 39 h 41"/>
                <a:gd name="T32" fmla="*/ 0 w 22"/>
                <a:gd name="T33" fmla="*/ 38 h 41"/>
                <a:gd name="T34" fmla="*/ 0 w 22"/>
                <a:gd name="T35" fmla="*/ 38 h 41"/>
                <a:gd name="T36" fmla="*/ 0 w 22"/>
                <a:gd name="T37" fmla="*/ 38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1"/>
                <a:gd name="T59" fmla="*/ 22 w 22"/>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1">
                  <a:moveTo>
                    <a:pt x="0" y="38"/>
                  </a:moveTo>
                  <a:lnTo>
                    <a:pt x="22" y="0"/>
                  </a:lnTo>
                  <a:lnTo>
                    <a:pt x="22" y="1"/>
                  </a:lnTo>
                  <a:lnTo>
                    <a:pt x="22" y="3"/>
                  </a:lnTo>
                  <a:lnTo>
                    <a:pt x="22" y="5"/>
                  </a:lnTo>
                  <a:lnTo>
                    <a:pt x="2" y="41"/>
                  </a:lnTo>
                  <a:lnTo>
                    <a:pt x="0" y="39"/>
                  </a:lnTo>
                  <a:lnTo>
                    <a:pt x="0" y="38"/>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3" name="Freeform 660"/>
            <p:cNvSpPr>
              <a:spLocks/>
            </p:cNvSpPr>
            <p:nvPr/>
          </p:nvSpPr>
          <p:spPr bwMode="auto">
            <a:xfrm>
              <a:off x="2034" y="3376"/>
              <a:ext cx="24" cy="40"/>
            </a:xfrm>
            <a:custGeom>
              <a:avLst/>
              <a:gdLst>
                <a:gd name="T0" fmla="*/ 0 w 24"/>
                <a:gd name="T1" fmla="*/ 36 h 40"/>
                <a:gd name="T2" fmla="*/ 22 w 24"/>
                <a:gd name="T3" fmla="*/ 0 h 40"/>
                <a:gd name="T4" fmla="*/ 22 w 24"/>
                <a:gd name="T5" fmla="*/ 0 h 40"/>
                <a:gd name="T6" fmla="*/ 22 w 24"/>
                <a:gd name="T7" fmla="*/ 0 h 40"/>
                <a:gd name="T8" fmla="*/ 22 w 24"/>
                <a:gd name="T9" fmla="*/ 2 h 40"/>
                <a:gd name="T10" fmla="*/ 22 w 24"/>
                <a:gd name="T11" fmla="*/ 2 h 40"/>
                <a:gd name="T12" fmla="*/ 22 w 24"/>
                <a:gd name="T13" fmla="*/ 2 h 40"/>
                <a:gd name="T14" fmla="*/ 24 w 24"/>
                <a:gd name="T15" fmla="*/ 3 h 40"/>
                <a:gd name="T16" fmla="*/ 24 w 24"/>
                <a:gd name="T17" fmla="*/ 3 h 40"/>
                <a:gd name="T18" fmla="*/ 24 w 24"/>
                <a:gd name="T19" fmla="*/ 3 h 40"/>
                <a:gd name="T20" fmla="*/ 2 w 24"/>
                <a:gd name="T21" fmla="*/ 40 h 40"/>
                <a:gd name="T22" fmla="*/ 2 w 24"/>
                <a:gd name="T23" fmla="*/ 40 h 40"/>
                <a:gd name="T24" fmla="*/ 2 w 24"/>
                <a:gd name="T25" fmla="*/ 40 h 40"/>
                <a:gd name="T26" fmla="*/ 2 w 24"/>
                <a:gd name="T27" fmla="*/ 38 h 40"/>
                <a:gd name="T28" fmla="*/ 2 w 24"/>
                <a:gd name="T29" fmla="*/ 38 h 40"/>
                <a:gd name="T30" fmla="*/ 2 w 24"/>
                <a:gd name="T31" fmla="*/ 38 h 40"/>
                <a:gd name="T32" fmla="*/ 0 w 24"/>
                <a:gd name="T33" fmla="*/ 36 h 40"/>
                <a:gd name="T34" fmla="*/ 0 w 24"/>
                <a:gd name="T35" fmla="*/ 36 h 40"/>
                <a:gd name="T36" fmla="*/ 0 w 24"/>
                <a:gd name="T37" fmla="*/ 36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0"/>
                <a:gd name="T59" fmla="*/ 24 w 24"/>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0">
                  <a:moveTo>
                    <a:pt x="0" y="36"/>
                  </a:moveTo>
                  <a:lnTo>
                    <a:pt x="22" y="0"/>
                  </a:lnTo>
                  <a:lnTo>
                    <a:pt x="22" y="2"/>
                  </a:lnTo>
                  <a:lnTo>
                    <a:pt x="24" y="3"/>
                  </a:lnTo>
                  <a:lnTo>
                    <a:pt x="2" y="40"/>
                  </a:lnTo>
                  <a:lnTo>
                    <a:pt x="2" y="38"/>
                  </a:lnTo>
                  <a:lnTo>
                    <a:pt x="0" y="36"/>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4" name="Freeform 661"/>
            <p:cNvSpPr>
              <a:spLocks/>
            </p:cNvSpPr>
            <p:nvPr/>
          </p:nvSpPr>
          <p:spPr bwMode="auto">
            <a:xfrm>
              <a:off x="2036" y="3378"/>
              <a:ext cx="22" cy="41"/>
            </a:xfrm>
            <a:custGeom>
              <a:avLst/>
              <a:gdLst>
                <a:gd name="T0" fmla="*/ 0 w 22"/>
                <a:gd name="T1" fmla="*/ 36 h 41"/>
                <a:gd name="T2" fmla="*/ 20 w 22"/>
                <a:gd name="T3" fmla="*/ 0 h 41"/>
                <a:gd name="T4" fmla="*/ 20 w 22"/>
                <a:gd name="T5" fmla="*/ 0 h 41"/>
                <a:gd name="T6" fmla="*/ 22 w 22"/>
                <a:gd name="T7" fmla="*/ 1 h 41"/>
                <a:gd name="T8" fmla="*/ 22 w 22"/>
                <a:gd name="T9" fmla="*/ 1 h 41"/>
                <a:gd name="T10" fmla="*/ 22 w 22"/>
                <a:gd name="T11" fmla="*/ 1 h 41"/>
                <a:gd name="T12" fmla="*/ 22 w 22"/>
                <a:gd name="T13" fmla="*/ 3 h 41"/>
                <a:gd name="T14" fmla="*/ 22 w 22"/>
                <a:gd name="T15" fmla="*/ 3 h 41"/>
                <a:gd name="T16" fmla="*/ 22 w 22"/>
                <a:gd name="T17" fmla="*/ 3 h 41"/>
                <a:gd name="T18" fmla="*/ 22 w 22"/>
                <a:gd name="T19" fmla="*/ 5 h 41"/>
                <a:gd name="T20" fmla="*/ 0 w 22"/>
                <a:gd name="T21" fmla="*/ 41 h 41"/>
                <a:gd name="T22" fmla="*/ 0 w 22"/>
                <a:gd name="T23" fmla="*/ 39 h 41"/>
                <a:gd name="T24" fmla="*/ 0 w 22"/>
                <a:gd name="T25" fmla="*/ 39 h 41"/>
                <a:gd name="T26" fmla="*/ 0 w 22"/>
                <a:gd name="T27" fmla="*/ 39 h 41"/>
                <a:gd name="T28" fmla="*/ 0 w 22"/>
                <a:gd name="T29" fmla="*/ 38 h 41"/>
                <a:gd name="T30" fmla="*/ 0 w 22"/>
                <a:gd name="T31" fmla="*/ 38 h 41"/>
                <a:gd name="T32" fmla="*/ 0 w 22"/>
                <a:gd name="T33" fmla="*/ 38 h 41"/>
                <a:gd name="T34" fmla="*/ 0 w 22"/>
                <a:gd name="T35" fmla="*/ 36 h 41"/>
                <a:gd name="T36" fmla="*/ 0 w 22"/>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1"/>
                <a:gd name="T59" fmla="*/ 22 w 22"/>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1">
                  <a:moveTo>
                    <a:pt x="0" y="36"/>
                  </a:moveTo>
                  <a:lnTo>
                    <a:pt x="20" y="0"/>
                  </a:lnTo>
                  <a:lnTo>
                    <a:pt x="22" y="1"/>
                  </a:lnTo>
                  <a:lnTo>
                    <a:pt x="22" y="3"/>
                  </a:lnTo>
                  <a:lnTo>
                    <a:pt x="22" y="5"/>
                  </a:lnTo>
                  <a:lnTo>
                    <a:pt x="0" y="41"/>
                  </a:lnTo>
                  <a:lnTo>
                    <a:pt x="0" y="39"/>
                  </a:lnTo>
                  <a:lnTo>
                    <a:pt x="0" y="38"/>
                  </a:lnTo>
                  <a:lnTo>
                    <a:pt x="0" y="36"/>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5" name="Freeform 662"/>
            <p:cNvSpPr>
              <a:spLocks/>
            </p:cNvSpPr>
            <p:nvPr/>
          </p:nvSpPr>
          <p:spPr bwMode="auto">
            <a:xfrm>
              <a:off x="2036" y="3379"/>
              <a:ext cx="22" cy="42"/>
            </a:xfrm>
            <a:custGeom>
              <a:avLst/>
              <a:gdLst>
                <a:gd name="T0" fmla="*/ 0 w 22"/>
                <a:gd name="T1" fmla="*/ 37 h 42"/>
                <a:gd name="T2" fmla="*/ 22 w 22"/>
                <a:gd name="T3" fmla="*/ 0 h 42"/>
                <a:gd name="T4" fmla="*/ 22 w 22"/>
                <a:gd name="T5" fmla="*/ 2 h 42"/>
                <a:gd name="T6" fmla="*/ 22 w 22"/>
                <a:gd name="T7" fmla="*/ 2 h 42"/>
                <a:gd name="T8" fmla="*/ 22 w 22"/>
                <a:gd name="T9" fmla="*/ 2 h 42"/>
                <a:gd name="T10" fmla="*/ 22 w 22"/>
                <a:gd name="T11" fmla="*/ 4 h 42"/>
                <a:gd name="T12" fmla="*/ 22 w 22"/>
                <a:gd name="T13" fmla="*/ 4 h 42"/>
                <a:gd name="T14" fmla="*/ 22 w 22"/>
                <a:gd name="T15" fmla="*/ 4 h 42"/>
                <a:gd name="T16" fmla="*/ 22 w 22"/>
                <a:gd name="T17" fmla="*/ 4 h 42"/>
                <a:gd name="T18" fmla="*/ 22 w 22"/>
                <a:gd name="T19" fmla="*/ 5 h 42"/>
                <a:gd name="T20" fmla="*/ 0 w 22"/>
                <a:gd name="T21" fmla="*/ 42 h 42"/>
                <a:gd name="T22" fmla="*/ 0 w 22"/>
                <a:gd name="T23" fmla="*/ 42 h 42"/>
                <a:gd name="T24" fmla="*/ 0 w 22"/>
                <a:gd name="T25" fmla="*/ 40 h 42"/>
                <a:gd name="T26" fmla="*/ 0 w 22"/>
                <a:gd name="T27" fmla="*/ 40 h 42"/>
                <a:gd name="T28" fmla="*/ 0 w 22"/>
                <a:gd name="T29" fmla="*/ 40 h 42"/>
                <a:gd name="T30" fmla="*/ 0 w 22"/>
                <a:gd name="T31" fmla="*/ 38 h 42"/>
                <a:gd name="T32" fmla="*/ 0 w 22"/>
                <a:gd name="T33" fmla="*/ 38 h 42"/>
                <a:gd name="T34" fmla="*/ 0 w 22"/>
                <a:gd name="T35" fmla="*/ 38 h 42"/>
                <a:gd name="T36" fmla="*/ 0 w 22"/>
                <a:gd name="T37" fmla="*/ 3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2"/>
                <a:gd name="T59" fmla="*/ 22 w 2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2">
                  <a:moveTo>
                    <a:pt x="0" y="37"/>
                  </a:moveTo>
                  <a:lnTo>
                    <a:pt x="22" y="0"/>
                  </a:lnTo>
                  <a:lnTo>
                    <a:pt x="22" y="2"/>
                  </a:lnTo>
                  <a:lnTo>
                    <a:pt x="22" y="4"/>
                  </a:lnTo>
                  <a:lnTo>
                    <a:pt x="22" y="5"/>
                  </a:lnTo>
                  <a:lnTo>
                    <a:pt x="0" y="42"/>
                  </a:lnTo>
                  <a:lnTo>
                    <a:pt x="0" y="40"/>
                  </a:lnTo>
                  <a:lnTo>
                    <a:pt x="0" y="38"/>
                  </a:lnTo>
                  <a:lnTo>
                    <a:pt x="0" y="37"/>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6" name="Freeform 663"/>
            <p:cNvSpPr>
              <a:spLocks/>
            </p:cNvSpPr>
            <p:nvPr/>
          </p:nvSpPr>
          <p:spPr bwMode="auto">
            <a:xfrm>
              <a:off x="2036" y="3383"/>
              <a:ext cx="23" cy="39"/>
            </a:xfrm>
            <a:custGeom>
              <a:avLst/>
              <a:gdLst>
                <a:gd name="T0" fmla="*/ 0 w 23"/>
                <a:gd name="T1" fmla="*/ 36 h 39"/>
                <a:gd name="T2" fmla="*/ 22 w 23"/>
                <a:gd name="T3" fmla="*/ 0 h 39"/>
                <a:gd name="T4" fmla="*/ 22 w 23"/>
                <a:gd name="T5" fmla="*/ 0 h 39"/>
                <a:gd name="T6" fmla="*/ 22 w 23"/>
                <a:gd name="T7" fmla="*/ 0 h 39"/>
                <a:gd name="T8" fmla="*/ 22 w 23"/>
                <a:gd name="T9" fmla="*/ 0 h 39"/>
                <a:gd name="T10" fmla="*/ 22 w 23"/>
                <a:gd name="T11" fmla="*/ 1 h 39"/>
                <a:gd name="T12" fmla="*/ 22 w 23"/>
                <a:gd name="T13" fmla="*/ 1 h 39"/>
                <a:gd name="T14" fmla="*/ 22 w 23"/>
                <a:gd name="T15" fmla="*/ 1 h 39"/>
                <a:gd name="T16" fmla="*/ 23 w 23"/>
                <a:gd name="T17" fmla="*/ 3 h 39"/>
                <a:gd name="T18" fmla="*/ 23 w 23"/>
                <a:gd name="T19" fmla="*/ 3 h 39"/>
                <a:gd name="T20" fmla="*/ 2 w 23"/>
                <a:gd name="T21" fmla="*/ 39 h 39"/>
                <a:gd name="T22" fmla="*/ 2 w 23"/>
                <a:gd name="T23" fmla="*/ 39 h 39"/>
                <a:gd name="T24" fmla="*/ 2 w 23"/>
                <a:gd name="T25" fmla="*/ 39 h 39"/>
                <a:gd name="T26" fmla="*/ 0 w 23"/>
                <a:gd name="T27" fmla="*/ 38 h 39"/>
                <a:gd name="T28" fmla="*/ 0 w 23"/>
                <a:gd name="T29" fmla="*/ 38 h 39"/>
                <a:gd name="T30" fmla="*/ 0 w 23"/>
                <a:gd name="T31" fmla="*/ 38 h 39"/>
                <a:gd name="T32" fmla="*/ 0 w 23"/>
                <a:gd name="T33" fmla="*/ 36 h 39"/>
                <a:gd name="T34" fmla="*/ 0 w 23"/>
                <a:gd name="T35" fmla="*/ 36 h 39"/>
                <a:gd name="T36" fmla="*/ 0 w 23"/>
                <a:gd name="T37" fmla="*/ 36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9"/>
                <a:gd name="T59" fmla="*/ 23 w 23"/>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9">
                  <a:moveTo>
                    <a:pt x="0" y="36"/>
                  </a:moveTo>
                  <a:lnTo>
                    <a:pt x="22" y="0"/>
                  </a:lnTo>
                  <a:lnTo>
                    <a:pt x="22" y="1"/>
                  </a:lnTo>
                  <a:lnTo>
                    <a:pt x="23" y="3"/>
                  </a:lnTo>
                  <a:lnTo>
                    <a:pt x="2" y="39"/>
                  </a:lnTo>
                  <a:lnTo>
                    <a:pt x="0" y="38"/>
                  </a:lnTo>
                  <a:lnTo>
                    <a:pt x="0" y="36"/>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7" name="Freeform 664"/>
            <p:cNvSpPr>
              <a:spLocks/>
            </p:cNvSpPr>
            <p:nvPr/>
          </p:nvSpPr>
          <p:spPr bwMode="auto">
            <a:xfrm>
              <a:off x="2036" y="3384"/>
              <a:ext cx="23" cy="42"/>
            </a:xfrm>
            <a:custGeom>
              <a:avLst/>
              <a:gdLst>
                <a:gd name="T0" fmla="*/ 0 w 23"/>
                <a:gd name="T1" fmla="*/ 37 h 42"/>
                <a:gd name="T2" fmla="*/ 22 w 23"/>
                <a:gd name="T3" fmla="*/ 0 h 42"/>
                <a:gd name="T4" fmla="*/ 22 w 23"/>
                <a:gd name="T5" fmla="*/ 0 h 42"/>
                <a:gd name="T6" fmla="*/ 22 w 23"/>
                <a:gd name="T7" fmla="*/ 0 h 42"/>
                <a:gd name="T8" fmla="*/ 23 w 23"/>
                <a:gd name="T9" fmla="*/ 2 h 42"/>
                <a:gd name="T10" fmla="*/ 23 w 23"/>
                <a:gd name="T11" fmla="*/ 2 h 42"/>
                <a:gd name="T12" fmla="*/ 23 w 23"/>
                <a:gd name="T13" fmla="*/ 2 h 42"/>
                <a:gd name="T14" fmla="*/ 23 w 23"/>
                <a:gd name="T15" fmla="*/ 4 h 42"/>
                <a:gd name="T16" fmla="*/ 23 w 23"/>
                <a:gd name="T17" fmla="*/ 4 h 42"/>
                <a:gd name="T18" fmla="*/ 23 w 23"/>
                <a:gd name="T19" fmla="*/ 4 h 42"/>
                <a:gd name="T20" fmla="*/ 2 w 23"/>
                <a:gd name="T21" fmla="*/ 42 h 42"/>
                <a:gd name="T22" fmla="*/ 2 w 23"/>
                <a:gd name="T23" fmla="*/ 40 h 42"/>
                <a:gd name="T24" fmla="*/ 2 w 23"/>
                <a:gd name="T25" fmla="*/ 40 h 42"/>
                <a:gd name="T26" fmla="*/ 2 w 23"/>
                <a:gd name="T27" fmla="*/ 40 h 42"/>
                <a:gd name="T28" fmla="*/ 2 w 23"/>
                <a:gd name="T29" fmla="*/ 38 h 42"/>
                <a:gd name="T30" fmla="*/ 2 w 23"/>
                <a:gd name="T31" fmla="*/ 38 h 42"/>
                <a:gd name="T32" fmla="*/ 2 w 23"/>
                <a:gd name="T33" fmla="*/ 38 h 42"/>
                <a:gd name="T34" fmla="*/ 0 w 23"/>
                <a:gd name="T35" fmla="*/ 37 h 42"/>
                <a:gd name="T36" fmla="*/ 0 w 23"/>
                <a:gd name="T37" fmla="*/ 3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2"/>
                <a:gd name="T59" fmla="*/ 23 w 23"/>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2">
                  <a:moveTo>
                    <a:pt x="0" y="37"/>
                  </a:moveTo>
                  <a:lnTo>
                    <a:pt x="22" y="0"/>
                  </a:lnTo>
                  <a:lnTo>
                    <a:pt x="23" y="2"/>
                  </a:lnTo>
                  <a:lnTo>
                    <a:pt x="23" y="4"/>
                  </a:lnTo>
                  <a:lnTo>
                    <a:pt x="2" y="42"/>
                  </a:lnTo>
                  <a:lnTo>
                    <a:pt x="2" y="40"/>
                  </a:lnTo>
                  <a:lnTo>
                    <a:pt x="2" y="38"/>
                  </a:lnTo>
                  <a:lnTo>
                    <a:pt x="0" y="37"/>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8" name="Freeform 665"/>
            <p:cNvSpPr>
              <a:spLocks/>
            </p:cNvSpPr>
            <p:nvPr/>
          </p:nvSpPr>
          <p:spPr bwMode="auto">
            <a:xfrm>
              <a:off x="2038" y="3386"/>
              <a:ext cx="21" cy="41"/>
            </a:xfrm>
            <a:custGeom>
              <a:avLst/>
              <a:gdLst>
                <a:gd name="T0" fmla="*/ 0 w 21"/>
                <a:gd name="T1" fmla="*/ 36 h 41"/>
                <a:gd name="T2" fmla="*/ 21 w 21"/>
                <a:gd name="T3" fmla="*/ 0 h 41"/>
                <a:gd name="T4" fmla="*/ 21 w 21"/>
                <a:gd name="T5" fmla="*/ 0 h 41"/>
                <a:gd name="T6" fmla="*/ 21 w 21"/>
                <a:gd name="T7" fmla="*/ 2 h 41"/>
                <a:gd name="T8" fmla="*/ 21 w 21"/>
                <a:gd name="T9" fmla="*/ 2 h 41"/>
                <a:gd name="T10" fmla="*/ 21 w 21"/>
                <a:gd name="T11" fmla="*/ 2 h 41"/>
                <a:gd name="T12" fmla="*/ 21 w 21"/>
                <a:gd name="T13" fmla="*/ 2 h 41"/>
                <a:gd name="T14" fmla="*/ 21 w 21"/>
                <a:gd name="T15" fmla="*/ 3 h 41"/>
                <a:gd name="T16" fmla="*/ 21 w 21"/>
                <a:gd name="T17" fmla="*/ 3 h 41"/>
                <a:gd name="T18" fmla="*/ 21 w 21"/>
                <a:gd name="T19" fmla="*/ 3 h 41"/>
                <a:gd name="T20" fmla="*/ 0 w 21"/>
                <a:gd name="T21" fmla="*/ 41 h 41"/>
                <a:gd name="T22" fmla="*/ 0 w 21"/>
                <a:gd name="T23" fmla="*/ 41 h 41"/>
                <a:gd name="T24" fmla="*/ 0 w 21"/>
                <a:gd name="T25" fmla="*/ 40 h 41"/>
                <a:gd name="T26" fmla="*/ 0 w 21"/>
                <a:gd name="T27" fmla="*/ 40 h 41"/>
                <a:gd name="T28" fmla="*/ 0 w 21"/>
                <a:gd name="T29" fmla="*/ 40 h 41"/>
                <a:gd name="T30" fmla="*/ 0 w 21"/>
                <a:gd name="T31" fmla="*/ 38 h 41"/>
                <a:gd name="T32" fmla="*/ 0 w 21"/>
                <a:gd name="T33" fmla="*/ 38 h 41"/>
                <a:gd name="T34" fmla="*/ 0 w 21"/>
                <a:gd name="T35" fmla="*/ 38 h 41"/>
                <a:gd name="T36" fmla="*/ 0 w 21"/>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41"/>
                <a:gd name="T59" fmla="*/ 21 w 21"/>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41">
                  <a:moveTo>
                    <a:pt x="0" y="36"/>
                  </a:moveTo>
                  <a:lnTo>
                    <a:pt x="21" y="0"/>
                  </a:lnTo>
                  <a:lnTo>
                    <a:pt x="21" y="2"/>
                  </a:lnTo>
                  <a:lnTo>
                    <a:pt x="21" y="3"/>
                  </a:lnTo>
                  <a:lnTo>
                    <a:pt x="0" y="41"/>
                  </a:lnTo>
                  <a:lnTo>
                    <a:pt x="0" y="40"/>
                  </a:lnTo>
                  <a:lnTo>
                    <a:pt x="0" y="38"/>
                  </a:lnTo>
                  <a:lnTo>
                    <a:pt x="0" y="36"/>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79" name="Freeform 666"/>
            <p:cNvSpPr>
              <a:spLocks/>
            </p:cNvSpPr>
            <p:nvPr/>
          </p:nvSpPr>
          <p:spPr bwMode="auto">
            <a:xfrm>
              <a:off x="2038" y="3388"/>
              <a:ext cx="23" cy="41"/>
            </a:xfrm>
            <a:custGeom>
              <a:avLst/>
              <a:gdLst>
                <a:gd name="T0" fmla="*/ 0 w 23"/>
                <a:gd name="T1" fmla="*/ 38 h 41"/>
                <a:gd name="T2" fmla="*/ 21 w 23"/>
                <a:gd name="T3" fmla="*/ 0 h 41"/>
                <a:gd name="T4" fmla="*/ 21 w 23"/>
                <a:gd name="T5" fmla="*/ 0 h 41"/>
                <a:gd name="T6" fmla="*/ 21 w 23"/>
                <a:gd name="T7" fmla="*/ 1 h 41"/>
                <a:gd name="T8" fmla="*/ 21 w 23"/>
                <a:gd name="T9" fmla="*/ 1 h 41"/>
                <a:gd name="T10" fmla="*/ 21 w 23"/>
                <a:gd name="T11" fmla="*/ 1 h 41"/>
                <a:gd name="T12" fmla="*/ 21 w 23"/>
                <a:gd name="T13" fmla="*/ 3 h 41"/>
                <a:gd name="T14" fmla="*/ 21 w 23"/>
                <a:gd name="T15" fmla="*/ 3 h 41"/>
                <a:gd name="T16" fmla="*/ 21 w 23"/>
                <a:gd name="T17" fmla="*/ 3 h 41"/>
                <a:gd name="T18" fmla="*/ 23 w 23"/>
                <a:gd name="T19" fmla="*/ 5 h 41"/>
                <a:gd name="T20" fmla="*/ 0 w 23"/>
                <a:gd name="T21" fmla="*/ 41 h 41"/>
                <a:gd name="T22" fmla="*/ 0 w 23"/>
                <a:gd name="T23" fmla="*/ 41 h 41"/>
                <a:gd name="T24" fmla="*/ 0 w 23"/>
                <a:gd name="T25" fmla="*/ 41 h 41"/>
                <a:gd name="T26" fmla="*/ 0 w 23"/>
                <a:gd name="T27" fmla="*/ 39 h 41"/>
                <a:gd name="T28" fmla="*/ 0 w 23"/>
                <a:gd name="T29" fmla="*/ 39 h 41"/>
                <a:gd name="T30" fmla="*/ 0 w 23"/>
                <a:gd name="T31" fmla="*/ 39 h 41"/>
                <a:gd name="T32" fmla="*/ 0 w 23"/>
                <a:gd name="T33" fmla="*/ 38 h 41"/>
                <a:gd name="T34" fmla="*/ 0 w 23"/>
                <a:gd name="T35" fmla="*/ 38 h 41"/>
                <a:gd name="T36" fmla="*/ 0 w 23"/>
                <a:gd name="T37" fmla="*/ 38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1"/>
                <a:gd name="T59" fmla="*/ 23 w 23"/>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1">
                  <a:moveTo>
                    <a:pt x="0" y="38"/>
                  </a:moveTo>
                  <a:lnTo>
                    <a:pt x="21" y="0"/>
                  </a:lnTo>
                  <a:lnTo>
                    <a:pt x="21" y="1"/>
                  </a:lnTo>
                  <a:lnTo>
                    <a:pt x="21" y="3"/>
                  </a:lnTo>
                  <a:lnTo>
                    <a:pt x="23" y="5"/>
                  </a:lnTo>
                  <a:lnTo>
                    <a:pt x="0" y="41"/>
                  </a:lnTo>
                  <a:lnTo>
                    <a:pt x="0" y="39"/>
                  </a:lnTo>
                  <a:lnTo>
                    <a:pt x="0" y="38"/>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0" name="Freeform 667"/>
            <p:cNvSpPr>
              <a:spLocks/>
            </p:cNvSpPr>
            <p:nvPr/>
          </p:nvSpPr>
          <p:spPr bwMode="auto">
            <a:xfrm>
              <a:off x="2038" y="3389"/>
              <a:ext cx="23" cy="43"/>
            </a:xfrm>
            <a:custGeom>
              <a:avLst/>
              <a:gdLst>
                <a:gd name="T0" fmla="*/ 0 w 23"/>
                <a:gd name="T1" fmla="*/ 38 h 43"/>
                <a:gd name="T2" fmla="*/ 21 w 23"/>
                <a:gd name="T3" fmla="*/ 0 h 43"/>
                <a:gd name="T4" fmla="*/ 21 w 23"/>
                <a:gd name="T5" fmla="*/ 2 h 43"/>
                <a:gd name="T6" fmla="*/ 21 w 23"/>
                <a:gd name="T7" fmla="*/ 2 h 43"/>
                <a:gd name="T8" fmla="*/ 21 w 23"/>
                <a:gd name="T9" fmla="*/ 2 h 43"/>
                <a:gd name="T10" fmla="*/ 23 w 23"/>
                <a:gd name="T11" fmla="*/ 4 h 43"/>
                <a:gd name="T12" fmla="*/ 23 w 23"/>
                <a:gd name="T13" fmla="*/ 4 h 43"/>
                <a:gd name="T14" fmla="*/ 23 w 23"/>
                <a:gd name="T15" fmla="*/ 4 h 43"/>
                <a:gd name="T16" fmla="*/ 23 w 23"/>
                <a:gd name="T17" fmla="*/ 4 h 43"/>
                <a:gd name="T18" fmla="*/ 23 w 23"/>
                <a:gd name="T19" fmla="*/ 5 h 43"/>
                <a:gd name="T20" fmla="*/ 1 w 23"/>
                <a:gd name="T21" fmla="*/ 43 h 43"/>
                <a:gd name="T22" fmla="*/ 1 w 23"/>
                <a:gd name="T23" fmla="*/ 42 h 43"/>
                <a:gd name="T24" fmla="*/ 1 w 23"/>
                <a:gd name="T25" fmla="*/ 42 h 43"/>
                <a:gd name="T26" fmla="*/ 1 w 23"/>
                <a:gd name="T27" fmla="*/ 42 h 43"/>
                <a:gd name="T28" fmla="*/ 0 w 23"/>
                <a:gd name="T29" fmla="*/ 40 h 43"/>
                <a:gd name="T30" fmla="*/ 0 w 23"/>
                <a:gd name="T31" fmla="*/ 40 h 43"/>
                <a:gd name="T32" fmla="*/ 0 w 23"/>
                <a:gd name="T33" fmla="*/ 40 h 43"/>
                <a:gd name="T34" fmla="*/ 0 w 23"/>
                <a:gd name="T35" fmla="*/ 38 h 43"/>
                <a:gd name="T36" fmla="*/ 0 w 23"/>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3"/>
                <a:gd name="T59" fmla="*/ 23 w 2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3">
                  <a:moveTo>
                    <a:pt x="0" y="38"/>
                  </a:moveTo>
                  <a:lnTo>
                    <a:pt x="21" y="0"/>
                  </a:lnTo>
                  <a:lnTo>
                    <a:pt x="21" y="2"/>
                  </a:lnTo>
                  <a:lnTo>
                    <a:pt x="23" y="4"/>
                  </a:lnTo>
                  <a:lnTo>
                    <a:pt x="23" y="5"/>
                  </a:lnTo>
                  <a:lnTo>
                    <a:pt x="1" y="43"/>
                  </a:lnTo>
                  <a:lnTo>
                    <a:pt x="1" y="42"/>
                  </a:lnTo>
                  <a:lnTo>
                    <a:pt x="0" y="40"/>
                  </a:lnTo>
                  <a:lnTo>
                    <a:pt x="0" y="38"/>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1" name="Freeform 668"/>
            <p:cNvSpPr>
              <a:spLocks/>
            </p:cNvSpPr>
            <p:nvPr/>
          </p:nvSpPr>
          <p:spPr bwMode="auto">
            <a:xfrm>
              <a:off x="2038" y="3393"/>
              <a:ext cx="23" cy="41"/>
            </a:xfrm>
            <a:custGeom>
              <a:avLst/>
              <a:gdLst>
                <a:gd name="T0" fmla="*/ 0 w 23"/>
                <a:gd name="T1" fmla="*/ 36 h 41"/>
                <a:gd name="T2" fmla="*/ 23 w 23"/>
                <a:gd name="T3" fmla="*/ 0 h 41"/>
                <a:gd name="T4" fmla="*/ 23 w 23"/>
                <a:gd name="T5" fmla="*/ 0 h 41"/>
                <a:gd name="T6" fmla="*/ 23 w 23"/>
                <a:gd name="T7" fmla="*/ 0 h 41"/>
                <a:gd name="T8" fmla="*/ 23 w 23"/>
                <a:gd name="T9" fmla="*/ 0 h 41"/>
                <a:gd name="T10" fmla="*/ 23 w 23"/>
                <a:gd name="T11" fmla="*/ 1 h 41"/>
                <a:gd name="T12" fmla="*/ 23 w 23"/>
                <a:gd name="T13" fmla="*/ 1 h 41"/>
                <a:gd name="T14" fmla="*/ 23 w 23"/>
                <a:gd name="T15" fmla="*/ 1 h 41"/>
                <a:gd name="T16" fmla="*/ 23 w 23"/>
                <a:gd name="T17" fmla="*/ 3 h 41"/>
                <a:gd name="T18" fmla="*/ 23 w 23"/>
                <a:gd name="T19" fmla="*/ 3 h 41"/>
                <a:gd name="T20" fmla="*/ 1 w 23"/>
                <a:gd name="T21" fmla="*/ 41 h 41"/>
                <a:gd name="T22" fmla="*/ 1 w 23"/>
                <a:gd name="T23" fmla="*/ 41 h 41"/>
                <a:gd name="T24" fmla="*/ 1 w 23"/>
                <a:gd name="T25" fmla="*/ 39 h 41"/>
                <a:gd name="T26" fmla="*/ 1 w 23"/>
                <a:gd name="T27" fmla="*/ 39 h 41"/>
                <a:gd name="T28" fmla="*/ 1 w 23"/>
                <a:gd name="T29" fmla="*/ 39 h 41"/>
                <a:gd name="T30" fmla="*/ 1 w 23"/>
                <a:gd name="T31" fmla="*/ 38 h 41"/>
                <a:gd name="T32" fmla="*/ 1 w 23"/>
                <a:gd name="T33" fmla="*/ 38 h 41"/>
                <a:gd name="T34" fmla="*/ 1 w 23"/>
                <a:gd name="T35" fmla="*/ 38 h 41"/>
                <a:gd name="T36" fmla="*/ 0 w 23"/>
                <a:gd name="T37" fmla="*/ 36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1"/>
                <a:gd name="T59" fmla="*/ 23 w 23"/>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1">
                  <a:moveTo>
                    <a:pt x="0" y="36"/>
                  </a:moveTo>
                  <a:lnTo>
                    <a:pt x="23" y="0"/>
                  </a:lnTo>
                  <a:lnTo>
                    <a:pt x="23" y="1"/>
                  </a:lnTo>
                  <a:lnTo>
                    <a:pt x="23" y="3"/>
                  </a:lnTo>
                  <a:lnTo>
                    <a:pt x="1" y="41"/>
                  </a:lnTo>
                  <a:lnTo>
                    <a:pt x="1" y="39"/>
                  </a:lnTo>
                  <a:lnTo>
                    <a:pt x="1" y="38"/>
                  </a:lnTo>
                  <a:lnTo>
                    <a:pt x="0" y="3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2" name="Freeform 669"/>
            <p:cNvSpPr>
              <a:spLocks/>
            </p:cNvSpPr>
            <p:nvPr/>
          </p:nvSpPr>
          <p:spPr bwMode="auto">
            <a:xfrm>
              <a:off x="2039" y="3394"/>
              <a:ext cx="24" cy="42"/>
            </a:xfrm>
            <a:custGeom>
              <a:avLst/>
              <a:gdLst>
                <a:gd name="T0" fmla="*/ 0 w 24"/>
                <a:gd name="T1" fmla="*/ 38 h 42"/>
                <a:gd name="T2" fmla="*/ 22 w 24"/>
                <a:gd name="T3" fmla="*/ 0 h 42"/>
                <a:gd name="T4" fmla="*/ 22 w 24"/>
                <a:gd name="T5" fmla="*/ 0 h 42"/>
                <a:gd name="T6" fmla="*/ 22 w 24"/>
                <a:gd name="T7" fmla="*/ 0 h 42"/>
                <a:gd name="T8" fmla="*/ 22 w 24"/>
                <a:gd name="T9" fmla="*/ 2 h 42"/>
                <a:gd name="T10" fmla="*/ 22 w 24"/>
                <a:gd name="T11" fmla="*/ 2 h 42"/>
                <a:gd name="T12" fmla="*/ 22 w 24"/>
                <a:gd name="T13" fmla="*/ 2 h 42"/>
                <a:gd name="T14" fmla="*/ 22 w 24"/>
                <a:gd name="T15" fmla="*/ 2 h 42"/>
                <a:gd name="T16" fmla="*/ 22 w 24"/>
                <a:gd name="T17" fmla="*/ 4 h 42"/>
                <a:gd name="T18" fmla="*/ 24 w 24"/>
                <a:gd name="T19" fmla="*/ 4 h 42"/>
                <a:gd name="T20" fmla="*/ 0 w 24"/>
                <a:gd name="T21" fmla="*/ 42 h 42"/>
                <a:gd name="T22" fmla="*/ 0 w 24"/>
                <a:gd name="T23" fmla="*/ 42 h 42"/>
                <a:gd name="T24" fmla="*/ 0 w 24"/>
                <a:gd name="T25" fmla="*/ 42 h 42"/>
                <a:gd name="T26" fmla="*/ 0 w 24"/>
                <a:gd name="T27" fmla="*/ 40 h 42"/>
                <a:gd name="T28" fmla="*/ 0 w 24"/>
                <a:gd name="T29" fmla="*/ 40 h 42"/>
                <a:gd name="T30" fmla="*/ 0 w 24"/>
                <a:gd name="T31" fmla="*/ 40 h 42"/>
                <a:gd name="T32" fmla="*/ 0 w 24"/>
                <a:gd name="T33" fmla="*/ 38 h 42"/>
                <a:gd name="T34" fmla="*/ 0 w 24"/>
                <a:gd name="T35" fmla="*/ 38 h 42"/>
                <a:gd name="T36" fmla="*/ 0 w 24"/>
                <a:gd name="T37" fmla="*/ 38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2"/>
                <a:gd name="T59" fmla="*/ 24 w 2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2">
                  <a:moveTo>
                    <a:pt x="0" y="38"/>
                  </a:moveTo>
                  <a:lnTo>
                    <a:pt x="22" y="0"/>
                  </a:lnTo>
                  <a:lnTo>
                    <a:pt x="22" y="2"/>
                  </a:lnTo>
                  <a:lnTo>
                    <a:pt x="22" y="4"/>
                  </a:lnTo>
                  <a:lnTo>
                    <a:pt x="24" y="4"/>
                  </a:lnTo>
                  <a:lnTo>
                    <a:pt x="0" y="42"/>
                  </a:lnTo>
                  <a:lnTo>
                    <a:pt x="0" y="40"/>
                  </a:lnTo>
                  <a:lnTo>
                    <a:pt x="0" y="3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3" name="Freeform 670"/>
            <p:cNvSpPr>
              <a:spLocks/>
            </p:cNvSpPr>
            <p:nvPr/>
          </p:nvSpPr>
          <p:spPr bwMode="auto">
            <a:xfrm>
              <a:off x="2039" y="3396"/>
              <a:ext cx="24" cy="43"/>
            </a:xfrm>
            <a:custGeom>
              <a:avLst/>
              <a:gdLst>
                <a:gd name="T0" fmla="*/ 0 w 24"/>
                <a:gd name="T1" fmla="*/ 38 h 43"/>
                <a:gd name="T2" fmla="*/ 22 w 24"/>
                <a:gd name="T3" fmla="*/ 0 h 43"/>
                <a:gd name="T4" fmla="*/ 22 w 24"/>
                <a:gd name="T5" fmla="*/ 0 h 43"/>
                <a:gd name="T6" fmla="*/ 22 w 24"/>
                <a:gd name="T7" fmla="*/ 0 h 43"/>
                <a:gd name="T8" fmla="*/ 22 w 24"/>
                <a:gd name="T9" fmla="*/ 2 h 43"/>
                <a:gd name="T10" fmla="*/ 24 w 24"/>
                <a:gd name="T11" fmla="*/ 2 h 43"/>
                <a:gd name="T12" fmla="*/ 24 w 24"/>
                <a:gd name="T13" fmla="*/ 2 h 43"/>
                <a:gd name="T14" fmla="*/ 24 w 24"/>
                <a:gd name="T15" fmla="*/ 3 h 43"/>
                <a:gd name="T16" fmla="*/ 24 w 24"/>
                <a:gd name="T17" fmla="*/ 3 h 43"/>
                <a:gd name="T18" fmla="*/ 24 w 24"/>
                <a:gd name="T19" fmla="*/ 3 h 43"/>
                <a:gd name="T20" fmla="*/ 0 w 24"/>
                <a:gd name="T21" fmla="*/ 43 h 43"/>
                <a:gd name="T22" fmla="*/ 0 w 24"/>
                <a:gd name="T23" fmla="*/ 41 h 43"/>
                <a:gd name="T24" fmla="*/ 0 w 24"/>
                <a:gd name="T25" fmla="*/ 41 h 43"/>
                <a:gd name="T26" fmla="*/ 0 w 24"/>
                <a:gd name="T27" fmla="*/ 41 h 43"/>
                <a:gd name="T28" fmla="*/ 0 w 24"/>
                <a:gd name="T29" fmla="*/ 40 h 43"/>
                <a:gd name="T30" fmla="*/ 0 w 24"/>
                <a:gd name="T31" fmla="*/ 40 h 43"/>
                <a:gd name="T32" fmla="*/ 0 w 24"/>
                <a:gd name="T33" fmla="*/ 40 h 43"/>
                <a:gd name="T34" fmla="*/ 0 w 24"/>
                <a:gd name="T35" fmla="*/ 38 h 43"/>
                <a:gd name="T36" fmla="*/ 0 w 24"/>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3"/>
                <a:gd name="T59" fmla="*/ 24 w 24"/>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3">
                  <a:moveTo>
                    <a:pt x="0" y="38"/>
                  </a:moveTo>
                  <a:lnTo>
                    <a:pt x="22" y="0"/>
                  </a:lnTo>
                  <a:lnTo>
                    <a:pt x="22" y="2"/>
                  </a:lnTo>
                  <a:lnTo>
                    <a:pt x="24" y="2"/>
                  </a:lnTo>
                  <a:lnTo>
                    <a:pt x="24" y="3"/>
                  </a:lnTo>
                  <a:lnTo>
                    <a:pt x="0" y="43"/>
                  </a:lnTo>
                  <a:lnTo>
                    <a:pt x="0" y="41"/>
                  </a:lnTo>
                  <a:lnTo>
                    <a:pt x="0" y="40"/>
                  </a:lnTo>
                  <a:lnTo>
                    <a:pt x="0" y="3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4" name="Freeform 671"/>
            <p:cNvSpPr>
              <a:spLocks/>
            </p:cNvSpPr>
            <p:nvPr/>
          </p:nvSpPr>
          <p:spPr bwMode="auto">
            <a:xfrm>
              <a:off x="2039" y="3398"/>
              <a:ext cx="24" cy="43"/>
            </a:xfrm>
            <a:custGeom>
              <a:avLst/>
              <a:gdLst>
                <a:gd name="T0" fmla="*/ 0 w 24"/>
                <a:gd name="T1" fmla="*/ 38 h 43"/>
                <a:gd name="T2" fmla="*/ 24 w 24"/>
                <a:gd name="T3" fmla="*/ 0 h 43"/>
                <a:gd name="T4" fmla="*/ 24 w 24"/>
                <a:gd name="T5" fmla="*/ 0 h 43"/>
                <a:gd name="T6" fmla="*/ 24 w 24"/>
                <a:gd name="T7" fmla="*/ 1 h 43"/>
                <a:gd name="T8" fmla="*/ 24 w 24"/>
                <a:gd name="T9" fmla="*/ 1 h 43"/>
                <a:gd name="T10" fmla="*/ 24 w 24"/>
                <a:gd name="T11" fmla="*/ 1 h 43"/>
                <a:gd name="T12" fmla="*/ 24 w 24"/>
                <a:gd name="T13" fmla="*/ 3 h 43"/>
                <a:gd name="T14" fmla="*/ 24 w 24"/>
                <a:gd name="T15" fmla="*/ 3 h 43"/>
                <a:gd name="T16" fmla="*/ 24 w 24"/>
                <a:gd name="T17" fmla="*/ 3 h 43"/>
                <a:gd name="T18" fmla="*/ 24 w 24"/>
                <a:gd name="T19" fmla="*/ 3 h 43"/>
                <a:gd name="T20" fmla="*/ 2 w 24"/>
                <a:gd name="T21" fmla="*/ 43 h 43"/>
                <a:gd name="T22" fmla="*/ 2 w 24"/>
                <a:gd name="T23" fmla="*/ 43 h 43"/>
                <a:gd name="T24" fmla="*/ 0 w 24"/>
                <a:gd name="T25" fmla="*/ 41 h 43"/>
                <a:gd name="T26" fmla="*/ 0 w 24"/>
                <a:gd name="T27" fmla="*/ 41 h 43"/>
                <a:gd name="T28" fmla="*/ 0 w 24"/>
                <a:gd name="T29" fmla="*/ 41 h 43"/>
                <a:gd name="T30" fmla="*/ 0 w 24"/>
                <a:gd name="T31" fmla="*/ 39 h 43"/>
                <a:gd name="T32" fmla="*/ 0 w 24"/>
                <a:gd name="T33" fmla="*/ 39 h 43"/>
                <a:gd name="T34" fmla="*/ 0 w 24"/>
                <a:gd name="T35" fmla="*/ 39 h 43"/>
                <a:gd name="T36" fmla="*/ 0 w 24"/>
                <a:gd name="T37" fmla="*/ 38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3"/>
                <a:gd name="T59" fmla="*/ 24 w 24"/>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3">
                  <a:moveTo>
                    <a:pt x="0" y="38"/>
                  </a:moveTo>
                  <a:lnTo>
                    <a:pt x="24" y="0"/>
                  </a:lnTo>
                  <a:lnTo>
                    <a:pt x="24" y="1"/>
                  </a:lnTo>
                  <a:lnTo>
                    <a:pt x="24" y="3"/>
                  </a:lnTo>
                  <a:lnTo>
                    <a:pt x="2" y="43"/>
                  </a:lnTo>
                  <a:lnTo>
                    <a:pt x="0" y="41"/>
                  </a:lnTo>
                  <a:lnTo>
                    <a:pt x="0" y="39"/>
                  </a:lnTo>
                  <a:lnTo>
                    <a:pt x="0" y="38"/>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5" name="Freeform 672"/>
            <p:cNvSpPr>
              <a:spLocks/>
            </p:cNvSpPr>
            <p:nvPr/>
          </p:nvSpPr>
          <p:spPr bwMode="auto">
            <a:xfrm>
              <a:off x="2039" y="3399"/>
              <a:ext cx="25" cy="45"/>
            </a:xfrm>
            <a:custGeom>
              <a:avLst/>
              <a:gdLst>
                <a:gd name="T0" fmla="*/ 0 w 25"/>
                <a:gd name="T1" fmla="*/ 40 h 45"/>
                <a:gd name="T2" fmla="*/ 24 w 25"/>
                <a:gd name="T3" fmla="*/ 0 h 45"/>
                <a:gd name="T4" fmla="*/ 24 w 25"/>
                <a:gd name="T5" fmla="*/ 2 h 45"/>
                <a:gd name="T6" fmla="*/ 24 w 25"/>
                <a:gd name="T7" fmla="*/ 2 h 45"/>
                <a:gd name="T8" fmla="*/ 24 w 25"/>
                <a:gd name="T9" fmla="*/ 2 h 45"/>
                <a:gd name="T10" fmla="*/ 24 w 25"/>
                <a:gd name="T11" fmla="*/ 2 h 45"/>
                <a:gd name="T12" fmla="*/ 24 w 25"/>
                <a:gd name="T13" fmla="*/ 3 h 45"/>
                <a:gd name="T14" fmla="*/ 24 w 25"/>
                <a:gd name="T15" fmla="*/ 3 h 45"/>
                <a:gd name="T16" fmla="*/ 25 w 25"/>
                <a:gd name="T17" fmla="*/ 3 h 45"/>
                <a:gd name="T18" fmla="*/ 25 w 25"/>
                <a:gd name="T19" fmla="*/ 5 h 45"/>
                <a:gd name="T20" fmla="*/ 2 w 25"/>
                <a:gd name="T21" fmla="*/ 45 h 45"/>
                <a:gd name="T22" fmla="*/ 2 w 25"/>
                <a:gd name="T23" fmla="*/ 43 h 45"/>
                <a:gd name="T24" fmla="*/ 2 w 25"/>
                <a:gd name="T25" fmla="*/ 43 h 45"/>
                <a:gd name="T26" fmla="*/ 2 w 25"/>
                <a:gd name="T27" fmla="*/ 42 h 45"/>
                <a:gd name="T28" fmla="*/ 2 w 25"/>
                <a:gd name="T29" fmla="*/ 42 h 45"/>
                <a:gd name="T30" fmla="*/ 2 w 25"/>
                <a:gd name="T31" fmla="*/ 42 h 45"/>
                <a:gd name="T32" fmla="*/ 0 w 25"/>
                <a:gd name="T33" fmla="*/ 40 h 45"/>
                <a:gd name="T34" fmla="*/ 0 w 25"/>
                <a:gd name="T35" fmla="*/ 40 h 45"/>
                <a:gd name="T36" fmla="*/ 0 w 25"/>
                <a:gd name="T37" fmla="*/ 4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5"/>
                <a:gd name="T59" fmla="*/ 25 w 25"/>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5">
                  <a:moveTo>
                    <a:pt x="0" y="40"/>
                  </a:moveTo>
                  <a:lnTo>
                    <a:pt x="24" y="0"/>
                  </a:lnTo>
                  <a:lnTo>
                    <a:pt x="24" y="2"/>
                  </a:lnTo>
                  <a:lnTo>
                    <a:pt x="24" y="3"/>
                  </a:lnTo>
                  <a:lnTo>
                    <a:pt x="25" y="3"/>
                  </a:lnTo>
                  <a:lnTo>
                    <a:pt x="25" y="5"/>
                  </a:lnTo>
                  <a:lnTo>
                    <a:pt x="2" y="45"/>
                  </a:lnTo>
                  <a:lnTo>
                    <a:pt x="2" y="43"/>
                  </a:lnTo>
                  <a:lnTo>
                    <a:pt x="2" y="42"/>
                  </a:lnTo>
                  <a:lnTo>
                    <a:pt x="0" y="4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6" name="Freeform 673"/>
            <p:cNvSpPr>
              <a:spLocks/>
            </p:cNvSpPr>
            <p:nvPr/>
          </p:nvSpPr>
          <p:spPr bwMode="auto">
            <a:xfrm>
              <a:off x="2041" y="3401"/>
              <a:ext cx="23" cy="45"/>
            </a:xfrm>
            <a:custGeom>
              <a:avLst/>
              <a:gdLst>
                <a:gd name="T0" fmla="*/ 0 w 23"/>
                <a:gd name="T1" fmla="*/ 40 h 45"/>
                <a:gd name="T2" fmla="*/ 22 w 23"/>
                <a:gd name="T3" fmla="*/ 0 h 45"/>
                <a:gd name="T4" fmla="*/ 22 w 23"/>
                <a:gd name="T5" fmla="*/ 1 h 45"/>
                <a:gd name="T6" fmla="*/ 22 w 23"/>
                <a:gd name="T7" fmla="*/ 1 h 45"/>
                <a:gd name="T8" fmla="*/ 23 w 23"/>
                <a:gd name="T9" fmla="*/ 1 h 45"/>
                <a:gd name="T10" fmla="*/ 23 w 23"/>
                <a:gd name="T11" fmla="*/ 3 h 45"/>
                <a:gd name="T12" fmla="*/ 23 w 23"/>
                <a:gd name="T13" fmla="*/ 3 h 45"/>
                <a:gd name="T14" fmla="*/ 23 w 23"/>
                <a:gd name="T15" fmla="*/ 3 h 45"/>
                <a:gd name="T16" fmla="*/ 23 w 23"/>
                <a:gd name="T17" fmla="*/ 3 h 45"/>
                <a:gd name="T18" fmla="*/ 23 w 23"/>
                <a:gd name="T19" fmla="*/ 5 h 45"/>
                <a:gd name="T20" fmla="*/ 0 w 23"/>
                <a:gd name="T21" fmla="*/ 45 h 45"/>
                <a:gd name="T22" fmla="*/ 0 w 23"/>
                <a:gd name="T23" fmla="*/ 45 h 45"/>
                <a:gd name="T24" fmla="*/ 0 w 23"/>
                <a:gd name="T25" fmla="*/ 43 h 45"/>
                <a:gd name="T26" fmla="*/ 0 w 23"/>
                <a:gd name="T27" fmla="*/ 43 h 45"/>
                <a:gd name="T28" fmla="*/ 0 w 23"/>
                <a:gd name="T29" fmla="*/ 43 h 45"/>
                <a:gd name="T30" fmla="*/ 0 w 23"/>
                <a:gd name="T31" fmla="*/ 41 h 45"/>
                <a:gd name="T32" fmla="*/ 0 w 23"/>
                <a:gd name="T33" fmla="*/ 41 h 45"/>
                <a:gd name="T34" fmla="*/ 0 w 23"/>
                <a:gd name="T35" fmla="*/ 40 h 45"/>
                <a:gd name="T36" fmla="*/ 0 w 23"/>
                <a:gd name="T37" fmla="*/ 4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5"/>
                <a:gd name="T59" fmla="*/ 23 w 23"/>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5">
                  <a:moveTo>
                    <a:pt x="0" y="40"/>
                  </a:moveTo>
                  <a:lnTo>
                    <a:pt x="22" y="0"/>
                  </a:lnTo>
                  <a:lnTo>
                    <a:pt x="22" y="1"/>
                  </a:lnTo>
                  <a:lnTo>
                    <a:pt x="23" y="1"/>
                  </a:lnTo>
                  <a:lnTo>
                    <a:pt x="23" y="3"/>
                  </a:lnTo>
                  <a:lnTo>
                    <a:pt x="23" y="5"/>
                  </a:lnTo>
                  <a:lnTo>
                    <a:pt x="0" y="45"/>
                  </a:lnTo>
                  <a:lnTo>
                    <a:pt x="0" y="43"/>
                  </a:lnTo>
                  <a:lnTo>
                    <a:pt x="0" y="41"/>
                  </a:lnTo>
                  <a:lnTo>
                    <a:pt x="0" y="4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7" name="Freeform 674"/>
            <p:cNvSpPr>
              <a:spLocks/>
            </p:cNvSpPr>
            <p:nvPr/>
          </p:nvSpPr>
          <p:spPr bwMode="auto">
            <a:xfrm>
              <a:off x="2041" y="3404"/>
              <a:ext cx="23" cy="43"/>
            </a:xfrm>
            <a:custGeom>
              <a:avLst/>
              <a:gdLst>
                <a:gd name="T0" fmla="*/ 0 w 23"/>
                <a:gd name="T1" fmla="*/ 40 h 43"/>
                <a:gd name="T2" fmla="*/ 23 w 23"/>
                <a:gd name="T3" fmla="*/ 0 h 43"/>
                <a:gd name="T4" fmla="*/ 23 w 23"/>
                <a:gd name="T5" fmla="*/ 0 h 43"/>
                <a:gd name="T6" fmla="*/ 23 w 23"/>
                <a:gd name="T7" fmla="*/ 0 h 43"/>
                <a:gd name="T8" fmla="*/ 23 w 23"/>
                <a:gd name="T9" fmla="*/ 0 h 43"/>
                <a:gd name="T10" fmla="*/ 23 w 23"/>
                <a:gd name="T11" fmla="*/ 2 h 43"/>
                <a:gd name="T12" fmla="*/ 23 w 23"/>
                <a:gd name="T13" fmla="*/ 2 h 43"/>
                <a:gd name="T14" fmla="*/ 23 w 23"/>
                <a:gd name="T15" fmla="*/ 2 h 43"/>
                <a:gd name="T16" fmla="*/ 23 w 23"/>
                <a:gd name="T17" fmla="*/ 3 h 43"/>
                <a:gd name="T18" fmla="*/ 23 w 23"/>
                <a:gd name="T19" fmla="*/ 3 h 43"/>
                <a:gd name="T20" fmla="*/ 0 w 23"/>
                <a:gd name="T21" fmla="*/ 43 h 43"/>
                <a:gd name="T22" fmla="*/ 0 w 23"/>
                <a:gd name="T23" fmla="*/ 43 h 43"/>
                <a:gd name="T24" fmla="*/ 0 w 23"/>
                <a:gd name="T25" fmla="*/ 43 h 43"/>
                <a:gd name="T26" fmla="*/ 0 w 23"/>
                <a:gd name="T27" fmla="*/ 42 h 43"/>
                <a:gd name="T28" fmla="*/ 0 w 23"/>
                <a:gd name="T29" fmla="*/ 42 h 43"/>
                <a:gd name="T30" fmla="*/ 0 w 23"/>
                <a:gd name="T31" fmla="*/ 42 h 43"/>
                <a:gd name="T32" fmla="*/ 0 w 23"/>
                <a:gd name="T33" fmla="*/ 40 h 43"/>
                <a:gd name="T34" fmla="*/ 0 w 23"/>
                <a:gd name="T35" fmla="*/ 40 h 43"/>
                <a:gd name="T36" fmla="*/ 0 w 23"/>
                <a:gd name="T37" fmla="*/ 4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3"/>
                <a:gd name="T59" fmla="*/ 23 w 2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3">
                  <a:moveTo>
                    <a:pt x="0" y="40"/>
                  </a:moveTo>
                  <a:lnTo>
                    <a:pt x="23" y="0"/>
                  </a:lnTo>
                  <a:lnTo>
                    <a:pt x="23" y="2"/>
                  </a:lnTo>
                  <a:lnTo>
                    <a:pt x="23" y="3"/>
                  </a:lnTo>
                  <a:lnTo>
                    <a:pt x="0" y="43"/>
                  </a:lnTo>
                  <a:lnTo>
                    <a:pt x="0" y="42"/>
                  </a:lnTo>
                  <a:lnTo>
                    <a:pt x="0" y="4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8" name="Freeform 675"/>
            <p:cNvSpPr>
              <a:spLocks/>
            </p:cNvSpPr>
            <p:nvPr/>
          </p:nvSpPr>
          <p:spPr bwMode="auto">
            <a:xfrm>
              <a:off x="2041" y="3406"/>
              <a:ext cx="25" cy="45"/>
            </a:xfrm>
            <a:custGeom>
              <a:avLst/>
              <a:gdLst>
                <a:gd name="T0" fmla="*/ 0 w 25"/>
                <a:gd name="T1" fmla="*/ 40 h 45"/>
                <a:gd name="T2" fmla="*/ 23 w 25"/>
                <a:gd name="T3" fmla="*/ 0 h 45"/>
                <a:gd name="T4" fmla="*/ 23 w 25"/>
                <a:gd name="T5" fmla="*/ 0 h 45"/>
                <a:gd name="T6" fmla="*/ 23 w 25"/>
                <a:gd name="T7" fmla="*/ 0 h 45"/>
                <a:gd name="T8" fmla="*/ 23 w 25"/>
                <a:gd name="T9" fmla="*/ 1 h 45"/>
                <a:gd name="T10" fmla="*/ 23 w 25"/>
                <a:gd name="T11" fmla="*/ 1 h 45"/>
                <a:gd name="T12" fmla="*/ 23 w 25"/>
                <a:gd name="T13" fmla="*/ 1 h 45"/>
                <a:gd name="T14" fmla="*/ 25 w 25"/>
                <a:gd name="T15" fmla="*/ 1 h 45"/>
                <a:gd name="T16" fmla="*/ 25 w 25"/>
                <a:gd name="T17" fmla="*/ 3 h 45"/>
                <a:gd name="T18" fmla="*/ 25 w 25"/>
                <a:gd name="T19" fmla="*/ 3 h 45"/>
                <a:gd name="T20" fmla="*/ 0 w 25"/>
                <a:gd name="T21" fmla="*/ 45 h 45"/>
                <a:gd name="T22" fmla="*/ 0 w 25"/>
                <a:gd name="T23" fmla="*/ 45 h 45"/>
                <a:gd name="T24" fmla="*/ 0 w 25"/>
                <a:gd name="T25" fmla="*/ 45 h 45"/>
                <a:gd name="T26" fmla="*/ 0 w 25"/>
                <a:gd name="T27" fmla="*/ 45 h 45"/>
                <a:gd name="T28" fmla="*/ 0 w 25"/>
                <a:gd name="T29" fmla="*/ 45 h 45"/>
                <a:gd name="T30" fmla="*/ 0 w 25"/>
                <a:gd name="T31" fmla="*/ 45 h 45"/>
                <a:gd name="T32" fmla="*/ 0 w 25"/>
                <a:gd name="T33" fmla="*/ 45 h 45"/>
                <a:gd name="T34" fmla="*/ 0 w 25"/>
                <a:gd name="T35" fmla="*/ 45 h 45"/>
                <a:gd name="T36" fmla="*/ 0 w 25"/>
                <a:gd name="T37" fmla="*/ 45 h 45"/>
                <a:gd name="T38" fmla="*/ 0 w 25"/>
                <a:gd name="T39" fmla="*/ 43 h 45"/>
                <a:gd name="T40" fmla="*/ 0 w 25"/>
                <a:gd name="T41" fmla="*/ 43 h 45"/>
                <a:gd name="T42" fmla="*/ 0 w 25"/>
                <a:gd name="T43" fmla="*/ 43 h 45"/>
                <a:gd name="T44" fmla="*/ 0 w 25"/>
                <a:gd name="T45" fmla="*/ 41 h 45"/>
                <a:gd name="T46" fmla="*/ 0 w 25"/>
                <a:gd name="T47" fmla="*/ 41 h 45"/>
                <a:gd name="T48" fmla="*/ 0 w 25"/>
                <a:gd name="T49" fmla="*/ 41 h 45"/>
                <a:gd name="T50" fmla="*/ 0 w 25"/>
                <a:gd name="T51" fmla="*/ 40 h 45"/>
                <a:gd name="T52" fmla="*/ 0 w 25"/>
                <a:gd name="T53" fmla="*/ 40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45"/>
                <a:gd name="T83" fmla="*/ 25 w 25"/>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45">
                  <a:moveTo>
                    <a:pt x="0" y="40"/>
                  </a:moveTo>
                  <a:lnTo>
                    <a:pt x="23" y="0"/>
                  </a:lnTo>
                  <a:lnTo>
                    <a:pt x="23" y="1"/>
                  </a:lnTo>
                  <a:lnTo>
                    <a:pt x="25" y="1"/>
                  </a:lnTo>
                  <a:lnTo>
                    <a:pt x="25" y="3"/>
                  </a:lnTo>
                  <a:lnTo>
                    <a:pt x="0" y="45"/>
                  </a:lnTo>
                  <a:lnTo>
                    <a:pt x="0" y="43"/>
                  </a:lnTo>
                  <a:lnTo>
                    <a:pt x="0" y="41"/>
                  </a:lnTo>
                  <a:lnTo>
                    <a:pt x="0" y="4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89" name="Freeform 676"/>
            <p:cNvSpPr>
              <a:spLocks/>
            </p:cNvSpPr>
            <p:nvPr/>
          </p:nvSpPr>
          <p:spPr bwMode="auto">
            <a:xfrm>
              <a:off x="2041" y="3407"/>
              <a:ext cx="25" cy="45"/>
            </a:xfrm>
            <a:custGeom>
              <a:avLst/>
              <a:gdLst>
                <a:gd name="T0" fmla="*/ 0 w 25"/>
                <a:gd name="T1" fmla="*/ 40 h 45"/>
                <a:gd name="T2" fmla="*/ 23 w 25"/>
                <a:gd name="T3" fmla="*/ 0 h 45"/>
                <a:gd name="T4" fmla="*/ 23 w 25"/>
                <a:gd name="T5" fmla="*/ 0 h 45"/>
                <a:gd name="T6" fmla="*/ 25 w 25"/>
                <a:gd name="T7" fmla="*/ 0 h 45"/>
                <a:gd name="T8" fmla="*/ 25 w 25"/>
                <a:gd name="T9" fmla="*/ 2 h 45"/>
                <a:gd name="T10" fmla="*/ 25 w 25"/>
                <a:gd name="T11" fmla="*/ 2 h 45"/>
                <a:gd name="T12" fmla="*/ 25 w 25"/>
                <a:gd name="T13" fmla="*/ 2 h 45"/>
                <a:gd name="T14" fmla="*/ 25 w 25"/>
                <a:gd name="T15" fmla="*/ 4 h 45"/>
                <a:gd name="T16" fmla="*/ 25 w 25"/>
                <a:gd name="T17" fmla="*/ 4 h 45"/>
                <a:gd name="T18" fmla="*/ 25 w 25"/>
                <a:gd name="T19" fmla="*/ 4 h 45"/>
                <a:gd name="T20" fmla="*/ 2 w 25"/>
                <a:gd name="T21" fmla="*/ 45 h 45"/>
                <a:gd name="T22" fmla="*/ 0 w 25"/>
                <a:gd name="T23" fmla="*/ 45 h 45"/>
                <a:gd name="T24" fmla="*/ 0 w 25"/>
                <a:gd name="T25" fmla="*/ 45 h 45"/>
                <a:gd name="T26" fmla="*/ 0 w 25"/>
                <a:gd name="T27" fmla="*/ 45 h 45"/>
                <a:gd name="T28" fmla="*/ 0 w 25"/>
                <a:gd name="T29" fmla="*/ 44 h 45"/>
                <a:gd name="T30" fmla="*/ 0 w 25"/>
                <a:gd name="T31" fmla="*/ 44 h 45"/>
                <a:gd name="T32" fmla="*/ 0 w 25"/>
                <a:gd name="T33" fmla="*/ 44 h 45"/>
                <a:gd name="T34" fmla="*/ 0 w 25"/>
                <a:gd name="T35" fmla="*/ 44 h 45"/>
                <a:gd name="T36" fmla="*/ 0 w 25"/>
                <a:gd name="T37" fmla="*/ 44 h 45"/>
                <a:gd name="T38" fmla="*/ 0 w 25"/>
                <a:gd name="T39" fmla="*/ 42 h 45"/>
                <a:gd name="T40" fmla="*/ 0 w 25"/>
                <a:gd name="T41" fmla="*/ 42 h 45"/>
                <a:gd name="T42" fmla="*/ 0 w 25"/>
                <a:gd name="T43" fmla="*/ 42 h 45"/>
                <a:gd name="T44" fmla="*/ 0 w 25"/>
                <a:gd name="T45" fmla="*/ 42 h 45"/>
                <a:gd name="T46" fmla="*/ 0 w 25"/>
                <a:gd name="T47" fmla="*/ 42 h 45"/>
                <a:gd name="T48" fmla="*/ 0 w 25"/>
                <a:gd name="T49" fmla="*/ 42 h 45"/>
                <a:gd name="T50" fmla="*/ 0 w 25"/>
                <a:gd name="T51" fmla="*/ 42 h 45"/>
                <a:gd name="T52" fmla="*/ 0 w 25"/>
                <a:gd name="T53" fmla="*/ 40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45"/>
                <a:gd name="T83" fmla="*/ 25 w 25"/>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45">
                  <a:moveTo>
                    <a:pt x="0" y="40"/>
                  </a:moveTo>
                  <a:lnTo>
                    <a:pt x="23" y="0"/>
                  </a:lnTo>
                  <a:lnTo>
                    <a:pt x="25" y="0"/>
                  </a:lnTo>
                  <a:lnTo>
                    <a:pt x="25" y="2"/>
                  </a:lnTo>
                  <a:lnTo>
                    <a:pt x="25" y="4"/>
                  </a:lnTo>
                  <a:lnTo>
                    <a:pt x="2" y="45"/>
                  </a:lnTo>
                  <a:lnTo>
                    <a:pt x="0" y="45"/>
                  </a:lnTo>
                  <a:lnTo>
                    <a:pt x="0" y="44"/>
                  </a:lnTo>
                  <a:lnTo>
                    <a:pt x="0" y="42"/>
                  </a:lnTo>
                  <a:lnTo>
                    <a:pt x="0" y="4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0" name="Freeform 677"/>
            <p:cNvSpPr>
              <a:spLocks/>
            </p:cNvSpPr>
            <p:nvPr/>
          </p:nvSpPr>
          <p:spPr bwMode="auto">
            <a:xfrm>
              <a:off x="2041" y="3409"/>
              <a:ext cx="25" cy="45"/>
            </a:xfrm>
            <a:custGeom>
              <a:avLst/>
              <a:gdLst>
                <a:gd name="T0" fmla="*/ 0 w 25"/>
                <a:gd name="T1" fmla="*/ 42 h 45"/>
                <a:gd name="T2" fmla="*/ 25 w 25"/>
                <a:gd name="T3" fmla="*/ 0 h 45"/>
                <a:gd name="T4" fmla="*/ 25 w 25"/>
                <a:gd name="T5" fmla="*/ 0 h 45"/>
                <a:gd name="T6" fmla="*/ 25 w 25"/>
                <a:gd name="T7" fmla="*/ 2 h 45"/>
                <a:gd name="T8" fmla="*/ 25 w 25"/>
                <a:gd name="T9" fmla="*/ 2 h 45"/>
                <a:gd name="T10" fmla="*/ 25 w 25"/>
                <a:gd name="T11" fmla="*/ 2 h 45"/>
                <a:gd name="T12" fmla="*/ 25 w 25"/>
                <a:gd name="T13" fmla="*/ 2 h 45"/>
                <a:gd name="T14" fmla="*/ 25 w 25"/>
                <a:gd name="T15" fmla="*/ 3 h 45"/>
                <a:gd name="T16" fmla="*/ 25 w 25"/>
                <a:gd name="T17" fmla="*/ 3 h 45"/>
                <a:gd name="T18" fmla="*/ 25 w 25"/>
                <a:gd name="T19" fmla="*/ 3 h 45"/>
                <a:gd name="T20" fmla="*/ 2 w 25"/>
                <a:gd name="T21" fmla="*/ 45 h 45"/>
                <a:gd name="T22" fmla="*/ 2 w 25"/>
                <a:gd name="T23" fmla="*/ 45 h 45"/>
                <a:gd name="T24" fmla="*/ 2 w 25"/>
                <a:gd name="T25" fmla="*/ 45 h 45"/>
                <a:gd name="T26" fmla="*/ 2 w 25"/>
                <a:gd name="T27" fmla="*/ 43 h 45"/>
                <a:gd name="T28" fmla="*/ 2 w 25"/>
                <a:gd name="T29" fmla="*/ 43 h 45"/>
                <a:gd name="T30" fmla="*/ 0 w 25"/>
                <a:gd name="T31" fmla="*/ 43 h 45"/>
                <a:gd name="T32" fmla="*/ 0 w 25"/>
                <a:gd name="T33" fmla="*/ 43 h 45"/>
                <a:gd name="T34" fmla="*/ 0 w 25"/>
                <a:gd name="T35" fmla="*/ 42 h 45"/>
                <a:gd name="T36" fmla="*/ 0 w 25"/>
                <a:gd name="T37" fmla="*/ 42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5"/>
                <a:gd name="T59" fmla="*/ 25 w 25"/>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5">
                  <a:moveTo>
                    <a:pt x="0" y="42"/>
                  </a:moveTo>
                  <a:lnTo>
                    <a:pt x="25" y="0"/>
                  </a:lnTo>
                  <a:lnTo>
                    <a:pt x="25" y="2"/>
                  </a:lnTo>
                  <a:lnTo>
                    <a:pt x="25" y="3"/>
                  </a:lnTo>
                  <a:lnTo>
                    <a:pt x="2" y="45"/>
                  </a:lnTo>
                  <a:lnTo>
                    <a:pt x="2" y="43"/>
                  </a:lnTo>
                  <a:lnTo>
                    <a:pt x="0" y="43"/>
                  </a:lnTo>
                  <a:lnTo>
                    <a:pt x="0" y="4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1" name="Freeform 678"/>
            <p:cNvSpPr>
              <a:spLocks/>
            </p:cNvSpPr>
            <p:nvPr/>
          </p:nvSpPr>
          <p:spPr bwMode="auto">
            <a:xfrm>
              <a:off x="2043" y="3411"/>
              <a:ext cx="25" cy="46"/>
            </a:xfrm>
            <a:custGeom>
              <a:avLst/>
              <a:gdLst>
                <a:gd name="T0" fmla="*/ 0 w 25"/>
                <a:gd name="T1" fmla="*/ 41 h 46"/>
                <a:gd name="T2" fmla="*/ 23 w 25"/>
                <a:gd name="T3" fmla="*/ 0 h 46"/>
                <a:gd name="T4" fmla="*/ 23 w 25"/>
                <a:gd name="T5" fmla="*/ 0 h 46"/>
                <a:gd name="T6" fmla="*/ 23 w 25"/>
                <a:gd name="T7" fmla="*/ 1 h 46"/>
                <a:gd name="T8" fmla="*/ 23 w 25"/>
                <a:gd name="T9" fmla="*/ 1 h 46"/>
                <a:gd name="T10" fmla="*/ 23 w 25"/>
                <a:gd name="T11" fmla="*/ 1 h 46"/>
                <a:gd name="T12" fmla="*/ 25 w 25"/>
                <a:gd name="T13" fmla="*/ 3 h 46"/>
                <a:gd name="T14" fmla="*/ 25 w 25"/>
                <a:gd name="T15" fmla="*/ 3 h 46"/>
                <a:gd name="T16" fmla="*/ 25 w 25"/>
                <a:gd name="T17" fmla="*/ 3 h 46"/>
                <a:gd name="T18" fmla="*/ 25 w 25"/>
                <a:gd name="T19" fmla="*/ 3 h 46"/>
                <a:gd name="T20" fmla="*/ 0 w 25"/>
                <a:gd name="T21" fmla="*/ 46 h 46"/>
                <a:gd name="T22" fmla="*/ 0 w 25"/>
                <a:gd name="T23" fmla="*/ 45 h 46"/>
                <a:gd name="T24" fmla="*/ 0 w 25"/>
                <a:gd name="T25" fmla="*/ 45 h 46"/>
                <a:gd name="T26" fmla="*/ 0 w 25"/>
                <a:gd name="T27" fmla="*/ 45 h 46"/>
                <a:gd name="T28" fmla="*/ 0 w 25"/>
                <a:gd name="T29" fmla="*/ 43 h 46"/>
                <a:gd name="T30" fmla="*/ 0 w 25"/>
                <a:gd name="T31" fmla="*/ 43 h 46"/>
                <a:gd name="T32" fmla="*/ 0 w 25"/>
                <a:gd name="T33" fmla="*/ 43 h 46"/>
                <a:gd name="T34" fmla="*/ 0 w 25"/>
                <a:gd name="T35" fmla="*/ 43 h 46"/>
                <a:gd name="T36" fmla="*/ 0 w 25"/>
                <a:gd name="T37" fmla="*/ 4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6"/>
                <a:gd name="T59" fmla="*/ 25 w 2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6">
                  <a:moveTo>
                    <a:pt x="0" y="41"/>
                  </a:moveTo>
                  <a:lnTo>
                    <a:pt x="23" y="0"/>
                  </a:lnTo>
                  <a:lnTo>
                    <a:pt x="23" y="1"/>
                  </a:lnTo>
                  <a:lnTo>
                    <a:pt x="25" y="3"/>
                  </a:lnTo>
                  <a:lnTo>
                    <a:pt x="0" y="46"/>
                  </a:lnTo>
                  <a:lnTo>
                    <a:pt x="0" y="45"/>
                  </a:lnTo>
                  <a:lnTo>
                    <a:pt x="0" y="43"/>
                  </a:lnTo>
                  <a:lnTo>
                    <a:pt x="0" y="41"/>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2" name="Freeform 679"/>
            <p:cNvSpPr>
              <a:spLocks/>
            </p:cNvSpPr>
            <p:nvPr/>
          </p:nvSpPr>
          <p:spPr bwMode="auto">
            <a:xfrm>
              <a:off x="2043" y="3412"/>
              <a:ext cx="25" cy="47"/>
            </a:xfrm>
            <a:custGeom>
              <a:avLst/>
              <a:gdLst>
                <a:gd name="T0" fmla="*/ 0 w 25"/>
                <a:gd name="T1" fmla="*/ 42 h 47"/>
                <a:gd name="T2" fmla="*/ 23 w 25"/>
                <a:gd name="T3" fmla="*/ 0 h 47"/>
                <a:gd name="T4" fmla="*/ 25 w 25"/>
                <a:gd name="T5" fmla="*/ 2 h 47"/>
                <a:gd name="T6" fmla="*/ 25 w 25"/>
                <a:gd name="T7" fmla="*/ 2 h 47"/>
                <a:gd name="T8" fmla="*/ 25 w 25"/>
                <a:gd name="T9" fmla="*/ 2 h 47"/>
                <a:gd name="T10" fmla="*/ 25 w 25"/>
                <a:gd name="T11" fmla="*/ 2 h 47"/>
                <a:gd name="T12" fmla="*/ 25 w 25"/>
                <a:gd name="T13" fmla="*/ 4 h 47"/>
                <a:gd name="T14" fmla="*/ 25 w 25"/>
                <a:gd name="T15" fmla="*/ 4 h 47"/>
                <a:gd name="T16" fmla="*/ 25 w 25"/>
                <a:gd name="T17" fmla="*/ 4 h 47"/>
                <a:gd name="T18" fmla="*/ 25 w 25"/>
                <a:gd name="T19" fmla="*/ 4 h 47"/>
                <a:gd name="T20" fmla="*/ 1 w 25"/>
                <a:gd name="T21" fmla="*/ 47 h 47"/>
                <a:gd name="T22" fmla="*/ 0 w 25"/>
                <a:gd name="T23" fmla="*/ 45 h 47"/>
                <a:gd name="T24" fmla="*/ 0 w 25"/>
                <a:gd name="T25" fmla="*/ 45 h 47"/>
                <a:gd name="T26" fmla="*/ 0 w 25"/>
                <a:gd name="T27" fmla="*/ 45 h 47"/>
                <a:gd name="T28" fmla="*/ 0 w 25"/>
                <a:gd name="T29" fmla="*/ 45 h 47"/>
                <a:gd name="T30" fmla="*/ 0 w 25"/>
                <a:gd name="T31" fmla="*/ 44 h 47"/>
                <a:gd name="T32" fmla="*/ 0 w 25"/>
                <a:gd name="T33" fmla="*/ 44 h 47"/>
                <a:gd name="T34" fmla="*/ 0 w 25"/>
                <a:gd name="T35" fmla="*/ 44 h 47"/>
                <a:gd name="T36" fmla="*/ 0 w 25"/>
                <a:gd name="T37" fmla="*/ 42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7"/>
                <a:gd name="T59" fmla="*/ 25 w 25"/>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7">
                  <a:moveTo>
                    <a:pt x="0" y="42"/>
                  </a:moveTo>
                  <a:lnTo>
                    <a:pt x="23" y="0"/>
                  </a:lnTo>
                  <a:lnTo>
                    <a:pt x="25" y="2"/>
                  </a:lnTo>
                  <a:lnTo>
                    <a:pt x="25" y="4"/>
                  </a:lnTo>
                  <a:lnTo>
                    <a:pt x="1" y="47"/>
                  </a:lnTo>
                  <a:lnTo>
                    <a:pt x="0" y="45"/>
                  </a:lnTo>
                  <a:lnTo>
                    <a:pt x="0" y="44"/>
                  </a:lnTo>
                  <a:lnTo>
                    <a:pt x="0" y="42"/>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3" name="Freeform 680"/>
            <p:cNvSpPr>
              <a:spLocks/>
            </p:cNvSpPr>
            <p:nvPr/>
          </p:nvSpPr>
          <p:spPr bwMode="auto">
            <a:xfrm>
              <a:off x="2043" y="3414"/>
              <a:ext cx="26" cy="46"/>
            </a:xfrm>
            <a:custGeom>
              <a:avLst/>
              <a:gdLst>
                <a:gd name="T0" fmla="*/ 0 w 26"/>
                <a:gd name="T1" fmla="*/ 43 h 46"/>
                <a:gd name="T2" fmla="*/ 25 w 26"/>
                <a:gd name="T3" fmla="*/ 0 h 46"/>
                <a:gd name="T4" fmla="*/ 25 w 26"/>
                <a:gd name="T5" fmla="*/ 2 h 46"/>
                <a:gd name="T6" fmla="*/ 25 w 26"/>
                <a:gd name="T7" fmla="*/ 2 h 46"/>
                <a:gd name="T8" fmla="*/ 25 w 26"/>
                <a:gd name="T9" fmla="*/ 2 h 46"/>
                <a:gd name="T10" fmla="*/ 25 w 26"/>
                <a:gd name="T11" fmla="*/ 2 h 46"/>
                <a:gd name="T12" fmla="*/ 25 w 26"/>
                <a:gd name="T13" fmla="*/ 3 h 46"/>
                <a:gd name="T14" fmla="*/ 25 w 26"/>
                <a:gd name="T15" fmla="*/ 3 h 46"/>
                <a:gd name="T16" fmla="*/ 25 w 26"/>
                <a:gd name="T17" fmla="*/ 3 h 46"/>
                <a:gd name="T18" fmla="*/ 26 w 26"/>
                <a:gd name="T19" fmla="*/ 5 h 46"/>
                <a:gd name="T20" fmla="*/ 1 w 26"/>
                <a:gd name="T21" fmla="*/ 46 h 46"/>
                <a:gd name="T22" fmla="*/ 1 w 26"/>
                <a:gd name="T23" fmla="*/ 46 h 46"/>
                <a:gd name="T24" fmla="*/ 1 w 26"/>
                <a:gd name="T25" fmla="*/ 45 h 46"/>
                <a:gd name="T26" fmla="*/ 1 w 26"/>
                <a:gd name="T27" fmla="*/ 45 h 46"/>
                <a:gd name="T28" fmla="*/ 1 w 26"/>
                <a:gd name="T29" fmla="*/ 45 h 46"/>
                <a:gd name="T30" fmla="*/ 0 w 26"/>
                <a:gd name="T31" fmla="*/ 43 h 46"/>
                <a:gd name="T32" fmla="*/ 0 w 26"/>
                <a:gd name="T33" fmla="*/ 43 h 46"/>
                <a:gd name="T34" fmla="*/ 0 w 26"/>
                <a:gd name="T35" fmla="*/ 43 h 46"/>
                <a:gd name="T36" fmla="*/ 0 w 26"/>
                <a:gd name="T37" fmla="*/ 43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46"/>
                <a:gd name="T59" fmla="*/ 26 w 26"/>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46">
                  <a:moveTo>
                    <a:pt x="0" y="43"/>
                  </a:moveTo>
                  <a:lnTo>
                    <a:pt x="25" y="0"/>
                  </a:lnTo>
                  <a:lnTo>
                    <a:pt x="25" y="2"/>
                  </a:lnTo>
                  <a:lnTo>
                    <a:pt x="25" y="3"/>
                  </a:lnTo>
                  <a:lnTo>
                    <a:pt x="26" y="5"/>
                  </a:lnTo>
                  <a:lnTo>
                    <a:pt x="1" y="46"/>
                  </a:lnTo>
                  <a:lnTo>
                    <a:pt x="1" y="45"/>
                  </a:lnTo>
                  <a:lnTo>
                    <a:pt x="0" y="43"/>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4" name="Freeform 681"/>
            <p:cNvSpPr>
              <a:spLocks/>
            </p:cNvSpPr>
            <p:nvPr/>
          </p:nvSpPr>
          <p:spPr bwMode="auto">
            <a:xfrm>
              <a:off x="2044" y="3416"/>
              <a:ext cx="25" cy="46"/>
            </a:xfrm>
            <a:custGeom>
              <a:avLst/>
              <a:gdLst>
                <a:gd name="T0" fmla="*/ 0 w 25"/>
                <a:gd name="T1" fmla="*/ 43 h 46"/>
                <a:gd name="T2" fmla="*/ 24 w 25"/>
                <a:gd name="T3" fmla="*/ 0 h 46"/>
                <a:gd name="T4" fmla="*/ 24 w 25"/>
                <a:gd name="T5" fmla="*/ 1 h 46"/>
                <a:gd name="T6" fmla="*/ 24 w 25"/>
                <a:gd name="T7" fmla="*/ 1 h 46"/>
                <a:gd name="T8" fmla="*/ 24 w 25"/>
                <a:gd name="T9" fmla="*/ 1 h 46"/>
                <a:gd name="T10" fmla="*/ 25 w 25"/>
                <a:gd name="T11" fmla="*/ 3 h 46"/>
                <a:gd name="T12" fmla="*/ 25 w 25"/>
                <a:gd name="T13" fmla="*/ 3 h 46"/>
                <a:gd name="T14" fmla="*/ 25 w 25"/>
                <a:gd name="T15" fmla="*/ 3 h 46"/>
                <a:gd name="T16" fmla="*/ 25 w 25"/>
                <a:gd name="T17" fmla="*/ 3 h 46"/>
                <a:gd name="T18" fmla="*/ 25 w 25"/>
                <a:gd name="T19" fmla="*/ 5 h 46"/>
                <a:gd name="T20" fmla="*/ 0 w 25"/>
                <a:gd name="T21" fmla="*/ 46 h 46"/>
                <a:gd name="T22" fmla="*/ 0 w 25"/>
                <a:gd name="T23" fmla="*/ 46 h 46"/>
                <a:gd name="T24" fmla="*/ 0 w 25"/>
                <a:gd name="T25" fmla="*/ 44 h 46"/>
                <a:gd name="T26" fmla="*/ 0 w 25"/>
                <a:gd name="T27" fmla="*/ 44 h 46"/>
                <a:gd name="T28" fmla="*/ 0 w 25"/>
                <a:gd name="T29" fmla="*/ 44 h 46"/>
                <a:gd name="T30" fmla="*/ 0 w 25"/>
                <a:gd name="T31" fmla="*/ 43 h 46"/>
                <a:gd name="T32" fmla="*/ 0 w 25"/>
                <a:gd name="T33" fmla="*/ 43 h 46"/>
                <a:gd name="T34" fmla="*/ 0 w 25"/>
                <a:gd name="T35" fmla="*/ 43 h 46"/>
                <a:gd name="T36" fmla="*/ 0 w 25"/>
                <a:gd name="T37" fmla="*/ 43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6"/>
                <a:gd name="T59" fmla="*/ 25 w 2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6">
                  <a:moveTo>
                    <a:pt x="0" y="43"/>
                  </a:moveTo>
                  <a:lnTo>
                    <a:pt x="24" y="0"/>
                  </a:lnTo>
                  <a:lnTo>
                    <a:pt x="24" y="1"/>
                  </a:lnTo>
                  <a:lnTo>
                    <a:pt x="25" y="3"/>
                  </a:lnTo>
                  <a:lnTo>
                    <a:pt x="25" y="5"/>
                  </a:lnTo>
                  <a:lnTo>
                    <a:pt x="0" y="46"/>
                  </a:lnTo>
                  <a:lnTo>
                    <a:pt x="0" y="44"/>
                  </a:lnTo>
                  <a:lnTo>
                    <a:pt x="0" y="43"/>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5" name="Freeform 682"/>
            <p:cNvSpPr>
              <a:spLocks/>
            </p:cNvSpPr>
            <p:nvPr/>
          </p:nvSpPr>
          <p:spPr bwMode="auto">
            <a:xfrm>
              <a:off x="2044" y="3419"/>
              <a:ext cx="25" cy="45"/>
            </a:xfrm>
            <a:custGeom>
              <a:avLst/>
              <a:gdLst>
                <a:gd name="T0" fmla="*/ 0 w 25"/>
                <a:gd name="T1" fmla="*/ 41 h 45"/>
                <a:gd name="T2" fmla="*/ 25 w 25"/>
                <a:gd name="T3" fmla="*/ 0 h 45"/>
                <a:gd name="T4" fmla="*/ 25 w 25"/>
                <a:gd name="T5" fmla="*/ 0 h 45"/>
                <a:gd name="T6" fmla="*/ 25 w 25"/>
                <a:gd name="T7" fmla="*/ 0 h 45"/>
                <a:gd name="T8" fmla="*/ 25 w 25"/>
                <a:gd name="T9" fmla="*/ 0 h 45"/>
                <a:gd name="T10" fmla="*/ 25 w 25"/>
                <a:gd name="T11" fmla="*/ 2 h 45"/>
                <a:gd name="T12" fmla="*/ 25 w 25"/>
                <a:gd name="T13" fmla="*/ 2 h 45"/>
                <a:gd name="T14" fmla="*/ 25 w 25"/>
                <a:gd name="T15" fmla="*/ 2 h 45"/>
                <a:gd name="T16" fmla="*/ 25 w 25"/>
                <a:gd name="T17" fmla="*/ 3 h 45"/>
                <a:gd name="T18" fmla="*/ 25 w 25"/>
                <a:gd name="T19" fmla="*/ 3 h 45"/>
                <a:gd name="T20" fmla="*/ 2 w 25"/>
                <a:gd name="T21" fmla="*/ 45 h 45"/>
                <a:gd name="T22" fmla="*/ 2 w 25"/>
                <a:gd name="T23" fmla="*/ 45 h 45"/>
                <a:gd name="T24" fmla="*/ 2 w 25"/>
                <a:gd name="T25" fmla="*/ 43 h 45"/>
                <a:gd name="T26" fmla="*/ 2 w 25"/>
                <a:gd name="T27" fmla="*/ 43 h 45"/>
                <a:gd name="T28" fmla="*/ 0 w 25"/>
                <a:gd name="T29" fmla="*/ 43 h 45"/>
                <a:gd name="T30" fmla="*/ 0 w 25"/>
                <a:gd name="T31" fmla="*/ 43 h 45"/>
                <a:gd name="T32" fmla="*/ 0 w 25"/>
                <a:gd name="T33" fmla="*/ 41 h 45"/>
                <a:gd name="T34" fmla="*/ 0 w 25"/>
                <a:gd name="T35" fmla="*/ 41 h 45"/>
                <a:gd name="T36" fmla="*/ 0 w 25"/>
                <a:gd name="T37" fmla="*/ 4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5"/>
                <a:gd name="T59" fmla="*/ 25 w 25"/>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5">
                  <a:moveTo>
                    <a:pt x="0" y="41"/>
                  </a:moveTo>
                  <a:lnTo>
                    <a:pt x="25" y="0"/>
                  </a:lnTo>
                  <a:lnTo>
                    <a:pt x="25" y="2"/>
                  </a:lnTo>
                  <a:lnTo>
                    <a:pt x="25" y="3"/>
                  </a:lnTo>
                  <a:lnTo>
                    <a:pt x="2" y="45"/>
                  </a:lnTo>
                  <a:lnTo>
                    <a:pt x="2" y="43"/>
                  </a:lnTo>
                  <a:lnTo>
                    <a:pt x="0" y="43"/>
                  </a:lnTo>
                  <a:lnTo>
                    <a:pt x="0" y="41"/>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6" name="Freeform 683"/>
            <p:cNvSpPr>
              <a:spLocks/>
            </p:cNvSpPr>
            <p:nvPr/>
          </p:nvSpPr>
          <p:spPr bwMode="auto">
            <a:xfrm>
              <a:off x="2044" y="3421"/>
              <a:ext cx="27" cy="44"/>
            </a:xfrm>
            <a:custGeom>
              <a:avLst/>
              <a:gdLst>
                <a:gd name="T0" fmla="*/ 0 w 27"/>
                <a:gd name="T1" fmla="*/ 41 h 44"/>
                <a:gd name="T2" fmla="*/ 25 w 27"/>
                <a:gd name="T3" fmla="*/ 0 h 44"/>
                <a:gd name="T4" fmla="*/ 25 w 27"/>
                <a:gd name="T5" fmla="*/ 0 h 44"/>
                <a:gd name="T6" fmla="*/ 25 w 27"/>
                <a:gd name="T7" fmla="*/ 0 h 44"/>
                <a:gd name="T8" fmla="*/ 25 w 27"/>
                <a:gd name="T9" fmla="*/ 1 h 44"/>
                <a:gd name="T10" fmla="*/ 25 w 27"/>
                <a:gd name="T11" fmla="*/ 1 h 44"/>
                <a:gd name="T12" fmla="*/ 25 w 27"/>
                <a:gd name="T13" fmla="*/ 1 h 44"/>
                <a:gd name="T14" fmla="*/ 25 w 27"/>
                <a:gd name="T15" fmla="*/ 1 h 44"/>
                <a:gd name="T16" fmla="*/ 27 w 27"/>
                <a:gd name="T17" fmla="*/ 3 h 44"/>
                <a:gd name="T18" fmla="*/ 27 w 27"/>
                <a:gd name="T19" fmla="*/ 3 h 44"/>
                <a:gd name="T20" fmla="*/ 2 w 27"/>
                <a:gd name="T21" fmla="*/ 44 h 44"/>
                <a:gd name="T22" fmla="*/ 2 w 27"/>
                <a:gd name="T23" fmla="*/ 43 h 44"/>
                <a:gd name="T24" fmla="*/ 2 w 27"/>
                <a:gd name="T25" fmla="*/ 43 h 44"/>
                <a:gd name="T26" fmla="*/ 2 w 27"/>
                <a:gd name="T27" fmla="*/ 43 h 44"/>
                <a:gd name="T28" fmla="*/ 2 w 27"/>
                <a:gd name="T29" fmla="*/ 43 h 44"/>
                <a:gd name="T30" fmla="*/ 2 w 27"/>
                <a:gd name="T31" fmla="*/ 41 h 44"/>
                <a:gd name="T32" fmla="*/ 2 w 27"/>
                <a:gd name="T33" fmla="*/ 41 h 44"/>
                <a:gd name="T34" fmla="*/ 2 w 27"/>
                <a:gd name="T35" fmla="*/ 41 h 44"/>
                <a:gd name="T36" fmla="*/ 0 w 27"/>
                <a:gd name="T37" fmla="*/ 41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44"/>
                <a:gd name="T59" fmla="*/ 27 w 2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44">
                  <a:moveTo>
                    <a:pt x="0" y="41"/>
                  </a:moveTo>
                  <a:lnTo>
                    <a:pt x="25" y="0"/>
                  </a:lnTo>
                  <a:lnTo>
                    <a:pt x="25" y="1"/>
                  </a:lnTo>
                  <a:lnTo>
                    <a:pt x="27" y="3"/>
                  </a:lnTo>
                  <a:lnTo>
                    <a:pt x="2" y="44"/>
                  </a:lnTo>
                  <a:lnTo>
                    <a:pt x="2" y="43"/>
                  </a:lnTo>
                  <a:lnTo>
                    <a:pt x="2" y="41"/>
                  </a:lnTo>
                  <a:lnTo>
                    <a:pt x="0" y="41"/>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7" name="Freeform 684"/>
            <p:cNvSpPr>
              <a:spLocks/>
            </p:cNvSpPr>
            <p:nvPr/>
          </p:nvSpPr>
          <p:spPr bwMode="auto">
            <a:xfrm>
              <a:off x="2046" y="3422"/>
              <a:ext cx="25" cy="45"/>
            </a:xfrm>
            <a:custGeom>
              <a:avLst/>
              <a:gdLst>
                <a:gd name="T0" fmla="*/ 0 w 25"/>
                <a:gd name="T1" fmla="*/ 42 h 45"/>
                <a:gd name="T2" fmla="*/ 23 w 25"/>
                <a:gd name="T3" fmla="*/ 0 h 45"/>
                <a:gd name="T4" fmla="*/ 23 w 25"/>
                <a:gd name="T5" fmla="*/ 0 h 45"/>
                <a:gd name="T6" fmla="*/ 23 w 25"/>
                <a:gd name="T7" fmla="*/ 0 h 45"/>
                <a:gd name="T8" fmla="*/ 25 w 25"/>
                <a:gd name="T9" fmla="*/ 2 h 45"/>
                <a:gd name="T10" fmla="*/ 25 w 25"/>
                <a:gd name="T11" fmla="*/ 2 h 45"/>
                <a:gd name="T12" fmla="*/ 25 w 25"/>
                <a:gd name="T13" fmla="*/ 2 h 45"/>
                <a:gd name="T14" fmla="*/ 25 w 25"/>
                <a:gd name="T15" fmla="*/ 4 h 45"/>
                <a:gd name="T16" fmla="*/ 25 w 25"/>
                <a:gd name="T17" fmla="*/ 4 h 45"/>
                <a:gd name="T18" fmla="*/ 25 w 25"/>
                <a:gd name="T19" fmla="*/ 4 h 45"/>
                <a:gd name="T20" fmla="*/ 2 w 25"/>
                <a:gd name="T21" fmla="*/ 45 h 45"/>
                <a:gd name="T22" fmla="*/ 2 w 25"/>
                <a:gd name="T23" fmla="*/ 43 h 45"/>
                <a:gd name="T24" fmla="*/ 2 w 25"/>
                <a:gd name="T25" fmla="*/ 43 h 45"/>
                <a:gd name="T26" fmla="*/ 0 w 25"/>
                <a:gd name="T27" fmla="*/ 43 h 45"/>
                <a:gd name="T28" fmla="*/ 0 w 25"/>
                <a:gd name="T29" fmla="*/ 43 h 45"/>
                <a:gd name="T30" fmla="*/ 0 w 25"/>
                <a:gd name="T31" fmla="*/ 42 h 45"/>
                <a:gd name="T32" fmla="*/ 0 w 25"/>
                <a:gd name="T33" fmla="*/ 42 h 45"/>
                <a:gd name="T34" fmla="*/ 0 w 25"/>
                <a:gd name="T35" fmla="*/ 42 h 45"/>
                <a:gd name="T36" fmla="*/ 0 w 25"/>
                <a:gd name="T37" fmla="*/ 42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5"/>
                <a:gd name="T59" fmla="*/ 25 w 25"/>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5">
                  <a:moveTo>
                    <a:pt x="0" y="42"/>
                  </a:moveTo>
                  <a:lnTo>
                    <a:pt x="23" y="0"/>
                  </a:lnTo>
                  <a:lnTo>
                    <a:pt x="25" y="2"/>
                  </a:lnTo>
                  <a:lnTo>
                    <a:pt x="25" y="4"/>
                  </a:lnTo>
                  <a:lnTo>
                    <a:pt x="2" y="45"/>
                  </a:lnTo>
                  <a:lnTo>
                    <a:pt x="2" y="43"/>
                  </a:lnTo>
                  <a:lnTo>
                    <a:pt x="0" y="43"/>
                  </a:lnTo>
                  <a:lnTo>
                    <a:pt x="0" y="42"/>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8" name="Freeform 685"/>
            <p:cNvSpPr>
              <a:spLocks/>
            </p:cNvSpPr>
            <p:nvPr/>
          </p:nvSpPr>
          <p:spPr bwMode="auto">
            <a:xfrm>
              <a:off x="2046" y="3424"/>
              <a:ext cx="25" cy="43"/>
            </a:xfrm>
            <a:custGeom>
              <a:avLst/>
              <a:gdLst>
                <a:gd name="T0" fmla="*/ 0 w 25"/>
                <a:gd name="T1" fmla="*/ 41 h 43"/>
                <a:gd name="T2" fmla="*/ 25 w 25"/>
                <a:gd name="T3" fmla="*/ 0 h 43"/>
                <a:gd name="T4" fmla="*/ 25 w 25"/>
                <a:gd name="T5" fmla="*/ 0 h 43"/>
                <a:gd name="T6" fmla="*/ 25 w 25"/>
                <a:gd name="T7" fmla="*/ 2 h 43"/>
                <a:gd name="T8" fmla="*/ 25 w 25"/>
                <a:gd name="T9" fmla="*/ 2 h 43"/>
                <a:gd name="T10" fmla="*/ 25 w 25"/>
                <a:gd name="T11" fmla="*/ 2 h 43"/>
                <a:gd name="T12" fmla="*/ 25 w 25"/>
                <a:gd name="T13" fmla="*/ 2 h 43"/>
                <a:gd name="T14" fmla="*/ 25 w 25"/>
                <a:gd name="T15" fmla="*/ 3 h 43"/>
                <a:gd name="T16" fmla="*/ 25 w 25"/>
                <a:gd name="T17" fmla="*/ 3 h 43"/>
                <a:gd name="T18" fmla="*/ 25 w 25"/>
                <a:gd name="T19" fmla="*/ 3 h 43"/>
                <a:gd name="T20" fmla="*/ 2 w 25"/>
                <a:gd name="T21" fmla="*/ 43 h 43"/>
                <a:gd name="T22" fmla="*/ 2 w 25"/>
                <a:gd name="T23" fmla="*/ 43 h 43"/>
                <a:gd name="T24" fmla="*/ 2 w 25"/>
                <a:gd name="T25" fmla="*/ 43 h 43"/>
                <a:gd name="T26" fmla="*/ 2 w 25"/>
                <a:gd name="T27" fmla="*/ 43 h 43"/>
                <a:gd name="T28" fmla="*/ 2 w 25"/>
                <a:gd name="T29" fmla="*/ 43 h 43"/>
                <a:gd name="T30" fmla="*/ 2 w 25"/>
                <a:gd name="T31" fmla="*/ 41 h 43"/>
                <a:gd name="T32" fmla="*/ 2 w 25"/>
                <a:gd name="T33" fmla="*/ 41 h 43"/>
                <a:gd name="T34" fmla="*/ 0 w 25"/>
                <a:gd name="T35" fmla="*/ 41 h 43"/>
                <a:gd name="T36" fmla="*/ 0 w 25"/>
                <a:gd name="T37" fmla="*/ 41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3"/>
                <a:gd name="T59" fmla="*/ 25 w 2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3">
                  <a:moveTo>
                    <a:pt x="0" y="41"/>
                  </a:moveTo>
                  <a:lnTo>
                    <a:pt x="25" y="0"/>
                  </a:lnTo>
                  <a:lnTo>
                    <a:pt x="25" y="2"/>
                  </a:lnTo>
                  <a:lnTo>
                    <a:pt x="25" y="3"/>
                  </a:lnTo>
                  <a:lnTo>
                    <a:pt x="2" y="43"/>
                  </a:lnTo>
                  <a:lnTo>
                    <a:pt x="2" y="41"/>
                  </a:lnTo>
                  <a:lnTo>
                    <a:pt x="0" y="41"/>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299" name="Freeform 686"/>
            <p:cNvSpPr>
              <a:spLocks/>
            </p:cNvSpPr>
            <p:nvPr/>
          </p:nvSpPr>
          <p:spPr bwMode="auto">
            <a:xfrm>
              <a:off x="2048" y="3426"/>
              <a:ext cx="25" cy="43"/>
            </a:xfrm>
            <a:custGeom>
              <a:avLst/>
              <a:gdLst>
                <a:gd name="T0" fmla="*/ 0 w 25"/>
                <a:gd name="T1" fmla="*/ 41 h 43"/>
                <a:gd name="T2" fmla="*/ 23 w 25"/>
                <a:gd name="T3" fmla="*/ 0 h 43"/>
                <a:gd name="T4" fmla="*/ 23 w 25"/>
                <a:gd name="T5" fmla="*/ 0 h 43"/>
                <a:gd name="T6" fmla="*/ 23 w 25"/>
                <a:gd name="T7" fmla="*/ 1 h 43"/>
                <a:gd name="T8" fmla="*/ 23 w 25"/>
                <a:gd name="T9" fmla="*/ 1 h 43"/>
                <a:gd name="T10" fmla="*/ 23 w 25"/>
                <a:gd name="T11" fmla="*/ 1 h 43"/>
                <a:gd name="T12" fmla="*/ 23 w 25"/>
                <a:gd name="T13" fmla="*/ 1 h 43"/>
                <a:gd name="T14" fmla="*/ 25 w 25"/>
                <a:gd name="T15" fmla="*/ 3 h 43"/>
                <a:gd name="T16" fmla="*/ 25 w 25"/>
                <a:gd name="T17" fmla="*/ 3 h 43"/>
                <a:gd name="T18" fmla="*/ 25 w 25"/>
                <a:gd name="T19" fmla="*/ 3 h 43"/>
                <a:gd name="T20" fmla="*/ 1 w 25"/>
                <a:gd name="T21" fmla="*/ 43 h 43"/>
                <a:gd name="T22" fmla="*/ 1 w 25"/>
                <a:gd name="T23" fmla="*/ 43 h 43"/>
                <a:gd name="T24" fmla="*/ 1 w 25"/>
                <a:gd name="T25" fmla="*/ 43 h 43"/>
                <a:gd name="T26" fmla="*/ 0 w 25"/>
                <a:gd name="T27" fmla="*/ 43 h 43"/>
                <a:gd name="T28" fmla="*/ 0 w 25"/>
                <a:gd name="T29" fmla="*/ 41 h 43"/>
                <a:gd name="T30" fmla="*/ 0 w 25"/>
                <a:gd name="T31" fmla="*/ 41 h 43"/>
                <a:gd name="T32" fmla="*/ 0 w 25"/>
                <a:gd name="T33" fmla="*/ 41 h 43"/>
                <a:gd name="T34" fmla="*/ 0 w 25"/>
                <a:gd name="T35" fmla="*/ 41 h 43"/>
                <a:gd name="T36" fmla="*/ 0 w 25"/>
                <a:gd name="T37" fmla="*/ 41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3"/>
                <a:gd name="T59" fmla="*/ 25 w 2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3">
                  <a:moveTo>
                    <a:pt x="0" y="41"/>
                  </a:moveTo>
                  <a:lnTo>
                    <a:pt x="23" y="0"/>
                  </a:lnTo>
                  <a:lnTo>
                    <a:pt x="23" y="1"/>
                  </a:lnTo>
                  <a:lnTo>
                    <a:pt x="25" y="3"/>
                  </a:lnTo>
                  <a:lnTo>
                    <a:pt x="1" y="43"/>
                  </a:lnTo>
                  <a:lnTo>
                    <a:pt x="0" y="43"/>
                  </a:lnTo>
                  <a:lnTo>
                    <a:pt x="0" y="4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0" name="Freeform 687"/>
            <p:cNvSpPr>
              <a:spLocks/>
            </p:cNvSpPr>
            <p:nvPr/>
          </p:nvSpPr>
          <p:spPr bwMode="auto">
            <a:xfrm>
              <a:off x="2048" y="3427"/>
              <a:ext cx="25" cy="43"/>
            </a:xfrm>
            <a:custGeom>
              <a:avLst/>
              <a:gdLst>
                <a:gd name="T0" fmla="*/ 0 w 25"/>
                <a:gd name="T1" fmla="*/ 40 h 43"/>
                <a:gd name="T2" fmla="*/ 23 w 25"/>
                <a:gd name="T3" fmla="*/ 0 h 43"/>
                <a:gd name="T4" fmla="*/ 23 w 25"/>
                <a:gd name="T5" fmla="*/ 0 h 43"/>
                <a:gd name="T6" fmla="*/ 25 w 25"/>
                <a:gd name="T7" fmla="*/ 2 h 43"/>
                <a:gd name="T8" fmla="*/ 25 w 25"/>
                <a:gd name="T9" fmla="*/ 2 h 43"/>
                <a:gd name="T10" fmla="*/ 25 w 25"/>
                <a:gd name="T11" fmla="*/ 2 h 43"/>
                <a:gd name="T12" fmla="*/ 25 w 25"/>
                <a:gd name="T13" fmla="*/ 4 h 43"/>
                <a:gd name="T14" fmla="*/ 25 w 25"/>
                <a:gd name="T15" fmla="*/ 4 h 43"/>
                <a:gd name="T16" fmla="*/ 25 w 25"/>
                <a:gd name="T17" fmla="*/ 4 h 43"/>
                <a:gd name="T18" fmla="*/ 25 w 25"/>
                <a:gd name="T19" fmla="*/ 4 h 43"/>
                <a:gd name="T20" fmla="*/ 1 w 25"/>
                <a:gd name="T21" fmla="*/ 43 h 43"/>
                <a:gd name="T22" fmla="*/ 1 w 25"/>
                <a:gd name="T23" fmla="*/ 43 h 43"/>
                <a:gd name="T24" fmla="*/ 1 w 25"/>
                <a:gd name="T25" fmla="*/ 43 h 43"/>
                <a:gd name="T26" fmla="*/ 1 w 25"/>
                <a:gd name="T27" fmla="*/ 43 h 43"/>
                <a:gd name="T28" fmla="*/ 1 w 25"/>
                <a:gd name="T29" fmla="*/ 42 h 43"/>
                <a:gd name="T30" fmla="*/ 1 w 25"/>
                <a:gd name="T31" fmla="*/ 42 h 43"/>
                <a:gd name="T32" fmla="*/ 1 w 25"/>
                <a:gd name="T33" fmla="*/ 42 h 43"/>
                <a:gd name="T34" fmla="*/ 0 w 25"/>
                <a:gd name="T35" fmla="*/ 42 h 43"/>
                <a:gd name="T36" fmla="*/ 0 w 25"/>
                <a:gd name="T37" fmla="*/ 4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3"/>
                <a:gd name="T59" fmla="*/ 25 w 2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3">
                  <a:moveTo>
                    <a:pt x="0" y="40"/>
                  </a:moveTo>
                  <a:lnTo>
                    <a:pt x="23" y="0"/>
                  </a:lnTo>
                  <a:lnTo>
                    <a:pt x="25" y="2"/>
                  </a:lnTo>
                  <a:lnTo>
                    <a:pt x="25" y="4"/>
                  </a:lnTo>
                  <a:lnTo>
                    <a:pt x="1" y="43"/>
                  </a:lnTo>
                  <a:lnTo>
                    <a:pt x="1" y="42"/>
                  </a:lnTo>
                  <a:lnTo>
                    <a:pt x="0" y="42"/>
                  </a:lnTo>
                  <a:lnTo>
                    <a:pt x="0" y="4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1" name="Freeform 688"/>
            <p:cNvSpPr>
              <a:spLocks/>
            </p:cNvSpPr>
            <p:nvPr/>
          </p:nvSpPr>
          <p:spPr bwMode="auto">
            <a:xfrm>
              <a:off x="2049" y="3429"/>
              <a:ext cx="24" cy="43"/>
            </a:xfrm>
            <a:custGeom>
              <a:avLst/>
              <a:gdLst>
                <a:gd name="T0" fmla="*/ 0 w 24"/>
                <a:gd name="T1" fmla="*/ 40 h 43"/>
                <a:gd name="T2" fmla="*/ 24 w 24"/>
                <a:gd name="T3" fmla="*/ 0 h 43"/>
                <a:gd name="T4" fmla="*/ 24 w 24"/>
                <a:gd name="T5" fmla="*/ 2 h 43"/>
                <a:gd name="T6" fmla="*/ 24 w 24"/>
                <a:gd name="T7" fmla="*/ 2 h 43"/>
                <a:gd name="T8" fmla="*/ 24 w 24"/>
                <a:gd name="T9" fmla="*/ 2 h 43"/>
                <a:gd name="T10" fmla="*/ 24 w 24"/>
                <a:gd name="T11" fmla="*/ 2 h 43"/>
                <a:gd name="T12" fmla="*/ 24 w 24"/>
                <a:gd name="T13" fmla="*/ 3 h 43"/>
                <a:gd name="T14" fmla="*/ 24 w 24"/>
                <a:gd name="T15" fmla="*/ 3 h 43"/>
                <a:gd name="T16" fmla="*/ 24 w 24"/>
                <a:gd name="T17" fmla="*/ 3 h 43"/>
                <a:gd name="T18" fmla="*/ 24 w 24"/>
                <a:gd name="T19" fmla="*/ 5 h 43"/>
                <a:gd name="T20" fmla="*/ 2 w 24"/>
                <a:gd name="T21" fmla="*/ 43 h 43"/>
                <a:gd name="T22" fmla="*/ 2 w 24"/>
                <a:gd name="T23" fmla="*/ 43 h 43"/>
                <a:gd name="T24" fmla="*/ 2 w 24"/>
                <a:gd name="T25" fmla="*/ 43 h 43"/>
                <a:gd name="T26" fmla="*/ 2 w 24"/>
                <a:gd name="T27" fmla="*/ 41 h 43"/>
                <a:gd name="T28" fmla="*/ 0 w 24"/>
                <a:gd name="T29" fmla="*/ 41 h 43"/>
                <a:gd name="T30" fmla="*/ 0 w 24"/>
                <a:gd name="T31" fmla="*/ 41 h 43"/>
                <a:gd name="T32" fmla="*/ 0 w 24"/>
                <a:gd name="T33" fmla="*/ 41 h 43"/>
                <a:gd name="T34" fmla="*/ 0 w 24"/>
                <a:gd name="T35" fmla="*/ 41 h 43"/>
                <a:gd name="T36" fmla="*/ 0 w 24"/>
                <a:gd name="T37" fmla="*/ 4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3"/>
                <a:gd name="T59" fmla="*/ 24 w 24"/>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3">
                  <a:moveTo>
                    <a:pt x="0" y="40"/>
                  </a:moveTo>
                  <a:lnTo>
                    <a:pt x="24" y="0"/>
                  </a:lnTo>
                  <a:lnTo>
                    <a:pt x="24" y="2"/>
                  </a:lnTo>
                  <a:lnTo>
                    <a:pt x="24" y="3"/>
                  </a:lnTo>
                  <a:lnTo>
                    <a:pt x="24" y="5"/>
                  </a:lnTo>
                  <a:lnTo>
                    <a:pt x="2" y="43"/>
                  </a:lnTo>
                  <a:lnTo>
                    <a:pt x="2" y="41"/>
                  </a:lnTo>
                  <a:lnTo>
                    <a:pt x="0" y="41"/>
                  </a:lnTo>
                  <a:lnTo>
                    <a:pt x="0" y="4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2" name="Freeform 689"/>
            <p:cNvSpPr>
              <a:spLocks/>
            </p:cNvSpPr>
            <p:nvPr/>
          </p:nvSpPr>
          <p:spPr bwMode="auto">
            <a:xfrm>
              <a:off x="2049" y="3431"/>
              <a:ext cx="25" cy="43"/>
            </a:xfrm>
            <a:custGeom>
              <a:avLst/>
              <a:gdLst>
                <a:gd name="T0" fmla="*/ 0 w 25"/>
                <a:gd name="T1" fmla="*/ 39 h 43"/>
                <a:gd name="T2" fmla="*/ 24 w 25"/>
                <a:gd name="T3" fmla="*/ 0 h 43"/>
                <a:gd name="T4" fmla="*/ 24 w 25"/>
                <a:gd name="T5" fmla="*/ 1 h 43"/>
                <a:gd name="T6" fmla="*/ 24 w 25"/>
                <a:gd name="T7" fmla="*/ 1 h 43"/>
                <a:gd name="T8" fmla="*/ 24 w 25"/>
                <a:gd name="T9" fmla="*/ 1 h 43"/>
                <a:gd name="T10" fmla="*/ 24 w 25"/>
                <a:gd name="T11" fmla="*/ 3 h 43"/>
                <a:gd name="T12" fmla="*/ 25 w 25"/>
                <a:gd name="T13" fmla="*/ 3 h 43"/>
                <a:gd name="T14" fmla="*/ 25 w 25"/>
                <a:gd name="T15" fmla="*/ 3 h 43"/>
                <a:gd name="T16" fmla="*/ 25 w 25"/>
                <a:gd name="T17" fmla="*/ 3 h 43"/>
                <a:gd name="T18" fmla="*/ 25 w 25"/>
                <a:gd name="T19" fmla="*/ 5 h 43"/>
                <a:gd name="T20" fmla="*/ 2 w 25"/>
                <a:gd name="T21" fmla="*/ 43 h 43"/>
                <a:gd name="T22" fmla="*/ 2 w 25"/>
                <a:gd name="T23" fmla="*/ 43 h 43"/>
                <a:gd name="T24" fmla="*/ 2 w 25"/>
                <a:gd name="T25" fmla="*/ 41 h 43"/>
                <a:gd name="T26" fmla="*/ 2 w 25"/>
                <a:gd name="T27" fmla="*/ 41 h 43"/>
                <a:gd name="T28" fmla="*/ 2 w 25"/>
                <a:gd name="T29" fmla="*/ 41 h 43"/>
                <a:gd name="T30" fmla="*/ 2 w 25"/>
                <a:gd name="T31" fmla="*/ 41 h 43"/>
                <a:gd name="T32" fmla="*/ 2 w 25"/>
                <a:gd name="T33" fmla="*/ 41 h 43"/>
                <a:gd name="T34" fmla="*/ 2 w 25"/>
                <a:gd name="T35" fmla="*/ 39 h 43"/>
                <a:gd name="T36" fmla="*/ 0 w 25"/>
                <a:gd name="T37" fmla="*/ 39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3"/>
                <a:gd name="T59" fmla="*/ 25 w 2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3">
                  <a:moveTo>
                    <a:pt x="0" y="39"/>
                  </a:moveTo>
                  <a:lnTo>
                    <a:pt x="24" y="0"/>
                  </a:lnTo>
                  <a:lnTo>
                    <a:pt x="24" y="1"/>
                  </a:lnTo>
                  <a:lnTo>
                    <a:pt x="24" y="3"/>
                  </a:lnTo>
                  <a:lnTo>
                    <a:pt x="25" y="3"/>
                  </a:lnTo>
                  <a:lnTo>
                    <a:pt x="25" y="5"/>
                  </a:lnTo>
                  <a:lnTo>
                    <a:pt x="2" y="43"/>
                  </a:lnTo>
                  <a:lnTo>
                    <a:pt x="2" y="41"/>
                  </a:lnTo>
                  <a:lnTo>
                    <a:pt x="2" y="39"/>
                  </a:lnTo>
                  <a:lnTo>
                    <a:pt x="0" y="3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3" name="Freeform 690"/>
            <p:cNvSpPr>
              <a:spLocks/>
            </p:cNvSpPr>
            <p:nvPr/>
          </p:nvSpPr>
          <p:spPr bwMode="auto">
            <a:xfrm>
              <a:off x="2051" y="3434"/>
              <a:ext cx="23" cy="41"/>
            </a:xfrm>
            <a:custGeom>
              <a:avLst/>
              <a:gdLst>
                <a:gd name="T0" fmla="*/ 0 w 23"/>
                <a:gd name="T1" fmla="*/ 38 h 41"/>
                <a:gd name="T2" fmla="*/ 22 w 23"/>
                <a:gd name="T3" fmla="*/ 0 h 41"/>
                <a:gd name="T4" fmla="*/ 23 w 23"/>
                <a:gd name="T5" fmla="*/ 0 h 41"/>
                <a:gd name="T6" fmla="*/ 23 w 23"/>
                <a:gd name="T7" fmla="*/ 0 h 41"/>
                <a:gd name="T8" fmla="*/ 23 w 23"/>
                <a:gd name="T9" fmla="*/ 0 h 41"/>
                <a:gd name="T10" fmla="*/ 23 w 23"/>
                <a:gd name="T11" fmla="*/ 2 h 41"/>
                <a:gd name="T12" fmla="*/ 23 w 23"/>
                <a:gd name="T13" fmla="*/ 2 h 41"/>
                <a:gd name="T14" fmla="*/ 23 w 23"/>
                <a:gd name="T15" fmla="*/ 2 h 41"/>
                <a:gd name="T16" fmla="*/ 23 w 23"/>
                <a:gd name="T17" fmla="*/ 2 h 41"/>
                <a:gd name="T18" fmla="*/ 23 w 23"/>
                <a:gd name="T19" fmla="*/ 3 h 41"/>
                <a:gd name="T20" fmla="*/ 2 w 23"/>
                <a:gd name="T21" fmla="*/ 41 h 41"/>
                <a:gd name="T22" fmla="*/ 2 w 23"/>
                <a:gd name="T23" fmla="*/ 40 h 41"/>
                <a:gd name="T24" fmla="*/ 2 w 23"/>
                <a:gd name="T25" fmla="*/ 40 h 41"/>
                <a:gd name="T26" fmla="*/ 2 w 23"/>
                <a:gd name="T27" fmla="*/ 40 h 41"/>
                <a:gd name="T28" fmla="*/ 0 w 23"/>
                <a:gd name="T29" fmla="*/ 40 h 41"/>
                <a:gd name="T30" fmla="*/ 0 w 23"/>
                <a:gd name="T31" fmla="*/ 40 h 41"/>
                <a:gd name="T32" fmla="*/ 0 w 23"/>
                <a:gd name="T33" fmla="*/ 38 h 41"/>
                <a:gd name="T34" fmla="*/ 0 w 23"/>
                <a:gd name="T35" fmla="*/ 38 h 41"/>
                <a:gd name="T36" fmla="*/ 0 w 23"/>
                <a:gd name="T37" fmla="*/ 38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1"/>
                <a:gd name="T59" fmla="*/ 23 w 23"/>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1">
                  <a:moveTo>
                    <a:pt x="0" y="38"/>
                  </a:moveTo>
                  <a:lnTo>
                    <a:pt x="22" y="0"/>
                  </a:lnTo>
                  <a:lnTo>
                    <a:pt x="23" y="0"/>
                  </a:lnTo>
                  <a:lnTo>
                    <a:pt x="23" y="2"/>
                  </a:lnTo>
                  <a:lnTo>
                    <a:pt x="23" y="3"/>
                  </a:lnTo>
                  <a:lnTo>
                    <a:pt x="2" y="41"/>
                  </a:lnTo>
                  <a:lnTo>
                    <a:pt x="2" y="40"/>
                  </a:lnTo>
                  <a:lnTo>
                    <a:pt x="0" y="40"/>
                  </a:lnTo>
                  <a:lnTo>
                    <a:pt x="0" y="38"/>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4" name="Freeform 691"/>
            <p:cNvSpPr>
              <a:spLocks/>
            </p:cNvSpPr>
            <p:nvPr/>
          </p:nvSpPr>
          <p:spPr bwMode="auto">
            <a:xfrm>
              <a:off x="2051" y="3436"/>
              <a:ext cx="25" cy="39"/>
            </a:xfrm>
            <a:custGeom>
              <a:avLst/>
              <a:gdLst>
                <a:gd name="T0" fmla="*/ 0 w 25"/>
                <a:gd name="T1" fmla="*/ 38 h 39"/>
                <a:gd name="T2" fmla="*/ 23 w 25"/>
                <a:gd name="T3" fmla="*/ 0 h 39"/>
                <a:gd name="T4" fmla="*/ 23 w 25"/>
                <a:gd name="T5" fmla="*/ 0 h 39"/>
                <a:gd name="T6" fmla="*/ 23 w 25"/>
                <a:gd name="T7" fmla="*/ 0 h 39"/>
                <a:gd name="T8" fmla="*/ 23 w 25"/>
                <a:gd name="T9" fmla="*/ 0 h 39"/>
                <a:gd name="T10" fmla="*/ 23 w 25"/>
                <a:gd name="T11" fmla="*/ 1 h 39"/>
                <a:gd name="T12" fmla="*/ 23 w 25"/>
                <a:gd name="T13" fmla="*/ 1 h 39"/>
                <a:gd name="T14" fmla="*/ 23 w 25"/>
                <a:gd name="T15" fmla="*/ 1 h 39"/>
                <a:gd name="T16" fmla="*/ 25 w 25"/>
                <a:gd name="T17" fmla="*/ 3 h 39"/>
                <a:gd name="T18" fmla="*/ 25 w 25"/>
                <a:gd name="T19" fmla="*/ 3 h 39"/>
                <a:gd name="T20" fmla="*/ 3 w 25"/>
                <a:gd name="T21" fmla="*/ 39 h 39"/>
                <a:gd name="T22" fmla="*/ 2 w 25"/>
                <a:gd name="T23" fmla="*/ 39 h 39"/>
                <a:gd name="T24" fmla="*/ 2 w 25"/>
                <a:gd name="T25" fmla="*/ 39 h 39"/>
                <a:gd name="T26" fmla="*/ 2 w 25"/>
                <a:gd name="T27" fmla="*/ 39 h 39"/>
                <a:gd name="T28" fmla="*/ 2 w 25"/>
                <a:gd name="T29" fmla="*/ 39 h 39"/>
                <a:gd name="T30" fmla="*/ 2 w 25"/>
                <a:gd name="T31" fmla="*/ 38 h 39"/>
                <a:gd name="T32" fmla="*/ 2 w 25"/>
                <a:gd name="T33" fmla="*/ 38 h 39"/>
                <a:gd name="T34" fmla="*/ 2 w 25"/>
                <a:gd name="T35" fmla="*/ 38 h 39"/>
                <a:gd name="T36" fmla="*/ 0 w 25"/>
                <a:gd name="T37" fmla="*/ 38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9"/>
                <a:gd name="T59" fmla="*/ 25 w 25"/>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9">
                  <a:moveTo>
                    <a:pt x="0" y="38"/>
                  </a:moveTo>
                  <a:lnTo>
                    <a:pt x="23" y="0"/>
                  </a:lnTo>
                  <a:lnTo>
                    <a:pt x="23" y="1"/>
                  </a:lnTo>
                  <a:lnTo>
                    <a:pt x="25" y="3"/>
                  </a:lnTo>
                  <a:lnTo>
                    <a:pt x="3" y="39"/>
                  </a:lnTo>
                  <a:lnTo>
                    <a:pt x="2" y="39"/>
                  </a:lnTo>
                  <a:lnTo>
                    <a:pt x="2" y="38"/>
                  </a:lnTo>
                  <a:lnTo>
                    <a:pt x="0" y="38"/>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5" name="Freeform 692"/>
            <p:cNvSpPr>
              <a:spLocks/>
            </p:cNvSpPr>
            <p:nvPr/>
          </p:nvSpPr>
          <p:spPr bwMode="auto">
            <a:xfrm>
              <a:off x="2053" y="3437"/>
              <a:ext cx="23" cy="40"/>
            </a:xfrm>
            <a:custGeom>
              <a:avLst/>
              <a:gdLst>
                <a:gd name="T0" fmla="*/ 0 w 23"/>
                <a:gd name="T1" fmla="*/ 38 h 40"/>
                <a:gd name="T2" fmla="*/ 21 w 23"/>
                <a:gd name="T3" fmla="*/ 0 h 40"/>
                <a:gd name="T4" fmla="*/ 21 w 23"/>
                <a:gd name="T5" fmla="*/ 0 h 40"/>
                <a:gd name="T6" fmla="*/ 21 w 23"/>
                <a:gd name="T7" fmla="*/ 0 h 40"/>
                <a:gd name="T8" fmla="*/ 23 w 23"/>
                <a:gd name="T9" fmla="*/ 2 h 40"/>
                <a:gd name="T10" fmla="*/ 23 w 23"/>
                <a:gd name="T11" fmla="*/ 2 h 40"/>
                <a:gd name="T12" fmla="*/ 23 w 23"/>
                <a:gd name="T13" fmla="*/ 2 h 40"/>
                <a:gd name="T14" fmla="*/ 23 w 23"/>
                <a:gd name="T15" fmla="*/ 2 h 40"/>
                <a:gd name="T16" fmla="*/ 23 w 23"/>
                <a:gd name="T17" fmla="*/ 4 h 40"/>
                <a:gd name="T18" fmla="*/ 23 w 23"/>
                <a:gd name="T19" fmla="*/ 4 h 40"/>
                <a:gd name="T20" fmla="*/ 1 w 23"/>
                <a:gd name="T21" fmla="*/ 40 h 40"/>
                <a:gd name="T22" fmla="*/ 1 w 23"/>
                <a:gd name="T23" fmla="*/ 40 h 40"/>
                <a:gd name="T24" fmla="*/ 1 w 23"/>
                <a:gd name="T25" fmla="*/ 40 h 40"/>
                <a:gd name="T26" fmla="*/ 1 w 23"/>
                <a:gd name="T27" fmla="*/ 40 h 40"/>
                <a:gd name="T28" fmla="*/ 1 w 23"/>
                <a:gd name="T29" fmla="*/ 38 h 40"/>
                <a:gd name="T30" fmla="*/ 0 w 23"/>
                <a:gd name="T31" fmla="*/ 38 h 40"/>
                <a:gd name="T32" fmla="*/ 0 w 23"/>
                <a:gd name="T33" fmla="*/ 38 h 40"/>
                <a:gd name="T34" fmla="*/ 0 w 23"/>
                <a:gd name="T35" fmla="*/ 38 h 40"/>
                <a:gd name="T36" fmla="*/ 0 w 23"/>
                <a:gd name="T37" fmla="*/ 38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0"/>
                <a:gd name="T59" fmla="*/ 23 w 23"/>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0">
                  <a:moveTo>
                    <a:pt x="0" y="38"/>
                  </a:moveTo>
                  <a:lnTo>
                    <a:pt x="21" y="0"/>
                  </a:lnTo>
                  <a:lnTo>
                    <a:pt x="23" y="2"/>
                  </a:lnTo>
                  <a:lnTo>
                    <a:pt x="23" y="4"/>
                  </a:lnTo>
                  <a:lnTo>
                    <a:pt x="1" y="40"/>
                  </a:lnTo>
                  <a:lnTo>
                    <a:pt x="1" y="38"/>
                  </a:lnTo>
                  <a:lnTo>
                    <a:pt x="0" y="38"/>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6" name="Freeform 693"/>
            <p:cNvSpPr>
              <a:spLocks/>
            </p:cNvSpPr>
            <p:nvPr/>
          </p:nvSpPr>
          <p:spPr bwMode="auto">
            <a:xfrm>
              <a:off x="2054" y="3439"/>
              <a:ext cx="22" cy="40"/>
            </a:xfrm>
            <a:custGeom>
              <a:avLst/>
              <a:gdLst>
                <a:gd name="T0" fmla="*/ 0 w 22"/>
                <a:gd name="T1" fmla="*/ 36 h 40"/>
                <a:gd name="T2" fmla="*/ 22 w 22"/>
                <a:gd name="T3" fmla="*/ 0 h 40"/>
                <a:gd name="T4" fmla="*/ 22 w 22"/>
                <a:gd name="T5" fmla="*/ 0 h 40"/>
                <a:gd name="T6" fmla="*/ 22 w 22"/>
                <a:gd name="T7" fmla="*/ 0 h 40"/>
                <a:gd name="T8" fmla="*/ 22 w 22"/>
                <a:gd name="T9" fmla="*/ 2 h 40"/>
                <a:gd name="T10" fmla="*/ 22 w 22"/>
                <a:gd name="T11" fmla="*/ 2 h 40"/>
                <a:gd name="T12" fmla="*/ 22 w 22"/>
                <a:gd name="T13" fmla="*/ 2 h 40"/>
                <a:gd name="T14" fmla="*/ 22 w 22"/>
                <a:gd name="T15" fmla="*/ 3 h 40"/>
                <a:gd name="T16" fmla="*/ 22 w 22"/>
                <a:gd name="T17" fmla="*/ 3 h 40"/>
                <a:gd name="T18" fmla="*/ 22 w 22"/>
                <a:gd name="T19" fmla="*/ 3 h 40"/>
                <a:gd name="T20" fmla="*/ 2 w 22"/>
                <a:gd name="T21" fmla="*/ 40 h 40"/>
                <a:gd name="T22" fmla="*/ 2 w 22"/>
                <a:gd name="T23" fmla="*/ 40 h 40"/>
                <a:gd name="T24" fmla="*/ 0 w 22"/>
                <a:gd name="T25" fmla="*/ 40 h 40"/>
                <a:gd name="T26" fmla="*/ 0 w 22"/>
                <a:gd name="T27" fmla="*/ 38 h 40"/>
                <a:gd name="T28" fmla="*/ 0 w 22"/>
                <a:gd name="T29" fmla="*/ 38 h 40"/>
                <a:gd name="T30" fmla="*/ 0 w 22"/>
                <a:gd name="T31" fmla="*/ 38 h 40"/>
                <a:gd name="T32" fmla="*/ 0 w 22"/>
                <a:gd name="T33" fmla="*/ 38 h 40"/>
                <a:gd name="T34" fmla="*/ 0 w 22"/>
                <a:gd name="T35" fmla="*/ 38 h 40"/>
                <a:gd name="T36" fmla="*/ 0 w 22"/>
                <a:gd name="T37" fmla="*/ 36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40"/>
                <a:gd name="T59" fmla="*/ 22 w 22"/>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40">
                  <a:moveTo>
                    <a:pt x="0" y="36"/>
                  </a:moveTo>
                  <a:lnTo>
                    <a:pt x="22" y="0"/>
                  </a:lnTo>
                  <a:lnTo>
                    <a:pt x="22" y="2"/>
                  </a:lnTo>
                  <a:lnTo>
                    <a:pt x="22" y="3"/>
                  </a:lnTo>
                  <a:lnTo>
                    <a:pt x="2" y="40"/>
                  </a:lnTo>
                  <a:lnTo>
                    <a:pt x="0" y="40"/>
                  </a:lnTo>
                  <a:lnTo>
                    <a:pt x="0" y="38"/>
                  </a:lnTo>
                  <a:lnTo>
                    <a:pt x="0" y="36"/>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7" name="Freeform 694"/>
            <p:cNvSpPr>
              <a:spLocks/>
            </p:cNvSpPr>
            <p:nvPr/>
          </p:nvSpPr>
          <p:spPr bwMode="auto">
            <a:xfrm>
              <a:off x="2054" y="3441"/>
              <a:ext cx="24" cy="39"/>
            </a:xfrm>
            <a:custGeom>
              <a:avLst/>
              <a:gdLst>
                <a:gd name="T0" fmla="*/ 0 w 24"/>
                <a:gd name="T1" fmla="*/ 36 h 39"/>
                <a:gd name="T2" fmla="*/ 22 w 24"/>
                <a:gd name="T3" fmla="*/ 0 h 39"/>
                <a:gd name="T4" fmla="*/ 22 w 24"/>
                <a:gd name="T5" fmla="*/ 0 h 39"/>
                <a:gd name="T6" fmla="*/ 22 w 24"/>
                <a:gd name="T7" fmla="*/ 1 h 39"/>
                <a:gd name="T8" fmla="*/ 22 w 24"/>
                <a:gd name="T9" fmla="*/ 1 h 39"/>
                <a:gd name="T10" fmla="*/ 22 w 24"/>
                <a:gd name="T11" fmla="*/ 1 h 39"/>
                <a:gd name="T12" fmla="*/ 22 w 24"/>
                <a:gd name="T13" fmla="*/ 1 h 39"/>
                <a:gd name="T14" fmla="*/ 24 w 24"/>
                <a:gd name="T15" fmla="*/ 3 h 39"/>
                <a:gd name="T16" fmla="*/ 24 w 24"/>
                <a:gd name="T17" fmla="*/ 3 h 39"/>
                <a:gd name="T18" fmla="*/ 24 w 24"/>
                <a:gd name="T19" fmla="*/ 3 h 39"/>
                <a:gd name="T20" fmla="*/ 2 w 24"/>
                <a:gd name="T21" fmla="*/ 39 h 39"/>
                <a:gd name="T22" fmla="*/ 2 w 24"/>
                <a:gd name="T23" fmla="*/ 38 h 39"/>
                <a:gd name="T24" fmla="*/ 2 w 24"/>
                <a:gd name="T25" fmla="*/ 38 h 39"/>
                <a:gd name="T26" fmla="*/ 2 w 24"/>
                <a:gd name="T27" fmla="*/ 38 h 39"/>
                <a:gd name="T28" fmla="*/ 2 w 24"/>
                <a:gd name="T29" fmla="*/ 38 h 39"/>
                <a:gd name="T30" fmla="*/ 2 w 24"/>
                <a:gd name="T31" fmla="*/ 38 h 39"/>
                <a:gd name="T32" fmla="*/ 0 w 24"/>
                <a:gd name="T33" fmla="*/ 38 h 39"/>
                <a:gd name="T34" fmla="*/ 0 w 24"/>
                <a:gd name="T35" fmla="*/ 36 h 39"/>
                <a:gd name="T36" fmla="*/ 0 w 24"/>
                <a:gd name="T37" fmla="*/ 36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39"/>
                <a:gd name="T59" fmla="*/ 24 w 24"/>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39">
                  <a:moveTo>
                    <a:pt x="0" y="36"/>
                  </a:moveTo>
                  <a:lnTo>
                    <a:pt x="22" y="0"/>
                  </a:lnTo>
                  <a:lnTo>
                    <a:pt x="22" y="1"/>
                  </a:lnTo>
                  <a:lnTo>
                    <a:pt x="24" y="3"/>
                  </a:lnTo>
                  <a:lnTo>
                    <a:pt x="2" y="39"/>
                  </a:lnTo>
                  <a:lnTo>
                    <a:pt x="2" y="38"/>
                  </a:lnTo>
                  <a:lnTo>
                    <a:pt x="0" y="38"/>
                  </a:lnTo>
                  <a:lnTo>
                    <a:pt x="0" y="36"/>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8" name="Freeform 695"/>
            <p:cNvSpPr>
              <a:spLocks/>
            </p:cNvSpPr>
            <p:nvPr/>
          </p:nvSpPr>
          <p:spPr bwMode="auto">
            <a:xfrm>
              <a:off x="2056" y="3442"/>
              <a:ext cx="22" cy="38"/>
            </a:xfrm>
            <a:custGeom>
              <a:avLst/>
              <a:gdLst>
                <a:gd name="T0" fmla="*/ 0 w 22"/>
                <a:gd name="T1" fmla="*/ 37 h 38"/>
                <a:gd name="T2" fmla="*/ 20 w 22"/>
                <a:gd name="T3" fmla="*/ 0 h 38"/>
                <a:gd name="T4" fmla="*/ 20 w 22"/>
                <a:gd name="T5" fmla="*/ 0 h 38"/>
                <a:gd name="T6" fmla="*/ 22 w 22"/>
                <a:gd name="T7" fmla="*/ 2 h 38"/>
                <a:gd name="T8" fmla="*/ 22 w 22"/>
                <a:gd name="T9" fmla="*/ 2 h 38"/>
                <a:gd name="T10" fmla="*/ 22 w 22"/>
                <a:gd name="T11" fmla="*/ 2 h 38"/>
                <a:gd name="T12" fmla="*/ 22 w 22"/>
                <a:gd name="T13" fmla="*/ 4 h 38"/>
                <a:gd name="T14" fmla="*/ 22 w 22"/>
                <a:gd name="T15" fmla="*/ 4 h 38"/>
                <a:gd name="T16" fmla="*/ 22 w 22"/>
                <a:gd name="T17" fmla="*/ 4 h 38"/>
                <a:gd name="T18" fmla="*/ 22 w 22"/>
                <a:gd name="T19" fmla="*/ 4 h 38"/>
                <a:gd name="T20" fmla="*/ 2 w 22"/>
                <a:gd name="T21" fmla="*/ 38 h 38"/>
                <a:gd name="T22" fmla="*/ 2 w 22"/>
                <a:gd name="T23" fmla="*/ 38 h 38"/>
                <a:gd name="T24" fmla="*/ 2 w 22"/>
                <a:gd name="T25" fmla="*/ 38 h 38"/>
                <a:gd name="T26" fmla="*/ 0 w 22"/>
                <a:gd name="T27" fmla="*/ 38 h 38"/>
                <a:gd name="T28" fmla="*/ 0 w 22"/>
                <a:gd name="T29" fmla="*/ 38 h 38"/>
                <a:gd name="T30" fmla="*/ 0 w 22"/>
                <a:gd name="T31" fmla="*/ 37 h 38"/>
                <a:gd name="T32" fmla="*/ 0 w 22"/>
                <a:gd name="T33" fmla="*/ 37 h 38"/>
                <a:gd name="T34" fmla="*/ 0 w 22"/>
                <a:gd name="T35" fmla="*/ 37 h 38"/>
                <a:gd name="T36" fmla="*/ 0 w 22"/>
                <a:gd name="T37" fmla="*/ 37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38"/>
                <a:gd name="T59" fmla="*/ 22 w 22"/>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38">
                  <a:moveTo>
                    <a:pt x="0" y="37"/>
                  </a:moveTo>
                  <a:lnTo>
                    <a:pt x="20" y="0"/>
                  </a:lnTo>
                  <a:lnTo>
                    <a:pt x="22" y="2"/>
                  </a:lnTo>
                  <a:lnTo>
                    <a:pt x="22" y="4"/>
                  </a:lnTo>
                  <a:lnTo>
                    <a:pt x="2" y="38"/>
                  </a:lnTo>
                  <a:lnTo>
                    <a:pt x="0" y="38"/>
                  </a:lnTo>
                  <a:lnTo>
                    <a:pt x="0" y="37"/>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09" name="Freeform 696"/>
            <p:cNvSpPr>
              <a:spLocks/>
            </p:cNvSpPr>
            <p:nvPr/>
          </p:nvSpPr>
          <p:spPr bwMode="auto">
            <a:xfrm>
              <a:off x="2056" y="3444"/>
              <a:ext cx="22" cy="38"/>
            </a:xfrm>
            <a:custGeom>
              <a:avLst/>
              <a:gdLst>
                <a:gd name="T0" fmla="*/ 0 w 22"/>
                <a:gd name="T1" fmla="*/ 36 h 38"/>
                <a:gd name="T2" fmla="*/ 22 w 22"/>
                <a:gd name="T3" fmla="*/ 0 h 38"/>
                <a:gd name="T4" fmla="*/ 22 w 22"/>
                <a:gd name="T5" fmla="*/ 2 h 38"/>
                <a:gd name="T6" fmla="*/ 22 w 22"/>
                <a:gd name="T7" fmla="*/ 2 h 38"/>
                <a:gd name="T8" fmla="*/ 22 w 22"/>
                <a:gd name="T9" fmla="*/ 2 h 38"/>
                <a:gd name="T10" fmla="*/ 22 w 22"/>
                <a:gd name="T11" fmla="*/ 2 h 38"/>
                <a:gd name="T12" fmla="*/ 22 w 22"/>
                <a:gd name="T13" fmla="*/ 3 h 38"/>
                <a:gd name="T14" fmla="*/ 22 w 22"/>
                <a:gd name="T15" fmla="*/ 3 h 38"/>
                <a:gd name="T16" fmla="*/ 22 w 22"/>
                <a:gd name="T17" fmla="*/ 3 h 38"/>
                <a:gd name="T18" fmla="*/ 22 w 22"/>
                <a:gd name="T19" fmla="*/ 5 h 38"/>
                <a:gd name="T20" fmla="*/ 3 w 22"/>
                <a:gd name="T21" fmla="*/ 38 h 38"/>
                <a:gd name="T22" fmla="*/ 2 w 22"/>
                <a:gd name="T23" fmla="*/ 38 h 38"/>
                <a:gd name="T24" fmla="*/ 2 w 22"/>
                <a:gd name="T25" fmla="*/ 38 h 38"/>
                <a:gd name="T26" fmla="*/ 2 w 22"/>
                <a:gd name="T27" fmla="*/ 38 h 38"/>
                <a:gd name="T28" fmla="*/ 2 w 22"/>
                <a:gd name="T29" fmla="*/ 36 h 38"/>
                <a:gd name="T30" fmla="*/ 2 w 22"/>
                <a:gd name="T31" fmla="*/ 36 h 38"/>
                <a:gd name="T32" fmla="*/ 2 w 22"/>
                <a:gd name="T33" fmla="*/ 36 h 38"/>
                <a:gd name="T34" fmla="*/ 0 w 22"/>
                <a:gd name="T35" fmla="*/ 36 h 38"/>
                <a:gd name="T36" fmla="*/ 0 w 22"/>
                <a:gd name="T37" fmla="*/ 36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38"/>
                <a:gd name="T59" fmla="*/ 22 w 22"/>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38">
                  <a:moveTo>
                    <a:pt x="0" y="36"/>
                  </a:moveTo>
                  <a:lnTo>
                    <a:pt x="22" y="0"/>
                  </a:lnTo>
                  <a:lnTo>
                    <a:pt x="22" y="2"/>
                  </a:lnTo>
                  <a:lnTo>
                    <a:pt x="22" y="3"/>
                  </a:lnTo>
                  <a:lnTo>
                    <a:pt x="22" y="5"/>
                  </a:lnTo>
                  <a:lnTo>
                    <a:pt x="3" y="38"/>
                  </a:lnTo>
                  <a:lnTo>
                    <a:pt x="2" y="38"/>
                  </a:lnTo>
                  <a:lnTo>
                    <a:pt x="2" y="36"/>
                  </a:lnTo>
                  <a:lnTo>
                    <a:pt x="0" y="36"/>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0" name="Freeform 697"/>
            <p:cNvSpPr>
              <a:spLocks/>
            </p:cNvSpPr>
            <p:nvPr/>
          </p:nvSpPr>
          <p:spPr bwMode="auto">
            <a:xfrm>
              <a:off x="2058" y="3446"/>
              <a:ext cx="21" cy="38"/>
            </a:xfrm>
            <a:custGeom>
              <a:avLst/>
              <a:gdLst>
                <a:gd name="T0" fmla="*/ 0 w 21"/>
                <a:gd name="T1" fmla="*/ 34 h 38"/>
                <a:gd name="T2" fmla="*/ 20 w 21"/>
                <a:gd name="T3" fmla="*/ 0 h 38"/>
                <a:gd name="T4" fmla="*/ 20 w 21"/>
                <a:gd name="T5" fmla="*/ 1 h 38"/>
                <a:gd name="T6" fmla="*/ 20 w 21"/>
                <a:gd name="T7" fmla="*/ 1 h 38"/>
                <a:gd name="T8" fmla="*/ 20 w 21"/>
                <a:gd name="T9" fmla="*/ 1 h 38"/>
                <a:gd name="T10" fmla="*/ 20 w 21"/>
                <a:gd name="T11" fmla="*/ 3 h 38"/>
                <a:gd name="T12" fmla="*/ 21 w 21"/>
                <a:gd name="T13" fmla="*/ 3 h 38"/>
                <a:gd name="T14" fmla="*/ 21 w 21"/>
                <a:gd name="T15" fmla="*/ 3 h 38"/>
                <a:gd name="T16" fmla="*/ 21 w 21"/>
                <a:gd name="T17" fmla="*/ 3 h 38"/>
                <a:gd name="T18" fmla="*/ 21 w 21"/>
                <a:gd name="T19" fmla="*/ 5 h 38"/>
                <a:gd name="T20" fmla="*/ 1 w 21"/>
                <a:gd name="T21" fmla="*/ 38 h 38"/>
                <a:gd name="T22" fmla="*/ 1 w 21"/>
                <a:gd name="T23" fmla="*/ 38 h 38"/>
                <a:gd name="T24" fmla="*/ 1 w 21"/>
                <a:gd name="T25" fmla="*/ 36 h 38"/>
                <a:gd name="T26" fmla="*/ 1 w 21"/>
                <a:gd name="T27" fmla="*/ 36 h 38"/>
                <a:gd name="T28" fmla="*/ 1 w 21"/>
                <a:gd name="T29" fmla="*/ 36 h 38"/>
                <a:gd name="T30" fmla="*/ 0 w 21"/>
                <a:gd name="T31" fmla="*/ 36 h 38"/>
                <a:gd name="T32" fmla="*/ 0 w 21"/>
                <a:gd name="T33" fmla="*/ 36 h 38"/>
                <a:gd name="T34" fmla="*/ 0 w 21"/>
                <a:gd name="T35" fmla="*/ 36 h 38"/>
                <a:gd name="T36" fmla="*/ 0 w 21"/>
                <a:gd name="T37" fmla="*/ 34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38"/>
                <a:gd name="T59" fmla="*/ 21 w 21"/>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38">
                  <a:moveTo>
                    <a:pt x="0" y="34"/>
                  </a:moveTo>
                  <a:lnTo>
                    <a:pt x="20" y="0"/>
                  </a:lnTo>
                  <a:lnTo>
                    <a:pt x="20" y="1"/>
                  </a:lnTo>
                  <a:lnTo>
                    <a:pt x="20" y="3"/>
                  </a:lnTo>
                  <a:lnTo>
                    <a:pt x="21" y="3"/>
                  </a:lnTo>
                  <a:lnTo>
                    <a:pt x="21" y="5"/>
                  </a:lnTo>
                  <a:lnTo>
                    <a:pt x="1" y="38"/>
                  </a:lnTo>
                  <a:lnTo>
                    <a:pt x="1" y="36"/>
                  </a:lnTo>
                  <a:lnTo>
                    <a:pt x="0" y="36"/>
                  </a:lnTo>
                  <a:lnTo>
                    <a:pt x="0" y="3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1" name="Freeform 698"/>
            <p:cNvSpPr>
              <a:spLocks/>
            </p:cNvSpPr>
            <p:nvPr/>
          </p:nvSpPr>
          <p:spPr bwMode="auto">
            <a:xfrm>
              <a:off x="2059" y="3449"/>
              <a:ext cx="20" cy="35"/>
            </a:xfrm>
            <a:custGeom>
              <a:avLst/>
              <a:gdLst>
                <a:gd name="T0" fmla="*/ 0 w 20"/>
                <a:gd name="T1" fmla="*/ 33 h 35"/>
                <a:gd name="T2" fmla="*/ 19 w 20"/>
                <a:gd name="T3" fmla="*/ 0 h 35"/>
                <a:gd name="T4" fmla="*/ 20 w 20"/>
                <a:gd name="T5" fmla="*/ 0 h 35"/>
                <a:gd name="T6" fmla="*/ 20 w 20"/>
                <a:gd name="T7" fmla="*/ 0 h 35"/>
                <a:gd name="T8" fmla="*/ 20 w 20"/>
                <a:gd name="T9" fmla="*/ 0 h 35"/>
                <a:gd name="T10" fmla="*/ 20 w 20"/>
                <a:gd name="T11" fmla="*/ 2 h 35"/>
                <a:gd name="T12" fmla="*/ 20 w 20"/>
                <a:gd name="T13" fmla="*/ 2 h 35"/>
                <a:gd name="T14" fmla="*/ 20 w 20"/>
                <a:gd name="T15" fmla="*/ 2 h 35"/>
                <a:gd name="T16" fmla="*/ 20 w 20"/>
                <a:gd name="T17" fmla="*/ 3 h 35"/>
                <a:gd name="T18" fmla="*/ 20 w 20"/>
                <a:gd name="T19" fmla="*/ 3 h 35"/>
                <a:gd name="T20" fmla="*/ 2 w 20"/>
                <a:gd name="T21" fmla="*/ 35 h 35"/>
                <a:gd name="T22" fmla="*/ 2 w 20"/>
                <a:gd name="T23" fmla="*/ 35 h 35"/>
                <a:gd name="T24" fmla="*/ 0 w 20"/>
                <a:gd name="T25" fmla="*/ 35 h 35"/>
                <a:gd name="T26" fmla="*/ 0 w 20"/>
                <a:gd name="T27" fmla="*/ 35 h 35"/>
                <a:gd name="T28" fmla="*/ 0 w 20"/>
                <a:gd name="T29" fmla="*/ 35 h 35"/>
                <a:gd name="T30" fmla="*/ 0 w 20"/>
                <a:gd name="T31" fmla="*/ 35 h 35"/>
                <a:gd name="T32" fmla="*/ 0 w 20"/>
                <a:gd name="T33" fmla="*/ 33 h 35"/>
                <a:gd name="T34" fmla="*/ 0 w 20"/>
                <a:gd name="T35" fmla="*/ 33 h 35"/>
                <a:gd name="T36" fmla="*/ 0 w 20"/>
                <a:gd name="T37" fmla="*/ 33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5"/>
                <a:gd name="T59" fmla="*/ 20 w 2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5">
                  <a:moveTo>
                    <a:pt x="0" y="33"/>
                  </a:moveTo>
                  <a:lnTo>
                    <a:pt x="19" y="0"/>
                  </a:lnTo>
                  <a:lnTo>
                    <a:pt x="20" y="0"/>
                  </a:lnTo>
                  <a:lnTo>
                    <a:pt x="20" y="2"/>
                  </a:lnTo>
                  <a:lnTo>
                    <a:pt x="20" y="3"/>
                  </a:lnTo>
                  <a:lnTo>
                    <a:pt x="2" y="35"/>
                  </a:lnTo>
                  <a:lnTo>
                    <a:pt x="0" y="35"/>
                  </a:lnTo>
                  <a:lnTo>
                    <a:pt x="0" y="3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2" name="Freeform 699"/>
            <p:cNvSpPr>
              <a:spLocks/>
            </p:cNvSpPr>
            <p:nvPr/>
          </p:nvSpPr>
          <p:spPr bwMode="auto">
            <a:xfrm>
              <a:off x="2059" y="3451"/>
              <a:ext cx="22" cy="34"/>
            </a:xfrm>
            <a:custGeom>
              <a:avLst/>
              <a:gdLst>
                <a:gd name="T0" fmla="*/ 0 w 22"/>
                <a:gd name="T1" fmla="*/ 33 h 34"/>
                <a:gd name="T2" fmla="*/ 20 w 22"/>
                <a:gd name="T3" fmla="*/ 0 h 34"/>
                <a:gd name="T4" fmla="*/ 20 w 22"/>
                <a:gd name="T5" fmla="*/ 0 h 34"/>
                <a:gd name="T6" fmla="*/ 20 w 22"/>
                <a:gd name="T7" fmla="*/ 0 h 34"/>
                <a:gd name="T8" fmla="*/ 20 w 22"/>
                <a:gd name="T9" fmla="*/ 1 h 34"/>
                <a:gd name="T10" fmla="*/ 20 w 22"/>
                <a:gd name="T11" fmla="*/ 1 h 34"/>
                <a:gd name="T12" fmla="*/ 20 w 22"/>
                <a:gd name="T13" fmla="*/ 1 h 34"/>
                <a:gd name="T14" fmla="*/ 20 w 22"/>
                <a:gd name="T15" fmla="*/ 1 h 34"/>
                <a:gd name="T16" fmla="*/ 20 w 22"/>
                <a:gd name="T17" fmla="*/ 3 h 34"/>
                <a:gd name="T18" fmla="*/ 22 w 22"/>
                <a:gd name="T19" fmla="*/ 3 h 34"/>
                <a:gd name="T20" fmla="*/ 2 w 22"/>
                <a:gd name="T21" fmla="*/ 34 h 34"/>
                <a:gd name="T22" fmla="*/ 2 w 22"/>
                <a:gd name="T23" fmla="*/ 34 h 34"/>
                <a:gd name="T24" fmla="*/ 2 w 22"/>
                <a:gd name="T25" fmla="*/ 34 h 34"/>
                <a:gd name="T26" fmla="*/ 2 w 22"/>
                <a:gd name="T27" fmla="*/ 34 h 34"/>
                <a:gd name="T28" fmla="*/ 2 w 22"/>
                <a:gd name="T29" fmla="*/ 33 h 34"/>
                <a:gd name="T30" fmla="*/ 2 w 22"/>
                <a:gd name="T31" fmla="*/ 33 h 34"/>
                <a:gd name="T32" fmla="*/ 0 w 22"/>
                <a:gd name="T33" fmla="*/ 33 h 34"/>
                <a:gd name="T34" fmla="*/ 0 w 22"/>
                <a:gd name="T35" fmla="*/ 33 h 34"/>
                <a:gd name="T36" fmla="*/ 0 w 22"/>
                <a:gd name="T37" fmla="*/ 33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34"/>
                <a:gd name="T59" fmla="*/ 22 w 22"/>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34">
                  <a:moveTo>
                    <a:pt x="0" y="33"/>
                  </a:moveTo>
                  <a:lnTo>
                    <a:pt x="20" y="0"/>
                  </a:lnTo>
                  <a:lnTo>
                    <a:pt x="20" y="1"/>
                  </a:lnTo>
                  <a:lnTo>
                    <a:pt x="20" y="3"/>
                  </a:lnTo>
                  <a:lnTo>
                    <a:pt x="22" y="3"/>
                  </a:lnTo>
                  <a:lnTo>
                    <a:pt x="2" y="34"/>
                  </a:lnTo>
                  <a:lnTo>
                    <a:pt x="2" y="33"/>
                  </a:lnTo>
                  <a:lnTo>
                    <a:pt x="0" y="3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3" name="Freeform 700"/>
            <p:cNvSpPr>
              <a:spLocks/>
            </p:cNvSpPr>
            <p:nvPr/>
          </p:nvSpPr>
          <p:spPr bwMode="auto">
            <a:xfrm>
              <a:off x="2061" y="3452"/>
              <a:ext cx="20" cy="35"/>
            </a:xfrm>
            <a:custGeom>
              <a:avLst/>
              <a:gdLst>
                <a:gd name="T0" fmla="*/ 0 w 20"/>
                <a:gd name="T1" fmla="*/ 32 h 35"/>
                <a:gd name="T2" fmla="*/ 18 w 20"/>
                <a:gd name="T3" fmla="*/ 0 h 35"/>
                <a:gd name="T4" fmla="*/ 18 w 20"/>
                <a:gd name="T5" fmla="*/ 0 h 35"/>
                <a:gd name="T6" fmla="*/ 18 w 20"/>
                <a:gd name="T7" fmla="*/ 0 h 35"/>
                <a:gd name="T8" fmla="*/ 18 w 20"/>
                <a:gd name="T9" fmla="*/ 2 h 35"/>
                <a:gd name="T10" fmla="*/ 20 w 20"/>
                <a:gd name="T11" fmla="*/ 2 h 35"/>
                <a:gd name="T12" fmla="*/ 20 w 20"/>
                <a:gd name="T13" fmla="*/ 2 h 35"/>
                <a:gd name="T14" fmla="*/ 20 w 20"/>
                <a:gd name="T15" fmla="*/ 4 h 35"/>
                <a:gd name="T16" fmla="*/ 20 w 20"/>
                <a:gd name="T17" fmla="*/ 4 h 35"/>
                <a:gd name="T18" fmla="*/ 20 w 20"/>
                <a:gd name="T19" fmla="*/ 4 h 35"/>
                <a:gd name="T20" fmla="*/ 2 w 20"/>
                <a:gd name="T21" fmla="*/ 35 h 35"/>
                <a:gd name="T22" fmla="*/ 2 w 20"/>
                <a:gd name="T23" fmla="*/ 35 h 35"/>
                <a:gd name="T24" fmla="*/ 2 w 20"/>
                <a:gd name="T25" fmla="*/ 35 h 35"/>
                <a:gd name="T26" fmla="*/ 2 w 20"/>
                <a:gd name="T27" fmla="*/ 33 h 35"/>
                <a:gd name="T28" fmla="*/ 0 w 20"/>
                <a:gd name="T29" fmla="*/ 33 h 35"/>
                <a:gd name="T30" fmla="*/ 0 w 20"/>
                <a:gd name="T31" fmla="*/ 33 h 35"/>
                <a:gd name="T32" fmla="*/ 0 w 20"/>
                <a:gd name="T33" fmla="*/ 33 h 35"/>
                <a:gd name="T34" fmla="*/ 0 w 20"/>
                <a:gd name="T35" fmla="*/ 33 h 35"/>
                <a:gd name="T36" fmla="*/ 0 w 20"/>
                <a:gd name="T37" fmla="*/ 3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5"/>
                <a:gd name="T59" fmla="*/ 20 w 2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5">
                  <a:moveTo>
                    <a:pt x="0" y="32"/>
                  </a:moveTo>
                  <a:lnTo>
                    <a:pt x="18" y="0"/>
                  </a:lnTo>
                  <a:lnTo>
                    <a:pt x="18" y="2"/>
                  </a:lnTo>
                  <a:lnTo>
                    <a:pt x="20" y="2"/>
                  </a:lnTo>
                  <a:lnTo>
                    <a:pt x="20" y="4"/>
                  </a:lnTo>
                  <a:lnTo>
                    <a:pt x="2" y="35"/>
                  </a:lnTo>
                  <a:lnTo>
                    <a:pt x="2" y="33"/>
                  </a:lnTo>
                  <a:lnTo>
                    <a:pt x="0" y="33"/>
                  </a:lnTo>
                  <a:lnTo>
                    <a:pt x="0" y="32"/>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4" name="Freeform 701"/>
            <p:cNvSpPr>
              <a:spLocks/>
            </p:cNvSpPr>
            <p:nvPr/>
          </p:nvSpPr>
          <p:spPr bwMode="auto">
            <a:xfrm>
              <a:off x="2061" y="3454"/>
              <a:ext cx="20" cy="33"/>
            </a:xfrm>
            <a:custGeom>
              <a:avLst/>
              <a:gdLst>
                <a:gd name="T0" fmla="*/ 0 w 20"/>
                <a:gd name="T1" fmla="*/ 31 h 33"/>
                <a:gd name="T2" fmla="*/ 20 w 20"/>
                <a:gd name="T3" fmla="*/ 0 h 33"/>
                <a:gd name="T4" fmla="*/ 20 w 20"/>
                <a:gd name="T5" fmla="*/ 0 h 33"/>
                <a:gd name="T6" fmla="*/ 20 w 20"/>
                <a:gd name="T7" fmla="*/ 2 h 33"/>
                <a:gd name="T8" fmla="*/ 20 w 20"/>
                <a:gd name="T9" fmla="*/ 2 h 33"/>
                <a:gd name="T10" fmla="*/ 20 w 20"/>
                <a:gd name="T11" fmla="*/ 2 h 33"/>
                <a:gd name="T12" fmla="*/ 20 w 20"/>
                <a:gd name="T13" fmla="*/ 2 h 33"/>
                <a:gd name="T14" fmla="*/ 20 w 20"/>
                <a:gd name="T15" fmla="*/ 3 h 33"/>
                <a:gd name="T16" fmla="*/ 20 w 20"/>
                <a:gd name="T17" fmla="*/ 3 h 33"/>
                <a:gd name="T18" fmla="*/ 20 w 20"/>
                <a:gd name="T19" fmla="*/ 3 h 33"/>
                <a:gd name="T20" fmla="*/ 3 w 20"/>
                <a:gd name="T21" fmla="*/ 33 h 33"/>
                <a:gd name="T22" fmla="*/ 3 w 20"/>
                <a:gd name="T23" fmla="*/ 33 h 33"/>
                <a:gd name="T24" fmla="*/ 2 w 20"/>
                <a:gd name="T25" fmla="*/ 33 h 33"/>
                <a:gd name="T26" fmla="*/ 2 w 20"/>
                <a:gd name="T27" fmla="*/ 33 h 33"/>
                <a:gd name="T28" fmla="*/ 2 w 20"/>
                <a:gd name="T29" fmla="*/ 33 h 33"/>
                <a:gd name="T30" fmla="*/ 2 w 20"/>
                <a:gd name="T31" fmla="*/ 33 h 33"/>
                <a:gd name="T32" fmla="*/ 2 w 20"/>
                <a:gd name="T33" fmla="*/ 33 h 33"/>
                <a:gd name="T34" fmla="*/ 2 w 20"/>
                <a:gd name="T35" fmla="*/ 31 h 33"/>
                <a:gd name="T36" fmla="*/ 0 w 20"/>
                <a:gd name="T37" fmla="*/ 3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3"/>
                <a:gd name="T59" fmla="*/ 20 w 20"/>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3">
                  <a:moveTo>
                    <a:pt x="0" y="31"/>
                  </a:moveTo>
                  <a:lnTo>
                    <a:pt x="20" y="0"/>
                  </a:lnTo>
                  <a:lnTo>
                    <a:pt x="20" y="2"/>
                  </a:lnTo>
                  <a:lnTo>
                    <a:pt x="20" y="3"/>
                  </a:lnTo>
                  <a:lnTo>
                    <a:pt x="3" y="33"/>
                  </a:lnTo>
                  <a:lnTo>
                    <a:pt x="2" y="33"/>
                  </a:lnTo>
                  <a:lnTo>
                    <a:pt x="2" y="31"/>
                  </a:lnTo>
                  <a:lnTo>
                    <a:pt x="0" y="31"/>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5" name="Freeform 702"/>
            <p:cNvSpPr>
              <a:spLocks/>
            </p:cNvSpPr>
            <p:nvPr/>
          </p:nvSpPr>
          <p:spPr bwMode="auto">
            <a:xfrm>
              <a:off x="2063" y="3456"/>
              <a:ext cx="20" cy="33"/>
            </a:xfrm>
            <a:custGeom>
              <a:avLst/>
              <a:gdLst>
                <a:gd name="T0" fmla="*/ 0 w 20"/>
                <a:gd name="T1" fmla="*/ 31 h 33"/>
                <a:gd name="T2" fmla="*/ 18 w 20"/>
                <a:gd name="T3" fmla="*/ 0 h 33"/>
                <a:gd name="T4" fmla="*/ 18 w 20"/>
                <a:gd name="T5" fmla="*/ 0 h 33"/>
                <a:gd name="T6" fmla="*/ 18 w 20"/>
                <a:gd name="T7" fmla="*/ 1 h 33"/>
                <a:gd name="T8" fmla="*/ 18 w 20"/>
                <a:gd name="T9" fmla="*/ 1 h 33"/>
                <a:gd name="T10" fmla="*/ 18 w 20"/>
                <a:gd name="T11" fmla="*/ 1 h 33"/>
                <a:gd name="T12" fmla="*/ 18 w 20"/>
                <a:gd name="T13" fmla="*/ 3 h 33"/>
                <a:gd name="T14" fmla="*/ 18 w 20"/>
                <a:gd name="T15" fmla="*/ 3 h 33"/>
                <a:gd name="T16" fmla="*/ 18 w 20"/>
                <a:gd name="T17" fmla="*/ 3 h 33"/>
                <a:gd name="T18" fmla="*/ 20 w 20"/>
                <a:gd name="T19" fmla="*/ 3 h 33"/>
                <a:gd name="T20" fmla="*/ 1 w 20"/>
                <a:gd name="T21" fmla="*/ 33 h 33"/>
                <a:gd name="T22" fmla="*/ 1 w 20"/>
                <a:gd name="T23" fmla="*/ 33 h 33"/>
                <a:gd name="T24" fmla="*/ 1 w 20"/>
                <a:gd name="T25" fmla="*/ 33 h 33"/>
                <a:gd name="T26" fmla="*/ 1 w 20"/>
                <a:gd name="T27" fmla="*/ 33 h 33"/>
                <a:gd name="T28" fmla="*/ 1 w 20"/>
                <a:gd name="T29" fmla="*/ 31 h 33"/>
                <a:gd name="T30" fmla="*/ 1 w 20"/>
                <a:gd name="T31" fmla="*/ 31 h 33"/>
                <a:gd name="T32" fmla="*/ 0 w 20"/>
                <a:gd name="T33" fmla="*/ 31 h 33"/>
                <a:gd name="T34" fmla="*/ 0 w 20"/>
                <a:gd name="T35" fmla="*/ 31 h 33"/>
                <a:gd name="T36" fmla="*/ 0 w 20"/>
                <a:gd name="T37" fmla="*/ 3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3"/>
                <a:gd name="T59" fmla="*/ 20 w 20"/>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3">
                  <a:moveTo>
                    <a:pt x="0" y="31"/>
                  </a:moveTo>
                  <a:lnTo>
                    <a:pt x="18" y="0"/>
                  </a:lnTo>
                  <a:lnTo>
                    <a:pt x="18" y="1"/>
                  </a:lnTo>
                  <a:lnTo>
                    <a:pt x="18" y="3"/>
                  </a:lnTo>
                  <a:lnTo>
                    <a:pt x="20" y="3"/>
                  </a:lnTo>
                  <a:lnTo>
                    <a:pt x="1" y="33"/>
                  </a:lnTo>
                  <a:lnTo>
                    <a:pt x="1" y="31"/>
                  </a:lnTo>
                  <a:lnTo>
                    <a:pt x="0" y="31"/>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6" name="Freeform 703"/>
            <p:cNvSpPr>
              <a:spLocks/>
            </p:cNvSpPr>
            <p:nvPr/>
          </p:nvSpPr>
          <p:spPr bwMode="auto">
            <a:xfrm>
              <a:off x="2064" y="3457"/>
              <a:ext cx="19" cy="33"/>
            </a:xfrm>
            <a:custGeom>
              <a:avLst/>
              <a:gdLst>
                <a:gd name="T0" fmla="*/ 0 w 19"/>
                <a:gd name="T1" fmla="*/ 30 h 33"/>
                <a:gd name="T2" fmla="*/ 17 w 19"/>
                <a:gd name="T3" fmla="*/ 0 h 33"/>
                <a:gd name="T4" fmla="*/ 17 w 19"/>
                <a:gd name="T5" fmla="*/ 2 h 33"/>
                <a:gd name="T6" fmla="*/ 17 w 19"/>
                <a:gd name="T7" fmla="*/ 2 h 33"/>
                <a:gd name="T8" fmla="*/ 17 w 19"/>
                <a:gd name="T9" fmla="*/ 2 h 33"/>
                <a:gd name="T10" fmla="*/ 19 w 19"/>
                <a:gd name="T11" fmla="*/ 2 h 33"/>
                <a:gd name="T12" fmla="*/ 19 w 19"/>
                <a:gd name="T13" fmla="*/ 3 h 33"/>
                <a:gd name="T14" fmla="*/ 19 w 19"/>
                <a:gd name="T15" fmla="*/ 3 h 33"/>
                <a:gd name="T16" fmla="*/ 19 w 19"/>
                <a:gd name="T17" fmla="*/ 3 h 33"/>
                <a:gd name="T18" fmla="*/ 19 w 19"/>
                <a:gd name="T19" fmla="*/ 5 h 33"/>
                <a:gd name="T20" fmla="*/ 2 w 19"/>
                <a:gd name="T21" fmla="*/ 33 h 33"/>
                <a:gd name="T22" fmla="*/ 2 w 19"/>
                <a:gd name="T23" fmla="*/ 33 h 33"/>
                <a:gd name="T24" fmla="*/ 2 w 19"/>
                <a:gd name="T25" fmla="*/ 32 h 33"/>
                <a:gd name="T26" fmla="*/ 0 w 19"/>
                <a:gd name="T27" fmla="*/ 32 h 33"/>
                <a:gd name="T28" fmla="*/ 0 w 19"/>
                <a:gd name="T29" fmla="*/ 32 h 33"/>
                <a:gd name="T30" fmla="*/ 0 w 19"/>
                <a:gd name="T31" fmla="*/ 32 h 33"/>
                <a:gd name="T32" fmla="*/ 0 w 19"/>
                <a:gd name="T33" fmla="*/ 32 h 33"/>
                <a:gd name="T34" fmla="*/ 0 w 19"/>
                <a:gd name="T35" fmla="*/ 32 h 33"/>
                <a:gd name="T36" fmla="*/ 0 w 19"/>
                <a:gd name="T37" fmla="*/ 30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33"/>
                <a:gd name="T59" fmla="*/ 19 w 19"/>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33">
                  <a:moveTo>
                    <a:pt x="0" y="30"/>
                  </a:moveTo>
                  <a:lnTo>
                    <a:pt x="17" y="0"/>
                  </a:lnTo>
                  <a:lnTo>
                    <a:pt x="17" y="2"/>
                  </a:lnTo>
                  <a:lnTo>
                    <a:pt x="19" y="2"/>
                  </a:lnTo>
                  <a:lnTo>
                    <a:pt x="19" y="3"/>
                  </a:lnTo>
                  <a:lnTo>
                    <a:pt x="19" y="5"/>
                  </a:lnTo>
                  <a:lnTo>
                    <a:pt x="2" y="33"/>
                  </a:lnTo>
                  <a:lnTo>
                    <a:pt x="2" y="32"/>
                  </a:lnTo>
                  <a:lnTo>
                    <a:pt x="0" y="32"/>
                  </a:lnTo>
                  <a:lnTo>
                    <a:pt x="0" y="3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7" name="Freeform 704"/>
            <p:cNvSpPr>
              <a:spLocks/>
            </p:cNvSpPr>
            <p:nvPr/>
          </p:nvSpPr>
          <p:spPr bwMode="auto">
            <a:xfrm>
              <a:off x="2064" y="3459"/>
              <a:ext cx="19" cy="31"/>
            </a:xfrm>
            <a:custGeom>
              <a:avLst/>
              <a:gdLst>
                <a:gd name="T0" fmla="*/ 0 w 19"/>
                <a:gd name="T1" fmla="*/ 30 h 31"/>
                <a:gd name="T2" fmla="*/ 19 w 19"/>
                <a:gd name="T3" fmla="*/ 0 h 31"/>
                <a:gd name="T4" fmla="*/ 19 w 19"/>
                <a:gd name="T5" fmla="*/ 1 h 31"/>
                <a:gd name="T6" fmla="*/ 19 w 19"/>
                <a:gd name="T7" fmla="*/ 1 h 31"/>
                <a:gd name="T8" fmla="*/ 19 w 19"/>
                <a:gd name="T9" fmla="*/ 1 h 31"/>
                <a:gd name="T10" fmla="*/ 19 w 19"/>
                <a:gd name="T11" fmla="*/ 3 h 31"/>
                <a:gd name="T12" fmla="*/ 19 w 19"/>
                <a:gd name="T13" fmla="*/ 3 h 31"/>
                <a:gd name="T14" fmla="*/ 19 w 19"/>
                <a:gd name="T15" fmla="*/ 3 h 31"/>
                <a:gd name="T16" fmla="*/ 19 w 19"/>
                <a:gd name="T17" fmla="*/ 3 h 31"/>
                <a:gd name="T18" fmla="*/ 19 w 19"/>
                <a:gd name="T19" fmla="*/ 5 h 31"/>
                <a:gd name="T20" fmla="*/ 4 w 19"/>
                <a:gd name="T21" fmla="*/ 31 h 31"/>
                <a:gd name="T22" fmla="*/ 2 w 19"/>
                <a:gd name="T23" fmla="*/ 31 h 31"/>
                <a:gd name="T24" fmla="*/ 2 w 19"/>
                <a:gd name="T25" fmla="*/ 31 h 31"/>
                <a:gd name="T26" fmla="*/ 2 w 19"/>
                <a:gd name="T27" fmla="*/ 31 h 31"/>
                <a:gd name="T28" fmla="*/ 2 w 19"/>
                <a:gd name="T29" fmla="*/ 31 h 31"/>
                <a:gd name="T30" fmla="*/ 2 w 19"/>
                <a:gd name="T31" fmla="*/ 31 h 31"/>
                <a:gd name="T32" fmla="*/ 2 w 19"/>
                <a:gd name="T33" fmla="*/ 30 h 31"/>
                <a:gd name="T34" fmla="*/ 0 w 19"/>
                <a:gd name="T35" fmla="*/ 30 h 31"/>
                <a:gd name="T36" fmla="*/ 0 w 19"/>
                <a:gd name="T37" fmla="*/ 3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31"/>
                <a:gd name="T59" fmla="*/ 19 w 19"/>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31">
                  <a:moveTo>
                    <a:pt x="0" y="30"/>
                  </a:moveTo>
                  <a:lnTo>
                    <a:pt x="19" y="0"/>
                  </a:lnTo>
                  <a:lnTo>
                    <a:pt x="19" y="1"/>
                  </a:lnTo>
                  <a:lnTo>
                    <a:pt x="19" y="3"/>
                  </a:lnTo>
                  <a:lnTo>
                    <a:pt x="19" y="5"/>
                  </a:lnTo>
                  <a:lnTo>
                    <a:pt x="4" y="31"/>
                  </a:lnTo>
                  <a:lnTo>
                    <a:pt x="2" y="31"/>
                  </a:lnTo>
                  <a:lnTo>
                    <a:pt x="2" y="30"/>
                  </a:lnTo>
                  <a:lnTo>
                    <a:pt x="0" y="3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8" name="Freeform 705"/>
            <p:cNvSpPr>
              <a:spLocks/>
            </p:cNvSpPr>
            <p:nvPr/>
          </p:nvSpPr>
          <p:spPr bwMode="auto">
            <a:xfrm>
              <a:off x="2066" y="3462"/>
              <a:ext cx="18" cy="30"/>
            </a:xfrm>
            <a:custGeom>
              <a:avLst/>
              <a:gdLst>
                <a:gd name="T0" fmla="*/ 0 w 18"/>
                <a:gd name="T1" fmla="*/ 28 h 30"/>
                <a:gd name="T2" fmla="*/ 17 w 18"/>
                <a:gd name="T3" fmla="*/ 0 h 30"/>
                <a:gd name="T4" fmla="*/ 17 w 18"/>
                <a:gd name="T5" fmla="*/ 0 h 30"/>
                <a:gd name="T6" fmla="*/ 17 w 18"/>
                <a:gd name="T7" fmla="*/ 0 h 30"/>
                <a:gd name="T8" fmla="*/ 17 w 18"/>
                <a:gd name="T9" fmla="*/ 0 h 30"/>
                <a:gd name="T10" fmla="*/ 17 w 18"/>
                <a:gd name="T11" fmla="*/ 2 h 30"/>
                <a:gd name="T12" fmla="*/ 17 w 18"/>
                <a:gd name="T13" fmla="*/ 2 h 30"/>
                <a:gd name="T14" fmla="*/ 17 w 18"/>
                <a:gd name="T15" fmla="*/ 2 h 30"/>
                <a:gd name="T16" fmla="*/ 17 w 18"/>
                <a:gd name="T17" fmla="*/ 3 h 30"/>
                <a:gd name="T18" fmla="*/ 18 w 18"/>
                <a:gd name="T19" fmla="*/ 3 h 30"/>
                <a:gd name="T20" fmla="*/ 2 w 18"/>
                <a:gd name="T21" fmla="*/ 30 h 30"/>
                <a:gd name="T22" fmla="*/ 2 w 18"/>
                <a:gd name="T23" fmla="*/ 30 h 30"/>
                <a:gd name="T24" fmla="*/ 2 w 18"/>
                <a:gd name="T25" fmla="*/ 30 h 30"/>
                <a:gd name="T26" fmla="*/ 2 w 18"/>
                <a:gd name="T27" fmla="*/ 30 h 30"/>
                <a:gd name="T28" fmla="*/ 2 w 18"/>
                <a:gd name="T29" fmla="*/ 28 h 30"/>
                <a:gd name="T30" fmla="*/ 0 w 18"/>
                <a:gd name="T31" fmla="*/ 28 h 30"/>
                <a:gd name="T32" fmla="*/ 0 w 18"/>
                <a:gd name="T33" fmla="*/ 28 h 30"/>
                <a:gd name="T34" fmla="*/ 0 w 18"/>
                <a:gd name="T35" fmla="*/ 28 h 30"/>
                <a:gd name="T36" fmla="*/ 0 w 18"/>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0"/>
                <a:gd name="T59" fmla="*/ 18 w 18"/>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0">
                  <a:moveTo>
                    <a:pt x="0" y="28"/>
                  </a:moveTo>
                  <a:lnTo>
                    <a:pt x="17" y="0"/>
                  </a:lnTo>
                  <a:lnTo>
                    <a:pt x="17" y="2"/>
                  </a:lnTo>
                  <a:lnTo>
                    <a:pt x="17" y="3"/>
                  </a:lnTo>
                  <a:lnTo>
                    <a:pt x="18" y="3"/>
                  </a:lnTo>
                  <a:lnTo>
                    <a:pt x="2" y="30"/>
                  </a:lnTo>
                  <a:lnTo>
                    <a:pt x="2" y="28"/>
                  </a:lnTo>
                  <a:lnTo>
                    <a:pt x="0" y="28"/>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19" name="Freeform 706"/>
            <p:cNvSpPr>
              <a:spLocks/>
            </p:cNvSpPr>
            <p:nvPr/>
          </p:nvSpPr>
          <p:spPr bwMode="auto">
            <a:xfrm>
              <a:off x="2068" y="3464"/>
              <a:ext cx="16" cy="30"/>
            </a:xfrm>
            <a:custGeom>
              <a:avLst/>
              <a:gdLst>
                <a:gd name="T0" fmla="*/ 0 w 16"/>
                <a:gd name="T1" fmla="*/ 26 h 30"/>
                <a:gd name="T2" fmla="*/ 15 w 16"/>
                <a:gd name="T3" fmla="*/ 0 h 30"/>
                <a:gd name="T4" fmla="*/ 15 w 16"/>
                <a:gd name="T5" fmla="*/ 0 h 30"/>
                <a:gd name="T6" fmla="*/ 15 w 16"/>
                <a:gd name="T7" fmla="*/ 0 h 30"/>
                <a:gd name="T8" fmla="*/ 15 w 16"/>
                <a:gd name="T9" fmla="*/ 1 h 30"/>
                <a:gd name="T10" fmla="*/ 16 w 16"/>
                <a:gd name="T11" fmla="*/ 1 h 30"/>
                <a:gd name="T12" fmla="*/ 16 w 16"/>
                <a:gd name="T13" fmla="*/ 1 h 30"/>
                <a:gd name="T14" fmla="*/ 16 w 16"/>
                <a:gd name="T15" fmla="*/ 3 h 30"/>
                <a:gd name="T16" fmla="*/ 16 w 16"/>
                <a:gd name="T17" fmla="*/ 3 h 30"/>
                <a:gd name="T18" fmla="*/ 16 w 16"/>
                <a:gd name="T19" fmla="*/ 3 h 30"/>
                <a:gd name="T20" fmla="*/ 1 w 16"/>
                <a:gd name="T21" fmla="*/ 30 h 30"/>
                <a:gd name="T22" fmla="*/ 1 w 16"/>
                <a:gd name="T23" fmla="*/ 28 h 30"/>
                <a:gd name="T24" fmla="*/ 1 w 16"/>
                <a:gd name="T25" fmla="*/ 28 h 30"/>
                <a:gd name="T26" fmla="*/ 0 w 16"/>
                <a:gd name="T27" fmla="*/ 28 h 30"/>
                <a:gd name="T28" fmla="*/ 0 w 16"/>
                <a:gd name="T29" fmla="*/ 28 h 30"/>
                <a:gd name="T30" fmla="*/ 0 w 16"/>
                <a:gd name="T31" fmla="*/ 28 h 30"/>
                <a:gd name="T32" fmla="*/ 0 w 16"/>
                <a:gd name="T33" fmla="*/ 28 h 30"/>
                <a:gd name="T34" fmla="*/ 0 w 16"/>
                <a:gd name="T35" fmla="*/ 28 h 30"/>
                <a:gd name="T36" fmla="*/ 0 w 16"/>
                <a:gd name="T37" fmla="*/ 26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0"/>
                <a:gd name="T59" fmla="*/ 16 w 1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0">
                  <a:moveTo>
                    <a:pt x="0" y="26"/>
                  </a:moveTo>
                  <a:lnTo>
                    <a:pt x="15" y="0"/>
                  </a:lnTo>
                  <a:lnTo>
                    <a:pt x="15" y="1"/>
                  </a:lnTo>
                  <a:lnTo>
                    <a:pt x="16" y="1"/>
                  </a:lnTo>
                  <a:lnTo>
                    <a:pt x="16" y="3"/>
                  </a:lnTo>
                  <a:lnTo>
                    <a:pt x="1" y="30"/>
                  </a:lnTo>
                  <a:lnTo>
                    <a:pt x="1" y="28"/>
                  </a:lnTo>
                  <a:lnTo>
                    <a:pt x="0" y="28"/>
                  </a:lnTo>
                  <a:lnTo>
                    <a:pt x="0" y="2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0" name="Freeform 707"/>
            <p:cNvSpPr>
              <a:spLocks/>
            </p:cNvSpPr>
            <p:nvPr/>
          </p:nvSpPr>
          <p:spPr bwMode="auto">
            <a:xfrm>
              <a:off x="2068" y="3465"/>
              <a:ext cx="16" cy="29"/>
            </a:xfrm>
            <a:custGeom>
              <a:avLst/>
              <a:gdLst>
                <a:gd name="T0" fmla="*/ 0 w 16"/>
                <a:gd name="T1" fmla="*/ 27 h 29"/>
                <a:gd name="T2" fmla="*/ 16 w 16"/>
                <a:gd name="T3" fmla="*/ 0 h 29"/>
                <a:gd name="T4" fmla="*/ 16 w 16"/>
                <a:gd name="T5" fmla="*/ 0 h 29"/>
                <a:gd name="T6" fmla="*/ 16 w 16"/>
                <a:gd name="T7" fmla="*/ 2 h 29"/>
                <a:gd name="T8" fmla="*/ 16 w 16"/>
                <a:gd name="T9" fmla="*/ 2 h 29"/>
                <a:gd name="T10" fmla="*/ 16 w 16"/>
                <a:gd name="T11" fmla="*/ 2 h 29"/>
                <a:gd name="T12" fmla="*/ 16 w 16"/>
                <a:gd name="T13" fmla="*/ 2 h 29"/>
                <a:gd name="T14" fmla="*/ 16 w 16"/>
                <a:gd name="T15" fmla="*/ 4 h 29"/>
                <a:gd name="T16" fmla="*/ 16 w 16"/>
                <a:gd name="T17" fmla="*/ 4 h 29"/>
                <a:gd name="T18" fmla="*/ 16 w 16"/>
                <a:gd name="T19" fmla="*/ 4 h 29"/>
                <a:gd name="T20" fmla="*/ 3 w 16"/>
                <a:gd name="T21" fmla="*/ 29 h 29"/>
                <a:gd name="T22" fmla="*/ 1 w 16"/>
                <a:gd name="T23" fmla="*/ 29 h 29"/>
                <a:gd name="T24" fmla="*/ 1 w 16"/>
                <a:gd name="T25" fmla="*/ 29 h 29"/>
                <a:gd name="T26" fmla="*/ 1 w 16"/>
                <a:gd name="T27" fmla="*/ 29 h 29"/>
                <a:gd name="T28" fmla="*/ 1 w 16"/>
                <a:gd name="T29" fmla="*/ 29 h 29"/>
                <a:gd name="T30" fmla="*/ 1 w 16"/>
                <a:gd name="T31" fmla="*/ 27 h 29"/>
                <a:gd name="T32" fmla="*/ 1 w 16"/>
                <a:gd name="T33" fmla="*/ 27 h 29"/>
                <a:gd name="T34" fmla="*/ 0 w 16"/>
                <a:gd name="T35" fmla="*/ 27 h 29"/>
                <a:gd name="T36" fmla="*/ 0 w 16"/>
                <a:gd name="T37" fmla="*/ 27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9"/>
                <a:gd name="T59" fmla="*/ 16 w 16"/>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9">
                  <a:moveTo>
                    <a:pt x="0" y="27"/>
                  </a:moveTo>
                  <a:lnTo>
                    <a:pt x="16" y="0"/>
                  </a:lnTo>
                  <a:lnTo>
                    <a:pt x="16" y="2"/>
                  </a:lnTo>
                  <a:lnTo>
                    <a:pt x="16" y="4"/>
                  </a:lnTo>
                  <a:lnTo>
                    <a:pt x="3" y="29"/>
                  </a:lnTo>
                  <a:lnTo>
                    <a:pt x="1" y="29"/>
                  </a:lnTo>
                  <a:lnTo>
                    <a:pt x="1" y="27"/>
                  </a:lnTo>
                  <a:lnTo>
                    <a:pt x="0" y="27"/>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1" name="Freeform 708"/>
            <p:cNvSpPr>
              <a:spLocks/>
            </p:cNvSpPr>
            <p:nvPr/>
          </p:nvSpPr>
          <p:spPr bwMode="auto">
            <a:xfrm>
              <a:off x="2069" y="3467"/>
              <a:ext cx="17" cy="28"/>
            </a:xfrm>
            <a:custGeom>
              <a:avLst/>
              <a:gdLst>
                <a:gd name="T0" fmla="*/ 0 w 17"/>
                <a:gd name="T1" fmla="*/ 27 h 28"/>
                <a:gd name="T2" fmla="*/ 15 w 17"/>
                <a:gd name="T3" fmla="*/ 0 h 28"/>
                <a:gd name="T4" fmla="*/ 15 w 17"/>
                <a:gd name="T5" fmla="*/ 0 h 28"/>
                <a:gd name="T6" fmla="*/ 15 w 17"/>
                <a:gd name="T7" fmla="*/ 2 h 28"/>
                <a:gd name="T8" fmla="*/ 15 w 17"/>
                <a:gd name="T9" fmla="*/ 2 h 28"/>
                <a:gd name="T10" fmla="*/ 15 w 17"/>
                <a:gd name="T11" fmla="*/ 2 h 28"/>
                <a:gd name="T12" fmla="*/ 15 w 17"/>
                <a:gd name="T13" fmla="*/ 2 h 28"/>
                <a:gd name="T14" fmla="*/ 15 w 17"/>
                <a:gd name="T15" fmla="*/ 2 h 28"/>
                <a:gd name="T16" fmla="*/ 15 w 17"/>
                <a:gd name="T17" fmla="*/ 3 h 28"/>
                <a:gd name="T18" fmla="*/ 15 w 17"/>
                <a:gd name="T19" fmla="*/ 3 h 28"/>
                <a:gd name="T20" fmla="*/ 15 w 17"/>
                <a:gd name="T21" fmla="*/ 3 h 28"/>
                <a:gd name="T22" fmla="*/ 15 w 17"/>
                <a:gd name="T23" fmla="*/ 3 h 28"/>
                <a:gd name="T24" fmla="*/ 15 w 17"/>
                <a:gd name="T25" fmla="*/ 3 h 28"/>
                <a:gd name="T26" fmla="*/ 15 w 17"/>
                <a:gd name="T27" fmla="*/ 3 h 28"/>
                <a:gd name="T28" fmla="*/ 15 w 17"/>
                <a:gd name="T29" fmla="*/ 3 h 28"/>
                <a:gd name="T30" fmla="*/ 15 w 17"/>
                <a:gd name="T31" fmla="*/ 3 h 28"/>
                <a:gd name="T32" fmla="*/ 17 w 17"/>
                <a:gd name="T33" fmla="*/ 3 h 28"/>
                <a:gd name="T34" fmla="*/ 17 w 17"/>
                <a:gd name="T35" fmla="*/ 5 h 28"/>
                <a:gd name="T36" fmla="*/ 2 w 17"/>
                <a:gd name="T37" fmla="*/ 28 h 28"/>
                <a:gd name="T38" fmla="*/ 2 w 17"/>
                <a:gd name="T39" fmla="*/ 28 h 28"/>
                <a:gd name="T40" fmla="*/ 2 w 17"/>
                <a:gd name="T41" fmla="*/ 27 h 28"/>
                <a:gd name="T42" fmla="*/ 2 w 17"/>
                <a:gd name="T43" fmla="*/ 27 h 28"/>
                <a:gd name="T44" fmla="*/ 2 w 17"/>
                <a:gd name="T45" fmla="*/ 27 h 28"/>
                <a:gd name="T46" fmla="*/ 0 w 17"/>
                <a:gd name="T47" fmla="*/ 27 h 28"/>
                <a:gd name="T48" fmla="*/ 0 w 17"/>
                <a:gd name="T49" fmla="*/ 27 h 28"/>
                <a:gd name="T50" fmla="*/ 0 w 17"/>
                <a:gd name="T51" fmla="*/ 27 h 28"/>
                <a:gd name="T52" fmla="*/ 0 w 17"/>
                <a:gd name="T53" fmla="*/ 27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
                <a:gd name="T82" fmla="*/ 0 h 28"/>
                <a:gd name="T83" fmla="*/ 17 w 17"/>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 h="28">
                  <a:moveTo>
                    <a:pt x="0" y="27"/>
                  </a:moveTo>
                  <a:lnTo>
                    <a:pt x="15" y="0"/>
                  </a:lnTo>
                  <a:lnTo>
                    <a:pt x="15" y="2"/>
                  </a:lnTo>
                  <a:lnTo>
                    <a:pt x="15" y="3"/>
                  </a:lnTo>
                  <a:lnTo>
                    <a:pt x="17" y="3"/>
                  </a:lnTo>
                  <a:lnTo>
                    <a:pt x="17" y="5"/>
                  </a:lnTo>
                  <a:lnTo>
                    <a:pt x="2" y="28"/>
                  </a:lnTo>
                  <a:lnTo>
                    <a:pt x="2" y="27"/>
                  </a:lnTo>
                  <a:lnTo>
                    <a:pt x="0" y="27"/>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2" name="Freeform 709"/>
            <p:cNvSpPr>
              <a:spLocks/>
            </p:cNvSpPr>
            <p:nvPr/>
          </p:nvSpPr>
          <p:spPr bwMode="auto">
            <a:xfrm>
              <a:off x="2071" y="3469"/>
              <a:ext cx="15" cy="26"/>
            </a:xfrm>
            <a:custGeom>
              <a:avLst/>
              <a:gdLst>
                <a:gd name="T0" fmla="*/ 0 w 15"/>
                <a:gd name="T1" fmla="*/ 25 h 26"/>
                <a:gd name="T2" fmla="*/ 13 w 15"/>
                <a:gd name="T3" fmla="*/ 0 h 26"/>
                <a:gd name="T4" fmla="*/ 13 w 15"/>
                <a:gd name="T5" fmla="*/ 0 h 26"/>
                <a:gd name="T6" fmla="*/ 13 w 15"/>
                <a:gd name="T7" fmla="*/ 0 h 26"/>
                <a:gd name="T8" fmla="*/ 13 w 15"/>
                <a:gd name="T9" fmla="*/ 1 h 26"/>
                <a:gd name="T10" fmla="*/ 13 w 15"/>
                <a:gd name="T11" fmla="*/ 1 h 26"/>
                <a:gd name="T12" fmla="*/ 13 w 15"/>
                <a:gd name="T13" fmla="*/ 1 h 26"/>
                <a:gd name="T14" fmla="*/ 13 w 15"/>
                <a:gd name="T15" fmla="*/ 1 h 26"/>
                <a:gd name="T16" fmla="*/ 13 w 15"/>
                <a:gd name="T17" fmla="*/ 1 h 26"/>
                <a:gd name="T18" fmla="*/ 13 w 15"/>
                <a:gd name="T19" fmla="*/ 1 h 26"/>
                <a:gd name="T20" fmla="*/ 13 w 15"/>
                <a:gd name="T21" fmla="*/ 1 h 26"/>
                <a:gd name="T22" fmla="*/ 13 w 15"/>
                <a:gd name="T23" fmla="*/ 1 h 26"/>
                <a:gd name="T24" fmla="*/ 15 w 15"/>
                <a:gd name="T25" fmla="*/ 3 h 26"/>
                <a:gd name="T26" fmla="*/ 15 w 15"/>
                <a:gd name="T27" fmla="*/ 3 h 26"/>
                <a:gd name="T28" fmla="*/ 15 w 15"/>
                <a:gd name="T29" fmla="*/ 3 h 26"/>
                <a:gd name="T30" fmla="*/ 15 w 15"/>
                <a:gd name="T31" fmla="*/ 3 h 26"/>
                <a:gd name="T32" fmla="*/ 15 w 15"/>
                <a:gd name="T33" fmla="*/ 5 h 26"/>
                <a:gd name="T34" fmla="*/ 15 w 15"/>
                <a:gd name="T35" fmla="*/ 5 h 26"/>
                <a:gd name="T36" fmla="*/ 2 w 15"/>
                <a:gd name="T37" fmla="*/ 26 h 26"/>
                <a:gd name="T38" fmla="*/ 2 w 15"/>
                <a:gd name="T39" fmla="*/ 26 h 26"/>
                <a:gd name="T40" fmla="*/ 2 w 15"/>
                <a:gd name="T41" fmla="*/ 26 h 26"/>
                <a:gd name="T42" fmla="*/ 0 w 15"/>
                <a:gd name="T43" fmla="*/ 26 h 26"/>
                <a:gd name="T44" fmla="*/ 0 w 15"/>
                <a:gd name="T45" fmla="*/ 26 h 26"/>
                <a:gd name="T46" fmla="*/ 0 w 15"/>
                <a:gd name="T47" fmla="*/ 26 h 26"/>
                <a:gd name="T48" fmla="*/ 0 w 15"/>
                <a:gd name="T49" fmla="*/ 25 h 26"/>
                <a:gd name="T50" fmla="*/ 0 w 15"/>
                <a:gd name="T51" fmla="*/ 25 h 26"/>
                <a:gd name="T52" fmla="*/ 0 w 15"/>
                <a:gd name="T53" fmla="*/ 25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
                <a:gd name="T82" fmla="*/ 0 h 26"/>
                <a:gd name="T83" fmla="*/ 15 w 15"/>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 h="26">
                  <a:moveTo>
                    <a:pt x="0" y="25"/>
                  </a:moveTo>
                  <a:lnTo>
                    <a:pt x="13" y="0"/>
                  </a:lnTo>
                  <a:lnTo>
                    <a:pt x="13" y="1"/>
                  </a:lnTo>
                  <a:lnTo>
                    <a:pt x="15" y="3"/>
                  </a:lnTo>
                  <a:lnTo>
                    <a:pt x="15" y="5"/>
                  </a:lnTo>
                  <a:lnTo>
                    <a:pt x="2" y="26"/>
                  </a:lnTo>
                  <a:lnTo>
                    <a:pt x="0" y="26"/>
                  </a:lnTo>
                  <a:lnTo>
                    <a:pt x="0" y="25"/>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3" name="Freeform 710"/>
            <p:cNvSpPr>
              <a:spLocks/>
            </p:cNvSpPr>
            <p:nvPr/>
          </p:nvSpPr>
          <p:spPr bwMode="auto">
            <a:xfrm>
              <a:off x="2071" y="3472"/>
              <a:ext cx="15" cy="25"/>
            </a:xfrm>
            <a:custGeom>
              <a:avLst/>
              <a:gdLst>
                <a:gd name="T0" fmla="*/ 0 w 15"/>
                <a:gd name="T1" fmla="*/ 23 h 25"/>
                <a:gd name="T2" fmla="*/ 15 w 15"/>
                <a:gd name="T3" fmla="*/ 0 h 25"/>
                <a:gd name="T4" fmla="*/ 15 w 15"/>
                <a:gd name="T5" fmla="*/ 0 h 25"/>
                <a:gd name="T6" fmla="*/ 15 w 15"/>
                <a:gd name="T7" fmla="*/ 0 h 25"/>
                <a:gd name="T8" fmla="*/ 15 w 15"/>
                <a:gd name="T9" fmla="*/ 2 h 25"/>
                <a:gd name="T10" fmla="*/ 15 w 15"/>
                <a:gd name="T11" fmla="*/ 2 h 25"/>
                <a:gd name="T12" fmla="*/ 15 w 15"/>
                <a:gd name="T13" fmla="*/ 2 h 25"/>
                <a:gd name="T14" fmla="*/ 15 w 15"/>
                <a:gd name="T15" fmla="*/ 3 h 25"/>
                <a:gd name="T16" fmla="*/ 15 w 15"/>
                <a:gd name="T17" fmla="*/ 3 h 25"/>
                <a:gd name="T18" fmla="*/ 15 w 15"/>
                <a:gd name="T19" fmla="*/ 3 h 25"/>
                <a:gd name="T20" fmla="*/ 3 w 15"/>
                <a:gd name="T21" fmla="*/ 25 h 25"/>
                <a:gd name="T22" fmla="*/ 3 w 15"/>
                <a:gd name="T23" fmla="*/ 25 h 25"/>
                <a:gd name="T24" fmla="*/ 2 w 15"/>
                <a:gd name="T25" fmla="*/ 25 h 25"/>
                <a:gd name="T26" fmla="*/ 2 w 15"/>
                <a:gd name="T27" fmla="*/ 23 h 25"/>
                <a:gd name="T28" fmla="*/ 2 w 15"/>
                <a:gd name="T29" fmla="*/ 23 h 25"/>
                <a:gd name="T30" fmla="*/ 2 w 15"/>
                <a:gd name="T31" fmla="*/ 23 h 25"/>
                <a:gd name="T32" fmla="*/ 2 w 15"/>
                <a:gd name="T33" fmla="*/ 23 h 25"/>
                <a:gd name="T34" fmla="*/ 0 w 15"/>
                <a:gd name="T35" fmla="*/ 23 h 25"/>
                <a:gd name="T36" fmla="*/ 0 w 15"/>
                <a:gd name="T37" fmla="*/ 23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25"/>
                <a:gd name="T59" fmla="*/ 15 w 1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25">
                  <a:moveTo>
                    <a:pt x="0" y="23"/>
                  </a:moveTo>
                  <a:lnTo>
                    <a:pt x="15" y="0"/>
                  </a:lnTo>
                  <a:lnTo>
                    <a:pt x="15" y="2"/>
                  </a:lnTo>
                  <a:lnTo>
                    <a:pt x="15" y="3"/>
                  </a:lnTo>
                  <a:lnTo>
                    <a:pt x="3" y="25"/>
                  </a:lnTo>
                  <a:lnTo>
                    <a:pt x="2" y="25"/>
                  </a:lnTo>
                  <a:lnTo>
                    <a:pt x="2" y="23"/>
                  </a:lnTo>
                  <a:lnTo>
                    <a:pt x="0" y="2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4" name="Freeform 711"/>
            <p:cNvSpPr>
              <a:spLocks/>
            </p:cNvSpPr>
            <p:nvPr/>
          </p:nvSpPr>
          <p:spPr bwMode="auto">
            <a:xfrm>
              <a:off x="2073" y="3474"/>
              <a:ext cx="13" cy="23"/>
            </a:xfrm>
            <a:custGeom>
              <a:avLst/>
              <a:gdLst>
                <a:gd name="T0" fmla="*/ 0 w 13"/>
                <a:gd name="T1" fmla="*/ 21 h 23"/>
                <a:gd name="T2" fmla="*/ 13 w 13"/>
                <a:gd name="T3" fmla="*/ 0 h 23"/>
                <a:gd name="T4" fmla="*/ 13 w 13"/>
                <a:gd name="T5" fmla="*/ 0 h 23"/>
                <a:gd name="T6" fmla="*/ 13 w 13"/>
                <a:gd name="T7" fmla="*/ 1 h 23"/>
                <a:gd name="T8" fmla="*/ 13 w 13"/>
                <a:gd name="T9" fmla="*/ 1 h 23"/>
                <a:gd name="T10" fmla="*/ 13 w 13"/>
                <a:gd name="T11" fmla="*/ 1 h 23"/>
                <a:gd name="T12" fmla="*/ 13 w 13"/>
                <a:gd name="T13" fmla="*/ 3 h 23"/>
                <a:gd name="T14" fmla="*/ 13 w 13"/>
                <a:gd name="T15" fmla="*/ 3 h 23"/>
                <a:gd name="T16" fmla="*/ 13 w 13"/>
                <a:gd name="T17" fmla="*/ 3 h 23"/>
                <a:gd name="T18" fmla="*/ 13 w 13"/>
                <a:gd name="T19" fmla="*/ 5 h 23"/>
                <a:gd name="T20" fmla="*/ 1 w 13"/>
                <a:gd name="T21" fmla="*/ 23 h 23"/>
                <a:gd name="T22" fmla="*/ 1 w 13"/>
                <a:gd name="T23" fmla="*/ 23 h 23"/>
                <a:gd name="T24" fmla="*/ 1 w 13"/>
                <a:gd name="T25" fmla="*/ 23 h 23"/>
                <a:gd name="T26" fmla="*/ 1 w 13"/>
                <a:gd name="T27" fmla="*/ 23 h 23"/>
                <a:gd name="T28" fmla="*/ 1 w 13"/>
                <a:gd name="T29" fmla="*/ 23 h 23"/>
                <a:gd name="T30" fmla="*/ 1 w 13"/>
                <a:gd name="T31" fmla="*/ 23 h 23"/>
                <a:gd name="T32" fmla="*/ 0 w 13"/>
                <a:gd name="T33" fmla="*/ 23 h 23"/>
                <a:gd name="T34" fmla="*/ 0 w 13"/>
                <a:gd name="T35" fmla="*/ 21 h 23"/>
                <a:gd name="T36" fmla="*/ 0 w 13"/>
                <a:gd name="T37" fmla="*/ 21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23"/>
                <a:gd name="T59" fmla="*/ 13 w 1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23">
                  <a:moveTo>
                    <a:pt x="0" y="21"/>
                  </a:moveTo>
                  <a:lnTo>
                    <a:pt x="13" y="0"/>
                  </a:lnTo>
                  <a:lnTo>
                    <a:pt x="13" y="1"/>
                  </a:lnTo>
                  <a:lnTo>
                    <a:pt x="13" y="3"/>
                  </a:lnTo>
                  <a:lnTo>
                    <a:pt x="13" y="5"/>
                  </a:lnTo>
                  <a:lnTo>
                    <a:pt x="1" y="23"/>
                  </a:lnTo>
                  <a:lnTo>
                    <a:pt x="0" y="23"/>
                  </a:lnTo>
                  <a:lnTo>
                    <a:pt x="0" y="21"/>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5" name="Freeform 712"/>
            <p:cNvSpPr>
              <a:spLocks/>
            </p:cNvSpPr>
            <p:nvPr/>
          </p:nvSpPr>
          <p:spPr bwMode="auto">
            <a:xfrm>
              <a:off x="2074" y="3475"/>
              <a:ext cx="12" cy="24"/>
            </a:xfrm>
            <a:custGeom>
              <a:avLst/>
              <a:gdLst>
                <a:gd name="T0" fmla="*/ 0 w 12"/>
                <a:gd name="T1" fmla="*/ 22 h 24"/>
                <a:gd name="T2" fmla="*/ 12 w 12"/>
                <a:gd name="T3" fmla="*/ 0 h 24"/>
                <a:gd name="T4" fmla="*/ 12 w 12"/>
                <a:gd name="T5" fmla="*/ 2 h 24"/>
                <a:gd name="T6" fmla="*/ 12 w 12"/>
                <a:gd name="T7" fmla="*/ 2 h 24"/>
                <a:gd name="T8" fmla="*/ 12 w 12"/>
                <a:gd name="T9" fmla="*/ 2 h 24"/>
                <a:gd name="T10" fmla="*/ 12 w 12"/>
                <a:gd name="T11" fmla="*/ 4 h 24"/>
                <a:gd name="T12" fmla="*/ 12 w 12"/>
                <a:gd name="T13" fmla="*/ 4 h 24"/>
                <a:gd name="T14" fmla="*/ 12 w 12"/>
                <a:gd name="T15" fmla="*/ 4 h 24"/>
                <a:gd name="T16" fmla="*/ 12 w 12"/>
                <a:gd name="T17" fmla="*/ 5 h 24"/>
                <a:gd name="T18" fmla="*/ 12 w 12"/>
                <a:gd name="T19" fmla="*/ 5 h 24"/>
                <a:gd name="T20" fmla="*/ 2 w 12"/>
                <a:gd name="T21" fmla="*/ 24 h 24"/>
                <a:gd name="T22" fmla="*/ 2 w 12"/>
                <a:gd name="T23" fmla="*/ 24 h 24"/>
                <a:gd name="T24" fmla="*/ 2 w 12"/>
                <a:gd name="T25" fmla="*/ 24 h 24"/>
                <a:gd name="T26" fmla="*/ 2 w 12"/>
                <a:gd name="T27" fmla="*/ 24 h 24"/>
                <a:gd name="T28" fmla="*/ 0 w 12"/>
                <a:gd name="T29" fmla="*/ 22 h 24"/>
                <a:gd name="T30" fmla="*/ 0 w 12"/>
                <a:gd name="T31" fmla="*/ 22 h 24"/>
                <a:gd name="T32" fmla="*/ 0 w 12"/>
                <a:gd name="T33" fmla="*/ 22 h 24"/>
                <a:gd name="T34" fmla="*/ 0 w 12"/>
                <a:gd name="T35" fmla="*/ 22 h 24"/>
                <a:gd name="T36" fmla="*/ 0 w 12"/>
                <a:gd name="T37" fmla="*/ 22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24"/>
                <a:gd name="T59" fmla="*/ 12 w 1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24">
                  <a:moveTo>
                    <a:pt x="0" y="22"/>
                  </a:moveTo>
                  <a:lnTo>
                    <a:pt x="12" y="0"/>
                  </a:lnTo>
                  <a:lnTo>
                    <a:pt x="12" y="2"/>
                  </a:lnTo>
                  <a:lnTo>
                    <a:pt x="12" y="4"/>
                  </a:lnTo>
                  <a:lnTo>
                    <a:pt x="12" y="5"/>
                  </a:lnTo>
                  <a:lnTo>
                    <a:pt x="2" y="24"/>
                  </a:lnTo>
                  <a:lnTo>
                    <a:pt x="0" y="22"/>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6" name="Freeform 713"/>
            <p:cNvSpPr>
              <a:spLocks/>
            </p:cNvSpPr>
            <p:nvPr/>
          </p:nvSpPr>
          <p:spPr bwMode="auto">
            <a:xfrm>
              <a:off x="2074" y="3479"/>
              <a:ext cx="12" cy="20"/>
            </a:xfrm>
            <a:custGeom>
              <a:avLst/>
              <a:gdLst>
                <a:gd name="T0" fmla="*/ 0 w 12"/>
                <a:gd name="T1" fmla="*/ 18 h 20"/>
                <a:gd name="T2" fmla="*/ 12 w 12"/>
                <a:gd name="T3" fmla="*/ 0 h 20"/>
                <a:gd name="T4" fmla="*/ 12 w 12"/>
                <a:gd name="T5" fmla="*/ 0 h 20"/>
                <a:gd name="T6" fmla="*/ 12 w 12"/>
                <a:gd name="T7" fmla="*/ 0 h 20"/>
                <a:gd name="T8" fmla="*/ 12 w 12"/>
                <a:gd name="T9" fmla="*/ 1 h 20"/>
                <a:gd name="T10" fmla="*/ 12 w 12"/>
                <a:gd name="T11" fmla="*/ 1 h 20"/>
                <a:gd name="T12" fmla="*/ 12 w 12"/>
                <a:gd name="T13" fmla="*/ 3 h 20"/>
                <a:gd name="T14" fmla="*/ 12 w 12"/>
                <a:gd name="T15" fmla="*/ 3 h 20"/>
                <a:gd name="T16" fmla="*/ 12 w 12"/>
                <a:gd name="T17" fmla="*/ 5 h 20"/>
                <a:gd name="T18" fmla="*/ 12 w 12"/>
                <a:gd name="T19" fmla="*/ 5 h 20"/>
                <a:gd name="T20" fmla="*/ 4 w 12"/>
                <a:gd name="T21" fmla="*/ 20 h 20"/>
                <a:gd name="T22" fmla="*/ 4 w 12"/>
                <a:gd name="T23" fmla="*/ 20 h 20"/>
                <a:gd name="T24" fmla="*/ 2 w 12"/>
                <a:gd name="T25" fmla="*/ 20 h 20"/>
                <a:gd name="T26" fmla="*/ 2 w 12"/>
                <a:gd name="T27" fmla="*/ 20 h 20"/>
                <a:gd name="T28" fmla="*/ 2 w 12"/>
                <a:gd name="T29" fmla="*/ 20 h 20"/>
                <a:gd name="T30" fmla="*/ 2 w 12"/>
                <a:gd name="T31" fmla="*/ 20 h 20"/>
                <a:gd name="T32" fmla="*/ 2 w 12"/>
                <a:gd name="T33" fmla="*/ 20 h 20"/>
                <a:gd name="T34" fmla="*/ 2 w 12"/>
                <a:gd name="T35" fmla="*/ 20 h 20"/>
                <a:gd name="T36" fmla="*/ 0 w 12"/>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20"/>
                <a:gd name="T59" fmla="*/ 12 w 1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20">
                  <a:moveTo>
                    <a:pt x="0" y="18"/>
                  </a:moveTo>
                  <a:lnTo>
                    <a:pt x="12" y="0"/>
                  </a:lnTo>
                  <a:lnTo>
                    <a:pt x="12" y="1"/>
                  </a:lnTo>
                  <a:lnTo>
                    <a:pt x="12" y="3"/>
                  </a:lnTo>
                  <a:lnTo>
                    <a:pt x="12" y="5"/>
                  </a:lnTo>
                  <a:lnTo>
                    <a:pt x="4" y="20"/>
                  </a:lnTo>
                  <a:lnTo>
                    <a:pt x="2" y="20"/>
                  </a:lnTo>
                  <a:lnTo>
                    <a:pt x="0" y="18"/>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7" name="Freeform 714"/>
            <p:cNvSpPr>
              <a:spLocks/>
            </p:cNvSpPr>
            <p:nvPr/>
          </p:nvSpPr>
          <p:spPr bwMode="auto">
            <a:xfrm>
              <a:off x="2076" y="3480"/>
              <a:ext cx="10" cy="20"/>
            </a:xfrm>
            <a:custGeom>
              <a:avLst/>
              <a:gdLst>
                <a:gd name="T0" fmla="*/ 0 w 10"/>
                <a:gd name="T1" fmla="*/ 19 h 20"/>
                <a:gd name="T2" fmla="*/ 10 w 10"/>
                <a:gd name="T3" fmla="*/ 0 h 20"/>
                <a:gd name="T4" fmla="*/ 10 w 10"/>
                <a:gd name="T5" fmla="*/ 2 h 20"/>
                <a:gd name="T6" fmla="*/ 10 w 10"/>
                <a:gd name="T7" fmla="*/ 2 h 20"/>
                <a:gd name="T8" fmla="*/ 10 w 10"/>
                <a:gd name="T9" fmla="*/ 4 h 20"/>
                <a:gd name="T10" fmla="*/ 10 w 10"/>
                <a:gd name="T11" fmla="*/ 4 h 20"/>
                <a:gd name="T12" fmla="*/ 10 w 10"/>
                <a:gd name="T13" fmla="*/ 4 h 20"/>
                <a:gd name="T14" fmla="*/ 10 w 10"/>
                <a:gd name="T15" fmla="*/ 5 h 20"/>
                <a:gd name="T16" fmla="*/ 10 w 10"/>
                <a:gd name="T17" fmla="*/ 5 h 20"/>
                <a:gd name="T18" fmla="*/ 10 w 10"/>
                <a:gd name="T19" fmla="*/ 7 h 20"/>
                <a:gd name="T20" fmla="*/ 3 w 10"/>
                <a:gd name="T21" fmla="*/ 20 h 20"/>
                <a:gd name="T22" fmla="*/ 2 w 10"/>
                <a:gd name="T23" fmla="*/ 20 h 20"/>
                <a:gd name="T24" fmla="*/ 2 w 10"/>
                <a:gd name="T25" fmla="*/ 20 h 20"/>
                <a:gd name="T26" fmla="*/ 2 w 10"/>
                <a:gd name="T27" fmla="*/ 20 h 20"/>
                <a:gd name="T28" fmla="*/ 2 w 10"/>
                <a:gd name="T29" fmla="*/ 19 h 20"/>
                <a:gd name="T30" fmla="*/ 2 w 10"/>
                <a:gd name="T31" fmla="*/ 19 h 20"/>
                <a:gd name="T32" fmla="*/ 0 w 10"/>
                <a:gd name="T33" fmla="*/ 19 h 20"/>
                <a:gd name="T34" fmla="*/ 0 w 10"/>
                <a:gd name="T35" fmla="*/ 19 h 20"/>
                <a:gd name="T36" fmla="*/ 0 w 10"/>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20"/>
                <a:gd name="T59" fmla="*/ 10 w 1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20">
                  <a:moveTo>
                    <a:pt x="0" y="19"/>
                  </a:moveTo>
                  <a:lnTo>
                    <a:pt x="10" y="0"/>
                  </a:lnTo>
                  <a:lnTo>
                    <a:pt x="10" y="2"/>
                  </a:lnTo>
                  <a:lnTo>
                    <a:pt x="10" y="4"/>
                  </a:lnTo>
                  <a:lnTo>
                    <a:pt x="10" y="5"/>
                  </a:lnTo>
                  <a:lnTo>
                    <a:pt x="10" y="7"/>
                  </a:lnTo>
                  <a:lnTo>
                    <a:pt x="3" y="20"/>
                  </a:lnTo>
                  <a:lnTo>
                    <a:pt x="2" y="20"/>
                  </a:lnTo>
                  <a:lnTo>
                    <a:pt x="2" y="19"/>
                  </a:lnTo>
                  <a:lnTo>
                    <a:pt x="0" y="19"/>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8" name="Freeform 715"/>
            <p:cNvSpPr>
              <a:spLocks/>
            </p:cNvSpPr>
            <p:nvPr/>
          </p:nvSpPr>
          <p:spPr bwMode="auto">
            <a:xfrm>
              <a:off x="2078" y="3484"/>
              <a:ext cx="8" cy="16"/>
            </a:xfrm>
            <a:custGeom>
              <a:avLst/>
              <a:gdLst>
                <a:gd name="T0" fmla="*/ 0 w 8"/>
                <a:gd name="T1" fmla="*/ 15 h 16"/>
                <a:gd name="T2" fmla="*/ 8 w 8"/>
                <a:gd name="T3" fmla="*/ 0 h 16"/>
                <a:gd name="T4" fmla="*/ 8 w 8"/>
                <a:gd name="T5" fmla="*/ 0 h 16"/>
                <a:gd name="T6" fmla="*/ 8 w 8"/>
                <a:gd name="T7" fmla="*/ 1 h 16"/>
                <a:gd name="T8" fmla="*/ 8 w 8"/>
                <a:gd name="T9" fmla="*/ 1 h 16"/>
                <a:gd name="T10" fmla="*/ 8 w 8"/>
                <a:gd name="T11" fmla="*/ 3 h 16"/>
                <a:gd name="T12" fmla="*/ 8 w 8"/>
                <a:gd name="T13" fmla="*/ 3 h 16"/>
                <a:gd name="T14" fmla="*/ 8 w 8"/>
                <a:gd name="T15" fmla="*/ 5 h 16"/>
                <a:gd name="T16" fmla="*/ 8 w 8"/>
                <a:gd name="T17" fmla="*/ 5 h 16"/>
                <a:gd name="T18" fmla="*/ 8 w 8"/>
                <a:gd name="T19" fmla="*/ 6 h 16"/>
                <a:gd name="T20" fmla="*/ 1 w 8"/>
                <a:gd name="T21" fmla="*/ 16 h 16"/>
                <a:gd name="T22" fmla="*/ 1 w 8"/>
                <a:gd name="T23" fmla="*/ 16 h 16"/>
                <a:gd name="T24" fmla="*/ 1 w 8"/>
                <a:gd name="T25" fmla="*/ 16 h 16"/>
                <a:gd name="T26" fmla="*/ 1 w 8"/>
                <a:gd name="T27" fmla="*/ 16 h 16"/>
                <a:gd name="T28" fmla="*/ 1 w 8"/>
                <a:gd name="T29" fmla="*/ 16 h 16"/>
                <a:gd name="T30" fmla="*/ 0 w 8"/>
                <a:gd name="T31" fmla="*/ 16 h 16"/>
                <a:gd name="T32" fmla="*/ 0 w 8"/>
                <a:gd name="T33" fmla="*/ 16 h 16"/>
                <a:gd name="T34" fmla="*/ 0 w 8"/>
                <a:gd name="T35" fmla="*/ 16 h 16"/>
                <a:gd name="T36" fmla="*/ 0 w 8"/>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16"/>
                <a:gd name="T59" fmla="*/ 8 w 8"/>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16">
                  <a:moveTo>
                    <a:pt x="0" y="15"/>
                  </a:moveTo>
                  <a:lnTo>
                    <a:pt x="8" y="0"/>
                  </a:lnTo>
                  <a:lnTo>
                    <a:pt x="8" y="1"/>
                  </a:lnTo>
                  <a:lnTo>
                    <a:pt x="8" y="3"/>
                  </a:lnTo>
                  <a:lnTo>
                    <a:pt x="8" y="5"/>
                  </a:lnTo>
                  <a:lnTo>
                    <a:pt x="8" y="6"/>
                  </a:lnTo>
                  <a:lnTo>
                    <a:pt x="1" y="16"/>
                  </a:lnTo>
                  <a:lnTo>
                    <a:pt x="0" y="16"/>
                  </a:lnTo>
                  <a:lnTo>
                    <a:pt x="0" y="1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29" name="Freeform 716"/>
            <p:cNvSpPr>
              <a:spLocks/>
            </p:cNvSpPr>
            <p:nvPr/>
          </p:nvSpPr>
          <p:spPr bwMode="auto">
            <a:xfrm>
              <a:off x="2079" y="3487"/>
              <a:ext cx="7" cy="15"/>
            </a:xfrm>
            <a:custGeom>
              <a:avLst/>
              <a:gdLst>
                <a:gd name="T0" fmla="*/ 0 w 7"/>
                <a:gd name="T1" fmla="*/ 13 h 15"/>
                <a:gd name="T2" fmla="*/ 7 w 7"/>
                <a:gd name="T3" fmla="*/ 0 h 15"/>
                <a:gd name="T4" fmla="*/ 7 w 7"/>
                <a:gd name="T5" fmla="*/ 0 h 15"/>
                <a:gd name="T6" fmla="*/ 7 w 7"/>
                <a:gd name="T7" fmla="*/ 2 h 15"/>
                <a:gd name="T8" fmla="*/ 7 w 7"/>
                <a:gd name="T9" fmla="*/ 2 h 15"/>
                <a:gd name="T10" fmla="*/ 7 w 7"/>
                <a:gd name="T11" fmla="*/ 3 h 15"/>
                <a:gd name="T12" fmla="*/ 7 w 7"/>
                <a:gd name="T13" fmla="*/ 3 h 15"/>
                <a:gd name="T14" fmla="*/ 7 w 7"/>
                <a:gd name="T15" fmla="*/ 5 h 15"/>
                <a:gd name="T16" fmla="*/ 7 w 7"/>
                <a:gd name="T17" fmla="*/ 5 h 15"/>
                <a:gd name="T18" fmla="*/ 7 w 7"/>
                <a:gd name="T19" fmla="*/ 5 h 15"/>
                <a:gd name="T20" fmla="*/ 2 w 7"/>
                <a:gd name="T21" fmla="*/ 15 h 15"/>
                <a:gd name="T22" fmla="*/ 2 w 7"/>
                <a:gd name="T23" fmla="*/ 15 h 15"/>
                <a:gd name="T24" fmla="*/ 2 w 7"/>
                <a:gd name="T25" fmla="*/ 15 h 15"/>
                <a:gd name="T26" fmla="*/ 0 w 7"/>
                <a:gd name="T27" fmla="*/ 15 h 15"/>
                <a:gd name="T28" fmla="*/ 0 w 7"/>
                <a:gd name="T29" fmla="*/ 13 h 15"/>
                <a:gd name="T30" fmla="*/ 0 w 7"/>
                <a:gd name="T31" fmla="*/ 13 h 15"/>
                <a:gd name="T32" fmla="*/ 0 w 7"/>
                <a:gd name="T33" fmla="*/ 13 h 15"/>
                <a:gd name="T34" fmla="*/ 0 w 7"/>
                <a:gd name="T35" fmla="*/ 13 h 15"/>
                <a:gd name="T36" fmla="*/ 0 w 7"/>
                <a:gd name="T37" fmla="*/ 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15"/>
                <a:gd name="T59" fmla="*/ 7 w 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15">
                  <a:moveTo>
                    <a:pt x="0" y="13"/>
                  </a:moveTo>
                  <a:lnTo>
                    <a:pt x="7" y="0"/>
                  </a:lnTo>
                  <a:lnTo>
                    <a:pt x="7" y="2"/>
                  </a:lnTo>
                  <a:lnTo>
                    <a:pt x="7" y="3"/>
                  </a:lnTo>
                  <a:lnTo>
                    <a:pt x="7" y="5"/>
                  </a:lnTo>
                  <a:lnTo>
                    <a:pt x="2" y="15"/>
                  </a:lnTo>
                  <a:lnTo>
                    <a:pt x="0" y="15"/>
                  </a:lnTo>
                  <a:lnTo>
                    <a:pt x="0" y="13"/>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0" name="Freeform 717"/>
            <p:cNvSpPr>
              <a:spLocks/>
            </p:cNvSpPr>
            <p:nvPr/>
          </p:nvSpPr>
          <p:spPr bwMode="auto">
            <a:xfrm>
              <a:off x="2079" y="3490"/>
              <a:ext cx="7" cy="12"/>
            </a:xfrm>
            <a:custGeom>
              <a:avLst/>
              <a:gdLst>
                <a:gd name="T0" fmla="*/ 0 w 7"/>
                <a:gd name="T1" fmla="*/ 10 h 12"/>
                <a:gd name="T2" fmla="*/ 7 w 7"/>
                <a:gd name="T3" fmla="*/ 0 h 12"/>
                <a:gd name="T4" fmla="*/ 7 w 7"/>
                <a:gd name="T5" fmla="*/ 0 h 12"/>
                <a:gd name="T6" fmla="*/ 7 w 7"/>
                <a:gd name="T7" fmla="*/ 0 h 12"/>
                <a:gd name="T8" fmla="*/ 7 w 7"/>
                <a:gd name="T9" fmla="*/ 2 h 12"/>
                <a:gd name="T10" fmla="*/ 7 w 7"/>
                <a:gd name="T11" fmla="*/ 2 h 12"/>
                <a:gd name="T12" fmla="*/ 7 w 7"/>
                <a:gd name="T13" fmla="*/ 4 h 12"/>
                <a:gd name="T14" fmla="*/ 7 w 7"/>
                <a:gd name="T15" fmla="*/ 4 h 12"/>
                <a:gd name="T16" fmla="*/ 7 w 7"/>
                <a:gd name="T17" fmla="*/ 5 h 12"/>
                <a:gd name="T18" fmla="*/ 7 w 7"/>
                <a:gd name="T19" fmla="*/ 5 h 12"/>
                <a:gd name="T20" fmla="*/ 4 w 7"/>
                <a:gd name="T21" fmla="*/ 12 h 12"/>
                <a:gd name="T22" fmla="*/ 4 w 7"/>
                <a:gd name="T23" fmla="*/ 12 h 12"/>
                <a:gd name="T24" fmla="*/ 2 w 7"/>
                <a:gd name="T25" fmla="*/ 12 h 12"/>
                <a:gd name="T26" fmla="*/ 2 w 7"/>
                <a:gd name="T27" fmla="*/ 12 h 12"/>
                <a:gd name="T28" fmla="*/ 2 w 7"/>
                <a:gd name="T29" fmla="*/ 12 h 12"/>
                <a:gd name="T30" fmla="*/ 2 w 7"/>
                <a:gd name="T31" fmla="*/ 12 h 12"/>
                <a:gd name="T32" fmla="*/ 2 w 7"/>
                <a:gd name="T33" fmla="*/ 12 h 12"/>
                <a:gd name="T34" fmla="*/ 0 w 7"/>
                <a:gd name="T35" fmla="*/ 12 h 12"/>
                <a:gd name="T36" fmla="*/ 0 w 7"/>
                <a:gd name="T37" fmla="*/ 1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12"/>
                <a:gd name="T59" fmla="*/ 7 w 7"/>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12">
                  <a:moveTo>
                    <a:pt x="0" y="10"/>
                  </a:moveTo>
                  <a:lnTo>
                    <a:pt x="7" y="0"/>
                  </a:lnTo>
                  <a:lnTo>
                    <a:pt x="7" y="2"/>
                  </a:lnTo>
                  <a:lnTo>
                    <a:pt x="7" y="4"/>
                  </a:lnTo>
                  <a:lnTo>
                    <a:pt x="7" y="5"/>
                  </a:lnTo>
                  <a:lnTo>
                    <a:pt x="4" y="12"/>
                  </a:lnTo>
                  <a:lnTo>
                    <a:pt x="2" y="12"/>
                  </a:lnTo>
                  <a:lnTo>
                    <a:pt x="0" y="12"/>
                  </a:lnTo>
                  <a:lnTo>
                    <a:pt x="0" y="1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1" name="Freeform 718"/>
            <p:cNvSpPr>
              <a:spLocks/>
            </p:cNvSpPr>
            <p:nvPr/>
          </p:nvSpPr>
          <p:spPr bwMode="auto">
            <a:xfrm>
              <a:off x="2081" y="3492"/>
              <a:ext cx="5" cy="12"/>
            </a:xfrm>
            <a:custGeom>
              <a:avLst/>
              <a:gdLst>
                <a:gd name="T0" fmla="*/ 0 w 5"/>
                <a:gd name="T1" fmla="*/ 10 h 12"/>
                <a:gd name="T2" fmla="*/ 5 w 5"/>
                <a:gd name="T3" fmla="*/ 0 h 12"/>
                <a:gd name="T4" fmla="*/ 5 w 5"/>
                <a:gd name="T5" fmla="*/ 2 h 12"/>
                <a:gd name="T6" fmla="*/ 5 w 5"/>
                <a:gd name="T7" fmla="*/ 2 h 12"/>
                <a:gd name="T8" fmla="*/ 5 w 5"/>
                <a:gd name="T9" fmla="*/ 3 h 12"/>
                <a:gd name="T10" fmla="*/ 5 w 5"/>
                <a:gd name="T11" fmla="*/ 3 h 12"/>
                <a:gd name="T12" fmla="*/ 5 w 5"/>
                <a:gd name="T13" fmla="*/ 5 h 12"/>
                <a:gd name="T14" fmla="*/ 5 w 5"/>
                <a:gd name="T15" fmla="*/ 5 h 12"/>
                <a:gd name="T16" fmla="*/ 5 w 5"/>
                <a:gd name="T17" fmla="*/ 7 h 12"/>
                <a:gd name="T18" fmla="*/ 5 w 5"/>
                <a:gd name="T19" fmla="*/ 7 h 12"/>
                <a:gd name="T20" fmla="*/ 3 w 5"/>
                <a:gd name="T21" fmla="*/ 12 h 12"/>
                <a:gd name="T22" fmla="*/ 2 w 5"/>
                <a:gd name="T23" fmla="*/ 12 h 12"/>
                <a:gd name="T24" fmla="*/ 2 w 5"/>
                <a:gd name="T25" fmla="*/ 12 h 12"/>
                <a:gd name="T26" fmla="*/ 2 w 5"/>
                <a:gd name="T27" fmla="*/ 12 h 12"/>
                <a:gd name="T28" fmla="*/ 2 w 5"/>
                <a:gd name="T29" fmla="*/ 10 h 12"/>
                <a:gd name="T30" fmla="*/ 2 w 5"/>
                <a:gd name="T31" fmla="*/ 10 h 12"/>
                <a:gd name="T32" fmla="*/ 0 w 5"/>
                <a:gd name="T33" fmla="*/ 10 h 12"/>
                <a:gd name="T34" fmla="*/ 0 w 5"/>
                <a:gd name="T35" fmla="*/ 10 h 12"/>
                <a:gd name="T36" fmla="*/ 0 w 5"/>
                <a:gd name="T37" fmla="*/ 1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12"/>
                <a:gd name="T59" fmla="*/ 5 w 5"/>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12">
                  <a:moveTo>
                    <a:pt x="0" y="10"/>
                  </a:moveTo>
                  <a:lnTo>
                    <a:pt x="5" y="0"/>
                  </a:lnTo>
                  <a:lnTo>
                    <a:pt x="5" y="2"/>
                  </a:lnTo>
                  <a:lnTo>
                    <a:pt x="5" y="3"/>
                  </a:lnTo>
                  <a:lnTo>
                    <a:pt x="5" y="5"/>
                  </a:lnTo>
                  <a:lnTo>
                    <a:pt x="5" y="7"/>
                  </a:lnTo>
                  <a:lnTo>
                    <a:pt x="3" y="12"/>
                  </a:lnTo>
                  <a:lnTo>
                    <a:pt x="2" y="12"/>
                  </a:lnTo>
                  <a:lnTo>
                    <a:pt x="2" y="10"/>
                  </a:lnTo>
                  <a:lnTo>
                    <a:pt x="0" y="1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2" name="Freeform 719"/>
            <p:cNvSpPr>
              <a:spLocks/>
            </p:cNvSpPr>
            <p:nvPr/>
          </p:nvSpPr>
          <p:spPr bwMode="auto">
            <a:xfrm>
              <a:off x="2083" y="3495"/>
              <a:ext cx="3" cy="9"/>
            </a:xfrm>
            <a:custGeom>
              <a:avLst/>
              <a:gdLst>
                <a:gd name="T0" fmla="*/ 0 w 3"/>
                <a:gd name="T1" fmla="*/ 7 h 9"/>
                <a:gd name="T2" fmla="*/ 3 w 3"/>
                <a:gd name="T3" fmla="*/ 0 h 9"/>
                <a:gd name="T4" fmla="*/ 3 w 3"/>
                <a:gd name="T5" fmla="*/ 2 h 9"/>
                <a:gd name="T6" fmla="*/ 3 w 3"/>
                <a:gd name="T7" fmla="*/ 2 h 9"/>
                <a:gd name="T8" fmla="*/ 3 w 3"/>
                <a:gd name="T9" fmla="*/ 4 h 9"/>
                <a:gd name="T10" fmla="*/ 3 w 3"/>
                <a:gd name="T11" fmla="*/ 4 h 9"/>
                <a:gd name="T12" fmla="*/ 3 w 3"/>
                <a:gd name="T13" fmla="*/ 5 h 9"/>
                <a:gd name="T14" fmla="*/ 3 w 3"/>
                <a:gd name="T15" fmla="*/ 5 h 9"/>
                <a:gd name="T16" fmla="*/ 3 w 3"/>
                <a:gd name="T17" fmla="*/ 7 h 9"/>
                <a:gd name="T18" fmla="*/ 3 w 3"/>
                <a:gd name="T19" fmla="*/ 7 h 9"/>
                <a:gd name="T20" fmla="*/ 1 w 3"/>
                <a:gd name="T21" fmla="*/ 9 h 9"/>
                <a:gd name="T22" fmla="*/ 1 w 3"/>
                <a:gd name="T23" fmla="*/ 9 h 9"/>
                <a:gd name="T24" fmla="*/ 1 w 3"/>
                <a:gd name="T25" fmla="*/ 9 h 9"/>
                <a:gd name="T26" fmla="*/ 1 w 3"/>
                <a:gd name="T27" fmla="*/ 9 h 9"/>
                <a:gd name="T28" fmla="*/ 1 w 3"/>
                <a:gd name="T29" fmla="*/ 9 h 9"/>
                <a:gd name="T30" fmla="*/ 0 w 3"/>
                <a:gd name="T31" fmla="*/ 9 h 9"/>
                <a:gd name="T32" fmla="*/ 0 w 3"/>
                <a:gd name="T33" fmla="*/ 9 h 9"/>
                <a:gd name="T34" fmla="*/ 0 w 3"/>
                <a:gd name="T35" fmla="*/ 9 h 9"/>
                <a:gd name="T36" fmla="*/ 0 w 3"/>
                <a:gd name="T37" fmla="*/ 7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
                <a:gd name="T58" fmla="*/ 0 h 9"/>
                <a:gd name="T59" fmla="*/ 3 w 3"/>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 h="9">
                  <a:moveTo>
                    <a:pt x="0" y="7"/>
                  </a:moveTo>
                  <a:lnTo>
                    <a:pt x="3" y="0"/>
                  </a:lnTo>
                  <a:lnTo>
                    <a:pt x="3" y="2"/>
                  </a:lnTo>
                  <a:lnTo>
                    <a:pt x="3" y="4"/>
                  </a:lnTo>
                  <a:lnTo>
                    <a:pt x="3" y="5"/>
                  </a:lnTo>
                  <a:lnTo>
                    <a:pt x="3" y="7"/>
                  </a:lnTo>
                  <a:lnTo>
                    <a:pt x="1" y="9"/>
                  </a:lnTo>
                  <a:lnTo>
                    <a:pt x="0" y="9"/>
                  </a:lnTo>
                  <a:lnTo>
                    <a:pt x="0" y="7"/>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3" name="Freeform 720"/>
            <p:cNvSpPr>
              <a:spLocks/>
            </p:cNvSpPr>
            <p:nvPr/>
          </p:nvSpPr>
          <p:spPr bwMode="auto">
            <a:xfrm>
              <a:off x="2084" y="3499"/>
              <a:ext cx="2" cy="6"/>
            </a:xfrm>
            <a:custGeom>
              <a:avLst/>
              <a:gdLst>
                <a:gd name="T0" fmla="*/ 0 w 2"/>
                <a:gd name="T1" fmla="*/ 5 h 6"/>
                <a:gd name="T2" fmla="*/ 2 w 2"/>
                <a:gd name="T3" fmla="*/ 0 h 6"/>
                <a:gd name="T4" fmla="*/ 2 w 2"/>
                <a:gd name="T5" fmla="*/ 1 h 6"/>
                <a:gd name="T6" fmla="*/ 2 w 2"/>
                <a:gd name="T7" fmla="*/ 1 h 6"/>
                <a:gd name="T8" fmla="*/ 2 w 2"/>
                <a:gd name="T9" fmla="*/ 3 h 6"/>
                <a:gd name="T10" fmla="*/ 2 w 2"/>
                <a:gd name="T11" fmla="*/ 3 h 6"/>
                <a:gd name="T12" fmla="*/ 2 w 2"/>
                <a:gd name="T13" fmla="*/ 3 h 6"/>
                <a:gd name="T14" fmla="*/ 2 w 2"/>
                <a:gd name="T15" fmla="*/ 5 h 6"/>
                <a:gd name="T16" fmla="*/ 2 w 2"/>
                <a:gd name="T17" fmla="*/ 5 h 6"/>
                <a:gd name="T18" fmla="*/ 2 w 2"/>
                <a:gd name="T19" fmla="*/ 6 h 6"/>
                <a:gd name="T20" fmla="*/ 2 w 2"/>
                <a:gd name="T21" fmla="*/ 6 h 6"/>
                <a:gd name="T22" fmla="*/ 2 w 2"/>
                <a:gd name="T23" fmla="*/ 5 h 6"/>
                <a:gd name="T24" fmla="*/ 0 w 2"/>
                <a:gd name="T25" fmla="*/ 5 h 6"/>
                <a:gd name="T26" fmla="*/ 0 w 2"/>
                <a:gd name="T27" fmla="*/ 5 h 6"/>
                <a:gd name="T28" fmla="*/ 0 w 2"/>
                <a:gd name="T29" fmla="*/ 5 h 6"/>
                <a:gd name="T30" fmla="*/ 0 w 2"/>
                <a:gd name="T31" fmla="*/ 5 h 6"/>
                <a:gd name="T32" fmla="*/ 0 w 2"/>
                <a:gd name="T33" fmla="*/ 5 h 6"/>
                <a:gd name="T34" fmla="*/ 0 w 2"/>
                <a:gd name="T35" fmla="*/ 5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
                <a:gd name="T55" fmla="*/ 0 h 6"/>
                <a:gd name="T56" fmla="*/ 2 w 2"/>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 h="6">
                  <a:moveTo>
                    <a:pt x="0" y="5"/>
                  </a:moveTo>
                  <a:lnTo>
                    <a:pt x="2" y="0"/>
                  </a:lnTo>
                  <a:lnTo>
                    <a:pt x="2" y="1"/>
                  </a:lnTo>
                  <a:lnTo>
                    <a:pt x="2" y="3"/>
                  </a:lnTo>
                  <a:lnTo>
                    <a:pt x="2" y="5"/>
                  </a:lnTo>
                  <a:lnTo>
                    <a:pt x="2" y="6"/>
                  </a:lnTo>
                  <a:lnTo>
                    <a:pt x="2" y="5"/>
                  </a:lnTo>
                  <a:lnTo>
                    <a:pt x="0" y="5"/>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4" name="Freeform 721"/>
            <p:cNvSpPr>
              <a:spLocks/>
            </p:cNvSpPr>
            <p:nvPr/>
          </p:nvSpPr>
          <p:spPr bwMode="auto">
            <a:xfrm>
              <a:off x="2084" y="3502"/>
              <a:ext cx="2" cy="3"/>
            </a:xfrm>
            <a:custGeom>
              <a:avLst/>
              <a:gdLst>
                <a:gd name="T0" fmla="*/ 0 w 2"/>
                <a:gd name="T1" fmla="*/ 2 h 3"/>
                <a:gd name="T2" fmla="*/ 2 w 2"/>
                <a:gd name="T3" fmla="*/ 0 h 3"/>
                <a:gd name="T4" fmla="*/ 2 w 2"/>
                <a:gd name="T5" fmla="*/ 0 h 3"/>
                <a:gd name="T6" fmla="*/ 2 w 2"/>
                <a:gd name="T7" fmla="*/ 2 h 3"/>
                <a:gd name="T8" fmla="*/ 2 w 2"/>
                <a:gd name="T9" fmla="*/ 2 h 3"/>
                <a:gd name="T10" fmla="*/ 2 w 2"/>
                <a:gd name="T11" fmla="*/ 2 h 3"/>
                <a:gd name="T12" fmla="*/ 2 w 2"/>
                <a:gd name="T13" fmla="*/ 2 h 3"/>
                <a:gd name="T14" fmla="*/ 2 w 2"/>
                <a:gd name="T15" fmla="*/ 2 h 3"/>
                <a:gd name="T16" fmla="*/ 2 w 2"/>
                <a:gd name="T17" fmla="*/ 2 h 3"/>
                <a:gd name="T18" fmla="*/ 2 w 2"/>
                <a:gd name="T19" fmla="*/ 3 h 3"/>
                <a:gd name="T20" fmla="*/ 2 w 2"/>
                <a:gd name="T21" fmla="*/ 3 h 3"/>
                <a:gd name="T22" fmla="*/ 2 w 2"/>
                <a:gd name="T23" fmla="*/ 3 h 3"/>
                <a:gd name="T24" fmla="*/ 2 w 2"/>
                <a:gd name="T25" fmla="*/ 2 h 3"/>
                <a:gd name="T26" fmla="*/ 2 w 2"/>
                <a:gd name="T27" fmla="*/ 2 h 3"/>
                <a:gd name="T28" fmla="*/ 2 w 2"/>
                <a:gd name="T29" fmla="*/ 2 h 3"/>
                <a:gd name="T30" fmla="*/ 0 w 2"/>
                <a:gd name="T31" fmla="*/ 2 h 3"/>
                <a:gd name="T32" fmla="*/ 0 w 2"/>
                <a:gd name="T33" fmla="*/ 2 h 3"/>
                <a:gd name="T34" fmla="*/ 0 w 2"/>
                <a:gd name="T35" fmla="*/ 2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
                <a:gd name="T55" fmla="*/ 0 h 3"/>
                <a:gd name="T56" fmla="*/ 2 w 2"/>
                <a:gd name="T57" fmla="*/ 3 h 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 h="3">
                  <a:moveTo>
                    <a:pt x="0" y="2"/>
                  </a:moveTo>
                  <a:lnTo>
                    <a:pt x="2" y="0"/>
                  </a:lnTo>
                  <a:lnTo>
                    <a:pt x="2" y="2"/>
                  </a:lnTo>
                  <a:lnTo>
                    <a:pt x="2" y="3"/>
                  </a:lnTo>
                  <a:lnTo>
                    <a:pt x="2" y="2"/>
                  </a:lnTo>
                  <a:lnTo>
                    <a:pt x="0" y="2"/>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5" name="Freeform 722"/>
            <p:cNvSpPr>
              <a:spLocks/>
            </p:cNvSpPr>
            <p:nvPr/>
          </p:nvSpPr>
          <p:spPr bwMode="auto">
            <a:xfrm>
              <a:off x="1999" y="2925"/>
              <a:ext cx="87" cy="580"/>
            </a:xfrm>
            <a:custGeom>
              <a:avLst/>
              <a:gdLst>
                <a:gd name="T0" fmla="*/ 4 w 87"/>
                <a:gd name="T1" fmla="*/ 0 h 580"/>
                <a:gd name="T2" fmla="*/ 9 w 87"/>
                <a:gd name="T3" fmla="*/ 7 h 580"/>
                <a:gd name="T4" fmla="*/ 14 w 87"/>
                <a:gd name="T5" fmla="*/ 17 h 580"/>
                <a:gd name="T6" fmla="*/ 19 w 87"/>
                <a:gd name="T7" fmla="*/ 28 h 580"/>
                <a:gd name="T8" fmla="*/ 22 w 87"/>
                <a:gd name="T9" fmla="*/ 47 h 580"/>
                <a:gd name="T10" fmla="*/ 24 w 87"/>
                <a:gd name="T11" fmla="*/ 66 h 580"/>
                <a:gd name="T12" fmla="*/ 20 w 87"/>
                <a:gd name="T13" fmla="*/ 90 h 580"/>
                <a:gd name="T14" fmla="*/ 14 w 87"/>
                <a:gd name="T15" fmla="*/ 111 h 580"/>
                <a:gd name="T16" fmla="*/ 9 w 87"/>
                <a:gd name="T17" fmla="*/ 131 h 580"/>
                <a:gd name="T18" fmla="*/ 2 w 87"/>
                <a:gd name="T19" fmla="*/ 178 h 580"/>
                <a:gd name="T20" fmla="*/ 0 w 87"/>
                <a:gd name="T21" fmla="*/ 250 h 580"/>
                <a:gd name="T22" fmla="*/ 5 w 87"/>
                <a:gd name="T23" fmla="*/ 323 h 580"/>
                <a:gd name="T24" fmla="*/ 17 w 87"/>
                <a:gd name="T25" fmla="*/ 396 h 580"/>
                <a:gd name="T26" fmla="*/ 25 w 87"/>
                <a:gd name="T27" fmla="*/ 446 h 580"/>
                <a:gd name="T28" fmla="*/ 32 w 87"/>
                <a:gd name="T29" fmla="*/ 469 h 580"/>
                <a:gd name="T30" fmla="*/ 37 w 87"/>
                <a:gd name="T31" fmla="*/ 491 h 580"/>
                <a:gd name="T32" fmla="*/ 40 w 87"/>
                <a:gd name="T33" fmla="*/ 512 h 580"/>
                <a:gd name="T34" fmla="*/ 44 w 87"/>
                <a:gd name="T35" fmla="*/ 532 h 580"/>
                <a:gd name="T36" fmla="*/ 52 w 87"/>
                <a:gd name="T37" fmla="*/ 547 h 580"/>
                <a:gd name="T38" fmla="*/ 64 w 87"/>
                <a:gd name="T39" fmla="*/ 562 h 580"/>
                <a:gd name="T40" fmla="*/ 79 w 87"/>
                <a:gd name="T41" fmla="*/ 575 h 580"/>
                <a:gd name="T42" fmla="*/ 87 w 87"/>
                <a:gd name="T43" fmla="*/ 575 h 580"/>
                <a:gd name="T44" fmla="*/ 87 w 87"/>
                <a:gd name="T45" fmla="*/ 567 h 580"/>
                <a:gd name="T46" fmla="*/ 87 w 87"/>
                <a:gd name="T47" fmla="*/ 559 h 580"/>
                <a:gd name="T48" fmla="*/ 87 w 87"/>
                <a:gd name="T49" fmla="*/ 549 h 580"/>
                <a:gd name="T50" fmla="*/ 82 w 87"/>
                <a:gd name="T51" fmla="*/ 529 h 580"/>
                <a:gd name="T52" fmla="*/ 72 w 87"/>
                <a:gd name="T53" fmla="*/ 499 h 580"/>
                <a:gd name="T54" fmla="*/ 62 w 87"/>
                <a:gd name="T55" fmla="*/ 469 h 580"/>
                <a:gd name="T56" fmla="*/ 55 w 87"/>
                <a:gd name="T57" fmla="*/ 439 h 580"/>
                <a:gd name="T58" fmla="*/ 52 w 87"/>
                <a:gd name="T59" fmla="*/ 418 h 580"/>
                <a:gd name="T60" fmla="*/ 49 w 87"/>
                <a:gd name="T61" fmla="*/ 410 h 580"/>
                <a:gd name="T62" fmla="*/ 45 w 87"/>
                <a:gd name="T63" fmla="*/ 401 h 580"/>
                <a:gd name="T64" fmla="*/ 42 w 87"/>
                <a:gd name="T65" fmla="*/ 393 h 580"/>
                <a:gd name="T66" fmla="*/ 32 w 87"/>
                <a:gd name="T67" fmla="*/ 358 h 580"/>
                <a:gd name="T68" fmla="*/ 22 w 87"/>
                <a:gd name="T69" fmla="*/ 300 h 580"/>
                <a:gd name="T70" fmla="*/ 20 w 87"/>
                <a:gd name="T71" fmla="*/ 244 h 580"/>
                <a:gd name="T72" fmla="*/ 22 w 87"/>
                <a:gd name="T73" fmla="*/ 186 h 580"/>
                <a:gd name="T74" fmla="*/ 27 w 87"/>
                <a:gd name="T75" fmla="*/ 146 h 580"/>
                <a:gd name="T76" fmla="*/ 27 w 87"/>
                <a:gd name="T77" fmla="*/ 121 h 580"/>
                <a:gd name="T78" fmla="*/ 30 w 87"/>
                <a:gd name="T79" fmla="*/ 98 h 580"/>
                <a:gd name="T80" fmla="*/ 35 w 87"/>
                <a:gd name="T81" fmla="*/ 73 h 580"/>
                <a:gd name="T82" fmla="*/ 40 w 87"/>
                <a:gd name="T83" fmla="*/ 55 h 580"/>
                <a:gd name="T84" fmla="*/ 44 w 87"/>
                <a:gd name="T85" fmla="*/ 40 h 580"/>
                <a:gd name="T86" fmla="*/ 47 w 87"/>
                <a:gd name="T87" fmla="*/ 25 h 580"/>
                <a:gd name="T88" fmla="*/ 54 w 87"/>
                <a:gd name="T89" fmla="*/ 15 h 580"/>
                <a:gd name="T90" fmla="*/ 62 w 87"/>
                <a:gd name="T91" fmla="*/ 10 h 5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7"/>
                <a:gd name="T139" fmla="*/ 0 h 580"/>
                <a:gd name="T140" fmla="*/ 87 w 87"/>
                <a:gd name="T141" fmla="*/ 580 h 5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7" h="580">
                  <a:moveTo>
                    <a:pt x="62" y="10"/>
                  </a:moveTo>
                  <a:lnTo>
                    <a:pt x="4" y="0"/>
                  </a:lnTo>
                  <a:lnTo>
                    <a:pt x="4" y="4"/>
                  </a:lnTo>
                  <a:lnTo>
                    <a:pt x="9" y="7"/>
                  </a:lnTo>
                  <a:lnTo>
                    <a:pt x="12" y="10"/>
                  </a:lnTo>
                  <a:lnTo>
                    <a:pt x="14" y="17"/>
                  </a:lnTo>
                  <a:lnTo>
                    <a:pt x="17" y="22"/>
                  </a:lnTo>
                  <a:lnTo>
                    <a:pt x="19" y="28"/>
                  </a:lnTo>
                  <a:lnTo>
                    <a:pt x="20" y="37"/>
                  </a:lnTo>
                  <a:lnTo>
                    <a:pt x="22" y="47"/>
                  </a:lnTo>
                  <a:lnTo>
                    <a:pt x="24" y="57"/>
                  </a:lnTo>
                  <a:lnTo>
                    <a:pt x="24" y="66"/>
                  </a:lnTo>
                  <a:lnTo>
                    <a:pt x="22" y="78"/>
                  </a:lnTo>
                  <a:lnTo>
                    <a:pt x="20" y="90"/>
                  </a:lnTo>
                  <a:lnTo>
                    <a:pt x="17" y="100"/>
                  </a:lnTo>
                  <a:lnTo>
                    <a:pt x="14" y="111"/>
                  </a:lnTo>
                  <a:lnTo>
                    <a:pt x="12" y="121"/>
                  </a:lnTo>
                  <a:lnTo>
                    <a:pt x="9" y="131"/>
                  </a:lnTo>
                  <a:lnTo>
                    <a:pt x="7" y="139"/>
                  </a:lnTo>
                  <a:lnTo>
                    <a:pt x="2" y="178"/>
                  </a:lnTo>
                  <a:lnTo>
                    <a:pt x="0" y="214"/>
                  </a:lnTo>
                  <a:lnTo>
                    <a:pt x="0" y="250"/>
                  </a:lnTo>
                  <a:lnTo>
                    <a:pt x="2" y="287"/>
                  </a:lnTo>
                  <a:lnTo>
                    <a:pt x="5" y="323"/>
                  </a:lnTo>
                  <a:lnTo>
                    <a:pt x="10" y="360"/>
                  </a:lnTo>
                  <a:lnTo>
                    <a:pt x="17" y="396"/>
                  </a:lnTo>
                  <a:lnTo>
                    <a:pt x="24" y="434"/>
                  </a:lnTo>
                  <a:lnTo>
                    <a:pt x="25" y="446"/>
                  </a:lnTo>
                  <a:lnTo>
                    <a:pt x="29" y="458"/>
                  </a:lnTo>
                  <a:lnTo>
                    <a:pt x="32" y="469"/>
                  </a:lnTo>
                  <a:lnTo>
                    <a:pt x="34" y="479"/>
                  </a:lnTo>
                  <a:lnTo>
                    <a:pt x="37" y="491"/>
                  </a:lnTo>
                  <a:lnTo>
                    <a:pt x="39" y="501"/>
                  </a:lnTo>
                  <a:lnTo>
                    <a:pt x="40" y="512"/>
                  </a:lnTo>
                  <a:lnTo>
                    <a:pt x="42" y="526"/>
                  </a:lnTo>
                  <a:lnTo>
                    <a:pt x="44" y="532"/>
                  </a:lnTo>
                  <a:lnTo>
                    <a:pt x="47" y="539"/>
                  </a:lnTo>
                  <a:lnTo>
                    <a:pt x="52" y="547"/>
                  </a:lnTo>
                  <a:lnTo>
                    <a:pt x="57" y="555"/>
                  </a:lnTo>
                  <a:lnTo>
                    <a:pt x="64" y="562"/>
                  </a:lnTo>
                  <a:lnTo>
                    <a:pt x="72" y="569"/>
                  </a:lnTo>
                  <a:lnTo>
                    <a:pt x="79" y="575"/>
                  </a:lnTo>
                  <a:lnTo>
                    <a:pt x="87" y="580"/>
                  </a:lnTo>
                  <a:lnTo>
                    <a:pt x="87" y="575"/>
                  </a:lnTo>
                  <a:lnTo>
                    <a:pt x="87" y="570"/>
                  </a:lnTo>
                  <a:lnTo>
                    <a:pt x="87" y="567"/>
                  </a:lnTo>
                  <a:lnTo>
                    <a:pt x="87" y="562"/>
                  </a:lnTo>
                  <a:lnTo>
                    <a:pt x="87" y="559"/>
                  </a:lnTo>
                  <a:lnTo>
                    <a:pt x="87" y="554"/>
                  </a:lnTo>
                  <a:lnTo>
                    <a:pt x="87" y="549"/>
                  </a:lnTo>
                  <a:lnTo>
                    <a:pt x="85" y="545"/>
                  </a:lnTo>
                  <a:lnTo>
                    <a:pt x="82" y="529"/>
                  </a:lnTo>
                  <a:lnTo>
                    <a:pt x="77" y="514"/>
                  </a:lnTo>
                  <a:lnTo>
                    <a:pt x="72" y="499"/>
                  </a:lnTo>
                  <a:lnTo>
                    <a:pt x="67" y="484"/>
                  </a:lnTo>
                  <a:lnTo>
                    <a:pt x="62" y="469"/>
                  </a:lnTo>
                  <a:lnTo>
                    <a:pt x="59" y="454"/>
                  </a:lnTo>
                  <a:lnTo>
                    <a:pt x="55" y="439"/>
                  </a:lnTo>
                  <a:lnTo>
                    <a:pt x="52" y="423"/>
                  </a:lnTo>
                  <a:lnTo>
                    <a:pt x="52" y="418"/>
                  </a:lnTo>
                  <a:lnTo>
                    <a:pt x="50" y="415"/>
                  </a:lnTo>
                  <a:lnTo>
                    <a:pt x="49" y="410"/>
                  </a:lnTo>
                  <a:lnTo>
                    <a:pt x="47" y="405"/>
                  </a:lnTo>
                  <a:lnTo>
                    <a:pt x="45" y="401"/>
                  </a:lnTo>
                  <a:lnTo>
                    <a:pt x="44" y="396"/>
                  </a:lnTo>
                  <a:lnTo>
                    <a:pt x="42" y="393"/>
                  </a:lnTo>
                  <a:lnTo>
                    <a:pt x="40" y="388"/>
                  </a:lnTo>
                  <a:lnTo>
                    <a:pt x="32" y="358"/>
                  </a:lnTo>
                  <a:lnTo>
                    <a:pt x="25" y="328"/>
                  </a:lnTo>
                  <a:lnTo>
                    <a:pt x="22" y="300"/>
                  </a:lnTo>
                  <a:lnTo>
                    <a:pt x="20" y="272"/>
                  </a:lnTo>
                  <a:lnTo>
                    <a:pt x="20" y="244"/>
                  </a:lnTo>
                  <a:lnTo>
                    <a:pt x="20" y="216"/>
                  </a:lnTo>
                  <a:lnTo>
                    <a:pt x="22" y="186"/>
                  </a:lnTo>
                  <a:lnTo>
                    <a:pt x="25" y="156"/>
                  </a:lnTo>
                  <a:lnTo>
                    <a:pt x="27" y="146"/>
                  </a:lnTo>
                  <a:lnTo>
                    <a:pt x="27" y="133"/>
                  </a:lnTo>
                  <a:lnTo>
                    <a:pt x="27" y="121"/>
                  </a:lnTo>
                  <a:lnTo>
                    <a:pt x="29" y="110"/>
                  </a:lnTo>
                  <a:lnTo>
                    <a:pt x="30" y="98"/>
                  </a:lnTo>
                  <a:lnTo>
                    <a:pt x="32" y="85"/>
                  </a:lnTo>
                  <a:lnTo>
                    <a:pt x="35" y="73"/>
                  </a:lnTo>
                  <a:lnTo>
                    <a:pt x="39" y="62"/>
                  </a:lnTo>
                  <a:lnTo>
                    <a:pt x="40" y="55"/>
                  </a:lnTo>
                  <a:lnTo>
                    <a:pt x="42" y="48"/>
                  </a:lnTo>
                  <a:lnTo>
                    <a:pt x="44" y="40"/>
                  </a:lnTo>
                  <a:lnTo>
                    <a:pt x="45" y="32"/>
                  </a:lnTo>
                  <a:lnTo>
                    <a:pt x="47" y="25"/>
                  </a:lnTo>
                  <a:lnTo>
                    <a:pt x="50" y="18"/>
                  </a:lnTo>
                  <a:lnTo>
                    <a:pt x="54" y="15"/>
                  </a:lnTo>
                  <a:lnTo>
                    <a:pt x="60" y="12"/>
                  </a:lnTo>
                  <a:lnTo>
                    <a:pt x="62" y="1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6" name="Freeform 723"/>
            <p:cNvSpPr>
              <a:spLocks/>
            </p:cNvSpPr>
            <p:nvPr/>
          </p:nvSpPr>
          <p:spPr bwMode="auto">
            <a:xfrm>
              <a:off x="1999" y="2927"/>
              <a:ext cx="87" cy="577"/>
            </a:xfrm>
            <a:custGeom>
              <a:avLst/>
              <a:gdLst>
                <a:gd name="T0" fmla="*/ 9 w 87"/>
                <a:gd name="T1" fmla="*/ 5 h 577"/>
                <a:gd name="T2" fmla="*/ 17 w 87"/>
                <a:gd name="T3" fmla="*/ 20 h 577"/>
                <a:gd name="T4" fmla="*/ 20 w 87"/>
                <a:gd name="T5" fmla="*/ 35 h 577"/>
                <a:gd name="T6" fmla="*/ 22 w 87"/>
                <a:gd name="T7" fmla="*/ 50 h 577"/>
                <a:gd name="T8" fmla="*/ 22 w 87"/>
                <a:gd name="T9" fmla="*/ 64 h 577"/>
                <a:gd name="T10" fmla="*/ 19 w 87"/>
                <a:gd name="T11" fmla="*/ 86 h 577"/>
                <a:gd name="T12" fmla="*/ 14 w 87"/>
                <a:gd name="T13" fmla="*/ 108 h 577"/>
                <a:gd name="T14" fmla="*/ 9 w 87"/>
                <a:gd name="T15" fmla="*/ 127 h 577"/>
                <a:gd name="T16" fmla="*/ 4 w 87"/>
                <a:gd name="T17" fmla="*/ 174 h 577"/>
                <a:gd name="T18" fmla="*/ 0 w 87"/>
                <a:gd name="T19" fmla="*/ 247 h 577"/>
                <a:gd name="T20" fmla="*/ 5 w 87"/>
                <a:gd name="T21" fmla="*/ 321 h 577"/>
                <a:gd name="T22" fmla="*/ 17 w 87"/>
                <a:gd name="T23" fmla="*/ 394 h 577"/>
                <a:gd name="T24" fmla="*/ 25 w 87"/>
                <a:gd name="T25" fmla="*/ 444 h 577"/>
                <a:gd name="T26" fmla="*/ 32 w 87"/>
                <a:gd name="T27" fmla="*/ 466 h 577"/>
                <a:gd name="T28" fmla="*/ 37 w 87"/>
                <a:gd name="T29" fmla="*/ 487 h 577"/>
                <a:gd name="T30" fmla="*/ 40 w 87"/>
                <a:gd name="T31" fmla="*/ 509 h 577"/>
                <a:gd name="T32" fmla="*/ 44 w 87"/>
                <a:gd name="T33" fmla="*/ 527 h 577"/>
                <a:gd name="T34" fmla="*/ 52 w 87"/>
                <a:gd name="T35" fmla="*/ 543 h 577"/>
                <a:gd name="T36" fmla="*/ 64 w 87"/>
                <a:gd name="T37" fmla="*/ 560 h 577"/>
                <a:gd name="T38" fmla="*/ 79 w 87"/>
                <a:gd name="T39" fmla="*/ 572 h 577"/>
                <a:gd name="T40" fmla="*/ 87 w 87"/>
                <a:gd name="T41" fmla="*/ 573 h 577"/>
                <a:gd name="T42" fmla="*/ 87 w 87"/>
                <a:gd name="T43" fmla="*/ 563 h 577"/>
                <a:gd name="T44" fmla="*/ 87 w 87"/>
                <a:gd name="T45" fmla="*/ 555 h 577"/>
                <a:gd name="T46" fmla="*/ 87 w 87"/>
                <a:gd name="T47" fmla="*/ 547 h 577"/>
                <a:gd name="T48" fmla="*/ 80 w 87"/>
                <a:gd name="T49" fmla="*/ 527 h 577"/>
                <a:gd name="T50" fmla="*/ 70 w 87"/>
                <a:gd name="T51" fmla="*/ 495 h 577"/>
                <a:gd name="T52" fmla="*/ 62 w 87"/>
                <a:gd name="T53" fmla="*/ 466 h 577"/>
                <a:gd name="T54" fmla="*/ 55 w 87"/>
                <a:gd name="T55" fmla="*/ 436 h 577"/>
                <a:gd name="T56" fmla="*/ 52 w 87"/>
                <a:gd name="T57" fmla="*/ 416 h 577"/>
                <a:gd name="T58" fmla="*/ 49 w 87"/>
                <a:gd name="T59" fmla="*/ 408 h 577"/>
                <a:gd name="T60" fmla="*/ 45 w 87"/>
                <a:gd name="T61" fmla="*/ 398 h 577"/>
                <a:gd name="T62" fmla="*/ 40 w 87"/>
                <a:gd name="T63" fmla="*/ 389 h 577"/>
                <a:gd name="T64" fmla="*/ 32 w 87"/>
                <a:gd name="T65" fmla="*/ 356 h 577"/>
                <a:gd name="T66" fmla="*/ 22 w 87"/>
                <a:gd name="T67" fmla="*/ 300 h 577"/>
                <a:gd name="T68" fmla="*/ 20 w 87"/>
                <a:gd name="T69" fmla="*/ 243 h 577"/>
                <a:gd name="T70" fmla="*/ 22 w 87"/>
                <a:gd name="T71" fmla="*/ 185 h 577"/>
                <a:gd name="T72" fmla="*/ 27 w 87"/>
                <a:gd name="T73" fmla="*/ 146 h 577"/>
                <a:gd name="T74" fmla="*/ 27 w 87"/>
                <a:gd name="T75" fmla="*/ 122 h 577"/>
                <a:gd name="T76" fmla="*/ 30 w 87"/>
                <a:gd name="T77" fmla="*/ 96 h 577"/>
                <a:gd name="T78" fmla="*/ 35 w 87"/>
                <a:gd name="T79" fmla="*/ 71 h 577"/>
                <a:gd name="T80" fmla="*/ 40 w 87"/>
                <a:gd name="T81" fmla="*/ 53 h 577"/>
                <a:gd name="T82" fmla="*/ 44 w 87"/>
                <a:gd name="T83" fmla="*/ 38 h 577"/>
                <a:gd name="T84" fmla="*/ 47 w 87"/>
                <a:gd name="T85" fmla="*/ 23 h 577"/>
                <a:gd name="T86" fmla="*/ 54 w 87"/>
                <a:gd name="T87" fmla="*/ 13 h 5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7"/>
                <a:gd name="T133" fmla="*/ 0 h 577"/>
                <a:gd name="T134" fmla="*/ 87 w 87"/>
                <a:gd name="T135" fmla="*/ 577 h 5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7" h="577">
                  <a:moveTo>
                    <a:pt x="4" y="0"/>
                  </a:moveTo>
                  <a:lnTo>
                    <a:pt x="9" y="5"/>
                  </a:lnTo>
                  <a:lnTo>
                    <a:pt x="14" y="11"/>
                  </a:lnTo>
                  <a:lnTo>
                    <a:pt x="17" y="20"/>
                  </a:lnTo>
                  <a:lnTo>
                    <a:pt x="19" y="26"/>
                  </a:lnTo>
                  <a:lnTo>
                    <a:pt x="20" y="35"/>
                  </a:lnTo>
                  <a:lnTo>
                    <a:pt x="22" y="43"/>
                  </a:lnTo>
                  <a:lnTo>
                    <a:pt x="22" y="50"/>
                  </a:lnTo>
                  <a:lnTo>
                    <a:pt x="22" y="55"/>
                  </a:lnTo>
                  <a:lnTo>
                    <a:pt x="22" y="64"/>
                  </a:lnTo>
                  <a:lnTo>
                    <a:pt x="22" y="74"/>
                  </a:lnTo>
                  <a:lnTo>
                    <a:pt x="19" y="86"/>
                  </a:lnTo>
                  <a:lnTo>
                    <a:pt x="17" y="98"/>
                  </a:lnTo>
                  <a:lnTo>
                    <a:pt x="14" y="108"/>
                  </a:lnTo>
                  <a:lnTo>
                    <a:pt x="12" y="118"/>
                  </a:lnTo>
                  <a:lnTo>
                    <a:pt x="9" y="127"/>
                  </a:lnTo>
                  <a:lnTo>
                    <a:pt x="7" y="137"/>
                  </a:lnTo>
                  <a:lnTo>
                    <a:pt x="4" y="174"/>
                  </a:lnTo>
                  <a:lnTo>
                    <a:pt x="0" y="210"/>
                  </a:lnTo>
                  <a:lnTo>
                    <a:pt x="0" y="247"/>
                  </a:lnTo>
                  <a:lnTo>
                    <a:pt x="2" y="283"/>
                  </a:lnTo>
                  <a:lnTo>
                    <a:pt x="5" y="321"/>
                  </a:lnTo>
                  <a:lnTo>
                    <a:pt x="10" y="358"/>
                  </a:lnTo>
                  <a:lnTo>
                    <a:pt x="17" y="394"/>
                  </a:lnTo>
                  <a:lnTo>
                    <a:pt x="24" y="432"/>
                  </a:lnTo>
                  <a:lnTo>
                    <a:pt x="25" y="444"/>
                  </a:lnTo>
                  <a:lnTo>
                    <a:pt x="29" y="456"/>
                  </a:lnTo>
                  <a:lnTo>
                    <a:pt x="32" y="466"/>
                  </a:lnTo>
                  <a:lnTo>
                    <a:pt x="34" y="475"/>
                  </a:lnTo>
                  <a:lnTo>
                    <a:pt x="37" y="487"/>
                  </a:lnTo>
                  <a:lnTo>
                    <a:pt x="39" y="497"/>
                  </a:lnTo>
                  <a:lnTo>
                    <a:pt x="40" y="509"/>
                  </a:lnTo>
                  <a:lnTo>
                    <a:pt x="42" y="520"/>
                  </a:lnTo>
                  <a:lnTo>
                    <a:pt x="44" y="527"/>
                  </a:lnTo>
                  <a:lnTo>
                    <a:pt x="47" y="535"/>
                  </a:lnTo>
                  <a:lnTo>
                    <a:pt x="52" y="543"/>
                  </a:lnTo>
                  <a:lnTo>
                    <a:pt x="57" y="552"/>
                  </a:lnTo>
                  <a:lnTo>
                    <a:pt x="64" y="560"/>
                  </a:lnTo>
                  <a:lnTo>
                    <a:pt x="70" y="567"/>
                  </a:lnTo>
                  <a:lnTo>
                    <a:pt x="79" y="572"/>
                  </a:lnTo>
                  <a:lnTo>
                    <a:pt x="87" y="577"/>
                  </a:lnTo>
                  <a:lnTo>
                    <a:pt x="87" y="573"/>
                  </a:lnTo>
                  <a:lnTo>
                    <a:pt x="87" y="568"/>
                  </a:lnTo>
                  <a:lnTo>
                    <a:pt x="87" y="563"/>
                  </a:lnTo>
                  <a:lnTo>
                    <a:pt x="87" y="560"/>
                  </a:lnTo>
                  <a:lnTo>
                    <a:pt x="87" y="555"/>
                  </a:lnTo>
                  <a:lnTo>
                    <a:pt x="87" y="552"/>
                  </a:lnTo>
                  <a:lnTo>
                    <a:pt x="87" y="547"/>
                  </a:lnTo>
                  <a:lnTo>
                    <a:pt x="85" y="542"/>
                  </a:lnTo>
                  <a:lnTo>
                    <a:pt x="80" y="527"/>
                  </a:lnTo>
                  <a:lnTo>
                    <a:pt x="75" y="510"/>
                  </a:lnTo>
                  <a:lnTo>
                    <a:pt x="70" y="495"/>
                  </a:lnTo>
                  <a:lnTo>
                    <a:pt x="65" y="480"/>
                  </a:lnTo>
                  <a:lnTo>
                    <a:pt x="62" y="466"/>
                  </a:lnTo>
                  <a:lnTo>
                    <a:pt x="57" y="451"/>
                  </a:lnTo>
                  <a:lnTo>
                    <a:pt x="55" y="436"/>
                  </a:lnTo>
                  <a:lnTo>
                    <a:pt x="52" y="421"/>
                  </a:lnTo>
                  <a:lnTo>
                    <a:pt x="52" y="416"/>
                  </a:lnTo>
                  <a:lnTo>
                    <a:pt x="50" y="411"/>
                  </a:lnTo>
                  <a:lnTo>
                    <a:pt x="49" y="408"/>
                  </a:lnTo>
                  <a:lnTo>
                    <a:pt x="47" y="403"/>
                  </a:lnTo>
                  <a:lnTo>
                    <a:pt x="45" y="398"/>
                  </a:lnTo>
                  <a:lnTo>
                    <a:pt x="44" y="394"/>
                  </a:lnTo>
                  <a:lnTo>
                    <a:pt x="40" y="389"/>
                  </a:lnTo>
                  <a:lnTo>
                    <a:pt x="39" y="384"/>
                  </a:lnTo>
                  <a:lnTo>
                    <a:pt x="32" y="356"/>
                  </a:lnTo>
                  <a:lnTo>
                    <a:pt x="25" y="328"/>
                  </a:lnTo>
                  <a:lnTo>
                    <a:pt x="22" y="300"/>
                  </a:lnTo>
                  <a:lnTo>
                    <a:pt x="20" y="272"/>
                  </a:lnTo>
                  <a:lnTo>
                    <a:pt x="20" y="243"/>
                  </a:lnTo>
                  <a:lnTo>
                    <a:pt x="20" y="215"/>
                  </a:lnTo>
                  <a:lnTo>
                    <a:pt x="22" y="185"/>
                  </a:lnTo>
                  <a:lnTo>
                    <a:pt x="25" y="157"/>
                  </a:lnTo>
                  <a:lnTo>
                    <a:pt x="27" y="146"/>
                  </a:lnTo>
                  <a:lnTo>
                    <a:pt x="27" y="134"/>
                  </a:lnTo>
                  <a:lnTo>
                    <a:pt x="27" y="122"/>
                  </a:lnTo>
                  <a:lnTo>
                    <a:pt x="29" y="109"/>
                  </a:lnTo>
                  <a:lnTo>
                    <a:pt x="30" y="96"/>
                  </a:lnTo>
                  <a:lnTo>
                    <a:pt x="32" y="84"/>
                  </a:lnTo>
                  <a:lnTo>
                    <a:pt x="35" y="71"/>
                  </a:lnTo>
                  <a:lnTo>
                    <a:pt x="39" y="60"/>
                  </a:lnTo>
                  <a:lnTo>
                    <a:pt x="40" y="53"/>
                  </a:lnTo>
                  <a:lnTo>
                    <a:pt x="42" y="46"/>
                  </a:lnTo>
                  <a:lnTo>
                    <a:pt x="44" y="38"/>
                  </a:lnTo>
                  <a:lnTo>
                    <a:pt x="45" y="30"/>
                  </a:lnTo>
                  <a:lnTo>
                    <a:pt x="47" y="23"/>
                  </a:lnTo>
                  <a:lnTo>
                    <a:pt x="50" y="16"/>
                  </a:lnTo>
                  <a:lnTo>
                    <a:pt x="54" y="13"/>
                  </a:lnTo>
                  <a:lnTo>
                    <a:pt x="60" y="1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7" name="Freeform 724"/>
            <p:cNvSpPr>
              <a:spLocks/>
            </p:cNvSpPr>
            <p:nvPr/>
          </p:nvSpPr>
          <p:spPr bwMode="auto">
            <a:xfrm>
              <a:off x="2009" y="2933"/>
              <a:ext cx="74" cy="569"/>
            </a:xfrm>
            <a:custGeom>
              <a:avLst/>
              <a:gdLst>
                <a:gd name="T0" fmla="*/ 5 w 74"/>
                <a:gd name="T1" fmla="*/ 4 h 569"/>
                <a:gd name="T2" fmla="*/ 10 w 74"/>
                <a:gd name="T3" fmla="*/ 9 h 569"/>
                <a:gd name="T4" fmla="*/ 14 w 74"/>
                <a:gd name="T5" fmla="*/ 14 h 569"/>
                <a:gd name="T6" fmla="*/ 22 w 74"/>
                <a:gd name="T7" fmla="*/ 49 h 569"/>
                <a:gd name="T8" fmla="*/ 19 w 74"/>
                <a:gd name="T9" fmla="*/ 83 h 569"/>
                <a:gd name="T10" fmla="*/ 9 w 74"/>
                <a:gd name="T11" fmla="*/ 120 h 569"/>
                <a:gd name="T12" fmla="*/ 7 w 74"/>
                <a:gd name="T13" fmla="*/ 151 h 569"/>
                <a:gd name="T14" fmla="*/ 5 w 74"/>
                <a:gd name="T15" fmla="*/ 184 h 569"/>
                <a:gd name="T16" fmla="*/ 4 w 74"/>
                <a:gd name="T17" fmla="*/ 198 h 569"/>
                <a:gd name="T18" fmla="*/ 4 w 74"/>
                <a:gd name="T19" fmla="*/ 201 h 569"/>
                <a:gd name="T20" fmla="*/ 4 w 74"/>
                <a:gd name="T21" fmla="*/ 203 h 569"/>
                <a:gd name="T22" fmla="*/ 5 w 74"/>
                <a:gd name="T23" fmla="*/ 254 h 569"/>
                <a:gd name="T24" fmla="*/ 9 w 74"/>
                <a:gd name="T25" fmla="*/ 305 h 569"/>
                <a:gd name="T26" fmla="*/ 14 w 74"/>
                <a:gd name="T27" fmla="*/ 345 h 569"/>
                <a:gd name="T28" fmla="*/ 15 w 74"/>
                <a:gd name="T29" fmla="*/ 362 h 569"/>
                <a:gd name="T30" fmla="*/ 20 w 74"/>
                <a:gd name="T31" fmla="*/ 377 h 569"/>
                <a:gd name="T32" fmla="*/ 29 w 74"/>
                <a:gd name="T33" fmla="*/ 403 h 569"/>
                <a:gd name="T34" fmla="*/ 35 w 74"/>
                <a:gd name="T35" fmla="*/ 435 h 569"/>
                <a:gd name="T36" fmla="*/ 47 w 74"/>
                <a:gd name="T37" fmla="*/ 465 h 569"/>
                <a:gd name="T38" fmla="*/ 52 w 74"/>
                <a:gd name="T39" fmla="*/ 473 h 569"/>
                <a:gd name="T40" fmla="*/ 54 w 74"/>
                <a:gd name="T41" fmla="*/ 486 h 569"/>
                <a:gd name="T42" fmla="*/ 54 w 74"/>
                <a:gd name="T43" fmla="*/ 494 h 569"/>
                <a:gd name="T44" fmla="*/ 52 w 74"/>
                <a:gd name="T45" fmla="*/ 498 h 569"/>
                <a:gd name="T46" fmla="*/ 50 w 74"/>
                <a:gd name="T47" fmla="*/ 501 h 569"/>
                <a:gd name="T48" fmla="*/ 49 w 74"/>
                <a:gd name="T49" fmla="*/ 508 h 569"/>
                <a:gd name="T50" fmla="*/ 50 w 74"/>
                <a:gd name="T51" fmla="*/ 518 h 569"/>
                <a:gd name="T52" fmla="*/ 57 w 74"/>
                <a:gd name="T53" fmla="*/ 524 h 569"/>
                <a:gd name="T54" fmla="*/ 55 w 74"/>
                <a:gd name="T55" fmla="*/ 524 h 569"/>
                <a:gd name="T56" fmla="*/ 55 w 74"/>
                <a:gd name="T57" fmla="*/ 524 h 569"/>
                <a:gd name="T58" fmla="*/ 55 w 74"/>
                <a:gd name="T59" fmla="*/ 529 h 569"/>
                <a:gd name="T60" fmla="*/ 60 w 74"/>
                <a:gd name="T61" fmla="*/ 547 h 569"/>
                <a:gd name="T62" fmla="*/ 70 w 74"/>
                <a:gd name="T63" fmla="*/ 562 h 569"/>
                <a:gd name="T64" fmla="*/ 70 w 74"/>
                <a:gd name="T65" fmla="*/ 559 h 569"/>
                <a:gd name="T66" fmla="*/ 69 w 74"/>
                <a:gd name="T67" fmla="*/ 541 h 569"/>
                <a:gd name="T68" fmla="*/ 65 w 74"/>
                <a:gd name="T69" fmla="*/ 524 h 569"/>
                <a:gd name="T70" fmla="*/ 64 w 74"/>
                <a:gd name="T71" fmla="*/ 516 h 569"/>
                <a:gd name="T72" fmla="*/ 64 w 74"/>
                <a:gd name="T73" fmla="*/ 506 h 569"/>
                <a:gd name="T74" fmla="*/ 62 w 74"/>
                <a:gd name="T75" fmla="*/ 498 h 569"/>
                <a:gd name="T76" fmla="*/ 60 w 74"/>
                <a:gd name="T77" fmla="*/ 493 h 569"/>
                <a:gd name="T78" fmla="*/ 55 w 74"/>
                <a:gd name="T79" fmla="*/ 488 h 569"/>
                <a:gd name="T80" fmla="*/ 50 w 74"/>
                <a:gd name="T81" fmla="*/ 478 h 569"/>
                <a:gd name="T82" fmla="*/ 47 w 74"/>
                <a:gd name="T83" fmla="*/ 466 h 569"/>
                <a:gd name="T84" fmla="*/ 42 w 74"/>
                <a:gd name="T85" fmla="*/ 453 h 569"/>
                <a:gd name="T86" fmla="*/ 40 w 74"/>
                <a:gd name="T87" fmla="*/ 448 h 569"/>
                <a:gd name="T88" fmla="*/ 40 w 74"/>
                <a:gd name="T89" fmla="*/ 443 h 569"/>
                <a:gd name="T90" fmla="*/ 37 w 74"/>
                <a:gd name="T91" fmla="*/ 435 h 569"/>
                <a:gd name="T92" fmla="*/ 34 w 74"/>
                <a:gd name="T93" fmla="*/ 418 h 569"/>
                <a:gd name="T94" fmla="*/ 30 w 74"/>
                <a:gd name="T95" fmla="*/ 402 h 569"/>
                <a:gd name="T96" fmla="*/ 17 w 74"/>
                <a:gd name="T97" fmla="*/ 347 h 569"/>
                <a:gd name="T98" fmla="*/ 7 w 74"/>
                <a:gd name="T99" fmla="*/ 274 h 569"/>
                <a:gd name="T100" fmla="*/ 9 w 74"/>
                <a:gd name="T101" fmla="*/ 201 h 569"/>
                <a:gd name="T102" fmla="*/ 12 w 74"/>
                <a:gd name="T103" fmla="*/ 158 h 569"/>
                <a:gd name="T104" fmla="*/ 15 w 74"/>
                <a:gd name="T105" fmla="*/ 116 h 569"/>
                <a:gd name="T106" fmla="*/ 19 w 74"/>
                <a:gd name="T107" fmla="*/ 82 h 569"/>
                <a:gd name="T108" fmla="*/ 20 w 74"/>
                <a:gd name="T109" fmla="*/ 60 h 569"/>
                <a:gd name="T110" fmla="*/ 22 w 74"/>
                <a:gd name="T111" fmla="*/ 40 h 569"/>
                <a:gd name="T112" fmla="*/ 22 w 74"/>
                <a:gd name="T113" fmla="*/ 32 h 569"/>
                <a:gd name="T114" fmla="*/ 20 w 74"/>
                <a:gd name="T115" fmla="*/ 30 h 569"/>
                <a:gd name="T116" fmla="*/ 19 w 74"/>
                <a:gd name="T117" fmla="*/ 29 h 569"/>
                <a:gd name="T118" fmla="*/ 19 w 74"/>
                <a:gd name="T119" fmla="*/ 24 h 569"/>
                <a:gd name="T120" fmla="*/ 17 w 74"/>
                <a:gd name="T121" fmla="*/ 17 h 569"/>
                <a:gd name="T122" fmla="*/ 0 w 74"/>
                <a:gd name="T123" fmla="*/ 0 h 5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4"/>
                <a:gd name="T187" fmla="*/ 0 h 569"/>
                <a:gd name="T188" fmla="*/ 74 w 74"/>
                <a:gd name="T189" fmla="*/ 569 h 5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4" h="569">
                  <a:moveTo>
                    <a:pt x="0" y="0"/>
                  </a:moveTo>
                  <a:lnTo>
                    <a:pt x="4" y="2"/>
                  </a:lnTo>
                  <a:lnTo>
                    <a:pt x="5" y="4"/>
                  </a:lnTo>
                  <a:lnTo>
                    <a:pt x="7" y="5"/>
                  </a:lnTo>
                  <a:lnTo>
                    <a:pt x="9" y="7"/>
                  </a:lnTo>
                  <a:lnTo>
                    <a:pt x="10" y="9"/>
                  </a:lnTo>
                  <a:lnTo>
                    <a:pt x="12" y="10"/>
                  </a:lnTo>
                  <a:lnTo>
                    <a:pt x="14" y="12"/>
                  </a:lnTo>
                  <a:lnTo>
                    <a:pt x="14" y="14"/>
                  </a:lnTo>
                  <a:lnTo>
                    <a:pt x="19" y="25"/>
                  </a:lnTo>
                  <a:lnTo>
                    <a:pt x="20" y="37"/>
                  </a:lnTo>
                  <a:lnTo>
                    <a:pt x="22" y="49"/>
                  </a:lnTo>
                  <a:lnTo>
                    <a:pt x="22" y="60"/>
                  </a:lnTo>
                  <a:lnTo>
                    <a:pt x="20" y="72"/>
                  </a:lnTo>
                  <a:lnTo>
                    <a:pt x="19" y="83"/>
                  </a:lnTo>
                  <a:lnTo>
                    <a:pt x="15" y="95"/>
                  </a:lnTo>
                  <a:lnTo>
                    <a:pt x="12" y="108"/>
                  </a:lnTo>
                  <a:lnTo>
                    <a:pt x="9" y="120"/>
                  </a:lnTo>
                  <a:lnTo>
                    <a:pt x="7" y="130"/>
                  </a:lnTo>
                  <a:lnTo>
                    <a:pt x="7" y="141"/>
                  </a:lnTo>
                  <a:lnTo>
                    <a:pt x="7" y="151"/>
                  </a:lnTo>
                  <a:lnTo>
                    <a:pt x="5" y="163"/>
                  </a:lnTo>
                  <a:lnTo>
                    <a:pt x="5" y="173"/>
                  </a:lnTo>
                  <a:lnTo>
                    <a:pt x="5" y="184"/>
                  </a:lnTo>
                  <a:lnTo>
                    <a:pt x="4" y="196"/>
                  </a:lnTo>
                  <a:lnTo>
                    <a:pt x="4" y="198"/>
                  </a:lnTo>
                  <a:lnTo>
                    <a:pt x="4" y="199"/>
                  </a:lnTo>
                  <a:lnTo>
                    <a:pt x="4" y="201"/>
                  </a:lnTo>
                  <a:lnTo>
                    <a:pt x="4" y="203"/>
                  </a:lnTo>
                  <a:lnTo>
                    <a:pt x="4" y="219"/>
                  </a:lnTo>
                  <a:lnTo>
                    <a:pt x="5" y="237"/>
                  </a:lnTo>
                  <a:lnTo>
                    <a:pt x="5" y="254"/>
                  </a:lnTo>
                  <a:lnTo>
                    <a:pt x="7" y="271"/>
                  </a:lnTo>
                  <a:lnTo>
                    <a:pt x="7" y="289"/>
                  </a:lnTo>
                  <a:lnTo>
                    <a:pt x="9" y="305"/>
                  </a:lnTo>
                  <a:lnTo>
                    <a:pt x="10" y="322"/>
                  </a:lnTo>
                  <a:lnTo>
                    <a:pt x="12" y="340"/>
                  </a:lnTo>
                  <a:lnTo>
                    <a:pt x="14" y="345"/>
                  </a:lnTo>
                  <a:lnTo>
                    <a:pt x="14" y="350"/>
                  </a:lnTo>
                  <a:lnTo>
                    <a:pt x="15" y="357"/>
                  </a:lnTo>
                  <a:lnTo>
                    <a:pt x="15" y="362"/>
                  </a:lnTo>
                  <a:lnTo>
                    <a:pt x="17" y="367"/>
                  </a:lnTo>
                  <a:lnTo>
                    <a:pt x="19" y="372"/>
                  </a:lnTo>
                  <a:lnTo>
                    <a:pt x="20" y="377"/>
                  </a:lnTo>
                  <a:lnTo>
                    <a:pt x="22" y="382"/>
                  </a:lnTo>
                  <a:lnTo>
                    <a:pt x="27" y="392"/>
                  </a:lnTo>
                  <a:lnTo>
                    <a:pt x="29" y="403"/>
                  </a:lnTo>
                  <a:lnTo>
                    <a:pt x="32" y="413"/>
                  </a:lnTo>
                  <a:lnTo>
                    <a:pt x="34" y="423"/>
                  </a:lnTo>
                  <a:lnTo>
                    <a:pt x="35" y="435"/>
                  </a:lnTo>
                  <a:lnTo>
                    <a:pt x="39" y="445"/>
                  </a:lnTo>
                  <a:lnTo>
                    <a:pt x="42" y="455"/>
                  </a:lnTo>
                  <a:lnTo>
                    <a:pt x="47" y="465"/>
                  </a:lnTo>
                  <a:lnTo>
                    <a:pt x="49" y="466"/>
                  </a:lnTo>
                  <a:lnTo>
                    <a:pt x="50" y="469"/>
                  </a:lnTo>
                  <a:lnTo>
                    <a:pt x="52" y="473"/>
                  </a:lnTo>
                  <a:lnTo>
                    <a:pt x="52" y="478"/>
                  </a:lnTo>
                  <a:lnTo>
                    <a:pt x="54" y="481"/>
                  </a:lnTo>
                  <a:lnTo>
                    <a:pt x="54" y="486"/>
                  </a:lnTo>
                  <a:lnTo>
                    <a:pt x="54" y="489"/>
                  </a:lnTo>
                  <a:lnTo>
                    <a:pt x="54" y="493"/>
                  </a:lnTo>
                  <a:lnTo>
                    <a:pt x="54" y="494"/>
                  </a:lnTo>
                  <a:lnTo>
                    <a:pt x="52" y="496"/>
                  </a:lnTo>
                  <a:lnTo>
                    <a:pt x="52" y="498"/>
                  </a:lnTo>
                  <a:lnTo>
                    <a:pt x="50" y="499"/>
                  </a:lnTo>
                  <a:lnTo>
                    <a:pt x="50" y="501"/>
                  </a:lnTo>
                  <a:lnTo>
                    <a:pt x="49" y="503"/>
                  </a:lnTo>
                  <a:lnTo>
                    <a:pt x="49" y="506"/>
                  </a:lnTo>
                  <a:lnTo>
                    <a:pt x="49" y="508"/>
                  </a:lnTo>
                  <a:lnTo>
                    <a:pt x="49" y="511"/>
                  </a:lnTo>
                  <a:lnTo>
                    <a:pt x="49" y="514"/>
                  </a:lnTo>
                  <a:lnTo>
                    <a:pt x="50" y="518"/>
                  </a:lnTo>
                  <a:lnTo>
                    <a:pt x="52" y="519"/>
                  </a:lnTo>
                  <a:lnTo>
                    <a:pt x="54" y="521"/>
                  </a:lnTo>
                  <a:lnTo>
                    <a:pt x="57" y="524"/>
                  </a:lnTo>
                  <a:lnTo>
                    <a:pt x="55" y="524"/>
                  </a:lnTo>
                  <a:lnTo>
                    <a:pt x="55" y="523"/>
                  </a:lnTo>
                  <a:lnTo>
                    <a:pt x="55" y="529"/>
                  </a:lnTo>
                  <a:lnTo>
                    <a:pt x="57" y="536"/>
                  </a:lnTo>
                  <a:lnTo>
                    <a:pt x="59" y="541"/>
                  </a:lnTo>
                  <a:lnTo>
                    <a:pt x="60" y="547"/>
                  </a:lnTo>
                  <a:lnTo>
                    <a:pt x="64" y="552"/>
                  </a:lnTo>
                  <a:lnTo>
                    <a:pt x="67" y="557"/>
                  </a:lnTo>
                  <a:lnTo>
                    <a:pt x="70" y="562"/>
                  </a:lnTo>
                  <a:lnTo>
                    <a:pt x="74" y="569"/>
                  </a:lnTo>
                  <a:lnTo>
                    <a:pt x="72" y="564"/>
                  </a:lnTo>
                  <a:lnTo>
                    <a:pt x="70" y="559"/>
                  </a:lnTo>
                  <a:lnTo>
                    <a:pt x="69" y="554"/>
                  </a:lnTo>
                  <a:lnTo>
                    <a:pt x="69" y="547"/>
                  </a:lnTo>
                  <a:lnTo>
                    <a:pt x="69" y="541"/>
                  </a:lnTo>
                  <a:lnTo>
                    <a:pt x="69" y="536"/>
                  </a:lnTo>
                  <a:lnTo>
                    <a:pt x="67" y="529"/>
                  </a:lnTo>
                  <a:lnTo>
                    <a:pt x="65" y="524"/>
                  </a:lnTo>
                  <a:lnTo>
                    <a:pt x="65" y="523"/>
                  </a:lnTo>
                  <a:lnTo>
                    <a:pt x="65" y="519"/>
                  </a:lnTo>
                  <a:lnTo>
                    <a:pt x="64" y="516"/>
                  </a:lnTo>
                  <a:lnTo>
                    <a:pt x="64" y="513"/>
                  </a:lnTo>
                  <a:lnTo>
                    <a:pt x="64" y="509"/>
                  </a:lnTo>
                  <a:lnTo>
                    <a:pt x="64" y="506"/>
                  </a:lnTo>
                  <a:lnTo>
                    <a:pt x="64" y="503"/>
                  </a:lnTo>
                  <a:lnTo>
                    <a:pt x="64" y="501"/>
                  </a:lnTo>
                  <a:lnTo>
                    <a:pt x="62" y="498"/>
                  </a:lnTo>
                  <a:lnTo>
                    <a:pt x="62" y="496"/>
                  </a:lnTo>
                  <a:lnTo>
                    <a:pt x="60" y="494"/>
                  </a:lnTo>
                  <a:lnTo>
                    <a:pt x="60" y="493"/>
                  </a:lnTo>
                  <a:lnTo>
                    <a:pt x="59" y="491"/>
                  </a:lnTo>
                  <a:lnTo>
                    <a:pt x="57" y="489"/>
                  </a:lnTo>
                  <a:lnTo>
                    <a:pt x="55" y="488"/>
                  </a:lnTo>
                  <a:lnTo>
                    <a:pt x="54" y="486"/>
                  </a:lnTo>
                  <a:lnTo>
                    <a:pt x="52" y="483"/>
                  </a:lnTo>
                  <a:lnTo>
                    <a:pt x="50" y="478"/>
                  </a:lnTo>
                  <a:lnTo>
                    <a:pt x="50" y="474"/>
                  </a:lnTo>
                  <a:lnTo>
                    <a:pt x="49" y="469"/>
                  </a:lnTo>
                  <a:lnTo>
                    <a:pt x="47" y="466"/>
                  </a:lnTo>
                  <a:lnTo>
                    <a:pt x="45" y="461"/>
                  </a:lnTo>
                  <a:lnTo>
                    <a:pt x="44" y="456"/>
                  </a:lnTo>
                  <a:lnTo>
                    <a:pt x="42" y="453"/>
                  </a:lnTo>
                  <a:lnTo>
                    <a:pt x="42" y="451"/>
                  </a:lnTo>
                  <a:lnTo>
                    <a:pt x="40" y="450"/>
                  </a:lnTo>
                  <a:lnTo>
                    <a:pt x="40" y="448"/>
                  </a:lnTo>
                  <a:lnTo>
                    <a:pt x="40" y="446"/>
                  </a:lnTo>
                  <a:lnTo>
                    <a:pt x="40" y="445"/>
                  </a:lnTo>
                  <a:lnTo>
                    <a:pt x="40" y="443"/>
                  </a:lnTo>
                  <a:lnTo>
                    <a:pt x="39" y="443"/>
                  </a:lnTo>
                  <a:lnTo>
                    <a:pt x="39" y="441"/>
                  </a:lnTo>
                  <a:lnTo>
                    <a:pt x="37" y="435"/>
                  </a:lnTo>
                  <a:lnTo>
                    <a:pt x="35" y="430"/>
                  </a:lnTo>
                  <a:lnTo>
                    <a:pt x="35" y="423"/>
                  </a:lnTo>
                  <a:lnTo>
                    <a:pt x="34" y="418"/>
                  </a:lnTo>
                  <a:lnTo>
                    <a:pt x="34" y="411"/>
                  </a:lnTo>
                  <a:lnTo>
                    <a:pt x="32" y="407"/>
                  </a:lnTo>
                  <a:lnTo>
                    <a:pt x="30" y="402"/>
                  </a:lnTo>
                  <a:lnTo>
                    <a:pt x="29" y="395"/>
                  </a:lnTo>
                  <a:lnTo>
                    <a:pt x="22" y="372"/>
                  </a:lnTo>
                  <a:lnTo>
                    <a:pt x="17" y="347"/>
                  </a:lnTo>
                  <a:lnTo>
                    <a:pt x="12" y="324"/>
                  </a:lnTo>
                  <a:lnTo>
                    <a:pt x="9" y="299"/>
                  </a:lnTo>
                  <a:lnTo>
                    <a:pt x="7" y="274"/>
                  </a:lnTo>
                  <a:lnTo>
                    <a:pt x="7" y="249"/>
                  </a:lnTo>
                  <a:lnTo>
                    <a:pt x="7" y="224"/>
                  </a:lnTo>
                  <a:lnTo>
                    <a:pt x="9" y="201"/>
                  </a:lnTo>
                  <a:lnTo>
                    <a:pt x="9" y="186"/>
                  </a:lnTo>
                  <a:lnTo>
                    <a:pt x="10" y="173"/>
                  </a:lnTo>
                  <a:lnTo>
                    <a:pt x="12" y="158"/>
                  </a:lnTo>
                  <a:lnTo>
                    <a:pt x="12" y="145"/>
                  </a:lnTo>
                  <a:lnTo>
                    <a:pt x="14" y="130"/>
                  </a:lnTo>
                  <a:lnTo>
                    <a:pt x="15" y="116"/>
                  </a:lnTo>
                  <a:lnTo>
                    <a:pt x="15" y="102"/>
                  </a:lnTo>
                  <a:lnTo>
                    <a:pt x="17" y="88"/>
                  </a:lnTo>
                  <a:lnTo>
                    <a:pt x="19" y="82"/>
                  </a:lnTo>
                  <a:lnTo>
                    <a:pt x="19" y="75"/>
                  </a:lnTo>
                  <a:lnTo>
                    <a:pt x="20" y="68"/>
                  </a:lnTo>
                  <a:lnTo>
                    <a:pt x="20" y="60"/>
                  </a:lnTo>
                  <a:lnTo>
                    <a:pt x="22" y="54"/>
                  </a:lnTo>
                  <a:lnTo>
                    <a:pt x="22" y="47"/>
                  </a:lnTo>
                  <a:lnTo>
                    <a:pt x="22" y="40"/>
                  </a:lnTo>
                  <a:lnTo>
                    <a:pt x="22" y="32"/>
                  </a:lnTo>
                  <a:lnTo>
                    <a:pt x="20" y="32"/>
                  </a:lnTo>
                  <a:lnTo>
                    <a:pt x="20" y="30"/>
                  </a:lnTo>
                  <a:lnTo>
                    <a:pt x="19" y="29"/>
                  </a:lnTo>
                  <a:lnTo>
                    <a:pt x="19" y="27"/>
                  </a:lnTo>
                  <a:lnTo>
                    <a:pt x="19" y="25"/>
                  </a:lnTo>
                  <a:lnTo>
                    <a:pt x="19" y="24"/>
                  </a:lnTo>
                  <a:lnTo>
                    <a:pt x="17" y="20"/>
                  </a:lnTo>
                  <a:lnTo>
                    <a:pt x="17" y="19"/>
                  </a:lnTo>
                  <a:lnTo>
                    <a:pt x="17" y="17"/>
                  </a:lnTo>
                  <a:lnTo>
                    <a:pt x="15" y="14"/>
                  </a:lnTo>
                  <a:lnTo>
                    <a:pt x="14" y="12"/>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8" name="Freeform 725"/>
            <p:cNvSpPr>
              <a:spLocks/>
            </p:cNvSpPr>
            <p:nvPr/>
          </p:nvSpPr>
          <p:spPr bwMode="auto">
            <a:xfrm>
              <a:off x="2009" y="2933"/>
              <a:ext cx="74" cy="569"/>
            </a:xfrm>
            <a:custGeom>
              <a:avLst/>
              <a:gdLst>
                <a:gd name="T0" fmla="*/ 5 w 74"/>
                <a:gd name="T1" fmla="*/ 4 h 569"/>
                <a:gd name="T2" fmla="*/ 10 w 74"/>
                <a:gd name="T3" fmla="*/ 9 h 569"/>
                <a:gd name="T4" fmla="*/ 14 w 74"/>
                <a:gd name="T5" fmla="*/ 14 h 569"/>
                <a:gd name="T6" fmla="*/ 22 w 74"/>
                <a:gd name="T7" fmla="*/ 49 h 569"/>
                <a:gd name="T8" fmla="*/ 19 w 74"/>
                <a:gd name="T9" fmla="*/ 83 h 569"/>
                <a:gd name="T10" fmla="*/ 9 w 74"/>
                <a:gd name="T11" fmla="*/ 120 h 569"/>
                <a:gd name="T12" fmla="*/ 7 w 74"/>
                <a:gd name="T13" fmla="*/ 151 h 569"/>
                <a:gd name="T14" fmla="*/ 5 w 74"/>
                <a:gd name="T15" fmla="*/ 184 h 569"/>
                <a:gd name="T16" fmla="*/ 4 w 74"/>
                <a:gd name="T17" fmla="*/ 198 h 569"/>
                <a:gd name="T18" fmla="*/ 4 w 74"/>
                <a:gd name="T19" fmla="*/ 201 h 569"/>
                <a:gd name="T20" fmla="*/ 4 w 74"/>
                <a:gd name="T21" fmla="*/ 203 h 569"/>
                <a:gd name="T22" fmla="*/ 5 w 74"/>
                <a:gd name="T23" fmla="*/ 254 h 569"/>
                <a:gd name="T24" fmla="*/ 9 w 74"/>
                <a:gd name="T25" fmla="*/ 305 h 569"/>
                <a:gd name="T26" fmla="*/ 14 w 74"/>
                <a:gd name="T27" fmla="*/ 345 h 569"/>
                <a:gd name="T28" fmla="*/ 15 w 74"/>
                <a:gd name="T29" fmla="*/ 362 h 569"/>
                <a:gd name="T30" fmla="*/ 20 w 74"/>
                <a:gd name="T31" fmla="*/ 377 h 569"/>
                <a:gd name="T32" fmla="*/ 29 w 74"/>
                <a:gd name="T33" fmla="*/ 403 h 569"/>
                <a:gd name="T34" fmla="*/ 35 w 74"/>
                <a:gd name="T35" fmla="*/ 435 h 569"/>
                <a:gd name="T36" fmla="*/ 47 w 74"/>
                <a:gd name="T37" fmla="*/ 465 h 569"/>
                <a:gd name="T38" fmla="*/ 52 w 74"/>
                <a:gd name="T39" fmla="*/ 473 h 569"/>
                <a:gd name="T40" fmla="*/ 54 w 74"/>
                <a:gd name="T41" fmla="*/ 486 h 569"/>
                <a:gd name="T42" fmla="*/ 54 w 74"/>
                <a:gd name="T43" fmla="*/ 494 h 569"/>
                <a:gd name="T44" fmla="*/ 52 w 74"/>
                <a:gd name="T45" fmla="*/ 498 h 569"/>
                <a:gd name="T46" fmla="*/ 50 w 74"/>
                <a:gd name="T47" fmla="*/ 501 h 569"/>
                <a:gd name="T48" fmla="*/ 49 w 74"/>
                <a:gd name="T49" fmla="*/ 508 h 569"/>
                <a:gd name="T50" fmla="*/ 50 w 74"/>
                <a:gd name="T51" fmla="*/ 518 h 569"/>
                <a:gd name="T52" fmla="*/ 57 w 74"/>
                <a:gd name="T53" fmla="*/ 524 h 569"/>
                <a:gd name="T54" fmla="*/ 55 w 74"/>
                <a:gd name="T55" fmla="*/ 524 h 569"/>
                <a:gd name="T56" fmla="*/ 55 w 74"/>
                <a:gd name="T57" fmla="*/ 524 h 569"/>
                <a:gd name="T58" fmla="*/ 55 w 74"/>
                <a:gd name="T59" fmla="*/ 529 h 569"/>
                <a:gd name="T60" fmla="*/ 60 w 74"/>
                <a:gd name="T61" fmla="*/ 547 h 569"/>
                <a:gd name="T62" fmla="*/ 70 w 74"/>
                <a:gd name="T63" fmla="*/ 562 h 569"/>
                <a:gd name="T64" fmla="*/ 70 w 74"/>
                <a:gd name="T65" fmla="*/ 559 h 569"/>
                <a:gd name="T66" fmla="*/ 69 w 74"/>
                <a:gd name="T67" fmla="*/ 541 h 569"/>
                <a:gd name="T68" fmla="*/ 65 w 74"/>
                <a:gd name="T69" fmla="*/ 524 h 569"/>
                <a:gd name="T70" fmla="*/ 64 w 74"/>
                <a:gd name="T71" fmla="*/ 516 h 569"/>
                <a:gd name="T72" fmla="*/ 64 w 74"/>
                <a:gd name="T73" fmla="*/ 506 h 569"/>
                <a:gd name="T74" fmla="*/ 62 w 74"/>
                <a:gd name="T75" fmla="*/ 498 h 569"/>
                <a:gd name="T76" fmla="*/ 60 w 74"/>
                <a:gd name="T77" fmla="*/ 493 h 569"/>
                <a:gd name="T78" fmla="*/ 55 w 74"/>
                <a:gd name="T79" fmla="*/ 488 h 569"/>
                <a:gd name="T80" fmla="*/ 50 w 74"/>
                <a:gd name="T81" fmla="*/ 478 h 569"/>
                <a:gd name="T82" fmla="*/ 47 w 74"/>
                <a:gd name="T83" fmla="*/ 466 h 569"/>
                <a:gd name="T84" fmla="*/ 42 w 74"/>
                <a:gd name="T85" fmla="*/ 453 h 569"/>
                <a:gd name="T86" fmla="*/ 40 w 74"/>
                <a:gd name="T87" fmla="*/ 448 h 569"/>
                <a:gd name="T88" fmla="*/ 40 w 74"/>
                <a:gd name="T89" fmla="*/ 443 h 569"/>
                <a:gd name="T90" fmla="*/ 37 w 74"/>
                <a:gd name="T91" fmla="*/ 435 h 569"/>
                <a:gd name="T92" fmla="*/ 34 w 74"/>
                <a:gd name="T93" fmla="*/ 418 h 569"/>
                <a:gd name="T94" fmla="*/ 30 w 74"/>
                <a:gd name="T95" fmla="*/ 402 h 569"/>
                <a:gd name="T96" fmla="*/ 17 w 74"/>
                <a:gd name="T97" fmla="*/ 347 h 569"/>
                <a:gd name="T98" fmla="*/ 7 w 74"/>
                <a:gd name="T99" fmla="*/ 274 h 569"/>
                <a:gd name="T100" fmla="*/ 9 w 74"/>
                <a:gd name="T101" fmla="*/ 201 h 569"/>
                <a:gd name="T102" fmla="*/ 12 w 74"/>
                <a:gd name="T103" fmla="*/ 158 h 569"/>
                <a:gd name="T104" fmla="*/ 15 w 74"/>
                <a:gd name="T105" fmla="*/ 116 h 569"/>
                <a:gd name="T106" fmla="*/ 19 w 74"/>
                <a:gd name="T107" fmla="*/ 82 h 569"/>
                <a:gd name="T108" fmla="*/ 20 w 74"/>
                <a:gd name="T109" fmla="*/ 60 h 569"/>
                <a:gd name="T110" fmla="*/ 22 w 74"/>
                <a:gd name="T111" fmla="*/ 40 h 569"/>
                <a:gd name="T112" fmla="*/ 22 w 74"/>
                <a:gd name="T113" fmla="*/ 32 h 569"/>
                <a:gd name="T114" fmla="*/ 20 w 74"/>
                <a:gd name="T115" fmla="*/ 30 h 569"/>
                <a:gd name="T116" fmla="*/ 19 w 74"/>
                <a:gd name="T117" fmla="*/ 29 h 569"/>
                <a:gd name="T118" fmla="*/ 19 w 74"/>
                <a:gd name="T119" fmla="*/ 24 h 569"/>
                <a:gd name="T120" fmla="*/ 17 w 74"/>
                <a:gd name="T121" fmla="*/ 17 h 569"/>
                <a:gd name="T122" fmla="*/ 0 w 74"/>
                <a:gd name="T123" fmla="*/ 0 h 5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4"/>
                <a:gd name="T187" fmla="*/ 0 h 569"/>
                <a:gd name="T188" fmla="*/ 74 w 74"/>
                <a:gd name="T189" fmla="*/ 569 h 5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4" h="569">
                  <a:moveTo>
                    <a:pt x="0" y="0"/>
                  </a:moveTo>
                  <a:lnTo>
                    <a:pt x="4" y="2"/>
                  </a:lnTo>
                  <a:lnTo>
                    <a:pt x="5" y="4"/>
                  </a:lnTo>
                  <a:lnTo>
                    <a:pt x="7" y="5"/>
                  </a:lnTo>
                  <a:lnTo>
                    <a:pt x="9" y="7"/>
                  </a:lnTo>
                  <a:lnTo>
                    <a:pt x="10" y="9"/>
                  </a:lnTo>
                  <a:lnTo>
                    <a:pt x="12" y="10"/>
                  </a:lnTo>
                  <a:lnTo>
                    <a:pt x="14" y="12"/>
                  </a:lnTo>
                  <a:lnTo>
                    <a:pt x="14" y="14"/>
                  </a:lnTo>
                  <a:lnTo>
                    <a:pt x="19" y="25"/>
                  </a:lnTo>
                  <a:lnTo>
                    <a:pt x="20" y="37"/>
                  </a:lnTo>
                  <a:lnTo>
                    <a:pt x="22" y="49"/>
                  </a:lnTo>
                  <a:lnTo>
                    <a:pt x="22" y="60"/>
                  </a:lnTo>
                  <a:lnTo>
                    <a:pt x="20" y="72"/>
                  </a:lnTo>
                  <a:lnTo>
                    <a:pt x="19" y="83"/>
                  </a:lnTo>
                  <a:lnTo>
                    <a:pt x="15" y="95"/>
                  </a:lnTo>
                  <a:lnTo>
                    <a:pt x="12" y="108"/>
                  </a:lnTo>
                  <a:lnTo>
                    <a:pt x="9" y="120"/>
                  </a:lnTo>
                  <a:lnTo>
                    <a:pt x="7" y="130"/>
                  </a:lnTo>
                  <a:lnTo>
                    <a:pt x="7" y="141"/>
                  </a:lnTo>
                  <a:lnTo>
                    <a:pt x="7" y="151"/>
                  </a:lnTo>
                  <a:lnTo>
                    <a:pt x="5" y="163"/>
                  </a:lnTo>
                  <a:lnTo>
                    <a:pt x="5" y="173"/>
                  </a:lnTo>
                  <a:lnTo>
                    <a:pt x="5" y="184"/>
                  </a:lnTo>
                  <a:lnTo>
                    <a:pt x="4" y="196"/>
                  </a:lnTo>
                  <a:lnTo>
                    <a:pt x="4" y="198"/>
                  </a:lnTo>
                  <a:lnTo>
                    <a:pt x="4" y="199"/>
                  </a:lnTo>
                  <a:lnTo>
                    <a:pt x="4" y="201"/>
                  </a:lnTo>
                  <a:lnTo>
                    <a:pt x="4" y="203"/>
                  </a:lnTo>
                  <a:lnTo>
                    <a:pt x="4" y="219"/>
                  </a:lnTo>
                  <a:lnTo>
                    <a:pt x="5" y="237"/>
                  </a:lnTo>
                  <a:lnTo>
                    <a:pt x="5" y="254"/>
                  </a:lnTo>
                  <a:lnTo>
                    <a:pt x="7" y="271"/>
                  </a:lnTo>
                  <a:lnTo>
                    <a:pt x="7" y="289"/>
                  </a:lnTo>
                  <a:lnTo>
                    <a:pt x="9" y="305"/>
                  </a:lnTo>
                  <a:lnTo>
                    <a:pt x="10" y="322"/>
                  </a:lnTo>
                  <a:lnTo>
                    <a:pt x="12" y="340"/>
                  </a:lnTo>
                  <a:lnTo>
                    <a:pt x="14" y="345"/>
                  </a:lnTo>
                  <a:lnTo>
                    <a:pt x="14" y="350"/>
                  </a:lnTo>
                  <a:lnTo>
                    <a:pt x="15" y="357"/>
                  </a:lnTo>
                  <a:lnTo>
                    <a:pt x="15" y="362"/>
                  </a:lnTo>
                  <a:lnTo>
                    <a:pt x="17" y="367"/>
                  </a:lnTo>
                  <a:lnTo>
                    <a:pt x="19" y="372"/>
                  </a:lnTo>
                  <a:lnTo>
                    <a:pt x="20" y="377"/>
                  </a:lnTo>
                  <a:lnTo>
                    <a:pt x="22" y="382"/>
                  </a:lnTo>
                  <a:lnTo>
                    <a:pt x="27" y="392"/>
                  </a:lnTo>
                  <a:lnTo>
                    <a:pt x="29" y="403"/>
                  </a:lnTo>
                  <a:lnTo>
                    <a:pt x="32" y="413"/>
                  </a:lnTo>
                  <a:lnTo>
                    <a:pt x="34" y="423"/>
                  </a:lnTo>
                  <a:lnTo>
                    <a:pt x="35" y="435"/>
                  </a:lnTo>
                  <a:lnTo>
                    <a:pt x="39" y="445"/>
                  </a:lnTo>
                  <a:lnTo>
                    <a:pt x="42" y="455"/>
                  </a:lnTo>
                  <a:lnTo>
                    <a:pt x="47" y="465"/>
                  </a:lnTo>
                  <a:lnTo>
                    <a:pt x="49" y="466"/>
                  </a:lnTo>
                  <a:lnTo>
                    <a:pt x="50" y="469"/>
                  </a:lnTo>
                  <a:lnTo>
                    <a:pt x="52" y="473"/>
                  </a:lnTo>
                  <a:lnTo>
                    <a:pt x="52" y="478"/>
                  </a:lnTo>
                  <a:lnTo>
                    <a:pt x="54" y="481"/>
                  </a:lnTo>
                  <a:lnTo>
                    <a:pt x="54" y="486"/>
                  </a:lnTo>
                  <a:lnTo>
                    <a:pt x="54" y="489"/>
                  </a:lnTo>
                  <a:lnTo>
                    <a:pt x="54" y="493"/>
                  </a:lnTo>
                  <a:lnTo>
                    <a:pt x="54" y="494"/>
                  </a:lnTo>
                  <a:lnTo>
                    <a:pt x="52" y="496"/>
                  </a:lnTo>
                  <a:lnTo>
                    <a:pt x="52" y="498"/>
                  </a:lnTo>
                  <a:lnTo>
                    <a:pt x="50" y="499"/>
                  </a:lnTo>
                  <a:lnTo>
                    <a:pt x="50" y="501"/>
                  </a:lnTo>
                  <a:lnTo>
                    <a:pt x="49" y="503"/>
                  </a:lnTo>
                  <a:lnTo>
                    <a:pt x="49" y="506"/>
                  </a:lnTo>
                  <a:lnTo>
                    <a:pt x="49" y="508"/>
                  </a:lnTo>
                  <a:lnTo>
                    <a:pt x="49" y="511"/>
                  </a:lnTo>
                  <a:lnTo>
                    <a:pt x="49" y="514"/>
                  </a:lnTo>
                  <a:lnTo>
                    <a:pt x="50" y="518"/>
                  </a:lnTo>
                  <a:lnTo>
                    <a:pt x="52" y="519"/>
                  </a:lnTo>
                  <a:lnTo>
                    <a:pt x="54" y="521"/>
                  </a:lnTo>
                  <a:lnTo>
                    <a:pt x="57" y="524"/>
                  </a:lnTo>
                  <a:lnTo>
                    <a:pt x="55" y="524"/>
                  </a:lnTo>
                  <a:lnTo>
                    <a:pt x="55" y="523"/>
                  </a:lnTo>
                  <a:lnTo>
                    <a:pt x="55" y="529"/>
                  </a:lnTo>
                  <a:lnTo>
                    <a:pt x="57" y="536"/>
                  </a:lnTo>
                  <a:lnTo>
                    <a:pt x="59" y="541"/>
                  </a:lnTo>
                  <a:lnTo>
                    <a:pt x="60" y="547"/>
                  </a:lnTo>
                  <a:lnTo>
                    <a:pt x="64" y="552"/>
                  </a:lnTo>
                  <a:lnTo>
                    <a:pt x="67" y="557"/>
                  </a:lnTo>
                  <a:lnTo>
                    <a:pt x="70" y="562"/>
                  </a:lnTo>
                  <a:lnTo>
                    <a:pt x="74" y="569"/>
                  </a:lnTo>
                  <a:lnTo>
                    <a:pt x="72" y="564"/>
                  </a:lnTo>
                  <a:lnTo>
                    <a:pt x="70" y="559"/>
                  </a:lnTo>
                  <a:lnTo>
                    <a:pt x="69" y="554"/>
                  </a:lnTo>
                  <a:lnTo>
                    <a:pt x="69" y="547"/>
                  </a:lnTo>
                  <a:lnTo>
                    <a:pt x="69" y="541"/>
                  </a:lnTo>
                  <a:lnTo>
                    <a:pt x="69" y="536"/>
                  </a:lnTo>
                  <a:lnTo>
                    <a:pt x="67" y="529"/>
                  </a:lnTo>
                  <a:lnTo>
                    <a:pt x="65" y="524"/>
                  </a:lnTo>
                  <a:lnTo>
                    <a:pt x="65" y="523"/>
                  </a:lnTo>
                  <a:lnTo>
                    <a:pt x="65" y="519"/>
                  </a:lnTo>
                  <a:lnTo>
                    <a:pt x="64" y="516"/>
                  </a:lnTo>
                  <a:lnTo>
                    <a:pt x="64" y="513"/>
                  </a:lnTo>
                  <a:lnTo>
                    <a:pt x="64" y="509"/>
                  </a:lnTo>
                  <a:lnTo>
                    <a:pt x="64" y="506"/>
                  </a:lnTo>
                  <a:lnTo>
                    <a:pt x="64" y="503"/>
                  </a:lnTo>
                  <a:lnTo>
                    <a:pt x="64" y="501"/>
                  </a:lnTo>
                  <a:lnTo>
                    <a:pt x="62" y="498"/>
                  </a:lnTo>
                  <a:lnTo>
                    <a:pt x="62" y="496"/>
                  </a:lnTo>
                  <a:lnTo>
                    <a:pt x="60" y="494"/>
                  </a:lnTo>
                  <a:lnTo>
                    <a:pt x="60" y="493"/>
                  </a:lnTo>
                  <a:lnTo>
                    <a:pt x="59" y="491"/>
                  </a:lnTo>
                  <a:lnTo>
                    <a:pt x="57" y="489"/>
                  </a:lnTo>
                  <a:lnTo>
                    <a:pt x="55" y="488"/>
                  </a:lnTo>
                  <a:lnTo>
                    <a:pt x="54" y="486"/>
                  </a:lnTo>
                  <a:lnTo>
                    <a:pt x="52" y="483"/>
                  </a:lnTo>
                  <a:lnTo>
                    <a:pt x="50" y="478"/>
                  </a:lnTo>
                  <a:lnTo>
                    <a:pt x="50" y="474"/>
                  </a:lnTo>
                  <a:lnTo>
                    <a:pt x="49" y="469"/>
                  </a:lnTo>
                  <a:lnTo>
                    <a:pt x="47" y="466"/>
                  </a:lnTo>
                  <a:lnTo>
                    <a:pt x="45" y="461"/>
                  </a:lnTo>
                  <a:lnTo>
                    <a:pt x="44" y="456"/>
                  </a:lnTo>
                  <a:lnTo>
                    <a:pt x="42" y="453"/>
                  </a:lnTo>
                  <a:lnTo>
                    <a:pt x="42" y="451"/>
                  </a:lnTo>
                  <a:lnTo>
                    <a:pt x="40" y="450"/>
                  </a:lnTo>
                  <a:lnTo>
                    <a:pt x="40" y="448"/>
                  </a:lnTo>
                  <a:lnTo>
                    <a:pt x="40" y="446"/>
                  </a:lnTo>
                  <a:lnTo>
                    <a:pt x="40" y="445"/>
                  </a:lnTo>
                  <a:lnTo>
                    <a:pt x="40" y="443"/>
                  </a:lnTo>
                  <a:lnTo>
                    <a:pt x="39" y="443"/>
                  </a:lnTo>
                  <a:lnTo>
                    <a:pt x="39" y="441"/>
                  </a:lnTo>
                  <a:lnTo>
                    <a:pt x="37" y="435"/>
                  </a:lnTo>
                  <a:lnTo>
                    <a:pt x="35" y="430"/>
                  </a:lnTo>
                  <a:lnTo>
                    <a:pt x="35" y="423"/>
                  </a:lnTo>
                  <a:lnTo>
                    <a:pt x="34" y="418"/>
                  </a:lnTo>
                  <a:lnTo>
                    <a:pt x="34" y="411"/>
                  </a:lnTo>
                  <a:lnTo>
                    <a:pt x="32" y="407"/>
                  </a:lnTo>
                  <a:lnTo>
                    <a:pt x="30" y="402"/>
                  </a:lnTo>
                  <a:lnTo>
                    <a:pt x="29" y="395"/>
                  </a:lnTo>
                  <a:lnTo>
                    <a:pt x="22" y="372"/>
                  </a:lnTo>
                  <a:lnTo>
                    <a:pt x="17" y="347"/>
                  </a:lnTo>
                  <a:lnTo>
                    <a:pt x="12" y="324"/>
                  </a:lnTo>
                  <a:lnTo>
                    <a:pt x="9" y="299"/>
                  </a:lnTo>
                  <a:lnTo>
                    <a:pt x="7" y="274"/>
                  </a:lnTo>
                  <a:lnTo>
                    <a:pt x="7" y="249"/>
                  </a:lnTo>
                  <a:lnTo>
                    <a:pt x="7" y="224"/>
                  </a:lnTo>
                  <a:lnTo>
                    <a:pt x="9" y="201"/>
                  </a:lnTo>
                  <a:lnTo>
                    <a:pt x="9" y="186"/>
                  </a:lnTo>
                  <a:lnTo>
                    <a:pt x="10" y="173"/>
                  </a:lnTo>
                  <a:lnTo>
                    <a:pt x="12" y="158"/>
                  </a:lnTo>
                  <a:lnTo>
                    <a:pt x="12" y="145"/>
                  </a:lnTo>
                  <a:lnTo>
                    <a:pt x="14" y="130"/>
                  </a:lnTo>
                  <a:lnTo>
                    <a:pt x="15" y="116"/>
                  </a:lnTo>
                  <a:lnTo>
                    <a:pt x="15" y="102"/>
                  </a:lnTo>
                  <a:lnTo>
                    <a:pt x="17" y="88"/>
                  </a:lnTo>
                  <a:lnTo>
                    <a:pt x="19" y="82"/>
                  </a:lnTo>
                  <a:lnTo>
                    <a:pt x="19" y="75"/>
                  </a:lnTo>
                  <a:lnTo>
                    <a:pt x="20" y="68"/>
                  </a:lnTo>
                  <a:lnTo>
                    <a:pt x="20" y="60"/>
                  </a:lnTo>
                  <a:lnTo>
                    <a:pt x="22" y="54"/>
                  </a:lnTo>
                  <a:lnTo>
                    <a:pt x="22" y="47"/>
                  </a:lnTo>
                  <a:lnTo>
                    <a:pt x="22" y="40"/>
                  </a:lnTo>
                  <a:lnTo>
                    <a:pt x="22" y="32"/>
                  </a:lnTo>
                  <a:lnTo>
                    <a:pt x="20" y="32"/>
                  </a:lnTo>
                  <a:lnTo>
                    <a:pt x="20" y="30"/>
                  </a:lnTo>
                  <a:lnTo>
                    <a:pt x="19" y="29"/>
                  </a:lnTo>
                  <a:lnTo>
                    <a:pt x="19" y="27"/>
                  </a:lnTo>
                  <a:lnTo>
                    <a:pt x="19" y="25"/>
                  </a:lnTo>
                  <a:lnTo>
                    <a:pt x="19" y="24"/>
                  </a:lnTo>
                  <a:lnTo>
                    <a:pt x="17" y="20"/>
                  </a:lnTo>
                  <a:lnTo>
                    <a:pt x="17" y="19"/>
                  </a:lnTo>
                  <a:lnTo>
                    <a:pt x="17" y="17"/>
                  </a:lnTo>
                  <a:lnTo>
                    <a:pt x="15" y="14"/>
                  </a:lnTo>
                  <a:lnTo>
                    <a:pt x="14" y="12"/>
                  </a:lnTo>
                  <a:lnTo>
                    <a:pt x="0" y="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39" name="Freeform 726"/>
            <p:cNvSpPr>
              <a:spLocks/>
            </p:cNvSpPr>
            <p:nvPr/>
          </p:nvSpPr>
          <p:spPr bwMode="auto">
            <a:xfrm>
              <a:off x="2054" y="3427"/>
              <a:ext cx="42" cy="37"/>
            </a:xfrm>
            <a:custGeom>
              <a:avLst/>
              <a:gdLst>
                <a:gd name="T0" fmla="*/ 9 w 42"/>
                <a:gd name="T1" fmla="*/ 0 h 37"/>
                <a:gd name="T2" fmla="*/ 12 w 42"/>
                <a:gd name="T3" fmla="*/ 2 h 37"/>
                <a:gd name="T4" fmla="*/ 17 w 42"/>
                <a:gd name="T5" fmla="*/ 4 h 37"/>
                <a:gd name="T6" fmla="*/ 20 w 42"/>
                <a:gd name="T7" fmla="*/ 5 h 37"/>
                <a:gd name="T8" fmla="*/ 25 w 42"/>
                <a:gd name="T9" fmla="*/ 9 h 37"/>
                <a:gd name="T10" fmla="*/ 29 w 42"/>
                <a:gd name="T11" fmla="*/ 10 h 37"/>
                <a:gd name="T12" fmla="*/ 32 w 42"/>
                <a:gd name="T13" fmla="*/ 12 h 37"/>
                <a:gd name="T14" fmla="*/ 35 w 42"/>
                <a:gd name="T15" fmla="*/ 15 h 37"/>
                <a:gd name="T16" fmla="*/ 39 w 42"/>
                <a:gd name="T17" fmla="*/ 17 h 37"/>
                <a:gd name="T18" fmla="*/ 40 w 42"/>
                <a:gd name="T19" fmla="*/ 19 h 37"/>
                <a:gd name="T20" fmla="*/ 42 w 42"/>
                <a:gd name="T21" fmla="*/ 22 h 37"/>
                <a:gd name="T22" fmla="*/ 42 w 42"/>
                <a:gd name="T23" fmla="*/ 24 h 37"/>
                <a:gd name="T24" fmla="*/ 42 w 42"/>
                <a:gd name="T25" fmla="*/ 27 h 37"/>
                <a:gd name="T26" fmla="*/ 40 w 42"/>
                <a:gd name="T27" fmla="*/ 30 h 37"/>
                <a:gd name="T28" fmla="*/ 39 w 42"/>
                <a:gd name="T29" fmla="*/ 32 h 37"/>
                <a:gd name="T30" fmla="*/ 37 w 42"/>
                <a:gd name="T31" fmla="*/ 35 h 37"/>
                <a:gd name="T32" fmla="*/ 35 w 42"/>
                <a:gd name="T33" fmla="*/ 37 h 37"/>
                <a:gd name="T34" fmla="*/ 32 w 42"/>
                <a:gd name="T35" fmla="*/ 37 h 37"/>
                <a:gd name="T36" fmla="*/ 29 w 42"/>
                <a:gd name="T37" fmla="*/ 37 h 37"/>
                <a:gd name="T38" fmla="*/ 25 w 42"/>
                <a:gd name="T39" fmla="*/ 37 h 37"/>
                <a:gd name="T40" fmla="*/ 22 w 42"/>
                <a:gd name="T41" fmla="*/ 35 h 37"/>
                <a:gd name="T42" fmla="*/ 19 w 42"/>
                <a:gd name="T43" fmla="*/ 32 h 37"/>
                <a:gd name="T44" fmla="*/ 15 w 42"/>
                <a:gd name="T45" fmla="*/ 30 h 37"/>
                <a:gd name="T46" fmla="*/ 12 w 42"/>
                <a:gd name="T47" fmla="*/ 29 h 37"/>
                <a:gd name="T48" fmla="*/ 9 w 42"/>
                <a:gd name="T49" fmla="*/ 29 h 37"/>
                <a:gd name="T50" fmla="*/ 9 w 42"/>
                <a:gd name="T51" fmla="*/ 29 h 37"/>
                <a:gd name="T52" fmla="*/ 9 w 42"/>
                <a:gd name="T53" fmla="*/ 29 h 37"/>
                <a:gd name="T54" fmla="*/ 7 w 42"/>
                <a:gd name="T55" fmla="*/ 29 h 37"/>
                <a:gd name="T56" fmla="*/ 7 w 42"/>
                <a:gd name="T57" fmla="*/ 29 h 37"/>
                <a:gd name="T58" fmla="*/ 7 w 42"/>
                <a:gd name="T59" fmla="*/ 29 h 37"/>
                <a:gd name="T60" fmla="*/ 7 w 42"/>
                <a:gd name="T61" fmla="*/ 29 h 37"/>
                <a:gd name="T62" fmla="*/ 5 w 42"/>
                <a:gd name="T63" fmla="*/ 29 h 37"/>
                <a:gd name="T64" fmla="*/ 5 w 42"/>
                <a:gd name="T65" fmla="*/ 29 h 37"/>
                <a:gd name="T66" fmla="*/ 4 w 42"/>
                <a:gd name="T67" fmla="*/ 25 h 37"/>
                <a:gd name="T68" fmla="*/ 2 w 42"/>
                <a:gd name="T69" fmla="*/ 24 h 37"/>
                <a:gd name="T70" fmla="*/ 2 w 42"/>
                <a:gd name="T71" fmla="*/ 20 h 37"/>
                <a:gd name="T72" fmla="*/ 0 w 42"/>
                <a:gd name="T73" fmla="*/ 17 h 37"/>
                <a:gd name="T74" fmla="*/ 2 w 42"/>
                <a:gd name="T75" fmla="*/ 14 h 37"/>
                <a:gd name="T76" fmla="*/ 2 w 42"/>
                <a:gd name="T77" fmla="*/ 10 h 37"/>
                <a:gd name="T78" fmla="*/ 2 w 42"/>
                <a:gd name="T79" fmla="*/ 9 h 37"/>
                <a:gd name="T80" fmla="*/ 4 w 42"/>
                <a:gd name="T81" fmla="*/ 5 h 37"/>
                <a:gd name="T82" fmla="*/ 9 w 42"/>
                <a:gd name="T83" fmla="*/ 0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37"/>
                <a:gd name="T128" fmla="*/ 42 w 42"/>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37">
                  <a:moveTo>
                    <a:pt x="9" y="0"/>
                  </a:moveTo>
                  <a:lnTo>
                    <a:pt x="12" y="2"/>
                  </a:lnTo>
                  <a:lnTo>
                    <a:pt x="17" y="4"/>
                  </a:lnTo>
                  <a:lnTo>
                    <a:pt x="20" y="5"/>
                  </a:lnTo>
                  <a:lnTo>
                    <a:pt x="25" y="9"/>
                  </a:lnTo>
                  <a:lnTo>
                    <a:pt x="29" y="10"/>
                  </a:lnTo>
                  <a:lnTo>
                    <a:pt x="32" y="12"/>
                  </a:lnTo>
                  <a:lnTo>
                    <a:pt x="35" y="15"/>
                  </a:lnTo>
                  <a:lnTo>
                    <a:pt x="39" y="17"/>
                  </a:lnTo>
                  <a:lnTo>
                    <a:pt x="40" y="19"/>
                  </a:lnTo>
                  <a:lnTo>
                    <a:pt x="42" y="22"/>
                  </a:lnTo>
                  <a:lnTo>
                    <a:pt x="42" y="24"/>
                  </a:lnTo>
                  <a:lnTo>
                    <a:pt x="42" y="27"/>
                  </a:lnTo>
                  <a:lnTo>
                    <a:pt x="40" y="30"/>
                  </a:lnTo>
                  <a:lnTo>
                    <a:pt x="39" y="32"/>
                  </a:lnTo>
                  <a:lnTo>
                    <a:pt x="37" y="35"/>
                  </a:lnTo>
                  <a:lnTo>
                    <a:pt x="35" y="37"/>
                  </a:lnTo>
                  <a:lnTo>
                    <a:pt x="32" y="37"/>
                  </a:lnTo>
                  <a:lnTo>
                    <a:pt x="29" y="37"/>
                  </a:lnTo>
                  <a:lnTo>
                    <a:pt x="25" y="37"/>
                  </a:lnTo>
                  <a:lnTo>
                    <a:pt x="22" y="35"/>
                  </a:lnTo>
                  <a:lnTo>
                    <a:pt x="19" y="32"/>
                  </a:lnTo>
                  <a:lnTo>
                    <a:pt x="15" y="30"/>
                  </a:lnTo>
                  <a:lnTo>
                    <a:pt x="12" y="29"/>
                  </a:lnTo>
                  <a:lnTo>
                    <a:pt x="9" y="29"/>
                  </a:lnTo>
                  <a:lnTo>
                    <a:pt x="7" y="29"/>
                  </a:lnTo>
                  <a:lnTo>
                    <a:pt x="5" y="29"/>
                  </a:lnTo>
                  <a:lnTo>
                    <a:pt x="4" y="25"/>
                  </a:lnTo>
                  <a:lnTo>
                    <a:pt x="2" y="24"/>
                  </a:lnTo>
                  <a:lnTo>
                    <a:pt x="2" y="20"/>
                  </a:lnTo>
                  <a:lnTo>
                    <a:pt x="0" y="17"/>
                  </a:lnTo>
                  <a:lnTo>
                    <a:pt x="2" y="14"/>
                  </a:lnTo>
                  <a:lnTo>
                    <a:pt x="2" y="10"/>
                  </a:lnTo>
                  <a:lnTo>
                    <a:pt x="2" y="9"/>
                  </a:lnTo>
                  <a:lnTo>
                    <a:pt x="4" y="5"/>
                  </a:lnTo>
                  <a:lnTo>
                    <a:pt x="9"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0" name="Freeform 727"/>
            <p:cNvSpPr>
              <a:spLocks/>
            </p:cNvSpPr>
            <p:nvPr/>
          </p:nvSpPr>
          <p:spPr bwMode="auto">
            <a:xfrm>
              <a:off x="2054" y="3427"/>
              <a:ext cx="42" cy="37"/>
            </a:xfrm>
            <a:custGeom>
              <a:avLst/>
              <a:gdLst>
                <a:gd name="T0" fmla="*/ 9 w 42"/>
                <a:gd name="T1" fmla="*/ 0 h 37"/>
                <a:gd name="T2" fmla="*/ 12 w 42"/>
                <a:gd name="T3" fmla="*/ 2 h 37"/>
                <a:gd name="T4" fmla="*/ 17 w 42"/>
                <a:gd name="T5" fmla="*/ 4 h 37"/>
                <a:gd name="T6" fmla="*/ 20 w 42"/>
                <a:gd name="T7" fmla="*/ 5 h 37"/>
                <a:gd name="T8" fmla="*/ 25 w 42"/>
                <a:gd name="T9" fmla="*/ 9 h 37"/>
                <a:gd name="T10" fmla="*/ 29 w 42"/>
                <a:gd name="T11" fmla="*/ 10 h 37"/>
                <a:gd name="T12" fmla="*/ 32 w 42"/>
                <a:gd name="T13" fmla="*/ 12 h 37"/>
                <a:gd name="T14" fmla="*/ 35 w 42"/>
                <a:gd name="T15" fmla="*/ 15 h 37"/>
                <a:gd name="T16" fmla="*/ 39 w 42"/>
                <a:gd name="T17" fmla="*/ 17 h 37"/>
                <a:gd name="T18" fmla="*/ 40 w 42"/>
                <a:gd name="T19" fmla="*/ 19 h 37"/>
                <a:gd name="T20" fmla="*/ 42 w 42"/>
                <a:gd name="T21" fmla="*/ 22 h 37"/>
                <a:gd name="T22" fmla="*/ 42 w 42"/>
                <a:gd name="T23" fmla="*/ 24 h 37"/>
                <a:gd name="T24" fmla="*/ 42 w 42"/>
                <a:gd name="T25" fmla="*/ 27 h 37"/>
                <a:gd name="T26" fmla="*/ 40 w 42"/>
                <a:gd name="T27" fmla="*/ 30 h 37"/>
                <a:gd name="T28" fmla="*/ 39 w 42"/>
                <a:gd name="T29" fmla="*/ 32 h 37"/>
                <a:gd name="T30" fmla="*/ 37 w 42"/>
                <a:gd name="T31" fmla="*/ 35 h 37"/>
                <a:gd name="T32" fmla="*/ 35 w 42"/>
                <a:gd name="T33" fmla="*/ 37 h 37"/>
                <a:gd name="T34" fmla="*/ 32 w 42"/>
                <a:gd name="T35" fmla="*/ 37 h 37"/>
                <a:gd name="T36" fmla="*/ 29 w 42"/>
                <a:gd name="T37" fmla="*/ 37 h 37"/>
                <a:gd name="T38" fmla="*/ 25 w 42"/>
                <a:gd name="T39" fmla="*/ 37 h 37"/>
                <a:gd name="T40" fmla="*/ 22 w 42"/>
                <a:gd name="T41" fmla="*/ 35 h 37"/>
                <a:gd name="T42" fmla="*/ 19 w 42"/>
                <a:gd name="T43" fmla="*/ 32 h 37"/>
                <a:gd name="T44" fmla="*/ 15 w 42"/>
                <a:gd name="T45" fmla="*/ 30 h 37"/>
                <a:gd name="T46" fmla="*/ 12 w 42"/>
                <a:gd name="T47" fmla="*/ 29 h 37"/>
                <a:gd name="T48" fmla="*/ 9 w 42"/>
                <a:gd name="T49" fmla="*/ 29 h 37"/>
                <a:gd name="T50" fmla="*/ 9 w 42"/>
                <a:gd name="T51" fmla="*/ 29 h 37"/>
                <a:gd name="T52" fmla="*/ 9 w 42"/>
                <a:gd name="T53" fmla="*/ 29 h 37"/>
                <a:gd name="T54" fmla="*/ 7 w 42"/>
                <a:gd name="T55" fmla="*/ 29 h 37"/>
                <a:gd name="T56" fmla="*/ 7 w 42"/>
                <a:gd name="T57" fmla="*/ 29 h 37"/>
                <a:gd name="T58" fmla="*/ 7 w 42"/>
                <a:gd name="T59" fmla="*/ 29 h 37"/>
                <a:gd name="T60" fmla="*/ 7 w 42"/>
                <a:gd name="T61" fmla="*/ 29 h 37"/>
                <a:gd name="T62" fmla="*/ 5 w 42"/>
                <a:gd name="T63" fmla="*/ 29 h 37"/>
                <a:gd name="T64" fmla="*/ 5 w 42"/>
                <a:gd name="T65" fmla="*/ 29 h 37"/>
                <a:gd name="T66" fmla="*/ 4 w 42"/>
                <a:gd name="T67" fmla="*/ 25 h 37"/>
                <a:gd name="T68" fmla="*/ 2 w 42"/>
                <a:gd name="T69" fmla="*/ 24 h 37"/>
                <a:gd name="T70" fmla="*/ 2 w 42"/>
                <a:gd name="T71" fmla="*/ 20 h 37"/>
                <a:gd name="T72" fmla="*/ 0 w 42"/>
                <a:gd name="T73" fmla="*/ 17 h 37"/>
                <a:gd name="T74" fmla="*/ 2 w 42"/>
                <a:gd name="T75" fmla="*/ 14 h 37"/>
                <a:gd name="T76" fmla="*/ 2 w 42"/>
                <a:gd name="T77" fmla="*/ 10 h 37"/>
                <a:gd name="T78" fmla="*/ 2 w 42"/>
                <a:gd name="T79" fmla="*/ 9 h 37"/>
                <a:gd name="T80" fmla="*/ 4 w 42"/>
                <a:gd name="T81" fmla="*/ 5 h 37"/>
                <a:gd name="T82" fmla="*/ 9 w 42"/>
                <a:gd name="T83" fmla="*/ 0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37"/>
                <a:gd name="T128" fmla="*/ 42 w 42"/>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37">
                  <a:moveTo>
                    <a:pt x="9" y="0"/>
                  </a:moveTo>
                  <a:lnTo>
                    <a:pt x="12" y="2"/>
                  </a:lnTo>
                  <a:lnTo>
                    <a:pt x="17" y="4"/>
                  </a:lnTo>
                  <a:lnTo>
                    <a:pt x="20" y="5"/>
                  </a:lnTo>
                  <a:lnTo>
                    <a:pt x="25" y="9"/>
                  </a:lnTo>
                  <a:lnTo>
                    <a:pt x="29" y="10"/>
                  </a:lnTo>
                  <a:lnTo>
                    <a:pt x="32" y="12"/>
                  </a:lnTo>
                  <a:lnTo>
                    <a:pt x="35" y="15"/>
                  </a:lnTo>
                  <a:lnTo>
                    <a:pt x="39" y="17"/>
                  </a:lnTo>
                  <a:lnTo>
                    <a:pt x="40" y="19"/>
                  </a:lnTo>
                  <a:lnTo>
                    <a:pt x="42" y="22"/>
                  </a:lnTo>
                  <a:lnTo>
                    <a:pt x="42" y="24"/>
                  </a:lnTo>
                  <a:lnTo>
                    <a:pt x="42" y="27"/>
                  </a:lnTo>
                  <a:lnTo>
                    <a:pt x="40" y="30"/>
                  </a:lnTo>
                  <a:lnTo>
                    <a:pt x="39" y="32"/>
                  </a:lnTo>
                  <a:lnTo>
                    <a:pt x="37" y="35"/>
                  </a:lnTo>
                  <a:lnTo>
                    <a:pt x="35" y="37"/>
                  </a:lnTo>
                  <a:lnTo>
                    <a:pt x="32" y="37"/>
                  </a:lnTo>
                  <a:lnTo>
                    <a:pt x="29" y="37"/>
                  </a:lnTo>
                  <a:lnTo>
                    <a:pt x="25" y="37"/>
                  </a:lnTo>
                  <a:lnTo>
                    <a:pt x="22" y="35"/>
                  </a:lnTo>
                  <a:lnTo>
                    <a:pt x="19" y="32"/>
                  </a:lnTo>
                  <a:lnTo>
                    <a:pt x="15" y="30"/>
                  </a:lnTo>
                  <a:lnTo>
                    <a:pt x="12" y="29"/>
                  </a:lnTo>
                  <a:lnTo>
                    <a:pt x="9" y="29"/>
                  </a:lnTo>
                  <a:lnTo>
                    <a:pt x="7" y="29"/>
                  </a:lnTo>
                  <a:lnTo>
                    <a:pt x="5" y="29"/>
                  </a:lnTo>
                  <a:lnTo>
                    <a:pt x="4" y="25"/>
                  </a:lnTo>
                  <a:lnTo>
                    <a:pt x="2" y="24"/>
                  </a:lnTo>
                  <a:lnTo>
                    <a:pt x="2" y="20"/>
                  </a:lnTo>
                  <a:lnTo>
                    <a:pt x="0" y="17"/>
                  </a:lnTo>
                  <a:lnTo>
                    <a:pt x="2" y="14"/>
                  </a:lnTo>
                  <a:lnTo>
                    <a:pt x="2" y="10"/>
                  </a:lnTo>
                  <a:lnTo>
                    <a:pt x="2" y="9"/>
                  </a:lnTo>
                  <a:lnTo>
                    <a:pt x="4" y="5"/>
                  </a:lnTo>
                  <a:lnTo>
                    <a:pt x="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1" name="Freeform 728"/>
            <p:cNvSpPr>
              <a:spLocks/>
            </p:cNvSpPr>
            <p:nvPr/>
          </p:nvSpPr>
          <p:spPr bwMode="auto">
            <a:xfrm>
              <a:off x="2079" y="3444"/>
              <a:ext cx="12" cy="18"/>
            </a:xfrm>
            <a:custGeom>
              <a:avLst/>
              <a:gdLst>
                <a:gd name="T0" fmla="*/ 12 w 12"/>
                <a:gd name="T1" fmla="*/ 0 h 18"/>
                <a:gd name="T2" fmla="*/ 10 w 12"/>
                <a:gd name="T3" fmla="*/ 0 h 18"/>
                <a:gd name="T4" fmla="*/ 9 w 12"/>
                <a:gd name="T5" fmla="*/ 0 h 18"/>
                <a:gd name="T6" fmla="*/ 7 w 12"/>
                <a:gd name="T7" fmla="*/ 0 h 18"/>
                <a:gd name="T8" fmla="*/ 5 w 12"/>
                <a:gd name="T9" fmla="*/ 2 h 18"/>
                <a:gd name="T10" fmla="*/ 4 w 12"/>
                <a:gd name="T11" fmla="*/ 2 h 18"/>
                <a:gd name="T12" fmla="*/ 2 w 12"/>
                <a:gd name="T13" fmla="*/ 3 h 18"/>
                <a:gd name="T14" fmla="*/ 2 w 12"/>
                <a:gd name="T15" fmla="*/ 3 h 18"/>
                <a:gd name="T16" fmla="*/ 0 w 12"/>
                <a:gd name="T17" fmla="*/ 5 h 18"/>
                <a:gd name="T18" fmla="*/ 0 w 12"/>
                <a:gd name="T19" fmla="*/ 8 h 18"/>
                <a:gd name="T20" fmla="*/ 0 w 12"/>
                <a:gd name="T21" fmla="*/ 10 h 18"/>
                <a:gd name="T22" fmla="*/ 0 w 12"/>
                <a:gd name="T23" fmla="*/ 13 h 18"/>
                <a:gd name="T24" fmla="*/ 0 w 12"/>
                <a:gd name="T25" fmla="*/ 15 h 18"/>
                <a:gd name="T26" fmla="*/ 0 w 12"/>
                <a:gd name="T27" fmla="*/ 16 h 18"/>
                <a:gd name="T28" fmla="*/ 2 w 12"/>
                <a:gd name="T29" fmla="*/ 16 h 18"/>
                <a:gd name="T30" fmla="*/ 4 w 12"/>
                <a:gd name="T31" fmla="*/ 18 h 18"/>
                <a:gd name="T32" fmla="*/ 5 w 12"/>
                <a:gd name="T33" fmla="*/ 18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8"/>
                <a:gd name="T53" fmla="*/ 12 w 1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8">
                  <a:moveTo>
                    <a:pt x="12" y="0"/>
                  </a:moveTo>
                  <a:lnTo>
                    <a:pt x="10" y="0"/>
                  </a:lnTo>
                  <a:lnTo>
                    <a:pt x="9" y="0"/>
                  </a:lnTo>
                  <a:lnTo>
                    <a:pt x="7" y="0"/>
                  </a:lnTo>
                  <a:lnTo>
                    <a:pt x="5" y="2"/>
                  </a:lnTo>
                  <a:lnTo>
                    <a:pt x="4" y="2"/>
                  </a:lnTo>
                  <a:lnTo>
                    <a:pt x="2" y="3"/>
                  </a:lnTo>
                  <a:lnTo>
                    <a:pt x="0" y="5"/>
                  </a:lnTo>
                  <a:lnTo>
                    <a:pt x="0" y="8"/>
                  </a:lnTo>
                  <a:lnTo>
                    <a:pt x="0" y="10"/>
                  </a:lnTo>
                  <a:lnTo>
                    <a:pt x="0" y="13"/>
                  </a:lnTo>
                  <a:lnTo>
                    <a:pt x="0" y="15"/>
                  </a:lnTo>
                  <a:lnTo>
                    <a:pt x="0" y="16"/>
                  </a:lnTo>
                  <a:lnTo>
                    <a:pt x="2" y="16"/>
                  </a:lnTo>
                  <a:lnTo>
                    <a:pt x="4" y="18"/>
                  </a:lnTo>
                  <a:lnTo>
                    <a:pt x="5" y="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2" name="Freeform 729"/>
            <p:cNvSpPr>
              <a:spLocks/>
            </p:cNvSpPr>
            <p:nvPr/>
          </p:nvSpPr>
          <p:spPr bwMode="auto">
            <a:xfrm>
              <a:off x="2041" y="3422"/>
              <a:ext cx="18" cy="5"/>
            </a:xfrm>
            <a:custGeom>
              <a:avLst/>
              <a:gdLst>
                <a:gd name="T0" fmla="*/ 0 w 18"/>
                <a:gd name="T1" fmla="*/ 2 h 5"/>
                <a:gd name="T2" fmla="*/ 0 w 18"/>
                <a:gd name="T3" fmla="*/ 2 h 5"/>
                <a:gd name="T4" fmla="*/ 2 w 18"/>
                <a:gd name="T5" fmla="*/ 0 h 5"/>
                <a:gd name="T6" fmla="*/ 3 w 18"/>
                <a:gd name="T7" fmla="*/ 0 h 5"/>
                <a:gd name="T8" fmla="*/ 5 w 18"/>
                <a:gd name="T9" fmla="*/ 0 h 5"/>
                <a:gd name="T10" fmla="*/ 8 w 18"/>
                <a:gd name="T11" fmla="*/ 2 h 5"/>
                <a:gd name="T12" fmla="*/ 12 w 18"/>
                <a:gd name="T13" fmla="*/ 2 h 5"/>
                <a:gd name="T14" fmla="*/ 15 w 18"/>
                <a:gd name="T15" fmla="*/ 4 h 5"/>
                <a:gd name="T16" fmla="*/ 18 w 18"/>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5"/>
                <a:gd name="T29" fmla="*/ 18 w 1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5">
                  <a:moveTo>
                    <a:pt x="0" y="2"/>
                  </a:moveTo>
                  <a:lnTo>
                    <a:pt x="0" y="2"/>
                  </a:lnTo>
                  <a:lnTo>
                    <a:pt x="2" y="0"/>
                  </a:lnTo>
                  <a:lnTo>
                    <a:pt x="3" y="0"/>
                  </a:lnTo>
                  <a:lnTo>
                    <a:pt x="5" y="0"/>
                  </a:lnTo>
                  <a:lnTo>
                    <a:pt x="8" y="2"/>
                  </a:lnTo>
                  <a:lnTo>
                    <a:pt x="12" y="2"/>
                  </a:lnTo>
                  <a:lnTo>
                    <a:pt x="15" y="4"/>
                  </a:lnTo>
                  <a:lnTo>
                    <a:pt x="18" y="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3" name="Freeform 730"/>
            <p:cNvSpPr>
              <a:spLocks/>
            </p:cNvSpPr>
            <p:nvPr/>
          </p:nvSpPr>
          <p:spPr bwMode="auto">
            <a:xfrm>
              <a:off x="2043" y="3452"/>
              <a:ext cx="18" cy="4"/>
            </a:xfrm>
            <a:custGeom>
              <a:avLst/>
              <a:gdLst>
                <a:gd name="T0" fmla="*/ 18 w 18"/>
                <a:gd name="T1" fmla="*/ 4 h 4"/>
                <a:gd name="T2" fmla="*/ 16 w 18"/>
                <a:gd name="T3" fmla="*/ 4 h 4"/>
                <a:gd name="T4" fmla="*/ 13 w 18"/>
                <a:gd name="T5" fmla="*/ 2 h 4"/>
                <a:gd name="T6" fmla="*/ 11 w 18"/>
                <a:gd name="T7" fmla="*/ 2 h 4"/>
                <a:gd name="T8" fmla="*/ 10 w 18"/>
                <a:gd name="T9" fmla="*/ 2 h 4"/>
                <a:gd name="T10" fmla="*/ 6 w 18"/>
                <a:gd name="T11" fmla="*/ 0 h 4"/>
                <a:gd name="T12" fmla="*/ 5 w 18"/>
                <a:gd name="T13" fmla="*/ 0 h 4"/>
                <a:gd name="T14" fmla="*/ 3 w 18"/>
                <a:gd name="T15" fmla="*/ 0 h 4"/>
                <a:gd name="T16" fmla="*/ 0 w 18"/>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
                <a:gd name="T29" fmla="*/ 18 w 1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
                  <a:moveTo>
                    <a:pt x="18" y="4"/>
                  </a:moveTo>
                  <a:lnTo>
                    <a:pt x="16" y="4"/>
                  </a:lnTo>
                  <a:lnTo>
                    <a:pt x="13" y="2"/>
                  </a:lnTo>
                  <a:lnTo>
                    <a:pt x="11" y="2"/>
                  </a:lnTo>
                  <a:lnTo>
                    <a:pt x="10" y="2"/>
                  </a:lnTo>
                  <a:lnTo>
                    <a:pt x="6" y="0"/>
                  </a:lnTo>
                  <a:lnTo>
                    <a:pt x="5" y="0"/>
                  </a:lnTo>
                  <a:lnTo>
                    <a:pt x="3" y="0"/>
                  </a:lnTo>
                  <a:lnTo>
                    <a:pt x="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4" name="Freeform 731"/>
            <p:cNvSpPr>
              <a:spLocks/>
            </p:cNvSpPr>
            <p:nvPr/>
          </p:nvSpPr>
          <p:spPr bwMode="auto">
            <a:xfrm>
              <a:off x="1421" y="3010"/>
              <a:ext cx="20" cy="11"/>
            </a:xfrm>
            <a:custGeom>
              <a:avLst/>
              <a:gdLst>
                <a:gd name="T0" fmla="*/ 0 w 20"/>
                <a:gd name="T1" fmla="*/ 0 h 11"/>
                <a:gd name="T2" fmla="*/ 4 w 20"/>
                <a:gd name="T3" fmla="*/ 1 h 11"/>
                <a:gd name="T4" fmla="*/ 5 w 20"/>
                <a:gd name="T5" fmla="*/ 1 h 11"/>
                <a:gd name="T6" fmla="*/ 9 w 20"/>
                <a:gd name="T7" fmla="*/ 3 h 11"/>
                <a:gd name="T8" fmla="*/ 10 w 20"/>
                <a:gd name="T9" fmla="*/ 5 h 11"/>
                <a:gd name="T10" fmla="*/ 14 w 20"/>
                <a:gd name="T11" fmla="*/ 6 h 11"/>
                <a:gd name="T12" fmla="*/ 15 w 20"/>
                <a:gd name="T13" fmla="*/ 8 h 11"/>
                <a:gd name="T14" fmla="*/ 19 w 20"/>
                <a:gd name="T15" fmla="*/ 10 h 11"/>
                <a:gd name="T16" fmla="*/ 20 w 20"/>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1"/>
                <a:gd name="T29" fmla="*/ 20 w 2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1">
                  <a:moveTo>
                    <a:pt x="0" y="0"/>
                  </a:moveTo>
                  <a:lnTo>
                    <a:pt x="4" y="1"/>
                  </a:lnTo>
                  <a:lnTo>
                    <a:pt x="5" y="1"/>
                  </a:lnTo>
                  <a:lnTo>
                    <a:pt x="9" y="3"/>
                  </a:lnTo>
                  <a:lnTo>
                    <a:pt x="10" y="5"/>
                  </a:lnTo>
                  <a:lnTo>
                    <a:pt x="14" y="6"/>
                  </a:lnTo>
                  <a:lnTo>
                    <a:pt x="15" y="8"/>
                  </a:lnTo>
                  <a:lnTo>
                    <a:pt x="19" y="10"/>
                  </a:lnTo>
                  <a:lnTo>
                    <a:pt x="20" y="1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5" name="Freeform 732"/>
            <p:cNvSpPr>
              <a:spLocks/>
            </p:cNvSpPr>
            <p:nvPr/>
          </p:nvSpPr>
          <p:spPr bwMode="auto">
            <a:xfrm>
              <a:off x="1430" y="3006"/>
              <a:ext cx="15" cy="5"/>
            </a:xfrm>
            <a:custGeom>
              <a:avLst/>
              <a:gdLst>
                <a:gd name="T0" fmla="*/ 0 w 15"/>
                <a:gd name="T1" fmla="*/ 0 h 5"/>
                <a:gd name="T2" fmla="*/ 1 w 15"/>
                <a:gd name="T3" fmla="*/ 0 h 5"/>
                <a:gd name="T4" fmla="*/ 3 w 15"/>
                <a:gd name="T5" fmla="*/ 2 h 5"/>
                <a:gd name="T6" fmla="*/ 5 w 15"/>
                <a:gd name="T7" fmla="*/ 2 h 5"/>
                <a:gd name="T8" fmla="*/ 8 w 15"/>
                <a:gd name="T9" fmla="*/ 2 h 5"/>
                <a:gd name="T10" fmla="*/ 10 w 15"/>
                <a:gd name="T11" fmla="*/ 4 h 5"/>
                <a:gd name="T12" fmla="*/ 11 w 15"/>
                <a:gd name="T13" fmla="*/ 4 h 5"/>
                <a:gd name="T14" fmla="*/ 13 w 15"/>
                <a:gd name="T15" fmla="*/ 5 h 5"/>
                <a:gd name="T16" fmla="*/ 15 w 15"/>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0" y="0"/>
                  </a:moveTo>
                  <a:lnTo>
                    <a:pt x="1" y="0"/>
                  </a:lnTo>
                  <a:lnTo>
                    <a:pt x="3" y="2"/>
                  </a:lnTo>
                  <a:lnTo>
                    <a:pt x="5" y="2"/>
                  </a:lnTo>
                  <a:lnTo>
                    <a:pt x="8" y="2"/>
                  </a:lnTo>
                  <a:lnTo>
                    <a:pt x="10" y="4"/>
                  </a:lnTo>
                  <a:lnTo>
                    <a:pt x="11" y="4"/>
                  </a:lnTo>
                  <a:lnTo>
                    <a:pt x="13" y="5"/>
                  </a:lnTo>
                  <a:lnTo>
                    <a:pt x="15" y="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6" name="Freeform 733"/>
            <p:cNvSpPr>
              <a:spLocks/>
            </p:cNvSpPr>
            <p:nvPr/>
          </p:nvSpPr>
          <p:spPr bwMode="auto">
            <a:xfrm>
              <a:off x="1616" y="2912"/>
              <a:ext cx="5" cy="3"/>
            </a:xfrm>
            <a:custGeom>
              <a:avLst/>
              <a:gdLst>
                <a:gd name="T0" fmla="*/ 0 w 5"/>
                <a:gd name="T1" fmla="*/ 0 h 3"/>
                <a:gd name="T2" fmla="*/ 0 w 5"/>
                <a:gd name="T3" fmla="*/ 0 h 3"/>
                <a:gd name="T4" fmla="*/ 1 w 5"/>
                <a:gd name="T5" fmla="*/ 0 h 3"/>
                <a:gd name="T6" fmla="*/ 1 w 5"/>
                <a:gd name="T7" fmla="*/ 0 h 3"/>
                <a:gd name="T8" fmla="*/ 3 w 5"/>
                <a:gd name="T9" fmla="*/ 0 h 3"/>
                <a:gd name="T10" fmla="*/ 3 w 5"/>
                <a:gd name="T11" fmla="*/ 0 h 3"/>
                <a:gd name="T12" fmla="*/ 3 w 5"/>
                <a:gd name="T13" fmla="*/ 2 h 3"/>
                <a:gd name="T14" fmla="*/ 5 w 5"/>
                <a:gd name="T15" fmla="*/ 2 h 3"/>
                <a:gd name="T16" fmla="*/ 5 w 5"/>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
                <a:gd name="T29" fmla="*/ 5 w 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
                  <a:moveTo>
                    <a:pt x="0" y="0"/>
                  </a:moveTo>
                  <a:lnTo>
                    <a:pt x="0" y="0"/>
                  </a:lnTo>
                  <a:lnTo>
                    <a:pt x="1" y="0"/>
                  </a:lnTo>
                  <a:lnTo>
                    <a:pt x="3" y="0"/>
                  </a:lnTo>
                  <a:lnTo>
                    <a:pt x="3" y="2"/>
                  </a:lnTo>
                  <a:lnTo>
                    <a:pt x="5" y="2"/>
                  </a:lnTo>
                  <a:lnTo>
                    <a:pt x="5" y="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7" name="Freeform 734"/>
            <p:cNvSpPr>
              <a:spLocks/>
            </p:cNvSpPr>
            <p:nvPr/>
          </p:nvSpPr>
          <p:spPr bwMode="auto">
            <a:xfrm>
              <a:off x="1780" y="2880"/>
              <a:ext cx="3" cy="17"/>
            </a:xfrm>
            <a:custGeom>
              <a:avLst/>
              <a:gdLst>
                <a:gd name="T0" fmla="*/ 0 w 3"/>
                <a:gd name="T1" fmla="*/ 0 h 17"/>
                <a:gd name="T2" fmla="*/ 2 w 3"/>
                <a:gd name="T3" fmla="*/ 2 h 17"/>
                <a:gd name="T4" fmla="*/ 2 w 3"/>
                <a:gd name="T5" fmla="*/ 4 h 17"/>
                <a:gd name="T6" fmla="*/ 3 w 3"/>
                <a:gd name="T7" fmla="*/ 5 h 17"/>
                <a:gd name="T8" fmla="*/ 3 w 3"/>
                <a:gd name="T9" fmla="*/ 9 h 17"/>
                <a:gd name="T10" fmla="*/ 3 w 3"/>
                <a:gd name="T11" fmla="*/ 10 h 17"/>
                <a:gd name="T12" fmla="*/ 3 w 3"/>
                <a:gd name="T13" fmla="*/ 12 h 17"/>
                <a:gd name="T14" fmla="*/ 2 w 3"/>
                <a:gd name="T15" fmla="*/ 14 h 17"/>
                <a:gd name="T16" fmla="*/ 3 w 3"/>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7"/>
                <a:gd name="T29" fmla="*/ 3 w 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7">
                  <a:moveTo>
                    <a:pt x="0" y="0"/>
                  </a:moveTo>
                  <a:lnTo>
                    <a:pt x="2" y="2"/>
                  </a:lnTo>
                  <a:lnTo>
                    <a:pt x="2" y="4"/>
                  </a:lnTo>
                  <a:lnTo>
                    <a:pt x="3" y="5"/>
                  </a:lnTo>
                  <a:lnTo>
                    <a:pt x="3" y="9"/>
                  </a:lnTo>
                  <a:lnTo>
                    <a:pt x="3" y="10"/>
                  </a:lnTo>
                  <a:lnTo>
                    <a:pt x="3" y="12"/>
                  </a:lnTo>
                  <a:lnTo>
                    <a:pt x="2" y="14"/>
                  </a:lnTo>
                  <a:lnTo>
                    <a:pt x="3" y="1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8" name="Freeform 735"/>
            <p:cNvSpPr>
              <a:spLocks/>
            </p:cNvSpPr>
            <p:nvPr/>
          </p:nvSpPr>
          <p:spPr bwMode="auto">
            <a:xfrm>
              <a:off x="1797" y="2882"/>
              <a:ext cx="1" cy="15"/>
            </a:xfrm>
            <a:custGeom>
              <a:avLst/>
              <a:gdLst>
                <a:gd name="T0" fmla="*/ 1 w 1"/>
                <a:gd name="T1" fmla="*/ 0 h 15"/>
                <a:gd name="T2" fmla="*/ 1 w 1"/>
                <a:gd name="T3" fmla="*/ 2 h 15"/>
                <a:gd name="T4" fmla="*/ 1 w 1"/>
                <a:gd name="T5" fmla="*/ 3 h 15"/>
                <a:gd name="T6" fmla="*/ 1 w 1"/>
                <a:gd name="T7" fmla="*/ 5 h 15"/>
                <a:gd name="T8" fmla="*/ 0 w 1"/>
                <a:gd name="T9" fmla="*/ 7 h 15"/>
                <a:gd name="T10" fmla="*/ 0 w 1"/>
                <a:gd name="T11" fmla="*/ 8 h 15"/>
                <a:gd name="T12" fmla="*/ 0 w 1"/>
                <a:gd name="T13" fmla="*/ 10 h 15"/>
                <a:gd name="T14" fmla="*/ 0 w 1"/>
                <a:gd name="T15" fmla="*/ 12 h 15"/>
                <a:gd name="T16" fmla="*/ 0 w 1"/>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
                <a:gd name="T29" fmla="*/ 1 w 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
                  <a:moveTo>
                    <a:pt x="1" y="0"/>
                  </a:moveTo>
                  <a:lnTo>
                    <a:pt x="1" y="2"/>
                  </a:lnTo>
                  <a:lnTo>
                    <a:pt x="1" y="3"/>
                  </a:lnTo>
                  <a:lnTo>
                    <a:pt x="1" y="5"/>
                  </a:lnTo>
                  <a:lnTo>
                    <a:pt x="0" y="7"/>
                  </a:lnTo>
                  <a:lnTo>
                    <a:pt x="0" y="8"/>
                  </a:lnTo>
                  <a:lnTo>
                    <a:pt x="0" y="10"/>
                  </a:lnTo>
                  <a:lnTo>
                    <a:pt x="0" y="12"/>
                  </a:lnTo>
                  <a:lnTo>
                    <a:pt x="0" y="1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49" name="Freeform 736"/>
            <p:cNvSpPr>
              <a:spLocks/>
            </p:cNvSpPr>
            <p:nvPr/>
          </p:nvSpPr>
          <p:spPr bwMode="auto">
            <a:xfrm>
              <a:off x="2053" y="2947"/>
              <a:ext cx="21" cy="25"/>
            </a:xfrm>
            <a:custGeom>
              <a:avLst/>
              <a:gdLst>
                <a:gd name="T0" fmla="*/ 21 w 21"/>
                <a:gd name="T1" fmla="*/ 1 h 25"/>
                <a:gd name="T2" fmla="*/ 21 w 21"/>
                <a:gd name="T3" fmla="*/ 1 h 25"/>
                <a:gd name="T4" fmla="*/ 21 w 21"/>
                <a:gd name="T5" fmla="*/ 1 h 25"/>
                <a:gd name="T6" fmla="*/ 20 w 21"/>
                <a:gd name="T7" fmla="*/ 1 h 25"/>
                <a:gd name="T8" fmla="*/ 20 w 21"/>
                <a:gd name="T9" fmla="*/ 1 h 25"/>
                <a:gd name="T10" fmla="*/ 20 w 21"/>
                <a:gd name="T11" fmla="*/ 1 h 25"/>
                <a:gd name="T12" fmla="*/ 20 w 21"/>
                <a:gd name="T13" fmla="*/ 0 h 25"/>
                <a:gd name="T14" fmla="*/ 20 w 21"/>
                <a:gd name="T15" fmla="*/ 0 h 25"/>
                <a:gd name="T16" fmla="*/ 20 w 21"/>
                <a:gd name="T17" fmla="*/ 0 h 25"/>
                <a:gd name="T18" fmla="*/ 18 w 21"/>
                <a:gd name="T19" fmla="*/ 3 h 25"/>
                <a:gd name="T20" fmla="*/ 16 w 21"/>
                <a:gd name="T21" fmla="*/ 6 h 25"/>
                <a:gd name="T22" fmla="*/ 13 w 21"/>
                <a:gd name="T23" fmla="*/ 10 h 25"/>
                <a:gd name="T24" fmla="*/ 10 w 21"/>
                <a:gd name="T25" fmla="*/ 11 h 25"/>
                <a:gd name="T26" fmla="*/ 6 w 21"/>
                <a:gd name="T27" fmla="*/ 15 h 25"/>
                <a:gd name="T28" fmla="*/ 3 w 21"/>
                <a:gd name="T29" fmla="*/ 16 h 25"/>
                <a:gd name="T30" fmla="*/ 1 w 21"/>
                <a:gd name="T31" fmla="*/ 20 h 25"/>
                <a:gd name="T32" fmla="*/ 0 w 21"/>
                <a:gd name="T33" fmla="*/ 25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5"/>
                <a:gd name="T53" fmla="*/ 21 w 21"/>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5">
                  <a:moveTo>
                    <a:pt x="21" y="1"/>
                  </a:moveTo>
                  <a:lnTo>
                    <a:pt x="21" y="1"/>
                  </a:lnTo>
                  <a:lnTo>
                    <a:pt x="20" y="1"/>
                  </a:lnTo>
                  <a:lnTo>
                    <a:pt x="20" y="0"/>
                  </a:lnTo>
                  <a:lnTo>
                    <a:pt x="18" y="3"/>
                  </a:lnTo>
                  <a:lnTo>
                    <a:pt x="16" y="6"/>
                  </a:lnTo>
                  <a:lnTo>
                    <a:pt x="13" y="10"/>
                  </a:lnTo>
                  <a:lnTo>
                    <a:pt x="10" y="11"/>
                  </a:lnTo>
                  <a:lnTo>
                    <a:pt x="6" y="15"/>
                  </a:lnTo>
                  <a:lnTo>
                    <a:pt x="3" y="16"/>
                  </a:lnTo>
                  <a:lnTo>
                    <a:pt x="1" y="20"/>
                  </a:lnTo>
                  <a:lnTo>
                    <a:pt x="0"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0" name="Freeform 737"/>
            <p:cNvSpPr>
              <a:spLocks/>
            </p:cNvSpPr>
            <p:nvPr/>
          </p:nvSpPr>
          <p:spPr bwMode="auto">
            <a:xfrm>
              <a:off x="2063" y="2948"/>
              <a:ext cx="30" cy="24"/>
            </a:xfrm>
            <a:custGeom>
              <a:avLst/>
              <a:gdLst>
                <a:gd name="T0" fmla="*/ 0 w 30"/>
                <a:gd name="T1" fmla="*/ 24 h 24"/>
                <a:gd name="T2" fmla="*/ 3 w 30"/>
                <a:gd name="T3" fmla="*/ 19 h 24"/>
                <a:gd name="T4" fmla="*/ 5 w 30"/>
                <a:gd name="T5" fmla="*/ 15 h 24"/>
                <a:gd name="T6" fmla="*/ 8 w 30"/>
                <a:gd name="T7" fmla="*/ 10 h 24"/>
                <a:gd name="T8" fmla="*/ 11 w 30"/>
                <a:gd name="T9" fmla="*/ 7 h 24"/>
                <a:gd name="T10" fmla="*/ 16 w 30"/>
                <a:gd name="T11" fmla="*/ 5 h 24"/>
                <a:gd name="T12" fmla="*/ 20 w 30"/>
                <a:gd name="T13" fmla="*/ 2 h 24"/>
                <a:gd name="T14" fmla="*/ 25 w 30"/>
                <a:gd name="T15" fmla="*/ 0 h 24"/>
                <a:gd name="T16" fmla="*/ 30 w 3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4"/>
                <a:gd name="T29" fmla="*/ 30 w 3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4">
                  <a:moveTo>
                    <a:pt x="0" y="24"/>
                  </a:moveTo>
                  <a:lnTo>
                    <a:pt x="3" y="19"/>
                  </a:lnTo>
                  <a:lnTo>
                    <a:pt x="5" y="15"/>
                  </a:lnTo>
                  <a:lnTo>
                    <a:pt x="8" y="10"/>
                  </a:lnTo>
                  <a:lnTo>
                    <a:pt x="11" y="7"/>
                  </a:lnTo>
                  <a:lnTo>
                    <a:pt x="16" y="5"/>
                  </a:lnTo>
                  <a:lnTo>
                    <a:pt x="20" y="2"/>
                  </a:lnTo>
                  <a:lnTo>
                    <a:pt x="25" y="0"/>
                  </a:lnTo>
                  <a:lnTo>
                    <a:pt x="3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1" name="Freeform 738"/>
            <p:cNvSpPr>
              <a:spLocks/>
            </p:cNvSpPr>
            <p:nvPr/>
          </p:nvSpPr>
          <p:spPr bwMode="auto">
            <a:xfrm>
              <a:off x="2079" y="2962"/>
              <a:ext cx="5" cy="5"/>
            </a:xfrm>
            <a:custGeom>
              <a:avLst/>
              <a:gdLst>
                <a:gd name="T0" fmla="*/ 0 w 5"/>
                <a:gd name="T1" fmla="*/ 5 h 5"/>
                <a:gd name="T2" fmla="*/ 2 w 5"/>
                <a:gd name="T3" fmla="*/ 5 h 5"/>
                <a:gd name="T4" fmla="*/ 2 w 5"/>
                <a:gd name="T5" fmla="*/ 3 h 5"/>
                <a:gd name="T6" fmla="*/ 2 w 5"/>
                <a:gd name="T7" fmla="*/ 3 h 5"/>
                <a:gd name="T8" fmla="*/ 4 w 5"/>
                <a:gd name="T9" fmla="*/ 1 h 5"/>
                <a:gd name="T10" fmla="*/ 4 w 5"/>
                <a:gd name="T11" fmla="*/ 1 h 5"/>
                <a:gd name="T12" fmla="*/ 4 w 5"/>
                <a:gd name="T13" fmla="*/ 0 h 5"/>
                <a:gd name="T14" fmla="*/ 5 w 5"/>
                <a:gd name="T15" fmla="*/ 0 h 5"/>
                <a:gd name="T16" fmla="*/ 5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5"/>
                  </a:moveTo>
                  <a:lnTo>
                    <a:pt x="2" y="5"/>
                  </a:lnTo>
                  <a:lnTo>
                    <a:pt x="2" y="3"/>
                  </a:lnTo>
                  <a:lnTo>
                    <a:pt x="4" y="1"/>
                  </a:lnTo>
                  <a:lnTo>
                    <a:pt x="4" y="0"/>
                  </a:lnTo>
                  <a:lnTo>
                    <a:pt x="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2" name="Freeform 739"/>
            <p:cNvSpPr>
              <a:spLocks/>
            </p:cNvSpPr>
            <p:nvPr/>
          </p:nvSpPr>
          <p:spPr bwMode="auto">
            <a:xfrm>
              <a:off x="2114" y="2945"/>
              <a:ext cx="25" cy="25"/>
            </a:xfrm>
            <a:custGeom>
              <a:avLst/>
              <a:gdLst>
                <a:gd name="T0" fmla="*/ 0 w 25"/>
                <a:gd name="T1" fmla="*/ 25 h 25"/>
                <a:gd name="T2" fmla="*/ 2 w 25"/>
                <a:gd name="T3" fmla="*/ 23 h 25"/>
                <a:gd name="T4" fmla="*/ 3 w 25"/>
                <a:gd name="T5" fmla="*/ 23 h 25"/>
                <a:gd name="T6" fmla="*/ 3 w 25"/>
                <a:gd name="T7" fmla="*/ 22 h 25"/>
                <a:gd name="T8" fmla="*/ 5 w 25"/>
                <a:gd name="T9" fmla="*/ 22 h 25"/>
                <a:gd name="T10" fmla="*/ 7 w 25"/>
                <a:gd name="T11" fmla="*/ 20 h 25"/>
                <a:gd name="T12" fmla="*/ 7 w 25"/>
                <a:gd name="T13" fmla="*/ 20 h 25"/>
                <a:gd name="T14" fmla="*/ 8 w 25"/>
                <a:gd name="T15" fmla="*/ 18 h 25"/>
                <a:gd name="T16" fmla="*/ 8 w 25"/>
                <a:gd name="T17" fmla="*/ 18 h 25"/>
                <a:gd name="T18" fmla="*/ 10 w 25"/>
                <a:gd name="T19" fmla="*/ 15 h 25"/>
                <a:gd name="T20" fmla="*/ 12 w 25"/>
                <a:gd name="T21" fmla="*/ 13 h 25"/>
                <a:gd name="T22" fmla="*/ 13 w 25"/>
                <a:gd name="T23" fmla="*/ 10 h 25"/>
                <a:gd name="T24" fmla="*/ 15 w 25"/>
                <a:gd name="T25" fmla="*/ 8 h 25"/>
                <a:gd name="T26" fmla="*/ 18 w 25"/>
                <a:gd name="T27" fmla="*/ 5 h 25"/>
                <a:gd name="T28" fmla="*/ 20 w 25"/>
                <a:gd name="T29" fmla="*/ 3 h 25"/>
                <a:gd name="T30" fmla="*/ 22 w 25"/>
                <a:gd name="T31" fmla="*/ 2 h 25"/>
                <a:gd name="T32" fmla="*/ 25 w 25"/>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25"/>
                <a:gd name="T53" fmla="*/ 25 w 2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25">
                  <a:moveTo>
                    <a:pt x="0" y="25"/>
                  </a:moveTo>
                  <a:lnTo>
                    <a:pt x="2" y="23"/>
                  </a:lnTo>
                  <a:lnTo>
                    <a:pt x="3" y="23"/>
                  </a:lnTo>
                  <a:lnTo>
                    <a:pt x="3" y="22"/>
                  </a:lnTo>
                  <a:lnTo>
                    <a:pt x="5" y="22"/>
                  </a:lnTo>
                  <a:lnTo>
                    <a:pt x="7" y="20"/>
                  </a:lnTo>
                  <a:lnTo>
                    <a:pt x="8" y="18"/>
                  </a:lnTo>
                  <a:lnTo>
                    <a:pt x="10" y="15"/>
                  </a:lnTo>
                  <a:lnTo>
                    <a:pt x="12" y="13"/>
                  </a:lnTo>
                  <a:lnTo>
                    <a:pt x="13" y="10"/>
                  </a:lnTo>
                  <a:lnTo>
                    <a:pt x="15" y="8"/>
                  </a:lnTo>
                  <a:lnTo>
                    <a:pt x="18" y="5"/>
                  </a:lnTo>
                  <a:lnTo>
                    <a:pt x="20" y="3"/>
                  </a:lnTo>
                  <a:lnTo>
                    <a:pt x="22" y="2"/>
                  </a:lnTo>
                  <a:lnTo>
                    <a:pt x="2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3" name="Freeform 740"/>
            <p:cNvSpPr>
              <a:spLocks/>
            </p:cNvSpPr>
            <p:nvPr/>
          </p:nvSpPr>
          <p:spPr bwMode="auto">
            <a:xfrm>
              <a:off x="2210" y="2947"/>
              <a:ext cx="29" cy="28"/>
            </a:xfrm>
            <a:custGeom>
              <a:avLst/>
              <a:gdLst>
                <a:gd name="T0" fmla="*/ 29 w 29"/>
                <a:gd name="T1" fmla="*/ 0 h 28"/>
                <a:gd name="T2" fmla="*/ 25 w 29"/>
                <a:gd name="T3" fmla="*/ 3 h 28"/>
                <a:gd name="T4" fmla="*/ 22 w 29"/>
                <a:gd name="T5" fmla="*/ 6 h 28"/>
                <a:gd name="T6" fmla="*/ 17 w 29"/>
                <a:gd name="T7" fmla="*/ 10 h 28"/>
                <a:gd name="T8" fmla="*/ 14 w 29"/>
                <a:gd name="T9" fmla="*/ 13 h 28"/>
                <a:gd name="T10" fmla="*/ 9 w 29"/>
                <a:gd name="T11" fmla="*/ 15 h 28"/>
                <a:gd name="T12" fmla="*/ 5 w 29"/>
                <a:gd name="T13" fmla="*/ 18 h 28"/>
                <a:gd name="T14" fmla="*/ 2 w 29"/>
                <a:gd name="T15" fmla="*/ 23 h 28"/>
                <a:gd name="T16" fmla="*/ 0 w 29"/>
                <a:gd name="T17" fmla="*/ 2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8"/>
                <a:gd name="T29" fmla="*/ 29 w 2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8">
                  <a:moveTo>
                    <a:pt x="29" y="0"/>
                  </a:moveTo>
                  <a:lnTo>
                    <a:pt x="25" y="3"/>
                  </a:lnTo>
                  <a:lnTo>
                    <a:pt x="22" y="6"/>
                  </a:lnTo>
                  <a:lnTo>
                    <a:pt x="17" y="10"/>
                  </a:lnTo>
                  <a:lnTo>
                    <a:pt x="14" y="13"/>
                  </a:lnTo>
                  <a:lnTo>
                    <a:pt x="9" y="15"/>
                  </a:lnTo>
                  <a:lnTo>
                    <a:pt x="5" y="18"/>
                  </a:lnTo>
                  <a:lnTo>
                    <a:pt x="2" y="23"/>
                  </a:lnTo>
                  <a:lnTo>
                    <a:pt x="0" y="2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4" name="Freeform 741"/>
            <p:cNvSpPr>
              <a:spLocks/>
            </p:cNvSpPr>
            <p:nvPr/>
          </p:nvSpPr>
          <p:spPr bwMode="auto">
            <a:xfrm>
              <a:off x="2197" y="2963"/>
              <a:ext cx="13" cy="15"/>
            </a:xfrm>
            <a:custGeom>
              <a:avLst/>
              <a:gdLst>
                <a:gd name="T0" fmla="*/ 13 w 13"/>
                <a:gd name="T1" fmla="*/ 0 h 15"/>
                <a:gd name="T2" fmla="*/ 12 w 13"/>
                <a:gd name="T3" fmla="*/ 2 h 15"/>
                <a:gd name="T4" fmla="*/ 10 w 13"/>
                <a:gd name="T5" fmla="*/ 4 h 15"/>
                <a:gd name="T6" fmla="*/ 8 w 13"/>
                <a:gd name="T7" fmla="*/ 7 h 15"/>
                <a:gd name="T8" fmla="*/ 7 w 13"/>
                <a:gd name="T9" fmla="*/ 9 h 15"/>
                <a:gd name="T10" fmla="*/ 5 w 13"/>
                <a:gd name="T11" fmla="*/ 10 h 15"/>
                <a:gd name="T12" fmla="*/ 2 w 13"/>
                <a:gd name="T13" fmla="*/ 12 h 15"/>
                <a:gd name="T14" fmla="*/ 0 w 13"/>
                <a:gd name="T15" fmla="*/ 14 h 15"/>
                <a:gd name="T16" fmla="*/ 0 w 1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13" y="0"/>
                  </a:moveTo>
                  <a:lnTo>
                    <a:pt x="12" y="2"/>
                  </a:lnTo>
                  <a:lnTo>
                    <a:pt x="10" y="4"/>
                  </a:lnTo>
                  <a:lnTo>
                    <a:pt x="8" y="7"/>
                  </a:lnTo>
                  <a:lnTo>
                    <a:pt x="7" y="9"/>
                  </a:lnTo>
                  <a:lnTo>
                    <a:pt x="5" y="10"/>
                  </a:lnTo>
                  <a:lnTo>
                    <a:pt x="2" y="12"/>
                  </a:lnTo>
                  <a:lnTo>
                    <a:pt x="0" y="14"/>
                  </a:lnTo>
                  <a:lnTo>
                    <a:pt x="0" y="1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5" name="Freeform 742"/>
            <p:cNvSpPr>
              <a:spLocks/>
            </p:cNvSpPr>
            <p:nvPr/>
          </p:nvSpPr>
          <p:spPr bwMode="auto">
            <a:xfrm>
              <a:off x="2506" y="2915"/>
              <a:ext cx="28" cy="38"/>
            </a:xfrm>
            <a:custGeom>
              <a:avLst/>
              <a:gdLst>
                <a:gd name="T0" fmla="*/ 28 w 28"/>
                <a:gd name="T1" fmla="*/ 0 h 38"/>
                <a:gd name="T2" fmla="*/ 25 w 28"/>
                <a:gd name="T3" fmla="*/ 4 h 38"/>
                <a:gd name="T4" fmla="*/ 20 w 28"/>
                <a:gd name="T5" fmla="*/ 9 h 38"/>
                <a:gd name="T6" fmla="*/ 15 w 28"/>
                <a:gd name="T7" fmla="*/ 14 h 38"/>
                <a:gd name="T8" fmla="*/ 12 w 28"/>
                <a:gd name="T9" fmla="*/ 17 h 38"/>
                <a:gd name="T10" fmla="*/ 7 w 28"/>
                <a:gd name="T11" fmla="*/ 22 h 38"/>
                <a:gd name="T12" fmla="*/ 4 w 28"/>
                <a:gd name="T13" fmla="*/ 27 h 38"/>
                <a:gd name="T14" fmla="*/ 2 w 28"/>
                <a:gd name="T15" fmla="*/ 32 h 38"/>
                <a:gd name="T16" fmla="*/ 0 w 28"/>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38"/>
                <a:gd name="T29" fmla="*/ 28 w 28"/>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38">
                  <a:moveTo>
                    <a:pt x="28" y="0"/>
                  </a:moveTo>
                  <a:lnTo>
                    <a:pt x="25" y="4"/>
                  </a:lnTo>
                  <a:lnTo>
                    <a:pt x="20" y="9"/>
                  </a:lnTo>
                  <a:lnTo>
                    <a:pt x="15" y="14"/>
                  </a:lnTo>
                  <a:lnTo>
                    <a:pt x="12" y="17"/>
                  </a:lnTo>
                  <a:lnTo>
                    <a:pt x="7" y="22"/>
                  </a:lnTo>
                  <a:lnTo>
                    <a:pt x="4" y="27"/>
                  </a:lnTo>
                  <a:lnTo>
                    <a:pt x="2" y="32"/>
                  </a:lnTo>
                  <a:lnTo>
                    <a:pt x="0" y="3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6" name="Freeform 743"/>
            <p:cNvSpPr>
              <a:spLocks/>
            </p:cNvSpPr>
            <p:nvPr/>
          </p:nvSpPr>
          <p:spPr bwMode="auto">
            <a:xfrm>
              <a:off x="2529" y="2917"/>
              <a:ext cx="15" cy="15"/>
            </a:xfrm>
            <a:custGeom>
              <a:avLst/>
              <a:gdLst>
                <a:gd name="T0" fmla="*/ 15 w 15"/>
                <a:gd name="T1" fmla="*/ 0 h 15"/>
                <a:gd name="T2" fmla="*/ 14 w 15"/>
                <a:gd name="T3" fmla="*/ 2 h 15"/>
                <a:gd name="T4" fmla="*/ 12 w 15"/>
                <a:gd name="T5" fmla="*/ 5 h 15"/>
                <a:gd name="T6" fmla="*/ 10 w 15"/>
                <a:gd name="T7" fmla="*/ 7 h 15"/>
                <a:gd name="T8" fmla="*/ 9 w 15"/>
                <a:gd name="T9" fmla="*/ 8 h 15"/>
                <a:gd name="T10" fmla="*/ 5 w 15"/>
                <a:gd name="T11" fmla="*/ 10 h 15"/>
                <a:gd name="T12" fmla="*/ 4 w 15"/>
                <a:gd name="T13" fmla="*/ 12 h 15"/>
                <a:gd name="T14" fmla="*/ 2 w 15"/>
                <a:gd name="T15" fmla="*/ 13 h 15"/>
                <a:gd name="T16" fmla="*/ 0 w 15"/>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15" y="0"/>
                  </a:moveTo>
                  <a:lnTo>
                    <a:pt x="14" y="2"/>
                  </a:lnTo>
                  <a:lnTo>
                    <a:pt x="12" y="5"/>
                  </a:lnTo>
                  <a:lnTo>
                    <a:pt x="10" y="7"/>
                  </a:lnTo>
                  <a:lnTo>
                    <a:pt x="9" y="8"/>
                  </a:lnTo>
                  <a:lnTo>
                    <a:pt x="5" y="10"/>
                  </a:lnTo>
                  <a:lnTo>
                    <a:pt x="4" y="12"/>
                  </a:lnTo>
                  <a:lnTo>
                    <a:pt x="2" y="13"/>
                  </a:lnTo>
                  <a:lnTo>
                    <a:pt x="0" y="1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7" name="Freeform 744"/>
            <p:cNvSpPr>
              <a:spLocks/>
            </p:cNvSpPr>
            <p:nvPr/>
          </p:nvSpPr>
          <p:spPr bwMode="auto">
            <a:xfrm>
              <a:off x="2598" y="2947"/>
              <a:ext cx="36" cy="23"/>
            </a:xfrm>
            <a:custGeom>
              <a:avLst/>
              <a:gdLst>
                <a:gd name="T0" fmla="*/ 36 w 36"/>
                <a:gd name="T1" fmla="*/ 0 h 23"/>
                <a:gd name="T2" fmla="*/ 31 w 36"/>
                <a:gd name="T3" fmla="*/ 3 h 23"/>
                <a:gd name="T4" fmla="*/ 26 w 36"/>
                <a:gd name="T5" fmla="*/ 5 h 23"/>
                <a:gd name="T6" fmla="*/ 21 w 36"/>
                <a:gd name="T7" fmla="*/ 6 h 23"/>
                <a:gd name="T8" fmla="*/ 16 w 36"/>
                <a:gd name="T9" fmla="*/ 10 h 23"/>
                <a:gd name="T10" fmla="*/ 13 w 36"/>
                <a:gd name="T11" fmla="*/ 11 h 23"/>
                <a:gd name="T12" fmla="*/ 8 w 36"/>
                <a:gd name="T13" fmla="*/ 15 h 23"/>
                <a:gd name="T14" fmla="*/ 5 w 36"/>
                <a:gd name="T15" fmla="*/ 18 h 23"/>
                <a:gd name="T16" fmla="*/ 1 w 36"/>
                <a:gd name="T17" fmla="*/ 23 h 23"/>
                <a:gd name="T18" fmla="*/ 1 w 36"/>
                <a:gd name="T19" fmla="*/ 23 h 23"/>
                <a:gd name="T20" fmla="*/ 1 w 36"/>
                <a:gd name="T21" fmla="*/ 23 h 23"/>
                <a:gd name="T22" fmla="*/ 0 w 36"/>
                <a:gd name="T23" fmla="*/ 23 h 23"/>
                <a:gd name="T24" fmla="*/ 0 w 36"/>
                <a:gd name="T25" fmla="*/ 23 h 23"/>
                <a:gd name="T26" fmla="*/ 0 w 36"/>
                <a:gd name="T27" fmla="*/ 23 h 23"/>
                <a:gd name="T28" fmla="*/ 0 w 36"/>
                <a:gd name="T29" fmla="*/ 23 h 23"/>
                <a:gd name="T30" fmla="*/ 0 w 36"/>
                <a:gd name="T31" fmla="*/ 21 h 23"/>
                <a:gd name="T32" fmla="*/ 0 w 36"/>
                <a:gd name="T33" fmla="*/ 21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3"/>
                <a:gd name="T53" fmla="*/ 36 w 36"/>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3">
                  <a:moveTo>
                    <a:pt x="36" y="0"/>
                  </a:moveTo>
                  <a:lnTo>
                    <a:pt x="31" y="3"/>
                  </a:lnTo>
                  <a:lnTo>
                    <a:pt x="26" y="5"/>
                  </a:lnTo>
                  <a:lnTo>
                    <a:pt x="21" y="6"/>
                  </a:lnTo>
                  <a:lnTo>
                    <a:pt x="16" y="10"/>
                  </a:lnTo>
                  <a:lnTo>
                    <a:pt x="13" y="11"/>
                  </a:lnTo>
                  <a:lnTo>
                    <a:pt x="8" y="15"/>
                  </a:lnTo>
                  <a:lnTo>
                    <a:pt x="5" y="18"/>
                  </a:lnTo>
                  <a:lnTo>
                    <a:pt x="1" y="23"/>
                  </a:lnTo>
                  <a:lnTo>
                    <a:pt x="0" y="23"/>
                  </a:lnTo>
                  <a:lnTo>
                    <a:pt x="0"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8" name="Freeform 745"/>
            <p:cNvSpPr>
              <a:spLocks/>
            </p:cNvSpPr>
            <p:nvPr/>
          </p:nvSpPr>
          <p:spPr bwMode="auto">
            <a:xfrm>
              <a:off x="2616" y="2947"/>
              <a:ext cx="13" cy="3"/>
            </a:xfrm>
            <a:custGeom>
              <a:avLst/>
              <a:gdLst>
                <a:gd name="T0" fmla="*/ 13 w 13"/>
                <a:gd name="T1" fmla="*/ 0 h 3"/>
                <a:gd name="T2" fmla="*/ 11 w 13"/>
                <a:gd name="T3" fmla="*/ 0 h 3"/>
                <a:gd name="T4" fmla="*/ 10 w 13"/>
                <a:gd name="T5" fmla="*/ 0 h 3"/>
                <a:gd name="T6" fmla="*/ 8 w 13"/>
                <a:gd name="T7" fmla="*/ 0 h 3"/>
                <a:gd name="T8" fmla="*/ 7 w 13"/>
                <a:gd name="T9" fmla="*/ 0 h 3"/>
                <a:gd name="T10" fmla="*/ 5 w 13"/>
                <a:gd name="T11" fmla="*/ 1 h 3"/>
                <a:gd name="T12" fmla="*/ 3 w 13"/>
                <a:gd name="T13" fmla="*/ 1 h 3"/>
                <a:gd name="T14" fmla="*/ 2 w 13"/>
                <a:gd name="T15" fmla="*/ 1 h 3"/>
                <a:gd name="T16" fmla="*/ 0 w 1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
                <a:gd name="T29" fmla="*/ 13 w 1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
                  <a:moveTo>
                    <a:pt x="13" y="0"/>
                  </a:moveTo>
                  <a:lnTo>
                    <a:pt x="11" y="0"/>
                  </a:lnTo>
                  <a:lnTo>
                    <a:pt x="10" y="0"/>
                  </a:lnTo>
                  <a:lnTo>
                    <a:pt x="8" y="0"/>
                  </a:lnTo>
                  <a:lnTo>
                    <a:pt x="7" y="0"/>
                  </a:lnTo>
                  <a:lnTo>
                    <a:pt x="5" y="1"/>
                  </a:lnTo>
                  <a:lnTo>
                    <a:pt x="3" y="1"/>
                  </a:lnTo>
                  <a:lnTo>
                    <a:pt x="2" y="1"/>
                  </a:lnTo>
                  <a:lnTo>
                    <a:pt x="0" y="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59" name="Freeform 746"/>
            <p:cNvSpPr>
              <a:spLocks/>
            </p:cNvSpPr>
            <p:nvPr/>
          </p:nvSpPr>
          <p:spPr bwMode="auto">
            <a:xfrm>
              <a:off x="2591" y="2942"/>
              <a:ext cx="30" cy="25"/>
            </a:xfrm>
            <a:custGeom>
              <a:avLst/>
              <a:gdLst>
                <a:gd name="T0" fmla="*/ 30 w 30"/>
                <a:gd name="T1" fmla="*/ 0 h 25"/>
                <a:gd name="T2" fmla="*/ 27 w 30"/>
                <a:gd name="T3" fmla="*/ 1 h 25"/>
                <a:gd name="T4" fmla="*/ 23 w 30"/>
                <a:gd name="T5" fmla="*/ 5 h 25"/>
                <a:gd name="T6" fmla="*/ 18 w 30"/>
                <a:gd name="T7" fmla="*/ 8 h 25"/>
                <a:gd name="T8" fmla="*/ 15 w 30"/>
                <a:gd name="T9" fmla="*/ 10 h 25"/>
                <a:gd name="T10" fmla="*/ 10 w 30"/>
                <a:gd name="T11" fmla="*/ 13 h 25"/>
                <a:gd name="T12" fmla="*/ 7 w 30"/>
                <a:gd name="T13" fmla="*/ 16 h 25"/>
                <a:gd name="T14" fmla="*/ 3 w 30"/>
                <a:gd name="T15" fmla="*/ 20 h 25"/>
                <a:gd name="T16" fmla="*/ 0 w 30"/>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5"/>
                <a:gd name="T29" fmla="*/ 30 w 30"/>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5">
                  <a:moveTo>
                    <a:pt x="30" y="0"/>
                  </a:moveTo>
                  <a:lnTo>
                    <a:pt x="27" y="1"/>
                  </a:lnTo>
                  <a:lnTo>
                    <a:pt x="23" y="5"/>
                  </a:lnTo>
                  <a:lnTo>
                    <a:pt x="18" y="8"/>
                  </a:lnTo>
                  <a:lnTo>
                    <a:pt x="15" y="10"/>
                  </a:lnTo>
                  <a:lnTo>
                    <a:pt x="10" y="13"/>
                  </a:lnTo>
                  <a:lnTo>
                    <a:pt x="7" y="16"/>
                  </a:lnTo>
                  <a:lnTo>
                    <a:pt x="3" y="20"/>
                  </a:lnTo>
                  <a:lnTo>
                    <a:pt x="0" y="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0" name="Freeform 747"/>
            <p:cNvSpPr>
              <a:spLocks/>
            </p:cNvSpPr>
            <p:nvPr/>
          </p:nvSpPr>
          <p:spPr bwMode="auto">
            <a:xfrm>
              <a:off x="1405" y="2960"/>
              <a:ext cx="580" cy="786"/>
            </a:xfrm>
            <a:custGeom>
              <a:avLst/>
              <a:gdLst>
                <a:gd name="T0" fmla="*/ 51 w 580"/>
                <a:gd name="T1" fmla="*/ 106 h 786"/>
                <a:gd name="T2" fmla="*/ 96 w 580"/>
                <a:gd name="T3" fmla="*/ 80 h 786"/>
                <a:gd name="T4" fmla="*/ 171 w 580"/>
                <a:gd name="T5" fmla="*/ 43 h 786"/>
                <a:gd name="T6" fmla="*/ 241 w 580"/>
                <a:gd name="T7" fmla="*/ 18 h 786"/>
                <a:gd name="T8" fmla="*/ 289 w 580"/>
                <a:gd name="T9" fmla="*/ 7 h 786"/>
                <a:gd name="T10" fmla="*/ 339 w 580"/>
                <a:gd name="T11" fmla="*/ 0 h 786"/>
                <a:gd name="T12" fmla="*/ 383 w 580"/>
                <a:gd name="T13" fmla="*/ 0 h 786"/>
                <a:gd name="T14" fmla="*/ 425 w 580"/>
                <a:gd name="T15" fmla="*/ 2 h 786"/>
                <a:gd name="T16" fmla="*/ 463 w 580"/>
                <a:gd name="T17" fmla="*/ 8 h 786"/>
                <a:gd name="T18" fmla="*/ 495 w 580"/>
                <a:gd name="T19" fmla="*/ 17 h 786"/>
                <a:gd name="T20" fmla="*/ 521 w 580"/>
                <a:gd name="T21" fmla="*/ 28 h 786"/>
                <a:gd name="T22" fmla="*/ 541 w 580"/>
                <a:gd name="T23" fmla="*/ 40 h 786"/>
                <a:gd name="T24" fmla="*/ 556 w 580"/>
                <a:gd name="T25" fmla="*/ 53 h 786"/>
                <a:gd name="T26" fmla="*/ 563 w 580"/>
                <a:gd name="T27" fmla="*/ 66 h 786"/>
                <a:gd name="T28" fmla="*/ 565 w 580"/>
                <a:gd name="T29" fmla="*/ 85 h 786"/>
                <a:gd name="T30" fmla="*/ 560 w 580"/>
                <a:gd name="T31" fmla="*/ 121 h 786"/>
                <a:gd name="T32" fmla="*/ 550 w 580"/>
                <a:gd name="T33" fmla="*/ 182 h 786"/>
                <a:gd name="T34" fmla="*/ 543 w 580"/>
                <a:gd name="T35" fmla="*/ 232 h 786"/>
                <a:gd name="T36" fmla="*/ 541 w 580"/>
                <a:gd name="T37" fmla="*/ 265 h 786"/>
                <a:gd name="T38" fmla="*/ 546 w 580"/>
                <a:gd name="T39" fmla="*/ 313 h 786"/>
                <a:gd name="T40" fmla="*/ 563 w 580"/>
                <a:gd name="T41" fmla="*/ 375 h 786"/>
                <a:gd name="T42" fmla="*/ 575 w 580"/>
                <a:gd name="T43" fmla="*/ 418 h 786"/>
                <a:gd name="T44" fmla="*/ 580 w 580"/>
                <a:gd name="T45" fmla="*/ 444 h 786"/>
                <a:gd name="T46" fmla="*/ 578 w 580"/>
                <a:gd name="T47" fmla="*/ 467 h 786"/>
                <a:gd name="T48" fmla="*/ 571 w 580"/>
                <a:gd name="T49" fmla="*/ 487 h 786"/>
                <a:gd name="T50" fmla="*/ 556 w 580"/>
                <a:gd name="T51" fmla="*/ 504 h 786"/>
                <a:gd name="T52" fmla="*/ 530 w 580"/>
                <a:gd name="T53" fmla="*/ 522 h 786"/>
                <a:gd name="T54" fmla="*/ 476 w 580"/>
                <a:gd name="T55" fmla="*/ 550 h 786"/>
                <a:gd name="T56" fmla="*/ 398 w 580"/>
                <a:gd name="T57" fmla="*/ 588 h 786"/>
                <a:gd name="T58" fmla="*/ 332 w 580"/>
                <a:gd name="T59" fmla="*/ 621 h 786"/>
                <a:gd name="T60" fmla="*/ 294 w 580"/>
                <a:gd name="T61" fmla="*/ 648 h 786"/>
                <a:gd name="T62" fmla="*/ 251 w 580"/>
                <a:gd name="T63" fmla="*/ 694 h 786"/>
                <a:gd name="T64" fmla="*/ 202 w 580"/>
                <a:gd name="T65" fmla="*/ 746 h 786"/>
                <a:gd name="T66" fmla="*/ 172 w 580"/>
                <a:gd name="T67" fmla="*/ 774 h 786"/>
                <a:gd name="T68" fmla="*/ 157 w 580"/>
                <a:gd name="T69" fmla="*/ 786 h 786"/>
                <a:gd name="T70" fmla="*/ 148 w 580"/>
                <a:gd name="T71" fmla="*/ 784 h 786"/>
                <a:gd name="T72" fmla="*/ 129 w 580"/>
                <a:gd name="T73" fmla="*/ 762 h 786"/>
                <a:gd name="T74" fmla="*/ 94 w 580"/>
                <a:gd name="T75" fmla="*/ 701 h 786"/>
                <a:gd name="T76" fmla="*/ 54 w 580"/>
                <a:gd name="T77" fmla="*/ 618 h 786"/>
                <a:gd name="T78" fmla="*/ 30 w 580"/>
                <a:gd name="T79" fmla="*/ 558 h 786"/>
                <a:gd name="T80" fmla="*/ 11 w 580"/>
                <a:gd name="T81" fmla="*/ 502 h 786"/>
                <a:gd name="T82" fmla="*/ 1 w 580"/>
                <a:gd name="T83" fmla="*/ 454 h 786"/>
                <a:gd name="T84" fmla="*/ 0 w 580"/>
                <a:gd name="T85" fmla="*/ 394 h 786"/>
                <a:gd name="T86" fmla="*/ 3 w 580"/>
                <a:gd name="T87" fmla="*/ 305 h 786"/>
                <a:gd name="T88" fmla="*/ 13 w 580"/>
                <a:gd name="T89" fmla="*/ 212 h 786"/>
                <a:gd name="T90" fmla="*/ 26 w 580"/>
                <a:gd name="T91" fmla="*/ 152 h 786"/>
                <a:gd name="T92" fmla="*/ 38 w 580"/>
                <a:gd name="T93" fmla="*/ 123 h 7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0"/>
                <a:gd name="T142" fmla="*/ 0 h 786"/>
                <a:gd name="T143" fmla="*/ 580 w 580"/>
                <a:gd name="T144" fmla="*/ 786 h 7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0" h="786">
                  <a:moveTo>
                    <a:pt x="45" y="109"/>
                  </a:moveTo>
                  <a:lnTo>
                    <a:pt x="51" y="106"/>
                  </a:lnTo>
                  <a:lnTo>
                    <a:pt x="69" y="94"/>
                  </a:lnTo>
                  <a:lnTo>
                    <a:pt x="96" y="80"/>
                  </a:lnTo>
                  <a:lnTo>
                    <a:pt x="131" y="61"/>
                  </a:lnTo>
                  <a:lnTo>
                    <a:pt x="171" y="43"/>
                  </a:lnTo>
                  <a:lnTo>
                    <a:pt x="217" y="27"/>
                  </a:lnTo>
                  <a:lnTo>
                    <a:pt x="241" y="18"/>
                  </a:lnTo>
                  <a:lnTo>
                    <a:pt x="265" y="12"/>
                  </a:lnTo>
                  <a:lnTo>
                    <a:pt x="289" y="7"/>
                  </a:lnTo>
                  <a:lnTo>
                    <a:pt x="314" y="3"/>
                  </a:lnTo>
                  <a:lnTo>
                    <a:pt x="339" y="0"/>
                  </a:lnTo>
                  <a:lnTo>
                    <a:pt x="362" y="0"/>
                  </a:lnTo>
                  <a:lnTo>
                    <a:pt x="383" y="0"/>
                  </a:lnTo>
                  <a:lnTo>
                    <a:pt x="405" y="0"/>
                  </a:lnTo>
                  <a:lnTo>
                    <a:pt x="425" y="2"/>
                  </a:lnTo>
                  <a:lnTo>
                    <a:pt x="445" y="5"/>
                  </a:lnTo>
                  <a:lnTo>
                    <a:pt x="463" y="8"/>
                  </a:lnTo>
                  <a:lnTo>
                    <a:pt x="480" y="13"/>
                  </a:lnTo>
                  <a:lnTo>
                    <a:pt x="495" y="17"/>
                  </a:lnTo>
                  <a:lnTo>
                    <a:pt x="508" y="22"/>
                  </a:lnTo>
                  <a:lnTo>
                    <a:pt x="521" y="28"/>
                  </a:lnTo>
                  <a:lnTo>
                    <a:pt x="531" y="33"/>
                  </a:lnTo>
                  <a:lnTo>
                    <a:pt x="541" y="40"/>
                  </a:lnTo>
                  <a:lnTo>
                    <a:pt x="550" y="46"/>
                  </a:lnTo>
                  <a:lnTo>
                    <a:pt x="556" y="53"/>
                  </a:lnTo>
                  <a:lnTo>
                    <a:pt x="560" y="58"/>
                  </a:lnTo>
                  <a:lnTo>
                    <a:pt x="563" y="66"/>
                  </a:lnTo>
                  <a:lnTo>
                    <a:pt x="565" y="75"/>
                  </a:lnTo>
                  <a:lnTo>
                    <a:pt x="565" y="85"/>
                  </a:lnTo>
                  <a:lnTo>
                    <a:pt x="563" y="96"/>
                  </a:lnTo>
                  <a:lnTo>
                    <a:pt x="560" y="121"/>
                  </a:lnTo>
                  <a:lnTo>
                    <a:pt x="555" y="151"/>
                  </a:lnTo>
                  <a:lnTo>
                    <a:pt x="550" y="182"/>
                  </a:lnTo>
                  <a:lnTo>
                    <a:pt x="545" y="215"/>
                  </a:lnTo>
                  <a:lnTo>
                    <a:pt x="543" y="232"/>
                  </a:lnTo>
                  <a:lnTo>
                    <a:pt x="541" y="249"/>
                  </a:lnTo>
                  <a:lnTo>
                    <a:pt x="541" y="265"/>
                  </a:lnTo>
                  <a:lnTo>
                    <a:pt x="541" y="280"/>
                  </a:lnTo>
                  <a:lnTo>
                    <a:pt x="546" y="313"/>
                  </a:lnTo>
                  <a:lnTo>
                    <a:pt x="555" y="343"/>
                  </a:lnTo>
                  <a:lnTo>
                    <a:pt x="563" y="375"/>
                  </a:lnTo>
                  <a:lnTo>
                    <a:pt x="571" y="403"/>
                  </a:lnTo>
                  <a:lnTo>
                    <a:pt x="575" y="418"/>
                  </a:lnTo>
                  <a:lnTo>
                    <a:pt x="578" y="431"/>
                  </a:lnTo>
                  <a:lnTo>
                    <a:pt x="580" y="444"/>
                  </a:lnTo>
                  <a:lnTo>
                    <a:pt x="580" y="456"/>
                  </a:lnTo>
                  <a:lnTo>
                    <a:pt x="578" y="467"/>
                  </a:lnTo>
                  <a:lnTo>
                    <a:pt x="576" y="477"/>
                  </a:lnTo>
                  <a:lnTo>
                    <a:pt x="571" y="487"/>
                  </a:lnTo>
                  <a:lnTo>
                    <a:pt x="565" y="496"/>
                  </a:lnTo>
                  <a:lnTo>
                    <a:pt x="556" y="504"/>
                  </a:lnTo>
                  <a:lnTo>
                    <a:pt x="545" y="512"/>
                  </a:lnTo>
                  <a:lnTo>
                    <a:pt x="530" y="522"/>
                  </a:lnTo>
                  <a:lnTo>
                    <a:pt x="513" y="532"/>
                  </a:lnTo>
                  <a:lnTo>
                    <a:pt x="476" y="550"/>
                  </a:lnTo>
                  <a:lnTo>
                    <a:pt x="437" y="570"/>
                  </a:lnTo>
                  <a:lnTo>
                    <a:pt x="398" y="588"/>
                  </a:lnTo>
                  <a:lnTo>
                    <a:pt x="362" y="607"/>
                  </a:lnTo>
                  <a:lnTo>
                    <a:pt x="332" y="621"/>
                  </a:lnTo>
                  <a:lnTo>
                    <a:pt x="312" y="633"/>
                  </a:lnTo>
                  <a:lnTo>
                    <a:pt x="294" y="648"/>
                  </a:lnTo>
                  <a:lnTo>
                    <a:pt x="274" y="670"/>
                  </a:lnTo>
                  <a:lnTo>
                    <a:pt x="251" y="694"/>
                  </a:lnTo>
                  <a:lnTo>
                    <a:pt x="226" y="721"/>
                  </a:lnTo>
                  <a:lnTo>
                    <a:pt x="202" y="746"/>
                  </a:lnTo>
                  <a:lnTo>
                    <a:pt x="182" y="766"/>
                  </a:lnTo>
                  <a:lnTo>
                    <a:pt x="172" y="774"/>
                  </a:lnTo>
                  <a:lnTo>
                    <a:pt x="164" y="781"/>
                  </a:lnTo>
                  <a:lnTo>
                    <a:pt x="157" y="786"/>
                  </a:lnTo>
                  <a:lnTo>
                    <a:pt x="153" y="786"/>
                  </a:lnTo>
                  <a:lnTo>
                    <a:pt x="148" y="784"/>
                  </a:lnTo>
                  <a:lnTo>
                    <a:pt x="139" y="776"/>
                  </a:lnTo>
                  <a:lnTo>
                    <a:pt x="129" y="762"/>
                  </a:lnTo>
                  <a:lnTo>
                    <a:pt x="119" y="746"/>
                  </a:lnTo>
                  <a:lnTo>
                    <a:pt x="94" y="701"/>
                  </a:lnTo>
                  <a:lnTo>
                    <a:pt x="68" y="646"/>
                  </a:lnTo>
                  <a:lnTo>
                    <a:pt x="54" y="618"/>
                  </a:lnTo>
                  <a:lnTo>
                    <a:pt x="41" y="588"/>
                  </a:lnTo>
                  <a:lnTo>
                    <a:pt x="30" y="558"/>
                  </a:lnTo>
                  <a:lnTo>
                    <a:pt x="20" y="530"/>
                  </a:lnTo>
                  <a:lnTo>
                    <a:pt x="11" y="502"/>
                  </a:lnTo>
                  <a:lnTo>
                    <a:pt x="5" y="477"/>
                  </a:lnTo>
                  <a:lnTo>
                    <a:pt x="1" y="454"/>
                  </a:lnTo>
                  <a:lnTo>
                    <a:pt x="0" y="434"/>
                  </a:lnTo>
                  <a:lnTo>
                    <a:pt x="0" y="394"/>
                  </a:lnTo>
                  <a:lnTo>
                    <a:pt x="1" y="351"/>
                  </a:lnTo>
                  <a:lnTo>
                    <a:pt x="3" y="305"/>
                  </a:lnTo>
                  <a:lnTo>
                    <a:pt x="8" y="257"/>
                  </a:lnTo>
                  <a:lnTo>
                    <a:pt x="13" y="212"/>
                  </a:lnTo>
                  <a:lnTo>
                    <a:pt x="21" y="172"/>
                  </a:lnTo>
                  <a:lnTo>
                    <a:pt x="26" y="152"/>
                  </a:lnTo>
                  <a:lnTo>
                    <a:pt x="33" y="136"/>
                  </a:lnTo>
                  <a:lnTo>
                    <a:pt x="38" y="123"/>
                  </a:lnTo>
                  <a:lnTo>
                    <a:pt x="45" y="109"/>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1" name="Freeform 748"/>
            <p:cNvSpPr>
              <a:spLocks/>
            </p:cNvSpPr>
            <p:nvPr/>
          </p:nvSpPr>
          <p:spPr bwMode="auto">
            <a:xfrm>
              <a:off x="1413" y="2970"/>
              <a:ext cx="557" cy="754"/>
            </a:xfrm>
            <a:custGeom>
              <a:avLst/>
              <a:gdLst>
                <a:gd name="T0" fmla="*/ 50 w 557"/>
                <a:gd name="T1" fmla="*/ 103 h 754"/>
                <a:gd name="T2" fmla="*/ 93 w 557"/>
                <a:gd name="T3" fmla="*/ 78 h 754"/>
                <a:gd name="T4" fmla="*/ 166 w 557"/>
                <a:gd name="T5" fmla="*/ 43 h 754"/>
                <a:gd name="T6" fmla="*/ 231 w 557"/>
                <a:gd name="T7" fmla="*/ 18 h 754"/>
                <a:gd name="T8" fmla="*/ 279 w 557"/>
                <a:gd name="T9" fmla="*/ 8 h 754"/>
                <a:gd name="T10" fmla="*/ 326 w 557"/>
                <a:gd name="T11" fmla="*/ 2 h 754"/>
                <a:gd name="T12" fmla="*/ 369 w 557"/>
                <a:gd name="T13" fmla="*/ 0 h 754"/>
                <a:gd name="T14" fmla="*/ 409 w 557"/>
                <a:gd name="T15" fmla="*/ 3 h 754"/>
                <a:gd name="T16" fmla="*/ 444 w 557"/>
                <a:gd name="T17" fmla="*/ 10 h 754"/>
                <a:gd name="T18" fmla="*/ 475 w 557"/>
                <a:gd name="T19" fmla="*/ 18 h 754"/>
                <a:gd name="T20" fmla="*/ 500 w 557"/>
                <a:gd name="T21" fmla="*/ 28 h 754"/>
                <a:gd name="T22" fmla="*/ 520 w 557"/>
                <a:gd name="T23" fmla="*/ 40 h 754"/>
                <a:gd name="T24" fmla="*/ 533 w 557"/>
                <a:gd name="T25" fmla="*/ 51 h 754"/>
                <a:gd name="T26" fmla="*/ 540 w 557"/>
                <a:gd name="T27" fmla="*/ 65 h 754"/>
                <a:gd name="T28" fmla="*/ 542 w 557"/>
                <a:gd name="T29" fmla="*/ 83 h 754"/>
                <a:gd name="T30" fmla="*/ 537 w 557"/>
                <a:gd name="T31" fmla="*/ 118 h 754"/>
                <a:gd name="T32" fmla="*/ 527 w 557"/>
                <a:gd name="T33" fmla="*/ 176 h 754"/>
                <a:gd name="T34" fmla="*/ 520 w 557"/>
                <a:gd name="T35" fmla="*/ 240 h 754"/>
                <a:gd name="T36" fmla="*/ 525 w 557"/>
                <a:gd name="T37" fmla="*/ 300 h 754"/>
                <a:gd name="T38" fmla="*/ 540 w 557"/>
                <a:gd name="T39" fmla="*/ 360 h 754"/>
                <a:gd name="T40" fmla="*/ 552 w 557"/>
                <a:gd name="T41" fmla="*/ 401 h 754"/>
                <a:gd name="T42" fmla="*/ 557 w 557"/>
                <a:gd name="T43" fmla="*/ 426 h 754"/>
                <a:gd name="T44" fmla="*/ 555 w 557"/>
                <a:gd name="T45" fmla="*/ 449 h 754"/>
                <a:gd name="T46" fmla="*/ 548 w 557"/>
                <a:gd name="T47" fmla="*/ 467 h 754"/>
                <a:gd name="T48" fmla="*/ 533 w 557"/>
                <a:gd name="T49" fmla="*/ 484 h 754"/>
                <a:gd name="T50" fmla="*/ 508 w 557"/>
                <a:gd name="T51" fmla="*/ 500 h 754"/>
                <a:gd name="T52" fmla="*/ 457 w 557"/>
                <a:gd name="T53" fmla="*/ 529 h 754"/>
                <a:gd name="T54" fmla="*/ 382 w 557"/>
                <a:gd name="T55" fmla="*/ 565 h 754"/>
                <a:gd name="T56" fmla="*/ 319 w 557"/>
                <a:gd name="T57" fmla="*/ 597 h 754"/>
                <a:gd name="T58" fmla="*/ 282 w 557"/>
                <a:gd name="T59" fmla="*/ 621 h 754"/>
                <a:gd name="T60" fmla="*/ 241 w 557"/>
                <a:gd name="T61" fmla="*/ 666 h 754"/>
                <a:gd name="T62" fmla="*/ 196 w 557"/>
                <a:gd name="T63" fmla="*/ 716 h 754"/>
                <a:gd name="T64" fmla="*/ 166 w 557"/>
                <a:gd name="T65" fmla="*/ 742 h 754"/>
                <a:gd name="T66" fmla="*/ 153 w 557"/>
                <a:gd name="T67" fmla="*/ 752 h 754"/>
                <a:gd name="T68" fmla="*/ 143 w 557"/>
                <a:gd name="T69" fmla="*/ 752 h 754"/>
                <a:gd name="T70" fmla="*/ 126 w 557"/>
                <a:gd name="T71" fmla="*/ 731 h 754"/>
                <a:gd name="T72" fmla="*/ 91 w 557"/>
                <a:gd name="T73" fmla="*/ 673 h 754"/>
                <a:gd name="T74" fmla="*/ 53 w 557"/>
                <a:gd name="T75" fmla="*/ 593 h 754"/>
                <a:gd name="T76" fmla="*/ 30 w 557"/>
                <a:gd name="T77" fmla="*/ 537 h 754"/>
                <a:gd name="T78" fmla="*/ 12 w 557"/>
                <a:gd name="T79" fmla="*/ 482 h 754"/>
                <a:gd name="T80" fmla="*/ 2 w 557"/>
                <a:gd name="T81" fmla="*/ 436 h 754"/>
                <a:gd name="T82" fmla="*/ 0 w 557"/>
                <a:gd name="T83" fmla="*/ 379 h 754"/>
                <a:gd name="T84" fmla="*/ 5 w 557"/>
                <a:gd name="T85" fmla="*/ 293 h 754"/>
                <a:gd name="T86" fmla="*/ 15 w 557"/>
                <a:gd name="T87" fmla="*/ 205 h 754"/>
                <a:gd name="T88" fmla="*/ 27 w 557"/>
                <a:gd name="T89" fmla="*/ 147 h 754"/>
                <a:gd name="T90" fmla="*/ 38 w 557"/>
                <a:gd name="T91" fmla="*/ 118 h 7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7"/>
                <a:gd name="T139" fmla="*/ 0 h 754"/>
                <a:gd name="T140" fmla="*/ 557 w 557"/>
                <a:gd name="T141" fmla="*/ 754 h 7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7" h="754">
                  <a:moveTo>
                    <a:pt x="45" y="106"/>
                  </a:moveTo>
                  <a:lnTo>
                    <a:pt x="50" y="103"/>
                  </a:lnTo>
                  <a:lnTo>
                    <a:pt x="66" y="93"/>
                  </a:lnTo>
                  <a:lnTo>
                    <a:pt x="93" y="78"/>
                  </a:lnTo>
                  <a:lnTo>
                    <a:pt x="126" y="61"/>
                  </a:lnTo>
                  <a:lnTo>
                    <a:pt x="166" y="43"/>
                  </a:lnTo>
                  <a:lnTo>
                    <a:pt x="209" y="26"/>
                  </a:lnTo>
                  <a:lnTo>
                    <a:pt x="231" y="18"/>
                  </a:lnTo>
                  <a:lnTo>
                    <a:pt x="254" y="13"/>
                  </a:lnTo>
                  <a:lnTo>
                    <a:pt x="279" y="8"/>
                  </a:lnTo>
                  <a:lnTo>
                    <a:pt x="302" y="3"/>
                  </a:lnTo>
                  <a:lnTo>
                    <a:pt x="326" y="2"/>
                  </a:lnTo>
                  <a:lnTo>
                    <a:pt x="347" y="0"/>
                  </a:lnTo>
                  <a:lnTo>
                    <a:pt x="369" y="0"/>
                  </a:lnTo>
                  <a:lnTo>
                    <a:pt x="389" y="2"/>
                  </a:lnTo>
                  <a:lnTo>
                    <a:pt x="409" y="3"/>
                  </a:lnTo>
                  <a:lnTo>
                    <a:pt x="427" y="7"/>
                  </a:lnTo>
                  <a:lnTo>
                    <a:pt x="444" y="10"/>
                  </a:lnTo>
                  <a:lnTo>
                    <a:pt x="460" y="13"/>
                  </a:lnTo>
                  <a:lnTo>
                    <a:pt x="475" y="18"/>
                  </a:lnTo>
                  <a:lnTo>
                    <a:pt x="488" y="23"/>
                  </a:lnTo>
                  <a:lnTo>
                    <a:pt x="500" y="28"/>
                  </a:lnTo>
                  <a:lnTo>
                    <a:pt x="510" y="33"/>
                  </a:lnTo>
                  <a:lnTo>
                    <a:pt x="520" y="40"/>
                  </a:lnTo>
                  <a:lnTo>
                    <a:pt x="527" y="46"/>
                  </a:lnTo>
                  <a:lnTo>
                    <a:pt x="533" y="51"/>
                  </a:lnTo>
                  <a:lnTo>
                    <a:pt x="537" y="58"/>
                  </a:lnTo>
                  <a:lnTo>
                    <a:pt x="540" y="65"/>
                  </a:lnTo>
                  <a:lnTo>
                    <a:pt x="542" y="73"/>
                  </a:lnTo>
                  <a:lnTo>
                    <a:pt x="542" y="83"/>
                  </a:lnTo>
                  <a:lnTo>
                    <a:pt x="540" y="93"/>
                  </a:lnTo>
                  <a:lnTo>
                    <a:pt x="537" y="118"/>
                  </a:lnTo>
                  <a:lnTo>
                    <a:pt x="532" y="146"/>
                  </a:lnTo>
                  <a:lnTo>
                    <a:pt x="527" y="176"/>
                  </a:lnTo>
                  <a:lnTo>
                    <a:pt x="522" y="207"/>
                  </a:lnTo>
                  <a:lnTo>
                    <a:pt x="520" y="240"/>
                  </a:lnTo>
                  <a:lnTo>
                    <a:pt x="520" y="270"/>
                  </a:lnTo>
                  <a:lnTo>
                    <a:pt x="525" y="300"/>
                  </a:lnTo>
                  <a:lnTo>
                    <a:pt x="532" y="331"/>
                  </a:lnTo>
                  <a:lnTo>
                    <a:pt x="540" y="360"/>
                  </a:lnTo>
                  <a:lnTo>
                    <a:pt x="548" y="388"/>
                  </a:lnTo>
                  <a:lnTo>
                    <a:pt x="552" y="401"/>
                  </a:lnTo>
                  <a:lnTo>
                    <a:pt x="555" y="414"/>
                  </a:lnTo>
                  <a:lnTo>
                    <a:pt x="557" y="426"/>
                  </a:lnTo>
                  <a:lnTo>
                    <a:pt x="557" y="437"/>
                  </a:lnTo>
                  <a:lnTo>
                    <a:pt x="555" y="449"/>
                  </a:lnTo>
                  <a:lnTo>
                    <a:pt x="553" y="459"/>
                  </a:lnTo>
                  <a:lnTo>
                    <a:pt x="548" y="467"/>
                  </a:lnTo>
                  <a:lnTo>
                    <a:pt x="542" y="476"/>
                  </a:lnTo>
                  <a:lnTo>
                    <a:pt x="533" y="484"/>
                  </a:lnTo>
                  <a:lnTo>
                    <a:pt x="522" y="492"/>
                  </a:lnTo>
                  <a:lnTo>
                    <a:pt x="508" y="500"/>
                  </a:lnTo>
                  <a:lnTo>
                    <a:pt x="493" y="510"/>
                  </a:lnTo>
                  <a:lnTo>
                    <a:pt x="457" y="529"/>
                  </a:lnTo>
                  <a:lnTo>
                    <a:pt x="420" y="547"/>
                  </a:lnTo>
                  <a:lnTo>
                    <a:pt x="382" y="565"/>
                  </a:lnTo>
                  <a:lnTo>
                    <a:pt x="347" y="582"/>
                  </a:lnTo>
                  <a:lnTo>
                    <a:pt x="319" y="597"/>
                  </a:lnTo>
                  <a:lnTo>
                    <a:pt x="299" y="608"/>
                  </a:lnTo>
                  <a:lnTo>
                    <a:pt x="282" y="621"/>
                  </a:lnTo>
                  <a:lnTo>
                    <a:pt x="262" y="641"/>
                  </a:lnTo>
                  <a:lnTo>
                    <a:pt x="241" y="666"/>
                  </a:lnTo>
                  <a:lnTo>
                    <a:pt x="218" y="691"/>
                  </a:lnTo>
                  <a:lnTo>
                    <a:pt x="196" y="716"/>
                  </a:lnTo>
                  <a:lnTo>
                    <a:pt x="174" y="736"/>
                  </a:lnTo>
                  <a:lnTo>
                    <a:pt x="166" y="742"/>
                  </a:lnTo>
                  <a:lnTo>
                    <a:pt x="159" y="749"/>
                  </a:lnTo>
                  <a:lnTo>
                    <a:pt x="153" y="752"/>
                  </a:lnTo>
                  <a:lnTo>
                    <a:pt x="148" y="754"/>
                  </a:lnTo>
                  <a:lnTo>
                    <a:pt x="143" y="752"/>
                  </a:lnTo>
                  <a:lnTo>
                    <a:pt x="135" y="744"/>
                  </a:lnTo>
                  <a:lnTo>
                    <a:pt x="126" y="731"/>
                  </a:lnTo>
                  <a:lnTo>
                    <a:pt x="115" y="714"/>
                  </a:lnTo>
                  <a:lnTo>
                    <a:pt x="91" y="673"/>
                  </a:lnTo>
                  <a:lnTo>
                    <a:pt x="65" y="621"/>
                  </a:lnTo>
                  <a:lnTo>
                    <a:pt x="53" y="593"/>
                  </a:lnTo>
                  <a:lnTo>
                    <a:pt x="42" y="565"/>
                  </a:lnTo>
                  <a:lnTo>
                    <a:pt x="30" y="537"/>
                  </a:lnTo>
                  <a:lnTo>
                    <a:pt x="20" y="509"/>
                  </a:lnTo>
                  <a:lnTo>
                    <a:pt x="12" y="482"/>
                  </a:lnTo>
                  <a:lnTo>
                    <a:pt x="5" y="459"/>
                  </a:lnTo>
                  <a:lnTo>
                    <a:pt x="2" y="436"/>
                  </a:lnTo>
                  <a:lnTo>
                    <a:pt x="0" y="418"/>
                  </a:lnTo>
                  <a:lnTo>
                    <a:pt x="0" y="379"/>
                  </a:lnTo>
                  <a:lnTo>
                    <a:pt x="2" y="338"/>
                  </a:lnTo>
                  <a:lnTo>
                    <a:pt x="5" y="293"/>
                  </a:lnTo>
                  <a:lnTo>
                    <a:pt x="8" y="249"/>
                  </a:lnTo>
                  <a:lnTo>
                    <a:pt x="15" y="205"/>
                  </a:lnTo>
                  <a:lnTo>
                    <a:pt x="22" y="166"/>
                  </a:lnTo>
                  <a:lnTo>
                    <a:pt x="27" y="147"/>
                  </a:lnTo>
                  <a:lnTo>
                    <a:pt x="32" y="133"/>
                  </a:lnTo>
                  <a:lnTo>
                    <a:pt x="38" y="118"/>
                  </a:lnTo>
                  <a:lnTo>
                    <a:pt x="45" y="106"/>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2" name="Freeform 749"/>
            <p:cNvSpPr>
              <a:spLocks/>
            </p:cNvSpPr>
            <p:nvPr/>
          </p:nvSpPr>
          <p:spPr bwMode="auto">
            <a:xfrm>
              <a:off x="1423" y="2982"/>
              <a:ext cx="530" cy="720"/>
            </a:xfrm>
            <a:custGeom>
              <a:avLst/>
              <a:gdLst>
                <a:gd name="T0" fmla="*/ 48 w 530"/>
                <a:gd name="T1" fmla="*/ 97 h 720"/>
                <a:gd name="T2" fmla="*/ 88 w 530"/>
                <a:gd name="T3" fmla="*/ 74 h 720"/>
                <a:gd name="T4" fmla="*/ 158 w 530"/>
                <a:gd name="T5" fmla="*/ 41 h 720"/>
                <a:gd name="T6" fmla="*/ 221 w 530"/>
                <a:gd name="T7" fmla="*/ 18 h 720"/>
                <a:gd name="T8" fmla="*/ 266 w 530"/>
                <a:gd name="T9" fmla="*/ 6 h 720"/>
                <a:gd name="T10" fmla="*/ 309 w 530"/>
                <a:gd name="T11" fmla="*/ 1 h 720"/>
                <a:gd name="T12" fmla="*/ 351 w 530"/>
                <a:gd name="T13" fmla="*/ 0 h 720"/>
                <a:gd name="T14" fmla="*/ 389 w 530"/>
                <a:gd name="T15" fmla="*/ 3 h 720"/>
                <a:gd name="T16" fmla="*/ 424 w 530"/>
                <a:gd name="T17" fmla="*/ 8 h 720"/>
                <a:gd name="T18" fmla="*/ 454 w 530"/>
                <a:gd name="T19" fmla="*/ 16 h 720"/>
                <a:gd name="T20" fmla="*/ 477 w 530"/>
                <a:gd name="T21" fmla="*/ 26 h 720"/>
                <a:gd name="T22" fmla="*/ 497 w 530"/>
                <a:gd name="T23" fmla="*/ 38 h 720"/>
                <a:gd name="T24" fmla="*/ 508 w 530"/>
                <a:gd name="T25" fmla="*/ 49 h 720"/>
                <a:gd name="T26" fmla="*/ 515 w 530"/>
                <a:gd name="T27" fmla="*/ 61 h 720"/>
                <a:gd name="T28" fmla="*/ 517 w 530"/>
                <a:gd name="T29" fmla="*/ 77 h 720"/>
                <a:gd name="T30" fmla="*/ 513 w 530"/>
                <a:gd name="T31" fmla="*/ 112 h 720"/>
                <a:gd name="T32" fmla="*/ 502 w 530"/>
                <a:gd name="T33" fmla="*/ 169 h 720"/>
                <a:gd name="T34" fmla="*/ 495 w 530"/>
                <a:gd name="T35" fmla="*/ 228 h 720"/>
                <a:gd name="T36" fmla="*/ 500 w 530"/>
                <a:gd name="T37" fmla="*/ 286 h 720"/>
                <a:gd name="T38" fmla="*/ 515 w 530"/>
                <a:gd name="T39" fmla="*/ 344 h 720"/>
                <a:gd name="T40" fmla="*/ 528 w 530"/>
                <a:gd name="T41" fmla="*/ 396 h 720"/>
                <a:gd name="T42" fmla="*/ 530 w 530"/>
                <a:gd name="T43" fmla="*/ 429 h 720"/>
                <a:gd name="T44" fmla="*/ 523 w 530"/>
                <a:gd name="T45" fmla="*/ 447 h 720"/>
                <a:gd name="T46" fmla="*/ 508 w 530"/>
                <a:gd name="T47" fmla="*/ 462 h 720"/>
                <a:gd name="T48" fmla="*/ 485 w 530"/>
                <a:gd name="T49" fmla="*/ 478 h 720"/>
                <a:gd name="T50" fmla="*/ 437 w 530"/>
                <a:gd name="T51" fmla="*/ 505 h 720"/>
                <a:gd name="T52" fmla="*/ 364 w 530"/>
                <a:gd name="T53" fmla="*/ 540 h 720"/>
                <a:gd name="T54" fmla="*/ 304 w 530"/>
                <a:gd name="T55" fmla="*/ 570 h 720"/>
                <a:gd name="T56" fmla="*/ 269 w 530"/>
                <a:gd name="T57" fmla="*/ 594 h 720"/>
                <a:gd name="T58" fmla="*/ 229 w 530"/>
                <a:gd name="T59" fmla="*/ 636 h 720"/>
                <a:gd name="T60" fmla="*/ 186 w 530"/>
                <a:gd name="T61" fmla="*/ 682 h 720"/>
                <a:gd name="T62" fmla="*/ 158 w 530"/>
                <a:gd name="T63" fmla="*/ 711 h 720"/>
                <a:gd name="T64" fmla="*/ 144 w 530"/>
                <a:gd name="T65" fmla="*/ 719 h 720"/>
                <a:gd name="T66" fmla="*/ 135 w 530"/>
                <a:gd name="T67" fmla="*/ 717 h 720"/>
                <a:gd name="T68" fmla="*/ 120 w 530"/>
                <a:gd name="T69" fmla="*/ 699 h 720"/>
                <a:gd name="T70" fmla="*/ 86 w 530"/>
                <a:gd name="T71" fmla="*/ 643 h 720"/>
                <a:gd name="T72" fmla="*/ 38 w 530"/>
                <a:gd name="T73" fmla="*/ 540 h 720"/>
                <a:gd name="T74" fmla="*/ 10 w 530"/>
                <a:gd name="T75" fmla="*/ 460 h 720"/>
                <a:gd name="T76" fmla="*/ 2 w 530"/>
                <a:gd name="T77" fmla="*/ 417 h 720"/>
                <a:gd name="T78" fmla="*/ 0 w 530"/>
                <a:gd name="T79" fmla="*/ 362 h 720"/>
                <a:gd name="T80" fmla="*/ 3 w 530"/>
                <a:gd name="T81" fmla="*/ 280 h 720"/>
                <a:gd name="T82" fmla="*/ 13 w 530"/>
                <a:gd name="T83" fmla="*/ 195 h 720"/>
                <a:gd name="T84" fmla="*/ 25 w 530"/>
                <a:gd name="T85" fmla="*/ 140 h 720"/>
                <a:gd name="T86" fmla="*/ 35 w 530"/>
                <a:gd name="T87" fmla="*/ 112 h 7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0"/>
                <a:gd name="T133" fmla="*/ 0 h 720"/>
                <a:gd name="T134" fmla="*/ 530 w 530"/>
                <a:gd name="T135" fmla="*/ 720 h 7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0" h="720">
                  <a:moveTo>
                    <a:pt x="41" y="101"/>
                  </a:moveTo>
                  <a:lnTo>
                    <a:pt x="48" y="97"/>
                  </a:lnTo>
                  <a:lnTo>
                    <a:pt x="63" y="87"/>
                  </a:lnTo>
                  <a:lnTo>
                    <a:pt x="88" y="74"/>
                  </a:lnTo>
                  <a:lnTo>
                    <a:pt x="120" y="58"/>
                  </a:lnTo>
                  <a:lnTo>
                    <a:pt x="158" y="41"/>
                  </a:lnTo>
                  <a:lnTo>
                    <a:pt x="199" y="24"/>
                  </a:lnTo>
                  <a:lnTo>
                    <a:pt x="221" y="18"/>
                  </a:lnTo>
                  <a:lnTo>
                    <a:pt x="243" y="11"/>
                  </a:lnTo>
                  <a:lnTo>
                    <a:pt x="266" y="6"/>
                  </a:lnTo>
                  <a:lnTo>
                    <a:pt x="287" y="3"/>
                  </a:lnTo>
                  <a:lnTo>
                    <a:pt x="309" y="1"/>
                  </a:lnTo>
                  <a:lnTo>
                    <a:pt x="331" y="0"/>
                  </a:lnTo>
                  <a:lnTo>
                    <a:pt x="351" y="0"/>
                  </a:lnTo>
                  <a:lnTo>
                    <a:pt x="370" y="1"/>
                  </a:lnTo>
                  <a:lnTo>
                    <a:pt x="389" y="3"/>
                  </a:lnTo>
                  <a:lnTo>
                    <a:pt x="407" y="6"/>
                  </a:lnTo>
                  <a:lnTo>
                    <a:pt x="424" y="8"/>
                  </a:lnTo>
                  <a:lnTo>
                    <a:pt x="439" y="13"/>
                  </a:lnTo>
                  <a:lnTo>
                    <a:pt x="454" y="16"/>
                  </a:lnTo>
                  <a:lnTo>
                    <a:pt x="465" y="21"/>
                  </a:lnTo>
                  <a:lnTo>
                    <a:pt x="477" y="26"/>
                  </a:lnTo>
                  <a:lnTo>
                    <a:pt x="487" y="33"/>
                  </a:lnTo>
                  <a:lnTo>
                    <a:pt x="497" y="38"/>
                  </a:lnTo>
                  <a:lnTo>
                    <a:pt x="503" y="43"/>
                  </a:lnTo>
                  <a:lnTo>
                    <a:pt x="508" y="49"/>
                  </a:lnTo>
                  <a:lnTo>
                    <a:pt x="512" y="54"/>
                  </a:lnTo>
                  <a:lnTo>
                    <a:pt x="515" y="61"/>
                  </a:lnTo>
                  <a:lnTo>
                    <a:pt x="517" y="69"/>
                  </a:lnTo>
                  <a:lnTo>
                    <a:pt x="517" y="77"/>
                  </a:lnTo>
                  <a:lnTo>
                    <a:pt x="517" y="89"/>
                  </a:lnTo>
                  <a:lnTo>
                    <a:pt x="513" y="112"/>
                  </a:lnTo>
                  <a:lnTo>
                    <a:pt x="508" y="139"/>
                  </a:lnTo>
                  <a:lnTo>
                    <a:pt x="502" y="169"/>
                  </a:lnTo>
                  <a:lnTo>
                    <a:pt x="498" y="198"/>
                  </a:lnTo>
                  <a:lnTo>
                    <a:pt x="495" y="228"/>
                  </a:lnTo>
                  <a:lnTo>
                    <a:pt x="497" y="258"/>
                  </a:lnTo>
                  <a:lnTo>
                    <a:pt x="500" y="286"/>
                  </a:lnTo>
                  <a:lnTo>
                    <a:pt x="508" y="316"/>
                  </a:lnTo>
                  <a:lnTo>
                    <a:pt x="515" y="344"/>
                  </a:lnTo>
                  <a:lnTo>
                    <a:pt x="523" y="371"/>
                  </a:lnTo>
                  <a:lnTo>
                    <a:pt x="528" y="396"/>
                  </a:lnTo>
                  <a:lnTo>
                    <a:pt x="530" y="417"/>
                  </a:lnTo>
                  <a:lnTo>
                    <a:pt x="530" y="429"/>
                  </a:lnTo>
                  <a:lnTo>
                    <a:pt x="527" y="437"/>
                  </a:lnTo>
                  <a:lnTo>
                    <a:pt x="523" y="447"/>
                  </a:lnTo>
                  <a:lnTo>
                    <a:pt x="517" y="454"/>
                  </a:lnTo>
                  <a:lnTo>
                    <a:pt x="508" y="462"/>
                  </a:lnTo>
                  <a:lnTo>
                    <a:pt x="498" y="470"/>
                  </a:lnTo>
                  <a:lnTo>
                    <a:pt x="485" y="478"/>
                  </a:lnTo>
                  <a:lnTo>
                    <a:pt x="470" y="487"/>
                  </a:lnTo>
                  <a:lnTo>
                    <a:pt x="437" y="505"/>
                  </a:lnTo>
                  <a:lnTo>
                    <a:pt x="400" y="523"/>
                  </a:lnTo>
                  <a:lnTo>
                    <a:pt x="364" y="540"/>
                  </a:lnTo>
                  <a:lnTo>
                    <a:pt x="331" y="555"/>
                  </a:lnTo>
                  <a:lnTo>
                    <a:pt x="304" y="570"/>
                  </a:lnTo>
                  <a:lnTo>
                    <a:pt x="286" y="580"/>
                  </a:lnTo>
                  <a:lnTo>
                    <a:pt x="269" y="594"/>
                  </a:lnTo>
                  <a:lnTo>
                    <a:pt x="251" y="613"/>
                  </a:lnTo>
                  <a:lnTo>
                    <a:pt x="229" y="636"/>
                  </a:lnTo>
                  <a:lnTo>
                    <a:pt x="208" y="661"/>
                  </a:lnTo>
                  <a:lnTo>
                    <a:pt x="186" y="682"/>
                  </a:lnTo>
                  <a:lnTo>
                    <a:pt x="166" y="702"/>
                  </a:lnTo>
                  <a:lnTo>
                    <a:pt x="158" y="711"/>
                  </a:lnTo>
                  <a:lnTo>
                    <a:pt x="151" y="715"/>
                  </a:lnTo>
                  <a:lnTo>
                    <a:pt x="144" y="719"/>
                  </a:lnTo>
                  <a:lnTo>
                    <a:pt x="139" y="720"/>
                  </a:lnTo>
                  <a:lnTo>
                    <a:pt x="135" y="717"/>
                  </a:lnTo>
                  <a:lnTo>
                    <a:pt x="128" y="711"/>
                  </a:lnTo>
                  <a:lnTo>
                    <a:pt x="120" y="699"/>
                  </a:lnTo>
                  <a:lnTo>
                    <a:pt x="110" y="682"/>
                  </a:lnTo>
                  <a:lnTo>
                    <a:pt x="86" y="643"/>
                  </a:lnTo>
                  <a:lnTo>
                    <a:pt x="61" y="593"/>
                  </a:lnTo>
                  <a:lnTo>
                    <a:pt x="38" y="540"/>
                  </a:lnTo>
                  <a:lnTo>
                    <a:pt x="18" y="487"/>
                  </a:lnTo>
                  <a:lnTo>
                    <a:pt x="10" y="460"/>
                  </a:lnTo>
                  <a:lnTo>
                    <a:pt x="5" y="437"/>
                  </a:lnTo>
                  <a:lnTo>
                    <a:pt x="2" y="417"/>
                  </a:lnTo>
                  <a:lnTo>
                    <a:pt x="0" y="399"/>
                  </a:lnTo>
                  <a:lnTo>
                    <a:pt x="0" y="362"/>
                  </a:lnTo>
                  <a:lnTo>
                    <a:pt x="2" y="323"/>
                  </a:lnTo>
                  <a:lnTo>
                    <a:pt x="3" y="280"/>
                  </a:lnTo>
                  <a:lnTo>
                    <a:pt x="7" y="237"/>
                  </a:lnTo>
                  <a:lnTo>
                    <a:pt x="13" y="195"/>
                  </a:lnTo>
                  <a:lnTo>
                    <a:pt x="20" y="159"/>
                  </a:lnTo>
                  <a:lnTo>
                    <a:pt x="25" y="140"/>
                  </a:lnTo>
                  <a:lnTo>
                    <a:pt x="30" y="126"/>
                  </a:lnTo>
                  <a:lnTo>
                    <a:pt x="35" y="112"/>
                  </a:lnTo>
                  <a:lnTo>
                    <a:pt x="41" y="101"/>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3" name="Freeform 750"/>
            <p:cNvSpPr>
              <a:spLocks/>
            </p:cNvSpPr>
            <p:nvPr/>
          </p:nvSpPr>
          <p:spPr bwMode="auto">
            <a:xfrm>
              <a:off x="1431" y="2993"/>
              <a:ext cx="507" cy="688"/>
            </a:xfrm>
            <a:custGeom>
              <a:avLst/>
              <a:gdLst>
                <a:gd name="T0" fmla="*/ 47 w 507"/>
                <a:gd name="T1" fmla="*/ 95 h 688"/>
                <a:gd name="T2" fmla="*/ 85 w 507"/>
                <a:gd name="T3" fmla="*/ 71 h 688"/>
                <a:gd name="T4" fmla="*/ 151 w 507"/>
                <a:gd name="T5" fmla="*/ 40 h 688"/>
                <a:gd name="T6" fmla="*/ 211 w 507"/>
                <a:gd name="T7" fmla="*/ 17 h 688"/>
                <a:gd name="T8" fmla="*/ 254 w 507"/>
                <a:gd name="T9" fmla="*/ 7 h 688"/>
                <a:gd name="T10" fmla="*/ 296 w 507"/>
                <a:gd name="T11" fmla="*/ 2 h 688"/>
                <a:gd name="T12" fmla="*/ 336 w 507"/>
                <a:gd name="T13" fmla="*/ 0 h 688"/>
                <a:gd name="T14" fmla="*/ 389 w 507"/>
                <a:gd name="T15" fmla="*/ 5 h 688"/>
                <a:gd name="T16" fmla="*/ 446 w 507"/>
                <a:gd name="T17" fmla="*/ 22 h 688"/>
                <a:gd name="T18" fmla="*/ 474 w 507"/>
                <a:gd name="T19" fmla="*/ 37 h 688"/>
                <a:gd name="T20" fmla="*/ 485 w 507"/>
                <a:gd name="T21" fmla="*/ 47 h 688"/>
                <a:gd name="T22" fmla="*/ 492 w 507"/>
                <a:gd name="T23" fmla="*/ 58 h 688"/>
                <a:gd name="T24" fmla="*/ 494 w 507"/>
                <a:gd name="T25" fmla="*/ 75 h 688"/>
                <a:gd name="T26" fmla="*/ 490 w 507"/>
                <a:gd name="T27" fmla="*/ 108 h 688"/>
                <a:gd name="T28" fmla="*/ 480 w 507"/>
                <a:gd name="T29" fmla="*/ 161 h 688"/>
                <a:gd name="T30" fmla="*/ 474 w 507"/>
                <a:gd name="T31" fmla="*/ 219 h 688"/>
                <a:gd name="T32" fmla="*/ 479 w 507"/>
                <a:gd name="T33" fmla="*/ 274 h 688"/>
                <a:gd name="T34" fmla="*/ 494 w 507"/>
                <a:gd name="T35" fmla="*/ 328 h 688"/>
                <a:gd name="T36" fmla="*/ 505 w 507"/>
                <a:gd name="T37" fmla="*/ 378 h 688"/>
                <a:gd name="T38" fmla="*/ 507 w 507"/>
                <a:gd name="T39" fmla="*/ 408 h 688"/>
                <a:gd name="T40" fmla="*/ 500 w 507"/>
                <a:gd name="T41" fmla="*/ 426 h 688"/>
                <a:gd name="T42" fmla="*/ 487 w 507"/>
                <a:gd name="T43" fmla="*/ 441 h 688"/>
                <a:gd name="T44" fmla="*/ 464 w 507"/>
                <a:gd name="T45" fmla="*/ 456 h 688"/>
                <a:gd name="T46" fmla="*/ 417 w 507"/>
                <a:gd name="T47" fmla="*/ 482 h 688"/>
                <a:gd name="T48" fmla="*/ 349 w 507"/>
                <a:gd name="T49" fmla="*/ 516 h 688"/>
                <a:gd name="T50" fmla="*/ 291 w 507"/>
                <a:gd name="T51" fmla="*/ 544 h 688"/>
                <a:gd name="T52" fmla="*/ 258 w 507"/>
                <a:gd name="T53" fmla="*/ 567 h 688"/>
                <a:gd name="T54" fmla="*/ 220 w 507"/>
                <a:gd name="T55" fmla="*/ 607 h 688"/>
                <a:gd name="T56" fmla="*/ 178 w 507"/>
                <a:gd name="T57" fmla="*/ 651 h 688"/>
                <a:gd name="T58" fmla="*/ 151 w 507"/>
                <a:gd name="T59" fmla="*/ 678 h 688"/>
                <a:gd name="T60" fmla="*/ 140 w 507"/>
                <a:gd name="T61" fmla="*/ 686 h 688"/>
                <a:gd name="T62" fmla="*/ 130 w 507"/>
                <a:gd name="T63" fmla="*/ 685 h 688"/>
                <a:gd name="T64" fmla="*/ 115 w 507"/>
                <a:gd name="T65" fmla="*/ 666 h 688"/>
                <a:gd name="T66" fmla="*/ 83 w 507"/>
                <a:gd name="T67" fmla="*/ 613 h 688"/>
                <a:gd name="T68" fmla="*/ 38 w 507"/>
                <a:gd name="T69" fmla="*/ 514 h 688"/>
                <a:gd name="T70" fmla="*/ 12 w 507"/>
                <a:gd name="T71" fmla="*/ 439 h 688"/>
                <a:gd name="T72" fmla="*/ 2 w 507"/>
                <a:gd name="T73" fmla="*/ 398 h 688"/>
                <a:gd name="T74" fmla="*/ 0 w 507"/>
                <a:gd name="T75" fmla="*/ 347 h 688"/>
                <a:gd name="T76" fmla="*/ 5 w 507"/>
                <a:gd name="T77" fmla="*/ 267 h 688"/>
                <a:gd name="T78" fmla="*/ 14 w 507"/>
                <a:gd name="T79" fmla="*/ 187 h 688"/>
                <a:gd name="T80" fmla="*/ 25 w 507"/>
                <a:gd name="T81" fmla="*/ 134 h 688"/>
                <a:gd name="T82" fmla="*/ 35 w 507"/>
                <a:gd name="T83" fmla="*/ 108 h 6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7"/>
                <a:gd name="T127" fmla="*/ 0 h 688"/>
                <a:gd name="T128" fmla="*/ 507 w 507"/>
                <a:gd name="T129" fmla="*/ 688 h 6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7" h="688">
                  <a:moveTo>
                    <a:pt x="40" y="98"/>
                  </a:moveTo>
                  <a:lnTo>
                    <a:pt x="47" y="95"/>
                  </a:lnTo>
                  <a:lnTo>
                    <a:pt x="62" y="85"/>
                  </a:lnTo>
                  <a:lnTo>
                    <a:pt x="85" y="71"/>
                  </a:lnTo>
                  <a:lnTo>
                    <a:pt x="115" y="55"/>
                  </a:lnTo>
                  <a:lnTo>
                    <a:pt x="151" y="40"/>
                  </a:lnTo>
                  <a:lnTo>
                    <a:pt x="191" y="23"/>
                  </a:lnTo>
                  <a:lnTo>
                    <a:pt x="211" y="17"/>
                  </a:lnTo>
                  <a:lnTo>
                    <a:pt x="233" y="12"/>
                  </a:lnTo>
                  <a:lnTo>
                    <a:pt x="254" y="7"/>
                  </a:lnTo>
                  <a:lnTo>
                    <a:pt x="276" y="3"/>
                  </a:lnTo>
                  <a:lnTo>
                    <a:pt x="296" y="2"/>
                  </a:lnTo>
                  <a:lnTo>
                    <a:pt x="316" y="0"/>
                  </a:lnTo>
                  <a:lnTo>
                    <a:pt x="336" y="0"/>
                  </a:lnTo>
                  <a:lnTo>
                    <a:pt x="354" y="2"/>
                  </a:lnTo>
                  <a:lnTo>
                    <a:pt x="389" y="5"/>
                  </a:lnTo>
                  <a:lnTo>
                    <a:pt x="419" y="12"/>
                  </a:lnTo>
                  <a:lnTo>
                    <a:pt x="446" y="22"/>
                  </a:lnTo>
                  <a:lnTo>
                    <a:pt x="465" y="32"/>
                  </a:lnTo>
                  <a:lnTo>
                    <a:pt x="474" y="37"/>
                  </a:lnTo>
                  <a:lnTo>
                    <a:pt x="480" y="42"/>
                  </a:lnTo>
                  <a:lnTo>
                    <a:pt x="485" y="47"/>
                  </a:lnTo>
                  <a:lnTo>
                    <a:pt x="490" y="53"/>
                  </a:lnTo>
                  <a:lnTo>
                    <a:pt x="492" y="58"/>
                  </a:lnTo>
                  <a:lnTo>
                    <a:pt x="494" y="66"/>
                  </a:lnTo>
                  <a:lnTo>
                    <a:pt x="494" y="75"/>
                  </a:lnTo>
                  <a:lnTo>
                    <a:pt x="494" y="85"/>
                  </a:lnTo>
                  <a:lnTo>
                    <a:pt x="490" y="108"/>
                  </a:lnTo>
                  <a:lnTo>
                    <a:pt x="485" y="133"/>
                  </a:lnTo>
                  <a:lnTo>
                    <a:pt x="480" y="161"/>
                  </a:lnTo>
                  <a:lnTo>
                    <a:pt x="475" y="189"/>
                  </a:lnTo>
                  <a:lnTo>
                    <a:pt x="474" y="219"/>
                  </a:lnTo>
                  <a:lnTo>
                    <a:pt x="474" y="247"/>
                  </a:lnTo>
                  <a:lnTo>
                    <a:pt x="479" y="274"/>
                  </a:lnTo>
                  <a:lnTo>
                    <a:pt x="485" y="302"/>
                  </a:lnTo>
                  <a:lnTo>
                    <a:pt x="494" y="328"/>
                  </a:lnTo>
                  <a:lnTo>
                    <a:pt x="500" y="353"/>
                  </a:lnTo>
                  <a:lnTo>
                    <a:pt x="505" y="378"/>
                  </a:lnTo>
                  <a:lnTo>
                    <a:pt x="507" y="400"/>
                  </a:lnTo>
                  <a:lnTo>
                    <a:pt x="507" y="408"/>
                  </a:lnTo>
                  <a:lnTo>
                    <a:pt x="504" y="418"/>
                  </a:lnTo>
                  <a:lnTo>
                    <a:pt x="500" y="426"/>
                  </a:lnTo>
                  <a:lnTo>
                    <a:pt x="494" y="434"/>
                  </a:lnTo>
                  <a:lnTo>
                    <a:pt x="487" y="441"/>
                  </a:lnTo>
                  <a:lnTo>
                    <a:pt x="475" y="449"/>
                  </a:lnTo>
                  <a:lnTo>
                    <a:pt x="464" y="456"/>
                  </a:lnTo>
                  <a:lnTo>
                    <a:pt x="449" y="464"/>
                  </a:lnTo>
                  <a:lnTo>
                    <a:pt x="417" y="482"/>
                  </a:lnTo>
                  <a:lnTo>
                    <a:pt x="382" y="499"/>
                  </a:lnTo>
                  <a:lnTo>
                    <a:pt x="349" y="516"/>
                  </a:lnTo>
                  <a:lnTo>
                    <a:pt x="318" y="530"/>
                  </a:lnTo>
                  <a:lnTo>
                    <a:pt x="291" y="544"/>
                  </a:lnTo>
                  <a:lnTo>
                    <a:pt x="273" y="554"/>
                  </a:lnTo>
                  <a:lnTo>
                    <a:pt x="258" y="567"/>
                  </a:lnTo>
                  <a:lnTo>
                    <a:pt x="239" y="585"/>
                  </a:lnTo>
                  <a:lnTo>
                    <a:pt x="220" y="607"/>
                  </a:lnTo>
                  <a:lnTo>
                    <a:pt x="200" y="630"/>
                  </a:lnTo>
                  <a:lnTo>
                    <a:pt x="178" y="651"/>
                  </a:lnTo>
                  <a:lnTo>
                    <a:pt x="160" y="670"/>
                  </a:lnTo>
                  <a:lnTo>
                    <a:pt x="151" y="678"/>
                  </a:lnTo>
                  <a:lnTo>
                    <a:pt x="145" y="683"/>
                  </a:lnTo>
                  <a:lnTo>
                    <a:pt x="140" y="686"/>
                  </a:lnTo>
                  <a:lnTo>
                    <a:pt x="135" y="688"/>
                  </a:lnTo>
                  <a:lnTo>
                    <a:pt x="130" y="685"/>
                  </a:lnTo>
                  <a:lnTo>
                    <a:pt x="123" y="678"/>
                  </a:lnTo>
                  <a:lnTo>
                    <a:pt x="115" y="666"/>
                  </a:lnTo>
                  <a:lnTo>
                    <a:pt x="105" y="651"/>
                  </a:lnTo>
                  <a:lnTo>
                    <a:pt x="83" y="613"/>
                  </a:lnTo>
                  <a:lnTo>
                    <a:pt x="60" y="565"/>
                  </a:lnTo>
                  <a:lnTo>
                    <a:pt x="38" y="514"/>
                  </a:lnTo>
                  <a:lnTo>
                    <a:pt x="19" y="464"/>
                  </a:lnTo>
                  <a:lnTo>
                    <a:pt x="12" y="439"/>
                  </a:lnTo>
                  <a:lnTo>
                    <a:pt x="5" y="418"/>
                  </a:lnTo>
                  <a:lnTo>
                    <a:pt x="2" y="398"/>
                  </a:lnTo>
                  <a:lnTo>
                    <a:pt x="0" y="380"/>
                  </a:lnTo>
                  <a:lnTo>
                    <a:pt x="0" y="347"/>
                  </a:lnTo>
                  <a:lnTo>
                    <a:pt x="2" y="307"/>
                  </a:lnTo>
                  <a:lnTo>
                    <a:pt x="5" y="267"/>
                  </a:lnTo>
                  <a:lnTo>
                    <a:pt x="9" y="226"/>
                  </a:lnTo>
                  <a:lnTo>
                    <a:pt x="14" y="187"/>
                  </a:lnTo>
                  <a:lnTo>
                    <a:pt x="20" y="151"/>
                  </a:lnTo>
                  <a:lnTo>
                    <a:pt x="25" y="134"/>
                  </a:lnTo>
                  <a:lnTo>
                    <a:pt x="30" y="121"/>
                  </a:lnTo>
                  <a:lnTo>
                    <a:pt x="35" y="108"/>
                  </a:lnTo>
                  <a:lnTo>
                    <a:pt x="40" y="98"/>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4" name="Freeform 751"/>
            <p:cNvSpPr>
              <a:spLocks/>
            </p:cNvSpPr>
            <p:nvPr/>
          </p:nvSpPr>
          <p:spPr bwMode="auto">
            <a:xfrm>
              <a:off x="1441" y="3005"/>
              <a:ext cx="482" cy="654"/>
            </a:xfrm>
            <a:custGeom>
              <a:avLst/>
              <a:gdLst>
                <a:gd name="T0" fmla="*/ 43 w 482"/>
                <a:gd name="T1" fmla="*/ 89 h 654"/>
                <a:gd name="T2" fmla="*/ 80 w 482"/>
                <a:gd name="T3" fmla="*/ 68 h 654"/>
                <a:gd name="T4" fmla="*/ 143 w 482"/>
                <a:gd name="T5" fmla="*/ 36 h 654"/>
                <a:gd name="T6" fmla="*/ 200 w 482"/>
                <a:gd name="T7" fmla="*/ 16 h 654"/>
                <a:gd name="T8" fmla="*/ 241 w 482"/>
                <a:gd name="T9" fmla="*/ 6 h 654"/>
                <a:gd name="T10" fmla="*/ 281 w 482"/>
                <a:gd name="T11" fmla="*/ 1 h 654"/>
                <a:gd name="T12" fmla="*/ 319 w 482"/>
                <a:gd name="T13" fmla="*/ 0 h 654"/>
                <a:gd name="T14" fmla="*/ 369 w 482"/>
                <a:gd name="T15" fmla="*/ 5 h 654"/>
                <a:gd name="T16" fmla="*/ 422 w 482"/>
                <a:gd name="T17" fmla="*/ 20 h 654"/>
                <a:gd name="T18" fmla="*/ 450 w 482"/>
                <a:gd name="T19" fmla="*/ 35 h 654"/>
                <a:gd name="T20" fmla="*/ 462 w 482"/>
                <a:gd name="T21" fmla="*/ 44 h 654"/>
                <a:gd name="T22" fmla="*/ 467 w 482"/>
                <a:gd name="T23" fmla="*/ 56 h 654"/>
                <a:gd name="T24" fmla="*/ 469 w 482"/>
                <a:gd name="T25" fmla="*/ 71 h 654"/>
                <a:gd name="T26" fmla="*/ 465 w 482"/>
                <a:gd name="T27" fmla="*/ 103 h 654"/>
                <a:gd name="T28" fmla="*/ 455 w 482"/>
                <a:gd name="T29" fmla="*/ 152 h 654"/>
                <a:gd name="T30" fmla="*/ 450 w 482"/>
                <a:gd name="T31" fmla="*/ 207 h 654"/>
                <a:gd name="T32" fmla="*/ 454 w 482"/>
                <a:gd name="T33" fmla="*/ 260 h 654"/>
                <a:gd name="T34" fmla="*/ 469 w 482"/>
                <a:gd name="T35" fmla="*/ 311 h 654"/>
                <a:gd name="T36" fmla="*/ 480 w 482"/>
                <a:gd name="T37" fmla="*/ 358 h 654"/>
                <a:gd name="T38" fmla="*/ 480 w 482"/>
                <a:gd name="T39" fmla="*/ 388 h 654"/>
                <a:gd name="T40" fmla="*/ 475 w 482"/>
                <a:gd name="T41" fmla="*/ 404 h 654"/>
                <a:gd name="T42" fmla="*/ 462 w 482"/>
                <a:gd name="T43" fmla="*/ 419 h 654"/>
                <a:gd name="T44" fmla="*/ 440 w 482"/>
                <a:gd name="T45" fmla="*/ 434 h 654"/>
                <a:gd name="T46" fmla="*/ 396 w 482"/>
                <a:gd name="T47" fmla="*/ 459 h 654"/>
                <a:gd name="T48" fmla="*/ 331 w 482"/>
                <a:gd name="T49" fmla="*/ 490 h 654"/>
                <a:gd name="T50" fmla="*/ 276 w 482"/>
                <a:gd name="T51" fmla="*/ 517 h 654"/>
                <a:gd name="T52" fmla="*/ 244 w 482"/>
                <a:gd name="T53" fmla="*/ 538 h 654"/>
                <a:gd name="T54" fmla="*/ 208 w 482"/>
                <a:gd name="T55" fmla="*/ 576 h 654"/>
                <a:gd name="T56" fmla="*/ 170 w 482"/>
                <a:gd name="T57" fmla="*/ 620 h 654"/>
                <a:gd name="T58" fmla="*/ 143 w 482"/>
                <a:gd name="T59" fmla="*/ 644 h 654"/>
                <a:gd name="T60" fmla="*/ 131 w 482"/>
                <a:gd name="T61" fmla="*/ 653 h 654"/>
                <a:gd name="T62" fmla="*/ 123 w 482"/>
                <a:gd name="T63" fmla="*/ 651 h 654"/>
                <a:gd name="T64" fmla="*/ 108 w 482"/>
                <a:gd name="T65" fmla="*/ 633 h 654"/>
                <a:gd name="T66" fmla="*/ 78 w 482"/>
                <a:gd name="T67" fmla="*/ 583 h 654"/>
                <a:gd name="T68" fmla="*/ 35 w 482"/>
                <a:gd name="T69" fmla="*/ 489 h 654"/>
                <a:gd name="T70" fmla="*/ 10 w 482"/>
                <a:gd name="T71" fmla="*/ 417 h 654"/>
                <a:gd name="T72" fmla="*/ 2 w 482"/>
                <a:gd name="T73" fmla="*/ 378 h 654"/>
                <a:gd name="T74" fmla="*/ 0 w 482"/>
                <a:gd name="T75" fmla="*/ 328 h 654"/>
                <a:gd name="T76" fmla="*/ 4 w 482"/>
                <a:gd name="T77" fmla="*/ 253 h 654"/>
                <a:gd name="T78" fmla="*/ 12 w 482"/>
                <a:gd name="T79" fmla="*/ 177 h 654"/>
                <a:gd name="T80" fmla="*/ 23 w 482"/>
                <a:gd name="T81" fmla="*/ 127 h 654"/>
                <a:gd name="T82" fmla="*/ 32 w 482"/>
                <a:gd name="T83" fmla="*/ 103 h 6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2"/>
                <a:gd name="T127" fmla="*/ 0 h 654"/>
                <a:gd name="T128" fmla="*/ 482 w 482"/>
                <a:gd name="T129" fmla="*/ 654 h 6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2" h="654">
                  <a:moveTo>
                    <a:pt x="38" y="93"/>
                  </a:moveTo>
                  <a:lnTo>
                    <a:pt x="43" y="89"/>
                  </a:lnTo>
                  <a:lnTo>
                    <a:pt x="58" y="79"/>
                  </a:lnTo>
                  <a:lnTo>
                    <a:pt x="80" y="68"/>
                  </a:lnTo>
                  <a:lnTo>
                    <a:pt x="108" y="53"/>
                  </a:lnTo>
                  <a:lnTo>
                    <a:pt x="143" y="36"/>
                  </a:lnTo>
                  <a:lnTo>
                    <a:pt x="181" y="23"/>
                  </a:lnTo>
                  <a:lnTo>
                    <a:pt x="200" y="16"/>
                  </a:lnTo>
                  <a:lnTo>
                    <a:pt x="221" y="11"/>
                  </a:lnTo>
                  <a:lnTo>
                    <a:pt x="241" y="6"/>
                  </a:lnTo>
                  <a:lnTo>
                    <a:pt x="261" y="3"/>
                  </a:lnTo>
                  <a:lnTo>
                    <a:pt x="281" y="1"/>
                  </a:lnTo>
                  <a:lnTo>
                    <a:pt x="301" y="0"/>
                  </a:lnTo>
                  <a:lnTo>
                    <a:pt x="319" y="0"/>
                  </a:lnTo>
                  <a:lnTo>
                    <a:pt x="337" y="1"/>
                  </a:lnTo>
                  <a:lnTo>
                    <a:pt x="369" y="5"/>
                  </a:lnTo>
                  <a:lnTo>
                    <a:pt x="399" y="11"/>
                  </a:lnTo>
                  <a:lnTo>
                    <a:pt x="422" y="20"/>
                  </a:lnTo>
                  <a:lnTo>
                    <a:pt x="442" y="30"/>
                  </a:lnTo>
                  <a:lnTo>
                    <a:pt x="450" y="35"/>
                  </a:lnTo>
                  <a:lnTo>
                    <a:pt x="457" y="40"/>
                  </a:lnTo>
                  <a:lnTo>
                    <a:pt x="462" y="44"/>
                  </a:lnTo>
                  <a:lnTo>
                    <a:pt x="465" y="49"/>
                  </a:lnTo>
                  <a:lnTo>
                    <a:pt x="467" y="56"/>
                  </a:lnTo>
                  <a:lnTo>
                    <a:pt x="469" y="63"/>
                  </a:lnTo>
                  <a:lnTo>
                    <a:pt x="469" y="71"/>
                  </a:lnTo>
                  <a:lnTo>
                    <a:pt x="469" y="81"/>
                  </a:lnTo>
                  <a:lnTo>
                    <a:pt x="465" y="103"/>
                  </a:lnTo>
                  <a:lnTo>
                    <a:pt x="460" y="126"/>
                  </a:lnTo>
                  <a:lnTo>
                    <a:pt x="455" y="152"/>
                  </a:lnTo>
                  <a:lnTo>
                    <a:pt x="452" y="180"/>
                  </a:lnTo>
                  <a:lnTo>
                    <a:pt x="450" y="207"/>
                  </a:lnTo>
                  <a:lnTo>
                    <a:pt x="450" y="233"/>
                  </a:lnTo>
                  <a:lnTo>
                    <a:pt x="454" y="260"/>
                  </a:lnTo>
                  <a:lnTo>
                    <a:pt x="460" y="286"/>
                  </a:lnTo>
                  <a:lnTo>
                    <a:pt x="469" y="311"/>
                  </a:lnTo>
                  <a:lnTo>
                    <a:pt x="475" y="336"/>
                  </a:lnTo>
                  <a:lnTo>
                    <a:pt x="480" y="358"/>
                  </a:lnTo>
                  <a:lnTo>
                    <a:pt x="482" y="379"/>
                  </a:lnTo>
                  <a:lnTo>
                    <a:pt x="480" y="388"/>
                  </a:lnTo>
                  <a:lnTo>
                    <a:pt x="479" y="397"/>
                  </a:lnTo>
                  <a:lnTo>
                    <a:pt x="475" y="404"/>
                  </a:lnTo>
                  <a:lnTo>
                    <a:pt x="469" y="412"/>
                  </a:lnTo>
                  <a:lnTo>
                    <a:pt x="462" y="419"/>
                  </a:lnTo>
                  <a:lnTo>
                    <a:pt x="452" y="426"/>
                  </a:lnTo>
                  <a:lnTo>
                    <a:pt x="440" y="434"/>
                  </a:lnTo>
                  <a:lnTo>
                    <a:pt x="427" y="442"/>
                  </a:lnTo>
                  <a:lnTo>
                    <a:pt x="396" y="459"/>
                  </a:lnTo>
                  <a:lnTo>
                    <a:pt x="364" y="474"/>
                  </a:lnTo>
                  <a:lnTo>
                    <a:pt x="331" y="490"/>
                  </a:lnTo>
                  <a:lnTo>
                    <a:pt x="301" y="504"/>
                  </a:lnTo>
                  <a:lnTo>
                    <a:pt x="276" y="517"/>
                  </a:lnTo>
                  <a:lnTo>
                    <a:pt x="259" y="527"/>
                  </a:lnTo>
                  <a:lnTo>
                    <a:pt x="244" y="538"/>
                  </a:lnTo>
                  <a:lnTo>
                    <a:pt x="228" y="557"/>
                  </a:lnTo>
                  <a:lnTo>
                    <a:pt x="208" y="576"/>
                  </a:lnTo>
                  <a:lnTo>
                    <a:pt x="188" y="600"/>
                  </a:lnTo>
                  <a:lnTo>
                    <a:pt x="170" y="620"/>
                  </a:lnTo>
                  <a:lnTo>
                    <a:pt x="151" y="638"/>
                  </a:lnTo>
                  <a:lnTo>
                    <a:pt x="143" y="644"/>
                  </a:lnTo>
                  <a:lnTo>
                    <a:pt x="136" y="649"/>
                  </a:lnTo>
                  <a:lnTo>
                    <a:pt x="131" y="653"/>
                  </a:lnTo>
                  <a:lnTo>
                    <a:pt x="128" y="654"/>
                  </a:lnTo>
                  <a:lnTo>
                    <a:pt x="123" y="651"/>
                  </a:lnTo>
                  <a:lnTo>
                    <a:pt x="117" y="644"/>
                  </a:lnTo>
                  <a:lnTo>
                    <a:pt x="108" y="633"/>
                  </a:lnTo>
                  <a:lnTo>
                    <a:pt x="100" y="620"/>
                  </a:lnTo>
                  <a:lnTo>
                    <a:pt x="78" y="583"/>
                  </a:lnTo>
                  <a:lnTo>
                    <a:pt x="57" y="538"/>
                  </a:lnTo>
                  <a:lnTo>
                    <a:pt x="35" y="489"/>
                  </a:lnTo>
                  <a:lnTo>
                    <a:pt x="17" y="441"/>
                  </a:lnTo>
                  <a:lnTo>
                    <a:pt x="10" y="417"/>
                  </a:lnTo>
                  <a:lnTo>
                    <a:pt x="5" y="397"/>
                  </a:lnTo>
                  <a:lnTo>
                    <a:pt x="2" y="378"/>
                  </a:lnTo>
                  <a:lnTo>
                    <a:pt x="0" y="361"/>
                  </a:lnTo>
                  <a:lnTo>
                    <a:pt x="0" y="328"/>
                  </a:lnTo>
                  <a:lnTo>
                    <a:pt x="2" y="291"/>
                  </a:lnTo>
                  <a:lnTo>
                    <a:pt x="4" y="253"/>
                  </a:lnTo>
                  <a:lnTo>
                    <a:pt x="7" y="215"/>
                  </a:lnTo>
                  <a:lnTo>
                    <a:pt x="12" y="177"/>
                  </a:lnTo>
                  <a:lnTo>
                    <a:pt x="18" y="144"/>
                  </a:lnTo>
                  <a:lnTo>
                    <a:pt x="23" y="127"/>
                  </a:lnTo>
                  <a:lnTo>
                    <a:pt x="27" y="114"/>
                  </a:lnTo>
                  <a:lnTo>
                    <a:pt x="32" y="103"/>
                  </a:lnTo>
                  <a:lnTo>
                    <a:pt x="38" y="9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5" name="Freeform 752"/>
            <p:cNvSpPr>
              <a:spLocks/>
            </p:cNvSpPr>
            <p:nvPr/>
          </p:nvSpPr>
          <p:spPr bwMode="auto">
            <a:xfrm>
              <a:off x="1450" y="3016"/>
              <a:ext cx="456" cy="620"/>
            </a:xfrm>
            <a:custGeom>
              <a:avLst/>
              <a:gdLst>
                <a:gd name="T0" fmla="*/ 41 w 456"/>
                <a:gd name="T1" fmla="*/ 85 h 620"/>
                <a:gd name="T2" fmla="*/ 76 w 456"/>
                <a:gd name="T3" fmla="*/ 65 h 620"/>
                <a:gd name="T4" fmla="*/ 136 w 456"/>
                <a:gd name="T5" fmla="*/ 35 h 620"/>
                <a:gd name="T6" fmla="*/ 191 w 456"/>
                <a:gd name="T7" fmla="*/ 15 h 620"/>
                <a:gd name="T8" fmla="*/ 229 w 456"/>
                <a:gd name="T9" fmla="*/ 7 h 620"/>
                <a:gd name="T10" fmla="*/ 267 w 456"/>
                <a:gd name="T11" fmla="*/ 2 h 620"/>
                <a:gd name="T12" fmla="*/ 304 w 456"/>
                <a:gd name="T13" fmla="*/ 0 h 620"/>
                <a:gd name="T14" fmla="*/ 350 w 456"/>
                <a:gd name="T15" fmla="*/ 5 h 620"/>
                <a:gd name="T16" fmla="*/ 402 w 456"/>
                <a:gd name="T17" fmla="*/ 19 h 620"/>
                <a:gd name="T18" fmla="*/ 427 w 456"/>
                <a:gd name="T19" fmla="*/ 33 h 620"/>
                <a:gd name="T20" fmla="*/ 438 w 456"/>
                <a:gd name="T21" fmla="*/ 43 h 620"/>
                <a:gd name="T22" fmla="*/ 443 w 456"/>
                <a:gd name="T23" fmla="*/ 53 h 620"/>
                <a:gd name="T24" fmla="*/ 445 w 456"/>
                <a:gd name="T25" fmla="*/ 68 h 620"/>
                <a:gd name="T26" fmla="*/ 441 w 456"/>
                <a:gd name="T27" fmla="*/ 96 h 620"/>
                <a:gd name="T28" fmla="*/ 433 w 456"/>
                <a:gd name="T29" fmla="*/ 145 h 620"/>
                <a:gd name="T30" fmla="*/ 427 w 456"/>
                <a:gd name="T31" fmla="*/ 198 h 620"/>
                <a:gd name="T32" fmla="*/ 431 w 456"/>
                <a:gd name="T33" fmla="*/ 247 h 620"/>
                <a:gd name="T34" fmla="*/ 445 w 456"/>
                <a:gd name="T35" fmla="*/ 297 h 620"/>
                <a:gd name="T36" fmla="*/ 456 w 456"/>
                <a:gd name="T37" fmla="*/ 340 h 620"/>
                <a:gd name="T38" fmla="*/ 456 w 456"/>
                <a:gd name="T39" fmla="*/ 368 h 620"/>
                <a:gd name="T40" fmla="*/ 451 w 456"/>
                <a:gd name="T41" fmla="*/ 385 h 620"/>
                <a:gd name="T42" fmla="*/ 430 w 456"/>
                <a:gd name="T43" fmla="*/ 405 h 620"/>
                <a:gd name="T44" fmla="*/ 377 w 456"/>
                <a:gd name="T45" fmla="*/ 435 h 620"/>
                <a:gd name="T46" fmla="*/ 314 w 456"/>
                <a:gd name="T47" fmla="*/ 464 h 620"/>
                <a:gd name="T48" fmla="*/ 262 w 456"/>
                <a:gd name="T49" fmla="*/ 491 h 620"/>
                <a:gd name="T50" fmla="*/ 232 w 456"/>
                <a:gd name="T51" fmla="*/ 512 h 620"/>
                <a:gd name="T52" fmla="*/ 197 w 456"/>
                <a:gd name="T53" fmla="*/ 547 h 620"/>
                <a:gd name="T54" fmla="*/ 161 w 456"/>
                <a:gd name="T55" fmla="*/ 589 h 620"/>
                <a:gd name="T56" fmla="*/ 137 w 456"/>
                <a:gd name="T57" fmla="*/ 612 h 620"/>
                <a:gd name="T58" fmla="*/ 126 w 456"/>
                <a:gd name="T59" fmla="*/ 620 h 620"/>
                <a:gd name="T60" fmla="*/ 117 w 456"/>
                <a:gd name="T61" fmla="*/ 619 h 620"/>
                <a:gd name="T62" fmla="*/ 103 w 456"/>
                <a:gd name="T63" fmla="*/ 602 h 620"/>
                <a:gd name="T64" fmla="*/ 74 w 456"/>
                <a:gd name="T65" fmla="*/ 554 h 620"/>
                <a:gd name="T66" fmla="*/ 33 w 456"/>
                <a:gd name="T67" fmla="*/ 464 h 620"/>
                <a:gd name="T68" fmla="*/ 9 w 456"/>
                <a:gd name="T69" fmla="*/ 398 h 620"/>
                <a:gd name="T70" fmla="*/ 1 w 456"/>
                <a:gd name="T71" fmla="*/ 358 h 620"/>
                <a:gd name="T72" fmla="*/ 1 w 456"/>
                <a:gd name="T73" fmla="*/ 312 h 620"/>
                <a:gd name="T74" fmla="*/ 3 w 456"/>
                <a:gd name="T75" fmla="*/ 241 h 620"/>
                <a:gd name="T76" fmla="*/ 11 w 456"/>
                <a:gd name="T77" fmla="*/ 169 h 620"/>
                <a:gd name="T78" fmla="*/ 21 w 456"/>
                <a:gd name="T79" fmla="*/ 121 h 620"/>
                <a:gd name="T80" fmla="*/ 31 w 456"/>
                <a:gd name="T81" fmla="*/ 98 h 6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6"/>
                <a:gd name="T124" fmla="*/ 0 h 620"/>
                <a:gd name="T125" fmla="*/ 456 w 456"/>
                <a:gd name="T126" fmla="*/ 620 h 6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6" h="620">
                  <a:moveTo>
                    <a:pt x="36" y="88"/>
                  </a:moveTo>
                  <a:lnTo>
                    <a:pt x="41" y="85"/>
                  </a:lnTo>
                  <a:lnTo>
                    <a:pt x="54" y="77"/>
                  </a:lnTo>
                  <a:lnTo>
                    <a:pt x="76" y="65"/>
                  </a:lnTo>
                  <a:lnTo>
                    <a:pt x="104" y="50"/>
                  </a:lnTo>
                  <a:lnTo>
                    <a:pt x="136" y="35"/>
                  </a:lnTo>
                  <a:lnTo>
                    <a:pt x="172" y="22"/>
                  </a:lnTo>
                  <a:lnTo>
                    <a:pt x="191" y="15"/>
                  </a:lnTo>
                  <a:lnTo>
                    <a:pt x="209" y="10"/>
                  </a:lnTo>
                  <a:lnTo>
                    <a:pt x="229" y="7"/>
                  </a:lnTo>
                  <a:lnTo>
                    <a:pt x="249" y="4"/>
                  </a:lnTo>
                  <a:lnTo>
                    <a:pt x="267" y="2"/>
                  </a:lnTo>
                  <a:lnTo>
                    <a:pt x="285" y="0"/>
                  </a:lnTo>
                  <a:lnTo>
                    <a:pt x="304" y="0"/>
                  </a:lnTo>
                  <a:lnTo>
                    <a:pt x="320" y="2"/>
                  </a:lnTo>
                  <a:lnTo>
                    <a:pt x="350" y="5"/>
                  </a:lnTo>
                  <a:lnTo>
                    <a:pt x="378" y="12"/>
                  </a:lnTo>
                  <a:lnTo>
                    <a:pt x="402" y="19"/>
                  </a:lnTo>
                  <a:lnTo>
                    <a:pt x="420" y="29"/>
                  </a:lnTo>
                  <a:lnTo>
                    <a:pt x="427" y="33"/>
                  </a:lnTo>
                  <a:lnTo>
                    <a:pt x="433" y="38"/>
                  </a:lnTo>
                  <a:lnTo>
                    <a:pt x="438" y="43"/>
                  </a:lnTo>
                  <a:lnTo>
                    <a:pt x="441" y="48"/>
                  </a:lnTo>
                  <a:lnTo>
                    <a:pt x="443" y="53"/>
                  </a:lnTo>
                  <a:lnTo>
                    <a:pt x="445" y="60"/>
                  </a:lnTo>
                  <a:lnTo>
                    <a:pt x="445" y="68"/>
                  </a:lnTo>
                  <a:lnTo>
                    <a:pt x="445" y="77"/>
                  </a:lnTo>
                  <a:lnTo>
                    <a:pt x="441" y="96"/>
                  </a:lnTo>
                  <a:lnTo>
                    <a:pt x="438" y="120"/>
                  </a:lnTo>
                  <a:lnTo>
                    <a:pt x="433" y="145"/>
                  </a:lnTo>
                  <a:lnTo>
                    <a:pt x="430" y="171"/>
                  </a:lnTo>
                  <a:lnTo>
                    <a:pt x="427" y="198"/>
                  </a:lnTo>
                  <a:lnTo>
                    <a:pt x="428" y="222"/>
                  </a:lnTo>
                  <a:lnTo>
                    <a:pt x="431" y="247"/>
                  </a:lnTo>
                  <a:lnTo>
                    <a:pt x="438" y="272"/>
                  </a:lnTo>
                  <a:lnTo>
                    <a:pt x="445" y="297"/>
                  </a:lnTo>
                  <a:lnTo>
                    <a:pt x="451" y="319"/>
                  </a:lnTo>
                  <a:lnTo>
                    <a:pt x="456" y="340"/>
                  </a:lnTo>
                  <a:lnTo>
                    <a:pt x="456" y="360"/>
                  </a:lnTo>
                  <a:lnTo>
                    <a:pt x="456" y="368"/>
                  </a:lnTo>
                  <a:lnTo>
                    <a:pt x="455" y="377"/>
                  </a:lnTo>
                  <a:lnTo>
                    <a:pt x="451" y="385"/>
                  </a:lnTo>
                  <a:lnTo>
                    <a:pt x="446" y="391"/>
                  </a:lnTo>
                  <a:lnTo>
                    <a:pt x="430" y="405"/>
                  </a:lnTo>
                  <a:lnTo>
                    <a:pt x="405" y="420"/>
                  </a:lnTo>
                  <a:lnTo>
                    <a:pt x="377" y="435"/>
                  </a:lnTo>
                  <a:lnTo>
                    <a:pt x="345" y="451"/>
                  </a:lnTo>
                  <a:lnTo>
                    <a:pt x="314" y="464"/>
                  </a:lnTo>
                  <a:lnTo>
                    <a:pt x="285" y="479"/>
                  </a:lnTo>
                  <a:lnTo>
                    <a:pt x="262" y="491"/>
                  </a:lnTo>
                  <a:lnTo>
                    <a:pt x="245" y="501"/>
                  </a:lnTo>
                  <a:lnTo>
                    <a:pt x="232" y="512"/>
                  </a:lnTo>
                  <a:lnTo>
                    <a:pt x="216" y="529"/>
                  </a:lnTo>
                  <a:lnTo>
                    <a:pt x="197" y="547"/>
                  </a:lnTo>
                  <a:lnTo>
                    <a:pt x="179" y="569"/>
                  </a:lnTo>
                  <a:lnTo>
                    <a:pt x="161" y="589"/>
                  </a:lnTo>
                  <a:lnTo>
                    <a:pt x="144" y="605"/>
                  </a:lnTo>
                  <a:lnTo>
                    <a:pt x="137" y="612"/>
                  </a:lnTo>
                  <a:lnTo>
                    <a:pt x="131" y="617"/>
                  </a:lnTo>
                  <a:lnTo>
                    <a:pt x="126" y="620"/>
                  </a:lnTo>
                  <a:lnTo>
                    <a:pt x="121" y="620"/>
                  </a:lnTo>
                  <a:lnTo>
                    <a:pt x="117" y="619"/>
                  </a:lnTo>
                  <a:lnTo>
                    <a:pt x="111" y="612"/>
                  </a:lnTo>
                  <a:lnTo>
                    <a:pt x="103" y="602"/>
                  </a:lnTo>
                  <a:lnTo>
                    <a:pt x="94" y="589"/>
                  </a:lnTo>
                  <a:lnTo>
                    <a:pt x="74" y="554"/>
                  </a:lnTo>
                  <a:lnTo>
                    <a:pt x="54" y="511"/>
                  </a:lnTo>
                  <a:lnTo>
                    <a:pt x="33" y="464"/>
                  </a:lnTo>
                  <a:lnTo>
                    <a:pt x="16" y="420"/>
                  </a:lnTo>
                  <a:lnTo>
                    <a:pt x="9" y="398"/>
                  </a:lnTo>
                  <a:lnTo>
                    <a:pt x="5" y="377"/>
                  </a:lnTo>
                  <a:lnTo>
                    <a:pt x="1" y="358"/>
                  </a:lnTo>
                  <a:lnTo>
                    <a:pt x="0" y="343"/>
                  </a:lnTo>
                  <a:lnTo>
                    <a:pt x="1" y="312"/>
                  </a:lnTo>
                  <a:lnTo>
                    <a:pt x="1" y="277"/>
                  </a:lnTo>
                  <a:lnTo>
                    <a:pt x="3" y="241"/>
                  </a:lnTo>
                  <a:lnTo>
                    <a:pt x="6" y="204"/>
                  </a:lnTo>
                  <a:lnTo>
                    <a:pt x="11" y="169"/>
                  </a:lnTo>
                  <a:lnTo>
                    <a:pt x="18" y="136"/>
                  </a:lnTo>
                  <a:lnTo>
                    <a:pt x="21" y="121"/>
                  </a:lnTo>
                  <a:lnTo>
                    <a:pt x="26" y="110"/>
                  </a:lnTo>
                  <a:lnTo>
                    <a:pt x="31" y="98"/>
                  </a:lnTo>
                  <a:lnTo>
                    <a:pt x="36" y="88"/>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6" name="Freeform 753"/>
            <p:cNvSpPr>
              <a:spLocks/>
            </p:cNvSpPr>
            <p:nvPr/>
          </p:nvSpPr>
          <p:spPr bwMode="auto">
            <a:xfrm>
              <a:off x="1459" y="3028"/>
              <a:ext cx="432" cy="587"/>
            </a:xfrm>
            <a:custGeom>
              <a:avLst/>
              <a:gdLst>
                <a:gd name="T0" fmla="*/ 39 w 432"/>
                <a:gd name="T1" fmla="*/ 80 h 587"/>
                <a:gd name="T2" fmla="*/ 72 w 432"/>
                <a:gd name="T3" fmla="*/ 61 h 587"/>
                <a:gd name="T4" fmla="*/ 128 w 432"/>
                <a:gd name="T5" fmla="*/ 33 h 587"/>
                <a:gd name="T6" fmla="*/ 180 w 432"/>
                <a:gd name="T7" fmla="*/ 15 h 587"/>
                <a:gd name="T8" fmla="*/ 216 w 432"/>
                <a:gd name="T9" fmla="*/ 5 h 587"/>
                <a:gd name="T10" fmla="*/ 270 w 432"/>
                <a:gd name="T11" fmla="*/ 0 h 587"/>
                <a:gd name="T12" fmla="*/ 333 w 432"/>
                <a:gd name="T13" fmla="*/ 5 h 587"/>
                <a:gd name="T14" fmla="*/ 379 w 432"/>
                <a:gd name="T15" fmla="*/ 18 h 587"/>
                <a:gd name="T16" fmla="*/ 404 w 432"/>
                <a:gd name="T17" fmla="*/ 31 h 587"/>
                <a:gd name="T18" fmla="*/ 414 w 432"/>
                <a:gd name="T19" fmla="*/ 40 h 587"/>
                <a:gd name="T20" fmla="*/ 419 w 432"/>
                <a:gd name="T21" fmla="*/ 50 h 587"/>
                <a:gd name="T22" fmla="*/ 421 w 432"/>
                <a:gd name="T23" fmla="*/ 65 h 587"/>
                <a:gd name="T24" fmla="*/ 418 w 432"/>
                <a:gd name="T25" fmla="*/ 91 h 587"/>
                <a:gd name="T26" fmla="*/ 409 w 432"/>
                <a:gd name="T27" fmla="*/ 138 h 587"/>
                <a:gd name="T28" fmla="*/ 404 w 432"/>
                <a:gd name="T29" fmla="*/ 186 h 587"/>
                <a:gd name="T30" fmla="*/ 408 w 432"/>
                <a:gd name="T31" fmla="*/ 234 h 587"/>
                <a:gd name="T32" fmla="*/ 421 w 432"/>
                <a:gd name="T33" fmla="*/ 280 h 587"/>
                <a:gd name="T34" fmla="*/ 431 w 432"/>
                <a:gd name="T35" fmla="*/ 321 h 587"/>
                <a:gd name="T36" fmla="*/ 432 w 432"/>
                <a:gd name="T37" fmla="*/ 348 h 587"/>
                <a:gd name="T38" fmla="*/ 427 w 432"/>
                <a:gd name="T39" fmla="*/ 363 h 587"/>
                <a:gd name="T40" fmla="*/ 406 w 432"/>
                <a:gd name="T41" fmla="*/ 383 h 587"/>
                <a:gd name="T42" fmla="*/ 356 w 432"/>
                <a:gd name="T43" fmla="*/ 411 h 587"/>
                <a:gd name="T44" fmla="*/ 298 w 432"/>
                <a:gd name="T45" fmla="*/ 439 h 587"/>
                <a:gd name="T46" fmla="*/ 248 w 432"/>
                <a:gd name="T47" fmla="*/ 464 h 587"/>
                <a:gd name="T48" fmla="*/ 220 w 432"/>
                <a:gd name="T49" fmla="*/ 484 h 587"/>
                <a:gd name="T50" fmla="*/ 188 w 432"/>
                <a:gd name="T51" fmla="*/ 519 h 587"/>
                <a:gd name="T52" fmla="*/ 152 w 432"/>
                <a:gd name="T53" fmla="*/ 557 h 587"/>
                <a:gd name="T54" fmla="*/ 130 w 432"/>
                <a:gd name="T55" fmla="*/ 578 h 587"/>
                <a:gd name="T56" fmla="*/ 118 w 432"/>
                <a:gd name="T57" fmla="*/ 585 h 587"/>
                <a:gd name="T58" fmla="*/ 110 w 432"/>
                <a:gd name="T59" fmla="*/ 585 h 587"/>
                <a:gd name="T60" fmla="*/ 99 w 432"/>
                <a:gd name="T61" fmla="*/ 568 h 587"/>
                <a:gd name="T62" fmla="*/ 70 w 432"/>
                <a:gd name="T63" fmla="*/ 524 h 587"/>
                <a:gd name="T64" fmla="*/ 32 w 432"/>
                <a:gd name="T65" fmla="*/ 439 h 587"/>
                <a:gd name="T66" fmla="*/ 9 w 432"/>
                <a:gd name="T67" fmla="*/ 376 h 587"/>
                <a:gd name="T68" fmla="*/ 2 w 432"/>
                <a:gd name="T69" fmla="*/ 340 h 587"/>
                <a:gd name="T70" fmla="*/ 0 w 432"/>
                <a:gd name="T71" fmla="*/ 295 h 587"/>
                <a:gd name="T72" fmla="*/ 4 w 432"/>
                <a:gd name="T73" fmla="*/ 227 h 587"/>
                <a:gd name="T74" fmla="*/ 10 w 432"/>
                <a:gd name="T75" fmla="*/ 159 h 587"/>
                <a:gd name="T76" fmla="*/ 20 w 432"/>
                <a:gd name="T77" fmla="*/ 114 h 587"/>
                <a:gd name="T78" fmla="*/ 29 w 432"/>
                <a:gd name="T79" fmla="*/ 91 h 5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2"/>
                <a:gd name="T121" fmla="*/ 0 h 587"/>
                <a:gd name="T122" fmla="*/ 432 w 432"/>
                <a:gd name="T123" fmla="*/ 587 h 5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2" h="587">
                  <a:moveTo>
                    <a:pt x="35" y="83"/>
                  </a:moveTo>
                  <a:lnTo>
                    <a:pt x="39" y="80"/>
                  </a:lnTo>
                  <a:lnTo>
                    <a:pt x="52" y="71"/>
                  </a:lnTo>
                  <a:lnTo>
                    <a:pt x="72" y="61"/>
                  </a:lnTo>
                  <a:lnTo>
                    <a:pt x="99" y="46"/>
                  </a:lnTo>
                  <a:lnTo>
                    <a:pt x="128" y="33"/>
                  </a:lnTo>
                  <a:lnTo>
                    <a:pt x="163" y="20"/>
                  </a:lnTo>
                  <a:lnTo>
                    <a:pt x="180" y="15"/>
                  </a:lnTo>
                  <a:lnTo>
                    <a:pt x="198" y="10"/>
                  </a:lnTo>
                  <a:lnTo>
                    <a:pt x="216" y="5"/>
                  </a:lnTo>
                  <a:lnTo>
                    <a:pt x="235" y="3"/>
                  </a:lnTo>
                  <a:lnTo>
                    <a:pt x="270" y="0"/>
                  </a:lnTo>
                  <a:lnTo>
                    <a:pt x="303" y="2"/>
                  </a:lnTo>
                  <a:lnTo>
                    <a:pt x="333" y="5"/>
                  </a:lnTo>
                  <a:lnTo>
                    <a:pt x="358" y="10"/>
                  </a:lnTo>
                  <a:lnTo>
                    <a:pt x="379" y="18"/>
                  </a:lnTo>
                  <a:lnTo>
                    <a:pt x="398" y="26"/>
                  </a:lnTo>
                  <a:lnTo>
                    <a:pt x="404" y="31"/>
                  </a:lnTo>
                  <a:lnTo>
                    <a:pt x="411" y="35"/>
                  </a:lnTo>
                  <a:lnTo>
                    <a:pt x="414" y="40"/>
                  </a:lnTo>
                  <a:lnTo>
                    <a:pt x="418" y="45"/>
                  </a:lnTo>
                  <a:lnTo>
                    <a:pt x="419" y="50"/>
                  </a:lnTo>
                  <a:lnTo>
                    <a:pt x="421" y="56"/>
                  </a:lnTo>
                  <a:lnTo>
                    <a:pt x="421" y="65"/>
                  </a:lnTo>
                  <a:lnTo>
                    <a:pt x="421" y="73"/>
                  </a:lnTo>
                  <a:lnTo>
                    <a:pt x="418" y="91"/>
                  </a:lnTo>
                  <a:lnTo>
                    <a:pt x="414" y="113"/>
                  </a:lnTo>
                  <a:lnTo>
                    <a:pt x="409" y="138"/>
                  </a:lnTo>
                  <a:lnTo>
                    <a:pt x="406" y="161"/>
                  </a:lnTo>
                  <a:lnTo>
                    <a:pt x="404" y="186"/>
                  </a:lnTo>
                  <a:lnTo>
                    <a:pt x="404" y="210"/>
                  </a:lnTo>
                  <a:lnTo>
                    <a:pt x="408" y="234"/>
                  </a:lnTo>
                  <a:lnTo>
                    <a:pt x="414" y="257"/>
                  </a:lnTo>
                  <a:lnTo>
                    <a:pt x="421" y="280"/>
                  </a:lnTo>
                  <a:lnTo>
                    <a:pt x="427" y="302"/>
                  </a:lnTo>
                  <a:lnTo>
                    <a:pt x="431" y="321"/>
                  </a:lnTo>
                  <a:lnTo>
                    <a:pt x="432" y="340"/>
                  </a:lnTo>
                  <a:lnTo>
                    <a:pt x="432" y="348"/>
                  </a:lnTo>
                  <a:lnTo>
                    <a:pt x="431" y="356"/>
                  </a:lnTo>
                  <a:lnTo>
                    <a:pt x="427" y="363"/>
                  </a:lnTo>
                  <a:lnTo>
                    <a:pt x="422" y="370"/>
                  </a:lnTo>
                  <a:lnTo>
                    <a:pt x="406" y="383"/>
                  </a:lnTo>
                  <a:lnTo>
                    <a:pt x="383" y="396"/>
                  </a:lnTo>
                  <a:lnTo>
                    <a:pt x="356" y="411"/>
                  </a:lnTo>
                  <a:lnTo>
                    <a:pt x="326" y="426"/>
                  </a:lnTo>
                  <a:lnTo>
                    <a:pt x="298" y="439"/>
                  </a:lnTo>
                  <a:lnTo>
                    <a:pt x="270" y="452"/>
                  </a:lnTo>
                  <a:lnTo>
                    <a:pt x="248" y="464"/>
                  </a:lnTo>
                  <a:lnTo>
                    <a:pt x="233" y="472"/>
                  </a:lnTo>
                  <a:lnTo>
                    <a:pt x="220" y="484"/>
                  </a:lnTo>
                  <a:lnTo>
                    <a:pt x="205" y="499"/>
                  </a:lnTo>
                  <a:lnTo>
                    <a:pt x="188" y="519"/>
                  </a:lnTo>
                  <a:lnTo>
                    <a:pt x="170" y="537"/>
                  </a:lnTo>
                  <a:lnTo>
                    <a:pt x="152" y="557"/>
                  </a:lnTo>
                  <a:lnTo>
                    <a:pt x="137" y="572"/>
                  </a:lnTo>
                  <a:lnTo>
                    <a:pt x="130" y="578"/>
                  </a:lnTo>
                  <a:lnTo>
                    <a:pt x="123" y="583"/>
                  </a:lnTo>
                  <a:lnTo>
                    <a:pt x="118" y="585"/>
                  </a:lnTo>
                  <a:lnTo>
                    <a:pt x="115" y="587"/>
                  </a:lnTo>
                  <a:lnTo>
                    <a:pt x="110" y="585"/>
                  </a:lnTo>
                  <a:lnTo>
                    <a:pt x="105" y="578"/>
                  </a:lnTo>
                  <a:lnTo>
                    <a:pt x="99" y="568"/>
                  </a:lnTo>
                  <a:lnTo>
                    <a:pt x="90" y="557"/>
                  </a:lnTo>
                  <a:lnTo>
                    <a:pt x="70" y="524"/>
                  </a:lnTo>
                  <a:lnTo>
                    <a:pt x="50" y="482"/>
                  </a:lnTo>
                  <a:lnTo>
                    <a:pt x="32" y="439"/>
                  </a:lnTo>
                  <a:lnTo>
                    <a:pt x="15" y="396"/>
                  </a:lnTo>
                  <a:lnTo>
                    <a:pt x="9" y="376"/>
                  </a:lnTo>
                  <a:lnTo>
                    <a:pt x="4" y="356"/>
                  </a:lnTo>
                  <a:lnTo>
                    <a:pt x="2" y="340"/>
                  </a:lnTo>
                  <a:lnTo>
                    <a:pt x="0" y="325"/>
                  </a:lnTo>
                  <a:lnTo>
                    <a:pt x="0" y="295"/>
                  </a:lnTo>
                  <a:lnTo>
                    <a:pt x="2" y="262"/>
                  </a:lnTo>
                  <a:lnTo>
                    <a:pt x="4" y="227"/>
                  </a:lnTo>
                  <a:lnTo>
                    <a:pt x="7" y="192"/>
                  </a:lnTo>
                  <a:lnTo>
                    <a:pt x="10" y="159"/>
                  </a:lnTo>
                  <a:lnTo>
                    <a:pt x="17" y="129"/>
                  </a:lnTo>
                  <a:lnTo>
                    <a:pt x="20" y="114"/>
                  </a:lnTo>
                  <a:lnTo>
                    <a:pt x="25" y="103"/>
                  </a:lnTo>
                  <a:lnTo>
                    <a:pt x="29" y="91"/>
                  </a:lnTo>
                  <a:lnTo>
                    <a:pt x="35" y="8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7" name="Freeform 754"/>
            <p:cNvSpPr>
              <a:spLocks/>
            </p:cNvSpPr>
            <p:nvPr/>
          </p:nvSpPr>
          <p:spPr bwMode="auto">
            <a:xfrm>
              <a:off x="1468" y="3040"/>
              <a:ext cx="409" cy="553"/>
            </a:xfrm>
            <a:custGeom>
              <a:avLst/>
              <a:gdLst>
                <a:gd name="T0" fmla="*/ 36 w 409"/>
                <a:gd name="T1" fmla="*/ 74 h 553"/>
                <a:gd name="T2" fmla="*/ 68 w 409"/>
                <a:gd name="T3" fmla="*/ 56 h 553"/>
                <a:gd name="T4" fmla="*/ 121 w 409"/>
                <a:gd name="T5" fmla="*/ 31 h 553"/>
                <a:gd name="T6" fmla="*/ 171 w 409"/>
                <a:gd name="T7" fmla="*/ 13 h 553"/>
                <a:gd name="T8" fmla="*/ 204 w 409"/>
                <a:gd name="T9" fmla="*/ 5 h 553"/>
                <a:gd name="T10" fmla="*/ 256 w 409"/>
                <a:gd name="T11" fmla="*/ 0 h 553"/>
                <a:gd name="T12" fmla="*/ 314 w 409"/>
                <a:gd name="T13" fmla="*/ 5 h 553"/>
                <a:gd name="T14" fmla="*/ 359 w 409"/>
                <a:gd name="T15" fmla="*/ 16 h 553"/>
                <a:gd name="T16" fmla="*/ 382 w 409"/>
                <a:gd name="T17" fmla="*/ 28 h 553"/>
                <a:gd name="T18" fmla="*/ 392 w 409"/>
                <a:gd name="T19" fmla="*/ 38 h 553"/>
                <a:gd name="T20" fmla="*/ 397 w 409"/>
                <a:gd name="T21" fmla="*/ 46 h 553"/>
                <a:gd name="T22" fmla="*/ 397 w 409"/>
                <a:gd name="T23" fmla="*/ 59 h 553"/>
                <a:gd name="T24" fmla="*/ 395 w 409"/>
                <a:gd name="T25" fmla="*/ 86 h 553"/>
                <a:gd name="T26" fmla="*/ 387 w 409"/>
                <a:gd name="T27" fmla="*/ 129 h 553"/>
                <a:gd name="T28" fmla="*/ 382 w 409"/>
                <a:gd name="T29" fmla="*/ 175 h 553"/>
                <a:gd name="T30" fmla="*/ 385 w 409"/>
                <a:gd name="T31" fmla="*/ 220 h 553"/>
                <a:gd name="T32" fmla="*/ 397 w 409"/>
                <a:gd name="T33" fmla="*/ 263 h 553"/>
                <a:gd name="T34" fmla="*/ 407 w 409"/>
                <a:gd name="T35" fmla="*/ 303 h 553"/>
                <a:gd name="T36" fmla="*/ 407 w 409"/>
                <a:gd name="T37" fmla="*/ 328 h 553"/>
                <a:gd name="T38" fmla="*/ 402 w 409"/>
                <a:gd name="T39" fmla="*/ 343 h 553"/>
                <a:gd name="T40" fmla="*/ 384 w 409"/>
                <a:gd name="T41" fmla="*/ 361 h 553"/>
                <a:gd name="T42" fmla="*/ 335 w 409"/>
                <a:gd name="T43" fmla="*/ 387 h 553"/>
                <a:gd name="T44" fmla="*/ 281 w 409"/>
                <a:gd name="T45" fmla="*/ 414 h 553"/>
                <a:gd name="T46" fmla="*/ 234 w 409"/>
                <a:gd name="T47" fmla="*/ 437 h 553"/>
                <a:gd name="T48" fmla="*/ 207 w 409"/>
                <a:gd name="T49" fmla="*/ 455 h 553"/>
                <a:gd name="T50" fmla="*/ 178 w 409"/>
                <a:gd name="T51" fmla="*/ 488 h 553"/>
                <a:gd name="T52" fmla="*/ 144 w 409"/>
                <a:gd name="T53" fmla="*/ 523 h 553"/>
                <a:gd name="T54" fmla="*/ 116 w 409"/>
                <a:gd name="T55" fmla="*/ 550 h 553"/>
                <a:gd name="T56" fmla="*/ 104 w 409"/>
                <a:gd name="T57" fmla="*/ 551 h 553"/>
                <a:gd name="T58" fmla="*/ 93 w 409"/>
                <a:gd name="T59" fmla="*/ 536 h 553"/>
                <a:gd name="T60" fmla="*/ 68 w 409"/>
                <a:gd name="T61" fmla="*/ 492 h 553"/>
                <a:gd name="T62" fmla="*/ 30 w 409"/>
                <a:gd name="T63" fmla="*/ 414 h 553"/>
                <a:gd name="T64" fmla="*/ 10 w 409"/>
                <a:gd name="T65" fmla="*/ 354 h 553"/>
                <a:gd name="T66" fmla="*/ 1 w 409"/>
                <a:gd name="T67" fmla="*/ 319 h 553"/>
                <a:gd name="T68" fmla="*/ 1 w 409"/>
                <a:gd name="T69" fmla="*/ 278 h 553"/>
                <a:gd name="T70" fmla="*/ 3 w 409"/>
                <a:gd name="T71" fmla="*/ 215 h 553"/>
                <a:gd name="T72" fmla="*/ 11 w 409"/>
                <a:gd name="T73" fmla="*/ 150 h 553"/>
                <a:gd name="T74" fmla="*/ 20 w 409"/>
                <a:gd name="T75" fmla="*/ 109 h 553"/>
                <a:gd name="T76" fmla="*/ 28 w 409"/>
                <a:gd name="T77" fmla="*/ 86 h 5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9"/>
                <a:gd name="T118" fmla="*/ 0 h 553"/>
                <a:gd name="T119" fmla="*/ 409 w 409"/>
                <a:gd name="T120" fmla="*/ 553 h 55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9" h="553">
                  <a:moveTo>
                    <a:pt x="33" y="77"/>
                  </a:moveTo>
                  <a:lnTo>
                    <a:pt x="36" y="74"/>
                  </a:lnTo>
                  <a:lnTo>
                    <a:pt x="50" y="68"/>
                  </a:lnTo>
                  <a:lnTo>
                    <a:pt x="68" y="56"/>
                  </a:lnTo>
                  <a:lnTo>
                    <a:pt x="93" y="44"/>
                  </a:lnTo>
                  <a:lnTo>
                    <a:pt x="121" y="31"/>
                  </a:lnTo>
                  <a:lnTo>
                    <a:pt x="153" y="18"/>
                  </a:lnTo>
                  <a:lnTo>
                    <a:pt x="171" y="13"/>
                  </a:lnTo>
                  <a:lnTo>
                    <a:pt x="188" y="8"/>
                  </a:lnTo>
                  <a:lnTo>
                    <a:pt x="204" y="5"/>
                  </a:lnTo>
                  <a:lnTo>
                    <a:pt x="222" y="3"/>
                  </a:lnTo>
                  <a:lnTo>
                    <a:pt x="256" y="0"/>
                  </a:lnTo>
                  <a:lnTo>
                    <a:pt x="286" y="1"/>
                  </a:lnTo>
                  <a:lnTo>
                    <a:pt x="314" y="5"/>
                  </a:lnTo>
                  <a:lnTo>
                    <a:pt x="337" y="9"/>
                  </a:lnTo>
                  <a:lnTo>
                    <a:pt x="359" y="16"/>
                  </a:lnTo>
                  <a:lnTo>
                    <a:pt x="375" y="24"/>
                  </a:lnTo>
                  <a:lnTo>
                    <a:pt x="382" y="28"/>
                  </a:lnTo>
                  <a:lnTo>
                    <a:pt x="387" y="33"/>
                  </a:lnTo>
                  <a:lnTo>
                    <a:pt x="392" y="38"/>
                  </a:lnTo>
                  <a:lnTo>
                    <a:pt x="394" y="41"/>
                  </a:lnTo>
                  <a:lnTo>
                    <a:pt x="397" y="46"/>
                  </a:lnTo>
                  <a:lnTo>
                    <a:pt x="397" y="53"/>
                  </a:lnTo>
                  <a:lnTo>
                    <a:pt x="397" y="59"/>
                  </a:lnTo>
                  <a:lnTo>
                    <a:pt x="397" y="68"/>
                  </a:lnTo>
                  <a:lnTo>
                    <a:pt x="395" y="86"/>
                  </a:lnTo>
                  <a:lnTo>
                    <a:pt x="390" y="106"/>
                  </a:lnTo>
                  <a:lnTo>
                    <a:pt x="387" y="129"/>
                  </a:lnTo>
                  <a:lnTo>
                    <a:pt x="384" y="152"/>
                  </a:lnTo>
                  <a:lnTo>
                    <a:pt x="382" y="175"/>
                  </a:lnTo>
                  <a:lnTo>
                    <a:pt x="382" y="198"/>
                  </a:lnTo>
                  <a:lnTo>
                    <a:pt x="385" y="220"/>
                  </a:lnTo>
                  <a:lnTo>
                    <a:pt x="390" y="242"/>
                  </a:lnTo>
                  <a:lnTo>
                    <a:pt x="397" y="263"/>
                  </a:lnTo>
                  <a:lnTo>
                    <a:pt x="402" y="285"/>
                  </a:lnTo>
                  <a:lnTo>
                    <a:pt x="407" y="303"/>
                  </a:lnTo>
                  <a:lnTo>
                    <a:pt x="409" y="321"/>
                  </a:lnTo>
                  <a:lnTo>
                    <a:pt x="407" y="328"/>
                  </a:lnTo>
                  <a:lnTo>
                    <a:pt x="405" y="336"/>
                  </a:lnTo>
                  <a:lnTo>
                    <a:pt x="402" y="343"/>
                  </a:lnTo>
                  <a:lnTo>
                    <a:pt x="399" y="349"/>
                  </a:lnTo>
                  <a:lnTo>
                    <a:pt x="384" y="361"/>
                  </a:lnTo>
                  <a:lnTo>
                    <a:pt x="362" y="374"/>
                  </a:lnTo>
                  <a:lnTo>
                    <a:pt x="335" y="387"/>
                  </a:lnTo>
                  <a:lnTo>
                    <a:pt x="309" y="401"/>
                  </a:lnTo>
                  <a:lnTo>
                    <a:pt x="281" y="414"/>
                  </a:lnTo>
                  <a:lnTo>
                    <a:pt x="256" y="425"/>
                  </a:lnTo>
                  <a:lnTo>
                    <a:pt x="234" y="437"/>
                  </a:lnTo>
                  <a:lnTo>
                    <a:pt x="219" y="445"/>
                  </a:lnTo>
                  <a:lnTo>
                    <a:pt x="207" y="455"/>
                  </a:lnTo>
                  <a:lnTo>
                    <a:pt x="193" y="470"/>
                  </a:lnTo>
                  <a:lnTo>
                    <a:pt x="178" y="488"/>
                  </a:lnTo>
                  <a:lnTo>
                    <a:pt x="159" y="507"/>
                  </a:lnTo>
                  <a:lnTo>
                    <a:pt x="144" y="523"/>
                  </a:lnTo>
                  <a:lnTo>
                    <a:pt x="129" y="538"/>
                  </a:lnTo>
                  <a:lnTo>
                    <a:pt x="116" y="550"/>
                  </a:lnTo>
                  <a:lnTo>
                    <a:pt x="108" y="553"/>
                  </a:lnTo>
                  <a:lnTo>
                    <a:pt x="104" y="551"/>
                  </a:lnTo>
                  <a:lnTo>
                    <a:pt x="99" y="545"/>
                  </a:lnTo>
                  <a:lnTo>
                    <a:pt x="93" y="536"/>
                  </a:lnTo>
                  <a:lnTo>
                    <a:pt x="85" y="523"/>
                  </a:lnTo>
                  <a:lnTo>
                    <a:pt x="68" y="492"/>
                  </a:lnTo>
                  <a:lnTo>
                    <a:pt x="48" y="455"/>
                  </a:lnTo>
                  <a:lnTo>
                    <a:pt x="30" y="414"/>
                  </a:lnTo>
                  <a:lnTo>
                    <a:pt x="15" y="372"/>
                  </a:lnTo>
                  <a:lnTo>
                    <a:pt x="10" y="354"/>
                  </a:lnTo>
                  <a:lnTo>
                    <a:pt x="5" y="336"/>
                  </a:lnTo>
                  <a:lnTo>
                    <a:pt x="1" y="319"/>
                  </a:lnTo>
                  <a:lnTo>
                    <a:pt x="0" y="306"/>
                  </a:lnTo>
                  <a:lnTo>
                    <a:pt x="1" y="278"/>
                  </a:lnTo>
                  <a:lnTo>
                    <a:pt x="1" y="246"/>
                  </a:lnTo>
                  <a:lnTo>
                    <a:pt x="3" y="215"/>
                  </a:lnTo>
                  <a:lnTo>
                    <a:pt x="6" y="182"/>
                  </a:lnTo>
                  <a:lnTo>
                    <a:pt x="11" y="150"/>
                  </a:lnTo>
                  <a:lnTo>
                    <a:pt x="16" y="121"/>
                  </a:lnTo>
                  <a:lnTo>
                    <a:pt x="20" y="109"/>
                  </a:lnTo>
                  <a:lnTo>
                    <a:pt x="23" y="96"/>
                  </a:lnTo>
                  <a:lnTo>
                    <a:pt x="28" y="86"/>
                  </a:lnTo>
                  <a:lnTo>
                    <a:pt x="33" y="77"/>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8" name="Freeform 755"/>
            <p:cNvSpPr>
              <a:spLocks/>
            </p:cNvSpPr>
            <p:nvPr/>
          </p:nvSpPr>
          <p:spPr bwMode="auto">
            <a:xfrm>
              <a:off x="1478" y="3051"/>
              <a:ext cx="384" cy="521"/>
            </a:xfrm>
            <a:custGeom>
              <a:avLst/>
              <a:gdLst>
                <a:gd name="T0" fmla="*/ 35 w 384"/>
                <a:gd name="T1" fmla="*/ 71 h 521"/>
                <a:gd name="T2" fmla="*/ 63 w 384"/>
                <a:gd name="T3" fmla="*/ 53 h 521"/>
                <a:gd name="T4" fmla="*/ 113 w 384"/>
                <a:gd name="T5" fmla="*/ 30 h 521"/>
                <a:gd name="T6" fmla="*/ 159 w 384"/>
                <a:gd name="T7" fmla="*/ 13 h 521"/>
                <a:gd name="T8" fmla="*/ 191 w 384"/>
                <a:gd name="T9" fmla="*/ 5 h 521"/>
                <a:gd name="T10" fmla="*/ 239 w 384"/>
                <a:gd name="T11" fmla="*/ 0 h 521"/>
                <a:gd name="T12" fmla="*/ 294 w 384"/>
                <a:gd name="T13" fmla="*/ 3 h 521"/>
                <a:gd name="T14" fmla="*/ 335 w 384"/>
                <a:gd name="T15" fmla="*/ 15 h 521"/>
                <a:gd name="T16" fmla="*/ 364 w 384"/>
                <a:gd name="T17" fmla="*/ 32 h 521"/>
                <a:gd name="T18" fmla="*/ 372 w 384"/>
                <a:gd name="T19" fmla="*/ 50 h 521"/>
                <a:gd name="T20" fmla="*/ 370 w 384"/>
                <a:gd name="T21" fmla="*/ 81 h 521"/>
                <a:gd name="T22" fmla="*/ 362 w 384"/>
                <a:gd name="T23" fmla="*/ 121 h 521"/>
                <a:gd name="T24" fmla="*/ 357 w 384"/>
                <a:gd name="T25" fmla="*/ 164 h 521"/>
                <a:gd name="T26" fmla="*/ 360 w 384"/>
                <a:gd name="T27" fmla="*/ 207 h 521"/>
                <a:gd name="T28" fmla="*/ 372 w 384"/>
                <a:gd name="T29" fmla="*/ 249 h 521"/>
                <a:gd name="T30" fmla="*/ 382 w 384"/>
                <a:gd name="T31" fmla="*/ 285 h 521"/>
                <a:gd name="T32" fmla="*/ 382 w 384"/>
                <a:gd name="T33" fmla="*/ 308 h 521"/>
                <a:gd name="T34" fmla="*/ 377 w 384"/>
                <a:gd name="T35" fmla="*/ 322 h 521"/>
                <a:gd name="T36" fmla="*/ 359 w 384"/>
                <a:gd name="T37" fmla="*/ 340 h 521"/>
                <a:gd name="T38" fmla="*/ 315 w 384"/>
                <a:gd name="T39" fmla="*/ 365 h 521"/>
                <a:gd name="T40" fmla="*/ 262 w 384"/>
                <a:gd name="T41" fmla="*/ 390 h 521"/>
                <a:gd name="T42" fmla="*/ 219 w 384"/>
                <a:gd name="T43" fmla="*/ 411 h 521"/>
                <a:gd name="T44" fmla="*/ 194 w 384"/>
                <a:gd name="T45" fmla="*/ 428 h 521"/>
                <a:gd name="T46" fmla="*/ 166 w 384"/>
                <a:gd name="T47" fmla="*/ 459 h 521"/>
                <a:gd name="T48" fmla="*/ 134 w 384"/>
                <a:gd name="T49" fmla="*/ 492 h 521"/>
                <a:gd name="T50" fmla="*/ 109 w 384"/>
                <a:gd name="T51" fmla="*/ 517 h 521"/>
                <a:gd name="T52" fmla="*/ 98 w 384"/>
                <a:gd name="T53" fmla="*/ 519 h 521"/>
                <a:gd name="T54" fmla="*/ 86 w 384"/>
                <a:gd name="T55" fmla="*/ 504 h 521"/>
                <a:gd name="T56" fmla="*/ 63 w 384"/>
                <a:gd name="T57" fmla="*/ 463 h 521"/>
                <a:gd name="T58" fmla="*/ 28 w 384"/>
                <a:gd name="T59" fmla="*/ 390 h 521"/>
                <a:gd name="T60" fmla="*/ 8 w 384"/>
                <a:gd name="T61" fmla="*/ 333 h 521"/>
                <a:gd name="T62" fmla="*/ 1 w 384"/>
                <a:gd name="T63" fmla="*/ 300 h 521"/>
                <a:gd name="T64" fmla="*/ 0 w 384"/>
                <a:gd name="T65" fmla="*/ 262 h 521"/>
                <a:gd name="T66" fmla="*/ 3 w 384"/>
                <a:gd name="T67" fmla="*/ 202 h 521"/>
                <a:gd name="T68" fmla="*/ 10 w 384"/>
                <a:gd name="T69" fmla="*/ 141 h 521"/>
                <a:gd name="T70" fmla="*/ 18 w 384"/>
                <a:gd name="T71" fmla="*/ 103 h 521"/>
                <a:gd name="T72" fmla="*/ 26 w 384"/>
                <a:gd name="T73" fmla="*/ 81 h 5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4"/>
                <a:gd name="T112" fmla="*/ 0 h 521"/>
                <a:gd name="T113" fmla="*/ 384 w 384"/>
                <a:gd name="T114" fmla="*/ 521 h 5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4" h="521">
                  <a:moveTo>
                    <a:pt x="30" y="73"/>
                  </a:moveTo>
                  <a:lnTo>
                    <a:pt x="35" y="71"/>
                  </a:lnTo>
                  <a:lnTo>
                    <a:pt x="46" y="63"/>
                  </a:lnTo>
                  <a:lnTo>
                    <a:pt x="63" y="53"/>
                  </a:lnTo>
                  <a:lnTo>
                    <a:pt x="86" y="42"/>
                  </a:lnTo>
                  <a:lnTo>
                    <a:pt x="113" y="30"/>
                  </a:lnTo>
                  <a:lnTo>
                    <a:pt x="143" y="18"/>
                  </a:lnTo>
                  <a:lnTo>
                    <a:pt x="159" y="13"/>
                  </a:lnTo>
                  <a:lnTo>
                    <a:pt x="176" y="8"/>
                  </a:lnTo>
                  <a:lnTo>
                    <a:pt x="191" y="5"/>
                  </a:lnTo>
                  <a:lnTo>
                    <a:pt x="207" y="3"/>
                  </a:lnTo>
                  <a:lnTo>
                    <a:pt x="239" y="0"/>
                  </a:lnTo>
                  <a:lnTo>
                    <a:pt x="267" y="2"/>
                  </a:lnTo>
                  <a:lnTo>
                    <a:pt x="294" y="3"/>
                  </a:lnTo>
                  <a:lnTo>
                    <a:pt x="317" y="8"/>
                  </a:lnTo>
                  <a:lnTo>
                    <a:pt x="335" y="15"/>
                  </a:lnTo>
                  <a:lnTo>
                    <a:pt x="352" y="23"/>
                  </a:lnTo>
                  <a:lnTo>
                    <a:pt x="364" y="32"/>
                  </a:lnTo>
                  <a:lnTo>
                    <a:pt x="370" y="40"/>
                  </a:lnTo>
                  <a:lnTo>
                    <a:pt x="372" y="50"/>
                  </a:lnTo>
                  <a:lnTo>
                    <a:pt x="372" y="65"/>
                  </a:lnTo>
                  <a:lnTo>
                    <a:pt x="370" y="81"/>
                  </a:lnTo>
                  <a:lnTo>
                    <a:pt x="367" y="100"/>
                  </a:lnTo>
                  <a:lnTo>
                    <a:pt x="362" y="121"/>
                  </a:lnTo>
                  <a:lnTo>
                    <a:pt x="359" y="143"/>
                  </a:lnTo>
                  <a:lnTo>
                    <a:pt x="357" y="164"/>
                  </a:lnTo>
                  <a:lnTo>
                    <a:pt x="359" y="186"/>
                  </a:lnTo>
                  <a:lnTo>
                    <a:pt x="360" y="207"/>
                  </a:lnTo>
                  <a:lnTo>
                    <a:pt x="367" y="227"/>
                  </a:lnTo>
                  <a:lnTo>
                    <a:pt x="372" y="249"/>
                  </a:lnTo>
                  <a:lnTo>
                    <a:pt x="377" y="267"/>
                  </a:lnTo>
                  <a:lnTo>
                    <a:pt x="382" y="285"/>
                  </a:lnTo>
                  <a:lnTo>
                    <a:pt x="384" y="302"/>
                  </a:lnTo>
                  <a:lnTo>
                    <a:pt x="382" y="308"/>
                  </a:lnTo>
                  <a:lnTo>
                    <a:pt x="380" y="315"/>
                  </a:lnTo>
                  <a:lnTo>
                    <a:pt x="377" y="322"/>
                  </a:lnTo>
                  <a:lnTo>
                    <a:pt x="374" y="328"/>
                  </a:lnTo>
                  <a:lnTo>
                    <a:pt x="359" y="340"/>
                  </a:lnTo>
                  <a:lnTo>
                    <a:pt x="339" y="351"/>
                  </a:lnTo>
                  <a:lnTo>
                    <a:pt x="315" y="365"/>
                  </a:lnTo>
                  <a:lnTo>
                    <a:pt x="289" y="376"/>
                  </a:lnTo>
                  <a:lnTo>
                    <a:pt x="262" y="390"/>
                  </a:lnTo>
                  <a:lnTo>
                    <a:pt x="239" y="401"/>
                  </a:lnTo>
                  <a:lnTo>
                    <a:pt x="219" y="411"/>
                  </a:lnTo>
                  <a:lnTo>
                    <a:pt x="206" y="419"/>
                  </a:lnTo>
                  <a:lnTo>
                    <a:pt x="194" y="428"/>
                  </a:lnTo>
                  <a:lnTo>
                    <a:pt x="181" y="443"/>
                  </a:lnTo>
                  <a:lnTo>
                    <a:pt x="166" y="459"/>
                  </a:lnTo>
                  <a:lnTo>
                    <a:pt x="149" y="476"/>
                  </a:lnTo>
                  <a:lnTo>
                    <a:pt x="134" y="492"/>
                  </a:lnTo>
                  <a:lnTo>
                    <a:pt x="121" y="507"/>
                  </a:lnTo>
                  <a:lnTo>
                    <a:pt x="109" y="517"/>
                  </a:lnTo>
                  <a:lnTo>
                    <a:pt x="101" y="521"/>
                  </a:lnTo>
                  <a:lnTo>
                    <a:pt x="98" y="519"/>
                  </a:lnTo>
                  <a:lnTo>
                    <a:pt x="93" y="512"/>
                  </a:lnTo>
                  <a:lnTo>
                    <a:pt x="86" y="504"/>
                  </a:lnTo>
                  <a:lnTo>
                    <a:pt x="80" y="492"/>
                  </a:lnTo>
                  <a:lnTo>
                    <a:pt x="63" y="463"/>
                  </a:lnTo>
                  <a:lnTo>
                    <a:pt x="45" y="428"/>
                  </a:lnTo>
                  <a:lnTo>
                    <a:pt x="28" y="390"/>
                  </a:lnTo>
                  <a:lnTo>
                    <a:pt x="13" y="351"/>
                  </a:lnTo>
                  <a:lnTo>
                    <a:pt x="8" y="333"/>
                  </a:lnTo>
                  <a:lnTo>
                    <a:pt x="3" y="315"/>
                  </a:lnTo>
                  <a:lnTo>
                    <a:pt x="1" y="300"/>
                  </a:lnTo>
                  <a:lnTo>
                    <a:pt x="0" y="287"/>
                  </a:lnTo>
                  <a:lnTo>
                    <a:pt x="0" y="262"/>
                  </a:lnTo>
                  <a:lnTo>
                    <a:pt x="1" y="232"/>
                  </a:lnTo>
                  <a:lnTo>
                    <a:pt x="3" y="202"/>
                  </a:lnTo>
                  <a:lnTo>
                    <a:pt x="5" y="171"/>
                  </a:lnTo>
                  <a:lnTo>
                    <a:pt x="10" y="141"/>
                  </a:lnTo>
                  <a:lnTo>
                    <a:pt x="15" y="115"/>
                  </a:lnTo>
                  <a:lnTo>
                    <a:pt x="18" y="103"/>
                  </a:lnTo>
                  <a:lnTo>
                    <a:pt x="21" y="91"/>
                  </a:lnTo>
                  <a:lnTo>
                    <a:pt x="26" y="81"/>
                  </a:lnTo>
                  <a:lnTo>
                    <a:pt x="30" y="7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69" name="Freeform 756"/>
            <p:cNvSpPr>
              <a:spLocks/>
            </p:cNvSpPr>
            <p:nvPr/>
          </p:nvSpPr>
          <p:spPr bwMode="auto">
            <a:xfrm>
              <a:off x="1486" y="3063"/>
              <a:ext cx="359" cy="485"/>
            </a:xfrm>
            <a:custGeom>
              <a:avLst/>
              <a:gdLst>
                <a:gd name="T0" fmla="*/ 33 w 359"/>
                <a:gd name="T1" fmla="*/ 66 h 485"/>
                <a:gd name="T2" fmla="*/ 60 w 359"/>
                <a:gd name="T3" fmla="*/ 49 h 485"/>
                <a:gd name="T4" fmla="*/ 108 w 359"/>
                <a:gd name="T5" fmla="*/ 28 h 485"/>
                <a:gd name="T6" fmla="*/ 165 w 359"/>
                <a:gd name="T7" fmla="*/ 8 h 485"/>
                <a:gd name="T8" fmla="*/ 224 w 359"/>
                <a:gd name="T9" fmla="*/ 0 h 485"/>
                <a:gd name="T10" fmla="*/ 276 w 359"/>
                <a:gd name="T11" fmla="*/ 3 h 485"/>
                <a:gd name="T12" fmla="*/ 316 w 359"/>
                <a:gd name="T13" fmla="*/ 15 h 485"/>
                <a:gd name="T14" fmla="*/ 341 w 359"/>
                <a:gd name="T15" fmla="*/ 30 h 485"/>
                <a:gd name="T16" fmla="*/ 349 w 359"/>
                <a:gd name="T17" fmla="*/ 46 h 485"/>
                <a:gd name="T18" fmla="*/ 347 w 359"/>
                <a:gd name="T19" fmla="*/ 76 h 485"/>
                <a:gd name="T20" fmla="*/ 341 w 359"/>
                <a:gd name="T21" fmla="*/ 112 h 485"/>
                <a:gd name="T22" fmla="*/ 336 w 359"/>
                <a:gd name="T23" fmla="*/ 154 h 485"/>
                <a:gd name="T24" fmla="*/ 339 w 359"/>
                <a:gd name="T25" fmla="*/ 194 h 485"/>
                <a:gd name="T26" fmla="*/ 349 w 359"/>
                <a:gd name="T27" fmla="*/ 232 h 485"/>
                <a:gd name="T28" fmla="*/ 357 w 359"/>
                <a:gd name="T29" fmla="*/ 267 h 485"/>
                <a:gd name="T30" fmla="*/ 359 w 359"/>
                <a:gd name="T31" fmla="*/ 288 h 485"/>
                <a:gd name="T32" fmla="*/ 354 w 359"/>
                <a:gd name="T33" fmla="*/ 301 h 485"/>
                <a:gd name="T34" fmla="*/ 337 w 359"/>
                <a:gd name="T35" fmla="*/ 316 h 485"/>
                <a:gd name="T36" fmla="*/ 296 w 359"/>
                <a:gd name="T37" fmla="*/ 341 h 485"/>
                <a:gd name="T38" fmla="*/ 248 w 359"/>
                <a:gd name="T39" fmla="*/ 364 h 485"/>
                <a:gd name="T40" fmla="*/ 206 w 359"/>
                <a:gd name="T41" fmla="*/ 384 h 485"/>
                <a:gd name="T42" fmla="*/ 183 w 359"/>
                <a:gd name="T43" fmla="*/ 401 h 485"/>
                <a:gd name="T44" fmla="*/ 156 w 359"/>
                <a:gd name="T45" fmla="*/ 429 h 485"/>
                <a:gd name="T46" fmla="*/ 126 w 359"/>
                <a:gd name="T47" fmla="*/ 460 h 485"/>
                <a:gd name="T48" fmla="*/ 103 w 359"/>
                <a:gd name="T49" fmla="*/ 482 h 485"/>
                <a:gd name="T50" fmla="*/ 91 w 359"/>
                <a:gd name="T51" fmla="*/ 484 h 485"/>
                <a:gd name="T52" fmla="*/ 81 w 359"/>
                <a:gd name="T53" fmla="*/ 470 h 485"/>
                <a:gd name="T54" fmla="*/ 60 w 359"/>
                <a:gd name="T55" fmla="*/ 432 h 485"/>
                <a:gd name="T56" fmla="*/ 27 w 359"/>
                <a:gd name="T57" fmla="*/ 364 h 485"/>
                <a:gd name="T58" fmla="*/ 8 w 359"/>
                <a:gd name="T59" fmla="*/ 311 h 485"/>
                <a:gd name="T60" fmla="*/ 2 w 359"/>
                <a:gd name="T61" fmla="*/ 281 h 485"/>
                <a:gd name="T62" fmla="*/ 2 w 359"/>
                <a:gd name="T63" fmla="*/ 243 h 485"/>
                <a:gd name="T64" fmla="*/ 3 w 359"/>
                <a:gd name="T65" fmla="*/ 189 h 485"/>
                <a:gd name="T66" fmla="*/ 10 w 359"/>
                <a:gd name="T67" fmla="*/ 132 h 485"/>
                <a:gd name="T68" fmla="*/ 22 w 359"/>
                <a:gd name="T69" fmla="*/ 84 h 4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485"/>
                <a:gd name="T107" fmla="*/ 359 w 359"/>
                <a:gd name="T108" fmla="*/ 485 h 4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485">
                  <a:moveTo>
                    <a:pt x="30" y="68"/>
                  </a:moveTo>
                  <a:lnTo>
                    <a:pt x="33" y="66"/>
                  </a:lnTo>
                  <a:lnTo>
                    <a:pt x="43" y="59"/>
                  </a:lnTo>
                  <a:lnTo>
                    <a:pt x="60" y="49"/>
                  </a:lnTo>
                  <a:lnTo>
                    <a:pt x="81" y="38"/>
                  </a:lnTo>
                  <a:lnTo>
                    <a:pt x="108" y="28"/>
                  </a:lnTo>
                  <a:lnTo>
                    <a:pt x="135" y="16"/>
                  </a:lnTo>
                  <a:lnTo>
                    <a:pt x="165" y="8"/>
                  </a:lnTo>
                  <a:lnTo>
                    <a:pt x="194" y="1"/>
                  </a:lnTo>
                  <a:lnTo>
                    <a:pt x="224" y="0"/>
                  </a:lnTo>
                  <a:lnTo>
                    <a:pt x="251" y="1"/>
                  </a:lnTo>
                  <a:lnTo>
                    <a:pt x="276" y="3"/>
                  </a:lnTo>
                  <a:lnTo>
                    <a:pt x="297" y="8"/>
                  </a:lnTo>
                  <a:lnTo>
                    <a:pt x="316" y="15"/>
                  </a:lnTo>
                  <a:lnTo>
                    <a:pt x="331" y="21"/>
                  </a:lnTo>
                  <a:lnTo>
                    <a:pt x="341" y="30"/>
                  </a:lnTo>
                  <a:lnTo>
                    <a:pt x="347" y="36"/>
                  </a:lnTo>
                  <a:lnTo>
                    <a:pt x="349" y="46"/>
                  </a:lnTo>
                  <a:lnTo>
                    <a:pt x="349" y="59"/>
                  </a:lnTo>
                  <a:lnTo>
                    <a:pt x="347" y="76"/>
                  </a:lnTo>
                  <a:lnTo>
                    <a:pt x="344" y="94"/>
                  </a:lnTo>
                  <a:lnTo>
                    <a:pt x="341" y="112"/>
                  </a:lnTo>
                  <a:lnTo>
                    <a:pt x="337" y="134"/>
                  </a:lnTo>
                  <a:lnTo>
                    <a:pt x="336" y="154"/>
                  </a:lnTo>
                  <a:lnTo>
                    <a:pt x="336" y="174"/>
                  </a:lnTo>
                  <a:lnTo>
                    <a:pt x="339" y="194"/>
                  </a:lnTo>
                  <a:lnTo>
                    <a:pt x="344" y="214"/>
                  </a:lnTo>
                  <a:lnTo>
                    <a:pt x="349" y="232"/>
                  </a:lnTo>
                  <a:lnTo>
                    <a:pt x="354" y="250"/>
                  </a:lnTo>
                  <a:lnTo>
                    <a:pt x="357" y="267"/>
                  </a:lnTo>
                  <a:lnTo>
                    <a:pt x="359" y="281"/>
                  </a:lnTo>
                  <a:lnTo>
                    <a:pt x="359" y="288"/>
                  </a:lnTo>
                  <a:lnTo>
                    <a:pt x="357" y="295"/>
                  </a:lnTo>
                  <a:lnTo>
                    <a:pt x="354" y="301"/>
                  </a:lnTo>
                  <a:lnTo>
                    <a:pt x="351" y="306"/>
                  </a:lnTo>
                  <a:lnTo>
                    <a:pt x="337" y="316"/>
                  </a:lnTo>
                  <a:lnTo>
                    <a:pt x="319" y="328"/>
                  </a:lnTo>
                  <a:lnTo>
                    <a:pt x="296" y="341"/>
                  </a:lnTo>
                  <a:lnTo>
                    <a:pt x="271" y="353"/>
                  </a:lnTo>
                  <a:lnTo>
                    <a:pt x="248" y="364"/>
                  </a:lnTo>
                  <a:lnTo>
                    <a:pt x="224" y="374"/>
                  </a:lnTo>
                  <a:lnTo>
                    <a:pt x="206" y="384"/>
                  </a:lnTo>
                  <a:lnTo>
                    <a:pt x="194" y="391"/>
                  </a:lnTo>
                  <a:lnTo>
                    <a:pt x="183" y="401"/>
                  </a:lnTo>
                  <a:lnTo>
                    <a:pt x="171" y="414"/>
                  </a:lnTo>
                  <a:lnTo>
                    <a:pt x="156" y="429"/>
                  </a:lnTo>
                  <a:lnTo>
                    <a:pt x="141" y="446"/>
                  </a:lnTo>
                  <a:lnTo>
                    <a:pt x="126" y="460"/>
                  </a:lnTo>
                  <a:lnTo>
                    <a:pt x="113" y="474"/>
                  </a:lnTo>
                  <a:lnTo>
                    <a:pt x="103" y="482"/>
                  </a:lnTo>
                  <a:lnTo>
                    <a:pt x="96" y="485"/>
                  </a:lnTo>
                  <a:lnTo>
                    <a:pt x="91" y="484"/>
                  </a:lnTo>
                  <a:lnTo>
                    <a:pt x="88" y="479"/>
                  </a:lnTo>
                  <a:lnTo>
                    <a:pt x="81" y="470"/>
                  </a:lnTo>
                  <a:lnTo>
                    <a:pt x="75" y="460"/>
                  </a:lnTo>
                  <a:lnTo>
                    <a:pt x="60" y="432"/>
                  </a:lnTo>
                  <a:lnTo>
                    <a:pt x="43" y="399"/>
                  </a:lnTo>
                  <a:lnTo>
                    <a:pt x="27" y="364"/>
                  </a:lnTo>
                  <a:lnTo>
                    <a:pt x="13" y="328"/>
                  </a:lnTo>
                  <a:lnTo>
                    <a:pt x="8" y="311"/>
                  </a:lnTo>
                  <a:lnTo>
                    <a:pt x="5" y="295"/>
                  </a:lnTo>
                  <a:lnTo>
                    <a:pt x="2" y="281"/>
                  </a:lnTo>
                  <a:lnTo>
                    <a:pt x="0" y="268"/>
                  </a:lnTo>
                  <a:lnTo>
                    <a:pt x="2" y="243"/>
                  </a:lnTo>
                  <a:lnTo>
                    <a:pt x="2" y="217"/>
                  </a:lnTo>
                  <a:lnTo>
                    <a:pt x="3" y="189"/>
                  </a:lnTo>
                  <a:lnTo>
                    <a:pt x="7" y="159"/>
                  </a:lnTo>
                  <a:lnTo>
                    <a:pt x="10" y="132"/>
                  </a:lnTo>
                  <a:lnTo>
                    <a:pt x="15" y="106"/>
                  </a:lnTo>
                  <a:lnTo>
                    <a:pt x="22" y="84"/>
                  </a:lnTo>
                  <a:lnTo>
                    <a:pt x="30" y="68"/>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0" name="Freeform 757"/>
            <p:cNvSpPr>
              <a:spLocks/>
            </p:cNvSpPr>
            <p:nvPr/>
          </p:nvSpPr>
          <p:spPr bwMode="auto">
            <a:xfrm>
              <a:off x="1496" y="3074"/>
              <a:ext cx="334" cy="453"/>
            </a:xfrm>
            <a:custGeom>
              <a:avLst/>
              <a:gdLst>
                <a:gd name="T0" fmla="*/ 30 w 334"/>
                <a:gd name="T1" fmla="*/ 62 h 453"/>
                <a:gd name="T2" fmla="*/ 55 w 334"/>
                <a:gd name="T3" fmla="*/ 47 h 453"/>
                <a:gd name="T4" fmla="*/ 100 w 334"/>
                <a:gd name="T5" fmla="*/ 25 h 453"/>
                <a:gd name="T6" fmla="*/ 153 w 334"/>
                <a:gd name="T7" fmla="*/ 7 h 453"/>
                <a:gd name="T8" fmla="*/ 208 w 334"/>
                <a:gd name="T9" fmla="*/ 0 h 453"/>
                <a:gd name="T10" fmla="*/ 256 w 334"/>
                <a:gd name="T11" fmla="*/ 4 h 453"/>
                <a:gd name="T12" fmla="*/ 292 w 334"/>
                <a:gd name="T13" fmla="*/ 14 h 453"/>
                <a:gd name="T14" fmla="*/ 316 w 334"/>
                <a:gd name="T15" fmla="*/ 27 h 453"/>
                <a:gd name="T16" fmla="*/ 324 w 334"/>
                <a:gd name="T17" fmla="*/ 43 h 453"/>
                <a:gd name="T18" fmla="*/ 322 w 334"/>
                <a:gd name="T19" fmla="*/ 70 h 453"/>
                <a:gd name="T20" fmla="*/ 316 w 334"/>
                <a:gd name="T21" fmla="*/ 106 h 453"/>
                <a:gd name="T22" fmla="*/ 312 w 334"/>
                <a:gd name="T23" fmla="*/ 145 h 453"/>
                <a:gd name="T24" fmla="*/ 316 w 334"/>
                <a:gd name="T25" fmla="*/ 181 h 453"/>
                <a:gd name="T26" fmla="*/ 324 w 334"/>
                <a:gd name="T27" fmla="*/ 216 h 453"/>
                <a:gd name="T28" fmla="*/ 332 w 334"/>
                <a:gd name="T29" fmla="*/ 249 h 453"/>
                <a:gd name="T30" fmla="*/ 334 w 334"/>
                <a:gd name="T31" fmla="*/ 269 h 453"/>
                <a:gd name="T32" fmla="*/ 329 w 334"/>
                <a:gd name="T33" fmla="*/ 280 h 453"/>
                <a:gd name="T34" fmla="*/ 314 w 334"/>
                <a:gd name="T35" fmla="*/ 295 h 453"/>
                <a:gd name="T36" fmla="*/ 274 w 334"/>
                <a:gd name="T37" fmla="*/ 317 h 453"/>
                <a:gd name="T38" fmla="*/ 229 w 334"/>
                <a:gd name="T39" fmla="*/ 340 h 453"/>
                <a:gd name="T40" fmla="*/ 191 w 334"/>
                <a:gd name="T41" fmla="*/ 358 h 453"/>
                <a:gd name="T42" fmla="*/ 170 w 334"/>
                <a:gd name="T43" fmla="*/ 373 h 453"/>
                <a:gd name="T44" fmla="*/ 145 w 334"/>
                <a:gd name="T45" fmla="*/ 400 h 453"/>
                <a:gd name="T46" fmla="*/ 118 w 334"/>
                <a:gd name="T47" fmla="*/ 430 h 453"/>
                <a:gd name="T48" fmla="*/ 95 w 334"/>
                <a:gd name="T49" fmla="*/ 449 h 453"/>
                <a:gd name="T50" fmla="*/ 85 w 334"/>
                <a:gd name="T51" fmla="*/ 451 h 453"/>
                <a:gd name="T52" fmla="*/ 75 w 334"/>
                <a:gd name="T53" fmla="*/ 440 h 453"/>
                <a:gd name="T54" fmla="*/ 55 w 334"/>
                <a:gd name="T55" fmla="*/ 403 h 453"/>
                <a:gd name="T56" fmla="*/ 25 w 334"/>
                <a:gd name="T57" fmla="*/ 338 h 453"/>
                <a:gd name="T58" fmla="*/ 7 w 334"/>
                <a:gd name="T59" fmla="*/ 290 h 453"/>
                <a:gd name="T60" fmla="*/ 0 w 334"/>
                <a:gd name="T61" fmla="*/ 262 h 453"/>
                <a:gd name="T62" fmla="*/ 0 w 334"/>
                <a:gd name="T63" fmla="*/ 227 h 453"/>
                <a:gd name="T64" fmla="*/ 3 w 334"/>
                <a:gd name="T65" fmla="*/ 176 h 453"/>
                <a:gd name="T66" fmla="*/ 8 w 334"/>
                <a:gd name="T67" fmla="*/ 123 h 453"/>
                <a:gd name="T68" fmla="*/ 18 w 334"/>
                <a:gd name="T69" fmla="*/ 80 h 4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4"/>
                <a:gd name="T106" fmla="*/ 0 h 453"/>
                <a:gd name="T107" fmla="*/ 334 w 334"/>
                <a:gd name="T108" fmla="*/ 453 h 4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4" h="453">
                  <a:moveTo>
                    <a:pt x="27" y="63"/>
                  </a:moveTo>
                  <a:lnTo>
                    <a:pt x="30" y="62"/>
                  </a:lnTo>
                  <a:lnTo>
                    <a:pt x="40" y="55"/>
                  </a:lnTo>
                  <a:lnTo>
                    <a:pt x="55" y="47"/>
                  </a:lnTo>
                  <a:lnTo>
                    <a:pt x="76" y="37"/>
                  </a:lnTo>
                  <a:lnTo>
                    <a:pt x="100" y="25"/>
                  </a:lnTo>
                  <a:lnTo>
                    <a:pt x="125" y="15"/>
                  </a:lnTo>
                  <a:lnTo>
                    <a:pt x="153" y="7"/>
                  </a:lnTo>
                  <a:lnTo>
                    <a:pt x="181" y="2"/>
                  </a:lnTo>
                  <a:lnTo>
                    <a:pt x="208" y="0"/>
                  </a:lnTo>
                  <a:lnTo>
                    <a:pt x="233" y="0"/>
                  </a:lnTo>
                  <a:lnTo>
                    <a:pt x="256" y="4"/>
                  </a:lnTo>
                  <a:lnTo>
                    <a:pt x="276" y="9"/>
                  </a:lnTo>
                  <a:lnTo>
                    <a:pt x="292" y="14"/>
                  </a:lnTo>
                  <a:lnTo>
                    <a:pt x="306" y="20"/>
                  </a:lnTo>
                  <a:lnTo>
                    <a:pt x="316" y="27"/>
                  </a:lnTo>
                  <a:lnTo>
                    <a:pt x="322" y="35"/>
                  </a:lnTo>
                  <a:lnTo>
                    <a:pt x="324" y="43"/>
                  </a:lnTo>
                  <a:lnTo>
                    <a:pt x="324" y="57"/>
                  </a:lnTo>
                  <a:lnTo>
                    <a:pt x="322" y="70"/>
                  </a:lnTo>
                  <a:lnTo>
                    <a:pt x="319" y="88"/>
                  </a:lnTo>
                  <a:lnTo>
                    <a:pt x="316" y="106"/>
                  </a:lnTo>
                  <a:lnTo>
                    <a:pt x="314" y="125"/>
                  </a:lnTo>
                  <a:lnTo>
                    <a:pt x="312" y="145"/>
                  </a:lnTo>
                  <a:lnTo>
                    <a:pt x="312" y="163"/>
                  </a:lnTo>
                  <a:lnTo>
                    <a:pt x="316" y="181"/>
                  </a:lnTo>
                  <a:lnTo>
                    <a:pt x="319" y="199"/>
                  </a:lnTo>
                  <a:lnTo>
                    <a:pt x="324" y="216"/>
                  </a:lnTo>
                  <a:lnTo>
                    <a:pt x="329" y="232"/>
                  </a:lnTo>
                  <a:lnTo>
                    <a:pt x="332" y="249"/>
                  </a:lnTo>
                  <a:lnTo>
                    <a:pt x="334" y="262"/>
                  </a:lnTo>
                  <a:lnTo>
                    <a:pt x="334" y="269"/>
                  </a:lnTo>
                  <a:lnTo>
                    <a:pt x="332" y="275"/>
                  </a:lnTo>
                  <a:lnTo>
                    <a:pt x="329" y="280"/>
                  </a:lnTo>
                  <a:lnTo>
                    <a:pt x="326" y="285"/>
                  </a:lnTo>
                  <a:lnTo>
                    <a:pt x="314" y="295"/>
                  </a:lnTo>
                  <a:lnTo>
                    <a:pt x="296" y="307"/>
                  </a:lnTo>
                  <a:lnTo>
                    <a:pt x="274" y="317"/>
                  </a:lnTo>
                  <a:lnTo>
                    <a:pt x="253" y="328"/>
                  </a:lnTo>
                  <a:lnTo>
                    <a:pt x="229" y="340"/>
                  </a:lnTo>
                  <a:lnTo>
                    <a:pt x="208" y="350"/>
                  </a:lnTo>
                  <a:lnTo>
                    <a:pt x="191" y="358"/>
                  </a:lnTo>
                  <a:lnTo>
                    <a:pt x="179" y="365"/>
                  </a:lnTo>
                  <a:lnTo>
                    <a:pt x="170" y="373"/>
                  </a:lnTo>
                  <a:lnTo>
                    <a:pt x="158" y="385"/>
                  </a:lnTo>
                  <a:lnTo>
                    <a:pt x="145" y="400"/>
                  </a:lnTo>
                  <a:lnTo>
                    <a:pt x="131" y="415"/>
                  </a:lnTo>
                  <a:lnTo>
                    <a:pt x="118" y="430"/>
                  </a:lnTo>
                  <a:lnTo>
                    <a:pt x="105" y="441"/>
                  </a:lnTo>
                  <a:lnTo>
                    <a:pt x="95" y="449"/>
                  </a:lnTo>
                  <a:lnTo>
                    <a:pt x="88" y="453"/>
                  </a:lnTo>
                  <a:lnTo>
                    <a:pt x="85" y="451"/>
                  </a:lnTo>
                  <a:lnTo>
                    <a:pt x="81" y="446"/>
                  </a:lnTo>
                  <a:lnTo>
                    <a:pt x="75" y="440"/>
                  </a:lnTo>
                  <a:lnTo>
                    <a:pt x="68" y="430"/>
                  </a:lnTo>
                  <a:lnTo>
                    <a:pt x="55" y="403"/>
                  </a:lnTo>
                  <a:lnTo>
                    <a:pt x="40" y="373"/>
                  </a:lnTo>
                  <a:lnTo>
                    <a:pt x="25" y="338"/>
                  </a:lnTo>
                  <a:lnTo>
                    <a:pt x="12" y="305"/>
                  </a:lnTo>
                  <a:lnTo>
                    <a:pt x="7" y="290"/>
                  </a:lnTo>
                  <a:lnTo>
                    <a:pt x="3" y="275"/>
                  </a:lnTo>
                  <a:lnTo>
                    <a:pt x="0" y="262"/>
                  </a:lnTo>
                  <a:lnTo>
                    <a:pt x="0" y="251"/>
                  </a:lnTo>
                  <a:lnTo>
                    <a:pt x="0" y="227"/>
                  </a:lnTo>
                  <a:lnTo>
                    <a:pt x="2" y="203"/>
                  </a:lnTo>
                  <a:lnTo>
                    <a:pt x="3" y="176"/>
                  </a:lnTo>
                  <a:lnTo>
                    <a:pt x="5" y="150"/>
                  </a:lnTo>
                  <a:lnTo>
                    <a:pt x="8" y="123"/>
                  </a:lnTo>
                  <a:lnTo>
                    <a:pt x="13" y="100"/>
                  </a:lnTo>
                  <a:lnTo>
                    <a:pt x="18" y="80"/>
                  </a:lnTo>
                  <a:lnTo>
                    <a:pt x="27" y="6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1" name="Freeform 758"/>
            <p:cNvSpPr>
              <a:spLocks/>
            </p:cNvSpPr>
            <p:nvPr/>
          </p:nvSpPr>
          <p:spPr bwMode="auto">
            <a:xfrm>
              <a:off x="1506" y="3086"/>
              <a:ext cx="309" cy="419"/>
            </a:xfrm>
            <a:custGeom>
              <a:avLst/>
              <a:gdLst>
                <a:gd name="T0" fmla="*/ 27 w 309"/>
                <a:gd name="T1" fmla="*/ 56 h 419"/>
                <a:gd name="T2" fmla="*/ 52 w 309"/>
                <a:gd name="T3" fmla="*/ 43 h 419"/>
                <a:gd name="T4" fmla="*/ 91 w 309"/>
                <a:gd name="T5" fmla="*/ 23 h 419"/>
                <a:gd name="T6" fmla="*/ 141 w 309"/>
                <a:gd name="T7" fmla="*/ 7 h 419"/>
                <a:gd name="T8" fmla="*/ 193 w 309"/>
                <a:gd name="T9" fmla="*/ 0 h 419"/>
                <a:gd name="T10" fmla="*/ 236 w 309"/>
                <a:gd name="T11" fmla="*/ 3 h 419"/>
                <a:gd name="T12" fmla="*/ 271 w 309"/>
                <a:gd name="T13" fmla="*/ 12 h 419"/>
                <a:gd name="T14" fmla="*/ 292 w 309"/>
                <a:gd name="T15" fmla="*/ 25 h 419"/>
                <a:gd name="T16" fmla="*/ 301 w 309"/>
                <a:gd name="T17" fmla="*/ 40 h 419"/>
                <a:gd name="T18" fmla="*/ 297 w 309"/>
                <a:gd name="T19" fmla="*/ 65 h 419"/>
                <a:gd name="T20" fmla="*/ 292 w 309"/>
                <a:gd name="T21" fmla="*/ 98 h 419"/>
                <a:gd name="T22" fmla="*/ 287 w 309"/>
                <a:gd name="T23" fmla="*/ 133 h 419"/>
                <a:gd name="T24" fmla="*/ 291 w 309"/>
                <a:gd name="T25" fmla="*/ 167 h 419"/>
                <a:gd name="T26" fmla="*/ 299 w 309"/>
                <a:gd name="T27" fmla="*/ 200 h 419"/>
                <a:gd name="T28" fmla="*/ 307 w 309"/>
                <a:gd name="T29" fmla="*/ 230 h 419"/>
                <a:gd name="T30" fmla="*/ 307 w 309"/>
                <a:gd name="T31" fmla="*/ 249 h 419"/>
                <a:gd name="T32" fmla="*/ 304 w 309"/>
                <a:gd name="T33" fmla="*/ 260 h 419"/>
                <a:gd name="T34" fmla="*/ 289 w 309"/>
                <a:gd name="T35" fmla="*/ 273 h 419"/>
                <a:gd name="T36" fmla="*/ 254 w 309"/>
                <a:gd name="T37" fmla="*/ 293 h 419"/>
                <a:gd name="T38" fmla="*/ 211 w 309"/>
                <a:gd name="T39" fmla="*/ 313 h 419"/>
                <a:gd name="T40" fmla="*/ 176 w 309"/>
                <a:gd name="T41" fmla="*/ 331 h 419"/>
                <a:gd name="T42" fmla="*/ 156 w 309"/>
                <a:gd name="T43" fmla="*/ 345 h 419"/>
                <a:gd name="T44" fmla="*/ 133 w 309"/>
                <a:gd name="T45" fmla="*/ 370 h 419"/>
                <a:gd name="T46" fmla="*/ 108 w 309"/>
                <a:gd name="T47" fmla="*/ 398 h 419"/>
                <a:gd name="T48" fmla="*/ 88 w 309"/>
                <a:gd name="T49" fmla="*/ 416 h 419"/>
                <a:gd name="T50" fmla="*/ 78 w 309"/>
                <a:gd name="T51" fmla="*/ 418 h 419"/>
                <a:gd name="T52" fmla="*/ 68 w 309"/>
                <a:gd name="T53" fmla="*/ 406 h 419"/>
                <a:gd name="T54" fmla="*/ 50 w 309"/>
                <a:gd name="T55" fmla="*/ 373 h 419"/>
                <a:gd name="T56" fmla="*/ 22 w 309"/>
                <a:gd name="T57" fmla="*/ 313 h 419"/>
                <a:gd name="T58" fmla="*/ 5 w 309"/>
                <a:gd name="T59" fmla="*/ 268 h 419"/>
                <a:gd name="T60" fmla="*/ 0 w 309"/>
                <a:gd name="T61" fmla="*/ 242 h 419"/>
                <a:gd name="T62" fmla="*/ 0 w 309"/>
                <a:gd name="T63" fmla="*/ 210 h 419"/>
                <a:gd name="T64" fmla="*/ 2 w 309"/>
                <a:gd name="T65" fmla="*/ 162 h 419"/>
                <a:gd name="T66" fmla="*/ 7 w 309"/>
                <a:gd name="T67" fmla="*/ 114 h 419"/>
                <a:gd name="T68" fmla="*/ 17 w 309"/>
                <a:gd name="T69" fmla="*/ 73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9"/>
                <a:gd name="T106" fmla="*/ 0 h 419"/>
                <a:gd name="T107" fmla="*/ 309 w 309"/>
                <a:gd name="T108" fmla="*/ 419 h 4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9" h="419">
                  <a:moveTo>
                    <a:pt x="23" y="60"/>
                  </a:moveTo>
                  <a:lnTo>
                    <a:pt x="27" y="56"/>
                  </a:lnTo>
                  <a:lnTo>
                    <a:pt x="37" y="51"/>
                  </a:lnTo>
                  <a:lnTo>
                    <a:pt x="52" y="43"/>
                  </a:lnTo>
                  <a:lnTo>
                    <a:pt x="70" y="33"/>
                  </a:lnTo>
                  <a:lnTo>
                    <a:pt x="91" y="23"/>
                  </a:lnTo>
                  <a:lnTo>
                    <a:pt x="115" y="15"/>
                  </a:lnTo>
                  <a:lnTo>
                    <a:pt x="141" y="7"/>
                  </a:lnTo>
                  <a:lnTo>
                    <a:pt x="166" y="2"/>
                  </a:lnTo>
                  <a:lnTo>
                    <a:pt x="193" y="0"/>
                  </a:lnTo>
                  <a:lnTo>
                    <a:pt x="216" y="0"/>
                  </a:lnTo>
                  <a:lnTo>
                    <a:pt x="236" y="3"/>
                  </a:lnTo>
                  <a:lnTo>
                    <a:pt x="254" y="7"/>
                  </a:lnTo>
                  <a:lnTo>
                    <a:pt x="271" y="12"/>
                  </a:lnTo>
                  <a:lnTo>
                    <a:pt x="282" y="18"/>
                  </a:lnTo>
                  <a:lnTo>
                    <a:pt x="292" y="25"/>
                  </a:lnTo>
                  <a:lnTo>
                    <a:pt x="297" y="31"/>
                  </a:lnTo>
                  <a:lnTo>
                    <a:pt x="301" y="40"/>
                  </a:lnTo>
                  <a:lnTo>
                    <a:pt x="299" y="51"/>
                  </a:lnTo>
                  <a:lnTo>
                    <a:pt x="297" y="65"/>
                  </a:lnTo>
                  <a:lnTo>
                    <a:pt x="296" y="81"/>
                  </a:lnTo>
                  <a:lnTo>
                    <a:pt x="292" y="98"/>
                  </a:lnTo>
                  <a:lnTo>
                    <a:pt x="289" y="114"/>
                  </a:lnTo>
                  <a:lnTo>
                    <a:pt x="287" y="133"/>
                  </a:lnTo>
                  <a:lnTo>
                    <a:pt x="287" y="151"/>
                  </a:lnTo>
                  <a:lnTo>
                    <a:pt x="291" y="167"/>
                  </a:lnTo>
                  <a:lnTo>
                    <a:pt x="296" y="184"/>
                  </a:lnTo>
                  <a:lnTo>
                    <a:pt x="299" y="200"/>
                  </a:lnTo>
                  <a:lnTo>
                    <a:pt x="304" y="215"/>
                  </a:lnTo>
                  <a:lnTo>
                    <a:pt x="307" y="230"/>
                  </a:lnTo>
                  <a:lnTo>
                    <a:pt x="309" y="244"/>
                  </a:lnTo>
                  <a:lnTo>
                    <a:pt x="307" y="249"/>
                  </a:lnTo>
                  <a:lnTo>
                    <a:pt x="306" y="255"/>
                  </a:lnTo>
                  <a:lnTo>
                    <a:pt x="304" y="260"/>
                  </a:lnTo>
                  <a:lnTo>
                    <a:pt x="301" y="263"/>
                  </a:lnTo>
                  <a:lnTo>
                    <a:pt x="289" y="273"/>
                  </a:lnTo>
                  <a:lnTo>
                    <a:pt x="272" y="283"/>
                  </a:lnTo>
                  <a:lnTo>
                    <a:pt x="254" y="293"/>
                  </a:lnTo>
                  <a:lnTo>
                    <a:pt x="233" y="303"/>
                  </a:lnTo>
                  <a:lnTo>
                    <a:pt x="211" y="313"/>
                  </a:lnTo>
                  <a:lnTo>
                    <a:pt x="193" y="323"/>
                  </a:lnTo>
                  <a:lnTo>
                    <a:pt x="176" y="331"/>
                  </a:lnTo>
                  <a:lnTo>
                    <a:pt x="166" y="338"/>
                  </a:lnTo>
                  <a:lnTo>
                    <a:pt x="156" y="345"/>
                  </a:lnTo>
                  <a:lnTo>
                    <a:pt x="146" y="356"/>
                  </a:lnTo>
                  <a:lnTo>
                    <a:pt x="133" y="370"/>
                  </a:lnTo>
                  <a:lnTo>
                    <a:pt x="120" y="384"/>
                  </a:lnTo>
                  <a:lnTo>
                    <a:pt x="108" y="398"/>
                  </a:lnTo>
                  <a:lnTo>
                    <a:pt x="96" y="409"/>
                  </a:lnTo>
                  <a:lnTo>
                    <a:pt x="88" y="416"/>
                  </a:lnTo>
                  <a:lnTo>
                    <a:pt x="81" y="419"/>
                  </a:lnTo>
                  <a:lnTo>
                    <a:pt x="78" y="418"/>
                  </a:lnTo>
                  <a:lnTo>
                    <a:pt x="75" y="413"/>
                  </a:lnTo>
                  <a:lnTo>
                    <a:pt x="68" y="406"/>
                  </a:lnTo>
                  <a:lnTo>
                    <a:pt x="63" y="398"/>
                  </a:lnTo>
                  <a:lnTo>
                    <a:pt x="50" y="373"/>
                  </a:lnTo>
                  <a:lnTo>
                    <a:pt x="35" y="345"/>
                  </a:lnTo>
                  <a:lnTo>
                    <a:pt x="22" y="313"/>
                  </a:lnTo>
                  <a:lnTo>
                    <a:pt x="10" y="283"/>
                  </a:lnTo>
                  <a:lnTo>
                    <a:pt x="5" y="268"/>
                  </a:lnTo>
                  <a:lnTo>
                    <a:pt x="2" y="255"/>
                  </a:lnTo>
                  <a:lnTo>
                    <a:pt x="0" y="242"/>
                  </a:lnTo>
                  <a:lnTo>
                    <a:pt x="0" y="232"/>
                  </a:lnTo>
                  <a:lnTo>
                    <a:pt x="0" y="210"/>
                  </a:lnTo>
                  <a:lnTo>
                    <a:pt x="0" y="187"/>
                  </a:lnTo>
                  <a:lnTo>
                    <a:pt x="2" y="162"/>
                  </a:lnTo>
                  <a:lnTo>
                    <a:pt x="3" y="138"/>
                  </a:lnTo>
                  <a:lnTo>
                    <a:pt x="7" y="114"/>
                  </a:lnTo>
                  <a:lnTo>
                    <a:pt x="12" y="91"/>
                  </a:lnTo>
                  <a:lnTo>
                    <a:pt x="17" y="73"/>
                  </a:lnTo>
                  <a:lnTo>
                    <a:pt x="23" y="60"/>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2" name="Freeform 759"/>
            <p:cNvSpPr>
              <a:spLocks/>
            </p:cNvSpPr>
            <p:nvPr/>
          </p:nvSpPr>
          <p:spPr bwMode="auto">
            <a:xfrm>
              <a:off x="1514" y="3098"/>
              <a:ext cx="284" cy="386"/>
            </a:xfrm>
            <a:custGeom>
              <a:avLst/>
              <a:gdLst>
                <a:gd name="T0" fmla="*/ 25 w 284"/>
                <a:gd name="T1" fmla="*/ 53 h 386"/>
                <a:gd name="T2" fmla="*/ 48 w 284"/>
                <a:gd name="T3" fmla="*/ 39 h 386"/>
                <a:gd name="T4" fmla="*/ 85 w 284"/>
                <a:gd name="T5" fmla="*/ 21 h 386"/>
                <a:gd name="T6" fmla="*/ 130 w 284"/>
                <a:gd name="T7" fmla="*/ 6 h 386"/>
                <a:gd name="T8" fmla="*/ 178 w 284"/>
                <a:gd name="T9" fmla="*/ 0 h 386"/>
                <a:gd name="T10" fmla="*/ 218 w 284"/>
                <a:gd name="T11" fmla="*/ 3 h 386"/>
                <a:gd name="T12" fmla="*/ 250 w 284"/>
                <a:gd name="T13" fmla="*/ 11 h 386"/>
                <a:gd name="T14" fmla="*/ 269 w 284"/>
                <a:gd name="T15" fmla="*/ 23 h 386"/>
                <a:gd name="T16" fmla="*/ 278 w 284"/>
                <a:gd name="T17" fmla="*/ 36 h 386"/>
                <a:gd name="T18" fmla="*/ 274 w 284"/>
                <a:gd name="T19" fmla="*/ 59 h 386"/>
                <a:gd name="T20" fmla="*/ 269 w 284"/>
                <a:gd name="T21" fmla="*/ 89 h 386"/>
                <a:gd name="T22" fmla="*/ 266 w 284"/>
                <a:gd name="T23" fmla="*/ 122 h 386"/>
                <a:gd name="T24" fmla="*/ 269 w 284"/>
                <a:gd name="T25" fmla="*/ 154 h 386"/>
                <a:gd name="T26" fmla="*/ 276 w 284"/>
                <a:gd name="T27" fmla="*/ 184 h 386"/>
                <a:gd name="T28" fmla="*/ 284 w 284"/>
                <a:gd name="T29" fmla="*/ 212 h 386"/>
                <a:gd name="T30" fmla="*/ 284 w 284"/>
                <a:gd name="T31" fmla="*/ 228 h 386"/>
                <a:gd name="T32" fmla="*/ 281 w 284"/>
                <a:gd name="T33" fmla="*/ 238 h 386"/>
                <a:gd name="T34" fmla="*/ 268 w 284"/>
                <a:gd name="T35" fmla="*/ 251 h 386"/>
                <a:gd name="T36" fmla="*/ 235 w 284"/>
                <a:gd name="T37" fmla="*/ 270 h 386"/>
                <a:gd name="T38" fmla="*/ 196 w 284"/>
                <a:gd name="T39" fmla="*/ 288 h 386"/>
                <a:gd name="T40" fmla="*/ 163 w 284"/>
                <a:gd name="T41" fmla="*/ 304 h 386"/>
                <a:gd name="T42" fmla="*/ 145 w 284"/>
                <a:gd name="T43" fmla="*/ 318 h 386"/>
                <a:gd name="T44" fmla="*/ 123 w 284"/>
                <a:gd name="T45" fmla="*/ 339 h 386"/>
                <a:gd name="T46" fmla="*/ 100 w 284"/>
                <a:gd name="T47" fmla="*/ 366 h 386"/>
                <a:gd name="T48" fmla="*/ 82 w 284"/>
                <a:gd name="T49" fmla="*/ 382 h 386"/>
                <a:gd name="T50" fmla="*/ 68 w 284"/>
                <a:gd name="T51" fmla="*/ 379 h 386"/>
                <a:gd name="T52" fmla="*/ 47 w 284"/>
                <a:gd name="T53" fmla="*/ 343 h 386"/>
                <a:gd name="T54" fmla="*/ 22 w 284"/>
                <a:gd name="T55" fmla="*/ 288 h 386"/>
                <a:gd name="T56" fmla="*/ 7 w 284"/>
                <a:gd name="T57" fmla="*/ 246 h 386"/>
                <a:gd name="T58" fmla="*/ 0 w 284"/>
                <a:gd name="T59" fmla="*/ 222 h 386"/>
                <a:gd name="T60" fmla="*/ 0 w 284"/>
                <a:gd name="T61" fmla="*/ 193 h 386"/>
                <a:gd name="T62" fmla="*/ 2 w 284"/>
                <a:gd name="T63" fmla="*/ 149 h 386"/>
                <a:gd name="T64" fmla="*/ 7 w 284"/>
                <a:gd name="T65" fmla="*/ 104 h 386"/>
                <a:gd name="T66" fmla="*/ 17 w 284"/>
                <a:gd name="T67" fmla="*/ 68 h 3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4"/>
                <a:gd name="T103" fmla="*/ 0 h 386"/>
                <a:gd name="T104" fmla="*/ 284 w 284"/>
                <a:gd name="T105" fmla="*/ 386 h 3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4" h="386">
                  <a:moveTo>
                    <a:pt x="24" y="54"/>
                  </a:moveTo>
                  <a:lnTo>
                    <a:pt x="25" y="53"/>
                  </a:lnTo>
                  <a:lnTo>
                    <a:pt x="35" y="46"/>
                  </a:lnTo>
                  <a:lnTo>
                    <a:pt x="48" y="39"/>
                  </a:lnTo>
                  <a:lnTo>
                    <a:pt x="65" y="31"/>
                  </a:lnTo>
                  <a:lnTo>
                    <a:pt x="85" y="21"/>
                  </a:lnTo>
                  <a:lnTo>
                    <a:pt x="107" y="13"/>
                  </a:lnTo>
                  <a:lnTo>
                    <a:pt x="130" y="6"/>
                  </a:lnTo>
                  <a:lnTo>
                    <a:pt x="155" y="1"/>
                  </a:lnTo>
                  <a:lnTo>
                    <a:pt x="178" y="0"/>
                  </a:lnTo>
                  <a:lnTo>
                    <a:pt x="200" y="0"/>
                  </a:lnTo>
                  <a:lnTo>
                    <a:pt x="218" y="3"/>
                  </a:lnTo>
                  <a:lnTo>
                    <a:pt x="236" y="6"/>
                  </a:lnTo>
                  <a:lnTo>
                    <a:pt x="250" y="11"/>
                  </a:lnTo>
                  <a:lnTo>
                    <a:pt x="261" y="16"/>
                  </a:lnTo>
                  <a:lnTo>
                    <a:pt x="269" y="23"/>
                  </a:lnTo>
                  <a:lnTo>
                    <a:pt x="274" y="29"/>
                  </a:lnTo>
                  <a:lnTo>
                    <a:pt x="278" y="36"/>
                  </a:lnTo>
                  <a:lnTo>
                    <a:pt x="278" y="46"/>
                  </a:lnTo>
                  <a:lnTo>
                    <a:pt x="274" y="59"/>
                  </a:lnTo>
                  <a:lnTo>
                    <a:pt x="273" y="74"/>
                  </a:lnTo>
                  <a:lnTo>
                    <a:pt x="269" y="89"/>
                  </a:lnTo>
                  <a:lnTo>
                    <a:pt x="268" y="106"/>
                  </a:lnTo>
                  <a:lnTo>
                    <a:pt x="266" y="122"/>
                  </a:lnTo>
                  <a:lnTo>
                    <a:pt x="266" y="137"/>
                  </a:lnTo>
                  <a:lnTo>
                    <a:pt x="269" y="154"/>
                  </a:lnTo>
                  <a:lnTo>
                    <a:pt x="273" y="169"/>
                  </a:lnTo>
                  <a:lnTo>
                    <a:pt x="276" y="184"/>
                  </a:lnTo>
                  <a:lnTo>
                    <a:pt x="281" y="198"/>
                  </a:lnTo>
                  <a:lnTo>
                    <a:pt x="284" y="212"/>
                  </a:lnTo>
                  <a:lnTo>
                    <a:pt x="284" y="223"/>
                  </a:lnTo>
                  <a:lnTo>
                    <a:pt x="284" y="228"/>
                  </a:lnTo>
                  <a:lnTo>
                    <a:pt x="283" y="233"/>
                  </a:lnTo>
                  <a:lnTo>
                    <a:pt x="281" y="238"/>
                  </a:lnTo>
                  <a:lnTo>
                    <a:pt x="278" y="243"/>
                  </a:lnTo>
                  <a:lnTo>
                    <a:pt x="268" y="251"/>
                  </a:lnTo>
                  <a:lnTo>
                    <a:pt x="253" y="260"/>
                  </a:lnTo>
                  <a:lnTo>
                    <a:pt x="235" y="270"/>
                  </a:lnTo>
                  <a:lnTo>
                    <a:pt x="215" y="280"/>
                  </a:lnTo>
                  <a:lnTo>
                    <a:pt x="196" y="288"/>
                  </a:lnTo>
                  <a:lnTo>
                    <a:pt x="178" y="296"/>
                  </a:lnTo>
                  <a:lnTo>
                    <a:pt x="163" y="304"/>
                  </a:lnTo>
                  <a:lnTo>
                    <a:pt x="153" y="309"/>
                  </a:lnTo>
                  <a:lnTo>
                    <a:pt x="145" y="318"/>
                  </a:lnTo>
                  <a:lnTo>
                    <a:pt x="135" y="328"/>
                  </a:lnTo>
                  <a:lnTo>
                    <a:pt x="123" y="339"/>
                  </a:lnTo>
                  <a:lnTo>
                    <a:pt x="112" y="353"/>
                  </a:lnTo>
                  <a:lnTo>
                    <a:pt x="100" y="366"/>
                  </a:lnTo>
                  <a:lnTo>
                    <a:pt x="90" y="376"/>
                  </a:lnTo>
                  <a:lnTo>
                    <a:pt x="82" y="382"/>
                  </a:lnTo>
                  <a:lnTo>
                    <a:pt x="75" y="386"/>
                  </a:lnTo>
                  <a:lnTo>
                    <a:pt x="68" y="379"/>
                  </a:lnTo>
                  <a:lnTo>
                    <a:pt x="58" y="366"/>
                  </a:lnTo>
                  <a:lnTo>
                    <a:pt x="47" y="343"/>
                  </a:lnTo>
                  <a:lnTo>
                    <a:pt x="34" y="316"/>
                  </a:lnTo>
                  <a:lnTo>
                    <a:pt x="22" y="288"/>
                  </a:lnTo>
                  <a:lnTo>
                    <a:pt x="10" y="260"/>
                  </a:lnTo>
                  <a:lnTo>
                    <a:pt x="7" y="246"/>
                  </a:lnTo>
                  <a:lnTo>
                    <a:pt x="4" y="233"/>
                  </a:lnTo>
                  <a:lnTo>
                    <a:pt x="0" y="222"/>
                  </a:lnTo>
                  <a:lnTo>
                    <a:pt x="0" y="213"/>
                  </a:lnTo>
                  <a:lnTo>
                    <a:pt x="0" y="193"/>
                  </a:lnTo>
                  <a:lnTo>
                    <a:pt x="2" y="172"/>
                  </a:lnTo>
                  <a:lnTo>
                    <a:pt x="2" y="149"/>
                  </a:lnTo>
                  <a:lnTo>
                    <a:pt x="5" y="126"/>
                  </a:lnTo>
                  <a:lnTo>
                    <a:pt x="7" y="104"/>
                  </a:lnTo>
                  <a:lnTo>
                    <a:pt x="12" y="84"/>
                  </a:lnTo>
                  <a:lnTo>
                    <a:pt x="17" y="68"/>
                  </a:lnTo>
                  <a:lnTo>
                    <a:pt x="24" y="54"/>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3" name="Freeform 760"/>
            <p:cNvSpPr>
              <a:spLocks/>
            </p:cNvSpPr>
            <p:nvPr/>
          </p:nvSpPr>
          <p:spPr bwMode="auto">
            <a:xfrm>
              <a:off x="1524" y="3109"/>
              <a:ext cx="259" cy="353"/>
            </a:xfrm>
            <a:custGeom>
              <a:avLst/>
              <a:gdLst>
                <a:gd name="T0" fmla="*/ 24 w 259"/>
                <a:gd name="T1" fmla="*/ 48 h 353"/>
                <a:gd name="T2" fmla="*/ 43 w 259"/>
                <a:gd name="T3" fmla="*/ 37 h 353"/>
                <a:gd name="T4" fmla="*/ 77 w 259"/>
                <a:gd name="T5" fmla="*/ 20 h 353"/>
                <a:gd name="T6" fmla="*/ 118 w 259"/>
                <a:gd name="T7" fmla="*/ 5 h 353"/>
                <a:gd name="T8" fmla="*/ 161 w 259"/>
                <a:gd name="T9" fmla="*/ 0 h 353"/>
                <a:gd name="T10" fmla="*/ 200 w 259"/>
                <a:gd name="T11" fmla="*/ 2 h 353"/>
                <a:gd name="T12" fmla="*/ 228 w 259"/>
                <a:gd name="T13" fmla="*/ 10 h 353"/>
                <a:gd name="T14" fmla="*/ 246 w 259"/>
                <a:gd name="T15" fmla="*/ 22 h 353"/>
                <a:gd name="T16" fmla="*/ 253 w 259"/>
                <a:gd name="T17" fmla="*/ 33 h 353"/>
                <a:gd name="T18" fmla="*/ 251 w 259"/>
                <a:gd name="T19" fmla="*/ 55 h 353"/>
                <a:gd name="T20" fmla="*/ 246 w 259"/>
                <a:gd name="T21" fmla="*/ 81 h 353"/>
                <a:gd name="T22" fmla="*/ 243 w 259"/>
                <a:gd name="T23" fmla="*/ 111 h 353"/>
                <a:gd name="T24" fmla="*/ 245 w 259"/>
                <a:gd name="T25" fmla="*/ 141 h 353"/>
                <a:gd name="T26" fmla="*/ 253 w 259"/>
                <a:gd name="T27" fmla="*/ 168 h 353"/>
                <a:gd name="T28" fmla="*/ 258 w 259"/>
                <a:gd name="T29" fmla="*/ 192 h 353"/>
                <a:gd name="T30" fmla="*/ 259 w 259"/>
                <a:gd name="T31" fmla="*/ 209 h 353"/>
                <a:gd name="T32" fmla="*/ 256 w 259"/>
                <a:gd name="T33" fmla="*/ 219 h 353"/>
                <a:gd name="T34" fmla="*/ 243 w 259"/>
                <a:gd name="T35" fmla="*/ 231 h 353"/>
                <a:gd name="T36" fmla="*/ 213 w 259"/>
                <a:gd name="T37" fmla="*/ 247 h 353"/>
                <a:gd name="T38" fmla="*/ 178 w 259"/>
                <a:gd name="T39" fmla="*/ 264 h 353"/>
                <a:gd name="T40" fmla="*/ 148 w 259"/>
                <a:gd name="T41" fmla="*/ 279 h 353"/>
                <a:gd name="T42" fmla="*/ 132 w 259"/>
                <a:gd name="T43" fmla="*/ 290 h 353"/>
                <a:gd name="T44" fmla="*/ 112 w 259"/>
                <a:gd name="T45" fmla="*/ 312 h 353"/>
                <a:gd name="T46" fmla="*/ 90 w 259"/>
                <a:gd name="T47" fmla="*/ 333 h 353"/>
                <a:gd name="T48" fmla="*/ 73 w 259"/>
                <a:gd name="T49" fmla="*/ 350 h 353"/>
                <a:gd name="T50" fmla="*/ 62 w 259"/>
                <a:gd name="T51" fmla="*/ 348 h 353"/>
                <a:gd name="T52" fmla="*/ 42 w 259"/>
                <a:gd name="T53" fmla="*/ 313 h 353"/>
                <a:gd name="T54" fmla="*/ 19 w 259"/>
                <a:gd name="T55" fmla="*/ 264 h 353"/>
                <a:gd name="T56" fmla="*/ 2 w 259"/>
                <a:gd name="T57" fmla="*/ 214 h 353"/>
                <a:gd name="T58" fmla="*/ 0 w 259"/>
                <a:gd name="T59" fmla="*/ 177 h 353"/>
                <a:gd name="T60" fmla="*/ 2 w 259"/>
                <a:gd name="T61" fmla="*/ 136 h 353"/>
                <a:gd name="T62" fmla="*/ 7 w 259"/>
                <a:gd name="T63" fmla="*/ 96 h 353"/>
                <a:gd name="T64" fmla="*/ 14 w 259"/>
                <a:gd name="T65" fmla="*/ 61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9"/>
                <a:gd name="T100" fmla="*/ 0 h 353"/>
                <a:gd name="T101" fmla="*/ 259 w 25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9" h="353">
                  <a:moveTo>
                    <a:pt x="20" y="50"/>
                  </a:moveTo>
                  <a:lnTo>
                    <a:pt x="24" y="48"/>
                  </a:lnTo>
                  <a:lnTo>
                    <a:pt x="30" y="43"/>
                  </a:lnTo>
                  <a:lnTo>
                    <a:pt x="43" y="37"/>
                  </a:lnTo>
                  <a:lnTo>
                    <a:pt x="58" y="28"/>
                  </a:lnTo>
                  <a:lnTo>
                    <a:pt x="77" y="20"/>
                  </a:lnTo>
                  <a:lnTo>
                    <a:pt x="97" y="12"/>
                  </a:lnTo>
                  <a:lnTo>
                    <a:pt x="118" y="5"/>
                  </a:lnTo>
                  <a:lnTo>
                    <a:pt x="140" y="2"/>
                  </a:lnTo>
                  <a:lnTo>
                    <a:pt x="161" y="0"/>
                  </a:lnTo>
                  <a:lnTo>
                    <a:pt x="181" y="0"/>
                  </a:lnTo>
                  <a:lnTo>
                    <a:pt x="200" y="2"/>
                  </a:lnTo>
                  <a:lnTo>
                    <a:pt x="215" y="7"/>
                  </a:lnTo>
                  <a:lnTo>
                    <a:pt x="228" y="10"/>
                  </a:lnTo>
                  <a:lnTo>
                    <a:pt x="238" y="15"/>
                  </a:lnTo>
                  <a:lnTo>
                    <a:pt x="246" y="22"/>
                  </a:lnTo>
                  <a:lnTo>
                    <a:pt x="251" y="27"/>
                  </a:lnTo>
                  <a:lnTo>
                    <a:pt x="253" y="33"/>
                  </a:lnTo>
                  <a:lnTo>
                    <a:pt x="253" y="43"/>
                  </a:lnTo>
                  <a:lnTo>
                    <a:pt x="251" y="55"/>
                  </a:lnTo>
                  <a:lnTo>
                    <a:pt x="248" y="68"/>
                  </a:lnTo>
                  <a:lnTo>
                    <a:pt x="246" y="81"/>
                  </a:lnTo>
                  <a:lnTo>
                    <a:pt x="243" y="96"/>
                  </a:lnTo>
                  <a:lnTo>
                    <a:pt x="243" y="111"/>
                  </a:lnTo>
                  <a:lnTo>
                    <a:pt x="243" y="126"/>
                  </a:lnTo>
                  <a:lnTo>
                    <a:pt x="245" y="141"/>
                  </a:lnTo>
                  <a:lnTo>
                    <a:pt x="248" y="154"/>
                  </a:lnTo>
                  <a:lnTo>
                    <a:pt x="253" y="168"/>
                  </a:lnTo>
                  <a:lnTo>
                    <a:pt x="256" y="181"/>
                  </a:lnTo>
                  <a:lnTo>
                    <a:pt x="258" y="192"/>
                  </a:lnTo>
                  <a:lnTo>
                    <a:pt x="259" y="204"/>
                  </a:lnTo>
                  <a:lnTo>
                    <a:pt x="259" y="209"/>
                  </a:lnTo>
                  <a:lnTo>
                    <a:pt x="258" y="214"/>
                  </a:lnTo>
                  <a:lnTo>
                    <a:pt x="256" y="219"/>
                  </a:lnTo>
                  <a:lnTo>
                    <a:pt x="253" y="222"/>
                  </a:lnTo>
                  <a:lnTo>
                    <a:pt x="243" y="231"/>
                  </a:lnTo>
                  <a:lnTo>
                    <a:pt x="230" y="239"/>
                  </a:lnTo>
                  <a:lnTo>
                    <a:pt x="213" y="247"/>
                  </a:lnTo>
                  <a:lnTo>
                    <a:pt x="196" y="255"/>
                  </a:lnTo>
                  <a:lnTo>
                    <a:pt x="178" y="264"/>
                  </a:lnTo>
                  <a:lnTo>
                    <a:pt x="161" y="272"/>
                  </a:lnTo>
                  <a:lnTo>
                    <a:pt x="148" y="279"/>
                  </a:lnTo>
                  <a:lnTo>
                    <a:pt x="140" y="284"/>
                  </a:lnTo>
                  <a:lnTo>
                    <a:pt x="132" y="290"/>
                  </a:lnTo>
                  <a:lnTo>
                    <a:pt x="123" y="300"/>
                  </a:lnTo>
                  <a:lnTo>
                    <a:pt x="112" y="312"/>
                  </a:lnTo>
                  <a:lnTo>
                    <a:pt x="102" y="323"/>
                  </a:lnTo>
                  <a:lnTo>
                    <a:pt x="90" y="333"/>
                  </a:lnTo>
                  <a:lnTo>
                    <a:pt x="82" y="343"/>
                  </a:lnTo>
                  <a:lnTo>
                    <a:pt x="73" y="350"/>
                  </a:lnTo>
                  <a:lnTo>
                    <a:pt x="68" y="353"/>
                  </a:lnTo>
                  <a:lnTo>
                    <a:pt x="62" y="348"/>
                  </a:lnTo>
                  <a:lnTo>
                    <a:pt x="53" y="333"/>
                  </a:lnTo>
                  <a:lnTo>
                    <a:pt x="42" y="313"/>
                  </a:lnTo>
                  <a:lnTo>
                    <a:pt x="30" y="290"/>
                  </a:lnTo>
                  <a:lnTo>
                    <a:pt x="19" y="264"/>
                  </a:lnTo>
                  <a:lnTo>
                    <a:pt x="9" y="237"/>
                  </a:lnTo>
                  <a:lnTo>
                    <a:pt x="2" y="214"/>
                  </a:lnTo>
                  <a:lnTo>
                    <a:pt x="0" y="194"/>
                  </a:lnTo>
                  <a:lnTo>
                    <a:pt x="0" y="177"/>
                  </a:lnTo>
                  <a:lnTo>
                    <a:pt x="0" y="158"/>
                  </a:lnTo>
                  <a:lnTo>
                    <a:pt x="2" y="136"/>
                  </a:lnTo>
                  <a:lnTo>
                    <a:pt x="4" y="116"/>
                  </a:lnTo>
                  <a:lnTo>
                    <a:pt x="7" y="96"/>
                  </a:lnTo>
                  <a:lnTo>
                    <a:pt x="10" y="78"/>
                  </a:lnTo>
                  <a:lnTo>
                    <a:pt x="14" y="61"/>
                  </a:lnTo>
                  <a:lnTo>
                    <a:pt x="20" y="50"/>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4" name="Freeform 761"/>
            <p:cNvSpPr>
              <a:spLocks/>
            </p:cNvSpPr>
            <p:nvPr/>
          </p:nvSpPr>
          <p:spPr bwMode="auto">
            <a:xfrm>
              <a:off x="1533" y="3121"/>
              <a:ext cx="236" cy="318"/>
            </a:xfrm>
            <a:custGeom>
              <a:avLst/>
              <a:gdLst>
                <a:gd name="T0" fmla="*/ 21 w 236"/>
                <a:gd name="T1" fmla="*/ 43 h 318"/>
                <a:gd name="T2" fmla="*/ 39 w 236"/>
                <a:gd name="T3" fmla="*/ 33 h 318"/>
                <a:gd name="T4" fmla="*/ 69 w 236"/>
                <a:gd name="T5" fmla="*/ 18 h 318"/>
                <a:gd name="T6" fmla="*/ 108 w 236"/>
                <a:gd name="T7" fmla="*/ 5 h 318"/>
                <a:gd name="T8" fmla="*/ 146 w 236"/>
                <a:gd name="T9" fmla="*/ 0 h 318"/>
                <a:gd name="T10" fmla="*/ 181 w 236"/>
                <a:gd name="T11" fmla="*/ 1 h 318"/>
                <a:gd name="T12" fmla="*/ 206 w 236"/>
                <a:gd name="T13" fmla="*/ 10 h 318"/>
                <a:gd name="T14" fmla="*/ 222 w 236"/>
                <a:gd name="T15" fmla="*/ 18 h 318"/>
                <a:gd name="T16" fmla="*/ 229 w 236"/>
                <a:gd name="T17" fmla="*/ 30 h 318"/>
                <a:gd name="T18" fmla="*/ 227 w 236"/>
                <a:gd name="T19" fmla="*/ 49 h 318"/>
                <a:gd name="T20" fmla="*/ 222 w 236"/>
                <a:gd name="T21" fmla="*/ 74 h 318"/>
                <a:gd name="T22" fmla="*/ 219 w 236"/>
                <a:gd name="T23" fmla="*/ 101 h 318"/>
                <a:gd name="T24" fmla="*/ 222 w 236"/>
                <a:gd name="T25" fmla="*/ 126 h 318"/>
                <a:gd name="T26" fmla="*/ 229 w 236"/>
                <a:gd name="T27" fmla="*/ 152 h 318"/>
                <a:gd name="T28" fmla="*/ 234 w 236"/>
                <a:gd name="T29" fmla="*/ 174 h 318"/>
                <a:gd name="T30" fmla="*/ 234 w 236"/>
                <a:gd name="T31" fmla="*/ 194 h 318"/>
                <a:gd name="T32" fmla="*/ 221 w 236"/>
                <a:gd name="T33" fmla="*/ 207 h 318"/>
                <a:gd name="T34" fmla="*/ 194 w 236"/>
                <a:gd name="T35" fmla="*/ 223 h 318"/>
                <a:gd name="T36" fmla="*/ 161 w 236"/>
                <a:gd name="T37" fmla="*/ 238 h 318"/>
                <a:gd name="T38" fmla="*/ 134 w 236"/>
                <a:gd name="T39" fmla="*/ 252 h 318"/>
                <a:gd name="T40" fmla="*/ 119 w 236"/>
                <a:gd name="T41" fmla="*/ 262 h 318"/>
                <a:gd name="T42" fmla="*/ 101 w 236"/>
                <a:gd name="T43" fmla="*/ 281 h 318"/>
                <a:gd name="T44" fmla="*/ 83 w 236"/>
                <a:gd name="T45" fmla="*/ 301 h 318"/>
                <a:gd name="T46" fmla="*/ 66 w 236"/>
                <a:gd name="T47" fmla="*/ 316 h 318"/>
                <a:gd name="T48" fmla="*/ 56 w 236"/>
                <a:gd name="T49" fmla="*/ 315 h 318"/>
                <a:gd name="T50" fmla="*/ 38 w 236"/>
                <a:gd name="T51" fmla="*/ 283 h 318"/>
                <a:gd name="T52" fmla="*/ 16 w 236"/>
                <a:gd name="T53" fmla="*/ 238 h 318"/>
                <a:gd name="T54" fmla="*/ 1 w 236"/>
                <a:gd name="T55" fmla="*/ 194 h 318"/>
                <a:gd name="T56" fmla="*/ 0 w 236"/>
                <a:gd name="T57" fmla="*/ 161 h 318"/>
                <a:gd name="T58" fmla="*/ 1 w 236"/>
                <a:gd name="T59" fmla="*/ 122 h 318"/>
                <a:gd name="T60" fmla="*/ 6 w 236"/>
                <a:gd name="T61" fmla="*/ 86 h 318"/>
                <a:gd name="T62" fmla="*/ 13 w 236"/>
                <a:gd name="T63" fmla="*/ 54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6"/>
                <a:gd name="T97" fmla="*/ 0 h 318"/>
                <a:gd name="T98" fmla="*/ 236 w 236"/>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6" h="318">
                  <a:moveTo>
                    <a:pt x="18" y="45"/>
                  </a:moveTo>
                  <a:lnTo>
                    <a:pt x="21" y="43"/>
                  </a:lnTo>
                  <a:lnTo>
                    <a:pt x="28" y="38"/>
                  </a:lnTo>
                  <a:lnTo>
                    <a:pt x="39" y="33"/>
                  </a:lnTo>
                  <a:lnTo>
                    <a:pt x="53" y="25"/>
                  </a:lnTo>
                  <a:lnTo>
                    <a:pt x="69" y="18"/>
                  </a:lnTo>
                  <a:lnTo>
                    <a:pt x="88" y="10"/>
                  </a:lnTo>
                  <a:lnTo>
                    <a:pt x="108" y="5"/>
                  </a:lnTo>
                  <a:lnTo>
                    <a:pt x="128" y="1"/>
                  </a:lnTo>
                  <a:lnTo>
                    <a:pt x="146" y="0"/>
                  </a:lnTo>
                  <a:lnTo>
                    <a:pt x="164" y="0"/>
                  </a:lnTo>
                  <a:lnTo>
                    <a:pt x="181" y="1"/>
                  </a:lnTo>
                  <a:lnTo>
                    <a:pt x="194" y="5"/>
                  </a:lnTo>
                  <a:lnTo>
                    <a:pt x="206" y="10"/>
                  </a:lnTo>
                  <a:lnTo>
                    <a:pt x="216" y="13"/>
                  </a:lnTo>
                  <a:lnTo>
                    <a:pt x="222" y="18"/>
                  </a:lnTo>
                  <a:lnTo>
                    <a:pt x="227" y="23"/>
                  </a:lnTo>
                  <a:lnTo>
                    <a:pt x="229" y="30"/>
                  </a:lnTo>
                  <a:lnTo>
                    <a:pt x="229" y="38"/>
                  </a:lnTo>
                  <a:lnTo>
                    <a:pt x="227" y="49"/>
                  </a:lnTo>
                  <a:lnTo>
                    <a:pt x="226" y="61"/>
                  </a:lnTo>
                  <a:lnTo>
                    <a:pt x="222" y="74"/>
                  </a:lnTo>
                  <a:lnTo>
                    <a:pt x="221" y="88"/>
                  </a:lnTo>
                  <a:lnTo>
                    <a:pt x="219" y="101"/>
                  </a:lnTo>
                  <a:lnTo>
                    <a:pt x="219" y="114"/>
                  </a:lnTo>
                  <a:lnTo>
                    <a:pt x="222" y="126"/>
                  </a:lnTo>
                  <a:lnTo>
                    <a:pt x="226" y="139"/>
                  </a:lnTo>
                  <a:lnTo>
                    <a:pt x="229" y="152"/>
                  </a:lnTo>
                  <a:lnTo>
                    <a:pt x="232" y="164"/>
                  </a:lnTo>
                  <a:lnTo>
                    <a:pt x="234" y="174"/>
                  </a:lnTo>
                  <a:lnTo>
                    <a:pt x="236" y="184"/>
                  </a:lnTo>
                  <a:lnTo>
                    <a:pt x="234" y="194"/>
                  </a:lnTo>
                  <a:lnTo>
                    <a:pt x="229" y="200"/>
                  </a:lnTo>
                  <a:lnTo>
                    <a:pt x="221" y="207"/>
                  </a:lnTo>
                  <a:lnTo>
                    <a:pt x="209" y="215"/>
                  </a:lnTo>
                  <a:lnTo>
                    <a:pt x="194" y="223"/>
                  </a:lnTo>
                  <a:lnTo>
                    <a:pt x="177" y="230"/>
                  </a:lnTo>
                  <a:lnTo>
                    <a:pt x="161" y="238"/>
                  </a:lnTo>
                  <a:lnTo>
                    <a:pt x="146" y="245"/>
                  </a:lnTo>
                  <a:lnTo>
                    <a:pt x="134" y="252"/>
                  </a:lnTo>
                  <a:lnTo>
                    <a:pt x="126" y="257"/>
                  </a:lnTo>
                  <a:lnTo>
                    <a:pt x="119" y="262"/>
                  </a:lnTo>
                  <a:lnTo>
                    <a:pt x="111" y="272"/>
                  </a:lnTo>
                  <a:lnTo>
                    <a:pt x="101" y="281"/>
                  </a:lnTo>
                  <a:lnTo>
                    <a:pt x="93" y="291"/>
                  </a:lnTo>
                  <a:lnTo>
                    <a:pt x="83" y="301"/>
                  </a:lnTo>
                  <a:lnTo>
                    <a:pt x="74" y="310"/>
                  </a:lnTo>
                  <a:lnTo>
                    <a:pt x="66" y="316"/>
                  </a:lnTo>
                  <a:lnTo>
                    <a:pt x="63" y="318"/>
                  </a:lnTo>
                  <a:lnTo>
                    <a:pt x="56" y="315"/>
                  </a:lnTo>
                  <a:lnTo>
                    <a:pt x="48" y="301"/>
                  </a:lnTo>
                  <a:lnTo>
                    <a:pt x="38" y="283"/>
                  </a:lnTo>
                  <a:lnTo>
                    <a:pt x="28" y="262"/>
                  </a:lnTo>
                  <a:lnTo>
                    <a:pt x="16" y="238"/>
                  </a:lnTo>
                  <a:lnTo>
                    <a:pt x="8" y="215"/>
                  </a:lnTo>
                  <a:lnTo>
                    <a:pt x="1" y="194"/>
                  </a:lnTo>
                  <a:lnTo>
                    <a:pt x="0" y="175"/>
                  </a:lnTo>
                  <a:lnTo>
                    <a:pt x="0" y="161"/>
                  </a:lnTo>
                  <a:lnTo>
                    <a:pt x="1" y="142"/>
                  </a:lnTo>
                  <a:lnTo>
                    <a:pt x="1" y="122"/>
                  </a:lnTo>
                  <a:lnTo>
                    <a:pt x="3" y="104"/>
                  </a:lnTo>
                  <a:lnTo>
                    <a:pt x="6" y="86"/>
                  </a:lnTo>
                  <a:lnTo>
                    <a:pt x="10" y="69"/>
                  </a:lnTo>
                  <a:lnTo>
                    <a:pt x="13" y="54"/>
                  </a:lnTo>
                  <a:lnTo>
                    <a:pt x="18" y="45"/>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5" name="Freeform 762"/>
            <p:cNvSpPr>
              <a:spLocks/>
            </p:cNvSpPr>
            <p:nvPr/>
          </p:nvSpPr>
          <p:spPr bwMode="auto">
            <a:xfrm>
              <a:off x="1543" y="3132"/>
              <a:ext cx="209" cy="285"/>
            </a:xfrm>
            <a:custGeom>
              <a:avLst/>
              <a:gdLst>
                <a:gd name="T0" fmla="*/ 18 w 209"/>
                <a:gd name="T1" fmla="*/ 38 h 285"/>
                <a:gd name="T2" fmla="*/ 34 w 209"/>
                <a:gd name="T3" fmla="*/ 30 h 285"/>
                <a:gd name="T4" fmla="*/ 61 w 209"/>
                <a:gd name="T5" fmla="*/ 15 h 285"/>
                <a:gd name="T6" fmla="*/ 96 w 209"/>
                <a:gd name="T7" fmla="*/ 5 h 285"/>
                <a:gd name="T8" fmla="*/ 131 w 209"/>
                <a:gd name="T9" fmla="*/ 0 h 285"/>
                <a:gd name="T10" fmla="*/ 161 w 209"/>
                <a:gd name="T11" fmla="*/ 2 h 285"/>
                <a:gd name="T12" fmla="*/ 184 w 209"/>
                <a:gd name="T13" fmla="*/ 9 h 285"/>
                <a:gd name="T14" fmla="*/ 199 w 209"/>
                <a:gd name="T15" fmla="*/ 17 h 285"/>
                <a:gd name="T16" fmla="*/ 204 w 209"/>
                <a:gd name="T17" fmla="*/ 27 h 285"/>
                <a:gd name="T18" fmla="*/ 202 w 209"/>
                <a:gd name="T19" fmla="*/ 45 h 285"/>
                <a:gd name="T20" fmla="*/ 199 w 209"/>
                <a:gd name="T21" fmla="*/ 67 h 285"/>
                <a:gd name="T22" fmla="*/ 196 w 209"/>
                <a:gd name="T23" fmla="*/ 90 h 285"/>
                <a:gd name="T24" fmla="*/ 197 w 209"/>
                <a:gd name="T25" fmla="*/ 113 h 285"/>
                <a:gd name="T26" fmla="*/ 204 w 209"/>
                <a:gd name="T27" fmla="*/ 136 h 285"/>
                <a:gd name="T28" fmla="*/ 209 w 209"/>
                <a:gd name="T29" fmla="*/ 156 h 285"/>
                <a:gd name="T30" fmla="*/ 209 w 209"/>
                <a:gd name="T31" fmla="*/ 173 h 285"/>
                <a:gd name="T32" fmla="*/ 197 w 209"/>
                <a:gd name="T33" fmla="*/ 186 h 285"/>
                <a:gd name="T34" fmla="*/ 172 w 209"/>
                <a:gd name="T35" fmla="*/ 199 h 285"/>
                <a:gd name="T36" fmla="*/ 144 w 209"/>
                <a:gd name="T37" fmla="*/ 214 h 285"/>
                <a:gd name="T38" fmla="*/ 119 w 209"/>
                <a:gd name="T39" fmla="*/ 226 h 285"/>
                <a:gd name="T40" fmla="*/ 106 w 209"/>
                <a:gd name="T41" fmla="*/ 236 h 285"/>
                <a:gd name="T42" fmla="*/ 89 w 209"/>
                <a:gd name="T43" fmla="*/ 252 h 285"/>
                <a:gd name="T44" fmla="*/ 73 w 209"/>
                <a:gd name="T45" fmla="*/ 270 h 285"/>
                <a:gd name="T46" fmla="*/ 59 w 209"/>
                <a:gd name="T47" fmla="*/ 284 h 285"/>
                <a:gd name="T48" fmla="*/ 49 w 209"/>
                <a:gd name="T49" fmla="*/ 282 h 285"/>
                <a:gd name="T50" fmla="*/ 33 w 209"/>
                <a:gd name="T51" fmla="*/ 254 h 285"/>
                <a:gd name="T52" fmla="*/ 15 w 209"/>
                <a:gd name="T53" fmla="*/ 214 h 285"/>
                <a:gd name="T54" fmla="*/ 1 w 209"/>
                <a:gd name="T55" fmla="*/ 173 h 285"/>
                <a:gd name="T56" fmla="*/ 0 w 209"/>
                <a:gd name="T57" fmla="*/ 143 h 285"/>
                <a:gd name="T58" fmla="*/ 1 w 209"/>
                <a:gd name="T59" fmla="*/ 111 h 285"/>
                <a:gd name="T60" fmla="*/ 5 w 209"/>
                <a:gd name="T61" fmla="*/ 78 h 285"/>
                <a:gd name="T62" fmla="*/ 11 w 209"/>
                <a:gd name="T63" fmla="*/ 50 h 2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285"/>
                <a:gd name="T98" fmla="*/ 209 w 209"/>
                <a:gd name="T99" fmla="*/ 285 h 2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285">
                  <a:moveTo>
                    <a:pt x="16" y="40"/>
                  </a:moveTo>
                  <a:lnTo>
                    <a:pt x="18" y="38"/>
                  </a:lnTo>
                  <a:lnTo>
                    <a:pt x="24" y="35"/>
                  </a:lnTo>
                  <a:lnTo>
                    <a:pt x="34" y="30"/>
                  </a:lnTo>
                  <a:lnTo>
                    <a:pt x="46" y="24"/>
                  </a:lnTo>
                  <a:lnTo>
                    <a:pt x="61" y="15"/>
                  </a:lnTo>
                  <a:lnTo>
                    <a:pt x="78" y="10"/>
                  </a:lnTo>
                  <a:lnTo>
                    <a:pt x="96" y="5"/>
                  </a:lnTo>
                  <a:lnTo>
                    <a:pt x="113" y="2"/>
                  </a:lnTo>
                  <a:lnTo>
                    <a:pt x="131" y="0"/>
                  </a:lnTo>
                  <a:lnTo>
                    <a:pt x="146" y="0"/>
                  </a:lnTo>
                  <a:lnTo>
                    <a:pt x="161" y="2"/>
                  </a:lnTo>
                  <a:lnTo>
                    <a:pt x="172" y="5"/>
                  </a:lnTo>
                  <a:lnTo>
                    <a:pt x="184" y="9"/>
                  </a:lnTo>
                  <a:lnTo>
                    <a:pt x="192" y="12"/>
                  </a:lnTo>
                  <a:lnTo>
                    <a:pt x="199" y="17"/>
                  </a:lnTo>
                  <a:lnTo>
                    <a:pt x="202" y="22"/>
                  </a:lnTo>
                  <a:lnTo>
                    <a:pt x="204" y="27"/>
                  </a:lnTo>
                  <a:lnTo>
                    <a:pt x="204" y="35"/>
                  </a:lnTo>
                  <a:lnTo>
                    <a:pt x="202" y="45"/>
                  </a:lnTo>
                  <a:lnTo>
                    <a:pt x="201" y="55"/>
                  </a:lnTo>
                  <a:lnTo>
                    <a:pt x="199" y="67"/>
                  </a:lnTo>
                  <a:lnTo>
                    <a:pt x="197" y="78"/>
                  </a:lnTo>
                  <a:lnTo>
                    <a:pt x="196" y="90"/>
                  </a:lnTo>
                  <a:lnTo>
                    <a:pt x="196" y="101"/>
                  </a:lnTo>
                  <a:lnTo>
                    <a:pt x="197" y="113"/>
                  </a:lnTo>
                  <a:lnTo>
                    <a:pt x="201" y="125"/>
                  </a:lnTo>
                  <a:lnTo>
                    <a:pt x="204" y="136"/>
                  </a:lnTo>
                  <a:lnTo>
                    <a:pt x="207" y="146"/>
                  </a:lnTo>
                  <a:lnTo>
                    <a:pt x="209" y="156"/>
                  </a:lnTo>
                  <a:lnTo>
                    <a:pt x="209" y="166"/>
                  </a:lnTo>
                  <a:lnTo>
                    <a:pt x="209" y="173"/>
                  </a:lnTo>
                  <a:lnTo>
                    <a:pt x="204" y="179"/>
                  </a:lnTo>
                  <a:lnTo>
                    <a:pt x="197" y="186"/>
                  </a:lnTo>
                  <a:lnTo>
                    <a:pt x="186" y="193"/>
                  </a:lnTo>
                  <a:lnTo>
                    <a:pt x="172" y="199"/>
                  </a:lnTo>
                  <a:lnTo>
                    <a:pt x="157" y="208"/>
                  </a:lnTo>
                  <a:lnTo>
                    <a:pt x="144" y="214"/>
                  </a:lnTo>
                  <a:lnTo>
                    <a:pt x="131" y="221"/>
                  </a:lnTo>
                  <a:lnTo>
                    <a:pt x="119" y="226"/>
                  </a:lnTo>
                  <a:lnTo>
                    <a:pt x="113" y="231"/>
                  </a:lnTo>
                  <a:lnTo>
                    <a:pt x="106" y="236"/>
                  </a:lnTo>
                  <a:lnTo>
                    <a:pt x="99" y="242"/>
                  </a:lnTo>
                  <a:lnTo>
                    <a:pt x="89" y="252"/>
                  </a:lnTo>
                  <a:lnTo>
                    <a:pt x="81" y="262"/>
                  </a:lnTo>
                  <a:lnTo>
                    <a:pt x="73" y="270"/>
                  </a:lnTo>
                  <a:lnTo>
                    <a:pt x="66" y="279"/>
                  </a:lnTo>
                  <a:lnTo>
                    <a:pt x="59" y="284"/>
                  </a:lnTo>
                  <a:lnTo>
                    <a:pt x="54" y="285"/>
                  </a:lnTo>
                  <a:lnTo>
                    <a:pt x="49" y="282"/>
                  </a:lnTo>
                  <a:lnTo>
                    <a:pt x="43" y="270"/>
                  </a:lnTo>
                  <a:lnTo>
                    <a:pt x="33" y="254"/>
                  </a:lnTo>
                  <a:lnTo>
                    <a:pt x="24" y="234"/>
                  </a:lnTo>
                  <a:lnTo>
                    <a:pt x="15" y="214"/>
                  </a:lnTo>
                  <a:lnTo>
                    <a:pt x="6" y="193"/>
                  </a:lnTo>
                  <a:lnTo>
                    <a:pt x="1" y="173"/>
                  </a:lnTo>
                  <a:lnTo>
                    <a:pt x="0" y="158"/>
                  </a:lnTo>
                  <a:lnTo>
                    <a:pt x="0" y="143"/>
                  </a:lnTo>
                  <a:lnTo>
                    <a:pt x="0" y="128"/>
                  </a:lnTo>
                  <a:lnTo>
                    <a:pt x="1" y="111"/>
                  </a:lnTo>
                  <a:lnTo>
                    <a:pt x="3" y="93"/>
                  </a:lnTo>
                  <a:lnTo>
                    <a:pt x="5" y="78"/>
                  </a:lnTo>
                  <a:lnTo>
                    <a:pt x="8" y="63"/>
                  </a:lnTo>
                  <a:lnTo>
                    <a:pt x="11" y="50"/>
                  </a:lnTo>
                  <a:lnTo>
                    <a:pt x="16" y="40"/>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6" name="Freeform 763"/>
            <p:cNvSpPr>
              <a:spLocks/>
            </p:cNvSpPr>
            <p:nvPr/>
          </p:nvSpPr>
          <p:spPr bwMode="auto">
            <a:xfrm>
              <a:off x="1551" y="3144"/>
              <a:ext cx="186" cy="252"/>
            </a:xfrm>
            <a:custGeom>
              <a:avLst/>
              <a:gdLst>
                <a:gd name="T0" fmla="*/ 16 w 186"/>
                <a:gd name="T1" fmla="*/ 33 h 252"/>
                <a:gd name="T2" fmla="*/ 31 w 186"/>
                <a:gd name="T3" fmla="*/ 25 h 252"/>
                <a:gd name="T4" fmla="*/ 55 w 186"/>
                <a:gd name="T5" fmla="*/ 13 h 252"/>
                <a:gd name="T6" fmla="*/ 85 w 186"/>
                <a:gd name="T7" fmla="*/ 3 h 252"/>
                <a:gd name="T8" fmla="*/ 116 w 186"/>
                <a:gd name="T9" fmla="*/ 0 h 252"/>
                <a:gd name="T10" fmla="*/ 143 w 186"/>
                <a:gd name="T11" fmla="*/ 2 h 252"/>
                <a:gd name="T12" fmla="*/ 163 w 186"/>
                <a:gd name="T13" fmla="*/ 7 h 252"/>
                <a:gd name="T14" fmla="*/ 176 w 186"/>
                <a:gd name="T15" fmla="*/ 15 h 252"/>
                <a:gd name="T16" fmla="*/ 181 w 186"/>
                <a:gd name="T17" fmla="*/ 23 h 252"/>
                <a:gd name="T18" fmla="*/ 179 w 186"/>
                <a:gd name="T19" fmla="*/ 38 h 252"/>
                <a:gd name="T20" fmla="*/ 176 w 186"/>
                <a:gd name="T21" fmla="*/ 58 h 252"/>
                <a:gd name="T22" fmla="*/ 174 w 186"/>
                <a:gd name="T23" fmla="*/ 80 h 252"/>
                <a:gd name="T24" fmla="*/ 176 w 186"/>
                <a:gd name="T25" fmla="*/ 99 h 252"/>
                <a:gd name="T26" fmla="*/ 181 w 186"/>
                <a:gd name="T27" fmla="*/ 119 h 252"/>
                <a:gd name="T28" fmla="*/ 186 w 186"/>
                <a:gd name="T29" fmla="*/ 138 h 252"/>
                <a:gd name="T30" fmla="*/ 184 w 186"/>
                <a:gd name="T31" fmla="*/ 152 h 252"/>
                <a:gd name="T32" fmla="*/ 174 w 186"/>
                <a:gd name="T33" fmla="*/ 164 h 252"/>
                <a:gd name="T34" fmla="*/ 153 w 186"/>
                <a:gd name="T35" fmla="*/ 176 h 252"/>
                <a:gd name="T36" fmla="*/ 128 w 186"/>
                <a:gd name="T37" fmla="*/ 189 h 252"/>
                <a:gd name="T38" fmla="*/ 106 w 186"/>
                <a:gd name="T39" fmla="*/ 199 h 252"/>
                <a:gd name="T40" fmla="*/ 95 w 186"/>
                <a:gd name="T41" fmla="*/ 207 h 252"/>
                <a:gd name="T42" fmla="*/ 81 w 186"/>
                <a:gd name="T43" fmla="*/ 222 h 252"/>
                <a:gd name="T44" fmla="*/ 65 w 186"/>
                <a:gd name="T45" fmla="*/ 239 h 252"/>
                <a:gd name="T46" fmla="*/ 53 w 186"/>
                <a:gd name="T47" fmla="*/ 250 h 252"/>
                <a:gd name="T48" fmla="*/ 45 w 186"/>
                <a:gd name="T49" fmla="*/ 249 h 252"/>
                <a:gd name="T50" fmla="*/ 30 w 186"/>
                <a:gd name="T51" fmla="*/ 224 h 252"/>
                <a:gd name="T52" fmla="*/ 13 w 186"/>
                <a:gd name="T53" fmla="*/ 189 h 252"/>
                <a:gd name="T54" fmla="*/ 2 w 186"/>
                <a:gd name="T55" fmla="*/ 152 h 252"/>
                <a:gd name="T56" fmla="*/ 0 w 186"/>
                <a:gd name="T57" fmla="*/ 126 h 252"/>
                <a:gd name="T58" fmla="*/ 2 w 186"/>
                <a:gd name="T59" fmla="*/ 98 h 252"/>
                <a:gd name="T60" fmla="*/ 5 w 186"/>
                <a:gd name="T61" fmla="*/ 68 h 252"/>
                <a:gd name="T62" fmla="*/ 11 w 186"/>
                <a:gd name="T63" fmla="*/ 43 h 2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6"/>
                <a:gd name="T97" fmla="*/ 0 h 252"/>
                <a:gd name="T98" fmla="*/ 186 w 186"/>
                <a:gd name="T99" fmla="*/ 252 h 2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6" h="252">
                  <a:moveTo>
                    <a:pt x="15" y="35"/>
                  </a:moveTo>
                  <a:lnTo>
                    <a:pt x="16" y="33"/>
                  </a:lnTo>
                  <a:lnTo>
                    <a:pt x="23" y="30"/>
                  </a:lnTo>
                  <a:lnTo>
                    <a:pt x="31" y="25"/>
                  </a:lnTo>
                  <a:lnTo>
                    <a:pt x="43" y="20"/>
                  </a:lnTo>
                  <a:lnTo>
                    <a:pt x="55" y="13"/>
                  </a:lnTo>
                  <a:lnTo>
                    <a:pt x="70" y="8"/>
                  </a:lnTo>
                  <a:lnTo>
                    <a:pt x="85" y="3"/>
                  </a:lnTo>
                  <a:lnTo>
                    <a:pt x="101" y="0"/>
                  </a:lnTo>
                  <a:lnTo>
                    <a:pt x="116" y="0"/>
                  </a:lnTo>
                  <a:lnTo>
                    <a:pt x="129" y="0"/>
                  </a:lnTo>
                  <a:lnTo>
                    <a:pt x="143" y="2"/>
                  </a:lnTo>
                  <a:lnTo>
                    <a:pt x="154" y="3"/>
                  </a:lnTo>
                  <a:lnTo>
                    <a:pt x="163" y="7"/>
                  </a:lnTo>
                  <a:lnTo>
                    <a:pt x="171" y="12"/>
                  </a:lnTo>
                  <a:lnTo>
                    <a:pt x="176" y="15"/>
                  </a:lnTo>
                  <a:lnTo>
                    <a:pt x="179" y="18"/>
                  </a:lnTo>
                  <a:lnTo>
                    <a:pt x="181" y="23"/>
                  </a:lnTo>
                  <a:lnTo>
                    <a:pt x="181" y="30"/>
                  </a:lnTo>
                  <a:lnTo>
                    <a:pt x="179" y="38"/>
                  </a:lnTo>
                  <a:lnTo>
                    <a:pt x="178" y="48"/>
                  </a:lnTo>
                  <a:lnTo>
                    <a:pt x="176" y="58"/>
                  </a:lnTo>
                  <a:lnTo>
                    <a:pt x="174" y="70"/>
                  </a:lnTo>
                  <a:lnTo>
                    <a:pt x="174" y="80"/>
                  </a:lnTo>
                  <a:lnTo>
                    <a:pt x="174" y="89"/>
                  </a:lnTo>
                  <a:lnTo>
                    <a:pt x="176" y="99"/>
                  </a:lnTo>
                  <a:lnTo>
                    <a:pt x="178" y="109"/>
                  </a:lnTo>
                  <a:lnTo>
                    <a:pt x="181" y="119"/>
                  </a:lnTo>
                  <a:lnTo>
                    <a:pt x="183" y="129"/>
                  </a:lnTo>
                  <a:lnTo>
                    <a:pt x="186" y="138"/>
                  </a:lnTo>
                  <a:lnTo>
                    <a:pt x="186" y="146"/>
                  </a:lnTo>
                  <a:lnTo>
                    <a:pt x="184" y="152"/>
                  </a:lnTo>
                  <a:lnTo>
                    <a:pt x="181" y="159"/>
                  </a:lnTo>
                  <a:lnTo>
                    <a:pt x="174" y="164"/>
                  </a:lnTo>
                  <a:lnTo>
                    <a:pt x="164" y="171"/>
                  </a:lnTo>
                  <a:lnTo>
                    <a:pt x="153" y="176"/>
                  </a:lnTo>
                  <a:lnTo>
                    <a:pt x="141" y="182"/>
                  </a:lnTo>
                  <a:lnTo>
                    <a:pt x="128" y="189"/>
                  </a:lnTo>
                  <a:lnTo>
                    <a:pt x="116" y="194"/>
                  </a:lnTo>
                  <a:lnTo>
                    <a:pt x="106" y="199"/>
                  </a:lnTo>
                  <a:lnTo>
                    <a:pt x="100" y="202"/>
                  </a:lnTo>
                  <a:lnTo>
                    <a:pt x="95" y="207"/>
                  </a:lnTo>
                  <a:lnTo>
                    <a:pt x="88" y="214"/>
                  </a:lnTo>
                  <a:lnTo>
                    <a:pt x="81" y="222"/>
                  </a:lnTo>
                  <a:lnTo>
                    <a:pt x="73" y="230"/>
                  </a:lnTo>
                  <a:lnTo>
                    <a:pt x="65" y="239"/>
                  </a:lnTo>
                  <a:lnTo>
                    <a:pt x="58" y="245"/>
                  </a:lnTo>
                  <a:lnTo>
                    <a:pt x="53" y="250"/>
                  </a:lnTo>
                  <a:lnTo>
                    <a:pt x="50" y="252"/>
                  </a:lnTo>
                  <a:lnTo>
                    <a:pt x="45" y="249"/>
                  </a:lnTo>
                  <a:lnTo>
                    <a:pt x="38" y="239"/>
                  </a:lnTo>
                  <a:lnTo>
                    <a:pt x="30" y="224"/>
                  </a:lnTo>
                  <a:lnTo>
                    <a:pt x="21" y="207"/>
                  </a:lnTo>
                  <a:lnTo>
                    <a:pt x="13" y="189"/>
                  </a:lnTo>
                  <a:lnTo>
                    <a:pt x="7" y="169"/>
                  </a:lnTo>
                  <a:lnTo>
                    <a:pt x="2" y="152"/>
                  </a:lnTo>
                  <a:lnTo>
                    <a:pt x="0" y="139"/>
                  </a:lnTo>
                  <a:lnTo>
                    <a:pt x="0" y="126"/>
                  </a:lnTo>
                  <a:lnTo>
                    <a:pt x="2" y="113"/>
                  </a:lnTo>
                  <a:lnTo>
                    <a:pt x="2" y="98"/>
                  </a:lnTo>
                  <a:lnTo>
                    <a:pt x="3" y="83"/>
                  </a:lnTo>
                  <a:lnTo>
                    <a:pt x="5" y="68"/>
                  </a:lnTo>
                  <a:lnTo>
                    <a:pt x="8" y="55"/>
                  </a:lnTo>
                  <a:lnTo>
                    <a:pt x="11" y="43"/>
                  </a:lnTo>
                  <a:lnTo>
                    <a:pt x="15" y="35"/>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7" name="Freeform 764"/>
            <p:cNvSpPr>
              <a:spLocks/>
            </p:cNvSpPr>
            <p:nvPr/>
          </p:nvSpPr>
          <p:spPr bwMode="auto">
            <a:xfrm>
              <a:off x="1561" y="3156"/>
              <a:ext cx="161" cy="218"/>
            </a:xfrm>
            <a:custGeom>
              <a:avLst/>
              <a:gdLst>
                <a:gd name="T0" fmla="*/ 13 w 161"/>
                <a:gd name="T1" fmla="*/ 29 h 218"/>
                <a:gd name="T2" fmla="*/ 26 w 161"/>
                <a:gd name="T3" fmla="*/ 21 h 218"/>
                <a:gd name="T4" fmla="*/ 48 w 161"/>
                <a:gd name="T5" fmla="*/ 11 h 218"/>
                <a:gd name="T6" fmla="*/ 73 w 161"/>
                <a:gd name="T7" fmla="*/ 3 h 218"/>
                <a:gd name="T8" fmla="*/ 100 w 161"/>
                <a:gd name="T9" fmla="*/ 0 h 218"/>
                <a:gd name="T10" fmla="*/ 123 w 161"/>
                <a:gd name="T11" fmla="*/ 1 h 218"/>
                <a:gd name="T12" fmla="*/ 141 w 161"/>
                <a:gd name="T13" fmla="*/ 6 h 218"/>
                <a:gd name="T14" fmla="*/ 153 w 161"/>
                <a:gd name="T15" fmla="*/ 13 h 218"/>
                <a:gd name="T16" fmla="*/ 156 w 161"/>
                <a:gd name="T17" fmla="*/ 19 h 218"/>
                <a:gd name="T18" fmla="*/ 154 w 161"/>
                <a:gd name="T19" fmla="*/ 33 h 218"/>
                <a:gd name="T20" fmla="*/ 153 w 161"/>
                <a:gd name="T21" fmla="*/ 49 h 218"/>
                <a:gd name="T22" fmla="*/ 149 w 161"/>
                <a:gd name="T23" fmla="*/ 69 h 218"/>
                <a:gd name="T24" fmla="*/ 151 w 161"/>
                <a:gd name="T25" fmla="*/ 86 h 218"/>
                <a:gd name="T26" fmla="*/ 156 w 161"/>
                <a:gd name="T27" fmla="*/ 104 h 218"/>
                <a:gd name="T28" fmla="*/ 159 w 161"/>
                <a:gd name="T29" fmla="*/ 119 h 218"/>
                <a:gd name="T30" fmla="*/ 159 w 161"/>
                <a:gd name="T31" fmla="*/ 132 h 218"/>
                <a:gd name="T32" fmla="*/ 151 w 161"/>
                <a:gd name="T33" fmla="*/ 142 h 218"/>
                <a:gd name="T34" fmla="*/ 133 w 161"/>
                <a:gd name="T35" fmla="*/ 152 h 218"/>
                <a:gd name="T36" fmla="*/ 109 w 161"/>
                <a:gd name="T37" fmla="*/ 164 h 218"/>
                <a:gd name="T38" fmla="*/ 91 w 161"/>
                <a:gd name="T39" fmla="*/ 172 h 218"/>
                <a:gd name="T40" fmla="*/ 81 w 161"/>
                <a:gd name="T41" fmla="*/ 179 h 218"/>
                <a:gd name="T42" fmla="*/ 70 w 161"/>
                <a:gd name="T43" fmla="*/ 192 h 218"/>
                <a:gd name="T44" fmla="*/ 56 w 161"/>
                <a:gd name="T45" fmla="*/ 207 h 218"/>
                <a:gd name="T46" fmla="*/ 45 w 161"/>
                <a:gd name="T47" fmla="*/ 217 h 218"/>
                <a:gd name="T48" fmla="*/ 38 w 161"/>
                <a:gd name="T49" fmla="*/ 215 h 218"/>
                <a:gd name="T50" fmla="*/ 26 w 161"/>
                <a:gd name="T51" fmla="*/ 193 h 218"/>
                <a:gd name="T52" fmla="*/ 11 w 161"/>
                <a:gd name="T53" fmla="*/ 162 h 218"/>
                <a:gd name="T54" fmla="*/ 1 w 161"/>
                <a:gd name="T55" fmla="*/ 132 h 218"/>
                <a:gd name="T56" fmla="*/ 0 w 161"/>
                <a:gd name="T57" fmla="*/ 109 h 218"/>
                <a:gd name="T58" fmla="*/ 0 w 161"/>
                <a:gd name="T59" fmla="*/ 84 h 218"/>
                <a:gd name="T60" fmla="*/ 3 w 161"/>
                <a:gd name="T61" fmla="*/ 59 h 218"/>
                <a:gd name="T62" fmla="*/ 8 w 161"/>
                <a:gd name="T63" fmla="*/ 38 h 2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218"/>
                <a:gd name="T98" fmla="*/ 161 w 161"/>
                <a:gd name="T99" fmla="*/ 218 h 2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218">
                  <a:moveTo>
                    <a:pt x="11" y="29"/>
                  </a:moveTo>
                  <a:lnTo>
                    <a:pt x="13" y="29"/>
                  </a:lnTo>
                  <a:lnTo>
                    <a:pt x="18" y="26"/>
                  </a:lnTo>
                  <a:lnTo>
                    <a:pt x="26" y="21"/>
                  </a:lnTo>
                  <a:lnTo>
                    <a:pt x="36" y="16"/>
                  </a:lnTo>
                  <a:lnTo>
                    <a:pt x="48" y="11"/>
                  </a:lnTo>
                  <a:lnTo>
                    <a:pt x="60" y="6"/>
                  </a:lnTo>
                  <a:lnTo>
                    <a:pt x="73" y="3"/>
                  </a:lnTo>
                  <a:lnTo>
                    <a:pt x="86" y="0"/>
                  </a:lnTo>
                  <a:lnTo>
                    <a:pt x="100" y="0"/>
                  </a:lnTo>
                  <a:lnTo>
                    <a:pt x="113" y="0"/>
                  </a:lnTo>
                  <a:lnTo>
                    <a:pt x="123" y="1"/>
                  </a:lnTo>
                  <a:lnTo>
                    <a:pt x="133" y="3"/>
                  </a:lnTo>
                  <a:lnTo>
                    <a:pt x="141" y="6"/>
                  </a:lnTo>
                  <a:lnTo>
                    <a:pt x="148" y="10"/>
                  </a:lnTo>
                  <a:lnTo>
                    <a:pt x="153" y="13"/>
                  </a:lnTo>
                  <a:lnTo>
                    <a:pt x="154" y="16"/>
                  </a:lnTo>
                  <a:lnTo>
                    <a:pt x="156" y="19"/>
                  </a:lnTo>
                  <a:lnTo>
                    <a:pt x="156" y="26"/>
                  </a:lnTo>
                  <a:lnTo>
                    <a:pt x="154" y="33"/>
                  </a:lnTo>
                  <a:lnTo>
                    <a:pt x="154" y="41"/>
                  </a:lnTo>
                  <a:lnTo>
                    <a:pt x="153" y="49"/>
                  </a:lnTo>
                  <a:lnTo>
                    <a:pt x="151" y="59"/>
                  </a:lnTo>
                  <a:lnTo>
                    <a:pt x="149" y="69"/>
                  </a:lnTo>
                  <a:lnTo>
                    <a:pt x="149" y="77"/>
                  </a:lnTo>
                  <a:lnTo>
                    <a:pt x="151" y="86"/>
                  </a:lnTo>
                  <a:lnTo>
                    <a:pt x="154" y="94"/>
                  </a:lnTo>
                  <a:lnTo>
                    <a:pt x="156" y="104"/>
                  </a:lnTo>
                  <a:lnTo>
                    <a:pt x="158" y="111"/>
                  </a:lnTo>
                  <a:lnTo>
                    <a:pt x="159" y="119"/>
                  </a:lnTo>
                  <a:lnTo>
                    <a:pt x="161" y="126"/>
                  </a:lnTo>
                  <a:lnTo>
                    <a:pt x="159" y="132"/>
                  </a:lnTo>
                  <a:lnTo>
                    <a:pt x="156" y="137"/>
                  </a:lnTo>
                  <a:lnTo>
                    <a:pt x="151" y="142"/>
                  </a:lnTo>
                  <a:lnTo>
                    <a:pt x="143" y="147"/>
                  </a:lnTo>
                  <a:lnTo>
                    <a:pt x="133" y="152"/>
                  </a:lnTo>
                  <a:lnTo>
                    <a:pt x="121" y="157"/>
                  </a:lnTo>
                  <a:lnTo>
                    <a:pt x="109" y="164"/>
                  </a:lnTo>
                  <a:lnTo>
                    <a:pt x="100" y="167"/>
                  </a:lnTo>
                  <a:lnTo>
                    <a:pt x="91" y="172"/>
                  </a:lnTo>
                  <a:lnTo>
                    <a:pt x="86" y="175"/>
                  </a:lnTo>
                  <a:lnTo>
                    <a:pt x="81" y="179"/>
                  </a:lnTo>
                  <a:lnTo>
                    <a:pt x="76" y="185"/>
                  </a:lnTo>
                  <a:lnTo>
                    <a:pt x="70" y="192"/>
                  </a:lnTo>
                  <a:lnTo>
                    <a:pt x="63" y="200"/>
                  </a:lnTo>
                  <a:lnTo>
                    <a:pt x="56" y="207"/>
                  </a:lnTo>
                  <a:lnTo>
                    <a:pt x="50" y="212"/>
                  </a:lnTo>
                  <a:lnTo>
                    <a:pt x="45" y="217"/>
                  </a:lnTo>
                  <a:lnTo>
                    <a:pt x="41" y="218"/>
                  </a:lnTo>
                  <a:lnTo>
                    <a:pt x="38" y="215"/>
                  </a:lnTo>
                  <a:lnTo>
                    <a:pt x="33" y="207"/>
                  </a:lnTo>
                  <a:lnTo>
                    <a:pt x="26" y="193"/>
                  </a:lnTo>
                  <a:lnTo>
                    <a:pt x="18" y="179"/>
                  </a:lnTo>
                  <a:lnTo>
                    <a:pt x="11" y="162"/>
                  </a:lnTo>
                  <a:lnTo>
                    <a:pt x="5" y="147"/>
                  </a:lnTo>
                  <a:lnTo>
                    <a:pt x="1" y="132"/>
                  </a:lnTo>
                  <a:lnTo>
                    <a:pt x="0" y="121"/>
                  </a:lnTo>
                  <a:lnTo>
                    <a:pt x="0" y="109"/>
                  </a:lnTo>
                  <a:lnTo>
                    <a:pt x="0" y="97"/>
                  </a:lnTo>
                  <a:lnTo>
                    <a:pt x="0" y="84"/>
                  </a:lnTo>
                  <a:lnTo>
                    <a:pt x="1" y="71"/>
                  </a:lnTo>
                  <a:lnTo>
                    <a:pt x="3" y="59"/>
                  </a:lnTo>
                  <a:lnTo>
                    <a:pt x="6" y="48"/>
                  </a:lnTo>
                  <a:lnTo>
                    <a:pt x="8" y="38"/>
                  </a:lnTo>
                  <a:lnTo>
                    <a:pt x="11" y="29"/>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8" name="Freeform 765"/>
            <p:cNvSpPr>
              <a:spLocks/>
            </p:cNvSpPr>
            <p:nvPr/>
          </p:nvSpPr>
          <p:spPr bwMode="auto">
            <a:xfrm>
              <a:off x="1569" y="3167"/>
              <a:ext cx="136" cy="184"/>
            </a:xfrm>
            <a:custGeom>
              <a:avLst/>
              <a:gdLst>
                <a:gd name="T0" fmla="*/ 13 w 136"/>
                <a:gd name="T1" fmla="*/ 25 h 184"/>
                <a:gd name="T2" fmla="*/ 23 w 136"/>
                <a:gd name="T3" fmla="*/ 18 h 184"/>
                <a:gd name="T4" fmla="*/ 42 w 136"/>
                <a:gd name="T5" fmla="*/ 10 h 184"/>
                <a:gd name="T6" fmla="*/ 63 w 136"/>
                <a:gd name="T7" fmla="*/ 2 h 184"/>
                <a:gd name="T8" fmla="*/ 87 w 136"/>
                <a:gd name="T9" fmla="*/ 0 h 184"/>
                <a:gd name="T10" fmla="*/ 105 w 136"/>
                <a:gd name="T11" fmla="*/ 2 h 184"/>
                <a:gd name="T12" fmla="*/ 120 w 136"/>
                <a:gd name="T13" fmla="*/ 5 h 184"/>
                <a:gd name="T14" fmla="*/ 130 w 136"/>
                <a:gd name="T15" fmla="*/ 10 h 184"/>
                <a:gd name="T16" fmla="*/ 133 w 136"/>
                <a:gd name="T17" fmla="*/ 17 h 184"/>
                <a:gd name="T18" fmla="*/ 133 w 136"/>
                <a:gd name="T19" fmla="*/ 28 h 184"/>
                <a:gd name="T20" fmla="*/ 130 w 136"/>
                <a:gd name="T21" fmla="*/ 43 h 184"/>
                <a:gd name="T22" fmla="*/ 128 w 136"/>
                <a:gd name="T23" fmla="*/ 58 h 184"/>
                <a:gd name="T24" fmla="*/ 130 w 136"/>
                <a:gd name="T25" fmla="*/ 73 h 184"/>
                <a:gd name="T26" fmla="*/ 133 w 136"/>
                <a:gd name="T27" fmla="*/ 88 h 184"/>
                <a:gd name="T28" fmla="*/ 136 w 136"/>
                <a:gd name="T29" fmla="*/ 101 h 184"/>
                <a:gd name="T30" fmla="*/ 136 w 136"/>
                <a:gd name="T31" fmla="*/ 113 h 184"/>
                <a:gd name="T32" fmla="*/ 128 w 136"/>
                <a:gd name="T33" fmla="*/ 121 h 184"/>
                <a:gd name="T34" fmla="*/ 113 w 136"/>
                <a:gd name="T35" fmla="*/ 129 h 184"/>
                <a:gd name="T36" fmla="*/ 95 w 136"/>
                <a:gd name="T37" fmla="*/ 138 h 184"/>
                <a:gd name="T38" fmla="*/ 78 w 136"/>
                <a:gd name="T39" fmla="*/ 146 h 184"/>
                <a:gd name="T40" fmla="*/ 70 w 136"/>
                <a:gd name="T41" fmla="*/ 153 h 184"/>
                <a:gd name="T42" fmla="*/ 60 w 136"/>
                <a:gd name="T43" fmla="*/ 163 h 184"/>
                <a:gd name="T44" fmla="*/ 48 w 136"/>
                <a:gd name="T45" fmla="*/ 176 h 184"/>
                <a:gd name="T46" fmla="*/ 40 w 136"/>
                <a:gd name="T47" fmla="*/ 184 h 184"/>
                <a:gd name="T48" fmla="*/ 33 w 136"/>
                <a:gd name="T49" fmla="*/ 182 h 184"/>
                <a:gd name="T50" fmla="*/ 23 w 136"/>
                <a:gd name="T51" fmla="*/ 164 h 184"/>
                <a:gd name="T52" fmla="*/ 10 w 136"/>
                <a:gd name="T53" fmla="*/ 138 h 184"/>
                <a:gd name="T54" fmla="*/ 2 w 136"/>
                <a:gd name="T55" fmla="*/ 113 h 184"/>
                <a:gd name="T56" fmla="*/ 0 w 136"/>
                <a:gd name="T57" fmla="*/ 93 h 184"/>
                <a:gd name="T58" fmla="*/ 2 w 136"/>
                <a:gd name="T59" fmla="*/ 71 h 184"/>
                <a:gd name="T60" fmla="*/ 3 w 136"/>
                <a:gd name="T61" fmla="*/ 50 h 184"/>
                <a:gd name="T62" fmla="*/ 8 w 136"/>
                <a:gd name="T63" fmla="*/ 32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84"/>
                <a:gd name="T98" fmla="*/ 136 w 136"/>
                <a:gd name="T99" fmla="*/ 184 h 1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84">
                  <a:moveTo>
                    <a:pt x="12" y="25"/>
                  </a:moveTo>
                  <a:lnTo>
                    <a:pt x="13" y="25"/>
                  </a:lnTo>
                  <a:lnTo>
                    <a:pt x="17" y="22"/>
                  </a:lnTo>
                  <a:lnTo>
                    <a:pt x="23" y="18"/>
                  </a:lnTo>
                  <a:lnTo>
                    <a:pt x="32" y="15"/>
                  </a:lnTo>
                  <a:lnTo>
                    <a:pt x="42" y="10"/>
                  </a:lnTo>
                  <a:lnTo>
                    <a:pt x="52" y="7"/>
                  </a:lnTo>
                  <a:lnTo>
                    <a:pt x="63" y="2"/>
                  </a:lnTo>
                  <a:lnTo>
                    <a:pt x="75" y="0"/>
                  </a:lnTo>
                  <a:lnTo>
                    <a:pt x="87" y="0"/>
                  </a:lnTo>
                  <a:lnTo>
                    <a:pt x="97" y="0"/>
                  </a:lnTo>
                  <a:lnTo>
                    <a:pt x="105" y="2"/>
                  </a:lnTo>
                  <a:lnTo>
                    <a:pt x="113" y="3"/>
                  </a:lnTo>
                  <a:lnTo>
                    <a:pt x="120" y="5"/>
                  </a:lnTo>
                  <a:lnTo>
                    <a:pt x="126" y="8"/>
                  </a:lnTo>
                  <a:lnTo>
                    <a:pt x="130" y="10"/>
                  </a:lnTo>
                  <a:lnTo>
                    <a:pt x="133" y="13"/>
                  </a:lnTo>
                  <a:lnTo>
                    <a:pt x="133" y="17"/>
                  </a:lnTo>
                  <a:lnTo>
                    <a:pt x="133" y="22"/>
                  </a:lnTo>
                  <a:lnTo>
                    <a:pt x="133" y="28"/>
                  </a:lnTo>
                  <a:lnTo>
                    <a:pt x="131" y="35"/>
                  </a:lnTo>
                  <a:lnTo>
                    <a:pt x="130" y="43"/>
                  </a:lnTo>
                  <a:lnTo>
                    <a:pt x="128" y="50"/>
                  </a:lnTo>
                  <a:lnTo>
                    <a:pt x="128" y="58"/>
                  </a:lnTo>
                  <a:lnTo>
                    <a:pt x="128" y="66"/>
                  </a:lnTo>
                  <a:lnTo>
                    <a:pt x="130" y="73"/>
                  </a:lnTo>
                  <a:lnTo>
                    <a:pt x="131" y="81"/>
                  </a:lnTo>
                  <a:lnTo>
                    <a:pt x="133" y="88"/>
                  </a:lnTo>
                  <a:lnTo>
                    <a:pt x="135" y="95"/>
                  </a:lnTo>
                  <a:lnTo>
                    <a:pt x="136" y="101"/>
                  </a:lnTo>
                  <a:lnTo>
                    <a:pt x="136" y="106"/>
                  </a:lnTo>
                  <a:lnTo>
                    <a:pt x="136" y="113"/>
                  </a:lnTo>
                  <a:lnTo>
                    <a:pt x="133" y="116"/>
                  </a:lnTo>
                  <a:lnTo>
                    <a:pt x="128" y="121"/>
                  </a:lnTo>
                  <a:lnTo>
                    <a:pt x="121" y="124"/>
                  </a:lnTo>
                  <a:lnTo>
                    <a:pt x="113" y="129"/>
                  </a:lnTo>
                  <a:lnTo>
                    <a:pt x="103" y="134"/>
                  </a:lnTo>
                  <a:lnTo>
                    <a:pt x="95" y="138"/>
                  </a:lnTo>
                  <a:lnTo>
                    <a:pt x="87" y="143"/>
                  </a:lnTo>
                  <a:lnTo>
                    <a:pt x="78" y="146"/>
                  </a:lnTo>
                  <a:lnTo>
                    <a:pt x="73" y="149"/>
                  </a:lnTo>
                  <a:lnTo>
                    <a:pt x="70" y="153"/>
                  </a:lnTo>
                  <a:lnTo>
                    <a:pt x="65" y="158"/>
                  </a:lnTo>
                  <a:lnTo>
                    <a:pt x="60" y="163"/>
                  </a:lnTo>
                  <a:lnTo>
                    <a:pt x="53" y="169"/>
                  </a:lnTo>
                  <a:lnTo>
                    <a:pt x="48" y="176"/>
                  </a:lnTo>
                  <a:lnTo>
                    <a:pt x="43" y="181"/>
                  </a:lnTo>
                  <a:lnTo>
                    <a:pt x="40" y="184"/>
                  </a:lnTo>
                  <a:lnTo>
                    <a:pt x="37" y="184"/>
                  </a:lnTo>
                  <a:lnTo>
                    <a:pt x="33" y="182"/>
                  </a:lnTo>
                  <a:lnTo>
                    <a:pt x="28" y="176"/>
                  </a:lnTo>
                  <a:lnTo>
                    <a:pt x="23" y="164"/>
                  </a:lnTo>
                  <a:lnTo>
                    <a:pt x="17" y="153"/>
                  </a:lnTo>
                  <a:lnTo>
                    <a:pt x="10" y="138"/>
                  </a:lnTo>
                  <a:lnTo>
                    <a:pt x="5" y="124"/>
                  </a:lnTo>
                  <a:lnTo>
                    <a:pt x="2" y="113"/>
                  </a:lnTo>
                  <a:lnTo>
                    <a:pt x="0" y="101"/>
                  </a:lnTo>
                  <a:lnTo>
                    <a:pt x="0" y="93"/>
                  </a:lnTo>
                  <a:lnTo>
                    <a:pt x="2" y="83"/>
                  </a:lnTo>
                  <a:lnTo>
                    <a:pt x="2" y="71"/>
                  </a:lnTo>
                  <a:lnTo>
                    <a:pt x="2" y="60"/>
                  </a:lnTo>
                  <a:lnTo>
                    <a:pt x="3" y="50"/>
                  </a:lnTo>
                  <a:lnTo>
                    <a:pt x="5" y="40"/>
                  </a:lnTo>
                  <a:lnTo>
                    <a:pt x="8" y="32"/>
                  </a:lnTo>
                  <a:lnTo>
                    <a:pt x="12" y="25"/>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79" name="Freeform 766"/>
            <p:cNvSpPr>
              <a:spLocks/>
            </p:cNvSpPr>
            <p:nvPr/>
          </p:nvSpPr>
          <p:spPr bwMode="auto">
            <a:xfrm>
              <a:off x="1579" y="3179"/>
              <a:ext cx="111" cy="151"/>
            </a:xfrm>
            <a:custGeom>
              <a:avLst/>
              <a:gdLst>
                <a:gd name="T0" fmla="*/ 10 w 111"/>
                <a:gd name="T1" fmla="*/ 20 h 151"/>
                <a:gd name="T2" fmla="*/ 18 w 111"/>
                <a:gd name="T3" fmla="*/ 15 h 151"/>
                <a:gd name="T4" fmla="*/ 33 w 111"/>
                <a:gd name="T5" fmla="*/ 8 h 151"/>
                <a:gd name="T6" fmla="*/ 52 w 111"/>
                <a:gd name="T7" fmla="*/ 1 h 151"/>
                <a:gd name="T8" fmla="*/ 70 w 111"/>
                <a:gd name="T9" fmla="*/ 0 h 151"/>
                <a:gd name="T10" fmla="*/ 85 w 111"/>
                <a:gd name="T11" fmla="*/ 0 h 151"/>
                <a:gd name="T12" fmla="*/ 98 w 111"/>
                <a:gd name="T13" fmla="*/ 3 h 151"/>
                <a:gd name="T14" fmla="*/ 106 w 111"/>
                <a:gd name="T15" fmla="*/ 8 h 151"/>
                <a:gd name="T16" fmla="*/ 108 w 111"/>
                <a:gd name="T17" fmla="*/ 13 h 151"/>
                <a:gd name="T18" fmla="*/ 108 w 111"/>
                <a:gd name="T19" fmla="*/ 23 h 151"/>
                <a:gd name="T20" fmla="*/ 106 w 111"/>
                <a:gd name="T21" fmla="*/ 35 h 151"/>
                <a:gd name="T22" fmla="*/ 105 w 111"/>
                <a:gd name="T23" fmla="*/ 48 h 151"/>
                <a:gd name="T24" fmla="*/ 105 w 111"/>
                <a:gd name="T25" fmla="*/ 59 h 151"/>
                <a:gd name="T26" fmla="*/ 108 w 111"/>
                <a:gd name="T27" fmla="*/ 71 h 151"/>
                <a:gd name="T28" fmla="*/ 111 w 111"/>
                <a:gd name="T29" fmla="*/ 83 h 151"/>
                <a:gd name="T30" fmla="*/ 111 w 111"/>
                <a:gd name="T31" fmla="*/ 91 h 151"/>
                <a:gd name="T32" fmla="*/ 105 w 111"/>
                <a:gd name="T33" fmla="*/ 98 h 151"/>
                <a:gd name="T34" fmla="*/ 91 w 111"/>
                <a:gd name="T35" fmla="*/ 106 h 151"/>
                <a:gd name="T36" fmla="*/ 77 w 111"/>
                <a:gd name="T37" fmla="*/ 112 h 151"/>
                <a:gd name="T38" fmla="*/ 63 w 111"/>
                <a:gd name="T39" fmla="*/ 119 h 151"/>
                <a:gd name="T40" fmla="*/ 57 w 111"/>
                <a:gd name="T41" fmla="*/ 124 h 151"/>
                <a:gd name="T42" fmla="*/ 48 w 111"/>
                <a:gd name="T43" fmla="*/ 132 h 151"/>
                <a:gd name="T44" fmla="*/ 38 w 111"/>
                <a:gd name="T45" fmla="*/ 142 h 151"/>
                <a:gd name="T46" fmla="*/ 32 w 111"/>
                <a:gd name="T47" fmla="*/ 151 h 151"/>
                <a:gd name="T48" fmla="*/ 27 w 111"/>
                <a:gd name="T49" fmla="*/ 149 h 151"/>
                <a:gd name="T50" fmla="*/ 18 w 111"/>
                <a:gd name="T51" fmla="*/ 134 h 151"/>
                <a:gd name="T52" fmla="*/ 8 w 111"/>
                <a:gd name="T53" fmla="*/ 112 h 151"/>
                <a:gd name="T54" fmla="*/ 0 w 111"/>
                <a:gd name="T55" fmla="*/ 91 h 151"/>
                <a:gd name="T56" fmla="*/ 0 w 111"/>
                <a:gd name="T57" fmla="*/ 76 h 151"/>
                <a:gd name="T58" fmla="*/ 0 w 111"/>
                <a:gd name="T59" fmla="*/ 58 h 151"/>
                <a:gd name="T60" fmla="*/ 2 w 111"/>
                <a:gd name="T61" fmla="*/ 40 h 151"/>
                <a:gd name="T62" fmla="*/ 7 w 111"/>
                <a:gd name="T63" fmla="*/ 26 h 1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51"/>
                <a:gd name="T98" fmla="*/ 111 w 111"/>
                <a:gd name="T99" fmla="*/ 151 h 1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51">
                  <a:moveTo>
                    <a:pt x="8" y="21"/>
                  </a:moveTo>
                  <a:lnTo>
                    <a:pt x="10" y="20"/>
                  </a:lnTo>
                  <a:lnTo>
                    <a:pt x="13" y="18"/>
                  </a:lnTo>
                  <a:lnTo>
                    <a:pt x="18" y="15"/>
                  </a:lnTo>
                  <a:lnTo>
                    <a:pt x="25" y="11"/>
                  </a:lnTo>
                  <a:lnTo>
                    <a:pt x="33" y="8"/>
                  </a:lnTo>
                  <a:lnTo>
                    <a:pt x="42" y="5"/>
                  </a:lnTo>
                  <a:lnTo>
                    <a:pt x="52" y="1"/>
                  </a:lnTo>
                  <a:lnTo>
                    <a:pt x="60" y="0"/>
                  </a:lnTo>
                  <a:lnTo>
                    <a:pt x="70" y="0"/>
                  </a:lnTo>
                  <a:lnTo>
                    <a:pt x="78" y="0"/>
                  </a:lnTo>
                  <a:lnTo>
                    <a:pt x="85" y="0"/>
                  </a:lnTo>
                  <a:lnTo>
                    <a:pt x="91" y="1"/>
                  </a:lnTo>
                  <a:lnTo>
                    <a:pt x="98" y="3"/>
                  </a:lnTo>
                  <a:lnTo>
                    <a:pt x="103" y="6"/>
                  </a:lnTo>
                  <a:lnTo>
                    <a:pt x="106" y="8"/>
                  </a:lnTo>
                  <a:lnTo>
                    <a:pt x="108" y="11"/>
                  </a:lnTo>
                  <a:lnTo>
                    <a:pt x="108" y="13"/>
                  </a:lnTo>
                  <a:lnTo>
                    <a:pt x="108" y="18"/>
                  </a:lnTo>
                  <a:lnTo>
                    <a:pt x="108" y="23"/>
                  </a:lnTo>
                  <a:lnTo>
                    <a:pt x="106" y="28"/>
                  </a:lnTo>
                  <a:lnTo>
                    <a:pt x="106" y="35"/>
                  </a:lnTo>
                  <a:lnTo>
                    <a:pt x="105" y="41"/>
                  </a:lnTo>
                  <a:lnTo>
                    <a:pt x="105" y="48"/>
                  </a:lnTo>
                  <a:lnTo>
                    <a:pt x="105" y="53"/>
                  </a:lnTo>
                  <a:lnTo>
                    <a:pt x="105" y="59"/>
                  </a:lnTo>
                  <a:lnTo>
                    <a:pt x="106" y="66"/>
                  </a:lnTo>
                  <a:lnTo>
                    <a:pt x="108" y="71"/>
                  </a:lnTo>
                  <a:lnTo>
                    <a:pt x="110" y="78"/>
                  </a:lnTo>
                  <a:lnTo>
                    <a:pt x="111" y="83"/>
                  </a:lnTo>
                  <a:lnTo>
                    <a:pt x="111" y="88"/>
                  </a:lnTo>
                  <a:lnTo>
                    <a:pt x="111" y="91"/>
                  </a:lnTo>
                  <a:lnTo>
                    <a:pt x="108" y="94"/>
                  </a:lnTo>
                  <a:lnTo>
                    <a:pt x="105" y="98"/>
                  </a:lnTo>
                  <a:lnTo>
                    <a:pt x="98" y="103"/>
                  </a:lnTo>
                  <a:lnTo>
                    <a:pt x="91" y="106"/>
                  </a:lnTo>
                  <a:lnTo>
                    <a:pt x="85" y="109"/>
                  </a:lnTo>
                  <a:lnTo>
                    <a:pt x="77" y="112"/>
                  </a:lnTo>
                  <a:lnTo>
                    <a:pt x="70" y="116"/>
                  </a:lnTo>
                  <a:lnTo>
                    <a:pt x="63" y="119"/>
                  </a:lnTo>
                  <a:lnTo>
                    <a:pt x="60" y="121"/>
                  </a:lnTo>
                  <a:lnTo>
                    <a:pt x="57" y="124"/>
                  </a:lnTo>
                  <a:lnTo>
                    <a:pt x="53" y="129"/>
                  </a:lnTo>
                  <a:lnTo>
                    <a:pt x="48" y="132"/>
                  </a:lnTo>
                  <a:lnTo>
                    <a:pt x="43" y="137"/>
                  </a:lnTo>
                  <a:lnTo>
                    <a:pt x="38" y="142"/>
                  </a:lnTo>
                  <a:lnTo>
                    <a:pt x="35" y="147"/>
                  </a:lnTo>
                  <a:lnTo>
                    <a:pt x="32" y="151"/>
                  </a:lnTo>
                  <a:lnTo>
                    <a:pt x="30" y="151"/>
                  </a:lnTo>
                  <a:lnTo>
                    <a:pt x="27" y="149"/>
                  </a:lnTo>
                  <a:lnTo>
                    <a:pt x="23" y="142"/>
                  </a:lnTo>
                  <a:lnTo>
                    <a:pt x="18" y="134"/>
                  </a:lnTo>
                  <a:lnTo>
                    <a:pt x="13" y="124"/>
                  </a:lnTo>
                  <a:lnTo>
                    <a:pt x="8" y="112"/>
                  </a:lnTo>
                  <a:lnTo>
                    <a:pt x="3" y="101"/>
                  </a:lnTo>
                  <a:lnTo>
                    <a:pt x="0" y="91"/>
                  </a:lnTo>
                  <a:lnTo>
                    <a:pt x="0" y="83"/>
                  </a:lnTo>
                  <a:lnTo>
                    <a:pt x="0" y="76"/>
                  </a:lnTo>
                  <a:lnTo>
                    <a:pt x="0" y="68"/>
                  </a:lnTo>
                  <a:lnTo>
                    <a:pt x="0" y="58"/>
                  </a:lnTo>
                  <a:lnTo>
                    <a:pt x="2" y="49"/>
                  </a:lnTo>
                  <a:lnTo>
                    <a:pt x="2" y="40"/>
                  </a:lnTo>
                  <a:lnTo>
                    <a:pt x="3" y="33"/>
                  </a:lnTo>
                  <a:lnTo>
                    <a:pt x="7" y="26"/>
                  </a:lnTo>
                  <a:lnTo>
                    <a:pt x="8" y="21"/>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0" name="Freeform 767"/>
            <p:cNvSpPr>
              <a:spLocks/>
            </p:cNvSpPr>
            <p:nvPr/>
          </p:nvSpPr>
          <p:spPr bwMode="auto">
            <a:xfrm>
              <a:off x="1587" y="3190"/>
              <a:ext cx="88" cy="118"/>
            </a:xfrm>
            <a:custGeom>
              <a:avLst/>
              <a:gdLst>
                <a:gd name="T0" fmla="*/ 9 w 88"/>
                <a:gd name="T1" fmla="*/ 15 h 118"/>
                <a:gd name="T2" fmla="*/ 15 w 88"/>
                <a:gd name="T3" fmla="*/ 12 h 118"/>
                <a:gd name="T4" fmla="*/ 27 w 88"/>
                <a:gd name="T5" fmla="*/ 7 h 118"/>
                <a:gd name="T6" fmla="*/ 40 w 88"/>
                <a:gd name="T7" fmla="*/ 2 h 118"/>
                <a:gd name="T8" fmla="*/ 55 w 88"/>
                <a:gd name="T9" fmla="*/ 0 h 118"/>
                <a:gd name="T10" fmla="*/ 69 w 88"/>
                <a:gd name="T11" fmla="*/ 0 h 118"/>
                <a:gd name="T12" fmla="*/ 77 w 88"/>
                <a:gd name="T13" fmla="*/ 4 h 118"/>
                <a:gd name="T14" fmla="*/ 83 w 88"/>
                <a:gd name="T15" fmla="*/ 7 h 118"/>
                <a:gd name="T16" fmla="*/ 85 w 88"/>
                <a:gd name="T17" fmla="*/ 10 h 118"/>
                <a:gd name="T18" fmla="*/ 85 w 88"/>
                <a:gd name="T19" fmla="*/ 19 h 118"/>
                <a:gd name="T20" fmla="*/ 83 w 88"/>
                <a:gd name="T21" fmla="*/ 27 h 118"/>
                <a:gd name="T22" fmla="*/ 82 w 88"/>
                <a:gd name="T23" fmla="*/ 37 h 118"/>
                <a:gd name="T24" fmla="*/ 83 w 88"/>
                <a:gd name="T25" fmla="*/ 47 h 118"/>
                <a:gd name="T26" fmla="*/ 85 w 88"/>
                <a:gd name="T27" fmla="*/ 57 h 118"/>
                <a:gd name="T28" fmla="*/ 88 w 88"/>
                <a:gd name="T29" fmla="*/ 65 h 118"/>
                <a:gd name="T30" fmla="*/ 87 w 88"/>
                <a:gd name="T31" fmla="*/ 72 h 118"/>
                <a:gd name="T32" fmla="*/ 83 w 88"/>
                <a:gd name="T33" fmla="*/ 77 h 118"/>
                <a:gd name="T34" fmla="*/ 72 w 88"/>
                <a:gd name="T35" fmla="*/ 83 h 118"/>
                <a:gd name="T36" fmla="*/ 60 w 88"/>
                <a:gd name="T37" fmla="*/ 88 h 118"/>
                <a:gd name="T38" fmla="*/ 50 w 88"/>
                <a:gd name="T39" fmla="*/ 93 h 118"/>
                <a:gd name="T40" fmla="*/ 45 w 88"/>
                <a:gd name="T41" fmla="*/ 96 h 118"/>
                <a:gd name="T42" fmla="*/ 39 w 88"/>
                <a:gd name="T43" fmla="*/ 105 h 118"/>
                <a:gd name="T44" fmla="*/ 32 w 88"/>
                <a:gd name="T45" fmla="*/ 111 h 118"/>
                <a:gd name="T46" fmla="*/ 25 w 88"/>
                <a:gd name="T47" fmla="*/ 116 h 118"/>
                <a:gd name="T48" fmla="*/ 22 w 88"/>
                <a:gd name="T49" fmla="*/ 116 h 118"/>
                <a:gd name="T50" fmla="*/ 15 w 88"/>
                <a:gd name="T51" fmla="*/ 105 h 118"/>
                <a:gd name="T52" fmla="*/ 7 w 88"/>
                <a:gd name="T53" fmla="*/ 88 h 118"/>
                <a:gd name="T54" fmla="*/ 2 w 88"/>
                <a:gd name="T55" fmla="*/ 72 h 118"/>
                <a:gd name="T56" fmla="*/ 0 w 88"/>
                <a:gd name="T57" fmla="*/ 58 h 118"/>
                <a:gd name="T58" fmla="*/ 2 w 88"/>
                <a:gd name="T59" fmla="*/ 45 h 118"/>
                <a:gd name="T60" fmla="*/ 4 w 88"/>
                <a:gd name="T61" fmla="*/ 32 h 118"/>
                <a:gd name="T62" fmla="*/ 5 w 88"/>
                <a:gd name="T63" fmla="*/ 2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118"/>
                <a:gd name="T98" fmla="*/ 88 w 88"/>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118">
                  <a:moveTo>
                    <a:pt x="7" y="17"/>
                  </a:moveTo>
                  <a:lnTo>
                    <a:pt x="9" y="15"/>
                  </a:lnTo>
                  <a:lnTo>
                    <a:pt x="12" y="14"/>
                  </a:lnTo>
                  <a:lnTo>
                    <a:pt x="15" y="12"/>
                  </a:lnTo>
                  <a:lnTo>
                    <a:pt x="20" y="9"/>
                  </a:lnTo>
                  <a:lnTo>
                    <a:pt x="27" y="7"/>
                  </a:lnTo>
                  <a:lnTo>
                    <a:pt x="34" y="4"/>
                  </a:lnTo>
                  <a:lnTo>
                    <a:pt x="40" y="2"/>
                  </a:lnTo>
                  <a:lnTo>
                    <a:pt x="49" y="0"/>
                  </a:lnTo>
                  <a:lnTo>
                    <a:pt x="55" y="0"/>
                  </a:lnTo>
                  <a:lnTo>
                    <a:pt x="62" y="0"/>
                  </a:lnTo>
                  <a:lnTo>
                    <a:pt x="69" y="0"/>
                  </a:lnTo>
                  <a:lnTo>
                    <a:pt x="74" y="2"/>
                  </a:lnTo>
                  <a:lnTo>
                    <a:pt x="77" y="4"/>
                  </a:lnTo>
                  <a:lnTo>
                    <a:pt x="80" y="5"/>
                  </a:lnTo>
                  <a:lnTo>
                    <a:pt x="83" y="7"/>
                  </a:lnTo>
                  <a:lnTo>
                    <a:pt x="85" y="9"/>
                  </a:lnTo>
                  <a:lnTo>
                    <a:pt x="85" y="10"/>
                  </a:lnTo>
                  <a:lnTo>
                    <a:pt x="85" y="14"/>
                  </a:lnTo>
                  <a:lnTo>
                    <a:pt x="85" y="19"/>
                  </a:lnTo>
                  <a:lnTo>
                    <a:pt x="85" y="22"/>
                  </a:lnTo>
                  <a:lnTo>
                    <a:pt x="83" y="27"/>
                  </a:lnTo>
                  <a:lnTo>
                    <a:pt x="83" y="32"/>
                  </a:lnTo>
                  <a:lnTo>
                    <a:pt x="82" y="37"/>
                  </a:lnTo>
                  <a:lnTo>
                    <a:pt x="82" y="42"/>
                  </a:lnTo>
                  <a:lnTo>
                    <a:pt x="83" y="47"/>
                  </a:lnTo>
                  <a:lnTo>
                    <a:pt x="83" y="52"/>
                  </a:lnTo>
                  <a:lnTo>
                    <a:pt x="85" y="57"/>
                  </a:lnTo>
                  <a:lnTo>
                    <a:pt x="87" y="60"/>
                  </a:lnTo>
                  <a:lnTo>
                    <a:pt x="88" y="65"/>
                  </a:lnTo>
                  <a:lnTo>
                    <a:pt x="88" y="68"/>
                  </a:lnTo>
                  <a:lnTo>
                    <a:pt x="87" y="72"/>
                  </a:lnTo>
                  <a:lnTo>
                    <a:pt x="85" y="75"/>
                  </a:lnTo>
                  <a:lnTo>
                    <a:pt x="83" y="77"/>
                  </a:lnTo>
                  <a:lnTo>
                    <a:pt x="79" y="80"/>
                  </a:lnTo>
                  <a:lnTo>
                    <a:pt x="72" y="83"/>
                  </a:lnTo>
                  <a:lnTo>
                    <a:pt x="67" y="85"/>
                  </a:lnTo>
                  <a:lnTo>
                    <a:pt x="60" y="88"/>
                  </a:lnTo>
                  <a:lnTo>
                    <a:pt x="55" y="92"/>
                  </a:lnTo>
                  <a:lnTo>
                    <a:pt x="50" y="93"/>
                  </a:lnTo>
                  <a:lnTo>
                    <a:pt x="49" y="95"/>
                  </a:lnTo>
                  <a:lnTo>
                    <a:pt x="45" y="96"/>
                  </a:lnTo>
                  <a:lnTo>
                    <a:pt x="42" y="100"/>
                  </a:lnTo>
                  <a:lnTo>
                    <a:pt x="39" y="105"/>
                  </a:lnTo>
                  <a:lnTo>
                    <a:pt x="35" y="108"/>
                  </a:lnTo>
                  <a:lnTo>
                    <a:pt x="32" y="111"/>
                  </a:lnTo>
                  <a:lnTo>
                    <a:pt x="29" y="115"/>
                  </a:lnTo>
                  <a:lnTo>
                    <a:pt x="25" y="116"/>
                  </a:lnTo>
                  <a:lnTo>
                    <a:pt x="24" y="118"/>
                  </a:lnTo>
                  <a:lnTo>
                    <a:pt x="22" y="116"/>
                  </a:lnTo>
                  <a:lnTo>
                    <a:pt x="19" y="111"/>
                  </a:lnTo>
                  <a:lnTo>
                    <a:pt x="15" y="105"/>
                  </a:lnTo>
                  <a:lnTo>
                    <a:pt x="10" y="96"/>
                  </a:lnTo>
                  <a:lnTo>
                    <a:pt x="7" y="88"/>
                  </a:lnTo>
                  <a:lnTo>
                    <a:pt x="4" y="80"/>
                  </a:lnTo>
                  <a:lnTo>
                    <a:pt x="2" y="72"/>
                  </a:lnTo>
                  <a:lnTo>
                    <a:pt x="0" y="65"/>
                  </a:lnTo>
                  <a:lnTo>
                    <a:pt x="0" y="58"/>
                  </a:lnTo>
                  <a:lnTo>
                    <a:pt x="0" y="52"/>
                  </a:lnTo>
                  <a:lnTo>
                    <a:pt x="2" y="45"/>
                  </a:lnTo>
                  <a:lnTo>
                    <a:pt x="2" y="38"/>
                  </a:lnTo>
                  <a:lnTo>
                    <a:pt x="4" y="32"/>
                  </a:lnTo>
                  <a:lnTo>
                    <a:pt x="4" y="25"/>
                  </a:lnTo>
                  <a:lnTo>
                    <a:pt x="5" y="20"/>
                  </a:lnTo>
                  <a:lnTo>
                    <a:pt x="7" y="17"/>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1" name="Freeform 768"/>
            <p:cNvSpPr>
              <a:spLocks/>
            </p:cNvSpPr>
            <p:nvPr/>
          </p:nvSpPr>
          <p:spPr bwMode="auto">
            <a:xfrm>
              <a:off x="1597" y="3202"/>
              <a:ext cx="62" cy="84"/>
            </a:xfrm>
            <a:custGeom>
              <a:avLst/>
              <a:gdLst>
                <a:gd name="T0" fmla="*/ 5 w 62"/>
                <a:gd name="T1" fmla="*/ 12 h 84"/>
                <a:gd name="T2" fmla="*/ 10 w 62"/>
                <a:gd name="T3" fmla="*/ 8 h 84"/>
                <a:gd name="T4" fmla="*/ 19 w 62"/>
                <a:gd name="T5" fmla="*/ 3 h 84"/>
                <a:gd name="T6" fmla="*/ 29 w 62"/>
                <a:gd name="T7" fmla="*/ 0 h 84"/>
                <a:gd name="T8" fmla="*/ 39 w 62"/>
                <a:gd name="T9" fmla="*/ 0 h 84"/>
                <a:gd name="T10" fmla="*/ 49 w 62"/>
                <a:gd name="T11" fmla="*/ 0 h 84"/>
                <a:gd name="T12" fmla="*/ 55 w 62"/>
                <a:gd name="T13" fmla="*/ 2 h 84"/>
                <a:gd name="T14" fmla="*/ 59 w 62"/>
                <a:gd name="T15" fmla="*/ 5 h 84"/>
                <a:gd name="T16" fmla="*/ 60 w 62"/>
                <a:gd name="T17" fmla="*/ 7 h 84"/>
                <a:gd name="T18" fmla="*/ 60 w 62"/>
                <a:gd name="T19" fmla="*/ 13 h 84"/>
                <a:gd name="T20" fmla="*/ 59 w 62"/>
                <a:gd name="T21" fmla="*/ 18 h 84"/>
                <a:gd name="T22" fmla="*/ 59 w 62"/>
                <a:gd name="T23" fmla="*/ 26 h 84"/>
                <a:gd name="T24" fmla="*/ 59 w 62"/>
                <a:gd name="T25" fmla="*/ 33 h 84"/>
                <a:gd name="T26" fmla="*/ 60 w 62"/>
                <a:gd name="T27" fmla="*/ 40 h 84"/>
                <a:gd name="T28" fmla="*/ 62 w 62"/>
                <a:gd name="T29" fmla="*/ 46 h 84"/>
                <a:gd name="T30" fmla="*/ 62 w 62"/>
                <a:gd name="T31" fmla="*/ 51 h 84"/>
                <a:gd name="T32" fmla="*/ 59 w 62"/>
                <a:gd name="T33" fmla="*/ 55 h 84"/>
                <a:gd name="T34" fmla="*/ 52 w 62"/>
                <a:gd name="T35" fmla="*/ 58 h 84"/>
                <a:gd name="T36" fmla="*/ 44 w 62"/>
                <a:gd name="T37" fmla="*/ 63 h 84"/>
                <a:gd name="T38" fmla="*/ 35 w 62"/>
                <a:gd name="T39" fmla="*/ 66 h 84"/>
                <a:gd name="T40" fmla="*/ 32 w 62"/>
                <a:gd name="T41" fmla="*/ 70 h 84"/>
                <a:gd name="T42" fmla="*/ 27 w 62"/>
                <a:gd name="T43" fmla="*/ 75 h 84"/>
                <a:gd name="T44" fmla="*/ 22 w 62"/>
                <a:gd name="T45" fmla="*/ 80 h 84"/>
                <a:gd name="T46" fmla="*/ 19 w 62"/>
                <a:gd name="T47" fmla="*/ 83 h 84"/>
                <a:gd name="T48" fmla="*/ 15 w 62"/>
                <a:gd name="T49" fmla="*/ 83 h 84"/>
                <a:gd name="T50" fmla="*/ 10 w 62"/>
                <a:gd name="T51" fmla="*/ 75 h 84"/>
                <a:gd name="T52" fmla="*/ 5 w 62"/>
                <a:gd name="T53" fmla="*/ 63 h 84"/>
                <a:gd name="T54" fmla="*/ 0 w 62"/>
                <a:gd name="T55" fmla="*/ 51 h 84"/>
                <a:gd name="T56" fmla="*/ 0 w 62"/>
                <a:gd name="T57" fmla="*/ 41 h 84"/>
                <a:gd name="T58" fmla="*/ 0 w 62"/>
                <a:gd name="T59" fmla="*/ 31 h 84"/>
                <a:gd name="T60" fmla="*/ 2 w 62"/>
                <a:gd name="T61" fmla="*/ 22 h 84"/>
                <a:gd name="T62" fmla="*/ 4 w 62"/>
                <a:gd name="T63" fmla="*/ 15 h 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84"/>
                <a:gd name="T98" fmla="*/ 62 w 62"/>
                <a:gd name="T99" fmla="*/ 84 h 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84">
                  <a:moveTo>
                    <a:pt x="5" y="12"/>
                  </a:moveTo>
                  <a:lnTo>
                    <a:pt x="5" y="12"/>
                  </a:lnTo>
                  <a:lnTo>
                    <a:pt x="7" y="10"/>
                  </a:lnTo>
                  <a:lnTo>
                    <a:pt x="10" y="8"/>
                  </a:lnTo>
                  <a:lnTo>
                    <a:pt x="14" y="7"/>
                  </a:lnTo>
                  <a:lnTo>
                    <a:pt x="19" y="3"/>
                  </a:lnTo>
                  <a:lnTo>
                    <a:pt x="24" y="2"/>
                  </a:lnTo>
                  <a:lnTo>
                    <a:pt x="29" y="0"/>
                  </a:lnTo>
                  <a:lnTo>
                    <a:pt x="34" y="0"/>
                  </a:lnTo>
                  <a:lnTo>
                    <a:pt x="39" y="0"/>
                  </a:lnTo>
                  <a:lnTo>
                    <a:pt x="44" y="0"/>
                  </a:lnTo>
                  <a:lnTo>
                    <a:pt x="49" y="0"/>
                  </a:lnTo>
                  <a:lnTo>
                    <a:pt x="52" y="0"/>
                  </a:lnTo>
                  <a:lnTo>
                    <a:pt x="55" y="2"/>
                  </a:lnTo>
                  <a:lnTo>
                    <a:pt x="57" y="3"/>
                  </a:lnTo>
                  <a:lnTo>
                    <a:pt x="59" y="5"/>
                  </a:lnTo>
                  <a:lnTo>
                    <a:pt x="60" y="5"/>
                  </a:lnTo>
                  <a:lnTo>
                    <a:pt x="60" y="7"/>
                  </a:lnTo>
                  <a:lnTo>
                    <a:pt x="60" y="10"/>
                  </a:lnTo>
                  <a:lnTo>
                    <a:pt x="60" y="13"/>
                  </a:lnTo>
                  <a:lnTo>
                    <a:pt x="60" y="15"/>
                  </a:lnTo>
                  <a:lnTo>
                    <a:pt x="59" y="18"/>
                  </a:lnTo>
                  <a:lnTo>
                    <a:pt x="59" y="23"/>
                  </a:lnTo>
                  <a:lnTo>
                    <a:pt x="59" y="26"/>
                  </a:lnTo>
                  <a:lnTo>
                    <a:pt x="59" y="30"/>
                  </a:lnTo>
                  <a:lnTo>
                    <a:pt x="59" y="33"/>
                  </a:lnTo>
                  <a:lnTo>
                    <a:pt x="60" y="36"/>
                  </a:lnTo>
                  <a:lnTo>
                    <a:pt x="60" y="40"/>
                  </a:lnTo>
                  <a:lnTo>
                    <a:pt x="62" y="43"/>
                  </a:lnTo>
                  <a:lnTo>
                    <a:pt x="62" y="46"/>
                  </a:lnTo>
                  <a:lnTo>
                    <a:pt x="62" y="48"/>
                  </a:lnTo>
                  <a:lnTo>
                    <a:pt x="62" y="51"/>
                  </a:lnTo>
                  <a:lnTo>
                    <a:pt x="60" y="53"/>
                  </a:lnTo>
                  <a:lnTo>
                    <a:pt x="59" y="55"/>
                  </a:lnTo>
                  <a:lnTo>
                    <a:pt x="55" y="56"/>
                  </a:lnTo>
                  <a:lnTo>
                    <a:pt x="52" y="58"/>
                  </a:lnTo>
                  <a:lnTo>
                    <a:pt x="47" y="61"/>
                  </a:lnTo>
                  <a:lnTo>
                    <a:pt x="44" y="63"/>
                  </a:lnTo>
                  <a:lnTo>
                    <a:pt x="39" y="65"/>
                  </a:lnTo>
                  <a:lnTo>
                    <a:pt x="35" y="66"/>
                  </a:lnTo>
                  <a:lnTo>
                    <a:pt x="34" y="68"/>
                  </a:lnTo>
                  <a:lnTo>
                    <a:pt x="32" y="70"/>
                  </a:lnTo>
                  <a:lnTo>
                    <a:pt x="30" y="71"/>
                  </a:lnTo>
                  <a:lnTo>
                    <a:pt x="27" y="75"/>
                  </a:lnTo>
                  <a:lnTo>
                    <a:pt x="25" y="76"/>
                  </a:lnTo>
                  <a:lnTo>
                    <a:pt x="22" y="80"/>
                  </a:lnTo>
                  <a:lnTo>
                    <a:pt x="20" y="81"/>
                  </a:lnTo>
                  <a:lnTo>
                    <a:pt x="19" y="83"/>
                  </a:lnTo>
                  <a:lnTo>
                    <a:pt x="17" y="84"/>
                  </a:lnTo>
                  <a:lnTo>
                    <a:pt x="15" y="83"/>
                  </a:lnTo>
                  <a:lnTo>
                    <a:pt x="14" y="80"/>
                  </a:lnTo>
                  <a:lnTo>
                    <a:pt x="10" y="75"/>
                  </a:lnTo>
                  <a:lnTo>
                    <a:pt x="7" y="70"/>
                  </a:lnTo>
                  <a:lnTo>
                    <a:pt x="5" y="63"/>
                  </a:lnTo>
                  <a:lnTo>
                    <a:pt x="2" y="56"/>
                  </a:lnTo>
                  <a:lnTo>
                    <a:pt x="0" y="51"/>
                  </a:lnTo>
                  <a:lnTo>
                    <a:pt x="0" y="46"/>
                  </a:lnTo>
                  <a:lnTo>
                    <a:pt x="0" y="41"/>
                  </a:lnTo>
                  <a:lnTo>
                    <a:pt x="0" y="36"/>
                  </a:lnTo>
                  <a:lnTo>
                    <a:pt x="0" y="31"/>
                  </a:lnTo>
                  <a:lnTo>
                    <a:pt x="0" y="26"/>
                  </a:lnTo>
                  <a:lnTo>
                    <a:pt x="2" y="22"/>
                  </a:lnTo>
                  <a:lnTo>
                    <a:pt x="2" y="18"/>
                  </a:lnTo>
                  <a:lnTo>
                    <a:pt x="4" y="15"/>
                  </a:lnTo>
                  <a:lnTo>
                    <a:pt x="5" y="12"/>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2" name="Freeform 769"/>
            <p:cNvSpPr>
              <a:spLocks/>
            </p:cNvSpPr>
            <p:nvPr/>
          </p:nvSpPr>
          <p:spPr bwMode="auto">
            <a:xfrm>
              <a:off x="2054" y="2996"/>
              <a:ext cx="489" cy="402"/>
            </a:xfrm>
            <a:custGeom>
              <a:avLst/>
              <a:gdLst>
                <a:gd name="T0" fmla="*/ 5 w 489"/>
                <a:gd name="T1" fmla="*/ 65 h 402"/>
                <a:gd name="T2" fmla="*/ 15 w 489"/>
                <a:gd name="T3" fmla="*/ 53 h 402"/>
                <a:gd name="T4" fmla="*/ 29 w 489"/>
                <a:gd name="T5" fmla="*/ 44 h 402"/>
                <a:gd name="T6" fmla="*/ 45 w 489"/>
                <a:gd name="T7" fmla="*/ 39 h 402"/>
                <a:gd name="T8" fmla="*/ 78 w 489"/>
                <a:gd name="T9" fmla="*/ 35 h 402"/>
                <a:gd name="T10" fmla="*/ 130 w 489"/>
                <a:gd name="T11" fmla="*/ 35 h 402"/>
                <a:gd name="T12" fmla="*/ 195 w 489"/>
                <a:gd name="T13" fmla="*/ 34 h 402"/>
                <a:gd name="T14" fmla="*/ 291 w 489"/>
                <a:gd name="T15" fmla="*/ 17 h 402"/>
                <a:gd name="T16" fmla="*/ 369 w 489"/>
                <a:gd name="T17" fmla="*/ 5 h 402"/>
                <a:gd name="T18" fmla="*/ 416 w 489"/>
                <a:gd name="T19" fmla="*/ 0 h 402"/>
                <a:gd name="T20" fmla="*/ 454 w 489"/>
                <a:gd name="T21" fmla="*/ 0 h 402"/>
                <a:gd name="T22" fmla="*/ 474 w 489"/>
                <a:gd name="T23" fmla="*/ 5 h 402"/>
                <a:gd name="T24" fmla="*/ 482 w 489"/>
                <a:gd name="T25" fmla="*/ 12 h 402"/>
                <a:gd name="T26" fmla="*/ 487 w 489"/>
                <a:gd name="T27" fmla="*/ 24 h 402"/>
                <a:gd name="T28" fmla="*/ 487 w 489"/>
                <a:gd name="T29" fmla="*/ 49 h 402"/>
                <a:gd name="T30" fmla="*/ 480 w 489"/>
                <a:gd name="T31" fmla="*/ 78 h 402"/>
                <a:gd name="T32" fmla="*/ 469 w 489"/>
                <a:gd name="T33" fmla="*/ 113 h 402"/>
                <a:gd name="T34" fmla="*/ 454 w 489"/>
                <a:gd name="T35" fmla="*/ 146 h 402"/>
                <a:gd name="T36" fmla="*/ 434 w 489"/>
                <a:gd name="T37" fmla="*/ 179 h 402"/>
                <a:gd name="T38" fmla="*/ 411 w 489"/>
                <a:gd name="T39" fmla="*/ 209 h 402"/>
                <a:gd name="T40" fmla="*/ 386 w 489"/>
                <a:gd name="T41" fmla="*/ 234 h 402"/>
                <a:gd name="T42" fmla="*/ 343 w 489"/>
                <a:gd name="T43" fmla="*/ 262 h 402"/>
                <a:gd name="T44" fmla="*/ 256 w 489"/>
                <a:gd name="T45" fmla="*/ 322 h 402"/>
                <a:gd name="T46" fmla="*/ 183 w 489"/>
                <a:gd name="T47" fmla="*/ 365 h 402"/>
                <a:gd name="T48" fmla="*/ 138 w 489"/>
                <a:gd name="T49" fmla="*/ 388 h 402"/>
                <a:gd name="T50" fmla="*/ 100 w 489"/>
                <a:gd name="T51" fmla="*/ 400 h 402"/>
                <a:gd name="T52" fmla="*/ 78 w 489"/>
                <a:gd name="T53" fmla="*/ 400 h 402"/>
                <a:gd name="T54" fmla="*/ 68 w 489"/>
                <a:gd name="T55" fmla="*/ 395 h 402"/>
                <a:gd name="T56" fmla="*/ 58 w 489"/>
                <a:gd name="T57" fmla="*/ 378 h 402"/>
                <a:gd name="T58" fmla="*/ 45 w 489"/>
                <a:gd name="T59" fmla="*/ 347 h 402"/>
                <a:gd name="T60" fmla="*/ 27 w 489"/>
                <a:gd name="T61" fmla="*/ 282 h 402"/>
                <a:gd name="T62" fmla="*/ 9 w 489"/>
                <a:gd name="T63" fmla="*/ 184 h 402"/>
                <a:gd name="T64" fmla="*/ 0 w 489"/>
                <a:gd name="T65" fmla="*/ 120 h 402"/>
                <a:gd name="T66" fmla="*/ 2 w 489"/>
                <a:gd name="T67" fmla="*/ 87 h 4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9"/>
                <a:gd name="T103" fmla="*/ 0 h 402"/>
                <a:gd name="T104" fmla="*/ 489 w 489"/>
                <a:gd name="T105" fmla="*/ 402 h 4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9" h="402">
                  <a:moveTo>
                    <a:pt x="4" y="73"/>
                  </a:moveTo>
                  <a:lnTo>
                    <a:pt x="5" y="65"/>
                  </a:lnTo>
                  <a:lnTo>
                    <a:pt x="10" y="58"/>
                  </a:lnTo>
                  <a:lnTo>
                    <a:pt x="15" y="53"/>
                  </a:lnTo>
                  <a:lnTo>
                    <a:pt x="20" y="49"/>
                  </a:lnTo>
                  <a:lnTo>
                    <a:pt x="29" y="44"/>
                  </a:lnTo>
                  <a:lnTo>
                    <a:pt x="37" y="40"/>
                  </a:lnTo>
                  <a:lnTo>
                    <a:pt x="45" y="39"/>
                  </a:lnTo>
                  <a:lnTo>
                    <a:pt x="55" y="37"/>
                  </a:lnTo>
                  <a:lnTo>
                    <a:pt x="78" y="35"/>
                  </a:lnTo>
                  <a:lnTo>
                    <a:pt x="103" y="35"/>
                  </a:lnTo>
                  <a:lnTo>
                    <a:pt x="130" y="35"/>
                  </a:lnTo>
                  <a:lnTo>
                    <a:pt x="160" y="35"/>
                  </a:lnTo>
                  <a:lnTo>
                    <a:pt x="195" y="34"/>
                  </a:lnTo>
                  <a:lnTo>
                    <a:pt x="241" y="27"/>
                  </a:lnTo>
                  <a:lnTo>
                    <a:pt x="291" y="17"/>
                  </a:lnTo>
                  <a:lnTo>
                    <a:pt x="344" y="9"/>
                  </a:lnTo>
                  <a:lnTo>
                    <a:pt x="369" y="5"/>
                  </a:lnTo>
                  <a:lnTo>
                    <a:pt x="394" y="2"/>
                  </a:lnTo>
                  <a:lnTo>
                    <a:pt x="416" y="0"/>
                  </a:lnTo>
                  <a:lnTo>
                    <a:pt x="436" y="0"/>
                  </a:lnTo>
                  <a:lnTo>
                    <a:pt x="454" y="0"/>
                  </a:lnTo>
                  <a:lnTo>
                    <a:pt x="467" y="4"/>
                  </a:lnTo>
                  <a:lnTo>
                    <a:pt x="474" y="5"/>
                  </a:lnTo>
                  <a:lnTo>
                    <a:pt x="479" y="9"/>
                  </a:lnTo>
                  <a:lnTo>
                    <a:pt x="482" y="12"/>
                  </a:lnTo>
                  <a:lnTo>
                    <a:pt x="484" y="15"/>
                  </a:lnTo>
                  <a:lnTo>
                    <a:pt x="487" y="24"/>
                  </a:lnTo>
                  <a:lnTo>
                    <a:pt x="489" y="35"/>
                  </a:lnTo>
                  <a:lnTo>
                    <a:pt x="487" y="49"/>
                  </a:lnTo>
                  <a:lnTo>
                    <a:pt x="485" y="63"/>
                  </a:lnTo>
                  <a:lnTo>
                    <a:pt x="480" y="78"/>
                  </a:lnTo>
                  <a:lnTo>
                    <a:pt x="475" y="95"/>
                  </a:lnTo>
                  <a:lnTo>
                    <a:pt x="469" y="113"/>
                  </a:lnTo>
                  <a:lnTo>
                    <a:pt x="462" y="130"/>
                  </a:lnTo>
                  <a:lnTo>
                    <a:pt x="454" y="146"/>
                  </a:lnTo>
                  <a:lnTo>
                    <a:pt x="444" y="165"/>
                  </a:lnTo>
                  <a:lnTo>
                    <a:pt x="434" y="179"/>
                  </a:lnTo>
                  <a:lnTo>
                    <a:pt x="422" y="196"/>
                  </a:lnTo>
                  <a:lnTo>
                    <a:pt x="411" y="209"/>
                  </a:lnTo>
                  <a:lnTo>
                    <a:pt x="399" y="223"/>
                  </a:lnTo>
                  <a:lnTo>
                    <a:pt x="386" y="234"/>
                  </a:lnTo>
                  <a:lnTo>
                    <a:pt x="374" y="242"/>
                  </a:lnTo>
                  <a:lnTo>
                    <a:pt x="343" y="262"/>
                  </a:lnTo>
                  <a:lnTo>
                    <a:pt x="303" y="290"/>
                  </a:lnTo>
                  <a:lnTo>
                    <a:pt x="256" y="322"/>
                  </a:lnTo>
                  <a:lnTo>
                    <a:pt x="206" y="352"/>
                  </a:lnTo>
                  <a:lnTo>
                    <a:pt x="183" y="365"/>
                  </a:lnTo>
                  <a:lnTo>
                    <a:pt x="160" y="378"/>
                  </a:lnTo>
                  <a:lnTo>
                    <a:pt x="138" y="388"/>
                  </a:lnTo>
                  <a:lnTo>
                    <a:pt x="118" y="395"/>
                  </a:lnTo>
                  <a:lnTo>
                    <a:pt x="100" y="400"/>
                  </a:lnTo>
                  <a:lnTo>
                    <a:pt x="85" y="402"/>
                  </a:lnTo>
                  <a:lnTo>
                    <a:pt x="78" y="400"/>
                  </a:lnTo>
                  <a:lnTo>
                    <a:pt x="73" y="398"/>
                  </a:lnTo>
                  <a:lnTo>
                    <a:pt x="68" y="395"/>
                  </a:lnTo>
                  <a:lnTo>
                    <a:pt x="65" y="390"/>
                  </a:lnTo>
                  <a:lnTo>
                    <a:pt x="58" y="378"/>
                  </a:lnTo>
                  <a:lnTo>
                    <a:pt x="52" y="363"/>
                  </a:lnTo>
                  <a:lnTo>
                    <a:pt x="45" y="347"/>
                  </a:lnTo>
                  <a:lnTo>
                    <a:pt x="39" y="327"/>
                  </a:lnTo>
                  <a:lnTo>
                    <a:pt x="27" y="282"/>
                  </a:lnTo>
                  <a:lnTo>
                    <a:pt x="17" y="232"/>
                  </a:lnTo>
                  <a:lnTo>
                    <a:pt x="9" y="184"/>
                  </a:lnTo>
                  <a:lnTo>
                    <a:pt x="2" y="140"/>
                  </a:lnTo>
                  <a:lnTo>
                    <a:pt x="0" y="120"/>
                  </a:lnTo>
                  <a:lnTo>
                    <a:pt x="0" y="102"/>
                  </a:lnTo>
                  <a:lnTo>
                    <a:pt x="2" y="87"/>
                  </a:lnTo>
                  <a:lnTo>
                    <a:pt x="4" y="7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3" name="Freeform 770"/>
            <p:cNvSpPr>
              <a:spLocks/>
            </p:cNvSpPr>
            <p:nvPr/>
          </p:nvSpPr>
          <p:spPr bwMode="auto">
            <a:xfrm>
              <a:off x="2063" y="3003"/>
              <a:ext cx="468" cy="385"/>
            </a:xfrm>
            <a:custGeom>
              <a:avLst/>
              <a:gdLst>
                <a:gd name="T0" fmla="*/ 5 w 468"/>
                <a:gd name="T1" fmla="*/ 63 h 385"/>
                <a:gd name="T2" fmla="*/ 13 w 468"/>
                <a:gd name="T3" fmla="*/ 50 h 385"/>
                <a:gd name="T4" fmla="*/ 26 w 468"/>
                <a:gd name="T5" fmla="*/ 42 h 385"/>
                <a:gd name="T6" fmla="*/ 43 w 468"/>
                <a:gd name="T7" fmla="*/ 37 h 385"/>
                <a:gd name="T8" fmla="*/ 74 w 468"/>
                <a:gd name="T9" fmla="*/ 33 h 385"/>
                <a:gd name="T10" fmla="*/ 124 w 468"/>
                <a:gd name="T11" fmla="*/ 33 h 385"/>
                <a:gd name="T12" fmla="*/ 187 w 468"/>
                <a:gd name="T13" fmla="*/ 32 h 385"/>
                <a:gd name="T14" fmla="*/ 279 w 468"/>
                <a:gd name="T15" fmla="*/ 17 h 385"/>
                <a:gd name="T16" fmla="*/ 377 w 468"/>
                <a:gd name="T17" fmla="*/ 2 h 385"/>
                <a:gd name="T18" fmla="*/ 435 w 468"/>
                <a:gd name="T19" fmla="*/ 0 h 385"/>
                <a:gd name="T20" fmla="*/ 453 w 468"/>
                <a:gd name="T21" fmla="*/ 5 h 385"/>
                <a:gd name="T22" fmla="*/ 461 w 468"/>
                <a:gd name="T23" fmla="*/ 10 h 385"/>
                <a:gd name="T24" fmla="*/ 466 w 468"/>
                <a:gd name="T25" fmla="*/ 23 h 385"/>
                <a:gd name="T26" fmla="*/ 468 w 468"/>
                <a:gd name="T27" fmla="*/ 46 h 385"/>
                <a:gd name="T28" fmla="*/ 461 w 468"/>
                <a:gd name="T29" fmla="*/ 75 h 385"/>
                <a:gd name="T30" fmla="*/ 450 w 468"/>
                <a:gd name="T31" fmla="*/ 108 h 385"/>
                <a:gd name="T32" fmla="*/ 435 w 468"/>
                <a:gd name="T33" fmla="*/ 141 h 385"/>
                <a:gd name="T34" fmla="*/ 415 w 468"/>
                <a:gd name="T35" fmla="*/ 172 h 385"/>
                <a:gd name="T36" fmla="*/ 393 w 468"/>
                <a:gd name="T37" fmla="*/ 201 h 385"/>
                <a:gd name="T38" fmla="*/ 370 w 468"/>
                <a:gd name="T39" fmla="*/ 224 h 385"/>
                <a:gd name="T40" fmla="*/ 329 w 468"/>
                <a:gd name="T41" fmla="*/ 252 h 385"/>
                <a:gd name="T42" fmla="*/ 245 w 468"/>
                <a:gd name="T43" fmla="*/ 308 h 385"/>
                <a:gd name="T44" fmla="*/ 174 w 468"/>
                <a:gd name="T45" fmla="*/ 351 h 385"/>
                <a:gd name="T46" fmla="*/ 131 w 468"/>
                <a:gd name="T47" fmla="*/ 373 h 385"/>
                <a:gd name="T48" fmla="*/ 94 w 468"/>
                <a:gd name="T49" fmla="*/ 385 h 385"/>
                <a:gd name="T50" fmla="*/ 74 w 468"/>
                <a:gd name="T51" fmla="*/ 385 h 385"/>
                <a:gd name="T52" fmla="*/ 64 w 468"/>
                <a:gd name="T53" fmla="*/ 380 h 385"/>
                <a:gd name="T54" fmla="*/ 54 w 468"/>
                <a:gd name="T55" fmla="*/ 363 h 385"/>
                <a:gd name="T56" fmla="*/ 43 w 468"/>
                <a:gd name="T57" fmla="*/ 332 h 385"/>
                <a:gd name="T58" fmla="*/ 25 w 468"/>
                <a:gd name="T59" fmla="*/ 270 h 385"/>
                <a:gd name="T60" fmla="*/ 6 w 468"/>
                <a:gd name="T61" fmla="*/ 177 h 385"/>
                <a:gd name="T62" fmla="*/ 0 w 468"/>
                <a:gd name="T63" fmla="*/ 114 h 385"/>
                <a:gd name="T64" fmla="*/ 0 w 468"/>
                <a:gd name="T65" fmla="*/ 83 h 3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8"/>
                <a:gd name="T100" fmla="*/ 0 h 385"/>
                <a:gd name="T101" fmla="*/ 468 w 468"/>
                <a:gd name="T102" fmla="*/ 385 h 3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8" h="385">
                  <a:moveTo>
                    <a:pt x="1" y="71"/>
                  </a:moveTo>
                  <a:lnTo>
                    <a:pt x="5" y="63"/>
                  </a:lnTo>
                  <a:lnTo>
                    <a:pt x="8" y="56"/>
                  </a:lnTo>
                  <a:lnTo>
                    <a:pt x="13" y="50"/>
                  </a:lnTo>
                  <a:lnTo>
                    <a:pt x="20" y="46"/>
                  </a:lnTo>
                  <a:lnTo>
                    <a:pt x="26" y="42"/>
                  </a:lnTo>
                  <a:lnTo>
                    <a:pt x="34" y="40"/>
                  </a:lnTo>
                  <a:lnTo>
                    <a:pt x="43" y="37"/>
                  </a:lnTo>
                  <a:lnTo>
                    <a:pt x="53" y="35"/>
                  </a:lnTo>
                  <a:lnTo>
                    <a:pt x="74" y="33"/>
                  </a:lnTo>
                  <a:lnTo>
                    <a:pt x="98" y="33"/>
                  </a:lnTo>
                  <a:lnTo>
                    <a:pt x="124" y="33"/>
                  </a:lnTo>
                  <a:lnTo>
                    <a:pt x="152" y="33"/>
                  </a:lnTo>
                  <a:lnTo>
                    <a:pt x="187" y="32"/>
                  </a:lnTo>
                  <a:lnTo>
                    <a:pt x="231" y="25"/>
                  </a:lnTo>
                  <a:lnTo>
                    <a:pt x="279" y="17"/>
                  </a:lnTo>
                  <a:lnTo>
                    <a:pt x="330" y="8"/>
                  </a:lnTo>
                  <a:lnTo>
                    <a:pt x="377" y="2"/>
                  </a:lnTo>
                  <a:lnTo>
                    <a:pt x="418" y="0"/>
                  </a:lnTo>
                  <a:lnTo>
                    <a:pt x="435" y="0"/>
                  </a:lnTo>
                  <a:lnTo>
                    <a:pt x="448" y="3"/>
                  </a:lnTo>
                  <a:lnTo>
                    <a:pt x="453" y="5"/>
                  </a:lnTo>
                  <a:lnTo>
                    <a:pt x="458" y="8"/>
                  </a:lnTo>
                  <a:lnTo>
                    <a:pt x="461" y="10"/>
                  </a:lnTo>
                  <a:lnTo>
                    <a:pt x="465" y="15"/>
                  </a:lnTo>
                  <a:lnTo>
                    <a:pt x="466" y="23"/>
                  </a:lnTo>
                  <a:lnTo>
                    <a:pt x="468" y="33"/>
                  </a:lnTo>
                  <a:lnTo>
                    <a:pt x="468" y="46"/>
                  </a:lnTo>
                  <a:lnTo>
                    <a:pt x="465" y="60"/>
                  </a:lnTo>
                  <a:lnTo>
                    <a:pt x="461" y="75"/>
                  </a:lnTo>
                  <a:lnTo>
                    <a:pt x="456" y="91"/>
                  </a:lnTo>
                  <a:lnTo>
                    <a:pt x="450" y="108"/>
                  </a:lnTo>
                  <a:lnTo>
                    <a:pt x="443" y="124"/>
                  </a:lnTo>
                  <a:lnTo>
                    <a:pt x="435" y="141"/>
                  </a:lnTo>
                  <a:lnTo>
                    <a:pt x="425" y="158"/>
                  </a:lnTo>
                  <a:lnTo>
                    <a:pt x="415" y="172"/>
                  </a:lnTo>
                  <a:lnTo>
                    <a:pt x="405" y="187"/>
                  </a:lnTo>
                  <a:lnTo>
                    <a:pt x="393" y="201"/>
                  </a:lnTo>
                  <a:lnTo>
                    <a:pt x="382" y="214"/>
                  </a:lnTo>
                  <a:lnTo>
                    <a:pt x="370" y="224"/>
                  </a:lnTo>
                  <a:lnTo>
                    <a:pt x="358" y="232"/>
                  </a:lnTo>
                  <a:lnTo>
                    <a:pt x="329" y="252"/>
                  </a:lnTo>
                  <a:lnTo>
                    <a:pt x="290" y="279"/>
                  </a:lnTo>
                  <a:lnTo>
                    <a:pt x="245" y="308"/>
                  </a:lnTo>
                  <a:lnTo>
                    <a:pt x="197" y="338"/>
                  </a:lnTo>
                  <a:lnTo>
                    <a:pt x="174" y="351"/>
                  </a:lnTo>
                  <a:lnTo>
                    <a:pt x="152" y="363"/>
                  </a:lnTo>
                  <a:lnTo>
                    <a:pt x="131" y="373"/>
                  </a:lnTo>
                  <a:lnTo>
                    <a:pt x="113" y="380"/>
                  </a:lnTo>
                  <a:lnTo>
                    <a:pt x="94" y="385"/>
                  </a:lnTo>
                  <a:lnTo>
                    <a:pt x="81" y="385"/>
                  </a:lnTo>
                  <a:lnTo>
                    <a:pt x="74" y="385"/>
                  </a:lnTo>
                  <a:lnTo>
                    <a:pt x="69" y="383"/>
                  </a:lnTo>
                  <a:lnTo>
                    <a:pt x="64" y="380"/>
                  </a:lnTo>
                  <a:lnTo>
                    <a:pt x="61" y="375"/>
                  </a:lnTo>
                  <a:lnTo>
                    <a:pt x="54" y="363"/>
                  </a:lnTo>
                  <a:lnTo>
                    <a:pt x="49" y="350"/>
                  </a:lnTo>
                  <a:lnTo>
                    <a:pt x="43" y="332"/>
                  </a:lnTo>
                  <a:lnTo>
                    <a:pt x="36" y="313"/>
                  </a:lnTo>
                  <a:lnTo>
                    <a:pt x="25" y="270"/>
                  </a:lnTo>
                  <a:lnTo>
                    <a:pt x="15" y="224"/>
                  </a:lnTo>
                  <a:lnTo>
                    <a:pt x="6" y="177"/>
                  </a:lnTo>
                  <a:lnTo>
                    <a:pt x="1" y="134"/>
                  </a:lnTo>
                  <a:lnTo>
                    <a:pt x="0" y="114"/>
                  </a:lnTo>
                  <a:lnTo>
                    <a:pt x="0" y="98"/>
                  </a:lnTo>
                  <a:lnTo>
                    <a:pt x="0" y="83"/>
                  </a:lnTo>
                  <a:lnTo>
                    <a:pt x="1" y="71"/>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4" name="Freeform 771"/>
            <p:cNvSpPr>
              <a:spLocks/>
            </p:cNvSpPr>
            <p:nvPr/>
          </p:nvSpPr>
          <p:spPr bwMode="auto">
            <a:xfrm>
              <a:off x="2071" y="3010"/>
              <a:ext cx="448" cy="369"/>
            </a:xfrm>
            <a:custGeom>
              <a:avLst/>
              <a:gdLst>
                <a:gd name="T0" fmla="*/ 5 w 448"/>
                <a:gd name="T1" fmla="*/ 59 h 369"/>
                <a:gd name="T2" fmla="*/ 13 w 448"/>
                <a:gd name="T3" fmla="*/ 48 h 369"/>
                <a:gd name="T4" fmla="*/ 25 w 448"/>
                <a:gd name="T5" fmla="*/ 39 h 369"/>
                <a:gd name="T6" fmla="*/ 41 w 448"/>
                <a:gd name="T7" fmla="*/ 35 h 369"/>
                <a:gd name="T8" fmla="*/ 71 w 448"/>
                <a:gd name="T9" fmla="*/ 31 h 369"/>
                <a:gd name="T10" fmla="*/ 120 w 448"/>
                <a:gd name="T11" fmla="*/ 31 h 369"/>
                <a:gd name="T12" fmla="*/ 179 w 448"/>
                <a:gd name="T13" fmla="*/ 30 h 369"/>
                <a:gd name="T14" fmla="*/ 267 w 448"/>
                <a:gd name="T15" fmla="*/ 16 h 369"/>
                <a:gd name="T16" fmla="*/ 362 w 448"/>
                <a:gd name="T17" fmla="*/ 1 h 369"/>
                <a:gd name="T18" fmla="*/ 417 w 448"/>
                <a:gd name="T19" fmla="*/ 0 h 369"/>
                <a:gd name="T20" fmla="*/ 435 w 448"/>
                <a:gd name="T21" fmla="*/ 5 h 369"/>
                <a:gd name="T22" fmla="*/ 444 w 448"/>
                <a:gd name="T23" fmla="*/ 10 h 369"/>
                <a:gd name="T24" fmla="*/ 448 w 448"/>
                <a:gd name="T25" fmla="*/ 21 h 369"/>
                <a:gd name="T26" fmla="*/ 448 w 448"/>
                <a:gd name="T27" fmla="*/ 44 h 369"/>
                <a:gd name="T28" fmla="*/ 444 w 448"/>
                <a:gd name="T29" fmla="*/ 73 h 369"/>
                <a:gd name="T30" fmla="*/ 432 w 448"/>
                <a:gd name="T31" fmla="*/ 102 h 369"/>
                <a:gd name="T32" fmla="*/ 417 w 448"/>
                <a:gd name="T33" fmla="*/ 136 h 369"/>
                <a:gd name="T34" fmla="*/ 399 w 448"/>
                <a:gd name="T35" fmla="*/ 165 h 369"/>
                <a:gd name="T36" fmla="*/ 379 w 448"/>
                <a:gd name="T37" fmla="*/ 194 h 369"/>
                <a:gd name="T38" fmla="*/ 355 w 448"/>
                <a:gd name="T39" fmla="*/ 215 h 369"/>
                <a:gd name="T40" fmla="*/ 316 w 448"/>
                <a:gd name="T41" fmla="*/ 242 h 369"/>
                <a:gd name="T42" fmla="*/ 234 w 448"/>
                <a:gd name="T43" fmla="*/ 295 h 369"/>
                <a:gd name="T44" fmla="*/ 168 w 448"/>
                <a:gd name="T45" fmla="*/ 336 h 369"/>
                <a:gd name="T46" fmla="*/ 126 w 448"/>
                <a:gd name="T47" fmla="*/ 358 h 369"/>
                <a:gd name="T48" fmla="*/ 91 w 448"/>
                <a:gd name="T49" fmla="*/ 368 h 369"/>
                <a:gd name="T50" fmla="*/ 71 w 448"/>
                <a:gd name="T51" fmla="*/ 368 h 369"/>
                <a:gd name="T52" fmla="*/ 61 w 448"/>
                <a:gd name="T53" fmla="*/ 363 h 369"/>
                <a:gd name="T54" fmla="*/ 53 w 448"/>
                <a:gd name="T55" fmla="*/ 348 h 369"/>
                <a:gd name="T56" fmla="*/ 41 w 448"/>
                <a:gd name="T57" fmla="*/ 318 h 369"/>
                <a:gd name="T58" fmla="*/ 25 w 448"/>
                <a:gd name="T59" fmla="*/ 258 h 369"/>
                <a:gd name="T60" fmla="*/ 7 w 448"/>
                <a:gd name="T61" fmla="*/ 169 h 369"/>
                <a:gd name="T62" fmla="*/ 0 w 448"/>
                <a:gd name="T63" fmla="*/ 109 h 369"/>
                <a:gd name="T64" fmla="*/ 0 w 448"/>
                <a:gd name="T65" fmla="*/ 79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8"/>
                <a:gd name="T100" fmla="*/ 0 h 369"/>
                <a:gd name="T101" fmla="*/ 448 w 448"/>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8" h="369">
                  <a:moveTo>
                    <a:pt x="2" y="68"/>
                  </a:moveTo>
                  <a:lnTo>
                    <a:pt x="5" y="59"/>
                  </a:lnTo>
                  <a:lnTo>
                    <a:pt x="8" y="53"/>
                  </a:lnTo>
                  <a:lnTo>
                    <a:pt x="13" y="48"/>
                  </a:lnTo>
                  <a:lnTo>
                    <a:pt x="18" y="43"/>
                  </a:lnTo>
                  <a:lnTo>
                    <a:pt x="25" y="39"/>
                  </a:lnTo>
                  <a:lnTo>
                    <a:pt x="33" y="38"/>
                  </a:lnTo>
                  <a:lnTo>
                    <a:pt x="41" y="35"/>
                  </a:lnTo>
                  <a:lnTo>
                    <a:pt x="50" y="33"/>
                  </a:lnTo>
                  <a:lnTo>
                    <a:pt x="71" y="31"/>
                  </a:lnTo>
                  <a:lnTo>
                    <a:pt x="95" y="31"/>
                  </a:lnTo>
                  <a:lnTo>
                    <a:pt x="120" y="31"/>
                  </a:lnTo>
                  <a:lnTo>
                    <a:pt x="146" y="33"/>
                  </a:lnTo>
                  <a:lnTo>
                    <a:pt x="179" y="30"/>
                  </a:lnTo>
                  <a:lnTo>
                    <a:pt x="221" y="23"/>
                  </a:lnTo>
                  <a:lnTo>
                    <a:pt x="267" y="16"/>
                  </a:lnTo>
                  <a:lnTo>
                    <a:pt x="316" y="8"/>
                  </a:lnTo>
                  <a:lnTo>
                    <a:pt x="362" y="1"/>
                  </a:lnTo>
                  <a:lnTo>
                    <a:pt x="402" y="0"/>
                  </a:lnTo>
                  <a:lnTo>
                    <a:pt x="417" y="0"/>
                  </a:lnTo>
                  <a:lnTo>
                    <a:pt x="430" y="3"/>
                  </a:lnTo>
                  <a:lnTo>
                    <a:pt x="435" y="5"/>
                  </a:lnTo>
                  <a:lnTo>
                    <a:pt x="440" y="6"/>
                  </a:lnTo>
                  <a:lnTo>
                    <a:pt x="444" y="10"/>
                  </a:lnTo>
                  <a:lnTo>
                    <a:pt x="445" y="13"/>
                  </a:lnTo>
                  <a:lnTo>
                    <a:pt x="448" y="21"/>
                  </a:lnTo>
                  <a:lnTo>
                    <a:pt x="448" y="33"/>
                  </a:lnTo>
                  <a:lnTo>
                    <a:pt x="448" y="44"/>
                  </a:lnTo>
                  <a:lnTo>
                    <a:pt x="447" y="58"/>
                  </a:lnTo>
                  <a:lnTo>
                    <a:pt x="444" y="73"/>
                  </a:lnTo>
                  <a:lnTo>
                    <a:pt x="439" y="88"/>
                  </a:lnTo>
                  <a:lnTo>
                    <a:pt x="432" y="102"/>
                  </a:lnTo>
                  <a:lnTo>
                    <a:pt x="425" y="119"/>
                  </a:lnTo>
                  <a:lnTo>
                    <a:pt x="417" y="136"/>
                  </a:lnTo>
                  <a:lnTo>
                    <a:pt x="409" y="151"/>
                  </a:lnTo>
                  <a:lnTo>
                    <a:pt x="399" y="165"/>
                  </a:lnTo>
                  <a:lnTo>
                    <a:pt x="389" y="180"/>
                  </a:lnTo>
                  <a:lnTo>
                    <a:pt x="379" y="194"/>
                  </a:lnTo>
                  <a:lnTo>
                    <a:pt x="367" y="205"/>
                  </a:lnTo>
                  <a:lnTo>
                    <a:pt x="355" y="215"/>
                  </a:lnTo>
                  <a:lnTo>
                    <a:pt x="344" y="223"/>
                  </a:lnTo>
                  <a:lnTo>
                    <a:pt x="316" y="242"/>
                  </a:lnTo>
                  <a:lnTo>
                    <a:pt x="277" y="267"/>
                  </a:lnTo>
                  <a:lnTo>
                    <a:pt x="234" y="295"/>
                  </a:lnTo>
                  <a:lnTo>
                    <a:pt x="189" y="323"/>
                  </a:lnTo>
                  <a:lnTo>
                    <a:pt x="168" y="336"/>
                  </a:lnTo>
                  <a:lnTo>
                    <a:pt x="146" y="348"/>
                  </a:lnTo>
                  <a:lnTo>
                    <a:pt x="126" y="358"/>
                  </a:lnTo>
                  <a:lnTo>
                    <a:pt x="108" y="364"/>
                  </a:lnTo>
                  <a:lnTo>
                    <a:pt x="91" y="368"/>
                  </a:lnTo>
                  <a:lnTo>
                    <a:pt x="78" y="369"/>
                  </a:lnTo>
                  <a:lnTo>
                    <a:pt x="71" y="368"/>
                  </a:lnTo>
                  <a:lnTo>
                    <a:pt x="66" y="366"/>
                  </a:lnTo>
                  <a:lnTo>
                    <a:pt x="61" y="363"/>
                  </a:lnTo>
                  <a:lnTo>
                    <a:pt x="58" y="359"/>
                  </a:lnTo>
                  <a:lnTo>
                    <a:pt x="53" y="348"/>
                  </a:lnTo>
                  <a:lnTo>
                    <a:pt x="46" y="334"/>
                  </a:lnTo>
                  <a:lnTo>
                    <a:pt x="41" y="318"/>
                  </a:lnTo>
                  <a:lnTo>
                    <a:pt x="35" y="300"/>
                  </a:lnTo>
                  <a:lnTo>
                    <a:pt x="25" y="258"/>
                  </a:lnTo>
                  <a:lnTo>
                    <a:pt x="15" y="214"/>
                  </a:lnTo>
                  <a:lnTo>
                    <a:pt x="7" y="169"/>
                  </a:lnTo>
                  <a:lnTo>
                    <a:pt x="2" y="127"/>
                  </a:lnTo>
                  <a:lnTo>
                    <a:pt x="0" y="109"/>
                  </a:lnTo>
                  <a:lnTo>
                    <a:pt x="0" y="93"/>
                  </a:lnTo>
                  <a:lnTo>
                    <a:pt x="0" y="79"/>
                  </a:lnTo>
                  <a:lnTo>
                    <a:pt x="2" y="68"/>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5" name="Freeform 772"/>
            <p:cNvSpPr>
              <a:spLocks/>
            </p:cNvSpPr>
            <p:nvPr/>
          </p:nvSpPr>
          <p:spPr bwMode="auto">
            <a:xfrm>
              <a:off x="2079" y="3016"/>
              <a:ext cx="431" cy="353"/>
            </a:xfrm>
            <a:custGeom>
              <a:avLst/>
              <a:gdLst>
                <a:gd name="T0" fmla="*/ 5 w 431"/>
                <a:gd name="T1" fmla="*/ 58 h 353"/>
                <a:gd name="T2" fmla="*/ 12 w 431"/>
                <a:gd name="T3" fmla="*/ 47 h 353"/>
                <a:gd name="T4" fmla="*/ 23 w 431"/>
                <a:gd name="T5" fmla="*/ 38 h 353"/>
                <a:gd name="T6" fmla="*/ 40 w 431"/>
                <a:gd name="T7" fmla="*/ 33 h 353"/>
                <a:gd name="T8" fmla="*/ 68 w 431"/>
                <a:gd name="T9" fmla="*/ 32 h 353"/>
                <a:gd name="T10" fmla="*/ 115 w 431"/>
                <a:gd name="T11" fmla="*/ 32 h 353"/>
                <a:gd name="T12" fmla="*/ 171 w 431"/>
                <a:gd name="T13" fmla="*/ 29 h 353"/>
                <a:gd name="T14" fmla="*/ 256 w 431"/>
                <a:gd name="T15" fmla="*/ 15 h 353"/>
                <a:gd name="T16" fmla="*/ 347 w 431"/>
                <a:gd name="T17" fmla="*/ 2 h 353"/>
                <a:gd name="T18" fmla="*/ 399 w 431"/>
                <a:gd name="T19" fmla="*/ 0 h 353"/>
                <a:gd name="T20" fmla="*/ 417 w 431"/>
                <a:gd name="T21" fmla="*/ 5 h 353"/>
                <a:gd name="T22" fmla="*/ 424 w 431"/>
                <a:gd name="T23" fmla="*/ 10 h 353"/>
                <a:gd name="T24" fmla="*/ 429 w 431"/>
                <a:gd name="T25" fmla="*/ 22 h 353"/>
                <a:gd name="T26" fmla="*/ 429 w 431"/>
                <a:gd name="T27" fmla="*/ 43 h 353"/>
                <a:gd name="T28" fmla="*/ 424 w 431"/>
                <a:gd name="T29" fmla="*/ 70 h 353"/>
                <a:gd name="T30" fmla="*/ 414 w 431"/>
                <a:gd name="T31" fmla="*/ 100 h 353"/>
                <a:gd name="T32" fmla="*/ 399 w 431"/>
                <a:gd name="T33" fmla="*/ 130 h 353"/>
                <a:gd name="T34" fmla="*/ 382 w 431"/>
                <a:gd name="T35" fmla="*/ 159 h 353"/>
                <a:gd name="T36" fmla="*/ 362 w 431"/>
                <a:gd name="T37" fmla="*/ 186 h 353"/>
                <a:gd name="T38" fmla="*/ 341 w 431"/>
                <a:gd name="T39" fmla="*/ 206 h 353"/>
                <a:gd name="T40" fmla="*/ 303 w 431"/>
                <a:gd name="T41" fmla="*/ 232 h 353"/>
                <a:gd name="T42" fmla="*/ 225 w 431"/>
                <a:gd name="T43" fmla="*/ 284 h 353"/>
                <a:gd name="T44" fmla="*/ 161 w 431"/>
                <a:gd name="T45" fmla="*/ 324 h 353"/>
                <a:gd name="T46" fmla="*/ 121 w 431"/>
                <a:gd name="T47" fmla="*/ 343 h 353"/>
                <a:gd name="T48" fmla="*/ 88 w 431"/>
                <a:gd name="T49" fmla="*/ 353 h 353"/>
                <a:gd name="T50" fmla="*/ 68 w 431"/>
                <a:gd name="T51" fmla="*/ 353 h 353"/>
                <a:gd name="T52" fmla="*/ 60 w 431"/>
                <a:gd name="T53" fmla="*/ 348 h 353"/>
                <a:gd name="T54" fmla="*/ 50 w 431"/>
                <a:gd name="T55" fmla="*/ 335 h 353"/>
                <a:gd name="T56" fmla="*/ 40 w 431"/>
                <a:gd name="T57" fmla="*/ 305 h 353"/>
                <a:gd name="T58" fmla="*/ 23 w 431"/>
                <a:gd name="T59" fmla="*/ 249 h 353"/>
                <a:gd name="T60" fmla="*/ 7 w 431"/>
                <a:gd name="T61" fmla="*/ 163 h 353"/>
                <a:gd name="T62" fmla="*/ 0 w 431"/>
                <a:gd name="T63" fmla="*/ 105 h 353"/>
                <a:gd name="T64" fmla="*/ 0 w 431"/>
                <a:gd name="T65" fmla="*/ 77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1"/>
                <a:gd name="T100" fmla="*/ 0 h 353"/>
                <a:gd name="T101" fmla="*/ 431 w 431"/>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1" h="353">
                  <a:moveTo>
                    <a:pt x="2" y="65"/>
                  </a:moveTo>
                  <a:lnTo>
                    <a:pt x="5" y="58"/>
                  </a:lnTo>
                  <a:lnTo>
                    <a:pt x="9" y="52"/>
                  </a:lnTo>
                  <a:lnTo>
                    <a:pt x="12" y="47"/>
                  </a:lnTo>
                  <a:lnTo>
                    <a:pt x="18" y="42"/>
                  </a:lnTo>
                  <a:lnTo>
                    <a:pt x="23" y="38"/>
                  </a:lnTo>
                  <a:lnTo>
                    <a:pt x="32" y="37"/>
                  </a:lnTo>
                  <a:lnTo>
                    <a:pt x="40" y="33"/>
                  </a:lnTo>
                  <a:lnTo>
                    <a:pt x="48" y="33"/>
                  </a:lnTo>
                  <a:lnTo>
                    <a:pt x="68" y="32"/>
                  </a:lnTo>
                  <a:lnTo>
                    <a:pt x="90" y="30"/>
                  </a:lnTo>
                  <a:lnTo>
                    <a:pt x="115" y="32"/>
                  </a:lnTo>
                  <a:lnTo>
                    <a:pt x="140" y="32"/>
                  </a:lnTo>
                  <a:lnTo>
                    <a:pt x="171" y="29"/>
                  </a:lnTo>
                  <a:lnTo>
                    <a:pt x="211" y="24"/>
                  </a:lnTo>
                  <a:lnTo>
                    <a:pt x="256" y="15"/>
                  </a:lnTo>
                  <a:lnTo>
                    <a:pt x="303" y="9"/>
                  </a:lnTo>
                  <a:lnTo>
                    <a:pt x="347" y="2"/>
                  </a:lnTo>
                  <a:lnTo>
                    <a:pt x="384" y="0"/>
                  </a:lnTo>
                  <a:lnTo>
                    <a:pt x="399" y="0"/>
                  </a:lnTo>
                  <a:lnTo>
                    <a:pt x="412" y="4"/>
                  </a:lnTo>
                  <a:lnTo>
                    <a:pt x="417" y="5"/>
                  </a:lnTo>
                  <a:lnTo>
                    <a:pt x="422" y="7"/>
                  </a:lnTo>
                  <a:lnTo>
                    <a:pt x="424" y="10"/>
                  </a:lnTo>
                  <a:lnTo>
                    <a:pt x="427" y="14"/>
                  </a:lnTo>
                  <a:lnTo>
                    <a:pt x="429" y="22"/>
                  </a:lnTo>
                  <a:lnTo>
                    <a:pt x="431" y="32"/>
                  </a:lnTo>
                  <a:lnTo>
                    <a:pt x="429" y="43"/>
                  </a:lnTo>
                  <a:lnTo>
                    <a:pt x="427" y="57"/>
                  </a:lnTo>
                  <a:lnTo>
                    <a:pt x="424" y="70"/>
                  </a:lnTo>
                  <a:lnTo>
                    <a:pt x="419" y="85"/>
                  </a:lnTo>
                  <a:lnTo>
                    <a:pt x="414" y="100"/>
                  </a:lnTo>
                  <a:lnTo>
                    <a:pt x="407" y="115"/>
                  </a:lnTo>
                  <a:lnTo>
                    <a:pt x="399" y="130"/>
                  </a:lnTo>
                  <a:lnTo>
                    <a:pt x="391" y="145"/>
                  </a:lnTo>
                  <a:lnTo>
                    <a:pt x="382" y="159"/>
                  </a:lnTo>
                  <a:lnTo>
                    <a:pt x="372" y="173"/>
                  </a:lnTo>
                  <a:lnTo>
                    <a:pt x="362" y="186"/>
                  </a:lnTo>
                  <a:lnTo>
                    <a:pt x="351" y="196"/>
                  </a:lnTo>
                  <a:lnTo>
                    <a:pt x="341" y="206"/>
                  </a:lnTo>
                  <a:lnTo>
                    <a:pt x="329" y="214"/>
                  </a:lnTo>
                  <a:lnTo>
                    <a:pt x="303" y="232"/>
                  </a:lnTo>
                  <a:lnTo>
                    <a:pt x="266" y="256"/>
                  </a:lnTo>
                  <a:lnTo>
                    <a:pt x="225" y="284"/>
                  </a:lnTo>
                  <a:lnTo>
                    <a:pt x="181" y="310"/>
                  </a:lnTo>
                  <a:lnTo>
                    <a:pt x="161" y="324"/>
                  </a:lnTo>
                  <a:lnTo>
                    <a:pt x="140" y="333"/>
                  </a:lnTo>
                  <a:lnTo>
                    <a:pt x="121" y="343"/>
                  </a:lnTo>
                  <a:lnTo>
                    <a:pt x="103" y="350"/>
                  </a:lnTo>
                  <a:lnTo>
                    <a:pt x="88" y="353"/>
                  </a:lnTo>
                  <a:lnTo>
                    <a:pt x="73" y="353"/>
                  </a:lnTo>
                  <a:lnTo>
                    <a:pt x="68" y="353"/>
                  </a:lnTo>
                  <a:lnTo>
                    <a:pt x="63" y="352"/>
                  </a:lnTo>
                  <a:lnTo>
                    <a:pt x="60" y="348"/>
                  </a:lnTo>
                  <a:lnTo>
                    <a:pt x="57" y="345"/>
                  </a:lnTo>
                  <a:lnTo>
                    <a:pt x="50" y="335"/>
                  </a:lnTo>
                  <a:lnTo>
                    <a:pt x="45" y="322"/>
                  </a:lnTo>
                  <a:lnTo>
                    <a:pt x="40" y="305"/>
                  </a:lnTo>
                  <a:lnTo>
                    <a:pt x="33" y="289"/>
                  </a:lnTo>
                  <a:lnTo>
                    <a:pt x="23" y="249"/>
                  </a:lnTo>
                  <a:lnTo>
                    <a:pt x="14" y="206"/>
                  </a:lnTo>
                  <a:lnTo>
                    <a:pt x="7" y="163"/>
                  </a:lnTo>
                  <a:lnTo>
                    <a:pt x="2" y="123"/>
                  </a:lnTo>
                  <a:lnTo>
                    <a:pt x="0" y="105"/>
                  </a:lnTo>
                  <a:lnTo>
                    <a:pt x="0" y="90"/>
                  </a:lnTo>
                  <a:lnTo>
                    <a:pt x="0" y="77"/>
                  </a:lnTo>
                  <a:lnTo>
                    <a:pt x="2" y="65"/>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6" name="Freeform 773"/>
            <p:cNvSpPr>
              <a:spLocks/>
            </p:cNvSpPr>
            <p:nvPr/>
          </p:nvSpPr>
          <p:spPr bwMode="auto">
            <a:xfrm>
              <a:off x="2088" y="3023"/>
              <a:ext cx="410" cy="338"/>
            </a:xfrm>
            <a:custGeom>
              <a:avLst/>
              <a:gdLst>
                <a:gd name="T0" fmla="*/ 3 w 410"/>
                <a:gd name="T1" fmla="*/ 55 h 338"/>
                <a:gd name="T2" fmla="*/ 11 w 410"/>
                <a:gd name="T3" fmla="*/ 45 h 338"/>
                <a:gd name="T4" fmla="*/ 23 w 410"/>
                <a:gd name="T5" fmla="*/ 36 h 338"/>
                <a:gd name="T6" fmla="*/ 38 w 410"/>
                <a:gd name="T7" fmla="*/ 33 h 338"/>
                <a:gd name="T8" fmla="*/ 64 w 410"/>
                <a:gd name="T9" fmla="*/ 30 h 338"/>
                <a:gd name="T10" fmla="*/ 109 w 410"/>
                <a:gd name="T11" fmla="*/ 30 h 338"/>
                <a:gd name="T12" fmla="*/ 164 w 410"/>
                <a:gd name="T13" fmla="*/ 28 h 338"/>
                <a:gd name="T14" fmla="*/ 244 w 410"/>
                <a:gd name="T15" fmla="*/ 15 h 338"/>
                <a:gd name="T16" fmla="*/ 330 w 410"/>
                <a:gd name="T17" fmla="*/ 2 h 338"/>
                <a:gd name="T18" fmla="*/ 382 w 410"/>
                <a:gd name="T19" fmla="*/ 0 h 338"/>
                <a:gd name="T20" fmla="*/ 398 w 410"/>
                <a:gd name="T21" fmla="*/ 5 h 338"/>
                <a:gd name="T22" fmla="*/ 405 w 410"/>
                <a:gd name="T23" fmla="*/ 10 h 338"/>
                <a:gd name="T24" fmla="*/ 410 w 410"/>
                <a:gd name="T25" fmla="*/ 20 h 338"/>
                <a:gd name="T26" fmla="*/ 410 w 410"/>
                <a:gd name="T27" fmla="*/ 41 h 338"/>
                <a:gd name="T28" fmla="*/ 405 w 410"/>
                <a:gd name="T29" fmla="*/ 66 h 338"/>
                <a:gd name="T30" fmla="*/ 395 w 410"/>
                <a:gd name="T31" fmla="*/ 94 h 338"/>
                <a:gd name="T32" fmla="*/ 382 w 410"/>
                <a:gd name="T33" fmla="*/ 124 h 338"/>
                <a:gd name="T34" fmla="*/ 363 w 410"/>
                <a:gd name="T35" fmla="*/ 152 h 338"/>
                <a:gd name="T36" fmla="*/ 345 w 410"/>
                <a:gd name="T37" fmla="*/ 177 h 338"/>
                <a:gd name="T38" fmla="*/ 325 w 410"/>
                <a:gd name="T39" fmla="*/ 197 h 338"/>
                <a:gd name="T40" fmla="*/ 289 w 410"/>
                <a:gd name="T41" fmla="*/ 222 h 338"/>
                <a:gd name="T42" fmla="*/ 214 w 410"/>
                <a:gd name="T43" fmla="*/ 270 h 338"/>
                <a:gd name="T44" fmla="*/ 152 w 410"/>
                <a:gd name="T45" fmla="*/ 308 h 338"/>
                <a:gd name="T46" fmla="*/ 114 w 410"/>
                <a:gd name="T47" fmla="*/ 326 h 338"/>
                <a:gd name="T48" fmla="*/ 83 w 410"/>
                <a:gd name="T49" fmla="*/ 338 h 338"/>
                <a:gd name="T50" fmla="*/ 64 w 410"/>
                <a:gd name="T51" fmla="*/ 338 h 338"/>
                <a:gd name="T52" fmla="*/ 56 w 410"/>
                <a:gd name="T53" fmla="*/ 333 h 338"/>
                <a:gd name="T54" fmla="*/ 48 w 410"/>
                <a:gd name="T55" fmla="*/ 320 h 338"/>
                <a:gd name="T56" fmla="*/ 36 w 410"/>
                <a:gd name="T57" fmla="*/ 292 h 338"/>
                <a:gd name="T58" fmla="*/ 21 w 410"/>
                <a:gd name="T59" fmla="*/ 237 h 338"/>
                <a:gd name="T60" fmla="*/ 6 w 410"/>
                <a:gd name="T61" fmla="*/ 156 h 338"/>
                <a:gd name="T62" fmla="*/ 0 w 410"/>
                <a:gd name="T63" fmla="*/ 101 h 338"/>
                <a:gd name="T64" fmla="*/ 0 w 410"/>
                <a:gd name="T65" fmla="*/ 73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0"/>
                <a:gd name="T100" fmla="*/ 0 h 338"/>
                <a:gd name="T101" fmla="*/ 410 w 410"/>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0" h="338">
                  <a:moveTo>
                    <a:pt x="1" y="63"/>
                  </a:moveTo>
                  <a:lnTo>
                    <a:pt x="3" y="55"/>
                  </a:lnTo>
                  <a:lnTo>
                    <a:pt x="6" y="50"/>
                  </a:lnTo>
                  <a:lnTo>
                    <a:pt x="11" y="45"/>
                  </a:lnTo>
                  <a:lnTo>
                    <a:pt x="16" y="40"/>
                  </a:lnTo>
                  <a:lnTo>
                    <a:pt x="23" y="36"/>
                  </a:lnTo>
                  <a:lnTo>
                    <a:pt x="29" y="35"/>
                  </a:lnTo>
                  <a:lnTo>
                    <a:pt x="38" y="33"/>
                  </a:lnTo>
                  <a:lnTo>
                    <a:pt x="46" y="31"/>
                  </a:lnTo>
                  <a:lnTo>
                    <a:pt x="64" y="30"/>
                  </a:lnTo>
                  <a:lnTo>
                    <a:pt x="86" y="30"/>
                  </a:lnTo>
                  <a:lnTo>
                    <a:pt x="109" y="30"/>
                  </a:lnTo>
                  <a:lnTo>
                    <a:pt x="132" y="30"/>
                  </a:lnTo>
                  <a:lnTo>
                    <a:pt x="164" y="28"/>
                  </a:lnTo>
                  <a:lnTo>
                    <a:pt x="202" y="22"/>
                  </a:lnTo>
                  <a:lnTo>
                    <a:pt x="244" y="15"/>
                  </a:lnTo>
                  <a:lnTo>
                    <a:pt x="289" y="8"/>
                  </a:lnTo>
                  <a:lnTo>
                    <a:pt x="330" y="2"/>
                  </a:lnTo>
                  <a:lnTo>
                    <a:pt x="367" y="0"/>
                  </a:lnTo>
                  <a:lnTo>
                    <a:pt x="382" y="0"/>
                  </a:lnTo>
                  <a:lnTo>
                    <a:pt x="393" y="3"/>
                  </a:lnTo>
                  <a:lnTo>
                    <a:pt x="398" y="5"/>
                  </a:lnTo>
                  <a:lnTo>
                    <a:pt x="402" y="7"/>
                  </a:lnTo>
                  <a:lnTo>
                    <a:pt x="405" y="10"/>
                  </a:lnTo>
                  <a:lnTo>
                    <a:pt x="407" y="13"/>
                  </a:lnTo>
                  <a:lnTo>
                    <a:pt x="410" y="20"/>
                  </a:lnTo>
                  <a:lnTo>
                    <a:pt x="410" y="30"/>
                  </a:lnTo>
                  <a:lnTo>
                    <a:pt x="410" y="41"/>
                  </a:lnTo>
                  <a:lnTo>
                    <a:pt x="408" y="53"/>
                  </a:lnTo>
                  <a:lnTo>
                    <a:pt x="405" y="66"/>
                  </a:lnTo>
                  <a:lnTo>
                    <a:pt x="400" y="80"/>
                  </a:lnTo>
                  <a:lnTo>
                    <a:pt x="395" y="94"/>
                  </a:lnTo>
                  <a:lnTo>
                    <a:pt x="388" y="109"/>
                  </a:lnTo>
                  <a:lnTo>
                    <a:pt x="382" y="124"/>
                  </a:lnTo>
                  <a:lnTo>
                    <a:pt x="373" y="138"/>
                  </a:lnTo>
                  <a:lnTo>
                    <a:pt x="363" y="152"/>
                  </a:lnTo>
                  <a:lnTo>
                    <a:pt x="355" y="166"/>
                  </a:lnTo>
                  <a:lnTo>
                    <a:pt x="345" y="177"/>
                  </a:lnTo>
                  <a:lnTo>
                    <a:pt x="335" y="187"/>
                  </a:lnTo>
                  <a:lnTo>
                    <a:pt x="325" y="197"/>
                  </a:lnTo>
                  <a:lnTo>
                    <a:pt x="314" y="204"/>
                  </a:lnTo>
                  <a:lnTo>
                    <a:pt x="289" y="222"/>
                  </a:lnTo>
                  <a:lnTo>
                    <a:pt x="254" y="245"/>
                  </a:lnTo>
                  <a:lnTo>
                    <a:pt x="214" y="270"/>
                  </a:lnTo>
                  <a:lnTo>
                    <a:pt x="172" y="297"/>
                  </a:lnTo>
                  <a:lnTo>
                    <a:pt x="152" y="308"/>
                  </a:lnTo>
                  <a:lnTo>
                    <a:pt x="132" y="318"/>
                  </a:lnTo>
                  <a:lnTo>
                    <a:pt x="114" y="326"/>
                  </a:lnTo>
                  <a:lnTo>
                    <a:pt x="98" y="333"/>
                  </a:lnTo>
                  <a:lnTo>
                    <a:pt x="83" y="338"/>
                  </a:lnTo>
                  <a:lnTo>
                    <a:pt x="69" y="338"/>
                  </a:lnTo>
                  <a:lnTo>
                    <a:pt x="64" y="338"/>
                  </a:lnTo>
                  <a:lnTo>
                    <a:pt x="59" y="335"/>
                  </a:lnTo>
                  <a:lnTo>
                    <a:pt x="56" y="333"/>
                  </a:lnTo>
                  <a:lnTo>
                    <a:pt x="53" y="330"/>
                  </a:lnTo>
                  <a:lnTo>
                    <a:pt x="48" y="320"/>
                  </a:lnTo>
                  <a:lnTo>
                    <a:pt x="43" y="307"/>
                  </a:lnTo>
                  <a:lnTo>
                    <a:pt x="36" y="292"/>
                  </a:lnTo>
                  <a:lnTo>
                    <a:pt x="31" y="275"/>
                  </a:lnTo>
                  <a:lnTo>
                    <a:pt x="21" y="237"/>
                  </a:lnTo>
                  <a:lnTo>
                    <a:pt x="13" y="197"/>
                  </a:lnTo>
                  <a:lnTo>
                    <a:pt x="6" y="156"/>
                  </a:lnTo>
                  <a:lnTo>
                    <a:pt x="1" y="118"/>
                  </a:lnTo>
                  <a:lnTo>
                    <a:pt x="0" y="101"/>
                  </a:lnTo>
                  <a:lnTo>
                    <a:pt x="0" y="86"/>
                  </a:lnTo>
                  <a:lnTo>
                    <a:pt x="0" y="73"/>
                  </a:lnTo>
                  <a:lnTo>
                    <a:pt x="1" y="6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7" name="Freeform 774"/>
            <p:cNvSpPr>
              <a:spLocks/>
            </p:cNvSpPr>
            <p:nvPr/>
          </p:nvSpPr>
          <p:spPr bwMode="auto">
            <a:xfrm>
              <a:off x="2096" y="3030"/>
              <a:ext cx="392" cy="323"/>
            </a:xfrm>
            <a:custGeom>
              <a:avLst/>
              <a:gdLst>
                <a:gd name="T0" fmla="*/ 1 w 392"/>
                <a:gd name="T1" fmla="*/ 59 h 323"/>
                <a:gd name="T2" fmla="*/ 3 w 392"/>
                <a:gd name="T3" fmla="*/ 53 h 323"/>
                <a:gd name="T4" fmla="*/ 6 w 392"/>
                <a:gd name="T5" fmla="*/ 46 h 323"/>
                <a:gd name="T6" fmla="*/ 10 w 392"/>
                <a:gd name="T7" fmla="*/ 43 h 323"/>
                <a:gd name="T8" fmla="*/ 15 w 392"/>
                <a:gd name="T9" fmla="*/ 38 h 323"/>
                <a:gd name="T10" fmla="*/ 28 w 392"/>
                <a:gd name="T11" fmla="*/ 33 h 323"/>
                <a:gd name="T12" fmla="*/ 43 w 392"/>
                <a:gd name="T13" fmla="*/ 29 h 323"/>
                <a:gd name="T14" fmla="*/ 61 w 392"/>
                <a:gd name="T15" fmla="*/ 28 h 323"/>
                <a:gd name="T16" fmla="*/ 81 w 392"/>
                <a:gd name="T17" fmla="*/ 28 h 323"/>
                <a:gd name="T18" fmla="*/ 103 w 392"/>
                <a:gd name="T19" fmla="*/ 28 h 323"/>
                <a:gd name="T20" fmla="*/ 126 w 392"/>
                <a:gd name="T21" fmla="*/ 28 h 323"/>
                <a:gd name="T22" fmla="*/ 156 w 392"/>
                <a:gd name="T23" fmla="*/ 26 h 323"/>
                <a:gd name="T24" fmla="*/ 193 w 392"/>
                <a:gd name="T25" fmla="*/ 21 h 323"/>
                <a:gd name="T26" fmla="*/ 234 w 392"/>
                <a:gd name="T27" fmla="*/ 15 h 323"/>
                <a:gd name="T28" fmla="*/ 276 w 392"/>
                <a:gd name="T29" fmla="*/ 6 h 323"/>
                <a:gd name="T30" fmla="*/ 316 w 392"/>
                <a:gd name="T31" fmla="*/ 1 h 323"/>
                <a:gd name="T32" fmla="*/ 349 w 392"/>
                <a:gd name="T33" fmla="*/ 0 h 323"/>
                <a:gd name="T34" fmla="*/ 364 w 392"/>
                <a:gd name="T35" fmla="*/ 0 h 323"/>
                <a:gd name="T36" fmla="*/ 375 w 392"/>
                <a:gd name="T37" fmla="*/ 3 h 323"/>
                <a:gd name="T38" fmla="*/ 380 w 392"/>
                <a:gd name="T39" fmla="*/ 5 h 323"/>
                <a:gd name="T40" fmla="*/ 384 w 392"/>
                <a:gd name="T41" fmla="*/ 6 h 323"/>
                <a:gd name="T42" fmla="*/ 387 w 392"/>
                <a:gd name="T43" fmla="*/ 8 h 323"/>
                <a:gd name="T44" fmla="*/ 389 w 392"/>
                <a:gd name="T45" fmla="*/ 11 h 323"/>
                <a:gd name="T46" fmla="*/ 390 w 392"/>
                <a:gd name="T47" fmla="*/ 19 h 323"/>
                <a:gd name="T48" fmla="*/ 392 w 392"/>
                <a:gd name="T49" fmla="*/ 28 h 323"/>
                <a:gd name="T50" fmla="*/ 390 w 392"/>
                <a:gd name="T51" fmla="*/ 39 h 323"/>
                <a:gd name="T52" fmla="*/ 389 w 392"/>
                <a:gd name="T53" fmla="*/ 51 h 323"/>
                <a:gd name="T54" fmla="*/ 382 w 392"/>
                <a:gd name="T55" fmla="*/ 76 h 323"/>
                <a:gd name="T56" fmla="*/ 370 w 392"/>
                <a:gd name="T57" fmla="*/ 104 h 323"/>
                <a:gd name="T58" fmla="*/ 355 w 392"/>
                <a:gd name="T59" fmla="*/ 132 h 323"/>
                <a:gd name="T60" fmla="*/ 339 w 392"/>
                <a:gd name="T61" fmla="*/ 157 h 323"/>
                <a:gd name="T62" fmla="*/ 329 w 392"/>
                <a:gd name="T63" fmla="*/ 169 h 323"/>
                <a:gd name="T64" fmla="*/ 319 w 392"/>
                <a:gd name="T65" fmla="*/ 179 h 323"/>
                <a:gd name="T66" fmla="*/ 311 w 392"/>
                <a:gd name="T67" fmla="*/ 187 h 323"/>
                <a:gd name="T68" fmla="*/ 301 w 392"/>
                <a:gd name="T69" fmla="*/ 195 h 323"/>
                <a:gd name="T70" fmla="*/ 276 w 392"/>
                <a:gd name="T71" fmla="*/ 210 h 323"/>
                <a:gd name="T72" fmla="*/ 242 w 392"/>
                <a:gd name="T73" fmla="*/ 233 h 323"/>
                <a:gd name="T74" fmla="*/ 204 w 392"/>
                <a:gd name="T75" fmla="*/ 258 h 323"/>
                <a:gd name="T76" fmla="*/ 166 w 392"/>
                <a:gd name="T77" fmla="*/ 283 h 323"/>
                <a:gd name="T78" fmla="*/ 146 w 392"/>
                <a:gd name="T79" fmla="*/ 293 h 323"/>
                <a:gd name="T80" fmla="*/ 128 w 392"/>
                <a:gd name="T81" fmla="*/ 303 h 323"/>
                <a:gd name="T82" fmla="*/ 109 w 392"/>
                <a:gd name="T83" fmla="*/ 311 h 323"/>
                <a:gd name="T84" fmla="*/ 93 w 392"/>
                <a:gd name="T85" fmla="*/ 318 h 323"/>
                <a:gd name="T86" fmla="*/ 80 w 392"/>
                <a:gd name="T87" fmla="*/ 321 h 323"/>
                <a:gd name="T88" fmla="*/ 66 w 392"/>
                <a:gd name="T89" fmla="*/ 323 h 323"/>
                <a:gd name="T90" fmla="*/ 61 w 392"/>
                <a:gd name="T91" fmla="*/ 321 h 323"/>
                <a:gd name="T92" fmla="*/ 58 w 392"/>
                <a:gd name="T93" fmla="*/ 319 h 323"/>
                <a:gd name="T94" fmla="*/ 53 w 392"/>
                <a:gd name="T95" fmla="*/ 318 h 323"/>
                <a:gd name="T96" fmla="*/ 51 w 392"/>
                <a:gd name="T97" fmla="*/ 313 h 323"/>
                <a:gd name="T98" fmla="*/ 40 w 392"/>
                <a:gd name="T99" fmla="*/ 291 h 323"/>
                <a:gd name="T100" fmla="*/ 30 w 392"/>
                <a:gd name="T101" fmla="*/ 261 h 323"/>
                <a:gd name="T102" fmla="*/ 20 w 392"/>
                <a:gd name="T103" fmla="*/ 227 h 323"/>
                <a:gd name="T104" fmla="*/ 11 w 392"/>
                <a:gd name="T105" fmla="*/ 187 h 323"/>
                <a:gd name="T106" fmla="*/ 5 w 392"/>
                <a:gd name="T107" fmla="*/ 149 h 323"/>
                <a:gd name="T108" fmla="*/ 1 w 392"/>
                <a:gd name="T109" fmla="*/ 112 h 323"/>
                <a:gd name="T110" fmla="*/ 0 w 392"/>
                <a:gd name="T111" fmla="*/ 96 h 323"/>
                <a:gd name="T112" fmla="*/ 0 w 392"/>
                <a:gd name="T113" fmla="*/ 81 h 323"/>
                <a:gd name="T114" fmla="*/ 0 w 392"/>
                <a:gd name="T115" fmla="*/ 69 h 323"/>
                <a:gd name="T116" fmla="*/ 1 w 392"/>
                <a:gd name="T117" fmla="*/ 59 h 3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2"/>
                <a:gd name="T178" fmla="*/ 0 h 323"/>
                <a:gd name="T179" fmla="*/ 392 w 392"/>
                <a:gd name="T180" fmla="*/ 323 h 32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2" h="323">
                  <a:moveTo>
                    <a:pt x="1" y="59"/>
                  </a:moveTo>
                  <a:lnTo>
                    <a:pt x="3" y="53"/>
                  </a:lnTo>
                  <a:lnTo>
                    <a:pt x="6" y="46"/>
                  </a:lnTo>
                  <a:lnTo>
                    <a:pt x="10" y="43"/>
                  </a:lnTo>
                  <a:lnTo>
                    <a:pt x="15" y="38"/>
                  </a:lnTo>
                  <a:lnTo>
                    <a:pt x="28" y="33"/>
                  </a:lnTo>
                  <a:lnTo>
                    <a:pt x="43" y="29"/>
                  </a:lnTo>
                  <a:lnTo>
                    <a:pt x="61" y="28"/>
                  </a:lnTo>
                  <a:lnTo>
                    <a:pt x="81" y="28"/>
                  </a:lnTo>
                  <a:lnTo>
                    <a:pt x="103" y="28"/>
                  </a:lnTo>
                  <a:lnTo>
                    <a:pt x="126" y="28"/>
                  </a:lnTo>
                  <a:lnTo>
                    <a:pt x="156" y="26"/>
                  </a:lnTo>
                  <a:lnTo>
                    <a:pt x="193" y="21"/>
                  </a:lnTo>
                  <a:lnTo>
                    <a:pt x="234" y="15"/>
                  </a:lnTo>
                  <a:lnTo>
                    <a:pt x="276" y="6"/>
                  </a:lnTo>
                  <a:lnTo>
                    <a:pt x="316" y="1"/>
                  </a:lnTo>
                  <a:lnTo>
                    <a:pt x="349" y="0"/>
                  </a:lnTo>
                  <a:lnTo>
                    <a:pt x="364" y="0"/>
                  </a:lnTo>
                  <a:lnTo>
                    <a:pt x="375" y="3"/>
                  </a:lnTo>
                  <a:lnTo>
                    <a:pt x="380" y="5"/>
                  </a:lnTo>
                  <a:lnTo>
                    <a:pt x="384" y="6"/>
                  </a:lnTo>
                  <a:lnTo>
                    <a:pt x="387" y="8"/>
                  </a:lnTo>
                  <a:lnTo>
                    <a:pt x="389" y="11"/>
                  </a:lnTo>
                  <a:lnTo>
                    <a:pt x="390" y="19"/>
                  </a:lnTo>
                  <a:lnTo>
                    <a:pt x="392" y="28"/>
                  </a:lnTo>
                  <a:lnTo>
                    <a:pt x="390" y="39"/>
                  </a:lnTo>
                  <a:lnTo>
                    <a:pt x="389" y="51"/>
                  </a:lnTo>
                  <a:lnTo>
                    <a:pt x="382" y="76"/>
                  </a:lnTo>
                  <a:lnTo>
                    <a:pt x="370" y="104"/>
                  </a:lnTo>
                  <a:lnTo>
                    <a:pt x="355" y="132"/>
                  </a:lnTo>
                  <a:lnTo>
                    <a:pt x="339" y="157"/>
                  </a:lnTo>
                  <a:lnTo>
                    <a:pt x="329" y="169"/>
                  </a:lnTo>
                  <a:lnTo>
                    <a:pt x="319" y="179"/>
                  </a:lnTo>
                  <a:lnTo>
                    <a:pt x="311" y="187"/>
                  </a:lnTo>
                  <a:lnTo>
                    <a:pt x="301" y="195"/>
                  </a:lnTo>
                  <a:lnTo>
                    <a:pt x="276" y="210"/>
                  </a:lnTo>
                  <a:lnTo>
                    <a:pt x="242" y="233"/>
                  </a:lnTo>
                  <a:lnTo>
                    <a:pt x="204" y="258"/>
                  </a:lnTo>
                  <a:lnTo>
                    <a:pt x="166" y="283"/>
                  </a:lnTo>
                  <a:lnTo>
                    <a:pt x="146" y="293"/>
                  </a:lnTo>
                  <a:lnTo>
                    <a:pt x="128" y="303"/>
                  </a:lnTo>
                  <a:lnTo>
                    <a:pt x="109" y="311"/>
                  </a:lnTo>
                  <a:lnTo>
                    <a:pt x="93" y="318"/>
                  </a:lnTo>
                  <a:lnTo>
                    <a:pt x="80" y="321"/>
                  </a:lnTo>
                  <a:lnTo>
                    <a:pt x="66" y="323"/>
                  </a:lnTo>
                  <a:lnTo>
                    <a:pt x="61" y="321"/>
                  </a:lnTo>
                  <a:lnTo>
                    <a:pt x="58" y="319"/>
                  </a:lnTo>
                  <a:lnTo>
                    <a:pt x="53" y="318"/>
                  </a:lnTo>
                  <a:lnTo>
                    <a:pt x="51" y="313"/>
                  </a:lnTo>
                  <a:lnTo>
                    <a:pt x="40" y="291"/>
                  </a:lnTo>
                  <a:lnTo>
                    <a:pt x="30" y="261"/>
                  </a:lnTo>
                  <a:lnTo>
                    <a:pt x="20" y="227"/>
                  </a:lnTo>
                  <a:lnTo>
                    <a:pt x="11" y="187"/>
                  </a:lnTo>
                  <a:lnTo>
                    <a:pt x="5" y="149"/>
                  </a:lnTo>
                  <a:lnTo>
                    <a:pt x="1" y="112"/>
                  </a:lnTo>
                  <a:lnTo>
                    <a:pt x="0" y="96"/>
                  </a:lnTo>
                  <a:lnTo>
                    <a:pt x="0" y="81"/>
                  </a:lnTo>
                  <a:lnTo>
                    <a:pt x="0" y="69"/>
                  </a:lnTo>
                  <a:lnTo>
                    <a:pt x="1" y="59"/>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8" name="Freeform 775"/>
            <p:cNvSpPr>
              <a:spLocks/>
            </p:cNvSpPr>
            <p:nvPr/>
          </p:nvSpPr>
          <p:spPr bwMode="auto">
            <a:xfrm>
              <a:off x="2104" y="3036"/>
              <a:ext cx="372" cy="307"/>
            </a:xfrm>
            <a:custGeom>
              <a:avLst/>
              <a:gdLst>
                <a:gd name="T0" fmla="*/ 2 w 372"/>
                <a:gd name="T1" fmla="*/ 57 h 307"/>
                <a:gd name="T2" fmla="*/ 3 w 372"/>
                <a:gd name="T3" fmla="*/ 50 h 307"/>
                <a:gd name="T4" fmla="*/ 7 w 372"/>
                <a:gd name="T5" fmla="*/ 45 h 307"/>
                <a:gd name="T6" fmla="*/ 10 w 372"/>
                <a:gd name="T7" fmla="*/ 40 h 307"/>
                <a:gd name="T8" fmla="*/ 15 w 372"/>
                <a:gd name="T9" fmla="*/ 37 h 307"/>
                <a:gd name="T10" fmla="*/ 27 w 372"/>
                <a:gd name="T11" fmla="*/ 32 h 307"/>
                <a:gd name="T12" fmla="*/ 42 w 372"/>
                <a:gd name="T13" fmla="*/ 28 h 307"/>
                <a:gd name="T14" fmla="*/ 58 w 372"/>
                <a:gd name="T15" fmla="*/ 27 h 307"/>
                <a:gd name="T16" fmla="*/ 78 w 372"/>
                <a:gd name="T17" fmla="*/ 27 h 307"/>
                <a:gd name="T18" fmla="*/ 98 w 372"/>
                <a:gd name="T19" fmla="*/ 27 h 307"/>
                <a:gd name="T20" fmla="*/ 121 w 372"/>
                <a:gd name="T21" fmla="*/ 27 h 307"/>
                <a:gd name="T22" fmla="*/ 148 w 372"/>
                <a:gd name="T23" fmla="*/ 25 h 307"/>
                <a:gd name="T24" fmla="*/ 183 w 372"/>
                <a:gd name="T25" fmla="*/ 20 h 307"/>
                <a:gd name="T26" fmla="*/ 223 w 372"/>
                <a:gd name="T27" fmla="*/ 13 h 307"/>
                <a:gd name="T28" fmla="*/ 263 w 372"/>
                <a:gd name="T29" fmla="*/ 7 h 307"/>
                <a:gd name="T30" fmla="*/ 299 w 372"/>
                <a:gd name="T31" fmla="*/ 2 h 307"/>
                <a:gd name="T32" fmla="*/ 332 w 372"/>
                <a:gd name="T33" fmla="*/ 0 h 307"/>
                <a:gd name="T34" fmla="*/ 346 w 372"/>
                <a:gd name="T35" fmla="*/ 0 h 307"/>
                <a:gd name="T36" fmla="*/ 357 w 372"/>
                <a:gd name="T37" fmla="*/ 4 h 307"/>
                <a:gd name="T38" fmla="*/ 366 w 372"/>
                <a:gd name="T39" fmla="*/ 7 h 307"/>
                <a:gd name="T40" fmla="*/ 369 w 372"/>
                <a:gd name="T41" fmla="*/ 12 h 307"/>
                <a:gd name="T42" fmla="*/ 372 w 372"/>
                <a:gd name="T43" fmla="*/ 18 h 307"/>
                <a:gd name="T44" fmla="*/ 372 w 372"/>
                <a:gd name="T45" fmla="*/ 28 h 307"/>
                <a:gd name="T46" fmla="*/ 372 w 372"/>
                <a:gd name="T47" fmla="*/ 38 h 307"/>
                <a:gd name="T48" fmla="*/ 371 w 372"/>
                <a:gd name="T49" fmla="*/ 48 h 307"/>
                <a:gd name="T50" fmla="*/ 364 w 372"/>
                <a:gd name="T51" fmla="*/ 73 h 307"/>
                <a:gd name="T52" fmla="*/ 352 w 372"/>
                <a:gd name="T53" fmla="*/ 100 h 307"/>
                <a:gd name="T54" fmla="*/ 339 w 372"/>
                <a:gd name="T55" fmla="*/ 126 h 307"/>
                <a:gd name="T56" fmla="*/ 322 w 372"/>
                <a:gd name="T57" fmla="*/ 149 h 307"/>
                <a:gd name="T58" fmla="*/ 314 w 372"/>
                <a:gd name="T59" fmla="*/ 161 h 307"/>
                <a:gd name="T60" fmla="*/ 304 w 372"/>
                <a:gd name="T61" fmla="*/ 171 h 307"/>
                <a:gd name="T62" fmla="*/ 294 w 372"/>
                <a:gd name="T63" fmla="*/ 179 h 307"/>
                <a:gd name="T64" fmla="*/ 286 w 372"/>
                <a:gd name="T65" fmla="*/ 186 h 307"/>
                <a:gd name="T66" fmla="*/ 261 w 372"/>
                <a:gd name="T67" fmla="*/ 201 h 307"/>
                <a:gd name="T68" fmla="*/ 231 w 372"/>
                <a:gd name="T69" fmla="*/ 222 h 307"/>
                <a:gd name="T70" fmla="*/ 195 w 372"/>
                <a:gd name="T71" fmla="*/ 246 h 307"/>
                <a:gd name="T72" fmla="*/ 158 w 372"/>
                <a:gd name="T73" fmla="*/ 269 h 307"/>
                <a:gd name="T74" fmla="*/ 140 w 372"/>
                <a:gd name="T75" fmla="*/ 280 h 307"/>
                <a:gd name="T76" fmla="*/ 121 w 372"/>
                <a:gd name="T77" fmla="*/ 289 h 307"/>
                <a:gd name="T78" fmla="*/ 105 w 372"/>
                <a:gd name="T79" fmla="*/ 297 h 307"/>
                <a:gd name="T80" fmla="*/ 88 w 372"/>
                <a:gd name="T81" fmla="*/ 304 h 307"/>
                <a:gd name="T82" fmla="*/ 75 w 372"/>
                <a:gd name="T83" fmla="*/ 307 h 307"/>
                <a:gd name="T84" fmla="*/ 63 w 372"/>
                <a:gd name="T85" fmla="*/ 307 h 307"/>
                <a:gd name="T86" fmla="*/ 58 w 372"/>
                <a:gd name="T87" fmla="*/ 307 h 307"/>
                <a:gd name="T88" fmla="*/ 55 w 372"/>
                <a:gd name="T89" fmla="*/ 305 h 307"/>
                <a:gd name="T90" fmla="*/ 52 w 372"/>
                <a:gd name="T91" fmla="*/ 302 h 307"/>
                <a:gd name="T92" fmla="*/ 48 w 372"/>
                <a:gd name="T93" fmla="*/ 299 h 307"/>
                <a:gd name="T94" fmla="*/ 38 w 372"/>
                <a:gd name="T95" fmla="*/ 279 h 307"/>
                <a:gd name="T96" fmla="*/ 28 w 372"/>
                <a:gd name="T97" fmla="*/ 250 h 307"/>
                <a:gd name="T98" fmla="*/ 20 w 372"/>
                <a:gd name="T99" fmla="*/ 216 h 307"/>
                <a:gd name="T100" fmla="*/ 12 w 372"/>
                <a:gd name="T101" fmla="*/ 179 h 307"/>
                <a:gd name="T102" fmla="*/ 5 w 372"/>
                <a:gd name="T103" fmla="*/ 141 h 307"/>
                <a:gd name="T104" fmla="*/ 2 w 372"/>
                <a:gd name="T105" fmla="*/ 106 h 307"/>
                <a:gd name="T106" fmla="*/ 0 w 372"/>
                <a:gd name="T107" fmla="*/ 91 h 307"/>
                <a:gd name="T108" fmla="*/ 0 w 372"/>
                <a:gd name="T109" fmla="*/ 78 h 307"/>
                <a:gd name="T110" fmla="*/ 0 w 372"/>
                <a:gd name="T111" fmla="*/ 67 h 307"/>
                <a:gd name="T112" fmla="*/ 2 w 372"/>
                <a:gd name="T113" fmla="*/ 57 h 3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2"/>
                <a:gd name="T172" fmla="*/ 0 h 307"/>
                <a:gd name="T173" fmla="*/ 372 w 372"/>
                <a:gd name="T174" fmla="*/ 307 h 3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2" h="307">
                  <a:moveTo>
                    <a:pt x="2" y="57"/>
                  </a:moveTo>
                  <a:lnTo>
                    <a:pt x="3" y="50"/>
                  </a:lnTo>
                  <a:lnTo>
                    <a:pt x="7" y="45"/>
                  </a:lnTo>
                  <a:lnTo>
                    <a:pt x="10" y="40"/>
                  </a:lnTo>
                  <a:lnTo>
                    <a:pt x="15" y="37"/>
                  </a:lnTo>
                  <a:lnTo>
                    <a:pt x="27" y="32"/>
                  </a:lnTo>
                  <a:lnTo>
                    <a:pt x="42" y="28"/>
                  </a:lnTo>
                  <a:lnTo>
                    <a:pt x="58" y="27"/>
                  </a:lnTo>
                  <a:lnTo>
                    <a:pt x="78" y="27"/>
                  </a:lnTo>
                  <a:lnTo>
                    <a:pt x="98" y="27"/>
                  </a:lnTo>
                  <a:lnTo>
                    <a:pt x="121" y="27"/>
                  </a:lnTo>
                  <a:lnTo>
                    <a:pt x="148" y="25"/>
                  </a:lnTo>
                  <a:lnTo>
                    <a:pt x="183" y="20"/>
                  </a:lnTo>
                  <a:lnTo>
                    <a:pt x="223" y="13"/>
                  </a:lnTo>
                  <a:lnTo>
                    <a:pt x="263" y="7"/>
                  </a:lnTo>
                  <a:lnTo>
                    <a:pt x="299" y="2"/>
                  </a:lnTo>
                  <a:lnTo>
                    <a:pt x="332" y="0"/>
                  </a:lnTo>
                  <a:lnTo>
                    <a:pt x="346" y="0"/>
                  </a:lnTo>
                  <a:lnTo>
                    <a:pt x="357" y="4"/>
                  </a:lnTo>
                  <a:lnTo>
                    <a:pt x="366" y="7"/>
                  </a:lnTo>
                  <a:lnTo>
                    <a:pt x="369" y="12"/>
                  </a:lnTo>
                  <a:lnTo>
                    <a:pt x="372" y="18"/>
                  </a:lnTo>
                  <a:lnTo>
                    <a:pt x="372" y="28"/>
                  </a:lnTo>
                  <a:lnTo>
                    <a:pt x="372" y="38"/>
                  </a:lnTo>
                  <a:lnTo>
                    <a:pt x="371" y="48"/>
                  </a:lnTo>
                  <a:lnTo>
                    <a:pt x="364" y="73"/>
                  </a:lnTo>
                  <a:lnTo>
                    <a:pt x="352" y="100"/>
                  </a:lnTo>
                  <a:lnTo>
                    <a:pt x="339" y="126"/>
                  </a:lnTo>
                  <a:lnTo>
                    <a:pt x="322" y="149"/>
                  </a:lnTo>
                  <a:lnTo>
                    <a:pt x="314" y="161"/>
                  </a:lnTo>
                  <a:lnTo>
                    <a:pt x="304" y="171"/>
                  </a:lnTo>
                  <a:lnTo>
                    <a:pt x="294" y="179"/>
                  </a:lnTo>
                  <a:lnTo>
                    <a:pt x="286" y="186"/>
                  </a:lnTo>
                  <a:lnTo>
                    <a:pt x="261" y="201"/>
                  </a:lnTo>
                  <a:lnTo>
                    <a:pt x="231" y="222"/>
                  </a:lnTo>
                  <a:lnTo>
                    <a:pt x="195" y="246"/>
                  </a:lnTo>
                  <a:lnTo>
                    <a:pt x="158" y="269"/>
                  </a:lnTo>
                  <a:lnTo>
                    <a:pt x="140" y="280"/>
                  </a:lnTo>
                  <a:lnTo>
                    <a:pt x="121" y="289"/>
                  </a:lnTo>
                  <a:lnTo>
                    <a:pt x="105" y="297"/>
                  </a:lnTo>
                  <a:lnTo>
                    <a:pt x="88" y="304"/>
                  </a:lnTo>
                  <a:lnTo>
                    <a:pt x="75" y="307"/>
                  </a:lnTo>
                  <a:lnTo>
                    <a:pt x="63" y="307"/>
                  </a:lnTo>
                  <a:lnTo>
                    <a:pt x="58" y="307"/>
                  </a:lnTo>
                  <a:lnTo>
                    <a:pt x="55" y="305"/>
                  </a:lnTo>
                  <a:lnTo>
                    <a:pt x="52" y="302"/>
                  </a:lnTo>
                  <a:lnTo>
                    <a:pt x="48" y="299"/>
                  </a:lnTo>
                  <a:lnTo>
                    <a:pt x="38" y="279"/>
                  </a:lnTo>
                  <a:lnTo>
                    <a:pt x="28" y="250"/>
                  </a:lnTo>
                  <a:lnTo>
                    <a:pt x="20" y="216"/>
                  </a:lnTo>
                  <a:lnTo>
                    <a:pt x="12" y="179"/>
                  </a:lnTo>
                  <a:lnTo>
                    <a:pt x="5" y="141"/>
                  </a:lnTo>
                  <a:lnTo>
                    <a:pt x="2" y="106"/>
                  </a:lnTo>
                  <a:lnTo>
                    <a:pt x="0" y="91"/>
                  </a:lnTo>
                  <a:lnTo>
                    <a:pt x="0" y="78"/>
                  </a:lnTo>
                  <a:lnTo>
                    <a:pt x="0" y="67"/>
                  </a:lnTo>
                  <a:lnTo>
                    <a:pt x="2" y="57"/>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89" name="Freeform 776"/>
            <p:cNvSpPr>
              <a:spLocks/>
            </p:cNvSpPr>
            <p:nvPr/>
          </p:nvSpPr>
          <p:spPr bwMode="auto">
            <a:xfrm>
              <a:off x="2112" y="3043"/>
              <a:ext cx="354" cy="292"/>
            </a:xfrm>
            <a:custGeom>
              <a:avLst/>
              <a:gdLst>
                <a:gd name="T0" fmla="*/ 2 w 354"/>
                <a:gd name="T1" fmla="*/ 53 h 292"/>
                <a:gd name="T2" fmla="*/ 4 w 354"/>
                <a:gd name="T3" fmla="*/ 48 h 292"/>
                <a:gd name="T4" fmla="*/ 5 w 354"/>
                <a:gd name="T5" fmla="*/ 43 h 292"/>
                <a:gd name="T6" fmla="*/ 10 w 354"/>
                <a:gd name="T7" fmla="*/ 38 h 292"/>
                <a:gd name="T8" fmla="*/ 14 w 354"/>
                <a:gd name="T9" fmla="*/ 35 h 292"/>
                <a:gd name="T10" fmla="*/ 25 w 354"/>
                <a:gd name="T11" fmla="*/ 30 h 292"/>
                <a:gd name="T12" fmla="*/ 39 w 354"/>
                <a:gd name="T13" fmla="*/ 26 h 292"/>
                <a:gd name="T14" fmla="*/ 55 w 354"/>
                <a:gd name="T15" fmla="*/ 26 h 292"/>
                <a:gd name="T16" fmla="*/ 74 w 354"/>
                <a:gd name="T17" fmla="*/ 25 h 292"/>
                <a:gd name="T18" fmla="*/ 93 w 354"/>
                <a:gd name="T19" fmla="*/ 26 h 292"/>
                <a:gd name="T20" fmla="*/ 115 w 354"/>
                <a:gd name="T21" fmla="*/ 26 h 292"/>
                <a:gd name="T22" fmla="*/ 142 w 354"/>
                <a:gd name="T23" fmla="*/ 25 h 292"/>
                <a:gd name="T24" fmla="*/ 173 w 354"/>
                <a:gd name="T25" fmla="*/ 20 h 292"/>
                <a:gd name="T26" fmla="*/ 211 w 354"/>
                <a:gd name="T27" fmla="*/ 13 h 292"/>
                <a:gd name="T28" fmla="*/ 248 w 354"/>
                <a:gd name="T29" fmla="*/ 6 h 292"/>
                <a:gd name="T30" fmla="*/ 285 w 354"/>
                <a:gd name="T31" fmla="*/ 2 h 292"/>
                <a:gd name="T32" fmla="*/ 316 w 354"/>
                <a:gd name="T33" fmla="*/ 0 h 292"/>
                <a:gd name="T34" fmla="*/ 328 w 354"/>
                <a:gd name="T35" fmla="*/ 0 h 292"/>
                <a:gd name="T36" fmla="*/ 339 w 354"/>
                <a:gd name="T37" fmla="*/ 3 h 292"/>
                <a:gd name="T38" fmla="*/ 346 w 354"/>
                <a:gd name="T39" fmla="*/ 6 h 292"/>
                <a:gd name="T40" fmla="*/ 351 w 354"/>
                <a:gd name="T41" fmla="*/ 11 h 292"/>
                <a:gd name="T42" fmla="*/ 353 w 354"/>
                <a:gd name="T43" fmla="*/ 18 h 292"/>
                <a:gd name="T44" fmla="*/ 354 w 354"/>
                <a:gd name="T45" fmla="*/ 26 h 292"/>
                <a:gd name="T46" fmla="*/ 353 w 354"/>
                <a:gd name="T47" fmla="*/ 35 h 292"/>
                <a:gd name="T48" fmla="*/ 351 w 354"/>
                <a:gd name="T49" fmla="*/ 46 h 292"/>
                <a:gd name="T50" fmla="*/ 344 w 354"/>
                <a:gd name="T51" fmla="*/ 69 h 292"/>
                <a:gd name="T52" fmla="*/ 334 w 354"/>
                <a:gd name="T53" fmla="*/ 94 h 292"/>
                <a:gd name="T54" fmla="*/ 321 w 354"/>
                <a:gd name="T55" fmla="*/ 119 h 292"/>
                <a:gd name="T56" fmla="*/ 306 w 354"/>
                <a:gd name="T57" fmla="*/ 142 h 292"/>
                <a:gd name="T58" fmla="*/ 298 w 354"/>
                <a:gd name="T59" fmla="*/ 152 h 292"/>
                <a:gd name="T60" fmla="*/ 290 w 354"/>
                <a:gd name="T61" fmla="*/ 162 h 292"/>
                <a:gd name="T62" fmla="*/ 280 w 354"/>
                <a:gd name="T63" fmla="*/ 169 h 292"/>
                <a:gd name="T64" fmla="*/ 271 w 354"/>
                <a:gd name="T65" fmla="*/ 176 h 292"/>
                <a:gd name="T66" fmla="*/ 248 w 354"/>
                <a:gd name="T67" fmla="*/ 190 h 292"/>
                <a:gd name="T68" fmla="*/ 218 w 354"/>
                <a:gd name="T69" fmla="*/ 210 h 292"/>
                <a:gd name="T70" fmla="*/ 185 w 354"/>
                <a:gd name="T71" fmla="*/ 234 h 292"/>
                <a:gd name="T72" fmla="*/ 150 w 354"/>
                <a:gd name="T73" fmla="*/ 255 h 292"/>
                <a:gd name="T74" fmla="*/ 132 w 354"/>
                <a:gd name="T75" fmla="*/ 265 h 292"/>
                <a:gd name="T76" fmla="*/ 115 w 354"/>
                <a:gd name="T77" fmla="*/ 275 h 292"/>
                <a:gd name="T78" fmla="*/ 98 w 354"/>
                <a:gd name="T79" fmla="*/ 282 h 292"/>
                <a:gd name="T80" fmla="*/ 85 w 354"/>
                <a:gd name="T81" fmla="*/ 287 h 292"/>
                <a:gd name="T82" fmla="*/ 72 w 354"/>
                <a:gd name="T83" fmla="*/ 290 h 292"/>
                <a:gd name="T84" fmla="*/ 60 w 354"/>
                <a:gd name="T85" fmla="*/ 292 h 292"/>
                <a:gd name="T86" fmla="*/ 55 w 354"/>
                <a:gd name="T87" fmla="*/ 290 h 292"/>
                <a:gd name="T88" fmla="*/ 52 w 354"/>
                <a:gd name="T89" fmla="*/ 288 h 292"/>
                <a:gd name="T90" fmla="*/ 49 w 354"/>
                <a:gd name="T91" fmla="*/ 287 h 292"/>
                <a:gd name="T92" fmla="*/ 45 w 354"/>
                <a:gd name="T93" fmla="*/ 283 h 292"/>
                <a:gd name="T94" fmla="*/ 37 w 354"/>
                <a:gd name="T95" fmla="*/ 263 h 292"/>
                <a:gd name="T96" fmla="*/ 27 w 354"/>
                <a:gd name="T97" fmla="*/ 237 h 292"/>
                <a:gd name="T98" fmla="*/ 19 w 354"/>
                <a:gd name="T99" fmla="*/ 204 h 292"/>
                <a:gd name="T100" fmla="*/ 10 w 354"/>
                <a:gd name="T101" fmla="*/ 169 h 292"/>
                <a:gd name="T102" fmla="*/ 5 w 354"/>
                <a:gd name="T103" fmla="*/ 134 h 292"/>
                <a:gd name="T104" fmla="*/ 0 w 354"/>
                <a:gd name="T105" fmla="*/ 101 h 292"/>
                <a:gd name="T106" fmla="*/ 0 w 354"/>
                <a:gd name="T107" fmla="*/ 73 h 292"/>
                <a:gd name="T108" fmla="*/ 2 w 354"/>
                <a:gd name="T109" fmla="*/ 53 h 2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4"/>
                <a:gd name="T166" fmla="*/ 0 h 292"/>
                <a:gd name="T167" fmla="*/ 354 w 354"/>
                <a:gd name="T168" fmla="*/ 292 h 2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4" h="292">
                  <a:moveTo>
                    <a:pt x="2" y="53"/>
                  </a:moveTo>
                  <a:lnTo>
                    <a:pt x="4" y="48"/>
                  </a:lnTo>
                  <a:lnTo>
                    <a:pt x="5" y="43"/>
                  </a:lnTo>
                  <a:lnTo>
                    <a:pt x="10" y="38"/>
                  </a:lnTo>
                  <a:lnTo>
                    <a:pt x="14" y="35"/>
                  </a:lnTo>
                  <a:lnTo>
                    <a:pt x="25" y="30"/>
                  </a:lnTo>
                  <a:lnTo>
                    <a:pt x="39" y="26"/>
                  </a:lnTo>
                  <a:lnTo>
                    <a:pt x="55" y="26"/>
                  </a:lnTo>
                  <a:lnTo>
                    <a:pt x="74" y="25"/>
                  </a:lnTo>
                  <a:lnTo>
                    <a:pt x="93" y="26"/>
                  </a:lnTo>
                  <a:lnTo>
                    <a:pt x="115" y="26"/>
                  </a:lnTo>
                  <a:lnTo>
                    <a:pt x="142" y="25"/>
                  </a:lnTo>
                  <a:lnTo>
                    <a:pt x="173" y="20"/>
                  </a:lnTo>
                  <a:lnTo>
                    <a:pt x="211" y="13"/>
                  </a:lnTo>
                  <a:lnTo>
                    <a:pt x="248" y="6"/>
                  </a:lnTo>
                  <a:lnTo>
                    <a:pt x="285" y="2"/>
                  </a:lnTo>
                  <a:lnTo>
                    <a:pt x="316" y="0"/>
                  </a:lnTo>
                  <a:lnTo>
                    <a:pt x="328" y="0"/>
                  </a:lnTo>
                  <a:lnTo>
                    <a:pt x="339" y="3"/>
                  </a:lnTo>
                  <a:lnTo>
                    <a:pt x="346" y="6"/>
                  </a:lnTo>
                  <a:lnTo>
                    <a:pt x="351" y="11"/>
                  </a:lnTo>
                  <a:lnTo>
                    <a:pt x="353" y="18"/>
                  </a:lnTo>
                  <a:lnTo>
                    <a:pt x="354" y="26"/>
                  </a:lnTo>
                  <a:lnTo>
                    <a:pt x="353" y="35"/>
                  </a:lnTo>
                  <a:lnTo>
                    <a:pt x="351" y="46"/>
                  </a:lnTo>
                  <a:lnTo>
                    <a:pt x="344" y="69"/>
                  </a:lnTo>
                  <a:lnTo>
                    <a:pt x="334" y="94"/>
                  </a:lnTo>
                  <a:lnTo>
                    <a:pt x="321" y="119"/>
                  </a:lnTo>
                  <a:lnTo>
                    <a:pt x="306" y="142"/>
                  </a:lnTo>
                  <a:lnTo>
                    <a:pt x="298" y="152"/>
                  </a:lnTo>
                  <a:lnTo>
                    <a:pt x="290" y="162"/>
                  </a:lnTo>
                  <a:lnTo>
                    <a:pt x="280" y="169"/>
                  </a:lnTo>
                  <a:lnTo>
                    <a:pt x="271" y="176"/>
                  </a:lnTo>
                  <a:lnTo>
                    <a:pt x="248" y="190"/>
                  </a:lnTo>
                  <a:lnTo>
                    <a:pt x="218" y="210"/>
                  </a:lnTo>
                  <a:lnTo>
                    <a:pt x="185" y="234"/>
                  </a:lnTo>
                  <a:lnTo>
                    <a:pt x="150" y="255"/>
                  </a:lnTo>
                  <a:lnTo>
                    <a:pt x="132" y="265"/>
                  </a:lnTo>
                  <a:lnTo>
                    <a:pt x="115" y="275"/>
                  </a:lnTo>
                  <a:lnTo>
                    <a:pt x="98" y="282"/>
                  </a:lnTo>
                  <a:lnTo>
                    <a:pt x="85" y="287"/>
                  </a:lnTo>
                  <a:lnTo>
                    <a:pt x="72" y="290"/>
                  </a:lnTo>
                  <a:lnTo>
                    <a:pt x="60" y="292"/>
                  </a:lnTo>
                  <a:lnTo>
                    <a:pt x="55" y="290"/>
                  </a:lnTo>
                  <a:lnTo>
                    <a:pt x="52" y="288"/>
                  </a:lnTo>
                  <a:lnTo>
                    <a:pt x="49" y="287"/>
                  </a:lnTo>
                  <a:lnTo>
                    <a:pt x="45" y="283"/>
                  </a:lnTo>
                  <a:lnTo>
                    <a:pt x="37" y="263"/>
                  </a:lnTo>
                  <a:lnTo>
                    <a:pt x="27" y="237"/>
                  </a:lnTo>
                  <a:lnTo>
                    <a:pt x="19" y="204"/>
                  </a:lnTo>
                  <a:lnTo>
                    <a:pt x="10" y="169"/>
                  </a:lnTo>
                  <a:lnTo>
                    <a:pt x="5" y="134"/>
                  </a:lnTo>
                  <a:lnTo>
                    <a:pt x="0" y="101"/>
                  </a:lnTo>
                  <a:lnTo>
                    <a:pt x="0" y="73"/>
                  </a:lnTo>
                  <a:lnTo>
                    <a:pt x="2" y="5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0" name="Freeform 777"/>
            <p:cNvSpPr>
              <a:spLocks/>
            </p:cNvSpPr>
            <p:nvPr/>
          </p:nvSpPr>
          <p:spPr bwMode="auto">
            <a:xfrm>
              <a:off x="2119" y="3049"/>
              <a:ext cx="336" cy="276"/>
            </a:xfrm>
            <a:custGeom>
              <a:avLst/>
              <a:gdLst>
                <a:gd name="T0" fmla="*/ 2 w 336"/>
                <a:gd name="T1" fmla="*/ 52 h 276"/>
                <a:gd name="T2" fmla="*/ 5 w 336"/>
                <a:gd name="T3" fmla="*/ 45 h 276"/>
                <a:gd name="T4" fmla="*/ 7 w 336"/>
                <a:gd name="T5" fmla="*/ 40 h 276"/>
                <a:gd name="T6" fmla="*/ 10 w 336"/>
                <a:gd name="T7" fmla="*/ 37 h 276"/>
                <a:gd name="T8" fmla="*/ 15 w 336"/>
                <a:gd name="T9" fmla="*/ 34 h 276"/>
                <a:gd name="T10" fmla="*/ 25 w 336"/>
                <a:gd name="T11" fmla="*/ 29 h 276"/>
                <a:gd name="T12" fmla="*/ 38 w 336"/>
                <a:gd name="T13" fmla="*/ 25 h 276"/>
                <a:gd name="T14" fmla="*/ 53 w 336"/>
                <a:gd name="T15" fmla="*/ 25 h 276"/>
                <a:gd name="T16" fmla="*/ 72 w 336"/>
                <a:gd name="T17" fmla="*/ 25 h 276"/>
                <a:gd name="T18" fmla="*/ 90 w 336"/>
                <a:gd name="T19" fmla="*/ 25 h 276"/>
                <a:gd name="T20" fmla="*/ 110 w 336"/>
                <a:gd name="T21" fmla="*/ 25 h 276"/>
                <a:gd name="T22" fmla="*/ 135 w 336"/>
                <a:gd name="T23" fmla="*/ 24 h 276"/>
                <a:gd name="T24" fmla="*/ 166 w 336"/>
                <a:gd name="T25" fmla="*/ 19 h 276"/>
                <a:gd name="T26" fmla="*/ 201 w 336"/>
                <a:gd name="T27" fmla="*/ 12 h 276"/>
                <a:gd name="T28" fmla="*/ 236 w 336"/>
                <a:gd name="T29" fmla="*/ 7 h 276"/>
                <a:gd name="T30" fmla="*/ 271 w 336"/>
                <a:gd name="T31" fmla="*/ 2 h 276"/>
                <a:gd name="T32" fmla="*/ 299 w 336"/>
                <a:gd name="T33" fmla="*/ 0 h 276"/>
                <a:gd name="T34" fmla="*/ 312 w 336"/>
                <a:gd name="T35" fmla="*/ 2 h 276"/>
                <a:gd name="T36" fmla="*/ 322 w 336"/>
                <a:gd name="T37" fmla="*/ 4 h 276"/>
                <a:gd name="T38" fmla="*/ 329 w 336"/>
                <a:gd name="T39" fmla="*/ 7 h 276"/>
                <a:gd name="T40" fmla="*/ 332 w 336"/>
                <a:gd name="T41" fmla="*/ 10 h 276"/>
                <a:gd name="T42" fmla="*/ 336 w 336"/>
                <a:gd name="T43" fmla="*/ 17 h 276"/>
                <a:gd name="T44" fmla="*/ 336 w 336"/>
                <a:gd name="T45" fmla="*/ 25 h 276"/>
                <a:gd name="T46" fmla="*/ 336 w 336"/>
                <a:gd name="T47" fmla="*/ 34 h 276"/>
                <a:gd name="T48" fmla="*/ 334 w 336"/>
                <a:gd name="T49" fmla="*/ 44 h 276"/>
                <a:gd name="T50" fmla="*/ 327 w 336"/>
                <a:gd name="T51" fmla="*/ 67 h 276"/>
                <a:gd name="T52" fmla="*/ 317 w 336"/>
                <a:gd name="T53" fmla="*/ 90 h 276"/>
                <a:gd name="T54" fmla="*/ 306 w 336"/>
                <a:gd name="T55" fmla="*/ 113 h 276"/>
                <a:gd name="T56" fmla="*/ 291 w 336"/>
                <a:gd name="T57" fmla="*/ 135 h 276"/>
                <a:gd name="T58" fmla="*/ 283 w 336"/>
                <a:gd name="T59" fmla="*/ 145 h 276"/>
                <a:gd name="T60" fmla="*/ 274 w 336"/>
                <a:gd name="T61" fmla="*/ 153 h 276"/>
                <a:gd name="T62" fmla="*/ 266 w 336"/>
                <a:gd name="T63" fmla="*/ 161 h 276"/>
                <a:gd name="T64" fmla="*/ 258 w 336"/>
                <a:gd name="T65" fmla="*/ 168 h 276"/>
                <a:gd name="T66" fmla="*/ 236 w 336"/>
                <a:gd name="T67" fmla="*/ 181 h 276"/>
                <a:gd name="T68" fmla="*/ 208 w 336"/>
                <a:gd name="T69" fmla="*/ 199 h 276"/>
                <a:gd name="T70" fmla="*/ 176 w 336"/>
                <a:gd name="T71" fmla="*/ 221 h 276"/>
                <a:gd name="T72" fmla="*/ 143 w 336"/>
                <a:gd name="T73" fmla="*/ 242 h 276"/>
                <a:gd name="T74" fmla="*/ 126 w 336"/>
                <a:gd name="T75" fmla="*/ 252 h 276"/>
                <a:gd name="T76" fmla="*/ 110 w 336"/>
                <a:gd name="T77" fmla="*/ 261 h 276"/>
                <a:gd name="T78" fmla="*/ 95 w 336"/>
                <a:gd name="T79" fmla="*/ 267 h 276"/>
                <a:gd name="T80" fmla="*/ 81 w 336"/>
                <a:gd name="T81" fmla="*/ 272 h 276"/>
                <a:gd name="T82" fmla="*/ 68 w 336"/>
                <a:gd name="T83" fmla="*/ 276 h 276"/>
                <a:gd name="T84" fmla="*/ 58 w 336"/>
                <a:gd name="T85" fmla="*/ 276 h 276"/>
                <a:gd name="T86" fmla="*/ 55 w 336"/>
                <a:gd name="T87" fmla="*/ 276 h 276"/>
                <a:gd name="T88" fmla="*/ 50 w 336"/>
                <a:gd name="T89" fmla="*/ 274 h 276"/>
                <a:gd name="T90" fmla="*/ 47 w 336"/>
                <a:gd name="T91" fmla="*/ 272 h 276"/>
                <a:gd name="T92" fmla="*/ 45 w 336"/>
                <a:gd name="T93" fmla="*/ 269 h 276"/>
                <a:gd name="T94" fmla="*/ 37 w 336"/>
                <a:gd name="T95" fmla="*/ 251 h 276"/>
                <a:gd name="T96" fmla="*/ 27 w 336"/>
                <a:gd name="T97" fmla="*/ 224 h 276"/>
                <a:gd name="T98" fmla="*/ 18 w 336"/>
                <a:gd name="T99" fmla="*/ 194 h 276"/>
                <a:gd name="T100" fmla="*/ 12 w 336"/>
                <a:gd name="T101" fmla="*/ 161 h 276"/>
                <a:gd name="T102" fmla="*/ 7 w 336"/>
                <a:gd name="T103" fmla="*/ 128 h 276"/>
                <a:gd name="T104" fmla="*/ 2 w 336"/>
                <a:gd name="T105" fmla="*/ 97 h 276"/>
                <a:gd name="T106" fmla="*/ 0 w 336"/>
                <a:gd name="T107" fmla="*/ 70 h 276"/>
                <a:gd name="T108" fmla="*/ 2 w 336"/>
                <a:gd name="T109" fmla="*/ 52 h 2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6"/>
                <a:gd name="T166" fmla="*/ 0 h 276"/>
                <a:gd name="T167" fmla="*/ 336 w 336"/>
                <a:gd name="T168" fmla="*/ 276 h 2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6" h="276">
                  <a:moveTo>
                    <a:pt x="2" y="52"/>
                  </a:moveTo>
                  <a:lnTo>
                    <a:pt x="5" y="45"/>
                  </a:lnTo>
                  <a:lnTo>
                    <a:pt x="7" y="40"/>
                  </a:lnTo>
                  <a:lnTo>
                    <a:pt x="10" y="37"/>
                  </a:lnTo>
                  <a:lnTo>
                    <a:pt x="15" y="34"/>
                  </a:lnTo>
                  <a:lnTo>
                    <a:pt x="25" y="29"/>
                  </a:lnTo>
                  <a:lnTo>
                    <a:pt x="38" y="25"/>
                  </a:lnTo>
                  <a:lnTo>
                    <a:pt x="53" y="25"/>
                  </a:lnTo>
                  <a:lnTo>
                    <a:pt x="72" y="25"/>
                  </a:lnTo>
                  <a:lnTo>
                    <a:pt x="90" y="25"/>
                  </a:lnTo>
                  <a:lnTo>
                    <a:pt x="110" y="25"/>
                  </a:lnTo>
                  <a:lnTo>
                    <a:pt x="135" y="24"/>
                  </a:lnTo>
                  <a:lnTo>
                    <a:pt x="166" y="19"/>
                  </a:lnTo>
                  <a:lnTo>
                    <a:pt x="201" y="12"/>
                  </a:lnTo>
                  <a:lnTo>
                    <a:pt x="236" y="7"/>
                  </a:lnTo>
                  <a:lnTo>
                    <a:pt x="271" y="2"/>
                  </a:lnTo>
                  <a:lnTo>
                    <a:pt x="299" y="0"/>
                  </a:lnTo>
                  <a:lnTo>
                    <a:pt x="312" y="2"/>
                  </a:lnTo>
                  <a:lnTo>
                    <a:pt x="322" y="4"/>
                  </a:lnTo>
                  <a:lnTo>
                    <a:pt x="329" y="7"/>
                  </a:lnTo>
                  <a:lnTo>
                    <a:pt x="332" y="10"/>
                  </a:lnTo>
                  <a:lnTo>
                    <a:pt x="336" y="17"/>
                  </a:lnTo>
                  <a:lnTo>
                    <a:pt x="336" y="25"/>
                  </a:lnTo>
                  <a:lnTo>
                    <a:pt x="336" y="34"/>
                  </a:lnTo>
                  <a:lnTo>
                    <a:pt x="334" y="44"/>
                  </a:lnTo>
                  <a:lnTo>
                    <a:pt x="327" y="67"/>
                  </a:lnTo>
                  <a:lnTo>
                    <a:pt x="317" y="90"/>
                  </a:lnTo>
                  <a:lnTo>
                    <a:pt x="306" y="113"/>
                  </a:lnTo>
                  <a:lnTo>
                    <a:pt x="291" y="135"/>
                  </a:lnTo>
                  <a:lnTo>
                    <a:pt x="283" y="145"/>
                  </a:lnTo>
                  <a:lnTo>
                    <a:pt x="274" y="153"/>
                  </a:lnTo>
                  <a:lnTo>
                    <a:pt x="266" y="161"/>
                  </a:lnTo>
                  <a:lnTo>
                    <a:pt x="258" y="168"/>
                  </a:lnTo>
                  <a:lnTo>
                    <a:pt x="236" y="181"/>
                  </a:lnTo>
                  <a:lnTo>
                    <a:pt x="208" y="199"/>
                  </a:lnTo>
                  <a:lnTo>
                    <a:pt x="176" y="221"/>
                  </a:lnTo>
                  <a:lnTo>
                    <a:pt x="143" y="242"/>
                  </a:lnTo>
                  <a:lnTo>
                    <a:pt x="126" y="252"/>
                  </a:lnTo>
                  <a:lnTo>
                    <a:pt x="110" y="261"/>
                  </a:lnTo>
                  <a:lnTo>
                    <a:pt x="95" y="267"/>
                  </a:lnTo>
                  <a:lnTo>
                    <a:pt x="81" y="272"/>
                  </a:lnTo>
                  <a:lnTo>
                    <a:pt x="68" y="276"/>
                  </a:lnTo>
                  <a:lnTo>
                    <a:pt x="58" y="276"/>
                  </a:lnTo>
                  <a:lnTo>
                    <a:pt x="55" y="276"/>
                  </a:lnTo>
                  <a:lnTo>
                    <a:pt x="50" y="274"/>
                  </a:lnTo>
                  <a:lnTo>
                    <a:pt x="47" y="272"/>
                  </a:lnTo>
                  <a:lnTo>
                    <a:pt x="45" y="269"/>
                  </a:lnTo>
                  <a:lnTo>
                    <a:pt x="37" y="251"/>
                  </a:lnTo>
                  <a:lnTo>
                    <a:pt x="27" y="224"/>
                  </a:lnTo>
                  <a:lnTo>
                    <a:pt x="18" y="194"/>
                  </a:lnTo>
                  <a:lnTo>
                    <a:pt x="12" y="161"/>
                  </a:lnTo>
                  <a:lnTo>
                    <a:pt x="7" y="128"/>
                  </a:lnTo>
                  <a:lnTo>
                    <a:pt x="2" y="97"/>
                  </a:lnTo>
                  <a:lnTo>
                    <a:pt x="0" y="70"/>
                  </a:lnTo>
                  <a:lnTo>
                    <a:pt x="2" y="52"/>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1" name="Freeform 778"/>
            <p:cNvSpPr>
              <a:spLocks/>
            </p:cNvSpPr>
            <p:nvPr/>
          </p:nvSpPr>
          <p:spPr bwMode="auto">
            <a:xfrm>
              <a:off x="2127" y="3056"/>
              <a:ext cx="316" cy="260"/>
            </a:xfrm>
            <a:custGeom>
              <a:avLst/>
              <a:gdLst>
                <a:gd name="T0" fmla="*/ 2 w 316"/>
                <a:gd name="T1" fmla="*/ 48 h 260"/>
                <a:gd name="T2" fmla="*/ 4 w 316"/>
                <a:gd name="T3" fmla="*/ 43 h 260"/>
                <a:gd name="T4" fmla="*/ 7 w 316"/>
                <a:gd name="T5" fmla="*/ 38 h 260"/>
                <a:gd name="T6" fmla="*/ 10 w 316"/>
                <a:gd name="T7" fmla="*/ 35 h 260"/>
                <a:gd name="T8" fmla="*/ 14 w 316"/>
                <a:gd name="T9" fmla="*/ 32 h 260"/>
                <a:gd name="T10" fmla="*/ 24 w 316"/>
                <a:gd name="T11" fmla="*/ 27 h 260"/>
                <a:gd name="T12" fmla="*/ 37 w 316"/>
                <a:gd name="T13" fmla="*/ 25 h 260"/>
                <a:gd name="T14" fmla="*/ 50 w 316"/>
                <a:gd name="T15" fmla="*/ 23 h 260"/>
                <a:gd name="T16" fmla="*/ 67 w 316"/>
                <a:gd name="T17" fmla="*/ 23 h 260"/>
                <a:gd name="T18" fmla="*/ 85 w 316"/>
                <a:gd name="T19" fmla="*/ 23 h 260"/>
                <a:gd name="T20" fmla="*/ 103 w 316"/>
                <a:gd name="T21" fmla="*/ 23 h 260"/>
                <a:gd name="T22" fmla="*/ 127 w 316"/>
                <a:gd name="T23" fmla="*/ 22 h 260"/>
                <a:gd name="T24" fmla="*/ 157 w 316"/>
                <a:gd name="T25" fmla="*/ 17 h 260"/>
                <a:gd name="T26" fmla="*/ 190 w 316"/>
                <a:gd name="T27" fmla="*/ 12 h 260"/>
                <a:gd name="T28" fmla="*/ 223 w 316"/>
                <a:gd name="T29" fmla="*/ 7 h 260"/>
                <a:gd name="T30" fmla="*/ 255 w 316"/>
                <a:gd name="T31" fmla="*/ 2 h 260"/>
                <a:gd name="T32" fmla="*/ 283 w 316"/>
                <a:gd name="T33" fmla="*/ 0 h 260"/>
                <a:gd name="T34" fmla="*/ 294 w 316"/>
                <a:gd name="T35" fmla="*/ 2 h 260"/>
                <a:gd name="T36" fmla="*/ 303 w 316"/>
                <a:gd name="T37" fmla="*/ 3 h 260"/>
                <a:gd name="T38" fmla="*/ 309 w 316"/>
                <a:gd name="T39" fmla="*/ 5 h 260"/>
                <a:gd name="T40" fmla="*/ 314 w 316"/>
                <a:gd name="T41" fmla="*/ 10 h 260"/>
                <a:gd name="T42" fmla="*/ 316 w 316"/>
                <a:gd name="T43" fmla="*/ 17 h 260"/>
                <a:gd name="T44" fmla="*/ 316 w 316"/>
                <a:gd name="T45" fmla="*/ 23 h 260"/>
                <a:gd name="T46" fmla="*/ 316 w 316"/>
                <a:gd name="T47" fmla="*/ 32 h 260"/>
                <a:gd name="T48" fmla="*/ 314 w 316"/>
                <a:gd name="T49" fmla="*/ 42 h 260"/>
                <a:gd name="T50" fmla="*/ 309 w 316"/>
                <a:gd name="T51" fmla="*/ 61 h 260"/>
                <a:gd name="T52" fmla="*/ 299 w 316"/>
                <a:gd name="T53" fmla="*/ 85 h 260"/>
                <a:gd name="T54" fmla="*/ 288 w 316"/>
                <a:gd name="T55" fmla="*/ 106 h 260"/>
                <a:gd name="T56" fmla="*/ 275 w 316"/>
                <a:gd name="T57" fmla="*/ 128 h 260"/>
                <a:gd name="T58" fmla="*/ 266 w 316"/>
                <a:gd name="T59" fmla="*/ 136 h 260"/>
                <a:gd name="T60" fmla="*/ 260 w 316"/>
                <a:gd name="T61" fmla="*/ 144 h 260"/>
                <a:gd name="T62" fmla="*/ 251 w 316"/>
                <a:gd name="T63" fmla="*/ 151 h 260"/>
                <a:gd name="T64" fmla="*/ 243 w 316"/>
                <a:gd name="T65" fmla="*/ 158 h 260"/>
                <a:gd name="T66" fmla="*/ 223 w 316"/>
                <a:gd name="T67" fmla="*/ 171 h 260"/>
                <a:gd name="T68" fmla="*/ 196 w 316"/>
                <a:gd name="T69" fmla="*/ 189 h 260"/>
                <a:gd name="T70" fmla="*/ 167 w 316"/>
                <a:gd name="T71" fmla="*/ 209 h 260"/>
                <a:gd name="T72" fmla="*/ 135 w 316"/>
                <a:gd name="T73" fmla="*/ 229 h 260"/>
                <a:gd name="T74" fmla="*/ 118 w 316"/>
                <a:gd name="T75" fmla="*/ 237 h 260"/>
                <a:gd name="T76" fmla="*/ 103 w 316"/>
                <a:gd name="T77" fmla="*/ 245 h 260"/>
                <a:gd name="T78" fmla="*/ 90 w 316"/>
                <a:gd name="T79" fmla="*/ 252 h 260"/>
                <a:gd name="T80" fmla="*/ 77 w 316"/>
                <a:gd name="T81" fmla="*/ 257 h 260"/>
                <a:gd name="T82" fmla="*/ 65 w 316"/>
                <a:gd name="T83" fmla="*/ 260 h 260"/>
                <a:gd name="T84" fmla="*/ 55 w 316"/>
                <a:gd name="T85" fmla="*/ 260 h 260"/>
                <a:gd name="T86" fmla="*/ 52 w 316"/>
                <a:gd name="T87" fmla="*/ 260 h 260"/>
                <a:gd name="T88" fmla="*/ 47 w 316"/>
                <a:gd name="T89" fmla="*/ 259 h 260"/>
                <a:gd name="T90" fmla="*/ 45 w 316"/>
                <a:gd name="T91" fmla="*/ 255 h 260"/>
                <a:gd name="T92" fmla="*/ 42 w 316"/>
                <a:gd name="T93" fmla="*/ 254 h 260"/>
                <a:gd name="T94" fmla="*/ 34 w 316"/>
                <a:gd name="T95" fmla="*/ 235 h 260"/>
                <a:gd name="T96" fmla="*/ 25 w 316"/>
                <a:gd name="T97" fmla="*/ 212 h 260"/>
                <a:gd name="T98" fmla="*/ 19 w 316"/>
                <a:gd name="T99" fmla="*/ 182 h 260"/>
                <a:gd name="T100" fmla="*/ 12 w 316"/>
                <a:gd name="T101" fmla="*/ 151 h 260"/>
                <a:gd name="T102" fmla="*/ 5 w 316"/>
                <a:gd name="T103" fmla="*/ 119 h 260"/>
                <a:gd name="T104" fmla="*/ 2 w 316"/>
                <a:gd name="T105" fmla="*/ 91 h 260"/>
                <a:gd name="T106" fmla="*/ 0 w 316"/>
                <a:gd name="T107" fmla="*/ 66 h 260"/>
                <a:gd name="T108" fmla="*/ 2 w 316"/>
                <a:gd name="T109" fmla="*/ 48 h 2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6"/>
                <a:gd name="T166" fmla="*/ 0 h 260"/>
                <a:gd name="T167" fmla="*/ 316 w 316"/>
                <a:gd name="T168" fmla="*/ 260 h 2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6" h="260">
                  <a:moveTo>
                    <a:pt x="2" y="48"/>
                  </a:moveTo>
                  <a:lnTo>
                    <a:pt x="4" y="43"/>
                  </a:lnTo>
                  <a:lnTo>
                    <a:pt x="7" y="38"/>
                  </a:lnTo>
                  <a:lnTo>
                    <a:pt x="10" y="35"/>
                  </a:lnTo>
                  <a:lnTo>
                    <a:pt x="14" y="32"/>
                  </a:lnTo>
                  <a:lnTo>
                    <a:pt x="24" y="27"/>
                  </a:lnTo>
                  <a:lnTo>
                    <a:pt x="37" y="25"/>
                  </a:lnTo>
                  <a:lnTo>
                    <a:pt x="50" y="23"/>
                  </a:lnTo>
                  <a:lnTo>
                    <a:pt x="67" y="23"/>
                  </a:lnTo>
                  <a:lnTo>
                    <a:pt x="85" y="23"/>
                  </a:lnTo>
                  <a:lnTo>
                    <a:pt x="103" y="23"/>
                  </a:lnTo>
                  <a:lnTo>
                    <a:pt x="127" y="22"/>
                  </a:lnTo>
                  <a:lnTo>
                    <a:pt x="157" y="17"/>
                  </a:lnTo>
                  <a:lnTo>
                    <a:pt x="190" y="12"/>
                  </a:lnTo>
                  <a:lnTo>
                    <a:pt x="223" y="7"/>
                  </a:lnTo>
                  <a:lnTo>
                    <a:pt x="255" y="2"/>
                  </a:lnTo>
                  <a:lnTo>
                    <a:pt x="283" y="0"/>
                  </a:lnTo>
                  <a:lnTo>
                    <a:pt x="294" y="2"/>
                  </a:lnTo>
                  <a:lnTo>
                    <a:pt x="303" y="3"/>
                  </a:lnTo>
                  <a:lnTo>
                    <a:pt x="309" y="5"/>
                  </a:lnTo>
                  <a:lnTo>
                    <a:pt x="314" y="10"/>
                  </a:lnTo>
                  <a:lnTo>
                    <a:pt x="316" y="17"/>
                  </a:lnTo>
                  <a:lnTo>
                    <a:pt x="316" y="23"/>
                  </a:lnTo>
                  <a:lnTo>
                    <a:pt x="316" y="32"/>
                  </a:lnTo>
                  <a:lnTo>
                    <a:pt x="314" y="42"/>
                  </a:lnTo>
                  <a:lnTo>
                    <a:pt x="309" y="61"/>
                  </a:lnTo>
                  <a:lnTo>
                    <a:pt x="299" y="85"/>
                  </a:lnTo>
                  <a:lnTo>
                    <a:pt x="288" y="106"/>
                  </a:lnTo>
                  <a:lnTo>
                    <a:pt x="275" y="128"/>
                  </a:lnTo>
                  <a:lnTo>
                    <a:pt x="266" y="136"/>
                  </a:lnTo>
                  <a:lnTo>
                    <a:pt x="260" y="144"/>
                  </a:lnTo>
                  <a:lnTo>
                    <a:pt x="251" y="151"/>
                  </a:lnTo>
                  <a:lnTo>
                    <a:pt x="243" y="158"/>
                  </a:lnTo>
                  <a:lnTo>
                    <a:pt x="223" y="171"/>
                  </a:lnTo>
                  <a:lnTo>
                    <a:pt x="196" y="189"/>
                  </a:lnTo>
                  <a:lnTo>
                    <a:pt x="167" y="209"/>
                  </a:lnTo>
                  <a:lnTo>
                    <a:pt x="135" y="229"/>
                  </a:lnTo>
                  <a:lnTo>
                    <a:pt x="118" y="237"/>
                  </a:lnTo>
                  <a:lnTo>
                    <a:pt x="103" y="245"/>
                  </a:lnTo>
                  <a:lnTo>
                    <a:pt x="90" y="252"/>
                  </a:lnTo>
                  <a:lnTo>
                    <a:pt x="77" y="257"/>
                  </a:lnTo>
                  <a:lnTo>
                    <a:pt x="65" y="260"/>
                  </a:lnTo>
                  <a:lnTo>
                    <a:pt x="55" y="260"/>
                  </a:lnTo>
                  <a:lnTo>
                    <a:pt x="52" y="260"/>
                  </a:lnTo>
                  <a:lnTo>
                    <a:pt x="47" y="259"/>
                  </a:lnTo>
                  <a:lnTo>
                    <a:pt x="45" y="255"/>
                  </a:lnTo>
                  <a:lnTo>
                    <a:pt x="42" y="254"/>
                  </a:lnTo>
                  <a:lnTo>
                    <a:pt x="34" y="235"/>
                  </a:lnTo>
                  <a:lnTo>
                    <a:pt x="25" y="212"/>
                  </a:lnTo>
                  <a:lnTo>
                    <a:pt x="19" y="182"/>
                  </a:lnTo>
                  <a:lnTo>
                    <a:pt x="12" y="151"/>
                  </a:lnTo>
                  <a:lnTo>
                    <a:pt x="5" y="119"/>
                  </a:lnTo>
                  <a:lnTo>
                    <a:pt x="2" y="91"/>
                  </a:lnTo>
                  <a:lnTo>
                    <a:pt x="0" y="66"/>
                  </a:lnTo>
                  <a:lnTo>
                    <a:pt x="2" y="48"/>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2" name="Freeform 779"/>
            <p:cNvSpPr>
              <a:spLocks/>
            </p:cNvSpPr>
            <p:nvPr/>
          </p:nvSpPr>
          <p:spPr bwMode="auto">
            <a:xfrm>
              <a:off x="2136" y="3063"/>
              <a:ext cx="297" cy="245"/>
            </a:xfrm>
            <a:custGeom>
              <a:avLst/>
              <a:gdLst>
                <a:gd name="T0" fmla="*/ 1 w 297"/>
                <a:gd name="T1" fmla="*/ 45 h 245"/>
                <a:gd name="T2" fmla="*/ 3 w 297"/>
                <a:gd name="T3" fmla="*/ 40 h 245"/>
                <a:gd name="T4" fmla="*/ 6 w 297"/>
                <a:gd name="T5" fmla="*/ 36 h 245"/>
                <a:gd name="T6" fmla="*/ 8 w 297"/>
                <a:gd name="T7" fmla="*/ 33 h 245"/>
                <a:gd name="T8" fmla="*/ 13 w 297"/>
                <a:gd name="T9" fmla="*/ 30 h 245"/>
                <a:gd name="T10" fmla="*/ 21 w 297"/>
                <a:gd name="T11" fmla="*/ 25 h 245"/>
                <a:gd name="T12" fmla="*/ 33 w 297"/>
                <a:gd name="T13" fmla="*/ 23 h 245"/>
                <a:gd name="T14" fmla="*/ 48 w 297"/>
                <a:gd name="T15" fmla="*/ 21 h 245"/>
                <a:gd name="T16" fmla="*/ 63 w 297"/>
                <a:gd name="T17" fmla="*/ 21 h 245"/>
                <a:gd name="T18" fmla="*/ 79 w 297"/>
                <a:gd name="T19" fmla="*/ 21 h 245"/>
                <a:gd name="T20" fmla="*/ 96 w 297"/>
                <a:gd name="T21" fmla="*/ 21 h 245"/>
                <a:gd name="T22" fmla="*/ 118 w 297"/>
                <a:gd name="T23" fmla="*/ 20 h 245"/>
                <a:gd name="T24" fmla="*/ 146 w 297"/>
                <a:gd name="T25" fmla="*/ 16 h 245"/>
                <a:gd name="T26" fmla="*/ 177 w 297"/>
                <a:gd name="T27" fmla="*/ 11 h 245"/>
                <a:gd name="T28" fmla="*/ 209 w 297"/>
                <a:gd name="T29" fmla="*/ 6 h 245"/>
                <a:gd name="T30" fmla="*/ 239 w 297"/>
                <a:gd name="T31" fmla="*/ 1 h 245"/>
                <a:gd name="T32" fmla="*/ 266 w 297"/>
                <a:gd name="T33" fmla="*/ 0 h 245"/>
                <a:gd name="T34" fmla="*/ 276 w 297"/>
                <a:gd name="T35" fmla="*/ 1 h 245"/>
                <a:gd name="T36" fmla="*/ 284 w 297"/>
                <a:gd name="T37" fmla="*/ 3 h 245"/>
                <a:gd name="T38" fmla="*/ 290 w 297"/>
                <a:gd name="T39" fmla="*/ 5 h 245"/>
                <a:gd name="T40" fmla="*/ 294 w 297"/>
                <a:gd name="T41" fmla="*/ 10 h 245"/>
                <a:gd name="T42" fmla="*/ 295 w 297"/>
                <a:gd name="T43" fmla="*/ 15 h 245"/>
                <a:gd name="T44" fmla="*/ 297 w 297"/>
                <a:gd name="T45" fmla="*/ 21 h 245"/>
                <a:gd name="T46" fmla="*/ 297 w 297"/>
                <a:gd name="T47" fmla="*/ 30 h 245"/>
                <a:gd name="T48" fmla="*/ 295 w 297"/>
                <a:gd name="T49" fmla="*/ 38 h 245"/>
                <a:gd name="T50" fmla="*/ 289 w 297"/>
                <a:gd name="T51" fmla="*/ 58 h 245"/>
                <a:gd name="T52" fmla="*/ 280 w 297"/>
                <a:gd name="T53" fmla="*/ 79 h 245"/>
                <a:gd name="T54" fmla="*/ 271 w 297"/>
                <a:gd name="T55" fmla="*/ 99 h 245"/>
                <a:gd name="T56" fmla="*/ 257 w 297"/>
                <a:gd name="T57" fmla="*/ 119 h 245"/>
                <a:gd name="T58" fmla="*/ 251 w 297"/>
                <a:gd name="T59" fmla="*/ 127 h 245"/>
                <a:gd name="T60" fmla="*/ 242 w 297"/>
                <a:gd name="T61" fmla="*/ 136 h 245"/>
                <a:gd name="T62" fmla="*/ 236 w 297"/>
                <a:gd name="T63" fmla="*/ 142 h 245"/>
                <a:gd name="T64" fmla="*/ 227 w 297"/>
                <a:gd name="T65" fmla="*/ 147 h 245"/>
                <a:gd name="T66" fmla="*/ 209 w 297"/>
                <a:gd name="T67" fmla="*/ 161 h 245"/>
                <a:gd name="T68" fmla="*/ 184 w 297"/>
                <a:gd name="T69" fmla="*/ 177 h 245"/>
                <a:gd name="T70" fmla="*/ 156 w 297"/>
                <a:gd name="T71" fmla="*/ 195 h 245"/>
                <a:gd name="T72" fmla="*/ 126 w 297"/>
                <a:gd name="T73" fmla="*/ 214 h 245"/>
                <a:gd name="T74" fmla="*/ 96 w 297"/>
                <a:gd name="T75" fmla="*/ 230 h 245"/>
                <a:gd name="T76" fmla="*/ 71 w 297"/>
                <a:gd name="T77" fmla="*/ 242 h 245"/>
                <a:gd name="T78" fmla="*/ 61 w 297"/>
                <a:gd name="T79" fmla="*/ 243 h 245"/>
                <a:gd name="T80" fmla="*/ 51 w 297"/>
                <a:gd name="T81" fmla="*/ 245 h 245"/>
                <a:gd name="T82" fmla="*/ 48 w 297"/>
                <a:gd name="T83" fmla="*/ 243 h 245"/>
                <a:gd name="T84" fmla="*/ 45 w 297"/>
                <a:gd name="T85" fmla="*/ 242 h 245"/>
                <a:gd name="T86" fmla="*/ 41 w 297"/>
                <a:gd name="T87" fmla="*/ 240 h 245"/>
                <a:gd name="T88" fmla="*/ 40 w 297"/>
                <a:gd name="T89" fmla="*/ 238 h 245"/>
                <a:gd name="T90" fmla="*/ 31 w 297"/>
                <a:gd name="T91" fmla="*/ 222 h 245"/>
                <a:gd name="T92" fmla="*/ 23 w 297"/>
                <a:gd name="T93" fmla="*/ 199 h 245"/>
                <a:gd name="T94" fmla="*/ 16 w 297"/>
                <a:gd name="T95" fmla="*/ 172 h 245"/>
                <a:gd name="T96" fmla="*/ 10 w 297"/>
                <a:gd name="T97" fmla="*/ 142 h 245"/>
                <a:gd name="T98" fmla="*/ 5 w 297"/>
                <a:gd name="T99" fmla="*/ 112 h 245"/>
                <a:gd name="T100" fmla="*/ 1 w 297"/>
                <a:gd name="T101" fmla="*/ 84 h 245"/>
                <a:gd name="T102" fmla="*/ 0 w 297"/>
                <a:gd name="T103" fmla="*/ 61 h 245"/>
                <a:gd name="T104" fmla="*/ 1 w 297"/>
                <a:gd name="T105" fmla="*/ 45 h 2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7"/>
                <a:gd name="T160" fmla="*/ 0 h 245"/>
                <a:gd name="T161" fmla="*/ 297 w 297"/>
                <a:gd name="T162" fmla="*/ 245 h 2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7" h="245">
                  <a:moveTo>
                    <a:pt x="1" y="45"/>
                  </a:moveTo>
                  <a:lnTo>
                    <a:pt x="3" y="40"/>
                  </a:lnTo>
                  <a:lnTo>
                    <a:pt x="6" y="36"/>
                  </a:lnTo>
                  <a:lnTo>
                    <a:pt x="8" y="33"/>
                  </a:lnTo>
                  <a:lnTo>
                    <a:pt x="13" y="30"/>
                  </a:lnTo>
                  <a:lnTo>
                    <a:pt x="21" y="25"/>
                  </a:lnTo>
                  <a:lnTo>
                    <a:pt x="33" y="23"/>
                  </a:lnTo>
                  <a:lnTo>
                    <a:pt x="48" y="21"/>
                  </a:lnTo>
                  <a:lnTo>
                    <a:pt x="63" y="21"/>
                  </a:lnTo>
                  <a:lnTo>
                    <a:pt x="79" y="21"/>
                  </a:lnTo>
                  <a:lnTo>
                    <a:pt x="96" y="21"/>
                  </a:lnTo>
                  <a:lnTo>
                    <a:pt x="118" y="20"/>
                  </a:lnTo>
                  <a:lnTo>
                    <a:pt x="146" y="16"/>
                  </a:lnTo>
                  <a:lnTo>
                    <a:pt x="177" y="11"/>
                  </a:lnTo>
                  <a:lnTo>
                    <a:pt x="209" y="6"/>
                  </a:lnTo>
                  <a:lnTo>
                    <a:pt x="239" y="1"/>
                  </a:lnTo>
                  <a:lnTo>
                    <a:pt x="266" y="0"/>
                  </a:lnTo>
                  <a:lnTo>
                    <a:pt x="276" y="1"/>
                  </a:lnTo>
                  <a:lnTo>
                    <a:pt x="284" y="3"/>
                  </a:lnTo>
                  <a:lnTo>
                    <a:pt x="290" y="5"/>
                  </a:lnTo>
                  <a:lnTo>
                    <a:pt x="294" y="10"/>
                  </a:lnTo>
                  <a:lnTo>
                    <a:pt x="295" y="15"/>
                  </a:lnTo>
                  <a:lnTo>
                    <a:pt x="297" y="21"/>
                  </a:lnTo>
                  <a:lnTo>
                    <a:pt x="297" y="30"/>
                  </a:lnTo>
                  <a:lnTo>
                    <a:pt x="295" y="38"/>
                  </a:lnTo>
                  <a:lnTo>
                    <a:pt x="289" y="58"/>
                  </a:lnTo>
                  <a:lnTo>
                    <a:pt x="280" y="79"/>
                  </a:lnTo>
                  <a:lnTo>
                    <a:pt x="271" y="99"/>
                  </a:lnTo>
                  <a:lnTo>
                    <a:pt x="257" y="119"/>
                  </a:lnTo>
                  <a:lnTo>
                    <a:pt x="251" y="127"/>
                  </a:lnTo>
                  <a:lnTo>
                    <a:pt x="242" y="136"/>
                  </a:lnTo>
                  <a:lnTo>
                    <a:pt x="236" y="142"/>
                  </a:lnTo>
                  <a:lnTo>
                    <a:pt x="227" y="147"/>
                  </a:lnTo>
                  <a:lnTo>
                    <a:pt x="209" y="161"/>
                  </a:lnTo>
                  <a:lnTo>
                    <a:pt x="184" y="177"/>
                  </a:lnTo>
                  <a:lnTo>
                    <a:pt x="156" y="195"/>
                  </a:lnTo>
                  <a:lnTo>
                    <a:pt x="126" y="214"/>
                  </a:lnTo>
                  <a:lnTo>
                    <a:pt x="96" y="230"/>
                  </a:lnTo>
                  <a:lnTo>
                    <a:pt x="71" y="242"/>
                  </a:lnTo>
                  <a:lnTo>
                    <a:pt x="61" y="243"/>
                  </a:lnTo>
                  <a:lnTo>
                    <a:pt x="51" y="245"/>
                  </a:lnTo>
                  <a:lnTo>
                    <a:pt x="48" y="243"/>
                  </a:lnTo>
                  <a:lnTo>
                    <a:pt x="45" y="242"/>
                  </a:lnTo>
                  <a:lnTo>
                    <a:pt x="41" y="240"/>
                  </a:lnTo>
                  <a:lnTo>
                    <a:pt x="40" y="238"/>
                  </a:lnTo>
                  <a:lnTo>
                    <a:pt x="31" y="222"/>
                  </a:lnTo>
                  <a:lnTo>
                    <a:pt x="23" y="199"/>
                  </a:lnTo>
                  <a:lnTo>
                    <a:pt x="16" y="172"/>
                  </a:lnTo>
                  <a:lnTo>
                    <a:pt x="10" y="142"/>
                  </a:lnTo>
                  <a:lnTo>
                    <a:pt x="5" y="112"/>
                  </a:lnTo>
                  <a:lnTo>
                    <a:pt x="1" y="84"/>
                  </a:lnTo>
                  <a:lnTo>
                    <a:pt x="0" y="61"/>
                  </a:lnTo>
                  <a:lnTo>
                    <a:pt x="1" y="45"/>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3" name="Freeform 780"/>
            <p:cNvSpPr>
              <a:spLocks/>
            </p:cNvSpPr>
            <p:nvPr/>
          </p:nvSpPr>
          <p:spPr bwMode="auto">
            <a:xfrm>
              <a:off x="2144" y="3069"/>
              <a:ext cx="277" cy="229"/>
            </a:xfrm>
            <a:custGeom>
              <a:avLst/>
              <a:gdLst>
                <a:gd name="T0" fmla="*/ 2 w 277"/>
                <a:gd name="T1" fmla="*/ 43 h 229"/>
                <a:gd name="T2" fmla="*/ 3 w 277"/>
                <a:gd name="T3" fmla="*/ 39 h 229"/>
                <a:gd name="T4" fmla="*/ 5 w 277"/>
                <a:gd name="T5" fmla="*/ 34 h 229"/>
                <a:gd name="T6" fmla="*/ 8 w 277"/>
                <a:gd name="T7" fmla="*/ 30 h 229"/>
                <a:gd name="T8" fmla="*/ 12 w 277"/>
                <a:gd name="T9" fmla="*/ 29 h 229"/>
                <a:gd name="T10" fmla="*/ 20 w 277"/>
                <a:gd name="T11" fmla="*/ 24 h 229"/>
                <a:gd name="T12" fmla="*/ 32 w 277"/>
                <a:gd name="T13" fmla="*/ 22 h 229"/>
                <a:gd name="T14" fmla="*/ 45 w 277"/>
                <a:gd name="T15" fmla="*/ 20 h 229"/>
                <a:gd name="T16" fmla="*/ 58 w 277"/>
                <a:gd name="T17" fmla="*/ 20 h 229"/>
                <a:gd name="T18" fmla="*/ 75 w 277"/>
                <a:gd name="T19" fmla="*/ 20 h 229"/>
                <a:gd name="T20" fmla="*/ 91 w 277"/>
                <a:gd name="T21" fmla="*/ 22 h 229"/>
                <a:gd name="T22" fmla="*/ 111 w 277"/>
                <a:gd name="T23" fmla="*/ 20 h 229"/>
                <a:gd name="T24" fmla="*/ 136 w 277"/>
                <a:gd name="T25" fmla="*/ 15 h 229"/>
                <a:gd name="T26" fmla="*/ 166 w 277"/>
                <a:gd name="T27" fmla="*/ 10 h 229"/>
                <a:gd name="T28" fmla="*/ 196 w 277"/>
                <a:gd name="T29" fmla="*/ 5 h 229"/>
                <a:gd name="T30" fmla="*/ 224 w 277"/>
                <a:gd name="T31" fmla="*/ 2 h 229"/>
                <a:gd name="T32" fmla="*/ 248 w 277"/>
                <a:gd name="T33" fmla="*/ 0 h 229"/>
                <a:gd name="T34" fmla="*/ 258 w 277"/>
                <a:gd name="T35" fmla="*/ 2 h 229"/>
                <a:gd name="T36" fmla="*/ 266 w 277"/>
                <a:gd name="T37" fmla="*/ 4 h 229"/>
                <a:gd name="T38" fmla="*/ 272 w 277"/>
                <a:gd name="T39" fmla="*/ 5 h 229"/>
                <a:gd name="T40" fmla="*/ 276 w 277"/>
                <a:gd name="T41" fmla="*/ 10 h 229"/>
                <a:gd name="T42" fmla="*/ 277 w 277"/>
                <a:gd name="T43" fmla="*/ 15 h 229"/>
                <a:gd name="T44" fmla="*/ 277 w 277"/>
                <a:gd name="T45" fmla="*/ 22 h 229"/>
                <a:gd name="T46" fmla="*/ 277 w 277"/>
                <a:gd name="T47" fmla="*/ 29 h 229"/>
                <a:gd name="T48" fmla="*/ 276 w 277"/>
                <a:gd name="T49" fmla="*/ 37 h 229"/>
                <a:gd name="T50" fmla="*/ 271 w 277"/>
                <a:gd name="T51" fmla="*/ 55 h 229"/>
                <a:gd name="T52" fmla="*/ 263 w 277"/>
                <a:gd name="T53" fmla="*/ 75 h 229"/>
                <a:gd name="T54" fmla="*/ 253 w 277"/>
                <a:gd name="T55" fmla="*/ 95 h 229"/>
                <a:gd name="T56" fmla="*/ 241 w 277"/>
                <a:gd name="T57" fmla="*/ 113 h 229"/>
                <a:gd name="T58" fmla="*/ 234 w 277"/>
                <a:gd name="T59" fmla="*/ 120 h 229"/>
                <a:gd name="T60" fmla="*/ 228 w 277"/>
                <a:gd name="T61" fmla="*/ 128 h 229"/>
                <a:gd name="T62" fmla="*/ 219 w 277"/>
                <a:gd name="T63" fmla="*/ 135 h 229"/>
                <a:gd name="T64" fmla="*/ 213 w 277"/>
                <a:gd name="T65" fmla="*/ 140 h 229"/>
                <a:gd name="T66" fmla="*/ 196 w 277"/>
                <a:gd name="T67" fmla="*/ 151 h 229"/>
                <a:gd name="T68" fmla="*/ 173 w 277"/>
                <a:gd name="T69" fmla="*/ 166 h 229"/>
                <a:gd name="T70" fmla="*/ 146 w 277"/>
                <a:gd name="T71" fmla="*/ 184 h 229"/>
                <a:gd name="T72" fmla="*/ 118 w 277"/>
                <a:gd name="T73" fmla="*/ 201 h 229"/>
                <a:gd name="T74" fmla="*/ 91 w 277"/>
                <a:gd name="T75" fmla="*/ 216 h 229"/>
                <a:gd name="T76" fmla="*/ 66 w 277"/>
                <a:gd name="T77" fmla="*/ 226 h 229"/>
                <a:gd name="T78" fmla="*/ 56 w 277"/>
                <a:gd name="T79" fmla="*/ 229 h 229"/>
                <a:gd name="T80" fmla="*/ 48 w 277"/>
                <a:gd name="T81" fmla="*/ 229 h 229"/>
                <a:gd name="T82" fmla="*/ 42 w 277"/>
                <a:gd name="T83" fmla="*/ 227 h 229"/>
                <a:gd name="T84" fmla="*/ 37 w 277"/>
                <a:gd name="T85" fmla="*/ 222 h 229"/>
                <a:gd name="T86" fmla="*/ 30 w 277"/>
                <a:gd name="T87" fmla="*/ 208 h 229"/>
                <a:gd name="T88" fmla="*/ 22 w 277"/>
                <a:gd name="T89" fmla="*/ 186 h 229"/>
                <a:gd name="T90" fmla="*/ 15 w 277"/>
                <a:gd name="T91" fmla="*/ 161 h 229"/>
                <a:gd name="T92" fmla="*/ 10 w 277"/>
                <a:gd name="T93" fmla="*/ 133 h 229"/>
                <a:gd name="T94" fmla="*/ 5 w 277"/>
                <a:gd name="T95" fmla="*/ 106 h 229"/>
                <a:gd name="T96" fmla="*/ 2 w 277"/>
                <a:gd name="T97" fmla="*/ 80 h 229"/>
                <a:gd name="T98" fmla="*/ 0 w 277"/>
                <a:gd name="T99" fmla="*/ 58 h 229"/>
                <a:gd name="T100" fmla="*/ 2 w 277"/>
                <a:gd name="T101" fmla="*/ 43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7"/>
                <a:gd name="T154" fmla="*/ 0 h 229"/>
                <a:gd name="T155" fmla="*/ 277 w 277"/>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7" h="229">
                  <a:moveTo>
                    <a:pt x="2" y="43"/>
                  </a:moveTo>
                  <a:lnTo>
                    <a:pt x="3" y="39"/>
                  </a:lnTo>
                  <a:lnTo>
                    <a:pt x="5" y="34"/>
                  </a:lnTo>
                  <a:lnTo>
                    <a:pt x="8" y="30"/>
                  </a:lnTo>
                  <a:lnTo>
                    <a:pt x="12" y="29"/>
                  </a:lnTo>
                  <a:lnTo>
                    <a:pt x="20" y="24"/>
                  </a:lnTo>
                  <a:lnTo>
                    <a:pt x="32" y="22"/>
                  </a:lnTo>
                  <a:lnTo>
                    <a:pt x="45" y="20"/>
                  </a:lnTo>
                  <a:lnTo>
                    <a:pt x="58" y="20"/>
                  </a:lnTo>
                  <a:lnTo>
                    <a:pt x="75" y="20"/>
                  </a:lnTo>
                  <a:lnTo>
                    <a:pt x="91" y="22"/>
                  </a:lnTo>
                  <a:lnTo>
                    <a:pt x="111" y="20"/>
                  </a:lnTo>
                  <a:lnTo>
                    <a:pt x="136" y="15"/>
                  </a:lnTo>
                  <a:lnTo>
                    <a:pt x="166" y="10"/>
                  </a:lnTo>
                  <a:lnTo>
                    <a:pt x="196" y="5"/>
                  </a:lnTo>
                  <a:lnTo>
                    <a:pt x="224" y="2"/>
                  </a:lnTo>
                  <a:lnTo>
                    <a:pt x="248" y="0"/>
                  </a:lnTo>
                  <a:lnTo>
                    <a:pt x="258" y="2"/>
                  </a:lnTo>
                  <a:lnTo>
                    <a:pt x="266" y="4"/>
                  </a:lnTo>
                  <a:lnTo>
                    <a:pt x="272" y="5"/>
                  </a:lnTo>
                  <a:lnTo>
                    <a:pt x="276" y="10"/>
                  </a:lnTo>
                  <a:lnTo>
                    <a:pt x="277" y="15"/>
                  </a:lnTo>
                  <a:lnTo>
                    <a:pt x="277" y="22"/>
                  </a:lnTo>
                  <a:lnTo>
                    <a:pt x="277" y="29"/>
                  </a:lnTo>
                  <a:lnTo>
                    <a:pt x="276" y="37"/>
                  </a:lnTo>
                  <a:lnTo>
                    <a:pt x="271" y="55"/>
                  </a:lnTo>
                  <a:lnTo>
                    <a:pt x="263" y="75"/>
                  </a:lnTo>
                  <a:lnTo>
                    <a:pt x="253" y="95"/>
                  </a:lnTo>
                  <a:lnTo>
                    <a:pt x="241" y="113"/>
                  </a:lnTo>
                  <a:lnTo>
                    <a:pt x="234" y="120"/>
                  </a:lnTo>
                  <a:lnTo>
                    <a:pt x="228" y="128"/>
                  </a:lnTo>
                  <a:lnTo>
                    <a:pt x="219" y="135"/>
                  </a:lnTo>
                  <a:lnTo>
                    <a:pt x="213" y="140"/>
                  </a:lnTo>
                  <a:lnTo>
                    <a:pt x="196" y="151"/>
                  </a:lnTo>
                  <a:lnTo>
                    <a:pt x="173" y="166"/>
                  </a:lnTo>
                  <a:lnTo>
                    <a:pt x="146" y="184"/>
                  </a:lnTo>
                  <a:lnTo>
                    <a:pt x="118" y="201"/>
                  </a:lnTo>
                  <a:lnTo>
                    <a:pt x="91" y="216"/>
                  </a:lnTo>
                  <a:lnTo>
                    <a:pt x="66" y="226"/>
                  </a:lnTo>
                  <a:lnTo>
                    <a:pt x="56" y="229"/>
                  </a:lnTo>
                  <a:lnTo>
                    <a:pt x="48" y="229"/>
                  </a:lnTo>
                  <a:lnTo>
                    <a:pt x="42" y="227"/>
                  </a:lnTo>
                  <a:lnTo>
                    <a:pt x="37" y="222"/>
                  </a:lnTo>
                  <a:lnTo>
                    <a:pt x="30" y="208"/>
                  </a:lnTo>
                  <a:lnTo>
                    <a:pt x="22" y="186"/>
                  </a:lnTo>
                  <a:lnTo>
                    <a:pt x="15" y="161"/>
                  </a:lnTo>
                  <a:lnTo>
                    <a:pt x="10" y="133"/>
                  </a:lnTo>
                  <a:lnTo>
                    <a:pt x="5" y="106"/>
                  </a:lnTo>
                  <a:lnTo>
                    <a:pt x="2" y="80"/>
                  </a:lnTo>
                  <a:lnTo>
                    <a:pt x="0" y="58"/>
                  </a:lnTo>
                  <a:lnTo>
                    <a:pt x="2" y="4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4" name="Freeform 781"/>
            <p:cNvSpPr>
              <a:spLocks/>
            </p:cNvSpPr>
            <p:nvPr/>
          </p:nvSpPr>
          <p:spPr bwMode="auto">
            <a:xfrm>
              <a:off x="2152" y="3076"/>
              <a:ext cx="260" cy="214"/>
            </a:xfrm>
            <a:custGeom>
              <a:avLst/>
              <a:gdLst>
                <a:gd name="T0" fmla="*/ 2 w 260"/>
                <a:gd name="T1" fmla="*/ 40 h 214"/>
                <a:gd name="T2" fmla="*/ 4 w 260"/>
                <a:gd name="T3" fmla="*/ 35 h 214"/>
                <a:gd name="T4" fmla="*/ 5 w 260"/>
                <a:gd name="T5" fmla="*/ 32 h 214"/>
                <a:gd name="T6" fmla="*/ 9 w 260"/>
                <a:gd name="T7" fmla="*/ 28 h 214"/>
                <a:gd name="T8" fmla="*/ 12 w 260"/>
                <a:gd name="T9" fmla="*/ 27 h 214"/>
                <a:gd name="T10" fmla="*/ 19 w 260"/>
                <a:gd name="T11" fmla="*/ 22 h 214"/>
                <a:gd name="T12" fmla="*/ 30 w 260"/>
                <a:gd name="T13" fmla="*/ 20 h 214"/>
                <a:gd name="T14" fmla="*/ 42 w 260"/>
                <a:gd name="T15" fmla="*/ 20 h 214"/>
                <a:gd name="T16" fmla="*/ 55 w 260"/>
                <a:gd name="T17" fmla="*/ 20 h 214"/>
                <a:gd name="T18" fmla="*/ 68 w 260"/>
                <a:gd name="T19" fmla="*/ 20 h 214"/>
                <a:gd name="T20" fmla="*/ 85 w 260"/>
                <a:gd name="T21" fmla="*/ 20 h 214"/>
                <a:gd name="T22" fmla="*/ 103 w 260"/>
                <a:gd name="T23" fmla="*/ 18 h 214"/>
                <a:gd name="T24" fmla="*/ 128 w 260"/>
                <a:gd name="T25" fmla="*/ 15 h 214"/>
                <a:gd name="T26" fmla="*/ 155 w 260"/>
                <a:gd name="T27" fmla="*/ 10 h 214"/>
                <a:gd name="T28" fmla="*/ 183 w 260"/>
                <a:gd name="T29" fmla="*/ 5 h 214"/>
                <a:gd name="T30" fmla="*/ 208 w 260"/>
                <a:gd name="T31" fmla="*/ 2 h 214"/>
                <a:gd name="T32" fmla="*/ 231 w 260"/>
                <a:gd name="T33" fmla="*/ 0 h 214"/>
                <a:gd name="T34" fmla="*/ 241 w 260"/>
                <a:gd name="T35" fmla="*/ 2 h 214"/>
                <a:gd name="T36" fmla="*/ 248 w 260"/>
                <a:gd name="T37" fmla="*/ 3 h 214"/>
                <a:gd name="T38" fmla="*/ 253 w 260"/>
                <a:gd name="T39" fmla="*/ 5 h 214"/>
                <a:gd name="T40" fmla="*/ 256 w 260"/>
                <a:gd name="T41" fmla="*/ 8 h 214"/>
                <a:gd name="T42" fmla="*/ 258 w 260"/>
                <a:gd name="T43" fmla="*/ 13 h 214"/>
                <a:gd name="T44" fmla="*/ 260 w 260"/>
                <a:gd name="T45" fmla="*/ 20 h 214"/>
                <a:gd name="T46" fmla="*/ 258 w 260"/>
                <a:gd name="T47" fmla="*/ 27 h 214"/>
                <a:gd name="T48" fmla="*/ 258 w 260"/>
                <a:gd name="T49" fmla="*/ 35 h 214"/>
                <a:gd name="T50" fmla="*/ 253 w 260"/>
                <a:gd name="T51" fmla="*/ 51 h 214"/>
                <a:gd name="T52" fmla="*/ 245 w 260"/>
                <a:gd name="T53" fmla="*/ 70 h 214"/>
                <a:gd name="T54" fmla="*/ 235 w 260"/>
                <a:gd name="T55" fmla="*/ 88 h 214"/>
                <a:gd name="T56" fmla="*/ 225 w 260"/>
                <a:gd name="T57" fmla="*/ 104 h 214"/>
                <a:gd name="T58" fmla="*/ 211 w 260"/>
                <a:gd name="T59" fmla="*/ 119 h 214"/>
                <a:gd name="T60" fmla="*/ 198 w 260"/>
                <a:gd name="T61" fmla="*/ 129 h 214"/>
                <a:gd name="T62" fmla="*/ 181 w 260"/>
                <a:gd name="T63" fmla="*/ 139 h 214"/>
                <a:gd name="T64" fmla="*/ 160 w 260"/>
                <a:gd name="T65" fmla="*/ 154 h 214"/>
                <a:gd name="T66" fmla="*/ 137 w 260"/>
                <a:gd name="T67" fmla="*/ 171 h 214"/>
                <a:gd name="T68" fmla="*/ 110 w 260"/>
                <a:gd name="T69" fmla="*/ 187 h 214"/>
                <a:gd name="T70" fmla="*/ 85 w 260"/>
                <a:gd name="T71" fmla="*/ 201 h 214"/>
                <a:gd name="T72" fmla="*/ 62 w 260"/>
                <a:gd name="T73" fmla="*/ 210 h 214"/>
                <a:gd name="T74" fmla="*/ 53 w 260"/>
                <a:gd name="T75" fmla="*/ 212 h 214"/>
                <a:gd name="T76" fmla="*/ 45 w 260"/>
                <a:gd name="T77" fmla="*/ 214 h 214"/>
                <a:gd name="T78" fmla="*/ 39 w 260"/>
                <a:gd name="T79" fmla="*/ 212 h 214"/>
                <a:gd name="T80" fmla="*/ 34 w 260"/>
                <a:gd name="T81" fmla="*/ 207 h 214"/>
                <a:gd name="T82" fmla="*/ 27 w 260"/>
                <a:gd name="T83" fmla="*/ 194 h 214"/>
                <a:gd name="T84" fmla="*/ 20 w 260"/>
                <a:gd name="T85" fmla="*/ 174 h 214"/>
                <a:gd name="T86" fmla="*/ 15 w 260"/>
                <a:gd name="T87" fmla="*/ 149 h 214"/>
                <a:gd name="T88" fmla="*/ 9 w 260"/>
                <a:gd name="T89" fmla="*/ 124 h 214"/>
                <a:gd name="T90" fmla="*/ 4 w 260"/>
                <a:gd name="T91" fmla="*/ 98 h 214"/>
                <a:gd name="T92" fmla="*/ 2 w 260"/>
                <a:gd name="T93" fmla="*/ 75 h 214"/>
                <a:gd name="T94" fmla="*/ 0 w 260"/>
                <a:gd name="T95" fmla="*/ 55 h 214"/>
                <a:gd name="T96" fmla="*/ 2 w 260"/>
                <a:gd name="T97" fmla="*/ 40 h 2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0"/>
                <a:gd name="T148" fmla="*/ 0 h 214"/>
                <a:gd name="T149" fmla="*/ 260 w 260"/>
                <a:gd name="T150" fmla="*/ 214 h 2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0" h="214">
                  <a:moveTo>
                    <a:pt x="2" y="40"/>
                  </a:moveTo>
                  <a:lnTo>
                    <a:pt x="4" y="35"/>
                  </a:lnTo>
                  <a:lnTo>
                    <a:pt x="5" y="32"/>
                  </a:lnTo>
                  <a:lnTo>
                    <a:pt x="9" y="28"/>
                  </a:lnTo>
                  <a:lnTo>
                    <a:pt x="12" y="27"/>
                  </a:lnTo>
                  <a:lnTo>
                    <a:pt x="19" y="22"/>
                  </a:lnTo>
                  <a:lnTo>
                    <a:pt x="30" y="20"/>
                  </a:lnTo>
                  <a:lnTo>
                    <a:pt x="42" y="20"/>
                  </a:lnTo>
                  <a:lnTo>
                    <a:pt x="55" y="20"/>
                  </a:lnTo>
                  <a:lnTo>
                    <a:pt x="68" y="20"/>
                  </a:lnTo>
                  <a:lnTo>
                    <a:pt x="85" y="20"/>
                  </a:lnTo>
                  <a:lnTo>
                    <a:pt x="103" y="18"/>
                  </a:lnTo>
                  <a:lnTo>
                    <a:pt x="128" y="15"/>
                  </a:lnTo>
                  <a:lnTo>
                    <a:pt x="155" y="10"/>
                  </a:lnTo>
                  <a:lnTo>
                    <a:pt x="183" y="5"/>
                  </a:lnTo>
                  <a:lnTo>
                    <a:pt x="208" y="2"/>
                  </a:lnTo>
                  <a:lnTo>
                    <a:pt x="231" y="0"/>
                  </a:lnTo>
                  <a:lnTo>
                    <a:pt x="241" y="2"/>
                  </a:lnTo>
                  <a:lnTo>
                    <a:pt x="248" y="3"/>
                  </a:lnTo>
                  <a:lnTo>
                    <a:pt x="253" y="5"/>
                  </a:lnTo>
                  <a:lnTo>
                    <a:pt x="256" y="8"/>
                  </a:lnTo>
                  <a:lnTo>
                    <a:pt x="258" y="13"/>
                  </a:lnTo>
                  <a:lnTo>
                    <a:pt x="260" y="20"/>
                  </a:lnTo>
                  <a:lnTo>
                    <a:pt x="258" y="27"/>
                  </a:lnTo>
                  <a:lnTo>
                    <a:pt x="258" y="35"/>
                  </a:lnTo>
                  <a:lnTo>
                    <a:pt x="253" y="51"/>
                  </a:lnTo>
                  <a:lnTo>
                    <a:pt x="245" y="70"/>
                  </a:lnTo>
                  <a:lnTo>
                    <a:pt x="235" y="88"/>
                  </a:lnTo>
                  <a:lnTo>
                    <a:pt x="225" y="104"/>
                  </a:lnTo>
                  <a:lnTo>
                    <a:pt x="211" y="119"/>
                  </a:lnTo>
                  <a:lnTo>
                    <a:pt x="198" y="129"/>
                  </a:lnTo>
                  <a:lnTo>
                    <a:pt x="181" y="139"/>
                  </a:lnTo>
                  <a:lnTo>
                    <a:pt x="160" y="154"/>
                  </a:lnTo>
                  <a:lnTo>
                    <a:pt x="137" y="171"/>
                  </a:lnTo>
                  <a:lnTo>
                    <a:pt x="110" y="187"/>
                  </a:lnTo>
                  <a:lnTo>
                    <a:pt x="85" y="201"/>
                  </a:lnTo>
                  <a:lnTo>
                    <a:pt x="62" y="210"/>
                  </a:lnTo>
                  <a:lnTo>
                    <a:pt x="53" y="212"/>
                  </a:lnTo>
                  <a:lnTo>
                    <a:pt x="45" y="214"/>
                  </a:lnTo>
                  <a:lnTo>
                    <a:pt x="39" y="212"/>
                  </a:lnTo>
                  <a:lnTo>
                    <a:pt x="34" y="207"/>
                  </a:lnTo>
                  <a:lnTo>
                    <a:pt x="27" y="194"/>
                  </a:lnTo>
                  <a:lnTo>
                    <a:pt x="20" y="174"/>
                  </a:lnTo>
                  <a:lnTo>
                    <a:pt x="15" y="149"/>
                  </a:lnTo>
                  <a:lnTo>
                    <a:pt x="9" y="124"/>
                  </a:lnTo>
                  <a:lnTo>
                    <a:pt x="4" y="98"/>
                  </a:lnTo>
                  <a:lnTo>
                    <a:pt x="2" y="75"/>
                  </a:lnTo>
                  <a:lnTo>
                    <a:pt x="0" y="55"/>
                  </a:lnTo>
                  <a:lnTo>
                    <a:pt x="2" y="40"/>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5" name="Freeform 782"/>
            <p:cNvSpPr>
              <a:spLocks/>
            </p:cNvSpPr>
            <p:nvPr/>
          </p:nvSpPr>
          <p:spPr bwMode="auto">
            <a:xfrm>
              <a:off x="2161" y="3083"/>
              <a:ext cx="239" cy="197"/>
            </a:xfrm>
            <a:custGeom>
              <a:avLst/>
              <a:gdLst>
                <a:gd name="T0" fmla="*/ 1 w 239"/>
                <a:gd name="T1" fmla="*/ 36 h 197"/>
                <a:gd name="T2" fmla="*/ 5 w 239"/>
                <a:gd name="T3" fmla="*/ 29 h 197"/>
                <a:gd name="T4" fmla="*/ 10 w 239"/>
                <a:gd name="T5" fmla="*/ 25 h 197"/>
                <a:gd name="T6" fmla="*/ 18 w 239"/>
                <a:gd name="T7" fmla="*/ 21 h 197"/>
                <a:gd name="T8" fmla="*/ 26 w 239"/>
                <a:gd name="T9" fmla="*/ 18 h 197"/>
                <a:gd name="T10" fmla="*/ 38 w 239"/>
                <a:gd name="T11" fmla="*/ 18 h 197"/>
                <a:gd name="T12" fmla="*/ 49 w 239"/>
                <a:gd name="T13" fmla="*/ 18 h 197"/>
                <a:gd name="T14" fmla="*/ 63 w 239"/>
                <a:gd name="T15" fmla="*/ 18 h 197"/>
                <a:gd name="T16" fmla="*/ 78 w 239"/>
                <a:gd name="T17" fmla="*/ 18 h 197"/>
                <a:gd name="T18" fmla="*/ 94 w 239"/>
                <a:gd name="T19" fmla="*/ 16 h 197"/>
                <a:gd name="T20" fmla="*/ 118 w 239"/>
                <a:gd name="T21" fmla="*/ 13 h 197"/>
                <a:gd name="T22" fmla="*/ 143 w 239"/>
                <a:gd name="T23" fmla="*/ 10 h 197"/>
                <a:gd name="T24" fmla="*/ 167 w 239"/>
                <a:gd name="T25" fmla="*/ 5 h 197"/>
                <a:gd name="T26" fmla="*/ 192 w 239"/>
                <a:gd name="T27" fmla="*/ 1 h 197"/>
                <a:gd name="T28" fmla="*/ 214 w 239"/>
                <a:gd name="T29" fmla="*/ 0 h 197"/>
                <a:gd name="T30" fmla="*/ 222 w 239"/>
                <a:gd name="T31" fmla="*/ 1 h 197"/>
                <a:gd name="T32" fmla="*/ 229 w 239"/>
                <a:gd name="T33" fmla="*/ 1 h 197"/>
                <a:gd name="T34" fmla="*/ 234 w 239"/>
                <a:gd name="T35" fmla="*/ 5 h 197"/>
                <a:gd name="T36" fmla="*/ 237 w 239"/>
                <a:gd name="T37" fmla="*/ 8 h 197"/>
                <a:gd name="T38" fmla="*/ 239 w 239"/>
                <a:gd name="T39" fmla="*/ 13 h 197"/>
                <a:gd name="T40" fmla="*/ 239 w 239"/>
                <a:gd name="T41" fmla="*/ 18 h 197"/>
                <a:gd name="T42" fmla="*/ 239 w 239"/>
                <a:gd name="T43" fmla="*/ 25 h 197"/>
                <a:gd name="T44" fmla="*/ 237 w 239"/>
                <a:gd name="T45" fmla="*/ 31 h 197"/>
                <a:gd name="T46" fmla="*/ 232 w 239"/>
                <a:gd name="T47" fmla="*/ 48 h 197"/>
                <a:gd name="T48" fmla="*/ 226 w 239"/>
                <a:gd name="T49" fmla="*/ 64 h 197"/>
                <a:gd name="T50" fmla="*/ 217 w 239"/>
                <a:gd name="T51" fmla="*/ 81 h 197"/>
                <a:gd name="T52" fmla="*/ 207 w 239"/>
                <a:gd name="T53" fmla="*/ 96 h 197"/>
                <a:gd name="T54" fmla="*/ 196 w 239"/>
                <a:gd name="T55" fmla="*/ 109 h 197"/>
                <a:gd name="T56" fmla="*/ 182 w 239"/>
                <a:gd name="T57" fmla="*/ 119 h 197"/>
                <a:gd name="T58" fmla="*/ 167 w 239"/>
                <a:gd name="T59" fmla="*/ 129 h 197"/>
                <a:gd name="T60" fmla="*/ 147 w 239"/>
                <a:gd name="T61" fmla="*/ 142 h 197"/>
                <a:gd name="T62" fmla="*/ 124 w 239"/>
                <a:gd name="T63" fmla="*/ 159 h 197"/>
                <a:gd name="T64" fmla="*/ 101 w 239"/>
                <a:gd name="T65" fmla="*/ 174 h 197"/>
                <a:gd name="T66" fmla="*/ 78 w 239"/>
                <a:gd name="T67" fmla="*/ 185 h 197"/>
                <a:gd name="T68" fmla="*/ 58 w 239"/>
                <a:gd name="T69" fmla="*/ 195 h 197"/>
                <a:gd name="T70" fmla="*/ 48 w 239"/>
                <a:gd name="T71" fmla="*/ 197 h 197"/>
                <a:gd name="T72" fmla="*/ 41 w 239"/>
                <a:gd name="T73" fmla="*/ 197 h 197"/>
                <a:gd name="T74" fmla="*/ 35 w 239"/>
                <a:gd name="T75" fmla="*/ 195 h 197"/>
                <a:gd name="T76" fmla="*/ 31 w 239"/>
                <a:gd name="T77" fmla="*/ 192 h 197"/>
                <a:gd name="T78" fmla="*/ 25 w 239"/>
                <a:gd name="T79" fmla="*/ 179 h 197"/>
                <a:gd name="T80" fmla="*/ 18 w 239"/>
                <a:gd name="T81" fmla="*/ 160 h 197"/>
                <a:gd name="T82" fmla="*/ 13 w 239"/>
                <a:gd name="T83" fmla="*/ 139 h 197"/>
                <a:gd name="T84" fmla="*/ 8 w 239"/>
                <a:gd name="T85" fmla="*/ 114 h 197"/>
                <a:gd name="T86" fmla="*/ 3 w 239"/>
                <a:gd name="T87" fmla="*/ 91 h 197"/>
                <a:gd name="T88" fmla="*/ 1 w 239"/>
                <a:gd name="T89" fmla="*/ 69 h 197"/>
                <a:gd name="T90" fmla="*/ 0 w 239"/>
                <a:gd name="T91" fmla="*/ 49 h 197"/>
                <a:gd name="T92" fmla="*/ 1 w 239"/>
                <a:gd name="T93" fmla="*/ 36 h 1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9"/>
                <a:gd name="T142" fmla="*/ 0 h 197"/>
                <a:gd name="T143" fmla="*/ 239 w 239"/>
                <a:gd name="T144" fmla="*/ 197 h 1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9" h="197">
                  <a:moveTo>
                    <a:pt x="1" y="36"/>
                  </a:moveTo>
                  <a:lnTo>
                    <a:pt x="5" y="29"/>
                  </a:lnTo>
                  <a:lnTo>
                    <a:pt x="10" y="25"/>
                  </a:lnTo>
                  <a:lnTo>
                    <a:pt x="18" y="21"/>
                  </a:lnTo>
                  <a:lnTo>
                    <a:pt x="26" y="18"/>
                  </a:lnTo>
                  <a:lnTo>
                    <a:pt x="38" y="18"/>
                  </a:lnTo>
                  <a:lnTo>
                    <a:pt x="49" y="18"/>
                  </a:lnTo>
                  <a:lnTo>
                    <a:pt x="63" y="18"/>
                  </a:lnTo>
                  <a:lnTo>
                    <a:pt x="78" y="18"/>
                  </a:lnTo>
                  <a:lnTo>
                    <a:pt x="94" y="16"/>
                  </a:lnTo>
                  <a:lnTo>
                    <a:pt x="118" y="13"/>
                  </a:lnTo>
                  <a:lnTo>
                    <a:pt x="143" y="10"/>
                  </a:lnTo>
                  <a:lnTo>
                    <a:pt x="167" y="5"/>
                  </a:lnTo>
                  <a:lnTo>
                    <a:pt x="192" y="1"/>
                  </a:lnTo>
                  <a:lnTo>
                    <a:pt x="214" y="0"/>
                  </a:lnTo>
                  <a:lnTo>
                    <a:pt x="222" y="1"/>
                  </a:lnTo>
                  <a:lnTo>
                    <a:pt x="229" y="1"/>
                  </a:lnTo>
                  <a:lnTo>
                    <a:pt x="234" y="5"/>
                  </a:lnTo>
                  <a:lnTo>
                    <a:pt x="237" y="8"/>
                  </a:lnTo>
                  <a:lnTo>
                    <a:pt x="239" y="13"/>
                  </a:lnTo>
                  <a:lnTo>
                    <a:pt x="239" y="18"/>
                  </a:lnTo>
                  <a:lnTo>
                    <a:pt x="239" y="25"/>
                  </a:lnTo>
                  <a:lnTo>
                    <a:pt x="237" y="31"/>
                  </a:lnTo>
                  <a:lnTo>
                    <a:pt x="232" y="48"/>
                  </a:lnTo>
                  <a:lnTo>
                    <a:pt x="226" y="64"/>
                  </a:lnTo>
                  <a:lnTo>
                    <a:pt x="217" y="81"/>
                  </a:lnTo>
                  <a:lnTo>
                    <a:pt x="207" y="96"/>
                  </a:lnTo>
                  <a:lnTo>
                    <a:pt x="196" y="109"/>
                  </a:lnTo>
                  <a:lnTo>
                    <a:pt x="182" y="119"/>
                  </a:lnTo>
                  <a:lnTo>
                    <a:pt x="167" y="129"/>
                  </a:lnTo>
                  <a:lnTo>
                    <a:pt x="147" y="142"/>
                  </a:lnTo>
                  <a:lnTo>
                    <a:pt x="124" y="159"/>
                  </a:lnTo>
                  <a:lnTo>
                    <a:pt x="101" y="174"/>
                  </a:lnTo>
                  <a:lnTo>
                    <a:pt x="78" y="185"/>
                  </a:lnTo>
                  <a:lnTo>
                    <a:pt x="58" y="195"/>
                  </a:lnTo>
                  <a:lnTo>
                    <a:pt x="48" y="197"/>
                  </a:lnTo>
                  <a:lnTo>
                    <a:pt x="41" y="197"/>
                  </a:lnTo>
                  <a:lnTo>
                    <a:pt x="35" y="195"/>
                  </a:lnTo>
                  <a:lnTo>
                    <a:pt x="31" y="192"/>
                  </a:lnTo>
                  <a:lnTo>
                    <a:pt x="25" y="179"/>
                  </a:lnTo>
                  <a:lnTo>
                    <a:pt x="18" y="160"/>
                  </a:lnTo>
                  <a:lnTo>
                    <a:pt x="13" y="139"/>
                  </a:lnTo>
                  <a:lnTo>
                    <a:pt x="8" y="114"/>
                  </a:lnTo>
                  <a:lnTo>
                    <a:pt x="3" y="91"/>
                  </a:lnTo>
                  <a:lnTo>
                    <a:pt x="1" y="69"/>
                  </a:lnTo>
                  <a:lnTo>
                    <a:pt x="0" y="49"/>
                  </a:lnTo>
                  <a:lnTo>
                    <a:pt x="1" y="36"/>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6" name="Freeform 783"/>
            <p:cNvSpPr>
              <a:spLocks/>
            </p:cNvSpPr>
            <p:nvPr/>
          </p:nvSpPr>
          <p:spPr bwMode="auto">
            <a:xfrm>
              <a:off x="2169" y="3091"/>
              <a:ext cx="219" cy="181"/>
            </a:xfrm>
            <a:custGeom>
              <a:avLst/>
              <a:gdLst>
                <a:gd name="T0" fmla="*/ 2 w 219"/>
                <a:gd name="T1" fmla="*/ 33 h 181"/>
                <a:gd name="T2" fmla="*/ 3 w 219"/>
                <a:gd name="T3" fmla="*/ 25 h 181"/>
                <a:gd name="T4" fmla="*/ 8 w 219"/>
                <a:gd name="T5" fmla="*/ 21 h 181"/>
                <a:gd name="T6" fmla="*/ 17 w 219"/>
                <a:gd name="T7" fmla="*/ 18 h 181"/>
                <a:gd name="T8" fmla="*/ 25 w 219"/>
                <a:gd name="T9" fmla="*/ 17 h 181"/>
                <a:gd name="T10" fmla="*/ 35 w 219"/>
                <a:gd name="T11" fmla="*/ 15 h 181"/>
                <a:gd name="T12" fmla="*/ 46 w 219"/>
                <a:gd name="T13" fmla="*/ 15 h 181"/>
                <a:gd name="T14" fmla="*/ 58 w 219"/>
                <a:gd name="T15" fmla="*/ 15 h 181"/>
                <a:gd name="T16" fmla="*/ 71 w 219"/>
                <a:gd name="T17" fmla="*/ 15 h 181"/>
                <a:gd name="T18" fmla="*/ 88 w 219"/>
                <a:gd name="T19" fmla="*/ 13 h 181"/>
                <a:gd name="T20" fmla="*/ 108 w 219"/>
                <a:gd name="T21" fmla="*/ 12 h 181"/>
                <a:gd name="T22" fmla="*/ 131 w 219"/>
                <a:gd name="T23" fmla="*/ 7 h 181"/>
                <a:gd name="T24" fmla="*/ 154 w 219"/>
                <a:gd name="T25" fmla="*/ 3 h 181"/>
                <a:gd name="T26" fmla="*/ 178 w 219"/>
                <a:gd name="T27" fmla="*/ 0 h 181"/>
                <a:gd name="T28" fmla="*/ 196 w 219"/>
                <a:gd name="T29" fmla="*/ 0 h 181"/>
                <a:gd name="T30" fmla="*/ 204 w 219"/>
                <a:gd name="T31" fmla="*/ 0 h 181"/>
                <a:gd name="T32" fmla="*/ 211 w 219"/>
                <a:gd name="T33" fmla="*/ 0 h 181"/>
                <a:gd name="T34" fmla="*/ 216 w 219"/>
                <a:gd name="T35" fmla="*/ 3 h 181"/>
                <a:gd name="T36" fmla="*/ 218 w 219"/>
                <a:gd name="T37" fmla="*/ 7 h 181"/>
                <a:gd name="T38" fmla="*/ 219 w 219"/>
                <a:gd name="T39" fmla="*/ 15 h 181"/>
                <a:gd name="T40" fmla="*/ 219 w 219"/>
                <a:gd name="T41" fmla="*/ 28 h 181"/>
                <a:gd name="T42" fmla="*/ 214 w 219"/>
                <a:gd name="T43" fmla="*/ 41 h 181"/>
                <a:gd name="T44" fmla="*/ 208 w 219"/>
                <a:gd name="T45" fmla="*/ 58 h 181"/>
                <a:gd name="T46" fmla="*/ 199 w 219"/>
                <a:gd name="T47" fmla="*/ 73 h 181"/>
                <a:gd name="T48" fmla="*/ 191 w 219"/>
                <a:gd name="T49" fmla="*/ 88 h 181"/>
                <a:gd name="T50" fmla="*/ 179 w 219"/>
                <a:gd name="T51" fmla="*/ 99 h 181"/>
                <a:gd name="T52" fmla="*/ 169 w 219"/>
                <a:gd name="T53" fmla="*/ 109 h 181"/>
                <a:gd name="T54" fmla="*/ 154 w 219"/>
                <a:gd name="T55" fmla="*/ 118 h 181"/>
                <a:gd name="T56" fmla="*/ 136 w 219"/>
                <a:gd name="T57" fmla="*/ 131 h 181"/>
                <a:gd name="T58" fmla="*/ 115 w 219"/>
                <a:gd name="T59" fmla="*/ 144 h 181"/>
                <a:gd name="T60" fmla="*/ 93 w 219"/>
                <a:gd name="T61" fmla="*/ 157 h 181"/>
                <a:gd name="T62" fmla="*/ 71 w 219"/>
                <a:gd name="T63" fmla="*/ 169 h 181"/>
                <a:gd name="T64" fmla="*/ 53 w 219"/>
                <a:gd name="T65" fmla="*/ 177 h 181"/>
                <a:gd name="T66" fmla="*/ 45 w 219"/>
                <a:gd name="T67" fmla="*/ 181 h 181"/>
                <a:gd name="T68" fmla="*/ 38 w 219"/>
                <a:gd name="T69" fmla="*/ 181 h 181"/>
                <a:gd name="T70" fmla="*/ 33 w 219"/>
                <a:gd name="T71" fmla="*/ 179 h 181"/>
                <a:gd name="T72" fmla="*/ 28 w 219"/>
                <a:gd name="T73" fmla="*/ 176 h 181"/>
                <a:gd name="T74" fmla="*/ 23 w 219"/>
                <a:gd name="T75" fmla="*/ 164 h 181"/>
                <a:gd name="T76" fmla="*/ 17 w 219"/>
                <a:gd name="T77" fmla="*/ 146 h 181"/>
                <a:gd name="T78" fmla="*/ 12 w 219"/>
                <a:gd name="T79" fmla="*/ 126 h 181"/>
                <a:gd name="T80" fmla="*/ 7 w 219"/>
                <a:gd name="T81" fmla="*/ 104 h 181"/>
                <a:gd name="T82" fmla="*/ 3 w 219"/>
                <a:gd name="T83" fmla="*/ 83 h 181"/>
                <a:gd name="T84" fmla="*/ 0 w 219"/>
                <a:gd name="T85" fmla="*/ 63 h 181"/>
                <a:gd name="T86" fmla="*/ 0 w 219"/>
                <a:gd name="T87" fmla="*/ 45 h 181"/>
                <a:gd name="T88" fmla="*/ 2 w 219"/>
                <a:gd name="T89" fmla="*/ 33 h 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9"/>
                <a:gd name="T136" fmla="*/ 0 h 181"/>
                <a:gd name="T137" fmla="*/ 219 w 219"/>
                <a:gd name="T138" fmla="*/ 181 h 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9" h="181">
                  <a:moveTo>
                    <a:pt x="2" y="33"/>
                  </a:moveTo>
                  <a:lnTo>
                    <a:pt x="3" y="25"/>
                  </a:lnTo>
                  <a:lnTo>
                    <a:pt x="8" y="21"/>
                  </a:lnTo>
                  <a:lnTo>
                    <a:pt x="17" y="18"/>
                  </a:lnTo>
                  <a:lnTo>
                    <a:pt x="25" y="17"/>
                  </a:lnTo>
                  <a:lnTo>
                    <a:pt x="35" y="15"/>
                  </a:lnTo>
                  <a:lnTo>
                    <a:pt x="46" y="15"/>
                  </a:lnTo>
                  <a:lnTo>
                    <a:pt x="58" y="15"/>
                  </a:lnTo>
                  <a:lnTo>
                    <a:pt x="71" y="15"/>
                  </a:lnTo>
                  <a:lnTo>
                    <a:pt x="88" y="13"/>
                  </a:lnTo>
                  <a:lnTo>
                    <a:pt x="108" y="12"/>
                  </a:lnTo>
                  <a:lnTo>
                    <a:pt x="131" y="7"/>
                  </a:lnTo>
                  <a:lnTo>
                    <a:pt x="154" y="3"/>
                  </a:lnTo>
                  <a:lnTo>
                    <a:pt x="178" y="0"/>
                  </a:lnTo>
                  <a:lnTo>
                    <a:pt x="196" y="0"/>
                  </a:lnTo>
                  <a:lnTo>
                    <a:pt x="204" y="0"/>
                  </a:lnTo>
                  <a:lnTo>
                    <a:pt x="211" y="0"/>
                  </a:lnTo>
                  <a:lnTo>
                    <a:pt x="216" y="3"/>
                  </a:lnTo>
                  <a:lnTo>
                    <a:pt x="218" y="7"/>
                  </a:lnTo>
                  <a:lnTo>
                    <a:pt x="219" y="15"/>
                  </a:lnTo>
                  <a:lnTo>
                    <a:pt x="219" y="28"/>
                  </a:lnTo>
                  <a:lnTo>
                    <a:pt x="214" y="41"/>
                  </a:lnTo>
                  <a:lnTo>
                    <a:pt x="208" y="58"/>
                  </a:lnTo>
                  <a:lnTo>
                    <a:pt x="199" y="73"/>
                  </a:lnTo>
                  <a:lnTo>
                    <a:pt x="191" y="88"/>
                  </a:lnTo>
                  <a:lnTo>
                    <a:pt x="179" y="99"/>
                  </a:lnTo>
                  <a:lnTo>
                    <a:pt x="169" y="109"/>
                  </a:lnTo>
                  <a:lnTo>
                    <a:pt x="154" y="118"/>
                  </a:lnTo>
                  <a:lnTo>
                    <a:pt x="136" y="131"/>
                  </a:lnTo>
                  <a:lnTo>
                    <a:pt x="115" y="144"/>
                  </a:lnTo>
                  <a:lnTo>
                    <a:pt x="93" y="157"/>
                  </a:lnTo>
                  <a:lnTo>
                    <a:pt x="71" y="169"/>
                  </a:lnTo>
                  <a:lnTo>
                    <a:pt x="53" y="177"/>
                  </a:lnTo>
                  <a:lnTo>
                    <a:pt x="45" y="181"/>
                  </a:lnTo>
                  <a:lnTo>
                    <a:pt x="38" y="181"/>
                  </a:lnTo>
                  <a:lnTo>
                    <a:pt x="33" y="179"/>
                  </a:lnTo>
                  <a:lnTo>
                    <a:pt x="28" y="176"/>
                  </a:lnTo>
                  <a:lnTo>
                    <a:pt x="23" y="164"/>
                  </a:lnTo>
                  <a:lnTo>
                    <a:pt x="17" y="146"/>
                  </a:lnTo>
                  <a:lnTo>
                    <a:pt x="12" y="126"/>
                  </a:lnTo>
                  <a:lnTo>
                    <a:pt x="7" y="104"/>
                  </a:lnTo>
                  <a:lnTo>
                    <a:pt x="3" y="83"/>
                  </a:lnTo>
                  <a:lnTo>
                    <a:pt x="0" y="63"/>
                  </a:lnTo>
                  <a:lnTo>
                    <a:pt x="0" y="45"/>
                  </a:lnTo>
                  <a:lnTo>
                    <a:pt x="2" y="33"/>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7" name="Freeform 784"/>
            <p:cNvSpPr>
              <a:spLocks/>
            </p:cNvSpPr>
            <p:nvPr/>
          </p:nvSpPr>
          <p:spPr bwMode="auto">
            <a:xfrm>
              <a:off x="2177" y="3098"/>
              <a:ext cx="201" cy="164"/>
            </a:xfrm>
            <a:custGeom>
              <a:avLst/>
              <a:gdLst>
                <a:gd name="T0" fmla="*/ 0 w 201"/>
                <a:gd name="T1" fmla="*/ 29 h 164"/>
                <a:gd name="T2" fmla="*/ 4 w 201"/>
                <a:gd name="T3" fmla="*/ 23 h 164"/>
                <a:gd name="T4" fmla="*/ 9 w 201"/>
                <a:gd name="T5" fmla="*/ 18 h 164"/>
                <a:gd name="T6" fmla="*/ 15 w 201"/>
                <a:gd name="T7" fmla="*/ 16 h 164"/>
                <a:gd name="T8" fmla="*/ 22 w 201"/>
                <a:gd name="T9" fmla="*/ 14 h 164"/>
                <a:gd name="T10" fmla="*/ 32 w 201"/>
                <a:gd name="T11" fmla="*/ 13 h 164"/>
                <a:gd name="T12" fmla="*/ 42 w 201"/>
                <a:gd name="T13" fmla="*/ 13 h 164"/>
                <a:gd name="T14" fmla="*/ 53 w 201"/>
                <a:gd name="T15" fmla="*/ 13 h 164"/>
                <a:gd name="T16" fmla="*/ 65 w 201"/>
                <a:gd name="T17" fmla="*/ 13 h 164"/>
                <a:gd name="T18" fmla="*/ 80 w 201"/>
                <a:gd name="T19" fmla="*/ 13 h 164"/>
                <a:gd name="T20" fmla="*/ 98 w 201"/>
                <a:gd name="T21" fmla="*/ 10 h 164"/>
                <a:gd name="T22" fmla="*/ 120 w 201"/>
                <a:gd name="T23" fmla="*/ 6 h 164"/>
                <a:gd name="T24" fmla="*/ 141 w 201"/>
                <a:gd name="T25" fmla="*/ 3 h 164"/>
                <a:gd name="T26" fmla="*/ 161 w 201"/>
                <a:gd name="T27" fmla="*/ 0 h 164"/>
                <a:gd name="T28" fmla="*/ 180 w 201"/>
                <a:gd name="T29" fmla="*/ 0 h 164"/>
                <a:gd name="T30" fmla="*/ 186 w 201"/>
                <a:gd name="T31" fmla="*/ 0 h 164"/>
                <a:gd name="T32" fmla="*/ 193 w 201"/>
                <a:gd name="T33" fmla="*/ 0 h 164"/>
                <a:gd name="T34" fmla="*/ 196 w 201"/>
                <a:gd name="T35" fmla="*/ 3 h 164"/>
                <a:gd name="T36" fmla="*/ 200 w 201"/>
                <a:gd name="T37" fmla="*/ 5 h 164"/>
                <a:gd name="T38" fmla="*/ 201 w 201"/>
                <a:gd name="T39" fmla="*/ 13 h 164"/>
                <a:gd name="T40" fmla="*/ 200 w 201"/>
                <a:gd name="T41" fmla="*/ 24 h 164"/>
                <a:gd name="T42" fmla="*/ 196 w 201"/>
                <a:gd name="T43" fmla="*/ 38 h 164"/>
                <a:gd name="T44" fmla="*/ 190 w 201"/>
                <a:gd name="T45" fmla="*/ 53 h 164"/>
                <a:gd name="T46" fmla="*/ 183 w 201"/>
                <a:gd name="T47" fmla="*/ 66 h 164"/>
                <a:gd name="T48" fmla="*/ 175 w 201"/>
                <a:gd name="T49" fmla="*/ 79 h 164"/>
                <a:gd name="T50" fmla="*/ 165 w 201"/>
                <a:gd name="T51" fmla="*/ 91 h 164"/>
                <a:gd name="T52" fmla="*/ 155 w 201"/>
                <a:gd name="T53" fmla="*/ 99 h 164"/>
                <a:gd name="T54" fmla="*/ 141 w 201"/>
                <a:gd name="T55" fmla="*/ 107 h 164"/>
                <a:gd name="T56" fmla="*/ 125 w 201"/>
                <a:gd name="T57" fmla="*/ 119 h 164"/>
                <a:gd name="T58" fmla="*/ 105 w 201"/>
                <a:gd name="T59" fmla="*/ 132 h 164"/>
                <a:gd name="T60" fmla="*/ 85 w 201"/>
                <a:gd name="T61" fmla="*/ 144 h 164"/>
                <a:gd name="T62" fmla="*/ 65 w 201"/>
                <a:gd name="T63" fmla="*/ 155 h 164"/>
                <a:gd name="T64" fmla="*/ 48 w 201"/>
                <a:gd name="T65" fmla="*/ 162 h 164"/>
                <a:gd name="T66" fmla="*/ 40 w 201"/>
                <a:gd name="T67" fmla="*/ 164 h 164"/>
                <a:gd name="T68" fmla="*/ 35 w 201"/>
                <a:gd name="T69" fmla="*/ 164 h 164"/>
                <a:gd name="T70" fmla="*/ 30 w 201"/>
                <a:gd name="T71" fmla="*/ 164 h 164"/>
                <a:gd name="T72" fmla="*/ 27 w 201"/>
                <a:gd name="T73" fmla="*/ 160 h 164"/>
                <a:gd name="T74" fmla="*/ 22 w 201"/>
                <a:gd name="T75" fmla="*/ 149 h 164"/>
                <a:gd name="T76" fmla="*/ 15 w 201"/>
                <a:gd name="T77" fmla="*/ 134 h 164"/>
                <a:gd name="T78" fmla="*/ 10 w 201"/>
                <a:gd name="T79" fmla="*/ 116 h 164"/>
                <a:gd name="T80" fmla="*/ 7 w 201"/>
                <a:gd name="T81" fmla="*/ 96 h 164"/>
                <a:gd name="T82" fmla="*/ 4 w 201"/>
                <a:gd name="T83" fmla="*/ 74 h 164"/>
                <a:gd name="T84" fmla="*/ 0 w 201"/>
                <a:gd name="T85" fmla="*/ 56 h 164"/>
                <a:gd name="T86" fmla="*/ 0 w 201"/>
                <a:gd name="T87" fmla="*/ 41 h 164"/>
                <a:gd name="T88" fmla="*/ 0 w 201"/>
                <a:gd name="T89" fmla="*/ 29 h 1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1"/>
                <a:gd name="T136" fmla="*/ 0 h 164"/>
                <a:gd name="T137" fmla="*/ 201 w 201"/>
                <a:gd name="T138" fmla="*/ 164 h 1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1" h="164">
                  <a:moveTo>
                    <a:pt x="0" y="29"/>
                  </a:moveTo>
                  <a:lnTo>
                    <a:pt x="4" y="23"/>
                  </a:lnTo>
                  <a:lnTo>
                    <a:pt x="9" y="18"/>
                  </a:lnTo>
                  <a:lnTo>
                    <a:pt x="15" y="16"/>
                  </a:lnTo>
                  <a:lnTo>
                    <a:pt x="22" y="14"/>
                  </a:lnTo>
                  <a:lnTo>
                    <a:pt x="32" y="13"/>
                  </a:lnTo>
                  <a:lnTo>
                    <a:pt x="42" y="13"/>
                  </a:lnTo>
                  <a:lnTo>
                    <a:pt x="53" y="13"/>
                  </a:lnTo>
                  <a:lnTo>
                    <a:pt x="65" y="13"/>
                  </a:lnTo>
                  <a:lnTo>
                    <a:pt x="80" y="13"/>
                  </a:lnTo>
                  <a:lnTo>
                    <a:pt x="98" y="10"/>
                  </a:lnTo>
                  <a:lnTo>
                    <a:pt x="120" y="6"/>
                  </a:lnTo>
                  <a:lnTo>
                    <a:pt x="141" y="3"/>
                  </a:lnTo>
                  <a:lnTo>
                    <a:pt x="161" y="0"/>
                  </a:lnTo>
                  <a:lnTo>
                    <a:pt x="180" y="0"/>
                  </a:lnTo>
                  <a:lnTo>
                    <a:pt x="186" y="0"/>
                  </a:lnTo>
                  <a:lnTo>
                    <a:pt x="193" y="0"/>
                  </a:lnTo>
                  <a:lnTo>
                    <a:pt x="196" y="3"/>
                  </a:lnTo>
                  <a:lnTo>
                    <a:pt x="200" y="5"/>
                  </a:lnTo>
                  <a:lnTo>
                    <a:pt x="201" y="13"/>
                  </a:lnTo>
                  <a:lnTo>
                    <a:pt x="200" y="24"/>
                  </a:lnTo>
                  <a:lnTo>
                    <a:pt x="196" y="38"/>
                  </a:lnTo>
                  <a:lnTo>
                    <a:pt x="190" y="53"/>
                  </a:lnTo>
                  <a:lnTo>
                    <a:pt x="183" y="66"/>
                  </a:lnTo>
                  <a:lnTo>
                    <a:pt x="175" y="79"/>
                  </a:lnTo>
                  <a:lnTo>
                    <a:pt x="165" y="91"/>
                  </a:lnTo>
                  <a:lnTo>
                    <a:pt x="155" y="99"/>
                  </a:lnTo>
                  <a:lnTo>
                    <a:pt x="141" y="107"/>
                  </a:lnTo>
                  <a:lnTo>
                    <a:pt x="125" y="119"/>
                  </a:lnTo>
                  <a:lnTo>
                    <a:pt x="105" y="132"/>
                  </a:lnTo>
                  <a:lnTo>
                    <a:pt x="85" y="144"/>
                  </a:lnTo>
                  <a:lnTo>
                    <a:pt x="65" y="155"/>
                  </a:lnTo>
                  <a:lnTo>
                    <a:pt x="48" y="162"/>
                  </a:lnTo>
                  <a:lnTo>
                    <a:pt x="40" y="164"/>
                  </a:lnTo>
                  <a:lnTo>
                    <a:pt x="35" y="164"/>
                  </a:lnTo>
                  <a:lnTo>
                    <a:pt x="30" y="164"/>
                  </a:lnTo>
                  <a:lnTo>
                    <a:pt x="27" y="160"/>
                  </a:lnTo>
                  <a:lnTo>
                    <a:pt x="22" y="149"/>
                  </a:lnTo>
                  <a:lnTo>
                    <a:pt x="15" y="134"/>
                  </a:lnTo>
                  <a:lnTo>
                    <a:pt x="10" y="116"/>
                  </a:lnTo>
                  <a:lnTo>
                    <a:pt x="7" y="96"/>
                  </a:lnTo>
                  <a:lnTo>
                    <a:pt x="4" y="74"/>
                  </a:lnTo>
                  <a:lnTo>
                    <a:pt x="0" y="56"/>
                  </a:lnTo>
                  <a:lnTo>
                    <a:pt x="0" y="41"/>
                  </a:lnTo>
                  <a:lnTo>
                    <a:pt x="0" y="29"/>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8" name="Freeform 785"/>
            <p:cNvSpPr>
              <a:spLocks/>
            </p:cNvSpPr>
            <p:nvPr/>
          </p:nvSpPr>
          <p:spPr bwMode="auto">
            <a:xfrm>
              <a:off x="2186" y="3104"/>
              <a:ext cx="181" cy="149"/>
            </a:xfrm>
            <a:custGeom>
              <a:avLst/>
              <a:gdLst>
                <a:gd name="T0" fmla="*/ 0 w 181"/>
                <a:gd name="T1" fmla="*/ 27 h 149"/>
                <a:gd name="T2" fmla="*/ 3 w 181"/>
                <a:gd name="T3" fmla="*/ 22 h 149"/>
                <a:gd name="T4" fmla="*/ 6 w 181"/>
                <a:gd name="T5" fmla="*/ 17 h 149"/>
                <a:gd name="T6" fmla="*/ 13 w 181"/>
                <a:gd name="T7" fmla="*/ 15 h 149"/>
                <a:gd name="T8" fmla="*/ 19 w 181"/>
                <a:gd name="T9" fmla="*/ 13 h 149"/>
                <a:gd name="T10" fmla="*/ 28 w 181"/>
                <a:gd name="T11" fmla="*/ 13 h 149"/>
                <a:gd name="T12" fmla="*/ 38 w 181"/>
                <a:gd name="T13" fmla="*/ 12 h 149"/>
                <a:gd name="T14" fmla="*/ 48 w 181"/>
                <a:gd name="T15" fmla="*/ 13 h 149"/>
                <a:gd name="T16" fmla="*/ 58 w 181"/>
                <a:gd name="T17" fmla="*/ 13 h 149"/>
                <a:gd name="T18" fmla="*/ 71 w 181"/>
                <a:gd name="T19" fmla="*/ 12 h 149"/>
                <a:gd name="T20" fmla="*/ 89 w 181"/>
                <a:gd name="T21" fmla="*/ 10 h 149"/>
                <a:gd name="T22" fmla="*/ 108 w 181"/>
                <a:gd name="T23" fmla="*/ 7 h 149"/>
                <a:gd name="T24" fmla="*/ 127 w 181"/>
                <a:gd name="T25" fmla="*/ 4 h 149"/>
                <a:gd name="T26" fmla="*/ 146 w 181"/>
                <a:gd name="T27" fmla="*/ 0 h 149"/>
                <a:gd name="T28" fmla="*/ 162 w 181"/>
                <a:gd name="T29" fmla="*/ 0 h 149"/>
                <a:gd name="T30" fmla="*/ 169 w 181"/>
                <a:gd name="T31" fmla="*/ 0 h 149"/>
                <a:gd name="T32" fmla="*/ 174 w 181"/>
                <a:gd name="T33" fmla="*/ 0 h 149"/>
                <a:gd name="T34" fmla="*/ 177 w 181"/>
                <a:gd name="T35" fmla="*/ 2 h 149"/>
                <a:gd name="T36" fmla="*/ 179 w 181"/>
                <a:gd name="T37" fmla="*/ 5 h 149"/>
                <a:gd name="T38" fmla="*/ 181 w 181"/>
                <a:gd name="T39" fmla="*/ 13 h 149"/>
                <a:gd name="T40" fmla="*/ 181 w 181"/>
                <a:gd name="T41" fmla="*/ 23 h 149"/>
                <a:gd name="T42" fmla="*/ 177 w 181"/>
                <a:gd name="T43" fmla="*/ 35 h 149"/>
                <a:gd name="T44" fmla="*/ 171 w 181"/>
                <a:gd name="T45" fmla="*/ 48 h 149"/>
                <a:gd name="T46" fmla="*/ 164 w 181"/>
                <a:gd name="T47" fmla="*/ 62 h 149"/>
                <a:gd name="T48" fmla="*/ 157 w 181"/>
                <a:gd name="T49" fmla="*/ 73 h 149"/>
                <a:gd name="T50" fmla="*/ 147 w 181"/>
                <a:gd name="T51" fmla="*/ 83 h 149"/>
                <a:gd name="T52" fmla="*/ 139 w 181"/>
                <a:gd name="T53" fmla="*/ 90 h 149"/>
                <a:gd name="T54" fmla="*/ 127 w 181"/>
                <a:gd name="T55" fmla="*/ 98 h 149"/>
                <a:gd name="T56" fmla="*/ 113 w 181"/>
                <a:gd name="T57" fmla="*/ 108 h 149"/>
                <a:gd name="T58" fmla="*/ 94 w 181"/>
                <a:gd name="T59" fmla="*/ 120 h 149"/>
                <a:gd name="T60" fmla="*/ 76 w 181"/>
                <a:gd name="T61" fmla="*/ 131 h 149"/>
                <a:gd name="T62" fmla="*/ 58 w 181"/>
                <a:gd name="T63" fmla="*/ 141 h 149"/>
                <a:gd name="T64" fmla="*/ 43 w 181"/>
                <a:gd name="T65" fmla="*/ 148 h 149"/>
                <a:gd name="T66" fmla="*/ 36 w 181"/>
                <a:gd name="T67" fmla="*/ 149 h 149"/>
                <a:gd name="T68" fmla="*/ 31 w 181"/>
                <a:gd name="T69" fmla="*/ 149 h 149"/>
                <a:gd name="T70" fmla="*/ 26 w 181"/>
                <a:gd name="T71" fmla="*/ 148 h 149"/>
                <a:gd name="T72" fmla="*/ 23 w 181"/>
                <a:gd name="T73" fmla="*/ 146 h 149"/>
                <a:gd name="T74" fmla="*/ 18 w 181"/>
                <a:gd name="T75" fmla="*/ 136 h 149"/>
                <a:gd name="T76" fmla="*/ 13 w 181"/>
                <a:gd name="T77" fmla="*/ 121 h 149"/>
                <a:gd name="T78" fmla="*/ 10 w 181"/>
                <a:gd name="T79" fmla="*/ 105 h 149"/>
                <a:gd name="T80" fmla="*/ 5 w 181"/>
                <a:gd name="T81" fmla="*/ 86 h 149"/>
                <a:gd name="T82" fmla="*/ 1 w 181"/>
                <a:gd name="T83" fmla="*/ 68 h 149"/>
                <a:gd name="T84" fmla="*/ 0 w 181"/>
                <a:gd name="T85" fmla="*/ 52 h 149"/>
                <a:gd name="T86" fmla="*/ 0 w 181"/>
                <a:gd name="T87" fmla="*/ 37 h 149"/>
                <a:gd name="T88" fmla="*/ 0 w 181"/>
                <a:gd name="T89" fmla="*/ 27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1"/>
                <a:gd name="T136" fmla="*/ 0 h 149"/>
                <a:gd name="T137" fmla="*/ 181 w 181"/>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1" h="149">
                  <a:moveTo>
                    <a:pt x="0" y="27"/>
                  </a:moveTo>
                  <a:lnTo>
                    <a:pt x="3" y="22"/>
                  </a:lnTo>
                  <a:lnTo>
                    <a:pt x="6" y="17"/>
                  </a:lnTo>
                  <a:lnTo>
                    <a:pt x="13" y="15"/>
                  </a:lnTo>
                  <a:lnTo>
                    <a:pt x="19" y="13"/>
                  </a:lnTo>
                  <a:lnTo>
                    <a:pt x="28" y="13"/>
                  </a:lnTo>
                  <a:lnTo>
                    <a:pt x="38" y="12"/>
                  </a:lnTo>
                  <a:lnTo>
                    <a:pt x="48" y="13"/>
                  </a:lnTo>
                  <a:lnTo>
                    <a:pt x="58" y="13"/>
                  </a:lnTo>
                  <a:lnTo>
                    <a:pt x="71" y="12"/>
                  </a:lnTo>
                  <a:lnTo>
                    <a:pt x="89" y="10"/>
                  </a:lnTo>
                  <a:lnTo>
                    <a:pt x="108" y="7"/>
                  </a:lnTo>
                  <a:lnTo>
                    <a:pt x="127" y="4"/>
                  </a:lnTo>
                  <a:lnTo>
                    <a:pt x="146" y="0"/>
                  </a:lnTo>
                  <a:lnTo>
                    <a:pt x="162" y="0"/>
                  </a:lnTo>
                  <a:lnTo>
                    <a:pt x="169" y="0"/>
                  </a:lnTo>
                  <a:lnTo>
                    <a:pt x="174" y="0"/>
                  </a:lnTo>
                  <a:lnTo>
                    <a:pt x="177" y="2"/>
                  </a:lnTo>
                  <a:lnTo>
                    <a:pt x="179" y="5"/>
                  </a:lnTo>
                  <a:lnTo>
                    <a:pt x="181" y="13"/>
                  </a:lnTo>
                  <a:lnTo>
                    <a:pt x="181" y="23"/>
                  </a:lnTo>
                  <a:lnTo>
                    <a:pt x="177" y="35"/>
                  </a:lnTo>
                  <a:lnTo>
                    <a:pt x="171" y="48"/>
                  </a:lnTo>
                  <a:lnTo>
                    <a:pt x="164" y="62"/>
                  </a:lnTo>
                  <a:lnTo>
                    <a:pt x="157" y="73"/>
                  </a:lnTo>
                  <a:lnTo>
                    <a:pt x="147" y="83"/>
                  </a:lnTo>
                  <a:lnTo>
                    <a:pt x="139" y="90"/>
                  </a:lnTo>
                  <a:lnTo>
                    <a:pt x="127" y="98"/>
                  </a:lnTo>
                  <a:lnTo>
                    <a:pt x="113" y="108"/>
                  </a:lnTo>
                  <a:lnTo>
                    <a:pt x="94" y="120"/>
                  </a:lnTo>
                  <a:lnTo>
                    <a:pt x="76" y="131"/>
                  </a:lnTo>
                  <a:lnTo>
                    <a:pt x="58" y="141"/>
                  </a:lnTo>
                  <a:lnTo>
                    <a:pt x="43" y="148"/>
                  </a:lnTo>
                  <a:lnTo>
                    <a:pt x="36" y="149"/>
                  </a:lnTo>
                  <a:lnTo>
                    <a:pt x="31" y="149"/>
                  </a:lnTo>
                  <a:lnTo>
                    <a:pt x="26" y="148"/>
                  </a:lnTo>
                  <a:lnTo>
                    <a:pt x="23" y="146"/>
                  </a:lnTo>
                  <a:lnTo>
                    <a:pt x="18" y="136"/>
                  </a:lnTo>
                  <a:lnTo>
                    <a:pt x="13" y="121"/>
                  </a:lnTo>
                  <a:lnTo>
                    <a:pt x="10" y="105"/>
                  </a:lnTo>
                  <a:lnTo>
                    <a:pt x="5" y="86"/>
                  </a:lnTo>
                  <a:lnTo>
                    <a:pt x="1" y="68"/>
                  </a:lnTo>
                  <a:lnTo>
                    <a:pt x="0" y="52"/>
                  </a:lnTo>
                  <a:lnTo>
                    <a:pt x="0" y="37"/>
                  </a:lnTo>
                  <a:lnTo>
                    <a:pt x="0" y="27"/>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399" name="Freeform 786"/>
            <p:cNvSpPr>
              <a:spLocks/>
            </p:cNvSpPr>
            <p:nvPr/>
          </p:nvSpPr>
          <p:spPr bwMode="auto">
            <a:xfrm>
              <a:off x="2194" y="3111"/>
              <a:ext cx="163" cy="134"/>
            </a:xfrm>
            <a:custGeom>
              <a:avLst/>
              <a:gdLst>
                <a:gd name="T0" fmla="*/ 0 w 163"/>
                <a:gd name="T1" fmla="*/ 25 h 134"/>
                <a:gd name="T2" fmla="*/ 2 w 163"/>
                <a:gd name="T3" fmla="*/ 18 h 134"/>
                <a:gd name="T4" fmla="*/ 6 w 163"/>
                <a:gd name="T5" fmla="*/ 15 h 134"/>
                <a:gd name="T6" fmla="*/ 11 w 163"/>
                <a:gd name="T7" fmla="*/ 13 h 134"/>
                <a:gd name="T8" fmla="*/ 18 w 163"/>
                <a:gd name="T9" fmla="*/ 11 h 134"/>
                <a:gd name="T10" fmla="*/ 25 w 163"/>
                <a:gd name="T11" fmla="*/ 11 h 134"/>
                <a:gd name="T12" fmla="*/ 33 w 163"/>
                <a:gd name="T13" fmla="*/ 11 h 134"/>
                <a:gd name="T14" fmla="*/ 43 w 163"/>
                <a:gd name="T15" fmla="*/ 11 h 134"/>
                <a:gd name="T16" fmla="*/ 53 w 163"/>
                <a:gd name="T17" fmla="*/ 11 h 134"/>
                <a:gd name="T18" fmla="*/ 65 w 163"/>
                <a:gd name="T19" fmla="*/ 10 h 134"/>
                <a:gd name="T20" fmla="*/ 80 w 163"/>
                <a:gd name="T21" fmla="*/ 8 h 134"/>
                <a:gd name="T22" fmla="*/ 96 w 163"/>
                <a:gd name="T23" fmla="*/ 5 h 134"/>
                <a:gd name="T24" fmla="*/ 114 w 163"/>
                <a:gd name="T25" fmla="*/ 3 h 134"/>
                <a:gd name="T26" fmla="*/ 131 w 163"/>
                <a:gd name="T27" fmla="*/ 0 h 134"/>
                <a:gd name="T28" fmla="*/ 144 w 163"/>
                <a:gd name="T29" fmla="*/ 0 h 134"/>
                <a:gd name="T30" fmla="*/ 151 w 163"/>
                <a:gd name="T31" fmla="*/ 0 h 134"/>
                <a:gd name="T32" fmla="*/ 156 w 163"/>
                <a:gd name="T33" fmla="*/ 0 h 134"/>
                <a:gd name="T34" fmla="*/ 159 w 163"/>
                <a:gd name="T35" fmla="*/ 1 h 134"/>
                <a:gd name="T36" fmla="*/ 161 w 163"/>
                <a:gd name="T37" fmla="*/ 5 h 134"/>
                <a:gd name="T38" fmla="*/ 163 w 163"/>
                <a:gd name="T39" fmla="*/ 11 h 134"/>
                <a:gd name="T40" fmla="*/ 161 w 163"/>
                <a:gd name="T41" fmla="*/ 20 h 134"/>
                <a:gd name="T42" fmla="*/ 158 w 163"/>
                <a:gd name="T43" fmla="*/ 31 h 134"/>
                <a:gd name="T44" fmla="*/ 153 w 163"/>
                <a:gd name="T45" fmla="*/ 43 h 134"/>
                <a:gd name="T46" fmla="*/ 148 w 163"/>
                <a:gd name="T47" fmla="*/ 55 h 134"/>
                <a:gd name="T48" fmla="*/ 141 w 163"/>
                <a:gd name="T49" fmla="*/ 64 h 134"/>
                <a:gd name="T50" fmla="*/ 133 w 163"/>
                <a:gd name="T51" fmla="*/ 74 h 134"/>
                <a:gd name="T52" fmla="*/ 124 w 163"/>
                <a:gd name="T53" fmla="*/ 81 h 134"/>
                <a:gd name="T54" fmla="*/ 114 w 163"/>
                <a:gd name="T55" fmla="*/ 88 h 134"/>
                <a:gd name="T56" fmla="*/ 100 w 163"/>
                <a:gd name="T57" fmla="*/ 96 h 134"/>
                <a:gd name="T58" fmla="*/ 85 w 163"/>
                <a:gd name="T59" fmla="*/ 106 h 134"/>
                <a:gd name="T60" fmla="*/ 68 w 163"/>
                <a:gd name="T61" fmla="*/ 117 h 134"/>
                <a:gd name="T62" fmla="*/ 53 w 163"/>
                <a:gd name="T63" fmla="*/ 126 h 134"/>
                <a:gd name="T64" fmla="*/ 38 w 163"/>
                <a:gd name="T65" fmla="*/ 131 h 134"/>
                <a:gd name="T66" fmla="*/ 33 w 163"/>
                <a:gd name="T67" fmla="*/ 132 h 134"/>
                <a:gd name="T68" fmla="*/ 28 w 163"/>
                <a:gd name="T69" fmla="*/ 134 h 134"/>
                <a:gd name="T70" fmla="*/ 23 w 163"/>
                <a:gd name="T71" fmla="*/ 132 h 134"/>
                <a:gd name="T72" fmla="*/ 21 w 163"/>
                <a:gd name="T73" fmla="*/ 129 h 134"/>
                <a:gd name="T74" fmla="*/ 16 w 163"/>
                <a:gd name="T75" fmla="*/ 121 h 134"/>
                <a:gd name="T76" fmla="*/ 11 w 163"/>
                <a:gd name="T77" fmla="*/ 108 h 134"/>
                <a:gd name="T78" fmla="*/ 8 w 163"/>
                <a:gd name="T79" fmla="*/ 93 h 134"/>
                <a:gd name="T80" fmla="*/ 5 w 163"/>
                <a:gd name="T81" fmla="*/ 78 h 134"/>
                <a:gd name="T82" fmla="*/ 2 w 163"/>
                <a:gd name="T83" fmla="*/ 61 h 134"/>
                <a:gd name="T84" fmla="*/ 0 w 163"/>
                <a:gd name="T85" fmla="*/ 46 h 134"/>
                <a:gd name="T86" fmla="*/ 0 w 163"/>
                <a:gd name="T87" fmla="*/ 33 h 134"/>
                <a:gd name="T88" fmla="*/ 0 w 163"/>
                <a:gd name="T89" fmla="*/ 25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3"/>
                <a:gd name="T136" fmla="*/ 0 h 134"/>
                <a:gd name="T137" fmla="*/ 163 w 163"/>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3" h="134">
                  <a:moveTo>
                    <a:pt x="0" y="25"/>
                  </a:moveTo>
                  <a:lnTo>
                    <a:pt x="2" y="18"/>
                  </a:lnTo>
                  <a:lnTo>
                    <a:pt x="6" y="15"/>
                  </a:lnTo>
                  <a:lnTo>
                    <a:pt x="11" y="13"/>
                  </a:lnTo>
                  <a:lnTo>
                    <a:pt x="18" y="11"/>
                  </a:lnTo>
                  <a:lnTo>
                    <a:pt x="25" y="11"/>
                  </a:lnTo>
                  <a:lnTo>
                    <a:pt x="33" y="11"/>
                  </a:lnTo>
                  <a:lnTo>
                    <a:pt x="43" y="11"/>
                  </a:lnTo>
                  <a:lnTo>
                    <a:pt x="53" y="11"/>
                  </a:lnTo>
                  <a:lnTo>
                    <a:pt x="65" y="10"/>
                  </a:lnTo>
                  <a:lnTo>
                    <a:pt x="80" y="8"/>
                  </a:lnTo>
                  <a:lnTo>
                    <a:pt x="96" y="5"/>
                  </a:lnTo>
                  <a:lnTo>
                    <a:pt x="114" y="3"/>
                  </a:lnTo>
                  <a:lnTo>
                    <a:pt x="131" y="0"/>
                  </a:lnTo>
                  <a:lnTo>
                    <a:pt x="144" y="0"/>
                  </a:lnTo>
                  <a:lnTo>
                    <a:pt x="151" y="0"/>
                  </a:lnTo>
                  <a:lnTo>
                    <a:pt x="156" y="0"/>
                  </a:lnTo>
                  <a:lnTo>
                    <a:pt x="159" y="1"/>
                  </a:lnTo>
                  <a:lnTo>
                    <a:pt x="161" y="5"/>
                  </a:lnTo>
                  <a:lnTo>
                    <a:pt x="163" y="11"/>
                  </a:lnTo>
                  <a:lnTo>
                    <a:pt x="161" y="20"/>
                  </a:lnTo>
                  <a:lnTo>
                    <a:pt x="158" y="31"/>
                  </a:lnTo>
                  <a:lnTo>
                    <a:pt x="153" y="43"/>
                  </a:lnTo>
                  <a:lnTo>
                    <a:pt x="148" y="55"/>
                  </a:lnTo>
                  <a:lnTo>
                    <a:pt x="141" y="64"/>
                  </a:lnTo>
                  <a:lnTo>
                    <a:pt x="133" y="74"/>
                  </a:lnTo>
                  <a:lnTo>
                    <a:pt x="124" y="81"/>
                  </a:lnTo>
                  <a:lnTo>
                    <a:pt x="114" y="88"/>
                  </a:lnTo>
                  <a:lnTo>
                    <a:pt x="100" y="96"/>
                  </a:lnTo>
                  <a:lnTo>
                    <a:pt x="85" y="106"/>
                  </a:lnTo>
                  <a:lnTo>
                    <a:pt x="68" y="117"/>
                  </a:lnTo>
                  <a:lnTo>
                    <a:pt x="53" y="126"/>
                  </a:lnTo>
                  <a:lnTo>
                    <a:pt x="38" y="131"/>
                  </a:lnTo>
                  <a:lnTo>
                    <a:pt x="33" y="132"/>
                  </a:lnTo>
                  <a:lnTo>
                    <a:pt x="28" y="134"/>
                  </a:lnTo>
                  <a:lnTo>
                    <a:pt x="23" y="132"/>
                  </a:lnTo>
                  <a:lnTo>
                    <a:pt x="21" y="129"/>
                  </a:lnTo>
                  <a:lnTo>
                    <a:pt x="16" y="121"/>
                  </a:lnTo>
                  <a:lnTo>
                    <a:pt x="11" y="108"/>
                  </a:lnTo>
                  <a:lnTo>
                    <a:pt x="8" y="93"/>
                  </a:lnTo>
                  <a:lnTo>
                    <a:pt x="5" y="78"/>
                  </a:lnTo>
                  <a:lnTo>
                    <a:pt x="2" y="61"/>
                  </a:lnTo>
                  <a:lnTo>
                    <a:pt x="0" y="46"/>
                  </a:lnTo>
                  <a:lnTo>
                    <a:pt x="0" y="33"/>
                  </a:lnTo>
                  <a:lnTo>
                    <a:pt x="0" y="25"/>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0" name="Freeform 787"/>
            <p:cNvSpPr>
              <a:spLocks/>
            </p:cNvSpPr>
            <p:nvPr/>
          </p:nvSpPr>
          <p:spPr bwMode="auto">
            <a:xfrm>
              <a:off x="2202" y="3117"/>
              <a:ext cx="143" cy="118"/>
            </a:xfrm>
            <a:custGeom>
              <a:avLst/>
              <a:gdLst>
                <a:gd name="T0" fmla="*/ 0 w 143"/>
                <a:gd name="T1" fmla="*/ 22 h 118"/>
                <a:gd name="T2" fmla="*/ 2 w 143"/>
                <a:gd name="T3" fmla="*/ 17 h 118"/>
                <a:gd name="T4" fmla="*/ 5 w 143"/>
                <a:gd name="T5" fmla="*/ 14 h 118"/>
                <a:gd name="T6" fmla="*/ 10 w 143"/>
                <a:gd name="T7" fmla="*/ 12 h 118"/>
                <a:gd name="T8" fmla="*/ 15 w 143"/>
                <a:gd name="T9" fmla="*/ 10 h 118"/>
                <a:gd name="T10" fmla="*/ 22 w 143"/>
                <a:gd name="T11" fmla="*/ 10 h 118"/>
                <a:gd name="T12" fmla="*/ 30 w 143"/>
                <a:gd name="T13" fmla="*/ 10 h 118"/>
                <a:gd name="T14" fmla="*/ 38 w 143"/>
                <a:gd name="T15" fmla="*/ 10 h 118"/>
                <a:gd name="T16" fmla="*/ 47 w 143"/>
                <a:gd name="T17" fmla="*/ 10 h 118"/>
                <a:gd name="T18" fmla="*/ 57 w 143"/>
                <a:gd name="T19" fmla="*/ 10 h 118"/>
                <a:gd name="T20" fmla="*/ 70 w 143"/>
                <a:gd name="T21" fmla="*/ 7 h 118"/>
                <a:gd name="T22" fmla="*/ 85 w 143"/>
                <a:gd name="T23" fmla="*/ 5 h 118"/>
                <a:gd name="T24" fmla="*/ 102 w 143"/>
                <a:gd name="T25" fmla="*/ 2 h 118"/>
                <a:gd name="T26" fmla="*/ 115 w 143"/>
                <a:gd name="T27" fmla="*/ 0 h 118"/>
                <a:gd name="T28" fmla="*/ 128 w 143"/>
                <a:gd name="T29" fmla="*/ 0 h 118"/>
                <a:gd name="T30" fmla="*/ 133 w 143"/>
                <a:gd name="T31" fmla="*/ 0 h 118"/>
                <a:gd name="T32" fmla="*/ 138 w 143"/>
                <a:gd name="T33" fmla="*/ 0 h 118"/>
                <a:gd name="T34" fmla="*/ 140 w 143"/>
                <a:gd name="T35" fmla="*/ 2 h 118"/>
                <a:gd name="T36" fmla="*/ 141 w 143"/>
                <a:gd name="T37" fmla="*/ 4 h 118"/>
                <a:gd name="T38" fmla="*/ 143 w 143"/>
                <a:gd name="T39" fmla="*/ 10 h 118"/>
                <a:gd name="T40" fmla="*/ 143 w 143"/>
                <a:gd name="T41" fmla="*/ 19 h 118"/>
                <a:gd name="T42" fmla="*/ 140 w 143"/>
                <a:gd name="T43" fmla="*/ 29 h 118"/>
                <a:gd name="T44" fmla="*/ 136 w 143"/>
                <a:gd name="T45" fmla="*/ 39 h 118"/>
                <a:gd name="T46" fmla="*/ 130 w 143"/>
                <a:gd name="T47" fmla="*/ 49 h 118"/>
                <a:gd name="T48" fmla="*/ 123 w 143"/>
                <a:gd name="T49" fmla="*/ 58 h 118"/>
                <a:gd name="T50" fmla="*/ 116 w 143"/>
                <a:gd name="T51" fmla="*/ 65 h 118"/>
                <a:gd name="T52" fmla="*/ 110 w 143"/>
                <a:gd name="T53" fmla="*/ 72 h 118"/>
                <a:gd name="T54" fmla="*/ 100 w 143"/>
                <a:gd name="T55" fmla="*/ 77 h 118"/>
                <a:gd name="T56" fmla="*/ 88 w 143"/>
                <a:gd name="T57" fmla="*/ 85 h 118"/>
                <a:gd name="T58" fmla="*/ 75 w 143"/>
                <a:gd name="T59" fmla="*/ 95 h 118"/>
                <a:gd name="T60" fmla="*/ 60 w 143"/>
                <a:gd name="T61" fmla="*/ 103 h 118"/>
                <a:gd name="T62" fmla="*/ 47 w 143"/>
                <a:gd name="T63" fmla="*/ 111 h 118"/>
                <a:gd name="T64" fmla="*/ 33 w 143"/>
                <a:gd name="T65" fmla="*/ 116 h 118"/>
                <a:gd name="T66" fmla="*/ 28 w 143"/>
                <a:gd name="T67" fmla="*/ 118 h 118"/>
                <a:gd name="T68" fmla="*/ 25 w 143"/>
                <a:gd name="T69" fmla="*/ 118 h 118"/>
                <a:gd name="T70" fmla="*/ 20 w 143"/>
                <a:gd name="T71" fmla="*/ 118 h 118"/>
                <a:gd name="T72" fmla="*/ 18 w 143"/>
                <a:gd name="T73" fmla="*/ 115 h 118"/>
                <a:gd name="T74" fmla="*/ 15 w 143"/>
                <a:gd name="T75" fmla="*/ 107 h 118"/>
                <a:gd name="T76" fmla="*/ 10 w 143"/>
                <a:gd name="T77" fmla="*/ 97 h 118"/>
                <a:gd name="T78" fmla="*/ 7 w 143"/>
                <a:gd name="T79" fmla="*/ 83 h 118"/>
                <a:gd name="T80" fmla="*/ 3 w 143"/>
                <a:gd name="T81" fmla="*/ 68 h 118"/>
                <a:gd name="T82" fmla="*/ 2 w 143"/>
                <a:gd name="T83" fmla="*/ 55 h 118"/>
                <a:gd name="T84" fmla="*/ 0 w 143"/>
                <a:gd name="T85" fmla="*/ 42 h 118"/>
                <a:gd name="T86" fmla="*/ 0 w 143"/>
                <a:gd name="T87" fmla="*/ 30 h 118"/>
                <a:gd name="T88" fmla="*/ 0 w 143"/>
                <a:gd name="T89" fmla="*/ 22 h 1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3"/>
                <a:gd name="T136" fmla="*/ 0 h 118"/>
                <a:gd name="T137" fmla="*/ 143 w 143"/>
                <a:gd name="T138" fmla="*/ 118 h 1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3" h="118">
                  <a:moveTo>
                    <a:pt x="0" y="22"/>
                  </a:moveTo>
                  <a:lnTo>
                    <a:pt x="2" y="17"/>
                  </a:lnTo>
                  <a:lnTo>
                    <a:pt x="5" y="14"/>
                  </a:lnTo>
                  <a:lnTo>
                    <a:pt x="10" y="12"/>
                  </a:lnTo>
                  <a:lnTo>
                    <a:pt x="15" y="10"/>
                  </a:lnTo>
                  <a:lnTo>
                    <a:pt x="22" y="10"/>
                  </a:lnTo>
                  <a:lnTo>
                    <a:pt x="30" y="10"/>
                  </a:lnTo>
                  <a:lnTo>
                    <a:pt x="38" y="10"/>
                  </a:lnTo>
                  <a:lnTo>
                    <a:pt x="47" y="10"/>
                  </a:lnTo>
                  <a:lnTo>
                    <a:pt x="57" y="10"/>
                  </a:lnTo>
                  <a:lnTo>
                    <a:pt x="70" y="7"/>
                  </a:lnTo>
                  <a:lnTo>
                    <a:pt x="85" y="5"/>
                  </a:lnTo>
                  <a:lnTo>
                    <a:pt x="102" y="2"/>
                  </a:lnTo>
                  <a:lnTo>
                    <a:pt x="115" y="0"/>
                  </a:lnTo>
                  <a:lnTo>
                    <a:pt x="128" y="0"/>
                  </a:lnTo>
                  <a:lnTo>
                    <a:pt x="133" y="0"/>
                  </a:lnTo>
                  <a:lnTo>
                    <a:pt x="138" y="0"/>
                  </a:lnTo>
                  <a:lnTo>
                    <a:pt x="140" y="2"/>
                  </a:lnTo>
                  <a:lnTo>
                    <a:pt x="141" y="4"/>
                  </a:lnTo>
                  <a:lnTo>
                    <a:pt x="143" y="10"/>
                  </a:lnTo>
                  <a:lnTo>
                    <a:pt x="143" y="19"/>
                  </a:lnTo>
                  <a:lnTo>
                    <a:pt x="140" y="29"/>
                  </a:lnTo>
                  <a:lnTo>
                    <a:pt x="136" y="39"/>
                  </a:lnTo>
                  <a:lnTo>
                    <a:pt x="130" y="49"/>
                  </a:lnTo>
                  <a:lnTo>
                    <a:pt x="123" y="58"/>
                  </a:lnTo>
                  <a:lnTo>
                    <a:pt x="116" y="65"/>
                  </a:lnTo>
                  <a:lnTo>
                    <a:pt x="110" y="72"/>
                  </a:lnTo>
                  <a:lnTo>
                    <a:pt x="100" y="77"/>
                  </a:lnTo>
                  <a:lnTo>
                    <a:pt x="88" y="85"/>
                  </a:lnTo>
                  <a:lnTo>
                    <a:pt x="75" y="95"/>
                  </a:lnTo>
                  <a:lnTo>
                    <a:pt x="60" y="103"/>
                  </a:lnTo>
                  <a:lnTo>
                    <a:pt x="47" y="111"/>
                  </a:lnTo>
                  <a:lnTo>
                    <a:pt x="33" y="116"/>
                  </a:lnTo>
                  <a:lnTo>
                    <a:pt x="28" y="118"/>
                  </a:lnTo>
                  <a:lnTo>
                    <a:pt x="25" y="118"/>
                  </a:lnTo>
                  <a:lnTo>
                    <a:pt x="20" y="118"/>
                  </a:lnTo>
                  <a:lnTo>
                    <a:pt x="18" y="115"/>
                  </a:lnTo>
                  <a:lnTo>
                    <a:pt x="15" y="107"/>
                  </a:lnTo>
                  <a:lnTo>
                    <a:pt x="10" y="97"/>
                  </a:lnTo>
                  <a:lnTo>
                    <a:pt x="7" y="83"/>
                  </a:lnTo>
                  <a:lnTo>
                    <a:pt x="3" y="68"/>
                  </a:lnTo>
                  <a:lnTo>
                    <a:pt x="2" y="55"/>
                  </a:lnTo>
                  <a:lnTo>
                    <a:pt x="0" y="42"/>
                  </a:lnTo>
                  <a:lnTo>
                    <a:pt x="0" y="30"/>
                  </a:lnTo>
                  <a:lnTo>
                    <a:pt x="0" y="22"/>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1" name="Freeform 788"/>
            <p:cNvSpPr>
              <a:spLocks/>
            </p:cNvSpPr>
            <p:nvPr/>
          </p:nvSpPr>
          <p:spPr bwMode="auto">
            <a:xfrm>
              <a:off x="2210" y="3124"/>
              <a:ext cx="125" cy="103"/>
            </a:xfrm>
            <a:custGeom>
              <a:avLst/>
              <a:gdLst>
                <a:gd name="T0" fmla="*/ 0 w 125"/>
                <a:gd name="T1" fmla="*/ 18 h 103"/>
                <a:gd name="T2" fmla="*/ 2 w 125"/>
                <a:gd name="T3" fmla="*/ 15 h 103"/>
                <a:gd name="T4" fmla="*/ 5 w 125"/>
                <a:gd name="T5" fmla="*/ 12 h 103"/>
                <a:gd name="T6" fmla="*/ 9 w 125"/>
                <a:gd name="T7" fmla="*/ 10 h 103"/>
                <a:gd name="T8" fmla="*/ 14 w 125"/>
                <a:gd name="T9" fmla="*/ 8 h 103"/>
                <a:gd name="T10" fmla="*/ 19 w 125"/>
                <a:gd name="T11" fmla="*/ 8 h 103"/>
                <a:gd name="T12" fmla="*/ 25 w 125"/>
                <a:gd name="T13" fmla="*/ 8 h 103"/>
                <a:gd name="T14" fmla="*/ 32 w 125"/>
                <a:gd name="T15" fmla="*/ 8 h 103"/>
                <a:gd name="T16" fmla="*/ 40 w 125"/>
                <a:gd name="T17" fmla="*/ 8 h 103"/>
                <a:gd name="T18" fmla="*/ 49 w 125"/>
                <a:gd name="T19" fmla="*/ 8 h 103"/>
                <a:gd name="T20" fmla="*/ 60 w 125"/>
                <a:gd name="T21" fmla="*/ 7 h 103"/>
                <a:gd name="T22" fmla="*/ 74 w 125"/>
                <a:gd name="T23" fmla="*/ 5 h 103"/>
                <a:gd name="T24" fmla="*/ 87 w 125"/>
                <a:gd name="T25" fmla="*/ 2 h 103"/>
                <a:gd name="T26" fmla="*/ 100 w 125"/>
                <a:gd name="T27" fmla="*/ 0 h 103"/>
                <a:gd name="T28" fmla="*/ 112 w 125"/>
                <a:gd name="T29" fmla="*/ 0 h 103"/>
                <a:gd name="T30" fmla="*/ 118 w 125"/>
                <a:gd name="T31" fmla="*/ 0 h 103"/>
                <a:gd name="T32" fmla="*/ 123 w 125"/>
                <a:gd name="T33" fmla="*/ 3 h 103"/>
                <a:gd name="T34" fmla="*/ 125 w 125"/>
                <a:gd name="T35" fmla="*/ 8 h 103"/>
                <a:gd name="T36" fmla="*/ 123 w 125"/>
                <a:gd name="T37" fmla="*/ 17 h 103"/>
                <a:gd name="T38" fmla="*/ 122 w 125"/>
                <a:gd name="T39" fmla="*/ 25 h 103"/>
                <a:gd name="T40" fmla="*/ 118 w 125"/>
                <a:gd name="T41" fmla="*/ 33 h 103"/>
                <a:gd name="T42" fmla="*/ 113 w 125"/>
                <a:gd name="T43" fmla="*/ 42 h 103"/>
                <a:gd name="T44" fmla="*/ 107 w 125"/>
                <a:gd name="T45" fmla="*/ 50 h 103"/>
                <a:gd name="T46" fmla="*/ 102 w 125"/>
                <a:gd name="T47" fmla="*/ 56 h 103"/>
                <a:gd name="T48" fmla="*/ 95 w 125"/>
                <a:gd name="T49" fmla="*/ 61 h 103"/>
                <a:gd name="T50" fmla="*/ 87 w 125"/>
                <a:gd name="T51" fmla="*/ 66 h 103"/>
                <a:gd name="T52" fmla="*/ 77 w 125"/>
                <a:gd name="T53" fmla="*/ 75 h 103"/>
                <a:gd name="T54" fmla="*/ 65 w 125"/>
                <a:gd name="T55" fmla="*/ 81 h 103"/>
                <a:gd name="T56" fmla="*/ 52 w 125"/>
                <a:gd name="T57" fmla="*/ 90 h 103"/>
                <a:gd name="T58" fmla="*/ 40 w 125"/>
                <a:gd name="T59" fmla="*/ 96 h 103"/>
                <a:gd name="T60" fmla="*/ 30 w 125"/>
                <a:gd name="T61" fmla="*/ 101 h 103"/>
                <a:gd name="T62" fmla="*/ 25 w 125"/>
                <a:gd name="T63" fmla="*/ 103 h 103"/>
                <a:gd name="T64" fmla="*/ 20 w 125"/>
                <a:gd name="T65" fmla="*/ 103 h 103"/>
                <a:gd name="T66" fmla="*/ 19 w 125"/>
                <a:gd name="T67" fmla="*/ 101 h 103"/>
                <a:gd name="T68" fmla="*/ 15 w 125"/>
                <a:gd name="T69" fmla="*/ 100 h 103"/>
                <a:gd name="T70" fmla="*/ 12 w 125"/>
                <a:gd name="T71" fmla="*/ 93 h 103"/>
                <a:gd name="T72" fmla="*/ 9 w 125"/>
                <a:gd name="T73" fmla="*/ 83 h 103"/>
                <a:gd name="T74" fmla="*/ 7 w 125"/>
                <a:gd name="T75" fmla="*/ 71 h 103"/>
                <a:gd name="T76" fmla="*/ 4 w 125"/>
                <a:gd name="T77" fmla="*/ 60 h 103"/>
                <a:gd name="T78" fmla="*/ 2 w 125"/>
                <a:gd name="T79" fmla="*/ 46 h 103"/>
                <a:gd name="T80" fmla="*/ 0 w 125"/>
                <a:gd name="T81" fmla="*/ 35 h 103"/>
                <a:gd name="T82" fmla="*/ 0 w 125"/>
                <a:gd name="T83" fmla="*/ 25 h 103"/>
                <a:gd name="T84" fmla="*/ 0 w 125"/>
                <a:gd name="T85" fmla="*/ 18 h 1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5"/>
                <a:gd name="T130" fmla="*/ 0 h 103"/>
                <a:gd name="T131" fmla="*/ 125 w 125"/>
                <a:gd name="T132" fmla="*/ 103 h 10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5" h="103">
                  <a:moveTo>
                    <a:pt x="0" y="18"/>
                  </a:moveTo>
                  <a:lnTo>
                    <a:pt x="2" y="15"/>
                  </a:lnTo>
                  <a:lnTo>
                    <a:pt x="5" y="12"/>
                  </a:lnTo>
                  <a:lnTo>
                    <a:pt x="9" y="10"/>
                  </a:lnTo>
                  <a:lnTo>
                    <a:pt x="14" y="8"/>
                  </a:lnTo>
                  <a:lnTo>
                    <a:pt x="19" y="8"/>
                  </a:lnTo>
                  <a:lnTo>
                    <a:pt x="25" y="8"/>
                  </a:lnTo>
                  <a:lnTo>
                    <a:pt x="32" y="8"/>
                  </a:lnTo>
                  <a:lnTo>
                    <a:pt x="40" y="8"/>
                  </a:lnTo>
                  <a:lnTo>
                    <a:pt x="49" y="8"/>
                  </a:lnTo>
                  <a:lnTo>
                    <a:pt x="60" y="7"/>
                  </a:lnTo>
                  <a:lnTo>
                    <a:pt x="74" y="5"/>
                  </a:lnTo>
                  <a:lnTo>
                    <a:pt x="87" y="2"/>
                  </a:lnTo>
                  <a:lnTo>
                    <a:pt x="100" y="0"/>
                  </a:lnTo>
                  <a:lnTo>
                    <a:pt x="112" y="0"/>
                  </a:lnTo>
                  <a:lnTo>
                    <a:pt x="118" y="0"/>
                  </a:lnTo>
                  <a:lnTo>
                    <a:pt x="123" y="3"/>
                  </a:lnTo>
                  <a:lnTo>
                    <a:pt x="125" y="8"/>
                  </a:lnTo>
                  <a:lnTo>
                    <a:pt x="123" y="17"/>
                  </a:lnTo>
                  <a:lnTo>
                    <a:pt x="122" y="25"/>
                  </a:lnTo>
                  <a:lnTo>
                    <a:pt x="118" y="33"/>
                  </a:lnTo>
                  <a:lnTo>
                    <a:pt x="113" y="42"/>
                  </a:lnTo>
                  <a:lnTo>
                    <a:pt x="107" y="50"/>
                  </a:lnTo>
                  <a:lnTo>
                    <a:pt x="102" y="56"/>
                  </a:lnTo>
                  <a:lnTo>
                    <a:pt x="95" y="61"/>
                  </a:lnTo>
                  <a:lnTo>
                    <a:pt x="87" y="66"/>
                  </a:lnTo>
                  <a:lnTo>
                    <a:pt x="77" y="75"/>
                  </a:lnTo>
                  <a:lnTo>
                    <a:pt x="65" y="81"/>
                  </a:lnTo>
                  <a:lnTo>
                    <a:pt x="52" y="90"/>
                  </a:lnTo>
                  <a:lnTo>
                    <a:pt x="40" y="96"/>
                  </a:lnTo>
                  <a:lnTo>
                    <a:pt x="30" y="101"/>
                  </a:lnTo>
                  <a:lnTo>
                    <a:pt x="25" y="103"/>
                  </a:lnTo>
                  <a:lnTo>
                    <a:pt x="20" y="103"/>
                  </a:lnTo>
                  <a:lnTo>
                    <a:pt x="19" y="101"/>
                  </a:lnTo>
                  <a:lnTo>
                    <a:pt x="15" y="100"/>
                  </a:lnTo>
                  <a:lnTo>
                    <a:pt x="12" y="93"/>
                  </a:lnTo>
                  <a:lnTo>
                    <a:pt x="9" y="83"/>
                  </a:lnTo>
                  <a:lnTo>
                    <a:pt x="7" y="71"/>
                  </a:lnTo>
                  <a:lnTo>
                    <a:pt x="4" y="60"/>
                  </a:lnTo>
                  <a:lnTo>
                    <a:pt x="2" y="46"/>
                  </a:lnTo>
                  <a:lnTo>
                    <a:pt x="0" y="35"/>
                  </a:lnTo>
                  <a:lnTo>
                    <a:pt x="0" y="25"/>
                  </a:lnTo>
                  <a:lnTo>
                    <a:pt x="0" y="18"/>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2" name="Freeform 789"/>
            <p:cNvSpPr>
              <a:spLocks/>
            </p:cNvSpPr>
            <p:nvPr/>
          </p:nvSpPr>
          <p:spPr bwMode="auto">
            <a:xfrm>
              <a:off x="2217" y="3131"/>
              <a:ext cx="106" cy="86"/>
            </a:xfrm>
            <a:custGeom>
              <a:avLst/>
              <a:gdLst>
                <a:gd name="T0" fmla="*/ 2 w 106"/>
                <a:gd name="T1" fmla="*/ 16 h 86"/>
                <a:gd name="T2" fmla="*/ 3 w 106"/>
                <a:gd name="T3" fmla="*/ 13 h 86"/>
                <a:gd name="T4" fmla="*/ 5 w 106"/>
                <a:gd name="T5" fmla="*/ 10 h 86"/>
                <a:gd name="T6" fmla="*/ 8 w 106"/>
                <a:gd name="T7" fmla="*/ 8 h 86"/>
                <a:gd name="T8" fmla="*/ 13 w 106"/>
                <a:gd name="T9" fmla="*/ 8 h 86"/>
                <a:gd name="T10" fmla="*/ 17 w 106"/>
                <a:gd name="T11" fmla="*/ 6 h 86"/>
                <a:gd name="T12" fmla="*/ 23 w 106"/>
                <a:gd name="T13" fmla="*/ 6 h 86"/>
                <a:gd name="T14" fmla="*/ 28 w 106"/>
                <a:gd name="T15" fmla="*/ 6 h 86"/>
                <a:gd name="T16" fmla="*/ 35 w 106"/>
                <a:gd name="T17" fmla="*/ 6 h 86"/>
                <a:gd name="T18" fmla="*/ 43 w 106"/>
                <a:gd name="T19" fmla="*/ 6 h 86"/>
                <a:gd name="T20" fmla="*/ 53 w 106"/>
                <a:gd name="T21" fmla="*/ 5 h 86"/>
                <a:gd name="T22" fmla="*/ 63 w 106"/>
                <a:gd name="T23" fmla="*/ 3 h 86"/>
                <a:gd name="T24" fmla="*/ 75 w 106"/>
                <a:gd name="T25" fmla="*/ 1 h 86"/>
                <a:gd name="T26" fmla="*/ 87 w 106"/>
                <a:gd name="T27" fmla="*/ 0 h 86"/>
                <a:gd name="T28" fmla="*/ 95 w 106"/>
                <a:gd name="T29" fmla="*/ 0 h 86"/>
                <a:gd name="T30" fmla="*/ 101 w 106"/>
                <a:gd name="T31" fmla="*/ 0 h 86"/>
                <a:gd name="T32" fmla="*/ 106 w 106"/>
                <a:gd name="T33" fmla="*/ 3 h 86"/>
                <a:gd name="T34" fmla="*/ 106 w 106"/>
                <a:gd name="T35" fmla="*/ 8 h 86"/>
                <a:gd name="T36" fmla="*/ 106 w 106"/>
                <a:gd name="T37" fmla="*/ 13 h 86"/>
                <a:gd name="T38" fmla="*/ 103 w 106"/>
                <a:gd name="T39" fmla="*/ 20 h 86"/>
                <a:gd name="T40" fmla="*/ 101 w 106"/>
                <a:gd name="T41" fmla="*/ 28 h 86"/>
                <a:gd name="T42" fmla="*/ 96 w 106"/>
                <a:gd name="T43" fmla="*/ 35 h 86"/>
                <a:gd name="T44" fmla="*/ 91 w 106"/>
                <a:gd name="T45" fmla="*/ 41 h 86"/>
                <a:gd name="T46" fmla="*/ 87 w 106"/>
                <a:gd name="T47" fmla="*/ 48 h 86"/>
                <a:gd name="T48" fmla="*/ 82 w 106"/>
                <a:gd name="T49" fmla="*/ 53 h 86"/>
                <a:gd name="T50" fmla="*/ 75 w 106"/>
                <a:gd name="T51" fmla="*/ 56 h 86"/>
                <a:gd name="T52" fmla="*/ 67 w 106"/>
                <a:gd name="T53" fmla="*/ 63 h 86"/>
                <a:gd name="T54" fmla="*/ 57 w 106"/>
                <a:gd name="T55" fmla="*/ 69 h 86"/>
                <a:gd name="T56" fmla="*/ 45 w 106"/>
                <a:gd name="T57" fmla="*/ 76 h 86"/>
                <a:gd name="T58" fmla="*/ 35 w 106"/>
                <a:gd name="T59" fmla="*/ 81 h 86"/>
                <a:gd name="T60" fmla="*/ 27 w 106"/>
                <a:gd name="T61" fmla="*/ 86 h 86"/>
                <a:gd name="T62" fmla="*/ 22 w 106"/>
                <a:gd name="T63" fmla="*/ 86 h 86"/>
                <a:gd name="T64" fmla="*/ 18 w 106"/>
                <a:gd name="T65" fmla="*/ 86 h 86"/>
                <a:gd name="T66" fmla="*/ 17 w 106"/>
                <a:gd name="T67" fmla="*/ 86 h 86"/>
                <a:gd name="T68" fmla="*/ 15 w 106"/>
                <a:gd name="T69" fmla="*/ 84 h 86"/>
                <a:gd name="T70" fmla="*/ 12 w 106"/>
                <a:gd name="T71" fmla="*/ 78 h 86"/>
                <a:gd name="T72" fmla="*/ 8 w 106"/>
                <a:gd name="T73" fmla="*/ 71 h 86"/>
                <a:gd name="T74" fmla="*/ 7 w 106"/>
                <a:gd name="T75" fmla="*/ 61 h 86"/>
                <a:gd name="T76" fmla="*/ 3 w 106"/>
                <a:gd name="T77" fmla="*/ 49 h 86"/>
                <a:gd name="T78" fmla="*/ 2 w 106"/>
                <a:gd name="T79" fmla="*/ 39 h 86"/>
                <a:gd name="T80" fmla="*/ 2 w 106"/>
                <a:gd name="T81" fmla="*/ 30 h 86"/>
                <a:gd name="T82" fmla="*/ 0 w 106"/>
                <a:gd name="T83" fmla="*/ 21 h 86"/>
                <a:gd name="T84" fmla="*/ 2 w 106"/>
                <a:gd name="T85" fmla="*/ 16 h 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6"/>
                <a:gd name="T130" fmla="*/ 0 h 86"/>
                <a:gd name="T131" fmla="*/ 106 w 106"/>
                <a:gd name="T132" fmla="*/ 86 h 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6" h="86">
                  <a:moveTo>
                    <a:pt x="2" y="16"/>
                  </a:moveTo>
                  <a:lnTo>
                    <a:pt x="3" y="13"/>
                  </a:lnTo>
                  <a:lnTo>
                    <a:pt x="5" y="10"/>
                  </a:lnTo>
                  <a:lnTo>
                    <a:pt x="8" y="8"/>
                  </a:lnTo>
                  <a:lnTo>
                    <a:pt x="13" y="8"/>
                  </a:lnTo>
                  <a:lnTo>
                    <a:pt x="17" y="6"/>
                  </a:lnTo>
                  <a:lnTo>
                    <a:pt x="23" y="6"/>
                  </a:lnTo>
                  <a:lnTo>
                    <a:pt x="28" y="6"/>
                  </a:lnTo>
                  <a:lnTo>
                    <a:pt x="35" y="6"/>
                  </a:lnTo>
                  <a:lnTo>
                    <a:pt x="43" y="6"/>
                  </a:lnTo>
                  <a:lnTo>
                    <a:pt x="53" y="5"/>
                  </a:lnTo>
                  <a:lnTo>
                    <a:pt x="63" y="3"/>
                  </a:lnTo>
                  <a:lnTo>
                    <a:pt x="75" y="1"/>
                  </a:lnTo>
                  <a:lnTo>
                    <a:pt x="87" y="0"/>
                  </a:lnTo>
                  <a:lnTo>
                    <a:pt x="95" y="0"/>
                  </a:lnTo>
                  <a:lnTo>
                    <a:pt x="101" y="0"/>
                  </a:lnTo>
                  <a:lnTo>
                    <a:pt x="106" y="3"/>
                  </a:lnTo>
                  <a:lnTo>
                    <a:pt x="106" y="8"/>
                  </a:lnTo>
                  <a:lnTo>
                    <a:pt x="106" y="13"/>
                  </a:lnTo>
                  <a:lnTo>
                    <a:pt x="103" y="20"/>
                  </a:lnTo>
                  <a:lnTo>
                    <a:pt x="101" y="28"/>
                  </a:lnTo>
                  <a:lnTo>
                    <a:pt x="96" y="35"/>
                  </a:lnTo>
                  <a:lnTo>
                    <a:pt x="91" y="41"/>
                  </a:lnTo>
                  <a:lnTo>
                    <a:pt x="87" y="48"/>
                  </a:lnTo>
                  <a:lnTo>
                    <a:pt x="82" y="53"/>
                  </a:lnTo>
                  <a:lnTo>
                    <a:pt x="75" y="56"/>
                  </a:lnTo>
                  <a:lnTo>
                    <a:pt x="67" y="63"/>
                  </a:lnTo>
                  <a:lnTo>
                    <a:pt x="57" y="69"/>
                  </a:lnTo>
                  <a:lnTo>
                    <a:pt x="45" y="76"/>
                  </a:lnTo>
                  <a:lnTo>
                    <a:pt x="35" y="81"/>
                  </a:lnTo>
                  <a:lnTo>
                    <a:pt x="27" y="86"/>
                  </a:lnTo>
                  <a:lnTo>
                    <a:pt x="22" y="86"/>
                  </a:lnTo>
                  <a:lnTo>
                    <a:pt x="18" y="86"/>
                  </a:lnTo>
                  <a:lnTo>
                    <a:pt x="17" y="86"/>
                  </a:lnTo>
                  <a:lnTo>
                    <a:pt x="15" y="84"/>
                  </a:lnTo>
                  <a:lnTo>
                    <a:pt x="12" y="78"/>
                  </a:lnTo>
                  <a:lnTo>
                    <a:pt x="8" y="71"/>
                  </a:lnTo>
                  <a:lnTo>
                    <a:pt x="7" y="61"/>
                  </a:lnTo>
                  <a:lnTo>
                    <a:pt x="3" y="49"/>
                  </a:lnTo>
                  <a:lnTo>
                    <a:pt x="2" y="39"/>
                  </a:lnTo>
                  <a:lnTo>
                    <a:pt x="2" y="30"/>
                  </a:lnTo>
                  <a:lnTo>
                    <a:pt x="0" y="21"/>
                  </a:lnTo>
                  <a:lnTo>
                    <a:pt x="2" y="16"/>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403" name="Freeform 790"/>
            <p:cNvSpPr>
              <a:spLocks/>
            </p:cNvSpPr>
            <p:nvPr/>
          </p:nvSpPr>
          <p:spPr bwMode="auto">
            <a:xfrm>
              <a:off x="2225" y="3137"/>
              <a:ext cx="87" cy="72"/>
            </a:xfrm>
            <a:custGeom>
              <a:avLst/>
              <a:gdLst>
                <a:gd name="T0" fmla="*/ 2 w 87"/>
                <a:gd name="T1" fmla="*/ 14 h 72"/>
                <a:gd name="T2" fmla="*/ 2 w 87"/>
                <a:gd name="T3" fmla="*/ 10 h 72"/>
                <a:gd name="T4" fmla="*/ 5 w 87"/>
                <a:gd name="T5" fmla="*/ 9 h 72"/>
                <a:gd name="T6" fmla="*/ 7 w 87"/>
                <a:gd name="T7" fmla="*/ 7 h 72"/>
                <a:gd name="T8" fmla="*/ 10 w 87"/>
                <a:gd name="T9" fmla="*/ 7 h 72"/>
                <a:gd name="T10" fmla="*/ 15 w 87"/>
                <a:gd name="T11" fmla="*/ 7 h 72"/>
                <a:gd name="T12" fmla="*/ 19 w 87"/>
                <a:gd name="T13" fmla="*/ 7 h 72"/>
                <a:gd name="T14" fmla="*/ 24 w 87"/>
                <a:gd name="T15" fmla="*/ 7 h 72"/>
                <a:gd name="T16" fmla="*/ 29 w 87"/>
                <a:gd name="T17" fmla="*/ 7 h 72"/>
                <a:gd name="T18" fmla="*/ 35 w 87"/>
                <a:gd name="T19" fmla="*/ 5 h 72"/>
                <a:gd name="T20" fmla="*/ 44 w 87"/>
                <a:gd name="T21" fmla="*/ 5 h 72"/>
                <a:gd name="T22" fmla="*/ 52 w 87"/>
                <a:gd name="T23" fmla="*/ 4 h 72"/>
                <a:gd name="T24" fmla="*/ 62 w 87"/>
                <a:gd name="T25" fmla="*/ 2 h 72"/>
                <a:gd name="T26" fmla="*/ 70 w 87"/>
                <a:gd name="T27" fmla="*/ 0 h 72"/>
                <a:gd name="T28" fmla="*/ 79 w 87"/>
                <a:gd name="T29" fmla="*/ 0 h 72"/>
                <a:gd name="T30" fmla="*/ 83 w 87"/>
                <a:gd name="T31" fmla="*/ 0 h 72"/>
                <a:gd name="T32" fmla="*/ 87 w 87"/>
                <a:gd name="T33" fmla="*/ 4 h 72"/>
                <a:gd name="T34" fmla="*/ 87 w 87"/>
                <a:gd name="T35" fmla="*/ 7 h 72"/>
                <a:gd name="T36" fmla="*/ 87 w 87"/>
                <a:gd name="T37" fmla="*/ 12 h 72"/>
                <a:gd name="T38" fmla="*/ 85 w 87"/>
                <a:gd name="T39" fmla="*/ 17 h 72"/>
                <a:gd name="T40" fmla="*/ 83 w 87"/>
                <a:gd name="T41" fmla="*/ 24 h 72"/>
                <a:gd name="T42" fmla="*/ 80 w 87"/>
                <a:gd name="T43" fmla="*/ 29 h 72"/>
                <a:gd name="T44" fmla="*/ 75 w 87"/>
                <a:gd name="T45" fmla="*/ 35 h 72"/>
                <a:gd name="T46" fmla="*/ 72 w 87"/>
                <a:gd name="T47" fmla="*/ 40 h 72"/>
                <a:gd name="T48" fmla="*/ 67 w 87"/>
                <a:gd name="T49" fmla="*/ 43 h 72"/>
                <a:gd name="T50" fmla="*/ 62 w 87"/>
                <a:gd name="T51" fmla="*/ 47 h 72"/>
                <a:gd name="T52" fmla="*/ 55 w 87"/>
                <a:gd name="T53" fmla="*/ 52 h 72"/>
                <a:gd name="T54" fmla="*/ 47 w 87"/>
                <a:gd name="T55" fmla="*/ 57 h 72"/>
                <a:gd name="T56" fmla="*/ 37 w 87"/>
                <a:gd name="T57" fmla="*/ 63 h 72"/>
                <a:gd name="T58" fmla="*/ 29 w 87"/>
                <a:gd name="T59" fmla="*/ 67 h 72"/>
                <a:gd name="T60" fmla="*/ 22 w 87"/>
                <a:gd name="T61" fmla="*/ 70 h 72"/>
                <a:gd name="T62" fmla="*/ 15 w 87"/>
                <a:gd name="T63" fmla="*/ 72 h 72"/>
                <a:gd name="T64" fmla="*/ 12 w 87"/>
                <a:gd name="T65" fmla="*/ 70 h 72"/>
                <a:gd name="T66" fmla="*/ 10 w 87"/>
                <a:gd name="T67" fmla="*/ 65 h 72"/>
                <a:gd name="T68" fmla="*/ 7 w 87"/>
                <a:gd name="T69" fmla="*/ 58 h 72"/>
                <a:gd name="T70" fmla="*/ 5 w 87"/>
                <a:gd name="T71" fmla="*/ 50 h 72"/>
                <a:gd name="T72" fmla="*/ 4 w 87"/>
                <a:gd name="T73" fmla="*/ 42 h 72"/>
                <a:gd name="T74" fmla="*/ 2 w 87"/>
                <a:gd name="T75" fmla="*/ 33 h 72"/>
                <a:gd name="T76" fmla="*/ 2 w 87"/>
                <a:gd name="T77" fmla="*/ 25 h 72"/>
                <a:gd name="T78" fmla="*/ 0 w 87"/>
                <a:gd name="T79" fmla="*/ 19 h 72"/>
                <a:gd name="T80" fmla="*/ 2 w 87"/>
                <a:gd name="T81" fmla="*/ 14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
                <a:gd name="T124" fmla="*/ 0 h 72"/>
                <a:gd name="T125" fmla="*/ 87 w 87"/>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 h="72">
                  <a:moveTo>
                    <a:pt x="2" y="14"/>
                  </a:moveTo>
                  <a:lnTo>
                    <a:pt x="2" y="10"/>
                  </a:lnTo>
                  <a:lnTo>
                    <a:pt x="5" y="9"/>
                  </a:lnTo>
                  <a:lnTo>
                    <a:pt x="7" y="7"/>
                  </a:lnTo>
                  <a:lnTo>
                    <a:pt x="10" y="7"/>
                  </a:lnTo>
                  <a:lnTo>
                    <a:pt x="15" y="7"/>
                  </a:lnTo>
                  <a:lnTo>
                    <a:pt x="19" y="7"/>
                  </a:lnTo>
                  <a:lnTo>
                    <a:pt x="24" y="7"/>
                  </a:lnTo>
                  <a:lnTo>
                    <a:pt x="29" y="7"/>
                  </a:lnTo>
                  <a:lnTo>
                    <a:pt x="35" y="5"/>
                  </a:lnTo>
                  <a:lnTo>
                    <a:pt x="44" y="5"/>
                  </a:lnTo>
                  <a:lnTo>
                    <a:pt x="52" y="4"/>
                  </a:lnTo>
                  <a:lnTo>
                    <a:pt x="62" y="2"/>
                  </a:lnTo>
                  <a:lnTo>
                    <a:pt x="70" y="0"/>
                  </a:lnTo>
                  <a:lnTo>
                    <a:pt x="79" y="0"/>
                  </a:lnTo>
                  <a:lnTo>
                    <a:pt x="83" y="0"/>
                  </a:lnTo>
                  <a:lnTo>
                    <a:pt x="87" y="4"/>
                  </a:lnTo>
                  <a:lnTo>
                    <a:pt x="87" y="7"/>
                  </a:lnTo>
                  <a:lnTo>
                    <a:pt x="87" y="12"/>
                  </a:lnTo>
                  <a:lnTo>
                    <a:pt x="85" y="17"/>
                  </a:lnTo>
                  <a:lnTo>
                    <a:pt x="83" y="24"/>
                  </a:lnTo>
                  <a:lnTo>
                    <a:pt x="80" y="29"/>
                  </a:lnTo>
                  <a:lnTo>
                    <a:pt x="75" y="35"/>
                  </a:lnTo>
                  <a:lnTo>
                    <a:pt x="72" y="40"/>
                  </a:lnTo>
                  <a:lnTo>
                    <a:pt x="67" y="43"/>
                  </a:lnTo>
                  <a:lnTo>
                    <a:pt x="62" y="47"/>
                  </a:lnTo>
                  <a:lnTo>
                    <a:pt x="55" y="52"/>
                  </a:lnTo>
                  <a:lnTo>
                    <a:pt x="47" y="57"/>
                  </a:lnTo>
                  <a:lnTo>
                    <a:pt x="37" y="63"/>
                  </a:lnTo>
                  <a:lnTo>
                    <a:pt x="29" y="67"/>
                  </a:lnTo>
                  <a:lnTo>
                    <a:pt x="22" y="70"/>
                  </a:lnTo>
                  <a:lnTo>
                    <a:pt x="15" y="72"/>
                  </a:lnTo>
                  <a:lnTo>
                    <a:pt x="12" y="70"/>
                  </a:lnTo>
                  <a:lnTo>
                    <a:pt x="10" y="65"/>
                  </a:lnTo>
                  <a:lnTo>
                    <a:pt x="7" y="58"/>
                  </a:lnTo>
                  <a:lnTo>
                    <a:pt x="5" y="50"/>
                  </a:lnTo>
                  <a:lnTo>
                    <a:pt x="4" y="42"/>
                  </a:lnTo>
                  <a:lnTo>
                    <a:pt x="2" y="33"/>
                  </a:lnTo>
                  <a:lnTo>
                    <a:pt x="2" y="25"/>
                  </a:lnTo>
                  <a:lnTo>
                    <a:pt x="0" y="19"/>
                  </a:lnTo>
                  <a:lnTo>
                    <a:pt x="2" y="14"/>
                  </a:lnTo>
                  <a:close/>
                </a:path>
              </a:pathLst>
            </a:custGeom>
            <a:gradFill rotWithShape="0">
              <a:gsLst>
                <a:gs pos="0">
                  <a:srgbClr val="660033"/>
                </a:gs>
                <a:gs pos="100000">
                  <a:srgbClr val="99003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72711" name="Freeform 791"/>
          <p:cNvSpPr>
            <a:spLocks/>
          </p:cNvSpPr>
          <p:nvPr/>
        </p:nvSpPr>
        <p:spPr bwMode="auto">
          <a:xfrm rot="63308">
            <a:off x="5059363" y="5518150"/>
            <a:ext cx="88900" cy="9525"/>
          </a:xfrm>
          <a:custGeom>
            <a:avLst/>
            <a:gdLst>
              <a:gd name="T0" fmla="*/ 0 w 63"/>
              <a:gd name="T1" fmla="*/ 0 h 6"/>
              <a:gd name="T2" fmla="*/ 88900 w 63"/>
              <a:gd name="T3" fmla="*/ 0 h 6"/>
              <a:gd name="T4" fmla="*/ 77611 w 63"/>
              <a:gd name="T5" fmla="*/ 3175 h 6"/>
              <a:gd name="T6" fmla="*/ 64911 w 63"/>
              <a:gd name="T7" fmla="*/ 6350 h 6"/>
              <a:gd name="T8" fmla="*/ 50800 w 63"/>
              <a:gd name="T9" fmla="*/ 9525 h 6"/>
              <a:gd name="T10" fmla="*/ 40922 w 63"/>
              <a:gd name="T11" fmla="*/ 9525 h 6"/>
              <a:gd name="T12" fmla="*/ 29633 w 63"/>
              <a:gd name="T13" fmla="*/ 9525 h 6"/>
              <a:gd name="T14" fmla="*/ 18344 w 63"/>
              <a:gd name="T15" fmla="*/ 6350 h 6"/>
              <a:gd name="T16" fmla="*/ 8467 w 63"/>
              <a:gd name="T17" fmla="*/ 3175 h 6"/>
              <a:gd name="T18" fmla="*/ 0 w 63"/>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6"/>
              <a:gd name="T32" fmla="*/ 63 w 6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6">
                <a:moveTo>
                  <a:pt x="0" y="0"/>
                </a:moveTo>
                <a:lnTo>
                  <a:pt x="63" y="0"/>
                </a:lnTo>
                <a:lnTo>
                  <a:pt x="55" y="2"/>
                </a:lnTo>
                <a:lnTo>
                  <a:pt x="46" y="4"/>
                </a:lnTo>
                <a:lnTo>
                  <a:pt x="36" y="6"/>
                </a:lnTo>
                <a:lnTo>
                  <a:pt x="29" y="6"/>
                </a:lnTo>
                <a:lnTo>
                  <a:pt x="21" y="6"/>
                </a:lnTo>
                <a:lnTo>
                  <a:pt x="13" y="4"/>
                </a:lnTo>
                <a:lnTo>
                  <a:pt x="6"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2" name="Freeform 792"/>
          <p:cNvSpPr>
            <a:spLocks/>
          </p:cNvSpPr>
          <p:nvPr/>
        </p:nvSpPr>
        <p:spPr bwMode="auto">
          <a:xfrm rot="63308">
            <a:off x="5048250" y="5507038"/>
            <a:ext cx="117475" cy="20637"/>
          </a:xfrm>
          <a:custGeom>
            <a:avLst/>
            <a:gdLst>
              <a:gd name="T0" fmla="*/ 0 w 84"/>
              <a:gd name="T1" fmla="*/ 0 h 13"/>
              <a:gd name="T2" fmla="*/ 117475 w 84"/>
              <a:gd name="T3" fmla="*/ 0 h 13"/>
              <a:gd name="T4" fmla="*/ 102091 w 84"/>
              <a:gd name="T5" fmla="*/ 7937 h 13"/>
              <a:gd name="T6" fmla="*/ 83911 w 84"/>
              <a:gd name="T7" fmla="*/ 17462 h 13"/>
              <a:gd name="T8" fmla="*/ 67129 w 84"/>
              <a:gd name="T9" fmla="*/ 20637 h 13"/>
              <a:gd name="T10" fmla="*/ 51745 w 84"/>
              <a:gd name="T11" fmla="*/ 20637 h 13"/>
              <a:gd name="T12" fmla="*/ 34963 w 84"/>
              <a:gd name="T13" fmla="*/ 20637 h 13"/>
              <a:gd name="T14" fmla="*/ 19579 w 84"/>
              <a:gd name="T15" fmla="*/ 14287 h 13"/>
              <a:gd name="T16" fmla="*/ 8391 w 84"/>
              <a:gd name="T17" fmla="*/ 7937 h 13"/>
              <a:gd name="T18" fmla="*/ 0 w 84"/>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13"/>
              <a:gd name="T32" fmla="*/ 84 w 8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13">
                <a:moveTo>
                  <a:pt x="0" y="0"/>
                </a:moveTo>
                <a:lnTo>
                  <a:pt x="84" y="0"/>
                </a:lnTo>
                <a:lnTo>
                  <a:pt x="73" y="5"/>
                </a:lnTo>
                <a:lnTo>
                  <a:pt x="60" y="11"/>
                </a:lnTo>
                <a:lnTo>
                  <a:pt x="48" y="13"/>
                </a:lnTo>
                <a:lnTo>
                  <a:pt x="37" y="13"/>
                </a:lnTo>
                <a:lnTo>
                  <a:pt x="25" y="13"/>
                </a:lnTo>
                <a:lnTo>
                  <a:pt x="14" y="9"/>
                </a:lnTo>
                <a:lnTo>
                  <a:pt x="6" y="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3" name="Freeform 793"/>
          <p:cNvSpPr>
            <a:spLocks/>
          </p:cNvSpPr>
          <p:nvPr/>
        </p:nvSpPr>
        <p:spPr bwMode="auto">
          <a:xfrm rot="63308">
            <a:off x="5043488" y="5494338"/>
            <a:ext cx="136525" cy="23812"/>
          </a:xfrm>
          <a:custGeom>
            <a:avLst/>
            <a:gdLst>
              <a:gd name="T0" fmla="*/ 104153 w 97"/>
              <a:gd name="T1" fmla="*/ 23812 h 15"/>
              <a:gd name="T2" fmla="*/ 15482 w 97"/>
              <a:gd name="T3" fmla="*/ 23812 h 15"/>
              <a:gd name="T4" fmla="*/ 12667 w 97"/>
              <a:gd name="T5" fmla="*/ 20637 h 15"/>
              <a:gd name="T6" fmla="*/ 9852 w 97"/>
              <a:gd name="T7" fmla="*/ 19050 h 15"/>
              <a:gd name="T8" fmla="*/ 7037 w 97"/>
              <a:gd name="T9" fmla="*/ 15875 h 15"/>
              <a:gd name="T10" fmla="*/ 4222 w 97"/>
              <a:gd name="T11" fmla="*/ 12700 h 15"/>
              <a:gd name="T12" fmla="*/ 4222 w 97"/>
              <a:gd name="T13" fmla="*/ 12700 h 15"/>
              <a:gd name="T14" fmla="*/ 2815 w 97"/>
              <a:gd name="T15" fmla="*/ 9525 h 15"/>
              <a:gd name="T16" fmla="*/ 2815 w 97"/>
              <a:gd name="T17" fmla="*/ 3175 h 15"/>
              <a:gd name="T18" fmla="*/ 0 w 97"/>
              <a:gd name="T19" fmla="*/ 0 h 15"/>
              <a:gd name="T20" fmla="*/ 136525 w 97"/>
              <a:gd name="T21" fmla="*/ 0 h 15"/>
              <a:gd name="T22" fmla="*/ 130895 w 97"/>
              <a:gd name="T23" fmla="*/ 3175 h 15"/>
              <a:gd name="T24" fmla="*/ 128080 w 97"/>
              <a:gd name="T25" fmla="*/ 9525 h 15"/>
              <a:gd name="T26" fmla="*/ 125265 w 97"/>
              <a:gd name="T27" fmla="*/ 12700 h 15"/>
              <a:gd name="T28" fmla="*/ 121043 w 97"/>
              <a:gd name="T29" fmla="*/ 12700 h 15"/>
              <a:gd name="T30" fmla="*/ 118228 w 97"/>
              <a:gd name="T31" fmla="*/ 15875 h 15"/>
              <a:gd name="T32" fmla="*/ 112598 w 97"/>
              <a:gd name="T33" fmla="*/ 19050 h 15"/>
              <a:gd name="T34" fmla="*/ 109783 w 97"/>
              <a:gd name="T35" fmla="*/ 20637 h 15"/>
              <a:gd name="T36" fmla="*/ 104153 w 97"/>
              <a:gd name="T37" fmla="*/ 23812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15"/>
              <a:gd name="T59" fmla="*/ 97 w 9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15">
                <a:moveTo>
                  <a:pt x="74" y="15"/>
                </a:moveTo>
                <a:lnTo>
                  <a:pt x="11" y="15"/>
                </a:lnTo>
                <a:lnTo>
                  <a:pt x="9" y="13"/>
                </a:lnTo>
                <a:lnTo>
                  <a:pt x="7" y="12"/>
                </a:lnTo>
                <a:lnTo>
                  <a:pt x="5" y="10"/>
                </a:lnTo>
                <a:lnTo>
                  <a:pt x="3" y="8"/>
                </a:lnTo>
                <a:lnTo>
                  <a:pt x="2" y="6"/>
                </a:lnTo>
                <a:lnTo>
                  <a:pt x="2" y="2"/>
                </a:lnTo>
                <a:lnTo>
                  <a:pt x="0" y="0"/>
                </a:lnTo>
                <a:lnTo>
                  <a:pt x="97" y="0"/>
                </a:lnTo>
                <a:lnTo>
                  <a:pt x="93" y="2"/>
                </a:lnTo>
                <a:lnTo>
                  <a:pt x="91" y="6"/>
                </a:lnTo>
                <a:lnTo>
                  <a:pt x="89" y="8"/>
                </a:lnTo>
                <a:lnTo>
                  <a:pt x="86" y="8"/>
                </a:lnTo>
                <a:lnTo>
                  <a:pt x="84" y="10"/>
                </a:lnTo>
                <a:lnTo>
                  <a:pt x="80" y="12"/>
                </a:lnTo>
                <a:lnTo>
                  <a:pt x="78" y="13"/>
                </a:lnTo>
                <a:lnTo>
                  <a:pt x="74" y="15"/>
                </a:lnTo>
                <a:close/>
              </a:path>
            </a:pathLst>
          </a:custGeom>
          <a:solidFill>
            <a:srgbClr val="03000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4" name="Freeform 794"/>
          <p:cNvSpPr>
            <a:spLocks/>
          </p:cNvSpPr>
          <p:nvPr/>
        </p:nvSpPr>
        <p:spPr bwMode="auto">
          <a:xfrm rot="63308">
            <a:off x="5043488" y="5484813"/>
            <a:ext cx="144462" cy="22225"/>
          </a:xfrm>
          <a:custGeom>
            <a:avLst/>
            <a:gdLst>
              <a:gd name="T0" fmla="*/ 122021 w 103"/>
              <a:gd name="T1" fmla="*/ 22225 h 14"/>
              <a:gd name="T2" fmla="*/ 4208 w 103"/>
              <a:gd name="T3" fmla="*/ 22225 h 14"/>
              <a:gd name="T4" fmla="*/ 2805 w 103"/>
              <a:gd name="T5" fmla="*/ 19050 h 14"/>
              <a:gd name="T6" fmla="*/ 2805 w 103"/>
              <a:gd name="T7" fmla="*/ 15875 h 14"/>
              <a:gd name="T8" fmla="*/ 2805 w 103"/>
              <a:gd name="T9" fmla="*/ 15875 h 14"/>
              <a:gd name="T10" fmla="*/ 0 w 103"/>
              <a:gd name="T11" fmla="*/ 12700 h 14"/>
              <a:gd name="T12" fmla="*/ 0 w 103"/>
              <a:gd name="T13" fmla="*/ 9525 h 14"/>
              <a:gd name="T14" fmla="*/ 0 w 103"/>
              <a:gd name="T15" fmla="*/ 6350 h 14"/>
              <a:gd name="T16" fmla="*/ 0 w 103"/>
              <a:gd name="T17" fmla="*/ 3175 h 14"/>
              <a:gd name="T18" fmla="*/ 0 w 103"/>
              <a:gd name="T19" fmla="*/ 0 h 14"/>
              <a:gd name="T20" fmla="*/ 144462 w 103"/>
              <a:gd name="T21" fmla="*/ 0 h 14"/>
              <a:gd name="T22" fmla="*/ 141657 w 103"/>
              <a:gd name="T23" fmla="*/ 3175 h 14"/>
              <a:gd name="T24" fmla="*/ 138852 w 103"/>
              <a:gd name="T25" fmla="*/ 6350 h 14"/>
              <a:gd name="T26" fmla="*/ 136047 w 103"/>
              <a:gd name="T27" fmla="*/ 9525 h 14"/>
              <a:gd name="T28" fmla="*/ 133242 w 103"/>
              <a:gd name="T29" fmla="*/ 12700 h 14"/>
              <a:gd name="T30" fmla="*/ 130437 w 103"/>
              <a:gd name="T31" fmla="*/ 15875 h 14"/>
              <a:gd name="T32" fmla="*/ 127631 w 103"/>
              <a:gd name="T33" fmla="*/ 15875 h 14"/>
              <a:gd name="T34" fmla="*/ 124826 w 103"/>
              <a:gd name="T35" fmla="*/ 19050 h 14"/>
              <a:gd name="T36" fmla="*/ 122021 w 103"/>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14"/>
              <a:gd name="T59" fmla="*/ 103 w 103"/>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14">
                <a:moveTo>
                  <a:pt x="87" y="14"/>
                </a:moveTo>
                <a:lnTo>
                  <a:pt x="3" y="14"/>
                </a:lnTo>
                <a:lnTo>
                  <a:pt x="2" y="12"/>
                </a:lnTo>
                <a:lnTo>
                  <a:pt x="2" y="10"/>
                </a:lnTo>
                <a:lnTo>
                  <a:pt x="0" y="8"/>
                </a:lnTo>
                <a:lnTo>
                  <a:pt x="0" y="6"/>
                </a:lnTo>
                <a:lnTo>
                  <a:pt x="0" y="4"/>
                </a:lnTo>
                <a:lnTo>
                  <a:pt x="0" y="2"/>
                </a:lnTo>
                <a:lnTo>
                  <a:pt x="0" y="0"/>
                </a:lnTo>
                <a:lnTo>
                  <a:pt x="103" y="0"/>
                </a:lnTo>
                <a:lnTo>
                  <a:pt x="101" y="2"/>
                </a:lnTo>
                <a:lnTo>
                  <a:pt x="99" y="4"/>
                </a:lnTo>
                <a:lnTo>
                  <a:pt x="97" y="6"/>
                </a:lnTo>
                <a:lnTo>
                  <a:pt x="95" y="8"/>
                </a:lnTo>
                <a:lnTo>
                  <a:pt x="93" y="10"/>
                </a:lnTo>
                <a:lnTo>
                  <a:pt x="91" y="10"/>
                </a:lnTo>
                <a:lnTo>
                  <a:pt x="89" y="12"/>
                </a:lnTo>
                <a:lnTo>
                  <a:pt x="87" y="14"/>
                </a:lnTo>
                <a:close/>
              </a:path>
            </a:pathLst>
          </a:custGeom>
          <a:solidFill>
            <a:srgbClr val="0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5" name="Freeform 795"/>
          <p:cNvSpPr>
            <a:spLocks/>
          </p:cNvSpPr>
          <p:nvPr/>
        </p:nvSpPr>
        <p:spPr bwMode="auto">
          <a:xfrm rot="63308">
            <a:off x="5043488" y="5473700"/>
            <a:ext cx="152400" cy="20638"/>
          </a:xfrm>
          <a:custGeom>
            <a:avLst/>
            <a:gdLst>
              <a:gd name="T0" fmla="*/ 136878 w 108"/>
              <a:gd name="T1" fmla="*/ 20638 h 13"/>
              <a:gd name="T2" fmla="*/ 0 w 108"/>
              <a:gd name="T3" fmla="*/ 20638 h 13"/>
              <a:gd name="T4" fmla="*/ 0 w 108"/>
              <a:gd name="T5" fmla="*/ 20638 h 13"/>
              <a:gd name="T6" fmla="*/ 0 w 108"/>
              <a:gd name="T7" fmla="*/ 17463 h 13"/>
              <a:gd name="T8" fmla="*/ 0 w 108"/>
              <a:gd name="T9" fmla="*/ 14288 h 13"/>
              <a:gd name="T10" fmla="*/ 0 w 108"/>
              <a:gd name="T11" fmla="*/ 14288 h 13"/>
              <a:gd name="T12" fmla="*/ 0 w 108"/>
              <a:gd name="T13" fmla="*/ 11113 h 13"/>
              <a:gd name="T14" fmla="*/ 0 w 108"/>
              <a:gd name="T15" fmla="*/ 7938 h 13"/>
              <a:gd name="T16" fmla="*/ 0 w 108"/>
              <a:gd name="T17" fmla="*/ 7938 h 13"/>
              <a:gd name="T18" fmla="*/ 0 w 108"/>
              <a:gd name="T19" fmla="*/ 6350 h 13"/>
              <a:gd name="T20" fmla="*/ 0 w 108"/>
              <a:gd name="T21" fmla="*/ 6350 h 13"/>
              <a:gd name="T22" fmla="*/ 0 w 108"/>
              <a:gd name="T23" fmla="*/ 6350 h 13"/>
              <a:gd name="T24" fmla="*/ 0 w 108"/>
              <a:gd name="T25" fmla="*/ 3175 h 13"/>
              <a:gd name="T26" fmla="*/ 0 w 108"/>
              <a:gd name="T27" fmla="*/ 3175 h 13"/>
              <a:gd name="T28" fmla="*/ 0 w 108"/>
              <a:gd name="T29" fmla="*/ 3175 h 13"/>
              <a:gd name="T30" fmla="*/ 0 w 108"/>
              <a:gd name="T31" fmla="*/ 3175 h 13"/>
              <a:gd name="T32" fmla="*/ 0 w 108"/>
              <a:gd name="T33" fmla="*/ 0 h 13"/>
              <a:gd name="T34" fmla="*/ 0 w 108"/>
              <a:gd name="T35" fmla="*/ 0 h 13"/>
              <a:gd name="T36" fmla="*/ 152400 w 108"/>
              <a:gd name="T37" fmla="*/ 0 h 13"/>
              <a:gd name="T38" fmla="*/ 150989 w 108"/>
              <a:gd name="T39" fmla="*/ 3175 h 13"/>
              <a:gd name="T40" fmla="*/ 148167 w 108"/>
              <a:gd name="T41" fmla="*/ 6350 h 13"/>
              <a:gd name="T42" fmla="*/ 148167 w 108"/>
              <a:gd name="T43" fmla="*/ 7938 h 13"/>
              <a:gd name="T44" fmla="*/ 145344 w 108"/>
              <a:gd name="T45" fmla="*/ 11113 h 13"/>
              <a:gd name="T46" fmla="*/ 142522 w 108"/>
              <a:gd name="T47" fmla="*/ 14288 h 13"/>
              <a:gd name="T48" fmla="*/ 139700 w 108"/>
              <a:gd name="T49" fmla="*/ 17463 h 13"/>
              <a:gd name="T50" fmla="*/ 136878 w 108"/>
              <a:gd name="T51" fmla="*/ 20638 h 13"/>
              <a:gd name="T52" fmla="*/ 136878 w 108"/>
              <a:gd name="T53" fmla="*/ 20638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8"/>
              <a:gd name="T82" fmla="*/ 0 h 13"/>
              <a:gd name="T83" fmla="*/ 108 w 108"/>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8" h="13">
                <a:moveTo>
                  <a:pt x="97" y="13"/>
                </a:moveTo>
                <a:lnTo>
                  <a:pt x="0" y="13"/>
                </a:lnTo>
                <a:lnTo>
                  <a:pt x="0" y="11"/>
                </a:lnTo>
                <a:lnTo>
                  <a:pt x="0" y="9"/>
                </a:lnTo>
                <a:lnTo>
                  <a:pt x="0" y="7"/>
                </a:lnTo>
                <a:lnTo>
                  <a:pt x="0" y="5"/>
                </a:lnTo>
                <a:lnTo>
                  <a:pt x="0" y="4"/>
                </a:lnTo>
                <a:lnTo>
                  <a:pt x="0" y="2"/>
                </a:lnTo>
                <a:lnTo>
                  <a:pt x="0" y="0"/>
                </a:lnTo>
                <a:lnTo>
                  <a:pt x="108" y="0"/>
                </a:lnTo>
                <a:lnTo>
                  <a:pt x="107" y="2"/>
                </a:lnTo>
                <a:lnTo>
                  <a:pt x="105" y="4"/>
                </a:lnTo>
                <a:lnTo>
                  <a:pt x="105" y="5"/>
                </a:lnTo>
                <a:lnTo>
                  <a:pt x="103" y="7"/>
                </a:lnTo>
                <a:lnTo>
                  <a:pt x="101" y="9"/>
                </a:lnTo>
                <a:lnTo>
                  <a:pt x="99" y="11"/>
                </a:lnTo>
                <a:lnTo>
                  <a:pt x="97" y="13"/>
                </a:lnTo>
                <a:close/>
              </a:path>
            </a:pathLst>
          </a:custGeom>
          <a:solidFill>
            <a:srgbClr val="0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6" name="Freeform 796"/>
          <p:cNvSpPr>
            <a:spLocks/>
          </p:cNvSpPr>
          <p:nvPr/>
        </p:nvSpPr>
        <p:spPr bwMode="auto">
          <a:xfrm rot="63308">
            <a:off x="5043488" y="5461000"/>
            <a:ext cx="155575" cy="23813"/>
          </a:xfrm>
          <a:custGeom>
            <a:avLst/>
            <a:gdLst>
              <a:gd name="T0" fmla="*/ 145675 w 110"/>
              <a:gd name="T1" fmla="*/ 23813 h 15"/>
              <a:gd name="T2" fmla="*/ 0 w 110"/>
              <a:gd name="T3" fmla="*/ 23813 h 15"/>
              <a:gd name="T4" fmla="*/ 0 w 110"/>
              <a:gd name="T5" fmla="*/ 23813 h 15"/>
              <a:gd name="T6" fmla="*/ 0 w 110"/>
              <a:gd name="T7" fmla="*/ 20638 h 15"/>
              <a:gd name="T8" fmla="*/ 0 w 110"/>
              <a:gd name="T9" fmla="*/ 20638 h 15"/>
              <a:gd name="T10" fmla="*/ 0 w 110"/>
              <a:gd name="T11" fmla="*/ 20638 h 15"/>
              <a:gd name="T12" fmla="*/ 0 w 110"/>
              <a:gd name="T13" fmla="*/ 20638 h 15"/>
              <a:gd name="T14" fmla="*/ 0 w 110"/>
              <a:gd name="T15" fmla="*/ 20638 h 15"/>
              <a:gd name="T16" fmla="*/ 0 w 110"/>
              <a:gd name="T17" fmla="*/ 19050 h 15"/>
              <a:gd name="T18" fmla="*/ 0 w 110"/>
              <a:gd name="T19" fmla="*/ 19050 h 15"/>
              <a:gd name="T20" fmla="*/ 0 w 110"/>
              <a:gd name="T21" fmla="*/ 19050 h 15"/>
              <a:gd name="T22" fmla="*/ 0 w 110"/>
              <a:gd name="T23" fmla="*/ 15875 h 15"/>
              <a:gd name="T24" fmla="*/ 0 w 110"/>
              <a:gd name="T25" fmla="*/ 12700 h 15"/>
              <a:gd name="T26" fmla="*/ 0 w 110"/>
              <a:gd name="T27" fmla="*/ 12700 h 15"/>
              <a:gd name="T28" fmla="*/ 2829 w 110"/>
              <a:gd name="T29" fmla="*/ 9525 h 15"/>
              <a:gd name="T30" fmla="*/ 2829 w 110"/>
              <a:gd name="T31" fmla="*/ 6350 h 15"/>
              <a:gd name="T32" fmla="*/ 2829 w 110"/>
              <a:gd name="T33" fmla="*/ 3175 h 15"/>
              <a:gd name="T34" fmla="*/ 2829 w 110"/>
              <a:gd name="T35" fmla="*/ 0 h 15"/>
              <a:gd name="T36" fmla="*/ 155575 w 110"/>
              <a:gd name="T37" fmla="*/ 0 h 15"/>
              <a:gd name="T38" fmla="*/ 155575 w 110"/>
              <a:gd name="T39" fmla="*/ 3175 h 15"/>
              <a:gd name="T40" fmla="*/ 155575 w 110"/>
              <a:gd name="T41" fmla="*/ 6350 h 15"/>
              <a:gd name="T42" fmla="*/ 152746 w 110"/>
              <a:gd name="T43" fmla="*/ 9525 h 15"/>
              <a:gd name="T44" fmla="*/ 151332 w 110"/>
              <a:gd name="T45" fmla="*/ 12700 h 15"/>
              <a:gd name="T46" fmla="*/ 151332 w 110"/>
              <a:gd name="T47" fmla="*/ 15875 h 15"/>
              <a:gd name="T48" fmla="*/ 148503 w 110"/>
              <a:gd name="T49" fmla="*/ 19050 h 15"/>
              <a:gd name="T50" fmla="*/ 148503 w 110"/>
              <a:gd name="T51" fmla="*/ 20638 h 15"/>
              <a:gd name="T52" fmla="*/ 145675 w 110"/>
              <a:gd name="T53" fmla="*/ 23813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0"/>
              <a:gd name="T82" fmla="*/ 0 h 15"/>
              <a:gd name="T83" fmla="*/ 110 w 110"/>
              <a:gd name="T84" fmla="*/ 15 h 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0" h="15">
                <a:moveTo>
                  <a:pt x="103" y="15"/>
                </a:moveTo>
                <a:lnTo>
                  <a:pt x="0" y="15"/>
                </a:lnTo>
                <a:lnTo>
                  <a:pt x="0" y="13"/>
                </a:lnTo>
                <a:lnTo>
                  <a:pt x="0" y="12"/>
                </a:lnTo>
                <a:lnTo>
                  <a:pt x="0" y="10"/>
                </a:lnTo>
                <a:lnTo>
                  <a:pt x="0" y="8"/>
                </a:lnTo>
                <a:lnTo>
                  <a:pt x="2" y="6"/>
                </a:lnTo>
                <a:lnTo>
                  <a:pt x="2" y="4"/>
                </a:lnTo>
                <a:lnTo>
                  <a:pt x="2" y="2"/>
                </a:lnTo>
                <a:lnTo>
                  <a:pt x="2" y="0"/>
                </a:lnTo>
                <a:lnTo>
                  <a:pt x="110" y="0"/>
                </a:lnTo>
                <a:lnTo>
                  <a:pt x="110" y="2"/>
                </a:lnTo>
                <a:lnTo>
                  <a:pt x="110" y="4"/>
                </a:lnTo>
                <a:lnTo>
                  <a:pt x="108" y="6"/>
                </a:lnTo>
                <a:lnTo>
                  <a:pt x="107" y="8"/>
                </a:lnTo>
                <a:lnTo>
                  <a:pt x="107" y="10"/>
                </a:lnTo>
                <a:lnTo>
                  <a:pt x="105" y="12"/>
                </a:lnTo>
                <a:lnTo>
                  <a:pt x="105" y="13"/>
                </a:lnTo>
                <a:lnTo>
                  <a:pt x="103" y="15"/>
                </a:lnTo>
                <a:close/>
              </a:path>
            </a:pathLst>
          </a:custGeom>
          <a:solidFill>
            <a:srgbClr val="05000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7" name="Freeform 797"/>
          <p:cNvSpPr>
            <a:spLocks noEditPoints="1"/>
          </p:cNvSpPr>
          <p:nvPr/>
        </p:nvSpPr>
        <p:spPr bwMode="auto">
          <a:xfrm rot="63308">
            <a:off x="3659188" y="5437188"/>
            <a:ext cx="1546225" cy="22225"/>
          </a:xfrm>
          <a:custGeom>
            <a:avLst/>
            <a:gdLst>
              <a:gd name="T0" fmla="*/ 1537760 w 1096"/>
              <a:gd name="T1" fmla="*/ 22225 h 14"/>
              <a:gd name="T2" fmla="*/ 1385395 w 1096"/>
              <a:gd name="T3" fmla="*/ 22225 h 14"/>
              <a:gd name="T4" fmla="*/ 1388217 w 1096"/>
              <a:gd name="T5" fmla="*/ 19050 h 14"/>
              <a:gd name="T6" fmla="*/ 1388217 w 1096"/>
              <a:gd name="T7" fmla="*/ 19050 h 14"/>
              <a:gd name="T8" fmla="*/ 1388217 w 1096"/>
              <a:gd name="T9" fmla="*/ 15875 h 14"/>
              <a:gd name="T10" fmla="*/ 1388217 w 1096"/>
              <a:gd name="T11" fmla="*/ 12700 h 14"/>
              <a:gd name="T12" fmla="*/ 1388217 w 1096"/>
              <a:gd name="T13" fmla="*/ 9525 h 14"/>
              <a:gd name="T14" fmla="*/ 1388217 w 1096"/>
              <a:gd name="T15" fmla="*/ 6350 h 14"/>
              <a:gd name="T16" fmla="*/ 1388217 w 1096"/>
              <a:gd name="T17" fmla="*/ 3175 h 14"/>
              <a:gd name="T18" fmla="*/ 1388217 w 1096"/>
              <a:gd name="T19" fmla="*/ 0 h 14"/>
              <a:gd name="T20" fmla="*/ 1546225 w 1096"/>
              <a:gd name="T21" fmla="*/ 0 h 14"/>
              <a:gd name="T22" fmla="*/ 1546225 w 1096"/>
              <a:gd name="T23" fmla="*/ 3175 h 14"/>
              <a:gd name="T24" fmla="*/ 1543403 w 1096"/>
              <a:gd name="T25" fmla="*/ 6350 h 14"/>
              <a:gd name="T26" fmla="*/ 1543403 w 1096"/>
              <a:gd name="T27" fmla="*/ 9525 h 14"/>
              <a:gd name="T28" fmla="*/ 1540582 w 1096"/>
              <a:gd name="T29" fmla="*/ 12700 h 14"/>
              <a:gd name="T30" fmla="*/ 1540582 w 1096"/>
              <a:gd name="T31" fmla="*/ 15875 h 14"/>
              <a:gd name="T32" fmla="*/ 1540582 w 1096"/>
              <a:gd name="T33" fmla="*/ 15875 h 14"/>
              <a:gd name="T34" fmla="*/ 1537760 w 1096"/>
              <a:gd name="T35" fmla="*/ 19050 h 14"/>
              <a:gd name="T36" fmla="*/ 1537760 w 1096"/>
              <a:gd name="T37" fmla="*/ 22225 h 14"/>
              <a:gd name="T38" fmla="*/ 0 w 1096"/>
              <a:gd name="T39" fmla="*/ 0 h 14"/>
              <a:gd name="T40" fmla="*/ 227137 w 1096"/>
              <a:gd name="T41" fmla="*/ 0 h 14"/>
              <a:gd name="T42" fmla="*/ 221494 w 1096"/>
              <a:gd name="T43" fmla="*/ 0 h 14"/>
              <a:gd name="T44" fmla="*/ 218672 w 1096"/>
              <a:gd name="T45" fmla="*/ 0 h 14"/>
              <a:gd name="T46" fmla="*/ 213029 w 1096"/>
              <a:gd name="T47" fmla="*/ 0 h 14"/>
              <a:gd name="T48" fmla="*/ 210208 w 1096"/>
              <a:gd name="T49" fmla="*/ 3175 h 14"/>
              <a:gd name="T50" fmla="*/ 204564 w 1096"/>
              <a:gd name="T51" fmla="*/ 3175 h 14"/>
              <a:gd name="T52" fmla="*/ 203154 w 1096"/>
              <a:gd name="T53" fmla="*/ 3175 h 14"/>
              <a:gd name="T54" fmla="*/ 197510 w 1096"/>
              <a:gd name="T55" fmla="*/ 3175 h 14"/>
              <a:gd name="T56" fmla="*/ 194689 w 1096"/>
              <a:gd name="T57" fmla="*/ 3175 h 14"/>
              <a:gd name="T58" fmla="*/ 170705 w 1096"/>
              <a:gd name="T59" fmla="*/ 6350 h 14"/>
              <a:gd name="T60" fmla="*/ 143901 w 1096"/>
              <a:gd name="T61" fmla="*/ 9525 h 14"/>
              <a:gd name="T62" fmla="*/ 118506 w 1096"/>
              <a:gd name="T63" fmla="*/ 9525 h 14"/>
              <a:gd name="T64" fmla="*/ 94523 w 1096"/>
              <a:gd name="T65" fmla="*/ 9525 h 14"/>
              <a:gd name="T66" fmla="*/ 70539 w 1096"/>
              <a:gd name="T67" fmla="*/ 6350 h 14"/>
              <a:gd name="T68" fmla="*/ 46556 w 1096"/>
              <a:gd name="T69" fmla="*/ 6350 h 14"/>
              <a:gd name="T70" fmla="*/ 25394 w 1096"/>
              <a:gd name="T71" fmla="*/ 3175 h 14"/>
              <a:gd name="T72" fmla="*/ 0 w 1096"/>
              <a:gd name="T73" fmla="*/ 0 h 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96"/>
              <a:gd name="T112" fmla="*/ 0 h 14"/>
              <a:gd name="T113" fmla="*/ 1096 w 1096"/>
              <a:gd name="T114" fmla="*/ 14 h 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96" h="14">
                <a:moveTo>
                  <a:pt x="1090" y="14"/>
                </a:moveTo>
                <a:lnTo>
                  <a:pt x="982" y="14"/>
                </a:lnTo>
                <a:lnTo>
                  <a:pt x="984" y="12"/>
                </a:lnTo>
                <a:lnTo>
                  <a:pt x="984" y="10"/>
                </a:lnTo>
                <a:lnTo>
                  <a:pt x="984" y="8"/>
                </a:lnTo>
                <a:lnTo>
                  <a:pt x="984" y="6"/>
                </a:lnTo>
                <a:lnTo>
                  <a:pt x="984" y="4"/>
                </a:lnTo>
                <a:lnTo>
                  <a:pt x="984" y="2"/>
                </a:lnTo>
                <a:lnTo>
                  <a:pt x="984" y="0"/>
                </a:lnTo>
                <a:lnTo>
                  <a:pt x="1096" y="0"/>
                </a:lnTo>
                <a:lnTo>
                  <a:pt x="1096" y="2"/>
                </a:lnTo>
                <a:lnTo>
                  <a:pt x="1094" y="4"/>
                </a:lnTo>
                <a:lnTo>
                  <a:pt x="1094" y="6"/>
                </a:lnTo>
                <a:lnTo>
                  <a:pt x="1092" y="8"/>
                </a:lnTo>
                <a:lnTo>
                  <a:pt x="1092" y="10"/>
                </a:lnTo>
                <a:lnTo>
                  <a:pt x="1090" y="12"/>
                </a:lnTo>
                <a:lnTo>
                  <a:pt x="1090" y="14"/>
                </a:lnTo>
                <a:close/>
                <a:moveTo>
                  <a:pt x="0" y="0"/>
                </a:moveTo>
                <a:lnTo>
                  <a:pt x="161" y="0"/>
                </a:lnTo>
                <a:lnTo>
                  <a:pt x="157" y="0"/>
                </a:lnTo>
                <a:lnTo>
                  <a:pt x="155" y="0"/>
                </a:lnTo>
                <a:lnTo>
                  <a:pt x="151" y="0"/>
                </a:lnTo>
                <a:lnTo>
                  <a:pt x="149" y="2"/>
                </a:lnTo>
                <a:lnTo>
                  <a:pt x="145" y="2"/>
                </a:lnTo>
                <a:lnTo>
                  <a:pt x="144" y="2"/>
                </a:lnTo>
                <a:lnTo>
                  <a:pt x="140" y="2"/>
                </a:lnTo>
                <a:lnTo>
                  <a:pt x="138" y="2"/>
                </a:lnTo>
                <a:lnTo>
                  <a:pt x="121" y="4"/>
                </a:lnTo>
                <a:lnTo>
                  <a:pt x="102" y="6"/>
                </a:lnTo>
                <a:lnTo>
                  <a:pt x="84" y="6"/>
                </a:lnTo>
                <a:lnTo>
                  <a:pt x="67" y="6"/>
                </a:lnTo>
                <a:lnTo>
                  <a:pt x="50" y="4"/>
                </a:lnTo>
                <a:lnTo>
                  <a:pt x="33" y="4"/>
                </a:lnTo>
                <a:lnTo>
                  <a:pt x="18" y="2"/>
                </a:lnTo>
                <a:lnTo>
                  <a:pt x="0" y="0"/>
                </a:lnTo>
                <a:close/>
              </a:path>
            </a:pathLst>
          </a:custGeom>
          <a:solidFill>
            <a:srgbClr val="0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8" name="Freeform 798"/>
          <p:cNvSpPr>
            <a:spLocks noEditPoints="1"/>
          </p:cNvSpPr>
          <p:nvPr/>
        </p:nvSpPr>
        <p:spPr bwMode="auto">
          <a:xfrm rot="63308">
            <a:off x="3605213" y="5426075"/>
            <a:ext cx="1603375" cy="20638"/>
          </a:xfrm>
          <a:custGeom>
            <a:avLst/>
            <a:gdLst>
              <a:gd name="T0" fmla="*/ 1594906 w 1136"/>
              <a:gd name="T1" fmla="*/ 20638 h 13"/>
              <a:gd name="T2" fmla="*/ 1442473 w 1136"/>
              <a:gd name="T3" fmla="*/ 20638 h 13"/>
              <a:gd name="T4" fmla="*/ 1442473 w 1136"/>
              <a:gd name="T5" fmla="*/ 20638 h 13"/>
              <a:gd name="T6" fmla="*/ 1442473 w 1136"/>
              <a:gd name="T7" fmla="*/ 17463 h 13"/>
              <a:gd name="T8" fmla="*/ 1442473 w 1136"/>
              <a:gd name="T9" fmla="*/ 14288 h 13"/>
              <a:gd name="T10" fmla="*/ 1442473 w 1136"/>
              <a:gd name="T11" fmla="*/ 11113 h 13"/>
              <a:gd name="T12" fmla="*/ 1442473 w 1136"/>
              <a:gd name="T13" fmla="*/ 7938 h 13"/>
              <a:gd name="T14" fmla="*/ 1442473 w 1136"/>
              <a:gd name="T15" fmla="*/ 6350 h 13"/>
              <a:gd name="T16" fmla="*/ 1443884 w 1136"/>
              <a:gd name="T17" fmla="*/ 3175 h 13"/>
              <a:gd name="T18" fmla="*/ 1443884 w 1136"/>
              <a:gd name="T19" fmla="*/ 0 h 13"/>
              <a:gd name="T20" fmla="*/ 1603375 w 1136"/>
              <a:gd name="T21" fmla="*/ 0 h 13"/>
              <a:gd name="T22" fmla="*/ 1603375 w 1136"/>
              <a:gd name="T23" fmla="*/ 3175 h 13"/>
              <a:gd name="T24" fmla="*/ 1600552 w 1136"/>
              <a:gd name="T25" fmla="*/ 6350 h 13"/>
              <a:gd name="T26" fmla="*/ 1600552 w 1136"/>
              <a:gd name="T27" fmla="*/ 7938 h 13"/>
              <a:gd name="T28" fmla="*/ 1600552 w 1136"/>
              <a:gd name="T29" fmla="*/ 11113 h 13"/>
              <a:gd name="T30" fmla="*/ 1600552 w 1136"/>
              <a:gd name="T31" fmla="*/ 14288 h 13"/>
              <a:gd name="T32" fmla="*/ 1597729 w 1136"/>
              <a:gd name="T33" fmla="*/ 17463 h 13"/>
              <a:gd name="T34" fmla="*/ 1597729 w 1136"/>
              <a:gd name="T35" fmla="*/ 20638 h 13"/>
              <a:gd name="T36" fmla="*/ 1594906 w 1136"/>
              <a:gd name="T37" fmla="*/ 20638 h 13"/>
              <a:gd name="T38" fmla="*/ 0 w 1136"/>
              <a:gd name="T39" fmla="*/ 0 h 13"/>
              <a:gd name="T40" fmla="*/ 334507 w 1136"/>
              <a:gd name="T41" fmla="*/ 0 h 13"/>
              <a:gd name="T42" fmla="*/ 323216 w 1136"/>
              <a:gd name="T43" fmla="*/ 3175 h 13"/>
              <a:gd name="T44" fmla="*/ 313336 w 1136"/>
              <a:gd name="T45" fmla="*/ 6350 h 13"/>
              <a:gd name="T46" fmla="*/ 302044 w 1136"/>
              <a:gd name="T47" fmla="*/ 6350 h 13"/>
              <a:gd name="T48" fmla="*/ 290753 w 1136"/>
              <a:gd name="T49" fmla="*/ 7938 h 13"/>
              <a:gd name="T50" fmla="*/ 280873 w 1136"/>
              <a:gd name="T51" fmla="*/ 11113 h 13"/>
              <a:gd name="T52" fmla="*/ 269582 w 1136"/>
              <a:gd name="T53" fmla="*/ 11113 h 13"/>
              <a:gd name="T54" fmla="*/ 258290 w 1136"/>
              <a:gd name="T55" fmla="*/ 14288 h 13"/>
              <a:gd name="T56" fmla="*/ 248410 w 1136"/>
              <a:gd name="T57" fmla="*/ 14288 h 13"/>
              <a:gd name="T58" fmla="*/ 215948 w 1136"/>
              <a:gd name="T59" fmla="*/ 17463 h 13"/>
              <a:gd name="T60" fmla="*/ 183485 w 1136"/>
              <a:gd name="T61" fmla="*/ 20638 h 13"/>
              <a:gd name="T62" fmla="*/ 151022 w 1136"/>
              <a:gd name="T63" fmla="*/ 20638 h 13"/>
              <a:gd name="T64" fmla="*/ 118559 w 1136"/>
              <a:gd name="T65" fmla="*/ 17463 h 13"/>
              <a:gd name="T66" fmla="*/ 86097 w 1136"/>
              <a:gd name="T67" fmla="*/ 14288 h 13"/>
              <a:gd name="T68" fmla="*/ 56457 w 1136"/>
              <a:gd name="T69" fmla="*/ 11113 h 13"/>
              <a:gd name="T70" fmla="*/ 26817 w 1136"/>
              <a:gd name="T71" fmla="*/ 6350 h 13"/>
              <a:gd name="T72" fmla="*/ 0 w 1136"/>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36"/>
              <a:gd name="T112" fmla="*/ 0 h 13"/>
              <a:gd name="T113" fmla="*/ 1136 w 1136"/>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36" h="13">
                <a:moveTo>
                  <a:pt x="1130" y="13"/>
                </a:moveTo>
                <a:lnTo>
                  <a:pt x="1022" y="13"/>
                </a:lnTo>
                <a:lnTo>
                  <a:pt x="1022" y="11"/>
                </a:lnTo>
                <a:lnTo>
                  <a:pt x="1022" y="9"/>
                </a:lnTo>
                <a:lnTo>
                  <a:pt x="1022" y="7"/>
                </a:lnTo>
                <a:lnTo>
                  <a:pt x="1022" y="5"/>
                </a:lnTo>
                <a:lnTo>
                  <a:pt x="1022" y="4"/>
                </a:lnTo>
                <a:lnTo>
                  <a:pt x="1023" y="2"/>
                </a:lnTo>
                <a:lnTo>
                  <a:pt x="1023" y="0"/>
                </a:lnTo>
                <a:lnTo>
                  <a:pt x="1136" y="0"/>
                </a:lnTo>
                <a:lnTo>
                  <a:pt x="1136" y="2"/>
                </a:lnTo>
                <a:lnTo>
                  <a:pt x="1134" y="4"/>
                </a:lnTo>
                <a:lnTo>
                  <a:pt x="1134" y="5"/>
                </a:lnTo>
                <a:lnTo>
                  <a:pt x="1134" y="7"/>
                </a:lnTo>
                <a:lnTo>
                  <a:pt x="1134" y="9"/>
                </a:lnTo>
                <a:lnTo>
                  <a:pt x="1132" y="11"/>
                </a:lnTo>
                <a:lnTo>
                  <a:pt x="1132" y="13"/>
                </a:lnTo>
                <a:lnTo>
                  <a:pt x="1130" y="13"/>
                </a:lnTo>
                <a:close/>
                <a:moveTo>
                  <a:pt x="0" y="0"/>
                </a:moveTo>
                <a:lnTo>
                  <a:pt x="237" y="0"/>
                </a:lnTo>
                <a:lnTo>
                  <a:pt x="229" y="2"/>
                </a:lnTo>
                <a:lnTo>
                  <a:pt x="222" y="4"/>
                </a:lnTo>
                <a:lnTo>
                  <a:pt x="214" y="4"/>
                </a:lnTo>
                <a:lnTo>
                  <a:pt x="206" y="5"/>
                </a:lnTo>
                <a:lnTo>
                  <a:pt x="199" y="7"/>
                </a:lnTo>
                <a:lnTo>
                  <a:pt x="191" y="7"/>
                </a:lnTo>
                <a:lnTo>
                  <a:pt x="183" y="9"/>
                </a:lnTo>
                <a:lnTo>
                  <a:pt x="176" y="9"/>
                </a:lnTo>
                <a:lnTo>
                  <a:pt x="153" y="11"/>
                </a:lnTo>
                <a:lnTo>
                  <a:pt x="130" y="13"/>
                </a:lnTo>
                <a:lnTo>
                  <a:pt x="107" y="13"/>
                </a:lnTo>
                <a:lnTo>
                  <a:pt x="84" y="11"/>
                </a:lnTo>
                <a:lnTo>
                  <a:pt x="61" y="9"/>
                </a:lnTo>
                <a:lnTo>
                  <a:pt x="40" y="7"/>
                </a:lnTo>
                <a:lnTo>
                  <a:pt x="19" y="4"/>
                </a:lnTo>
                <a:lnTo>
                  <a:pt x="0" y="0"/>
                </a:lnTo>
                <a:close/>
              </a:path>
            </a:pathLst>
          </a:custGeom>
          <a:solidFill>
            <a:srgbClr val="08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19" name="Freeform 799"/>
          <p:cNvSpPr>
            <a:spLocks noEditPoints="1"/>
          </p:cNvSpPr>
          <p:nvPr/>
        </p:nvSpPr>
        <p:spPr bwMode="auto">
          <a:xfrm rot="63308">
            <a:off x="3565525" y="5416550"/>
            <a:ext cx="1643063" cy="20638"/>
          </a:xfrm>
          <a:custGeom>
            <a:avLst/>
            <a:gdLst>
              <a:gd name="T0" fmla="*/ 1640240 w 1164"/>
              <a:gd name="T1" fmla="*/ 20638 h 13"/>
              <a:gd name="T2" fmla="*/ 1482144 w 1164"/>
              <a:gd name="T3" fmla="*/ 20638 h 13"/>
              <a:gd name="T4" fmla="*/ 1482144 w 1164"/>
              <a:gd name="T5" fmla="*/ 17463 h 13"/>
              <a:gd name="T6" fmla="*/ 1482144 w 1164"/>
              <a:gd name="T7" fmla="*/ 15875 h 13"/>
              <a:gd name="T8" fmla="*/ 1483556 w 1164"/>
              <a:gd name="T9" fmla="*/ 12700 h 13"/>
              <a:gd name="T10" fmla="*/ 1483556 w 1164"/>
              <a:gd name="T11" fmla="*/ 9525 h 13"/>
              <a:gd name="T12" fmla="*/ 1483556 w 1164"/>
              <a:gd name="T13" fmla="*/ 6350 h 13"/>
              <a:gd name="T14" fmla="*/ 1483556 w 1164"/>
              <a:gd name="T15" fmla="*/ 6350 h 13"/>
              <a:gd name="T16" fmla="*/ 1483556 w 1164"/>
              <a:gd name="T17" fmla="*/ 3175 h 13"/>
              <a:gd name="T18" fmla="*/ 1483556 w 1164"/>
              <a:gd name="T19" fmla="*/ 0 h 13"/>
              <a:gd name="T20" fmla="*/ 1643063 w 1164"/>
              <a:gd name="T21" fmla="*/ 0 h 13"/>
              <a:gd name="T22" fmla="*/ 1643063 w 1164"/>
              <a:gd name="T23" fmla="*/ 0 h 13"/>
              <a:gd name="T24" fmla="*/ 1643063 w 1164"/>
              <a:gd name="T25" fmla="*/ 0 h 13"/>
              <a:gd name="T26" fmla="*/ 1643063 w 1164"/>
              <a:gd name="T27" fmla="*/ 3175 h 13"/>
              <a:gd name="T28" fmla="*/ 1643063 w 1164"/>
              <a:gd name="T29" fmla="*/ 3175 h 13"/>
              <a:gd name="T30" fmla="*/ 1643063 w 1164"/>
              <a:gd name="T31" fmla="*/ 3175 h 13"/>
              <a:gd name="T32" fmla="*/ 1643063 w 1164"/>
              <a:gd name="T33" fmla="*/ 3175 h 13"/>
              <a:gd name="T34" fmla="*/ 1643063 w 1164"/>
              <a:gd name="T35" fmla="*/ 6350 h 13"/>
              <a:gd name="T36" fmla="*/ 1643063 w 1164"/>
              <a:gd name="T37" fmla="*/ 6350 h 13"/>
              <a:gd name="T38" fmla="*/ 1643063 w 1164"/>
              <a:gd name="T39" fmla="*/ 9525 h 13"/>
              <a:gd name="T40" fmla="*/ 1643063 w 1164"/>
              <a:gd name="T41" fmla="*/ 9525 h 13"/>
              <a:gd name="T42" fmla="*/ 1643063 w 1164"/>
              <a:gd name="T43" fmla="*/ 12700 h 13"/>
              <a:gd name="T44" fmla="*/ 1643063 w 1164"/>
              <a:gd name="T45" fmla="*/ 12700 h 13"/>
              <a:gd name="T46" fmla="*/ 1640240 w 1164"/>
              <a:gd name="T47" fmla="*/ 15875 h 13"/>
              <a:gd name="T48" fmla="*/ 1640240 w 1164"/>
              <a:gd name="T49" fmla="*/ 17463 h 13"/>
              <a:gd name="T50" fmla="*/ 1640240 w 1164"/>
              <a:gd name="T51" fmla="*/ 17463 h 13"/>
              <a:gd name="T52" fmla="*/ 1640240 w 1164"/>
              <a:gd name="T53" fmla="*/ 20638 h 13"/>
              <a:gd name="T54" fmla="*/ 320426 w 1164"/>
              <a:gd name="T55" fmla="*/ 20638 h 13"/>
              <a:gd name="T56" fmla="*/ 93163 w 1164"/>
              <a:gd name="T57" fmla="*/ 20638 h 13"/>
              <a:gd name="T58" fmla="*/ 83282 w 1164"/>
              <a:gd name="T59" fmla="*/ 17463 h 13"/>
              <a:gd name="T60" fmla="*/ 69167 w 1164"/>
              <a:gd name="T61" fmla="*/ 15875 h 13"/>
              <a:gd name="T62" fmla="*/ 56463 w 1164"/>
              <a:gd name="T63" fmla="*/ 15875 h 13"/>
              <a:gd name="T64" fmla="*/ 45170 w 1164"/>
              <a:gd name="T65" fmla="*/ 12700 h 13"/>
              <a:gd name="T66" fmla="*/ 31054 w 1164"/>
              <a:gd name="T67" fmla="*/ 9525 h 13"/>
              <a:gd name="T68" fmla="*/ 21173 w 1164"/>
              <a:gd name="T69" fmla="*/ 6350 h 13"/>
              <a:gd name="T70" fmla="*/ 9881 w 1164"/>
              <a:gd name="T71" fmla="*/ 3175 h 13"/>
              <a:gd name="T72" fmla="*/ 0 w 1164"/>
              <a:gd name="T73" fmla="*/ 0 h 13"/>
              <a:gd name="T74" fmla="*/ 412177 w 1164"/>
              <a:gd name="T75" fmla="*/ 0 h 13"/>
              <a:gd name="T76" fmla="*/ 400885 w 1164"/>
              <a:gd name="T77" fmla="*/ 3175 h 13"/>
              <a:gd name="T78" fmla="*/ 389592 w 1164"/>
              <a:gd name="T79" fmla="*/ 6350 h 13"/>
              <a:gd name="T80" fmla="*/ 379711 w 1164"/>
              <a:gd name="T81" fmla="*/ 9525 h 13"/>
              <a:gd name="T82" fmla="*/ 365596 w 1164"/>
              <a:gd name="T83" fmla="*/ 12700 h 13"/>
              <a:gd name="T84" fmla="*/ 355715 w 1164"/>
              <a:gd name="T85" fmla="*/ 15875 h 13"/>
              <a:gd name="T86" fmla="*/ 344422 w 1164"/>
              <a:gd name="T87" fmla="*/ 15875 h 13"/>
              <a:gd name="T88" fmla="*/ 330306 w 1164"/>
              <a:gd name="T89" fmla="*/ 17463 h 13"/>
              <a:gd name="T90" fmla="*/ 320426 w 1164"/>
              <a:gd name="T91" fmla="*/ 20638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4"/>
              <a:gd name="T139" fmla="*/ 0 h 13"/>
              <a:gd name="T140" fmla="*/ 1164 w 1164"/>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4" h="13">
                <a:moveTo>
                  <a:pt x="1162" y="13"/>
                </a:moveTo>
                <a:lnTo>
                  <a:pt x="1050" y="13"/>
                </a:lnTo>
                <a:lnTo>
                  <a:pt x="1050" y="11"/>
                </a:lnTo>
                <a:lnTo>
                  <a:pt x="1050" y="10"/>
                </a:lnTo>
                <a:lnTo>
                  <a:pt x="1051" y="8"/>
                </a:lnTo>
                <a:lnTo>
                  <a:pt x="1051" y="6"/>
                </a:lnTo>
                <a:lnTo>
                  <a:pt x="1051" y="4"/>
                </a:lnTo>
                <a:lnTo>
                  <a:pt x="1051" y="2"/>
                </a:lnTo>
                <a:lnTo>
                  <a:pt x="1051" y="0"/>
                </a:lnTo>
                <a:lnTo>
                  <a:pt x="1164" y="0"/>
                </a:lnTo>
                <a:lnTo>
                  <a:pt x="1164" y="2"/>
                </a:lnTo>
                <a:lnTo>
                  <a:pt x="1164" y="4"/>
                </a:lnTo>
                <a:lnTo>
                  <a:pt x="1164" y="6"/>
                </a:lnTo>
                <a:lnTo>
                  <a:pt x="1164" y="8"/>
                </a:lnTo>
                <a:lnTo>
                  <a:pt x="1162" y="10"/>
                </a:lnTo>
                <a:lnTo>
                  <a:pt x="1162" y="11"/>
                </a:lnTo>
                <a:lnTo>
                  <a:pt x="1162" y="13"/>
                </a:lnTo>
                <a:close/>
                <a:moveTo>
                  <a:pt x="227" y="13"/>
                </a:moveTo>
                <a:lnTo>
                  <a:pt x="66" y="13"/>
                </a:lnTo>
                <a:lnTo>
                  <a:pt x="59" y="11"/>
                </a:lnTo>
                <a:lnTo>
                  <a:pt x="49" y="10"/>
                </a:lnTo>
                <a:lnTo>
                  <a:pt x="40" y="10"/>
                </a:lnTo>
                <a:lnTo>
                  <a:pt x="32" y="8"/>
                </a:lnTo>
                <a:lnTo>
                  <a:pt x="22" y="6"/>
                </a:lnTo>
                <a:lnTo>
                  <a:pt x="15" y="4"/>
                </a:lnTo>
                <a:lnTo>
                  <a:pt x="7" y="2"/>
                </a:lnTo>
                <a:lnTo>
                  <a:pt x="0" y="0"/>
                </a:lnTo>
                <a:lnTo>
                  <a:pt x="292" y="0"/>
                </a:lnTo>
                <a:lnTo>
                  <a:pt x="284" y="2"/>
                </a:lnTo>
                <a:lnTo>
                  <a:pt x="276" y="4"/>
                </a:lnTo>
                <a:lnTo>
                  <a:pt x="269" y="6"/>
                </a:lnTo>
                <a:lnTo>
                  <a:pt x="259" y="8"/>
                </a:lnTo>
                <a:lnTo>
                  <a:pt x="252" y="10"/>
                </a:lnTo>
                <a:lnTo>
                  <a:pt x="244" y="10"/>
                </a:lnTo>
                <a:lnTo>
                  <a:pt x="234" y="11"/>
                </a:lnTo>
                <a:lnTo>
                  <a:pt x="227" y="13"/>
                </a:lnTo>
                <a:close/>
              </a:path>
            </a:pathLst>
          </a:custGeom>
          <a:solidFill>
            <a:srgbClr val="08000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0" name="Freeform 800"/>
          <p:cNvSpPr>
            <a:spLocks noEditPoints="1"/>
          </p:cNvSpPr>
          <p:nvPr/>
        </p:nvSpPr>
        <p:spPr bwMode="auto">
          <a:xfrm rot="63308">
            <a:off x="3533775" y="5403850"/>
            <a:ext cx="1677988" cy="22225"/>
          </a:xfrm>
          <a:custGeom>
            <a:avLst/>
            <a:gdLst>
              <a:gd name="T0" fmla="*/ 1675165 w 1189"/>
              <a:gd name="T1" fmla="*/ 22225 h 14"/>
              <a:gd name="T2" fmla="*/ 1515693 w 1189"/>
              <a:gd name="T3" fmla="*/ 22225 h 14"/>
              <a:gd name="T4" fmla="*/ 1515693 w 1189"/>
              <a:gd name="T5" fmla="*/ 19050 h 14"/>
              <a:gd name="T6" fmla="*/ 1515693 w 1189"/>
              <a:gd name="T7" fmla="*/ 19050 h 14"/>
              <a:gd name="T8" fmla="*/ 1515693 w 1189"/>
              <a:gd name="T9" fmla="*/ 15875 h 14"/>
              <a:gd name="T10" fmla="*/ 1515693 w 1189"/>
              <a:gd name="T11" fmla="*/ 12700 h 14"/>
              <a:gd name="T12" fmla="*/ 1515693 w 1189"/>
              <a:gd name="T13" fmla="*/ 9525 h 14"/>
              <a:gd name="T14" fmla="*/ 1515693 w 1189"/>
              <a:gd name="T15" fmla="*/ 6350 h 14"/>
              <a:gd name="T16" fmla="*/ 1515693 w 1189"/>
              <a:gd name="T17" fmla="*/ 3175 h 14"/>
              <a:gd name="T18" fmla="*/ 1515693 w 1189"/>
              <a:gd name="T19" fmla="*/ 0 h 14"/>
              <a:gd name="T20" fmla="*/ 1677988 w 1189"/>
              <a:gd name="T21" fmla="*/ 0 h 14"/>
              <a:gd name="T22" fmla="*/ 1677988 w 1189"/>
              <a:gd name="T23" fmla="*/ 3175 h 14"/>
              <a:gd name="T24" fmla="*/ 1677988 w 1189"/>
              <a:gd name="T25" fmla="*/ 6350 h 14"/>
              <a:gd name="T26" fmla="*/ 1677988 w 1189"/>
              <a:gd name="T27" fmla="*/ 6350 h 14"/>
              <a:gd name="T28" fmla="*/ 1675165 w 1189"/>
              <a:gd name="T29" fmla="*/ 9525 h 14"/>
              <a:gd name="T30" fmla="*/ 1675165 w 1189"/>
              <a:gd name="T31" fmla="*/ 12700 h 14"/>
              <a:gd name="T32" fmla="*/ 1675165 w 1189"/>
              <a:gd name="T33" fmla="*/ 15875 h 14"/>
              <a:gd name="T34" fmla="*/ 1675165 w 1189"/>
              <a:gd name="T35" fmla="*/ 15875 h 14"/>
              <a:gd name="T36" fmla="*/ 1675165 w 1189"/>
              <a:gd name="T37" fmla="*/ 19050 h 14"/>
              <a:gd name="T38" fmla="*/ 1675165 w 1189"/>
              <a:gd name="T39" fmla="*/ 19050 h 14"/>
              <a:gd name="T40" fmla="*/ 1675165 w 1189"/>
              <a:gd name="T41" fmla="*/ 19050 h 14"/>
              <a:gd name="T42" fmla="*/ 1675165 w 1189"/>
              <a:gd name="T43" fmla="*/ 19050 h 14"/>
              <a:gd name="T44" fmla="*/ 1675165 w 1189"/>
              <a:gd name="T45" fmla="*/ 22225 h 14"/>
              <a:gd name="T46" fmla="*/ 1675165 w 1189"/>
              <a:gd name="T47" fmla="*/ 22225 h 14"/>
              <a:gd name="T48" fmla="*/ 1675165 w 1189"/>
              <a:gd name="T49" fmla="*/ 22225 h 14"/>
              <a:gd name="T50" fmla="*/ 1675165 w 1189"/>
              <a:gd name="T51" fmla="*/ 22225 h 14"/>
              <a:gd name="T52" fmla="*/ 1675165 w 1189"/>
              <a:gd name="T53" fmla="*/ 22225 h 14"/>
              <a:gd name="T54" fmla="*/ 406443 w 1189"/>
              <a:gd name="T55" fmla="*/ 22225 h 14"/>
              <a:gd name="T56" fmla="*/ 71974 w 1189"/>
              <a:gd name="T57" fmla="*/ 22225 h 14"/>
              <a:gd name="T58" fmla="*/ 62095 w 1189"/>
              <a:gd name="T59" fmla="*/ 19050 h 14"/>
              <a:gd name="T60" fmla="*/ 53628 w 1189"/>
              <a:gd name="T61" fmla="*/ 19050 h 14"/>
              <a:gd name="T62" fmla="*/ 42338 w 1189"/>
              <a:gd name="T63" fmla="*/ 15875 h 14"/>
              <a:gd name="T64" fmla="*/ 33870 w 1189"/>
              <a:gd name="T65" fmla="*/ 12700 h 14"/>
              <a:gd name="T66" fmla="*/ 23991 w 1189"/>
              <a:gd name="T67" fmla="*/ 9525 h 14"/>
              <a:gd name="T68" fmla="*/ 15524 w 1189"/>
              <a:gd name="T69" fmla="*/ 6350 h 14"/>
              <a:gd name="T70" fmla="*/ 7056 w 1189"/>
              <a:gd name="T71" fmla="*/ 3175 h 14"/>
              <a:gd name="T72" fmla="*/ 0 w 1189"/>
              <a:gd name="T73" fmla="*/ 0 h 14"/>
              <a:gd name="T74" fmla="*/ 474183 w 1189"/>
              <a:gd name="T75" fmla="*/ 0 h 14"/>
              <a:gd name="T76" fmla="*/ 465716 w 1189"/>
              <a:gd name="T77" fmla="*/ 3175 h 14"/>
              <a:gd name="T78" fmla="*/ 457248 w 1189"/>
              <a:gd name="T79" fmla="*/ 6350 h 14"/>
              <a:gd name="T80" fmla="*/ 448781 w 1189"/>
              <a:gd name="T81" fmla="*/ 9525 h 14"/>
              <a:gd name="T82" fmla="*/ 441724 w 1189"/>
              <a:gd name="T83" fmla="*/ 12700 h 14"/>
              <a:gd name="T84" fmla="*/ 430434 w 1189"/>
              <a:gd name="T85" fmla="*/ 15875 h 14"/>
              <a:gd name="T86" fmla="*/ 421967 w 1189"/>
              <a:gd name="T87" fmla="*/ 19050 h 14"/>
              <a:gd name="T88" fmla="*/ 414910 w 1189"/>
              <a:gd name="T89" fmla="*/ 19050 h 14"/>
              <a:gd name="T90" fmla="*/ 406443 w 1189"/>
              <a:gd name="T91" fmla="*/ 22225 h 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89"/>
              <a:gd name="T139" fmla="*/ 0 h 14"/>
              <a:gd name="T140" fmla="*/ 1189 w 1189"/>
              <a:gd name="T141" fmla="*/ 14 h 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89" h="14">
                <a:moveTo>
                  <a:pt x="1187" y="14"/>
                </a:moveTo>
                <a:lnTo>
                  <a:pt x="1074" y="14"/>
                </a:lnTo>
                <a:lnTo>
                  <a:pt x="1074" y="12"/>
                </a:lnTo>
                <a:lnTo>
                  <a:pt x="1074" y="10"/>
                </a:lnTo>
                <a:lnTo>
                  <a:pt x="1074" y="8"/>
                </a:lnTo>
                <a:lnTo>
                  <a:pt x="1074" y="6"/>
                </a:lnTo>
                <a:lnTo>
                  <a:pt x="1074" y="4"/>
                </a:lnTo>
                <a:lnTo>
                  <a:pt x="1074" y="2"/>
                </a:lnTo>
                <a:lnTo>
                  <a:pt x="1074" y="0"/>
                </a:lnTo>
                <a:lnTo>
                  <a:pt x="1189" y="0"/>
                </a:lnTo>
                <a:lnTo>
                  <a:pt x="1189" y="2"/>
                </a:lnTo>
                <a:lnTo>
                  <a:pt x="1189" y="4"/>
                </a:lnTo>
                <a:lnTo>
                  <a:pt x="1187" y="6"/>
                </a:lnTo>
                <a:lnTo>
                  <a:pt x="1187" y="8"/>
                </a:lnTo>
                <a:lnTo>
                  <a:pt x="1187" y="10"/>
                </a:lnTo>
                <a:lnTo>
                  <a:pt x="1187" y="12"/>
                </a:lnTo>
                <a:lnTo>
                  <a:pt x="1187" y="14"/>
                </a:lnTo>
                <a:close/>
                <a:moveTo>
                  <a:pt x="288" y="14"/>
                </a:moveTo>
                <a:lnTo>
                  <a:pt x="51" y="14"/>
                </a:lnTo>
                <a:lnTo>
                  <a:pt x="44" y="12"/>
                </a:lnTo>
                <a:lnTo>
                  <a:pt x="38" y="12"/>
                </a:lnTo>
                <a:lnTo>
                  <a:pt x="30" y="10"/>
                </a:lnTo>
                <a:lnTo>
                  <a:pt x="24" y="8"/>
                </a:lnTo>
                <a:lnTo>
                  <a:pt x="17" y="6"/>
                </a:lnTo>
                <a:lnTo>
                  <a:pt x="11" y="4"/>
                </a:lnTo>
                <a:lnTo>
                  <a:pt x="5" y="2"/>
                </a:lnTo>
                <a:lnTo>
                  <a:pt x="0" y="0"/>
                </a:lnTo>
                <a:lnTo>
                  <a:pt x="336" y="0"/>
                </a:lnTo>
                <a:lnTo>
                  <a:pt x="330" y="2"/>
                </a:lnTo>
                <a:lnTo>
                  <a:pt x="324" y="4"/>
                </a:lnTo>
                <a:lnTo>
                  <a:pt x="318" y="6"/>
                </a:lnTo>
                <a:lnTo>
                  <a:pt x="313" y="8"/>
                </a:lnTo>
                <a:lnTo>
                  <a:pt x="305" y="10"/>
                </a:lnTo>
                <a:lnTo>
                  <a:pt x="299" y="12"/>
                </a:lnTo>
                <a:lnTo>
                  <a:pt x="294" y="12"/>
                </a:lnTo>
                <a:lnTo>
                  <a:pt x="288" y="14"/>
                </a:lnTo>
                <a:close/>
              </a:path>
            </a:pathLst>
          </a:custGeom>
          <a:solidFill>
            <a:srgbClr val="0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1" name="Freeform 801"/>
          <p:cNvSpPr>
            <a:spLocks noEditPoints="1"/>
          </p:cNvSpPr>
          <p:nvPr/>
        </p:nvSpPr>
        <p:spPr bwMode="auto">
          <a:xfrm rot="63308">
            <a:off x="3506788" y="5391150"/>
            <a:ext cx="1704975" cy="23813"/>
          </a:xfrm>
          <a:custGeom>
            <a:avLst/>
            <a:gdLst>
              <a:gd name="T0" fmla="*/ 1702152 w 1208"/>
              <a:gd name="T1" fmla="*/ 23813 h 15"/>
              <a:gd name="T2" fmla="*/ 1542664 w 1208"/>
              <a:gd name="T3" fmla="*/ 23813 h 15"/>
              <a:gd name="T4" fmla="*/ 1542664 w 1208"/>
              <a:gd name="T5" fmla="*/ 20638 h 15"/>
              <a:gd name="T6" fmla="*/ 1542664 w 1208"/>
              <a:gd name="T7" fmla="*/ 17463 h 15"/>
              <a:gd name="T8" fmla="*/ 1542664 w 1208"/>
              <a:gd name="T9" fmla="*/ 14288 h 15"/>
              <a:gd name="T10" fmla="*/ 1542664 w 1208"/>
              <a:gd name="T11" fmla="*/ 11113 h 15"/>
              <a:gd name="T12" fmla="*/ 1542664 w 1208"/>
              <a:gd name="T13" fmla="*/ 7938 h 15"/>
              <a:gd name="T14" fmla="*/ 1542664 w 1208"/>
              <a:gd name="T15" fmla="*/ 6350 h 15"/>
              <a:gd name="T16" fmla="*/ 1542664 w 1208"/>
              <a:gd name="T17" fmla="*/ 3175 h 15"/>
              <a:gd name="T18" fmla="*/ 1545486 w 1208"/>
              <a:gd name="T19" fmla="*/ 0 h 15"/>
              <a:gd name="T20" fmla="*/ 1704975 w 1208"/>
              <a:gd name="T21" fmla="*/ 0 h 15"/>
              <a:gd name="T22" fmla="*/ 1704975 w 1208"/>
              <a:gd name="T23" fmla="*/ 3175 h 15"/>
              <a:gd name="T24" fmla="*/ 1704975 w 1208"/>
              <a:gd name="T25" fmla="*/ 6350 h 15"/>
              <a:gd name="T26" fmla="*/ 1704975 w 1208"/>
              <a:gd name="T27" fmla="*/ 7938 h 15"/>
              <a:gd name="T28" fmla="*/ 1704975 w 1208"/>
              <a:gd name="T29" fmla="*/ 11113 h 15"/>
              <a:gd name="T30" fmla="*/ 1704975 w 1208"/>
              <a:gd name="T31" fmla="*/ 14288 h 15"/>
              <a:gd name="T32" fmla="*/ 1704975 w 1208"/>
              <a:gd name="T33" fmla="*/ 17463 h 15"/>
              <a:gd name="T34" fmla="*/ 1704975 w 1208"/>
              <a:gd name="T35" fmla="*/ 20638 h 15"/>
              <a:gd name="T36" fmla="*/ 1702152 w 1208"/>
              <a:gd name="T37" fmla="*/ 23813 h 15"/>
              <a:gd name="T38" fmla="*/ 471409 w 1208"/>
              <a:gd name="T39" fmla="*/ 23813 h 15"/>
              <a:gd name="T40" fmla="*/ 59279 w 1208"/>
              <a:gd name="T41" fmla="*/ 23813 h 15"/>
              <a:gd name="T42" fmla="*/ 50811 w 1208"/>
              <a:gd name="T43" fmla="*/ 20638 h 15"/>
              <a:gd name="T44" fmla="*/ 42342 w 1208"/>
              <a:gd name="T45" fmla="*/ 17463 h 15"/>
              <a:gd name="T46" fmla="*/ 33874 w 1208"/>
              <a:gd name="T47" fmla="*/ 14288 h 15"/>
              <a:gd name="T48" fmla="*/ 26817 w 1208"/>
              <a:gd name="T49" fmla="*/ 11113 h 15"/>
              <a:gd name="T50" fmla="*/ 18348 w 1208"/>
              <a:gd name="T51" fmla="*/ 7938 h 15"/>
              <a:gd name="T52" fmla="*/ 12703 w 1208"/>
              <a:gd name="T53" fmla="*/ 6350 h 15"/>
              <a:gd name="T54" fmla="*/ 4234 w 1208"/>
              <a:gd name="T55" fmla="*/ 3175 h 15"/>
              <a:gd name="T56" fmla="*/ 0 w 1208"/>
              <a:gd name="T57" fmla="*/ 0 h 15"/>
              <a:gd name="T58" fmla="*/ 525042 w 1208"/>
              <a:gd name="T59" fmla="*/ 0 h 15"/>
              <a:gd name="T60" fmla="*/ 516574 w 1208"/>
              <a:gd name="T61" fmla="*/ 3175 h 15"/>
              <a:gd name="T62" fmla="*/ 510928 w 1208"/>
              <a:gd name="T63" fmla="*/ 6350 h 15"/>
              <a:gd name="T64" fmla="*/ 503871 w 1208"/>
              <a:gd name="T65" fmla="*/ 7938 h 15"/>
              <a:gd name="T66" fmla="*/ 498225 w 1208"/>
              <a:gd name="T67" fmla="*/ 11113 h 15"/>
              <a:gd name="T68" fmla="*/ 489757 w 1208"/>
              <a:gd name="T69" fmla="*/ 14288 h 15"/>
              <a:gd name="T70" fmla="*/ 484111 w 1208"/>
              <a:gd name="T71" fmla="*/ 17463 h 15"/>
              <a:gd name="T72" fmla="*/ 475643 w 1208"/>
              <a:gd name="T73" fmla="*/ 20638 h 15"/>
              <a:gd name="T74" fmla="*/ 471409 w 1208"/>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08"/>
              <a:gd name="T115" fmla="*/ 0 h 15"/>
              <a:gd name="T116" fmla="*/ 1208 w 1208"/>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08" h="15">
                <a:moveTo>
                  <a:pt x="1206" y="15"/>
                </a:moveTo>
                <a:lnTo>
                  <a:pt x="1093" y="15"/>
                </a:lnTo>
                <a:lnTo>
                  <a:pt x="1093" y="13"/>
                </a:lnTo>
                <a:lnTo>
                  <a:pt x="1093" y="11"/>
                </a:lnTo>
                <a:lnTo>
                  <a:pt x="1093" y="9"/>
                </a:lnTo>
                <a:lnTo>
                  <a:pt x="1093" y="7"/>
                </a:lnTo>
                <a:lnTo>
                  <a:pt x="1093" y="5"/>
                </a:lnTo>
                <a:lnTo>
                  <a:pt x="1093" y="4"/>
                </a:lnTo>
                <a:lnTo>
                  <a:pt x="1093" y="2"/>
                </a:lnTo>
                <a:lnTo>
                  <a:pt x="1095" y="0"/>
                </a:lnTo>
                <a:lnTo>
                  <a:pt x="1208" y="0"/>
                </a:lnTo>
                <a:lnTo>
                  <a:pt x="1208" y="2"/>
                </a:lnTo>
                <a:lnTo>
                  <a:pt x="1208" y="4"/>
                </a:lnTo>
                <a:lnTo>
                  <a:pt x="1208" y="5"/>
                </a:lnTo>
                <a:lnTo>
                  <a:pt x="1208" y="7"/>
                </a:lnTo>
                <a:lnTo>
                  <a:pt x="1208" y="9"/>
                </a:lnTo>
                <a:lnTo>
                  <a:pt x="1208" y="11"/>
                </a:lnTo>
                <a:lnTo>
                  <a:pt x="1208" y="13"/>
                </a:lnTo>
                <a:lnTo>
                  <a:pt x="1206" y="15"/>
                </a:lnTo>
                <a:close/>
                <a:moveTo>
                  <a:pt x="334" y="15"/>
                </a:moveTo>
                <a:lnTo>
                  <a:pt x="42" y="15"/>
                </a:lnTo>
                <a:lnTo>
                  <a:pt x="36" y="13"/>
                </a:lnTo>
                <a:lnTo>
                  <a:pt x="30" y="11"/>
                </a:lnTo>
                <a:lnTo>
                  <a:pt x="24" y="9"/>
                </a:lnTo>
                <a:lnTo>
                  <a:pt x="19" y="7"/>
                </a:lnTo>
                <a:lnTo>
                  <a:pt x="13" y="5"/>
                </a:lnTo>
                <a:lnTo>
                  <a:pt x="9" y="4"/>
                </a:lnTo>
                <a:lnTo>
                  <a:pt x="3" y="2"/>
                </a:lnTo>
                <a:lnTo>
                  <a:pt x="0" y="0"/>
                </a:lnTo>
                <a:lnTo>
                  <a:pt x="372" y="0"/>
                </a:lnTo>
                <a:lnTo>
                  <a:pt x="366" y="2"/>
                </a:lnTo>
                <a:lnTo>
                  <a:pt x="362" y="4"/>
                </a:lnTo>
                <a:lnTo>
                  <a:pt x="357" y="5"/>
                </a:lnTo>
                <a:lnTo>
                  <a:pt x="353" y="7"/>
                </a:lnTo>
                <a:lnTo>
                  <a:pt x="347" y="9"/>
                </a:lnTo>
                <a:lnTo>
                  <a:pt x="343" y="11"/>
                </a:lnTo>
                <a:lnTo>
                  <a:pt x="337" y="13"/>
                </a:lnTo>
                <a:lnTo>
                  <a:pt x="334" y="15"/>
                </a:lnTo>
                <a:close/>
              </a:path>
            </a:pathLst>
          </a:custGeom>
          <a:solidFill>
            <a:srgbClr val="0A020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2" name="Freeform 802"/>
          <p:cNvSpPr>
            <a:spLocks noEditPoints="1"/>
          </p:cNvSpPr>
          <p:nvPr/>
        </p:nvSpPr>
        <p:spPr bwMode="auto">
          <a:xfrm rot="63308">
            <a:off x="3481388" y="5381625"/>
            <a:ext cx="1731962" cy="20638"/>
          </a:xfrm>
          <a:custGeom>
            <a:avLst/>
            <a:gdLst>
              <a:gd name="T0" fmla="*/ 1729141 w 1228"/>
              <a:gd name="T1" fmla="*/ 20638 h 13"/>
              <a:gd name="T2" fmla="*/ 1566946 w 1228"/>
              <a:gd name="T3" fmla="*/ 20638 h 13"/>
              <a:gd name="T4" fmla="*/ 1566946 w 1228"/>
              <a:gd name="T5" fmla="*/ 17463 h 13"/>
              <a:gd name="T6" fmla="*/ 1566946 w 1228"/>
              <a:gd name="T7" fmla="*/ 15875 h 13"/>
              <a:gd name="T8" fmla="*/ 1566946 w 1228"/>
              <a:gd name="T9" fmla="*/ 12700 h 13"/>
              <a:gd name="T10" fmla="*/ 1566946 w 1228"/>
              <a:gd name="T11" fmla="*/ 9525 h 13"/>
              <a:gd name="T12" fmla="*/ 1569767 w 1228"/>
              <a:gd name="T13" fmla="*/ 9525 h 13"/>
              <a:gd name="T14" fmla="*/ 1569767 w 1228"/>
              <a:gd name="T15" fmla="*/ 6350 h 13"/>
              <a:gd name="T16" fmla="*/ 1569767 w 1228"/>
              <a:gd name="T17" fmla="*/ 3175 h 13"/>
              <a:gd name="T18" fmla="*/ 1569767 w 1228"/>
              <a:gd name="T19" fmla="*/ 0 h 13"/>
              <a:gd name="T20" fmla="*/ 1731962 w 1228"/>
              <a:gd name="T21" fmla="*/ 0 h 13"/>
              <a:gd name="T22" fmla="*/ 1731962 w 1228"/>
              <a:gd name="T23" fmla="*/ 3175 h 13"/>
              <a:gd name="T24" fmla="*/ 1729141 w 1228"/>
              <a:gd name="T25" fmla="*/ 6350 h 13"/>
              <a:gd name="T26" fmla="*/ 1729141 w 1228"/>
              <a:gd name="T27" fmla="*/ 9525 h 13"/>
              <a:gd name="T28" fmla="*/ 1729141 w 1228"/>
              <a:gd name="T29" fmla="*/ 9525 h 13"/>
              <a:gd name="T30" fmla="*/ 1729141 w 1228"/>
              <a:gd name="T31" fmla="*/ 12700 h 13"/>
              <a:gd name="T32" fmla="*/ 1729141 w 1228"/>
              <a:gd name="T33" fmla="*/ 15875 h 13"/>
              <a:gd name="T34" fmla="*/ 1729141 w 1228"/>
              <a:gd name="T35" fmla="*/ 17463 h 13"/>
              <a:gd name="T36" fmla="*/ 1729141 w 1228"/>
              <a:gd name="T37" fmla="*/ 20638 h 13"/>
              <a:gd name="T38" fmla="*/ 526076 w 1228"/>
              <a:gd name="T39" fmla="*/ 20638 h 13"/>
              <a:gd name="T40" fmla="*/ 52185 w 1228"/>
              <a:gd name="T41" fmla="*/ 20638 h 13"/>
              <a:gd name="T42" fmla="*/ 43722 w 1228"/>
              <a:gd name="T43" fmla="*/ 17463 h 13"/>
              <a:gd name="T44" fmla="*/ 38081 w 1228"/>
              <a:gd name="T45" fmla="*/ 15875 h 13"/>
              <a:gd name="T46" fmla="*/ 29618 w 1228"/>
              <a:gd name="T47" fmla="*/ 12700 h 13"/>
              <a:gd name="T48" fmla="*/ 25387 w 1228"/>
              <a:gd name="T49" fmla="*/ 9525 h 13"/>
              <a:gd name="T50" fmla="*/ 19745 w 1228"/>
              <a:gd name="T51" fmla="*/ 9525 h 13"/>
              <a:gd name="T52" fmla="*/ 11283 w 1228"/>
              <a:gd name="T53" fmla="*/ 6350 h 13"/>
              <a:gd name="T54" fmla="*/ 5642 w 1228"/>
              <a:gd name="T55" fmla="*/ 3175 h 13"/>
              <a:gd name="T56" fmla="*/ 0 w 1228"/>
              <a:gd name="T57" fmla="*/ 0 h 13"/>
              <a:gd name="T58" fmla="*/ 568388 w 1228"/>
              <a:gd name="T59" fmla="*/ 0 h 13"/>
              <a:gd name="T60" fmla="*/ 562747 w 1228"/>
              <a:gd name="T61" fmla="*/ 3175 h 13"/>
              <a:gd name="T62" fmla="*/ 558515 w 1228"/>
              <a:gd name="T63" fmla="*/ 6350 h 13"/>
              <a:gd name="T64" fmla="*/ 552874 w 1228"/>
              <a:gd name="T65" fmla="*/ 9525 h 13"/>
              <a:gd name="T66" fmla="*/ 547232 w 1228"/>
              <a:gd name="T67" fmla="*/ 12700 h 13"/>
              <a:gd name="T68" fmla="*/ 541591 w 1228"/>
              <a:gd name="T69" fmla="*/ 12700 h 13"/>
              <a:gd name="T70" fmla="*/ 535949 w 1228"/>
              <a:gd name="T71" fmla="*/ 15875 h 13"/>
              <a:gd name="T72" fmla="*/ 530308 w 1228"/>
              <a:gd name="T73" fmla="*/ 17463 h 13"/>
              <a:gd name="T74" fmla="*/ 526076 w 1228"/>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8"/>
              <a:gd name="T115" fmla="*/ 0 h 13"/>
              <a:gd name="T116" fmla="*/ 1228 w 1228"/>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8" h="13">
                <a:moveTo>
                  <a:pt x="1226" y="13"/>
                </a:moveTo>
                <a:lnTo>
                  <a:pt x="1111" y="13"/>
                </a:lnTo>
                <a:lnTo>
                  <a:pt x="1111" y="11"/>
                </a:lnTo>
                <a:lnTo>
                  <a:pt x="1111" y="10"/>
                </a:lnTo>
                <a:lnTo>
                  <a:pt x="1111" y="8"/>
                </a:lnTo>
                <a:lnTo>
                  <a:pt x="1111" y="6"/>
                </a:lnTo>
                <a:lnTo>
                  <a:pt x="1113" y="6"/>
                </a:lnTo>
                <a:lnTo>
                  <a:pt x="1113" y="4"/>
                </a:lnTo>
                <a:lnTo>
                  <a:pt x="1113" y="2"/>
                </a:lnTo>
                <a:lnTo>
                  <a:pt x="1113" y="0"/>
                </a:lnTo>
                <a:lnTo>
                  <a:pt x="1228" y="0"/>
                </a:lnTo>
                <a:lnTo>
                  <a:pt x="1228" y="2"/>
                </a:lnTo>
                <a:lnTo>
                  <a:pt x="1226" y="4"/>
                </a:lnTo>
                <a:lnTo>
                  <a:pt x="1226" y="6"/>
                </a:lnTo>
                <a:lnTo>
                  <a:pt x="1226" y="8"/>
                </a:lnTo>
                <a:lnTo>
                  <a:pt x="1226" y="10"/>
                </a:lnTo>
                <a:lnTo>
                  <a:pt x="1226" y="11"/>
                </a:lnTo>
                <a:lnTo>
                  <a:pt x="1226" y="13"/>
                </a:lnTo>
                <a:close/>
                <a:moveTo>
                  <a:pt x="373" y="13"/>
                </a:moveTo>
                <a:lnTo>
                  <a:pt x="37" y="13"/>
                </a:lnTo>
                <a:lnTo>
                  <a:pt x="31" y="11"/>
                </a:lnTo>
                <a:lnTo>
                  <a:pt x="27" y="10"/>
                </a:lnTo>
                <a:lnTo>
                  <a:pt x="21" y="8"/>
                </a:lnTo>
                <a:lnTo>
                  <a:pt x="18" y="6"/>
                </a:lnTo>
                <a:lnTo>
                  <a:pt x="14" y="6"/>
                </a:lnTo>
                <a:lnTo>
                  <a:pt x="8" y="4"/>
                </a:lnTo>
                <a:lnTo>
                  <a:pt x="4" y="2"/>
                </a:lnTo>
                <a:lnTo>
                  <a:pt x="0" y="0"/>
                </a:lnTo>
                <a:lnTo>
                  <a:pt x="403" y="0"/>
                </a:lnTo>
                <a:lnTo>
                  <a:pt x="399" y="2"/>
                </a:lnTo>
                <a:lnTo>
                  <a:pt x="396" y="4"/>
                </a:lnTo>
                <a:lnTo>
                  <a:pt x="392" y="6"/>
                </a:lnTo>
                <a:lnTo>
                  <a:pt x="388" y="8"/>
                </a:lnTo>
                <a:lnTo>
                  <a:pt x="384" y="8"/>
                </a:lnTo>
                <a:lnTo>
                  <a:pt x="380" y="10"/>
                </a:lnTo>
                <a:lnTo>
                  <a:pt x="376" y="11"/>
                </a:lnTo>
                <a:lnTo>
                  <a:pt x="373" y="13"/>
                </a:lnTo>
                <a:close/>
              </a:path>
            </a:pathLst>
          </a:custGeom>
          <a:solidFill>
            <a:srgbClr val="0A000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3" name="Freeform 803"/>
          <p:cNvSpPr>
            <a:spLocks noEditPoints="1"/>
          </p:cNvSpPr>
          <p:nvPr/>
        </p:nvSpPr>
        <p:spPr bwMode="auto">
          <a:xfrm rot="63308">
            <a:off x="3462338" y="5368925"/>
            <a:ext cx="1751012" cy="22225"/>
          </a:xfrm>
          <a:custGeom>
            <a:avLst/>
            <a:gdLst>
              <a:gd name="T0" fmla="*/ 1748190 w 1241"/>
              <a:gd name="T1" fmla="*/ 22225 h 14"/>
              <a:gd name="T2" fmla="*/ 1588751 w 1241"/>
              <a:gd name="T3" fmla="*/ 22225 h 14"/>
              <a:gd name="T4" fmla="*/ 1588751 w 1241"/>
              <a:gd name="T5" fmla="*/ 19050 h 14"/>
              <a:gd name="T6" fmla="*/ 1588751 w 1241"/>
              <a:gd name="T7" fmla="*/ 19050 h 14"/>
              <a:gd name="T8" fmla="*/ 1588751 w 1241"/>
              <a:gd name="T9" fmla="*/ 15875 h 14"/>
              <a:gd name="T10" fmla="*/ 1588751 w 1241"/>
              <a:gd name="T11" fmla="*/ 12700 h 14"/>
              <a:gd name="T12" fmla="*/ 1588751 w 1241"/>
              <a:gd name="T13" fmla="*/ 9525 h 14"/>
              <a:gd name="T14" fmla="*/ 1588751 w 1241"/>
              <a:gd name="T15" fmla="*/ 6350 h 14"/>
              <a:gd name="T16" fmla="*/ 1588751 w 1241"/>
              <a:gd name="T17" fmla="*/ 3175 h 14"/>
              <a:gd name="T18" fmla="*/ 1588751 w 1241"/>
              <a:gd name="T19" fmla="*/ 0 h 14"/>
              <a:gd name="T20" fmla="*/ 1751012 w 1241"/>
              <a:gd name="T21" fmla="*/ 0 h 14"/>
              <a:gd name="T22" fmla="*/ 1751012 w 1241"/>
              <a:gd name="T23" fmla="*/ 3175 h 14"/>
              <a:gd name="T24" fmla="*/ 1751012 w 1241"/>
              <a:gd name="T25" fmla="*/ 6350 h 14"/>
              <a:gd name="T26" fmla="*/ 1751012 w 1241"/>
              <a:gd name="T27" fmla="*/ 9525 h 14"/>
              <a:gd name="T28" fmla="*/ 1751012 w 1241"/>
              <a:gd name="T29" fmla="*/ 12700 h 14"/>
              <a:gd name="T30" fmla="*/ 1751012 w 1241"/>
              <a:gd name="T31" fmla="*/ 15875 h 14"/>
              <a:gd name="T32" fmla="*/ 1748190 w 1241"/>
              <a:gd name="T33" fmla="*/ 19050 h 14"/>
              <a:gd name="T34" fmla="*/ 1748190 w 1241"/>
              <a:gd name="T35" fmla="*/ 19050 h 14"/>
              <a:gd name="T36" fmla="*/ 1748190 w 1241"/>
              <a:gd name="T37" fmla="*/ 22225 h 14"/>
              <a:gd name="T38" fmla="*/ 568620 w 1241"/>
              <a:gd name="T39" fmla="*/ 22225 h 14"/>
              <a:gd name="T40" fmla="*/ 43740 w 1241"/>
              <a:gd name="T41" fmla="*/ 22225 h 14"/>
              <a:gd name="T42" fmla="*/ 38096 w 1241"/>
              <a:gd name="T43" fmla="*/ 19050 h 14"/>
              <a:gd name="T44" fmla="*/ 29630 w 1241"/>
              <a:gd name="T45" fmla="*/ 19050 h 14"/>
              <a:gd name="T46" fmla="*/ 23986 w 1241"/>
              <a:gd name="T47" fmla="*/ 15875 h 14"/>
              <a:gd name="T48" fmla="*/ 18343 w 1241"/>
              <a:gd name="T49" fmla="*/ 12700 h 14"/>
              <a:gd name="T50" fmla="*/ 14110 w 1241"/>
              <a:gd name="T51" fmla="*/ 9525 h 14"/>
              <a:gd name="T52" fmla="*/ 11288 w 1241"/>
              <a:gd name="T53" fmla="*/ 6350 h 14"/>
              <a:gd name="T54" fmla="*/ 5644 w 1241"/>
              <a:gd name="T55" fmla="*/ 3175 h 14"/>
              <a:gd name="T56" fmla="*/ 0 w 1241"/>
              <a:gd name="T57" fmla="*/ 0 h 14"/>
              <a:gd name="T58" fmla="*/ 606716 w 1241"/>
              <a:gd name="T59" fmla="*/ 0 h 14"/>
              <a:gd name="T60" fmla="*/ 603895 w 1241"/>
              <a:gd name="T61" fmla="*/ 3175 h 14"/>
              <a:gd name="T62" fmla="*/ 598251 w 1241"/>
              <a:gd name="T63" fmla="*/ 6350 h 14"/>
              <a:gd name="T64" fmla="*/ 592607 w 1241"/>
              <a:gd name="T65" fmla="*/ 9525 h 14"/>
              <a:gd name="T66" fmla="*/ 586963 w 1241"/>
              <a:gd name="T67" fmla="*/ 12700 h 14"/>
              <a:gd name="T68" fmla="*/ 581319 w 1241"/>
              <a:gd name="T69" fmla="*/ 15875 h 14"/>
              <a:gd name="T70" fmla="*/ 577086 w 1241"/>
              <a:gd name="T71" fmla="*/ 19050 h 14"/>
              <a:gd name="T72" fmla="*/ 574264 w 1241"/>
              <a:gd name="T73" fmla="*/ 19050 h 14"/>
              <a:gd name="T74" fmla="*/ 568620 w 1241"/>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1"/>
              <a:gd name="T115" fmla="*/ 0 h 14"/>
              <a:gd name="T116" fmla="*/ 1241 w 1241"/>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1" h="14">
                <a:moveTo>
                  <a:pt x="1239" y="14"/>
                </a:moveTo>
                <a:lnTo>
                  <a:pt x="1126" y="14"/>
                </a:lnTo>
                <a:lnTo>
                  <a:pt x="1126" y="12"/>
                </a:lnTo>
                <a:lnTo>
                  <a:pt x="1126" y="10"/>
                </a:lnTo>
                <a:lnTo>
                  <a:pt x="1126" y="8"/>
                </a:lnTo>
                <a:lnTo>
                  <a:pt x="1126" y="6"/>
                </a:lnTo>
                <a:lnTo>
                  <a:pt x="1126" y="4"/>
                </a:lnTo>
                <a:lnTo>
                  <a:pt x="1126" y="2"/>
                </a:lnTo>
                <a:lnTo>
                  <a:pt x="1126" y="0"/>
                </a:lnTo>
                <a:lnTo>
                  <a:pt x="1241" y="0"/>
                </a:lnTo>
                <a:lnTo>
                  <a:pt x="1241" y="2"/>
                </a:lnTo>
                <a:lnTo>
                  <a:pt x="1241" y="4"/>
                </a:lnTo>
                <a:lnTo>
                  <a:pt x="1241" y="6"/>
                </a:lnTo>
                <a:lnTo>
                  <a:pt x="1241" y="8"/>
                </a:lnTo>
                <a:lnTo>
                  <a:pt x="1241" y="10"/>
                </a:lnTo>
                <a:lnTo>
                  <a:pt x="1239" y="12"/>
                </a:lnTo>
                <a:lnTo>
                  <a:pt x="1239" y="14"/>
                </a:lnTo>
                <a:close/>
                <a:moveTo>
                  <a:pt x="403" y="14"/>
                </a:moveTo>
                <a:lnTo>
                  <a:pt x="31" y="14"/>
                </a:lnTo>
                <a:lnTo>
                  <a:pt x="27" y="12"/>
                </a:lnTo>
                <a:lnTo>
                  <a:pt x="21" y="12"/>
                </a:lnTo>
                <a:lnTo>
                  <a:pt x="17" y="10"/>
                </a:lnTo>
                <a:lnTo>
                  <a:pt x="13" y="8"/>
                </a:lnTo>
                <a:lnTo>
                  <a:pt x="10" y="6"/>
                </a:lnTo>
                <a:lnTo>
                  <a:pt x="8" y="4"/>
                </a:lnTo>
                <a:lnTo>
                  <a:pt x="4" y="2"/>
                </a:lnTo>
                <a:lnTo>
                  <a:pt x="0" y="0"/>
                </a:lnTo>
                <a:lnTo>
                  <a:pt x="430" y="0"/>
                </a:lnTo>
                <a:lnTo>
                  <a:pt x="428" y="2"/>
                </a:lnTo>
                <a:lnTo>
                  <a:pt x="424" y="4"/>
                </a:lnTo>
                <a:lnTo>
                  <a:pt x="420" y="6"/>
                </a:lnTo>
                <a:lnTo>
                  <a:pt x="416" y="8"/>
                </a:lnTo>
                <a:lnTo>
                  <a:pt x="412" y="10"/>
                </a:lnTo>
                <a:lnTo>
                  <a:pt x="409" y="12"/>
                </a:lnTo>
                <a:lnTo>
                  <a:pt x="407" y="12"/>
                </a:lnTo>
                <a:lnTo>
                  <a:pt x="403" y="14"/>
                </a:lnTo>
                <a:close/>
              </a:path>
            </a:pathLst>
          </a:custGeom>
          <a:solidFill>
            <a:srgbClr val="0D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4" name="Freeform 804"/>
          <p:cNvSpPr>
            <a:spLocks noEditPoints="1"/>
          </p:cNvSpPr>
          <p:nvPr/>
        </p:nvSpPr>
        <p:spPr bwMode="auto">
          <a:xfrm rot="63308">
            <a:off x="3448050" y="5357813"/>
            <a:ext cx="1765300" cy="23812"/>
          </a:xfrm>
          <a:custGeom>
            <a:avLst/>
            <a:gdLst>
              <a:gd name="T0" fmla="*/ 1765300 w 1251"/>
              <a:gd name="T1" fmla="*/ 23812 h 15"/>
              <a:gd name="T2" fmla="*/ 1603022 w 1251"/>
              <a:gd name="T3" fmla="*/ 23812 h 15"/>
              <a:gd name="T4" fmla="*/ 1603022 w 1251"/>
              <a:gd name="T5" fmla="*/ 20637 h 15"/>
              <a:gd name="T6" fmla="*/ 1603022 w 1251"/>
              <a:gd name="T7" fmla="*/ 17462 h 15"/>
              <a:gd name="T8" fmla="*/ 1603022 w 1251"/>
              <a:gd name="T9" fmla="*/ 14287 h 15"/>
              <a:gd name="T10" fmla="*/ 1603022 w 1251"/>
              <a:gd name="T11" fmla="*/ 11112 h 15"/>
              <a:gd name="T12" fmla="*/ 1603022 w 1251"/>
              <a:gd name="T13" fmla="*/ 7937 h 15"/>
              <a:gd name="T14" fmla="*/ 1603022 w 1251"/>
              <a:gd name="T15" fmla="*/ 6350 h 15"/>
              <a:gd name="T16" fmla="*/ 1603022 w 1251"/>
              <a:gd name="T17" fmla="*/ 3175 h 15"/>
              <a:gd name="T18" fmla="*/ 1603022 w 1251"/>
              <a:gd name="T19" fmla="*/ 0 h 15"/>
              <a:gd name="T20" fmla="*/ 1765300 w 1251"/>
              <a:gd name="T21" fmla="*/ 0 h 15"/>
              <a:gd name="T22" fmla="*/ 1765300 w 1251"/>
              <a:gd name="T23" fmla="*/ 3175 h 15"/>
              <a:gd name="T24" fmla="*/ 1765300 w 1251"/>
              <a:gd name="T25" fmla="*/ 6350 h 15"/>
              <a:gd name="T26" fmla="*/ 1765300 w 1251"/>
              <a:gd name="T27" fmla="*/ 7937 h 15"/>
              <a:gd name="T28" fmla="*/ 1765300 w 1251"/>
              <a:gd name="T29" fmla="*/ 11112 h 15"/>
              <a:gd name="T30" fmla="*/ 1765300 w 1251"/>
              <a:gd name="T31" fmla="*/ 14287 h 15"/>
              <a:gd name="T32" fmla="*/ 1765300 w 1251"/>
              <a:gd name="T33" fmla="*/ 17462 h 15"/>
              <a:gd name="T34" fmla="*/ 1765300 w 1251"/>
              <a:gd name="T35" fmla="*/ 20637 h 15"/>
              <a:gd name="T36" fmla="*/ 1765300 w 1251"/>
              <a:gd name="T37" fmla="*/ 23812 h 15"/>
              <a:gd name="T38" fmla="*/ 601133 w 1251"/>
              <a:gd name="T39" fmla="*/ 23812 h 15"/>
              <a:gd name="T40" fmla="*/ 32456 w 1251"/>
              <a:gd name="T41" fmla="*/ 23812 h 15"/>
              <a:gd name="T42" fmla="*/ 29633 w 1251"/>
              <a:gd name="T43" fmla="*/ 20637 h 15"/>
              <a:gd name="T44" fmla="*/ 28222 w 1251"/>
              <a:gd name="T45" fmla="*/ 20637 h 15"/>
              <a:gd name="T46" fmla="*/ 25400 w 1251"/>
              <a:gd name="T47" fmla="*/ 17462 h 15"/>
              <a:gd name="T48" fmla="*/ 22578 w 1251"/>
              <a:gd name="T49" fmla="*/ 17462 h 15"/>
              <a:gd name="T50" fmla="*/ 19756 w 1251"/>
              <a:gd name="T51" fmla="*/ 14287 h 15"/>
              <a:gd name="T52" fmla="*/ 16933 w 1251"/>
              <a:gd name="T53" fmla="*/ 14287 h 15"/>
              <a:gd name="T54" fmla="*/ 16933 w 1251"/>
              <a:gd name="T55" fmla="*/ 11112 h 15"/>
              <a:gd name="T56" fmla="*/ 14111 w 1251"/>
              <a:gd name="T57" fmla="*/ 11112 h 15"/>
              <a:gd name="T58" fmla="*/ 11289 w 1251"/>
              <a:gd name="T59" fmla="*/ 7937 h 15"/>
              <a:gd name="T60" fmla="*/ 8467 w 1251"/>
              <a:gd name="T61" fmla="*/ 7937 h 15"/>
              <a:gd name="T62" fmla="*/ 8467 w 1251"/>
              <a:gd name="T63" fmla="*/ 7937 h 15"/>
              <a:gd name="T64" fmla="*/ 5644 w 1251"/>
              <a:gd name="T65" fmla="*/ 6350 h 15"/>
              <a:gd name="T66" fmla="*/ 2822 w 1251"/>
              <a:gd name="T67" fmla="*/ 6350 h 15"/>
              <a:gd name="T68" fmla="*/ 2822 w 1251"/>
              <a:gd name="T69" fmla="*/ 3175 h 15"/>
              <a:gd name="T70" fmla="*/ 0 w 1251"/>
              <a:gd name="T71" fmla="*/ 3175 h 15"/>
              <a:gd name="T72" fmla="*/ 0 w 1251"/>
              <a:gd name="T73" fmla="*/ 0 h 15"/>
              <a:gd name="T74" fmla="*/ 639233 w 1251"/>
              <a:gd name="T75" fmla="*/ 0 h 15"/>
              <a:gd name="T76" fmla="*/ 633589 w 1251"/>
              <a:gd name="T77" fmla="*/ 3175 h 15"/>
              <a:gd name="T78" fmla="*/ 627944 w 1251"/>
              <a:gd name="T79" fmla="*/ 6350 h 15"/>
              <a:gd name="T80" fmla="*/ 625122 w 1251"/>
              <a:gd name="T81" fmla="*/ 7937 h 15"/>
              <a:gd name="T82" fmla="*/ 620889 w 1251"/>
              <a:gd name="T83" fmla="*/ 11112 h 15"/>
              <a:gd name="T84" fmla="*/ 615244 w 1251"/>
              <a:gd name="T85" fmla="*/ 14287 h 15"/>
              <a:gd name="T86" fmla="*/ 612422 w 1251"/>
              <a:gd name="T87" fmla="*/ 17462 h 15"/>
              <a:gd name="T88" fmla="*/ 606778 w 1251"/>
              <a:gd name="T89" fmla="*/ 20637 h 15"/>
              <a:gd name="T90" fmla="*/ 601133 w 1251"/>
              <a:gd name="T91" fmla="*/ 2381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1"/>
              <a:gd name="T139" fmla="*/ 0 h 15"/>
              <a:gd name="T140" fmla="*/ 1251 w 125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1" h="15">
                <a:moveTo>
                  <a:pt x="1251" y="15"/>
                </a:moveTo>
                <a:lnTo>
                  <a:pt x="1136" y="15"/>
                </a:lnTo>
                <a:lnTo>
                  <a:pt x="1136" y="13"/>
                </a:lnTo>
                <a:lnTo>
                  <a:pt x="1136" y="11"/>
                </a:lnTo>
                <a:lnTo>
                  <a:pt x="1136" y="9"/>
                </a:lnTo>
                <a:lnTo>
                  <a:pt x="1136" y="7"/>
                </a:lnTo>
                <a:lnTo>
                  <a:pt x="1136" y="5"/>
                </a:lnTo>
                <a:lnTo>
                  <a:pt x="1136" y="4"/>
                </a:lnTo>
                <a:lnTo>
                  <a:pt x="1136" y="2"/>
                </a:lnTo>
                <a:lnTo>
                  <a:pt x="1136" y="0"/>
                </a:lnTo>
                <a:lnTo>
                  <a:pt x="1251" y="0"/>
                </a:lnTo>
                <a:lnTo>
                  <a:pt x="1251" y="2"/>
                </a:lnTo>
                <a:lnTo>
                  <a:pt x="1251" y="4"/>
                </a:lnTo>
                <a:lnTo>
                  <a:pt x="1251" y="5"/>
                </a:lnTo>
                <a:lnTo>
                  <a:pt x="1251" y="7"/>
                </a:lnTo>
                <a:lnTo>
                  <a:pt x="1251" y="9"/>
                </a:lnTo>
                <a:lnTo>
                  <a:pt x="1251" y="11"/>
                </a:lnTo>
                <a:lnTo>
                  <a:pt x="1251" y="13"/>
                </a:lnTo>
                <a:lnTo>
                  <a:pt x="1251" y="15"/>
                </a:lnTo>
                <a:close/>
                <a:moveTo>
                  <a:pt x="426" y="15"/>
                </a:moveTo>
                <a:lnTo>
                  <a:pt x="23" y="15"/>
                </a:lnTo>
                <a:lnTo>
                  <a:pt x="21" y="13"/>
                </a:lnTo>
                <a:lnTo>
                  <a:pt x="20" y="13"/>
                </a:lnTo>
                <a:lnTo>
                  <a:pt x="18" y="11"/>
                </a:lnTo>
                <a:lnTo>
                  <a:pt x="16" y="11"/>
                </a:lnTo>
                <a:lnTo>
                  <a:pt x="14" y="9"/>
                </a:lnTo>
                <a:lnTo>
                  <a:pt x="12" y="9"/>
                </a:lnTo>
                <a:lnTo>
                  <a:pt x="12" y="7"/>
                </a:lnTo>
                <a:lnTo>
                  <a:pt x="10" y="7"/>
                </a:lnTo>
                <a:lnTo>
                  <a:pt x="8" y="5"/>
                </a:lnTo>
                <a:lnTo>
                  <a:pt x="6" y="5"/>
                </a:lnTo>
                <a:lnTo>
                  <a:pt x="4" y="4"/>
                </a:lnTo>
                <a:lnTo>
                  <a:pt x="2" y="4"/>
                </a:lnTo>
                <a:lnTo>
                  <a:pt x="2" y="2"/>
                </a:lnTo>
                <a:lnTo>
                  <a:pt x="0" y="2"/>
                </a:lnTo>
                <a:lnTo>
                  <a:pt x="0" y="0"/>
                </a:lnTo>
                <a:lnTo>
                  <a:pt x="453" y="0"/>
                </a:lnTo>
                <a:lnTo>
                  <a:pt x="449" y="2"/>
                </a:lnTo>
                <a:lnTo>
                  <a:pt x="445" y="4"/>
                </a:lnTo>
                <a:lnTo>
                  <a:pt x="443" y="5"/>
                </a:lnTo>
                <a:lnTo>
                  <a:pt x="440" y="7"/>
                </a:lnTo>
                <a:lnTo>
                  <a:pt x="436" y="9"/>
                </a:lnTo>
                <a:lnTo>
                  <a:pt x="434" y="11"/>
                </a:lnTo>
                <a:lnTo>
                  <a:pt x="430" y="13"/>
                </a:lnTo>
                <a:lnTo>
                  <a:pt x="426" y="15"/>
                </a:lnTo>
                <a:close/>
              </a:path>
            </a:pathLst>
          </a:custGeom>
          <a:solidFill>
            <a:srgbClr val="0D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5" name="Freeform 805"/>
          <p:cNvSpPr>
            <a:spLocks noEditPoints="1"/>
          </p:cNvSpPr>
          <p:nvPr/>
        </p:nvSpPr>
        <p:spPr bwMode="auto">
          <a:xfrm rot="63308">
            <a:off x="3443288" y="5348288"/>
            <a:ext cx="1774825" cy="20637"/>
          </a:xfrm>
          <a:custGeom>
            <a:avLst/>
            <a:gdLst>
              <a:gd name="T0" fmla="*/ 1772003 w 1258"/>
              <a:gd name="T1" fmla="*/ 20637 h 13"/>
              <a:gd name="T2" fmla="*/ 1609758 w 1258"/>
              <a:gd name="T3" fmla="*/ 20637 h 13"/>
              <a:gd name="T4" fmla="*/ 1609758 w 1258"/>
              <a:gd name="T5" fmla="*/ 17462 h 13"/>
              <a:gd name="T6" fmla="*/ 1609758 w 1258"/>
              <a:gd name="T7" fmla="*/ 15875 h 13"/>
              <a:gd name="T8" fmla="*/ 1609758 w 1258"/>
              <a:gd name="T9" fmla="*/ 12700 h 13"/>
              <a:gd name="T10" fmla="*/ 1609758 w 1258"/>
              <a:gd name="T11" fmla="*/ 12700 h 13"/>
              <a:gd name="T12" fmla="*/ 1609758 w 1258"/>
              <a:gd name="T13" fmla="*/ 9525 h 13"/>
              <a:gd name="T14" fmla="*/ 1609758 w 1258"/>
              <a:gd name="T15" fmla="*/ 6350 h 13"/>
              <a:gd name="T16" fmla="*/ 1609758 w 1258"/>
              <a:gd name="T17" fmla="*/ 3175 h 13"/>
              <a:gd name="T18" fmla="*/ 1609758 w 1258"/>
              <a:gd name="T19" fmla="*/ 0 h 13"/>
              <a:gd name="T20" fmla="*/ 1774825 w 1258"/>
              <a:gd name="T21" fmla="*/ 0 h 13"/>
              <a:gd name="T22" fmla="*/ 1774825 w 1258"/>
              <a:gd name="T23" fmla="*/ 3175 h 13"/>
              <a:gd name="T24" fmla="*/ 1772003 w 1258"/>
              <a:gd name="T25" fmla="*/ 6350 h 13"/>
              <a:gd name="T26" fmla="*/ 1772003 w 1258"/>
              <a:gd name="T27" fmla="*/ 9525 h 13"/>
              <a:gd name="T28" fmla="*/ 1772003 w 1258"/>
              <a:gd name="T29" fmla="*/ 12700 h 13"/>
              <a:gd name="T30" fmla="*/ 1772003 w 1258"/>
              <a:gd name="T31" fmla="*/ 12700 h 13"/>
              <a:gd name="T32" fmla="*/ 1772003 w 1258"/>
              <a:gd name="T33" fmla="*/ 15875 h 13"/>
              <a:gd name="T34" fmla="*/ 1772003 w 1258"/>
              <a:gd name="T35" fmla="*/ 17462 h 13"/>
              <a:gd name="T36" fmla="*/ 1772003 w 1258"/>
              <a:gd name="T37" fmla="*/ 20637 h 13"/>
              <a:gd name="T38" fmla="*/ 627820 w 1258"/>
              <a:gd name="T39" fmla="*/ 20637 h 13"/>
              <a:gd name="T40" fmla="*/ 21162 w 1258"/>
              <a:gd name="T41" fmla="*/ 20637 h 13"/>
              <a:gd name="T42" fmla="*/ 21162 w 1258"/>
              <a:gd name="T43" fmla="*/ 20637 h 13"/>
              <a:gd name="T44" fmla="*/ 21162 w 1258"/>
              <a:gd name="T45" fmla="*/ 20637 h 13"/>
              <a:gd name="T46" fmla="*/ 21162 w 1258"/>
              <a:gd name="T47" fmla="*/ 20637 h 13"/>
              <a:gd name="T48" fmla="*/ 21162 w 1258"/>
              <a:gd name="T49" fmla="*/ 20637 h 13"/>
              <a:gd name="T50" fmla="*/ 21162 w 1258"/>
              <a:gd name="T51" fmla="*/ 20637 h 13"/>
              <a:gd name="T52" fmla="*/ 21162 w 1258"/>
              <a:gd name="T53" fmla="*/ 20637 h 13"/>
              <a:gd name="T54" fmla="*/ 21162 w 1258"/>
              <a:gd name="T55" fmla="*/ 20637 h 13"/>
              <a:gd name="T56" fmla="*/ 21162 w 1258"/>
              <a:gd name="T57" fmla="*/ 20637 h 13"/>
              <a:gd name="T58" fmla="*/ 15519 w 1258"/>
              <a:gd name="T59" fmla="*/ 17462 h 13"/>
              <a:gd name="T60" fmla="*/ 12697 w 1258"/>
              <a:gd name="T61" fmla="*/ 15875 h 13"/>
              <a:gd name="T62" fmla="*/ 9876 w 1258"/>
              <a:gd name="T63" fmla="*/ 12700 h 13"/>
              <a:gd name="T64" fmla="*/ 7054 w 1258"/>
              <a:gd name="T65" fmla="*/ 12700 h 13"/>
              <a:gd name="T66" fmla="*/ 5643 w 1258"/>
              <a:gd name="T67" fmla="*/ 9525 h 13"/>
              <a:gd name="T68" fmla="*/ 2822 w 1258"/>
              <a:gd name="T69" fmla="*/ 6350 h 13"/>
              <a:gd name="T70" fmla="*/ 0 w 1258"/>
              <a:gd name="T71" fmla="*/ 3175 h 13"/>
              <a:gd name="T72" fmla="*/ 0 w 1258"/>
              <a:gd name="T73" fmla="*/ 0 h 13"/>
              <a:gd name="T74" fmla="*/ 658858 w 1258"/>
              <a:gd name="T75" fmla="*/ 0 h 13"/>
              <a:gd name="T76" fmla="*/ 657447 w 1258"/>
              <a:gd name="T77" fmla="*/ 3175 h 13"/>
              <a:gd name="T78" fmla="*/ 651804 w 1258"/>
              <a:gd name="T79" fmla="*/ 6350 h 13"/>
              <a:gd name="T80" fmla="*/ 648982 w 1258"/>
              <a:gd name="T81" fmla="*/ 9525 h 13"/>
              <a:gd name="T82" fmla="*/ 643339 w 1258"/>
              <a:gd name="T83" fmla="*/ 12700 h 13"/>
              <a:gd name="T84" fmla="*/ 640517 w 1258"/>
              <a:gd name="T85" fmla="*/ 12700 h 13"/>
              <a:gd name="T86" fmla="*/ 634874 w 1258"/>
              <a:gd name="T87" fmla="*/ 15875 h 13"/>
              <a:gd name="T88" fmla="*/ 632052 w 1258"/>
              <a:gd name="T89" fmla="*/ 17462 h 13"/>
              <a:gd name="T90" fmla="*/ 627820 w 1258"/>
              <a:gd name="T91" fmla="*/ 20637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8"/>
              <a:gd name="T139" fmla="*/ 0 h 13"/>
              <a:gd name="T140" fmla="*/ 1258 w 1258"/>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8" h="13">
                <a:moveTo>
                  <a:pt x="1256" y="13"/>
                </a:moveTo>
                <a:lnTo>
                  <a:pt x="1141" y="13"/>
                </a:lnTo>
                <a:lnTo>
                  <a:pt x="1141" y="11"/>
                </a:lnTo>
                <a:lnTo>
                  <a:pt x="1141" y="10"/>
                </a:lnTo>
                <a:lnTo>
                  <a:pt x="1141" y="8"/>
                </a:lnTo>
                <a:lnTo>
                  <a:pt x="1141" y="6"/>
                </a:lnTo>
                <a:lnTo>
                  <a:pt x="1141" y="4"/>
                </a:lnTo>
                <a:lnTo>
                  <a:pt x="1141" y="2"/>
                </a:lnTo>
                <a:lnTo>
                  <a:pt x="1141" y="0"/>
                </a:lnTo>
                <a:lnTo>
                  <a:pt x="1258" y="0"/>
                </a:lnTo>
                <a:lnTo>
                  <a:pt x="1258" y="2"/>
                </a:lnTo>
                <a:lnTo>
                  <a:pt x="1256" y="4"/>
                </a:lnTo>
                <a:lnTo>
                  <a:pt x="1256" y="6"/>
                </a:lnTo>
                <a:lnTo>
                  <a:pt x="1256" y="8"/>
                </a:lnTo>
                <a:lnTo>
                  <a:pt x="1256" y="10"/>
                </a:lnTo>
                <a:lnTo>
                  <a:pt x="1256" y="11"/>
                </a:lnTo>
                <a:lnTo>
                  <a:pt x="1256" y="13"/>
                </a:lnTo>
                <a:close/>
                <a:moveTo>
                  <a:pt x="445" y="13"/>
                </a:moveTo>
                <a:lnTo>
                  <a:pt x="15" y="13"/>
                </a:lnTo>
                <a:lnTo>
                  <a:pt x="11" y="11"/>
                </a:lnTo>
                <a:lnTo>
                  <a:pt x="9" y="10"/>
                </a:lnTo>
                <a:lnTo>
                  <a:pt x="7" y="8"/>
                </a:lnTo>
                <a:lnTo>
                  <a:pt x="5" y="8"/>
                </a:lnTo>
                <a:lnTo>
                  <a:pt x="4" y="6"/>
                </a:lnTo>
                <a:lnTo>
                  <a:pt x="2" y="4"/>
                </a:lnTo>
                <a:lnTo>
                  <a:pt x="0" y="2"/>
                </a:lnTo>
                <a:lnTo>
                  <a:pt x="0" y="0"/>
                </a:lnTo>
                <a:lnTo>
                  <a:pt x="467" y="0"/>
                </a:lnTo>
                <a:lnTo>
                  <a:pt x="466" y="2"/>
                </a:lnTo>
                <a:lnTo>
                  <a:pt x="462" y="4"/>
                </a:lnTo>
                <a:lnTo>
                  <a:pt x="460" y="6"/>
                </a:lnTo>
                <a:lnTo>
                  <a:pt x="456" y="8"/>
                </a:lnTo>
                <a:lnTo>
                  <a:pt x="454" y="8"/>
                </a:lnTo>
                <a:lnTo>
                  <a:pt x="450" y="10"/>
                </a:lnTo>
                <a:lnTo>
                  <a:pt x="448" y="11"/>
                </a:lnTo>
                <a:lnTo>
                  <a:pt x="445" y="13"/>
                </a:lnTo>
                <a:close/>
              </a:path>
            </a:pathLst>
          </a:custGeom>
          <a:solidFill>
            <a:srgbClr val="0D000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6" name="Freeform 806"/>
          <p:cNvSpPr>
            <a:spLocks noEditPoints="1"/>
          </p:cNvSpPr>
          <p:nvPr/>
        </p:nvSpPr>
        <p:spPr bwMode="auto">
          <a:xfrm rot="63308">
            <a:off x="3436938" y="5335588"/>
            <a:ext cx="1781175" cy="22225"/>
          </a:xfrm>
          <a:custGeom>
            <a:avLst/>
            <a:gdLst>
              <a:gd name="T0" fmla="*/ 1778352 w 1262"/>
              <a:gd name="T1" fmla="*/ 22225 h 14"/>
              <a:gd name="T2" fmla="*/ 1616042 w 1262"/>
              <a:gd name="T3" fmla="*/ 22225 h 14"/>
              <a:gd name="T4" fmla="*/ 1616042 w 1262"/>
              <a:gd name="T5" fmla="*/ 22225 h 14"/>
              <a:gd name="T6" fmla="*/ 1616042 w 1262"/>
              <a:gd name="T7" fmla="*/ 19050 h 14"/>
              <a:gd name="T8" fmla="*/ 1616042 w 1262"/>
              <a:gd name="T9" fmla="*/ 15875 h 14"/>
              <a:gd name="T10" fmla="*/ 1616042 w 1262"/>
              <a:gd name="T11" fmla="*/ 12700 h 14"/>
              <a:gd name="T12" fmla="*/ 1616042 w 1262"/>
              <a:gd name="T13" fmla="*/ 9525 h 14"/>
              <a:gd name="T14" fmla="*/ 1618865 w 1262"/>
              <a:gd name="T15" fmla="*/ 6350 h 14"/>
              <a:gd name="T16" fmla="*/ 1618865 w 1262"/>
              <a:gd name="T17" fmla="*/ 3175 h 14"/>
              <a:gd name="T18" fmla="*/ 1618865 w 1262"/>
              <a:gd name="T19" fmla="*/ 0 h 14"/>
              <a:gd name="T20" fmla="*/ 1781175 w 1262"/>
              <a:gd name="T21" fmla="*/ 0 h 14"/>
              <a:gd name="T22" fmla="*/ 1781175 w 1262"/>
              <a:gd name="T23" fmla="*/ 3175 h 14"/>
              <a:gd name="T24" fmla="*/ 1781175 w 1262"/>
              <a:gd name="T25" fmla="*/ 6350 h 14"/>
              <a:gd name="T26" fmla="*/ 1781175 w 1262"/>
              <a:gd name="T27" fmla="*/ 9525 h 14"/>
              <a:gd name="T28" fmla="*/ 1781175 w 1262"/>
              <a:gd name="T29" fmla="*/ 12700 h 14"/>
              <a:gd name="T30" fmla="*/ 1781175 w 1262"/>
              <a:gd name="T31" fmla="*/ 15875 h 14"/>
              <a:gd name="T32" fmla="*/ 1778352 w 1262"/>
              <a:gd name="T33" fmla="*/ 19050 h 14"/>
              <a:gd name="T34" fmla="*/ 1778352 w 1262"/>
              <a:gd name="T35" fmla="*/ 22225 h 14"/>
              <a:gd name="T36" fmla="*/ 1778352 w 1262"/>
              <a:gd name="T37" fmla="*/ 22225 h 14"/>
              <a:gd name="T38" fmla="*/ 652062 w 1262"/>
              <a:gd name="T39" fmla="*/ 22225 h 14"/>
              <a:gd name="T40" fmla="*/ 12703 w 1262"/>
              <a:gd name="T41" fmla="*/ 22225 h 14"/>
              <a:gd name="T42" fmla="*/ 11291 w 1262"/>
              <a:gd name="T43" fmla="*/ 22225 h 14"/>
              <a:gd name="T44" fmla="*/ 8468 w 1262"/>
              <a:gd name="T45" fmla="*/ 19050 h 14"/>
              <a:gd name="T46" fmla="*/ 5646 w 1262"/>
              <a:gd name="T47" fmla="*/ 15875 h 14"/>
              <a:gd name="T48" fmla="*/ 5646 w 1262"/>
              <a:gd name="T49" fmla="*/ 12700 h 14"/>
              <a:gd name="T50" fmla="*/ 2823 w 1262"/>
              <a:gd name="T51" fmla="*/ 9525 h 14"/>
              <a:gd name="T52" fmla="*/ 2823 w 1262"/>
              <a:gd name="T53" fmla="*/ 6350 h 14"/>
              <a:gd name="T54" fmla="*/ 0 w 1262"/>
              <a:gd name="T55" fmla="*/ 3175 h 14"/>
              <a:gd name="T56" fmla="*/ 0 w 1262"/>
              <a:gd name="T57" fmla="*/ 0 h 14"/>
              <a:gd name="T58" fmla="*/ 678879 w 1262"/>
              <a:gd name="T59" fmla="*/ 0 h 14"/>
              <a:gd name="T60" fmla="*/ 676056 w 1262"/>
              <a:gd name="T61" fmla="*/ 3175 h 14"/>
              <a:gd name="T62" fmla="*/ 673233 w 1262"/>
              <a:gd name="T63" fmla="*/ 6350 h 14"/>
              <a:gd name="T64" fmla="*/ 667588 w 1262"/>
              <a:gd name="T65" fmla="*/ 9525 h 14"/>
              <a:gd name="T66" fmla="*/ 664765 w 1262"/>
              <a:gd name="T67" fmla="*/ 12700 h 14"/>
              <a:gd name="T68" fmla="*/ 663354 w 1262"/>
              <a:gd name="T69" fmla="*/ 15875 h 14"/>
              <a:gd name="T70" fmla="*/ 657708 w 1262"/>
              <a:gd name="T71" fmla="*/ 19050 h 14"/>
              <a:gd name="T72" fmla="*/ 654885 w 1262"/>
              <a:gd name="T73" fmla="*/ 22225 h 14"/>
              <a:gd name="T74" fmla="*/ 652062 w 1262"/>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2"/>
              <a:gd name="T115" fmla="*/ 0 h 14"/>
              <a:gd name="T116" fmla="*/ 1262 w 1262"/>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2" h="14">
                <a:moveTo>
                  <a:pt x="1260" y="14"/>
                </a:moveTo>
                <a:lnTo>
                  <a:pt x="1145" y="14"/>
                </a:lnTo>
                <a:lnTo>
                  <a:pt x="1145" y="12"/>
                </a:lnTo>
                <a:lnTo>
                  <a:pt x="1145" y="10"/>
                </a:lnTo>
                <a:lnTo>
                  <a:pt x="1145" y="8"/>
                </a:lnTo>
                <a:lnTo>
                  <a:pt x="1145" y="6"/>
                </a:lnTo>
                <a:lnTo>
                  <a:pt x="1147" y="4"/>
                </a:lnTo>
                <a:lnTo>
                  <a:pt x="1147" y="2"/>
                </a:lnTo>
                <a:lnTo>
                  <a:pt x="1147" y="0"/>
                </a:lnTo>
                <a:lnTo>
                  <a:pt x="1262" y="0"/>
                </a:lnTo>
                <a:lnTo>
                  <a:pt x="1262" y="2"/>
                </a:lnTo>
                <a:lnTo>
                  <a:pt x="1262" y="4"/>
                </a:lnTo>
                <a:lnTo>
                  <a:pt x="1262" y="6"/>
                </a:lnTo>
                <a:lnTo>
                  <a:pt x="1262" y="8"/>
                </a:lnTo>
                <a:lnTo>
                  <a:pt x="1262" y="10"/>
                </a:lnTo>
                <a:lnTo>
                  <a:pt x="1260" y="12"/>
                </a:lnTo>
                <a:lnTo>
                  <a:pt x="1260" y="14"/>
                </a:lnTo>
                <a:close/>
                <a:moveTo>
                  <a:pt x="462" y="14"/>
                </a:moveTo>
                <a:lnTo>
                  <a:pt x="9" y="14"/>
                </a:lnTo>
                <a:lnTo>
                  <a:pt x="8" y="14"/>
                </a:lnTo>
                <a:lnTo>
                  <a:pt x="6" y="12"/>
                </a:lnTo>
                <a:lnTo>
                  <a:pt x="4" y="10"/>
                </a:lnTo>
                <a:lnTo>
                  <a:pt x="4" y="8"/>
                </a:lnTo>
                <a:lnTo>
                  <a:pt x="2" y="6"/>
                </a:lnTo>
                <a:lnTo>
                  <a:pt x="2" y="4"/>
                </a:lnTo>
                <a:lnTo>
                  <a:pt x="0" y="2"/>
                </a:lnTo>
                <a:lnTo>
                  <a:pt x="0" y="0"/>
                </a:lnTo>
                <a:lnTo>
                  <a:pt x="481" y="0"/>
                </a:lnTo>
                <a:lnTo>
                  <a:pt x="479" y="2"/>
                </a:lnTo>
                <a:lnTo>
                  <a:pt x="477" y="4"/>
                </a:lnTo>
                <a:lnTo>
                  <a:pt x="473" y="6"/>
                </a:lnTo>
                <a:lnTo>
                  <a:pt x="471" y="8"/>
                </a:lnTo>
                <a:lnTo>
                  <a:pt x="470" y="10"/>
                </a:lnTo>
                <a:lnTo>
                  <a:pt x="466" y="12"/>
                </a:lnTo>
                <a:lnTo>
                  <a:pt x="464" y="14"/>
                </a:lnTo>
                <a:lnTo>
                  <a:pt x="462" y="14"/>
                </a:lnTo>
                <a:close/>
              </a:path>
            </a:pathLst>
          </a:custGeom>
          <a:solidFill>
            <a:srgbClr val="0F020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7" name="Freeform 807"/>
          <p:cNvSpPr>
            <a:spLocks noEditPoints="1"/>
          </p:cNvSpPr>
          <p:nvPr/>
        </p:nvSpPr>
        <p:spPr bwMode="auto">
          <a:xfrm rot="63308">
            <a:off x="3435350" y="5327650"/>
            <a:ext cx="1782763" cy="20638"/>
          </a:xfrm>
          <a:custGeom>
            <a:avLst/>
            <a:gdLst>
              <a:gd name="T0" fmla="*/ 1782763 w 1264"/>
              <a:gd name="T1" fmla="*/ 20638 h 13"/>
              <a:gd name="T2" fmla="*/ 1617745 w 1264"/>
              <a:gd name="T3" fmla="*/ 20638 h 13"/>
              <a:gd name="T4" fmla="*/ 1617745 w 1264"/>
              <a:gd name="T5" fmla="*/ 17463 h 13"/>
              <a:gd name="T6" fmla="*/ 1620565 w 1264"/>
              <a:gd name="T7" fmla="*/ 14288 h 13"/>
              <a:gd name="T8" fmla="*/ 1620565 w 1264"/>
              <a:gd name="T9" fmla="*/ 11113 h 13"/>
              <a:gd name="T10" fmla="*/ 1620565 w 1264"/>
              <a:gd name="T11" fmla="*/ 7938 h 13"/>
              <a:gd name="T12" fmla="*/ 1620565 w 1264"/>
              <a:gd name="T13" fmla="*/ 4763 h 13"/>
              <a:gd name="T14" fmla="*/ 1620565 w 1264"/>
              <a:gd name="T15" fmla="*/ 3175 h 13"/>
              <a:gd name="T16" fmla="*/ 1620565 w 1264"/>
              <a:gd name="T17" fmla="*/ 0 h 13"/>
              <a:gd name="T18" fmla="*/ 1620565 w 1264"/>
              <a:gd name="T19" fmla="*/ 0 h 13"/>
              <a:gd name="T20" fmla="*/ 1782763 w 1264"/>
              <a:gd name="T21" fmla="*/ 0 h 13"/>
              <a:gd name="T22" fmla="*/ 1782763 w 1264"/>
              <a:gd name="T23" fmla="*/ 0 h 13"/>
              <a:gd name="T24" fmla="*/ 1782763 w 1264"/>
              <a:gd name="T25" fmla="*/ 3175 h 13"/>
              <a:gd name="T26" fmla="*/ 1782763 w 1264"/>
              <a:gd name="T27" fmla="*/ 4763 h 13"/>
              <a:gd name="T28" fmla="*/ 1782763 w 1264"/>
              <a:gd name="T29" fmla="*/ 7938 h 13"/>
              <a:gd name="T30" fmla="*/ 1782763 w 1264"/>
              <a:gd name="T31" fmla="*/ 11113 h 13"/>
              <a:gd name="T32" fmla="*/ 1782763 w 1264"/>
              <a:gd name="T33" fmla="*/ 14288 h 13"/>
              <a:gd name="T34" fmla="*/ 1782763 w 1264"/>
              <a:gd name="T35" fmla="*/ 17463 h 13"/>
              <a:gd name="T36" fmla="*/ 1782763 w 1264"/>
              <a:gd name="T37" fmla="*/ 20638 h 13"/>
              <a:gd name="T38" fmla="*/ 667126 w 1264"/>
              <a:gd name="T39" fmla="*/ 20638 h 13"/>
              <a:gd name="T40" fmla="*/ 8462 w 1264"/>
              <a:gd name="T41" fmla="*/ 20638 h 13"/>
              <a:gd name="T42" fmla="*/ 5642 w 1264"/>
              <a:gd name="T43" fmla="*/ 17463 h 13"/>
              <a:gd name="T44" fmla="*/ 5642 w 1264"/>
              <a:gd name="T45" fmla="*/ 14288 h 13"/>
              <a:gd name="T46" fmla="*/ 2821 w 1264"/>
              <a:gd name="T47" fmla="*/ 11113 h 13"/>
              <a:gd name="T48" fmla="*/ 2821 w 1264"/>
              <a:gd name="T49" fmla="*/ 7938 h 13"/>
              <a:gd name="T50" fmla="*/ 0 w 1264"/>
              <a:gd name="T51" fmla="*/ 4763 h 13"/>
              <a:gd name="T52" fmla="*/ 0 w 1264"/>
              <a:gd name="T53" fmla="*/ 3175 h 13"/>
              <a:gd name="T54" fmla="*/ 0 w 1264"/>
              <a:gd name="T55" fmla="*/ 0 h 13"/>
              <a:gd name="T56" fmla="*/ 0 w 1264"/>
              <a:gd name="T57" fmla="*/ 0 h 13"/>
              <a:gd name="T58" fmla="*/ 695334 w 1264"/>
              <a:gd name="T59" fmla="*/ 0 h 13"/>
              <a:gd name="T60" fmla="*/ 692513 w 1264"/>
              <a:gd name="T61" fmla="*/ 3175 h 13"/>
              <a:gd name="T62" fmla="*/ 689692 w 1264"/>
              <a:gd name="T63" fmla="*/ 3175 h 13"/>
              <a:gd name="T64" fmla="*/ 686872 w 1264"/>
              <a:gd name="T65" fmla="*/ 4763 h 13"/>
              <a:gd name="T66" fmla="*/ 681230 w 1264"/>
              <a:gd name="T67" fmla="*/ 7938 h 13"/>
              <a:gd name="T68" fmla="*/ 678409 w 1264"/>
              <a:gd name="T69" fmla="*/ 11113 h 13"/>
              <a:gd name="T70" fmla="*/ 675588 w 1264"/>
              <a:gd name="T71" fmla="*/ 14288 h 13"/>
              <a:gd name="T72" fmla="*/ 669947 w 1264"/>
              <a:gd name="T73" fmla="*/ 17463 h 13"/>
              <a:gd name="T74" fmla="*/ 667126 w 1264"/>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4"/>
              <a:gd name="T115" fmla="*/ 0 h 13"/>
              <a:gd name="T116" fmla="*/ 1264 w 1264"/>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4" h="13">
                <a:moveTo>
                  <a:pt x="1264" y="13"/>
                </a:moveTo>
                <a:lnTo>
                  <a:pt x="1147" y="13"/>
                </a:lnTo>
                <a:lnTo>
                  <a:pt x="1147" y="11"/>
                </a:lnTo>
                <a:lnTo>
                  <a:pt x="1149" y="9"/>
                </a:lnTo>
                <a:lnTo>
                  <a:pt x="1149" y="7"/>
                </a:lnTo>
                <a:lnTo>
                  <a:pt x="1149" y="5"/>
                </a:lnTo>
                <a:lnTo>
                  <a:pt x="1149" y="3"/>
                </a:lnTo>
                <a:lnTo>
                  <a:pt x="1149" y="2"/>
                </a:lnTo>
                <a:lnTo>
                  <a:pt x="1149" y="0"/>
                </a:lnTo>
                <a:lnTo>
                  <a:pt x="1264" y="0"/>
                </a:lnTo>
                <a:lnTo>
                  <a:pt x="1264" y="2"/>
                </a:lnTo>
                <a:lnTo>
                  <a:pt x="1264" y="3"/>
                </a:lnTo>
                <a:lnTo>
                  <a:pt x="1264" y="5"/>
                </a:lnTo>
                <a:lnTo>
                  <a:pt x="1264" y="7"/>
                </a:lnTo>
                <a:lnTo>
                  <a:pt x="1264" y="9"/>
                </a:lnTo>
                <a:lnTo>
                  <a:pt x="1264" y="11"/>
                </a:lnTo>
                <a:lnTo>
                  <a:pt x="1264" y="13"/>
                </a:lnTo>
                <a:close/>
                <a:moveTo>
                  <a:pt x="473" y="13"/>
                </a:moveTo>
                <a:lnTo>
                  <a:pt x="6" y="13"/>
                </a:lnTo>
                <a:lnTo>
                  <a:pt x="4" y="11"/>
                </a:lnTo>
                <a:lnTo>
                  <a:pt x="4" y="9"/>
                </a:lnTo>
                <a:lnTo>
                  <a:pt x="2" y="7"/>
                </a:lnTo>
                <a:lnTo>
                  <a:pt x="2" y="5"/>
                </a:lnTo>
                <a:lnTo>
                  <a:pt x="0" y="3"/>
                </a:lnTo>
                <a:lnTo>
                  <a:pt x="0" y="2"/>
                </a:lnTo>
                <a:lnTo>
                  <a:pt x="0" y="0"/>
                </a:lnTo>
                <a:lnTo>
                  <a:pt x="493" y="0"/>
                </a:lnTo>
                <a:lnTo>
                  <a:pt x="491" y="2"/>
                </a:lnTo>
                <a:lnTo>
                  <a:pt x="489" y="2"/>
                </a:lnTo>
                <a:lnTo>
                  <a:pt x="487" y="3"/>
                </a:lnTo>
                <a:lnTo>
                  <a:pt x="483" y="5"/>
                </a:lnTo>
                <a:lnTo>
                  <a:pt x="481" y="7"/>
                </a:lnTo>
                <a:lnTo>
                  <a:pt x="479" y="9"/>
                </a:lnTo>
                <a:lnTo>
                  <a:pt x="475" y="11"/>
                </a:lnTo>
                <a:lnTo>
                  <a:pt x="473" y="13"/>
                </a:lnTo>
                <a:close/>
              </a:path>
            </a:pathLst>
          </a:custGeom>
          <a:solidFill>
            <a:srgbClr val="0F000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8" name="Freeform 808"/>
          <p:cNvSpPr>
            <a:spLocks noEditPoints="1"/>
          </p:cNvSpPr>
          <p:nvPr/>
        </p:nvSpPr>
        <p:spPr bwMode="auto">
          <a:xfrm rot="63308">
            <a:off x="3432175" y="5314950"/>
            <a:ext cx="1785938" cy="20638"/>
          </a:xfrm>
          <a:custGeom>
            <a:avLst/>
            <a:gdLst>
              <a:gd name="T0" fmla="*/ 1785938 w 1266"/>
              <a:gd name="T1" fmla="*/ 20638 h 13"/>
              <a:gd name="T2" fmla="*/ 1623708 w 1266"/>
              <a:gd name="T3" fmla="*/ 20638 h 13"/>
              <a:gd name="T4" fmla="*/ 1623708 w 1266"/>
              <a:gd name="T5" fmla="*/ 17463 h 13"/>
              <a:gd name="T6" fmla="*/ 1623708 w 1266"/>
              <a:gd name="T7" fmla="*/ 15875 h 13"/>
              <a:gd name="T8" fmla="*/ 1623708 w 1266"/>
              <a:gd name="T9" fmla="*/ 15875 h 13"/>
              <a:gd name="T10" fmla="*/ 1623708 w 1266"/>
              <a:gd name="T11" fmla="*/ 12700 h 13"/>
              <a:gd name="T12" fmla="*/ 1623708 w 1266"/>
              <a:gd name="T13" fmla="*/ 9525 h 13"/>
              <a:gd name="T14" fmla="*/ 1623708 w 1266"/>
              <a:gd name="T15" fmla="*/ 6350 h 13"/>
              <a:gd name="T16" fmla="*/ 1623708 w 1266"/>
              <a:gd name="T17" fmla="*/ 3175 h 13"/>
              <a:gd name="T18" fmla="*/ 1623708 w 1266"/>
              <a:gd name="T19" fmla="*/ 0 h 13"/>
              <a:gd name="T20" fmla="*/ 1785938 w 1266"/>
              <a:gd name="T21" fmla="*/ 0 h 13"/>
              <a:gd name="T22" fmla="*/ 1785938 w 1266"/>
              <a:gd name="T23" fmla="*/ 3175 h 13"/>
              <a:gd name="T24" fmla="*/ 1785938 w 1266"/>
              <a:gd name="T25" fmla="*/ 6350 h 13"/>
              <a:gd name="T26" fmla="*/ 1785938 w 1266"/>
              <a:gd name="T27" fmla="*/ 9525 h 13"/>
              <a:gd name="T28" fmla="*/ 1785938 w 1266"/>
              <a:gd name="T29" fmla="*/ 12700 h 13"/>
              <a:gd name="T30" fmla="*/ 1785938 w 1266"/>
              <a:gd name="T31" fmla="*/ 15875 h 13"/>
              <a:gd name="T32" fmla="*/ 1785938 w 1266"/>
              <a:gd name="T33" fmla="*/ 15875 h 13"/>
              <a:gd name="T34" fmla="*/ 1785938 w 1266"/>
              <a:gd name="T35" fmla="*/ 17463 h 13"/>
              <a:gd name="T36" fmla="*/ 1785938 w 1266"/>
              <a:gd name="T37" fmla="*/ 20638 h 13"/>
              <a:gd name="T38" fmla="*/ 684186 w 1266"/>
              <a:gd name="T39" fmla="*/ 20638 h 13"/>
              <a:gd name="T40" fmla="*/ 5643 w 1266"/>
              <a:gd name="T41" fmla="*/ 20638 h 13"/>
              <a:gd name="T42" fmla="*/ 2821 w 1266"/>
              <a:gd name="T43" fmla="*/ 17463 h 13"/>
              <a:gd name="T44" fmla="*/ 2821 w 1266"/>
              <a:gd name="T45" fmla="*/ 15875 h 13"/>
              <a:gd name="T46" fmla="*/ 2821 w 1266"/>
              <a:gd name="T47" fmla="*/ 15875 h 13"/>
              <a:gd name="T48" fmla="*/ 2821 w 1266"/>
              <a:gd name="T49" fmla="*/ 12700 h 13"/>
              <a:gd name="T50" fmla="*/ 2821 w 1266"/>
              <a:gd name="T51" fmla="*/ 9525 h 13"/>
              <a:gd name="T52" fmla="*/ 0 w 1266"/>
              <a:gd name="T53" fmla="*/ 6350 h 13"/>
              <a:gd name="T54" fmla="*/ 0 w 1266"/>
              <a:gd name="T55" fmla="*/ 3175 h 13"/>
              <a:gd name="T56" fmla="*/ 0 w 1266"/>
              <a:gd name="T57" fmla="*/ 0 h 13"/>
              <a:gd name="T58" fmla="*/ 710990 w 1266"/>
              <a:gd name="T59" fmla="*/ 0 h 13"/>
              <a:gd name="T60" fmla="*/ 708168 w 1266"/>
              <a:gd name="T61" fmla="*/ 3175 h 13"/>
              <a:gd name="T62" fmla="*/ 705347 w 1266"/>
              <a:gd name="T63" fmla="*/ 6350 h 13"/>
              <a:gd name="T64" fmla="*/ 699704 w 1266"/>
              <a:gd name="T65" fmla="*/ 9525 h 13"/>
              <a:gd name="T66" fmla="*/ 698293 w 1266"/>
              <a:gd name="T67" fmla="*/ 12700 h 13"/>
              <a:gd name="T68" fmla="*/ 695472 w 1266"/>
              <a:gd name="T69" fmla="*/ 15875 h 13"/>
              <a:gd name="T70" fmla="*/ 692651 w 1266"/>
              <a:gd name="T71" fmla="*/ 15875 h 13"/>
              <a:gd name="T72" fmla="*/ 689829 w 1266"/>
              <a:gd name="T73" fmla="*/ 17463 h 13"/>
              <a:gd name="T74" fmla="*/ 684186 w 1266"/>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6"/>
              <a:gd name="T115" fmla="*/ 0 h 13"/>
              <a:gd name="T116" fmla="*/ 1266 w 1266"/>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6" h="13">
                <a:moveTo>
                  <a:pt x="1266" y="13"/>
                </a:moveTo>
                <a:lnTo>
                  <a:pt x="1151" y="13"/>
                </a:lnTo>
                <a:lnTo>
                  <a:pt x="1151" y="11"/>
                </a:lnTo>
                <a:lnTo>
                  <a:pt x="1151" y="10"/>
                </a:lnTo>
                <a:lnTo>
                  <a:pt x="1151" y="8"/>
                </a:lnTo>
                <a:lnTo>
                  <a:pt x="1151" y="6"/>
                </a:lnTo>
                <a:lnTo>
                  <a:pt x="1151" y="4"/>
                </a:lnTo>
                <a:lnTo>
                  <a:pt x="1151" y="2"/>
                </a:lnTo>
                <a:lnTo>
                  <a:pt x="1151" y="0"/>
                </a:lnTo>
                <a:lnTo>
                  <a:pt x="1266" y="0"/>
                </a:lnTo>
                <a:lnTo>
                  <a:pt x="1266" y="2"/>
                </a:lnTo>
                <a:lnTo>
                  <a:pt x="1266" y="4"/>
                </a:lnTo>
                <a:lnTo>
                  <a:pt x="1266" y="6"/>
                </a:lnTo>
                <a:lnTo>
                  <a:pt x="1266" y="8"/>
                </a:lnTo>
                <a:lnTo>
                  <a:pt x="1266" y="10"/>
                </a:lnTo>
                <a:lnTo>
                  <a:pt x="1266" y="11"/>
                </a:lnTo>
                <a:lnTo>
                  <a:pt x="1266" y="13"/>
                </a:lnTo>
                <a:close/>
                <a:moveTo>
                  <a:pt x="485" y="13"/>
                </a:moveTo>
                <a:lnTo>
                  <a:pt x="4" y="13"/>
                </a:lnTo>
                <a:lnTo>
                  <a:pt x="2" y="11"/>
                </a:lnTo>
                <a:lnTo>
                  <a:pt x="2" y="10"/>
                </a:lnTo>
                <a:lnTo>
                  <a:pt x="2" y="8"/>
                </a:lnTo>
                <a:lnTo>
                  <a:pt x="2" y="6"/>
                </a:lnTo>
                <a:lnTo>
                  <a:pt x="0" y="4"/>
                </a:lnTo>
                <a:lnTo>
                  <a:pt x="0" y="2"/>
                </a:lnTo>
                <a:lnTo>
                  <a:pt x="0" y="0"/>
                </a:lnTo>
                <a:lnTo>
                  <a:pt x="504" y="0"/>
                </a:lnTo>
                <a:lnTo>
                  <a:pt x="502" y="2"/>
                </a:lnTo>
                <a:lnTo>
                  <a:pt x="500" y="4"/>
                </a:lnTo>
                <a:lnTo>
                  <a:pt x="496" y="6"/>
                </a:lnTo>
                <a:lnTo>
                  <a:pt x="495" y="8"/>
                </a:lnTo>
                <a:lnTo>
                  <a:pt x="493" y="10"/>
                </a:lnTo>
                <a:lnTo>
                  <a:pt x="491" y="10"/>
                </a:lnTo>
                <a:lnTo>
                  <a:pt x="489" y="11"/>
                </a:lnTo>
                <a:lnTo>
                  <a:pt x="485" y="13"/>
                </a:lnTo>
                <a:close/>
              </a:path>
            </a:pathLst>
          </a:custGeom>
          <a:solidFill>
            <a:srgbClr val="1203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29" name="Freeform 809"/>
          <p:cNvSpPr>
            <a:spLocks noEditPoints="1"/>
          </p:cNvSpPr>
          <p:nvPr/>
        </p:nvSpPr>
        <p:spPr bwMode="auto">
          <a:xfrm rot="63308">
            <a:off x="3432175" y="5294313"/>
            <a:ext cx="1789113" cy="20637"/>
          </a:xfrm>
          <a:custGeom>
            <a:avLst/>
            <a:gdLst>
              <a:gd name="T0" fmla="*/ 1786291 w 1268"/>
              <a:gd name="T1" fmla="*/ 20637 h 13"/>
              <a:gd name="T2" fmla="*/ 1624029 w 1268"/>
              <a:gd name="T3" fmla="*/ 20637 h 13"/>
              <a:gd name="T4" fmla="*/ 1624029 w 1268"/>
              <a:gd name="T5" fmla="*/ 17462 h 13"/>
              <a:gd name="T6" fmla="*/ 1624029 w 1268"/>
              <a:gd name="T7" fmla="*/ 14287 h 13"/>
              <a:gd name="T8" fmla="*/ 1624029 w 1268"/>
              <a:gd name="T9" fmla="*/ 11112 h 13"/>
              <a:gd name="T10" fmla="*/ 1624029 w 1268"/>
              <a:gd name="T11" fmla="*/ 7937 h 13"/>
              <a:gd name="T12" fmla="*/ 1624029 w 1268"/>
              <a:gd name="T13" fmla="*/ 4762 h 13"/>
              <a:gd name="T14" fmla="*/ 1624029 w 1268"/>
              <a:gd name="T15" fmla="*/ 4762 h 13"/>
              <a:gd name="T16" fmla="*/ 1624029 w 1268"/>
              <a:gd name="T17" fmla="*/ 3175 h 13"/>
              <a:gd name="T18" fmla="*/ 1624029 w 1268"/>
              <a:gd name="T19" fmla="*/ 0 h 13"/>
              <a:gd name="T20" fmla="*/ 1789113 w 1268"/>
              <a:gd name="T21" fmla="*/ 0 h 13"/>
              <a:gd name="T22" fmla="*/ 1789113 w 1268"/>
              <a:gd name="T23" fmla="*/ 3175 h 13"/>
              <a:gd name="T24" fmla="*/ 1789113 w 1268"/>
              <a:gd name="T25" fmla="*/ 4762 h 13"/>
              <a:gd name="T26" fmla="*/ 1789113 w 1268"/>
              <a:gd name="T27" fmla="*/ 4762 h 13"/>
              <a:gd name="T28" fmla="*/ 1789113 w 1268"/>
              <a:gd name="T29" fmla="*/ 7937 h 13"/>
              <a:gd name="T30" fmla="*/ 1789113 w 1268"/>
              <a:gd name="T31" fmla="*/ 11112 h 13"/>
              <a:gd name="T32" fmla="*/ 1789113 w 1268"/>
              <a:gd name="T33" fmla="*/ 14287 h 13"/>
              <a:gd name="T34" fmla="*/ 1786291 w 1268"/>
              <a:gd name="T35" fmla="*/ 17462 h 13"/>
              <a:gd name="T36" fmla="*/ 1786291 w 1268"/>
              <a:gd name="T37" fmla="*/ 20637 h 13"/>
              <a:gd name="T38" fmla="*/ 711130 w 1268"/>
              <a:gd name="T39" fmla="*/ 20637 h 13"/>
              <a:gd name="T40" fmla="*/ 0 w 1268"/>
              <a:gd name="T41" fmla="*/ 20637 h 13"/>
              <a:gd name="T42" fmla="*/ 0 w 1268"/>
              <a:gd name="T43" fmla="*/ 17462 h 13"/>
              <a:gd name="T44" fmla="*/ 2822 w 1268"/>
              <a:gd name="T45" fmla="*/ 14287 h 13"/>
              <a:gd name="T46" fmla="*/ 2822 w 1268"/>
              <a:gd name="T47" fmla="*/ 11112 h 13"/>
              <a:gd name="T48" fmla="*/ 2822 w 1268"/>
              <a:gd name="T49" fmla="*/ 7937 h 13"/>
              <a:gd name="T50" fmla="*/ 2822 w 1268"/>
              <a:gd name="T51" fmla="*/ 4762 h 13"/>
              <a:gd name="T52" fmla="*/ 2822 w 1268"/>
              <a:gd name="T53" fmla="*/ 3175 h 13"/>
              <a:gd name="T54" fmla="*/ 2822 w 1268"/>
              <a:gd name="T55" fmla="*/ 3175 h 13"/>
              <a:gd name="T56" fmla="*/ 5644 w 1268"/>
              <a:gd name="T57" fmla="*/ 0 h 13"/>
              <a:gd name="T58" fmla="*/ 732295 w 1268"/>
              <a:gd name="T59" fmla="*/ 0 h 13"/>
              <a:gd name="T60" fmla="*/ 729473 w 1268"/>
              <a:gd name="T61" fmla="*/ 3175 h 13"/>
              <a:gd name="T62" fmla="*/ 728062 w 1268"/>
              <a:gd name="T63" fmla="*/ 4762 h 13"/>
              <a:gd name="T64" fmla="*/ 725240 w 1268"/>
              <a:gd name="T65" fmla="*/ 4762 h 13"/>
              <a:gd name="T66" fmla="*/ 722418 w 1268"/>
              <a:gd name="T67" fmla="*/ 7937 h 13"/>
              <a:gd name="T68" fmla="*/ 719596 w 1268"/>
              <a:gd name="T69" fmla="*/ 11112 h 13"/>
              <a:gd name="T70" fmla="*/ 716774 w 1268"/>
              <a:gd name="T71" fmla="*/ 14287 h 13"/>
              <a:gd name="T72" fmla="*/ 713952 w 1268"/>
              <a:gd name="T73" fmla="*/ 17462 h 13"/>
              <a:gd name="T74" fmla="*/ 711130 w 1268"/>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3"/>
              <a:gd name="T116" fmla="*/ 1268 w 1268"/>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3">
                <a:moveTo>
                  <a:pt x="1266" y="13"/>
                </a:moveTo>
                <a:lnTo>
                  <a:pt x="1151" y="13"/>
                </a:lnTo>
                <a:lnTo>
                  <a:pt x="1151" y="11"/>
                </a:lnTo>
                <a:lnTo>
                  <a:pt x="1151" y="9"/>
                </a:lnTo>
                <a:lnTo>
                  <a:pt x="1151" y="7"/>
                </a:lnTo>
                <a:lnTo>
                  <a:pt x="1151" y="5"/>
                </a:lnTo>
                <a:lnTo>
                  <a:pt x="1151" y="3"/>
                </a:lnTo>
                <a:lnTo>
                  <a:pt x="1151" y="2"/>
                </a:lnTo>
                <a:lnTo>
                  <a:pt x="1151" y="0"/>
                </a:lnTo>
                <a:lnTo>
                  <a:pt x="1268" y="0"/>
                </a:lnTo>
                <a:lnTo>
                  <a:pt x="1268" y="2"/>
                </a:lnTo>
                <a:lnTo>
                  <a:pt x="1268" y="3"/>
                </a:lnTo>
                <a:lnTo>
                  <a:pt x="1268" y="5"/>
                </a:lnTo>
                <a:lnTo>
                  <a:pt x="1268" y="7"/>
                </a:lnTo>
                <a:lnTo>
                  <a:pt x="1268" y="9"/>
                </a:lnTo>
                <a:lnTo>
                  <a:pt x="1266" y="11"/>
                </a:lnTo>
                <a:lnTo>
                  <a:pt x="1266" y="13"/>
                </a:lnTo>
                <a:close/>
                <a:moveTo>
                  <a:pt x="504" y="13"/>
                </a:moveTo>
                <a:lnTo>
                  <a:pt x="0" y="13"/>
                </a:lnTo>
                <a:lnTo>
                  <a:pt x="0" y="11"/>
                </a:lnTo>
                <a:lnTo>
                  <a:pt x="2" y="9"/>
                </a:lnTo>
                <a:lnTo>
                  <a:pt x="2" y="7"/>
                </a:lnTo>
                <a:lnTo>
                  <a:pt x="2" y="5"/>
                </a:lnTo>
                <a:lnTo>
                  <a:pt x="2" y="3"/>
                </a:lnTo>
                <a:lnTo>
                  <a:pt x="2" y="2"/>
                </a:lnTo>
                <a:lnTo>
                  <a:pt x="4" y="0"/>
                </a:lnTo>
                <a:lnTo>
                  <a:pt x="519" y="0"/>
                </a:lnTo>
                <a:lnTo>
                  <a:pt x="517" y="2"/>
                </a:lnTo>
                <a:lnTo>
                  <a:pt x="516" y="3"/>
                </a:lnTo>
                <a:lnTo>
                  <a:pt x="514" y="3"/>
                </a:lnTo>
                <a:lnTo>
                  <a:pt x="512" y="5"/>
                </a:lnTo>
                <a:lnTo>
                  <a:pt x="510" y="7"/>
                </a:lnTo>
                <a:lnTo>
                  <a:pt x="508" y="9"/>
                </a:lnTo>
                <a:lnTo>
                  <a:pt x="506" y="11"/>
                </a:lnTo>
                <a:lnTo>
                  <a:pt x="504" y="13"/>
                </a:lnTo>
                <a:close/>
              </a:path>
            </a:pathLst>
          </a:custGeom>
          <a:solidFill>
            <a:srgbClr val="12000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0" name="Freeform 810"/>
          <p:cNvSpPr>
            <a:spLocks noEditPoints="1"/>
          </p:cNvSpPr>
          <p:nvPr/>
        </p:nvSpPr>
        <p:spPr bwMode="auto">
          <a:xfrm rot="63308">
            <a:off x="3435350" y="5281613"/>
            <a:ext cx="1785938" cy="20637"/>
          </a:xfrm>
          <a:custGeom>
            <a:avLst/>
            <a:gdLst>
              <a:gd name="T0" fmla="*/ 1785938 w 1266"/>
              <a:gd name="T1" fmla="*/ 20637 h 13"/>
              <a:gd name="T2" fmla="*/ 1620887 w 1266"/>
              <a:gd name="T3" fmla="*/ 20637 h 13"/>
              <a:gd name="T4" fmla="*/ 1620887 w 1266"/>
              <a:gd name="T5" fmla="*/ 17462 h 13"/>
              <a:gd name="T6" fmla="*/ 1620887 w 1266"/>
              <a:gd name="T7" fmla="*/ 17462 h 13"/>
              <a:gd name="T8" fmla="*/ 1620887 w 1266"/>
              <a:gd name="T9" fmla="*/ 15875 h 13"/>
              <a:gd name="T10" fmla="*/ 1620887 w 1266"/>
              <a:gd name="T11" fmla="*/ 12700 h 13"/>
              <a:gd name="T12" fmla="*/ 1620887 w 1266"/>
              <a:gd name="T13" fmla="*/ 9525 h 13"/>
              <a:gd name="T14" fmla="*/ 1620887 w 1266"/>
              <a:gd name="T15" fmla="*/ 6350 h 13"/>
              <a:gd name="T16" fmla="*/ 1623708 w 1266"/>
              <a:gd name="T17" fmla="*/ 3175 h 13"/>
              <a:gd name="T18" fmla="*/ 1623708 w 1266"/>
              <a:gd name="T19" fmla="*/ 0 h 13"/>
              <a:gd name="T20" fmla="*/ 1785938 w 1266"/>
              <a:gd name="T21" fmla="*/ 0 h 13"/>
              <a:gd name="T22" fmla="*/ 1785938 w 1266"/>
              <a:gd name="T23" fmla="*/ 3175 h 13"/>
              <a:gd name="T24" fmla="*/ 1785938 w 1266"/>
              <a:gd name="T25" fmla="*/ 6350 h 13"/>
              <a:gd name="T26" fmla="*/ 1785938 w 1266"/>
              <a:gd name="T27" fmla="*/ 9525 h 13"/>
              <a:gd name="T28" fmla="*/ 1785938 w 1266"/>
              <a:gd name="T29" fmla="*/ 12700 h 13"/>
              <a:gd name="T30" fmla="*/ 1785938 w 1266"/>
              <a:gd name="T31" fmla="*/ 15875 h 13"/>
              <a:gd name="T32" fmla="*/ 1785938 w 1266"/>
              <a:gd name="T33" fmla="*/ 17462 h 13"/>
              <a:gd name="T34" fmla="*/ 1785938 w 1266"/>
              <a:gd name="T35" fmla="*/ 17462 h 13"/>
              <a:gd name="T36" fmla="*/ 1785938 w 1266"/>
              <a:gd name="T37" fmla="*/ 20637 h 13"/>
              <a:gd name="T38" fmla="*/ 719454 w 1266"/>
              <a:gd name="T39" fmla="*/ 20637 h 13"/>
              <a:gd name="T40" fmla="*/ 0 w 1266"/>
              <a:gd name="T41" fmla="*/ 20637 h 13"/>
              <a:gd name="T42" fmla="*/ 0 w 1266"/>
              <a:gd name="T43" fmla="*/ 17462 h 13"/>
              <a:gd name="T44" fmla="*/ 0 w 1266"/>
              <a:gd name="T45" fmla="*/ 15875 h 13"/>
              <a:gd name="T46" fmla="*/ 0 w 1266"/>
              <a:gd name="T47" fmla="*/ 15875 h 13"/>
              <a:gd name="T48" fmla="*/ 2821 w 1266"/>
              <a:gd name="T49" fmla="*/ 12700 h 13"/>
              <a:gd name="T50" fmla="*/ 2821 w 1266"/>
              <a:gd name="T51" fmla="*/ 9525 h 13"/>
              <a:gd name="T52" fmla="*/ 2821 w 1266"/>
              <a:gd name="T53" fmla="*/ 6350 h 13"/>
              <a:gd name="T54" fmla="*/ 5643 w 1266"/>
              <a:gd name="T55" fmla="*/ 3175 h 13"/>
              <a:gd name="T56" fmla="*/ 5643 w 1266"/>
              <a:gd name="T57" fmla="*/ 0 h 13"/>
              <a:gd name="T58" fmla="*/ 740614 w 1266"/>
              <a:gd name="T59" fmla="*/ 0 h 13"/>
              <a:gd name="T60" fmla="*/ 737793 w 1266"/>
              <a:gd name="T61" fmla="*/ 3175 h 13"/>
              <a:gd name="T62" fmla="*/ 734971 w 1266"/>
              <a:gd name="T63" fmla="*/ 6350 h 13"/>
              <a:gd name="T64" fmla="*/ 732150 w 1266"/>
              <a:gd name="T65" fmla="*/ 9525 h 13"/>
              <a:gd name="T66" fmla="*/ 729329 w 1266"/>
              <a:gd name="T67" fmla="*/ 12700 h 13"/>
              <a:gd name="T68" fmla="*/ 726507 w 1266"/>
              <a:gd name="T69" fmla="*/ 15875 h 13"/>
              <a:gd name="T70" fmla="*/ 725096 w 1266"/>
              <a:gd name="T71" fmla="*/ 17462 h 13"/>
              <a:gd name="T72" fmla="*/ 722275 w 1266"/>
              <a:gd name="T73" fmla="*/ 17462 h 13"/>
              <a:gd name="T74" fmla="*/ 719454 w 1266"/>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6"/>
              <a:gd name="T115" fmla="*/ 0 h 13"/>
              <a:gd name="T116" fmla="*/ 1266 w 1266"/>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6" h="13">
                <a:moveTo>
                  <a:pt x="1266" y="13"/>
                </a:moveTo>
                <a:lnTo>
                  <a:pt x="1149" y="13"/>
                </a:lnTo>
                <a:lnTo>
                  <a:pt x="1149" y="11"/>
                </a:lnTo>
                <a:lnTo>
                  <a:pt x="1149" y="10"/>
                </a:lnTo>
                <a:lnTo>
                  <a:pt x="1149" y="8"/>
                </a:lnTo>
                <a:lnTo>
                  <a:pt x="1149" y="6"/>
                </a:lnTo>
                <a:lnTo>
                  <a:pt x="1149" y="4"/>
                </a:lnTo>
                <a:lnTo>
                  <a:pt x="1151" y="2"/>
                </a:lnTo>
                <a:lnTo>
                  <a:pt x="1151" y="0"/>
                </a:lnTo>
                <a:lnTo>
                  <a:pt x="1266" y="0"/>
                </a:lnTo>
                <a:lnTo>
                  <a:pt x="1266" y="2"/>
                </a:lnTo>
                <a:lnTo>
                  <a:pt x="1266" y="4"/>
                </a:lnTo>
                <a:lnTo>
                  <a:pt x="1266" y="6"/>
                </a:lnTo>
                <a:lnTo>
                  <a:pt x="1266" y="8"/>
                </a:lnTo>
                <a:lnTo>
                  <a:pt x="1266" y="10"/>
                </a:lnTo>
                <a:lnTo>
                  <a:pt x="1266" y="11"/>
                </a:lnTo>
                <a:lnTo>
                  <a:pt x="1266" y="13"/>
                </a:lnTo>
                <a:close/>
                <a:moveTo>
                  <a:pt x="510" y="13"/>
                </a:moveTo>
                <a:lnTo>
                  <a:pt x="0" y="13"/>
                </a:lnTo>
                <a:lnTo>
                  <a:pt x="0" y="11"/>
                </a:lnTo>
                <a:lnTo>
                  <a:pt x="0" y="10"/>
                </a:lnTo>
                <a:lnTo>
                  <a:pt x="2" y="8"/>
                </a:lnTo>
                <a:lnTo>
                  <a:pt x="2" y="6"/>
                </a:lnTo>
                <a:lnTo>
                  <a:pt x="2" y="4"/>
                </a:lnTo>
                <a:lnTo>
                  <a:pt x="4" y="2"/>
                </a:lnTo>
                <a:lnTo>
                  <a:pt x="4" y="0"/>
                </a:lnTo>
                <a:lnTo>
                  <a:pt x="525" y="0"/>
                </a:lnTo>
                <a:lnTo>
                  <a:pt x="523" y="2"/>
                </a:lnTo>
                <a:lnTo>
                  <a:pt x="521" y="4"/>
                </a:lnTo>
                <a:lnTo>
                  <a:pt x="519" y="6"/>
                </a:lnTo>
                <a:lnTo>
                  <a:pt x="517" y="8"/>
                </a:lnTo>
                <a:lnTo>
                  <a:pt x="515" y="10"/>
                </a:lnTo>
                <a:lnTo>
                  <a:pt x="514" y="11"/>
                </a:lnTo>
                <a:lnTo>
                  <a:pt x="512" y="11"/>
                </a:lnTo>
                <a:lnTo>
                  <a:pt x="510" y="13"/>
                </a:lnTo>
                <a:close/>
              </a:path>
            </a:pathLst>
          </a:custGeom>
          <a:solidFill>
            <a:srgbClr val="1402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1" name="Freeform 811"/>
          <p:cNvSpPr>
            <a:spLocks noEditPoints="1"/>
          </p:cNvSpPr>
          <p:nvPr/>
        </p:nvSpPr>
        <p:spPr bwMode="auto">
          <a:xfrm rot="63308">
            <a:off x="3476625" y="5214938"/>
            <a:ext cx="1749425" cy="23812"/>
          </a:xfrm>
          <a:custGeom>
            <a:avLst/>
            <a:gdLst>
              <a:gd name="T0" fmla="*/ 1749425 w 1239"/>
              <a:gd name="T1" fmla="*/ 23812 h 15"/>
              <a:gd name="T2" fmla="*/ 1584225 w 1239"/>
              <a:gd name="T3" fmla="*/ 23812 h 15"/>
              <a:gd name="T4" fmla="*/ 1584225 w 1239"/>
              <a:gd name="T5" fmla="*/ 20637 h 15"/>
              <a:gd name="T6" fmla="*/ 1584225 w 1239"/>
              <a:gd name="T7" fmla="*/ 17462 h 15"/>
              <a:gd name="T8" fmla="*/ 1584225 w 1239"/>
              <a:gd name="T9" fmla="*/ 15875 h 15"/>
              <a:gd name="T10" fmla="*/ 1584225 w 1239"/>
              <a:gd name="T11" fmla="*/ 12700 h 15"/>
              <a:gd name="T12" fmla="*/ 1584225 w 1239"/>
              <a:gd name="T13" fmla="*/ 9525 h 15"/>
              <a:gd name="T14" fmla="*/ 1584225 w 1239"/>
              <a:gd name="T15" fmla="*/ 6350 h 15"/>
              <a:gd name="T16" fmla="*/ 1584225 w 1239"/>
              <a:gd name="T17" fmla="*/ 3175 h 15"/>
              <a:gd name="T18" fmla="*/ 1584225 w 1239"/>
              <a:gd name="T19" fmla="*/ 0 h 15"/>
              <a:gd name="T20" fmla="*/ 1749425 w 1239"/>
              <a:gd name="T21" fmla="*/ 0 h 15"/>
              <a:gd name="T22" fmla="*/ 1749425 w 1239"/>
              <a:gd name="T23" fmla="*/ 3175 h 15"/>
              <a:gd name="T24" fmla="*/ 1749425 w 1239"/>
              <a:gd name="T25" fmla="*/ 6350 h 15"/>
              <a:gd name="T26" fmla="*/ 1749425 w 1239"/>
              <a:gd name="T27" fmla="*/ 9525 h 15"/>
              <a:gd name="T28" fmla="*/ 1749425 w 1239"/>
              <a:gd name="T29" fmla="*/ 12700 h 15"/>
              <a:gd name="T30" fmla="*/ 1749425 w 1239"/>
              <a:gd name="T31" fmla="*/ 15875 h 15"/>
              <a:gd name="T32" fmla="*/ 1749425 w 1239"/>
              <a:gd name="T33" fmla="*/ 17462 h 15"/>
              <a:gd name="T34" fmla="*/ 1749425 w 1239"/>
              <a:gd name="T35" fmla="*/ 20637 h 15"/>
              <a:gd name="T36" fmla="*/ 1749425 w 1239"/>
              <a:gd name="T37" fmla="*/ 23812 h 15"/>
              <a:gd name="T38" fmla="*/ 741282 w 1239"/>
              <a:gd name="T39" fmla="*/ 23812 h 15"/>
              <a:gd name="T40" fmla="*/ 492776 w 1239"/>
              <a:gd name="T41" fmla="*/ 23812 h 15"/>
              <a:gd name="T42" fmla="*/ 498424 w 1239"/>
              <a:gd name="T43" fmla="*/ 20637 h 15"/>
              <a:gd name="T44" fmla="*/ 501248 w 1239"/>
              <a:gd name="T45" fmla="*/ 17462 h 15"/>
              <a:gd name="T46" fmla="*/ 506896 w 1239"/>
              <a:gd name="T47" fmla="*/ 15875 h 15"/>
              <a:gd name="T48" fmla="*/ 508308 w 1239"/>
              <a:gd name="T49" fmla="*/ 12700 h 15"/>
              <a:gd name="T50" fmla="*/ 513955 w 1239"/>
              <a:gd name="T51" fmla="*/ 9525 h 15"/>
              <a:gd name="T52" fmla="*/ 519603 w 1239"/>
              <a:gd name="T53" fmla="*/ 6350 h 15"/>
              <a:gd name="T54" fmla="*/ 522427 w 1239"/>
              <a:gd name="T55" fmla="*/ 3175 h 15"/>
              <a:gd name="T56" fmla="*/ 528075 w 1239"/>
              <a:gd name="T57" fmla="*/ 0 h 15"/>
              <a:gd name="T58" fmla="*/ 756813 w 1239"/>
              <a:gd name="T59" fmla="*/ 0 h 15"/>
              <a:gd name="T60" fmla="*/ 753989 w 1239"/>
              <a:gd name="T61" fmla="*/ 3175 h 15"/>
              <a:gd name="T62" fmla="*/ 753989 w 1239"/>
              <a:gd name="T63" fmla="*/ 6350 h 15"/>
              <a:gd name="T64" fmla="*/ 751166 w 1239"/>
              <a:gd name="T65" fmla="*/ 9525 h 15"/>
              <a:gd name="T66" fmla="*/ 748342 w 1239"/>
              <a:gd name="T67" fmla="*/ 12700 h 15"/>
              <a:gd name="T68" fmla="*/ 745518 w 1239"/>
              <a:gd name="T69" fmla="*/ 15875 h 15"/>
              <a:gd name="T70" fmla="*/ 744106 w 1239"/>
              <a:gd name="T71" fmla="*/ 17462 h 15"/>
              <a:gd name="T72" fmla="*/ 744106 w 1239"/>
              <a:gd name="T73" fmla="*/ 20637 h 15"/>
              <a:gd name="T74" fmla="*/ 741282 w 1239"/>
              <a:gd name="T75" fmla="*/ 23812 h 15"/>
              <a:gd name="T76" fmla="*/ 59303 w 1239"/>
              <a:gd name="T77" fmla="*/ 23812 h 15"/>
              <a:gd name="T78" fmla="*/ 0 w 1239"/>
              <a:gd name="T79" fmla="*/ 23812 h 15"/>
              <a:gd name="T80" fmla="*/ 7060 w 1239"/>
              <a:gd name="T81" fmla="*/ 17462 h 15"/>
              <a:gd name="T82" fmla="*/ 12708 w 1239"/>
              <a:gd name="T83" fmla="*/ 15875 h 15"/>
              <a:gd name="T84" fmla="*/ 18356 w 1239"/>
              <a:gd name="T85" fmla="*/ 15875 h 15"/>
              <a:gd name="T86" fmla="*/ 24003 w 1239"/>
              <a:gd name="T87" fmla="*/ 12700 h 15"/>
              <a:gd name="T88" fmla="*/ 29651 w 1239"/>
              <a:gd name="T89" fmla="*/ 12700 h 15"/>
              <a:gd name="T90" fmla="*/ 33887 w 1239"/>
              <a:gd name="T91" fmla="*/ 12700 h 15"/>
              <a:gd name="T92" fmla="*/ 39535 w 1239"/>
              <a:gd name="T93" fmla="*/ 15875 h 15"/>
              <a:gd name="T94" fmla="*/ 45183 w 1239"/>
              <a:gd name="T95" fmla="*/ 17462 h 15"/>
              <a:gd name="T96" fmla="*/ 48007 w 1239"/>
              <a:gd name="T97" fmla="*/ 17462 h 15"/>
              <a:gd name="T98" fmla="*/ 50831 w 1239"/>
              <a:gd name="T99" fmla="*/ 17462 h 15"/>
              <a:gd name="T100" fmla="*/ 50831 w 1239"/>
              <a:gd name="T101" fmla="*/ 17462 h 15"/>
              <a:gd name="T102" fmla="*/ 53655 w 1239"/>
              <a:gd name="T103" fmla="*/ 20637 h 15"/>
              <a:gd name="T104" fmla="*/ 53655 w 1239"/>
              <a:gd name="T105" fmla="*/ 20637 h 15"/>
              <a:gd name="T106" fmla="*/ 56479 w 1239"/>
              <a:gd name="T107" fmla="*/ 20637 h 15"/>
              <a:gd name="T108" fmla="*/ 56479 w 1239"/>
              <a:gd name="T109" fmla="*/ 20637 h 15"/>
              <a:gd name="T110" fmla="*/ 59303 w 1239"/>
              <a:gd name="T111" fmla="*/ 23812 h 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39"/>
              <a:gd name="T169" fmla="*/ 0 h 15"/>
              <a:gd name="T170" fmla="*/ 1239 w 1239"/>
              <a:gd name="T171" fmla="*/ 15 h 1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39" h="15">
                <a:moveTo>
                  <a:pt x="1239" y="15"/>
                </a:moveTo>
                <a:lnTo>
                  <a:pt x="1122" y="15"/>
                </a:lnTo>
                <a:lnTo>
                  <a:pt x="1122" y="13"/>
                </a:lnTo>
                <a:lnTo>
                  <a:pt x="1122" y="11"/>
                </a:lnTo>
                <a:lnTo>
                  <a:pt x="1122" y="10"/>
                </a:lnTo>
                <a:lnTo>
                  <a:pt x="1122" y="8"/>
                </a:lnTo>
                <a:lnTo>
                  <a:pt x="1122" y="6"/>
                </a:lnTo>
                <a:lnTo>
                  <a:pt x="1122" y="4"/>
                </a:lnTo>
                <a:lnTo>
                  <a:pt x="1122" y="2"/>
                </a:lnTo>
                <a:lnTo>
                  <a:pt x="1122" y="0"/>
                </a:lnTo>
                <a:lnTo>
                  <a:pt x="1239" y="0"/>
                </a:lnTo>
                <a:lnTo>
                  <a:pt x="1239" y="2"/>
                </a:lnTo>
                <a:lnTo>
                  <a:pt x="1239" y="4"/>
                </a:lnTo>
                <a:lnTo>
                  <a:pt x="1239" y="6"/>
                </a:lnTo>
                <a:lnTo>
                  <a:pt x="1239" y="8"/>
                </a:lnTo>
                <a:lnTo>
                  <a:pt x="1239" y="10"/>
                </a:lnTo>
                <a:lnTo>
                  <a:pt x="1239" y="11"/>
                </a:lnTo>
                <a:lnTo>
                  <a:pt x="1239" y="13"/>
                </a:lnTo>
                <a:lnTo>
                  <a:pt x="1239" y="15"/>
                </a:lnTo>
                <a:close/>
                <a:moveTo>
                  <a:pt x="525" y="15"/>
                </a:moveTo>
                <a:lnTo>
                  <a:pt x="349" y="15"/>
                </a:lnTo>
                <a:lnTo>
                  <a:pt x="353" y="13"/>
                </a:lnTo>
                <a:lnTo>
                  <a:pt x="355" y="11"/>
                </a:lnTo>
                <a:lnTo>
                  <a:pt x="359" y="10"/>
                </a:lnTo>
                <a:lnTo>
                  <a:pt x="360" y="8"/>
                </a:lnTo>
                <a:lnTo>
                  <a:pt x="364" y="6"/>
                </a:lnTo>
                <a:lnTo>
                  <a:pt x="368" y="4"/>
                </a:lnTo>
                <a:lnTo>
                  <a:pt x="370" y="2"/>
                </a:lnTo>
                <a:lnTo>
                  <a:pt x="374" y="0"/>
                </a:lnTo>
                <a:lnTo>
                  <a:pt x="536" y="0"/>
                </a:lnTo>
                <a:lnTo>
                  <a:pt x="534" y="2"/>
                </a:lnTo>
                <a:lnTo>
                  <a:pt x="534" y="4"/>
                </a:lnTo>
                <a:lnTo>
                  <a:pt x="532" y="6"/>
                </a:lnTo>
                <a:lnTo>
                  <a:pt x="530" y="8"/>
                </a:lnTo>
                <a:lnTo>
                  <a:pt x="528" y="10"/>
                </a:lnTo>
                <a:lnTo>
                  <a:pt x="527" y="11"/>
                </a:lnTo>
                <a:lnTo>
                  <a:pt x="527" y="13"/>
                </a:lnTo>
                <a:lnTo>
                  <a:pt x="525" y="15"/>
                </a:lnTo>
                <a:close/>
                <a:moveTo>
                  <a:pt x="42" y="15"/>
                </a:moveTo>
                <a:lnTo>
                  <a:pt x="0" y="15"/>
                </a:lnTo>
                <a:lnTo>
                  <a:pt x="5" y="11"/>
                </a:lnTo>
                <a:lnTo>
                  <a:pt x="9" y="10"/>
                </a:lnTo>
                <a:lnTo>
                  <a:pt x="13" y="10"/>
                </a:lnTo>
                <a:lnTo>
                  <a:pt x="17" y="8"/>
                </a:lnTo>
                <a:lnTo>
                  <a:pt x="21" y="8"/>
                </a:lnTo>
                <a:lnTo>
                  <a:pt x="24" y="8"/>
                </a:lnTo>
                <a:lnTo>
                  <a:pt x="28" y="10"/>
                </a:lnTo>
                <a:lnTo>
                  <a:pt x="32" y="11"/>
                </a:lnTo>
                <a:lnTo>
                  <a:pt x="34" y="11"/>
                </a:lnTo>
                <a:lnTo>
                  <a:pt x="36" y="11"/>
                </a:lnTo>
                <a:lnTo>
                  <a:pt x="38" y="13"/>
                </a:lnTo>
                <a:lnTo>
                  <a:pt x="40" y="13"/>
                </a:lnTo>
                <a:lnTo>
                  <a:pt x="42" y="15"/>
                </a:lnTo>
                <a:close/>
              </a:path>
            </a:pathLst>
          </a:custGeom>
          <a:solidFill>
            <a:srgbClr val="1902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2" name="Freeform 812"/>
          <p:cNvSpPr>
            <a:spLocks noEditPoints="1"/>
          </p:cNvSpPr>
          <p:nvPr/>
        </p:nvSpPr>
        <p:spPr bwMode="auto">
          <a:xfrm rot="63308">
            <a:off x="3987800" y="5211763"/>
            <a:ext cx="1238250" cy="22225"/>
          </a:xfrm>
          <a:custGeom>
            <a:avLst/>
            <a:gdLst>
              <a:gd name="T0" fmla="*/ 1238250 w 877"/>
              <a:gd name="T1" fmla="*/ 22225 h 14"/>
              <a:gd name="T2" fmla="*/ 1073056 w 877"/>
              <a:gd name="T3" fmla="*/ 22225 h 14"/>
              <a:gd name="T4" fmla="*/ 1073056 w 877"/>
              <a:gd name="T5" fmla="*/ 19050 h 14"/>
              <a:gd name="T6" fmla="*/ 1073056 w 877"/>
              <a:gd name="T7" fmla="*/ 15875 h 14"/>
              <a:gd name="T8" fmla="*/ 1073056 w 877"/>
              <a:gd name="T9" fmla="*/ 12700 h 14"/>
              <a:gd name="T10" fmla="*/ 1073056 w 877"/>
              <a:gd name="T11" fmla="*/ 9525 h 14"/>
              <a:gd name="T12" fmla="*/ 1075880 w 877"/>
              <a:gd name="T13" fmla="*/ 6350 h 14"/>
              <a:gd name="T14" fmla="*/ 1075880 w 877"/>
              <a:gd name="T15" fmla="*/ 3175 h 14"/>
              <a:gd name="T16" fmla="*/ 1075880 w 877"/>
              <a:gd name="T17" fmla="*/ 3175 h 14"/>
              <a:gd name="T18" fmla="*/ 1075880 w 877"/>
              <a:gd name="T19" fmla="*/ 0 h 14"/>
              <a:gd name="T20" fmla="*/ 1238250 w 877"/>
              <a:gd name="T21" fmla="*/ 0 h 14"/>
              <a:gd name="T22" fmla="*/ 1238250 w 877"/>
              <a:gd name="T23" fmla="*/ 3175 h 14"/>
              <a:gd name="T24" fmla="*/ 1238250 w 877"/>
              <a:gd name="T25" fmla="*/ 3175 h 14"/>
              <a:gd name="T26" fmla="*/ 1238250 w 877"/>
              <a:gd name="T27" fmla="*/ 6350 h 14"/>
              <a:gd name="T28" fmla="*/ 1238250 w 877"/>
              <a:gd name="T29" fmla="*/ 9525 h 14"/>
              <a:gd name="T30" fmla="*/ 1238250 w 877"/>
              <a:gd name="T31" fmla="*/ 12700 h 14"/>
              <a:gd name="T32" fmla="*/ 1238250 w 877"/>
              <a:gd name="T33" fmla="*/ 15875 h 14"/>
              <a:gd name="T34" fmla="*/ 1238250 w 877"/>
              <a:gd name="T35" fmla="*/ 19050 h 14"/>
              <a:gd name="T36" fmla="*/ 1238250 w 877"/>
              <a:gd name="T37" fmla="*/ 22225 h 14"/>
              <a:gd name="T38" fmla="*/ 237202 w 877"/>
              <a:gd name="T39" fmla="*/ 22225 h 14"/>
              <a:gd name="T40" fmla="*/ 0 w 877"/>
              <a:gd name="T41" fmla="*/ 22225 h 14"/>
              <a:gd name="T42" fmla="*/ 2824 w 877"/>
              <a:gd name="T43" fmla="*/ 19050 h 14"/>
              <a:gd name="T44" fmla="*/ 8471 w 877"/>
              <a:gd name="T45" fmla="*/ 15875 h 14"/>
              <a:gd name="T46" fmla="*/ 11295 w 877"/>
              <a:gd name="T47" fmla="*/ 12700 h 14"/>
              <a:gd name="T48" fmla="*/ 14119 w 877"/>
              <a:gd name="T49" fmla="*/ 9525 h 14"/>
              <a:gd name="T50" fmla="*/ 19767 w 877"/>
              <a:gd name="T51" fmla="*/ 6350 h 14"/>
              <a:gd name="T52" fmla="*/ 22591 w 877"/>
              <a:gd name="T53" fmla="*/ 6350 h 14"/>
              <a:gd name="T54" fmla="*/ 25414 w 877"/>
              <a:gd name="T55" fmla="*/ 3175 h 14"/>
              <a:gd name="T56" fmla="*/ 29650 w 877"/>
              <a:gd name="T57" fmla="*/ 0 h 14"/>
              <a:gd name="T58" fmla="*/ 254145 w 877"/>
              <a:gd name="T59" fmla="*/ 0 h 14"/>
              <a:gd name="T60" fmla="*/ 251321 w 877"/>
              <a:gd name="T61" fmla="*/ 3175 h 14"/>
              <a:gd name="T62" fmla="*/ 251321 w 877"/>
              <a:gd name="T63" fmla="*/ 3175 h 14"/>
              <a:gd name="T64" fmla="*/ 248497 w 877"/>
              <a:gd name="T65" fmla="*/ 6350 h 14"/>
              <a:gd name="T66" fmla="*/ 245673 w 877"/>
              <a:gd name="T67" fmla="*/ 9525 h 14"/>
              <a:gd name="T68" fmla="*/ 242849 w 877"/>
              <a:gd name="T69" fmla="*/ 12700 h 14"/>
              <a:gd name="T70" fmla="*/ 242849 w 877"/>
              <a:gd name="T71" fmla="*/ 15875 h 14"/>
              <a:gd name="T72" fmla="*/ 240026 w 877"/>
              <a:gd name="T73" fmla="*/ 19050 h 14"/>
              <a:gd name="T74" fmla="*/ 237202 w 877"/>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77"/>
              <a:gd name="T115" fmla="*/ 0 h 14"/>
              <a:gd name="T116" fmla="*/ 877 w 877"/>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77" h="14">
                <a:moveTo>
                  <a:pt x="877" y="14"/>
                </a:moveTo>
                <a:lnTo>
                  <a:pt x="760" y="14"/>
                </a:lnTo>
                <a:lnTo>
                  <a:pt x="760" y="12"/>
                </a:lnTo>
                <a:lnTo>
                  <a:pt x="760" y="10"/>
                </a:lnTo>
                <a:lnTo>
                  <a:pt x="760" y="8"/>
                </a:lnTo>
                <a:lnTo>
                  <a:pt x="760" y="6"/>
                </a:lnTo>
                <a:lnTo>
                  <a:pt x="762" y="4"/>
                </a:lnTo>
                <a:lnTo>
                  <a:pt x="762" y="2"/>
                </a:lnTo>
                <a:lnTo>
                  <a:pt x="762" y="0"/>
                </a:lnTo>
                <a:lnTo>
                  <a:pt x="877" y="0"/>
                </a:lnTo>
                <a:lnTo>
                  <a:pt x="877" y="2"/>
                </a:lnTo>
                <a:lnTo>
                  <a:pt x="877" y="4"/>
                </a:lnTo>
                <a:lnTo>
                  <a:pt x="877" y="6"/>
                </a:lnTo>
                <a:lnTo>
                  <a:pt x="877" y="8"/>
                </a:lnTo>
                <a:lnTo>
                  <a:pt x="877" y="10"/>
                </a:lnTo>
                <a:lnTo>
                  <a:pt x="877" y="12"/>
                </a:lnTo>
                <a:lnTo>
                  <a:pt x="877" y="14"/>
                </a:lnTo>
                <a:close/>
                <a:moveTo>
                  <a:pt x="168" y="14"/>
                </a:moveTo>
                <a:lnTo>
                  <a:pt x="0" y="14"/>
                </a:lnTo>
                <a:lnTo>
                  <a:pt x="2" y="12"/>
                </a:lnTo>
                <a:lnTo>
                  <a:pt x="6" y="10"/>
                </a:lnTo>
                <a:lnTo>
                  <a:pt x="8" y="8"/>
                </a:lnTo>
                <a:lnTo>
                  <a:pt x="10" y="6"/>
                </a:lnTo>
                <a:lnTo>
                  <a:pt x="14" y="4"/>
                </a:lnTo>
                <a:lnTo>
                  <a:pt x="16" y="4"/>
                </a:lnTo>
                <a:lnTo>
                  <a:pt x="18" y="2"/>
                </a:lnTo>
                <a:lnTo>
                  <a:pt x="21" y="0"/>
                </a:lnTo>
                <a:lnTo>
                  <a:pt x="180" y="0"/>
                </a:lnTo>
                <a:lnTo>
                  <a:pt x="178" y="2"/>
                </a:lnTo>
                <a:lnTo>
                  <a:pt x="176" y="4"/>
                </a:lnTo>
                <a:lnTo>
                  <a:pt x="174" y="6"/>
                </a:lnTo>
                <a:lnTo>
                  <a:pt x="172" y="8"/>
                </a:lnTo>
                <a:lnTo>
                  <a:pt x="172" y="10"/>
                </a:lnTo>
                <a:lnTo>
                  <a:pt x="170" y="12"/>
                </a:lnTo>
                <a:lnTo>
                  <a:pt x="168" y="14"/>
                </a:lnTo>
                <a:close/>
              </a:path>
            </a:pathLst>
          </a:custGeom>
          <a:solidFill>
            <a:srgbClr val="19020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3" name="Freeform 813"/>
          <p:cNvSpPr>
            <a:spLocks noEditPoints="1"/>
          </p:cNvSpPr>
          <p:nvPr/>
        </p:nvSpPr>
        <p:spPr bwMode="auto">
          <a:xfrm rot="63308">
            <a:off x="4005263" y="5200650"/>
            <a:ext cx="1220787" cy="20638"/>
          </a:xfrm>
          <a:custGeom>
            <a:avLst/>
            <a:gdLst>
              <a:gd name="T0" fmla="*/ 1220787 w 865"/>
              <a:gd name="T1" fmla="*/ 20638 h 13"/>
              <a:gd name="T2" fmla="*/ 1055663 w 865"/>
              <a:gd name="T3" fmla="*/ 20638 h 13"/>
              <a:gd name="T4" fmla="*/ 1058486 w 865"/>
              <a:gd name="T5" fmla="*/ 17463 h 13"/>
              <a:gd name="T6" fmla="*/ 1058486 w 865"/>
              <a:gd name="T7" fmla="*/ 14288 h 13"/>
              <a:gd name="T8" fmla="*/ 1058486 w 865"/>
              <a:gd name="T9" fmla="*/ 14288 h 13"/>
              <a:gd name="T10" fmla="*/ 1058486 w 865"/>
              <a:gd name="T11" fmla="*/ 11113 h 13"/>
              <a:gd name="T12" fmla="*/ 1058486 w 865"/>
              <a:gd name="T13" fmla="*/ 7938 h 13"/>
              <a:gd name="T14" fmla="*/ 1058486 w 865"/>
              <a:gd name="T15" fmla="*/ 4763 h 13"/>
              <a:gd name="T16" fmla="*/ 1058486 w 865"/>
              <a:gd name="T17" fmla="*/ 3175 h 13"/>
              <a:gd name="T18" fmla="*/ 1058486 w 865"/>
              <a:gd name="T19" fmla="*/ 0 h 13"/>
              <a:gd name="T20" fmla="*/ 1220787 w 865"/>
              <a:gd name="T21" fmla="*/ 0 h 13"/>
              <a:gd name="T22" fmla="*/ 1220787 w 865"/>
              <a:gd name="T23" fmla="*/ 3175 h 13"/>
              <a:gd name="T24" fmla="*/ 1220787 w 865"/>
              <a:gd name="T25" fmla="*/ 4763 h 13"/>
              <a:gd name="T26" fmla="*/ 1220787 w 865"/>
              <a:gd name="T27" fmla="*/ 7938 h 13"/>
              <a:gd name="T28" fmla="*/ 1220787 w 865"/>
              <a:gd name="T29" fmla="*/ 11113 h 13"/>
              <a:gd name="T30" fmla="*/ 1220787 w 865"/>
              <a:gd name="T31" fmla="*/ 14288 h 13"/>
              <a:gd name="T32" fmla="*/ 1220787 w 865"/>
              <a:gd name="T33" fmla="*/ 14288 h 13"/>
              <a:gd name="T34" fmla="*/ 1220787 w 865"/>
              <a:gd name="T35" fmla="*/ 17463 h 13"/>
              <a:gd name="T36" fmla="*/ 1220787 w 865"/>
              <a:gd name="T37" fmla="*/ 20638 h 13"/>
              <a:gd name="T38" fmla="*/ 228633 w 865"/>
              <a:gd name="T39" fmla="*/ 20638 h 13"/>
              <a:gd name="T40" fmla="*/ 0 w 865"/>
              <a:gd name="T41" fmla="*/ 20638 h 13"/>
              <a:gd name="T42" fmla="*/ 2823 w 865"/>
              <a:gd name="T43" fmla="*/ 17463 h 13"/>
              <a:gd name="T44" fmla="*/ 5645 w 865"/>
              <a:gd name="T45" fmla="*/ 17463 h 13"/>
              <a:gd name="T46" fmla="*/ 8468 w 865"/>
              <a:gd name="T47" fmla="*/ 14288 h 13"/>
              <a:gd name="T48" fmla="*/ 12702 w 865"/>
              <a:gd name="T49" fmla="*/ 11113 h 13"/>
              <a:gd name="T50" fmla="*/ 15524 w 865"/>
              <a:gd name="T51" fmla="*/ 7938 h 13"/>
              <a:gd name="T52" fmla="*/ 18347 w 865"/>
              <a:gd name="T53" fmla="*/ 4763 h 13"/>
              <a:gd name="T54" fmla="*/ 21170 w 865"/>
              <a:gd name="T55" fmla="*/ 3175 h 13"/>
              <a:gd name="T56" fmla="*/ 26815 w 865"/>
              <a:gd name="T57" fmla="*/ 0 h 13"/>
              <a:gd name="T58" fmla="*/ 245569 w 865"/>
              <a:gd name="T59" fmla="*/ 0 h 13"/>
              <a:gd name="T60" fmla="*/ 242746 w 865"/>
              <a:gd name="T61" fmla="*/ 3175 h 13"/>
              <a:gd name="T62" fmla="*/ 242746 w 865"/>
              <a:gd name="T63" fmla="*/ 4763 h 13"/>
              <a:gd name="T64" fmla="*/ 239923 w 865"/>
              <a:gd name="T65" fmla="*/ 7938 h 13"/>
              <a:gd name="T66" fmla="*/ 237101 w 865"/>
              <a:gd name="T67" fmla="*/ 11113 h 13"/>
              <a:gd name="T68" fmla="*/ 234278 w 865"/>
              <a:gd name="T69" fmla="*/ 14288 h 13"/>
              <a:gd name="T70" fmla="*/ 234278 w 865"/>
              <a:gd name="T71" fmla="*/ 14288 h 13"/>
              <a:gd name="T72" fmla="*/ 231456 w 865"/>
              <a:gd name="T73" fmla="*/ 17463 h 13"/>
              <a:gd name="T74" fmla="*/ 228633 w 865"/>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5"/>
              <a:gd name="T115" fmla="*/ 0 h 13"/>
              <a:gd name="T116" fmla="*/ 865 w 865"/>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5" h="13">
                <a:moveTo>
                  <a:pt x="865" y="13"/>
                </a:moveTo>
                <a:lnTo>
                  <a:pt x="748" y="13"/>
                </a:lnTo>
                <a:lnTo>
                  <a:pt x="750" y="11"/>
                </a:lnTo>
                <a:lnTo>
                  <a:pt x="750" y="9"/>
                </a:lnTo>
                <a:lnTo>
                  <a:pt x="750" y="7"/>
                </a:lnTo>
                <a:lnTo>
                  <a:pt x="750" y="5"/>
                </a:lnTo>
                <a:lnTo>
                  <a:pt x="750" y="3"/>
                </a:lnTo>
                <a:lnTo>
                  <a:pt x="750" y="2"/>
                </a:lnTo>
                <a:lnTo>
                  <a:pt x="750" y="0"/>
                </a:lnTo>
                <a:lnTo>
                  <a:pt x="865" y="0"/>
                </a:lnTo>
                <a:lnTo>
                  <a:pt x="865" y="2"/>
                </a:lnTo>
                <a:lnTo>
                  <a:pt x="865" y="3"/>
                </a:lnTo>
                <a:lnTo>
                  <a:pt x="865" y="5"/>
                </a:lnTo>
                <a:lnTo>
                  <a:pt x="865" y="7"/>
                </a:lnTo>
                <a:lnTo>
                  <a:pt x="865" y="9"/>
                </a:lnTo>
                <a:lnTo>
                  <a:pt x="865" y="11"/>
                </a:lnTo>
                <a:lnTo>
                  <a:pt x="865" y="13"/>
                </a:lnTo>
                <a:close/>
                <a:moveTo>
                  <a:pt x="162" y="13"/>
                </a:moveTo>
                <a:lnTo>
                  <a:pt x="0" y="13"/>
                </a:lnTo>
                <a:lnTo>
                  <a:pt x="2" y="11"/>
                </a:lnTo>
                <a:lnTo>
                  <a:pt x="4" y="11"/>
                </a:lnTo>
                <a:lnTo>
                  <a:pt x="6" y="9"/>
                </a:lnTo>
                <a:lnTo>
                  <a:pt x="9" y="7"/>
                </a:lnTo>
                <a:lnTo>
                  <a:pt x="11" y="5"/>
                </a:lnTo>
                <a:lnTo>
                  <a:pt x="13" y="3"/>
                </a:lnTo>
                <a:lnTo>
                  <a:pt x="15" y="2"/>
                </a:lnTo>
                <a:lnTo>
                  <a:pt x="19" y="0"/>
                </a:lnTo>
                <a:lnTo>
                  <a:pt x="174" y="0"/>
                </a:lnTo>
                <a:lnTo>
                  <a:pt x="172" y="2"/>
                </a:lnTo>
                <a:lnTo>
                  <a:pt x="172" y="3"/>
                </a:lnTo>
                <a:lnTo>
                  <a:pt x="170" y="5"/>
                </a:lnTo>
                <a:lnTo>
                  <a:pt x="168" y="7"/>
                </a:lnTo>
                <a:lnTo>
                  <a:pt x="166" y="9"/>
                </a:lnTo>
                <a:lnTo>
                  <a:pt x="164" y="11"/>
                </a:lnTo>
                <a:lnTo>
                  <a:pt x="162" y="13"/>
                </a:lnTo>
                <a:close/>
              </a:path>
            </a:pathLst>
          </a:custGeom>
          <a:solidFill>
            <a:srgbClr val="1C02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4" name="Freeform 814"/>
          <p:cNvSpPr>
            <a:spLocks noEditPoints="1"/>
          </p:cNvSpPr>
          <p:nvPr/>
        </p:nvSpPr>
        <p:spPr bwMode="auto">
          <a:xfrm rot="63308">
            <a:off x="4017963" y="5187950"/>
            <a:ext cx="1209675" cy="23813"/>
          </a:xfrm>
          <a:custGeom>
            <a:avLst/>
            <a:gdLst>
              <a:gd name="T0" fmla="*/ 1206855 w 858"/>
              <a:gd name="T1" fmla="*/ 23813 h 15"/>
              <a:gd name="T2" fmla="*/ 1044719 w 858"/>
              <a:gd name="T3" fmla="*/ 23813 h 15"/>
              <a:gd name="T4" fmla="*/ 1044719 w 858"/>
              <a:gd name="T5" fmla="*/ 20638 h 15"/>
              <a:gd name="T6" fmla="*/ 1044719 w 858"/>
              <a:gd name="T7" fmla="*/ 17463 h 15"/>
              <a:gd name="T8" fmla="*/ 1044719 w 858"/>
              <a:gd name="T9" fmla="*/ 15875 h 15"/>
              <a:gd name="T10" fmla="*/ 1044719 w 858"/>
              <a:gd name="T11" fmla="*/ 12700 h 15"/>
              <a:gd name="T12" fmla="*/ 1044719 w 858"/>
              <a:gd name="T13" fmla="*/ 9525 h 15"/>
              <a:gd name="T14" fmla="*/ 1044719 w 858"/>
              <a:gd name="T15" fmla="*/ 6350 h 15"/>
              <a:gd name="T16" fmla="*/ 1044719 w 858"/>
              <a:gd name="T17" fmla="*/ 3175 h 15"/>
              <a:gd name="T18" fmla="*/ 1044719 w 858"/>
              <a:gd name="T19" fmla="*/ 0 h 15"/>
              <a:gd name="T20" fmla="*/ 1209675 w 858"/>
              <a:gd name="T21" fmla="*/ 0 h 15"/>
              <a:gd name="T22" fmla="*/ 1209675 w 858"/>
              <a:gd name="T23" fmla="*/ 3175 h 15"/>
              <a:gd name="T24" fmla="*/ 1209675 w 858"/>
              <a:gd name="T25" fmla="*/ 6350 h 15"/>
              <a:gd name="T26" fmla="*/ 1209675 w 858"/>
              <a:gd name="T27" fmla="*/ 9525 h 15"/>
              <a:gd name="T28" fmla="*/ 1206855 w 858"/>
              <a:gd name="T29" fmla="*/ 12700 h 15"/>
              <a:gd name="T30" fmla="*/ 1206855 w 858"/>
              <a:gd name="T31" fmla="*/ 15875 h 15"/>
              <a:gd name="T32" fmla="*/ 1206855 w 858"/>
              <a:gd name="T33" fmla="*/ 17463 h 15"/>
              <a:gd name="T34" fmla="*/ 1206855 w 858"/>
              <a:gd name="T35" fmla="*/ 20638 h 15"/>
              <a:gd name="T36" fmla="*/ 1206855 w 858"/>
              <a:gd name="T37" fmla="*/ 23813 h 15"/>
              <a:gd name="T38" fmla="*/ 224171 w 858"/>
              <a:gd name="T39" fmla="*/ 23813 h 15"/>
              <a:gd name="T40" fmla="*/ 0 w 858"/>
              <a:gd name="T41" fmla="*/ 23813 h 15"/>
              <a:gd name="T42" fmla="*/ 2820 w 858"/>
              <a:gd name="T43" fmla="*/ 20638 h 15"/>
              <a:gd name="T44" fmla="*/ 5640 w 858"/>
              <a:gd name="T45" fmla="*/ 17463 h 15"/>
              <a:gd name="T46" fmla="*/ 8459 w 858"/>
              <a:gd name="T47" fmla="*/ 15875 h 15"/>
              <a:gd name="T48" fmla="*/ 14099 w 858"/>
              <a:gd name="T49" fmla="*/ 12700 h 15"/>
              <a:gd name="T50" fmla="*/ 16919 w 858"/>
              <a:gd name="T51" fmla="*/ 9525 h 15"/>
              <a:gd name="T52" fmla="*/ 19738 w 858"/>
              <a:gd name="T53" fmla="*/ 6350 h 15"/>
              <a:gd name="T54" fmla="*/ 22558 w 858"/>
              <a:gd name="T55" fmla="*/ 3175 h 15"/>
              <a:gd name="T56" fmla="*/ 25378 w 858"/>
              <a:gd name="T57" fmla="*/ 0 h 15"/>
              <a:gd name="T58" fmla="*/ 239679 w 858"/>
              <a:gd name="T59" fmla="*/ 0 h 15"/>
              <a:gd name="T60" fmla="*/ 236859 w 858"/>
              <a:gd name="T61" fmla="*/ 3175 h 15"/>
              <a:gd name="T62" fmla="*/ 236859 w 858"/>
              <a:gd name="T63" fmla="*/ 6350 h 15"/>
              <a:gd name="T64" fmla="*/ 234040 w 858"/>
              <a:gd name="T65" fmla="*/ 9525 h 15"/>
              <a:gd name="T66" fmla="*/ 232630 w 858"/>
              <a:gd name="T67" fmla="*/ 12700 h 15"/>
              <a:gd name="T68" fmla="*/ 229810 w 858"/>
              <a:gd name="T69" fmla="*/ 15875 h 15"/>
              <a:gd name="T70" fmla="*/ 229810 w 858"/>
              <a:gd name="T71" fmla="*/ 17463 h 15"/>
              <a:gd name="T72" fmla="*/ 226990 w 858"/>
              <a:gd name="T73" fmla="*/ 20638 h 15"/>
              <a:gd name="T74" fmla="*/ 224171 w 858"/>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8"/>
              <a:gd name="T115" fmla="*/ 0 h 15"/>
              <a:gd name="T116" fmla="*/ 858 w 858"/>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8" h="15">
                <a:moveTo>
                  <a:pt x="856" y="15"/>
                </a:moveTo>
                <a:lnTo>
                  <a:pt x="741" y="15"/>
                </a:lnTo>
                <a:lnTo>
                  <a:pt x="741" y="13"/>
                </a:lnTo>
                <a:lnTo>
                  <a:pt x="741" y="11"/>
                </a:lnTo>
                <a:lnTo>
                  <a:pt x="741" y="10"/>
                </a:lnTo>
                <a:lnTo>
                  <a:pt x="741" y="8"/>
                </a:lnTo>
                <a:lnTo>
                  <a:pt x="741" y="6"/>
                </a:lnTo>
                <a:lnTo>
                  <a:pt x="741" y="4"/>
                </a:lnTo>
                <a:lnTo>
                  <a:pt x="741" y="2"/>
                </a:lnTo>
                <a:lnTo>
                  <a:pt x="741" y="0"/>
                </a:lnTo>
                <a:lnTo>
                  <a:pt x="858" y="0"/>
                </a:lnTo>
                <a:lnTo>
                  <a:pt x="858" y="2"/>
                </a:lnTo>
                <a:lnTo>
                  <a:pt x="858" y="4"/>
                </a:lnTo>
                <a:lnTo>
                  <a:pt x="858" y="6"/>
                </a:lnTo>
                <a:lnTo>
                  <a:pt x="856" y="8"/>
                </a:lnTo>
                <a:lnTo>
                  <a:pt x="856" y="10"/>
                </a:lnTo>
                <a:lnTo>
                  <a:pt x="856" y="11"/>
                </a:lnTo>
                <a:lnTo>
                  <a:pt x="856" y="13"/>
                </a:lnTo>
                <a:lnTo>
                  <a:pt x="856" y="15"/>
                </a:lnTo>
                <a:close/>
                <a:moveTo>
                  <a:pt x="159" y="15"/>
                </a:moveTo>
                <a:lnTo>
                  <a:pt x="0" y="15"/>
                </a:lnTo>
                <a:lnTo>
                  <a:pt x="2" y="13"/>
                </a:lnTo>
                <a:lnTo>
                  <a:pt x="4" y="11"/>
                </a:lnTo>
                <a:lnTo>
                  <a:pt x="6" y="10"/>
                </a:lnTo>
                <a:lnTo>
                  <a:pt x="10" y="8"/>
                </a:lnTo>
                <a:lnTo>
                  <a:pt x="12" y="6"/>
                </a:lnTo>
                <a:lnTo>
                  <a:pt x="14" y="4"/>
                </a:lnTo>
                <a:lnTo>
                  <a:pt x="16" y="2"/>
                </a:lnTo>
                <a:lnTo>
                  <a:pt x="18" y="0"/>
                </a:lnTo>
                <a:lnTo>
                  <a:pt x="170" y="0"/>
                </a:lnTo>
                <a:lnTo>
                  <a:pt x="168" y="2"/>
                </a:lnTo>
                <a:lnTo>
                  <a:pt x="168" y="4"/>
                </a:lnTo>
                <a:lnTo>
                  <a:pt x="166" y="6"/>
                </a:lnTo>
                <a:lnTo>
                  <a:pt x="165" y="8"/>
                </a:lnTo>
                <a:lnTo>
                  <a:pt x="163" y="10"/>
                </a:lnTo>
                <a:lnTo>
                  <a:pt x="163" y="11"/>
                </a:lnTo>
                <a:lnTo>
                  <a:pt x="161" y="13"/>
                </a:lnTo>
                <a:lnTo>
                  <a:pt x="159" y="15"/>
                </a:lnTo>
                <a:close/>
              </a:path>
            </a:pathLst>
          </a:custGeom>
          <a:solidFill>
            <a:srgbClr val="1C02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5" name="Freeform 815"/>
          <p:cNvSpPr>
            <a:spLocks noEditPoints="1"/>
          </p:cNvSpPr>
          <p:nvPr/>
        </p:nvSpPr>
        <p:spPr bwMode="auto">
          <a:xfrm rot="63308">
            <a:off x="4032250" y="5178425"/>
            <a:ext cx="1196975" cy="22225"/>
          </a:xfrm>
          <a:custGeom>
            <a:avLst/>
            <a:gdLst>
              <a:gd name="T0" fmla="*/ 1194152 w 848"/>
              <a:gd name="T1" fmla="*/ 22225 h 14"/>
              <a:gd name="T2" fmla="*/ 1031826 w 848"/>
              <a:gd name="T3" fmla="*/ 22225 h 14"/>
              <a:gd name="T4" fmla="*/ 1031826 w 848"/>
              <a:gd name="T5" fmla="*/ 19050 h 14"/>
              <a:gd name="T6" fmla="*/ 1031826 w 848"/>
              <a:gd name="T7" fmla="*/ 15875 h 14"/>
              <a:gd name="T8" fmla="*/ 1031826 w 848"/>
              <a:gd name="T9" fmla="*/ 12700 h 14"/>
              <a:gd name="T10" fmla="*/ 1031826 w 848"/>
              <a:gd name="T11" fmla="*/ 9525 h 14"/>
              <a:gd name="T12" fmla="*/ 1031826 w 848"/>
              <a:gd name="T13" fmla="*/ 6350 h 14"/>
              <a:gd name="T14" fmla="*/ 1031826 w 848"/>
              <a:gd name="T15" fmla="*/ 6350 h 14"/>
              <a:gd name="T16" fmla="*/ 1031826 w 848"/>
              <a:gd name="T17" fmla="*/ 3175 h 14"/>
              <a:gd name="T18" fmla="*/ 1031826 w 848"/>
              <a:gd name="T19" fmla="*/ 0 h 14"/>
              <a:gd name="T20" fmla="*/ 1196975 w 848"/>
              <a:gd name="T21" fmla="*/ 0 h 14"/>
              <a:gd name="T22" fmla="*/ 1196975 w 848"/>
              <a:gd name="T23" fmla="*/ 3175 h 14"/>
              <a:gd name="T24" fmla="*/ 1196975 w 848"/>
              <a:gd name="T25" fmla="*/ 6350 h 14"/>
              <a:gd name="T26" fmla="*/ 1196975 w 848"/>
              <a:gd name="T27" fmla="*/ 6350 h 14"/>
              <a:gd name="T28" fmla="*/ 1196975 w 848"/>
              <a:gd name="T29" fmla="*/ 9525 h 14"/>
              <a:gd name="T30" fmla="*/ 1196975 w 848"/>
              <a:gd name="T31" fmla="*/ 12700 h 14"/>
              <a:gd name="T32" fmla="*/ 1196975 w 848"/>
              <a:gd name="T33" fmla="*/ 15875 h 14"/>
              <a:gd name="T34" fmla="*/ 1196975 w 848"/>
              <a:gd name="T35" fmla="*/ 19050 h 14"/>
              <a:gd name="T36" fmla="*/ 1194152 w 848"/>
              <a:gd name="T37" fmla="*/ 22225 h 14"/>
              <a:gd name="T38" fmla="*/ 218787 w 848"/>
              <a:gd name="T39" fmla="*/ 22225 h 14"/>
              <a:gd name="T40" fmla="*/ 0 w 848"/>
              <a:gd name="T41" fmla="*/ 22225 h 14"/>
              <a:gd name="T42" fmla="*/ 2823 w 848"/>
              <a:gd name="T43" fmla="*/ 19050 h 14"/>
              <a:gd name="T44" fmla="*/ 5646 w 848"/>
              <a:gd name="T45" fmla="*/ 15875 h 14"/>
              <a:gd name="T46" fmla="*/ 8469 w 848"/>
              <a:gd name="T47" fmla="*/ 12700 h 14"/>
              <a:gd name="T48" fmla="*/ 11292 w 848"/>
              <a:gd name="T49" fmla="*/ 9525 h 14"/>
              <a:gd name="T50" fmla="*/ 12704 w 848"/>
              <a:gd name="T51" fmla="*/ 9525 h 14"/>
              <a:gd name="T52" fmla="*/ 15527 w 848"/>
              <a:gd name="T53" fmla="*/ 6350 h 14"/>
              <a:gd name="T54" fmla="*/ 21173 w 848"/>
              <a:gd name="T55" fmla="*/ 3175 h 14"/>
              <a:gd name="T56" fmla="*/ 23996 w 848"/>
              <a:gd name="T57" fmla="*/ 0 h 14"/>
              <a:gd name="T58" fmla="*/ 234314 w 848"/>
              <a:gd name="T59" fmla="*/ 0 h 14"/>
              <a:gd name="T60" fmla="*/ 231490 w 848"/>
              <a:gd name="T61" fmla="*/ 3175 h 14"/>
              <a:gd name="T62" fmla="*/ 228667 w 848"/>
              <a:gd name="T63" fmla="*/ 6350 h 14"/>
              <a:gd name="T64" fmla="*/ 228667 w 848"/>
              <a:gd name="T65" fmla="*/ 9525 h 14"/>
              <a:gd name="T66" fmla="*/ 225844 w 848"/>
              <a:gd name="T67" fmla="*/ 9525 h 14"/>
              <a:gd name="T68" fmla="*/ 223021 w 848"/>
              <a:gd name="T69" fmla="*/ 12700 h 14"/>
              <a:gd name="T70" fmla="*/ 223021 w 848"/>
              <a:gd name="T71" fmla="*/ 15875 h 14"/>
              <a:gd name="T72" fmla="*/ 220198 w 848"/>
              <a:gd name="T73" fmla="*/ 19050 h 14"/>
              <a:gd name="T74" fmla="*/ 218787 w 848"/>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8"/>
              <a:gd name="T115" fmla="*/ 0 h 14"/>
              <a:gd name="T116" fmla="*/ 848 w 848"/>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8" h="14">
                <a:moveTo>
                  <a:pt x="846" y="14"/>
                </a:moveTo>
                <a:lnTo>
                  <a:pt x="731" y="14"/>
                </a:lnTo>
                <a:lnTo>
                  <a:pt x="731" y="12"/>
                </a:lnTo>
                <a:lnTo>
                  <a:pt x="731" y="10"/>
                </a:lnTo>
                <a:lnTo>
                  <a:pt x="731" y="8"/>
                </a:lnTo>
                <a:lnTo>
                  <a:pt x="731" y="6"/>
                </a:lnTo>
                <a:lnTo>
                  <a:pt x="731" y="4"/>
                </a:lnTo>
                <a:lnTo>
                  <a:pt x="731" y="2"/>
                </a:lnTo>
                <a:lnTo>
                  <a:pt x="731" y="0"/>
                </a:lnTo>
                <a:lnTo>
                  <a:pt x="848" y="0"/>
                </a:lnTo>
                <a:lnTo>
                  <a:pt x="848" y="2"/>
                </a:lnTo>
                <a:lnTo>
                  <a:pt x="848" y="4"/>
                </a:lnTo>
                <a:lnTo>
                  <a:pt x="848" y="6"/>
                </a:lnTo>
                <a:lnTo>
                  <a:pt x="848" y="8"/>
                </a:lnTo>
                <a:lnTo>
                  <a:pt x="848" y="10"/>
                </a:lnTo>
                <a:lnTo>
                  <a:pt x="848" y="12"/>
                </a:lnTo>
                <a:lnTo>
                  <a:pt x="846" y="14"/>
                </a:lnTo>
                <a:close/>
                <a:moveTo>
                  <a:pt x="155" y="14"/>
                </a:moveTo>
                <a:lnTo>
                  <a:pt x="0" y="14"/>
                </a:lnTo>
                <a:lnTo>
                  <a:pt x="2" y="12"/>
                </a:lnTo>
                <a:lnTo>
                  <a:pt x="4" y="10"/>
                </a:lnTo>
                <a:lnTo>
                  <a:pt x="6" y="8"/>
                </a:lnTo>
                <a:lnTo>
                  <a:pt x="8" y="6"/>
                </a:lnTo>
                <a:lnTo>
                  <a:pt x="9" y="6"/>
                </a:lnTo>
                <a:lnTo>
                  <a:pt x="11" y="4"/>
                </a:lnTo>
                <a:lnTo>
                  <a:pt x="15" y="2"/>
                </a:lnTo>
                <a:lnTo>
                  <a:pt x="17" y="0"/>
                </a:lnTo>
                <a:lnTo>
                  <a:pt x="166" y="0"/>
                </a:lnTo>
                <a:lnTo>
                  <a:pt x="164" y="2"/>
                </a:lnTo>
                <a:lnTo>
                  <a:pt x="162" y="4"/>
                </a:lnTo>
                <a:lnTo>
                  <a:pt x="162" y="6"/>
                </a:lnTo>
                <a:lnTo>
                  <a:pt x="160" y="6"/>
                </a:lnTo>
                <a:lnTo>
                  <a:pt x="158" y="8"/>
                </a:lnTo>
                <a:lnTo>
                  <a:pt x="158" y="10"/>
                </a:lnTo>
                <a:lnTo>
                  <a:pt x="156" y="12"/>
                </a:lnTo>
                <a:lnTo>
                  <a:pt x="155" y="14"/>
                </a:lnTo>
                <a:close/>
              </a:path>
            </a:pathLst>
          </a:custGeom>
          <a:solidFill>
            <a:srgbClr val="1F03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6" name="Freeform 816"/>
          <p:cNvSpPr>
            <a:spLocks noEditPoints="1"/>
          </p:cNvSpPr>
          <p:nvPr/>
        </p:nvSpPr>
        <p:spPr bwMode="auto">
          <a:xfrm rot="63308">
            <a:off x="4044950" y="5167313"/>
            <a:ext cx="1184275" cy="20637"/>
          </a:xfrm>
          <a:custGeom>
            <a:avLst/>
            <a:gdLst>
              <a:gd name="T0" fmla="*/ 1184275 w 840"/>
              <a:gd name="T1" fmla="*/ 20637 h 13"/>
              <a:gd name="T2" fmla="*/ 1019322 w 840"/>
              <a:gd name="T3" fmla="*/ 20637 h 13"/>
              <a:gd name="T4" fmla="*/ 1019322 w 840"/>
              <a:gd name="T5" fmla="*/ 17462 h 13"/>
              <a:gd name="T6" fmla="*/ 1019322 w 840"/>
              <a:gd name="T7" fmla="*/ 17462 h 13"/>
              <a:gd name="T8" fmla="*/ 1019322 w 840"/>
              <a:gd name="T9" fmla="*/ 14287 h 13"/>
              <a:gd name="T10" fmla="*/ 1019322 w 840"/>
              <a:gd name="T11" fmla="*/ 11112 h 13"/>
              <a:gd name="T12" fmla="*/ 1019322 w 840"/>
              <a:gd name="T13" fmla="*/ 7937 h 13"/>
              <a:gd name="T14" fmla="*/ 1019322 w 840"/>
              <a:gd name="T15" fmla="*/ 4762 h 13"/>
              <a:gd name="T16" fmla="*/ 1019322 w 840"/>
              <a:gd name="T17" fmla="*/ 3175 h 13"/>
              <a:gd name="T18" fmla="*/ 1019322 w 840"/>
              <a:gd name="T19" fmla="*/ 0 h 13"/>
              <a:gd name="T20" fmla="*/ 1184275 w 840"/>
              <a:gd name="T21" fmla="*/ 0 h 13"/>
              <a:gd name="T22" fmla="*/ 1184275 w 840"/>
              <a:gd name="T23" fmla="*/ 3175 h 13"/>
              <a:gd name="T24" fmla="*/ 1184275 w 840"/>
              <a:gd name="T25" fmla="*/ 4762 h 13"/>
              <a:gd name="T26" fmla="*/ 1184275 w 840"/>
              <a:gd name="T27" fmla="*/ 7937 h 13"/>
              <a:gd name="T28" fmla="*/ 1184275 w 840"/>
              <a:gd name="T29" fmla="*/ 11112 h 13"/>
              <a:gd name="T30" fmla="*/ 1184275 w 840"/>
              <a:gd name="T31" fmla="*/ 14287 h 13"/>
              <a:gd name="T32" fmla="*/ 1184275 w 840"/>
              <a:gd name="T33" fmla="*/ 17462 h 13"/>
              <a:gd name="T34" fmla="*/ 1184275 w 840"/>
              <a:gd name="T35" fmla="*/ 17462 h 13"/>
              <a:gd name="T36" fmla="*/ 1184275 w 840"/>
              <a:gd name="T37" fmla="*/ 20637 h 13"/>
              <a:gd name="T38" fmla="*/ 214297 w 840"/>
              <a:gd name="T39" fmla="*/ 20637 h 13"/>
              <a:gd name="T40" fmla="*/ 0 w 840"/>
              <a:gd name="T41" fmla="*/ 20637 h 13"/>
              <a:gd name="T42" fmla="*/ 1410 w 840"/>
              <a:gd name="T43" fmla="*/ 17462 h 13"/>
              <a:gd name="T44" fmla="*/ 7049 w 840"/>
              <a:gd name="T45" fmla="*/ 17462 h 13"/>
              <a:gd name="T46" fmla="*/ 9869 w 840"/>
              <a:gd name="T47" fmla="*/ 14287 h 13"/>
              <a:gd name="T48" fmla="*/ 12689 w 840"/>
              <a:gd name="T49" fmla="*/ 11112 h 13"/>
              <a:gd name="T50" fmla="*/ 15508 w 840"/>
              <a:gd name="T51" fmla="*/ 7937 h 13"/>
              <a:gd name="T52" fmla="*/ 18328 w 840"/>
              <a:gd name="T53" fmla="*/ 4762 h 13"/>
              <a:gd name="T54" fmla="*/ 21148 w 840"/>
              <a:gd name="T55" fmla="*/ 3175 h 13"/>
              <a:gd name="T56" fmla="*/ 23967 w 840"/>
              <a:gd name="T57" fmla="*/ 0 h 13"/>
              <a:gd name="T58" fmla="*/ 228396 w 840"/>
              <a:gd name="T59" fmla="*/ 0 h 13"/>
              <a:gd name="T60" fmla="*/ 228396 w 840"/>
              <a:gd name="T61" fmla="*/ 3175 h 13"/>
              <a:gd name="T62" fmla="*/ 225576 w 840"/>
              <a:gd name="T63" fmla="*/ 4762 h 13"/>
              <a:gd name="T64" fmla="*/ 222756 w 840"/>
              <a:gd name="T65" fmla="*/ 7937 h 13"/>
              <a:gd name="T66" fmla="*/ 222756 w 840"/>
              <a:gd name="T67" fmla="*/ 11112 h 13"/>
              <a:gd name="T68" fmla="*/ 219937 w 840"/>
              <a:gd name="T69" fmla="*/ 14287 h 13"/>
              <a:gd name="T70" fmla="*/ 217117 w 840"/>
              <a:gd name="T71" fmla="*/ 17462 h 13"/>
              <a:gd name="T72" fmla="*/ 217117 w 840"/>
              <a:gd name="T73" fmla="*/ 17462 h 13"/>
              <a:gd name="T74" fmla="*/ 214297 w 840"/>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0"/>
              <a:gd name="T115" fmla="*/ 0 h 13"/>
              <a:gd name="T116" fmla="*/ 840 w 84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0" h="13">
                <a:moveTo>
                  <a:pt x="840" y="13"/>
                </a:moveTo>
                <a:lnTo>
                  <a:pt x="723" y="13"/>
                </a:lnTo>
                <a:lnTo>
                  <a:pt x="723" y="11"/>
                </a:lnTo>
                <a:lnTo>
                  <a:pt x="723" y="9"/>
                </a:lnTo>
                <a:lnTo>
                  <a:pt x="723" y="7"/>
                </a:lnTo>
                <a:lnTo>
                  <a:pt x="723" y="5"/>
                </a:lnTo>
                <a:lnTo>
                  <a:pt x="723" y="3"/>
                </a:lnTo>
                <a:lnTo>
                  <a:pt x="723" y="2"/>
                </a:lnTo>
                <a:lnTo>
                  <a:pt x="723" y="0"/>
                </a:lnTo>
                <a:lnTo>
                  <a:pt x="840" y="0"/>
                </a:lnTo>
                <a:lnTo>
                  <a:pt x="840" y="2"/>
                </a:lnTo>
                <a:lnTo>
                  <a:pt x="840" y="3"/>
                </a:lnTo>
                <a:lnTo>
                  <a:pt x="840" y="5"/>
                </a:lnTo>
                <a:lnTo>
                  <a:pt x="840" y="7"/>
                </a:lnTo>
                <a:lnTo>
                  <a:pt x="840" y="9"/>
                </a:lnTo>
                <a:lnTo>
                  <a:pt x="840" y="11"/>
                </a:lnTo>
                <a:lnTo>
                  <a:pt x="840" y="13"/>
                </a:lnTo>
                <a:close/>
                <a:moveTo>
                  <a:pt x="152" y="13"/>
                </a:moveTo>
                <a:lnTo>
                  <a:pt x="0" y="13"/>
                </a:lnTo>
                <a:lnTo>
                  <a:pt x="1" y="11"/>
                </a:lnTo>
                <a:lnTo>
                  <a:pt x="5" y="11"/>
                </a:lnTo>
                <a:lnTo>
                  <a:pt x="7" y="9"/>
                </a:lnTo>
                <a:lnTo>
                  <a:pt x="9" y="7"/>
                </a:lnTo>
                <a:lnTo>
                  <a:pt x="11" y="5"/>
                </a:lnTo>
                <a:lnTo>
                  <a:pt x="13" y="3"/>
                </a:lnTo>
                <a:lnTo>
                  <a:pt x="15" y="2"/>
                </a:lnTo>
                <a:lnTo>
                  <a:pt x="17" y="0"/>
                </a:lnTo>
                <a:lnTo>
                  <a:pt x="162" y="0"/>
                </a:lnTo>
                <a:lnTo>
                  <a:pt x="162" y="2"/>
                </a:lnTo>
                <a:lnTo>
                  <a:pt x="160" y="3"/>
                </a:lnTo>
                <a:lnTo>
                  <a:pt x="158" y="5"/>
                </a:lnTo>
                <a:lnTo>
                  <a:pt x="158" y="7"/>
                </a:lnTo>
                <a:lnTo>
                  <a:pt x="156" y="9"/>
                </a:lnTo>
                <a:lnTo>
                  <a:pt x="154" y="11"/>
                </a:lnTo>
                <a:lnTo>
                  <a:pt x="152" y="13"/>
                </a:lnTo>
                <a:close/>
              </a:path>
            </a:pathLst>
          </a:custGeom>
          <a:solidFill>
            <a:srgbClr val="1F03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7" name="Freeform 817"/>
          <p:cNvSpPr>
            <a:spLocks noEditPoints="1"/>
          </p:cNvSpPr>
          <p:nvPr/>
        </p:nvSpPr>
        <p:spPr bwMode="auto">
          <a:xfrm rot="63308">
            <a:off x="4057650" y="5154613"/>
            <a:ext cx="1171575" cy="23812"/>
          </a:xfrm>
          <a:custGeom>
            <a:avLst/>
            <a:gdLst>
              <a:gd name="T0" fmla="*/ 1171575 w 831"/>
              <a:gd name="T1" fmla="*/ 23812 h 15"/>
              <a:gd name="T2" fmla="*/ 1006624 w 831"/>
              <a:gd name="T3" fmla="*/ 23812 h 15"/>
              <a:gd name="T4" fmla="*/ 1006624 w 831"/>
              <a:gd name="T5" fmla="*/ 20637 h 15"/>
              <a:gd name="T6" fmla="*/ 1006624 w 831"/>
              <a:gd name="T7" fmla="*/ 17462 h 15"/>
              <a:gd name="T8" fmla="*/ 1006624 w 831"/>
              <a:gd name="T9" fmla="*/ 15875 h 15"/>
              <a:gd name="T10" fmla="*/ 1006624 w 831"/>
              <a:gd name="T11" fmla="*/ 12700 h 15"/>
              <a:gd name="T12" fmla="*/ 1006624 w 831"/>
              <a:gd name="T13" fmla="*/ 9525 h 15"/>
              <a:gd name="T14" fmla="*/ 1006624 w 831"/>
              <a:gd name="T15" fmla="*/ 6350 h 15"/>
              <a:gd name="T16" fmla="*/ 1006624 w 831"/>
              <a:gd name="T17" fmla="*/ 3175 h 15"/>
              <a:gd name="T18" fmla="*/ 1006624 w 831"/>
              <a:gd name="T19" fmla="*/ 0 h 15"/>
              <a:gd name="T20" fmla="*/ 1171575 w 831"/>
              <a:gd name="T21" fmla="*/ 0 h 15"/>
              <a:gd name="T22" fmla="*/ 1171575 w 831"/>
              <a:gd name="T23" fmla="*/ 3175 h 15"/>
              <a:gd name="T24" fmla="*/ 1171575 w 831"/>
              <a:gd name="T25" fmla="*/ 6350 h 15"/>
              <a:gd name="T26" fmla="*/ 1171575 w 831"/>
              <a:gd name="T27" fmla="*/ 9525 h 15"/>
              <a:gd name="T28" fmla="*/ 1171575 w 831"/>
              <a:gd name="T29" fmla="*/ 12700 h 15"/>
              <a:gd name="T30" fmla="*/ 1171575 w 831"/>
              <a:gd name="T31" fmla="*/ 15875 h 15"/>
              <a:gd name="T32" fmla="*/ 1171575 w 831"/>
              <a:gd name="T33" fmla="*/ 17462 h 15"/>
              <a:gd name="T34" fmla="*/ 1171575 w 831"/>
              <a:gd name="T35" fmla="*/ 20637 h 15"/>
              <a:gd name="T36" fmla="*/ 1171575 w 831"/>
              <a:gd name="T37" fmla="*/ 23812 h 15"/>
              <a:gd name="T38" fmla="*/ 210066 w 831"/>
              <a:gd name="T39" fmla="*/ 23812 h 15"/>
              <a:gd name="T40" fmla="*/ 0 w 831"/>
              <a:gd name="T41" fmla="*/ 23812 h 15"/>
              <a:gd name="T42" fmla="*/ 2820 w 831"/>
              <a:gd name="T43" fmla="*/ 20637 h 15"/>
              <a:gd name="T44" fmla="*/ 5639 w 831"/>
              <a:gd name="T45" fmla="*/ 17462 h 15"/>
              <a:gd name="T46" fmla="*/ 8459 w 831"/>
              <a:gd name="T47" fmla="*/ 15875 h 15"/>
              <a:gd name="T48" fmla="*/ 11279 w 831"/>
              <a:gd name="T49" fmla="*/ 12700 h 15"/>
              <a:gd name="T50" fmla="*/ 14098 w 831"/>
              <a:gd name="T51" fmla="*/ 9525 h 15"/>
              <a:gd name="T52" fmla="*/ 16918 w 831"/>
              <a:gd name="T53" fmla="*/ 6350 h 15"/>
              <a:gd name="T54" fmla="*/ 18328 w 831"/>
              <a:gd name="T55" fmla="*/ 3175 h 15"/>
              <a:gd name="T56" fmla="*/ 21148 w 831"/>
              <a:gd name="T57" fmla="*/ 0 h 15"/>
              <a:gd name="T58" fmla="*/ 224164 w 831"/>
              <a:gd name="T59" fmla="*/ 0 h 15"/>
              <a:gd name="T60" fmla="*/ 221344 w 831"/>
              <a:gd name="T61" fmla="*/ 3175 h 15"/>
              <a:gd name="T62" fmla="*/ 221344 w 831"/>
              <a:gd name="T63" fmla="*/ 6350 h 15"/>
              <a:gd name="T64" fmla="*/ 218525 w 831"/>
              <a:gd name="T65" fmla="*/ 9525 h 15"/>
              <a:gd name="T66" fmla="*/ 215705 w 831"/>
              <a:gd name="T67" fmla="*/ 12700 h 15"/>
              <a:gd name="T68" fmla="*/ 215705 w 831"/>
              <a:gd name="T69" fmla="*/ 15875 h 15"/>
              <a:gd name="T70" fmla="*/ 212885 w 831"/>
              <a:gd name="T71" fmla="*/ 17462 h 15"/>
              <a:gd name="T72" fmla="*/ 210066 w 831"/>
              <a:gd name="T73" fmla="*/ 20637 h 15"/>
              <a:gd name="T74" fmla="*/ 210066 w 831"/>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1"/>
              <a:gd name="T115" fmla="*/ 0 h 15"/>
              <a:gd name="T116" fmla="*/ 831 w 831"/>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1" h="15">
                <a:moveTo>
                  <a:pt x="831" y="15"/>
                </a:moveTo>
                <a:lnTo>
                  <a:pt x="714" y="15"/>
                </a:lnTo>
                <a:lnTo>
                  <a:pt x="714" y="13"/>
                </a:lnTo>
                <a:lnTo>
                  <a:pt x="714" y="11"/>
                </a:lnTo>
                <a:lnTo>
                  <a:pt x="714" y="10"/>
                </a:lnTo>
                <a:lnTo>
                  <a:pt x="714" y="8"/>
                </a:lnTo>
                <a:lnTo>
                  <a:pt x="714" y="6"/>
                </a:lnTo>
                <a:lnTo>
                  <a:pt x="714" y="4"/>
                </a:lnTo>
                <a:lnTo>
                  <a:pt x="714" y="2"/>
                </a:lnTo>
                <a:lnTo>
                  <a:pt x="714" y="0"/>
                </a:lnTo>
                <a:lnTo>
                  <a:pt x="831" y="0"/>
                </a:lnTo>
                <a:lnTo>
                  <a:pt x="831" y="2"/>
                </a:lnTo>
                <a:lnTo>
                  <a:pt x="831" y="4"/>
                </a:lnTo>
                <a:lnTo>
                  <a:pt x="831" y="6"/>
                </a:lnTo>
                <a:lnTo>
                  <a:pt x="831" y="8"/>
                </a:lnTo>
                <a:lnTo>
                  <a:pt x="831" y="10"/>
                </a:lnTo>
                <a:lnTo>
                  <a:pt x="831" y="11"/>
                </a:lnTo>
                <a:lnTo>
                  <a:pt x="831" y="13"/>
                </a:lnTo>
                <a:lnTo>
                  <a:pt x="831" y="15"/>
                </a:lnTo>
                <a:close/>
                <a:moveTo>
                  <a:pt x="149" y="15"/>
                </a:moveTo>
                <a:lnTo>
                  <a:pt x="0" y="15"/>
                </a:lnTo>
                <a:lnTo>
                  <a:pt x="2" y="13"/>
                </a:lnTo>
                <a:lnTo>
                  <a:pt x="4" y="11"/>
                </a:lnTo>
                <a:lnTo>
                  <a:pt x="6" y="10"/>
                </a:lnTo>
                <a:lnTo>
                  <a:pt x="8" y="8"/>
                </a:lnTo>
                <a:lnTo>
                  <a:pt x="10" y="6"/>
                </a:lnTo>
                <a:lnTo>
                  <a:pt x="12" y="4"/>
                </a:lnTo>
                <a:lnTo>
                  <a:pt x="13" y="2"/>
                </a:lnTo>
                <a:lnTo>
                  <a:pt x="15" y="0"/>
                </a:lnTo>
                <a:lnTo>
                  <a:pt x="159" y="0"/>
                </a:lnTo>
                <a:lnTo>
                  <a:pt x="157" y="2"/>
                </a:lnTo>
                <a:lnTo>
                  <a:pt x="157" y="4"/>
                </a:lnTo>
                <a:lnTo>
                  <a:pt x="155" y="6"/>
                </a:lnTo>
                <a:lnTo>
                  <a:pt x="153" y="8"/>
                </a:lnTo>
                <a:lnTo>
                  <a:pt x="153" y="10"/>
                </a:lnTo>
                <a:lnTo>
                  <a:pt x="151" y="11"/>
                </a:lnTo>
                <a:lnTo>
                  <a:pt x="149" y="13"/>
                </a:lnTo>
                <a:lnTo>
                  <a:pt x="149" y="15"/>
                </a:lnTo>
                <a:close/>
              </a:path>
            </a:pathLst>
          </a:custGeom>
          <a:solidFill>
            <a:srgbClr val="1F03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8" name="Freeform 818"/>
          <p:cNvSpPr>
            <a:spLocks noEditPoints="1"/>
          </p:cNvSpPr>
          <p:nvPr/>
        </p:nvSpPr>
        <p:spPr bwMode="auto">
          <a:xfrm rot="63308">
            <a:off x="4068763" y="5145088"/>
            <a:ext cx="1160462" cy="22225"/>
          </a:xfrm>
          <a:custGeom>
            <a:avLst/>
            <a:gdLst>
              <a:gd name="T0" fmla="*/ 1160462 w 823"/>
              <a:gd name="T1" fmla="*/ 22225 h 14"/>
              <a:gd name="T2" fmla="*/ 995487 w 823"/>
              <a:gd name="T3" fmla="*/ 22225 h 14"/>
              <a:gd name="T4" fmla="*/ 995487 w 823"/>
              <a:gd name="T5" fmla="*/ 19050 h 14"/>
              <a:gd name="T6" fmla="*/ 995487 w 823"/>
              <a:gd name="T7" fmla="*/ 15875 h 14"/>
              <a:gd name="T8" fmla="*/ 995487 w 823"/>
              <a:gd name="T9" fmla="*/ 12700 h 14"/>
              <a:gd name="T10" fmla="*/ 995487 w 823"/>
              <a:gd name="T11" fmla="*/ 12700 h 14"/>
              <a:gd name="T12" fmla="*/ 995487 w 823"/>
              <a:gd name="T13" fmla="*/ 9525 h 14"/>
              <a:gd name="T14" fmla="*/ 995487 w 823"/>
              <a:gd name="T15" fmla="*/ 6350 h 14"/>
              <a:gd name="T16" fmla="*/ 995487 w 823"/>
              <a:gd name="T17" fmla="*/ 3175 h 14"/>
              <a:gd name="T18" fmla="*/ 995487 w 823"/>
              <a:gd name="T19" fmla="*/ 0 h 14"/>
              <a:gd name="T20" fmla="*/ 1160462 w 823"/>
              <a:gd name="T21" fmla="*/ 0 h 14"/>
              <a:gd name="T22" fmla="*/ 1160462 w 823"/>
              <a:gd name="T23" fmla="*/ 3175 h 14"/>
              <a:gd name="T24" fmla="*/ 1160462 w 823"/>
              <a:gd name="T25" fmla="*/ 6350 h 14"/>
              <a:gd name="T26" fmla="*/ 1160462 w 823"/>
              <a:gd name="T27" fmla="*/ 9525 h 14"/>
              <a:gd name="T28" fmla="*/ 1160462 w 823"/>
              <a:gd name="T29" fmla="*/ 12700 h 14"/>
              <a:gd name="T30" fmla="*/ 1160462 w 823"/>
              <a:gd name="T31" fmla="*/ 12700 h 14"/>
              <a:gd name="T32" fmla="*/ 1160462 w 823"/>
              <a:gd name="T33" fmla="*/ 15875 h 14"/>
              <a:gd name="T34" fmla="*/ 1160462 w 823"/>
              <a:gd name="T35" fmla="*/ 19050 h 14"/>
              <a:gd name="T36" fmla="*/ 1160462 w 823"/>
              <a:gd name="T37" fmla="*/ 22225 h 14"/>
              <a:gd name="T38" fmla="*/ 204456 w 823"/>
              <a:gd name="T39" fmla="*/ 22225 h 14"/>
              <a:gd name="T40" fmla="*/ 0 w 823"/>
              <a:gd name="T41" fmla="*/ 22225 h 14"/>
              <a:gd name="T42" fmla="*/ 2820 w 823"/>
              <a:gd name="T43" fmla="*/ 19050 h 14"/>
              <a:gd name="T44" fmla="*/ 5640 w 823"/>
              <a:gd name="T45" fmla="*/ 15875 h 14"/>
              <a:gd name="T46" fmla="*/ 7050 w 823"/>
              <a:gd name="T47" fmla="*/ 12700 h 14"/>
              <a:gd name="T48" fmla="*/ 9870 w 823"/>
              <a:gd name="T49" fmla="*/ 12700 h 14"/>
              <a:gd name="T50" fmla="*/ 12690 w 823"/>
              <a:gd name="T51" fmla="*/ 9525 h 14"/>
              <a:gd name="T52" fmla="*/ 15510 w 823"/>
              <a:gd name="T53" fmla="*/ 6350 h 14"/>
              <a:gd name="T54" fmla="*/ 18331 w 823"/>
              <a:gd name="T55" fmla="*/ 3175 h 14"/>
              <a:gd name="T56" fmla="*/ 21151 w 823"/>
              <a:gd name="T57" fmla="*/ 0 h 14"/>
              <a:gd name="T58" fmla="*/ 219966 w 823"/>
              <a:gd name="T59" fmla="*/ 0 h 14"/>
              <a:gd name="T60" fmla="*/ 217146 w 823"/>
              <a:gd name="T61" fmla="*/ 3175 h 14"/>
              <a:gd name="T62" fmla="*/ 214326 w 823"/>
              <a:gd name="T63" fmla="*/ 6350 h 14"/>
              <a:gd name="T64" fmla="*/ 214326 w 823"/>
              <a:gd name="T65" fmla="*/ 9525 h 14"/>
              <a:gd name="T66" fmla="*/ 212916 w 823"/>
              <a:gd name="T67" fmla="*/ 12700 h 14"/>
              <a:gd name="T68" fmla="*/ 210096 w 823"/>
              <a:gd name="T69" fmla="*/ 12700 h 14"/>
              <a:gd name="T70" fmla="*/ 210096 w 823"/>
              <a:gd name="T71" fmla="*/ 15875 h 14"/>
              <a:gd name="T72" fmla="*/ 207276 w 823"/>
              <a:gd name="T73" fmla="*/ 19050 h 14"/>
              <a:gd name="T74" fmla="*/ 204456 w 823"/>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3"/>
              <a:gd name="T115" fmla="*/ 0 h 14"/>
              <a:gd name="T116" fmla="*/ 823 w 823"/>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3" h="14">
                <a:moveTo>
                  <a:pt x="823" y="14"/>
                </a:moveTo>
                <a:lnTo>
                  <a:pt x="706" y="14"/>
                </a:lnTo>
                <a:lnTo>
                  <a:pt x="706" y="12"/>
                </a:lnTo>
                <a:lnTo>
                  <a:pt x="706" y="10"/>
                </a:lnTo>
                <a:lnTo>
                  <a:pt x="706" y="8"/>
                </a:lnTo>
                <a:lnTo>
                  <a:pt x="706" y="6"/>
                </a:lnTo>
                <a:lnTo>
                  <a:pt x="706" y="4"/>
                </a:lnTo>
                <a:lnTo>
                  <a:pt x="706" y="2"/>
                </a:lnTo>
                <a:lnTo>
                  <a:pt x="706" y="0"/>
                </a:lnTo>
                <a:lnTo>
                  <a:pt x="823" y="0"/>
                </a:lnTo>
                <a:lnTo>
                  <a:pt x="823" y="2"/>
                </a:lnTo>
                <a:lnTo>
                  <a:pt x="823" y="4"/>
                </a:lnTo>
                <a:lnTo>
                  <a:pt x="823" y="6"/>
                </a:lnTo>
                <a:lnTo>
                  <a:pt x="823" y="8"/>
                </a:lnTo>
                <a:lnTo>
                  <a:pt x="823" y="10"/>
                </a:lnTo>
                <a:lnTo>
                  <a:pt x="823" y="12"/>
                </a:lnTo>
                <a:lnTo>
                  <a:pt x="823" y="14"/>
                </a:lnTo>
                <a:close/>
                <a:moveTo>
                  <a:pt x="145" y="14"/>
                </a:moveTo>
                <a:lnTo>
                  <a:pt x="0" y="14"/>
                </a:lnTo>
                <a:lnTo>
                  <a:pt x="2" y="12"/>
                </a:lnTo>
                <a:lnTo>
                  <a:pt x="4" y="10"/>
                </a:lnTo>
                <a:lnTo>
                  <a:pt x="5" y="8"/>
                </a:lnTo>
                <a:lnTo>
                  <a:pt x="7" y="8"/>
                </a:lnTo>
                <a:lnTo>
                  <a:pt x="9" y="6"/>
                </a:lnTo>
                <a:lnTo>
                  <a:pt x="11" y="4"/>
                </a:lnTo>
                <a:lnTo>
                  <a:pt x="13" y="2"/>
                </a:lnTo>
                <a:lnTo>
                  <a:pt x="15" y="0"/>
                </a:lnTo>
                <a:lnTo>
                  <a:pt x="156" y="0"/>
                </a:lnTo>
                <a:lnTo>
                  <a:pt x="154" y="2"/>
                </a:lnTo>
                <a:lnTo>
                  <a:pt x="152" y="4"/>
                </a:lnTo>
                <a:lnTo>
                  <a:pt x="152" y="6"/>
                </a:lnTo>
                <a:lnTo>
                  <a:pt x="151" y="8"/>
                </a:lnTo>
                <a:lnTo>
                  <a:pt x="149" y="8"/>
                </a:lnTo>
                <a:lnTo>
                  <a:pt x="149" y="10"/>
                </a:lnTo>
                <a:lnTo>
                  <a:pt x="147" y="12"/>
                </a:lnTo>
                <a:lnTo>
                  <a:pt x="145" y="14"/>
                </a:lnTo>
                <a:close/>
              </a:path>
            </a:pathLst>
          </a:custGeom>
          <a:solidFill>
            <a:srgbClr val="21020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39" name="Freeform 819"/>
          <p:cNvSpPr>
            <a:spLocks noEditPoints="1"/>
          </p:cNvSpPr>
          <p:nvPr/>
        </p:nvSpPr>
        <p:spPr bwMode="auto">
          <a:xfrm rot="63308">
            <a:off x="4078288" y="5133975"/>
            <a:ext cx="1150937" cy="20638"/>
          </a:xfrm>
          <a:custGeom>
            <a:avLst/>
            <a:gdLst>
              <a:gd name="T0" fmla="*/ 1150937 w 816"/>
              <a:gd name="T1" fmla="*/ 20638 h 13"/>
              <a:gd name="T2" fmla="*/ 985913 w 816"/>
              <a:gd name="T3" fmla="*/ 20638 h 13"/>
              <a:gd name="T4" fmla="*/ 985913 w 816"/>
              <a:gd name="T5" fmla="*/ 20638 h 13"/>
              <a:gd name="T6" fmla="*/ 985913 w 816"/>
              <a:gd name="T7" fmla="*/ 17463 h 13"/>
              <a:gd name="T8" fmla="*/ 985913 w 816"/>
              <a:gd name="T9" fmla="*/ 14288 h 13"/>
              <a:gd name="T10" fmla="*/ 985913 w 816"/>
              <a:gd name="T11" fmla="*/ 11113 h 13"/>
              <a:gd name="T12" fmla="*/ 985913 w 816"/>
              <a:gd name="T13" fmla="*/ 7938 h 13"/>
              <a:gd name="T14" fmla="*/ 985913 w 816"/>
              <a:gd name="T15" fmla="*/ 4763 h 13"/>
              <a:gd name="T16" fmla="*/ 985913 w 816"/>
              <a:gd name="T17" fmla="*/ 3175 h 13"/>
              <a:gd name="T18" fmla="*/ 985913 w 816"/>
              <a:gd name="T19" fmla="*/ 0 h 13"/>
              <a:gd name="T20" fmla="*/ 1150937 w 816"/>
              <a:gd name="T21" fmla="*/ 0 h 13"/>
              <a:gd name="T22" fmla="*/ 1150937 w 816"/>
              <a:gd name="T23" fmla="*/ 3175 h 13"/>
              <a:gd name="T24" fmla="*/ 1150937 w 816"/>
              <a:gd name="T25" fmla="*/ 4763 h 13"/>
              <a:gd name="T26" fmla="*/ 1150937 w 816"/>
              <a:gd name="T27" fmla="*/ 7938 h 13"/>
              <a:gd name="T28" fmla="*/ 1150937 w 816"/>
              <a:gd name="T29" fmla="*/ 11113 h 13"/>
              <a:gd name="T30" fmla="*/ 1150937 w 816"/>
              <a:gd name="T31" fmla="*/ 14288 h 13"/>
              <a:gd name="T32" fmla="*/ 1150937 w 816"/>
              <a:gd name="T33" fmla="*/ 17463 h 13"/>
              <a:gd name="T34" fmla="*/ 1150937 w 816"/>
              <a:gd name="T35" fmla="*/ 20638 h 13"/>
              <a:gd name="T36" fmla="*/ 1150937 w 816"/>
              <a:gd name="T37" fmla="*/ 20638 h 13"/>
              <a:gd name="T38" fmla="*/ 203107 w 816"/>
              <a:gd name="T39" fmla="*/ 20638 h 13"/>
              <a:gd name="T40" fmla="*/ 0 w 816"/>
              <a:gd name="T41" fmla="*/ 20638 h 13"/>
              <a:gd name="T42" fmla="*/ 2821 w 816"/>
              <a:gd name="T43" fmla="*/ 20638 h 13"/>
              <a:gd name="T44" fmla="*/ 5642 w 816"/>
              <a:gd name="T45" fmla="*/ 17463 h 13"/>
              <a:gd name="T46" fmla="*/ 8463 w 816"/>
              <a:gd name="T47" fmla="*/ 14288 h 13"/>
              <a:gd name="T48" fmla="*/ 11284 w 816"/>
              <a:gd name="T49" fmla="*/ 11113 h 13"/>
              <a:gd name="T50" fmla="*/ 11284 w 816"/>
              <a:gd name="T51" fmla="*/ 7938 h 13"/>
              <a:gd name="T52" fmla="*/ 14105 w 816"/>
              <a:gd name="T53" fmla="*/ 4763 h 13"/>
              <a:gd name="T54" fmla="*/ 16926 w 816"/>
              <a:gd name="T55" fmla="*/ 3175 h 13"/>
              <a:gd name="T56" fmla="*/ 19746 w 816"/>
              <a:gd name="T57" fmla="*/ 0 h 13"/>
              <a:gd name="T58" fmla="*/ 215801 w 816"/>
              <a:gd name="T59" fmla="*/ 0 h 13"/>
              <a:gd name="T60" fmla="*/ 215801 w 816"/>
              <a:gd name="T61" fmla="*/ 3175 h 13"/>
              <a:gd name="T62" fmla="*/ 212980 w 816"/>
              <a:gd name="T63" fmla="*/ 4763 h 13"/>
              <a:gd name="T64" fmla="*/ 210159 w 816"/>
              <a:gd name="T65" fmla="*/ 7938 h 13"/>
              <a:gd name="T66" fmla="*/ 210159 w 816"/>
              <a:gd name="T67" fmla="*/ 11113 h 13"/>
              <a:gd name="T68" fmla="*/ 207338 w 816"/>
              <a:gd name="T69" fmla="*/ 14288 h 13"/>
              <a:gd name="T70" fmla="*/ 204517 w 816"/>
              <a:gd name="T71" fmla="*/ 17463 h 13"/>
              <a:gd name="T72" fmla="*/ 204517 w 816"/>
              <a:gd name="T73" fmla="*/ 20638 h 13"/>
              <a:gd name="T74" fmla="*/ 203107 w 816"/>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6"/>
              <a:gd name="T115" fmla="*/ 0 h 13"/>
              <a:gd name="T116" fmla="*/ 816 w 816"/>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6" h="13">
                <a:moveTo>
                  <a:pt x="816" y="13"/>
                </a:moveTo>
                <a:lnTo>
                  <a:pt x="699" y="13"/>
                </a:lnTo>
                <a:lnTo>
                  <a:pt x="699" y="11"/>
                </a:lnTo>
                <a:lnTo>
                  <a:pt x="699" y="9"/>
                </a:lnTo>
                <a:lnTo>
                  <a:pt x="699" y="7"/>
                </a:lnTo>
                <a:lnTo>
                  <a:pt x="699" y="5"/>
                </a:lnTo>
                <a:lnTo>
                  <a:pt x="699" y="3"/>
                </a:lnTo>
                <a:lnTo>
                  <a:pt x="699" y="2"/>
                </a:lnTo>
                <a:lnTo>
                  <a:pt x="699" y="0"/>
                </a:lnTo>
                <a:lnTo>
                  <a:pt x="816" y="0"/>
                </a:lnTo>
                <a:lnTo>
                  <a:pt x="816" y="2"/>
                </a:lnTo>
                <a:lnTo>
                  <a:pt x="816" y="3"/>
                </a:lnTo>
                <a:lnTo>
                  <a:pt x="816" y="5"/>
                </a:lnTo>
                <a:lnTo>
                  <a:pt x="816" y="7"/>
                </a:lnTo>
                <a:lnTo>
                  <a:pt x="816" y="9"/>
                </a:lnTo>
                <a:lnTo>
                  <a:pt x="816" y="11"/>
                </a:lnTo>
                <a:lnTo>
                  <a:pt x="816" y="13"/>
                </a:lnTo>
                <a:close/>
                <a:moveTo>
                  <a:pt x="144" y="13"/>
                </a:moveTo>
                <a:lnTo>
                  <a:pt x="0" y="13"/>
                </a:lnTo>
                <a:lnTo>
                  <a:pt x="2" y="13"/>
                </a:lnTo>
                <a:lnTo>
                  <a:pt x="4" y="11"/>
                </a:lnTo>
                <a:lnTo>
                  <a:pt x="6" y="9"/>
                </a:lnTo>
                <a:lnTo>
                  <a:pt x="8" y="7"/>
                </a:lnTo>
                <a:lnTo>
                  <a:pt x="8" y="5"/>
                </a:lnTo>
                <a:lnTo>
                  <a:pt x="10" y="3"/>
                </a:lnTo>
                <a:lnTo>
                  <a:pt x="12" y="2"/>
                </a:lnTo>
                <a:lnTo>
                  <a:pt x="14" y="0"/>
                </a:lnTo>
                <a:lnTo>
                  <a:pt x="153" y="0"/>
                </a:lnTo>
                <a:lnTo>
                  <a:pt x="153" y="2"/>
                </a:lnTo>
                <a:lnTo>
                  <a:pt x="151" y="3"/>
                </a:lnTo>
                <a:lnTo>
                  <a:pt x="149" y="5"/>
                </a:lnTo>
                <a:lnTo>
                  <a:pt x="149" y="7"/>
                </a:lnTo>
                <a:lnTo>
                  <a:pt x="147" y="9"/>
                </a:lnTo>
                <a:lnTo>
                  <a:pt x="145" y="11"/>
                </a:lnTo>
                <a:lnTo>
                  <a:pt x="145" y="13"/>
                </a:lnTo>
                <a:lnTo>
                  <a:pt x="144" y="13"/>
                </a:lnTo>
                <a:close/>
              </a:path>
            </a:pathLst>
          </a:custGeom>
          <a:solidFill>
            <a:srgbClr val="2102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0" name="Freeform 820"/>
          <p:cNvSpPr>
            <a:spLocks noEditPoints="1"/>
          </p:cNvSpPr>
          <p:nvPr/>
        </p:nvSpPr>
        <p:spPr bwMode="auto">
          <a:xfrm rot="63308">
            <a:off x="4089400" y="5124450"/>
            <a:ext cx="1139825" cy="20638"/>
          </a:xfrm>
          <a:custGeom>
            <a:avLst/>
            <a:gdLst>
              <a:gd name="T0" fmla="*/ 1139825 w 808"/>
              <a:gd name="T1" fmla="*/ 20638 h 13"/>
              <a:gd name="T2" fmla="*/ 974776 w 808"/>
              <a:gd name="T3" fmla="*/ 20638 h 13"/>
              <a:gd name="T4" fmla="*/ 974776 w 808"/>
              <a:gd name="T5" fmla="*/ 17463 h 13"/>
              <a:gd name="T6" fmla="*/ 974776 w 808"/>
              <a:gd name="T7" fmla="*/ 14288 h 13"/>
              <a:gd name="T8" fmla="*/ 974776 w 808"/>
              <a:gd name="T9" fmla="*/ 12700 h 13"/>
              <a:gd name="T10" fmla="*/ 974776 w 808"/>
              <a:gd name="T11" fmla="*/ 9525 h 13"/>
              <a:gd name="T12" fmla="*/ 974776 w 808"/>
              <a:gd name="T13" fmla="*/ 6350 h 13"/>
              <a:gd name="T14" fmla="*/ 974776 w 808"/>
              <a:gd name="T15" fmla="*/ 3175 h 13"/>
              <a:gd name="T16" fmla="*/ 974776 w 808"/>
              <a:gd name="T17" fmla="*/ 3175 h 13"/>
              <a:gd name="T18" fmla="*/ 974776 w 808"/>
              <a:gd name="T19" fmla="*/ 0 h 13"/>
              <a:gd name="T20" fmla="*/ 1139825 w 808"/>
              <a:gd name="T21" fmla="*/ 0 h 13"/>
              <a:gd name="T22" fmla="*/ 1139825 w 808"/>
              <a:gd name="T23" fmla="*/ 3175 h 13"/>
              <a:gd name="T24" fmla="*/ 1139825 w 808"/>
              <a:gd name="T25" fmla="*/ 3175 h 13"/>
              <a:gd name="T26" fmla="*/ 1139825 w 808"/>
              <a:gd name="T27" fmla="*/ 6350 h 13"/>
              <a:gd name="T28" fmla="*/ 1139825 w 808"/>
              <a:gd name="T29" fmla="*/ 9525 h 13"/>
              <a:gd name="T30" fmla="*/ 1139825 w 808"/>
              <a:gd name="T31" fmla="*/ 12700 h 13"/>
              <a:gd name="T32" fmla="*/ 1139825 w 808"/>
              <a:gd name="T33" fmla="*/ 14288 h 13"/>
              <a:gd name="T34" fmla="*/ 1139825 w 808"/>
              <a:gd name="T35" fmla="*/ 17463 h 13"/>
              <a:gd name="T36" fmla="*/ 1139825 w 808"/>
              <a:gd name="T37" fmla="*/ 20638 h 13"/>
              <a:gd name="T38" fmla="*/ 198905 w 808"/>
              <a:gd name="T39" fmla="*/ 20638 h 13"/>
              <a:gd name="T40" fmla="*/ 0 w 808"/>
              <a:gd name="T41" fmla="*/ 20638 h 13"/>
              <a:gd name="T42" fmla="*/ 0 w 808"/>
              <a:gd name="T43" fmla="*/ 17463 h 13"/>
              <a:gd name="T44" fmla="*/ 2821 w 808"/>
              <a:gd name="T45" fmla="*/ 14288 h 13"/>
              <a:gd name="T46" fmla="*/ 5643 w 808"/>
              <a:gd name="T47" fmla="*/ 12700 h 13"/>
              <a:gd name="T48" fmla="*/ 8464 w 808"/>
              <a:gd name="T49" fmla="*/ 9525 h 13"/>
              <a:gd name="T50" fmla="*/ 11285 w 808"/>
              <a:gd name="T51" fmla="*/ 6350 h 13"/>
              <a:gd name="T52" fmla="*/ 14107 w 808"/>
              <a:gd name="T53" fmla="*/ 3175 h 13"/>
              <a:gd name="T54" fmla="*/ 15517 w 808"/>
              <a:gd name="T55" fmla="*/ 3175 h 13"/>
              <a:gd name="T56" fmla="*/ 18339 w 808"/>
              <a:gd name="T57" fmla="*/ 0 h 13"/>
              <a:gd name="T58" fmla="*/ 213012 w 808"/>
              <a:gd name="T59" fmla="*/ 0 h 13"/>
              <a:gd name="T60" fmla="*/ 210191 w 808"/>
              <a:gd name="T61" fmla="*/ 3175 h 13"/>
              <a:gd name="T62" fmla="*/ 210191 w 808"/>
              <a:gd name="T63" fmla="*/ 3175 h 13"/>
              <a:gd name="T64" fmla="*/ 207369 w 808"/>
              <a:gd name="T65" fmla="*/ 6350 h 13"/>
              <a:gd name="T66" fmla="*/ 204548 w 808"/>
              <a:gd name="T67" fmla="*/ 9525 h 13"/>
              <a:gd name="T68" fmla="*/ 204548 w 808"/>
              <a:gd name="T69" fmla="*/ 12700 h 13"/>
              <a:gd name="T70" fmla="*/ 201726 w 808"/>
              <a:gd name="T71" fmla="*/ 14288 h 13"/>
              <a:gd name="T72" fmla="*/ 198905 w 808"/>
              <a:gd name="T73" fmla="*/ 17463 h 13"/>
              <a:gd name="T74" fmla="*/ 198905 w 808"/>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8"/>
              <a:gd name="T115" fmla="*/ 0 h 13"/>
              <a:gd name="T116" fmla="*/ 808 w 808"/>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8" h="13">
                <a:moveTo>
                  <a:pt x="808" y="13"/>
                </a:moveTo>
                <a:lnTo>
                  <a:pt x="691" y="13"/>
                </a:lnTo>
                <a:lnTo>
                  <a:pt x="691" y="11"/>
                </a:lnTo>
                <a:lnTo>
                  <a:pt x="691" y="9"/>
                </a:lnTo>
                <a:lnTo>
                  <a:pt x="691" y="8"/>
                </a:lnTo>
                <a:lnTo>
                  <a:pt x="691" y="6"/>
                </a:lnTo>
                <a:lnTo>
                  <a:pt x="691" y="4"/>
                </a:lnTo>
                <a:lnTo>
                  <a:pt x="691" y="2"/>
                </a:lnTo>
                <a:lnTo>
                  <a:pt x="691" y="0"/>
                </a:lnTo>
                <a:lnTo>
                  <a:pt x="808" y="0"/>
                </a:lnTo>
                <a:lnTo>
                  <a:pt x="808" y="2"/>
                </a:lnTo>
                <a:lnTo>
                  <a:pt x="808" y="4"/>
                </a:lnTo>
                <a:lnTo>
                  <a:pt x="808" y="6"/>
                </a:lnTo>
                <a:lnTo>
                  <a:pt x="808" y="8"/>
                </a:lnTo>
                <a:lnTo>
                  <a:pt x="808" y="9"/>
                </a:lnTo>
                <a:lnTo>
                  <a:pt x="808" y="11"/>
                </a:lnTo>
                <a:lnTo>
                  <a:pt x="808" y="13"/>
                </a:lnTo>
                <a:close/>
                <a:moveTo>
                  <a:pt x="141" y="13"/>
                </a:moveTo>
                <a:lnTo>
                  <a:pt x="0" y="13"/>
                </a:lnTo>
                <a:lnTo>
                  <a:pt x="0" y="11"/>
                </a:lnTo>
                <a:lnTo>
                  <a:pt x="2" y="9"/>
                </a:lnTo>
                <a:lnTo>
                  <a:pt x="4" y="8"/>
                </a:lnTo>
                <a:lnTo>
                  <a:pt x="6" y="6"/>
                </a:lnTo>
                <a:lnTo>
                  <a:pt x="8" y="4"/>
                </a:lnTo>
                <a:lnTo>
                  <a:pt x="10" y="2"/>
                </a:lnTo>
                <a:lnTo>
                  <a:pt x="11" y="2"/>
                </a:lnTo>
                <a:lnTo>
                  <a:pt x="13" y="0"/>
                </a:lnTo>
                <a:lnTo>
                  <a:pt x="151" y="0"/>
                </a:lnTo>
                <a:lnTo>
                  <a:pt x="149" y="2"/>
                </a:lnTo>
                <a:lnTo>
                  <a:pt x="147" y="4"/>
                </a:lnTo>
                <a:lnTo>
                  <a:pt x="145" y="6"/>
                </a:lnTo>
                <a:lnTo>
                  <a:pt x="145" y="8"/>
                </a:lnTo>
                <a:lnTo>
                  <a:pt x="143" y="9"/>
                </a:lnTo>
                <a:lnTo>
                  <a:pt x="141" y="11"/>
                </a:lnTo>
                <a:lnTo>
                  <a:pt x="141" y="13"/>
                </a:lnTo>
                <a:close/>
              </a:path>
            </a:pathLst>
          </a:custGeom>
          <a:solidFill>
            <a:srgbClr val="2405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1" name="Freeform 821"/>
          <p:cNvSpPr>
            <a:spLocks noEditPoints="1"/>
          </p:cNvSpPr>
          <p:nvPr/>
        </p:nvSpPr>
        <p:spPr bwMode="auto">
          <a:xfrm rot="63308">
            <a:off x="4097338" y="5111750"/>
            <a:ext cx="1133475" cy="22225"/>
          </a:xfrm>
          <a:custGeom>
            <a:avLst/>
            <a:gdLst>
              <a:gd name="T0" fmla="*/ 1132063 w 803"/>
              <a:gd name="T1" fmla="*/ 22225 h 14"/>
              <a:gd name="T2" fmla="*/ 966912 w 803"/>
              <a:gd name="T3" fmla="*/ 22225 h 14"/>
              <a:gd name="T4" fmla="*/ 966912 w 803"/>
              <a:gd name="T5" fmla="*/ 19050 h 14"/>
              <a:gd name="T6" fmla="*/ 966912 w 803"/>
              <a:gd name="T7" fmla="*/ 15875 h 14"/>
              <a:gd name="T8" fmla="*/ 966912 w 803"/>
              <a:gd name="T9" fmla="*/ 15875 h 14"/>
              <a:gd name="T10" fmla="*/ 966912 w 803"/>
              <a:gd name="T11" fmla="*/ 12700 h 14"/>
              <a:gd name="T12" fmla="*/ 969735 w 803"/>
              <a:gd name="T13" fmla="*/ 9525 h 14"/>
              <a:gd name="T14" fmla="*/ 969735 w 803"/>
              <a:gd name="T15" fmla="*/ 6350 h 14"/>
              <a:gd name="T16" fmla="*/ 969735 w 803"/>
              <a:gd name="T17" fmla="*/ 3175 h 14"/>
              <a:gd name="T18" fmla="*/ 969735 w 803"/>
              <a:gd name="T19" fmla="*/ 0 h 14"/>
              <a:gd name="T20" fmla="*/ 1133475 w 803"/>
              <a:gd name="T21" fmla="*/ 0 h 14"/>
              <a:gd name="T22" fmla="*/ 1132063 w 803"/>
              <a:gd name="T23" fmla="*/ 3175 h 14"/>
              <a:gd name="T24" fmla="*/ 1132063 w 803"/>
              <a:gd name="T25" fmla="*/ 6350 h 14"/>
              <a:gd name="T26" fmla="*/ 1132063 w 803"/>
              <a:gd name="T27" fmla="*/ 9525 h 14"/>
              <a:gd name="T28" fmla="*/ 1132063 w 803"/>
              <a:gd name="T29" fmla="*/ 12700 h 14"/>
              <a:gd name="T30" fmla="*/ 1132063 w 803"/>
              <a:gd name="T31" fmla="*/ 15875 h 14"/>
              <a:gd name="T32" fmla="*/ 1132063 w 803"/>
              <a:gd name="T33" fmla="*/ 15875 h 14"/>
              <a:gd name="T34" fmla="*/ 1132063 w 803"/>
              <a:gd name="T35" fmla="*/ 19050 h 14"/>
              <a:gd name="T36" fmla="*/ 1132063 w 803"/>
              <a:gd name="T37" fmla="*/ 22225 h 14"/>
              <a:gd name="T38" fmla="*/ 196206 w 803"/>
              <a:gd name="T39" fmla="*/ 22225 h 14"/>
              <a:gd name="T40" fmla="*/ 0 w 803"/>
              <a:gd name="T41" fmla="*/ 22225 h 14"/>
              <a:gd name="T42" fmla="*/ 2823 w 803"/>
              <a:gd name="T43" fmla="*/ 19050 h 14"/>
              <a:gd name="T44" fmla="*/ 5646 w 803"/>
              <a:gd name="T45" fmla="*/ 15875 h 14"/>
              <a:gd name="T46" fmla="*/ 7058 w 803"/>
              <a:gd name="T47" fmla="*/ 15875 h 14"/>
              <a:gd name="T48" fmla="*/ 9881 w 803"/>
              <a:gd name="T49" fmla="*/ 12700 h 14"/>
              <a:gd name="T50" fmla="*/ 12704 w 803"/>
              <a:gd name="T51" fmla="*/ 9525 h 14"/>
              <a:gd name="T52" fmla="*/ 12704 w 803"/>
              <a:gd name="T53" fmla="*/ 6350 h 14"/>
              <a:gd name="T54" fmla="*/ 15527 w 803"/>
              <a:gd name="T55" fmla="*/ 3175 h 14"/>
              <a:gd name="T56" fmla="*/ 18350 w 803"/>
              <a:gd name="T57" fmla="*/ 0 h 14"/>
              <a:gd name="T58" fmla="*/ 210321 w 803"/>
              <a:gd name="T59" fmla="*/ 0 h 14"/>
              <a:gd name="T60" fmla="*/ 210321 w 803"/>
              <a:gd name="T61" fmla="*/ 3175 h 14"/>
              <a:gd name="T62" fmla="*/ 207498 w 803"/>
              <a:gd name="T63" fmla="*/ 6350 h 14"/>
              <a:gd name="T64" fmla="*/ 204675 w 803"/>
              <a:gd name="T65" fmla="*/ 9525 h 14"/>
              <a:gd name="T66" fmla="*/ 204675 w 803"/>
              <a:gd name="T67" fmla="*/ 12700 h 14"/>
              <a:gd name="T68" fmla="*/ 201852 w 803"/>
              <a:gd name="T69" fmla="*/ 15875 h 14"/>
              <a:gd name="T70" fmla="*/ 201852 w 803"/>
              <a:gd name="T71" fmla="*/ 15875 h 14"/>
              <a:gd name="T72" fmla="*/ 199029 w 803"/>
              <a:gd name="T73" fmla="*/ 19050 h 14"/>
              <a:gd name="T74" fmla="*/ 196206 w 803"/>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3"/>
              <a:gd name="T115" fmla="*/ 0 h 14"/>
              <a:gd name="T116" fmla="*/ 803 w 803"/>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3" h="14">
                <a:moveTo>
                  <a:pt x="802" y="14"/>
                </a:moveTo>
                <a:lnTo>
                  <a:pt x="685" y="14"/>
                </a:lnTo>
                <a:lnTo>
                  <a:pt x="685" y="12"/>
                </a:lnTo>
                <a:lnTo>
                  <a:pt x="685" y="10"/>
                </a:lnTo>
                <a:lnTo>
                  <a:pt x="685" y="8"/>
                </a:lnTo>
                <a:lnTo>
                  <a:pt x="687" y="6"/>
                </a:lnTo>
                <a:lnTo>
                  <a:pt x="687" y="4"/>
                </a:lnTo>
                <a:lnTo>
                  <a:pt x="687" y="2"/>
                </a:lnTo>
                <a:lnTo>
                  <a:pt x="687" y="0"/>
                </a:lnTo>
                <a:lnTo>
                  <a:pt x="803" y="0"/>
                </a:lnTo>
                <a:lnTo>
                  <a:pt x="802" y="2"/>
                </a:lnTo>
                <a:lnTo>
                  <a:pt x="802" y="4"/>
                </a:lnTo>
                <a:lnTo>
                  <a:pt x="802" y="6"/>
                </a:lnTo>
                <a:lnTo>
                  <a:pt x="802" y="8"/>
                </a:lnTo>
                <a:lnTo>
                  <a:pt x="802" y="10"/>
                </a:lnTo>
                <a:lnTo>
                  <a:pt x="802" y="12"/>
                </a:lnTo>
                <a:lnTo>
                  <a:pt x="802" y="14"/>
                </a:lnTo>
                <a:close/>
                <a:moveTo>
                  <a:pt x="139" y="14"/>
                </a:moveTo>
                <a:lnTo>
                  <a:pt x="0" y="14"/>
                </a:lnTo>
                <a:lnTo>
                  <a:pt x="2" y="12"/>
                </a:lnTo>
                <a:lnTo>
                  <a:pt x="4" y="10"/>
                </a:lnTo>
                <a:lnTo>
                  <a:pt x="5" y="10"/>
                </a:lnTo>
                <a:lnTo>
                  <a:pt x="7" y="8"/>
                </a:lnTo>
                <a:lnTo>
                  <a:pt x="9" y="6"/>
                </a:lnTo>
                <a:lnTo>
                  <a:pt x="9" y="4"/>
                </a:lnTo>
                <a:lnTo>
                  <a:pt x="11" y="2"/>
                </a:lnTo>
                <a:lnTo>
                  <a:pt x="13" y="0"/>
                </a:lnTo>
                <a:lnTo>
                  <a:pt x="149" y="0"/>
                </a:lnTo>
                <a:lnTo>
                  <a:pt x="149" y="2"/>
                </a:lnTo>
                <a:lnTo>
                  <a:pt x="147" y="4"/>
                </a:lnTo>
                <a:lnTo>
                  <a:pt x="145" y="6"/>
                </a:lnTo>
                <a:lnTo>
                  <a:pt x="145" y="8"/>
                </a:lnTo>
                <a:lnTo>
                  <a:pt x="143" y="10"/>
                </a:lnTo>
                <a:lnTo>
                  <a:pt x="141" y="12"/>
                </a:lnTo>
                <a:lnTo>
                  <a:pt x="139" y="14"/>
                </a:lnTo>
                <a:close/>
              </a:path>
            </a:pathLst>
          </a:custGeom>
          <a:solidFill>
            <a:srgbClr val="2403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2" name="Freeform 822"/>
          <p:cNvSpPr>
            <a:spLocks noEditPoints="1"/>
          </p:cNvSpPr>
          <p:nvPr/>
        </p:nvSpPr>
        <p:spPr bwMode="auto">
          <a:xfrm rot="63308">
            <a:off x="4108450" y="5100638"/>
            <a:ext cx="1122363" cy="23812"/>
          </a:xfrm>
          <a:custGeom>
            <a:avLst/>
            <a:gdLst>
              <a:gd name="T0" fmla="*/ 1120953 w 796"/>
              <a:gd name="T1" fmla="*/ 23812 h 15"/>
              <a:gd name="T2" fmla="*/ 955983 w 796"/>
              <a:gd name="T3" fmla="*/ 23812 h 15"/>
              <a:gd name="T4" fmla="*/ 958803 w 796"/>
              <a:gd name="T5" fmla="*/ 20637 h 15"/>
              <a:gd name="T6" fmla="*/ 958803 w 796"/>
              <a:gd name="T7" fmla="*/ 17462 h 15"/>
              <a:gd name="T8" fmla="*/ 958803 w 796"/>
              <a:gd name="T9" fmla="*/ 14287 h 15"/>
              <a:gd name="T10" fmla="*/ 958803 w 796"/>
              <a:gd name="T11" fmla="*/ 11112 h 15"/>
              <a:gd name="T12" fmla="*/ 958803 w 796"/>
              <a:gd name="T13" fmla="*/ 7937 h 15"/>
              <a:gd name="T14" fmla="*/ 958803 w 796"/>
              <a:gd name="T15" fmla="*/ 4762 h 15"/>
              <a:gd name="T16" fmla="*/ 958803 w 796"/>
              <a:gd name="T17" fmla="*/ 3175 h 15"/>
              <a:gd name="T18" fmla="*/ 958803 w 796"/>
              <a:gd name="T19" fmla="*/ 0 h 15"/>
              <a:gd name="T20" fmla="*/ 1122363 w 796"/>
              <a:gd name="T21" fmla="*/ 0 h 15"/>
              <a:gd name="T22" fmla="*/ 1122363 w 796"/>
              <a:gd name="T23" fmla="*/ 3175 h 15"/>
              <a:gd name="T24" fmla="*/ 1122363 w 796"/>
              <a:gd name="T25" fmla="*/ 4762 h 15"/>
              <a:gd name="T26" fmla="*/ 1122363 w 796"/>
              <a:gd name="T27" fmla="*/ 7937 h 15"/>
              <a:gd name="T28" fmla="*/ 1122363 w 796"/>
              <a:gd name="T29" fmla="*/ 11112 h 15"/>
              <a:gd name="T30" fmla="*/ 1120953 w 796"/>
              <a:gd name="T31" fmla="*/ 14287 h 15"/>
              <a:gd name="T32" fmla="*/ 1120953 w 796"/>
              <a:gd name="T33" fmla="*/ 17462 h 15"/>
              <a:gd name="T34" fmla="*/ 1120953 w 796"/>
              <a:gd name="T35" fmla="*/ 20637 h 15"/>
              <a:gd name="T36" fmla="*/ 1120953 w 796"/>
              <a:gd name="T37" fmla="*/ 23812 h 15"/>
              <a:gd name="T38" fmla="*/ 194581 w 796"/>
              <a:gd name="T39" fmla="*/ 23812 h 15"/>
              <a:gd name="T40" fmla="*/ 0 w 796"/>
              <a:gd name="T41" fmla="*/ 23812 h 15"/>
              <a:gd name="T42" fmla="*/ 2820 w 796"/>
              <a:gd name="T43" fmla="*/ 20637 h 15"/>
              <a:gd name="T44" fmla="*/ 2820 w 796"/>
              <a:gd name="T45" fmla="*/ 17462 h 15"/>
              <a:gd name="T46" fmla="*/ 5640 w 796"/>
              <a:gd name="T47" fmla="*/ 14287 h 15"/>
              <a:gd name="T48" fmla="*/ 8460 w 796"/>
              <a:gd name="T49" fmla="*/ 11112 h 15"/>
              <a:gd name="T50" fmla="*/ 11280 w 796"/>
              <a:gd name="T51" fmla="*/ 7937 h 15"/>
              <a:gd name="T52" fmla="*/ 14100 w 796"/>
              <a:gd name="T53" fmla="*/ 4762 h 15"/>
              <a:gd name="T54" fmla="*/ 14100 w 796"/>
              <a:gd name="T55" fmla="*/ 3175 h 15"/>
              <a:gd name="T56" fmla="*/ 16920 w 796"/>
              <a:gd name="T57" fmla="*/ 0 h 15"/>
              <a:gd name="T58" fmla="*/ 207271 w 796"/>
              <a:gd name="T59" fmla="*/ 0 h 15"/>
              <a:gd name="T60" fmla="*/ 204451 w 796"/>
              <a:gd name="T61" fmla="*/ 3175 h 15"/>
              <a:gd name="T62" fmla="*/ 203041 w 796"/>
              <a:gd name="T63" fmla="*/ 4762 h 15"/>
              <a:gd name="T64" fmla="*/ 203041 w 796"/>
              <a:gd name="T65" fmla="*/ 7937 h 15"/>
              <a:gd name="T66" fmla="*/ 200221 w 796"/>
              <a:gd name="T67" fmla="*/ 11112 h 15"/>
              <a:gd name="T68" fmla="*/ 200221 w 796"/>
              <a:gd name="T69" fmla="*/ 14287 h 15"/>
              <a:gd name="T70" fmla="*/ 197401 w 796"/>
              <a:gd name="T71" fmla="*/ 17462 h 15"/>
              <a:gd name="T72" fmla="*/ 194581 w 796"/>
              <a:gd name="T73" fmla="*/ 20637 h 15"/>
              <a:gd name="T74" fmla="*/ 194581 w 796"/>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6"/>
              <a:gd name="T115" fmla="*/ 0 h 15"/>
              <a:gd name="T116" fmla="*/ 796 w 796"/>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6" h="15">
                <a:moveTo>
                  <a:pt x="795" y="15"/>
                </a:moveTo>
                <a:lnTo>
                  <a:pt x="678" y="15"/>
                </a:lnTo>
                <a:lnTo>
                  <a:pt x="680" y="13"/>
                </a:lnTo>
                <a:lnTo>
                  <a:pt x="680" y="11"/>
                </a:lnTo>
                <a:lnTo>
                  <a:pt x="680" y="9"/>
                </a:lnTo>
                <a:lnTo>
                  <a:pt x="680" y="7"/>
                </a:lnTo>
                <a:lnTo>
                  <a:pt x="680" y="5"/>
                </a:lnTo>
                <a:lnTo>
                  <a:pt x="680" y="3"/>
                </a:lnTo>
                <a:lnTo>
                  <a:pt x="680" y="2"/>
                </a:lnTo>
                <a:lnTo>
                  <a:pt x="680" y="0"/>
                </a:lnTo>
                <a:lnTo>
                  <a:pt x="796" y="0"/>
                </a:lnTo>
                <a:lnTo>
                  <a:pt x="796" y="2"/>
                </a:lnTo>
                <a:lnTo>
                  <a:pt x="796" y="3"/>
                </a:lnTo>
                <a:lnTo>
                  <a:pt x="796" y="5"/>
                </a:lnTo>
                <a:lnTo>
                  <a:pt x="796" y="7"/>
                </a:lnTo>
                <a:lnTo>
                  <a:pt x="795" y="9"/>
                </a:lnTo>
                <a:lnTo>
                  <a:pt x="795" y="11"/>
                </a:lnTo>
                <a:lnTo>
                  <a:pt x="795" y="13"/>
                </a:lnTo>
                <a:lnTo>
                  <a:pt x="795" y="15"/>
                </a:lnTo>
                <a:close/>
                <a:moveTo>
                  <a:pt x="138" y="15"/>
                </a:moveTo>
                <a:lnTo>
                  <a:pt x="0" y="15"/>
                </a:lnTo>
                <a:lnTo>
                  <a:pt x="2" y="13"/>
                </a:lnTo>
                <a:lnTo>
                  <a:pt x="2" y="11"/>
                </a:lnTo>
                <a:lnTo>
                  <a:pt x="4" y="9"/>
                </a:lnTo>
                <a:lnTo>
                  <a:pt x="6" y="7"/>
                </a:lnTo>
                <a:lnTo>
                  <a:pt x="8" y="5"/>
                </a:lnTo>
                <a:lnTo>
                  <a:pt x="10" y="3"/>
                </a:lnTo>
                <a:lnTo>
                  <a:pt x="10" y="2"/>
                </a:lnTo>
                <a:lnTo>
                  <a:pt x="12" y="0"/>
                </a:lnTo>
                <a:lnTo>
                  <a:pt x="147" y="0"/>
                </a:lnTo>
                <a:lnTo>
                  <a:pt x="145" y="2"/>
                </a:lnTo>
                <a:lnTo>
                  <a:pt x="144" y="3"/>
                </a:lnTo>
                <a:lnTo>
                  <a:pt x="144" y="5"/>
                </a:lnTo>
                <a:lnTo>
                  <a:pt x="142" y="7"/>
                </a:lnTo>
                <a:lnTo>
                  <a:pt x="142" y="9"/>
                </a:lnTo>
                <a:lnTo>
                  <a:pt x="140" y="11"/>
                </a:lnTo>
                <a:lnTo>
                  <a:pt x="138" y="13"/>
                </a:lnTo>
                <a:lnTo>
                  <a:pt x="138" y="15"/>
                </a:lnTo>
                <a:close/>
              </a:path>
            </a:pathLst>
          </a:custGeom>
          <a:solidFill>
            <a:srgbClr val="2403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3" name="Freeform 823"/>
          <p:cNvSpPr>
            <a:spLocks noEditPoints="1"/>
          </p:cNvSpPr>
          <p:nvPr/>
        </p:nvSpPr>
        <p:spPr bwMode="auto">
          <a:xfrm rot="63308">
            <a:off x="4117975" y="5091113"/>
            <a:ext cx="1114425" cy="20637"/>
          </a:xfrm>
          <a:custGeom>
            <a:avLst/>
            <a:gdLst>
              <a:gd name="T0" fmla="*/ 1114425 w 790"/>
              <a:gd name="T1" fmla="*/ 20637 h 13"/>
              <a:gd name="T2" fmla="*/ 950788 w 790"/>
              <a:gd name="T3" fmla="*/ 20637 h 13"/>
              <a:gd name="T4" fmla="*/ 950788 w 790"/>
              <a:gd name="T5" fmla="*/ 17462 h 13"/>
              <a:gd name="T6" fmla="*/ 950788 w 790"/>
              <a:gd name="T7" fmla="*/ 14287 h 13"/>
              <a:gd name="T8" fmla="*/ 950788 w 790"/>
              <a:gd name="T9" fmla="*/ 12700 h 13"/>
              <a:gd name="T10" fmla="*/ 950788 w 790"/>
              <a:gd name="T11" fmla="*/ 9525 h 13"/>
              <a:gd name="T12" fmla="*/ 950788 w 790"/>
              <a:gd name="T13" fmla="*/ 6350 h 13"/>
              <a:gd name="T14" fmla="*/ 950788 w 790"/>
              <a:gd name="T15" fmla="*/ 6350 h 13"/>
              <a:gd name="T16" fmla="*/ 950788 w 790"/>
              <a:gd name="T17" fmla="*/ 3175 h 13"/>
              <a:gd name="T18" fmla="*/ 950788 w 790"/>
              <a:gd name="T19" fmla="*/ 0 h 13"/>
              <a:gd name="T20" fmla="*/ 1114425 w 790"/>
              <a:gd name="T21" fmla="*/ 0 h 13"/>
              <a:gd name="T22" fmla="*/ 1114425 w 790"/>
              <a:gd name="T23" fmla="*/ 3175 h 13"/>
              <a:gd name="T24" fmla="*/ 1114425 w 790"/>
              <a:gd name="T25" fmla="*/ 6350 h 13"/>
              <a:gd name="T26" fmla="*/ 1114425 w 790"/>
              <a:gd name="T27" fmla="*/ 6350 h 13"/>
              <a:gd name="T28" fmla="*/ 1114425 w 790"/>
              <a:gd name="T29" fmla="*/ 9525 h 13"/>
              <a:gd name="T30" fmla="*/ 1114425 w 790"/>
              <a:gd name="T31" fmla="*/ 12700 h 13"/>
              <a:gd name="T32" fmla="*/ 1114425 w 790"/>
              <a:gd name="T33" fmla="*/ 14287 h 13"/>
              <a:gd name="T34" fmla="*/ 1114425 w 790"/>
              <a:gd name="T35" fmla="*/ 17462 h 13"/>
              <a:gd name="T36" fmla="*/ 1114425 w 790"/>
              <a:gd name="T37" fmla="*/ 20637 h 13"/>
              <a:gd name="T38" fmla="*/ 191850 w 790"/>
              <a:gd name="T39" fmla="*/ 20637 h 13"/>
              <a:gd name="T40" fmla="*/ 0 w 790"/>
              <a:gd name="T41" fmla="*/ 20637 h 13"/>
              <a:gd name="T42" fmla="*/ 2821 w 790"/>
              <a:gd name="T43" fmla="*/ 17462 h 13"/>
              <a:gd name="T44" fmla="*/ 5643 w 790"/>
              <a:gd name="T45" fmla="*/ 14287 h 13"/>
              <a:gd name="T46" fmla="*/ 5643 w 790"/>
              <a:gd name="T47" fmla="*/ 12700 h 13"/>
              <a:gd name="T48" fmla="*/ 8464 w 790"/>
              <a:gd name="T49" fmla="*/ 9525 h 13"/>
              <a:gd name="T50" fmla="*/ 11285 w 790"/>
              <a:gd name="T51" fmla="*/ 6350 h 13"/>
              <a:gd name="T52" fmla="*/ 14107 w 790"/>
              <a:gd name="T53" fmla="*/ 6350 h 13"/>
              <a:gd name="T54" fmla="*/ 16928 w 790"/>
              <a:gd name="T55" fmla="*/ 3175 h 13"/>
              <a:gd name="T56" fmla="*/ 16928 w 790"/>
              <a:gd name="T57" fmla="*/ 0 h 13"/>
              <a:gd name="T58" fmla="*/ 204546 w 790"/>
              <a:gd name="T59" fmla="*/ 0 h 13"/>
              <a:gd name="T60" fmla="*/ 201725 w 790"/>
              <a:gd name="T61" fmla="*/ 3175 h 13"/>
              <a:gd name="T62" fmla="*/ 201725 w 790"/>
              <a:gd name="T63" fmla="*/ 6350 h 13"/>
              <a:gd name="T64" fmla="*/ 198904 w 790"/>
              <a:gd name="T65" fmla="*/ 6350 h 13"/>
              <a:gd name="T66" fmla="*/ 198904 w 790"/>
              <a:gd name="T67" fmla="*/ 9525 h 13"/>
              <a:gd name="T68" fmla="*/ 196082 w 790"/>
              <a:gd name="T69" fmla="*/ 12700 h 13"/>
              <a:gd name="T70" fmla="*/ 194672 w 790"/>
              <a:gd name="T71" fmla="*/ 14287 h 13"/>
              <a:gd name="T72" fmla="*/ 194672 w 790"/>
              <a:gd name="T73" fmla="*/ 17462 h 13"/>
              <a:gd name="T74" fmla="*/ 191850 w 790"/>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0"/>
              <a:gd name="T115" fmla="*/ 0 h 13"/>
              <a:gd name="T116" fmla="*/ 790 w 79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0" h="13">
                <a:moveTo>
                  <a:pt x="790" y="13"/>
                </a:moveTo>
                <a:lnTo>
                  <a:pt x="674" y="13"/>
                </a:lnTo>
                <a:lnTo>
                  <a:pt x="674" y="11"/>
                </a:lnTo>
                <a:lnTo>
                  <a:pt x="674" y="9"/>
                </a:lnTo>
                <a:lnTo>
                  <a:pt x="674" y="8"/>
                </a:lnTo>
                <a:lnTo>
                  <a:pt x="674" y="6"/>
                </a:lnTo>
                <a:lnTo>
                  <a:pt x="674" y="4"/>
                </a:lnTo>
                <a:lnTo>
                  <a:pt x="674" y="2"/>
                </a:lnTo>
                <a:lnTo>
                  <a:pt x="674" y="0"/>
                </a:lnTo>
                <a:lnTo>
                  <a:pt x="790" y="0"/>
                </a:lnTo>
                <a:lnTo>
                  <a:pt x="790" y="2"/>
                </a:lnTo>
                <a:lnTo>
                  <a:pt x="790" y="4"/>
                </a:lnTo>
                <a:lnTo>
                  <a:pt x="790" y="6"/>
                </a:lnTo>
                <a:lnTo>
                  <a:pt x="790" y="8"/>
                </a:lnTo>
                <a:lnTo>
                  <a:pt x="790" y="9"/>
                </a:lnTo>
                <a:lnTo>
                  <a:pt x="790" y="11"/>
                </a:lnTo>
                <a:lnTo>
                  <a:pt x="790" y="13"/>
                </a:lnTo>
                <a:close/>
                <a:moveTo>
                  <a:pt x="136" y="13"/>
                </a:moveTo>
                <a:lnTo>
                  <a:pt x="0" y="13"/>
                </a:lnTo>
                <a:lnTo>
                  <a:pt x="2" y="11"/>
                </a:lnTo>
                <a:lnTo>
                  <a:pt x="4" y="9"/>
                </a:lnTo>
                <a:lnTo>
                  <a:pt x="4" y="8"/>
                </a:lnTo>
                <a:lnTo>
                  <a:pt x="6" y="6"/>
                </a:lnTo>
                <a:lnTo>
                  <a:pt x="8" y="4"/>
                </a:lnTo>
                <a:lnTo>
                  <a:pt x="10" y="4"/>
                </a:lnTo>
                <a:lnTo>
                  <a:pt x="12" y="2"/>
                </a:lnTo>
                <a:lnTo>
                  <a:pt x="12" y="0"/>
                </a:lnTo>
                <a:lnTo>
                  <a:pt x="145" y="0"/>
                </a:lnTo>
                <a:lnTo>
                  <a:pt x="143" y="2"/>
                </a:lnTo>
                <a:lnTo>
                  <a:pt x="143" y="4"/>
                </a:lnTo>
                <a:lnTo>
                  <a:pt x="141" y="4"/>
                </a:lnTo>
                <a:lnTo>
                  <a:pt x="141" y="6"/>
                </a:lnTo>
                <a:lnTo>
                  <a:pt x="139" y="8"/>
                </a:lnTo>
                <a:lnTo>
                  <a:pt x="138" y="9"/>
                </a:lnTo>
                <a:lnTo>
                  <a:pt x="138" y="11"/>
                </a:lnTo>
                <a:lnTo>
                  <a:pt x="136" y="13"/>
                </a:lnTo>
                <a:close/>
              </a:path>
            </a:pathLst>
          </a:custGeom>
          <a:solidFill>
            <a:srgbClr val="26050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4" name="Freeform 824"/>
          <p:cNvSpPr>
            <a:spLocks noEditPoints="1"/>
          </p:cNvSpPr>
          <p:nvPr/>
        </p:nvSpPr>
        <p:spPr bwMode="auto">
          <a:xfrm rot="63308">
            <a:off x="4125913" y="5078413"/>
            <a:ext cx="1106487" cy="22225"/>
          </a:xfrm>
          <a:custGeom>
            <a:avLst/>
            <a:gdLst>
              <a:gd name="T0" fmla="*/ 1106487 w 784"/>
              <a:gd name="T1" fmla="*/ 22225 h 14"/>
              <a:gd name="T2" fmla="*/ 942772 w 784"/>
              <a:gd name="T3" fmla="*/ 22225 h 14"/>
              <a:gd name="T4" fmla="*/ 942772 w 784"/>
              <a:gd name="T5" fmla="*/ 19050 h 14"/>
              <a:gd name="T6" fmla="*/ 942772 w 784"/>
              <a:gd name="T7" fmla="*/ 19050 h 14"/>
              <a:gd name="T8" fmla="*/ 942772 w 784"/>
              <a:gd name="T9" fmla="*/ 15875 h 14"/>
              <a:gd name="T10" fmla="*/ 942772 w 784"/>
              <a:gd name="T11" fmla="*/ 12700 h 14"/>
              <a:gd name="T12" fmla="*/ 942772 w 784"/>
              <a:gd name="T13" fmla="*/ 9525 h 14"/>
              <a:gd name="T14" fmla="*/ 942772 w 784"/>
              <a:gd name="T15" fmla="*/ 6350 h 14"/>
              <a:gd name="T16" fmla="*/ 942772 w 784"/>
              <a:gd name="T17" fmla="*/ 3175 h 14"/>
              <a:gd name="T18" fmla="*/ 942772 w 784"/>
              <a:gd name="T19" fmla="*/ 0 h 14"/>
              <a:gd name="T20" fmla="*/ 1106487 w 784"/>
              <a:gd name="T21" fmla="*/ 0 h 14"/>
              <a:gd name="T22" fmla="*/ 1106487 w 784"/>
              <a:gd name="T23" fmla="*/ 3175 h 14"/>
              <a:gd name="T24" fmla="*/ 1106487 w 784"/>
              <a:gd name="T25" fmla="*/ 6350 h 14"/>
              <a:gd name="T26" fmla="*/ 1106487 w 784"/>
              <a:gd name="T27" fmla="*/ 9525 h 14"/>
              <a:gd name="T28" fmla="*/ 1106487 w 784"/>
              <a:gd name="T29" fmla="*/ 12700 h 14"/>
              <a:gd name="T30" fmla="*/ 1106487 w 784"/>
              <a:gd name="T31" fmla="*/ 15875 h 14"/>
              <a:gd name="T32" fmla="*/ 1106487 w 784"/>
              <a:gd name="T33" fmla="*/ 19050 h 14"/>
              <a:gd name="T34" fmla="*/ 1106487 w 784"/>
              <a:gd name="T35" fmla="*/ 19050 h 14"/>
              <a:gd name="T36" fmla="*/ 1106487 w 784"/>
              <a:gd name="T37" fmla="*/ 22225 h 14"/>
              <a:gd name="T38" fmla="*/ 190530 w 784"/>
              <a:gd name="T39" fmla="*/ 22225 h 14"/>
              <a:gd name="T40" fmla="*/ 0 w 784"/>
              <a:gd name="T41" fmla="*/ 22225 h 14"/>
              <a:gd name="T42" fmla="*/ 2823 w 784"/>
              <a:gd name="T43" fmla="*/ 19050 h 14"/>
              <a:gd name="T44" fmla="*/ 5645 w 784"/>
              <a:gd name="T45" fmla="*/ 19050 h 14"/>
              <a:gd name="T46" fmla="*/ 8468 w 784"/>
              <a:gd name="T47" fmla="*/ 15875 h 14"/>
              <a:gd name="T48" fmla="*/ 8468 w 784"/>
              <a:gd name="T49" fmla="*/ 12700 h 14"/>
              <a:gd name="T50" fmla="*/ 9879 w 784"/>
              <a:gd name="T51" fmla="*/ 9525 h 14"/>
              <a:gd name="T52" fmla="*/ 12702 w 784"/>
              <a:gd name="T53" fmla="*/ 6350 h 14"/>
              <a:gd name="T54" fmla="*/ 15525 w 784"/>
              <a:gd name="T55" fmla="*/ 3175 h 14"/>
              <a:gd name="T56" fmla="*/ 15525 w 784"/>
              <a:gd name="T57" fmla="*/ 0 h 14"/>
              <a:gd name="T58" fmla="*/ 201821 w 784"/>
              <a:gd name="T59" fmla="*/ 0 h 14"/>
              <a:gd name="T60" fmla="*/ 201821 w 784"/>
              <a:gd name="T61" fmla="*/ 3175 h 14"/>
              <a:gd name="T62" fmla="*/ 198998 w 784"/>
              <a:gd name="T63" fmla="*/ 6350 h 14"/>
              <a:gd name="T64" fmla="*/ 198998 w 784"/>
              <a:gd name="T65" fmla="*/ 9525 h 14"/>
              <a:gd name="T66" fmla="*/ 196176 w 784"/>
              <a:gd name="T67" fmla="*/ 12700 h 14"/>
              <a:gd name="T68" fmla="*/ 193353 w 784"/>
              <a:gd name="T69" fmla="*/ 15875 h 14"/>
              <a:gd name="T70" fmla="*/ 193353 w 784"/>
              <a:gd name="T71" fmla="*/ 19050 h 14"/>
              <a:gd name="T72" fmla="*/ 190530 w 784"/>
              <a:gd name="T73" fmla="*/ 19050 h 14"/>
              <a:gd name="T74" fmla="*/ 190530 w 784"/>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4"/>
              <a:gd name="T115" fmla="*/ 0 h 14"/>
              <a:gd name="T116" fmla="*/ 784 w 784"/>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4" h="14">
                <a:moveTo>
                  <a:pt x="784" y="14"/>
                </a:moveTo>
                <a:lnTo>
                  <a:pt x="668" y="14"/>
                </a:lnTo>
                <a:lnTo>
                  <a:pt x="668" y="12"/>
                </a:lnTo>
                <a:lnTo>
                  <a:pt x="668" y="10"/>
                </a:lnTo>
                <a:lnTo>
                  <a:pt x="668" y="8"/>
                </a:lnTo>
                <a:lnTo>
                  <a:pt x="668" y="6"/>
                </a:lnTo>
                <a:lnTo>
                  <a:pt x="668" y="4"/>
                </a:lnTo>
                <a:lnTo>
                  <a:pt x="668" y="2"/>
                </a:lnTo>
                <a:lnTo>
                  <a:pt x="668" y="0"/>
                </a:lnTo>
                <a:lnTo>
                  <a:pt x="784" y="0"/>
                </a:lnTo>
                <a:lnTo>
                  <a:pt x="784" y="2"/>
                </a:lnTo>
                <a:lnTo>
                  <a:pt x="784" y="4"/>
                </a:lnTo>
                <a:lnTo>
                  <a:pt x="784" y="6"/>
                </a:lnTo>
                <a:lnTo>
                  <a:pt x="784" y="8"/>
                </a:lnTo>
                <a:lnTo>
                  <a:pt x="784" y="10"/>
                </a:lnTo>
                <a:lnTo>
                  <a:pt x="784" y="12"/>
                </a:lnTo>
                <a:lnTo>
                  <a:pt x="784" y="14"/>
                </a:lnTo>
                <a:close/>
                <a:moveTo>
                  <a:pt x="135" y="14"/>
                </a:moveTo>
                <a:lnTo>
                  <a:pt x="0" y="14"/>
                </a:lnTo>
                <a:lnTo>
                  <a:pt x="2" y="12"/>
                </a:lnTo>
                <a:lnTo>
                  <a:pt x="4" y="12"/>
                </a:lnTo>
                <a:lnTo>
                  <a:pt x="6" y="10"/>
                </a:lnTo>
                <a:lnTo>
                  <a:pt x="6" y="8"/>
                </a:lnTo>
                <a:lnTo>
                  <a:pt x="7" y="6"/>
                </a:lnTo>
                <a:lnTo>
                  <a:pt x="9" y="4"/>
                </a:lnTo>
                <a:lnTo>
                  <a:pt x="11" y="2"/>
                </a:lnTo>
                <a:lnTo>
                  <a:pt x="11" y="0"/>
                </a:lnTo>
                <a:lnTo>
                  <a:pt x="143" y="0"/>
                </a:lnTo>
                <a:lnTo>
                  <a:pt x="143" y="2"/>
                </a:lnTo>
                <a:lnTo>
                  <a:pt x="141" y="4"/>
                </a:lnTo>
                <a:lnTo>
                  <a:pt x="141" y="6"/>
                </a:lnTo>
                <a:lnTo>
                  <a:pt x="139" y="8"/>
                </a:lnTo>
                <a:lnTo>
                  <a:pt x="137" y="10"/>
                </a:lnTo>
                <a:lnTo>
                  <a:pt x="137" y="12"/>
                </a:lnTo>
                <a:lnTo>
                  <a:pt x="135" y="12"/>
                </a:lnTo>
                <a:lnTo>
                  <a:pt x="135" y="14"/>
                </a:lnTo>
                <a:close/>
              </a:path>
            </a:pathLst>
          </a:custGeom>
          <a:solidFill>
            <a:srgbClr val="26020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5" name="Freeform 825"/>
          <p:cNvSpPr>
            <a:spLocks noEditPoints="1"/>
          </p:cNvSpPr>
          <p:nvPr/>
        </p:nvSpPr>
        <p:spPr bwMode="auto">
          <a:xfrm rot="63308">
            <a:off x="4133850" y="5068888"/>
            <a:ext cx="1098550" cy="23812"/>
          </a:xfrm>
          <a:custGeom>
            <a:avLst/>
            <a:gdLst>
              <a:gd name="T0" fmla="*/ 1098550 w 778"/>
              <a:gd name="T1" fmla="*/ 23812 h 15"/>
              <a:gd name="T2" fmla="*/ 934756 w 778"/>
              <a:gd name="T3" fmla="*/ 23812 h 15"/>
              <a:gd name="T4" fmla="*/ 934756 w 778"/>
              <a:gd name="T5" fmla="*/ 20637 h 15"/>
              <a:gd name="T6" fmla="*/ 934756 w 778"/>
              <a:gd name="T7" fmla="*/ 17462 h 15"/>
              <a:gd name="T8" fmla="*/ 934756 w 778"/>
              <a:gd name="T9" fmla="*/ 14287 h 15"/>
              <a:gd name="T10" fmla="*/ 934756 w 778"/>
              <a:gd name="T11" fmla="*/ 11112 h 15"/>
              <a:gd name="T12" fmla="*/ 934756 w 778"/>
              <a:gd name="T13" fmla="*/ 7937 h 15"/>
              <a:gd name="T14" fmla="*/ 934756 w 778"/>
              <a:gd name="T15" fmla="*/ 4762 h 15"/>
              <a:gd name="T16" fmla="*/ 934756 w 778"/>
              <a:gd name="T17" fmla="*/ 1587 h 15"/>
              <a:gd name="T18" fmla="*/ 934756 w 778"/>
              <a:gd name="T19" fmla="*/ 0 h 15"/>
              <a:gd name="T20" fmla="*/ 1098550 w 778"/>
              <a:gd name="T21" fmla="*/ 0 h 15"/>
              <a:gd name="T22" fmla="*/ 1098550 w 778"/>
              <a:gd name="T23" fmla="*/ 1587 h 15"/>
              <a:gd name="T24" fmla="*/ 1098550 w 778"/>
              <a:gd name="T25" fmla="*/ 4762 h 15"/>
              <a:gd name="T26" fmla="*/ 1098550 w 778"/>
              <a:gd name="T27" fmla="*/ 7937 h 15"/>
              <a:gd name="T28" fmla="*/ 1098550 w 778"/>
              <a:gd name="T29" fmla="*/ 11112 h 15"/>
              <a:gd name="T30" fmla="*/ 1098550 w 778"/>
              <a:gd name="T31" fmla="*/ 14287 h 15"/>
              <a:gd name="T32" fmla="*/ 1098550 w 778"/>
              <a:gd name="T33" fmla="*/ 17462 h 15"/>
              <a:gd name="T34" fmla="*/ 1098550 w 778"/>
              <a:gd name="T35" fmla="*/ 20637 h 15"/>
              <a:gd name="T36" fmla="*/ 1098550 w 778"/>
              <a:gd name="T37" fmla="*/ 23812 h 15"/>
              <a:gd name="T38" fmla="*/ 187798 w 778"/>
              <a:gd name="T39" fmla="*/ 23812 h 15"/>
              <a:gd name="T40" fmla="*/ 0 w 778"/>
              <a:gd name="T41" fmla="*/ 23812 h 15"/>
              <a:gd name="T42" fmla="*/ 1412 w 778"/>
              <a:gd name="T43" fmla="*/ 20637 h 15"/>
              <a:gd name="T44" fmla="*/ 4236 w 778"/>
              <a:gd name="T45" fmla="*/ 17462 h 15"/>
              <a:gd name="T46" fmla="*/ 7060 w 778"/>
              <a:gd name="T47" fmla="*/ 14287 h 15"/>
              <a:gd name="T48" fmla="*/ 7060 w 778"/>
              <a:gd name="T49" fmla="*/ 11112 h 15"/>
              <a:gd name="T50" fmla="*/ 9884 w 778"/>
              <a:gd name="T51" fmla="*/ 7937 h 15"/>
              <a:gd name="T52" fmla="*/ 12708 w 778"/>
              <a:gd name="T53" fmla="*/ 4762 h 15"/>
              <a:gd name="T54" fmla="*/ 15532 w 778"/>
              <a:gd name="T55" fmla="*/ 1587 h 15"/>
              <a:gd name="T56" fmla="*/ 15532 w 778"/>
              <a:gd name="T57" fmla="*/ 0 h 15"/>
              <a:gd name="T58" fmla="*/ 201919 w 778"/>
              <a:gd name="T59" fmla="*/ 0 h 15"/>
              <a:gd name="T60" fmla="*/ 199095 w 778"/>
              <a:gd name="T61" fmla="*/ 1587 h 15"/>
              <a:gd name="T62" fmla="*/ 199095 w 778"/>
              <a:gd name="T63" fmla="*/ 4762 h 15"/>
              <a:gd name="T64" fmla="*/ 196271 w 778"/>
              <a:gd name="T65" fmla="*/ 7937 h 15"/>
              <a:gd name="T66" fmla="*/ 193446 w 778"/>
              <a:gd name="T67" fmla="*/ 11112 h 15"/>
              <a:gd name="T68" fmla="*/ 193446 w 778"/>
              <a:gd name="T69" fmla="*/ 14287 h 15"/>
              <a:gd name="T70" fmla="*/ 190622 w 778"/>
              <a:gd name="T71" fmla="*/ 17462 h 15"/>
              <a:gd name="T72" fmla="*/ 190622 w 778"/>
              <a:gd name="T73" fmla="*/ 20637 h 15"/>
              <a:gd name="T74" fmla="*/ 187798 w 778"/>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8"/>
              <a:gd name="T115" fmla="*/ 0 h 15"/>
              <a:gd name="T116" fmla="*/ 778 w 778"/>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8" h="15">
                <a:moveTo>
                  <a:pt x="778" y="15"/>
                </a:moveTo>
                <a:lnTo>
                  <a:pt x="662" y="15"/>
                </a:lnTo>
                <a:lnTo>
                  <a:pt x="662" y="13"/>
                </a:lnTo>
                <a:lnTo>
                  <a:pt x="662" y="11"/>
                </a:lnTo>
                <a:lnTo>
                  <a:pt x="662" y="9"/>
                </a:lnTo>
                <a:lnTo>
                  <a:pt x="662" y="7"/>
                </a:lnTo>
                <a:lnTo>
                  <a:pt x="662" y="5"/>
                </a:lnTo>
                <a:lnTo>
                  <a:pt x="662" y="3"/>
                </a:lnTo>
                <a:lnTo>
                  <a:pt x="662" y="1"/>
                </a:lnTo>
                <a:lnTo>
                  <a:pt x="662" y="0"/>
                </a:lnTo>
                <a:lnTo>
                  <a:pt x="778" y="0"/>
                </a:lnTo>
                <a:lnTo>
                  <a:pt x="778" y="1"/>
                </a:lnTo>
                <a:lnTo>
                  <a:pt x="778" y="3"/>
                </a:lnTo>
                <a:lnTo>
                  <a:pt x="778" y="5"/>
                </a:lnTo>
                <a:lnTo>
                  <a:pt x="778" y="7"/>
                </a:lnTo>
                <a:lnTo>
                  <a:pt x="778" y="9"/>
                </a:lnTo>
                <a:lnTo>
                  <a:pt x="778" y="11"/>
                </a:lnTo>
                <a:lnTo>
                  <a:pt x="778" y="13"/>
                </a:lnTo>
                <a:lnTo>
                  <a:pt x="778" y="15"/>
                </a:lnTo>
                <a:close/>
                <a:moveTo>
                  <a:pt x="133" y="15"/>
                </a:moveTo>
                <a:lnTo>
                  <a:pt x="0" y="15"/>
                </a:lnTo>
                <a:lnTo>
                  <a:pt x="1" y="13"/>
                </a:lnTo>
                <a:lnTo>
                  <a:pt x="3" y="11"/>
                </a:lnTo>
                <a:lnTo>
                  <a:pt x="5" y="9"/>
                </a:lnTo>
                <a:lnTo>
                  <a:pt x="5" y="7"/>
                </a:lnTo>
                <a:lnTo>
                  <a:pt x="7" y="5"/>
                </a:lnTo>
                <a:lnTo>
                  <a:pt x="9" y="3"/>
                </a:lnTo>
                <a:lnTo>
                  <a:pt x="11" y="1"/>
                </a:lnTo>
                <a:lnTo>
                  <a:pt x="11" y="0"/>
                </a:lnTo>
                <a:lnTo>
                  <a:pt x="143" y="0"/>
                </a:lnTo>
                <a:lnTo>
                  <a:pt x="141" y="1"/>
                </a:lnTo>
                <a:lnTo>
                  <a:pt x="141" y="3"/>
                </a:lnTo>
                <a:lnTo>
                  <a:pt x="139" y="5"/>
                </a:lnTo>
                <a:lnTo>
                  <a:pt x="137" y="7"/>
                </a:lnTo>
                <a:lnTo>
                  <a:pt x="137" y="9"/>
                </a:lnTo>
                <a:lnTo>
                  <a:pt x="135" y="11"/>
                </a:lnTo>
                <a:lnTo>
                  <a:pt x="135" y="13"/>
                </a:lnTo>
                <a:lnTo>
                  <a:pt x="133" y="15"/>
                </a:lnTo>
                <a:close/>
              </a:path>
            </a:pathLst>
          </a:custGeom>
          <a:solidFill>
            <a:srgbClr val="2905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6" name="Freeform 826"/>
          <p:cNvSpPr>
            <a:spLocks noEditPoints="1"/>
          </p:cNvSpPr>
          <p:nvPr/>
        </p:nvSpPr>
        <p:spPr bwMode="auto">
          <a:xfrm rot="63308">
            <a:off x="4141788" y="5059363"/>
            <a:ext cx="1090612" cy="20637"/>
          </a:xfrm>
          <a:custGeom>
            <a:avLst/>
            <a:gdLst>
              <a:gd name="T0" fmla="*/ 1090612 w 773"/>
              <a:gd name="T1" fmla="*/ 20637 h 13"/>
              <a:gd name="T2" fmla="*/ 926950 w 773"/>
              <a:gd name="T3" fmla="*/ 20637 h 13"/>
              <a:gd name="T4" fmla="*/ 926950 w 773"/>
              <a:gd name="T5" fmla="*/ 17462 h 13"/>
              <a:gd name="T6" fmla="*/ 926950 w 773"/>
              <a:gd name="T7" fmla="*/ 14287 h 13"/>
              <a:gd name="T8" fmla="*/ 926950 w 773"/>
              <a:gd name="T9" fmla="*/ 11112 h 13"/>
              <a:gd name="T10" fmla="*/ 926950 w 773"/>
              <a:gd name="T11" fmla="*/ 9525 h 13"/>
              <a:gd name="T12" fmla="*/ 926950 w 773"/>
              <a:gd name="T13" fmla="*/ 9525 h 13"/>
              <a:gd name="T14" fmla="*/ 926950 w 773"/>
              <a:gd name="T15" fmla="*/ 6350 h 13"/>
              <a:gd name="T16" fmla="*/ 926950 w 773"/>
              <a:gd name="T17" fmla="*/ 3175 h 13"/>
              <a:gd name="T18" fmla="*/ 926950 w 773"/>
              <a:gd name="T19" fmla="*/ 0 h 13"/>
              <a:gd name="T20" fmla="*/ 1090612 w 773"/>
              <a:gd name="T21" fmla="*/ 0 h 13"/>
              <a:gd name="T22" fmla="*/ 1090612 w 773"/>
              <a:gd name="T23" fmla="*/ 3175 h 13"/>
              <a:gd name="T24" fmla="*/ 1090612 w 773"/>
              <a:gd name="T25" fmla="*/ 6350 h 13"/>
              <a:gd name="T26" fmla="*/ 1090612 w 773"/>
              <a:gd name="T27" fmla="*/ 9525 h 13"/>
              <a:gd name="T28" fmla="*/ 1090612 w 773"/>
              <a:gd name="T29" fmla="*/ 9525 h 13"/>
              <a:gd name="T30" fmla="*/ 1090612 w 773"/>
              <a:gd name="T31" fmla="*/ 11112 h 13"/>
              <a:gd name="T32" fmla="*/ 1090612 w 773"/>
              <a:gd name="T33" fmla="*/ 14287 h 13"/>
              <a:gd name="T34" fmla="*/ 1090612 w 773"/>
              <a:gd name="T35" fmla="*/ 17462 h 13"/>
              <a:gd name="T36" fmla="*/ 1090612 w 773"/>
              <a:gd name="T37" fmla="*/ 20637 h 13"/>
              <a:gd name="T38" fmla="*/ 186236 w 773"/>
              <a:gd name="T39" fmla="*/ 20637 h 13"/>
              <a:gd name="T40" fmla="*/ 0 w 773"/>
              <a:gd name="T41" fmla="*/ 20637 h 13"/>
              <a:gd name="T42" fmla="*/ 2822 w 773"/>
              <a:gd name="T43" fmla="*/ 17462 h 13"/>
              <a:gd name="T44" fmla="*/ 5644 w 773"/>
              <a:gd name="T45" fmla="*/ 14287 h 13"/>
              <a:gd name="T46" fmla="*/ 8465 w 773"/>
              <a:gd name="T47" fmla="*/ 11112 h 13"/>
              <a:gd name="T48" fmla="*/ 8465 w 773"/>
              <a:gd name="T49" fmla="*/ 9525 h 13"/>
              <a:gd name="T50" fmla="*/ 11287 w 773"/>
              <a:gd name="T51" fmla="*/ 9525 h 13"/>
              <a:gd name="T52" fmla="*/ 14109 w 773"/>
              <a:gd name="T53" fmla="*/ 6350 h 13"/>
              <a:gd name="T54" fmla="*/ 16931 w 773"/>
              <a:gd name="T55" fmla="*/ 3175 h 13"/>
              <a:gd name="T56" fmla="*/ 16931 w 773"/>
              <a:gd name="T57" fmla="*/ 0 h 13"/>
              <a:gd name="T58" fmla="*/ 200345 w 773"/>
              <a:gd name="T59" fmla="*/ 0 h 13"/>
              <a:gd name="T60" fmla="*/ 197524 w 773"/>
              <a:gd name="T61" fmla="*/ 3175 h 13"/>
              <a:gd name="T62" fmla="*/ 197524 w 773"/>
              <a:gd name="T63" fmla="*/ 6350 h 13"/>
              <a:gd name="T64" fmla="*/ 194702 w 773"/>
              <a:gd name="T65" fmla="*/ 9525 h 13"/>
              <a:gd name="T66" fmla="*/ 194702 w 773"/>
              <a:gd name="T67" fmla="*/ 9525 h 13"/>
              <a:gd name="T68" fmla="*/ 191880 w 773"/>
              <a:gd name="T69" fmla="*/ 11112 h 13"/>
              <a:gd name="T70" fmla="*/ 191880 w 773"/>
              <a:gd name="T71" fmla="*/ 14287 h 13"/>
              <a:gd name="T72" fmla="*/ 189058 w 773"/>
              <a:gd name="T73" fmla="*/ 17462 h 13"/>
              <a:gd name="T74" fmla="*/ 186236 w 773"/>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3"/>
              <a:gd name="T115" fmla="*/ 0 h 13"/>
              <a:gd name="T116" fmla="*/ 773 w 77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3" h="13">
                <a:moveTo>
                  <a:pt x="773" y="13"/>
                </a:moveTo>
                <a:lnTo>
                  <a:pt x="657" y="13"/>
                </a:lnTo>
                <a:lnTo>
                  <a:pt x="657" y="11"/>
                </a:lnTo>
                <a:lnTo>
                  <a:pt x="657" y="9"/>
                </a:lnTo>
                <a:lnTo>
                  <a:pt x="657" y="7"/>
                </a:lnTo>
                <a:lnTo>
                  <a:pt x="657" y="6"/>
                </a:lnTo>
                <a:lnTo>
                  <a:pt x="657" y="4"/>
                </a:lnTo>
                <a:lnTo>
                  <a:pt x="657" y="2"/>
                </a:lnTo>
                <a:lnTo>
                  <a:pt x="657" y="0"/>
                </a:lnTo>
                <a:lnTo>
                  <a:pt x="773" y="0"/>
                </a:lnTo>
                <a:lnTo>
                  <a:pt x="773" y="2"/>
                </a:lnTo>
                <a:lnTo>
                  <a:pt x="773" y="4"/>
                </a:lnTo>
                <a:lnTo>
                  <a:pt x="773" y="6"/>
                </a:lnTo>
                <a:lnTo>
                  <a:pt x="773" y="7"/>
                </a:lnTo>
                <a:lnTo>
                  <a:pt x="773" y="9"/>
                </a:lnTo>
                <a:lnTo>
                  <a:pt x="773" y="11"/>
                </a:lnTo>
                <a:lnTo>
                  <a:pt x="773" y="13"/>
                </a:lnTo>
                <a:close/>
                <a:moveTo>
                  <a:pt x="132" y="13"/>
                </a:moveTo>
                <a:lnTo>
                  <a:pt x="0" y="13"/>
                </a:lnTo>
                <a:lnTo>
                  <a:pt x="2" y="11"/>
                </a:lnTo>
                <a:lnTo>
                  <a:pt x="4" y="9"/>
                </a:lnTo>
                <a:lnTo>
                  <a:pt x="6" y="7"/>
                </a:lnTo>
                <a:lnTo>
                  <a:pt x="6" y="6"/>
                </a:lnTo>
                <a:lnTo>
                  <a:pt x="8" y="6"/>
                </a:lnTo>
                <a:lnTo>
                  <a:pt x="10" y="4"/>
                </a:lnTo>
                <a:lnTo>
                  <a:pt x="12" y="2"/>
                </a:lnTo>
                <a:lnTo>
                  <a:pt x="12" y="0"/>
                </a:lnTo>
                <a:lnTo>
                  <a:pt x="142" y="0"/>
                </a:lnTo>
                <a:lnTo>
                  <a:pt x="140" y="2"/>
                </a:lnTo>
                <a:lnTo>
                  <a:pt x="140" y="4"/>
                </a:lnTo>
                <a:lnTo>
                  <a:pt x="138" y="6"/>
                </a:lnTo>
                <a:lnTo>
                  <a:pt x="136" y="7"/>
                </a:lnTo>
                <a:lnTo>
                  <a:pt x="136" y="9"/>
                </a:lnTo>
                <a:lnTo>
                  <a:pt x="134" y="11"/>
                </a:lnTo>
                <a:lnTo>
                  <a:pt x="132" y="13"/>
                </a:lnTo>
                <a:close/>
              </a:path>
            </a:pathLst>
          </a:custGeom>
          <a:solidFill>
            <a:srgbClr val="2905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7" name="Freeform 827"/>
          <p:cNvSpPr>
            <a:spLocks noEditPoints="1"/>
          </p:cNvSpPr>
          <p:nvPr/>
        </p:nvSpPr>
        <p:spPr bwMode="auto">
          <a:xfrm rot="63308">
            <a:off x="4149725" y="5046663"/>
            <a:ext cx="1082675" cy="22225"/>
          </a:xfrm>
          <a:custGeom>
            <a:avLst/>
            <a:gdLst>
              <a:gd name="T0" fmla="*/ 1082675 w 767"/>
              <a:gd name="T1" fmla="*/ 22225 h 14"/>
              <a:gd name="T2" fmla="*/ 918933 w 767"/>
              <a:gd name="T3" fmla="*/ 22225 h 14"/>
              <a:gd name="T4" fmla="*/ 918933 w 767"/>
              <a:gd name="T5" fmla="*/ 22225 h 14"/>
              <a:gd name="T6" fmla="*/ 918933 w 767"/>
              <a:gd name="T7" fmla="*/ 19050 h 14"/>
              <a:gd name="T8" fmla="*/ 918933 w 767"/>
              <a:gd name="T9" fmla="*/ 15875 h 14"/>
              <a:gd name="T10" fmla="*/ 918933 w 767"/>
              <a:gd name="T11" fmla="*/ 12700 h 14"/>
              <a:gd name="T12" fmla="*/ 918933 w 767"/>
              <a:gd name="T13" fmla="*/ 9525 h 14"/>
              <a:gd name="T14" fmla="*/ 918933 w 767"/>
              <a:gd name="T15" fmla="*/ 6350 h 14"/>
              <a:gd name="T16" fmla="*/ 918933 w 767"/>
              <a:gd name="T17" fmla="*/ 3175 h 14"/>
              <a:gd name="T18" fmla="*/ 918933 w 767"/>
              <a:gd name="T19" fmla="*/ 0 h 14"/>
              <a:gd name="T20" fmla="*/ 1082675 w 767"/>
              <a:gd name="T21" fmla="*/ 0 h 14"/>
              <a:gd name="T22" fmla="*/ 1082675 w 767"/>
              <a:gd name="T23" fmla="*/ 3175 h 14"/>
              <a:gd name="T24" fmla="*/ 1082675 w 767"/>
              <a:gd name="T25" fmla="*/ 6350 h 14"/>
              <a:gd name="T26" fmla="*/ 1082675 w 767"/>
              <a:gd name="T27" fmla="*/ 9525 h 14"/>
              <a:gd name="T28" fmla="*/ 1082675 w 767"/>
              <a:gd name="T29" fmla="*/ 12700 h 14"/>
              <a:gd name="T30" fmla="*/ 1082675 w 767"/>
              <a:gd name="T31" fmla="*/ 15875 h 14"/>
              <a:gd name="T32" fmla="*/ 1082675 w 767"/>
              <a:gd name="T33" fmla="*/ 19050 h 14"/>
              <a:gd name="T34" fmla="*/ 1082675 w 767"/>
              <a:gd name="T35" fmla="*/ 22225 h 14"/>
              <a:gd name="T36" fmla="*/ 1082675 w 767"/>
              <a:gd name="T37" fmla="*/ 22225 h 14"/>
              <a:gd name="T38" fmla="*/ 186327 w 767"/>
              <a:gd name="T39" fmla="*/ 22225 h 14"/>
              <a:gd name="T40" fmla="*/ 0 w 767"/>
              <a:gd name="T41" fmla="*/ 22225 h 14"/>
              <a:gd name="T42" fmla="*/ 2823 w 767"/>
              <a:gd name="T43" fmla="*/ 22225 h 14"/>
              <a:gd name="T44" fmla="*/ 5646 w 767"/>
              <a:gd name="T45" fmla="*/ 19050 h 14"/>
              <a:gd name="T46" fmla="*/ 8469 w 767"/>
              <a:gd name="T47" fmla="*/ 15875 h 14"/>
              <a:gd name="T48" fmla="*/ 8469 w 767"/>
              <a:gd name="T49" fmla="*/ 12700 h 14"/>
              <a:gd name="T50" fmla="*/ 11293 w 767"/>
              <a:gd name="T51" fmla="*/ 9525 h 14"/>
              <a:gd name="T52" fmla="*/ 14116 w 767"/>
              <a:gd name="T53" fmla="*/ 6350 h 14"/>
              <a:gd name="T54" fmla="*/ 14116 w 767"/>
              <a:gd name="T55" fmla="*/ 3175 h 14"/>
              <a:gd name="T56" fmla="*/ 15527 w 767"/>
              <a:gd name="T57" fmla="*/ 0 h 14"/>
              <a:gd name="T58" fmla="*/ 196208 w 767"/>
              <a:gd name="T59" fmla="*/ 0 h 14"/>
              <a:gd name="T60" fmla="*/ 196208 w 767"/>
              <a:gd name="T61" fmla="*/ 3175 h 14"/>
              <a:gd name="T62" fmla="*/ 193385 w 767"/>
              <a:gd name="T63" fmla="*/ 6350 h 14"/>
              <a:gd name="T64" fmla="*/ 193385 w 767"/>
              <a:gd name="T65" fmla="*/ 9525 h 14"/>
              <a:gd name="T66" fmla="*/ 191974 w 767"/>
              <a:gd name="T67" fmla="*/ 12700 h 14"/>
              <a:gd name="T68" fmla="*/ 189151 w 767"/>
              <a:gd name="T69" fmla="*/ 15875 h 14"/>
              <a:gd name="T70" fmla="*/ 189151 w 767"/>
              <a:gd name="T71" fmla="*/ 19050 h 14"/>
              <a:gd name="T72" fmla="*/ 186327 w 767"/>
              <a:gd name="T73" fmla="*/ 22225 h 14"/>
              <a:gd name="T74" fmla="*/ 186327 w 767"/>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7"/>
              <a:gd name="T115" fmla="*/ 0 h 14"/>
              <a:gd name="T116" fmla="*/ 767 w 767"/>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7" h="14">
                <a:moveTo>
                  <a:pt x="767" y="14"/>
                </a:moveTo>
                <a:lnTo>
                  <a:pt x="651" y="14"/>
                </a:lnTo>
                <a:lnTo>
                  <a:pt x="651" y="12"/>
                </a:lnTo>
                <a:lnTo>
                  <a:pt x="651" y="10"/>
                </a:lnTo>
                <a:lnTo>
                  <a:pt x="651" y="8"/>
                </a:lnTo>
                <a:lnTo>
                  <a:pt x="651" y="6"/>
                </a:lnTo>
                <a:lnTo>
                  <a:pt x="651" y="4"/>
                </a:lnTo>
                <a:lnTo>
                  <a:pt x="651" y="2"/>
                </a:lnTo>
                <a:lnTo>
                  <a:pt x="651" y="0"/>
                </a:lnTo>
                <a:lnTo>
                  <a:pt x="767" y="0"/>
                </a:lnTo>
                <a:lnTo>
                  <a:pt x="767" y="2"/>
                </a:lnTo>
                <a:lnTo>
                  <a:pt x="767" y="4"/>
                </a:lnTo>
                <a:lnTo>
                  <a:pt x="767" y="6"/>
                </a:lnTo>
                <a:lnTo>
                  <a:pt x="767" y="8"/>
                </a:lnTo>
                <a:lnTo>
                  <a:pt x="767" y="10"/>
                </a:lnTo>
                <a:lnTo>
                  <a:pt x="767" y="12"/>
                </a:lnTo>
                <a:lnTo>
                  <a:pt x="767" y="14"/>
                </a:lnTo>
                <a:close/>
                <a:moveTo>
                  <a:pt x="132" y="14"/>
                </a:moveTo>
                <a:lnTo>
                  <a:pt x="0" y="14"/>
                </a:lnTo>
                <a:lnTo>
                  <a:pt x="2" y="14"/>
                </a:lnTo>
                <a:lnTo>
                  <a:pt x="4" y="12"/>
                </a:lnTo>
                <a:lnTo>
                  <a:pt x="6" y="10"/>
                </a:lnTo>
                <a:lnTo>
                  <a:pt x="6" y="8"/>
                </a:lnTo>
                <a:lnTo>
                  <a:pt x="8" y="6"/>
                </a:lnTo>
                <a:lnTo>
                  <a:pt x="10" y="4"/>
                </a:lnTo>
                <a:lnTo>
                  <a:pt x="10" y="2"/>
                </a:lnTo>
                <a:lnTo>
                  <a:pt x="11" y="0"/>
                </a:lnTo>
                <a:lnTo>
                  <a:pt x="139" y="0"/>
                </a:lnTo>
                <a:lnTo>
                  <a:pt x="139" y="2"/>
                </a:lnTo>
                <a:lnTo>
                  <a:pt x="137" y="4"/>
                </a:lnTo>
                <a:lnTo>
                  <a:pt x="137" y="6"/>
                </a:lnTo>
                <a:lnTo>
                  <a:pt x="136" y="8"/>
                </a:lnTo>
                <a:lnTo>
                  <a:pt x="134" y="10"/>
                </a:lnTo>
                <a:lnTo>
                  <a:pt x="134" y="12"/>
                </a:lnTo>
                <a:lnTo>
                  <a:pt x="132" y="14"/>
                </a:lnTo>
                <a:close/>
              </a:path>
            </a:pathLst>
          </a:custGeom>
          <a:solidFill>
            <a:srgbClr val="2903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8" name="Freeform 828"/>
          <p:cNvSpPr>
            <a:spLocks noEditPoints="1"/>
          </p:cNvSpPr>
          <p:nvPr/>
        </p:nvSpPr>
        <p:spPr bwMode="auto">
          <a:xfrm rot="63308">
            <a:off x="4159250" y="5037138"/>
            <a:ext cx="1073150" cy="22225"/>
          </a:xfrm>
          <a:custGeom>
            <a:avLst/>
            <a:gdLst>
              <a:gd name="T0" fmla="*/ 1073150 w 761"/>
              <a:gd name="T1" fmla="*/ 22225 h 14"/>
              <a:gd name="T2" fmla="*/ 909569 w 761"/>
              <a:gd name="T3" fmla="*/ 22225 h 14"/>
              <a:gd name="T4" fmla="*/ 909569 w 761"/>
              <a:gd name="T5" fmla="*/ 19050 h 14"/>
              <a:gd name="T6" fmla="*/ 909569 w 761"/>
              <a:gd name="T7" fmla="*/ 15875 h 14"/>
              <a:gd name="T8" fmla="*/ 909569 w 761"/>
              <a:gd name="T9" fmla="*/ 12700 h 14"/>
              <a:gd name="T10" fmla="*/ 909569 w 761"/>
              <a:gd name="T11" fmla="*/ 9525 h 14"/>
              <a:gd name="T12" fmla="*/ 909569 w 761"/>
              <a:gd name="T13" fmla="*/ 6350 h 14"/>
              <a:gd name="T14" fmla="*/ 909569 w 761"/>
              <a:gd name="T15" fmla="*/ 3175 h 14"/>
              <a:gd name="T16" fmla="*/ 909569 w 761"/>
              <a:gd name="T17" fmla="*/ 0 h 14"/>
              <a:gd name="T18" fmla="*/ 909569 w 761"/>
              <a:gd name="T19" fmla="*/ 0 h 14"/>
              <a:gd name="T20" fmla="*/ 1073150 w 761"/>
              <a:gd name="T21" fmla="*/ 0 h 14"/>
              <a:gd name="T22" fmla="*/ 1073150 w 761"/>
              <a:gd name="T23" fmla="*/ 0 h 14"/>
              <a:gd name="T24" fmla="*/ 1073150 w 761"/>
              <a:gd name="T25" fmla="*/ 3175 h 14"/>
              <a:gd name="T26" fmla="*/ 1073150 w 761"/>
              <a:gd name="T27" fmla="*/ 6350 h 14"/>
              <a:gd name="T28" fmla="*/ 1073150 w 761"/>
              <a:gd name="T29" fmla="*/ 9525 h 14"/>
              <a:gd name="T30" fmla="*/ 1073150 w 761"/>
              <a:gd name="T31" fmla="*/ 12700 h 14"/>
              <a:gd name="T32" fmla="*/ 1073150 w 761"/>
              <a:gd name="T33" fmla="*/ 15875 h 14"/>
              <a:gd name="T34" fmla="*/ 1073150 w 761"/>
              <a:gd name="T35" fmla="*/ 19050 h 14"/>
              <a:gd name="T36" fmla="*/ 1073150 w 761"/>
              <a:gd name="T37" fmla="*/ 22225 h 14"/>
              <a:gd name="T38" fmla="*/ 183324 w 761"/>
              <a:gd name="T39" fmla="*/ 22225 h 14"/>
              <a:gd name="T40" fmla="*/ 0 w 761"/>
              <a:gd name="T41" fmla="*/ 22225 h 14"/>
              <a:gd name="T42" fmla="*/ 2820 w 761"/>
              <a:gd name="T43" fmla="*/ 19050 h 14"/>
              <a:gd name="T44" fmla="*/ 5641 w 761"/>
              <a:gd name="T45" fmla="*/ 15875 h 14"/>
              <a:gd name="T46" fmla="*/ 5641 w 761"/>
              <a:gd name="T47" fmla="*/ 12700 h 14"/>
              <a:gd name="T48" fmla="*/ 7051 w 761"/>
              <a:gd name="T49" fmla="*/ 9525 h 14"/>
              <a:gd name="T50" fmla="*/ 9871 w 761"/>
              <a:gd name="T51" fmla="*/ 6350 h 14"/>
              <a:gd name="T52" fmla="*/ 9871 w 761"/>
              <a:gd name="T53" fmla="*/ 3175 h 14"/>
              <a:gd name="T54" fmla="*/ 12692 w 761"/>
              <a:gd name="T55" fmla="*/ 0 h 14"/>
              <a:gd name="T56" fmla="*/ 15512 w 761"/>
              <a:gd name="T57" fmla="*/ 0 h 14"/>
              <a:gd name="T58" fmla="*/ 196016 w 761"/>
              <a:gd name="T59" fmla="*/ 0 h 14"/>
              <a:gd name="T60" fmla="*/ 193195 w 761"/>
              <a:gd name="T61" fmla="*/ 0 h 14"/>
              <a:gd name="T62" fmla="*/ 190375 w 761"/>
              <a:gd name="T63" fmla="*/ 3175 h 14"/>
              <a:gd name="T64" fmla="*/ 190375 w 761"/>
              <a:gd name="T65" fmla="*/ 6350 h 14"/>
              <a:gd name="T66" fmla="*/ 187554 w 761"/>
              <a:gd name="T67" fmla="*/ 9525 h 14"/>
              <a:gd name="T68" fmla="*/ 187554 w 761"/>
              <a:gd name="T69" fmla="*/ 12700 h 14"/>
              <a:gd name="T70" fmla="*/ 184734 w 761"/>
              <a:gd name="T71" fmla="*/ 15875 h 14"/>
              <a:gd name="T72" fmla="*/ 184734 w 761"/>
              <a:gd name="T73" fmla="*/ 19050 h 14"/>
              <a:gd name="T74" fmla="*/ 183324 w 761"/>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1"/>
              <a:gd name="T115" fmla="*/ 0 h 14"/>
              <a:gd name="T116" fmla="*/ 761 w 761"/>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1" h="14">
                <a:moveTo>
                  <a:pt x="761" y="14"/>
                </a:moveTo>
                <a:lnTo>
                  <a:pt x="645" y="14"/>
                </a:lnTo>
                <a:lnTo>
                  <a:pt x="645" y="12"/>
                </a:lnTo>
                <a:lnTo>
                  <a:pt x="645" y="10"/>
                </a:lnTo>
                <a:lnTo>
                  <a:pt x="645" y="8"/>
                </a:lnTo>
                <a:lnTo>
                  <a:pt x="645" y="6"/>
                </a:lnTo>
                <a:lnTo>
                  <a:pt x="645" y="4"/>
                </a:lnTo>
                <a:lnTo>
                  <a:pt x="645" y="2"/>
                </a:lnTo>
                <a:lnTo>
                  <a:pt x="645" y="0"/>
                </a:lnTo>
                <a:lnTo>
                  <a:pt x="761" y="0"/>
                </a:lnTo>
                <a:lnTo>
                  <a:pt x="761" y="2"/>
                </a:lnTo>
                <a:lnTo>
                  <a:pt x="761" y="4"/>
                </a:lnTo>
                <a:lnTo>
                  <a:pt x="761" y="6"/>
                </a:lnTo>
                <a:lnTo>
                  <a:pt x="761" y="8"/>
                </a:lnTo>
                <a:lnTo>
                  <a:pt x="761" y="10"/>
                </a:lnTo>
                <a:lnTo>
                  <a:pt x="761" y="12"/>
                </a:lnTo>
                <a:lnTo>
                  <a:pt x="761" y="14"/>
                </a:lnTo>
                <a:close/>
                <a:moveTo>
                  <a:pt x="130" y="14"/>
                </a:moveTo>
                <a:lnTo>
                  <a:pt x="0" y="14"/>
                </a:lnTo>
                <a:lnTo>
                  <a:pt x="2" y="12"/>
                </a:lnTo>
                <a:lnTo>
                  <a:pt x="4" y="10"/>
                </a:lnTo>
                <a:lnTo>
                  <a:pt x="4" y="8"/>
                </a:lnTo>
                <a:lnTo>
                  <a:pt x="5" y="6"/>
                </a:lnTo>
                <a:lnTo>
                  <a:pt x="7" y="4"/>
                </a:lnTo>
                <a:lnTo>
                  <a:pt x="7" y="2"/>
                </a:lnTo>
                <a:lnTo>
                  <a:pt x="9" y="0"/>
                </a:lnTo>
                <a:lnTo>
                  <a:pt x="11" y="0"/>
                </a:lnTo>
                <a:lnTo>
                  <a:pt x="139" y="0"/>
                </a:lnTo>
                <a:lnTo>
                  <a:pt x="137" y="0"/>
                </a:lnTo>
                <a:lnTo>
                  <a:pt x="135" y="2"/>
                </a:lnTo>
                <a:lnTo>
                  <a:pt x="135" y="4"/>
                </a:lnTo>
                <a:lnTo>
                  <a:pt x="133" y="6"/>
                </a:lnTo>
                <a:lnTo>
                  <a:pt x="133" y="8"/>
                </a:lnTo>
                <a:lnTo>
                  <a:pt x="131" y="10"/>
                </a:lnTo>
                <a:lnTo>
                  <a:pt x="131" y="12"/>
                </a:lnTo>
                <a:lnTo>
                  <a:pt x="130" y="14"/>
                </a:lnTo>
                <a:close/>
              </a:path>
            </a:pathLst>
          </a:custGeom>
          <a:solidFill>
            <a:srgbClr val="2B050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49" name="Freeform 829"/>
          <p:cNvSpPr>
            <a:spLocks noEditPoints="1"/>
          </p:cNvSpPr>
          <p:nvPr/>
        </p:nvSpPr>
        <p:spPr bwMode="auto">
          <a:xfrm rot="63308">
            <a:off x="4165600" y="5026025"/>
            <a:ext cx="1066800" cy="20638"/>
          </a:xfrm>
          <a:custGeom>
            <a:avLst/>
            <a:gdLst>
              <a:gd name="T0" fmla="*/ 1066800 w 756"/>
              <a:gd name="T1" fmla="*/ 20638 h 13"/>
              <a:gd name="T2" fmla="*/ 903111 w 756"/>
              <a:gd name="T3" fmla="*/ 20638 h 13"/>
              <a:gd name="T4" fmla="*/ 903111 w 756"/>
              <a:gd name="T5" fmla="*/ 17463 h 13"/>
              <a:gd name="T6" fmla="*/ 903111 w 756"/>
              <a:gd name="T7" fmla="*/ 14288 h 13"/>
              <a:gd name="T8" fmla="*/ 903111 w 756"/>
              <a:gd name="T9" fmla="*/ 11113 h 13"/>
              <a:gd name="T10" fmla="*/ 903111 w 756"/>
              <a:gd name="T11" fmla="*/ 11113 h 13"/>
              <a:gd name="T12" fmla="*/ 903111 w 756"/>
              <a:gd name="T13" fmla="*/ 9525 h 13"/>
              <a:gd name="T14" fmla="*/ 903111 w 756"/>
              <a:gd name="T15" fmla="*/ 6350 h 13"/>
              <a:gd name="T16" fmla="*/ 903111 w 756"/>
              <a:gd name="T17" fmla="*/ 3175 h 13"/>
              <a:gd name="T18" fmla="*/ 903111 w 756"/>
              <a:gd name="T19" fmla="*/ 0 h 13"/>
              <a:gd name="T20" fmla="*/ 1066800 w 756"/>
              <a:gd name="T21" fmla="*/ 0 h 13"/>
              <a:gd name="T22" fmla="*/ 1066800 w 756"/>
              <a:gd name="T23" fmla="*/ 3175 h 13"/>
              <a:gd name="T24" fmla="*/ 1066800 w 756"/>
              <a:gd name="T25" fmla="*/ 6350 h 13"/>
              <a:gd name="T26" fmla="*/ 1066800 w 756"/>
              <a:gd name="T27" fmla="*/ 9525 h 13"/>
              <a:gd name="T28" fmla="*/ 1066800 w 756"/>
              <a:gd name="T29" fmla="*/ 11113 h 13"/>
              <a:gd name="T30" fmla="*/ 1066800 w 756"/>
              <a:gd name="T31" fmla="*/ 11113 h 13"/>
              <a:gd name="T32" fmla="*/ 1066800 w 756"/>
              <a:gd name="T33" fmla="*/ 14288 h 13"/>
              <a:gd name="T34" fmla="*/ 1066800 w 756"/>
              <a:gd name="T35" fmla="*/ 17463 h 13"/>
              <a:gd name="T36" fmla="*/ 1066800 w 756"/>
              <a:gd name="T37" fmla="*/ 20638 h 13"/>
              <a:gd name="T38" fmla="*/ 180622 w 756"/>
              <a:gd name="T39" fmla="*/ 20638 h 13"/>
              <a:gd name="T40" fmla="*/ 0 w 756"/>
              <a:gd name="T41" fmla="*/ 20638 h 13"/>
              <a:gd name="T42" fmla="*/ 2822 w 756"/>
              <a:gd name="T43" fmla="*/ 17463 h 13"/>
              <a:gd name="T44" fmla="*/ 2822 w 756"/>
              <a:gd name="T45" fmla="*/ 14288 h 13"/>
              <a:gd name="T46" fmla="*/ 5644 w 756"/>
              <a:gd name="T47" fmla="*/ 11113 h 13"/>
              <a:gd name="T48" fmla="*/ 8467 w 756"/>
              <a:gd name="T49" fmla="*/ 11113 h 13"/>
              <a:gd name="T50" fmla="*/ 8467 w 756"/>
              <a:gd name="T51" fmla="*/ 9525 h 13"/>
              <a:gd name="T52" fmla="*/ 11289 w 756"/>
              <a:gd name="T53" fmla="*/ 6350 h 13"/>
              <a:gd name="T54" fmla="*/ 14111 w 756"/>
              <a:gd name="T55" fmla="*/ 3175 h 13"/>
              <a:gd name="T56" fmla="*/ 14111 w 756"/>
              <a:gd name="T57" fmla="*/ 0 h 13"/>
              <a:gd name="T58" fmla="*/ 194733 w 756"/>
              <a:gd name="T59" fmla="*/ 0 h 13"/>
              <a:gd name="T60" fmla="*/ 191911 w 756"/>
              <a:gd name="T61" fmla="*/ 3175 h 13"/>
              <a:gd name="T62" fmla="*/ 191911 w 756"/>
              <a:gd name="T63" fmla="*/ 6350 h 13"/>
              <a:gd name="T64" fmla="*/ 189089 w 756"/>
              <a:gd name="T65" fmla="*/ 9525 h 13"/>
              <a:gd name="T66" fmla="*/ 189089 w 756"/>
              <a:gd name="T67" fmla="*/ 11113 h 13"/>
              <a:gd name="T68" fmla="*/ 186267 w 756"/>
              <a:gd name="T69" fmla="*/ 11113 h 13"/>
              <a:gd name="T70" fmla="*/ 183444 w 756"/>
              <a:gd name="T71" fmla="*/ 14288 h 13"/>
              <a:gd name="T72" fmla="*/ 183444 w 756"/>
              <a:gd name="T73" fmla="*/ 17463 h 13"/>
              <a:gd name="T74" fmla="*/ 180622 w 756"/>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6"/>
              <a:gd name="T115" fmla="*/ 0 h 13"/>
              <a:gd name="T116" fmla="*/ 756 w 756"/>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6" h="13">
                <a:moveTo>
                  <a:pt x="756" y="13"/>
                </a:moveTo>
                <a:lnTo>
                  <a:pt x="640" y="13"/>
                </a:lnTo>
                <a:lnTo>
                  <a:pt x="640" y="11"/>
                </a:lnTo>
                <a:lnTo>
                  <a:pt x="640" y="9"/>
                </a:lnTo>
                <a:lnTo>
                  <a:pt x="640" y="7"/>
                </a:lnTo>
                <a:lnTo>
                  <a:pt x="640" y="6"/>
                </a:lnTo>
                <a:lnTo>
                  <a:pt x="640" y="4"/>
                </a:lnTo>
                <a:lnTo>
                  <a:pt x="640" y="2"/>
                </a:lnTo>
                <a:lnTo>
                  <a:pt x="640" y="0"/>
                </a:lnTo>
                <a:lnTo>
                  <a:pt x="756" y="0"/>
                </a:lnTo>
                <a:lnTo>
                  <a:pt x="756" y="2"/>
                </a:lnTo>
                <a:lnTo>
                  <a:pt x="756" y="4"/>
                </a:lnTo>
                <a:lnTo>
                  <a:pt x="756" y="6"/>
                </a:lnTo>
                <a:lnTo>
                  <a:pt x="756" y="7"/>
                </a:lnTo>
                <a:lnTo>
                  <a:pt x="756" y="9"/>
                </a:lnTo>
                <a:lnTo>
                  <a:pt x="756" y="11"/>
                </a:lnTo>
                <a:lnTo>
                  <a:pt x="756" y="13"/>
                </a:lnTo>
                <a:close/>
                <a:moveTo>
                  <a:pt x="128" y="13"/>
                </a:moveTo>
                <a:lnTo>
                  <a:pt x="0" y="13"/>
                </a:lnTo>
                <a:lnTo>
                  <a:pt x="2" y="11"/>
                </a:lnTo>
                <a:lnTo>
                  <a:pt x="2" y="9"/>
                </a:lnTo>
                <a:lnTo>
                  <a:pt x="4" y="7"/>
                </a:lnTo>
                <a:lnTo>
                  <a:pt x="6" y="7"/>
                </a:lnTo>
                <a:lnTo>
                  <a:pt x="6" y="6"/>
                </a:lnTo>
                <a:lnTo>
                  <a:pt x="8" y="4"/>
                </a:lnTo>
                <a:lnTo>
                  <a:pt x="10" y="2"/>
                </a:lnTo>
                <a:lnTo>
                  <a:pt x="10" y="0"/>
                </a:lnTo>
                <a:lnTo>
                  <a:pt x="138" y="0"/>
                </a:lnTo>
                <a:lnTo>
                  <a:pt x="136" y="2"/>
                </a:lnTo>
                <a:lnTo>
                  <a:pt x="136" y="4"/>
                </a:lnTo>
                <a:lnTo>
                  <a:pt x="134" y="6"/>
                </a:lnTo>
                <a:lnTo>
                  <a:pt x="134" y="7"/>
                </a:lnTo>
                <a:lnTo>
                  <a:pt x="132" y="7"/>
                </a:lnTo>
                <a:lnTo>
                  <a:pt x="130" y="9"/>
                </a:lnTo>
                <a:lnTo>
                  <a:pt x="130" y="11"/>
                </a:lnTo>
                <a:lnTo>
                  <a:pt x="128" y="13"/>
                </a:lnTo>
                <a:close/>
              </a:path>
            </a:pathLst>
          </a:custGeom>
          <a:solidFill>
            <a:srgbClr val="2B020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0" name="Freeform 830"/>
          <p:cNvSpPr>
            <a:spLocks noEditPoints="1"/>
          </p:cNvSpPr>
          <p:nvPr/>
        </p:nvSpPr>
        <p:spPr bwMode="auto">
          <a:xfrm rot="63308">
            <a:off x="4173538" y="5013325"/>
            <a:ext cx="1058862" cy="23813"/>
          </a:xfrm>
          <a:custGeom>
            <a:avLst/>
            <a:gdLst>
              <a:gd name="T0" fmla="*/ 1058862 w 750"/>
              <a:gd name="T1" fmla="*/ 23813 h 15"/>
              <a:gd name="T2" fmla="*/ 895091 w 750"/>
              <a:gd name="T3" fmla="*/ 23813 h 15"/>
              <a:gd name="T4" fmla="*/ 895091 w 750"/>
              <a:gd name="T5" fmla="*/ 22225 h 15"/>
              <a:gd name="T6" fmla="*/ 895091 w 750"/>
              <a:gd name="T7" fmla="*/ 19050 h 15"/>
              <a:gd name="T8" fmla="*/ 895091 w 750"/>
              <a:gd name="T9" fmla="*/ 15875 h 15"/>
              <a:gd name="T10" fmla="*/ 895091 w 750"/>
              <a:gd name="T11" fmla="*/ 12700 h 15"/>
              <a:gd name="T12" fmla="*/ 895091 w 750"/>
              <a:gd name="T13" fmla="*/ 9525 h 15"/>
              <a:gd name="T14" fmla="*/ 895091 w 750"/>
              <a:gd name="T15" fmla="*/ 6350 h 15"/>
              <a:gd name="T16" fmla="*/ 895091 w 750"/>
              <a:gd name="T17" fmla="*/ 3175 h 15"/>
              <a:gd name="T18" fmla="*/ 895091 w 750"/>
              <a:gd name="T19" fmla="*/ 0 h 15"/>
              <a:gd name="T20" fmla="*/ 1058862 w 750"/>
              <a:gd name="T21" fmla="*/ 0 h 15"/>
              <a:gd name="T22" fmla="*/ 1058862 w 750"/>
              <a:gd name="T23" fmla="*/ 3175 h 15"/>
              <a:gd name="T24" fmla="*/ 1058862 w 750"/>
              <a:gd name="T25" fmla="*/ 6350 h 15"/>
              <a:gd name="T26" fmla="*/ 1058862 w 750"/>
              <a:gd name="T27" fmla="*/ 9525 h 15"/>
              <a:gd name="T28" fmla="*/ 1058862 w 750"/>
              <a:gd name="T29" fmla="*/ 12700 h 15"/>
              <a:gd name="T30" fmla="*/ 1058862 w 750"/>
              <a:gd name="T31" fmla="*/ 15875 h 15"/>
              <a:gd name="T32" fmla="*/ 1058862 w 750"/>
              <a:gd name="T33" fmla="*/ 19050 h 15"/>
              <a:gd name="T34" fmla="*/ 1058862 w 750"/>
              <a:gd name="T35" fmla="*/ 22225 h 15"/>
              <a:gd name="T36" fmla="*/ 1058862 w 750"/>
              <a:gd name="T37" fmla="*/ 23813 h 15"/>
              <a:gd name="T38" fmla="*/ 180712 w 750"/>
              <a:gd name="T39" fmla="*/ 23813 h 15"/>
              <a:gd name="T40" fmla="*/ 0 w 750"/>
              <a:gd name="T41" fmla="*/ 23813 h 15"/>
              <a:gd name="T42" fmla="*/ 0 w 750"/>
              <a:gd name="T43" fmla="*/ 22225 h 15"/>
              <a:gd name="T44" fmla="*/ 2824 w 750"/>
              <a:gd name="T45" fmla="*/ 19050 h 15"/>
              <a:gd name="T46" fmla="*/ 5647 w 750"/>
              <a:gd name="T47" fmla="*/ 15875 h 15"/>
              <a:gd name="T48" fmla="*/ 5647 w 750"/>
              <a:gd name="T49" fmla="*/ 12700 h 15"/>
              <a:gd name="T50" fmla="*/ 8471 w 750"/>
              <a:gd name="T51" fmla="*/ 9525 h 15"/>
              <a:gd name="T52" fmla="*/ 11295 w 750"/>
              <a:gd name="T53" fmla="*/ 6350 h 15"/>
              <a:gd name="T54" fmla="*/ 11295 w 750"/>
              <a:gd name="T55" fmla="*/ 3175 h 15"/>
              <a:gd name="T56" fmla="*/ 14118 w 750"/>
              <a:gd name="T57" fmla="*/ 0 h 15"/>
              <a:gd name="T58" fmla="*/ 192007 w 750"/>
              <a:gd name="T59" fmla="*/ 0 h 15"/>
              <a:gd name="T60" fmla="*/ 189183 w 750"/>
              <a:gd name="T61" fmla="*/ 3175 h 15"/>
              <a:gd name="T62" fmla="*/ 189183 w 750"/>
              <a:gd name="T63" fmla="*/ 6350 h 15"/>
              <a:gd name="T64" fmla="*/ 186360 w 750"/>
              <a:gd name="T65" fmla="*/ 9525 h 15"/>
              <a:gd name="T66" fmla="*/ 186360 w 750"/>
              <a:gd name="T67" fmla="*/ 12700 h 15"/>
              <a:gd name="T68" fmla="*/ 183536 w 750"/>
              <a:gd name="T69" fmla="*/ 15875 h 15"/>
              <a:gd name="T70" fmla="*/ 183536 w 750"/>
              <a:gd name="T71" fmla="*/ 19050 h 15"/>
              <a:gd name="T72" fmla="*/ 180712 w 750"/>
              <a:gd name="T73" fmla="*/ 22225 h 15"/>
              <a:gd name="T74" fmla="*/ 180712 w 750"/>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0"/>
              <a:gd name="T115" fmla="*/ 0 h 15"/>
              <a:gd name="T116" fmla="*/ 750 w 750"/>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0" h="15">
                <a:moveTo>
                  <a:pt x="750" y="15"/>
                </a:moveTo>
                <a:lnTo>
                  <a:pt x="634" y="15"/>
                </a:lnTo>
                <a:lnTo>
                  <a:pt x="634" y="14"/>
                </a:lnTo>
                <a:lnTo>
                  <a:pt x="634" y="12"/>
                </a:lnTo>
                <a:lnTo>
                  <a:pt x="634" y="10"/>
                </a:lnTo>
                <a:lnTo>
                  <a:pt x="634" y="8"/>
                </a:lnTo>
                <a:lnTo>
                  <a:pt x="634" y="6"/>
                </a:lnTo>
                <a:lnTo>
                  <a:pt x="634" y="4"/>
                </a:lnTo>
                <a:lnTo>
                  <a:pt x="634" y="2"/>
                </a:lnTo>
                <a:lnTo>
                  <a:pt x="634" y="0"/>
                </a:lnTo>
                <a:lnTo>
                  <a:pt x="750" y="0"/>
                </a:lnTo>
                <a:lnTo>
                  <a:pt x="750" y="2"/>
                </a:lnTo>
                <a:lnTo>
                  <a:pt x="750" y="4"/>
                </a:lnTo>
                <a:lnTo>
                  <a:pt x="750" y="6"/>
                </a:lnTo>
                <a:lnTo>
                  <a:pt x="750" y="8"/>
                </a:lnTo>
                <a:lnTo>
                  <a:pt x="750" y="10"/>
                </a:lnTo>
                <a:lnTo>
                  <a:pt x="750" y="12"/>
                </a:lnTo>
                <a:lnTo>
                  <a:pt x="750" y="14"/>
                </a:lnTo>
                <a:lnTo>
                  <a:pt x="750" y="15"/>
                </a:lnTo>
                <a:close/>
                <a:moveTo>
                  <a:pt x="128" y="15"/>
                </a:moveTo>
                <a:lnTo>
                  <a:pt x="0" y="15"/>
                </a:lnTo>
                <a:lnTo>
                  <a:pt x="0" y="14"/>
                </a:lnTo>
                <a:lnTo>
                  <a:pt x="2" y="12"/>
                </a:lnTo>
                <a:lnTo>
                  <a:pt x="4" y="10"/>
                </a:lnTo>
                <a:lnTo>
                  <a:pt x="4" y="8"/>
                </a:lnTo>
                <a:lnTo>
                  <a:pt x="6" y="6"/>
                </a:lnTo>
                <a:lnTo>
                  <a:pt x="8" y="4"/>
                </a:lnTo>
                <a:lnTo>
                  <a:pt x="8" y="2"/>
                </a:lnTo>
                <a:lnTo>
                  <a:pt x="10" y="0"/>
                </a:lnTo>
                <a:lnTo>
                  <a:pt x="136" y="0"/>
                </a:lnTo>
                <a:lnTo>
                  <a:pt x="134" y="2"/>
                </a:lnTo>
                <a:lnTo>
                  <a:pt x="134" y="4"/>
                </a:lnTo>
                <a:lnTo>
                  <a:pt x="132" y="6"/>
                </a:lnTo>
                <a:lnTo>
                  <a:pt x="132" y="8"/>
                </a:lnTo>
                <a:lnTo>
                  <a:pt x="130" y="10"/>
                </a:lnTo>
                <a:lnTo>
                  <a:pt x="130" y="12"/>
                </a:lnTo>
                <a:lnTo>
                  <a:pt x="128" y="14"/>
                </a:lnTo>
                <a:lnTo>
                  <a:pt x="128" y="15"/>
                </a:lnTo>
                <a:close/>
              </a:path>
            </a:pathLst>
          </a:custGeom>
          <a:solidFill>
            <a:srgbClr val="2E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1" name="Freeform 831"/>
          <p:cNvSpPr>
            <a:spLocks noEditPoints="1"/>
          </p:cNvSpPr>
          <p:nvPr/>
        </p:nvSpPr>
        <p:spPr bwMode="auto">
          <a:xfrm rot="63308">
            <a:off x="4181475" y="5003800"/>
            <a:ext cx="1052513" cy="22225"/>
          </a:xfrm>
          <a:custGeom>
            <a:avLst/>
            <a:gdLst>
              <a:gd name="T0" fmla="*/ 1052513 w 746"/>
              <a:gd name="T1" fmla="*/ 22225 h 14"/>
              <a:gd name="T2" fmla="*/ 888851 w 746"/>
              <a:gd name="T3" fmla="*/ 22225 h 14"/>
              <a:gd name="T4" fmla="*/ 888851 w 746"/>
              <a:gd name="T5" fmla="*/ 19050 h 14"/>
              <a:gd name="T6" fmla="*/ 888851 w 746"/>
              <a:gd name="T7" fmla="*/ 15875 h 14"/>
              <a:gd name="T8" fmla="*/ 888851 w 746"/>
              <a:gd name="T9" fmla="*/ 12700 h 14"/>
              <a:gd name="T10" fmla="*/ 888851 w 746"/>
              <a:gd name="T11" fmla="*/ 9525 h 14"/>
              <a:gd name="T12" fmla="*/ 888851 w 746"/>
              <a:gd name="T13" fmla="*/ 6350 h 14"/>
              <a:gd name="T14" fmla="*/ 888851 w 746"/>
              <a:gd name="T15" fmla="*/ 3175 h 14"/>
              <a:gd name="T16" fmla="*/ 888851 w 746"/>
              <a:gd name="T17" fmla="*/ 3175 h 14"/>
              <a:gd name="T18" fmla="*/ 888851 w 746"/>
              <a:gd name="T19" fmla="*/ 0 h 14"/>
              <a:gd name="T20" fmla="*/ 1052513 w 746"/>
              <a:gd name="T21" fmla="*/ 0 h 14"/>
              <a:gd name="T22" fmla="*/ 1052513 w 746"/>
              <a:gd name="T23" fmla="*/ 3175 h 14"/>
              <a:gd name="T24" fmla="*/ 1052513 w 746"/>
              <a:gd name="T25" fmla="*/ 3175 h 14"/>
              <a:gd name="T26" fmla="*/ 1052513 w 746"/>
              <a:gd name="T27" fmla="*/ 6350 h 14"/>
              <a:gd name="T28" fmla="*/ 1052513 w 746"/>
              <a:gd name="T29" fmla="*/ 9525 h 14"/>
              <a:gd name="T30" fmla="*/ 1052513 w 746"/>
              <a:gd name="T31" fmla="*/ 12700 h 14"/>
              <a:gd name="T32" fmla="*/ 1052513 w 746"/>
              <a:gd name="T33" fmla="*/ 15875 h 14"/>
              <a:gd name="T34" fmla="*/ 1052513 w 746"/>
              <a:gd name="T35" fmla="*/ 19050 h 14"/>
              <a:gd name="T36" fmla="*/ 1052513 w 746"/>
              <a:gd name="T37" fmla="*/ 22225 h 14"/>
              <a:gd name="T38" fmla="*/ 180592 w 746"/>
              <a:gd name="T39" fmla="*/ 22225 h 14"/>
              <a:gd name="T40" fmla="*/ 0 w 746"/>
              <a:gd name="T41" fmla="*/ 22225 h 14"/>
              <a:gd name="T42" fmla="*/ 2822 w 746"/>
              <a:gd name="T43" fmla="*/ 19050 h 14"/>
              <a:gd name="T44" fmla="*/ 5644 w 746"/>
              <a:gd name="T45" fmla="*/ 15875 h 14"/>
              <a:gd name="T46" fmla="*/ 5644 w 746"/>
              <a:gd name="T47" fmla="*/ 12700 h 14"/>
              <a:gd name="T48" fmla="*/ 8465 w 746"/>
              <a:gd name="T49" fmla="*/ 9525 h 14"/>
              <a:gd name="T50" fmla="*/ 8465 w 746"/>
              <a:gd name="T51" fmla="*/ 6350 h 14"/>
              <a:gd name="T52" fmla="*/ 11287 w 746"/>
              <a:gd name="T53" fmla="*/ 3175 h 14"/>
              <a:gd name="T54" fmla="*/ 14109 w 746"/>
              <a:gd name="T55" fmla="*/ 3175 h 14"/>
              <a:gd name="T56" fmla="*/ 14109 w 746"/>
              <a:gd name="T57" fmla="*/ 0 h 14"/>
              <a:gd name="T58" fmla="*/ 191879 w 746"/>
              <a:gd name="T59" fmla="*/ 0 h 14"/>
              <a:gd name="T60" fmla="*/ 191879 w 746"/>
              <a:gd name="T61" fmla="*/ 3175 h 14"/>
              <a:gd name="T62" fmla="*/ 189057 w 746"/>
              <a:gd name="T63" fmla="*/ 3175 h 14"/>
              <a:gd name="T64" fmla="*/ 189057 w 746"/>
              <a:gd name="T65" fmla="*/ 6350 h 14"/>
              <a:gd name="T66" fmla="*/ 186236 w 746"/>
              <a:gd name="T67" fmla="*/ 9525 h 14"/>
              <a:gd name="T68" fmla="*/ 183414 w 746"/>
              <a:gd name="T69" fmla="*/ 12700 h 14"/>
              <a:gd name="T70" fmla="*/ 183414 w 746"/>
              <a:gd name="T71" fmla="*/ 15875 h 14"/>
              <a:gd name="T72" fmla="*/ 180592 w 746"/>
              <a:gd name="T73" fmla="*/ 19050 h 14"/>
              <a:gd name="T74" fmla="*/ 180592 w 746"/>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6"/>
              <a:gd name="T115" fmla="*/ 0 h 14"/>
              <a:gd name="T116" fmla="*/ 746 w 746"/>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6" h="14">
                <a:moveTo>
                  <a:pt x="746" y="14"/>
                </a:moveTo>
                <a:lnTo>
                  <a:pt x="630" y="14"/>
                </a:lnTo>
                <a:lnTo>
                  <a:pt x="630" y="12"/>
                </a:lnTo>
                <a:lnTo>
                  <a:pt x="630" y="10"/>
                </a:lnTo>
                <a:lnTo>
                  <a:pt x="630" y="8"/>
                </a:lnTo>
                <a:lnTo>
                  <a:pt x="630" y="6"/>
                </a:lnTo>
                <a:lnTo>
                  <a:pt x="630" y="4"/>
                </a:lnTo>
                <a:lnTo>
                  <a:pt x="630" y="2"/>
                </a:lnTo>
                <a:lnTo>
                  <a:pt x="630" y="0"/>
                </a:lnTo>
                <a:lnTo>
                  <a:pt x="746" y="0"/>
                </a:lnTo>
                <a:lnTo>
                  <a:pt x="746" y="2"/>
                </a:lnTo>
                <a:lnTo>
                  <a:pt x="746" y="4"/>
                </a:lnTo>
                <a:lnTo>
                  <a:pt x="746" y="6"/>
                </a:lnTo>
                <a:lnTo>
                  <a:pt x="746" y="8"/>
                </a:lnTo>
                <a:lnTo>
                  <a:pt x="746" y="10"/>
                </a:lnTo>
                <a:lnTo>
                  <a:pt x="746" y="12"/>
                </a:lnTo>
                <a:lnTo>
                  <a:pt x="746" y="14"/>
                </a:lnTo>
                <a:close/>
                <a:moveTo>
                  <a:pt x="128" y="14"/>
                </a:moveTo>
                <a:lnTo>
                  <a:pt x="0" y="14"/>
                </a:lnTo>
                <a:lnTo>
                  <a:pt x="2" y="12"/>
                </a:lnTo>
                <a:lnTo>
                  <a:pt x="4" y="10"/>
                </a:lnTo>
                <a:lnTo>
                  <a:pt x="4" y="8"/>
                </a:lnTo>
                <a:lnTo>
                  <a:pt x="6" y="6"/>
                </a:lnTo>
                <a:lnTo>
                  <a:pt x="6" y="4"/>
                </a:lnTo>
                <a:lnTo>
                  <a:pt x="8" y="2"/>
                </a:lnTo>
                <a:lnTo>
                  <a:pt x="10" y="2"/>
                </a:lnTo>
                <a:lnTo>
                  <a:pt x="10" y="0"/>
                </a:lnTo>
                <a:lnTo>
                  <a:pt x="136" y="0"/>
                </a:lnTo>
                <a:lnTo>
                  <a:pt x="136" y="2"/>
                </a:lnTo>
                <a:lnTo>
                  <a:pt x="134" y="2"/>
                </a:lnTo>
                <a:lnTo>
                  <a:pt x="134" y="4"/>
                </a:lnTo>
                <a:lnTo>
                  <a:pt x="132" y="6"/>
                </a:lnTo>
                <a:lnTo>
                  <a:pt x="130" y="8"/>
                </a:lnTo>
                <a:lnTo>
                  <a:pt x="130" y="10"/>
                </a:lnTo>
                <a:lnTo>
                  <a:pt x="128" y="12"/>
                </a:lnTo>
                <a:lnTo>
                  <a:pt x="128" y="14"/>
                </a:lnTo>
                <a:close/>
              </a:path>
            </a:pathLst>
          </a:custGeom>
          <a:solidFill>
            <a:srgbClr val="2E05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2" name="Freeform 832"/>
          <p:cNvSpPr>
            <a:spLocks noEditPoints="1"/>
          </p:cNvSpPr>
          <p:nvPr/>
        </p:nvSpPr>
        <p:spPr bwMode="auto">
          <a:xfrm rot="63308">
            <a:off x="4189413" y="4992688"/>
            <a:ext cx="1044575" cy="20637"/>
          </a:xfrm>
          <a:custGeom>
            <a:avLst/>
            <a:gdLst>
              <a:gd name="T0" fmla="*/ 1044575 w 740"/>
              <a:gd name="T1" fmla="*/ 20637 h 13"/>
              <a:gd name="T2" fmla="*/ 880831 w 740"/>
              <a:gd name="T3" fmla="*/ 20637 h 13"/>
              <a:gd name="T4" fmla="*/ 880831 w 740"/>
              <a:gd name="T5" fmla="*/ 17462 h 13"/>
              <a:gd name="T6" fmla="*/ 880831 w 740"/>
              <a:gd name="T7" fmla="*/ 14287 h 13"/>
              <a:gd name="T8" fmla="*/ 880831 w 740"/>
              <a:gd name="T9" fmla="*/ 14287 h 13"/>
              <a:gd name="T10" fmla="*/ 880831 w 740"/>
              <a:gd name="T11" fmla="*/ 11112 h 13"/>
              <a:gd name="T12" fmla="*/ 880831 w 740"/>
              <a:gd name="T13" fmla="*/ 9525 h 13"/>
              <a:gd name="T14" fmla="*/ 880831 w 740"/>
              <a:gd name="T15" fmla="*/ 6350 h 13"/>
              <a:gd name="T16" fmla="*/ 880831 w 740"/>
              <a:gd name="T17" fmla="*/ 3175 h 13"/>
              <a:gd name="T18" fmla="*/ 880831 w 740"/>
              <a:gd name="T19" fmla="*/ 0 h 13"/>
              <a:gd name="T20" fmla="*/ 1044575 w 740"/>
              <a:gd name="T21" fmla="*/ 0 h 13"/>
              <a:gd name="T22" fmla="*/ 1044575 w 740"/>
              <a:gd name="T23" fmla="*/ 3175 h 13"/>
              <a:gd name="T24" fmla="*/ 1044575 w 740"/>
              <a:gd name="T25" fmla="*/ 6350 h 13"/>
              <a:gd name="T26" fmla="*/ 1044575 w 740"/>
              <a:gd name="T27" fmla="*/ 9525 h 13"/>
              <a:gd name="T28" fmla="*/ 1044575 w 740"/>
              <a:gd name="T29" fmla="*/ 11112 h 13"/>
              <a:gd name="T30" fmla="*/ 1044575 w 740"/>
              <a:gd name="T31" fmla="*/ 14287 h 13"/>
              <a:gd name="T32" fmla="*/ 1044575 w 740"/>
              <a:gd name="T33" fmla="*/ 14287 h 13"/>
              <a:gd name="T34" fmla="*/ 1044575 w 740"/>
              <a:gd name="T35" fmla="*/ 17462 h 13"/>
              <a:gd name="T36" fmla="*/ 1044575 w 740"/>
              <a:gd name="T37" fmla="*/ 20637 h 13"/>
              <a:gd name="T38" fmla="*/ 177860 w 740"/>
              <a:gd name="T39" fmla="*/ 20637 h 13"/>
              <a:gd name="T40" fmla="*/ 0 w 740"/>
              <a:gd name="T41" fmla="*/ 20637 h 13"/>
              <a:gd name="T42" fmla="*/ 0 w 740"/>
              <a:gd name="T43" fmla="*/ 17462 h 13"/>
              <a:gd name="T44" fmla="*/ 2823 w 740"/>
              <a:gd name="T45" fmla="*/ 14287 h 13"/>
              <a:gd name="T46" fmla="*/ 5646 w 740"/>
              <a:gd name="T47" fmla="*/ 11112 h 13"/>
              <a:gd name="T48" fmla="*/ 5646 w 740"/>
              <a:gd name="T49" fmla="*/ 11112 h 13"/>
              <a:gd name="T50" fmla="*/ 7058 w 740"/>
              <a:gd name="T51" fmla="*/ 9525 h 13"/>
              <a:gd name="T52" fmla="*/ 7058 w 740"/>
              <a:gd name="T53" fmla="*/ 6350 h 13"/>
              <a:gd name="T54" fmla="*/ 9881 w 740"/>
              <a:gd name="T55" fmla="*/ 3175 h 13"/>
              <a:gd name="T56" fmla="*/ 9881 w 740"/>
              <a:gd name="T57" fmla="*/ 0 h 13"/>
              <a:gd name="T58" fmla="*/ 187741 w 740"/>
              <a:gd name="T59" fmla="*/ 0 h 13"/>
              <a:gd name="T60" fmla="*/ 187741 w 740"/>
              <a:gd name="T61" fmla="*/ 3175 h 13"/>
              <a:gd name="T62" fmla="*/ 184918 w 740"/>
              <a:gd name="T63" fmla="*/ 6350 h 13"/>
              <a:gd name="T64" fmla="*/ 184918 w 740"/>
              <a:gd name="T65" fmla="*/ 9525 h 13"/>
              <a:gd name="T66" fmla="*/ 183506 w 740"/>
              <a:gd name="T67" fmla="*/ 11112 h 13"/>
              <a:gd name="T68" fmla="*/ 183506 w 740"/>
              <a:gd name="T69" fmla="*/ 14287 h 13"/>
              <a:gd name="T70" fmla="*/ 180683 w 740"/>
              <a:gd name="T71" fmla="*/ 14287 h 13"/>
              <a:gd name="T72" fmla="*/ 180683 w 740"/>
              <a:gd name="T73" fmla="*/ 17462 h 13"/>
              <a:gd name="T74" fmla="*/ 177860 w 740"/>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3"/>
              <a:gd name="T116" fmla="*/ 740 w 74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3">
                <a:moveTo>
                  <a:pt x="740" y="13"/>
                </a:moveTo>
                <a:lnTo>
                  <a:pt x="624" y="13"/>
                </a:lnTo>
                <a:lnTo>
                  <a:pt x="624" y="11"/>
                </a:lnTo>
                <a:lnTo>
                  <a:pt x="624" y="9"/>
                </a:lnTo>
                <a:lnTo>
                  <a:pt x="624" y="7"/>
                </a:lnTo>
                <a:lnTo>
                  <a:pt x="624" y="6"/>
                </a:lnTo>
                <a:lnTo>
                  <a:pt x="624" y="4"/>
                </a:lnTo>
                <a:lnTo>
                  <a:pt x="624" y="2"/>
                </a:lnTo>
                <a:lnTo>
                  <a:pt x="624" y="0"/>
                </a:lnTo>
                <a:lnTo>
                  <a:pt x="740" y="0"/>
                </a:lnTo>
                <a:lnTo>
                  <a:pt x="740" y="2"/>
                </a:lnTo>
                <a:lnTo>
                  <a:pt x="740" y="4"/>
                </a:lnTo>
                <a:lnTo>
                  <a:pt x="740" y="6"/>
                </a:lnTo>
                <a:lnTo>
                  <a:pt x="740" y="7"/>
                </a:lnTo>
                <a:lnTo>
                  <a:pt x="740" y="9"/>
                </a:lnTo>
                <a:lnTo>
                  <a:pt x="740" y="11"/>
                </a:lnTo>
                <a:lnTo>
                  <a:pt x="740" y="13"/>
                </a:lnTo>
                <a:close/>
                <a:moveTo>
                  <a:pt x="126" y="13"/>
                </a:moveTo>
                <a:lnTo>
                  <a:pt x="0" y="13"/>
                </a:lnTo>
                <a:lnTo>
                  <a:pt x="0" y="11"/>
                </a:lnTo>
                <a:lnTo>
                  <a:pt x="2" y="9"/>
                </a:lnTo>
                <a:lnTo>
                  <a:pt x="4" y="7"/>
                </a:lnTo>
                <a:lnTo>
                  <a:pt x="5" y="6"/>
                </a:lnTo>
                <a:lnTo>
                  <a:pt x="5" y="4"/>
                </a:lnTo>
                <a:lnTo>
                  <a:pt x="7" y="2"/>
                </a:lnTo>
                <a:lnTo>
                  <a:pt x="7" y="0"/>
                </a:lnTo>
                <a:lnTo>
                  <a:pt x="133" y="0"/>
                </a:lnTo>
                <a:lnTo>
                  <a:pt x="133" y="2"/>
                </a:lnTo>
                <a:lnTo>
                  <a:pt x="131" y="4"/>
                </a:lnTo>
                <a:lnTo>
                  <a:pt x="131" y="6"/>
                </a:lnTo>
                <a:lnTo>
                  <a:pt x="130" y="7"/>
                </a:lnTo>
                <a:lnTo>
                  <a:pt x="130" y="9"/>
                </a:lnTo>
                <a:lnTo>
                  <a:pt x="128" y="9"/>
                </a:lnTo>
                <a:lnTo>
                  <a:pt x="128" y="11"/>
                </a:lnTo>
                <a:lnTo>
                  <a:pt x="126" y="13"/>
                </a:lnTo>
                <a:close/>
              </a:path>
            </a:pathLst>
          </a:custGeom>
          <a:solidFill>
            <a:srgbClr val="2E03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3" name="Freeform 833"/>
          <p:cNvSpPr>
            <a:spLocks noEditPoints="1"/>
          </p:cNvSpPr>
          <p:nvPr/>
        </p:nvSpPr>
        <p:spPr bwMode="auto">
          <a:xfrm rot="63308">
            <a:off x="4195763" y="4979988"/>
            <a:ext cx="1038225" cy="23812"/>
          </a:xfrm>
          <a:custGeom>
            <a:avLst/>
            <a:gdLst>
              <a:gd name="T0" fmla="*/ 1038225 w 736"/>
              <a:gd name="T1" fmla="*/ 23812 h 15"/>
              <a:gd name="T2" fmla="*/ 874592 w 736"/>
              <a:gd name="T3" fmla="*/ 23812 h 15"/>
              <a:gd name="T4" fmla="*/ 874592 w 736"/>
              <a:gd name="T5" fmla="*/ 22225 h 15"/>
              <a:gd name="T6" fmla="*/ 874592 w 736"/>
              <a:gd name="T7" fmla="*/ 19050 h 15"/>
              <a:gd name="T8" fmla="*/ 874592 w 736"/>
              <a:gd name="T9" fmla="*/ 15875 h 15"/>
              <a:gd name="T10" fmla="*/ 874592 w 736"/>
              <a:gd name="T11" fmla="*/ 12700 h 15"/>
              <a:gd name="T12" fmla="*/ 874592 w 736"/>
              <a:gd name="T13" fmla="*/ 9525 h 15"/>
              <a:gd name="T14" fmla="*/ 874592 w 736"/>
              <a:gd name="T15" fmla="*/ 6350 h 15"/>
              <a:gd name="T16" fmla="*/ 874592 w 736"/>
              <a:gd name="T17" fmla="*/ 3175 h 15"/>
              <a:gd name="T18" fmla="*/ 874592 w 736"/>
              <a:gd name="T19" fmla="*/ 0 h 15"/>
              <a:gd name="T20" fmla="*/ 1038225 w 736"/>
              <a:gd name="T21" fmla="*/ 0 h 15"/>
              <a:gd name="T22" fmla="*/ 1038225 w 736"/>
              <a:gd name="T23" fmla="*/ 3175 h 15"/>
              <a:gd name="T24" fmla="*/ 1038225 w 736"/>
              <a:gd name="T25" fmla="*/ 6350 h 15"/>
              <a:gd name="T26" fmla="*/ 1038225 w 736"/>
              <a:gd name="T27" fmla="*/ 9525 h 15"/>
              <a:gd name="T28" fmla="*/ 1038225 w 736"/>
              <a:gd name="T29" fmla="*/ 12700 h 15"/>
              <a:gd name="T30" fmla="*/ 1038225 w 736"/>
              <a:gd name="T31" fmla="*/ 15875 h 15"/>
              <a:gd name="T32" fmla="*/ 1038225 w 736"/>
              <a:gd name="T33" fmla="*/ 19050 h 15"/>
              <a:gd name="T34" fmla="*/ 1038225 w 736"/>
              <a:gd name="T35" fmla="*/ 22225 h 15"/>
              <a:gd name="T36" fmla="*/ 1038225 w 736"/>
              <a:gd name="T37" fmla="*/ 23812 h 15"/>
              <a:gd name="T38" fmla="*/ 177740 w 736"/>
              <a:gd name="T39" fmla="*/ 23812 h 15"/>
              <a:gd name="T40" fmla="*/ 0 w 736"/>
              <a:gd name="T41" fmla="*/ 23812 h 15"/>
              <a:gd name="T42" fmla="*/ 1411 w 736"/>
              <a:gd name="T43" fmla="*/ 22225 h 15"/>
              <a:gd name="T44" fmla="*/ 1411 w 736"/>
              <a:gd name="T45" fmla="*/ 19050 h 15"/>
              <a:gd name="T46" fmla="*/ 4232 w 736"/>
              <a:gd name="T47" fmla="*/ 15875 h 15"/>
              <a:gd name="T48" fmla="*/ 4232 w 736"/>
              <a:gd name="T49" fmla="*/ 12700 h 15"/>
              <a:gd name="T50" fmla="*/ 7053 w 736"/>
              <a:gd name="T51" fmla="*/ 12700 h 15"/>
              <a:gd name="T52" fmla="*/ 7053 w 736"/>
              <a:gd name="T53" fmla="*/ 9525 h 15"/>
              <a:gd name="T54" fmla="*/ 9874 w 736"/>
              <a:gd name="T55" fmla="*/ 6350 h 15"/>
              <a:gd name="T56" fmla="*/ 9874 w 736"/>
              <a:gd name="T57" fmla="*/ 3175 h 15"/>
              <a:gd name="T58" fmla="*/ 9874 w 736"/>
              <a:gd name="T59" fmla="*/ 3175 h 15"/>
              <a:gd name="T60" fmla="*/ 9874 w 736"/>
              <a:gd name="T61" fmla="*/ 3175 h 15"/>
              <a:gd name="T62" fmla="*/ 9874 w 736"/>
              <a:gd name="T63" fmla="*/ 3175 h 15"/>
              <a:gd name="T64" fmla="*/ 9874 w 736"/>
              <a:gd name="T65" fmla="*/ 3175 h 15"/>
              <a:gd name="T66" fmla="*/ 9874 w 736"/>
              <a:gd name="T67" fmla="*/ 3175 h 15"/>
              <a:gd name="T68" fmla="*/ 9874 w 736"/>
              <a:gd name="T69" fmla="*/ 3175 h 15"/>
              <a:gd name="T70" fmla="*/ 9874 w 736"/>
              <a:gd name="T71" fmla="*/ 3175 h 15"/>
              <a:gd name="T72" fmla="*/ 12696 w 736"/>
              <a:gd name="T73" fmla="*/ 0 h 15"/>
              <a:gd name="T74" fmla="*/ 190435 w 736"/>
              <a:gd name="T75" fmla="*/ 0 h 15"/>
              <a:gd name="T76" fmla="*/ 187614 w 736"/>
              <a:gd name="T77" fmla="*/ 3175 h 15"/>
              <a:gd name="T78" fmla="*/ 184793 w 736"/>
              <a:gd name="T79" fmla="*/ 6350 h 15"/>
              <a:gd name="T80" fmla="*/ 184793 w 736"/>
              <a:gd name="T81" fmla="*/ 9525 h 15"/>
              <a:gd name="T82" fmla="*/ 181972 w 736"/>
              <a:gd name="T83" fmla="*/ 12700 h 15"/>
              <a:gd name="T84" fmla="*/ 181972 w 736"/>
              <a:gd name="T85" fmla="*/ 15875 h 15"/>
              <a:gd name="T86" fmla="*/ 179150 w 736"/>
              <a:gd name="T87" fmla="*/ 19050 h 15"/>
              <a:gd name="T88" fmla="*/ 179150 w 736"/>
              <a:gd name="T89" fmla="*/ 22225 h 15"/>
              <a:gd name="T90" fmla="*/ 177740 w 736"/>
              <a:gd name="T91" fmla="*/ 2381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6"/>
              <a:gd name="T139" fmla="*/ 0 h 15"/>
              <a:gd name="T140" fmla="*/ 736 w 736"/>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6" h="15">
                <a:moveTo>
                  <a:pt x="736" y="15"/>
                </a:moveTo>
                <a:lnTo>
                  <a:pt x="620" y="15"/>
                </a:lnTo>
                <a:lnTo>
                  <a:pt x="620" y="14"/>
                </a:lnTo>
                <a:lnTo>
                  <a:pt x="620" y="12"/>
                </a:lnTo>
                <a:lnTo>
                  <a:pt x="620" y="10"/>
                </a:lnTo>
                <a:lnTo>
                  <a:pt x="620" y="8"/>
                </a:lnTo>
                <a:lnTo>
                  <a:pt x="620" y="6"/>
                </a:lnTo>
                <a:lnTo>
                  <a:pt x="620" y="4"/>
                </a:lnTo>
                <a:lnTo>
                  <a:pt x="620" y="2"/>
                </a:lnTo>
                <a:lnTo>
                  <a:pt x="620" y="0"/>
                </a:lnTo>
                <a:lnTo>
                  <a:pt x="736" y="0"/>
                </a:lnTo>
                <a:lnTo>
                  <a:pt x="736" y="2"/>
                </a:lnTo>
                <a:lnTo>
                  <a:pt x="736" y="4"/>
                </a:lnTo>
                <a:lnTo>
                  <a:pt x="736" y="6"/>
                </a:lnTo>
                <a:lnTo>
                  <a:pt x="736" y="8"/>
                </a:lnTo>
                <a:lnTo>
                  <a:pt x="736" y="10"/>
                </a:lnTo>
                <a:lnTo>
                  <a:pt x="736" y="12"/>
                </a:lnTo>
                <a:lnTo>
                  <a:pt x="736" y="14"/>
                </a:lnTo>
                <a:lnTo>
                  <a:pt x="736" y="15"/>
                </a:lnTo>
                <a:close/>
                <a:moveTo>
                  <a:pt x="126" y="15"/>
                </a:moveTo>
                <a:lnTo>
                  <a:pt x="0" y="15"/>
                </a:lnTo>
                <a:lnTo>
                  <a:pt x="1" y="14"/>
                </a:lnTo>
                <a:lnTo>
                  <a:pt x="1" y="12"/>
                </a:lnTo>
                <a:lnTo>
                  <a:pt x="3" y="10"/>
                </a:lnTo>
                <a:lnTo>
                  <a:pt x="3" y="8"/>
                </a:lnTo>
                <a:lnTo>
                  <a:pt x="5" y="8"/>
                </a:lnTo>
                <a:lnTo>
                  <a:pt x="5" y="6"/>
                </a:lnTo>
                <a:lnTo>
                  <a:pt x="7" y="4"/>
                </a:lnTo>
                <a:lnTo>
                  <a:pt x="7" y="2"/>
                </a:lnTo>
                <a:lnTo>
                  <a:pt x="9" y="0"/>
                </a:lnTo>
                <a:lnTo>
                  <a:pt x="135" y="0"/>
                </a:lnTo>
                <a:lnTo>
                  <a:pt x="133" y="2"/>
                </a:lnTo>
                <a:lnTo>
                  <a:pt x="131" y="4"/>
                </a:lnTo>
                <a:lnTo>
                  <a:pt x="131" y="6"/>
                </a:lnTo>
                <a:lnTo>
                  <a:pt x="129" y="8"/>
                </a:lnTo>
                <a:lnTo>
                  <a:pt x="129" y="10"/>
                </a:lnTo>
                <a:lnTo>
                  <a:pt x="127" y="12"/>
                </a:lnTo>
                <a:lnTo>
                  <a:pt x="127" y="14"/>
                </a:lnTo>
                <a:lnTo>
                  <a:pt x="126" y="15"/>
                </a:lnTo>
                <a:close/>
              </a:path>
            </a:pathLst>
          </a:custGeom>
          <a:solidFill>
            <a:srgbClr val="30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4" name="Freeform 834"/>
          <p:cNvSpPr>
            <a:spLocks noEditPoints="1"/>
          </p:cNvSpPr>
          <p:nvPr/>
        </p:nvSpPr>
        <p:spPr bwMode="auto">
          <a:xfrm rot="63308">
            <a:off x="4198938" y="4970463"/>
            <a:ext cx="1035050" cy="22225"/>
          </a:xfrm>
          <a:custGeom>
            <a:avLst/>
            <a:gdLst>
              <a:gd name="T0" fmla="*/ 1035050 w 733"/>
              <a:gd name="T1" fmla="*/ 22225 h 14"/>
              <a:gd name="T2" fmla="*/ 871249 w 733"/>
              <a:gd name="T3" fmla="*/ 22225 h 14"/>
              <a:gd name="T4" fmla="*/ 871249 w 733"/>
              <a:gd name="T5" fmla="*/ 19050 h 14"/>
              <a:gd name="T6" fmla="*/ 871249 w 733"/>
              <a:gd name="T7" fmla="*/ 15875 h 14"/>
              <a:gd name="T8" fmla="*/ 871249 w 733"/>
              <a:gd name="T9" fmla="*/ 12700 h 14"/>
              <a:gd name="T10" fmla="*/ 871249 w 733"/>
              <a:gd name="T11" fmla="*/ 9525 h 14"/>
              <a:gd name="T12" fmla="*/ 871249 w 733"/>
              <a:gd name="T13" fmla="*/ 9525 h 14"/>
              <a:gd name="T14" fmla="*/ 871249 w 733"/>
              <a:gd name="T15" fmla="*/ 6350 h 14"/>
              <a:gd name="T16" fmla="*/ 871249 w 733"/>
              <a:gd name="T17" fmla="*/ 3175 h 14"/>
              <a:gd name="T18" fmla="*/ 871249 w 733"/>
              <a:gd name="T19" fmla="*/ 0 h 14"/>
              <a:gd name="T20" fmla="*/ 1035050 w 733"/>
              <a:gd name="T21" fmla="*/ 0 h 14"/>
              <a:gd name="T22" fmla="*/ 1035050 w 733"/>
              <a:gd name="T23" fmla="*/ 3175 h 14"/>
              <a:gd name="T24" fmla="*/ 1035050 w 733"/>
              <a:gd name="T25" fmla="*/ 6350 h 14"/>
              <a:gd name="T26" fmla="*/ 1035050 w 733"/>
              <a:gd name="T27" fmla="*/ 9525 h 14"/>
              <a:gd name="T28" fmla="*/ 1035050 w 733"/>
              <a:gd name="T29" fmla="*/ 9525 h 14"/>
              <a:gd name="T30" fmla="*/ 1035050 w 733"/>
              <a:gd name="T31" fmla="*/ 12700 h 14"/>
              <a:gd name="T32" fmla="*/ 1035050 w 733"/>
              <a:gd name="T33" fmla="*/ 15875 h 14"/>
              <a:gd name="T34" fmla="*/ 1035050 w 733"/>
              <a:gd name="T35" fmla="*/ 19050 h 14"/>
              <a:gd name="T36" fmla="*/ 1035050 w 733"/>
              <a:gd name="T37" fmla="*/ 22225 h 14"/>
              <a:gd name="T38" fmla="*/ 177921 w 733"/>
              <a:gd name="T39" fmla="*/ 22225 h 14"/>
              <a:gd name="T40" fmla="*/ 0 w 733"/>
              <a:gd name="T41" fmla="*/ 22225 h 14"/>
              <a:gd name="T42" fmla="*/ 2824 w 733"/>
              <a:gd name="T43" fmla="*/ 22225 h 14"/>
              <a:gd name="T44" fmla="*/ 2824 w 733"/>
              <a:gd name="T45" fmla="*/ 19050 h 14"/>
              <a:gd name="T46" fmla="*/ 2824 w 733"/>
              <a:gd name="T47" fmla="*/ 19050 h 14"/>
              <a:gd name="T48" fmla="*/ 2824 w 733"/>
              <a:gd name="T49" fmla="*/ 19050 h 14"/>
              <a:gd name="T50" fmla="*/ 2824 w 733"/>
              <a:gd name="T51" fmla="*/ 15875 h 14"/>
              <a:gd name="T52" fmla="*/ 5648 w 733"/>
              <a:gd name="T53" fmla="*/ 15875 h 14"/>
              <a:gd name="T54" fmla="*/ 5648 w 733"/>
              <a:gd name="T55" fmla="*/ 15875 h 14"/>
              <a:gd name="T56" fmla="*/ 5648 w 733"/>
              <a:gd name="T57" fmla="*/ 12700 h 14"/>
              <a:gd name="T58" fmla="*/ 5648 w 733"/>
              <a:gd name="T59" fmla="*/ 12700 h 14"/>
              <a:gd name="T60" fmla="*/ 8472 w 733"/>
              <a:gd name="T61" fmla="*/ 9525 h 14"/>
              <a:gd name="T62" fmla="*/ 8472 w 733"/>
              <a:gd name="T63" fmla="*/ 9525 h 14"/>
              <a:gd name="T64" fmla="*/ 8472 w 733"/>
              <a:gd name="T65" fmla="*/ 6350 h 14"/>
              <a:gd name="T66" fmla="*/ 11297 w 733"/>
              <a:gd name="T67" fmla="*/ 6350 h 14"/>
              <a:gd name="T68" fmla="*/ 11297 w 733"/>
              <a:gd name="T69" fmla="*/ 3175 h 14"/>
              <a:gd name="T70" fmla="*/ 11297 w 733"/>
              <a:gd name="T71" fmla="*/ 0 h 14"/>
              <a:gd name="T72" fmla="*/ 14121 w 733"/>
              <a:gd name="T73" fmla="*/ 0 h 14"/>
              <a:gd name="T74" fmla="*/ 192042 w 733"/>
              <a:gd name="T75" fmla="*/ 0 h 14"/>
              <a:gd name="T76" fmla="*/ 189218 w 733"/>
              <a:gd name="T77" fmla="*/ 3175 h 14"/>
              <a:gd name="T78" fmla="*/ 189218 w 733"/>
              <a:gd name="T79" fmla="*/ 6350 h 14"/>
              <a:gd name="T80" fmla="*/ 186394 w 733"/>
              <a:gd name="T81" fmla="*/ 6350 h 14"/>
              <a:gd name="T82" fmla="*/ 186394 w 733"/>
              <a:gd name="T83" fmla="*/ 9525 h 14"/>
              <a:gd name="T84" fmla="*/ 183570 w 733"/>
              <a:gd name="T85" fmla="*/ 12700 h 14"/>
              <a:gd name="T86" fmla="*/ 180745 w 733"/>
              <a:gd name="T87" fmla="*/ 15875 h 14"/>
              <a:gd name="T88" fmla="*/ 180745 w 733"/>
              <a:gd name="T89" fmla="*/ 19050 h 14"/>
              <a:gd name="T90" fmla="*/ 177921 w 733"/>
              <a:gd name="T91" fmla="*/ 22225 h 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3"/>
              <a:gd name="T139" fmla="*/ 0 h 14"/>
              <a:gd name="T140" fmla="*/ 733 w 733"/>
              <a:gd name="T141" fmla="*/ 14 h 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3" h="14">
                <a:moveTo>
                  <a:pt x="733" y="14"/>
                </a:moveTo>
                <a:lnTo>
                  <a:pt x="617" y="14"/>
                </a:lnTo>
                <a:lnTo>
                  <a:pt x="617" y="12"/>
                </a:lnTo>
                <a:lnTo>
                  <a:pt x="617" y="10"/>
                </a:lnTo>
                <a:lnTo>
                  <a:pt x="617" y="8"/>
                </a:lnTo>
                <a:lnTo>
                  <a:pt x="617" y="6"/>
                </a:lnTo>
                <a:lnTo>
                  <a:pt x="617" y="4"/>
                </a:lnTo>
                <a:lnTo>
                  <a:pt x="617" y="2"/>
                </a:lnTo>
                <a:lnTo>
                  <a:pt x="617" y="0"/>
                </a:lnTo>
                <a:lnTo>
                  <a:pt x="733" y="0"/>
                </a:lnTo>
                <a:lnTo>
                  <a:pt x="733" y="2"/>
                </a:lnTo>
                <a:lnTo>
                  <a:pt x="733" y="4"/>
                </a:lnTo>
                <a:lnTo>
                  <a:pt x="733" y="6"/>
                </a:lnTo>
                <a:lnTo>
                  <a:pt x="733" y="8"/>
                </a:lnTo>
                <a:lnTo>
                  <a:pt x="733" y="10"/>
                </a:lnTo>
                <a:lnTo>
                  <a:pt x="733" y="12"/>
                </a:lnTo>
                <a:lnTo>
                  <a:pt x="733" y="14"/>
                </a:lnTo>
                <a:close/>
                <a:moveTo>
                  <a:pt x="126" y="14"/>
                </a:moveTo>
                <a:lnTo>
                  <a:pt x="0" y="14"/>
                </a:lnTo>
                <a:lnTo>
                  <a:pt x="2" y="14"/>
                </a:lnTo>
                <a:lnTo>
                  <a:pt x="2" y="12"/>
                </a:lnTo>
                <a:lnTo>
                  <a:pt x="2" y="10"/>
                </a:lnTo>
                <a:lnTo>
                  <a:pt x="4" y="10"/>
                </a:lnTo>
                <a:lnTo>
                  <a:pt x="4" y="8"/>
                </a:lnTo>
                <a:lnTo>
                  <a:pt x="6" y="6"/>
                </a:lnTo>
                <a:lnTo>
                  <a:pt x="6" y="4"/>
                </a:lnTo>
                <a:lnTo>
                  <a:pt x="8" y="4"/>
                </a:lnTo>
                <a:lnTo>
                  <a:pt x="8" y="2"/>
                </a:lnTo>
                <a:lnTo>
                  <a:pt x="8" y="0"/>
                </a:lnTo>
                <a:lnTo>
                  <a:pt x="10" y="0"/>
                </a:lnTo>
                <a:lnTo>
                  <a:pt x="136" y="0"/>
                </a:lnTo>
                <a:lnTo>
                  <a:pt x="134" y="2"/>
                </a:lnTo>
                <a:lnTo>
                  <a:pt x="134" y="4"/>
                </a:lnTo>
                <a:lnTo>
                  <a:pt x="132" y="4"/>
                </a:lnTo>
                <a:lnTo>
                  <a:pt x="132" y="6"/>
                </a:lnTo>
                <a:lnTo>
                  <a:pt x="130" y="8"/>
                </a:lnTo>
                <a:lnTo>
                  <a:pt x="128" y="10"/>
                </a:lnTo>
                <a:lnTo>
                  <a:pt x="128" y="12"/>
                </a:lnTo>
                <a:lnTo>
                  <a:pt x="126" y="14"/>
                </a:lnTo>
                <a:close/>
              </a:path>
            </a:pathLst>
          </a:custGeom>
          <a:solidFill>
            <a:srgbClr val="30050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5" name="Freeform 835"/>
          <p:cNvSpPr>
            <a:spLocks noEditPoints="1"/>
          </p:cNvSpPr>
          <p:nvPr/>
        </p:nvSpPr>
        <p:spPr bwMode="auto">
          <a:xfrm rot="63308">
            <a:off x="4208463" y="4959350"/>
            <a:ext cx="1028700" cy="20638"/>
          </a:xfrm>
          <a:custGeom>
            <a:avLst/>
            <a:gdLst>
              <a:gd name="T0" fmla="*/ 1025878 w 729"/>
              <a:gd name="T1" fmla="*/ 20638 h 13"/>
              <a:gd name="T2" fmla="*/ 862189 w 729"/>
              <a:gd name="T3" fmla="*/ 20638 h 13"/>
              <a:gd name="T4" fmla="*/ 862189 w 729"/>
              <a:gd name="T5" fmla="*/ 20638 h 13"/>
              <a:gd name="T6" fmla="*/ 862189 w 729"/>
              <a:gd name="T7" fmla="*/ 17463 h 13"/>
              <a:gd name="T8" fmla="*/ 862189 w 729"/>
              <a:gd name="T9" fmla="*/ 14288 h 13"/>
              <a:gd name="T10" fmla="*/ 862189 w 729"/>
              <a:gd name="T11" fmla="*/ 11113 h 13"/>
              <a:gd name="T12" fmla="*/ 862189 w 729"/>
              <a:gd name="T13" fmla="*/ 9525 h 13"/>
              <a:gd name="T14" fmla="*/ 862189 w 729"/>
              <a:gd name="T15" fmla="*/ 6350 h 13"/>
              <a:gd name="T16" fmla="*/ 862189 w 729"/>
              <a:gd name="T17" fmla="*/ 3175 h 13"/>
              <a:gd name="T18" fmla="*/ 862189 w 729"/>
              <a:gd name="T19" fmla="*/ 0 h 13"/>
              <a:gd name="T20" fmla="*/ 1028700 w 729"/>
              <a:gd name="T21" fmla="*/ 0 h 13"/>
              <a:gd name="T22" fmla="*/ 1028700 w 729"/>
              <a:gd name="T23" fmla="*/ 3175 h 13"/>
              <a:gd name="T24" fmla="*/ 1028700 w 729"/>
              <a:gd name="T25" fmla="*/ 6350 h 13"/>
              <a:gd name="T26" fmla="*/ 1025878 w 729"/>
              <a:gd name="T27" fmla="*/ 9525 h 13"/>
              <a:gd name="T28" fmla="*/ 1025878 w 729"/>
              <a:gd name="T29" fmla="*/ 11113 h 13"/>
              <a:gd name="T30" fmla="*/ 1025878 w 729"/>
              <a:gd name="T31" fmla="*/ 14288 h 13"/>
              <a:gd name="T32" fmla="*/ 1025878 w 729"/>
              <a:gd name="T33" fmla="*/ 17463 h 13"/>
              <a:gd name="T34" fmla="*/ 1025878 w 729"/>
              <a:gd name="T35" fmla="*/ 20638 h 13"/>
              <a:gd name="T36" fmla="*/ 1025878 w 729"/>
              <a:gd name="T37" fmla="*/ 20638 h 13"/>
              <a:gd name="T38" fmla="*/ 177800 w 729"/>
              <a:gd name="T39" fmla="*/ 20638 h 13"/>
              <a:gd name="T40" fmla="*/ 0 w 729"/>
              <a:gd name="T41" fmla="*/ 20638 h 13"/>
              <a:gd name="T42" fmla="*/ 0 w 729"/>
              <a:gd name="T43" fmla="*/ 20638 h 13"/>
              <a:gd name="T44" fmla="*/ 0 w 729"/>
              <a:gd name="T45" fmla="*/ 17463 h 13"/>
              <a:gd name="T46" fmla="*/ 2822 w 729"/>
              <a:gd name="T47" fmla="*/ 14288 h 13"/>
              <a:gd name="T48" fmla="*/ 2822 w 729"/>
              <a:gd name="T49" fmla="*/ 11113 h 13"/>
              <a:gd name="T50" fmla="*/ 5644 w 729"/>
              <a:gd name="T51" fmla="*/ 9525 h 13"/>
              <a:gd name="T52" fmla="*/ 5644 w 729"/>
              <a:gd name="T53" fmla="*/ 6350 h 13"/>
              <a:gd name="T54" fmla="*/ 8467 w 729"/>
              <a:gd name="T55" fmla="*/ 3175 h 13"/>
              <a:gd name="T56" fmla="*/ 8467 w 729"/>
              <a:gd name="T57" fmla="*/ 0 h 13"/>
              <a:gd name="T58" fmla="*/ 189089 w 729"/>
              <a:gd name="T59" fmla="*/ 0 h 13"/>
              <a:gd name="T60" fmla="*/ 186267 w 729"/>
              <a:gd name="T61" fmla="*/ 3175 h 13"/>
              <a:gd name="T62" fmla="*/ 186267 w 729"/>
              <a:gd name="T63" fmla="*/ 6350 h 13"/>
              <a:gd name="T64" fmla="*/ 183444 w 729"/>
              <a:gd name="T65" fmla="*/ 9525 h 13"/>
              <a:gd name="T66" fmla="*/ 183444 w 729"/>
              <a:gd name="T67" fmla="*/ 11113 h 13"/>
              <a:gd name="T68" fmla="*/ 180622 w 729"/>
              <a:gd name="T69" fmla="*/ 14288 h 13"/>
              <a:gd name="T70" fmla="*/ 180622 w 729"/>
              <a:gd name="T71" fmla="*/ 17463 h 13"/>
              <a:gd name="T72" fmla="*/ 177800 w 729"/>
              <a:gd name="T73" fmla="*/ 17463 h 13"/>
              <a:gd name="T74" fmla="*/ 177800 w 729"/>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9"/>
              <a:gd name="T115" fmla="*/ 0 h 13"/>
              <a:gd name="T116" fmla="*/ 729 w 729"/>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9" h="13">
                <a:moveTo>
                  <a:pt x="727" y="13"/>
                </a:moveTo>
                <a:lnTo>
                  <a:pt x="611" y="13"/>
                </a:lnTo>
                <a:lnTo>
                  <a:pt x="611" y="11"/>
                </a:lnTo>
                <a:lnTo>
                  <a:pt x="611" y="9"/>
                </a:lnTo>
                <a:lnTo>
                  <a:pt x="611" y="7"/>
                </a:lnTo>
                <a:lnTo>
                  <a:pt x="611" y="6"/>
                </a:lnTo>
                <a:lnTo>
                  <a:pt x="611" y="4"/>
                </a:lnTo>
                <a:lnTo>
                  <a:pt x="611" y="2"/>
                </a:lnTo>
                <a:lnTo>
                  <a:pt x="611" y="0"/>
                </a:lnTo>
                <a:lnTo>
                  <a:pt x="729" y="0"/>
                </a:lnTo>
                <a:lnTo>
                  <a:pt x="729" y="2"/>
                </a:lnTo>
                <a:lnTo>
                  <a:pt x="729" y="4"/>
                </a:lnTo>
                <a:lnTo>
                  <a:pt x="727" y="6"/>
                </a:lnTo>
                <a:lnTo>
                  <a:pt x="727" y="7"/>
                </a:lnTo>
                <a:lnTo>
                  <a:pt x="727" y="9"/>
                </a:lnTo>
                <a:lnTo>
                  <a:pt x="727" y="11"/>
                </a:lnTo>
                <a:lnTo>
                  <a:pt x="727" y="13"/>
                </a:lnTo>
                <a:close/>
                <a:moveTo>
                  <a:pt x="126" y="13"/>
                </a:moveTo>
                <a:lnTo>
                  <a:pt x="0" y="13"/>
                </a:lnTo>
                <a:lnTo>
                  <a:pt x="0" y="11"/>
                </a:lnTo>
                <a:lnTo>
                  <a:pt x="2" y="9"/>
                </a:lnTo>
                <a:lnTo>
                  <a:pt x="2" y="7"/>
                </a:lnTo>
                <a:lnTo>
                  <a:pt x="4" y="6"/>
                </a:lnTo>
                <a:lnTo>
                  <a:pt x="4" y="4"/>
                </a:lnTo>
                <a:lnTo>
                  <a:pt x="6" y="2"/>
                </a:lnTo>
                <a:lnTo>
                  <a:pt x="6" y="0"/>
                </a:lnTo>
                <a:lnTo>
                  <a:pt x="134" y="0"/>
                </a:lnTo>
                <a:lnTo>
                  <a:pt x="132" y="2"/>
                </a:lnTo>
                <a:lnTo>
                  <a:pt x="132" y="4"/>
                </a:lnTo>
                <a:lnTo>
                  <a:pt x="130" y="6"/>
                </a:lnTo>
                <a:lnTo>
                  <a:pt x="130" y="7"/>
                </a:lnTo>
                <a:lnTo>
                  <a:pt x="128" y="9"/>
                </a:lnTo>
                <a:lnTo>
                  <a:pt x="128" y="11"/>
                </a:lnTo>
                <a:lnTo>
                  <a:pt x="126" y="11"/>
                </a:lnTo>
                <a:lnTo>
                  <a:pt x="126" y="13"/>
                </a:lnTo>
                <a:close/>
              </a:path>
            </a:pathLst>
          </a:custGeom>
          <a:solidFill>
            <a:srgbClr val="33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6" name="Freeform 836"/>
          <p:cNvSpPr>
            <a:spLocks noEditPoints="1"/>
          </p:cNvSpPr>
          <p:nvPr/>
        </p:nvSpPr>
        <p:spPr bwMode="auto">
          <a:xfrm rot="63308">
            <a:off x="4213225" y="4949825"/>
            <a:ext cx="1023938" cy="20638"/>
          </a:xfrm>
          <a:custGeom>
            <a:avLst/>
            <a:gdLst>
              <a:gd name="T0" fmla="*/ 1021113 w 725"/>
              <a:gd name="T1" fmla="*/ 20638 h 13"/>
              <a:gd name="T2" fmla="*/ 857283 w 725"/>
              <a:gd name="T3" fmla="*/ 20638 h 13"/>
              <a:gd name="T4" fmla="*/ 857283 w 725"/>
              <a:gd name="T5" fmla="*/ 19050 h 13"/>
              <a:gd name="T6" fmla="*/ 857283 w 725"/>
              <a:gd name="T7" fmla="*/ 15875 h 13"/>
              <a:gd name="T8" fmla="*/ 857283 w 725"/>
              <a:gd name="T9" fmla="*/ 12700 h 13"/>
              <a:gd name="T10" fmla="*/ 857283 w 725"/>
              <a:gd name="T11" fmla="*/ 9525 h 13"/>
              <a:gd name="T12" fmla="*/ 857283 w 725"/>
              <a:gd name="T13" fmla="*/ 6350 h 13"/>
              <a:gd name="T14" fmla="*/ 857283 w 725"/>
              <a:gd name="T15" fmla="*/ 3175 h 13"/>
              <a:gd name="T16" fmla="*/ 857283 w 725"/>
              <a:gd name="T17" fmla="*/ 0 h 13"/>
              <a:gd name="T18" fmla="*/ 857283 w 725"/>
              <a:gd name="T19" fmla="*/ 0 h 13"/>
              <a:gd name="T20" fmla="*/ 1023938 w 725"/>
              <a:gd name="T21" fmla="*/ 0 h 13"/>
              <a:gd name="T22" fmla="*/ 1023938 w 725"/>
              <a:gd name="T23" fmla="*/ 0 h 13"/>
              <a:gd name="T24" fmla="*/ 1023938 w 725"/>
              <a:gd name="T25" fmla="*/ 3175 h 13"/>
              <a:gd name="T26" fmla="*/ 1023938 w 725"/>
              <a:gd name="T27" fmla="*/ 6350 h 13"/>
              <a:gd name="T28" fmla="*/ 1023938 w 725"/>
              <a:gd name="T29" fmla="*/ 9525 h 13"/>
              <a:gd name="T30" fmla="*/ 1023938 w 725"/>
              <a:gd name="T31" fmla="*/ 12700 h 13"/>
              <a:gd name="T32" fmla="*/ 1023938 w 725"/>
              <a:gd name="T33" fmla="*/ 15875 h 13"/>
              <a:gd name="T34" fmla="*/ 1021113 w 725"/>
              <a:gd name="T35" fmla="*/ 19050 h 13"/>
              <a:gd name="T36" fmla="*/ 1021113 w 725"/>
              <a:gd name="T37" fmla="*/ 20638 h 13"/>
              <a:gd name="T38" fmla="*/ 177953 w 725"/>
              <a:gd name="T39" fmla="*/ 20638 h 13"/>
              <a:gd name="T40" fmla="*/ 0 w 725"/>
              <a:gd name="T41" fmla="*/ 20638 h 13"/>
              <a:gd name="T42" fmla="*/ 0 w 725"/>
              <a:gd name="T43" fmla="*/ 19050 h 13"/>
              <a:gd name="T44" fmla="*/ 0 w 725"/>
              <a:gd name="T45" fmla="*/ 15875 h 13"/>
              <a:gd name="T46" fmla="*/ 2825 w 725"/>
              <a:gd name="T47" fmla="*/ 12700 h 13"/>
              <a:gd name="T48" fmla="*/ 2825 w 725"/>
              <a:gd name="T49" fmla="*/ 9525 h 13"/>
              <a:gd name="T50" fmla="*/ 5649 w 725"/>
              <a:gd name="T51" fmla="*/ 6350 h 13"/>
              <a:gd name="T52" fmla="*/ 5649 w 725"/>
              <a:gd name="T53" fmla="*/ 3175 h 13"/>
              <a:gd name="T54" fmla="*/ 8474 w 725"/>
              <a:gd name="T55" fmla="*/ 0 h 13"/>
              <a:gd name="T56" fmla="*/ 8474 w 725"/>
              <a:gd name="T57" fmla="*/ 0 h 13"/>
              <a:gd name="T58" fmla="*/ 189252 w 725"/>
              <a:gd name="T59" fmla="*/ 0 h 13"/>
              <a:gd name="T60" fmla="*/ 189252 w 725"/>
              <a:gd name="T61" fmla="*/ 0 h 13"/>
              <a:gd name="T62" fmla="*/ 186427 w 725"/>
              <a:gd name="T63" fmla="*/ 3175 h 13"/>
              <a:gd name="T64" fmla="*/ 186427 w 725"/>
              <a:gd name="T65" fmla="*/ 6350 h 13"/>
              <a:gd name="T66" fmla="*/ 183603 w 725"/>
              <a:gd name="T67" fmla="*/ 9525 h 13"/>
              <a:gd name="T68" fmla="*/ 180778 w 725"/>
              <a:gd name="T69" fmla="*/ 12700 h 13"/>
              <a:gd name="T70" fmla="*/ 180778 w 725"/>
              <a:gd name="T71" fmla="*/ 15875 h 13"/>
              <a:gd name="T72" fmla="*/ 177953 w 725"/>
              <a:gd name="T73" fmla="*/ 19050 h 13"/>
              <a:gd name="T74" fmla="*/ 177953 w 725"/>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5"/>
              <a:gd name="T115" fmla="*/ 0 h 13"/>
              <a:gd name="T116" fmla="*/ 725 w 725"/>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5" h="13">
                <a:moveTo>
                  <a:pt x="723" y="13"/>
                </a:moveTo>
                <a:lnTo>
                  <a:pt x="607" y="13"/>
                </a:lnTo>
                <a:lnTo>
                  <a:pt x="607" y="12"/>
                </a:lnTo>
                <a:lnTo>
                  <a:pt x="607" y="10"/>
                </a:lnTo>
                <a:lnTo>
                  <a:pt x="607" y="8"/>
                </a:lnTo>
                <a:lnTo>
                  <a:pt x="607" y="6"/>
                </a:lnTo>
                <a:lnTo>
                  <a:pt x="607" y="4"/>
                </a:lnTo>
                <a:lnTo>
                  <a:pt x="607" y="2"/>
                </a:lnTo>
                <a:lnTo>
                  <a:pt x="607" y="0"/>
                </a:lnTo>
                <a:lnTo>
                  <a:pt x="725" y="0"/>
                </a:lnTo>
                <a:lnTo>
                  <a:pt x="725" y="2"/>
                </a:lnTo>
                <a:lnTo>
                  <a:pt x="725" y="4"/>
                </a:lnTo>
                <a:lnTo>
                  <a:pt x="725" y="6"/>
                </a:lnTo>
                <a:lnTo>
                  <a:pt x="725" y="8"/>
                </a:lnTo>
                <a:lnTo>
                  <a:pt x="725" y="10"/>
                </a:lnTo>
                <a:lnTo>
                  <a:pt x="723" y="12"/>
                </a:lnTo>
                <a:lnTo>
                  <a:pt x="723" y="13"/>
                </a:lnTo>
                <a:close/>
                <a:moveTo>
                  <a:pt x="126" y="13"/>
                </a:moveTo>
                <a:lnTo>
                  <a:pt x="0" y="13"/>
                </a:lnTo>
                <a:lnTo>
                  <a:pt x="0" y="12"/>
                </a:lnTo>
                <a:lnTo>
                  <a:pt x="0" y="10"/>
                </a:lnTo>
                <a:lnTo>
                  <a:pt x="2" y="8"/>
                </a:lnTo>
                <a:lnTo>
                  <a:pt x="2" y="6"/>
                </a:lnTo>
                <a:lnTo>
                  <a:pt x="4" y="4"/>
                </a:lnTo>
                <a:lnTo>
                  <a:pt x="4" y="2"/>
                </a:lnTo>
                <a:lnTo>
                  <a:pt x="6" y="0"/>
                </a:lnTo>
                <a:lnTo>
                  <a:pt x="134" y="0"/>
                </a:lnTo>
                <a:lnTo>
                  <a:pt x="132" y="2"/>
                </a:lnTo>
                <a:lnTo>
                  <a:pt x="132" y="4"/>
                </a:lnTo>
                <a:lnTo>
                  <a:pt x="130" y="6"/>
                </a:lnTo>
                <a:lnTo>
                  <a:pt x="128" y="8"/>
                </a:lnTo>
                <a:lnTo>
                  <a:pt x="128" y="10"/>
                </a:lnTo>
                <a:lnTo>
                  <a:pt x="126" y="12"/>
                </a:lnTo>
                <a:lnTo>
                  <a:pt x="126" y="13"/>
                </a:lnTo>
                <a:close/>
              </a:path>
            </a:pathLst>
          </a:custGeom>
          <a:solidFill>
            <a:srgbClr val="33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7" name="Freeform 837"/>
          <p:cNvSpPr>
            <a:spLocks noEditPoints="1"/>
          </p:cNvSpPr>
          <p:nvPr/>
        </p:nvSpPr>
        <p:spPr bwMode="auto">
          <a:xfrm rot="63308">
            <a:off x="4216400" y="4937125"/>
            <a:ext cx="1020763" cy="22225"/>
          </a:xfrm>
          <a:custGeom>
            <a:avLst/>
            <a:gdLst>
              <a:gd name="T0" fmla="*/ 1020763 w 723"/>
              <a:gd name="T1" fmla="*/ 22225 h 14"/>
              <a:gd name="T2" fmla="*/ 854165 w 723"/>
              <a:gd name="T3" fmla="*/ 22225 h 14"/>
              <a:gd name="T4" fmla="*/ 854165 w 723"/>
              <a:gd name="T5" fmla="*/ 19050 h 14"/>
              <a:gd name="T6" fmla="*/ 854165 w 723"/>
              <a:gd name="T7" fmla="*/ 15875 h 14"/>
              <a:gd name="T8" fmla="*/ 854165 w 723"/>
              <a:gd name="T9" fmla="*/ 12700 h 14"/>
              <a:gd name="T10" fmla="*/ 854165 w 723"/>
              <a:gd name="T11" fmla="*/ 12700 h 14"/>
              <a:gd name="T12" fmla="*/ 854165 w 723"/>
              <a:gd name="T13" fmla="*/ 9525 h 14"/>
              <a:gd name="T14" fmla="*/ 854165 w 723"/>
              <a:gd name="T15" fmla="*/ 6350 h 14"/>
              <a:gd name="T16" fmla="*/ 854165 w 723"/>
              <a:gd name="T17" fmla="*/ 3175 h 14"/>
              <a:gd name="T18" fmla="*/ 854165 w 723"/>
              <a:gd name="T19" fmla="*/ 0 h 14"/>
              <a:gd name="T20" fmla="*/ 1020763 w 723"/>
              <a:gd name="T21" fmla="*/ 0 h 14"/>
              <a:gd name="T22" fmla="*/ 1020763 w 723"/>
              <a:gd name="T23" fmla="*/ 3175 h 14"/>
              <a:gd name="T24" fmla="*/ 1020763 w 723"/>
              <a:gd name="T25" fmla="*/ 6350 h 14"/>
              <a:gd name="T26" fmla="*/ 1020763 w 723"/>
              <a:gd name="T27" fmla="*/ 9525 h 14"/>
              <a:gd name="T28" fmla="*/ 1020763 w 723"/>
              <a:gd name="T29" fmla="*/ 12700 h 14"/>
              <a:gd name="T30" fmla="*/ 1020763 w 723"/>
              <a:gd name="T31" fmla="*/ 12700 h 14"/>
              <a:gd name="T32" fmla="*/ 1020763 w 723"/>
              <a:gd name="T33" fmla="*/ 15875 h 14"/>
              <a:gd name="T34" fmla="*/ 1020763 w 723"/>
              <a:gd name="T35" fmla="*/ 19050 h 14"/>
              <a:gd name="T36" fmla="*/ 1020763 w 723"/>
              <a:gd name="T37" fmla="*/ 22225 h 14"/>
              <a:gd name="T38" fmla="*/ 180716 w 723"/>
              <a:gd name="T39" fmla="*/ 22225 h 14"/>
              <a:gd name="T40" fmla="*/ 0 w 723"/>
              <a:gd name="T41" fmla="*/ 22225 h 14"/>
              <a:gd name="T42" fmla="*/ 2824 w 723"/>
              <a:gd name="T43" fmla="*/ 19050 h 14"/>
              <a:gd name="T44" fmla="*/ 2824 w 723"/>
              <a:gd name="T45" fmla="*/ 15875 h 14"/>
              <a:gd name="T46" fmla="*/ 5647 w 723"/>
              <a:gd name="T47" fmla="*/ 15875 h 14"/>
              <a:gd name="T48" fmla="*/ 5647 w 723"/>
              <a:gd name="T49" fmla="*/ 12700 h 14"/>
              <a:gd name="T50" fmla="*/ 8471 w 723"/>
              <a:gd name="T51" fmla="*/ 9525 h 14"/>
              <a:gd name="T52" fmla="*/ 8471 w 723"/>
              <a:gd name="T53" fmla="*/ 6350 h 14"/>
              <a:gd name="T54" fmla="*/ 9883 w 723"/>
              <a:gd name="T55" fmla="*/ 3175 h 14"/>
              <a:gd name="T56" fmla="*/ 9883 w 723"/>
              <a:gd name="T57" fmla="*/ 0 h 14"/>
              <a:gd name="T58" fmla="*/ 190599 w 723"/>
              <a:gd name="T59" fmla="*/ 0 h 14"/>
              <a:gd name="T60" fmla="*/ 190599 w 723"/>
              <a:gd name="T61" fmla="*/ 3175 h 14"/>
              <a:gd name="T62" fmla="*/ 187775 w 723"/>
              <a:gd name="T63" fmla="*/ 6350 h 14"/>
              <a:gd name="T64" fmla="*/ 187775 w 723"/>
              <a:gd name="T65" fmla="*/ 9525 h 14"/>
              <a:gd name="T66" fmla="*/ 186363 w 723"/>
              <a:gd name="T67" fmla="*/ 9525 h 14"/>
              <a:gd name="T68" fmla="*/ 186363 w 723"/>
              <a:gd name="T69" fmla="*/ 12700 h 14"/>
              <a:gd name="T70" fmla="*/ 183540 w 723"/>
              <a:gd name="T71" fmla="*/ 15875 h 14"/>
              <a:gd name="T72" fmla="*/ 180716 w 723"/>
              <a:gd name="T73" fmla="*/ 19050 h 14"/>
              <a:gd name="T74" fmla="*/ 180716 w 723"/>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3"/>
              <a:gd name="T115" fmla="*/ 0 h 14"/>
              <a:gd name="T116" fmla="*/ 723 w 723"/>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3" h="14">
                <a:moveTo>
                  <a:pt x="723" y="14"/>
                </a:moveTo>
                <a:lnTo>
                  <a:pt x="605" y="14"/>
                </a:lnTo>
                <a:lnTo>
                  <a:pt x="605" y="12"/>
                </a:lnTo>
                <a:lnTo>
                  <a:pt x="605" y="10"/>
                </a:lnTo>
                <a:lnTo>
                  <a:pt x="605" y="8"/>
                </a:lnTo>
                <a:lnTo>
                  <a:pt x="605" y="6"/>
                </a:lnTo>
                <a:lnTo>
                  <a:pt x="605" y="4"/>
                </a:lnTo>
                <a:lnTo>
                  <a:pt x="605" y="2"/>
                </a:lnTo>
                <a:lnTo>
                  <a:pt x="605" y="0"/>
                </a:lnTo>
                <a:lnTo>
                  <a:pt x="723" y="0"/>
                </a:lnTo>
                <a:lnTo>
                  <a:pt x="723" y="2"/>
                </a:lnTo>
                <a:lnTo>
                  <a:pt x="723" y="4"/>
                </a:lnTo>
                <a:lnTo>
                  <a:pt x="723" y="6"/>
                </a:lnTo>
                <a:lnTo>
                  <a:pt x="723" y="8"/>
                </a:lnTo>
                <a:lnTo>
                  <a:pt x="723" y="10"/>
                </a:lnTo>
                <a:lnTo>
                  <a:pt x="723" y="12"/>
                </a:lnTo>
                <a:lnTo>
                  <a:pt x="723" y="14"/>
                </a:lnTo>
                <a:close/>
                <a:moveTo>
                  <a:pt x="128" y="14"/>
                </a:moveTo>
                <a:lnTo>
                  <a:pt x="0" y="14"/>
                </a:lnTo>
                <a:lnTo>
                  <a:pt x="2" y="12"/>
                </a:lnTo>
                <a:lnTo>
                  <a:pt x="2" y="10"/>
                </a:lnTo>
                <a:lnTo>
                  <a:pt x="4" y="10"/>
                </a:lnTo>
                <a:lnTo>
                  <a:pt x="4" y="8"/>
                </a:lnTo>
                <a:lnTo>
                  <a:pt x="6" y="6"/>
                </a:lnTo>
                <a:lnTo>
                  <a:pt x="6" y="4"/>
                </a:lnTo>
                <a:lnTo>
                  <a:pt x="7" y="2"/>
                </a:lnTo>
                <a:lnTo>
                  <a:pt x="7" y="0"/>
                </a:lnTo>
                <a:lnTo>
                  <a:pt x="135" y="0"/>
                </a:lnTo>
                <a:lnTo>
                  <a:pt x="135" y="2"/>
                </a:lnTo>
                <a:lnTo>
                  <a:pt x="133" y="4"/>
                </a:lnTo>
                <a:lnTo>
                  <a:pt x="133" y="6"/>
                </a:lnTo>
                <a:lnTo>
                  <a:pt x="132" y="6"/>
                </a:lnTo>
                <a:lnTo>
                  <a:pt x="132" y="8"/>
                </a:lnTo>
                <a:lnTo>
                  <a:pt x="130" y="10"/>
                </a:lnTo>
                <a:lnTo>
                  <a:pt x="128" y="12"/>
                </a:lnTo>
                <a:lnTo>
                  <a:pt x="128" y="14"/>
                </a:lnTo>
                <a:close/>
              </a:path>
            </a:pathLst>
          </a:custGeom>
          <a:solidFill>
            <a:srgbClr val="3305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8" name="Freeform 838"/>
          <p:cNvSpPr>
            <a:spLocks noEditPoints="1"/>
          </p:cNvSpPr>
          <p:nvPr/>
        </p:nvSpPr>
        <p:spPr bwMode="auto">
          <a:xfrm rot="63308">
            <a:off x="4222750" y="4926013"/>
            <a:ext cx="1014413" cy="23812"/>
          </a:xfrm>
          <a:custGeom>
            <a:avLst/>
            <a:gdLst>
              <a:gd name="T0" fmla="*/ 1014413 w 719"/>
              <a:gd name="T1" fmla="*/ 23812 h 15"/>
              <a:gd name="T2" fmla="*/ 847931 w 719"/>
              <a:gd name="T3" fmla="*/ 23812 h 15"/>
              <a:gd name="T4" fmla="*/ 847931 w 719"/>
              <a:gd name="T5" fmla="*/ 20637 h 15"/>
              <a:gd name="T6" fmla="*/ 847931 w 719"/>
              <a:gd name="T7" fmla="*/ 17462 h 15"/>
              <a:gd name="T8" fmla="*/ 847931 w 719"/>
              <a:gd name="T9" fmla="*/ 14287 h 15"/>
              <a:gd name="T10" fmla="*/ 847931 w 719"/>
              <a:gd name="T11" fmla="*/ 11112 h 15"/>
              <a:gd name="T12" fmla="*/ 847931 w 719"/>
              <a:gd name="T13" fmla="*/ 9525 h 15"/>
              <a:gd name="T14" fmla="*/ 847931 w 719"/>
              <a:gd name="T15" fmla="*/ 6350 h 15"/>
              <a:gd name="T16" fmla="*/ 847931 w 719"/>
              <a:gd name="T17" fmla="*/ 3175 h 15"/>
              <a:gd name="T18" fmla="*/ 847931 w 719"/>
              <a:gd name="T19" fmla="*/ 0 h 15"/>
              <a:gd name="T20" fmla="*/ 1014413 w 719"/>
              <a:gd name="T21" fmla="*/ 0 h 15"/>
              <a:gd name="T22" fmla="*/ 1014413 w 719"/>
              <a:gd name="T23" fmla="*/ 3175 h 15"/>
              <a:gd name="T24" fmla="*/ 1014413 w 719"/>
              <a:gd name="T25" fmla="*/ 6350 h 15"/>
              <a:gd name="T26" fmla="*/ 1014413 w 719"/>
              <a:gd name="T27" fmla="*/ 9525 h 15"/>
              <a:gd name="T28" fmla="*/ 1014413 w 719"/>
              <a:gd name="T29" fmla="*/ 11112 h 15"/>
              <a:gd name="T30" fmla="*/ 1014413 w 719"/>
              <a:gd name="T31" fmla="*/ 14287 h 15"/>
              <a:gd name="T32" fmla="*/ 1014413 w 719"/>
              <a:gd name="T33" fmla="*/ 17462 h 15"/>
              <a:gd name="T34" fmla="*/ 1014413 w 719"/>
              <a:gd name="T35" fmla="*/ 20637 h 15"/>
              <a:gd name="T36" fmla="*/ 1014413 w 719"/>
              <a:gd name="T37" fmla="*/ 23812 h 15"/>
              <a:gd name="T38" fmla="*/ 180591 w 719"/>
              <a:gd name="T39" fmla="*/ 23812 h 15"/>
              <a:gd name="T40" fmla="*/ 0 w 719"/>
              <a:gd name="T41" fmla="*/ 23812 h 15"/>
              <a:gd name="T42" fmla="*/ 2822 w 719"/>
              <a:gd name="T43" fmla="*/ 20637 h 15"/>
              <a:gd name="T44" fmla="*/ 2822 w 719"/>
              <a:gd name="T45" fmla="*/ 17462 h 15"/>
              <a:gd name="T46" fmla="*/ 4233 w 719"/>
              <a:gd name="T47" fmla="*/ 14287 h 15"/>
              <a:gd name="T48" fmla="*/ 4233 w 719"/>
              <a:gd name="T49" fmla="*/ 11112 h 15"/>
              <a:gd name="T50" fmla="*/ 7054 w 719"/>
              <a:gd name="T51" fmla="*/ 9525 h 15"/>
              <a:gd name="T52" fmla="*/ 7054 w 719"/>
              <a:gd name="T53" fmla="*/ 6350 h 15"/>
              <a:gd name="T54" fmla="*/ 9876 w 719"/>
              <a:gd name="T55" fmla="*/ 3175 h 15"/>
              <a:gd name="T56" fmla="*/ 9876 w 719"/>
              <a:gd name="T57" fmla="*/ 0 h 15"/>
              <a:gd name="T58" fmla="*/ 193289 w 719"/>
              <a:gd name="T59" fmla="*/ 0 h 15"/>
              <a:gd name="T60" fmla="*/ 190467 w 719"/>
              <a:gd name="T61" fmla="*/ 3175 h 15"/>
              <a:gd name="T62" fmla="*/ 187645 w 719"/>
              <a:gd name="T63" fmla="*/ 6350 h 15"/>
              <a:gd name="T64" fmla="*/ 187645 w 719"/>
              <a:gd name="T65" fmla="*/ 9525 h 15"/>
              <a:gd name="T66" fmla="*/ 184824 w 719"/>
              <a:gd name="T67" fmla="*/ 11112 h 15"/>
              <a:gd name="T68" fmla="*/ 184824 w 719"/>
              <a:gd name="T69" fmla="*/ 14287 h 15"/>
              <a:gd name="T70" fmla="*/ 182002 w 719"/>
              <a:gd name="T71" fmla="*/ 17462 h 15"/>
              <a:gd name="T72" fmla="*/ 182002 w 719"/>
              <a:gd name="T73" fmla="*/ 20637 h 15"/>
              <a:gd name="T74" fmla="*/ 180591 w 719"/>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5"/>
              <a:gd name="T116" fmla="*/ 719 w 719"/>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5">
                <a:moveTo>
                  <a:pt x="719" y="15"/>
                </a:moveTo>
                <a:lnTo>
                  <a:pt x="601" y="15"/>
                </a:lnTo>
                <a:lnTo>
                  <a:pt x="601" y="13"/>
                </a:lnTo>
                <a:lnTo>
                  <a:pt x="601" y="11"/>
                </a:lnTo>
                <a:lnTo>
                  <a:pt x="601" y="9"/>
                </a:lnTo>
                <a:lnTo>
                  <a:pt x="601" y="7"/>
                </a:lnTo>
                <a:lnTo>
                  <a:pt x="601" y="6"/>
                </a:lnTo>
                <a:lnTo>
                  <a:pt x="601" y="4"/>
                </a:lnTo>
                <a:lnTo>
                  <a:pt x="601" y="2"/>
                </a:lnTo>
                <a:lnTo>
                  <a:pt x="601" y="0"/>
                </a:lnTo>
                <a:lnTo>
                  <a:pt x="719" y="0"/>
                </a:lnTo>
                <a:lnTo>
                  <a:pt x="719" y="2"/>
                </a:lnTo>
                <a:lnTo>
                  <a:pt x="719" y="4"/>
                </a:lnTo>
                <a:lnTo>
                  <a:pt x="719" y="6"/>
                </a:lnTo>
                <a:lnTo>
                  <a:pt x="719" y="7"/>
                </a:lnTo>
                <a:lnTo>
                  <a:pt x="719" y="9"/>
                </a:lnTo>
                <a:lnTo>
                  <a:pt x="719" y="11"/>
                </a:lnTo>
                <a:lnTo>
                  <a:pt x="719" y="13"/>
                </a:lnTo>
                <a:lnTo>
                  <a:pt x="719" y="15"/>
                </a:lnTo>
                <a:close/>
                <a:moveTo>
                  <a:pt x="128" y="15"/>
                </a:moveTo>
                <a:lnTo>
                  <a:pt x="0" y="15"/>
                </a:lnTo>
                <a:lnTo>
                  <a:pt x="2" y="13"/>
                </a:lnTo>
                <a:lnTo>
                  <a:pt x="2" y="11"/>
                </a:lnTo>
                <a:lnTo>
                  <a:pt x="3" y="9"/>
                </a:lnTo>
                <a:lnTo>
                  <a:pt x="3" y="7"/>
                </a:lnTo>
                <a:lnTo>
                  <a:pt x="5" y="6"/>
                </a:lnTo>
                <a:lnTo>
                  <a:pt x="5" y="4"/>
                </a:lnTo>
                <a:lnTo>
                  <a:pt x="7" y="2"/>
                </a:lnTo>
                <a:lnTo>
                  <a:pt x="7" y="0"/>
                </a:lnTo>
                <a:lnTo>
                  <a:pt x="137" y="0"/>
                </a:lnTo>
                <a:lnTo>
                  <a:pt x="135" y="2"/>
                </a:lnTo>
                <a:lnTo>
                  <a:pt x="133" y="4"/>
                </a:lnTo>
                <a:lnTo>
                  <a:pt x="133" y="6"/>
                </a:lnTo>
                <a:lnTo>
                  <a:pt x="131" y="7"/>
                </a:lnTo>
                <a:lnTo>
                  <a:pt x="131" y="9"/>
                </a:lnTo>
                <a:lnTo>
                  <a:pt x="129" y="11"/>
                </a:lnTo>
                <a:lnTo>
                  <a:pt x="129" y="13"/>
                </a:lnTo>
                <a:lnTo>
                  <a:pt x="128" y="15"/>
                </a:lnTo>
                <a:close/>
              </a:path>
            </a:pathLst>
          </a:custGeom>
          <a:solidFill>
            <a:srgbClr val="36060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59" name="Freeform 839"/>
          <p:cNvSpPr>
            <a:spLocks noEditPoints="1"/>
          </p:cNvSpPr>
          <p:nvPr/>
        </p:nvSpPr>
        <p:spPr bwMode="auto">
          <a:xfrm rot="63308">
            <a:off x="4227513" y="4916488"/>
            <a:ext cx="1011237" cy="20637"/>
          </a:xfrm>
          <a:custGeom>
            <a:avLst/>
            <a:gdLst>
              <a:gd name="T0" fmla="*/ 1011237 w 716"/>
              <a:gd name="T1" fmla="*/ 20637 h 13"/>
              <a:gd name="T2" fmla="*/ 844581 w 716"/>
              <a:gd name="T3" fmla="*/ 20637 h 13"/>
              <a:gd name="T4" fmla="*/ 844581 w 716"/>
              <a:gd name="T5" fmla="*/ 19050 h 13"/>
              <a:gd name="T6" fmla="*/ 844581 w 716"/>
              <a:gd name="T7" fmla="*/ 15875 h 13"/>
              <a:gd name="T8" fmla="*/ 844581 w 716"/>
              <a:gd name="T9" fmla="*/ 12700 h 13"/>
              <a:gd name="T10" fmla="*/ 844581 w 716"/>
              <a:gd name="T11" fmla="*/ 9525 h 13"/>
              <a:gd name="T12" fmla="*/ 844581 w 716"/>
              <a:gd name="T13" fmla="*/ 6350 h 13"/>
              <a:gd name="T14" fmla="*/ 844581 w 716"/>
              <a:gd name="T15" fmla="*/ 3175 h 13"/>
              <a:gd name="T16" fmla="*/ 844581 w 716"/>
              <a:gd name="T17" fmla="*/ 3175 h 13"/>
              <a:gd name="T18" fmla="*/ 844581 w 716"/>
              <a:gd name="T19" fmla="*/ 0 h 13"/>
              <a:gd name="T20" fmla="*/ 1011237 w 716"/>
              <a:gd name="T21" fmla="*/ 0 h 13"/>
              <a:gd name="T22" fmla="*/ 1011237 w 716"/>
              <a:gd name="T23" fmla="*/ 3175 h 13"/>
              <a:gd name="T24" fmla="*/ 1011237 w 716"/>
              <a:gd name="T25" fmla="*/ 3175 h 13"/>
              <a:gd name="T26" fmla="*/ 1011237 w 716"/>
              <a:gd name="T27" fmla="*/ 6350 h 13"/>
              <a:gd name="T28" fmla="*/ 1011237 w 716"/>
              <a:gd name="T29" fmla="*/ 9525 h 13"/>
              <a:gd name="T30" fmla="*/ 1011237 w 716"/>
              <a:gd name="T31" fmla="*/ 12700 h 13"/>
              <a:gd name="T32" fmla="*/ 1011237 w 716"/>
              <a:gd name="T33" fmla="*/ 15875 h 13"/>
              <a:gd name="T34" fmla="*/ 1011237 w 716"/>
              <a:gd name="T35" fmla="*/ 19050 h 13"/>
              <a:gd name="T36" fmla="*/ 1011237 w 716"/>
              <a:gd name="T37" fmla="*/ 20637 h 13"/>
              <a:gd name="T38" fmla="*/ 180780 w 716"/>
              <a:gd name="T39" fmla="*/ 20637 h 13"/>
              <a:gd name="T40" fmla="*/ 0 w 716"/>
              <a:gd name="T41" fmla="*/ 20637 h 13"/>
              <a:gd name="T42" fmla="*/ 2825 w 716"/>
              <a:gd name="T43" fmla="*/ 19050 h 13"/>
              <a:gd name="T44" fmla="*/ 2825 w 716"/>
              <a:gd name="T45" fmla="*/ 15875 h 13"/>
              <a:gd name="T46" fmla="*/ 5649 w 716"/>
              <a:gd name="T47" fmla="*/ 12700 h 13"/>
              <a:gd name="T48" fmla="*/ 5649 w 716"/>
              <a:gd name="T49" fmla="*/ 9525 h 13"/>
              <a:gd name="T50" fmla="*/ 5649 w 716"/>
              <a:gd name="T51" fmla="*/ 6350 h 13"/>
              <a:gd name="T52" fmla="*/ 8474 w 716"/>
              <a:gd name="T53" fmla="*/ 6350 h 13"/>
              <a:gd name="T54" fmla="*/ 8474 w 716"/>
              <a:gd name="T55" fmla="*/ 3175 h 13"/>
              <a:gd name="T56" fmla="*/ 11299 w 716"/>
              <a:gd name="T57" fmla="*/ 0 h 13"/>
              <a:gd name="T58" fmla="*/ 194903 w 716"/>
              <a:gd name="T59" fmla="*/ 0 h 13"/>
              <a:gd name="T60" fmla="*/ 192079 w 716"/>
              <a:gd name="T61" fmla="*/ 3175 h 13"/>
              <a:gd name="T62" fmla="*/ 192079 w 716"/>
              <a:gd name="T63" fmla="*/ 3175 h 13"/>
              <a:gd name="T64" fmla="*/ 189254 w 716"/>
              <a:gd name="T65" fmla="*/ 6350 h 13"/>
              <a:gd name="T66" fmla="*/ 189254 w 716"/>
              <a:gd name="T67" fmla="*/ 9525 h 13"/>
              <a:gd name="T68" fmla="*/ 186429 w 716"/>
              <a:gd name="T69" fmla="*/ 12700 h 13"/>
              <a:gd name="T70" fmla="*/ 183604 w 716"/>
              <a:gd name="T71" fmla="*/ 15875 h 13"/>
              <a:gd name="T72" fmla="*/ 183604 w 716"/>
              <a:gd name="T73" fmla="*/ 19050 h 13"/>
              <a:gd name="T74" fmla="*/ 180780 w 716"/>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6"/>
              <a:gd name="T115" fmla="*/ 0 h 13"/>
              <a:gd name="T116" fmla="*/ 716 w 716"/>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6" h="13">
                <a:moveTo>
                  <a:pt x="716" y="13"/>
                </a:moveTo>
                <a:lnTo>
                  <a:pt x="598" y="13"/>
                </a:lnTo>
                <a:lnTo>
                  <a:pt x="598" y="12"/>
                </a:lnTo>
                <a:lnTo>
                  <a:pt x="598" y="10"/>
                </a:lnTo>
                <a:lnTo>
                  <a:pt x="598" y="8"/>
                </a:lnTo>
                <a:lnTo>
                  <a:pt x="598" y="6"/>
                </a:lnTo>
                <a:lnTo>
                  <a:pt x="598" y="4"/>
                </a:lnTo>
                <a:lnTo>
                  <a:pt x="598" y="2"/>
                </a:lnTo>
                <a:lnTo>
                  <a:pt x="598" y="0"/>
                </a:lnTo>
                <a:lnTo>
                  <a:pt x="716" y="0"/>
                </a:lnTo>
                <a:lnTo>
                  <a:pt x="716" y="2"/>
                </a:lnTo>
                <a:lnTo>
                  <a:pt x="716" y="4"/>
                </a:lnTo>
                <a:lnTo>
                  <a:pt x="716" y="6"/>
                </a:lnTo>
                <a:lnTo>
                  <a:pt x="716" y="8"/>
                </a:lnTo>
                <a:lnTo>
                  <a:pt x="716" y="10"/>
                </a:lnTo>
                <a:lnTo>
                  <a:pt x="716" y="12"/>
                </a:lnTo>
                <a:lnTo>
                  <a:pt x="716" y="13"/>
                </a:lnTo>
                <a:close/>
                <a:moveTo>
                  <a:pt x="128" y="13"/>
                </a:moveTo>
                <a:lnTo>
                  <a:pt x="0" y="13"/>
                </a:lnTo>
                <a:lnTo>
                  <a:pt x="2" y="12"/>
                </a:lnTo>
                <a:lnTo>
                  <a:pt x="2" y="10"/>
                </a:lnTo>
                <a:lnTo>
                  <a:pt x="4" y="8"/>
                </a:lnTo>
                <a:lnTo>
                  <a:pt x="4" y="6"/>
                </a:lnTo>
                <a:lnTo>
                  <a:pt x="4" y="4"/>
                </a:lnTo>
                <a:lnTo>
                  <a:pt x="6" y="4"/>
                </a:lnTo>
                <a:lnTo>
                  <a:pt x="6" y="2"/>
                </a:lnTo>
                <a:lnTo>
                  <a:pt x="8" y="0"/>
                </a:lnTo>
                <a:lnTo>
                  <a:pt x="138" y="0"/>
                </a:lnTo>
                <a:lnTo>
                  <a:pt x="136" y="2"/>
                </a:lnTo>
                <a:lnTo>
                  <a:pt x="134" y="4"/>
                </a:lnTo>
                <a:lnTo>
                  <a:pt x="134" y="6"/>
                </a:lnTo>
                <a:lnTo>
                  <a:pt x="132" y="8"/>
                </a:lnTo>
                <a:lnTo>
                  <a:pt x="130" y="10"/>
                </a:lnTo>
                <a:lnTo>
                  <a:pt x="130" y="12"/>
                </a:lnTo>
                <a:lnTo>
                  <a:pt x="128" y="13"/>
                </a:lnTo>
                <a:close/>
              </a:path>
            </a:pathLst>
          </a:custGeom>
          <a:solidFill>
            <a:srgbClr val="36060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0" name="Freeform 840"/>
          <p:cNvSpPr>
            <a:spLocks noEditPoints="1"/>
          </p:cNvSpPr>
          <p:nvPr/>
        </p:nvSpPr>
        <p:spPr bwMode="auto">
          <a:xfrm rot="63308">
            <a:off x="4233863" y="4903788"/>
            <a:ext cx="1004887" cy="22225"/>
          </a:xfrm>
          <a:custGeom>
            <a:avLst/>
            <a:gdLst>
              <a:gd name="T0" fmla="*/ 1004887 w 712"/>
              <a:gd name="T1" fmla="*/ 22225 h 14"/>
              <a:gd name="T2" fmla="*/ 838347 w 712"/>
              <a:gd name="T3" fmla="*/ 22225 h 14"/>
              <a:gd name="T4" fmla="*/ 838347 w 712"/>
              <a:gd name="T5" fmla="*/ 19050 h 14"/>
              <a:gd name="T6" fmla="*/ 838347 w 712"/>
              <a:gd name="T7" fmla="*/ 15875 h 14"/>
              <a:gd name="T8" fmla="*/ 838347 w 712"/>
              <a:gd name="T9" fmla="*/ 15875 h 14"/>
              <a:gd name="T10" fmla="*/ 838347 w 712"/>
              <a:gd name="T11" fmla="*/ 12700 h 14"/>
              <a:gd name="T12" fmla="*/ 838347 w 712"/>
              <a:gd name="T13" fmla="*/ 9525 h 14"/>
              <a:gd name="T14" fmla="*/ 838347 w 712"/>
              <a:gd name="T15" fmla="*/ 6350 h 14"/>
              <a:gd name="T16" fmla="*/ 838347 w 712"/>
              <a:gd name="T17" fmla="*/ 3175 h 14"/>
              <a:gd name="T18" fmla="*/ 838347 w 712"/>
              <a:gd name="T19" fmla="*/ 0 h 14"/>
              <a:gd name="T20" fmla="*/ 1004887 w 712"/>
              <a:gd name="T21" fmla="*/ 0 h 14"/>
              <a:gd name="T22" fmla="*/ 1004887 w 712"/>
              <a:gd name="T23" fmla="*/ 3175 h 14"/>
              <a:gd name="T24" fmla="*/ 1004887 w 712"/>
              <a:gd name="T25" fmla="*/ 6350 h 14"/>
              <a:gd name="T26" fmla="*/ 1004887 w 712"/>
              <a:gd name="T27" fmla="*/ 9525 h 14"/>
              <a:gd name="T28" fmla="*/ 1004887 w 712"/>
              <a:gd name="T29" fmla="*/ 12700 h 14"/>
              <a:gd name="T30" fmla="*/ 1004887 w 712"/>
              <a:gd name="T31" fmla="*/ 15875 h 14"/>
              <a:gd name="T32" fmla="*/ 1004887 w 712"/>
              <a:gd name="T33" fmla="*/ 15875 h 14"/>
              <a:gd name="T34" fmla="*/ 1004887 w 712"/>
              <a:gd name="T35" fmla="*/ 19050 h 14"/>
              <a:gd name="T36" fmla="*/ 1004887 w 712"/>
              <a:gd name="T37" fmla="*/ 22225 h 14"/>
              <a:gd name="T38" fmla="*/ 183477 w 712"/>
              <a:gd name="T39" fmla="*/ 22225 h 14"/>
              <a:gd name="T40" fmla="*/ 0 w 712"/>
              <a:gd name="T41" fmla="*/ 22225 h 14"/>
              <a:gd name="T42" fmla="*/ 0 w 712"/>
              <a:gd name="T43" fmla="*/ 19050 h 14"/>
              <a:gd name="T44" fmla="*/ 2823 w 712"/>
              <a:gd name="T45" fmla="*/ 19050 h 14"/>
              <a:gd name="T46" fmla="*/ 2823 w 712"/>
              <a:gd name="T47" fmla="*/ 15875 h 14"/>
              <a:gd name="T48" fmla="*/ 5645 w 712"/>
              <a:gd name="T49" fmla="*/ 12700 h 14"/>
              <a:gd name="T50" fmla="*/ 5645 w 712"/>
              <a:gd name="T51" fmla="*/ 9525 h 14"/>
              <a:gd name="T52" fmla="*/ 8468 w 712"/>
              <a:gd name="T53" fmla="*/ 6350 h 14"/>
              <a:gd name="T54" fmla="*/ 8468 w 712"/>
              <a:gd name="T55" fmla="*/ 3175 h 14"/>
              <a:gd name="T56" fmla="*/ 11291 w 712"/>
              <a:gd name="T57" fmla="*/ 0 h 14"/>
              <a:gd name="T58" fmla="*/ 194767 w 712"/>
              <a:gd name="T59" fmla="*/ 0 h 14"/>
              <a:gd name="T60" fmla="*/ 191945 w 712"/>
              <a:gd name="T61" fmla="*/ 3175 h 14"/>
              <a:gd name="T62" fmla="*/ 191945 w 712"/>
              <a:gd name="T63" fmla="*/ 6350 h 14"/>
              <a:gd name="T64" fmla="*/ 189122 w 712"/>
              <a:gd name="T65" fmla="*/ 9525 h 14"/>
              <a:gd name="T66" fmla="*/ 189122 w 712"/>
              <a:gd name="T67" fmla="*/ 12700 h 14"/>
              <a:gd name="T68" fmla="*/ 186299 w 712"/>
              <a:gd name="T69" fmla="*/ 12700 h 14"/>
              <a:gd name="T70" fmla="*/ 186299 w 712"/>
              <a:gd name="T71" fmla="*/ 15875 h 14"/>
              <a:gd name="T72" fmla="*/ 183477 w 712"/>
              <a:gd name="T73" fmla="*/ 19050 h 14"/>
              <a:gd name="T74" fmla="*/ 183477 w 712"/>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2"/>
              <a:gd name="T115" fmla="*/ 0 h 14"/>
              <a:gd name="T116" fmla="*/ 712 w 712"/>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2" h="14">
                <a:moveTo>
                  <a:pt x="712" y="14"/>
                </a:moveTo>
                <a:lnTo>
                  <a:pt x="594" y="14"/>
                </a:lnTo>
                <a:lnTo>
                  <a:pt x="594" y="12"/>
                </a:lnTo>
                <a:lnTo>
                  <a:pt x="594" y="10"/>
                </a:lnTo>
                <a:lnTo>
                  <a:pt x="594" y="8"/>
                </a:lnTo>
                <a:lnTo>
                  <a:pt x="594" y="6"/>
                </a:lnTo>
                <a:lnTo>
                  <a:pt x="594" y="4"/>
                </a:lnTo>
                <a:lnTo>
                  <a:pt x="594" y="2"/>
                </a:lnTo>
                <a:lnTo>
                  <a:pt x="594" y="0"/>
                </a:lnTo>
                <a:lnTo>
                  <a:pt x="712" y="0"/>
                </a:lnTo>
                <a:lnTo>
                  <a:pt x="712" y="2"/>
                </a:lnTo>
                <a:lnTo>
                  <a:pt x="712" y="4"/>
                </a:lnTo>
                <a:lnTo>
                  <a:pt x="712" y="6"/>
                </a:lnTo>
                <a:lnTo>
                  <a:pt x="712" y="8"/>
                </a:lnTo>
                <a:lnTo>
                  <a:pt x="712" y="10"/>
                </a:lnTo>
                <a:lnTo>
                  <a:pt x="712" y="12"/>
                </a:lnTo>
                <a:lnTo>
                  <a:pt x="712" y="14"/>
                </a:lnTo>
                <a:close/>
                <a:moveTo>
                  <a:pt x="130" y="14"/>
                </a:moveTo>
                <a:lnTo>
                  <a:pt x="0" y="14"/>
                </a:lnTo>
                <a:lnTo>
                  <a:pt x="0" y="12"/>
                </a:lnTo>
                <a:lnTo>
                  <a:pt x="2" y="12"/>
                </a:lnTo>
                <a:lnTo>
                  <a:pt x="2" y="10"/>
                </a:lnTo>
                <a:lnTo>
                  <a:pt x="4" y="8"/>
                </a:lnTo>
                <a:lnTo>
                  <a:pt x="4" y="6"/>
                </a:lnTo>
                <a:lnTo>
                  <a:pt x="6" y="4"/>
                </a:lnTo>
                <a:lnTo>
                  <a:pt x="6" y="2"/>
                </a:lnTo>
                <a:lnTo>
                  <a:pt x="8" y="0"/>
                </a:lnTo>
                <a:lnTo>
                  <a:pt x="138" y="0"/>
                </a:lnTo>
                <a:lnTo>
                  <a:pt x="136" y="2"/>
                </a:lnTo>
                <a:lnTo>
                  <a:pt x="136" y="4"/>
                </a:lnTo>
                <a:lnTo>
                  <a:pt x="134" y="6"/>
                </a:lnTo>
                <a:lnTo>
                  <a:pt x="134" y="8"/>
                </a:lnTo>
                <a:lnTo>
                  <a:pt x="132" y="8"/>
                </a:lnTo>
                <a:lnTo>
                  <a:pt x="132" y="10"/>
                </a:lnTo>
                <a:lnTo>
                  <a:pt x="130" y="12"/>
                </a:lnTo>
                <a:lnTo>
                  <a:pt x="130" y="14"/>
                </a:lnTo>
                <a:close/>
              </a:path>
            </a:pathLst>
          </a:custGeom>
          <a:solidFill>
            <a:srgbClr val="36060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1" name="Freeform 841"/>
          <p:cNvSpPr>
            <a:spLocks noEditPoints="1"/>
          </p:cNvSpPr>
          <p:nvPr/>
        </p:nvSpPr>
        <p:spPr bwMode="auto">
          <a:xfrm rot="63308">
            <a:off x="4238625" y="4892675"/>
            <a:ext cx="1000125" cy="23813"/>
          </a:xfrm>
          <a:custGeom>
            <a:avLst/>
            <a:gdLst>
              <a:gd name="T0" fmla="*/ 1000125 w 708"/>
              <a:gd name="T1" fmla="*/ 23813 h 15"/>
              <a:gd name="T2" fmla="*/ 833438 w 708"/>
              <a:gd name="T3" fmla="*/ 23813 h 15"/>
              <a:gd name="T4" fmla="*/ 833438 w 708"/>
              <a:gd name="T5" fmla="*/ 20638 h 15"/>
              <a:gd name="T6" fmla="*/ 833438 w 708"/>
              <a:gd name="T7" fmla="*/ 17463 h 15"/>
              <a:gd name="T8" fmla="*/ 833438 w 708"/>
              <a:gd name="T9" fmla="*/ 14288 h 15"/>
              <a:gd name="T10" fmla="*/ 833438 w 708"/>
              <a:gd name="T11" fmla="*/ 11113 h 15"/>
              <a:gd name="T12" fmla="*/ 833438 w 708"/>
              <a:gd name="T13" fmla="*/ 9525 h 15"/>
              <a:gd name="T14" fmla="*/ 833438 w 708"/>
              <a:gd name="T15" fmla="*/ 6350 h 15"/>
              <a:gd name="T16" fmla="*/ 833438 w 708"/>
              <a:gd name="T17" fmla="*/ 3175 h 15"/>
              <a:gd name="T18" fmla="*/ 833438 w 708"/>
              <a:gd name="T19" fmla="*/ 0 h 15"/>
              <a:gd name="T20" fmla="*/ 1000125 w 708"/>
              <a:gd name="T21" fmla="*/ 0 h 15"/>
              <a:gd name="T22" fmla="*/ 1000125 w 708"/>
              <a:gd name="T23" fmla="*/ 3175 h 15"/>
              <a:gd name="T24" fmla="*/ 1000125 w 708"/>
              <a:gd name="T25" fmla="*/ 6350 h 15"/>
              <a:gd name="T26" fmla="*/ 1000125 w 708"/>
              <a:gd name="T27" fmla="*/ 9525 h 15"/>
              <a:gd name="T28" fmla="*/ 1000125 w 708"/>
              <a:gd name="T29" fmla="*/ 11113 h 15"/>
              <a:gd name="T30" fmla="*/ 1000125 w 708"/>
              <a:gd name="T31" fmla="*/ 14288 h 15"/>
              <a:gd name="T32" fmla="*/ 1000125 w 708"/>
              <a:gd name="T33" fmla="*/ 17463 h 15"/>
              <a:gd name="T34" fmla="*/ 1000125 w 708"/>
              <a:gd name="T35" fmla="*/ 20638 h 15"/>
              <a:gd name="T36" fmla="*/ 1000125 w 708"/>
              <a:gd name="T37" fmla="*/ 23813 h 15"/>
              <a:gd name="T38" fmla="*/ 183639 w 708"/>
              <a:gd name="T39" fmla="*/ 23813 h 15"/>
              <a:gd name="T40" fmla="*/ 0 w 708"/>
              <a:gd name="T41" fmla="*/ 23813 h 15"/>
              <a:gd name="T42" fmla="*/ 0 w 708"/>
              <a:gd name="T43" fmla="*/ 20638 h 15"/>
              <a:gd name="T44" fmla="*/ 2825 w 708"/>
              <a:gd name="T45" fmla="*/ 17463 h 15"/>
              <a:gd name="T46" fmla="*/ 2825 w 708"/>
              <a:gd name="T47" fmla="*/ 14288 h 15"/>
              <a:gd name="T48" fmla="*/ 5650 w 708"/>
              <a:gd name="T49" fmla="*/ 11113 h 15"/>
              <a:gd name="T50" fmla="*/ 5650 w 708"/>
              <a:gd name="T51" fmla="*/ 9525 h 15"/>
              <a:gd name="T52" fmla="*/ 8476 w 708"/>
              <a:gd name="T53" fmla="*/ 6350 h 15"/>
              <a:gd name="T54" fmla="*/ 8476 w 708"/>
              <a:gd name="T55" fmla="*/ 3175 h 15"/>
              <a:gd name="T56" fmla="*/ 8476 w 708"/>
              <a:gd name="T57" fmla="*/ 0 h 15"/>
              <a:gd name="T58" fmla="*/ 194940 w 708"/>
              <a:gd name="T59" fmla="*/ 0 h 15"/>
              <a:gd name="T60" fmla="*/ 194940 w 708"/>
              <a:gd name="T61" fmla="*/ 3175 h 15"/>
              <a:gd name="T62" fmla="*/ 192114 w 708"/>
              <a:gd name="T63" fmla="*/ 6350 h 15"/>
              <a:gd name="T64" fmla="*/ 192114 w 708"/>
              <a:gd name="T65" fmla="*/ 9525 h 15"/>
              <a:gd name="T66" fmla="*/ 189289 w 708"/>
              <a:gd name="T67" fmla="*/ 11113 h 15"/>
              <a:gd name="T68" fmla="*/ 189289 w 708"/>
              <a:gd name="T69" fmla="*/ 14288 h 15"/>
              <a:gd name="T70" fmla="*/ 186464 w 708"/>
              <a:gd name="T71" fmla="*/ 17463 h 15"/>
              <a:gd name="T72" fmla="*/ 183639 w 708"/>
              <a:gd name="T73" fmla="*/ 20638 h 15"/>
              <a:gd name="T74" fmla="*/ 183639 w 708"/>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8"/>
              <a:gd name="T115" fmla="*/ 0 h 15"/>
              <a:gd name="T116" fmla="*/ 708 w 708"/>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8" h="15">
                <a:moveTo>
                  <a:pt x="708" y="15"/>
                </a:moveTo>
                <a:lnTo>
                  <a:pt x="590" y="15"/>
                </a:lnTo>
                <a:lnTo>
                  <a:pt x="590" y="13"/>
                </a:lnTo>
                <a:lnTo>
                  <a:pt x="590" y="11"/>
                </a:lnTo>
                <a:lnTo>
                  <a:pt x="590" y="9"/>
                </a:lnTo>
                <a:lnTo>
                  <a:pt x="590" y="7"/>
                </a:lnTo>
                <a:lnTo>
                  <a:pt x="590" y="6"/>
                </a:lnTo>
                <a:lnTo>
                  <a:pt x="590" y="4"/>
                </a:lnTo>
                <a:lnTo>
                  <a:pt x="590" y="2"/>
                </a:lnTo>
                <a:lnTo>
                  <a:pt x="590" y="0"/>
                </a:lnTo>
                <a:lnTo>
                  <a:pt x="708" y="0"/>
                </a:lnTo>
                <a:lnTo>
                  <a:pt x="708" y="2"/>
                </a:lnTo>
                <a:lnTo>
                  <a:pt x="708" y="4"/>
                </a:lnTo>
                <a:lnTo>
                  <a:pt x="708" y="6"/>
                </a:lnTo>
                <a:lnTo>
                  <a:pt x="708" y="7"/>
                </a:lnTo>
                <a:lnTo>
                  <a:pt x="708" y="9"/>
                </a:lnTo>
                <a:lnTo>
                  <a:pt x="708" y="11"/>
                </a:lnTo>
                <a:lnTo>
                  <a:pt x="708" y="13"/>
                </a:lnTo>
                <a:lnTo>
                  <a:pt x="708" y="15"/>
                </a:lnTo>
                <a:close/>
                <a:moveTo>
                  <a:pt x="130" y="15"/>
                </a:moveTo>
                <a:lnTo>
                  <a:pt x="0" y="15"/>
                </a:lnTo>
                <a:lnTo>
                  <a:pt x="0" y="13"/>
                </a:lnTo>
                <a:lnTo>
                  <a:pt x="2" y="11"/>
                </a:lnTo>
                <a:lnTo>
                  <a:pt x="2" y="9"/>
                </a:lnTo>
                <a:lnTo>
                  <a:pt x="4" y="7"/>
                </a:lnTo>
                <a:lnTo>
                  <a:pt x="4" y="6"/>
                </a:lnTo>
                <a:lnTo>
                  <a:pt x="6" y="4"/>
                </a:lnTo>
                <a:lnTo>
                  <a:pt x="6" y="2"/>
                </a:lnTo>
                <a:lnTo>
                  <a:pt x="6" y="0"/>
                </a:lnTo>
                <a:lnTo>
                  <a:pt x="138" y="0"/>
                </a:lnTo>
                <a:lnTo>
                  <a:pt x="138" y="2"/>
                </a:lnTo>
                <a:lnTo>
                  <a:pt x="136" y="4"/>
                </a:lnTo>
                <a:lnTo>
                  <a:pt x="136" y="6"/>
                </a:lnTo>
                <a:lnTo>
                  <a:pt x="134" y="7"/>
                </a:lnTo>
                <a:lnTo>
                  <a:pt x="134" y="9"/>
                </a:lnTo>
                <a:lnTo>
                  <a:pt x="132" y="11"/>
                </a:lnTo>
                <a:lnTo>
                  <a:pt x="130" y="13"/>
                </a:lnTo>
                <a:lnTo>
                  <a:pt x="130" y="15"/>
                </a:lnTo>
                <a:close/>
              </a:path>
            </a:pathLst>
          </a:custGeom>
          <a:solidFill>
            <a:srgbClr val="38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2" name="Freeform 842"/>
          <p:cNvSpPr>
            <a:spLocks noEditPoints="1"/>
          </p:cNvSpPr>
          <p:nvPr/>
        </p:nvSpPr>
        <p:spPr bwMode="auto">
          <a:xfrm rot="63308">
            <a:off x="4244975" y="4883150"/>
            <a:ext cx="993775" cy="20638"/>
          </a:xfrm>
          <a:custGeom>
            <a:avLst/>
            <a:gdLst>
              <a:gd name="T0" fmla="*/ 993775 w 704"/>
              <a:gd name="T1" fmla="*/ 20638 h 13"/>
              <a:gd name="T2" fmla="*/ 827205 w 704"/>
              <a:gd name="T3" fmla="*/ 20638 h 13"/>
              <a:gd name="T4" fmla="*/ 827205 w 704"/>
              <a:gd name="T5" fmla="*/ 19050 h 13"/>
              <a:gd name="T6" fmla="*/ 827205 w 704"/>
              <a:gd name="T7" fmla="*/ 15875 h 13"/>
              <a:gd name="T8" fmla="*/ 827205 w 704"/>
              <a:gd name="T9" fmla="*/ 12700 h 13"/>
              <a:gd name="T10" fmla="*/ 827205 w 704"/>
              <a:gd name="T11" fmla="*/ 9525 h 13"/>
              <a:gd name="T12" fmla="*/ 827205 w 704"/>
              <a:gd name="T13" fmla="*/ 6350 h 13"/>
              <a:gd name="T14" fmla="*/ 827205 w 704"/>
              <a:gd name="T15" fmla="*/ 6350 h 13"/>
              <a:gd name="T16" fmla="*/ 827205 w 704"/>
              <a:gd name="T17" fmla="*/ 3175 h 13"/>
              <a:gd name="T18" fmla="*/ 827205 w 704"/>
              <a:gd name="T19" fmla="*/ 0 h 13"/>
              <a:gd name="T20" fmla="*/ 993775 w 704"/>
              <a:gd name="T21" fmla="*/ 0 h 13"/>
              <a:gd name="T22" fmla="*/ 993775 w 704"/>
              <a:gd name="T23" fmla="*/ 3175 h 13"/>
              <a:gd name="T24" fmla="*/ 993775 w 704"/>
              <a:gd name="T25" fmla="*/ 6350 h 13"/>
              <a:gd name="T26" fmla="*/ 993775 w 704"/>
              <a:gd name="T27" fmla="*/ 6350 h 13"/>
              <a:gd name="T28" fmla="*/ 993775 w 704"/>
              <a:gd name="T29" fmla="*/ 9525 h 13"/>
              <a:gd name="T30" fmla="*/ 993775 w 704"/>
              <a:gd name="T31" fmla="*/ 12700 h 13"/>
              <a:gd name="T32" fmla="*/ 993775 w 704"/>
              <a:gd name="T33" fmla="*/ 15875 h 13"/>
              <a:gd name="T34" fmla="*/ 993775 w 704"/>
              <a:gd name="T35" fmla="*/ 19050 h 13"/>
              <a:gd name="T36" fmla="*/ 993775 w 704"/>
              <a:gd name="T37" fmla="*/ 20638 h 13"/>
              <a:gd name="T38" fmla="*/ 183510 w 704"/>
              <a:gd name="T39" fmla="*/ 20638 h 13"/>
              <a:gd name="T40" fmla="*/ 0 w 704"/>
              <a:gd name="T41" fmla="*/ 20638 h 13"/>
              <a:gd name="T42" fmla="*/ 0 w 704"/>
              <a:gd name="T43" fmla="*/ 19050 h 13"/>
              <a:gd name="T44" fmla="*/ 2823 w 704"/>
              <a:gd name="T45" fmla="*/ 15875 h 13"/>
              <a:gd name="T46" fmla="*/ 2823 w 704"/>
              <a:gd name="T47" fmla="*/ 12700 h 13"/>
              <a:gd name="T48" fmla="*/ 2823 w 704"/>
              <a:gd name="T49" fmla="*/ 9525 h 13"/>
              <a:gd name="T50" fmla="*/ 5646 w 704"/>
              <a:gd name="T51" fmla="*/ 9525 h 13"/>
              <a:gd name="T52" fmla="*/ 5646 w 704"/>
              <a:gd name="T53" fmla="*/ 6350 h 13"/>
              <a:gd name="T54" fmla="*/ 8470 w 704"/>
              <a:gd name="T55" fmla="*/ 3175 h 13"/>
              <a:gd name="T56" fmla="*/ 8470 w 704"/>
              <a:gd name="T57" fmla="*/ 0 h 13"/>
              <a:gd name="T58" fmla="*/ 196214 w 704"/>
              <a:gd name="T59" fmla="*/ 0 h 13"/>
              <a:gd name="T60" fmla="*/ 193391 w 704"/>
              <a:gd name="T61" fmla="*/ 3175 h 13"/>
              <a:gd name="T62" fmla="*/ 193391 w 704"/>
              <a:gd name="T63" fmla="*/ 3175 h 13"/>
              <a:gd name="T64" fmla="*/ 190568 w 704"/>
              <a:gd name="T65" fmla="*/ 6350 h 13"/>
              <a:gd name="T66" fmla="*/ 189156 w 704"/>
              <a:gd name="T67" fmla="*/ 9525 h 13"/>
              <a:gd name="T68" fmla="*/ 189156 w 704"/>
              <a:gd name="T69" fmla="*/ 12700 h 13"/>
              <a:gd name="T70" fmla="*/ 186333 w 704"/>
              <a:gd name="T71" fmla="*/ 15875 h 13"/>
              <a:gd name="T72" fmla="*/ 186333 w 704"/>
              <a:gd name="T73" fmla="*/ 19050 h 13"/>
              <a:gd name="T74" fmla="*/ 183510 w 704"/>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4"/>
              <a:gd name="T115" fmla="*/ 0 h 13"/>
              <a:gd name="T116" fmla="*/ 704 w 704"/>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4" h="13">
                <a:moveTo>
                  <a:pt x="704" y="13"/>
                </a:moveTo>
                <a:lnTo>
                  <a:pt x="586" y="13"/>
                </a:lnTo>
                <a:lnTo>
                  <a:pt x="586" y="12"/>
                </a:lnTo>
                <a:lnTo>
                  <a:pt x="586" y="10"/>
                </a:lnTo>
                <a:lnTo>
                  <a:pt x="586" y="8"/>
                </a:lnTo>
                <a:lnTo>
                  <a:pt x="586" y="6"/>
                </a:lnTo>
                <a:lnTo>
                  <a:pt x="586" y="4"/>
                </a:lnTo>
                <a:lnTo>
                  <a:pt x="586" y="2"/>
                </a:lnTo>
                <a:lnTo>
                  <a:pt x="586" y="0"/>
                </a:lnTo>
                <a:lnTo>
                  <a:pt x="704" y="0"/>
                </a:lnTo>
                <a:lnTo>
                  <a:pt x="704" y="2"/>
                </a:lnTo>
                <a:lnTo>
                  <a:pt x="704" y="4"/>
                </a:lnTo>
                <a:lnTo>
                  <a:pt x="704" y="6"/>
                </a:lnTo>
                <a:lnTo>
                  <a:pt x="704" y="8"/>
                </a:lnTo>
                <a:lnTo>
                  <a:pt x="704" y="10"/>
                </a:lnTo>
                <a:lnTo>
                  <a:pt x="704" y="12"/>
                </a:lnTo>
                <a:lnTo>
                  <a:pt x="704" y="13"/>
                </a:lnTo>
                <a:close/>
                <a:moveTo>
                  <a:pt x="130" y="13"/>
                </a:moveTo>
                <a:lnTo>
                  <a:pt x="0" y="13"/>
                </a:lnTo>
                <a:lnTo>
                  <a:pt x="0" y="12"/>
                </a:lnTo>
                <a:lnTo>
                  <a:pt x="2" y="10"/>
                </a:lnTo>
                <a:lnTo>
                  <a:pt x="2" y="8"/>
                </a:lnTo>
                <a:lnTo>
                  <a:pt x="2" y="6"/>
                </a:lnTo>
                <a:lnTo>
                  <a:pt x="4" y="6"/>
                </a:lnTo>
                <a:lnTo>
                  <a:pt x="4" y="4"/>
                </a:lnTo>
                <a:lnTo>
                  <a:pt x="6" y="2"/>
                </a:lnTo>
                <a:lnTo>
                  <a:pt x="6" y="0"/>
                </a:lnTo>
                <a:lnTo>
                  <a:pt x="139" y="0"/>
                </a:lnTo>
                <a:lnTo>
                  <a:pt x="137" y="2"/>
                </a:lnTo>
                <a:lnTo>
                  <a:pt x="135" y="4"/>
                </a:lnTo>
                <a:lnTo>
                  <a:pt x="134" y="6"/>
                </a:lnTo>
                <a:lnTo>
                  <a:pt x="134" y="8"/>
                </a:lnTo>
                <a:lnTo>
                  <a:pt x="132" y="10"/>
                </a:lnTo>
                <a:lnTo>
                  <a:pt x="132" y="12"/>
                </a:lnTo>
                <a:lnTo>
                  <a:pt x="130" y="13"/>
                </a:lnTo>
                <a:close/>
              </a:path>
            </a:pathLst>
          </a:custGeom>
          <a:solidFill>
            <a:srgbClr val="38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3" name="Freeform 843"/>
          <p:cNvSpPr>
            <a:spLocks noEditPoints="1"/>
          </p:cNvSpPr>
          <p:nvPr/>
        </p:nvSpPr>
        <p:spPr bwMode="auto">
          <a:xfrm rot="63308">
            <a:off x="4248150" y="4870450"/>
            <a:ext cx="990600" cy="22225"/>
          </a:xfrm>
          <a:custGeom>
            <a:avLst/>
            <a:gdLst>
              <a:gd name="T0" fmla="*/ 990600 w 702"/>
              <a:gd name="T1" fmla="*/ 22225 h 14"/>
              <a:gd name="T2" fmla="*/ 824089 w 702"/>
              <a:gd name="T3" fmla="*/ 22225 h 14"/>
              <a:gd name="T4" fmla="*/ 824089 w 702"/>
              <a:gd name="T5" fmla="*/ 19050 h 14"/>
              <a:gd name="T6" fmla="*/ 824089 w 702"/>
              <a:gd name="T7" fmla="*/ 19050 h 14"/>
              <a:gd name="T8" fmla="*/ 824089 w 702"/>
              <a:gd name="T9" fmla="*/ 15875 h 14"/>
              <a:gd name="T10" fmla="*/ 824089 w 702"/>
              <a:gd name="T11" fmla="*/ 12700 h 14"/>
              <a:gd name="T12" fmla="*/ 824089 w 702"/>
              <a:gd name="T13" fmla="*/ 9525 h 14"/>
              <a:gd name="T14" fmla="*/ 824089 w 702"/>
              <a:gd name="T15" fmla="*/ 6350 h 14"/>
              <a:gd name="T16" fmla="*/ 824089 w 702"/>
              <a:gd name="T17" fmla="*/ 3175 h 14"/>
              <a:gd name="T18" fmla="*/ 824089 w 702"/>
              <a:gd name="T19" fmla="*/ 0 h 14"/>
              <a:gd name="T20" fmla="*/ 990600 w 702"/>
              <a:gd name="T21" fmla="*/ 0 h 14"/>
              <a:gd name="T22" fmla="*/ 990600 w 702"/>
              <a:gd name="T23" fmla="*/ 3175 h 14"/>
              <a:gd name="T24" fmla="*/ 990600 w 702"/>
              <a:gd name="T25" fmla="*/ 6350 h 14"/>
              <a:gd name="T26" fmla="*/ 990600 w 702"/>
              <a:gd name="T27" fmla="*/ 9525 h 14"/>
              <a:gd name="T28" fmla="*/ 990600 w 702"/>
              <a:gd name="T29" fmla="*/ 12700 h 14"/>
              <a:gd name="T30" fmla="*/ 990600 w 702"/>
              <a:gd name="T31" fmla="*/ 15875 h 14"/>
              <a:gd name="T32" fmla="*/ 990600 w 702"/>
              <a:gd name="T33" fmla="*/ 19050 h 14"/>
              <a:gd name="T34" fmla="*/ 990600 w 702"/>
              <a:gd name="T35" fmla="*/ 19050 h 14"/>
              <a:gd name="T36" fmla="*/ 990600 w 702"/>
              <a:gd name="T37" fmla="*/ 22225 h 14"/>
              <a:gd name="T38" fmla="*/ 186267 w 702"/>
              <a:gd name="T39" fmla="*/ 22225 h 14"/>
              <a:gd name="T40" fmla="*/ 0 w 702"/>
              <a:gd name="T41" fmla="*/ 22225 h 14"/>
              <a:gd name="T42" fmla="*/ 2822 w 702"/>
              <a:gd name="T43" fmla="*/ 22225 h 14"/>
              <a:gd name="T44" fmla="*/ 2822 w 702"/>
              <a:gd name="T45" fmla="*/ 19050 h 14"/>
              <a:gd name="T46" fmla="*/ 5644 w 702"/>
              <a:gd name="T47" fmla="*/ 15875 h 14"/>
              <a:gd name="T48" fmla="*/ 5644 w 702"/>
              <a:gd name="T49" fmla="*/ 12700 h 14"/>
              <a:gd name="T50" fmla="*/ 8467 w 702"/>
              <a:gd name="T51" fmla="*/ 9525 h 14"/>
              <a:gd name="T52" fmla="*/ 8467 w 702"/>
              <a:gd name="T53" fmla="*/ 6350 h 14"/>
              <a:gd name="T54" fmla="*/ 9878 w 702"/>
              <a:gd name="T55" fmla="*/ 3175 h 14"/>
              <a:gd name="T56" fmla="*/ 9878 w 702"/>
              <a:gd name="T57" fmla="*/ 0 h 14"/>
              <a:gd name="T58" fmla="*/ 198967 w 702"/>
              <a:gd name="T59" fmla="*/ 0 h 14"/>
              <a:gd name="T60" fmla="*/ 198967 w 702"/>
              <a:gd name="T61" fmla="*/ 3175 h 14"/>
              <a:gd name="T62" fmla="*/ 196144 w 702"/>
              <a:gd name="T63" fmla="*/ 6350 h 14"/>
              <a:gd name="T64" fmla="*/ 193322 w 702"/>
              <a:gd name="T65" fmla="*/ 9525 h 14"/>
              <a:gd name="T66" fmla="*/ 193322 w 702"/>
              <a:gd name="T67" fmla="*/ 12700 h 14"/>
              <a:gd name="T68" fmla="*/ 190500 w 702"/>
              <a:gd name="T69" fmla="*/ 12700 h 14"/>
              <a:gd name="T70" fmla="*/ 190500 w 702"/>
              <a:gd name="T71" fmla="*/ 15875 h 14"/>
              <a:gd name="T72" fmla="*/ 187678 w 702"/>
              <a:gd name="T73" fmla="*/ 19050 h 14"/>
              <a:gd name="T74" fmla="*/ 186267 w 702"/>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2"/>
              <a:gd name="T115" fmla="*/ 0 h 14"/>
              <a:gd name="T116" fmla="*/ 702 w 702"/>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2" h="14">
                <a:moveTo>
                  <a:pt x="702" y="14"/>
                </a:moveTo>
                <a:lnTo>
                  <a:pt x="584" y="14"/>
                </a:lnTo>
                <a:lnTo>
                  <a:pt x="584" y="12"/>
                </a:lnTo>
                <a:lnTo>
                  <a:pt x="584" y="10"/>
                </a:lnTo>
                <a:lnTo>
                  <a:pt x="584" y="8"/>
                </a:lnTo>
                <a:lnTo>
                  <a:pt x="584" y="6"/>
                </a:lnTo>
                <a:lnTo>
                  <a:pt x="584" y="4"/>
                </a:lnTo>
                <a:lnTo>
                  <a:pt x="584" y="2"/>
                </a:lnTo>
                <a:lnTo>
                  <a:pt x="584" y="0"/>
                </a:lnTo>
                <a:lnTo>
                  <a:pt x="702" y="0"/>
                </a:lnTo>
                <a:lnTo>
                  <a:pt x="702" y="2"/>
                </a:lnTo>
                <a:lnTo>
                  <a:pt x="702" y="4"/>
                </a:lnTo>
                <a:lnTo>
                  <a:pt x="702" y="6"/>
                </a:lnTo>
                <a:lnTo>
                  <a:pt x="702" y="8"/>
                </a:lnTo>
                <a:lnTo>
                  <a:pt x="702" y="10"/>
                </a:lnTo>
                <a:lnTo>
                  <a:pt x="702" y="12"/>
                </a:lnTo>
                <a:lnTo>
                  <a:pt x="702" y="14"/>
                </a:lnTo>
                <a:close/>
                <a:moveTo>
                  <a:pt x="132" y="14"/>
                </a:moveTo>
                <a:lnTo>
                  <a:pt x="0" y="14"/>
                </a:lnTo>
                <a:lnTo>
                  <a:pt x="2" y="14"/>
                </a:lnTo>
                <a:lnTo>
                  <a:pt x="2" y="12"/>
                </a:lnTo>
                <a:lnTo>
                  <a:pt x="4" y="10"/>
                </a:lnTo>
                <a:lnTo>
                  <a:pt x="4" y="8"/>
                </a:lnTo>
                <a:lnTo>
                  <a:pt x="6" y="6"/>
                </a:lnTo>
                <a:lnTo>
                  <a:pt x="6" y="4"/>
                </a:lnTo>
                <a:lnTo>
                  <a:pt x="7" y="2"/>
                </a:lnTo>
                <a:lnTo>
                  <a:pt x="7" y="0"/>
                </a:lnTo>
                <a:lnTo>
                  <a:pt x="141" y="0"/>
                </a:lnTo>
                <a:lnTo>
                  <a:pt x="141" y="2"/>
                </a:lnTo>
                <a:lnTo>
                  <a:pt x="139" y="4"/>
                </a:lnTo>
                <a:lnTo>
                  <a:pt x="137" y="6"/>
                </a:lnTo>
                <a:lnTo>
                  <a:pt x="137" y="8"/>
                </a:lnTo>
                <a:lnTo>
                  <a:pt x="135" y="8"/>
                </a:lnTo>
                <a:lnTo>
                  <a:pt x="135" y="10"/>
                </a:lnTo>
                <a:lnTo>
                  <a:pt x="133" y="12"/>
                </a:lnTo>
                <a:lnTo>
                  <a:pt x="132" y="14"/>
                </a:lnTo>
                <a:close/>
              </a:path>
            </a:pathLst>
          </a:custGeom>
          <a:solidFill>
            <a:srgbClr val="3B05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4" name="Freeform 844"/>
          <p:cNvSpPr>
            <a:spLocks noEditPoints="1"/>
          </p:cNvSpPr>
          <p:nvPr/>
        </p:nvSpPr>
        <p:spPr bwMode="auto">
          <a:xfrm rot="63308">
            <a:off x="4252913" y="4862513"/>
            <a:ext cx="985837" cy="20637"/>
          </a:xfrm>
          <a:custGeom>
            <a:avLst/>
            <a:gdLst>
              <a:gd name="T0" fmla="*/ 985837 w 698"/>
              <a:gd name="T1" fmla="*/ 20637 h 13"/>
              <a:gd name="T2" fmla="*/ 819177 w 698"/>
              <a:gd name="T3" fmla="*/ 20637 h 13"/>
              <a:gd name="T4" fmla="*/ 819177 w 698"/>
              <a:gd name="T5" fmla="*/ 17462 h 13"/>
              <a:gd name="T6" fmla="*/ 819177 w 698"/>
              <a:gd name="T7" fmla="*/ 14287 h 13"/>
              <a:gd name="T8" fmla="*/ 819177 w 698"/>
              <a:gd name="T9" fmla="*/ 11112 h 13"/>
              <a:gd name="T10" fmla="*/ 819177 w 698"/>
              <a:gd name="T11" fmla="*/ 7937 h 13"/>
              <a:gd name="T12" fmla="*/ 819177 w 698"/>
              <a:gd name="T13" fmla="*/ 6350 h 13"/>
              <a:gd name="T14" fmla="*/ 819177 w 698"/>
              <a:gd name="T15" fmla="*/ 3175 h 13"/>
              <a:gd name="T16" fmla="*/ 819177 w 698"/>
              <a:gd name="T17" fmla="*/ 0 h 13"/>
              <a:gd name="T18" fmla="*/ 819177 w 698"/>
              <a:gd name="T19" fmla="*/ 0 h 13"/>
              <a:gd name="T20" fmla="*/ 985837 w 698"/>
              <a:gd name="T21" fmla="*/ 0 h 13"/>
              <a:gd name="T22" fmla="*/ 985837 w 698"/>
              <a:gd name="T23" fmla="*/ 0 h 13"/>
              <a:gd name="T24" fmla="*/ 985837 w 698"/>
              <a:gd name="T25" fmla="*/ 3175 h 13"/>
              <a:gd name="T26" fmla="*/ 985837 w 698"/>
              <a:gd name="T27" fmla="*/ 6350 h 13"/>
              <a:gd name="T28" fmla="*/ 985837 w 698"/>
              <a:gd name="T29" fmla="*/ 7937 h 13"/>
              <a:gd name="T30" fmla="*/ 985837 w 698"/>
              <a:gd name="T31" fmla="*/ 11112 h 13"/>
              <a:gd name="T32" fmla="*/ 985837 w 698"/>
              <a:gd name="T33" fmla="*/ 14287 h 13"/>
              <a:gd name="T34" fmla="*/ 985837 w 698"/>
              <a:gd name="T35" fmla="*/ 17462 h 13"/>
              <a:gd name="T36" fmla="*/ 985837 w 698"/>
              <a:gd name="T37" fmla="*/ 20637 h 13"/>
              <a:gd name="T38" fmla="*/ 187846 w 698"/>
              <a:gd name="T39" fmla="*/ 20637 h 13"/>
              <a:gd name="T40" fmla="*/ 0 w 698"/>
              <a:gd name="T41" fmla="*/ 20637 h 13"/>
              <a:gd name="T42" fmla="*/ 2825 w 698"/>
              <a:gd name="T43" fmla="*/ 17462 h 13"/>
              <a:gd name="T44" fmla="*/ 2825 w 698"/>
              <a:gd name="T45" fmla="*/ 14287 h 13"/>
              <a:gd name="T46" fmla="*/ 4237 w 698"/>
              <a:gd name="T47" fmla="*/ 11112 h 13"/>
              <a:gd name="T48" fmla="*/ 4237 w 698"/>
              <a:gd name="T49" fmla="*/ 7937 h 13"/>
              <a:gd name="T50" fmla="*/ 7062 w 698"/>
              <a:gd name="T51" fmla="*/ 6350 h 13"/>
              <a:gd name="T52" fmla="*/ 7062 w 698"/>
              <a:gd name="T53" fmla="*/ 3175 h 13"/>
              <a:gd name="T54" fmla="*/ 9887 w 698"/>
              <a:gd name="T55" fmla="*/ 0 h 13"/>
              <a:gd name="T56" fmla="*/ 9887 w 698"/>
              <a:gd name="T57" fmla="*/ 0 h 13"/>
              <a:gd name="T58" fmla="*/ 201969 w 698"/>
              <a:gd name="T59" fmla="*/ 0 h 13"/>
              <a:gd name="T60" fmla="*/ 201969 w 698"/>
              <a:gd name="T61" fmla="*/ 0 h 13"/>
              <a:gd name="T62" fmla="*/ 201969 w 698"/>
              <a:gd name="T63" fmla="*/ 0 h 13"/>
              <a:gd name="T64" fmla="*/ 199145 w 698"/>
              <a:gd name="T65" fmla="*/ 0 h 13"/>
              <a:gd name="T66" fmla="*/ 199145 w 698"/>
              <a:gd name="T67" fmla="*/ 0 h 13"/>
              <a:gd name="T68" fmla="*/ 199145 w 698"/>
              <a:gd name="T69" fmla="*/ 3175 h 13"/>
              <a:gd name="T70" fmla="*/ 199145 w 698"/>
              <a:gd name="T71" fmla="*/ 3175 h 13"/>
              <a:gd name="T72" fmla="*/ 199145 w 698"/>
              <a:gd name="T73" fmla="*/ 3175 h 13"/>
              <a:gd name="T74" fmla="*/ 199145 w 698"/>
              <a:gd name="T75" fmla="*/ 3175 h 13"/>
              <a:gd name="T76" fmla="*/ 196320 w 698"/>
              <a:gd name="T77" fmla="*/ 6350 h 13"/>
              <a:gd name="T78" fmla="*/ 196320 w 698"/>
              <a:gd name="T79" fmla="*/ 6350 h 13"/>
              <a:gd name="T80" fmla="*/ 193495 w 698"/>
              <a:gd name="T81" fmla="*/ 7937 h 13"/>
              <a:gd name="T82" fmla="*/ 193495 w 698"/>
              <a:gd name="T83" fmla="*/ 11112 h 13"/>
              <a:gd name="T84" fmla="*/ 190670 w 698"/>
              <a:gd name="T85" fmla="*/ 14287 h 13"/>
              <a:gd name="T86" fmla="*/ 190670 w 698"/>
              <a:gd name="T87" fmla="*/ 14287 h 13"/>
              <a:gd name="T88" fmla="*/ 187846 w 698"/>
              <a:gd name="T89" fmla="*/ 17462 h 13"/>
              <a:gd name="T90" fmla="*/ 187846 w 698"/>
              <a:gd name="T91" fmla="*/ 20637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8"/>
              <a:gd name="T139" fmla="*/ 0 h 13"/>
              <a:gd name="T140" fmla="*/ 698 w 698"/>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8" h="13">
                <a:moveTo>
                  <a:pt x="698" y="13"/>
                </a:moveTo>
                <a:lnTo>
                  <a:pt x="580" y="13"/>
                </a:lnTo>
                <a:lnTo>
                  <a:pt x="580" y="11"/>
                </a:lnTo>
                <a:lnTo>
                  <a:pt x="580" y="9"/>
                </a:lnTo>
                <a:lnTo>
                  <a:pt x="580" y="7"/>
                </a:lnTo>
                <a:lnTo>
                  <a:pt x="580" y="5"/>
                </a:lnTo>
                <a:lnTo>
                  <a:pt x="580" y="4"/>
                </a:lnTo>
                <a:lnTo>
                  <a:pt x="580" y="2"/>
                </a:lnTo>
                <a:lnTo>
                  <a:pt x="580" y="0"/>
                </a:lnTo>
                <a:lnTo>
                  <a:pt x="698" y="0"/>
                </a:lnTo>
                <a:lnTo>
                  <a:pt x="698" y="2"/>
                </a:lnTo>
                <a:lnTo>
                  <a:pt x="698" y="4"/>
                </a:lnTo>
                <a:lnTo>
                  <a:pt x="698" y="5"/>
                </a:lnTo>
                <a:lnTo>
                  <a:pt x="698" y="7"/>
                </a:lnTo>
                <a:lnTo>
                  <a:pt x="698" y="9"/>
                </a:lnTo>
                <a:lnTo>
                  <a:pt x="698" y="11"/>
                </a:lnTo>
                <a:lnTo>
                  <a:pt x="698" y="13"/>
                </a:lnTo>
                <a:close/>
                <a:moveTo>
                  <a:pt x="133" y="13"/>
                </a:moveTo>
                <a:lnTo>
                  <a:pt x="0" y="13"/>
                </a:lnTo>
                <a:lnTo>
                  <a:pt x="2" y="11"/>
                </a:lnTo>
                <a:lnTo>
                  <a:pt x="2" y="9"/>
                </a:lnTo>
                <a:lnTo>
                  <a:pt x="3" y="7"/>
                </a:lnTo>
                <a:lnTo>
                  <a:pt x="3" y="5"/>
                </a:lnTo>
                <a:lnTo>
                  <a:pt x="5" y="4"/>
                </a:lnTo>
                <a:lnTo>
                  <a:pt x="5" y="2"/>
                </a:lnTo>
                <a:lnTo>
                  <a:pt x="7" y="0"/>
                </a:lnTo>
                <a:lnTo>
                  <a:pt x="143" y="0"/>
                </a:lnTo>
                <a:lnTo>
                  <a:pt x="141" y="0"/>
                </a:lnTo>
                <a:lnTo>
                  <a:pt x="141" y="2"/>
                </a:lnTo>
                <a:lnTo>
                  <a:pt x="139" y="4"/>
                </a:lnTo>
                <a:lnTo>
                  <a:pt x="137" y="5"/>
                </a:lnTo>
                <a:lnTo>
                  <a:pt x="137" y="7"/>
                </a:lnTo>
                <a:lnTo>
                  <a:pt x="135" y="9"/>
                </a:lnTo>
                <a:lnTo>
                  <a:pt x="133" y="11"/>
                </a:lnTo>
                <a:lnTo>
                  <a:pt x="133" y="13"/>
                </a:lnTo>
                <a:close/>
              </a:path>
            </a:pathLst>
          </a:custGeom>
          <a:solidFill>
            <a:srgbClr val="3B050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5" name="Freeform 845"/>
          <p:cNvSpPr>
            <a:spLocks noEditPoints="1"/>
          </p:cNvSpPr>
          <p:nvPr/>
        </p:nvSpPr>
        <p:spPr bwMode="auto">
          <a:xfrm rot="63308">
            <a:off x="4257675" y="4849813"/>
            <a:ext cx="981075" cy="20637"/>
          </a:xfrm>
          <a:custGeom>
            <a:avLst/>
            <a:gdLst>
              <a:gd name="T0" fmla="*/ 981075 w 695"/>
              <a:gd name="T1" fmla="*/ 20637 h 13"/>
              <a:gd name="T2" fmla="*/ 814504 w 695"/>
              <a:gd name="T3" fmla="*/ 20637 h 13"/>
              <a:gd name="T4" fmla="*/ 814504 w 695"/>
              <a:gd name="T5" fmla="*/ 19050 h 13"/>
              <a:gd name="T6" fmla="*/ 814504 w 695"/>
              <a:gd name="T7" fmla="*/ 15875 h 13"/>
              <a:gd name="T8" fmla="*/ 814504 w 695"/>
              <a:gd name="T9" fmla="*/ 12700 h 13"/>
              <a:gd name="T10" fmla="*/ 814504 w 695"/>
              <a:gd name="T11" fmla="*/ 9525 h 13"/>
              <a:gd name="T12" fmla="*/ 814504 w 695"/>
              <a:gd name="T13" fmla="*/ 9525 h 13"/>
              <a:gd name="T14" fmla="*/ 814504 w 695"/>
              <a:gd name="T15" fmla="*/ 6350 h 13"/>
              <a:gd name="T16" fmla="*/ 814504 w 695"/>
              <a:gd name="T17" fmla="*/ 3175 h 13"/>
              <a:gd name="T18" fmla="*/ 814504 w 695"/>
              <a:gd name="T19" fmla="*/ 0 h 13"/>
              <a:gd name="T20" fmla="*/ 981075 w 695"/>
              <a:gd name="T21" fmla="*/ 0 h 13"/>
              <a:gd name="T22" fmla="*/ 981075 w 695"/>
              <a:gd name="T23" fmla="*/ 3175 h 13"/>
              <a:gd name="T24" fmla="*/ 981075 w 695"/>
              <a:gd name="T25" fmla="*/ 6350 h 13"/>
              <a:gd name="T26" fmla="*/ 981075 w 695"/>
              <a:gd name="T27" fmla="*/ 9525 h 13"/>
              <a:gd name="T28" fmla="*/ 981075 w 695"/>
              <a:gd name="T29" fmla="*/ 9525 h 13"/>
              <a:gd name="T30" fmla="*/ 981075 w 695"/>
              <a:gd name="T31" fmla="*/ 12700 h 13"/>
              <a:gd name="T32" fmla="*/ 981075 w 695"/>
              <a:gd name="T33" fmla="*/ 15875 h 13"/>
              <a:gd name="T34" fmla="*/ 981075 w 695"/>
              <a:gd name="T35" fmla="*/ 19050 h 13"/>
              <a:gd name="T36" fmla="*/ 981075 w 695"/>
              <a:gd name="T37" fmla="*/ 20637 h 13"/>
              <a:gd name="T38" fmla="*/ 189157 w 695"/>
              <a:gd name="T39" fmla="*/ 20637 h 13"/>
              <a:gd name="T40" fmla="*/ 0 w 695"/>
              <a:gd name="T41" fmla="*/ 20637 h 13"/>
              <a:gd name="T42" fmla="*/ 2823 w 695"/>
              <a:gd name="T43" fmla="*/ 19050 h 13"/>
              <a:gd name="T44" fmla="*/ 2823 w 695"/>
              <a:gd name="T45" fmla="*/ 15875 h 13"/>
              <a:gd name="T46" fmla="*/ 5646 w 695"/>
              <a:gd name="T47" fmla="*/ 12700 h 13"/>
              <a:gd name="T48" fmla="*/ 5646 w 695"/>
              <a:gd name="T49" fmla="*/ 12700 h 13"/>
              <a:gd name="T50" fmla="*/ 5646 w 695"/>
              <a:gd name="T51" fmla="*/ 9525 h 13"/>
              <a:gd name="T52" fmla="*/ 8470 w 695"/>
              <a:gd name="T53" fmla="*/ 6350 h 13"/>
              <a:gd name="T54" fmla="*/ 8470 w 695"/>
              <a:gd name="T55" fmla="*/ 3175 h 13"/>
              <a:gd name="T56" fmla="*/ 11293 w 695"/>
              <a:gd name="T57" fmla="*/ 0 h 13"/>
              <a:gd name="T58" fmla="*/ 206096 w 695"/>
              <a:gd name="T59" fmla="*/ 0 h 13"/>
              <a:gd name="T60" fmla="*/ 203273 w 695"/>
              <a:gd name="T61" fmla="*/ 3175 h 13"/>
              <a:gd name="T62" fmla="*/ 203273 w 695"/>
              <a:gd name="T63" fmla="*/ 3175 h 13"/>
              <a:gd name="T64" fmla="*/ 200450 w 695"/>
              <a:gd name="T65" fmla="*/ 6350 h 13"/>
              <a:gd name="T66" fmla="*/ 200450 w 695"/>
              <a:gd name="T67" fmla="*/ 9525 h 13"/>
              <a:gd name="T68" fmla="*/ 197627 w 695"/>
              <a:gd name="T69" fmla="*/ 9525 h 13"/>
              <a:gd name="T70" fmla="*/ 197627 w 695"/>
              <a:gd name="T71" fmla="*/ 12700 h 13"/>
              <a:gd name="T72" fmla="*/ 194803 w 695"/>
              <a:gd name="T73" fmla="*/ 15875 h 13"/>
              <a:gd name="T74" fmla="*/ 194803 w 695"/>
              <a:gd name="T75" fmla="*/ 15875 h 13"/>
              <a:gd name="T76" fmla="*/ 191980 w 695"/>
              <a:gd name="T77" fmla="*/ 15875 h 13"/>
              <a:gd name="T78" fmla="*/ 191980 w 695"/>
              <a:gd name="T79" fmla="*/ 19050 h 13"/>
              <a:gd name="T80" fmla="*/ 191980 w 695"/>
              <a:gd name="T81" fmla="*/ 19050 h 13"/>
              <a:gd name="T82" fmla="*/ 191980 w 695"/>
              <a:gd name="T83" fmla="*/ 19050 h 13"/>
              <a:gd name="T84" fmla="*/ 191980 w 695"/>
              <a:gd name="T85" fmla="*/ 19050 h 13"/>
              <a:gd name="T86" fmla="*/ 191980 w 695"/>
              <a:gd name="T87" fmla="*/ 20637 h 13"/>
              <a:gd name="T88" fmla="*/ 189157 w 695"/>
              <a:gd name="T89" fmla="*/ 20637 h 13"/>
              <a:gd name="T90" fmla="*/ 189157 w 695"/>
              <a:gd name="T91" fmla="*/ 20637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5"/>
              <a:gd name="T139" fmla="*/ 0 h 13"/>
              <a:gd name="T140" fmla="*/ 695 w 695"/>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5" h="13">
                <a:moveTo>
                  <a:pt x="695" y="13"/>
                </a:moveTo>
                <a:lnTo>
                  <a:pt x="577" y="13"/>
                </a:lnTo>
                <a:lnTo>
                  <a:pt x="577" y="12"/>
                </a:lnTo>
                <a:lnTo>
                  <a:pt x="577" y="10"/>
                </a:lnTo>
                <a:lnTo>
                  <a:pt x="577" y="8"/>
                </a:lnTo>
                <a:lnTo>
                  <a:pt x="577" y="6"/>
                </a:lnTo>
                <a:lnTo>
                  <a:pt x="577" y="4"/>
                </a:lnTo>
                <a:lnTo>
                  <a:pt x="577" y="2"/>
                </a:lnTo>
                <a:lnTo>
                  <a:pt x="577" y="0"/>
                </a:lnTo>
                <a:lnTo>
                  <a:pt x="695" y="0"/>
                </a:lnTo>
                <a:lnTo>
                  <a:pt x="695" y="2"/>
                </a:lnTo>
                <a:lnTo>
                  <a:pt x="695" y="4"/>
                </a:lnTo>
                <a:lnTo>
                  <a:pt x="695" y="6"/>
                </a:lnTo>
                <a:lnTo>
                  <a:pt x="695" y="8"/>
                </a:lnTo>
                <a:lnTo>
                  <a:pt x="695" y="10"/>
                </a:lnTo>
                <a:lnTo>
                  <a:pt x="695" y="12"/>
                </a:lnTo>
                <a:lnTo>
                  <a:pt x="695" y="13"/>
                </a:lnTo>
                <a:close/>
                <a:moveTo>
                  <a:pt x="134" y="13"/>
                </a:moveTo>
                <a:lnTo>
                  <a:pt x="0" y="13"/>
                </a:lnTo>
                <a:lnTo>
                  <a:pt x="2" y="12"/>
                </a:lnTo>
                <a:lnTo>
                  <a:pt x="2" y="10"/>
                </a:lnTo>
                <a:lnTo>
                  <a:pt x="4" y="8"/>
                </a:lnTo>
                <a:lnTo>
                  <a:pt x="4" y="6"/>
                </a:lnTo>
                <a:lnTo>
                  <a:pt x="6" y="4"/>
                </a:lnTo>
                <a:lnTo>
                  <a:pt x="6" y="2"/>
                </a:lnTo>
                <a:lnTo>
                  <a:pt x="8" y="0"/>
                </a:lnTo>
                <a:lnTo>
                  <a:pt x="146" y="0"/>
                </a:lnTo>
                <a:lnTo>
                  <a:pt x="144" y="2"/>
                </a:lnTo>
                <a:lnTo>
                  <a:pt x="142" y="4"/>
                </a:lnTo>
                <a:lnTo>
                  <a:pt x="142" y="6"/>
                </a:lnTo>
                <a:lnTo>
                  <a:pt x="140" y="6"/>
                </a:lnTo>
                <a:lnTo>
                  <a:pt x="140" y="8"/>
                </a:lnTo>
                <a:lnTo>
                  <a:pt x="138" y="10"/>
                </a:lnTo>
                <a:lnTo>
                  <a:pt x="136" y="10"/>
                </a:lnTo>
                <a:lnTo>
                  <a:pt x="136" y="12"/>
                </a:lnTo>
                <a:lnTo>
                  <a:pt x="136" y="13"/>
                </a:lnTo>
                <a:lnTo>
                  <a:pt x="134" y="13"/>
                </a:lnTo>
                <a:close/>
              </a:path>
            </a:pathLst>
          </a:custGeom>
          <a:solidFill>
            <a:srgbClr val="3B050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6" name="Freeform 846"/>
          <p:cNvSpPr>
            <a:spLocks noEditPoints="1"/>
          </p:cNvSpPr>
          <p:nvPr/>
        </p:nvSpPr>
        <p:spPr bwMode="auto">
          <a:xfrm rot="63308">
            <a:off x="4264025" y="4837113"/>
            <a:ext cx="974725" cy="25400"/>
          </a:xfrm>
          <a:custGeom>
            <a:avLst/>
            <a:gdLst>
              <a:gd name="T0" fmla="*/ 974725 w 691"/>
              <a:gd name="T1" fmla="*/ 25400 h 16"/>
              <a:gd name="T2" fmla="*/ 808274 w 691"/>
              <a:gd name="T3" fmla="*/ 25400 h 16"/>
              <a:gd name="T4" fmla="*/ 808274 w 691"/>
              <a:gd name="T5" fmla="*/ 22225 h 16"/>
              <a:gd name="T6" fmla="*/ 808274 w 691"/>
              <a:gd name="T7" fmla="*/ 19050 h 16"/>
              <a:gd name="T8" fmla="*/ 808274 w 691"/>
              <a:gd name="T9" fmla="*/ 15875 h 16"/>
              <a:gd name="T10" fmla="*/ 808274 w 691"/>
              <a:gd name="T11" fmla="*/ 12700 h 16"/>
              <a:gd name="T12" fmla="*/ 808274 w 691"/>
              <a:gd name="T13" fmla="*/ 9525 h 16"/>
              <a:gd name="T14" fmla="*/ 808274 w 691"/>
              <a:gd name="T15" fmla="*/ 6350 h 16"/>
              <a:gd name="T16" fmla="*/ 808274 w 691"/>
              <a:gd name="T17" fmla="*/ 3175 h 16"/>
              <a:gd name="T18" fmla="*/ 808274 w 691"/>
              <a:gd name="T19" fmla="*/ 0 h 16"/>
              <a:gd name="T20" fmla="*/ 974725 w 691"/>
              <a:gd name="T21" fmla="*/ 0 h 16"/>
              <a:gd name="T22" fmla="*/ 974725 w 691"/>
              <a:gd name="T23" fmla="*/ 3175 h 16"/>
              <a:gd name="T24" fmla="*/ 974725 w 691"/>
              <a:gd name="T25" fmla="*/ 6350 h 16"/>
              <a:gd name="T26" fmla="*/ 974725 w 691"/>
              <a:gd name="T27" fmla="*/ 9525 h 16"/>
              <a:gd name="T28" fmla="*/ 974725 w 691"/>
              <a:gd name="T29" fmla="*/ 12700 h 16"/>
              <a:gd name="T30" fmla="*/ 974725 w 691"/>
              <a:gd name="T31" fmla="*/ 15875 h 16"/>
              <a:gd name="T32" fmla="*/ 974725 w 691"/>
              <a:gd name="T33" fmla="*/ 19050 h 16"/>
              <a:gd name="T34" fmla="*/ 974725 w 691"/>
              <a:gd name="T35" fmla="*/ 22225 h 16"/>
              <a:gd name="T36" fmla="*/ 974725 w 691"/>
              <a:gd name="T37" fmla="*/ 25400 h 16"/>
              <a:gd name="T38" fmla="*/ 191842 w 691"/>
              <a:gd name="T39" fmla="*/ 25400 h 16"/>
              <a:gd name="T40" fmla="*/ 0 w 691"/>
              <a:gd name="T41" fmla="*/ 25400 h 16"/>
              <a:gd name="T42" fmla="*/ 0 w 691"/>
              <a:gd name="T43" fmla="*/ 22225 h 16"/>
              <a:gd name="T44" fmla="*/ 2821 w 691"/>
              <a:gd name="T45" fmla="*/ 19050 h 16"/>
              <a:gd name="T46" fmla="*/ 2821 w 691"/>
              <a:gd name="T47" fmla="*/ 15875 h 16"/>
              <a:gd name="T48" fmla="*/ 5642 w 691"/>
              <a:gd name="T49" fmla="*/ 12700 h 16"/>
              <a:gd name="T50" fmla="*/ 5642 w 691"/>
              <a:gd name="T51" fmla="*/ 9525 h 16"/>
              <a:gd name="T52" fmla="*/ 8464 w 691"/>
              <a:gd name="T53" fmla="*/ 6350 h 16"/>
              <a:gd name="T54" fmla="*/ 8464 w 691"/>
              <a:gd name="T55" fmla="*/ 3175 h 16"/>
              <a:gd name="T56" fmla="*/ 11285 w 691"/>
              <a:gd name="T57" fmla="*/ 0 h 16"/>
              <a:gd name="T58" fmla="*/ 207358 w 691"/>
              <a:gd name="T59" fmla="*/ 0 h 16"/>
              <a:gd name="T60" fmla="*/ 204537 w 691"/>
              <a:gd name="T61" fmla="*/ 3175 h 16"/>
              <a:gd name="T62" fmla="*/ 204537 w 691"/>
              <a:gd name="T63" fmla="*/ 6350 h 16"/>
              <a:gd name="T64" fmla="*/ 201716 w 691"/>
              <a:gd name="T65" fmla="*/ 9525 h 16"/>
              <a:gd name="T66" fmla="*/ 200305 w 691"/>
              <a:gd name="T67" fmla="*/ 12700 h 16"/>
              <a:gd name="T68" fmla="*/ 197484 w 691"/>
              <a:gd name="T69" fmla="*/ 15875 h 16"/>
              <a:gd name="T70" fmla="*/ 194663 w 691"/>
              <a:gd name="T71" fmla="*/ 19050 h 16"/>
              <a:gd name="T72" fmla="*/ 194663 w 691"/>
              <a:gd name="T73" fmla="*/ 22225 h 16"/>
              <a:gd name="T74" fmla="*/ 191842 w 691"/>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1"/>
              <a:gd name="T115" fmla="*/ 0 h 16"/>
              <a:gd name="T116" fmla="*/ 691 w 691"/>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1" h="16">
                <a:moveTo>
                  <a:pt x="691" y="16"/>
                </a:moveTo>
                <a:lnTo>
                  <a:pt x="573" y="16"/>
                </a:lnTo>
                <a:lnTo>
                  <a:pt x="573" y="14"/>
                </a:lnTo>
                <a:lnTo>
                  <a:pt x="573" y="12"/>
                </a:lnTo>
                <a:lnTo>
                  <a:pt x="573" y="10"/>
                </a:lnTo>
                <a:lnTo>
                  <a:pt x="573" y="8"/>
                </a:lnTo>
                <a:lnTo>
                  <a:pt x="573" y="6"/>
                </a:lnTo>
                <a:lnTo>
                  <a:pt x="573" y="4"/>
                </a:lnTo>
                <a:lnTo>
                  <a:pt x="573" y="2"/>
                </a:lnTo>
                <a:lnTo>
                  <a:pt x="573" y="0"/>
                </a:lnTo>
                <a:lnTo>
                  <a:pt x="691" y="0"/>
                </a:lnTo>
                <a:lnTo>
                  <a:pt x="691" y="2"/>
                </a:lnTo>
                <a:lnTo>
                  <a:pt x="691" y="4"/>
                </a:lnTo>
                <a:lnTo>
                  <a:pt x="691" y="6"/>
                </a:lnTo>
                <a:lnTo>
                  <a:pt x="691" y="8"/>
                </a:lnTo>
                <a:lnTo>
                  <a:pt x="691" y="10"/>
                </a:lnTo>
                <a:lnTo>
                  <a:pt x="691" y="12"/>
                </a:lnTo>
                <a:lnTo>
                  <a:pt x="691" y="14"/>
                </a:lnTo>
                <a:lnTo>
                  <a:pt x="691" y="16"/>
                </a:lnTo>
                <a:close/>
                <a:moveTo>
                  <a:pt x="136" y="16"/>
                </a:moveTo>
                <a:lnTo>
                  <a:pt x="0" y="16"/>
                </a:lnTo>
                <a:lnTo>
                  <a:pt x="0" y="14"/>
                </a:lnTo>
                <a:lnTo>
                  <a:pt x="2" y="12"/>
                </a:lnTo>
                <a:lnTo>
                  <a:pt x="2" y="10"/>
                </a:lnTo>
                <a:lnTo>
                  <a:pt x="4" y="8"/>
                </a:lnTo>
                <a:lnTo>
                  <a:pt x="4" y="6"/>
                </a:lnTo>
                <a:lnTo>
                  <a:pt x="6" y="4"/>
                </a:lnTo>
                <a:lnTo>
                  <a:pt x="6" y="2"/>
                </a:lnTo>
                <a:lnTo>
                  <a:pt x="8" y="0"/>
                </a:lnTo>
                <a:lnTo>
                  <a:pt x="147" y="0"/>
                </a:lnTo>
                <a:lnTo>
                  <a:pt x="145" y="2"/>
                </a:lnTo>
                <a:lnTo>
                  <a:pt x="145" y="4"/>
                </a:lnTo>
                <a:lnTo>
                  <a:pt x="143" y="6"/>
                </a:lnTo>
                <a:lnTo>
                  <a:pt x="142" y="8"/>
                </a:lnTo>
                <a:lnTo>
                  <a:pt x="140" y="10"/>
                </a:lnTo>
                <a:lnTo>
                  <a:pt x="138" y="12"/>
                </a:lnTo>
                <a:lnTo>
                  <a:pt x="138" y="14"/>
                </a:lnTo>
                <a:lnTo>
                  <a:pt x="136" y="16"/>
                </a:lnTo>
                <a:close/>
              </a:path>
            </a:pathLst>
          </a:custGeom>
          <a:solidFill>
            <a:srgbClr val="3D05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7" name="Freeform 847"/>
          <p:cNvSpPr>
            <a:spLocks noEditPoints="1"/>
          </p:cNvSpPr>
          <p:nvPr/>
        </p:nvSpPr>
        <p:spPr bwMode="auto">
          <a:xfrm rot="63308">
            <a:off x="4270375" y="4829175"/>
            <a:ext cx="968375" cy="20638"/>
          </a:xfrm>
          <a:custGeom>
            <a:avLst/>
            <a:gdLst>
              <a:gd name="T0" fmla="*/ 968375 w 687"/>
              <a:gd name="T1" fmla="*/ 20638 h 13"/>
              <a:gd name="T2" fmla="*/ 802046 w 687"/>
              <a:gd name="T3" fmla="*/ 20638 h 13"/>
              <a:gd name="T4" fmla="*/ 802046 w 687"/>
              <a:gd name="T5" fmla="*/ 17463 h 13"/>
              <a:gd name="T6" fmla="*/ 802046 w 687"/>
              <a:gd name="T7" fmla="*/ 14288 h 13"/>
              <a:gd name="T8" fmla="*/ 802046 w 687"/>
              <a:gd name="T9" fmla="*/ 11113 h 13"/>
              <a:gd name="T10" fmla="*/ 802046 w 687"/>
              <a:gd name="T11" fmla="*/ 7938 h 13"/>
              <a:gd name="T12" fmla="*/ 802046 w 687"/>
              <a:gd name="T13" fmla="*/ 6350 h 13"/>
              <a:gd name="T14" fmla="*/ 802046 w 687"/>
              <a:gd name="T15" fmla="*/ 3175 h 13"/>
              <a:gd name="T16" fmla="*/ 802046 w 687"/>
              <a:gd name="T17" fmla="*/ 3175 h 13"/>
              <a:gd name="T18" fmla="*/ 802046 w 687"/>
              <a:gd name="T19" fmla="*/ 0 h 13"/>
              <a:gd name="T20" fmla="*/ 968375 w 687"/>
              <a:gd name="T21" fmla="*/ 0 h 13"/>
              <a:gd name="T22" fmla="*/ 968375 w 687"/>
              <a:gd name="T23" fmla="*/ 3175 h 13"/>
              <a:gd name="T24" fmla="*/ 968375 w 687"/>
              <a:gd name="T25" fmla="*/ 3175 h 13"/>
              <a:gd name="T26" fmla="*/ 968375 w 687"/>
              <a:gd name="T27" fmla="*/ 6350 h 13"/>
              <a:gd name="T28" fmla="*/ 968375 w 687"/>
              <a:gd name="T29" fmla="*/ 7938 h 13"/>
              <a:gd name="T30" fmla="*/ 968375 w 687"/>
              <a:gd name="T31" fmla="*/ 11113 h 13"/>
              <a:gd name="T32" fmla="*/ 968375 w 687"/>
              <a:gd name="T33" fmla="*/ 14288 h 13"/>
              <a:gd name="T34" fmla="*/ 968375 w 687"/>
              <a:gd name="T35" fmla="*/ 17463 h 13"/>
              <a:gd name="T36" fmla="*/ 968375 w 687"/>
              <a:gd name="T37" fmla="*/ 20638 h 13"/>
              <a:gd name="T38" fmla="*/ 194521 w 687"/>
              <a:gd name="T39" fmla="*/ 20638 h 13"/>
              <a:gd name="T40" fmla="*/ 0 w 687"/>
              <a:gd name="T41" fmla="*/ 20638 h 13"/>
              <a:gd name="T42" fmla="*/ 0 w 687"/>
              <a:gd name="T43" fmla="*/ 17463 h 13"/>
              <a:gd name="T44" fmla="*/ 2819 w 687"/>
              <a:gd name="T45" fmla="*/ 14288 h 13"/>
              <a:gd name="T46" fmla="*/ 2819 w 687"/>
              <a:gd name="T47" fmla="*/ 11113 h 13"/>
              <a:gd name="T48" fmla="*/ 5638 w 687"/>
              <a:gd name="T49" fmla="*/ 7938 h 13"/>
              <a:gd name="T50" fmla="*/ 5638 w 687"/>
              <a:gd name="T51" fmla="*/ 6350 h 13"/>
              <a:gd name="T52" fmla="*/ 8457 w 687"/>
              <a:gd name="T53" fmla="*/ 3175 h 13"/>
              <a:gd name="T54" fmla="*/ 8457 w 687"/>
              <a:gd name="T55" fmla="*/ 3175 h 13"/>
              <a:gd name="T56" fmla="*/ 11277 w 687"/>
              <a:gd name="T57" fmla="*/ 0 h 13"/>
              <a:gd name="T58" fmla="*/ 212845 w 687"/>
              <a:gd name="T59" fmla="*/ 0 h 13"/>
              <a:gd name="T60" fmla="*/ 210026 w 687"/>
              <a:gd name="T61" fmla="*/ 3175 h 13"/>
              <a:gd name="T62" fmla="*/ 207207 w 687"/>
              <a:gd name="T63" fmla="*/ 6350 h 13"/>
              <a:gd name="T64" fmla="*/ 204388 w 687"/>
              <a:gd name="T65" fmla="*/ 7938 h 13"/>
              <a:gd name="T66" fmla="*/ 201569 w 687"/>
              <a:gd name="T67" fmla="*/ 7938 h 13"/>
              <a:gd name="T68" fmla="*/ 198749 w 687"/>
              <a:gd name="T69" fmla="*/ 11113 h 13"/>
              <a:gd name="T70" fmla="*/ 198749 w 687"/>
              <a:gd name="T71" fmla="*/ 14288 h 13"/>
              <a:gd name="T72" fmla="*/ 195930 w 687"/>
              <a:gd name="T73" fmla="*/ 17463 h 13"/>
              <a:gd name="T74" fmla="*/ 194521 w 687"/>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7"/>
              <a:gd name="T115" fmla="*/ 0 h 13"/>
              <a:gd name="T116" fmla="*/ 687 w 687"/>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7" h="13">
                <a:moveTo>
                  <a:pt x="687" y="13"/>
                </a:moveTo>
                <a:lnTo>
                  <a:pt x="569" y="13"/>
                </a:lnTo>
                <a:lnTo>
                  <a:pt x="569" y="11"/>
                </a:lnTo>
                <a:lnTo>
                  <a:pt x="569" y="9"/>
                </a:lnTo>
                <a:lnTo>
                  <a:pt x="569" y="7"/>
                </a:lnTo>
                <a:lnTo>
                  <a:pt x="569" y="5"/>
                </a:lnTo>
                <a:lnTo>
                  <a:pt x="569" y="4"/>
                </a:lnTo>
                <a:lnTo>
                  <a:pt x="569" y="2"/>
                </a:lnTo>
                <a:lnTo>
                  <a:pt x="569" y="0"/>
                </a:lnTo>
                <a:lnTo>
                  <a:pt x="687" y="0"/>
                </a:lnTo>
                <a:lnTo>
                  <a:pt x="687" y="2"/>
                </a:lnTo>
                <a:lnTo>
                  <a:pt x="687" y="4"/>
                </a:lnTo>
                <a:lnTo>
                  <a:pt x="687" y="5"/>
                </a:lnTo>
                <a:lnTo>
                  <a:pt x="687" y="7"/>
                </a:lnTo>
                <a:lnTo>
                  <a:pt x="687" y="9"/>
                </a:lnTo>
                <a:lnTo>
                  <a:pt x="687" y="11"/>
                </a:lnTo>
                <a:lnTo>
                  <a:pt x="687" y="13"/>
                </a:lnTo>
                <a:close/>
                <a:moveTo>
                  <a:pt x="138" y="13"/>
                </a:moveTo>
                <a:lnTo>
                  <a:pt x="0" y="13"/>
                </a:lnTo>
                <a:lnTo>
                  <a:pt x="0" y="11"/>
                </a:lnTo>
                <a:lnTo>
                  <a:pt x="2" y="9"/>
                </a:lnTo>
                <a:lnTo>
                  <a:pt x="2" y="7"/>
                </a:lnTo>
                <a:lnTo>
                  <a:pt x="4" y="5"/>
                </a:lnTo>
                <a:lnTo>
                  <a:pt x="4" y="4"/>
                </a:lnTo>
                <a:lnTo>
                  <a:pt x="6" y="2"/>
                </a:lnTo>
                <a:lnTo>
                  <a:pt x="8" y="0"/>
                </a:lnTo>
                <a:lnTo>
                  <a:pt x="151" y="0"/>
                </a:lnTo>
                <a:lnTo>
                  <a:pt x="149" y="2"/>
                </a:lnTo>
                <a:lnTo>
                  <a:pt x="147" y="4"/>
                </a:lnTo>
                <a:lnTo>
                  <a:pt x="145" y="5"/>
                </a:lnTo>
                <a:lnTo>
                  <a:pt x="143" y="5"/>
                </a:lnTo>
                <a:lnTo>
                  <a:pt x="141" y="7"/>
                </a:lnTo>
                <a:lnTo>
                  <a:pt x="141" y="9"/>
                </a:lnTo>
                <a:lnTo>
                  <a:pt x="139" y="11"/>
                </a:lnTo>
                <a:lnTo>
                  <a:pt x="138" y="13"/>
                </a:lnTo>
                <a:close/>
              </a:path>
            </a:pathLst>
          </a:custGeom>
          <a:solidFill>
            <a:srgbClr val="3D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8" name="Freeform 848"/>
          <p:cNvSpPr>
            <a:spLocks noEditPoints="1"/>
          </p:cNvSpPr>
          <p:nvPr/>
        </p:nvSpPr>
        <p:spPr bwMode="auto">
          <a:xfrm rot="63308">
            <a:off x="4275138" y="4816475"/>
            <a:ext cx="963612" cy="20638"/>
          </a:xfrm>
          <a:custGeom>
            <a:avLst/>
            <a:gdLst>
              <a:gd name="T0" fmla="*/ 963612 w 683"/>
              <a:gd name="T1" fmla="*/ 20638 h 13"/>
              <a:gd name="T2" fmla="*/ 797131 w 683"/>
              <a:gd name="T3" fmla="*/ 20638 h 13"/>
              <a:gd name="T4" fmla="*/ 797131 w 683"/>
              <a:gd name="T5" fmla="*/ 19050 h 13"/>
              <a:gd name="T6" fmla="*/ 797131 w 683"/>
              <a:gd name="T7" fmla="*/ 15875 h 13"/>
              <a:gd name="T8" fmla="*/ 797131 w 683"/>
              <a:gd name="T9" fmla="*/ 15875 h 13"/>
              <a:gd name="T10" fmla="*/ 797131 w 683"/>
              <a:gd name="T11" fmla="*/ 12700 h 13"/>
              <a:gd name="T12" fmla="*/ 797131 w 683"/>
              <a:gd name="T13" fmla="*/ 9525 h 13"/>
              <a:gd name="T14" fmla="*/ 797131 w 683"/>
              <a:gd name="T15" fmla="*/ 6350 h 13"/>
              <a:gd name="T16" fmla="*/ 794310 w 683"/>
              <a:gd name="T17" fmla="*/ 3175 h 13"/>
              <a:gd name="T18" fmla="*/ 794310 w 683"/>
              <a:gd name="T19" fmla="*/ 0 h 13"/>
              <a:gd name="T20" fmla="*/ 960790 w 683"/>
              <a:gd name="T21" fmla="*/ 0 h 13"/>
              <a:gd name="T22" fmla="*/ 963612 w 683"/>
              <a:gd name="T23" fmla="*/ 3175 h 13"/>
              <a:gd name="T24" fmla="*/ 963612 w 683"/>
              <a:gd name="T25" fmla="*/ 6350 h 13"/>
              <a:gd name="T26" fmla="*/ 963612 w 683"/>
              <a:gd name="T27" fmla="*/ 9525 h 13"/>
              <a:gd name="T28" fmla="*/ 963612 w 683"/>
              <a:gd name="T29" fmla="*/ 12700 h 13"/>
              <a:gd name="T30" fmla="*/ 963612 w 683"/>
              <a:gd name="T31" fmla="*/ 15875 h 13"/>
              <a:gd name="T32" fmla="*/ 963612 w 683"/>
              <a:gd name="T33" fmla="*/ 15875 h 13"/>
              <a:gd name="T34" fmla="*/ 963612 w 683"/>
              <a:gd name="T35" fmla="*/ 19050 h 13"/>
              <a:gd name="T36" fmla="*/ 963612 w 683"/>
              <a:gd name="T37" fmla="*/ 20638 h 13"/>
              <a:gd name="T38" fmla="*/ 196108 w 683"/>
              <a:gd name="T39" fmla="*/ 20638 h 13"/>
              <a:gd name="T40" fmla="*/ 0 w 683"/>
              <a:gd name="T41" fmla="*/ 20638 h 13"/>
              <a:gd name="T42" fmla="*/ 0 w 683"/>
              <a:gd name="T43" fmla="*/ 19050 h 13"/>
              <a:gd name="T44" fmla="*/ 2822 w 683"/>
              <a:gd name="T45" fmla="*/ 15875 h 13"/>
              <a:gd name="T46" fmla="*/ 2822 w 683"/>
              <a:gd name="T47" fmla="*/ 15875 h 13"/>
              <a:gd name="T48" fmla="*/ 5643 w 683"/>
              <a:gd name="T49" fmla="*/ 12700 h 13"/>
              <a:gd name="T50" fmla="*/ 5643 w 683"/>
              <a:gd name="T51" fmla="*/ 9525 h 13"/>
              <a:gd name="T52" fmla="*/ 8465 w 683"/>
              <a:gd name="T53" fmla="*/ 6350 h 13"/>
              <a:gd name="T54" fmla="*/ 8465 w 683"/>
              <a:gd name="T55" fmla="*/ 3175 h 13"/>
              <a:gd name="T56" fmla="*/ 11287 w 683"/>
              <a:gd name="T57" fmla="*/ 0 h 13"/>
              <a:gd name="T58" fmla="*/ 215860 w 683"/>
              <a:gd name="T59" fmla="*/ 0 h 13"/>
              <a:gd name="T60" fmla="*/ 213039 w 683"/>
              <a:gd name="T61" fmla="*/ 3175 h 13"/>
              <a:gd name="T62" fmla="*/ 210217 w 683"/>
              <a:gd name="T63" fmla="*/ 6350 h 13"/>
              <a:gd name="T64" fmla="*/ 207395 w 683"/>
              <a:gd name="T65" fmla="*/ 9525 h 13"/>
              <a:gd name="T66" fmla="*/ 204574 w 683"/>
              <a:gd name="T67" fmla="*/ 12700 h 13"/>
              <a:gd name="T68" fmla="*/ 204574 w 683"/>
              <a:gd name="T69" fmla="*/ 15875 h 13"/>
              <a:gd name="T70" fmla="*/ 201752 w 683"/>
              <a:gd name="T71" fmla="*/ 19050 h 13"/>
              <a:gd name="T72" fmla="*/ 198930 w 683"/>
              <a:gd name="T73" fmla="*/ 19050 h 13"/>
              <a:gd name="T74" fmla="*/ 196108 w 683"/>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3"/>
              <a:gd name="T115" fmla="*/ 0 h 13"/>
              <a:gd name="T116" fmla="*/ 683 w 68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3" h="13">
                <a:moveTo>
                  <a:pt x="683" y="13"/>
                </a:moveTo>
                <a:lnTo>
                  <a:pt x="565" y="13"/>
                </a:lnTo>
                <a:lnTo>
                  <a:pt x="565" y="12"/>
                </a:lnTo>
                <a:lnTo>
                  <a:pt x="565" y="10"/>
                </a:lnTo>
                <a:lnTo>
                  <a:pt x="565" y="8"/>
                </a:lnTo>
                <a:lnTo>
                  <a:pt x="565" y="6"/>
                </a:lnTo>
                <a:lnTo>
                  <a:pt x="565" y="4"/>
                </a:lnTo>
                <a:lnTo>
                  <a:pt x="563" y="2"/>
                </a:lnTo>
                <a:lnTo>
                  <a:pt x="563" y="0"/>
                </a:lnTo>
                <a:lnTo>
                  <a:pt x="681" y="0"/>
                </a:lnTo>
                <a:lnTo>
                  <a:pt x="683" y="2"/>
                </a:lnTo>
                <a:lnTo>
                  <a:pt x="683" y="4"/>
                </a:lnTo>
                <a:lnTo>
                  <a:pt x="683" y="6"/>
                </a:lnTo>
                <a:lnTo>
                  <a:pt x="683" y="8"/>
                </a:lnTo>
                <a:lnTo>
                  <a:pt x="683" y="10"/>
                </a:lnTo>
                <a:lnTo>
                  <a:pt x="683" y="12"/>
                </a:lnTo>
                <a:lnTo>
                  <a:pt x="683" y="13"/>
                </a:lnTo>
                <a:close/>
                <a:moveTo>
                  <a:pt x="139" y="13"/>
                </a:moveTo>
                <a:lnTo>
                  <a:pt x="0" y="13"/>
                </a:lnTo>
                <a:lnTo>
                  <a:pt x="0" y="12"/>
                </a:lnTo>
                <a:lnTo>
                  <a:pt x="2" y="10"/>
                </a:lnTo>
                <a:lnTo>
                  <a:pt x="4" y="8"/>
                </a:lnTo>
                <a:lnTo>
                  <a:pt x="4" y="6"/>
                </a:lnTo>
                <a:lnTo>
                  <a:pt x="6" y="4"/>
                </a:lnTo>
                <a:lnTo>
                  <a:pt x="6" y="2"/>
                </a:lnTo>
                <a:lnTo>
                  <a:pt x="8" y="0"/>
                </a:lnTo>
                <a:lnTo>
                  <a:pt x="153" y="0"/>
                </a:lnTo>
                <a:lnTo>
                  <a:pt x="151" y="2"/>
                </a:lnTo>
                <a:lnTo>
                  <a:pt x="149" y="4"/>
                </a:lnTo>
                <a:lnTo>
                  <a:pt x="147" y="6"/>
                </a:lnTo>
                <a:lnTo>
                  <a:pt x="145" y="8"/>
                </a:lnTo>
                <a:lnTo>
                  <a:pt x="145" y="10"/>
                </a:lnTo>
                <a:lnTo>
                  <a:pt x="143" y="12"/>
                </a:lnTo>
                <a:lnTo>
                  <a:pt x="141" y="12"/>
                </a:lnTo>
                <a:lnTo>
                  <a:pt x="139" y="13"/>
                </a:lnTo>
                <a:close/>
              </a:path>
            </a:pathLst>
          </a:custGeom>
          <a:solidFill>
            <a:srgbClr val="4008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69" name="Freeform 849"/>
          <p:cNvSpPr>
            <a:spLocks noEditPoints="1"/>
          </p:cNvSpPr>
          <p:nvPr/>
        </p:nvSpPr>
        <p:spPr bwMode="auto">
          <a:xfrm rot="63308">
            <a:off x="4281488" y="4805363"/>
            <a:ext cx="957262" cy="25400"/>
          </a:xfrm>
          <a:custGeom>
            <a:avLst/>
            <a:gdLst>
              <a:gd name="T0" fmla="*/ 957262 w 679"/>
              <a:gd name="T1" fmla="*/ 25400 h 16"/>
              <a:gd name="T2" fmla="*/ 790904 w 679"/>
              <a:gd name="T3" fmla="*/ 25400 h 16"/>
              <a:gd name="T4" fmla="*/ 790904 w 679"/>
              <a:gd name="T5" fmla="*/ 22225 h 16"/>
              <a:gd name="T6" fmla="*/ 790904 w 679"/>
              <a:gd name="T7" fmla="*/ 19050 h 16"/>
              <a:gd name="T8" fmla="*/ 788085 w 679"/>
              <a:gd name="T9" fmla="*/ 15875 h 16"/>
              <a:gd name="T10" fmla="*/ 788085 w 679"/>
              <a:gd name="T11" fmla="*/ 12700 h 16"/>
              <a:gd name="T12" fmla="*/ 788085 w 679"/>
              <a:gd name="T13" fmla="*/ 9525 h 16"/>
              <a:gd name="T14" fmla="*/ 788085 w 679"/>
              <a:gd name="T15" fmla="*/ 6350 h 16"/>
              <a:gd name="T16" fmla="*/ 788085 w 679"/>
              <a:gd name="T17" fmla="*/ 3175 h 16"/>
              <a:gd name="T18" fmla="*/ 788085 w 679"/>
              <a:gd name="T19" fmla="*/ 0 h 16"/>
              <a:gd name="T20" fmla="*/ 954442 w 679"/>
              <a:gd name="T21" fmla="*/ 0 h 16"/>
              <a:gd name="T22" fmla="*/ 954442 w 679"/>
              <a:gd name="T23" fmla="*/ 3175 h 16"/>
              <a:gd name="T24" fmla="*/ 954442 w 679"/>
              <a:gd name="T25" fmla="*/ 6350 h 16"/>
              <a:gd name="T26" fmla="*/ 954442 w 679"/>
              <a:gd name="T27" fmla="*/ 9525 h 16"/>
              <a:gd name="T28" fmla="*/ 954442 w 679"/>
              <a:gd name="T29" fmla="*/ 12700 h 16"/>
              <a:gd name="T30" fmla="*/ 957262 w 679"/>
              <a:gd name="T31" fmla="*/ 15875 h 16"/>
              <a:gd name="T32" fmla="*/ 957262 w 679"/>
              <a:gd name="T33" fmla="*/ 19050 h 16"/>
              <a:gd name="T34" fmla="*/ 957262 w 679"/>
              <a:gd name="T35" fmla="*/ 22225 h 16"/>
              <a:gd name="T36" fmla="*/ 957262 w 679"/>
              <a:gd name="T37" fmla="*/ 25400 h 16"/>
              <a:gd name="T38" fmla="*/ 201603 w 679"/>
              <a:gd name="T39" fmla="*/ 25400 h 16"/>
              <a:gd name="T40" fmla="*/ 0 w 679"/>
              <a:gd name="T41" fmla="*/ 25400 h 16"/>
              <a:gd name="T42" fmla="*/ 0 w 679"/>
              <a:gd name="T43" fmla="*/ 22225 h 16"/>
              <a:gd name="T44" fmla="*/ 2820 w 679"/>
              <a:gd name="T45" fmla="*/ 19050 h 16"/>
              <a:gd name="T46" fmla="*/ 2820 w 679"/>
              <a:gd name="T47" fmla="*/ 15875 h 16"/>
              <a:gd name="T48" fmla="*/ 5639 w 679"/>
              <a:gd name="T49" fmla="*/ 12700 h 16"/>
              <a:gd name="T50" fmla="*/ 5639 w 679"/>
              <a:gd name="T51" fmla="*/ 9525 h 16"/>
              <a:gd name="T52" fmla="*/ 7049 w 679"/>
              <a:gd name="T53" fmla="*/ 6350 h 16"/>
              <a:gd name="T54" fmla="*/ 7049 w 679"/>
              <a:gd name="T55" fmla="*/ 3175 h 16"/>
              <a:gd name="T56" fmla="*/ 9869 w 679"/>
              <a:gd name="T57" fmla="*/ 0 h 16"/>
              <a:gd name="T58" fmla="*/ 217111 w 679"/>
              <a:gd name="T59" fmla="*/ 0 h 16"/>
              <a:gd name="T60" fmla="*/ 214291 w 679"/>
              <a:gd name="T61" fmla="*/ 3175 h 16"/>
              <a:gd name="T62" fmla="*/ 214291 w 679"/>
              <a:gd name="T63" fmla="*/ 6350 h 16"/>
              <a:gd name="T64" fmla="*/ 212882 w 679"/>
              <a:gd name="T65" fmla="*/ 9525 h 16"/>
              <a:gd name="T66" fmla="*/ 210062 w 679"/>
              <a:gd name="T67" fmla="*/ 12700 h 16"/>
              <a:gd name="T68" fmla="*/ 207242 w 679"/>
              <a:gd name="T69" fmla="*/ 15875 h 16"/>
              <a:gd name="T70" fmla="*/ 204423 w 679"/>
              <a:gd name="T71" fmla="*/ 19050 h 16"/>
              <a:gd name="T72" fmla="*/ 201603 w 679"/>
              <a:gd name="T73" fmla="*/ 22225 h 16"/>
              <a:gd name="T74" fmla="*/ 201603 w 679"/>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6"/>
              <a:gd name="T116" fmla="*/ 679 w 679"/>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6">
                <a:moveTo>
                  <a:pt x="679" y="16"/>
                </a:moveTo>
                <a:lnTo>
                  <a:pt x="561" y="16"/>
                </a:lnTo>
                <a:lnTo>
                  <a:pt x="561" y="14"/>
                </a:lnTo>
                <a:lnTo>
                  <a:pt x="561" y="12"/>
                </a:lnTo>
                <a:lnTo>
                  <a:pt x="559" y="10"/>
                </a:lnTo>
                <a:lnTo>
                  <a:pt x="559" y="8"/>
                </a:lnTo>
                <a:lnTo>
                  <a:pt x="559" y="6"/>
                </a:lnTo>
                <a:lnTo>
                  <a:pt x="559" y="4"/>
                </a:lnTo>
                <a:lnTo>
                  <a:pt x="559" y="2"/>
                </a:lnTo>
                <a:lnTo>
                  <a:pt x="559" y="0"/>
                </a:lnTo>
                <a:lnTo>
                  <a:pt x="677" y="0"/>
                </a:lnTo>
                <a:lnTo>
                  <a:pt x="677" y="2"/>
                </a:lnTo>
                <a:lnTo>
                  <a:pt x="677" y="4"/>
                </a:lnTo>
                <a:lnTo>
                  <a:pt x="677" y="6"/>
                </a:lnTo>
                <a:lnTo>
                  <a:pt x="677" y="8"/>
                </a:lnTo>
                <a:lnTo>
                  <a:pt x="679" y="10"/>
                </a:lnTo>
                <a:lnTo>
                  <a:pt x="679" y="12"/>
                </a:lnTo>
                <a:lnTo>
                  <a:pt x="679" y="14"/>
                </a:lnTo>
                <a:lnTo>
                  <a:pt x="679" y="16"/>
                </a:lnTo>
                <a:close/>
                <a:moveTo>
                  <a:pt x="143" y="16"/>
                </a:moveTo>
                <a:lnTo>
                  <a:pt x="0" y="16"/>
                </a:lnTo>
                <a:lnTo>
                  <a:pt x="0" y="14"/>
                </a:lnTo>
                <a:lnTo>
                  <a:pt x="2" y="12"/>
                </a:lnTo>
                <a:lnTo>
                  <a:pt x="2" y="10"/>
                </a:lnTo>
                <a:lnTo>
                  <a:pt x="4" y="8"/>
                </a:lnTo>
                <a:lnTo>
                  <a:pt x="4" y="6"/>
                </a:lnTo>
                <a:lnTo>
                  <a:pt x="5" y="4"/>
                </a:lnTo>
                <a:lnTo>
                  <a:pt x="5" y="2"/>
                </a:lnTo>
                <a:lnTo>
                  <a:pt x="7" y="0"/>
                </a:lnTo>
                <a:lnTo>
                  <a:pt x="154" y="0"/>
                </a:lnTo>
                <a:lnTo>
                  <a:pt x="152" y="2"/>
                </a:lnTo>
                <a:lnTo>
                  <a:pt x="152" y="4"/>
                </a:lnTo>
                <a:lnTo>
                  <a:pt x="151" y="6"/>
                </a:lnTo>
                <a:lnTo>
                  <a:pt x="149" y="8"/>
                </a:lnTo>
                <a:lnTo>
                  <a:pt x="147" y="10"/>
                </a:lnTo>
                <a:lnTo>
                  <a:pt x="145" y="12"/>
                </a:lnTo>
                <a:lnTo>
                  <a:pt x="143" y="14"/>
                </a:lnTo>
                <a:lnTo>
                  <a:pt x="143" y="16"/>
                </a:lnTo>
                <a:close/>
              </a:path>
            </a:pathLst>
          </a:custGeom>
          <a:solidFill>
            <a:srgbClr val="4005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0" name="Freeform 850"/>
          <p:cNvSpPr>
            <a:spLocks noEditPoints="1"/>
          </p:cNvSpPr>
          <p:nvPr/>
        </p:nvSpPr>
        <p:spPr bwMode="auto">
          <a:xfrm rot="63308">
            <a:off x="4286250" y="4797425"/>
            <a:ext cx="950913" cy="20638"/>
          </a:xfrm>
          <a:custGeom>
            <a:avLst/>
            <a:gdLst>
              <a:gd name="T0" fmla="*/ 950913 w 673"/>
              <a:gd name="T1" fmla="*/ 20638 h 13"/>
              <a:gd name="T2" fmla="*/ 784185 w 673"/>
              <a:gd name="T3" fmla="*/ 20638 h 13"/>
              <a:gd name="T4" fmla="*/ 784185 w 673"/>
              <a:gd name="T5" fmla="*/ 17463 h 13"/>
              <a:gd name="T6" fmla="*/ 784185 w 673"/>
              <a:gd name="T7" fmla="*/ 14288 h 13"/>
              <a:gd name="T8" fmla="*/ 784185 w 673"/>
              <a:gd name="T9" fmla="*/ 11113 h 13"/>
              <a:gd name="T10" fmla="*/ 784185 w 673"/>
              <a:gd name="T11" fmla="*/ 7938 h 13"/>
              <a:gd name="T12" fmla="*/ 784185 w 673"/>
              <a:gd name="T13" fmla="*/ 6350 h 13"/>
              <a:gd name="T14" fmla="*/ 784185 w 673"/>
              <a:gd name="T15" fmla="*/ 6350 h 13"/>
              <a:gd name="T16" fmla="*/ 784185 w 673"/>
              <a:gd name="T17" fmla="*/ 3175 h 13"/>
              <a:gd name="T18" fmla="*/ 784185 w 673"/>
              <a:gd name="T19" fmla="*/ 0 h 13"/>
              <a:gd name="T20" fmla="*/ 950913 w 673"/>
              <a:gd name="T21" fmla="*/ 0 h 13"/>
              <a:gd name="T22" fmla="*/ 950913 w 673"/>
              <a:gd name="T23" fmla="*/ 3175 h 13"/>
              <a:gd name="T24" fmla="*/ 950913 w 673"/>
              <a:gd name="T25" fmla="*/ 6350 h 13"/>
              <a:gd name="T26" fmla="*/ 950913 w 673"/>
              <a:gd name="T27" fmla="*/ 6350 h 13"/>
              <a:gd name="T28" fmla="*/ 950913 w 673"/>
              <a:gd name="T29" fmla="*/ 7938 h 13"/>
              <a:gd name="T30" fmla="*/ 950913 w 673"/>
              <a:gd name="T31" fmla="*/ 11113 h 13"/>
              <a:gd name="T32" fmla="*/ 950913 w 673"/>
              <a:gd name="T33" fmla="*/ 14288 h 13"/>
              <a:gd name="T34" fmla="*/ 950913 w 673"/>
              <a:gd name="T35" fmla="*/ 17463 h 13"/>
              <a:gd name="T36" fmla="*/ 950913 w 673"/>
              <a:gd name="T37" fmla="*/ 20638 h 13"/>
              <a:gd name="T38" fmla="*/ 204877 w 673"/>
              <a:gd name="T39" fmla="*/ 20638 h 13"/>
              <a:gd name="T40" fmla="*/ 0 w 673"/>
              <a:gd name="T41" fmla="*/ 20638 h 13"/>
              <a:gd name="T42" fmla="*/ 0 w 673"/>
              <a:gd name="T43" fmla="*/ 17463 h 13"/>
              <a:gd name="T44" fmla="*/ 1413 w 673"/>
              <a:gd name="T45" fmla="*/ 14288 h 13"/>
              <a:gd name="T46" fmla="*/ 1413 w 673"/>
              <a:gd name="T47" fmla="*/ 11113 h 13"/>
              <a:gd name="T48" fmla="*/ 4239 w 673"/>
              <a:gd name="T49" fmla="*/ 7938 h 13"/>
              <a:gd name="T50" fmla="*/ 4239 w 673"/>
              <a:gd name="T51" fmla="*/ 6350 h 13"/>
              <a:gd name="T52" fmla="*/ 7065 w 673"/>
              <a:gd name="T53" fmla="*/ 6350 h 13"/>
              <a:gd name="T54" fmla="*/ 7065 w 673"/>
              <a:gd name="T55" fmla="*/ 3175 h 13"/>
              <a:gd name="T56" fmla="*/ 9891 w 673"/>
              <a:gd name="T57" fmla="*/ 0 h 13"/>
              <a:gd name="T58" fmla="*/ 223246 w 673"/>
              <a:gd name="T59" fmla="*/ 0 h 13"/>
              <a:gd name="T60" fmla="*/ 220420 w 673"/>
              <a:gd name="T61" fmla="*/ 3175 h 13"/>
              <a:gd name="T62" fmla="*/ 217594 w 673"/>
              <a:gd name="T63" fmla="*/ 6350 h 13"/>
              <a:gd name="T64" fmla="*/ 214768 w 673"/>
              <a:gd name="T65" fmla="*/ 7938 h 13"/>
              <a:gd name="T66" fmla="*/ 211942 w 673"/>
              <a:gd name="T67" fmla="*/ 7938 h 13"/>
              <a:gd name="T68" fmla="*/ 209116 w 673"/>
              <a:gd name="T69" fmla="*/ 11113 h 13"/>
              <a:gd name="T70" fmla="*/ 209116 w 673"/>
              <a:gd name="T71" fmla="*/ 14288 h 13"/>
              <a:gd name="T72" fmla="*/ 207703 w 673"/>
              <a:gd name="T73" fmla="*/ 17463 h 13"/>
              <a:gd name="T74" fmla="*/ 204877 w 673"/>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3"/>
              <a:gd name="T115" fmla="*/ 0 h 13"/>
              <a:gd name="T116" fmla="*/ 673 w 67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3" h="13">
                <a:moveTo>
                  <a:pt x="673" y="13"/>
                </a:moveTo>
                <a:lnTo>
                  <a:pt x="555" y="13"/>
                </a:lnTo>
                <a:lnTo>
                  <a:pt x="555" y="11"/>
                </a:lnTo>
                <a:lnTo>
                  <a:pt x="555" y="9"/>
                </a:lnTo>
                <a:lnTo>
                  <a:pt x="555" y="7"/>
                </a:lnTo>
                <a:lnTo>
                  <a:pt x="555" y="5"/>
                </a:lnTo>
                <a:lnTo>
                  <a:pt x="555" y="4"/>
                </a:lnTo>
                <a:lnTo>
                  <a:pt x="555" y="2"/>
                </a:lnTo>
                <a:lnTo>
                  <a:pt x="555" y="0"/>
                </a:lnTo>
                <a:lnTo>
                  <a:pt x="673" y="0"/>
                </a:lnTo>
                <a:lnTo>
                  <a:pt x="673" y="2"/>
                </a:lnTo>
                <a:lnTo>
                  <a:pt x="673" y="4"/>
                </a:lnTo>
                <a:lnTo>
                  <a:pt x="673" y="5"/>
                </a:lnTo>
                <a:lnTo>
                  <a:pt x="673" y="7"/>
                </a:lnTo>
                <a:lnTo>
                  <a:pt x="673" y="9"/>
                </a:lnTo>
                <a:lnTo>
                  <a:pt x="673" y="11"/>
                </a:lnTo>
                <a:lnTo>
                  <a:pt x="673" y="13"/>
                </a:lnTo>
                <a:close/>
                <a:moveTo>
                  <a:pt x="145" y="13"/>
                </a:moveTo>
                <a:lnTo>
                  <a:pt x="0" y="13"/>
                </a:lnTo>
                <a:lnTo>
                  <a:pt x="0" y="11"/>
                </a:lnTo>
                <a:lnTo>
                  <a:pt x="1" y="9"/>
                </a:lnTo>
                <a:lnTo>
                  <a:pt x="1" y="7"/>
                </a:lnTo>
                <a:lnTo>
                  <a:pt x="3" y="5"/>
                </a:lnTo>
                <a:lnTo>
                  <a:pt x="3" y="4"/>
                </a:lnTo>
                <a:lnTo>
                  <a:pt x="5" y="4"/>
                </a:lnTo>
                <a:lnTo>
                  <a:pt x="5" y="2"/>
                </a:lnTo>
                <a:lnTo>
                  <a:pt x="7" y="0"/>
                </a:lnTo>
                <a:lnTo>
                  <a:pt x="158" y="0"/>
                </a:lnTo>
                <a:lnTo>
                  <a:pt x="156" y="2"/>
                </a:lnTo>
                <a:lnTo>
                  <a:pt x="154" y="4"/>
                </a:lnTo>
                <a:lnTo>
                  <a:pt x="152" y="5"/>
                </a:lnTo>
                <a:lnTo>
                  <a:pt x="150" y="5"/>
                </a:lnTo>
                <a:lnTo>
                  <a:pt x="148" y="7"/>
                </a:lnTo>
                <a:lnTo>
                  <a:pt x="148" y="9"/>
                </a:lnTo>
                <a:lnTo>
                  <a:pt x="147" y="11"/>
                </a:lnTo>
                <a:lnTo>
                  <a:pt x="145" y="13"/>
                </a:lnTo>
                <a:close/>
              </a:path>
            </a:pathLst>
          </a:custGeom>
          <a:solidFill>
            <a:srgbClr val="40050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1" name="Freeform 851"/>
          <p:cNvSpPr>
            <a:spLocks noEditPoints="1"/>
          </p:cNvSpPr>
          <p:nvPr/>
        </p:nvSpPr>
        <p:spPr bwMode="auto">
          <a:xfrm rot="63308">
            <a:off x="4291013" y="4784725"/>
            <a:ext cx="946150" cy="20638"/>
          </a:xfrm>
          <a:custGeom>
            <a:avLst/>
            <a:gdLst>
              <a:gd name="T0" fmla="*/ 946150 w 670"/>
              <a:gd name="T1" fmla="*/ 20638 h 13"/>
              <a:gd name="T2" fmla="*/ 779515 w 670"/>
              <a:gd name="T3" fmla="*/ 20638 h 13"/>
              <a:gd name="T4" fmla="*/ 779515 w 670"/>
              <a:gd name="T5" fmla="*/ 19050 h 13"/>
              <a:gd name="T6" fmla="*/ 779515 w 670"/>
              <a:gd name="T7" fmla="*/ 19050 h 13"/>
              <a:gd name="T8" fmla="*/ 779515 w 670"/>
              <a:gd name="T9" fmla="*/ 15875 h 13"/>
              <a:gd name="T10" fmla="*/ 779515 w 670"/>
              <a:gd name="T11" fmla="*/ 12700 h 13"/>
              <a:gd name="T12" fmla="*/ 779515 w 670"/>
              <a:gd name="T13" fmla="*/ 9525 h 13"/>
              <a:gd name="T14" fmla="*/ 779515 w 670"/>
              <a:gd name="T15" fmla="*/ 6350 h 13"/>
              <a:gd name="T16" fmla="*/ 779515 w 670"/>
              <a:gd name="T17" fmla="*/ 3175 h 13"/>
              <a:gd name="T18" fmla="*/ 779515 w 670"/>
              <a:gd name="T19" fmla="*/ 0 h 13"/>
              <a:gd name="T20" fmla="*/ 946150 w 670"/>
              <a:gd name="T21" fmla="*/ 0 h 13"/>
              <a:gd name="T22" fmla="*/ 946150 w 670"/>
              <a:gd name="T23" fmla="*/ 3175 h 13"/>
              <a:gd name="T24" fmla="*/ 946150 w 670"/>
              <a:gd name="T25" fmla="*/ 6350 h 13"/>
              <a:gd name="T26" fmla="*/ 946150 w 670"/>
              <a:gd name="T27" fmla="*/ 9525 h 13"/>
              <a:gd name="T28" fmla="*/ 946150 w 670"/>
              <a:gd name="T29" fmla="*/ 12700 h 13"/>
              <a:gd name="T30" fmla="*/ 946150 w 670"/>
              <a:gd name="T31" fmla="*/ 15875 h 13"/>
              <a:gd name="T32" fmla="*/ 946150 w 670"/>
              <a:gd name="T33" fmla="*/ 19050 h 13"/>
              <a:gd name="T34" fmla="*/ 946150 w 670"/>
              <a:gd name="T35" fmla="*/ 19050 h 13"/>
              <a:gd name="T36" fmla="*/ 946150 w 670"/>
              <a:gd name="T37" fmla="*/ 20638 h 13"/>
              <a:gd name="T38" fmla="*/ 207588 w 670"/>
              <a:gd name="T39" fmla="*/ 20638 h 13"/>
              <a:gd name="T40" fmla="*/ 0 w 670"/>
              <a:gd name="T41" fmla="*/ 20638 h 13"/>
              <a:gd name="T42" fmla="*/ 0 w 670"/>
              <a:gd name="T43" fmla="*/ 19050 h 13"/>
              <a:gd name="T44" fmla="*/ 2824 w 670"/>
              <a:gd name="T45" fmla="*/ 19050 h 13"/>
              <a:gd name="T46" fmla="*/ 2824 w 670"/>
              <a:gd name="T47" fmla="*/ 15875 h 13"/>
              <a:gd name="T48" fmla="*/ 5649 w 670"/>
              <a:gd name="T49" fmla="*/ 12700 h 13"/>
              <a:gd name="T50" fmla="*/ 5649 w 670"/>
              <a:gd name="T51" fmla="*/ 9525 h 13"/>
              <a:gd name="T52" fmla="*/ 8473 w 670"/>
              <a:gd name="T53" fmla="*/ 6350 h 13"/>
              <a:gd name="T54" fmla="*/ 8473 w 670"/>
              <a:gd name="T55" fmla="*/ 3175 h 13"/>
              <a:gd name="T56" fmla="*/ 11297 w 670"/>
              <a:gd name="T57" fmla="*/ 0 h 13"/>
              <a:gd name="T58" fmla="*/ 227358 w 670"/>
              <a:gd name="T59" fmla="*/ 0 h 13"/>
              <a:gd name="T60" fmla="*/ 224534 w 670"/>
              <a:gd name="T61" fmla="*/ 3175 h 13"/>
              <a:gd name="T62" fmla="*/ 224534 w 670"/>
              <a:gd name="T63" fmla="*/ 6350 h 13"/>
              <a:gd name="T64" fmla="*/ 221710 w 670"/>
              <a:gd name="T65" fmla="*/ 9525 h 13"/>
              <a:gd name="T66" fmla="*/ 218885 w 670"/>
              <a:gd name="T67" fmla="*/ 12700 h 13"/>
              <a:gd name="T68" fmla="*/ 216061 w 670"/>
              <a:gd name="T69" fmla="*/ 15875 h 13"/>
              <a:gd name="T70" fmla="*/ 213237 w 670"/>
              <a:gd name="T71" fmla="*/ 19050 h 13"/>
              <a:gd name="T72" fmla="*/ 210412 w 670"/>
              <a:gd name="T73" fmla="*/ 19050 h 13"/>
              <a:gd name="T74" fmla="*/ 207588 w 670"/>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0"/>
              <a:gd name="T115" fmla="*/ 0 h 13"/>
              <a:gd name="T116" fmla="*/ 670 w 67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0" h="13">
                <a:moveTo>
                  <a:pt x="670" y="13"/>
                </a:moveTo>
                <a:lnTo>
                  <a:pt x="552" y="13"/>
                </a:lnTo>
                <a:lnTo>
                  <a:pt x="552" y="12"/>
                </a:lnTo>
                <a:lnTo>
                  <a:pt x="552" y="10"/>
                </a:lnTo>
                <a:lnTo>
                  <a:pt x="552" y="8"/>
                </a:lnTo>
                <a:lnTo>
                  <a:pt x="552" y="6"/>
                </a:lnTo>
                <a:lnTo>
                  <a:pt x="552" y="4"/>
                </a:lnTo>
                <a:lnTo>
                  <a:pt x="552" y="2"/>
                </a:lnTo>
                <a:lnTo>
                  <a:pt x="552" y="0"/>
                </a:lnTo>
                <a:lnTo>
                  <a:pt x="670" y="0"/>
                </a:lnTo>
                <a:lnTo>
                  <a:pt x="670" y="2"/>
                </a:lnTo>
                <a:lnTo>
                  <a:pt x="670" y="4"/>
                </a:lnTo>
                <a:lnTo>
                  <a:pt x="670" y="6"/>
                </a:lnTo>
                <a:lnTo>
                  <a:pt x="670" y="8"/>
                </a:lnTo>
                <a:lnTo>
                  <a:pt x="670" y="10"/>
                </a:lnTo>
                <a:lnTo>
                  <a:pt x="670" y="12"/>
                </a:lnTo>
                <a:lnTo>
                  <a:pt x="670" y="13"/>
                </a:lnTo>
                <a:close/>
                <a:moveTo>
                  <a:pt x="147" y="13"/>
                </a:moveTo>
                <a:lnTo>
                  <a:pt x="0" y="13"/>
                </a:lnTo>
                <a:lnTo>
                  <a:pt x="0" y="12"/>
                </a:lnTo>
                <a:lnTo>
                  <a:pt x="2" y="12"/>
                </a:lnTo>
                <a:lnTo>
                  <a:pt x="2" y="10"/>
                </a:lnTo>
                <a:lnTo>
                  <a:pt x="4" y="8"/>
                </a:lnTo>
                <a:lnTo>
                  <a:pt x="4" y="6"/>
                </a:lnTo>
                <a:lnTo>
                  <a:pt x="6" y="4"/>
                </a:lnTo>
                <a:lnTo>
                  <a:pt x="6" y="2"/>
                </a:lnTo>
                <a:lnTo>
                  <a:pt x="8" y="0"/>
                </a:lnTo>
                <a:lnTo>
                  <a:pt x="161" y="0"/>
                </a:lnTo>
                <a:lnTo>
                  <a:pt x="159" y="2"/>
                </a:lnTo>
                <a:lnTo>
                  <a:pt x="159" y="4"/>
                </a:lnTo>
                <a:lnTo>
                  <a:pt x="157" y="6"/>
                </a:lnTo>
                <a:lnTo>
                  <a:pt x="155" y="8"/>
                </a:lnTo>
                <a:lnTo>
                  <a:pt x="153" y="10"/>
                </a:lnTo>
                <a:lnTo>
                  <a:pt x="151" y="12"/>
                </a:lnTo>
                <a:lnTo>
                  <a:pt x="149" y="12"/>
                </a:lnTo>
                <a:lnTo>
                  <a:pt x="147" y="13"/>
                </a:lnTo>
                <a:close/>
              </a:path>
            </a:pathLst>
          </a:custGeom>
          <a:solidFill>
            <a:srgbClr val="42070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2" name="Freeform 852"/>
          <p:cNvSpPr>
            <a:spLocks noEditPoints="1"/>
          </p:cNvSpPr>
          <p:nvPr/>
        </p:nvSpPr>
        <p:spPr bwMode="auto">
          <a:xfrm rot="63308">
            <a:off x="4297363" y="4772025"/>
            <a:ext cx="939800" cy="25400"/>
          </a:xfrm>
          <a:custGeom>
            <a:avLst/>
            <a:gdLst>
              <a:gd name="T0" fmla="*/ 939800 w 666"/>
              <a:gd name="T1" fmla="*/ 25400 h 16"/>
              <a:gd name="T2" fmla="*/ 773289 w 666"/>
              <a:gd name="T3" fmla="*/ 25400 h 16"/>
              <a:gd name="T4" fmla="*/ 773289 w 666"/>
              <a:gd name="T5" fmla="*/ 22225 h 16"/>
              <a:gd name="T6" fmla="*/ 773289 w 666"/>
              <a:gd name="T7" fmla="*/ 19050 h 16"/>
              <a:gd name="T8" fmla="*/ 773289 w 666"/>
              <a:gd name="T9" fmla="*/ 15875 h 16"/>
              <a:gd name="T10" fmla="*/ 773289 w 666"/>
              <a:gd name="T11" fmla="*/ 12700 h 16"/>
              <a:gd name="T12" fmla="*/ 773289 w 666"/>
              <a:gd name="T13" fmla="*/ 9525 h 16"/>
              <a:gd name="T14" fmla="*/ 773289 w 666"/>
              <a:gd name="T15" fmla="*/ 6350 h 16"/>
              <a:gd name="T16" fmla="*/ 773289 w 666"/>
              <a:gd name="T17" fmla="*/ 3175 h 16"/>
              <a:gd name="T18" fmla="*/ 773289 w 666"/>
              <a:gd name="T19" fmla="*/ 0 h 16"/>
              <a:gd name="T20" fmla="*/ 939800 w 666"/>
              <a:gd name="T21" fmla="*/ 0 h 16"/>
              <a:gd name="T22" fmla="*/ 939800 w 666"/>
              <a:gd name="T23" fmla="*/ 3175 h 16"/>
              <a:gd name="T24" fmla="*/ 939800 w 666"/>
              <a:gd name="T25" fmla="*/ 6350 h 16"/>
              <a:gd name="T26" fmla="*/ 939800 w 666"/>
              <a:gd name="T27" fmla="*/ 9525 h 16"/>
              <a:gd name="T28" fmla="*/ 939800 w 666"/>
              <a:gd name="T29" fmla="*/ 12700 h 16"/>
              <a:gd name="T30" fmla="*/ 939800 w 666"/>
              <a:gd name="T31" fmla="*/ 15875 h 16"/>
              <a:gd name="T32" fmla="*/ 939800 w 666"/>
              <a:gd name="T33" fmla="*/ 19050 h 16"/>
              <a:gd name="T34" fmla="*/ 939800 w 666"/>
              <a:gd name="T35" fmla="*/ 22225 h 16"/>
              <a:gd name="T36" fmla="*/ 939800 w 666"/>
              <a:gd name="T37" fmla="*/ 25400 h 16"/>
              <a:gd name="T38" fmla="*/ 213078 w 666"/>
              <a:gd name="T39" fmla="*/ 25400 h 16"/>
              <a:gd name="T40" fmla="*/ 0 w 666"/>
              <a:gd name="T41" fmla="*/ 25400 h 16"/>
              <a:gd name="T42" fmla="*/ 0 w 666"/>
              <a:gd name="T43" fmla="*/ 22225 h 16"/>
              <a:gd name="T44" fmla="*/ 2822 w 666"/>
              <a:gd name="T45" fmla="*/ 19050 h 16"/>
              <a:gd name="T46" fmla="*/ 2822 w 666"/>
              <a:gd name="T47" fmla="*/ 15875 h 16"/>
              <a:gd name="T48" fmla="*/ 5644 w 666"/>
              <a:gd name="T49" fmla="*/ 12700 h 16"/>
              <a:gd name="T50" fmla="*/ 5644 w 666"/>
              <a:gd name="T51" fmla="*/ 9525 h 16"/>
              <a:gd name="T52" fmla="*/ 8467 w 666"/>
              <a:gd name="T53" fmla="*/ 6350 h 16"/>
              <a:gd name="T54" fmla="*/ 8467 w 666"/>
              <a:gd name="T55" fmla="*/ 3175 h 16"/>
              <a:gd name="T56" fmla="*/ 11289 w 666"/>
              <a:gd name="T57" fmla="*/ 0 h 16"/>
              <a:gd name="T58" fmla="*/ 231422 w 666"/>
              <a:gd name="T59" fmla="*/ 0 h 16"/>
              <a:gd name="T60" fmla="*/ 228600 w 666"/>
              <a:gd name="T61" fmla="*/ 3175 h 16"/>
              <a:gd name="T62" fmla="*/ 227189 w 666"/>
              <a:gd name="T63" fmla="*/ 6350 h 16"/>
              <a:gd name="T64" fmla="*/ 224367 w 666"/>
              <a:gd name="T65" fmla="*/ 9525 h 16"/>
              <a:gd name="T66" fmla="*/ 221544 w 666"/>
              <a:gd name="T67" fmla="*/ 12700 h 16"/>
              <a:gd name="T68" fmla="*/ 218722 w 666"/>
              <a:gd name="T69" fmla="*/ 15875 h 16"/>
              <a:gd name="T70" fmla="*/ 218722 w 666"/>
              <a:gd name="T71" fmla="*/ 19050 h 16"/>
              <a:gd name="T72" fmla="*/ 215900 w 666"/>
              <a:gd name="T73" fmla="*/ 22225 h 16"/>
              <a:gd name="T74" fmla="*/ 213078 w 666"/>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6"/>
              <a:gd name="T116" fmla="*/ 666 w 666"/>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6">
                <a:moveTo>
                  <a:pt x="666" y="16"/>
                </a:moveTo>
                <a:lnTo>
                  <a:pt x="548" y="16"/>
                </a:lnTo>
                <a:lnTo>
                  <a:pt x="548" y="14"/>
                </a:lnTo>
                <a:lnTo>
                  <a:pt x="548" y="12"/>
                </a:lnTo>
                <a:lnTo>
                  <a:pt x="548" y="10"/>
                </a:lnTo>
                <a:lnTo>
                  <a:pt x="548" y="8"/>
                </a:lnTo>
                <a:lnTo>
                  <a:pt x="548" y="6"/>
                </a:lnTo>
                <a:lnTo>
                  <a:pt x="548" y="4"/>
                </a:lnTo>
                <a:lnTo>
                  <a:pt x="548" y="2"/>
                </a:lnTo>
                <a:lnTo>
                  <a:pt x="548" y="0"/>
                </a:lnTo>
                <a:lnTo>
                  <a:pt x="666" y="0"/>
                </a:lnTo>
                <a:lnTo>
                  <a:pt x="666" y="2"/>
                </a:lnTo>
                <a:lnTo>
                  <a:pt x="666" y="4"/>
                </a:lnTo>
                <a:lnTo>
                  <a:pt x="666" y="6"/>
                </a:lnTo>
                <a:lnTo>
                  <a:pt x="666" y="8"/>
                </a:lnTo>
                <a:lnTo>
                  <a:pt x="666" y="10"/>
                </a:lnTo>
                <a:lnTo>
                  <a:pt x="666" y="12"/>
                </a:lnTo>
                <a:lnTo>
                  <a:pt x="666" y="14"/>
                </a:lnTo>
                <a:lnTo>
                  <a:pt x="666" y="16"/>
                </a:lnTo>
                <a:close/>
                <a:moveTo>
                  <a:pt x="151" y="16"/>
                </a:moveTo>
                <a:lnTo>
                  <a:pt x="0" y="16"/>
                </a:lnTo>
                <a:lnTo>
                  <a:pt x="0" y="14"/>
                </a:lnTo>
                <a:lnTo>
                  <a:pt x="2" y="12"/>
                </a:lnTo>
                <a:lnTo>
                  <a:pt x="2" y="10"/>
                </a:lnTo>
                <a:lnTo>
                  <a:pt x="4" y="8"/>
                </a:lnTo>
                <a:lnTo>
                  <a:pt x="4" y="6"/>
                </a:lnTo>
                <a:lnTo>
                  <a:pt x="6" y="4"/>
                </a:lnTo>
                <a:lnTo>
                  <a:pt x="6" y="2"/>
                </a:lnTo>
                <a:lnTo>
                  <a:pt x="8" y="0"/>
                </a:lnTo>
                <a:lnTo>
                  <a:pt x="164" y="0"/>
                </a:lnTo>
                <a:lnTo>
                  <a:pt x="162" y="2"/>
                </a:lnTo>
                <a:lnTo>
                  <a:pt x="161" y="4"/>
                </a:lnTo>
                <a:lnTo>
                  <a:pt x="159" y="6"/>
                </a:lnTo>
                <a:lnTo>
                  <a:pt x="157" y="8"/>
                </a:lnTo>
                <a:lnTo>
                  <a:pt x="155" y="10"/>
                </a:lnTo>
                <a:lnTo>
                  <a:pt x="155" y="12"/>
                </a:lnTo>
                <a:lnTo>
                  <a:pt x="153" y="14"/>
                </a:lnTo>
                <a:lnTo>
                  <a:pt x="151" y="16"/>
                </a:lnTo>
                <a:close/>
              </a:path>
            </a:pathLst>
          </a:custGeom>
          <a:solidFill>
            <a:srgbClr val="42050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3" name="Freeform 853"/>
          <p:cNvSpPr>
            <a:spLocks noEditPoints="1"/>
          </p:cNvSpPr>
          <p:nvPr/>
        </p:nvSpPr>
        <p:spPr bwMode="auto">
          <a:xfrm rot="63308">
            <a:off x="4302125" y="4764088"/>
            <a:ext cx="935038" cy="20637"/>
          </a:xfrm>
          <a:custGeom>
            <a:avLst/>
            <a:gdLst>
              <a:gd name="T0" fmla="*/ 935038 w 662"/>
              <a:gd name="T1" fmla="*/ 20637 h 13"/>
              <a:gd name="T2" fmla="*/ 768370 w 662"/>
              <a:gd name="T3" fmla="*/ 20637 h 13"/>
              <a:gd name="T4" fmla="*/ 768370 w 662"/>
              <a:gd name="T5" fmla="*/ 17462 h 13"/>
              <a:gd name="T6" fmla="*/ 768370 w 662"/>
              <a:gd name="T7" fmla="*/ 14287 h 13"/>
              <a:gd name="T8" fmla="*/ 768370 w 662"/>
              <a:gd name="T9" fmla="*/ 11112 h 13"/>
              <a:gd name="T10" fmla="*/ 768370 w 662"/>
              <a:gd name="T11" fmla="*/ 7937 h 13"/>
              <a:gd name="T12" fmla="*/ 768370 w 662"/>
              <a:gd name="T13" fmla="*/ 7937 h 13"/>
              <a:gd name="T14" fmla="*/ 768370 w 662"/>
              <a:gd name="T15" fmla="*/ 6350 h 13"/>
              <a:gd name="T16" fmla="*/ 768370 w 662"/>
              <a:gd name="T17" fmla="*/ 3175 h 13"/>
              <a:gd name="T18" fmla="*/ 768370 w 662"/>
              <a:gd name="T19" fmla="*/ 0 h 13"/>
              <a:gd name="T20" fmla="*/ 935038 w 662"/>
              <a:gd name="T21" fmla="*/ 0 h 13"/>
              <a:gd name="T22" fmla="*/ 935038 w 662"/>
              <a:gd name="T23" fmla="*/ 3175 h 13"/>
              <a:gd name="T24" fmla="*/ 935038 w 662"/>
              <a:gd name="T25" fmla="*/ 6350 h 13"/>
              <a:gd name="T26" fmla="*/ 935038 w 662"/>
              <a:gd name="T27" fmla="*/ 7937 h 13"/>
              <a:gd name="T28" fmla="*/ 935038 w 662"/>
              <a:gd name="T29" fmla="*/ 7937 h 13"/>
              <a:gd name="T30" fmla="*/ 935038 w 662"/>
              <a:gd name="T31" fmla="*/ 11112 h 13"/>
              <a:gd name="T32" fmla="*/ 935038 w 662"/>
              <a:gd name="T33" fmla="*/ 14287 h 13"/>
              <a:gd name="T34" fmla="*/ 935038 w 662"/>
              <a:gd name="T35" fmla="*/ 17462 h 13"/>
              <a:gd name="T36" fmla="*/ 935038 w 662"/>
              <a:gd name="T37" fmla="*/ 20637 h 13"/>
              <a:gd name="T38" fmla="*/ 216104 w 662"/>
              <a:gd name="T39" fmla="*/ 20637 h 13"/>
              <a:gd name="T40" fmla="*/ 0 w 662"/>
              <a:gd name="T41" fmla="*/ 20637 h 13"/>
              <a:gd name="T42" fmla="*/ 0 w 662"/>
              <a:gd name="T43" fmla="*/ 17462 h 13"/>
              <a:gd name="T44" fmla="*/ 2825 w 662"/>
              <a:gd name="T45" fmla="*/ 14287 h 13"/>
              <a:gd name="T46" fmla="*/ 2825 w 662"/>
              <a:gd name="T47" fmla="*/ 11112 h 13"/>
              <a:gd name="T48" fmla="*/ 5650 w 662"/>
              <a:gd name="T49" fmla="*/ 7937 h 13"/>
              <a:gd name="T50" fmla="*/ 8475 w 662"/>
              <a:gd name="T51" fmla="*/ 7937 h 13"/>
              <a:gd name="T52" fmla="*/ 8475 w 662"/>
              <a:gd name="T53" fmla="*/ 6350 h 13"/>
              <a:gd name="T54" fmla="*/ 11300 w 662"/>
              <a:gd name="T55" fmla="*/ 3175 h 13"/>
              <a:gd name="T56" fmla="*/ 11300 w 662"/>
              <a:gd name="T57" fmla="*/ 0 h 13"/>
              <a:gd name="T58" fmla="*/ 234466 w 662"/>
              <a:gd name="T59" fmla="*/ 0 h 13"/>
              <a:gd name="T60" fmla="*/ 231641 w 662"/>
              <a:gd name="T61" fmla="*/ 3175 h 13"/>
              <a:gd name="T62" fmla="*/ 231641 w 662"/>
              <a:gd name="T63" fmla="*/ 6350 h 13"/>
              <a:gd name="T64" fmla="*/ 228816 w 662"/>
              <a:gd name="T65" fmla="*/ 7937 h 13"/>
              <a:gd name="T66" fmla="*/ 225991 w 662"/>
              <a:gd name="T67" fmla="*/ 11112 h 13"/>
              <a:gd name="T68" fmla="*/ 223166 w 662"/>
              <a:gd name="T69" fmla="*/ 11112 h 13"/>
              <a:gd name="T70" fmla="*/ 221754 w 662"/>
              <a:gd name="T71" fmla="*/ 14287 h 13"/>
              <a:gd name="T72" fmla="*/ 218929 w 662"/>
              <a:gd name="T73" fmla="*/ 17462 h 13"/>
              <a:gd name="T74" fmla="*/ 216104 w 662"/>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2"/>
              <a:gd name="T115" fmla="*/ 0 h 13"/>
              <a:gd name="T116" fmla="*/ 662 w 66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2" h="13">
                <a:moveTo>
                  <a:pt x="662" y="13"/>
                </a:moveTo>
                <a:lnTo>
                  <a:pt x="544" y="13"/>
                </a:lnTo>
                <a:lnTo>
                  <a:pt x="544" y="11"/>
                </a:lnTo>
                <a:lnTo>
                  <a:pt x="544" y="9"/>
                </a:lnTo>
                <a:lnTo>
                  <a:pt x="544" y="7"/>
                </a:lnTo>
                <a:lnTo>
                  <a:pt x="544" y="5"/>
                </a:lnTo>
                <a:lnTo>
                  <a:pt x="544" y="4"/>
                </a:lnTo>
                <a:lnTo>
                  <a:pt x="544" y="2"/>
                </a:lnTo>
                <a:lnTo>
                  <a:pt x="544" y="0"/>
                </a:lnTo>
                <a:lnTo>
                  <a:pt x="662" y="0"/>
                </a:lnTo>
                <a:lnTo>
                  <a:pt x="662" y="2"/>
                </a:lnTo>
                <a:lnTo>
                  <a:pt x="662" y="4"/>
                </a:lnTo>
                <a:lnTo>
                  <a:pt x="662" y="5"/>
                </a:lnTo>
                <a:lnTo>
                  <a:pt x="662" y="7"/>
                </a:lnTo>
                <a:lnTo>
                  <a:pt x="662" y="9"/>
                </a:lnTo>
                <a:lnTo>
                  <a:pt x="662" y="11"/>
                </a:lnTo>
                <a:lnTo>
                  <a:pt x="662" y="13"/>
                </a:lnTo>
                <a:close/>
                <a:moveTo>
                  <a:pt x="153" y="13"/>
                </a:moveTo>
                <a:lnTo>
                  <a:pt x="0" y="13"/>
                </a:lnTo>
                <a:lnTo>
                  <a:pt x="0" y="11"/>
                </a:lnTo>
                <a:lnTo>
                  <a:pt x="2" y="9"/>
                </a:lnTo>
                <a:lnTo>
                  <a:pt x="2" y="7"/>
                </a:lnTo>
                <a:lnTo>
                  <a:pt x="4" y="5"/>
                </a:lnTo>
                <a:lnTo>
                  <a:pt x="6" y="5"/>
                </a:lnTo>
                <a:lnTo>
                  <a:pt x="6" y="4"/>
                </a:lnTo>
                <a:lnTo>
                  <a:pt x="8" y="2"/>
                </a:lnTo>
                <a:lnTo>
                  <a:pt x="8" y="0"/>
                </a:lnTo>
                <a:lnTo>
                  <a:pt x="166" y="0"/>
                </a:lnTo>
                <a:lnTo>
                  <a:pt x="164" y="2"/>
                </a:lnTo>
                <a:lnTo>
                  <a:pt x="164" y="4"/>
                </a:lnTo>
                <a:lnTo>
                  <a:pt x="162" y="5"/>
                </a:lnTo>
                <a:lnTo>
                  <a:pt x="160" y="7"/>
                </a:lnTo>
                <a:lnTo>
                  <a:pt x="158" y="7"/>
                </a:lnTo>
                <a:lnTo>
                  <a:pt x="157" y="9"/>
                </a:lnTo>
                <a:lnTo>
                  <a:pt x="155" y="11"/>
                </a:lnTo>
                <a:lnTo>
                  <a:pt x="153" y="13"/>
                </a:lnTo>
                <a:close/>
              </a:path>
            </a:pathLst>
          </a:custGeom>
          <a:solidFill>
            <a:srgbClr val="4508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4" name="Freeform 854"/>
          <p:cNvSpPr>
            <a:spLocks noEditPoints="1"/>
          </p:cNvSpPr>
          <p:nvPr/>
        </p:nvSpPr>
        <p:spPr bwMode="auto">
          <a:xfrm rot="63308">
            <a:off x="4310063" y="4751388"/>
            <a:ext cx="928687" cy="20637"/>
          </a:xfrm>
          <a:custGeom>
            <a:avLst/>
            <a:gdLst>
              <a:gd name="T0" fmla="*/ 928687 w 658"/>
              <a:gd name="T1" fmla="*/ 20637 h 13"/>
              <a:gd name="T2" fmla="*/ 762144 w 658"/>
              <a:gd name="T3" fmla="*/ 20637 h 13"/>
              <a:gd name="T4" fmla="*/ 762144 w 658"/>
              <a:gd name="T5" fmla="*/ 20637 h 13"/>
              <a:gd name="T6" fmla="*/ 762144 w 658"/>
              <a:gd name="T7" fmla="*/ 19050 h 13"/>
              <a:gd name="T8" fmla="*/ 762144 w 658"/>
              <a:gd name="T9" fmla="*/ 15875 h 13"/>
              <a:gd name="T10" fmla="*/ 762144 w 658"/>
              <a:gd name="T11" fmla="*/ 12700 h 13"/>
              <a:gd name="T12" fmla="*/ 762144 w 658"/>
              <a:gd name="T13" fmla="*/ 9525 h 13"/>
              <a:gd name="T14" fmla="*/ 762144 w 658"/>
              <a:gd name="T15" fmla="*/ 6350 h 13"/>
              <a:gd name="T16" fmla="*/ 762144 w 658"/>
              <a:gd name="T17" fmla="*/ 3175 h 13"/>
              <a:gd name="T18" fmla="*/ 762144 w 658"/>
              <a:gd name="T19" fmla="*/ 0 h 13"/>
              <a:gd name="T20" fmla="*/ 928687 w 658"/>
              <a:gd name="T21" fmla="*/ 0 h 13"/>
              <a:gd name="T22" fmla="*/ 928687 w 658"/>
              <a:gd name="T23" fmla="*/ 3175 h 13"/>
              <a:gd name="T24" fmla="*/ 928687 w 658"/>
              <a:gd name="T25" fmla="*/ 6350 h 13"/>
              <a:gd name="T26" fmla="*/ 928687 w 658"/>
              <a:gd name="T27" fmla="*/ 9525 h 13"/>
              <a:gd name="T28" fmla="*/ 928687 w 658"/>
              <a:gd name="T29" fmla="*/ 12700 h 13"/>
              <a:gd name="T30" fmla="*/ 928687 w 658"/>
              <a:gd name="T31" fmla="*/ 15875 h 13"/>
              <a:gd name="T32" fmla="*/ 928687 w 658"/>
              <a:gd name="T33" fmla="*/ 19050 h 13"/>
              <a:gd name="T34" fmla="*/ 928687 w 658"/>
              <a:gd name="T35" fmla="*/ 20637 h 13"/>
              <a:gd name="T36" fmla="*/ 928687 w 658"/>
              <a:gd name="T37" fmla="*/ 20637 h 13"/>
              <a:gd name="T38" fmla="*/ 220175 w 658"/>
              <a:gd name="T39" fmla="*/ 20637 h 13"/>
              <a:gd name="T40" fmla="*/ 0 w 658"/>
              <a:gd name="T41" fmla="*/ 20637 h 13"/>
              <a:gd name="T42" fmla="*/ 2823 w 658"/>
              <a:gd name="T43" fmla="*/ 20637 h 13"/>
              <a:gd name="T44" fmla="*/ 2823 w 658"/>
              <a:gd name="T45" fmla="*/ 19050 h 13"/>
              <a:gd name="T46" fmla="*/ 5646 w 658"/>
              <a:gd name="T47" fmla="*/ 15875 h 13"/>
              <a:gd name="T48" fmla="*/ 5646 w 658"/>
              <a:gd name="T49" fmla="*/ 12700 h 13"/>
              <a:gd name="T50" fmla="*/ 8468 w 658"/>
              <a:gd name="T51" fmla="*/ 9525 h 13"/>
              <a:gd name="T52" fmla="*/ 8468 w 658"/>
              <a:gd name="T53" fmla="*/ 6350 h 13"/>
              <a:gd name="T54" fmla="*/ 9880 w 658"/>
              <a:gd name="T55" fmla="*/ 3175 h 13"/>
              <a:gd name="T56" fmla="*/ 9880 w 658"/>
              <a:gd name="T57" fmla="*/ 0 h 13"/>
              <a:gd name="T58" fmla="*/ 239934 w 658"/>
              <a:gd name="T59" fmla="*/ 0 h 13"/>
              <a:gd name="T60" fmla="*/ 237112 w 658"/>
              <a:gd name="T61" fmla="*/ 3175 h 13"/>
              <a:gd name="T62" fmla="*/ 234289 w 658"/>
              <a:gd name="T63" fmla="*/ 6350 h 13"/>
              <a:gd name="T64" fmla="*/ 231466 w 658"/>
              <a:gd name="T65" fmla="*/ 9525 h 13"/>
              <a:gd name="T66" fmla="*/ 228643 w 658"/>
              <a:gd name="T67" fmla="*/ 12700 h 13"/>
              <a:gd name="T68" fmla="*/ 225821 w 658"/>
              <a:gd name="T69" fmla="*/ 15875 h 13"/>
              <a:gd name="T70" fmla="*/ 225821 w 658"/>
              <a:gd name="T71" fmla="*/ 19050 h 13"/>
              <a:gd name="T72" fmla="*/ 222998 w 658"/>
              <a:gd name="T73" fmla="*/ 20637 h 13"/>
              <a:gd name="T74" fmla="*/ 220175 w 658"/>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3"/>
              <a:gd name="T116" fmla="*/ 658 w 658"/>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3">
                <a:moveTo>
                  <a:pt x="658" y="13"/>
                </a:moveTo>
                <a:lnTo>
                  <a:pt x="540" y="13"/>
                </a:lnTo>
                <a:lnTo>
                  <a:pt x="540" y="12"/>
                </a:lnTo>
                <a:lnTo>
                  <a:pt x="540" y="10"/>
                </a:lnTo>
                <a:lnTo>
                  <a:pt x="540" y="8"/>
                </a:lnTo>
                <a:lnTo>
                  <a:pt x="540" y="6"/>
                </a:lnTo>
                <a:lnTo>
                  <a:pt x="540" y="4"/>
                </a:lnTo>
                <a:lnTo>
                  <a:pt x="540" y="2"/>
                </a:lnTo>
                <a:lnTo>
                  <a:pt x="540" y="0"/>
                </a:lnTo>
                <a:lnTo>
                  <a:pt x="658" y="0"/>
                </a:lnTo>
                <a:lnTo>
                  <a:pt x="658" y="2"/>
                </a:lnTo>
                <a:lnTo>
                  <a:pt x="658" y="4"/>
                </a:lnTo>
                <a:lnTo>
                  <a:pt x="658" y="6"/>
                </a:lnTo>
                <a:lnTo>
                  <a:pt x="658" y="8"/>
                </a:lnTo>
                <a:lnTo>
                  <a:pt x="658" y="10"/>
                </a:lnTo>
                <a:lnTo>
                  <a:pt x="658" y="12"/>
                </a:lnTo>
                <a:lnTo>
                  <a:pt x="658" y="13"/>
                </a:lnTo>
                <a:close/>
                <a:moveTo>
                  <a:pt x="156" y="13"/>
                </a:moveTo>
                <a:lnTo>
                  <a:pt x="0" y="13"/>
                </a:lnTo>
                <a:lnTo>
                  <a:pt x="2" y="13"/>
                </a:lnTo>
                <a:lnTo>
                  <a:pt x="2" y="12"/>
                </a:lnTo>
                <a:lnTo>
                  <a:pt x="4" y="10"/>
                </a:lnTo>
                <a:lnTo>
                  <a:pt x="4" y="8"/>
                </a:lnTo>
                <a:lnTo>
                  <a:pt x="6" y="6"/>
                </a:lnTo>
                <a:lnTo>
                  <a:pt x="6" y="4"/>
                </a:lnTo>
                <a:lnTo>
                  <a:pt x="7" y="2"/>
                </a:lnTo>
                <a:lnTo>
                  <a:pt x="7" y="0"/>
                </a:lnTo>
                <a:lnTo>
                  <a:pt x="170" y="0"/>
                </a:lnTo>
                <a:lnTo>
                  <a:pt x="168" y="2"/>
                </a:lnTo>
                <a:lnTo>
                  <a:pt x="166" y="4"/>
                </a:lnTo>
                <a:lnTo>
                  <a:pt x="164" y="6"/>
                </a:lnTo>
                <a:lnTo>
                  <a:pt x="162" y="8"/>
                </a:lnTo>
                <a:lnTo>
                  <a:pt x="160" y="10"/>
                </a:lnTo>
                <a:lnTo>
                  <a:pt x="160" y="12"/>
                </a:lnTo>
                <a:lnTo>
                  <a:pt x="158" y="13"/>
                </a:lnTo>
                <a:lnTo>
                  <a:pt x="156" y="13"/>
                </a:lnTo>
                <a:close/>
              </a:path>
            </a:pathLst>
          </a:custGeom>
          <a:solidFill>
            <a:srgbClr val="4508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5" name="Freeform 855"/>
          <p:cNvSpPr>
            <a:spLocks noEditPoints="1"/>
          </p:cNvSpPr>
          <p:nvPr/>
        </p:nvSpPr>
        <p:spPr bwMode="auto">
          <a:xfrm rot="63308">
            <a:off x="4314825" y="4741863"/>
            <a:ext cx="923925" cy="22225"/>
          </a:xfrm>
          <a:custGeom>
            <a:avLst/>
            <a:gdLst>
              <a:gd name="T0" fmla="*/ 923925 w 654"/>
              <a:gd name="T1" fmla="*/ 22225 h 14"/>
              <a:gd name="T2" fmla="*/ 757223 w 654"/>
              <a:gd name="T3" fmla="*/ 22225 h 14"/>
              <a:gd name="T4" fmla="*/ 757223 w 654"/>
              <a:gd name="T5" fmla="*/ 19050 h 14"/>
              <a:gd name="T6" fmla="*/ 757223 w 654"/>
              <a:gd name="T7" fmla="*/ 15875 h 14"/>
              <a:gd name="T8" fmla="*/ 757223 w 654"/>
              <a:gd name="T9" fmla="*/ 12700 h 14"/>
              <a:gd name="T10" fmla="*/ 754397 w 654"/>
              <a:gd name="T11" fmla="*/ 9525 h 14"/>
              <a:gd name="T12" fmla="*/ 754397 w 654"/>
              <a:gd name="T13" fmla="*/ 6350 h 14"/>
              <a:gd name="T14" fmla="*/ 754397 w 654"/>
              <a:gd name="T15" fmla="*/ 3175 h 14"/>
              <a:gd name="T16" fmla="*/ 754397 w 654"/>
              <a:gd name="T17" fmla="*/ 0 h 14"/>
              <a:gd name="T18" fmla="*/ 754397 w 654"/>
              <a:gd name="T19" fmla="*/ 0 h 14"/>
              <a:gd name="T20" fmla="*/ 923925 w 654"/>
              <a:gd name="T21" fmla="*/ 0 h 14"/>
              <a:gd name="T22" fmla="*/ 923925 w 654"/>
              <a:gd name="T23" fmla="*/ 0 h 14"/>
              <a:gd name="T24" fmla="*/ 923925 w 654"/>
              <a:gd name="T25" fmla="*/ 3175 h 14"/>
              <a:gd name="T26" fmla="*/ 923925 w 654"/>
              <a:gd name="T27" fmla="*/ 6350 h 14"/>
              <a:gd name="T28" fmla="*/ 923925 w 654"/>
              <a:gd name="T29" fmla="*/ 9525 h 14"/>
              <a:gd name="T30" fmla="*/ 923925 w 654"/>
              <a:gd name="T31" fmla="*/ 12700 h 14"/>
              <a:gd name="T32" fmla="*/ 923925 w 654"/>
              <a:gd name="T33" fmla="*/ 15875 h 14"/>
              <a:gd name="T34" fmla="*/ 923925 w 654"/>
              <a:gd name="T35" fmla="*/ 19050 h 14"/>
              <a:gd name="T36" fmla="*/ 923925 w 654"/>
              <a:gd name="T37" fmla="*/ 22225 h 14"/>
              <a:gd name="T38" fmla="*/ 223211 w 654"/>
              <a:gd name="T39" fmla="*/ 22225 h 14"/>
              <a:gd name="T40" fmla="*/ 0 w 654"/>
              <a:gd name="T41" fmla="*/ 22225 h 14"/>
              <a:gd name="T42" fmla="*/ 2825 w 654"/>
              <a:gd name="T43" fmla="*/ 19050 h 14"/>
              <a:gd name="T44" fmla="*/ 2825 w 654"/>
              <a:gd name="T45" fmla="*/ 15875 h 14"/>
              <a:gd name="T46" fmla="*/ 4238 w 654"/>
              <a:gd name="T47" fmla="*/ 12700 h 14"/>
              <a:gd name="T48" fmla="*/ 4238 w 654"/>
              <a:gd name="T49" fmla="*/ 9525 h 14"/>
              <a:gd name="T50" fmla="*/ 7064 w 654"/>
              <a:gd name="T51" fmla="*/ 6350 h 14"/>
              <a:gd name="T52" fmla="*/ 9889 w 654"/>
              <a:gd name="T53" fmla="*/ 3175 h 14"/>
              <a:gd name="T54" fmla="*/ 9889 w 654"/>
              <a:gd name="T55" fmla="*/ 0 h 14"/>
              <a:gd name="T56" fmla="*/ 12715 w 654"/>
              <a:gd name="T57" fmla="*/ 0 h 14"/>
              <a:gd name="T58" fmla="*/ 241577 w 654"/>
              <a:gd name="T59" fmla="*/ 0 h 14"/>
              <a:gd name="T60" fmla="*/ 241577 w 654"/>
              <a:gd name="T61" fmla="*/ 3175 h 14"/>
              <a:gd name="T62" fmla="*/ 240164 w 654"/>
              <a:gd name="T63" fmla="*/ 3175 h 14"/>
              <a:gd name="T64" fmla="*/ 237339 w 654"/>
              <a:gd name="T65" fmla="*/ 6350 h 14"/>
              <a:gd name="T66" fmla="*/ 234513 w 654"/>
              <a:gd name="T67" fmla="*/ 9525 h 14"/>
              <a:gd name="T68" fmla="*/ 231688 w 654"/>
              <a:gd name="T69" fmla="*/ 12700 h 14"/>
              <a:gd name="T70" fmla="*/ 228862 w 654"/>
              <a:gd name="T71" fmla="*/ 15875 h 14"/>
              <a:gd name="T72" fmla="*/ 226037 w 654"/>
              <a:gd name="T73" fmla="*/ 19050 h 14"/>
              <a:gd name="T74" fmla="*/ 223211 w 654"/>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4"/>
              <a:gd name="T115" fmla="*/ 0 h 14"/>
              <a:gd name="T116" fmla="*/ 654 w 654"/>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4" h="14">
                <a:moveTo>
                  <a:pt x="654" y="14"/>
                </a:moveTo>
                <a:lnTo>
                  <a:pt x="536" y="14"/>
                </a:lnTo>
                <a:lnTo>
                  <a:pt x="536" y="12"/>
                </a:lnTo>
                <a:lnTo>
                  <a:pt x="536" y="10"/>
                </a:lnTo>
                <a:lnTo>
                  <a:pt x="536" y="8"/>
                </a:lnTo>
                <a:lnTo>
                  <a:pt x="534" y="6"/>
                </a:lnTo>
                <a:lnTo>
                  <a:pt x="534" y="4"/>
                </a:lnTo>
                <a:lnTo>
                  <a:pt x="534" y="2"/>
                </a:lnTo>
                <a:lnTo>
                  <a:pt x="534" y="0"/>
                </a:lnTo>
                <a:lnTo>
                  <a:pt x="654" y="0"/>
                </a:lnTo>
                <a:lnTo>
                  <a:pt x="654" y="2"/>
                </a:lnTo>
                <a:lnTo>
                  <a:pt x="654" y="4"/>
                </a:lnTo>
                <a:lnTo>
                  <a:pt x="654" y="6"/>
                </a:lnTo>
                <a:lnTo>
                  <a:pt x="654" y="8"/>
                </a:lnTo>
                <a:lnTo>
                  <a:pt x="654" y="10"/>
                </a:lnTo>
                <a:lnTo>
                  <a:pt x="654" y="12"/>
                </a:lnTo>
                <a:lnTo>
                  <a:pt x="654" y="14"/>
                </a:lnTo>
                <a:close/>
                <a:moveTo>
                  <a:pt x="158" y="14"/>
                </a:moveTo>
                <a:lnTo>
                  <a:pt x="0" y="14"/>
                </a:lnTo>
                <a:lnTo>
                  <a:pt x="2" y="12"/>
                </a:lnTo>
                <a:lnTo>
                  <a:pt x="2" y="10"/>
                </a:lnTo>
                <a:lnTo>
                  <a:pt x="3" y="8"/>
                </a:lnTo>
                <a:lnTo>
                  <a:pt x="3" y="6"/>
                </a:lnTo>
                <a:lnTo>
                  <a:pt x="5" y="4"/>
                </a:lnTo>
                <a:lnTo>
                  <a:pt x="7" y="2"/>
                </a:lnTo>
                <a:lnTo>
                  <a:pt x="7" y="0"/>
                </a:lnTo>
                <a:lnTo>
                  <a:pt x="9" y="0"/>
                </a:lnTo>
                <a:lnTo>
                  <a:pt x="171" y="0"/>
                </a:lnTo>
                <a:lnTo>
                  <a:pt x="171" y="2"/>
                </a:lnTo>
                <a:lnTo>
                  <a:pt x="170" y="2"/>
                </a:lnTo>
                <a:lnTo>
                  <a:pt x="168" y="4"/>
                </a:lnTo>
                <a:lnTo>
                  <a:pt x="166" y="6"/>
                </a:lnTo>
                <a:lnTo>
                  <a:pt x="164" y="8"/>
                </a:lnTo>
                <a:lnTo>
                  <a:pt x="162" y="10"/>
                </a:lnTo>
                <a:lnTo>
                  <a:pt x="160" y="12"/>
                </a:lnTo>
                <a:lnTo>
                  <a:pt x="158" y="14"/>
                </a:lnTo>
                <a:close/>
              </a:path>
            </a:pathLst>
          </a:custGeom>
          <a:solidFill>
            <a:srgbClr val="4505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6" name="Freeform 856"/>
          <p:cNvSpPr>
            <a:spLocks noEditPoints="1"/>
          </p:cNvSpPr>
          <p:nvPr/>
        </p:nvSpPr>
        <p:spPr bwMode="auto">
          <a:xfrm rot="63308">
            <a:off x="4319588" y="4730750"/>
            <a:ext cx="919162" cy="20638"/>
          </a:xfrm>
          <a:custGeom>
            <a:avLst/>
            <a:gdLst>
              <a:gd name="T0" fmla="*/ 919162 w 651"/>
              <a:gd name="T1" fmla="*/ 20638 h 13"/>
              <a:gd name="T2" fmla="*/ 752555 w 651"/>
              <a:gd name="T3" fmla="*/ 20638 h 13"/>
              <a:gd name="T4" fmla="*/ 749731 w 651"/>
              <a:gd name="T5" fmla="*/ 17463 h 13"/>
              <a:gd name="T6" fmla="*/ 749731 w 651"/>
              <a:gd name="T7" fmla="*/ 14288 h 13"/>
              <a:gd name="T8" fmla="*/ 749731 w 651"/>
              <a:gd name="T9" fmla="*/ 11113 h 13"/>
              <a:gd name="T10" fmla="*/ 749731 w 651"/>
              <a:gd name="T11" fmla="*/ 11113 h 13"/>
              <a:gd name="T12" fmla="*/ 749731 w 651"/>
              <a:gd name="T13" fmla="*/ 7938 h 13"/>
              <a:gd name="T14" fmla="*/ 749731 w 651"/>
              <a:gd name="T15" fmla="*/ 6350 h 13"/>
              <a:gd name="T16" fmla="*/ 749731 w 651"/>
              <a:gd name="T17" fmla="*/ 3175 h 13"/>
              <a:gd name="T18" fmla="*/ 749731 w 651"/>
              <a:gd name="T19" fmla="*/ 0 h 13"/>
              <a:gd name="T20" fmla="*/ 919162 w 651"/>
              <a:gd name="T21" fmla="*/ 0 h 13"/>
              <a:gd name="T22" fmla="*/ 919162 w 651"/>
              <a:gd name="T23" fmla="*/ 3175 h 13"/>
              <a:gd name="T24" fmla="*/ 919162 w 651"/>
              <a:gd name="T25" fmla="*/ 6350 h 13"/>
              <a:gd name="T26" fmla="*/ 919162 w 651"/>
              <a:gd name="T27" fmla="*/ 7938 h 13"/>
              <a:gd name="T28" fmla="*/ 919162 w 651"/>
              <a:gd name="T29" fmla="*/ 11113 h 13"/>
              <a:gd name="T30" fmla="*/ 919162 w 651"/>
              <a:gd name="T31" fmla="*/ 11113 h 13"/>
              <a:gd name="T32" fmla="*/ 919162 w 651"/>
              <a:gd name="T33" fmla="*/ 14288 h 13"/>
              <a:gd name="T34" fmla="*/ 919162 w 651"/>
              <a:gd name="T35" fmla="*/ 17463 h 13"/>
              <a:gd name="T36" fmla="*/ 919162 w 651"/>
              <a:gd name="T37" fmla="*/ 20638 h 13"/>
              <a:gd name="T38" fmla="*/ 230143 w 651"/>
              <a:gd name="T39" fmla="*/ 20638 h 13"/>
              <a:gd name="T40" fmla="*/ 0 w 651"/>
              <a:gd name="T41" fmla="*/ 20638 h 13"/>
              <a:gd name="T42" fmla="*/ 2824 w 651"/>
              <a:gd name="T43" fmla="*/ 17463 h 13"/>
              <a:gd name="T44" fmla="*/ 5648 w 651"/>
              <a:gd name="T45" fmla="*/ 14288 h 13"/>
              <a:gd name="T46" fmla="*/ 5648 w 651"/>
              <a:gd name="T47" fmla="*/ 11113 h 13"/>
              <a:gd name="T48" fmla="*/ 8472 w 651"/>
              <a:gd name="T49" fmla="*/ 11113 h 13"/>
              <a:gd name="T50" fmla="*/ 8472 w 651"/>
              <a:gd name="T51" fmla="*/ 7938 h 13"/>
              <a:gd name="T52" fmla="*/ 11295 w 651"/>
              <a:gd name="T53" fmla="*/ 6350 h 13"/>
              <a:gd name="T54" fmla="*/ 14119 w 651"/>
              <a:gd name="T55" fmla="*/ 3175 h 13"/>
              <a:gd name="T56" fmla="*/ 14119 w 651"/>
              <a:gd name="T57" fmla="*/ 0 h 13"/>
              <a:gd name="T58" fmla="*/ 248498 w 651"/>
              <a:gd name="T59" fmla="*/ 0 h 13"/>
              <a:gd name="T60" fmla="*/ 245675 w 651"/>
              <a:gd name="T61" fmla="*/ 3175 h 13"/>
              <a:gd name="T62" fmla="*/ 242851 w 651"/>
              <a:gd name="T63" fmla="*/ 6350 h 13"/>
              <a:gd name="T64" fmla="*/ 240027 w 651"/>
              <a:gd name="T65" fmla="*/ 7938 h 13"/>
              <a:gd name="T66" fmla="*/ 237203 w 651"/>
              <a:gd name="T67" fmla="*/ 11113 h 13"/>
              <a:gd name="T68" fmla="*/ 237203 w 651"/>
              <a:gd name="T69" fmla="*/ 14288 h 13"/>
              <a:gd name="T70" fmla="*/ 235791 w 651"/>
              <a:gd name="T71" fmla="*/ 14288 h 13"/>
              <a:gd name="T72" fmla="*/ 232967 w 651"/>
              <a:gd name="T73" fmla="*/ 17463 h 13"/>
              <a:gd name="T74" fmla="*/ 230143 w 651"/>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1"/>
              <a:gd name="T115" fmla="*/ 0 h 13"/>
              <a:gd name="T116" fmla="*/ 651 w 651"/>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1" h="13">
                <a:moveTo>
                  <a:pt x="651" y="13"/>
                </a:moveTo>
                <a:lnTo>
                  <a:pt x="533" y="13"/>
                </a:lnTo>
                <a:lnTo>
                  <a:pt x="531" y="11"/>
                </a:lnTo>
                <a:lnTo>
                  <a:pt x="531" y="9"/>
                </a:lnTo>
                <a:lnTo>
                  <a:pt x="531" y="7"/>
                </a:lnTo>
                <a:lnTo>
                  <a:pt x="531" y="5"/>
                </a:lnTo>
                <a:lnTo>
                  <a:pt x="531" y="4"/>
                </a:lnTo>
                <a:lnTo>
                  <a:pt x="531" y="2"/>
                </a:lnTo>
                <a:lnTo>
                  <a:pt x="531" y="0"/>
                </a:lnTo>
                <a:lnTo>
                  <a:pt x="651" y="0"/>
                </a:lnTo>
                <a:lnTo>
                  <a:pt x="651" y="2"/>
                </a:lnTo>
                <a:lnTo>
                  <a:pt x="651" y="4"/>
                </a:lnTo>
                <a:lnTo>
                  <a:pt x="651" y="5"/>
                </a:lnTo>
                <a:lnTo>
                  <a:pt x="651" y="7"/>
                </a:lnTo>
                <a:lnTo>
                  <a:pt x="651" y="9"/>
                </a:lnTo>
                <a:lnTo>
                  <a:pt x="651" y="11"/>
                </a:lnTo>
                <a:lnTo>
                  <a:pt x="651" y="13"/>
                </a:lnTo>
                <a:close/>
                <a:moveTo>
                  <a:pt x="163" y="13"/>
                </a:moveTo>
                <a:lnTo>
                  <a:pt x="0" y="13"/>
                </a:lnTo>
                <a:lnTo>
                  <a:pt x="2" y="11"/>
                </a:lnTo>
                <a:lnTo>
                  <a:pt x="4" y="9"/>
                </a:lnTo>
                <a:lnTo>
                  <a:pt x="4" y="7"/>
                </a:lnTo>
                <a:lnTo>
                  <a:pt x="6" y="7"/>
                </a:lnTo>
                <a:lnTo>
                  <a:pt x="6" y="5"/>
                </a:lnTo>
                <a:lnTo>
                  <a:pt x="8" y="4"/>
                </a:lnTo>
                <a:lnTo>
                  <a:pt x="10" y="2"/>
                </a:lnTo>
                <a:lnTo>
                  <a:pt x="10" y="0"/>
                </a:lnTo>
                <a:lnTo>
                  <a:pt x="176" y="0"/>
                </a:lnTo>
                <a:lnTo>
                  <a:pt x="174" y="2"/>
                </a:lnTo>
                <a:lnTo>
                  <a:pt x="172" y="4"/>
                </a:lnTo>
                <a:lnTo>
                  <a:pt x="170" y="5"/>
                </a:lnTo>
                <a:lnTo>
                  <a:pt x="168" y="7"/>
                </a:lnTo>
                <a:lnTo>
                  <a:pt x="168" y="9"/>
                </a:lnTo>
                <a:lnTo>
                  <a:pt x="167" y="9"/>
                </a:lnTo>
                <a:lnTo>
                  <a:pt x="165" y="11"/>
                </a:lnTo>
                <a:lnTo>
                  <a:pt x="163" y="13"/>
                </a:lnTo>
                <a:close/>
              </a:path>
            </a:pathLst>
          </a:custGeom>
          <a:solidFill>
            <a:srgbClr val="47070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7" name="Freeform 857"/>
          <p:cNvSpPr>
            <a:spLocks noEditPoints="1"/>
          </p:cNvSpPr>
          <p:nvPr/>
        </p:nvSpPr>
        <p:spPr bwMode="auto">
          <a:xfrm rot="63308">
            <a:off x="4327525" y="4718050"/>
            <a:ext cx="911225" cy="23813"/>
          </a:xfrm>
          <a:custGeom>
            <a:avLst/>
            <a:gdLst>
              <a:gd name="T0" fmla="*/ 911225 w 645"/>
              <a:gd name="T1" fmla="*/ 23813 h 15"/>
              <a:gd name="T2" fmla="*/ 741695 w 645"/>
              <a:gd name="T3" fmla="*/ 23813 h 15"/>
              <a:gd name="T4" fmla="*/ 741695 w 645"/>
              <a:gd name="T5" fmla="*/ 20638 h 15"/>
              <a:gd name="T6" fmla="*/ 741695 w 645"/>
              <a:gd name="T7" fmla="*/ 19050 h 15"/>
              <a:gd name="T8" fmla="*/ 741695 w 645"/>
              <a:gd name="T9" fmla="*/ 15875 h 15"/>
              <a:gd name="T10" fmla="*/ 741695 w 645"/>
              <a:gd name="T11" fmla="*/ 12700 h 15"/>
              <a:gd name="T12" fmla="*/ 741695 w 645"/>
              <a:gd name="T13" fmla="*/ 9525 h 15"/>
              <a:gd name="T14" fmla="*/ 741695 w 645"/>
              <a:gd name="T15" fmla="*/ 6350 h 15"/>
              <a:gd name="T16" fmla="*/ 741695 w 645"/>
              <a:gd name="T17" fmla="*/ 3175 h 15"/>
              <a:gd name="T18" fmla="*/ 741695 w 645"/>
              <a:gd name="T19" fmla="*/ 0 h 15"/>
              <a:gd name="T20" fmla="*/ 911225 w 645"/>
              <a:gd name="T21" fmla="*/ 0 h 15"/>
              <a:gd name="T22" fmla="*/ 911225 w 645"/>
              <a:gd name="T23" fmla="*/ 3175 h 15"/>
              <a:gd name="T24" fmla="*/ 911225 w 645"/>
              <a:gd name="T25" fmla="*/ 6350 h 15"/>
              <a:gd name="T26" fmla="*/ 911225 w 645"/>
              <a:gd name="T27" fmla="*/ 9525 h 15"/>
              <a:gd name="T28" fmla="*/ 911225 w 645"/>
              <a:gd name="T29" fmla="*/ 12700 h 15"/>
              <a:gd name="T30" fmla="*/ 911225 w 645"/>
              <a:gd name="T31" fmla="*/ 15875 h 15"/>
              <a:gd name="T32" fmla="*/ 911225 w 645"/>
              <a:gd name="T33" fmla="*/ 19050 h 15"/>
              <a:gd name="T34" fmla="*/ 911225 w 645"/>
              <a:gd name="T35" fmla="*/ 20638 h 15"/>
              <a:gd name="T36" fmla="*/ 911225 w 645"/>
              <a:gd name="T37" fmla="*/ 23813 h 15"/>
              <a:gd name="T38" fmla="*/ 228866 w 645"/>
              <a:gd name="T39" fmla="*/ 23813 h 15"/>
              <a:gd name="T40" fmla="*/ 0 w 645"/>
              <a:gd name="T41" fmla="*/ 23813 h 15"/>
              <a:gd name="T42" fmla="*/ 0 w 645"/>
              <a:gd name="T43" fmla="*/ 20638 h 15"/>
              <a:gd name="T44" fmla="*/ 2826 w 645"/>
              <a:gd name="T45" fmla="*/ 19050 h 15"/>
              <a:gd name="T46" fmla="*/ 5651 w 645"/>
              <a:gd name="T47" fmla="*/ 15875 h 15"/>
              <a:gd name="T48" fmla="*/ 5651 w 645"/>
              <a:gd name="T49" fmla="*/ 12700 h 15"/>
              <a:gd name="T50" fmla="*/ 8477 w 645"/>
              <a:gd name="T51" fmla="*/ 9525 h 15"/>
              <a:gd name="T52" fmla="*/ 8477 w 645"/>
              <a:gd name="T53" fmla="*/ 6350 h 15"/>
              <a:gd name="T54" fmla="*/ 11302 w 645"/>
              <a:gd name="T55" fmla="*/ 3175 h 15"/>
              <a:gd name="T56" fmla="*/ 14128 w 645"/>
              <a:gd name="T57" fmla="*/ 0 h 15"/>
              <a:gd name="T58" fmla="*/ 251470 w 645"/>
              <a:gd name="T59" fmla="*/ 0 h 15"/>
              <a:gd name="T60" fmla="*/ 248644 w 645"/>
              <a:gd name="T61" fmla="*/ 3175 h 15"/>
              <a:gd name="T62" fmla="*/ 245819 w 645"/>
              <a:gd name="T63" fmla="*/ 6350 h 15"/>
              <a:gd name="T64" fmla="*/ 242993 w 645"/>
              <a:gd name="T65" fmla="*/ 9525 h 15"/>
              <a:gd name="T66" fmla="*/ 240168 w 645"/>
              <a:gd name="T67" fmla="*/ 12700 h 15"/>
              <a:gd name="T68" fmla="*/ 237342 w 645"/>
              <a:gd name="T69" fmla="*/ 15875 h 15"/>
              <a:gd name="T70" fmla="*/ 234517 w 645"/>
              <a:gd name="T71" fmla="*/ 19050 h 15"/>
              <a:gd name="T72" fmla="*/ 231691 w 645"/>
              <a:gd name="T73" fmla="*/ 20638 h 15"/>
              <a:gd name="T74" fmla="*/ 228866 w 645"/>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5"/>
              <a:gd name="T115" fmla="*/ 0 h 15"/>
              <a:gd name="T116" fmla="*/ 645 w 645"/>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5" h="15">
                <a:moveTo>
                  <a:pt x="645" y="15"/>
                </a:moveTo>
                <a:lnTo>
                  <a:pt x="525" y="15"/>
                </a:lnTo>
                <a:lnTo>
                  <a:pt x="525" y="13"/>
                </a:lnTo>
                <a:lnTo>
                  <a:pt x="525" y="12"/>
                </a:lnTo>
                <a:lnTo>
                  <a:pt x="525" y="10"/>
                </a:lnTo>
                <a:lnTo>
                  <a:pt x="525" y="8"/>
                </a:lnTo>
                <a:lnTo>
                  <a:pt x="525" y="6"/>
                </a:lnTo>
                <a:lnTo>
                  <a:pt x="525" y="4"/>
                </a:lnTo>
                <a:lnTo>
                  <a:pt x="525" y="2"/>
                </a:lnTo>
                <a:lnTo>
                  <a:pt x="525" y="0"/>
                </a:lnTo>
                <a:lnTo>
                  <a:pt x="645" y="0"/>
                </a:lnTo>
                <a:lnTo>
                  <a:pt x="645" y="2"/>
                </a:lnTo>
                <a:lnTo>
                  <a:pt x="645" y="4"/>
                </a:lnTo>
                <a:lnTo>
                  <a:pt x="645" y="6"/>
                </a:lnTo>
                <a:lnTo>
                  <a:pt x="645" y="8"/>
                </a:lnTo>
                <a:lnTo>
                  <a:pt x="645" y="10"/>
                </a:lnTo>
                <a:lnTo>
                  <a:pt x="645" y="12"/>
                </a:lnTo>
                <a:lnTo>
                  <a:pt x="645" y="13"/>
                </a:lnTo>
                <a:lnTo>
                  <a:pt x="645" y="15"/>
                </a:lnTo>
                <a:close/>
                <a:moveTo>
                  <a:pt x="162" y="15"/>
                </a:moveTo>
                <a:lnTo>
                  <a:pt x="0" y="15"/>
                </a:lnTo>
                <a:lnTo>
                  <a:pt x="0" y="13"/>
                </a:lnTo>
                <a:lnTo>
                  <a:pt x="2" y="12"/>
                </a:lnTo>
                <a:lnTo>
                  <a:pt x="4" y="10"/>
                </a:lnTo>
                <a:lnTo>
                  <a:pt x="4" y="8"/>
                </a:lnTo>
                <a:lnTo>
                  <a:pt x="6" y="6"/>
                </a:lnTo>
                <a:lnTo>
                  <a:pt x="6" y="4"/>
                </a:lnTo>
                <a:lnTo>
                  <a:pt x="8" y="2"/>
                </a:lnTo>
                <a:lnTo>
                  <a:pt x="10" y="0"/>
                </a:lnTo>
                <a:lnTo>
                  <a:pt x="178" y="0"/>
                </a:lnTo>
                <a:lnTo>
                  <a:pt x="176" y="2"/>
                </a:lnTo>
                <a:lnTo>
                  <a:pt x="174" y="4"/>
                </a:lnTo>
                <a:lnTo>
                  <a:pt x="172" y="6"/>
                </a:lnTo>
                <a:lnTo>
                  <a:pt x="170" y="8"/>
                </a:lnTo>
                <a:lnTo>
                  <a:pt x="168" y="10"/>
                </a:lnTo>
                <a:lnTo>
                  <a:pt x="166" y="12"/>
                </a:lnTo>
                <a:lnTo>
                  <a:pt x="164" y="13"/>
                </a:lnTo>
                <a:lnTo>
                  <a:pt x="162" y="15"/>
                </a:lnTo>
                <a:close/>
              </a:path>
            </a:pathLst>
          </a:custGeom>
          <a:solidFill>
            <a:srgbClr val="47050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8" name="Freeform 858"/>
          <p:cNvSpPr>
            <a:spLocks noEditPoints="1"/>
          </p:cNvSpPr>
          <p:nvPr/>
        </p:nvSpPr>
        <p:spPr bwMode="auto">
          <a:xfrm rot="63308">
            <a:off x="4333875" y="4708525"/>
            <a:ext cx="904875" cy="22225"/>
          </a:xfrm>
          <a:custGeom>
            <a:avLst/>
            <a:gdLst>
              <a:gd name="T0" fmla="*/ 904875 w 641"/>
              <a:gd name="T1" fmla="*/ 22225 h 14"/>
              <a:gd name="T2" fmla="*/ 735476 w 641"/>
              <a:gd name="T3" fmla="*/ 22225 h 14"/>
              <a:gd name="T4" fmla="*/ 735476 w 641"/>
              <a:gd name="T5" fmla="*/ 19050 h 14"/>
              <a:gd name="T6" fmla="*/ 735476 w 641"/>
              <a:gd name="T7" fmla="*/ 15875 h 14"/>
              <a:gd name="T8" fmla="*/ 735476 w 641"/>
              <a:gd name="T9" fmla="*/ 12700 h 14"/>
              <a:gd name="T10" fmla="*/ 735476 w 641"/>
              <a:gd name="T11" fmla="*/ 9525 h 14"/>
              <a:gd name="T12" fmla="*/ 735476 w 641"/>
              <a:gd name="T13" fmla="*/ 6350 h 14"/>
              <a:gd name="T14" fmla="*/ 735476 w 641"/>
              <a:gd name="T15" fmla="*/ 3175 h 14"/>
              <a:gd name="T16" fmla="*/ 735476 w 641"/>
              <a:gd name="T17" fmla="*/ 3175 h 14"/>
              <a:gd name="T18" fmla="*/ 732652 w 641"/>
              <a:gd name="T19" fmla="*/ 0 h 14"/>
              <a:gd name="T20" fmla="*/ 903463 w 641"/>
              <a:gd name="T21" fmla="*/ 0 h 14"/>
              <a:gd name="T22" fmla="*/ 903463 w 641"/>
              <a:gd name="T23" fmla="*/ 3175 h 14"/>
              <a:gd name="T24" fmla="*/ 903463 w 641"/>
              <a:gd name="T25" fmla="*/ 3175 h 14"/>
              <a:gd name="T26" fmla="*/ 903463 w 641"/>
              <a:gd name="T27" fmla="*/ 6350 h 14"/>
              <a:gd name="T28" fmla="*/ 904875 w 641"/>
              <a:gd name="T29" fmla="*/ 9525 h 14"/>
              <a:gd name="T30" fmla="*/ 904875 w 641"/>
              <a:gd name="T31" fmla="*/ 12700 h 14"/>
              <a:gd name="T32" fmla="*/ 904875 w 641"/>
              <a:gd name="T33" fmla="*/ 15875 h 14"/>
              <a:gd name="T34" fmla="*/ 904875 w 641"/>
              <a:gd name="T35" fmla="*/ 19050 h 14"/>
              <a:gd name="T36" fmla="*/ 904875 w 641"/>
              <a:gd name="T37" fmla="*/ 22225 h 14"/>
              <a:gd name="T38" fmla="*/ 234336 w 641"/>
              <a:gd name="T39" fmla="*/ 22225 h 14"/>
              <a:gd name="T40" fmla="*/ 0 w 641"/>
              <a:gd name="T41" fmla="*/ 22225 h 14"/>
              <a:gd name="T42" fmla="*/ 2823 w 641"/>
              <a:gd name="T43" fmla="*/ 19050 h 14"/>
              <a:gd name="T44" fmla="*/ 2823 w 641"/>
              <a:gd name="T45" fmla="*/ 15875 h 14"/>
              <a:gd name="T46" fmla="*/ 5647 w 641"/>
              <a:gd name="T47" fmla="*/ 12700 h 14"/>
              <a:gd name="T48" fmla="*/ 8470 w 641"/>
              <a:gd name="T49" fmla="*/ 9525 h 14"/>
              <a:gd name="T50" fmla="*/ 8470 w 641"/>
              <a:gd name="T51" fmla="*/ 6350 h 14"/>
              <a:gd name="T52" fmla="*/ 11293 w 641"/>
              <a:gd name="T53" fmla="*/ 6350 h 14"/>
              <a:gd name="T54" fmla="*/ 14117 w 641"/>
              <a:gd name="T55" fmla="*/ 3175 h 14"/>
              <a:gd name="T56" fmla="*/ 14117 w 641"/>
              <a:gd name="T57" fmla="*/ 0 h 14"/>
              <a:gd name="T58" fmla="*/ 252687 w 641"/>
              <a:gd name="T59" fmla="*/ 0 h 14"/>
              <a:gd name="T60" fmla="*/ 251276 w 641"/>
              <a:gd name="T61" fmla="*/ 3175 h 14"/>
              <a:gd name="T62" fmla="*/ 248452 w 641"/>
              <a:gd name="T63" fmla="*/ 6350 h 14"/>
              <a:gd name="T64" fmla="*/ 245629 w 641"/>
              <a:gd name="T65" fmla="*/ 6350 h 14"/>
              <a:gd name="T66" fmla="*/ 245629 w 641"/>
              <a:gd name="T67" fmla="*/ 9525 h 14"/>
              <a:gd name="T68" fmla="*/ 242806 w 641"/>
              <a:gd name="T69" fmla="*/ 12700 h 14"/>
              <a:gd name="T70" fmla="*/ 239982 w 641"/>
              <a:gd name="T71" fmla="*/ 15875 h 14"/>
              <a:gd name="T72" fmla="*/ 237159 w 641"/>
              <a:gd name="T73" fmla="*/ 19050 h 14"/>
              <a:gd name="T74" fmla="*/ 234336 w 641"/>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1"/>
              <a:gd name="T115" fmla="*/ 0 h 14"/>
              <a:gd name="T116" fmla="*/ 641 w 641"/>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1" h="14">
                <a:moveTo>
                  <a:pt x="641" y="14"/>
                </a:moveTo>
                <a:lnTo>
                  <a:pt x="521" y="14"/>
                </a:lnTo>
                <a:lnTo>
                  <a:pt x="521" y="12"/>
                </a:lnTo>
                <a:lnTo>
                  <a:pt x="521" y="10"/>
                </a:lnTo>
                <a:lnTo>
                  <a:pt x="521" y="8"/>
                </a:lnTo>
                <a:lnTo>
                  <a:pt x="521" y="6"/>
                </a:lnTo>
                <a:lnTo>
                  <a:pt x="521" y="4"/>
                </a:lnTo>
                <a:lnTo>
                  <a:pt x="521" y="2"/>
                </a:lnTo>
                <a:lnTo>
                  <a:pt x="519" y="0"/>
                </a:lnTo>
                <a:lnTo>
                  <a:pt x="640" y="0"/>
                </a:lnTo>
                <a:lnTo>
                  <a:pt x="640" y="2"/>
                </a:lnTo>
                <a:lnTo>
                  <a:pt x="640" y="4"/>
                </a:lnTo>
                <a:lnTo>
                  <a:pt x="641" y="6"/>
                </a:lnTo>
                <a:lnTo>
                  <a:pt x="641" y="8"/>
                </a:lnTo>
                <a:lnTo>
                  <a:pt x="641" y="10"/>
                </a:lnTo>
                <a:lnTo>
                  <a:pt x="641" y="12"/>
                </a:lnTo>
                <a:lnTo>
                  <a:pt x="641" y="14"/>
                </a:lnTo>
                <a:close/>
                <a:moveTo>
                  <a:pt x="166" y="14"/>
                </a:moveTo>
                <a:lnTo>
                  <a:pt x="0" y="14"/>
                </a:lnTo>
                <a:lnTo>
                  <a:pt x="2" y="12"/>
                </a:lnTo>
                <a:lnTo>
                  <a:pt x="2" y="10"/>
                </a:lnTo>
                <a:lnTo>
                  <a:pt x="4" y="8"/>
                </a:lnTo>
                <a:lnTo>
                  <a:pt x="6" y="6"/>
                </a:lnTo>
                <a:lnTo>
                  <a:pt x="6" y="4"/>
                </a:lnTo>
                <a:lnTo>
                  <a:pt x="8" y="4"/>
                </a:lnTo>
                <a:lnTo>
                  <a:pt x="10" y="2"/>
                </a:lnTo>
                <a:lnTo>
                  <a:pt x="10" y="0"/>
                </a:lnTo>
                <a:lnTo>
                  <a:pt x="179" y="0"/>
                </a:lnTo>
                <a:lnTo>
                  <a:pt x="178" y="2"/>
                </a:lnTo>
                <a:lnTo>
                  <a:pt x="176" y="4"/>
                </a:lnTo>
                <a:lnTo>
                  <a:pt x="174" y="4"/>
                </a:lnTo>
                <a:lnTo>
                  <a:pt x="174" y="6"/>
                </a:lnTo>
                <a:lnTo>
                  <a:pt x="172" y="8"/>
                </a:lnTo>
                <a:lnTo>
                  <a:pt x="170" y="10"/>
                </a:lnTo>
                <a:lnTo>
                  <a:pt x="168" y="12"/>
                </a:lnTo>
                <a:lnTo>
                  <a:pt x="166" y="14"/>
                </a:lnTo>
                <a:close/>
              </a:path>
            </a:pathLst>
          </a:custGeom>
          <a:solidFill>
            <a:srgbClr val="4A08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79" name="Freeform 859"/>
          <p:cNvSpPr>
            <a:spLocks noEditPoints="1"/>
          </p:cNvSpPr>
          <p:nvPr/>
        </p:nvSpPr>
        <p:spPr bwMode="auto">
          <a:xfrm rot="63308">
            <a:off x="4341813" y="4697413"/>
            <a:ext cx="896937" cy="20637"/>
          </a:xfrm>
          <a:custGeom>
            <a:avLst/>
            <a:gdLst>
              <a:gd name="T0" fmla="*/ 896937 w 635"/>
              <a:gd name="T1" fmla="*/ 20637 h 13"/>
              <a:gd name="T2" fmla="*/ 727437 w 635"/>
              <a:gd name="T3" fmla="*/ 20637 h 13"/>
              <a:gd name="T4" fmla="*/ 727437 w 635"/>
              <a:gd name="T5" fmla="*/ 17462 h 13"/>
              <a:gd name="T6" fmla="*/ 727437 w 635"/>
              <a:gd name="T7" fmla="*/ 14287 h 13"/>
              <a:gd name="T8" fmla="*/ 727437 w 635"/>
              <a:gd name="T9" fmla="*/ 14287 h 13"/>
              <a:gd name="T10" fmla="*/ 724612 w 635"/>
              <a:gd name="T11" fmla="*/ 11112 h 13"/>
              <a:gd name="T12" fmla="*/ 724612 w 635"/>
              <a:gd name="T13" fmla="*/ 7937 h 13"/>
              <a:gd name="T14" fmla="*/ 724612 w 635"/>
              <a:gd name="T15" fmla="*/ 6350 h 13"/>
              <a:gd name="T16" fmla="*/ 724612 w 635"/>
              <a:gd name="T17" fmla="*/ 3175 h 13"/>
              <a:gd name="T18" fmla="*/ 724612 w 635"/>
              <a:gd name="T19" fmla="*/ 0 h 13"/>
              <a:gd name="T20" fmla="*/ 895525 w 635"/>
              <a:gd name="T21" fmla="*/ 0 h 13"/>
              <a:gd name="T22" fmla="*/ 895525 w 635"/>
              <a:gd name="T23" fmla="*/ 3175 h 13"/>
              <a:gd name="T24" fmla="*/ 895525 w 635"/>
              <a:gd name="T25" fmla="*/ 6350 h 13"/>
              <a:gd name="T26" fmla="*/ 895525 w 635"/>
              <a:gd name="T27" fmla="*/ 7937 h 13"/>
              <a:gd name="T28" fmla="*/ 895525 w 635"/>
              <a:gd name="T29" fmla="*/ 11112 h 13"/>
              <a:gd name="T30" fmla="*/ 895525 w 635"/>
              <a:gd name="T31" fmla="*/ 14287 h 13"/>
              <a:gd name="T32" fmla="*/ 895525 w 635"/>
              <a:gd name="T33" fmla="*/ 14287 h 13"/>
              <a:gd name="T34" fmla="*/ 896937 w 635"/>
              <a:gd name="T35" fmla="*/ 17462 h 13"/>
              <a:gd name="T36" fmla="*/ 896937 w 635"/>
              <a:gd name="T37" fmla="*/ 20637 h 13"/>
              <a:gd name="T38" fmla="*/ 237300 w 635"/>
              <a:gd name="T39" fmla="*/ 20637 h 13"/>
              <a:gd name="T40" fmla="*/ 0 w 635"/>
              <a:gd name="T41" fmla="*/ 20637 h 13"/>
              <a:gd name="T42" fmla="*/ 0 w 635"/>
              <a:gd name="T43" fmla="*/ 17462 h 13"/>
              <a:gd name="T44" fmla="*/ 2825 w 635"/>
              <a:gd name="T45" fmla="*/ 14287 h 13"/>
              <a:gd name="T46" fmla="*/ 5650 w 635"/>
              <a:gd name="T47" fmla="*/ 14287 h 13"/>
              <a:gd name="T48" fmla="*/ 5650 w 635"/>
              <a:gd name="T49" fmla="*/ 11112 h 13"/>
              <a:gd name="T50" fmla="*/ 7062 w 635"/>
              <a:gd name="T51" fmla="*/ 7937 h 13"/>
              <a:gd name="T52" fmla="*/ 9887 w 635"/>
              <a:gd name="T53" fmla="*/ 6350 h 13"/>
              <a:gd name="T54" fmla="*/ 9887 w 635"/>
              <a:gd name="T55" fmla="*/ 3175 h 13"/>
              <a:gd name="T56" fmla="*/ 12712 w 635"/>
              <a:gd name="T57" fmla="*/ 0 h 13"/>
              <a:gd name="T58" fmla="*/ 255662 w 635"/>
              <a:gd name="T59" fmla="*/ 0 h 13"/>
              <a:gd name="T60" fmla="*/ 252837 w 635"/>
              <a:gd name="T61" fmla="*/ 3175 h 13"/>
              <a:gd name="T62" fmla="*/ 250012 w 635"/>
              <a:gd name="T63" fmla="*/ 6350 h 13"/>
              <a:gd name="T64" fmla="*/ 247187 w 635"/>
              <a:gd name="T65" fmla="*/ 7937 h 13"/>
              <a:gd name="T66" fmla="*/ 244362 w 635"/>
              <a:gd name="T67" fmla="*/ 11112 h 13"/>
              <a:gd name="T68" fmla="*/ 242950 w 635"/>
              <a:gd name="T69" fmla="*/ 14287 h 13"/>
              <a:gd name="T70" fmla="*/ 240125 w 635"/>
              <a:gd name="T71" fmla="*/ 17462 h 13"/>
              <a:gd name="T72" fmla="*/ 237300 w 635"/>
              <a:gd name="T73" fmla="*/ 17462 h 13"/>
              <a:gd name="T74" fmla="*/ 237300 w 635"/>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3"/>
              <a:gd name="T116" fmla="*/ 635 w 635"/>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3">
                <a:moveTo>
                  <a:pt x="635" y="13"/>
                </a:moveTo>
                <a:lnTo>
                  <a:pt x="515" y="13"/>
                </a:lnTo>
                <a:lnTo>
                  <a:pt x="515" y="11"/>
                </a:lnTo>
                <a:lnTo>
                  <a:pt x="515" y="9"/>
                </a:lnTo>
                <a:lnTo>
                  <a:pt x="513" y="7"/>
                </a:lnTo>
                <a:lnTo>
                  <a:pt x="513" y="5"/>
                </a:lnTo>
                <a:lnTo>
                  <a:pt x="513" y="4"/>
                </a:lnTo>
                <a:lnTo>
                  <a:pt x="513" y="2"/>
                </a:lnTo>
                <a:lnTo>
                  <a:pt x="513" y="0"/>
                </a:lnTo>
                <a:lnTo>
                  <a:pt x="634" y="0"/>
                </a:lnTo>
                <a:lnTo>
                  <a:pt x="634" y="2"/>
                </a:lnTo>
                <a:lnTo>
                  <a:pt x="634" y="4"/>
                </a:lnTo>
                <a:lnTo>
                  <a:pt x="634" y="5"/>
                </a:lnTo>
                <a:lnTo>
                  <a:pt x="634" y="7"/>
                </a:lnTo>
                <a:lnTo>
                  <a:pt x="634" y="9"/>
                </a:lnTo>
                <a:lnTo>
                  <a:pt x="635" y="11"/>
                </a:lnTo>
                <a:lnTo>
                  <a:pt x="635" y="13"/>
                </a:lnTo>
                <a:close/>
                <a:moveTo>
                  <a:pt x="168" y="13"/>
                </a:moveTo>
                <a:lnTo>
                  <a:pt x="0" y="13"/>
                </a:lnTo>
                <a:lnTo>
                  <a:pt x="0" y="11"/>
                </a:lnTo>
                <a:lnTo>
                  <a:pt x="2" y="9"/>
                </a:lnTo>
                <a:lnTo>
                  <a:pt x="4" y="9"/>
                </a:lnTo>
                <a:lnTo>
                  <a:pt x="4" y="7"/>
                </a:lnTo>
                <a:lnTo>
                  <a:pt x="5" y="5"/>
                </a:lnTo>
                <a:lnTo>
                  <a:pt x="7" y="4"/>
                </a:lnTo>
                <a:lnTo>
                  <a:pt x="7" y="2"/>
                </a:lnTo>
                <a:lnTo>
                  <a:pt x="9" y="0"/>
                </a:lnTo>
                <a:lnTo>
                  <a:pt x="181" y="0"/>
                </a:lnTo>
                <a:lnTo>
                  <a:pt x="179" y="2"/>
                </a:lnTo>
                <a:lnTo>
                  <a:pt x="177" y="4"/>
                </a:lnTo>
                <a:lnTo>
                  <a:pt x="175" y="5"/>
                </a:lnTo>
                <a:lnTo>
                  <a:pt x="173" y="7"/>
                </a:lnTo>
                <a:lnTo>
                  <a:pt x="172" y="9"/>
                </a:lnTo>
                <a:lnTo>
                  <a:pt x="170" y="11"/>
                </a:lnTo>
                <a:lnTo>
                  <a:pt x="168" y="11"/>
                </a:lnTo>
                <a:lnTo>
                  <a:pt x="168" y="13"/>
                </a:lnTo>
                <a:close/>
              </a:path>
            </a:pathLst>
          </a:custGeom>
          <a:solidFill>
            <a:srgbClr val="4A08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0" name="Freeform 860"/>
          <p:cNvSpPr>
            <a:spLocks noEditPoints="1"/>
          </p:cNvSpPr>
          <p:nvPr/>
        </p:nvSpPr>
        <p:spPr bwMode="auto">
          <a:xfrm rot="63308">
            <a:off x="4348163" y="4684713"/>
            <a:ext cx="889000" cy="23812"/>
          </a:xfrm>
          <a:custGeom>
            <a:avLst/>
            <a:gdLst>
              <a:gd name="T0" fmla="*/ 889000 w 630"/>
              <a:gd name="T1" fmla="*/ 23812 h 15"/>
              <a:gd name="T2" fmla="*/ 718256 w 630"/>
              <a:gd name="T3" fmla="*/ 23812 h 15"/>
              <a:gd name="T4" fmla="*/ 718256 w 630"/>
              <a:gd name="T5" fmla="*/ 20637 h 15"/>
              <a:gd name="T6" fmla="*/ 718256 w 630"/>
              <a:gd name="T7" fmla="*/ 19050 h 15"/>
              <a:gd name="T8" fmla="*/ 718256 w 630"/>
              <a:gd name="T9" fmla="*/ 15875 h 15"/>
              <a:gd name="T10" fmla="*/ 718256 w 630"/>
              <a:gd name="T11" fmla="*/ 12700 h 15"/>
              <a:gd name="T12" fmla="*/ 718256 w 630"/>
              <a:gd name="T13" fmla="*/ 9525 h 15"/>
              <a:gd name="T14" fmla="*/ 718256 w 630"/>
              <a:gd name="T15" fmla="*/ 6350 h 15"/>
              <a:gd name="T16" fmla="*/ 718256 w 630"/>
              <a:gd name="T17" fmla="*/ 3175 h 15"/>
              <a:gd name="T18" fmla="*/ 718256 w 630"/>
              <a:gd name="T19" fmla="*/ 0 h 15"/>
              <a:gd name="T20" fmla="*/ 889000 w 630"/>
              <a:gd name="T21" fmla="*/ 0 h 15"/>
              <a:gd name="T22" fmla="*/ 889000 w 630"/>
              <a:gd name="T23" fmla="*/ 3175 h 15"/>
              <a:gd name="T24" fmla="*/ 889000 w 630"/>
              <a:gd name="T25" fmla="*/ 6350 h 15"/>
              <a:gd name="T26" fmla="*/ 889000 w 630"/>
              <a:gd name="T27" fmla="*/ 9525 h 15"/>
              <a:gd name="T28" fmla="*/ 889000 w 630"/>
              <a:gd name="T29" fmla="*/ 12700 h 15"/>
              <a:gd name="T30" fmla="*/ 889000 w 630"/>
              <a:gd name="T31" fmla="*/ 15875 h 15"/>
              <a:gd name="T32" fmla="*/ 889000 w 630"/>
              <a:gd name="T33" fmla="*/ 19050 h 15"/>
              <a:gd name="T34" fmla="*/ 889000 w 630"/>
              <a:gd name="T35" fmla="*/ 20637 h 15"/>
              <a:gd name="T36" fmla="*/ 889000 w 630"/>
              <a:gd name="T37" fmla="*/ 23812 h 15"/>
              <a:gd name="T38" fmla="*/ 238478 w 630"/>
              <a:gd name="T39" fmla="*/ 23812 h 15"/>
              <a:gd name="T40" fmla="*/ 0 w 630"/>
              <a:gd name="T41" fmla="*/ 23812 h 15"/>
              <a:gd name="T42" fmla="*/ 1411 w 630"/>
              <a:gd name="T43" fmla="*/ 20637 h 15"/>
              <a:gd name="T44" fmla="*/ 4233 w 630"/>
              <a:gd name="T45" fmla="*/ 19050 h 15"/>
              <a:gd name="T46" fmla="*/ 4233 w 630"/>
              <a:gd name="T47" fmla="*/ 15875 h 15"/>
              <a:gd name="T48" fmla="*/ 7056 w 630"/>
              <a:gd name="T49" fmla="*/ 12700 h 15"/>
              <a:gd name="T50" fmla="*/ 9878 w 630"/>
              <a:gd name="T51" fmla="*/ 9525 h 15"/>
              <a:gd name="T52" fmla="*/ 9878 w 630"/>
              <a:gd name="T53" fmla="*/ 6350 h 15"/>
              <a:gd name="T54" fmla="*/ 12700 w 630"/>
              <a:gd name="T55" fmla="*/ 3175 h 15"/>
              <a:gd name="T56" fmla="*/ 15522 w 630"/>
              <a:gd name="T57" fmla="*/ 0 h 15"/>
              <a:gd name="T58" fmla="*/ 258233 w 630"/>
              <a:gd name="T59" fmla="*/ 0 h 15"/>
              <a:gd name="T60" fmla="*/ 255411 w 630"/>
              <a:gd name="T61" fmla="*/ 3175 h 15"/>
              <a:gd name="T62" fmla="*/ 252589 w 630"/>
              <a:gd name="T63" fmla="*/ 6350 h 15"/>
              <a:gd name="T64" fmla="*/ 252589 w 630"/>
              <a:gd name="T65" fmla="*/ 9525 h 15"/>
              <a:gd name="T66" fmla="*/ 249767 w 630"/>
              <a:gd name="T67" fmla="*/ 12700 h 15"/>
              <a:gd name="T68" fmla="*/ 246944 w 630"/>
              <a:gd name="T69" fmla="*/ 15875 h 15"/>
              <a:gd name="T70" fmla="*/ 244122 w 630"/>
              <a:gd name="T71" fmla="*/ 19050 h 15"/>
              <a:gd name="T72" fmla="*/ 241300 w 630"/>
              <a:gd name="T73" fmla="*/ 20637 h 15"/>
              <a:gd name="T74" fmla="*/ 238478 w 630"/>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0"/>
              <a:gd name="T115" fmla="*/ 0 h 15"/>
              <a:gd name="T116" fmla="*/ 630 w 630"/>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0" h="15">
                <a:moveTo>
                  <a:pt x="630" y="15"/>
                </a:moveTo>
                <a:lnTo>
                  <a:pt x="509" y="15"/>
                </a:lnTo>
                <a:lnTo>
                  <a:pt x="509" y="13"/>
                </a:lnTo>
                <a:lnTo>
                  <a:pt x="509" y="12"/>
                </a:lnTo>
                <a:lnTo>
                  <a:pt x="509" y="10"/>
                </a:lnTo>
                <a:lnTo>
                  <a:pt x="509" y="8"/>
                </a:lnTo>
                <a:lnTo>
                  <a:pt x="509" y="6"/>
                </a:lnTo>
                <a:lnTo>
                  <a:pt x="509" y="4"/>
                </a:lnTo>
                <a:lnTo>
                  <a:pt x="509" y="2"/>
                </a:lnTo>
                <a:lnTo>
                  <a:pt x="509" y="0"/>
                </a:lnTo>
                <a:lnTo>
                  <a:pt x="630" y="0"/>
                </a:lnTo>
                <a:lnTo>
                  <a:pt x="630" y="2"/>
                </a:lnTo>
                <a:lnTo>
                  <a:pt x="630" y="4"/>
                </a:lnTo>
                <a:lnTo>
                  <a:pt x="630" y="6"/>
                </a:lnTo>
                <a:lnTo>
                  <a:pt x="630" y="8"/>
                </a:lnTo>
                <a:lnTo>
                  <a:pt x="630" y="10"/>
                </a:lnTo>
                <a:lnTo>
                  <a:pt x="630" y="12"/>
                </a:lnTo>
                <a:lnTo>
                  <a:pt x="630" y="13"/>
                </a:lnTo>
                <a:lnTo>
                  <a:pt x="630" y="15"/>
                </a:lnTo>
                <a:close/>
                <a:moveTo>
                  <a:pt x="169" y="15"/>
                </a:moveTo>
                <a:lnTo>
                  <a:pt x="0" y="15"/>
                </a:lnTo>
                <a:lnTo>
                  <a:pt x="1" y="13"/>
                </a:lnTo>
                <a:lnTo>
                  <a:pt x="3" y="12"/>
                </a:lnTo>
                <a:lnTo>
                  <a:pt x="3" y="10"/>
                </a:lnTo>
                <a:lnTo>
                  <a:pt x="5" y="8"/>
                </a:lnTo>
                <a:lnTo>
                  <a:pt x="7" y="6"/>
                </a:lnTo>
                <a:lnTo>
                  <a:pt x="7" y="4"/>
                </a:lnTo>
                <a:lnTo>
                  <a:pt x="9" y="2"/>
                </a:lnTo>
                <a:lnTo>
                  <a:pt x="11" y="0"/>
                </a:lnTo>
                <a:lnTo>
                  <a:pt x="183" y="0"/>
                </a:lnTo>
                <a:lnTo>
                  <a:pt x="181" y="2"/>
                </a:lnTo>
                <a:lnTo>
                  <a:pt x="179" y="4"/>
                </a:lnTo>
                <a:lnTo>
                  <a:pt x="179" y="6"/>
                </a:lnTo>
                <a:lnTo>
                  <a:pt x="177" y="8"/>
                </a:lnTo>
                <a:lnTo>
                  <a:pt x="175" y="10"/>
                </a:lnTo>
                <a:lnTo>
                  <a:pt x="173" y="12"/>
                </a:lnTo>
                <a:lnTo>
                  <a:pt x="171" y="13"/>
                </a:lnTo>
                <a:lnTo>
                  <a:pt x="169" y="15"/>
                </a:lnTo>
                <a:close/>
              </a:path>
            </a:pathLst>
          </a:custGeom>
          <a:solidFill>
            <a:srgbClr val="4A05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1" name="Freeform 861"/>
          <p:cNvSpPr>
            <a:spLocks noEditPoints="1"/>
          </p:cNvSpPr>
          <p:nvPr/>
        </p:nvSpPr>
        <p:spPr bwMode="auto">
          <a:xfrm rot="63308">
            <a:off x="4354513" y="4675188"/>
            <a:ext cx="882650" cy="22225"/>
          </a:xfrm>
          <a:custGeom>
            <a:avLst/>
            <a:gdLst>
              <a:gd name="T0" fmla="*/ 882650 w 625"/>
              <a:gd name="T1" fmla="*/ 22225 h 14"/>
              <a:gd name="T2" fmla="*/ 711769 w 625"/>
              <a:gd name="T3" fmla="*/ 22225 h 14"/>
              <a:gd name="T4" fmla="*/ 711769 w 625"/>
              <a:gd name="T5" fmla="*/ 19050 h 14"/>
              <a:gd name="T6" fmla="*/ 711769 w 625"/>
              <a:gd name="T7" fmla="*/ 15875 h 14"/>
              <a:gd name="T8" fmla="*/ 711769 w 625"/>
              <a:gd name="T9" fmla="*/ 12700 h 14"/>
              <a:gd name="T10" fmla="*/ 711769 w 625"/>
              <a:gd name="T11" fmla="*/ 9525 h 14"/>
              <a:gd name="T12" fmla="*/ 711769 w 625"/>
              <a:gd name="T13" fmla="*/ 6350 h 14"/>
              <a:gd name="T14" fmla="*/ 711769 w 625"/>
              <a:gd name="T15" fmla="*/ 6350 h 14"/>
              <a:gd name="T16" fmla="*/ 711769 w 625"/>
              <a:gd name="T17" fmla="*/ 3175 h 14"/>
              <a:gd name="T18" fmla="*/ 708944 w 625"/>
              <a:gd name="T19" fmla="*/ 0 h 14"/>
              <a:gd name="T20" fmla="*/ 882650 w 625"/>
              <a:gd name="T21" fmla="*/ 0 h 14"/>
              <a:gd name="T22" fmla="*/ 882650 w 625"/>
              <a:gd name="T23" fmla="*/ 3175 h 14"/>
              <a:gd name="T24" fmla="*/ 882650 w 625"/>
              <a:gd name="T25" fmla="*/ 6350 h 14"/>
              <a:gd name="T26" fmla="*/ 882650 w 625"/>
              <a:gd name="T27" fmla="*/ 6350 h 14"/>
              <a:gd name="T28" fmla="*/ 882650 w 625"/>
              <a:gd name="T29" fmla="*/ 9525 h 14"/>
              <a:gd name="T30" fmla="*/ 882650 w 625"/>
              <a:gd name="T31" fmla="*/ 12700 h 14"/>
              <a:gd name="T32" fmla="*/ 882650 w 625"/>
              <a:gd name="T33" fmla="*/ 15875 h 14"/>
              <a:gd name="T34" fmla="*/ 882650 w 625"/>
              <a:gd name="T35" fmla="*/ 19050 h 14"/>
              <a:gd name="T36" fmla="*/ 882650 w 625"/>
              <a:gd name="T37" fmla="*/ 22225 h 14"/>
              <a:gd name="T38" fmla="*/ 242905 w 625"/>
              <a:gd name="T39" fmla="*/ 22225 h 14"/>
              <a:gd name="T40" fmla="*/ 0 w 625"/>
              <a:gd name="T41" fmla="*/ 22225 h 14"/>
              <a:gd name="T42" fmla="*/ 2824 w 625"/>
              <a:gd name="T43" fmla="*/ 19050 h 14"/>
              <a:gd name="T44" fmla="*/ 2824 w 625"/>
              <a:gd name="T45" fmla="*/ 15875 h 14"/>
              <a:gd name="T46" fmla="*/ 5649 w 625"/>
              <a:gd name="T47" fmla="*/ 12700 h 14"/>
              <a:gd name="T48" fmla="*/ 8473 w 625"/>
              <a:gd name="T49" fmla="*/ 9525 h 14"/>
              <a:gd name="T50" fmla="*/ 8473 w 625"/>
              <a:gd name="T51" fmla="*/ 9525 h 14"/>
              <a:gd name="T52" fmla="*/ 11298 w 625"/>
              <a:gd name="T53" fmla="*/ 6350 h 14"/>
              <a:gd name="T54" fmla="*/ 14122 w 625"/>
              <a:gd name="T55" fmla="*/ 3175 h 14"/>
              <a:gd name="T56" fmla="*/ 16947 w 625"/>
              <a:gd name="T57" fmla="*/ 0 h 14"/>
              <a:gd name="T58" fmla="*/ 261264 w 625"/>
              <a:gd name="T59" fmla="*/ 0 h 14"/>
              <a:gd name="T60" fmla="*/ 259852 w 625"/>
              <a:gd name="T61" fmla="*/ 3175 h 14"/>
              <a:gd name="T62" fmla="*/ 257028 w 625"/>
              <a:gd name="T63" fmla="*/ 6350 h 14"/>
              <a:gd name="T64" fmla="*/ 254203 w 625"/>
              <a:gd name="T65" fmla="*/ 9525 h 14"/>
              <a:gd name="T66" fmla="*/ 251379 w 625"/>
              <a:gd name="T67" fmla="*/ 9525 h 14"/>
              <a:gd name="T68" fmla="*/ 248554 w 625"/>
              <a:gd name="T69" fmla="*/ 12700 h 14"/>
              <a:gd name="T70" fmla="*/ 245730 w 625"/>
              <a:gd name="T71" fmla="*/ 15875 h 14"/>
              <a:gd name="T72" fmla="*/ 245730 w 625"/>
              <a:gd name="T73" fmla="*/ 19050 h 14"/>
              <a:gd name="T74" fmla="*/ 242905 w 625"/>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5"/>
              <a:gd name="T115" fmla="*/ 0 h 14"/>
              <a:gd name="T116" fmla="*/ 625 w 625"/>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5" h="14">
                <a:moveTo>
                  <a:pt x="625" y="14"/>
                </a:moveTo>
                <a:lnTo>
                  <a:pt x="504" y="14"/>
                </a:lnTo>
                <a:lnTo>
                  <a:pt x="504" y="12"/>
                </a:lnTo>
                <a:lnTo>
                  <a:pt x="504" y="10"/>
                </a:lnTo>
                <a:lnTo>
                  <a:pt x="504" y="8"/>
                </a:lnTo>
                <a:lnTo>
                  <a:pt x="504" y="6"/>
                </a:lnTo>
                <a:lnTo>
                  <a:pt x="504" y="4"/>
                </a:lnTo>
                <a:lnTo>
                  <a:pt x="504" y="2"/>
                </a:lnTo>
                <a:lnTo>
                  <a:pt x="502" y="0"/>
                </a:lnTo>
                <a:lnTo>
                  <a:pt x="625" y="0"/>
                </a:lnTo>
                <a:lnTo>
                  <a:pt x="625" y="2"/>
                </a:lnTo>
                <a:lnTo>
                  <a:pt x="625" y="4"/>
                </a:lnTo>
                <a:lnTo>
                  <a:pt x="625" y="6"/>
                </a:lnTo>
                <a:lnTo>
                  <a:pt x="625" y="8"/>
                </a:lnTo>
                <a:lnTo>
                  <a:pt x="625" y="10"/>
                </a:lnTo>
                <a:lnTo>
                  <a:pt x="625" y="12"/>
                </a:lnTo>
                <a:lnTo>
                  <a:pt x="625" y="14"/>
                </a:lnTo>
                <a:close/>
                <a:moveTo>
                  <a:pt x="172" y="14"/>
                </a:moveTo>
                <a:lnTo>
                  <a:pt x="0" y="14"/>
                </a:lnTo>
                <a:lnTo>
                  <a:pt x="2" y="12"/>
                </a:lnTo>
                <a:lnTo>
                  <a:pt x="2" y="10"/>
                </a:lnTo>
                <a:lnTo>
                  <a:pt x="4" y="8"/>
                </a:lnTo>
                <a:lnTo>
                  <a:pt x="6" y="6"/>
                </a:lnTo>
                <a:lnTo>
                  <a:pt x="8" y="4"/>
                </a:lnTo>
                <a:lnTo>
                  <a:pt x="10" y="2"/>
                </a:lnTo>
                <a:lnTo>
                  <a:pt x="12" y="0"/>
                </a:lnTo>
                <a:lnTo>
                  <a:pt x="185" y="0"/>
                </a:lnTo>
                <a:lnTo>
                  <a:pt x="184" y="2"/>
                </a:lnTo>
                <a:lnTo>
                  <a:pt x="182" y="4"/>
                </a:lnTo>
                <a:lnTo>
                  <a:pt x="180" y="6"/>
                </a:lnTo>
                <a:lnTo>
                  <a:pt x="178" y="6"/>
                </a:lnTo>
                <a:lnTo>
                  <a:pt x="176" y="8"/>
                </a:lnTo>
                <a:lnTo>
                  <a:pt x="174" y="10"/>
                </a:lnTo>
                <a:lnTo>
                  <a:pt x="174" y="12"/>
                </a:lnTo>
                <a:lnTo>
                  <a:pt x="172" y="14"/>
                </a:lnTo>
                <a:close/>
              </a:path>
            </a:pathLst>
          </a:custGeom>
          <a:solidFill>
            <a:srgbClr val="4C07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2" name="Freeform 862"/>
          <p:cNvSpPr>
            <a:spLocks noEditPoints="1"/>
          </p:cNvSpPr>
          <p:nvPr/>
        </p:nvSpPr>
        <p:spPr bwMode="auto">
          <a:xfrm rot="63308">
            <a:off x="4364038" y="4664075"/>
            <a:ext cx="874712" cy="20638"/>
          </a:xfrm>
          <a:custGeom>
            <a:avLst/>
            <a:gdLst>
              <a:gd name="T0" fmla="*/ 874712 w 619"/>
              <a:gd name="T1" fmla="*/ 20638 h 13"/>
              <a:gd name="T2" fmla="*/ 703726 w 619"/>
              <a:gd name="T3" fmla="*/ 20638 h 13"/>
              <a:gd name="T4" fmla="*/ 703726 w 619"/>
              <a:gd name="T5" fmla="*/ 20638 h 13"/>
              <a:gd name="T6" fmla="*/ 703726 w 619"/>
              <a:gd name="T7" fmla="*/ 17463 h 13"/>
              <a:gd name="T8" fmla="*/ 703726 w 619"/>
              <a:gd name="T9" fmla="*/ 14288 h 13"/>
              <a:gd name="T10" fmla="*/ 700900 w 619"/>
              <a:gd name="T11" fmla="*/ 11113 h 13"/>
              <a:gd name="T12" fmla="*/ 700900 w 619"/>
              <a:gd name="T13" fmla="*/ 7938 h 13"/>
              <a:gd name="T14" fmla="*/ 700900 w 619"/>
              <a:gd name="T15" fmla="*/ 6350 h 13"/>
              <a:gd name="T16" fmla="*/ 700900 w 619"/>
              <a:gd name="T17" fmla="*/ 3175 h 13"/>
              <a:gd name="T18" fmla="*/ 700900 w 619"/>
              <a:gd name="T19" fmla="*/ 0 h 13"/>
              <a:gd name="T20" fmla="*/ 871886 w 619"/>
              <a:gd name="T21" fmla="*/ 0 h 13"/>
              <a:gd name="T22" fmla="*/ 871886 w 619"/>
              <a:gd name="T23" fmla="*/ 3175 h 13"/>
              <a:gd name="T24" fmla="*/ 871886 w 619"/>
              <a:gd name="T25" fmla="*/ 6350 h 13"/>
              <a:gd name="T26" fmla="*/ 874712 w 619"/>
              <a:gd name="T27" fmla="*/ 7938 h 13"/>
              <a:gd name="T28" fmla="*/ 874712 w 619"/>
              <a:gd name="T29" fmla="*/ 11113 h 13"/>
              <a:gd name="T30" fmla="*/ 874712 w 619"/>
              <a:gd name="T31" fmla="*/ 14288 h 13"/>
              <a:gd name="T32" fmla="*/ 874712 w 619"/>
              <a:gd name="T33" fmla="*/ 17463 h 13"/>
              <a:gd name="T34" fmla="*/ 874712 w 619"/>
              <a:gd name="T35" fmla="*/ 17463 h 13"/>
              <a:gd name="T36" fmla="*/ 874712 w 619"/>
              <a:gd name="T37" fmla="*/ 20638 h 13"/>
              <a:gd name="T38" fmla="*/ 243054 w 619"/>
              <a:gd name="T39" fmla="*/ 20638 h 13"/>
              <a:gd name="T40" fmla="*/ 0 w 619"/>
              <a:gd name="T41" fmla="*/ 20638 h 13"/>
              <a:gd name="T42" fmla="*/ 0 w 619"/>
              <a:gd name="T43" fmla="*/ 20638 h 13"/>
              <a:gd name="T44" fmla="*/ 2826 w 619"/>
              <a:gd name="T45" fmla="*/ 17463 h 13"/>
              <a:gd name="T46" fmla="*/ 5652 w 619"/>
              <a:gd name="T47" fmla="*/ 14288 h 13"/>
              <a:gd name="T48" fmla="*/ 8479 w 619"/>
              <a:gd name="T49" fmla="*/ 11113 h 13"/>
              <a:gd name="T50" fmla="*/ 8479 w 619"/>
              <a:gd name="T51" fmla="*/ 7938 h 13"/>
              <a:gd name="T52" fmla="*/ 11305 w 619"/>
              <a:gd name="T53" fmla="*/ 6350 h 13"/>
              <a:gd name="T54" fmla="*/ 14131 w 619"/>
              <a:gd name="T55" fmla="*/ 3175 h 13"/>
              <a:gd name="T56" fmla="*/ 15544 w 619"/>
              <a:gd name="T57" fmla="*/ 0 h 13"/>
              <a:gd name="T58" fmla="*/ 261424 w 619"/>
              <a:gd name="T59" fmla="*/ 0 h 13"/>
              <a:gd name="T60" fmla="*/ 258598 w 619"/>
              <a:gd name="T61" fmla="*/ 3175 h 13"/>
              <a:gd name="T62" fmla="*/ 258598 w 619"/>
              <a:gd name="T63" fmla="*/ 6350 h 13"/>
              <a:gd name="T64" fmla="*/ 255772 w 619"/>
              <a:gd name="T65" fmla="*/ 7938 h 13"/>
              <a:gd name="T66" fmla="*/ 252946 w 619"/>
              <a:gd name="T67" fmla="*/ 11113 h 13"/>
              <a:gd name="T68" fmla="*/ 251533 w 619"/>
              <a:gd name="T69" fmla="*/ 14288 h 13"/>
              <a:gd name="T70" fmla="*/ 248706 w 619"/>
              <a:gd name="T71" fmla="*/ 17463 h 13"/>
              <a:gd name="T72" fmla="*/ 245880 w 619"/>
              <a:gd name="T73" fmla="*/ 20638 h 13"/>
              <a:gd name="T74" fmla="*/ 243054 w 619"/>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19"/>
              <a:gd name="T115" fmla="*/ 0 h 13"/>
              <a:gd name="T116" fmla="*/ 619 w 619"/>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19" h="13">
                <a:moveTo>
                  <a:pt x="619" y="13"/>
                </a:moveTo>
                <a:lnTo>
                  <a:pt x="498" y="13"/>
                </a:lnTo>
                <a:lnTo>
                  <a:pt x="498" y="11"/>
                </a:lnTo>
                <a:lnTo>
                  <a:pt x="498" y="9"/>
                </a:lnTo>
                <a:lnTo>
                  <a:pt x="496" y="7"/>
                </a:lnTo>
                <a:lnTo>
                  <a:pt x="496" y="5"/>
                </a:lnTo>
                <a:lnTo>
                  <a:pt x="496" y="4"/>
                </a:lnTo>
                <a:lnTo>
                  <a:pt x="496" y="2"/>
                </a:lnTo>
                <a:lnTo>
                  <a:pt x="496" y="0"/>
                </a:lnTo>
                <a:lnTo>
                  <a:pt x="617" y="0"/>
                </a:lnTo>
                <a:lnTo>
                  <a:pt x="617" y="2"/>
                </a:lnTo>
                <a:lnTo>
                  <a:pt x="617" y="4"/>
                </a:lnTo>
                <a:lnTo>
                  <a:pt x="619" y="5"/>
                </a:lnTo>
                <a:lnTo>
                  <a:pt x="619" y="7"/>
                </a:lnTo>
                <a:lnTo>
                  <a:pt x="619" y="9"/>
                </a:lnTo>
                <a:lnTo>
                  <a:pt x="619" y="11"/>
                </a:lnTo>
                <a:lnTo>
                  <a:pt x="619" y="13"/>
                </a:lnTo>
                <a:close/>
                <a:moveTo>
                  <a:pt x="172" y="13"/>
                </a:moveTo>
                <a:lnTo>
                  <a:pt x="0" y="13"/>
                </a:lnTo>
                <a:lnTo>
                  <a:pt x="2" y="11"/>
                </a:lnTo>
                <a:lnTo>
                  <a:pt x="4" y="9"/>
                </a:lnTo>
                <a:lnTo>
                  <a:pt x="6" y="7"/>
                </a:lnTo>
                <a:lnTo>
                  <a:pt x="6" y="5"/>
                </a:lnTo>
                <a:lnTo>
                  <a:pt x="8" y="4"/>
                </a:lnTo>
                <a:lnTo>
                  <a:pt x="10" y="2"/>
                </a:lnTo>
                <a:lnTo>
                  <a:pt x="11" y="0"/>
                </a:lnTo>
                <a:lnTo>
                  <a:pt x="185" y="0"/>
                </a:lnTo>
                <a:lnTo>
                  <a:pt x="183" y="2"/>
                </a:lnTo>
                <a:lnTo>
                  <a:pt x="183" y="4"/>
                </a:lnTo>
                <a:lnTo>
                  <a:pt x="181" y="5"/>
                </a:lnTo>
                <a:lnTo>
                  <a:pt x="179" y="7"/>
                </a:lnTo>
                <a:lnTo>
                  <a:pt x="178" y="9"/>
                </a:lnTo>
                <a:lnTo>
                  <a:pt x="176" y="11"/>
                </a:lnTo>
                <a:lnTo>
                  <a:pt x="174" y="13"/>
                </a:lnTo>
                <a:lnTo>
                  <a:pt x="172" y="13"/>
                </a:lnTo>
                <a:close/>
              </a:path>
            </a:pathLst>
          </a:custGeom>
          <a:solidFill>
            <a:srgbClr val="4C070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3" name="Freeform 863"/>
          <p:cNvSpPr>
            <a:spLocks noEditPoints="1"/>
          </p:cNvSpPr>
          <p:nvPr/>
        </p:nvSpPr>
        <p:spPr bwMode="auto">
          <a:xfrm rot="63308">
            <a:off x="4373563" y="4654550"/>
            <a:ext cx="865187" cy="20638"/>
          </a:xfrm>
          <a:custGeom>
            <a:avLst/>
            <a:gdLst>
              <a:gd name="T0" fmla="*/ 865187 w 613"/>
              <a:gd name="T1" fmla="*/ 20638 h 13"/>
              <a:gd name="T2" fmla="*/ 691585 w 613"/>
              <a:gd name="T3" fmla="*/ 20638 h 13"/>
              <a:gd name="T4" fmla="*/ 691585 w 613"/>
              <a:gd name="T5" fmla="*/ 17463 h 13"/>
              <a:gd name="T6" fmla="*/ 691585 w 613"/>
              <a:gd name="T7" fmla="*/ 15875 h 13"/>
              <a:gd name="T8" fmla="*/ 691585 w 613"/>
              <a:gd name="T9" fmla="*/ 12700 h 13"/>
              <a:gd name="T10" fmla="*/ 691585 w 613"/>
              <a:gd name="T11" fmla="*/ 9525 h 13"/>
              <a:gd name="T12" fmla="*/ 691585 w 613"/>
              <a:gd name="T13" fmla="*/ 6350 h 13"/>
              <a:gd name="T14" fmla="*/ 691585 w 613"/>
              <a:gd name="T15" fmla="*/ 3175 h 13"/>
              <a:gd name="T16" fmla="*/ 691585 w 613"/>
              <a:gd name="T17" fmla="*/ 0 h 13"/>
              <a:gd name="T18" fmla="*/ 691585 w 613"/>
              <a:gd name="T19" fmla="*/ 0 h 13"/>
              <a:gd name="T20" fmla="*/ 862364 w 613"/>
              <a:gd name="T21" fmla="*/ 0 h 13"/>
              <a:gd name="T22" fmla="*/ 862364 w 613"/>
              <a:gd name="T23" fmla="*/ 0 h 13"/>
              <a:gd name="T24" fmla="*/ 862364 w 613"/>
              <a:gd name="T25" fmla="*/ 3175 h 13"/>
              <a:gd name="T26" fmla="*/ 862364 w 613"/>
              <a:gd name="T27" fmla="*/ 6350 h 13"/>
              <a:gd name="T28" fmla="*/ 862364 w 613"/>
              <a:gd name="T29" fmla="*/ 9525 h 13"/>
              <a:gd name="T30" fmla="*/ 862364 w 613"/>
              <a:gd name="T31" fmla="*/ 12700 h 13"/>
              <a:gd name="T32" fmla="*/ 862364 w 613"/>
              <a:gd name="T33" fmla="*/ 15875 h 13"/>
              <a:gd name="T34" fmla="*/ 865187 w 613"/>
              <a:gd name="T35" fmla="*/ 17463 h 13"/>
              <a:gd name="T36" fmla="*/ 865187 w 613"/>
              <a:gd name="T37" fmla="*/ 20638 h 13"/>
              <a:gd name="T38" fmla="*/ 244172 w 613"/>
              <a:gd name="T39" fmla="*/ 20638 h 13"/>
              <a:gd name="T40" fmla="*/ 0 w 613"/>
              <a:gd name="T41" fmla="*/ 20638 h 13"/>
              <a:gd name="T42" fmla="*/ 0 w 613"/>
              <a:gd name="T43" fmla="*/ 17463 h 13"/>
              <a:gd name="T44" fmla="*/ 2823 w 613"/>
              <a:gd name="T45" fmla="*/ 15875 h 13"/>
              <a:gd name="T46" fmla="*/ 5646 w 613"/>
              <a:gd name="T47" fmla="*/ 12700 h 13"/>
              <a:gd name="T48" fmla="*/ 7057 w 613"/>
              <a:gd name="T49" fmla="*/ 9525 h 13"/>
              <a:gd name="T50" fmla="*/ 9880 w 613"/>
              <a:gd name="T51" fmla="*/ 6350 h 13"/>
              <a:gd name="T52" fmla="*/ 9880 w 613"/>
              <a:gd name="T53" fmla="*/ 3175 h 13"/>
              <a:gd name="T54" fmla="*/ 12703 w 613"/>
              <a:gd name="T55" fmla="*/ 0 h 13"/>
              <a:gd name="T56" fmla="*/ 15525 w 613"/>
              <a:gd name="T57" fmla="*/ 0 h 13"/>
              <a:gd name="T58" fmla="*/ 263931 w 613"/>
              <a:gd name="T59" fmla="*/ 0 h 13"/>
              <a:gd name="T60" fmla="*/ 261109 w 613"/>
              <a:gd name="T61" fmla="*/ 0 h 13"/>
              <a:gd name="T62" fmla="*/ 258286 w 613"/>
              <a:gd name="T63" fmla="*/ 3175 h 13"/>
              <a:gd name="T64" fmla="*/ 255463 w 613"/>
              <a:gd name="T65" fmla="*/ 6350 h 13"/>
              <a:gd name="T66" fmla="*/ 252640 w 613"/>
              <a:gd name="T67" fmla="*/ 9525 h 13"/>
              <a:gd name="T68" fmla="*/ 249817 w 613"/>
              <a:gd name="T69" fmla="*/ 12700 h 13"/>
              <a:gd name="T70" fmla="*/ 249817 w 613"/>
              <a:gd name="T71" fmla="*/ 15875 h 13"/>
              <a:gd name="T72" fmla="*/ 246995 w 613"/>
              <a:gd name="T73" fmla="*/ 17463 h 13"/>
              <a:gd name="T74" fmla="*/ 244172 w 613"/>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13"/>
              <a:gd name="T115" fmla="*/ 0 h 13"/>
              <a:gd name="T116" fmla="*/ 613 w 61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13" h="13">
                <a:moveTo>
                  <a:pt x="613" y="13"/>
                </a:moveTo>
                <a:lnTo>
                  <a:pt x="490" y="13"/>
                </a:lnTo>
                <a:lnTo>
                  <a:pt x="490" y="11"/>
                </a:lnTo>
                <a:lnTo>
                  <a:pt x="490" y="10"/>
                </a:lnTo>
                <a:lnTo>
                  <a:pt x="490" y="8"/>
                </a:lnTo>
                <a:lnTo>
                  <a:pt x="490" y="6"/>
                </a:lnTo>
                <a:lnTo>
                  <a:pt x="490" y="4"/>
                </a:lnTo>
                <a:lnTo>
                  <a:pt x="490" y="2"/>
                </a:lnTo>
                <a:lnTo>
                  <a:pt x="490" y="0"/>
                </a:lnTo>
                <a:lnTo>
                  <a:pt x="611" y="0"/>
                </a:lnTo>
                <a:lnTo>
                  <a:pt x="611" y="2"/>
                </a:lnTo>
                <a:lnTo>
                  <a:pt x="611" y="4"/>
                </a:lnTo>
                <a:lnTo>
                  <a:pt x="611" y="6"/>
                </a:lnTo>
                <a:lnTo>
                  <a:pt x="611" y="8"/>
                </a:lnTo>
                <a:lnTo>
                  <a:pt x="611" y="10"/>
                </a:lnTo>
                <a:lnTo>
                  <a:pt x="613" y="11"/>
                </a:lnTo>
                <a:lnTo>
                  <a:pt x="613" y="13"/>
                </a:lnTo>
                <a:close/>
                <a:moveTo>
                  <a:pt x="173" y="13"/>
                </a:moveTo>
                <a:lnTo>
                  <a:pt x="0" y="13"/>
                </a:lnTo>
                <a:lnTo>
                  <a:pt x="0" y="11"/>
                </a:lnTo>
                <a:lnTo>
                  <a:pt x="2" y="10"/>
                </a:lnTo>
                <a:lnTo>
                  <a:pt x="4" y="8"/>
                </a:lnTo>
                <a:lnTo>
                  <a:pt x="5" y="6"/>
                </a:lnTo>
                <a:lnTo>
                  <a:pt x="7" y="4"/>
                </a:lnTo>
                <a:lnTo>
                  <a:pt x="7" y="2"/>
                </a:lnTo>
                <a:lnTo>
                  <a:pt x="9" y="0"/>
                </a:lnTo>
                <a:lnTo>
                  <a:pt x="11" y="0"/>
                </a:lnTo>
                <a:lnTo>
                  <a:pt x="187" y="0"/>
                </a:lnTo>
                <a:lnTo>
                  <a:pt x="185" y="0"/>
                </a:lnTo>
                <a:lnTo>
                  <a:pt x="183" y="2"/>
                </a:lnTo>
                <a:lnTo>
                  <a:pt x="181" y="4"/>
                </a:lnTo>
                <a:lnTo>
                  <a:pt x="179" y="6"/>
                </a:lnTo>
                <a:lnTo>
                  <a:pt x="177" y="8"/>
                </a:lnTo>
                <a:lnTo>
                  <a:pt x="177" y="10"/>
                </a:lnTo>
                <a:lnTo>
                  <a:pt x="175" y="11"/>
                </a:lnTo>
                <a:lnTo>
                  <a:pt x="173" y="13"/>
                </a:lnTo>
                <a:close/>
              </a:path>
            </a:pathLst>
          </a:custGeom>
          <a:solidFill>
            <a:srgbClr val="4C050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4" name="Freeform 864"/>
          <p:cNvSpPr>
            <a:spLocks noEditPoints="1"/>
          </p:cNvSpPr>
          <p:nvPr/>
        </p:nvSpPr>
        <p:spPr bwMode="auto">
          <a:xfrm rot="63308">
            <a:off x="4379913" y="4641850"/>
            <a:ext cx="855662" cy="22225"/>
          </a:xfrm>
          <a:custGeom>
            <a:avLst/>
            <a:gdLst>
              <a:gd name="T0" fmla="*/ 855662 w 606"/>
              <a:gd name="T1" fmla="*/ 22225 h 14"/>
              <a:gd name="T2" fmla="*/ 684812 w 606"/>
              <a:gd name="T3" fmla="*/ 22225 h 14"/>
              <a:gd name="T4" fmla="*/ 684812 w 606"/>
              <a:gd name="T5" fmla="*/ 19050 h 14"/>
              <a:gd name="T6" fmla="*/ 684812 w 606"/>
              <a:gd name="T7" fmla="*/ 15875 h 14"/>
              <a:gd name="T8" fmla="*/ 684812 w 606"/>
              <a:gd name="T9" fmla="*/ 12700 h 14"/>
              <a:gd name="T10" fmla="*/ 684812 w 606"/>
              <a:gd name="T11" fmla="*/ 9525 h 14"/>
              <a:gd name="T12" fmla="*/ 681988 w 606"/>
              <a:gd name="T13" fmla="*/ 9525 h 14"/>
              <a:gd name="T14" fmla="*/ 681988 w 606"/>
              <a:gd name="T15" fmla="*/ 6350 h 14"/>
              <a:gd name="T16" fmla="*/ 681988 w 606"/>
              <a:gd name="T17" fmla="*/ 3175 h 14"/>
              <a:gd name="T18" fmla="*/ 681988 w 606"/>
              <a:gd name="T19" fmla="*/ 0 h 14"/>
              <a:gd name="T20" fmla="*/ 852838 w 606"/>
              <a:gd name="T21" fmla="*/ 0 h 14"/>
              <a:gd name="T22" fmla="*/ 852838 w 606"/>
              <a:gd name="T23" fmla="*/ 0 h 14"/>
              <a:gd name="T24" fmla="*/ 852838 w 606"/>
              <a:gd name="T25" fmla="*/ 3175 h 14"/>
              <a:gd name="T26" fmla="*/ 852838 w 606"/>
              <a:gd name="T27" fmla="*/ 3175 h 14"/>
              <a:gd name="T28" fmla="*/ 855662 w 606"/>
              <a:gd name="T29" fmla="*/ 3175 h 14"/>
              <a:gd name="T30" fmla="*/ 855662 w 606"/>
              <a:gd name="T31" fmla="*/ 3175 h 14"/>
              <a:gd name="T32" fmla="*/ 855662 w 606"/>
              <a:gd name="T33" fmla="*/ 6350 h 14"/>
              <a:gd name="T34" fmla="*/ 855662 w 606"/>
              <a:gd name="T35" fmla="*/ 6350 h 14"/>
              <a:gd name="T36" fmla="*/ 855662 w 606"/>
              <a:gd name="T37" fmla="*/ 6350 h 14"/>
              <a:gd name="T38" fmla="*/ 855662 w 606"/>
              <a:gd name="T39" fmla="*/ 9525 h 14"/>
              <a:gd name="T40" fmla="*/ 855662 w 606"/>
              <a:gd name="T41" fmla="*/ 12700 h 14"/>
              <a:gd name="T42" fmla="*/ 855662 w 606"/>
              <a:gd name="T43" fmla="*/ 12700 h 14"/>
              <a:gd name="T44" fmla="*/ 855662 w 606"/>
              <a:gd name="T45" fmla="*/ 15875 h 14"/>
              <a:gd name="T46" fmla="*/ 855662 w 606"/>
              <a:gd name="T47" fmla="*/ 15875 h 14"/>
              <a:gd name="T48" fmla="*/ 855662 w 606"/>
              <a:gd name="T49" fmla="*/ 19050 h 14"/>
              <a:gd name="T50" fmla="*/ 855662 w 606"/>
              <a:gd name="T51" fmla="*/ 22225 h 14"/>
              <a:gd name="T52" fmla="*/ 855662 w 606"/>
              <a:gd name="T53" fmla="*/ 22225 h 14"/>
              <a:gd name="T54" fmla="*/ 245685 w 606"/>
              <a:gd name="T55" fmla="*/ 22225 h 14"/>
              <a:gd name="T56" fmla="*/ 0 w 606"/>
              <a:gd name="T57" fmla="*/ 22225 h 14"/>
              <a:gd name="T58" fmla="*/ 2824 w 606"/>
              <a:gd name="T59" fmla="*/ 19050 h 14"/>
              <a:gd name="T60" fmla="*/ 2824 w 606"/>
              <a:gd name="T61" fmla="*/ 15875 h 14"/>
              <a:gd name="T62" fmla="*/ 5648 w 606"/>
              <a:gd name="T63" fmla="*/ 12700 h 14"/>
              <a:gd name="T64" fmla="*/ 8472 w 606"/>
              <a:gd name="T65" fmla="*/ 9525 h 14"/>
              <a:gd name="T66" fmla="*/ 11296 w 606"/>
              <a:gd name="T67" fmla="*/ 9525 h 14"/>
              <a:gd name="T68" fmla="*/ 14120 w 606"/>
              <a:gd name="T69" fmla="*/ 6350 h 14"/>
              <a:gd name="T70" fmla="*/ 16944 w 606"/>
              <a:gd name="T71" fmla="*/ 3175 h 14"/>
              <a:gd name="T72" fmla="*/ 19768 w 606"/>
              <a:gd name="T73" fmla="*/ 0 h 14"/>
              <a:gd name="T74" fmla="*/ 265453 w 606"/>
              <a:gd name="T75" fmla="*/ 0 h 14"/>
              <a:gd name="T76" fmla="*/ 265453 w 606"/>
              <a:gd name="T77" fmla="*/ 3175 h 14"/>
              <a:gd name="T78" fmla="*/ 262629 w 606"/>
              <a:gd name="T79" fmla="*/ 6350 h 14"/>
              <a:gd name="T80" fmla="*/ 259805 w 606"/>
              <a:gd name="T81" fmla="*/ 9525 h 14"/>
              <a:gd name="T82" fmla="*/ 256981 w 606"/>
              <a:gd name="T83" fmla="*/ 12700 h 14"/>
              <a:gd name="T84" fmla="*/ 254157 w 606"/>
              <a:gd name="T85" fmla="*/ 12700 h 14"/>
              <a:gd name="T86" fmla="*/ 251333 w 606"/>
              <a:gd name="T87" fmla="*/ 15875 h 14"/>
              <a:gd name="T88" fmla="*/ 248509 w 606"/>
              <a:gd name="T89" fmla="*/ 19050 h 14"/>
              <a:gd name="T90" fmla="*/ 245685 w 606"/>
              <a:gd name="T91" fmla="*/ 22225 h 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6"/>
              <a:gd name="T139" fmla="*/ 0 h 14"/>
              <a:gd name="T140" fmla="*/ 606 w 606"/>
              <a:gd name="T141" fmla="*/ 14 h 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6" h="14">
                <a:moveTo>
                  <a:pt x="606" y="14"/>
                </a:moveTo>
                <a:lnTo>
                  <a:pt x="485" y="14"/>
                </a:lnTo>
                <a:lnTo>
                  <a:pt x="485" y="12"/>
                </a:lnTo>
                <a:lnTo>
                  <a:pt x="485" y="10"/>
                </a:lnTo>
                <a:lnTo>
                  <a:pt x="485" y="8"/>
                </a:lnTo>
                <a:lnTo>
                  <a:pt x="485" y="6"/>
                </a:lnTo>
                <a:lnTo>
                  <a:pt x="483" y="6"/>
                </a:lnTo>
                <a:lnTo>
                  <a:pt x="483" y="4"/>
                </a:lnTo>
                <a:lnTo>
                  <a:pt x="483" y="2"/>
                </a:lnTo>
                <a:lnTo>
                  <a:pt x="483" y="0"/>
                </a:lnTo>
                <a:lnTo>
                  <a:pt x="604" y="0"/>
                </a:lnTo>
                <a:lnTo>
                  <a:pt x="604" y="2"/>
                </a:lnTo>
                <a:lnTo>
                  <a:pt x="606" y="2"/>
                </a:lnTo>
                <a:lnTo>
                  <a:pt x="606" y="4"/>
                </a:lnTo>
                <a:lnTo>
                  <a:pt x="606" y="6"/>
                </a:lnTo>
                <a:lnTo>
                  <a:pt x="606" y="8"/>
                </a:lnTo>
                <a:lnTo>
                  <a:pt x="606" y="10"/>
                </a:lnTo>
                <a:lnTo>
                  <a:pt x="606" y="12"/>
                </a:lnTo>
                <a:lnTo>
                  <a:pt x="606" y="14"/>
                </a:lnTo>
                <a:close/>
                <a:moveTo>
                  <a:pt x="174" y="14"/>
                </a:moveTo>
                <a:lnTo>
                  <a:pt x="0" y="14"/>
                </a:lnTo>
                <a:lnTo>
                  <a:pt x="2" y="12"/>
                </a:lnTo>
                <a:lnTo>
                  <a:pt x="2" y="10"/>
                </a:lnTo>
                <a:lnTo>
                  <a:pt x="4" y="8"/>
                </a:lnTo>
                <a:lnTo>
                  <a:pt x="6" y="6"/>
                </a:lnTo>
                <a:lnTo>
                  <a:pt x="8" y="6"/>
                </a:lnTo>
                <a:lnTo>
                  <a:pt x="10" y="4"/>
                </a:lnTo>
                <a:lnTo>
                  <a:pt x="12" y="2"/>
                </a:lnTo>
                <a:lnTo>
                  <a:pt x="14" y="0"/>
                </a:lnTo>
                <a:lnTo>
                  <a:pt x="188" y="0"/>
                </a:lnTo>
                <a:lnTo>
                  <a:pt x="188" y="2"/>
                </a:lnTo>
                <a:lnTo>
                  <a:pt x="186" y="4"/>
                </a:lnTo>
                <a:lnTo>
                  <a:pt x="184" y="6"/>
                </a:lnTo>
                <a:lnTo>
                  <a:pt x="182" y="8"/>
                </a:lnTo>
                <a:lnTo>
                  <a:pt x="180" y="8"/>
                </a:lnTo>
                <a:lnTo>
                  <a:pt x="178" y="10"/>
                </a:lnTo>
                <a:lnTo>
                  <a:pt x="176" y="12"/>
                </a:lnTo>
                <a:lnTo>
                  <a:pt x="174" y="14"/>
                </a:lnTo>
                <a:close/>
              </a:path>
            </a:pathLst>
          </a:custGeom>
          <a:solidFill>
            <a:srgbClr val="4F08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5" name="Freeform 865"/>
          <p:cNvSpPr>
            <a:spLocks noEditPoints="1"/>
          </p:cNvSpPr>
          <p:nvPr/>
        </p:nvSpPr>
        <p:spPr bwMode="auto">
          <a:xfrm rot="63308">
            <a:off x="4387850" y="4630738"/>
            <a:ext cx="847725" cy="23812"/>
          </a:xfrm>
          <a:custGeom>
            <a:avLst/>
            <a:gdLst>
              <a:gd name="T0" fmla="*/ 847725 w 600"/>
              <a:gd name="T1" fmla="*/ 23812 h 15"/>
              <a:gd name="T2" fmla="*/ 676767 w 600"/>
              <a:gd name="T3" fmla="*/ 23812 h 15"/>
              <a:gd name="T4" fmla="*/ 673941 w 600"/>
              <a:gd name="T5" fmla="*/ 20637 h 15"/>
              <a:gd name="T6" fmla="*/ 673941 w 600"/>
              <a:gd name="T7" fmla="*/ 17462 h 15"/>
              <a:gd name="T8" fmla="*/ 673941 w 600"/>
              <a:gd name="T9" fmla="*/ 14287 h 15"/>
              <a:gd name="T10" fmla="*/ 673941 w 600"/>
              <a:gd name="T11" fmla="*/ 11112 h 15"/>
              <a:gd name="T12" fmla="*/ 673941 w 600"/>
              <a:gd name="T13" fmla="*/ 7937 h 15"/>
              <a:gd name="T14" fmla="*/ 673941 w 600"/>
              <a:gd name="T15" fmla="*/ 6350 h 15"/>
              <a:gd name="T16" fmla="*/ 673941 w 600"/>
              <a:gd name="T17" fmla="*/ 3175 h 15"/>
              <a:gd name="T18" fmla="*/ 672529 w 600"/>
              <a:gd name="T19" fmla="*/ 0 h 15"/>
              <a:gd name="T20" fmla="*/ 844899 w 600"/>
              <a:gd name="T21" fmla="*/ 0 h 15"/>
              <a:gd name="T22" fmla="*/ 844899 w 600"/>
              <a:gd name="T23" fmla="*/ 3175 h 15"/>
              <a:gd name="T24" fmla="*/ 844899 w 600"/>
              <a:gd name="T25" fmla="*/ 6350 h 15"/>
              <a:gd name="T26" fmla="*/ 844899 w 600"/>
              <a:gd name="T27" fmla="*/ 7937 h 15"/>
              <a:gd name="T28" fmla="*/ 844899 w 600"/>
              <a:gd name="T29" fmla="*/ 7937 h 15"/>
              <a:gd name="T30" fmla="*/ 844899 w 600"/>
              <a:gd name="T31" fmla="*/ 11112 h 15"/>
              <a:gd name="T32" fmla="*/ 844899 w 600"/>
              <a:gd name="T33" fmla="*/ 14287 h 15"/>
              <a:gd name="T34" fmla="*/ 847725 w 600"/>
              <a:gd name="T35" fmla="*/ 17462 h 15"/>
              <a:gd name="T36" fmla="*/ 847725 w 600"/>
              <a:gd name="T37" fmla="*/ 17462 h 15"/>
              <a:gd name="T38" fmla="*/ 847725 w 600"/>
              <a:gd name="T39" fmla="*/ 20637 h 15"/>
              <a:gd name="T40" fmla="*/ 847725 w 600"/>
              <a:gd name="T41" fmla="*/ 20637 h 15"/>
              <a:gd name="T42" fmla="*/ 847725 w 600"/>
              <a:gd name="T43" fmla="*/ 20637 h 15"/>
              <a:gd name="T44" fmla="*/ 847725 w 600"/>
              <a:gd name="T45" fmla="*/ 20637 h 15"/>
              <a:gd name="T46" fmla="*/ 847725 w 600"/>
              <a:gd name="T47" fmla="*/ 20637 h 15"/>
              <a:gd name="T48" fmla="*/ 847725 w 600"/>
              <a:gd name="T49" fmla="*/ 20637 h 15"/>
              <a:gd name="T50" fmla="*/ 847725 w 600"/>
              <a:gd name="T51" fmla="*/ 20637 h 15"/>
              <a:gd name="T52" fmla="*/ 847725 w 600"/>
              <a:gd name="T53" fmla="*/ 23812 h 15"/>
              <a:gd name="T54" fmla="*/ 248666 w 600"/>
              <a:gd name="T55" fmla="*/ 23812 h 15"/>
              <a:gd name="T56" fmla="*/ 0 w 600"/>
              <a:gd name="T57" fmla="*/ 23812 h 15"/>
              <a:gd name="T58" fmla="*/ 2826 w 600"/>
              <a:gd name="T59" fmla="*/ 20637 h 15"/>
              <a:gd name="T60" fmla="*/ 5652 w 600"/>
              <a:gd name="T61" fmla="*/ 17462 h 15"/>
              <a:gd name="T62" fmla="*/ 8477 w 600"/>
              <a:gd name="T63" fmla="*/ 14287 h 15"/>
              <a:gd name="T64" fmla="*/ 11303 w 600"/>
              <a:gd name="T65" fmla="*/ 11112 h 15"/>
              <a:gd name="T66" fmla="*/ 11303 w 600"/>
              <a:gd name="T67" fmla="*/ 7937 h 15"/>
              <a:gd name="T68" fmla="*/ 14129 w 600"/>
              <a:gd name="T69" fmla="*/ 6350 h 15"/>
              <a:gd name="T70" fmla="*/ 16955 w 600"/>
              <a:gd name="T71" fmla="*/ 3175 h 15"/>
              <a:gd name="T72" fmla="*/ 19780 w 600"/>
              <a:gd name="T73" fmla="*/ 0 h 15"/>
              <a:gd name="T74" fmla="*/ 267033 w 600"/>
              <a:gd name="T75" fmla="*/ 0 h 15"/>
              <a:gd name="T76" fmla="*/ 264208 w 600"/>
              <a:gd name="T77" fmla="*/ 3175 h 15"/>
              <a:gd name="T78" fmla="*/ 261382 w 600"/>
              <a:gd name="T79" fmla="*/ 6350 h 15"/>
              <a:gd name="T80" fmla="*/ 258556 w 600"/>
              <a:gd name="T81" fmla="*/ 7937 h 15"/>
              <a:gd name="T82" fmla="*/ 257143 w 600"/>
              <a:gd name="T83" fmla="*/ 11112 h 15"/>
              <a:gd name="T84" fmla="*/ 257143 w 600"/>
              <a:gd name="T85" fmla="*/ 14287 h 15"/>
              <a:gd name="T86" fmla="*/ 254318 w 600"/>
              <a:gd name="T87" fmla="*/ 17462 h 15"/>
              <a:gd name="T88" fmla="*/ 251492 w 600"/>
              <a:gd name="T89" fmla="*/ 20637 h 15"/>
              <a:gd name="T90" fmla="*/ 248666 w 600"/>
              <a:gd name="T91" fmla="*/ 2381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0"/>
              <a:gd name="T139" fmla="*/ 0 h 15"/>
              <a:gd name="T140" fmla="*/ 600 w 600"/>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0" h="15">
                <a:moveTo>
                  <a:pt x="600" y="15"/>
                </a:moveTo>
                <a:lnTo>
                  <a:pt x="479" y="15"/>
                </a:lnTo>
                <a:lnTo>
                  <a:pt x="477" y="13"/>
                </a:lnTo>
                <a:lnTo>
                  <a:pt x="477" y="11"/>
                </a:lnTo>
                <a:lnTo>
                  <a:pt x="477" y="9"/>
                </a:lnTo>
                <a:lnTo>
                  <a:pt x="477" y="7"/>
                </a:lnTo>
                <a:lnTo>
                  <a:pt x="477" y="5"/>
                </a:lnTo>
                <a:lnTo>
                  <a:pt x="477" y="4"/>
                </a:lnTo>
                <a:lnTo>
                  <a:pt x="477" y="2"/>
                </a:lnTo>
                <a:lnTo>
                  <a:pt x="476" y="0"/>
                </a:lnTo>
                <a:lnTo>
                  <a:pt x="598" y="0"/>
                </a:lnTo>
                <a:lnTo>
                  <a:pt x="598" y="2"/>
                </a:lnTo>
                <a:lnTo>
                  <a:pt x="598" y="4"/>
                </a:lnTo>
                <a:lnTo>
                  <a:pt x="598" y="5"/>
                </a:lnTo>
                <a:lnTo>
                  <a:pt x="598" y="7"/>
                </a:lnTo>
                <a:lnTo>
                  <a:pt x="598" y="9"/>
                </a:lnTo>
                <a:lnTo>
                  <a:pt x="600" y="11"/>
                </a:lnTo>
                <a:lnTo>
                  <a:pt x="600" y="13"/>
                </a:lnTo>
                <a:lnTo>
                  <a:pt x="600" y="15"/>
                </a:lnTo>
                <a:close/>
                <a:moveTo>
                  <a:pt x="176" y="15"/>
                </a:moveTo>
                <a:lnTo>
                  <a:pt x="0" y="15"/>
                </a:lnTo>
                <a:lnTo>
                  <a:pt x="2" y="13"/>
                </a:lnTo>
                <a:lnTo>
                  <a:pt x="4" y="11"/>
                </a:lnTo>
                <a:lnTo>
                  <a:pt x="6" y="9"/>
                </a:lnTo>
                <a:lnTo>
                  <a:pt x="8" y="7"/>
                </a:lnTo>
                <a:lnTo>
                  <a:pt x="8" y="5"/>
                </a:lnTo>
                <a:lnTo>
                  <a:pt x="10" y="4"/>
                </a:lnTo>
                <a:lnTo>
                  <a:pt x="12" y="2"/>
                </a:lnTo>
                <a:lnTo>
                  <a:pt x="14" y="0"/>
                </a:lnTo>
                <a:lnTo>
                  <a:pt x="189" y="0"/>
                </a:lnTo>
                <a:lnTo>
                  <a:pt x="187" y="2"/>
                </a:lnTo>
                <a:lnTo>
                  <a:pt x="185" y="4"/>
                </a:lnTo>
                <a:lnTo>
                  <a:pt x="183" y="5"/>
                </a:lnTo>
                <a:lnTo>
                  <a:pt x="182" y="7"/>
                </a:lnTo>
                <a:lnTo>
                  <a:pt x="182" y="9"/>
                </a:lnTo>
                <a:lnTo>
                  <a:pt x="180" y="11"/>
                </a:lnTo>
                <a:lnTo>
                  <a:pt x="178" y="13"/>
                </a:lnTo>
                <a:lnTo>
                  <a:pt x="176" y="15"/>
                </a:lnTo>
                <a:close/>
              </a:path>
            </a:pathLst>
          </a:custGeom>
          <a:solidFill>
            <a:srgbClr val="4F08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6" name="Freeform 866"/>
          <p:cNvSpPr>
            <a:spLocks noEditPoints="1"/>
          </p:cNvSpPr>
          <p:nvPr/>
        </p:nvSpPr>
        <p:spPr bwMode="auto">
          <a:xfrm rot="63308">
            <a:off x="4400550" y="4621213"/>
            <a:ext cx="831850" cy="20637"/>
          </a:xfrm>
          <a:custGeom>
            <a:avLst/>
            <a:gdLst>
              <a:gd name="T0" fmla="*/ 831850 w 590"/>
              <a:gd name="T1" fmla="*/ 20637 h 13"/>
              <a:gd name="T2" fmla="*/ 661250 w 590"/>
              <a:gd name="T3" fmla="*/ 20637 h 13"/>
              <a:gd name="T4" fmla="*/ 661250 w 590"/>
              <a:gd name="T5" fmla="*/ 17462 h 13"/>
              <a:gd name="T6" fmla="*/ 661250 w 590"/>
              <a:gd name="T7" fmla="*/ 15875 h 13"/>
              <a:gd name="T8" fmla="*/ 661250 w 590"/>
              <a:gd name="T9" fmla="*/ 12700 h 13"/>
              <a:gd name="T10" fmla="*/ 659840 w 590"/>
              <a:gd name="T11" fmla="*/ 9525 h 13"/>
              <a:gd name="T12" fmla="*/ 659840 w 590"/>
              <a:gd name="T13" fmla="*/ 6350 h 13"/>
              <a:gd name="T14" fmla="*/ 659840 w 590"/>
              <a:gd name="T15" fmla="*/ 3175 h 13"/>
              <a:gd name="T16" fmla="*/ 659840 w 590"/>
              <a:gd name="T17" fmla="*/ 3175 h 13"/>
              <a:gd name="T18" fmla="*/ 659840 w 590"/>
              <a:gd name="T19" fmla="*/ 0 h 13"/>
              <a:gd name="T20" fmla="*/ 829030 w 590"/>
              <a:gd name="T21" fmla="*/ 0 h 13"/>
              <a:gd name="T22" fmla="*/ 829030 w 590"/>
              <a:gd name="T23" fmla="*/ 3175 h 13"/>
              <a:gd name="T24" fmla="*/ 829030 w 590"/>
              <a:gd name="T25" fmla="*/ 6350 h 13"/>
              <a:gd name="T26" fmla="*/ 831850 w 590"/>
              <a:gd name="T27" fmla="*/ 6350 h 13"/>
              <a:gd name="T28" fmla="*/ 831850 w 590"/>
              <a:gd name="T29" fmla="*/ 9525 h 13"/>
              <a:gd name="T30" fmla="*/ 831850 w 590"/>
              <a:gd name="T31" fmla="*/ 12700 h 13"/>
              <a:gd name="T32" fmla="*/ 831850 w 590"/>
              <a:gd name="T33" fmla="*/ 15875 h 13"/>
              <a:gd name="T34" fmla="*/ 831850 w 590"/>
              <a:gd name="T35" fmla="*/ 17462 h 13"/>
              <a:gd name="T36" fmla="*/ 831850 w 590"/>
              <a:gd name="T37" fmla="*/ 20637 h 13"/>
              <a:gd name="T38" fmla="*/ 245325 w 590"/>
              <a:gd name="T39" fmla="*/ 20637 h 13"/>
              <a:gd name="T40" fmla="*/ 0 w 590"/>
              <a:gd name="T41" fmla="*/ 20637 h 13"/>
              <a:gd name="T42" fmla="*/ 0 w 590"/>
              <a:gd name="T43" fmla="*/ 17462 h 13"/>
              <a:gd name="T44" fmla="*/ 2820 w 590"/>
              <a:gd name="T45" fmla="*/ 15875 h 13"/>
              <a:gd name="T46" fmla="*/ 5640 w 590"/>
              <a:gd name="T47" fmla="*/ 12700 h 13"/>
              <a:gd name="T48" fmla="*/ 8459 w 590"/>
              <a:gd name="T49" fmla="*/ 9525 h 13"/>
              <a:gd name="T50" fmla="*/ 9869 w 590"/>
              <a:gd name="T51" fmla="*/ 6350 h 13"/>
              <a:gd name="T52" fmla="*/ 12689 w 590"/>
              <a:gd name="T53" fmla="*/ 3175 h 13"/>
              <a:gd name="T54" fmla="*/ 15509 w 590"/>
              <a:gd name="T55" fmla="*/ 3175 h 13"/>
              <a:gd name="T56" fmla="*/ 18329 w 590"/>
              <a:gd name="T57" fmla="*/ 0 h 13"/>
              <a:gd name="T58" fmla="*/ 263654 w 590"/>
              <a:gd name="T59" fmla="*/ 0 h 13"/>
              <a:gd name="T60" fmla="*/ 263654 w 590"/>
              <a:gd name="T61" fmla="*/ 3175 h 13"/>
              <a:gd name="T62" fmla="*/ 260834 w 590"/>
              <a:gd name="T63" fmla="*/ 3175 h 13"/>
              <a:gd name="T64" fmla="*/ 258014 w 590"/>
              <a:gd name="T65" fmla="*/ 6350 h 13"/>
              <a:gd name="T66" fmla="*/ 255195 w 590"/>
              <a:gd name="T67" fmla="*/ 9525 h 13"/>
              <a:gd name="T68" fmla="*/ 252375 w 590"/>
              <a:gd name="T69" fmla="*/ 12700 h 13"/>
              <a:gd name="T70" fmla="*/ 249555 w 590"/>
              <a:gd name="T71" fmla="*/ 15875 h 13"/>
              <a:gd name="T72" fmla="*/ 246735 w 590"/>
              <a:gd name="T73" fmla="*/ 17462 h 13"/>
              <a:gd name="T74" fmla="*/ 245325 w 590"/>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3"/>
              <a:gd name="T116" fmla="*/ 590 w 59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3">
                <a:moveTo>
                  <a:pt x="590" y="13"/>
                </a:moveTo>
                <a:lnTo>
                  <a:pt x="469" y="13"/>
                </a:lnTo>
                <a:lnTo>
                  <a:pt x="469" y="11"/>
                </a:lnTo>
                <a:lnTo>
                  <a:pt x="469" y="10"/>
                </a:lnTo>
                <a:lnTo>
                  <a:pt x="469" y="8"/>
                </a:lnTo>
                <a:lnTo>
                  <a:pt x="468" y="6"/>
                </a:lnTo>
                <a:lnTo>
                  <a:pt x="468" y="4"/>
                </a:lnTo>
                <a:lnTo>
                  <a:pt x="468" y="2"/>
                </a:lnTo>
                <a:lnTo>
                  <a:pt x="468" y="0"/>
                </a:lnTo>
                <a:lnTo>
                  <a:pt x="588" y="0"/>
                </a:lnTo>
                <a:lnTo>
                  <a:pt x="588" y="2"/>
                </a:lnTo>
                <a:lnTo>
                  <a:pt x="588" y="4"/>
                </a:lnTo>
                <a:lnTo>
                  <a:pt x="590" y="4"/>
                </a:lnTo>
                <a:lnTo>
                  <a:pt x="590" y="6"/>
                </a:lnTo>
                <a:lnTo>
                  <a:pt x="590" y="8"/>
                </a:lnTo>
                <a:lnTo>
                  <a:pt x="590" y="10"/>
                </a:lnTo>
                <a:lnTo>
                  <a:pt x="590" y="11"/>
                </a:lnTo>
                <a:lnTo>
                  <a:pt x="590" y="13"/>
                </a:lnTo>
                <a:close/>
                <a:moveTo>
                  <a:pt x="174" y="13"/>
                </a:moveTo>
                <a:lnTo>
                  <a:pt x="0" y="13"/>
                </a:lnTo>
                <a:lnTo>
                  <a:pt x="0" y="11"/>
                </a:lnTo>
                <a:lnTo>
                  <a:pt x="2" y="10"/>
                </a:lnTo>
                <a:lnTo>
                  <a:pt x="4" y="8"/>
                </a:lnTo>
                <a:lnTo>
                  <a:pt x="6" y="6"/>
                </a:lnTo>
                <a:lnTo>
                  <a:pt x="7" y="4"/>
                </a:lnTo>
                <a:lnTo>
                  <a:pt x="9" y="2"/>
                </a:lnTo>
                <a:lnTo>
                  <a:pt x="11" y="2"/>
                </a:lnTo>
                <a:lnTo>
                  <a:pt x="13" y="0"/>
                </a:lnTo>
                <a:lnTo>
                  <a:pt x="187" y="0"/>
                </a:lnTo>
                <a:lnTo>
                  <a:pt x="187" y="2"/>
                </a:lnTo>
                <a:lnTo>
                  <a:pt x="185" y="2"/>
                </a:lnTo>
                <a:lnTo>
                  <a:pt x="183" y="4"/>
                </a:lnTo>
                <a:lnTo>
                  <a:pt x="181" y="6"/>
                </a:lnTo>
                <a:lnTo>
                  <a:pt x="179" y="8"/>
                </a:lnTo>
                <a:lnTo>
                  <a:pt x="177" y="10"/>
                </a:lnTo>
                <a:lnTo>
                  <a:pt x="175" y="11"/>
                </a:lnTo>
                <a:lnTo>
                  <a:pt x="174" y="13"/>
                </a:lnTo>
                <a:close/>
              </a:path>
            </a:pathLst>
          </a:custGeom>
          <a:solidFill>
            <a:srgbClr val="52081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7" name="Freeform 867"/>
          <p:cNvSpPr>
            <a:spLocks noEditPoints="1"/>
          </p:cNvSpPr>
          <p:nvPr/>
        </p:nvSpPr>
        <p:spPr bwMode="auto">
          <a:xfrm rot="63308">
            <a:off x="4408488" y="4608513"/>
            <a:ext cx="823912" cy="22225"/>
          </a:xfrm>
          <a:custGeom>
            <a:avLst/>
            <a:gdLst>
              <a:gd name="T0" fmla="*/ 823912 w 584"/>
              <a:gd name="T1" fmla="*/ 22225 h 14"/>
              <a:gd name="T2" fmla="*/ 651793 w 584"/>
              <a:gd name="T3" fmla="*/ 22225 h 14"/>
              <a:gd name="T4" fmla="*/ 651793 w 584"/>
              <a:gd name="T5" fmla="*/ 19050 h 14"/>
              <a:gd name="T6" fmla="*/ 651793 w 584"/>
              <a:gd name="T7" fmla="*/ 15875 h 14"/>
              <a:gd name="T8" fmla="*/ 651793 w 584"/>
              <a:gd name="T9" fmla="*/ 12700 h 14"/>
              <a:gd name="T10" fmla="*/ 651793 w 584"/>
              <a:gd name="T11" fmla="*/ 12700 h 14"/>
              <a:gd name="T12" fmla="*/ 651793 w 584"/>
              <a:gd name="T13" fmla="*/ 9525 h 14"/>
              <a:gd name="T14" fmla="*/ 648972 w 584"/>
              <a:gd name="T15" fmla="*/ 6350 h 14"/>
              <a:gd name="T16" fmla="*/ 648972 w 584"/>
              <a:gd name="T17" fmla="*/ 3175 h 14"/>
              <a:gd name="T18" fmla="*/ 648972 w 584"/>
              <a:gd name="T19" fmla="*/ 0 h 14"/>
              <a:gd name="T20" fmla="*/ 818269 w 584"/>
              <a:gd name="T21" fmla="*/ 0 h 14"/>
              <a:gd name="T22" fmla="*/ 818269 w 584"/>
              <a:gd name="T23" fmla="*/ 3175 h 14"/>
              <a:gd name="T24" fmla="*/ 821090 w 584"/>
              <a:gd name="T25" fmla="*/ 6350 h 14"/>
              <a:gd name="T26" fmla="*/ 821090 w 584"/>
              <a:gd name="T27" fmla="*/ 9525 h 14"/>
              <a:gd name="T28" fmla="*/ 821090 w 584"/>
              <a:gd name="T29" fmla="*/ 12700 h 14"/>
              <a:gd name="T30" fmla="*/ 821090 w 584"/>
              <a:gd name="T31" fmla="*/ 15875 h 14"/>
              <a:gd name="T32" fmla="*/ 821090 w 584"/>
              <a:gd name="T33" fmla="*/ 19050 h 14"/>
              <a:gd name="T34" fmla="*/ 823912 w 584"/>
              <a:gd name="T35" fmla="*/ 19050 h 14"/>
              <a:gd name="T36" fmla="*/ 823912 w 584"/>
              <a:gd name="T37" fmla="*/ 22225 h 14"/>
              <a:gd name="T38" fmla="*/ 246891 w 584"/>
              <a:gd name="T39" fmla="*/ 22225 h 14"/>
              <a:gd name="T40" fmla="*/ 0 w 584"/>
              <a:gd name="T41" fmla="*/ 22225 h 14"/>
              <a:gd name="T42" fmla="*/ 1411 w 584"/>
              <a:gd name="T43" fmla="*/ 19050 h 14"/>
              <a:gd name="T44" fmla="*/ 4232 w 584"/>
              <a:gd name="T45" fmla="*/ 15875 h 14"/>
              <a:gd name="T46" fmla="*/ 7054 w 584"/>
              <a:gd name="T47" fmla="*/ 12700 h 14"/>
              <a:gd name="T48" fmla="*/ 9876 w 584"/>
              <a:gd name="T49" fmla="*/ 12700 h 14"/>
              <a:gd name="T50" fmla="*/ 12697 w 584"/>
              <a:gd name="T51" fmla="*/ 9525 h 14"/>
              <a:gd name="T52" fmla="*/ 15519 w 584"/>
              <a:gd name="T53" fmla="*/ 6350 h 14"/>
              <a:gd name="T54" fmla="*/ 21162 w 584"/>
              <a:gd name="T55" fmla="*/ 3175 h 14"/>
              <a:gd name="T56" fmla="*/ 23984 w 584"/>
              <a:gd name="T57" fmla="*/ 0 h 14"/>
              <a:gd name="T58" fmla="*/ 266643 w 584"/>
              <a:gd name="T59" fmla="*/ 0 h 14"/>
              <a:gd name="T60" fmla="*/ 263821 w 584"/>
              <a:gd name="T61" fmla="*/ 3175 h 14"/>
              <a:gd name="T62" fmla="*/ 261000 w 584"/>
              <a:gd name="T63" fmla="*/ 6350 h 14"/>
              <a:gd name="T64" fmla="*/ 258178 w 584"/>
              <a:gd name="T65" fmla="*/ 9525 h 14"/>
              <a:gd name="T66" fmla="*/ 258178 w 584"/>
              <a:gd name="T67" fmla="*/ 12700 h 14"/>
              <a:gd name="T68" fmla="*/ 255356 w 584"/>
              <a:gd name="T69" fmla="*/ 15875 h 14"/>
              <a:gd name="T70" fmla="*/ 252535 w 584"/>
              <a:gd name="T71" fmla="*/ 15875 h 14"/>
              <a:gd name="T72" fmla="*/ 249713 w 584"/>
              <a:gd name="T73" fmla="*/ 19050 h 14"/>
              <a:gd name="T74" fmla="*/ 246891 w 584"/>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4"/>
              <a:gd name="T115" fmla="*/ 0 h 14"/>
              <a:gd name="T116" fmla="*/ 584 w 584"/>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4" h="14">
                <a:moveTo>
                  <a:pt x="584" y="14"/>
                </a:moveTo>
                <a:lnTo>
                  <a:pt x="462" y="14"/>
                </a:lnTo>
                <a:lnTo>
                  <a:pt x="462" y="12"/>
                </a:lnTo>
                <a:lnTo>
                  <a:pt x="462" y="10"/>
                </a:lnTo>
                <a:lnTo>
                  <a:pt x="462" y="8"/>
                </a:lnTo>
                <a:lnTo>
                  <a:pt x="462" y="6"/>
                </a:lnTo>
                <a:lnTo>
                  <a:pt x="460" y="4"/>
                </a:lnTo>
                <a:lnTo>
                  <a:pt x="460" y="2"/>
                </a:lnTo>
                <a:lnTo>
                  <a:pt x="460" y="0"/>
                </a:lnTo>
                <a:lnTo>
                  <a:pt x="580" y="0"/>
                </a:lnTo>
                <a:lnTo>
                  <a:pt x="580" y="2"/>
                </a:lnTo>
                <a:lnTo>
                  <a:pt x="582" y="4"/>
                </a:lnTo>
                <a:lnTo>
                  <a:pt x="582" y="6"/>
                </a:lnTo>
                <a:lnTo>
                  <a:pt x="582" y="8"/>
                </a:lnTo>
                <a:lnTo>
                  <a:pt x="582" y="10"/>
                </a:lnTo>
                <a:lnTo>
                  <a:pt x="582" y="12"/>
                </a:lnTo>
                <a:lnTo>
                  <a:pt x="584" y="12"/>
                </a:lnTo>
                <a:lnTo>
                  <a:pt x="584" y="14"/>
                </a:lnTo>
                <a:close/>
                <a:moveTo>
                  <a:pt x="175" y="14"/>
                </a:moveTo>
                <a:lnTo>
                  <a:pt x="0" y="14"/>
                </a:lnTo>
                <a:lnTo>
                  <a:pt x="1" y="12"/>
                </a:lnTo>
                <a:lnTo>
                  <a:pt x="3" y="10"/>
                </a:lnTo>
                <a:lnTo>
                  <a:pt x="5" y="8"/>
                </a:lnTo>
                <a:lnTo>
                  <a:pt x="7" y="8"/>
                </a:lnTo>
                <a:lnTo>
                  <a:pt x="9" y="6"/>
                </a:lnTo>
                <a:lnTo>
                  <a:pt x="11" y="4"/>
                </a:lnTo>
                <a:lnTo>
                  <a:pt x="15" y="2"/>
                </a:lnTo>
                <a:lnTo>
                  <a:pt x="17" y="0"/>
                </a:lnTo>
                <a:lnTo>
                  <a:pt x="189" y="0"/>
                </a:lnTo>
                <a:lnTo>
                  <a:pt x="187" y="2"/>
                </a:lnTo>
                <a:lnTo>
                  <a:pt x="185" y="4"/>
                </a:lnTo>
                <a:lnTo>
                  <a:pt x="183" y="6"/>
                </a:lnTo>
                <a:lnTo>
                  <a:pt x="183" y="8"/>
                </a:lnTo>
                <a:lnTo>
                  <a:pt x="181" y="10"/>
                </a:lnTo>
                <a:lnTo>
                  <a:pt x="179" y="10"/>
                </a:lnTo>
                <a:lnTo>
                  <a:pt x="177" y="12"/>
                </a:lnTo>
                <a:lnTo>
                  <a:pt x="175" y="14"/>
                </a:lnTo>
                <a:close/>
              </a:path>
            </a:pathLst>
          </a:custGeom>
          <a:solidFill>
            <a:srgbClr val="52081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8" name="Freeform 868"/>
          <p:cNvSpPr>
            <a:spLocks noEditPoints="1"/>
          </p:cNvSpPr>
          <p:nvPr/>
        </p:nvSpPr>
        <p:spPr bwMode="auto">
          <a:xfrm rot="63308">
            <a:off x="4418013" y="4597400"/>
            <a:ext cx="811212" cy="23813"/>
          </a:xfrm>
          <a:custGeom>
            <a:avLst/>
            <a:gdLst>
              <a:gd name="T0" fmla="*/ 811212 w 575"/>
              <a:gd name="T1" fmla="*/ 23813 h 15"/>
              <a:gd name="T2" fmla="*/ 641916 w 575"/>
              <a:gd name="T3" fmla="*/ 23813 h 15"/>
              <a:gd name="T4" fmla="*/ 641916 w 575"/>
              <a:gd name="T5" fmla="*/ 20638 h 15"/>
              <a:gd name="T6" fmla="*/ 639094 w 575"/>
              <a:gd name="T7" fmla="*/ 17463 h 15"/>
              <a:gd name="T8" fmla="*/ 639094 w 575"/>
              <a:gd name="T9" fmla="*/ 14288 h 15"/>
              <a:gd name="T10" fmla="*/ 639094 w 575"/>
              <a:gd name="T11" fmla="*/ 11113 h 15"/>
              <a:gd name="T12" fmla="*/ 639094 w 575"/>
              <a:gd name="T13" fmla="*/ 7938 h 15"/>
              <a:gd name="T14" fmla="*/ 636272 w 575"/>
              <a:gd name="T15" fmla="*/ 6350 h 15"/>
              <a:gd name="T16" fmla="*/ 636272 w 575"/>
              <a:gd name="T17" fmla="*/ 3175 h 15"/>
              <a:gd name="T18" fmla="*/ 636272 w 575"/>
              <a:gd name="T19" fmla="*/ 0 h 15"/>
              <a:gd name="T20" fmla="*/ 805569 w 575"/>
              <a:gd name="T21" fmla="*/ 0 h 15"/>
              <a:gd name="T22" fmla="*/ 808390 w 575"/>
              <a:gd name="T23" fmla="*/ 3175 h 15"/>
              <a:gd name="T24" fmla="*/ 808390 w 575"/>
              <a:gd name="T25" fmla="*/ 6350 h 15"/>
              <a:gd name="T26" fmla="*/ 808390 w 575"/>
              <a:gd name="T27" fmla="*/ 7938 h 15"/>
              <a:gd name="T28" fmla="*/ 808390 w 575"/>
              <a:gd name="T29" fmla="*/ 11113 h 15"/>
              <a:gd name="T30" fmla="*/ 808390 w 575"/>
              <a:gd name="T31" fmla="*/ 14288 h 15"/>
              <a:gd name="T32" fmla="*/ 811212 w 575"/>
              <a:gd name="T33" fmla="*/ 17463 h 15"/>
              <a:gd name="T34" fmla="*/ 811212 w 575"/>
              <a:gd name="T35" fmla="*/ 20638 h 15"/>
              <a:gd name="T36" fmla="*/ 811212 w 575"/>
              <a:gd name="T37" fmla="*/ 23813 h 15"/>
              <a:gd name="T38" fmla="*/ 245480 w 575"/>
              <a:gd name="T39" fmla="*/ 23813 h 15"/>
              <a:gd name="T40" fmla="*/ 0 w 575"/>
              <a:gd name="T41" fmla="*/ 23813 h 15"/>
              <a:gd name="T42" fmla="*/ 2822 w 575"/>
              <a:gd name="T43" fmla="*/ 20638 h 15"/>
              <a:gd name="T44" fmla="*/ 8465 w 575"/>
              <a:gd name="T45" fmla="*/ 17463 h 15"/>
              <a:gd name="T46" fmla="*/ 11286 w 575"/>
              <a:gd name="T47" fmla="*/ 14288 h 15"/>
              <a:gd name="T48" fmla="*/ 14108 w 575"/>
              <a:gd name="T49" fmla="*/ 11113 h 15"/>
              <a:gd name="T50" fmla="*/ 16930 w 575"/>
              <a:gd name="T51" fmla="*/ 7938 h 15"/>
              <a:gd name="T52" fmla="*/ 19751 w 575"/>
              <a:gd name="T53" fmla="*/ 6350 h 15"/>
              <a:gd name="T54" fmla="*/ 21162 w 575"/>
              <a:gd name="T55" fmla="*/ 3175 h 15"/>
              <a:gd name="T56" fmla="*/ 26805 w 575"/>
              <a:gd name="T57" fmla="*/ 0 h 15"/>
              <a:gd name="T58" fmla="*/ 263820 w 575"/>
              <a:gd name="T59" fmla="*/ 0 h 15"/>
              <a:gd name="T60" fmla="*/ 263820 w 575"/>
              <a:gd name="T61" fmla="*/ 3175 h 15"/>
              <a:gd name="T62" fmla="*/ 260999 w 575"/>
              <a:gd name="T63" fmla="*/ 6350 h 15"/>
              <a:gd name="T64" fmla="*/ 258177 w 575"/>
              <a:gd name="T65" fmla="*/ 7938 h 15"/>
              <a:gd name="T66" fmla="*/ 256766 w 575"/>
              <a:gd name="T67" fmla="*/ 11113 h 15"/>
              <a:gd name="T68" fmla="*/ 253945 w 575"/>
              <a:gd name="T69" fmla="*/ 14288 h 15"/>
              <a:gd name="T70" fmla="*/ 251123 w 575"/>
              <a:gd name="T71" fmla="*/ 17463 h 15"/>
              <a:gd name="T72" fmla="*/ 248301 w 575"/>
              <a:gd name="T73" fmla="*/ 20638 h 15"/>
              <a:gd name="T74" fmla="*/ 245480 w 575"/>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5"/>
              <a:gd name="T115" fmla="*/ 0 h 15"/>
              <a:gd name="T116" fmla="*/ 575 w 575"/>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5" h="15">
                <a:moveTo>
                  <a:pt x="575" y="15"/>
                </a:moveTo>
                <a:lnTo>
                  <a:pt x="455" y="15"/>
                </a:lnTo>
                <a:lnTo>
                  <a:pt x="455" y="13"/>
                </a:lnTo>
                <a:lnTo>
                  <a:pt x="453" y="11"/>
                </a:lnTo>
                <a:lnTo>
                  <a:pt x="453" y="9"/>
                </a:lnTo>
                <a:lnTo>
                  <a:pt x="453" y="7"/>
                </a:lnTo>
                <a:lnTo>
                  <a:pt x="453" y="5"/>
                </a:lnTo>
                <a:lnTo>
                  <a:pt x="451" y="4"/>
                </a:lnTo>
                <a:lnTo>
                  <a:pt x="451" y="2"/>
                </a:lnTo>
                <a:lnTo>
                  <a:pt x="451" y="0"/>
                </a:lnTo>
                <a:lnTo>
                  <a:pt x="571" y="0"/>
                </a:lnTo>
                <a:lnTo>
                  <a:pt x="573" y="2"/>
                </a:lnTo>
                <a:lnTo>
                  <a:pt x="573" y="4"/>
                </a:lnTo>
                <a:lnTo>
                  <a:pt x="573" y="5"/>
                </a:lnTo>
                <a:lnTo>
                  <a:pt x="573" y="7"/>
                </a:lnTo>
                <a:lnTo>
                  <a:pt x="573" y="9"/>
                </a:lnTo>
                <a:lnTo>
                  <a:pt x="575" y="11"/>
                </a:lnTo>
                <a:lnTo>
                  <a:pt x="575" y="13"/>
                </a:lnTo>
                <a:lnTo>
                  <a:pt x="575" y="15"/>
                </a:lnTo>
                <a:close/>
                <a:moveTo>
                  <a:pt x="174" y="15"/>
                </a:moveTo>
                <a:lnTo>
                  <a:pt x="0" y="15"/>
                </a:lnTo>
                <a:lnTo>
                  <a:pt x="2" y="13"/>
                </a:lnTo>
                <a:lnTo>
                  <a:pt x="6" y="11"/>
                </a:lnTo>
                <a:lnTo>
                  <a:pt x="8" y="9"/>
                </a:lnTo>
                <a:lnTo>
                  <a:pt x="10" y="7"/>
                </a:lnTo>
                <a:lnTo>
                  <a:pt x="12" y="5"/>
                </a:lnTo>
                <a:lnTo>
                  <a:pt x="14" y="4"/>
                </a:lnTo>
                <a:lnTo>
                  <a:pt x="15" y="2"/>
                </a:lnTo>
                <a:lnTo>
                  <a:pt x="19" y="0"/>
                </a:lnTo>
                <a:lnTo>
                  <a:pt x="187" y="0"/>
                </a:lnTo>
                <a:lnTo>
                  <a:pt x="187" y="2"/>
                </a:lnTo>
                <a:lnTo>
                  <a:pt x="185" y="4"/>
                </a:lnTo>
                <a:lnTo>
                  <a:pt x="183" y="5"/>
                </a:lnTo>
                <a:lnTo>
                  <a:pt x="182" y="7"/>
                </a:lnTo>
                <a:lnTo>
                  <a:pt x="180" y="9"/>
                </a:lnTo>
                <a:lnTo>
                  <a:pt x="178" y="11"/>
                </a:lnTo>
                <a:lnTo>
                  <a:pt x="176" y="13"/>
                </a:lnTo>
                <a:lnTo>
                  <a:pt x="174" y="15"/>
                </a:lnTo>
                <a:close/>
              </a:path>
            </a:pathLst>
          </a:custGeom>
          <a:solidFill>
            <a:srgbClr val="5208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89" name="Freeform 869"/>
          <p:cNvSpPr>
            <a:spLocks noEditPoints="1"/>
          </p:cNvSpPr>
          <p:nvPr/>
        </p:nvSpPr>
        <p:spPr bwMode="auto">
          <a:xfrm rot="63308">
            <a:off x="4432300" y="4587875"/>
            <a:ext cx="793750" cy="20638"/>
          </a:xfrm>
          <a:custGeom>
            <a:avLst/>
            <a:gdLst>
              <a:gd name="T0" fmla="*/ 793750 w 563"/>
              <a:gd name="T1" fmla="*/ 20638 h 13"/>
              <a:gd name="T2" fmla="*/ 624567 w 563"/>
              <a:gd name="T3" fmla="*/ 20638 h 13"/>
              <a:gd name="T4" fmla="*/ 624567 w 563"/>
              <a:gd name="T5" fmla="*/ 17463 h 13"/>
              <a:gd name="T6" fmla="*/ 624567 w 563"/>
              <a:gd name="T7" fmla="*/ 17463 h 13"/>
              <a:gd name="T8" fmla="*/ 621747 w 563"/>
              <a:gd name="T9" fmla="*/ 15875 h 13"/>
              <a:gd name="T10" fmla="*/ 621747 w 563"/>
              <a:gd name="T11" fmla="*/ 12700 h 13"/>
              <a:gd name="T12" fmla="*/ 621747 w 563"/>
              <a:gd name="T13" fmla="*/ 12700 h 13"/>
              <a:gd name="T14" fmla="*/ 621747 w 563"/>
              <a:gd name="T15" fmla="*/ 9525 h 13"/>
              <a:gd name="T16" fmla="*/ 621747 w 563"/>
              <a:gd name="T17" fmla="*/ 6350 h 13"/>
              <a:gd name="T18" fmla="*/ 621747 w 563"/>
              <a:gd name="T19" fmla="*/ 6350 h 13"/>
              <a:gd name="T20" fmla="*/ 618928 w 563"/>
              <a:gd name="T21" fmla="*/ 3175 h 13"/>
              <a:gd name="T22" fmla="*/ 618928 w 563"/>
              <a:gd name="T23" fmla="*/ 3175 h 13"/>
              <a:gd name="T24" fmla="*/ 618928 w 563"/>
              <a:gd name="T25" fmla="*/ 3175 h 13"/>
              <a:gd name="T26" fmla="*/ 618928 w 563"/>
              <a:gd name="T27" fmla="*/ 3175 h 13"/>
              <a:gd name="T28" fmla="*/ 618928 w 563"/>
              <a:gd name="T29" fmla="*/ 0 h 13"/>
              <a:gd name="T30" fmla="*/ 618928 w 563"/>
              <a:gd name="T31" fmla="*/ 0 h 13"/>
              <a:gd name="T32" fmla="*/ 618928 w 563"/>
              <a:gd name="T33" fmla="*/ 0 h 13"/>
              <a:gd name="T34" fmla="*/ 618928 w 563"/>
              <a:gd name="T35" fmla="*/ 0 h 13"/>
              <a:gd name="T36" fmla="*/ 788111 w 563"/>
              <a:gd name="T37" fmla="*/ 0 h 13"/>
              <a:gd name="T38" fmla="*/ 790930 w 563"/>
              <a:gd name="T39" fmla="*/ 3175 h 13"/>
              <a:gd name="T40" fmla="*/ 790930 w 563"/>
              <a:gd name="T41" fmla="*/ 6350 h 13"/>
              <a:gd name="T42" fmla="*/ 790930 w 563"/>
              <a:gd name="T43" fmla="*/ 9525 h 13"/>
              <a:gd name="T44" fmla="*/ 790930 w 563"/>
              <a:gd name="T45" fmla="*/ 9525 h 13"/>
              <a:gd name="T46" fmla="*/ 793750 w 563"/>
              <a:gd name="T47" fmla="*/ 12700 h 13"/>
              <a:gd name="T48" fmla="*/ 793750 w 563"/>
              <a:gd name="T49" fmla="*/ 15875 h 13"/>
              <a:gd name="T50" fmla="*/ 793750 w 563"/>
              <a:gd name="T51" fmla="*/ 17463 h 13"/>
              <a:gd name="T52" fmla="*/ 793750 w 563"/>
              <a:gd name="T53" fmla="*/ 20638 h 13"/>
              <a:gd name="T54" fmla="*/ 242496 w 563"/>
              <a:gd name="T55" fmla="*/ 20638 h 13"/>
              <a:gd name="T56" fmla="*/ 0 w 563"/>
              <a:gd name="T57" fmla="*/ 20638 h 13"/>
              <a:gd name="T58" fmla="*/ 2820 w 563"/>
              <a:gd name="T59" fmla="*/ 17463 h 13"/>
              <a:gd name="T60" fmla="*/ 2820 w 563"/>
              <a:gd name="T61" fmla="*/ 17463 h 13"/>
              <a:gd name="T62" fmla="*/ 5639 w 563"/>
              <a:gd name="T63" fmla="*/ 15875 h 13"/>
              <a:gd name="T64" fmla="*/ 7049 w 563"/>
              <a:gd name="T65" fmla="*/ 12700 h 13"/>
              <a:gd name="T66" fmla="*/ 9869 w 563"/>
              <a:gd name="T67" fmla="*/ 12700 h 13"/>
              <a:gd name="T68" fmla="*/ 12689 w 563"/>
              <a:gd name="T69" fmla="*/ 9525 h 13"/>
              <a:gd name="T70" fmla="*/ 15508 w 563"/>
              <a:gd name="T71" fmla="*/ 6350 h 13"/>
              <a:gd name="T72" fmla="*/ 18328 w 563"/>
              <a:gd name="T73" fmla="*/ 6350 h 13"/>
              <a:gd name="T74" fmla="*/ 18328 w 563"/>
              <a:gd name="T75" fmla="*/ 3175 h 13"/>
              <a:gd name="T76" fmla="*/ 21148 w 563"/>
              <a:gd name="T77" fmla="*/ 3175 h 13"/>
              <a:gd name="T78" fmla="*/ 21148 w 563"/>
              <a:gd name="T79" fmla="*/ 3175 h 13"/>
              <a:gd name="T80" fmla="*/ 23968 w 563"/>
              <a:gd name="T81" fmla="*/ 3175 h 13"/>
              <a:gd name="T82" fmla="*/ 23968 w 563"/>
              <a:gd name="T83" fmla="*/ 0 h 13"/>
              <a:gd name="T84" fmla="*/ 23968 w 563"/>
              <a:gd name="T85" fmla="*/ 0 h 13"/>
              <a:gd name="T86" fmla="*/ 26787 w 563"/>
              <a:gd name="T87" fmla="*/ 0 h 13"/>
              <a:gd name="T88" fmla="*/ 26787 w 563"/>
              <a:gd name="T89" fmla="*/ 0 h 13"/>
              <a:gd name="T90" fmla="*/ 260824 w 563"/>
              <a:gd name="T91" fmla="*/ 0 h 13"/>
              <a:gd name="T92" fmla="*/ 258004 w 563"/>
              <a:gd name="T93" fmla="*/ 3175 h 13"/>
              <a:gd name="T94" fmla="*/ 255184 w 563"/>
              <a:gd name="T95" fmla="*/ 6350 h 13"/>
              <a:gd name="T96" fmla="*/ 252365 w 563"/>
              <a:gd name="T97" fmla="*/ 6350 h 13"/>
              <a:gd name="T98" fmla="*/ 249545 w 563"/>
              <a:gd name="T99" fmla="*/ 9525 h 13"/>
              <a:gd name="T100" fmla="*/ 249545 w 563"/>
              <a:gd name="T101" fmla="*/ 12700 h 13"/>
              <a:gd name="T102" fmla="*/ 246725 w 563"/>
              <a:gd name="T103" fmla="*/ 15875 h 13"/>
              <a:gd name="T104" fmla="*/ 243905 w 563"/>
              <a:gd name="T105" fmla="*/ 17463 h 13"/>
              <a:gd name="T106" fmla="*/ 242496 w 563"/>
              <a:gd name="T107" fmla="*/ 20638 h 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3"/>
              <a:gd name="T163" fmla="*/ 0 h 13"/>
              <a:gd name="T164" fmla="*/ 563 w 563"/>
              <a:gd name="T165" fmla="*/ 13 h 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3" h="13">
                <a:moveTo>
                  <a:pt x="563" y="13"/>
                </a:moveTo>
                <a:lnTo>
                  <a:pt x="443" y="13"/>
                </a:lnTo>
                <a:lnTo>
                  <a:pt x="443" y="11"/>
                </a:lnTo>
                <a:lnTo>
                  <a:pt x="441" y="10"/>
                </a:lnTo>
                <a:lnTo>
                  <a:pt x="441" y="8"/>
                </a:lnTo>
                <a:lnTo>
                  <a:pt x="441" y="6"/>
                </a:lnTo>
                <a:lnTo>
                  <a:pt x="441" y="4"/>
                </a:lnTo>
                <a:lnTo>
                  <a:pt x="439" y="2"/>
                </a:lnTo>
                <a:lnTo>
                  <a:pt x="439" y="0"/>
                </a:lnTo>
                <a:lnTo>
                  <a:pt x="559" y="0"/>
                </a:lnTo>
                <a:lnTo>
                  <a:pt x="561" y="2"/>
                </a:lnTo>
                <a:lnTo>
                  <a:pt x="561" y="4"/>
                </a:lnTo>
                <a:lnTo>
                  <a:pt x="561" y="6"/>
                </a:lnTo>
                <a:lnTo>
                  <a:pt x="563" y="8"/>
                </a:lnTo>
                <a:lnTo>
                  <a:pt x="563" y="10"/>
                </a:lnTo>
                <a:lnTo>
                  <a:pt x="563" y="11"/>
                </a:lnTo>
                <a:lnTo>
                  <a:pt x="563" y="13"/>
                </a:lnTo>
                <a:close/>
                <a:moveTo>
                  <a:pt x="172" y="13"/>
                </a:moveTo>
                <a:lnTo>
                  <a:pt x="0" y="13"/>
                </a:lnTo>
                <a:lnTo>
                  <a:pt x="2" y="11"/>
                </a:lnTo>
                <a:lnTo>
                  <a:pt x="4" y="10"/>
                </a:lnTo>
                <a:lnTo>
                  <a:pt x="5" y="8"/>
                </a:lnTo>
                <a:lnTo>
                  <a:pt x="7" y="8"/>
                </a:lnTo>
                <a:lnTo>
                  <a:pt x="9" y="6"/>
                </a:lnTo>
                <a:lnTo>
                  <a:pt x="11" y="4"/>
                </a:lnTo>
                <a:lnTo>
                  <a:pt x="13" y="4"/>
                </a:lnTo>
                <a:lnTo>
                  <a:pt x="13" y="2"/>
                </a:lnTo>
                <a:lnTo>
                  <a:pt x="15" y="2"/>
                </a:lnTo>
                <a:lnTo>
                  <a:pt x="17" y="2"/>
                </a:lnTo>
                <a:lnTo>
                  <a:pt x="17" y="0"/>
                </a:lnTo>
                <a:lnTo>
                  <a:pt x="19" y="0"/>
                </a:lnTo>
                <a:lnTo>
                  <a:pt x="185" y="0"/>
                </a:lnTo>
                <a:lnTo>
                  <a:pt x="183" y="2"/>
                </a:lnTo>
                <a:lnTo>
                  <a:pt x="181" y="4"/>
                </a:lnTo>
                <a:lnTo>
                  <a:pt x="179" y="4"/>
                </a:lnTo>
                <a:lnTo>
                  <a:pt x="177" y="6"/>
                </a:lnTo>
                <a:lnTo>
                  <a:pt x="177" y="8"/>
                </a:lnTo>
                <a:lnTo>
                  <a:pt x="175" y="10"/>
                </a:lnTo>
                <a:lnTo>
                  <a:pt x="173" y="11"/>
                </a:lnTo>
                <a:lnTo>
                  <a:pt x="172" y="13"/>
                </a:lnTo>
                <a:close/>
              </a:path>
            </a:pathLst>
          </a:custGeom>
          <a:solidFill>
            <a:srgbClr val="5407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0" name="Freeform 870"/>
          <p:cNvSpPr>
            <a:spLocks noEditPoints="1"/>
          </p:cNvSpPr>
          <p:nvPr/>
        </p:nvSpPr>
        <p:spPr bwMode="auto">
          <a:xfrm rot="63308">
            <a:off x="4446588" y="4575175"/>
            <a:ext cx="779462" cy="22225"/>
          </a:xfrm>
          <a:custGeom>
            <a:avLst/>
            <a:gdLst>
              <a:gd name="T0" fmla="*/ 779462 w 552"/>
              <a:gd name="T1" fmla="*/ 22225 h 14"/>
              <a:gd name="T2" fmla="*/ 610014 w 552"/>
              <a:gd name="T3" fmla="*/ 22225 h 14"/>
              <a:gd name="T4" fmla="*/ 610014 w 552"/>
              <a:gd name="T5" fmla="*/ 22225 h 14"/>
              <a:gd name="T6" fmla="*/ 610014 w 552"/>
              <a:gd name="T7" fmla="*/ 22225 h 14"/>
              <a:gd name="T8" fmla="*/ 610014 w 552"/>
              <a:gd name="T9" fmla="*/ 22225 h 14"/>
              <a:gd name="T10" fmla="*/ 610014 w 552"/>
              <a:gd name="T11" fmla="*/ 22225 h 14"/>
              <a:gd name="T12" fmla="*/ 610014 w 552"/>
              <a:gd name="T13" fmla="*/ 19050 h 14"/>
              <a:gd name="T14" fmla="*/ 610014 w 552"/>
              <a:gd name="T15" fmla="*/ 19050 h 14"/>
              <a:gd name="T16" fmla="*/ 610014 w 552"/>
              <a:gd name="T17" fmla="*/ 19050 h 14"/>
              <a:gd name="T18" fmla="*/ 610014 w 552"/>
              <a:gd name="T19" fmla="*/ 19050 h 14"/>
              <a:gd name="T20" fmla="*/ 607190 w 552"/>
              <a:gd name="T21" fmla="*/ 15875 h 14"/>
              <a:gd name="T22" fmla="*/ 607190 w 552"/>
              <a:gd name="T23" fmla="*/ 12700 h 14"/>
              <a:gd name="T24" fmla="*/ 607190 w 552"/>
              <a:gd name="T25" fmla="*/ 12700 h 14"/>
              <a:gd name="T26" fmla="*/ 607190 w 552"/>
              <a:gd name="T27" fmla="*/ 9525 h 14"/>
              <a:gd name="T28" fmla="*/ 604365 w 552"/>
              <a:gd name="T29" fmla="*/ 6350 h 14"/>
              <a:gd name="T30" fmla="*/ 604365 w 552"/>
              <a:gd name="T31" fmla="*/ 6350 h 14"/>
              <a:gd name="T32" fmla="*/ 604365 w 552"/>
              <a:gd name="T33" fmla="*/ 3175 h 14"/>
              <a:gd name="T34" fmla="*/ 604365 w 552"/>
              <a:gd name="T35" fmla="*/ 0 h 14"/>
              <a:gd name="T36" fmla="*/ 773814 w 552"/>
              <a:gd name="T37" fmla="*/ 0 h 14"/>
              <a:gd name="T38" fmla="*/ 776638 w 552"/>
              <a:gd name="T39" fmla="*/ 3175 h 14"/>
              <a:gd name="T40" fmla="*/ 776638 w 552"/>
              <a:gd name="T41" fmla="*/ 6350 h 14"/>
              <a:gd name="T42" fmla="*/ 776638 w 552"/>
              <a:gd name="T43" fmla="*/ 9525 h 14"/>
              <a:gd name="T44" fmla="*/ 776638 w 552"/>
              <a:gd name="T45" fmla="*/ 12700 h 14"/>
              <a:gd name="T46" fmla="*/ 779462 w 552"/>
              <a:gd name="T47" fmla="*/ 15875 h 14"/>
              <a:gd name="T48" fmla="*/ 779462 w 552"/>
              <a:gd name="T49" fmla="*/ 19050 h 14"/>
              <a:gd name="T50" fmla="*/ 779462 w 552"/>
              <a:gd name="T51" fmla="*/ 22225 h 14"/>
              <a:gd name="T52" fmla="*/ 779462 w 552"/>
              <a:gd name="T53" fmla="*/ 22225 h 14"/>
              <a:gd name="T54" fmla="*/ 237228 w 552"/>
              <a:gd name="T55" fmla="*/ 22225 h 14"/>
              <a:gd name="T56" fmla="*/ 0 w 552"/>
              <a:gd name="T57" fmla="*/ 22225 h 14"/>
              <a:gd name="T58" fmla="*/ 0 w 552"/>
              <a:gd name="T59" fmla="*/ 22225 h 14"/>
              <a:gd name="T60" fmla="*/ 0 w 552"/>
              <a:gd name="T61" fmla="*/ 22225 h 14"/>
              <a:gd name="T62" fmla="*/ 0 w 552"/>
              <a:gd name="T63" fmla="*/ 22225 h 14"/>
              <a:gd name="T64" fmla="*/ 2824 w 552"/>
              <a:gd name="T65" fmla="*/ 22225 h 14"/>
              <a:gd name="T66" fmla="*/ 2824 w 552"/>
              <a:gd name="T67" fmla="*/ 19050 h 14"/>
              <a:gd name="T68" fmla="*/ 2824 w 552"/>
              <a:gd name="T69" fmla="*/ 19050 h 14"/>
              <a:gd name="T70" fmla="*/ 5648 w 552"/>
              <a:gd name="T71" fmla="*/ 19050 h 14"/>
              <a:gd name="T72" fmla="*/ 5648 w 552"/>
              <a:gd name="T73" fmla="*/ 19050 h 14"/>
              <a:gd name="T74" fmla="*/ 8472 w 552"/>
              <a:gd name="T75" fmla="*/ 15875 h 14"/>
              <a:gd name="T76" fmla="*/ 11297 w 552"/>
              <a:gd name="T77" fmla="*/ 12700 h 14"/>
              <a:gd name="T78" fmla="*/ 14121 w 552"/>
              <a:gd name="T79" fmla="*/ 12700 h 14"/>
              <a:gd name="T80" fmla="*/ 16945 w 552"/>
              <a:gd name="T81" fmla="*/ 9525 h 14"/>
              <a:gd name="T82" fmla="*/ 19769 w 552"/>
              <a:gd name="T83" fmla="*/ 6350 h 14"/>
              <a:gd name="T84" fmla="*/ 22593 w 552"/>
              <a:gd name="T85" fmla="*/ 6350 h 14"/>
              <a:gd name="T86" fmla="*/ 24005 w 552"/>
              <a:gd name="T87" fmla="*/ 3175 h 14"/>
              <a:gd name="T88" fmla="*/ 26829 w 552"/>
              <a:gd name="T89" fmla="*/ 0 h 14"/>
              <a:gd name="T90" fmla="*/ 256997 w 552"/>
              <a:gd name="T91" fmla="*/ 0 h 14"/>
              <a:gd name="T92" fmla="*/ 254172 w 552"/>
              <a:gd name="T93" fmla="*/ 3175 h 14"/>
              <a:gd name="T94" fmla="*/ 254172 w 552"/>
              <a:gd name="T95" fmla="*/ 6350 h 14"/>
              <a:gd name="T96" fmla="*/ 251348 w 552"/>
              <a:gd name="T97" fmla="*/ 9525 h 14"/>
              <a:gd name="T98" fmla="*/ 248524 w 552"/>
              <a:gd name="T99" fmla="*/ 12700 h 14"/>
              <a:gd name="T100" fmla="*/ 245700 w 552"/>
              <a:gd name="T101" fmla="*/ 15875 h 14"/>
              <a:gd name="T102" fmla="*/ 242876 w 552"/>
              <a:gd name="T103" fmla="*/ 19050 h 14"/>
              <a:gd name="T104" fmla="*/ 240052 w 552"/>
              <a:gd name="T105" fmla="*/ 19050 h 14"/>
              <a:gd name="T106" fmla="*/ 237228 w 552"/>
              <a:gd name="T107" fmla="*/ 22225 h 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2"/>
              <a:gd name="T163" fmla="*/ 0 h 14"/>
              <a:gd name="T164" fmla="*/ 552 w 552"/>
              <a:gd name="T165" fmla="*/ 14 h 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2" h="14">
                <a:moveTo>
                  <a:pt x="552" y="14"/>
                </a:moveTo>
                <a:lnTo>
                  <a:pt x="432" y="14"/>
                </a:lnTo>
                <a:lnTo>
                  <a:pt x="432" y="12"/>
                </a:lnTo>
                <a:lnTo>
                  <a:pt x="430" y="10"/>
                </a:lnTo>
                <a:lnTo>
                  <a:pt x="430" y="8"/>
                </a:lnTo>
                <a:lnTo>
                  <a:pt x="430" y="6"/>
                </a:lnTo>
                <a:lnTo>
                  <a:pt x="428" y="4"/>
                </a:lnTo>
                <a:lnTo>
                  <a:pt x="428" y="2"/>
                </a:lnTo>
                <a:lnTo>
                  <a:pt x="428" y="0"/>
                </a:lnTo>
                <a:lnTo>
                  <a:pt x="548" y="0"/>
                </a:lnTo>
                <a:lnTo>
                  <a:pt x="550" y="2"/>
                </a:lnTo>
                <a:lnTo>
                  <a:pt x="550" y="4"/>
                </a:lnTo>
                <a:lnTo>
                  <a:pt x="550" y="6"/>
                </a:lnTo>
                <a:lnTo>
                  <a:pt x="550" y="8"/>
                </a:lnTo>
                <a:lnTo>
                  <a:pt x="552" y="10"/>
                </a:lnTo>
                <a:lnTo>
                  <a:pt x="552" y="12"/>
                </a:lnTo>
                <a:lnTo>
                  <a:pt x="552" y="14"/>
                </a:lnTo>
                <a:close/>
                <a:moveTo>
                  <a:pt x="168" y="14"/>
                </a:moveTo>
                <a:lnTo>
                  <a:pt x="0" y="14"/>
                </a:lnTo>
                <a:lnTo>
                  <a:pt x="2" y="14"/>
                </a:lnTo>
                <a:lnTo>
                  <a:pt x="2" y="12"/>
                </a:lnTo>
                <a:lnTo>
                  <a:pt x="4" y="12"/>
                </a:lnTo>
                <a:lnTo>
                  <a:pt x="6" y="10"/>
                </a:lnTo>
                <a:lnTo>
                  <a:pt x="8" y="8"/>
                </a:lnTo>
                <a:lnTo>
                  <a:pt x="10" y="8"/>
                </a:lnTo>
                <a:lnTo>
                  <a:pt x="12" y="6"/>
                </a:lnTo>
                <a:lnTo>
                  <a:pt x="14" y="4"/>
                </a:lnTo>
                <a:lnTo>
                  <a:pt x="16" y="4"/>
                </a:lnTo>
                <a:lnTo>
                  <a:pt x="17" y="2"/>
                </a:lnTo>
                <a:lnTo>
                  <a:pt x="19" y="0"/>
                </a:lnTo>
                <a:lnTo>
                  <a:pt x="182" y="0"/>
                </a:lnTo>
                <a:lnTo>
                  <a:pt x="180" y="2"/>
                </a:lnTo>
                <a:lnTo>
                  <a:pt x="180" y="4"/>
                </a:lnTo>
                <a:lnTo>
                  <a:pt x="178" y="6"/>
                </a:lnTo>
                <a:lnTo>
                  <a:pt x="176" y="8"/>
                </a:lnTo>
                <a:lnTo>
                  <a:pt x="174" y="10"/>
                </a:lnTo>
                <a:lnTo>
                  <a:pt x="172" y="12"/>
                </a:lnTo>
                <a:lnTo>
                  <a:pt x="170" y="12"/>
                </a:lnTo>
                <a:lnTo>
                  <a:pt x="168" y="14"/>
                </a:lnTo>
                <a:close/>
              </a:path>
            </a:pathLst>
          </a:custGeom>
          <a:solidFill>
            <a:srgbClr val="5407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1" name="Freeform 871"/>
          <p:cNvSpPr>
            <a:spLocks noEditPoints="1"/>
          </p:cNvSpPr>
          <p:nvPr/>
        </p:nvSpPr>
        <p:spPr bwMode="auto">
          <a:xfrm rot="63308">
            <a:off x="4460875" y="4568825"/>
            <a:ext cx="762000" cy="20638"/>
          </a:xfrm>
          <a:custGeom>
            <a:avLst/>
            <a:gdLst>
              <a:gd name="T0" fmla="*/ 762000 w 540"/>
              <a:gd name="T1" fmla="*/ 20638 h 13"/>
              <a:gd name="T2" fmla="*/ 592667 w 540"/>
              <a:gd name="T3" fmla="*/ 20638 h 13"/>
              <a:gd name="T4" fmla="*/ 592667 w 540"/>
              <a:gd name="T5" fmla="*/ 17463 h 13"/>
              <a:gd name="T6" fmla="*/ 589844 w 540"/>
              <a:gd name="T7" fmla="*/ 14288 h 13"/>
              <a:gd name="T8" fmla="*/ 589844 w 540"/>
              <a:gd name="T9" fmla="*/ 11113 h 13"/>
              <a:gd name="T10" fmla="*/ 589844 w 540"/>
              <a:gd name="T11" fmla="*/ 7938 h 13"/>
              <a:gd name="T12" fmla="*/ 587022 w 540"/>
              <a:gd name="T13" fmla="*/ 4763 h 13"/>
              <a:gd name="T14" fmla="*/ 587022 w 540"/>
              <a:gd name="T15" fmla="*/ 3175 h 13"/>
              <a:gd name="T16" fmla="*/ 587022 w 540"/>
              <a:gd name="T17" fmla="*/ 0 h 13"/>
              <a:gd name="T18" fmla="*/ 584200 w 540"/>
              <a:gd name="T19" fmla="*/ 0 h 13"/>
              <a:gd name="T20" fmla="*/ 756356 w 540"/>
              <a:gd name="T21" fmla="*/ 0 h 13"/>
              <a:gd name="T22" fmla="*/ 759178 w 540"/>
              <a:gd name="T23" fmla="*/ 0 h 13"/>
              <a:gd name="T24" fmla="*/ 759178 w 540"/>
              <a:gd name="T25" fmla="*/ 3175 h 13"/>
              <a:gd name="T26" fmla="*/ 759178 w 540"/>
              <a:gd name="T27" fmla="*/ 4763 h 13"/>
              <a:gd name="T28" fmla="*/ 759178 w 540"/>
              <a:gd name="T29" fmla="*/ 7938 h 13"/>
              <a:gd name="T30" fmla="*/ 762000 w 540"/>
              <a:gd name="T31" fmla="*/ 11113 h 13"/>
              <a:gd name="T32" fmla="*/ 762000 w 540"/>
              <a:gd name="T33" fmla="*/ 14288 h 13"/>
              <a:gd name="T34" fmla="*/ 762000 w 540"/>
              <a:gd name="T35" fmla="*/ 17463 h 13"/>
              <a:gd name="T36" fmla="*/ 762000 w 540"/>
              <a:gd name="T37" fmla="*/ 20638 h 13"/>
              <a:gd name="T38" fmla="*/ 234244 w 540"/>
              <a:gd name="T39" fmla="*/ 20638 h 13"/>
              <a:gd name="T40" fmla="*/ 0 w 540"/>
              <a:gd name="T41" fmla="*/ 20638 h 13"/>
              <a:gd name="T42" fmla="*/ 2822 w 540"/>
              <a:gd name="T43" fmla="*/ 17463 h 13"/>
              <a:gd name="T44" fmla="*/ 8467 w 540"/>
              <a:gd name="T45" fmla="*/ 14288 h 13"/>
              <a:gd name="T46" fmla="*/ 9878 w 540"/>
              <a:gd name="T47" fmla="*/ 11113 h 13"/>
              <a:gd name="T48" fmla="*/ 12700 w 540"/>
              <a:gd name="T49" fmla="*/ 7938 h 13"/>
              <a:gd name="T50" fmla="*/ 18344 w 540"/>
              <a:gd name="T51" fmla="*/ 4763 h 13"/>
              <a:gd name="T52" fmla="*/ 21167 w 540"/>
              <a:gd name="T53" fmla="*/ 3175 h 13"/>
              <a:gd name="T54" fmla="*/ 23989 w 540"/>
              <a:gd name="T55" fmla="*/ 0 h 13"/>
              <a:gd name="T56" fmla="*/ 29633 w 540"/>
              <a:gd name="T57" fmla="*/ 0 h 13"/>
              <a:gd name="T58" fmla="*/ 252589 w 540"/>
              <a:gd name="T59" fmla="*/ 0 h 13"/>
              <a:gd name="T60" fmla="*/ 249767 w 540"/>
              <a:gd name="T61" fmla="*/ 0 h 13"/>
              <a:gd name="T62" fmla="*/ 246944 w 540"/>
              <a:gd name="T63" fmla="*/ 3175 h 13"/>
              <a:gd name="T64" fmla="*/ 245533 w 540"/>
              <a:gd name="T65" fmla="*/ 4763 h 13"/>
              <a:gd name="T66" fmla="*/ 242711 w 540"/>
              <a:gd name="T67" fmla="*/ 7938 h 13"/>
              <a:gd name="T68" fmla="*/ 239889 w 540"/>
              <a:gd name="T69" fmla="*/ 11113 h 13"/>
              <a:gd name="T70" fmla="*/ 239889 w 540"/>
              <a:gd name="T71" fmla="*/ 14288 h 13"/>
              <a:gd name="T72" fmla="*/ 237067 w 540"/>
              <a:gd name="T73" fmla="*/ 17463 h 13"/>
              <a:gd name="T74" fmla="*/ 234244 w 540"/>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0"/>
              <a:gd name="T115" fmla="*/ 0 h 13"/>
              <a:gd name="T116" fmla="*/ 540 w 54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0" h="13">
                <a:moveTo>
                  <a:pt x="540" y="13"/>
                </a:moveTo>
                <a:lnTo>
                  <a:pt x="420" y="13"/>
                </a:lnTo>
                <a:lnTo>
                  <a:pt x="420" y="11"/>
                </a:lnTo>
                <a:lnTo>
                  <a:pt x="418" y="9"/>
                </a:lnTo>
                <a:lnTo>
                  <a:pt x="418" y="7"/>
                </a:lnTo>
                <a:lnTo>
                  <a:pt x="418" y="5"/>
                </a:lnTo>
                <a:lnTo>
                  <a:pt x="416" y="3"/>
                </a:lnTo>
                <a:lnTo>
                  <a:pt x="416" y="2"/>
                </a:lnTo>
                <a:lnTo>
                  <a:pt x="416" y="0"/>
                </a:lnTo>
                <a:lnTo>
                  <a:pt x="414" y="0"/>
                </a:lnTo>
                <a:lnTo>
                  <a:pt x="536" y="0"/>
                </a:lnTo>
                <a:lnTo>
                  <a:pt x="538" y="0"/>
                </a:lnTo>
                <a:lnTo>
                  <a:pt x="538" y="2"/>
                </a:lnTo>
                <a:lnTo>
                  <a:pt x="538" y="3"/>
                </a:lnTo>
                <a:lnTo>
                  <a:pt x="538" y="5"/>
                </a:lnTo>
                <a:lnTo>
                  <a:pt x="540" y="7"/>
                </a:lnTo>
                <a:lnTo>
                  <a:pt x="540" y="9"/>
                </a:lnTo>
                <a:lnTo>
                  <a:pt x="540" y="11"/>
                </a:lnTo>
                <a:lnTo>
                  <a:pt x="540" y="13"/>
                </a:lnTo>
                <a:close/>
                <a:moveTo>
                  <a:pt x="166" y="13"/>
                </a:moveTo>
                <a:lnTo>
                  <a:pt x="0" y="13"/>
                </a:lnTo>
                <a:lnTo>
                  <a:pt x="2" y="11"/>
                </a:lnTo>
                <a:lnTo>
                  <a:pt x="6" y="9"/>
                </a:lnTo>
                <a:lnTo>
                  <a:pt x="7" y="7"/>
                </a:lnTo>
                <a:lnTo>
                  <a:pt x="9" y="5"/>
                </a:lnTo>
                <a:lnTo>
                  <a:pt x="13" y="3"/>
                </a:lnTo>
                <a:lnTo>
                  <a:pt x="15" y="2"/>
                </a:lnTo>
                <a:lnTo>
                  <a:pt x="17" y="0"/>
                </a:lnTo>
                <a:lnTo>
                  <a:pt x="21" y="0"/>
                </a:lnTo>
                <a:lnTo>
                  <a:pt x="179" y="0"/>
                </a:lnTo>
                <a:lnTo>
                  <a:pt x="177" y="0"/>
                </a:lnTo>
                <a:lnTo>
                  <a:pt x="175" y="2"/>
                </a:lnTo>
                <a:lnTo>
                  <a:pt x="174" y="3"/>
                </a:lnTo>
                <a:lnTo>
                  <a:pt x="172" y="5"/>
                </a:lnTo>
                <a:lnTo>
                  <a:pt x="170" y="7"/>
                </a:lnTo>
                <a:lnTo>
                  <a:pt x="170" y="9"/>
                </a:lnTo>
                <a:lnTo>
                  <a:pt x="168" y="11"/>
                </a:lnTo>
                <a:lnTo>
                  <a:pt x="166" y="13"/>
                </a:lnTo>
                <a:close/>
              </a:path>
            </a:pathLst>
          </a:custGeom>
          <a:solidFill>
            <a:srgbClr val="5708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2" name="Freeform 872"/>
          <p:cNvSpPr>
            <a:spLocks noEditPoints="1"/>
          </p:cNvSpPr>
          <p:nvPr/>
        </p:nvSpPr>
        <p:spPr bwMode="auto">
          <a:xfrm rot="63308">
            <a:off x="4473575" y="4556125"/>
            <a:ext cx="746125" cy="20638"/>
          </a:xfrm>
          <a:custGeom>
            <a:avLst/>
            <a:gdLst>
              <a:gd name="T0" fmla="*/ 746125 w 529"/>
              <a:gd name="T1" fmla="*/ 20638 h 13"/>
              <a:gd name="T2" fmla="*/ 576872 w 529"/>
              <a:gd name="T3" fmla="*/ 20638 h 13"/>
              <a:gd name="T4" fmla="*/ 574051 w 529"/>
              <a:gd name="T5" fmla="*/ 17463 h 13"/>
              <a:gd name="T6" fmla="*/ 574051 w 529"/>
              <a:gd name="T7" fmla="*/ 15875 h 13"/>
              <a:gd name="T8" fmla="*/ 574051 w 529"/>
              <a:gd name="T9" fmla="*/ 12700 h 13"/>
              <a:gd name="T10" fmla="*/ 571230 w 529"/>
              <a:gd name="T11" fmla="*/ 12700 h 13"/>
              <a:gd name="T12" fmla="*/ 571230 w 529"/>
              <a:gd name="T13" fmla="*/ 9525 h 13"/>
              <a:gd name="T14" fmla="*/ 571230 w 529"/>
              <a:gd name="T15" fmla="*/ 6350 h 13"/>
              <a:gd name="T16" fmla="*/ 568409 w 529"/>
              <a:gd name="T17" fmla="*/ 3175 h 13"/>
              <a:gd name="T18" fmla="*/ 568409 w 529"/>
              <a:gd name="T19" fmla="*/ 0 h 13"/>
              <a:gd name="T20" fmla="*/ 740483 w 529"/>
              <a:gd name="T21" fmla="*/ 0 h 13"/>
              <a:gd name="T22" fmla="*/ 743304 w 529"/>
              <a:gd name="T23" fmla="*/ 3175 h 13"/>
              <a:gd name="T24" fmla="*/ 743304 w 529"/>
              <a:gd name="T25" fmla="*/ 6350 h 13"/>
              <a:gd name="T26" fmla="*/ 743304 w 529"/>
              <a:gd name="T27" fmla="*/ 9525 h 13"/>
              <a:gd name="T28" fmla="*/ 743304 w 529"/>
              <a:gd name="T29" fmla="*/ 12700 h 13"/>
              <a:gd name="T30" fmla="*/ 746125 w 529"/>
              <a:gd name="T31" fmla="*/ 12700 h 13"/>
              <a:gd name="T32" fmla="*/ 746125 w 529"/>
              <a:gd name="T33" fmla="*/ 15875 h 13"/>
              <a:gd name="T34" fmla="*/ 746125 w 529"/>
              <a:gd name="T35" fmla="*/ 17463 h 13"/>
              <a:gd name="T36" fmla="*/ 746125 w 529"/>
              <a:gd name="T37" fmla="*/ 20638 h 13"/>
              <a:gd name="T38" fmla="*/ 229902 w 529"/>
              <a:gd name="T39" fmla="*/ 20638 h 13"/>
              <a:gd name="T40" fmla="*/ 0 w 529"/>
              <a:gd name="T41" fmla="*/ 20638 h 13"/>
              <a:gd name="T42" fmla="*/ 5642 w 529"/>
              <a:gd name="T43" fmla="*/ 17463 h 13"/>
              <a:gd name="T44" fmla="*/ 8463 w 529"/>
              <a:gd name="T45" fmla="*/ 15875 h 13"/>
              <a:gd name="T46" fmla="*/ 11284 w 529"/>
              <a:gd name="T47" fmla="*/ 12700 h 13"/>
              <a:gd name="T48" fmla="*/ 16925 w 529"/>
              <a:gd name="T49" fmla="*/ 12700 h 13"/>
              <a:gd name="T50" fmla="*/ 19746 w 529"/>
              <a:gd name="T51" fmla="*/ 9525 h 13"/>
              <a:gd name="T52" fmla="*/ 22567 w 529"/>
              <a:gd name="T53" fmla="*/ 6350 h 13"/>
              <a:gd name="T54" fmla="*/ 25388 w 529"/>
              <a:gd name="T55" fmla="*/ 3175 h 13"/>
              <a:gd name="T56" fmla="*/ 29619 w 529"/>
              <a:gd name="T57" fmla="*/ 0 h 13"/>
              <a:gd name="T58" fmla="*/ 248238 w 529"/>
              <a:gd name="T59" fmla="*/ 0 h 13"/>
              <a:gd name="T60" fmla="*/ 245417 w 529"/>
              <a:gd name="T61" fmla="*/ 3175 h 13"/>
              <a:gd name="T62" fmla="*/ 242596 w 529"/>
              <a:gd name="T63" fmla="*/ 6350 h 13"/>
              <a:gd name="T64" fmla="*/ 239776 w 529"/>
              <a:gd name="T65" fmla="*/ 6350 h 13"/>
              <a:gd name="T66" fmla="*/ 239776 w 529"/>
              <a:gd name="T67" fmla="*/ 9525 h 13"/>
              <a:gd name="T68" fmla="*/ 236955 w 529"/>
              <a:gd name="T69" fmla="*/ 12700 h 13"/>
              <a:gd name="T70" fmla="*/ 234134 w 529"/>
              <a:gd name="T71" fmla="*/ 15875 h 13"/>
              <a:gd name="T72" fmla="*/ 232723 w 529"/>
              <a:gd name="T73" fmla="*/ 17463 h 13"/>
              <a:gd name="T74" fmla="*/ 229902 w 529"/>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9"/>
              <a:gd name="T115" fmla="*/ 0 h 13"/>
              <a:gd name="T116" fmla="*/ 529 w 529"/>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9" h="13">
                <a:moveTo>
                  <a:pt x="529" y="13"/>
                </a:moveTo>
                <a:lnTo>
                  <a:pt x="409" y="13"/>
                </a:lnTo>
                <a:lnTo>
                  <a:pt x="407" y="11"/>
                </a:lnTo>
                <a:lnTo>
                  <a:pt x="407" y="10"/>
                </a:lnTo>
                <a:lnTo>
                  <a:pt x="407" y="8"/>
                </a:lnTo>
                <a:lnTo>
                  <a:pt x="405" y="8"/>
                </a:lnTo>
                <a:lnTo>
                  <a:pt x="405" y="6"/>
                </a:lnTo>
                <a:lnTo>
                  <a:pt x="405" y="4"/>
                </a:lnTo>
                <a:lnTo>
                  <a:pt x="403" y="2"/>
                </a:lnTo>
                <a:lnTo>
                  <a:pt x="403" y="0"/>
                </a:lnTo>
                <a:lnTo>
                  <a:pt x="525" y="0"/>
                </a:lnTo>
                <a:lnTo>
                  <a:pt x="527" y="2"/>
                </a:lnTo>
                <a:lnTo>
                  <a:pt x="527" y="4"/>
                </a:lnTo>
                <a:lnTo>
                  <a:pt x="527" y="6"/>
                </a:lnTo>
                <a:lnTo>
                  <a:pt x="527" y="8"/>
                </a:lnTo>
                <a:lnTo>
                  <a:pt x="529" y="8"/>
                </a:lnTo>
                <a:lnTo>
                  <a:pt x="529" y="10"/>
                </a:lnTo>
                <a:lnTo>
                  <a:pt x="529" y="11"/>
                </a:lnTo>
                <a:lnTo>
                  <a:pt x="529" y="13"/>
                </a:lnTo>
                <a:close/>
                <a:moveTo>
                  <a:pt x="163" y="13"/>
                </a:moveTo>
                <a:lnTo>
                  <a:pt x="0" y="13"/>
                </a:lnTo>
                <a:lnTo>
                  <a:pt x="4" y="11"/>
                </a:lnTo>
                <a:lnTo>
                  <a:pt x="6" y="10"/>
                </a:lnTo>
                <a:lnTo>
                  <a:pt x="8" y="8"/>
                </a:lnTo>
                <a:lnTo>
                  <a:pt x="12" y="8"/>
                </a:lnTo>
                <a:lnTo>
                  <a:pt x="14" y="6"/>
                </a:lnTo>
                <a:lnTo>
                  <a:pt x="16" y="4"/>
                </a:lnTo>
                <a:lnTo>
                  <a:pt x="18" y="2"/>
                </a:lnTo>
                <a:lnTo>
                  <a:pt x="21" y="0"/>
                </a:lnTo>
                <a:lnTo>
                  <a:pt x="176" y="0"/>
                </a:lnTo>
                <a:lnTo>
                  <a:pt x="174" y="2"/>
                </a:lnTo>
                <a:lnTo>
                  <a:pt x="172" y="4"/>
                </a:lnTo>
                <a:lnTo>
                  <a:pt x="170" y="4"/>
                </a:lnTo>
                <a:lnTo>
                  <a:pt x="170" y="6"/>
                </a:lnTo>
                <a:lnTo>
                  <a:pt x="168" y="8"/>
                </a:lnTo>
                <a:lnTo>
                  <a:pt x="166" y="10"/>
                </a:lnTo>
                <a:lnTo>
                  <a:pt x="165" y="11"/>
                </a:lnTo>
                <a:lnTo>
                  <a:pt x="163" y="13"/>
                </a:lnTo>
                <a:close/>
              </a:path>
            </a:pathLst>
          </a:custGeom>
          <a:solidFill>
            <a:srgbClr val="57081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3" name="Freeform 873"/>
          <p:cNvSpPr>
            <a:spLocks noEditPoints="1"/>
          </p:cNvSpPr>
          <p:nvPr/>
        </p:nvSpPr>
        <p:spPr bwMode="auto">
          <a:xfrm rot="63308">
            <a:off x="4489450" y="4543425"/>
            <a:ext cx="727075" cy="25400"/>
          </a:xfrm>
          <a:custGeom>
            <a:avLst/>
            <a:gdLst>
              <a:gd name="T0" fmla="*/ 727075 w 515"/>
              <a:gd name="T1" fmla="*/ 25400 h 16"/>
              <a:gd name="T2" fmla="*/ 554836 w 515"/>
              <a:gd name="T3" fmla="*/ 25400 h 16"/>
              <a:gd name="T4" fmla="*/ 554836 w 515"/>
              <a:gd name="T5" fmla="*/ 22225 h 16"/>
              <a:gd name="T6" fmla="*/ 554836 w 515"/>
              <a:gd name="T7" fmla="*/ 19050 h 16"/>
              <a:gd name="T8" fmla="*/ 552012 w 515"/>
              <a:gd name="T9" fmla="*/ 15875 h 16"/>
              <a:gd name="T10" fmla="*/ 552012 w 515"/>
              <a:gd name="T11" fmla="*/ 12700 h 16"/>
              <a:gd name="T12" fmla="*/ 552012 w 515"/>
              <a:gd name="T13" fmla="*/ 9525 h 16"/>
              <a:gd name="T14" fmla="*/ 549189 w 515"/>
              <a:gd name="T15" fmla="*/ 6350 h 16"/>
              <a:gd name="T16" fmla="*/ 549189 w 515"/>
              <a:gd name="T17" fmla="*/ 3175 h 16"/>
              <a:gd name="T18" fmla="*/ 549189 w 515"/>
              <a:gd name="T19" fmla="*/ 0 h 16"/>
              <a:gd name="T20" fmla="*/ 721428 w 515"/>
              <a:gd name="T21" fmla="*/ 0 h 16"/>
              <a:gd name="T22" fmla="*/ 721428 w 515"/>
              <a:gd name="T23" fmla="*/ 3175 h 16"/>
              <a:gd name="T24" fmla="*/ 724251 w 515"/>
              <a:gd name="T25" fmla="*/ 6350 h 16"/>
              <a:gd name="T26" fmla="*/ 724251 w 515"/>
              <a:gd name="T27" fmla="*/ 9525 h 16"/>
              <a:gd name="T28" fmla="*/ 724251 w 515"/>
              <a:gd name="T29" fmla="*/ 12700 h 16"/>
              <a:gd name="T30" fmla="*/ 727075 w 515"/>
              <a:gd name="T31" fmla="*/ 15875 h 16"/>
              <a:gd name="T32" fmla="*/ 727075 w 515"/>
              <a:gd name="T33" fmla="*/ 19050 h 16"/>
              <a:gd name="T34" fmla="*/ 727075 w 515"/>
              <a:gd name="T35" fmla="*/ 22225 h 16"/>
              <a:gd name="T36" fmla="*/ 727075 w 515"/>
              <a:gd name="T37" fmla="*/ 25400 h 16"/>
              <a:gd name="T38" fmla="*/ 223064 w 515"/>
              <a:gd name="T39" fmla="*/ 25400 h 16"/>
              <a:gd name="T40" fmla="*/ 0 w 515"/>
              <a:gd name="T41" fmla="*/ 25400 h 16"/>
              <a:gd name="T42" fmla="*/ 2824 w 515"/>
              <a:gd name="T43" fmla="*/ 22225 h 16"/>
              <a:gd name="T44" fmla="*/ 5647 w 515"/>
              <a:gd name="T45" fmla="*/ 19050 h 16"/>
              <a:gd name="T46" fmla="*/ 8471 w 515"/>
              <a:gd name="T47" fmla="*/ 15875 h 16"/>
              <a:gd name="T48" fmla="*/ 12706 w 515"/>
              <a:gd name="T49" fmla="*/ 12700 h 16"/>
              <a:gd name="T50" fmla="*/ 15530 w 515"/>
              <a:gd name="T51" fmla="*/ 9525 h 16"/>
              <a:gd name="T52" fmla="*/ 18353 w 515"/>
              <a:gd name="T53" fmla="*/ 6350 h 16"/>
              <a:gd name="T54" fmla="*/ 21177 w 515"/>
              <a:gd name="T55" fmla="*/ 3175 h 16"/>
              <a:gd name="T56" fmla="*/ 26824 w 515"/>
              <a:gd name="T57" fmla="*/ 0 h 16"/>
              <a:gd name="T58" fmla="*/ 240005 w 515"/>
              <a:gd name="T59" fmla="*/ 0 h 16"/>
              <a:gd name="T60" fmla="*/ 237182 w 515"/>
              <a:gd name="T61" fmla="*/ 3175 h 16"/>
              <a:gd name="T62" fmla="*/ 234358 w 515"/>
              <a:gd name="T63" fmla="*/ 6350 h 16"/>
              <a:gd name="T64" fmla="*/ 234358 w 515"/>
              <a:gd name="T65" fmla="*/ 9525 h 16"/>
              <a:gd name="T66" fmla="*/ 231535 w 515"/>
              <a:gd name="T67" fmla="*/ 12700 h 16"/>
              <a:gd name="T68" fmla="*/ 228711 w 515"/>
              <a:gd name="T69" fmla="*/ 15875 h 16"/>
              <a:gd name="T70" fmla="*/ 225887 w 515"/>
              <a:gd name="T71" fmla="*/ 19050 h 16"/>
              <a:gd name="T72" fmla="*/ 223064 w 515"/>
              <a:gd name="T73" fmla="*/ 22225 h 16"/>
              <a:gd name="T74" fmla="*/ 223064 w 515"/>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5"/>
              <a:gd name="T115" fmla="*/ 0 h 16"/>
              <a:gd name="T116" fmla="*/ 515 w 515"/>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5" h="16">
                <a:moveTo>
                  <a:pt x="515" y="16"/>
                </a:moveTo>
                <a:lnTo>
                  <a:pt x="393" y="16"/>
                </a:lnTo>
                <a:lnTo>
                  <a:pt x="393" y="14"/>
                </a:lnTo>
                <a:lnTo>
                  <a:pt x="393" y="12"/>
                </a:lnTo>
                <a:lnTo>
                  <a:pt x="391" y="10"/>
                </a:lnTo>
                <a:lnTo>
                  <a:pt x="391" y="8"/>
                </a:lnTo>
                <a:lnTo>
                  <a:pt x="391" y="6"/>
                </a:lnTo>
                <a:lnTo>
                  <a:pt x="389" y="4"/>
                </a:lnTo>
                <a:lnTo>
                  <a:pt x="389" y="2"/>
                </a:lnTo>
                <a:lnTo>
                  <a:pt x="389" y="0"/>
                </a:lnTo>
                <a:lnTo>
                  <a:pt x="511" y="0"/>
                </a:lnTo>
                <a:lnTo>
                  <a:pt x="511" y="2"/>
                </a:lnTo>
                <a:lnTo>
                  <a:pt x="513" y="4"/>
                </a:lnTo>
                <a:lnTo>
                  <a:pt x="513" y="6"/>
                </a:lnTo>
                <a:lnTo>
                  <a:pt x="513" y="8"/>
                </a:lnTo>
                <a:lnTo>
                  <a:pt x="515" y="10"/>
                </a:lnTo>
                <a:lnTo>
                  <a:pt x="515" y="12"/>
                </a:lnTo>
                <a:lnTo>
                  <a:pt x="515" y="14"/>
                </a:lnTo>
                <a:lnTo>
                  <a:pt x="515" y="16"/>
                </a:lnTo>
                <a:close/>
                <a:moveTo>
                  <a:pt x="158" y="16"/>
                </a:moveTo>
                <a:lnTo>
                  <a:pt x="0" y="16"/>
                </a:lnTo>
                <a:lnTo>
                  <a:pt x="2" y="14"/>
                </a:lnTo>
                <a:lnTo>
                  <a:pt x="4" y="12"/>
                </a:lnTo>
                <a:lnTo>
                  <a:pt x="6" y="10"/>
                </a:lnTo>
                <a:lnTo>
                  <a:pt x="9" y="8"/>
                </a:lnTo>
                <a:lnTo>
                  <a:pt x="11" y="6"/>
                </a:lnTo>
                <a:lnTo>
                  <a:pt x="13" y="4"/>
                </a:lnTo>
                <a:lnTo>
                  <a:pt x="15" y="2"/>
                </a:lnTo>
                <a:lnTo>
                  <a:pt x="19" y="0"/>
                </a:lnTo>
                <a:lnTo>
                  <a:pt x="170" y="0"/>
                </a:lnTo>
                <a:lnTo>
                  <a:pt x="168" y="2"/>
                </a:lnTo>
                <a:lnTo>
                  <a:pt x="166" y="4"/>
                </a:lnTo>
                <a:lnTo>
                  <a:pt x="166" y="6"/>
                </a:lnTo>
                <a:lnTo>
                  <a:pt x="164" y="8"/>
                </a:lnTo>
                <a:lnTo>
                  <a:pt x="162" y="10"/>
                </a:lnTo>
                <a:lnTo>
                  <a:pt x="160" y="12"/>
                </a:lnTo>
                <a:lnTo>
                  <a:pt x="158" y="14"/>
                </a:lnTo>
                <a:lnTo>
                  <a:pt x="158" y="16"/>
                </a:lnTo>
                <a:close/>
              </a:path>
            </a:pathLst>
          </a:custGeom>
          <a:solidFill>
            <a:srgbClr val="57081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4" name="Freeform 874"/>
          <p:cNvSpPr>
            <a:spLocks noEditPoints="1"/>
          </p:cNvSpPr>
          <p:nvPr/>
        </p:nvSpPr>
        <p:spPr bwMode="auto">
          <a:xfrm rot="63308">
            <a:off x="4502150" y="4535488"/>
            <a:ext cx="711200" cy="20637"/>
          </a:xfrm>
          <a:custGeom>
            <a:avLst/>
            <a:gdLst>
              <a:gd name="T0" fmla="*/ 711200 w 504"/>
              <a:gd name="T1" fmla="*/ 20637 h 13"/>
              <a:gd name="T2" fmla="*/ 539044 w 504"/>
              <a:gd name="T3" fmla="*/ 20637 h 13"/>
              <a:gd name="T4" fmla="*/ 539044 w 504"/>
              <a:gd name="T5" fmla="*/ 17462 h 13"/>
              <a:gd name="T6" fmla="*/ 536222 w 504"/>
              <a:gd name="T7" fmla="*/ 14287 h 13"/>
              <a:gd name="T8" fmla="*/ 536222 w 504"/>
              <a:gd name="T9" fmla="*/ 11112 h 13"/>
              <a:gd name="T10" fmla="*/ 536222 w 504"/>
              <a:gd name="T11" fmla="*/ 7937 h 13"/>
              <a:gd name="T12" fmla="*/ 533400 w 504"/>
              <a:gd name="T13" fmla="*/ 4762 h 13"/>
              <a:gd name="T14" fmla="*/ 533400 w 504"/>
              <a:gd name="T15" fmla="*/ 3175 h 13"/>
              <a:gd name="T16" fmla="*/ 533400 w 504"/>
              <a:gd name="T17" fmla="*/ 3175 h 13"/>
              <a:gd name="T18" fmla="*/ 530578 w 504"/>
              <a:gd name="T19" fmla="*/ 0 h 13"/>
              <a:gd name="T20" fmla="*/ 706967 w 504"/>
              <a:gd name="T21" fmla="*/ 0 h 13"/>
              <a:gd name="T22" fmla="*/ 706967 w 504"/>
              <a:gd name="T23" fmla="*/ 3175 h 13"/>
              <a:gd name="T24" fmla="*/ 708378 w 504"/>
              <a:gd name="T25" fmla="*/ 3175 h 13"/>
              <a:gd name="T26" fmla="*/ 708378 w 504"/>
              <a:gd name="T27" fmla="*/ 4762 h 13"/>
              <a:gd name="T28" fmla="*/ 708378 w 504"/>
              <a:gd name="T29" fmla="*/ 7937 h 13"/>
              <a:gd name="T30" fmla="*/ 708378 w 504"/>
              <a:gd name="T31" fmla="*/ 11112 h 13"/>
              <a:gd name="T32" fmla="*/ 711200 w 504"/>
              <a:gd name="T33" fmla="*/ 14287 h 13"/>
              <a:gd name="T34" fmla="*/ 711200 w 504"/>
              <a:gd name="T35" fmla="*/ 17462 h 13"/>
              <a:gd name="T36" fmla="*/ 711200 w 504"/>
              <a:gd name="T37" fmla="*/ 20637 h 13"/>
              <a:gd name="T38" fmla="*/ 218722 w 504"/>
              <a:gd name="T39" fmla="*/ 20637 h 13"/>
              <a:gd name="T40" fmla="*/ 0 w 504"/>
              <a:gd name="T41" fmla="*/ 20637 h 13"/>
              <a:gd name="T42" fmla="*/ 2822 w 504"/>
              <a:gd name="T43" fmla="*/ 17462 h 13"/>
              <a:gd name="T44" fmla="*/ 5644 w 504"/>
              <a:gd name="T45" fmla="*/ 14287 h 13"/>
              <a:gd name="T46" fmla="*/ 8467 w 504"/>
              <a:gd name="T47" fmla="*/ 11112 h 13"/>
              <a:gd name="T48" fmla="*/ 14111 w 504"/>
              <a:gd name="T49" fmla="*/ 7937 h 13"/>
              <a:gd name="T50" fmla="*/ 16933 w 504"/>
              <a:gd name="T51" fmla="*/ 4762 h 13"/>
              <a:gd name="T52" fmla="*/ 19756 w 504"/>
              <a:gd name="T53" fmla="*/ 3175 h 13"/>
              <a:gd name="T54" fmla="*/ 22578 w 504"/>
              <a:gd name="T55" fmla="*/ 3175 h 13"/>
              <a:gd name="T56" fmla="*/ 25400 w 504"/>
              <a:gd name="T57" fmla="*/ 0 h 13"/>
              <a:gd name="T58" fmla="*/ 234244 w 504"/>
              <a:gd name="T59" fmla="*/ 0 h 13"/>
              <a:gd name="T60" fmla="*/ 234244 w 504"/>
              <a:gd name="T61" fmla="*/ 0 h 13"/>
              <a:gd name="T62" fmla="*/ 234244 w 504"/>
              <a:gd name="T63" fmla="*/ 0 h 13"/>
              <a:gd name="T64" fmla="*/ 232833 w 504"/>
              <a:gd name="T65" fmla="*/ 0 h 13"/>
              <a:gd name="T66" fmla="*/ 232833 w 504"/>
              <a:gd name="T67" fmla="*/ 0 h 13"/>
              <a:gd name="T68" fmla="*/ 232833 w 504"/>
              <a:gd name="T69" fmla="*/ 0 h 13"/>
              <a:gd name="T70" fmla="*/ 232833 w 504"/>
              <a:gd name="T71" fmla="*/ 3175 h 13"/>
              <a:gd name="T72" fmla="*/ 232833 w 504"/>
              <a:gd name="T73" fmla="*/ 3175 h 13"/>
              <a:gd name="T74" fmla="*/ 232833 w 504"/>
              <a:gd name="T75" fmla="*/ 3175 h 13"/>
              <a:gd name="T76" fmla="*/ 230011 w 504"/>
              <a:gd name="T77" fmla="*/ 4762 h 13"/>
              <a:gd name="T78" fmla="*/ 230011 w 504"/>
              <a:gd name="T79" fmla="*/ 4762 h 13"/>
              <a:gd name="T80" fmla="*/ 227189 w 504"/>
              <a:gd name="T81" fmla="*/ 7937 h 13"/>
              <a:gd name="T82" fmla="*/ 224367 w 504"/>
              <a:gd name="T83" fmla="*/ 11112 h 13"/>
              <a:gd name="T84" fmla="*/ 224367 w 504"/>
              <a:gd name="T85" fmla="*/ 14287 h 13"/>
              <a:gd name="T86" fmla="*/ 221544 w 504"/>
              <a:gd name="T87" fmla="*/ 14287 h 13"/>
              <a:gd name="T88" fmla="*/ 218722 w 504"/>
              <a:gd name="T89" fmla="*/ 17462 h 13"/>
              <a:gd name="T90" fmla="*/ 218722 w 504"/>
              <a:gd name="T91" fmla="*/ 20637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4"/>
              <a:gd name="T139" fmla="*/ 0 h 13"/>
              <a:gd name="T140" fmla="*/ 504 w 504"/>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4" h="13">
                <a:moveTo>
                  <a:pt x="504" y="13"/>
                </a:moveTo>
                <a:lnTo>
                  <a:pt x="382" y="13"/>
                </a:lnTo>
                <a:lnTo>
                  <a:pt x="382" y="11"/>
                </a:lnTo>
                <a:lnTo>
                  <a:pt x="380" y="9"/>
                </a:lnTo>
                <a:lnTo>
                  <a:pt x="380" y="7"/>
                </a:lnTo>
                <a:lnTo>
                  <a:pt x="380" y="5"/>
                </a:lnTo>
                <a:lnTo>
                  <a:pt x="378" y="3"/>
                </a:lnTo>
                <a:lnTo>
                  <a:pt x="378" y="2"/>
                </a:lnTo>
                <a:lnTo>
                  <a:pt x="376" y="0"/>
                </a:lnTo>
                <a:lnTo>
                  <a:pt x="501" y="0"/>
                </a:lnTo>
                <a:lnTo>
                  <a:pt x="501" y="2"/>
                </a:lnTo>
                <a:lnTo>
                  <a:pt x="502" y="2"/>
                </a:lnTo>
                <a:lnTo>
                  <a:pt x="502" y="3"/>
                </a:lnTo>
                <a:lnTo>
                  <a:pt x="502" y="5"/>
                </a:lnTo>
                <a:lnTo>
                  <a:pt x="502" y="7"/>
                </a:lnTo>
                <a:lnTo>
                  <a:pt x="504" y="9"/>
                </a:lnTo>
                <a:lnTo>
                  <a:pt x="504" y="11"/>
                </a:lnTo>
                <a:lnTo>
                  <a:pt x="504" y="13"/>
                </a:lnTo>
                <a:close/>
                <a:moveTo>
                  <a:pt x="155" y="13"/>
                </a:moveTo>
                <a:lnTo>
                  <a:pt x="0" y="13"/>
                </a:lnTo>
                <a:lnTo>
                  <a:pt x="2" y="11"/>
                </a:lnTo>
                <a:lnTo>
                  <a:pt x="4" y="9"/>
                </a:lnTo>
                <a:lnTo>
                  <a:pt x="6" y="7"/>
                </a:lnTo>
                <a:lnTo>
                  <a:pt x="10" y="5"/>
                </a:lnTo>
                <a:lnTo>
                  <a:pt x="12" y="3"/>
                </a:lnTo>
                <a:lnTo>
                  <a:pt x="14" y="2"/>
                </a:lnTo>
                <a:lnTo>
                  <a:pt x="16" y="2"/>
                </a:lnTo>
                <a:lnTo>
                  <a:pt x="18" y="0"/>
                </a:lnTo>
                <a:lnTo>
                  <a:pt x="166" y="0"/>
                </a:lnTo>
                <a:lnTo>
                  <a:pt x="165" y="0"/>
                </a:lnTo>
                <a:lnTo>
                  <a:pt x="165" y="2"/>
                </a:lnTo>
                <a:lnTo>
                  <a:pt x="163" y="3"/>
                </a:lnTo>
                <a:lnTo>
                  <a:pt x="161" y="5"/>
                </a:lnTo>
                <a:lnTo>
                  <a:pt x="159" y="7"/>
                </a:lnTo>
                <a:lnTo>
                  <a:pt x="159" y="9"/>
                </a:lnTo>
                <a:lnTo>
                  <a:pt x="157" y="9"/>
                </a:lnTo>
                <a:lnTo>
                  <a:pt x="155" y="11"/>
                </a:lnTo>
                <a:lnTo>
                  <a:pt x="155" y="13"/>
                </a:lnTo>
                <a:close/>
              </a:path>
            </a:pathLst>
          </a:custGeom>
          <a:solidFill>
            <a:srgbClr val="5907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5" name="Freeform 875"/>
          <p:cNvSpPr>
            <a:spLocks noEditPoints="1"/>
          </p:cNvSpPr>
          <p:nvPr/>
        </p:nvSpPr>
        <p:spPr bwMode="auto">
          <a:xfrm rot="63308">
            <a:off x="4516438" y="4522788"/>
            <a:ext cx="695325" cy="20637"/>
          </a:xfrm>
          <a:custGeom>
            <a:avLst/>
            <a:gdLst>
              <a:gd name="T0" fmla="*/ 695325 w 492"/>
              <a:gd name="T1" fmla="*/ 20637 h 13"/>
              <a:gd name="T2" fmla="*/ 522907 w 492"/>
              <a:gd name="T3" fmla="*/ 20637 h 13"/>
              <a:gd name="T4" fmla="*/ 520080 w 492"/>
              <a:gd name="T5" fmla="*/ 17462 h 13"/>
              <a:gd name="T6" fmla="*/ 520080 w 492"/>
              <a:gd name="T7" fmla="*/ 15875 h 13"/>
              <a:gd name="T8" fmla="*/ 520080 w 492"/>
              <a:gd name="T9" fmla="*/ 15875 h 13"/>
              <a:gd name="T10" fmla="*/ 517254 w 492"/>
              <a:gd name="T11" fmla="*/ 12700 h 13"/>
              <a:gd name="T12" fmla="*/ 517254 w 492"/>
              <a:gd name="T13" fmla="*/ 9525 h 13"/>
              <a:gd name="T14" fmla="*/ 517254 w 492"/>
              <a:gd name="T15" fmla="*/ 6350 h 13"/>
              <a:gd name="T16" fmla="*/ 515841 w 492"/>
              <a:gd name="T17" fmla="*/ 3175 h 13"/>
              <a:gd name="T18" fmla="*/ 515841 w 492"/>
              <a:gd name="T19" fmla="*/ 0 h 13"/>
              <a:gd name="T20" fmla="*/ 691085 w 492"/>
              <a:gd name="T21" fmla="*/ 0 h 13"/>
              <a:gd name="T22" fmla="*/ 691085 w 492"/>
              <a:gd name="T23" fmla="*/ 3175 h 13"/>
              <a:gd name="T24" fmla="*/ 691085 w 492"/>
              <a:gd name="T25" fmla="*/ 6350 h 13"/>
              <a:gd name="T26" fmla="*/ 693912 w 492"/>
              <a:gd name="T27" fmla="*/ 9525 h 13"/>
              <a:gd name="T28" fmla="*/ 693912 w 492"/>
              <a:gd name="T29" fmla="*/ 12700 h 13"/>
              <a:gd name="T30" fmla="*/ 693912 w 492"/>
              <a:gd name="T31" fmla="*/ 15875 h 13"/>
              <a:gd name="T32" fmla="*/ 695325 w 492"/>
              <a:gd name="T33" fmla="*/ 15875 h 13"/>
              <a:gd name="T34" fmla="*/ 695325 w 492"/>
              <a:gd name="T35" fmla="*/ 17462 h 13"/>
              <a:gd name="T36" fmla="*/ 695325 w 492"/>
              <a:gd name="T37" fmla="*/ 20637 h 13"/>
              <a:gd name="T38" fmla="*/ 213403 w 492"/>
              <a:gd name="T39" fmla="*/ 20637 h 13"/>
              <a:gd name="T40" fmla="*/ 0 w 492"/>
              <a:gd name="T41" fmla="*/ 20637 h 13"/>
              <a:gd name="T42" fmla="*/ 2827 w 492"/>
              <a:gd name="T43" fmla="*/ 17462 h 13"/>
              <a:gd name="T44" fmla="*/ 5653 w 492"/>
              <a:gd name="T45" fmla="*/ 15875 h 13"/>
              <a:gd name="T46" fmla="*/ 8480 w 492"/>
              <a:gd name="T47" fmla="*/ 15875 h 13"/>
              <a:gd name="T48" fmla="*/ 11306 w 492"/>
              <a:gd name="T49" fmla="*/ 12700 h 13"/>
              <a:gd name="T50" fmla="*/ 12719 w 492"/>
              <a:gd name="T51" fmla="*/ 9525 h 13"/>
              <a:gd name="T52" fmla="*/ 18372 w 492"/>
              <a:gd name="T53" fmla="*/ 6350 h 13"/>
              <a:gd name="T54" fmla="*/ 21199 w 492"/>
              <a:gd name="T55" fmla="*/ 3175 h 13"/>
              <a:gd name="T56" fmla="*/ 24025 w 492"/>
              <a:gd name="T57" fmla="*/ 0 h 13"/>
              <a:gd name="T58" fmla="*/ 226122 w 492"/>
              <a:gd name="T59" fmla="*/ 0 h 13"/>
              <a:gd name="T60" fmla="*/ 226122 w 492"/>
              <a:gd name="T61" fmla="*/ 3175 h 13"/>
              <a:gd name="T62" fmla="*/ 223295 w 492"/>
              <a:gd name="T63" fmla="*/ 3175 h 13"/>
              <a:gd name="T64" fmla="*/ 223295 w 492"/>
              <a:gd name="T65" fmla="*/ 6350 h 13"/>
              <a:gd name="T66" fmla="*/ 223295 w 492"/>
              <a:gd name="T67" fmla="*/ 9525 h 13"/>
              <a:gd name="T68" fmla="*/ 220469 w 492"/>
              <a:gd name="T69" fmla="*/ 9525 h 13"/>
              <a:gd name="T70" fmla="*/ 220469 w 492"/>
              <a:gd name="T71" fmla="*/ 12700 h 13"/>
              <a:gd name="T72" fmla="*/ 219056 w 492"/>
              <a:gd name="T73" fmla="*/ 12700 h 13"/>
              <a:gd name="T74" fmla="*/ 219056 w 492"/>
              <a:gd name="T75" fmla="*/ 15875 h 13"/>
              <a:gd name="T76" fmla="*/ 219056 w 492"/>
              <a:gd name="T77" fmla="*/ 15875 h 13"/>
              <a:gd name="T78" fmla="*/ 216229 w 492"/>
              <a:gd name="T79" fmla="*/ 15875 h 13"/>
              <a:gd name="T80" fmla="*/ 216229 w 492"/>
              <a:gd name="T81" fmla="*/ 17462 h 13"/>
              <a:gd name="T82" fmla="*/ 216229 w 492"/>
              <a:gd name="T83" fmla="*/ 17462 h 13"/>
              <a:gd name="T84" fmla="*/ 216229 w 492"/>
              <a:gd name="T85" fmla="*/ 17462 h 13"/>
              <a:gd name="T86" fmla="*/ 213403 w 492"/>
              <a:gd name="T87" fmla="*/ 20637 h 13"/>
              <a:gd name="T88" fmla="*/ 213403 w 492"/>
              <a:gd name="T89" fmla="*/ 20637 h 13"/>
              <a:gd name="T90" fmla="*/ 213403 w 492"/>
              <a:gd name="T91" fmla="*/ 20637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2"/>
              <a:gd name="T139" fmla="*/ 0 h 13"/>
              <a:gd name="T140" fmla="*/ 492 w 492"/>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2" h="13">
                <a:moveTo>
                  <a:pt x="492" y="13"/>
                </a:moveTo>
                <a:lnTo>
                  <a:pt x="370" y="13"/>
                </a:lnTo>
                <a:lnTo>
                  <a:pt x="368" y="11"/>
                </a:lnTo>
                <a:lnTo>
                  <a:pt x="368" y="10"/>
                </a:lnTo>
                <a:lnTo>
                  <a:pt x="366" y="8"/>
                </a:lnTo>
                <a:lnTo>
                  <a:pt x="366" y="6"/>
                </a:lnTo>
                <a:lnTo>
                  <a:pt x="366" y="4"/>
                </a:lnTo>
                <a:lnTo>
                  <a:pt x="365" y="2"/>
                </a:lnTo>
                <a:lnTo>
                  <a:pt x="365" y="0"/>
                </a:lnTo>
                <a:lnTo>
                  <a:pt x="489" y="0"/>
                </a:lnTo>
                <a:lnTo>
                  <a:pt x="489" y="2"/>
                </a:lnTo>
                <a:lnTo>
                  <a:pt x="489" y="4"/>
                </a:lnTo>
                <a:lnTo>
                  <a:pt x="491" y="6"/>
                </a:lnTo>
                <a:lnTo>
                  <a:pt x="491" y="8"/>
                </a:lnTo>
                <a:lnTo>
                  <a:pt x="491" y="10"/>
                </a:lnTo>
                <a:lnTo>
                  <a:pt x="492" y="10"/>
                </a:lnTo>
                <a:lnTo>
                  <a:pt x="492" y="11"/>
                </a:lnTo>
                <a:lnTo>
                  <a:pt x="492" y="13"/>
                </a:lnTo>
                <a:close/>
                <a:moveTo>
                  <a:pt x="151" y="13"/>
                </a:moveTo>
                <a:lnTo>
                  <a:pt x="0" y="13"/>
                </a:lnTo>
                <a:lnTo>
                  <a:pt x="2" y="11"/>
                </a:lnTo>
                <a:lnTo>
                  <a:pt x="4" y="10"/>
                </a:lnTo>
                <a:lnTo>
                  <a:pt x="6" y="10"/>
                </a:lnTo>
                <a:lnTo>
                  <a:pt x="8" y="8"/>
                </a:lnTo>
                <a:lnTo>
                  <a:pt x="9" y="6"/>
                </a:lnTo>
                <a:lnTo>
                  <a:pt x="13" y="4"/>
                </a:lnTo>
                <a:lnTo>
                  <a:pt x="15" y="2"/>
                </a:lnTo>
                <a:lnTo>
                  <a:pt x="17" y="0"/>
                </a:lnTo>
                <a:lnTo>
                  <a:pt x="160" y="0"/>
                </a:lnTo>
                <a:lnTo>
                  <a:pt x="160" y="2"/>
                </a:lnTo>
                <a:lnTo>
                  <a:pt x="158" y="2"/>
                </a:lnTo>
                <a:lnTo>
                  <a:pt x="158" y="4"/>
                </a:lnTo>
                <a:lnTo>
                  <a:pt x="158" y="6"/>
                </a:lnTo>
                <a:lnTo>
                  <a:pt x="156" y="6"/>
                </a:lnTo>
                <a:lnTo>
                  <a:pt x="156" y="8"/>
                </a:lnTo>
                <a:lnTo>
                  <a:pt x="155" y="8"/>
                </a:lnTo>
                <a:lnTo>
                  <a:pt x="155" y="10"/>
                </a:lnTo>
                <a:lnTo>
                  <a:pt x="153" y="10"/>
                </a:lnTo>
                <a:lnTo>
                  <a:pt x="153" y="11"/>
                </a:lnTo>
                <a:lnTo>
                  <a:pt x="151" y="13"/>
                </a:lnTo>
                <a:close/>
              </a:path>
            </a:pathLst>
          </a:custGeom>
          <a:solidFill>
            <a:srgbClr val="5907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6" name="Freeform 876"/>
          <p:cNvSpPr>
            <a:spLocks noEditPoints="1"/>
          </p:cNvSpPr>
          <p:nvPr/>
        </p:nvSpPr>
        <p:spPr bwMode="auto">
          <a:xfrm rot="63308">
            <a:off x="4527550" y="4510088"/>
            <a:ext cx="682625" cy="25400"/>
          </a:xfrm>
          <a:custGeom>
            <a:avLst/>
            <a:gdLst>
              <a:gd name="T0" fmla="*/ 682625 w 483"/>
              <a:gd name="T1" fmla="*/ 25400 h 16"/>
              <a:gd name="T2" fmla="*/ 505962 w 483"/>
              <a:gd name="T3" fmla="*/ 25400 h 16"/>
              <a:gd name="T4" fmla="*/ 505962 w 483"/>
              <a:gd name="T5" fmla="*/ 22225 h 16"/>
              <a:gd name="T6" fmla="*/ 505962 w 483"/>
              <a:gd name="T7" fmla="*/ 19050 h 16"/>
              <a:gd name="T8" fmla="*/ 504549 w 483"/>
              <a:gd name="T9" fmla="*/ 15875 h 16"/>
              <a:gd name="T10" fmla="*/ 504549 w 483"/>
              <a:gd name="T11" fmla="*/ 12700 h 16"/>
              <a:gd name="T12" fmla="*/ 504549 w 483"/>
              <a:gd name="T13" fmla="*/ 9525 h 16"/>
              <a:gd name="T14" fmla="*/ 501722 w 483"/>
              <a:gd name="T15" fmla="*/ 6350 h 16"/>
              <a:gd name="T16" fmla="*/ 501722 w 483"/>
              <a:gd name="T17" fmla="*/ 3175 h 16"/>
              <a:gd name="T18" fmla="*/ 501722 w 483"/>
              <a:gd name="T19" fmla="*/ 0 h 16"/>
              <a:gd name="T20" fmla="*/ 674145 w 483"/>
              <a:gd name="T21" fmla="*/ 0 h 16"/>
              <a:gd name="T22" fmla="*/ 676972 w 483"/>
              <a:gd name="T23" fmla="*/ 3175 h 16"/>
              <a:gd name="T24" fmla="*/ 676972 w 483"/>
              <a:gd name="T25" fmla="*/ 6350 h 16"/>
              <a:gd name="T26" fmla="*/ 676972 w 483"/>
              <a:gd name="T27" fmla="*/ 9525 h 16"/>
              <a:gd name="T28" fmla="*/ 679798 w 483"/>
              <a:gd name="T29" fmla="*/ 12700 h 16"/>
              <a:gd name="T30" fmla="*/ 679798 w 483"/>
              <a:gd name="T31" fmla="*/ 15875 h 16"/>
              <a:gd name="T32" fmla="*/ 679798 w 483"/>
              <a:gd name="T33" fmla="*/ 19050 h 16"/>
              <a:gd name="T34" fmla="*/ 682625 w 483"/>
              <a:gd name="T35" fmla="*/ 22225 h 16"/>
              <a:gd name="T36" fmla="*/ 682625 w 483"/>
              <a:gd name="T37" fmla="*/ 25400 h 16"/>
              <a:gd name="T38" fmla="*/ 209169 w 483"/>
              <a:gd name="T39" fmla="*/ 25400 h 16"/>
              <a:gd name="T40" fmla="*/ 0 w 483"/>
              <a:gd name="T41" fmla="*/ 25400 h 16"/>
              <a:gd name="T42" fmla="*/ 1413 w 483"/>
              <a:gd name="T43" fmla="*/ 22225 h 16"/>
              <a:gd name="T44" fmla="*/ 7067 w 483"/>
              <a:gd name="T45" fmla="*/ 19050 h 16"/>
              <a:gd name="T46" fmla="*/ 9893 w 483"/>
              <a:gd name="T47" fmla="*/ 15875 h 16"/>
              <a:gd name="T48" fmla="*/ 12720 w 483"/>
              <a:gd name="T49" fmla="*/ 12700 h 16"/>
              <a:gd name="T50" fmla="*/ 15546 w 483"/>
              <a:gd name="T51" fmla="*/ 9525 h 16"/>
              <a:gd name="T52" fmla="*/ 18373 w 483"/>
              <a:gd name="T53" fmla="*/ 6350 h 16"/>
              <a:gd name="T54" fmla="*/ 21200 w 483"/>
              <a:gd name="T55" fmla="*/ 3175 h 16"/>
              <a:gd name="T56" fmla="*/ 24026 w 483"/>
              <a:gd name="T57" fmla="*/ 0 h 16"/>
              <a:gd name="T58" fmla="*/ 223302 w 483"/>
              <a:gd name="T59" fmla="*/ 0 h 16"/>
              <a:gd name="T60" fmla="*/ 220475 w 483"/>
              <a:gd name="T61" fmla="*/ 3175 h 16"/>
              <a:gd name="T62" fmla="*/ 217649 w 483"/>
              <a:gd name="T63" fmla="*/ 6350 h 16"/>
              <a:gd name="T64" fmla="*/ 217649 w 483"/>
              <a:gd name="T65" fmla="*/ 9525 h 16"/>
              <a:gd name="T66" fmla="*/ 214822 w 483"/>
              <a:gd name="T67" fmla="*/ 12700 h 16"/>
              <a:gd name="T68" fmla="*/ 214822 w 483"/>
              <a:gd name="T69" fmla="*/ 15875 h 16"/>
              <a:gd name="T70" fmla="*/ 211995 w 483"/>
              <a:gd name="T71" fmla="*/ 19050 h 16"/>
              <a:gd name="T72" fmla="*/ 209169 w 483"/>
              <a:gd name="T73" fmla="*/ 22225 h 16"/>
              <a:gd name="T74" fmla="*/ 209169 w 483"/>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3"/>
              <a:gd name="T115" fmla="*/ 0 h 16"/>
              <a:gd name="T116" fmla="*/ 483 w 483"/>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3" h="16">
                <a:moveTo>
                  <a:pt x="483" y="16"/>
                </a:moveTo>
                <a:lnTo>
                  <a:pt x="358" y="16"/>
                </a:lnTo>
                <a:lnTo>
                  <a:pt x="358" y="14"/>
                </a:lnTo>
                <a:lnTo>
                  <a:pt x="358" y="12"/>
                </a:lnTo>
                <a:lnTo>
                  <a:pt x="357" y="10"/>
                </a:lnTo>
                <a:lnTo>
                  <a:pt x="357" y="8"/>
                </a:lnTo>
                <a:lnTo>
                  <a:pt x="357" y="6"/>
                </a:lnTo>
                <a:lnTo>
                  <a:pt x="355" y="4"/>
                </a:lnTo>
                <a:lnTo>
                  <a:pt x="355" y="2"/>
                </a:lnTo>
                <a:lnTo>
                  <a:pt x="355" y="0"/>
                </a:lnTo>
                <a:lnTo>
                  <a:pt x="477" y="0"/>
                </a:lnTo>
                <a:lnTo>
                  <a:pt x="479" y="2"/>
                </a:lnTo>
                <a:lnTo>
                  <a:pt x="479" y="4"/>
                </a:lnTo>
                <a:lnTo>
                  <a:pt x="479" y="6"/>
                </a:lnTo>
                <a:lnTo>
                  <a:pt x="481" y="8"/>
                </a:lnTo>
                <a:lnTo>
                  <a:pt x="481" y="10"/>
                </a:lnTo>
                <a:lnTo>
                  <a:pt x="481" y="12"/>
                </a:lnTo>
                <a:lnTo>
                  <a:pt x="483" y="14"/>
                </a:lnTo>
                <a:lnTo>
                  <a:pt x="483" y="16"/>
                </a:lnTo>
                <a:close/>
                <a:moveTo>
                  <a:pt x="148" y="16"/>
                </a:moveTo>
                <a:lnTo>
                  <a:pt x="0" y="16"/>
                </a:lnTo>
                <a:lnTo>
                  <a:pt x="1" y="14"/>
                </a:lnTo>
                <a:lnTo>
                  <a:pt x="5" y="12"/>
                </a:lnTo>
                <a:lnTo>
                  <a:pt x="7" y="10"/>
                </a:lnTo>
                <a:lnTo>
                  <a:pt x="9" y="8"/>
                </a:lnTo>
                <a:lnTo>
                  <a:pt x="11" y="6"/>
                </a:lnTo>
                <a:lnTo>
                  <a:pt x="13" y="4"/>
                </a:lnTo>
                <a:lnTo>
                  <a:pt x="15" y="2"/>
                </a:lnTo>
                <a:lnTo>
                  <a:pt x="17" y="0"/>
                </a:lnTo>
                <a:lnTo>
                  <a:pt x="158" y="0"/>
                </a:lnTo>
                <a:lnTo>
                  <a:pt x="156" y="2"/>
                </a:lnTo>
                <a:lnTo>
                  <a:pt x="154" y="4"/>
                </a:lnTo>
                <a:lnTo>
                  <a:pt x="154" y="6"/>
                </a:lnTo>
                <a:lnTo>
                  <a:pt x="152" y="8"/>
                </a:lnTo>
                <a:lnTo>
                  <a:pt x="152" y="10"/>
                </a:lnTo>
                <a:lnTo>
                  <a:pt x="150" y="12"/>
                </a:lnTo>
                <a:lnTo>
                  <a:pt x="148" y="14"/>
                </a:lnTo>
                <a:lnTo>
                  <a:pt x="148" y="16"/>
                </a:lnTo>
                <a:close/>
              </a:path>
            </a:pathLst>
          </a:custGeom>
          <a:solidFill>
            <a:srgbClr val="5C0A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7" name="Freeform 877"/>
          <p:cNvSpPr>
            <a:spLocks noEditPoints="1"/>
          </p:cNvSpPr>
          <p:nvPr/>
        </p:nvSpPr>
        <p:spPr bwMode="auto">
          <a:xfrm rot="63308">
            <a:off x="4540250" y="4502150"/>
            <a:ext cx="666750" cy="20638"/>
          </a:xfrm>
          <a:custGeom>
            <a:avLst/>
            <a:gdLst>
              <a:gd name="T0" fmla="*/ 666750 w 472"/>
              <a:gd name="T1" fmla="*/ 20638 h 13"/>
              <a:gd name="T2" fmla="*/ 491587 w 472"/>
              <a:gd name="T3" fmla="*/ 20638 h 13"/>
              <a:gd name="T4" fmla="*/ 491587 w 472"/>
              <a:gd name="T5" fmla="*/ 17463 h 13"/>
              <a:gd name="T6" fmla="*/ 488762 w 472"/>
              <a:gd name="T7" fmla="*/ 14288 h 13"/>
              <a:gd name="T8" fmla="*/ 488762 w 472"/>
              <a:gd name="T9" fmla="*/ 11113 h 13"/>
              <a:gd name="T10" fmla="*/ 488762 w 472"/>
              <a:gd name="T11" fmla="*/ 7938 h 13"/>
              <a:gd name="T12" fmla="*/ 485936 w 472"/>
              <a:gd name="T13" fmla="*/ 4763 h 13"/>
              <a:gd name="T14" fmla="*/ 485936 w 472"/>
              <a:gd name="T15" fmla="*/ 4763 h 13"/>
              <a:gd name="T16" fmla="*/ 485936 w 472"/>
              <a:gd name="T17" fmla="*/ 3175 h 13"/>
              <a:gd name="T18" fmla="*/ 483111 w 472"/>
              <a:gd name="T19" fmla="*/ 0 h 13"/>
              <a:gd name="T20" fmla="*/ 658274 w 472"/>
              <a:gd name="T21" fmla="*/ 0 h 13"/>
              <a:gd name="T22" fmla="*/ 658274 w 472"/>
              <a:gd name="T23" fmla="*/ 3175 h 13"/>
              <a:gd name="T24" fmla="*/ 661100 w 472"/>
              <a:gd name="T25" fmla="*/ 4763 h 13"/>
              <a:gd name="T26" fmla="*/ 661100 w 472"/>
              <a:gd name="T27" fmla="*/ 4763 h 13"/>
              <a:gd name="T28" fmla="*/ 661100 w 472"/>
              <a:gd name="T29" fmla="*/ 7938 h 13"/>
              <a:gd name="T30" fmla="*/ 663925 w 472"/>
              <a:gd name="T31" fmla="*/ 11113 h 13"/>
              <a:gd name="T32" fmla="*/ 663925 w 472"/>
              <a:gd name="T33" fmla="*/ 14288 h 13"/>
              <a:gd name="T34" fmla="*/ 663925 w 472"/>
              <a:gd name="T35" fmla="*/ 17463 h 13"/>
              <a:gd name="T36" fmla="*/ 666750 w 472"/>
              <a:gd name="T37" fmla="*/ 20638 h 13"/>
              <a:gd name="T38" fmla="*/ 202003 w 472"/>
              <a:gd name="T39" fmla="*/ 20638 h 13"/>
              <a:gd name="T40" fmla="*/ 0 w 472"/>
              <a:gd name="T41" fmla="*/ 20638 h 13"/>
              <a:gd name="T42" fmla="*/ 2825 w 472"/>
              <a:gd name="T43" fmla="*/ 17463 h 13"/>
              <a:gd name="T44" fmla="*/ 5650 w 472"/>
              <a:gd name="T45" fmla="*/ 14288 h 13"/>
              <a:gd name="T46" fmla="*/ 8476 w 472"/>
              <a:gd name="T47" fmla="*/ 11113 h 13"/>
              <a:gd name="T48" fmla="*/ 11301 w 472"/>
              <a:gd name="T49" fmla="*/ 7938 h 13"/>
              <a:gd name="T50" fmla="*/ 14126 w 472"/>
              <a:gd name="T51" fmla="*/ 7938 h 13"/>
              <a:gd name="T52" fmla="*/ 16951 w 472"/>
              <a:gd name="T53" fmla="*/ 4763 h 13"/>
              <a:gd name="T54" fmla="*/ 18364 w 472"/>
              <a:gd name="T55" fmla="*/ 3175 h 13"/>
              <a:gd name="T56" fmla="*/ 21189 w 472"/>
              <a:gd name="T57" fmla="*/ 0 h 13"/>
              <a:gd name="T58" fmla="*/ 216129 w 472"/>
              <a:gd name="T59" fmla="*/ 0 h 13"/>
              <a:gd name="T60" fmla="*/ 213303 w 472"/>
              <a:gd name="T61" fmla="*/ 3175 h 13"/>
              <a:gd name="T62" fmla="*/ 213303 w 472"/>
              <a:gd name="T63" fmla="*/ 4763 h 13"/>
              <a:gd name="T64" fmla="*/ 210478 w 472"/>
              <a:gd name="T65" fmla="*/ 7938 h 13"/>
              <a:gd name="T66" fmla="*/ 210478 w 472"/>
              <a:gd name="T67" fmla="*/ 11113 h 13"/>
              <a:gd name="T68" fmla="*/ 207653 w 472"/>
              <a:gd name="T69" fmla="*/ 11113 h 13"/>
              <a:gd name="T70" fmla="*/ 204828 w 472"/>
              <a:gd name="T71" fmla="*/ 14288 h 13"/>
              <a:gd name="T72" fmla="*/ 204828 w 472"/>
              <a:gd name="T73" fmla="*/ 17463 h 13"/>
              <a:gd name="T74" fmla="*/ 202003 w 472"/>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2"/>
              <a:gd name="T115" fmla="*/ 0 h 13"/>
              <a:gd name="T116" fmla="*/ 472 w 47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2" h="13">
                <a:moveTo>
                  <a:pt x="472" y="13"/>
                </a:moveTo>
                <a:lnTo>
                  <a:pt x="348" y="13"/>
                </a:lnTo>
                <a:lnTo>
                  <a:pt x="348" y="11"/>
                </a:lnTo>
                <a:lnTo>
                  <a:pt x="346" y="9"/>
                </a:lnTo>
                <a:lnTo>
                  <a:pt x="346" y="7"/>
                </a:lnTo>
                <a:lnTo>
                  <a:pt x="346" y="5"/>
                </a:lnTo>
                <a:lnTo>
                  <a:pt x="344" y="3"/>
                </a:lnTo>
                <a:lnTo>
                  <a:pt x="344" y="2"/>
                </a:lnTo>
                <a:lnTo>
                  <a:pt x="342" y="0"/>
                </a:lnTo>
                <a:lnTo>
                  <a:pt x="466" y="0"/>
                </a:lnTo>
                <a:lnTo>
                  <a:pt x="466" y="2"/>
                </a:lnTo>
                <a:lnTo>
                  <a:pt x="468" y="3"/>
                </a:lnTo>
                <a:lnTo>
                  <a:pt x="468" y="5"/>
                </a:lnTo>
                <a:lnTo>
                  <a:pt x="470" y="7"/>
                </a:lnTo>
                <a:lnTo>
                  <a:pt x="470" y="9"/>
                </a:lnTo>
                <a:lnTo>
                  <a:pt x="470" y="11"/>
                </a:lnTo>
                <a:lnTo>
                  <a:pt x="472" y="13"/>
                </a:lnTo>
                <a:close/>
                <a:moveTo>
                  <a:pt x="143" y="13"/>
                </a:moveTo>
                <a:lnTo>
                  <a:pt x="0" y="13"/>
                </a:lnTo>
                <a:lnTo>
                  <a:pt x="2" y="11"/>
                </a:lnTo>
                <a:lnTo>
                  <a:pt x="4" y="9"/>
                </a:lnTo>
                <a:lnTo>
                  <a:pt x="6" y="7"/>
                </a:lnTo>
                <a:lnTo>
                  <a:pt x="8" y="5"/>
                </a:lnTo>
                <a:lnTo>
                  <a:pt x="10" y="5"/>
                </a:lnTo>
                <a:lnTo>
                  <a:pt x="12" y="3"/>
                </a:lnTo>
                <a:lnTo>
                  <a:pt x="13" y="2"/>
                </a:lnTo>
                <a:lnTo>
                  <a:pt x="15" y="0"/>
                </a:lnTo>
                <a:lnTo>
                  <a:pt x="153" y="0"/>
                </a:lnTo>
                <a:lnTo>
                  <a:pt x="151" y="2"/>
                </a:lnTo>
                <a:lnTo>
                  <a:pt x="151" y="3"/>
                </a:lnTo>
                <a:lnTo>
                  <a:pt x="149" y="5"/>
                </a:lnTo>
                <a:lnTo>
                  <a:pt x="149" y="7"/>
                </a:lnTo>
                <a:lnTo>
                  <a:pt x="147" y="7"/>
                </a:lnTo>
                <a:lnTo>
                  <a:pt x="145" y="9"/>
                </a:lnTo>
                <a:lnTo>
                  <a:pt x="145" y="11"/>
                </a:lnTo>
                <a:lnTo>
                  <a:pt x="143" y="13"/>
                </a:lnTo>
                <a:close/>
              </a:path>
            </a:pathLst>
          </a:custGeom>
          <a:solidFill>
            <a:srgbClr val="5C08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8" name="Freeform 878"/>
          <p:cNvSpPr>
            <a:spLocks noEditPoints="1"/>
          </p:cNvSpPr>
          <p:nvPr/>
        </p:nvSpPr>
        <p:spPr bwMode="auto">
          <a:xfrm rot="63308">
            <a:off x="4552950" y="4489450"/>
            <a:ext cx="649288" cy="20638"/>
          </a:xfrm>
          <a:custGeom>
            <a:avLst/>
            <a:gdLst>
              <a:gd name="T0" fmla="*/ 649288 w 460"/>
              <a:gd name="T1" fmla="*/ 20638 h 13"/>
              <a:gd name="T2" fmla="*/ 477086 w 460"/>
              <a:gd name="T3" fmla="*/ 20638 h 13"/>
              <a:gd name="T4" fmla="*/ 474263 w 460"/>
              <a:gd name="T5" fmla="*/ 17463 h 13"/>
              <a:gd name="T6" fmla="*/ 474263 w 460"/>
              <a:gd name="T7" fmla="*/ 17463 h 13"/>
              <a:gd name="T8" fmla="*/ 474263 w 460"/>
              <a:gd name="T9" fmla="*/ 15875 h 13"/>
              <a:gd name="T10" fmla="*/ 471440 w 460"/>
              <a:gd name="T11" fmla="*/ 12700 h 13"/>
              <a:gd name="T12" fmla="*/ 471440 w 460"/>
              <a:gd name="T13" fmla="*/ 9525 h 13"/>
              <a:gd name="T14" fmla="*/ 471440 w 460"/>
              <a:gd name="T15" fmla="*/ 6350 h 13"/>
              <a:gd name="T16" fmla="*/ 468617 w 460"/>
              <a:gd name="T17" fmla="*/ 3175 h 13"/>
              <a:gd name="T18" fmla="*/ 468617 w 460"/>
              <a:gd name="T19" fmla="*/ 0 h 13"/>
              <a:gd name="T20" fmla="*/ 643642 w 460"/>
              <a:gd name="T21" fmla="*/ 0 h 13"/>
              <a:gd name="T22" fmla="*/ 643642 w 460"/>
              <a:gd name="T23" fmla="*/ 3175 h 13"/>
              <a:gd name="T24" fmla="*/ 643642 w 460"/>
              <a:gd name="T25" fmla="*/ 6350 h 13"/>
              <a:gd name="T26" fmla="*/ 646465 w 460"/>
              <a:gd name="T27" fmla="*/ 9525 h 13"/>
              <a:gd name="T28" fmla="*/ 646465 w 460"/>
              <a:gd name="T29" fmla="*/ 12700 h 13"/>
              <a:gd name="T30" fmla="*/ 646465 w 460"/>
              <a:gd name="T31" fmla="*/ 15875 h 13"/>
              <a:gd name="T32" fmla="*/ 649288 w 460"/>
              <a:gd name="T33" fmla="*/ 17463 h 13"/>
              <a:gd name="T34" fmla="*/ 649288 w 460"/>
              <a:gd name="T35" fmla="*/ 17463 h 13"/>
              <a:gd name="T36" fmla="*/ 649288 w 460"/>
              <a:gd name="T37" fmla="*/ 20638 h 13"/>
              <a:gd name="T38" fmla="*/ 199021 w 460"/>
              <a:gd name="T39" fmla="*/ 20638 h 13"/>
              <a:gd name="T40" fmla="*/ 0 w 460"/>
              <a:gd name="T41" fmla="*/ 20638 h 13"/>
              <a:gd name="T42" fmla="*/ 2823 w 460"/>
              <a:gd name="T43" fmla="*/ 20638 h 13"/>
              <a:gd name="T44" fmla="*/ 5646 w 460"/>
              <a:gd name="T45" fmla="*/ 17463 h 13"/>
              <a:gd name="T46" fmla="*/ 7057 w 460"/>
              <a:gd name="T47" fmla="*/ 15875 h 13"/>
              <a:gd name="T48" fmla="*/ 9880 w 460"/>
              <a:gd name="T49" fmla="*/ 12700 h 13"/>
              <a:gd name="T50" fmla="*/ 12703 w 460"/>
              <a:gd name="T51" fmla="*/ 9525 h 13"/>
              <a:gd name="T52" fmla="*/ 15526 w 460"/>
              <a:gd name="T53" fmla="*/ 6350 h 13"/>
              <a:gd name="T54" fmla="*/ 18349 w 460"/>
              <a:gd name="T55" fmla="*/ 3175 h 13"/>
              <a:gd name="T56" fmla="*/ 21172 w 460"/>
              <a:gd name="T57" fmla="*/ 0 h 13"/>
              <a:gd name="T58" fmla="*/ 210313 w 460"/>
              <a:gd name="T59" fmla="*/ 0 h 13"/>
              <a:gd name="T60" fmla="*/ 210313 w 460"/>
              <a:gd name="T61" fmla="*/ 3175 h 13"/>
              <a:gd name="T62" fmla="*/ 207490 w 460"/>
              <a:gd name="T63" fmla="*/ 6350 h 13"/>
              <a:gd name="T64" fmla="*/ 207490 w 460"/>
              <a:gd name="T65" fmla="*/ 9525 h 13"/>
              <a:gd name="T66" fmla="*/ 204667 w 460"/>
              <a:gd name="T67" fmla="*/ 12700 h 13"/>
              <a:gd name="T68" fmla="*/ 201844 w 460"/>
              <a:gd name="T69" fmla="*/ 15875 h 13"/>
              <a:gd name="T70" fmla="*/ 201844 w 460"/>
              <a:gd name="T71" fmla="*/ 17463 h 13"/>
              <a:gd name="T72" fmla="*/ 199021 w 460"/>
              <a:gd name="T73" fmla="*/ 20638 h 13"/>
              <a:gd name="T74" fmla="*/ 199021 w 460"/>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0"/>
              <a:gd name="T115" fmla="*/ 0 h 13"/>
              <a:gd name="T116" fmla="*/ 460 w 46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0" h="13">
                <a:moveTo>
                  <a:pt x="460" y="13"/>
                </a:moveTo>
                <a:lnTo>
                  <a:pt x="338" y="13"/>
                </a:lnTo>
                <a:lnTo>
                  <a:pt x="336" y="11"/>
                </a:lnTo>
                <a:lnTo>
                  <a:pt x="336" y="10"/>
                </a:lnTo>
                <a:lnTo>
                  <a:pt x="334" y="8"/>
                </a:lnTo>
                <a:lnTo>
                  <a:pt x="334" y="6"/>
                </a:lnTo>
                <a:lnTo>
                  <a:pt x="334" y="4"/>
                </a:lnTo>
                <a:lnTo>
                  <a:pt x="332" y="2"/>
                </a:lnTo>
                <a:lnTo>
                  <a:pt x="332" y="0"/>
                </a:lnTo>
                <a:lnTo>
                  <a:pt x="456" y="0"/>
                </a:lnTo>
                <a:lnTo>
                  <a:pt x="456" y="2"/>
                </a:lnTo>
                <a:lnTo>
                  <a:pt x="456" y="4"/>
                </a:lnTo>
                <a:lnTo>
                  <a:pt x="458" y="6"/>
                </a:lnTo>
                <a:lnTo>
                  <a:pt x="458" y="8"/>
                </a:lnTo>
                <a:lnTo>
                  <a:pt x="458" y="10"/>
                </a:lnTo>
                <a:lnTo>
                  <a:pt x="460" y="11"/>
                </a:lnTo>
                <a:lnTo>
                  <a:pt x="460" y="13"/>
                </a:lnTo>
                <a:close/>
                <a:moveTo>
                  <a:pt x="141" y="13"/>
                </a:moveTo>
                <a:lnTo>
                  <a:pt x="0" y="13"/>
                </a:lnTo>
                <a:lnTo>
                  <a:pt x="2" y="13"/>
                </a:lnTo>
                <a:lnTo>
                  <a:pt x="4" y="11"/>
                </a:lnTo>
                <a:lnTo>
                  <a:pt x="5" y="10"/>
                </a:lnTo>
                <a:lnTo>
                  <a:pt x="7" y="8"/>
                </a:lnTo>
                <a:lnTo>
                  <a:pt x="9" y="6"/>
                </a:lnTo>
                <a:lnTo>
                  <a:pt x="11" y="4"/>
                </a:lnTo>
                <a:lnTo>
                  <a:pt x="13" y="2"/>
                </a:lnTo>
                <a:lnTo>
                  <a:pt x="15" y="0"/>
                </a:lnTo>
                <a:lnTo>
                  <a:pt x="149" y="0"/>
                </a:lnTo>
                <a:lnTo>
                  <a:pt x="149" y="2"/>
                </a:lnTo>
                <a:lnTo>
                  <a:pt x="147" y="4"/>
                </a:lnTo>
                <a:lnTo>
                  <a:pt x="147" y="6"/>
                </a:lnTo>
                <a:lnTo>
                  <a:pt x="145" y="8"/>
                </a:lnTo>
                <a:lnTo>
                  <a:pt x="143" y="10"/>
                </a:lnTo>
                <a:lnTo>
                  <a:pt x="143" y="11"/>
                </a:lnTo>
                <a:lnTo>
                  <a:pt x="141" y="13"/>
                </a:lnTo>
                <a:close/>
              </a:path>
            </a:pathLst>
          </a:custGeom>
          <a:solidFill>
            <a:srgbClr val="5C08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799" name="Freeform 879"/>
          <p:cNvSpPr>
            <a:spLocks noEditPoints="1"/>
          </p:cNvSpPr>
          <p:nvPr/>
        </p:nvSpPr>
        <p:spPr bwMode="auto">
          <a:xfrm rot="63308">
            <a:off x="4564063" y="4476750"/>
            <a:ext cx="636587" cy="25400"/>
          </a:xfrm>
          <a:custGeom>
            <a:avLst/>
            <a:gdLst>
              <a:gd name="T0" fmla="*/ 636587 w 451"/>
              <a:gd name="T1" fmla="*/ 25400 h 16"/>
              <a:gd name="T2" fmla="*/ 461561 w 451"/>
              <a:gd name="T3" fmla="*/ 25400 h 16"/>
              <a:gd name="T4" fmla="*/ 461561 w 451"/>
              <a:gd name="T5" fmla="*/ 22225 h 16"/>
              <a:gd name="T6" fmla="*/ 461561 w 451"/>
              <a:gd name="T7" fmla="*/ 19050 h 16"/>
              <a:gd name="T8" fmla="*/ 458738 w 451"/>
              <a:gd name="T9" fmla="*/ 15875 h 16"/>
              <a:gd name="T10" fmla="*/ 458738 w 451"/>
              <a:gd name="T11" fmla="*/ 12700 h 16"/>
              <a:gd name="T12" fmla="*/ 455915 w 451"/>
              <a:gd name="T13" fmla="*/ 9525 h 16"/>
              <a:gd name="T14" fmla="*/ 455915 w 451"/>
              <a:gd name="T15" fmla="*/ 6350 h 16"/>
              <a:gd name="T16" fmla="*/ 455915 w 451"/>
              <a:gd name="T17" fmla="*/ 3175 h 16"/>
              <a:gd name="T18" fmla="*/ 453092 w 451"/>
              <a:gd name="T19" fmla="*/ 0 h 16"/>
              <a:gd name="T20" fmla="*/ 628118 w 451"/>
              <a:gd name="T21" fmla="*/ 0 h 16"/>
              <a:gd name="T22" fmla="*/ 630941 w 451"/>
              <a:gd name="T23" fmla="*/ 3175 h 16"/>
              <a:gd name="T24" fmla="*/ 630941 w 451"/>
              <a:gd name="T25" fmla="*/ 6350 h 16"/>
              <a:gd name="T26" fmla="*/ 630941 w 451"/>
              <a:gd name="T27" fmla="*/ 9525 h 16"/>
              <a:gd name="T28" fmla="*/ 633764 w 451"/>
              <a:gd name="T29" fmla="*/ 12700 h 16"/>
              <a:gd name="T30" fmla="*/ 633764 w 451"/>
              <a:gd name="T31" fmla="*/ 15875 h 16"/>
              <a:gd name="T32" fmla="*/ 633764 w 451"/>
              <a:gd name="T33" fmla="*/ 19050 h 16"/>
              <a:gd name="T34" fmla="*/ 636587 w 451"/>
              <a:gd name="T35" fmla="*/ 22225 h 16"/>
              <a:gd name="T36" fmla="*/ 636587 w 451"/>
              <a:gd name="T37" fmla="*/ 25400 h 16"/>
              <a:gd name="T38" fmla="*/ 194787 w 451"/>
              <a:gd name="T39" fmla="*/ 25400 h 16"/>
              <a:gd name="T40" fmla="*/ 0 w 451"/>
              <a:gd name="T41" fmla="*/ 25400 h 16"/>
              <a:gd name="T42" fmla="*/ 2823 w 451"/>
              <a:gd name="T43" fmla="*/ 22225 h 16"/>
              <a:gd name="T44" fmla="*/ 5646 w 451"/>
              <a:gd name="T45" fmla="*/ 19050 h 16"/>
              <a:gd name="T46" fmla="*/ 8469 w 451"/>
              <a:gd name="T47" fmla="*/ 15875 h 16"/>
              <a:gd name="T48" fmla="*/ 11292 w 451"/>
              <a:gd name="T49" fmla="*/ 12700 h 16"/>
              <a:gd name="T50" fmla="*/ 14115 w 451"/>
              <a:gd name="T51" fmla="*/ 9525 h 16"/>
              <a:gd name="T52" fmla="*/ 16938 w 451"/>
              <a:gd name="T53" fmla="*/ 6350 h 16"/>
              <a:gd name="T54" fmla="*/ 19761 w 451"/>
              <a:gd name="T55" fmla="*/ 3175 h 16"/>
              <a:gd name="T56" fmla="*/ 22584 w 451"/>
              <a:gd name="T57" fmla="*/ 0 h 16"/>
              <a:gd name="T58" fmla="*/ 204668 w 451"/>
              <a:gd name="T59" fmla="*/ 0 h 16"/>
              <a:gd name="T60" fmla="*/ 204668 w 451"/>
              <a:gd name="T61" fmla="*/ 3175 h 16"/>
              <a:gd name="T62" fmla="*/ 203256 w 451"/>
              <a:gd name="T63" fmla="*/ 6350 h 16"/>
              <a:gd name="T64" fmla="*/ 203256 w 451"/>
              <a:gd name="T65" fmla="*/ 9525 h 16"/>
              <a:gd name="T66" fmla="*/ 200433 w 451"/>
              <a:gd name="T67" fmla="*/ 12700 h 16"/>
              <a:gd name="T68" fmla="*/ 200433 w 451"/>
              <a:gd name="T69" fmla="*/ 15875 h 16"/>
              <a:gd name="T70" fmla="*/ 197610 w 451"/>
              <a:gd name="T71" fmla="*/ 19050 h 16"/>
              <a:gd name="T72" fmla="*/ 197610 w 451"/>
              <a:gd name="T73" fmla="*/ 22225 h 16"/>
              <a:gd name="T74" fmla="*/ 194787 w 451"/>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1"/>
              <a:gd name="T115" fmla="*/ 0 h 16"/>
              <a:gd name="T116" fmla="*/ 451 w 451"/>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1" h="16">
                <a:moveTo>
                  <a:pt x="451" y="16"/>
                </a:moveTo>
                <a:lnTo>
                  <a:pt x="327" y="16"/>
                </a:lnTo>
                <a:lnTo>
                  <a:pt x="327" y="14"/>
                </a:lnTo>
                <a:lnTo>
                  <a:pt x="327" y="12"/>
                </a:lnTo>
                <a:lnTo>
                  <a:pt x="325" y="10"/>
                </a:lnTo>
                <a:lnTo>
                  <a:pt x="325" y="8"/>
                </a:lnTo>
                <a:lnTo>
                  <a:pt x="323" y="6"/>
                </a:lnTo>
                <a:lnTo>
                  <a:pt x="323" y="4"/>
                </a:lnTo>
                <a:lnTo>
                  <a:pt x="323" y="2"/>
                </a:lnTo>
                <a:lnTo>
                  <a:pt x="321" y="0"/>
                </a:lnTo>
                <a:lnTo>
                  <a:pt x="445" y="0"/>
                </a:lnTo>
                <a:lnTo>
                  <a:pt x="447" y="2"/>
                </a:lnTo>
                <a:lnTo>
                  <a:pt x="447" y="4"/>
                </a:lnTo>
                <a:lnTo>
                  <a:pt x="447" y="6"/>
                </a:lnTo>
                <a:lnTo>
                  <a:pt x="449" y="8"/>
                </a:lnTo>
                <a:lnTo>
                  <a:pt x="449" y="10"/>
                </a:lnTo>
                <a:lnTo>
                  <a:pt x="449" y="12"/>
                </a:lnTo>
                <a:lnTo>
                  <a:pt x="451" y="14"/>
                </a:lnTo>
                <a:lnTo>
                  <a:pt x="451" y="16"/>
                </a:lnTo>
                <a:close/>
                <a:moveTo>
                  <a:pt x="138" y="16"/>
                </a:moveTo>
                <a:lnTo>
                  <a:pt x="0" y="16"/>
                </a:lnTo>
                <a:lnTo>
                  <a:pt x="2" y="14"/>
                </a:lnTo>
                <a:lnTo>
                  <a:pt x="4" y="12"/>
                </a:lnTo>
                <a:lnTo>
                  <a:pt x="6" y="10"/>
                </a:lnTo>
                <a:lnTo>
                  <a:pt x="8" y="8"/>
                </a:lnTo>
                <a:lnTo>
                  <a:pt x="10" y="6"/>
                </a:lnTo>
                <a:lnTo>
                  <a:pt x="12" y="4"/>
                </a:lnTo>
                <a:lnTo>
                  <a:pt x="14" y="2"/>
                </a:lnTo>
                <a:lnTo>
                  <a:pt x="16" y="0"/>
                </a:lnTo>
                <a:lnTo>
                  <a:pt x="145" y="0"/>
                </a:lnTo>
                <a:lnTo>
                  <a:pt x="145" y="2"/>
                </a:lnTo>
                <a:lnTo>
                  <a:pt x="144" y="4"/>
                </a:lnTo>
                <a:lnTo>
                  <a:pt x="144" y="6"/>
                </a:lnTo>
                <a:lnTo>
                  <a:pt x="142" y="8"/>
                </a:lnTo>
                <a:lnTo>
                  <a:pt x="142" y="10"/>
                </a:lnTo>
                <a:lnTo>
                  <a:pt x="140" y="12"/>
                </a:lnTo>
                <a:lnTo>
                  <a:pt x="140" y="14"/>
                </a:lnTo>
                <a:lnTo>
                  <a:pt x="138" y="16"/>
                </a:lnTo>
                <a:close/>
              </a:path>
            </a:pathLst>
          </a:custGeom>
          <a:solidFill>
            <a:srgbClr val="5E0A1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0" name="Freeform 880"/>
          <p:cNvSpPr>
            <a:spLocks noEditPoints="1"/>
          </p:cNvSpPr>
          <p:nvPr/>
        </p:nvSpPr>
        <p:spPr bwMode="auto">
          <a:xfrm rot="63308">
            <a:off x="4575175" y="4468813"/>
            <a:ext cx="622300" cy="20637"/>
          </a:xfrm>
          <a:custGeom>
            <a:avLst/>
            <a:gdLst>
              <a:gd name="T0" fmla="*/ 622300 w 441"/>
              <a:gd name="T1" fmla="*/ 20637 h 13"/>
              <a:gd name="T2" fmla="*/ 447322 w 441"/>
              <a:gd name="T3" fmla="*/ 20637 h 13"/>
              <a:gd name="T4" fmla="*/ 444500 w 441"/>
              <a:gd name="T5" fmla="*/ 17462 h 13"/>
              <a:gd name="T6" fmla="*/ 444500 w 441"/>
              <a:gd name="T7" fmla="*/ 14287 h 13"/>
              <a:gd name="T8" fmla="*/ 444500 w 441"/>
              <a:gd name="T9" fmla="*/ 11112 h 13"/>
              <a:gd name="T10" fmla="*/ 441678 w 441"/>
              <a:gd name="T11" fmla="*/ 11112 h 13"/>
              <a:gd name="T12" fmla="*/ 441678 w 441"/>
              <a:gd name="T13" fmla="*/ 7937 h 13"/>
              <a:gd name="T14" fmla="*/ 441678 w 441"/>
              <a:gd name="T15" fmla="*/ 4762 h 13"/>
              <a:gd name="T16" fmla="*/ 438856 w 441"/>
              <a:gd name="T17" fmla="*/ 3175 h 13"/>
              <a:gd name="T18" fmla="*/ 438856 w 441"/>
              <a:gd name="T19" fmla="*/ 0 h 13"/>
              <a:gd name="T20" fmla="*/ 613833 w 441"/>
              <a:gd name="T21" fmla="*/ 0 h 13"/>
              <a:gd name="T22" fmla="*/ 613833 w 441"/>
              <a:gd name="T23" fmla="*/ 3175 h 13"/>
              <a:gd name="T24" fmla="*/ 616656 w 441"/>
              <a:gd name="T25" fmla="*/ 4762 h 13"/>
              <a:gd name="T26" fmla="*/ 616656 w 441"/>
              <a:gd name="T27" fmla="*/ 7937 h 13"/>
              <a:gd name="T28" fmla="*/ 616656 w 441"/>
              <a:gd name="T29" fmla="*/ 11112 h 13"/>
              <a:gd name="T30" fmla="*/ 619478 w 441"/>
              <a:gd name="T31" fmla="*/ 11112 h 13"/>
              <a:gd name="T32" fmla="*/ 619478 w 441"/>
              <a:gd name="T33" fmla="*/ 14287 h 13"/>
              <a:gd name="T34" fmla="*/ 619478 w 441"/>
              <a:gd name="T35" fmla="*/ 17462 h 13"/>
              <a:gd name="T36" fmla="*/ 622300 w 441"/>
              <a:gd name="T37" fmla="*/ 20637 h 13"/>
              <a:gd name="T38" fmla="*/ 189089 w 441"/>
              <a:gd name="T39" fmla="*/ 20637 h 13"/>
              <a:gd name="T40" fmla="*/ 0 w 441"/>
              <a:gd name="T41" fmla="*/ 20637 h 13"/>
              <a:gd name="T42" fmla="*/ 2822 w 441"/>
              <a:gd name="T43" fmla="*/ 17462 h 13"/>
              <a:gd name="T44" fmla="*/ 5644 w 441"/>
              <a:gd name="T45" fmla="*/ 14287 h 13"/>
              <a:gd name="T46" fmla="*/ 8467 w 441"/>
              <a:gd name="T47" fmla="*/ 11112 h 13"/>
              <a:gd name="T48" fmla="*/ 11289 w 441"/>
              <a:gd name="T49" fmla="*/ 11112 h 13"/>
              <a:gd name="T50" fmla="*/ 11289 w 441"/>
              <a:gd name="T51" fmla="*/ 7937 h 13"/>
              <a:gd name="T52" fmla="*/ 14111 w 441"/>
              <a:gd name="T53" fmla="*/ 4762 h 13"/>
              <a:gd name="T54" fmla="*/ 15522 w 441"/>
              <a:gd name="T55" fmla="*/ 3175 h 13"/>
              <a:gd name="T56" fmla="*/ 18344 w 441"/>
              <a:gd name="T57" fmla="*/ 0 h 13"/>
              <a:gd name="T58" fmla="*/ 198967 w 441"/>
              <a:gd name="T59" fmla="*/ 0 h 13"/>
              <a:gd name="T60" fmla="*/ 198967 w 441"/>
              <a:gd name="T61" fmla="*/ 3175 h 13"/>
              <a:gd name="T62" fmla="*/ 196144 w 441"/>
              <a:gd name="T63" fmla="*/ 4762 h 13"/>
              <a:gd name="T64" fmla="*/ 196144 w 441"/>
              <a:gd name="T65" fmla="*/ 7937 h 13"/>
              <a:gd name="T66" fmla="*/ 193322 w 441"/>
              <a:gd name="T67" fmla="*/ 11112 h 13"/>
              <a:gd name="T68" fmla="*/ 193322 w 441"/>
              <a:gd name="T69" fmla="*/ 11112 h 13"/>
              <a:gd name="T70" fmla="*/ 191911 w 441"/>
              <a:gd name="T71" fmla="*/ 14287 h 13"/>
              <a:gd name="T72" fmla="*/ 191911 w 441"/>
              <a:gd name="T73" fmla="*/ 17462 h 13"/>
              <a:gd name="T74" fmla="*/ 189089 w 441"/>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1"/>
              <a:gd name="T115" fmla="*/ 0 h 13"/>
              <a:gd name="T116" fmla="*/ 441 w 441"/>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1" h="13">
                <a:moveTo>
                  <a:pt x="441" y="13"/>
                </a:moveTo>
                <a:lnTo>
                  <a:pt x="317" y="13"/>
                </a:lnTo>
                <a:lnTo>
                  <a:pt x="315" y="11"/>
                </a:lnTo>
                <a:lnTo>
                  <a:pt x="315" y="9"/>
                </a:lnTo>
                <a:lnTo>
                  <a:pt x="315" y="7"/>
                </a:lnTo>
                <a:lnTo>
                  <a:pt x="313" y="7"/>
                </a:lnTo>
                <a:lnTo>
                  <a:pt x="313" y="5"/>
                </a:lnTo>
                <a:lnTo>
                  <a:pt x="313" y="3"/>
                </a:lnTo>
                <a:lnTo>
                  <a:pt x="311" y="2"/>
                </a:lnTo>
                <a:lnTo>
                  <a:pt x="311" y="0"/>
                </a:lnTo>
                <a:lnTo>
                  <a:pt x="435" y="0"/>
                </a:lnTo>
                <a:lnTo>
                  <a:pt x="435" y="2"/>
                </a:lnTo>
                <a:lnTo>
                  <a:pt x="437" y="3"/>
                </a:lnTo>
                <a:lnTo>
                  <a:pt x="437" y="5"/>
                </a:lnTo>
                <a:lnTo>
                  <a:pt x="437" y="7"/>
                </a:lnTo>
                <a:lnTo>
                  <a:pt x="439" y="7"/>
                </a:lnTo>
                <a:lnTo>
                  <a:pt x="439" y="9"/>
                </a:lnTo>
                <a:lnTo>
                  <a:pt x="439" y="11"/>
                </a:lnTo>
                <a:lnTo>
                  <a:pt x="441" y="13"/>
                </a:lnTo>
                <a:close/>
                <a:moveTo>
                  <a:pt x="134" y="13"/>
                </a:moveTo>
                <a:lnTo>
                  <a:pt x="0" y="13"/>
                </a:lnTo>
                <a:lnTo>
                  <a:pt x="2" y="11"/>
                </a:lnTo>
                <a:lnTo>
                  <a:pt x="4" y="9"/>
                </a:lnTo>
                <a:lnTo>
                  <a:pt x="6" y="7"/>
                </a:lnTo>
                <a:lnTo>
                  <a:pt x="8" y="7"/>
                </a:lnTo>
                <a:lnTo>
                  <a:pt x="8" y="5"/>
                </a:lnTo>
                <a:lnTo>
                  <a:pt x="10" y="3"/>
                </a:lnTo>
                <a:lnTo>
                  <a:pt x="11" y="2"/>
                </a:lnTo>
                <a:lnTo>
                  <a:pt x="13" y="0"/>
                </a:lnTo>
                <a:lnTo>
                  <a:pt x="141" y="0"/>
                </a:lnTo>
                <a:lnTo>
                  <a:pt x="141" y="2"/>
                </a:lnTo>
                <a:lnTo>
                  <a:pt x="139" y="3"/>
                </a:lnTo>
                <a:lnTo>
                  <a:pt x="139" y="5"/>
                </a:lnTo>
                <a:lnTo>
                  <a:pt x="137" y="7"/>
                </a:lnTo>
                <a:lnTo>
                  <a:pt x="136" y="9"/>
                </a:lnTo>
                <a:lnTo>
                  <a:pt x="136" y="11"/>
                </a:lnTo>
                <a:lnTo>
                  <a:pt x="134" y="13"/>
                </a:lnTo>
                <a:close/>
              </a:path>
            </a:pathLst>
          </a:custGeom>
          <a:solidFill>
            <a:srgbClr val="5E071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1" name="Freeform 881"/>
          <p:cNvSpPr>
            <a:spLocks noEditPoints="1"/>
          </p:cNvSpPr>
          <p:nvPr/>
        </p:nvSpPr>
        <p:spPr bwMode="auto">
          <a:xfrm rot="63308">
            <a:off x="4586288" y="4456113"/>
            <a:ext cx="604837" cy="20637"/>
          </a:xfrm>
          <a:custGeom>
            <a:avLst/>
            <a:gdLst>
              <a:gd name="T0" fmla="*/ 604837 w 429"/>
              <a:gd name="T1" fmla="*/ 20637 h 13"/>
              <a:gd name="T2" fmla="*/ 430012 w 429"/>
              <a:gd name="T3" fmla="*/ 20637 h 13"/>
              <a:gd name="T4" fmla="*/ 430012 w 429"/>
              <a:gd name="T5" fmla="*/ 20637 h 13"/>
              <a:gd name="T6" fmla="*/ 430012 w 429"/>
              <a:gd name="T7" fmla="*/ 17462 h 13"/>
              <a:gd name="T8" fmla="*/ 427193 w 429"/>
              <a:gd name="T9" fmla="*/ 15875 h 13"/>
              <a:gd name="T10" fmla="*/ 427193 w 429"/>
              <a:gd name="T11" fmla="*/ 12700 h 13"/>
              <a:gd name="T12" fmla="*/ 424373 w 429"/>
              <a:gd name="T13" fmla="*/ 9525 h 13"/>
              <a:gd name="T14" fmla="*/ 424373 w 429"/>
              <a:gd name="T15" fmla="*/ 6350 h 13"/>
              <a:gd name="T16" fmla="*/ 424373 w 429"/>
              <a:gd name="T17" fmla="*/ 3175 h 13"/>
              <a:gd name="T18" fmla="*/ 421553 w 429"/>
              <a:gd name="T19" fmla="*/ 0 h 13"/>
              <a:gd name="T20" fmla="*/ 599197 w 429"/>
              <a:gd name="T21" fmla="*/ 0 h 13"/>
              <a:gd name="T22" fmla="*/ 599197 w 429"/>
              <a:gd name="T23" fmla="*/ 3175 h 13"/>
              <a:gd name="T24" fmla="*/ 599197 w 429"/>
              <a:gd name="T25" fmla="*/ 6350 h 13"/>
              <a:gd name="T26" fmla="*/ 602017 w 429"/>
              <a:gd name="T27" fmla="*/ 9525 h 13"/>
              <a:gd name="T28" fmla="*/ 602017 w 429"/>
              <a:gd name="T29" fmla="*/ 12700 h 13"/>
              <a:gd name="T30" fmla="*/ 602017 w 429"/>
              <a:gd name="T31" fmla="*/ 15875 h 13"/>
              <a:gd name="T32" fmla="*/ 604837 w 429"/>
              <a:gd name="T33" fmla="*/ 17462 h 13"/>
              <a:gd name="T34" fmla="*/ 604837 w 429"/>
              <a:gd name="T35" fmla="*/ 20637 h 13"/>
              <a:gd name="T36" fmla="*/ 604837 w 429"/>
              <a:gd name="T37" fmla="*/ 20637 h 13"/>
              <a:gd name="T38" fmla="*/ 181874 w 429"/>
              <a:gd name="T39" fmla="*/ 20637 h 13"/>
              <a:gd name="T40" fmla="*/ 0 w 429"/>
              <a:gd name="T41" fmla="*/ 20637 h 13"/>
              <a:gd name="T42" fmla="*/ 0 w 429"/>
              <a:gd name="T43" fmla="*/ 20637 h 13"/>
              <a:gd name="T44" fmla="*/ 2820 w 429"/>
              <a:gd name="T45" fmla="*/ 17462 h 13"/>
              <a:gd name="T46" fmla="*/ 4230 w 429"/>
              <a:gd name="T47" fmla="*/ 15875 h 13"/>
              <a:gd name="T48" fmla="*/ 7049 w 429"/>
              <a:gd name="T49" fmla="*/ 12700 h 13"/>
              <a:gd name="T50" fmla="*/ 9869 w 429"/>
              <a:gd name="T51" fmla="*/ 9525 h 13"/>
              <a:gd name="T52" fmla="*/ 12689 w 429"/>
              <a:gd name="T53" fmla="*/ 6350 h 13"/>
              <a:gd name="T54" fmla="*/ 12689 w 429"/>
              <a:gd name="T55" fmla="*/ 3175 h 13"/>
              <a:gd name="T56" fmla="*/ 15509 w 429"/>
              <a:gd name="T57" fmla="*/ 0 h 13"/>
              <a:gd name="T58" fmla="*/ 193153 w 429"/>
              <a:gd name="T59" fmla="*/ 0 h 13"/>
              <a:gd name="T60" fmla="*/ 193153 w 429"/>
              <a:gd name="T61" fmla="*/ 3175 h 13"/>
              <a:gd name="T62" fmla="*/ 190333 w 429"/>
              <a:gd name="T63" fmla="*/ 6350 h 13"/>
              <a:gd name="T64" fmla="*/ 190333 w 429"/>
              <a:gd name="T65" fmla="*/ 9525 h 13"/>
              <a:gd name="T66" fmla="*/ 187514 w 429"/>
              <a:gd name="T67" fmla="*/ 12700 h 13"/>
              <a:gd name="T68" fmla="*/ 187514 w 429"/>
              <a:gd name="T69" fmla="*/ 15875 h 13"/>
              <a:gd name="T70" fmla="*/ 184694 w 429"/>
              <a:gd name="T71" fmla="*/ 17462 h 13"/>
              <a:gd name="T72" fmla="*/ 184694 w 429"/>
              <a:gd name="T73" fmla="*/ 20637 h 13"/>
              <a:gd name="T74" fmla="*/ 181874 w 429"/>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9"/>
              <a:gd name="T115" fmla="*/ 0 h 13"/>
              <a:gd name="T116" fmla="*/ 429 w 429"/>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9" h="13">
                <a:moveTo>
                  <a:pt x="429" y="13"/>
                </a:moveTo>
                <a:lnTo>
                  <a:pt x="305" y="13"/>
                </a:lnTo>
                <a:lnTo>
                  <a:pt x="305" y="11"/>
                </a:lnTo>
                <a:lnTo>
                  <a:pt x="303" y="10"/>
                </a:lnTo>
                <a:lnTo>
                  <a:pt x="303" y="8"/>
                </a:lnTo>
                <a:lnTo>
                  <a:pt x="301" y="6"/>
                </a:lnTo>
                <a:lnTo>
                  <a:pt x="301" y="4"/>
                </a:lnTo>
                <a:lnTo>
                  <a:pt x="301" y="2"/>
                </a:lnTo>
                <a:lnTo>
                  <a:pt x="299" y="0"/>
                </a:lnTo>
                <a:lnTo>
                  <a:pt x="425" y="0"/>
                </a:lnTo>
                <a:lnTo>
                  <a:pt x="425" y="2"/>
                </a:lnTo>
                <a:lnTo>
                  <a:pt x="425" y="4"/>
                </a:lnTo>
                <a:lnTo>
                  <a:pt x="427" y="6"/>
                </a:lnTo>
                <a:lnTo>
                  <a:pt x="427" y="8"/>
                </a:lnTo>
                <a:lnTo>
                  <a:pt x="427" y="10"/>
                </a:lnTo>
                <a:lnTo>
                  <a:pt x="429" y="11"/>
                </a:lnTo>
                <a:lnTo>
                  <a:pt x="429" y="13"/>
                </a:lnTo>
                <a:close/>
                <a:moveTo>
                  <a:pt x="129" y="13"/>
                </a:moveTo>
                <a:lnTo>
                  <a:pt x="0" y="13"/>
                </a:lnTo>
                <a:lnTo>
                  <a:pt x="2" y="11"/>
                </a:lnTo>
                <a:lnTo>
                  <a:pt x="3" y="10"/>
                </a:lnTo>
                <a:lnTo>
                  <a:pt x="5" y="8"/>
                </a:lnTo>
                <a:lnTo>
                  <a:pt x="7" y="6"/>
                </a:lnTo>
                <a:lnTo>
                  <a:pt x="9" y="4"/>
                </a:lnTo>
                <a:lnTo>
                  <a:pt x="9" y="2"/>
                </a:lnTo>
                <a:lnTo>
                  <a:pt x="11" y="0"/>
                </a:lnTo>
                <a:lnTo>
                  <a:pt x="137" y="0"/>
                </a:lnTo>
                <a:lnTo>
                  <a:pt x="137" y="2"/>
                </a:lnTo>
                <a:lnTo>
                  <a:pt x="135" y="4"/>
                </a:lnTo>
                <a:lnTo>
                  <a:pt x="135" y="6"/>
                </a:lnTo>
                <a:lnTo>
                  <a:pt x="133" y="8"/>
                </a:lnTo>
                <a:lnTo>
                  <a:pt x="133" y="10"/>
                </a:lnTo>
                <a:lnTo>
                  <a:pt x="131" y="11"/>
                </a:lnTo>
                <a:lnTo>
                  <a:pt x="131" y="13"/>
                </a:lnTo>
                <a:lnTo>
                  <a:pt x="129" y="13"/>
                </a:lnTo>
                <a:close/>
              </a:path>
            </a:pathLst>
          </a:custGeom>
          <a:solidFill>
            <a:srgbClr val="610A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2" name="Freeform 882"/>
          <p:cNvSpPr>
            <a:spLocks noEditPoints="1"/>
          </p:cNvSpPr>
          <p:nvPr/>
        </p:nvSpPr>
        <p:spPr bwMode="auto">
          <a:xfrm rot="63308">
            <a:off x="4592638" y="4446588"/>
            <a:ext cx="595312" cy="22225"/>
          </a:xfrm>
          <a:custGeom>
            <a:avLst/>
            <a:gdLst>
              <a:gd name="T0" fmla="*/ 595312 w 422"/>
              <a:gd name="T1" fmla="*/ 22225 h 14"/>
              <a:gd name="T2" fmla="*/ 420386 w 422"/>
              <a:gd name="T3" fmla="*/ 22225 h 14"/>
              <a:gd name="T4" fmla="*/ 417565 w 422"/>
              <a:gd name="T5" fmla="*/ 19050 h 14"/>
              <a:gd name="T6" fmla="*/ 417565 w 422"/>
              <a:gd name="T7" fmla="*/ 15875 h 14"/>
              <a:gd name="T8" fmla="*/ 417565 w 422"/>
              <a:gd name="T9" fmla="*/ 12700 h 14"/>
              <a:gd name="T10" fmla="*/ 414743 w 422"/>
              <a:gd name="T11" fmla="*/ 9525 h 14"/>
              <a:gd name="T12" fmla="*/ 414743 w 422"/>
              <a:gd name="T13" fmla="*/ 6350 h 14"/>
              <a:gd name="T14" fmla="*/ 414743 w 422"/>
              <a:gd name="T15" fmla="*/ 3175 h 14"/>
              <a:gd name="T16" fmla="*/ 411922 w 422"/>
              <a:gd name="T17" fmla="*/ 3175 h 14"/>
              <a:gd name="T18" fmla="*/ 411922 w 422"/>
              <a:gd name="T19" fmla="*/ 0 h 14"/>
              <a:gd name="T20" fmla="*/ 588259 w 422"/>
              <a:gd name="T21" fmla="*/ 0 h 14"/>
              <a:gd name="T22" fmla="*/ 588259 w 422"/>
              <a:gd name="T23" fmla="*/ 3175 h 14"/>
              <a:gd name="T24" fmla="*/ 589669 w 422"/>
              <a:gd name="T25" fmla="*/ 3175 h 14"/>
              <a:gd name="T26" fmla="*/ 589669 w 422"/>
              <a:gd name="T27" fmla="*/ 6350 h 14"/>
              <a:gd name="T28" fmla="*/ 592491 w 422"/>
              <a:gd name="T29" fmla="*/ 9525 h 14"/>
              <a:gd name="T30" fmla="*/ 592491 w 422"/>
              <a:gd name="T31" fmla="*/ 12700 h 14"/>
              <a:gd name="T32" fmla="*/ 592491 w 422"/>
              <a:gd name="T33" fmla="*/ 15875 h 14"/>
              <a:gd name="T34" fmla="*/ 595312 w 422"/>
              <a:gd name="T35" fmla="*/ 19050 h 14"/>
              <a:gd name="T36" fmla="*/ 595312 w 422"/>
              <a:gd name="T37" fmla="*/ 22225 h 14"/>
              <a:gd name="T38" fmla="*/ 180569 w 422"/>
              <a:gd name="T39" fmla="*/ 22225 h 14"/>
              <a:gd name="T40" fmla="*/ 0 w 422"/>
              <a:gd name="T41" fmla="*/ 22225 h 14"/>
              <a:gd name="T42" fmla="*/ 2821 w 422"/>
              <a:gd name="T43" fmla="*/ 19050 h 14"/>
              <a:gd name="T44" fmla="*/ 5643 w 422"/>
              <a:gd name="T45" fmla="*/ 15875 h 14"/>
              <a:gd name="T46" fmla="*/ 5643 w 422"/>
              <a:gd name="T47" fmla="*/ 12700 h 14"/>
              <a:gd name="T48" fmla="*/ 8464 w 422"/>
              <a:gd name="T49" fmla="*/ 9525 h 14"/>
              <a:gd name="T50" fmla="*/ 11286 w 422"/>
              <a:gd name="T51" fmla="*/ 6350 h 14"/>
              <a:gd name="T52" fmla="*/ 14107 w 422"/>
              <a:gd name="T53" fmla="*/ 3175 h 14"/>
              <a:gd name="T54" fmla="*/ 16928 w 422"/>
              <a:gd name="T55" fmla="*/ 3175 h 14"/>
              <a:gd name="T56" fmla="*/ 16928 w 422"/>
              <a:gd name="T57" fmla="*/ 0 h 14"/>
              <a:gd name="T58" fmla="*/ 191854 w 422"/>
              <a:gd name="T59" fmla="*/ 0 h 14"/>
              <a:gd name="T60" fmla="*/ 191854 w 422"/>
              <a:gd name="T61" fmla="*/ 3175 h 14"/>
              <a:gd name="T62" fmla="*/ 189033 w 422"/>
              <a:gd name="T63" fmla="*/ 3175 h 14"/>
              <a:gd name="T64" fmla="*/ 189033 w 422"/>
              <a:gd name="T65" fmla="*/ 6350 h 14"/>
              <a:gd name="T66" fmla="*/ 186211 w 422"/>
              <a:gd name="T67" fmla="*/ 9525 h 14"/>
              <a:gd name="T68" fmla="*/ 186211 w 422"/>
              <a:gd name="T69" fmla="*/ 12700 h 14"/>
              <a:gd name="T70" fmla="*/ 183390 w 422"/>
              <a:gd name="T71" fmla="*/ 15875 h 14"/>
              <a:gd name="T72" fmla="*/ 183390 w 422"/>
              <a:gd name="T73" fmla="*/ 19050 h 14"/>
              <a:gd name="T74" fmla="*/ 180569 w 422"/>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2"/>
              <a:gd name="T115" fmla="*/ 0 h 14"/>
              <a:gd name="T116" fmla="*/ 422 w 422"/>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2" h="14">
                <a:moveTo>
                  <a:pt x="422" y="14"/>
                </a:moveTo>
                <a:lnTo>
                  <a:pt x="298" y="14"/>
                </a:lnTo>
                <a:lnTo>
                  <a:pt x="296" y="12"/>
                </a:lnTo>
                <a:lnTo>
                  <a:pt x="296" y="10"/>
                </a:lnTo>
                <a:lnTo>
                  <a:pt x="296" y="8"/>
                </a:lnTo>
                <a:lnTo>
                  <a:pt x="294" y="6"/>
                </a:lnTo>
                <a:lnTo>
                  <a:pt x="294" y="4"/>
                </a:lnTo>
                <a:lnTo>
                  <a:pt x="294" y="2"/>
                </a:lnTo>
                <a:lnTo>
                  <a:pt x="292" y="2"/>
                </a:lnTo>
                <a:lnTo>
                  <a:pt x="292" y="0"/>
                </a:lnTo>
                <a:lnTo>
                  <a:pt x="417" y="0"/>
                </a:lnTo>
                <a:lnTo>
                  <a:pt x="417" y="2"/>
                </a:lnTo>
                <a:lnTo>
                  <a:pt x="418" y="2"/>
                </a:lnTo>
                <a:lnTo>
                  <a:pt x="418" y="4"/>
                </a:lnTo>
                <a:lnTo>
                  <a:pt x="420" y="6"/>
                </a:lnTo>
                <a:lnTo>
                  <a:pt x="420" y="8"/>
                </a:lnTo>
                <a:lnTo>
                  <a:pt x="420" y="10"/>
                </a:lnTo>
                <a:lnTo>
                  <a:pt x="422" y="12"/>
                </a:lnTo>
                <a:lnTo>
                  <a:pt x="422" y="14"/>
                </a:lnTo>
                <a:close/>
                <a:moveTo>
                  <a:pt x="128" y="14"/>
                </a:moveTo>
                <a:lnTo>
                  <a:pt x="0" y="14"/>
                </a:lnTo>
                <a:lnTo>
                  <a:pt x="2" y="12"/>
                </a:lnTo>
                <a:lnTo>
                  <a:pt x="4" y="10"/>
                </a:lnTo>
                <a:lnTo>
                  <a:pt x="4" y="8"/>
                </a:lnTo>
                <a:lnTo>
                  <a:pt x="6" y="6"/>
                </a:lnTo>
                <a:lnTo>
                  <a:pt x="8" y="4"/>
                </a:lnTo>
                <a:lnTo>
                  <a:pt x="10" y="2"/>
                </a:lnTo>
                <a:lnTo>
                  <a:pt x="12" y="2"/>
                </a:lnTo>
                <a:lnTo>
                  <a:pt x="12" y="0"/>
                </a:lnTo>
                <a:lnTo>
                  <a:pt x="136" y="0"/>
                </a:lnTo>
                <a:lnTo>
                  <a:pt x="136" y="2"/>
                </a:lnTo>
                <a:lnTo>
                  <a:pt x="134" y="2"/>
                </a:lnTo>
                <a:lnTo>
                  <a:pt x="134" y="4"/>
                </a:lnTo>
                <a:lnTo>
                  <a:pt x="132" y="6"/>
                </a:lnTo>
                <a:lnTo>
                  <a:pt x="132" y="8"/>
                </a:lnTo>
                <a:lnTo>
                  <a:pt x="130" y="10"/>
                </a:lnTo>
                <a:lnTo>
                  <a:pt x="130" y="12"/>
                </a:lnTo>
                <a:lnTo>
                  <a:pt x="128" y="14"/>
                </a:lnTo>
                <a:close/>
              </a:path>
            </a:pathLst>
          </a:custGeom>
          <a:solidFill>
            <a:srgbClr val="610A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3" name="Freeform 883"/>
          <p:cNvSpPr>
            <a:spLocks noEditPoints="1"/>
          </p:cNvSpPr>
          <p:nvPr/>
        </p:nvSpPr>
        <p:spPr bwMode="auto">
          <a:xfrm rot="63308">
            <a:off x="4602163" y="4435475"/>
            <a:ext cx="584200" cy="20638"/>
          </a:xfrm>
          <a:custGeom>
            <a:avLst/>
            <a:gdLst>
              <a:gd name="T0" fmla="*/ 584200 w 414"/>
              <a:gd name="T1" fmla="*/ 20638 h 13"/>
              <a:gd name="T2" fmla="*/ 406400 w 414"/>
              <a:gd name="T3" fmla="*/ 20638 h 13"/>
              <a:gd name="T4" fmla="*/ 406400 w 414"/>
              <a:gd name="T5" fmla="*/ 17463 h 13"/>
              <a:gd name="T6" fmla="*/ 406400 w 414"/>
              <a:gd name="T7" fmla="*/ 14288 h 13"/>
              <a:gd name="T8" fmla="*/ 403578 w 414"/>
              <a:gd name="T9" fmla="*/ 14288 h 13"/>
              <a:gd name="T10" fmla="*/ 403578 w 414"/>
              <a:gd name="T11" fmla="*/ 11113 h 13"/>
              <a:gd name="T12" fmla="*/ 402167 w 414"/>
              <a:gd name="T13" fmla="*/ 7938 h 13"/>
              <a:gd name="T14" fmla="*/ 402167 w 414"/>
              <a:gd name="T15" fmla="*/ 4763 h 13"/>
              <a:gd name="T16" fmla="*/ 402167 w 414"/>
              <a:gd name="T17" fmla="*/ 3175 h 13"/>
              <a:gd name="T18" fmla="*/ 399344 w 414"/>
              <a:gd name="T19" fmla="*/ 0 h 13"/>
              <a:gd name="T20" fmla="*/ 577144 w 414"/>
              <a:gd name="T21" fmla="*/ 0 h 13"/>
              <a:gd name="T22" fmla="*/ 577144 w 414"/>
              <a:gd name="T23" fmla="*/ 3175 h 13"/>
              <a:gd name="T24" fmla="*/ 577144 w 414"/>
              <a:gd name="T25" fmla="*/ 4763 h 13"/>
              <a:gd name="T26" fmla="*/ 579967 w 414"/>
              <a:gd name="T27" fmla="*/ 7938 h 13"/>
              <a:gd name="T28" fmla="*/ 579967 w 414"/>
              <a:gd name="T29" fmla="*/ 11113 h 13"/>
              <a:gd name="T30" fmla="*/ 579967 w 414"/>
              <a:gd name="T31" fmla="*/ 14288 h 13"/>
              <a:gd name="T32" fmla="*/ 581378 w 414"/>
              <a:gd name="T33" fmla="*/ 14288 h 13"/>
              <a:gd name="T34" fmla="*/ 581378 w 414"/>
              <a:gd name="T35" fmla="*/ 17463 h 13"/>
              <a:gd name="T36" fmla="*/ 584200 w 414"/>
              <a:gd name="T37" fmla="*/ 20638 h 13"/>
              <a:gd name="T38" fmla="*/ 177800 w 414"/>
              <a:gd name="T39" fmla="*/ 20638 h 13"/>
              <a:gd name="T40" fmla="*/ 0 w 414"/>
              <a:gd name="T41" fmla="*/ 20638 h 13"/>
              <a:gd name="T42" fmla="*/ 2822 w 414"/>
              <a:gd name="T43" fmla="*/ 17463 h 13"/>
              <a:gd name="T44" fmla="*/ 5644 w 414"/>
              <a:gd name="T45" fmla="*/ 14288 h 13"/>
              <a:gd name="T46" fmla="*/ 8467 w 414"/>
              <a:gd name="T47" fmla="*/ 14288 h 13"/>
              <a:gd name="T48" fmla="*/ 8467 w 414"/>
              <a:gd name="T49" fmla="*/ 11113 h 13"/>
              <a:gd name="T50" fmla="*/ 11289 w 414"/>
              <a:gd name="T51" fmla="*/ 7938 h 13"/>
              <a:gd name="T52" fmla="*/ 14111 w 414"/>
              <a:gd name="T53" fmla="*/ 4763 h 13"/>
              <a:gd name="T54" fmla="*/ 16933 w 414"/>
              <a:gd name="T55" fmla="*/ 3175 h 13"/>
              <a:gd name="T56" fmla="*/ 16933 w 414"/>
              <a:gd name="T57" fmla="*/ 0 h 13"/>
              <a:gd name="T58" fmla="*/ 189089 w 414"/>
              <a:gd name="T59" fmla="*/ 0 h 13"/>
              <a:gd name="T60" fmla="*/ 189089 w 414"/>
              <a:gd name="T61" fmla="*/ 3175 h 13"/>
              <a:gd name="T62" fmla="*/ 186267 w 414"/>
              <a:gd name="T63" fmla="*/ 4763 h 13"/>
              <a:gd name="T64" fmla="*/ 186267 w 414"/>
              <a:gd name="T65" fmla="*/ 7938 h 13"/>
              <a:gd name="T66" fmla="*/ 183444 w 414"/>
              <a:gd name="T67" fmla="*/ 11113 h 13"/>
              <a:gd name="T68" fmla="*/ 183444 w 414"/>
              <a:gd name="T69" fmla="*/ 14288 h 13"/>
              <a:gd name="T70" fmla="*/ 180622 w 414"/>
              <a:gd name="T71" fmla="*/ 14288 h 13"/>
              <a:gd name="T72" fmla="*/ 180622 w 414"/>
              <a:gd name="T73" fmla="*/ 17463 h 13"/>
              <a:gd name="T74" fmla="*/ 177800 w 414"/>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4"/>
              <a:gd name="T115" fmla="*/ 0 h 13"/>
              <a:gd name="T116" fmla="*/ 414 w 414"/>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4" h="13">
                <a:moveTo>
                  <a:pt x="414" y="13"/>
                </a:moveTo>
                <a:lnTo>
                  <a:pt x="288" y="13"/>
                </a:lnTo>
                <a:lnTo>
                  <a:pt x="288" y="11"/>
                </a:lnTo>
                <a:lnTo>
                  <a:pt x="288" y="9"/>
                </a:lnTo>
                <a:lnTo>
                  <a:pt x="286" y="9"/>
                </a:lnTo>
                <a:lnTo>
                  <a:pt x="286" y="7"/>
                </a:lnTo>
                <a:lnTo>
                  <a:pt x="285" y="5"/>
                </a:lnTo>
                <a:lnTo>
                  <a:pt x="285" y="3"/>
                </a:lnTo>
                <a:lnTo>
                  <a:pt x="285" y="2"/>
                </a:lnTo>
                <a:lnTo>
                  <a:pt x="283" y="0"/>
                </a:lnTo>
                <a:lnTo>
                  <a:pt x="409" y="0"/>
                </a:lnTo>
                <a:lnTo>
                  <a:pt x="409" y="2"/>
                </a:lnTo>
                <a:lnTo>
                  <a:pt x="409" y="3"/>
                </a:lnTo>
                <a:lnTo>
                  <a:pt x="411" y="5"/>
                </a:lnTo>
                <a:lnTo>
                  <a:pt x="411" y="7"/>
                </a:lnTo>
                <a:lnTo>
                  <a:pt x="411" y="9"/>
                </a:lnTo>
                <a:lnTo>
                  <a:pt x="412" y="9"/>
                </a:lnTo>
                <a:lnTo>
                  <a:pt x="412" y="11"/>
                </a:lnTo>
                <a:lnTo>
                  <a:pt x="414" y="13"/>
                </a:lnTo>
                <a:close/>
                <a:moveTo>
                  <a:pt x="126" y="13"/>
                </a:moveTo>
                <a:lnTo>
                  <a:pt x="0" y="13"/>
                </a:lnTo>
                <a:lnTo>
                  <a:pt x="2" y="11"/>
                </a:lnTo>
                <a:lnTo>
                  <a:pt x="4" y="9"/>
                </a:lnTo>
                <a:lnTo>
                  <a:pt x="6" y="9"/>
                </a:lnTo>
                <a:lnTo>
                  <a:pt x="6" y="7"/>
                </a:lnTo>
                <a:lnTo>
                  <a:pt x="8" y="5"/>
                </a:lnTo>
                <a:lnTo>
                  <a:pt x="10" y="3"/>
                </a:lnTo>
                <a:lnTo>
                  <a:pt x="12" y="2"/>
                </a:lnTo>
                <a:lnTo>
                  <a:pt x="12" y="0"/>
                </a:lnTo>
                <a:lnTo>
                  <a:pt x="134" y="0"/>
                </a:lnTo>
                <a:lnTo>
                  <a:pt x="134" y="2"/>
                </a:lnTo>
                <a:lnTo>
                  <a:pt x="132" y="3"/>
                </a:lnTo>
                <a:lnTo>
                  <a:pt x="132" y="5"/>
                </a:lnTo>
                <a:lnTo>
                  <a:pt x="130" y="7"/>
                </a:lnTo>
                <a:lnTo>
                  <a:pt x="130" y="9"/>
                </a:lnTo>
                <a:lnTo>
                  <a:pt x="128" y="9"/>
                </a:lnTo>
                <a:lnTo>
                  <a:pt x="128" y="11"/>
                </a:lnTo>
                <a:lnTo>
                  <a:pt x="126" y="13"/>
                </a:lnTo>
                <a:close/>
              </a:path>
            </a:pathLst>
          </a:custGeom>
          <a:solidFill>
            <a:srgbClr val="6108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4" name="Freeform 884"/>
          <p:cNvSpPr>
            <a:spLocks noEditPoints="1"/>
          </p:cNvSpPr>
          <p:nvPr/>
        </p:nvSpPr>
        <p:spPr bwMode="auto">
          <a:xfrm rot="63308">
            <a:off x="4610100" y="4422775"/>
            <a:ext cx="571500" cy="23813"/>
          </a:xfrm>
          <a:custGeom>
            <a:avLst/>
            <a:gdLst>
              <a:gd name="T0" fmla="*/ 571500 w 405"/>
              <a:gd name="T1" fmla="*/ 23813 h 15"/>
              <a:gd name="T2" fmla="*/ 395111 w 405"/>
              <a:gd name="T3" fmla="*/ 23813 h 15"/>
              <a:gd name="T4" fmla="*/ 393700 w 405"/>
              <a:gd name="T5" fmla="*/ 20638 h 15"/>
              <a:gd name="T6" fmla="*/ 393700 w 405"/>
              <a:gd name="T7" fmla="*/ 17463 h 15"/>
              <a:gd name="T8" fmla="*/ 393700 w 405"/>
              <a:gd name="T9" fmla="*/ 15875 h 15"/>
              <a:gd name="T10" fmla="*/ 390878 w 405"/>
              <a:gd name="T11" fmla="*/ 12700 h 15"/>
              <a:gd name="T12" fmla="*/ 390878 w 405"/>
              <a:gd name="T13" fmla="*/ 9525 h 15"/>
              <a:gd name="T14" fmla="*/ 390878 w 405"/>
              <a:gd name="T15" fmla="*/ 6350 h 15"/>
              <a:gd name="T16" fmla="*/ 388056 w 405"/>
              <a:gd name="T17" fmla="*/ 3175 h 15"/>
              <a:gd name="T18" fmla="*/ 388056 w 405"/>
              <a:gd name="T19" fmla="*/ 0 h 15"/>
              <a:gd name="T20" fmla="*/ 563033 w 405"/>
              <a:gd name="T21" fmla="*/ 0 h 15"/>
              <a:gd name="T22" fmla="*/ 563033 w 405"/>
              <a:gd name="T23" fmla="*/ 3175 h 15"/>
              <a:gd name="T24" fmla="*/ 565856 w 405"/>
              <a:gd name="T25" fmla="*/ 6350 h 15"/>
              <a:gd name="T26" fmla="*/ 565856 w 405"/>
              <a:gd name="T27" fmla="*/ 9525 h 15"/>
              <a:gd name="T28" fmla="*/ 568678 w 405"/>
              <a:gd name="T29" fmla="*/ 12700 h 15"/>
              <a:gd name="T30" fmla="*/ 568678 w 405"/>
              <a:gd name="T31" fmla="*/ 15875 h 15"/>
              <a:gd name="T32" fmla="*/ 568678 w 405"/>
              <a:gd name="T33" fmla="*/ 17463 h 15"/>
              <a:gd name="T34" fmla="*/ 571500 w 405"/>
              <a:gd name="T35" fmla="*/ 20638 h 15"/>
              <a:gd name="T36" fmla="*/ 571500 w 405"/>
              <a:gd name="T37" fmla="*/ 23813 h 15"/>
              <a:gd name="T38" fmla="*/ 174978 w 405"/>
              <a:gd name="T39" fmla="*/ 23813 h 15"/>
              <a:gd name="T40" fmla="*/ 0 w 405"/>
              <a:gd name="T41" fmla="*/ 23813 h 15"/>
              <a:gd name="T42" fmla="*/ 2822 w 405"/>
              <a:gd name="T43" fmla="*/ 20638 h 15"/>
              <a:gd name="T44" fmla="*/ 5644 w 405"/>
              <a:gd name="T45" fmla="*/ 17463 h 15"/>
              <a:gd name="T46" fmla="*/ 8467 w 405"/>
              <a:gd name="T47" fmla="*/ 15875 h 15"/>
              <a:gd name="T48" fmla="*/ 8467 w 405"/>
              <a:gd name="T49" fmla="*/ 12700 h 15"/>
              <a:gd name="T50" fmla="*/ 9878 w 405"/>
              <a:gd name="T51" fmla="*/ 9525 h 15"/>
              <a:gd name="T52" fmla="*/ 12700 w 405"/>
              <a:gd name="T53" fmla="*/ 6350 h 15"/>
              <a:gd name="T54" fmla="*/ 12700 w 405"/>
              <a:gd name="T55" fmla="*/ 3175 h 15"/>
              <a:gd name="T56" fmla="*/ 15522 w 405"/>
              <a:gd name="T57" fmla="*/ 0 h 15"/>
              <a:gd name="T58" fmla="*/ 186267 w 405"/>
              <a:gd name="T59" fmla="*/ 0 h 15"/>
              <a:gd name="T60" fmla="*/ 186267 w 405"/>
              <a:gd name="T61" fmla="*/ 3175 h 15"/>
              <a:gd name="T62" fmla="*/ 183444 w 405"/>
              <a:gd name="T63" fmla="*/ 6350 h 15"/>
              <a:gd name="T64" fmla="*/ 183444 w 405"/>
              <a:gd name="T65" fmla="*/ 9525 h 15"/>
              <a:gd name="T66" fmla="*/ 180622 w 405"/>
              <a:gd name="T67" fmla="*/ 12700 h 15"/>
              <a:gd name="T68" fmla="*/ 180622 w 405"/>
              <a:gd name="T69" fmla="*/ 15875 h 15"/>
              <a:gd name="T70" fmla="*/ 177800 w 405"/>
              <a:gd name="T71" fmla="*/ 17463 h 15"/>
              <a:gd name="T72" fmla="*/ 177800 w 405"/>
              <a:gd name="T73" fmla="*/ 20638 h 15"/>
              <a:gd name="T74" fmla="*/ 174978 w 405"/>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5"/>
              <a:gd name="T115" fmla="*/ 0 h 15"/>
              <a:gd name="T116" fmla="*/ 405 w 405"/>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5" h="15">
                <a:moveTo>
                  <a:pt x="405" y="15"/>
                </a:moveTo>
                <a:lnTo>
                  <a:pt x="280" y="15"/>
                </a:lnTo>
                <a:lnTo>
                  <a:pt x="279" y="13"/>
                </a:lnTo>
                <a:lnTo>
                  <a:pt x="279" y="11"/>
                </a:lnTo>
                <a:lnTo>
                  <a:pt x="279" y="10"/>
                </a:lnTo>
                <a:lnTo>
                  <a:pt x="277" y="8"/>
                </a:lnTo>
                <a:lnTo>
                  <a:pt x="277" y="6"/>
                </a:lnTo>
                <a:lnTo>
                  <a:pt x="277" y="4"/>
                </a:lnTo>
                <a:lnTo>
                  <a:pt x="275" y="2"/>
                </a:lnTo>
                <a:lnTo>
                  <a:pt x="275" y="0"/>
                </a:lnTo>
                <a:lnTo>
                  <a:pt x="399" y="0"/>
                </a:lnTo>
                <a:lnTo>
                  <a:pt x="399" y="2"/>
                </a:lnTo>
                <a:lnTo>
                  <a:pt x="401" y="4"/>
                </a:lnTo>
                <a:lnTo>
                  <a:pt x="401" y="6"/>
                </a:lnTo>
                <a:lnTo>
                  <a:pt x="403" y="8"/>
                </a:lnTo>
                <a:lnTo>
                  <a:pt x="403" y="10"/>
                </a:lnTo>
                <a:lnTo>
                  <a:pt x="403" y="11"/>
                </a:lnTo>
                <a:lnTo>
                  <a:pt x="405" y="13"/>
                </a:lnTo>
                <a:lnTo>
                  <a:pt x="405" y="15"/>
                </a:lnTo>
                <a:close/>
                <a:moveTo>
                  <a:pt x="124" y="15"/>
                </a:moveTo>
                <a:lnTo>
                  <a:pt x="0" y="15"/>
                </a:lnTo>
                <a:lnTo>
                  <a:pt x="2" y="13"/>
                </a:lnTo>
                <a:lnTo>
                  <a:pt x="4" y="11"/>
                </a:lnTo>
                <a:lnTo>
                  <a:pt x="6" y="10"/>
                </a:lnTo>
                <a:lnTo>
                  <a:pt x="6" y="8"/>
                </a:lnTo>
                <a:lnTo>
                  <a:pt x="7" y="6"/>
                </a:lnTo>
                <a:lnTo>
                  <a:pt x="9" y="4"/>
                </a:lnTo>
                <a:lnTo>
                  <a:pt x="9" y="2"/>
                </a:lnTo>
                <a:lnTo>
                  <a:pt x="11" y="0"/>
                </a:lnTo>
                <a:lnTo>
                  <a:pt x="132" y="0"/>
                </a:lnTo>
                <a:lnTo>
                  <a:pt x="132" y="2"/>
                </a:lnTo>
                <a:lnTo>
                  <a:pt x="130" y="4"/>
                </a:lnTo>
                <a:lnTo>
                  <a:pt x="130" y="6"/>
                </a:lnTo>
                <a:lnTo>
                  <a:pt x="128" y="8"/>
                </a:lnTo>
                <a:lnTo>
                  <a:pt x="128" y="10"/>
                </a:lnTo>
                <a:lnTo>
                  <a:pt x="126" y="11"/>
                </a:lnTo>
                <a:lnTo>
                  <a:pt x="126" y="13"/>
                </a:lnTo>
                <a:lnTo>
                  <a:pt x="124" y="15"/>
                </a:lnTo>
                <a:close/>
              </a:path>
            </a:pathLst>
          </a:custGeom>
          <a:solidFill>
            <a:srgbClr val="630A1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5" name="Freeform 885"/>
          <p:cNvSpPr>
            <a:spLocks noEditPoints="1"/>
          </p:cNvSpPr>
          <p:nvPr/>
        </p:nvSpPr>
        <p:spPr bwMode="auto">
          <a:xfrm rot="63308">
            <a:off x="4618038" y="4413250"/>
            <a:ext cx="560387" cy="22225"/>
          </a:xfrm>
          <a:custGeom>
            <a:avLst/>
            <a:gdLst>
              <a:gd name="T0" fmla="*/ 560387 w 397"/>
              <a:gd name="T1" fmla="*/ 22225 h 14"/>
              <a:gd name="T2" fmla="*/ 382531 w 397"/>
              <a:gd name="T3" fmla="*/ 22225 h 14"/>
              <a:gd name="T4" fmla="*/ 382531 w 397"/>
              <a:gd name="T5" fmla="*/ 19050 h 14"/>
              <a:gd name="T6" fmla="*/ 382531 w 397"/>
              <a:gd name="T7" fmla="*/ 15875 h 14"/>
              <a:gd name="T8" fmla="*/ 379708 w 397"/>
              <a:gd name="T9" fmla="*/ 12700 h 14"/>
              <a:gd name="T10" fmla="*/ 379708 w 397"/>
              <a:gd name="T11" fmla="*/ 9525 h 14"/>
              <a:gd name="T12" fmla="*/ 376885 w 397"/>
              <a:gd name="T13" fmla="*/ 6350 h 14"/>
              <a:gd name="T14" fmla="*/ 376885 w 397"/>
              <a:gd name="T15" fmla="*/ 6350 h 14"/>
              <a:gd name="T16" fmla="*/ 376885 w 397"/>
              <a:gd name="T17" fmla="*/ 3175 h 14"/>
              <a:gd name="T18" fmla="*/ 374062 w 397"/>
              <a:gd name="T19" fmla="*/ 0 h 14"/>
              <a:gd name="T20" fmla="*/ 551918 w 397"/>
              <a:gd name="T21" fmla="*/ 0 h 14"/>
              <a:gd name="T22" fmla="*/ 551918 w 397"/>
              <a:gd name="T23" fmla="*/ 3175 h 14"/>
              <a:gd name="T24" fmla="*/ 551918 w 397"/>
              <a:gd name="T25" fmla="*/ 6350 h 14"/>
              <a:gd name="T26" fmla="*/ 554741 w 397"/>
              <a:gd name="T27" fmla="*/ 6350 h 14"/>
              <a:gd name="T28" fmla="*/ 554741 w 397"/>
              <a:gd name="T29" fmla="*/ 9525 h 14"/>
              <a:gd name="T30" fmla="*/ 554741 w 397"/>
              <a:gd name="T31" fmla="*/ 12700 h 14"/>
              <a:gd name="T32" fmla="*/ 557564 w 397"/>
              <a:gd name="T33" fmla="*/ 15875 h 14"/>
              <a:gd name="T34" fmla="*/ 557564 w 397"/>
              <a:gd name="T35" fmla="*/ 19050 h 14"/>
              <a:gd name="T36" fmla="*/ 560387 w 397"/>
              <a:gd name="T37" fmla="*/ 22225 h 14"/>
              <a:gd name="T38" fmla="*/ 172210 w 397"/>
              <a:gd name="T39" fmla="*/ 22225 h 14"/>
              <a:gd name="T40" fmla="*/ 0 w 397"/>
              <a:gd name="T41" fmla="*/ 22225 h 14"/>
              <a:gd name="T42" fmla="*/ 1412 w 397"/>
              <a:gd name="T43" fmla="*/ 19050 h 14"/>
              <a:gd name="T44" fmla="*/ 4235 w 397"/>
              <a:gd name="T45" fmla="*/ 15875 h 14"/>
              <a:gd name="T46" fmla="*/ 4235 w 397"/>
              <a:gd name="T47" fmla="*/ 12700 h 14"/>
              <a:gd name="T48" fmla="*/ 7058 w 397"/>
              <a:gd name="T49" fmla="*/ 9525 h 14"/>
              <a:gd name="T50" fmla="*/ 9881 w 397"/>
              <a:gd name="T51" fmla="*/ 9525 h 14"/>
              <a:gd name="T52" fmla="*/ 9881 w 397"/>
              <a:gd name="T53" fmla="*/ 6350 h 14"/>
              <a:gd name="T54" fmla="*/ 12704 w 397"/>
              <a:gd name="T55" fmla="*/ 3175 h 14"/>
              <a:gd name="T56" fmla="*/ 15527 w 397"/>
              <a:gd name="T57" fmla="*/ 0 h 14"/>
              <a:gd name="T58" fmla="*/ 182090 w 397"/>
              <a:gd name="T59" fmla="*/ 0 h 14"/>
              <a:gd name="T60" fmla="*/ 182090 w 397"/>
              <a:gd name="T61" fmla="*/ 3175 h 14"/>
              <a:gd name="T62" fmla="*/ 179267 w 397"/>
              <a:gd name="T63" fmla="*/ 6350 h 14"/>
              <a:gd name="T64" fmla="*/ 179267 w 397"/>
              <a:gd name="T65" fmla="*/ 6350 h 14"/>
              <a:gd name="T66" fmla="*/ 177856 w 397"/>
              <a:gd name="T67" fmla="*/ 9525 h 14"/>
              <a:gd name="T68" fmla="*/ 177856 w 397"/>
              <a:gd name="T69" fmla="*/ 12700 h 14"/>
              <a:gd name="T70" fmla="*/ 175033 w 397"/>
              <a:gd name="T71" fmla="*/ 15875 h 14"/>
              <a:gd name="T72" fmla="*/ 175033 w 397"/>
              <a:gd name="T73" fmla="*/ 19050 h 14"/>
              <a:gd name="T74" fmla="*/ 172210 w 397"/>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7"/>
              <a:gd name="T115" fmla="*/ 0 h 14"/>
              <a:gd name="T116" fmla="*/ 397 w 397"/>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7" h="14">
                <a:moveTo>
                  <a:pt x="397" y="14"/>
                </a:moveTo>
                <a:lnTo>
                  <a:pt x="271" y="14"/>
                </a:lnTo>
                <a:lnTo>
                  <a:pt x="271" y="12"/>
                </a:lnTo>
                <a:lnTo>
                  <a:pt x="271" y="10"/>
                </a:lnTo>
                <a:lnTo>
                  <a:pt x="269" y="8"/>
                </a:lnTo>
                <a:lnTo>
                  <a:pt x="269" y="6"/>
                </a:lnTo>
                <a:lnTo>
                  <a:pt x="267" y="4"/>
                </a:lnTo>
                <a:lnTo>
                  <a:pt x="267" y="2"/>
                </a:lnTo>
                <a:lnTo>
                  <a:pt x="265" y="0"/>
                </a:lnTo>
                <a:lnTo>
                  <a:pt x="391" y="0"/>
                </a:lnTo>
                <a:lnTo>
                  <a:pt x="391" y="2"/>
                </a:lnTo>
                <a:lnTo>
                  <a:pt x="391" y="4"/>
                </a:lnTo>
                <a:lnTo>
                  <a:pt x="393" y="4"/>
                </a:lnTo>
                <a:lnTo>
                  <a:pt x="393" y="6"/>
                </a:lnTo>
                <a:lnTo>
                  <a:pt x="393" y="8"/>
                </a:lnTo>
                <a:lnTo>
                  <a:pt x="395" y="10"/>
                </a:lnTo>
                <a:lnTo>
                  <a:pt x="395" y="12"/>
                </a:lnTo>
                <a:lnTo>
                  <a:pt x="397" y="14"/>
                </a:lnTo>
                <a:close/>
                <a:moveTo>
                  <a:pt x="122" y="14"/>
                </a:moveTo>
                <a:lnTo>
                  <a:pt x="0" y="14"/>
                </a:lnTo>
                <a:lnTo>
                  <a:pt x="1" y="12"/>
                </a:lnTo>
                <a:lnTo>
                  <a:pt x="3" y="10"/>
                </a:lnTo>
                <a:lnTo>
                  <a:pt x="3" y="8"/>
                </a:lnTo>
                <a:lnTo>
                  <a:pt x="5" y="6"/>
                </a:lnTo>
                <a:lnTo>
                  <a:pt x="7" y="6"/>
                </a:lnTo>
                <a:lnTo>
                  <a:pt x="7" y="4"/>
                </a:lnTo>
                <a:lnTo>
                  <a:pt x="9" y="2"/>
                </a:lnTo>
                <a:lnTo>
                  <a:pt x="11" y="0"/>
                </a:lnTo>
                <a:lnTo>
                  <a:pt x="129" y="0"/>
                </a:lnTo>
                <a:lnTo>
                  <a:pt x="129" y="2"/>
                </a:lnTo>
                <a:lnTo>
                  <a:pt x="127" y="4"/>
                </a:lnTo>
                <a:lnTo>
                  <a:pt x="126" y="6"/>
                </a:lnTo>
                <a:lnTo>
                  <a:pt x="126" y="8"/>
                </a:lnTo>
                <a:lnTo>
                  <a:pt x="124" y="10"/>
                </a:lnTo>
                <a:lnTo>
                  <a:pt x="124" y="12"/>
                </a:lnTo>
                <a:lnTo>
                  <a:pt x="122" y="14"/>
                </a:lnTo>
                <a:close/>
              </a:path>
            </a:pathLst>
          </a:custGeom>
          <a:solidFill>
            <a:srgbClr val="63071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6" name="Freeform 886"/>
          <p:cNvSpPr>
            <a:spLocks noEditPoints="1"/>
          </p:cNvSpPr>
          <p:nvPr/>
        </p:nvSpPr>
        <p:spPr bwMode="auto">
          <a:xfrm rot="63308">
            <a:off x="4627563" y="4402138"/>
            <a:ext cx="547687" cy="20637"/>
          </a:xfrm>
          <a:custGeom>
            <a:avLst/>
            <a:gdLst>
              <a:gd name="T0" fmla="*/ 547687 w 388"/>
              <a:gd name="T1" fmla="*/ 20637 h 13"/>
              <a:gd name="T2" fmla="*/ 372653 w 388"/>
              <a:gd name="T3" fmla="*/ 20637 h 13"/>
              <a:gd name="T4" fmla="*/ 369830 w 388"/>
              <a:gd name="T5" fmla="*/ 17462 h 13"/>
              <a:gd name="T6" fmla="*/ 369830 w 388"/>
              <a:gd name="T7" fmla="*/ 17462 h 13"/>
              <a:gd name="T8" fmla="*/ 369830 w 388"/>
              <a:gd name="T9" fmla="*/ 14287 h 13"/>
              <a:gd name="T10" fmla="*/ 367007 w 388"/>
              <a:gd name="T11" fmla="*/ 11112 h 13"/>
              <a:gd name="T12" fmla="*/ 367007 w 388"/>
              <a:gd name="T13" fmla="*/ 7937 h 13"/>
              <a:gd name="T14" fmla="*/ 364184 w 388"/>
              <a:gd name="T15" fmla="*/ 4762 h 13"/>
              <a:gd name="T16" fmla="*/ 364184 w 388"/>
              <a:gd name="T17" fmla="*/ 3175 h 13"/>
              <a:gd name="T18" fmla="*/ 364184 w 388"/>
              <a:gd name="T19" fmla="*/ 0 h 13"/>
              <a:gd name="T20" fmla="*/ 539218 w 388"/>
              <a:gd name="T21" fmla="*/ 0 h 13"/>
              <a:gd name="T22" fmla="*/ 539218 w 388"/>
              <a:gd name="T23" fmla="*/ 3175 h 13"/>
              <a:gd name="T24" fmla="*/ 542041 w 388"/>
              <a:gd name="T25" fmla="*/ 4762 h 13"/>
              <a:gd name="T26" fmla="*/ 542041 w 388"/>
              <a:gd name="T27" fmla="*/ 7937 h 13"/>
              <a:gd name="T28" fmla="*/ 544864 w 388"/>
              <a:gd name="T29" fmla="*/ 11112 h 13"/>
              <a:gd name="T30" fmla="*/ 544864 w 388"/>
              <a:gd name="T31" fmla="*/ 14287 h 13"/>
              <a:gd name="T32" fmla="*/ 544864 w 388"/>
              <a:gd name="T33" fmla="*/ 17462 h 13"/>
              <a:gd name="T34" fmla="*/ 547687 w 388"/>
              <a:gd name="T35" fmla="*/ 17462 h 13"/>
              <a:gd name="T36" fmla="*/ 547687 w 388"/>
              <a:gd name="T37" fmla="*/ 20637 h 13"/>
              <a:gd name="T38" fmla="*/ 170799 w 388"/>
              <a:gd name="T39" fmla="*/ 20637 h 13"/>
              <a:gd name="T40" fmla="*/ 0 w 388"/>
              <a:gd name="T41" fmla="*/ 20637 h 13"/>
              <a:gd name="T42" fmla="*/ 2823 w 388"/>
              <a:gd name="T43" fmla="*/ 17462 h 13"/>
              <a:gd name="T44" fmla="*/ 5646 w 388"/>
              <a:gd name="T45" fmla="*/ 17462 h 13"/>
              <a:gd name="T46" fmla="*/ 5646 w 388"/>
              <a:gd name="T47" fmla="*/ 14287 h 13"/>
              <a:gd name="T48" fmla="*/ 8469 w 388"/>
              <a:gd name="T49" fmla="*/ 11112 h 13"/>
              <a:gd name="T50" fmla="*/ 8469 w 388"/>
              <a:gd name="T51" fmla="*/ 7937 h 13"/>
              <a:gd name="T52" fmla="*/ 11293 w 388"/>
              <a:gd name="T53" fmla="*/ 4762 h 13"/>
              <a:gd name="T54" fmla="*/ 14116 w 388"/>
              <a:gd name="T55" fmla="*/ 3175 h 13"/>
              <a:gd name="T56" fmla="*/ 14116 w 388"/>
              <a:gd name="T57" fmla="*/ 0 h 13"/>
              <a:gd name="T58" fmla="*/ 180680 w 388"/>
              <a:gd name="T59" fmla="*/ 0 h 13"/>
              <a:gd name="T60" fmla="*/ 180680 w 388"/>
              <a:gd name="T61" fmla="*/ 3175 h 13"/>
              <a:gd name="T62" fmla="*/ 177857 w 388"/>
              <a:gd name="T63" fmla="*/ 4762 h 13"/>
              <a:gd name="T64" fmla="*/ 177857 w 388"/>
              <a:gd name="T65" fmla="*/ 7937 h 13"/>
              <a:gd name="T66" fmla="*/ 175034 w 388"/>
              <a:gd name="T67" fmla="*/ 11112 h 13"/>
              <a:gd name="T68" fmla="*/ 175034 w 388"/>
              <a:gd name="T69" fmla="*/ 14287 h 13"/>
              <a:gd name="T70" fmla="*/ 172211 w 388"/>
              <a:gd name="T71" fmla="*/ 17462 h 13"/>
              <a:gd name="T72" fmla="*/ 172211 w 388"/>
              <a:gd name="T73" fmla="*/ 17462 h 13"/>
              <a:gd name="T74" fmla="*/ 170799 w 388"/>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8"/>
              <a:gd name="T115" fmla="*/ 0 h 13"/>
              <a:gd name="T116" fmla="*/ 388 w 388"/>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8" h="13">
                <a:moveTo>
                  <a:pt x="388" y="13"/>
                </a:moveTo>
                <a:lnTo>
                  <a:pt x="264" y="13"/>
                </a:lnTo>
                <a:lnTo>
                  <a:pt x="262" y="11"/>
                </a:lnTo>
                <a:lnTo>
                  <a:pt x="262" y="9"/>
                </a:lnTo>
                <a:lnTo>
                  <a:pt x="260" y="7"/>
                </a:lnTo>
                <a:lnTo>
                  <a:pt x="260" y="5"/>
                </a:lnTo>
                <a:lnTo>
                  <a:pt x="258" y="3"/>
                </a:lnTo>
                <a:lnTo>
                  <a:pt x="258" y="2"/>
                </a:lnTo>
                <a:lnTo>
                  <a:pt x="258" y="0"/>
                </a:lnTo>
                <a:lnTo>
                  <a:pt x="382" y="0"/>
                </a:lnTo>
                <a:lnTo>
                  <a:pt x="382" y="2"/>
                </a:lnTo>
                <a:lnTo>
                  <a:pt x="384" y="3"/>
                </a:lnTo>
                <a:lnTo>
                  <a:pt x="384" y="5"/>
                </a:lnTo>
                <a:lnTo>
                  <a:pt x="386" y="7"/>
                </a:lnTo>
                <a:lnTo>
                  <a:pt x="386" y="9"/>
                </a:lnTo>
                <a:lnTo>
                  <a:pt x="386" y="11"/>
                </a:lnTo>
                <a:lnTo>
                  <a:pt x="388" y="11"/>
                </a:lnTo>
                <a:lnTo>
                  <a:pt x="388" y="13"/>
                </a:lnTo>
                <a:close/>
                <a:moveTo>
                  <a:pt x="121" y="13"/>
                </a:moveTo>
                <a:lnTo>
                  <a:pt x="0" y="13"/>
                </a:lnTo>
                <a:lnTo>
                  <a:pt x="2" y="11"/>
                </a:lnTo>
                <a:lnTo>
                  <a:pt x="4" y="11"/>
                </a:lnTo>
                <a:lnTo>
                  <a:pt x="4" y="9"/>
                </a:lnTo>
                <a:lnTo>
                  <a:pt x="6" y="7"/>
                </a:lnTo>
                <a:lnTo>
                  <a:pt x="6" y="5"/>
                </a:lnTo>
                <a:lnTo>
                  <a:pt x="8" y="3"/>
                </a:lnTo>
                <a:lnTo>
                  <a:pt x="10" y="2"/>
                </a:lnTo>
                <a:lnTo>
                  <a:pt x="10" y="0"/>
                </a:lnTo>
                <a:lnTo>
                  <a:pt x="128" y="0"/>
                </a:lnTo>
                <a:lnTo>
                  <a:pt x="128" y="2"/>
                </a:lnTo>
                <a:lnTo>
                  <a:pt x="126" y="3"/>
                </a:lnTo>
                <a:lnTo>
                  <a:pt x="126" y="5"/>
                </a:lnTo>
                <a:lnTo>
                  <a:pt x="124" y="7"/>
                </a:lnTo>
                <a:lnTo>
                  <a:pt x="124" y="9"/>
                </a:lnTo>
                <a:lnTo>
                  <a:pt x="122" y="11"/>
                </a:lnTo>
                <a:lnTo>
                  <a:pt x="121" y="13"/>
                </a:lnTo>
                <a:close/>
              </a:path>
            </a:pathLst>
          </a:custGeom>
          <a:solidFill>
            <a:srgbClr val="660A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7" name="Freeform 887"/>
          <p:cNvSpPr>
            <a:spLocks noEditPoints="1"/>
          </p:cNvSpPr>
          <p:nvPr/>
        </p:nvSpPr>
        <p:spPr bwMode="auto">
          <a:xfrm rot="63308">
            <a:off x="4635500" y="4389438"/>
            <a:ext cx="536575" cy="23812"/>
          </a:xfrm>
          <a:custGeom>
            <a:avLst/>
            <a:gdLst>
              <a:gd name="T0" fmla="*/ 536575 w 380"/>
              <a:gd name="T1" fmla="*/ 23812 h 15"/>
              <a:gd name="T2" fmla="*/ 358658 w 380"/>
              <a:gd name="T3" fmla="*/ 23812 h 15"/>
              <a:gd name="T4" fmla="*/ 358658 w 380"/>
              <a:gd name="T5" fmla="*/ 20637 h 15"/>
              <a:gd name="T6" fmla="*/ 355834 w 380"/>
              <a:gd name="T7" fmla="*/ 17462 h 15"/>
              <a:gd name="T8" fmla="*/ 355834 w 380"/>
              <a:gd name="T9" fmla="*/ 15875 h 15"/>
              <a:gd name="T10" fmla="*/ 355834 w 380"/>
              <a:gd name="T11" fmla="*/ 12700 h 15"/>
              <a:gd name="T12" fmla="*/ 353010 w 380"/>
              <a:gd name="T13" fmla="*/ 9525 h 15"/>
              <a:gd name="T14" fmla="*/ 353010 w 380"/>
              <a:gd name="T15" fmla="*/ 6350 h 15"/>
              <a:gd name="T16" fmla="*/ 350186 w 380"/>
              <a:gd name="T17" fmla="*/ 3175 h 15"/>
              <a:gd name="T18" fmla="*/ 350186 w 380"/>
              <a:gd name="T19" fmla="*/ 0 h 15"/>
              <a:gd name="T20" fmla="*/ 525279 w 380"/>
              <a:gd name="T21" fmla="*/ 0 h 15"/>
              <a:gd name="T22" fmla="*/ 528103 w 380"/>
              <a:gd name="T23" fmla="*/ 3175 h 15"/>
              <a:gd name="T24" fmla="*/ 528103 w 380"/>
              <a:gd name="T25" fmla="*/ 6350 h 15"/>
              <a:gd name="T26" fmla="*/ 530927 w 380"/>
              <a:gd name="T27" fmla="*/ 9525 h 15"/>
              <a:gd name="T28" fmla="*/ 530927 w 380"/>
              <a:gd name="T29" fmla="*/ 12700 h 15"/>
              <a:gd name="T30" fmla="*/ 530927 w 380"/>
              <a:gd name="T31" fmla="*/ 15875 h 15"/>
              <a:gd name="T32" fmla="*/ 533751 w 380"/>
              <a:gd name="T33" fmla="*/ 17462 h 15"/>
              <a:gd name="T34" fmla="*/ 533751 w 380"/>
              <a:gd name="T35" fmla="*/ 20637 h 15"/>
              <a:gd name="T36" fmla="*/ 536575 w 380"/>
              <a:gd name="T37" fmla="*/ 23812 h 15"/>
              <a:gd name="T38" fmla="*/ 166621 w 380"/>
              <a:gd name="T39" fmla="*/ 23812 h 15"/>
              <a:gd name="T40" fmla="*/ 0 w 380"/>
              <a:gd name="T41" fmla="*/ 23812 h 15"/>
              <a:gd name="T42" fmla="*/ 0 w 380"/>
              <a:gd name="T43" fmla="*/ 20637 h 15"/>
              <a:gd name="T44" fmla="*/ 2824 w 380"/>
              <a:gd name="T45" fmla="*/ 17462 h 15"/>
              <a:gd name="T46" fmla="*/ 5648 w 380"/>
              <a:gd name="T47" fmla="*/ 15875 h 15"/>
              <a:gd name="T48" fmla="*/ 5648 w 380"/>
              <a:gd name="T49" fmla="*/ 12700 h 15"/>
              <a:gd name="T50" fmla="*/ 8472 w 380"/>
              <a:gd name="T51" fmla="*/ 9525 h 15"/>
              <a:gd name="T52" fmla="*/ 11296 w 380"/>
              <a:gd name="T53" fmla="*/ 6350 h 15"/>
              <a:gd name="T54" fmla="*/ 11296 w 380"/>
              <a:gd name="T55" fmla="*/ 3175 h 15"/>
              <a:gd name="T56" fmla="*/ 14120 w 380"/>
              <a:gd name="T57" fmla="*/ 0 h 15"/>
              <a:gd name="T58" fmla="*/ 177917 w 380"/>
              <a:gd name="T59" fmla="*/ 0 h 15"/>
              <a:gd name="T60" fmla="*/ 175093 w 380"/>
              <a:gd name="T61" fmla="*/ 3175 h 15"/>
              <a:gd name="T62" fmla="*/ 175093 w 380"/>
              <a:gd name="T63" fmla="*/ 6350 h 15"/>
              <a:gd name="T64" fmla="*/ 172269 w 380"/>
              <a:gd name="T65" fmla="*/ 9525 h 15"/>
              <a:gd name="T66" fmla="*/ 172269 w 380"/>
              <a:gd name="T67" fmla="*/ 12700 h 15"/>
              <a:gd name="T68" fmla="*/ 172269 w 380"/>
              <a:gd name="T69" fmla="*/ 15875 h 15"/>
              <a:gd name="T70" fmla="*/ 169445 w 380"/>
              <a:gd name="T71" fmla="*/ 17462 h 15"/>
              <a:gd name="T72" fmla="*/ 169445 w 380"/>
              <a:gd name="T73" fmla="*/ 20637 h 15"/>
              <a:gd name="T74" fmla="*/ 166621 w 380"/>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0"/>
              <a:gd name="T115" fmla="*/ 0 h 15"/>
              <a:gd name="T116" fmla="*/ 380 w 380"/>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0" h="15">
                <a:moveTo>
                  <a:pt x="380" y="15"/>
                </a:moveTo>
                <a:lnTo>
                  <a:pt x="254" y="15"/>
                </a:lnTo>
                <a:lnTo>
                  <a:pt x="254" y="13"/>
                </a:lnTo>
                <a:lnTo>
                  <a:pt x="252" y="11"/>
                </a:lnTo>
                <a:lnTo>
                  <a:pt x="252" y="10"/>
                </a:lnTo>
                <a:lnTo>
                  <a:pt x="252" y="8"/>
                </a:lnTo>
                <a:lnTo>
                  <a:pt x="250" y="6"/>
                </a:lnTo>
                <a:lnTo>
                  <a:pt x="250" y="4"/>
                </a:lnTo>
                <a:lnTo>
                  <a:pt x="248" y="2"/>
                </a:lnTo>
                <a:lnTo>
                  <a:pt x="248" y="0"/>
                </a:lnTo>
                <a:lnTo>
                  <a:pt x="372" y="0"/>
                </a:lnTo>
                <a:lnTo>
                  <a:pt x="374" y="2"/>
                </a:lnTo>
                <a:lnTo>
                  <a:pt x="374" y="4"/>
                </a:lnTo>
                <a:lnTo>
                  <a:pt x="376" y="6"/>
                </a:lnTo>
                <a:lnTo>
                  <a:pt x="376" y="8"/>
                </a:lnTo>
                <a:lnTo>
                  <a:pt x="376" y="10"/>
                </a:lnTo>
                <a:lnTo>
                  <a:pt x="378" y="11"/>
                </a:lnTo>
                <a:lnTo>
                  <a:pt x="378" y="13"/>
                </a:lnTo>
                <a:lnTo>
                  <a:pt x="380" y="15"/>
                </a:lnTo>
                <a:close/>
                <a:moveTo>
                  <a:pt x="118" y="15"/>
                </a:moveTo>
                <a:lnTo>
                  <a:pt x="0" y="15"/>
                </a:lnTo>
                <a:lnTo>
                  <a:pt x="0" y="13"/>
                </a:lnTo>
                <a:lnTo>
                  <a:pt x="2" y="11"/>
                </a:lnTo>
                <a:lnTo>
                  <a:pt x="4" y="10"/>
                </a:lnTo>
                <a:lnTo>
                  <a:pt x="4" y="8"/>
                </a:lnTo>
                <a:lnTo>
                  <a:pt x="6" y="6"/>
                </a:lnTo>
                <a:lnTo>
                  <a:pt x="8" y="4"/>
                </a:lnTo>
                <a:lnTo>
                  <a:pt x="8" y="2"/>
                </a:lnTo>
                <a:lnTo>
                  <a:pt x="10" y="0"/>
                </a:lnTo>
                <a:lnTo>
                  <a:pt x="126" y="0"/>
                </a:lnTo>
                <a:lnTo>
                  <a:pt x="124" y="2"/>
                </a:lnTo>
                <a:lnTo>
                  <a:pt x="124" y="4"/>
                </a:lnTo>
                <a:lnTo>
                  <a:pt x="122" y="6"/>
                </a:lnTo>
                <a:lnTo>
                  <a:pt x="122" y="8"/>
                </a:lnTo>
                <a:lnTo>
                  <a:pt x="122" y="10"/>
                </a:lnTo>
                <a:lnTo>
                  <a:pt x="120" y="11"/>
                </a:lnTo>
                <a:lnTo>
                  <a:pt x="120" y="13"/>
                </a:lnTo>
                <a:lnTo>
                  <a:pt x="118" y="15"/>
                </a:lnTo>
                <a:close/>
              </a:path>
            </a:pathLst>
          </a:custGeom>
          <a:solidFill>
            <a:srgbClr val="660A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8" name="Freeform 888"/>
          <p:cNvSpPr>
            <a:spLocks noEditPoints="1"/>
          </p:cNvSpPr>
          <p:nvPr/>
        </p:nvSpPr>
        <p:spPr bwMode="auto">
          <a:xfrm rot="63308">
            <a:off x="4641850" y="4379913"/>
            <a:ext cx="523875" cy="22225"/>
          </a:xfrm>
          <a:custGeom>
            <a:avLst/>
            <a:gdLst>
              <a:gd name="T0" fmla="*/ 523875 w 372"/>
              <a:gd name="T1" fmla="*/ 22225 h 14"/>
              <a:gd name="T2" fmla="*/ 349250 w 372"/>
              <a:gd name="T3" fmla="*/ 22225 h 14"/>
              <a:gd name="T4" fmla="*/ 346433 w 372"/>
              <a:gd name="T5" fmla="*/ 19050 h 14"/>
              <a:gd name="T6" fmla="*/ 346433 w 372"/>
              <a:gd name="T7" fmla="*/ 15875 h 14"/>
              <a:gd name="T8" fmla="*/ 343617 w 372"/>
              <a:gd name="T9" fmla="*/ 12700 h 14"/>
              <a:gd name="T10" fmla="*/ 343617 w 372"/>
              <a:gd name="T11" fmla="*/ 9525 h 14"/>
              <a:gd name="T12" fmla="*/ 343617 w 372"/>
              <a:gd name="T13" fmla="*/ 9525 h 14"/>
              <a:gd name="T14" fmla="*/ 340800 w 372"/>
              <a:gd name="T15" fmla="*/ 6350 h 14"/>
              <a:gd name="T16" fmla="*/ 340800 w 372"/>
              <a:gd name="T17" fmla="*/ 3175 h 14"/>
              <a:gd name="T18" fmla="*/ 340800 w 372"/>
              <a:gd name="T19" fmla="*/ 0 h 14"/>
              <a:gd name="T20" fmla="*/ 515425 w 372"/>
              <a:gd name="T21" fmla="*/ 0 h 14"/>
              <a:gd name="T22" fmla="*/ 515425 w 372"/>
              <a:gd name="T23" fmla="*/ 3175 h 14"/>
              <a:gd name="T24" fmla="*/ 518242 w 372"/>
              <a:gd name="T25" fmla="*/ 6350 h 14"/>
              <a:gd name="T26" fmla="*/ 518242 w 372"/>
              <a:gd name="T27" fmla="*/ 9525 h 14"/>
              <a:gd name="T28" fmla="*/ 518242 w 372"/>
              <a:gd name="T29" fmla="*/ 9525 h 14"/>
              <a:gd name="T30" fmla="*/ 521058 w 372"/>
              <a:gd name="T31" fmla="*/ 12700 h 14"/>
              <a:gd name="T32" fmla="*/ 521058 w 372"/>
              <a:gd name="T33" fmla="*/ 15875 h 14"/>
              <a:gd name="T34" fmla="*/ 523875 w 372"/>
              <a:gd name="T35" fmla="*/ 19050 h 14"/>
              <a:gd name="T36" fmla="*/ 523875 w 372"/>
              <a:gd name="T37" fmla="*/ 22225 h 14"/>
              <a:gd name="T38" fmla="*/ 166175 w 372"/>
              <a:gd name="T39" fmla="*/ 22225 h 14"/>
              <a:gd name="T40" fmla="*/ 0 w 372"/>
              <a:gd name="T41" fmla="*/ 22225 h 14"/>
              <a:gd name="T42" fmla="*/ 2817 w 372"/>
              <a:gd name="T43" fmla="*/ 19050 h 14"/>
              <a:gd name="T44" fmla="*/ 5633 w 372"/>
              <a:gd name="T45" fmla="*/ 15875 h 14"/>
              <a:gd name="T46" fmla="*/ 5633 w 372"/>
              <a:gd name="T47" fmla="*/ 12700 h 14"/>
              <a:gd name="T48" fmla="*/ 8450 w 372"/>
              <a:gd name="T49" fmla="*/ 12700 h 14"/>
              <a:gd name="T50" fmla="*/ 8450 w 372"/>
              <a:gd name="T51" fmla="*/ 9525 h 14"/>
              <a:gd name="T52" fmla="*/ 9858 w 372"/>
              <a:gd name="T53" fmla="*/ 6350 h 14"/>
              <a:gd name="T54" fmla="*/ 12674 w 372"/>
              <a:gd name="T55" fmla="*/ 3175 h 14"/>
              <a:gd name="T56" fmla="*/ 12674 w 372"/>
              <a:gd name="T57" fmla="*/ 0 h 14"/>
              <a:gd name="T58" fmla="*/ 177442 w 372"/>
              <a:gd name="T59" fmla="*/ 0 h 14"/>
              <a:gd name="T60" fmla="*/ 174625 w 372"/>
              <a:gd name="T61" fmla="*/ 3175 h 14"/>
              <a:gd name="T62" fmla="*/ 174625 w 372"/>
              <a:gd name="T63" fmla="*/ 6350 h 14"/>
              <a:gd name="T64" fmla="*/ 171808 w 372"/>
              <a:gd name="T65" fmla="*/ 9525 h 14"/>
              <a:gd name="T66" fmla="*/ 171808 w 372"/>
              <a:gd name="T67" fmla="*/ 9525 h 14"/>
              <a:gd name="T68" fmla="*/ 168992 w 372"/>
              <a:gd name="T69" fmla="*/ 12700 h 14"/>
              <a:gd name="T70" fmla="*/ 168992 w 372"/>
              <a:gd name="T71" fmla="*/ 15875 h 14"/>
              <a:gd name="T72" fmla="*/ 166175 w 372"/>
              <a:gd name="T73" fmla="*/ 19050 h 14"/>
              <a:gd name="T74" fmla="*/ 166175 w 372"/>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2"/>
              <a:gd name="T115" fmla="*/ 0 h 14"/>
              <a:gd name="T116" fmla="*/ 372 w 372"/>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2" h="14">
                <a:moveTo>
                  <a:pt x="372" y="14"/>
                </a:moveTo>
                <a:lnTo>
                  <a:pt x="248" y="14"/>
                </a:lnTo>
                <a:lnTo>
                  <a:pt x="246" y="12"/>
                </a:lnTo>
                <a:lnTo>
                  <a:pt x="246" y="10"/>
                </a:lnTo>
                <a:lnTo>
                  <a:pt x="244" y="8"/>
                </a:lnTo>
                <a:lnTo>
                  <a:pt x="244" y="6"/>
                </a:lnTo>
                <a:lnTo>
                  <a:pt x="242" y="4"/>
                </a:lnTo>
                <a:lnTo>
                  <a:pt x="242" y="2"/>
                </a:lnTo>
                <a:lnTo>
                  <a:pt x="242" y="0"/>
                </a:lnTo>
                <a:lnTo>
                  <a:pt x="366" y="0"/>
                </a:lnTo>
                <a:lnTo>
                  <a:pt x="366" y="2"/>
                </a:lnTo>
                <a:lnTo>
                  <a:pt x="368" y="4"/>
                </a:lnTo>
                <a:lnTo>
                  <a:pt x="368" y="6"/>
                </a:lnTo>
                <a:lnTo>
                  <a:pt x="370" y="8"/>
                </a:lnTo>
                <a:lnTo>
                  <a:pt x="370" y="10"/>
                </a:lnTo>
                <a:lnTo>
                  <a:pt x="372" y="12"/>
                </a:lnTo>
                <a:lnTo>
                  <a:pt x="372" y="14"/>
                </a:lnTo>
                <a:close/>
                <a:moveTo>
                  <a:pt x="118" y="14"/>
                </a:moveTo>
                <a:lnTo>
                  <a:pt x="0" y="14"/>
                </a:lnTo>
                <a:lnTo>
                  <a:pt x="2" y="12"/>
                </a:lnTo>
                <a:lnTo>
                  <a:pt x="4" y="10"/>
                </a:lnTo>
                <a:lnTo>
                  <a:pt x="4" y="8"/>
                </a:lnTo>
                <a:lnTo>
                  <a:pt x="6" y="8"/>
                </a:lnTo>
                <a:lnTo>
                  <a:pt x="6" y="6"/>
                </a:lnTo>
                <a:lnTo>
                  <a:pt x="7" y="4"/>
                </a:lnTo>
                <a:lnTo>
                  <a:pt x="9" y="2"/>
                </a:lnTo>
                <a:lnTo>
                  <a:pt x="9" y="0"/>
                </a:lnTo>
                <a:lnTo>
                  <a:pt x="126" y="0"/>
                </a:lnTo>
                <a:lnTo>
                  <a:pt x="124" y="2"/>
                </a:lnTo>
                <a:lnTo>
                  <a:pt x="124" y="4"/>
                </a:lnTo>
                <a:lnTo>
                  <a:pt x="122" y="6"/>
                </a:lnTo>
                <a:lnTo>
                  <a:pt x="120" y="8"/>
                </a:lnTo>
                <a:lnTo>
                  <a:pt x="120" y="10"/>
                </a:lnTo>
                <a:lnTo>
                  <a:pt x="118" y="12"/>
                </a:lnTo>
                <a:lnTo>
                  <a:pt x="118" y="14"/>
                </a:lnTo>
                <a:close/>
              </a:path>
            </a:pathLst>
          </a:custGeom>
          <a:solidFill>
            <a:srgbClr val="6608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09" name="Freeform 889"/>
          <p:cNvSpPr>
            <a:spLocks noEditPoints="1"/>
          </p:cNvSpPr>
          <p:nvPr/>
        </p:nvSpPr>
        <p:spPr bwMode="auto">
          <a:xfrm rot="63308">
            <a:off x="4649788" y="4368800"/>
            <a:ext cx="511175" cy="20638"/>
          </a:xfrm>
          <a:custGeom>
            <a:avLst/>
            <a:gdLst>
              <a:gd name="T0" fmla="*/ 511175 w 362"/>
              <a:gd name="T1" fmla="*/ 20638 h 13"/>
              <a:gd name="T2" fmla="*/ 336076 w 362"/>
              <a:gd name="T3" fmla="*/ 20638 h 13"/>
              <a:gd name="T4" fmla="*/ 336076 w 362"/>
              <a:gd name="T5" fmla="*/ 20638 h 13"/>
              <a:gd name="T6" fmla="*/ 333252 w 362"/>
              <a:gd name="T7" fmla="*/ 17463 h 13"/>
              <a:gd name="T8" fmla="*/ 333252 w 362"/>
              <a:gd name="T9" fmla="*/ 14288 h 13"/>
              <a:gd name="T10" fmla="*/ 330428 w 362"/>
              <a:gd name="T11" fmla="*/ 11113 h 13"/>
              <a:gd name="T12" fmla="*/ 330428 w 362"/>
              <a:gd name="T13" fmla="*/ 7938 h 13"/>
              <a:gd name="T14" fmla="*/ 330428 w 362"/>
              <a:gd name="T15" fmla="*/ 4763 h 13"/>
              <a:gd name="T16" fmla="*/ 327604 w 362"/>
              <a:gd name="T17" fmla="*/ 3175 h 13"/>
              <a:gd name="T18" fmla="*/ 327604 w 362"/>
              <a:gd name="T19" fmla="*/ 0 h 13"/>
              <a:gd name="T20" fmla="*/ 504115 w 362"/>
              <a:gd name="T21" fmla="*/ 0 h 13"/>
              <a:gd name="T22" fmla="*/ 505527 w 362"/>
              <a:gd name="T23" fmla="*/ 3175 h 13"/>
              <a:gd name="T24" fmla="*/ 505527 w 362"/>
              <a:gd name="T25" fmla="*/ 4763 h 13"/>
              <a:gd name="T26" fmla="*/ 508351 w 362"/>
              <a:gd name="T27" fmla="*/ 7938 h 13"/>
              <a:gd name="T28" fmla="*/ 508351 w 362"/>
              <a:gd name="T29" fmla="*/ 11113 h 13"/>
              <a:gd name="T30" fmla="*/ 508351 w 362"/>
              <a:gd name="T31" fmla="*/ 14288 h 13"/>
              <a:gd name="T32" fmla="*/ 511175 w 362"/>
              <a:gd name="T33" fmla="*/ 17463 h 13"/>
              <a:gd name="T34" fmla="*/ 511175 w 362"/>
              <a:gd name="T35" fmla="*/ 20638 h 13"/>
              <a:gd name="T36" fmla="*/ 511175 w 362"/>
              <a:gd name="T37" fmla="*/ 20638 h 13"/>
              <a:gd name="T38" fmla="*/ 163802 w 362"/>
              <a:gd name="T39" fmla="*/ 20638 h 13"/>
              <a:gd name="T40" fmla="*/ 0 w 362"/>
              <a:gd name="T41" fmla="*/ 20638 h 13"/>
              <a:gd name="T42" fmla="*/ 0 w 362"/>
              <a:gd name="T43" fmla="*/ 20638 h 13"/>
              <a:gd name="T44" fmla="*/ 1412 w 362"/>
              <a:gd name="T45" fmla="*/ 17463 h 13"/>
              <a:gd name="T46" fmla="*/ 4236 w 362"/>
              <a:gd name="T47" fmla="*/ 14288 h 13"/>
              <a:gd name="T48" fmla="*/ 4236 w 362"/>
              <a:gd name="T49" fmla="*/ 11113 h 13"/>
              <a:gd name="T50" fmla="*/ 7060 w 362"/>
              <a:gd name="T51" fmla="*/ 7938 h 13"/>
              <a:gd name="T52" fmla="*/ 7060 w 362"/>
              <a:gd name="T53" fmla="*/ 4763 h 13"/>
              <a:gd name="T54" fmla="*/ 9885 w 362"/>
              <a:gd name="T55" fmla="*/ 3175 h 13"/>
              <a:gd name="T56" fmla="*/ 9885 w 362"/>
              <a:gd name="T57" fmla="*/ 0 h 13"/>
              <a:gd name="T58" fmla="*/ 175099 w 362"/>
              <a:gd name="T59" fmla="*/ 0 h 13"/>
              <a:gd name="T60" fmla="*/ 172274 w 362"/>
              <a:gd name="T61" fmla="*/ 3175 h 13"/>
              <a:gd name="T62" fmla="*/ 172274 w 362"/>
              <a:gd name="T63" fmla="*/ 4763 h 13"/>
              <a:gd name="T64" fmla="*/ 169450 w 362"/>
              <a:gd name="T65" fmla="*/ 7938 h 13"/>
              <a:gd name="T66" fmla="*/ 169450 w 362"/>
              <a:gd name="T67" fmla="*/ 11113 h 13"/>
              <a:gd name="T68" fmla="*/ 166626 w 362"/>
              <a:gd name="T69" fmla="*/ 14288 h 13"/>
              <a:gd name="T70" fmla="*/ 166626 w 362"/>
              <a:gd name="T71" fmla="*/ 17463 h 13"/>
              <a:gd name="T72" fmla="*/ 163802 w 362"/>
              <a:gd name="T73" fmla="*/ 20638 h 13"/>
              <a:gd name="T74" fmla="*/ 163802 w 362"/>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2"/>
              <a:gd name="T115" fmla="*/ 0 h 13"/>
              <a:gd name="T116" fmla="*/ 362 w 36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2" h="13">
                <a:moveTo>
                  <a:pt x="362" y="13"/>
                </a:moveTo>
                <a:lnTo>
                  <a:pt x="238" y="13"/>
                </a:lnTo>
                <a:lnTo>
                  <a:pt x="236" y="11"/>
                </a:lnTo>
                <a:lnTo>
                  <a:pt x="236" y="9"/>
                </a:lnTo>
                <a:lnTo>
                  <a:pt x="234" y="7"/>
                </a:lnTo>
                <a:lnTo>
                  <a:pt x="234" y="5"/>
                </a:lnTo>
                <a:lnTo>
                  <a:pt x="234" y="3"/>
                </a:lnTo>
                <a:lnTo>
                  <a:pt x="232" y="2"/>
                </a:lnTo>
                <a:lnTo>
                  <a:pt x="232" y="0"/>
                </a:lnTo>
                <a:lnTo>
                  <a:pt x="357" y="0"/>
                </a:lnTo>
                <a:lnTo>
                  <a:pt x="358" y="2"/>
                </a:lnTo>
                <a:lnTo>
                  <a:pt x="358" y="3"/>
                </a:lnTo>
                <a:lnTo>
                  <a:pt x="360" y="5"/>
                </a:lnTo>
                <a:lnTo>
                  <a:pt x="360" y="7"/>
                </a:lnTo>
                <a:lnTo>
                  <a:pt x="360" y="9"/>
                </a:lnTo>
                <a:lnTo>
                  <a:pt x="362" y="11"/>
                </a:lnTo>
                <a:lnTo>
                  <a:pt x="362" y="13"/>
                </a:lnTo>
                <a:close/>
                <a:moveTo>
                  <a:pt x="116" y="13"/>
                </a:moveTo>
                <a:lnTo>
                  <a:pt x="0" y="13"/>
                </a:lnTo>
                <a:lnTo>
                  <a:pt x="1" y="11"/>
                </a:lnTo>
                <a:lnTo>
                  <a:pt x="3" y="9"/>
                </a:lnTo>
                <a:lnTo>
                  <a:pt x="3" y="7"/>
                </a:lnTo>
                <a:lnTo>
                  <a:pt x="5" y="5"/>
                </a:lnTo>
                <a:lnTo>
                  <a:pt x="5" y="3"/>
                </a:lnTo>
                <a:lnTo>
                  <a:pt x="7" y="2"/>
                </a:lnTo>
                <a:lnTo>
                  <a:pt x="7" y="0"/>
                </a:lnTo>
                <a:lnTo>
                  <a:pt x="124" y="0"/>
                </a:lnTo>
                <a:lnTo>
                  <a:pt x="122" y="2"/>
                </a:lnTo>
                <a:lnTo>
                  <a:pt x="122" y="3"/>
                </a:lnTo>
                <a:lnTo>
                  <a:pt x="120" y="5"/>
                </a:lnTo>
                <a:lnTo>
                  <a:pt x="120" y="7"/>
                </a:lnTo>
                <a:lnTo>
                  <a:pt x="118" y="9"/>
                </a:lnTo>
                <a:lnTo>
                  <a:pt x="118" y="11"/>
                </a:lnTo>
                <a:lnTo>
                  <a:pt x="116" y="13"/>
                </a:lnTo>
                <a:close/>
              </a:path>
            </a:pathLst>
          </a:custGeom>
          <a:solidFill>
            <a:srgbClr val="690B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0" name="Freeform 890"/>
          <p:cNvSpPr>
            <a:spLocks noEditPoints="1"/>
          </p:cNvSpPr>
          <p:nvPr/>
        </p:nvSpPr>
        <p:spPr bwMode="auto">
          <a:xfrm rot="63308">
            <a:off x="4654550" y="4359275"/>
            <a:ext cx="503238" cy="20638"/>
          </a:xfrm>
          <a:custGeom>
            <a:avLst/>
            <a:gdLst>
              <a:gd name="T0" fmla="*/ 503238 w 357"/>
              <a:gd name="T1" fmla="*/ 20638 h 13"/>
              <a:gd name="T2" fmla="*/ 328444 w 357"/>
              <a:gd name="T3" fmla="*/ 20638 h 13"/>
              <a:gd name="T4" fmla="*/ 325625 w 357"/>
              <a:gd name="T5" fmla="*/ 17463 h 13"/>
              <a:gd name="T6" fmla="*/ 325625 w 357"/>
              <a:gd name="T7" fmla="*/ 14288 h 13"/>
              <a:gd name="T8" fmla="*/ 322805 w 357"/>
              <a:gd name="T9" fmla="*/ 12700 h 13"/>
              <a:gd name="T10" fmla="*/ 322805 w 357"/>
              <a:gd name="T11" fmla="*/ 9525 h 13"/>
              <a:gd name="T12" fmla="*/ 321396 w 357"/>
              <a:gd name="T13" fmla="*/ 6350 h 13"/>
              <a:gd name="T14" fmla="*/ 321396 w 357"/>
              <a:gd name="T15" fmla="*/ 3175 h 13"/>
              <a:gd name="T16" fmla="*/ 321396 w 357"/>
              <a:gd name="T17" fmla="*/ 0 h 13"/>
              <a:gd name="T18" fmla="*/ 318576 w 357"/>
              <a:gd name="T19" fmla="*/ 0 h 13"/>
              <a:gd name="T20" fmla="*/ 496190 w 357"/>
              <a:gd name="T21" fmla="*/ 0 h 13"/>
              <a:gd name="T22" fmla="*/ 496190 w 357"/>
              <a:gd name="T23" fmla="*/ 0 h 13"/>
              <a:gd name="T24" fmla="*/ 496190 w 357"/>
              <a:gd name="T25" fmla="*/ 3175 h 13"/>
              <a:gd name="T26" fmla="*/ 499009 w 357"/>
              <a:gd name="T27" fmla="*/ 6350 h 13"/>
              <a:gd name="T28" fmla="*/ 499009 w 357"/>
              <a:gd name="T29" fmla="*/ 9525 h 13"/>
              <a:gd name="T30" fmla="*/ 500419 w 357"/>
              <a:gd name="T31" fmla="*/ 12700 h 13"/>
              <a:gd name="T32" fmla="*/ 500419 w 357"/>
              <a:gd name="T33" fmla="*/ 14288 h 13"/>
              <a:gd name="T34" fmla="*/ 503238 w 357"/>
              <a:gd name="T35" fmla="*/ 17463 h 13"/>
              <a:gd name="T36" fmla="*/ 503238 w 357"/>
              <a:gd name="T37" fmla="*/ 20638 h 13"/>
              <a:gd name="T38" fmla="*/ 164927 w 357"/>
              <a:gd name="T39" fmla="*/ 20638 h 13"/>
              <a:gd name="T40" fmla="*/ 0 w 357"/>
              <a:gd name="T41" fmla="*/ 20638 h 13"/>
              <a:gd name="T42" fmla="*/ 2819 w 357"/>
              <a:gd name="T43" fmla="*/ 17463 h 13"/>
              <a:gd name="T44" fmla="*/ 2819 w 357"/>
              <a:gd name="T45" fmla="*/ 14288 h 13"/>
              <a:gd name="T46" fmla="*/ 5639 w 357"/>
              <a:gd name="T47" fmla="*/ 12700 h 13"/>
              <a:gd name="T48" fmla="*/ 5639 w 357"/>
              <a:gd name="T49" fmla="*/ 9525 h 13"/>
              <a:gd name="T50" fmla="*/ 8458 w 357"/>
              <a:gd name="T51" fmla="*/ 6350 h 13"/>
              <a:gd name="T52" fmla="*/ 8458 w 357"/>
              <a:gd name="T53" fmla="*/ 3175 h 13"/>
              <a:gd name="T54" fmla="*/ 11277 w 357"/>
              <a:gd name="T55" fmla="*/ 3175 h 13"/>
              <a:gd name="T56" fmla="*/ 14096 w 357"/>
              <a:gd name="T57" fmla="*/ 0 h 13"/>
              <a:gd name="T58" fmla="*/ 173385 w 357"/>
              <a:gd name="T59" fmla="*/ 0 h 13"/>
              <a:gd name="T60" fmla="*/ 173385 w 357"/>
              <a:gd name="T61" fmla="*/ 0 h 13"/>
              <a:gd name="T62" fmla="*/ 170565 w 357"/>
              <a:gd name="T63" fmla="*/ 3175 h 13"/>
              <a:gd name="T64" fmla="*/ 170565 w 357"/>
              <a:gd name="T65" fmla="*/ 6350 h 13"/>
              <a:gd name="T66" fmla="*/ 170565 w 357"/>
              <a:gd name="T67" fmla="*/ 9525 h 13"/>
              <a:gd name="T68" fmla="*/ 167746 w 357"/>
              <a:gd name="T69" fmla="*/ 12700 h 13"/>
              <a:gd name="T70" fmla="*/ 167746 w 357"/>
              <a:gd name="T71" fmla="*/ 14288 h 13"/>
              <a:gd name="T72" fmla="*/ 164927 w 357"/>
              <a:gd name="T73" fmla="*/ 17463 h 13"/>
              <a:gd name="T74" fmla="*/ 164927 w 357"/>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7"/>
              <a:gd name="T115" fmla="*/ 0 h 13"/>
              <a:gd name="T116" fmla="*/ 357 w 357"/>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7" h="13">
                <a:moveTo>
                  <a:pt x="357" y="13"/>
                </a:moveTo>
                <a:lnTo>
                  <a:pt x="233" y="13"/>
                </a:lnTo>
                <a:lnTo>
                  <a:pt x="231" y="11"/>
                </a:lnTo>
                <a:lnTo>
                  <a:pt x="231" y="9"/>
                </a:lnTo>
                <a:lnTo>
                  <a:pt x="229" y="8"/>
                </a:lnTo>
                <a:lnTo>
                  <a:pt x="229" y="6"/>
                </a:lnTo>
                <a:lnTo>
                  <a:pt x="228" y="4"/>
                </a:lnTo>
                <a:lnTo>
                  <a:pt x="228" y="2"/>
                </a:lnTo>
                <a:lnTo>
                  <a:pt x="228" y="0"/>
                </a:lnTo>
                <a:lnTo>
                  <a:pt x="226" y="0"/>
                </a:lnTo>
                <a:lnTo>
                  <a:pt x="352" y="0"/>
                </a:lnTo>
                <a:lnTo>
                  <a:pt x="352" y="2"/>
                </a:lnTo>
                <a:lnTo>
                  <a:pt x="354" y="4"/>
                </a:lnTo>
                <a:lnTo>
                  <a:pt x="354" y="6"/>
                </a:lnTo>
                <a:lnTo>
                  <a:pt x="355" y="8"/>
                </a:lnTo>
                <a:lnTo>
                  <a:pt x="355" y="9"/>
                </a:lnTo>
                <a:lnTo>
                  <a:pt x="357" y="11"/>
                </a:lnTo>
                <a:lnTo>
                  <a:pt x="357" y="13"/>
                </a:lnTo>
                <a:close/>
                <a:moveTo>
                  <a:pt x="117" y="13"/>
                </a:moveTo>
                <a:lnTo>
                  <a:pt x="0" y="13"/>
                </a:lnTo>
                <a:lnTo>
                  <a:pt x="2" y="11"/>
                </a:lnTo>
                <a:lnTo>
                  <a:pt x="2" y="9"/>
                </a:lnTo>
                <a:lnTo>
                  <a:pt x="4" y="8"/>
                </a:lnTo>
                <a:lnTo>
                  <a:pt x="4" y="6"/>
                </a:lnTo>
                <a:lnTo>
                  <a:pt x="6" y="4"/>
                </a:lnTo>
                <a:lnTo>
                  <a:pt x="6" y="2"/>
                </a:lnTo>
                <a:lnTo>
                  <a:pt x="8" y="2"/>
                </a:lnTo>
                <a:lnTo>
                  <a:pt x="10" y="0"/>
                </a:lnTo>
                <a:lnTo>
                  <a:pt x="123" y="0"/>
                </a:lnTo>
                <a:lnTo>
                  <a:pt x="121" y="2"/>
                </a:lnTo>
                <a:lnTo>
                  <a:pt x="121" y="4"/>
                </a:lnTo>
                <a:lnTo>
                  <a:pt x="121" y="6"/>
                </a:lnTo>
                <a:lnTo>
                  <a:pt x="119" y="8"/>
                </a:lnTo>
                <a:lnTo>
                  <a:pt x="119" y="9"/>
                </a:lnTo>
                <a:lnTo>
                  <a:pt x="117" y="11"/>
                </a:lnTo>
                <a:lnTo>
                  <a:pt x="117" y="13"/>
                </a:lnTo>
                <a:close/>
              </a:path>
            </a:pathLst>
          </a:custGeom>
          <a:solidFill>
            <a:srgbClr val="690B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1" name="Freeform 891"/>
          <p:cNvSpPr>
            <a:spLocks noEditPoints="1"/>
          </p:cNvSpPr>
          <p:nvPr/>
        </p:nvSpPr>
        <p:spPr bwMode="auto">
          <a:xfrm rot="63308">
            <a:off x="4659313" y="4346575"/>
            <a:ext cx="493712" cy="22225"/>
          </a:xfrm>
          <a:custGeom>
            <a:avLst/>
            <a:gdLst>
              <a:gd name="T0" fmla="*/ 493712 w 350"/>
              <a:gd name="T1" fmla="*/ 22225 h 14"/>
              <a:gd name="T2" fmla="*/ 317386 w 350"/>
              <a:gd name="T3" fmla="*/ 22225 h 14"/>
              <a:gd name="T4" fmla="*/ 317386 w 350"/>
              <a:gd name="T5" fmla="*/ 19050 h 14"/>
              <a:gd name="T6" fmla="*/ 315976 w 350"/>
              <a:gd name="T7" fmla="*/ 15875 h 14"/>
              <a:gd name="T8" fmla="*/ 315976 w 350"/>
              <a:gd name="T9" fmla="*/ 12700 h 14"/>
              <a:gd name="T10" fmla="*/ 313154 w 350"/>
              <a:gd name="T11" fmla="*/ 12700 h 14"/>
              <a:gd name="T12" fmla="*/ 313154 w 350"/>
              <a:gd name="T13" fmla="*/ 9525 h 14"/>
              <a:gd name="T14" fmla="*/ 310333 w 350"/>
              <a:gd name="T15" fmla="*/ 6350 h 14"/>
              <a:gd name="T16" fmla="*/ 310333 w 350"/>
              <a:gd name="T17" fmla="*/ 3175 h 14"/>
              <a:gd name="T18" fmla="*/ 310333 w 350"/>
              <a:gd name="T19" fmla="*/ 0 h 14"/>
              <a:gd name="T20" fmla="*/ 485248 w 350"/>
              <a:gd name="T21" fmla="*/ 0 h 14"/>
              <a:gd name="T22" fmla="*/ 485248 w 350"/>
              <a:gd name="T23" fmla="*/ 3175 h 14"/>
              <a:gd name="T24" fmla="*/ 488070 w 350"/>
              <a:gd name="T25" fmla="*/ 6350 h 14"/>
              <a:gd name="T26" fmla="*/ 488070 w 350"/>
              <a:gd name="T27" fmla="*/ 9525 h 14"/>
              <a:gd name="T28" fmla="*/ 490891 w 350"/>
              <a:gd name="T29" fmla="*/ 12700 h 14"/>
              <a:gd name="T30" fmla="*/ 490891 w 350"/>
              <a:gd name="T31" fmla="*/ 12700 h 14"/>
              <a:gd name="T32" fmla="*/ 490891 w 350"/>
              <a:gd name="T33" fmla="*/ 15875 h 14"/>
              <a:gd name="T34" fmla="*/ 493712 w 350"/>
              <a:gd name="T35" fmla="*/ 19050 h 14"/>
              <a:gd name="T36" fmla="*/ 493712 w 350"/>
              <a:gd name="T37" fmla="*/ 22225 h 14"/>
              <a:gd name="T38" fmla="*/ 165041 w 350"/>
              <a:gd name="T39" fmla="*/ 22225 h 14"/>
              <a:gd name="T40" fmla="*/ 0 w 350"/>
              <a:gd name="T41" fmla="*/ 22225 h 14"/>
              <a:gd name="T42" fmla="*/ 2821 w 350"/>
              <a:gd name="T43" fmla="*/ 19050 h 14"/>
              <a:gd name="T44" fmla="*/ 2821 w 350"/>
              <a:gd name="T45" fmla="*/ 15875 h 14"/>
              <a:gd name="T46" fmla="*/ 5642 w 350"/>
              <a:gd name="T47" fmla="*/ 15875 h 14"/>
              <a:gd name="T48" fmla="*/ 8464 w 350"/>
              <a:gd name="T49" fmla="*/ 12700 h 14"/>
              <a:gd name="T50" fmla="*/ 8464 w 350"/>
              <a:gd name="T51" fmla="*/ 9525 h 14"/>
              <a:gd name="T52" fmla="*/ 11285 w 350"/>
              <a:gd name="T53" fmla="*/ 6350 h 14"/>
              <a:gd name="T54" fmla="*/ 11285 w 350"/>
              <a:gd name="T55" fmla="*/ 3175 h 14"/>
              <a:gd name="T56" fmla="*/ 14106 w 350"/>
              <a:gd name="T57" fmla="*/ 0 h 14"/>
              <a:gd name="T58" fmla="*/ 172094 w 350"/>
              <a:gd name="T59" fmla="*/ 0 h 14"/>
              <a:gd name="T60" fmla="*/ 172094 w 350"/>
              <a:gd name="T61" fmla="*/ 3175 h 14"/>
              <a:gd name="T62" fmla="*/ 169273 w 350"/>
              <a:gd name="T63" fmla="*/ 6350 h 14"/>
              <a:gd name="T64" fmla="*/ 169273 w 350"/>
              <a:gd name="T65" fmla="*/ 9525 h 14"/>
              <a:gd name="T66" fmla="*/ 167862 w 350"/>
              <a:gd name="T67" fmla="*/ 12700 h 14"/>
              <a:gd name="T68" fmla="*/ 167862 w 350"/>
              <a:gd name="T69" fmla="*/ 12700 h 14"/>
              <a:gd name="T70" fmla="*/ 165041 w 350"/>
              <a:gd name="T71" fmla="*/ 15875 h 14"/>
              <a:gd name="T72" fmla="*/ 165041 w 350"/>
              <a:gd name="T73" fmla="*/ 19050 h 14"/>
              <a:gd name="T74" fmla="*/ 165041 w 350"/>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0"/>
              <a:gd name="T115" fmla="*/ 0 h 14"/>
              <a:gd name="T116" fmla="*/ 350 w 350"/>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0" h="14">
                <a:moveTo>
                  <a:pt x="350" y="14"/>
                </a:moveTo>
                <a:lnTo>
                  <a:pt x="225" y="14"/>
                </a:lnTo>
                <a:lnTo>
                  <a:pt x="225" y="12"/>
                </a:lnTo>
                <a:lnTo>
                  <a:pt x="224" y="10"/>
                </a:lnTo>
                <a:lnTo>
                  <a:pt x="224" y="8"/>
                </a:lnTo>
                <a:lnTo>
                  <a:pt x="222" y="8"/>
                </a:lnTo>
                <a:lnTo>
                  <a:pt x="222" y="6"/>
                </a:lnTo>
                <a:lnTo>
                  <a:pt x="220" y="4"/>
                </a:lnTo>
                <a:lnTo>
                  <a:pt x="220" y="2"/>
                </a:lnTo>
                <a:lnTo>
                  <a:pt x="220" y="0"/>
                </a:lnTo>
                <a:lnTo>
                  <a:pt x="344" y="0"/>
                </a:lnTo>
                <a:lnTo>
                  <a:pt x="344" y="2"/>
                </a:lnTo>
                <a:lnTo>
                  <a:pt x="346" y="4"/>
                </a:lnTo>
                <a:lnTo>
                  <a:pt x="346" y="6"/>
                </a:lnTo>
                <a:lnTo>
                  <a:pt x="348" y="8"/>
                </a:lnTo>
                <a:lnTo>
                  <a:pt x="348" y="10"/>
                </a:lnTo>
                <a:lnTo>
                  <a:pt x="350" y="12"/>
                </a:lnTo>
                <a:lnTo>
                  <a:pt x="350" y="14"/>
                </a:lnTo>
                <a:close/>
                <a:moveTo>
                  <a:pt x="117" y="14"/>
                </a:moveTo>
                <a:lnTo>
                  <a:pt x="0" y="14"/>
                </a:lnTo>
                <a:lnTo>
                  <a:pt x="2" y="12"/>
                </a:lnTo>
                <a:lnTo>
                  <a:pt x="2" y="10"/>
                </a:lnTo>
                <a:lnTo>
                  <a:pt x="4" y="10"/>
                </a:lnTo>
                <a:lnTo>
                  <a:pt x="6" y="8"/>
                </a:lnTo>
                <a:lnTo>
                  <a:pt x="6" y="6"/>
                </a:lnTo>
                <a:lnTo>
                  <a:pt x="8" y="4"/>
                </a:lnTo>
                <a:lnTo>
                  <a:pt x="8" y="2"/>
                </a:lnTo>
                <a:lnTo>
                  <a:pt x="10" y="0"/>
                </a:lnTo>
                <a:lnTo>
                  <a:pt x="122" y="0"/>
                </a:lnTo>
                <a:lnTo>
                  <a:pt x="122" y="2"/>
                </a:lnTo>
                <a:lnTo>
                  <a:pt x="120" y="4"/>
                </a:lnTo>
                <a:lnTo>
                  <a:pt x="120" y="6"/>
                </a:lnTo>
                <a:lnTo>
                  <a:pt x="119" y="8"/>
                </a:lnTo>
                <a:lnTo>
                  <a:pt x="117" y="10"/>
                </a:lnTo>
                <a:lnTo>
                  <a:pt x="117" y="12"/>
                </a:lnTo>
                <a:lnTo>
                  <a:pt x="117" y="14"/>
                </a:lnTo>
                <a:close/>
              </a:path>
            </a:pathLst>
          </a:custGeom>
          <a:solidFill>
            <a:srgbClr val="6908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2" name="Freeform 892"/>
          <p:cNvSpPr>
            <a:spLocks noEditPoints="1"/>
          </p:cNvSpPr>
          <p:nvPr/>
        </p:nvSpPr>
        <p:spPr bwMode="auto">
          <a:xfrm rot="63308">
            <a:off x="4667250" y="4335463"/>
            <a:ext cx="482600" cy="23812"/>
          </a:xfrm>
          <a:custGeom>
            <a:avLst/>
            <a:gdLst>
              <a:gd name="T0" fmla="*/ 482600 w 342"/>
              <a:gd name="T1" fmla="*/ 23812 h 15"/>
              <a:gd name="T2" fmla="*/ 304800 w 342"/>
              <a:gd name="T3" fmla="*/ 23812 h 15"/>
              <a:gd name="T4" fmla="*/ 304800 w 342"/>
              <a:gd name="T5" fmla="*/ 20637 h 15"/>
              <a:gd name="T6" fmla="*/ 301978 w 342"/>
              <a:gd name="T7" fmla="*/ 17462 h 15"/>
              <a:gd name="T8" fmla="*/ 301978 w 342"/>
              <a:gd name="T9" fmla="*/ 14287 h 15"/>
              <a:gd name="T10" fmla="*/ 301978 w 342"/>
              <a:gd name="T11" fmla="*/ 11112 h 15"/>
              <a:gd name="T12" fmla="*/ 299156 w 342"/>
              <a:gd name="T13" fmla="*/ 7937 h 15"/>
              <a:gd name="T14" fmla="*/ 299156 w 342"/>
              <a:gd name="T15" fmla="*/ 4762 h 15"/>
              <a:gd name="T16" fmla="*/ 296333 w 342"/>
              <a:gd name="T17" fmla="*/ 3175 h 15"/>
              <a:gd name="T18" fmla="*/ 296333 w 342"/>
              <a:gd name="T19" fmla="*/ 0 h 15"/>
              <a:gd name="T20" fmla="*/ 471311 w 342"/>
              <a:gd name="T21" fmla="*/ 0 h 15"/>
              <a:gd name="T22" fmla="*/ 474133 w 342"/>
              <a:gd name="T23" fmla="*/ 3175 h 15"/>
              <a:gd name="T24" fmla="*/ 474133 w 342"/>
              <a:gd name="T25" fmla="*/ 4762 h 15"/>
              <a:gd name="T26" fmla="*/ 476956 w 342"/>
              <a:gd name="T27" fmla="*/ 7937 h 15"/>
              <a:gd name="T28" fmla="*/ 476956 w 342"/>
              <a:gd name="T29" fmla="*/ 11112 h 15"/>
              <a:gd name="T30" fmla="*/ 476956 w 342"/>
              <a:gd name="T31" fmla="*/ 14287 h 15"/>
              <a:gd name="T32" fmla="*/ 479778 w 342"/>
              <a:gd name="T33" fmla="*/ 17462 h 15"/>
              <a:gd name="T34" fmla="*/ 479778 w 342"/>
              <a:gd name="T35" fmla="*/ 20637 h 15"/>
              <a:gd name="T36" fmla="*/ 482600 w 342"/>
              <a:gd name="T37" fmla="*/ 23812 h 15"/>
              <a:gd name="T38" fmla="*/ 159456 w 342"/>
              <a:gd name="T39" fmla="*/ 23812 h 15"/>
              <a:gd name="T40" fmla="*/ 0 w 342"/>
              <a:gd name="T41" fmla="*/ 23812 h 15"/>
              <a:gd name="T42" fmla="*/ 0 w 342"/>
              <a:gd name="T43" fmla="*/ 20637 h 15"/>
              <a:gd name="T44" fmla="*/ 2822 w 342"/>
              <a:gd name="T45" fmla="*/ 17462 h 15"/>
              <a:gd name="T46" fmla="*/ 2822 w 342"/>
              <a:gd name="T47" fmla="*/ 14287 h 15"/>
              <a:gd name="T48" fmla="*/ 5644 w 342"/>
              <a:gd name="T49" fmla="*/ 11112 h 15"/>
              <a:gd name="T50" fmla="*/ 5644 w 342"/>
              <a:gd name="T51" fmla="*/ 7937 h 15"/>
              <a:gd name="T52" fmla="*/ 8467 w 342"/>
              <a:gd name="T53" fmla="*/ 4762 h 15"/>
              <a:gd name="T54" fmla="*/ 8467 w 342"/>
              <a:gd name="T55" fmla="*/ 3175 h 15"/>
              <a:gd name="T56" fmla="*/ 11289 w 342"/>
              <a:gd name="T57" fmla="*/ 0 h 15"/>
              <a:gd name="T58" fmla="*/ 169333 w 342"/>
              <a:gd name="T59" fmla="*/ 0 h 15"/>
              <a:gd name="T60" fmla="*/ 166511 w 342"/>
              <a:gd name="T61" fmla="*/ 3175 h 15"/>
              <a:gd name="T62" fmla="*/ 166511 w 342"/>
              <a:gd name="T63" fmla="*/ 4762 h 15"/>
              <a:gd name="T64" fmla="*/ 166511 w 342"/>
              <a:gd name="T65" fmla="*/ 7937 h 15"/>
              <a:gd name="T66" fmla="*/ 163689 w 342"/>
              <a:gd name="T67" fmla="*/ 11112 h 15"/>
              <a:gd name="T68" fmla="*/ 163689 w 342"/>
              <a:gd name="T69" fmla="*/ 14287 h 15"/>
              <a:gd name="T70" fmla="*/ 160867 w 342"/>
              <a:gd name="T71" fmla="*/ 17462 h 15"/>
              <a:gd name="T72" fmla="*/ 160867 w 342"/>
              <a:gd name="T73" fmla="*/ 20637 h 15"/>
              <a:gd name="T74" fmla="*/ 159456 w 342"/>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2"/>
              <a:gd name="T115" fmla="*/ 0 h 15"/>
              <a:gd name="T116" fmla="*/ 342 w 342"/>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2" h="15">
                <a:moveTo>
                  <a:pt x="342" y="15"/>
                </a:moveTo>
                <a:lnTo>
                  <a:pt x="216" y="15"/>
                </a:lnTo>
                <a:lnTo>
                  <a:pt x="216" y="13"/>
                </a:lnTo>
                <a:lnTo>
                  <a:pt x="214" y="11"/>
                </a:lnTo>
                <a:lnTo>
                  <a:pt x="214" y="9"/>
                </a:lnTo>
                <a:lnTo>
                  <a:pt x="214" y="7"/>
                </a:lnTo>
                <a:lnTo>
                  <a:pt x="212" y="5"/>
                </a:lnTo>
                <a:lnTo>
                  <a:pt x="212" y="3"/>
                </a:lnTo>
                <a:lnTo>
                  <a:pt x="210" y="2"/>
                </a:lnTo>
                <a:lnTo>
                  <a:pt x="210" y="0"/>
                </a:lnTo>
                <a:lnTo>
                  <a:pt x="334" y="0"/>
                </a:lnTo>
                <a:lnTo>
                  <a:pt x="336" y="2"/>
                </a:lnTo>
                <a:lnTo>
                  <a:pt x="336" y="3"/>
                </a:lnTo>
                <a:lnTo>
                  <a:pt x="338" y="5"/>
                </a:lnTo>
                <a:lnTo>
                  <a:pt x="338" y="7"/>
                </a:lnTo>
                <a:lnTo>
                  <a:pt x="338" y="9"/>
                </a:lnTo>
                <a:lnTo>
                  <a:pt x="340" y="11"/>
                </a:lnTo>
                <a:lnTo>
                  <a:pt x="340" y="13"/>
                </a:lnTo>
                <a:lnTo>
                  <a:pt x="342" y="15"/>
                </a:lnTo>
                <a:close/>
                <a:moveTo>
                  <a:pt x="113" y="15"/>
                </a:moveTo>
                <a:lnTo>
                  <a:pt x="0" y="15"/>
                </a:lnTo>
                <a:lnTo>
                  <a:pt x="0" y="13"/>
                </a:lnTo>
                <a:lnTo>
                  <a:pt x="2" y="11"/>
                </a:lnTo>
                <a:lnTo>
                  <a:pt x="2" y="9"/>
                </a:lnTo>
                <a:lnTo>
                  <a:pt x="4" y="7"/>
                </a:lnTo>
                <a:lnTo>
                  <a:pt x="4" y="5"/>
                </a:lnTo>
                <a:lnTo>
                  <a:pt x="6" y="3"/>
                </a:lnTo>
                <a:lnTo>
                  <a:pt x="6" y="2"/>
                </a:lnTo>
                <a:lnTo>
                  <a:pt x="8" y="0"/>
                </a:lnTo>
                <a:lnTo>
                  <a:pt x="120" y="0"/>
                </a:lnTo>
                <a:lnTo>
                  <a:pt x="118" y="2"/>
                </a:lnTo>
                <a:lnTo>
                  <a:pt x="118" y="3"/>
                </a:lnTo>
                <a:lnTo>
                  <a:pt x="118" y="5"/>
                </a:lnTo>
                <a:lnTo>
                  <a:pt x="116" y="7"/>
                </a:lnTo>
                <a:lnTo>
                  <a:pt x="116" y="9"/>
                </a:lnTo>
                <a:lnTo>
                  <a:pt x="114" y="11"/>
                </a:lnTo>
                <a:lnTo>
                  <a:pt x="114" y="13"/>
                </a:lnTo>
                <a:lnTo>
                  <a:pt x="113" y="15"/>
                </a:lnTo>
                <a:close/>
              </a:path>
            </a:pathLst>
          </a:custGeom>
          <a:solidFill>
            <a:srgbClr val="6B0A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3" name="Freeform 893"/>
          <p:cNvSpPr>
            <a:spLocks noEditPoints="1"/>
          </p:cNvSpPr>
          <p:nvPr/>
        </p:nvSpPr>
        <p:spPr bwMode="auto">
          <a:xfrm rot="63308">
            <a:off x="4673600" y="4325938"/>
            <a:ext cx="471488" cy="20637"/>
          </a:xfrm>
          <a:custGeom>
            <a:avLst/>
            <a:gdLst>
              <a:gd name="T0" fmla="*/ 471488 w 334"/>
              <a:gd name="T1" fmla="*/ 20637 h 13"/>
              <a:gd name="T2" fmla="*/ 296445 w 334"/>
              <a:gd name="T3" fmla="*/ 20637 h 13"/>
              <a:gd name="T4" fmla="*/ 293621 w 334"/>
              <a:gd name="T5" fmla="*/ 17462 h 13"/>
              <a:gd name="T6" fmla="*/ 293621 w 334"/>
              <a:gd name="T7" fmla="*/ 14287 h 13"/>
              <a:gd name="T8" fmla="*/ 290798 w 334"/>
              <a:gd name="T9" fmla="*/ 12700 h 13"/>
              <a:gd name="T10" fmla="*/ 290798 w 334"/>
              <a:gd name="T11" fmla="*/ 9525 h 13"/>
              <a:gd name="T12" fmla="*/ 290798 w 334"/>
              <a:gd name="T13" fmla="*/ 6350 h 13"/>
              <a:gd name="T14" fmla="*/ 287975 w 334"/>
              <a:gd name="T15" fmla="*/ 3175 h 13"/>
              <a:gd name="T16" fmla="*/ 287975 w 334"/>
              <a:gd name="T17" fmla="*/ 3175 h 13"/>
              <a:gd name="T18" fmla="*/ 285151 w 334"/>
              <a:gd name="T19" fmla="*/ 0 h 13"/>
              <a:gd name="T20" fmla="*/ 463018 w 334"/>
              <a:gd name="T21" fmla="*/ 0 h 13"/>
              <a:gd name="T22" fmla="*/ 463018 w 334"/>
              <a:gd name="T23" fmla="*/ 3175 h 13"/>
              <a:gd name="T24" fmla="*/ 465841 w 334"/>
              <a:gd name="T25" fmla="*/ 3175 h 13"/>
              <a:gd name="T26" fmla="*/ 465841 w 334"/>
              <a:gd name="T27" fmla="*/ 6350 h 13"/>
              <a:gd name="T28" fmla="*/ 465841 w 334"/>
              <a:gd name="T29" fmla="*/ 9525 h 13"/>
              <a:gd name="T30" fmla="*/ 468665 w 334"/>
              <a:gd name="T31" fmla="*/ 12700 h 13"/>
              <a:gd name="T32" fmla="*/ 468665 w 334"/>
              <a:gd name="T33" fmla="*/ 14287 h 13"/>
              <a:gd name="T34" fmla="*/ 471488 w 334"/>
              <a:gd name="T35" fmla="*/ 17462 h 13"/>
              <a:gd name="T36" fmla="*/ 471488 w 334"/>
              <a:gd name="T37" fmla="*/ 20637 h 13"/>
              <a:gd name="T38" fmla="*/ 158104 w 334"/>
              <a:gd name="T39" fmla="*/ 20637 h 13"/>
              <a:gd name="T40" fmla="*/ 0 w 334"/>
              <a:gd name="T41" fmla="*/ 20637 h 13"/>
              <a:gd name="T42" fmla="*/ 0 w 334"/>
              <a:gd name="T43" fmla="*/ 17462 h 13"/>
              <a:gd name="T44" fmla="*/ 2823 w 334"/>
              <a:gd name="T45" fmla="*/ 14287 h 13"/>
              <a:gd name="T46" fmla="*/ 2823 w 334"/>
              <a:gd name="T47" fmla="*/ 12700 h 13"/>
              <a:gd name="T48" fmla="*/ 5647 w 334"/>
              <a:gd name="T49" fmla="*/ 9525 h 13"/>
              <a:gd name="T50" fmla="*/ 5647 w 334"/>
              <a:gd name="T51" fmla="*/ 6350 h 13"/>
              <a:gd name="T52" fmla="*/ 7058 w 334"/>
              <a:gd name="T53" fmla="*/ 6350 h 13"/>
              <a:gd name="T54" fmla="*/ 7058 w 334"/>
              <a:gd name="T55" fmla="*/ 3175 h 13"/>
              <a:gd name="T56" fmla="*/ 7058 w 334"/>
              <a:gd name="T57" fmla="*/ 0 h 13"/>
              <a:gd name="T58" fmla="*/ 169397 w 334"/>
              <a:gd name="T59" fmla="*/ 0 h 13"/>
              <a:gd name="T60" fmla="*/ 166574 w 334"/>
              <a:gd name="T61" fmla="*/ 3175 h 13"/>
              <a:gd name="T62" fmla="*/ 166574 w 334"/>
              <a:gd name="T63" fmla="*/ 3175 h 13"/>
              <a:gd name="T64" fmla="*/ 163750 w 334"/>
              <a:gd name="T65" fmla="*/ 6350 h 13"/>
              <a:gd name="T66" fmla="*/ 163750 w 334"/>
              <a:gd name="T67" fmla="*/ 9525 h 13"/>
              <a:gd name="T68" fmla="*/ 160927 w 334"/>
              <a:gd name="T69" fmla="*/ 12700 h 13"/>
              <a:gd name="T70" fmla="*/ 160927 w 334"/>
              <a:gd name="T71" fmla="*/ 14287 h 13"/>
              <a:gd name="T72" fmla="*/ 160927 w 334"/>
              <a:gd name="T73" fmla="*/ 17462 h 13"/>
              <a:gd name="T74" fmla="*/ 158104 w 334"/>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4"/>
              <a:gd name="T115" fmla="*/ 0 h 13"/>
              <a:gd name="T116" fmla="*/ 334 w 334"/>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4" h="13">
                <a:moveTo>
                  <a:pt x="334" y="13"/>
                </a:moveTo>
                <a:lnTo>
                  <a:pt x="210" y="13"/>
                </a:lnTo>
                <a:lnTo>
                  <a:pt x="208" y="11"/>
                </a:lnTo>
                <a:lnTo>
                  <a:pt x="208" y="9"/>
                </a:lnTo>
                <a:lnTo>
                  <a:pt x="206" y="8"/>
                </a:lnTo>
                <a:lnTo>
                  <a:pt x="206" y="6"/>
                </a:lnTo>
                <a:lnTo>
                  <a:pt x="206" y="4"/>
                </a:lnTo>
                <a:lnTo>
                  <a:pt x="204" y="2"/>
                </a:lnTo>
                <a:lnTo>
                  <a:pt x="202" y="0"/>
                </a:lnTo>
                <a:lnTo>
                  <a:pt x="328" y="0"/>
                </a:lnTo>
                <a:lnTo>
                  <a:pt x="328" y="2"/>
                </a:lnTo>
                <a:lnTo>
                  <a:pt x="330" y="2"/>
                </a:lnTo>
                <a:lnTo>
                  <a:pt x="330" y="4"/>
                </a:lnTo>
                <a:lnTo>
                  <a:pt x="330" y="6"/>
                </a:lnTo>
                <a:lnTo>
                  <a:pt x="332" y="8"/>
                </a:lnTo>
                <a:lnTo>
                  <a:pt x="332" y="9"/>
                </a:lnTo>
                <a:lnTo>
                  <a:pt x="334" y="11"/>
                </a:lnTo>
                <a:lnTo>
                  <a:pt x="334" y="13"/>
                </a:lnTo>
                <a:close/>
                <a:moveTo>
                  <a:pt x="112" y="13"/>
                </a:moveTo>
                <a:lnTo>
                  <a:pt x="0" y="13"/>
                </a:lnTo>
                <a:lnTo>
                  <a:pt x="0" y="11"/>
                </a:lnTo>
                <a:lnTo>
                  <a:pt x="2" y="9"/>
                </a:lnTo>
                <a:lnTo>
                  <a:pt x="2" y="8"/>
                </a:lnTo>
                <a:lnTo>
                  <a:pt x="4" y="6"/>
                </a:lnTo>
                <a:lnTo>
                  <a:pt x="4" y="4"/>
                </a:lnTo>
                <a:lnTo>
                  <a:pt x="5" y="4"/>
                </a:lnTo>
                <a:lnTo>
                  <a:pt x="5" y="2"/>
                </a:lnTo>
                <a:lnTo>
                  <a:pt x="5" y="0"/>
                </a:lnTo>
                <a:lnTo>
                  <a:pt x="120" y="0"/>
                </a:lnTo>
                <a:lnTo>
                  <a:pt x="118" y="2"/>
                </a:lnTo>
                <a:lnTo>
                  <a:pt x="116" y="4"/>
                </a:lnTo>
                <a:lnTo>
                  <a:pt x="116" y="6"/>
                </a:lnTo>
                <a:lnTo>
                  <a:pt x="114" y="8"/>
                </a:lnTo>
                <a:lnTo>
                  <a:pt x="114" y="9"/>
                </a:lnTo>
                <a:lnTo>
                  <a:pt x="114" y="11"/>
                </a:lnTo>
                <a:lnTo>
                  <a:pt x="112" y="13"/>
                </a:lnTo>
                <a:close/>
              </a:path>
            </a:pathLst>
          </a:custGeom>
          <a:solidFill>
            <a:srgbClr val="6B0A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4" name="Freeform 894"/>
          <p:cNvSpPr>
            <a:spLocks noEditPoints="1"/>
          </p:cNvSpPr>
          <p:nvPr/>
        </p:nvSpPr>
        <p:spPr bwMode="auto">
          <a:xfrm rot="63308">
            <a:off x="4679950" y="4313238"/>
            <a:ext cx="460375" cy="22225"/>
          </a:xfrm>
          <a:custGeom>
            <a:avLst/>
            <a:gdLst>
              <a:gd name="T0" fmla="*/ 460375 w 326"/>
              <a:gd name="T1" fmla="*/ 22225 h 14"/>
              <a:gd name="T2" fmla="*/ 285263 w 326"/>
              <a:gd name="T3" fmla="*/ 22225 h 14"/>
              <a:gd name="T4" fmla="*/ 285263 w 326"/>
              <a:gd name="T5" fmla="*/ 19050 h 14"/>
              <a:gd name="T6" fmla="*/ 282439 w 326"/>
              <a:gd name="T7" fmla="*/ 15875 h 14"/>
              <a:gd name="T8" fmla="*/ 282439 w 326"/>
              <a:gd name="T9" fmla="*/ 15875 h 14"/>
              <a:gd name="T10" fmla="*/ 279614 w 326"/>
              <a:gd name="T11" fmla="*/ 12700 h 14"/>
              <a:gd name="T12" fmla="*/ 279614 w 326"/>
              <a:gd name="T13" fmla="*/ 9525 h 14"/>
              <a:gd name="T14" fmla="*/ 279614 w 326"/>
              <a:gd name="T15" fmla="*/ 6350 h 14"/>
              <a:gd name="T16" fmla="*/ 276790 w 326"/>
              <a:gd name="T17" fmla="*/ 3175 h 14"/>
              <a:gd name="T18" fmla="*/ 276790 w 326"/>
              <a:gd name="T19" fmla="*/ 0 h 14"/>
              <a:gd name="T20" fmla="*/ 451902 w 326"/>
              <a:gd name="T21" fmla="*/ 0 h 14"/>
              <a:gd name="T22" fmla="*/ 451902 w 326"/>
              <a:gd name="T23" fmla="*/ 3175 h 14"/>
              <a:gd name="T24" fmla="*/ 454726 w 326"/>
              <a:gd name="T25" fmla="*/ 6350 h 14"/>
              <a:gd name="T26" fmla="*/ 454726 w 326"/>
              <a:gd name="T27" fmla="*/ 9525 h 14"/>
              <a:gd name="T28" fmla="*/ 457551 w 326"/>
              <a:gd name="T29" fmla="*/ 12700 h 14"/>
              <a:gd name="T30" fmla="*/ 457551 w 326"/>
              <a:gd name="T31" fmla="*/ 15875 h 14"/>
              <a:gd name="T32" fmla="*/ 460375 w 326"/>
              <a:gd name="T33" fmla="*/ 15875 h 14"/>
              <a:gd name="T34" fmla="*/ 460375 w 326"/>
              <a:gd name="T35" fmla="*/ 19050 h 14"/>
              <a:gd name="T36" fmla="*/ 460375 w 326"/>
              <a:gd name="T37" fmla="*/ 22225 h 14"/>
              <a:gd name="T38" fmla="*/ 158166 w 326"/>
              <a:gd name="T39" fmla="*/ 22225 h 14"/>
              <a:gd name="T40" fmla="*/ 0 w 326"/>
              <a:gd name="T41" fmla="*/ 22225 h 14"/>
              <a:gd name="T42" fmla="*/ 0 w 326"/>
              <a:gd name="T43" fmla="*/ 19050 h 14"/>
              <a:gd name="T44" fmla="*/ 1412 w 326"/>
              <a:gd name="T45" fmla="*/ 19050 h 14"/>
              <a:gd name="T46" fmla="*/ 1412 w 326"/>
              <a:gd name="T47" fmla="*/ 15875 h 14"/>
              <a:gd name="T48" fmla="*/ 1412 w 326"/>
              <a:gd name="T49" fmla="*/ 12700 h 14"/>
              <a:gd name="T50" fmla="*/ 4237 w 326"/>
              <a:gd name="T51" fmla="*/ 9525 h 14"/>
              <a:gd name="T52" fmla="*/ 4237 w 326"/>
              <a:gd name="T53" fmla="*/ 6350 h 14"/>
              <a:gd name="T54" fmla="*/ 7061 w 326"/>
              <a:gd name="T55" fmla="*/ 3175 h 14"/>
              <a:gd name="T56" fmla="*/ 7061 w 326"/>
              <a:gd name="T57" fmla="*/ 0 h 14"/>
              <a:gd name="T58" fmla="*/ 166639 w 326"/>
              <a:gd name="T59" fmla="*/ 0 h 14"/>
              <a:gd name="T60" fmla="*/ 166639 w 326"/>
              <a:gd name="T61" fmla="*/ 3175 h 14"/>
              <a:gd name="T62" fmla="*/ 166639 w 326"/>
              <a:gd name="T63" fmla="*/ 6350 h 14"/>
              <a:gd name="T64" fmla="*/ 163814 w 326"/>
              <a:gd name="T65" fmla="*/ 9525 h 14"/>
              <a:gd name="T66" fmla="*/ 163814 w 326"/>
              <a:gd name="T67" fmla="*/ 12700 h 14"/>
              <a:gd name="T68" fmla="*/ 160990 w 326"/>
              <a:gd name="T69" fmla="*/ 15875 h 14"/>
              <a:gd name="T70" fmla="*/ 160990 w 326"/>
              <a:gd name="T71" fmla="*/ 15875 h 14"/>
              <a:gd name="T72" fmla="*/ 158166 w 326"/>
              <a:gd name="T73" fmla="*/ 19050 h 14"/>
              <a:gd name="T74" fmla="*/ 158166 w 326"/>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6"/>
              <a:gd name="T115" fmla="*/ 0 h 14"/>
              <a:gd name="T116" fmla="*/ 326 w 326"/>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6" h="14">
                <a:moveTo>
                  <a:pt x="326" y="14"/>
                </a:moveTo>
                <a:lnTo>
                  <a:pt x="202" y="14"/>
                </a:lnTo>
                <a:lnTo>
                  <a:pt x="202" y="12"/>
                </a:lnTo>
                <a:lnTo>
                  <a:pt x="200" y="10"/>
                </a:lnTo>
                <a:lnTo>
                  <a:pt x="198" y="8"/>
                </a:lnTo>
                <a:lnTo>
                  <a:pt x="198" y="6"/>
                </a:lnTo>
                <a:lnTo>
                  <a:pt x="198" y="4"/>
                </a:lnTo>
                <a:lnTo>
                  <a:pt x="196" y="2"/>
                </a:lnTo>
                <a:lnTo>
                  <a:pt x="196" y="0"/>
                </a:lnTo>
                <a:lnTo>
                  <a:pt x="320" y="0"/>
                </a:lnTo>
                <a:lnTo>
                  <a:pt x="320" y="2"/>
                </a:lnTo>
                <a:lnTo>
                  <a:pt x="322" y="4"/>
                </a:lnTo>
                <a:lnTo>
                  <a:pt x="322" y="6"/>
                </a:lnTo>
                <a:lnTo>
                  <a:pt x="324" y="8"/>
                </a:lnTo>
                <a:lnTo>
                  <a:pt x="324" y="10"/>
                </a:lnTo>
                <a:lnTo>
                  <a:pt x="326" y="10"/>
                </a:lnTo>
                <a:lnTo>
                  <a:pt x="326" y="12"/>
                </a:lnTo>
                <a:lnTo>
                  <a:pt x="326" y="14"/>
                </a:lnTo>
                <a:close/>
                <a:moveTo>
                  <a:pt x="112" y="14"/>
                </a:moveTo>
                <a:lnTo>
                  <a:pt x="0" y="14"/>
                </a:lnTo>
                <a:lnTo>
                  <a:pt x="0" y="12"/>
                </a:lnTo>
                <a:lnTo>
                  <a:pt x="1" y="12"/>
                </a:lnTo>
                <a:lnTo>
                  <a:pt x="1" y="10"/>
                </a:lnTo>
                <a:lnTo>
                  <a:pt x="1" y="8"/>
                </a:lnTo>
                <a:lnTo>
                  <a:pt x="3" y="6"/>
                </a:lnTo>
                <a:lnTo>
                  <a:pt x="3" y="4"/>
                </a:lnTo>
                <a:lnTo>
                  <a:pt x="5" y="2"/>
                </a:lnTo>
                <a:lnTo>
                  <a:pt x="5" y="0"/>
                </a:lnTo>
                <a:lnTo>
                  <a:pt x="118" y="0"/>
                </a:lnTo>
                <a:lnTo>
                  <a:pt x="118" y="2"/>
                </a:lnTo>
                <a:lnTo>
                  <a:pt x="118" y="4"/>
                </a:lnTo>
                <a:lnTo>
                  <a:pt x="116" y="6"/>
                </a:lnTo>
                <a:lnTo>
                  <a:pt x="116" y="8"/>
                </a:lnTo>
                <a:lnTo>
                  <a:pt x="114" y="10"/>
                </a:lnTo>
                <a:lnTo>
                  <a:pt x="112" y="12"/>
                </a:lnTo>
                <a:lnTo>
                  <a:pt x="112" y="14"/>
                </a:lnTo>
                <a:close/>
              </a:path>
            </a:pathLst>
          </a:custGeom>
          <a:solidFill>
            <a:srgbClr val="6E0B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5" name="Freeform 895"/>
          <p:cNvSpPr>
            <a:spLocks noEditPoints="1"/>
          </p:cNvSpPr>
          <p:nvPr/>
        </p:nvSpPr>
        <p:spPr bwMode="auto">
          <a:xfrm rot="63308">
            <a:off x="4681538" y="4302125"/>
            <a:ext cx="455612" cy="23813"/>
          </a:xfrm>
          <a:custGeom>
            <a:avLst/>
            <a:gdLst>
              <a:gd name="T0" fmla="*/ 455612 w 323"/>
              <a:gd name="T1" fmla="*/ 23813 h 15"/>
              <a:gd name="T2" fmla="*/ 277881 w 323"/>
              <a:gd name="T3" fmla="*/ 23813 h 15"/>
              <a:gd name="T4" fmla="*/ 277881 w 323"/>
              <a:gd name="T5" fmla="*/ 20638 h 15"/>
              <a:gd name="T6" fmla="*/ 277881 w 323"/>
              <a:gd name="T7" fmla="*/ 17463 h 15"/>
              <a:gd name="T8" fmla="*/ 275060 w 323"/>
              <a:gd name="T9" fmla="*/ 14288 h 15"/>
              <a:gd name="T10" fmla="*/ 275060 w 323"/>
              <a:gd name="T11" fmla="*/ 11113 h 15"/>
              <a:gd name="T12" fmla="*/ 272239 w 323"/>
              <a:gd name="T13" fmla="*/ 7938 h 15"/>
              <a:gd name="T14" fmla="*/ 272239 w 323"/>
              <a:gd name="T15" fmla="*/ 4763 h 15"/>
              <a:gd name="T16" fmla="*/ 272239 w 323"/>
              <a:gd name="T17" fmla="*/ 3175 h 15"/>
              <a:gd name="T18" fmla="*/ 269418 w 323"/>
              <a:gd name="T19" fmla="*/ 0 h 15"/>
              <a:gd name="T20" fmla="*/ 444327 w 323"/>
              <a:gd name="T21" fmla="*/ 0 h 15"/>
              <a:gd name="T22" fmla="*/ 447149 w 323"/>
              <a:gd name="T23" fmla="*/ 3175 h 15"/>
              <a:gd name="T24" fmla="*/ 447149 w 323"/>
              <a:gd name="T25" fmla="*/ 4763 h 15"/>
              <a:gd name="T26" fmla="*/ 449970 w 323"/>
              <a:gd name="T27" fmla="*/ 7938 h 15"/>
              <a:gd name="T28" fmla="*/ 449970 w 323"/>
              <a:gd name="T29" fmla="*/ 11113 h 15"/>
              <a:gd name="T30" fmla="*/ 449970 w 323"/>
              <a:gd name="T31" fmla="*/ 14288 h 15"/>
              <a:gd name="T32" fmla="*/ 452791 w 323"/>
              <a:gd name="T33" fmla="*/ 17463 h 15"/>
              <a:gd name="T34" fmla="*/ 452791 w 323"/>
              <a:gd name="T35" fmla="*/ 20638 h 15"/>
              <a:gd name="T36" fmla="*/ 455612 w 323"/>
              <a:gd name="T37" fmla="*/ 23813 h 15"/>
              <a:gd name="T38" fmla="*/ 162215 w 323"/>
              <a:gd name="T39" fmla="*/ 23813 h 15"/>
              <a:gd name="T40" fmla="*/ 0 w 323"/>
              <a:gd name="T41" fmla="*/ 23813 h 15"/>
              <a:gd name="T42" fmla="*/ 2821 w 323"/>
              <a:gd name="T43" fmla="*/ 20638 h 15"/>
              <a:gd name="T44" fmla="*/ 2821 w 323"/>
              <a:gd name="T45" fmla="*/ 17463 h 15"/>
              <a:gd name="T46" fmla="*/ 5642 w 323"/>
              <a:gd name="T47" fmla="*/ 14288 h 15"/>
              <a:gd name="T48" fmla="*/ 5642 w 323"/>
              <a:gd name="T49" fmla="*/ 11113 h 15"/>
              <a:gd name="T50" fmla="*/ 8463 w 323"/>
              <a:gd name="T51" fmla="*/ 7938 h 15"/>
              <a:gd name="T52" fmla="*/ 8463 w 323"/>
              <a:gd name="T53" fmla="*/ 4763 h 15"/>
              <a:gd name="T54" fmla="*/ 11285 w 323"/>
              <a:gd name="T55" fmla="*/ 3175 h 15"/>
              <a:gd name="T56" fmla="*/ 11285 w 323"/>
              <a:gd name="T57" fmla="*/ 0 h 15"/>
              <a:gd name="T58" fmla="*/ 170678 w 323"/>
              <a:gd name="T59" fmla="*/ 0 h 15"/>
              <a:gd name="T60" fmla="*/ 170678 w 323"/>
              <a:gd name="T61" fmla="*/ 3175 h 15"/>
              <a:gd name="T62" fmla="*/ 167857 w 323"/>
              <a:gd name="T63" fmla="*/ 4763 h 15"/>
              <a:gd name="T64" fmla="*/ 167857 w 323"/>
              <a:gd name="T65" fmla="*/ 7938 h 15"/>
              <a:gd name="T66" fmla="*/ 165036 w 323"/>
              <a:gd name="T67" fmla="*/ 11113 h 15"/>
              <a:gd name="T68" fmla="*/ 165036 w 323"/>
              <a:gd name="T69" fmla="*/ 14288 h 15"/>
              <a:gd name="T70" fmla="*/ 165036 w 323"/>
              <a:gd name="T71" fmla="*/ 17463 h 15"/>
              <a:gd name="T72" fmla="*/ 162215 w 323"/>
              <a:gd name="T73" fmla="*/ 20638 h 15"/>
              <a:gd name="T74" fmla="*/ 162215 w 323"/>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3"/>
              <a:gd name="T115" fmla="*/ 0 h 15"/>
              <a:gd name="T116" fmla="*/ 323 w 323"/>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3" h="15">
                <a:moveTo>
                  <a:pt x="323" y="15"/>
                </a:moveTo>
                <a:lnTo>
                  <a:pt x="197" y="15"/>
                </a:lnTo>
                <a:lnTo>
                  <a:pt x="197" y="13"/>
                </a:lnTo>
                <a:lnTo>
                  <a:pt x="197" y="11"/>
                </a:lnTo>
                <a:lnTo>
                  <a:pt x="195" y="9"/>
                </a:lnTo>
                <a:lnTo>
                  <a:pt x="195" y="7"/>
                </a:lnTo>
                <a:lnTo>
                  <a:pt x="193" y="5"/>
                </a:lnTo>
                <a:lnTo>
                  <a:pt x="193" y="3"/>
                </a:lnTo>
                <a:lnTo>
                  <a:pt x="193" y="2"/>
                </a:lnTo>
                <a:lnTo>
                  <a:pt x="191" y="0"/>
                </a:lnTo>
                <a:lnTo>
                  <a:pt x="315" y="0"/>
                </a:lnTo>
                <a:lnTo>
                  <a:pt x="317" y="2"/>
                </a:lnTo>
                <a:lnTo>
                  <a:pt x="317" y="3"/>
                </a:lnTo>
                <a:lnTo>
                  <a:pt x="319" y="5"/>
                </a:lnTo>
                <a:lnTo>
                  <a:pt x="319" y="7"/>
                </a:lnTo>
                <a:lnTo>
                  <a:pt x="319" y="9"/>
                </a:lnTo>
                <a:lnTo>
                  <a:pt x="321" y="11"/>
                </a:lnTo>
                <a:lnTo>
                  <a:pt x="321" y="13"/>
                </a:lnTo>
                <a:lnTo>
                  <a:pt x="323" y="15"/>
                </a:lnTo>
                <a:close/>
                <a:moveTo>
                  <a:pt x="115" y="15"/>
                </a:moveTo>
                <a:lnTo>
                  <a:pt x="0" y="15"/>
                </a:lnTo>
                <a:lnTo>
                  <a:pt x="2" y="13"/>
                </a:lnTo>
                <a:lnTo>
                  <a:pt x="2" y="11"/>
                </a:lnTo>
                <a:lnTo>
                  <a:pt x="4" y="9"/>
                </a:lnTo>
                <a:lnTo>
                  <a:pt x="4" y="7"/>
                </a:lnTo>
                <a:lnTo>
                  <a:pt x="6" y="5"/>
                </a:lnTo>
                <a:lnTo>
                  <a:pt x="6" y="3"/>
                </a:lnTo>
                <a:lnTo>
                  <a:pt x="8" y="2"/>
                </a:lnTo>
                <a:lnTo>
                  <a:pt x="8" y="0"/>
                </a:lnTo>
                <a:lnTo>
                  <a:pt x="121" y="0"/>
                </a:lnTo>
                <a:lnTo>
                  <a:pt x="121" y="2"/>
                </a:lnTo>
                <a:lnTo>
                  <a:pt x="119" y="3"/>
                </a:lnTo>
                <a:lnTo>
                  <a:pt x="119" y="5"/>
                </a:lnTo>
                <a:lnTo>
                  <a:pt x="117" y="7"/>
                </a:lnTo>
                <a:lnTo>
                  <a:pt x="117" y="9"/>
                </a:lnTo>
                <a:lnTo>
                  <a:pt x="117" y="11"/>
                </a:lnTo>
                <a:lnTo>
                  <a:pt x="115" y="13"/>
                </a:lnTo>
                <a:lnTo>
                  <a:pt x="115" y="15"/>
                </a:lnTo>
                <a:close/>
              </a:path>
            </a:pathLst>
          </a:custGeom>
          <a:solidFill>
            <a:srgbClr val="6E0B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6" name="Freeform 896"/>
          <p:cNvSpPr>
            <a:spLocks noEditPoints="1"/>
          </p:cNvSpPr>
          <p:nvPr/>
        </p:nvSpPr>
        <p:spPr bwMode="auto">
          <a:xfrm rot="63308">
            <a:off x="4687888" y="4292600"/>
            <a:ext cx="444500" cy="20638"/>
          </a:xfrm>
          <a:custGeom>
            <a:avLst/>
            <a:gdLst>
              <a:gd name="T0" fmla="*/ 444500 w 315"/>
              <a:gd name="T1" fmla="*/ 20638 h 13"/>
              <a:gd name="T2" fmla="*/ 269522 w 315"/>
              <a:gd name="T3" fmla="*/ 20638 h 13"/>
              <a:gd name="T4" fmla="*/ 266700 w 315"/>
              <a:gd name="T5" fmla="*/ 17463 h 13"/>
              <a:gd name="T6" fmla="*/ 266700 w 315"/>
              <a:gd name="T7" fmla="*/ 14288 h 13"/>
              <a:gd name="T8" fmla="*/ 266700 w 315"/>
              <a:gd name="T9" fmla="*/ 12700 h 13"/>
              <a:gd name="T10" fmla="*/ 263878 w 315"/>
              <a:gd name="T11" fmla="*/ 9525 h 13"/>
              <a:gd name="T12" fmla="*/ 263878 w 315"/>
              <a:gd name="T13" fmla="*/ 6350 h 13"/>
              <a:gd name="T14" fmla="*/ 261056 w 315"/>
              <a:gd name="T15" fmla="*/ 6350 h 13"/>
              <a:gd name="T16" fmla="*/ 261056 w 315"/>
              <a:gd name="T17" fmla="*/ 3175 h 13"/>
              <a:gd name="T18" fmla="*/ 261056 w 315"/>
              <a:gd name="T19" fmla="*/ 0 h 13"/>
              <a:gd name="T20" fmla="*/ 437444 w 315"/>
              <a:gd name="T21" fmla="*/ 0 h 13"/>
              <a:gd name="T22" fmla="*/ 437444 w 315"/>
              <a:gd name="T23" fmla="*/ 3175 h 13"/>
              <a:gd name="T24" fmla="*/ 438856 w 315"/>
              <a:gd name="T25" fmla="*/ 6350 h 13"/>
              <a:gd name="T26" fmla="*/ 438856 w 315"/>
              <a:gd name="T27" fmla="*/ 9525 h 13"/>
              <a:gd name="T28" fmla="*/ 438856 w 315"/>
              <a:gd name="T29" fmla="*/ 9525 h 13"/>
              <a:gd name="T30" fmla="*/ 441678 w 315"/>
              <a:gd name="T31" fmla="*/ 12700 h 13"/>
              <a:gd name="T32" fmla="*/ 441678 w 315"/>
              <a:gd name="T33" fmla="*/ 14288 h 13"/>
              <a:gd name="T34" fmla="*/ 444500 w 315"/>
              <a:gd name="T35" fmla="*/ 17463 h 13"/>
              <a:gd name="T36" fmla="*/ 444500 w 315"/>
              <a:gd name="T37" fmla="*/ 20638 h 13"/>
              <a:gd name="T38" fmla="*/ 159456 w 315"/>
              <a:gd name="T39" fmla="*/ 20638 h 13"/>
              <a:gd name="T40" fmla="*/ 0 w 315"/>
              <a:gd name="T41" fmla="*/ 20638 h 13"/>
              <a:gd name="T42" fmla="*/ 2822 w 315"/>
              <a:gd name="T43" fmla="*/ 17463 h 13"/>
              <a:gd name="T44" fmla="*/ 2822 w 315"/>
              <a:gd name="T45" fmla="*/ 14288 h 13"/>
              <a:gd name="T46" fmla="*/ 5644 w 315"/>
              <a:gd name="T47" fmla="*/ 12700 h 13"/>
              <a:gd name="T48" fmla="*/ 5644 w 315"/>
              <a:gd name="T49" fmla="*/ 9525 h 13"/>
              <a:gd name="T50" fmla="*/ 5644 w 315"/>
              <a:gd name="T51" fmla="*/ 9525 h 13"/>
              <a:gd name="T52" fmla="*/ 8467 w 315"/>
              <a:gd name="T53" fmla="*/ 6350 h 13"/>
              <a:gd name="T54" fmla="*/ 8467 w 315"/>
              <a:gd name="T55" fmla="*/ 3175 h 13"/>
              <a:gd name="T56" fmla="*/ 11289 w 315"/>
              <a:gd name="T57" fmla="*/ 0 h 13"/>
              <a:gd name="T58" fmla="*/ 170744 w 315"/>
              <a:gd name="T59" fmla="*/ 0 h 13"/>
              <a:gd name="T60" fmla="*/ 170744 w 315"/>
              <a:gd name="T61" fmla="*/ 3175 h 13"/>
              <a:gd name="T62" fmla="*/ 167922 w 315"/>
              <a:gd name="T63" fmla="*/ 6350 h 13"/>
              <a:gd name="T64" fmla="*/ 167922 w 315"/>
              <a:gd name="T65" fmla="*/ 6350 h 13"/>
              <a:gd name="T66" fmla="*/ 165100 w 315"/>
              <a:gd name="T67" fmla="*/ 9525 h 13"/>
              <a:gd name="T68" fmla="*/ 165100 w 315"/>
              <a:gd name="T69" fmla="*/ 12700 h 13"/>
              <a:gd name="T70" fmla="*/ 162278 w 315"/>
              <a:gd name="T71" fmla="*/ 14288 h 13"/>
              <a:gd name="T72" fmla="*/ 162278 w 315"/>
              <a:gd name="T73" fmla="*/ 17463 h 13"/>
              <a:gd name="T74" fmla="*/ 159456 w 315"/>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5"/>
              <a:gd name="T115" fmla="*/ 0 h 13"/>
              <a:gd name="T116" fmla="*/ 315 w 315"/>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5" h="13">
                <a:moveTo>
                  <a:pt x="315" y="13"/>
                </a:moveTo>
                <a:lnTo>
                  <a:pt x="191" y="13"/>
                </a:lnTo>
                <a:lnTo>
                  <a:pt x="189" y="11"/>
                </a:lnTo>
                <a:lnTo>
                  <a:pt x="189" y="9"/>
                </a:lnTo>
                <a:lnTo>
                  <a:pt x="189" y="8"/>
                </a:lnTo>
                <a:lnTo>
                  <a:pt x="187" y="6"/>
                </a:lnTo>
                <a:lnTo>
                  <a:pt x="187" y="4"/>
                </a:lnTo>
                <a:lnTo>
                  <a:pt x="185" y="4"/>
                </a:lnTo>
                <a:lnTo>
                  <a:pt x="185" y="2"/>
                </a:lnTo>
                <a:lnTo>
                  <a:pt x="185" y="0"/>
                </a:lnTo>
                <a:lnTo>
                  <a:pt x="310" y="0"/>
                </a:lnTo>
                <a:lnTo>
                  <a:pt x="310" y="2"/>
                </a:lnTo>
                <a:lnTo>
                  <a:pt x="311" y="4"/>
                </a:lnTo>
                <a:lnTo>
                  <a:pt x="311" y="6"/>
                </a:lnTo>
                <a:lnTo>
                  <a:pt x="313" y="8"/>
                </a:lnTo>
                <a:lnTo>
                  <a:pt x="313" y="9"/>
                </a:lnTo>
                <a:lnTo>
                  <a:pt x="315" y="11"/>
                </a:lnTo>
                <a:lnTo>
                  <a:pt x="315" y="13"/>
                </a:lnTo>
                <a:close/>
                <a:moveTo>
                  <a:pt x="113" y="13"/>
                </a:moveTo>
                <a:lnTo>
                  <a:pt x="0" y="13"/>
                </a:lnTo>
                <a:lnTo>
                  <a:pt x="2" y="11"/>
                </a:lnTo>
                <a:lnTo>
                  <a:pt x="2" y="9"/>
                </a:lnTo>
                <a:lnTo>
                  <a:pt x="4" y="8"/>
                </a:lnTo>
                <a:lnTo>
                  <a:pt x="4" y="6"/>
                </a:lnTo>
                <a:lnTo>
                  <a:pt x="6" y="4"/>
                </a:lnTo>
                <a:lnTo>
                  <a:pt x="6" y="2"/>
                </a:lnTo>
                <a:lnTo>
                  <a:pt x="8" y="0"/>
                </a:lnTo>
                <a:lnTo>
                  <a:pt x="121" y="0"/>
                </a:lnTo>
                <a:lnTo>
                  <a:pt x="121" y="2"/>
                </a:lnTo>
                <a:lnTo>
                  <a:pt x="119" y="4"/>
                </a:lnTo>
                <a:lnTo>
                  <a:pt x="117" y="6"/>
                </a:lnTo>
                <a:lnTo>
                  <a:pt x="117" y="8"/>
                </a:lnTo>
                <a:lnTo>
                  <a:pt x="115" y="9"/>
                </a:lnTo>
                <a:lnTo>
                  <a:pt x="115" y="11"/>
                </a:lnTo>
                <a:lnTo>
                  <a:pt x="113" y="13"/>
                </a:lnTo>
                <a:close/>
              </a:path>
            </a:pathLst>
          </a:custGeom>
          <a:solidFill>
            <a:srgbClr val="6E0B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7" name="Freeform 897"/>
          <p:cNvSpPr>
            <a:spLocks noEditPoints="1"/>
          </p:cNvSpPr>
          <p:nvPr/>
        </p:nvSpPr>
        <p:spPr bwMode="auto">
          <a:xfrm rot="63308">
            <a:off x="4692650" y="4279900"/>
            <a:ext cx="433388" cy="22225"/>
          </a:xfrm>
          <a:custGeom>
            <a:avLst/>
            <a:gdLst>
              <a:gd name="T0" fmla="*/ 433388 w 307"/>
              <a:gd name="T1" fmla="*/ 22225 h 14"/>
              <a:gd name="T2" fmla="*/ 258339 w 307"/>
              <a:gd name="T3" fmla="*/ 22225 h 14"/>
              <a:gd name="T4" fmla="*/ 258339 w 307"/>
              <a:gd name="T5" fmla="*/ 22225 h 14"/>
              <a:gd name="T6" fmla="*/ 255515 w 307"/>
              <a:gd name="T7" fmla="*/ 19050 h 14"/>
              <a:gd name="T8" fmla="*/ 255515 w 307"/>
              <a:gd name="T9" fmla="*/ 15875 h 14"/>
              <a:gd name="T10" fmla="*/ 254104 w 307"/>
              <a:gd name="T11" fmla="*/ 12700 h 14"/>
              <a:gd name="T12" fmla="*/ 254104 w 307"/>
              <a:gd name="T13" fmla="*/ 9525 h 14"/>
              <a:gd name="T14" fmla="*/ 254104 w 307"/>
              <a:gd name="T15" fmla="*/ 6350 h 14"/>
              <a:gd name="T16" fmla="*/ 251280 w 307"/>
              <a:gd name="T17" fmla="*/ 3175 h 14"/>
              <a:gd name="T18" fmla="*/ 251280 w 307"/>
              <a:gd name="T19" fmla="*/ 0 h 14"/>
              <a:gd name="T20" fmla="*/ 426330 w 307"/>
              <a:gd name="T21" fmla="*/ 0 h 14"/>
              <a:gd name="T22" fmla="*/ 426330 w 307"/>
              <a:gd name="T23" fmla="*/ 3175 h 14"/>
              <a:gd name="T24" fmla="*/ 429153 w 307"/>
              <a:gd name="T25" fmla="*/ 6350 h 14"/>
              <a:gd name="T26" fmla="*/ 429153 w 307"/>
              <a:gd name="T27" fmla="*/ 9525 h 14"/>
              <a:gd name="T28" fmla="*/ 431976 w 307"/>
              <a:gd name="T29" fmla="*/ 12700 h 14"/>
              <a:gd name="T30" fmla="*/ 431976 w 307"/>
              <a:gd name="T31" fmla="*/ 15875 h 14"/>
              <a:gd name="T32" fmla="*/ 433388 w 307"/>
              <a:gd name="T33" fmla="*/ 19050 h 14"/>
              <a:gd name="T34" fmla="*/ 433388 w 307"/>
              <a:gd name="T35" fmla="*/ 22225 h 14"/>
              <a:gd name="T36" fmla="*/ 433388 w 307"/>
              <a:gd name="T37" fmla="*/ 22225 h 14"/>
              <a:gd name="T38" fmla="*/ 159521 w 307"/>
              <a:gd name="T39" fmla="*/ 22225 h 14"/>
              <a:gd name="T40" fmla="*/ 0 w 307"/>
              <a:gd name="T41" fmla="*/ 22225 h 14"/>
              <a:gd name="T42" fmla="*/ 2823 w 307"/>
              <a:gd name="T43" fmla="*/ 22225 h 14"/>
              <a:gd name="T44" fmla="*/ 2823 w 307"/>
              <a:gd name="T45" fmla="*/ 19050 h 14"/>
              <a:gd name="T46" fmla="*/ 2823 w 307"/>
              <a:gd name="T47" fmla="*/ 15875 h 14"/>
              <a:gd name="T48" fmla="*/ 5647 w 307"/>
              <a:gd name="T49" fmla="*/ 12700 h 14"/>
              <a:gd name="T50" fmla="*/ 5647 w 307"/>
              <a:gd name="T51" fmla="*/ 9525 h 14"/>
              <a:gd name="T52" fmla="*/ 8470 w 307"/>
              <a:gd name="T53" fmla="*/ 6350 h 14"/>
              <a:gd name="T54" fmla="*/ 8470 w 307"/>
              <a:gd name="T55" fmla="*/ 3175 h 14"/>
              <a:gd name="T56" fmla="*/ 8470 w 307"/>
              <a:gd name="T57" fmla="*/ 0 h 14"/>
              <a:gd name="T58" fmla="*/ 169402 w 307"/>
              <a:gd name="T59" fmla="*/ 0 h 14"/>
              <a:gd name="T60" fmla="*/ 166579 w 307"/>
              <a:gd name="T61" fmla="*/ 3175 h 14"/>
              <a:gd name="T62" fmla="*/ 166579 w 307"/>
              <a:gd name="T63" fmla="*/ 6350 h 14"/>
              <a:gd name="T64" fmla="*/ 165167 w 307"/>
              <a:gd name="T65" fmla="*/ 9525 h 14"/>
              <a:gd name="T66" fmla="*/ 165167 w 307"/>
              <a:gd name="T67" fmla="*/ 12700 h 14"/>
              <a:gd name="T68" fmla="*/ 165167 w 307"/>
              <a:gd name="T69" fmla="*/ 15875 h 14"/>
              <a:gd name="T70" fmla="*/ 162344 w 307"/>
              <a:gd name="T71" fmla="*/ 19050 h 14"/>
              <a:gd name="T72" fmla="*/ 162344 w 307"/>
              <a:gd name="T73" fmla="*/ 22225 h 14"/>
              <a:gd name="T74" fmla="*/ 159521 w 307"/>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7"/>
              <a:gd name="T115" fmla="*/ 0 h 14"/>
              <a:gd name="T116" fmla="*/ 307 w 307"/>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7" h="14">
                <a:moveTo>
                  <a:pt x="307" y="14"/>
                </a:moveTo>
                <a:lnTo>
                  <a:pt x="183" y="14"/>
                </a:lnTo>
                <a:lnTo>
                  <a:pt x="181" y="12"/>
                </a:lnTo>
                <a:lnTo>
                  <a:pt x="181" y="10"/>
                </a:lnTo>
                <a:lnTo>
                  <a:pt x="180" y="8"/>
                </a:lnTo>
                <a:lnTo>
                  <a:pt x="180" y="6"/>
                </a:lnTo>
                <a:lnTo>
                  <a:pt x="180" y="4"/>
                </a:lnTo>
                <a:lnTo>
                  <a:pt x="178" y="2"/>
                </a:lnTo>
                <a:lnTo>
                  <a:pt x="178" y="0"/>
                </a:lnTo>
                <a:lnTo>
                  <a:pt x="302" y="0"/>
                </a:lnTo>
                <a:lnTo>
                  <a:pt x="302" y="2"/>
                </a:lnTo>
                <a:lnTo>
                  <a:pt x="304" y="4"/>
                </a:lnTo>
                <a:lnTo>
                  <a:pt x="304" y="6"/>
                </a:lnTo>
                <a:lnTo>
                  <a:pt x="306" y="8"/>
                </a:lnTo>
                <a:lnTo>
                  <a:pt x="306" y="10"/>
                </a:lnTo>
                <a:lnTo>
                  <a:pt x="307" y="12"/>
                </a:lnTo>
                <a:lnTo>
                  <a:pt x="307" y="14"/>
                </a:lnTo>
                <a:close/>
                <a:moveTo>
                  <a:pt x="113" y="14"/>
                </a:moveTo>
                <a:lnTo>
                  <a:pt x="0" y="14"/>
                </a:lnTo>
                <a:lnTo>
                  <a:pt x="2" y="14"/>
                </a:lnTo>
                <a:lnTo>
                  <a:pt x="2" y="12"/>
                </a:lnTo>
                <a:lnTo>
                  <a:pt x="2" y="10"/>
                </a:lnTo>
                <a:lnTo>
                  <a:pt x="4" y="8"/>
                </a:lnTo>
                <a:lnTo>
                  <a:pt x="4" y="6"/>
                </a:lnTo>
                <a:lnTo>
                  <a:pt x="6" y="4"/>
                </a:lnTo>
                <a:lnTo>
                  <a:pt x="6" y="2"/>
                </a:lnTo>
                <a:lnTo>
                  <a:pt x="6" y="0"/>
                </a:lnTo>
                <a:lnTo>
                  <a:pt x="120" y="0"/>
                </a:lnTo>
                <a:lnTo>
                  <a:pt x="118" y="2"/>
                </a:lnTo>
                <a:lnTo>
                  <a:pt x="118" y="4"/>
                </a:lnTo>
                <a:lnTo>
                  <a:pt x="117" y="6"/>
                </a:lnTo>
                <a:lnTo>
                  <a:pt x="117" y="8"/>
                </a:lnTo>
                <a:lnTo>
                  <a:pt x="117" y="10"/>
                </a:lnTo>
                <a:lnTo>
                  <a:pt x="115" y="12"/>
                </a:lnTo>
                <a:lnTo>
                  <a:pt x="115" y="14"/>
                </a:lnTo>
                <a:lnTo>
                  <a:pt x="113" y="14"/>
                </a:lnTo>
                <a:close/>
              </a:path>
            </a:pathLst>
          </a:custGeom>
          <a:solidFill>
            <a:srgbClr val="700A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8" name="Freeform 898"/>
          <p:cNvSpPr>
            <a:spLocks noEditPoints="1"/>
          </p:cNvSpPr>
          <p:nvPr/>
        </p:nvSpPr>
        <p:spPr bwMode="auto">
          <a:xfrm rot="63308">
            <a:off x="4699000" y="4271963"/>
            <a:ext cx="425450" cy="20637"/>
          </a:xfrm>
          <a:custGeom>
            <a:avLst/>
            <a:gdLst>
              <a:gd name="T0" fmla="*/ 425450 w 302"/>
              <a:gd name="T1" fmla="*/ 20637 h 13"/>
              <a:gd name="T2" fmla="*/ 249353 w 302"/>
              <a:gd name="T3" fmla="*/ 20637 h 13"/>
              <a:gd name="T4" fmla="*/ 247944 w 302"/>
              <a:gd name="T5" fmla="*/ 17462 h 13"/>
              <a:gd name="T6" fmla="*/ 247944 w 302"/>
              <a:gd name="T7" fmla="*/ 14287 h 13"/>
              <a:gd name="T8" fmla="*/ 245127 w 302"/>
              <a:gd name="T9" fmla="*/ 11112 h 13"/>
              <a:gd name="T10" fmla="*/ 245127 w 302"/>
              <a:gd name="T11" fmla="*/ 7937 h 13"/>
              <a:gd name="T12" fmla="*/ 242309 w 302"/>
              <a:gd name="T13" fmla="*/ 4762 h 13"/>
              <a:gd name="T14" fmla="*/ 242309 w 302"/>
              <a:gd name="T15" fmla="*/ 1587 h 13"/>
              <a:gd name="T16" fmla="*/ 242309 w 302"/>
              <a:gd name="T17" fmla="*/ 0 h 13"/>
              <a:gd name="T18" fmla="*/ 239492 w 302"/>
              <a:gd name="T19" fmla="*/ 0 h 13"/>
              <a:gd name="T20" fmla="*/ 414180 w 302"/>
              <a:gd name="T21" fmla="*/ 0 h 13"/>
              <a:gd name="T22" fmla="*/ 416997 w 302"/>
              <a:gd name="T23" fmla="*/ 0 h 13"/>
              <a:gd name="T24" fmla="*/ 416997 w 302"/>
              <a:gd name="T25" fmla="*/ 1587 h 13"/>
              <a:gd name="T26" fmla="*/ 419815 w 302"/>
              <a:gd name="T27" fmla="*/ 4762 h 13"/>
              <a:gd name="T28" fmla="*/ 419815 w 302"/>
              <a:gd name="T29" fmla="*/ 7937 h 13"/>
              <a:gd name="T30" fmla="*/ 419815 w 302"/>
              <a:gd name="T31" fmla="*/ 11112 h 13"/>
              <a:gd name="T32" fmla="*/ 422632 w 302"/>
              <a:gd name="T33" fmla="*/ 14287 h 13"/>
              <a:gd name="T34" fmla="*/ 422632 w 302"/>
              <a:gd name="T35" fmla="*/ 17462 h 13"/>
              <a:gd name="T36" fmla="*/ 425450 w 302"/>
              <a:gd name="T37" fmla="*/ 20637 h 13"/>
              <a:gd name="T38" fmla="*/ 159192 w 302"/>
              <a:gd name="T39" fmla="*/ 20637 h 13"/>
              <a:gd name="T40" fmla="*/ 0 w 302"/>
              <a:gd name="T41" fmla="*/ 20637 h 13"/>
              <a:gd name="T42" fmla="*/ 0 w 302"/>
              <a:gd name="T43" fmla="*/ 17462 h 13"/>
              <a:gd name="T44" fmla="*/ 2818 w 302"/>
              <a:gd name="T45" fmla="*/ 14287 h 13"/>
              <a:gd name="T46" fmla="*/ 2818 w 302"/>
              <a:gd name="T47" fmla="*/ 11112 h 13"/>
              <a:gd name="T48" fmla="*/ 2818 w 302"/>
              <a:gd name="T49" fmla="*/ 7937 h 13"/>
              <a:gd name="T50" fmla="*/ 5635 w 302"/>
              <a:gd name="T51" fmla="*/ 4762 h 13"/>
              <a:gd name="T52" fmla="*/ 5635 w 302"/>
              <a:gd name="T53" fmla="*/ 1587 h 13"/>
              <a:gd name="T54" fmla="*/ 8453 w 302"/>
              <a:gd name="T55" fmla="*/ 0 h 13"/>
              <a:gd name="T56" fmla="*/ 8453 w 302"/>
              <a:gd name="T57" fmla="*/ 0 h 13"/>
              <a:gd name="T58" fmla="*/ 166235 w 302"/>
              <a:gd name="T59" fmla="*/ 0 h 13"/>
              <a:gd name="T60" fmla="*/ 166235 w 302"/>
              <a:gd name="T61" fmla="*/ 0 h 13"/>
              <a:gd name="T62" fmla="*/ 166235 w 302"/>
              <a:gd name="T63" fmla="*/ 1587 h 13"/>
              <a:gd name="T64" fmla="*/ 163418 w 302"/>
              <a:gd name="T65" fmla="*/ 4762 h 13"/>
              <a:gd name="T66" fmla="*/ 163418 w 302"/>
              <a:gd name="T67" fmla="*/ 7937 h 13"/>
              <a:gd name="T68" fmla="*/ 160600 w 302"/>
              <a:gd name="T69" fmla="*/ 11112 h 13"/>
              <a:gd name="T70" fmla="*/ 160600 w 302"/>
              <a:gd name="T71" fmla="*/ 14287 h 13"/>
              <a:gd name="T72" fmla="*/ 159192 w 302"/>
              <a:gd name="T73" fmla="*/ 17462 h 13"/>
              <a:gd name="T74" fmla="*/ 159192 w 302"/>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2"/>
              <a:gd name="T115" fmla="*/ 0 h 13"/>
              <a:gd name="T116" fmla="*/ 302 w 30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2" h="13">
                <a:moveTo>
                  <a:pt x="302" y="13"/>
                </a:moveTo>
                <a:lnTo>
                  <a:pt x="177" y="13"/>
                </a:lnTo>
                <a:lnTo>
                  <a:pt x="176" y="11"/>
                </a:lnTo>
                <a:lnTo>
                  <a:pt x="176" y="9"/>
                </a:lnTo>
                <a:lnTo>
                  <a:pt x="174" y="7"/>
                </a:lnTo>
                <a:lnTo>
                  <a:pt x="174" y="5"/>
                </a:lnTo>
                <a:lnTo>
                  <a:pt x="172" y="3"/>
                </a:lnTo>
                <a:lnTo>
                  <a:pt x="172" y="1"/>
                </a:lnTo>
                <a:lnTo>
                  <a:pt x="172" y="0"/>
                </a:lnTo>
                <a:lnTo>
                  <a:pt x="170" y="0"/>
                </a:lnTo>
                <a:lnTo>
                  <a:pt x="294" y="0"/>
                </a:lnTo>
                <a:lnTo>
                  <a:pt x="296" y="0"/>
                </a:lnTo>
                <a:lnTo>
                  <a:pt x="296" y="1"/>
                </a:lnTo>
                <a:lnTo>
                  <a:pt x="298" y="3"/>
                </a:lnTo>
                <a:lnTo>
                  <a:pt x="298" y="5"/>
                </a:lnTo>
                <a:lnTo>
                  <a:pt x="298" y="7"/>
                </a:lnTo>
                <a:lnTo>
                  <a:pt x="300" y="9"/>
                </a:lnTo>
                <a:lnTo>
                  <a:pt x="300" y="11"/>
                </a:lnTo>
                <a:lnTo>
                  <a:pt x="302" y="13"/>
                </a:lnTo>
                <a:close/>
                <a:moveTo>
                  <a:pt x="113" y="13"/>
                </a:moveTo>
                <a:lnTo>
                  <a:pt x="0" y="13"/>
                </a:lnTo>
                <a:lnTo>
                  <a:pt x="0" y="11"/>
                </a:lnTo>
                <a:lnTo>
                  <a:pt x="2" y="9"/>
                </a:lnTo>
                <a:lnTo>
                  <a:pt x="2" y="7"/>
                </a:lnTo>
                <a:lnTo>
                  <a:pt x="2" y="5"/>
                </a:lnTo>
                <a:lnTo>
                  <a:pt x="4" y="3"/>
                </a:lnTo>
                <a:lnTo>
                  <a:pt x="4" y="1"/>
                </a:lnTo>
                <a:lnTo>
                  <a:pt x="6" y="0"/>
                </a:lnTo>
                <a:lnTo>
                  <a:pt x="118" y="0"/>
                </a:lnTo>
                <a:lnTo>
                  <a:pt x="118" y="1"/>
                </a:lnTo>
                <a:lnTo>
                  <a:pt x="116" y="3"/>
                </a:lnTo>
                <a:lnTo>
                  <a:pt x="116" y="5"/>
                </a:lnTo>
                <a:lnTo>
                  <a:pt x="114" y="7"/>
                </a:lnTo>
                <a:lnTo>
                  <a:pt x="114" y="9"/>
                </a:lnTo>
                <a:lnTo>
                  <a:pt x="113" y="11"/>
                </a:lnTo>
                <a:lnTo>
                  <a:pt x="113" y="13"/>
                </a:lnTo>
                <a:close/>
              </a:path>
            </a:pathLst>
          </a:custGeom>
          <a:solidFill>
            <a:srgbClr val="700A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19" name="Freeform 899"/>
          <p:cNvSpPr>
            <a:spLocks noEditPoints="1"/>
          </p:cNvSpPr>
          <p:nvPr/>
        </p:nvSpPr>
        <p:spPr bwMode="auto">
          <a:xfrm rot="63308">
            <a:off x="4702175" y="4268788"/>
            <a:ext cx="1284288" cy="20637"/>
          </a:xfrm>
          <a:custGeom>
            <a:avLst/>
            <a:gdLst>
              <a:gd name="T0" fmla="*/ 417746 w 910"/>
              <a:gd name="T1" fmla="*/ 20637 h 13"/>
              <a:gd name="T2" fmla="*/ 242745 w 910"/>
              <a:gd name="T3" fmla="*/ 20637 h 13"/>
              <a:gd name="T4" fmla="*/ 239922 w 910"/>
              <a:gd name="T5" fmla="*/ 17462 h 13"/>
              <a:gd name="T6" fmla="*/ 239922 w 910"/>
              <a:gd name="T7" fmla="*/ 14287 h 13"/>
              <a:gd name="T8" fmla="*/ 239922 w 910"/>
              <a:gd name="T9" fmla="*/ 12700 h 13"/>
              <a:gd name="T10" fmla="*/ 237099 w 910"/>
              <a:gd name="T11" fmla="*/ 9525 h 13"/>
              <a:gd name="T12" fmla="*/ 237099 w 910"/>
              <a:gd name="T13" fmla="*/ 9525 h 13"/>
              <a:gd name="T14" fmla="*/ 234277 w 910"/>
              <a:gd name="T15" fmla="*/ 6350 h 13"/>
              <a:gd name="T16" fmla="*/ 234277 w 910"/>
              <a:gd name="T17" fmla="*/ 3175 h 13"/>
              <a:gd name="T18" fmla="*/ 234277 w 910"/>
              <a:gd name="T19" fmla="*/ 0 h 13"/>
              <a:gd name="T20" fmla="*/ 409279 w 910"/>
              <a:gd name="T21" fmla="*/ 0 h 13"/>
              <a:gd name="T22" fmla="*/ 409279 w 910"/>
              <a:gd name="T23" fmla="*/ 3175 h 13"/>
              <a:gd name="T24" fmla="*/ 409279 w 910"/>
              <a:gd name="T25" fmla="*/ 6350 h 13"/>
              <a:gd name="T26" fmla="*/ 412101 w 910"/>
              <a:gd name="T27" fmla="*/ 9525 h 13"/>
              <a:gd name="T28" fmla="*/ 412101 w 910"/>
              <a:gd name="T29" fmla="*/ 12700 h 13"/>
              <a:gd name="T30" fmla="*/ 414924 w 910"/>
              <a:gd name="T31" fmla="*/ 12700 h 13"/>
              <a:gd name="T32" fmla="*/ 414924 w 910"/>
              <a:gd name="T33" fmla="*/ 14287 h 13"/>
              <a:gd name="T34" fmla="*/ 417746 w 910"/>
              <a:gd name="T35" fmla="*/ 17462 h 13"/>
              <a:gd name="T36" fmla="*/ 417746 w 910"/>
              <a:gd name="T37" fmla="*/ 20637 h 13"/>
              <a:gd name="T38" fmla="*/ 160889 w 910"/>
              <a:gd name="T39" fmla="*/ 20637 h 13"/>
              <a:gd name="T40" fmla="*/ 0 w 910"/>
              <a:gd name="T41" fmla="*/ 20637 h 13"/>
              <a:gd name="T42" fmla="*/ 2823 w 910"/>
              <a:gd name="T43" fmla="*/ 17462 h 13"/>
              <a:gd name="T44" fmla="*/ 2823 w 910"/>
              <a:gd name="T45" fmla="*/ 14287 h 13"/>
              <a:gd name="T46" fmla="*/ 5645 w 910"/>
              <a:gd name="T47" fmla="*/ 12700 h 13"/>
              <a:gd name="T48" fmla="*/ 5645 w 910"/>
              <a:gd name="T49" fmla="*/ 12700 h 13"/>
              <a:gd name="T50" fmla="*/ 5645 w 910"/>
              <a:gd name="T51" fmla="*/ 9525 h 13"/>
              <a:gd name="T52" fmla="*/ 8468 w 910"/>
              <a:gd name="T53" fmla="*/ 6350 h 13"/>
              <a:gd name="T54" fmla="*/ 8468 w 910"/>
              <a:gd name="T55" fmla="*/ 3175 h 13"/>
              <a:gd name="T56" fmla="*/ 9879 w 910"/>
              <a:gd name="T57" fmla="*/ 0 h 13"/>
              <a:gd name="T58" fmla="*/ 169357 w 910"/>
              <a:gd name="T59" fmla="*/ 0 h 13"/>
              <a:gd name="T60" fmla="*/ 169357 w 910"/>
              <a:gd name="T61" fmla="*/ 3175 h 13"/>
              <a:gd name="T62" fmla="*/ 166534 w 910"/>
              <a:gd name="T63" fmla="*/ 6350 h 13"/>
              <a:gd name="T64" fmla="*/ 166534 w 910"/>
              <a:gd name="T65" fmla="*/ 9525 h 13"/>
              <a:gd name="T66" fmla="*/ 163711 w 910"/>
              <a:gd name="T67" fmla="*/ 9525 h 13"/>
              <a:gd name="T68" fmla="*/ 163711 w 910"/>
              <a:gd name="T69" fmla="*/ 12700 h 13"/>
              <a:gd name="T70" fmla="*/ 163711 w 910"/>
              <a:gd name="T71" fmla="*/ 14287 h 13"/>
              <a:gd name="T72" fmla="*/ 160889 w 910"/>
              <a:gd name="T73" fmla="*/ 17462 h 13"/>
              <a:gd name="T74" fmla="*/ 160889 w 910"/>
              <a:gd name="T75" fmla="*/ 20637 h 13"/>
              <a:gd name="T76" fmla="*/ 1164327 w 910"/>
              <a:gd name="T77" fmla="*/ 0 h 13"/>
              <a:gd name="T78" fmla="*/ 1284288 w 910"/>
              <a:gd name="T79" fmla="*/ 0 h 13"/>
              <a:gd name="T80" fmla="*/ 1274409 w 910"/>
              <a:gd name="T81" fmla="*/ 0 h 13"/>
              <a:gd name="T82" fmla="*/ 1265941 w 910"/>
              <a:gd name="T83" fmla="*/ 3175 h 13"/>
              <a:gd name="T84" fmla="*/ 1254651 w 910"/>
              <a:gd name="T85" fmla="*/ 3175 h 13"/>
              <a:gd name="T86" fmla="*/ 1247594 w 910"/>
              <a:gd name="T87" fmla="*/ 6350 h 13"/>
              <a:gd name="T88" fmla="*/ 1236304 w 910"/>
              <a:gd name="T89" fmla="*/ 6350 h 13"/>
              <a:gd name="T90" fmla="*/ 1225013 w 910"/>
              <a:gd name="T91" fmla="*/ 6350 h 13"/>
              <a:gd name="T92" fmla="*/ 1215134 w 910"/>
              <a:gd name="T93" fmla="*/ 6350 h 13"/>
              <a:gd name="T94" fmla="*/ 1203844 w 910"/>
              <a:gd name="T95" fmla="*/ 3175 h 13"/>
              <a:gd name="T96" fmla="*/ 1198198 w 910"/>
              <a:gd name="T97" fmla="*/ 3175 h 13"/>
              <a:gd name="T98" fmla="*/ 1193964 w 910"/>
              <a:gd name="T99" fmla="*/ 3175 h 13"/>
              <a:gd name="T100" fmla="*/ 1188319 w 910"/>
              <a:gd name="T101" fmla="*/ 3175 h 13"/>
              <a:gd name="T102" fmla="*/ 1185497 w 910"/>
              <a:gd name="T103" fmla="*/ 3175 h 13"/>
              <a:gd name="T104" fmla="*/ 1179851 w 910"/>
              <a:gd name="T105" fmla="*/ 3175 h 13"/>
              <a:gd name="T106" fmla="*/ 1174206 w 910"/>
              <a:gd name="T107" fmla="*/ 0 h 13"/>
              <a:gd name="T108" fmla="*/ 1168561 w 910"/>
              <a:gd name="T109" fmla="*/ 0 h 13"/>
              <a:gd name="T110" fmla="*/ 1164327 w 910"/>
              <a:gd name="T111" fmla="*/ 0 h 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0"/>
              <a:gd name="T169" fmla="*/ 0 h 13"/>
              <a:gd name="T170" fmla="*/ 910 w 910"/>
              <a:gd name="T171" fmla="*/ 13 h 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0" h="13">
                <a:moveTo>
                  <a:pt x="296" y="13"/>
                </a:moveTo>
                <a:lnTo>
                  <a:pt x="172" y="13"/>
                </a:lnTo>
                <a:lnTo>
                  <a:pt x="170" y="11"/>
                </a:lnTo>
                <a:lnTo>
                  <a:pt x="170" y="9"/>
                </a:lnTo>
                <a:lnTo>
                  <a:pt x="170" y="8"/>
                </a:lnTo>
                <a:lnTo>
                  <a:pt x="168" y="6"/>
                </a:lnTo>
                <a:lnTo>
                  <a:pt x="166" y="4"/>
                </a:lnTo>
                <a:lnTo>
                  <a:pt x="166" y="2"/>
                </a:lnTo>
                <a:lnTo>
                  <a:pt x="166" y="0"/>
                </a:lnTo>
                <a:lnTo>
                  <a:pt x="290" y="0"/>
                </a:lnTo>
                <a:lnTo>
                  <a:pt x="290" y="2"/>
                </a:lnTo>
                <a:lnTo>
                  <a:pt x="290" y="4"/>
                </a:lnTo>
                <a:lnTo>
                  <a:pt x="292" y="6"/>
                </a:lnTo>
                <a:lnTo>
                  <a:pt x="292" y="8"/>
                </a:lnTo>
                <a:lnTo>
                  <a:pt x="294" y="8"/>
                </a:lnTo>
                <a:lnTo>
                  <a:pt x="294" y="9"/>
                </a:lnTo>
                <a:lnTo>
                  <a:pt x="296" y="11"/>
                </a:lnTo>
                <a:lnTo>
                  <a:pt x="296" y="13"/>
                </a:lnTo>
                <a:close/>
                <a:moveTo>
                  <a:pt x="114" y="13"/>
                </a:moveTo>
                <a:lnTo>
                  <a:pt x="0" y="13"/>
                </a:lnTo>
                <a:lnTo>
                  <a:pt x="2" y="11"/>
                </a:lnTo>
                <a:lnTo>
                  <a:pt x="2" y="9"/>
                </a:lnTo>
                <a:lnTo>
                  <a:pt x="4" y="8"/>
                </a:lnTo>
                <a:lnTo>
                  <a:pt x="4" y="6"/>
                </a:lnTo>
                <a:lnTo>
                  <a:pt x="6" y="4"/>
                </a:lnTo>
                <a:lnTo>
                  <a:pt x="6" y="2"/>
                </a:lnTo>
                <a:lnTo>
                  <a:pt x="7" y="0"/>
                </a:lnTo>
                <a:lnTo>
                  <a:pt x="120" y="0"/>
                </a:lnTo>
                <a:lnTo>
                  <a:pt x="120" y="2"/>
                </a:lnTo>
                <a:lnTo>
                  <a:pt x="118" y="4"/>
                </a:lnTo>
                <a:lnTo>
                  <a:pt x="118" y="6"/>
                </a:lnTo>
                <a:lnTo>
                  <a:pt x="116" y="6"/>
                </a:lnTo>
                <a:lnTo>
                  <a:pt x="116" y="8"/>
                </a:lnTo>
                <a:lnTo>
                  <a:pt x="116" y="9"/>
                </a:lnTo>
                <a:lnTo>
                  <a:pt x="114" y="11"/>
                </a:lnTo>
                <a:lnTo>
                  <a:pt x="114" y="13"/>
                </a:lnTo>
                <a:close/>
                <a:moveTo>
                  <a:pt x="825" y="0"/>
                </a:moveTo>
                <a:lnTo>
                  <a:pt x="910" y="0"/>
                </a:lnTo>
                <a:lnTo>
                  <a:pt x="903" y="0"/>
                </a:lnTo>
                <a:lnTo>
                  <a:pt x="897" y="2"/>
                </a:lnTo>
                <a:lnTo>
                  <a:pt x="889" y="2"/>
                </a:lnTo>
                <a:lnTo>
                  <a:pt x="884" y="4"/>
                </a:lnTo>
                <a:lnTo>
                  <a:pt x="876" y="4"/>
                </a:lnTo>
                <a:lnTo>
                  <a:pt x="868" y="4"/>
                </a:lnTo>
                <a:lnTo>
                  <a:pt x="861" y="4"/>
                </a:lnTo>
                <a:lnTo>
                  <a:pt x="853" y="2"/>
                </a:lnTo>
                <a:lnTo>
                  <a:pt x="849" y="2"/>
                </a:lnTo>
                <a:lnTo>
                  <a:pt x="846" y="2"/>
                </a:lnTo>
                <a:lnTo>
                  <a:pt x="842" y="2"/>
                </a:lnTo>
                <a:lnTo>
                  <a:pt x="840" y="2"/>
                </a:lnTo>
                <a:lnTo>
                  <a:pt x="836" y="2"/>
                </a:lnTo>
                <a:lnTo>
                  <a:pt x="832" y="0"/>
                </a:lnTo>
                <a:lnTo>
                  <a:pt x="828" y="0"/>
                </a:lnTo>
                <a:lnTo>
                  <a:pt x="825" y="0"/>
                </a:lnTo>
                <a:close/>
              </a:path>
            </a:pathLst>
          </a:custGeom>
          <a:solidFill>
            <a:srgbClr val="730A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0" name="Freeform 900"/>
          <p:cNvSpPr>
            <a:spLocks noEditPoints="1"/>
          </p:cNvSpPr>
          <p:nvPr/>
        </p:nvSpPr>
        <p:spPr bwMode="auto">
          <a:xfrm rot="63308">
            <a:off x="4706938" y="4256088"/>
            <a:ext cx="1314450" cy="25400"/>
          </a:xfrm>
          <a:custGeom>
            <a:avLst/>
            <a:gdLst>
              <a:gd name="T0" fmla="*/ 406618 w 931"/>
              <a:gd name="T1" fmla="*/ 25400 h 16"/>
              <a:gd name="T2" fmla="*/ 231547 w 931"/>
              <a:gd name="T3" fmla="*/ 25400 h 16"/>
              <a:gd name="T4" fmla="*/ 231547 w 931"/>
              <a:gd name="T5" fmla="*/ 22225 h 16"/>
              <a:gd name="T6" fmla="*/ 228723 w 931"/>
              <a:gd name="T7" fmla="*/ 19050 h 16"/>
              <a:gd name="T8" fmla="*/ 228723 w 931"/>
              <a:gd name="T9" fmla="*/ 15875 h 16"/>
              <a:gd name="T10" fmla="*/ 225899 w 931"/>
              <a:gd name="T11" fmla="*/ 12700 h 16"/>
              <a:gd name="T12" fmla="*/ 225899 w 931"/>
              <a:gd name="T13" fmla="*/ 9525 h 16"/>
              <a:gd name="T14" fmla="*/ 225899 w 931"/>
              <a:gd name="T15" fmla="*/ 6350 h 16"/>
              <a:gd name="T16" fmla="*/ 223075 w 931"/>
              <a:gd name="T17" fmla="*/ 3175 h 16"/>
              <a:gd name="T18" fmla="*/ 223075 w 931"/>
              <a:gd name="T19" fmla="*/ 0 h 16"/>
              <a:gd name="T20" fmla="*/ 398147 w 931"/>
              <a:gd name="T21" fmla="*/ 0 h 16"/>
              <a:gd name="T22" fmla="*/ 398147 w 931"/>
              <a:gd name="T23" fmla="*/ 3175 h 16"/>
              <a:gd name="T24" fmla="*/ 400971 w 931"/>
              <a:gd name="T25" fmla="*/ 6350 h 16"/>
              <a:gd name="T26" fmla="*/ 400971 w 931"/>
              <a:gd name="T27" fmla="*/ 9525 h 16"/>
              <a:gd name="T28" fmla="*/ 403795 w 931"/>
              <a:gd name="T29" fmla="*/ 12700 h 16"/>
              <a:gd name="T30" fmla="*/ 403795 w 931"/>
              <a:gd name="T31" fmla="*/ 15875 h 16"/>
              <a:gd name="T32" fmla="*/ 403795 w 931"/>
              <a:gd name="T33" fmla="*/ 19050 h 16"/>
              <a:gd name="T34" fmla="*/ 406618 w 931"/>
              <a:gd name="T35" fmla="*/ 22225 h 16"/>
              <a:gd name="T36" fmla="*/ 406618 w 931"/>
              <a:gd name="T37" fmla="*/ 25400 h 16"/>
              <a:gd name="T38" fmla="*/ 158129 w 931"/>
              <a:gd name="T39" fmla="*/ 25400 h 16"/>
              <a:gd name="T40" fmla="*/ 0 w 931"/>
              <a:gd name="T41" fmla="*/ 25400 h 16"/>
              <a:gd name="T42" fmla="*/ 0 w 931"/>
              <a:gd name="T43" fmla="*/ 22225 h 16"/>
              <a:gd name="T44" fmla="*/ 2824 w 931"/>
              <a:gd name="T45" fmla="*/ 19050 h 16"/>
              <a:gd name="T46" fmla="*/ 2824 w 931"/>
              <a:gd name="T47" fmla="*/ 15875 h 16"/>
              <a:gd name="T48" fmla="*/ 4236 w 931"/>
              <a:gd name="T49" fmla="*/ 12700 h 16"/>
              <a:gd name="T50" fmla="*/ 4236 w 931"/>
              <a:gd name="T51" fmla="*/ 9525 h 16"/>
              <a:gd name="T52" fmla="*/ 4236 w 931"/>
              <a:gd name="T53" fmla="*/ 6350 h 16"/>
              <a:gd name="T54" fmla="*/ 7059 w 931"/>
              <a:gd name="T55" fmla="*/ 3175 h 16"/>
              <a:gd name="T56" fmla="*/ 7059 w 931"/>
              <a:gd name="T57" fmla="*/ 0 h 16"/>
              <a:gd name="T58" fmla="*/ 169424 w 931"/>
              <a:gd name="T59" fmla="*/ 0 h 16"/>
              <a:gd name="T60" fmla="*/ 166601 w 931"/>
              <a:gd name="T61" fmla="*/ 3175 h 16"/>
              <a:gd name="T62" fmla="*/ 166601 w 931"/>
              <a:gd name="T63" fmla="*/ 6350 h 16"/>
              <a:gd name="T64" fmla="*/ 166601 w 931"/>
              <a:gd name="T65" fmla="*/ 9525 h 16"/>
              <a:gd name="T66" fmla="*/ 163777 w 931"/>
              <a:gd name="T67" fmla="*/ 12700 h 16"/>
              <a:gd name="T68" fmla="*/ 163777 w 931"/>
              <a:gd name="T69" fmla="*/ 15875 h 16"/>
              <a:gd name="T70" fmla="*/ 160953 w 931"/>
              <a:gd name="T71" fmla="*/ 19050 h 16"/>
              <a:gd name="T72" fmla="*/ 160953 w 931"/>
              <a:gd name="T73" fmla="*/ 22225 h 16"/>
              <a:gd name="T74" fmla="*/ 158129 w 931"/>
              <a:gd name="T75" fmla="*/ 25400 h 16"/>
              <a:gd name="T76" fmla="*/ 1094198 w 931"/>
              <a:gd name="T77" fmla="*/ 0 h 16"/>
              <a:gd name="T78" fmla="*/ 1314450 w 931"/>
              <a:gd name="T79" fmla="*/ 0 h 16"/>
              <a:gd name="T80" fmla="*/ 1301743 w 931"/>
              <a:gd name="T81" fmla="*/ 6350 h 16"/>
              <a:gd name="T82" fmla="*/ 1290448 w 931"/>
              <a:gd name="T83" fmla="*/ 9525 h 16"/>
              <a:gd name="T84" fmla="*/ 1277741 w 931"/>
              <a:gd name="T85" fmla="*/ 12700 h 16"/>
              <a:gd name="T86" fmla="*/ 1263623 w 931"/>
              <a:gd name="T87" fmla="*/ 15875 h 16"/>
              <a:gd name="T88" fmla="*/ 1248092 w 931"/>
              <a:gd name="T89" fmla="*/ 15875 h 16"/>
              <a:gd name="T90" fmla="*/ 1231150 w 931"/>
              <a:gd name="T91" fmla="*/ 19050 h 16"/>
              <a:gd name="T92" fmla="*/ 1215619 w 931"/>
              <a:gd name="T93" fmla="*/ 19050 h 16"/>
              <a:gd name="T94" fmla="*/ 1198677 w 931"/>
              <a:gd name="T95" fmla="*/ 15875 h 16"/>
              <a:gd name="T96" fmla="*/ 1185970 w 931"/>
              <a:gd name="T97" fmla="*/ 15875 h 16"/>
              <a:gd name="T98" fmla="*/ 1174675 w 931"/>
              <a:gd name="T99" fmla="*/ 15875 h 16"/>
              <a:gd name="T100" fmla="*/ 1160556 w 931"/>
              <a:gd name="T101" fmla="*/ 12700 h 16"/>
              <a:gd name="T102" fmla="*/ 1147849 w 931"/>
              <a:gd name="T103" fmla="*/ 9525 h 16"/>
              <a:gd name="T104" fmla="*/ 1136555 w 931"/>
              <a:gd name="T105" fmla="*/ 9525 h 16"/>
              <a:gd name="T106" fmla="*/ 1123848 w 931"/>
              <a:gd name="T107" fmla="*/ 6350 h 16"/>
              <a:gd name="T108" fmla="*/ 1106905 w 931"/>
              <a:gd name="T109" fmla="*/ 3175 h 16"/>
              <a:gd name="T110" fmla="*/ 1094198 w 931"/>
              <a:gd name="T111" fmla="*/ 0 h 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16"/>
              <a:gd name="T170" fmla="*/ 931 w 931"/>
              <a:gd name="T171" fmla="*/ 16 h 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16">
                <a:moveTo>
                  <a:pt x="288" y="16"/>
                </a:moveTo>
                <a:lnTo>
                  <a:pt x="164" y="16"/>
                </a:lnTo>
                <a:lnTo>
                  <a:pt x="164" y="14"/>
                </a:lnTo>
                <a:lnTo>
                  <a:pt x="162" y="12"/>
                </a:lnTo>
                <a:lnTo>
                  <a:pt x="162" y="10"/>
                </a:lnTo>
                <a:lnTo>
                  <a:pt x="160" y="8"/>
                </a:lnTo>
                <a:lnTo>
                  <a:pt x="160" y="6"/>
                </a:lnTo>
                <a:lnTo>
                  <a:pt x="160" y="4"/>
                </a:lnTo>
                <a:lnTo>
                  <a:pt x="158" y="2"/>
                </a:lnTo>
                <a:lnTo>
                  <a:pt x="158" y="0"/>
                </a:lnTo>
                <a:lnTo>
                  <a:pt x="282" y="0"/>
                </a:lnTo>
                <a:lnTo>
                  <a:pt x="282" y="2"/>
                </a:lnTo>
                <a:lnTo>
                  <a:pt x="284" y="4"/>
                </a:lnTo>
                <a:lnTo>
                  <a:pt x="284" y="6"/>
                </a:lnTo>
                <a:lnTo>
                  <a:pt x="286" y="8"/>
                </a:lnTo>
                <a:lnTo>
                  <a:pt x="286" y="10"/>
                </a:lnTo>
                <a:lnTo>
                  <a:pt x="286" y="12"/>
                </a:lnTo>
                <a:lnTo>
                  <a:pt x="288" y="14"/>
                </a:lnTo>
                <a:lnTo>
                  <a:pt x="288" y="16"/>
                </a:lnTo>
                <a:close/>
                <a:moveTo>
                  <a:pt x="112" y="16"/>
                </a:moveTo>
                <a:lnTo>
                  <a:pt x="0" y="16"/>
                </a:lnTo>
                <a:lnTo>
                  <a:pt x="0" y="14"/>
                </a:lnTo>
                <a:lnTo>
                  <a:pt x="2" y="12"/>
                </a:lnTo>
                <a:lnTo>
                  <a:pt x="2" y="10"/>
                </a:lnTo>
                <a:lnTo>
                  <a:pt x="3" y="8"/>
                </a:lnTo>
                <a:lnTo>
                  <a:pt x="3" y="6"/>
                </a:lnTo>
                <a:lnTo>
                  <a:pt x="3" y="4"/>
                </a:lnTo>
                <a:lnTo>
                  <a:pt x="5" y="2"/>
                </a:lnTo>
                <a:lnTo>
                  <a:pt x="5" y="0"/>
                </a:lnTo>
                <a:lnTo>
                  <a:pt x="120" y="0"/>
                </a:lnTo>
                <a:lnTo>
                  <a:pt x="118" y="2"/>
                </a:lnTo>
                <a:lnTo>
                  <a:pt x="118" y="4"/>
                </a:lnTo>
                <a:lnTo>
                  <a:pt x="118" y="6"/>
                </a:lnTo>
                <a:lnTo>
                  <a:pt x="116" y="8"/>
                </a:lnTo>
                <a:lnTo>
                  <a:pt x="116" y="10"/>
                </a:lnTo>
                <a:lnTo>
                  <a:pt x="114" y="12"/>
                </a:lnTo>
                <a:lnTo>
                  <a:pt x="114" y="14"/>
                </a:lnTo>
                <a:lnTo>
                  <a:pt x="112" y="16"/>
                </a:lnTo>
                <a:close/>
                <a:moveTo>
                  <a:pt x="775" y="0"/>
                </a:moveTo>
                <a:lnTo>
                  <a:pt x="931" y="0"/>
                </a:lnTo>
                <a:lnTo>
                  <a:pt x="922" y="4"/>
                </a:lnTo>
                <a:lnTo>
                  <a:pt x="914" y="6"/>
                </a:lnTo>
                <a:lnTo>
                  <a:pt x="905" y="8"/>
                </a:lnTo>
                <a:lnTo>
                  <a:pt x="895" y="10"/>
                </a:lnTo>
                <a:lnTo>
                  <a:pt x="884" y="10"/>
                </a:lnTo>
                <a:lnTo>
                  <a:pt x="872" y="12"/>
                </a:lnTo>
                <a:lnTo>
                  <a:pt x="861" y="12"/>
                </a:lnTo>
                <a:lnTo>
                  <a:pt x="849" y="10"/>
                </a:lnTo>
                <a:lnTo>
                  <a:pt x="840" y="10"/>
                </a:lnTo>
                <a:lnTo>
                  <a:pt x="832" y="10"/>
                </a:lnTo>
                <a:lnTo>
                  <a:pt x="822" y="8"/>
                </a:lnTo>
                <a:lnTo>
                  <a:pt x="813" y="6"/>
                </a:lnTo>
                <a:lnTo>
                  <a:pt x="805" y="6"/>
                </a:lnTo>
                <a:lnTo>
                  <a:pt x="796" y="4"/>
                </a:lnTo>
                <a:lnTo>
                  <a:pt x="784" y="2"/>
                </a:lnTo>
                <a:lnTo>
                  <a:pt x="775" y="0"/>
                </a:lnTo>
                <a:close/>
              </a:path>
            </a:pathLst>
          </a:custGeom>
          <a:solidFill>
            <a:srgbClr val="730A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1" name="Freeform 901"/>
          <p:cNvSpPr>
            <a:spLocks noEditPoints="1"/>
          </p:cNvSpPr>
          <p:nvPr/>
        </p:nvSpPr>
        <p:spPr bwMode="auto">
          <a:xfrm rot="63308">
            <a:off x="4711700" y="4249738"/>
            <a:ext cx="1328738" cy="20637"/>
          </a:xfrm>
          <a:custGeom>
            <a:avLst/>
            <a:gdLst>
              <a:gd name="T0" fmla="*/ 1273727 w 942"/>
              <a:gd name="T1" fmla="*/ 20637 h 13"/>
              <a:gd name="T2" fmla="*/ 1153830 w 942"/>
              <a:gd name="T3" fmla="*/ 20637 h 13"/>
              <a:gd name="T4" fmla="*/ 1139724 w 942"/>
              <a:gd name="T5" fmla="*/ 17462 h 13"/>
              <a:gd name="T6" fmla="*/ 1125619 w 942"/>
              <a:gd name="T7" fmla="*/ 17462 h 13"/>
              <a:gd name="T8" fmla="*/ 1112924 w 942"/>
              <a:gd name="T9" fmla="*/ 14287 h 13"/>
              <a:gd name="T10" fmla="*/ 1098818 w 942"/>
              <a:gd name="T11" fmla="*/ 11112 h 13"/>
              <a:gd name="T12" fmla="*/ 1083302 w 942"/>
              <a:gd name="T13" fmla="*/ 7937 h 13"/>
              <a:gd name="T14" fmla="*/ 1069197 w 942"/>
              <a:gd name="T15" fmla="*/ 4762 h 13"/>
              <a:gd name="T16" fmla="*/ 1053681 w 942"/>
              <a:gd name="T17" fmla="*/ 1587 h 13"/>
              <a:gd name="T18" fmla="*/ 1036754 w 942"/>
              <a:gd name="T19" fmla="*/ 0 h 13"/>
              <a:gd name="T20" fmla="*/ 1328738 w 942"/>
              <a:gd name="T21" fmla="*/ 0 h 13"/>
              <a:gd name="T22" fmla="*/ 1323096 w 942"/>
              <a:gd name="T23" fmla="*/ 1587 h 13"/>
              <a:gd name="T24" fmla="*/ 1317454 w 942"/>
              <a:gd name="T25" fmla="*/ 4762 h 13"/>
              <a:gd name="T26" fmla="*/ 1311811 w 942"/>
              <a:gd name="T27" fmla="*/ 7937 h 13"/>
              <a:gd name="T28" fmla="*/ 1303348 w 942"/>
              <a:gd name="T29" fmla="*/ 11112 h 13"/>
              <a:gd name="T30" fmla="*/ 1296295 w 942"/>
              <a:gd name="T31" fmla="*/ 14287 h 13"/>
              <a:gd name="T32" fmla="*/ 1290653 w 942"/>
              <a:gd name="T33" fmla="*/ 17462 h 13"/>
              <a:gd name="T34" fmla="*/ 1282190 w 942"/>
              <a:gd name="T35" fmla="*/ 17462 h 13"/>
              <a:gd name="T36" fmla="*/ 1273727 w 942"/>
              <a:gd name="T37" fmla="*/ 20637 h 13"/>
              <a:gd name="T38" fmla="*/ 399186 w 942"/>
              <a:gd name="T39" fmla="*/ 20637 h 13"/>
              <a:gd name="T40" fmla="*/ 224277 w 942"/>
              <a:gd name="T41" fmla="*/ 20637 h 13"/>
              <a:gd name="T42" fmla="*/ 221456 w 942"/>
              <a:gd name="T43" fmla="*/ 17462 h 13"/>
              <a:gd name="T44" fmla="*/ 221456 w 942"/>
              <a:gd name="T45" fmla="*/ 14287 h 13"/>
              <a:gd name="T46" fmla="*/ 218635 w 942"/>
              <a:gd name="T47" fmla="*/ 11112 h 13"/>
              <a:gd name="T48" fmla="*/ 218635 w 942"/>
              <a:gd name="T49" fmla="*/ 7937 h 13"/>
              <a:gd name="T50" fmla="*/ 215814 w 942"/>
              <a:gd name="T51" fmla="*/ 4762 h 13"/>
              <a:gd name="T52" fmla="*/ 215814 w 942"/>
              <a:gd name="T53" fmla="*/ 1587 h 13"/>
              <a:gd name="T54" fmla="*/ 215814 w 942"/>
              <a:gd name="T55" fmla="*/ 1587 h 13"/>
              <a:gd name="T56" fmla="*/ 212993 w 942"/>
              <a:gd name="T57" fmla="*/ 0 h 13"/>
              <a:gd name="T58" fmla="*/ 387901 w 942"/>
              <a:gd name="T59" fmla="*/ 0 h 13"/>
              <a:gd name="T60" fmla="*/ 387901 w 942"/>
              <a:gd name="T61" fmla="*/ 1587 h 13"/>
              <a:gd name="T62" fmla="*/ 390722 w 942"/>
              <a:gd name="T63" fmla="*/ 1587 h 13"/>
              <a:gd name="T64" fmla="*/ 390722 w 942"/>
              <a:gd name="T65" fmla="*/ 4762 h 13"/>
              <a:gd name="T66" fmla="*/ 393543 w 942"/>
              <a:gd name="T67" fmla="*/ 7937 h 13"/>
              <a:gd name="T68" fmla="*/ 393543 w 942"/>
              <a:gd name="T69" fmla="*/ 11112 h 13"/>
              <a:gd name="T70" fmla="*/ 396365 w 942"/>
              <a:gd name="T71" fmla="*/ 14287 h 13"/>
              <a:gd name="T72" fmla="*/ 396365 w 942"/>
              <a:gd name="T73" fmla="*/ 17462 h 13"/>
              <a:gd name="T74" fmla="*/ 399186 w 942"/>
              <a:gd name="T75" fmla="*/ 20637 h 13"/>
              <a:gd name="T76" fmla="*/ 159392 w 942"/>
              <a:gd name="T77" fmla="*/ 20637 h 13"/>
              <a:gd name="T78" fmla="*/ 0 w 942"/>
              <a:gd name="T79" fmla="*/ 20637 h 13"/>
              <a:gd name="T80" fmla="*/ 0 w 942"/>
              <a:gd name="T81" fmla="*/ 17462 h 13"/>
              <a:gd name="T82" fmla="*/ 0 w 942"/>
              <a:gd name="T83" fmla="*/ 14287 h 13"/>
              <a:gd name="T84" fmla="*/ 2821 w 942"/>
              <a:gd name="T85" fmla="*/ 11112 h 13"/>
              <a:gd name="T86" fmla="*/ 2821 w 942"/>
              <a:gd name="T87" fmla="*/ 7937 h 13"/>
              <a:gd name="T88" fmla="*/ 2821 w 942"/>
              <a:gd name="T89" fmla="*/ 4762 h 13"/>
              <a:gd name="T90" fmla="*/ 5642 w 942"/>
              <a:gd name="T91" fmla="*/ 4762 h 13"/>
              <a:gd name="T92" fmla="*/ 5642 w 942"/>
              <a:gd name="T93" fmla="*/ 1587 h 13"/>
              <a:gd name="T94" fmla="*/ 5642 w 942"/>
              <a:gd name="T95" fmla="*/ 0 h 13"/>
              <a:gd name="T96" fmla="*/ 170677 w 942"/>
              <a:gd name="T97" fmla="*/ 0 h 13"/>
              <a:gd name="T98" fmla="*/ 167855 w 942"/>
              <a:gd name="T99" fmla="*/ 1587 h 13"/>
              <a:gd name="T100" fmla="*/ 167855 w 942"/>
              <a:gd name="T101" fmla="*/ 1587 h 13"/>
              <a:gd name="T102" fmla="*/ 165034 w 942"/>
              <a:gd name="T103" fmla="*/ 4762 h 13"/>
              <a:gd name="T104" fmla="*/ 165034 w 942"/>
              <a:gd name="T105" fmla="*/ 7937 h 13"/>
              <a:gd name="T106" fmla="*/ 162213 w 942"/>
              <a:gd name="T107" fmla="*/ 11112 h 13"/>
              <a:gd name="T108" fmla="*/ 162213 w 942"/>
              <a:gd name="T109" fmla="*/ 14287 h 13"/>
              <a:gd name="T110" fmla="*/ 162213 w 942"/>
              <a:gd name="T111" fmla="*/ 17462 h 13"/>
              <a:gd name="T112" fmla="*/ 159392 w 942"/>
              <a:gd name="T113" fmla="*/ 20637 h 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2"/>
              <a:gd name="T172" fmla="*/ 0 h 13"/>
              <a:gd name="T173" fmla="*/ 942 w 942"/>
              <a:gd name="T174" fmla="*/ 13 h 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2" h="13">
                <a:moveTo>
                  <a:pt x="903" y="13"/>
                </a:moveTo>
                <a:lnTo>
                  <a:pt x="818" y="13"/>
                </a:lnTo>
                <a:lnTo>
                  <a:pt x="808" y="11"/>
                </a:lnTo>
                <a:lnTo>
                  <a:pt x="798" y="11"/>
                </a:lnTo>
                <a:lnTo>
                  <a:pt x="789" y="9"/>
                </a:lnTo>
                <a:lnTo>
                  <a:pt x="779" y="7"/>
                </a:lnTo>
                <a:lnTo>
                  <a:pt x="768" y="5"/>
                </a:lnTo>
                <a:lnTo>
                  <a:pt x="758" y="3"/>
                </a:lnTo>
                <a:lnTo>
                  <a:pt x="747" y="1"/>
                </a:lnTo>
                <a:lnTo>
                  <a:pt x="735" y="0"/>
                </a:lnTo>
                <a:lnTo>
                  <a:pt x="942" y="0"/>
                </a:lnTo>
                <a:lnTo>
                  <a:pt x="938" y="1"/>
                </a:lnTo>
                <a:lnTo>
                  <a:pt x="934" y="3"/>
                </a:lnTo>
                <a:lnTo>
                  <a:pt x="930" y="5"/>
                </a:lnTo>
                <a:lnTo>
                  <a:pt x="924" y="7"/>
                </a:lnTo>
                <a:lnTo>
                  <a:pt x="919" y="9"/>
                </a:lnTo>
                <a:lnTo>
                  <a:pt x="915" y="11"/>
                </a:lnTo>
                <a:lnTo>
                  <a:pt x="909" y="11"/>
                </a:lnTo>
                <a:lnTo>
                  <a:pt x="903" y="13"/>
                </a:lnTo>
                <a:close/>
                <a:moveTo>
                  <a:pt x="283" y="13"/>
                </a:moveTo>
                <a:lnTo>
                  <a:pt x="159" y="13"/>
                </a:lnTo>
                <a:lnTo>
                  <a:pt x="157" y="11"/>
                </a:lnTo>
                <a:lnTo>
                  <a:pt x="157" y="9"/>
                </a:lnTo>
                <a:lnTo>
                  <a:pt x="155" y="7"/>
                </a:lnTo>
                <a:lnTo>
                  <a:pt x="155" y="5"/>
                </a:lnTo>
                <a:lnTo>
                  <a:pt x="153" y="3"/>
                </a:lnTo>
                <a:lnTo>
                  <a:pt x="153" y="1"/>
                </a:lnTo>
                <a:lnTo>
                  <a:pt x="151" y="0"/>
                </a:lnTo>
                <a:lnTo>
                  <a:pt x="275" y="0"/>
                </a:lnTo>
                <a:lnTo>
                  <a:pt x="275" y="1"/>
                </a:lnTo>
                <a:lnTo>
                  <a:pt x="277" y="1"/>
                </a:lnTo>
                <a:lnTo>
                  <a:pt x="277" y="3"/>
                </a:lnTo>
                <a:lnTo>
                  <a:pt x="279" y="5"/>
                </a:lnTo>
                <a:lnTo>
                  <a:pt x="279" y="7"/>
                </a:lnTo>
                <a:lnTo>
                  <a:pt x="281" y="9"/>
                </a:lnTo>
                <a:lnTo>
                  <a:pt x="281" y="11"/>
                </a:lnTo>
                <a:lnTo>
                  <a:pt x="283" y="13"/>
                </a:lnTo>
                <a:close/>
                <a:moveTo>
                  <a:pt x="113" y="13"/>
                </a:moveTo>
                <a:lnTo>
                  <a:pt x="0" y="13"/>
                </a:lnTo>
                <a:lnTo>
                  <a:pt x="0" y="11"/>
                </a:lnTo>
                <a:lnTo>
                  <a:pt x="0" y="9"/>
                </a:lnTo>
                <a:lnTo>
                  <a:pt x="2" y="7"/>
                </a:lnTo>
                <a:lnTo>
                  <a:pt x="2" y="5"/>
                </a:lnTo>
                <a:lnTo>
                  <a:pt x="2" y="3"/>
                </a:lnTo>
                <a:lnTo>
                  <a:pt x="4" y="3"/>
                </a:lnTo>
                <a:lnTo>
                  <a:pt x="4" y="1"/>
                </a:lnTo>
                <a:lnTo>
                  <a:pt x="4" y="0"/>
                </a:lnTo>
                <a:lnTo>
                  <a:pt x="121" y="0"/>
                </a:lnTo>
                <a:lnTo>
                  <a:pt x="119" y="1"/>
                </a:lnTo>
                <a:lnTo>
                  <a:pt x="117" y="3"/>
                </a:lnTo>
                <a:lnTo>
                  <a:pt x="117" y="5"/>
                </a:lnTo>
                <a:lnTo>
                  <a:pt x="115" y="7"/>
                </a:lnTo>
                <a:lnTo>
                  <a:pt x="115" y="9"/>
                </a:lnTo>
                <a:lnTo>
                  <a:pt x="115" y="11"/>
                </a:lnTo>
                <a:lnTo>
                  <a:pt x="113" y="13"/>
                </a:lnTo>
                <a:close/>
              </a:path>
            </a:pathLst>
          </a:custGeom>
          <a:solidFill>
            <a:srgbClr val="730A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2" name="Freeform 902"/>
          <p:cNvSpPr>
            <a:spLocks noEditPoints="1"/>
          </p:cNvSpPr>
          <p:nvPr/>
        </p:nvSpPr>
        <p:spPr bwMode="auto">
          <a:xfrm rot="63308">
            <a:off x="4716463" y="4237038"/>
            <a:ext cx="1341437" cy="20637"/>
          </a:xfrm>
          <a:custGeom>
            <a:avLst/>
            <a:gdLst>
              <a:gd name="T0" fmla="*/ 1306173 w 951"/>
              <a:gd name="T1" fmla="*/ 20637 h 13"/>
              <a:gd name="T2" fmla="*/ 1086127 w 951"/>
              <a:gd name="T3" fmla="*/ 20637 h 13"/>
              <a:gd name="T4" fmla="*/ 1074842 w 951"/>
              <a:gd name="T5" fmla="*/ 20637 h 13"/>
              <a:gd name="T6" fmla="*/ 1063558 w 951"/>
              <a:gd name="T7" fmla="*/ 17462 h 13"/>
              <a:gd name="T8" fmla="*/ 1050863 w 951"/>
              <a:gd name="T9" fmla="*/ 14287 h 13"/>
              <a:gd name="T10" fmla="*/ 1039578 w 951"/>
              <a:gd name="T11" fmla="*/ 12700 h 13"/>
              <a:gd name="T12" fmla="*/ 1026883 w 951"/>
              <a:gd name="T13" fmla="*/ 9525 h 13"/>
              <a:gd name="T14" fmla="*/ 1015599 w 951"/>
              <a:gd name="T15" fmla="*/ 6350 h 13"/>
              <a:gd name="T16" fmla="*/ 1002904 w 951"/>
              <a:gd name="T17" fmla="*/ 3175 h 13"/>
              <a:gd name="T18" fmla="*/ 991620 w 951"/>
              <a:gd name="T19" fmla="*/ 0 h 13"/>
              <a:gd name="T20" fmla="*/ 1341437 w 951"/>
              <a:gd name="T21" fmla="*/ 0 h 13"/>
              <a:gd name="T22" fmla="*/ 1338616 w 951"/>
              <a:gd name="T23" fmla="*/ 3175 h 13"/>
              <a:gd name="T24" fmla="*/ 1332974 w 951"/>
              <a:gd name="T25" fmla="*/ 6350 h 13"/>
              <a:gd name="T26" fmla="*/ 1330153 w 951"/>
              <a:gd name="T27" fmla="*/ 9525 h 13"/>
              <a:gd name="T28" fmla="*/ 1325921 w 951"/>
              <a:gd name="T29" fmla="*/ 12700 h 13"/>
              <a:gd name="T30" fmla="*/ 1320279 w 951"/>
              <a:gd name="T31" fmla="*/ 14287 h 13"/>
              <a:gd name="T32" fmla="*/ 1317458 w 951"/>
              <a:gd name="T33" fmla="*/ 17462 h 13"/>
              <a:gd name="T34" fmla="*/ 1311815 w 951"/>
              <a:gd name="T35" fmla="*/ 20637 h 13"/>
              <a:gd name="T36" fmla="*/ 1306173 w 951"/>
              <a:gd name="T37" fmla="*/ 20637 h 13"/>
              <a:gd name="T38" fmla="*/ 390724 w 951"/>
              <a:gd name="T39" fmla="*/ 20637 h 13"/>
              <a:gd name="T40" fmla="*/ 215815 w 951"/>
              <a:gd name="T41" fmla="*/ 20637 h 13"/>
              <a:gd name="T42" fmla="*/ 212994 w 951"/>
              <a:gd name="T43" fmla="*/ 17462 h 13"/>
              <a:gd name="T44" fmla="*/ 212994 w 951"/>
              <a:gd name="T45" fmla="*/ 14287 h 13"/>
              <a:gd name="T46" fmla="*/ 210173 w 951"/>
              <a:gd name="T47" fmla="*/ 12700 h 13"/>
              <a:gd name="T48" fmla="*/ 210173 w 951"/>
              <a:gd name="T49" fmla="*/ 12700 h 13"/>
              <a:gd name="T50" fmla="*/ 210173 w 951"/>
              <a:gd name="T51" fmla="*/ 9525 h 13"/>
              <a:gd name="T52" fmla="*/ 207351 w 951"/>
              <a:gd name="T53" fmla="*/ 6350 h 13"/>
              <a:gd name="T54" fmla="*/ 207351 w 951"/>
              <a:gd name="T55" fmla="*/ 3175 h 13"/>
              <a:gd name="T56" fmla="*/ 204530 w 951"/>
              <a:gd name="T57" fmla="*/ 0 h 13"/>
              <a:gd name="T58" fmla="*/ 380850 w 951"/>
              <a:gd name="T59" fmla="*/ 0 h 13"/>
              <a:gd name="T60" fmla="*/ 382260 w 951"/>
              <a:gd name="T61" fmla="*/ 3175 h 13"/>
              <a:gd name="T62" fmla="*/ 382260 w 951"/>
              <a:gd name="T63" fmla="*/ 6350 h 13"/>
              <a:gd name="T64" fmla="*/ 385081 w 951"/>
              <a:gd name="T65" fmla="*/ 9525 h 13"/>
              <a:gd name="T66" fmla="*/ 385081 w 951"/>
              <a:gd name="T67" fmla="*/ 12700 h 13"/>
              <a:gd name="T68" fmla="*/ 385081 w 951"/>
              <a:gd name="T69" fmla="*/ 14287 h 13"/>
              <a:gd name="T70" fmla="*/ 387902 w 951"/>
              <a:gd name="T71" fmla="*/ 14287 h 13"/>
              <a:gd name="T72" fmla="*/ 387902 w 951"/>
              <a:gd name="T73" fmla="*/ 17462 h 13"/>
              <a:gd name="T74" fmla="*/ 390724 w 951"/>
              <a:gd name="T75" fmla="*/ 20637 h 13"/>
              <a:gd name="T76" fmla="*/ 162214 w 951"/>
              <a:gd name="T77" fmla="*/ 20637 h 13"/>
              <a:gd name="T78" fmla="*/ 0 w 951"/>
              <a:gd name="T79" fmla="*/ 20637 h 13"/>
              <a:gd name="T80" fmla="*/ 0 w 951"/>
              <a:gd name="T81" fmla="*/ 17462 h 13"/>
              <a:gd name="T82" fmla="*/ 2821 w 951"/>
              <a:gd name="T83" fmla="*/ 17462 h 13"/>
              <a:gd name="T84" fmla="*/ 2821 w 951"/>
              <a:gd name="T85" fmla="*/ 14287 h 13"/>
              <a:gd name="T86" fmla="*/ 2821 w 951"/>
              <a:gd name="T87" fmla="*/ 12700 h 13"/>
              <a:gd name="T88" fmla="*/ 5642 w 951"/>
              <a:gd name="T89" fmla="*/ 9525 h 13"/>
              <a:gd name="T90" fmla="*/ 5642 w 951"/>
              <a:gd name="T91" fmla="*/ 6350 h 13"/>
              <a:gd name="T92" fmla="*/ 8463 w 951"/>
              <a:gd name="T93" fmla="*/ 3175 h 13"/>
              <a:gd name="T94" fmla="*/ 8463 w 951"/>
              <a:gd name="T95" fmla="*/ 0 h 13"/>
              <a:gd name="T96" fmla="*/ 170677 w 951"/>
              <a:gd name="T97" fmla="*/ 0 h 13"/>
              <a:gd name="T98" fmla="*/ 170677 w 951"/>
              <a:gd name="T99" fmla="*/ 3175 h 13"/>
              <a:gd name="T100" fmla="*/ 167856 w 951"/>
              <a:gd name="T101" fmla="*/ 6350 h 13"/>
              <a:gd name="T102" fmla="*/ 167856 w 951"/>
              <a:gd name="T103" fmla="*/ 9525 h 13"/>
              <a:gd name="T104" fmla="*/ 167856 w 951"/>
              <a:gd name="T105" fmla="*/ 12700 h 13"/>
              <a:gd name="T106" fmla="*/ 165035 w 951"/>
              <a:gd name="T107" fmla="*/ 12700 h 13"/>
              <a:gd name="T108" fmla="*/ 165035 w 951"/>
              <a:gd name="T109" fmla="*/ 14287 h 13"/>
              <a:gd name="T110" fmla="*/ 162214 w 951"/>
              <a:gd name="T111" fmla="*/ 17462 h 13"/>
              <a:gd name="T112" fmla="*/ 162214 w 951"/>
              <a:gd name="T113" fmla="*/ 20637 h 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1"/>
              <a:gd name="T172" fmla="*/ 0 h 13"/>
              <a:gd name="T173" fmla="*/ 951 w 951"/>
              <a:gd name="T174" fmla="*/ 13 h 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1" h="13">
                <a:moveTo>
                  <a:pt x="926" y="13"/>
                </a:moveTo>
                <a:lnTo>
                  <a:pt x="770" y="13"/>
                </a:lnTo>
                <a:lnTo>
                  <a:pt x="762" y="13"/>
                </a:lnTo>
                <a:lnTo>
                  <a:pt x="754" y="11"/>
                </a:lnTo>
                <a:lnTo>
                  <a:pt x="745" y="9"/>
                </a:lnTo>
                <a:lnTo>
                  <a:pt x="737" y="8"/>
                </a:lnTo>
                <a:lnTo>
                  <a:pt x="728" y="6"/>
                </a:lnTo>
                <a:lnTo>
                  <a:pt x="720" y="4"/>
                </a:lnTo>
                <a:lnTo>
                  <a:pt x="711" y="2"/>
                </a:lnTo>
                <a:lnTo>
                  <a:pt x="703" y="0"/>
                </a:lnTo>
                <a:lnTo>
                  <a:pt x="951" y="0"/>
                </a:lnTo>
                <a:lnTo>
                  <a:pt x="949" y="2"/>
                </a:lnTo>
                <a:lnTo>
                  <a:pt x="945" y="4"/>
                </a:lnTo>
                <a:lnTo>
                  <a:pt x="943" y="6"/>
                </a:lnTo>
                <a:lnTo>
                  <a:pt x="940" y="8"/>
                </a:lnTo>
                <a:lnTo>
                  <a:pt x="936" y="9"/>
                </a:lnTo>
                <a:lnTo>
                  <a:pt x="934" y="11"/>
                </a:lnTo>
                <a:lnTo>
                  <a:pt x="930" y="13"/>
                </a:lnTo>
                <a:lnTo>
                  <a:pt x="926" y="13"/>
                </a:lnTo>
                <a:close/>
                <a:moveTo>
                  <a:pt x="277" y="13"/>
                </a:moveTo>
                <a:lnTo>
                  <a:pt x="153" y="13"/>
                </a:lnTo>
                <a:lnTo>
                  <a:pt x="151" y="11"/>
                </a:lnTo>
                <a:lnTo>
                  <a:pt x="151" y="9"/>
                </a:lnTo>
                <a:lnTo>
                  <a:pt x="149" y="8"/>
                </a:lnTo>
                <a:lnTo>
                  <a:pt x="149" y="6"/>
                </a:lnTo>
                <a:lnTo>
                  <a:pt x="147" y="4"/>
                </a:lnTo>
                <a:lnTo>
                  <a:pt x="147" y="2"/>
                </a:lnTo>
                <a:lnTo>
                  <a:pt x="145" y="0"/>
                </a:lnTo>
                <a:lnTo>
                  <a:pt x="270" y="0"/>
                </a:lnTo>
                <a:lnTo>
                  <a:pt x="271" y="2"/>
                </a:lnTo>
                <a:lnTo>
                  <a:pt x="271" y="4"/>
                </a:lnTo>
                <a:lnTo>
                  <a:pt x="273" y="6"/>
                </a:lnTo>
                <a:lnTo>
                  <a:pt x="273" y="8"/>
                </a:lnTo>
                <a:lnTo>
                  <a:pt x="273" y="9"/>
                </a:lnTo>
                <a:lnTo>
                  <a:pt x="275" y="9"/>
                </a:lnTo>
                <a:lnTo>
                  <a:pt x="275" y="11"/>
                </a:lnTo>
                <a:lnTo>
                  <a:pt x="277" y="13"/>
                </a:lnTo>
                <a:close/>
                <a:moveTo>
                  <a:pt x="115" y="13"/>
                </a:moveTo>
                <a:lnTo>
                  <a:pt x="0" y="13"/>
                </a:lnTo>
                <a:lnTo>
                  <a:pt x="0" y="11"/>
                </a:lnTo>
                <a:lnTo>
                  <a:pt x="2" y="11"/>
                </a:lnTo>
                <a:lnTo>
                  <a:pt x="2" y="9"/>
                </a:lnTo>
                <a:lnTo>
                  <a:pt x="2" y="8"/>
                </a:lnTo>
                <a:lnTo>
                  <a:pt x="4" y="6"/>
                </a:lnTo>
                <a:lnTo>
                  <a:pt x="4" y="4"/>
                </a:lnTo>
                <a:lnTo>
                  <a:pt x="6" y="2"/>
                </a:lnTo>
                <a:lnTo>
                  <a:pt x="6" y="0"/>
                </a:lnTo>
                <a:lnTo>
                  <a:pt x="121" y="0"/>
                </a:lnTo>
                <a:lnTo>
                  <a:pt x="121" y="2"/>
                </a:lnTo>
                <a:lnTo>
                  <a:pt x="119" y="4"/>
                </a:lnTo>
                <a:lnTo>
                  <a:pt x="119" y="6"/>
                </a:lnTo>
                <a:lnTo>
                  <a:pt x="119" y="8"/>
                </a:lnTo>
                <a:lnTo>
                  <a:pt x="117" y="8"/>
                </a:lnTo>
                <a:lnTo>
                  <a:pt x="117" y="9"/>
                </a:lnTo>
                <a:lnTo>
                  <a:pt x="115" y="11"/>
                </a:lnTo>
                <a:lnTo>
                  <a:pt x="115" y="13"/>
                </a:lnTo>
                <a:close/>
              </a:path>
            </a:pathLst>
          </a:custGeom>
          <a:solidFill>
            <a:srgbClr val="750A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3" name="Freeform 903"/>
          <p:cNvSpPr>
            <a:spLocks noEditPoints="1"/>
          </p:cNvSpPr>
          <p:nvPr/>
        </p:nvSpPr>
        <p:spPr bwMode="auto">
          <a:xfrm rot="63308">
            <a:off x="4718050" y="4224338"/>
            <a:ext cx="1350963" cy="25400"/>
          </a:xfrm>
          <a:custGeom>
            <a:avLst/>
            <a:gdLst>
              <a:gd name="T0" fmla="*/ 1324141 w 957"/>
              <a:gd name="T1" fmla="*/ 25400 h 16"/>
              <a:gd name="T2" fmla="*/ 1031927 w 957"/>
              <a:gd name="T3" fmla="*/ 25400 h 16"/>
              <a:gd name="T4" fmla="*/ 1022045 w 957"/>
              <a:gd name="T5" fmla="*/ 22225 h 16"/>
              <a:gd name="T6" fmla="*/ 1013575 w 957"/>
              <a:gd name="T7" fmla="*/ 19050 h 16"/>
              <a:gd name="T8" fmla="*/ 1002282 w 957"/>
              <a:gd name="T9" fmla="*/ 15875 h 16"/>
              <a:gd name="T10" fmla="*/ 992400 w 957"/>
              <a:gd name="T11" fmla="*/ 12700 h 16"/>
              <a:gd name="T12" fmla="*/ 981107 w 957"/>
              <a:gd name="T13" fmla="*/ 9525 h 16"/>
              <a:gd name="T14" fmla="*/ 971225 w 957"/>
              <a:gd name="T15" fmla="*/ 6350 h 16"/>
              <a:gd name="T16" fmla="*/ 957109 w 957"/>
              <a:gd name="T17" fmla="*/ 3175 h 16"/>
              <a:gd name="T18" fmla="*/ 945815 w 957"/>
              <a:gd name="T19" fmla="*/ 0 h 16"/>
              <a:gd name="T20" fmla="*/ 1350963 w 957"/>
              <a:gd name="T21" fmla="*/ 0 h 16"/>
              <a:gd name="T22" fmla="*/ 1348140 w 957"/>
              <a:gd name="T23" fmla="*/ 3175 h 16"/>
              <a:gd name="T24" fmla="*/ 1345316 w 957"/>
              <a:gd name="T25" fmla="*/ 6350 h 16"/>
              <a:gd name="T26" fmla="*/ 1342493 w 957"/>
              <a:gd name="T27" fmla="*/ 9525 h 16"/>
              <a:gd name="T28" fmla="*/ 1339670 w 957"/>
              <a:gd name="T29" fmla="*/ 12700 h 16"/>
              <a:gd name="T30" fmla="*/ 1336846 w 957"/>
              <a:gd name="T31" fmla="*/ 15875 h 16"/>
              <a:gd name="T32" fmla="*/ 1331200 w 957"/>
              <a:gd name="T33" fmla="*/ 19050 h 16"/>
              <a:gd name="T34" fmla="*/ 1328376 w 957"/>
              <a:gd name="T35" fmla="*/ 22225 h 16"/>
              <a:gd name="T36" fmla="*/ 1324141 w 957"/>
              <a:gd name="T37" fmla="*/ 25400 h 16"/>
              <a:gd name="T38" fmla="*/ 382561 w 957"/>
              <a:gd name="T39" fmla="*/ 25400 h 16"/>
              <a:gd name="T40" fmla="*/ 207515 w 957"/>
              <a:gd name="T41" fmla="*/ 25400 h 16"/>
              <a:gd name="T42" fmla="*/ 207515 w 957"/>
              <a:gd name="T43" fmla="*/ 22225 h 16"/>
              <a:gd name="T44" fmla="*/ 204691 w 957"/>
              <a:gd name="T45" fmla="*/ 19050 h 16"/>
              <a:gd name="T46" fmla="*/ 204691 w 957"/>
              <a:gd name="T47" fmla="*/ 15875 h 16"/>
              <a:gd name="T48" fmla="*/ 201868 w 957"/>
              <a:gd name="T49" fmla="*/ 12700 h 16"/>
              <a:gd name="T50" fmla="*/ 201868 w 957"/>
              <a:gd name="T51" fmla="*/ 9525 h 16"/>
              <a:gd name="T52" fmla="*/ 201868 w 957"/>
              <a:gd name="T53" fmla="*/ 6350 h 16"/>
              <a:gd name="T54" fmla="*/ 200456 w 957"/>
              <a:gd name="T55" fmla="*/ 3175 h 16"/>
              <a:gd name="T56" fmla="*/ 200456 w 957"/>
              <a:gd name="T57" fmla="*/ 0 h 16"/>
              <a:gd name="T58" fmla="*/ 375503 w 957"/>
              <a:gd name="T59" fmla="*/ 0 h 16"/>
              <a:gd name="T60" fmla="*/ 375503 w 957"/>
              <a:gd name="T61" fmla="*/ 3175 h 16"/>
              <a:gd name="T62" fmla="*/ 375503 w 957"/>
              <a:gd name="T63" fmla="*/ 6350 h 16"/>
              <a:gd name="T64" fmla="*/ 378326 w 957"/>
              <a:gd name="T65" fmla="*/ 9525 h 16"/>
              <a:gd name="T66" fmla="*/ 378326 w 957"/>
              <a:gd name="T67" fmla="*/ 12700 h 16"/>
              <a:gd name="T68" fmla="*/ 379738 w 957"/>
              <a:gd name="T69" fmla="*/ 15875 h 16"/>
              <a:gd name="T70" fmla="*/ 379738 w 957"/>
              <a:gd name="T71" fmla="*/ 19050 h 16"/>
              <a:gd name="T72" fmla="*/ 382561 w 957"/>
              <a:gd name="T73" fmla="*/ 22225 h 16"/>
              <a:gd name="T74" fmla="*/ 382561 w 957"/>
              <a:gd name="T75" fmla="*/ 25400 h 16"/>
              <a:gd name="T76" fmla="*/ 165165 w 957"/>
              <a:gd name="T77" fmla="*/ 25400 h 16"/>
              <a:gd name="T78" fmla="*/ 0 w 957"/>
              <a:gd name="T79" fmla="*/ 25400 h 16"/>
              <a:gd name="T80" fmla="*/ 2823 w 957"/>
              <a:gd name="T81" fmla="*/ 22225 h 16"/>
              <a:gd name="T82" fmla="*/ 2823 w 957"/>
              <a:gd name="T83" fmla="*/ 19050 h 16"/>
              <a:gd name="T84" fmla="*/ 5647 w 957"/>
              <a:gd name="T85" fmla="*/ 15875 h 16"/>
              <a:gd name="T86" fmla="*/ 5647 w 957"/>
              <a:gd name="T87" fmla="*/ 12700 h 16"/>
              <a:gd name="T88" fmla="*/ 5647 w 957"/>
              <a:gd name="T89" fmla="*/ 9525 h 16"/>
              <a:gd name="T90" fmla="*/ 8470 w 957"/>
              <a:gd name="T91" fmla="*/ 6350 h 16"/>
              <a:gd name="T92" fmla="*/ 8470 w 957"/>
              <a:gd name="T93" fmla="*/ 3175 h 16"/>
              <a:gd name="T94" fmla="*/ 8470 w 957"/>
              <a:gd name="T95" fmla="*/ 0 h 16"/>
              <a:gd name="T96" fmla="*/ 172223 w 957"/>
              <a:gd name="T97" fmla="*/ 0 h 16"/>
              <a:gd name="T98" fmla="*/ 170811 w 957"/>
              <a:gd name="T99" fmla="*/ 3175 h 16"/>
              <a:gd name="T100" fmla="*/ 170811 w 957"/>
              <a:gd name="T101" fmla="*/ 6350 h 16"/>
              <a:gd name="T102" fmla="*/ 170811 w 957"/>
              <a:gd name="T103" fmla="*/ 9525 h 16"/>
              <a:gd name="T104" fmla="*/ 167988 w 957"/>
              <a:gd name="T105" fmla="*/ 12700 h 16"/>
              <a:gd name="T106" fmla="*/ 167988 w 957"/>
              <a:gd name="T107" fmla="*/ 15875 h 16"/>
              <a:gd name="T108" fmla="*/ 165165 w 957"/>
              <a:gd name="T109" fmla="*/ 19050 h 16"/>
              <a:gd name="T110" fmla="*/ 165165 w 957"/>
              <a:gd name="T111" fmla="*/ 22225 h 16"/>
              <a:gd name="T112" fmla="*/ 165165 w 957"/>
              <a:gd name="T113" fmla="*/ 25400 h 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6"/>
              <a:gd name="T173" fmla="*/ 957 w 957"/>
              <a:gd name="T174" fmla="*/ 16 h 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6">
                <a:moveTo>
                  <a:pt x="938" y="16"/>
                </a:moveTo>
                <a:lnTo>
                  <a:pt x="731" y="16"/>
                </a:lnTo>
                <a:lnTo>
                  <a:pt x="724" y="14"/>
                </a:lnTo>
                <a:lnTo>
                  <a:pt x="718" y="12"/>
                </a:lnTo>
                <a:lnTo>
                  <a:pt x="710" y="10"/>
                </a:lnTo>
                <a:lnTo>
                  <a:pt x="703" y="8"/>
                </a:lnTo>
                <a:lnTo>
                  <a:pt x="695" y="6"/>
                </a:lnTo>
                <a:lnTo>
                  <a:pt x="688" y="4"/>
                </a:lnTo>
                <a:lnTo>
                  <a:pt x="678" y="2"/>
                </a:lnTo>
                <a:lnTo>
                  <a:pt x="670" y="0"/>
                </a:lnTo>
                <a:lnTo>
                  <a:pt x="957" y="0"/>
                </a:lnTo>
                <a:lnTo>
                  <a:pt x="955" y="2"/>
                </a:lnTo>
                <a:lnTo>
                  <a:pt x="953" y="4"/>
                </a:lnTo>
                <a:lnTo>
                  <a:pt x="951" y="6"/>
                </a:lnTo>
                <a:lnTo>
                  <a:pt x="949" y="8"/>
                </a:lnTo>
                <a:lnTo>
                  <a:pt x="947" y="10"/>
                </a:lnTo>
                <a:lnTo>
                  <a:pt x="943" y="12"/>
                </a:lnTo>
                <a:lnTo>
                  <a:pt x="941" y="14"/>
                </a:lnTo>
                <a:lnTo>
                  <a:pt x="938" y="16"/>
                </a:lnTo>
                <a:close/>
                <a:moveTo>
                  <a:pt x="271" y="16"/>
                </a:moveTo>
                <a:lnTo>
                  <a:pt x="147" y="16"/>
                </a:lnTo>
                <a:lnTo>
                  <a:pt x="147" y="14"/>
                </a:lnTo>
                <a:lnTo>
                  <a:pt x="145" y="12"/>
                </a:lnTo>
                <a:lnTo>
                  <a:pt x="145" y="10"/>
                </a:lnTo>
                <a:lnTo>
                  <a:pt x="143" y="8"/>
                </a:lnTo>
                <a:lnTo>
                  <a:pt x="143" y="6"/>
                </a:lnTo>
                <a:lnTo>
                  <a:pt x="143" y="4"/>
                </a:lnTo>
                <a:lnTo>
                  <a:pt x="142" y="2"/>
                </a:lnTo>
                <a:lnTo>
                  <a:pt x="142" y="0"/>
                </a:lnTo>
                <a:lnTo>
                  <a:pt x="266" y="0"/>
                </a:lnTo>
                <a:lnTo>
                  <a:pt x="266" y="2"/>
                </a:lnTo>
                <a:lnTo>
                  <a:pt x="266" y="4"/>
                </a:lnTo>
                <a:lnTo>
                  <a:pt x="268" y="6"/>
                </a:lnTo>
                <a:lnTo>
                  <a:pt x="268" y="8"/>
                </a:lnTo>
                <a:lnTo>
                  <a:pt x="269" y="10"/>
                </a:lnTo>
                <a:lnTo>
                  <a:pt x="269" y="12"/>
                </a:lnTo>
                <a:lnTo>
                  <a:pt x="271" y="14"/>
                </a:lnTo>
                <a:lnTo>
                  <a:pt x="271" y="16"/>
                </a:lnTo>
                <a:close/>
                <a:moveTo>
                  <a:pt x="117" y="16"/>
                </a:moveTo>
                <a:lnTo>
                  <a:pt x="0" y="16"/>
                </a:lnTo>
                <a:lnTo>
                  <a:pt x="2" y="14"/>
                </a:lnTo>
                <a:lnTo>
                  <a:pt x="2" y="12"/>
                </a:lnTo>
                <a:lnTo>
                  <a:pt x="4" y="10"/>
                </a:lnTo>
                <a:lnTo>
                  <a:pt x="4" y="8"/>
                </a:lnTo>
                <a:lnTo>
                  <a:pt x="4" y="6"/>
                </a:lnTo>
                <a:lnTo>
                  <a:pt x="6" y="4"/>
                </a:lnTo>
                <a:lnTo>
                  <a:pt x="6" y="2"/>
                </a:lnTo>
                <a:lnTo>
                  <a:pt x="6" y="0"/>
                </a:lnTo>
                <a:lnTo>
                  <a:pt x="122" y="0"/>
                </a:lnTo>
                <a:lnTo>
                  <a:pt x="121" y="2"/>
                </a:lnTo>
                <a:lnTo>
                  <a:pt x="121" y="4"/>
                </a:lnTo>
                <a:lnTo>
                  <a:pt x="121" y="6"/>
                </a:lnTo>
                <a:lnTo>
                  <a:pt x="119" y="8"/>
                </a:lnTo>
                <a:lnTo>
                  <a:pt x="119" y="10"/>
                </a:lnTo>
                <a:lnTo>
                  <a:pt x="117" y="12"/>
                </a:lnTo>
                <a:lnTo>
                  <a:pt x="117" y="14"/>
                </a:lnTo>
                <a:lnTo>
                  <a:pt x="117" y="16"/>
                </a:lnTo>
                <a:close/>
              </a:path>
            </a:pathLst>
          </a:custGeom>
          <a:solidFill>
            <a:srgbClr val="750A1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4" name="Freeform 904"/>
          <p:cNvSpPr>
            <a:spLocks noEditPoints="1"/>
          </p:cNvSpPr>
          <p:nvPr/>
        </p:nvSpPr>
        <p:spPr bwMode="auto">
          <a:xfrm rot="63308">
            <a:off x="4724400" y="4216400"/>
            <a:ext cx="1350963" cy="20638"/>
          </a:xfrm>
          <a:custGeom>
            <a:avLst/>
            <a:gdLst>
              <a:gd name="T0" fmla="*/ 1334023 w 957"/>
              <a:gd name="T1" fmla="*/ 20638 h 13"/>
              <a:gd name="T2" fmla="*/ 983930 w 957"/>
              <a:gd name="T3" fmla="*/ 20638 h 13"/>
              <a:gd name="T4" fmla="*/ 972637 w 957"/>
              <a:gd name="T5" fmla="*/ 17463 h 13"/>
              <a:gd name="T6" fmla="*/ 962755 w 957"/>
              <a:gd name="T7" fmla="*/ 14288 h 13"/>
              <a:gd name="T8" fmla="*/ 954285 w 957"/>
              <a:gd name="T9" fmla="*/ 11113 h 13"/>
              <a:gd name="T10" fmla="*/ 942992 w 957"/>
              <a:gd name="T11" fmla="*/ 11113 h 13"/>
              <a:gd name="T12" fmla="*/ 933110 w 957"/>
              <a:gd name="T13" fmla="*/ 7938 h 13"/>
              <a:gd name="T14" fmla="*/ 924640 w 957"/>
              <a:gd name="T15" fmla="*/ 4763 h 13"/>
              <a:gd name="T16" fmla="*/ 913347 w 957"/>
              <a:gd name="T17" fmla="*/ 1588 h 13"/>
              <a:gd name="T18" fmla="*/ 903465 w 957"/>
              <a:gd name="T19" fmla="*/ 0 h 13"/>
              <a:gd name="T20" fmla="*/ 1350963 w 957"/>
              <a:gd name="T21" fmla="*/ 0 h 13"/>
              <a:gd name="T22" fmla="*/ 1350963 w 957"/>
              <a:gd name="T23" fmla="*/ 1588 h 13"/>
              <a:gd name="T24" fmla="*/ 1348140 w 957"/>
              <a:gd name="T25" fmla="*/ 4763 h 13"/>
              <a:gd name="T26" fmla="*/ 1348140 w 957"/>
              <a:gd name="T27" fmla="*/ 7938 h 13"/>
              <a:gd name="T28" fmla="*/ 1345316 w 957"/>
              <a:gd name="T29" fmla="*/ 7938 h 13"/>
              <a:gd name="T30" fmla="*/ 1342493 w 957"/>
              <a:gd name="T31" fmla="*/ 11113 h 13"/>
              <a:gd name="T32" fmla="*/ 1339670 w 957"/>
              <a:gd name="T33" fmla="*/ 14288 h 13"/>
              <a:gd name="T34" fmla="*/ 1336846 w 957"/>
              <a:gd name="T35" fmla="*/ 17463 h 13"/>
              <a:gd name="T36" fmla="*/ 1334023 w 957"/>
              <a:gd name="T37" fmla="*/ 20638 h 13"/>
              <a:gd name="T38" fmla="*/ 372679 w 957"/>
              <a:gd name="T39" fmla="*/ 20638 h 13"/>
              <a:gd name="T40" fmla="*/ 196221 w 957"/>
              <a:gd name="T41" fmla="*/ 20638 h 13"/>
              <a:gd name="T42" fmla="*/ 196221 w 957"/>
              <a:gd name="T43" fmla="*/ 17463 h 13"/>
              <a:gd name="T44" fmla="*/ 194810 w 957"/>
              <a:gd name="T45" fmla="*/ 14288 h 13"/>
              <a:gd name="T46" fmla="*/ 194810 w 957"/>
              <a:gd name="T47" fmla="*/ 11113 h 13"/>
              <a:gd name="T48" fmla="*/ 194810 w 957"/>
              <a:gd name="T49" fmla="*/ 7938 h 13"/>
              <a:gd name="T50" fmla="*/ 191986 w 957"/>
              <a:gd name="T51" fmla="*/ 4763 h 13"/>
              <a:gd name="T52" fmla="*/ 191986 w 957"/>
              <a:gd name="T53" fmla="*/ 1588 h 13"/>
              <a:gd name="T54" fmla="*/ 189163 w 957"/>
              <a:gd name="T55" fmla="*/ 1588 h 13"/>
              <a:gd name="T56" fmla="*/ 189163 w 957"/>
              <a:gd name="T57" fmla="*/ 0 h 13"/>
              <a:gd name="T58" fmla="*/ 364209 w 957"/>
              <a:gd name="T59" fmla="*/ 0 h 13"/>
              <a:gd name="T60" fmla="*/ 364209 w 957"/>
              <a:gd name="T61" fmla="*/ 1588 h 13"/>
              <a:gd name="T62" fmla="*/ 367033 w 957"/>
              <a:gd name="T63" fmla="*/ 4763 h 13"/>
              <a:gd name="T64" fmla="*/ 367033 w 957"/>
              <a:gd name="T65" fmla="*/ 4763 h 13"/>
              <a:gd name="T66" fmla="*/ 369856 w 957"/>
              <a:gd name="T67" fmla="*/ 7938 h 13"/>
              <a:gd name="T68" fmla="*/ 369856 w 957"/>
              <a:gd name="T69" fmla="*/ 11113 h 13"/>
              <a:gd name="T70" fmla="*/ 369856 w 957"/>
              <a:gd name="T71" fmla="*/ 14288 h 13"/>
              <a:gd name="T72" fmla="*/ 372679 w 957"/>
              <a:gd name="T73" fmla="*/ 17463 h 13"/>
              <a:gd name="T74" fmla="*/ 372679 w 957"/>
              <a:gd name="T75" fmla="*/ 20638 h 13"/>
              <a:gd name="T76" fmla="*/ 162341 w 957"/>
              <a:gd name="T77" fmla="*/ 20638 h 13"/>
              <a:gd name="T78" fmla="*/ 0 w 957"/>
              <a:gd name="T79" fmla="*/ 20638 h 13"/>
              <a:gd name="T80" fmla="*/ 0 w 957"/>
              <a:gd name="T81" fmla="*/ 17463 h 13"/>
              <a:gd name="T82" fmla="*/ 2823 w 957"/>
              <a:gd name="T83" fmla="*/ 14288 h 13"/>
              <a:gd name="T84" fmla="*/ 2823 w 957"/>
              <a:gd name="T85" fmla="*/ 11113 h 13"/>
              <a:gd name="T86" fmla="*/ 2823 w 957"/>
              <a:gd name="T87" fmla="*/ 7938 h 13"/>
              <a:gd name="T88" fmla="*/ 5647 w 957"/>
              <a:gd name="T89" fmla="*/ 7938 h 13"/>
              <a:gd name="T90" fmla="*/ 5647 w 957"/>
              <a:gd name="T91" fmla="*/ 4763 h 13"/>
              <a:gd name="T92" fmla="*/ 5647 w 957"/>
              <a:gd name="T93" fmla="*/ 1588 h 13"/>
              <a:gd name="T94" fmla="*/ 8470 w 957"/>
              <a:gd name="T95" fmla="*/ 0 h 13"/>
              <a:gd name="T96" fmla="*/ 172223 w 957"/>
              <a:gd name="T97" fmla="*/ 0 h 13"/>
              <a:gd name="T98" fmla="*/ 169400 w 957"/>
              <a:gd name="T99" fmla="*/ 1588 h 13"/>
              <a:gd name="T100" fmla="*/ 169400 w 957"/>
              <a:gd name="T101" fmla="*/ 1588 h 13"/>
              <a:gd name="T102" fmla="*/ 166576 w 957"/>
              <a:gd name="T103" fmla="*/ 4763 h 13"/>
              <a:gd name="T104" fmla="*/ 166576 w 957"/>
              <a:gd name="T105" fmla="*/ 7938 h 13"/>
              <a:gd name="T106" fmla="*/ 166576 w 957"/>
              <a:gd name="T107" fmla="*/ 11113 h 13"/>
              <a:gd name="T108" fmla="*/ 165165 w 957"/>
              <a:gd name="T109" fmla="*/ 14288 h 13"/>
              <a:gd name="T110" fmla="*/ 165165 w 957"/>
              <a:gd name="T111" fmla="*/ 17463 h 13"/>
              <a:gd name="T112" fmla="*/ 162341 w 957"/>
              <a:gd name="T113" fmla="*/ 20638 h 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3"/>
              <a:gd name="T173" fmla="*/ 957 w 957"/>
              <a:gd name="T174" fmla="*/ 13 h 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3">
                <a:moveTo>
                  <a:pt x="945" y="13"/>
                </a:moveTo>
                <a:lnTo>
                  <a:pt x="697" y="13"/>
                </a:lnTo>
                <a:lnTo>
                  <a:pt x="689" y="11"/>
                </a:lnTo>
                <a:lnTo>
                  <a:pt x="682" y="9"/>
                </a:lnTo>
                <a:lnTo>
                  <a:pt x="676" y="7"/>
                </a:lnTo>
                <a:lnTo>
                  <a:pt x="668" y="7"/>
                </a:lnTo>
                <a:lnTo>
                  <a:pt x="661" y="5"/>
                </a:lnTo>
                <a:lnTo>
                  <a:pt x="655" y="3"/>
                </a:lnTo>
                <a:lnTo>
                  <a:pt x="647" y="1"/>
                </a:lnTo>
                <a:lnTo>
                  <a:pt x="640" y="0"/>
                </a:lnTo>
                <a:lnTo>
                  <a:pt x="957" y="0"/>
                </a:lnTo>
                <a:lnTo>
                  <a:pt x="957" y="1"/>
                </a:lnTo>
                <a:lnTo>
                  <a:pt x="955" y="3"/>
                </a:lnTo>
                <a:lnTo>
                  <a:pt x="955" y="5"/>
                </a:lnTo>
                <a:lnTo>
                  <a:pt x="953" y="5"/>
                </a:lnTo>
                <a:lnTo>
                  <a:pt x="951" y="7"/>
                </a:lnTo>
                <a:lnTo>
                  <a:pt x="949" y="9"/>
                </a:lnTo>
                <a:lnTo>
                  <a:pt x="947" y="11"/>
                </a:lnTo>
                <a:lnTo>
                  <a:pt x="945" y="13"/>
                </a:lnTo>
                <a:close/>
                <a:moveTo>
                  <a:pt x="264" y="13"/>
                </a:moveTo>
                <a:lnTo>
                  <a:pt x="139" y="13"/>
                </a:lnTo>
                <a:lnTo>
                  <a:pt x="139" y="11"/>
                </a:lnTo>
                <a:lnTo>
                  <a:pt x="138" y="9"/>
                </a:lnTo>
                <a:lnTo>
                  <a:pt x="138" y="7"/>
                </a:lnTo>
                <a:lnTo>
                  <a:pt x="138" y="5"/>
                </a:lnTo>
                <a:lnTo>
                  <a:pt x="136" y="3"/>
                </a:lnTo>
                <a:lnTo>
                  <a:pt x="136" y="1"/>
                </a:lnTo>
                <a:lnTo>
                  <a:pt x="134" y="1"/>
                </a:lnTo>
                <a:lnTo>
                  <a:pt x="134" y="0"/>
                </a:lnTo>
                <a:lnTo>
                  <a:pt x="258" y="0"/>
                </a:lnTo>
                <a:lnTo>
                  <a:pt x="258" y="1"/>
                </a:lnTo>
                <a:lnTo>
                  <a:pt x="260" y="3"/>
                </a:lnTo>
                <a:lnTo>
                  <a:pt x="262" y="5"/>
                </a:lnTo>
                <a:lnTo>
                  <a:pt x="262" y="7"/>
                </a:lnTo>
                <a:lnTo>
                  <a:pt x="262" y="9"/>
                </a:lnTo>
                <a:lnTo>
                  <a:pt x="264" y="11"/>
                </a:lnTo>
                <a:lnTo>
                  <a:pt x="264" y="13"/>
                </a:lnTo>
                <a:close/>
                <a:moveTo>
                  <a:pt x="115" y="13"/>
                </a:moveTo>
                <a:lnTo>
                  <a:pt x="0" y="13"/>
                </a:lnTo>
                <a:lnTo>
                  <a:pt x="0" y="11"/>
                </a:lnTo>
                <a:lnTo>
                  <a:pt x="2" y="9"/>
                </a:lnTo>
                <a:lnTo>
                  <a:pt x="2" y="7"/>
                </a:lnTo>
                <a:lnTo>
                  <a:pt x="2" y="5"/>
                </a:lnTo>
                <a:lnTo>
                  <a:pt x="4" y="5"/>
                </a:lnTo>
                <a:lnTo>
                  <a:pt x="4" y="3"/>
                </a:lnTo>
                <a:lnTo>
                  <a:pt x="4" y="1"/>
                </a:lnTo>
                <a:lnTo>
                  <a:pt x="6" y="0"/>
                </a:lnTo>
                <a:lnTo>
                  <a:pt x="122" y="0"/>
                </a:lnTo>
                <a:lnTo>
                  <a:pt x="120" y="1"/>
                </a:lnTo>
                <a:lnTo>
                  <a:pt x="118" y="3"/>
                </a:lnTo>
                <a:lnTo>
                  <a:pt x="118" y="5"/>
                </a:lnTo>
                <a:lnTo>
                  <a:pt x="118" y="7"/>
                </a:lnTo>
                <a:lnTo>
                  <a:pt x="117" y="9"/>
                </a:lnTo>
                <a:lnTo>
                  <a:pt x="117" y="11"/>
                </a:lnTo>
                <a:lnTo>
                  <a:pt x="115" y="13"/>
                </a:lnTo>
                <a:close/>
              </a:path>
            </a:pathLst>
          </a:custGeom>
          <a:solidFill>
            <a:srgbClr val="780D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5" name="Freeform 905"/>
          <p:cNvSpPr>
            <a:spLocks noEditPoints="1"/>
          </p:cNvSpPr>
          <p:nvPr/>
        </p:nvSpPr>
        <p:spPr bwMode="auto">
          <a:xfrm rot="63308">
            <a:off x="4727575" y="4203700"/>
            <a:ext cx="1350963" cy="20638"/>
          </a:xfrm>
          <a:custGeom>
            <a:avLst/>
            <a:gdLst>
              <a:gd name="T0" fmla="*/ 1341092 w 958"/>
              <a:gd name="T1" fmla="*/ 20638 h 13"/>
              <a:gd name="T2" fmla="*/ 936367 w 958"/>
              <a:gd name="T3" fmla="*/ 20638 h 13"/>
              <a:gd name="T4" fmla="*/ 929316 w 958"/>
              <a:gd name="T5" fmla="*/ 20638 h 13"/>
              <a:gd name="T6" fmla="*/ 920855 w 958"/>
              <a:gd name="T7" fmla="*/ 17463 h 13"/>
              <a:gd name="T8" fmla="*/ 909573 w 958"/>
              <a:gd name="T9" fmla="*/ 14288 h 13"/>
              <a:gd name="T10" fmla="*/ 902522 w 958"/>
              <a:gd name="T11" fmla="*/ 12700 h 13"/>
              <a:gd name="T12" fmla="*/ 891241 w 958"/>
              <a:gd name="T13" fmla="*/ 9525 h 13"/>
              <a:gd name="T14" fmla="*/ 882780 w 958"/>
              <a:gd name="T15" fmla="*/ 6350 h 13"/>
              <a:gd name="T16" fmla="*/ 872908 w 958"/>
              <a:gd name="T17" fmla="*/ 3175 h 13"/>
              <a:gd name="T18" fmla="*/ 864447 w 958"/>
              <a:gd name="T19" fmla="*/ 0 h 13"/>
              <a:gd name="T20" fmla="*/ 1350963 w 958"/>
              <a:gd name="T21" fmla="*/ 0 h 13"/>
              <a:gd name="T22" fmla="*/ 1350963 w 958"/>
              <a:gd name="T23" fmla="*/ 3175 h 13"/>
              <a:gd name="T24" fmla="*/ 1348143 w 958"/>
              <a:gd name="T25" fmla="*/ 6350 h 13"/>
              <a:gd name="T26" fmla="*/ 1348143 w 958"/>
              <a:gd name="T27" fmla="*/ 9525 h 13"/>
              <a:gd name="T28" fmla="*/ 1346732 w 958"/>
              <a:gd name="T29" fmla="*/ 12700 h 13"/>
              <a:gd name="T30" fmla="*/ 1346732 w 958"/>
              <a:gd name="T31" fmla="*/ 14288 h 13"/>
              <a:gd name="T32" fmla="*/ 1343912 w 958"/>
              <a:gd name="T33" fmla="*/ 17463 h 13"/>
              <a:gd name="T34" fmla="*/ 1343912 w 958"/>
              <a:gd name="T35" fmla="*/ 20638 h 13"/>
              <a:gd name="T36" fmla="*/ 1341092 w 958"/>
              <a:gd name="T37" fmla="*/ 20638 h 13"/>
              <a:gd name="T38" fmla="*/ 366650 w 958"/>
              <a:gd name="T39" fmla="*/ 20638 h 13"/>
              <a:gd name="T40" fmla="*/ 191786 w 958"/>
              <a:gd name="T41" fmla="*/ 20638 h 13"/>
              <a:gd name="T42" fmla="*/ 188966 w 958"/>
              <a:gd name="T43" fmla="*/ 17463 h 13"/>
              <a:gd name="T44" fmla="*/ 188966 w 958"/>
              <a:gd name="T45" fmla="*/ 14288 h 13"/>
              <a:gd name="T46" fmla="*/ 186145 w 958"/>
              <a:gd name="T47" fmla="*/ 12700 h 13"/>
              <a:gd name="T48" fmla="*/ 186145 w 958"/>
              <a:gd name="T49" fmla="*/ 9525 h 13"/>
              <a:gd name="T50" fmla="*/ 183325 w 958"/>
              <a:gd name="T51" fmla="*/ 6350 h 13"/>
              <a:gd name="T52" fmla="*/ 183325 w 958"/>
              <a:gd name="T53" fmla="*/ 6350 h 13"/>
              <a:gd name="T54" fmla="*/ 183325 w 958"/>
              <a:gd name="T55" fmla="*/ 3175 h 13"/>
              <a:gd name="T56" fmla="*/ 180504 w 958"/>
              <a:gd name="T57" fmla="*/ 0 h 13"/>
              <a:gd name="T58" fmla="*/ 355368 w 958"/>
              <a:gd name="T59" fmla="*/ 0 h 13"/>
              <a:gd name="T60" fmla="*/ 355368 w 958"/>
              <a:gd name="T61" fmla="*/ 3175 h 13"/>
              <a:gd name="T62" fmla="*/ 358189 w 958"/>
              <a:gd name="T63" fmla="*/ 6350 h 13"/>
              <a:gd name="T64" fmla="*/ 358189 w 958"/>
              <a:gd name="T65" fmla="*/ 9525 h 13"/>
              <a:gd name="T66" fmla="*/ 361009 w 958"/>
              <a:gd name="T67" fmla="*/ 12700 h 13"/>
              <a:gd name="T68" fmla="*/ 361009 w 958"/>
              <a:gd name="T69" fmla="*/ 14288 h 13"/>
              <a:gd name="T70" fmla="*/ 363829 w 958"/>
              <a:gd name="T71" fmla="*/ 17463 h 13"/>
              <a:gd name="T72" fmla="*/ 363829 w 958"/>
              <a:gd name="T73" fmla="*/ 17463 h 13"/>
              <a:gd name="T74" fmla="*/ 366650 w 958"/>
              <a:gd name="T75" fmla="*/ 20638 h 13"/>
              <a:gd name="T76" fmla="*/ 163582 w 958"/>
              <a:gd name="T77" fmla="*/ 20638 h 13"/>
              <a:gd name="T78" fmla="*/ 0 w 958"/>
              <a:gd name="T79" fmla="*/ 20638 h 13"/>
              <a:gd name="T80" fmla="*/ 2820 w 958"/>
              <a:gd name="T81" fmla="*/ 20638 h 13"/>
              <a:gd name="T82" fmla="*/ 2820 w 958"/>
              <a:gd name="T83" fmla="*/ 17463 h 13"/>
              <a:gd name="T84" fmla="*/ 2820 w 958"/>
              <a:gd name="T85" fmla="*/ 14288 h 13"/>
              <a:gd name="T86" fmla="*/ 5641 w 958"/>
              <a:gd name="T87" fmla="*/ 12700 h 13"/>
              <a:gd name="T88" fmla="*/ 5641 w 958"/>
              <a:gd name="T89" fmla="*/ 9525 h 13"/>
              <a:gd name="T90" fmla="*/ 5641 w 958"/>
              <a:gd name="T91" fmla="*/ 6350 h 13"/>
              <a:gd name="T92" fmla="*/ 8461 w 958"/>
              <a:gd name="T93" fmla="*/ 3175 h 13"/>
              <a:gd name="T94" fmla="*/ 8461 w 958"/>
              <a:gd name="T95" fmla="*/ 0 h 13"/>
              <a:gd name="T96" fmla="*/ 172043 w 958"/>
              <a:gd name="T97" fmla="*/ 0 h 13"/>
              <a:gd name="T98" fmla="*/ 172043 w 958"/>
              <a:gd name="T99" fmla="*/ 3175 h 13"/>
              <a:gd name="T100" fmla="*/ 172043 w 958"/>
              <a:gd name="T101" fmla="*/ 6350 h 13"/>
              <a:gd name="T102" fmla="*/ 169223 w 958"/>
              <a:gd name="T103" fmla="*/ 6350 h 13"/>
              <a:gd name="T104" fmla="*/ 169223 w 958"/>
              <a:gd name="T105" fmla="*/ 9525 h 13"/>
              <a:gd name="T106" fmla="*/ 166403 w 958"/>
              <a:gd name="T107" fmla="*/ 12700 h 13"/>
              <a:gd name="T108" fmla="*/ 166403 w 958"/>
              <a:gd name="T109" fmla="*/ 14288 h 13"/>
              <a:gd name="T110" fmla="*/ 163582 w 958"/>
              <a:gd name="T111" fmla="*/ 17463 h 13"/>
              <a:gd name="T112" fmla="*/ 163582 w 958"/>
              <a:gd name="T113" fmla="*/ 20638 h 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8"/>
              <a:gd name="T172" fmla="*/ 0 h 13"/>
              <a:gd name="T173" fmla="*/ 958 w 958"/>
              <a:gd name="T174" fmla="*/ 13 h 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8" h="13">
                <a:moveTo>
                  <a:pt x="951" y="13"/>
                </a:moveTo>
                <a:lnTo>
                  <a:pt x="664" y="13"/>
                </a:lnTo>
                <a:lnTo>
                  <a:pt x="659" y="13"/>
                </a:lnTo>
                <a:lnTo>
                  <a:pt x="653" y="11"/>
                </a:lnTo>
                <a:lnTo>
                  <a:pt x="645" y="9"/>
                </a:lnTo>
                <a:lnTo>
                  <a:pt x="640" y="8"/>
                </a:lnTo>
                <a:lnTo>
                  <a:pt x="632" y="6"/>
                </a:lnTo>
                <a:lnTo>
                  <a:pt x="626" y="4"/>
                </a:lnTo>
                <a:lnTo>
                  <a:pt x="619" y="2"/>
                </a:lnTo>
                <a:lnTo>
                  <a:pt x="613" y="0"/>
                </a:lnTo>
                <a:lnTo>
                  <a:pt x="958" y="0"/>
                </a:lnTo>
                <a:lnTo>
                  <a:pt x="958" y="2"/>
                </a:lnTo>
                <a:lnTo>
                  <a:pt x="956" y="4"/>
                </a:lnTo>
                <a:lnTo>
                  <a:pt x="956" y="6"/>
                </a:lnTo>
                <a:lnTo>
                  <a:pt x="955" y="8"/>
                </a:lnTo>
                <a:lnTo>
                  <a:pt x="955" y="9"/>
                </a:lnTo>
                <a:lnTo>
                  <a:pt x="953" y="11"/>
                </a:lnTo>
                <a:lnTo>
                  <a:pt x="953" y="13"/>
                </a:lnTo>
                <a:lnTo>
                  <a:pt x="951" y="13"/>
                </a:lnTo>
                <a:close/>
                <a:moveTo>
                  <a:pt x="260" y="13"/>
                </a:moveTo>
                <a:lnTo>
                  <a:pt x="136" y="13"/>
                </a:lnTo>
                <a:lnTo>
                  <a:pt x="134" y="11"/>
                </a:lnTo>
                <a:lnTo>
                  <a:pt x="134" y="9"/>
                </a:lnTo>
                <a:lnTo>
                  <a:pt x="132" y="8"/>
                </a:lnTo>
                <a:lnTo>
                  <a:pt x="132" y="6"/>
                </a:lnTo>
                <a:lnTo>
                  <a:pt x="130" y="4"/>
                </a:lnTo>
                <a:lnTo>
                  <a:pt x="130" y="2"/>
                </a:lnTo>
                <a:lnTo>
                  <a:pt x="128" y="0"/>
                </a:lnTo>
                <a:lnTo>
                  <a:pt x="252" y="0"/>
                </a:lnTo>
                <a:lnTo>
                  <a:pt x="252" y="2"/>
                </a:lnTo>
                <a:lnTo>
                  <a:pt x="254" y="4"/>
                </a:lnTo>
                <a:lnTo>
                  <a:pt x="254" y="6"/>
                </a:lnTo>
                <a:lnTo>
                  <a:pt x="256" y="8"/>
                </a:lnTo>
                <a:lnTo>
                  <a:pt x="256" y="9"/>
                </a:lnTo>
                <a:lnTo>
                  <a:pt x="258" y="11"/>
                </a:lnTo>
                <a:lnTo>
                  <a:pt x="260" y="13"/>
                </a:lnTo>
                <a:close/>
                <a:moveTo>
                  <a:pt x="116" y="13"/>
                </a:moveTo>
                <a:lnTo>
                  <a:pt x="0" y="13"/>
                </a:lnTo>
                <a:lnTo>
                  <a:pt x="2" y="13"/>
                </a:lnTo>
                <a:lnTo>
                  <a:pt x="2" y="11"/>
                </a:lnTo>
                <a:lnTo>
                  <a:pt x="2" y="9"/>
                </a:lnTo>
                <a:lnTo>
                  <a:pt x="4" y="8"/>
                </a:lnTo>
                <a:lnTo>
                  <a:pt x="4" y="6"/>
                </a:lnTo>
                <a:lnTo>
                  <a:pt x="4" y="4"/>
                </a:lnTo>
                <a:lnTo>
                  <a:pt x="6" y="2"/>
                </a:lnTo>
                <a:lnTo>
                  <a:pt x="6" y="0"/>
                </a:lnTo>
                <a:lnTo>
                  <a:pt x="122" y="0"/>
                </a:lnTo>
                <a:lnTo>
                  <a:pt x="122" y="2"/>
                </a:lnTo>
                <a:lnTo>
                  <a:pt x="122" y="4"/>
                </a:lnTo>
                <a:lnTo>
                  <a:pt x="120" y="4"/>
                </a:lnTo>
                <a:lnTo>
                  <a:pt x="120" y="6"/>
                </a:lnTo>
                <a:lnTo>
                  <a:pt x="118" y="8"/>
                </a:lnTo>
                <a:lnTo>
                  <a:pt x="118" y="9"/>
                </a:lnTo>
                <a:lnTo>
                  <a:pt x="116" y="11"/>
                </a:lnTo>
                <a:lnTo>
                  <a:pt x="116" y="13"/>
                </a:lnTo>
                <a:close/>
              </a:path>
            </a:pathLst>
          </a:custGeom>
          <a:solidFill>
            <a:srgbClr val="780A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6" name="Freeform 906"/>
          <p:cNvSpPr>
            <a:spLocks noEditPoints="1"/>
          </p:cNvSpPr>
          <p:nvPr/>
        </p:nvSpPr>
        <p:spPr bwMode="auto">
          <a:xfrm rot="63308">
            <a:off x="4732338" y="4194175"/>
            <a:ext cx="1346200" cy="22225"/>
          </a:xfrm>
          <a:custGeom>
            <a:avLst/>
            <a:gdLst>
              <a:gd name="T0" fmla="*/ 1341967 w 954"/>
              <a:gd name="T1" fmla="*/ 22225 h 14"/>
              <a:gd name="T2" fmla="*/ 894644 w 954"/>
              <a:gd name="T3" fmla="*/ 22225 h 14"/>
              <a:gd name="T4" fmla="*/ 886178 w 954"/>
              <a:gd name="T5" fmla="*/ 19050 h 14"/>
              <a:gd name="T6" fmla="*/ 877711 w 954"/>
              <a:gd name="T7" fmla="*/ 15875 h 14"/>
              <a:gd name="T8" fmla="*/ 867833 w 954"/>
              <a:gd name="T9" fmla="*/ 12700 h 14"/>
              <a:gd name="T10" fmla="*/ 859367 w 954"/>
              <a:gd name="T11" fmla="*/ 9525 h 14"/>
              <a:gd name="T12" fmla="*/ 850900 w 954"/>
              <a:gd name="T13" fmla="*/ 6350 h 14"/>
              <a:gd name="T14" fmla="*/ 842433 w 954"/>
              <a:gd name="T15" fmla="*/ 3175 h 14"/>
              <a:gd name="T16" fmla="*/ 832556 w 954"/>
              <a:gd name="T17" fmla="*/ 0 h 14"/>
              <a:gd name="T18" fmla="*/ 824089 w 954"/>
              <a:gd name="T19" fmla="*/ 0 h 14"/>
              <a:gd name="T20" fmla="*/ 1346200 w 954"/>
              <a:gd name="T21" fmla="*/ 0 h 14"/>
              <a:gd name="T22" fmla="*/ 1346200 w 954"/>
              <a:gd name="T23" fmla="*/ 0 h 14"/>
              <a:gd name="T24" fmla="*/ 1346200 w 954"/>
              <a:gd name="T25" fmla="*/ 3175 h 14"/>
              <a:gd name="T26" fmla="*/ 1346200 w 954"/>
              <a:gd name="T27" fmla="*/ 6350 h 14"/>
              <a:gd name="T28" fmla="*/ 1346200 w 954"/>
              <a:gd name="T29" fmla="*/ 9525 h 14"/>
              <a:gd name="T30" fmla="*/ 1346200 w 954"/>
              <a:gd name="T31" fmla="*/ 12700 h 14"/>
              <a:gd name="T32" fmla="*/ 1343378 w 954"/>
              <a:gd name="T33" fmla="*/ 15875 h 14"/>
              <a:gd name="T34" fmla="*/ 1343378 w 954"/>
              <a:gd name="T35" fmla="*/ 19050 h 14"/>
              <a:gd name="T36" fmla="*/ 1341967 w 954"/>
              <a:gd name="T37" fmla="*/ 22225 h 14"/>
              <a:gd name="T38" fmla="*/ 355600 w 954"/>
              <a:gd name="T39" fmla="*/ 22225 h 14"/>
              <a:gd name="T40" fmla="*/ 180622 w 954"/>
              <a:gd name="T41" fmla="*/ 22225 h 14"/>
              <a:gd name="T42" fmla="*/ 177800 w 954"/>
              <a:gd name="T43" fmla="*/ 15875 h 14"/>
              <a:gd name="T44" fmla="*/ 177800 w 954"/>
              <a:gd name="T45" fmla="*/ 12700 h 14"/>
              <a:gd name="T46" fmla="*/ 174978 w 954"/>
              <a:gd name="T47" fmla="*/ 9525 h 14"/>
              <a:gd name="T48" fmla="*/ 174978 w 954"/>
              <a:gd name="T49" fmla="*/ 6350 h 14"/>
              <a:gd name="T50" fmla="*/ 172156 w 954"/>
              <a:gd name="T51" fmla="*/ 3175 h 14"/>
              <a:gd name="T52" fmla="*/ 172156 w 954"/>
              <a:gd name="T53" fmla="*/ 0 h 14"/>
              <a:gd name="T54" fmla="*/ 172156 w 954"/>
              <a:gd name="T55" fmla="*/ 0 h 14"/>
              <a:gd name="T56" fmla="*/ 172156 w 954"/>
              <a:gd name="T57" fmla="*/ 0 h 14"/>
              <a:gd name="T58" fmla="*/ 172156 w 954"/>
              <a:gd name="T59" fmla="*/ 0 h 14"/>
              <a:gd name="T60" fmla="*/ 172156 w 954"/>
              <a:gd name="T61" fmla="*/ 0 h 14"/>
              <a:gd name="T62" fmla="*/ 169333 w 954"/>
              <a:gd name="T63" fmla="*/ 3175 h 14"/>
              <a:gd name="T64" fmla="*/ 169333 w 954"/>
              <a:gd name="T65" fmla="*/ 6350 h 14"/>
              <a:gd name="T66" fmla="*/ 166511 w 954"/>
              <a:gd name="T67" fmla="*/ 9525 h 14"/>
              <a:gd name="T68" fmla="*/ 166511 w 954"/>
              <a:gd name="T69" fmla="*/ 12700 h 14"/>
              <a:gd name="T70" fmla="*/ 163689 w 954"/>
              <a:gd name="T71" fmla="*/ 15875 h 14"/>
              <a:gd name="T72" fmla="*/ 163689 w 954"/>
              <a:gd name="T73" fmla="*/ 22225 h 14"/>
              <a:gd name="T74" fmla="*/ 0 w 954"/>
              <a:gd name="T75" fmla="*/ 22225 h 14"/>
              <a:gd name="T76" fmla="*/ 0 w 954"/>
              <a:gd name="T77" fmla="*/ 19050 h 14"/>
              <a:gd name="T78" fmla="*/ 0 w 954"/>
              <a:gd name="T79" fmla="*/ 15875 h 14"/>
              <a:gd name="T80" fmla="*/ 2822 w 954"/>
              <a:gd name="T81" fmla="*/ 12700 h 14"/>
              <a:gd name="T82" fmla="*/ 2822 w 954"/>
              <a:gd name="T83" fmla="*/ 9525 h 14"/>
              <a:gd name="T84" fmla="*/ 2822 w 954"/>
              <a:gd name="T85" fmla="*/ 6350 h 14"/>
              <a:gd name="T86" fmla="*/ 2822 w 954"/>
              <a:gd name="T87" fmla="*/ 3175 h 14"/>
              <a:gd name="T88" fmla="*/ 5644 w 954"/>
              <a:gd name="T89" fmla="*/ 0 h 14"/>
              <a:gd name="T90" fmla="*/ 5644 w 954"/>
              <a:gd name="T91" fmla="*/ 0 h 14"/>
              <a:gd name="T92" fmla="*/ 344311 w 954"/>
              <a:gd name="T93" fmla="*/ 0 h 14"/>
              <a:gd name="T94" fmla="*/ 347133 w 954"/>
              <a:gd name="T95" fmla="*/ 0 h 14"/>
              <a:gd name="T96" fmla="*/ 347133 w 954"/>
              <a:gd name="T97" fmla="*/ 3175 h 14"/>
              <a:gd name="T98" fmla="*/ 349956 w 954"/>
              <a:gd name="T99" fmla="*/ 6350 h 14"/>
              <a:gd name="T100" fmla="*/ 349956 w 954"/>
              <a:gd name="T101" fmla="*/ 9525 h 14"/>
              <a:gd name="T102" fmla="*/ 349956 w 954"/>
              <a:gd name="T103" fmla="*/ 12700 h 14"/>
              <a:gd name="T104" fmla="*/ 352778 w 954"/>
              <a:gd name="T105" fmla="*/ 15875 h 14"/>
              <a:gd name="T106" fmla="*/ 352778 w 954"/>
              <a:gd name="T107" fmla="*/ 19050 h 14"/>
              <a:gd name="T108" fmla="*/ 355600 w 954"/>
              <a:gd name="T109" fmla="*/ 22225 h 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54"/>
              <a:gd name="T166" fmla="*/ 0 h 14"/>
              <a:gd name="T167" fmla="*/ 954 w 954"/>
              <a:gd name="T168" fmla="*/ 14 h 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54" h="14">
                <a:moveTo>
                  <a:pt x="951" y="14"/>
                </a:moveTo>
                <a:lnTo>
                  <a:pt x="634" y="14"/>
                </a:lnTo>
                <a:lnTo>
                  <a:pt x="628" y="12"/>
                </a:lnTo>
                <a:lnTo>
                  <a:pt x="622" y="10"/>
                </a:lnTo>
                <a:lnTo>
                  <a:pt x="615" y="8"/>
                </a:lnTo>
                <a:lnTo>
                  <a:pt x="609" y="6"/>
                </a:lnTo>
                <a:lnTo>
                  <a:pt x="603" y="4"/>
                </a:lnTo>
                <a:lnTo>
                  <a:pt x="597" y="2"/>
                </a:lnTo>
                <a:lnTo>
                  <a:pt x="590" y="0"/>
                </a:lnTo>
                <a:lnTo>
                  <a:pt x="584" y="0"/>
                </a:lnTo>
                <a:lnTo>
                  <a:pt x="954" y="0"/>
                </a:lnTo>
                <a:lnTo>
                  <a:pt x="954" y="2"/>
                </a:lnTo>
                <a:lnTo>
                  <a:pt x="954" y="4"/>
                </a:lnTo>
                <a:lnTo>
                  <a:pt x="954" y="6"/>
                </a:lnTo>
                <a:lnTo>
                  <a:pt x="954" y="8"/>
                </a:lnTo>
                <a:lnTo>
                  <a:pt x="952" y="10"/>
                </a:lnTo>
                <a:lnTo>
                  <a:pt x="952" y="12"/>
                </a:lnTo>
                <a:lnTo>
                  <a:pt x="951" y="14"/>
                </a:lnTo>
                <a:close/>
                <a:moveTo>
                  <a:pt x="252" y="14"/>
                </a:moveTo>
                <a:lnTo>
                  <a:pt x="128" y="14"/>
                </a:lnTo>
                <a:lnTo>
                  <a:pt x="126" y="10"/>
                </a:lnTo>
                <a:lnTo>
                  <a:pt x="126" y="8"/>
                </a:lnTo>
                <a:lnTo>
                  <a:pt x="124" y="6"/>
                </a:lnTo>
                <a:lnTo>
                  <a:pt x="124" y="4"/>
                </a:lnTo>
                <a:lnTo>
                  <a:pt x="122" y="2"/>
                </a:lnTo>
                <a:lnTo>
                  <a:pt x="122" y="0"/>
                </a:lnTo>
                <a:lnTo>
                  <a:pt x="120" y="2"/>
                </a:lnTo>
                <a:lnTo>
                  <a:pt x="120" y="4"/>
                </a:lnTo>
                <a:lnTo>
                  <a:pt x="118" y="6"/>
                </a:lnTo>
                <a:lnTo>
                  <a:pt x="118" y="8"/>
                </a:lnTo>
                <a:lnTo>
                  <a:pt x="116" y="10"/>
                </a:lnTo>
                <a:lnTo>
                  <a:pt x="116" y="14"/>
                </a:lnTo>
                <a:lnTo>
                  <a:pt x="0" y="14"/>
                </a:lnTo>
                <a:lnTo>
                  <a:pt x="0" y="12"/>
                </a:lnTo>
                <a:lnTo>
                  <a:pt x="0" y="10"/>
                </a:lnTo>
                <a:lnTo>
                  <a:pt x="2" y="8"/>
                </a:lnTo>
                <a:lnTo>
                  <a:pt x="2" y="6"/>
                </a:lnTo>
                <a:lnTo>
                  <a:pt x="2" y="4"/>
                </a:lnTo>
                <a:lnTo>
                  <a:pt x="2" y="2"/>
                </a:lnTo>
                <a:lnTo>
                  <a:pt x="4" y="0"/>
                </a:lnTo>
                <a:lnTo>
                  <a:pt x="244" y="0"/>
                </a:lnTo>
                <a:lnTo>
                  <a:pt x="246" y="0"/>
                </a:lnTo>
                <a:lnTo>
                  <a:pt x="246" y="2"/>
                </a:lnTo>
                <a:lnTo>
                  <a:pt x="248" y="4"/>
                </a:lnTo>
                <a:lnTo>
                  <a:pt x="248" y="6"/>
                </a:lnTo>
                <a:lnTo>
                  <a:pt x="248" y="8"/>
                </a:lnTo>
                <a:lnTo>
                  <a:pt x="250" y="10"/>
                </a:lnTo>
                <a:lnTo>
                  <a:pt x="250" y="12"/>
                </a:lnTo>
                <a:lnTo>
                  <a:pt x="252" y="14"/>
                </a:lnTo>
                <a:close/>
              </a:path>
            </a:pathLst>
          </a:custGeom>
          <a:solidFill>
            <a:srgbClr val="780A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7" name="Freeform 907"/>
          <p:cNvSpPr>
            <a:spLocks noEditPoints="1"/>
          </p:cNvSpPr>
          <p:nvPr/>
        </p:nvSpPr>
        <p:spPr bwMode="auto">
          <a:xfrm rot="63308">
            <a:off x="4735513" y="4183063"/>
            <a:ext cx="1343025" cy="20637"/>
          </a:xfrm>
          <a:custGeom>
            <a:avLst/>
            <a:gdLst>
              <a:gd name="T0" fmla="*/ 1343025 w 952"/>
              <a:gd name="T1" fmla="*/ 20637 h 13"/>
              <a:gd name="T2" fmla="*/ 856320 w 952"/>
              <a:gd name="T3" fmla="*/ 20637 h 13"/>
              <a:gd name="T4" fmla="*/ 847855 w 952"/>
              <a:gd name="T5" fmla="*/ 17462 h 13"/>
              <a:gd name="T6" fmla="*/ 839391 w 952"/>
              <a:gd name="T7" fmla="*/ 14287 h 13"/>
              <a:gd name="T8" fmla="*/ 829515 w 952"/>
              <a:gd name="T9" fmla="*/ 11112 h 13"/>
              <a:gd name="T10" fmla="*/ 821051 w 952"/>
              <a:gd name="T11" fmla="*/ 11112 h 13"/>
              <a:gd name="T12" fmla="*/ 812587 w 952"/>
              <a:gd name="T13" fmla="*/ 7937 h 13"/>
              <a:gd name="T14" fmla="*/ 805533 w 952"/>
              <a:gd name="T15" fmla="*/ 4762 h 13"/>
              <a:gd name="T16" fmla="*/ 797068 w 952"/>
              <a:gd name="T17" fmla="*/ 1587 h 13"/>
              <a:gd name="T18" fmla="*/ 788604 w 952"/>
              <a:gd name="T19" fmla="*/ 0 h 13"/>
              <a:gd name="T20" fmla="*/ 1340204 w 952"/>
              <a:gd name="T21" fmla="*/ 0 h 13"/>
              <a:gd name="T22" fmla="*/ 1340204 w 952"/>
              <a:gd name="T23" fmla="*/ 1587 h 13"/>
              <a:gd name="T24" fmla="*/ 1343025 w 952"/>
              <a:gd name="T25" fmla="*/ 4762 h 13"/>
              <a:gd name="T26" fmla="*/ 1343025 w 952"/>
              <a:gd name="T27" fmla="*/ 7937 h 13"/>
              <a:gd name="T28" fmla="*/ 1343025 w 952"/>
              <a:gd name="T29" fmla="*/ 7937 h 13"/>
              <a:gd name="T30" fmla="*/ 1343025 w 952"/>
              <a:gd name="T31" fmla="*/ 11112 h 13"/>
              <a:gd name="T32" fmla="*/ 1343025 w 952"/>
              <a:gd name="T33" fmla="*/ 14287 h 13"/>
              <a:gd name="T34" fmla="*/ 1343025 w 952"/>
              <a:gd name="T35" fmla="*/ 17462 h 13"/>
              <a:gd name="T36" fmla="*/ 1343025 w 952"/>
              <a:gd name="T37" fmla="*/ 20637 h 13"/>
              <a:gd name="T38" fmla="*/ 347042 w 952"/>
              <a:gd name="T39" fmla="*/ 20637 h 13"/>
              <a:gd name="T40" fmla="*/ 172110 w 952"/>
              <a:gd name="T41" fmla="*/ 20637 h 13"/>
              <a:gd name="T42" fmla="*/ 172110 w 952"/>
              <a:gd name="T43" fmla="*/ 17462 h 13"/>
              <a:gd name="T44" fmla="*/ 172110 w 952"/>
              <a:gd name="T45" fmla="*/ 17462 h 13"/>
              <a:gd name="T46" fmla="*/ 169289 w 952"/>
              <a:gd name="T47" fmla="*/ 14287 h 13"/>
              <a:gd name="T48" fmla="*/ 169289 w 952"/>
              <a:gd name="T49" fmla="*/ 14287 h 13"/>
              <a:gd name="T50" fmla="*/ 169289 w 952"/>
              <a:gd name="T51" fmla="*/ 11112 h 13"/>
              <a:gd name="T52" fmla="*/ 169289 w 952"/>
              <a:gd name="T53" fmla="*/ 11112 h 13"/>
              <a:gd name="T54" fmla="*/ 169289 w 952"/>
              <a:gd name="T55" fmla="*/ 11112 h 13"/>
              <a:gd name="T56" fmla="*/ 169289 w 952"/>
              <a:gd name="T57" fmla="*/ 11112 h 13"/>
              <a:gd name="T58" fmla="*/ 169289 w 952"/>
              <a:gd name="T59" fmla="*/ 11112 h 13"/>
              <a:gd name="T60" fmla="*/ 169289 w 952"/>
              <a:gd name="T61" fmla="*/ 11112 h 13"/>
              <a:gd name="T62" fmla="*/ 166467 w 952"/>
              <a:gd name="T63" fmla="*/ 11112 h 13"/>
              <a:gd name="T64" fmla="*/ 166467 w 952"/>
              <a:gd name="T65" fmla="*/ 14287 h 13"/>
              <a:gd name="T66" fmla="*/ 166467 w 952"/>
              <a:gd name="T67" fmla="*/ 14287 h 13"/>
              <a:gd name="T68" fmla="*/ 166467 w 952"/>
              <a:gd name="T69" fmla="*/ 17462 h 13"/>
              <a:gd name="T70" fmla="*/ 166467 w 952"/>
              <a:gd name="T71" fmla="*/ 17462 h 13"/>
              <a:gd name="T72" fmla="*/ 163646 w 952"/>
              <a:gd name="T73" fmla="*/ 20637 h 13"/>
              <a:gd name="T74" fmla="*/ 0 w 952"/>
              <a:gd name="T75" fmla="*/ 20637 h 13"/>
              <a:gd name="T76" fmla="*/ 0 w 952"/>
              <a:gd name="T77" fmla="*/ 17462 h 13"/>
              <a:gd name="T78" fmla="*/ 0 w 952"/>
              <a:gd name="T79" fmla="*/ 14287 h 13"/>
              <a:gd name="T80" fmla="*/ 2821 w 952"/>
              <a:gd name="T81" fmla="*/ 11112 h 13"/>
              <a:gd name="T82" fmla="*/ 2821 w 952"/>
              <a:gd name="T83" fmla="*/ 11112 h 13"/>
              <a:gd name="T84" fmla="*/ 2821 w 952"/>
              <a:gd name="T85" fmla="*/ 7937 h 13"/>
              <a:gd name="T86" fmla="*/ 5643 w 952"/>
              <a:gd name="T87" fmla="*/ 4762 h 13"/>
              <a:gd name="T88" fmla="*/ 5643 w 952"/>
              <a:gd name="T89" fmla="*/ 1587 h 13"/>
              <a:gd name="T90" fmla="*/ 5643 w 952"/>
              <a:gd name="T91" fmla="*/ 0 h 13"/>
              <a:gd name="T92" fmla="*/ 338578 w 952"/>
              <a:gd name="T93" fmla="*/ 0 h 13"/>
              <a:gd name="T94" fmla="*/ 338578 w 952"/>
              <a:gd name="T95" fmla="*/ 1587 h 13"/>
              <a:gd name="T96" fmla="*/ 338578 w 952"/>
              <a:gd name="T97" fmla="*/ 4762 h 13"/>
              <a:gd name="T98" fmla="*/ 341399 w 952"/>
              <a:gd name="T99" fmla="*/ 7937 h 13"/>
              <a:gd name="T100" fmla="*/ 341399 w 952"/>
              <a:gd name="T101" fmla="*/ 7937 h 13"/>
              <a:gd name="T102" fmla="*/ 344221 w 952"/>
              <a:gd name="T103" fmla="*/ 11112 h 13"/>
              <a:gd name="T104" fmla="*/ 344221 w 952"/>
              <a:gd name="T105" fmla="*/ 14287 h 13"/>
              <a:gd name="T106" fmla="*/ 347042 w 952"/>
              <a:gd name="T107" fmla="*/ 17462 h 13"/>
              <a:gd name="T108" fmla="*/ 347042 w 952"/>
              <a:gd name="T109" fmla="*/ 20637 h 1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52"/>
              <a:gd name="T166" fmla="*/ 0 h 13"/>
              <a:gd name="T167" fmla="*/ 952 w 952"/>
              <a:gd name="T168" fmla="*/ 13 h 1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52" h="13">
                <a:moveTo>
                  <a:pt x="952" y="13"/>
                </a:moveTo>
                <a:lnTo>
                  <a:pt x="607" y="13"/>
                </a:lnTo>
                <a:lnTo>
                  <a:pt x="601" y="11"/>
                </a:lnTo>
                <a:lnTo>
                  <a:pt x="595" y="9"/>
                </a:lnTo>
                <a:lnTo>
                  <a:pt x="588" y="7"/>
                </a:lnTo>
                <a:lnTo>
                  <a:pt x="582" y="7"/>
                </a:lnTo>
                <a:lnTo>
                  <a:pt x="576" y="5"/>
                </a:lnTo>
                <a:lnTo>
                  <a:pt x="571" y="3"/>
                </a:lnTo>
                <a:lnTo>
                  <a:pt x="565" y="1"/>
                </a:lnTo>
                <a:lnTo>
                  <a:pt x="559" y="0"/>
                </a:lnTo>
                <a:lnTo>
                  <a:pt x="950" y="0"/>
                </a:lnTo>
                <a:lnTo>
                  <a:pt x="950" y="1"/>
                </a:lnTo>
                <a:lnTo>
                  <a:pt x="952" y="3"/>
                </a:lnTo>
                <a:lnTo>
                  <a:pt x="952" y="5"/>
                </a:lnTo>
                <a:lnTo>
                  <a:pt x="952" y="7"/>
                </a:lnTo>
                <a:lnTo>
                  <a:pt x="952" y="9"/>
                </a:lnTo>
                <a:lnTo>
                  <a:pt x="952" y="11"/>
                </a:lnTo>
                <a:lnTo>
                  <a:pt x="952" y="13"/>
                </a:lnTo>
                <a:close/>
                <a:moveTo>
                  <a:pt x="246" y="13"/>
                </a:moveTo>
                <a:lnTo>
                  <a:pt x="122" y="13"/>
                </a:lnTo>
                <a:lnTo>
                  <a:pt x="122" y="11"/>
                </a:lnTo>
                <a:lnTo>
                  <a:pt x="120" y="9"/>
                </a:lnTo>
                <a:lnTo>
                  <a:pt x="120" y="7"/>
                </a:lnTo>
                <a:lnTo>
                  <a:pt x="118" y="7"/>
                </a:lnTo>
                <a:lnTo>
                  <a:pt x="118" y="9"/>
                </a:lnTo>
                <a:lnTo>
                  <a:pt x="118" y="11"/>
                </a:lnTo>
                <a:lnTo>
                  <a:pt x="116" y="13"/>
                </a:lnTo>
                <a:lnTo>
                  <a:pt x="0" y="13"/>
                </a:lnTo>
                <a:lnTo>
                  <a:pt x="0" y="11"/>
                </a:lnTo>
                <a:lnTo>
                  <a:pt x="0" y="9"/>
                </a:lnTo>
                <a:lnTo>
                  <a:pt x="2" y="7"/>
                </a:lnTo>
                <a:lnTo>
                  <a:pt x="2" y="5"/>
                </a:lnTo>
                <a:lnTo>
                  <a:pt x="4" y="3"/>
                </a:lnTo>
                <a:lnTo>
                  <a:pt x="4" y="1"/>
                </a:lnTo>
                <a:lnTo>
                  <a:pt x="4" y="0"/>
                </a:lnTo>
                <a:lnTo>
                  <a:pt x="240" y="0"/>
                </a:lnTo>
                <a:lnTo>
                  <a:pt x="240" y="1"/>
                </a:lnTo>
                <a:lnTo>
                  <a:pt x="240" y="3"/>
                </a:lnTo>
                <a:lnTo>
                  <a:pt x="242" y="5"/>
                </a:lnTo>
                <a:lnTo>
                  <a:pt x="244" y="7"/>
                </a:lnTo>
                <a:lnTo>
                  <a:pt x="244" y="9"/>
                </a:lnTo>
                <a:lnTo>
                  <a:pt x="246" y="11"/>
                </a:lnTo>
                <a:lnTo>
                  <a:pt x="246" y="13"/>
                </a:lnTo>
                <a:close/>
              </a:path>
            </a:pathLst>
          </a:custGeom>
          <a:solidFill>
            <a:srgbClr val="7A0C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8" name="Freeform 908"/>
          <p:cNvSpPr>
            <a:spLocks noEditPoints="1"/>
          </p:cNvSpPr>
          <p:nvPr/>
        </p:nvSpPr>
        <p:spPr bwMode="auto">
          <a:xfrm rot="63308">
            <a:off x="4738688" y="4170363"/>
            <a:ext cx="1339850" cy="23812"/>
          </a:xfrm>
          <a:custGeom>
            <a:avLst/>
            <a:gdLst>
              <a:gd name="T0" fmla="*/ 1339850 w 950"/>
              <a:gd name="T1" fmla="*/ 23812 h 15"/>
              <a:gd name="T2" fmla="*/ 818014 w 950"/>
              <a:gd name="T3" fmla="*/ 23812 h 15"/>
              <a:gd name="T4" fmla="*/ 809551 w 950"/>
              <a:gd name="T5" fmla="*/ 20637 h 15"/>
              <a:gd name="T6" fmla="*/ 802500 w 950"/>
              <a:gd name="T7" fmla="*/ 17462 h 15"/>
              <a:gd name="T8" fmla="*/ 794037 w 950"/>
              <a:gd name="T9" fmla="*/ 14287 h 15"/>
              <a:gd name="T10" fmla="*/ 785575 w 950"/>
              <a:gd name="T11" fmla="*/ 12700 h 15"/>
              <a:gd name="T12" fmla="*/ 777113 w 950"/>
              <a:gd name="T13" fmla="*/ 9525 h 15"/>
              <a:gd name="T14" fmla="*/ 770061 w 950"/>
              <a:gd name="T15" fmla="*/ 6350 h 15"/>
              <a:gd name="T16" fmla="*/ 761599 w 950"/>
              <a:gd name="T17" fmla="*/ 3175 h 15"/>
              <a:gd name="T18" fmla="*/ 753137 w 950"/>
              <a:gd name="T19" fmla="*/ 0 h 15"/>
              <a:gd name="T20" fmla="*/ 1329977 w 950"/>
              <a:gd name="T21" fmla="*/ 0 h 15"/>
              <a:gd name="T22" fmla="*/ 1332798 w 950"/>
              <a:gd name="T23" fmla="*/ 3175 h 15"/>
              <a:gd name="T24" fmla="*/ 1335619 w 950"/>
              <a:gd name="T25" fmla="*/ 6350 h 15"/>
              <a:gd name="T26" fmla="*/ 1335619 w 950"/>
              <a:gd name="T27" fmla="*/ 9525 h 15"/>
              <a:gd name="T28" fmla="*/ 1337029 w 950"/>
              <a:gd name="T29" fmla="*/ 12700 h 15"/>
              <a:gd name="T30" fmla="*/ 1337029 w 950"/>
              <a:gd name="T31" fmla="*/ 14287 h 15"/>
              <a:gd name="T32" fmla="*/ 1339850 w 950"/>
              <a:gd name="T33" fmla="*/ 17462 h 15"/>
              <a:gd name="T34" fmla="*/ 1339850 w 950"/>
              <a:gd name="T35" fmla="*/ 20637 h 15"/>
              <a:gd name="T36" fmla="*/ 1339850 w 950"/>
              <a:gd name="T37" fmla="*/ 23812 h 15"/>
              <a:gd name="T38" fmla="*/ 338488 w 950"/>
              <a:gd name="T39" fmla="*/ 23812 h 15"/>
              <a:gd name="T40" fmla="*/ 0 w 950"/>
              <a:gd name="T41" fmla="*/ 23812 h 15"/>
              <a:gd name="T42" fmla="*/ 0 w 950"/>
              <a:gd name="T43" fmla="*/ 20637 h 15"/>
              <a:gd name="T44" fmla="*/ 2821 w 950"/>
              <a:gd name="T45" fmla="*/ 17462 h 15"/>
              <a:gd name="T46" fmla="*/ 2821 w 950"/>
              <a:gd name="T47" fmla="*/ 14287 h 15"/>
              <a:gd name="T48" fmla="*/ 2821 w 950"/>
              <a:gd name="T49" fmla="*/ 12700 h 15"/>
              <a:gd name="T50" fmla="*/ 4231 w 950"/>
              <a:gd name="T51" fmla="*/ 9525 h 15"/>
              <a:gd name="T52" fmla="*/ 4231 w 950"/>
              <a:gd name="T53" fmla="*/ 6350 h 15"/>
              <a:gd name="T54" fmla="*/ 4231 w 950"/>
              <a:gd name="T55" fmla="*/ 3175 h 15"/>
              <a:gd name="T56" fmla="*/ 4231 w 950"/>
              <a:gd name="T57" fmla="*/ 0 h 15"/>
              <a:gd name="T58" fmla="*/ 330026 w 950"/>
              <a:gd name="T59" fmla="*/ 0 h 15"/>
              <a:gd name="T60" fmla="*/ 330026 w 950"/>
              <a:gd name="T61" fmla="*/ 3175 h 15"/>
              <a:gd name="T62" fmla="*/ 332847 w 950"/>
              <a:gd name="T63" fmla="*/ 6350 h 15"/>
              <a:gd name="T64" fmla="*/ 332847 w 950"/>
              <a:gd name="T65" fmla="*/ 9525 h 15"/>
              <a:gd name="T66" fmla="*/ 332847 w 950"/>
              <a:gd name="T67" fmla="*/ 12700 h 15"/>
              <a:gd name="T68" fmla="*/ 335668 w 950"/>
              <a:gd name="T69" fmla="*/ 14287 h 15"/>
              <a:gd name="T70" fmla="*/ 335668 w 950"/>
              <a:gd name="T71" fmla="*/ 17462 h 15"/>
              <a:gd name="T72" fmla="*/ 338488 w 950"/>
              <a:gd name="T73" fmla="*/ 20637 h 15"/>
              <a:gd name="T74" fmla="*/ 338488 w 950"/>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0"/>
              <a:gd name="T115" fmla="*/ 0 h 15"/>
              <a:gd name="T116" fmla="*/ 950 w 950"/>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0" h="15">
                <a:moveTo>
                  <a:pt x="950" y="15"/>
                </a:moveTo>
                <a:lnTo>
                  <a:pt x="580" y="15"/>
                </a:lnTo>
                <a:lnTo>
                  <a:pt x="574" y="13"/>
                </a:lnTo>
                <a:lnTo>
                  <a:pt x="569" y="11"/>
                </a:lnTo>
                <a:lnTo>
                  <a:pt x="563" y="9"/>
                </a:lnTo>
                <a:lnTo>
                  <a:pt x="557" y="8"/>
                </a:lnTo>
                <a:lnTo>
                  <a:pt x="551" y="6"/>
                </a:lnTo>
                <a:lnTo>
                  <a:pt x="546" y="4"/>
                </a:lnTo>
                <a:lnTo>
                  <a:pt x="540" y="2"/>
                </a:lnTo>
                <a:lnTo>
                  <a:pt x="534" y="0"/>
                </a:lnTo>
                <a:lnTo>
                  <a:pt x="943" y="0"/>
                </a:lnTo>
                <a:lnTo>
                  <a:pt x="945" y="2"/>
                </a:lnTo>
                <a:lnTo>
                  <a:pt x="947" y="4"/>
                </a:lnTo>
                <a:lnTo>
                  <a:pt x="947" y="6"/>
                </a:lnTo>
                <a:lnTo>
                  <a:pt x="948" y="8"/>
                </a:lnTo>
                <a:lnTo>
                  <a:pt x="948" y="9"/>
                </a:lnTo>
                <a:lnTo>
                  <a:pt x="950" y="11"/>
                </a:lnTo>
                <a:lnTo>
                  <a:pt x="950" y="13"/>
                </a:lnTo>
                <a:lnTo>
                  <a:pt x="950" y="15"/>
                </a:lnTo>
                <a:close/>
                <a:moveTo>
                  <a:pt x="240" y="15"/>
                </a:moveTo>
                <a:lnTo>
                  <a:pt x="0" y="15"/>
                </a:lnTo>
                <a:lnTo>
                  <a:pt x="0" y="13"/>
                </a:lnTo>
                <a:lnTo>
                  <a:pt x="2" y="11"/>
                </a:lnTo>
                <a:lnTo>
                  <a:pt x="2" y="9"/>
                </a:lnTo>
                <a:lnTo>
                  <a:pt x="2" y="8"/>
                </a:lnTo>
                <a:lnTo>
                  <a:pt x="3" y="6"/>
                </a:lnTo>
                <a:lnTo>
                  <a:pt x="3" y="4"/>
                </a:lnTo>
                <a:lnTo>
                  <a:pt x="3" y="2"/>
                </a:lnTo>
                <a:lnTo>
                  <a:pt x="3" y="0"/>
                </a:lnTo>
                <a:lnTo>
                  <a:pt x="234" y="0"/>
                </a:lnTo>
                <a:lnTo>
                  <a:pt x="234" y="2"/>
                </a:lnTo>
                <a:lnTo>
                  <a:pt x="236" y="4"/>
                </a:lnTo>
                <a:lnTo>
                  <a:pt x="236" y="6"/>
                </a:lnTo>
                <a:lnTo>
                  <a:pt x="236" y="8"/>
                </a:lnTo>
                <a:lnTo>
                  <a:pt x="238" y="9"/>
                </a:lnTo>
                <a:lnTo>
                  <a:pt x="238" y="11"/>
                </a:lnTo>
                <a:lnTo>
                  <a:pt x="240" y="13"/>
                </a:lnTo>
                <a:lnTo>
                  <a:pt x="240" y="15"/>
                </a:lnTo>
                <a:close/>
              </a:path>
            </a:pathLst>
          </a:custGeom>
          <a:solidFill>
            <a:srgbClr val="7A0A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29" name="Freeform 909"/>
          <p:cNvSpPr>
            <a:spLocks noEditPoints="1"/>
          </p:cNvSpPr>
          <p:nvPr/>
        </p:nvSpPr>
        <p:spPr bwMode="auto">
          <a:xfrm rot="63308">
            <a:off x="4741863" y="4160838"/>
            <a:ext cx="1335087" cy="22225"/>
          </a:xfrm>
          <a:custGeom>
            <a:avLst/>
            <a:gdLst>
              <a:gd name="T0" fmla="*/ 1335087 w 946"/>
              <a:gd name="T1" fmla="*/ 22225 h 14"/>
              <a:gd name="T2" fmla="*/ 783270 w 946"/>
              <a:gd name="T3" fmla="*/ 22225 h 14"/>
              <a:gd name="T4" fmla="*/ 774802 w 946"/>
              <a:gd name="T5" fmla="*/ 19050 h 14"/>
              <a:gd name="T6" fmla="*/ 767746 w 946"/>
              <a:gd name="T7" fmla="*/ 15875 h 14"/>
              <a:gd name="T8" fmla="*/ 759278 w 946"/>
              <a:gd name="T9" fmla="*/ 12700 h 14"/>
              <a:gd name="T10" fmla="*/ 750810 w 946"/>
              <a:gd name="T11" fmla="*/ 9525 h 14"/>
              <a:gd name="T12" fmla="*/ 745165 w 946"/>
              <a:gd name="T13" fmla="*/ 6350 h 14"/>
              <a:gd name="T14" fmla="*/ 738108 w 946"/>
              <a:gd name="T15" fmla="*/ 3175 h 14"/>
              <a:gd name="T16" fmla="*/ 729641 w 946"/>
              <a:gd name="T17" fmla="*/ 3175 h 14"/>
              <a:gd name="T18" fmla="*/ 721173 w 946"/>
              <a:gd name="T19" fmla="*/ 0 h 14"/>
              <a:gd name="T20" fmla="*/ 1311095 w 946"/>
              <a:gd name="T21" fmla="*/ 0 h 14"/>
              <a:gd name="T22" fmla="*/ 1316740 w 946"/>
              <a:gd name="T23" fmla="*/ 0 h 14"/>
              <a:gd name="T24" fmla="*/ 1319563 w 946"/>
              <a:gd name="T25" fmla="*/ 3175 h 14"/>
              <a:gd name="T26" fmla="*/ 1325208 w 946"/>
              <a:gd name="T27" fmla="*/ 6350 h 14"/>
              <a:gd name="T28" fmla="*/ 1328031 w 946"/>
              <a:gd name="T29" fmla="*/ 9525 h 14"/>
              <a:gd name="T30" fmla="*/ 1330853 w 946"/>
              <a:gd name="T31" fmla="*/ 12700 h 14"/>
              <a:gd name="T32" fmla="*/ 1333676 w 946"/>
              <a:gd name="T33" fmla="*/ 15875 h 14"/>
              <a:gd name="T34" fmla="*/ 1333676 w 946"/>
              <a:gd name="T35" fmla="*/ 19050 h 14"/>
              <a:gd name="T36" fmla="*/ 1335087 w 946"/>
              <a:gd name="T37" fmla="*/ 22225 h 14"/>
              <a:gd name="T38" fmla="*/ 333066 w 946"/>
              <a:gd name="T39" fmla="*/ 22225 h 14"/>
              <a:gd name="T40" fmla="*/ 0 w 946"/>
              <a:gd name="T41" fmla="*/ 22225 h 14"/>
              <a:gd name="T42" fmla="*/ 1411 w 946"/>
              <a:gd name="T43" fmla="*/ 19050 h 14"/>
              <a:gd name="T44" fmla="*/ 1411 w 946"/>
              <a:gd name="T45" fmla="*/ 15875 h 14"/>
              <a:gd name="T46" fmla="*/ 1411 w 946"/>
              <a:gd name="T47" fmla="*/ 12700 h 14"/>
              <a:gd name="T48" fmla="*/ 1411 w 946"/>
              <a:gd name="T49" fmla="*/ 9525 h 14"/>
              <a:gd name="T50" fmla="*/ 4234 w 946"/>
              <a:gd name="T51" fmla="*/ 6350 h 14"/>
              <a:gd name="T52" fmla="*/ 4234 w 946"/>
              <a:gd name="T53" fmla="*/ 3175 h 14"/>
              <a:gd name="T54" fmla="*/ 4234 w 946"/>
              <a:gd name="T55" fmla="*/ 3175 h 14"/>
              <a:gd name="T56" fmla="*/ 7056 w 946"/>
              <a:gd name="T57" fmla="*/ 0 h 14"/>
              <a:gd name="T58" fmla="*/ 323187 w 946"/>
              <a:gd name="T59" fmla="*/ 0 h 14"/>
              <a:gd name="T60" fmla="*/ 323187 w 946"/>
              <a:gd name="T61" fmla="*/ 0 h 14"/>
              <a:gd name="T62" fmla="*/ 323187 w 946"/>
              <a:gd name="T63" fmla="*/ 3175 h 14"/>
              <a:gd name="T64" fmla="*/ 326010 w 946"/>
              <a:gd name="T65" fmla="*/ 3175 h 14"/>
              <a:gd name="T66" fmla="*/ 326010 w 946"/>
              <a:gd name="T67" fmla="*/ 3175 h 14"/>
              <a:gd name="T68" fmla="*/ 326010 w 946"/>
              <a:gd name="T69" fmla="*/ 6350 h 14"/>
              <a:gd name="T70" fmla="*/ 326010 w 946"/>
              <a:gd name="T71" fmla="*/ 6350 h 14"/>
              <a:gd name="T72" fmla="*/ 326010 w 946"/>
              <a:gd name="T73" fmla="*/ 9525 h 14"/>
              <a:gd name="T74" fmla="*/ 327421 w 946"/>
              <a:gd name="T75" fmla="*/ 9525 h 14"/>
              <a:gd name="T76" fmla="*/ 327421 w 946"/>
              <a:gd name="T77" fmla="*/ 9525 h 14"/>
              <a:gd name="T78" fmla="*/ 327421 w 946"/>
              <a:gd name="T79" fmla="*/ 12700 h 14"/>
              <a:gd name="T80" fmla="*/ 327421 w 946"/>
              <a:gd name="T81" fmla="*/ 12700 h 14"/>
              <a:gd name="T82" fmla="*/ 330244 w 946"/>
              <a:gd name="T83" fmla="*/ 15875 h 14"/>
              <a:gd name="T84" fmla="*/ 330244 w 946"/>
              <a:gd name="T85" fmla="*/ 15875 h 14"/>
              <a:gd name="T86" fmla="*/ 330244 w 946"/>
              <a:gd name="T87" fmla="*/ 19050 h 14"/>
              <a:gd name="T88" fmla="*/ 330244 w 946"/>
              <a:gd name="T89" fmla="*/ 19050 h 14"/>
              <a:gd name="T90" fmla="*/ 333066 w 946"/>
              <a:gd name="T91" fmla="*/ 22225 h 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6"/>
              <a:gd name="T139" fmla="*/ 0 h 14"/>
              <a:gd name="T140" fmla="*/ 946 w 946"/>
              <a:gd name="T141" fmla="*/ 14 h 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6" h="14">
                <a:moveTo>
                  <a:pt x="946" y="14"/>
                </a:moveTo>
                <a:lnTo>
                  <a:pt x="555" y="14"/>
                </a:lnTo>
                <a:lnTo>
                  <a:pt x="549" y="12"/>
                </a:lnTo>
                <a:lnTo>
                  <a:pt x="544" y="10"/>
                </a:lnTo>
                <a:lnTo>
                  <a:pt x="538" y="8"/>
                </a:lnTo>
                <a:lnTo>
                  <a:pt x="532" y="6"/>
                </a:lnTo>
                <a:lnTo>
                  <a:pt x="528" y="4"/>
                </a:lnTo>
                <a:lnTo>
                  <a:pt x="523" y="2"/>
                </a:lnTo>
                <a:lnTo>
                  <a:pt x="517" y="2"/>
                </a:lnTo>
                <a:lnTo>
                  <a:pt x="511" y="0"/>
                </a:lnTo>
                <a:lnTo>
                  <a:pt x="929" y="0"/>
                </a:lnTo>
                <a:lnTo>
                  <a:pt x="933" y="0"/>
                </a:lnTo>
                <a:lnTo>
                  <a:pt x="935" y="2"/>
                </a:lnTo>
                <a:lnTo>
                  <a:pt x="939" y="4"/>
                </a:lnTo>
                <a:lnTo>
                  <a:pt x="941" y="6"/>
                </a:lnTo>
                <a:lnTo>
                  <a:pt x="943" y="8"/>
                </a:lnTo>
                <a:lnTo>
                  <a:pt x="945" y="10"/>
                </a:lnTo>
                <a:lnTo>
                  <a:pt x="945" y="12"/>
                </a:lnTo>
                <a:lnTo>
                  <a:pt x="946" y="14"/>
                </a:lnTo>
                <a:close/>
                <a:moveTo>
                  <a:pt x="236" y="14"/>
                </a:moveTo>
                <a:lnTo>
                  <a:pt x="0" y="14"/>
                </a:lnTo>
                <a:lnTo>
                  <a:pt x="1" y="12"/>
                </a:lnTo>
                <a:lnTo>
                  <a:pt x="1" y="10"/>
                </a:lnTo>
                <a:lnTo>
                  <a:pt x="1" y="8"/>
                </a:lnTo>
                <a:lnTo>
                  <a:pt x="1" y="6"/>
                </a:lnTo>
                <a:lnTo>
                  <a:pt x="3" y="4"/>
                </a:lnTo>
                <a:lnTo>
                  <a:pt x="3" y="2"/>
                </a:lnTo>
                <a:lnTo>
                  <a:pt x="5" y="0"/>
                </a:lnTo>
                <a:lnTo>
                  <a:pt x="229" y="0"/>
                </a:lnTo>
                <a:lnTo>
                  <a:pt x="229" y="2"/>
                </a:lnTo>
                <a:lnTo>
                  <a:pt x="231" y="2"/>
                </a:lnTo>
                <a:lnTo>
                  <a:pt x="231" y="4"/>
                </a:lnTo>
                <a:lnTo>
                  <a:pt x="231" y="6"/>
                </a:lnTo>
                <a:lnTo>
                  <a:pt x="232" y="6"/>
                </a:lnTo>
                <a:lnTo>
                  <a:pt x="232" y="8"/>
                </a:lnTo>
                <a:lnTo>
                  <a:pt x="234" y="10"/>
                </a:lnTo>
                <a:lnTo>
                  <a:pt x="234" y="12"/>
                </a:lnTo>
                <a:lnTo>
                  <a:pt x="236" y="14"/>
                </a:lnTo>
                <a:close/>
              </a:path>
            </a:pathLst>
          </a:custGeom>
          <a:solidFill>
            <a:srgbClr val="7D0D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0" name="Freeform 910"/>
          <p:cNvSpPr>
            <a:spLocks noEditPoints="1"/>
          </p:cNvSpPr>
          <p:nvPr/>
        </p:nvSpPr>
        <p:spPr bwMode="auto">
          <a:xfrm rot="63308">
            <a:off x="4743450" y="4149725"/>
            <a:ext cx="1327150" cy="20638"/>
          </a:xfrm>
          <a:custGeom>
            <a:avLst/>
            <a:gdLst>
              <a:gd name="T0" fmla="*/ 1327150 w 940"/>
              <a:gd name="T1" fmla="*/ 20638 h 13"/>
              <a:gd name="T2" fmla="*/ 749699 w 940"/>
              <a:gd name="T3" fmla="*/ 20638 h 13"/>
              <a:gd name="T4" fmla="*/ 744051 w 940"/>
              <a:gd name="T5" fmla="*/ 17463 h 13"/>
              <a:gd name="T6" fmla="*/ 736992 w 940"/>
              <a:gd name="T7" fmla="*/ 14288 h 13"/>
              <a:gd name="T8" fmla="*/ 728521 w 940"/>
              <a:gd name="T9" fmla="*/ 14288 h 13"/>
              <a:gd name="T10" fmla="*/ 720049 w 940"/>
              <a:gd name="T11" fmla="*/ 11113 h 13"/>
              <a:gd name="T12" fmla="*/ 714402 w 940"/>
              <a:gd name="T13" fmla="*/ 7938 h 13"/>
              <a:gd name="T14" fmla="*/ 707343 w 940"/>
              <a:gd name="T15" fmla="*/ 4763 h 13"/>
              <a:gd name="T16" fmla="*/ 698872 w 940"/>
              <a:gd name="T17" fmla="*/ 1588 h 13"/>
              <a:gd name="T18" fmla="*/ 693224 w 940"/>
              <a:gd name="T19" fmla="*/ 0 h 13"/>
              <a:gd name="T20" fmla="*/ 1259381 w 940"/>
              <a:gd name="T21" fmla="*/ 0 h 13"/>
              <a:gd name="T22" fmla="*/ 1262204 w 940"/>
              <a:gd name="T23" fmla="*/ 0 h 13"/>
              <a:gd name="T24" fmla="*/ 1265028 w 940"/>
              <a:gd name="T25" fmla="*/ 0 h 13"/>
              <a:gd name="T26" fmla="*/ 1267852 w 940"/>
              <a:gd name="T27" fmla="*/ 0 h 13"/>
              <a:gd name="T28" fmla="*/ 1270676 w 940"/>
              <a:gd name="T29" fmla="*/ 0 h 13"/>
              <a:gd name="T30" fmla="*/ 1270676 w 940"/>
              <a:gd name="T31" fmla="*/ 1588 h 13"/>
              <a:gd name="T32" fmla="*/ 1273499 w 940"/>
              <a:gd name="T33" fmla="*/ 1588 h 13"/>
              <a:gd name="T34" fmla="*/ 1274911 w 940"/>
              <a:gd name="T35" fmla="*/ 1588 h 13"/>
              <a:gd name="T36" fmla="*/ 1277735 w 940"/>
              <a:gd name="T37" fmla="*/ 1588 h 13"/>
              <a:gd name="T38" fmla="*/ 1286206 w 940"/>
              <a:gd name="T39" fmla="*/ 1588 h 13"/>
              <a:gd name="T40" fmla="*/ 1294677 w 940"/>
              <a:gd name="T41" fmla="*/ 4763 h 13"/>
              <a:gd name="T42" fmla="*/ 1300325 w 940"/>
              <a:gd name="T43" fmla="*/ 4763 h 13"/>
              <a:gd name="T44" fmla="*/ 1307384 w 940"/>
              <a:gd name="T45" fmla="*/ 7938 h 13"/>
              <a:gd name="T46" fmla="*/ 1313031 w 940"/>
              <a:gd name="T47" fmla="*/ 11113 h 13"/>
              <a:gd name="T48" fmla="*/ 1318679 w 940"/>
              <a:gd name="T49" fmla="*/ 14288 h 13"/>
              <a:gd name="T50" fmla="*/ 1324326 w 940"/>
              <a:gd name="T51" fmla="*/ 17463 h 13"/>
              <a:gd name="T52" fmla="*/ 1327150 w 940"/>
              <a:gd name="T53" fmla="*/ 20638 h 13"/>
              <a:gd name="T54" fmla="*/ 326140 w 940"/>
              <a:gd name="T55" fmla="*/ 20638 h 13"/>
              <a:gd name="T56" fmla="*/ 0 w 940"/>
              <a:gd name="T57" fmla="*/ 20638 h 13"/>
              <a:gd name="T58" fmla="*/ 2824 w 940"/>
              <a:gd name="T59" fmla="*/ 17463 h 13"/>
              <a:gd name="T60" fmla="*/ 2824 w 940"/>
              <a:gd name="T61" fmla="*/ 14288 h 13"/>
              <a:gd name="T62" fmla="*/ 2824 w 940"/>
              <a:gd name="T63" fmla="*/ 14288 h 13"/>
              <a:gd name="T64" fmla="*/ 5647 w 940"/>
              <a:gd name="T65" fmla="*/ 11113 h 13"/>
              <a:gd name="T66" fmla="*/ 5647 w 940"/>
              <a:gd name="T67" fmla="*/ 7938 h 13"/>
              <a:gd name="T68" fmla="*/ 5647 w 940"/>
              <a:gd name="T69" fmla="*/ 4763 h 13"/>
              <a:gd name="T70" fmla="*/ 5647 w 940"/>
              <a:gd name="T71" fmla="*/ 1588 h 13"/>
              <a:gd name="T72" fmla="*/ 8471 w 940"/>
              <a:gd name="T73" fmla="*/ 0 h 13"/>
              <a:gd name="T74" fmla="*/ 319081 w 940"/>
              <a:gd name="T75" fmla="*/ 0 h 13"/>
              <a:gd name="T76" fmla="*/ 319081 w 940"/>
              <a:gd name="T77" fmla="*/ 1588 h 13"/>
              <a:gd name="T78" fmla="*/ 319081 w 940"/>
              <a:gd name="T79" fmla="*/ 4763 h 13"/>
              <a:gd name="T80" fmla="*/ 321904 w 940"/>
              <a:gd name="T81" fmla="*/ 7938 h 13"/>
              <a:gd name="T82" fmla="*/ 321904 w 940"/>
              <a:gd name="T83" fmla="*/ 11113 h 13"/>
              <a:gd name="T84" fmla="*/ 321904 w 940"/>
              <a:gd name="T85" fmla="*/ 14288 h 13"/>
              <a:gd name="T86" fmla="*/ 324728 w 940"/>
              <a:gd name="T87" fmla="*/ 14288 h 13"/>
              <a:gd name="T88" fmla="*/ 324728 w 940"/>
              <a:gd name="T89" fmla="*/ 17463 h 13"/>
              <a:gd name="T90" fmla="*/ 326140 w 940"/>
              <a:gd name="T91" fmla="*/ 20638 h 13"/>
              <a:gd name="T92" fmla="*/ 326140 w 940"/>
              <a:gd name="T93" fmla="*/ 20638 h 13"/>
              <a:gd name="T94" fmla="*/ 326140 w 940"/>
              <a:gd name="T95" fmla="*/ 20638 h 13"/>
              <a:gd name="T96" fmla="*/ 326140 w 940"/>
              <a:gd name="T97" fmla="*/ 20638 h 13"/>
              <a:gd name="T98" fmla="*/ 326140 w 940"/>
              <a:gd name="T99" fmla="*/ 20638 h 13"/>
              <a:gd name="T100" fmla="*/ 326140 w 940"/>
              <a:gd name="T101" fmla="*/ 20638 h 13"/>
              <a:gd name="T102" fmla="*/ 326140 w 940"/>
              <a:gd name="T103" fmla="*/ 20638 h 13"/>
              <a:gd name="T104" fmla="*/ 326140 w 940"/>
              <a:gd name="T105" fmla="*/ 20638 h 13"/>
              <a:gd name="T106" fmla="*/ 326140 w 940"/>
              <a:gd name="T107" fmla="*/ 20638 h 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0"/>
              <a:gd name="T163" fmla="*/ 0 h 13"/>
              <a:gd name="T164" fmla="*/ 940 w 940"/>
              <a:gd name="T165" fmla="*/ 13 h 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0" h="13">
                <a:moveTo>
                  <a:pt x="940" y="13"/>
                </a:moveTo>
                <a:lnTo>
                  <a:pt x="531" y="13"/>
                </a:lnTo>
                <a:lnTo>
                  <a:pt x="527" y="11"/>
                </a:lnTo>
                <a:lnTo>
                  <a:pt x="522" y="9"/>
                </a:lnTo>
                <a:lnTo>
                  <a:pt x="516" y="9"/>
                </a:lnTo>
                <a:lnTo>
                  <a:pt x="510" y="7"/>
                </a:lnTo>
                <a:lnTo>
                  <a:pt x="506" y="5"/>
                </a:lnTo>
                <a:lnTo>
                  <a:pt x="501" y="3"/>
                </a:lnTo>
                <a:lnTo>
                  <a:pt x="495" y="1"/>
                </a:lnTo>
                <a:lnTo>
                  <a:pt x="491" y="0"/>
                </a:lnTo>
                <a:lnTo>
                  <a:pt x="892" y="0"/>
                </a:lnTo>
                <a:lnTo>
                  <a:pt x="894" y="0"/>
                </a:lnTo>
                <a:lnTo>
                  <a:pt x="896" y="0"/>
                </a:lnTo>
                <a:lnTo>
                  <a:pt x="898" y="0"/>
                </a:lnTo>
                <a:lnTo>
                  <a:pt x="900" y="0"/>
                </a:lnTo>
                <a:lnTo>
                  <a:pt x="900" y="1"/>
                </a:lnTo>
                <a:lnTo>
                  <a:pt x="902" y="1"/>
                </a:lnTo>
                <a:lnTo>
                  <a:pt x="903" y="1"/>
                </a:lnTo>
                <a:lnTo>
                  <a:pt x="905" y="1"/>
                </a:lnTo>
                <a:lnTo>
                  <a:pt x="911" y="1"/>
                </a:lnTo>
                <a:lnTo>
                  <a:pt x="917" y="3"/>
                </a:lnTo>
                <a:lnTo>
                  <a:pt x="921" y="3"/>
                </a:lnTo>
                <a:lnTo>
                  <a:pt x="926" y="5"/>
                </a:lnTo>
                <a:lnTo>
                  <a:pt x="930" y="7"/>
                </a:lnTo>
                <a:lnTo>
                  <a:pt x="934" y="9"/>
                </a:lnTo>
                <a:lnTo>
                  <a:pt x="938" y="11"/>
                </a:lnTo>
                <a:lnTo>
                  <a:pt x="940" y="13"/>
                </a:lnTo>
                <a:close/>
                <a:moveTo>
                  <a:pt x="231" y="13"/>
                </a:moveTo>
                <a:lnTo>
                  <a:pt x="0" y="13"/>
                </a:lnTo>
                <a:lnTo>
                  <a:pt x="2" y="11"/>
                </a:lnTo>
                <a:lnTo>
                  <a:pt x="2" y="9"/>
                </a:lnTo>
                <a:lnTo>
                  <a:pt x="4" y="7"/>
                </a:lnTo>
                <a:lnTo>
                  <a:pt x="4" y="5"/>
                </a:lnTo>
                <a:lnTo>
                  <a:pt x="4" y="3"/>
                </a:lnTo>
                <a:lnTo>
                  <a:pt x="4" y="1"/>
                </a:lnTo>
                <a:lnTo>
                  <a:pt x="6" y="0"/>
                </a:lnTo>
                <a:lnTo>
                  <a:pt x="226" y="0"/>
                </a:lnTo>
                <a:lnTo>
                  <a:pt x="226" y="1"/>
                </a:lnTo>
                <a:lnTo>
                  <a:pt x="226" y="3"/>
                </a:lnTo>
                <a:lnTo>
                  <a:pt x="228" y="5"/>
                </a:lnTo>
                <a:lnTo>
                  <a:pt x="228" y="7"/>
                </a:lnTo>
                <a:lnTo>
                  <a:pt x="228" y="9"/>
                </a:lnTo>
                <a:lnTo>
                  <a:pt x="230" y="9"/>
                </a:lnTo>
                <a:lnTo>
                  <a:pt x="230" y="11"/>
                </a:lnTo>
                <a:lnTo>
                  <a:pt x="231" y="13"/>
                </a:lnTo>
                <a:close/>
              </a:path>
            </a:pathLst>
          </a:custGeom>
          <a:solidFill>
            <a:srgbClr val="7D0D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1" name="Freeform 911"/>
          <p:cNvSpPr>
            <a:spLocks noEditPoints="1"/>
          </p:cNvSpPr>
          <p:nvPr/>
        </p:nvSpPr>
        <p:spPr bwMode="auto">
          <a:xfrm rot="63308">
            <a:off x="4749800" y="4137025"/>
            <a:ext cx="1303338" cy="23813"/>
          </a:xfrm>
          <a:custGeom>
            <a:avLst/>
            <a:gdLst>
              <a:gd name="T0" fmla="*/ 1303338 w 924"/>
              <a:gd name="T1" fmla="*/ 23813 h 15"/>
              <a:gd name="T2" fmla="*/ 713733 w 924"/>
              <a:gd name="T3" fmla="*/ 23813 h 15"/>
              <a:gd name="T4" fmla="*/ 708091 w 924"/>
              <a:gd name="T5" fmla="*/ 20638 h 15"/>
              <a:gd name="T6" fmla="*/ 701038 w 924"/>
              <a:gd name="T7" fmla="*/ 17463 h 15"/>
              <a:gd name="T8" fmla="*/ 692575 w 924"/>
              <a:gd name="T9" fmla="*/ 14288 h 15"/>
              <a:gd name="T10" fmla="*/ 686932 w 924"/>
              <a:gd name="T11" fmla="*/ 12700 h 15"/>
              <a:gd name="T12" fmla="*/ 678469 w 924"/>
              <a:gd name="T13" fmla="*/ 9525 h 15"/>
              <a:gd name="T14" fmla="*/ 671417 w 924"/>
              <a:gd name="T15" fmla="*/ 6350 h 15"/>
              <a:gd name="T16" fmla="*/ 665774 w 924"/>
              <a:gd name="T17" fmla="*/ 3175 h 15"/>
              <a:gd name="T18" fmla="*/ 657311 w 924"/>
              <a:gd name="T19" fmla="*/ 0 h 15"/>
              <a:gd name="T20" fmla="*/ 1196137 w 924"/>
              <a:gd name="T21" fmla="*/ 0 h 15"/>
              <a:gd name="T22" fmla="*/ 1207421 w 924"/>
              <a:gd name="T23" fmla="*/ 3175 h 15"/>
              <a:gd name="T24" fmla="*/ 1217295 w 924"/>
              <a:gd name="T25" fmla="*/ 6350 h 15"/>
              <a:gd name="T26" fmla="*/ 1228579 w 924"/>
              <a:gd name="T27" fmla="*/ 6350 h 15"/>
              <a:gd name="T28" fmla="*/ 1237043 w 924"/>
              <a:gd name="T29" fmla="*/ 9525 h 15"/>
              <a:gd name="T30" fmla="*/ 1246916 w 924"/>
              <a:gd name="T31" fmla="*/ 12700 h 15"/>
              <a:gd name="T32" fmla="*/ 1255380 w 924"/>
              <a:gd name="T33" fmla="*/ 12700 h 15"/>
              <a:gd name="T34" fmla="*/ 1263843 w 924"/>
              <a:gd name="T35" fmla="*/ 12700 h 15"/>
              <a:gd name="T36" fmla="*/ 1270896 w 924"/>
              <a:gd name="T37" fmla="*/ 14288 h 15"/>
              <a:gd name="T38" fmla="*/ 1276538 w 924"/>
              <a:gd name="T39" fmla="*/ 14288 h 15"/>
              <a:gd name="T40" fmla="*/ 1279359 w 924"/>
              <a:gd name="T41" fmla="*/ 14288 h 15"/>
              <a:gd name="T42" fmla="*/ 1285001 w 924"/>
              <a:gd name="T43" fmla="*/ 17463 h 15"/>
              <a:gd name="T44" fmla="*/ 1290643 w 924"/>
              <a:gd name="T45" fmla="*/ 17463 h 15"/>
              <a:gd name="T46" fmla="*/ 1293464 w 924"/>
              <a:gd name="T47" fmla="*/ 17463 h 15"/>
              <a:gd name="T48" fmla="*/ 1296285 w 924"/>
              <a:gd name="T49" fmla="*/ 20638 h 15"/>
              <a:gd name="T50" fmla="*/ 1300517 w 924"/>
              <a:gd name="T51" fmla="*/ 20638 h 15"/>
              <a:gd name="T52" fmla="*/ 1303338 w 924"/>
              <a:gd name="T53" fmla="*/ 23813 h 15"/>
              <a:gd name="T54" fmla="*/ 315961 w 924"/>
              <a:gd name="T55" fmla="*/ 23813 h 15"/>
              <a:gd name="T56" fmla="*/ 0 w 924"/>
              <a:gd name="T57" fmla="*/ 23813 h 15"/>
              <a:gd name="T58" fmla="*/ 0 w 924"/>
              <a:gd name="T59" fmla="*/ 20638 h 15"/>
              <a:gd name="T60" fmla="*/ 0 w 924"/>
              <a:gd name="T61" fmla="*/ 17463 h 15"/>
              <a:gd name="T62" fmla="*/ 0 w 924"/>
              <a:gd name="T63" fmla="*/ 14288 h 15"/>
              <a:gd name="T64" fmla="*/ 2821 w 924"/>
              <a:gd name="T65" fmla="*/ 14288 h 15"/>
              <a:gd name="T66" fmla="*/ 2821 w 924"/>
              <a:gd name="T67" fmla="*/ 12700 h 15"/>
              <a:gd name="T68" fmla="*/ 2821 w 924"/>
              <a:gd name="T69" fmla="*/ 9525 h 15"/>
              <a:gd name="T70" fmla="*/ 2821 w 924"/>
              <a:gd name="T71" fmla="*/ 6350 h 15"/>
              <a:gd name="T72" fmla="*/ 2821 w 924"/>
              <a:gd name="T73" fmla="*/ 6350 h 15"/>
              <a:gd name="T74" fmla="*/ 5642 w 924"/>
              <a:gd name="T75" fmla="*/ 3175 h 15"/>
              <a:gd name="T76" fmla="*/ 5642 w 924"/>
              <a:gd name="T77" fmla="*/ 3175 h 15"/>
              <a:gd name="T78" fmla="*/ 5642 w 924"/>
              <a:gd name="T79" fmla="*/ 3175 h 15"/>
              <a:gd name="T80" fmla="*/ 5642 w 924"/>
              <a:gd name="T81" fmla="*/ 3175 h 15"/>
              <a:gd name="T82" fmla="*/ 5642 w 924"/>
              <a:gd name="T83" fmla="*/ 3175 h 15"/>
              <a:gd name="T84" fmla="*/ 5642 w 924"/>
              <a:gd name="T85" fmla="*/ 3175 h 15"/>
              <a:gd name="T86" fmla="*/ 5642 w 924"/>
              <a:gd name="T87" fmla="*/ 3175 h 15"/>
              <a:gd name="T88" fmla="*/ 5642 w 924"/>
              <a:gd name="T89" fmla="*/ 0 h 15"/>
              <a:gd name="T90" fmla="*/ 307497 w 924"/>
              <a:gd name="T91" fmla="*/ 0 h 15"/>
              <a:gd name="T92" fmla="*/ 307497 w 924"/>
              <a:gd name="T93" fmla="*/ 3175 h 15"/>
              <a:gd name="T94" fmla="*/ 310319 w 924"/>
              <a:gd name="T95" fmla="*/ 6350 h 15"/>
              <a:gd name="T96" fmla="*/ 310319 w 924"/>
              <a:gd name="T97" fmla="*/ 9525 h 15"/>
              <a:gd name="T98" fmla="*/ 313140 w 924"/>
              <a:gd name="T99" fmla="*/ 12700 h 15"/>
              <a:gd name="T100" fmla="*/ 313140 w 924"/>
              <a:gd name="T101" fmla="*/ 14288 h 15"/>
              <a:gd name="T102" fmla="*/ 313140 w 924"/>
              <a:gd name="T103" fmla="*/ 17463 h 15"/>
              <a:gd name="T104" fmla="*/ 315961 w 924"/>
              <a:gd name="T105" fmla="*/ 20638 h 15"/>
              <a:gd name="T106" fmla="*/ 315961 w 924"/>
              <a:gd name="T107" fmla="*/ 23813 h 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4"/>
              <a:gd name="T163" fmla="*/ 0 h 15"/>
              <a:gd name="T164" fmla="*/ 924 w 924"/>
              <a:gd name="T165" fmla="*/ 15 h 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4" h="15">
                <a:moveTo>
                  <a:pt x="924" y="15"/>
                </a:moveTo>
                <a:lnTo>
                  <a:pt x="506" y="15"/>
                </a:lnTo>
                <a:lnTo>
                  <a:pt x="502" y="13"/>
                </a:lnTo>
                <a:lnTo>
                  <a:pt x="497" y="11"/>
                </a:lnTo>
                <a:lnTo>
                  <a:pt x="491" y="9"/>
                </a:lnTo>
                <a:lnTo>
                  <a:pt x="487" y="8"/>
                </a:lnTo>
                <a:lnTo>
                  <a:pt x="481" y="6"/>
                </a:lnTo>
                <a:lnTo>
                  <a:pt x="476" y="4"/>
                </a:lnTo>
                <a:lnTo>
                  <a:pt x="472" y="2"/>
                </a:lnTo>
                <a:lnTo>
                  <a:pt x="466" y="0"/>
                </a:lnTo>
                <a:lnTo>
                  <a:pt x="848" y="0"/>
                </a:lnTo>
                <a:lnTo>
                  <a:pt x="856" y="2"/>
                </a:lnTo>
                <a:lnTo>
                  <a:pt x="863" y="4"/>
                </a:lnTo>
                <a:lnTo>
                  <a:pt x="871" y="4"/>
                </a:lnTo>
                <a:lnTo>
                  <a:pt x="877" y="6"/>
                </a:lnTo>
                <a:lnTo>
                  <a:pt x="884" y="8"/>
                </a:lnTo>
                <a:lnTo>
                  <a:pt x="890" y="8"/>
                </a:lnTo>
                <a:lnTo>
                  <a:pt x="896" y="8"/>
                </a:lnTo>
                <a:lnTo>
                  <a:pt x="901" y="9"/>
                </a:lnTo>
                <a:lnTo>
                  <a:pt x="905" y="9"/>
                </a:lnTo>
                <a:lnTo>
                  <a:pt x="907" y="9"/>
                </a:lnTo>
                <a:lnTo>
                  <a:pt x="911" y="11"/>
                </a:lnTo>
                <a:lnTo>
                  <a:pt x="915" y="11"/>
                </a:lnTo>
                <a:lnTo>
                  <a:pt x="917" y="11"/>
                </a:lnTo>
                <a:lnTo>
                  <a:pt x="919" y="13"/>
                </a:lnTo>
                <a:lnTo>
                  <a:pt x="922" y="13"/>
                </a:lnTo>
                <a:lnTo>
                  <a:pt x="924" y="15"/>
                </a:lnTo>
                <a:close/>
                <a:moveTo>
                  <a:pt x="224" y="15"/>
                </a:moveTo>
                <a:lnTo>
                  <a:pt x="0" y="15"/>
                </a:lnTo>
                <a:lnTo>
                  <a:pt x="0" y="13"/>
                </a:lnTo>
                <a:lnTo>
                  <a:pt x="0" y="11"/>
                </a:lnTo>
                <a:lnTo>
                  <a:pt x="0" y="9"/>
                </a:lnTo>
                <a:lnTo>
                  <a:pt x="2" y="9"/>
                </a:lnTo>
                <a:lnTo>
                  <a:pt x="2" y="8"/>
                </a:lnTo>
                <a:lnTo>
                  <a:pt x="2" y="6"/>
                </a:lnTo>
                <a:lnTo>
                  <a:pt x="2" y="4"/>
                </a:lnTo>
                <a:lnTo>
                  <a:pt x="4" y="2"/>
                </a:lnTo>
                <a:lnTo>
                  <a:pt x="4" y="0"/>
                </a:lnTo>
                <a:lnTo>
                  <a:pt x="218" y="0"/>
                </a:lnTo>
                <a:lnTo>
                  <a:pt x="218" y="2"/>
                </a:lnTo>
                <a:lnTo>
                  <a:pt x="220" y="4"/>
                </a:lnTo>
                <a:lnTo>
                  <a:pt x="220" y="6"/>
                </a:lnTo>
                <a:lnTo>
                  <a:pt x="222" y="8"/>
                </a:lnTo>
                <a:lnTo>
                  <a:pt x="222" y="9"/>
                </a:lnTo>
                <a:lnTo>
                  <a:pt x="222" y="11"/>
                </a:lnTo>
                <a:lnTo>
                  <a:pt x="224" y="13"/>
                </a:lnTo>
                <a:lnTo>
                  <a:pt x="224" y="15"/>
                </a:lnTo>
                <a:close/>
              </a:path>
            </a:pathLst>
          </a:custGeom>
          <a:solidFill>
            <a:srgbClr val="7D0A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2" name="Freeform 912"/>
          <p:cNvSpPr>
            <a:spLocks noEditPoints="1"/>
          </p:cNvSpPr>
          <p:nvPr/>
        </p:nvSpPr>
        <p:spPr bwMode="auto">
          <a:xfrm rot="63308">
            <a:off x="4752975" y="4127500"/>
            <a:ext cx="1249363" cy="22225"/>
          </a:xfrm>
          <a:custGeom>
            <a:avLst/>
            <a:gdLst>
              <a:gd name="T0" fmla="*/ 1249363 w 886"/>
              <a:gd name="T1" fmla="*/ 22225 h 14"/>
              <a:gd name="T2" fmla="*/ 683906 w 886"/>
              <a:gd name="T3" fmla="*/ 22225 h 14"/>
              <a:gd name="T4" fmla="*/ 675446 w 886"/>
              <a:gd name="T5" fmla="*/ 19050 h 14"/>
              <a:gd name="T6" fmla="*/ 668395 w 886"/>
              <a:gd name="T7" fmla="*/ 15875 h 14"/>
              <a:gd name="T8" fmla="*/ 662755 w 886"/>
              <a:gd name="T9" fmla="*/ 12700 h 14"/>
              <a:gd name="T10" fmla="*/ 654294 w 886"/>
              <a:gd name="T11" fmla="*/ 9525 h 14"/>
              <a:gd name="T12" fmla="*/ 648653 w 886"/>
              <a:gd name="T13" fmla="*/ 6350 h 14"/>
              <a:gd name="T14" fmla="*/ 641603 w 886"/>
              <a:gd name="T15" fmla="*/ 6350 h 14"/>
              <a:gd name="T16" fmla="*/ 635962 w 886"/>
              <a:gd name="T17" fmla="*/ 3175 h 14"/>
              <a:gd name="T18" fmla="*/ 630322 w 886"/>
              <a:gd name="T19" fmla="*/ 0 h 14"/>
              <a:gd name="T20" fmla="*/ 1145014 w 886"/>
              <a:gd name="T21" fmla="*/ 0 h 14"/>
              <a:gd name="T22" fmla="*/ 1160526 w 886"/>
              <a:gd name="T23" fmla="*/ 3175 h 14"/>
              <a:gd name="T24" fmla="*/ 1174627 w 886"/>
              <a:gd name="T25" fmla="*/ 6350 h 14"/>
              <a:gd name="T26" fmla="*/ 1187318 w 886"/>
              <a:gd name="T27" fmla="*/ 9525 h 14"/>
              <a:gd name="T28" fmla="*/ 1204239 w 886"/>
              <a:gd name="T29" fmla="*/ 12700 h 14"/>
              <a:gd name="T30" fmla="*/ 1214110 w 886"/>
              <a:gd name="T31" fmla="*/ 15875 h 14"/>
              <a:gd name="T32" fmla="*/ 1228211 w 886"/>
              <a:gd name="T33" fmla="*/ 19050 h 14"/>
              <a:gd name="T34" fmla="*/ 1238082 w 886"/>
              <a:gd name="T35" fmla="*/ 19050 h 14"/>
              <a:gd name="T36" fmla="*/ 1249363 w 886"/>
              <a:gd name="T37" fmla="*/ 22225 h 14"/>
              <a:gd name="T38" fmla="*/ 310226 w 886"/>
              <a:gd name="T39" fmla="*/ 22225 h 14"/>
              <a:gd name="T40" fmla="*/ 0 w 886"/>
              <a:gd name="T41" fmla="*/ 22225 h 14"/>
              <a:gd name="T42" fmla="*/ 0 w 886"/>
              <a:gd name="T43" fmla="*/ 22225 h 14"/>
              <a:gd name="T44" fmla="*/ 0 w 886"/>
              <a:gd name="T45" fmla="*/ 19050 h 14"/>
              <a:gd name="T46" fmla="*/ 0 w 886"/>
              <a:gd name="T47" fmla="*/ 19050 h 14"/>
              <a:gd name="T48" fmla="*/ 0 w 886"/>
              <a:gd name="T49" fmla="*/ 19050 h 14"/>
              <a:gd name="T50" fmla="*/ 0 w 886"/>
              <a:gd name="T51" fmla="*/ 19050 h 14"/>
              <a:gd name="T52" fmla="*/ 0 w 886"/>
              <a:gd name="T53" fmla="*/ 15875 h 14"/>
              <a:gd name="T54" fmla="*/ 0 w 886"/>
              <a:gd name="T55" fmla="*/ 15875 h 14"/>
              <a:gd name="T56" fmla="*/ 0 w 886"/>
              <a:gd name="T57" fmla="*/ 15875 h 14"/>
              <a:gd name="T58" fmla="*/ 2820 w 886"/>
              <a:gd name="T59" fmla="*/ 12700 h 14"/>
              <a:gd name="T60" fmla="*/ 2820 w 886"/>
              <a:gd name="T61" fmla="*/ 9525 h 14"/>
              <a:gd name="T62" fmla="*/ 2820 w 886"/>
              <a:gd name="T63" fmla="*/ 9525 h 14"/>
              <a:gd name="T64" fmla="*/ 2820 w 886"/>
              <a:gd name="T65" fmla="*/ 6350 h 14"/>
              <a:gd name="T66" fmla="*/ 2820 w 886"/>
              <a:gd name="T67" fmla="*/ 6350 h 14"/>
              <a:gd name="T68" fmla="*/ 5640 w 886"/>
              <a:gd name="T69" fmla="*/ 3175 h 14"/>
              <a:gd name="T70" fmla="*/ 5640 w 886"/>
              <a:gd name="T71" fmla="*/ 0 h 14"/>
              <a:gd name="T72" fmla="*/ 5640 w 886"/>
              <a:gd name="T73" fmla="*/ 0 h 14"/>
              <a:gd name="T74" fmla="*/ 301765 w 886"/>
              <a:gd name="T75" fmla="*/ 0 h 14"/>
              <a:gd name="T76" fmla="*/ 301765 w 886"/>
              <a:gd name="T77" fmla="*/ 3175 h 14"/>
              <a:gd name="T78" fmla="*/ 301765 w 886"/>
              <a:gd name="T79" fmla="*/ 6350 h 14"/>
              <a:gd name="T80" fmla="*/ 304585 w 886"/>
              <a:gd name="T81" fmla="*/ 9525 h 14"/>
              <a:gd name="T82" fmla="*/ 304585 w 886"/>
              <a:gd name="T83" fmla="*/ 9525 h 14"/>
              <a:gd name="T84" fmla="*/ 304585 w 886"/>
              <a:gd name="T85" fmla="*/ 12700 h 14"/>
              <a:gd name="T86" fmla="*/ 307405 w 886"/>
              <a:gd name="T87" fmla="*/ 15875 h 14"/>
              <a:gd name="T88" fmla="*/ 307405 w 886"/>
              <a:gd name="T89" fmla="*/ 19050 h 14"/>
              <a:gd name="T90" fmla="*/ 310226 w 886"/>
              <a:gd name="T91" fmla="*/ 22225 h 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6"/>
              <a:gd name="T139" fmla="*/ 0 h 14"/>
              <a:gd name="T140" fmla="*/ 886 w 886"/>
              <a:gd name="T141" fmla="*/ 14 h 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6" h="14">
                <a:moveTo>
                  <a:pt x="886" y="14"/>
                </a:moveTo>
                <a:lnTo>
                  <a:pt x="485" y="14"/>
                </a:lnTo>
                <a:lnTo>
                  <a:pt x="479" y="12"/>
                </a:lnTo>
                <a:lnTo>
                  <a:pt x="474" y="10"/>
                </a:lnTo>
                <a:lnTo>
                  <a:pt x="470" y="8"/>
                </a:lnTo>
                <a:lnTo>
                  <a:pt x="464" y="6"/>
                </a:lnTo>
                <a:lnTo>
                  <a:pt x="460" y="4"/>
                </a:lnTo>
                <a:lnTo>
                  <a:pt x="455" y="4"/>
                </a:lnTo>
                <a:lnTo>
                  <a:pt x="451" y="2"/>
                </a:lnTo>
                <a:lnTo>
                  <a:pt x="447" y="0"/>
                </a:lnTo>
                <a:lnTo>
                  <a:pt x="812" y="0"/>
                </a:lnTo>
                <a:lnTo>
                  <a:pt x="823" y="2"/>
                </a:lnTo>
                <a:lnTo>
                  <a:pt x="833" y="4"/>
                </a:lnTo>
                <a:lnTo>
                  <a:pt x="842" y="6"/>
                </a:lnTo>
                <a:lnTo>
                  <a:pt x="854" y="8"/>
                </a:lnTo>
                <a:lnTo>
                  <a:pt x="861" y="10"/>
                </a:lnTo>
                <a:lnTo>
                  <a:pt x="871" y="12"/>
                </a:lnTo>
                <a:lnTo>
                  <a:pt x="878" y="12"/>
                </a:lnTo>
                <a:lnTo>
                  <a:pt x="886" y="14"/>
                </a:lnTo>
                <a:close/>
                <a:moveTo>
                  <a:pt x="220" y="14"/>
                </a:moveTo>
                <a:lnTo>
                  <a:pt x="0" y="14"/>
                </a:lnTo>
                <a:lnTo>
                  <a:pt x="0" y="12"/>
                </a:lnTo>
                <a:lnTo>
                  <a:pt x="0" y="10"/>
                </a:lnTo>
                <a:lnTo>
                  <a:pt x="2" y="8"/>
                </a:lnTo>
                <a:lnTo>
                  <a:pt x="2" y="6"/>
                </a:lnTo>
                <a:lnTo>
                  <a:pt x="2" y="4"/>
                </a:lnTo>
                <a:lnTo>
                  <a:pt x="4" y="2"/>
                </a:lnTo>
                <a:lnTo>
                  <a:pt x="4" y="0"/>
                </a:lnTo>
                <a:lnTo>
                  <a:pt x="214" y="0"/>
                </a:lnTo>
                <a:lnTo>
                  <a:pt x="214" y="2"/>
                </a:lnTo>
                <a:lnTo>
                  <a:pt x="214" y="4"/>
                </a:lnTo>
                <a:lnTo>
                  <a:pt x="216" y="6"/>
                </a:lnTo>
                <a:lnTo>
                  <a:pt x="216" y="8"/>
                </a:lnTo>
                <a:lnTo>
                  <a:pt x="218" y="10"/>
                </a:lnTo>
                <a:lnTo>
                  <a:pt x="218" y="12"/>
                </a:lnTo>
                <a:lnTo>
                  <a:pt x="220" y="14"/>
                </a:lnTo>
                <a:close/>
              </a:path>
            </a:pathLst>
          </a:custGeom>
          <a:solidFill>
            <a:srgbClr val="7F0C1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3" name="Freeform 913"/>
          <p:cNvSpPr>
            <a:spLocks noEditPoints="1"/>
          </p:cNvSpPr>
          <p:nvPr/>
        </p:nvSpPr>
        <p:spPr bwMode="auto">
          <a:xfrm rot="63308">
            <a:off x="4756150" y="4113213"/>
            <a:ext cx="1190625" cy="22225"/>
          </a:xfrm>
          <a:custGeom>
            <a:avLst/>
            <a:gdLst>
              <a:gd name="T0" fmla="*/ 1190625 w 844"/>
              <a:gd name="T1" fmla="*/ 22225 h 14"/>
              <a:gd name="T2" fmla="*/ 651740 w 844"/>
              <a:gd name="T3" fmla="*/ 22225 h 14"/>
              <a:gd name="T4" fmla="*/ 646097 w 844"/>
              <a:gd name="T5" fmla="*/ 19050 h 14"/>
              <a:gd name="T6" fmla="*/ 639044 w 844"/>
              <a:gd name="T7" fmla="*/ 19050 h 14"/>
              <a:gd name="T8" fmla="*/ 633401 w 844"/>
              <a:gd name="T9" fmla="*/ 15875 h 14"/>
              <a:gd name="T10" fmla="*/ 627758 w 844"/>
              <a:gd name="T11" fmla="*/ 12700 h 14"/>
              <a:gd name="T12" fmla="*/ 619294 w 844"/>
              <a:gd name="T13" fmla="*/ 9525 h 14"/>
              <a:gd name="T14" fmla="*/ 613652 w 844"/>
              <a:gd name="T15" fmla="*/ 6350 h 14"/>
              <a:gd name="T16" fmla="*/ 609419 w 844"/>
              <a:gd name="T17" fmla="*/ 3175 h 14"/>
              <a:gd name="T18" fmla="*/ 600955 w 844"/>
              <a:gd name="T19" fmla="*/ 0 h 14"/>
              <a:gd name="T20" fmla="*/ 1098930 w 844"/>
              <a:gd name="T21" fmla="*/ 0 h 14"/>
              <a:gd name="T22" fmla="*/ 1110215 w 844"/>
              <a:gd name="T23" fmla="*/ 3175 h 14"/>
              <a:gd name="T24" fmla="*/ 1122912 w 844"/>
              <a:gd name="T25" fmla="*/ 6350 h 14"/>
              <a:gd name="T26" fmla="*/ 1134197 w 844"/>
              <a:gd name="T27" fmla="*/ 9525 h 14"/>
              <a:gd name="T28" fmla="*/ 1146894 w 844"/>
              <a:gd name="T29" fmla="*/ 12700 h 14"/>
              <a:gd name="T30" fmla="*/ 1158179 w 844"/>
              <a:gd name="T31" fmla="*/ 15875 h 14"/>
              <a:gd name="T32" fmla="*/ 1169465 w 844"/>
              <a:gd name="T33" fmla="*/ 19050 h 14"/>
              <a:gd name="T34" fmla="*/ 1179339 w 844"/>
              <a:gd name="T35" fmla="*/ 22225 h 14"/>
              <a:gd name="T36" fmla="*/ 1190625 w 844"/>
              <a:gd name="T37" fmla="*/ 22225 h 14"/>
              <a:gd name="T38" fmla="*/ 301888 w 844"/>
              <a:gd name="T39" fmla="*/ 22225 h 14"/>
              <a:gd name="T40" fmla="*/ 0 w 844"/>
              <a:gd name="T41" fmla="*/ 22225 h 14"/>
              <a:gd name="T42" fmla="*/ 0 w 844"/>
              <a:gd name="T43" fmla="*/ 19050 h 14"/>
              <a:gd name="T44" fmla="*/ 0 w 844"/>
              <a:gd name="T45" fmla="*/ 19050 h 14"/>
              <a:gd name="T46" fmla="*/ 2821 w 844"/>
              <a:gd name="T47" fmla="*/ 15875 h 14"/>
              <a:gd name="T48" fmla="*/ 2821 w 844"/>
              <a:gd name="T49" fmla="*/ 12700 h 14"/>
              <a:gd name="T50" fmla="*/ 2821 w 844"/>
              <a:gd name="T51" fmla="*/ 9525 h 14"/>
              <a:gd name="T52" fmla="*/ 2821 w 844"/>
              <a:gd name="T53" fmla="*/ 6350 h 14"/>
              <a:gd name="T54" fmla="*/ 5643 w 844"/>
              <a:gd name="T55" fmla="*/ 3175 h 14"/>
              <a:gd name="T56" fmla="*/ 5643 w 844"/>
              <a:gd name="T57" fmla="*/ 0 h 14"/>
              <a:gd name="T58" fmla="*/ 293424 w 844"/>
              <a:gd name="T59" fmla="*/ 0 h 14"/>
              <a:gd name="T60" fmla="*/ 296246 w 844"/>
              <a:gd name="T61" fmla="*/ 3175 h 14"/>
              <a:gd name="T62" fmla="*/ 296246 w 844"/>
              <a:gd name="T63" fmla="*/ 6350 h 14"/>
              <a:gd name="T64" fmla="*/ 296246 w 844"/>
              <a:gd name="T65" fmla="*/ 9525 h 14"/>
              <a:gd name="T66" fmla="*/ 299067 w 844"/>
              <a:gd name="T67" fmla="*/ 12700 h 14"/>
              <a:gd name="T68" fmla="*/ 299067 w 844"/>
              <a:gd name="T69" fmla="*/ 15875 h 14"/>
              <a:gd name="T70" fmla="*/ 299067 w 844"/>
              <a:gd name="T71" fmla="*/ 19050 h 14"/>
              <a:gd name="T72" fmla="*/ 301888 w 844"/>
              <a:gd name="T73" fmla="*/ 19050 h 14"/>
              <a:gd name="T74" fmla="*/ 301888 w 844"/>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4"/>
              <a:gd name="T115" fmla="*/ 0 h 14"/>
              <a:gd name="T116" fmla="*/ 844 w 844"/>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4" h="14">
                <a:moveTo>
                  <a:pt x="844" y="14"/>
                </a:moveTo>
                <a:lnTo>
                  <a:pt x="462" y="14"/>
                </a:lnTo>
                <a:lnTo>
                  <a:pt x="458" y="12"/>
                </a:lnTo>
                <a:lnTo>
                  <a:pt x="453" y="12"/>
                </a:lnTo>
                <a:lnTo>
                  <a:pt x="449" y="10"/>
                </a:lnTo>
                <a:lnTo>
                  <a:pt x="445" y="8"/>
                </a:lnTo>
                <a:lnTo>
                  <a:pt x="439" y="6"/>
                </a:lnTo>
                <a:lnTo>
                  <a:pt x="435" y="4"/>
                </a:lnTo>
                <a:lnTo>
                  <a:pt x="432" y="2"/>
                </a:lnTo>
                <a:lnTo>
                  <a:pt x="426" y="0"/>
                </a:lnTo>
                <a:lnTo>
                  <a:pt x="779" y="0"/>
                </a:lnTo>
                <a:lnTo>
                  <a:pt x="787" y="2"/>
                </a:lnTo>
                <a:lnTo>
                  <a:pt x="796" y="4"/>
                </a:lnTo>
                <a:lnTo>
                  <a:pt x="804" y="6"/>
                </a:lnTo>
                <a:lnTo>
                  <a:pt x="813" y="8"/>
                </a:lnTo>
                <a:lnTo>
                  <a:pt x="821" y="10"/>
                </a:lnTo>
                <a:lnTo>
                  <a:pt x="829" y="12"/>
                </a:lnTo>
                <a:lnTo>
                  <a:pt x="836" y="14"/>
                </a:lnTo>
                <a:lnTo>
                  <a:pt x="844" y="14"/>
                </a:lnTo>
                <a:close/>
                <a:moveTo>
                  <a:pt x="214" y="14"/>
                </a:moveTo>
                <a:lnTo>
                  <a:pt x="0" y="14"/>
                </a:lnTo>
                <a:lnTo>
                  <a:pt x="0" y="12"/>
                </a:lnTo>
                <a:lnTo>
                  <a:pt x="2" y="10"/>
                </a:lnTo>
                <a:lnTo>
                  <a:pt x="2" y="8"/>
                </a:lnTo>
                <a:lnTo>
                  <a:pt x="2" y="6"/>
                </a:lnTo>
                <a:lnTo>
                  <a:pt x="2" y="4"/>
                </a:lnTo>
                <a:lnTo>
                  <a:pt x="4" y="2"/>
                </a:lnTo>
                <a:lnTo>
                  <a:pt x="4" y="0"/>
                </a:lnTo>
                <a:lnTo>
                  <a:pt x="208" y="0"/>
                </a:lnTo>
                <a:lnTo>
                  <a:pt x="210" y="2"/>
                </a:lnTo>
                <a:lnTo>
                  <a:pt x="210" y="4"/>
                </a:lnTo>
                <a:lnTo>
                  <a:pt x="210" y="6"/>
                </a:lnTo>
                <a:lnTo>
                  <a:pt x="212" y="8"/>
                </a:lnTo>
                <a:lnTo>
                  <a:pt x="212" y="10"/>
                </a:lnTo>
                <a:lnTo>
                  <a:pt x="212" y="12"/>
                </a:lnTo>
                <a:lnTo>
                  <a:pt x="214" y="12"/>
                </a:lnTo>
                <a:lnTo>
                  <a:pt x="214" y="14"/>
                </a:lnTo>
                <a:close/>
              </a:path>
            </a:pathLst>
          </a:custGeom>
          <a:solidFill>
            <a:srgbClr val="7F0A1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4" name="Freeform 914"/>
          <p:cNvSpPr>
            <a:spLocks noEditPoints="1"/>
          </p:cNvSpPr>
          <p:nvPr/>
        </p:nvSpPr>
        <p:spPr bwMode="auto">
          <a:xfrm rot="63308">
            <a:off x="4757738" y="4102100"/>
            <a:ext cx="1141412" cy="23813"/>
          </a:xfrm>
          <a:custGeom>
            <a:avLst/>
            <a:gdLst>
              <a:gd name="T0" fmla="*/ 1141412 w 808"/>
              <a:gd name="T1" fmla="*/ 23813 h 15"/>
              <a:gd name="T2" fmla="*/ 625799 w 808"/>
              <a:gd name="T3" fmla="*/ 23813 h 15"/>
              <a:gd name="T4" fmla="*/ 617323 w 808"/>
              <a:gd name="T5" fmla="*/ 20638 h 15"/>
              <a:gd name="T6" fmla="*/ 611673 w 808"/>
              <a:gd name="T7" fmla="*/ 17463 h 15"/>
              <a:gd name="T8" fmla="*/ 607435 w 808"/>
              <a:gd name="T9" fmla="*/ 14288 h 15"/>
              <a:gd name="T10" fmla="*/ 598959 w 808"/>
              <a:gd name="T11" fmla="*/ 11113 h 15"/>
              <a:gd name="T12" fmla="*/ 593308 w 808"/>
              <a:gd name="T13" fmla="*/ 9525 h 15"/>
              <a:gd name="T14" fmla="*/ 587658 w 808"/>
              <a:gd name="T15" fmla="*/ 6350 h 15"/>
              <a:gd name="T16" fmla="*/ 582007 w 808"/>
              <a:gd name="T17" fmla="*/ 3175 h 15"/>
              <a:gd name="T18" fmla="*/ 574944 w 808"/>
              <a:gd name="T19" fmla="*/ 0 h 15"/>
              <a:gd name="T20" fmla="*/ 1056654 w 808"/>
              <a:gd name="T21" fmla="*/ 0 h 15"/>
              <a:gd name="T22" fmla="*/ 1067955 w 808"/>
              <a:gd name="T23" fmla="*/ 3175 h 15"/>
              <a:gd name="T24" fmla="*/ 1079256 w 808"/>
              <a:gd name="T25" fmla="*/ 6350 h 15"/>
              <a:gd name="T26" fmla="*/ 1089144 w 808"/>
              <a:gd name="T27" fmla="*/ 9525 h 15"/>
              <a:gd name="T28" fmla="*/ 1100445 w 808"/>
              <a:gd name="T29" fmla="*/ 11113 h 15"/>
              <a:gd name="T30" fmla="*/ 1111747 w 808"/>
              <a:gd name="T31" fmla="*/ 14288 h 15"/>
              <a:gd name="T32" fmla="*/ 1121635 w 808"/>
              <a:gd name="T33" fmla="*/ 17463 h 15"/>
              <a:gd name="T34" fmla="*/ 1130111 w 808"/>
              <a:gd name="T35" fmla="*/ 20638 h 15"/>
              <a:gd name="T36" fmla="*/ 1141412 w 808"/>
              <a:gd name="T37" fmla="*/ 23813 h 15"/>
              <a:gd name="T38" fmla="*/ 296654 w 808"/>
              <a:gd name="T39" fmla="*/ 23813 h 15"/>
              <a:gd name="T40" fmla="*/ 0 w 808"/>
              <a:gd name="T41" fmla="*/ 23813 h 15"/>
              <a:gd name="T42" fmla="*/ 0 w 808"/>
              <a:gd name="T43" fmla="*/ 20638 h 15"/>
              <a:gd name="T44" fmla="*/ 0 w 808"/>
              <a:gd name="T45" fmla="*/ 17463 h 15"/>
              <a:gd name="T46" fmla="*/ 2825 w 808"/>
              <a:gd name="T47" fmla="*/ 14288 h 15"/>
              <a:gd name="T48" fmla="*/ 2825 w 808"/>
              <a:gd name="T49" fmla="*/ 11113 h 15"/>
              <a:gd name="T50" fmla="*/ 2825 w 808"/>
              <a:gd name="T51" fmla="*/ 9525 h 15"/>
              <a:gd name="T52" fmla="*/ 2825 w 808"/>
              <a:gd name="T53" fmla="*/ 6350 h 15"/>
              <a:gd name="T54" fmla="*/ 5651 w 808"/>
              <a:gd name="T55" fmla="*/ 3175 h 15"/>
              <a:gd name="T56" fmla="*/ 5651 w 808"/>
              <a:gd name="T57" fmla="*/ 0 h 15"/>
              <a:gd name="T58" fmla="*/ 288178 w 808"/>
              <a:gd name="T59" fmla="*/ 0 h 15"/>
              <a:gd name="T60" fmla="*/ 291004 w 808"/>
              <a:gd name="T61" fmla="*/ 3175 h 15"/>
              <a:gd name="T62" fmla="*/ 291004 w 808"/>
              <a:gd name="T63" fmla="*/ 6350 h 15"/>
              <a:gd name="T64" fmla="*/ 291004 w 808"/>
              <a:gd name="T65" fmla="*/ 9525 h 15"/>
              <a:gd name="T66" fmla="*/ 291004 w 808"/>
              <a:gd name="T67" fmla="*/ 11113 h 15"/>
              <a:gd name="T68" fmla="*/ 293829 w 808"/>
              <a:gd name="T69" fmla="*/ 14288 h 15"/>
              <a:gd name="T70" fmla="*/ 293829 w 808"/>
              <a:gd name="T71" fmla="*/ 17463 h 15"/>
              <a:gd name="T72" fmla="*/ 293829 w 808"/>
              <a:gd name="T73" fmla="*/ 20638 h 15"/>
              <a:gd name="T74" fmla="*/ 296654 w 808"/>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8"/>
              <a:gd name="T115" fmla="*/ 0 h 15"/>
              <a:gd name="T116" fmla="*/ 808 w 808"/>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8" h="15">
                <a:moveTo>
                  <a:pt x="808" y="15"/>
                </a:moveTo>
                <a:lnTo>
                  <a:pt x="443" y="15"/>
                </a:lnTo>
                <a:lnTo>
                  <a:pt x="437" y="13"/>
                </a:lnTo>
                <a:lnTo>
                  <a:pt x="433" y="11"/>
                </a:lnTo>
                <a:lnTo>
                  <a:pt x="430" y="9"/>
                </a:lnTo>
                <a:lnTo>
                  <a:pt x="424" y="7"/>
                </a:lnTo>
                <a:lnTo>
                  <a:pt x="420" y="6"/>
                </a:lnTo>
                <a:lnTo>
                  <a:pt x="416" y="4"/>
                </a:lnTo>
                <a:lnTo>
                  <a:pt x="412" y="2"/>
                </a:lnTo>
                <a:lnTo>
                  <a:pt x="407" y="0"/>
                </a:lnTo>
                <a:lnTo>
                  <a:pt x="748" y="0"/>
                </a:lnTo>
                <a:lnTo>
                  <a:pt x="756" y="2"/>
                </a:lnTo>
                <a:lnTo>
                  <a:pt x="764" y="4"/>
                </a:lnTo>
                <a:lnTo>
                  <a:pt x="771" y="6"/>
                </a:lnTo>
                <a:lnTo>
                  <a:pt x="779" y="7"/>
                </a:lnTo>
                <a:lnTo>
                  <a:pt x="787" y="9"/>
                </a:lnTo>
                <a:lnTo>
                  <a:pt x="794" y="11"/>
                </a:lnTo>
                <a:lnTo>
                  <a:pt x="800" y="13"/>
                </a:lnTo>
                <a:lnTo>
                  <a:pt x="808" y="15"/>
                </a:lnTo>
                <a:close/>
                <a:moveTo>
                  <a:pt x="210" y="15"/>
                </a:moveTo>
                <a:lnTo>
                  <a:pt x="0" y="15"/>
                </a:lnTo>
                <a:lnTo>
                  <a:pt x="0" y="13"/>
                </a:lnTo>
                <a:lnTo>
                  <a:pt x="0" y="11"/>
                </a:lnTo>
                <a:lnTo>
                  <a:pt x="2" y="9"/>
                </a:lnTo>
                <a:lnTo>
                  <a:pt x="2" y="7"/>
                </a:lnTo>
                <a:lnTo>
                  <a:pt x="2" y="6"/>
                </a:lnTo>
                <a:lnTo>
                  <a:pt x="2" y="4"/>
                </a:lnTo>
                <a:lnTo>
                  <a:pt x="4" y="2"/>
                </a:lnTo>
                <a:lnTo>
                  <a:pt x="4" y="0"/>
                </a:lnTo>
                <a:lnTo>
                  <a:pt x="204" y="0"/>
                </a:lnTo>
                <a:lnTo>
                  <a:pt x="206" y="2"/>
                </a:lnTo>
                <a:lnTo>
                  <a:pt x="206" y="4"/>
                </a:lnTo>
                <a:lnTo>
                  <a:pt x="206" y="6"/>
                </a:lnTo>
                <a:lnTo>
                  <a:pt x="206" y="7"/>
                </a:lnTo>
                <a:lnTo>
                  <a:pt x="208" y="9"/>
                </a:lnTo>
                <a:lnTo>
                  <a:pt x="208" y="11"/>
                </a:lnTo>
                <a:lnTo>
                  <a:pt x="208" y="13"/>
                </a:lnTo>
                <a:lnTo>
                  <a:pt x="210" y="15"/>
                </a:lnTo>
                <a:close/>
              </a:path>
            </a:pathLst>
          </a:custGeom>
          <a:solidFill>
            <a:srgbClr val="7F0A1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5" name="Freeform 915"/>
          <p:cNvSpPr>
            <a:spLocks noEditPoints="1"/>
          </p:cNvSpPr>
          <p:nvPr/>
        </p:nvSpPr>
        <p:spPr bwMode="auto">
          <a:xfrm rot="63308">
            <a:off x="4760913" y="4092575"/>
            <a:ext cx="1093787" cy="20638"/>
          </a:xfrm>
          <a:custGeom>
            <a:avLst/>
            <a:gdLst>
              <a:gd name="T0" fmla="*/ 1093787 w 775"/>
              <a:gd name="T1" fmla="*/ 20638 h 13"/>
              <a:gd name="T2" fmla="*/ 595585 w 775"/>
              <a:gd name="T3" fmla="*/ 20638 h 13"/>
              <a:gd name="T4" fmla="*/ 589939 w 775"/>
              <a:gd name="T5" fmla="*/ 19050 h 13"/>
              <a:gd name="T6" fmla="*/ 584294 w 775"/>
              <a:gd name="T7" fmla="*/ 15875 h 13"/>
              <a:gd name="T8" fmla="*/ 578649 w 775"/>
              <a:gd name="T9" fmla="*/ 12700 h 13"/>
              <a:gd name="T10" fmla="*/ 571592 w 775"/>
              <a:gd name="T11" fmla="*/ 9525 h 13"/>
              <a:gd name="T12" fmla="*/ 565947 w 775"/>
              <a:gd name="T13" fmla="*/ 9525 h 13"/>
              <a:gd name="T14" fmla="*/ 560301 w 775"/>
              <a:gd name="T15" fmla="*/ 6350 h 13"/>
              <a:gd name="T16" fmla="*/ 554656 w 775"/>
              <a:gd name="T17" fmla="*/ 3175 h 13"/>
              <a:gd name="T18" fmla="*/ 549011 w 775"/>
              <a:gd name="T19" fmla="*/ 0 h 13"/>
              <a:gd name="T20" fmla="*/ 1013341 w 775"/>
              <a:gd name="T21" fmla="*/ 0 h 13"/>
              <a:gd name="T22" fmla="*/ 1023220 w 775"/>
              <a:gd name="T23" fmla="*/ 3175 h 13"/>
              <a:gd name="T24" fmla="*/ 1034511 w 775"/>
              <a:gd name="T25" fmla="*/ 6350 h 13"/>
              <a:gd name="T26" fmla="*/ 1045802 w 775"/>
              <a:gd name="T27" fmla="*/ 9525 h 13"/>
              <a:gd name="T28" fmla="*/ 1052858 w 775"/>
              <a:gd name="T29" fmla="*/ 12700 h 13"/>
              <a:gd name="T30" fmla="*/ 1064149 w 775"/>
              <a:gd name="T31" fmla="*/ 15875 h 13"/>
              <a:gd name="T32" fmla="*/ 1075440 w 775"/>
              <a:gd name="T33" fmla="*/ 15875 h 13"/>
              <a:gd name="T34" fmla="*/ 1082496 w 775"/>
              <a:gd name="T35" fmla="*/ 19050 h 13"/>
              <a:gd name="T36" fmla="*/ 1093787 w 775"/>
              <a:gd name="T37" fmla="*/ 20638 h 13"/>
              <a:gd name="T38" fmla="*/ 287913 w 775"/>
              <a:gd name="T39" fmla="*/ 20638 h 13"/>
              <a:gd name="T40" fmla="*/ 0 w 775"/>
              <a:gd name="T41" fmla="*/ 20638 h 13"/>
              <a:gd name="T42" fmla="*/ 0 w 775"/>
              <a:gd name="T43" fmla="*/ 19050 h 13"/>
              <a:gd name="T44" fmla="*/ 0 w 775"/>
              <a:gd name="T45" fmla="*/ 15875 h 13"/>
              <a:gd name="T46" fmla="*/ 2823 w 775"/>
              <a:gd name="T47" fmla="*/ 12700 h 13"/>
              <a:gd name="T48" fmla="*/ 2823 w 775"/>
              <a:gd name="T49" fmla="*/ 9525 h 13"/>
              <a:gd name="T50" fmla="*/ 2823 w 775"/>
              <a:gd name="T51" fmla="*/ 9525 h 13"/>
              <a:gd name="T52" fmla="*/ 2823 w 775"/>
              <a:gd name="T53" fmla="*/ 6350 h 13"/>
              <a:gd name="T54" fmla="*/ 5645 w 775"/>
              <a:gd name="T55" fmla="*/ 3175 h 13"/>
              <a:gd name="T56" fmla="*/ 5645 w 775"/>
              <a:gd name="T57" fmla="*/ 0 h 13"/>
              <a:gd name="T58" fmla="*/ 282268 w 775"/>
              <a:gd name="T59" fmla="*/ 0 h 13"/>
              <a:gd name="T60" fmla="*/ 282268 w 775"/>
              <a:gd name="T61" fmla="*/ 3175 h 13"/>
              <a:gd name="T62" fmla="*/ 285090 w 775"/>
              <a:gd name="T63" fmla="*/ 6350 h 13"/>
              <a:gd name="T64" fmla="*/ 285090 w 775"/>
              <a:gd name="T65" fmla="*/ 9525 h 13"/>
              <a:gd name="T66" fmla="*/ 285090 w 775"/>
              <a:gd name="T67" fmla="*/ 12700 h 13"/>
              <a:gd name="T68" fmla="*/ 287913 w 775"/>
              <a:gd name="T69" fmla="*/ 12700 h 13"/>
              <a:gd name="T70" fmla="*/ 287913 w 775"/>
              <a:gd name="T71" fmla="*/ 15875 h 13"/>
              <a:gd name="T72" fmla="*/ 287913 w 775"/>
              <a:gd name="T73" fmla="*/ 19050 h 13"/>
              <a:gd name="T74" fmla="*/ 287913 w 775"/>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5"/>
              <a:gd name="T115" fmla="*/ 0 h 13"/>
              <a:gd name="T116" fmla="*/ 775 w 775"/>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5" h="13">
                <a:moveTo>
                  <a:pt x="775" y="13"/>
                </a:moveTo>
                <a:lnTo>
                  <a:pt x="422" y="13"/>
                </a:lnTo>
                <a:lnTo>
                  <a:pt x="418" y="12"/>
                </a:lnTo>
                <a:lnTo>
                  <a:pt x="414" y="10"/>
                </a:lnTo>
                <a:lnTo>
                  <a:pt x="410" y="8"/>
                </a:lnTo>
                <a:lnTo>
                  <a:pt x="405" y="6"/>
                </a:lnTo>
                <a:lnTo>
                  <a:pt x="401" y="6"/>
                </a:lnTo>
                <a:lnTo>
                  <a:pt x="397" y="4"/>
                </a:lnTo>
                <a:lnTo>
                  <a:pt x="393" y="2"/>
                </a:lnTo>
                <a:lnTo>
                  <a:pt x="389" y="0"/>
                </a:lnTo>
                <a:lnTo>
                  <a:pt x="718" y="0"/>
                </a:lnTo>
                <a:lnTo>
                  <a:pt x="725" y="2"/>
                </a:lnTo>
                <a:lnTo>
                  <a:pt x="733" y="4"/>
                </a:lnTo>
                <a:lnTo>
                  <a:pt x="741" y="6"/>
                </a:lnTo>
                <a:lnTo>
                  <a:pt x="746" y="8"/>
                </a:lnTo>
                <a:lnTo>
                  <a:pt x="754" y="10"/>
                </a:lnTo>
                <a:lnTo>
                  <a:pt x="762" y="10"/>
                </a:lnTo>
                <a:lnTo>
                  <a:pt x="767" y="12"/>
                </a:lnTo>
                <a:lnTo>
                  <a:pt x="775" y="13"/>
                </a:lnTo>
                <a:close/>
                <a:moveTo>
                  <a:pt x="204" y="13"/>
                </a:moveTo>
                <a:lnTo>
                  <a:pt x="0" y="13"/>
                </a:lnTo>
                <a:lnTo>
                  <a:pt x="0" y="12"/>
                </a:lnTo>
                <a:lnTo>
                  <a:pt x="0" y="10"/>
                </a:lnTo>
                <a:lnTo>
                  <a:pt x="2" y="8"/>
                </a:lnTo>
                <a:lnTo>
                  <a:pt x="2" y="6"/>
                </a:lnTo>
                <a:lnTo>
                  <a:pt x="2" y="4"/>
                </a:lnTo>
                <a:lnTo>
                  <a:pt x="4" y="2"/>
                </a:lnTo>
                <a:lnTo>
                  <a:pt x="4" y="0"/>
                </a:lnTo>
                <a:lnTo>
                  <a:pt x="200" y="0"/>
                </a:lnTo>
                <a:lnTo>
                  <a:pt x="200" y="2"/>
                </a:lnTo>
                <a:lnTo>
                  <a:pt x="202" y="4"/>
                </a:lnTo>
                <a:lnTo>
                  <a:pt x="202" y="6"/>
                </a:lnTo>
                <a:lnTo>
                  <a:pt x="202" y="8"/>
                </a:lnTo>
                <a:lnTo>
                  <a:pt x="204" y="8"/>
                </a:lnTo>
                <a:lnTo>
                  <a:pt x="204" y="10"/>
                </a:lnTo>
                <a:lnTo>
                  <a:pt x="204" y="12"/>
                </a:lnTo>
                <a:lnTo>
                  <a:pt x="204" y="13"/>
                </a:lnTo>
                <a:close/>
              </a:path>
            </a:pathLst>
          </a:custGeom>
          <a:solidFill>
            <a:srgbClr val="820D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6" name="Freeform 916"/>
          <p:cNvSpPr>
            <a:spLocks noEditPoints="1"/>
          </p:cNvSpPr>
          <p:nvPr/>
        </p:nvSpPr>
        <p:spPr bwMode="auto">
          <a:xfrm rot="63308">
            <a:off x="4764088" y="4078288"/>
            <a:ext cx="1049337" cy="22225"/>
          </a:xfrm>
          <a:custGeom>
            <a:avLst/>
            <a:gdLst>
              <a:gd name="T0" fmla="*/ 1049337 w 744"/>
              <a:gd name="T1" fmla="*/ 22225 h 14"/>
              <a:gd name="T2" fmla="*/ 568391 w 744"/>
              <a:gd name="T3" fmla="*/ 22225 h 14"/>
              <a:gd name="T4" fmla="*/ 562749 w 744"/>
              <a:gd name="T5" fmla="*/ 22225 h 14"/>
              <a:gd name="T6" fmla="*/ 557108 w 744"/>
              <a:gd name="T7" fmla="*/ 19050 h 14"/>
              <a:gd name="T8" fmla="*/ 551466 w 744"/>
              <a:gd name="T9" fmla="*/ 15875 h 14"/>
              <a:gd name="T10" fmla="*/ 545824 w 744"/>
              <a:gd name="T11" fmla="*/ 12700 h 14"/>
              <a:gd name="T12" fmla="*/ 541593 w 744"/>
              <a:gd name="T13" fmla="*/ 9525 h 14"/>
              <a:gd name="T14" fmla="*/ 535952 w 744"/>
              <a:gd name="T15" fmla="*/ 6350 h 14"/>
              <a:gd name="T16" fmla="*/ 530310 w 744"/>
              <a:gd name="T17" fmla="*/ 3175 h 14"/>
              <a:gd name="T18" fmla="*/ 524669 w 744"/>
              <a:gd name="T19" fmla="*/ 0 h 14"/>
              <a:gd name="T20" fmla="*/ 974586 w 744"/>
              <a:gd name="T21" fmla="*/ 0 h 14"/>
              <a:gd name="T22" fmla="*/ 983048 w 744"/>
              <a:gd name="T23" fmla="*/ 3175 h 14"/>
              <a:gd name="T24" fmla="*/ 992921 w 744"/>
              <a:gd name="T25" fmla="*/ 6350 h 14"/>
              <a:gd name="T26" fmla="*/ 1001383 w 744"/>
              <a:gd name="T27" fmla="*/ 9525 h 14"/>
              <a:gd name="T28" fmla="*/ 1012667 w 744"/>
              <a:gd name="T29" fmla="*/ 12700 h 14"/>
              <a:gd name="T30" fmla="*/ 1019719 w 744"/>
              <a:gd name="T31" fmla="*/ 15875 h 14"/>
              <a:gd name="T32" fmla="*/ 1031002 w 744"/>
              <a:gd name="T33" fmla="*/ 19050 h 14"/>
              <a:gd name="T34" fmla="*/ 1039464 w 744"/>
              <a:gd name="T35" fmla="*/ 22225 h 14"/>
              <a:gd name="T36" fmla="*/ 1049337 w 744"/>
              <a:gd name="T37" fmla="*/ 22225 h 14"/>
              <a:gd name="T38" fmla="*/ 282080 w 744"/>
              <a:gd name="T39" fmla="*/ 22225 h 14"/>
              <a:gd name="T40" fmla="*/ 0 w 744"/>
              <a:gd name="T41" fmla="*/ 22225 h 14"/>
              <a:gd name="T42" fmla="*/ 0 w 744"/>
              <a:gd name="T43" fmla="*/ 22225 h 14"/>
              <a:gd name="T44" fmla="*/ 0 w 744"/>
              <a:gd name="T45" fmla="*/ 19050 h 14"/>
              <a:gd name="T46" fmla="*/ 2821 w 744"/>
              <a:gd name="T47" fmla="*/ 15875 h 14"/>
              <a:gd name="T48" fmla="*/ 2821 w 744"/>
              <a:gd name="T49" fmla="*/ 12700 h 14"/>
              <a:gd name="T50" fmla="*/ 2821 w 744"/>
              <a:gd name="T51" fmla="*/ 9525 h 14"/>
              <a:gd name="T52" fmla="*/ 2821 w 744"/>
              <a:gd name="T53" fmla="*/ 6350 h 14"/>
              <a:gd name="T54" fmla="*/ 5642 w 744"/>
              <a:gd name="T55" fmla="*/ 3175 h 14"/>
              <a:gd name="T56" fmla="*/ 5642 w 744"/>
              <a:gd name="T57" fmla="*/ 0 h 14"/>
              <a:gd name="T58" fmla="*/ 276438 w 744"/>
              <a:gd name="T59" fmla="*/ 0 h 14"/>
              <a:gd name="T60" fmla="*/ 276438 w 744"/>
              <a:gd name="T61" fmla="*/ 3175 h 14"/>
              <a:gd name="T62" fmla="*/ 276438 w 744"/>
              <a:gd name="T63" fmla="*/ 6350 h 14"/>
              <a:gd name="T64" fmla="*/ 279259 w 744"/>
              <a:gd name="T65" fmla="*/ 9525 h 14"/>
              <a:gd name="T66" fmla="*/ 279259 w 744"/>
              <a:gd name="T67" fmla="*/ 12700 h 14"/>
              <a:gd name="T68" fmla="*/ 279259 w 744"/>
              <a:gd name="T69" fmla="*/ 15875 h 14"/>
              <a:gd name="T70" fmla="*/ 282080 w 744"/>
              <a:gd name="T71" fmla="*/ 19050 h 14"/>
              <a:gd name="T72" fmla="*/ 282080 w 744"/>
              <a:gd name="T73" fmla="*/ 22225 h 14"/>
              <a:gd name="T74" fmla="*/ 282080 w 744"/>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4"/>
              <a:gd name="T116" fmla="*/ 744 w 744"/>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4">
                <a:moveTo>
                  <a:pt x="744" y="14"/>
                </a:moveTo>
                <a:lnTo>
                  <a:pt x="403" y="14"/>
                </a:lnTo>
                <a:lnTo>
                  <a:pt x="399" y="14"/>
                </a:lnTo>
                <a:lnTo>
                  <a:pt x="395" y="12"/>
                </a:lnTo>
                <a:lnTo>
                  <a:pt x="391" y="10"/>
                </a:lnTo>
                <a:lnTo>
                  <a:pt x="387" y="8"/>
                </a:lnTo>
                <a:lnTo>
                  <a:pt x="384" y="6"/>
                </a:lnTo>
                <a:lnTo>
                  <a:pt x="380" y="4"/>
                </a:lnTo>
                <a:lnTo>
                  <a:pt x="376" y="2"/>
                </a:lnTo>
                <a:lnTo>
                  <a:pt x="372" y="0"/>
                </a:lnTo>
                <a:lnTo>
                  <a:pt x="691" y="0"/>
                </a:lnTo>
                <a:lnTo>
                  <a:pt x="697" y="2"/>
                </a:lnTo>
                <a:lnTo>
                  <a:pt x="704" y="4"/>
                </a:lnTo>
                <a:lnTo>
                  <a:pt x="710" y="6"/>
                </a:lnTo>
                <a:lnTo>
                  <a:pt x="718" y="8"/>
                </a:lnTo>
                <a:lnTo>
                  <a:pt x="723" y="10"/>
                </a:lnTo>
                <a:lnTo>
                  <a:pt x="731" y="12"/>
                </a:lnTo>
                <a:lnTo>
                  <a:pt x="737" y="14"/>
                </a:lnTo>
                <a:lnTo>
                  <a:pt x="744" y="14"/>
                </a:lnTo>
                <a:close/>
                <a:moveTo>
                  <a:pt x="200" y="14"/>
                </a:moveTo>
                <a:lnTo>
                  <a:pt x="0" y="14"/>
                </a:lnTo>
                <a:lnTo>
                  <a:pt x="0" y="12"/>
                </a:lnTo>
                <a:lnTo>
                  <a:pt x="2" y="10"/>
                </a:lnTo>
                <a:lnTo>
                  <a:pt x="2" y="8"/>
                </a:lnTo>
                <a:lnTo>
                  <a:pt x="2" y="6"/>
                </a:lnTo>
                <a:lnTo>
                  <a:pt x="2" y="4"/>
                </a:lnTo>
                <a:lnTo>
                  <a:pt x="4" y="2"/>
                </a:lnTo>
                <a:lnTo>
                  <a:pt x="4" y="0"/>
                </a:lnTo>
                <a:lnTo>
                  <a:pt x="196" y="0"/>
                </a:lnTo>
                <a:lnTo>
                  <a:pt x="196" y="2"/>
                </a:lnTo>
                <a:lnTo>
                  <a:pt x="196" y="4"/>
                </a:lnTo>
                <a:lnTo>
                  <a:pt x="198" y="6"/>
                </a:lnTo>
                <a:lnTo>
                  <a:pt x="198" y="8"/>
                </a:lnTo>
                <a:lnTo>
                  <a:pt x="198" y="10"/>
                </a:lnTo>
                <a:lnTo>
                  <a:pt x="200" y="12"/>
                </a:lnTo>
                <a:lnTo>
                  <a:pt x="200" y="14"/>
                </a:lnTo>
                <a:close/>
              </a:path>
            </a:pathLst>
          </a:custGeom>
          <a:solidFill>
            <a:srgbClr val="820A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7" name="Freeform 917"/>
          <p:cNvSpPr>
            <a:spLocks noEditPoints="1"/>
          </p:cNvSpPr>
          <p:nvPr/>
        </p:nvSpPr>
        <p:spPr bwMode="auto">
          <a:xfrm rot="63308">
            <a:off x="4767263" y="4070350"/>
            <a:ext cx="1006475" cy="20638"/>
          </a:xfrm>
          <a:custGeom>
            <a:avLst/>
            <a:gdLst>
              <a:gd name="T0" fmla="*/ 1006475 w 714"/>
              <a:gd name="T1" fmla="*/ 20638 h 13"/>
              <a:gd name="T2" fmla="*/ 542707 w 714"/>
              <a:gd name="T3" fmla="*/ 20638 h 13"/>
              <a:gd name="T4" fmla="*/ 538478 w 714"/>
              <a:gd name="T5" fmla="*/ 17463 h 13"/>
              <a:gd name="T6" fmla="*/ 535659 w 714"/>
              <a:gd name="T7" fmla="*/ 14288 h 13"/>
              <a:gd name="T8" fmla="*/ 530020 w 714"/>
              <a:gd name="T9" fmla="*/ 14288 h 13"/>
              <a:gd name="T10" fmla="*/ 524382 w 714"/>
              <a:gd name="T11" fmla="*/ 11113 h 13"/>
              <a:gd name="T12" fmla="*/ 521563 w 714"/>
              <a:gd name="T13" fmla="*/ 7938 h 13"/>
              <a:gd name="T14" fmla="*/ 515924 w 714"/>
              <a:gd name="T15" fmla="*/ 6350 h 13"/>
              <a:gd name="T16" fmla="*/ 513105 w 714"/>
              <a:gd name="T17" fmla="*/ 6350 h 13"/>
              <a:gd name="T18" fmla="*/ 508876 w 714"/>
              <a:gd name="T19" fmla="*/ 3175 h 13"/>
              <a:gd name="T20" fmla="*/ 508876 w 714"/>
              <a:gd name="T21" fmla="*/ 3175 h 13"/>
              <a:gd name="T22" fmla="*/ 508876 w 714"/>
              <a:gd name="T23" fmla="*/ 3175 h 13"/>
              <a:gd name="T24" fmla="*/ 506057 w 714"/>
              <a:gd name="T25" fmla="*/ 0 h 13"/>
              <a:gd name="T26" fmla="*/ 506057 w 714"/>
              <a:gd name="T27" fmla="*/ 0 h 13"/>
              <a:gd name="T28" fmla="*/ 506057 w 714"/>
              <a:gd name="T29" fmla="*/ 0 h 13"/>
              <a:gd name="T30" fmla="*/ 503238 w 714"/>
              <a:gd name="T31" fmla="*/ 0 h 13"/>
              <a:gd name="T32" fmla="*/ 503238 w 714"/>
              <a:gd name="T33" fmla="*/ 0 h 13"/>
              <a:gd name="T34" fmla="*/ 503238 w 714"/>
              <a:gd name="T35" fmla="*/ 0 h 13"/>
              <a:gd name="T36" fmla="*/ 933174 w 714"/>
              <a:gd name="T37" fmla="*/ 0 h 13"/>
              <a:gd name="T38" fmla="*/ 944451 w 714"/>
              <a:gd name="T39" fmla="*/ 3175 h 13"/>
              <a:gd name="T40" fmla="*/ 952909 w 714"/>
              <a:gd name="T41" fmla="*/ 3175 h 13"/>
              <a:gd name="T42" fmla="*/ 959957 w 714"/>
              <a:gd name="T43" fmla="*/ 6350 h 13"/>
              <a:gd name="T44" fmla="*/ 971234 w 714"/>
              <a:gd name="T45" fmla="*/ 7938 h 13"/>
              <a:gd name="T46" fmla="*/ 979692 w 714"/>
              <a:gd name="T47" fmla="*/ 11113 h 13"/>
              <a:gd name="T48" fmla="*/ 989559 w 714"/>
              <a:gd name="T49" fmla="*/ 14288 h 13"/>
              <a:gd name="T50" fmla="*/ 998017 w 714"/>
              <a:gd name="T51" fmla="*/ 17463 h 13"/>
              <a:gd name="T52" fmla="*/ 1006475 w 714"/>
              <a:gd name="T53" fmla="*/ 20638 h 13"/>
              <a:gd name="T54" fmla="*/ 276287 w 714"/>
              <a:gd name="T55" fmla="*/ 20638 h 13"/>
              <a:gd name="T56" fmla="*/ 0 w 714"/>
              <a:gd name="T57" fmla="*/ 20638 h 13"/>
              <a:gd name="T58" fmla="*/ 0 w 714"/>
              <a:gd name="T59" fmla="*/ 17463 h 13"/>
              <a:gd name="T60" fmla="*/ 0 w 714"/>
              <a:gd name="T61" fmla="*/ 14288 h 13"/>
              <a:gd name="T62" fmla="*/ 2819 w 714"/>
              <a:gd name="T63" fmla="*/ 11113 h 13"/>
              <a:gd name="T64" fmla="*/ 2819 w 714"/>
              <a:gd name="T65" fmla="*/ 7938 h 13"/>
              <a:gd name="T66" fmla="*/ 2819 w 714"/>
              <a:gd name="T67" fmla="*/ 6350 h 13"/>
              <a:gd name="T68" fmla="*/ 2819 w 714"/>
              <a:gd name="T69" fmla="*/ 3175 h 13"/>
              <a:gd name="T70" fmla="*/ 5639 w 714"/>
              <a:gd name="T71" fmla="*/ 3175 h 13"/>
              <a:gd name="T72" fmla="*/ 5639 w 714"/>
              <a:gd name="T73" fmla="*/ 0 h 13"/>
              <a:gd name="T74" fmla="*/ 272058 w 714"/>
              <a:gd name="T75" fmla="*/ 0 h 13"/>
              <a:gd name="T76" fmla="*/ 272058 w 714"/>
              <a:gd name="T77" fmla="*/ 3175 h 13"/>
              <a:gd name="T78" fmla="*/ 272058 w 714"/>
              <a:gd name="T79" fmla="*/ 3175 h 13"/>
              <a:gd name="T80" fmla="*/ 273468 w 714"/>
              <a:gd name="T81" fmla="*/ 6350 h 13"/>
              <a:gd name="T82" fmla="*/ 273468 w 714"/>
              <a:gd name="T83" fmla="*/ 7938 h 13"/>
              <a:gd name="T84" fmla="*/ 273468 w 714"/>
              <a:gd name="T85" fmla="*/ 11113 h 13"/>
              <a:gd name="T86" fmla="*/ 273468 w 714"/>
              <a:gd name="T87" fmla="*/ 14288 h 13"/>
              <a:gd name="T88" fmla="*/ 276287 w 714"/>
              <a:gd name="T89" fmla="*/ 17463 h 13"/>
              <a:gd name="T90" fmla="*/ 276287 w 714"/>
              <a:gd name="T91" fmla="*/ 20638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13"/>
              <a:gd name="T140" fmla="*/ 714 w 714"/>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13">
                <a:moveTo>
                  <a:pt x="714" y="13"/>
                </a:moveTo>
                <a:lnTo>
                  <a:pt x="385" y="13"/>
                </a:lnTo>
                <a:lnTo>
                  <a:pt x="382" y="11"/>
                </a:lnTo>
                <a:lnTo>
                  <a:pt x="380" y="9"/>
                </a:lnTo>
                <a:lnTo>
                  <a:pt x="376" y="9"/>
                </a:lnTo>
                <a:lnTo>
                  <a:pt x="372" y="7"/>
                </a:lnTo>
                <a:lnTo>
                  <a:pt x="370" y="5"/>
                </a:lnTo>
                <a:lnTo>
                  <a:pt x="366" y="4"/>
                </a:lnTo>
                <a:lnTo>
                  <a:pt x="364" y="4"/>
                </a:lnTo>
                <a:lnTo>
                  <a:pt x="361" y="2"/>
                </a:lnTo>
                <a:lnTo>
                  <a:pt x="359" y="0"/>
                </a:lnTo>
                <a:lnTo>
                  <a:pt x="357" y="0"/>
                </a:lnTo>
                <a:lnTo>
                  <a:pt x="662" y="0"/>
                </a:lnTo>
                <a:lnTo>
                  <a:pt x="670" y="2"/>
                </a:lnTo>
                <a:lnTo>
                  <a:pt x="676" y="2"/>
                </a:lnTo>
                <a:lnTo>
                  <a:pt x="681" y="4"/>
                </a:lnTo>
                <a:lnTo>
                  <a:pt x="689" y="5"/>
                </a:lnTo>
                <a:lnTo>
                  <a:pt x="695" y="7"/>
                </a:lnTo>
                <a:lnTo>
                  <a:pt x="702" y="9"/>
                </a:lnTo>
                <a:lnTo>
                  <a:pt x="708" y="11"/>
                </a:lnTo>
                <a:lnTo>
                  <a:pt x="714" y="13"/>
                </a:lnTo>
                <a:close/>
                <a:moveTo>
                  <a:pt x="196" y="13"/>
                </a:moveTo>
                <a:lnTo>
                  <a:pt x="0" y="13"/>
                </a:lnTo>
                <a:lnTo>
                  <a:pt x="0" y="11"/>
                </a:lnTo>
                <a:lnTo>
                  <a:pt x="0" y="9"/>
                </a:lnTo>
                <a:lnTo>
                  <a:pt x="2" y="7"/>
                </a:lnTo>
                <a:lnTo>
                  <a:pt x="2" y="5"/>
                </a:lnTo>
                <a:lnTo>
                  <a:pt x="2" y="4"/>
                </a:lnTo>
                <a:lnTo>
                  <a:pt x="2" y="2"/>
                </a:lnTo>
                <a:lnTo>
                  <a:pt x="4" y="2"/>
                </a:lnTo>
                <a:lnTo>
                  <a:pt x="4" y="0"/>
                </a:lnTo>
                <a:lnTo>
                  <a:pt x="193" y="0"/>
                </a:lnTo>
                <a:lnTo>
                  <a:pt x="193" y="2"/>
                </a:lnTo>
                <a:lnTo>
                  <a:pt x="194" y="4"/>
                </a:lnTo>
                <a:lnTo>
                  <a:pt x="194" y="5"/>
                </a:lnTo>
                <a:lnTo>
                  <a:pt x="194" y="7"/>
                </a:lnTo>
                <a:lnTo>
                  <a:pt x="194" y="9"/>
                </a:lnTo>
                <a:lnTo>
                  <a:pt x="196" y="11"/>
                </a:lnTo>
                <a:lnTo>
                  <a:pt x="196" y="13"/>
                </a:lnTo>
                <a:close/>
              </a:path>
            </a:pathLst>
          </a:custGeom>
          <a:solidFill>
            <a:srgbClr val="850D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8" name="Freeform 918"/>
          <p:cNvSpPr>
            <a:spLocks noEditPoints="1"/>
          </p:cNvSpPr>
          <p:nvPr/>
        </p:nvSpPr>
        <p:spPr bwMode="auto">
          <a:xfrm rot="63308">
            <a:off x="4770438" y="4057650"/>
            <a:ext cx="969962" cy="20638"/>
          </a:xfrm>
          <a:custGeom>
            <a:avLst/>
            <a:gdLst>
              <a:gd name="T0" fmla="*/ 969962 w 687"/>
              <a:gd name="T1" fmla="*/ 20638 h 13"/>
              <a:gd name="T2" fmla="*/ 519572 w 687"/>
              <a:gd name="T3" fmla="*/ 20638 h 13"/>
              <a:gd name="T4" fmla="*/ 519572 w 687"/>
              <a:gd name="T5" fmla="*/ 20638 h 13"/>
              <a:gd name="T6" fmla="*/ 516748 w 687"/>
              <a:gd name="T7" fmla="*/ 20638 h 13"/>
              <a:gd name="T8" fmla="*/ 513925 w 687"/>
              <a:gd name="T9" fmla="*/ 19050 h 13"/>
              <a:gd name="T10" fmla="*/ 513925 w 687"/>
              <a:gd name="T11" fmla="*/ 19050 h 13"/>
              <a:gd name="T12" fmla="*/ 511101 w 687"/>
              <a:gd name="T13" fmla="*/ 19050 h 13"/>
              <a:gd name="T14" fmla="*/ 508277 w 687"/>
              <a:gd name="T15" fmla="*/ 15875 h 13"/>
              <a:gd name="T16" fmla="*/ 508277 w 687"/>
              <a:gd name="T17" fmla="*/ 15875 h 13"/>
              <a:gd name="T18" fmla="*/ 506865 w 687"/>
              <a:gd name="T19" fmla="*/ 15875 h 13"/>
              <a:gd name="T20" fmla="*/ 504041 w 687"/>
              <a:gd name="T21" fmla="*/ 12700 h 13"/>
              <a:gd name="T22" fmla="*/ 501218 w 687"/>
              <a:gd name="T23" fmla="*/ 12700 h 13"/>
              <a:gd name="T24" fmla="*/ 498394 w 687"/>
              <a:gd name="T25" fmla="*/ 9525 h 13"/>
              <a:gd name="T26" fmla="*/ 495570 w 687"/>
              <a:gd name="T27" fmla="*/ 6350 h 13"/>
              <a:gd name="T28" fmla="*/ 489923 w 687"/>
              <a:gd name="T29" fmla="*/ 6350 h 13"/>
              <a:gd name="T30" fmla="*/ 487099 w 687"/>
              <a:gd name="T31" fmla="*/ 3175 h 13"/>
              <a:gd name="T32" fmla="*/ 484275 w 687"/>
              <a:gd name="T33" fmla="*/ 3175 h 13"/>
              <a:gd name="T34" fmla="*/ 481451 w 687"/>
              <a:gd name="T35" fmla="*/ 0 h 13"/>
              <a:gd name="T36" fmla="*/ 896544 w 687"/>
              <a:gd name="T37" fmla="*/ 0 h 13"/>
              <a:gd name="T38" fmla="*/ 907839 w 687"/>
              <a:gd name="T39" fmla="*/ 3175 h 13"/>
              <a:gd name="T40" fmla="*/ 916311 w 687"/>
              <a:gd name="T41" fmla="*/ 6350 h 13"/>
              <a:gd name="T42" fmla="*/ 923370 w 687"/>
              <a:gd name="T43" fmla="*/ 9525 h 13"/>
              <a:gd name="T44" fmla="*/ 931841 w 687"/>
              <a:gd name="T45" fmla="*/ 12700 h 13"/>
              <a:gd name="T46" fmla="*/ 943136 w 687"/>
              <a:gd name="T47" fmla="*/ 15875 h 13"/>
              <a:gd name="T48" fmla="*/ 951608 w 687"/>
              <a:gd name="T49" fmla="*/ 15875 h 13"/>
              <a:gd name="T50" fmla="*/ 958667 w 687"/>
              <a:gd name="T51" fmla="*/ 19050 h 13"/>
              <a:gd name="T52" fmla="*/ 969962 w 687"/>
              <a:gd name="T53" fmla="*/ 20638 h 13"/>
              <a:gd name="T54" fmla="*/ 271081 w 687"/>
              <a:gd name="T55" fmla="*/ 20638 h 13"/>
              <a:gd name="T56" fmla="*/ 0 w 687"/>
              <a:gd name="T57" fmla="*/ 20638 h 13"/>
              <a:gd name="T58" fmla="*/ 0 w 687"/>
              <a:gd name="T59" fmla="*/ 19050 h 13"/>
              <a:gd name="T60" fmla="*/ 0 w 687"/>
              <a:gd name="T61" fmla="*/ 15875 h 13"/>
              <a:gd name="T62" fmla="*/ 2824 w 687"/>
              <a:gd name="T63" fmla="*/ 15875 h 13"/>
              <a:gd name="T64" fmla="*/ 2824 w 687"/>
              <a:gd name="T65" fmla="*/ 12700 h 13"/>
              <a:gd name="T66" fmla="*/ 2824 w 687"/>
              <a:gd name="T67" fmla="*/ 9525 h 13"/>
              <a:gd name="T68" fmla="*/ 2824 w 687"/>
              <a:gd name="T69" fmla="*/ 6350 h 13"/>
              <a:gd name="T70" fmla="*/ 4236 w 687"/>
              <a:gd name="T71" fmla="*/ 3175 h 13"/>
              <a:gd name="T72" fmla="*/ 4236 w 687"/>
              <a:gd name="T73" fmla="*/ 0 h 13"/>
              <a:gd name="T74" fmla="*/ 266845 w 687"/>
              <a:gd name="T75" fmla="*/ 0 h 13"/>
              <a:gd name="T76" fmla="*/ 266845 w 687"/>
              <a:gd name="T77" fmla="*/ 3175 h 13"/>
              <a:gd name="T78" fmla="*/ 266845 w 687"/>
              <a:gd name="T79" fmla="*/ 6350 h 13"/>
              <a:gd name="T80" fmla="*/ 269669 w 687"/>
              <a:gd name="T81" fmla="*/ 9525 h 13"/>
              <a:gd name="T82" fmla="*/ 269669 w 687"/>
              <a:gd name="T83" fmla="*/ 12700 h 13"/>
              <a:gd name="T84" fmla="*/ 269669 w 687"/>
              <a:gd name="T85" fmla="*/ 15875 h 13"/>
              <a:gd name="T86" fmla="*/ 269669 w 687"/>
              <a:gd name="T87" fmla="*/ 15875 h 13"/>
              <a:gd name="T88" fmla="*/ 271081 w 687"/>
              <a:gd name="T89" fmla="*/ 19050 h 13"/>
              <a:gd name="T90" fmla="*/ 271081 w 687"/>
              <a:gd name="T91" fmla="*/ 20638 h 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7"/>
              <a:gd name="T139" fmla="*/ 0 h 13"/>
              <a:gd name="T140" fmla="*/ 687 w 687"/>
              <a:gd name="T141" fmla="*/ 13 h 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7" h="13">
                <a:moveTo>
                  <a:pt x="687" y="13"/>
                </a:moveTo>
                <a:lnTo>
                  <a:pt x="368" y="13"/>
                </a:lnTo>
                <a:lnTo>
                  <a:pt x="366" y="13"/>
                </a:lnTo>
                <a:lnTo>
                  <a:pt x="364" y="12"/>
                </a:lnTo>
                <a:lnTo>
                  <a:pt x="362" y="12"/>
                </a:lnTo>
                <a:lnTo>
                  <a:pt x="360" y="10"/>
                </a:lnTo>
                <a:lnTo>
                  <a:pt x="359" y="10"/>
                </a:lnTo>
                <a:lnTo>
                  <a:pt x="357" y="8"/>
                </a:lnTo>
                <a:lnTo>
                  <a:pt x="355" y="8"/>
                </a:lnTo>
                <a:lnTo>
                  <a:pt x="353" y="6"/>
                </a:lnTo>
                <a:lnTo>
                  <a:pt x="351" y="4"/>
                </a:lnTo>
                <a:lnTo>
                  <a:pt x="347" y="4"/>
                </a:lnTo>
                <a:lnTo>
                  <a:pt x="345" y="2"/>
                </a:lnTo>
                <a:lnTo>
                  <a:pt x="343" y="2"/>
                </a:lnTo>
                <a:lnTo>
                  <a:pt x="341" y="0"/>
                </a:lnTo>
                <a:lnTo>
                  <a:pt x="635" y="0"/>
                </a:lnTo>
                <a:lnTo>
                  <a:pt x="643" y="2"/>
                </a:lnTo>
                <a:lnTo>
                  <a:pt x="649" y="4"/>
                </a:lnTo>
                <a:lnTo>
                  <a:pt x="654" y="6"/>
                </a:lnTo>
                <a:lnTo>
                  <a:pt x="660" y="8"/>
                </a:lnTo>
                <a:lnTo>
                  <a:pt x="668" y="10"/>
                </a:lnTo>
                <a:lnTo>
                  <a:pt x="674" y="10"/>
                </a:lnTo>
                <a:lnTo>
                  <a:pt x="679" y="12"/>
                </a:lnTo>
                <a:lnTo>
                  <a:pt x="687" y="13"/>
                </a:lnTo>
                <a:close/>
                <a:moveTo>
                  <a:pt x="192" y="13"/>
                </a:moveTo>
                <a:lnTo>
                  <a:pt x="0" y="13"/>
                </a:lnTo>
                <a:lnTo>
                  <a:pt x="0" y="12"/>
                </a:lnTo>
                <a:lnTo>
                  <a:pt x="0" y="10"/>
                </a:lnTo>
                <a:lnTo>
                  <a:pt x="2" y="10"/>
                </a:lnTo>
                <a:lnTo>
                  <a:pt x="2" y="8"/>
                </a:lnTo>
                <a:lnTo>
                  <a:pt x="2" y="6"/>
                </a:lnTo>
                <a:lnTo>
                  <a:pt x="2" y="4"/>
                </a:lnTo>
                <a:lnTo>
                  <a:pt x="3" y="2"/>
                </a:lnTo>
                <a:lnTo>
                  <a:pt x="3" y="0"/>
                </a:lnTo>
                <a:lnTo>
                  <a:pt x="189" y="0"/>
                </a:lnTo>
                <a:lnTo>
                  <a:pt x="189" y="2"/>
                </a:lnTo>
                <a:lnTo>
                  <a:pt x="189" y="4"/>
                </a:lnTo>
                <a:lnTo>
                  <a:pt x="191" y="6"/>
                </a:lnTo>
                <a:lnTo>
                  <a:pt x="191" y="8"/>
                </a:lnTo>
                <a:lnTo>
                  <a:pt x="191" y="10"/>
                </a:lnTo>
                <a:lnTo>
                  <a:pt x="192" y="12"/>
                </a:lnTo>
                <a:lnTo>
                  <a:pt x="192" y="13"/>
                </a:lnTo>
                <a:close/>
              </a:path>
            </a:pathLst>
          </a:custGeom>
          <a:solidFill>
            <a:srgbClr val="850D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39" name="Freeform 919"/>
          <p:cNvSpPr>
            <a:spLocks noEditPoints="1"/>
          </p:cNvSpPr>
          <p:nvPr/>
        </p:nvSpPr>
        <p:spPr bwMode="auto">
          <a:xfrm rot="63308">
            <a:off x="4773613" y="4044950"/>
            <a:ext cx="928687" cy="25400"/>
          </a:xfrm>
          <a:custGeom>
            <a:avLst/>
            <a:gdLst>
              <a:gd name="T0" fmla="*/ 928687 w 658"/>
              <a:gd name="T1" fmla="*/ 25400 h 16"/>
              <a:gd name="T2" fmla="*/ 498217 w 658"/>
              <a:gd name="T3" fmla="*/ 25400 h 16"/>
              <a:gd name="T4" fmla="*/ 492571 w 658"/>
              <a:gd name="T5" fmla="*/ 22225 h 16"/>
              <a:gd name="T6" fmla="*/ 489748 w 658"/>
              <a:gd name="T7" fmla="*/ 19050 h 16"/>
              <a:gd name="T8" fmla="*/ 484103 w 658"/>
              <a:gd name="T9" fmla="*/ 15875 h 16"/>
              <a:gd name="T10" fmla="*/ 478457 w 658"/>
              <a:gd name="T11" fmla="*/ 12700 h 16"/>
              <a:gd name="T12" fmla="*/ 475635 w 658"/>
              <a:gd name="T13" fmla="*/ 9525 h 16"/>
              <a:gd name="T14" fmla="*/ 471400 w 658"/>
              <a:gd name="T15" fmla="*/ 6350 h 16"/>
              <a:gd name="T16" fmla="*/ 465755 w 658"/>
              <a:gd name="T17" fmla="*/ 3175 h 16"/>
              <a:gd name="T18" fmla="*/ 462932 w 658"/>
              <a:gd name="T19" fmla="*/ 0 h 16"/>
              <a:gd name="T20" fmla="*/ 860941 w 658"/>
              <a:gd name="T21" fmla="*/ 0 h 16"/>
              <a:gd name="T22" fmla="*/ 869409 w 658"/>
              <a:gd name="T23" fmla="*/ 3175 h 16"/>
              <a:gd name="T24" fmla="*/ 877877 w 658"/>
              <a:gd name="T25" fmla="*/ 6350 h 16"/>
              <a:gd name="T26" fmla="*/ 886346 w 658"/>
              <a:gd name="T27" fmla="*/ 9525 h 16"/>
              <a:gd name="T28" fmla="*/ 896225 w 658"/>
              <a:gd name="T29" fmla="*/ 12700 h 16"/>
              <a:gd name="T30" fmla="*/ 904694 w 658"/>
              <a:gd name="T31" fmla="*/ 15875 h 16"/>
              <a:gd name="T32" fmla="*/ 913162 w 658"/>
              <a:gd name="T33" fmla="*/ 19050 h 16"/>
              <a:gd name="T34" fmla="*/ 920219 w 658"/>
              <a:gd name="T35" fmla="*/ 22225 h 16"/>
              <a:gd name="T36" fmla="*/ 928687 w 658"/>
              <a:gd name="T37" fmla="*/ 25400 h 16"/>
              <a:gd name="T38" fmla="*/ 266751 w 658"/>
              <a:gd name="T39" fmla="*/ 25400 h 16"/>
              <a:gd name="T40" fmla="*/ 0 w 658"/>
              <a:gd name="T41" fmla="*/ 25400 h 16"/>
              <a:gd name="T42" fmla="*/ 0 w 658"/>
              <a:gd name="T43" fmla="*/ 22225 h 16"/>
              <a:gd name="T44" fmla="*/ 0 w 658"/>
              <a:gd name="T45" fmla="*/ 19050 h 16"/>
              <a:gd name="T46" fmla="*/ 1411 w 658"/>
              <a:gd name="T47" fmla="*/ 15875 h 16"/>
              <a:gd name="T48" fmla="*/ 1411 w 658"/>
              <a:gd name="T49" fmla="*/ 12700 h 16"/>
              <a:gd name="T50" fmla="*/ 1411 w 658"/>
              <a:gd name="T51" fmla="*/ 9525 h 16"/>
              <a:gd name="T52" fmla="*/ 1411 w 658"/>
              <a:gd name="T53" fmla="*/ 6350 h 16"/>
              <a:gd name="T54" fmla="*/ 1411 w 658"/>
              <a:gd name="T55" fmla="*/ 3175 h 16"/>
              <a:gd name="T56" fmla="*/ 4234 w 658"/>
              <a:gd name="T57" fmla="*/ 0 h 16"/>
              <a:gd name="T58" fmla="*/ 261105 w 658"/>
              <a:gd name="T59" fmla="*/ 0 h 16"/>
              <a:gd name="T60" fmla="*/ 261105 w 658"/>
              <a:gd name="T61" fmla="*/ 3175 h 16"/>
              <a:gd name="T62" fmla="*/ 261105 w 658"/>
              <a:gd name="T63" fmla="*/ 6350 h 16"/>
              <a:gd name="T64" fmla="*/ 261105 w 658"/>
              <a:gd name="T65" fmla="*/ 9525 h 16"/>
              <a:gd name="T66" fmla="*/ 263928 w 658"/>
              <a:gd name="T67" fmla="*/ 12700 h 16"/>
              <a:gd name="T68" fmla="*/ 263928 w 658"/>
              <a:gd name="T69" fmla="*/ 15875 h 16"/>
              <a:gd name="T70" fmla="*/ 263928 w 658"/>
              <a:gd name="T71" fmla="*/ 19050 h 16"/>
              <a:gd name="T72" fmla="*/ 266751 w 658"/>
              <a:gd name="T73" fmla="*/ 22225 h 16"/>
              <a:gd name="T74" fmla="*/ 266751 w 658"/>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6"/>
              <a:gd name="T116" fmla="*/ 658 w 658"/>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6">
                <a:moveTo>
                  <a:pt x="658" y="16"/>
                </a:moveTo>
                <a:lnTo>
                  <a:pt x="353" y="16"/>
                </a:lnTo>
                <a:lnTo>
                  <a:pt x="349" y="14"/>
                </a:lnTo>
                <a:lnTo>
                  <a:pt x="347" y="12"/>
                </a:lnTo>
                <a:lnTo>
                  <a:pt x="343" y="10"/>
                </a:lnTo>
                <a:lnTo>
                  <a:pt x="339" y="8"/>
                </a:lnTo>
                <a:lnTo>
                  <a:pt x="337" y="6"/>
                </a:lnTo>
                <a:lnTo>
                  <a:pt x="334" y="4"/>
                </a:lnTo>
                <a:lnTo>
                  <a:pt x="330" y="2"/>
                </a:lnTo>
                <a:lnTo>
                  <a:pt x="328" y="0"/>
                </a:lnTo>
                <a:lnTo>
                  <a:pt x="610" y="0"/>
                </a:lnTo>
                <a:lnTo>
                  <a:pt x="616" y="2"/>
                </a:lnTo>
                <a:lnTo>
                  <a:pt x="622" y="4"/>
                </a:lnTo>
                <a:lnTo>
                  <a:pt x="628" y="6"/>
                </a:lnTo>
                <a:lnTo>
                  <a:pt x="635" y="8"/>
                </a:lnTo>
                <a:lnTo>
                  <a:pt x="641" y="10"/>
                </a:lnTo>
                <a:lnTo>
                  <a:pt x="647" y="12"/>
                </a:lnTo>
                <a:lnTo>
                  <a:pt x="652" y="14"/>
                </a:lnTo>
                <a:lnTo>
                  <a:pt x="658" y="16"/>
                </a:lnTo>
                <a:close/>
                <a:moveTo>
                  <a:pt x="189" y="16"/>
                </a:moveTo>
                <a:lnTo>
                  <a:pt x="0" y="16"/>
                </a:lnTo>
                <a:lnTo>
                  <a:pt x="0" y="14"/>
                </a:lnTo>
                <a:lnTo>
                  <a:pt x="0" y="12"/>
                </a:lnTo>
                <a:lnTo>
                  <a:pt x="1" y="10"/>
                </a:lnTo>
                <a:lnTo>
                  <a:pt x="1" y="8"/>
                </a:lnTo>
                <a:lnTo>
                  <a:pt x="1" y="6"/>
                </a:lnTo>
                <a:lnTo>
                  <a:pt x="1" y="4"/>
                </a:lnTo>
                <a:lnTo>
                  <a:pt x="1" y="2"/>
                </a:lnTo>
                <a:lnTo>
                  <a:pt x="3" y="0"/>
                </a:lnTo>
                <a:lnTo>
                  <a:pt x="185" y="0"/>
                </a:lnTo>
                <a:lnTo>
                  <a:pt x="185" y="2"/>
                </a:lnTo>
                <a:lnTo>
                  <a:pt x="185" y="4"/>
                </a:lnTo>
                <a:lnTo>
                  <a:pt x="185" y="6"/>
                </a:lnTo>
                <a:lnTo>
                  <a:pt x="187" y="8"/>
                </a:lnTo>
                <a:lnTo>
                  <a:pt x="187" y="10"/>
                </a:lnTo>
                <a:lnTo>
                  <a:pt x="187" y="12"/>
                </a:lnTo>
                <a:lnTo>
                  <a:pt x="189" y="14"/>
                </a:lnTo>
                <a:lnTo>
                  <a:pt x="189" y="16"/>
                </a:lnTo>
                <a:close/>
              </a:path>
            </a:pathLst>
          </a:custGeom>
          <a:solidFill>
            <a:srgbClr val="850B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0" name="Freeform 920"/>
          <p:cNvSpPr>
            <a:spLocks noEditPoints="1"/>
          </p:cNvSpPr>
          <p:nvPr/>
        </p:nvSpPr>
        <p:spPr bwMode="auto">
          <a:xfrm rot="63308">
            <a:off x="4775200" y="4035425"/>
            <a:ext cx="892175" cy="20638"/>
          </a:xfrm>
          <a:custGeom>
            <a:avLst/>
            <a:gdLst>
              <a:gd name="T0" fmla="*/ 892175 w 632"/>
              <a:gd name="T1" fmla="*/ 20638 h 13"/>
              <a:gd name="T2" fmla="*/ 477144 w 632"/>
              <a:gd name="T3" fmla="*/ 20638 h 13"/>
              <a:gd name="T4" fmla="*/ 474321 w 632"/>
              <a:gd name="T5" fmla="*/ 17463 h 13"/>
              <a:gd name="T6" fmla="*/ 470086 w 632"/>
              <a:gd name="T7" fmla="*/ 14288 h 13"/>
              <a:gd name="T8" fmla="*/ 464439 w 632"/>
              <a:gd name="T9" fmla="*/ 11113 h 13"/>
              <a:gd name="T10" fmla="*/ 461616 w 632"/>
              <a:gd name="T11" fmla="*/ 7938 h 13"/>
              <a:gd name="T12" fmla="*/ 455969 w 632"/>
              <a:gd name="T13" fmla="*/ 7938 h 13"/>
              <a:gd name="T14" fmla="*/ 453146 w 632"/>
              <a:gd name="T15" fmla="*/ 6350 h 13"/>
              <a:gd name="T16" fmla="*/ 447499 w 632"/>
              <a:gd name="T17" fmla="*/ 3175 h 13"/>
              <a:gd name="T18" fmla="*/ 444676 w 632"/>
              <a:gd name="T19" fmla="*/ 0 h 13"/>
              <a:gd name="T20" fmla="*/ 828650 w 632"/>
              <a:gd name="T21" fmla="*/ 0 h 13"/>
              <a:gd name="T22" fmla="*/ 835708 w 632"/>
              <a:gd name="T23" fmla="*/ 3175 h 13"/>
              <a:gd name="T24" fmla="*/ 844178 w 632"/>
              <a:gd name="T25" fmla="*/ 6350 h 13"/>
              <a:gd name="T26" fmla="*/ 852648 w 632"/>
              <a:gd name="T27" fmla="*/ 6350 h 13"/>
              <a:gd name="T28" fmla="*/ 859707 w 632"/>
              <a:gd name="T29" fmla="*/ 7938 h 13"/>
              <a:gd name="T30" fmla="*/ 868177 w 632"/>
              <a:gd name="T31" fmla="*/ 11113 h 13"/>
              <a:gd name="T32" fmla="*/ 876647 w 632"/>
              <a:gd name="T33" fmla="*/ 14288 h 13"/>
              <a:gd name="T34" fmla="*/ 885117 w 632"/>
              <a:gd name="T35" fmla="*/ 17463 h 13"/>
              <a:gd name="T36" fmla="*/ 892175 w 632"/>
              <a:gd name="T37" fmla="*/ 20638 h 13"/>
              <a:gd name="T38" fmla="*/ 262570 w 632"/>
              <a:gd name="T39" fmla="*/ 20638 h 13"/>
              <a:gd name="T40" fmla="*/ 0 w 632"/>
              <a:gd name="T41" fmla="*/ 20638 h 13"/>
              <a:gd name="T42" fmla="*/ 0 w 632"/>
              <a:gd name="T43" fmla="*/ 17463 h 13"/>
              <a:gd name="T44" fmla="*/ 0 w 632"/>
              <a:gd name="T45" fmla="*/ 14288 h 13"/>
              <a:gd name="T46" fmla="*/ 0 w 632"/>
              <a:gd name="T47" fmla="*/ 11113 h 13"/>
              <a:gd name="T48" fmla="*/ 2823 w 632"/>
              <a:gd name="T49" fmla="*/ 7938 h 13"/>
              <a:gd name="T50" fmla="*/ 2823 w 632"/>
              <a:gd name="T51" fmla="*/ 6350 h 13"/>
              <a:gd name="T52" fmla="*/ 2823 w 632"/>
              <a:gd name="T53" fmla="*/ 6350 h 13"/>
              <a:gd name="T54" fmla="*/ 2823 w 632"/>
              <a:gd name="T55" fmla="*/ 3175 h 13"/>
              <a:gd name="T56" fmla="*/ 5647 w 632"/>
              <a:gd name="T57" fmla="*/ 0 h 13"/>
              <a:gd name="T58" fmla="*/ 256924 w 632"/>
              <a:gd name="T59" fmla="*/ 0 h 13"/>
              <a:gd name="T60" fmla="*/ 256924 w 632"/>
              <a:gd name="T61" fmla="*/ 3175 h 13"/>
              <a:gd name="T62" fmla="*/ 256924 w 632"/>
              <a:gd name="T63" fmla="*/ 6350 h 13"/>
              <a:gd name="T64" fmla="*/ 256924 w 632"/>
              <a:gd name="T65" fmla="*/ 6350 h 13"/>
              <a:gd name="T66" fmla="*/ 259747 w 632"/>
              <a:gd name="T67" fmla="*/ 7938 h 13"/>
              <a:gd name="T68" fmla="*/ 259747 w 632"/>
              <a:gd name="T69" fmla="*/ 11113 h 13"/>
              <a:gd name="T70" fmla="*/ 259747 w 632"/>
              <a:gd name="T71" fmla="*/ 14288 h 13"/>
              <a:gd name="T72" fmla="*/ 259747 w 632"/>
              <a:gd name="T73" fmla="*/ 17463 h 13"/>
              <a:gd name="T74" fmla="*/ 262570 w 632"/>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3"/>
              <a:gd name="T116" fmla="*/ 632 w 63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3">
                <a:moveTo>
                  <a:pt x="632" y="13"/>
                </a:moveTo>
                <a:lnTo>
                  <a:pt x="338" y="13"/>
                </a:lnTo>
                <a:lnTo>
                  <a:pt x="336" y="11"/>
                </a:lnTo>
                <a:lnTo>
                  <a:pt x="333" y="9"/>
                </a:lnTo>
                <a:lnTo>
                  <a:pt x="329" y="7"/>
                </a:lnTo>
                <a:lnTo>
                  <a:pt x="327" y="5"/>
                </a:lnTo>
                <a:lnTo>
                  <a:pt x="323" y="5"/>
                </a:lnTo>
                <a:lnTo>
                  <a:pt x="321" y="4"/>
                </a:lnTo>
                <a:lnTo>
                  <a:pt x="317" y="2"/>
                </a:lnTo>
                <a:lnTo>
                  <a:pt x="315" y="0"/>
                </a:lnTo>
                <a:lnTo>
                  <a:pt x="587" y="0"/>
                </a:lnTo>
                <a:lnTo>
                  <a:pt x="592" y="2"/>
                </a:lnTo>
                <a:lnTo>
                  <a:pt x="598" y="4"/>
                </a:lnTo>
                <a:lnTo>
                  <a:pt x="604" y="4"/>
                </a:lnTo>
                <a:lnTo>
                  <a:pt x="609" y="5"/>
                </a:lnTo>
                <a:lnTo>
                  <a:pt x="615" y="7"/>
                </a:lnTo>
                <a:lnTo>
                  <a:pt x="621" y="9"/>
                </a:lnTo>
                <a:lnTo>
                  <a:pt x="627" y="11"/>
                </a:lnTo>
                <a:lnTo>
                  <a:pt x="632" y="13"/>
                </a:lnTo>
                <a:close/>
                <a:moveTo>
                  <a:pt x="186" y="13"/>
                </a:moveTo>
                <a:lnTo>
                  <a:pt x="0" y="13"/>
                </a:lnTo>
                <a:lnTo>
                  <a:pt x="0" y="11"/>
                </a:lnTo>
                <a:lnTo>
                  <a:pt x="0" y="9"/>
                </a:lnTo>
                <a:lnTo>
                  <a:pt x="0" y="7"/>
                </a:lnTo>
                <a:lnTo>
                  <a:pt x="2" y="5"/>
                </a:lnTo>
                <a:lnTo>
                  <a:pt x="2" y="4"/>
                </a:lnTo>
                <a:lnTo>
                  <a:pt x="2" y="2"/>
                </a:lnTo>
                <a:lnTo>
                  <a:pt x="4" y="0"/>
                </a:lnTo>
                <a:lnTo>
                  <a:pt x="182" y="0"/>
                </a:lnTo>
                <a:lnTo>
                  <a:pt x="182" y="2"/>
                </a:lnTo>
                <a:lnTo>
                  <a:pt x="182" y="4"/>
                </a:lnTo>
                <a:lnTo>
                  <a:pt x="184" y="5"/>
                </a:lnTo>
                <a:lnTo>
                  <a:pt x="184" y="7"/>
                </a:lnTo>
                <a:lnTo>
                  <a:pt x="184" y="9"/>
                </a:lnTo>
                <a:lnTo>
                  <a:pt x="184" y="11"/>
                </a:lnTo>
                <a:lnTo>
                  <a:pt x="186" y="13"/>
                </a:lnTo>
                <a:close/>
              </a:path>
            </a:pathLst>
          </a:custGeom>
          <a:solidFill>
            <a:srgbClr val="870D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1" name="Freeform 921"/>
          <p:cNvSpPr>
            <a:spLocks noEditPoints="1"/>
          </p:cNvSpPr>
          <p:nvPr/>
        </p:nvSpPr>
        <p:spPr bwMode="auto">
          <a:xfrm rot="63308">
            <a:off x="4778375" y="4022725"/>
            <a:ext cx="855663" cy="20638"/>
          </a:xfrm>
          <a:custGeom>
            <a:avLst/>
            <a:gdLst>
              <a:gd name="T0" fmla="*/ 855663 w 607"/>
              <a:gd name="T1" fmla="*/ 20638 h 13"/>
              <a:gd name="T2" fmla="*/ 458139 w 607"/>
              <a:gd name="T3" fmla="*/ 20638 h 13"/>
              <a:gd name="T4" fmla="*/ 452501 w 607"/>
              <a:gd name="T5" fmla="*/ 19050 h 13"/>
              <a:gd name="T6" fmla="*/ 449681 w 607"/>
              <a:gd name="T7" fmla="*/ 19050 h 13"/>
              <a:gd name="T8" fmla="*/ 444043 w 607"/>
              <a:gd name="T9" fmla="*/ 15875 h 13"/>
              <a:gd name="T10" fmla="*/ 441223 w 607"/>
              <a:gd name="T11" fmla="*/ 12700 h 13"/>
              <a:gd name="T12" fmla="*/ 439814 w 607"/>
              <a:gd name="T13" fmla="*/ 9525 h 13"/>
              <a:gd name="T14" fmla="*/ 434175 w 607"/>
              <a:gd name="T15" fmla="*/ 6350 h 13"/>
              <a:gd name="T16" fmla="*/ 431356 w 607"/>
              <a:gd name="T17" fmla="*/ 3175 h 13"/>
              <a:gd name="T18" fmla="*/ 425717 w 607"/>
              <a:gd name="T19" fmla="*/ 0 h 13"/>
              <a:gd name="T20" fmla="*/ 795048 w 607"/>
              <a:gd name="T21" fmla="*/ 0 h 13"/>
              <a:gd name="T22" fmla="*/ 799277 w 607"/>
              <a:gd name="T23" fmla="*/ 3175 h 13"/>
              <a:gd name="T24" fmla="*/ 807735 w 607"/>
              <a:gd name="T25" fmla="*/ 6350 h 13"/>
              <a:gd name="T26" fmla="*/ 816193 w 607"/>
              <a:gd name="T27" fmla="*/ 9525 h 13"/>
              <a:gd name="T28" fmla="*/ 824651 w 607"/>
              <a:gd name="T29" fmla="*/ 12700 h 13"/>
              <a:gd name="T30" fmla="*/ 831699 w 607"/>
              <a:gd name="T31" fmla="*/ 15875 h 13"/>
              <a:gd name="T32" fmla="*/ 840157 w 607"/>
              <a:gd name="T33" fmla="*/ 19050 h 13"/>
              <a:gd name="T34" fmla="*/ 848615 w 607"/>
              <a:gd name="T35" fmla="*/ 19050 h 13"/>
              <a:gd name="T36" fmla="*/ 855663 w 607"/>
              <a:gd name="T37" fmla="*/ 20638 h 13"/>
              <a:gd name="T38" fmla="*/ 256558 w 607"/>
              <a:gd name="T39" fmla="*/ 20638 h 13"/>
              <a:gd name="T40" fmla="*/ 0 w 607"/>
              <a:gd name="T41" fmla="*/ 20638 h 13"/>
              <a:gd name="T42" fmla="*/ 0 w 607"/>
              <a:gd name="T43" fmla="*/ 19050 h 13"/>
              <a:gd name="T44" fmla="*/ 0 w 607"/>
              <a:gd name="T45" fmla="*/ 19050 h 13"/>
              <a:gd name="T46" fmla="*/ 0 w 607"/>
              <a:gd name="T47" fmla="*/ 15875 h 13"/>
              <a:gd name="T48" fmla="*/ 2819 w 607"/>
              <a:gd name="T49" fmla="*/ 12700 h 13"/>
              <a:gd name="T50" fmla="*/ 2819 w 607"/>
              <a:gd name="T51" fmla="*/ 9525 h 13"/>
              <a:gd name="T52" fmla="*/ 2819 w 607"/>
              <a:gd name="T53" fmla="*/ 6350 h 13"/>
              <a:gd name="T54" fmla="*/ 2819 w 607"/>
              <a:gd name="T55" fmla="*/ 3175 h 13"/>
              <a:gd name="T56" fmla="*/ 2819 w 607"/>
              <a:gd name="T57" fmla="*/ 0 h 13"/>
              <a:gd name="T58" fmla="*/ 250919 w 607"/>
              <a:gd name="T59" fmla="*/ 0 h 13"/>
              <a:gd name="T60" fmla="*/ 250919 w 607"/>
              <a:gd name="T61" fmla="*/ 3175 h 13"/>
              <a:gd name="T62" fmla="*/ 250919 w 607"/>
              <a:gd name="T63" fmla="*/ 6350 h 13"/>
              <a:gd name="T64" fmla="*/ 250919 w 607"/>
              <a:gd name="T65" fmla="*/ 9525 h 13"/>
              <a:gd name="T66" fmla="*/ 253739 w 607"/>
              <a:gd name="T67" fmla="*/ 12700 h 13"/>
              <a:gd name="T68" fmla="*/ 253739 w 607"/>
              <a:gd name="T69" fmla="*/ 15875 h 13"/>
              <a:gd name="T70" fmla="*/ 253739 w 607"/>
              <a:gd name="T71" fmla="*/ 19050 h 13"/>
              <a:gd name="T72" fmla="*/ 253739 w 607"/>
              <a:gd name="T73" fmla="*/ 19050 h 13"/>
              <a:gd name="T74" fmla="*/ 256558 w 607"/>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07"/>
              <a:gd name="T115" fmla="*/ 0 h 13"/>
              <a:gd name="T116" fmla="*/ 607 w 607"/>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07" h="13">
                <a:moveTo>
                  <a:pt x="607" y="13"/>
                </a:moveTo>
                <a:lnTo>
                  <a:pt x="325" y="13"/>
                </a:lnTo>
                <a:lnTo>
                  <a:pt x="321" y="12"/>
                </a:lnTo>
                <a:lnTo>
                  <a:pt x="319" y="12"/>
                </a:lnTo>
                <a:lnTo>
                  <a:pt x="315" y="10"/>
                </a:lnTo>
                <a:lnTo>
                  <a:pt x="313" y="8"/>
                </a:lnTo>
                <a:lnTo>
                  <a:pt x="312" y="6"/>
                </a:lnTo>
                <a:lnTo>
                  <a:pt x="308" y="4"/>
                </a:lnTo>
                <a:lnTo>
                  <a:pt x="306" y="2"/>
                </a:lnTo>
                <a:lnTo>
                  <a:pt x="302" y="0"/>
                </a:lnTo>
                <a:lnTo>
                  <a:pt x="564" y="0"/>
                </a:lnTo>
                <a:lnTo>
                  <a:pt x="567" y="2"/>
                </a:lnTo>
                <a:lnTo>
                  <a:pt x="573" y="4"/>
                </a:lnTo>
                <a:lnTo>
                  <a:pt x="579" y="6"/>
                </a:lnTo>
                <a:lnTo>
                  <a:pt x="585" y="8"/>
                </a:lnTo>
                <a:lnTo>
                  <a:pt x="590" y="10"/>
                </a:lnTo>
                <a:lnTo>
                  <a:pt x="596" y="12"/>
                </a:lnTo>
                <a:lnTo>
                  <a:pt x="602" y="12"/>
                </a:lnTo>
                <a:lnTo>
                  <a:pt x="607" y="13"/>
                </a:lnTo>
                <a:close/>
                <a:moveTo>
                  <a:pt x="182" y="13"/>
                </a:moveTo>
                <a:lnTo>
                  <a:pt x="0" y="13"/>
                </a:lnTo>
                <a:lnTo>
                  <a:pt x="0" y="12"/>
                </a:lnTo>
                <a:lnTo>
                  <a:pt x="0" y="10"/>
                </a:lnTo>
                <a:lnTo>
                  <a:pt x="2" y="8"/>
                </a:lnTo>
                <a:lnTo>
                  <a:pt x="2" y="6"/>
                </a:lnTo>
                <a:lnTo>
                  <a:pt x="2" y="4"/>
                </a:lnTo>
                <a:lnTo>
                  <a:pt x="2" y="2"/>
                </a:lnTo>
                <a:lnTo>
                  <a:pt x="2" y="0"/>
                </a:lnTo>
                <a:lnTo>
                  <a:pt x="178" y="0"/>
                </a:lnTo>
                <a:lnTo>
                  <a:pt x="178" y="2"/>
                </a:lnTo>
                <a:lnTo>
                  <a:pt x="178" y="4"/>
                </a:lnTo>
                <a:lnTo>
                  <a:pt x="178" y="6"/>
                </a:lnTo>
                <a:lnTo>
                  <a:pt x="180" y="8"/>
                </a:lnTo>
                <a:lnTo>
                  <a:pt x="180" y="10"/>
                </a:lnTo>
                <a:lnTo>
                  <a:pt x="180" y="12"/>
                </a:lnTo>
                <a:lnTo>
                  <a:pt x="182" y="13"/>
                </a:lnTo>
                <a:close/>
              </a:path>
            </a:pathLst>
          </a:custGeom>
          <a:solidFill>
            <a:srgbClr val="870D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2" name="Freeform 922"/>
          <p:cNvSpPr>
            <a:spLocks noEditPoints="1"/>
          </p:cNvSpPr>
          <p:nvPr/>
        </p:nvSpPr>
        <p:spPr bwMode="auto">
          <a:xfrm rot="63308">
            <a:off x="4781550" y="4010025"/>
            <a:ext cx="822325" cy="25400"/>
          </a:xfrm>
          <a:custGeom>
            <a:avLst/>
            <a:gdLst>
              <a:gd name="T0" fmla="*/ 822325 w 583"/>
              <a:gd name="T1" fmla="*/ 25400 h 16"/>
              <a:gd name="T2" fmla="*/ 438667 w 583"/>
              <a:gd name="T3" fmla="*/ 25400 h 16"/>
              <a:gd name="T4" fmla="*/ 437257 w 583"/>
              <a:gd name="T5" fmla="*/ 22225 h 16"/>
              <a:gd name="T6" fmla="*/ 431615 w 583"/>
              <a:gd name="T7" fmla="*/ 19050 h 16"/>
              <a:gd name="T8" fmla="*/ 428794 w 583"/>
              <a:gd name="T9" fmla="*/ 15875 h 16"/>
              <a:gd name="T10" fmla="*/ 423152 w 583"/>
              <a:gd name="T11" fmla="*/ 12700 h 16"/>
              <a:gd name="T12" fmla="*/ 420331 w 583"/>
              <a:gd name="T13" fmla="*/ 9525 h 16"/>
              <a:gd name="T14" fmla="*/ 417510 w 583"/>
              <a:gd name="T15" fmla="*/ 6350 h 16"/>
              <a:gd name="T16" fmla="*/ 411868 w 583"/>
              <a:gd name="T17" fmla="*/ 3175 h 16"/>
              <a:gd name="T18" fmla="*/ 409047 w 583"/>
              <a:gd name="T19" fmla="*/ 0 h 16"/>
              <a:gd name="T20" fmla="*/ 760263 w 583"/>
              <a:gd name="T21" fmla="*/ 0 h 16"/>
              <a:gd name="T22" fmla="*/ 767315 w 583"/>
              <a:gd name="T23" fmla="*/ 3175 h 16"/>
              <a:gd name="T24" fmla="*/ 775778 w 583"/>
              <a:gd name="T25" fmla="*/ 6350 h 16"/>
              <a:gd name="T26" fmla="*/ 784241 w 583"/>
              <a:gd name="T27" fmla="*/ 9525 h 16"/>
              <a:gd name="T28" fmla="*/ 792704 w 583"/>
              <a:gd name="T29" fmla="*/ 12700 h 16"/>
              <a:gd name="T30" fmla="*/ 796936 w 583"/>
              <a:gd name="T31" fmla="*/ 15875 h 16"/>
              <a:gd name="T32" fmla="*/ 805399 w 583"/>
              <a:gd name="T33" fmla="*/ 19050 h 16"/>
              <a:gd name="T34" fmla="*/ 813862 w 583"/>
              <a:gd name="T35" fmla="*/ 22225 h 16"/>
              <a:gd name="T36" fmla="*/ 822325 w 583"/>
              <a:gd name="T37" fmla="*/ 25400 h 16"/>
              <a:gd name="T38" fmla="*/ 251070 w 583"/>
              <a:gd name="T39" fmla="*/ 25400 h 16"/>
              <a:gd name="T40" fmla="*/ 0 w 583"/>
              <a:gd name="T41" fmla="*/ 25400 h 16"/>
              <a:gd name="T42" fmla="*/ 0 w 583"/>
              <a:gd name="T43" fmla="*/ 22225 h 16"/>
              <a:gd name="T44" fmla="*/ 0 w 583"/>
              <a:gd name="T45" fmla="*/ 19050 h 16"/>
              <a:gd name="T46" fmla="*/ 0 w 583"/>
              <a:gd name="T47" fmla="*/ 15875 h 16"/>
              <a:gd name="T48" fmla="*/ 0 w 583"/>
              <a:gd name="T49" fmla="*/ 12700 h 16"/>
              <a:gd name="T50" fmla="*/ 2821 w 583"/>
              <a:gd name="T51" fmla="*/ 9525 h 16"/>
              <a:gd name="T52" fmla="*/ 2821 w 583"/>
              <a:gd name="T53" fmla="*/ 6350 h 16"/>
              <a:gd name="T54" fmla="*/ 2821 w 583"/>
              <a:gd name="T55" fmla="*/ 3175 h 16"/>
              <a:gd name="T56" fmla="*/ 2821 w 583"/>
              <a:gd name="T57" fmla="*/ 0 h 16"/>
              <a:gd name="T58" fmla="*/ 245428 w 583"/>
              <a:gd name="T59" fmla="*/ 0 h 16"/>
              <a:gd name="T60" fmla="*/ 245428 w 583"/>
              <a:gd name="T61" fmla="*/ 3175 h 16"/>
              <a:gd name="T62" fmla="*/ 245428 w 583"/>
              <a:gd name="T63" fmla="*/ 6350 h 16"/>
              <a:gd name="T64" fmla="*/ 245428 w 583"/>
              <a:gd name="T65" fmla="*/ 9525 h 16"/>
              <a:gd name="T66" fmla="*/ 248249 w 583"/>
              <a:gd name="T67" fmla="*/ 12700 h 16"/>
              <a:gd name="T68" fmla="*/ 248249 w 583"/>
              <a:gd name="T69" fmla="*/ 15875 h 16"/>
              <a:gd name="T70" fmla="*/ 248249 w 583"/>
              <a:gd name="T71" fmla="*/ 19050 h 16"/>
              <a:gd name="T72" fmla="*/ 248249 w 583"/>
              <a:gd name="T73" fmla="*/ 22225 h 16"/>
              <a:gd name="T74" fmla="*/ 251070 w 583"/>
              <a:gd name="T75" fmla="*/ 25400 h 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3"/>
              <a:gd name="T115" fmla="*/ 0 h 16"/>
              <a:gd name="T116" fmla="*/ 583 w 583"/>
              <a:gd name="T117" fmla="*/ 16 h 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3" h="16">
                <a:moveTo>
                  <a:pt x="583" y="16"/>
                </a:moveTo>
                <a:lnTo>
                  <a:pt x="311" y="16"/>
                </a:lnTo>
                <a:lnTo>
                  <a:pt x="310" y="14"/>
                </a:lnTo>
                <a:lnTo>
                  <a:pt x="306" y="12"/>
                </a:lnTo>
                <a:lnTo>
                  <a:pt x="304" y="10"/>
                </a:lnTo>
                <a:lnTo>
                  <a:pt x="300" y="8"/>
                </a:lnTo>
                <a:lnTo>
                  <a:pt x="298" y="6"/>
                </a:lnTo>
                <a:lnTo>
                  <a:pt x="296" y="4"/>
                </a:lnTo>
                <a:lnTo>
                  <a:pt x="292" y="2"/>
                </a:lnTo>
                <a:lnTo>
                  <a:pt x="290" y="0"/>
                </a:lnTo>
                <a:lnTo>
                  <a:pt x="539" y="0"/>
                </a:lnTo>
                <a:lnTo>
                  <a:pt x="544" y="2"/>
                </a:lnTo>
                <a:lnTo>
                  <a:pt x="550" y="4"/>
                </a:lnTo>
                <a:lnTo>
                  <a:pt x="556" y="6"/>
                </a:lnTo>
                <a:lnTo>
                  <a:pt x="562" y="8"/>
                </a:lnTo>
                <a:lnTo>
                  <a:pt x="565" y="10"/>
                </a:lnTo>
                <a:lnTo>
                  <a:pt x="571" y="12"/>
                </a:lnTo>
                <a:lnTo>
                  <a:pt x="577" y="14"/>
                </a:lnTo>
                <a:lnTo>
                  <a:pt x="583" y="16"/>
                </a:lnTo>
                <a:close/>
                <a:moveTo>
                  <a:pt x="178" y="16"/>
                </a:moveTo>
                <a:lnTo>
                  <a:pt x="0" y="16"/>
                </a:lnTo>
                <a:lnTo>
                  <a:pt x="0" y="14"/>
                </a:lnTo>
                <a:lnTo>
                  <a:pt x="0" y="12"/>
                </a:lnTo>
                <a:lnTo>
                  <a:pt x="0" y="10"/>
                </a:lnTo>
                <a:lnTo>
                  <a:pt x="0" y="8"/>
                </a:lnTo>
                <a:lnTo>
                  <a:pt x="2" y="6"/>
                </a:lnTo>
                <a:lnTo>
                  <a:pt x="2" y="4"/>
                </a:lnTo>
                <a:lnTo>
                  <a:pt x="2" y="2"/>
                </a:lnTo>
                <a:lnTo>
                  <a:pt x="2" y="0"/>
                </a:lnTo>
                <a:lnTo>
                  <a:pt x="174" y="0"/>
                </a:lnTo>
                <a:lnTo>
                  <a:pt x="174" y="2"/>
                </a:lnTo>
                <a:lnTo>
                  <a:pt x="174" y="4"/>
                </a:lnTo>
                <a:lnTo>
                  <a:pt x="174" y="6"/>
                </a:lnTo>
                <a:lnTo>
                  <a:pt x="176" y="8"/>
                </a:lnTo>
                <a:lnTo>
                  <a:pt x="176" y="10"/>
                </a:lnTo>
                <a:lnTo>
                  <a:pt x="176" y="12"/>
                </a:lnTo>
                <a:lnTo>
                  <a:pt x="176" y="14"/>
                </a:lnTo>
                <a:lnTo>
                  <a:pt x="178" y="16"/>
                </a:lnTo>
                <a:close/>
              </a:path>
            </a:pathLst>
          </a:custGeom>
          <a:solidFill>
            <a:srgbClr val="8A0D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3" name="Freeform 923"/>
          <p:cNvSpPr>
            <a:spLocks noEditPoints="1"/>
          </p:cNvSpPr>
          <p:nvPr/>
        </p:nvSpPr>
        <p:spPr bwMode="auto">
          <a:xfrm rot="63308">
            <a:off x="4781550" y="4002088"/>
            <a:ext cx="792163" cy="20637"/>
          </a:xfrm>
          <a:custGeom>
            <a:avLst/>
            <a:gdLst>
              <a:gd name="T0" fmla="*/ 792163 w 562"/>
              <a:gd name="T1" fmla="*/ 20637 h 13"/>
              <a:gd name="T2" fmla="*/ 422863 w 562"/>
              <a:gd name="T3" fmla="*/ 20637 h 13"/>
              <a:gd name="T4" fmla="*/ 420044 w 562"/>
              <a:gd name="T5" fmla="*/ 17462 h 13"/>
              <a:gd name="T6" fmla="*/ 417225 w 562"/>
              <a:gd name="T7" fmla="*/ 14287 h 13"/>
              <a:gd name="T8" fmla="*/ 411586 w 562"/>
              <a:gd name="T9" fmla="*/ 11112 h 13"/>
              <a:gd name="T10" fmla="*/ 408767 w 562"/>
              <a:gd name="T11" fmla="*/ 7937 h 13"/>
              <a:gd name="T12" fmla="*/ 407358 w 562"/>
              <a:gd name="T13" fmla="*/ 7937 h 13"/>
              <a:gd name="T14" fmla="*/ 401720 w 562"/>
              <a:gd name="T15" fmla="*/ 6350 h 13"/>
              <a:gd name="T16" fmla="*/ 398901 w 562"/>
              <a:gd name="T17" fmla="*/ 3175 h 13"/>
              <a:gd name="T18" fmla="*/ 396082 w 562"/>
              <a:gd name="T19" fmla="*/ 0 h 13"/>
              <a:gd name="T20" fmla="*/ 732962 w 562"/>
              <a:gd name="T21" fmla="*/ 0 h 13"/>
              <a:gd name="T22" fmla="*/ 737191 w 562"/>
              <a:gd name="T23" fmla="*/ 3175 h 13"/>
              <a:gd name="T24" fmla="*/ 745648 w 562"/>
              <a:gd name="T25" fmla="*/ 6350 h 13"/>
              <a:gd name="T26" fmla="*/ 754105 w 562"/>
              <a:gd name="T27" fmla="*/ 7937 h 13"/>
              <a:gd name="T28" fmla="*/ 759744 w 562"/>
              <a:gd name="T29" fmla="*/ 7937 h 13"/>
              <a:gd name="T30" fmla="*/ 766791 w 562"/>
              <a:gd name="T31" fmla="*/ 11112 h 13"/>
              <a:gd name="T32" fmla="*/ 775248 w 562"/>
              <a:gd name="T33" fmla="*/ 14287 h 13"/>
              <a:gd name="T34" fmla="*/ 783706 w 562"/>
              <a:gd name="T35" fmla="*/ 17462 h 13"/>
              <a:gd name="T36" fmla="*/ 792163 w 562"/>
              <a:gd name="T37" fmla="*/ 20637 h 13"/>
              <a:gd name="T38" fmla="*/ 248080 w 562"/>
              <a:gd name="T39" fmla="*/ 20637 h 13"/>
              <a:gd name="T40" fmla="*/ 0 w 562"/>
              <a:gd name="T41" fmla="*/ 20637 h 13"/>
              <a:gd name="T42" fmla="*/ 2819 w 562"/>
              <a:gd name="T43" fmla="*/ 17462 h 13"/>
              <a:gd name="T44" fmla="*/ 2819 w 562"/>
              <a:gd name="T45" fmla="*/ 14287 h 13"/>
              <a:gd name="T46" fmla="*/ 2819 w 562"/>
              <a:gd name="T47" fmla="*/ 11112 h 13"/>
              <a:gd name="T48" fmla="*/ 2819 w 562"/>
              <a:gd name="T49" fmla="*/ 7937 h 13"/>
              <a:gd name="T50" fmla="*/ 2819 w 562"/>
              <a:gd name="T51" fmla="*/ 7937 h 13"/>
              <a:gd name="T52" fmla="*/ 5638 w 562"/>
              <a:gd name="T53" fmla="*/ 6350 h 13"/>
              <a:gd name="T54" fmla="*/ 5638 w 562"/>
              <a:gd name="T55" fmla="*/ 3175 h 13"/>
              <a:gd name="T56" fmla="*/ 5638 w 562"/>
              <a:gd name="T57" fmla="*/ 0 h 13"/>
              <a:gd name="T58" fmla="*/ 242441 w 562"/>
              <a:gd name="T59" fmla="*/ 0 h 13"/>
              <a:gd name="T60" fmla="*/ 242441 w 562"/>
              <a:gd name="T61" fmla="*/ 3175 h 13"/>
              <a:gd name="T62" fmla="*/ 242441 w 562"/>
              <a:gd name="T63" fmla="*/ 6350 h 13"/>
              <a:gd name="T64" fmla="*/ 245260 w 562"/>
              <a:gd name="T65" fmla="*/ 7937 h 13"/>
              <a:gd name="T66" fmla="*/ 245260 w 562"/>
              <a:gd name="T67" fmla="*/ 7937 h 13"/>
              <a:gd name="T68" fmla="*/ 245260 w 562"/>
              <a:gd name="T69" fmla="*/ 11112 h 13"/>
              <a:gd name="T70" fmla="*/ 245260 w 562"/>
              <a:gd name="T71" fmla="*/ 14287 h 13"/>
              <a:gd name="T72" fmla="*/ 245260 w 562"/>
              <a:gd name="T73" fmla="*/ 17462 h 13"/>
              <a:gd name="T74" fmla="*/ 248080 w 562"/>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2"/>
              <a:gd name="T115" fmla="*/ 0 h 13"/>
              <a:gd name="T116" fmla="*/ 562 w 56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2" h="13">
                <a:moveTo>
                  <a:pt x="562" y="13"/>
                </a:moveTo>
                <a:lnTo>
                  <a:pt x="300" y="13"/>
                </a:lnTo>
                <a:lnTo>
                  <a:pt x="298" y="11"/>
                </a:lnTo>
                <a:lnTo>
                  <a:pt x="296" y="9"/>
                </a:lnTo>
                <a:lnTo>
                  <a:pt x="292" y="7"/>
                </a:lnTo>
                <a:lnTo>
                  <a:pt x="290" y="5"/>
                </a:lnTo>
                <a:lnTo>
                  <a:pt x="289" y="5"/>
                </a:lnTo>
                <a:lnTo>
                  <a:pt x="285" y="4"/>
                </a:lnTo>
                <a:lnTo>
                  <a:pt x="283" y="2"/>
                </a:lnTo>
                <a:lnTo>
                  <a:pt x="281" y="0"/>
                </a:lnTo>
                <a:lnTo>
                  <a:pt x="520" y="0"/>
                </a:lnTo>
                <a:lnTo>
                  <a:pt x="523" y="2"/>
                </a:lnTo>
                <a:lnTo>
                  <a:pt x="529" y="4"/>
                </a:lnTo>
                <a:lnTo>
                  <a:pt x="535" y="5"/>
                </a:lnTo>
                <a:lnTo>
                  <a:pt x="539" y="5"/>
                </a:lnTo>
                <a:lnTo>
                  <a:pt x="544" y="7"/>
                </a:lnTo>
                <a:lnTo>
                  <a:pt x="550" y="9"/>
                </a:lnTo>
                <a:lnTo>
                  <a:pt x="556" y="11"/>
                </a:lnTo>
                <a:lnTo>
                  <a:pt x="562" y="13"/>
                </a:lnTo>
                <a:close/>
                <a:moveTo>
                  <a:pt x="176" y="13"/>
                </a:moveTo>
                <a:lnTo>
                  <a:pt x="0" y="13"/>
                </a:lnTo>
                <a:lnTo>
                  <a:pt x="2" y="11"/>
                </a:lnTo>
                <a:lnTo>
                  <a:pt x="2" y="9"/>
                </a:lnTo>
                <a:lnTo>
                  <a:pt x="2" y="7"/>
                </a:lnTo>
                <a:lnTo>
                  <a:pt x="2" y="5"/>
                </a:lnTo>
                <a:lnTo>
                  <a:pt x="4" y="4"/>
                </a:lnTo>
                <a:lnTo>
                  <a:pt x="4" y="2"/>
                </a:lnTo>
                <a:lnTo>
                  <a:pt x="4" y="0"/>
                </a:lnTo>
                <a:lnTo>
                  <a:pt x="172" y="0"/>
                </a:lnTo>
                <a:lnTo>
                  <a:pt x="172" y="2"/>
                </a:lnTo>
                <a:lnTo>
                  <a:pt x="172" y="4"/>
                </a:lnTo>
                <a:lnTo>
                  <a:pt x="174" y="5"/>
                </a:lnTo>
                <a:lnTo>
                  <a:pt x="174" y="7"/>
                </a:lnTo>
                <a:lnTo>
                  <a:pt x="174" y="9"/>
                </a:lnTo>
                <a:lnTo>
                  <a:pt x="174" y="11"/>
                </a:lnTo>
                <a:lnTo>
                  <a:pt x="176" y="13"/>
                </a:lnTo>
                <a:close/>
              </a:path>
            </a:pathLst>
          </a:custGeom>
          <a:solidFill>
            <a:srgbClr val="8A0D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4" name="Freeform 924"/>
          <p:cNvSpPr>
            <a:spLocks noEditPoints="1"/>
          </p:cNvSpPr>
          <p:nvPr/>
        </p:nvSpPr>
        <p:spPr bwMode="auto">
          <a:xfrm rot="63308">
            <a:off x="4783138" y="3989388"/>
            <a:ext cx="758825" cy="20637"/>
          </a:xfrm>
          <a:custGeom>
            <a:avLst/>
            <a:gdLst>
              <a:gd name="T0" fmla="*/ 758825 w 537"/>
              <a:gd name="T1" fmla="*/ 20637 h 13"/>
              <a:gd name="T2" fmla="*/ 406968 w 537"/>
              <a:gd name="T3" fmla="*/ 20637 h 13"/>
              <a:gd name="T4" fmla="*/ 405555 w 537"/>
              <a:gd name="T5" fmla="*/ 20637 h 13"/>
              <a:gd name="T6" fmla="*/ 399902 w 537"/>
              <a:gd name="T7" fmla="*/ 19050 h 13"/>
              <a:gd name="T8" fmla="*/ 397076 w 537"/>
              <a:gd name="T9" fmla="*/ 15875 h 13"/>
              <a:gd name="T10" fmla="*/ 394250 w 537"/>
              <a:gd name="T11" fmla="*/ 12700 h 13"/>
              <a:gd name="T12" fmla="*/ 391424 w 537"/>
              <a:gd name="T13" fmla="*/ 9525 h 13"/>
              <a:gd name="T14" fmla="*/ 385771 w 537"/>
              <a:gd name="T15" fmla="*/ 6350 h 13"/>
              <a:gd name="T16" fmla="*/ 382945 w 537"/>
              <a:gd name="T17" fmla="*/ 3175 h 13"/>
              <a:gd name="T18" fmla="*/ 380119 w 537"/>
              <a:gd name="T19" fmla="*/ 0 h 13"/>
              <a:gd name="T20" fmla="*/ 702302 w 537"/>
              <a:gd name="T21" fmla="*/ 0 h 13"/>
              <a:gd name="T22" fmla="*/ 709367 w 537"/>
              <a:gd name="T23" fmla="*/ 3175 h 13"/>
              <a:gd name="T24" fmla="*/ 717846 w 537"/>
              <a:gd name="T25" fmla="*/ 6350 h 13"/>
              <a:gd name="T26" fmla="*/ 723498 w 537"/>
              <a:gd name="T27" fmla="*/ 9525 h 13"/>
              <a:gd name="T28" fmla="*/ 731976 w 537"/>
              <a:gd name="T29" fmla="*/ 12700 h 13"/>
              <a:gd name="T30" fmla="*/ 736216 w 537"/>
              <a:gd name="T31" fmla="*/ 15875 h 13"/>
              <a:gd name="T32" fmla="*/ 744694 w 537"/>
              <a:gd name="T33" fmla="*/ 19050 h 13"/>
              <a:gd name="T34" fmla="*/ 753173 w 537"/>
              <a:gd name="T35" fmla="*/ 20637 h 13"/>
              <a:gd name="T36" fmla="*/ 758825 w 537"/>
              <a:gd name="T37" fmla="*/ 20637 h 13"/>
              <a:gd name="T38" fmla="*/ 243050 w 537"/>
              <a:gd name="T39" fmla="*/ 20637 h 13"/>
              <a:gd name="T40" fmla="*/ 0 w 537"/>
              <a:gd name="T41" fmla="*/ 20637 h 13"/>
              <a:gd name="T42" fmla="*/ 0 w 537"/>
              <a:gd name="T43" fmla="*/ 20637 h 13"/>
              <a:gd name="T44" fmla="*/ 2826 w 537"/>
              <a:gd name="T45" fmla="*/ 19050 h 13"/>
              <a:gd name="T46" fmla="*/ 2826 w 537"/>
              <a:gd name="T47" fmla="*/ 15875 h 13"/>
              <a:gd name="T48" fmla="*/ 2826 w 537"/>
              <a:gd name="T49" fmla="*/ 12700 h 13"/>
              <a:gd name="T50" fmla="*/ 2826 w 537"/>
              <a:gd name="T51" fmla="*/ 9525 h 13"/>
              <a:gd name="T52" fmla="*/ 2826 w 537"/>
              <a:gd name="T53" fmla="*/ 6350 h 13"/>
              <a:gd name="T54" fmla="*/ 5652 w 537"/>
              <a:gd name="T55" fmla="*/ 3175 h 13"/>
              <a:gd name="T56" fmla="*/ 5652 w 537"/>
              <a:gd name="T57" fmla="*/ 0 h 13"/>
              <a:gd name="T58" fmla="*/ 237398 w 537"/>
              <a:gd name="T59" fmla="*/ 0 h 13"/>
              <a:gd name="T60" fmla="*/ 237398 w 537"/>
              <a:gd name="T61" fmla="*/ 3175 h 13"/>
              <a:gd name="T62" fmla="*/ 237398 w 537"/>
              <a:gd name="T63" fmla="*/ 6350 h 13"/>
              <a:gd name="T64" fmla="*/ 240224 w 537"/>
              <a:gd name="T65" fmla="*/ 9525 h 13"/>
              <a:gd name="T66" fmla="*/ 240224 w 537"/>
              <a:gd name="T67" fmla="*/ 12700 h 13"/>
              <a:gd name="T68" fmla="*/ 240224 w 537"/>
              <a:gd name="T69" fmla="*/ 15875 h 13"/>
              <a:gd name="T70" fmla="*/ 240224 w 537"/>
              <a:gd name="T71" fmla="*/ 19050 h 13"/>
              <a:gd name="T72" fmla="*/ 243050 w 537"/>
              <a:gd name="T73" fmla="*/ 20637 h 13"/>
              <a:gd name="T74" fmla="*/ 243050 w 537"/>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7"/>
              <a:gd name="T115" fmla="*/ 0 h 13"/>
              <a:gd name="T116" fmla="*/ 537 w 537"/>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7" h="13">
                <a:moveTo>
                  <a:pt x="537" y="13"/>
                </a:moveTo>
                <a:lnTo>
                  <a:pt x="288" y="13"/>
                </a:lnTo>
                <a:lnTo>
                  <a:pt x="287" y="13"/>
                </a:lnTo>
                <a:lnTo>
                  <a:pt x="283" y="12"/>
                </a:lnTo>
                <a:lnTo>
                  <a:pt x="281" y="10"/>
                </a:lnTo>
                <a:lnTo>
                  <a:pt x="279" y="8"/>
                </a:lnTo>
                <a:lnTo>
                  <a:pt x="277" y="6"/>
                </a:lnTo>
                <a:lnTo>
                  <a:pt x="273" y="4"/>
                </a:lnTo>
                <a:lnTo>
                  <a:pt x="271" y="2"/>
                </a:lnTo>
                <a:lnTo>
                  <a:pt x="269" y="0"/>
                </a:lnTo>
                <a:lnTo>
                  <a:pt x="497" y="0"/>
                </a:lnTo>
                <a:lnTo>
                  <a:pt x="502" y="2"/>
                </a:lnTo>
                <a:lnTo>
                  <a:pt x="508" y="4"/>
                </a:lnTo>
                <a:lnTo>
                  <a:pt x="512" y="6"/>
                </a:lnTo>
                <a:lnTo>
                  <a:pt x="518" y="8"/>
                </a:lnTo>
                <a:lnTo>
                  <a:pt x="521" y="10"/>
                </a:lnTo>
                <a:lnTo>
                  <a:pt x="527" y="12"/>
                </a:lnTo>
                <a:lnTo>
                  <a:pt x="533" y="13"/>
                </a:lnTo>
                <a:lnTo>
                  <a:pt x="537" y="13"/>
                </a:lnTo>
                <a:close/>
                <a:moveTo>
                  <a:pt x="172" y="13"/>
                </a:moveTo>
                <a:lnTo>
                  <a:pt x="0" y="13"/>
                </a:lnTo>
                <a:lnTo>
                  <a:pt x="2" y="12"/>
                </a:lnTo>
                <a:lnTo>
                  <a:pt x="2" y="10"/>
                </a:lnTo>
                <a:lnTo>
                  <a:pt x="2" y="8"/>
                </a:lnTo>
                <a:lnTo>
                  <a:pt x="2" y="6"/>
                </a:lnTo>
                <a:lnTo>
                  <a:pt x="2" y="4"/>
                </a:lnTo>
                <a:lnTo>
                  <a:pt x="4" y="2"/>
                </a:lnTo>
                <a:lnTo>
                  <a:pt x="4" y="0"/>
                </a:lnTo>
                <a:lnTo>
                  <a:pt x="168" y="0"/>
                </a:lnTo>
                <a:lnTo>
                  <a:pt x="168" y="2"/>
                </a:lnTo>
                <a:lnTo>
                  <a:pt x="168" y="4"/>
                </a:lnTo>
                <a:lnTo>
                  <a:pt x="170" y="6"/>
                </a:lnTo>
                <a:lnTo>
                  <a:pt x="170" y="8"/>
                </a:lnTo>
                <a:lnTo>
                  <a:pt x="170" y="10"/>
                </a:lnTo>
                <a:lnTo>
                  <a:pt x="170" y="12"/>
                </a:lnTo>
                <a:lnTo>
                  <a:pt x="172" y="13"/>
                </a:lnTo>
                <a:close/>
              </a:path>
            </a:pathLst>
          </a:custGeom>
          <a:solidFill>
            <a:srgbClr val="8A0D1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5" name="Freeform 925"/>
          <p:cNvSpPr>
            <a:spLocks noEditPoints="1"/>
          </p:cNvSpPr>
          <p:nvPr/>
        </p:nvSpPr>
        <p:spPr bwMode="auto">
          <a:xfrm rot="63308">
            <a:off x="4787900" y="3979863"/>
            <a:ext cx="728663" cy="22225"/>
          </a:xfrm>
          <a:custGeom>
            <a:avLst/>
            <a:gdLst>
              <a:gd name="T0" fmla="*/ 728663 w 516"/>
              <a:gd name="T1" fmla="*/ 22225 h 14"/>
              <a:gd name="T2" fmla="*/ 391162 w 516"/>
              <a:gd name="T3" fmla="*/ 22225 h 14"/>
              <a:gd name="T4" fmla="*/ 388338 w 516"/>
              <a:gd name="T5" fmla="*/ 19050 h 14"/>
              <a:gd name="T6" fmla="*/ 382689 w 516"/>
              <a:gd name="T7" fmla="*/ 15875 h 14"/>
              <a:gd name="T8" fmla="*/ 379865 w 516"/>
              <a:gd name="T9" fmla="*/ 12700 h 14"/>
              <a:gd name="T10" fmla="*/ 377041 w 516"/>
              <a:gd name="T11" fmla="*/ 9525 h 14"/>
              <a:gd name="T12" fmla="*/ 374216 w 516"/>
              <a:gd name="T13" fmla="*/ 6350 h 14"/>
              <a:gd name="T14" fmla="*/ 369980 w 516"/>
              <a:gd name="T15" fmla="*/ 3175 h 14"/>
              <a:gd name="T16" fmla="*/ 367156 w 516"/>
              <a:gd name="T17" fmla="*/ 0 h 14"/>
              <a:gd name="T18" fmla="*/ 364332 w 516"/>
              <a:gd name="T19" fmla="*/ 0 h 14"/>
              <a:gd name="T20" fmla="*/ 673590 w 516"/>
              <a:gd name="T21" fmla="*/ 0 h 14"/>
              <a:gd name="T22" fmla="*/ 679238 w 516"/>
              <a:gd name="T23" fmla="*/ 0 h 14"/>
              <a:gd name="T24" fmla="*/ 687711 w 516"/>
              <a:gd name="T25" fmla="*/ 3175 h 14"/>
              <a:gd name="T26" fmla="*/ 693360 w 516"/>
              <a:gd name="T27" fmla="*/ 6350 h 14"/>
              <a:gd name="T28" fmla="*/ 699008 w 516"/>
              <a:gd name="T29" fmla="*/ 9525 h 14"/>
              <a:gd name="T30" fmla="*/ 706069 w 516"/>
              <a:gd name="T31" fmla="*/ 12700 h 14"/>
              <a:gd name="T32" fmla="*/ 714542 w 516"/>
              <a:gd name="T33" fmla="*/ 15875 h 14"/>
              <a:gd name="T34" fmla="*/ 720190 w 516"/>
              <a:gd name="T35" fmla="*/ 19050 h 14"/>
              <a:gd name="T36" fmla="*/ 728663 w 516"/>
              <a:gd name="T37" fmla="*/ 22225 h 14"/>
              <a:gd name="T38" fmla="*/ 237239 w 516"/>
              <a:gd name="T39" fmla="*/ 22225 h 14"/>
              <a:gd name="T40" fmla="*/ 0 w 516"/>
              <a:gd name="T41" fmla="*/ 22225 h 14"/>
              <a:gd name="T42" fmla="*/ 0 w 516"/>
              <a:gd name="T43" fmla="*/ 19050 h 14"/>
              <a:gd name="T44" fmla="*/ 0 w 516"/>
              <a:gd name="T45" fmla="*/ 15875 h 14"/>
              <a:gd name="T46" fmla="*/ 2824 w 516"/>
              <a:gd name="T47" fmla="*/ 12700 h 14"/>
              <a:gd name="T48" fmla="*/ 2824 w 516"/>
              <a:gd name="T49" fmla="*/ 9525 h 14"/>
              <a:gd name="T50" fmla="*/ 2824 w 516"/>
              <a:gd name="T51" fmla="*/ 6350 h 14"/>
              <a:gd name="T52" fmla="*/ 2824 w 516"/>
              <a:gd name="T53" fmla="*/ 3175 h 14"/>
              <a:gd name="T54" fmla="*/ 2824 w 516"/>
              <a:gd name="T55" fmla="*/ 0 h 14"/>
              <a:gd name="T56" fmla="*/ 2824 w 516"/>
              <a:gd name="T57" fmla="*/ 0 h 14"/>
              <a:gd name="T58" fmla="*/ 231591 w 516"/>
              <a:gd name="T59" fmla="*/ 0 h 14"/>
              <a:gd name="T60" fmla="*/ 231591 w 516"/>
              <a:gd name="T61" fmla="*/ 0 h 14"/>
              <a:gd name="T62" fmla="*/ 231591 w 516"/>
              <a:gd name="T63" fmla="*/ 3175 h 14"/>
              <a:gd name="T64" fmla="*/ 234415 w 516"/>
              <a:gd name="T65" fmla="*/ 6350 h 14"/>
              <a:gd name="T66" fmla="*/ 234415 w 516"/>
              <a:gd name="T67" fmla="*/ 9525 h 14"/>
              <a:gd name="T68" fmla="*/ 234415 w 516"/>
              <a:gd name="T69" fmla="*/ 12700 h 14"/>
              <a:gd name="T70" fmla="*/ 234415 w 516"/>
              <a:gd name="T71" fmla="*/ 15875 h 14"/>
              <a:gd name="T72" fmla="*/ 237239 w 516"/>
              <a:gd name="T73" fmla="*/ 19050 h 14"/>
              <a:gd name="T74" fmla="*/ 237239 w 516"/>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6"/>
              <a:gd name="T115" fmla="*/ 0 h 14"/>
              <a:gd name="T116" fmla="*/ 516 w 516"/>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6" h="14">
                <a:moveTo>
                  <a:pt x="516" y="14"/>
                </a:moveTo>
                <a:lnTo>
                  <a:pt x="277" y="14"/>
                </a:lnTo>
                <a:lnTo>
                  <a:pt x="275" y="12"/>
                </a:lnTo>
                <a:lnTo>
                  <a:pt x="271" y="10"/>
                </a:lnTo>
                <a:lnTo>
                  <a:pt x="269" y="8"/>
                </a:lnTo>
                <a:lnTo>
                  <a:pt x="267" y="6"/>
                </a:lnTo>
                <a:lnTo>
                  <a:pt x="265" y="4"/>
                </a:lnTo>
                <a:lnTo>
                  <a:pt x="262" y="2"/>
                </a:lnTo>
                <a:lnTo>
                  <a:pt x="260" y="0"/>
                </a:lnTo>
                <a:lnTo>
                  <a:pt x="258" y="0"/>
                </a:lnTo>
                <a:lnTo>
                  <a:pt x="477" y="0"/>
                </a:lnTo>
                <a:lnTo>
                  <a:pt x="481" y="0"/>
                </a:lnTo>
                <a:lnTo>
                  <a:pt x="487" y="2"/>
                </a:lnTo>
                <a:lnTo>
                  <a:pt x="491" y="4"/>
                </a:lnTo>
                <a:lnTo>
                  <a:pt x="495" y="6"/>
                </a:lnTo>
                <a:lnTo>
                  <a:pt x="500" y="8"/>
                </a:lnTo>
                <a:lnTo>
                  <a:pt x="506" y="10"/>
                </a:lnTo>
                <a:lnTo>
                  <a:pt x="510" y="12"/>
                </a:lnTo>
                <a:lnTo>
                  <a:pt x="516" y="14"/>
                </a:lnTo>
                <a:close/>
                <a:moveTo>
                  <a:pt x="168" y="14"/>
                </a:moveTo>
                <a:lnTo>
                  <a:pt x="0" y="14"/>
                </a:lnTo>
                <a:lnTo>
                  <a:pt x="0" y="12"/>
                </a:lnTo>
                <a:lnTo>
                  <a:pt x="0" y="10"/>
                </a:lnTo>
                <a:lnTo>
                  <a:pt x="2" y="8"/>
                </a:lnTo>
                <a:lnTo>
                  <a:pt x="2" y="6"/>
                </a:lnTo>
                <a:lnTo>
                  <a:pt x="2" y="4"/>
                </a:lnTo>
                <a:lnTo>
                  <a:pt x="2" y="2"/>
                </a:lnTo>
                <a:lnTo>
                  <a:pt x="2" y="0"/>
                </a:lnTo>
                <a:lnTo>
                  <a:pt x="164" y="0"/>
                </a:lnTo>
                <a:lnTo>
                  <a:pt x="164" y="2"/>
                </a:lnTo>
                <a:lnTo>
                  <a:pt x="166" y="4"/>
                </a:lnTo>
                <a:lnTo>
                  <a:pt x="166" y="6"/>
                </a:lnTo>
                <a:lnTo>
                  <a:pt x="166" y="8"/>
                </a:lnTo>
                <a:lnTo>
                  <a:pt x="166" y="10"/>
                </a:lnTo>
                <a:lnTo>
                  <a:pt x="168" y="12"/>
                </a:lnTo>
                <a:lnTo>
                  <a:pt x="168" y="14"/>
                </a:lnTo>
                <a:close/>
              </a:path>
            </a:pathLst>
          </a:custGeom>
          <a:solidFill>
            <a:srgbClr val="8C0C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6" name="Freeform 926"/>
          <p:cNvSpPr>
            <a:spLocks noEditPoints="1"/>
          </p:cNvSpPr>
          <p:nvPr/>
        </p:nvSpPr>
        <p:spPr bwMode="auto">
          <a:xfrm rot="63308">
            <a:off x="4791075" y="3967163"/>
            <a:ext cx="695325" cy="20637"/>
          </a:xfrm>
          <a:custGeom>
            <a:avLst/>
            <a:gdLst>
              <a:gd name="T0" fmla="*/ 695325 w 493"/>
              <a:gd name="T1" fmla="*/ 20637 h 13"/>
              <a:gd name="T2" fmla="*/ 373755 w 493"/>
              <a:gd name="T3" fmla="*/ 20637 h 13"/>
              <a:gd name="T4" fmla="*/ 370934 w 493"/>
              <a:gd name="T5" fmla="*/ 17462 h 13"/>
              <a:gd name="T6" fmla="*/ 366703 w 493"/>
              <a:gd name="T7" fmla="*/ 14287 h 13"/>
              <a:gd name="T8" fmla="*/ 363882 w 493"/>
              <a:gd name="T9" fmla="*/ 11112 h 13"/>
              <a:gd name="T10" fmla="*/ 361061 w 493"/>
              <a:gd name="T11" fmla="*/ 11112 h 13"/>
              <a:gd name="T12" fmla="*/ 358240 w 493"/>
              <a:gd name="T13" fmla="*/ 7937 h 13"/>
              <a:gd name="T14" fmla="*/ 355420 w 493"/>
              <a:gd name="T15" fmla="*/ 6350 h 13"/>
              <a:gd name="T16" fmla="*/ 352599 w 493"/>
              <a:gd name="T17" fmla="*/ 3175 h 13"/>
              <a:gd name="T18" fmla="*/ 346957 w 493"/>
              <a:gd name="T19" fmla="*/ 0 h 13"/>
              <a:gd name="T20" fmla="*/ 643140 w 493"/>
              <a:gd name="T21" fmla="*/ 0 h 13"/>
              <a:gd name="T22" fmla="*/ 651603 w 493"/>
              <a:gd name="T23" fmla="*/ 3175 h 13"/>
              <a:gd name="T24" fmla="*/ 657244 w 493"/>
              <a:gd name="T25" fmla="*/ 6350 h 13"/>
              <a:gd name="T26" fmla="*/ 662886 w 493"/>
              <a:gd name="T27" fmla="*/ 7937 h 13"/>
              <a:gd name="T28" fmla="*/ 669938 w 493"/>
              <a:gd name="T29" fmla="*/ 11112 h 13"/>
              <a:gd name="T30" fmla="*/ 675579 w 493"/>
              <a:gd name="T31" fmla="*/ 11112 h 13"/>
              <a:gd name="T32" fmla="*/ 684042 w 493"/>
              <a:gd name="T33" fmla="*/ 14287 h 13"/>
              <a:gd name="T34" fmla="*/ 689683 w 493"/>
              <a:gd name="T35" fmla="*/ 17462 h 13"/>
              <a:gd name="T36" fmla="*/ 695325 w 493"/>
              <a:gd name="T37" fmla="*/ 20637 h 13"/>
              <a:gd name="T38" fmla="*/ 231305 w 493"/>
              <a:gd name="T39" fmla="*/ 20637 h 13"/>
              <a:gd name="T40" fmla="*/ 0 w 493"/>
              <a:gd name="T41" fmla="*/ 20637 h 13"/>
              <a:gd name="T42" fmla="*/ 0 w 493"/>
              <a:gd name="T43" fmla="*/ 17462 h 13"/>
              <a:gd name="T44" fmla="*/ 0 w 493"/>
              <a:gd name="T45" fmla="*/ 14287 h 13"/>
              <a:gd name="T46" fmla="*/ 0 w 493"/>
              <a:gd name="T47" fmla="*/ 11112 h 13"/>
              <a:gd name="T48" fmla="*/ 0 w 493"/>
              <a:gd name="T49" fmla="*/ 11112 h 13"/>
              <a:gd name="T50" fmla="*/ 2821 w 493"/>
              <a:gd name="T51" fmla="*/ 7937 h 13"/>
              <a:gd name="T52" fmla="*/ 2821 w 493"/>
              <a:gd name="T53" fmla="*/ 6350 h 13"/>
              <a:gd name="T54" fmla="*/ 2821 w 493"/>
              <a:gd name="T55" fmla="*/ 3175 h 13"/>
              <a:gd name="T56" fmla="*/ 2821 w 493"/>
              <a:gd name="T57" fmla="*/ 0 h 13"/>
              <a:gd name="T58" fmla="*/ 225663 w 493"/>
              <a:gd name="T59" fmla="*/ 0 h 13"/>
              <a:gd name="T60" fmla="*/ 225663 w 493"/>
              <a:gd name="T61" fmla="*/ 3175 h 13"/>
              <a:gd name="T62" fmla="*/ 228484 w 493"/>
              <a:gd name="T63" fmla="*/ 6350 h 13"/>
              <a:gd name="T64" fmla="*/ 228484 w 493"/>
              <a:gd name="T65" fmla="*/ 7937 h 13"/>
              <a:gd name="T66" fmla="*/ 228484 w 493"/>
              <a:gd name="T67" fmla="*/ 11112 h 13"/>
              <a:gd name="T68" fmla="*/ 228484 w 493"/>
              <a:gd name="T69" fmla="*/ 11112 h 13"/>
              <a:gd name="T70" fmla="*/ 228484 w 493"/>
              <a:gd name="T71" fmla="*/ 14287 h 13"/>
              <a:gd name="T72" fmla="*/ 231305 w 493"/>
              <a:gd name="T73" fmla="*/ 17462 h 13"/>
              <a:gd name="T74" fmla="*/ 231305 w 493"/>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3"/>
              <a:gd name="T115" fmla="*/ 0 h 13"/>
              <a:gd name="T116" fmla="*/ 493 w 49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3" h="13">
                <a:moveTo>
                  <a:pt x="493" y="13"/>
                </a:moveTo>
                <a:lnTo>
                  <a:pt x="265" y="13"/>
                </a:lnTo>
                <a:lnTo>
                  <a:pt x="263" y="11"/>
                </a:lnTo>
                <a:lnTo>
                  <a:pt x="260" y="9"/>
                </a:lnTo>
                <a:lnTo>
                  <a:pt x="258" y="7"/>
                </a:lnTo>
                <a:lnTo>
                  <a:pt x="256" y="7"/>
                </a:lnTo>
                <a:lnTo>
                  <a:pt x="254" y="5"/>
                </a:lnTo>
                <a:lnTo>
                  <a:pt x="252" y="4"/>
                </a:lnTo>
                <a:lnTo>
                  <a:pt x="250" y="2"/>
                </a:lnTo>
                <a:lnTo>
                  <a:pt x="246" y="0"/>
                </a:lnTo>
                <a:lnTo>
                  <a:pt x="456" y="0"/>
                </a:lnTo>
                <a:lnTo>
                  <a:pt x="462" y="2"/>
                </a:lnTo>
                <a:lnTo>
                  <a:pt x="466" y="4"/>
                </a:lnTo>
                <a:lnTo>
                  <a:pt x="470" y="5"/>
                </a:lnTo>
                <a:lnTo>
                  <a:pt x="475" y="7"/>
                </a:lnTo>
                <a:lnTo>
                  <a:pt x="479" y="7"/>
                </a:lnTo>
                <a:lnTo>
                  <a:pt x="485" y="9"/>
                </a:lnTo>
                <a:lnTo>
                  <a:pt x="489" y="11"/>
                </a:lnTo>
                <a:lnTo>
                  <a:pt x="493" y="13"/>
                </a:lnTo>
                <a:close/>
                <a:moveTo>
                  <a:pt x="164" y="13"/>
                </a:moveTo>
                <a:lnTo>
                  <a:pt x="0" y="13"/>
                </a:lnTo>
                <a:lnTo>
                  <a:pt x="0" y="11"/>
                </a:lnTo>
                <a:lnTo>
                  <a:pt x="0" y="9"/>
                </a:lnTo>
                <a:lnTo>
                  <a:pt x="0" y="7"/>
                </a:lnTo>
                <a:lnTo>
                  <a:pt x="2" y="5"/>
                </a:lnTo>
                <a:lnTo>
                  <a:pt x="2" y="4"/>
                </a:lnTo>
                <a:lnTo>
                  <a:pt x="2" y="2"/>
                </a:lnTo>
                <a:lnTo>
                  <a:pt x="2" y="0"/>
                </a:lnTo>
                <a:lnTo>
                  <a:pt x="160" y="0"/>
                </a:lnTo>
                <a:lnTo>
                  <a:pt x="160" y="2"/>
                </a:lnTo>
                <a:lnTo>
                  <a:pt x="162" y="4"/>
                </a:lnTo>
                <a:lnTo>
                  <a:pt x="162" y="5"/>
                </a:lnTo>
                <a:lnTo>
                  <a:pt x="162" y="7"/>
                </a:lnTo>
                <a:lnTo>
                  <a:pt x="162" y="9"/>
                </a:lnTo>
                <a:lnTo>
                  <a:pt x="164" y="11"/>
                </a:lnTo>
                <a:lnTo>
                  <a:pt x="164" y="13"/>
                </a:lnTo>
                <a:close/>
              </a:path>
            </a:pathLst>
          </a:custGeom>
          <a:solidFill>
            <a:srgbClr val="8C0C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7" name="Freeform 927"/>
          <p:cNvSpPr>
            <a:spLocks noEditPoints="1"/>
          </p:cNvSpPr>
          <p:nvPr/>
        </p:nvSpPr>
        <p:spPr bwMode="auto">
          <a:xfrm rot="63308">
            <a:off x="4791075" y="3954463"/>
            <a:ext cx="669925" cy="23812"/>
          </a:xfrm>
          <a:custGeom>
            <a:avLst/>
            <a:gdLst>
              <a:gd name="T0" fmla="*/ 669925 w 475"/>
              <a:gd name="T1" fmla="*/ 23812 h 15"/>
              <a:gd name="T2" fmla="*/ 361054 w 475"/>
              <a:gd name="T3" fmla="*/ 23812 h 15"/>
              <a:gd name="T4" fmla="*/ 358234 w 475"/>
              <a:gd name="T5" fmla="*/ 20637 h 15"/>
              <a:gd name="T6" fmla="*/ 355413 w 475"/>
              <a:gd name="T7" fmla="*/ 19050 h 15"/>
              <a:gd name="T8" fmla="*/ 352592 w 475"/>
              <a:gd name="T9" fmla="*/ 15875 h 15"/>
              <a:gd name="T10" fmla="*/ 346951 w 475"/>
              <a:gd name="T11" fmla="*/ 12700 h 15"/>
              <a:gd name="T12" fmla="*/ 344130 w 475"/>
              <a:gd name="T13" fmla="*/ 9525 h 15"/>
              <a:gd name="T14" fmla="*/ 341309 w 475"/>
              <a:gd name="T15" fmla="*/ 6350 h 15"/>
              <a:gd name="T16" fmla="*/ 339899 w 475"/>
              <a:gd name="T17" fmla="*/ 3175 h 15"/>
              <a:gd name="T18" fmla="*/ 337078 w 475"/>
              <a:gd name="T19" fmla="*/ 0 h 15"/>
              <a:gd name="T20" fmla="*/ 621972 w 475"/>
              <a:gd name="T21" fmla="*/ 0 h 15"/>
              <a:gd name="T22" fmla="*/ 621972 w 475"/>
              <a:gd name="T23" fmla="*/ 3175 h 15"/>
              <a:gd name="T24" fmla="*/ 624793 w 475"/>
              <a:gd name="T25" fmla="*/ 3175 h 15"/>
              <a:gd name="T26" fmla="*/ 624793 w 475"/>
              <a:gd name="T27" fmla="*/ 3175 h 15"/>
              <a:gd name="T28" fmla="*/ 624793 w 475"/>
              <a:gd name="T29" fmla="*/ 3175 h 15"/>
              <a:gd name="T30" fmla="*/ 627614 w 475"/>
              <a:gd name="T31" fmla="*/ 3175 h 15"/>
              <a:gd name="T32" fmla="*/ 627614 w 475"/>
              <a:gd name="T33" fmla="*/ 6350 h 15"/>
              <a:gd name="T34" fmla="*/ 630435 w 475"/>
              <a:gd name="T35" fmla="*/ 6350 h 15"/>
              <a:gd name="T36" fmla="*/ 630435 w 475"/>
              <a:gd name="T37" fmla="*/ 6350 h 15"/>
              <a:gd name="T38" fmla="*/ 636076 w 475"/>
              <a:gd name="T39" fmla="*/ 9525 h 15"/>
              <a:gd name="T40" fmla="*/ 640307 w 475"/>
              <a:gd name="T41" fmla="*/ 9525 h 15"/>
              <a:gd name="T42" fmla="*/ 645949 w 475"/>
              <a:gd name="T43" fmla="*/ 12700 h 15"/>
              <a:gd name="T44" fmla="*/ 648769 w 475"/>
              <a:gd name="T45" fmla="*/ 15875 h 15"/>
              <a:gd name="T46" fmla="*/ 654411 w 475"/>
              <a:gd name="T47" fmla="*/ 15875 h 15"/>
              <a:gd name="T48" fmla="*/ 660052 w 475"/>
              <a:gd name="T49" fmla="*/ 19050 h 15"/>
              <a:gd name="T50" fmla="*/ 665694 w 475"/>
              <a:gd name="T51" fmla="*/ 20637 h 15"/>
              <a:gd name="T52" fmla="*/ 669925 w 475"/>
              <a:gd name="T53" fmla="*/ 23812 h 15"/>
              <a:gd name="T54" fmla="*/ 228480 w 475"/>
              <a:gd name="T55" fmla="*/ 23812 h 15"/>
              <a:gd name="T56" fmla="*/ 0 w 475"/>
              <a:gd name="T57" fmla="*/ 23812 h 15"/>
              <a:gd name="T58" fmla="*/ 2821 w 475"/>
              <a:gd name="T59" fmla="*/ 20637 h 15"/>
              <a:gd name="T60" fmla="*/ 2821 w 475"/>
              <a:gd name="T61" fmla="*/ 19050 h 15"/>
              <a:gd name="T62" fmla="*/ 2821 w 475"/>
              <a:gd name="T63" fmla="*/ 15875 h 15"/>
              <a:gd name="T64" fmla="*/ 2821 w 475"/>
              <a:gd name="T65" fmla="*/ 12700 h 15"/>
              <a:gd name="T66" fmla="*/ 2821 w 475"/>
              <a:gd name="T67" fmla="*/ 9525 h 15"/>
              <a:gd name="T68" fmla="*/ 5641 w 475"/>
              <a:gd name="T69" fmla="*/ 6350 h 15"/>
              <a:gd name="T70" fmla="*/ 5641 w 475"/>
              <a:gd name="T71" fmla="*/ 3175 h 15"/>
              <a:gd name="T72" fmla="*/ 5641 w 475"/>
              <a:gd name="T73" fmla="*/ 0 h 15"/>
              <a:gd name="T74" fmla="*/ 222838 w 475"/>
              <a:gd name="T75" fmla="*/ 0 h 15"/>
              <a:gd name="T76" fmla="*/ 225659 w 475"/>
              <a:gd name="T77" fmla="*/ 3175 h 15"/>
              <a:gd name="T78" fmla="*/ 225659 w 475"/>
              <a:gd name="T79" fmla="*/ 6350 h 15"/>
              <a:gd name="T80" fmla="*/ 225659 w 475"/>
              <a:gd name="T81" fmla="*/ 9525 h 15"/>
              <a:gd name="T82" fmla="*/ 225659 w 475"/>
              <a:gd name="T83" fmla="*/ 12700 h 15"/>
              <a:gd name="T84" fmla="*/ 225659 w 475"/>
              <a:gd name="T85" fmla="*/ 15875 h 15"/>
              <a:gd name="T86" fmla="*/ 228480 w 475"/>
              <a:gd name="T87" fmla="*/ 19050 h 15"/>
              <a:gd name="T88" fmla="*/ 228480 w 475"/>
              <a:gd name="T89" fmla="*/ 20637 h 15"/>
              <a:gd name="T90" fmla="*/ 228480 w 475"/>
              <a:gd name="T91" fmla="*/ 2381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5"/>
              <a:gd name="T139" fmla="*/ 0 h 15"/>
              <a:gd name="T140" fmla="*/ 475 w 475"/>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5" h="15">
                <a:moveTo>
                  <a:pt x="475" y="15"/>
                </a:moveTo>
                <a:lnTo>
                  <a:pt x="256" y="15"/>
                </a:lnTo>
                <a:lnTo>
                  <a:pt x="254" y="13"/>
                </a:lnTo>
                <a:lnTo>
                  <a:pt x="252" y="12"/>
                </a:lnTo>
                <a:lnTo>
                  <a:pt x="250" y="10"/>
                </a:lnTo>
                <a:lnTo>
                  <a:pt x="246" y="8"/>
                </a:lnTo>
                <a:lnTo>
                  <a:pt x="244" y="6"/>
                </a:lnTo>
                <a:lnTo>
                  <a:pt x="242" y="4"/>
                </a:lnTo>
                <a:lnTo>
                  <a:pt x="241" y="2"/>
                </a:lnTo>
                <a:lnTo>
                  <a:pt x="239" y="0"/>
                </a:lnTo>
                <a:lnTo>
                  <a:pt x="441" y="0"/>
                </a:lnTo>
                <a:lnTo>
                  <a:pt x="441" y="2"/>
                </a:lnTo>
                <a:lnTo>
                  <a:pt x="443" y="2"/>
                </a:lnTo>
                <a:lnTo>
                  <a:pt x="445" y="2"/>
                </a:lnTo>
                <a:lnTo>
                  <a:pt x="445" y="4"/>
                </a:lnTo>
                <a:lnTo>
                  <a:pt x="447" y="4"/>
                </a:lnTo>
                <a:lnTo>
                  <a:pt x="451" y="6"/>
                </a:lnTo>
                <a:lnTo>
                  <a:pt x="454" y="6"/>
                </a:lnTo>
                <a:lnTo>
                  <a:pt x="458" y="8"/>
                </a:lnTo>
                <a:lnTo>
                  <a:pt x="460" y="10"/>
                </a:lnTo>
                <a:lnTo>
                  <a:pt x="464" y="10"/>
                </a:lnTo>
                <a:lnTo>
                  <a:pt x="468" y="12"/>
                </a:lnTo>
                <a:lnTo>
                  <a:pt x="472" y="13"/>
                </a:lnTo>
                <a:lnTo>
                  <a:pt x="475" y="15"/>
                </a:lnTo>
                <a:close/>
                <a:moveTo>
                  <a:pt x="162" y="15"/>
                </a:moveTo>
                <a:lnTo>
                  <a:pt x="0" y="15"/>
                </a:lnTo>
                <a:lnTo>
                  <a:pt x="2" y="13"/>
                </a:lnTo>
                <a:lnTo>
                  <a:pt x="2" y="12"/>
                </a:lnTo>
                <a:lnTo>
                  <a:pt x="2" y="10"/>
                </a:lnTo>
                <a:lnTo>
                  <a:pt x="2" y="8"/>
                </a:lnTo>
                <a:lnTo>
                  <a:pt x="2" y="6"/>
                </a:lnTo>
                <a:lnTo>
                  <a:pt x="4" y="4"/>
                </a:lnTo>
                <a:lnTo>
                  <a:pt x="4" y="2"/>
                </a:lnTo>
                <a:lnTo>
                  <a:pt x="4" y="0"/>
                </a:lnTo>
                <a:lnTo>
                  <a:pt x="158" y="0"/>
                </a:lnTo>
                <a:lnTo>
                  <a:pt x="160" y="2"/>
                </a:lnTo>
                <a:lnTo>
                  <a:pt x="160" y="4"/>
                </a:lnTo>
                <a:lnTo>
                  <a:pt x="160" y="6"/>
                </a:lnTo>
                <a:lnTo>
                  <a:pt x="160" y="8"/>
                </a:lnTo>
                <a:lnTo>
                  <a:pt x="160" y="10"/>
                </a:lnTo>
                <a:lnTo>
                  <a:pt x="162" y="12"/>
                </a:lnTo>
                <a:lnTo>
                  <a:pt x="162" y="13"/>
                </a:lnTo>
                <a:lnTo>
                  <a:pt x="162" y="15"/>
                </a:lnTo>
                <a:close/>
              </a:path>
            </a:pathLst>
          </a:custGeom>
          <a:solidFill>
            <a:srgbClr val="8F0D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8" name="Freeform 928"/>
          <p:cNvSpPr>
            <a:spLocks noEditPoints="1"/>
          </p:cNvSpPr>
          <p:nvPr/>
        </p:nvSpPr>
        <p:spPr bwMode="auto">
          <a:xfrm rot="63308">
            <a:off x="4794250" y="3944938"/>
            <a:ext cx="639763" cy="22225"/>
          </a:xfrm>
          <a:custGeom>
            <a:avLst/>
            <a:gdLst>
              <a:gd name="T0" fmla="*/ 639763 w 454"/>
              <a:gd name="T1" fmla="*/ 22225 h 14"/>
              <a:gd name="T2" fmla="*/ 343837 w 454"/>
              <a:gd name="T3" fmla="*/ 22225 h 14"/>
              <a:gd name="T4" fmla="*/ 341019 w 454"/>
              <a:gd name="T5" fmla="*/ 19050 h 14"/>
              <a:gd name="T6" fmla="*/ 338201 w 454"/>
              <a:gd name="T7" fmla="*/ 15875 h 14"/>
              <a:gd name="T8" fmla="*/ 336792 w 454"/>
              <a:gd name="T9" fmla="*/ 12700 h 14"/>
              <a:gd name="T10" fmla="*/ 333973 w 454"/>
              <a:gd name="T11" fmla="*/ 9525 h 14"/>
              <a:gd name="T12" fmla="*/ 331155 w 454"/>
              <a:gd name="T13" fmla="*/ 6350 h 14"/>
              <a:gd name="T14" fmla="*/ 328337 w 454"/>
              <a:gd name="T15" fmla="*/ 3175 h 14"/>
              <a:gd name="T16" fmla="*/ 325518 w 454"/>
              <a:gd name="T17" fmla="*/ 3175 h 14"/>
              <a:gd name="T18" fmla="*/ 319882 w 454"/>
              <a:gd name="T19" fmla="*/ 0 h 14"/>
              <a:gd name="T20" fmla="*/ 597488 w 454"/>
              <a:gd name="T21" fmla="*/ 0 h 14"/>
              <a:gd name="T22" fmla="*/ 600306 w 454"/>
              <a:gd name="T23" fmla="*/ 0 h 14"/>
              <a:gd name="T24" fmla="*/ 604534 w 454"/>
              <a:gd name="T25" fmla="*/ 3175 h 14"/>
              <a:gd name="T26" fmla="*/ 607352 w 454"/>
              <a:gd name="T27" fmla="*/ 6350 h 14"/>
              <a:gd name="T28" fmla="*/ 612989 w 454"/>
              <a:gd name="T29" fmla="*/ 6350 h 14"/>
              <a:gd name="T30" fmla="*/ 615807 w 454"/>
              <a:gd name="T31" fmla="*/ 9525 h 14"/>
              <a:gd name="T32" fmla="*/ 618625 w 454"/>
              <a:gd name="T33" fmla="*/ 12700 h 14"/>
              <a:gd name="T34" fmla="*/ 624262 w 454"/>
              <a:gd name="T35" fmla="*/ 12700 h 14"/>
              <a:gd name="T36" fmla="*/ 627080 w 454"/>
              <a:gd name="T37" fmla="*/ 15875 h 14"/>
              <a:gd name="T38" fmla="*/ 629899 w 454"/>
              <a:gd name="T39" fmla="*/ 15875 h 14"/>
              <a:gd name="T40" fmla="*/ 632717 w 454"/>
              <a:gd name="T41" fmla="*/ 15875 h 14"/>
              <a:gd name="T42" fmla="*/ 632717 w 454"/>
              <a:gd name="T43" fmla="*/ 19050 h 14"/>
              <a:gd name="T44" fmla="*/ 634126 w 454"/>
              <a:gd name="T45" fmla="*/ 19050 h 14"/>
              <a:gd name="T46" fmla="*/ 634126 w 454"/>
              <a:gd name="T47" fmla="*/ 19050 h 14"/>
              <a:gd name="T48" fmla="*/ 636945 w 454"/>
              <a:gd name="T49" fmla="*/ 19050 h 14"/>
              <a:gd name="T50" fmla="*/ 639763 w 454"/>
              <a:gd name="T51" fmla="*/ 22225 h 14"/>
              <a:gd name="T52" fmla="*/ 639763 w 454"/>
              <a:gd name="T53" fmla="*/ 22225 h 14"/>
              <a:gd name="T54" fmla="*/ 222649 w 454"/>
              <a:gd name="T55" fmla="*/ 22225 h 14"/>
              <a:gd name="T56" fmla="*/ 0 w 454"/>
              <a:gd name="T57" fmla="*/ 22225 h 14"/>
              <a:gd name="T58" fmla="*/ 0 w 454"/>
              <a:gd name="T59" fmla="*/ 19050 h 14"/>
              <a:gd name="T60" fmla="*/ 2818 w 454"/>
              <a:gd name="T61" fmla="*/ 15875 h 14"/>
              <a:gd name="T62" fmla="*/ 2818 w 454"/>
              <a:gd name="T63" fmla="*/ 12700 h 14"/>
              <a:gd name="T64" fmla="*/ 2818 w 454"/>
              <a:gd name="T65" fmla="*/ 9525 h 14"/>
              <a:gd name="T66" fmla="*/ 2818 w 454"/>
              <a:gd name="T67" fmla="*/ 6350 h 14"/>
              <a:gd name="T68" fmla="*/ 2818 w 454"/>
              <a:gd name="T69" fmla="*/ 3175 h 14"/>
              <a:gd name="T70" fmla="*/ 2818 w 454"/>
              <a:gd name="T71" fmla="*/ 3175 h 14"/>
              <a:gd name="T72" fmla="*/ 5637 w 454"/>
              <a:gd name="T73" fmla="*/ 0 h 14"/>
              <a:gd name="T74" fmla="*/ 219830 w 454"/>
              <a:gd name="T75" fmla="*/ 0 h 14"/>
              <a:gd name="T76" fmla="*/ 219830 w 454"/>
              <a:gd name="T77" fmla="*/ 3175 h 14"/>
              <a:gd name="T78" fmla="*/ 219830 w 454"/>
              <a:gd name="T79" fmla="*/ 3175 h 14"/>
              <a:gd name="T80" fmla="*/ 219830 w 454"/>
              <a:gd name="T81" fmla="*/ 6350 h 14"/>
              <a:gd name="T82" fmla="*/ 219830 w 454"/>
              <a:gd name="T83" fmla="*/ 9525 h 14"/>
              <a:gd name="T84" fmla="*/ 222649 w 454"/>
              <a:gd name="T85" fmla="*/ 12700 h 14"/>
              <a:gd name="T86" fmla="*/ 222649 w 454"/>
              <a:gd name="T87" fmla="*/ 15875 h 14"/>
              <a:gd name="T88" fmla="*/ 222649 w 454"/>
              <a:gd name="T89" fmla="*/ 19050 h 14"/>
              <a:gd name="T90" fmla="*/ 222649 w 454"/>
              <a:gd name="T91" fmla="*/ 22225 h 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4"/>
              <a:gd name="T139" fmla="*/ 0 h 14"/>
              <a:gd name="T140" fmla="*/ 454 w 454"/>
              <a:gd name="T141" fmla="*/ 14 h 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4" h="14">
                <a:moveTo>
                  <a:pt x="454" y="14"/>
                </a:moveTo>
                <a:lnTo>
                  <a:pt x="244" y="14"/>
                </a:lnTo>
                <a:lnTo>
                  <a:pt x="242" y="12"/>
                </a:lnTo>
                <a:lnTo>
                  <a:pt x="240" y="10"/>
                </a:lnTo>
                <a:lnTo>
                  <a:pt x="239" y="8"/>
                </a:lnTo>
                <a:lnTo>
                  <a:pt x="237" y="6"/>
                </a:lnTo>
                <a:lnTo>
                  <a:pt x="235" y="4"/>
                </a:lnTo>
                <a:lnTo>
                  <a:pt x="233" y="2"/>
                </a:lnTo>
                <a:lnTo>
                  <a:pt x="231" y="2"/>
                </a:lnTo>
                <a:lnTo>
                  <a:pt x="227" y="0"/>
                </a:lnTo>
                <a:lnTo>
                  <a:pt x="424" y="0"/>
                </a:lnTo>
                <a:lnTo>
                  <a:pt x="426" y="0"/>
                </a:lnTo>
                <a:lnTo>
                  <a:pt x="429" y="2"/>
                </a:lnTo>
                <a:lnTo>
                  <a:pt x="431" y="4"/>
                </a:lnTo>
                <a:lnTo>
                  <a:pt x="435" y="4"/>
                </a:lnTo>
                <a:lnTo>
                  <a:pt x="437" y="6"/>
                </a:lnTo>
                <a:lnTo>
                  <a:pt x="439" y="8"/>
                </a:lnTo>
                <a:lnTo>
                  <a:pt x="443" y="8"/>
                </a:lnTo>
                <a:lnTo>
                  <a:pt x="445" y="10"/>
                </a:lnTo>
                <a:lnTo>
                  <a:pt x="447" y="10"/>
                </a:lnTo>
                <a:lnTo>
                  <a:pt x="449" y="10"/>
                </a:lnTo>
                <a:lnTo>
                  <a:pt x="449" y="12"/>
                </a:lnTo>
                <a:lnTo>
                  <a:pt x="450" y="12"/>
                </a:lnTo>
                <a:lnTo>
                  <a:pt x="452" y="12"/>
                </a:lnTo>
                <a:lnTo>
                  <a:pt x="454" y="14"/>
                </a:lnTo>
                <a:close/>
                <a:moveTo>
                  <a:pt x="158" y="14"/>
                </a:moveTo>
                <a:lnTo>
                  <a:pt x="0" y="14"/>
                </a:lnTo>
                <a:lnTo>
                  <a:pt x="0" y="12"/>
                </a:lnTo>
                <a:lnTo>
                  <a:pt x="2" y="10"/>
                </a:lnTo>
                <a:lnTo>
                  <a:pt x="2" y="8"/>
                </a:lnTo>
                <a:lnTo>
                  <a:pt x="2" y="6"/>
                </a:lnTo>
                <a:lnTo>
                  <a:pt x="2" y="4"/>
                </a:lnTo>
                <a:lnTo>
                  <a:pt x="2" y="2"/>
                </a:lnTo>
                <a:lnTo>
                  <a:pt x="4" y="0"/>
                </a:lnTo>
                <a:lnTo>
                  <a:pt x="156" y="0"/>
                </a:lnTo>
                <a:lnTo>
                  <a:pt x="156" y="2"/>
                </a:lnTo>
                <a:lnTo>
                  <a:pt x="156" y="4"/>
                </a:lnTo>
                <a:lnTo>
                  <a:pt x="156" y="6"/>
                </a:lnTo>
                <a:lnTo>
                  <a:pt x="158" y="8"/>
                </a:lnTo>
                <a:lnTo>
                  <a:pt x="158" y="10"/>
                </a:lnTo>
                <a:lnTo>
                  <a:pt x="158" y="12"/>
                </a:lnTo>
                <a:lnTo>
                  <a:pt x="158" y="14"/>
                </a:lnTo>
                <a:close/>
              </a:path>
            </a:pathLst>
          </a:custGeom>
          <a:solidFill>
            <a:srgbClr val="8F0D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49" name="Freeform 929"/>
          <p:cNvSpPr>
            <a:spLocks noEditPoints="1"/>
          </p:cNvSpPr>
          <p:nvPr/>
        </p:nvSpPr>
        <p:spPr bwMode="auto">
          <a:xfrm rot="63308">
            <a:off x="4795838" y="3933825"/>
            <a:ext cx="617537" cy="20638"/>
          </a:xfrm>
          <a:custGeom>
            <a:avLst/>
            <a:gdLst>
              <a:gd name="T0" fmla="*/ 617537 w 437"/>
              <a:gd name="T1" fmla="*/ 20638 h 13"/>
              <a:gd name="T2" fmla="*/ 332085 w 437"/>
              <a:gd name="T3" fmla="*/ 20638 h 13"/>
              <a:gd name="T4" fmla="*/ 329259 w 437"/>
              <a:gd name="T5" fmla="*/ 17463 h 13"/>
              <a:gd name="T6" fmla="*/ 326433 w 437"/>
              <a:gd name="T7" fmla="*/ 14288 h 13"/>
              <a:gd name="T8" fmla="*/ 323606 w 437"/>
              <a:gd name="T9" fmla="*/ 14288 h 13"/>
              <a:gd name="T10" fmla="*/ 317954 w 437"/>
              <a:gd name="T11" fmla="*/ 11113 h 13"/>
              <a:gd name="T12" fmla="*/ 315128 w 437"/>
              <a:gd name="T13" fmla="*/ 7938 h 13"/>
              <a:gd name="T14" fmla="*/ 312301 w 437"/>
              <a:gd name="T15" fmla="*/ 6350 h 13"/>
              <a:gd name="T16" fmla="*/ 309475 w 437"/>
              <a:gd name="T17" fmla="*/ 3175 h 13"/>
              <a:gd name="T18" fmla="*/ 306649 w 437"/>
              <a:gd name="T19" fmla="*/ 0 h 13"/>
              <a:gd name="T20" fmla="*/ 576556 w 437"/>
              <a:gd name="T21" fmla="*/ 0 h 13"/>
              <a:gd name="T22" fmla="*/ 582209 w 437"/>
              <a:gd name="T23" fmla="*/ 3175 h 13"/>
              <a:gd name="T24" fmla="*/ 587861 w 437"/>
              <a:gd name="T25" fmla="*/ 6350 h 13"/>
              <a:gd name="T26" fmla="*/ 593514 w 437"/>
              <a:gd name="T27" fmla="*/ 7938 h 13"/>
              <a:gd name="T28" fmla="*/ 596340 w 437"/>
              <a:gd name="T29" fmla="*/ 11113 h 13"/>
              <a:gd name="T30" fmla="*/ 601993 w 437"/>
              <a:gd name="T31" fmla="*/ 14288 h 13"/>
              <a:gd name="T32" fmla="*/ 606232 w 437"/>
              <a:gd name="T33" fmla="*/ 17463 h 13"/>
              <a:gd name="T34" fmla="*/ 611884 w 437"/>
              <a:gd name="T35" fmla="*/ 17463 h 13"/>
              <a:gd name="T36" fmla="*/ 617537 w 437"/>
              <a:gd name="T37" fmla="*/ 20638 h 13"/>
              <a:gd name="T38" fmla="*/ 217622 w 437"/>
              <a:gd name="T39" fmla="*/ 20638 h 13"/>
              <a:gd name="T40" fmla="*/ 0 w 437"/>
              <a:gd name="T41" fmla="*/ 20638 h 13"/>
              <a:gd name="T42" fmla="*/ 0 w 437"/>
              <a:gd name="T43" fmla="*/ 17463 h 13"/>
              <a:gd name="T44" fmla="*/ 0 w 437"/>
              <a:gd name="T45" fmla="*/ 14288 h 13"/>
              <a:gd name="T46" fmla="*/ 0 w 437"/>
              <a:gd name="T47" fmla="*/ 14288 h 13"/>
              <a:gd name="T48" fmla="*/ 2826 w 437"/>
              <a:gd name="T49" fmla="*/ 11113 h 13"/>
              <a:gd name="T50" fmla="*/ 2826 w 437"/>
              <a:gd name="T51" fmla="*/ 7938 h 13"/>
              <a:gd name="T52" fmla="*/ 2826 w 437"/>
              <a:gd name="T53" fmla="*/ 6350 h 13"/>
              <a:gd name="T54" fmla="*/ 2826 w 437"/>
              <a:gd name="T55" fmla="*/ 3175 h 13"/>
              <a:gd name="T56" fmla="*/ 2826 w 437"/>
              <a:gd name="T57" fmla="*/ 0 h 13"/>
              <a:gd name="T58" fmla="*/ 216209 w 437"/>
              <a:gd name="T59" fmla="*/ 0 h 13"/>
              <a:gd name="T60" fmla="*/ 216209 w 437"/>
              <a:gd name="T61" fmla="*/ 3175 h 13"/>
              <a:gd name="T62" fmla="*/ 216209 w 437"/>
              <a:gd name="T63" fmla="*/ 6350 h 13"/>
              <a:gd name="T64" fmla="*/ 216209 w 437"/>
              <a:gd name="T65" fmla="*/ 7938 h 13"/>
              <a:gd name="T66" fmla="*/ 216209 w 437"/>
              <a:gd name="T67" fmla="*/ 11113 h 13"/>
              <a:gd name="T68" fmla="*/ 217622 w 437"/>
              <a:gd name="T69" fmla="*/ 14288 h 13"/>
              <a:gd name="T70" fmla="*/ 217622 w 437"/>
              <a:gd name="T71" fmla="*/ 14288 h 13"/>
              <a:gd name="T72" fmla="*/ 217622 w 437"/>
              <a:gd name="T73" fmla="*/ 17463 h 13"/>
              <a:gd name="T74" fmla="*/ 217622 w 437"/>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37"/>
              <a:gd name="T115" fmla="*/ 0 h 13"/>
              <a:gd name="T116" fmla="*/ 437 w 437"/>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37" h="13">
                <a:moveTo>
                  <a:pt x="437" y="13"/>
                </a:moveTo>
                <a:lnTo>
                  <a:pt x="235" y="13"/>
                </a:lnTo>
                <a:lnTo>
                  <a:pt x="233" y="11"/>
                </a:lnTo>
                <a:lnTo>
                  <a:pt x="231" y="9"/>
                </a:lnTo>
                <a:lnTo>
                  <a:pt x="229" y="9"/>
                </a:lnTo>
                <a:lnTo>
                  <a:pt x="225" y="7"/>
                </a:lnTo>
                <a:lnTo>
                  <a:pt x="223" y="5"/>
                </a:lnTo>
                <a:lnTo>
                  <a:pt x="221" y="4"/>
                </a:lnTo>
                <a:lnTo>
                  <a:pt x="219" y="2"/>
                </a:lnTo>
                <a:lnTo>
                  <a:pt x="217" y="0"/>
                </a:lnTo>
                <a:lnTo>
                  <a:pt x="408" y="0"/>
                </a:lnTo>
                <a:lnTo>
                  <a:pt x="412" y="2"/>
                </a:lnTo>
                <a:lnTo>
                  <a:pt x="416" y="4"/>
                </a:lnTo>
                <a:lnTo>
                  <a:pt x="420" y="5"/>
                </a:lnTo>
                <a:lnTo>
                  <a:pt x="422" y="7"/>
                </a:lnTo>
                <a:lnTo>
                  <a:pt x="426" y="9"/>
                </a:lnTo>
                <a:lnTo>
                  <a:pt x="429" y="11"/>
                </a:lnTo>
                <a:lnTo>
                  <a:pt x="433" y="11"/>
                </a:lnTo>
                <a:lnTo>
                  <a:pt x="437" y="13"/>
                </a:lnTo>
                <a:close/>
                <a:moveTo>
                  <a:pt x="154" y="13"/>
                </a:moveTo>
                <a:lnTo>
                  <a:pt x="0" y="13"/>
                </a:lnTo>
                <a:lnTo>
                  <a:pt x="0" y="11"/>
                </a:lnTo>
                <a:lnTo>
                  <a:pt x="0" y="9"/>
                </a:lnTo>
                <a:lnTo>
                  <a:pt x="2" y="7"/>
                </a:lnTo>
                <a:lnTo>
                  <a:pt x="2" y="5"/>
                </a:lnTo>
                <a:lnTo>
                  <a:pt x="2" y="4"/>
                </a:lnTo>
                <a:lnTo>
                  <a:pt x="2" y="2"/>
                </a:lnTo>
                <a:lnTo>
                  <a:pt x="2" y="0"/>
                </a:lnTo>
                <a:lnTo>
                  <a:pt x="153" y="0"/>
                </a:lnTo>
                <a:lnTo>
                  <a:pt x="153" y="2"/>
                </a:lnTo>
                <a:lnTo>
                  <a:pt x="153" y="4"/>
                </a:lnTo>
                <a:lnTo>
                  <a:pt x="153" y="5"/>
                </a:lnTo>
                <a:lnTo>
                  <a:pt x="153" y="7"/>
                </a:lnTo>
                <a:lnTo>
                  <a:pt x="154" y="9"/>
                </a:lnTo>
                <a:lnTo>
                  <a:pt x="154" y="11"/>
                </a:lnTo>
                <a:lnTo>
                  <a:pt x="154" y="13"/>
                </a:lnTo>
                <a:close/>
              </a:path>
            </a:pathLst>
          </a:custGeom>
          <a:solidFill>
            <a:srgbClr val="8F0D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0" name="Freeform 930"/>
          <p:cNvSpPr>
            <a:spLocks noEditPoints="1"/>
          </p:cNvSpPr>
          <p:nvPr/>
        </p:nvSpPr>
        <p:spPr bwMode="auto">
          <a:xfrm rot="63308">
            <a:off x="4799013" y="3921125"/>
            <a:ext cx="592137" cy="23813"/>
          </a:xfrm>
          <a:custGeom>
            <a:avLst/>
            <a:gdLst>
              <a:gd name="T0" fmla="*/ 592137 w 420"/>
              <a:gd name="T1" fmla="*/ 23813 h 15"/>
              <a:gd name="T2" fmla="*/ 314397 w 420"/>
              <a:gd name="T3" fmla="*/ 23813 h 15"/>
              <a:gd name="T4" fmla="*/ 311577 w 420"/>
              <a:gd name="T5" fmla="*/ 20638 h 15"/>
              <a:gd name="T6" fmla="*/ 308757 w 420"/>
              <a:gd name="T7" fmla="*/ 19050 h 15"/>
              <a:gd name="T8" fmla="*/ 305937 w 420"/>
              <a:gd name="T9" fmla="*/ 15875 h 15"/>
              <a:gd name="T10" fmla="*/ 303118 w 420"/>
              <a:gd name="T11" fmla="*/ 12700 h 15"/>
              <a:gd name="T12" fmla="*/ 301708 w 420"/>
              <a:gd name="T13" fmla="*/ 9525 h 15"/>
              <a:gd name="T14" fmla="*/ 298888 w 420"/>
              <a:gd name="T15" fmla="*/ 6350 h 15"/>
              <a:gd name="T16" fmla="*/ 296069 w 420"/>
              <a:gd name="T17" fmla="*/ 3175 h 15"/>
              <a:gd name="T18" fmla="*/ 293249 w 420"/>
              <a:gd name="T19" fmla="*/ 0 h 15"/>
              <a:gd name="T20" fmla="*/ 556891 w 420"/>
              <a:gd name="T21" fmla="*/ 0 h 15"/>
              <a:gd name="T22" fmla="*/ 559710 w 420"/>
              <a:gd name="T23" fmla="*/ 3175 h 15"/>
              <a:gd name="T24" fmla="*/ 565350 w 420"/>
              <a:gd name="T25" fmla="*/ 6350 h 15"/>
              <a:gd name="T26" fmla="*/ 569579 w 420"/>
              <a:gd name="T27" fmla="*/ 9525 h 15"/>
              <a:gd name="T28" fmla="*/ 572399 w 420"/>
              <a:gd name="T29" fmla="*/ 12700 h 15"/>
              <a:gd name="T30" fmla="*/ 578039 w 420"/>
              <a:gd name="T31" fmla="*/ 15875 h 15"/>
              <a:gd name="T32" fmla="*/ 583678 w 420"/>
              <a:gd name="T33" fmla="*/ 19050 h 15"/>
              <a:gd name="T34" fmla="*/ 586498 w 420"/>
              <a:gd name="T35" fmla="*/ 20638 h 15"/>
              <a:gd name="T36" fmla="*/ 592137 w 420"/>
              <a:gd name="T37" fmla="*/ 23813 h 15"/>
              <a:gd name="T38" fmla="*/ 214297 w 420"/>
              <a:gd name="T39" fmla="*/ 23813 h 15"/>
              <a:gd name="T40" fmla="*/ 0 w 420"/>
              <a:gd name="T41" fmla="*/ 23813 h 15"/>
              <a:gd name="T42" fmla="*/ 0 w 420"/>
              <a:gd name="T43" fmla="*/ 20638 h 15"/>
              <a:gd name="T44" fmla="*/ 0 w 420"/>
              <a:gd name="T45" fmla="*/ 19050 h 15"/>
              <a:gd name="T46" fmla="*/ 0 w 420"/>
              <a:gd name="T47" fmla="*/ 15875 h 15"/>
              <a:gd name="T48" fmla="*/ 0 w 420"/>
              <a:gd name="T49" fmla="*/ 12700 h 15"/>
              <a:gd name="T50" fmla="*/ 0 w 420"/>
              <a:gd name="T51" fmla="*/ 9525 h 15"/>
              <a:gd name="T52" fmla="*/ 2820 w 420"/>
              <a:gd name="T53" fmla="*/ 6350 h 15"/>
              <a:gd name="T54" fmla="*/ 2820 w 420"/>
              <a:gd name="T55" fmla="*/ 3175 h 15"/>
              <a:gd name="T56" fmla="*/ 2820 w 420"/>
              <a:gd name="T57" fmla="*/ 0 h 15"/>
              <a:gd name="T58" fmla="*/ 210068 w 420"/>
              <a:gd name="T59" fmla="*/ 0 h 15"/>
              <a:gd name="T60" fmla="*/ 210068 w 420"/>
              <a:gd name="T61" fmla="*/ 3175 h 15"/>
              <a:gd name="T62" fmla="*/ 210068 w 420"/>
              <a:gd name="T63" fmla="*/ 6350 h 15"/>
              <a:gd name="T64" fmla="*/ 210068 w 420"/>
              <a:gd name="T65" fmla="*/ 9525 h 15"/>
              <a:gd name="T66" fmla="*/ 212887 w 420"/>
              <a:gd name="T67" fmla="*/ 12700 h 15"/>
              <a:gd name="T68" fmla="*/ 212887 w 420"/>
              <a:gd name="T69" fmla="*/ 15875 h 15"/>
              <a:gd name="T70" fmla="*/ 212887 w 420"/>
              <a:gd name="T71" fmla="*/ 19050 h 15"/>
              <a:gd name="T72" fmla="*/ 212887 w 420"/>
              <a:gd name="T73" fmla="*/ 20638 h 15"/>
              <a:gd name="T74" fmla="*/ 214297 w 420"/>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15"/>
              <a:gd name="T116" fmla="*/ 420 w 420"/>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15">
                <a:moveTo>
                  <a:pt x="420" y="15"/>
                </a:moveTo>
                <a:lnTo>
                  <a:pt x="223" y="15"/>
                </a:lnTo>
                <a:lnTo>
                  <a:pt x="221" y="13"/>
                </a:lnTo>
                <a:lnTo>
                  <a:pt x="219" y="12"/>
                </a:lnTo>
                <a:lnTo>
                  <a:pt x="217" y="10"/>
                </a:lnTo>
                <a:lnTo>
                  <a:pt x="215" y="8"/>
                </a:lnTo>
                <a:lnTo>
                  <a:pt x="214" y="6"/>
                </a:lnTo>
                <a:lnTo>
                  <a:pt x="212" y="4"/>
                </a:lnTo>
                <a:lnTo>
                  <a:pt x="210" y="2"/>
                </a:lnTo>
                <a:lnTo>
                  <a:pt x="208" y="0"/>
                </a:lnTo>
                <a:lnTo>
                  <a:pt x="395" y="0"/>
                </a:lnTo>
                <a:lnTo>
                  <a:pt x="397" y="2"/>
                </a:lnTo>
                <a:lnTo>
                  <a:pt x="401" y="4"/>
                </a:lnTo>
                <a:lnTo>
                  <a:pt x="404" y="6"/>
                </a:lnTo>
                <a:lnTo>
                  <a:pt x="406" y="8"/>
                </a:lnTo>
                <a:lnTo>
                  <a:pt x="410" y="10"/>
                </a:lnTo>
                <a:lnTo>
                  <a:pt x="414" y="12"/>
                </a:lnTo>
                <a:lnTo>
                  <a:pt x="416" y="13"/>
                </a:lnTo>
                <a:lnTo>
                  <a:pt x="420" y="15"/>
                </a:lnTo>
                <a:close/>
                <a:moveTo>
                  <a:pt x="152" y="15"/>
                </a:moveTo>
                <a:lnTo>
                  <a:pt x="0" y="15"/>
                </a:lnTo>
                <a:lnTo>
                  <a:pt x="0" y="13"/>
                </a:lnTo>
                <a:lnTo>
                  <a:pt x="0" y="12"/>
                </a:lnTo>
                <a:lnTo>
                  <a:pt x="0" y="10"/>
                </a:lnTo>
                <a:lnTo>
                  <a:pt x="0" y="8"/>
                </a:lnTo>
                <a:lnTo>
                  <a:pt x="0" y="6"/>
                </a:lnTo>
                <a:lnTo>
                  <a:pt x="2" y="4"/>
                </a:lnTo>
                <a:lnTo>
                  <a:pt x="2" y="2"/>
                </a:lnTo>
                <a:lnTo>
                  <a:pt x="2" y="0"/>
                </a:lnTo>
                <a:lnTo>
                  <a:pt x="149" y="0"/>
                </a:lnTo>
                <a:lnTo>
                  <a:pt x="149" y="2"/>
                </a:lnTo>
                <a:lnTo>
                  <a:pt x="149" y="4"/>
                </a:lnTo>
                <a:lnTo>
                  <a:pt x="149" y="6"/>
                </a:lnTo>
                <a:lnTo>
                  <a:pt x="151" y="8"/>
                </a:lnTo>
                <a:lnTo>
                  <a:pt x="151" y="10"/>
                </a:lnTo>
                <a:lnTo>
                  <a:pt x="151" y="12"/>
                </a:lnTo>
                <a:lnTo>
                  <a:pt x="151" y="13"/>
                </a:lnTo>
                <a:lnTo>
                  <a:pt x="152" y="15"/>
                </a:lnTo>
                <a:close/>
              </a:path>
            </a:pathLst>
          </a:custGeom>
          <a:solidFill>
            <a:srgbClr val="910C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1" name="Freeform 931"/>
          <p:cNvSpPr>
            <a:spLocks noEditPoints="1"/>
          </p:cNvSpPr>
          <p:nvPr/>
        </p:nvSpPr>
        <p:spPr bwMode="auto">
          <a:xfrm rot="63308">
            <a:off x="4799013" y="3911600"/>
            <a:ext cx="573087" cy="22225"/>
          </a:xfrm>
          <a:custGeom>
            <a:avLst/>
            <a:gdLst>
              <a:gd name="T0" fmla="*/ 573087 w 406"/>
              <a:gd name="T1" fmla="*/ 22225 h 14"/>
              <a:gd name="T2" fmla="*/ 303482 w 406"/>
              <a:gd name="T3" fmla="*/ 22225 h 14"/>
              <a:gd name="T4" fmla="*/ 302070 w 406"/>
              <a:gd name="T5" fmla="*/ 19050 h 14"/>
              <a:gd name="T6" fmla="*/ 299247 w 406"/>
              <a:gd name="T7" fmla="*/ 15875 h 14"/>
              <a:gd name="T8" fmla="*/ 296424 w 406"/>
              <a:gd name="T9" fmla="*/ 12700 h 14"/>
              <a:gd name="T10" fmla="*/ 293601 w 406"/>
              <a:gd name="T11" fmla="*/ 9525 h 14"/>
              <a:gd name="T12" fmla="*/ 290778 w 406"/>
              <a:gd name="T13" fmla="*/ 6350 h 14"/>
              <a:gd name="T14" fmla="*/ 287955 w 406"/>
              <a:gd name="T15" fmla="*/ 6350 h 14"/>
              <a:gd name="T16" fmla="*/ 285132 w 406"/>
              <a:gd name="T17" fmla="*/ 3175 h 14"/>
              <a:gd name="T18" fmla="*/ 282309 w 406"/>
              <a:gd name="T19" fmla="*/ 0 h 14"/>
              <a:gd name="T20" fmla="*/ 540621 w 406"/>
              <a:gd name="T21" fmla="*/ 0 h 14"/>
              <a:gd name="T22" fmla="*/ 546268 w 406"/>
              <a:gd name="T23" fmla="*/ 3175 h 14"/>
              <a:gd name="T24" fmla="*/ 549091 w 406"/>
              <a:gd name="T25" fmla="*/ 6350 h 14"/>
              <a:gd name="T26" fmla="*/ 554737 w 406"/>
              <a:gd name="T27" fmla="*/ 9525 h 14"/>
              <a:gd name="T28" fmla="*/ 557560 w 406"/>
              <a:gd name="T29" fmla="*/ 12700 h 14"/>
              <a:gd name="T30" fmla="*/ 563206 w 406"/>
              <a:gd name="T31" fmla="*/ 12700 h 14"/>
              <a:gd name="T32" fmla="*/ 566029 w 406"/>
              <a:gd name="T33" fmla="*/ 15875 h 14"/>
              <a:gd name="T34" fmla="*/ 570264 w 406"/>
              <a:gd name="T35" fmla="*/ 19050 h 14"/>
              <a:gd name="T36" fmla="*/ 573087 w 406"/>
              <a:gd name="T37" fmla="*/ 22225 h 14"/>
              <a:gd name="T38" fmla="*/ 213143 w 406"/>
              <a:gd name="T39" fmla="*/ 22225 h 14"/>
              <a:gd name="T40" fmla="*/ 0 w 406"/>
              <a:gd name="T41" fmla="*/ 22225 h 14"/>
              <a:gd name="T42" fmla="*/ 0 w 406"/>
              <a:gd name="T43" fmla="*/ 19050 h 14"/>
              <a:gd name="T44" fmla="*/ 2823 w 406"/>
              <a:gd name="T45" fmla="*/ 15875 h 14"/>
              <a:gd name="T46" fmla="*/ 2823 w 406"/>
              <a:gd name="T47" fmla="*/ 12700 h 14"/>
              <a:gd name="T48" fmla="*/ 2823 w 406"/>
              <a:gd name="T49" fmla="*/ 9525 h 14"/>
              <a:gd name="T50" fmla="*/ 2823 w 406"/>
              <a:gd name="T51" fmla="*/ 9525 h 14"/>
              <a:gd name="T52" fmla="*/ 2823 w 406"/>
              <a:gd name="T53" fmla="*/ 6350 h 14"/>
              <a:gd name="T54" fmla="*/ 2823 w 406"/>
              <a:gd name="T55" fmla="*/ 3175 h 14"/>
              <a:gd name="T56" fmla="*/ 2823 w 406"/>
              <a:gd name="T57" fmla="*/ 0 h 14"/>
              <a:gd name="T58" fmla="*/ 207497 w 406"/>
              <a:gd name="T59" fmla="*/ 0 h 14"/>
              <a:gd name="T60" fmla="*/ 207497 w 406"/>
              <a:gd name="T61" fmla="*/ 3175 h 14"/>
              <a:gd name="T62" fmla="*/ 207497 w 406"/>
              <a:gd name="T63" fmla="*/ 6350 h 14"/>
              <a:gd name="T64" fmla="*/ 210320 w 406"/>
              <a:gd name="T65" fmla="*/ 6350 h 14"/>
              <a:gd name="T66" fmla="*/ 210320 w 406"/>
              <a:gd name="T67" fmla="*/ 9525 h 14"/>
              <a:gd name="T68" fmla="*/ 210320 w 406"/>
              <a:gd name="T69" fmla="*/ 12700 h 14"/>
              <a:gd name="T70" fmla="*/ 210320 w 406"/>
              <a:gd name="T71" fmla="*/ 15875 h 14"/>
              <a:gd name="T72" fmla="*/ 210320 w 406"/>
              <a:gd name="T73" fmla="*/ 19050 h 14"/>
              <a:gd name="T74" fmla="*/ 213143 w 406"/>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6"/>
              <a:gd name="T115" fmla="*/ 0 h 14"/>
              <a:gd name="T116" fmla="*/ 406 w 406"/>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6" h="14">
                <a:moveTo>
                  <a:pt x="406" y="14"/>
                </a:moveTo>
                <a:lnTo>
                  <a:pt x="215" y="14"/>
                </a:lnTo>
                <a:lnTo>
                  <a:pt x="214" y="12"/>
                </a:lnTo>
                <a:lnTo>
                  <a:pt x="212" y="10"/>
                </a:lnTo>
                <a:lnTo>
                  <a:pt x="210" y="8"/>
                </a:lnTo>
                <a:lnTo>
                  <a:pt x="208" y="6"/>
                </a:lnTo>
                <a:lnTo>
                  <a:pt x="206" y="4"/>
                </a:lnTo>
                <a:lnTo>
                  <a:pt x="204" y="4"/>
                </a:lnTo>
                <a:lnTo>
                  <a:pt x="202" y="2"/>
                </a:lnTo>
                <a:lnTo>
                  <a:pt x="200" y="0"/>
                </a:lnTo>
                <a:lnTo>
                  <a:pt x="383" y="0"/>
                </a:lnTo>
                <a:lnTo>
                  <a:pt x="387" y="2"/>
                </a:lnTo>
                <a:lnTo>
                  <a:pt x="389" y="4"/>
                </a:lnTo>
                <a:lnTo>
                  <a:pt x="393" y="6"/>
                </a:lnTo>
                <a:lnTo>
                  <a:pt x="395" y="8"/>
                </a:lnTo>
                <a:lnTo>
                  <a:pt x="399" y="8"/>
                </a:lnTo>
                <a:lnTo>
                  <a:pt x="401" y="10"/>
                </a:lnTo>
                <a:lnTo>
                  <a:pt x="404" y="12"/>
                </a:lnTo>
                <a:lnTo>
                  <a:pt x="406" y="14"/>
                </a:lnTo>
                <a:close/>
                <a:moveTo>
                  <a:pt x="151" y="14"/>
                </a:moveTo>
                <a:lnTo>
                  <a:pt x="0" y="14"/>
                </a:lnTo>
                <a:lnTo>
                  <a:pt x="0" y="12"/>
                </a:lnTo>
                <a:lnTo>
                  <a:pt x="2" y="10"/>
                </a:lnTo>
                <a:lnTo>
                  <a:pt x="2" y="8"/>
                </a:lnTo>
                <a:lnTo>
                  <a:pt x="2" y="6"/>
                </a:lnTo>
                <a:lnTo>
                  <a:pt x="2" y="4"/>
                </a:lnTo>
                <a:lnTo>
                  <a:pt x="2" y="2"/>
                </a:lnTo>
                <a:lnTo>
                  <a:pt x="2" y="0"/>
                </a:lnTo>
                <a:lnTo>
                  <a:pt x="147" y="0"/>
                </a:lnTo>
                <a:lnTo>
                  <a:pt x="147" y="2"/>
                </a:lnTo>
                <a:lnTo>
                  <a:pt x="147" y="4"/>
                </a:lnTo>
                <a:lnTo>
                  <a:pt x="149" y="4"/>
                </a:lnTo>
                <a:lnTo>
                  <a:pt x="149" y="6"/>
                </a:lnTo>
                <a:lnTo>
                  <a:pt x="149" y="8"/>
                </a:lnTo>
                <a:lnTo>
                  <a:pt x="149" y="10"/>
                </a:lnTo>
                <a:lnTo>
                  <a:pt x="149" y="12"/>
                </a:lnTo>
                <a:lnTo>
                  <a:pt x="151" y="14"/>
                </a:lnTo>
                <a:close/>
              </a:path>
            </a:pathLst>
          </a:custGeom>
          <a:solidFill>
            <a:srgbClr val="910C1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2" name="Freeform 932"/>
          <p:cNvSpPr>
            <a:spLocks noEditPoints="1"/>
          </p:cNvSpPr>
          <p:nvPr/>
        </p:nvSpPr>
        <p:spPr bwMode="auto">
          <a:xfrm rot="63308">
            <a:off x="4802188" y="3900488"/>
            <a:ext cx="554037" cy="20637"/>
          </a:xfrm>
          <a:custGeom>
            <a:avLst/>
            <a:gdLst>
              <a:gd name="T0" fmla="*/ 554037 w 393"/>
              <a:gd name="T1" fmla="*/ 20637 h 13"/>
              <a:gd name="T2" fmla="*/ 290411 w 393"/>
              <a:gd name="T3" fmla="*/ 20637 h 13"/>
              <a:gd name="T4" fmla="*/ 287592 w 393"/>
              <a:gd name="T5" fmla="*/ 17462 h 13"/>
              <a:gd name="T6" fmla="*/ 284772 w 393"/>
              <a:gd name="T7" fmla="*/ 17462 h 13"/>
              <a:gd name="T8" fmla="*/ 281953 w 393"/>
              <a:gd name="T9" fmla="*/ 14287 h 13"/>
              <a:gd name="T10" fmla="*/ 279133 w 393"/>
              <a:gd name="T11" fmla="*/ 11112 h 13"/>
              <a:gd name="T12" fmla="*/ 276314 w 393"/>
              <a:gd name="T13" fmla="*/ 7937 h 13"/>
              <a:gd name="T14" fmla="*/ 273494 w 393"/>
              <a:gd name="T15" fmla="*/ 6350 h 13"/>
              <a:gd name="T16" fmla="*/ 270675 w 393"/>
              <a:gd name="T17" fmla="*/ 3175 h 13"/>
              <a:gd name="T18" fmla="*/ 269265 w 393"/>
              <a:gd name="T19" fmla="*/ 0 h 13"/>
              <a:gd name="T20" fmla="*/ 524432 w 393"/>
              <a:gd name="T21" fmla="*/ 0 h 13"/>
              <a:gd name="T22" fmla="*/ 527251 w 393"/>
              <a:gd name="T23" fmla="*/ 3175 h 13"/>
              <a:gd name="T24" fmla="*/ 530071 w 393"/>
              <a:gd name="T25" fmla="*/ 6350 h 13"/>
              <a:gd name="T26" fmla="*/ 535710 w 393"/>
              <a:gd name="T27" fmla="*/ 7937 h 13"/>
              <a:gd name="T28" fmla="*/ 537120 w 393"/>
              <a:gd name="T29" fmla="*/ 11112 h 13"/>
              <a:gd name="T30" fmla="*/ 542759 w 393"/>
              <a:gd name="T31" fmla="*/ 14287 h 13"/>
              <a:gd name="T32" fmla="*/ 545578 w 393"/>
              <a:gd name="T33" fmla="*/ 17462 h 13"/>
              <a:gd name="T34" fmla="*/ 548398 w 393"/>
              <a:gd name="T35" fmla="*/ 20637 h 13"/>
              <a:gd name="T36" fmla="*/ 554037 w 393"/>
              <a:gd name="T37" fmla="*/ 20637 h 13"/>
              <a:gd name="T38" fmla="*/ 207235 w 393"/>
              <a:gd name="T39" fmla="*/ 20637 h 13"/>
              <a:gd name="T40" fmla="*/ 0 w 393"/>
              <a:gd name="T41" fmla="*/ 20637 h 13"/>
              <a:gd name="T42" fmla="*/ 0 w 393"/>
              <a:gd name="T43" fmla="*/ 20637 h 13"/>
              <a:gd name="T44" fmla="*/ 0 w 393"/>
              <a:gd name="T45" fmla="*/ 17462 h 13"/>
              <a:gd name="T46" fmla="*/ 0 w 393"/>
              <a:gd name="T47" fmla="*/ 14287 h 13"/>
              <a:gd name="T48" fmla="*/ 0 w 393"/>
              <a:gd name="T49" fmla="*/ 11112 h 13"/>
              <a:gd name="T50" fmla="*/ 2820 w 393"/>
              <a:gd name="T51" fmla="*/ 7937 h 13"/>
              <a:gd name="T52" fmla="*/ 2820 w 393"/>
              <a:gd name="T53" fmla="*/ 6350 h 13"/>
              <a:gd name="T54" fmla="*/ 2820 w 393"/>
              <a:gd name="T55" fmla="*/ 3175 h 13"/>
              <a:gd name="T56" fmla="*/ 2820 w 393"/>
              <a:gd name="T57" fmla="*/ 0 h 13"/>
              <a:gd name="T58" fmla="*/ 201596 w 393"/>
              <a:gd name="T59" fmla="*/ 0 h 13"/>
              <a:gd name="T60" fmla="*/ 201596 w 393"/>
              <a:gd name="T61" fmla="*/ 3175 h 13"/>
              <a:gd name="T62" fmla="*/ 204416 w 393"/>
              <a:gd name="T63" fmla="*/ 6350 h 13"/>
              <a:gd name="T64" fmla="*/ 204416 w 393"/>
              <a:gd name="T65" fmla="*/ 7937 h 13"/>
              <a:gd name="T66" fmla="*/ 204416 w 393"/>
              <a:gd name="T67" fmla="*/ 11112 h 13"/>
              <a:gd name="T68" fmla="*/ 204416 w 393"/>
              <a:gd name="T69" fmla="*/ 14287 h 13"/>
              <a:gd name="T70" fmla="*/ 204416 w 393"/>
              <a:gd name="T71" fmla="*/ 17462 h 13"/>
              <a:gd name="T72" fmla="*/ 207235 w 393"/>
              <a:gd name="T73" fmla="*/ 17462 h 13"/>
              <a:gd name="T74" fmla="*/ 207235 w 393"/>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3"/>
              <a:gd name="T115" fmla="*/ 0 h 13"/>
              <a:gd name="T116" fmla="*/ 393 w 39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3" h="13">
                <a:moveTo>
                  <a:pt x="393" y="13"/>
                </a:moveTo>
                <a:lnTo>
                  <a:pt x="206" y="13"/>
                </a:lnTo>
                <a:lnTo>
                  <a:pt x="204" y="11"/>
                </a:lnTo>
                <a:lnTo>
                  <a:pt x="202" y="11"/>
                </a:lnTo>
                <a:lnTo>
                  <a:pt x="200" y="9"/>
                </a:lnTo>
                <a:lnTo>
                  <a:pt x="198" y="7"/>
                </a:lnTo>
                <a:lnTo>
                  <a:pt x="196" y="5"/>
                </a:lnTo>
                <a:lnTo>
                  <a:pt x="194" y="4"/>
                </a:lnTo>
                <a:lnTo>
                  <a:pt x="192" y="2"/>
                </a:lnTo>
                <a:lnTo>
                  <a:pt x="191" y="0"/>
                </a:lnTo>
                <a:lnTo>
                  <a:pt x="372" y="0"/>
                </a:lnTo>
                <a:lnTo>
                  <a:pt x="374" y="2"/>
                </a:lnTo>
                <a:lnTo>
                  <a:pt x="376" y="4"/>
                </a:lnTo>
                <a:lnTo>
                  <a:pt x="380" y="5"/>
                </a:lnTo>
                <a:lnTo>
                  <a:pt x="381" y="7"/>
                </a:lnTo>
                <a:lnTo>
                  <a:pt x="385" y="9"/>
                </a:lnTo>
                <a:lnTo>
                  <a:pt x="387" y="11"/>
                </a:lnTo>
                <a:lnTo>
                  <a:pt x="389" y="13"/>
                </a:lnTo>
                <a:lnTo>
                  <a:pt x="393" y="13"/>
                </a:lnTo>
                <a:close/>
                <a:moveTo>
                  <a:pt x="147" y="13"/>
                </a:moveTo>
                <a:lnTo>
                  <a:pt x="0" y="13"/>
                </a:lnTo>
                <a:lnTo>
                  <a:pt x="0" y="11"/>
                </a:lnTo>
                <a:lnTo>
                  <a:pt x="0" y="9"/>
                </a:lnTo>
                <a:lnTo>
                  <a:pt x="0" y="7"/>
                </a:lnTo>
                <a:lnTo>
                  <a:pt x="2" y="5"/>
                </a:lnTo>
                <a:lnTo>
                  <a:pt x="2" y="4"/>
                </a:lnTo>
                <a:lnTo>
                  <a:pt x="2" y="2"/>
                </a:lnTo>
                <a:lnTo>
                  <a:pt x="2" y="0"/>
                </a:lnTo>
                <a:lnTo>
                  <a:pt x="143" y="0"/>
                </a:lnTo>
                <a:lnTo>
                  <a:pt x="143" y="2"/>
                </a:lnTo>
                <a:lnTo>
                  <a:pt x="145" y="4"/>
                </a:lnTo>
                <a:lnTo>
                  <a:pt x="145" y="5"/>
                </a:lnTo>
                <a:lnTo>
                  <a:pt x="145" y="7"/>
                </a:lnTo>
                <a:lnTo>
                  <a:pt x="145" y="9"/>
                </a:lnTo>
                <a:lnTo>
                  <a:pt x="145" y="11"/>
                </a:lnTo>
                <a:lnTo>
                  <a:pt x="147" y="11"/>
                </a:lnTo>
                <a:lnTo>
                  <a:pt x="147" y="13"/>
                </a:lnTo>
                <a:close/>
              </a:path>
            </a:pathLst>
          </a:custGeom>
          <a:solidFill>
            <a:srgbClr val="940F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3" name="Freeform 933"/>
          <p:cNvSpPr>
            <a:spLocks noEditPoints="1"/>
          </p:cNvSpPr>
          <p:nvPr/>
        </p:nvSpPr>
        <p:spPr bwMode="auto">
          <a:xfrm rot="63308">
            <a:off x="4803775" y="3889375"/>
            <a:ext cx="536575" cy="20638"/>
          </a:xfrm>
          <a:custGeom>
            <a:avLst/>
            <a:gdLst>
              <a:gd name="T0" fmla="*/ 536575 w 381"/>
              <a:gd name="T1" fmla="*/ 20638 h 13"/>
              <a:gd name="T2" fmla="*/ 278850 w 381"/>
              <a:gd name="T3" fmla="*/ 20638 h 13"/>
              <a:gd name="T4" fmla="*/ 276033 w 381"/>
              <a:gd name="T5" fmla="*/ 17463 h 13"/>
              <a:gd name="T6" fmla="*/ 273217 w 381"/>
              <a:gd name="T7" fmla="*/ 15875 h 13"/>
              <a:gd name="T8" fmla="*/ 270400 w 381"/>
              <a:gd name="T9" fmla="*/ 12700 h 13"/>
              <a:gd name="T10" fmla="*/ 268992 w 381"/>
              <a:gd name="T11" fmla="*/ 9525 h 13"/>
              <a:gd name="T12" fmla="*/ 266175 w 381"/>
              <a:gd name="T13" fmla="*/ 6350 h 13"/>
              <a:gd name="T14" fmla="*/ 263358 w 381"/>
              <a:gd name="T15" fmla="*/ 3175 h 13"/>
              <a:gd name="T16" fmla="*/ 260542 w 381"/>
              <a:gd name="T17" fmla="*/ 0 h 13"/>
              <a:gd name="T18" fmla="*/ 257725 w 381"/>
              <a:gd name="T19" fmla="*/ 0 h 13"/>
              <a:gd name="T20" fmla="*/ 507000 w 381"/>
              <a:gd name="T21" fmla="*/ 0 h 13"/>
              <a:gd name="T22" fmla="*/ 512633 w 381"/>
              <a:gd name="T23" fmla="*/ 0 h 13"/>
              <a:gd name="T24" fmla="*/ 515450 w 381"/>
              <a:gd name="T25" fmla="*/ 3175 h 13"/>
              <a:gd name="T26" fmla="*/ 518267 w 381"/>
              <a:gd name="T27" fmla="*/ 6350 h 13"/>
              <a:gd name="T28" fmla="*/ 523900 w 381"/>
              <a:gd name="T29" fmla="*/ 9525 h 13"/>
              <a:gd name="T30" fmla="*/ 526717 w 381"/>
              <a:gd name="T31" fmla="*/ 12700 h 13"/>
              <a:gd name="T32" fmla="*/ 529533 w 381"/>
              <a:gd name="T33" fmla="*/ 15875 h 13"/>
              <a:gd name="T34" fmla="*/ 535167 w 381"/>
              <a:gd name="T35" fmla="*/ 17463 h 13"/>
              <a:gd name="T36" fmla="*/ 536575 w 381"/>
              <a:gd name="T37" fmla="*/ 20638 h 13"/>
              <a:gd name="T38" fmla="*/ 204208 w 381"/>
              <a:gd name="T39" fmla="*/ 20638 h 13"/>
              <a:gd name="T40" fmla="*/ 0 w 381"/>
              <a:gd name="T41" fmla="*/ 20638 h 13"/>
              <a:gd name="T42" fmla="*/ 2817 w 381"/>
              <a:gd name="T43" fmla="*/ 17463 h 13"/>
              <a:gd name="T44" fmla="*/ 2817 w 381"/>
              <a:gd name="T45" fmla="*/ 15875 h 13"/>
              <a:gd name="T46" fmla="*/ 2817 w 381"/>
              <a:gd name="T47" fmla="*/ 12700 h 13"/>
              <a:gd name="T48" fmla="*/ 2817 w 381"/>
              <a:gd name="T49" fmla="*/ 9525 h 13"/>
              <a:gd name="T50" fmla="*/ 2817 w 381"/>
              <a:gd name="T51" fmla="*/ 6350 h 13"/>
              <a:gd name="T52" fmla="*/ 2817 w 381"/>
              <a:gd name="T53" fmla="*/ 3175 h 13"/>
              <a:gd name="T54" fmla="*/ 4225 w 381"/>
              <a:gd name="T55" fmla="*/ 0 h 13"/>
              <a:gd name="T56" fmla="*/ 4225 w 381"/>
              <a:gd name="T57" fmla="*/ 0 h 13"/>
              <a:gd name="T58" fmla="*/ 201392 w 381"/>
              <a:gd name="T59" fmla="*/ 0 h 13"/>
              <a:gd name="T60" fmla="*/ 201392 w 381"/>
              <a:gd name="T61" fmla="*/ 0 h 13"/>
              <a:gd name="T62" fmla="*/ 201392 w 381"/>
              <a:gd name="T63" fmla="*/ 3175 h 13"/>
              <a:gd name="T64" fmla="*/ 201392 w 381"/>
              <a:gd name="T65" fmla="*/ 6350 h 13"/>
              <a:gd name="T66" fmla="*/ 201392 w 381"/>
              <a:gd name="T67" fmla="*/ 9525 h 13"/>
              <a:gd name="T68" fmla="*/ 201392 w 381"/>
              <a:gd name="T69" fmla="*/ 12700 h 13"/>
              <a:gd name="T70" fmla="*/ 204208 w 381"/>
              <a:gd name="T71" fmla="*/ 15875 h 13"/>
              <a:gd name="T72" fmla="*/ 204208 w 381"/>
              <a:gd name="T73" fmla="*/ 17463 h 13"/>
              <a:gd name="T74" fmla="*/ 204208 w 381"/>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1"/>
              <a:gd name="T115" fmla="*/ 0 h 13"/>
              <a:gd name="T116" fmla="*/ 381 w 381"/>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1" h="13">
                <a:moveTo>
                  <a:pt x="381" y="13"/>
                </a:moveTo>
                <a:lnTo>
                  <a:pt x="198" y="13"/>
                </a:lnTo>
                <a:lnTo>
                  <a:pt x="196" y="11"/>
                </a:lnTo>
                <a:lnTo>
                  <a:pt x="194" y="10"/>
                </a:lnTo>
                <a:lnTo>
                  <a:pt x="192" y="8"/>
                </a:lnTo>
                <a:lnTo>
                  <a:pt x="191" y="6"/>
                </a:lnTo>
                <a:lnTo>
                  <a:pt x="189" y="4"/>
                </a:lnTo>
                <a:lnTo>
                  <a:pt x="187" y="2"/>
                </a:lnTo>
                <a:lnTo>
                  <a:pt x="185" y="0"/>
                </a:lnTo>
                <a:lnTo>
                  <a:pt x="183" y="0"/>
                </a:lnTo>
                <a:lnTo>
                  <a:pt x="360" y="0"/>
                </a:lnTo>
                <a:lnTo>
                  <a:pt x="364" y="0"/>
                </a:lnTo>
                <a:lnTo>
                  <a:pt x="366" y="2"/>
                </a:lnTo>
                <a:lnTo>
                  <a:pt x="368" y="4"/>
                </a:lnTo>
                <a:lnTo>
                  <a:pt x="372" y="6"/>
                </a:lnTo>
                <a:lnTo>
                  <a:pt x="374" y="8"/>
                </a:lnTo>
                <a:lnTo>
                  <a:pt x="376" y="10"/>
                </a:lnTo>
                <a:lnTo>
                  <a:pt x="380" y="11"/>
                </a:lnTo>
                <a:lnTo>
                  <a:pt x="381" y="13"/>
                </a:lnTo>
                <a:close/>
                <a:moveTo>
                  <a:pt x="145" y="13"/>
                </a:moveTo>
                <a:lnTo>
                  <a:pt x="0" y="13"/>
                </a:lnTo>
                <a:lnTo>
                  <a:pt x="2" y="11"/>
                </a:lnTo>
                <a:lnTo>
                  <a:pt x="2" y="10"/>
                </a:lnTo>
                <a:lnTo>
                  <a:pt x="2" y="8"/>
                </a:lnTo>
                <a:lnTo>
                  <a:pt x="2" y="6"/>
                </a:lnTo>
                <a:lnTo>
                  <a:pt x="2" y="4"/>
                </a:lnTo>
                <a:lnTo>
                  <a:pt x="2" y="2"/>
                </a:lnTo>
                <a:lnTo>
                  <a:pt x="3" y="0"/>
                </a:lnTo>
                <a:lnTo>
                  <a:pt x="143" y="0"/>
                </a:lnTo>
                <a:lnTo>
                  <a:pt x="143" y="2"/>
                </a:lnTo>
                <a:lnTo>
                  <a:pt x="143" y="4"/>
                </a:lnTo>
                <a:lnTo>
                  <a:pt x="143" y="6"/>
                </a:lnTo>
                <a:lnTo>
                  <a:pt x="143" y="8"/>
                </a:lnTo>
                <a:lnTo>
                  <a:pt x="145" y="10"/>
                </a:lnTo>
                <a:lnTo>
                  <a:pt x="145" y="11"/>
                </a:lnTo>
                <a:lnTo>
                  <a:pt x="145" y="13"/>
                </a:lnTo>
                <a:close/>
              </a:path>
            </a:pathLst>
          </a:custGeom>
          <a:solidFill>
            <a:srgbClr val="940D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4" name="Freeform 934"/>
          <p:cNvSpPr>
            <a:spLocks noEditPoints="1"/>
          </p:cNvSpPr>
          <p:nvPr/>
        </p:nvSpPr>
        <p:spPr bwMode="auto">
          <a:xfrm rot="63308">
            <a:off x="4806950" y="3876675"/>
            <a:ext cx="520700" cy="22225"/>
          </a:xfrm>
          <a:custGeom>
            <a:avLst/>
            <a:gdLst>
              <a:gd name="T0" fmla="*/ 520700 w 370"/>
              <a:gd name="T1" fmla="*/ 22225 h 14"/>
              <a:gd name="T2" fmla="*/ 265979 w 370"/>
              <a:gd name="T3" fmla="*/ 22225 h 14"/>
              <a:gd name="T4" fmla="*/ 263165 w 370"/>
              <a:gd name="T5" fmla="*/ 19050 h 14"/>
              <a:gd name="T6" fmla="*/ 260350 w 370"/>
              <a:gd name="T7" fmla="*/ 15875 h 14"/>
              <a:gd name="T8" fmla="*/ 257535 w 370"/>
              <a:gd name="T9" fmla="*/ 12700 h 14"/>
              <a:gd name="T10" fmla="*/ 254721 w 370"/>
              <a:gd name="T11" fmla="*/ 9525 h 14"/>
              <a:gd name="T12" fmla="*/ 251906 w 370"/>
              <a:gd name="T13" fmla="*/ 9525 h 14"/>
              <a:gd name="T14" fmla="*/ 249092 w 370"/>
              <a:gd name="T15" fmla="*/ 6350 h 14"/>
              <a:gd name="T16" fmla="*/ 246277 w 370"/>
              <a:gd name="T17" fmla="*/ 3175 h 14"/>
              <a:gd name="T18" fmla="*/ 243462 w 370"/>
              <a:gd name="T19" fmla="*/ 0 h 14"/>
              <a:gd name="T20" fmla="*/ 493961 w 370"/>
              <a:gd name="T21" fmla="*/ 0 h 14"/>
              <a:gd name="T22" fmla="*/ 496776 w 370"/>
              <a:gd name="T23" fmla="*/ 3175 h 14"/>
              <a:gd name="T24" fmla="*/ 499591 w 370"/>
              <a:gd name="T25" fmla="*/ 6350 h 14"/>
              <a:gd name="T26" fmla="*/ 502405 w 370"/>
              <a:gd name="T27" fmla="*/ 9525 h 14"/>
              <a:gd name="T28" fmla="*/ 506627 w 370"/>
              <a:gd name="T29" fmla="*/ 12700 h 14"/>
              <a:gd name="T30" fmla="*/ 509442 w 370"/>
              <a:gd name="T31" fmla="*/ 15875 h 14"/>
              <a:gd name="T32" fmla="*/ 512256 w 370"/>
              <a:gd name="T33" fmla="*/ 15875 h 14"/>
              <a:gd name="T34" fmla="*/ 515071 w 370"/>
              <a:gd name="T35" fmla="*/ 19050 h 14"/>
              <a:gd name="T36" fmla="*/ 520700 w 370"/>
              <a:gd name="T37" fmla="*/ 22225 h 14"/>
              <a:gd name="T38" fmla="*/ 198429 w 370"/>
              <a:gd name="T39" fmla="*/ 22225 h 14"/>
              <a:gd name="T40" fmla="*/ 0 w 370"/>
              <a:gd name="T41" fmla="*/ 22225 h 14"/>
              <a:gd name="T42" fmla="*/ 0 w 370"/>
              <a:gd name="T43" fmla="*/ 19050 h 14"/>
              <a:gd name="T44" fmla="*/ 0 w 370"/>
              <a:gd name="T45" fmla="*/ 15875 h 14"/>
              <a:gd name="T46" fmla="*/ 1407 w 370"/>
              <a:gd name="T47" fmla="*/ 12700 h 14"/>
              <a:gd name="T48" fmla="*/ 1407 w 370"/>
              <a:gd name="T49" fmla="*/ 12700 h 14"/>
              <a:gd name="T50" fmla="*/ 1407 w 370"/>
              <a:gd name="T51" fmla="*/ 9525 h 14"/>
              <a:gd name="T52" fmla="*/ 1407 w 370"/>
              <a:gd name="T53" fmla="*/ 6350 h 14"/>
              <a:gd name="T54" fmla="*/ 1407 w 370"/>
              <a:gd name="T55" fmla="*/ 3175 h 14"/>
              <a:gd name="T56" fmla="*/ 1407 w 370"/>
              <a:gd name="T57" fmla="*/ 0 h 14"/>
              <a:gd name="T58" fmla="*/ 195614 w 370"/>
              <a:gd name="T59" fmla="*/ 0 h 14"/>
              <a:gd name="T60" fmla="*/ 195614 w 370"/>
              <a:gd name="T61" fmla="*/ 3175 h 14"/>
              <a:gd name="T62" fmla="*/ 195614 w 370"/>
              <a:gd name="T63" fmla="*/ 6350 h 14"/>
              <a:gd name="T64" fmla="*/ 195614 w 370"/>
              <a:gd name="T65" fmla="*/ 9525 h 14"/>
              <a:gd name="T66" fmla="*/ 198429 w 370"/>
              <a:gd name="T67" fmla="*/ 9525 h 14"/>
              <a:gd name="T68" fmla="*/ 198429 w 370"/>
              <a:gd name="T69" fmla="*/ 12700 h 14"/>
              <a:gd name="T70" fmla="*/ 198429 w 370"/>
              <a:gd name="T71" fmla="*/ 15875 h 14"/>
              <a:gd name="T72" fmla="*/ 198429 w 370"/>
              <a:gd name="T73" fmla="*/ 19050 h 14"/>
              <a:gd name="T74" fmla="*/ 198429 w 370"/>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0"/>
              <a:gd name="T115" fmla="*/ 0 h 14"/>
              <a:gd name="T116" fmla="*/ 370 w 370"/>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0" h="14">
                <a:moveTo>
                  <a:pt x="370" y="14"/>
                </a:moveTo>
                <a:lnTo>
                  <a:pt x="189" y="14"/>
                </a:lnTo>
                <a:lnTo>
                  <a:pt x="187" y="12"/>
                </a:lnTo>
                <a:lnTo>
                  <a:pt x="185" y="10"/>
                </a:lnTo>
                <a:lnTo>
                  <a:pt x="183" y="8"/>
                </a:lnTo>
                <a:lnTo>
                  <a:pt x="181" y="6"/>
                </a:lnTo>
                <a:lnTo>
                  <a:pt x="179" y="6"/>
                </a:lnTo>
                <a:lnTo>
                  <a:pt x="177" y="4"/>
                </a:lnTo>
                <a:lnTo>
                  <a:pt x="175" y="2"/>
                </a:lnTo>
                <a:lnTo>
                  <a:pt x="173" y="0"/>
                </a:lnTo>
                <a:lnTo>
                  <a:pt x="351" y="0"/>
                </a:lnTo>
                <a:lnTo>
                  <a:pt x="353" y="2"/>
                </a:lnTo>
                <a:lnTo>
                  <a:pt x="355" y="4"/>
                </a:lnTo>
                <a:lnTo>
                  <a:pt x="357" y="6"/>
                </a:lnTo>
                <a:lnTo>
                  <a:pt x="360" y="8"/>
                </a:lnTo>
                <a:lnTo>
                  <a:pt x="362" y="10"/>
                </a:lnTo>
                <a:lnTo>
                  <a:pt x="364" y="10"/>
                </a:lnTo>
                <a:lnTo>
                  <a:pt x="366" y="12"/>
                </a:lnTo>
                <a:lnTo>
                  <a:pt x="370" y="14"/>
                </a:lnTo>
                <a:close/>
                <a:moveTo>
                  <a:pt x="141" y="14"/>
                </a:moveTo>
                <a:lnTo>
                  <a:pt x="0" y="14"/>
                </a:lnTo>
                <a:lnTo>
                  <a:pt x="0" y="12"/>
                </a:lnTo>
                <a:lnTo>
                  <a:pt x="0" y="10"/>
                </a:lnTo>
                <a:lnTo>
                  <a:pt x="1" y="8"/>
                </a:lnTo>
                <a:lnTo>
                  <a:pt x="1" y="6"/>
                </a:lnTo>
                <a:lnTo>
                  <a:pt x="1" y="4"/>
                </a:lnTo>
                <a:lnTo>
                  <a:pt x="1" y="2"/>
                </a:lnTo>
                <a:lnTo>
                  <a:pt x="1" y="0"/>
                </a:lnTo>
                <a:lnTo>
                  <a:pt x="139" y="0"/>
                </a:lnTo>
                <a:lnTo>
                  <a:pt x="139" y="2"/>
                </a:lnTo>
                <a:lnTo>
                  <a:pt x="139" y="4"/>
                </a:lnTo>
                <a:lnTo>
                  <a:pt x="139" y="6"/>
                </a:lnTo>
                <a:lnTo>
                  <a:pt x="141" y="6"/>
                </a:lnTo>
                <a:lnTo>
                  <a:pt x="141" y="8"/>
                </a:lnTo>
                <a:lnTo>
                  <a:pt x="141" y="10"/>
                </a:lnTo>
                <a:lnTo>
                  <a:pt x="141" y="12"/>
                </a:lnTo>
                <a:lnTo>
                  <a:pt x="141" y="14"/>
                </a:lnTo>
                <a:close/>
              </a:path>
            </a:pathLst>
          </a:custGeom>
          <a:solidFill>
            <a:srgbClr val="940D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5" name="Freeform 935"/>
          <p:cNvSpPr>
            <a:spLocks noEditPoints="1"/>
          </p:cNvSpPr>
          <p:nvPr/>
        </p:nvSpPr>
        <p:spPr bwMode="auto">
          <a:xfrm rot="63308">
            <a:off x="4806950" y="3865563"/>
            <a:ext cx="504825" cy="23812"/>
          </a:xfrm>
          <a:custGeom>
            <a:avLst/>
            <a:gdLst>
              <a:gd name="T0" fmla="*/ 504825 w 357"/>
              <a:gd name="T1" fmla="*/ 23812 h 15"/>
              <a:gd name="T2" fmla="*/ 254534 w 357"/>
              <a:gd name="T3" fmla="*/ 23812 h 15"/>
              <a:gd name="T4" fmla="*/ 251705 w 357"/>
              <a:gd name="T5" fmla="*/ 20637 h 15"/>
              <a:gd name="T6" fmla="*/ 248877 w 357"/>
              <a:gd name="T7" fmla="*/ 17462 h 15"/>
              <a:gd name="T8" fmla="*/ 246049 w 357"/>
              <a:gd name="T9" fmla="*/ 14287 h 15"/>
              <a:gd name="T10" fmla="*/ 243221 w 357"/>
              <a:gd name="T11" fmla="*/ 11112 h 15"/>
              <a:gd name="T12" fmla="*/ 240393 w 357"/>
              <a:gd name="T13" fmla="*/ 7937 h 15"/>
              <a:gd name="T14" fmla="*/ 237565 w 357"/>
              <a:gd name="T15" fmla="*/ 6350 h 15"/>
              <a:gd name="T16" fmla="*/ 236151 w 357"/>
              <a:gd name="T17" fmla="*/ 3175 h 15"/>
              <a:gd name="T18" fmla="*/ 233322 w 357"/>
              <a:gd name="T19" fmla="*/ 0 h 15"/>
              <a:gd name="T20" fmla="*/ 480786 w 357"/>
              <a:gd name="T21" fmla="*/ 0 h 15"/>
              <a:gd name="T22" fmla="*/ 483614 w 357"/>
              <a:gd name="T23" fmla="*/ 3175 h 15"/>
              <a:gd name="T24" fmla="*/ 486442 w 357"/>
              <a:gd name="T25" fmla="*/ 6350 h 15"/>
              <a:gd name="T26" fmla="*/ 489270 w 357"/>
              <a:gd name="T27" fmla="*/ 7937 h 15"/>
              <a:gd name="T28" fmla="*/ 494926 w 357"/>
              <a:gd name="T29" fmla="*/ 11112 h 15"/>
              <a:gd name="T30" fmla="*/ 497755 w 357"/>
              <a:gd name="T31" fmla="*/ 14287 h 15"/>
              <a:gd name="T32" fmla="*/ 500583 w 357"/>
              <a:gd name="T33" fmla="*/ 17462 h 15"/>
              <a:gd name="T34" fmla="*/ 503411 w 357"/>
              <a:gd name="T35" fmla="*/ 20637 h 15"/>
              <a:gd name="T36" fmla="*/ 504825 w 357"/>
              <a:gd name="T37" fmla="*/ 23812 h 15"/>
              <a:gd name="T38" fmla="*/ 197971 w 357"/>
              <a:gd name="T39" fmla="*/ 23812 h 15"/>
              <a:gd name="T40" fmla="*/ 0 w 357"/>
              <a:gd name="T41" fmla="*/ 23812 h 15"/>
              <a:gd name="T42" fmla="*/ 0 w 357"/>
              <a:gd name="T43" fmla="*/ 20637 h 15"/>
              <a:gd name="T44" fmla="*/ 0 w 357"/>
              <a:gd name="T45" fmla="*/ 17462 h 15"/>
              <a:gd name="T46" fmla="*/ 0 w 357"/>
              <a:gd name="T47" fmla="*/ 14287 h 15"/>
              <a:gd name="T48" fmla="*/ 0 w 357"/>
              <a:gd name="T49" fmla="*/ 11112 h 15"/>
              <a:gd name="T50" fmla="*/ 0 w 357"/>
              <a:gd name="T51" fmla="*/ 7937 h 15"/>
              <a:gd name="T52" fmla="*/ 0 w 357"/>
              <a:gd name="T53" fmla="*/ 6350 h 15"/>
              <a:gd name="T54" fmla="*/ 2828 w 357"/>
              <a:gd name="T55" fmla="*/ 3175 h 15"/>
              <a:gd name="T56" fmla="*/ 2828 w 357"/>
              <a:gd name="T57" fmla="*/ 0 h 15"/>
              <a:gd name="T58" fmla="*/ 192314 w 357"/>
              <a:gd name="T59" fmla="*/ 0 h 15"/>
              <a:gd name="T60" fmla="*/ 192314 w 357"/>
              <a:gd name="T61" fmla="*/ 3175 h 15"/>
              <a:gd name="T62" fmla="*/ 192314 w 357"/>
              <a:gd name="T63" fmla="*/ 6350 h 15"/>
              <a:gd name="T64" fmla="*/ 195142 w 357"/>
              <a:gd name="T65" fmla="*/ 7937 h 15"/>
              <a:gd name="T66" fmla="*/ 195142 w 357"/>
              <a:gd name="T67" fmla="*/ 11112 h 15"/>
              <a:gd name="T68" fmla="*/ 195142 w 357"/>
              <a:gd name="T69" fmla="*/ 14287 h 15"/>
              <a:gd name="T70" fmla="*/ 195142 w 357"/>
              <a:gd name="T71" fmla="*/ 17462 h 15"/>
              <a:gd name="T72" fmla="*/ 195142 w 357"/>
              <a:gd name="T73" fmla="*/ 20637 h 15"/>
              <a:gd name="T74" fmla="*/ 197971 w 357"/>
              <a:gd name="T75" fmla="*/ 23812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7"/>
              <a:gd name="T115" fmla="*/ 0 h 15"/>
              <a:gd name="T116" fmla="*/ 357 w 357"/>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7" h="15">
                <a:moveTo>
                  <a:pt x="357" y="15"/>
                </a:moveTo>
                <a:lnTo>
                  <a:pt x="180" y="15"/>
                </a:lnTo>
                <a:lnTo>
                  <a:pt x="178" y="13"/>
                </a:lnTo>
                <a:lnTo>
                  <a:pt x="176" y="11"/>
                </a:lnTo>
                <a:lnTo>
                  <a:pt x="174" y="9"/>
                </a:lnTo>
                <a:lnTo>
                  <a:pt x="172" y="7"/>
                </a:lnTo>
                <a:lnTo>
                  <a:pt x="170" y="5"/>
                </a:lnTo>
                <a:lnTo>
                  <a:pt x="168" y="4"/>
                </a:lnTo>
                <a:lnTo>
                  <a:pt x="167" y="2"/>
                </a:lnTo>
                <a:lnTo>
                  <a:pt x="165" y="0"/>
                </a:lnTo>
                <a:lnTo>
                  <a:pt x="340" y="0"/>
                </a:lnTo>
                <a:lnTo>
                  <a:pt x="342" y="2"/>
                </a:lnTo>
                <a:lnTo>
                  <a:pt x="344" y="4"/>
                </a:lnTo>
                <a:lnTo>
                  <a:pt x="346" y="5"/>
                </a:lnTo>
                <a:lnTo>
                  <a:pt x="350" y="7"/>
                </a:lnTo>
                <a:lnTo>
                  <a:pt x="352" y="9"/>
                </a:lnTo>
                <a:lnTo>
                  <a:pt x="354" y="11"/>
                </a:lnTo>
                <a:lnTo>
                  <a:pt x="356" y="13"/>
                </a:lnTo>
                <a:lnTo>
                  <a:pt x="357" y="15"/>
                </a:lnTo>
                <a:close/>
                <a:moveTo>
                  <a:pt x="140" y="15"/>
                </a:moveTo>
                <a:lnTo>
                  <a:pt x="0" y="15"/>
                </a:lnTo>
                <a:lnTo>
                  <a:pt x="0" y="13"/>
                </a:lnTo>
                <a:lnTo>
                  <a:pt x="0" y="11"/>
                </a:lnTo>
                <a:lnTo>
                  <a:pt x="0" y="9"/>
                </a:lnTo>
                <a:lnTo>
                  <a:pt x="0" y="7"/>
                </a:lnTo>
                <a:lnTo>
                  <a:pt x="0" y="5"/>
                </a:lnTo>
                <a:lnTo>
                  <a:pt x="0" y="4"/>
                </a:lnTo>
                <a:lnTo>
                  <a:pt x="2" y="2"/>
                </a:lnTo>
                <a:lnTo>
                  <a:pt x="2" y="0"/>
                </a:lnTo>
                <a:lnTo>
                  <a:pt x="136" y="0"/>
                </a:lnTo>
                <a:lnTo>
                  <a:pt x="136" y="2"/>
                </a:lnTo>
                <a:lnTo>
                  <a:pt x="136" y="4"/>
                </a:lnTo>
                <a:lnTo>
                  <a:pt x="138" y="5"/>
                </a:lnTo>
                <a:lnTo>
                  <a:pt x="138" y="7"/>
                </a:lnTo>
                <a:lnTo>
                  <a:pt x="138" y="9"/>
                </a:lnTo>
                <a:lnTo>
                  <a:pt x="138" y="11"/>
                </a:lnTo>
                <a:lnTo>
                  <a:pt x="138" y="13"/>
                </a:lnTo>
                <a:lnTo>
                  <a:pt x="140" y="15"/>
                </a:lnTo>
                <a:close/>
              </a:path>
            </a:pathLst>
          </a:custGeom>
          <a:solidFill>
            <a:srgbClr val="960F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6" name="Freeform 936"/>
          <p:cNvSpPr>
            <a:spLocks noEditPoints="1"/>
          </p:cNvSpPr>
          <p:nvPr/>
        </p:nvSpPr>
        <p:spPr bwMode="auto">
          <a:xfrm rot="63308">
            <a:off x="4806950" y="3856038"/>
            <a:ext cx="495300" cy="20637"/>
          </a:xfrm>
          <a:custGeom>
            <a:avLst/>
            <a:gdLst>
              <a:gd name="T0" fmla="*/ 495300 w 350"/>
              <a:gd name="T1" fmla="*/ 20637 h 13"/>
              <a:gd name="T2" fmla="*/ 243405 w 350"/>
              <a:gd name="T3" fmla="*/ 20637 h 13"/>
              <a:gd name="T4" fmla="*/ 240574 w 350"/>
              <a:gd name="T5" fmla="*/ 17462 h 13"/>
              <a:gd name="T6" fmla="*/ 237744 w 350"/>
              <a:gd name="T7" fmla="*/ 15875 h 13"/>
              <a:gd name="T8" fmla="*/ 236329 w 350"/>
              <a:gd name="T9" fmla="*/ 12700 h 13"/>
              <a:gd name="T10" fmla="*/ 233499 w 350"/>
              <a:gd name="T11" fmla="*/ 9525 h 13"/>
              <a:gd name="T12" fmla="*/ 230668 w 350"/>
              <a:gd name="T13" fmla="*/ 6350 h 13"/>
              <a:gd name="T14" fmla="*/ 227838 w 350"/>
              <a:gd name="T15" fmla="*/ 3175 h 13"/>
              <a:gd name="T16" fmla="*/ 225008 w 350"/>
              <a:gd name="T17" fmla="*/ 3175 h 13"/>
              <a:gd name="T18" fmla="*/ 225008 w 350"/>
              <a:gd name="T19" fmla="*/ 0 h 13"/>
              <a:gd name="T20" fmla="*/ 468412 w 350"/>
              <a:gd name="T21" fmla="*/ 0 h 13"/>
              <a:gd name="T22" fmla="*/ 474073 w 350"/>
              <a:gd name="T23" fmla="*/ 3175 h 13"/>
              <a:gd name="T24" fmla="*/ 475488 w 350"/>
              <a:gd name="T25" fmla="*/ 6350 h 13"/>
              <a:gd name="T26" fmla="*/ 478318 w 350"/>
              <a:gd name="T27" fmla="*/ 6350 h 13"/>
              <a:gd name="T28" fmla="*/ 481149 w 350"/>
              <a:gd name="T29" fmla="*/ 9525 h 13"/>
              <a:gd name="T30" fmla="*/ 483979 w 350"/>
              <a:gd name="T31" fmla="*/ 12700 h 13"/>
              <a:gd name="T32" fmla="*/ 486809 w 350"/>
              <a:gd name="T33" fmla="*/ 15875 h 13"/>
              <a:gd name="T34" fmla="*/ 489639 w 350"/>
              <a:gd name="T35" fmla="*/ 17462 h 13"/>
              <a:gd name="T36" fmla="*/ 495300 w 350"/>
              <a:gd name="T37" fmla="*/ 20637 h 13"/>
              <a:gd name="T38" fmla="*/ 195290 w 350"/>
              <a:gd name="T39" fmla="*/ 20637 h 13"/>
              <a:gd name="T40" fmla="*/ 0 w 350"/>
              <a:gd name="T41" fmla="*/ 20637 h 13"/>
              <a:gd name="T42" fmla="*/ 0 w 350"/>
              <a:gd name="T43" fmla="*/ 17462 h 13"/>
              <a:gd name="T44" fmla="*/ 0 w 350"/>
              <a:gd name="T45" fmla="*/ 15875 h 13"/>
              <a:gd name="T46" fmla="*/ 2830 w 350"/>
              <a:gd name="T47" fmla="*/ 12700 h 13"/>
              <a:gd name="T48" fmla="*/ 2830 w 350"/>
              <a:gd name="T49" fmla="*/ 9525 h 13"/>
              <a:gd name="T50" fmla="*/ 2830 w 350"/>
              <a:gd name="T51" fmla="*/ 6350 h 13"/>
              <a:gd name="T52" fmla="*/ 2830 w 350"/>
              <a:gd name="T53" fmla="*/ 3175 h 13"/>
              <a:gd name="T54" fmla="*/ 2830 w 350"/>
              <a:gd name="T55" fmla="*/ 3175 h 13"/>
              <a:gd name="T56" fmla="*/ 2830 w 350"/>
              <a:gd name="T57" fmla="*/ 0 h 13"/>
              <a:gd name="T58" fmla="*/ 189629 w 350"/>
              <a:gd name="T59" fmla="*/ 0 h 13"/>
              <a:gd name="T60" fmla="*/ 192459 w 350"/>
              <a:gd name="T61" fmla="*/ 3175 h 13"/>
              <a:gd name="T62" fmla="*/ 192459 w 350"/>
              <a:gd name="T63" fmla="*/ 3175 h 13"/>
              <a:gd name="T64" fmla="*/ 192459 w 350"/>
              <a:gd name="T65" fmla="*/ 6350 h 13"/>
              <a:gd name="T66" fmla="*/ 192459 w 350"/>
              <a:gd name="T67" fmla="*/ 9525 h 13"/>
              <a:gd name="T68" fmla="*/ 192459 w 350"/>
              <a:gd name="T69" fmla="*/ 12700 h 13"/>
              <a:gd name="T70" fmla="*/ 192459 w 350"/>
              <a:gd name="T71" fmla="*/ 15875 h 13"/>
              <a:gd name="T72" fmla="*/ 195290 w 350"/>
              <a:gd name="T73" fmla="*/ 17462 h 13"/>
              <a:gd name="T74" fmla="*/ 195290 w 350"/>
              <a:gd name="T75" fmla="*/ 2063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0"/>
              <a:gd name="T115" fmla="*/ 0 h 13"/>
              <a:gd name="T116" fmla="*/ 350 w 350"/>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0" h="13">
                <a:moveTo>
                  <a:pt x="350" y="13"/>
                </a:moveTo>
                <a:lnTo>
                  <a:pt x="172" y="13"/>
                </a:lnTo>
                <a:lnTo>
                  <a:pt x="170" y="11"/>
                </a:lnTo>
                <a:lnTo>
                  <a:pt x="168" y="10"/>
                </a:lnTo>
                <a:lnTo>
                  <a:pt x="167" y="8"/>
                </a:lnTo>
                <a:lnTo>
                  <a:pt x="165" y="6"/>
                </a:lnTo>
                <a:lnTo>
                  <a:pt x="163" y="4"/>
                </a:lnTo>
                <a:lnTo>
                  <a:pt x="161" y="2"/>
                </a:lnTo>
                <a:lnTo>
                  <a:pt x="159" y="2"/>
                </a:lnTo>
                <a:lnTo>
                  <a:pt x="159" y="0"/>
                </a:lnTo>
                <a:lnTo>
                  <a:pt x="331" y="0"/>
                </a:lnTo>
                <a:lnTo>
                  <a:pt x="335" y="2"/>
                </a:lnTo>
                <a:lnTo>
                  <a:pt x="336" y="4"/>
                </a:lnTo>
                <a:lnTo>
                  <a:pt x="338" y="4"/>
                </a:lnTo>
                <a:lnTo>
                  <a:pt x="340" y="6"/>
                </a:lnTo>
                <a:lnTo>
                  <a:pt x="342" y="8"/>
                </a:lnTo>
                <a:lnTo>
                  <a:pt x="344" y="10"/>
                </a:lnTo>
                <a:lnTo>
                  <a:pt x="346" y="11"/>
                </a:lnTo>
                <a:lnTo>
                  <a:pt x="350" y="13"/>
                </a:lnTo>
                <a:close/>
                <a:moveTo>
                  <a:pt x="138" y="13"/>
                </a:moveTo>
                <a:lnTo>
                  <a:pt x="0" y="13"/>
                </a:lnTo>
                <a:lnTo>
                  <a:pt x="0" y="11"/>
                </a:lnTo>
                <a:lnTo>
                  <a:pt x="0" y="10"/>
                </a:lnTo>
                <a:lnTo>
                  <a:pt x="2" y="8"/>
                </a:lnTo>
                <a:lnTo>
                  <a:pt x="2" y="6"/>
                </a:lnTo>
                <a:lnTo>
                  <a:pt x="2" y="4"/>
                </a:lnTo>
                <a:lnTo>
                  <a:pt x="2" y="2"/>
                </a:lnTo>
                <a:lnTo>
                  <a:pt x="2" y="0"/>
                </a:lnTo>
                <a:lnTo>
                  <a:pt x="134" y="0"/>
                </a:lnTo>
                <a:lnTo>
                  <a:pt x="136" y="2"/>
                </a:lnTo>
                <a:lnTo>
                  <a:pt x="136" y="4"/>
                </a:lnTo>
                <a:lnTo>
                  <a:pt x="136" y="6"/>
                </a:lnTo>
                <a:lnTo>
                  <a:pt x="136" y="8"/>
                </a:lnTo>
                <a:lnTo>
                  <a:pt x="136" y="10"/>
                </a:lnTo>
                <a:lnTo>
                  <a:pt x="138" y="11"/>
                </a:lnTo>
                <a:lnTo>
                  <a:pt x="138" y="13"/>
                </a:lnTo>
                <a:close/>
              </a:path>
            </a:pathLst>
          </a:custGeom>
          <a:solidFill>
            <a:srgbClr val="960C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7" name="Freeform 937"/>
          <p:cNvSpPr>
            <a:spLocks noEditPoints="1"/>
          </p:cNvSpPr>
          <p:nvPr/>
        </p:nvSpPr>
        <p:spPr bwMode="auto">
          <a:xfrm rot="63308">
            <a:off x="4810125" y="3843338"/>
            <a:ext cx="477838" cy="22225"/>
          </a:xfrm>
          <a:custGeom>
            <a:avLst/>
            <a:gdLst>
              <a:gd name="T0" fmla="*/ 477838 w 338"/>
              <a:gd name="T1" fmla="*/ 22225 h 14"/>
              <a:gd name="T2" fmla="*/ 230437 w 338"/>
              <a:gd name="T3" fmla="*/ 22225 h 14"/>
              <a:gd name="T4" fmla="*/ 227609 w 338"/>
              <a:gd name="T5" fmla="*/ 19050 h 14"/>
              <a:gd name="T6" fmla="*/ 224782 w 338"/>
              <a:gd name="T7" fmla="*/ 15875 h 14"/>
              <a:gd name="T8" fmla="*/ 221954 w 338"/>
              <a:gd name="T9" fmla="*/ 12700 h 14"/>
              <a:gd name="T10" fmla="*/ 219127 w 338"/>
              <a:gd name="T11" fmla="*/ 9525 h 14"/>
              <a:gd name="T12" fmla="*/ 216299 w 338"/>
              <a:gd name="T13" fmla="*/ 9525 h 14"/>
              <a:gd name="T14" fmla="*/ 216299 w 338"/>
              <a:gd name="T15" fmla="*/ 6350 h 14"/>
              <a:gd name="T16" fmla="*/ 213472 w 338"/>
              <a:gd name="T17" fmla="*/ 3175 h 14"/>
              <a:gd name="T18" fmla="*/ 210645 w 338"/>
              <a:gd name="T19" fmla="*/ 0 h 14"/>
              <a:gd name="T20" fmla="*/ 453805 w 338"/>
              <a:gd name="T21" fmla="*/ 0 h 14"/>
              <a:gd name="T22" fmla="*/ 456632 w 338"/>
              <a:gd name="T23" fmla="*/ 3175 h 14"/>
              <a:gd name="T24" fmla="*/ 459460 w 338"/>
              <a:gd name="T25" fmla="*/ 6350 h 14"/>
              <a:gd name="T26" fmla="*/ 462287 w 338"/>
              <a:gd name="T27" fmla="*/ 9525 h 14"/>
              <a:gd name="T28" fmla="*/ 465115 w 338"/>
              <a:gd name="T29" fmla="*/ 12700 h 14"/>
              <a:gd name="T30" fmla="*/ 470769 w 338"/>
              <a:gd name="T31" fmla="*/ 15875 h 14"/>
              <a:gd name="T32" fmla="*/ 472183 w 338"/>
              <a:gd name="T33" fmla="*/ 19050 h 14"/>
              <a:gd name="T34" fmla="*/ 475011 w 338"/>
              <a:gd name="T35" fmla="*/ 19050 h 14"/>
              <a:gd name="T36" fmla="*/ 477838 w 338"/>
              <a:gd name="T37" fmla="*/ 22225 h 14"/>
              <a:gd name="T38" fmla="*/ 189439 w 338"/>
              <a:gd name="T39" fmla="*/ 22225 h 14"/>
              <a:gd name="T40" fmla="*/ 0 w 338"/>
              <a:gd name="T41" fmla="*/ 22225 h 14"/>
              <a:gd name="T42" fmla="*/ 0 w 338"/>
              <a:gd name="T43" fmla="*/ 19050 h 14"/>
              <a:gd name="T44" fmla="*/ 0 w 338"/>
              <a:gd name="T45" fmla="*/ 15875 h 14"/>
              <a:gd name="T46" fmla="*/ 0 w 338"/>
              <a:gd name="T47" fmla="*/ 15875 h 14"/>
              <a:gd name="T48" fmla="*/ 0 w 338"/>
              <a:gd name="T49" fmla="*/ 12700 h 14"/>
              <a:gd name="T50" fmla="*/ 0 w 338"/>
              <a:gd name="T51" fmla="*/ 9525 h 14"/>
              <a:gd name="T52" fmla="*/ 0 w 338"/>
              <a:gd name="T53" fmla="*/ 6350 h 14"/>
              <a:gd name="T54" fmla="*/ 2827 w 338"/>
              <a:gd name="T55" fmla="*/ 3175 h 14"/>
              <a:gd name="T56" fmla="*/ 2827 w 338"/>
              <a:gd name="T57" fmla="*/ 0 h 14"/>
              <a:gd name="T58" fmla="*/ 186611 w 338"/>
              <a:gd name="T59" fmla="*/ 0 h 14"/>
              <a:gd name="T60" fmla="*/ 186611 w 338"/>
              <a:gd name="T61" fmla="*/ 3175 h 14"/>
              <a:gd name="T62" fmla="*/ 186611 w 338"/>
              <a:gd name="T63" fmla="*/ 6350 h 14"/>
              <a:gd name="T64" fmla="*/ 186611 w 338"/>
              <a:gd name="T65" fmla="*/ 9525 h 14"/>
              <a:gd name="T66" fmla="*/ 186611 w 338"/>
              <a:gd name="T67" fmla="*/ 9525 h 14"/>
              <a:gd name="T68" fmla="*/ 186611 w 338"/>
              <a:gd name="T69" fmla="*/ 12700 h 14"/>
              <a:gd name="T70" fmla="*/ 189439 w 338"/>
              <a:gd name="T71" fmla="*/ 15875 h 14"/>
              <a:gd name="T72" fmla="*/ 189439 w 338"/>
              <a:gd name="T73" fmla="*/ 19050 h 14"/>
              <a:gd name="T74" fmla="*/ 189439 w 338"/>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8"/>
              <a:gd name="T115" fmla="*/ 0 h 14"/>
              <a:gd name="T116" fmla="*/ 338 w 338"/>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8" h="14">
                <a:moveTo>
                  <a:pt x="338" y="14"/>
                </a:moveTo>
                <a:lnTo>
                  <a:pt x="163" y="14"/>
                </a:lnTo>
                <a:lnTo>
                  <a:pt x="161" y="12"/>
                </a:lnTo>
                <a:lnTo>
                  <a:pt x="159" y="10"/>
                </a:lnTo>
                <a:lnTo>
                  <a:pt x="157" y="8"/>
                </a:lnTo>
                <a:lnTo>
                  <a:pt x="155" y="6"/>
                </a:lnTo>
                <a:lnTo>
                  <a:pt x="153" y="6"/>
                </a:lnTo>
                <a:lnTo>
                  <a:pt x="153" y="4"/>
                </a:lnTo>
                <a:lnTo>
                  <a:pt x="151" y="2"/>
                </a:lnTo>
                <a:lnTo>
                  <a:pt x="149" y="0"/>
                </a:lnTo>
                <a:lnTo>
                  <a:pt x="321" y="0"/>
                </a:lnTo>
                <a:lnTo>
                  <a:pt x="323" y="2"/>
                </a:lnTo>
                <a:lnTo>
                  <a:pt x="325" y="4"/>
                </a:lnTo>
                <a:lnTo>
                  <a:pt x="327" y="6"/>
                </a:lnTo>
                <a:lnTo>
                  <a:pt x="329" y="8"/>
                </a:lnTo>
                <a:lnTo>
                  <a:pt x="333" y="10"/>
                </a:lnTo>
                <a:lnTo>
                  <a:pt x="334" y="12"/>
                </a:lnTo>
                <a:lnTo>
                  <a:pt x="336" y="12"/>
                </a:lnTo>
                <a:lnTo>
                  <a:pt x="338" y="14"/>
                </a:lnTo>
                <a:close/>
                <a:moveTo>
                  <a:pt x="134" y="14"/>
                </a:moveTo>
                <a:lnTo>
                  <a:pt x="0" y="14"/>
                </a:lnTo>
                <a:lnTo>
                  <a:pt x="0" y="12"/>
                </a:lnTo>
                <a:lnTo>
                  <a:pt x="0" y="10"/>
                </a:lnTo>
                <a:lnTo>
                  <a:pt x="0" y="8"/>
                </a:lnTo>
                <a:lnTo>
                  <a:pt x="0" y="6"/>
                </a:lnTo>
                <a:lnTo>
                  <a:pt x="0" y="4"/>
                </a:lnTo>
                <a:lnTo>
                  <a:pt x="2" y="2"/>
                </a:lnTo>
                <a:lnTo>
                  <a:pt x="2" y="0"/>
                </a:lnTo>
                <a:lnTo>
                  <a:pt x="132" y="0"/>
                </a:lnTo>
                <a:lnTo>
                  <a:pt x="132" y="2"/>
                </a:lnTo>
                <a:lnTo>
                  <a:pt x="132" y="4"/>
                </a:lnTo>
                <a:lnTo>
                  <a:pt x="132" y="6"/>
                </a:lnTo>
                <a:lnTo>
                  <a:pt x="132" y="8"/>
                </a:lnTo>
                <a:lnTo>
                  <a:pt x="134" y="10"/>
                </a:lnTo>
                <a:lnTo>
                  <a:pt x="134" y="12"/>
                </a:lnTo>
                <a:lnTo>
                  <a:pt x="134" y="14"/>
                </a:lnTo>
                <a:close/>
              </a:path>
            </a:pathLst>
          </a:custGeom>
          <a:solidFill>
            <a:srgbClr val="990F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8" name="Freeform 938"/>
          <p:cNvSpPr>
            <a:spLocks noEditPoints="1"/>
          </p:cNvSpPr>
          <p:nvPr/>
        </p:nvSpPr>
        <p:spPr bwMode="auto">
          <a:xfrm rot="63308">
            <a:off x="4810125" y="3832225"/>
            <a:ext cx="465138" cy="23813"/>
          </a:xfrm>
          <a:custGeom>
            <a:avLst/>
            <a:gdLst>
              <a:gd name="T0" fmla="*/ 465138 w 329"/>
              <a:gd name="T1" fmla="*/ 23813 h 15"/>
              <a:gd name="T2" fmla="*/ 221966 w 329"/>
              <a:gd name="T3" fmla="*/ 23813 h 15"/>
              <a:gd name="T4" fmla="*/ 219138 w 329"/>
              <a:gd name="T5" fmla="*/ 20638 h 15"/>
              <a:gd name="T6" fmla="*/ 216310 w 329"/>
              <a:gd name="T7" fmla="*/ 17463 h 15"/>
              <a:gd name="T8" fmla="*/ 213483 w 329"/>
              <a:gd name="T9" fmla="*/ 14288 h 15"/>
              <a:gd name="T10" fmla="*/ 210655 w 329"/>
              <a:gd name="T11" fmla="*/ 11113 h 15"/>
              <a:gd name="T12" fmla="*/ 207828 w 329"/>
              <a:gd name="T13" fmla="*/ 7938 h 15"/>
              <a:gd name="T14" fmla="*/ 205000 w 329"/>
              <a:gd name="T15" fmla="*/ 6350 h 15"/>
              <a:gd name="T16" fmla="*/ 203586 w 329"/>
              <a:gd name="T17" fmla="*/ 3175 h 15"/>
              <a:gd name="T18" fmla="*/ 200759 w 329"/>
              <a:gd name="T19" fmla="*/ 0 h 15"/>
              <a:gd name="T20" fmla="*/ 442517 w 329"/>
              <a:gd name="T21" fmla="*/ 0 h 15"/>
              <a:gd name="T22" fmla="*/ 445345 w 329"/>
              <a:gd name="T23" fmla="*/ 3175 h 15"/>
              <a:gd name="T24" fmla="*/ 448172 w 329"/>
              <a:gd name="T25" fmla="*/ 6350 h 15"/>
              <a:gd name="T26" fmla="*/ 451000 w 329"/>
              <a:gd name="T27" fmla="*/ 7938 h 15"/>
              <a:gd name="T28" fmla="*/ 453828 w 329"/>
              <a:gd name="T29" fmla="*/ 11113 h 15"/>
              <a:gd name="T30" fmla="*/ 456655 w 329"/>
              <a:gd name="T31" fmla="*/ 14288 h 15"/>
              <a:gd name="T32" fmla="*/ 459483 w 329"/>
              <a:gd name="T33" fmla="*/ 17463 h 15"/>
              <a:gd name="T34" fmla="*/ 462310 w 329"/>
              <a:gd name="T35" fmla="*/ 20638 h 15"/>
              <a:gd name="T36" fmla="*/ 465138 w 329"/>
              <a:gd name="T37" fmla="*/ 23813 h 15"/>
              <a:gd name="T38" fmla="*/ 186621 w 329"/>
              <a:gd name="T39" fmla="*/ 23813 h 15"/>
              <a:gd name="T40" fmla="*/ 0 w 329"/>
              <a:gd name="T41" fmla="*/ 23813 h 15"/>
              <a:gd name="T42" fmla="*/ 0 w 329"/>
              <a:gd name="T43" fmla="*/ 20638 h 15"/>
              <a:gd name="T44" fmla="*/ 0 w 329"/>
              <a:gd name="T45" fmla="*/ 17463 h 15"/>
              <a:gd name="T46" fmla="*/ 2828 w 329"/>
              <a:gd name="T47" fmla="*/ 14288 h 15"/>
              <a:gd name="T48" fmla="*/ 2828 w 329"/>
              <a:gd name="T49" fmla="*/ 11113 h 15"/>
              <a:gd name="T50" fmla="*/ 2828 w 329"/>
              <a:gd name="T51" fmla="*/ 7938 h 15"/>
              <a:gd name="T52" fmla="*/ 2828 w 329"/>
              <a:gd name="T53" fmla="*/ 6350 h 15"/>
              <a:gd name="T54" fmla="*/ 2828 w 329"/>
              <a:gd name="T55" fmla="*/ 3175 h 15"/>
              <a:gd name="T56" fmla="*/ 2828 w 329"/>
              <a:gd name="T57" fmla="*/ 0 h 15"/>
              <a:gd name="T58" fmla="*/ 183793 w 329"/>
              <a:gd name="T59" fmla="*/ 0 h 15"/>
              <a:gd name="T60" fmla="*/ 183793 w 329"/>
              <a:gd name="T61" fmla="*/ 3175 h 15"/>
              <a:gd name="T62" fmla="*/ 183793 w 329"/>
              <a:gd name="T63" fmla="*/ 6350 h 15"/>
              <a:gd name="T64" fmla="*/ 183793 w 329"/>
              <a:gd name="T65" fmla="*/ 7938 h 15"/>
              <a:gd name="T66" fmla="*/ 186621 w 329"/>
              <a:gd name="T67" fmla="*/ 11113 h 15"/>
              <a:gd name="T68" fmla="*/ 186621 w 329"/>
              <a:gd name="T69" fmla="*/ 14288 h 15"/>
              <a:gd name="T70" fmla="*/ 186621 w 329"/>
              <a:gd name="T71" fmla="*/ 17463 h 15"/>
              <a:gd name="T72" fmla="*/ 186621 w 329"/>
              <a:gd name="T73" fmla="*/ 20638 h 15"/>
              <a:gd name="T74" fmla="*/ 186621 w 329"/>
              <a:gd name="T75" fmla="*/ 23813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9"/>
              <a:gd name="T115" fmla="*/ 0 h 15"/>
              <a:gd name="T116" fmla="*/ 329 w 329"/>
              <a:gd name="T117" fmla="*/ 15 h 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9" h="15">
                <a:moveTo>
                  <a:pt x="329" y="15"/>
                </a:moveTo>
                <a:lnTo>
                  <a:pt x="157" y="15"/>
                </a:lnTo>
                <a:lnTo>
                  <a:pt x="155" y="13"/>
                </a:lnTo>
                <a:lnTo>
                  <a:pt x="153" y="11"/>
                </a:lnTo>
                <a:lnTo>
                  <a:pt x="151" y="9"/>
                </a:lnTo>
                <a:lnTo>
                  <a:pt x="149" y="7"/>
                </a:lnTo>
                <a:lnTo>
                  <a:pt x="147" y="5"/>
                </a:lnTo>
                <a:lnTo>
                  <a:pt x="145" y="4"/>
                </a:lnTo>
                <a:lnTo>
                  <a:pt x="144" y="2"/>
                </a:lnTo>
                <a:lnTo>
                  <a:pt x="142" y="0"/>
                </a:lnTo>
                <a:lnTo>
                  <a:pt x="313" y="0"/>
                </a:lnTo>
                <a:lnTo>
                  <a:pt x="315" y="2"/>
                </a:lnTo>
                <a:lnTo>
                  <a:pt x="317" y="4"/>
                </a:lnTo>
                <a:lnTo>
                  <a:pt x="319" y="5"/>
                </a:lnTo>
                <a:lnTo>
                  <a:pt x="321" y="7"/>
                </a:lnTo>
                <a:lnTo>
                  <a:pt x="323" y="9"/>
                </a:lnTo>
                <a:lnTo>
                  <a:pt x="325" y="11"/>
                </a:lnTo>
                <a:lnTo>
                  <a:pt x="327" y="13"/>
                </a:lnTo>
                <a:lnTo>
                  <a:pt x="329" y="15"/>
                </a:lnTo>
                <a:close/>
                <a:moveTo>
                  <a:pt x="132" y="15"/>
                </a:moveTo>
                <a:lnTo>
                  <a:pt x="0" y="15"/>
                </a:lnTo>
                <a:lnTo>
                  <a:pt x="0" y="13"/>
                </a:lnTo>
                <a:lnTo>
                  <a:pt x="0" y="11"/>
                </a:lnTo>
                <a:lnTo>
                  <a:pt x="2" y="9"/>
                </a:lnTo>
                <a:lnTo>
                  <a:pt x="2" y="7"/>
                </a:lnTo>
                <a:lnTo>
                  <a:pt x="2" y="5"/>
                </a:lnTo>
                <a:lnTo>
                  <a:pt x="2" y="4"/>
                </a:lnTo>
                <a:lnTo>
                  <a:pt x="2" y="2"/>
                </a:lnTo>
                <a:lnTo>
                  <a:pt x="2" y="0"/>
                </a:lnTo>
                <a:lnTo>
                  <a:pt x="130" y="0"/>
                </a:lnTo>
                <a:lnTo>
                  <a:pt x="130" y="2"/>
                </a:lnTo>
                <a:lnTo>
                  <a:pt x="130" y="4"/>
                </a:lnTo>
                <a:lnTo>
                  <a:pt x="130" y="5"/>
                </a:lnTo>
                <a:lnTo>
                  <a:pt x="132" y="7"/>
                </a:lnTo>
                <a:lnTo>
                  <a:pt x="132" y="9"/>
                </a:lnTo>
                <a:lnTo>
                  <a:pt x="132" y="11"/>
                </a:lnTo>
                <a:lnTo>
                  <a:pt x="132" y="13"/>
                </a:lnTo>
                <a:lnTo>
                  <a:pt x="132" y="15"/>
                </a:lnTo>
                <a:close/>
              </a:path>
            </a:pathLst>
          </a:custGeom>
          <a:solidFill>
            <a:srgbClr val="990F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59" name="Freeform 939"/>
          <p:cNvSpPr>
            <a:spLocks noEditPoints="1"/>
          </p:cNvSpPr>
          <p:nvPr/>
        </p:nvSpPr>
        <p:spPr bwMode="auto">
          <a:xfrm rot="63308">
            <a:off x="4813300" y="3822700"/>
            <a:ext cx="450850" cy="20638"/>
          </a:xfrm>
          <a:custGeom>
            <a:avLst/>
            <a:gdLst>
              <a:gd name="T0" fmla="*/ 450850 w 319"/>
              <a:gd name="T1" fmla="*/ 20638 h 13"/>
              <a:gd name="T2" fmla="*/ 207758 w 319"/>
              <a:gd name="T3" fmla="*/ 20638 h 13"/>
              <a:gd name="T4" fmla="*/ 204932 w 319"/>
              <a:gd name="T5" fmla="*/ 17463 h 13"/>
              <a:gd name="T6" fmla="*/ 202105 w 319"/>
              <a:gd name="T7" fmla="*/ 15875 h 13"/>
              <a:gd name="T8" fmla="*/ 200692 w 319"/>
              <a:gd name="T9" fmla="*/ 12700 h 13"/>
              <a:gd name="T10" fmla="*/ 197865 w 319"/>
              <a:gd name="T11" fmla="*/ 9525 h 13"/>
              <a:gd name="T12" fmla="*/ 195039 w 319"/>
              <a:gd name="T13" fmla="*/ 6350 h 13"/>
              <a:gd name="T14" fmla="*/ 192212 w 319"/>
              <a:gd name="T15" fmla="*/ 3175 h 13"/>
              <a:gd name="T16" fmla="*/ 192212 w 319"/>
              <a:gd name="T17" fmla="*/ 3175 h 13"/>
              <a:gd name="T18" fmla="*/ 189385 w 319"/>
              <a:gd name="T19" fmla="*/ 0 h 13"/>
              <a:gd name="T20" fmla="*/ 429650 w 319"/>
              <a:gd name="T21" fmla="*/ 0 h 13"/>
              <a:gd name="T22" fmla="*/ 432477 w 319"/>
              <a:gd name="T23" fmla="*/ 3175 h 13"/>
              <a:gd name="T24" fmla="*/ 435303 w 319"/>
              <a:gd name="T25" fmla="*/ 6350 h 13"/>
              <a:gd name="T26" fmla="*/ 438130 w 319"/>
              <a:gd name="T27" fmla="*/ 9525 h 13"/>
              <a:gd name="T28" fmla="*/ 439543 w 319"/>
              <a:gd name="T29" fmla="*/ 9525 h 13"/>
              <a:gd name="T30" fmla="*/ 442370 w 319"/>
              <a:gd name="T31" fmla="*/ 12700 h 13"/>
              <a:gd name="T32" fmla="*/ 445197 w 319"/>
              <a:gd name="T33" fmla="*/ 15875 h 13"/>
              <a:gd name="T34" fmla="*/ 448023 w 319"/>
              <a:gd name="T35" fmla="*/ 17463 h 13"/>
              <a:gd name="T36" fmla="*/ 450850 w 319"/>
              <a:gd name="T37" fmla="*/ 20638 h 13"/>
              <a:gd name="T38" fmla="*/ 183732 w 319"/>
              <a:gd name="T39" fmla="*/ 20638 h 13"/>
              <a:gd name="T40" fmla="*/ 0 w 319"/>
              <a:gd name="T41" fmla="*/ 20638 h 13"/>
              <a:gd name="T42" fmla="*/ 0 w 319"/>
              <a:gd name="T43" fmla="*/ 17463 h 13"/>
              <a:gd name="T44" fmla="*/ 0 w 319"/>
              <a:gd name="T45" fmla="*/ 15875 h 13"/>
              <a:gd name="T46" fmla="*/ 0 w 319"/>
              <a:gd name="T47" fmla="*/ 12700 h 13"/>
              <a:gd name="T48" fmla="*/ 0 w 319"/>
              <a:gd name="T49" fmla="*/ 9525 h 13"/>
              <a:gd name="T50" fmla="*/ 0 w 319"/>
              <a:gd name="T51" fmla="*/ 6350 h 13"/>
              <a:gd name="T52" fmla="*/ 0 w 319"/>
              <a:gd name="T53" fmla="*/ 6350 h 13"/>
              <a:gd name="T54" fmla="*/ 2827 w 319"/>
              <a:gd name="T55" fmla="*/ 3175 h 13"/>
              <a:gd name="T56" fmla="*/ 2827 w 319"/>
              <a:gd name="T57" fmla="*/ 0 h 13"/>
              <a:gd name="T58" fmla="*/ 178079 w 319"/>
              <a:gd name="T59" fmla="*/ 0 h 13"/>
              <a:gd name="T60" fmla="*/ 178079 w 319"/>
              <a:gd name="T61" fmla="*/ 3175 h 13"/>
              <a:gd name="T62" fmla="*/ 180905 w 319"/>
              <a:gd name="T63" fmla="*/ 3175 h 13"/>
              <a:gd name="T64" fmla="*/ 180905 w 319"/>
              <a:gd name="T65" fmla="*/ 6350 h 13"/>
              <a:gd name="T66" fmla="*/ 180905 w 319"/>
              <a:gd name="T67" fmla="*/ 9525 h 13"/>
              <a:gd name="T68" fmla="*/ 180905 w 319"/>
              <a:gd name="T69" fmla="*/ 12700 h 13"/>
              <a:gd name="T70" fmla="*/ 180905 w 319"/>
              <a:gd name="T71" fmla="*/ 15875 h 13"/>
              <a:gd name="T72" fmla="*/ 180905 w 319"/>
              <a:gd name="T73" fmla="*/ 17463 h 13"/>
              <a:gd name="T74" fmla="*/ 183732 w 319"/>
              <a:gd name="T75" fmla="*/ 20638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9"/>
              <a:gd name="T115" fmla="*/ 0 h 13"/>
              <a:gd name="T116" fmla="*/ 319 w 319"/>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9" h="13">
                <a:moveTo>
                  <a:pt x="319" y="13"/>
                </a:moveTo>
                <a:lnTo>
                  <a:pt x="147" y="13"/>
                </a:lnTo>
                <a:lnTo>
                  <a:pt x="145" y="11"/>
                </a:lnTo>
                <a:lnTo>
                  <a:pt x="143" y="10"/>
                </a:lnTo>
                <a:lnTo>
                  <a:pt x="142" y="8"/>
                </a:lnTo>
                <a:lnTo>
                  <a:pt x="140" y="6"/>
                </a:lnTo>
                <a:lnTo>
                  <a:pt x="138" y="4"/>
                </a:lnTo>
                <a:lnTo>
                  <a:pt x="136" y="2"/>
                </a:lnTo>
                <a:lnTo>
                  <a:pt x="134" y="0"/>
                </a:lnTo>
                <a:lnTo>
                  <a:pt x="304" y="0"/>
                </a:lnTo>
                <a:lnTo>
                  <a:pt x="306" y="2"/>
                </a:lnTo>
                <a:lnTo>
                  <a:pt x="308" y="4"/>
                </a:lnTo>
                <a:lnTo>
                  <a:pt x="310" y="6"/>
                </a:lnTo>
                <a:lnTo>
                  <a:pt x="311" y="6"/>
                </a:lnTo>
                <a:lnTo>
                  <a:pt x="313" y="8"/>
                </a:lnTo>
                <a:lnTo>
                  <a:pt x="315" y="10"/>
                </a:lnTo>
                <a:lnTo>
                  <a:pt x="317" y="11"/>
                </a:lnTo>
                <a:lnTo>
                  <a:pt x="319" y="13"/>
                </a:lnTo>
                <a:close/>
                <a:moveTo>
                  <a:pt x="130" y="13"/>
                </a:moveTo>
                <a:lnTo>
                  <a:pt x="0" y="13"/>
                </a:lnTo>
                <a:lnTo>
                  <a:pt x="0" y="11"/>
                </a:lnTo>
                <a:lnTo>
                  <a:pt x="0" y="10"/>
                </a:lnTo>
                <a:lnTo>
                  <a:pt x="0" y="8"/>
                </a:lnTo>
                <a:lnTo>
                  <a:pt x="0" y="6"/>
                </a:lnTo>
                <a:lnTo>
                  <a:pt x="0" y="4"/>
                </a:lnTo>
                <a:lnTo>
                  <a:pt x="2" y="2"/>
                </a:lnTo>
                <a:lnTo>
                  <a:pt x="2" y="0"/>
                </a:lnTo>
                <a:lnTo>
                  <a:pt x="126" y="0"/>
                </a:lnTo>
                <a:lnTo>
                  <a:pt x="126" y="2"/>
                </a:lnTo>
                <a:lnTo>
                  <a:pt x="128" y="2"/>
                </a:lnTo>
                <a:lnTo>
                  <a:pt x="128" y="4"/>
                </a:lnTo>
                <a:lnTo>
                  <a:pt x="128" y="6"/>
                </a:lnTo>
                <a:lnTo>
                  <a:pt x="128" y="8"/>
                </a:lnTo>
                <a:lnTo>
                  <a:pt x="128" y="10"/>
                </a:lnTo>
                <a:lnTo>
                  <a:pt x="128" y="11"/>
                </a:lnTo>
                <a:lnTo>
                  <a:pt x="130" y="13"/>
                </a:lnTo>
                <a:close/>
              </a:path>
            </a:pathLst>
          </a:custGeom>
          <a:solidFill>
            <a:srgbClr val="990D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0" name="Freeform 940"/>
          <p:cNvSpPr>
            <a:spLocks noEditPoints="1"/>
          </p:cNvSpPr>
          <p:nvPr/>
        </p:nvSpPr>
        <p:spPr bwMode="auto">
          <a:xfrm rot="63308">
            <a:off x="4813300" y="3810000"/>
            <a:ext cx="438150" cy="22225"/>
          </a:xfrm>
          <a:custGeom>
            <a:avLst/>
            <a:gdLst>
              <a:gd name="T0" fmla="*/ 438150 w 311"/>
              <a:gd name="T1" fmla="*/ 22225 h 14"/>
              <a:gd name="T2" fmla="*/ 197238 w 311"/>
              <a:gd name="T3" fmla="*/ 22225 h 14"/>
              <a:gd name="T4" fmla="*/ 194420 w 311"/>
              <a:gd name="T5" fmla="*/ 19050 h 14"/>
              <a:gd name="T6" fmla="*/ 191603 w 311"/>
              <a:gd name="T7" fmla="*/ 15875 h 14"/>
              <a:gd name="T8" fmla="*/ 188785 w 311"/>
              <a:gd name="T9" fmla="*/ 12700 h 14"/>
              <a:gd name="T10" fmla="*/ 185967 w 311"/>
              <a:gd name="T11" fmla="*/ 9525 h 14"/>
              <a:gd name="T12" fmla="*/ 183150 w 311"/>
              <a:gd name="T13" fmla="*/ 6350 h 14"/>
              <a:gd name="T14" fmla="*/ 183150 w 311"/>
              <a:gd name="T15" fmla="*/ 3175 h 14"/>
              <a:gd name="T16" fmla="*/ 180332 w 311"/>
              <a:gd name="T17" fmla="*/ 3175 h 14"/>
              <a:gd name="T18" fmla="*/ 177514 w 311"/>
              <a:gd name="T19" fmla="*/ 0 h 14"/>
              <a:gd name="T20" fmla="*/ 417017 w 311"/>
              <a:gd name="T21" fmla="*/ 0 h 14"/>
              <a:gd name="T22" fmla="*/ 419835 w 311"/>
              <a:gd name="T23" fmla="*/ 3175 h 14"/>
              <a:gd name="T24" fmla="*/ 422653 w 311"/>
              <a:gd name="T25" fmla="*/ 6350 h 14"/>
              <a:gd name="T26" fmla="*/ 425470 w 311"/>
              <a:gd name="T27" fmla="*/ 9525 h 14"/>
              <a:gd name="T28" fmla="*/ 428288 w 311"/>
              <a:gd name="T29" fmla="*/ 12700 h 14"/>
              <a:gd name="T30" fmla="*/ 431106 w 311"/>
              <a:gd name="T31" fmla="*/ 15875 h 14"/>
              <a:gd name="T32" fmla="*/ 433923 w 311"/>
              <a:gd name="T33" fmla="*/ 19050 h 14"/>
              <a:gd name="T34" fmla="*/ 436741 w 311"/>
              <a:gd name="T35" fmla="*/ 22225 h 14"/>
              <a:gd name="T36" fmla="*/ 438150 w 311"/>
              <a:gd name="T37" fmla="*/ 22225 h 14"/>
              <a:gd name="T38" fmla="*/ 180332 w 311"/>
              <a:gd name="T39" fmla="*/ 22225 h 14"/>
              <a:gd name="T40" fmla="*/ 0 w 311"/>
              <a:gd name="T41" fmla="*/ 22225 h 14"/>
              <a:gd name="T42" fmla="*/ 0 w 311"/>
              <a:gd name="T43" fmla="*/ 19050 h 14"/>
              <a:gd name="T44" fmla="*/ 0 w 311"/>
              <a:gd name="T45" fmla="*/ 19050 h 14"/>
              <a:gd name="T46" fmla="*/ 2818 w 311"/>
              <a:gd name="T47" fmla="*/ 15875 h 14"/>
              <a:gd name="T48" fmla="*/ 2818 w 311"/>
              <a:gd name="T49" fmla="*/ 12700 h 14"/>
              <a:gd name="T50" fmla="*/ 2818 w 311"/>
              <a:gd name="T51" fmla="*/ 9525 h 14"/>
              <a:gd name="T52" fmla="*/ 2818 w 311"/>
              <a:gd name="T53" fmla="*/ 6350 h 14"/>
              <a:gd name="T54" fmla="*/ 2818 w 311"/>
              <a:gd name="T55" fmla="*/ 3175 h 14"/>
              <a:gd name="T56" fmla="*/ 2818 w 311"/>
              <a:gd name="T57" fmla="*/ 0 h 14"/>
              <a:gd name="T58" fmla="*/ 177514 w 311"/>
              <a:gd name="T59" fmla="*/ 0 h 14"/>
              <a:gd name="T60" fmla="*/ 177514 w 311"/>
              <a:gd name="T61" fmla="*/ 3175 h 14"/>
              <a:gd name="T62" fmla="*/ 177514 w 311"/>
              <a:gd name="T63" fmla="*/ 3175 h 14"/>
              <a:gd name="T64" fmla="*/ 177514 w 311"/>
              <a:gd name="T65" fmla="*/ 6350 h 14"/>
              <a:gd name="T66" fmla="*/ 177514 w 311"/>
              <a:gd name="T67" fmla="*/ 9525 h 14"/>
              <a:gd name="T68" fmla="*/ 177514 w 311"/>
              <a:gd name="T69" fmla="*/ 12700 h 14"/>
              <a:gd name="T70" fmla="*/ 180332 w 311"/>
              <a:gd name="T71" fmla="*/ 15875 h 14"/>
              <a:gd name="T72" fmla="*/ 180332 w 311"/>
              <a:gd name="T73" fmla="*/ 19050 h 14"/>
              <a:gd name="T74" fmla="*/ 180332 w 311"/>
              <a:gd name="T75" fmla="*/ 22225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1"/>
              <a:gd name="T115" fmla="*/ 0 h 14"/>
              <a:gd name="T116" fmla="*/ 311 w 311"/>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1" h="14">
                <a:moveTo>
                  <a:pt x="311" y="14"/>
                </a:moveTo>
                <a:lnTo>
                  <a:pt x="140" y="14"/>
                </a:lnTo>
                <a:lnTo>
                  <a:pt x="138" y="12"/>
                </a:lnTo>
                <a:lnTo>
                  <a:pt x="136" y="10"/>
                </a:lnTo>
                <a:lnTo>
                  <a:pt x="134" y="8"/>
                </a:lnTo>
                <a:lnTo>
                  <a:pt x="132" y="6"/>
                </a:lnTo>
                <a:lnTo>
                  <a:pt x="130" y="4"/>
                </a:lnTo>
                <a:lnTo>
                  <a:pt x="130" y="2"/>
                </a:lnTo>
                <a:lnTo>
                  <a:pt x="128" y="2"/>
                </a:lnTo>
                <a:lnTo>
                  <a:pt x="126" y="0"/>
                </a:lnTo>
                <a:lnTo>
                  <a:pt x="296" y="0"/>
                </a:lnTo>
                <a:lnTo>
                  <a:pt x="298" y="2"/>
                </a:lnTo>
                <a:lnTo>
                  <a:pt x="300" y="4"/>
                </a:lnTo>
                <a:lnTo>
                  <a:pt x="302" y="6"/>
                </a:lnTo>
                <a:lnTo>
                  <a:pt x="304" y="8"/>
                </a:lnTo>
                <a:lnTo>
                  <a:pt x="306" y="10"/>
                </a:lnTo>
                <a:lnTo>
                  <a:pt x="308" y="12"/>
                </a:lnTo>
                <a:lnTo>
                  <a:pt x="310" y="14"/>
                </a:lnTo>
                <a:lnTo>
                  <a:pt x="311" y="14"/>
                </a:lnTo>
                <a:close/>
                <a:moveTo>
                  <a:pt x="128" y="14"/>
                </a:moveTo>
                <a:lnTo>
                  <a:pt x="0" y="14"/>
                </a:lnTo>
                <a:lnTo>
                  <a:pt x="0" y="12"/>
                </a:lnTo>
                <a:lnTo>
                  <a:pt x="2" y="10"/>
                </a:lnTo>
                <a:lnTo>
                  <a:pt x="2" y="8"/>
                </a:lnTo>
                <a:lnTo>
                  <a:pt x="2" y="6"/>
                </a:lnTo>
                <a:lnTo>
                  <a:pt x="2" y="4"/>
                </a:lnTo>
                <a:lnTo>
                  <a:pt x="2" y="2"/>
                </a:lnTo>
                <a:lnTo>
                  <a:pt x="2" y="0"/>
                </a:lnTo>
                <a:lnTo>
                  <a:pt x="126" y="0"/>
                </a:lnTo>
                <a:lnTo>
                  <a:pt x="126" y="2"/>
                </a:lnTo>
                <a:lnTo>
                  <a:pt x="126" y="4"/>
                </a:lnTo>
                <a:lnTo>
                  <a:pt x="126" y="6"/>
                </a:lnTo>
                <a:lnTo>
                  <a:pt x="126" y="8"/>
                </a:lnTo>
                <a:lnTo>
                  <a:pt x="128" y="10"/>
                </a:lnTo>
                <a:lnTo>
                  <a:pt x="128" y="12"/>
                </a:lnTo>
                <a:lnTo>
                  <a:pt x="128" y="14"/>
                </a:lnTo>
                <a:close/>
              </a:path>
            </a:pathLst>
          </a:custGeom>
          <a:solidFill>
            <a:srgbClr val="9C10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1" name="Freeform 941"/>
          <p:cNvSpPr>
            <a:spLocks/>
          </p:cNvSpPr>
          <p:nvPr/>
        </p:nvSpPr>
        <p:spPr bwMode="auto">
          <a:xfrm rot="63308">
            <a:off x="4818063" y="3802063"/>
            <a:ext cx="425450" cy="20637"/>
          </a:xfrm>
          <a:custGeom>
            <a:avLst/>
            <a:gdLst>
              <a:gd name="T0" fmla="*/ 425450 w 302"/>
              <a:gd name="T1" fmla="*/ 20637 h 13"/>
              <a:gd name="T2" fmla="*/ 185958 w 302"/>
              <a:gd name="T3" fmla="*/ 20637 h 13"/>
              <a:gd name="T4" fmla="*/ 183141 w 302"/>
              <a:gd name="T5" fmla="*/ 17462 h 13"/>
              <a:gd name="T6" fmla="*/ 180323 w 302"/>
              <a:gd name="T7" fmla="*/ 14287 h 13"/>
              <a:gd name="T8" fmla="*/ 177506 w 302"/>
              <a:gd name="T9" fmla="*/ 11112 h 13"/>
              <a:gd name="T10" fmla="*/ 177506 w 302"/>
              <a:gd name="T11" fmla="*/ 7937 h 13"/>
              <a:gd name="T12" fmla="*/ 174688 w 302"/>
              <a:gd name="T13" fmla="*/ 7937 h 13"/>
              <a:gd name="T14" fmla="*/ 174688 w 302"/>
              <a:gd name="T15" fmla="*/ 4762 h 13"/>
              <a:gd name="T16" fmla="*/ 171871 w 302"/>
              <a:gd name="T17" fmla="*/ 4762 h 13"/>
              <a:gd name="T18" fmla="*/ 171871 w 302"/>
              <a:gd name="T19" fmla="*/ 4762 h 13"/>
              <a:gd name="T20" fmla="*/ 171871 w 302"/>
              <a:gd name="T21" fmla="*/ 4762 h 13"/>
              <a:gd name="T22" fmla="*/ 171871 w 302"/>
              <a:gd name="T23" fmla="*/ 4762 h 13"/>
              <a:gd name="T24" fmla="*/ 174688 w 302"/>
              <a:gd name="T25" fmla="*/ 7937 h 13"/>
              <a:gd name="T26" fmla="*/ 174688 w 302"/>
              <a:gd name="T27" fmla="*/ 7937 h 13"/>
              <a:gd name="T28" fmla="*/ 174688 w 302"/>
              <a:gd name="T29" fmla="*/ 11112 h 13"/>
              <a:gd name="T30" fmla="*/ 174688 w 302"/>
              <a:gd name="T31" fmla="*/ 14287 h 13"/>
              <a:gd name="T32" fmla="*/ 174688 w 302"/>
              <a:gd name="T33" fmla="*/ 17462 h 13"/>
              <a:gd name="T34" fmla="*/ 174688 w 302"/>
              <a:gd name="T35" fmla="*/ 20637 h 13"/>
              <a:gd name="T36" fmla="*/ 0 w 302"/>
              <a:gd name="T37" fmla="*/ 20637 h 13"/>
              <a:gd name="T38" fmla="*/ 0 w 302"/>
              <a:gd name="T39" fmla="*/ 17462 h 13"/>
              <a:gd name="T40" fmla="*/ 0 w 302"/>
              <a:gd name="T41" fmla="*/ 14287 h 13"/>
              <a:gd name="T42" fmla="*/ 0 w 302"/>
              <a:gd name="T43" fmla="*/ 11112 h 13"/>
              <a:gd name="T44" fmla="*/ 0 w 302"/>
              <a:gd name="T45" fmla="*/ 7937 h 13"/>
              <a:gd name="T46" fmla="*/ 0 w 302"/>
              <a:gd name="T47" fmla="*/ 4762 h 13"/>
              <a:gd name="T48" fmla="*/ 0 w 302"/>
              <a:gd name="T49" fmla="*/ 3175 h 13"/>
              <a:gd name="T50" fmla="*/ 0 w 302"/>
              <a:gd name="T51" fmla="*/ 0 h 13"/>
              <a:gd name="T52" fmla="*/ 2818 w 302"/>
              <a:gd name="T53" fmla="*/ 0 h 13"/>
              <a:gd name="T54" fmla="*/ 404318 w 302"/>
              <a:gd name="T55" fmla="*/ 0 h 13"/>
              <a:gd name="T56" fmla="*/ 405727 w 302"/>
              <a:gd name="T57" fmla="*/ 0 h 13"/>
              <a:gd name="T58" fmla="*/ 408545 w 302"/>
              <a:gd name="T59" fmla="*/ 3175 h 13"/>
              <a:gd name="T60" fmla="*/ 411362 w 302"/>
              <a:gd name="T61" fmla="*/ 4762 h 13"/>
              <a:gd name="T62" fmla="*/ 414180 w 302"/>
              <a:gd name="T63" fmla="*/ 7937 h 13"/>
              <a:gd name="T64" fmla="*/ 416997 w 302"/>
              <a:gd name="T65" fmla="*/ 11112 h 13"/>
              <a:gd name="T66" fmla="*/ 419815 w 302"/>
              <a:gd name="T67" fmla="*/ 14287 h 13"/>
              <a:gd name="T68" fmla="*/ 422632 w 302"/>
              <a:gd name="T69" fmla="*/ 17462 h 13"/>
              <a:gd name="T70" fmla="*/ 425450 w 302"/>
              <a:gd name="T71" fmla="*/ 20637 h 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2"/>
              <a:gd name="T109" fmla="*/ 0 h 13"/>
              <a:gd name="T110" fmla="*/ 302 w 302"/>
              <a:gd name="T111" fmla="*/ 13 h 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2" h="13">
                <a:moveTo>
                  <a:pt x="302" y="13"/>
                </a:moveTo>
                <a:lnTo>
                  <a:pt x="132" y="13"/>
                </a:lnTo>
                <a:lnTo>
                  <a:pt x="130" y="11"/>
                </a:lnTo>
                <a:lnTo>
                  <a:pt x="128" y="9"/>
                </a:lnTo>
                <a:lnTo>
                  <a:pt x="126" y="7"/>
                </a:lnTo>
                <a:lnTo>
                  <a:pt x="126" y="5"/>
                </a:lnTo>
                <a:lnTo>
                  <a:pt x="124" y="5"/>
                </a:lnTo>
                <a:lnTo>
                  <a:pt x="124" y="3"/>
                </a:lnTo>
                <a:lnTo>
                  <a:pt x="122" y="3"/>
                </a:lnTo>
                <a:lnTo>
                  <a:pt x="124" y="5"/>
                </a:lnTo>
                <a:lnTo>
                  <a:pt x="124" y="7"/>
                </a:lnTo>
                <a:lnTo>
                  <a:pt x="124" y="9"/>
                </a:lnTo>
                <a:lnTo>
                  <a:pt x="124" y="11"/>
                </a:lnTo>
                <a:lnTo>
                  <a:pt x="124" y="13"/>
                </a:lnTo>
                <a:lnTo>
                  <a:pt x="0" y="13"/>
                </a:lnTo>
                <a:lnTo>
                  <a:pt x="0" y="11"/>
                </a:lnTo>
                <a:lnTo>
                  <a:pt x="0" y="9"/>
                </a:lnTo>
                <a:lnTo>
                  <a:pt x="0" y="7"/>
                </a:lnTo>
                <a:lnTo>
                  <a:pt x="0" y="5"/>
                </a:lnTo>
                <a:lnTo>
                  <a:pt x="0" y="3"/>
                </a:lnTo>
                <a:lnTo>
                  <a:pt x="0" y="2"/>
                </a:lnTo>
                <a:lnTo>
                  <a:pt x="0" y="0"/>
                </a:lnTo>
                <a:lnTo>
                  <a:pt x="2" y="0"/>
                </a:lnTo>
                <a:lnTo>
                  <a:pt x="287" y="0"/>
                </a:lnTo>
                <a:lnTo>
                  <a:pt x="288" y="0"/>
                </a:lnTo>
                <a:lnTo>
                  <a:pt x="290" y="2"/>
                </a:lnTo>
                <a:lnTo>
                  <a:pt x="292" y="3"/>
                </a:lnTo>
                <a:lnTo>
                  <a:pt x="294" y="5"/>
                </a:lnTo>
                <a:lnTo>
                  <a:pt x="296" y="7"/>
                </a:lnTo>
                <a:lnTo>
                  <a:pt x="298" y="9"/>
                </a:lnTo>
                <a:lnTo>
                  <a:pt x="300" y="11"/>
                </a:lnTo>
                <a:lnTo>
                  <a:pt x="302" y="13"/>
                </a:lnTo>
                <a:close/>
              </a:path>
            </a:pathLst>
          </a:custGeom>
          <a:solidFill>
            <a:srgbClr val="9C0D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2" name="Freeform 942"/>
          <p:cNvSpPr>
            <a:spLocks/>
          </p:cNvSpPr>
          <p:nvPr/>
        </p:nvSpPr>
        <p:spPr bwMode="auto">
          <a:xfrm rot="63308">
            <a:off x="4818063" y="3789363"/>
            <a:ext cx="414337" cy="20637"/>
          </a:xfrm>
          <a:custGeom>
            <a:avLst/>
            <a:gdLst>
              <a:gd name="T0" fmla="*/ 414337 w 294"/>
              <a:gd name="T1" fmla="*/ 20637 h 13"/>
              <a:gd name="T2" fmla="*/ 174754 w 294"/>
              <a:gd name="T3" fmla="*/ 20637 h 13"/>
              <a:gd name="T4" fmla="*/ 174754 w 294"/>
              <a:gd name="T5" fmla="*/ 20637 h 13"/>
              <a:gd name="T6" fmla="*/ 174754 w 294"/>
              <a:gd name="T7" fmla="*/ 20637 h 13"/>
              <a:gd name="T8" fmla="*/ 174754 w 294"/>
              <a:gd name="T9" fmla="*/ 17462 h 13"/>
              <a:gd name="T10" fmla="*/ 174754 w 294"/>
              <a:gd name="T11" fmla="*/ 17462 h 13"/>
              <a:gd name="T12" fmla="*/ 174754 w 294"/>
              <a:gd name="T13" fmla="*/ 17462 h 13"/>
              <a:gd name="T14" fmla="*/ 171936 w 294"/>
              <a:gd name="T15" fmla="*/ 17462 h 13"/>
              <a:gd name="T16" fmla="*/ 171936 w 294"/>
              <a:gd name="T17" fmla="*/ 17462 h 13"/>
              <a:gd name="T18" fmla="*/ 171936 w 294"/>
              <a:gd name="T19" fmla="*/ 17462 h 13"/>
              <a:gd name="T20" fmla="*/ 171936 w 294"/>
              <a:gd name="T21" fmla="*/ 17462 h 13"/>
              <a:gd name="T22" fmla="*/ 171936 w 294"/>
              <a:gd name="T23" fmla="*/ 17462 h 13"/>
              <a:gd name="T24" fmla="*/ 171936 w 294"/>
              <a:gd name="T25" fmla="*/ 17462 h 13"/>
              <a:gd name="T26" fmla="*/ 171936 w 294"/>
              <a:gd name="T27" fmla="*/ 17462 h 13"/>
              <a:gd name="T28" fmla="*/ 171936 w 294"/>
              <a:gd name="T29" fmla="*/ 17462 h 13"/>
              <a:gd name="T30" fmla="*/ 174754 w 294"/>
              <a:gd name="T31" fmla="*/ 20637 h 13"/>
              <a:gd name="T32" fmla="*/ 174754 w 294"/>
              <a:gd name="T33" fmla="*/ 20637 h 13"/>
              <a:gd name="T34" fmla="*/ 174754 w 294"/>
              <a:gd name="T35" fmla="*/ 20637 h 13"/>
              <a:gd name="T36" fmla="*/ 0 w 294"/>
              <a:gd name="T37" fmla="*/ 20637 h 13"/>
              <a:gd name="T38" fmla="*/ 0 w 294"/>
              <a:gd name="T39" fmla="*/ 17462 h 13"/>
              <a:gd name="T40" fmla="*/ 0 w 294"/>
              <a:gd name="T41" fmla="*/ 15875 h 13"/>
              <a:gd name="T42" fmla="*/ 0 w 294"/>
              <a:gd name="T43" fmla="*/ 12700 h 13"/>
              <a:gd name="T44" fmla="*/ 2819 w 294"/>
              <a:gd name="T45" fmla="*/ 12700 h 13"/>
              <a:gd name="T46" fmla="*/ 2819 w 294"/>
              <a:gd name="T47" fmla="*/ 9525 h 13"/>
              <a:gd name="T48" fmla="*/ 2819 w 294"/>
              <a:gd name="T49" fmla="*/ 6350 h 13"/>
              <a:gd name="T50" fmla="*/ 2819 w 294"/>
              <a:gd name="T51" fmla="*/ 3175 h 13"/>
              <a:gd name="T52" fmla="*/ 2819 w 294"/>
              <a:gd name="T53" fmla="*/ 0 h 13"/>
              <a:gd name="T54" fmla="*/ 396016 w 294"/>
              <a:gd name="T55" fmla="*/ 0 h 13"/>
              <a:gd name="T56" fmla="*/ 398835 w 294"/>
              <a:gd name="T57" fmla="*/ 3175 h 13"/>
              <a:gd name="T58" fmla="*/ 401653 w 294"/>
              <a:gd name="T59" fmla="*/ 6350 h 13"/>
              <a:gd name="T60" fmla="*/ 404472 w 294"/>
              <a:gd name="T61" fmla="*/ 9525 h 13"/>
              <a:gd name="T62" fmla="*/ 404472 w 294"/>
              <a:gd name="T63" fmla="*/ 12700 h 13"/>
              <a:gd name="T64" fmla="*/ 405881 w 294"/>
              <a:gd name="T65" fmla="*/ 12700 h 13"/>
              <a:gd name="T66" fmla="*/ 408700 w 294"/>
              <a:gd name="T67" fmla="*/ 15875 h 13"/>
              <a:gd name="T68" fmla="*/ 411518 w 294"/>
              <a:gd name="T69" fmla="*/ 17462 h 13"/>
              <a:gd name="T70" fmla="*/ 414337 w 294"/>
              <a:gd name="T71" fmla="*/ 20637 h 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4"/>
              <a:gd name="T109" fmla="*/ 0 h 13"/>
              <a:gd name="T110" fmla="*/ 294 w 294"/>
              <a:gd name="T111" fmla="*/ 13 h 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4" h="13">
                <a:moveTo>
                  <a:pt x="294" y="13"/>
                </a:moveTo>
                <a:lnTo>
                  <a:pt x="124" y="13"/>
                </a:lnTo>
                <a:lnTo>
                  <a:pt x="124" y="11"/>
                </a:lnTo>
                <a:lnTo>
                  <a:pt x="122" y="11"/>
                </a:lnTo>
                <a:lnTo>
                  <a:pt x="124" y="13"/>
                </a:lnTo>
                <a:lnTo>
                  <a:pt x="0" y="13"/>
                </a:lnTo>
                <a:lnTo>
                  <a:pt x="0" y="11"/>
                </a:lnTo>
                <a:lnTo>
                  <a:pt x="0" y="10"/>
                </a:lnTo>
                <a:lnTo>
                  <a:pt x="0" y="8"/>
                </a:lnTo>
                <a:lnTo>
                  <a:pt x="2" y="8"/>
                </a:lnTo>
                <a:lnTo>
                  <a:pt x="2" y="6"/>
                </a:lnTo>
                <a:lnTo>
                  <a:pt x="2" y="4"/>
                </a:lnTo>
                <a:lnTo>
                  <a:pt x="2" y="2"/>
                </a:lnTo>
                <a:lnTo>
                  <a:pt x="2" y="0"/>
                </a:lnTo>
                <a:lnTo>
                  <a:pt x="281" y="0"/>
                </a:lnTo>
                <a:lnTo>
                  <a:pt x="283" y="2"/>
                </a:lnTo>
                <a:lnTo>
                  <a:pt x="285" y="4"/>
                </a:lnTo>
                <a:lnTo>
                  <a:pt x="287" y="6"/>
                </a:lnTo>
                <a:lnTo>
                  <a:pt x="287" y="8"/>
                </a:lnTo>
                <a:lnTo>
                  <a:pt x="288" y="8"/>
                </a:lnTo>
                <a:lnTo>
                  <a:pt x="290" y="10"/>
                </a:lnTo>
                <a:lnTo>
                  <a:pt x="292" y="11"/>
                </a:lnTo>
                <a:lnTo>
                  <a:pt x="294" y="13"/>
                </a:lnTo>
                <a:close/>
              </a:path>
            </a:pathLst>
          </a:custGeom>
          <a:solidFill>
            <a:srgbClr val="9C0D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3" name="Freeform 943"/>
          <p:cNvSpPr>
            <a:spLocks/>
          </p:cNvSpPr>
          <p:nvPr/>
        </p:nvSpPr>
        <p:spPr bwMode="auto">
          <a:xfrm rot="63308">
            <a:off x="4819650" y="3776663"/>
            <a:ext cx="403225" cy="25400"/>
          </a:xfrm>
          <a:custGeom>
            <a:avLst/>
            <a:gdLst>
              <a:gd name="T0" fmla="*/ 403225 w 285"/>
              <a:gd name="T1" fmla="*/ 25400 h 16"/>
              <a:gd name="T2" fmla="*/ 0 w 285"/>
              <a:gd name="T3" fmla="*/ 25400 h 16"/>
              <a:gd name="T4" fmla="*/ 0 w 285"/>
              <a:gd name="T5" fmla="*/ 22225 h 16"/>
              <a:gd name="T6" fmla="*/ 0 w 285"/>
              <a:gd name="T7" fmla="*/ 19050 h 16"/>
              <a:gd name="T8" fmla="*/ 0 w 285"/>
              <a:gd name="T9" fmla="*/ 15875 h 16"/>
              <a:gd name="T10" fmla="*/ 0 w 285"/>
              <a:gd name="T11" fmla="*/ 12700 h 16"/>
              <a:gd name="T12" fmla="*/ 0 w 285"/>
              <a:gd name="T13" fmla="*/ 9525 h 16"/>
              <a:gd name="T14" fmla="*/ 0 w 285"/>
              <a:gd name="T15" fmla="*/ 6350 h 16"/>
              <a:gd name="T16" fmla="*/ 0 w 285"/>
              <a:gd name="T17" fmla="*/ 3175 h 16"/>
              <a:gd name="T18" fmla="*/ 0 w 285"/>
              <a:gd name="T19" fmla="*/ 0 h 16"/>
              <a:gd name="T20" fmla="*/ 383417 w 285"/>
              <a:gd name="T21" fmla="*/ 0 h 16"/>
              <a:gd name="T22" fmla="*/ 386247 w 285"/>
              <a:gd name="T23" fmla="*/ 3175 h 16"/>
              <a:gd name="T24" fmla="*/ 389077 w 285"/>
              <a:gd name="T25" fmla="*/ 6350 h 16"/>
              <a:gd name="T26" fmla="*/ 391906 w 285"/>
              <a:gd name="T27" fmla="*/ 9525 h 16"/>
              <a:gd name="T28" fmla="*/ 394736 w 285"/>
              <a:gd name="T29" fmla="*/ 12700 h 16"/>
              <a:gd name="T30" fmla="*/ 397566 w 285"/>
              <a:gd name="T31" fmla="*/ 15875 h 16"/>
              <a:gd name="T32" fmla="*/ 400395 w 285"/>
              <a:gd name="T33" fmla="*/ 19050 h 16"/>
              <a:gd name="T34" fmla="*/ 403225 w 285"/>
              <a:gd name="T35" fmla="*/ 22225 h 16"/>
              <a:gd name="T36" fmla="*/ 403225 w 285"/>
              <a:gd name="T37" fmla="*/ 2540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5"/>
              <a:gd name="T58" fmla="*/ 0 h 16"/>
              <a:gd name="T59" fmla="*/ 285 w 285"/>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5" h="16">
                <a:moveTo>
                  <a:pt x="285" y="16"/>
                </a:moveTo>
                <a:lnTo>
                  <a:pt x="0" y="16"/>
                </a:lnTo>
                <a:lnTo>
                  <a:pt x="0" y="14"/>
                </a:lnTo>
                <a:lnTo>
                  <a:pt x="0" y="12"/>
                </a:lnTo>
                <a:lnTo>
                  <a:pt x="0" y="10"/>
                </a:lnTo>
                <a:lnTo>
                  <a:pt x="0" y="8"/>
                </a:lnTo>
                <a:lnTo>
                  <a:pt x="0" y="6"/>
                </a:lnTo>
                <a:lnTo>
                  <a:pt x="0" y="4"/>
                </a:lnTo>
                <a:lnTo>
                  <a:pt x="0" y="2"/>
                </a:lnTo>
                <a:lnTo>
                  <a:pt x="0" y="0"/>
                </a:lnTo>
                <a:lnTo>
                  <a:pt x="271" y="0"/>
                </a:lnTo>
                <a:lnTo>
                  <a:pt x="273" y="2"/>
                </a:lnTo>
                <a:lnTo>
                  <a:pt x="275" y="4"/>
                </a:lnTo>
                <a:lnTo>
                  <a:pt x="277" y="6"/>
                </a:lnTo>
                <a:lnTo>
                  <a:pt x="279" y="8"/>
                </a:lnTo>
                <a:lnTo>
                  <a:pt x="281" y="10"/>
                </a:lnTo>
                <a:lnTo>
                  <a:pt x="283" y="12"/>
                </a:lnTo>
                <a:lnTo>
                  <a:pt x="285" y="14"/>
                </a:lnTo>
                <a:lnTo>
                  <a:pt x="285" y="16"/>
                </a:lnTo>
                <a:close/>
              </a:path>
            </a:pathLst>
          </a:custGeom>
          <a:solidFill>
            <a:srgbClr val="9E0F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4" name="Freeform 944"/>
          <p:cNvSpPr>
            <a:spLocks/>
          </p:cNvSpPr>
          <p:nvPr/>
        </p:nvSpPr>
        <p:spPr bwMode="auto">
          <a:xfrm rot="63308">
            <a:off x="4819650" y="3768725"/>
            <a:ext cx="393700" cy="20638"/>
          </a:xfrm>
          <a:custGeom>
            <a:avLst/>
            <a:gdLst>
              <a:gd name="T0" fmla="*/ 393700 w 279"/>
              <a:gd name="T1" fmla="*/ 20638 h 13"/>
              <a:gd name="T2" fmla="*/ 0 w 279"/>
              <a:gd name="T3" fmla="*/ 20638 h 13"/>
              <a:gd name="T4" fmla="*/ 0 w 279"/>
              <a:gd name="T5" fmla="*/ 17463 h 13"/>
              <a:gd name="T6" fmla="*/ 0 w 279"/>
              <a:gd name="T7" fmla="*/ 14288 h 13"/>
              <a:gd name="T8" fmla="*/ 0 w 279"/>
              <a:gd name="T9" fmla="*/ 11113 h 13"/>
              <a:gd name="T10" fmla="*/ 0 w 279"/>
              <a:gd name="T11" fmla="*/ 7938 h 13"/>
              <a:gd name="T12" fmla="*/ 0 w 279"/>
              <a:gd name="T13" fmla="*/ 4763 h 13"/>
              <a:gd name="T14" fmla="*/ 0 w 279"/>
              <a:gd name="T15" fmla="*/ 3175 h 13"/>
              <a:gd name="T16" fmla="*/ 2822 w 279"/>
              <a:gd name="T17" fmla="*/ 3175 h 13"/>
              <a:gd name="T18" fmla="*/ 2822 w 279"/>
              <a:gd name="T19" fmla="*/ 0 h 13"/>
              <a:gd name="T20" fmla="*/ 373944 w 279"/>
              <a:gd name="T21" fmla="*/ 0 h 13"/>
              <a:gd name="T22" fmla="*/ 376767 w 279"/>
              <a:gd name="T23" fmla="*/ 3175 h 13"/>
              <a:gd name="T24" fmla="*/ 379589 w 279"/>
              <a:gd name="T25" fmla="*/ 3175 h 13"/>
              <a:gd name="T26" fmla="*/ 379589 w 279"/>
              <a:gd name="T27" fmla="*/ 4763 h 13"/>
              <a:gd name="T28" fmla="*/ 382411 w 279"/>
              <a:gd name="T29" fmla="*/ 7938 h 13"/>
              <a:gd name="T30" fmla="*/ 385233 w 279"/>
              <a:gd name="T31" fmla="*/ 11113 h 13"/>
              <a:gd name="T32" fmla="*/ 388056 w 279"/>
              <a:gd name="T33" fmla="*/ 14288 h 13"/>
              <a:gd name="T34" fmla="*/ 390878 w 279"/>
              <a:gd name="T35" fmla="*/ 17463 h 13"/>
              <a:gd name="T36" fmla="*/ 393700 w 279"/>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13"/>
              <a:gd name="T59" fmla="*/ 279 w 27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13">
                <a:moveTo>
                  <a:pt x="279" y="13"/>
                </a:moveTo>
                <a:lnTo>
                  <a:pt x="0" y="13"/>
                </a:lnTo>
                <a:lnTo>
                  <a:pt x="0" y="11"/>
                </a:lnTo>
                <a:lnTo>
                  <a:pt x="0" y="9"/>
                </a:lnTo>
                <a:lnTo>
                  <a:pt x="0" y="7"/>
                </a:lnTo>
                <a:lnTo>
                  <a:pt x="0" y="5"/>
                </a:lnTo>
                <a:lnTo>
                  <a:pt x="0" y="3"/>
                </a:lnTo>
                <a:lnTo>
                  <a:pt x="0" y="2"/>
                </a:lnTo>
                <a:lnTo>
                  <a:pt x="2" y="2"/>
                </a:lnTo>
                <a:lnTo>
                  <a:pt x="2" y="0"/>
                </a:lnTo>
                <a:lnTo>
                  <a:pt x="265" y="0"/>
                </a:lnTo>
                <a:lnTo>
                  <a:pt x="267" y="2"/>
                </a:lnTo>
                <a:lnTo>
                  <a:pt x="269" y="2"/>
                </a:lnTo>
                <a:lnTo>
                  <a:pt x="269" y="3"/>
                </a:lnTo>
                <a:lnTo>
                  <a:pt x="271" y="5"/>
                </a:lnTo>
                <a:lnTo>
                  <a:pt x="273" y="7"/>
                </a:lnTo>
                <a:lnTo>
                  <a:pt x="275" y="9"/>
                </a:lnTo>
                <a:lnTo>
                  <a:pt x="277" y="11"/>
                </a:lnTo>
                <a:lnTo>
                  <a:pt x="279" y="13"/>
                </a:lnTo>
                <a:close/>
              </a:path>
            </a:pathLst>
          </a:custGeom>
          <a:solidFill>
            <a:srgbClr val="9E0D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5" name="Freeform 945"/>
          <p:cNvSpPr>
            <a:spLocks/>
          </p:cNvSpPr>
          <p:nvPr/>
        </p:nvSpPr>
        <p:spPr bwMode="auto">
          <a:xfrm rot="63308">
            <a:off x="4819650" y="3756025"/>
            <a:ext cx="382588" cy="20638"/>
          </a:xfrm>
          <a:custGeom>
            <a:avLst/>
            <a:gdLst>
              <a:gd name="T0" fmla="*/ 382588 w 271"/>
              <a:gd name="T1" fmla="*/ 20638 h 13"/>
              <a:gd name="T2" fmla="*/ 0 w 271"/>
              <a:gd name="T3" fmla="*/ 20638 h 13"/>
              <a:gd name="T4" fmla="*/ 0 w 271"/>
              <a:gd name="T5" fmla="*/ 17463 h 13"/>
              <a:gd name="T6" fmla="*/ 0 w 271"/>
              <a:gd name="T7" fmla="*/ 15875 h 13"/>
              <a:gd name="T8" fmla="*/ 2824 w 271"/>
              <a:gd name="T9" fmla="*/ 15875 h 13"/>
              <a:gd name="T10" fmla="*/ 2824 w 271"/>
              <a:gd name="T11" fmla="*/ 12700 h 13"/>
              <a:gd name="T12" fmla="*/ 2824 w 271"/>
              <a:gd name="T13" fmla="*/ 9525 h 13"/>
              <a:gd name="T14" fmla="*/ 2824 w 271"/>
              <a:gd name="T15" fmla="*/ 6350 h 13"/>
              <a:gd name="T16" fmla="*/ 2824 w 271"/>
              <a:gd name="T17" fmla="*/ 3175 h 13"/>
              <a:gd name="T18" fmla="*/ 2824 w 271"/>
              <a:gd name="T19" fmla="*/ 0 h 13"/>
              <a:gd name="T20" fmla="*/ 367059 w 271"/>
              <a:gd name="T21" fmla="*/ 0 h 13"/>
              <a:gd name="T22" fmla="*/ 367059 w 271"/>
              <a:gd name="T23" fmla="*/ 3175 h 13"/>
              <a:gd name="T24" fmla="*/ 369882 w 271"/>
              <a:gd name="T25" fmla="*/ 6350 h 13"/>
              <a:gd name="T26" fmla="*/ 372706 w 271"/>
              <a:gd name="T27" fmla="*/ 9525 h 13"/>
              <a:gd name="T28" fmla="*/ 374117 w 271"/>
              <a:gd name="T29" fmla="*/ 12700 h 13"/>
              <a:gd name="T30" fmla="*/ 376941 w 271"/>
              <a:gd name="T31" fmla="*/ 15875 h 13"/>
              <a:gd name="T32" fmla="*/ 379764 w 271"/>
              <a:gd name="T33" fmla="*/ 15875 h 13"/>
              <a:gd name="T34" fmla="*/ 379764 w 271"/>
              <a:gd name="T35" fmla="*/ 17463 h 13"/>
              <a:gd name="T36" fmla="*/ 382588 w 271"/>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1"/>
              <a:gd name="T58" fmla="*/ 0 h 13"/>
              <a:gd name="T59" fmla="*/ 271 w 271"/>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1" h="13">
                <a:moveTo>
                  <a:pt x="271" y="13"/>
                </a:moveTo>
                <a:lnTo>
                  <a:pt x="0" y="13"/>
                </a:lnTo>
                <a:lnTo>
                  <a:pt x="0" y="11"/>
                </a:lnTo>
                <a:lnTo>
                  <a:pt x="0" y="10"/>
                </a:lnTo>
                <a:lnTo>
                  <a:pt x="2" y="10"/>
                </a:lnTo>
                <a:lnTo>
                  <a:pt x="2" y="8"/>
                </a:lnTo>
                <a:lnTo>
                  <a:pt x="2" y="6"/>
                </a:lnTo>
                <a:lnTo>
                  <a:pt x="2" y="4"/>
                </a:lnTo>
                <a:lnTo>
                  <a:pt x="2" y="2"/>
                </a:lnTo>
                <a:lnTo>
                  <a:pt x="2" y="0"/>
                </a:lnTo>
                <a:lnTo>
                  <a:pt x="260" y="0"/>
                </a:lnTo>
                <a:lnTo>
                  <a:pt x="260" y="2"/>
                </a:lnTo>
                <a:lnTo>
                  <a:pt x="262" y="4"/>
                </a:lnTo>
                <a:lnTo>
                  <a:pt x="264" y="6"/>
                </a:lnTo>
                <a:lnTo>
                  <a:pt x="265" y="8"/>
                </a:lnTo>
                <a:lnTo>
                  <a:pt x="267" y="10"/>
                </a:lnTo>
                <a:lnTo>
                  <a:pt x="269" y="10"/>
                </a:lnTo>
                <a:lnTo>
                  <a:pt x="269" y="11"/>
                </a:lnTo>
                <a:lnTo>
                  <a:pt x="271" y="13"/>
                </a:lnTo>
                <a:close/>
              </a:path>
            </a:pathLst>
          </a:custGeom>
          <a:solidFill>
            <a:srgbClr val="A1101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6" name="Freeform 946"/>
          <p:cNvSpPr>
            <a:spLocks/>
          </p:cNvSpPr>
          <p:nvPr/>
        </p:nvSpPr>
        <p:spPr bwMode="auto">
          <a:xfrm rot="63308">
            <a:off x="4822825" y="3743325"/>
            <a:ext cx="371475" cy="25400"/>
          </a:xfrm>
          <a:custGeom>
            <a:avLst/>
            <a:gdLst>
              <a:gd name="T0" fmla="*/ 371475 w 263"/>
              <a:gd name="T1" fmla="*/ 25400 h 16"/>
              <a:gd name="T2" fmla="*/ 0 w 263"/>
              <a:gd name="T3" fmla="*/ 25400 h 16"/>
              <a:gd name="T4" fmla="*/ 0 w 263"/>
              <a:gd name="T5" fmla="*/ 22225 h 16"/>
              <a:gd name="T6" fmla="*/ 0 w 263"/>
              <a:gd name="T7" fmla="*/ 19050 h 16"/>
              <a:gd name="T8" fmla="*/ 0 w 263"/>
              <a:gd name="T9" fmla="*/ 15875 h 16"/>
              <a:gd name="T10" fmla="*/ 0 w 263"/>
              <a:gd name="T11" fmla="*/ 12700 h 16"/>
              <a:gd name="T12" fmla="*/ 0 w 263"/>
              <a:gd name="T13" fmla="*/ 9525 h 16"/>
              <a:gd name="T14" fmla="*/ 0 w 263"/>
              <a:gd name="T15" fmla="*/ 6350 h 16"/>
              <a:gd name="T16" fmla="*/ 0 w 263"/>
              <a:gd name="T17" fmla="*/ 3175 h 16"/>
              <a:gd name="T18" fmla="*/ 0 w 263"/>
              <a:gd name="T19" fmla="*/ 0 h 16"/>
              <a:gd name="T20" fmla="*/ 353113 w 263"/>
              <a:gd name="T21" fmla="*/ 0 h 16"/>
              <a:gd name="T22" fmla="*/ 355938 w 263"/>
              <a:gd name="T23" fmla="*/ 3175 h 16"/>
              <a:gd name="T24" fmla="*/ 358763 w 263"/>
              <a:gd name="T25" fmla="*/ 6350 h 16"/>
              <a:gd name="T26" fmla="*/ 361588 w 263"/>
              <a:gd name="T27" fmla="*/ 9525 h 16"/>
              <a:gd name="T28" fmla="*/ 364413 w 263"/>
              <a:gd name="T29" fmla="*/ 12700 h 16"/>
              <a:gd name="T30" fmla="*/ 364413 w 263"/>
              <a:gd name="T31" fmla="*/ 15875 h 16"/>
              <a:gd name="T32" fmla="*/ 367238 w 263"/>
              <a:gd name="T33" fmla="*/ 19050 h 16"/>
              <a:gd name="T34" fmla="*/ 370063 w 263"/>
              <a:gd name="T35" fmla="*/ 22225 h 16"/>
              <a:gd name="T36" fmla="*/ 371475 w 263"/>
              <a:gd name="T37" fmla="*/ 2540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3"/>
              <a:gd name="T58" fmla="*/ 0 h 16"/>
              <a:gd name="T59" fmla="*/ 263 w 263"/>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3" h="16">
                <a:moveTo>
                  <a:pt x="263" y="16"/>
                </a:moveTo>
                <a:lnTo>
                  <a:pt x="0" y="16"/>
                </a:lnTo>
                <a:lnTo>
                  <a:pt x="0" y="14"/>
                </a:lnTo>
                <a:lnTo>
                  <a:pt x="0" y="12"/>
                </a:lnTo>
                <a:lnTo>
                  <a:pt x="0" y="10"/>
                </a:lnTo>
                <a:lnTo>
                  <a:pt x="0" y="8"/>
                </a:lnTo>
                <a:lnTo>
                  <a:pt x="0" y="6"/>
                </a:lnTo>
                <a:lnTo>
                  <a:pt x="0" y="4"/>
                </a:lnTo>
                <a:lnTo>
                  <a:pt x="0" y="2"/>
                </a:lnTo>
                <a:lnTo>
                  <a:pt x="0" y="0"/>
                </a:lnTo>
                <a:lnTo>
                  <a:pt x="250" y="0"/>
                </a:lnTo>
                <a:lnTo>
                  <a:pt x="252" y="2"/>
                </a:lnTo>
                <a:lnTo>
                  <a:pt x="254" y="4"/>
                </a:lnTo>
                <a:lnTo>
                  <a:pt x="256" y="6"/>
                </a:lnTo>
                <a:lnTo>
                  <a:pt x="258" y="8"/>
                </a:lnTo>
                <a:lnTo>
                  <a:pt x="258" y="10"/>
                </a:lnTo>
                <a:lnTo>
                  <a:pt x="260" y="12"/>
                </a:lnTo>
                <a:lnTo>
                  <a:pt x="262" y="14"/>
                </a:lnTo>
                <a:lnTo>
                  <a:pt x="263" y="16"/>
                </a:lnTo>
                <a:close/>
              </a:path>
            </a:pathLst>
          </a:custGeom>
          <a:solidFill>
            <a:srgbClr val="A110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7" name="Freeform 947"/>
          <p:cNvSpPr>
            <a:spLocks/>
          </p:cNvSpPr>
          <p:nvPr/>
        </p:nvSpPr>
        <p:spPr bwMode="auto">
          <a:xfrm rot="63308">
            <a:off x="4822825" y="3735388"/>
            <a:ext cx="365125" cy="20637"/>
          </a:xfrm>
          <a:custGeom>
            <a:avLst/>
            <a:gdLst>
              <a:gd name="T0" fmla="*/ 365125 w 258"/>
              <a:gd name="T1" fmla="*/ 20637 h 13"/>
              <a:gd name="T2" fmla="*/ 0 w 258"/>
              <a:gd name="T3" fmla="*/ 20637 h 13"/>
              <a:gd name="T4" fmla="*/ 0 w 258"/>
              <a:gd name="T5" fmla="*/ 17462 h 13"/>
              <a:gd name="T6" fmla="*/ 0 w 258"/>
              <a:gd name="T7" fmla="*/ 14287 h 13"/>
              <a:gd name="T8" fmla="*/ 0 w 258"/>
              <a:gd name="T9" fmla="*/ 11112 h 13"/>
              <a:gd name="T10" fmla="*/ 0 w 258"/>
              <a:gd name="T11" fmla="*/ 7937 h 13"/>
              <a:gd name="T12" fmla="*/ 0 w 258"/>
              <a:gd name="T13" fmla="*/ 4762 h 13"/>
              <a:gd name="T14" fmla="*/ 2830 w 258"/>
              <a:gd name="T15" fmla="*/ 4762 h 13"/>
              <a:gd name="T16" fmla="*/ 2830 w 258"/>
              <a:gd name="T17" fmla="*/ 3175 h 13"/>
              <a:gd name="T18" fmla="*/ 2830 w 258"/>
              <a:gd name="T19" fmla="*/ 0 h 13"/>
              <a:gd name="T20" fmla="*/ 345312 w 258"/>
              <a:gd name="T21" fmla="*/ 0 h 13"/>
              <a:gd name="T22" fmla="*/ 348142 w 258"/>
              <a:gd name="T23" fmla="*/ 3175 h 13"/>
              <a:gd name="T24" fmla="*/ 350973 w 258"/>
              <a:gd name="T25" fmla="*/ 4762 h 13"/>
              <a:gd name="T26" fmla="*/ 353803 w 258"/>
              <a:gd name="T27" fmla="*/ 4762 h 13"/>
              <a:gd name="T28" fmla="*/ 353803 w 258"/>
              <a:gd name="T29" fmla="*/ 7937 h 13"/>
              <a:gd name="T30" fmla="*/ 356634 w 258"/>
              <a:gd name="T31" fmla="*/ 11112 h 13"/>
              <a:gd name="T32" fmla="*/ 359464 w 258"/>
              <a:gd name="T33" fmla="*/ 14287 h 13"/>
              <a:gd name="T34" fmla="*/ 362295 w 258"/>
              <a:gd name="T35" fmla="*/ 17462 h 13"/>
              <a:gd name="T36" fmla="*/ 365125 w 258"/>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8"/>
              <a:gd name="T58" fmla="*/ 0 h 13"/>
              <a:gd name="T59" fmla="*/ 258 w 25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8" h="13">
                <a:moveTo>
                  <a:pt x="258" y="13"/>
                </a:moveTo>
                <a:lnTo>
                  <a:pt x="0" y="13"/>
                </a:lnTo>
                <a:lnTo>
                  <a:pt x="0" y="11"/>
                </a:lnTo>
                <a:lnTo>
                  <a:pt x="0" y="9"/>
                </a:lnTo>
                <a:lnTo>
                  <a:pt x="0" y="7"/>
                </a:lnTo>
                <a:lnTo>
                  <a:pt x="0" y="5"/>
                </a:lnTo>
                <a:lnTo>
                  <a:pt x="0" y="3"/>
                </a:lnTo>
                <a:lnTo>
                  <a:pt x="2" y="3"/>
                </a:lnTo>
                <a:lnTo>
                  <a:pt x="2" y="2"/>
                </a:lnTo>
                <a:lnTo>
                  <a:pt x="2" y="0"/>
                </a:lnTo>
                <a:lnTo>
                  <a:pt x="244" y="0"/>
                </a:lnTo>
                <a:lnTo>
                  <a:pt x="246" y="2"/>
                </a:lnTo>
                <a:lnTo>
                  <a:pt x="248" y="3"/>
                </a:lnTo>
                <a:lnTo>
                  <a:pt x="250" y="3"/>
                </a:lnTo>
                <a:lnTo>
                  <a:pt x="250" y="5"/>
                </a:lnTo>
                <a:lnTo>
                  <a:pt x="252" y="7"/>
                </a:lnTo>
                <a:lnTo>
                  <a:pt x="254" y="9"/>
                </a:lnTo>
                <a:lnTo>
                  <a:pt x="256" y="11"/>
                </a:lnTo>
                <a:lnTo>
                  <a:pt x="258" y="13"/>
                </a:lnTo>
                <a:close/>
              </a:path>
            </a:pathLst>
          </a:custGeom>
          <a:solidFill>
            <a:srgbClr val="A10D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8" name="Freeform 948"/>
          <p:cNvSpPr>
            <a:spLocks/>
          </p:cNvSpPr>
          <p:nvPr/>
        </p:nvSpPr>
        <p:spPr bwMode="auto">
          <a:xfrm rot="63308">
            <a:off x="4824413" y="3722688"/>
            <a:ext cx="352425" cy="20637"/>
          </a:xfrm>
          <a:custGeom>
            <a:avLst/>
            <a:gdLst>
              <a:gd name="T0" fmla="*/ 352425 w 250"/>
              <a:gd name="T1" fmla="*/ 20637 h 13"/>
              <a:gd name="T2" fmla="*/ 0 w 250"/>
              <a:gd name="T3" fmla="*/ 20637 h 13"/>
              <a:gd name="T4" fmla="*/ 0 w 250"/>
              <a:gd name="T5" fmla="*/ 17462 h 13"/>
              <a:gd name="T6" fmla="*/ 2819 w 250"/>
              <a:gd name="T7" fmla="*/ 17462 h 13"/>
              <a:gd name="T8" fmla="*/ 2819 w 250"/>
              <a:gd name="T9" fmla="*/ 15875 h 13"/>
              <a:gd name="T10" fmla="*/ 2819 w 250"/>
              <a:gd name="T11" fmla="*/ 12700 h 13"/>
              <a:gd name="T12" fmla="*/ 2819 w 250"/>
              <a:gd name="T13" fmla="*/ 9525 h 13"/>
              <a:gd name="T14" fmla="*/ 2819 w 250"/>
              <a:gd name="T15" fmla="*/ 6350 h 13"/>
              <a:gd name="T16" fmla="*/ 2819 w 250"/>
              <a:gd name="T17" fmla="*/ 3175 h 13"/>
              <a:gd name="T18" fmla="*/ 2819 w 250"/>
              <a:gd name="T19" fmla="*/ 0 h 13"/>
              <a:gd name="T20" fmla="*/ 336918 w 250"/>
              <a:gd name="T21" fmla="*/ 0 h 13"/>
              <a:gd name="T22" fmla="*/ 339738 w 250"/>
              <a:gd name="T23" fmla="*/ 3175 h 13"/>
              <a:gd name="T24" fmla="*/ 341147 w 250"/>
              <a:gd name="T25" fmla="*/ 6350 h 13"/>
              <a:gd name="T26" fmla="*/ 341147 w 250"/>
              <a:gd name="T27" fmla="*/ 9525 h 13"/>
              <a:gd name="T28" fmla="*/ 343967 w 250"/>
              <a:gd name="T29" fmla="*/ 12700 h 13"/>
              <a:gd name="T30" fmla="*/ 346786 w 250"/>
              <a:gd name="T31" fmla="*/ 15875 h 13"/>
              <a:gd name="T32" fmla="*/ 349606 w 250"/>
              <a:gd name="T33" fmla="*/ 17462 h 13"/>
              <a:gd name="T34" fmla="*/ 352425 w 250"/>
              <a:gd name="T35" fmla="*/ 17462 h 13"/>
              <a:gd name="T36" fmla="*/ 352425 w 250"/>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0"/>
              <a:gd name="T58" fmla="*/ 0 h 13"/>
              <a:gd name="T59" fmla="*/ 250 w 250"/>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0" h="13">
                <a:moveTo>
                  <a:pt x="250" y="13"/>
                </a:moveTo>
                <a:lnTo>
                  <a:pt x="0" y="13"/>
                </a:lnTo>
                <a:lnTo>
                  <a:pt x="0" y="11"/>
                </a:lnTo>
                <a:lnTo>
                  <a:pt x="2" y="11"/>
                </a:lnTo>
                <a:lnTo>
                  <a:pt x="2" y="10"/>
                </a:lnTo>
                <a:lnTo>
                  <a:pt x="2" y="8"/>
                </a:lnTo>
                <a:lnTo>
                  <a:pt x="2" y="6"/>
                </a:lnTo>
                <a:lnTo>
                  <a:pt x="2" y="4"/>
                </a:lnTo>
                <a:lnTo>
                  <a:pt x="2" y="2"/>
                </a:lnTo>
                <a:lnTo>
                  <a:pt x="2" y="0"/>
                </a:lnTo>
                <a:lnTo>
                  <a:pt x="239" y="0"/>
                </a:lnTo>
                <a:lnTo>
                  <a:pt x="241" y="2"/>
                </a:lnTo>
                <a:lnTo>
                  <a:pt x="242" y="4"/>
                </a:lnTo>
                <a:lnTo>
                  <a:pt x="242" y="6"/>
                </a:lnTo>
                <a:lnTo>
                  <a:pt x="244" y="8"/>
                </a:lnTo>
                <a:lnTo>
                  <a:pt x="246" y="10"/>
                </a:lnTo>
                <a:lnTo>
                  <a:pt x="248" y="11"/>
                </a:lnTo>
                <a:lnTo>
                  <a:pt x="250" y="11"/>
                </a:lnTo>
                <a:lnTo>
                  <a:pt x="250" y="13"/>
                </a:lnTo>
                <a:close/>
              </a:path>
            </a:pathLst>
          </a:custGeom>
          <a:solidFill>
            <a:srgbClr val="A30F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69" name="Freeform 949"/>
          <p:cNvSpPr>
            <a:spLocks/>
          </p:cNvSpPr>
          <p:nvPr/>
        </p:nvSpPr>
        <p:spPr bwMode="auto">
          <a:xfrm rot="63308">
            <a:off x="4827588" y="3709988"/>
            <a:ext cx="341312" cy="25400"/>
          </a:xfrm>
          <a:custGeom>
            <a:avLst/>
            <a:gdLst>
              <a:gd name="T0" fmla="*/ 341312 w 242"/>
              <a:gd name="T1" fmla="*/ 25400 h 16"/>
              <a:gd name="T2" fmla="*/ 0 w 242"/>
              <a:gd name="T3" fmla="*/ 25400 h 16"/>
              <a:gd name="T4" fmla="*/ 0 w 242"/>
              <a:gd name="T5" fmla="*/ 22225 h 16"/>
              <a:gd name="T6" fmla="*/ 0 w 242"/>
              <a:gd name="T7" fmla="*/ 19050 h 16"/>
              <a:gd name="T8" fmla="*/ 0 w 242"/>
              <a:gd name="T9" fmla="*/ 15875 h 16"/>
              <a:gd name="T10" fmla="*/ 0 w 242"/>
              <a:gd name="T11" fmla="*/ 12700 h 16"/>
              <a:gd name="T12" fmla="*/ 0 w 242"/>
              <a:gd name="T13" fmla="*/ 9525 h 16"/>
              <a:gd name="T14" fmla="*/ 0 w 242"/>
              <a:gd name="T15" fmla="*/ 6350 h 16"/>
              <a:gd name="T16" fmla="*/ 0 w 242"/>
              <a:gd name="T17" fmla="*/ 3175 h 16"/>
              <a:gd name="T18" fmla="*/ 0 w 242"/>
              <a:gd name="T19" fmla="*/ 0 h 16"/>
              <a:gd name="T20" fmla="*/ 325798 w 242"/>
              <a:gd name="T21" fmla="*/ 0 h 16"/>
              <a:gd name="T22" fmla="*/ 328619 w 242"/>
              <a:gd name="T23" fmla="*/ 3175 h 16"/>
              <a:gd name="T24" fmla="*/ 331439 w 242"/>
              <a:gd name="T25" fmla="*/ 6350 h 16"/>
              <a:gd name="T26" fmla="*/ 331439 w 242"/>
              <a:gd name="T27" fmla="*/ 9525 h 16"/>
              <a:gd name="T28" fmla="*/ 334260 w 242"/>
              <a:gd name="T29" fmla="*/ 12700 h 16"/>
              <a:gd name="T30" fmla="*/ 337081 w 242"/>
              <a:gd name="T31" fmla="*/ 15875 h 16"/>
              <a:gd name="T32" fmla="*/ 338491 w 242"/>
              <a:gd name="T33" fmla="*/ 19050 h 16"/>
              <a:gd name="T34" fmla="*/ 338491 w 242"/>
              <a:gd name="T35" fmla="*/ 22225 h 16"/>
              <a:gd name="T36" fmla="*/ 341312 w 242"/>
              <a:gd name="T37" fmla="*/ 2540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2"/>
              <a:gd name="T58" fmla="*/ 0 h 16"/>
              <a:gd name="T59" fmla="*/ 242 w 242"/>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2" h="16">
                <a:moveTo>
                  <a:pt x="242" y="16"/>
                </a:moveTo>
                <a:lnTo>
                  <a:pt x="0" y="16"/>
                </a:lnTo>
                <a:lnTo>
                  <a:pt x="0" y="14"/>
                </a:lnTo>
                <a:lnTo>
                  <a:pt x="0" y="12"/>
                </a:lnTo>
                <a:lnTo>
                  <a:pt x="0" y="10"/>
                </a:lnTo>
                <a:lnTo>
                  <a:pt x="0" y="8"/>
                </a:lnTo>
                <a:lnTo>
                  <a:pt x="0" y="6"/>
                </a:lnTo>
                <a:lnTo>
                  <a:pt x="0" y="4"/>
                </a:lnTo>
                <a:lnTo>
                  <a:pt x="0" y="2"/>
                </a:lnTo>
                <a:lnTo>
                  <a:pt x="0" y="0"/>
                </a:lnTo>
                <a:lnTo>
                  <a:pt x="231" y="0"/>
                </a:lnTo>
                <a:lnTo>
                  <a:pt x="233" y="2"/>
                </a:lnTo>
                <a:lnTo>
                  <a:pt x="235" y="4"/>
                </a:lnTo>
                <a:lnTo>
                  <a:pt x="235" y="6"/>
                </a:lnTo>
                <a:lnTo>
                  <a:pt x="237" y="8"/>
                </a:lnTo>
                <a:lnTo>
                  <a:pt x="239" y="10"/>
                </a:lnTo>
                <a:lnTo>
                  <a:pt x="240" y="12"/>
                </a:lnTo>
                <a:lnTo>
                  <a:pt x="240" y="14"/>
                </a:lnTo>
                <a:lnTo>
                  <a:pt x="242" y="16"/>
                </a:lnTo>
                <a:close/>
              </a:path>
            </a:pathLst>
          </a:custGeom>
          <a:solidFill>
            <a:srgbClr val="A30F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0" name="Freeform 950"/>
          <p:cNvSpPr>
            <a:spLocks/>
          </p:cNvSpPr>
          <p:nvPr/>
        </p:nvSpPr>
        <p:spPr bwMode="auto">
          <a:xfrm rot="63308">
            <a:off x="4827588" y="3700463"/>
            <a:ext cx="334962" cy="20637"/>
          </a:xfrm>
          <a:custGeom>
            <a:avLst/>
            <a:gdLst>
              <a:gd name="T0" fmla="*/ 334962 w 237"/>
              <a:gd name="T1" fmla="*/ 20637 h 13"/>
              <a:gd name="T2" fmla="*/ 0 w 237"/>
              <a:gd name="T3" fmla="*/ 20637 h 13"/>
              <a:gd name="T4" fmla="*/ 0 w 237"/>
              <a:gd name="T5" fmla="*/ 17462 h 13"/>
              <a:gd name="T6" fmla="*/ 0 w 237"/>
              <a:gd name="T7" fmla="*/ 14287 h 13"/>
              <a:gd name="T8" fmla="*/ 0 w 237"/>
              <a:gd name="T9" fmla="*/ 11112 h 13"/>
              <a:gd name="T10" fmla="*/ 0 w 237"/>
              <a:gd name="T11" fmla="*/ 7937 h 13"/>
              <a:gd name="T12" fmla="*/ 0 w 237"/>
              <a:gd name="T13" fmla="*/ 7937 h 13"/>
              <a:gd name="T14" fmla="*/ 0 w 237"/>
              <a:gd name="T15" fmla="*/ 4762 h 13"/>
              <a:gd name="T16" fmla="*/ 0 w 237"/>
              <a:gd name="T17" fmla="*/ 3175 h 13"/>
              <a:gd name="T18" fmla="*/ 2827 w 237"/>
              <a:gd name="T19" fmla="*/ 0 h 13"/>
              <a:gd name="T20" fmla="*/ 318002 w 237"/>
              <a:gd name="T21" fmla="*/ 0 h 13"/>
              <a:gd name="T22" fmla="*/ 320829 w 237"/>
              <a:gd name="T23" fmla="*/ 3175 h 13"/>
              <a:gd name="T24" fmla="*/ 323655 w 237"/>
              <a:gd name="T25" fmla="*/ 4762 h 13"/>
              <a:gd name="T26" fmla="*/ 323655 w 237"/>
              <a:gd name="T27" fmla="*/ 7937 h 13"/>
              <a:gd name="T28" fmla="*/ 326482 w 237"/>
              <a:gd name="T29" fmla="*/ 7937 h 13"/>
              <a:gd name="T30" fmla="*/ 329309 w 237"/>
              <a:gd name="T31" fmla="*/ 11112 h 13"/>
              <a:gd name="T32" fmla="*/ 332135 w 237"/>
              <a:gd name="T33" fmla="*/ 14287 h 13"/>
              <a:gd name="T34" fmla="*/ 332135 w 237"/>
              <a:gd name="T35" fmla="*/ 17462 h 13"/>
              <a:gd name="T36" fmla="*/ 334962 w 237"/>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
              <a:gd name="T58" fmla="*/ 0 h 13"/>
              <a:gd name="T59" fmla="*/ 237 w 237"/>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 h="13">
                <a:moveTo>
                  <a:pt x="237" y="13"/>
                </a:moveTo>
                <a:lnTo>
                  <a:pt x="0" y="13"/>
                </a:lnTo>
                <a:lnTo>
                  <a:pt x="0" y="11"/>
                </a:lnTo>
                <a:lnTo>
                  <a:pt x="0" y="9"/>
                </a:lnTo>
                <a:lnTo>
                  <a:pt x="0" y="7"/>
                </a:lnTo>
                <a:lnTo>
                  <a:pt x="0" y="5"/>
                </a:lnTo>
                <a:lnTo>
                  <a:pt x="0" y="3"/>
                </a:lnTo>
                <a:lnTo>
                  <a:pt x="0" y="2"/>
                </a:lnTo>
                <a:lnTo>
                  <a:pt x="2" y="0"/>
                </a:lnTo>
                <a:lnTo>
                  <a:pt x="225" y="0"/>
                </a:lnTo>
                <a:lnTo>
                  <a:pt x="227" y="2"/>
                </a:lnTo>
                <a:lnTo>
                  <a:pt x="229" y="3"/>
                </a:lnTo>
                <a:lnTo>
                  <a:pt x="229" y="5"/>
                </a:lnTo>
                <a:lnTo>
                  <a:pt x="231" y="5"/>
                </a:lnTo>
                <a:lnTo>
                  <a:pt x="233" y="7"/>
                </a:lnTo>
                <a:lnTo>
                  <a:pt x="235" y="9"/>
                </a:lnTo>
                <a:lnTo>
                  <a:pt x="235" y="11"/>
                </a:lnTo>
                <a:lnTo>
                  <a:pt x="237" y="13"/>
                </a:lnTo>
                <a:close/>
              </a:path>
            </a:pathLst>
          </a:custGeom>
          <a:solidFill>
            <a:srgbClr val="A6101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1" name="Freeform 951"/>
          <p:cNvSpPr>
            <a:spLocks/>
          </p:cNvSpPr>
          <p:nvPr/>
        </p:nvSpPr>
        <p:spPr bwMode="auto">
          <a:xfrm rot="63308">
            <a:off x="4827588" y="3687763"/>
            <a:ext cx="325437" cy="20637"/>
          </a:xfrm>
          <a:custGeom>
            <a:avLst/>
            <a:gdLst>
              <a:gd name="T0" fmla="*/ 325437 w 231"/>
              <a:gd name="T1" fmla="*/ 20637 h 13"/>
              <a:gd name="T2" fmla="*/ 0 w 231"/>
              <a:gd name="T3" fmla="*/ 20637 h 13"/>
              <a:gd name="T4" fmla="*/ 0 w 231"/>
              <a:gd name="T5" fmla="*/ 20637 h 13"/>
              <a:gd name="T6" fmla="*/ 0 w 231"/>
              <a:gd name="T7" fmla="*/ 17462 h 13"/>
              <a:gd name="T8" fmla="*/ 0 w 231"/>
              <a:gd name="T9" fmla="*/ 15875 h 13"/>
              <a:gd name="T10" fmla="*/ 2818 w 231"/>
              <a:gd name="T11" fmla="*/ 12700 h 13"/>
              <a:gd name="T12" fmla="*/ 2818 w 231"/>
              <a:gd name="T13" fmla="*/ 9525 h 13"/>
              <a:gd name="T14" fmla="*/ 2818 w 231"/>
              <a:gd name="T15" fmla="*/ 6350 h 13"/>
              <a:gd name="T16" fmla="*/ 2818 w 231"/>
              <a:gd name="T17" fmla="*/ 3175 h 13"/>
              <a:gd name="T18" fmla="*/ 2818 w 231"/>
              <a:gd name="T19" fmla="*/ 0 h 13"/>
              <a:gd name="T20" fmla="*/ 308531 w 231"/>
              <a:gd name="T21" fmla="*/ 0 h 13"/>
              <a:gd name="T22" fmla="*/ 311349 w 231"/>
              <a:gd name="T23" fmla="*/ 3175 h 13"/>
              <a:gd name="T24" fmla="*/ 314166 w 231"/>
              <a:gd name="T25" fmla="*/ 6350 h 13"/>
              <a:gd name="T26" fmla="*/ 316984 w 231"/>
              <a:gd name="T27" fmla="*/ 9525 h 13"/>
              <a:gd name="T28" fmla="*/ 316984 w 231"/>
              <a:gd name="T29" fmla="*/ 12700 h 13"/>
              <a:gd name="T30" fmla="*/ 319802 w 231"/>
              <a:gd name="T31" fmla="*/ 15875 h 13"/>
              <a:gd name="T32" fmla="*/ 322619 w 231"/>
              <a:gd name="T33" fmla="*/ 17462 h 13"/>
              <a:gd name="T34" fmla="*/ 322619 w 231"/>
              <a:gd name="T35" fmla="*/ 20637 h 13"/>
              <a:gd name="T36" fmla="*/ 325437 w 231"/>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1"/>
              <a:gd name="T58" fmla="*/ 0 h 13"/>
              <a:gd name="T59" fmla="*/ 231 w 231"/>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1" h="13">
                <a:moveTo>
                  <a:pt x="231" y="13"/>
                </a:moveTo>
                <a:lnTo>
                  <a:pt x="0" y="13"/>
                </a:lnTo>
                <a:lnTo>
                  <a:pt x="0" y="11"/>
                </a:lnTo>
                <a:lnTo>
                  <a:pt x="0" y="10"/>
                </a:lnTo>
                <a:lnTo>
                  <a:pt x="2" y="8"/>
                </a:lnTo>
                <a:lnTo>
                  <a:pt x="2" y="6"/>
                </a:lnTo>
                <a:lnTo>
                  <a:pt x="2" y="4"/>
                </a:lnTo>
                <a:lnTo>
                  <a:pt x="2" y="2"/>
                </a:lnTo>
                <a:lnTo>
                  <a:pt x="2" y="0"/>
                </a:lnTo>
                <a:lnTo>
                  <a:pt x="219" y="0"/>
                </a:lnTo>
                <a:lnTo>
                  <a:pt x="221" y="2"/>
                </a:lnTo>
                <a:lnTo>
                  <a:pt x="223" y="4"/>
                </a:lnTo>
                <a:lnTo>
                  <a:pt x="225" y="6"/>
                </a:lnTo>
                <a:lnTo>
                  <a:pt x="225" y="8"/>
                </a:lnTo>
                <a:lnTo>
                  <a:pt x="227" y="10"/>
                </a:lnTo>
                <a:lnTo>
                  <a:pt x="229" y="11"/>
                </a:lnTo>
                <a:lnTo>
                  <a:pt x="229" y="13"/>
                </a:lnTo>
                <a:lnTo>
                  <a:pt x="231" y="13"/>
                </a:lnTo>
                <a:close/>
              </a:path>
            </a:pathLst>
          </a:custGeom>
          <a:solidFill>
            <a:srgbClr val="A6101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2" name="Freeform 952"/>
          <p:cNvSpPr>
            <a:spLocks/>
          </p:cNvSpPr>
          <p:nvPr/>
        </p:nvSpPr>
        <p:spPr bwMode="auto">
          <a:xfrm rot="63308">
            <a:off x="4830763" y="3678238"/>
            <a:ext cx="314325" cy="22225"/>
          </a:xfrm>
          <a:custGeom>
            <a:avLst/>
            <a:gdLst>
              <a:gd name="T0" fmla="*/ 314325 w 223"/>
              <a:gd name="T1" fmla="*/ 22225 h 14"/>
              <a:gd name="T2" fmla="*/ 0 w 223"/>
              <a:gd name="T3" fmla="*/ 22225 h 14"/>
              <a:gd name="T4" fmla="*/ 0 w 223"/>
              <a:gd name="T5" fmla="*/ 19050 h 14"/>
              <a:gd name="T6" fmla="*/ 0 w 223"/>
              <a:gd name="T7" fmla="*/ 15875 h 14"/>
              <a:gd name="T8" fmla="*/ 0 w 223"/>
              <a:gd name="T9" fmla="*/ 12700 h 14"/>
              <a:gd name="T10" fmla="*/ 0 w 223"/>
              <a:gd name="T11" fmla="*/ 9525 h 14"/>
              <a:gd name="T12" fmla="*/ 0 w 223"/>
              <a:gd name="T13" fmla="*/ 6350 h 14"/>
              <a:gd name="T14" fmla="*/ 0 w 223"/>
              <a:gd name="T15" fmla="*/ 3175 h 14"/>
              <a:gd name="T16" fmla="*/ 0 w 223"/>
              <a:gd name="T17" fmla="*/ 0 h 14"/>
              <a:gd name="T18" fmla="*/ 0 w 223"/>
              <a:gd name="T19" fmla="*/ 0 h 14"/>
              <a:gd name="T20" fmla="*/ 301639 w 223"/>
              <a:gd name="T21" fmla="*/ 0 h 14"/>
              <a:gd name="T22" fmla="*/ 301639 w 223"/>
              <a:gd name="T23" fmla="*/ 0 h 14"/>
              <a:gd name="T24" fmla="*/ 304458 w 223"/>
              <a:gd name="T25" fmla="*/ 3175 h 14"/>
              <a:gd name="T26" fmla="*/ 305868 w 223"/>
              <a:gd name="T27" fmla="*/ 6350 h 14"/>
              <a:gd name="T28" fmla="*/ 305868 w 223"/>
              <a:gd name="T29" fmla="*/ 9525 h 14"/>
              <a:gd name="T30" fmla="*/ 308687 w 223"/>
              <a:gd name="T31" fmla="*/ 12700 h 14"/>
              <a:gd name="T32" fmla="*/ 311506 w 223"/>
              <a:gd name="T33" fmla="*/ 15875 h 14"/>
              <a:gd name="T34" fmla="*/ 314325 w 223"/>
              <a:gd name="T35" fmla="*/ 19050 h 14"/>
              <a:gd name="T36" fmla="*/ 314325 w 223"/>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4"/>
              <a:gd name="T59" fmla="*/ 223 w 223"/>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4">
                <a:moveTo>
                  <a:pt x="223" y="14"/>
                </a:moveTo>
                <a:lnTo>
                  <a:pt x="0" y="14"/>
                </a:lnTo>
                <a:lnTo>
                  <a:pt x="0" y="12"/>
                </a:lnTo>
                <a:lnTo>
                  <a:pt x="0" y="10"/>
                </a:lnTo>
                <a:lnTo>
                  <a:pt x="0" y="8"/>
                </a:lnTo>
                <a:lnTo>
                  <a:pt x="0" y="6"/>
                </a:lnTo>
                <a:lnTo>
                  <a:pt x="0" y="4"/>
                </a:lnTo>
                <a:lnTo>
                  <a:pt x="0" y="2"/>
                </a:lnTo>
                <a:lnTo>
                  <a:pt x="0" y="0"/>
                </a:lnTo>
                <a:lnTo>
                  <a:pt x="214" y="0"/>
                </a:lnTo>
                <a:lnTo>
                  <a:pt x="216" y="2"/>
                </a:lnTo>
                <a:lnTo>
                  <a:pt x="217" y="4"/>
                </a:lnTo>
                <a:lnTo>
                  <a:pt x="217" y="6"/>
                </a:lnTo>
                <a:lnTo>
                  <a:pt x="219" y="8"/>
                </a:lnTo>
                <a:lnTo>
                  <a:pt x="221" y="10"/>
                </a:lnTo>
                <a:lnTo>
                  <a:pt x="223" y="12"/>
                </a:lnTo>
                <a:lnTo>
                  <a:pt x="223" y="14"/>
                </a:lnTo>
                <a:close/>
              </a:path>
            </a:pathLst>
          </a:custGeom>
          <a:solidFill>
            <a:srgbClr val="A6101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3" name="Freeform 953"/>
          <p:cNvSpPr>
            <a:spLocks/>
          </p:cNvSpPr>
          <p:nvPr/>
        </p:nvSpPr>
        <p:spPr bwMode="auto">
          <a:xfrm rot="63308">
            <a:off x="4830763" y="3667125"/>
            <a:ext cx="306387" cy="20638"/>
          </a:xfrm>
          <a:custGeom>
            <a:avLst/>
            <a:gdLst>
              <a:gd name="T0" fmla="*/ 306387 w 217"/>
              <a:gd name="T1" fmla="*/ 20638 h 13"/>
              <a:gd name="T2" fmla="*/ 0 w 217"/>
              <a:gd name="T3" fmla="*/ 20638 h 13"/>
              <a:gd name="T4" fmla="*/ 0 w 217"/>
              <a:gd name="T5" fmla="*/ 17463 h 13"/>
              <a:gd name="T6" fmla="*/ 0 w 217"/>
              <a:gd name="T7" fmla="*/ 14288 h 13"/>
              <a:gd name="T8" fmla="*/ 0 w 217"/>
              <a:gd name="T9" fmla="*/ 11113 h 13"/>
              <a:gd name="T10" fmla="*/ 0 w 217"/>
              <a:gd name="T11" fmla="*/ 11113 h 13"/>
              <a:gd name="T12" fmla="*/ 0 w 217"/>
              <a:gd name="T13" fmla="*/ 7938 h 13"/>
              <a:gd name="T14" fmla="*/ 0 w 217"/>
              <a:gd name="T15" fmla="*/ 4763 h 13"/>
              <a:gd name="T16" fmla="*/ 0 w 217"/>
              <a:gd name="T17" fmla="*/ 3175 h 13"/>
              <a:gd name="T18" fmla="*/ 0 w 217"/>
              <a:gd name="T19" fmla="*/ 0 h 13"/>
              <a:gd name="T20" fmla="*/ 293680 w 217"/>
              <a:gd name="T21" fmla="*/ 0 h 13"/>
              <a:gd name="T22" fmla="*/ 296504 w 217"/>
              <a:gd name="T23" fmla="*/ 3175 h 13"/>
              <a:gd name="T24" fmla="*/ 296504 w 217"/>
              <a:gd name="T25" fmla="*/ 4763 h 13"/>
              <a:gd name="T26" fmla="*/ 299327 w 217"/>
              <a:gd name="T27" fmla="*/ 7938 h 13"/>
              <a:gd name="T28" fmla="*/ 302151 w 217"/>
              <a:gd name="T29" fmla="*/ 11113 h 13"/>
              <a:gd name="T30" fmla="*/ 302151 w 217"/>
              <a:gd name="T31" fmla="*/ 11113 h 13"/>
              <a:gd name="T32" fmla="*/ 304975 w 217"/>
              <a:gd name="T33" fmla="*/ 14288 h 13"/>
              <a:gd name="T34" fmla="*/ 306387 w 217"/>
              <a:gd name="T35" fmla="*/ 17463 h 13"/>
              <a:gd name="T36" fmla="*/ 306387 w 217"/>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7"/>
              <a:gd name="T58" fmla="*/ 0 h 13"/>
              <a:gd name="T59" fmla="*/ 217 w 217"/>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7" h="13">
                <a:moveTo>
                  <a:pt x="217" y="13"/>
                </a:moveTo>
                <a:lnTo>
                  <a:pt x="0" y="13"/>
                </a:lnTo>
                <a:lnTo>
                  <a:pt x="0" y="11"/>
                </a:lnTo>
                <a:lnTo>
                  <a:pt x="0" y="9"/>
                </a:lnTo>
                <a:lnTo>
                  <a:pt x="0" y="7"/>
                </a:lnTo>
                <a:lnTo>
                  <a:pt x="0" y="5"/>
                </a:lnTo>
                <a:lnTo>
                  <a:pt x="0" y="3"/>
                </a:lnTo>
                <a:lnTo>
                  <a:pt x="0" y="2"/>
                </a:lnTo>
                <a:lnTo>
                  <a:pt x="0" y="0"/>
                </a:lnTo>
                <a:lnTo>
                  <a:pt x="208" y="0"/>
                </a:lnTo>
                <a:lnTo>
                  <a:pt x="210" y="2"/>
                </a:lnTo>
                <a:lnTo>
                  <a:pt x="210" y="3"/>
                </a:lnTo>
                <a:lnTo>
                  <a:pt x="212" y="5"/>
                </a:lnTo>
                <a:lnTo>
                  <a:pt x="214" y="7"/>
                </a:lnTo>
                <a:lnTo>
                  <a:pt x="216" y="9"/>
                </a:lnTo>
                <a:lnTo>
                  <a:pt x="217" y="11"/>
                </a:lnTo>
                <a:lnTo>
                  <a:pt x="217" y="13"/>
                </a:lnTo>
                <a:close/>
              </a:path>
            </a:pathLst>
          </a:custGeom>
          <a:solidFill>
            <a:srgbClr val="A80F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4" name="Freeform 954"/>
          <p:cNvSpPr>
            <a:spLocks/>
          </p:cNvSpPr>
          <p:nvPr/>
        </p:nvSpPr>
        <p:spPr bwMode="auto">
          <a:xfrm rot="63308">
            <a:off x="4830763" y="3654425"/>
            <a:ext cx="301625" cy="23813"/>
          </a:xfrm>
          <a:custGeom>
            <a:avLst/>
            <a:gdLst>
              <a:gd name="T0" fmla="*/ 301625 w 214"/>
              <a:gd name="T1" fmla="*/ 23813 h 15"/>
              <a:gd name="T2" fmla="*/ 0 w 214"/>
              <a:gd name="T3" fmla="*/ 23813 h 15"/>
              <a:gd name="T4" fmla="*/ 0 w 214"/>
              <a:gd name="T5" fmla="*/ 20638 h 15"/>
              <a:gd name="T6" fmla="*/ 0 w 214"/>
              <a:gd name="T7" fmla="*/ 17463 h 15"/>
              <a:gd name="T8" fmla="*/ 0 w 214"/>
              <a:gd name="T9" fmla="*/ 15875 h 15"/>
              <a:gd name="T10" fmla="*/ 0 w 214"/>
              <a:gd name="T11" fmla="*/ 12700 h 15"/>
              <a:gd name="T12" fmla="*/ 0 w 214"/>
              <a:gd name="T13" fmla="*/ 9525 h 15"/>
              <a:gd name="T14" fmla="*/ 0 w 214"/>
              <a:gd name="T15" fmla="*/ 6350 h 15"/>
              <a:gd name="T16" fmla="*/ 0 w 214"/>
              <a:gd name="T17" fmla="*/ 3175 h 15"/>
              <a:gd name="T18" fmla="*/ 0 w 214"/>
              <a:gd name="T19" fmla="*/ 0 h 15"/>
              <a:gd name="T20" fmla="*/ 284711 w 214"/>
              <a:gd name="T21" fmla="*/ 0 h 15"/>
              <a:gd name="T22" fmla="*/ 287530 w 214"/>
              <a:gd name="T23" fmla="*/ 3175 h 15"/>
              <a:gd name="T24" fmla="*/ 290349 w 214"/>
              <a:gd name="T25" fmla="*/ 6350 h 15"/>
              <a:gd name="T26" fmla="*/ 290349 w 214"/>
              <a:gd name="T27" fmla="*/ 9525 h 15"/>
              <a:gd name="T28" fmla="*/ 293168 w 214"/>
              <a:gd name="T29" fmla="*/ 12700 h 15"/>
              <a:gd name="T30" fmla="*/ 295987 w 214"/>
              <a:gd name="T31" fmla="*/ 15875 h 15"/>
              <a:gd name="T32" fmla="*/ 295987 w 214"/>
              <a:gd name="T33" fmla="*/ 17463 h 15"/>
              <a:gd name="T34" fmla="*/ 298806 w 214"/>
              <a:gd name="T35" fmla="*/ 20638 h 15"/>
              <a:gd name="T36" fmla="*/ 301625 w 214"/>
              <a:gd name="T37" fmla="*/ 238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4"/>
              <a:gd name="T58" fmla="*/ 0 h 15"/>
              <a:gd name="T59" fmla="*/ 214 w 214"/>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4" h="15">
                <a:moveTo>
                  <a:pt x="214" y="15"/>
                </a:moveTo>
                <a:lnTo>
                  <a:pt x="0" y="15"/>
                </a:lnTo>
                <a:lnTo>
                  <a:pt x="0" y="13"/>
                </a:lnTo>
                <a:lnTo>
                  <a:pt x="0" y="11"/>
                </a:lnTo>
                <a:lnTo>
                  <a:pt x="0" y="10"/>
                </a:lnTo>
                <a:lnTo>
                  <a:pt x="0" y="8"/>
                </a:lnTo>
                <a:lnTo>
                  <a:pt x="0" y="6"/>
                </a:lnTo>
                <a:lnTo>
                  <a:pt x="0" y="4"/>
                </a:lnTo>
                <a:lnTo>
                  <a:pt x="0" y="2"/>
                </a:lnTo>
                <a:lnTo>
                  <a:pt x="0" y="0"/>
                </a:lnTo>
                <a:lnTo>
                  <a:pt x="202" y="0"/>
                </a:lnTo>
                <a:lnTo>
                  <a:pt x="204" y="2"/>
                </a:lnTo>
                <a:lnTo>
                  <a:pt x="206" y="4"/>
                </a:lnTo>
                <a:lnTo>
                  <a:pt x="206" y="6"/>
                </a:lnTo>
                <a:lnTo>
                  <a:pt x="208" y="8"/>
                </a:lnTo>
                <a:lnTo>
                  <a:pt x="210" y="10"/>
                </a:lnTo>
                <a:lnTo>
                  <a:pt x="210" y="11"/>
                </a:lnTo>
                <a:lnTo>
                  <a:pt x="212" y="13"/>
                </a:lnTo>
                <a:lnTo>
                  <a:pt x="214" y="15"/>
                </a:lnTo>
                <a:close/>
              </a:path>
            </a:pathLst>
          </a:custGeom>
          <a:solidFill>
            <a:srgbClr val="A80F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5" name="Freeform 955"/>
          <p:cNvSpPr>
            <a:spLocks/>
          </p:cNvSpPr>
          <p:nvPr/>
        </p:nvSpPr>
        <p:spPr bwMode="auto">
          <a:xfrm rot="63308">
            <a:off x="4830763" y="3644900"/>
            <a:ext cx="293687" cy="22225"/>
          </a:xfrm>
          <a:custGeom>
            <a:avLst/>
            <a:gdLst>
              <a:gd name="T0" fmla="*/ 293687 w 208"/>
              <a:gd name="T1" fmla="*/ 22225 h 14"/>
              <a:gd name="T2" fmla="*/ 0 w 208"/>
              <a:gd name="T3" fmla="*/ 22225 h 14"/>
              <a:gd name="T4" fmla="*/ 0 w 208"/>
              <a:gd name="T5" fmla="*/ 19050 h 14"/>
              <a:gd name="T6" fmla="*/ 0 w 208"/>
              <a:gd name="T7" fmla="*/ 15875 h 14"/>
              <a:gd name="T8" fmla="*/ 0 w 208"/>
              <a:gd name="T9" fmla="*/ 12700 h 14"/>
              <a:gd name="T10" fmla="*/ 0 w 208"/>
              <a:gd name="T11" fmla="*/ 9525 h 14"/>
              <a:gd name="T12" fmla="*/ 0 w 208"/>
              <a:gd name="T13" fmla="*/ 6350 h 14"/>
              <a:gd name="T14" fmla="*/ 0 w 208"/>
              <a:gd name="T15" fmla="*/ 6350 h 14"/>
              <a:gd name="T16" fmla="*/ 2824 w 208"/>
              <a:gd name="T17" fmla="*/ 3175 h 14"/>
              <a:gd name="T18" fmla="*/ 2824 w 208"/>
              <a:gd name="T19" fmla="*/ 0 h 14"/>
              <a:gd name="T20" fmla="*/ 279567 w 208"/>
              <a:gd name="T21" fmla="*/ 0 h 14"/>
              <a:gd name="T22" fmla="*/ 279567 w 208"/>
              <a:gd name="T23" fmla="*/ 3175 h 14"/>
              <a:gd name="T24" fmla="*/ 282391 w 208"/>
              <a:gd name="T25" fmla="*/ 6350 h 14"/>
              <a:gd name="T26" fmla="*/ 285215 w 208"/>
              <a:gd name="T27" fmla="*/ 6350 h 14"/>
              <a:gd name="T28" fmla="*/ 285215 w 208"/>
              <a:gd name="T29" fmla="*/ 9525 h 14"/>
              <a:gd name="T30" fmla="*/ 288039 w 208"/>
              <a:gd name="T31" fmla="*/ 12700 h 14"/>
              <a:gd name="T32" fmla="*/ 290863 w 208"/>
              <a:gd name="T33" fmla="*/ 15875 h 14"/>
              <a:gd name="T34" fmla="*/ 290863 w 208"/>
              <a:gd name="T35" fmla="*/ 19050 h 14"/>
              <a:gd name="T36" fmla="*/ 293687 w 208"/>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14"/>
              <a:gd name="T59" fmla="*/ 208 w 20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14">
                <a:moveTo>
                  <a:pt x="208" y="14"/>
                </a:moveTo>
                <a:lnTo>
                  <a:pt x="0" y="14"/>
                </a:lnTo>
                <a:lnTo>
                  <a:pt x="0" y="12"/>
                </a:lnTo>
                <a:lnTo>
                  <a:pt x="0" y="10"/>
                </a:lnTo>
                <a:lnTo>
                  <a:pt x="0" y="8"/>
                </a:lnTo>
                <a:lnTo>
                  <a:pt x="0" y="6"/>
                </a:lnTo>
                <a:lnTo>
                  <a:pt x="0" y="4"/>
                </a:lnTo>
                <a:lnTo>
                  <a:pt x="2" y="2"/>
                </a:lnTo>
                <a:lnTo>
                  <a:pt x="2" y="0"/>
                </a:lnTo>
                <a:lnTo>
                  <a:pt x="198" y="0"/>
                </a:lnTo>
                <a:lnTo>
                  <a:pt x="198" y="2"/>
                </a:lnTo>
                <a:lnTo>
                  <a:pt x="200" y="4"/>
                </a:lnTo>
                <a:lnTo>
                  <a:pt x="202" y="4"/>
                </a:lnTo>
                <a:lnTo>
                  <a:pt x="202" y="6"/>
                </a:lnTo>
                <a:lnTo>
                  <a:pt x="204" y="8"/>
                </a:lnTo>
                <a:lnTo>
                  <a:pt x="206" y="10"/>
                </a:lnTo>
                <a:lnTo>
                  <a:pt x="206" y="12"/>
                </a:lnTo>
                <a:lnTo>
                  <a:pt x="208" y="14"/>
                </a:lnTo>
                <a:close/>
              </a:path>
            </a:pathLst>
          </a:custGeom>
          <a:solidFill>
            <a:srgbClr val="AB0F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6" name="Freeform 956"/>
          <p:cNvSpPr>
            <a:spLocks/>
          </p:cNvSpPr>
          <p:nvPr/>
        </p:nvSpPr>
        <p:spPr bwMode="auto">
          <a:xfrm rot="63308">
            <a:off x="4832350" y="3633788"/>
            <a:ext cx="284163" cy="20637"/>
          </a:xfrm>
          <a:custGeom>
            <a:avLst/>
            <a:gdLst>
              <a:gd name="T0" fmla="*/ 284163 w 202"/>
              <a:gd name="T1" fmla="*/ 20637 h 13"/>
              <a:gd name="T2" fmla="*/ 0 w 202"/>
              <a:gd name="T3" fmla="*/ 20637 h 13"/>
              <a:gd name="T4" fmla="*/ 0 w 202"/>
              <a:gd name="T5" fmla="*/ 17462 h 13"/>
              <a:gd name="T6" fmla="*/ 0 w 202"/>
              <a:gd name="T7" fmla="*/ 17462 h 13"/>
              <a:gd name="T8" fmla="*/ 2813 w 202"/>
              <a:gd name="T9" fmla="*/ 14287 h 13"/>
              <a:gd name="T10" fmla="*/ 2813 w 202"/>
              <a:gd name="T11" fmla="*/ 11112 h 13"/>
              <a:gd name="T12" fmla="*/ 2813 w 202"/>
              <a:gd name="T13" fmla="*/ 7937 h 13"/>
              <a:gd name="T14" fmla="*/ 2813 w 202"/>
              <a:gd name="T15" fmla="*/ 4762 h 13"/>
              <a:gd name="T16" fmla="*/ 2813 w 202"/>
              <a:gd name="T17" fmla="*/ 3175 h 13"/>
              <a:gd name="T18" fmla="*/ 2813 w 202"/>
              <a:gd name="T19" fmla="*/ 0 h 13"/>
              <a:gd name="T20" fmla="*/ 271502 w 202"/>
              <a:gd name="T21" fmla="*/ 0 h 13"/>
              <a:gd name="T22" fmla="*/ 274316 w 202"/>
              <a:gd name="T23" fmla="*/ 3175 h 13"/>
              <a:gd name="T24" fmla="*/ 275723 w 202"/>
              <a:gd name="T25" fmla="*/ 4762 h 13"/>
              <a:gd name="T26" fmla="*/ 275723 w 202"/>
              <a:gd name="T27" fmla="*/ 7937 h 13"/>
              <a:gd name="T28" fmla="*/ 278536 w 202"/>
              <a:gd name="T29" fmla="*/ 11112 h 13"/>
              <a:gd name="T30" fmla="*/ 278536 w 202"/>
              <a:gd name="T31" fmla="*/ 14287 h 13"/>
              <a:gd name="T32" fmla="*/ 281350 w 202"/>
              <a:gd name="T33" fmla="*/ 17462 h 13"/>
              <a:gd name="T34" fmla="*/ 284163 w 202"/>
              <a:gd name="T35" fmla="*/ 17462 h 13"/>
              <a:gd name="T36" fmla="*/ 284163 w 202"/>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2"/>
              <a:gd name="T58" fmla="*/ 0 h 13"/>
              <a:gd name="T59" fmla="*/ 202 w 202"/>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2" h="13">
                <a:moveTo>
                  <a:pt x="202" y="13"/>
                </a:moveTo>
                <a:lnTo>
                  <a:pt x="0" y="13"/>
                </a:lnTo>
                <a:lnTo>
                  <a:pt x="0" y="11"/>
                </a:lnTo>
                <a:lnTo>
                  <a:pt x="2" y="9"/>
                </a:lnTo>
                <a:lnTo>
                  <a:pt x="2" y="7"/>
                </a:lnTo>
                <a:lnTo>
                  <a:pt x="2" y="5"/>
                </a:lnTo>
                <a:lnTo>
                  <a:pt x="2" y="3"/>
                </a:lnTo>
                <a:lnTo>
                  <a:pt x="2" y="2"/>
                </a:lnTo>
                <a:lnTo>
                  <a:pt x="2" y="0"/>
                </a:lnTo>
                <a:lnTo>
                  <a:pt x="193" y="0"/>
                </a:lnTo>
                <a:lnTo>
                  <a:pt x="195" y="2"/>
                </a:lnTo>
                <a:lnTo>
                  <a:pt x="196" y="3"/>
                </a:lnTo>
                <a:lnTo>
                  <a:pt x="196" y="5"/>
                </a:lnTo>
                <a:lnTo>
                  <a:pt x="198" y="7"/>
                </a:lnTo>
                <a:lnTo>
                  <a:pt x="198" y="9"/>
                </a:lnTo>
                <a:lnTo>
                  <a:pt x="200" y="11"/>
                </a:lnTo>
                <a:lnTo>
                  <a:pt x="202" y="11"/>
                </a:lnTo>
                <a:lnTo>
                  <a:pt x="202" y="13"/>
                </a:lnTo>
                <a:close/>
              </a:path>
            </a:pathLst>
          </a:custGeom>
          <a:solidFill>
            <a:srgbClr val="AB0F1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7" name="Freeform 957"/>
          <p:cNvSpPr>
            <a:spLocks/>
          </p:cNvSpPr>
          <p:nvPr/>
        </p:nvSpPr>
        <p:spPr bwMode="auto">
          <a:xfrm rot="63308">
            <a:off x="4833938" y="3621088"/>
            <a:ext cx="277812" cy="23812"/>
          </a:xfrm>
          <a:custGeom>
            <a:avLst/>
            <a:gdLst>
              <a:gd name="T0" fmla="*/ 277812 w 196"/>
              <a:gd name="T1" fmla="*/ 23812 h 15"/>
              <a:gd name="T2" fmla="*/ 0 w 196"/>
              <a:gd name="T3" fmla="*/ 23812 h 15"/>
              <a:gd name="T4" fmla="*/ 0 w 196"/>
              <a:gd name="T5" fmla="*/ 20637 h 15"/>
              <a:gd name="T6" fmla="*/ 0 w 196"/>
              <a:gd name="T7" fmla="*/ 17462 h 15"/>
              <a:gd name="T8" fmla="*/ 0 w 196"/>
              <a:gd name="T9" fmla="*/ 15875 h 15"/>
              <a:gd name="T10" fmla="*/ 0 w 196"/>
              <a:gd name="T11" fmla="*/ 12700 h 15"/>
              <a:gd name="T12" fmla="*/ 0 w 196"/>
              <a:gd name="T13" fmla="*/ 9525 h 15"/>
              <a:gd name="T14" fmla="*/ 0 w 196"/>
              <a:gd name="T15" fmla="*/ 6350 h 15"/>
              <a:gd name="T16" fmla="*/ 0 w 196"/>
              <a:gd name="T17" fmla="*/ 3175 h 15"/>
              <a:gd name="T18" fmla="*/ 0 w 196"/>
              <a:gd name="T19" fmla="*/ 0 h 15"/>
              <a:gd name="T20" fmla="*/ 265055 w 196"/>
              <a:gd name="T21" fmla="*/ 0 h 15"/>
              <a:gd name="T22" fmla="*/ 267890 w 196"/>
              <a:gd name="T23" fmla="*/ 3175 h 15"/>
              <a:gd name="T24" fmla="*/ 267890 w 196"/>
              <a:gd name="T25" fmla="*/ 6350 h 15"/>
              <a:gd name="T26" fmla="*/ 270725 w 196"/>
              <a:gd name="T27" fmla="*/ 9525 h 15"/>
              <a:gd name="T28" fmla="*/ 270725 w 196"/>
              <a:gd name="T29" fmla="*/ 12700 h 15"/>
              <a:gd name="T30" fmla="*/ 273560 w 196"/>
              <a:gd name="T31" fmla="*/ 15875 h 15"/>
              <a:gd name="T32" fmla="*/ 274977 w 196"/>
              <a:gd name="T33" fmla="*/ 17462 h 15"/>
              <a:gd name="T34" fmla="*/ 274977 w 196"/>
              <a:gd name="T35" fmla="*/ 20637 h 15"/>
              <a:gd name="T36" fmla="*/ 277812 w 196"/>
              <a:gd name="T37" fmla="*/ 23812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5"/>
              <a:gd name="T59" fmla="*/ 196 w 196"/>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5">
                <a:moveTo>
                  <a:pt x="196" y="15"/>
                </a:moveTo>
                <a:lnTo>
                  <a:pt x="0" y="15"/>
                </a:lnTo>
                <a:lnTo>
                  <a:pt x="0" y="13"/>
                </a:lnTo>
                <a:lnTo>
                  <a:pt x="0" y="11"/>
                </a:lnTo>
                <a:lnTo>
                  <a:pt x="0" y="10"/>
                </a:lnTo>
                <a:lnTo>
                  <a:pt x="0" y="8"/>
                </a:lnTo>
                <a:lnTo>
                  <a:pt x="0" y="6"/>
                </a:lnTo>
                <a:lnTo>
                  <a:pt x="0" y="4"/>
                </a:lnTo>
                <a:lnTo>
                  <a:pt x="0" y="2"/>
                </a:lnTo>
                <a:lnTo>
                  <a:pt x="0" y="0"/>
                </a:lnTo>
                <a:lnTo>
                  <a:pt x="187" y="0"/>
                </a:lnTo>
                <a:lnTo>
                  <a:pt x="189" y="2"/>
                </a:lnTo>
                <a:lnTo>
                  <a:pt x="189" y="4"/>
                </a:lnTo>
                <a:lnTo>
                  <a:pt x="191" y="6"/>
                </a:lnTo>
                <a:lnTo>
                  <a:pt x="191" y="8"/>
                </a:lnTo>
                <a:lnTo>
                  <a:pt x="193" y="10"/>
                </a:lnTo>
                <a:lnTo>
                  <a:pt x="194" y="11"/>
                </a:lnTo>
                <a:lnTo>
                  <a:pt x="194" y="13"/>
                </a:lnTo>
                <a:lnTo>
                  <a:pt x="196" y="15"/>
                </a:lnTo>
                <a:close/>
              </a:path>
            </a:pathLst>
          </a:custGeom>
          <a:solidFill>
            <a:srgbClr val="AB0F1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8" name="Freeform 958"/>
          <p:cNvSpPr>
            <a:spLocks/>
          </p:cNvSpPr>
          <p:nvPr/>
        </p:nvSpPr>
        <p:spPr bwMode="auto">
          <a:xfrm rot="63308">
            <a:off x="4833938" y="3611563"/>
            <a:ext cx="269875" cy="22225"/>
          </a:xfrm>
          <a:custGeom>
            <a:avLst/>
            <a:gdLst>
              <a:gd name="T0" fmla="*/ 269875 w 191"/>
              <a:gd name="T1" fmla="*/ 22225 h 14"/>
              <a:gd name="T2" fmla="*/ 0 w 191"/>
              <a:gd name="T3" fmla="*/ 22225 h 14"/>
              <a:gd name="T4" fmla="*/ 0 w 191"/>
              <a:gd name="T5" fmla="*/ 19050 h 14"/>
              <a:gd name="T6" fmla="*/ 0 w 191"/>
              <a:gd name="T7" fmla="*/ 15875 h 14"/>
              <a:gd name="T8" fmla="*/ 0 w 191"/>
              <a:gd name="T9" fmla="*/ 12700 h 14"/>
              <a:gd name="T10" fmla="*/ 0 w 191"/>
              <a:gd name="T11" fmla="*/ 9525 h 14"/>
              <a:gd name="T12" fmla="*/ 0 w 191"/>
              <a:gd name="T13" fmla="*/ 9525 h 14"/>
              <a:gd name="T14" fmla="*/ 0 w 191"/>
              <a:gd name="T15" fmla="*/ 6350 h 14"/>
              <a:gd name="T16" fmla="*/ 0 w 191"/>
              <a:gd name="T17" fmla="*/ 3175 h 14"/>
              <a:gd name="T18" fmla="*/ 0 w 191"/>
              <a:gd name="T19" fmla="*/ 0 h 14"/>
              <a:gd name="T20" fmla="*/ 258571 w 191"/>
              <a:gd name="T21" fmla="*/ 0 h 14"/>
              <a:gd name="T22" fmla="*/ 258571 w 191"/>
              <a:gd name="T23" fmla="*/ 3175 h 14"/>
              <a:gd name="T24" fmla="*/ 261397 w 191"/>
              <a:gd name="T25" fmla="*/ 6350 h 14"/>
              <a:gd name="T26" fmla="*/ 261397 w 191"/>
              <a:gd name="T27" fmla="*/ 9525 h 14"/>
              <a:gd name="T28" fmla="*/ 264223 w 191"/>
              <a:gd name="T29" fmla="*/ 9525 h 14"/>
              <a:gd name="T30" fmla="*/ 267049 w 191"/>
              <a:gd name="T31" fmla="*/ 12700 h 14"/>
              <a:gd name="T32" fmla="*/ 267049 w 191"/>
              <a:gd name="T33" fmla="*/ 15875 h 14"/>
              <a:gd name="T34" fmla="*/ 269875 w 191"/>
              <a:gd name="T35" fmla="*/ 19050 h 14"/>
              <a:gd name="T36" fmla="*/ 269875 w 191"/>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1"/>
              <a:gd name="T58" fmla="*/ 0 h 14"/>
              <a:gd name="T59" fmla="*/ 191 w 191"/>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1" h="14">
                <a:moveTo>
                  <a:pt x="191" y="14"/>
                </a:moveTo>
                <a:lnTo>
                  <a:pt x="0" y="14"/>
                </a:lnTo>
                <a:lnTo>
                  <a:pt x="0" y="12"/>
                </a:lnTo>
                <a:lnTo>
                  <a:pt x="0" y="10"/>
                </a:lnTo>
                <a:lnTo>
                  <a:pt x="0" y="8"/>
                </a:lnTo>
                <a:lnTo>
                  <a:pt x="0" y="6"/>
                </a:lnTo>
                <a:lnTo>
                  <a:pt x="0" y="4"/>
                </a:lnTo>
                <a:lnTo>
                  <a:pt x="0" y="2"/>
                </a:lnTo>
                <a:lnTo>
                  <a:pt x="0" y="0"/>
                </a:lnTo>
                <a:lnTo>
                  <a:pt x="183" y="0"/>
                </a:lnTo>
                <a:lnTo>
                  <a:pt x="183" y="2"/>
                </a:lnTo>
                <a:lnTo>
                  <a:pt x="185" y="4"/>
                </a:lnTo>
                <a:lnTo>
                  <a:pt x="185" y="6"/>
                </a:lnTo>
                <a:lnTo>
                  <a:pt x="187" y="6"/>
                </a:lnTo>
                <a:lnTo>
                  <a:pt x="189" y="8"/>
                </a:lnTo>
                <a:lnTo>
                  <a:pt x="189" y="10"/>
                </a:lnTo>
                <a:lnTo>
                  <a:pt x="191" y="12"/>
                </a:lnTo>
                <a:lnTo>
                  <a:pt x="191" y="14"/>
                </a:lnTo>
                <a:close/>
              </a:path>
            </a:pathLst>
          </a:custGeom>
          <a:solidFill>
            <a:srgbClr val="AD0F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79" name="Freeform 959"/>
          <p:cNvSpPr>
            <a:spLocks/>
          </p:cNvSpPr>
          <p:nvPr/>
        </p:nvSpPr>
        <p:spPr bwMode="auto">
          <a:xfrm rot="63308">
            <a:off x="4833938" y="3600450"/>
            <a:ext cx="265112" cy="20638"/>
          </a:xfrm>
          <a:custGeom>
            <a:avLst/>
            <a:gdLst>
              <a:gd name="T0" fmla="*/ 265112 w 187"/>
              <a:gd name="T1" fmla="*/ 20638 h 13"/>
              <a:gd name="T2" fmla="*/ 0 w 187"/>
              <a:gd name="T3" fmla="*/ 20638 h 13"/>
              <a:gd name="T4" fmla="*/ 0 w 187"/>
              <a:gd name="T5" fmla="*/ 20638 h 13"/>
              <a:gd name="T6" fmla="*/ 0 w 187"/>
              <a:gd name="T7" fmla="*/ 17463 h 13"/>
              <a:gd name="T8" fmla="*/ 0 w 187"/>
              <a:gd name="T9" fmla="*/ 14288 h 13"/>
              <a:gd name="T10" fmla="*/ 0 w 187"/>
              <a:gd name="T11" fmla="*/ 11113 h 13"/>
              <a:gd name="T12" fmla="*/ 0 w 187"/>
              <a:gd name="T13" fmla="*/ 7938 h 13"/>
              <a:gd name="T14" fmla="*/ 0 w 187"/>
              <a:gd name="T15" fmla="*/ 4763 h 13"/>
              <a:gd name="T16" fmla="*/ 0 w 187"/>
              <a:gd name="T17" fmla="*/ 3175 h 13"/>
              <a:gd name="T18" fmla="*/ 0 w 187"/>
              <a:gd name="T19" fmla="*/ 0 h 13"/>
              <a:gd name="T20" fmla="*/ 250935 w 187"/>
              <a:gd name="T21" fmla="*/ 0 h 13"/>
              <a:gd name="T22" fmla="*/ 253770 w 187"/>
              <a:gd name="T23" fmla="*/ 3175 h 13"/>
              <a:gd name="T24" fmla="*/ 253770 w 187"/>
              <a:gd name="T25" fmla="*/ 4763 h 13"/>
              <a:gd name="T26" fmla="*/ 256606 w 187"/>
              <a:gd name="T27" fmla="*/ 7938 h 13"/>
              <a:gd name="T28" fmla="*/ 259441 w 187"/>
              <a:gd name="T29" fmla="*/ 11113 h 13"/>
              <a:gd name="T30" fmla="*/ 259441 w 187"/>
              <a:gd name="T31" fmla="*/ 14288 h 13"/>
              <a:gd name="T32" fmla="*/ 262277 w 187"/>
              <a:gd name="T33" fmla="*/ 17463 h 13"/>
              <a:gd name="T34" fmla="*/ 262277 w 187"/>
              <a:gd name="T35" fmla="*/ 20638 h 13"/>
              <a:gd name="T36" fmla="*/ 265112 w 187"/>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7"/>
              <a:gd name="T58" fmla="*/ 0 h 13"/>
              <a:gd name="T59" fmla="*/ 187 w 187"/>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7" h="13">
                <a:moveTo>
                  <a:pt x="187" y="13"/>
                </a:moveTo>
                <a:lnTo>
                  <a:pt x="0" y="13"/>
                </a:lnTo>
                <a:lnTo>
                  <a:pt x="0" y="11"/>
                </a:lnTo>
                <a:lnTo>
                  <a:pt x="0" y="9"/>
                </a:lnTo>
                <a:lnTo>
                  <a:pt x="0" y="7"/>
                </a:lnTo>
                <a:lnTo>
                  <a:pt x="0" y="5"/>
                </a:lnTo>
                <a:lnTo>
                  <a:pt x="0" y="3"/>
                </a:lnTo>
                <a:lnTo>
                  <a:pt x="0" y="2"/>
                </a:lnTo>
                <a:lnTo>
                  <a:pt x="0" y="0"/>
                </a:lnTo>
                <a:lnTo>
                  <a:pt x="177" y="0"/>
                </a:lnTo>
                <a:lnTo>
                  <a:pt x="179" y="2"/>
                </a:lnTo>
                <a:lnTo>
                  <a:pt x="179" y="3"/>
                </a:lnTo>
                <a:lnTo>
                  <a:pt x="181" y="5"/>
                </a:lnTo>
                <a:lnTo>
                  <a:pt x="183" y="7"/>
                </a:lnTo>
                <a:lnTo>
                  <a:pt x="183" y="9"/>
                </a:lnTo>
                <a:lnTo>
                  <a:pt x="185" y="11"/>
                </a:lnTo>
                <a:lnTo>
                  <a:pt x="185" y="13"/>
                </a:lnTo>
                <a:lnTo>
                  <a:pt x="187" y="13"/>
                </a:lnTo>
                <a:close/>
              </a:path>
            </a:pathLst>
          </a:custGeom>
          <a:solidFill>
            <a:srgbClr val="AD0F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0" name="Freeform 960"/>
          <p:cNvSpPr>
            <a:spLocks/>
          </p:cNvSpPr>
          <p:nvPr/>
        </p:nvSpPr>
        <p:spPr bwMode="auto">
          <a:xfrm rot="63308">
            <a:off x="4833938" y="3590925"/>
            <a:ext cx="258762" cy="20638"/>
          </a:xfrm>
          <a:custGeom>
            <a:avLst/>
            <a:gdLst>
              <a:gd name="T0" fmla="*/ 258762 w 183"/>
              <a:gd name="T1" fmla="*/ 20638 h 13"/>
              <a:gd name="T2" fmla="*/ 0 w 183"/>
              <a:gd name="T3" fmla="*/ 20638 h 13"/>
              <a:gd name="T4" fmla="*/ 0 w 183"/>
              <a:gd name="T5" fmla="*/ 17463 h 13"/>
              <a:gd name="T6" fmla="*/ 0 w 183"/>
              <a:gd name="T7" fmla="*/ 14288 h 13"/>
              <a:gd name="T8" fmla="*/ 0 w 183"/>
              <a:gd name="T9" fmla="*/ 12700 h 13"/>
              <a:gd name="T10" fmla="*/ 0 w 183"/>
              <a:gd name="T11" fmla="*/ 9525 h 13"/>
              <a:gd name="T12" fmla="*/ 0 w 183"/>
              <a:gd name="T13" fmla="*/ 6350 h 13"/>
              <a:gd name="T14" fmla="*/ 0 w 183"/>
              <a:gd name="T15" fmla="*/ 3175 h 13"/>
              <a:gd name="T16" fmla="*/ 0 w 183"/>
              <a:gd name="T17" fmla="*/ 0 h 13"/>
              <a:gd name="T18" fmla="*/ 0 w 183"/>
              <a:gd name="T19" fmla="*/ 0 h 13"/>
              <a:gd name="T20" fmla="*/ 244622 w 183"/>
              <a:gd name="T21" fmla="*/ 0 h 13"/>
              <a:gd name="T22" fmla="*/ 247450 w 183"/>
              <a:gd name="T23" fmla="*/ 0 h 13"/>
              <a:gd name="T24" fmla="*/ 247450 w 183"/>
              <a:gd name="T25" fmla="*/ 3175 h 13"/>
              <a:gd name="T26" fmla="*/ 250278 w 183"/>
              <a:gd name="T27" fmla="*/ 6350 h 13"/>
              <a:gd name="T28" fmla="*/ 250278 w 183"/>
              <a:gd name="T29" fmla="*/ 9525 h 13"/>
              <a:gd name="T30" fmla="*/ 253106 w 183"/>
              <a:gd name="T31" fmla="*/ 12700 h 13"/>
              <a:gd name="T32" fmla="*/ 253106 w 183"/>
              <a:gd name="T33" fmla="*/ 14288 h 13"/>
              <a:gd name="T34" fmla="*/ 255934 w 183"/>
              <a:gd name="T35" fmla="*/ 17463 h 13"/>
              <a:gd name="T36" fmla="*/ 258762 w 183"/>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13"/>
              <a:gd name="T59" fmla="*/ 183 w 18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13">
                <a:moveTo>
                  <a:pt x="183" y="13"/>
                </a:moveTo>
                <a:lnTo>
                  <a:pt x="0" y="13"/>
                </a:lnTo>
                <a:lnTo>
                  <a:pt x="0" y="11"/>
                </a:lnTo>
                <a:lnTo>
                  <a:pt x="0" y="9"/>
                </a:lnTo>
                <a:lnTo>
                  <a:pt x="0" y="8"/>
                </a:lnTo>
                <a:lnTo>
                  <a:pt x="0" y="6"/>
                </a:lnTo>
                <a:lnTo>
                  <a:pt x="0" y="4"/>
                </a:lnTo>
                <a:lnTo>
                  <a:pt x="0" y="2"/>
                </a:lnTo>
                <a:lnTo>
                  <a:pt x="0" y="0"/>
                </a:lnTo>
                <a:lnTo>
                  <a:pt x="173" y="0"/>
                </a:lnTo>
                <a:lnTo>
                  <a:pt x="175" y="0"/>
                </a:lnTo>
                <a:lnTo>
                  <a:pt x="175" y="2"/>
                </a:lnTo>
                <a:lnTo>
                  <a:pt x="177" y="4"/>
                </a:lnTo>
                <a:lnTo>
                  <a:pt x="177" y="6"/>
                </a:lnTo>
                <a:lnTo>
                  <a:pt x="179" y="8"/>
                </a:lnTo>
                <a:lnTo>
                  <a:pt x="179" y="9"/>
                </a:lnTo>
                <a:lnTo>
                  <a:pt x="181" y="11"/>
                </a:lnTo>
                <a:lnTo>
                  <a:pt x="183" y="13"/>
                </a:lnTo>
                <a:close/>
              </a:path>
            </a:pathLst>
          </a:custGeom>
          <a:solidFill>
            <a:srgbClr val="B012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1" name="Freeform 961"/>
          <p:cNvSpPr>
            <a:spLocks/>
          </p:cNvSpPr>
          <p:nvPr/>
        </p:nvSpPr>
        <p:spPr bwMode="auto">
          <a:xfrm rot="63308">
            <a:off x="4833938" y="3578225"/>
            <a:ext cx="250825" cy="22225"/>
          </a:xfrm>
          <a:custGeom>
            <a:avLst/>
            <a:gdLst>
              <a:gd name="T0" fmla="*/ 250825 w 177"/>
              <a:gd name="T1" fmla="*/ 22225 h 14"/>
              <a:gd name="T2" fmla="*/ 0 w 177"/>
              <a:gd name="T3" fmla="*/ 22225 h 14"/>
              <a:gd name="T4" fmla="*/ 0 w 177"/>
              <a:gd name="T5" fmla="*/ 19050 h 14"/>
              <a:gd name="T6" fmla="*/ 0 w 177"/>
              <a:gd name="T7" fmla="*/ 15875 h 14"/>
              <a:gd name="T8" fmla="*/ 0 w 177"/>
              <a:gd name="T9" fmla="*/ 12700 h 14"/>
              <a:gd name="T10" fmla="*/ 0 w 177"/>
              <a:gd name="T11" fmla="*/ 12700 h 14"/>
              <a:gd name="T12" fmla="*/ 0 w 177"/>
              <a:gd name="T13" fmla="*/ 9525 h 14"/>
              <a:gd name="T14" fmla="*/ 0 w 177"/>
              <a:gd name="T15" fmla="*/ 6350 h 14"/>
              <a:gd name="T16" fmla="*/ 0 w 177"/>
              <a:gd name="T17" fmla="*/ 3175 h 14"/>
              <a:gd name="T18" fmla="*/ 0 w 177"/>
              <a:gd name="T19" fmla="*/ 0 h 14"/>
              <a:gd name="T20" fmla="*/ 240905 w 177"/>
              <a:gd name="T21" fmla="*/ 0 h 14"/>
              <a:gd name="T22" fmla="*/ 243740 w 177"/>
              <a:gd name="T23" fmla="*/ 3175 h 14"/>
              <a:gd name="T24" fmla="*/ 243740 w 177"/>
              <a:gd name="T25" fmla="*/ 6350 h 14"/>
              <a:gd name="T26" fmla="*/ 245157 w 177"/>
              <a:gd name="T27" fmla="*/ 9525 h 14"/>
              <a:gd name="T28" fmla="*/ 245157 w 177"/>
              <a:gd name="T29" fmla="*/ 12700 h 14"/>
              <a:gd name="T30" fmla="*/ 247991 w 177"/>
              <a:gd name="T31" fmla="*/ 12700 h 14"/>
              <a:gd name="T32" fmla="*/ 247991 w 177"/>
              <a:gd name="T33" fmla="*/ 15875 h 14"/>
              <a:gd name="T34" fmla="*/ 250825 w 177"/>
              <a:gd name="T35" fmla="*/ 19050 h 14"/>
              <a:gd name="T36" fmla="*/ 250825 w 177"/>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14"/>
              <a:gd name="T59" fmla="*/ 177 w 177"/>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14">
                <a:moveTo>
                  <a:pt x="177" y="14"/>
                </a:moveTo>
                <a:lnTo>
                  <a:pt x="0" y="14"/>
                </a:lnTo>
                <a:lnTo>
                  <a:pt x="0" y="12"/>
                </a:lnTo>
                <a:lnTo>
                  <a:pt x="0" y="10"/>
                </a:lnTo>
                <a:lnTo>
                  <a:pt x="0" y="8"/>
                </a:lnTo>
                <a:lnTo>
                  <a:pt x="0" y="6"/>
                </a:lnTo>
                <a:lnTo>
                  <a:pt x="0" y="4"/>
                </a:lnTo>
                <a:lnTo>
                  <a:pt x="0" y="2"/>
                </a:lnTo>
                <a:lnTo>
                  <a:pt x="0" y="0"/>
                </a:lnTo>
                <a:lnTo>
                  <a:pt x="170" y="0"/>
                </a:lnTo>
                <a:lnTo>
                  <a:pt x="172" y="2"/>
                </a:lnTo>
                <a:lnTo>
                  <a:pt x="172" y="4"/>
                </a:lnTo>
                <a:lnTo>
                  <a:pt x="173" y="6"/>
                </a:lnTo>
                <a:lnTo>
                  <a:pt x="173" y="8"/>
                </a:lnTo>
                <a:lnTo>
                  <a:pt x="175" y="8"/>
                </a:lnTo>
                <a:lnTo>
                  <a:pt x="175" y="10"/>
                </a:lnTo>
                <a:lnTo>
                  <a:pt x="177" y="12"/>
                </a:lnTo>
                <a:lnTo>
                  <a:pt x="177" y="14"/>
                </a:lnTo>
                <a:close/>
              </a:path>
            </a:pathLst>
          </a:custGeom>
          <a:solidFill>
            <a:srgbClr val="B00F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2" name="Freeform 962"/>
          <p:cNvSpPr>
            <a:spLocks/>
          </p:cNvSpPr>
          <p:nvPr/>
        </p:nvSpPr>
        <p:spPr bwMode="auto">
          <a:xfrm rot="63308">
            <a:off x="4833938" y="3567113"/>
            <a:ext cx="244475" cy="23812"/>
          </a:xfrm>
          <a:custGeom>
            <a:avLst/>
            <a:gdLst>
              <a:gd name="T0" fmla="*/ 244475 w 173"/>
              <a:gd name="T1" fmla="*/ 23812 h 15"/>
              <a:gd name="T2" fmla="*/ 0 w 173"/>
              <a:gd name="T3" fmla="*/ 23812 h 15"/>
              <a:gd name="T4" fmla="*/ 0 w 173"/>
              <a:gd name="T5" fmla="*/ 20637 h 15"/>
              <a:gd name="T6" fmla="*/ 0 w 173"/>
              <a:gd name="T7" fmla="*/ 17462 h 15"/>
              <a:gd name="T8" fmla="*/ 0 w 173"/>
              <a:gd name="T9" fmla="*/ 14287 h 15"/>
              <a:gd name="T10" fmla="*/ 0 w 173"/>
              <a:gd name="T11" fmla="*/ 11112 h 15"/>
              <a:gd name="T12" fmla="*/ 0 w 173"/>
              <a:gd name="T13" fmla="*/ 7937 h 15"/>
              <a:gd name="T14" fmla="*/ 0 w 173"/>
              <a:gd name="T15" fmla="*/ 4762 h 15"/>
              <a:gd name="T16" fmla="*/ 0 w 173"/>
              <a:gd name="T17" fmla="*/ 3175 h 15"/>
              <a:gd name="T18" fmla="*/ 0 w 173"/>
              <a:gd name="T19" fmla="*/ 0 h 15"/>
              <a:gd name="T20" fmla="*/ 234583 w 173"/>
              <a:gd name="T21" fmla="*/ 0 h 15"/>
              <a:gd name="T22" fmla="*/ 234583 w 173"/>
              <a:gd name="T23" fmla="*/ 3175 h 15"/>
              <a:gd name="T24" fmla="*/ 237409 w 173"/>
              <a:gd name="T25" fmla="*/ 4762 h 15"/>
              <a:gd name="T26" fmla="*/ 237409 w 173"/>
              <a:gd name="T27" fmla="*/ 7937 h 15"/>
              <a:gd name="T28" fmla="*/ 240236 w 173"/>
              <a:gd name="T29" fmla="*/ 11112 h 15"/>
              <a:gd name="T30" fmla="*/ 243062 w 173"/>
              <a:gd name="T31" fmla="*/ 14287 h 15"/>
              <a:gd name="T32" fmla="*/ 243062 w 173"/>
              <a:gd name="T33" fmla="*/ 17462 h 15"/>
              <a:gd name="T34" fmla="*/ 244475 w 173"/>
              <a:gd name="T35" fmla="*/ 20637 h 15"/>
              <a:gd name="T36" fmla="*/ 244475 w 173"/>
              <a:gd name="T37" fmla="*/ 23812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15"/>
              <a:gd name="T59" fmla="*/ 173 w 173"/>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15">
                <a:moveTo>
                  <a:pt x="173" y="15"/>
                </a:moveTo>
                <a:lnTo>
                  <a:pt x="0" y="15"/>
                </a:lnTo>
                <a:lnTo>
                  <a:pt x="0" y="13"/>
                </a:lnTo>
                <a:lnTo>
                  <a:pt x="0" y="11"/>
                </a:lnTo>
                <a:lnTo>
                  <a:pt x="0" y="9"/>
                </a:lnTo>
                <a:lnTo>
                  <a:pt x="0" y="7"/>
                </a:lnTo>
                <a:lnTo>
                  <a:pt x="0" y="5"/>
                </a:lnTo>
                <a:lnTo>
                  <a:pt x="0" y="3"/>
                </a:lnTo>
                <a:lnTo>
                  <a:pt x="0" y="2"/>
                </a:lnTo>
                <a:lnTo>
                  <a:pt x="0" y="0"/>
                </a:lnTo>
                <a:lnTo>
                  <a:pt x="166" y="0"/>
                </a:lnTo>
                <a:lnTo>
                  <a:pt x="166" y="2"/>
                </a:lnTo>
                <a:lnTo>
                  <a:pt x="168" y="3"/>
                </a:lnTo>
                <a:lnTo>
                  <a:pt x="168" y="5"/>
                </a:lnTo>
                <a:lnTo>
                  <a:pt x="170" y="7"/>
                </a:lnTo>
                <a:lnTo>
                  <a:pt x="172" y="9"/>
                </a:lnTo>
                <a:lnTo>
                  <a:pt x="172" y="11"/>
                </a:lnTo>
                <a:lnTo>
                  <a:pt x="173" y="13"/>
                </a:lnTo>
                <a:lnTo>
                  <a:pt x="173" y="15"/>
                </a:lnTo>
                <a:close/>
              </a:path>
            </a:pathLst>
          </a:custGeom>
          <a:solidFill>
            <a:srgbClr val="B00F1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3" name="Freeform 963"/>
          <p:cNvSpPr>
            <a:spLocks/>
          </p:cNvSpPr>
          <p:nvPr/>
        </p:nvSpPr>
        <p:spPr bwMode="auto">
          <a:xfrm rot="63308">
            <a:off x="4833938" y="3557588"/>
            <a:ext cx="239712" cy="20637"/>
          </a:xfrm>
          <a:custGeom>
            <a:avLst/>
            <a:gdLst>
              <a:gd name="T0" fmla="*/ 239712 w 170"/>
              <a:gd name="T1" fmla="*/ 20637 h 13"/>
              <a:gd name="T2" fmla="*/ 0 w 170"/>
              <a:gd name="T3" fmla="*/ 20637 h 13"/>
              <a:gd name="T4" fmla="*/ 0 w 170"/>
              <a:gd name="T5" fmla="*/ 17462 h 13"/>
              <a:gd name="T6" fmla="*/ 0 w 170"/>
              <a:gd name="T7" fmla="*/ 14287 h 13"/>
              <a:gd name="T8" fmla="*/ 0 w 170"/>
              <a:gd name="T9" fmla="*/ 12700 h 13"/>
              <a:gd name="T10" fmla="*/ 0 w 170"/>
              <a:gd name="T11" fmla="*/ 9525 h 13"/>
              <a:gd name="T12" fmla="*/ 0 w 170"/>
              <a:gd name="T13" fmla="*/ 6350 h 13"/>
              <a:gd name="T14" fmla="*/ 0 w 170"/>
              <a:gd name="T15" fmla="*/ 3175 h 13"/>
              <a:gd name="T16" fmla="*/ 0 w 170"/>
              <a:gd name="T17" fmla="*/ 3175 h 13"/>
              <a:gd name="T18" fmla="*/ 0 w 170"/>
              <a:gd name="T19" fmla="*/ 0 h 13"/>
              <a:gd name="T20" fmla="*/ 228431 w 170"/>
              <a:gd name="T21" fmla="*/ 0 h 13"/>
              <a:gd name="T22" fmla="*/ 228431 w 170"/>
              <a:gd name="T23" fmla="*/ 3175 h 13"/>
              <a:gd name="T24" fmla="*/ 231252 w 170"/>
              <a:gd name="T25" fmla="*/ 3175 h 13"/>
              <a:gd name="T26" fmla="*/ 231252 w 170"/>
              <a:gd name="T27" fmla="*/ 6350 h 13"/>
              <a:gd name="T28" fmla="*/ 234072 w 170"/>
              <a:gd name="T29" fmla="*/ 9525 h 13"/>
              <a:gd name="T30" fmla="*/ 234072 w 170"/>
              <a:gd name="T31" fmla="*/ 12700 h 13"/>
              <a:gd name="T32" fmla="*/ 236892 w 170"/>
              <a:gd name="T33" fmla="*/ 14287 h 13"/>
              <a:gd name="T34" fmla="*/ 236892 w 170"/>
              <a:gd name="T35" fmla="*/ 17462 h 13"/>
              <a:gd name="T36" fmla="*/ 239712 w 170"/>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0"/>
              <a:gd name="T58" fmla="*/ 0 h 13"/>
              <a:gd name="T59" fmla="*/ 170 w 170"/>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0" h="13">
                <a:moveTo>
                  <a:pt x="170" y="13"/>
                </a:moveTo>
                <a:lnTo>
                  <a:pt x="0" y="13"/>
                </a:lnTo>
                <a:lnTo>
                  <a:pt x="0" y="11"/>
                </a:lnTo>
                <a:lnTo>
                  <a:pt x="0" y="9"/>
                </a:lnTo>
                <a:lnTo>
                  <a:pt x="0" y="8"/>
                </a:lnTo>
                <a:lnTo>
                  <a:pt x="0" y="6"/>
                </a:lnTo>
                <a:lnTo>
                  <a:pt x="0" y="4"/>
                </a:lnTo>
                <a:lnTo>
                  <a:pt x="0" y="2"/>
                </a:lnTo>
                <a:lnTo>
                  <a:pt x="0" y="0"/>
                </a:lnTo>
                <a:lnTo>
                  <a:pt x="162" y="0"/>
                </a:lnTo>
                <a:lnTo>
                  <a:pt x="162" y="2"/>
                </a:lnTo>
                <a:lnTo>
                  <a:pt x="164" y="2"/>
                </a:lnTo>
                <a:lnTo>
                  <a:pt x="164" y="4"/>
                </a:lnTo>
                <a:lnTo>
                  <a:pt x="166" y="6"/>
                </a:lnTo>
                <a:lnTo>
                  <a:pt x="166" y="8"/>
                </a:lnTo>
                <a:lnTo>
                  <a:pt x="168" y="9"/>
                </a:lnTo>
                <a:lnTo>
                  <a:pt x="168" y="11"/>
                </a:lnTo>
                <a:lnTo>
                  <a:pt x="170" y="13"/>
                </a:lnTo>
                <a:close/>
              </a:path>
            </a:pathLst>
          </a:custGeom>
          <a:solidFill>
            <a:srgbClr val="B211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4" name="Freeform 964"/>
          <p:cNvSpPr>
            <a:spLocks/>
          </p:cNvSpPr>
          <p:nvPr/>
        </p:nvSpPr>
        <p:spPr bwMode="auto">
          <a:xfrm rot="63308">
            <a:off x="4835525" y="3544888"/>
            <a:ext cx="234950" cy="22225"/>
          </a:xfrm>
          <a:custGeom>
            <a:avLst/>
            <a:gdLst>
              <a:gd name="T0" fmla="*/ 234950 w 166"/>
              <a:gd name="T1" fmla="*/ 22225 h 14"/>
              <a:gd name="T2" fmla="*/ 0 w 166"/>
              <a:gd name="T3" fmla="*/ 22225 h 14"/>
              <a:gd name="T4" fmla="*/ 0 w 166"/>
              <a:gd name="T5" fmla="*/ 19050 h 14"/>
              <a:gd name="T6" fmla="*/ 0 w 166"/>
              <a:gd name="T7" fmla="*/ 15875 h 14"/>
              <a:gd name="T8" fmla="*/ 0 w 166"/>
              <a:gd name="T9" fmla="*/ 15875 h 14"/>
              <a:gd name="T10" fmla="*/ 0 w 166"/>
              <a:gd name="T11" fmla="*/ 12700 h 14"/>
              <a:gd name="T12" fmla="*/ 0 w 166"/>
              <a:gd name="T13" fmla="*/ 9525 h 14"/>
              <a:gd name="T14" fmla="*/ 0 w 166"/>
              <a:gd name="T15" fmla="*/ 6350 h 14"/>
              <a:gd name="T16" fmla="*/ 0 w 166"/>
              <a:gd name="T17" fmla="*/ 3175 h 14"/>
              <a:gd name="T18" fmla="*/ 0 w 166"/>
              <a:gd name="T19" fmla="*/ 0 h 14"/>
              <a:gd name="T20" fmla="*/ 223627 w 166"/>
              <a:gd name="T21" fmla="*/ 0 h 14"/>
              <a:gd name="T22" fmla="*/ 226458 w 166"/>
              <a:gd name="T23" fmla="*/ 3175 h 14"/>
              <a:gd name="T24" fmla="*/ 226458 w 166"/>
              <a:gd name="T25" fmla="*/ 6350 h 14"/>
              <a:gd name="T26" fmla="*/ 226458 w 166"/>
              <a:gd name="T27" fmla="*/ 9525 h 14"/>
              <a:gd name="T28" fmla="*/ 229289 w 166"/>
              <a:gd name="T29" fmla="*/ 12700 h 14"/>
              <a:gd name="T30" fmla="*/ 229289 w 166"/>
              <a:gd name="T31" fmla="*/ 15875 h 14"/>
              <a:gd name="T32" fmla="*/ 232119 w 166"/>
              <a:gd name="T33" fmla="*/ 15875 h 14"/>
              <a:gd name="T34" fmla="*/ 232119 w 166"/>
              <a:gd name="T35" fmla="*/ 19050 h 14"/>
              <a:gd name="T36" fmla="*/ 234950 w 166"/>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14"/>
              <a:gd name="T59" fmla="*/ 166 w 166"/>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14">
                <a:moveTo>
                  <a:pt x="166" y="14"/>
                </a:moveTo>
                <a:lnTo>
                  <a:pt x="0" y="14"/>
                </a:lnTo>
                <a:lnTo>
                  <a:pt x="0" y="12"/>
                </a:lnTo>
                <a:lnTo>
                  <a:pt x="0" y="10"/>
                </a:lnTo>
                <a:lnTo>
                  <a:pt x="0" y="8"/>
                </a:lnTo>
                <a:lnTo>
                  <a:pt x="0" y="6"/>
                </a:lnTo>
                <a:lnTo>
                  <a:pt x="0" y="4"/>
                </a:lnTo>
                <a:lnTo>
                  <a:pt x="0" y="2"/>
                </a:lnTo>
                <a:lnTo>
                  <a:pt x="0" y="0"/>
                </a:lnTo>
                <a:lnTo>
                  <a:pt x="158" y="0"/>
                </a:lnTo>
                <a:lnTo>
                  <a:pt x="160" y="2"/>
                </a:lnTo>
                <a:lnTo>
                  <a:pt x="160" y="4"/>
                </a:lnTo>
                <a:lnTo>
                  <a:pt x="160" y="6"/>
                </a:lnTo>
                <a:lnTo>
                  <a:pt x="162" y="8"/>
                </a:lnTo>
                <a:lnTo>
                  <a:pt x="162" y="10"/>
                </a:lnTo>
                <a:lnTo>
                  <a:pt x="164" y="10"/>
                </a:lnTo>
                <a:lnTo>
                  <a:pt x="164" y="12"/>
                </a:lnTo>
                <a:lnTo>
                  <a:pt x="166" y="14"/>
                </a:lnTo>
                <a:close/>
              </a:path>
            </a:pathLst>
          </a:custGeom>
          <a:solidFill>
            <a:srgbClr val="B20F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5" name="Freeform 965"/>
          <p:cNvSpPr>
            <a:spLocks/>
          </p:cNvSpPr>
          <p:nvPr/>
        </p:nvSpPr>
        <p:spPr bwMode="auto">
          <a:xfrm rot="63308">
            <a:off x="4835525" y="3533775"/>
            <a:ext cx="228600" cy="23813"/>
          </a:xfrm>
          <a:custGeom>
            <a:avLst/>
            <a:gdLst>
              <a:gd name="T0" fmla="*/ 228600 w 162"/>
              <a:gd name="T1" fmla="*/ 23813 h 15"/>
              <a:gd name="T2" fmla="*/ 0 w 162"/>
              <a:gd name="T3" fmla="*/ 23813 h 15"/>
              <a:gd name="T4" fmla="*/ 0 w 162"/>
              <a:gd name="T5" fmla="*/ 20638 h 15"/>
              <a:gd name="T6" fmla="*/ 0 w 162"/>
              <a:gd name="T7" fmla="*/ 17463 h 15"/>
              <a:gd name="T8" fmla="*/ 0 w 162"/>
              <a:gd name="T9" fmla="*/ 14288 h 15"/>
              <a:gd name="T10" fmla="*/ 0 w 162"/>
              <a:gd name="T11" fmla="*/ 11113 h 15"/>
              <a:gd name="T12" fmla="*/ 0 w 162"/>
              <a:gd name="T13" fmla="*/ 7938 h 15"/>
              <a:gd name="T14" fmla="*/ 0 w 162"/>
              <a:gd name="T15" fmla="*/ 4763 h 15"/>
              <a:gd name="T16" fmla="*/ 0 w 162"/>
              <a:gd name="T17" fmla="*/ 3175 h 15"/>
              <a:gd name="T18" fmla="*/ 0 w 162"/>
              <a:gd name="T19" fmla="*/ 0 h 15"/>
              <a:gd name="T20" fmla="*/ 217311 w 162"/>
              <a:gd name="T21" fmla="*/ 0 h 15"/>
              <a:gd name="T22" fmla="*/ 220133 w 162"/>
              <a:gd name="T23" fmla="*/ 3175 h 15"/>
              <a:gd name="T24" fmla="*/ 220133 w 162"/>
              <a:gd name="T25" fmla="*/ 4763 h 15"/>
              <a:gd name="T26" fmla="*/ 222956 w 162"/>
              <a:gd name="T27" fmla="*/ 7938 h 15"/>
              <a:gd name="T28" fmla="*/ 222956 w 162"/>
              <a:gd name="T29" fmla="*/ 11113 h 15"/>
              <a:gd name="T30" fmla="*/ 222956 w 162"/>
              <a:gd name="T31" fmla="*/ 14288 h 15"/>
              <a:gd name="T32" fmla="*/ 225778 w 162"/>
              <a:gd name="T33" fmla="*/ 17463 h 15"/>
              <a:gd name="T34" fmla="*/ 225778 w 162"/>
              <a:gd name="T35" fmla="*/ 20638 h 15"/>
              <a:gd name="T36" fmla="*/ 228600 w 162"/>
              <a:gd name="T37" fmla="*/ 238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
              <a:gd name="T58" fmla="*/ 0 h 15"/>
              <a:gd name="T59" fmla="*/ 162 w 162"/>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 h="15">
                <a:moveTo>
                  <a:pt x="162" y="15"/>
                </a:moveTo>
                <a:lnTo>
                  <a:pt x="0" y="15"/>
                </a:lnTo>
                <a:lnTo>
                  <a:pt x="0" y="13"/>
                </a:lnTo>
                <a:lnTo>
                  <a:pt x="0" y="11"/>
                </a:lnTo>
                <a:lnTo>
                  <a:pt x="0" y="9"/>
                </a:lnTo>
                <a:lnTo>
                  <a:pt x="0" y="7"/>
                </a:lnTo>
                <a:lnTo>
                  <a:pt x="0" y="5"/>
                </a:lnTo>
                <a:lnTo>
                  <a:pt x="0" y="3"/>
                </a:lnTo>
                <a:lnTo>
                  <a:pt x="0" y="2"/>
                </a:lnTo>
                <a:lnTo>
                  <a:pt x="0" y="0"/>
                </a:lnTo>
                <a:lnTo>
                  <a:pt x="154" y="0"/>
                </a:lnTo>
                <a:lnTo>
                  <a:pt x="156" y="2"/>
                </a:lnTo>
                <a:lnTo>
                  <a:pt x="156" y="3"/>
                </a:lnTo>
                <a:lnTo>
                  <a:pt x="158" y="5"/>
                </a:lnTo>
                <a:lnTo>
                  <a:pt x="158" y="7"/>
                </a:lnTo>
                <a:lnTo>
                  <a:pt x="158" y="9"/>
                </a:lnTo>
                <a:lnTo>
                  <a:pt x="160" y="11"/>
                </a:lnTo>
                <a:lnTo>
                  <a:pt x="160" y="13"/>
                </a:lnTo>
                <a:lnTo>
                  <a:pt x="162" y="15"/>
                </a:lnTo>
                <a:close/>
              </a:path>
            </a:pathLst>
          </a:custGeom>
          <a:solidFill>
            <a:srgbClr val="B20F1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6" name="Freeform 966"/>
          <p:cNvSpPr>
            <a:spLocks/>
          </p:cNvSpPr>
          <p:nvPr/>
        </p:nvSpPr>
        <p:spPr bwMode="auto">
          <a:xfrm rot="63308">
            <a:off x="4835525" y="3524250"/>
            <a:ext cx="223838" cy="20638"/>
          </a:xfrm>
          <a:custGeom>
            <a:avLst/>
            <a:gdLst>
              <a:gd name="T0" fmla="*/ 223838 w 158"/>
              <a:gd name="T1" fmla="*/ 20638 h 13"/>
              <a:gd name="T2" fmla="*/ 0 w 158"/>
              <a:gd name="T3" fmla="*/ 20638 h 13"/>
              <a:gd name="T4" fmla="*/ 0 w 158"/>
              <a:gd name="T5" fmla="*/ 17463 h 13"/>
              <a:gd name="T6" fmla="*/ 0 w 158"/>
              <a:gd name="T7" fmla="*/ 14288 h 13"/>
              <a:gd name="T8" fmla="*/ 0 w 158"/>
              <a:gd name="T9" fmla="*/ 12700 h 13"/>
              <a:gd name="T10" fmla="*/ 0 w 158"/>
              <a:gd name="T11" fmla="*/ 9525 h 13"/>
              <a:gd name="T12" fmla="*/ 0 w 158"/>
              <a:gd name="T13" fmla="*/ 6350 h 13"/>
              <a:gd name="T14" fmla="*/ 0 w 158"/>
              <a:gd name="T15" fmla="*/ 6350 h 13"/>
              <a:gd name="T16" fmla="*/ 0 w 158"/>
              <a:gd name="T17" fmla="*/ 3175 h 13"/>
              <a:gd name="T18" fmla="*/ 0 w 158"/>
              <a:gd name="T19" fmla="*/ 0 h 13"/>
              <a:gd name="T20" fmla="*/ 213921 w 158"/>
              <a:gd name="T21" fmla="*/ 0 h 13"/>
              <a:gd name="T22" fmla="*/ 215338 w 158"/>
              <a:gd name="T23" fmla="*/ 3175 h 13"/>
              <a:gd name="T24" fmla="*/ 215338 w 158"/>
              <a:gd name="T25" fmla="*/ 6350 h 13"/>
              <a:gd name="T26" fmla="*/ 218171 w 158"/>
              <a:gd name="T27" fmla="*/ 6350 h 13"/>
              <a:gd name="T28" fmla="*/ 218171 w 158"/>
              <a:gd name="T29" fmla="*/ 9525 h 13"/>
              <a:gd name="T30" fmla="*/ 221005 w 158"/>
              <a:gd name="T31" fmla="*/ 12700 h 13"/>
              <a:gd name="T32" fmla="*/ 221005 w 158"/>
              <a:gd name="T33" fmla="*/ 14288 h 13"/>
              <a:gd name="T34" fmla="*/ 223838 w 158"/>
              <a:gd name="T35" fmla="*/ 17463 h 13"/>
              <a:gd name="T36" fmla="*/ 223838 w 158"/>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3"/>
              <a:gd name="T59" fmla="*/ 158 w 15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3">
                <a:moveTo>
                  <a:pt x="158" y="13"/>
                </a:moveTo>
                <a:lnTo>
                  <a:pt x="0" y="13"/>
                </a:lnTo>
                <a:lnTo>
                  <a:pt x="0" y="11"/>
                </a:lnTo>
                <a:lnTo>
                  <a:pt x="0" y="9"/>
                </a:lnTo>
                <a:lnTo>
                  <a:pt x="0" y="8"/>
                </a:lnTo>
                <a:lnTo>
                  <a:pt x="0" y="6"/>
                </a:lnTo>
                <a:lnTo>
                  <a:pt x="0" y="4"/>
                </a:lnTo>
                <a:lnTo>
                  <a:pt x="0" y="2"/>
                </a:lnTo>
                <a:lnTo>
                  <a:pt x="0" y="0"/>
                </a:lnTo>
                <a:lnTo>
                  <a:pt x="151" y="0"/>
                </a:lnTo>
                <a:lnTo>
                  <a:pt x="152" y="2"/>
                </a:lnTo>
                <a:lnTo>
                  <a:pt x="152" y="4"/>
                </a:lnTo>
                <a:lnTo>
                  <a:pt x="154" y="4"/>
                </a:lnTo>
                <a:lnTo>
                  <a:pt x="154" y="6"/>
                </a:lnTo>
                <a:lnTo>
                  <a:pt x="156" y="8"/>
                </a:lnTo>
                <a:lnTo>
                  <a:pt x="156" y="9"/>
                </a:lnTo>
                <a:lnTo>
                  <a:pt x="158" y="11"/>
                </a:lnTo>
                <a:lnTo>
                  <a:pt x="158" y="13"/>
                </a:lnTo>
                <a:close/>
              </a:path>
            </a:pathLst>
          </a:custGeom>
          <a:solidFill>
            <a:srgbClr val="B512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7" name="Freeform 967"/>
          <p:cNvSpPr>
            <a:spLocks/>
          </p:cNvSpPr>
          <p:nvPr/>
        </p:nvSpPr>
        <p:spPr bwMode="auto">
          <a:xfrm rot="63308">
            <a:off x="4835525" y="3511550"/>
            <a:ext cx="217488" cy="22225"/>
          </a:xfrm>
          <a:custGeom>
            <a:avLst/>
            <a:gdLst>
              <a:gd name="T0" fmla="*/ 217488 w 154"/>
              <a:gd name="T1" fmla="*/ 22225 h 14"/>
              <a:gd name="T2" fmla="*/ 0 w 154"/>
              <a:gd name="T3" fmla="*/ 22225 h 14"/>
              <a:gd name="T4" fmla="*/ 0 w 154"/>
              <a:gd name="T5" fmla="*/ 22225 h 14"/>
              <a:gd name="T6" fmla="*/ 0 w 154"/>
              <a:gd name="T7" fmla="*/ 19050 h 14"/>
              <a:gd name="T8" fmla="*/ 0 w 154"/>
              <a:gd name="T9" fmla="*/ 15875 h 14"/>
              <a:gd name="T10" fmla="*/ 0 w 154"/>
              <a:gd name="T11" fmla="*/ 12700 h 14"/>
              <a:gd name="T12" fmla="*/ 0 w 154"/>
              <a:gd name="T13" fmla="*/ 9525 h 14"/>
              <a:gd name="T14" fmla="*/ 0 w 154"/>
              <a:gd name="T15" fmla="*/ 6350 h 14"/>
              <a:gd name="T16" fmla="*/ 0 w 154"/>
              <a:gd name="T17" fmla="*/ 3175 h 14"/>
              <a:gd name="T18" fmla="*/ 0 w 154"/>
              <a:gd name="T19" fmla="*/ 0 h 14"/>
              <a:gd name="T20" fmla="*/ 210427 w 154"/>
              <a:gd name="T21" fmla="*/ 0 h 14"/>
              <a:gd name="T22" fmla="*/ 210427 w 154"/>
              <a:gd name="T23" fmla="*/ 3175 h 14"/>
              <a:gd name="T24" fmla="*/ 213251 w 154"/>
              <a:gd name="T25" fmla="*/ 6350 h 14"/>
              <a:gd name="T26" fmla="*/ 213251 w 154"/>
              <a:gd name="T27" fmla="*/ 9525 h 14"/>
              <a:gd name="T28" fmla="*/ 213251 w 154"/>
              <a:gd name="T29" fmla="*/ 12700 h 14"/>
              <a:gd name="T30" fmla="*/ 214663 w 154"/>
              <a:gd name="T31" fmla="*/ 15875 h 14"/>
              <a:gd name="T32" fmla="*/ 214663 w 154"/>
              <a:gd name="T33" fmla="*/ 19050 h 14"/>
              <a:gd name="T34" fmla="*/ 217488 w 154"/>
              <a:gd name="T35" fmla="*/ 19050 h 14"/>
              <a:gd name="T36" fmla="*/ 217488 w 154"/>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4"/>
              <a:gd name="T58" fmla="*/ 0 h 14"/>
              <a:gd name="T59" fmla="*/ 154 w 15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4" h="14">
                <a:moveTo>
                  <a:pt x="154" y="14"/>
                </a:moveTo>
                <a:lnTo>
                  <a:pt x="0" y="14"/>
                </a:lnTo>
                <a:lnTo>
                  <a:pt x="0" y="12"/>
                </a:lnTo>
                <a:lnTo>
                  <a:pt x="0" y="10"/>
                </a:lnTo>
                <a:lnTo>
                  <a:pt x="0" y="8"/>
                </a:lnTo>
                <a:lnTo>
                  <a:pt x="0" y="6"/>
                </a:lnTo>
                <a:lnTo>
                  <a:pt x="0" y="4"/>
                </a:lnTo>
                <a:lnTo>
                  <a:pt x="0" y="2"/>
                </a:lnTo>
                <a:lnTo>
                  <a:pt x="0" y="0"/>
                </a:lnTo>
                <a:lnTo>
                  <a:pt x="149" y="0"/>
                </a:lnTo>
                <a:lnTo>
                  <a:pt x="149" y="2"/>
                </a:lnTo>
                <a:lnTo>
                  <a:pt x="151" y="4"/>
                </a:lnTo>
                <a:lnTo>
                  <a:pt x="151" y="6"/>
                </a:lnTo>
                <a:lnTo>
                  <a:pt x="151" y="8"/>
                </a:lnTo>
                <a:lnTo>
                  <a:pt x="152" y="10"/>
                </a:lnTo>
                <a:lnTo>
                  <a:pt x="152" y="12"/>
                </a:lnTo>
                <a:lnTo>
                  <a:pt x="154" y="12"/>
                </a:lnTo>
                <a:lnTo>
                  <a:pt x="154" y="14"/>
                </a:lnTo>
                <a:close/>
              </a:path>
            </a:pathLst>
          </a:custGeom>
          <a:solidFill>
            <a:srgbClr val="B50F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8" name="Freeform 968"/>
          <p:cNvSpPr>
            <a:spLocks/>
          </p:cNvSpPr>
          <p:nvPr/>
        </p:nvSpPr>
        <p:spPr bwMode="auto">
          <a:xfrm rot="63308">
            <a:off x="4835525" y="3503613"/>
            <a:ext cx="212725" cy="20637"/>
          </a:xfrm>
          <a:custGeom>
            <a:avLst/>
            <a:gdLst>
              <a:gd name="T0" fmla="*/ 212725 w 151"/>
              <a:gd name="T1" fmla="*/ 20637 h 13"/>
              <a:gd name="T2" fmla="*/ 0 w 151"/>
              <a:gd name="T3" fmla="*/ 20637 h 13"/>
              <a:gd name="T4" fmla="*/ 0 w 151"/>
              <a:gd name="T5" fmla="*/ 17462 h 13"/>
              <a:gd name="T6" fmla="*/ 0 w 151"/>
              <a:gd name="T7" fmla="*/ 14287 h 13"/>
              <a:gd name="T8" fmla="*/ 0 w 151"/>
              <a:gd name="T9" fmla="*/ 11112 h 13"/>
              <a:gd name="T10" fmla="*/ 0 w 151"/>
              <a:gd name="T11" fmla="*/ 7937 h 13"/>
              <a:gd name="T12" fmla="*/ 0 w 151"/>
              <a:gd name="T13" fmla="*/ 4762 h 13"/>
              <a:gd name="T14" fmla="*/ 0 w 151"/>
              <a:gd name="T15" fmla="*/ 1587 h 13"/>
              <a:gd name="T16" fmla="*/ 0 w 151"/>
              <a:gd name="T17" fmla="*/ 0 h 13"/>
              <a:gd name="T18" fmla="*/ 0 w 151"/>
              <a:gd name="T19" fmla="*/ 0 h 13"/>
              <a:gd name="T20" fmla="*/ 204272 w 151"/>
              <a:gd name="T21" fmla="*/ 0 h 13"/>
              <a:gd name="T22" fmla="*/ 207090 w 151"/>
              <a:gd name="T23" fmla="*/ 0 h 13"/>
              <a:gd name="T24" fmla="*/ 207090 w 151"/>
              <a:gd name="T25" fmla="*/ 1587 h 13"/>
              <a:gd name="T26" fmla="*/ 207090 w 151"/>
              <a:gd name="T27" fmla="*/ 4762 h 13"/>
              <a:gd name="T28" fmla="*/ 209907 w 151"/>
              <a:gd name="T29" fmla="*/ 7937 h 13"/>
              <a:gd name="T30" fmla="*/ 209907 w 151"/>
              <a:gd name="T31" fmla="*/ 11112 h 13"/>
              <a:gd name="T32" fmla="*/ 212725 w 151"/>
              <a:gd name="T33" fmla="*/ 14287 h 13"/>
              <a:gd name="T34" fmla="*/ 212725 w 151"/>
              <a:gd name="T35" fmla="*/ 17462 h 13"/>
              <a:gd name="T36" fmla="*/ 212725 w 151"/>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13"/>
              <a:gd name="T59" fmla="*/ 151 w 151"/>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13">
                <a:moveTo>
                  <a:pt x="151" y="13"/>
                </a:moveTo>
                <a:lnTo>
                  <a:pt x="0" y="13"/>
                </a:lnTo>
                <a:lnTo>
                  <a:pt x="0" y="11"/>
                </a:lnTo>
                <a:lnTo>
                  <a:pt x="0" y="9"/>
                </a:lnTo>
                <a:lnTo>
                  <a:pt x="0" y="7"/>
                </a:lnTo>
                <a:lnTo>
                  <a:pt x="0" y="5"/>
                </a:lnTo>
                <a:lnTo>
                  <a:pt x="0" y="3"/>
                </a:lnTo>
                <a:lnTo>
                  <a:pt x="0" y="1"/>
                </a:lnTo>
                <a:lnTo>
                  <a:pt x="0" y="0"/>
                </a:lnTo>
                <a:lnTo>
                  <a:pt x="145" y="0"/>
                </a:lnTo>
                <a:lnTo>
                  <a:pt x="147" y="0"/>
                </a:lnTo>
                <a:lnTo>
                  <a:pt x="147" y="1"/>
                </a:lnTo>
                <a:lnTo>
                  <a:pt x="147" y="3"/>
                </a:lnTo>
                <a:lnTo>
                  <a:pt x="149" y="5"/>
                </a:lnTo>
                <a:lnTo>
                  <a:pt x="149" y="7"/>
                </a:lnTo>
                <a:lnTo>
                  <a:pt x="151" y="9"/>
                </a:lnTo>
                <a:lnTo>
                  <a:pt x="151" y="11"/>
                </a:lnTo>
                <a:lnTo>
                  <a:pt x="151" y="13"/>
                </a:lnTo>
                <a:close/>
              </a:path>
            </a:pathLst>
          </a:custGeom>
          <a:solidFill>
            <a:srgbClr val="B8122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89" name="Freeform 969"/>
          <p:cNvSpPr>
            <a:spLocks/>
          </p:cNvSpPr>
          <p:nvPr/>
        </p:nvSpPr>
        <p:spPr bwMode="auto">
          <a:xfrm rot="63308">
            <a:off x="4835525" y="3490913"/>
            <a:ext cx="211138" cy="20637"/>
          </a:xfrm>
          <a:custGeom>
            <a:avLst/>
            <a:gdLst>
              <a:gd name="T0" fmla="*/ 211138 w 149"/>
              <a:gd name="T1" fmla="*/ 20637 h 13"/>
              <a:gd name="T2" fmla="*/ 0 w 149"/>
              <a:gd name="T3" fmla="*/ 20637 h 13"/>
              <a:gd name="T4" fmla="*/ 0 w 149"/>
              <a:gd name="T5" fmla="*/ 17462 h 13"/>
              <a:gd name="T6" fmla="*/ 0 w 149"/>
              <a:gd name="T7" fmla="*/ 14287 h 13"/>
              <a:gd name="T8" fmla="*/ 0 w 149"/>
              <a:gd name="T9" fmla="*/ 12700 h 13"/>
              <a:gd name="T10" fmla="*/ 0 w 149"/>
              <a:gd name="T11" fmla="*/ 12700 h 13"/>
              <a:gd name="T12" fmla="*/ 0 w 149"/>
              <a:gd name="T13" fmla="*/ 9525 h 13"/>
              <a:gd name="T14" fmla="*/ 0 w 149"/>
              <a:gd name="T15" fmla="*/ 6350 h 13"/>
              <a:gd name="T16" fmla="*/ 0 w 149"/>
              <a:gd name="T17" fmla="*/ 3175 h 13"/>
              <a:gd name="T18" fmla="*/ 0 w 149"/>
              <a:gd name="T19" fmla="*/ 0 h 13"/>
              <a:gd name="T20" fmla="*/ 202636 w 149"/>
              <a:gd name="T21" fmla="*/ 0 h 13"/>
              <a:gd name="T22" fmla="*/ 202636 w 149"/>
              <a:gd name="T23" fmla="*/ 0 h 13"/>
              <a:gd name="T24" fmla="*/ 202636 w 149"/>
              <a:gd name="T25" fmla="*/ 0 h 13"/>
              <a:gd name="T26" fmla="*/ 202636 w 149"/>
              <a:gd name="T27" fmla="*/ 0 h 13"/>
              <a:gd name="T28" fmla="*/ 202636 w 149"/>
              <a:gd name="T29" fmla="*/ 0 h 13"/>
              <a:gd name="T30" fmla="*/ 202636 w 149"/>
              <a:gd name="T31" fmla="*/ 3175 h 13"/>
              <a:gd name="T32" fmla="*/ 202636 w 149"/>
              <a:gd name="T33" fmla="*/ 3175 h 13"/>
              <a:gd name="T34" fmla="*/ 202636 w 149"/>
              <a:gd name="T35" fmla="*/ 3175 h 13"/>
              <a:gd name="T36" fmla="*/ 202636 w 149"/>
              <a:gd name="T37" fmla="*/ 3175 h 13"/>
              <a:gd name="T38" fmla="*/ 202636 w 149"/>
              <a:gd name="T39" fmla="*/ 6350 h 13"/>
              <a:gd name="T40" fmla="*/ 205470 w 149"/>
              <a:gd name="T41" fmla="*/ 6350 h 13"/>
              <a:gd name="T42" fmla="*/ 205470 w 149"/>
              <a:gd name="T43" fmla="*/ 9525 h 13"/>
              <a:gd name="T44" fmla="*/ 205470 w 149"/>
              <a:gd name="T45" fmla="*/ 12700 h 13"/>
              <a:gd name="T46" fmla="*/ 208304 w 149"/>
              <a:gd name="T47" fmla="*/ 14287 h 13"/>
              <a:gd name="T48" fmla="*/ 208304 w 149"/>
              <a:gd name="T49" fmla="*/ 17462 h 13"/>
              <a:gd name="T50" fmla="*/ 208304 w 149"/>
              <a:gd name="T51" fmla="*/ 17462 h 13"/>
              <a:gd name="T52" fmla="*/ 211138 w 149"/>
              <a:gd name="T53" fmla="*/ 20637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9"/>
              <a:gd name="T82" fmla="*/ 0 h 13"/>
              <a:gd name="T83" fmla="*/ 149 w 149"/>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9" h="13">
                <a:moveTo>
                  <a:pt x="149" y="13"/>
                </a:moveTo>
                <a:lnTo>
                  <a:pt x="0" y="13"/>
                </a:lnTo>
                <a:lnTo>
                  <a:pt x="0" y="11"/>
                </a:lnTo>
                <a:lnTo>
                  <a:pt x="0" y="9"/>
                </a:lnTo>
                <a:lnTo>
                  <a:pt x="0" y="8"/>
                </a:lnTo>
                <a:lnTo>
                  <a:pt x="0" y="6"/>
                </a:lnTo>
                <a:lnTo>
                  <a:pt x="0" y="4"/>
                </a:lnTo>
                <a:lnTo>
                  <a:pt x="0" y="2"/>
                </a:lnTo>
                <a:lnTo>
                  <a:pt x="0" y="0"/>
                </a:lnTo>
                <a:lnTo>
                  <a:pt x="143" y="0"/>
                </a:lnTo>
                <a:lnTo>
                  <a:pt x="143" y="2"/>
                </a:lnTo>
                <a:lnTo>
                  <a:pt x="143" y="4"/>
                </a:lnTo>
                <a:lnTo>
                  <a:pt x="145" y="4"/>
                </a:lnTo>
                <a:lnTo>
                  <a:pt x="145" y="6"/>
                </a:lnTo>
                <a:lnTo>
                  <a:pt x="145" y="8"/>
                </a:lnTo>
                <a:lnTo>
                  <a:pt x="147" y="9"/>
                </a:lnTo>
                <a:lnTo>
                  <a:pt x="147" y="11"/>
                </a:lnTo>
                <a:lnTo>
                  <a:pt x="149" y="13"/>
                </a:lnTo>
                <a:close/>
              </a:path>
            </a:pathLst>
          </a:custGeom>
          <a:solidFill>
            <a:srgbClr val="B8102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0" name="Freeform 970"/>
          <p:cNvSpPr>
            <a:spLocks/>
          </p:cNvSpPr>
          <p:nvPr/>
        </p:nvSpPr>
        <p:spPr bwMode="auto">
          <a:xfrm rot="63308">
            <a:off x="4835525" y="3478213"/>
            <a:ext cx="204788" cy="25400"/>
          </a:xfrm>
          <a:custGeom>
            <a:avLst/>
            <a:gdLst>
              <a:gd name="T0" fmla="*/ 204788 w 145"/>
              <a:gd name="T1" fmla="*/ 25400 h 16"/>
              <a:gd name="T2" fmla="*/ 0 w 145"/>
              <a:gd name="T3" fmla="*/ 25400 h 16"/>
              <a:gd name="T4" fmla="*/ 0 w 145"/>
              <a:gd name="T5" fmla="*/ 22225 h 16"/>
              <a:gd name="T6" fmla="*/ 0 w 145"/>
              <a:gd name="T7" fmla="*/ 19050 h 16"/>
              <a:gd name="T8" fmla="*/ 0 w 145"/>
              <a:gd name="T9" fmla="*/ 15875 h 16"/>
              <a:gd name="T10" fmla="*/ 0 w 145"/>
              <a:gd name="T11" fmla="*/ 12700 h 16"/>
              <a:gd name="T12" fmla="*/ 0 w 145"/>
              <a:gd name="T13" fmla="*/ 9525 h 16"/>
              <a:gd name="T14" fmla="*/ 0 w 145"/>
              <a:gd name="T15" fmla="*/ 6350 h 16"/>
              <a:gd name="T16" fmla="*/ 0 w 145"/>
              <a:gd name="T17" fmla="*/ 3175 h 16"/>
              <a:gd name="T18" fmla="*/ 0 w 145"/>
              <a:gd name="T19" fmla="*/ 0 h 16"/>
              <a:gd name="T20" fmla="*/ 196314 w 145"/>
              <a:gd name="T21" fmla="*/ 0 h 16"/>
              <a:gd name="T22" fmla="*/ 196314 w 145"/>
              <a:gd name="T23" fmla="*/ 3175 h 16"/>
              <a:gd name="T24" fmla="*/ 199139 w 145"/>
              <a:gd name="T25" fmla="*/ 3175 h 16"/>
              <a:gd name="T26" fmla="*/ 199139 w 145"/>
              <a:gd name="T27" fmla="*/ 6350 h 16"/>
              <a:gd name="T28" fmla="*/ 199139 w 145"/>
              <a:gd name="T29" fmla="*/ 9525 h 16"/>
              <a:gd name="T30" fmla="*/ 199139 w 145"/>
              <a:gd name="T31" fmla="*/ 9525 h 16"/>
              <a:gd name="T32" fmla="*/ 201963 w 145"/>
              <a:gd name="T33" fmla="*/ 12700 h 16"/>
              <a:gd name="T34" fmla="*/ 201963 w 145"/>
              <a:gd name="T35" fmla="*/ 12700 h 16"/>
              <a:gd name="T36" fmla="*/ 201963 w 145"/>
              <a:gd name="T37" fmla="*/ 15875 h 16"/>
              <a:gd name="T38" fmla="*/ 201963 w 145"/>
              <a:gd name="T39" fmla="*/ 15875 h 16"/>
              <a:gd name="T40" fmla="*/ 201963 w 145"/>
              <a:gd name="T41" fmla="*/ 19050 h 16"/>
              <a:gd name="T42" fmla="*/ 201963 w 145"/>
              <a:gd name="T43" fmla="*/ 19050 h 16"/>
              <a:gd name="T44" fmla="*/ 204788 w 145"/>
              <a:gd name="T45" fmla="*/ 19050 h 16"/>
              <a:gd name="T46" fmla="*/ 204788 w 145"/>
              <a:gd name="T47" fmla="*/ 22225 h 16"/>
              <a:gd name="T48" fmla="*/ 204788 w 145"/>
              <a:gd name="T49" fmla="*/ 22225 h 16"/>
              <a:gd name="T50" fmla="*/ 204788 w 145"/>
              <a:gd name="T51" fmla="*/ 22225 h 16"/>
              <a:gd name="T52" fmla="*/ 204788 w 145"/>
              <a:gd name="T53" fmla="*/ 25400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5"/>
              <a:gd name="T82" fmla="*/ 0 h 16"/>
              <a:gd name="T83" fmla="*/ 145 w 145"/>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5" h="16">
                <a:moveTo>
                  <a:pt x="145" y="16"/>
                </a:moveTo>
                <a:lnTo>
                  <a:pt x="0" y="16"/>
                </a:lnTo>
                <a:lnTo>
                  <a:pt x="0" y="14"/>
                </a:lnTo>
                <a:lnTo>
                  <a:pt x="0" y="12"/>
                </a:lnTo>
                <a:lnTo>
                  <a:pt x="0" y="10"/>
                </a:lnTo>
                <a:lnTo>
                  <a:pt x="0" y="8"/>
                </a:lnTo>
                <a:lnTo>
                  <a:pt x="0" y="6"/>
                </a:lnTo>
                <a:lnTo>
                  <a:pt x="0" y="4"/>
                </a:lnTo>
                <a:lnTo>
                  <a:pt x="0" y="2"/>
                </a:lnTo>
                <a:lnTo>
                  <a:pt x="0" y="0"/>
                </a:lnTo>
                <a:lnTo>
                  <a:pt x="139" y="0"/>
                </a:lnTo>
                <a:lnTo>
                  <a:pt x="139" y="2"/>
                </a:lnTo>
                <a:lnTo>
                  <a:pt x="141" y="2"/>
                </a:lnTo>
                <a:lnTo>
                  <a:pt x="141" y="4"/>
                </a:lnTo>
                <a:lnTo>
                  <a:pt x="141" y="6"/>
                </a:lnTo>
                <a:lnTo>
                  <a:pt x="143" y="8"/>
                </a:lnTo>
                <a:lnTo>
                  <a:pt x="143" y="10"/>
                </a:lnTo>
                <a:lnTo>
                  <a:pt x="143" y="12"/>
                </a:lnTo>
                <a:lnTo>
                  <a:pt x="145" y="12"/>
                </a:lnTo>
                <a:lnTo>
                  <a:pt x="145" y="14"/>
                </a:lnTo>
                <a:lnTo>
                  <a:pt x="145" y="16"/>
                </a:lnTo>
                <a:close/>
              </a:path>
            </a:pathLst>
          </a:custGeom>
          <a:solidFill>
            <a:srgbClr val="B8102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1" name="Freeform 971"/>
          <p:cNvSpPr>
            <a:spLocks/>
          </p:cNvSpPr>
          <p:nvPr/>
        </p:nvSpPr>
        <p:spPr bwMode="auto">
          <a:xfrm rot="63308">
            <a:off x="4835525" y="3470275"/>
            <a:ext cx="201613" cy="20638"/>
          </a:xfrm>
          <a:custGeom>
            <a:avLst/>
            <a:gdLst>
              <a:gd name="T0" fmla="*/ 201613 w 143"/>
              <a:gd name="T1" fmla="*/ 20638 h 13"/>
              <a:gd name="T2" fmla="*/ 0 w 143"/>
              <a:gd name="T3" fmla="*/ 20638 h 13"/>
              <a:gd name="T4" fmla="*/ 0 w 143"/>
              <a:gd name="T5" fmla="*/ 17463 h 13"/>
              <a:gd name="T6" fmla="*/ 0 w 143"/>
              <a:gd name="T7" fmla="*/ 14288 h 13"/>
              <a:gd name="T8" fmla="*/ 0 w 143"/>
              <a:gd name="T9" fmla="*/ 11113 h 13"/>
              <a:gd name="T10" fmla="*/ 0 w 143"/>
              <a:gd name="T11" fmla="*/ 7938 h 13"/>
              <a:gd name="T12" fmla="*/ 0 w 143"/>
              <a:gd name="T13" fmla="*/ 4763 h 13"/>
              <a:gd name="T14" fmla="*/ 0 w 143"/>
              <a:gd name="T15" fmla="*/ 1588 h 13"/>
              <a:gd name="T16" fmla="*/ 0 w 143"/>
              <a:gd name="T17" fmla="*/ 1588 h 13"/>
              <a:gd name="T18" fmla="*/ 0 w 143"/>
              <a:gd name="T19" fmla="*/ 0 h 13"/>
              <a:gd name="T20" fmla="*/ 193154 w 143"/>
              <a:gd name="T21" fmla="*/ 0 h 13"/>
              <a:gd name="T22" fmla="*/ 193154 w 143"/>
              <a:gd name="T23" fmla="*/ 1588 h 13"/>
              <a:gd name="T24" fmla="*/ 193154 w 143"/>
              <a:gd name="T25" fmla="*/ 4763 h 13"/>
              <a:gd name="T26" fmla="*/ 195973 w 143"/>
              <a:gd name="T27" fmla="*/ 4763 h 13"/>
              <a:gd name="T28" fmla="*/ 195973 w 143"/>
              <a:gd name="T29" fmla="*/ 7938 h 13"/>
              <a:gd name="T30" fmla="*/ 198793 w 143"/>
              <a:gd name="T31" fmla="*/ 11113 h 13"/>
              <a:gd name="T32" fmla="*/ 198793 w 143"/>
              <a:gd name="T33" fmla="*/ 14288 h 13"/>
              <a:gd name="T34" fmla="*/ 198793 w 143"/>
              <a:gd name="T35" fmla="*/ 17463 h 13"/>
              <a:gd name="T36" fmla="*/ 201613 w 143"/>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3"/>
              <a:gd name="T58" fmla="*/ 0 h 13"/>
              <a:gd name="T59" fmla="*/ 143 w 14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3" h="13">
                <a:moveTo>
                  <a:pt x="143" y="13"/>
                </a:moveTo>
                <a:lnTo>
                  <a:pt x="0" y="13"/>
                </a:lnTo>
                <a:lnTo>
                  <a:pt x="0" y="11"/>
                </a:lnTo>
                <a:lnTo>
                  <a:pt x="0" y="9"/>
                </a:lnTo>
                <a:lnTo>
                  <a:pt x="0" y="7"/>
                </a:lnTo>
                <a:lnTo>
                  <a:pt x="0" y="5"/>
                </a:lnTo>
                <a:lnTo>
                  <a:pt x="0" y="3"/>
                </a:lnTo>
                <a:lnTo>
                  <a:pt x="0" y="1"/>
                </a:lnTo>
                <a:lnTo>
                  <a:pt x="0" y="0"/>
                </a:lnTo>
                <a:lnTo>
                  <a:pt x="137" y="0"/>
                </a:lnTo>
                <a:lnTo>
                  <a:pt x="137" y="1"/>
                </a:lnTo>
                <a:lnTo>
                  <a:pt x="137" y="3"/>
                </a:lnTo>
                <a:lnTo>
                  <a:pt x="139" y="3"/>
                </a:lnTo>
                <a:lnTo>
                  <a:pt x="139" y="5"/>
                </a:lnTo>
                <a:lnTo>
                  <a:pt x="141" y="7"/>
                </a:lnTo>
                <a:lnTo>
                  <a:pt x="141" y="9"/>
                </a:lnTo>
                <a:lnTo>
                  <a:pt x="141" y="11"/>
                </a:lnTo>
                <a:lnTo>
                  <a:pt x="143" y="13"/>
                </a:lnTo>
                <a:close/>
              </a:path>
            </a:pathLst>
          </a:custGeom>
          <a:solidFill>
            <a:srgbClr val="BA12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2" name="Freeform 972"/>
          <p:cNvSpPr>
            <a:spLocks/>
          </p:cNvSpPr>
          <p:nvPr/>
        </p:nvSpPr>
        <p:spPr bwMode="auto">
          <a:xfrm rot="63308">
            <a:off x="4837113" y="3457575"/>
            <a:ext cx="196850" cy="20638"/>
          </a:xfrm>
          <a:custGeom>
            <a:avLst/>
            <a:gdLst>
              <a:gd name="T0" fmla="*/ 196850 w 139"/>
              <a:gd name="T1" fmla="*/ 20638 h 13"/>
              <a:gd name="T2" fmla="*/ 0 w 139"/>
              <a:gd name="T3" fmla="*/ 20638 h 13"/>
              <a:gd name="T4" fmla="*/ 0 w 139"/>
              <a:gd name="T5" fmla="*/ 17463 h 13"/>
              <a:gd name="T6" fmla="*/ 0 w 139"/>
              <a:gd name="T7" fmla="*/ 14288 h 13"/>
              <a:gd name="T8" fmla="*/ 0 w 139"/>
              <a:gd name="T9" fmla="*/ 14288 h 13"/>
              <a:gd name="T10" fmla="*/ 0 w 139"/>
              <a:gd name="T11" fmla="*/ 12700 h 13"/>
              <a:gd name="T12" fmla="*/ 0 w 139"/>
              <a:gd name="T13" fmla="*/ 9525 h 13"/>
              <a:gd name="T14" fmla="*/ 0 w 139"/>
              <a:gd name="T15" fmla="*/ 6350 h 13"/>
              <a:gd name="T16" fmla="*/ 0 w 139"/>
              <a:gd name="T17" fmla="*/ 3175 h 13"/>
              <a:gd name="T18" fmla="*/ 0 w 139"/>
              <a:gd name="T19" fmla="*/ 0 h 13"/>
              <a:gd name="T20" fmla="*/ 188353 w 139"/>
              <a:gd name="T21" fmla="*/ 0 h 13"/>
              <a:gd name="T22" fmla="*/ 191185 w 139"/>
              <a:gd name="T23" fmla="*/ 3175 h 13"/>
              <a:gd name="T24" fmla="*/ 191185 w 139"/>
              <a:gd name="T25" fmla="*/ 6350 h 13"/>
              <a:gd name="T26" fmla="*/ 191185 w 139"/>
              <a:gd name="T27" fmla="*/ 9525 h 13"/>
              <a:gd name="T28" fmla="*/ 194018 w 139"/>
              <a:gd name="T29" fmla="*/ 12700 h 13"/>
              <a:gd name="T30" fmla="*/ 194018 w 139"/>
              <a:gd name="T31" fmla="*/ 14288 h 13"/>
              <a:gd name="T32" fmla="*/ 194018 w 139"/>
              <a:gd name="T33" fmla="*/ 14288 h 13"/>
              <a:gd name="T34" fmla="*/ 196850 w 139"/>
              <a:gd name="T35" fmla="*/ 17463 h 13"/>
              <a:gd name="T36" fmla="*/ 196850 w 139"/>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13"/>
              <a:gd name="T59" fmla="*/ 139 w 13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13">
                <a:moveTo>
                  <a:pt x="139" y="13"/>
                </a:moveTo>
                <a:lnTo>
                  <a:pt x="0" y="13"/>
                </a:lnTo>
                <a:lnTo>
                  <a:pt x="0" y="11"/>
                </a:lnTo>
                <a:lnTo>
                  <a:pt x="0" y="9"/>
                </a:lnTo>
                <a:lnTo>
                  <a:pt x="0" y="8"/>
                </a:lnTo>
                <a:lnTo>
                  <a:pt x="0" y="6"/>
                </a:lnTo>
                <a:lnTo>
                  <a:pt x="0" y="4"/>
                </a:lnTo>
                <a:lnTo>
                  <a:pt x="0" y="2"/>
                </a:lnTo>
                <a:lnTo>
                  <a:pt x="0" y="0"/>
                </a:lnTo>
                <a:lnTo>
                  <a:pt x="133" y="0"/>
                </a:lnTo>
                <a:lnTo>
                  <a:pt x="135" y="2"/>
                </a:lnTo>
                <a:lnTo>
                  <a:pt x="135" y="4"/>
                </a:lnTo>
                <a:lnTo>
                  <a:pt x="135" y="6"/>
                </a:lnTo>
                <a:lnTo>
                  <a:pt x="137" y="8"/>
                </a:lnTo>
                <a:lnTo>
                  <a:pt x="137" y="9"/>
                </a:lnTo>
                <a:lnTo>
                  <a:pt x="139" y="11"/>
                </a:lnTo>
                <a:lnTo>
                  <a:pt x="139" y="13"/>
                </a:lnTo>
                <a:close/>
              </a:path>
            </a:pathLst>
          </a:custGeom>
          <a:solidFill>
            <a:srgbClr val="BA0F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3" name="Freeform 973"/>
          <p:cNvSpPr>
            <a:spLocks/>
          </p:cNvSpPr>
          <p:nvPr/>
        </p:nvSpPr>
        <p:spPr bwMode="auto">
          <a:xfrm rot="63308">
            <a:off x="4837113" y="3444875"/>
            <a:ext cx="193675" cy="25400"/>
          </a:xfrm>
          <a:custGeom>
            <a:avLst/>
            <a:gdLst>
              <a:gd name="T0" fmla="*/ 193675 w 137"/>
              <a:gd name="T1" fmla="*/ 25400 h 16"/>
              <a:gd name="T2" fmla="*/ 0 w 137"/>
              <a:gd name="T3" fmla="*/ 25400 h 16"/>
              <a:gd name="T4" fmla="*/ 0 w 137"/>
              <a:gd name="T5" fmla="*/ 22225 h 16"/>
              <a:gd name="T6" fmla="*/ 0 w 137"/>
              <a:gd name="T7" fmla="*/ 19050 h 16"/>
              <a:gd name="T8" fmla="*/ 0 w 137"/>
              <a:gd name="T9" fmla="*/ 15875 h 16"/>
              <a:gd name="T10" fmla="*/ 0 w 137"/>
              <a:gd name="T11" fmla="*/ 12700 h 16"/>
              <a:gd name="T12" fmla="*/ 0 w 137"/>
              <a:gd name="T13" fmla="*/ 9525 h 16"/>
              <a:gd name="T14" fmla="*/ 0 w 137"/>
              <a:gd name="T15" fmla="*/ 6350 h 16"/>
              <a:gd name="T16" fmla="*/ 0 w 137"/>
              <a:gd name="T17" fmla="*/ 3175 h 16"/>
              <a:gd name="T18" fmla="*/ 0 w 137"/>
              <a:gd name="T19" fmla="*/ 0 h 16"/>
              <a:gd name="T20" fmla="*/ 185193 w 137"/>
              <a:gd name="T21" fmla="*/ 0 h 16"/>
              <a:gd name="T22" fmla="*/ 185193 w 137"/>
              <a:gd name="T23" fmla="*/ 3175 h 16"/>
              <a:gd name="T24" fmla="*/ 188020 w 137"/>
              <a:gd name="T25" fmla="*/ 6350 h 16"/>
              <a:gd name="T26" fmla="*/ 188020 w 137"/>
              <a:gd name="T27" fmla="*/ 9525 h 16"/>
              <a:gd name="T28" fmla="*/ 188020 w 137"/>
              <a:gd name="T29" fmla="*/ 12700 h 16"/>
              <a:gd name="T30" fmla="*/ 190848 w 137"/>
              <a:gd name="T31" fmla="*/ 15875 h 16"/>
              <a:gd name="T32" fmla="*/ 190848 w 137"/>
              <a:gd name="T33" fmla="*/ 19050 h 16"/>
              <a:gd name="T34" fmla="*/ 190848 w 137"/>
              <a:gd name="T35" fmla="*/ 22225 h 16"/>
              <a:gd name="T36" fmla="*/ 193675 w 137"/>
              <a:gd name="T37" fmla="*/ 2540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7"/>
              <a:gd name="T58" fmla="*/ 0 h 16"/>
              <a:gd name="T59" fmla="*/ 137 w 13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7" h="16">
                <a:moveTo>
                  <a:pt x="137" y="16"/>
                </a:moveTo>
                <a:lnTo>
                  <a:pt x="0" y="16"/>
                </a:lnTo>
                <a:lnTo>
                  <a:pt x="0" y="14"/>
                </a:lnTo>
                <a:lnTo>
                  <a:pt x="0" y="12"/>
                </a:lnTo>
                <a:lnTo>
                  <a:pt x="0" y="10"/>
                </a:lnTo>
                <a:lnTo>
                  <a:pt x="0" y="8"/>
                </a:lnTo>
                <a:lnTo>
                  <a:pt x="0" y="6"/>
                </a:lnTo>
                <a:lnTo>
                  <a:pt x="0" y="4"/>
                </a:lnTo>
                <a:lnTo>
                  <a:pt x="0" y="2"/>
                </a:lnTo>
                <a:lnTo>
                  <a:pt x="0" y="0"/>
                </a:lnTo>
                <a:lnTo>
                  <a:pt x="131" y="0"/>
                </a:lnTo>
                <a:lnTo>
                  <a:pt x="131" y="2"/>
                </a:lnTo>
                <a:lnTo>
                  <a:pt x="133" y="4"/>
                </a:lnTo>
                <a:lnTo>
                  <a:pt x="133" y="6"/>
                </a:lnTo>
                <a:lnTo>
                  <a:pt x="133" y="8"/>
                </a:lnTo>
                <a:lnTo>
                  <a:pt x="135" y="10"/>
                </a:lnTo>
                <a:lnTo>
                  <a:pt x="135" y="12"/>
                </a:lnTo>
                <a:lnTo>
                  <a:pt x="135" y="14"/>
                </a:lnTo>
                <a:lnTo>
                  <a:pt x="137" y="16"/>
                </a:lnTo>
                <a:close/>
              </a:path>
            </a:pathLst>
          </a:custGeom>
          <a:solidFill>
            <a:srgbClr val="BD12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4" name="Freeform 974"/>
          <p:cNvSpPr>
            <a:spLocks/>
          </p:cNvSpPr>
          <p:nvPr/>
        </p:nvSpPr>
        <p:spPr bwMode="auto">
          <a:xfrm rot="63308">
            <a:off x="4837113" y="3436938"/>
            <a:ext cx="187325" cy="20637"/>
          </a:xfrm>
          <a:custGeom>
            <a:avLst/>
            <a:gdLst>
              <a:gd name="T0" fmla="*/ 187325 w 133"/>
              <a:gd name="T1" fmla="*/ 20637 h 13"/>
              <a:gd name="T2" fmla="*/ 0 w 133"/>
              <a:gd name="T3" fmla="*/ 20637 h 13"/>
              <a:gd name="T4" fmla="*/ 0 w 133"/>
              <a:gd name="T5" fmla="*/ 17462 h 13"/>
              <a:gd name="T6" fmla="*/ 0 w 133"/>
              <a:gd name="T7" fmla="*/ 14287 h 13"/>
              <a:gd name="T8" fmla="*/ 0 w 133"/>
              <a:gd name="T9" fmla="*/ 11112 h 13"/>
              <a:gd name="T10" fmla="*/ 0 w 133"/>
              <a:gd name="T11" fmla="*/ 7937 h 13"/>
              <a:gd name="T12" fmla="*/ 0 w 133"/>
              <a:gd name="T13" fmla="*/ 4762 h 13"/>
              <a:gd name="T14" fmla="*/ 0 w 133"/>
              <a:gd name="T15" fmla="*/ 4762 h 13"/>
              <a:gd name="T16" fmla="*/ 0 w 133"/>
              <a:gd name="T17" fmla="*/ 1587 h 13"/>
              <a:gd name="T18" fmla="*/ 0 w 133"/>
              <a:gd name="T19" fmla="*/ 0 h 13"/>
              <a:gd name="T20" fmla="*/ 183100 w 133"/>
              <a:gd name="T21" fmla="*/ 0 h 13"/>
              <a:gd name="T22" fmla="*/ 183100 w 133"/>
              <a:gd name="T23" fmla="*/ 1587 h 13"/>
              <a:gd name="T24" fmla="*/ 184508 w 133"/>
              <a:gd name="T25" fmla="*/ 4762 h 13"/>
              <a:gd name="T26" fmla="*/ 184508 w 133"/>
              <a:gd name="T27" fmla="*/ 7937 h 13"/>
              <a:gd name="T28" fmla="*/ 184508 w 133"/>
              <a:gd name="T29" fmla="*/ 7937 h 13"/>
              <a:gd name="T30" fmla="*/ 184508 w 133"/>
              <a:gd name="T31" fmla="*/ 11112 h 13"/>
              <a:gd name="T32" fmla="*/ 187325 w 133"/>
              <a:gd name="T33" fmla="*/ 14287 h 13"/>
              <a:gd name="T34" fmla="*/ 187325 w 133"/>
              <a:gd name="T35" fmla="*/ 17462 h 13"/>
              <a:gd name="T36" fmla="*/ 187325 w 133"/>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13"/>
              <a:gd name="T59" fmla="*/ 133 w 13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13">
                <a:moveTo>
                  <a:pt x="133" y="13"/>
                </a:moveTo>
                <a:lnTo>
                  <a:pt x="0" y="13"/>
                </a:lnTo>
                <a:lnTo>
                  <a:pt x="0" y="11"/>
                </a:lnTo>
                <a:lnTo>
                  <a:pt x="0" y="9"/>
                </a:lnTo>
                <a:lnTo>
                  <a:pt x="0" y="7"/>
                </a:lnTo>
                <a:lnTo>
                  <a:pt x="0" y="5"/>
                </a:lnTo>
                <a:lnTo>
                  <a:pt x="0" y="3"/>
                </a:lnTo>
                <a:lnTo>
                  <a:pt x="0" y="1"/>
                </a:lnTo>
                <a:lnTo>
                  <a:pt x="0" y="0"/>
                </a:lnTo>
                <a:lnTo>
                  <a:pt x="130" y="0"/>
                </a:lnTo>
                <a:lnTo>
                  <a:pt x="130" y="1"/>
                </a:lnTo>
                <a:lnTo>
                  <a:pt x="131" y="3"/>
                </a:lnTo>
                <a:lnTo>
                  <a:pt x="131" y="5"/>
                </a:lnTo>
                <a:lnTo>
                  <a:pt x="131" y="7"/>
                </a:lnTo>
                <a:lnTo>
                  <a:pt x="133" y="9"/>
                </a:lnTo>
                <a:lnTo>
                  <a:pt x="133" y="11"/>
                </a:lnTo>
                <a:lnTo>
                  <a:pt x="133" y="13"/>
                </a:lnTo>
                <a:close/>
              </a:path>
            </a:pathLst>
          </a:custGeom>
          <a:solidFill>
            <a:srgbClr val="BD12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5" name="Freeform 975"/>
          <p:cNvSpPr>
            <a:spLocks/>
          </p:cNvSpPr>
          <p:nvPr/>
        </p:nvSpPr>
        <p:spPr bwMode="auto">
          <a:xfrm rot="63308">
            <a:off x="4837113" y="3424238"/>
            <a:ext cx="185737" cy="20637"/>
          </a:xfrm>
          <a:custGeom>
            <a:avLst/>
            <a:gdLst>
              <a:gd name="T0" fmla="*/ 185737 w 131"/>
              <a:gd name="T1" fmla="*/ 20637 h 13"/>
              <a:gd name="T2" fmla="*/ 0 w 131"/>
              <a:gd name="T3" fmla="*/ 20637 h 13"/>
              <a:gd name="T4" fmla="*/ 0 w 131"/>
              <a:gd name="T5" fmla="*/ 17462 h 13"/>
              <a:gd name="T6" fmla="*/ 0 w 131"/>
              <a:gd name="T7" fmla="*/ 17462 h 13"/>
              <a:gd name="T8" fmla="*/ 0 w 131"/>
              <a:gd name="T9" fmla="*/ 14287 h 13"/>
              <a:gd name="T10" fmla="*/ 0 w 131"/>
              <a:gd name="T11" fmla="*/ 12700 h 13"/>
              <a:gd name="T12" fmla="*/ 0 w 131"/>
              <a:gd name="T13" fmla="*/ 9525 h 13"/>
              <a:gd name="T14" fmla="*/ 0 w 131"/>
              <a:gd name="T15" fmla="*/ 6350 h 13"/>
              <a:gd name="T16" fmla="*/ 0 w 131"/>
              <a:gd name="T17" fmla="*/ 3175 h 13"/>
              <a:gd name="T18" fmla="*/ 0 w 131"/>
              <a:gd name="T19" fmla="*/ 0 h 13"/>
              <a:gd name="T20" fmla="*/ 181483 w 131"/>
              <a:gd name="T21" fmla="*/ 0 h 13"/>
              <a:gd name="T22" fmla="*/ 181483 w 131"/>
              <a:gd name="T23" fmla="*/ 3175 h 13"/>
              <a:gd name="T24" fmla="*/ 181483 w 131"/>
              <a:gd name="T25" fmla="*/ 6350 h 13"/>
              <a:gd name="T26" fmla="*/ 184319 w 131"/>
              <a:gd name="T27" fmla="*/ 9525 h 13"/>
              <a:gd name="T28" fmla="*/ 184319 w 131"/>
              <a:gd name="T29" fmla="*/ 12700 h 13"/>
              <a:gd name="T30" fmla="*/ 184319 w 131"/>
              <a:gd name="T31" fmla="*/ 14287 h 13"/>
              <a:gd name="T32" fmla="*/ 185737 w 131"/>
              <a:gd name="T33" fmla="*/ 17462 h 13"/>
              <a:gd name="T34" fmla="*/ 185737 w 131"/>
              <a:gd name="T35" fmla="*/ 17462 h 13"/>
              <a:gd name="T36" fmla="*/ 185737 w 131"/>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13"/>
              <a:gd name="T59" fmla="*/ 131 w 131"/>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13">
                <a:moveTo>
                  <a:pt x="131" y="13"/>
                </a:moveTo>
                <a:lnTo>
                  <a:pt x="0" y="13"/>
                </a:lnTo>
                <a:lnTo>
                  <a:pt x="0" y="11"/>
                </a:lnTo>
                <a:lnTo>
                  <a:pt x="0" y="9"/>
                </a:lnTo>
                <a:lnTo>
                  <a:pt x="0" y="8"/>
                </a:lnTo>
                <a:lnTo>
                  <a:pt x="0" y="6"/>
                </a:lnTo>
                <a:lnTo>
                  <a:pt x="0" y="4"/>
                </a:lnTo>
                <a:lnTo>
                  <a:pt x="0" y="2"/>
                </a:lnTo>
                <a:lnTo>
                  <a:pt x="0" y="0"/>
                </a:lnTo>
                <a:lnTo>
                  <a:pt x="128" y="0"/>
                </a:lnTo>
                <a:lnTo>
                  <a:pt x="128" y="2"/>
                </a:lnTo>
                <a:lnTo>
                  <a:pt x="128" y="4"/>
                </a:lnTo>
                <a:lnTo>
                  <a:pt x="130" y="6"/>
                </a:lnTo>
                <a:lnTo>
                  <a:pt x="130" y="8"/>
                </a:lnTo>
                <a:lnTo>
                  <a:pt x="130" y="9"/>
                </a:lnTo>
                <a:lnTo>
                  <a:pt x="131" y="11"/>
                </a:lnTo>
                <a:lnTo>
                  <a:pt x="131" y="13"/>
                </a:lnTo>
                <a:close/>
              </a:path>
            </a:pathLst>
          </a:custGeom>
          <a:solidFill>
            <a:srgbClr val="BD10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6" name="Freeform 976"/>
          <p:cNvSpPr>
            <a:spLocks/>
          </p:cNvSpPr>
          <p:nvPr/>
        </p:nvSpPr>
        <p:spPr bwMode="auto">
          <a:xfrm rot="63308">
            <a:off x="4837113" y="3411538"/>
            <a:ext cx="184150" cy="25400"/>
          </a:xfrm>
          <a:custGeom>
            <a:avLst/>
            <a:gdLst>
              <a:gd name="T0" fmla="*/ 184150 w 130"/>
              <a:gd name="T1" fmla="*/ 25400 h 16"/>
              <a:gd name="T2" fmla="*/ 0 w 130"/>
              <a:gd name="T3" fmla="*/ 25400 h 16"/>
              <a:gd name="T4" fmla="*/ 0 w 130"/>
              <a:gd name="T5" fmla="*/ 22225 h 16"/>
              <a:gd name="T6" fmla="*/ 0 w 130"/>
              <a:gd name="T7" fmla="*/ 19050 h 16"/>
              <a:gd name="T8" fmla="*/ 0 w 130"/>
              <a:gd name="T9" fmla="*/ 15875 h 16"/>
              <a:gd name="T10" fmla="*/ 0 w 130"/>
              <a:gd name="T11" fmla="*/ 12700 h 16"/>
              <a:gd name="T12" fmla="*/ 0 w 130"/>
              <a:gd name="T13" fmla="*/ 9525 h 16"/>
              <a:gd name="T14" fmla="*/ 0 w 130"/>
              <a:gd name="T15" fmla="*/ 6350 h 16"/>
              <a:gd name="T16" fmla="*/ 0 w 130"/>
              <a:gd name="T17" fmla="*/ 3175 h 16"/>
              <a:gd name="T18" fmla="*/ 0 w 130"/>
              <a:gd name="T19" fmla="*/ 0 h 16"/>
              <a:gd name="T20" fmla="*/ 175651 w 130"/>
              <a:gd name="T21" fmla="*/ 0 h 16"/>
              <a:gd name="T22" fmla="*/ 178484 w 130"/>
              <a:gd name="T23" fmla="*/ 3175 h 16"/>
              <a:gd name="T24" fmla="*/ 178484 w 130"/>
              <a:gd name="T25" fmla="*/ 6350 h 16"/>
              <a:gd name="T26" fmla="*/ 178484 w 130"/>
              <a:gd name="T27" fmla="*/ 9525 h 16"/>
              <a:gd name="T28" fmla="*/ 181317 w 130"/>
              <a:gd name="T29" fmla="*/ 12700 h 16"/>
              <a:gd name="T30" fmla="*/ 181317 w 130"/>
              <a:gd name="T31" fmla="*/ 15875 h 16"/>
              <a:gd name="T32" fmla="*/ 181317 w 130"/>
              <a:gd name="T33" fmla="*/ 19050 h 16"/>
              <a:gd name="T34" fmla="*/ 184150 w 130"/>
              <a:gd name="T35" fmla="*/ 22225 h 16"/>
              <a:gd name="T36" fmla="*/ 184150 w 130"/>
              <a:gd name="T37" fmla="*/ 2540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6"/>
              <a:gd name="T59" fmla="*/ 130 w 130"/>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6">
                <a:moveTo>
                  <a:pt x="130" y="16"/>
                </a:moveTo>
                <a:lnTo>
                  <a:pt x="0" y="16"/>
                </a:lnTo>
                <a:lnTo>
                  <a:pt x="0" y="14"/>
                </a:lnTo>
                <a:lnTo>
                  <a:pt x="0" y="12"/>
                </a:lnTo>
                <a:lnTo>
                  <a:pt x="0" y="10"/>
                </a:lnTo>
                <a:lnTo>
                  <a:pt x="0" y="8"/>
                </a:lnTo>
                <a:lnTo>
                  <a:pt x="0" y="6"/>
                </a:lnTo>
                <a:lnTo>
                  <a:pt x="0" y="4"/>
                </a:lnTo>
                <a:lnTo>
                  <a:pt x="0" y="2"/>
                </a:lnTo>
                <a:lnTo>
                  <a:pt x="0" y="0"/>
                </a:lnTo>
                <a:lnTo>
                  <a:pt x="124" y="0"/>
                </a:lnTo>
                <a:lnTo>
                  <a:pt x="126" y="2"/>
                </a:lnTo>
                <a:lnTo>
                  <a:pt x="126" y="4"/>
                </a:lnTo>
                <a:lnTo>
                  <a:pt x="126" y="6"/>
                </a:lnTo>
                <a:lnTo>
                  <a:pt x="128" y="8"/>
                </a:lnTo>
                <a:lnTo>
                  <a:pt x="128" y="10"/>
                </a:lnTo>
                <a:lnTo>
                  <a:pt x="128" y="12"/>
                </a:lnTo>
                <a:lnTo>
                  <a:pt x="130" y="14"/>
                </a:lnTo>
                <a:lnTo>
                  <a:pt x="130" y="16"/>
                </a:lnTo>
                <a:close/>
              </a:path>
            </a:pathLst>
          </a:custGeom>
          <a:solidFill>
            <a:srgbClr val="BF122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7" name="Freeform 977"/>
          <p:cNvSpPr>
            <a:spLocks/>
          </p:cNvSpPr>
          <p:nvPr/>
        </p:nvSpPr>
        <p:spPr bwMode="auto">
          <a:xfrm rot="63308">
            <a:off x="4837113" y="3403600"/>
            <a:ext cx="180975" cy="20638"/>
          </a:xfrm>
          <a:custGeom>
            <a:avLst/>
            <a:gdLst>
              <a:gd name="T0" fmla="*/ 180975 w 128"/>
              <a:gd name="T1" fmla="*/ 20638 h 13"/>
              <a:gd name="T2" fmla="*/ 0 w 128"/>
              <a:gd name="T3" fmla="*/ 20638 h 13"/>
              <a:gd name="T4" fmla="*/ 0 w 128"/>
              <a:gd name="T5" fmla="*/ 17463 h 13"/>
              <a:gd name="T6" fmla="*/ 0 w 128"/>
              <a:gd name="T7" fmla="*/ 14288 h 13"/>
              <a:gd name="T8" fmla="*/ 0 w 128"/>
              <a:gd name="T9" fmla="*/ 11113 h 13"/>
              <a:gd name="T10" fmla="*/ 0 w 128"/>
              <a:gd name="T11" fmla="*/ 7938 h 13"/>
              <a:gd name="T12" fmla="*/ 0 w 128"/>
              <a:gd name="T13" fmla="*/ 7938 h 13"/>
              <a:gd name="T14" fmla="*/ 0 w 128"/>
              <a:gd name="T15" fmla="*/ 4763 h 13"/>
              <a:gd name="T16" fmla="*/ 0 w 128"/>
              <a:gd name="T17" fmla="*/ 1588 h 13"/>
              <a:gd name="T18" fmla="*/ 0 w 128"/>
              <a:gd name="T19" fmla="*/ 0 h 13"/>
              <a:gd name="T20" fmla="*/ 172492 w 128"/>
              <a:gd name="T21" fmla="*/ 0 h 13"/>
              <a:gd name="T22" fmla="*/ 175320 w 128"/>
              <a:gd name="T23" fmla="*/ 1588 h 13"/>
              <a:gd name="T24" fmla="*/ 175320 w 128"/>
              <a:gd name="T25" fmla="*/ 4763 h 13"/>
              <a:gd name="T26" fmla="*/ 175320 w 128"/>
              <a:gd name="T27" fmla="*/ 7938 h 13"/>
              <a:gd name="T28" fmla="*/ 175320 w 128"/>
              <a:gd name="T29" fmla="*/ 11113 h 13"/>
              <a:gd name="T30" fmla="*/ 178147 w 128"/>
              <a:gd name="T31" fmla="*/ 11113 h 13"/>
              <a:gd name="T32" fmla="*/ 178147 w 128"/>
              <a:gd name="T33" fmla="*/ 14288 h 13"/>
              <a:gd name="T34" fmla="*/ 178147 w 128"/>
              <a:gd name="T35" fmla="*/ 17463 h 13"/>
              <a:gd name="T36" fmla="*/ 180975 w 128"/>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13"/>
              <a:gd name="T59" fmla="*/ 128 w 12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13">
                <a:moveTo>
                  <a:pt x="128" y="13"/>
                </a:moveTo>
                <a:lnTo>
                  <a:pt x="0" y="13"/>
                </a:lnTo>
                <a:lnTo>
                  <a:pt x="0" y="11"/>
                </a:lnTo>
                <a:lnTo>
                  <a:pt x="0" y="9"/>
                </a:lnTo>
                <a:lnTo>
                  <a:pt x="0" y="7"/>
                </a:lnTo>
                <a:lnTo>
                  <a:pt x="0" y="5"/>
                </a:lnTo>
                <a:lnTo>
                  <a:pt x="0" y="3"/>
                </a:lnTo>
                <a:lnTo>
                  <a:pt x="0" y="1"/>
                </a:lnTo>
                <a:lnTo>
                  <a:pt x="0" y="0"/>
                </a:lnTo>
                <a:lnTo>
                  <a:pt x="122" y="0"/>
                </a:lnTo>
                <a:lnTo>
                  <a:pt x="124" y="1"/>
                </a:lnTo>
                <a:lnTo>
                  <a:pt x="124" y="3"/>
                </a:lnTo>
                <a:lnTo>
                  <a:pt x="124" y="5"/>
                </a:lnTo>
                <a:lnTo>
                  <a:pt x="124" y="7"/>
                </a:lnTo>
                <a:lnTo>
                  <a:pt x="126" y="7"/>
                </a:lnTo>
                <a:lnTo>
                  <a:pt x="126" y="9"/>
                </a:lnTo>
                <a:lnTo>
                  <a:pt x="126" y="11"/>
                </a:lnTo>
                <a:lnTo>
                  <a:pt x="128" y="13"/>
                </a:lnTo>
                <a:close/>
              </a:path>
            </a:pathLst>
          </a:custGeom>
          <a:solidFill>
            <a:srgbClr val="BF12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8" name="Freeform 978"/>
          <p:cNvSpPr>
            <a:spLocks/>
          </p:cNvSpPr>
          <p:nvPr/>
        </p:nvSpPr>
        <p:spPr bwMode="auto">
          <a:xfrm rot="63308">
            <a:off x="4837113" y="3390900"/>
            <a:ext cx="174625" cy="20638"/>
          </a:xfrm>
          <a:custGeom>
            <a:avLst/>
            <a:gdLst>
              <a:gd name="T0" fmla="*/ 174625 w 124"/>
              <a:gd name="T1" fmla="*/ 20638 h 13"/>
              <a:gd name="T2" fmla="*/ 0 w 124"/>
              <a:gd name="T3" fmla="*/ 20638 h 13"/>
              <a:gd name="T4" fmla="*/ 0 w 124"/>
              <a:gd name="T5" fmla="*/ 20638 h 13"/>
              <a:gd name="T6" fmla="*/ 0 w 124"/>
              <a:gd name="T7" fmla="*/ 17463 h 13"/>
              <a:gd name="T8" fmla="*/ 0 w 124"/>
              <a:gd name="T9" fmla="*/ 14288 h 13"/>
              <a:gd name="T10" fmla="*/ 0 w 124"/>
              <a:gd name="T11" fmla="*/ 12700 h 13"/>
              <a:gd name="T12" fmla="*/ 0 w 124"/>
              <a:gd name="T13" fmla="*/ 9525 h 13"/>
              <a:gd name="T14" fmla="*/ 0 w 124"/>
              <a:gd name="T15" fmla="*/ 6350 h 13"/>
              <a:gd name="T16" fmla="*/ 0 w 124"/>
              <a:gd name="T17" fmla="*/ 3175 h 13"/>
              <a:gd name="T18" fmla="*/ 0 w 124"/>
              <a:gd name="T19" fmla="*/ 0 h 13"/>
              <a:gd name="T20" fmla="*/ 168992 w 124"/>
              <a:gd name="T21" fmla="*/ 0 h 13"/>
              <a:gd name="T22" fmla="*/ 168992 w 124"/>
              <a:gd name="T23" fmla="*/ 3175 h 13"/>
              <a:gd name="T24" fmla="*/ 171808 w 124"/>
              <a:gd name="T25" fmla="*/ 6350 h 13"/>
              <a:gd name="T26" fmla="*/ 171808 w 124"/>
              <a:gd name="T27" fmla="*/ 9525 h 13"/>
              <a:gd name="T28" fmla="*/ 171808 w 124"/>
              <a:gd name="T29" fmla="*/ 12700 h 13"/>
              <a:gd name="T30" fmla="*/ 174625 w 124"/>
              <a:gd name="T31" fmla="*/ 14288 h 13"/>
              <a:gd name="T32" fmla="*/ 174625 w 124"/>
              <a:gd name="T33" fmla="*/ 17463 h 13"/>
              <a:gd name="T34" fmla="*/ 174625 w 124"/>
              <a:gd name="T35" fmla="*/ 20638 h 13"/>
              <a:gd name="T36" fmla="*/ 174625 w 124"/>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13"/>
              <a:gd name="T59" fmla="*/ 124 w 124"/>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13">
                <a:moveTo>
                  <a:pt x="124" y="13"/>
                </a:moveTo>
                <a:lnTo>
                  <a:pt x="0" y="13"/>
                </a:lnTo>
                <a:lnTo>
                  <a:pt x="0" y="11"/>
                </a:lnTo>
                <a:lnTo>
                  <a:pt x="0" y="9"/>
                </a:lnTo>
                <a:lnTo>
                  <a:pt x="0" y="8"/>
                </a:lnTo>
                <a:lnTo>
                  <a:pt x="0" y="6"/>
                </a:lnTo>
                <a:lnTo>
                  <a:pt x="0" y="4"/>
                </a:lnTo>
                <a:lnTo>
                  <a:pt x="0" y="2"/>
                </a:lnTo>
                <a:lnTo>
                  <a:pt x="0" y="0"/>
                </a:lnTo>
                <a:lnTo>
                  <a:pt x="120" y="0"/>
                </a:lnTo>
                <a:lnTo>
                  <a:pt x="120" y="2"/>
                </a:lnTo>
                <a:lnTo>
                  <a:pt x="122" y="4"/>
                </a:lnTo>
                <a:lnTo>
                  <a:pt x="122" y="6"/>
                </a:lnTo>
                <a:lnTo>
                  <a:pt x="122" y="8"/>
                </a:lnTo>
                <a:lnTo>
                  <a:pt x="124" y="9"/>
                </a:lnTo>
                <a:lnTo>
                  <a:pt x="124" y="11"/>
                </a:lnTo>
                <a:lnTo>
                  <a:pt x="124" y="13"/>
                </a:lnTo>
                <a:close/>
              </a:path>
            </a:pathLst>
          </a:custGeom>
          <a:solidFill>
            <a:srgbClr val="C212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899" name="Freeform 979"/>
          <p:cNvSpPr>
            <a:spLocks/>
          </p:cNvSpPr>
          <p:nvPr/>
        </p:nvSpPr>
        <p:spPr bwMode="auto">
          <a:xfrm rot="63308">
            <a:off x="4833938" y="3379788"/>
            <a:ext cx="176212" cy="22225"/>
          </a:xfrm>
          <a:custGeom>
            <a:avLst/>
            <a:gdLst>
              <a:gd name="T0" fmla="*/ 176212 w 124"/>
              <a:gd name="T1" fmla="*/ 22225 h 14"/>
              <a:gd name="T2" fmla="*/ 2842 w 124"/>
              <a:gd name="T3" fmla="*/ 22225 h 14"/>
              <a:gd name="T4" fmla="*/ 2842 w 124"/>
              <a:gd name="T5" fmla="*/ 19050 h 14"/>
              <a:gd name="T6" fmla="*/ 2842 w 124"/>
              <a:gd name="T7" fmla="*/ 15875 h 14"/>
              <a:gd name="T8" fmla="*/ 2842 w 124"/>
              <a:gd name="T9" fmla="*/ 12700 h 14"/>
              <a:gd name="T10" fmla="*/ 2842 w 124"/>
              <a:gd name="T11" fmla="*/ 9525 h 14"/>
              <a:gd name="T12" fmla="*/ 0 w 124"/>
              <a:gd name="T13" fmla="*/ 6350 h 14"/>
              <a:gd name="T14" fmla="*/ 0 w 124"/>
              <a:gd name="T15" fmla="*/ 3175 h 14"/>
              <a:gd name="T16" fmla="*/ 0 w 124"/>
              <a:gd name="T17" fmla="*/ 3175 h 14"/>
              <a:gd name="T18" fmla="*/ 0 w 124"/>
              <a:gd name="T19" fmla="*/ 0 h 14"/>
              <a:gd name="T20" fmla="*/ 170528 w 124"/>
              <a:gd name="T21" fmla="*/ 0 h 14"/>
              <a:gd name="T22" fmla="*/ 170528 w 124"/>
              <a:gd name="T23" fmla="*/ 3175 h 14"/>
              <a:gd name="T24" fmla="*/ 173370 w 124"/>
              <a:gd name="T25" fmla="*/ 3175 h 14"/>
              <a:gd name="T26" fmla="*/ 173370 w 124"/>
              <a:gd name="T27" fmla="*/ 6350 h 14"/>
              <a:gd name="T28" fmla="*/ 173370 w 124"/>
              <a:gd name="T29" fmla="*/ 9525 h 14"/>
              <a:gd name="T30" fmla="*/ 173370 w 124"/>
              <a:gd name="T31" fmla="*/ 12700 h 14"/>
              <a:gd name="T32" fmla="*/ 176212 w 124"/>
              <a:gd name="T33" fmla="*/ 15875 h 14"/>
              <a:gd name="T34" fmla="*/ 176212 w 124"/>
              <a:gd name="T35" fmla="*/ 19050 h 14"/>
              <a:gd name="T36" fmla="*/ 176212 w 124"/>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14"/>
              <a:gd name="T59" fmla="*/ 124 w 12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14">
                <a:moveTo>
                  <a:pt x="124" y="14"/>
                </a:moveTo>
                <a:lnTo>
                  <a:pt x="2" y="14"/>
                </a:lnTo>
                <a:lnTo>
                  <a:pt x="2" y="12"/>
                </a:lnTo>
                <a:lnTo>
                  <a:pt x="2" y="10"/>
                </a:lnTo>
                <a:lnTo>
                  <a:pt x="2" y="8"/>
                </a:lnTo>
                <a:lnTo>
                  <a:pt x="2" y="6"/>
                </a:lnTo>
                <a:lnTo>
                  <a:pt x="0" y="4"/>
                </a:lnTo>
                <a:lnTo>
                  <a:pt x="0" y="2"/>
                </a:lnTo>
                <a:lnTo>
                  <a:pt x="0" y="0"/>
                </a:lnTo>
                <a:lnTo>
                  <a:pt x="120" y="0"/>
                </a:lnTo>
                <a:lnTo>
                  <a:pt x="120" y="2"/>
                </a:lnTo>
                <a:lnTo>
                  <a:pt x="122" y="2"/>
                </a:lnTo>
                <a:lnTo>
                  <a:pt x="122" y="4"/>
                </a:lnTo>
                <a:lnTo>
                  <a:pt x="122" y="6"/>
                </a:lnTo>
                <a:lnTo>
                  <a:pt x="122" y="8"/>
                </a:lnTo>
                <a:lnTo>
                  <a:pt x="124" y="10"/>
                </a:lnTo>
                <a:lnTo>
                  <a:pt x="124" y="12"/>
                </a:lnTo>
                <a:lnTo>
                  <a:pt x="124" y="14"/>
                </a:lnTo>
                <a:close/>
              </a:path>
            </a:pathLst>
          </a:custGeom>
          <a:solidFill>
            <a:srgbClr val="C212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0" name="Freeform 980"/>
          <p:cNvSpPr>
            <a:spLocks/>
          </p:cNvSpPr>
          <p:nvPr/>
        </p:nvSpPr>
        <p:spPr bwMode="auto">
          <a:xfrm rot="63308">
            <a:off x="4835525" y="3368675"/>
            <a:ext cx="173038" cy="20638"/>
          </a:xfrm>
          <a:custGeom>
            <a:avLst/>
            <a:gdLst>
              <a:gd name="T0" fmla="*/ 173038 w 122"/>
              <a:gd name="T1" fmla="*/ 20638 h 13"/>
              <a:gd name="T2" fmla="*/ 2837 w 122"/>
              <a:gd name="T3" fmla="*/ 20638 h 13"/>
              <a:gd name="T4" fmla="*/ 0 w 122"/>
              <a:gd name="T5" fmla="*/ 17463 h 13"/>
              <a:gd name="T6" fmla="*/ 0 w 122"/>
              <a:gd name="T7" fmla="*/ 14288 h 13"/>
              <a:gd name="T8" fmla="*/ 0 w 122"/>
              <a:gd name="T9" fmla="*/ 14288 h 13"/>
              <a:gd name="T10" fmla="*/ 0 w 122"/>
              <a:gd name="T11" fmla="*/ 11113 h 13"/>
              <a:gd name="T12" fmla="*/ 0 w 122"/>
              <a:gd name="T13" fmla="*/ 7938 h 13"/>
              <a:gd name="T14" fmla="*/ 0 w 122"/>
              <a:gd name="T15" fmla="*/ 4763 h 13"/>
              <a:gd name="T16" fmla="*/ 0 w 122"/>
              <a:gd name="T17" fmla="*/ 1588 h 13"/>
              <a:gd name="T18" fmla="*/ 0 w 122"/>
              <a:gd name="T19" fmla="*/ 0 h 13"/>
              <a:gd name="T20" fmla="*/ 167365 w 122"/>
              <a:gd name="T21" fmla="*/ 0 h 13"/>
              <a:gd name="T22" fmla="*/ 167365 w 122"/>
              <a:gd name="T23" fmla="*/ 1588 h 13"/>
              <a:gd name="T24" fmla="*/ 167365 w 122"/>
              <a:gd name="T25" fmla="*/ 4763 h 13"/>
              <a:gd name="T26" fmla="*/ 170201 w 122"/>
              <a:gd name="T27" fmla="*/ 7938 h 13"/>
              <a:gd name="T28" fmla="*/ 170201 w 122"/>
              <a:gd name="T29" fmla="*/ 11113 h 13"/>
              <a:gd name="T30" fmla="*/ 170201 w 122"/>
              <a:gd name="T31" fmla="*/ 14288 h 13"/>
              <a:gd name="T32" fmla="*/ 173038 w 122"/>
              <a:gd name="T33" fmla="*/ 14288 h 13"/>
              <a:gd name="T34" fmla="*/ 173038 w 122"/>
              <a:gd name="T35" fmla="*/ 17463 h 13"/>
              <a:gd name="T36" fmla="*/ 173038 w 122"/>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13"/>
              <a:gd name="T59" fmla="*/ 122 w 122"/>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13">
                <a:moveTo>
                  <a:pt x="122" y="13"/>
                </a:moveTo>
                <a:lnTo>
                  <a:pt x="2" y="13"/>
                </a:lnTo>
                <a:lnTo>
                  <a:pt x="0" y="11"/>
                </a:lnTo>
                <a:lnTo>
                  <a:pt x="0" y="9"/>
                </a:lnTo>
                <a:lnTo>
                  <a:pt x="0" y="7"/>
                </a:lnTo>
                <a:lnTo>
                  <a:pt x="0" y="5"/>
                </a:lnTo>
                <a:lnTo>
                  <a:pt x="0" y="3"/>
                </a:lnTo>
                <a:lnTo>
                  <a:pt x="0" y="1"/>
                </a:lnTo>
                <a:lnTo>
                  <a:pt x="0" y="0"/>
                </a:lnTo>
                <a:lnTo>
                  <a:pt x="118" y="0"/>
                </a:lnTo>
                <a:lnTo>
                  <a:pt x="118" y="1"/>
                </a:lnTo>
                <a:lnTo>
                  <a:pt x="118" y="3"/>
                </a:lnTo>
                <a:lnTo>
                  <a:pt x="120" y="5"/>
                </a:lnTo>
                <a:lnTo>
                  <a:pt x="120" y="7"/>
                </a:lnTo>
                <a:lnTo>
                  <a:pt x="120" y="9"/>
                </a:lnTo>
                <a:lnTo>
                  <a:pt x="122" y="9"/>
                </a:lnTo>
                <a:lnTo>
                  <a:pt x="122" y="11"/>
                </a:lnTo>
                <a:lnTo>
                  <a:pt x="122" y="13"/>
                </a:lnTo>
                <a:close/>
              </a:path>
            </a:pathLst>
          </a:custGeom>
          <a:solidFill>
            <a:srgbClr val="C2122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1" name="Freeform 981"/>
          <p:cNvSpPr>
            <a:spLocks/>
          </p:cNvSpPr>
          <p:nvPr/>
        </p:nvSpPr>
        <p:spPr bwMode="auto">
          <a:xfrm rot="63308">
            <a:off x="4835525" y="3355975"/>
            <a:ext cx="169863" cy="23813"/>
          </a:xfrm>
          <a:custGeom>
            <a:avLst/>
            <a:gdLst>
              <a:gd name="T0" fmla="*/ 169863 w 120"/>
              <a:gd name="T1" fmla="*/ 23813 h 15"/>
              <a:gd name="T2" fmla="*/ 0 w 120"/>
              <a:gd name="T3" fmla="*/ 23813 h 15"/>
              <a:gd name="T4" fmla="*/ 0 w 120"/>
              <a:gd name="T5" fmla="*/ 20638 h 15"/>
              <a:gd name="T6" fmla="*/ 0 w 120"/>
              <a:gd name="T7" fmla="*/ 17463 h 15"/>
              <a:gd name="T8" fmla="*/ 0 w 120"/>
              <a:gd name="T9" fmla="*/ 14288 h 15"/>
              <a:gd name="T10" fmla="*/ 0 w 120"/>
              <a:gd name="T11" fmla="*/ 12700 h 15"/>
              <a:gd name="T12" fmla="*/ 0 w 120"/>
              <a:gd name="T13" fmla="*/ 9525 h 15"/>
              <a:gd name="T14" fmla="*/ 0 w 120"/>
              <a:gd name="T15" fmla="*/ 6350 h 15"/>
              <a:gd name="T16" fmla="*/ 0 w 120"/>
              <a:gd name="T17" fmla="*/ 3175 h 15"/>
              <a:gd name="T18" fmla="*/ 0 w 120"/>
              <a:gd name="T19" fmla="*/ 0 h 15"/>
              <a:gd name="T20" fmla="*/ 164201 w 120"/>
              <a:gd name="T21" fmla="*/ 0 h 15"/>
              <a:gd name="T22" fmla="*/ 164201 w 120"/>
              <a:gd name="T23" fmla="*/ 3175 h 15"/>
              <a:gd name="T24" fmla="*/ 164201 w 120"/>
              <a:gd name="T25" fmla="*/ 6350 h 15"/>
              <a:gd name="T26" fmla="*/ 167032 w 120"/>
              <a:gd name="T27" fmla="*/ 9525 h 15"/>
              <a:gd name="T28" fmla="*/ 167032 w 120"/>
              <a:gd name="T29" fmla="*/ 12700 h 15"/>
              <a:gd name="T30" fmla="*/ 167032 w 120"/>
              <a:gd name="T31" fmla="*/ 14288 h 15"/>
              <a:gd name="T32" fmla="*/ 167032 w 120"/>
              <a:gd name="T33" fmla="*/ 17463 h 15"/>
              <a:gd name="T34" fmla="*/ 169863 w 120"/>
              <a:gd name="T35" fmla="*/ 20638 h 15"/>
              <a:gd name="T36" fmla="*/ 169863 w 120"/>
              <a:gd name="T37" fmla="*/ 238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5"/>
              <a:gd name="T59" fmla="*/ 120 w 12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5">
                <a:moveTo>
                  <a:pt x="120" y="15"/>
                </a:moveTo>
                <a:lnTo>
                  <a:pt x="0" y="15"/>
                </a:lnTo>
                <a:lnTo>
                  <a:pt x="0" y="13"/>
                </a:lnTo>
                <a:lnTo>
                  <a:pt x="0" y="11"/>
                </a:lnTo>
                <a:lnTo>
                  <a:pt x="0" y="9"/>
                </a:lnTo>
                <a:lnTo>
                  <a:pt x="0" y="8"/>
                </a:lnTo>
                <a:lnTo>
                  <a:pt x="0" y="6"/>
                </a:lnTo>
                <a:lnTo>
                  <a:pt x="0" y="4"/>
                </a:lnTo>
                <a:lnTo>
                  <a:pt x="0" y="2"/>
                </a:lnTo>
                <a:lnTo>
                  <a:pt x="0" y="0"/>
                </a:lnTo>
                <a:lnTo>
                  <a:pt x="116" y="0"/>
                </a:lnTo>
                <a:lnTo>
                  <a:pt x="116" y="2"/>
                </a:lnTo>
                <a:lnTo>
                  <a:pt x="116" y="4"/>
                </a:lnTo>
                <a:lnTo>
                  <a:pt x="118" y="6"/>
                </a:lnTo>
                <a:lnTo>
                  <a:pt x="118" y="8"/>
                </a:lnTo>
                <a:lnTo>
                  <a:pt x="118" y="9"/>
                </a:lnTo>
                <a:lnTo>
                  <a:pt x="118" y="11"/>
                </a:lnTo>
                <a:lnTo>
                  <a:pt x="120" y="13"/>
                </a:lnTo>
                <a:lnTo>
                  <a:pt x="120" y="15"/>
                </a:lnTo>
                <a:close/>
              </a:path>
            </a:pathLst>
          </a:custGeom>
          <a:solidFill>
            <a:srgbClr val="C4112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2" name="Freeform 982"/>
          <p:cNvSpPr>
            <a:spLocks/>
          </p:cNvSpPr>
          <p:nvPr/>
        </p:nvSpPr>
        <p:spPr bwMode="auto">
          <a:xfrm rot="63308">
            <a:off x="4835525" y="3346450"/>
            <a:ext cx="166688" cy="22225"/>
          </a:xfrm>
          <a:custGeom>
            <a:avLst/>
            <a:gdLst>
              <a:gd name="T0" fmla="*/ 166688 w 118"/>
              <a:gd name="T1" fmla="*/ 22225 h 14"/>
              <a:gd name="T2" fmla="*/ 0 w 118"/>
              <a:gd name="T3" fmla="*/ 22225 h 14"/>
              <a:gd name="T4" fmla="*/ 0 w 118"/>
              <a:gd name="T5" fmla="*/ 19050 h 14"/>
              <a:gd name="T6" fmla="*/ 0 w 118"/>
              <a:gd name="T7" fmla="*/ 15875 h 14"/>
              <a:gd name="T8" fmla="*/ 0 w 118"/>
              <a:gd name="T9" fmla="*/ 12700 h 14"/>
              <a:gd name="T10" fmla="*/ 0 w 118"/>
              <a:gd name="T11" fmla="*/ 9525 h 14"/>
              <a:gd name="T12" fmla="*/ 0 w 118"/>
              <a:gd name="T13" fmla="*/ 6350 h 14"/>
              <a:gd name="T14" fmla="*/ 0 w 118"/>
              <a:gd name="T15" fmla="*/ 6350 h 14"/>
              <a:gd name="T16" fmla="*/ 0 w 118"/>
              <a:gd name="T17" fmla="*/ 3175 h 14"/>
              <a:gd name="T18" fmla="*/ 0 w 118"/>
              <a:gd name="T19" fmla="*/ 0 h 14"/>
              <a:gd name="T20" fmla="*/ 161038 w 118"/>
              <a:gd name="T21" fmla="*/ 0 h 14"/>
              <a:gd name="T22" fmla="*/ 161038 w 118"/>
              <a:gd name="T23" fmla="*/ 3175 h 14"/>
              <a:gd name="T24" fmla="*/ 161038 w 118"/>
              <a:gd name="T25" fmla="*/ 6350 h 14"/>
              <a:gd name="T26" fmla="*/ 163863 w 118"/>
              <a:gd name="T27" fmla="*/ 6350 h 14"/>
              <a:gd name="T28" fmla="*/ 163863 w 118"/>
              <a:gd name="T29" fmla="*/ 9525 h 14"/>
              <a:gd name="T30" fmla="*/ 163863 w 118"/>
              <a:gd name="T31" fmla="*/ 12700 h 14"/>
              <a:gd name="T32" fmla="*/ 163863 w 118"/>
              <a:gd name="T33" fmla="*/ 15875 h 14"/>
              <a:gd name="T34" fmla="*/ 166688 w 118"/>
              <a:gd name="T35" fmla="*/ 19050 h 14"/>
              <a:gd name="T36" fmla="*/ 166688 w 118"/>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
              <a:gd name="T58" fmla="*/ 0 h 14"/>
              <a:gd name="T59" fmla="*/ 118 w 11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 h="14">
                <a:moveTo>
                  <a:pt x="118" y="14"/>
                </a:moveTo>
                <a:lnTo>
                  <a:pt x="0" y="14"/>
                </a:lnTo>
                <a:lnTo>
                  <a:pt x="0" y="12"/>
                </a:lnTo>
                <a:lnTo>
                  <a:pt x="0" y="10"/>
                </a:lnTo>
                <a:lnTo>
                  <a:pt x="0" y="8"/>
                </a:lnTo>
                <a:lnTo>
                  <a:pt x="0" y="6"/>
                </a:lnTo>
                <a:lnTo>
                  <a:pt x="0" y="4"/>
                </a:lnTo>
                <a:lnTo>
                  <a:pt x="0" y="2"/>
                </a:lnTo>
                <a:lnTo>
                  <a:pt x="0" y="0"/>
                </a:lnTo>
                <a:lnTo>
                  <a:pt x="114" y="0"/>
                </a:lnTo>
                <a:lnTo>
                  <a:pt x="114" y="2"/>
                </a:lnTo>
                <a:lnTo>
                  <a:pt x="114" y="4"/>
                </a:lnTo>
                <a:lnTo>
                  <a:pt x="116" y="4"/>
                </a:lnTo>
                <a:lnTo>
                  <a:pt x="116" y="6"/>
                </a:lnTo>
                <a:lnTo>
                  <a:pt x="116" y="8"/>
                </a:lnTo>
                <a:lnTo>
                  <a:pt x="116" y="10"/>
                </a:lnTo>
                <a:lnTo>
                  <a:pt x="118" y="12"/>
                </a:lnTo>
                <a:lnTo>
                  <a:pt x="118" y="14"/>
                </a:lnTo>
                <a:close/>
              </a:path>
            </a:pathLst>
          </a:custGeom>
          <a:solidFill>
            <a:srgbClr val="C4112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3" name="Freeform 983"/>
          <p:cNvSpPr>
            <a:spLocks/>
          </p:cNvSpPr>
          <p:nvPr/>
        </p:nvSpPr>
        <p:spPr bwMode="auto">
          <a:xfrm rot="63308">
            <a:off x="4835525" y="3335338"/>
            <a:ext cx="163513" cy="20637"/>
          </a:xfrm>
          <a:custGeom>
            <a:avLst/>
            <a:gdLst>
              <a:gd name="T0" fmla="*/ 163513 w 116"/>
              <a:gd name="T1" fmla="*/ 20637 h 13"/>
              <a:gd name="T2" fmla="*/ 0 w 116"/>
              <a:gd name="T3" fmla="*/ 20637 h 13"/>
              <a:gd name="T4" fmla="*/ 0 w 116"/>
              <a:gd name="T5" fmla="*/ 17462 h 13"/>
              <a:gd name="T6" fmla="*/ 0 w 116"/>
              <a:gd name="T7" fmla="*/ 17462 h 13"/>
              <a:gd name="T8" fmla="*/ 0 w 116"/>
              <a:gd name="T9" fmla="*/ 14287 h 13"/>
              <a:gd name="T10" fmla="*/ 0 w 116"/>
              <a:gd name="T11" fmla="*/ 11112 h 13"/>
              <a:gd name="T12" fmla="*/ 0 w 116"/>
              <a:gd name="T13" fmla="*/ 7937 h 13"/>
              <a:gd name="T14" fmla="*/ 0 w 116"/>
              <a:gd name="T15" fmla="*/ 4762 h 13"/>
              <a:gd name="T16" fmla="*/ 0 w 116"/>
              <a:gd name="T17" fmla="*/ 1587 h 13"/>
              <a:gd name="T18" fmla="*/ 0 w 116"/>
              <a:gd name="T19" fmla="*/ 0 h 13"/>
              <a:gd name="T20" fmla="*/ 157875 w 116"/>
              <a:gd name="T21" fmla="*/ 0 h 13"/>
              <a:gd name="T22" fmla="*/ 157875 w 116"/>
              <a:gd name="T23" fmla="*/ 1587 h 13"/>
              <a:gd name="T24" fmla="*/ 157875 w 116"/>
              <a:gd name="T25" fmla="*/ 4762 h 13"/>
              <a:gd name="T26" fmla="*/ 157875 w 116"/>
              <a:gd name="T27" fmla="*/ 7937 h 13"/>
              <a:gd name="T28" fmla="*/ 160694 w 116"/>
              <a:gd name="T29" fmla="*/ 11112 h 13"/>
              <a:gd name="T30" fmla="*/ 160694 w 116"/>
              <a:gd name="T31" fmla="*/ 14287 h 13"/>
              <a:gd name="T32" fmla="*/ 160694 w 116"/>
              <a:gd name="T33" fmla="*/ 17462 h 13"/>
              <a:gd name="T34" fmla="*/ 163513 w 116"/>
              <a:gd name="T35" fmla="*/ 17462 h 13"/>
              <a:gd name="T36" fmla="*/ 163513 w 116"/>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3"/>
              <a:gd name="T59" fmla="*/ 116 w 116"/>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3">
                <a:moveTo>
                  <a:pt x="116" y="13"/>
                </a:moveTo>
                <a:lnTo>
                  <a:pt x="0" y="13"/>
                </a:lnTo>
                <a:lnTo>
                  <a:pt x="0" y="11"/>
                </a:lnTo>
                <a:lnTo>
                  <a:pt x="0" y="9"/>
                </a:lnTo>
                <a:lnTo>
                  <a:pt x="0" y="7"/>
                </a:lnTo>
                <a:lnTo>
                  <a:pt x="0" y="5"/>
                </a:lnTo>
                <a:lnTo>
                  <a:pt x="0" y="3"/>
                </a:lnTo>
                <a:lnTo>
                  <a:pt x="0" y="1"/>
                </a:lnTo>
                <a:lnTo>
                  <a:pt x="0" y="0"/>
                </a:lnTo>
                <a:lnTo>
                  <a:pt x="112" y="0"/>
                </a:lnTo>
                <a:lnTo>
                  <a:pt x="112" y="1"/>
                </a:lnTo>
                <a:lnTo>
                  <a:pt x="112" y="3"/>
                </a:lnTo>
                <a:lnTo>
                  <a:pt x="112" y="5"/>
                </a:lnTo>
                <a:lnTo>
                  <a:pt x="114" y="7"/>
                </a:lnTo>
                <a:lnTo>
                  <a:pt x="114" y="9"/>
                </a:lnTo>
                <a:lnTo>
                  <a:pt x="114" y="11"/>
                </a:lnTo>
                <a:lnTo>
                  <a:pt x="116" y="11"/>
                </a:lnTo>
                <a:lnTo>
                  <a:pt x="116" y="13"/>
                </a:lnTo>
                <a:close/>
              </a:path>
            </a:pathLst>
          </a:custGeom>
          <a:solidFill>
            <a:srgbClr val="C712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4" name="Freeform 984"/>
          <p:cNvSpPr>
            <a:spLocks/>
          </p:cNvSpPr>
          <p:nvPr/>
        </p:nvSpPr>
        <p:spPr bwMode="auto">
          <a:xfrm rot="63308">
            <a:off x="4832350" y="3322638"/>
            <a:ext cx="165100" cy="23812"/>
          </a:xfrm>
          <a:custGeom>
            <a:avLst/>
            <a:gdLst>
              <a:gd name="T0" fmla="*/ 165100 w 116"/>
              <a:gd name="T1" fmla="*/ 23812 h 15"/>
              <a:gd name="T2" fmla="*/ 2847 w 116"/>
              <a:gd name="T3" fmla="*/ 23812 h 15"/>
              <a:gd name="T4" fmla="*/ 2847 w 116"/>
              <a:gd name="T5" fmla="*/ 20637 h 15"/>
              <a:gd name="T6" fmla="*/ 2847 w 116"/>
              <a:gd name="T7" fmla="*/ 17462 h 15"/>
              <a:gd name="T8" fmla="*/ 2847 w 116"/>
              <a:gd name="T9" fmla="*/ 17462 h 15"/>
              <a:gd name="T10" fmla="*/ 2847 w 116"/>
              <a:gd name="T11" fmla="*/ 14287 h 15"/>
              <a:gd name="T12" fmla="*/ 2847 w 116"/>
              <a:gd name="T13" fmla="*/ 14287 h 15"/>
              <a:gd name="T14" fmla="*/ 2847 w 116"/>
              <a:gd name="T15" fmla="*/ 12700 h 15"/>
              <a:gd name="T16" fmla="*/ 2847 w 116"/>
              <a:gd name="T17" fmla="*/ 9525 h 15"/>
              <a:gd name="T18" fmla="*/ 0 w 116"/>
              <a:gd name="T19" fmla="*/ 9525 h 15"/>
              <a:gd name="T20" fmla="*/ 0 w 116"/>
              <a:gd name="T21" fmla="*/ 9525 h 15"/>
              <a:gd name="T22" fmla="*/ 0 w 116"/>
              <a:gd name="T23" fmla="*/ 6350 h 15"/>
              <a:gd name="T24" fmla="*/ 0 w 116"/>
              <a:gd name="T25" fmla="*/ 6350 h 15"/>
              <a:gd name="T26" fmla="*/ 0 w 116"/>
              <a:gd name="T27" fmla="*/ 6350 h 15"/>
              <a:gd name="T28" fmla="*/ 0 w 116"/>
              <a:gd name="T29" fmla="*/ 3175 h 15"/>
              <a:gd name="T30" fmla="*/ 0 w 116"/>
              <a:gd name="T31" fmla="*/ 3175 h 15"/>
              <a:gd name="T32" fmla="*/ 0 w 116"/>
              <a:gd name="T33" fmla="*/ 3175 h 15"/>
              <a:gd name="T34" fmla="*/ 0 w 116"/>
              <a:gd name="T35" fmla="*/ 0 h 15"/>
              <a:gd name="T36" fmla="*/ 160830 w 116"/>
              <a:gd name="T37" fmla="*/ 0 h 15"/>
              <a:gd name="T38" fmla="*/ 160830 w 116"/>
              <a:gd name="T39" fmla="*/ 3175 h 15"/>
              <a:gd name="T40" fmla="*/ 160830 w 116"/>
              <a:gd name="T41" fmla="*/ 6350 h 15"/>
              <a:gd name="T42" fmla="*/ 160830 w 116"/>
              <a:gd name="T43" fmla="*/ 9525 h 15"/>
              <a:gd name="T44" fmla="*/ 162253 w 116"/>
              <a:gd name="T45" fmla="*/ 12700 h 15"/>
              <a:gd name="T46" fmla="*/ 162253 w 116"/>
              <a:gd name="T47" fmla="*/ 14287 h 15"/>
              <a:gd name="T48" fmla="*/ 162253 w 116"/>
              <a:gd name="T49" fmla="*/ 17462 h 15"/>
              <a:gd name="T50" fmla="*/ 162253 w 116"/>
              <a:gd name="T51" fmla="*/ 20637 h 15"/>
              <a:gd name="T52" fmla="*/ 165100 w 116"/>
              <a:gd name="T53" fmla="*/ 23812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6"/>
              <a:gd name="T82" fmla="*/ 0 h 15"/>
              <a:gd name="T83" fmla="*/ 116 w 116"/>
              <a:gd name="T84" fmla="*/ 15 h 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6" h="15">
                <a:moveTo>
                  <a:pt x="116" y="15"/>
                </a:moveTo>
                <a:lnTo>
                  <a:pt x="2" y="15"/>
                </a:lnTo>
                <a:lnTo>
                  <a:pt x="2" y="13"/>
                </a:lnTo>
                <a:lnTo>
                  <a:pt x="2" y="11"/>
                </a:lnTo>
                <a:lnTo>
                  <a:pt x="2" y="9"/>
                </a:lnTo>
                <a:lnTo>
                  <a:pt x="2" y="8"/>
                </a:lnTo>
                <a:lnTo>
                  <a:pt x="2" y="6"/>
                </a:lnTo>
                <a:lnTo>
                  <a:pt x="0" y="6"/>
                </a:lnTo>
                <a:lnTo>
                  <a:pt x="0" y="4"/>
                </a:lnTo>
                <a:lnTo>
                  <a:pt x="0" y="2"/>
                </a:lnTo>
                <a:lnTo>
                  <a:pt x="0" y="0"/>
                </a:lnTo>
                <a:lnTo>
                  <a:pt x="113" y="0"/>
                </a:lnTo>
                <a:lnTo>
                  <a:pt x="113" y="2"/>
                </a:lnTo>
                <a:lnTo>
                  <a:pt x="113" y="4"/>
                </a:lnTo>
                <a:lnTo>
                  <a:pt x="113" y="6"/>
                </a:lnTo>
                <a:lnTo>
                  <a:pt x="114" y="8"/>
                </a:lnTo>
                <a:lnTo>
                  <a:pt x="114" y="9"/>
                </a:lnTo>
                <a:lnTo>
                  <a:pt x="114" y="11"/>
                </a:lnTo>
                <a:lnTo>
                  <a:pt x="114" y="13"/>
                </a:lnTo>
                <a:lnTo>
                  <a:pt x="116" y="15"/>
                </a:lnTo>
                <a:close/>
              </a:path>
            </a:pathLst>
          </a:custGeom>
          <a:solidFill>
            <a:srgbClr val="C712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5" name="Freeform 985"/>
          <p:cNvSpPr>
            <a:spLocks/>
          </p:cNvSpPr>
          <p:nvPr/>
        </p:nvSpPr>
        <p:spPr bwMode="auto">
          <a:xfrm>
            <a:off x="4821238" y="3311525"/>
            <a:ext cx="161925" cy="22225"/>
          </a:xfrm>
          <a:custGeom>
            <a:avLst/>
            <a:gdLst>
              <a:gd name="T0" fmla="*/ 161925 w 114"/>
              <a:gd name="T1" fmla="*/ 22225 h 14"/>
              <a:gd name="T2" fmla="*/ 2841 w 114"/>
              <a:gd name="T3" fmla="*/ 22225 h 14"/>
              <a:gd name="T4" fmla="*/ 2841 w 114"/>
              <a:gd name="T5" fmla="*/ 22225 h 14"/>
              <a:gd name="T6" fmla="*/ 2841 w 114"/>
              <a:gd name="T7" fmla="*/ 22225 h 14"/>
              <a:gd name="T8" fmla="*/ 2841 w 114"/>
              <a:gd name="T9" fmla="*/ 22225 h 14"/>
              <a:gd name="T10" fmla="*/ 2841 w 114"/>
              <a:gd name="T11" fmla="*/ 19050 h 14"/>
              <a:gd name="T12" fmla="*/ 0 w 114"/>
              <a:gd name="T13" fmla="*/ 19050 h 14"/>
              <a:gd name="T14" fmla="*/ 0 w 114"/>
              <a:gd name="T15" fmla="*/ 19050 h 14"/>
              <a:gd name="T16" fmla="*/ 0 w 114"/>
              <a:gd name="T17" fmla="*/ 19050 h 14"/>
              <a:gd name="T18" fmla="*/ 0 w 114"/>
              <a:gd name="T19" fmla="*/ 19050 h 14"/>
              <a:gd name="T20" fmla="*/ 0 w 114"/>
              <a:gd name="T21" fmla="*/ 15875 h 14"/>
              <a:gd name="T22" fmla="*/ 0 w 114"/>
              <a:gd name="T23" fmla="*/ 12700 h 14"/>
              <a:gd name="T24" fmla="*/ 0 w 114"/>
              <a:gd name="T25" fmla="*/ 12700 h 14"/>
              <a:gd name="T26" fmla="*/ 0 w 114"/>
              <a:gd name="T27" fmla="*/ 9525 h 14"/>
              <a:gd name="T28" fmla="*/ 0 w 114"/>
              <a:gd name="T29" fmla="*/ 6350 h 14"/>
              <a:gd name="T30" fmla="*/ 0 w 114"/>
              <a:gd name="T31" fmla="*/ 3175 h 14"/>
              <a:gd name="T32" fmla="*/ 0 w 114"/>
              <a:gd name="T33" fmla="*/ 3175 h 14"/>
              <a:gd name="T34" fmla="*/ 0 w 114"/>
              <a:gd name="T35" fmla="*/ 0 h 14"/>
              <a:gd name="T36" fmla="*/ 157664 w 114"/>
              <a:gd name="T37" fmla="*/ 0 h 14"/>
              <a:gd name="T38" fmla="*/ 157664 w 114"/>
              <a:gd name="T39" fmla="*/ 3175 h 14"/>
              <a:gd name="T40" fmla="*/ 157664 w 114"/>
              <a:gd name="T41" fmla="*/ 6350 h 14"/>
              <a:gd name="T42" fmla="*/ 157664 w 114"/>
              <a:gd name="T43" fmla="*/ 9525 h 14"/>
              <a:gd name="T44" fmla="*/ 160505 w 114"/>
              <a:gd name="T45" fmla="*/ 9525 h 14"/>
              <a:gd name="T46" fmla="*/ 160505 w 114"/>
              <a:gd name="T47" fmla="*/ 12700 h 14"/>
              <a:gd name="T48" fmla="*/ 160505 w 114"/>
              <a:gd name="T49" fmla="*/ 15875 h 14"/>
              <a:gd name="T50" fmla="*/ 160505 w 114"/>
              <a:gd name="T51" fmla="*/ 19050 h 14"/>
              <a:gd name="T52" fmla="*/ 161925 w 114"/>
              <a:gd name="T53" fmla="*/ 22225 h 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4"/>
              <a:gd name="T82" fmla="*/ 0 h 14"/>
              <a:gd name="T83" fmla="*/ 114 w 114"/>
              <a:gd name="T84" fmla="*/ 14 h 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4" h="14">
                <a:moveTo>
                  <a:pt x="114" y="14"/>
                </a:moveTo>
                <a:lnTo>
                  <a:pt x="2" y="14"/>
                </a:lnTo>
                <a:lnTo>
                  <a:pt x="2" y="12"/>
                </a:lnTo>
                <a:lnTo>
                  <a:pt x="0" y="12"/>
                </a:lnTo>
                <a:lnTo>
                  <a:pt x="0" y="10"/>
                </a:lnTo>
                <a:lnTo>
                  <a:pt x="0" y="8"/>
                </a:lnTo>
                <a:lnTo>
                  <a:pt x="0" y="6"/>
                </a:lnTo>
                <a:lnTo>
                  <a:pt x="0" y="4"/>
                </a:lnTo>
                <a:lnTo>
                  <a:pt x="0" y="2"/>
                </a:lnTo>
                <a:lnTo>
                  <a:pt x="0" y="0"/>
                </a:lnTo>
                <a:lnTo>
                  <a:pt x="111" y="0"/>
                </a:lnTo>
                <a:lnTo>
                  <a:pt x="111" y="2"/>
                </a:lnTo>
                <a:lnTo>
                  <a:pt x="111" y="4"/>
                </a:lnTo>
                <a:lnTo>
                  <a:pt x="111" y="6"/>
                </a:lnTo>
                <a:lnTo>
                  <a:pt x="113" y="6"/>
                </a:lnTo>
                <a:lnTo>
                  <a:pt x="113" y="8"/>
                </a:lnTo>
                <a:lnTo>
                  <a:pt x="113" y="10"/>
                </a:lnTo>
                <a:lnTo>
                  <a:pt x="113" y="12"/>
                </a:lnTo>
                <a:lnTo>
                  <a:pt x="114" y="14"/>
                </a:lnTo>
                <a:close/>
              </a:path>
            </a:pathLst>
          </a:custGeom>
          <a:solidFill>
            <a:srgbClr val="C712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6" name="Freeform 986"/>
          <p:cNvSpPr>
            <a:spLocks/>
          </p:cNvSpPr>
          <p:nvPr/>
        </p:nvSpPr>
        <p:spPr bwMode="auto">
          <a:xfrm>
            <a:off x="4816475" y="3300413"/>
            <a:ext cx="158750" cy="20637"/>
          </a:xfrm>
          <a:custGeom>
            <a:avLst/>
            <a:gdLst>
              <a:gd name="T0" fmla="*/ 158750 w 113"/>
              <a:gd name="T1" fmla="*/ 20637 h 13"/>
              <a:gd name="T2" fmla="*/ 0 w 113"/>
              <a:gd name="T3" fmla="*/ 20637 h 13"/>
              <a:gd name="T4" fmla="*/ 0 w 113"/>
              <a:gd name="T5" fmla="*/ 20637 h 13"/>
              <a:gd name="T6" fmla="*/ 0 w 113"/>
              <a:gd name="T7" fmla="*/ 17462 h 13"/>
              <a:gd name="T8" fmla="*/ 0 w 113"/>
              <a:gd name="T9" fmla="*/ 14287 h 13"/>
              <a:gd name="T10" fmla="*/ 0 w 113"/>
              <a:gd name="T11" fmla="*/ 11112 h 13"/>
              <a:gd name="T12" fmla="*/ 0 w 113"/>
              <a:gd name="T13" fmla="*/ 7937 h 13"/>
              <a:gd name="T14" fmla="*/ 0 w 113"/>
              <a:gd name="T15" fmla="*/ 4762 h 13"/>
              <a:gd name="T16" fmla="*/ 0 w 113"/>
              <a:gd name="T17" fmla="*/ 1587 h 13"/>
              <a:gd name="T18" fmla="*/ 0 w 113"/>
              <a:gd name="T19" fmla="*/ 0 h 13"/>
              <a:gd name="T20" fmla="*/ 153131 w 113"/>
              <a:gd name="T21" fmla="*/ 0 h 13"/>
              <a:gd name="T22" fmla="*/ 153131 w 113"/>
              <a:gd name="T23" fmla="*/ 1587 h 13"/>
              <a:gd name="T24" fmla="*/ 153131 w 113"/>
              <a:gd name="T25" fmla="*/ 4762 h 13"/>
              <a:gd name="T26" fmla="*/ 153131 w 113"/>
              <a:gd name="T27" fmla="*/ 7937 h 13"/>
              <a:gd name="T28" fmla="*/ 155940 w 113"/>
              <a:gd name="T29" fmla="*/ 11112 h 13"/>
              <a:gd name="T30" fmla="*/ 155940 w 113"/>
              <a:gd name="T31" fmla="*/ 14287 h 13"/>
              <a:gd name="T32" fmla="*/ 155940 w 113"/>
              <a:gd name="T33" fmla="*/ 17462 h 13"/>
              <a:gd name="T34" fmla="*/ 155940 w 113"/>
              <a:gd name="T35" fmla="*/ 20637 h 13"/>
              <a:gd name="T36" fmla="*/ 158750 w 113"/>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3"/>
              <a:gd name="T59" fmla="*/ 113 w 11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3">
                <a:moveTo>
                  <a:pt x="113" y="13"/>
                </a:moveTo>
                <a:lnTo>
                  <a:pt x="0" y="13"/>
                </a:lnTo>
                <a:lnTo>
                  <a:pt x="0" y="11"/>
                </a:lnTo>
                <a:lnTo>
                  <a:pt x="0" y="9"/>
                </a:lnTo>
                <a:lnTo>
                  <a:pt x="0" y="7"/>
                </a:lnTo>
                <a:lnTo>
                  <a:pt x="0" y="5"/>
                </a:lnTo>
                <a:lnTo>
                  <a:pt x="0" y="3"/>
                </a:lnTo>
                <a:lnTo>
                  <a:pt x="0" y="1"/>
                </a:lnTo>
                <a:lnTo>
                  <a:pt x="0" y="0"/>
                </a:lnTo>
                <a:lnTo>
                  <a:pt x="109" y="0"/>
                </a:lnTo>
                <a:lnTo>
                  <a:pt x="109" y="1"/>
                </a:lnTo>
                <a:lnTo>
                  <a:pt x="109" y="3"/>
                </a:lnTo>
                <a:lnTo>
                  <a:pt x="109" y="5"/>
                </a:lnTo>
                <a:lnTo>
                  <a:pt x="111" y="7"/>
                </a:lnTo>
                <a:lnTo>
                  <a:pt x="111" y="9"/>
                </a:lnTo>
                <a:lnTo>
                  <a:pt x="111" y="11"/>
                </a:lnTo>
                <a:lnTo>
                  <a:pt x="111" y="13"/>
                </a:lnTo>
                <a:lnTo>
                  <a:pt x="113" y="13"/>
                </a:lnTo>
                <a:close/>
              </a:path>
            </a:pathLst>
          </a:custGeom>
          <a:solidFill>
            <a:srgbClr val="C911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7" name="Freeform 987"/>
          <p:cNvSpPr>
            <a:spLocks/>
          </p:cNvSpPr>
          <p:nvPr/>
        </p:nvSpPr>
        <p:spPr bwMode="auto">
          <a:xfrm>
            <a:off x="4821238" y="3290888"/>
            <a:ext cx="160337" cy="20637"/>
          </a:xfrm>
          <a:custGeom>
            <a:avLst/>
            <a:gdLst>
              <a:gd name="T0" fmla="*/ 160337 w 113"/>
              <a:gd name="T1" fmla="*/ 20637 h 13"/>
              <a:gd name="T2" fmla="*/ 2838 w 113"/>
              <a:gd name="T3" fmla="*/ 20637 h 13"/>
              <a:gd name="T4" fmla="*/ 2838 w 113"/>
              <a:gd name="T5" fmla="*/ 17462 h 13"/>
              <a:gd name="T6" fmla="*/ 2838 w 113"/>
              <a:gd name="T7" fmla="*/ 14287 h 13"/>
              <a:gd name="T8" fmla="*/ 2838 w 113"/>
              <a:gd name="T9" fmla="*/ 11112 h 13"/>
              <a:gd name="T10" fmla="*/ 2838 w 113"/>
              <a:gd name="T11" fmla="*/ 9525 h 13"/>
              <a:gd name="T12" fmla="*/ 0 w 113"/>
              <a:gd name="T13" fmla="*/ 6350 h 13"/>
              <a:gd name="T14" fmla="*/ 0 w 113"/>
              <a:gd name="T15" fmla="*/ 3175 h 13"/>
              <a:gd name="T16" fmla="*/ 0 w 113"/>
              <a:gd name="T17" fmla="*/ 0 h 13"/>
              <a:gd name="T18" fmla="*/ 0 w 113"/>
              <a:gd name="T19" fmla="*/ 0 h 13"/>
              <a:gd name="T20" fmla="*/ 151824 w 113"/>
              <a:gd name="T21" fmla="*/ 0 h 13"/>
              <a:gd name="T22" fmla="*/ 154661 w 113"/>
              <a:gd name="T23" fmla="*/ 0 h 13"/>
              <a:gd name="T24" fmla="*/ 154661 w 113"/>
              <a:gd name="T25" fmla="*/ 3175 h 13"/>
              <a:gd name="T26" fmla="*/ 154661 w 113"/>
              <a:gd name="T27" fmla="*/ 6350 h 13"/>
              <a:gd name="T28" fmla="*/ 157499 w 113"/>
              <a:gd name="T29" fmla="*/ 9525 h 13"/>
              <a:gd name="T30" fmla="*/ 157499 w 113"/>
              <a:gd name="T31" fmla="*/ 11112 h 13"/>
              <a:gd name="T32" fmla="*/ 157499 w 113"/>
              <a:gd name="T33" fmla="*/ 14287 h 13"/>
              <a:gd name="T34" fmla="*/ 157499 w 113"/>
              <a:gd name="T35" fmla="*/ 17462 h 13"/>
              <a:gd name="T36" fmla="*/ 160337 w 113"/>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3"/>
              <a:gd name="T59" fmla="*/ 113 w 11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3">
                <a:moveTo>
                  <a:pt x="113" y="13"/>
                </a:moveTo>
                <a:lnTo>
                  <a:pt x="2" y="13"/>
                </a:lnTo>
                <a:lnTo>
                  <a:pt x="2" y="11"/>
                </a:lnTo>
                <a:lnTo>
                  <a:pt x="2" y="9"/>
                </a:lnTo>
                <a:lnTo>
                  <a:pt x="2" y="7"/>
                </a:lnTo>
                <a:lnTo>
                  <a:pt x="2" y="6"/>
                </a:lnTo>
                <a:lnTo>
                  <a:pt x="0" y="4"/>
                </a:lnTo>
                <a:lnTo>
                  <a:pt x="0" y="2"/>
                </a:lnTo>
                <a:lnTo>
                  <a:pt x="0" y="0"/>
                </a:lnTo>
                <a:lnTo>
                  <a:pt x="107" y="0"/>
                </a:lnTo>
                <a:lnTo>
                  <a:pt x="109" y="0"/>
                </a:lnTo>
                <a:lnTo>
                  <a:pt x="109" y="2"/>
                </a:lnTo>
                <a:lnTo>
                  <a:pt x="109" y="4"/>
                </a:lnTo>
                <a:lnTo>
                  <a:pt x="111" y="6"/>
                </a:lnTo>
                <a:lnTo>
                  <a:pt x="111" y="7"/>
                </a:lnTo>
                <a:lnTo>
                  <a:pt x="111" y="9"/>
                </a:lnTo>
                <a:lnTo>
                  <a:pt x="111" y="11"/>
                </a:lnTo>
                <a:lnTo>
                  <a:pt x="113" y="13"/>
                </a:lnTo>
                <a:close/>
              </a:path>
            </a:pathLst>
          </a:custGeom>
          <a:solidFill>
            <a:srgbClr val="C9112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8" name="Freeform 988"/>
          <p:cNvSpPr>
            <a:spLocks/>
          </p:cNvSpPr>
          <p:nvPr/>
        </p:nvSpPr>
        <p:spPr bwMode="auto">
          <a:xfrm>
            <a:off x="4819650" y="3278188"/>
            <a:ext cx="155575" cy="22225"/>
          </a:xfrm>
          <a:custGeom>
            <a:avLst/>
            <a:gdLst>
              <a:gd name="T0" fmla="*/ 155575 w 111"/>
              <a:gd name="T1" fmla="*/ 22225 h 14"/>
              <a:gd name="T2" fmla="*/ 2803 w 111"/>
              <a:gd name="T3" fmla="*/ 22225 h 14"/>
              <a:gd name="T4" fmla="*/ 0 w 111"/>
              <a:gd name="T5" fmla="*/ 19050 h 14"/>
              <a:gd name="T6" fmla="*/ 0 w 111"/>
              <a:gd name="T7" fmla="*/ 15875 h 14"/>
              <a:gd name="T8" fmla="*/ 0 w 111"/>
              <a:gd name="T9" fmla="*/ 12700 h 14"/>
              <a:gd name="T10" fmla="*/ 0 w 111"/>
              <a:gd name="T11" fmla="*/ 12700 h 14"/>
              <a:gd name="T12" fmla="*/ 0 w 111"/>
              <a:gd name="T13" fmla="*/ 9525 h 14"/>
              <a:gd name="T14" fmla="*/ 0 w 111"/>
              <a:gd name="T15" fmla="*/ 6350 h 14"/>
              <a:gd name="T16" fmla="*/ 0 w 111"/>
              <a:gd name="T17" fmla="*/ 3175 h 14"/>
              <a:gd name="T18" fmla="*/ 0 w 111"/>
              <a:gd name="T19" fmla="*/ 0 h 14"/>
              <a:gd name="T20" fmla="*/ 147166 w 111"/>
              <a:gd name="T21" fmla="*/ 0 h 14"/>
              <a:gd name="T22" fmla="*/ 149969 w 111"/>
              <a:gd name="T23" fmla="*/ 3175 h 14"/>
              <a:gd name="T24" fmla="*/ 149969 w 111"/>
              <a:gd name="T25" fmla="*/ 6350 h 14"/>
              <a:gd name="T26" fmla="*/ 149969 w 111"/>
              <a:gd name="T27" fmla="*/ 9525 h 14"/>
              <a:gd name="T28" fmla="*/ 149969 w 111"/>
              <a:gd name="T29" fmla="*/ 12700 h 14"/>
              <a:gd name="T30" fmla="*/ 152772 w 111"/>
              <a:gd name="T31" fmla="*/ 12700 h 14"/>
              <a:gd name="T32" fmla="*/ 152772 w 111"/>
              <a:gd name="T33" fmla="*/ 15875 h 14"/>
              <a:gd name="T34" fmla="*/ 152772 w 111"/>
              <a:gd name="T35" fmla="*/ 19050 h 14"/>
              <a:gd name="T36" fmla="*/ 155575 w 111"/>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14"/>
              <a:gd name="T59" fmla="*/ 111 w 111"/>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14">
                <a:moveTo>
                  <a:pt x="111" y="14"/>
                </a:moveTo>
                <a:lnTo>
                  <a:pt x="2" y="14"/>
                </a:lnTo>
                <a:lnTo>
                  <a:pt x="0" y="12"/>
                </a:lnTo>
                <a:lnTo>
                  <a:pt x="0" y="10"/>
                </a:lnTo>
                <a:lnTo>
                  <a:pt x="0" y="8"/>
                </a:lnTo>
                <a:lnTo>
                  <a:pt x="0" y="6"/>
                </a:lnTo>
                <a:lnTo>
                  <a:pt x="0" y="4"/>
                </a:lnTo>
                <a:lnTo>
                  <a:pt x="0" y="2"/>
                </a:lnTo>
                <a:lnTo>
                  <a:pt x="0" y="0"/>
                </a:lnTo>
                <a:lnTo>
                  <a:pt x="105" y="0"/>
                </a:lnTo>
                <a:lnTo>
                  <a:pt x="107" y="2"/>
                </a:lnTo>
                <a:lnTo>
                  <a:pt x="107" y="4"/>
                </a:lnTo>
                <a:lnTo>
                  <a:pt x="107" y="6"/>
                </a:lnTo>
                <a:lnTo>
                  <a:pt x="107" y="8"/>
                </a:lnTo>
                <a:lnTo>
                  <a:pt x="109" y="8"/>
                </a:lnTo>
                <a:lnTo>
                  <a:pt x="109" y="10"/>
                </a:lnTo>
                <a:lnTo>
                  <a:pt x="109" y="12"/>
                </a:lnTo>
                <a:lnTo>
                  <a:pt x="111" y="14"/>
                </a:lnTo>
                <a:close/>
              </a:path>
            </a:pathLst>
          </a:custGeom>
          <a:solidFill>
            <a:srgbClr val="CC14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09" name="Freeform 989"/>
          <p:cNvSpPr>
            <a:spLocks/>
          </p:cNvSpPr>
          <p:nvPr/>
        </p:nvSpPr>
        <p:spPr bwMode="auto">
          <a:xfrm>
            <a:off x="4806950" y="3267075"/>
            <a:ext cx="153988" cy="23813"/>
          </a:xfrm>
          <a:custGeom>
            <a:avLst/>
            <a:gdLst>
              <a:gd name="T0" fmla="*/ 153988 w 109"/>
              <a:gd name="T1" fmla="*/ 23813 h 15"/>
              <a:gd name="T2" fmla="*/ 2825 w 109"/>
              <a:gd name="T3" fmla="*/ 23813 h 15"/>
              <a:gd name="T4" fmla="*/ 2825 w 109"/>
              <a:gd name="T5" fmla="*/ 20638 h 15"/>
              <a:gd name="T6" fmla="*/ 2825 w 109"/>
              <a:gd name="T7" fmla="*/ 17463 h 15"/>
              <a:gd name="T8" fmla="*/ 2825 w 109"/>
              <a:gd name="T9" fmla="*/ 14288 h 15"/>
              <a:gd name="T10" fmla="*/ 2825 w 109"/>
              <a:gd name="T11" fmla="*/ 11113 h 15"/>
              <a:gd name="T12" fmla="*/ 0 w 109"/>
              <a:gd name="T13" fmla="*/ 7938 h 15"/>
              <a:gd name="T14" fmla="*/ 0 w 109"/>
              <a:gd name="T15" fmla="*/ 4763 h 15"/>
              <a:gd name="T16" fmla="*/ 0 w 109"/>
              <a:gd name="T17" fmla="*/ 1588 h 15"/>
              <a:gd name="T18" fmla="*/ 0 w 109"/>
              <a:gd name="T19" fmla="*/ 0 h 15"/>
              <a:gd name="T20" fmla="*/ 148337 w 109"/>
              <a:gd name="T21" fmla="*/ 0 h 15"/>
              <a:gd name="T22" fmla="*/ 151163 w 109"/>
              <a:gd name="T23" fmla="*/ 1588 h 15"/>
              <a:gd name="T24" fmla="*/ 151163 w 109"/>
              <a:gd name="T25" fmla="*/ 4763 h 15"/>
              <a:gd name="T26" fmla="*/ 151163 w 109"/>
              <a:gd name="T27" fmla="*/ 7938 h 15"/>
              <a:gd name="T28" fmla="*/ 151163 w 109"/>
              <a:gd name="T29" fmla="*/ 11113 h 15"/>
              <a:gd name="T30" fmla="*/ 153988 w 109"/>
              <a:gd name="T31" fmla="*/ 14288 h 15"/>
              <a:gd name="T32" fmla="*/ 153988 w 109"/>
              <a:gd name="T33" fmla="*/ 17463 h 15"/>
              <a:gd name="T34" fmla="*/ 153988 w 109"/>
              <a:gd name="T35" fmla="*/ 20638 h 15"/>
              <a:gd name="T36" fmla="*/ 153988 w 109"/>
              <a:gd name="T37" fmla="*/ 238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15"/>
              <a:gd name="T59" fmla="*/ 109 w 109"/>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15">
                <a:moveTo>
                  <a:pt x="109" y="15"/>
                </a:moveTo>
                <a:lnTo>
                  <a:pt x="2" y="15"/>
                </a:lnTo>
                <a:lnTo>
                  <a:pt x="2" y="13"/>
                </a:lnTo>
                <a:lnTo>
                  <a:pt x="2" y="11"/>
                </a:lnTo>
                <a:lnTo>
                  <a:pt x="2" y="9"/>
                </a:lnTo>
                <a:lnTo>
                  <a:pt x="2" y="7"/>
                </a:lnTo>
                <a:lnTo>
                  <a:pt x="0" y="5"/>
                </a:lnTo>
                <a:lnTo>
                  <a:pt x="0" y="3"/>
                </a:lnTo>
                <a:lnTo>
                  <a:pt x="0" y="1"/>
                </a:lnTo>
                <a:lnTo>
                  <a:pt x="0" y="0"/>
                </a:lnTo>
                <a:lnTo>
                  <a:pt x="105" y="0"/>
                </a:lnTo>
                <a:lnTo>
                  <a:pt x="107" y="1"/>
                </a:lnTo>
                <a:lnTo>
                  <a:pt x="107" y="3"/>
                </a:lnTo>
                <a:lnTo>
                  <a:pt x="107" y="5"/>
                </a:lnTo>
                <a:lnTo>
                  <a:pt x="107" y="7"/>
                </a:lnTo>
                <a:lnTo>
                  <a:pt x="109" y="9"/>
                </a:lnTo>
                <a:lnTo>
                  <a:pt x="109" y="11"/>
                </a:lnTo>
                <a:lnTo>
                  <a:pt x="109" y="13"/>
                </a:lnTo>
                <a:lnTo>
                  <a:pt x="109" y="15"/>
                </a:lnTo>
                <a:close/>
              </a:path>
            </a:pathLst>
          </a:custGeom>
          <a:solidFill>
            <a:srgbClr val="CC12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0" name="Freeform 990"/>
          <p:cNvSpPr>
            <a:spLocks/>
          </p:cNvSpPr>
          <p:nvPr/>
        </p:nvSpPr>
        <p:spPr bwMode="auto">
          <a:xfrm>
            <a:off x="4806950" y="3257550"/>
            <a:ext cx="153988" cy="20638"/>
          </a:xfrm>
          <a:custGeom>
            <a:avLst/>
            <a:gdLst>
              <a:gd name="T0" fmla="*/ 153988 w 109"/>
              <a:gd name="T1" fmla="*/ 20638 h 13"/>
              <a:gd name="T2" fmla="*/ 5651 w 109"/>
              <a:gd name="T3" fmla="*/ 20638 h 13"/>
              <a:gd name="T4" fmla="*/ 2825 w 109"/>
              <a:gd name="T5" fmla="*/ 17463 h 13"/>
              <a:gd name="T6" fmla="*/ 2825 w 109"/>
              <a:gd name="T7" fmla="*/ 14288 h 13"/>
              <a:gd name="T8" fmla="*/ 2825 w 109"/>
              <a:gd name="T9" fmla="*/ 11113 h 13"/>
              <a:gd name="T10" fmla="*/ 2825 w 109"/>
              <a:gd name="T11" fmla="*/ 9525 h 13"/>
              <a:gd name="T12" fmla="*/ 2825 w 109"/>
              <a:gd name="T13" fmla="*/ 6350 h 13"/>
              <a:gd name="T14" fmla="*/ 0 w 109"/>
              <a:gd name="T15" fmla="*/ 3175 h 13"/>
              <a:gd name="T16" fmla="*/ 0 w 109"/>
              <a:gd name="T17" fmla="*/ 3175 h 13"/>
              <a:gd name="T18" fmla="*/ 0 w 109"/>
              <a:gd name="T19" fmla="*/ 0 h 13"/>
              <a:gd name="T20" fmla="*/ 148337 w 109"/>
              <a:gd name="T21" fmla="*/ 0 h 13"/>
              <a:gd name="T22" fmla="*/ 151163 w 109"/>
              <a:gd name="T23" fmla="*/ 3175 h 13"/>
              <a:gd name="T24" fmla="*/ 151163 w 109"/>
              <a:gd name="T25" fmla="*/ 6350 h 13"/>
              <a:gd name="T26" fmla="*/ 151163 w 109"/>
              <a:gd name="T27" fmla="*/ 6350 h 13"/>
              <a:gd name="T28" fmla="*/ 151163 w 109"/>
              <a:gd name="T29" fmla="*/ 9525 h 13"/>
              <a:gd name="T30" fmla="*/ 153988 w 109"/>
              <a:gd name="T31" fmla="*/ 11113 h 13"/>
              <a:gd name="T32" fmla="*/ 153988 w 109"/>
              <a:gd name="T33" fmla="*/ 14288 h 13"/>
              <a:gd name="T34" fmla="*/ 153988 w 109"/>
              <a:gd name="T35" fmla="*/ 17463 h 13"/>
              <a:gd name="T36" fmla="*/ 153988 w 109"/>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13"/>
              <a:gd name="T59" fmla="*/ 109 w 10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13">
                <a:moveTo>
                  <a:pt x="109" y="13"/>
                </a:moveTo>
                <a:lnTo>
                  <a:pt x="4" y="13"/>
                </a:lnTo>
                <a:lnTo>
                  <a:pt x="2" y="11"/>
                </a:lnTo>
                <a:lnTo>
                  <a:pt x="2" y="9"/>
                </a:lnTo>
                <a:lnTo>
                  <a:pt x="2" y="7"/>
                </a:lnTo>
                <a:lnTo>
                  <a:pt x="2" y="6"/>
                </a:lnTo>
                <a:lnTo>
                  <a:pt x="2" y="4"/>
                </a:lnTo>
                <a:lnTo>
                  <a:pt x="0" y="2"/>
                </a:lnTo>
                <a:lnTo>
                  <a:pt x="0" y="0"/>
                </a:lnTo>
                <a:lnTo>
                  <a:pt x="105" y="0"/>
                </a:lnTo>
                <a:lnTo>
                  <a:pt x="107" y="2"/>
                </a:lnTo>
                <a:lnTo>
                  <a:pt x="107" y="4"/>
                </a:lnTo>
                <a:lnTo>
                  <a:pt x="107" y="6"/>
                </a:lnTo>
                <a:lnTo>
                  <a:pt x="109" y="7"/>
                </a:lnTo>
                <a:lnTo>
                  <a:pt x="109" y="9"/>
                </a:lnTo>
                <a:lnTo>
                  <a:pt x="109" y="11"/>
                </a:lnTo>
                <a:lnTo>
                  <a:pt x="109" y="13"/>
                </a:lnTo>
                <a:close/>
              </a:path>
            </a:pathLst>
          </a:custGeom>
          <a:solidFill>
            <a:srgbClr val="CC12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1" name="Freeform 991"/>
          <p:cNvSpPr>
            <a:spLocks/>
          </p:cNvSpPr>
          <p:nvPr/>
        </p:nvSpPr>
        <p:spPr bwMode="auto">
          <a:xfrm>
            <a:off x="4810125" y="3244850"/>
            <a:ext cx="153988" cy="22225"/>
          </a:xfrm>
          <a:custGeom>
            <a:avLst/>
            <a:gdLst>
              <a:gd name="T0" fmla="*/ 153988 w 109"/>
              <a:gd name="T1" fmla="*/ 22225 h 14"/>
              <a:gd name="T2" fmla="*/ 5651 w 109"/>
              <a:gd name="T3" fmla="*/ 22225 h 14"/>
              <a:gd name="T4" fmla="*/ 5651 w 109"/>
              <a:gd name="T5" fmla="*/ 19050 h 14"/>
              <a:gd name="T6" fmla="*/ 2825 w 109"/>
              <a:gd name="T7" fmla="*/ 15875 h 14"/>
              <a:gd name="T8" fmla="*/ 2825 w 109"/>
              <a:gd name="T9" fmla="*/ 15875 h 14"/>
              <a:gd name="T10" fmla="*/ 2825 w 109"/>
              <a:gd name="T11" fmla="*/ 12700 h 14"/>
              <a:gd name="T12" fmla="*/ 2825 w 109"/>
              <a:gd name="T13" fmla="*/ 9525 h 14"/>
              <a:gd name="T14" fmla="*/ 2825 w 109"/>
              <a:gd name="T15" fmla="*/ 6350 h 14"/>
              <a:gd name="T16" fmla="*/ 0 w 109"/>
              <a:gd name="T17" fmla="*/ 3175 h 14"/>
              <a:gd name="T18" fmla="*/ 0 w 109"/>
              <a:gd name="T19" fmla="*/ 0 h 14"/>
              <a:gd name="T20" fmla="*/ 148337 w 109"/>
              <a:gd name="T21" fmla="*/ 0 h 14"/>
              <a:gd name="T22" fmla="*/ 151163 w 109"/>
              <a:gd name="T23" fmla="*/ 3175 h 14"/>
              <a:gd name="T24" fmla="*/ 151163 w 109"/>
              <a:gd name="T25" fmla="*/ 6350 h 14"/>
              <a:gd name="T26" fmla="*/ 151163 w 109"/>
              <a:gd name="T27" fmla="*/ 9525 h 14"/>
              <a:gd name="T28" fmla="*/ 151163 w 109"/>
              <a:gd name="T29" fmla="*/ 12700 h 14"/>
              <a:gd name="T30" fmla="*/ 153988 w 109"/>
              <a:gd name="T31" fmla="*/ 15875 h 14"/>
              <a:gd name="T32" fmla="*/ 153988 w 109"/>
              <a:gd name="T33" fmla="*/ 19050 h 14"/>
              <a:gd name="T34" fmla="*/ 153988 w 109"/>
              <a:gd name="T35" fmla="*/ 19050 h 14"/>
              <a:gd name="T36" fmla="*/ 153988 w 109"/>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14"/>
              <a:gd name="T59" fmla="*/ 109 w 10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14">
                <a:moveTo>
                  <a:pt x="109" y="14"/>
                </a:moveTo>
                <a:lnTo>
                  <a:pt x="4" y="14"/>
                </a:lnTo>
                <a:lnTo>
                  <a:pt x="4" y="12"/>
                </a:lnTo>
                <a:lnTo>
                  <a:pt x="2" y="10"/>
                </a:lnTo>
                <a:lnTo>
                  <a:pt x="2" y="8"/>
                </a:lnTo>
                <a:lnTo>
                  <a:pt x="2" y="6"/>
                </a:lnTo>
                <a:lnTo>
                  <a:pt x="2" y="4"/>
                </a:lnTo>
                <a:lnTo>
                  <a:pt x="0" y="2"/>
                </a:lnTo>
                <a:lnTo>
                  <a:pt x="0" y="0"/>
                </a:lnTo>
                <a:lnTo>
                  <a:pt x="105" y="0"/>
                </a:lnTo>
                <a:lnTo>
                  <a:pt x="107" y="2"/>
                </a:lnTo>
                <a:lnTo>
                  <a:pt x="107" y="4"/>
                </a:lnTo>
                <a:lnTo>
                  <a:pt x="107" y="6"/>
                </a:lnTo>
                <a:lnTo>
                  <a:pt x="107" y="8"/>
                </a:lnTo>
                <a:lnTo>
                  <a:pt x="109" y="10"/>
                </a:lnTo>
                <a:lnTo>
                  <a:pt x="109" y="12"/>
                </a:lnTo>
                <a:lnTo>
                  <a:pt x="109" y="14"/>
                </a:lnTo>
                <a:close/>
              </a:path>
            </a:pathLst>
          </a:custGeom>
          <a:solidFill>
            <a:srgbClr val="CF15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2" name="Freeform 992"/>
          <p:cNvSpPr>
            <a:spLocks/>
          </p:cNvSpPr>
          <p:nvPr/>
        </p:nvSpPr>
        <p:spPr bwMode="auto">
          <a:xfrm>
            <a:off x="4802188" y="3233738"/>
            <a:ext cx="153987" cy="23812"/>
          </a:xfrm>
          <a:custGeom>
            <a:avLst/>
            <a:gdLst>
              <a:gd name="T0" fmla="*/ 153987 w 109"/>
              <a:gd name="T1" fmla="*/ 23812 h 15"/>
              <a:gd name="T2" fmla="*/ 5651 w 109"/>
              <a:gd name="T3" fmla="*/ 23812 h 15"/>
              <a:gd name="T4" fmla="*/ 5651 w 109"/>
              <a:gd name="T5" fmla="*/ 20637 h 15"/>
              <a:gd name="T6" fmla="*/ 5651 w 109"/>
              <a:gd name="T7" fmla="*/ 17462 h 15"/>
              <a:gd name="T8" fmla="*/ 2825 w 109"/>
              <a:gd name="T9" fmla="*/ 14287 h 15"/>
              <a:gd name="T10" fmla="*/ 2825 w 109"/>
              <a:gd name="T11" fmla="*/ 11112 h 15"/>
              <a:gd name="T12" fmla="*/ 2825 w 109"/>
              <a:gd name="T13" fmla="*/ 7937 h 15"/>
              <a:gd name="T14" fmla="*/ 2825 w 109"/>
              <a:gd name="T15" fmla="*/ 4762 h 15"/>
              <a:gd name="T16" fmla="*/ 2825 w 109"/>
              <a:gd name="T17" fmla="*/ 1587 h 15"/>
              <a:gd name="T18" fmla="*/ 0 w 109"/>
              <a:gd name="T19" fmla="*/ 0 h 15"/>
              <a:gd name="T20" fmla="*/ 148336 w 109"/>
              <a:gd name="T21" fmla="*/ 0 h 15"/>
              <a:gd name="T22" fmla="*/ 151162 w 109"/>
              <a:gd name="T23" fmla="*/ 1587 h 15"/>
              <a:gd name="T24" fmla="*/ 151162 w 109"/>
              <a:gd name="T25" fmla="*/ 4762 h 15"/>
              <a:gd name="T26" fmla="*/ 151162 w 109"/>
              <a:gd name="T27" fmla="*/ 7937 h 15"/>
              <a:gd name="T28" fmla="*/ 151162 w 109"/>
              <a:gd name="T29" fmla="*/ 11112 h 15"/>
              <a:gd name="T30" fmla="*/ 153987 w 109"/>
              <a:gd name="T31" fmla="*/ 14287 h 15"/>
              <a:gd name="T32" fmla="*/ 153987 w 109"/>
              <a:gd name="T33" fmla="*/ 17462 h 15"/>
              <a:gd name="T34" fmla="*/ 153987 w 109"/>
              <a:gd name="T35" fmla="*/ 20637 h 15"/>
              <a:gd name="T36" fmla="*/ 153987 w 109"/>
              <a:gd name="T37" fmla="*/ 23812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15"/>
              <a:gd name="T59" fmla="*/ 109 w 109"/>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15">
                <a:moveTo>
                  <a:pt x="109" y="15"/>
                </a:moveTo>
                <a:lnTo>
                  <a:pt x="4" y="15"/>
                </a:lnTo>
                <a:lnTo>
                  <a:pt x="4" y="13"/>
                </a:lnTo>
                <a:lnTo>
                  <a:pt x="4" y="11"/>
                </a:lnTo>
                <a:lnTo>
                  <a:pt x="2" y="9"/>
                </a:lnTo>
                <a:lnTo>
                  <a:pt x="2" y="7"/>
                </a:lnTo>
                <a:lnTo>
                  <a:pt x="2" y="5"/>
                </a:lnTo>
                <a:lnTo>
                  <a:pt x="2" y="3"/>
                </a:lnTo>
                <a:lnTo>
                  <a:pt x="2" y="1"/>
                </a:lnTo>
                <a:lnTo>
                  <a:pt x="0" y="0"/>
                </a:lnTo>
                <a:lnTo>
                  <a:pt x="105" y="0"/>
                </a:lnTo>
                <a:lnTo>
                  <a:pt x="107" y="1"/>
                </a:lnTo>
                <a:lnTo>
                  <a:pt x="107" y="3"/>
                </a:lnTo>
                <a:lnTo>
                  <a:pt x="107" y="5"/>
                </a:lnTo>
                <a:lnTo>
                  <a:pt x="107" y="7"/>
                </a:lnTo>
                <a:lnTo>
                  <a:pt x="109" y="9"/>
                </a:lnTo>
                <a:lnTo>
                  <a:pt x="109" y="11"/>
                </a:lnTo>
                <a:lnTo>
                  <a:pt x="109" y="13"/>
                </a:lnTo>
                <a:lnTo>
                  <a:pt x="109" y="15"/>
                </a:lnTo>
                <a:close/>
              </a:path>
            </a:pathLst>
          </a:custGeom>
          <a:solidFill>
            <a:srgbClr val="CF12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3" name="Freeform 993"/>
          <p:cNvSpPr>
            <a:spLocks/>
          </p:cNvSpPr>
          <p:nvPr/>
        </p:nvSpPr>
        <p:spPr bwMode="auto">
          <a:xfrm>
            <a:off x="4806950" y="3224213"/>
            <a:ext cx="153988" cy="20637"/>
          </a:xfrm>
          <a:custGeom>
            <a:avLst/>
            <a:gdLst>
              <a:gd name="T0" fmla="*/ 153988 w 109"/>
              <a:gd name="T1" fmla="*/ 20637 h 13"/>
              <a:gd name="T2" fmla="*/ 5651 w 109"/>
              <a:gd name="T3" fmla="*/ 20637 h 13"/>
              <a:gd name="T4" fmla="*/ 5651 w 109"/>
              <a:gd name="T5" fmla="*/ 17462 h 13"/>
              <a:gd name="T6" fmla="*/ 5651 w 109"/>
              <a:gd name="T7" fmla="*/ 14287 h 13"/>
              <a:gd name="T8" fmla="*/ 5651 w 109"/>
              <a:gd name="T9" fmla="*/ 11112 h 13"/>
              <a:gd name="T10" fmla="*/ 2825 w 109"/>
              <a:gd name="T11" fmla="*/ 9525 h 13"/>
              <a:gd name="T12" fmla="*/ 2825 w 109"/>
              <a:gd name="T13" fmla="*/ 6350 h 13"/>
              <a:gd name="T14" fmla="*/ 2825 w 109"/>
              <a:gd name="T15" fmla="*/ 6350 h 13"/>
              <a:gd name="T16" fmla="*/ 2825 w 109"/>
              <a:gd name="T17" fmla="*/ 3175 h 13"/>
              <a:gd name="T18" fmla="*/ 0 w 109"/>
              <a:gd name="T19" fmla="*/ 0 h 13"/>
              <a:gd name="T20" fmla="*/ 148337 w 109"/>
              <a:gd name="T21" fmla="*/ 0 h 13"/>
              <a:gd name="T22" fmla="*/ 151163 w 109"/>
              <a:gd name="T23" fmla="*/ 3175 h 13"/>
              <a:gd name="T24" fmla="*/ 151163 w 109"/>
              <a:gd name="T25" fmla="*/ 6350 h 13"/>
              <a:gd name="T26" fmla="*/ 151163 w 109"/>
              <a:gd name="T27" fmla="*/ 9525 h 13"/>
              <a:gd name="T28" fmla="*/ 151163 w 109"/>
              <a:gd name="T29" fmla="*/ 9525 h 13"/>
              <a:gd name="T30" fmla="*/ 153988 w 109"/>
              <a:gd name="T31" fmla="*/ 11112 h 13"/>
              <a:gd name="T32" fmla="*/ 153988 w 109"/>
              <a:gd name="T33" fmla="*/ 14287 h 13"/>
              <a:gd name="T34" fmla="*/ 153988 w 109"/>
              <a:gd name="T35" fmla="*/ 17462 h 13"/>
              <a:gd name="T36" fmla="*/ 153988 w 109"/>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13"/>
              <a:gd name="T59" fmla="*/ 109 w 10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13">
                <a:moveTo>
                  <a:pt x="109" y="13"/>
                </a:moveTo>
                <a:lnTo>
                  <a:pt x="4" y="13"/>
                </a:lnTo>
                <a:lnTo>
                  <a:pt x="4" y="11"/>
                </a:lnTo>
                <a:lnTo>
                  <a:pt x="4" y="9"/>
                </a:lnTo>
                <a:lnTo>
                  <a:pt x="4" y="7"/>
                </a:lnTo>
                <a:lnTo>
                  <a:pt x="2" y="6"/>
                </a:lnTo>
                <a:lnTo>
                  <a:pt x="2" y="4"/>
                </a:lnTo>
                <a:lnTo>
                  <a:pt x="2" y="2"/>
                </a:lnTo>
                <a:lnTo>
                  <a:pt x="0" y="0"/>
                </a:lnTo>
                <a:lnTo>
                  <a:pt x="105" y="0"/>
                </a:lnTo>
                <a:lnTo>
                  <a:pt x="107" y="2"/>
                </a:lnTo>
                <a:lnTo>
                  <a:pt x="107" y="4"/>
                </a:lnTo>
                <a:lnTo>
                  <a:pt x="107" y="6"/>
                </a:lnTo>
                <a:lnTo>
                  <a:pt x="109" y="7"/>
                </a:lnTo>
                <a:lnTo>
                  <a:pt x="109" y="9"/>
                </a:lnTo>
                <a:lnTo>
                  <a:pt x="109" y="11"/>
                </a:lnTo>
                <a:lnTo>
                  <a:pt x="109" y="13"/>
                </a:lnTo>
                <a:close/>
              </a:path>
            </a:pathLst>
          </a:custGeom>
          <a:solidFill>
            <a:srgbClr val="CF12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4" name="Freeform 994"/>
          <p:cNvSpPr>
            <a:spLocks/>
          </p:cNvSpPr>
          <p:nvPr/>
        </p:nvSpPr>
        <p:spPr bwMode="auto">
          <a:xfrm>
            <a:off x="4797425" y="3211513"/>
            <a:ext cx="152400" cy="22225"/>
          </a:xfrm>
          <a:custGeom>
            <a:avLst/>
            <a:gdLst>
              <a:gd name="T0" fmla="*/ 152400 w 108"/>
              <a:gd name="T1" fmla="*/ 22225 h 14"/>
              <a:gd name="T2" fmla="*/ 4233 w 108"/>
              <a:gd name="T3" fmla="*/ 22225 h 14"/>
              <a:gd name="T4" fmla="*/ 4233 w 108"/>
              <a:gd name="T5" fmla="*/ 22225 h 14"/>
              <a:gd name="T6" fmla="*/ 4233 w 108"/>
              <a:gd name="T7" fmla="*/ 19050 h 14"/>
              <a:gd name="T8" fmla="*/ 4233 w 108"/>
              <a:gd name="T9" fmla="*/ 15875 h 14"/>
              <a:gd name="T10" fmla="*/ 1411 w 108"/>
              <a:gd name="T11" fmla="*/ 12700 h 14"/>
              <a:gd name="T12" fmla="*/ 1411 w 108"/>
              <a:gd name="T13" fmla="*/ 9525 h 14"/>
              <a:gd name="T14" fmla="*/ 1411 w 108"/>
              <a:gd name="T15" fmla="*/ 6350 h 14"/>
              <a:gd name="T16" fmla="*/ 1411 w 108"/>
              <a:gd name="T17" fmla="*/ 3175 h 14"/>
              <a:gd name="T18" fmla="*/ 0 w 108"/>
              <a:gd name="T19" fmla="*/ 0 h 14"/>
              <a:gd name="T20" fmla="*/ 148167 w 108"/>
              <a:gd name="T21" fmla="*/ 0 h 14"/>
              <a:gd name="T22" fmla="*/ 149578 w 108"/>
              <a:gd name="T23" fmla="*/ 3175 h 14"/>
              <a:gd name="T24" fmla="*/ 149578 w 108"/>
              <a:gd name="T25" fmla="*/ 6350 h 14"/>
              <a:gd name="T26" fmla="*/ 149578 w 108"/>
              <a:gd name="T27" fmla="*/ 9525 h 14"/>
              <a:gd name="T28" fmla="*/ 149578 w 108"/>
              <a:gd name="T29" fmla="*/ 12700 h 14"/>
              <a:gd name="T30" fmla="*/ 152400 w 108"/>
              <a:gd name="T31" fmla="*/ 15875 h 14"/>
              <a:gd name="T32" fmla="*/ 152400 w 108"/>
              <a:gd name="T33" fmla="*/ 19050 h 14"/>
              <a:gd name="T34" fmla="*/ 152400 w 108"/>
              <a:gd name="T35" fmla="*/ 22225 h 14"/>
              <a:gd name="T36" fmla="*/ 152400 w 108"/>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14"/>
              <a:gd name="T59" fmla="*/ 108 w 10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14">
                <a:moveTo>
                  <a:pt x="108" y="14"/>
                </a:moveTo>
                <a:lnTo>
                  <a:pt x="3" y="14"/>
                </a:lnTo>
                <a:lnTo>
                  <a:pt x="3" y="12"/>
                </a:lnTo>
                <a:lnTo>
                  <a:pt x="3" y="10"/>
                </a:lnTo>
                <a:lnTo>
                  <a:pt x="1" y="8"/>
                </a:lnTo>
                <a:lnTo>
                  <a:pt x="1" y="6"/>
                </a:lnTo>
                <a:lnTo>
                  <a:pt x="1" y="4"/>
                </a:lnTo>
                <a:lnTo>
                  <a:pt x="1" y="2"/>
                </a:lnTo>
                <a:lnTo>
                  <a:pt x="0" y="0"/>
                </a:lnTo>
                <a:lnTo>
                  <a:pt x="105" y="0"/>
                </a:lnTo>
                <a:lnTo>
                  <a:pt x="106" y="2"/>
                </a:lnTo>
                <a:lnTo>
                  <a:pt x="106" y="4"/>
                </a:lnTo>
                <a:lnTo>
                  <a:pt x="106" y="6"/>
                </a:lnTo>
                <a:lnTo>
                  <a:pt x="106" y="8"/>
                </a:lnTo>
                <a:lnTo>
                  <a:pt x="108" y="10"/>
                </a:lnTo>
                <a:lnTo>
                  <a:pt x="108" y="12"/>
                </a:lnTo>
                <a:lnTo>
                  <a:pt x="108" y="14"/>
                </a:lnTo>
                <a:close/>
              </a:path>
            </a:pathLst>
          </a:custGeom>
          <a:solidFill>
            <a:srgbClr val="D114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5" name="Freeform 995"/>
          <p:cNvSpPr>
            <a:spLocks/>
          </p:cNvSpPr>
          <p:nvPr/>
        </p:nvSpPr>
        <p:spPr bwMode="auto">
          <a:xfrm>
            <a:off x="4803775" y="3201988"/>
            <a:ext cx="152400" cy="22225"/>
          </a:xfrm>
          <a:custGeom>
            <a:avLst/>
            <a:gdLst>
              <a:gd name="T0" fmla="*/ 152400 w 108"/>
              <a:gd name="T1" fmla="*/ 22225 h 14"/>
              <a:gd name="T2" fmla="*/ 4233 w 108"/>
              <a:gd name="T3" fmla="*/ 22225 h 14"/>
              <a:gd name="T4" fmla="*/ 4233 w 108"/>
              <a:gd name="T5" fmla="*/ 19050 h 14"/>
              <a:gd name="T6" fmla="*/ 4233 w 108"/>
              <a:gd name="T7" fmla="*/ 15875 h 14"/>
              <a:gd name="T8" fmla="*/ 4233 w 108"/>
              <a:gd name="T9" fmla="*/ 12700 h 14"/>
              <a:gd name="T10" fmla="*/ 2822 w 108"/>
              <a:gd name="T11" fmla="*/ 9525 h 14"/>
              <a:gd name="T12" fmla="*/ 2822 w 108"/>
              <a:gd name="T13" fmla="*/ 6350 h 14"/>
              <a:gd name="T14" fmla="*/ 2822 w 108"/>
              <a:gd name="T15" fmla="*/ 3175 h 14"/>
              <a:gd name="T16" fmla="*/ 0 w 108"/>
              <a:gd name="T17" fmla="*/ 0 h 14"/>
              <a:gd name="T18" fmla="*/ 0 w 108"/>
              <a:gd name="T19" fmla="*/ 0 h 14"/>
              <a:gd name="T20" fmla="*/ 148167 w 108"/>
              <a:gd name="T21" fmla="*/ 0 h 14"/>
              <a:gd name="T22" fmla="*/ 150989 w 108"/>
              <a:gd name="T23" fmla="*/ 0 h 14"/>
              <a:gd name="T24" fmla="*/ 150989 w 108"/>
              <a:gd name="T25" fmla="*/ 3175 h 14"/>
              <a:gd name="T26" fmla="*/ 150989 w 108"/>
              <a:gd name="T27" fmla="*/ 6350 h 14"/>
              <a:gd name="T28" fmla="*/ 150989 w 108"/>
              <a:gd name="T29" fmla="*/ 9525 h 14"/>
              <a:gd name="T30" fmla="*/ 152400 w 108"/>
              <a:gd name="T31" fmla="*/ 12700 h 14"/>
              <a:gd name="T32" fmla="*/ 152400 w 108"/>
              <a:gd name="T33" fmla="*/ 15875 h 14"/>
              <a:gd name="T34" fmla="*/ 152400 w 108"/>
              <a:gd name="T35" fmla="*/ 19050 h 14"/>
              <a:gd name="T36" fmla="*/ 152400 w 108"/>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14"/>
              <a:gd name="T59" fmla="*/ 108 w 10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14">
                <a:moveTo>
                  <a:pt x="108" y="14"/>
                </a:moveTo>
                <a:lnTo>
                  <a:pt x="3" y="14"/>
                </a:lnTo>
                <a:lnTo>
                  <a:pt x="3" y="12"/>
                </a:lnTo>
                <a:lnTo>
                  <a:pt x="3" y="10"/>
                </a:lnTo>
                <a:lnTo>
                  <a:pt x="3" y="8"/>
                </a:lnTo>
                <a:lnTo>
                  <a:pt x="2" y="6"/>
                </a:lnTo>
                <a:lnTo>
                  <a:pt x="2" y="4"/>
                </a:lnTo>
                <a:lnTo>
                  <a:pt x="2" y="2"/>
                </a:lnTo>
                <a:lnTo>
                  <a:pt x="0" y="0"/>
                </a:lnTo>
                <a:lnTo>
                  <a:pt x="105" y="0"/>
                </a:lnTo>
                <a:lnTo>
                  <a:pt x="107" y="0"/>
                </a:lnTo>
                <a:lnTo>
                  <a:pt x="107" y="2"/>
                </a:lnTo>
                <a:lnTo>
                  <a:pt x="107" y="4"/>
                </a:lnTo>
                <a:lnTo>
                  <a:pt x="107" y="6"/>
                </a:lnTo>
                <a:lnTo>
                  <a:pt x="108" y="8"/>
                </a:lnTo>
                <a:lnTo>
                  <a:pt x="108" y="10"/>
                </a:lnTo>
                <a:lnTo>
                  <a:pt x="108" y="12"/>
                </a:lnTo>
                <a:lnTo>
                  <a:pt x="108" y="14"/>
                </a:lnTo>
                <a:close/>
              </a:path>
            </a:pathLst>
          </a:custGeom>
          <a:solidFill>
            <a:srgbClr val="D112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6" name="Freeform 996"/>
          <p:cNvSpPr>
            <a:spLocks/>
          </p:cNvSpPr>
          <p:nvPr/>
        </p:nvSpPr>
        <p:spPr bwMode="auto">
          <a:xfrm>
            <a:off x="4778375" y="3190875"/>
            <a:ext cx="153988" cy="20638"/>
          </a:xfrm>
          <a:custGeom>
            <a:avLst/>
            <a:gdLst>
              <a:gd name="T0" fmla="*/ 153988 w 109"/>
              <a:gd name="T1" fmla="*/ 20638 h 13"/>
              <a:gd name="T2" fmla="*/ 5651 w 109"/>
              <a:gd name="T3" fmla="*/ 20638 h 13"/>
              <a:gd name="T4" fmla="*/ 5651 w 109"/>
              <a:gd name="T5" fmla="*/ 17463 h 13"/>
              <a:gd name="T6" fmla="*/ 5651 w 109"/>
              <a:gd name="T7" fmla="*/ 14288 h 13"/>
              <a:gd name="T8" fmla="*/ 2825 w 109"/>
              <a:gd name="T9" fmla="*/ 11113 h 13"/>
              <a:gd name="T10" fmla="*/ 2825 w 109"/>
              <a:gd name="T11" fmla="*/ 11113 h 13"/>
              <a:gd name="T12" fmla="*/ 2825 w 109"/>
              <a:gd name="T13" fmla="*/ 9525 h 13"/>
              <a:gd name="T14" fmla="*/ 0 w 109"/>
              <a:gd name="T15" fmla="*/ 6350 h 13"/>
              <a:gd name="T16" fmla="*/ 0 w 109"/>
              <a:gd name="T17" fmla="*/ 3175 h 13"/>
              <a:gd name="T18" fmla="*/ 0 w 109"/>
              <a:gd name="T19" fmla="*/ 0 h 13"/>
              <a:gd name="T20" fmla="*/ 148337 w 109"/>
              <a:gd name="T21" fmla="*/ 0 h 13"/>
              <a:gd name="T22" fmla="*/ 151163 w 109"/>
              <a:gd name="T23" fmla="*/ 3175 h 13"/>
              <a:gd name="T24" fmla="*/ 151163 w 109"/>
              <a:gd name="T25" fmla="*/ 6350 h 13"/>
              <a:gd name="T26" fmla="*/ 151163 w 109"/>
              <a:gd name="T27" fmla="*/ 9525 h 13"/>
              <a:gd name="T28" fmla="*/ 151163 w 109"/>
              <a:gd name="T29" fmla="*/ 11113 h 13"/>
              <a:gd name="T30" fmla="*/ 153988 w 109"/>
              <a:gd name="T31" fmla="*/ 11113 h 13"/>
              <a:gd name="T32" fmla="*/ 153988 w 109"/>
              <a:gd name="T33" fmla="*/ 14288 h 13"/>
              <a:gd name="T34" fmla="*/ 153988 w 109"/>
              <a:gd name="T35" fmla="*/ 17463 h 13"/>
              <a:gd name="T36" fmla="*/ 153988 w 109"/>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13"/>
              <a:gd name="T59" fmla="*/ 109 w 10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13">
                <a:moveTo>
                  <a:pt x="109" y="13"/>
                </a:moveTo>
                <a:lnTo>
                  <a:pt x="4" y="13"/>
                </a:lnTo>
                <a:lnTo>
                  <a:pt x="4" y="11"/>
                </a:lnTo>
                <a:lnTo>
                  <a:pt x="4" y="9"/>
                </a:lnTo>
                <a:lnTo>
                  <a:pt x="2" y="7"/>
                </a:lnTo>
                <a:lnTo>
                  <a:pt x="2" y="6"/>
                </a:lnTo>
                <a:lnTo>
                  <a:pt x="0" y="4"/>
                </a:lnTo>
                <a:lnTo>
                  <a:pt x="0" y="2"/>
                </a:lnTo>
                <a:lnTo>
                  <a:pt x="0" y="0"/>
                </a:lnTo>
                <a:lnTo>
                  <a:pt x="105" y="0"/>
                </a:lnTo>
                <a:lnTo>
                  <a:pt x="107" y="2"/>
                </a:lnTo>
                <a:lnTo>
                  <a:pt x="107" y="4"/>
                </a:lnTo>
                <a:lnTo>
                  <a:pt x="107" y="6"/>
                </a:lnTo>
                <a:lnTo>
                  <a:pt x="107" y="7"/>
                </a:lnTo>
                <a:lnTo>
                  <a:pt x="109" y="7"/>
                </a:lnTo>
                <a:lnTo>
                  <a:pt x="109" y="9"/>
                </a:lnTo>
                <a:lnTo>
                  <a:pt x="109" y="11"/>
                </a:lnTo>
                <a:lnTo>
                  <a:pt x="109" y="13"/>
                </a:lnTo>
                <a:close/>
              </a:path>
            </a:pathLst>
          </a:custGeom>
          <a:solidFill>
            <a:srgbClr val="D415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7" name="Freeform 997"/>
          <p:cNvSpPr>
            <a:spLocks/>
          </p:cNvSpPr>
          <p:nvPr/>
        </p:nvSpPr>
        <p:spPr bwMode="auto">
          <a:xfrm>
            <a:off x="4786313" y="3178175"/>
            <a:ext cx="157162" cy="23813"/>
          </a:xfrm>
          <a:custGeom>
            <a:avLst/>
            <a:gdLst>
              <a:gd name="T0" fmla="*/ 157162 w 111"/>
              <a:gd name="T1" fmla="*/ 23813 h 15"/>
              <a:gd name="T2" fmla="*/ 8495 w 111"/>
              <a:gd name="T3" fmla="*/ 23813 h 15"/>
              <a:gd name="T4" fmla="*/ 8495 w 111"/>
              <a:gd name="T5" fmla="*/ 22225 h 15"/>
              <a:gd name="T6" fmla="*/ 5663 w 111"/>
              <a:gd name="T7" fmla="*/ 19050 h 15"/>
              <a:gd name="T8" fmla="*/ 5663 w 111"/>
              <a:gd name="T9" fmla="*/ 15875 h 15"/>
              <a:gd name="T10" fmla="*/ 5663 w 111"/>
              <a:gd name="T11" fmla="*/ 12700 h 15"/>
              <a:gd name="T12" fmla="*/ 2832 w 111"/>
              <a:gd name="T13" fmla="*/ 9525 h 15"/>
              <a:gd name="T14" fmla="*/ 2832 w 111"/>
              <a:gd name="T15" fmla="*/ 6350 h 15"/>
              <a:gd name="T16" fmla="*/ 2832 w 111"/>
              <a:gd name="T17" fmla="*/ 3175 h 15"/>
              <a:gd name="T18" fmla="*/ 0 w 111"/>
              <a:gd name="T19" fmla="*/ 0 h 15"/>
              <a:gd name="T20" fmla="*/ 151499 w 111"/>
              <a:gd name="T21" fmla="*/ 0 h 15"/>
              <a:gd name="T22" fmla="*/ 151499 w 111"/>
              <a:gd name="T23" fmla="*/ 3175 h 15"/>
              <a:gd name="T24" fmla="*/ 154330 w 111"/>
              <a:gd name="T25" fmla="*/ 6350 h 15"/>
              <a:gd name="T26" fmla="*/ 154330 w 111"/>
              <a:gd name="T27" fmla="*/ 9525 h 15"/>
              <a:gd name="T28" fmla="*/ 154330 w 111"/>
              <a:gd name="T29" fmla="*/ 12700 h 15"/>
              <a:gd name="T30" fmla="*/ 157162 w 111"/>
              <a:gd name="T31" fmla="*/ 15875 h 15"/>
              <a:gd name="T32" fmla="*/ 157162 w 111"/>
              <a:gd name="T33" fmla="*/ 19050 h 15"/>
              <a:gd name="T34" fmla="*/ 157162 w 111"/>
              <a:gd name="T35" fmla="*/ 22225 h 15"/>
              <a:gd name="T36" fmla="*/ 157162 w 111"/>
              <a:gd name="T37" fmla="*/ 238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15"/>
              <a:gd name="T59" fmla="*/ 111 w 111"/>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15">
                <a:moveTo>
                  <a:pt x="111" y="15"/>
                </a:moveTo>
                <a:lnTo>
                  <a:pt x="6" y="15"/>
                </a:lnTo>
                <a:lnTo>
                  <a:pt x="6" y="14"/>
                </a:lnTo>
                <a:lnTo>
                  <a:pt x="4" y="12"/>
                </a:lnTo>
                <a:lnTo>
                  <a:pt x="4" y="10"/>
                </a:lnTo>
                <a:lnTo>
                  <a:pt x="4" y="8"/>
                </a:lnTo>
                <a:lnTo>
                  <a:pt x="2" y="6"/>
                </a:lnTo>
                <a:lnTo>
                  <a:pt x="2" y="4"/>
                </a:lnTo>
                <a:lnTo>
                  <a:pt x="2" y="2"/>
                </a:lnTo>
                <a:lnTo>
                  <a:pt x="0" y="0"/>
                </a:lnTo>
                <a:lnTo>
                  <a:pt x="107" y="0"/>
                </a:lnTo>
                <a:lnTo>
                  <a:pt x="107" y="2"/>
                </a:lnTo>
                <a:lnTo>
                  <a:pt x="109" y="4"/>
                </a:lnTo>
                <a:lnTo>
                  <a:pt x="109" y="6"/>
                </a:lnTo>
                <a:lnTo>
                  <a:pt x="109" y="8"/>
                </a:lnTo>
                <a:lnTo>
                  <a:pt x="111" y="10"/>
                </a:lnTo>
                <a:lnTo>
                  <a:pt x="111" y="12"/>
                </a:lnTo>
                <a:lnTo>
                  <a:pt x="111" y="14"/>
                </a:lnTo>
                <a:lnTo>
                  <a:pt x="111" y="15"/>
                </a:lnTo>
                <a:close/>
              </a:path>
            </a:pathLst>
          </a:custGeom>
          <a:solidFill>
            <a:srgbClr val="D412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8" name="Freeform 998"/>
          <p:cNvSpPr>
            <a:spLocks/>
          </p:cNvSpPr>
          <p:nvPr/>
        </p:nvSpPr>
        <p:spPr bwMode="auto">
          <a:xfrm>
            <a:off x="4772025" y="3168650"/>
            <a:ext cx="157163" cy="22225"/>
          </a:xfrm>
          <a:custGeom>
            <a:avLst/>
            <a:gdLst>
              <a:gd name="T0" fmla="*/ 157163 w 111"/>
              <a:gd name="T1" fmla="*/ 22225 h 14"/>
              <a:gd name="T2" fmla="*/ 8495 w 111"/>
              <a:gd name="T3" fmla="*/ 22225 h 14"/>
              <a:gd name="T4" fmla="*/ 5664 w 111"/>
              <a:gd name="T5" fmla="*/ 19050 h 14"/>
              <a:gd name="T6" fmla="*/ 5664 w 111"/>
              <a:gd name="T7" fmla="*/ 15875 h 14"/>
              <a:gd name="T8" fmla="*/ 5664 w 111"/>
              <a:gd name="T9" fmla="*/ 12700 h 14"/>
              <a:gd name="T10" fmla="*/ 2832 w 111"/>
              <a:gd name="T11" fmla="*/ 9525 h 14"/>
              <a:gd name="T12" fmla="*/ 2832 w 111"/>
              <a:gd name="T13" fmla="*/ 6350 h 14"/>
              <a:gd name="T14" fmla="*/ 2832 w 111"/>
              <a:gd name="T15" fmla="*/ 3175 h 14"/>
              <a:gd name="T16" fmla="*/ 0 w 111"/>
              <a:gd name="T17" fmla="*/ 3175 h 14"/>
              <a:gd name="T18" fmla="*/ 0 w 111"/>
              <a:gd name="T19" fmla="*/ 0 h 14"/>
              <a:gd name="T20" fmla="*/ 151499 w 111"/>
              <a:gd name="T21" fmla="*/ 0 h 14"/>
              <a:gd name="T22" fmla="*/ 151499 w 111"/>
              <a:gd name="T23" fmla="*/ 3175 h 14"/>
              <a:gd name="T24" fmla="*/ 154331 w 111"/>
              <a:gd name="T25" fmla="*/ 3175 h 14"/>
              <a:gd name="T26" fmla="*/ 154331 w 111"/>
              <a:gd name="T27" fmla="*/ 6350 h 14"/>
              <a:gd name="T28" fmla="*/ 154331 w 111"/>
              <a:gd name="T29" fmla="*/ 9525 h 14"/>
              <a:gd name="T30" fmla="*/ 154331 w 111"/>
              <a:gd name="T31" fmla="*/ 12700 h 14"/>
              <a:gd name="T32" fmla="*/ 157163 w 111"/>
              <a:gd name="T33" fmla="*/ 15875 h 14"/>
              <a:gd name="T34" fmla="*/ 157163 w 111"/>
              <a:gd name="T35" fmla="*/ 19050 h 14"/>
              <a:gd name="T36" fmla="*/ 157163 w 111"/>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14"/>
              <a:gd name="T59" fmla="*/ 111 w 111"/>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14">
                <a:moveTo>
                  <a:pt x="111" y="14"/>
                </a:moveTo>
                <a:lnTo>
                  <a:pt x="6" y="14"/>
                </a:lnTo>
                <a:lnTo>
                  <a:pt x="4" y="12"/>
                </a:lnTo>
                <a:lnTo>
                  <a:pt x="4" y="10"/>
                </a:lnTo>
                <a:lnTo>
                  <a:pt x="4" y="8"/>
                </a:lnTo>
                <a:lnTo>
                  <a:pt x="2" y="6"/>
                </a:lnTo>
                <a:lnTo>
                  <a:pt x="2" y="4"/>
                </a:lnTo>
                <a:lnTo>
                  <a:pt x="2" y="2"/>
                </a:lnTo>
                <a:lnTo>
                  <a:pt x="0" y="2"/>
                </a:lnTo>
                <a:lnTo>
                  <a:pt x="0" y="0"/>
                </a:lnTo>
                <a:lnTo>
                  <a:pt x="107" y="0"/>
                </a:lnTo>
                <a:lnTo>
                  <a:pt x="107" y="2"/>
                </a:lnTo>
                <a:lnTo>
                  <a:pt x="109" y="2"/>
                </a:lnTo>
                <a:lnTo>
                  <a:pt x="109" y="4"/>
                </a:lnTo>
                <a:lnTo>
                  <a:pt x="109" y="6"/>
                </a:lnTo>
                <a:lnTo>
                  <a:pt x="109" y="8"/>
                </a:lnTo>
                <a:lnTo>
                  <a:pt x="111" y="10"/>
                </a:lnTo>
                <a:lnTo>
                  <a:pt x="111" y="12"/>
                </a:lnTo>
                <a:lnTo>
                  <a:pt x="111" y="14"/>
                </a:lnTo>
                <a:close/>
              </a:path>
            </a:pathLst>
          </a:custGeom>
          <a:solidFill>
            <a:srgbClr val="D412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19" name="Freeform 999"/>
          <p:cNvSpPr>
            <a:spLocks/>
          </p:cNvSpPr>
          <p:nvPr/>
        </p:nvSpPr>
        <p:spPr bwMode="auto">
          <a:xfrm>
            <a:off x="4778375" y="3157538"/>
            <a:ext cx="158750" cy="20637"/>
          </a:xfrm>
          <a:custGeom>
            <a:avLst/>
            <a:gdLst>
              <a:gd name="T0" fmla="*/ 158750 w 113"/>
              <a:gd name="T1" fmla="*/ 20637 h 13"/>
              <a:gd name="T2" fmla="*/ 8429 w 113"/>
              <a:gd name="T3" fmla="*/ 20637 h 13"/>
              <a:gd name="T4" fmla="*/ 8429 w 113"/>
              <a:gd name="T5" fmla="*/ 17462 h 13"/>
              <a:gd name="T6" fmla="*/ 8429 w 113"/>
              <a:gd name="T7" fmla="*/ 14287 h 13"/>
              <a:gd name="T8" fmla="*/ 5619 w 113"/>
              <a:gd name="T9" fmla="*/ 14287 h 13"/>
              <a:gd name="T10" fmla="*/ 5619 w 113"/>
              <a:gd name="T11" fmla="*/ 11112 h 13"/>
              <a:gd name="T12" fmla="*/ 5619 w 113"/>
              <a:gd name="T13" fmla="*/ 7937 h 13"/>
              <a:gd name="T14" fmla="*/ 2810 w 113"/>
              <a:gd name="T15" fmla="*/ 6350 h 13"/>
              <a:gd name="T16" fmla="*/ 2810 w 113"/>
              <a:gd name="T17" fmla="*/ 3175 h 13"/>
              <a:gd name="T18" fmla="*/ 0 w 113"/>
              <a:gd name="T19" fmla="*/ 0 h 13"/>
              <a:gd name="T20" fmla="*/ 153131 w 113"/>
              <a:gd name="T21" fmla="*/ 0 h 13"/>
              <a:gd name="T22" fmla="*/ 153131 w 113"/>
              <a:gd name="T23" fmla="*/ 3175 h 13"/>
              <a:gd name="T24" fmla="*/ 155940 w 113"/>
              <a:gd name="T25" fmla="*/ 6350 h 13"/>
              <a:gd name="T26" fmla="*/ 155940 w 113"/>
              <a:gd name="T27" fmla="*/ 7937 h 13"/>
              <a:gd name="T28" fmla="*/ 155940 w 113"/>
              <a:gd name="T29" fmla="*/ 11112 h 13"/>
              <a:gd name="T30" fmla="*/ 155940 w 113"/>
              <a:gd name="T31" fmla="*/ 14287 h 13"/>
              <a:gd name="T32" fmla="*/ 158750 w 113"/>
              <a:gd name="T33" fmla="*/ 14287 h 13"/>
              <a:gd name="T34" fmla="*/ 158750 w 113"/>
              <a:gd name="T35" fmla="*/ 17462 h 13"/>
              <a:gd name="T36" fmla="*/ 158750 w 113"/>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3"/>
              <a:gd name="T59" fmla="*/ 113 w 11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3">
                <a:moveTo>
                  <a:pt x="113" y="13"/>
                </a:moveTo>
                <a:lnTo>
                  <a:pt x="6" y="13"/>
                </a:lnTo>
                <a:lnTo>
                  <a:pt x="6" y="11"/>
                </a:lnTo>
                <a:lnTo>
                  <a:pt x="6" y="9"/>
                </a:lnTo>
                <a:lnTo>
                  <a:pt x="4" y="9"/>
                </a:lnTo>
                <a:lnTo>
                  <a:pt x="4" y="7"/>
                </a:lnTo>
                <a:lnTo>
                  <a:pt x="4" y="5"/>
                </a:lnTo>
                <a:lnTo>
                  <a:pt x="2" y="4"/>
                </a:lnTo>
                <a:lnTo>
                  <a:pt x="2" y="2"/>
                </a:lnTo>
                <a:lnTo>
                  <a:pt x="0" y="0"/>
                </a:lnTo>
                <a:lnTo>
                  <a:pt x="109" y="0"/>
                </a:lnTo>
                <a:lnTo>
                  <a:pt x="109" y="2"/>
                </a:lnTo>
                <a:lnTo>
                  <a:pt x="111" y="4"/>
                </a:lnTo>
                <a:lnTo>
                  <a:pt x="111" y="5"/>
                </a:lnTo>
                <a:lnTo>
                  <a:pt x="111" y="7"/>
                </a:lnTo>
                <a:lnTo>
                  <a:pt x="111" y="9"/>
                </a:lnTo>
                <a:lnTo>
                  <a:pt x="113" y="9"/>
                </a:lnTo>
                <a:lnTo>
                  <a:pt x="113" y="11"/>
                </a:lnTo>
                <a:lnTo>
                  <a:pt x="113" y="13"/>
                </a:lnTo>
                <a:close/>
              </a:path>
            </a:pathLst>
          </a:custGeom>
          <a:solidFill>
            <a:srgbClr val="D614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0" name="Freeform 1000"/>
          <p:cNvSpPr>
            <a:spLocks/>
          </p:cNvSpPr>
          <p:nvPr/>
        </p:nvSpPr>
        <p:spPr bwMode="auto">
          <a:xfrm>
            <a:off x="4781550" y="3144838"/>
            <a:ext cx="158750" cy="23812"/>
          </a:xfrm>
          <a:custGeom>
            <a:avLst/>
            <a:gdLst>
              <a:gd name="T0" fmla="*/ 158750 w 113"/>
              <a:gd name="T1" fmla="*/ 23812 h 15"/>
              <a:gd name="T2" fmla="*/ 8429 w 113"/>
              <a:gd name="T3" fmla="*/ 23812 h 15"/>
              <a:gd name="T4" fmla="*/ 8429 w 113"/>
              <a:gd name="T5" fmla="*/ 20637 h 15"/>
              <a:gd name="T6" fmla="*/ 5619 w 113"/>
              <a:gd name="T7" fmla="*/ 19050 h 15"/>
              <a:gd name="T8" fmla="*/ 5619 w 113"/>
              <a:gd name="T9" fmla="*/ 15875 h 15"/>
              <a:gd name="T10" fmla="*/ 2810 w 113"/>
              <a:gd name="T11" fmla="*/ 12700 h 15"/>
              <a:gd name="T12" fmla="*/ 2810 w 113"/>
              <a:gd name="T13" fmla="*/ 9525 h 15"/>
              <a:gd name="T14" fmla="*/ 0 w 113"/>
              <a:gd name="T15" fmla="*/ 6350 h 15"/>
              <a:gd name="T16" fmla="*/ 0 w 113"/>
              <a:gd name="T17" fmla="*/ 3175 h 15"/>
              <a:gd name="T18" fmla="*/ 0 w 113"/>
              <a:gd name="T19" fmla="*/ 0 h 15"/>
              <a:gd name="T20" fmla="*/ 153131 w 113"/>
              <a:gd name="T21" fmla="*/ 0 h 15"/>
              <a:gd name="T22" fmla="*/ 153131 w 113"/>
              <a:gd name="T23" fmla="*/ 3175 h 15"/>
              <a:gd name="T24" fmla="*/ 155940 w 113"/>
              <a:gd name="T25" fmla="*/ 6350 h 15"/>
              <a:gd name="T26" fmla="*/ 155940 w 113"/>
              <a:gd name="T27" fmla="*/ 9525 h 15"/>
              <a:gd name="T28" fmla="*/ 155940 w 113"/>
              <a:gd name="T29" fmla="*/ 12700 h 15"/>
              <a:gd name="T30" fmla="*/ 155940 w 113"/>
              <a:gd name="T31" fmla="*/ 15875 h 15"/>
              <a:gd name="T32" fmla="*/ 158750 w 113"/>
              <a:gd name="T33" fmla="*/ 19050 h 15"/>
              <a:gd name="T34" fmla="*/ 158750 w 113"/>
              <a:gd name="T35" fmla="*/ 20637 h 15"/>
              <a:gd name="T36" fmla="*/ 158750 w 113"/>
              <a:gd name="T37" fmla="*/ 23812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5"/>
              <a:gd name="T59" fmla="*/ 113 w 113"/>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5">
                <a:moveTo>
                  <a:pt x="113" y="15"/>
                </a:moveTo>
                <a:lnTo>
                  <a:pt x="6" y="15"/>
                </a:lnTo>
                <a:lnTo>
                  <a:pt x="6" y="13"/>
                </a:lnTo>
                <a:lnTo>
                  <a:pt x="4" y="12"/>
                </a:lnTo>
                <a:lnTo>
                  <a:pt x="4" y="10"/>
                </a:lnTo>
                <a:lnTo>
                  <a:pt x="2" y="8"/>
                </a:lnTo>
                <a:lnTo>
                  <a:pt x="2" y="6"/>
                </a:lnTo>
                <a:lnTo>
                  <a:pt x="0" y="4"/>
                </a:lnTo>
                <a:lnTo>
                  <a:pt x="0" y="2"/>
                </a:lnTo>
                <a:lnTo>
                  <a:pt x="0" y="0"/>
                </a:lnTo>
                <a:lnTo>
                  <a:pt x="109" y="0"/>
                </a:lnTo>
                <a:lnTo>
                  <a:pt x="109" y="2"/>
                </a:lnTo>
                <a:lnTo>
                  <a:pt x="111" y="4"/>
                </a:lnTo>
                <a:lnTo>
                  <a:pt x="111" y="6"/>
                </a:lnTo>
                <a:lnTo>
                  <a:pt x="111" y="8"/>
                </a:lnTo>
                <a:lnTo>
                  <a:pt x="111" y="10"/>
                </a:lnTo>
                <a:lnTo>
                  <a:pt x="113" y="12"/>
                </a:lnTo>
                <a:lnTo>
                  <a:pt x="113" y="13"/>
                </a:lnTo>
                <a:lnTo>
                  <a:pt x="113" y="15"/>
                </a:lnTo>
                <a:close/>
              </a:path>
            </a:pathLst>
          </a:custGeom>
          <a:solidFill>
            <a:srgbClr val="D612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1" name="Freeform 1001"/>
          <p:cNvSpPr>
            <a:spLocks/>
          </p:cNvSpPr>
          <p:nvPr/>
        </p:nvSpPr>
        <p:spPr bwMode="auto">
          <a:xfrm>
            <a:off x="4757738" y="3135313"/>
            <a:ext cx="163512" cy="22225"/>
          </a:xfrm>
          <a:custGeom>
            <a:avLst/>
            <a:gdLst>
              <a:gd name="T0" fmla="*/ 163512 w 115"/>
              <a:gd name="T1" fmla="*/ 22225 h 14"/>
              <a:gd name="T2" fmla="*/ 8531 w 115"/>
              <a:gd name="T3" fmla="*/ 22225 h 14"/>
              <a:gd name="T4" fmla="*/ 8531 w 115"/>
              <a:gd name="T5" fmla="*/ 19050 h 14"/>
              <a:gd name="T6" fmla="*/ 5687 w 115"/>
              <a:gd name="T7" fmla="*/ 15875 h 14"/>
              <a:gd name="T8" fmla="*/ 5687 w 115"/>
              <a:gd name="T9" fmla="*/ 12700 h 14"/>
              <a:gd name="T10" fmla="*/ 5687 w 115"/>
              <a:gd name="T11" fmla="*/ 9525 h 14"/>
              <a:gd name="T12" fmla="*/ 2844 w 115"/>
              <a:gd name="T13" fmla="*/ 6350 h 14"/>
              <a:gd name="T14" fmla="*/ 2844 w 115"/>
              <a:gd name="T15" fmla="*/ 6350 h 14"/>
              <a:gd name="T16" fmla="*/ 0 w 115"/>
              <a:gd name="T17" fmla="*/ 3175 h 14"/>
              <a:gd name="T18" fmla="*/ 0 w 115"/>
              <a:gd name="T19" fmla="*/ 0 h 14"/>
              <a:gd name="T20" fmla="*/ 157825 w 115"/>
              <a:gd name="T21" fmla="*/ 0 h 14"/>
              <a:gd name="T22" fmla="*/ 157825 w 115"/>
              <a:gd name="T23" fmla="*/ 3175 h 14"/>
              <a:gd name="T24" fmla="*/ 160668 w 115"/>
              <a:gd name="T25" fmla="*/ 6350 h 14"/>
              <a:gd name="T26" fmla="*/ 160668 w 115"/>
              <a:gd name="T27" fmla="*/ 6350 h 14"/>
              <a:gd name="T28" fmla="*/ 160668 w 115"/>
              <a:gd name="T29" fmla="*/ 9525 h 14"/>
              <a:gd name="T30" fmla="*/ 160668 w 115"/>
              <a:gd name="T31" fmla="*/ 12700 h 14"/>
              <a:gd name="T32" fmla="*/ 163512 w 115"/>
              <a:gd name="T33" fmla="*/ 15875 h 14"/>
              <a:gd name="T34" fmla="*/ 163512 w 115"/>
              <a:gd name="T35" fmla="*/ 19050 h 14"/>
              <a:gd name="T36" fmla="*/ 163512 w 115"/>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4"/>
              <a:gd name="T59" fmla="*/ 115 w 115"/>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4">
                <a:moveTo>
                  <a:pt x="115" y="14"/>
                </a:moveTo>
                <a:lnTo>
                  <a:pt x="6" y="14"/>
                </a:lnTo>
                <a:lnTo>
                  <a:pt x="6" y="12"/>
                </a:lnTo>
                <a:lnTo>
                  <a:pt x="4" y="10"/>
                </a:lnTo>
                <a:lnTo>
                  <a:pt x="4" y="8"/>
                </a:lnTo>
                <a:lnTo>
                  <a:pt x="4" y="6"/>
                </a:lnTo>
                <a:lnTo>
                  <a:pt x="2" y="4"/>
                </a:lnTo>
                <a:lnTo>
                  <a:pt x="0" y="2"/>
                </a:lnTo>
                <a:lnTo>
                  <a:pt x="0" y="0"/>
                </a:lnTo>
                <a:lnTo>
                  <a:pt x="111" y="0"/>
                </a:lnTo>
                <a:lnTo>
                  <a:pt x="111" y="2"/>
                </a:lnTo>
                <a:lnTo>
                  <a:pt x="113" y="4"/>
                </a:lnTo>
                <a:lnTo>
                  <a:pt x="113" y="6"/>
                </a:lnTo>
                <a:lnTo>
                  <a:pt x="113" y="8"/>
                </a:lnTo>
                <a:lnTo>
                  <a:pt x="115" y="10"/>
                </a:lnTo>
                <a:lnTo>
                  <a:pt x="115" y="12"/>
                </a:lnTo>
                <a:lnTo>
                  <a:pt x="115" y="14"/>
                </a:lnTo>
                <a:close/>
              </a:path>
            </a:pathLst>
          </a:custGeom>
          <a:solidFill>
            <a:srgbClr val="D915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2" name="Freeform 1002"/>
          <p:cNvSpPr>
            <a:spLocks/>
          </p:cNvSpPr>
          <p:nvPr/>
        </p:nvSpPr>
        <p:spPr bwMode="auto">
          <a:xfrm>
            <a:off x="4765675" y="3124200"/>
            <a:ext cx="163513" cy="20638"/>
          </a:xfrm>
          <a:custGeom>
            <a:avLst/>
            <a:gdLst>
              <a:gd name="T0" fmla="*/ 163513 w 116"/>
              <a:gd name="T1" fmla="*/ 20638 h 13"/>
              <a:gd name="T2" fmla="*/ 9867 w 116"/>
              <a:gd name="T3" fmla="*/ 20638 h 13"/>
              <a:gd name="T4" fmla="*/ 7048 w 116"/>
              <a:gd name="T5" fmla="*/ 17463 h 13"/>
              <a:gd name="T6" fmla="*/ 7048 w 116"/>
              <a:gd name="T7" fmla="*/ 17463 h 13"/>
              <a:gd name="T8" fmla="*/ 4229 w 116"/>
              <a:gd name="T9" fmla="*/ 14288 h 13"/>
              <a:gd name="T10" fmla="*/ 4229 w 116"/>
              <a:gd name="T11" fmla="*/ 11113 h 13"/>
              <a:gd name="T12" fmla="*/ 2819 w 116"/>
              <a:gd name="T13" fmla="*/ 7938 h 13"/>
              <a:gd name="T14" fmla="*/ 2819 w 116"/>
              <a:gd name="T15" fmla="*/ 6350 h 13"/>
              <a:gd name="T16" fmla="*/ 0 w 116"/>
              <a:gd name="T17" fmla="*/ 3175 h 13"/>
              <a:gd name="T18" fmla="*/ 0 w 116"/>
              <a:gd name="T19" fmla="*/ 0 h 13"/>
              <a:gd name="T20" fmla="*/ 157875 w 116"/>
              <a:gd name="T21" fmla="*/ 0 h 13"/>
              <a:gd name="T22" fmla="*/ 157875 w 116"/>
              <a:gd name="T23" fmla="*/ 3175 h 13"/>
              <a:gd name="T24" fmla="*/ 160694 w 116"/>
              <a:gd name="T25" fmla="*/ 6350 h 13"/>
              <a:gd name="T26" fmla="*/ 160694 w 116"/>
              <a:gd name="T27" fmla="*/ 7938 h 13"/>
              <a:gd name="T28" fmla="*/ 160694 w 116"/>
              <a:gd name="T29" fmla="*/ 11113 h 13"/>
              <a:gd name="T30" fmla="*/ 160694 w 116"/>
              <a:gd name="T31" fmla="*/ 14288 h 13"/>
              <a:gd name="T32" fmla="*/ 163513 w 116"/>
              <a:gd name="T33" fmla="*/ 17463 h 13"/>
              <a:gd name="T34" fmla="*/ 163513 w 116"/>
              <a:gd name="T35" fmla="*/ 17463 h 13"/>
              <a:gd name="T36" fmla="*/ 163513 w 116"/>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3"/>
              <a:gd name="T59" fmla="*/ 116 w 116"/>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3">
                <a:moveTo>
                  <a:pt x="116" y="13"/>
                </a:moveTo>
                <a:lnTo>
                  <a:pt x="7" y="13"/>
                </a:lnTo>
                <a:lnTo>
                  <a:pt x="5" y="11"/>
                </a:lnTo>
                <a:lnTo>
                  <a:pt x="3" y="9"/>
                </a:lnTo>
                <a:lnTo>
                  <a:pt x="3" y="7"/>
                </a:lnTo>
                <a:lnTo>
                  <a:pt x="2" y="5"/>
                </a:lnTo>
                <a:lnTo>
                  <a:pt x="2" y="4"/>
                </a:lnTo>
                <a:lnTo>
                  <a:pt x="0" y="2"/>
                </a:lnTo>
                <a:lnTo>
                  <a:pt x="0" y="0"/>
                </a:lnTo>
                <a:lnTo>
                  <a:pt x="112" y="0"/>
                </a:lnTo>
                <a:lnTo>
                  <a:pt x="112" y="2"/>
                </a:lnTo>
                <a:lnTo>
                  <a:pt x="114" y="4"/>
                </a:lnTo>
                <a:lnTo>
                  <a:pt x="114" y="5"/>
                </a:lnTo>
                <a:lnTo>
                  <a:pt x="114" y="7"/>
                </a:lnTo>
                <a:lnTo>
                  <a:pt x="114" y="9"/>
                </a:lnTo>
                <a:lnTo>
                  <a:pt x="116" y="11"/>
                </a:lnTo>
                <a:lnTo>
                  <a:pt x="116" y="13"/>
                </a:lnTo>
                <a:close/>
              </a:path>
            </a:pathLst>
          </a:custGeom>
          <a:solidFill>
            <a:srgbClr val="D915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3" name="Freeform 1003"/>
          <p:cNvSpPr>
            <a:spLocks/>
          </p:cNvSpPr>
          <p:nvPr/>
        </p:nvSpPr>
        <p:spPr bwMode="auto">
          <a:xfrm>
            <a:off x="4748213" y="3114675"/>
            <a:ext cx="166687" cy="20638"/>
          </a:xfrm>
          <a:custGeom>
            <a:avLst/>
            <a:gdLst>
              <a:gd name="T0" fmla="*/ 166687 w 118"/>
              <a:gd name="T1" fmla="*/ 20638 h 13"/>
              <a:gd name="T2" fmla="*/ 9888 w 118"/>
              <a:gd name="T3" fmla="*/ 20638 h 13"/>
              <a:gd name="T4" fmla="*/ 8476 w 118"/>
              <a:gd name="T5" fmla="*/ 17463 h 13"/>
              <a:gd name="T6" fmla="*/ 8476 w 118"/>
              <a:gd name="T7" fmla="*/ 15875 h 13"/>
              <a:gd name="T8" fmla="*/ 5650 w 118"/>
              <a:gd name="T9" fmla="*/ 12700 h 13"/>
              <a:gd name="T10" fmla="*/ 5650 w 118"/>
              <a:gd name="T11" fmla="*/ 9525 h 13"/>
              <a:gd name="T12" fmla="*/ 2825 w 118"/>
              <a:gd name="T13" fmla="*/ 6350 h 13"/>
              <a:gd name="T14" fmla="*/ 2825 w 118"/>
              <a:gd name="T15" fmla="*/ 3175 h 13"/>
              <a:gd name="T16" fmla="*/ 0 w 118"/>
              <a:gd name="T17" fmla="*/ 0 h 13"/>
              <a:gd name="T18" fmla="*/ 0 w 118"/>
              <a:gd name="T19" fmla="*/ 0 h 13"/>
              <a:gd name="T20" fmla="*/ 161037 w 118"/>
              <a:gd name="T21" fmla="*/ 0 h 13"/>
              <a:gd name="T22" fmla="*/ 161037 w 118"/>
              <a:gd name="T23" fmla="*/ 0 h 13"/>
              <a:gd name="T24" fmla="*/ 161037 w 118"/>
              <a:gd name="T25" fmla="*/ 3175 h 13"/>
              <a:gd name="T26" fmla="*/ 163862 w 118"/>
              <a:gd name="T27" fmla="*/ 6350 h 13"/>
              <a:gd name="T28" fmla="*/ 163862 w 118"/>
              <a:gd name="T29" fmla="*/ 9525 h 13"/>
              <a:gd name="T30" fmla="*/ 163862 w 118"/>
              <a:gd name="T31" fmla="*/ 12700 h 13"/>
              <a:gd name="T32" fmla="*/ 166687 w 118"/>
              <a:gd name="T33" fmla="*/ 15875 h 13"/>
              <a:gd name="T34" fmla="*/ 166687 w 118"/>
              <a:gd name="T35" fmla="*/ 17463 h 13"/>
              <a:gd name="T36" fmla="*/ 166687 w 118"/>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
              <a:gd name="T58" fmla="*/ 0 h 13"/>
              <a:gd name="T59" fmla="*/ 118 w 11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 h="13">
                <a:moveTo>
                  <a:pt x="118" y="13"/>
                </a:moveTo>
                <a:lnTo>
                  <a:pt x="7" y="13"/>
                </a:lnTo>
                <a:lnTo>
                  <a:pt x="6" y="11"/>
                </a:lnTo>
                <a:lnTo>
                  <a:pt x="6" y="10"/>
                </a:lnTo>
                <a:lnTo>
                  <a:pt x="4" y="8"/>
                </a:lnTo>
                <a:lnTo>
                  <a:pt x="4" y="6"/>
                </a:lnTo>
                <a:lnTo>
                  <a:pt x="2" y="4"/>
                </a:lnTo>
                <a:lnTo>
                  <a:pt x="2" y="2"/>
                </a:lnTo>
                <a:lnTo>
                  <a:pt x="0" y="0"/>
                </a:lnTo>
                <a:lnTo>
                  <a:pt x="114" y="0"/>
                </a:lnTo>
                <a:lnTo>
                  <a:pt x="114" y="2"/>
                </a:lnTo>
                <a:lnTo>
                  <a:pt x="116" y="4"/>
                </a:lnTo>
                <a:lnTo>
                  <a:pt x="116" y="6"/>
                </a:lnTo>
                <a:lnTo>
                  <a:pt x="116" y="8"/>
                </a:lnTo>
                <a:lnTo>
                  <a:pt x="118" y="10"/>
                </a:lnTo>
                <a:lnTo>
                  <a:pt x="118" y="11"/>
                </a:lnTo>
                <a:lnTo>
                  <a:pt x="118" y="13"/>
                </a:lnTo>
                <a:close/>
              </a:path>
            </a:pathLst>
          </a:custGeom>
          <a:solidFill>
            <a:srgbClr val="D912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4" name="Freeform 1004"/>
          <p:cNvSpPr>
            <a:spLocks/>
          </p:cNvSpPr>
          <p:nvPr/>
        </p:nvSpPr>
        <p:spPr bwMode="auto">
          <a:xfrm>
            <a:off x="4765675" y="3101975"/>
            <a:ext cx="168275" cy="22225"/>
          </a:xfrm>
          <a:custGeom>
            <a:avLst/>
            <a:gdLst>
              <a:gd name="T0" fmla="*/ 168275 w 120"/>
              <a:gd name="T1" fmla="*/ 22225 h 14"/>
              <a:gd name="T2" fmla="*/ 11218 w 120"/>
              <a:gd name="T3" fmla="*/ 22225 h 14"/>
              <a:gd name="T4" fmla="*/ 8414 w 120"/>
              <a:gd name="T5" fmla="*/ 19050 h 14"/>
              <a:gd name="T6" fmla="*/ 8414 w 120"/>
              <a:gd name="T7" fmla="*/ 15875 h 14"/>
              <a:gd name="T8" fmla="*/ 5609 w 120"/>
              <a:gd name="T9" fmla="*/ 12700 h 14"/>
              <a:gd name="T10" fmla="*/ 5609 w 120"/>
              <a:gd name="T11" fmla="*/ 9525 h 14"/>
              <a:gd name="T12" fmla="*/ 2805 w 120"/>
              <a:gd name="T13" fmla="*/ 9525 h 14"/>
              <a:gd name="T14" fmla="*/ 2805 w 120"/>
              <a:gd name="T15" fmla="*/ 6350 h 14"/>
              <a:gd name="T16" fmla="*/ 0 w 120"/>
              <a:gd name="T17" fmla="*/ 3175 h 14"/>
              <a:gd name="T18" fmla="*/ 0 w 120"/>
              <a:gd name="T19" fmla="*/ 0 h 14"/>
              <a:gd name="T20" fmla="*/ 162666 w 120"/>
              <a:gd name="T21" fmla="*/ 0 h 14"/>
              <a:gd name="T22" fmla="*/ 162666 w 120"/>
              <a:gd name="T23" fmla="*/ 3175 h 14"/>
              <a:gd name="T24" fmla="*/ 162666 w 120"/>
              <a:gd name="T25" fmla="*/ 6350 h 14"/>
              <a:gd name="T26" fmla="*/ 165470 w 120"/>
              <a:gd name="T27" fmla="*/ 9525 h 14"/>
              <a:gd name="T28" fmla="*/ 165470 w 120"/>
              <a:gd name="T29" fmla="*/ 9525 h 14"/>
              <a:gd name="T30" fmla="*/ 165470 w 120"/>
              <a:gd name="T31" fmla="*/ 12700 h 14"/>
              <a:gd name="T32" fmla="*/ 165470 w 120"/>
              <a:gd name="T33" fmla="*/ 15875 h 14"/>
              <a:gd name="T34" fmla="*/ 168275 w 120"/>
              <a:gd name="T35" fmla="*/ 19050 h 14"/>
              <a:gd name="T36" fmla="*/ 168275 w 120"/>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4"/>
              <a:gd name="T59" fmla="*/ 120 w 120"/>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4">
                <a:moveTo>
                  <a:pt x="120" y="14"/>
                </a:moveTo>
                <a:lnTo>
                  <a:pt x="8" y="14"/>
                </a:lnTo>
                <a:lnTo>
                  <a:pt x="6" y="12"/>
                </a:lnTo>
                <a:lnTo>
                  <a:pt x="6" y="10"/>
                </a:lnTo>
                <a:lnTo>
                  <a:pt x="4" y="8"/>
                </a:lnTo>
                <a:lnTo>
                  <a:pt x="4" y="6"/>
                </a:lnTo>
                <a:lnTo>
                  <a:pt x="2" y="6"/>
                </a:lnTo>
                <a:lnTo>
                  <a:pt x="2" y="4"/>
                </a:lnTo>
                <a:lnTo>
                  <a:pt x="0" y="2"/>
                </a:lnTo>
                <a:lnTo>
                  <a:pt x="0" y="0"/>
                </a:lnTo>
                <a:lnTo>
                  <a:pt x="116" y="0"/>
                </a:lnTo>
                <a:lnTo>
                  <a:pt x="116" y="2"/>
                </a:lnTo>
                <a:lnTo>
                  <a:pt x="116" y="4"/>
                </a:lnTo>
                <a:lnTo>
                  <a:pt x="118" y="6"/>
                </a:lnTo>
                <a:lnTo>
                  <a:pt x="118" y="8"/>
                </a:lnTo>
                <a:lnTo>
                  <a:pt x="118" y="10"/>
                </a:lnTo>
                <a:lnTo>
                  <a:pt x="120" y="12"/>
                </a:lnTo>
                <a:lnTo>
                  <a:pt x="120" y="14"/>
                </a:lnTo>
                <a:close/>
              </a:path>
            </a:pathLst>
          </a:custGeom>
          <a:solidFill>
            <a:srgbClr val="DB142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5" name="Freeform 1005"/>
          <p:cNvSpPr>
            <a:spLocks/>
          </p:cNvSpPr>
          <p:nvPr/>
        </p:nvSpPr>
        <p:spPr bwMode="auto">
          <a:xfrm>
            <a:off x="4748213" y="3090863"/>
            <a:ext cx="173037" cy="23812"/>
          </a:xfrm>
          <a:custGeom>
            <a:avLst/>
            <a:gdLst>
              <a:gd name="T0" fmla="*/ 173037 w 122"/>
              <a:gd name="T1" fmla="*/ 23812 h 15"/>
              <a:gd name="T2" fmla="*/ 11347 w 122"/>
              <a:gd name="T3" fmla="*/ 23812 h 15"/>
              <a:gd name="T4" fmla="*/ 8510 w 122"/>
              <a:gd name="T5" fmla="*/ 20637 h 15"/>
              <a:gd name="T6" fmla="*/ 8510 w 122"/>
              <a:gd name="T7" fmla="*/ 17462 h 15"/>
              <a:gd name="T8" fmla="*/ 5673 w 122"/>
              <a:gd name="T9" fmla="*/ 14287 h 15"/>
              <a:gd name="T10" fmla="*/ 5673 w 122"/>
              <a:gd name="T11" fmla="*/ 11112 h 15"/>
              <a:gd name="T12" fmla="*/ 2837 w 122"/>
              <a:gd name="T13" fmla="*/ 7937 h 15"/>
              <a:gd name="T14" fmla="*/ 2837 w 122"/>
              <a:gd name="T15" fmla="*/ 6350 h 15"/>
              <a:gd name="T16" fmla="*/ 0 w 122"/>
              <a:gd name="T17" fmla="*/ 3175 h 15"/>
              <a:gd name="T18" fmla="*/ 0 w 122"/>
              <a:gd name="T19" fmla="*/ 0 h 15"/>
              <a:gd name="T20" fmla="*/ 168782 w 122"/>
              <a:gd name="T21" fmla="*/ 0 h 15"/>
              <a:gd name="T22" fmla="*/ 168782 w 122"/>
              <a:gd name="T23" fmla="*/ 3175 h 15"/>
              <a:gd name="T24" fmla="*/ 168782 w 122"/>
              <a:gd name="T25" fmla="*/ 6350 h 15"/>
              <a:gd name="T26" fmla="*/ 168782 w 122"/>
              <a:gd name="T27" fmla="*/ 7937 h 15"/>
              <a:gd name="T28" fmla="*/ 170200 w 122"/>
              <a:gd name="T29" fmla="*/ 11112 h 15"/>
              <a:gd name="T30" fmla="*/ 170200 w 122"/>
              <a:gd name="T31" fmla="*/ 14287 h 15"/>
              <a:gd name="T32" fmla="*/ 170200 w 122"/>
              <a:gd name="T33" fmla="*/ 17462 h 15"/>
              <a:gd name="T34" fmla="*/ 173037 w 122"/>
              <a:gd name="T35" fmla="*/ 20637 h 15"/>
              <a:gd name="T36" fmla="*/ 173037 w 122"/>
              <a:gd name="T37" fmla="*/ 23812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15"/>
              <a:gd name="T59" fmla="*/ 122 w 122"/>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15">
                <a:moveTo>
                  <a:pt x="122" y="15"/>
                </a:moveTo>
                <a:lnTo>
                  <a:pt x="8" y="15"/>
                </a:lnTo>
                <a:lnTo>
                  <a:pt x="6" y="13"/>
                </a:lnTo>
                <a:lnTo>
                  <a:pt x="6" y="11"/>
                </a:lnTo>
                <a:lnTo>
                  <a:pt x="4" y="9"/>
                </a:lnTo>
                <a:lnTo>
                  <a:pt x="4" y="7"/>
                </a:lnTo>
                <a:lnTo>
                  <a:pt x="2" y="5"/>
                </a:lnTo>
                <a:lnTo>
                  <a:pt x="2" y="4"/>
                </a:lnTo>
                <a:lnTo>
                  <a:pt x="0" y="2"/>
                </a:lnTo>
                <a:lnTo>
                  <a:pt x="0" y="0"/>
                </a:lnTo>
                <a:lnTo>
                  <a:pt x="119" y="0"/>
                </a:lnTo>
                <a:lnTo>
                  <a:pt x="119" y="2"/>
                </a:lnTo>
                <a:lnTo>
                  <a:pt x="119" y="4"/>
                </a:lnTo>
                <a:lnTo>
                  <a:pt x="119" y="5"/>
                </a:lnTo>
                <a:lnTo>
                  <a:pt x="120" y="7"/>
                </a:lnTo>
                <a:lnTo>
                  <a:pt x="120" y="9"/>
                </a:lnTo>
                <a:lnTo>
                  <a:pt x="120" y="11"/>
                </a:lnTo>
                <a:lnTo>
                  <a:pt x="122" y="13"/>
                </a:lnTo>
                <a:lnTo>
                  <a:pt x="122" y="15"/>
                </a:lnTo>
                <a:close/>
              </a:path>
            </a:pathLst>
          </a:custGeom>
          <a:solidFill>
            <a:srgbClr val="DB14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6" name="Freeform 1006"/>
          <p:cNvSpPr>
            <a:spLocks/>
          </p:cNvSpPr>
          <p:nvPr/>
        </p:nvSpPr>
        <p:spPr bwMode="auto">
          <a:xfrm>
            <a:off x="4743450" y="3081338"/>
            <a:ext cx="177800" cy="20637"/>
          </a:xfrm>
          <a:custGeom>
            <a:avLst/>
            <a:gdLst>
              <a:gd name="T0" fmla="*/ 177800 w 126"/>
              <a:gd name="T1" fmla="*/ 20637 h 13"/>
              <a:gd name="T2" fmla="*/ 14111 w 126"/>
              <a:gd name="T3" fmla="*/ 20637 h 13"/>
              <a:gd name="T4" fmla="*/ 11289 w 126"/>
              <a:gd name="T5" fmla="*/ 17462 h 13"/>
              <a:gd name="T6" fmla="*/ 11289 w 126"/>
              <a:gd name="T7" fmla="*/ 15875 h 13"/>
              <a:gd name="T8" fmla="*/ 8467 w 126"/>
              <a:gd name="T9" fmla="*/ 12700 h 13"/>
              <a:gd name="T10" fmla="*/ 8467 w 126"/>
              <a:gd name="T11" fmla="*/ 9525 h 13"/>
              <a:gd name="T12" fmla="*/ 5644 w 126"/>
              <a:gd name="T13" fmla="*/ 6350 h 13"/>
              <a:gd name="T14" fmla="*/ 2822 w 126"/>
              <a:gd name="T15" fmla="*/ 3175 h 13"/>
              <a:gd name="T16" fmla="*/ 2822 w 126"/>
              <a:gd name="T17" fmla="*/ 0 h 13"/>
              <a:gd name="T18" fmla="*/ 0 w 126"/>
              <a:gd name="T19" fmla="*/ 0 h 13"/>
              <a:gd name="T20" fmla="*/ 173567 w 126"/>
              <a:gd name="T21" fmla="*/ 0 h 13"/>
              <a:gd name="T22" fmla="*/ 173567 w 126"/>
              <a:gd name="T23" fmla="*/ 3175 h 13"/>
              <a:gd name="T24" fmla="*/ 173567 w 126"/>
              <a:gd name="T25" fmla="*/ 3175 h 13"/>
              <a:gd name="T26" fmla="*/ 173567 w 126"/>
              <a:gd name="T27" fmla="*/ 6350 h 13"/>
              <a:gd name="T28" fmla="*/ 176389 w 126"/>
              <a:gd name="T29" fmla="*/ 9525 h 13"/>
              <a:gd name="T30" fmla="*/ 176389 w 126"/>
              <a:gd name="T31" fmla="*/ 12700 h 13"/>
              <a:gd name="T32" fmla="*/ 176389 w 126"/>
              <a:gd name="T33" fmla="*/ 15875 h 13"/>
              <a:gd name="T34" fmla="*/ 177800 w 126"/>
              <a:gd name="T35" fmla="*/ 17462 h 13"/>
              <a:gd name="T36" fmla="*/ 177800 w 126"/>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
              <a:gd name="T58" fmla="*/ 0 h 13"/>
              <a:gd name="T59" fmla="*/ 126 w 126"/>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 h="13">
                <a:moveTo>
                  <a:pt x="126" y="13"/>
                </a:moveTo>
                <a:lnTo>
                  <a:pt x="10" y="13"/>
                </a:lnTo>
                <a:lnTo>
                  <a:pt x="8" y="11"/>
                </a:lnTo>
                <a:lnTo>
                  <a:pt x="8" y="10"/>
                </a:lnTo>
                <a:lnTo>
                  <a:pt x="6" y="8"/>
                </a:lnTo>
                <a:lnTo>
                  <a:pt x="6" y="6"/>
                </a:lnTo>
                <a:lnTo>
                  <a:pt x="4" y="4"/>
                </a:lnTo>
                <a:lnTo>
                  <a:pt x="2" y="2"/>
                </a:lnTo>
                <a:lnTo>
                  <a:pt x="2" y="0"/>
                </a:lnTo>
                <a:lnTo>
                  <a:pt x="0" y="0"/>
                </a:lnTo>
                <a:lnTo>
                  <a:pt x="123" y="0"/>
                </a:lnTo>
                <a:lnTo>
                  <a:pt x="123" y="2"/>
                </a:lnTo>
                <a:lnTo>
                  <a:pt x="123" y="4"/>
                </a:lnTo>
                <a:lnTo>
                  <a:pt x="125" y="6"/>
                </a:lnTo>
                <a:lnTo>
                  <a:pt x="125" y="8"/>
                </a:lnTo>
                <a:lnTo>
                  <a:pt x="125" y="10"/>
                </a:lnTo>
                <a:lnTo>
                  <a:pt x="126" y="11"/>
                </a:lnTo>
                <a:lnTo>
                  <a:pt x="126" y="13"/>
                </a:lnTo>
                <a:close/>
              </a:path>
            </a:pathLst>
          </a:custGeom>
          <a:solidFill>
            <a:srgbClr val="DE15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7" name="Freeform 1007"/>
          <p:cNvSpPr>
            <a:spLocks/>
          </p:cNvSpPr>
          <p:nvPr/>
        </p:nvSpPr>
        <p:spPr bwMode="auto">
          <a:xfrm>
            <a:off x="4724400" y="3068638"/>
            <a:ext cx="180975" cy="22225"/>
          </a:xfrm>
          <a:custGeom>
            <a:avLst/>
            <a:gdLst>
              <a:gd name="T0" fmla="*/ 180975 w 128"/>
              <a:gd name="T1" fmla="*/ 22225 h 14"/>
              <a:gd name="T2" fmla="*/ 12725 w 128"/>
              <a:gd name="T3" fmla="*/ 22225 h 14"/>
              <a:gd name="T4" fmla="*/ 9897 w 128"/>
              <a:gd name="T5" fmla="*/ 19050 h 14"/>
              <a:gd name="T6" fmla="*/ 7069 w 128"/>
              <a:gd name="T7" fmla="*/ 15875 h 14"/>
              <a:gd name="T8" fmla="*/ 7069 w 128"/>
              <a:gd name="T9" fmla="*/ 12700 h 14"/>
              <a:gd name="T10" fmla="*/ 4242 w 128"/>
              <a:gd name="T11" fmla="*/ 12700 h 14"/>
              <a:gd name="T12" fmla="*/ 4242 w 128"/>
              <a:gd name="T13" fmla="*/ 9525 h 14"/>
              <a:gd name="T14" fmla="*/ 2828 w 128"/>
              <a:gd name="T15" fmla="*/ 6350 h 14"/>
              <a:gd name="T16" fmla="*/ 0 w 128"/>
              <a:gd name="T17" fmla="*/ 3175 h 14"/>
              <a:gd name="T18" fmla="*/ 0 w 128"/>
              <a:gd name="T19" fmla="*/ 0 h 14"/>
              <a:gd name="T20" fmla="*/ 172492 w 128"/>
              <a:gd name="T21" fmla="*/ 0 h 14"/>
              <a:gd name="T22" fmla="*/ 175320 w 128"/>
              <a:gd name="T23" fmla="*/ 3175 h 14"/>
              <a:gd name="T24" fmla="*/ 175320 w 128"/>
              <a:gd name="T25" fmla="*/ 6350 h 14"/>
              <a:gd name="T26" fmla="*/ 175320 w 128"/>
              <a:gd name="T27" fmla="*/ 9525 h 14"/>
              <a:gd name="T28" fmla="*/ 178147 w 128"/>
              <a:gd name="T29" fmla="*/ 12700 h 14"/>
              <a:gd name="T30" fmla="*/ 178147 w 128"/>
              <a:gd name="T31" fmla="*/ 12700 h 14"/>
              <a:gd name="T32" fmla="*/ 178147 w 128"/>
              <a:gd name="T33" fmla="*/ 15875 h 14"/>
              <a:gd name="T34" fmla="*/ 178147 w 128"/>
              <a:gd name="T35" fmla="*/ 19050 h 14"/>
              <a:gd name="T36" fmla="*/ 180975 w 128"/>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14"/>
              <a:gd name="T59" fmla="*/ 128 w 12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14">
                <a:moveTo>
                  <a:pt x="128" y="14"/>
                </a:moveTo>
                <a:lnTo>
                  <a:pt x="9" y="14"/>
                </a:lnTo>
                <a:lnTo>
                  <a:pt x="7" y="12"/>
                </a:lnTo>
                <a:lnTo>
                  <a:pt x="5" y="10"/>
                </a:lnTo>
                <a:lnTo>
                  <a:pt x="5" y="8"/>
                </a:lnTo>
                <a:lnTo>
                  <a:pt x="3" y="8"/>
                </a:lnTo>
                <a:lnTo>
                  <a:pt x="3" y="6"/>
                </a:lnTo>
                <a:lnTo>
                  <a:pt x="2" y="4"/>
                </a:lnTo>
                <a:lnTo>
                  <a:pt x="0" y="2"/>
                </a:lnTo>
                <a:lnTo>
                  <a:pt x="0" y="0"/>
                </a:lnTo>
                <a:lnTo>
                  <a:pt x="122" y="0"/>
                </a:lnTo>
                <a:lnTo>
                  <a:pt x="124" y="2"/>
                </a:lnTo>
                <a:lnTo>
                  <a:pt x="124" y="4"/>
                </a:lnTo>
                <a:lnTo>
                  <a:pt x="124" y="6"/>
                </a:lnTo>
                <a:lnTo>
                  <a:pt x="126" y="8"/>
                </a:lnTo>
                <a:lnTo>
                  <a:pt x="126" y="10"/>
                </a:lnTo>
                <a:lnTo>
                  <a:pt x="126" y="12"/>
                </a:lnTo>
                <a:lnTo>
                  <a:pt x="128" y="14"/>
                </a:lnTo>
                <a:close/>
              </a:path>
            </a:pathLst>
          </a:custGeom>
          <a:solidFill>
            <a:srgbClr val="DE15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8" name="Freeform 1008"/>
          <p:cNvSpPr>
            <a:spLocks/>
          </p:cNvSpPr>
          <p:nvPr/>
        </p:nvSpPr>
        <p:spPr bwMode="auto">
          <a:xfrm>
            <a:off x="4727575" y="3057525"/>
            <a:ext cx="185738" cy="23813"/>
          </a:xfrm>
          <a:custGeom>
            <a:avLst/>
            <a:gdLst>
              <a:gd name="T0" fmla="*/ 185738 w 132"/>
              <a:gd name="T1" fmla="*/ 23813 h 15"/>
              <a:gd name="T2" fmla="*/ 12664 w 132"/>
              <a:gd name="T3" fmla="*/ 23813 h 15"/>
              <a:gd name="T4" fmla="*/ 12664 w 132"/>
              <a:gd name="T5" fmla="*/ 20638 h 15"/>
              <a:gd name="T6" fmla="*/ 11257 w 132"/>
              <a:gd name="T7" fmla="*/ 17463 h 15"/>
              <a:gd name="T8" fmla="*/ 8443 w 132"/>
              <a:gd name="T9" fmla="*/ 14288 h 15"/>
              <a:gd name="T10" fmla="*/ 8443 w 132"/>
              <a:gd name="T11" fmla="*/ 11113 h 15"/>
              <a:gd name="T12" fmla="*/ 5628 w 132"/>
              <a:gd name="T13" fmla="*/ 7938 h 15"/>
              <a:gd name="T14" fmla="*/ 2814 w 132"/>
              <a:gd name="T15" fmla="*/ 6350 h 15"/>
              <a:gd name="T16" fmla="*/ 2814 w 132"/>
              <a:gd name="T17" fmla="*/ 3175 h 15"/>
              <a:gd name="T18" fmla="*/ 0 w 132"/>
              <a:gd name="T19" fmla="*/ 0 h 15"/>
              <a:gd name="T20" fmla="*/ 177295 w 132"/>
              <a:gd name="T21" fmla="*/ 0 h 15"/>
              <a:gd name="T22" fmla="*/ 177295 w 132"/>
              <a:gd name="T23" fmla="*/ 3175 h 15"/>
              <a:gd name="T24" fmla="*/ 180110 w 132"/>
              <a:gd name="T25" fmla="*/ 6350 h 15"/>
              <a:gd name="T26" fmla="*/ 180110 w 132"/>
              <a:gd name="T27" fmla="*/ 7938 h 15"/>
              <a:gd name="T28" fmla="*/ 180110 w 132"/>
              <a:gd name="T29" fmla="*/ 11113 h 15"/>
              <a:gd name="T30" fmla="*/ 182924 w 132"/>
              <a:gd name="T31" fmla="*/ 14288 h 15"/>
              <a:gd name="T32" fmla="*/ 182924 w 132"/>
              <a:gd name="T33" fmla="*/ 17463 h 15"/>
              <a:gd name="T34" fmla="*/ 182924 w 132"/>
              <a:gd name="T35" fmla="*/ 20638 h 15"/>
              <a:gd name="T36" fmla="*/ 185738 w 132"/>
              <a:gd name="T37" fmla="*/ 238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15"/>
              <a:gd name="T59" fmla="*/ 132 w 132"/>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15">
                <a:moveTo>
                  <a:pt x="132" y="15"/>
                </a:moveTo>
                <a:lnTo>
                  <a:pt x="9" y="15"/>
                </a:lnTo>
                <a:lnTo>
                  <a:pt x="9" y="13"/>
                </a:lnTo>
                <a:lnTo>
                  <a:pt x="8" y="11"/>
                </a:lnTo>
                <a:lnTo>
                  <a:pt x="6" y="9"/>
                </a:lnTo>
                <a:lnTo>
                  <a:pt x="6" y="7"/>
                </a:lnTo>
                <a:lnTo>
                  <a:pt x="4" y="5"/>
                </a:lnTo>
                <a:lnTo>
                  <a:pt x="2" y="4"/>
                </a:lnTo>
                <a:lnTo>
                  <a:pt x="2" y="2"/>
                </a:lnTo>
                <a:lnTo>
                  <a:pt x="0" y="0"/>
                </a:lnTo>
                <a:lnTo>
                  <a:pt x="126" y="0"/>
                </a:lnTo>
                <a:lnTo>
                  <a:pt x="126" y="2"/>
                </a:lnTo>
                <a:lnTo>
                  <a:pt x="128" y="4"/>
                </a:lnTo>
                <a:lnTo>
                  <a:pt x="128" y="5"/>
                </a:lnTo>
                <a:lnTo>
                  <a:pt x="128" y="7"/>
                </a:lnTo>
                <a:lnTo>
                  <a:pt x="130" y="9"/>
                </a:lnTo>
                <a:lnTo>
                  <a:pt x="130" y="11"/>
                </a:lnTo>
                <a:lnTo>
                  <a:pt x="130" y="13"/>
                </a:lnTo>
                <a:lnTo>
                  <a:pt x="132" y="15"/>
                </a:lnTo>
                <a:close/>
              </a:path>
            </a:pathLst>
          </a:custGeom>
          <a:solidFill>
            <a:srgbClr val="DE152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29" name="Freeform 1009"/>
          <p:cNvSpPr>
            <a:spLocks/>
          </p:cNvSpPr>
          <p:nvPr/>
        </p:nvSpPr>
        <p:spPr bwMode="auto">
          <a:xfrm>
            <a:off x="4706938" y="3048000"/>
            <a:ext cx="188912" cy="20638"/>
          </a:xfrm>
          <a:custGeom>
            <a:avLst/>
            <a:gdLst>
              <a:gd name="T0" fmla="*/ 188912 w 134"/>
              <a:gd name="T1" fmla="*/ 20638 h 13"/>
              <a:gd name="T2" fmla="*/ 16917 w 134"/>
              <a:gd name="T3" fmla="*/ 20638 h 13"/>
              <a:gd name="T4" fmla="*/ 14098 w 134"/>
              <a:gd name="T5" fmla="*/ 17463 h 13"/>
              <a:gd name="T6" fmla="*/ 11278 w 134"/>
              <a:gd name="T7" fmla="*/ 15875 h 13"/>
              <a:gd name="T8" fmla="*/ 11278 w 134"/>
              <a:gd name="T9" fmla="*/ 12700 h 13"/>
              <a:gd name="T10" fmla="*/ 8459 w 134"/>
              <a:gd name="T11" fmla="*/ 9525 h 13"/>
              <a:gd name="T12" fmla="*/ 5639 w 134"/>
              <a:gd name="T13" fmla="*/ 6350 h 13"/>
              <a:gd name="T14" fmla="*/ 5639 w 134"/>
              <a:gd name="T15" fmla="*/ 3175 h 13"/>
              <a:gd name="T16" fmla="*/ 2820 w 134"/>
              <a:gd name="T17" fmla="*/ 3175 h 13"/>
              <a:gd name="T18" fmla="*/ 0 w 134"/>
              <a:gd name="T19" fmla="*/ 0 h 13"/>
              <a:gd name="T20" fmla="*/ 183273 w 134"/>
              <a:gd name="T21" fmla="*/ 0 h 13"/>
              <a:gd name="T22" fmla="*/ 183273 w 134"/>
              <a:gd name="T23" fmla="*/ 3175 h 13"/>
              <a:gd name="T24" fmla="*/ 186092 w 134"/>
              <a:gd name="T25" fmla="*/ 6350 h 13"/>
              <a:gd name="T26" fmla="*/ 186092 w 134"/>
              <a:gd name="T27" fmla="*/ 6350 h 13"/>
              <a:gd name="T28" fmla="*/ 186092 w 134"/>
              <a:gd name="T29" fmla="*/ 9525 h 13"/>
              <a:gd name="T30" fmla="*/ 186092 w 134"/>
              <a:gd name="T31" fmla="*/ 12700 h 13"/>
              <a:gd name="T32" fmla="*/ 188912 w 134"/>
              <a:gd name="T33" fmla="*/ 15875 h 13"/>
              <a:gd name="T34" fmla="*/ 188912 w 134"/>
              <a:gd name="T35" fmla="*/ 17463 h 13"/>
              <a:gd name="T36" fmla="*/ 188912 w 134"/>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
              <a:gd name="T58" fmla="*/ 0 h 13"/>
              <a:gd name="T59" fmla="*/ 134 w 134"/>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 h="13">
                <a:moveTo>
                  <a:pt x="134" y="13"/>
                </a:moveTo>
                <a:lnTo>
                  <a:pt x="12" y="13"/>
                </a:lnTo>
                <a:lnTo>
                  <a:pt x="10" y="11"/>
                </a:lnTo>
                <a:lnTo>
                  <a:pt x="8" y="10"/>
                </a:lnTo>
                <a:lnTo>
                  <a:pt x="8" y="8"/>
                </a:lnTo>
                <a:lnTo>
                  <a:pt x="6" y="6"/>
                </a:lnTo>
                <a:lnTo>
                  <a:pt x="4" y="4"/>
                </a:lnTo>
                <a:lnTo>
                  <a:pt x="4" y="2"/>
                </a:lnTo>
                <a:lnTo>
                  <a:pt x="2" y="2"/>
                </a:lnTo>
                <a:lnTo>
                  <a:pt x="0" y="0"/>
                </a:lnTo>
                <a:lnTo>
                  <a:pt x="130" y="0"/>
                </a:lnTo>
                <a:lnTo>
                  <a:pt x="130" y="2"/>
                </a:lnTo>
                <a:lnTo>
                  <a:pt x="132" y="4"/>
                </a:lnTo>
                <a:lnTo>
                  <a:pt x="132" y="6"/>
                </a:lnTo>
                <a:lnTo>
                  <a:pt x="132" y="8"/>
                </a:lnTo>
                <a:lnTo>
                  <a:pt x="134" y="10"/>
                </a:lnTo>
                <a:lnTo>
                  <a:pt x="134" y="11"/>
                </a:lnTo>
                <a:lnTo>
                  <a:pt x="134" y="13"/>
                </a:lnTo>
                <a:close/>
              </a:path>
            </a:pathLst>
          </a:custGeom>
          <a:solidFill>
            <a:srgbClr val="E0142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0" name="Freeform 1010"/>
          <p:cNvSpPr>
            <a:spLocks/>
          </p:cNvSpPr>
          <p:nvPr/>
        </p:nvSpPr>
        <p:spPr bwMode="auto">
          <a:xfrm>
            <a:off x="4716463" y="3035300"/>
            <a:ext cx="193675" cy="22225"/>
          </a:xfrm>
          <a:custGeom>
            <a:avLst/>
            <a:gdLst>
              <a:gd name="T0" fmla="*/ 193675 w 138"/>
              <a:gd name="T1" fmla="*/ 22225 h 14"/>
              <a:gd name="T2" fmla="*/ 16841 w 138"/>
              <a:gd name="T3" fmla="*/ 22225 h 14"/>
              <a:gd name="T4" fmla="*/ 14034 w 138"/>
              <a:gd name="T5" fmla="*/ 19050 h 14"/>
              <a:gd name="T6" fmla="*/ 14034 w 138"/>
              <a:gd name="T7" fmla="*/ 15875 h 14"/>
              <a:gd name="T8" fmla="*/ 11228 w 138"/>
              <a:gd name="T9" fmla="*/ 15875 h 14"/>
              <a:gd name="T10" fmla="*/ 8421 w 138"/>
              <a:gd name="T11" fmla="*/ 12700 h 14"/>
              <a:gd name="T12" fmla="*/ 5614 w 138"/>
              <a:gd name="T13" fmla="*/ 9525 h 14"/>
              <a:gd name="T14" fmla="*/ 5614 w 138"/>
              <a:gd name="T15" fmla="*/ 6350 h 14"/>
              <a:gd name="T16" fmla="*/ 2807 w 138"/>
              <a:gd name="T17" fmla="*/ 3175 h 14"/>
              <a:gd name="T18" fmla="*/ 0 w 138"/>
              <a:gd name="T19" fmla="*/ 0 h 14"/>
              <a:gd name="T20" fmla="*/ 188061 w 138"/>
              <a:gd name="T21" fmla="*/ 0 h 14"/>
              <a:gd name="T22" fmla="*/ 188061 w 138"/>
              <a:gd name="T23" fmla="*/ 3175 h 14"/>
              <a:gd name="T24" fmla="*/ 188061 w 138"/>
              <a:gd name="T25" fmla="*/ 6350 h 14"/>
              <a:gd name="T26" fmla="*/ 190868 w 138"/>
              <a:gd name="T27" fmla="*/ 9525 h 14"/>
              <a:gd name="T28" fmla="*/ 190868 w 138"/>
              <a:gd name="T29" fmla="*/ 12700 h 14"/>
              <a:gd name="T30" fmla="*/ 190868 w 138"/>
              <a:gd name="T31" fmla="*/ 15875 h 14"/>
              <a:gd name="T32" fmla="*/ 193675 w 138"/>
              <a:gd name="T33" fmla="*/ 19050 h 14"/>
              <a:gd name="T34" fmla="*/ 193675 w 138"/>
              <a:gd name="T35" fmla="*/ 19050 h 14"/>
              <a:gd name="T36" fmla="*/ 193675 w 138"/>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
              <a:gd name="T58" fmla="*/ 0 h 14"/>
              <a:gd name="T59" fmla="*/ 138 w 138"/>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 h="14">
                <a:moveTo>
                  <a:pt x="138" y="14"/>
                </a:moveTo>
                <a:lnTo>
                  <a:pt x="12" y="14"/>
                </a:lnTo>
                <a:lnTo>
                  <a:pt x="10" y="12"/>
                </a:lnTo>
                <a:lnTo>
                  <a:pt x="10" y="10"/>
                </a:lnTo>
                <a:lnTo>
                  <a:pt x="8" y="10"/>
                </a:lnTo>
                <a:lnTo>
                  <a:pt x="6" y="8"/>
                </a:lnTo>
                <a:lnTo>
                  <a:pt x="4" y="6"/>
                </a:lnTo>
                <a:lnTo>
                  <a:pt x="4" y="4"/>
                </a:lnTo>
                <a:lnTo>
                  <a:pt x="2" y="2"/>
                </a:lnTo>
                <a:lnTo>
                  <a:pt x="0" y="0"/>
                </a:lnTo>
                <a:lnTo>
                  <a:pt x="134" y="0"/>
                </a:lnTo>
                <a:lnTo>
                  <a:pt x="134" y="2"/>
                </a:lnTo>
                <a:lnTo>
                  <a:pt x="134" y="4"/>
                </a:lnTo>
                <a:lnTo>
                  <a:pt x="136" y="6"/>
                </a:lnTo>
                <a:lnTo>
                  <a:pt x="136" y="8"/>
                </a:lnTo>
                <a:lnTo>
                  <a:pt x="136" y="10"/>
                </a:lnTo>
                <a:lnTo>
                  <a:pt x="138" y="12"/>
                </a:lnTo>
                <a:lnTo>
                  <a:pt x="138" y="14"/>
                </a:lnTo>
                <a:close/>
              </a:path>
            </a:pathLst>
          </a:custGeom>
          <a:solidFill>
            <a:srgbClr val="E0142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1" name="Freeform 1011"/>
          <p:cNvSpPr>
            <a:spLocks/>
          </p:cNvSpPr>
          <p:nvPr/>
        </p:nvSpPr>
        <p:spPr bwMode="auto">
          <a:xfrm>
            <a:off x="4692650" y="3024188"/>
            <a:ext cx="198438" cy="23812"/>
          </a:xfrm>
          <a:custGeom>
            <a:avLst/>
            <a:gdLst>
              <a:gd name="T0" fmla="*/ 198438 w 141"/>
              <a:gd name="T1" fmla="*/ 23812 h 15"/>
              <a:gd name="T2" fmla="*/ 15481 w 141"/>
              <a:gd name="T3" fmla="*/ 23812 h 15"/>
              <a:gd name="T4" fmla="*/ 12666 w 141"/>
              <a:gd name="T5" fmla="*/ 20637 h 15"/>
              <a:gd name="T6" fmla="*/ 12666 w 141"/>
              <a:gd name="T7" fmla="*/ 17462 h 15"/>
              <a:gd name="T8" fmla="*/ 9852 w 141"/>
              <a:gd name="T9" fmla="*/ 14287 h 15"/>
              <a:gd name="T10" fmla="*/ 7037 w 141"/>
              <a:gd name="T11" fmla="*/ 11112 h 15"/>
              <a:gd name="T12" fmla="*/ 5629 w 141"/>
              <a:gd name="T13" fmla="*/ 7937 h 15"/>
              <a:gd name="T14" fmla="*/ 5629 w 141"/>
              <a:gd name="T15" fmla="*/ 6350 h 15"/>
              <a:gd name="T16" fmla="*/ 2815 w 141"/>
              <a:gd name="T17" fmla="*/ 3175 h 15"/>
              <a:gd name="T18" fmla="*/ 0 w 141"/>
              <a:gd name="T19" fmla="*/ 0 h 15"/>
              <a:gd name="T20" fmla="*/ 189994 w 141"/>
              <a:gd name="T21" fmla="*/ 0 h 15"/>
              <a:gd name="T22" fmla="*/ 192809 w 141"/>
              <a:gd name="T23" fmla="*/ 3175 h 15"/>
              <a:gd name="T24" fmla="*/ 192809 w 141"/>
              <a:gd name="T25" fmla="*/ 6350 h 15"/>
              <a:gd name="T26" fmla="*/ 192809 w 141"/>
              <a:gd name="T27" fmla="*/ 7937 h 15"/>
              <a:gd name="T28" fmla="*/ 195623 w 141"/>
              <a:gd name="T29" fmla="*/ 11112 h 15"/>
              <a:gd name="T30" fmla="*/ 195623 w 141"/>
              <a:gd name="T31" fmla="*/ 14287 h 15"/>
              <a:gd name="T32" fmla="*/ 195623 w 141"/>
              <a:gd name="T33" fmla="*/ 17462 h 15"/>
              <a:gd name="T34" fmla="*/ 198438 w 141"/>
              <a:gd name="T35" fmla="*/ 20637 h 15"/>
              <a:gd name="T36" fmla="*/ 198438 w 141"/>
              <a:gd name="T37" fmla="*/ 23812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1"/>
              <a:gd name="T58" fmla="*/ 0 h 15"/>
              <a:gd name="T59" fmla="*/ 141 w 141"/>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1" h="15">
                <a:moveTo>
                  <a:pt x="141" y="15"/>
                </a:moveTo>
                <a:lnTo>
                  <a:pt x="11" y="15"/>
                </a:lnTo>
                <a:lnTo>
                  <a:pt x="9" y="13"/>
                </a:lnTo>
                <a:lnTo>
                  <a:pt x="9" y="11"/>
                </a:lnTo>
                <a:lnTo>
                  <a:pt x="7" y="9"/>
                </a:lnTo>
                <a:lnTo>
                  <a:pt x="5" y="7"/>
                </a:lnTo>
                <a:lnTo>
                  <a:pt x="4" y="5"/>
                </a:lnTo>
                <a:lnTo>
                  <a:pt x="4" y="4"/>
                </a:lnTo>
                <a:lnTo>
                  <a:pt x="2" y="2"/>
                </a:lnTo>
                <a:lnTo>
                  <a:pt x="0" y="0"/>
                </a:lnTo>
                <a:lnTo>
                  <a:pt x="135" y="0"/>
                </a:lnTo>
                <a:lnTo>
                  <a:pt x="137" y="2"/>
                </a:lnTo>
                <a:lnTo>
                  <a:pt x="137" y="4"/>
                </a:lnTo>
                <a:lnTo>
                  <a:pt x="137" y="5"/>
                </a:lnTo>
                <a:lnTo>
                  <a:pt x="139" y="7"/>
                </a:lnTo>
                <a:lnTo>
                  <a:pt x="139" y="9"/>
                </a:lnTo>
                <a:lnTo>
                  <a:pt x="139" y="11"/>
                </a:lnTo>
                <a:lnTo>
                  <a:pt x="141" y="13"/>
                </a:lnTo>
                <a:lnTo>
                  <a:pt x="141" y="15"/>
                </a:lnTo>
                <a:close/>
              </a:path>
            </a:pathLst>
          </a:custGeom>
          <a:solidFill>
            <a:srgbClr val="E3142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2" name="Freeform 1012"/>
          <p:cNvSpPr>
            <a:spLocks/>
          </p:cNvSpPr>
          <p:nvPr/>
        </p:nvSpPr>
        <p:spPr bwMode="auto">
          <a:xfrm>
            <a:off x="4705350" y="3014663"/>
            <a:ext cx="204788" cy="20637"/>
          </a:xfrm>
          <a:custGeom>
            <a:avLst/>
            <a:gdLst>
              <a:gd name="T0" fmla="*/ 204788 w 145"/>
              <a:gd name="T1" fmla="*/ 20637 h 13"/>
              <a:gd name="T2" fmla="*/ 15536 w 145"/>
              <a:gd name="T3" fmla="*/ 20637 h 13"/>
              <a:gd name="T4" fmla="*/ 14123 w 145"/>
              <a:gd name="T5" fmla="*/ 17462 h 13"/>
              <a:gd name="T6" fmla="*/ 14123 w 145"/>
              <a:gd name="T7" fmla="*/ 15875 h 13"/>
              <a:gd name="T8" fmla="*/ 11299 w 145"/>
              <a:gd name="T9" fmla="*/ 12700 h 13"/>
              <a:gd name="T10" fmla="*/ 8474 w 145"/>
              <a:gd name="T11" fmla="*/ 9525 h 13"/>
              <a:gd name="T12" fmla="*/ 5649 w 145"/>
              <a:gd name="T13" fmla="*/ 6350 h 13"/>
              <a:gd name="T14" fmla="*/ 2825 w 145"/>
              <a:gd name="T15" fmla="*/ 3175 h 13"/>
              <a:gd name="T16" fmla="*/ 2825 w 145"/>
              <a:gd name="T17" fmla="*/ 3175 h 13"/>
              <a:gd name="T18" fmla="*/ 0 w 145"/>
              <a:gd name="T19" fmla="*/ 0 h 13"/>
              <a:gd name="T20" fmla="*/ 196314 w 145"/>
              <a:gd name="T21" fmla="*/ 0 h 13"/>
              <a:gd name="T22" fmla="*/ 196314 w 145"/>
              <a:gd name="T23" fmla="*/ 3175 h 13"/>
              <a:gd name="T24" fmla="*/ 199139 w 145"/>
              <a:gd name="T25" fmla="*/ 6350 h 13"/>
              <a:gd name="T26" fmla="*/ 199139 w 145"/>
              <a:gd name="T27" fmla="*/ 6350 h 13"/>
              <a:gd name="T28" fmla="*/ 199139 w 145"/>
              <a:gd name="T29" fmla="*/ 9525 h 13"/>
              <a:gd name="T30" fmla="*/ 201963 w 145"/>
              <a:gd name="T31" fmla="*/ 12700 h 13"/>
              <a:gd name="T32" fmla="*/ 201963 w 145"/>
              <a:gd name="T33" fmla="*/ 15875 h 13"/>
              <a:gd name="T34" fmla="*/ 201963 w 145"/>
              <a:gd name="T35" fmla="*/ 17462 h 13"/>
              <a:gd name="T36" fmla="*/ 204788 w 145"/>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
              <a:gd name="T58" fmla="*/ 0 h 13"/>
              <a:gd name="T59" fmla="*/ 145 w 145"/>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 h="13">
                <a:moveTo>
                  <a:pt x="145" y="13"/>
                </a:moveTo>
                <a:lnTo>
                  <a:pt x="11" y="13"/>
                </a:lnTo>
                <a:lnTo>
                  <a:pt x="10" y="11"/>
                </a:lnTo>
                <a:lnTo>
                  <a:pt x="10" y="10"/>
                </a:lnTo>
                <a:lnTo>
                  <a:pt x="8" y="8"/>
                </a:lnTo>
                <a:lnTo>
                  <a:pt x="6" y="6"/>
                </a:lnTo>
                <a:lnTo>
                  <a:pt x="4" y="4"/>
                </a:lnTo>
                <a:lnTo>
                  <a:pt x="2" y="2"/>
                </a:lnTo>
                <a:lnTo>
                  <a:pt x="0" y="0"/>
                </a:lnTo>
                <a:lnTo>
                  <a:pt x="139" y="0"/>
                </a:lnTo>
                <a:lnTo>
                  <a:pt x="139" y="2"/>
                </a:lnTo>
                <a:lnTo>
                  <a:pt x="141" y="4"/>
                </a:lnTo>
                <a:lnTo>
                  <a:pt x="141" y="6"/>
                </a:lnTo>
                <a:lnTo>
                  <a:pt x="143" y="8"/>
                </a:lnTo>
                <a:lnTo>
                  <a:pt x="143" y="10"/>
                </a:lnTo>
                <a:lnTo>
                  <a:pt x="143" y="11"/>
                </a:lnTo>
                <a:lnTo>
                  <a:pt x="145" y="13"/>
                </a:lnTo>
                <a:close/>
              </a:path>
            </a:pathLst>
          </a:custGeom>
          <a:solidFill>
            <a:srgbClr val="E314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3" name="Freeform 1013"/>
          <p:cNvSpPr>
            <a:spLocks/>
          </p:cNvSpPr>
          <p:nvPr/>
        </p:nvSpPr>
        <p:spPr bwMode="auto">
          <a:xfrm>
            <a:off x="4683125" y="3001963"/>
            <a:ext cx="211138" cy="22225"/>
          </a:xfrm>
          <a:custGeom>
            <a:avLst/>
            <a:gdLst>
              <a:gd name="T0" fmla="*/ 211138 w 149"/>
              <a:gd name="T1" fmla="*/ 22225 h 14"/>
              <a:gd name="T2" fmla="*/ 19838 w 149"/>
              <a:gd name="T3" fmla="*/ 22225 h 14"/>
              <a:gd name="T4" fmla="*/ 17004 w 149"/>
              <a:gd name="T5" fmla="*/ 19050 h 14"/>
              <a:gd name="T6" fmla="*/ 14170 w 149"/>
              <a:gd name="T7" fmla="*/ 15875 h 14"/>
              <a:gd name="T8" fmla="*/ 11336 w 149"/>
              <a:gd name="T9" fmla="*/ 12700 h 14"/>
              <a:gd name="T10" fmla="*/ 8502 w 149"/>
              <a:gd name="T11" fmla="*/ 12700 h 14"/>
              <a:gd name="T12" fmla="*/ 8502 w 149"/>
              <a:gd name="T13" fmla="*/ 9525 h 14"/>
              <a:gd name="T14" fmla="*/ 5668 w 149"/>
              <a:gd name="T15" fmla="*/ 6350 h 14"/>
              <a:gd name="T16" fmla="*/ 2834 w 149"/>
              <a:gd name="T17" fmla="*/ 3175 h 14"/>
              <a:gd name="T18" fmla="*/ 0 w 149"/>
              <a:gd name="T19" fmla="*/ 0 h 14"/>
              <a:gd name="T20" fmla="*/ 205470 w 149"/>
              <a:gd name="T21" fmla="*/ 0 h 14"/>
              <a:gd name="T22" fmla="*/ 205470 w 149"/>
              <a:gd name="T23" fmla="*/ 3175 h 14"/>
              <a:gd name="T24" fmla="*/ 205470 w 149"/>
              <a:gd name="T25" fmla="*/ 6350 h 14"/>
              <a:gd name="T26" fmla="*/ 208304 w 149"/>
              <a:gd name="T27" fmla="*/ 9525 h 14"/>
              <a:gd name="T28" fmla="*/ 208304 w 149"/>
              <a:gd name="T29" fmla="*/ 12700 h 14"/>
              <a:gd name="T30" fmla="*/ 208304 w 149"/>
              <a:gd name="T31" fmla="*/ 15875 h 14"/>
              <a:gd name="T32" fmla="*/ 211138 w 149"/>
              <a:gd name="T33" fmla="*/ 19050 h 14"/>
              <a:gd name="T34" fmla="*/ 211138 w 149"/>
              <a:gd name="T35" fmla="*/ 22225 h 14"/>
              <a:gd name="T36" fmla="*/ 211138 w 149"/>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
              <a:gd name="T58" fmla="*/ 0 h 14"/>
              <a:gd name="T59" fmla="*/ 149 w 14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 h="14">
                <a:moveTo>
                  <a:pt x="149" y="14"/>
                </a:moveTo>
                <a:lnTo>
                  <a:pt x="14" y="14"/>
                </a:lnTo>
                <a:lnTo>
                  <a:pt x="12" y="12"/>
                </a:lnTo>
                <a:lnTo>
                  <a:pt x="10" y="10"/>
                </a:lnTo>
                <a:lnTo>
                  <a:pt x="8" y="8"/>
                </a:lnTo>
                <a:lnTo>
                  <a:pt x="6" y="8"/>
                </a:lnTo>
                <a:lnTo>
                  <a:pt x="6" y="6"/>
                </a:lnTo>
                <a:lnTo>
                  <a:pt x="4" y="4"/>
                </a:lnTo>
                <a:lnTo>
                  <a:pt x="2" y="2"/>
                </a:lnTo>
                <a:lnTo>
                  <a:pt x="0" y="0"/>
                </a:lnTo>
                <a:lnTo>
                  <a:pt x="145" y="0"/>
                </a:lnTo>
                <a:lnTo>
                  <a:pt x="145" y="2"/>
                </a:lnTo>
                <a:lnTo>
                  <a:pt x="145" y="4"/>
                </a:lnTo>
                <a:lnTo>
                  <a:pt x="147" y="6"/>
                </a:lnTo>
                <a:lnTo>
                  <a:pt x="147" y="8"/>
                </a:lnTo>
                <a:lnTo>
                  <a:pt x="147" y="10"/>
                </a:lnTo>
                <a:lnTo>
                  <a:pt x="149" y="12"/>
                </a:lnTo>
                <a:lnTo>
                  <a:pt x="149" y="14"/>
                </a:lnTo>
                <a:close/>
              </a:path>
            </a:pathLst>
          </a:custGeom>
          <a:solidFill>
            <a:srgbClr val="E314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4" name="Freeform 1014"/>
          <p:cNvSpPr>
            <a:spLocks/>
          </p:cNvSpPr>
          <p:nvPr/>
        </p:nvSpPr>
        <p:spPr bwMode="auto">
          <a:xfrm>
            <a:off x="4662488" y="2994025"/>
            <a:ext cx="217487" cy="20638"/>
          </a:xfrm>
          <a:custGeom>
            <a:avLst/>
            <a:gdLst>
              <a:gd name="T0" fmla="*/ 217487 w 154"/>
              <a:gd name="T1" fmla="*/ 20638 h 13"/>
              <a:gd name="T2" fmla="*/ 21184 w 154"/>
              <a:gd name="T3" fmla="*/ 20638 h 13"/>
              <a:gd name="T4" fmla="*/ 18359 w 154"/>
              <a:gd name="T5" fmla="*/ 17463 h 13"/>
              <a:gd name="T6" fmla="*/ 15535 w 154"/>
              <a:gd name="T7" fmla="*/ 14288 h 13"/>
              <a:gd name="T8" fmla="*/ 12710 w 154"/>
              <a:gd name="T9" fmla="*/ 11113 h 13"/>
              <a:gd name="T10" fmla="*/ 9886 w 154"/>
              <a:gd name="T11" fmla="*/ 7938 h 13"/>
              <a:gd name="T12" fmla="*/ 7061 w 154"/>
              <a:gd name="T13" fmla="*/ 4763 h 13"/>
              <a:gd name="T14" fmla="*/ 5649 w 154"/>
              <a:gd name="T15" fmla="*/ 3175 h 13"/>
              <a:gd name="T16" fmla="*/ 2825 w 154"/>
              <a:gd name="T17" fmla="*/ 0 h 13"/>
              <a:gd name="T18" fmla="*/ 0 w 154"/>
              <a:gd name="T19" fmla="*/ 0 h 13"/>
              <a:gd name="T20" fmla="*/ 210426 w 154"/>
              <a:gd name="T21" fmla="*/ 0 h 13"/>
              <a:gd name="T22" fmla="*/ 210426 w 154"/>
              <a:gd name="T23" fmla="*/ 0 h 13"/>
              <a:gd name="T24" fmla="*/ 213250 w 154"/>
              <a:gd name="T25" fmla="*/ 3175 h 13"/>
              <a:gd name="T26" fmla="*/ 213250 w 154"/>
              <a:gd name="T27" fmla="*/ 4763 h 13"/>
              <a:gd name="T28" fmla="*/ 213250 w 154"/>
              <a:gd name="T29" fmla="*/ 7938 h 13"/>
              <a:gd name="T30" fmla="*/ 214662 w 154"/>
              <a:gd name="T31" fmla="*/ 11113 h 13"/>
              <a:gd name="T32" fmla="*/ 214662 w 154"/>
              <a:gd name="T33" fmla="*/ 14288 h 13"/>
              <a:gd name="T34" fmla="*/ 217487 w 154"/>
              <a:gd name="T35" fmla="*/ 17463 h 13"/>
              <a:gd name="T36" fmla="*/ 217487 w 154"/>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4"/>
              <a:gd name="T58" fmla="*/ 0 h 13"/>
              <a:gd name="T59" fmla="*/ 154 w 154"/>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4" h="13">
                <a:moveTo>
                  <a:pt x="154" y="13"/>
                </a:moveTo>
                <a:lnTo>
                  <a:pt x="15" y="13"/>
                </a:lnTo>
                <a:lnTo>
                  <a:pt x="13" y="11"/>
                </a:lnTo>
                <a:lnTo>
                  <a:pt x="11" y="9"/>
                </a:lnTo>
                <a:lnTo>
                  <a:pt x="9" y="7"/>
                </a:lnTo>
                <a:lnTo>
                  <a:pt x="7" y="5"/>
                </a:lnTo>
                <a:lnTo>
                  <a:pt x="5" y="3"/>
                </a:lnTo>
                <a:lnTo>
                  <a:pt x="4" y="2"/>
                </a:lnTo>
                <a:lnTo>
                  <a:pt x="2" y="0"/>
                </a:lnTo>
                <a:lnTo>
                  <a:pt x="0" y="0"/>
                </a:lnTo>
                <a:lnTo>
                  <a:pt x="149" y="0"/>
                </a:lnTo>
                <a:lnTo>
                  <a:pt x="151" y="2"/>
                </a:lnTo>
                <a:lnTo>
                  <a:pt x="151" y="3"/>
                </a:lnTo>
                <a:lnTo>
                  <a:pt x="151" y="5"/>
                </a:lnTo>
                <a:lnTo>
                  <a:pt x="152" y="7"/>
                </a:lnTo>
                <a:lnTo>
                  <a:pt x="152" y="9"/>
                </a:lnTo>
                <a:lnTo>
                  <a:pt x="154" y="11"/>
                </a:lnTo>
                <a:lnTo>
                  <a:pt x="154" y="13"/>
                </a:lnTo>
                <a:close/>
              </a:path>
            </a:pathLst>
          </a:custGeom>
          <a:solidFill>
            <a:srgbClr val="E5142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5" name="Freeform 1015"/>
          <p:cNvSpPr>
            <a:spLocks/>
          </p:cNvSpPr>
          <p:nvPr/>
        </p:nvSpPr>
        <p:spPr bwMode="auto">
          <a:xfrm>
            <a:off x="4659313" y="2981325"/>
            <a:ext cx="223837" cy="20638"/>
          </a:xfrm>
          <a:custGeom>
            <a:avLst/>
            <a:gdLst>
              <a:gd name="T0" fmla="*/ 223837 w 158"/>
              <a:gd name="T1" fmla="*/ 20638 h 13"/>
              <a:gd name="T2" fmla="*/ 18417 w 158"/>
              <a:gd name="T3" fmla="*/ 20638 h 13"/>
              <a:gd name="T4" fmla="*/ 15584 w 158"/>
              <a:gd name="T5" fmla="*/ 17463 h 13"/>
              <a:gd name="T6" fmla="*/ 11334 w 158"/>
              <a:gd name="T7" fmla="*/ 12700 h 13"/>
              <a:gd name="T8" fmla="*/ 8500 w 158"/>
              <a:gd name="T9" fmla="*/ 9525 h 13"/>
              <a:gd name="T10" fmla="*/ 5667 w 158"/>
              <a:gd name="T11" fmla="*/ 6350 h 13"/>
              <a:gd name="T12" fmla="*/ 2833 w 158"/>
              <a:gd name="T13" fmla="*/ 6350 h 13"/>
              <a:gd name="T14" fmla="*/ 2833 w 158"/>
              <a:gd name="T15" fmla="*/ 3175 h 13"/>
              <a:gd name="T16" fmla="*/ 0 w 158"/>
              <a:gd name="T17" fmla="*/ 3175 h 13"/>
              <a:gd name="T18" fmla="*/ 0 w 158"/>
              <a:gd name="T19" fmla="*/ 3175 h 13"/>
              <a:gd name="T20" fmla="*/ 0 w 158"/>
              <a:gd name="T21" fmla="*/ 3175 h 13"/>
              <a:gd name="T22" fmla="*/ 0 w 158"/>
              <a:gd name="T23" fmla="*/ 3175 h 13"/>
              <a:gd name="T24" fmla="*/ 0 w 158"/>
              <a:gd name="T25" fmla="*/ 0 h 13"/>
              <a:gd name="T26" fmla="*/ 0 w 158"/>
              <a:gd name="T27" fmla="*/ 0 h 13"/>
              <a:gd name="T28" fmla="*/ 0 w 158"/>
              <a:gd name="T29" fmla="*/ 0 h 13"/>
              <a:gd name="T30" fmla="*/ 0 w 158"/>
              <a:gd name="T31" fmla="*/ 0 h 13"/>
              <a:gd name="T32" fmla="*/ 0 w 158"/>
              <a:gd name="T33" fmla="*/ 0 h 13"/>
              <a:gd name="T34" fmla="*/ 0 w 158"/>
              <a:gd name="T35" fmla="*/ 0 h 13"/>
              <a:gd name="T36" fmla="*/ 213920 w 158"/>
              <a:gd name="T37" fmla="*/ 0 h 13"/>
              <a:gd name="T38" fmla="*/ 216754 w 158"/>
              <a:gd name="T39" fmla="*/ 3175 h 13"/>
              <a:gd name="T40" fmla="*/ 216754 w 158"/>
              <a:gd name="T41" fmla="*/ 6350 h 13"/>
              <a:gd name="T42" fmla="*/ 219587 w 158"/>
              <a:gd name="T43" fmla="*/ 9525 h 13"/>
              <a:gd name="T44" fmla="*/ 219587 w 158"/>
              <a:gd name="T45" fmla="*/ 9525 h 13"/>
              <a:gd name="T46" fmla="*/ 219587 w 158"/>
              <a:gd name="T47" fmla="*/ 12700 h 13"/>
              <a:gd name="T48" fmla="*/ 222420 w 158"/>
              <a:gd name="T49" fmla="*/ 15875 h 13"/>
              <a:gd name="T50" fmla="*/ 222420 w 158"/>
              <a:gd name="T51" fmla="*/ 17463 h 13"/>
              <a:gd name="T52" fmla="*/ 223837 w 158"/>
              <a:gd name="T53" fmla="*/ 20638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8"/>
              <a:gd name="T82" fmla="*/ 0 h 13"/>
              <a:gd name="T83" fmla="*/ 158 w 158"/>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8" h="13">
                <a:moveTo>
                  <a:pt x="158" y="13"/>
                </a:moveTo>
                <a:lnTo>
                  <a:pt x="13" y="13"/>
                </a:lnTo>
                <a:lnTo>
                  <a:pt x="11" y="11"/>
                </a:lnTo>
                <a:lnTo>
                  <a:pt x="8" y="8"/>
                </a:lnTo>
                <a:lnTo>
                  <a:pt x="6" y="6"/>
                </a:lnTo>
                <a:lnTo>
                  <a:pt x="4" y="4"/>
                </a:lnTo>
                <a:lnTo>
                  <a:pt x="2" y="4"/>
                </a:lnTo>
                <a:lnTo>
                  <a:pt x="2" y="2"/>
                </a:lnTo>
                <a:lnTo>
                  <a:pt x="0" y="2"/>
                </a:lnTo>
                <a:lnTo>
                  <a:pt x="0" y="0"/>
                </a:lnTo>
                <a:lnTo>
                  <a:pt x="151" y="0"/>
                </a:lnTo>
                <a:lnTo>
                  <a:pt x="153" y="2"/>
                </a:lnTo>
                <a:lnTo>
                  <a:pt x="153" y="4"/>
                </a:lnTo>
                <a:lnTo>
                  <a:pt x="155" y="6"/>
                </a:lnTo>
                <a:lnTo>
                  <a:pt x="155" y="8"/>
                </a:lnTo>
                <a:lnTo>
                  <a:pt x="157" y="10"/>
                </a:lnTo>
                <a:lnTo>
                  <a:pt x="157" y="11"/>
                </a:lnTo>
                <a:lnTo>
                  <a:pt x="158" y="13"/>
                </a:lnTo>
                <a:close/>
              </a:path>
            </a:pathLst>
          </a:custGeom>
          <a:solidFill>
            <a:srgbClr val="E5142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6" name="Freeform 1016"/>
          <p:cNvSpPr>
            <a:spLocks/>
          </p:cNvSpPr>
          <p:nvPr/>
        </p:nvSpPr>
        <p:spPr bwMode="auto">
          <a:xfrm>
            <a:off x="4667250" y="2968625"/>
            <a:ext cx="222250" cy="25400"/>
          </a:xfrm>
          <a:custGeom>
            <a:avLst/>
            <a:gdLst>
              <a:gd name="T0" fmla="*/ 222250 w 157"/>
              <a:gd name="T1" fmla="*/ 25400 h 16"/>
              <a:gd name="T2" fmla="*/ 11325 w 157"/>
              <a:gd name="T3" fmla="*/ 25400 h 16"/>
              <a:gd name="T4" fmla="*/ 11325 w 157"/>
              <a:gd name="T5" fmla="*/ 22225 h 16"/>
              <a:gd name="T6" fmla="*/ 8494 w 157"/>
              <a:gd name="T7" fmla="*/ 19050 h 16"/>
              <a:gd name="T8" fmla="*/ 8494 w 157"/>
              <a:gd name="T9" fmla="*/ 19050 h 16"/>
              <a:gd name="T10" fmla="*/ 5662 w 157"/>
              <a:gd name="T11" fmla="*/ 19050 h 16"/>
              <a:gd name="T12" fmla="*/ 5662 w 157"/>
              <a:gd name="T13" fmla="*/ 15875 h 16"/>
              <a:gd name="T14" fmla="*/ 2831 w 157"/>
              <a:gd name="T15" fmla="*/ 15875 h 16"/>
              <a:gd name="T16" fmla="*/ 2831 w 157"/>
              <a:gd name="T17" fmla="*/ 15875 h 16"/>
              <a:gd name="T18" fmla="*/ 2831 w 157"/>
              <a:gd name="T19" fmla="*/ 15875 h 16"/>
              <a:gd name="T20" fmla="*/ 2831 w 157"/>
              <a:gd name="T21" fmla="*/ 12700 h 16"/>
              <a:gd name="T22" fmla="*/ 2831 w 157"/>
              <a:gd name="T23" fmla="*/ 12700 h 16"/>
              <a:gd name="T24" fmla="*/ 2831 w 157"/>
              <a:gd name="T25" fmla="*/ 9525 h 16"/>
              <a:gd name="T26" fmla="*/ 2831 w 157"/>
              <a:gd name="T27" fmla="*/ 9525 h 16"/>
              <a:gd name="T28" fmla="*/ 2831 w 157"/>
              <a:gd name="T29" fmla="*/ 6350 h 16"/>
              <a:gd name="T30" fmla="*/ 2831 w 157"/>
              <a:gd name="T31" fmla="*/ 3175 h 16"/>
              <a:gd name="T32" fmla="*/ 0 w 157"/>
              <a:gd name="T33" fmla="*/ 3175 h 16"/>
              <a:gd name="T34" fmla="*/ 0 w 157"/>
              <a:gd name="T35" fmla="*/ 0 h 16"/>
              <a:gd name="T36" fmla="*/ 210925 w 157"/>
              <a:gd name="T37" fmla="*/ 0 h 16"/>
              <a:gd name="T38" fmla="*/ 213756 w 157"/>
              <a:gd name="T39" fmla="*/ 3175 h 16"/>
              <a:gd name="T40" fmla="*/ 213756 w 157"/>
              <a:gd name="T41" fmla="*/ 6350 h 16"/>
              <a:gd name="T42" fmla="*/ 216588 w 157"/>
              <a:gd name="T43" fmla="*/ 9525 h 16"/>
              <a:gd name="T44" fmla="*/ 216588 w 157"/>
              <a:gd name="T45" fmla="*/ 12700 h 16"/>
              <a:gd name="T46" fmla="*/ 219419 w 157"/>
              <a:gd name="T47" fmla="*/ 15875 h 16"/>
              <a:gd name="T48" fmla="*/ 219419 w 157"/>
              <a:gd name="T49" fmla="*/ 19050 h 16"/>
              <a:gd name="T50" fmla="*/ 222250 w 157"/>
              <a:gd name="T51" fmla="*/ 22225 h 16"/>
              <a:gd name="T52" fmla="*/ 222250 w 157"/>
              <a:gd name="T53" fmla="*/ 25400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7"/>
              <a:gd name="T82" fmla="*/ 0 h 16"/>
              <a:gd name="T83" fmla="*/ 157 w 157"/>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7" h="16">
                <a:moveTo>
                  <a:pt x="157" y="16"/>
                </a:moveTo>
                <a:lnTo>
                  <a:pt x="8" y="16"/>
                </a:lnTo>
                <a:lnTo>
                  <a:pt x="8" y="14"/>
                </a:lnTo>
                <a:lnTo>
                  <a:pt x="6" y="12"/>
                </a:lnTo>
                <a:lnTo>
                  <a:pt x="4" y="12"/>
                </a:lnTo>
                <a:lnTo>
                  <a:pt x="4" y="10"/>
                </a:lnTo>
                <a:lnTo>
                  <a:pt x="2" y="10"/>
                </a:lnTo>
                <a:lnTo>
                  <a:pt x="2" y="8"/>
                </a:lnTo>
                <a:lnTo>
                  <a:pt x="2" y="6"/>
                </a:lnTo>
                <a:lnTo>
                  <a:pt x="2" y="4"/>
                </a:lnTo>
                <a:lnTo>
                  <a:pt x="2" y="2"/>
                </a:lnTo>
                <a:lnTo>
                  <a:pt x="0" y="2"/>
                </a:lnTo>
                <a:lnTo>
                  <a:pt x="0" y="0"/>
                </a:lnTo>
                <a:lnTo>
                  <a:pt x="149" y="0"/>
                </a:lnTo>
                <a:lnTo>
                  <a:pt x="151" y="2"/>
                </a:lnTo>
                <a:lnTo>
                  <a:pt x="151" y="4"/>
                </a:lnTo>
                <a:lnTo>
                  <a:pt x="153" y="6"/>
                </a:lnTo>
                <a:lnTo>
                  <a:pt x="153" y="8"/>
                </a:lnTo>
                <a:lnTo>
                  <a:pt x="155" y="10"/>
                </a:lnTo>
                <a:lnTo>
                  <a:pt x="155" y="12"/>
                </a:lnTo>
                <a:lnTo>
                  <a:pt x="157" y="14"/>
                </a:lnTo>
                <a:lnTo>
                  <a:pt x="157" y="16"/>
                </a:lnTo>
                <a:close/>
              </a:path>
            </a:pathLst>
          </a:custGeom>
          <a:solidFill>
            <a:srgbClr val="E5142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7" name="Freeform 1017"/>
          <p:cNvSpPr>
            <a:spLocks/>
          </p:cNvSpPr>
          <p:nvPr/>
        </p:nvSpPr>
        <p:spPr bwMode="auto">
          <a:xfrm>
            <a:off x="4662488" y="2960688"/>
            <a:ext cx="215900" cy="20637"/>
          </a:xfrm>
          <a:custGeom>
            <a:avLst/>
            <a:gdLst>
              <a:gd name="T0" fmla="*/ 215900 w 153"/>
              <a:gd name="T1" fmla="*/ 20637 h 13"/>
              <a:gd name="T2" fmla="*/ 2822 w 153"/>
              <a:gd name="T3" fmla="*/ 20637 h 13"/>
              <a:gd name="T4" fmla="*/ 2822 w 153"/>
              <a:gd name="T5" fmla="*/ 17462 h 13"/>
              <a:gd name="T6" fmla="*/ 2822 w 153"/>
              <a:gd name="T7" fmla="*/ 14287 h 13"/>
              <a:gd name="T8" fmla="*/ 0 w 153"/>
              <a:gd name="T9" fmla="*/ 11112 h 13"/>
              <a:gd name="T10" fmla="*/ 0 w 153"/>
              <a:gd name="T11" fmla="*/ 7937 h 13"/>
              <a:gd name="T12" fmla="*/ 0 w 153"/>
              <a:gd name="T13" fmla="*/ 4762 h 13"/>
              <a:gd name="T14" fmla="*/ 0 w 153"/>
              <a:gd name="T15" fmla="*/ 3175 h 13"/>
              <a:gd name="T16" fmla="*/ 0 w 153"/>
              <a:gd name="T17" fmla="*/ 3175 h 13"/>
              <a:gd name="T18" fmla="*/ 0 w 153"/>
              <a:gd name="T19" fmla="*/ 0 h 13"/>
              <a:gd name="T20" fmla="*/ 204611 w 153"/>
              <a:gd name="T21" fmla="*/ 0 h 13"/>
              <a:gd name="T22" fmla="*/ 207433 w 153"/>
              <a:gd name="T23" fmla="*/ 3175 h 13"/>
              <a:gd name="T24" fmla="*/ 207433 w 153"/>
              <a:gd name="T25" fmla="*/ 3175 h 13"/>
              <a:gd name="T26" fmla="*/ 210256 w 153"/>
              <a:gd name="T27" fmla="*/ 4762 h 13"/>
              <a:gd name="T28" fmla="*/ 210256 w 153"/>
              <a:gd name="T29" fmla="*/ 7937 h 13"/>
              <a:gd name="T30" fmla="*/ 213078 w 153"/>
              <a:gd name="T31" fmla="*/ 11112 h 13"/>
              <a:gd name="T32" fmla="*/ 213078 w 153"/>
              <a:gd name="T33" fmla="*/ 14287 h 13"/>
              <a:gd name="T34" fmla="*/ 215900 w 153"/>
              <a:gd name="T35" fmla="*/ 17462 h 13"/>
              <a:gd name="T36" fmla="*/ 215900 w 153"/>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13"/>
              <a:gd name="T59" fmla="*/ 153 w 15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13">
                <a:moveTo>
                  <a:pt x="153" y="13"/>
                </a:moveTo>
                <a:lnTo>
                  <a:pt x="2" y="13"/>
                </a:lnTo>
                <a:lnTo>
                  <a:pt x="2" y="11"/>
                </a:lnTo>
                <a:lnTo>
                  <a:pt x="2" y="9"/>
                </a:lnTo>
                <a:lnTo>
                  <a:pt x="0" y="7"/>
                </a:lnTo>
                <a:lnTo>
                  <a:pt x="0" y="5"/>
                </a:lnTo>
                <a:lnTo>
                  <a:pt x="0" y="3"/>
                </a:lnTo>
                <a:lnTo>
                  <a:pt x="0" y="2"/>
                </a:lnTo>
                <a:lnTo>
                  <a:pt x="0" y="0"/>
                </a:lnTo>
                <a:lnTo>
                  <a:pt x="145" y="0"/>
                </a:lnTo>
                <a:lnTo>
                  <a:pt x="147" y="2"/>
                </a:lnTo>
                <a:lnTo>
                  <a:pt x="149" y="3"/>
                </a:lnTo>
                <a:lnTo>
                  <a:pt x="149" y="5"/>
                </a:lnTo>
                <a:lnTo>
                  <a:pt x="151" y="7"/>
                </a:lnTo>
                <a:lnTo>
                  <a:pt x="151" y="9"/>
                </a:lnTo>
                <a:lnTo>
                  <a:pt x="153" y="11"/>
                </a:lnTo>
                <a:lnTo>
                  <a:pt x="153" y="13"/>
                </a:lnTo>
                <a:close/>
              </a:path>
            </a:pathLst>
          </a:custGeom>
          <a:solidFill>
            <a:srgbClr val="E8142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8" name="Freeform 1018"/>
          <p:cNvSpPr>
            <a:spLocks/>
          </p:cNvSpPr>
          <p:nvPr/>
        </p:nvSpPr>
        <p:spPr bwMode="auto">
          <a:xfrm>
            <a:off x="4656138" y="2947988"/>
            <a:ext cx="214312" cy="20637"/>
          </a:xfrm>
          <a:custGeom>
            <a:avLst/>
            <a:gdLst>
              <a:gd name="T0" fmla="*/ 214312 w 151"/>
              <a:gd name="T1" fmla="*/ 20637 h 13"/>
              <a:gd name="T2" fmla="*/ 2839 w 151"/>
              <a:gd name="T3" fmla="*/ 20637 h 13"/>
              <a:gd name="T4" fmla="*/ 2839 w 151"/>
              <a:gd name="T5" fmla="*/ 17462 h 13"/>
              <a:gd name="T6" fmla="*/ 2839 w 151"/>
              <a:gd name="T7" fmla="*/ 15875 h 13"/>
              <a:gd name="T8" fmla="*/ 2839 w 151"/>
              <a:gd name="T9" fmla="*/ 15875 h 13"/>
              <a:gd name="T10" fmla="*/ 2839 w 151"/>
              <a:gd name="T11" fmla="*/ 12700 h 13"/>
              <a:gd name="T12" fmla="*/ 0 w 151"/>
              <a:gd name="T13" fmla="*/ 9525 h 13"/>
              <a:gd name="T14" fmla="*/ 0 w 151"/>
              <a:gd name="T15" fmla="*/ 6350 h 13"/>
              <a:gd name="T16" fmla="*/ 0 w 151"/>
              <a:gd name="T17" fmla="*/ 3175 h 13"/>
              <a:gd name="T18" fmla="*/ 0 w 151"/>
              <a:gd name="T19" fmla="*/ 0 h 13"/>
              <a:gd name="T20" fmla="*/ 202958 w 151"/>
              <a:gd name="T21" fmla="*/ 0 h 13"/>
              <a:gd name="T22" fmla="*/ 202958 w 151"/>
              <a:gd name="T23" fmla="*/ 3175 h 13"/>
              <a:gd name="T24" fmla="*/ 205796 w 151"/>
              <a:gd name="T25" fmla="*/ 6350 h 13"/>
              <a:gd name="T26" fmla="*/ 208635 w 151"/>
              <a:gd name="T27" fmla="*/ 6350 h 13"/>
              <a:gd name="T28" fmla="*/ 208635 w 151"/>
              <a:gd name="T29" fmla="*/ 9525 h 13"/>
              <a:gd name="T30" fmla="*/ 211473 w 151"/>
              <a:gd name="T31" fmla="*/ 12700 h 13"/>
              <a:gd name="T32" fmla="*/ 211473 w 151"/>
              <a:gd name="T33" fmla="*/ 15875 h 13"/>
              <a:gd name="T34" fmla="*/ 214312 w 151"/>
              <a:gd name="T35" fmla="*/ 17462 h 13"/>
              <a:gd name="T36" fmla="*/ 214312 w 151"/>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13"/>
              <a:gd name="T59" fmla="*/ 151 w 151"/>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13">
                <a:moveTo>
                  <a:pt x="151" y="13"/>
                </a:moveTo>
                <a:lnTo>
                  <a:pt x="2" y="13"/>
                </a:lnTo>
                <a:lnTo>
                  <a:pt x="2" y="11"/>
                </a:lnTo>
                <a:lnTo>
                  <a:pt x="2" y="10"/>
                </a:lnTo>
                <a:lnTo>
                  <a:pt x="2" y="8"/>
                </a:lnTo>
                <a:lnTo>
                  <a:pt x="0" y="6"/>
                </a:lnTo>
                <a:lnTo>
                  <a:pt x="0" y="4"/>
                </a:lnTo>
                <a:lnTo>
                  <a:pt x="0" y="2"/>
                </a:lnTo>
                <a:lnTo>
                  <a:pt x="0" y="0"/>
                </a:lnTo>
                <a:lnTo>
                  <a:pt x="143" y="0"/>
                </a:lnTo>
                <a:lnTo>
                  <a:pt x="143" y="2"/>
                </a:lnTo>
                <a:lnTo>
                  <a:pt x="145" y="4"/>
                </a:lnTo>
                <a:lnTo>
                  <a:pt x="147" y="4"/>
                </a:lnTo>
                <a:lnTo>
                  <a:pt x="147" y="6"/>
                </a:lnTo>
                <a:lnTo>
                  <a:pt x="149" y="8"/>
                </a:lnTo>
                <a:lnTo>
                  <a:pt x="149" y="10"/>
                </a:lnTo>
                <a:lnTo>
                  <a:pt x="151" y="11"/>
                </a:lnTo>
                <a:lnTo>
                  <a:pt x="151" y="13"/>
                </a:lnTo>
                <a:close/>
              </a:path>
            </a:pathLst>
          </a:custGeom>
          <a:solidFill>
            <a:srgbClr val="E814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39" name="Freeform 1019"/>
          <p:cNvSpPr>
            <a:spLocks/>
          </p:cNvSpPr>
          <p:nvPr/>
        </p:nvSpPr>
        <p:spPr bwMode="auto">
          <a:xfrm>
            <a:off x="4648200" y="2935288"/>
            <a:ext cx="207963" cy="25400"/>
          </a:xfrm>
          <a:custGeom>
            <a:avLst/>
            <a:gdLst>
              <a:gd name="T0" fmla="*/ 207963 w 147"/>
              <a:gd name="T1" fmla="*/ 25400 h 16"/>
              <a:gd name="T2" fmla="*/ 2829 w 147"/>
              <a:gd name="T3" fmla="*/ 25400 h 16"/>
              <a:gd name="T4" fmla="*/ 0 w 147"/>
              <a:gd name="T5" fmla="*/ 22225 h 16"/>
              <a:gd name="T6" fmla="*/ 0 w 147"/>
              <a:gd name="T7" fmla="*/ 19050 h 16"/>
              <a:gd name="T8" fmla="*/ 0 w 147"/>
              <a:gd name="T9" fmla="*/ 15875 h 16"/>
              <a:gd name="T10" fmla="*/ 0 w 147"/>
              <a:gd name="T11" fmla="*/ 12700 h 16"/>
              <a:gd name="T12" fmla="*/ 0 w 147"/>
              <a:gd name="T13" fmla="*/ 9525 h 16"/>
              <a:gd name="T14" fmla="*/ 0 w 147"/>
              <a:gd name="T15" fmla="*/ 6350 h 16"/>
              <a:gd name="T16" fmla="*/ 0 w 147"/>
              <a:gd name="T17" fmla="*/ 3175 h 16"/>
              <a:gd name="T18" fmla="*/ 0 w 147"/>
              <a:gd name="T19" fmla="*/ 0 h 16"/>
              <a:gd name="T20" fmla="*/ 192401 w 147"/>
              <a:gd name="T21" fmla="*/ 0 h 16"/>
              <a:gd name="T22" fmla="*/ 195231 w 147"/>
              <a:gd name="T23" fmla="*/ 3175 h 16"/>
              <a:gd name="T24" fmla="*/ 195231 w 147"/>
              <a:gd name="T25" fmla="*/ 3175 h 16"/>
              <a:gd name="T26" fmla="*/ 195231 w 147"/>
              <a:gd name="T27" fmla="*/ 6350 h 16"/>
              <a:gd name="T28" fmla="*/ 198060 w 147"/>
              <a:gd name="T29" fmla="*/ 6350 h 16"/>
              <a:gd name="T30" fmla="*/ 198060 w 147"/>
              <a:gd name="T31" fmla="*/ 6350 h 16"/>
              <a:gd name="T32" fmla="*/ 198060 w 147"/>
              <a:gd name="T33" fmla="*/ 9525 h 16"/>
              <a:gd name="T34" fmla="*/ 199475 w 147"/>
              <a:gd name="T35" fmla="*/ 9525 h 16"/>
              <a:gd name="T36" fmla="*/ 199475 w 147"/>
              <a:gd name="T37" fmla="*/ 9525 h 16"/>
              <a:gd name="T38" fmla="*/ 199475 w 147"/>
              <a:gd name="T39" fmla="*/ 12700 h 16"/>
              <a:gd name="T40" fmla="*/ 202304 w 147"/>
              <a:gd name="T41" fmla="*/ 12700 h 16"/>
              <a:gd name="T42" fmla="*/ 202304 w 147"/>
              <a:gd name="T43" fmla="*/ 15875 h 16"/>
              <a:gd name="T44" fmla="*/ 205134 w 147"/>
              <a:gd name="T45" fmla="*/ 15875 h 16"/>
              <a:gd name="T46" fmla="*/ 205134 w 147"/>
              <a:gd name="T47" fmla="*/ 19050 h 16"/>
              <a:gd name="T48" fmla="*/ 207963 w 147"/>
              <a:gd name="T49" fmla="*/ 19050 h 16"/>
              <a:gd name="T50" fmla="*/ 207963 w 147"/>
              <a:gd name="T51" fmla="*/ 22225 h 16"/>
              <a:gd name="T52" fmla="*/ 207963 w 147"/>
              <a:gd name="T53" fmla="*/ 25400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7"/>
              <a:gd name="T82" fmla="*/ 0 h 16"/>
              <a:gd name="T83" fmla="*/ 147 w 147"/>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7" h="16">
                <a:moveTo>
                  <a:pt x="147" y="16"/>
                </a:moveTo>
                <a:lnTo>
                  <a:pt x="2" y="16"/>
                </a:lnTo>
                <a:lnTo>
                  <a:pt x="0" y="14"/>
                </a:lnTo>
                <a:lnTo>
                  <a:pt x="0" y="12"/>
                </a:lnTo>
                <a:lnTo>
                  <a:pt x="0" y="10"/>
                </a:lnTo>
                <a:lnTo>
                  <a:pt x="0" y="8"/>
                </a:lnTo>
                <a:lnTo>
                  <a:pt x="0" y="6"/>
                </a:lnTo>
                <a:lnTo>
                  <a:pt x="0" y="4"/>
                </a:lnTo>
                <a:lnTo>
                  <a:pt x="0" y="2"/>
                </a:lnTo>
                <a:lnTo>
                  <a:pt x="0" y="0"/>
                </a:lnTo>
                <a:lnTo>
                  <a:pt x="136" y="0"/>
                </a:lnTo>
                <a:lnTo>
                  <a:pt x="138" y="2"/>
                </a:lnTo>
                <a:lnTo>
                  <a:pt x="138" y="4"/>
                </a:lnTo>
                <a:lnTo>
                  <a:pt x="140" y="4"/>
                </a:lnTo>
                <a:lnTo>
                  <a:pt x="140" y="6"/>
                </a:lnTo>
                <a:lnTo>
                  <a:pt x="141" y="6"/>
                </a:lnTo>
                <a:lnTo>
                  <a:pt x="141" y="8"/>
                </a:lnTo>
                <a:lnTo>
                  <a:pt x="143" y="8"/>
                </a:lnTo>
                <a:lnTo>
                  <a:pt x="143" y="10"/>
                </a:lnTo>
                <a:lnTo>
                  <a:pt x="145" y="10"/>
                </a:lnTo>
                <a:lnTo>
                  <a:pt x="145" y="12"/>
                </a:lnTo>
                <a:lnTo>
                  <a:pt x="147" y="12"/>
                </a:lnTo>
                <a:lnTo>
                  <a:pt x="147" y="14"/>
                </a:lnTo>
                <a:lnTo>
                  <a:pt x="147" y="16"/>
                </a:lnTo>
                <a:close/>
              </a:path>
            </a:pathLst>
          </a:custGeom>
          <a:solidFill>
            <a:srgbClr val="EB17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0" name="Freeform 1020"/>
          <p:cNvSpPr>
            <a:spLocks/>
          </p:cNvSpPr>
          <p:nvPr/>
        </p:nvSpPr>
        <p:spPr bwMode="auto">
          <a:xfrm>
            <a:off x="4645025" y="2927350"/>
            <a:ext cx="204788" cy="20638"/>
          </a:xfrm>
          <a:custGeom>
            <a:avLst/>
            <a:gdLst>
              <a:gd name="T0" fmla="*/ 204788 w 145"/>
              <a:gd name="T1" fmla="*/ 20638 h 13"/>
              <a:gd name="T2" fmla="*/ 2825 w 145"/>
              <a:gd name="T3" fmla="*/ 20638 h 13"/>
              <a:gd name="T4" fmla="*/ 2825 w 145"/>
              <a:gd name="T5" fmla="*/ 17463 h 13"/>
              <a:gd name="T6" fmla="*/ 2825 w 145"/>
              <a:gd name="T7" fmla="*/ 14288 h 13"/>
              <a:gd name="T8" fmla="*/ 2825 w 145"/>
              <a:gd name="T9" fmla="*/ 11113 h 13"/>
              <a:gd name="T10" fmla="*/ 2825 w 145"/>
              <a:gd name="T11" fmla="*/ 7938 h 13"/>
              <a:gd name="T12" fmla="*/ 2825 w 145"/>
              <a:gd name="T13" fmla="*/ 4763 h 13"/>
              <a:gd name="T14" fmla="*/ 0 w 145"/>
              <a:gd name="T15" fmla="*/ 4763 h 13"/>
              <a:gd name="T16" fmla="*/ 0 w 145"/>
              <a:gd name="T17" fmla="*/ 3175 h 13"/>
              <a:gd name="T18" fmla="*/ 0 w 145"/>
              <a:gd name="T19" fmla="*/ 0 h 13"/>
              <a:gd name="T20" fmla="*/ 183603 w 145"/>
              <a:gd name="T21" fmla="*/ 0 h 13"/>
              <a:gd name="T22" fmla="*/ 186428 w 145"/>
              <a:gd name="T23" fmla="*/ 3175 h 13"/>
              <a:gd name="T24" fmla="*/ 189252 w 145"/>
              <a:gd name="T25" fmla="*/ 4763 h 13"/>
              <a:gd name="T26" fmla="*/ 192077 w 145"/>
              <a:gd name="T27" fmla="*/ 4763 h 13"/>
              <a:gd name="T28" fmla="*/ 194902 w 145"/>
              <a:gd name="T29" fmla="*/ 7938 h 13"/>
              <a:gd name="T30" fmla="*/ 197726 w 145"/>
              <a:gd name="T31" fmla="*/ 11113 h 13"/>
              <a:gd name="T32" fmla="*/ 200551 w 145"/>
              <a:gd name="T33" fmla="*/ 14288 h 13"/>
              <a:gd name="T34" fmla="*/ 200551 w 145"/>
              <a:gd name="T35" fmla="*/ 17463 h 13"/>
              <a:gd name="T36" fmla="*/ 201963 w 145"/>
              <a:gd name="T37" fmla="*/ 17463 h 13"/>
              <a:gd name="T38" fmla="*/ 201963 w 145"/>
              <a:gd name="T39" fmla="*/ 17463 h 13"/>
              <a:gd name="T40" fmla="*/ 201963 w 145"/>
              <a:gd name="T41" fmla="*/ 20638 h 13"/>
              <a:gd name="T42" fmla="*/ 201963 w 145"/>
              <a:gd name="T43" fmla="*/ 20638 h 13"/>
              <a:gd name="T44" fmla="*/ 201963 w 145"/>
              <a:gd name="T45" fmla="*/ 20638 h 13"/>
              <a:gd name="T46" fmla="*/ 201963 w 145"/>
              <a:gd name="T47" fmla="*/ 20638 h 13"/>
              <a:gd name="T48" fmla="*/ 204788 w 145"/>
              <a:gd name="T49" fmla="*/ 20638 h 13"/>
              <a:gd name="T50" fmla="*/ 204788 w 145"/>
              <a:gd name="T51" fmla="*/ 20638 h 13"/>
              <a:gd name="T52" fmla="*/ 204788 w 145"/>
              <a:gd name="T53" fmla="*/ 20638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5"/>
              <a:gd name="T82" fmla="*/ 0 h 13"/>
              <a:gd name="T83" fmla="*/ 145 w 145"/>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5" h="13">
                <a:moveTo>
                  <a:pt x="145" y="13"/>
                </a:moveTo>
                <a:lnTo>
                  <a:pt x="2" y="13"/>
                </a:lnTo>
                <a:lnTo>
                  <a:pt x="2" y="11"/>
                </a:lnTo>
                <a:lnTo>
                  <a:pt x="2" y="9"/>
                </a:lnTo>
                <a:lnTo>
                  <a:pt x="2" y="7"/>
                </a:lnTo>
                <a:lnTo>
                  <a:pt x="2" y="5"/>
                </a:lnTo>
                <a:lnTo>
                  <a:pt x="2" y="3"/>
                </a:lnTo>
                <a:lnTo>
                  <a:pt x="0" y="3"/>
                </a:lnTo>
                <a:lnTo>
                  <a:pt x="0" y="2"/>
                </a:lnTo>
                <a:lnTo>
                  <a:pt x="0" y="0"/>
                </a:lnTo>
                <a:lnTo>
                  <a:pt x="130" y="0"/>
                </a:lnTo>
                <a:lnTo>
                  <a:pt x="132" y="2"/>
                </a:lnTo>
                <a:lnTo>
                  <a:pt x="134" y="3"/>
                </a:lnTo>
                <a:lnTo>
                  <a:pt x="136" y="3"/>
                </a:lnTo>
                <a:lnTo>
                  <a:pt x="138" y="5"/>
                </a:lnTo>
                <a:lnTo>
                  <a:pt x="140" y="7"/>
                </a:lnTo>
                <a:lnTo>
                  <a:pt x="142" y="9"/>
                </a:lnTo>
                <a:lnTo>
                  <a:pt x="142" y="11"/>
                </a:lnTo>
                <a:lnTo>
                  <a:pt x="143" y="11"/>
                </a:lnTo>
                <a:lnTo>
                  <a:pt x="143" y="13"/>
                </a:lnTo>
                <a:lnTo>
                  <a:pt x="145" y="13"/>
                </a:lnTo>
                <a:close/>
              </a:path>
            </a:pathLst>
          </a:custGeom>
          <a:solidFill>
            <a:srgbClr val="EB15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1" name="Freeform 1021"/>
          <p:cNvSpPr>
            <a:spLocks/>
          </p:cNvSpPr>
          <p:nvPr/>
        </p:nvSpPr>
        <p:spPr bwMode="auto">
          <a:xfrm>
            <a:off x="4641850" y="2914650"/>
            <a:ext cx="195263" cy="20638"/>
          </a:xfrm>
          <a:custGeom>
            <a:avLst/>
            <a:gdLst>
              <a:gd name="T0" fmla="*/ 195263 w 138"/>
              <a:gd name="T1" fmla="*/ 20638 h 13"/>
              <a:gd name="T2" fmla="*/ 2830 w 138"/>
              <a:gd name="T3" fmla="*/ 20638 h 13"/>
              <a:gd name="T4" fmla="*/ 2830 w 138"/>
              <a:gd name="T5" fmla="*/ 17463 h 13"/>
              <a:gd name="T6" fmla="*/ 0 w 138"/>
              <a:gd name="T7" fmla="*/ 17463 h 13"/>
              <a:gd name="T8" fmla="*/ 0 w 138"/>
              <a:gd name="T9" fmla="*/ 15875 h 13"/>
              <a:gd name="T10" fmla="*/ 0 w 138"/>
              <a:gd name="T11" fmla="*/ 12700 h 13"/>
              <a:gd name="T12" fmla="*/ 0 w 138"/>
              <a:gd name="T13" fmla="*/ 9525 h 13"/>
              <a:gd name="T14" fmla="*/ 0 w 138"/>
              <a:gd name="T15" fmla="*/ 6350 h 13"/>
              <a:gd name="T16" fmla="*/ 0 w 138"/>
              <a:gd name="T17" fmla="*/ 3175 h 13"/>
              <a:gd name="T18" fmla="*/ 0 w 138"/>
              <a:gd name="T19" fmla="*/ 0 h 13"/>
              <a:gd name="T20" fmla="*/ 172624 w 138"/>
              <a:gd name="T21" fmla="*/ 0 h 13"/>
              <a:gd name="T22" fmla="*/ 175454 w 138"/>
              <a:gd name="T23" fmla="*/ 3175 h 13"/>
              <a:gd name="T24" fmla="*/ 178284 w 138"/>
              <a:gd name="T25" fmla="*/ 6350 h 13"/>
              <a:gd name="T26" fmla="*/ 183943 w 138"/>
              <a:gd name="T27" fmla="*/ 9525 h 13"/>
              <a:gd name="T28" fmla="*/ 186773 w 138"/>
              <a:gd name="T29" fmla="*/ 12700 h 13"/>
              <a:gd name="T30" fmla="*/ 189603 w 138"/>
              <a:gd name="T31" fmla="*/ 15875 h 13"/>
              <a:gd name="T32" fmla="*/ 189603 w 138"/>
              <a:gd name="T33" fmla="*/ 17463 h 13"/>
              <a:gd name="T34" fmla="*/ 192433 w 138"/>
              <a:gd name="T35" fmla="*/ 20638 h 13"/>
              <a:gd name="T36" fmla="*/ 195263 w 138"/>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
              <a:gd name="T58" fmla="*/ 0 h 13"/>
              <a:gd name="T59" fmla="*/ 138 w 13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 h="13">
                <a:moveTo>
                  <a:pt x="138" y="13"/>
                </a:moveTo>
                <a:lnTo>
                  <a:pt x="2" y="13"/>
                </a:lnTo>
                <a:lnTo>
                  <a:pt x="2" y="11"/>
                </a:lnTo>
                <a:lnTo>
                  <a:pt x="0" y="11"/>
                </a:lnTo>
                <a:lnTo>
                  <a:pt x="0" y="10"/>
                </a:lnTo>
                <a:lnTo>
                  <a:pt x="0" y="8"/>
                </a:lnTo>
                <a:lnTo>
                  <a:pt x="0" y="6"/>
                </a:lnTo>
                <a:lnTo>
                  <a:pt x="0" y="4"/>
                </a:lnTo>
                <a:lnTo>
                  <a:pt x="0" y="2"/>
                </a:lnTo>
                <a:lnTo>
                  <a:pt x="0" y="0"/>
                </a:lnTo>
                <a:lnTo>
                  <a:pt x="122" y="0"/>
                </a:lnTo>
                <a:lnTo>
                  <a:pt x="124" y="2"/>
                </a:lnTo>
                <a:lnTo>
                  <a:pt x="126" y="4"/>
                </a:lnTo>
                <a:lnTo>
                  <a:pt x="130" y="6"/>
                </a:lnTo>
                <a:lnTo>
                  <a:pt x="132" y="8"/>
                </a:lnTo>
                <a:lnTo>
                  <a:pt x="134" y="10"/>
                </a:lnTo>
                <a:lnTo>
                  <a:pt x="134" y="11"/>
                </a:lnTo>
                <a:lnTo>
                  <a:pt x="136" y="13"/>
                </a:lnTo>
                <a:lnTo>
                  <a:pt x="138" y="13"/>
                </a:lnTo>
                <a:close/>
              </a:path>
            </a:pathLst>
          </a:custGeom>
          <a:solidFill>
            <a:srgbClr val="EB152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2" name="Freeform 1022"/>
          <p:cNvSpPr>
            <a:spLocks/>
          </p:cNvSpPr>
          <p:nvPr/>
        </p:nvSpPr>
        <p:spPr bwMode="auto">
          <a:xfrm>
            <a:off x="4687888" y="2905125"/>
            <a:ext cx="182562" cy="22225"/>
          </a:xfrm>
          <a:custGeom>
            <a:avLst/>
            <a:gdLst>
              <a:gd name="T0" fmla="*/ 182562 w 130"/>
              <a:gd name="T1" fmla="*/ 22225 h 14"/>
              <a:gd name="T2" fmla="*/ 0 w 130"/>
              <a:gd name="T3" fmla="*/ 22225 h 14"/>
              <a:gd name="T4" fmla="*/ 0 w 130"/>
              <a:gd name="T5" fmla="*/ 19050 h 14"/>
              <a:gd name="T6" fmla="*/ 0 w 130"/>
              <a:gd name="T7" fmla="*/ 15875 h 14"/>
              <a:gd name="T8" fmla="*/ 0 w 130"/>
              <a:gd name="T9" fmla="*/ 12700 h 14"/>
              <a:gd name="T10" fmla="*/ 0 w 130"/>
              <a:gd name="T11" fmla="*/ 9525 h 14"/>
              <a:gd name="T12" fmla="*/ 0 w 130"/>
              <a:gd name="T13" fmla="*/ 6350 h 14"/>
              <a:gd name="T14" fmla="*/ 0 w 130"/>
              <a:gd name="T15" fmla="*/ 3175 h 14"/>
              <a:gd name="T16" fmla="*/ 0 w 130"/>
              <a:gd name="T17" fmla="*/ 0 h 14"/>
              <a:gd name="T18" fmla="*/ 0 w 130"/>
              <a:gd name="T19" fmla="*/ 0 h 14"/>
              <a:gd name="T20" fmla="*/ 161497 w 130"/>
              <a:gd name="T21" fmla="*/ 0 h 14"/>
              <a:gd name="T22" fmla="*/ 164306 w 130"/>
              <a:gd name="T23" fmla="*/ 0 h 14"/>
              <a:gd name="T24" fmla="*/ 167114 w 130"/>
              <a:gd name="T25" fmla="*/ 3175 h 14"/>
              <a:gd name="T26" fmla="*/ 169923 w 130"/>
              <a:gd name="T27" fmla="*/ 6350 h 14"/>
              <a:gd name="T28" fmla="*/ 171327 w 130"/>
              <a:gd name="T29" fmla="*/ 9525 h 14"/>
              <a:gd name="T30" fmla="*/ 174136 w 130"/>
              <a:gd name="T31" fmla="*/ 12700 h 14"/>
              <a:gd name="T32" fmla="*/ 176945 w 130"/>
              <a:gd name="T33" fmla="*/ 15875 h 14"/>
              <a:gd name="T34" fmla="*/ 179753 w 130"/>
              <a:gd name="T35" fmla="*/ 19050 h 14"/>
              <a:gd name="T36" fmla="*/ 182562 w 130"/>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4"/>
              <a:gd name="T59" fmla="*/ 130 w 130"/>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4">
                <a:moveTo>
                  <a:pt x="130" y="14"/>
                </a:moveTo>
                <a:lnTo>
                  <a:pt x="0" y="14"/>
                </a:lnTo>
                <a:lnTo>
                  <a:pt x="0" y="12"/>
                </a:lnTo>
                <a:lnTo>
                  <a:pt x="0" y="10"/>
                </a:lnTo>
                <a:lnTo>
                  <a:pt x="0" y="8"/>
                </a:lnTo>
                <a:lnTo>
                  <a:pt x="0" y="6"/>
                </a:lnTo>
                <a:lnTo>
                  <a:pt x="0" y="4"/>
                </a:lnTo>
                <a:lnTo>
                  <a:pt x="0" y="2"/>
                </a:lnTo>
                <a:lnTo>
                  <a:pt x="0" y="0"/>
                </a:lnTo>
                <a:lnTo>
                  <a:pt x="115" y="0"/>
                </a:lnTo>
                <a:lnTo>
                  <a:pt x="117" y="0"/>
                </a:lnTo>
                <a:lnTo>
                  <a:pt x="119" y="2"/>
                </a:lnTo>
                <a:lnTo>
                  <a:pt x="121" y="4"/>
                </a:lnTo>
                <a:lnTo>
                  <a:pt x="122" y="6"/>
                </a:lnTo>
                <a:lnTo>
                  <a:pt x="124" y="8"/>
                </a:lnTo>
                <a:lnTo>
                  <a:pt x="126" y="10"/>
                </a:lnTo>
                <a:lnTo>
                  <a:pt x="128" y="12"/>
                </a:lnTo>
                <a:lnTo>
                  <a:pt x="130" y="14"/>
                </a:lnTo>
                <a:close/>
              </a:path>
            </a:pathLst>
          </a:custGeom>
          <a:solidFill>
            <a:srgbClr val="ED172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3" name="Freeform 1023"/>
          <p:cNvSpPr>
            <a:spLocks/>
          </p:cNvSpPr>
          <p:nvPr/>
        </p:nvSpPr>
        <p:spPr bwMode="auto">
          <a:xfrm>
            <a:off x="4687888" y="2894013"/>
            <a:ext cx="171450" cy="20637"/>
          </a:xfrm>
          <a:custGeom>
            <a:avLst/>
            <a:gdLst>
              <a:gd name="T0" fmla="*/ 171450 w 122"/>
              <a:gd name="T1" fmla="*/ 20637 h 13"/>
              <a:gd name="T2" fmla="*/ 0 w 122"/>
              <a:gd name="T3" fmla="*/ 20637 h 13"/>
              <a:gd name="T4" fmla="*/ 0 w 122"/>
              <a:gd name="T5" fmla="*/ 17462 h 13"/>
              <a:gd name="T6" fmla="*/ 0 w 122"/>
              <a:gd name="T7" fmla="*/ 14287 h 13"/>
              <a:gd name="T8" fmla="*/ 0 w 122"/>
              <a:gd name="T9" fmla="*/ 11112 h 13"/>
              <a:gd name="T10" fmla="*/ 0 w 122"/>
              <a:gd name="T11" fmla="*/ 7937 h 13"/>
              <a:gd name="T12" fmla="*/ 0 w 122"/>
              <a:gd name="T13" fmla="*/ 4762 h 13"/>
              <a:gd name="T14" fmla="*/ 0 w 122"/>
              <a:gd name="T15" fmla="*/ 4762 h 13"/>
              <a:gd name="T16" fmla="*/ 0 w 122"/>
              <a:gd name="T17" fmla="*/ 3175 h 13"/>
              <a:gd name="T18" fmla="*/ 0 w 122"/>
              <a:gd name="T19" fmla="*/ 0 h 13"/>
              <a:gd name="T20" fmla="*/ 147559 w 122"/>
              <a:gd name="T21" fmla="*/ 0 h 13"/>
              <a:gd name="T22" fmla="*/ 150370 w 122"/>
              <a:gd name="T23" fmla="*/ 3175 h 13"/>
              <a:gd name="T24" fmla="*/ 153181 w 122"/>
              <a:gd name="T25" fmla="*/ 4762 h 13"/>
              <a:gd name="T26" fmla="*/ 155991 w 122"/>
              <a:gd name="T27" fmla="*/ 7937 h 13"/>
              <a:gd name="T28" fmla="*/ 161613 w 122"/>
              <a:gd name="T29" fmla="*/ 11112 h 13"/>
              <a:gd name="T30" fmla="*/ 164423 w 122"/>
              <a:gd name="T31" fmla="*/ 11112 h 13"/>
              <a:gd name="T32" fmla="*/ 167234 w 122"/>
              <a:gd name="T33" fmla="*/ 14287 h 13"/>
              <a:gd name="T34" fmla="*/ 170045 w 122"/>
              <a:gd name="T35" fmla="*/ 17462 h 13"/>
              <a:gd name="T36" fmla="*/ 171450 w 122"/>
              <a:gd name="T37" fmla="*/ 20637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13"/>
              <a:gd name="T59" fmla="*/ 122 w 122"/>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13">
                <a:moveTo>
                  <a:pt x="122" y="13"/>
                </a:moveTo>
                <a:lnTo>
                  <a:pt x="0" y="13"/>
                </a:lnTo>
                <a:lnTo>
                  <a:pt x="0" y="11"/>
                </a:lnTo>
                <a:lnTo>
                  <a:pt x="0" y="9"/>
                </a:lnTo>
                <a:lnTo>
                  <a:pt x="0" y="7"/>
                </a:lnTo>
                <a:lnTo>
                  <a:pt x="0" y="5"/>
                </a:lnTo>
                <a:lnTo>
                  <a:pt x="0" y="3"/>
                </a:lnTo>
                <a:lnTo>
                  <a:pt x="0" y="2"/>
                </a:lnTo>
                <a:lnTo>
                  <a:pt x="0" y="0"/>
                </a:lnTo>
                <a:lnTo>
                  <a:pt x="105" y="0"/>
                </a:lnTo>
                <a:lnTo>
                  <a:pt x="107" y="2"/>
                </a:lnTo>
                <a:lnTo>
                  <a:pt x="109" y="3"/>
                </a:lnTo>
                <a:lnTo>
                  <a:pt x="111" y="5"/>
                </a:lnTo>
                <a:lnTo>
                  <a:pt x="115" y="7"/>
                </a:lnTo>
                <a:lnTo>
                  <a:pt x="117" y="7"/>
                </a:lnTo>
                <a:lnTo>
                  <a:pt x="119" y="9"/>
                </a:lnTo>
                <a:lnTo>
                  <a:pt x="121" y="11"/>
                </a:lnTo>
                <a:lnTo>
                  <a:pt x="122" y="13"/>
                </a:lnTo>
                <a:close/>
              </a:path>
            </a:pathLst>
          </a:custGeom>
          <a:solidFill>
            <a:srgbClr val="ED142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4" name="Freeform 1024"/>
          <p:cNvSpPr>
            <a:spLocks/>
          </p:cNvSpPr>
          <p:nvPr/>
        </p:nvSpPr>
        <p:spPr bwMode="auto">
          <a:xfrm>
            <a:off x="4621213" y="2881313"/>
            <a:ext cx="239712" cy="74612"/>
          </a:xfrm>
          <a:custGeom>
            <a:avLst/>
            <a:gdLst>
              <a:gd name="T0" fmla="*/ 239712 w 170"/>
              <a:gd name="T1" fmla="*/ 74612 h 47"/>
              <a:gd name="T2" fmla="*/ 25381 w 170"/>
              <a:gd name="T3" fmla="*/ 74612 h 47"/>
              <a:gd name="T4" fmla="*/ 25381 w 170"/>
              <a:gd name="T5" fmla="*/ 65087 h 47"/>
              <a:gd name="T6" fmla="*/ 0 w 170"/>
              <a:gd name="T7" fmla="*/ 22225 h 47"/>
              <a:gd name="T8" fmla="*/ 25381 w 170"/>
              <a:gd name="T9" fmla="*/ 49212 h 47"/>
              <a:gd name="T10" fmla="*/ 29611 w 170"/>
              <a:gd name="T11" fmla="*/ 39687 h 47"/>
              <a:gd name="T12" fmla="*/ 12691 w 170"/>
              <a:gd name="T13" fmla="*/ 23812 h 47"/>
              <a:gd name="T14" fmla="*/ 9870 w 170"/>
              <a:gd name="T15" fmla="*/ 12700 h 47"/>
              <a:gd name="T16" fmla="*/ 29611 w 170"/>
              <a:gd name="T17" fmla="*/ 9525 h 47"/>
              <a:gd name="T18" fmla="*/ 29611 w 170"/>
              <a:gd name="T19" fmla="*/ 0 h 47"/>
              <a:gd name="T20" fmla="*/ 204460 w 170"/>
              <a:gd name="T21" fmla="*/ 0 h 47"/>
              <a:gd name="T22" fmla="*/ 208690 w 170"/>
              <a:gd name="T23" fmla="*/ 9525 h 47"/>
              <a:gd name="T24" fmla="*/ 211511 w 170"/>
              <a:gd name="T25" fmla="*/ 20637 h 47"/>
              <a:gd name="T26" fmla="*/ 212921 w 170"/>
              <a:gd name="T27" fmla="*/ 30162 h 47"/>
              <a:gd name="T28" fmla="*/ 221381 w 170"/>
              <a:gd name="T29" fmla="*/ 39687 h 47"/>
              <a:gd name="T30" fmla="*/ 224201 w 170"/>
              <a:gd name="T31" fmla="*/ 49212 h 47"/>
              <a:gd name="T32" fmla="*/ 228431 w 170"/>
              <a:gd name="T33" fmla="*/ 53975 h 47"/>
              <a:gd name="T34" fmla="*/ 232662 w 170"/>
              <a:gd name="T35" fmla="*/ 65087 h 47"/>
              <a:gd name="T36" fmla="*/ 239712 w 170"/>
              <a:gd name="T37" fmla="*/ 74612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0"/>
              <a:gd name="T58" fmla="*/ 0 h 47"/>
              <a:gd name="T59" fmla="*/ 170 w 170"/>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0" h="47">
                <a:moveTo>
                  <a:pt x="170" y="47"/>
                </a:moveTo>
                <a:lnTo>
                  <a:pt x="18" y="47"/>
                </a:lnTo>
                <a:lnTo>
                  <a:pt x="18" y="41"/>
                </a:lnTo>
                <a:lnTo>
                  <a:pt x="0" y="14"/>
                </a:lnTo>
                <a:lnTo>
                  <a:pt x="18" y="31"/>
                </a:lnTo>
                <a:lnTo>
                  <a:pt x="21" y="25"/>
                </a:lnTo>
                <a:lnTo>
                  <a:pt x="9" y="15"/>
                </a:lnTo>
                <a:lnTo>
                  <a:pt x="7" y="8"/>
                </a:lnTo>
                <a:lnTo>
                  <a:pt x="21" y="6"/>
                </a:lnTo>
                <a:lnTo>
                  <a:pt x="21" y="0"/>
                </a:lnTo>
                <a:lnTo>
                  <a:pt x="145" y="0"/>
                </a:lnTo>
                <a:lnTo>
                  <a:pt x="148" y="6"/>
                </a:lnTo>
                <a:lnTo>
                  <a:pt x="150" y="13"/>
                </a:lnTo>
                <a:lnTo>
                  <a:pt x="151" y="19"/>
                </a:lnTo>
                <a:lnTo>
                  <a:pt x="157" y="25"/>
                </a:lnTo>
                <a:lnTo>
                  <a:pt x="159" y="31"/>
                </a:lnTo>
                <a:lnTo>
                  <a:pt x="162" y="34"/>
                </a:lnTo>
                <a:lnTo>
                  <a:pt x="165" y="41"/>
                </a:lnTo>
                <a:lnTo>
                  <a:pt x="170" y="47"/>
                </a:lnTo>
                <a:close/>
              </a:path>
            </a:pathLst>
          </a:custGeom>
          <a:solidFill>
            <a:srgbClr val="F017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5" name="Freeform 1025"/>
          <p:cNvSpPr>
            <a:spLocks/>
          </p:cNvSpPr>
          <p:nvPr/>
        </p:nvSpPr>
        <p:spPr bwMode="auto">
          <a:xfrm>
            <a:off x="4648200" y="2871788"/>
            <a:ext cx="147638" cy="22225"/>
          </a:xfrm>
          <a:custGeom>
            <a:avLst/>
            <a:gdLst>
              <a:gd name="T0" fmla="*/ 147638 w 105"/>
              <a:gd name="T1" fmla="*/ 22225 h 14"/>
              <a:gd name="T2" fmla="*/ 0 w 105"/>
              <a:gd name="T3" fmla="*/ 22225 h 14"/>
              <a:gd name="T4" fmla="*/ 2812 w 105"/>
              <a:gd name="T5" fmla="*/ 19050 h 14"/>
              <a:gd name="T6" fmla="*/ 2812 w 105"/>
              <a:gd name="T7" fmla="*/ 15875 h 14"/>
              <a:gd name="T8" fmla="*/ 2812 w 105"/>
              <a:gd name="T9" fmla="*/ 12700 h 14"/>
              <a:gd name="T10" fmla="*/ 2812 w 105"/>
              <a:gd name="T11" fmla="*/ 9525 h 14"/>
              <a:gd name="T12" fmla="*/ 2812 w 105"/>
              <a:gd name="T13" fmla="*/ 6350 h 14"/>
              <a:gd name="T14" fmla="*/ 5624 w 105"/>
              <a:gd name="T15" fmla="*/ 3175 h 14"/>
              <a:gd name="T16" fmla="*/ 5624 w 105"/>
              <a:gd name="T17" fmla="*/ 0 h 14"/>
              <a:gd name="T18" fmla="*/ 5624 w 105"/>
              <a:gd name="T19" fmla="*/ 0 h 14"/>
              <a:gd name="T20" fmla="*/ 118110 w 105"/>
              <a:gd name="T21" fmla="*/ 0 h 14"/>
              <a:gd name="T22" fmla="*/ 120923 w 105"/>
              <a:gd name="T23" fmla="*/ 3175 h 14"/>
              <a:gd name="T24" fmla="*/ 126547 w 105"/>
              <a:gd name="T25" fmla="*/ 3175 h 14"/>
              <a:gd name="T26" fmla="*/ 129359 w 105"/>
              <a:gd name="T27" fmla="*/ 6350 h 14"/>
              <a:gd name="T28" fmla="*/ 132171 w 105"/>
              <a:gd name="T29" fmla="*/ 9525 h 14"/>
              <a:gd name="T30" fmla="*/ 137795 w 105"/>
              <a:gd name="T31" fmla="*/ 12700 h 14"/>
              <a:gd name="T32" fmla="*/ 140608 w 105"/>
              <a:gd name="T33" fmla="*/ 15875 h 14"/>
              <a:gd name="T34" fmla="*/ 142014 w 105"/>
              <a:gd name="T35" fmla="*/ 19050 h 14"/>
              <a:gd name="T36" fmla="*/ 147638 w 105"/>
              <a:gd name="T37" fmla="*/ 22225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5"/>
              <a:gd name="T58" fmla="*/ 0 h 14"/>
              <a:gd name="T59" fmla="*/ 105 w 105"/>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5" h="14">
                <a:moveTo>
                  <a:pt x="105" y="14"/>
                </a:moveTo>
                <a:lnTo>
                  <a:pt x="0" y="14"/>
                </a:lnTo>
                <a:lnTo>
                  <a:pt x="2" y="12"/>
                </a:lnTo>
                <a:lnTo>
                  <a:pt x="2" y="10"/>
                </a:lnTo>
                <a:lnTo>
                  <a:pt x="2" y="8"/>
                </a:lnTo>
                <a:lnTo>
                  <a:pt x="2" y="6"/>
                </a:lnTo>
                <a:lnTo>
                  <a:pt x="2" y="4"/>
                </a:lnTo>
                <a:lnTo>
                  <a:pt x="4" y="2"/>
                </a:lnTo>
                <a:lnTo>
                  <a:pt x="4" y="0"/>
                </a:lnTo>
                <a:lnTo>
                  <a:pt x="84" y="0"/>
                </a:lnTo>
                <a:lnTo>
                  <a:pt x="86" y="2"/>
                </a:lnTo>
                <a:lnTo>
                  <a:pt x="90" y="2"/>
                </a:lnTo>
                <a:lnTo>
                  <a:pt x="92" y="4"/>
                </a:lnTo>
                <a:lnTo>
                  <a:pt x="94" y="6"/>
                </a:lnTo>
                <a:lnTo>
                  <a:pt x="98" y="8"/>
                </a:lnTo>
                <a:lnTo>
                  <a:pt x="100" y="10"/>
                </a:lnTo>
                <a:lnTo>
                  <a:pt x="101" y="12"/>
                </a:lnTo>
                <a:lnTo>
                  <a:pt x="105" y="14"/>
                </a:lnTo>
                <a:close/>
              </a:path>
            </a:pathLst>
          </a:custGeom>
          <a:solidFill>
            <a:srgbClr val="F015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6" name="Freeform 1026"/>
          <p:cNvSpPr>
            <a:spLocks/>
          </p:cNvSpPr>
          <p:nvPr/>
        </p:nvSpPr>
        <p:spPr bwMode="auto">
          <a:xfrm>
            <a:off x="4691063" y="2860675"/>
            <a:ext cx="131762" cy="20638"/>
          </a:xfrm>
          <a:custGeom>
            <a:avLst/>
            <a:gdLst>
              <a:gd name="T0" fmla="*/ 131762 w 94"/>
              <a:gd name="T1" fmla="*/ 20638 h 13"/>
              <a:gd name="T2" fmla="*/ 0 w 94"/>
              <a:gd name="T3" fmla="*/ 20638 h 13"/>
              <a:gd name="T4" fmla="*/ 0 w 94"/>
              <a:gd name="T5" fmla="*/ 17463 h 13"/>
              <a:gd name="T6" fmla="*/ 2803 w 94"/>
              <a:gd name="T7" fmla="*/ 14288 h 13"/>
              <a:gd name="T8" fmla="*/ 2803 w 94"/>
              <a:gd name="T9" fmla="*/ 11113 h 13"/>
              <a:gd name="T10" fmla="*/ 2803 w 94"/>
              <a:gd name="T11" fmla="*/ 7938 h 13"/>
              <a:gd name="T12" fmla="*/ 5607 w 94"/>
              <a:gd name="T13" fmla="*/ 4763 h 13"/>
              <a:gd name="T14" fmla="*/ 5607 w 94"/>
              <a:gd name="T15" fmla="*/ 4763 h 13"/>
              <a:gd name="T16" fmla="*/ 8410 w 94"/>
              <a:gd name="T17" fmla="*/ 3175 h 13"/>
              <a:gd name="T18" fmla="*/ 8410 w 94"/>
              <a:gd name="T19" fmla="*/ 0 h 13"/>
              <a:gd name="T20" fmla="*/ 96719 w 94"/>
              <a:gd name="T21" fmla="*/ 0 h 13"/>
              <a:gd name="T22" fmla="*/ 102326 w 94"/>
              <a:gd name="T23" fmla="*/ 3175 h 13"/>
              <a:gd name="T24" fmla="*/ 105129 w 94"/>
              <a:gd name="T25" fmla="*/ 4763 h 13"/>
              <a:gd name="T26" fmla="*/ 109334 w 94"/>
              <a:gd name="T27" fmla="*/ 7938 h 13"/>
              <a:gd name="T28" fmla="*/ 112138 w 94"/>
              <a:gd name="T29" fmla="*/ 7938 h 13"/>
              <a:gd name="T30" fmla="*/ 117745 w 94"/>
              <a:gd name="T31" fmla="*/ 11113 h 13"/>
              <a:gd name="T32" fmla="*/ 120548 w 94"/>
              <a:gd name="T33" fmla="*/ 14288 h 13"/>
              <a:gd name="T34" fmla="*/ 126155 w 94"/>
              <a:gd name="T35" fmla="*/ 17463 h 13"/>
              <a:gd name="T36" fmla="*/ 131762 w 94"/>
              <a:gd name="T37" fmla="*/ 2063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13"/>
              <a:gd name="T59" fmla="*/ 94 w 94"/>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13">
                <a:moveTo>
                  <a:pt x="94" y="13"/>
                </a:moveTo>
                <a:lnTo>
                  <a:pt x="0" y="13"/>
                </a:lnTo>
                <a:lnTo>
                  <a:pt x="0" y="11"/>
                </a:lnTo>
                <a:lnTo>
                  <a:pt x="2" y="9"/>
                </a:lnTo>
                <a:lnTo>
                  <a:pt x="2" y="7"/>
                </a:lnTo>
                <a:lnTo>
                  <a:pt x="2" y="5"/>
                </a:lnTo>
                <a:lnTo>
                  <a:pt x="4" y="3"/>
                </a:lnTo>
                <a:lnTo>
                  <a:pt x="6" y="2"/>
                </a:lnTo>
                <a:lnTo>
                  <a:pt x="6" y="0"/>
                </a:lnTo>
                <a:lnTo>
                  <a:pt x="69" y="0"/>
                </a:lnTo>
                <a:lnTo>
                  <a:pt x="73" y="2"/>
                </a:lnTo>
                <a:lnTo>
                  <a:pt x="75" y="3"/>
                </a:lnTo>
                <a:lnTo>
                  <a:pt x="78" y="5"/>
                </a:lnTo>
                <a:lnTo>
                  <a:pt x="80" y="5"/>
                </a:lnTo>
                <a:lnTo>
                  <a:pt x="84" y="7"/>
                </a:lnTo>
                <a:lnTo>
                  <a:pt x="86" y="9"/>
                </a:lnTo>
                <a:lnTo>
                  <a:pt x="90" y="11"/>
                </a:lnTo>
                <a:lnTo>
                  <a:pt x="94" y="13"/>
                </a:lnTo>
                <a:close/>
              </a:path>
            </a:pathLst>
          </a:custGeom>
          <a:solidFill>
            <a:srgbClr val="F015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7" name="Freeform 1027"/>
          <p:cNvSpPr>
            <a:spLocks/>
          </p:cNvSpPr>
          <p:nvPr/>
        </p:nvSpPr>
        <p:spPr bwMode="auto">
          <a:xfrm>
            <a:off x="4692650" y="2847975"/>
            <a:ext cx="114300" cy="23813"/>
          </a:xfrm>
          <a:custGeom>
            <a:avLst/>
            <a:gdLst>
              <a:gd name="T0" fmla="*/ 114300 w 80"/>
              <a:gd name="T1" fmla="*/ 23813 h 15"/>
              <a:gd name="T2" fmla="*/ 0 w 80"/>
              <a:gd name="T3" fmla="*/ 23813 h 15"/>
              <a:gd name="T4" fmla="*/ 2858 w 80"/>
              <a:gd name="T5" fmla="*/ 17463 h 15"/>
              <a:gd name="T6" fmla="*/ 2858 w 80"/>
              <a:gd name="T7" fmla="*/ 15875 h 15"/>
              <a:gd name="T8" fmla="*/ 5715 w 80"/>
              <a:gd name="T9" fmla="*/ 12700 h 15"/>
              <a:gd name="T10" fmla="*/ 8573 w 80"/>
              <a:gd name="T11" fmla="*/ 9525 h 15"/>
              <a:gd name="T12" fmla="*/ 8573 w 80"/>
              <a:gd name="T13" fmla="*/ 9525 h 15"/>
              <a:gd name="T14" fmla="*/ 11430 w 80"/>
              <a:gd name="T15" fmla="*/ 6350 h 15"/>
              <a:gd name="T16" fmla="*/ 14288 w 80"/>
              <a:gd name="T17" fmla="*/ 3175 h 15"/>
              <a:gd name="T18" fmla="*/ 17145 w 80"/>
              <a:gd name="T19" fmla="*/ 0 h 15"/>
              <a:gd name="T20" fmla="*/ 74295 w 80"/>
              <a:gd name="T21" fmla="*/ 0 h 15"/>
              <a:gd name="T22" fmla="*/ 77153 w 80"/>
              <a:gd name="T23" fmla="*/ 3175 h 15"/>
              <a:gd name="T24" fmla="*/ 81439 w 80"/>
              <a:gd name="T25" fmla="*/ 6350 h 15"/>
              <a:gd name="T26" fmla="*/ 87154 w 80"/>
              <a:gd name="T27" fmla="*/ 9525 h 15"/>
              <a:gd name="T28" fmla="*/ 92869 w 80"/>
              <a:gd name="T29" fmla="*/ 12700 h 15"/>
              <a:gd name="T30" fmla="*/ 98584 w 80"/>
              <a:gd name="T31" fmla="*/ 15875 h 15"/>
              <a:gd name="T32" fmla="*/ 104299 w 80"/>
              <a:gd name="T33" fmla="*/ 17463 h 15"/>
              <a:gd name="T34" fmla="*/ 108585 w 80"/>
              <a:gd name="T35" fmla="*/ 20638 h 15"/>
              <a:gd name="T36" fmla="*/ 114300 w 80"/>
              <a:gd name="T37" fmla="*/ 238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15"/>
              <a:gd name="T59" fmla="*/ 80 w 8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15">
                <a:moveTo>
                  <a:pt x="80" y="15"/>
                </a:moveTo>
                <a:lnTo>
                  <a:pt x="0" y="15"/>
                </a:lnTo>
                <a:lnTo>
                  <a:pt x="2" y="11"/>
                </a:lnTo>
                <a:lnTo>
                  <a:pt x="2" y="10"/>
                </a:lnTo>
                <a:lnTo>
                  <a:pt x="4" y="8"/>
                </a:lnTo>
                <a:lnTo>
                  <a:pt x="6" y="6"/>
                </a:lnTo>
                <a:lnTo>
                  <a:pt x="8" y="4"/>
                </a:lnTo>
                <a:lnTo>
                  <a:pt x="10" y="2"/>
                </a:lnTo>
                <a:lnTo>
                  <a:pt x="12" y="0"/>
                </a:lnTo>
                <a:lnTo>
                  <a:pt x="52" y="0"/>
                </a:lnTo>
                <a:lnTo>
                  <a:pt x="54" y="2"/>
                </a:lnTo>
                <a:lnTo>
                  <a:pt x="57" y="4"/>
                </a:lnTo>
                <a:lnTo>
                  <a:pt x="61" y="6"/>
                </a:lnTo>
                <a:lnTo>
                  <a:pt x="65" y="8"/>
                </a:lnTo>
                <a:lnTo>
                  <a:pt x="69" y="10"/>
                </a:lnTo>
                <a:lnTo>
                  <a:pt x="73" y="11"/>
                </a:lnTo>
                <a:lnTo>
                  <a:pt x="76" y="13"/>
                </a:lnTo>
                <a:lnTo>
                  <a:pt x="80" y="15"/>
                </a:lnTo>
                <a:close/>
              </a:path>
            </a:pathLst>
          </a:custGeom>
          <a:solidFill>
            <a:srgbClr val="F2172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8" name="Freeform 1028"/>
          <p:cNvSpPr>
            <a:spLocks/>
          </p:cNvSpPr>
          <p:nvPr/>
        </p:nvSpPr>
        <p:spPr bwMode="auto">
          <a:xfrm>
            <a:off x="4641850" y="2806700"/>
            <a:ext cx="171450" cy="93663"/>
          </a:xfrm>
          <a:custGeom>
            <a:avLst/>
            <a:gdLst>
              <a:gd name="T0" fmla="*/ 171450 w 63"/>
              <a:gd name="T1" fmla="*/ 93663 h 12"/>
              <a:gd name="T2" fmla="*/ 0 w 63"/>
              <a:gd name="T3" fmla="*/ 93663 h 12"/>
              <a:gd name="T4" fmla="*/ 16329 w 63"/>
              <a:gd name="T5" fmla="*/ 46832 h 12"/>
              <a:gd name="T6" fmla="*/ 29936 w 63"/>
              <a:gd name="T7" fmla="*/ 15611 h 12"/>
              <a:gd name="T8" fmla="*/ 51707 w 63"/>
              <a:gd name="T9" fmla="*/ 0 h 12"/>
              <a:gd name="T10" fmla="*/ 73479 w 63"/>
              <a:gd name="T11" fmla="*/ 0 h 12"/>
              <a:gd name="T12" fmla="*/ 92529 w 63"/>
              <a:gd name="T13" fmla="*/ 15611 h 12"/>
              <a:gd name="T14" fmla="*/ 119743 w 63"/>
              <a:gd name="T15" fmla="*/ 31221 h 12"/>
              <a:gd name="T16" fmla="*/ 144236 w 63"/>
              <a:gd name="T17" fmla="*/ 62442 h 12"/>
              <a:gd name="T18" fmla="*/ 171450 w 63"/>
              <a:gd name="T19" fmla="*/ 9366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12"/>
              <a:gd name="T32" fmla="*/ 63 w 6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12">
                <a:moveTo>
                  <a:pt x="63" y="12"/>
                </a:moveTo>
                <a:lnTo>
                  <a:pt x="0" y="12"/>
                </a:lnTo>
                <a:lnTo>
                  <a:pt x="6" y="6"/>
                </a:lnTo>
                <a:lnTo>
                  <a:pt x="11" y="2"/>
                </a:lnTo>
                <a:lnTo>
                  <a:pt x="19" y="0"/>
                </a:lnTo>
                <a:lnTo>
                  <a:pt x="27" y="0"/>
                </a:lnTo>
                <a:lnTo>
                  <a:pt x="34" y="2"/>
                </a:lnTo>
                <a:lnTo>
                  <a:pt x="44" y="4"/>
                </a:lnTo>
                <a:lnTo>
                  <a:pt x="53" y="8"/>
                </a:lnTo>
                <a:lnTo>
                  <a:pt x="63" y="12"/>
                </a:lnTo>
                <a:close/>
              </a:path>
            </a:pathLst>
          </a:custGeom>
          <a:solidFill>
            <a:srgbClr val="F2142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49" name="Freeform 1029"/>
          <p:cNvSpPr>
            <a:spLocks/>
          </p:cNvSpPr>
          <p:nvPr/>
        </p:nvSpPr>
        <p:spPr bwMode="auto">
          <a:xfrm>
            <a:off x="4710113" y="2841625"/>
            <a:ext cx="57150" cy="6350"/>
          </a:xfrm>
          <a:custGeom>
            <a:avLst/>
            <a:gdLst>
              <a:gd name="T0" fmla="*/ 57150 w 40"/>
              <a:gd name="T1" fmla="*/ 6350 h 4"/>
              <a:gd name="T2" fmla="*/ 0 w 40"/>
              <a:gd name="T3" fmla="*/ 6350 h 4"/>
              <a:gd name="T4" fmla="*/ 4286 w 40"/>
              <a:gd name="T5" fmla="*/ 3175 h 4"/>
              <a:gd name="T6" fmla="*/ 10001 w 40"/>
              <a:gd name="T7" fmla="*/ 3175 h 4"/>
              <a:gd name="T8" fmla="*/ 18574 w 40"/>
              <a:gd name="T9" fmla="*/ 0 h 4"/>
              <a:gd name="T10" fmla="*/ 24289 w 40"/>
              <a:gd name="T11" fmla="*/ 0 h 4"/>
              <a:gd name="T12" fmla="*/ 31433 w 40"/>
              <a:gd name="T13" fmla="*/ 0 h 4"/>
              <a:gd name="T14" fmla="*/ 40005 w 40"/>
              <a:gd name="T15" fmla="*/ 3175 h 4"/>
              <a:gd name="T16" fmla="*/ 48578 w 40"/>
              <a:gd name="T17" fmla="*/ 3175 h 4"/>
              <a:gd name="T18" fmla="*/ 57150 w 40"/>
              <a:gd name="T19" fmla="*/ 635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
              <a:gd name="T32" fmla="*/ 40 w 4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
                <a:moveTo>
                  <a:pt x="40" y="4"/>
                </a:moveTo>
                <a:lnTo>
                  <a:pt x="0" y="4"/>
                </a:lnTo>
                <a:lnTo>
                  <a:pt x="3" y="2"/>
                </a:lnTo>
                <a:lnTo>
                  <a:pt x="7" y="2"/>
                </a:lnTo>
                <a:lnTo>
                  <a:pt x="13" y="0"/>
                </a:lnTo>
                <a:lnTo>
                  <a:pt x="17" y="0"/>
                </a:lnTo>
                <a:lnTo>
                  <a:pt x="22" y="0"/>
                </a:lnTo>
                <a:lnTo>
                  <a:pt x="28" y="2"/>
                </a:lnTo>
                <a:lnTo>
                  <a:pt x="34" y="2"/>
                </a:lnTo>
                <a:lnTo>
                  <a:pt x="40" y="4"/>
                </a:lnTo>
                <a:close/>
              </a:path>
            </a:pathLst>
          </a:custGeom>
          <a:solidFill>
            <a:srgbClr val="F5172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50" name="Rectangle 1030"/>
          <p:cNvSpPr>
            <a:spLocks noChangeArrowheads="1"/>
          </p:cNvSpPr>
          <p:nvPr/>
        </p:nvSpPr>
        <p:spPr bwMode="auto">
          <a:xfrm>
            <a:off x="3457575" y="2801938"/>
            <a:ext cx="1038225" cy="24606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1600" b="1">
                <a:solidFill>
                  <a:schemeClr val="bg1"/>
                </a:solidFill>
              </a:rPr>
              <a:t>Γλυκόζη </a:t>
            </a:r>
            <a:r>
              <a:rPr lang="en-US" altLang="el-GR" sz="1600" b="1">
                <a:solidFill>
                  <a:schemeClr val="bg1"/>
                </a:solidFill>
              </a:rPr>
              <a:t>G</a:t>
            </a:r>
            <a:endParaRPr lang="en-GB" altLang="el-GR" sz="1600" b="1">
              <a:solidFill>
                <a:schemeClr val="bg1"/>
              </a:solidFill>
            </a:endParaRPr>
          </a:p>
        </p:txBody>
      </p:sp>
      <p:pic>
        <p:nvPicPr>
          <p:cNvPr id="72951" name="Picture 103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14400"/>
            <a:ext cx="22987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952" name="Picture 103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6688" y="3762375"/>
            <a:ext cx="14414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953" name="Freeform 1033"/>
          <p:cNvSpPr>
            <a:spLocks/>
          </p:cNvSpPr>
          <p:nvPr/>
        </p:nvSpPr>
        <p:spPr bwMode="auto">
          <a:xfrm>
            <a:off x="4729163" y="2809875"/>
            <a:ext cx="1327150" cy="1376363"/>
          </a:xfrm>
          <a:custGeom>
            <a:avLst/>
            <a:gdLst>
              <a:gd name="T0" fmla="*/ 1205859 w 941"/>
              <a:gd name="T1" fmla="*/ 1336675 h 867"/>
              <a:gd name="T2" fmla="*/ 994305 w 941"/>
              <a:gd name="T3" fmla="*/ 1282700 h 867"/>
              <a:gd name="T4" fmla="*/ 816599 w 941"/>
              <a:gd name="T5" fmla="*/ 1211263 h 867"/>
              <a:gd name="T6" fmla="*/ 671332 w 941"/>
              <a:gd name="T7" fmla="*/ 1130300 h 867"/>
              <a:gd name="T8" fmla="*/ 554272 w 941"/>
              <a:gd name="T9" fmla="*/ 1041400 h 867"/>
              <a:gd name="T10" fmla="*/ 462599 w 941"/>
              <a:gd name="T11" fmla="*/ 941388 h 867"/>
              <a:gd name="T12" fmla="*/ 389260 w 941"/>
              <a:gd name="T13" fmla="*/ 839788 h 867"/>
              <a:gd name="T14" fmla="*/ 335666 w 941"/>
              <a:gd name="T15" fmla="*/ 735013 h 867"/>
              <a:gd name="T16" fmla="*/ 296176 w 941"/>
              <a:gd name="T17" fmla="*/ 631825 h 867"/>
              <a:gd name="T18" fmla="*/ 266558 w 941"/>
              <a:gd name="T19" fmla="*/ 527050 h 867"/>
              <a:gd name="T20" fmla="*/ 243993 w 941"/>
              <a:gd name="T21" fmla="*/ 428625 h 867"/>
              <a:gd name="T22" fmla="*/ 222837 w 941"/>
              <a:gd name="T23" fmla="*/ 338138 h 867"/>
              <a:gd name="T24" fmla="*/ 201682 w 941"/>
              <a:gd name="T25" fmla="*/ 257175 h 867"/>
              <a:gd name="T26" fmla="*/ 177706 w 941"/>
              <a:gd name="T27" fmla="*/ 185738 h 867"/>
              <a:gd name="T28" fmla="*/ 143857 w 941"/>
              <a:gd name="T29" fmla="*/ 127000 h 867"/>
              <a:gd name="T30" fmla="*/ 97315 w 941"/>
              <a:gd name="T31" fmla="*/ 84138 h 867"/>
              <a:gd name="T32" fmla="*/ 0 w 941"/>
              <a:gd name="T33" fmla="*/ 14288 h 867"/>
              <a:gd name="T34" fmla="*/ 110008 w 941"/>
              <a:gd name="T35" fmla="*/ 114300 h 867"/>
              <a:gd name="T36" fmla="*/ 143857 w 941"/>
              <a:gd name="T37" fmla="*/ 160338 h 867"/>
              <a:gd name="T38" fmla="*/ 172064 w 941"/>
              <a:gd name="T39" fmla="*/ 222250 h 867"/>
              <a:gd name="T40" fmla="*/ 194630 w 941"/>
              <a:gd name="T41" fmla="*/ 300038 h 867"/>
              <a:gd name="T42" fmla="*/ 215785 w 941"/>
              <a:gd name="T43" fmla="*/ 387350 h 867"/>
              <a:gd name="T44" fmla="*/ 235530 w 941"/>
              <a:gd name="T45" fmla="*/ 481013 h 867"/>
              <a:gd name="T46" fmla="*/ 260917 w 941"/>
              <a:gd name="T47" fmla="*/ 584200 h 867"/>
              <a:gd name="T48" fmla="*/ 297586 w 941"/>
              <a:gd name="T49" fmla="*/ 688975 h 867"/>
              <a:gd name="T50" fmla="*/ 344128 w 941"/>
              <a:gd name="T51" fmla="*/ 795338 h 867"/>
              <a:gd name="T52" fmla="*/ 409005 w 941"/>
              <a:gd name="T53" fmla="*/ 901700 h 867"/>
              <a:gd name="T54" fmla="*/ 490806 w 941"/>
              <a:gd name="T55" fmla="*/ 1001713 h 867"/>
              <a:gd name="T56" fmla="*/ 597993 w 941"/>
              <a:gd name="T57" fmla="*/ 1096963 h 867"/>
              <a:gd name="T58" fmla="*/ 730567 w 941"/>
              <a:gd name="T59" fmla="*/ 1185863 h 867"/>
              <a:gd name="T60" fmla="*/ 894169 w 941"/>
              <a:gd name="T61" fmla="*/ 1263650 h 867"/>
              <a:gd name="T62" fmla="*/ 1090209 w 941"/>
              <a:gd name="T63" fmla="*/ 1327150 h 867"/>
              <a:gd name="T64" fmla="*/ 1324329 w 941"/>
              <a:gd name="T65" fmla="*/ 1376363 h 8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1"/>
              <a:gd name="T100" fmla="*/ 0 h 867"/>
              <a:gd name="T101" fmla="*/ 941 w 941"/>
              <a:gd name="T102" fmla="*/ 867 h 8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1" h="867">
                <a:moveTo>
                  <a:pt x="941" y="857"/>
                </a:moveTo>
                <a:lnTo>
                  <a:pt x="855" y="842"/>
                </a:lnTo>
                <a:lnTo>
                  <a:pt x="777" y="826"/>
                </a:lnTo>
                <a:lnTo>
                  <a:pt x="705" y="808"/>
                </a:lnTo>
                <a:lnTo>
                  <a:pt x="639" y="785"/>
                </a:lnTo>
                <a:lnTo>
                  <a:pt x="579" y="763"/>
                </a:lnTo>
                <a:lnTo>
                  <a:pt x="524" y="738"/>
                </a:lnTo>
                <a:lnTo>
                  <a:pt x="476" y="712"/>
                </a:lnTo>
                <a:lnTo>
                  <a:pt x="432" y="684"/>
                </a:lnTo>
                <a:lnTo>
                  <a:pt x="393" y="656"/>
                </a:lnTo>
                <a:lnTo>
                  <a:pt x="357" y="624"/>
                </a:lnTo>
                <a:lnTo>
                  <a:pt x="328" y="593"/>
                </a:lnTo>
                <a:lnTo>
                  <a:pt x="301" y="562"/>
                </a:lnTo>
                <a:lnTo>
                  <a:pt x="276" y="529"/>
                </a:lnTo>
                <a:lnTo>
                  <a:pt x="256" y="496"/>
                </a:lnTo>
                <a:lnTo>
                  <a:pt x="238" y="463"/>
                </a:lnTo>
                <a:lnTo>
                  <a:pt x="224" y="430"/>
                </a:lnTo>
                <a:lnTo>
                  <a:pt x="210" y="398"/>
                </a:lnTo>
                <a:lnTo>
                  <a:pt x="198" y="366"/>
                </a:lnTo>
                <a:lnTo>
                  <a:pt x="189" y="332"/>
                </a:lnTo>
                <a:lnTo>
                  <a:pt x="180" y="302"/>
                </a:lnTo>
                <a:lnTo>
                  <a:pt x="173" y="270"/>
                </a:lnTo>
                <a:lnTo>
                  <a:pt x="165" y="241"/>
                </a:lnTo>
                <a:lnTo>
                  <a:pt x="158" y="213"/>
                </a:lnTo>
                <a:lnTo>
                  <a:pt x="151" y="187"/>
                </a:lnTo>
                <a:lnTo>
                  <a:pt x="143" y="162"/>
                </a:lnTo>
                <a:lnTo>
                  <a:pt x="134" y="138"/>
                </a:lnTo>
                <a:lnTo>
                  <a:pt x="126" y="117"/>
                </a:lnTo>
                <a:lnTo>
                  <a:pt x="114" y="97"/>
                </a:lnTo>
                <a:lnTo>
                  <a:pt x="102" y="80"/>
                </a:lnTo>
                <a:lnTo>
                  <a:pt x="87" y="66"/>
                </a:lnTo>
                <a:lnTo>
                  <a:pt x="69" y="53"/>
                </a:lnTo>
                <a:lnTo>
                  <a:pt x="8" y="0"/>
                </a:lnTo>
                <a:lnTo>
                  <a:pt x="0" y="9"/>
                </a:lnTo>
                <a:lnTo>
                  <a:pt x="61" y="61"/>
                </a:lnTo>
                <a:lnTo>
                  <a:pt x="78" y="72"/>
                </a:lnTo>
                <a:lnTo>
                  <a:pt x="90" y="86"/>
                </a:lnTo>
                <a:lnTo>
                  <a:pt x="102" y="101"/>
                </a:lnTo>
                <a:lnTo>
                  <a:pt x="113" y="120"/>
                </a:lnTo>
                <a:lnTo>
                  <a:pt x="122" y="140"/>
                </a:lnTo>
                <a:lnTo>
                  <a:pt x="131" y="164"/>
                </a:lnTo>
                <a:lnTo>
                  <a:pt x="138" y="189"/>
                </a:lnTo>
                <a:lnTo>
                  <a:pt x="146" y="215"/>
                </a:lnTo>
                <a:lnTo>
                  <a:pt x="153" y="244"/>
                </a:lnTo>
                <a:lnTo>
                  <a:pt x="159" y="273"/>
                </a:lnTo>
                <a:lnTo>
                  <a:pt x="167" y="303"/>
                </a:lnTo>
                <a:lnTo>
                  <a:pt x="176" y="334"/>
                </a:lnTo>
                <a:lnTo>
                  <a:pt x="185" y="368"/>
                </a:lnTo>
                <a:lnTo>
                  <a:pt x="198" y="400"/>
                </a:lnTo>
                <a:lnTo>
                  <a:pt x="211" y="434"/>
                </a:lnTo>
                <a:lnTo>
                  <a:pt x="226" y="467"/>
                </a:lnTo>
                <a:lnTo>
                  <a:pt x="244" y="501"/>
                </a:lnTo>
                <a:lnTo>
                  <a:pt x="266" y="533"/>
                </a:lnTo>
                <a:lnTo>
                  <a:pt x="290" y="568"/>
                </a:lnTo>
                <a:lnTo>
                  <a:pt x="318" y="599"/>
                </a:lnTo>
                <a:lnTo>
                  <a:pt x="348" y="631"/>
                </a:lnTo>
                <a:lnTo>
                  <a:pt x="383" y="662"/>
                </a:lnTo>
                <a:lnTo>
                  <a:pt x="424" y="691"/>
                </a:lnTo>
                <a:lnTo>
                  <a:pt x="470" y="720"/>
                </a:lnTo>
                <a:lnTo>
                  <a:pt x="518" y="747"/>
                </a:lnTo>
                <a:lnTo>
                  <a:pt x="574" y="773"/>
                </a:lnTo>
                <a:lnTo>
                  <a:pt x="634" y="796"/>
                </a:lnTo>
                <a:lnTo>
                  <a:pt x="701" y="816"/>
                </a:lnTo>
                <a:lnTo>
                  <a:pt x="773" y="836"/>
                </a:lnTo>
                <a:lnTo>
                  <a:pt x="852" y="852"/>
                </a:lnTo>
                <a:lnTo>
                  <a:pt x="939" y="867"/>
                </a:lnTo>
                <a:lnTo>
                  <a:pt x="941" y="857"/>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54" name="Freeform 1034"/>
          <p:cNvSpPr>
            <a:spLocks/>
          </p:cNvSpPr>
          <p:nvPr/>
        </p:nvSpPr>
        <p:spPr bwMode="auto">
          <a:xfrm rot="64774">
            <a:off x="4965700" y="3797300"/>
            <a:ext cx="1069975" cy="514350"/>
          </a:xfrm>
          <a:custGeom>
            <a:avLst/>
            <a:gdLst>
              <a:gd name="T0" fmla="*/ 4235 w 758"/>
              <a:gd name="T1" fmla="*/ 34925 h 324"/>
              <a:gd name="T2" fmla="*/ 49405 w 758"/>
              <a:gd name="T3" fmla="*/ 92075 h 324"/>
              <a:gd name="T4" fmla="*/ 97399 w 758"/>
              <a:gd name="T5" fmla="*/ 142875 h 324"/>
              <a:gd name="T6" fmla="*/ 151039 w 758"/>
              <a:gd name="T7" fmla="*/ 190500 h 324"/>
              <a:gd name="T8" fmla="*/ 207502 w 758"/>
              <a:gd name="T9" fmla="*/ 233363 h 324"/>
              <a:gd name="T10" fmla="*/ 265376 w 758"/>
              <a:gd name="T11" fmla="*/ 269875 h 324"/>
              <a:gd name="T12" fmla="*/ 327486 w 758"/>
              <a:gd name="T13" fmla="*/ 306388 h 324"/>
              <a:gd name="T14" fmla="*/ 392418 w 758"/>
              <a:gd name="T15" fmla="*/ 336550 h 324"/>
              <a:gd name="T16" fmla="*/ 458762 w 758"/>
              <a:gd name="T17" fmla="*/ 366713 h 324"/>
              <a:gd name="T18" fmla="*/ 527930 w 758"/>
              <a:gd name="T19" fmla="*/ 390525 h 324"/>
              <a:gd name="T20" fmla="*/ 599920 w 758"/>
              <a:gd name="T21" fmla="*/ 412750 h 324"/>
              <a:gd name="T22" fmla="*/ 671910 w 758"/>
              <a:gd name="T23" fmla="*/ 433388 h 324"/>
              <a:gd name="T24" fmla="*/ 746724 w 758"/>
              <a:gd name="T25" fmla="*/ 450850 h 324"/>
              <a:gd name="T26" fmla="*/ 825772 w 758"/>
              <a:gd name="T27" fmla="*/ 468313 h 324"/>
              <a:gd name="T28" fmla="*/ 903409 w 758"/>
              <a:gd name="T29" fmla="*/ 484188 h 324"/>
              <a:gd name="T30" fmla="*/ 983869 w 758"/>
              <a:gd name="T31" fmla="*/ 500063 h 324"/>
              <a:gd name="T32" fmla="*/ 1064329 w 758"/>
              <a:gd name="T33" fmla="*/ 512763 h 324"/>
              <a:gd name="T34" fmla="*/ 1029039 w 758"/>
              <a:gd name="T35" fmla="*/ 490538 h 324"/>
              <a:gd name="T36" fmla="*/ 947168 w 758"/>
              <a:gd name="T37" fmla="*/ 476250 h 324"/>
              <a:gd name="T38" fmla="*/ 869531 w 758"/>
              <a:gd name="T39" fmla="*/ 460375 h 324"/>
              <a:gd name="T40" fmla="*/ 790483 w 758"/>
              <a:gd name="T41" fmla="*/ 446088 h 324"/>
              <a:gd name="T42" fmla="*/ 715669 w 758"/>
              <a:gd name="T43" fmla="*/ 428625 h 324"/>
              <a:gd name="T44" fmla="*/ 642267 w 758"/>
              <a:gd name="T45" fmla="*/ 407988 h 324"/>
              <a:gd name="T46" fmla="*/ 571688 w 758"/>
              <a:gd name="T47" fmla="*/ 385763 h 324"/>
              <a:gd name="T48" fmla="*/ 499698 w 758"/>
              <a:gd name="T49" fmla="*/ 363538 h 324"/>
              <a:gd name="T50" fmla="*/ 434766 w 758"/>
              <a:gd name="T51" fmla="*/ 336550 h 324"/>
              <a:gd name="T52" fmla="*/ 369833 w 758"/>
              <a:gd name="T53" fmla="*/ 309563 h 324"/>
              <a:gd name="T54" fmla="*/ 307724 w 758"/>
              <a:gd name="T55" fmla="*/ 276225 h 324"/>
              <a:gd name="T56" fmla="*/ 248437 w 758"/>
              <a:gd name="T57" fmla="*/ 241300 h 324"/>
              <a:gd name="T58" fmla="*/ 191974 w 758"/>
              <a:gd name="T59" fmla="*/ 200025 h 324"/>
              <a:gd name="T60" fmla="*/ 139746 w 758"/>
              <a:gd name="T61" fmla="*/ 155575 h 324"/>
              <a:gd name="T62" fmla="*/ 88929 w 758"/>
              <a:gd name="T63" fmla="*/ 109538 h 324"/>
              <a:gd name="T64" fmla="*/ 40936 w 758"/>
              <a:gd name="T65" fmla="*/ 55563 h 324"/>
              <a:gd name="T66" fmla="*/ 2823 w 758"/>
              <a:gd name="T67" fmla="*/ 30163 h 324"/>
              <a:gd name="T68" fmla="*/ 0 w 758"/>
              <a:gd name="T69" fmla="*/ 0 h 324"/>
              <a:gd name="T70" fmla="*/ 21174 w 758"/>
              <a:gd name="T71" fmla="*/ 30163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8"/>
              <a:gd name="T109" fmla="*/ 0 h 324"/>
              <a:gd name="T110" fmla="*/ 758 w 758"/>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8" h="324">
                <a:moveTo>
                  <a:pt x="15" y="19"/>
                </a:moveTo>
                <a:lnTo>
                  <a:pt x="3" y="22"/>
                </a:lnTo>
                <a:lnTo>
                  <a:pt x="18" y="40"/>
                </a:lnTo>
                <a:lnTo>
                  <a:pt x="35" y="58"/>
                </a:lnTo>
                <a:lnTo>
                  <a:pt x="52" y="75"/>
                </a:lnTo>
                <a:lnTo>
                  <a:pt x="69" y="90"/>
                </a:lnTo>
                <a:lnTo>
                  <a:pt x="88" y="105"/>
                </a:lnTo>
                <a:lnTo>
                  <a:pt x="107" y="120"/>
                </a:lnTo>
                <a:lnTo>
                  <a:pt x="127" y="133"/>
                </a:lnTo>
                <a:lnTo>
                  <a:pt x="147" y="147"/>
                </a:lnTo>
                <a:lnTo>
                  <a:pt x="167" y="159"/>
                </a:lnTo>
                <a:lnTo>
                  <a:pt x="188" y="170"/>
                </a:lnTo>
                <a:lnTo>
                  <a:pt x="210" y="182"/>
                </a:lnTo>
                <a:lnTo>
                  <a:pt x="232" y="193"/>
                </a:lnTo>
                <a:lnTo>
                  <a:pt x="255" y="203"/>
                </a:lnTo>
                <a:lnTo>
                  <a:pt x="278" y="212"/>
                </a:lnTo>
                <a:lnTo>
                  <a:pt x="301" y="221"/>
                </a:lnTo>
                <a:lnTo>
                  <a:pt x="325" y="231"/>
                </a:lnTo>
                <a:lnTo>
                  <a:pt x="349" y="238"/>
                </a:lnTo>
                <a:lnTo>
                  <a:pt x="374" y="246"/>
                </a:lnTo>
                <a:lnTo>
                  <a:pt x="400" y="253"/>
                </a:lnTo>
                <a:lnTo>
                  <a:pt x="425" y="260"/>
                </a:lnTo>
                <a:lnTo>
                  <a:pt x="451" y="267"/>
                </a:lnTo>
                <a:lnTo>
                  <a:pt x="476" y="273"/>
                </a:lnTo>
                <a:lnTo>
                  <a:pt x="503" y="279"/>
                </a:lnTo>
                <a:lnTo>
                  <a:pt x="529" y="284"/>
                </a:lnTo>
                <a:lnTo>
                  <a:pt x="557" y="290"/>
                </a:lnTo>
                <a:lnTo>
                  <a:pt x="585" y="295"/>
                </a:lnTo>
                <a:lnTo>
                  <a:pt x="612" y="300"/>
                </a:lnTo>
                <a:lnTo>
                  <a:pt x="640" y="305"/>
                </a:lnTo>
                <a:lnTo>
                  <a:pt x="668" y="309"/>
                </a:lnTo>
                <a:lnTo>
                  <a:pt x="697" y="315"/>
                </a:lnTo>
                <a:lnTo>
                  <a:pt x="725" y="319"/>
                </a:lnTo>
                <a:lnTo>
                  <a:pt x="754" y="323"/>
                </a:lnTo>
                <a:lnTo>
                  <a:pt x="757" y="314"/>
                </a:lnTo>
                <a:lnTo>
                  <a:pt x="729" y="309"/>
                </a:lnTo>
                <a:lnTo>
                  <a:pt x="700" y="304"/>
                </a:lnTo>
                <a:lnTo>
                  <a:pt x="671" y="300"/>
                </a:lnTo>
                <a:lnTo>
                  <a:pt x="642" y="295"/>
                </a:lnTo>
                <a:lnTo>
                  <a:pt x="616" y="290"/>
                </a:lnTo>
                <a:lnTo>
                  <a:pt x="588" y="285"/>
                </a:lnTo>
                <a:lnTo>
                  <a:pt x="560" y="281"/>
                </a:lnTo>
                <a:lnTo>
                  <a:pt x="535" y="275"/>
                </a:lnTo>
                <a:lnTo>
                  <a:pt x="507" y="270"/>
                </a:lnTo>
                <a:lnTo>
                  <a:pt x="481" y="264"/>
                </a:lnTo>
                <a:lnTo>
                  <a:pt x="455" y="257"/>
                </a:lnTo>
                <a:lnTo>
                  <a:pt x="430" y="250"/>
                </a:lnTo>
                <a:lnTo>
                  <a:pt x="405" y="243"/>
                </a:lnTo>
                <a:lnTo>
                  <a:pt x="380" y="237"/>
                </a:lnTo>
                <a:lnTo>
                  <a:pt x="354" y="229"/>
                </a:lnTo>
                <a:lnTo>
                  <a:pt x="331" y="221"/>
                </a:lnTo>
                <a:lnTo>
                  <a:pt x="308" y="212"/>
                </a:lnTo>
                <a:lnTo>
                  <a:pt x="284" y="203"/>
                </a:lnTo>
                <a:lnTo>
                  <a:pt x="262" y="195"/>
                </a:lnTo>
                <a:lnTo>
                  <a:pt x="240" y="185"/>
                </a:lnTo>
                <a:lnTo>
                  <a:pt x="218" y="174"/>
                </a:lnTo>
                <a:lnTo>
                  <a:pt x="197" y="163"/>
                </a:lnTo>
                <a:lnTo>
                  <a:pt x="176" y="152"/>
                </a:lnTo>
                <a:lnTo>
                  <a:pt x="156" y="139"/>
                </a:lnTo>
                <a:lnTo>
                  <a:pt x="136" y="126"/>
                </a:lnTo>
                <a:lnTo>
                  <a:pt x="117" y="114"/>
                </a:lnTo>
                <a:lnTo>
                  <a:pt x="99" y="98"/>
                </a:lnTo>
                <a:lnTo>
                  <a:pt x="81" y="83"/>
                </a:lnTo>
                <a:lnTo>
                  <a:pt x="63" y="69"/>
                </a:lnTo>
                <a:lnTo>
                  <a:pt x="46" y="52"/>
                </a:lnTo>
                <a:lnTo>
                  <a:pt x="29" y="35"/>
                </a:lnTo>
                <a:lnTo>
                  <a:pt x="14" y="17"/>
                </a:lnTo>
                <a:lnTo>
                  <a:pt x="2" y="19"/>
                </a:lnTo>
                <a:lnTo>
                  <a:pt x="14" y="17"/>
                </a:lnTo>
                <a:lnTo>
                  <a:pt x="0" y="0"/>
                </a:lnTo>
                <a:lnTo>
                  <a:pt x="2" y="19"/>
                </a:lnTo>
                <a:lnTo>
                  <a:pt x="15" y="19"/>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55" name="Freeform 1035"/>
          <p:cNvSpPr>
            <a:spLocks/>
          </p:cNvSpPr>
          <p:nvPr/>
        </p:nvSpPr>
        <p:spPr bwMode="auto">
          <a:xfrm rot="64774">
            <a:off x="4968875" y="3810000"/>
            <a:ext cx="158750" cy="508000"/>
          </a:xfrm>
          <a:custGeom>
            <a:avLst/>
            <a:gdLst>
              <a:gd name="T0" fmla="*/ 157345 w 113"/>
              <a:gd name="T1" fmla="*/ 498475 h 320"/>
              <a:gd name="T2" fmla="*/ 144701 w 113"/>
              <a:gd name="T3" fmla="*/ 466725 h 320"/>
              <a:gd name="T4" fmla="*/ 130653 w 113"/>
              <a:gd name="T5" fmla="*/ 438150 h 320"/>
              <a:gd name="T6" fmla="*/ 119414 w 113"/>
              <a:gd name="T7" fmla="*/ 406400 h 320"/>
              <a:gd name="T8" fmla="*/ 106770 w 113"/>
              <a:gd name="T9" fmla="*/ 374650 h 320"/>
              <a:gd name="T10" fmla="*/ 95531 w 113"/>
              <a:gd name="T11" fmla="*/ 344488 h 320"/>
              <a:gd name="T12" fmla="*/ 84292 w 113"/>
              <a:gd name="T13" fmla="*/ 314325 h 320"/>
              <a:gd name="T14" fmla="*/ 75863 w 113"/>
              <a:gd name="T15" fmla="*/ 282575 h 320"/>
              <a:gd name="T16" fmla="*/ 66029 w 113"/>
              <a:gd name="T17" fmla="*/ 250825 h 320"/>
              <a:gd name="T18" fmla="*/ 59004 w 113"/>
              <a:gd name="T19" fmla="*/ 220663 h 320"/>
              <a:gd name="T20" fmla="*/ 50575 w 113"/>
              <a:gd name="T21" fmla="*/ 188913 h 320"/>
              <a:gd name="T22" fmla="*/ 43551 w 113"/>
              <a:gd name="T23" fmla="*/ 158750 h 320"/>
              <a:gd name="T24" fmla="*/ 36527 w 113"/>
              <a:gd name="T25" fmla="*/ 125413 h 320"/>
              <a:gd name="T26" fmla="*/ 30907 w 113"/>
              <a:gd name="T27" fmla="*/ 95250 h 320"/>
              <a:gd name="T28" fmla="*/ 25288 w 113"/>
              <a:gd name="T29" fmla="*/ 61913 h 320"/>
              <a:gd name="T30" fmla="*/ 21073 w 113"/>
              <a:gd name="T31" fmla="*/ 31750 h 320"/>
              <a:gd name="T32" fmla="*/ 18263 w 113"/>
              <a:gd name="T33" fmla="*/ 0 h 320"/>
              <a:gd name="T34" fmla="*/ 1405 w 113"/>
              <a:gd name="T35" fmla="*/ 15875 h 320"/>
              <a:gd name="T36" fmla="*/ 4215 w 113"/>
              <a:gd name="T37" fmla="*/ 49213 h 320"/>
              <a:gd name="T38" fmla="*/ 8429 w 113"/>
              <a:gd name="T39" fmla="*/ 80963 h 320"/>
              <a:gd name="T40" fmla="*/ 15454 w 113"/>
              <a:gd name="T41" fmla="*/ 112713 h 320"/>
              <a:gd name="T42" fmla="*/ 21073 w 113"/>
              <a:gd name="T43" fmla="*/ 144463 h 320"/>
              <a:gd name="T44" fmla="*/ 26692 w 113"/>
              <a:gd name="T45" fmla="*/ 176213 h 320"/>
              <a:gd name="T46" fmla="*/ 35122 w 113"/>
              <a:gd name="T47" fmla="*/ 207963 h 320"/>
              <a:gd name="T48" fmla="*/ 43551 w 113"/>
              <a:gd name="T49" fmla="*/ 239713 h 320"/>
              <a:gd name="T50" fmla="*/ 51980 w 113"/>
              <a:gd name="T51" fmla="*/ 269875 h 320"/>
              <a:gd name="T52" fmla="*/ 61814 w 113"/>
              <a:gd name="T53" fmla="*/ 303213 h 320"/>
              <a:gd name="T54" fmla="*/ 73053 w 113"/>
              <a:gd name="T55" fmla="*/ 333375 h 320"/>
              <a:gd name="T56" fmla="*/ 82887 w 113"/>
              <a:gd name="T57" fmla="*/ 365125 h 320"/>
              <a:gd name="T58" fmla="*/ 94126 w 113"/>
              <a:gd name="T59" fmla="*/ 393700 h 320"/>
              <a:gd name="T60" fmla="*/ 106770 w 113"/>
              <a:gd name="T61" fmla="*/ 427038 h 320"/>
              <a:gd name="T62" fmla="*/ 119414 w 113"/>
              <a:gd name="T63" fmla="*/ 457200 h 320"/>
              <a:gd name="T64" fmla="*/ 132058 w 113"/>
              <a:gd name="T65" fmla="*/ 488950 h 320"/>
              <a:gd name="T66" fmla="*/ 139082 w 113"/>
              <a:gd name="T67" fmla="*/ 506413 h 320"/>
              <a:gd name="T68" fmla="*/ 139082 w 113"/>
              <a:gd name="T69" fmla="*/ 504825 h 320"/>
              <a:gd name="T70" fmla="*/ 154535 w 113"/>
              <a:gd name="T71" fmla="*/ 496888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
              <a:gd name="T109" fmla="*/ 0 h 320"/>
              <a:gd name="T110" fmla="*/ 113 w 113"/>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 h="320">
                <a:moveTo>
                  <a:pt x="110" y="313"/>
                </a:moveTo>
                <a:lnTo>
                  <a:pt x="112" y="314"/>
                </a:lnTo>
                <a:lnTo>
                  <a:pt x="107" y="305"/>
                </a:lnTo>
                <a:lnTo>
                  <a:pt x="103" y="294"/>
                </a:lnTo>
                <a:lnTo>
                  <a:pt x="97" y="284"/>
                </a:lnTo>
                <a:lnTo>
                  <a:pt x="93" y="276"/>
                </a:lnTo>
                <a:lnTo>
                  <a:pt x="89" y="265"/>
                </a:lnTo>
                <a:lnTo>
                  <a:pt x="85" y="256"/>
                </a:lnTo>
                <a:lnTo>
                  <a:pt x="80" y="246"/>
                </a:lnTo>
                <a:lnTo>
                  <a:pt x="76" y="236"/>
                </a:lnTo>
                <a:lnTo>
                  <a:pt x="73" y="227"/>
                </a:lnTo>
                <a:lnTo>
                  <a:pt x="68" y="217"/>
                </a:lnTo>
                <a:lnTo>
                  <a:pt x="65" y="207"/>
                </a:lnTo>
                <a:lnTo>
                  <a:pt x="60" y="198"/>
                </a:lnTo>
                <a:lnTo>
                  <a:pt x="57" y="188"/>
                </a:lnTo>
                <a:lnTo>
                  <a:pt x="54" y="178"/>
                </a:lnTo>
                <a:lnTo>
                  <a:pt x="51" y="168"/>
                </a:lnTo>
                <a:lnTo>
                  <a:pt x="47" y="158"/>
                </a:lnTo>
                <a:lnTo>
                  <a:pt x="44" y="149"/>
                </a:lnTo>
                <a:lnTo>
                  <a:pt x="42" y="139"/>
                </a:lnTo>
                <a:lnTo>
                  <a:pt x="38" y="128"/>
                </a:lnTo>
                <a:lnTo>
                  <a:pt x="36" y="119"/>
                </a:lnTo>
                <a:lnTo>
                  <a:pt x="33" y="109"/>
                </a:lnTo>
                <a:lnTo>
                  <a:pt x="31" y="100"/>
                </a:lnTo>
                <a:lnTo>
                  <a:pt x="28" y="89"/>
                </a:lnTo>
                <a:lnTo>
                  <a:pt x="26" y="79"/>
                </a:lnTo>
                <a:lnTo>
                  <a:pt x="24" y="70"/>
                </a:lnTo>
                <a:lnTo>
                  <a:pt x="22" y="60"/>
                </a:lnTo>
                <a:lnTo>
                  <a:pt x="21" y="49"/>
                </a:lnTo>
                <a:lnTo>
                  <a:pt x="18" y="39"/>
                </a:lnTo>
                <a:lnTo>
                  <a:pt x="17" y="30"/>
                </a:lnTo>
                <a:lnTo>
                  <a:pt x="15" y="20"/>
                </a:lnTo>
                <a:lnTo>
                  <a:pt x="14" y="9"/>
                </a:lnTo>
                <a:lnTo>
                  <a:pt x="13" y="0"/>
                </a:lnTo>
                <a:lnTo>
                  <a:pt x="0" y="0"/>
                </a:lnTo>
                <a:lnTo>
                  <a:pt x="1" y="10"/>
                </a:lnTo>
                <a:lnTo>
                  <a:pt x="2" y="20"/>
                </a:lnTo>
                <a:lnTo>
                  <a:pt x="3" y="31"/>
                </a:lnTo>
                <a:lnTo>
                  <a:pt x="5" y="40"/>
                </a:lnTo>
                <a:lnTo>
                  <a:pt x="6" y="51"/>
                </a:lnTo>
                <a:lnTo>
                  <a:pt x="8" y="61"/>
                </a:lnTo>
                <a:lnTo>
                  <a:pt x="11" y="71"/>
                </a:lnTo>
                <a:lnTo>
                  <a:pt x="13" y="81"/>
                </a:lnTo>
                <a:lnTo>
                  <a:pt x="15" y="91"/>
                </a:lnTo>
                <a:lnTo>
                  <a:pt x="17" y="101"/>
                </a:lnTo>
                <a:lnTo>
                  <a:pt x="19" y="111"/>
                </a:lnTo>
                <a:lnTo>
                  <a:pt x="22" y="121"/>
                </a:lnTo>
                <a:lnTo>
                  <a:pt x="25" y="131"/>
                </a:lnTo>
                <a:lnTo>
                  <a:pt x="28" y="140"/>
                </a:lnTo>
                <a:lnTo>
                  <a:pt x="31" y="151"/>
                </a:lnTo>
                <a:lnTo>
                  <a:pt x="34" y="160"/>
                </a:lnTo>
                <a:lnTo>
                  <a:pt x="37" y="170"/>
                </a:lnTo>
                <a:lnTo>
                  <a:pt x="41" y="180"/>
                </a:lnTo>
                <a:lnTo>
                  <a:pt x="44" y="191"/>
                </a:lnTo>
                <a:lnTo>
                  <a:pt x="47" y="200"/>
                </a:lnTo>
                <a:lnTo>
                  <a:pt x="52" y="210"/>
                </a:lnTo>
                <a:lnTo>
                  <a:pt x="55" y="219"/>
                </a:lnTo>
                <a:lnTo>
                  <a:pt x="59" y="230"/>
                </a:lnTo>
                <a:lnTo>
                  <a:pt x="63" y="239"/>
                </a:lnTo>
                <a:lnTo>
                  <a:pt x="67" y="248"/>
                </a:lnTo>
                <a:lnTo>
                  <a:pt x="72" y="259"/>
                </a:lnTo>
                <a:lnTo>
                  <a:pt x="76" y="269"/>
                </a:lnTo>
                <a:lnTo>
                  <a:pt x="80" y="279"/>
                </a:lnTo>
                <a:lnTo>
                  <a:pt x="85" y="288"/>
                </a:lnTo>
                <a:lnTo>
                  <a:pt x="89" y="298"/>
                </a:lnTo>
                <a:lnTo>
                  <a:pt x="94" y="308"/>
                </a:lnTo>
                <a:lnTo>
                  <a:pt x="99" y="317"/>
                </a:lnTo>
                <a:lnTo>
                  <a:pt x="99" y="319"/>
                </a:lnTo>
                <a:lnTo>
                  <a:pt x="99" y="317"/>
                </a:lnTo>
                <a:lnTo>
                  <a:pt x="99" y="318"/>
                </a:lnTo>
                <a:lnTo>
                  <a:pt x="99" y="319"/>
                </a:lnTo>
                <a:lnTo>
                  <a:pt x="110" y="313"/>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56" name="Freeform 1036"/>
          <p:cNvSpPr>
            <a:spLocks/>
          </p:cNvSpPr>
          <p:nvPr/>
        </p:nvSpPr>
        <p:spPr bwMode="auto">
          <a:xfrm rot="64774">
            <a:off x="5092700" y="4310063"/>
            <a:ext cx="174625" cy="1133475"/>
          </a:xfrm>
          <a:custGeom>
            <a:avLst/>
            <a:gdLst>
              <a:gd name="T0" fmla="*/ 153501 w 124"/>
              <a:gd name="T1" fmla="*/ 1093788 h 714"/>
              <a:gd name="T2" fmla="*/ 156318 w 124"/>
              <a:gd name="T3" fmla="*/ 1020763 h 714"/>
              <a:gd name="T4" fmla="*/ 160542 w 124"/>
              <a:gd name="T5" fmla="*/ 946150 h 714"/>
              <a:gd name="T6" fmla="*/ 163359 w 124"/>
              <a:gd name="T7" fmla="*/ 868363 h 714"/>
              <a:gd name="T8" fmla="*/ 167584 w 124"/>
              <a:gd name="T9" fmla="*/ 792163 h 714"/>
              <a:gd name="T10" fmla="*/ 170400 w 124"/>
              <a:gd name="T11" fmla="*/ 711200 h 714"/>
              <a:gd name="T12" fmla="*/ 173217 w 124"/>
              <a:gd name="T13" fmla="*/ 631825 h 714"/>
              <a:gd name="T14" fmla="*/ 173217 w 124"/>
              <a:gd name="T15" fmla="*/ 554038 h 714"/>
              <a:gd name="T16" fmla="*/ 168992 w 124"/>
              <a:gd name="T17" fmla="*/ 477838 h 714"/>
              <a:gd name="T18" fmla="*/ 164767 w 124"/>
              <a:gd name="T19" fmla="*/ 401638 h 714"/>
              <a:gd name="T20" fmla="*/ 154909 w 124"/>
              <a:gd name="T21" fmla="*/ 331788 h 714"/>
              <a:gd name="T22" fmla="*/ 142235 w 124"/>
              <a:gd name="T23" fmla="*/ 260350 h 714"/>
              <a:gd name="T24" fmla="*/ 125336 w 124"/>
              <a:gd name="T25" fmla="*/ 195263 h 714"/>
              <a:gd name="T26" fmla="*/ 102803 w 124"/>
              <a:gd name="T27" fmla="*/ 131763 h 714"/>
              <a:gd name="T28" fmla="*/ 71822 w 124"/>
              <a:gd name="T29" fmla="*/ 74613 h 714"/>
              <a:gd name="T30" fmla="*/ 35207 w 124"/>
              <a:gd name="T31" fmla="*/ 22225 h 714"/>
              <a:gd name="T32" fmla="*/ 0 w 124"/>
              <a:gd name="T33" fmla="*/ 7938 h 714"/>
              <a:gd name="T34" fmla="*/ 38023 w 124"/>
              <a:gd name="T35" fmla="*/ 57150 h 714"/>
              <a:gd name="T36" fmla="*/ 67597 w 124"/>
              <a:gd name="T37" fmla="*/ 109538 h 714"/>
              <a:gd name="T38" fmla="*/ 95762 w 124"/>
              <a:gd name="T39" fmla="*/ 166688 h 714"/>
              <a:gd name="T40" fmla="*/ 116886 w 124"/>
              <a:gd name="T41" fmla="*/ 230188 h 714"/>
              <a:gd name="T42" fmla="*/ 130969 w 124"/>
              <a:gd name="T43" fmla="*/ 296863 h 714"/>
              <a:gd name="T44" fmla="*/ 140827 w 124"/>
              <a:gd name="T45" fmla="*/ 366713 h 714"/>
              <a:gd name="T46" fmla="*/ 147868 w 124"/>
              <a:gd name="T47" fmla="*/ 441325 h 714"/>
              <a:gd name="T48" fmla="*/ 152093 w 124"/>
              <a:gd name="T49" fmla="*/ 517525 h 714"/>
              <a:gd name="T50" fmla="*/ 152093 w 124"/>
              <a:gd name="T51" fmla="*/ 595313 h 714"/>
              <a:gd name="T52" fmla="*/ 152093 w 124"/>
              <a:gd name="T53" fmla="*/ 671513 h 714"/>
              <a:gd name="T54" fmla="*/ 149276 w 124"/>
              <a:gd name="T55" fmla="*/ 750888 h 714"/>
              <a:gd name="T56" fmla="*/ 146460 w 124"/>
              <a:gd name="T57" fmla="*/ 828675 h 714"/>
              <a:gd name="T58" fmla="*/ 140827 w 124"/>
              <a:gd name="T59" fmla="*/ 906463 h 714"/>
              <a:gd name="T60" fmla="*/ 138010 w 124"/>
              <a:gd name="T61" fmla="*/ 984250 h 714"/>
              <a:gd name="T62" fmla="*/ 135194 w 124"/>
              <a:gd name="T63" fmla="*/ 1058863 h 714"/>
              <a:gd name="T64" fmla="*/ 135194 w 124"/>
              <a:gd name="T65" fmla="*/ 1131888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714"/>
              <a:gd name="T101" fmla="*/ 124 w 124"/>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714">
                <a:moveTo>
                  <a:pt x="109" y="713"/>
                </a:moveTo>
                <a:lnTo>
                  <a:pt x="109" y="689"/>
                </a:lnTo>
                <a:lnTo>
                  <a:pt x="110" y="667"/>
                </a:lnTo>
                <a:lnTo>
                  <a:pt x="111" y="643"/>
                </a:lnTo>
                <a:lnTo>
                  <a:pt x="113" y="621"/>
                </a:lnTo>
                <a:lnTo>
                  <a:pt x="114" y="596"/>
                </a:lnTo>
                <a:lnTo>
                  <a:pt x="115" y="572"/>
                </a:lnTo>
                <a:lnTo>
                  <a:pt x="116" y="547"/>
                </a:lnTo>
                <a:lnTo>
                  <a:pt x="117" y="523"/>
                </a:lnTo>
                <a:lnTo>
                  <a:pt x="119" y="499"/>
                </a:lnTo>
                <a:lnTo>
                  <a:pt x="120" y="473"/>
                </a:lnTo>
                <a:lnTo>
                  <a:pt x="121" y="448"/>
                </a:lnTo>
                <a:lnTo>
                  <a:pt x="121" y="423"/>
                </a:lnTo>
                <a:lnTo>
                  <a:pt x="123" y="398"/>
                </a:lnTo>
                <a:lnTo>
                  <a:pt x="123" y="375"/>
                </a:lnTo>
                <a:lnTo>
                  <a:pt x="123" y="349"/>
                </a:lnTo>
                <a:lnTo>
                  <a:pt x="121" y="326"/>
                </a:lnTo>
                <a:lnTo>
                  <a:pt x="120" y="301"/>
                </a:lnTo>
                <a:lnTo>
                  <a:pt x="119" y="277"/>
                </a:lnTo>
                <a:lnTo>
                  <a:pt x="117" y="253"/>
                </a:lnTo>
                <a:lnTo>
                  <a:pt x="114" y="231"/>
                </a:lnTo>
                <a:lnTo>
                  <a:pt x="110" y="209"/>
                </a:lnTo>
                <a:lnTo>
                  <a:pt x="106" y="186"/>
                </a:lnTo>
                <a:lnTo>
                  <a:pt x="101" y="164"/>
                </a:lnTo>
                <a:lnTo>
                  <a:pt x="96" y="142"/>
                </a:lnTo>
                <a:lnTo>
                  <a:pt x="89" y="123"/>
                </a:lnTo>
                <a:lnTo>
                  <a:pt x="81" y="103"/>
                </a:lnTo>
                <a:lnTo>
                  <a:pt x="73" y="83"/>
                </a:lnTo>
                <a:lnTo>
                  <a:pt x="63" y="64"/>
                </a:lnTo>
                <a:lnTo>
                  <a:pt x="51" y="47"/>
                </a:lnTo>
                <a:lnTo>
                  <a:pt x="38" y="31"/>
                </a:lnTo>
                <a:lnTo>
                  <a:pt x="25" y="14"/>
                </a:lnTo>
                <a:lnTo>
                  <a:pt x="11" y="0"/>
                </a:lnTo>
                <a:lnTo>
                  <a:pt x="0" y="5"/>
                </a:lnTo>
                <a:lnTo>
                  <a:pt x="14" y="19"/>
                </a:lnTo>
                <a:lnTo>
                  <a:pt x="27" y="36"/>
                </a:lnTo>
                <a:lnTo>
                  <a:pt x="38" y="51"/>
                </a:lnTo>
                <a:lnTo>
                  <a:pt x="48" y="69"/>
                </a:lnTo>
                <a:lnTo>
                  <a:pt x="58" y="86"/>
                </a:lnTo>
                <a:lnTo>
                  <a:pt x="68" y="105"/>
                </a:lnTo>
                <a:lnTo>
                  <a:pt x="75" y="125"/>
                </a:lnTo>
                <a:lnTo>
                  <a:pt x="83" y="145"/>
                </a:lnTo>
                <a:lnTo>
                  <a:pt x="88" y="166"/>
                </a:lnTo>
                <a:lnTo>
                  <a:pt x="93" y="187"/>
                </a:lnTo>
                <a:lnTo>
                  <a:pt x="97" y="209"/>
                </a:lnTo>
                <a:lnTo>
                  <a:pt x="100" y="231"/>
                </a:lnTo>
                <a:lnTo>
                  <a:pt x="103" y="254"/>
                </a:lnTo>
                <a:lnTo>
                  <a:pt x="105" y="278"/>
                </a:lnTo>
                <a:lnTo>
                  <a:pt x="107" y="301"/>
                </a:lnTo>
                <a:lnTo>
                  <a:pt x="108" y="326"/>
                </a:lnTo>
                <a:lnTo>
                  <a:pt x="108" y="349"/>
                </a:lnTo>
                <a:lnTo>
                  <a:pt x="108" y="375"/>
                </a:lnTo>
                <a:lnTo>
                  <a:pt x="108" y="398"/>
                </a:lnTo>
                <a:lnTo>
                  <a:pt x="108" y="423"/>
                </a:lnTo>
                <a:lnTo>
                  <a:pt x="107" y="448"/>
                </a:lnTo>
                <a:lnTo>
                  <a:pt x="106" y="473"/>
                </a:lnTo>
                <a:lnTo>
                  <a:pt x="105" y="499"/>
                </a:lnTo>
                <a:lnTo>
                  <a:pt x="104" y="522"/>
                </a:lnTo>
                <a:lnTo>
                  <a:pt x="103" y="547"/>
                </a:lnTo>
                <a:lnTo>
                  <a:pt x="100" y="571"/>
                </a:lnTo>
                <a:lnTo>
                  <a:pt x="99" y="596"/>
                </a:lnTo>
                <a:lnTo>
                  <a:pt x="98" y="620"/>
                </a:lnTo>
                <a:lnTo>
                  <a:pt x="97" y="643"/>
                </a:lnTo>
                <a:lnTo>
                  <a:pt x="96" y="667"/>
                </a:lnTo>
                <a:lnTo>
                  <a:pt x="96" y="689"/>
                </a:lnTo>
                <a:lnTo>
                  <a:pt x="96" y="713"/>
                </a:lnTo>
                <a:lnTo>
                  <a:pt x="109" y="713"/>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57" name="Freeform 1037"/>
          <p:cNvSpPr>
            <a:spLocks/>
          </p:cNvSpPr>
          <p:nvPr/>
        </p:nvSpPr>
        <p:spPr bwMode="auto">
          <a:xfrm rot="64774">
            <a:off x="5030788" y="4684713"/>
            <a:ext cx="61912" cy="844550"/>
          </a:xfrm>
          <a:custGeom>
            <a:avLst/>
            <a:gdLst>
              <a:gd name="T0" fmla="*/ 26735 w 44"/>
              <a:gd name="T1" fmla="*/ 28575 h 532"/>
              <a:gd name="T2" fmla="*/ 33770 w 44"/>
              <a:gd name="T3" fmla="*/ 80963 h 532"/>
              <a:gd name="T4" fmla="*/ 36584 w 44"/>
              <a:gd name="T5" fmla="*/ 134938 h 532"/>
              <a:gd name="T6" fmla="*/ 37991 w 44"/>
              <a:gd name="T7" fmla="*/ 190500 h 532"/>
              <a:gd name="T8" fmla="*/ 39399 w 44"/>
              <a:gd name="T9" fmla="*/ 242888 h 532"/>
              <a:gd name="T10" fmla="*/ 40806 w 44"/>
              <a:gd name="T11" fmla="*/ 295275 h 532"/>
              <a:gd name="T12" fmla="*/ 40806 w 44"/>
              <a:gd name="T13" fmla="*/ 347663 h 532"/>
              <a:gd name="T14" fmla="*/ 39399 w 44"/>
              <a:gd name="T15" fmla="*/ 398463 h 532"/>
              <a:gd name="T16" fmla="*/ 37991 w 44"/>
              <a:gd name="T17" fmla="*/ 452438 h 532"/>
              <a:gd name="T18" fmla="*/ 36584 w 44"/>
              <a:gd name="T19" fmla="*/ 504825 h 532"/>
              <a:gd name="T20" fmla="*/ 33770 w 44"/>
              <a:gd name="T21" fmla="*/ 555625 h 532"/>
              <a:gd name="T22" fmla="*/ 26735 w 44"/>
              <a:gd name="T23" fmla="*/ 606425 h 532"/>
              <a:gd name="T24" fmla="*/ 22513 w 44"/>
              <a:gd name="T25" fmla="*/ 658813 h 532"/>
              <a:gd name="T26" fmla="*/ 16885 w 44"/>
              <a:gd name="T27" fmla="*/ 712788 h 532"/>
              <a:gd name="T28" fmla="*/ 9850 w 44"/>
              <a:gd name="T29" fmla="*/ 763588 h 532"/>
              <a:gd name="T30" fmla="*/ 2814 w 44"/>
              <a:gd name="T31" fmla="*/ 814388 h 532"/>
              <a:gd name="T32" fmla="*/ 19699 w 44"/>
              <a:gd name="T33" fmla="*/ 842963 h 532"/>
              <a:gd name="T34" fmla="*/ 25328 w 44"/>
              <a:gd name="T35" fmla="*/ 790575 h 532"/>
              <a:gd name="T36" fmla="*/ 35177 w 44"/>
              <a:gd name="T37" fmla="*/ 738188 h 532"/>
              <a:gd name="T38" fmla="*/ 40806 w 44"/>
              <a:gd name="T39" fmla="*/ 685800 h 532"/>
              <a:gd name="T40" fmla="*/ 46434 w 44"/>
              <a:gd name="T41" fmla="*/ 635000 h 532"/>
              <a:gd name="T42" fmla="*/ 50655 w 44"/>
              <a:gd name="T43" fmla="*/ 582613 h 532"/>
              <a:gd name="T44" fmla="*/ 53469 w 44"/>
              <a:gd name="T45" fmla="*/ 530225 h 532"/>
              <a:gd name="T46" fmla="*/ 56284 w 44"/>
              <a:gd name="T47" fmla="*/ 479425 h 532"/>
              <a:gd name="T48" fmla="*/ 57691 w 44"/>
              <a:gd name="T49" fmla="*/ 425450 h 532"/>
              <a:gd name="T50" fmla="*/ 60505 w 44"/>
              <a:gd name="T51" fmla="*/ 373063 h 532"/>
              <a:gd name="T52" fmla="*/ 60505 w 44"/>
              <a:gd name="T53" fmla="*/ 322263 h 532"/>
              <a:gd name="T54" fmla="*/ 60505 w 44"/>
              <a:gd name="T55" fmla="*/ 268288 h 532"/>
              <a:gd name="T56" fmla="*/ 57691 w 44"/>
              <a:gd name="T57" fmla="*/ 214313 h 532"/>
              <a:gd name="T58" fmla="*/ 56284 w 44"/>
              <a:gd name="T59" fmla="*/ 161925 h 532"/>
              <a:gd name="T60" fmla="*/ 53469 w 44"/>
              <a:gd name="T61" fmla="*/ 107950 h 532"/>
              <a:gd name="T62" fmla="*/ 50655 w 44"/>
              <a:gd name="T63" fmla="*/ 53975 h 532"/>
              <a:gd name="T64" fmla="*/ 46434 w 44"/>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532"/>
              <a:gd name="T101" fmla="*/ 44 w 44"/>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532">
                <a:moveTo>
                  <a:pt x="18" y="0"/>
                </a:moveTo>
                <a:lnTo>
                  <a:pt x="19" y="18"/>
                </a:lnTo>
                <a:lnTo>
                  <a:pt x="22" y="35"/>
                </a:lnTo>
                <a:lnTo>
                  <a:pt x="24" y="51"/>
                </a:lnTo>
                <a:lnTo>
                  <a:pt x="25" y="69"/>
                </a:lnTo>
                <a:lnTo>
                  <a:pt x="26" y="85"/>
                </a:lnTo>
                <a:lnTo>
                  <a:pt x="26" y="102"/>
                </a:lnTo>
                <a:lnTo>
                  <a:pt x="27" y="120"/>
                </a:lnTo>
                <a:lnTo>
                  <a:pt x="28" y="136"/>
                </a:lnTo>
                <a:lnTo>
                  <a:pt x="28" y="153"/>
                </a:lnTo>
                <a:lnTo>
                  <a:pt x="29" y="169"/>
                </a:lnTo>
                <a:lnTo>
                  <a:pt x="29" y="186"/>
                </a:lnTo>
                <a:lnTo>
                  <a:pt x="29" y="203"/>
                </a:lnTo>
                <a:lnTo>
                  <a:pt x="29" y="219"/>
                </a:lnTo>
                <a:lnTo>
                  <a:pt x="29" y="235"/>
                </a:lnTo>
                <a:lnTo>
                  <a:pt x="28" y="251"/>
                </a:lnTo>
                <a:lnTo>
                  <a:pt x="28" y="268"/>
                </a:lnTo>
                <a:lnTo>
                  <a:pt x="27" y="285"/>
                </a:lnTo>
                <a:lnTo>
                  <a:pt x="26" y="301"/>
                </a:lnTo>
                <a:lnTo>
                  <a:pt x="26" y="318"/>
                </a:lnTo>
                <a:lnTo>
                  <a:pt x="25" y="334"/>
                </a:lnTo>
                <a:lnTo>
                  <a:pt x="24" y="350"/>
                </a:lnTo>
                <a:lnTo>
                  <a:pt x="22" y="367"/>
                </a:lnTo>
                <a:lnTo>
                  <a:pt x="19" y="382"/>
                </a:lnTo>
                <a:lnTo>
                  <a:pt x="18" y="399"/>
                </a:lnTo>
                <a:lnTo>
                  <a:pt x="16" y="415"/>
                </a:lnTo>
                <a:lnTo>
                  <a:pt x="14" y="432"/>
                </a:lnTo>
                <a:lnTo>
                  <a:pt x="12" y="449"/>
                </a:lnTo>
                <a:lnTo>
                  <a:pt x="9" y="464"/>
                </a:lnTo>
                <a:lnTo>
                  <a:pt x="7" y="481"/>
                </a:lnTo>
                <a:lnTo>
                  <a:pt x="5" y="496"/>
                </a:lnTo>
                <a:lnTo>
                  <a:pt x="2" y="513"/>
                </a:lnTo>
                <a:lnTo>
                  <a:pt x="0" y="530"/>
                </a:lnTo>
                <a:lnTo>
                  <a:pt x="14" y="531"/>
                </a:lnTo>
                <a:lnTo>
                  <a:pt x="16" y="514"/>
                </a:lnTo>
                <a:lnTo>
                  <a:pt x="18" y="498"/>
                </a:lnTo>
                <a:lnTo>
                  <a:pt x="23" y="482"/>
                </a:lnTo>
                <a:lnTo>
                  <a:pt x="25" y="465"/>
                </a:lnTo>
                <a:lnTo>
                  <a:pt x="27" y="449"/>
                </a:lnTo>
                <a:lnTo>
                  <a:pt x="29" y="432"/>
                </a:lnTo>
                <a:lnTo>
                  <a:pt x="30" y="415"/>
                </a:lnTo>
                <a:lnTo>
                  <a:pt x="33" y="400"/>
                </a:lnTo>
                <a:lnTo>
                  <a:pt x="35" y="383"/>
                </a:lnTo>
                <a:lnTo>
                  <a:pt x="36" y="367"/>
                </a:lnTo>
                <a:lnTo>
                  <a:pt x="37" y="351"/>
                </a:lnTo>
                <a:lnTo>
                  <a:pt x="38" y="334"/>
                </a:lnTo>
                <a:lnTo>
                  <a:pt x="39" y="318"/>
                </a:lnTo>
                <a:lnTo>
                  <a:pt x="40" y="302"/>
                </a:lnTo>
                <a:lnTo>
                  <a:pt x="41" y="285"/>
                </a:lnTo>
                <a:lnTo>
                  <a:pt x="41" y="268"/>
                </a:lnTo>
                <a:lnTo>
                  <a:pt x="43" y="251"/>
                </a:lnTo>
                <a:lnTo>
                  <a:pt x="43" y="235"/>
                </a:lnTo>
                <a:lnTo>
                  <a:pt x="43" y="219"/>
                </a:lnTo>
                <a:lnTo>
                  <a:pt x="43" y="203"/>
                </a:lnTo>
                <a:lnTo>
                  <a:pt x="43" y="186"/>
                </a:lnTo>
                <a:lnTo>
                  <a:pt x="43" y="169"/>
                </a:lnTo>
                <a:lnTo>
                  <a:pt x="43" y="152"/>
                </a:lnTo>
                <a:lnTo>
                  <a:pt x="41" y="135"/>
                </a:lnTo>
                <a:lnTo>
                  <a:pt x="41" y="119"/>
                </a:lnTo>
                <a:lnTo>
                  <a:pt x="40" y="102"/>
                </a:lnTo>
                <a:lnTo>
                  <a:pt x="39" y="85"/>
                </a:lnTo>
                <a:lnTo>
                  <a:pt x="38" y="68"/>
                </a:lnTo>
                <a:lnTo>
                  <a:pt x="37" y="51"/>
                </a:lnTo>
                <a:lnTo>
                  <a:pt x="36" y="34"/>
                </a:lnTo>
                <a:lnTo>
                  <a:pt x="35" y="17"/>
                </a:lnTo>
                <a:lnTo>
                  <a:pt x="33" y="0"/>
                </a:lnTo>
                <a:lnTo>
                  <a:pt x="18" y="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58" name="Freeform 1038"/>
          <p:cNvSpPr>
            <a:spLocks/>
          </p:cNvSpPr>
          <p:nvPr/>
        </p:nvSpPr>
        <p:spPr bwMode="auto">
          <a:xfrm rot="64774">
            <a:off x="4908550" y="4214813"/>
            <a:ext cx="177800" cy="471487"/>
          </a:xfrm>
          <a:custGeom>
            <a:avLst/>
            <a:gdLst>
              <a:gd name="T0" fmla="*/ 5773 w 154"/>
              <a:gd name="T1" fmla="*/ 19583 h 313"/>
              <a:gd name="T2" fmla="*/ 17318 w 154"/>
              <a:gd name="T3" fmla="*/ 46697 h 313"/>
              <a:gd name="T4" fmla="*/ 28864 w 154"/>
              <a:gd name="T5" fmla="*/ 75317 h 313"/>
              <a:gd name="T6" fmla="*/ 41564 w 154"/>
              <a:gd name="T7" fmla="*/ 102432 h 313"/>
              <a:gd name="T8" fmla="*/ 53109 w 154"/>
              <a:gd name="T9" fmla="*/ 129546 h 313"/>
              <a:gd name="T10" fmla="*/ 64655 w 154"/>
              <a:gd name="T11" fmla="*/ 155154 h 313"/>
              <a:gd name="T12" fmla="*/ 76200 w 154"/>
              <a:gd name="T13" fmla="*/ 183774 h 313"/>
              <a:gd name="T14" fmla="*/ 88900 w 154"/>
              <a:gd name="T15" fmla="*/ 209382 h 313"/>
              <a:gd name="T16" fmla="*/ 99291 w 154"/>
              <a:gd name="T17" fmla="*/ 236497 h 313"/>
              <a:gd name="T18" fmla="*/ 109682 w 154"/>
              <a:gd name="T19" fmla="*/ 265117 h 313"/>
              <a:gd name="T20" fmla="*/ 118918 w 154"/>
              <a:gd name="T21" fmla="*/ 292232 h 313"/>
              <a:gd name="T22" fmla="*/ 128155 w 154"/>
              <a:gd name="T23" fmla="*/ 322359 h 313"/>
              <a:gd name="T24" fmla="*/ 136236 w 154"/>
              <a:gd name="T25" fmla="*/ 350979 h 313"/>
              <a:gd name="T26" fmla="*/ 144318 w 154"/>
              <a:gd name="T27" fmla="*/ 384119 h 313"/>
              <a:gd name="T28" fmla="*/ 151245 w 154"/>
              <a:gd name="T29" fmla="*/ 415752 h 313"/>
              <a:gd name="T30" fmla="*/ 157018 w 154"/>
              <a:gd name="T31" fmla="*/ 451904 h 313"/>
              <a:gd name="T32" fmla="*/ 176645 w 154"/>
              <a:gd name="T33" fmla="*/ 468474 h 313"/>
              <a:gd name="T34" fmla="*/ 170873 w 154"/>
              <a:gd name="T35" fmla="*/ 432322 h 313"/>
              <a:gd name="T36" fmla="*/ 162791 w 154"/>
              <a:gd name="T37" fmla="*/ 399182 h 313"/>
              <a:gd name="T38" fmla="*/ 155864 w 154"/>
              <a:gd name="T39" fmla="*/ 364536 h 313"/>
              <a:gd name="T40" fmla="*/ 147782 w 154"/>
              <a:gd name="T41" fmla="*/ 334409 h 313"/>
              <a:gd name="T42" fmla="*/ 138545 w 154"/>
              <a:gd name="T43" fmla="*/ 302776 h 313"/>
              <a:gd name="T44" fmla="*/ 130464 w 154"/>
              <a:gd name="T45" fmla="*/ 272649 h 313"/>
              <a:gd name="T46" fmla="*/ 120073 w 154"/>
              <a:gd name="T47" fmla="*/ 245535 h 313"/>
              <a:gd name="T48" fmla="*/ 109682 w 154"/>
              <a:gd name="T49" fmla="*/ 216914 h 313"/>
              <a:gd name="T50" fmla="*/ 98136 w 154"/>
              <a:gd name="T51" fmla="*/ 191306 h 313"/>
              <a:gd name="T52" fmla="*/ 85436 w 154"/>
              <a:gd name="T53" fmla="*/ 162686 h 313"/>
              <a:gd name="T54" fmla="*/ 73891 w 154"/>
              <a:gd name="T55" fmla="*/ 135571 h 313"/>
              <a:gd name="T56" fmla="*/ 62345 w 154"/>
              <a:gd name="T57" fmla="*/ 109963 h 313"/>
              <a:gd name="T58" fmla="*/ 50800 w 154"/>
              <a:gd name="T59" fmla="*/ 82849 h 313"/>
              <a:gd name="T60" fmla="*/ 38100 w 154"/>
              <a:gd name="T61" fmla="*/ 55735 h 313"/>
              <a:gd name="T62" fmla="*/ 26555 w 154"/>
              <a:gd name="T63" fmla="*/ 28621 h 313"/>
              <a:gd name="T64" fmla="*/ 13855 w 154"/>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
              <a:gd name="T100" fmla="*/ 0 h 313"/>
              <a:gd name="T101" fmla="*/ 154 w 154"/>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 h="313">
                <a:moveTo>
                  <a:pt x="0" y="3"/>
                </a:moveTo>
                <a:lnTo>
                  <a:pt x="5" y="13"/>
                </a:lnTo>
                <a:lnTo>
                  <a:pt x="9" y="22"/>
                </a:lnTo>
                <a:lnTo>
                  <a:pt x="15" y="31"/>
                </a:lnTo>
                <a:lnTo>
                  <a:pt x="21" y="41"/>
                </a:lnTo>
                <a:lnTo>
                  <a:pt x="25" y="50"/>
                </a:lnTo>
                <a:lnTo>
                  <a:pt x="31" y="59"/>
                </a:lnTo>
                <a:lnTo>
                  <a:pt x="36" y="68"/>
                </a:lnTo>
                <a:lnTo>
                  <a:pt x="41" y="77"/>
                </a:lnTo>
                <a:lnTo>
                  <a:pt x="46" y="86"/>
                </a:lnTo>
                <a:lnTo>
                  <a:pt x="52" y="95"/>
                </a:lnTo>
                <a:lnTo>
                  <a:pt x="56" y="103"/>
                </a:lnTo>
                <a:lnTo>
                  <a:pt x="62" y="112"/>
                </a:lnTo>
                <a:lnTo>
                  <a:pt x="66" y="122"/>
                </a:lnTo>
                <a:lnTo>
                  <a:pt x="71" y="130"/>
                </a:lnTo>
                <a:lnTo>
                  <a:pt x="77" y="139"/>
                </a:lnTo>
                <a:lnTo>
                  <a:pt x="81" y="148"/>
                </a:lnTo>
                <a:lnTo>
                  <a:pt x="86" y="157"/>
                </a:lnTo>
                <a:lnTo>
                  <a:pt x="90" y="167"/>
                </a:lnTo>
                <a:lnTo>
                  <a:pt x="95" y="176"/>
                </a:lnTo>
                <a:lnTo>
                  <a:pt x="99" y="184"/>
                </a:lnTo>
                <a:lnTo>
                  <a:pt x="103" y="194"/>
                </a:lnTo>
                <a:lnTo>
                  <a:pt x="107" y="204"/>
                </a:lnTo>
                <a:lnTo>
                  <a:pt x="111" y="214"/>
                </a:lnTo>
                <a:lnTo>
                  <a:pt x="115" y="223"/>
                </a:lnTo>
                <a:lnTo>
                  <a:pt x="118" y="233"/>
                </a:lnTo>
                <a:lnTo>
                  <a:pt x="121" y="244"/>
                </a:lnTo>
                <a:lnTo>
                  <a:pt x="125" y="255"/>
                </a:lnTo>
                <a:lnTo>
                  <a:pt x="128" y="266"/>
                </a:lnTo>
                <a:lnTo>
                  <a:pt x="131" y="276"/>
                </a:lnTo>
                <a:lnTo>
                  <a:pt x="134" y="288"/>
                </a:lnTo>
                <a:lnTo>
                  <a:pt x="136" y="300"/>
                </a:lnTo>
                <a:lnTo>
                  <a:pt x="139" y="312"/>
                </a:lnTo>
                <a:lnTo>
                  <a:pt x="153" y="311"/>
                </a:lnTo>
                <a:lnTo>
                  <a:pt x="150" y="298"/>
                </a:lnTo>
                <a:lnTo>
                  <a:pt x="148" y="287"/>
                </a:lnTo>
                <a:lnTo>
                  <a:pt x="145" y="275"/>
                </a:lnTo>
                <a:lnTo>
                  <a:pt x="141" y="265"/>
                </a:lnTo>
                <a:lnTo>
                  <a:pt x="138" y="253"/>
                </a:lnTo>
                <a:lnTo>
                  <a:pt x="135" y="242"/>
                </a:lnTo>
                <a:lnTo>
                  <a:pt x="131" y="231"/>
                </a:lnTo>
                <a:lnTo>
                  <a:pt x="128" y="222"/>
                </a:lnTo>
                <a:lnTo>
                  <a:pt x="125" y="211"/>
                </a:lnTo>
                <a:lnTo>
                  <a:pt x="120" y="201"/>
                </a:lnTo>
                <a:lnTo>
                  <a:pt x="116" y="191"/>
                </a:lnTo>
                <a:lnTo>
                  <a:pt x="113" y="181"/>
                </a:lnTo>
                <a:lnTo>
                  <a:pt x="108" y="172"/>
                </a:lnTo>
                <a:lnTo>
                  <a:pt x="104" y="163"/>
                </a:lnTo>
                <a:lnTo>
                  <a:pt x="99" y="154"/>
                </a:lnTo>
                <a:lnTo>
                  <a:pt x="95" y="144"/>
                </a:lnTo>
                <a:lnTo>
                  <a:pt x="89" y="135"/>
                </a:lnTo>
                <a:lnTo>
                  <a:pt x="85" y="127"/>
                </a:lnTo>
                <a:lnTo>
                  <a:pt x="80" y="118"/>
                </a:lnTo>
                <a:lnTo>
                  <a:pt x="74" y="108"/>
                </a:lnTo>
                <a:lnTo>
                  <a:pt x="69" y="100"/>
                </a:lnTo>
                <a:lnTo>
                  <a:pt x="64" y="90"/>
                </a:lnTo>
                <a:lnTo>
                  <a:pt x="59" y="82"/>
                </a:lnTo>
                <a:lnTo>
                  <a:pt x="54" y="73"/>
                </a:lnTo>
                <a:lnTo>
                  <a:pt x="48" y="64"/>
                </a:lnTo>
                <a:lnTo>
                  <a:pt x="44" y="55"/>
                </a:lnTo>
                <a:lnTo>
                  <a:pt x="38" y="46"/>
                </a:lnTo>
                <a:lnTo>
                  <a:pt x="33" y="37"/>
                </a:lnTo>
                <a:lnTo>
                  <a:pt x="28" y="28"/>
                </a:lnTo>
                <a:lnTo>
                  <a:pt x="23" y="19"/>
                </a:lnTo>
                <a:lnTo>
                  <a:pt x="17" y="9"/>
                </a:lnTo>
                <a:lnTo>
                  <a:pt x="12" y="0"/>
                </a:lnTo>
                <a:lnTo>
                  <a:pt x="0" y="3"/>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59" name="Freeform 1039"/>
          <p:cNvSpPr>
            <a:spLocks/>
          </p:cNvSpPr>
          <p:nvPr/>
        </p:nvSpPr>
        <p:spPr bwMode="auto">
          <a:xfrm rot="64774">
            <a:off x="3763963" y="5084763"/>
            <a:ext cx="552450" cy="373062"/>
          </a:xfrm>
          <a:custGeom>
            <a:avLst/>
            <a:gdLst>
              <a:gd name="T0" fmla="*/ 532820 w 394"/>
              <a:gd name="T1" fmla="*/ 0 h 236"/>
              <a:gd name="T2" fmla="*/ 515994 w 394"/>
              <a:gd name="T3" fmla="*/ 25292 h 236"/>
              <a:gd name="T4" fmla="*/ 499168 w 394"/>
              <a:gd name="T5" fmla="*/ 55327 h 236"/>
              <a:gd name="T6" fmla="*/ 476734 w 394"/>
              <a:gd name="T7" fmla="*/ 83781 h 236"/>
              <a:gd name="T8" fmla="*/ 454299 w 394"/>
              <a:gd name="T9" fmla="*/ 113816 h 236"/>
              <a:gd name="T10" fmla="*/ 429060 w 394"/>
              <a:gd name="T11" fmla="*/ 140689 h 236"/>
              <a:gd name="T12" fmla="*/ 399615 w 394"/>
              <a:gd name="T13" fmla="*/ 170723 h 236"/>
              <a:gd name="T14" fmla="*/ 370170 w 394"/>
              <a:gd name="T15" fmla="*/ 197596 h 236"/>
              <a:gd name="T16" fmla="*/ 336518 w 394"/>
              <a:gd name="T17" fmla="*/ 224470 h 236"/>
              <a:gd name="T18" fmla="*/ 302866 w 394"/>
              <a:gd name="T19" fmla="*/ 249762 h 236"/>
              <a:gd name="T20" fmla="*/ 265008 w 394"/>
              <a:gd name="T21" fmla="*/ 271893 h 236"/>
              <a:gd name="T22" fmla="*/ 227149 w 394"/>
              <a:gd name="T23" fmla="*/ 294023 h 236"/>
              <a:gd name="T24" fmla="*/ 186487 w 394"/>
              <a:gd name="T25" fmla="*/ 312993 h 236"/>
              <a:gd name="T26" fmla="*/ 143020 w 394"/>
              <a:gd name="T27" fmla="*/ 327220 h 236"/>
              <a:gd name="T28" fmla="*/ 95347 w 394"/>
              <a:gd name="T29" fmla="*/ 339866 h 236"/>
              <a:gd name="T30" fmla="*/ 49076 w 394"/>
              <a:gd name="T31" fmla="*/ 349350 h 236"/>
              <a:gd name="T32" fmla="*/ 0 w 394"/>
              <a:gd name="T33" fmla="*/ 355674 h 236"/>
              <a:gd name="T34" fmla="*/ 26641 w 394"/>
              <a:gd name="T35" fmla="*/ 368320 h 236"/>
              <a:gd name="T36" fmla="*/ 77119 w 394"/>
              <a:gd name="T37" fmla="*/ 360416 h 236"/>
              <a:gd name="T38" fmla="*/ 124792 w 394"/>
              <a:gd name="T39" fmla="*/ 349350 h 236"/>
              <a:gd name="T40" fmla="*/ 172465 w 394"/>
              <a:gd name="T41" fmla="*/ 335123 h 236"/>
              <a:gd name="T42" fmla="*/ 215932 w 394"/>
              <a:gd name="T43" fmla="*/ 316154 h 236"/>
              <a:gd name="T44" fmla="*/ 257997 w 394"/>
              <a:gd name="T45" fmla="*/ 297185 h 236"/>
              <a:gd name="T46" fmla="*/ 297257 w 394"/>
              <a:gd name="T47" fmla="*/ 273473 h 236"/>
              <a:gd name="T48" fmla="*/ 332311 w 394"/>
              <a:gd name="T49" fmla="*/ 249762 h 236"/>
              <a:gd name="T50" fmla="*/ 368767 w 394"/>
              <a:gd name="T51" fmla="*/ 221308 h 236"/>
              <a:gd name="T52" fmla="*/ 399615 w 394"/>
              <a:gd name="T53" fmla="*/ 194435 h 236"/>
              <a:gd name="T54" fmla="*/ 430462 w 394"/>
              <a:gd name="T55" fmla="*/ 165981 h 236"/>
              <a:gd name="T56" fmla="*/ 458505 w 394"/>
              <a:gd name="T57" fmla="*/ 135946 h 236"/>
              <a:gd name="T58" fmla="*/ 482342 w 394"/>
              <a:gd name="T59" fmla="*/ 105912 h 236"/>
              <a:gd name="T60" fmla="*/ 504777 w 394"/>
              <a:gd name="T61" fmla="*/ 77458 h 236"/>
              <a:gd name="T62" fmla="*/ 525809 w 394"/>
              <a:gd name="T63" fmla="*/ 49004 h 236"/>
              <a:gd name="T64" fmla="*/ 542635 w 394"/>
              <a:gd name="T65" fmla="*/ 18969 h 236"/>
              <a:gd name="T66" fmla="*/ 531418 w 394"/>
              <a:gd name="T67" fmla="*/ 0 h 2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4"/>
              <a:gd name="T103" fmla="*/ 0 h 236"/>
              <a:gd name="T104" fmla="*/ 394 w 394"/>
              <a:gd name="T105" fmla="*/ 236 h 2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4" h="236">
                <a:moveTo>
                  <a:pt x="379" y="0"/>
                </a:moveTo>
                <a:lnTo>
                  <a:pt x="380" y="0"/>
                </a:lnTo>
                <a:lnTo>
                  <a:pt x="375" y="8"/>
                </a:lnTo>
                <a:lnTo>
                  <a:pt x="368" y="16"/>
                </a:lnTo>
                <a:lnTo>
                  <a:pt x="363" y="26"/>
                </a:lnTo>
                <a:lnTo>
                  <a:pt x="356" y="35"/>
                </a:lnTo>
                <a:lnTo>
                  <a:pt x="348" y="43"/>
                </a:lnTo>
                <a:lnTo>
                  <a:pt x="340" y="53"/>
                </a:lnTo>
                <a:lnTo>
                  <a:pt x="333" y="62"/>
                </a:lnTo>
                <a:lnTo>
                  <a:pt x="324" y="72"/>
                </a:lnTo>
                <a:lnTo>
                  <a:pt x="315" y="80"/>
                </a:lnTo>
                <a:lnTo>
                  <a:pt x="306" y="89"/>
                </a:lnTo>
                <a:lnTo>
                  <a:pt x="296" y="99"/>
                </a:lnTo>
                <a:lnTo>
                  <a:pt x="285" y="108"/>
                </a:lnTo>
                <a:lnTo>
                  <a:pt x="275" y="117"/>
                </a:lnTo>
                <a:lnTo>
                  <a:pt x="264" y="125"/>
                </a:lnTo>
                <a:lnTo>
                  <a:pt x="253" y="134"/>
                </a:lnTo>
                <a:lnTo>
                  <a:pt x="240" y="142"/>
                </a:lnTo>
                <a:lnTo>
                  <a:pt x="228" y="151"/>
                </a:lnTo>
                <a:lnTo>
                  <a:pt x="216" y="158"/>
                </a:lnTo>
                <a:lnTo>
                  <a:pt x="203" y="165"/>
                </a:lnTo>
                <a:lnTo>
                  <a:pt x="189" y="172"/>
                </a:lnTo>
                <a:lnTo>
                  <a:pt x="176" y="180"/>
                </a:lnTo>
                <a:lnTo>
                  <a:pt x="162" y="186"/>
                </a:lnTo>
                <a:lnTo>
                  <a:pt x="147" y="192"/>
                </a:lnTo>
                <a:lnTo>
                  <a:pt x="133" y="198"/>
                </a:lnTo>
                <a:lnTo>
                  <a:pt x="117" y="203"/>
                </a:lnTo>
                <a:lnTo>
                  <a:pt x="102" y="207"/>
                </a:lnTo>
                <a:lnTo>
                  <a:pt x="85" y="212"/>
                </a:lnTo>
                <a:lnTo>
                  <a:pt x="68" y="215"/>
                </a:lnTo>
                <a:lnTo>
                  <a:pt x="52" y="219"/>
                </a:lnTo>
                <a:lnTo>
                  <a:pt x="35" y="221"/>
                </a:lnTo>
                <a:lnTo>
                  <a:pt x="17" y="223"/>
                </a:lnTo>
                <a:lnTo>
                  <a:pt x="0" y="225"/>
                </a:lnTo>
                <a:lnTo>
                  <a:pt x="1" y="235"/>
                </a:lnTo>
                <a:lnTo>
                  <a:pt x="19" y="233"/>
                </a:lnTo>
                <a:lnTo>
                  <a:pt x="37" y="232"/>
                </a:lnTo>
                <a:lnTo>
                  <a:pt x="55" y="228"/>
                </a:lnTo>
                <a:lnTo>
                  <a:pt x="73" y="225"/>
                </a:lnTo>
                <a:lnTo>
                  <a:pt x="89" y="221"/>
                </a:lnTo>
                <a:lnTo>
                  <a:pt x="107" y="217"/>
                </a:lnTo>
                <a:lnTo>
                  <a:pt x="123" y="212"/>
                </a:lnTo>
                <a:lnTo>
                  <a:pt x="138" y="206"/>
                </a:lnTo>
                <a:lnTo>
                  <a:pt x="154" y="200"/>
                </a:lnTo>
                <a:lnTo>
                  <a:pt x="169" y="195"/>
                </a:lnTo>
                <a:lnTo>
                  <a:pt x="184" y="188"/>
                </a:lnTo>
                <a:lnTo>
                  <a:pt x="198" y="181"/>
                </a:lnTo>
                <a:lnTo>
                  <a:pt x="212" y="173"/>
                </a:lnTo>
                <a:lnTo>
                  <a:pt x="225" y="165"/>
                </a:lnTo>
                <a:lnTo>
                  <a:pt x="237" y="158"/>
                </a:lnTo>
                <a:lnTo>
                  <a:pt x="250" y="150"/>
                </a:lnTo>
                <a:lnTo>
                  <a:pt x="263" y="140"/>
                </a:lnTo>
                <a:lnTo>
                  <a:pt x="274" y="132"/>
                </a:lnTo>
                <a:lnTo>
                  <a:pt x="285" y="123"/>
                </a:lnTo>
                <a:lnTo>
                  <a:pt x="297" y="114"/>
                </a:lnTo>
                <a:lnTo>
                  <a:pt x="307" y="105"/>
                </a:lnTo>
                <a:lnTo>
                  <a:pt x="317" y="95"/>
                </a:lnTo>
                <a:lnTo>
                  <a:pt x="327" y="86"/>
                </a:lnTo>
                <a:lnTo>
                  <a:pt x="336" y="77"/>
                </a:lnTo>
                <a:lnTo>
                  <a:pt x="344" y="67"/>
                </a:lnTo>
                <a:lnTo>
                  <a:pt x="353" y="58"/>
                </a:lnTo>
                <a:lnTo>
                  <a:pt x="360" y="49"/>
                </a:lnTo>
                <a:lnTo>
                  <a:pt x="367" y="39"/>
                </a:lnTo>
                <a:lnTo>
                  <a:pt x="375" y="31"/>
                </a:lnTo>
                <a:lnTo>
                  <a:pt x="381" y="21"/>
                </a:lnTo>
                <a:lnTo>
                  <a:pt x="387" y="12"/>
                </a:lnTo>
                <a:lnTo>
                  <a:pt x="393" y="3"/>
                </a:lnTo>
                <a:lnTo>
                  <a:pt x="379" y="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0" name="Freeform 1040"/>
          <p:cNvSpPr>
            <a:spLocks/>
          </p:cNvSpPr>
          <p:nvPr/>
        </p:nvSpPr>
        <p:spPr bwMode="auto">
          <a:xfrm rot="64774">
            <a:off x="4297363" y="4797425"/>
            <a:ext cx="212725" cy="314325"/>
          </a:xfrm>
          <a:custGeom>
            <a:avLst/>
            <a:gdLst>
              <a:gd name="T0" fmla="*/ 183935 w 133"/>
              <a:gd name="T1" fmla="*/ 8635 h 182"/>
              <a:gd name="T2" fmla="*/ 166341 w 133"/>
              <a:gd name="T3" fmla="*/ 25906 h 182"/>
              <a:gd name="T4" fmla="*/ 150347 w 133"/>
              <a:gd name="T5" fmla="*/ 44904 h 182"/>
              <a:gd name="T6" fmla="*/ 135952 w 133"/>
              <a:gd name="T7" fmla="*/ 65628 h 182"/>
              <a:gd name="T8" fmla="*/ 121557 w 133"/>
              <a:gd name="T9" fmla="*/ 81172 h 182"/>
              <a:gd name="T10" fmla="*/ 108762 w 133"/>
              <a:gd name="T11" fmla="*/ 101897 h 182"/>
              <a:gd name="T12" fmla="*/ 99165 w 133"/>
              <a:gd name="T13" fmla="*/ 120894 h 182"/>
              <a:gd name="T14" fmla="*/ 86370 w 133"/>
              <a:gd name="T15" fmla="*/ 139892 h 182"/>
              <a:gd name="T16" fmla="*/ 75173 w 133"/>
              <a:gd name="T17" fmla="*/ 157163 h 182"/>
              <a:gd name="T18" fmla="*/ 65577 w 133"/>
              <a:gd name="T19" fmla="*/ 177887 h 182"/>
              <a:gd name="T20" fmla="*/ 55980 w 133"/>
              <a:gd name="T21" fmla="*/ 196885 h 182"/>
              <a:gd name="T22" fmla="*/ 44784 w 133"/>
              <a:gd name="T23" fmla="*/ 217610 h 182"/>
              <a:gd name="T24" fmla="*/ 36787 w 133"/>
              <a:gd name="T25" fmla="*/ 236607 h 182"/>
              <a:gd name="T26" fmla="*/ 25591 w 133"/>
              <a:gd name="T27" fmla="*/ 257332 h 182"/>
              <a:gd name="T28" fmla="*/ 14395 w 133"/>
              <a:gd name="T29" fmla="*/ 276330 h 182"/>
              <a:gd name="T30" fmla="*/ 6398 w 133"/>
              <a:gd name="T31" fmla="*/ 297054 h 182"/>
              <a:gd name="T32" fmla="*/ 20793 w 133"/>
              <a:gd name="T33" fmla="*/ 312598 h 182"/>
              <a:gd name="T34" fmla="*/ 30389 w 133"/>
              <a:gd name="T35" fmla="*/ 293600 h 182"/>
              <a:gd name="T36" fmla="*/ 41585 w 133"/>
              <a:gd name="T37" fmla="*/ 272876 h 182"/>
              <a:gd name="T38" fmla="*/ 52781 w 133"/>
              <a:gd name="T39" fmla="*/ 252151 h 182"/>
              <a:gd name="T40" fmla="*/ 60779 w 133"/>
              <a:gd name="T41" fmla="*/ 234880 h 182"/>
              <a:gd name="T42" fmla="*/ 71975 w 133"/>
              <a:gd name="T43" fmla="*/ 214155 h 182"/>
              <a:gd name="T44" fmla="*/ 79972 w 133"/>
              <a:gd name="T45" fmla="*/ 195158 h 182"/>
              <a:gd name="T46" fmla="*/ 91168 w 133"/>
              <a:gd name="T47" fmla="*/ 176160 h 182"/>
              <a:gd name="T48" fmla="*/ 102364 w 133"/>
              <a:gd name="T49" fmla="*/ 157163 h 182"/>
              <a:gd name="T50" fmla="*/ 110361 w 133"/>
              <a:gd name="T51" fmla="*/ 136438 h 182"/>
              <a:gd name="T52" fmla="*/ 121557 w 133"/>
              <a:gd name="T53" fmla="*/ 117440 h 182"/>
              <a:gd name="T54" fmla="*/ 134353 w 133"/>
              <a:gd name="T55" fmla="*/ 100170 h 182"/>
              <a:gd name="T56" fmla="*/ 147148 w 133"/>
              <a:gd name="T57" fmla="*/ 81172 h 182"/>
              <a:gd name="T58" fmla="*/ 159944 w 133"/>
              <a:gd name="T59" fmla="*/ 65628 h 182"/>
              <a:gd name="T60" fmla="*/ 175938 w 133"/>
              <a:gd name="T61" fmla="*/ 44904 h 182"/>
              <a:gd name="T62" fmla="*/ 191932 w 133"/>
              <a:gd name="T63" fmla="*/ 27633 h 182"/>
              <a:gd name="T64" fmla="*/ 211126 w 133"/>
              <a:gd name="T65" fmla="*/ 10362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182"/>
              <a:gd name="T101" fmla="*/ 133 w 133"/>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182">
                <a:moveTo>
                  <a:pt x="120" y="0"/>
                </a:moveTo>
                <a:lnTo>
                  <a:pt x="115" y="5"/>
                </a:lnTo>
                <a:lnTo>
                  <a:pt x="109" y="10"/>
                </a:lnTo>
                <a:lnTo>
                  <a:pt x="104" y="15"/>
                </a:lnTo>
                <a:lnTo>
                  <a:pt x="98" y="20"/>
                </a:lnTo>
                <a:lnTo>
                  <a:pt x="94" y="26"/>
                </a:lnTo>
                <a:lnTo>
                  <a:pt x="89" y="32"/>
                </a:lnTo>
                <a:lnTo>
                  <a:pt x="85" y="38"/>
                </a:lnTo>
                <a:lnTo>
                  <a:pt x="81" y="43"/>
                </a:lnTo>
                <a:lnTo>
                  <a:pt x="76" y="47"/>
                </a:lnTo>
                <a:lnTo>
                  <a:pt x="72" y="53"/>
                </a:lnTo>
                <a:lnTo>
                  <a:pt x="68" y="59"/>
                </a:lnTo>
                <a:lnTo>
                  <a:pt x="65" y="64"/>
                </a:lnTo>
                <a:lnTo>
                  <a:pt x="62" y="70"/>
                </a:lnTo>
                <a:lnTo>
                  <a:pt x="58" y="75"/>
                </a:lnTo>
                <a:lnTo>
                  <a:pt x="54" y="81"/>
                </a:lnTo>
                <a:lnTo>
                  <a:pt x="50" y="87"/>
                </a:lnTo>
                <a:lnTo>
                  <a:pt x="47" y="91"/>
                </a:lnTo>
                <a:lnTo>
                  <a:pt x="44" y="97"/>
                </a:lnTo>
                <a:lnTo>
                  <a:pt x="41" y="103"/>
                </a:lnTo>
                <a:lnTo>
                  <a:pt x="38" y="109"/>
                </a:lnTo>
                <a:lnTo>
                  <a:pt x="35" y="114"/>
                </a:lnTo>
                <a:lnTo>
                  <a:pt x="32" y="120"/>
                </a:lnTo>
                <a:lnTo>
                  <a:pt x="28" y="126"/>
                </a:lnTo>
                <a:lnTo>
                  <a:pt x="26" y="132"/>
                </a:lnTo>
                <a:lnTo>
                  <a:pt x="23" y="137"/>
                </a:lnTo>
                <a:lnTo>
                  <a:pt x="19" y="143"/>
                </a:lnTo>
                <a:lnTo>
                  <a:pt x="16" y="149"/>
                </a:lnTo>
                <a:lnTo>
                  <a:pt x="13" y="155"/>
                </a:lnTo>
                <a:lnTo>
                  <a:pt x="9" y="160"/>
                </a:lnTo>
                <a:lnTo>
                  <a:pt x="6" y="166"/>
                </a:lnTo>
                <a:lnTo>
                  <a:pt x="4" y="172"/>
                </a:lnTo>
                <a:lnTo>
                  <a:pt x="0" y="178"/>
                </a:lnTo>
                <a:lnTo>
                  <a:pt x="13" y="181"/>
                </a:lnTo>
                <a:lnTo>
                  <a:pt x="16" y="175"/>
                </a:lnTo>
                <a:lnTo>
                  <a:pt x="19" y="170"/>
                </a:lnTo>
                <a:lnTo>
                  <a:pt x="23" y="164"/>
                </a:lnTo>
                <a:lnTo>
                  <a:pt x="26" y="158"/>
                </a:lnTo>
                <a:lnTo>
                  <a:pt x="29" y="152"/>
                </a:lnTo>
                <a:lnTo>
                  <a:pt x="33" y="146"/>
                </a:lnTo>
                <a:lnTo>
                  <a:pt x="35" y="141"/>
                </a:lnTo>
                <a:lnTo>
                  <a:pt x="38" y="136"/>
                </a:lnTo>
                <a:lnTo>
                  <a:pt x="42" y="130"/>
                </a:lnTo>
                <a:lnTo>
                  <a:pt x="45" y="124"/>
                </a:lnTo>
                <a:lnTo>
                  <a:pt x="48" y="119"/>
                </a:lnTo>
                <a:lnTo>
                  <a:pt x="50" y="113"/>
                </a:lnTo>
                <a:lnTo>
                  <a:pt x="54" y="107"/>
                </a:lnTo>
                <a:lnTo>
                  <a:pt x="57" y="102"/>
                </a:lnTo>
                <a:lnTo>
                  <a:pt x="60" y="96"/>
                </a:lnTo>
                <a:lnTo>
                  <a:pt x="64" y="91"/>
                </a:lnTo>
                <a:lnTo>
                  <a:pt x="66" y="85"/>
                </a:lnTo>
                <a:lnTo>
                  <a:pt x="69" y="79"/>
                </a:lnTo>
                <a:lnTo>
                  <a:pt x="73" y="74"/>
                </a:lnTo>
                <a:lnTo>
                  <a:pt x="76" y="68"/>
                </a:lnTo>
                <a:lnTo>
                  <a:pt x="81" y="63"/>
                </a:lnTo>
                <a:lnTo>
                  <a:pt x="84" y="58"/>
                </a:lnTo>
                <a:lnTo>
                  <a:pt x="88" y="52"/>
                </a:lnTo>
                <a:lnTo>
                  <a:pt x="92" y="47"/>
                </a:lnTo>
                <a:lnTo>
                  <a:pt x="96" y="43"/>
                </a:lnTo>
                <a:lnTo>
                  <a:pt x="100" y="38"/>
                </a:lnTo>
                <a:lnTo>
                  <a:pt x="106" y="32"/>
                </a:lnTo>
                <a:lnTo>
                  <a:pt x="110" y="26"/>
                </a:lnTo>
                <a:lnTo>
                  <a:pt x="115" y="21"/>
                </a:lnTo>
                <a:lnTo>
                  <a:pt x="120" y="16"/>
                </a:lnTo>
                <a:lnTo>
                  <a:pt x="126" y="11"/>
                </a:lnTo>
                <a:lnTo>
                  <a:pt x="132" y="6"/>
                </a:lnTo>
                <a:lnTo>
                  <a:pt x="120" y="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1" name="Freeform 1041"/>
          <p:cNvSpPr>
            <a:spLocks/>
          </p:cNvSpPr>
          <p:nvPr/>
        </p:nvSpPr>
        <p:spPr bwMode="auto">
          <a:xfrm rot="64774">
            <a:off x="4478338" y="4203700"/>
            <a:ext cx="431800" cy="630238"/>
          </a:xfrm>
          <a:custGeom>
            <a:avLst/>
            <a:gdLst>
              <a:gd name="T0" fmla="*/ 411658 w 343"/>
              <a:gd name="T1" fmla="*/ 0 h 397"/>
              <a:gd name="T2" fmla="*/ 402845 w 343"/>
              <a:gd name="T3" fmla="*/ 30163 h 397"/>
              <a:gd name="T4" fmla="*/ 392774 w 343"/>
              <a:gd name="T5" fmla="*/ 63500 h 397"/>
              <a:gd name="T6" fmla="*/ 377668 w 343"/>
              <a:gd name="T7" fmla="*/ 98425 h 397"/>
              <a:gd name="T8" fmla="*/ 361302 w 343"/>
              <a:gd name="T9" fmla="*/ 133350 h 397"/>
              <a:gd name="T10" fmla="*/ 343678 w 343"/>
              <a:gd name="T11" fmla="*/ 169863 h 397"/>
              <a:gd name="T12" fmla="*/ 322276 w 343"/>
              <a:gd name="T13" fmla="*/ 206375 h 397"/>
              <a:gd name="T14" fmla="*/ 299616 w 343"/>
              <a:gd name="T15" fmla="*/ 246063 h 397"/>
              <a:gd name="T16" fmla="*/ 275697 w 343"/>
              <a:gd name="T17" fmla="*/ 284163 h 397"/>
              <a:gd name="T18" fmla="*/ 248002 w 343"/>
              <a:gd name="T19" fmla="*/ 323850 h 397"/>
              <a:gd name="T20" fmla="*/ 220306 w 343"/>
              <a:gd name="T21" fmla="*/ 365125 h 397"/>
              <a:gd name="T22" fmla="*/ 186316 w 343"/>
              <a:gd name="T23" fmla="*/ 406400 h 397"/>
              <a:gd name="T24" fmla="*/ 153585 w 343"/>
              <a:gd name="T25" fmla="*/ 447675 h 397"/>
              <a:gd name="T26" fmla="*/ 118336 w 343"/>
              <a:gd name="T27" fmla="*/ 490538 h 397"/>
              <a:gd name="T28" fmla="*/ 80569 w 343"/>
              <a:gd name="T29" fmla="*/ 533400 h 397"/>
              <a:gd name="T30" fmla="*/ 41543 w 343"/>
              <a:gd name="T31" fmla="*/ 574675 h 397"/>
              <a:gd name="T32" fmla="*/ 0 w 343"/>
              <a:gd name="T33" fmla="*/ 617538 h 397"/>
              <a:gd name="T34" fmla="*/ 33990 w 343"/>
              <a:gd name="T35" fmla="*/ 606425 h 397"/>
              <a:gd name="T36" fmla="*/ 74275 w 343"/>
              <a:gd name="T37" fmla="*/ 563563 h 397"/>
              <a:gd name="T38" fmla="*/ 114559 w 343"/>
              <a:gd name="T39" fmla="*/ 520700 h 397"/>
              <a:gd name="T40" fmla="*/ 149808 w 343"/>
              <a:gd name="T41" fmla="*/ 479425 h 397"/>
              <a:gd name="T42" fmla="*/ 185057 w 343"/>
              <a:gd name="T43" fmla="*/ 436563 h 397"/>
              <a:gd name="T44" fmla="*/ 219047 w 343"/>
              <a:gd name="T45" fmla="*/ 395288 h 397"/>
              <a:gd name="T46" fmla="*/ 249261 w 343"/>
              <a:gd name="T47" fmla="*/ 354013 h 397"/>
              <a:gd name="T48" fmla="*/ 276956 w 343"/>
              <a:gd name="T49" fmla="*/ 312738 h 397"/>
              <a:gd name="T50" fmla="*/ 302134 w 343"/>
              <a:gd name="T51" fmla="*/ 273050 h 397"/>
              <a:gd name="T52" fmla="*/ 327312 w 343"/>
              <a:gd name="T53" fmla="*/ 233363 h 397"/>
              <a:gd name="T54" fmla="*/ 348713 w 343"/>
              <a:gd name="T55" fmla="*/ 195263 h 397"/>
              <a:gd name="T56" fmla="*/ 368855 w 343"/>
              <a:gd name="T57" fmla="*/ 157163 h 397"/>
              <a:gd name="T58" fmla="*/ 386480 w 343"/>
              <a:gd name="T59" fmla="*/ 122238 h 397"/>
              <a:gd name="T60" fmla="*/ 400328 w 343"/>
              <a:gd name="T61" fmla="*/ 85725 h 397"/>
              <a:gd name="T62" fmla="*/ 414176 w 343"/>
              <a:gd name="T63" fmla="*/ 52388 h 397"/>
              <a:gd name="T64" fmla="*/ 424247 w 343"/>
              <a:gd name="T65" fmla="*/ 19050 h 397"/>
              <a:gd name="T66" fmla="*/ 430541 w 343"/>
              <a:gd name="T67" fmla="*/ 1588 h 397"/>
              <a:gd name="T68" fmla="*/ 430541 w 343"/>
              <a:gd name="T69" fmla="*/ 1588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3"/>
              <a:gd name="T106" fmla="*/ 0 h 397"/>
              <a:gd name="T107" fmla="*/ 343 w 343"/>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3" h="397">
                <a:moveTo>
                  <a:pt x="327" y="1"/>
                </a:moveTo>
                <a:lnTo>
                  <a:pt x="327" y="0"/>
                </a:lnTo>
                <a:lnTo>
                  <a:pt x="324" y="9"/>
                </a:lnTo>
                <a:lnTo>
                  <a:pt x="320" y="19"/>
                </a:lnTo>
                <a:lnTo>
                  <a:pt x="316" y="30"/>
                </a:lnTo>
                <a:lnTo>
                  <a:pt x="312" y="40"/>
                </a:lnTo>
                <a:lnTo>
                  <a:pt x="306" y="51"/>
                </a:lnTo>
                <a:lnTo>
                  <a:pt x="300" y="62"/>
                </a:lnTo>
                <a:lnTo>
                  <a:pt x="294" y="73"/>
                </a:lnTo>
                <a:lnTo>
                  <a:pt x="287" y="84"/>
                </a:lnTo>
                <a:lnTo>
                  <a:pt x="280" y="95"/>
                </a:lnTo>
                <a:lnTo>
                  <a:pt x="273" y="107"/>
                </a:lnTo>
                <a:lnTo>
                  <a:pt x="265" y="118"/>
                </a:lnTo>
                <a:lnTo>
                  <a:pt x="256" y="130"/>
                </a:lnTo>
                <a:lnTo>
                  <a:pt x="247" y="142"/>
                </a:lnTo>
                <a:lnTo>
                  <a:pt x="238" y="155"/>
                </a:lnTo>
                <a:lnTo>
                  <a:pt x="229" y="167"/>
                </a:lnTo>
                <a:lnTo>
                  <a:pt x="219" y="179"/>
                </a:lnTo>
                <a:lnTo>
                  <a:pt x="208" y="192"/>
                </a:lnTo>
                <a:lnTo>
                  <a:pt x="197" y="204"/>
                </a:lnTo>
                <a:lnTo>
                  <a:pt x="186" y="217"/>
                </a:lnTo>
                <a:lnTo>
                  <a:pt x="175" y="230"/>
                </a:lnTo>
                <a:lnTo>
                  <a:pt x="161" y="243"/>
                </a:lnTo>
                <a:lnTo>
                  <a:pt x="148" y="256"/>
                </a:lnTo>
                <a:lnTo>
                  <a:pt x="135" y="270"/>
                </a:lnTo>
                <a:lnTo>
                  <a:pt x="122" y="282"/>
                </a:lnTo>
                <a:lnTo>
                  <a:pt x="108" y="295"/>
                </a:lnTo>
                <a:lnTo>
                  <a:pt x="94" y="309"/>
                </a:lnTo>
                <a:lnTo>
                  <a:pt x="79" y="322"/>
                </a:lnTo>
                <a:lnTo>
                  <a:pt x="64" y="336"/>
                </a:lnTo>
                <a:lnTo>
                  <a:pt x="48" y="349"/>
                </a:lnTo>
                <a:lnTo>
                  <a:pt x="33" y="362"/>
                </a:lnTo>
                <a:lnTo>
                  <a:pt x="16" y="376"/>
                </a:lnTo>
                <a:lnTo>
                  <a:pt x="0" y="389"/>
                </a:lnTo>
                <a:lnTo>
                  <a:pt x="11" y="396"/>
                </a:lnTo>
                <a:lnTo>
                  <a:pt x="27" y="382"/>
                </a:lnTo>
                <a:lnTo>
                  <a:pt x="43" y="369"/>
                </a:lnTo>
                <a:lnTo>
                  <a:pt x="59" y="355"/>
                </a:lnTo>
                <a:lnTo>
                  <a:pt x="75" y="342"/>
                </a:lnTo>
                <a:lnTo>
                  <a:pt x="91" y="328"/>
                </a:lnTo>
                <a:lnTo>
                  <a:pt x="105" y="316"/>
                </a:lnTo>
                <a:lnTo>
                  <a:pt x="119" y="302"/>
                </a:lnTo>
                <a:lnTo>
                  <a:pt x="133" y="289"/>
                </a:lnTo>
                <a:lnTo>
                  <a:pt x="147" y="275"/>
                </a:lnTo>
                <a:lnTo>
                  <a:pt x="159" y="262"/>
                </a:lnTo>
                <a:lnTo>
                  <a:pt x="174" y="249"/>
                </a:lnTo>
                <a:lnTo>
                  <a:pt x="186" y="236"/>
                </a:lnTo>
                <a:lnTo>
                  <a:pt x="198" y="223"/>
                </a:lnTo>
                <a:lnTo>
                  <a:pt x="209" y="210"/>
                </a:lnTo>
                <a:lnTo>
                  <a:pt x="220" y="197"/>
                </a:lnTo>
                <a:lnTo>
                  <a:pt x="230" y="184"/>
                </a:lnTo>
                <a:lnTo>
                  <a:pt x="240" y="172"/>
                </a:lnTo>
                <a:lnTo>
                  <a:pt x="250" y="159"/>
                </a:lnTo>
                <a:lnTo>
                  <a:pt x="260" y="147"/>
                </a:lnTo>
                <a:lnTo>
                  <a:pt x="268" y="135"/>
                </a:lnTo>
                <a:lnTo>
                  <a:pt x="277" y="123"/>
                </a:lnTo>
                <a:lnTo>
                  <a:pt x="285" y="111"/>
                </a:lnTo>
                <a:lnTo>
                  <a:pt x="293" y="99"/>
                </a:lnTo>
                <a:lnTo>
                  <a:pt x="300" y="87"/>
                </a:lnTo>
                <a:lnTo>
                  <a:pt x="307" y="77"/>
                </a:lnTo>
                <a:lnTo>
                  <a:pt x="313" y="65"/>
                </a:lnTo>
                <a:lnTo>
                  <a:pt x="318" y="54"/>
                </a:lnTo>
                <a:lnTo>
                  <a:pt x="324" y="43"/>
                </a:lnTo>
                <a:lnTo>
                  <a:pt x="329" y="33"/>
                </a:lnTo>
                <a:lnTo>
                  <a:pt x="334" y="22"/>
                </a:lnTo>
                <a:lnTo>
                  <a:pt x="337" y="12"/>
                </a:lnTo>
                <a:lnTo>
                  <a:pt x="340" y="2"/>
                </a:lnTo>
                <a:lnTo>
                  <a:pt x="342" y="1"/>
                </a:lnTo>
                <a:lnTo>
                  <a:pt x="340" y="2"/>
                </a:lnTo>
                <a:lnTo>
                  <a:pt x="342" y="1"/>
                </a:lnTo>
                <a:lnTo>
                  <a:pt x="327" y="1"/>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2" name="Freeform 1042"/>
          <p:cNvSpPr>
            <a:spLocks/>
          </p:cNvSpPr>
          <p:nvPr/>
        </p:nvSpPr>
        <p:spPr bwMode="auto">
          <a:xfrm>
            <a:off x="3178175" y="5291138"/>
            <a:ext cx="581025" cy="158750"/>
          </a:xfrm>
          <a:custGeom>
            <a:avLst/>
            <a:gdLst>
              <a:gd name="T0" fmla="*/ 561281 w 412"/>
              <a:gd name="T1" fmla="*/ 142875 h 100"/>
              <a:gd name="T2" fmla="*/ 526025 w 412"/>
              <a:gd name="T3" fmla="*/ 141288 h 100"/>
              <a:gd name="T4" fmla="*/ 493589 w 412"/>
              <a:gd name="T5" fmla="*/ 141288 h 100"/>
              <a:gd name="T6" fmla="*/ 459743 w 412"/>
              <a:gd name="T7" fmla="*/ 138113 h 100"/>
              <a:gd name="T8" fmla="*/ 428717 w 412"/>
              <a:gd name="T9" fmla="*/ 136525 h 100"/>
              <a:gd name="T10" fmla="*/ 396282 w 412"/>
              <a:gd name="T11" fmla="*/ 133350 h 100"/>
              <a:gd name="T12" fmla="*/ 363846 w 412"/>
              <a:gd name="T13" fmla="*/ 131763 h 100"/>
              <a:gd name="T14" fmla="*/ 332820 w 412"/>
              <a:gd name="T15" fmla="*/ 127000 h 100"/>
              <a:gd name="T16" fmla="*/ 301795 w 412"/>
              <a:gd name="T17" fmla="*/ 120650 h 100"/>
              <a:gd name="T18" fmla="*/ 273589 w 412"/>
              <a:gd name="T19" fmla="*/ 115888 h 100"/>
              <a:gd name="T20" fmla="*/ 242564 w 412"/>
              <a:gd name="T21" fmla="*/ 109538 h 100"/>
              <a:gd name="T22" fmla="*/ 214359 w 412"/>
              <a:gd name="T23" fmla="*/ 103188 h 100"/>
              <a:gd name="T24" fmla="*/ 183333 w 412"/>
              <a:gd name="T25" fmla="*/ 95250 h 100"/>
              <a:gd name="T26" fmla="*/ 156538 w 412"/>
              <a:gd name="T27" fmla="*/ 85725 h 100"/>
              <a:gd name="T28" fmla="*/ 126923 w 412"/>
              <a:gd name="T29" fmla="*/ 76200 h 100"/>
              <a:gd name="T30" fmla="*/ 47949 w 412"/>
              <a:gd name="T31" fmla="*/ 26988 h 100"/>
              <a:gd name="T32" fmla="*/ 0 w 412"/>
              <a:gd name="T33" fmla="*/ 7938 h 100"/>
              <a:gd name="T34" fmla="*/ 90256 w 412"/>
              <a:gd name="T35" fmla="*/ 76200 h 100"/>
              <a:gd name="T36" fmla="*/ 131154 w 412"/>
              <a:gd name="T37" fmla="*/ 95250 h 100"/>
              <a:gd name="T38" fmla="*/ 162179 w 412"/>
              <a:gd name="T39" fmla="*/ 104775 h 100"/>
              <a:gd name="T40" fmla="*/ 190384 w 412"/>
              <a:gd name="T41" fmla="*/ 114300 h 100"/>
              <a:gd name="T42" fmla="*/ 221410 w 412"/>
              <a:gd name="T43" fmla="*/ 120650 h 100"/>
              <a:gd name="T44" fmla="*/ 249615 w 412"/>
              <a:gd name="T45" fmla="*/ 128588 h 100"/>
              <a:gd name="T46" fmla="*/ 280641 w 412"/>
              <a:gd name="T47" fmla="*/ 134938 h 100"/>
              <a:gd name="T48" fmla="*/ 313077 w 412"/>
              <a:gd name="T49" fmla="*/ 139700 h 100"/>
              <a:gd name="T50" fmla="*/ 345512 w 412"/>
              <a:gd name="T51" fmla="*/ 146050 h 100"/>
              <a:gd name="T52" fmla="*/ 377948 w 412"/>
              <a:gd name="T53" fmla="*/ 149225 h 100"/>
              <a:gd name="T54" fmla="*/ 410384 w 412"/>
              <a:gd name="T55" fmla="*/ 152400 h 100"/>
              <a:gd name="T56" fmla="*/ 442820 w 412"/>
              <a:gd name="T57" fmla="*/ 153988 h 100"/>
              <a:gd name="T58" fmla="*/ 475256 w 412"/>
              <a:gd name="T59" fmla="*/ 155575 h 100"/>
              <a:gd name="T60" fmla="*/ 509102 w 412"/>
              <a:gd name="T61" fmla="*/ 157163 h 100"/>
              <a:gd name="T62" fmla="*/ 542948 w 412"/>
              <a:gd name="T63" fmla="*/ 157163 h 100"/>
              <a:gd name="T64" fmla="*/ 581025 w 412"/>
              <a:gd name="T65" fmla="*/ 1587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2"/>
              <a:gd name="T100" fmla="*/ 0 h 100"/>
              <a:gd name="T101" fmla="*/ 412 w 41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2" h="100">
                <a:moveTo>
                  <a:pt x="410" y="90"/>
                </a:moveTo>
                <a:lnTo>
                  <a:pt x="398" y="90"/>
                </a:lnTo>
                <a:lnTo>
                  <a:pt x="385" y="89"/>
                </a:lnTo>
                <a:lnTo>
                  <a:pt x="373" y="89"/>
                </a:lnTo>
                <a:lnTo>
                  <a:pt x="361" y="89"/>
                </a:lnTo>
                <a:lnTo>
                  <a:pt x="350" y="89"/>
                </a:lnTo>
                <a:lnTo>
                  <a:pt x="338" y="88"/>
                </a:lnTo>
                <a:lnTo>
                  <a:pt x="326" y="87"/>
                </a:lnTo>
                <a:lnTo>
                  <a:pt x="314" y="87"/>
                </a:lnTo>
                <a:lnTo>
                  <a:pt x="304" y="86"/>
                </a:lnTo>
                <a:lnTo>
                  <a:pt x="292" y="86"/>
                </a:lnTo>
                <a:lnTo>
                  <a:pt x="281" y="84"/>
                </a:lnTo>
                <a:lnTo>
                  <a:pt x="269" y="83"/>
                </a:lnTo>
                <a:lnTo>
                  <a:pt x="258" y="83"/>
                </a:lnTo>
                <a:lnTo>
                  <a:pt x="248" y="82"/>
                </a:lnTo>
                <a:lnTo>
                  <a:pt x="236" y="80"/>
                </a:lnTo>
                <a:lnTo>
                  <a:pt x="226" y="78"/>
                </a:lnTo>
                <a:lnTo>
                  <a:pt x="214" y="76"/>
                </a:lnTo>
                <a:lnTo>
                  <a:pt x="204" y="75"/>
                </a:lnTo>
                <a:lnTo>
                  <a:pt x="194" y="73"/>
                </a:lnTo>
                <a:lnTo>
                  <a:pt x="182" y="71"/>
                </a:lnTo>
                <a:lnTo>
                  <a:pt x="172" y="69"/>
                </a:lnTo>
                <a:lnTo>
                  <a:pt x="162" y="67"/>
                </a:lnTo>
                <a:lnTo>
                  <a:pt x="152" y="65"/>
                </a:lnTo>
                <a:lnTo>
                  <a:pt x="142" y="63"/>
                </a:lnTo>
                <a:lnTo>
                  <a:pt x="130" y="60"/>
                </a:lnTo>
                <a:lnTo>
                  <a:pt x="120" y="57"/>
                </a:lnTo>
                <a:lnTo>
                  <a:pt x="111" y="54"/>
                </a:lnTo>
                <a:lnTo>
                  <a:pt x="100" y="51"/>
                </a:lnTo>
                <a:lnTo>
                  <a:pt x="90" y="48"/>
                </a:lnTo>
                <a:cubicBezTo>
                  <a:pt x="87" y="47"/>
                  <a:pt x="73" y="41"/>
                  <a:pt x="64" y="36"/>
                </a:cubicBezTo>
                <a:cubicBezTo>
                  <a:pt x="55" y="31"/>
                  <a:pt x="46" y="25"/>
                  <a:pt x="34" y="17"/>
                </a:cubicBezTo>
                <a:cubicBezTo>
                  <a:pt x="22" y="9"/>
                  <a:pt x="16" y="2"/>
                  <a:pt x="10" y="0"/>
                </a:cubicBezTo>
                <a:lnTo>
                  <a:pt x="0" y="5"/>
                </a:lnTo>
                <a:cubicBezTo>
                  <a:pt x="0" y="5"/>
                  <a:pt x="16" y="16"/>
                  <a:pt x="28" y="24"/>
                </a:cubicBezTo>
                <a:cubicBezTo>
                  <a:pt x="40" y="32"/>
                  <a:pt x="55" y="42"/>
                  <a:pt x="64" y="48"/>
                </a:cubicBezTo>
                <a:cubicBezTo>
                  <a:pt x="73" y="54"/>
                  <a:pt x="80" y="57"/>
                  <a:pt x="83" y="58"/>
                </a:cubicBezTo>
                <a:lnTo>
                  <a:pt x="93" y="60"/>
                </a:lnTo>
                <a:lnTo>
                  <a:pt x="104" y="63"/>
                </a:lnTo>
                <a:lnTo>
                  <a:pt x="115" y="66"/>
                </a:lnTo>
                <a:lnTo>
                  <a:pt x="125" y="69"/>
                </a:lnTo>
                <a:lnTo>
                  <a:pt x="135" y="72"/>
                </a:lnTo>
                <a:lnTo>
                  <a:pt x="146" y="74"/>
                </a:lnTo>
                <a:lnTo>
                  <a:pt x="157" y="76"/>
                </a:lnTo>
                <a:lnTo>
                  <a:pt x="168" y="79"/>
                </a:lnTo>
                <a:lnTo>
                  <a:pt x="177" y="81"/>
                </a:lnTo>
                <a:lnTo>
                  <a:pt x="189" y="83"/>
                </a:lnTo>
                <a:lnTo>
                  <a:pt x="199" y="85"/>
                </a:lnTo>
                <a:lnTo>
                  <a:pt x="211" y="87"/>
                </a:lnTo>
                <a:lnTo>
                  <a:pt x="222" y="88"/>
                </a:lnTo>
                <a:lnTo>
                  <a:pt x="234" y="90"/>
                </a:lnTo>
                <a:lnTo>
                  <a:pt x="245" y="92"/>
                </a:lnTo>
                <a:lnTo>
                  <a:pt x="257" y="93"/>
                </a:lnTo>
                <a:lnTo>
                  <a:pt x="268" y="94"/>
                </a:lnTo>
                <a:lnTo>
                  <a:pt x="280" y="94"/>
                </a:lnTo>
                <a:lnTo>
                  <a:pt x="291" y="96"/>
                </a:lnTo>
                <a:lnTo>
                  <a:pt x="303" y="96"/>
                </a:lnTo>
                <a:lnTo>
                  <a:pt x="314" y="97"/>
                </a:lnTo>
                <a:lnTo>
                  <a:pt x="326" y="97"/>
                </a:lnTo>
                <a:lnTo>
                  <a:pt x="337" y="98"/>
                </a:lnTo>
                <a:lnTo>
                  <a:pt x="349" y="99"/>
                </a:lnTo>
                <a:lnTo>
                  <a:pt x="361" y="99"/>
                </a:lnTo>
                <a:lnTo>
                  <a:pt x="373" y="99"/>
                </a:lnTo>
                <a:lnTo>
                  <a:pt x="385" y="99"/>
                </a:lnTo>
                <a:lnTo>
                  <a:pt x="398" y="100"/>
                </a:lnTo>
                <a:lnTo>
                  <a:pt x="412" y="100"/>
                </a:lnTo>
                <a:lnTo>
                  <a:pt x="410" y="9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3" name="Freeform 1043"/>
          <p:cNvSpPr>
            <a:spLocks/>
          </p:cNvSpPr>
          <p:nvPr/>
        </p:nvSpPr>
        <p:spPr bwMode="auto">
          <a:xfrm>
            <a:off x="3316288" y="5162550"/>
            <a:ext cx="525462" cy="138113"/>
          </a:xfrm>
          <a:custGeom>
            <a:avLst/>
            <a:gdLst>
              <a:gd name="T0" fmla="*/ 505633 w 318"/>
              <a:gd name="T1" fmla="*/ 106363 h 87"/>
              <a:gd name="T2" fmla="*/ 474238 w 318"/>
              <a:gd name="T3" fmla="*/ 111125 h 87"/>
              <a:gd name="T4" fmla="*/ 446147 w 318"/>
              <a:gd name="T5" fmla="*/ 112713 h 87"/>
              <a:gd name="T6" fmla="*/ 416404 w 318"/>
              <a:gd name="T7" fmla="*/ 115888 h 87"/>
              <a:gd name="T8" fmla="*/ 388313 w 318"/>
              <a:gd name="T9" fmla="*/ 117475 h 87"/>
              <a:gd name="T10" fmla="*/ 361875 w 318"/>
              <a:gd name="T11" fmla="*/ 119063 h 87"/>
              <a:gd name="T12" fmla="*/ 337089 w 318"/>
              <a:gd name="T13" fmla="*/ 119063 h 87"/>
              <a:gd name="T14" fmla="*/ 312303 w 318"/>
              <a:gd name="T15" fmla="*/ 115888 h 87"/>
              <a:gd name="T16" fmla="*/ 287517 w 318"/>
              <a:gd name="T17" fmla="*/ 111125 h 87"/>
              <a:gd name="T18" fmla="*/ 262731 w 318"/>
              <a:gd name="T19" fmla="*/ 109538 h 87"/>
              <a:gd name="T20" fmla="*/ 239597 w 318"/>
              <a:gd name="T21" fmla="*/ 106363 h 87"/>
              <a:gd name="T22" fmla="*/ 218116 w 318"/>
              <a:gd name="T23" fmla="*/ 96838 h 87"/>
              <a:gd name="T24" fmla="*/ 193330 w 318"/>
              <a:gd name="T25" fmla="*/ 90488 h 87"/>
              <a:gd name="T26" fmla="*/ 173502 w 318"/>
              <a:gd name="T27" fmla="*/ 84138 h 87"/>
              <a:gd name="T28" fmla="*/ 150368 w 318"/>
              <a:gd name="T29" fmla="*/ 74613 h 87"/>
              <a:gd name="T30" fmla="*/ 130539 w 318"/>
              <a:gd name="T31" fmla="*/ 60325 h 87"/>
              <a:gd name="T32" fmla="*/ 0 w 318"/>
              <a:gd name="T33" fmla="*/ 19050 h 87"/>
              <a:gd name="T34" fmla="*/ 132192 w 318"/>
              <a:gd name="T35" fmla="*/ 84138 h 87"/>
              <a:gd name="T36" fmla="*/ 153673 w 318"/>
              <a:gd name="T37" fmla="*/ 96838 h 87"/>
              <a:gd name="T38" fmla="*/ 175154 w 318"/>
              <a:gd name="T39" fmla="*/ 104775 h 87"/>
              <a:gd name="T40" fmla="*/ 198288 w 318"/>
              <a:gd name="T41" fmla="*/ 114300 h 87"/>
              <a:gd name="T42" fmla="*/ 221421 w 318"/>
              <a:gd name="T43" fmla="*/ 119063 h 87"/>
              <a:gd name="T44" fmla="*/ 247859 w 318"/>
              <a:gd name="T45" fmla="*/ 127000 h 87"/>
              <a:gd name="T46" fmla="*/ 270993 w 318"/>
              <a:gd name="T47" fmla="*/ 130175 h 87"/>
              <a:gd name="T48" fmla="*/ 297431 w 318"/>
              <a:gd name="T49" fmla="*/ 131763 h 87"/>
              <a:gd name="T50" fmla="*/ 322217 w 318"/>
              <a:gd name="T51" fmla="*/ 136525 h 87"/>
              <a:gd name="T52" fmla="*/ 348656 w 318"/>
              <a:gd name="T53" fmla="*/ 138113 h 87"/>
              <a:gd name="T54" fmla="*/ 376746 w 318"/>
              <a:gd name="T55" fmla="*/ 138113 h 87"/>
              <a:gd name="T56" fmla="*/ 404837 w 318"/>
              <a:gd name="T57" fmla="*/ 136525 h 87"/>
              <a:gd name="T58" fmla="*/ 434580 w 318"/>
              <a:gd name="T59" fmla="*/ 133350 h 87"/>
              <a:gd name="T60" fmla="*/ 462671 w 318"/>
              <a:gd name="T61" fmla="*/ 131763 h 87"/>
              <a:gd name="T62" fmla="*/ 492414 w 318"/>
              <a:gd name="T63" fmla="*/ 128588 h 87"/>
              <a:gd name="T64" fmla="*/ 522157 w 318"/>
              <a:gd name="T65" fmla="*/ 123825 h 87"/>
              <a:gd name="T66" fmla="*/ 520505 w 318"/>
              <a:gd name="T67" fmla="*/ 104775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
              <a:gd name="T103" fmla="*/ 0 h 87"/>
              <a:gd name="T104" fmla="*/ 318 w 318"/>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 h="87">
                <a:moveTo>
                  <a:pt x="315" y="66"/>
                </a:moveTo>
                <a:lnTo>
                  <a:pt x="306" y="67"/>
                </a:lnTo>
                <a:lnTo>
                  <a:pt x="297" y="69"/>
                </a:lnTo>
                <a:lnTo>
                  <a:pt x="287" y="70"/>
                </a:lnTo>
                <a:lnTo>
                  <a:pt x="279" y="71"/>
                </a:lnTo>
                <a:lnTo>
                  <a:pt x="270" y="71"/>
                </a:lnTo>
                <a:lnTo>
                  <a:pt x="262" y="72"/>
                </a:lnTo>
                <a:lnTo>
                  <a:pt x="252" y="73"/>
                </a:lnTo>
                <a:lnTo>
                  <a:pt x="244" y="74"/>
                </a:lnTo>
                <a:lnTo>
                  <a:pt x="235" y="74"/>
                </a:lnTo>
                <a:lnTo>
                  <a:pt x="228" y="75"/>
                </a:lnTo>
                <a:lnTo>
                  <a:pt x="219" y="75"/>
                </a:lnTo>
                <a:lnTo>
                  <a:pt x="211" y="75"/>
                </a:lnTo>
                <a:lnTo>
                  <a:pt x="204" y="75"/>
                </a:lnTo>
                <a:lnTo>
                  <a:pt x="195" y="74"/>
                </a:lnTo>
                <a:lnTo>
                  <a:pt x="189" y="73"/>
                </a:lnTo>
                <a:lnTo>
                  <a:pt x="181" y="71"/>
                </a:lnTo>
                <a:lnTo>
                  <a:pt x="174" y="70"/>
                </a:lnTo>
                <a:lnTo>
                  <a:pt x="166" y="70"/>
                </a:lnTo>
                <a:lnTo>
                  <a:pt x="159" y="69"/>
                </a:lnTo>
                <a:lnTo>
                  <a:pt x="151" y="68"/>
                </a:lnTo>
                <a:lnTo>
                  <a:pt x="145" y="67"/>
                </a:lnTo>
                <a:lnTo>
                  <a:pt x="138" y="63"/>
                </a:lnTo>
                <a:lnTo>
                  <a:pt x="132" y="61"/>
                </a:lnTo>
                <a:lnTo>
                  <a:pt x="124" y="60"/>
                </a:lnTo>
                <a:lnTo>
                  <a:pt x="117" y="57"/>
                </a:lnTo>
                <a:lnTo>
                  <a:pt x="111" y="54"/>
                </a:lnTo>
                <a:lnTo>
                  <a:pt x="105" y="53"/>
                </a:lnTo>
                <a:lnTo>
                  <a:pt x="98" y="49"/>
                </a:lnTo>
                <a:lnTo>
                  <a:pt x="91" y="47"/>
                </a:lnTo>
                <a:lnTo>
                  <a:pt x="86" y="42"/>
                </a:lnTo>
                <a:lnTo>
                  <a:pt x="79" y="38"/>
                </a:lnTo>
                <a:lnTo>
                  <a:pt x="8" y="0"/>
                </a:lnTo>
                <a:lnTo>
                  <a:pt x="0" y="12"/>
                </a:lnTo>
                <a:lnTo>
                  <a:pt x="73" y="49"/>
                </a:lnTo>
                <a:lnTo>
                  <a:pt x="80" y="53"/>
                </a:lnTo>
                <a:lnTo>
                  <a:pt x="87" y="56"/>
                </a:lnTo>
                <a:lnTo>
                  <a:pt x="93" y="61"/>
                </a:lnTo>
                <a:lnTo>
                  <a:pt x="98" y="63"/>
                </a:lnTo>
                <a:lnTo>
                  <a:pt x="106" y="66"/>
                </a:lnTo>
                <a:lnTo>
                  <a:pt x="113" y="68"/>
                </a:lnTo>
                <a:lnTo>
                  <a:pt x="120" y="72"/>
                </a:lnTo>
                <a:lnTo>
                  <a:pt x="128" y="74"/>
                </a:lnTo>
                <a:lnTo>
                  <a:pt x="134" y="75"/>
                </a:lnTo>
                <a:lnTo>
                  <a:pt x="142" y="77"/>
                </a:lnTo>
                <a:lnTo>
                  <a:pt x="150" y="80"/>
                </a:lnTo>
                <a:lnTo>
                  <a:pt x="157" y="81"/>
                </a:lnTo>
                <a:lnTo>
                  <a:pt x="164" y="82"/>
                </a:lnTo>
                <a:lnTo>
                  <a:pt x="172" y="82"/>
                </a:lnTo>
                <a:lnTo>
                  <a:pt x="180" y="83"/>
                </a:lnTo>
                <a:lnTo>
                  <a:pt x="188" y="85"/>
                </a:lnTo>
                <a:lnTo>
                  <a:pt x="195" y="86"/>
                </a:lnTo>
                <a:lnTo>
                  <a:pt x="203" y="87"/>
                </a:lnTo>
                <a:lnTo>
                  <a:pt x="211" y="87"/>
                </a:lnTo>
                <a:lnTo>
                  <a:pt x="219" y="87"/>
                </a:lnTo>
                <a:lnTo>
                  <a:pt x="228" y="87"/>
                </a:lnTo>
                <a:lnTo>
                  <a:pt x="236" y="86"/>
                </a:lnTo>
                <a:lnTo>
                  <a:pt x="245" y="86"/>
                </a:lnTo>
                <a:lnTo>
                  <a:pt x="253" y="85"/>
                </a:lnTo>
                <a:lnTo>
                  <a:pt x="263" y="84"/>
                </a:lnTo>
                <a:lnTo>
                  <a:pt x="271" y="84"/>
                </a:lnTo>
                <a:lnTo>
                  <a:pt x="280" y="83"/>
                </a:lnTo>
                <a:lnTo>
                  <a:pt x="289" y="82"/>
                </a:lnTo>
                <a:lnTo>
                  <a:pt x="298" y="81"/>
                </a:lnTo>
                <a:lnTo>
                  <a:pt x="307" y="79"/>
                </a:lnTo>
                <a:lnTo>
                  <a:pt x="316" y="78"/>
                </a:lnTo>
                <a:lnTo>
                  <a:pt x="318" y="78"/>
                </a:lnTo>
                <a:lnTo>
                  <a:pt x="315" y="66"/>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4" name="Freeform 1044"/>
          <p:cNvSpPr>
            <a:spLocks/>
          </p:cNvSpPr>
          <p:nvPr/>
        </p:nvSpPr>
        <p:spPr bwMode="auto">
          <a:xfrm rot="64774">
            <a:off x="3841750" y="5000625"/>
            <a:ext cx="339725" cy="285750"/>
          </a:xfrm>
          <a:custGeom>
            <a:avLst/>
            <a:gdLst>
              <a:gd name="T0" fmla="*/ 315550 w 267"/>
              <a:gd name="T1" fmla="*/ 9902 h 202"/>
              <a:gd name="T2" fmla="*/ 304098 w 267"/>
              <a:gd name="T3" fmla="*/ 32536 h 202"/>
              <a:gd name="T4" fmla="*/ 290102 w 267"/>
              <a:gd name="T5" fmla="*/ 53755 h 202"/>
              <a:gd name="T6" fmla="*/ 276106 w 267"/>
              <a:gd name="T7" fmla="*/ 76389 h 202"/>
              <a:gd name="T8" fmla="*/ 260838 w 267"/>
              <a:gd name="T9" fmla="*/ 97608 h 202"/>
              <a:gd name="T10" fmla="*/ 243024 w 267"/>
              <a:gd name="T11" fmla="*/ 117412 h 202"/>
              <a:gd name="T12" fmla="*/ 225211 w 267"/>
              <a:gd name="T13" fmla="*/ 138631 h 202"/>
              <a:gd name="T14" fmla="*/ 204853 w 267"/>
              <a:gd name="T15" fmla="*/ 158436 h 202"/>
              <a:gd name="T16" fmla="*/ 185767 w 267"/>
              <a:gd name="T17" fmla="*/ 175411 h 202"/>
              <a:gd name="T18" fmla="*/ 162864 w 267"/>
              <a:gd name="T19" fmla="*/ 193801 h 202"/>
              <a:gd name="T20" fmla="*/ 139962 w 267"/>
              <a:gd name="T21" fmla="*/ 209361 h 202"/>
              <a:gd name="T22" fmla="*/ 117059 w 267"/>
              <a:gd name="T23" fmla="*/ 224922 h 202"/>
              <a:gd name="T24" fmla="*/ 92884 w 267"/>
              <a:gd name="T25" fmla="*/ 237653 h 202"/>
              <a:gd name="T26" fmla="*/ 67436 w 267"/>
              <a:gd name="T27" fmla="*/ 248970 h 202"/>
              <a:gd name="T28" fmla="*/ 40716 w 267"/>
              <a:gd name="T29" fmla="*/ 258873 h 202"/>
              <a:gd name="T30" fmla="*/ 13996 w 267"/>
              <a:gd name="T31" fmla="*/ 267360 h 202"/>
              <a:gd name="T32" fmla="*/ 3817 w 267"/>
              <a:gd name="T33" fmla="*/ 284335 h 202"/>
              <a:gd name="T34" fmla="*/ 33082 w 267"/>
              <a:gd name="T35" fmla="*/ 277262 h 202"/>
              <a:gd name="T36" fmla="*/ 61074 w 267"/>
              <a:gd name="T37" fmla="*/ 267360 h 202"/>
              <a:gd name="T38" fmla="*/ 87794 w 267"/>
              <a:gd name="T39" fmla="*/ 256043 h 202"/>
              <a:gd name="T40" fmla="*/ 114514 w 267"/>
              <a:gd name="T41" fmla="*/ 243312 h 202"/>
              <a:gd name="T42" fmla="*/ 139962 w 267"/>
              <a:gd name="T43" fmla="*/ 227751 h 202"/>
              <a:gd name="T44" fmla="*/ 164137 w 267"/>
              <a:gd name="T45" fmla="*/ 213605 h 202"/>
              <a:gd name="T46" fmla="*/ 188312 w 267"/>
              <a:gd name="T47" fmla="*/ 195215 h 202"/>
              <a:gd name="T48" fmla="*/ 209942 w 267"/>
              <a:gd name="T49" fmla="*/ 175411 h 202"/>
              <a:gd name="T50" fmla="*/ 229028 w 267"/>
              <a:gd name="T51" fmla="*/ 157021 h 202"/>
              <a:gd name="T52" fmla="*/ 249386 w 267"/>
              <a:gd name="T53" fmla="*/ 135802 h 202"/>
              <a:gd name="T54" fmla="*/ 265927 w 267"/>
              <a:gd name="T55" fmla="*/ 114583 h 202"/>
              <a:gd name="T56" fmla="*/ 282468 w 267"/>
              <a:gd name="T57" fmla="*/ 93364 h 202"/>
              <a:gd name="T58" fmla="*/ 297737 w 267"/>
              <a:gd name="T59" fmla="*/ 70730 h 202"/>
              <a:gd name="T60" fmla="*/ 313005 w 267"/>
              <a:gd name="T61" fmla="*/ 49511 h 202"/>
              <a:gd name="T62" fmla="*/ 325729 w 267"/>
              <a:gd name="T63" fmla="*/ 26877 h 202"/>
              <a:gd name="T64" fmla="*/ 338453 w 267"/>
              <a:gd name="T65" fmla="*/ 4244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02"/>
              <a:gd name="T101" fmla="*/ 267 w 267"/>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02">
                <a:moveTo>
                  <a:pt x="252" y="0"/>
                </a:moveTo>
                <a:lnTo>
                  <a:pt x="248" y="7"/>
                </a:lnTo>
                <a:lnTo>
                  <a:pt x="243" y="14"/>
                </a:lnTo>
                <a:lnTo>
                  <a:pt x="239" y="23"/>
                </a:lnTo>
                <a:lnTo>
                  <a:pt x="233" y="31"/>
                </a:lnTo>
                <a:lnTo>
                  <a:pt x="228" y="38"/>
                </a:lnTo>
                <a:lnTo>
                  <a:pt x="222" y="45"/>
                </a:lnTo>
                <a:lnTo>
                  <a:pt x="217" y="54"/>
                </a:lnTo>
                <a:lnTo>
                  <a:pt x="210" y="61"/>
                </a:lnTo>
                <a:lnTo>
                  <a:pt x="205" y="69"/>
                </a:lnTo>
                <a:lnTo>
                  <a:pt x="198" y="77"/>
                </a:lnTo>
                <a:lnTo>
                  <a:pt x="191" y="83"/>
                </a:lnTo>
                <a:lnTo>
                  <a:pt x="183" y="90"/>
                </a:lnTo>
                <a:lnTo>
                  <a:pt x="177" y="98"/>
                </a:lnTo>
                <a:lnTo>
                  <a:pt x="169" y="105"/>
                </a:lnTo>
                <a:lnTo>
                  <a:pt x="161" y="112"/>
                </a:lnTo>
                <a:lnTo>
                  <a:pt x="154" y="118"/>
                </a:lnTo>
                <a:lnTo>
                  <a:pt x="146" y="124"/>
                </a:lnTo>
                <a:lnTo>
                  <a:pt x="138" y="130"/>
                </a:lnTo>
                <a:lnTo>
                  <a:pt x="128" y="137"/>
                </a:lnTo>
                <a:lnTo>
                  <a:pt x="119" y="143"/>
                </a:lnTo>
                <a:lnTo>
                  <a:pt x="110" y="148"/>
                </a:lnTo>
                <a:lnTo>
                  <a:pt x="102" y="154"/>
                </a:lnTo>
                <a:lnTo>
                  <a:pt x="92" y="159"/>
                </a:lnTo>
                <a:lnTo>
                  <a:pt x="83" y="164"/>
                </a:lnTo>
                <a:lnTo>
                  <a:pt x="73" y="168"/>
                </a:lnTo>
                <a:lnTo>
                  <a:pt x="63" y="172"/>
                </a:lnTo>
                <a:lnTo>
                  <a:pt x="53" y="176"/>
                </a:lnTo>
                <a:lnTo>
                  <a:pt x="43" y="181"/>
                </a:lnTo>
                <a:lnTo>
                  <a:pt x="32" y="183"/>
                </a:lnTo>
                <a:lnTo>
                  <a:pt x="22" y="187"/>
                </a:lnTo>
                <a:lnTo>
                  <a:pt x="11" y="189"/>
                </a:lnTo>
                <a:lnTo>
                  <a:pt x="0" y="192"/>
                </a:lnTo>
                <a:lnTo>
                  <a:pt x="3" y="201"/>
                </a:lnTo>
                <a:lnTo>
                  <a:pt x="14" y="199"/>
                </a:lnTo>
                <a:lnTo>
                  <a:pt x="26" y="196"/>
                </a:lnTo>
                <a:lnTo>
                  <a:pt x="37" y="193"/>
                </a:lnTo>
                <a:lnTo>
                  <a:pt x="48" y="189"/>
                </a:lnTo>
                <a:lnTo>
                  <a:pt x="59" y="186"/>
                </a:lnTo>
                <a:lnTo>
                  <a:pt x="69" y="181"/>
                </a:lnTo>
                <a:lnTo>
                  <a:pt x="80" y="177"/>
                </a:lnTo>
                <a:lnTo>
                  <a:pt x="90" y="172"/>
                </a:lnTo>
                <a:lnTo>
                  <a:pt x="100" y="167"/>
                </a:lnTo>
                <a:lnTo>
                  <a:pt x="110" y="161"/>
                </a:lnTo>
                <a:lnTo>
                  <a:pt x="119" y="156"/>
                </a:lnTo>
                <a:lnTo>
                  <a:pt x="129" y="151"/>
                </a:lnTo>
                <a:lnTo>
                  <a:pt x="139" y="144"/>
                </a:lnTo>
                <a:lnTo>
                  <a:pt x="148" y="138"/>
                </a:lnTo>
                <a:lnTo>
                  <a:pt x="156" y="131"/>
                </a:lnTo>
                <a:lnTo>
                  <a:pt x="165" y="124"/>
                </a:lnTo>
                <a:lnTo>
                  <a:pt x="172" y="118"/>
                </a:lnTo>
                <a:lnTo>
                  <a:pt x="180" y="111"/>
                </a:lnTo>
                <a:lnTo>
                  <a:pt x="188" y="104"/>
                </a:lnTo>
                <a:lnTo>
                  <a:pt x="196" y="96"/>
                </a:lnTo>
                <a:lnTo>
                  <a:pt x="202" y="89"/>
                </a:lnTo>
                <a:lnTo>
                  <a:pt x="209" y="81"/>
                </a:lnTo>
                <a:lnTo>
                  <a:pt x="216" y="74"/>
                </a:lnTo>
                <a:lnTo>
                  <a:pt x="222" y="66"/>
                </a:lnTo>
                <a:lnTo>
                  <a:pt x="229" y="59"/>
                </a:lnTo>
                <a:lnTo>
                  <a:pt x="234" y="50"/>
                </a:lnTo>
                <a:lnTo>
                  <a:pt x="240" y="43"/>
                </a:lnTo>
                <a:lnTo>
                  <a:pt x="246" y="35"/>
                </a:lnTo>
                <a:lnTo>
                  <a:pt x="251" y="26"/>
                </a:lnTo>
                <a:lnTo>
                  <a:pt x="256" y="19"/>
                </a:lnTo>
                <a:lnTo>
                  <a:pt x="261" y="11"/>
                </a:lnTo>
                <a:lnTo>
                  <a:pt x="266" y="3"/>
                </a:lnTo>
                <a:lnTo>
                  <a:pt x="252" y="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5" name="Freeform 1045"/>
          <p:cNvSpPr>
            <a:spLocks/>
          </p:cNvSpPr>
          <p:nvPr/>
        </p:nvSpPr>
        <p:spPr bwMode="auto">
          <a:xfrm rot="64774">
            <a:off x="4165600" y="4600575"/>
            <a:ext cx="277813" cy="422275"/>
          </a:xfrm>
          <a:custGeom>
            <a:avLst/>
            <a:gdLst>
              <a:gd name="T0" fmla="*/ 262609 w 201"/>
              <a:gd name="T1" fmla="*/ 0 h 244"/>
              <a:gd name="T2" fmla="*/ 237731 w 201"/>
              <a:gd name="T3" fmla="*/ 24229 h 244"/>
              <a:gd name="T4" fmla="*/ 214234 w 201"/>
              <a:gd name="T5" fmla="*/ 51919 h 244"/>
              <a:gd name="T6" fmla="*/ 193502 w 201"/>
              <a:gd name="T7" fmla="*/ 74417 h 244"/>
              <a:gd name="T8" fmla="*/ 172769 w 201"/>
              <a:gd name="T9" fmla="*/ 102107 h 244"/>
              <a:gd name="T10" fmla="*/ 154801 w 201"/>
              <a:gd name="T11" fmla="*/ 128067 h 244"/>
              <a:gd name="T12" fmla="*/ 135451 w 201"/>
              <a:gd name="T13" fmla="*/ 154027 h 244"/>
              <a:gd name="T14" fmla="*/ 120247 w 201"/>
              <a:gd name="T15" fmla="*/ 179986 h 244"/>
              <a:gd name="T16" fmla="*/ 103662 w 201"/>
              <a:gd name="T17" fmla="*/ 205946 h 244"/>
              <a:gd name="T18" fmla="*/ 89840 w 201"/>
              <a:gd name="T19" fmla="*/ 231905 h 244"/>
              <a:gd name="T20" fmla="*/ 76018 w 201"/>
              <a:gd name="T21" fmla="*/ 257865 h 244"/>
              <a:gd name="T22" fmla="*/ 62197 w 201"/>
              <a:gd name="T23" fmla="*/ 283824 h 244"/>
              <a:gd name="T24" fmla="*/ 48375 w 201"/>
              <a:gd name="T25" fmla="*/ 309784 h 244"/>
              <a:gd name="T26" fmla="*/ 35936 w 201"/>
              <a:gd name="T27" fmla="*/ 335743 h 244"/>
              <a:gd name="T28" fmla="*/ 23497 w 201"/>
              <a:gd name="T29" fmla="*/ 361703 h 244"/>
              <a:gd name="T30" fmla="*/ 11057 w 201"/>
              <a:gd name="T31" fmla="*/ 387662 h 244"/>
              <a:gd name="T32" fmla="*/ 0 w 201"/>
              <a:gd name="T33" fmla="*/ 415352 h 244"/>
              <a:gd name="T34" fmla="*/ 23497 w 201"/>
              <a:gd name="T35" fmla="*/ 408430 h 244"/>
              <a:gd name="T36" fmla="*/ 35936 w 201"/>
              <a:gd name="T37" fmla="*/ 382470 h 244"/>
              <a:gd name="T38" fmla="*/ 46993 w 201"/>
              <a:gd name="T39" fmla="*/ 354780 h 244"/>
              <a:gd name="T40" fmla="*/ 60815 w 201"/>
              <a:gd name="T41" fmla="*/ 330551 h 244"/>
              <a:gd name="T42" fmla="*/ 73254 w 201"/>
              <a:gd name="T43" fmla="*/ 304592 h 244"/>
              <a:gd name="T44" fmla="*/ 84311 w 201"/>
              <a:gd name="T45" fmla="*/ 278632 h 244"/>
              <a:gd name="T46" fmla="*/ 98133 w 201"/>
              <a:gd name="T47" fmla="*/ 252673 h 244"/>
              <a:gd name="T48" fmla="*/ 113337 w 201"/>
              <a:gd name="T49" fmla="*/ 226713 h 244"/>
              <a:gd name="T50" fmla="*/ 127158 w 201"/>
              <a:gd name="T51" fmla="*/ 202484 h 244"/>
              <a:gd name="T52" fmla="*/ 146508 w 201"/>
              <a:gd name="T53" fmla="*/ 174794 h 244"/>
              <a:gd name="T54" fmla="*/ 163094 w 201"/>
              <a:gd name="T55" fmla="*/ 148835 h 244"/>
              <a:gd name="T56" fmla="*/ 179680 w 201"/>
              <a:gd name="T57" fmla="*/ 124606 h 244"/>
              <a:gd name="T58" fmla="*/ 199030 w 201"/>
              <a:gd name="T59" fmla="*/ 98646 h 244"/>
              <a:gd name="T60" fmla="*/ 219763 w 201"/>
              <a:gd name="T61" fmla="*/ 74417 h 244"/>
              <a:gd name="T62" fmla="*/ 240495 w 201"/>
              <a:gd name="T63" fmla="*/ 48458 h 244"/>
              <a:gd name="T64" fmla="*/ 263991 w 201"/>
              <a:gd name="T65" fmla="*/ 24229 h 244"/>
              <a:gd name="T66" fmla="*/ 276431 w 201"/>
              <a:gd name="T67" fmla="*/ 12114 h 244"/>
              <a:gd name="T68" fmla="*/ 262609 w 201"/>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1"/>
              <a:gd name="T106" fmla="*/ 0 h 244"/>
              <a:gd name="T107" fmla="*/ 201 w 201"/>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1" h="244">
                <a:moveTo>
                  <a:pt x="191" y="0"/>
                </a:moveTo>
                <a:lnTo>
                  <a:pt x="190" y="0"/>
                </a:lnTo>
                <a:lnTo>
                  <a:pt x="181" y="7"/>
                </a:lnTo>
                <a:lnTo>
                  <a:pt x="172" y="14"/>
                </a:lnTo>
                <a:lnTo>
                  <a:pt x="163" y="22"/>
                </a:lnTo>
                <a:lnTo>
                  <a:pt x="155" y="30"/>
                </a:lnTo>
                <a:lnTo>
                  <a:pt x="148" y="37"/>
                </a:lnTo>
                <a:lnTo>
                  <a:pt x="140" y="43"/>
                </a:lnTo>
                <a:lnTo>
                  <a:pt x="132" y="51"/>
                </a:lnTo>
                <a:lnTo>
                  <a:pt x="125" y="59"/>
                </a:lnTo>
                <a:lnTo>
                  <a:pt x="119" y="67"/>
                </a:lnTo>
                <a:lnTo>
                  <a:pt x="112" y="74"/>
                </a:lnTo>
                <a:lnTo>
                  <a:pt x="106" y="81"/>
                </a:lnTo>
                <a:lnTo>
                  <a:pt x="98" y="89"/>
                </a:lnTo>
                <a:lnTo>
                  <a:pt x="92" y="96"/>
                </a:lnTo>
                <a:lnTo>
                  <a:pt x="87" y="104"/>
                </a:lnTo>
                <a:lnTo>
                  <a:pt x="80" y="112"/>
                </a:lnTo>
                <a:lnTo>
                  <a:pt x="75" y="119"/>
                </a:lnTo>
                <a:lnTo>
                  <a:pt x="69" y="126"/>
                </a:lnTo>
                <a:lnTo>
                  <a:pt x="65" y="134"/>
                </a:lnTo>
                <a:lnTo>
                  <a:pt x="59" y="142"/>
                </a:lnTo>
                <a:lnTo>
                  <a:pt x="55" y="149"/>
                </a:lnTo>
                <a:lnTo>
                  <a:pt x="49" y="157"/>
                </a:lnTo>
                <a:lnTo>
                  <a:pt x="45" y="164"/>
                </a:lnTo>
                <a:lnTo>
                  <a:pt x="40" y="171"/>
                </a:lnTo>
                <a:lnTo>
                  <a:pt x="35" y="179"/>
                </a:lnTo>
                <a:lnTo>
                  <a:pt x="30" y="187"/>
                </a:lnTo>
                <a:lnTo>
                  <a:pt x="26" y="194"/>
                </a:lnTo>
                <a:lnTo>
                  <a:pt x="22" y="202"/>
                </a:lnTo>
                <a:lnTo>
                  <a:pt x="17" y="209"/>
                </a:lnTo>
                <a:lnTo>
                  <a:pt x="13" y="217"/>
                </a:lnTo>
                <a:lnTo>
                  <a:pt x="8" y="224"/>
                </a:lnTo>
                <a:lnTo>
                  <a:pt x="4" y="232"/>
                </a:lnTo>
                <a:lnTo>
                  <a:pt x="0" y="240"/>
                </a:lnTo>
                <a:lnTo>
                  <a:pt x="13" y="243"/>
                </a:lnTo>
                <a:lnTo>
                  <a:pt x="17" y="236"/>
                </a:lnTo>
                <a:lnTo>
                  <a:pt x="22" y="228"/>
                </a:lnTo>
                <a:lnTo>
                  <a:pt x="26" y="221"/>
                </a:lnTo>
                <a:lnTo>
                  <a:pt x="29" y="213"/>
                </a:lnTo>
                <a:lnTo>
                  <a:pt x="34" y="205"/>
                </a:lnTo>
                <a:lnTo>
                  <a:pt x="39" y="199"/>
                </a:lnTo>
                <a:lnTo>
                  <a:pt x="44" y="191"/>
                </a:lnTo>
                <a:lnTo>
                  <a:pt x="47" y="183"/>
                </a:lnTo>
                <a:lnTo>
                  <a:pt x="53" y="176"/>
                </a:lnTo>
                <a:lnTo>
                  <a:pt x="57" y="168"/>
                </a:lnTo>
                <a:lnTo>
                  <a:pt x="61" y="161"/>
                </a:lnTo>
                <a:lnTo>
                  <a:pt x="67" y="153"/>
                </a:lnTo>
                <a:lnTo>
                  <a:pt x="71" y="146"/>
                </a:lnTo>
                <a:lnTo>
                  <a:pt x="77" y="138"/>
                </a:lnTo>
                <a:lnTo>
                  <a:pt x="82" y="131"/>
                </a:lnTo>
                <a:lnTo>
                  <a:pt x="87" y="124"/>
                </a:lnTo>
                <a:lnTo>
                  <a:pt x="92" y="117"/>
                </a:lnTo>
                <a:lnTo>
                  <a:pt x="98" y="109"/>
                </a:lnTo>
                <a:lnTo>
                  <a:pt x="106" y="101"/>
                </a:lnTo>
                <a:lnTo>
                  <a:pt x="111" y="94"/>
                </a:lnTo>
                <a:lnTo>
                  <a:pt x="118" y="86"/>
                </a:lnTo>
                <a:lnTo>
                  <a:pt x="123" y="79"/>
                </a:lnTo>
                <a:lnTo>
                  <a:pt x="130" y="72"/>
                </a:lnTo>
                <a:lnTo>
                  <a:pt x="136" y="65"/>
                </a:lnTo>
                <a:lnTo>
                  <a:pt x="144" y="57"/>
                </a:lnTo>
                <a:lnTo>
                  <a:pt x="151" y="49"/>
                </a:lnTo>
                <a:lnTo>
                  <a:pt x="159" y="43"/>
                </a:lnTo>
                <a:lnTo>
                  <a:pt x="166" y="36"/>
                </a:lnTo>
                <a:lnTo>
                  <a:pt x="174" y="28"/>
                </a:lnTo>
                <a:lnTo>
                  <a:pt x="183" y="21"/>
                </a:lnTo>
                <a:lnTo>
                  <a:pt x="191" y="14"/>
                </a:lnTo>
                <a:lnTo>
                  <a:pt x="200" y="6"/>
                </a:lnTo>
                <a:lnTo>
                  <a:pt x="200" y="7"/>
                </a:lnTo>
                <a:lnTo>
                  <a:pt x="191" y="0"/>
                </a:lnTo>
                <a:lnTo>
                  <a:pt x="190" y="0"/>
                </a:lnTo>
                <a:lnTo>
                  <a:pt x="191" y="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6" name="Freeform 1046"/>
          <p:cNvSpPr>
            <a:spLocks/>
          </p:cNvSpPr>
          <p:nvPr/>
        </p:nvSpPr>
        <p:spPr bwMode="auto">
          <a:xfrm rot="64774">
            <a:off x="4425950" y="4170363"/>
            <a:ext cx="333375" cy="452437"/>
          </a:xfrm>
          <a:custGeom>
            <a:avLst/>
            <a:gdLst>
              <a:gd name="T0" fmla="*/ 308372 w 240"/>
              <a:gd name="T1" fmla="*/ 16101 h 281"/>
              <a:gd name="T2" fmla="*/ 301427 w 240"/>
              <a:gd name="T3" fmla="*/ 49913 h 281"/>
              <a:gd name="T4" fmla="*/ 293092 w 240"/>
              <a:gd name="T5" fmla="*/ 78895 h 281"/>
              <a:gd name="T6" fmla="*/ 281980 w 240"/>
              <a:gd name="T7" fmla="*/ 111097 h 281"/>
              <a:gd name="T8" fmla="*/ 270867 w 240"/>
              <a:gd name="T9" fmla="*/ 140078 h 281"/>
              <a:gd name="T10" fmla="*/ 256977 w 240"/>
              <a:gd name="T11" fmla="*/ 169060 h 281"/>
              <a:gd name="T12" fmla="*/ 240308 w 240"/>
              <a:gd name="T13" fmla="*/ 196432 h 281"/>
              <a:gd name="T14" fmla="*/ 223639 w 240"/>
              <a:gd name="T15" fmla="*/ 225413 h 281"/>
              <a:gd name="T16" fmla="*/ 204192 w 240"/>
              <a:gd name="T17" fmla="*/ 252785 h 281"/>
              <a:gd name="T18" fmla="*/ 183356 w 240"/>
              <a:gd name="T19" fmla="*/ 278547 h 281"/>
              <a:gd name="T20" fmla="*/ 161131 w 240"/>
              <a:gd name="T21" fmla="*/ 305918 h 281"/>
              <a:gd name="T22" fmla="*/ 136128 w 240"/>
              <a:gd name="T23" fmla="*/ 330070 h 281"/>
              <a:gd name="T24" fmla="*/ 109736 w 240"/>
              <a:gd name="T25" fmla="*/ 355831 h 281"/>
              <a:gd name="T26" fmla="*/ 80566 w 240"/>
              <a:gd name="T27" fmla="*/ 381593 h 281"/>
              <a:gd name="T28" fmla="*/ 50006 w 240"/>
              <a:gd name="T29" fmla="*/ 402524 h 281"/>
              <a:gd name="T30" fmla="*/ 16669 w 240"/>
              <a:gd name="T31" fmla="*/ 426675 h 281"/>
              <a:gd name="T32" fmla="*/ 11113 w 240"/>
              <a:gd name="T33" fmla="*/ 450827 h 281"/>
              <a:gd name="T34" fmla="*/ 45839 w 240"/>
              <a:gd name="T35" fmla="*/ 428286 h 281"/>
              <a:gd name="T36" fmla="*/ 77788 w 240"/>
              <a:gd name="T37" fmla="*/ 402524 h 281"/>
              <a:gd name="T38" fmla="*/ 109736 w 240"/>
              <a:gd name="T39" fmla="*/ 379983 h 281"/>
              <a:gd name="T40" fmla="*/ 137517 w 240"/>
              <a:gd name="T41" fmla="*/ 354221 h 281"/>
              <a:gd name="T42" fmla="*/ 163909 w 240"/>
              <a:gd name="T43" fmla="*/ 328460 h 281"/>
              <a:gd name="T44" fmla="*/ 188913 w 240"/>
              <a:gd name="T45" fmla="*/ 302698 h 281"/>
              <a:gd name="T46" fmla="*/ 211138 w 240"/>
              <a:gd name="T47" fmla="*/ 275326 h 281"/>
              <a:gd name="T48" fmla="*/ 230584 w 240"/>
              <a:gd name="T49" fmla="*/ 247955 h 281"/>
              <a:gd name="T50" fmla="*/ 251420 w 240"/>
              <a:gd name="T51" fmla="*/ 218973 h 281"/>
              <a:gd name="T52" fmla="*/ 266700 w 240"/>
              <a:gd name="T53" fmla="*/ 189991 h 281"/>
              <a:gd name="T54" fmla="*/ 281980 w 240"/>
              <a:gd name="T55" fmla="*/ 159400 h 281"/>
              <a:gd name="T56" fmla="*/ 294481 w 240"/>
              <a:gd name="T57" fmla="*/ 130418 h 281"/>
              <a:gd name="T58" fmla="*/ 306983 w 240"/>
              <a:gd name="T59" fmla="*/ 99826 h 281"/>
              <a:gd name="T60" fmla="*/ 315317 w 240"/>
              <a:gd name="T61" fmla="*/ 67624 h 281"/>
              <a:gd name="T62" fmla="*/ 323652 w 240"/>
              <a:gd name="T63" fmla="*/ 35422 h 281"/>
              <a:gd name="T64" fmla="*/ 331986 w 240"/>
              <a:gd name="T65" fmla="*/ 3220 h 281"/>
              <a:gd name="T66" fmla="*/ 311150 w 240"/>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81"/>
              <a:gd name="T104" fmla="*/ 240 w 240"/>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81">
                <a:moveTo>
                  <a:pt x="224" y="0"/>
                </a:moveTo>
                <a:lnTo>
                  <a:pt x="222" y="10"/>
                </a:lnTo>
                <a:lnTo>
                  <a:pt x="220" y="20"/>
                </a:lnTo>
                <a:lnTo>
                  <a:pt x="217" y="31"/>
                </a:lnTo>
                <a:lnTo>
                  <a:pt x="214" y="40"/>
                </a:lnTo>
                <a:lnTo>
                  <a:pt x="211" y="49"/>
                </a:lnTo>
                <a:lnTo>
                  <a:pt x="207" y="59"/>
                </a:lnTo>
                <a:lnTo>
                  <a:pt x="203" y="69"/>
                </a:lnTo>
                <a:lnTo>
                  <a:pt x="200" y="78"/>
                </a:lnTo>
                <a:lnTo>
                  <a:pt x="195" y="87"/>
                </a:lnTo>
                <a:lnTo>
                  <a:pt x="190" y="96"/>
                </a:lnTo>
                <a:lnTo>
                  <a:pt x="185" y="105"/>
                </a:lnTo>
                <a:lnTo>
                  <a:pt x="180" y="114"/>
                </a:lnTo>
                <a:lnTo>
                  <a:pt x="173" y="122"/>
                </a:lnTo>
                <a:lnTo>
                  <a:pt x="167" y="131"/>
                </a:lnTo>
                <a:lnTo>
                  <a:pt x="161" y="140"/>
                </a:lnTo>
                <a:lnTo>
                  <a:pt x="154" y="148"/>
                </a:lnTo>
                <a:lnTo>
                  <a:pt x="147" y="157"/>
                </a:lnTo>
                <a:lnTo>
                  <a:pt x="140" y="165"/>
                </a:lnTo>
                <a:lnTo>
                  <a:pt x="132" y="173"/>
                </a:lnTo>
                <a:lnTo>
                  <a:pt x="125" y="182"/>
                </a:lnTo>
                <a:lnTo>
                  <a:pt x="116" y="190"/>
                </a:lnTo>
                <a:lnTo>
                  <a:pt x="108" y="199"/>
                </a:lnTo>
                <a:lnTo>
                  <a:pt x="98" y="205"/>
                </a:lnTo>
                <a:lnTo>
                  <a:pt x="89" y="213"/>
                </a:lnTo>
                <a:lnTo>
                  <a:pt x="79" y="221"/>
                </a:lnTo>
                <a:lnTo>
                  <a:pt x="69" y="228"/>
                </a:lnTo>
                <a:lnTo>
                  <a:pt x="58" y="237"/>
                </a:lnTo>
                <a:lnTo>
                  <a:pt x="47" y="243"/>
                </a:lnTo>
                <a:lnTo>
                  <a:pt x="36" y="250"/>
                </a:lnTo>
                <a:lnTo>
                  <a:pt x="24" y="258"/>
                </a:lnTo>
                <a:lnTo>
                  <a:pt x="12" y="265"/>
                </a:lnTo>
                <a:lnTo>
                  <a:pt x="0" y="272"/>
                </a:lnTo>
                <a:lnTo>
                  <a:pt x="8" y="280"/>
                </a:lnTo>
                <a:lnTo>
                  <a:pt x="21" y="273"/>
                </a:lnTo>
                <a:lnTo>
                  <a:pt x="33" y="266"/>
                </a:lnTo>
                <a:lnTo>
                  <a:pt x="45" y="258"/>
                </a:lnTo>
                <a:lnTo>
                  <a:pt x="56" y="250"/>
                </a:lnTo>
                <a:lnTo>
                  <a:pt x="68" y="243"/>
                </a:lnTo>
                <a:lnTo>
                  <a:pt x="79" y="236"/>
                </a:lnTo>
                <a:lnTo>
                  <a:pt x="89" y="228"/>
                </a:lnTo>
                <a:lnTo>
                  <a:pt x="99" y="220"/>
                </a:lnTo>
                <a:lnTo>
                  <a:pt x="109" y="212"/>
                </a:lnTo>
                <a:lnTo>
                  <a:pt x="118" y="204"/>
                </a:lnTo>
                <a:lnTo>
                  <a:pt x="127" y="196"/>
                </a:lnTo>
                <a:lnTo>
                  <a:pt x="136" y="188"/>
                </a:lnTo>
                <a:lnTo>
                  <a:pt x="143" y="179"/>
                </a:lnTo>
                <a:lnTo>
                  <a:pt x="152" y="171"/>
                </a:lnTo>
                <a:lnTo>
                  <a:pt x="159" y="161"/>
                </a:lnTo>
                <a:lnTo>
                  <a:pt x="166" y="154"/>
                </a:lnTo>
                <a:lnTo>
                  <a:pt x="173" y="145"/>
                </a:lnTo>
                <a:lnTo>
                  <a:pt x="181" y="136"/>
                </a:lnTo>
                <a:lnTo>
                  <a:pt x="186" y="126"/>
                </a:lnTo>
                <a:lnTo>
                  <a:pt x="192" y="118"/>
                </a:lnTo>
                <a:lnTo>
                  <a:pt x="198" y="109"/>
                </a:lnTo>
                <a:lnTo>
                  <a:pt x="203" y="99"/>
                </a:lnTo>
                <a:lnTo>
                  <a:pt x="207" y="90"/>
                </a:lnTo>
                <a:lnTo>
                  <a:pt x="212" y="81"/>
                </a:lnTo>
                <a:lnTo>
                  <a:pt x="216" y="71"/>
                </a:lnTo>
                <a:lnTo>
                  <a:pt x="221" y="62"/>
                </a:lnTo>
                <a:lnTo>
                  <a:pt x="224" y="52"/>
                </a:lnTo>
                <a:lnTo>
                  <a:pt x="227" y="42"/>
                </a:lnTo>
                <a:lnTo>
                  <a:pt x="231" y="32"/>
                </a:lnTo>
                <a:lnTo>
                  <a:pt x="233" y="22"/>
                </a:lnTo>
                <a:lnTo>
                  <a:pt x="236" y="12"/>
                </a:lnTo>
                <a:lnTo>
                  <a:pt x="239" y="2"/>
                </a:lnTo>
                <a:lnTo>
                  <a:pt x="237" y="2"/>
                </a:lnTo>
                <a:lnTo>
                  <a:pt x="224" y="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7" name="Freeform 1047"/>
          <p:cNvSpPr>
            <a:spLocks/>
          </p:cNvSpPr>
          <p:nvPr/>
        </p:nvSpPr>
        <p:spPr bwMode="auto">
          <a:xfrm rot="64774">
            <a:off x="4746625" y="3236913"/>
            <a:ext cx="109538" cy="946150"/>
          </a:xfrm>
          <a:custGeom>
            <a:avLst/>
            <a:gdLst>
              <a:gd name="T0" fmla="*/ 60993 w 88"/>
              <a:gd name="T1" fmla="*/ 31021 h 610"/>
              <a:gd name="T2" fmla="*/ 69706 w 88"/>
              <a:gd name="T3" fmla="*/ 93064 h 610"/>
              <a:gd name="T4" fmla="*/ 78419 w 88"/>
              <a:gd name="T5" fmla="*/ 152004 h 610"/>
              <a:gd name="T6" fmla="*/ 84643 w 88"/>
              <a:gd name="T7" fmla="*/ 210945 h 610"/>
              <a:gd name="T8" fmla="*/ 88377 w 88"/>
              <a:gd name="T9" fmla="*/ 269885 h 610"/>
              <a:gd name="T10" fmla="*/ 89622 w 88"/>
              <a:gd name="T11" fmla="*/ 330377 h 610"/>
              <a:gd name="T12" fmla="*/ 90867 w 88"/>
              <a:gd name="T13" fmla="*/ 390869 h 610"/>
              <a:gd name="T14" fmla="*/ 89622 w 88"/>
              <a:gd name="T15" fmla="*/ 448258 h 610"/>
              <a:gd name="T16" fmla="*/ 85888 w 88"/>
              <a:gd name="T17" fmla="*/ 507198 h 610"/>
              <a:gd name="T18" fmla="*/ 80909 w 88"/>
              <a:gd name="T19" fmla="*/ 567690 h 610"/>
              <a:gd name="T20" fmla="*/ 73440 w 88"/>
              <a:gd name="T21" fmla="*/ 626630 h 610"/>
              <a:gd name="T22" fmla="*/ 64727 w 88"/>
              <a:gd name="T23" fmla="*/ 684020 h 610"/>
              <a:gd name="T24" fmla="*/ 52280 w 88"/>
              <a:gd name="T25" fmla="*/ 742960 h 610"/>
              <a:gd name="T26" fmla="*/ 39832 w 88"/>
              <a:gd name="T27" fmla="*/ 798799 h 610"/>
              <a:gd name="T28" fmla="*/ 26140 w 88"/>
              <a:gd name="T29" fmla="*/ 856188 h 610"/>
              <a:gd name="T30" fmla="*/ 8713 w 88"/>
              <a:gd name="T31" fmla="*/ 913578 h 610"/>
              <a:gd name="T32" fmla="*/ 16182 w 88"/>
              <a:gd name="T33" fmla="*/ 944599 h 610"/>
              <a:gd name="T34" fmla="*/ 33608 w 88"/>
              <a:gd name="T35" fmla="*/ 887210 h 610"/>
              <a:gd name="T36" fmla="*/ 49790 w 88"/>
              <a:gd name="T37" fmla="*/ 831371 h 610"/>
              <a:gd name="T38" fmla="*/ 64727 w 88"/>
              <a:gd name="T39" fmla="*/ 772431 h 610"/>
              <a:gd name="T40" fmla="*/ 77175 w 88"/>
              <a:gd name="T41" fmla="*/ 716592 h 610"/>
              <a:gd name="T42" fmla="*/ 87133 w 88"/>
              <a:gd name="T43" fmla="*/ 657652 h 610"/>
              <a:gd name="T44" fmla="*/ 94601 w 88"/>
              <a:gd name="T45" fmla="*/ 598711 h 610"/>
              <a:gd name="T46" fmla="*/ 100825 w 88"/>
              <a:gd name="T47" fmla="*/ 539771 h 610"/>
              <a:gd name="T48" fmla="*/ 104559 w 88"/>
              <a:gd name="T49" fmla="*/ 480830 h 610"/>
              <a:gd name="T50" fmla="*/ 108293 w 88"/>
              <a:gd name="T51" fmla="*/ 420339 h 610"/>
              <a:gd name="T52" fmla="*/ 108293 w 88"/>
              <a:gd name="T53" fmla="*/ 359847 h 610"/>
              <a:gd name="T54" fmla="*/ 105804 w 88"/>
              <a:gd name="T55" fmla="*/ 300907 h 610"/>
              <a:gd name="T56" fmla="*/ 103314 w 88"/>
              <a:gd name="T57" fmla="*/ 240415 h 610"/>
              <a:gd name="T58" fmla="*/ 98335 w 88"/>
              <a:gd name="T59" fmla="*/ 181475 h 610"/>
              <a:gd name="T60" fmla="*/ 92112 w 88"/>
              <a:gd name="T61" fmla="*/ 119432 h 610"/>
              <a:gd name="T62" fmla="*/ 82154 w 88"/>
              <a:gd name="T63" fmla="*/ 60492 h 610"/>
              <a:gd name="T64" fmla="*/ 73440 w 88"/>
              <a:gd name="T65" fmla="*/ 0 h 610"/>
              <a:gd name="T66" fmla="*/ 54769 w 88"/>
              <a:gd name="T67" fmla="*/ 3102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8"/>
              <a:gd name="T103" fmla="*/ 0 h 610"/>
              <a:gd name="T104" fmla="*/ 88 w 8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8" h="610">
                <a:moveTo>
                  <a:pt x="44" y="2"/>
                </a:moveTo>
                <a:lnTo>
                  <a:pt x="49" y="20"/>
                </a:lnTo>
                <a:lnTo>
                  <a:pt x="53" y="40"/>
                </a:lnTo>
                <a:lnTo>
                  <a:pt x="56" y="60"/>
                </a:lnTo>
                <a:lnTo>
                  <a:pt x="60" y="78"/>
                </a:lnTo>
                <a:lnTo>
                  <a:pt x="63" y="98"/>
                </a:lnTo>
                <a:lnTo>
                  <a:pt x="65" y="117"/>
                </a:lnTo>
                <a:lnTo>
                  <a:pt x="68" y="136"/>
                </a:lnTo>
                <a:lnTo>
                  <a:pt x="70" y="156"/>
                </a:lnTo>
                <a:lnTo>
                  <a:pt x="71" y="174"/>
                </a:lnTo>
                <a:lnTo>
                  <a:pt x="72" y="194"/>
                </a:lnTo>
                <a:lnTo>
                  <a:pt x="72" y="213"/>
                </a:lnTo>
                <a:lnTo>
                  <a:pt x="73" y="232"/>
                </a:lnTo>
                <a:lnTo>
                  <a:pt x="73" y="252"/>
                </a:lnTo>
                <a:lnTo>
                  <a:pt x="72" y="270"/>
                </a:lnTo>
                <a:lnTo>
                  <a:pt x="72" y="289"/>
                </a:lnTo>
                <a:lnTo>
                  <a:pt x="71" y="310"/>
                </a:lnTo>
                <a:lnTo>
                  <a:pt x="69" y="327"/>
                </a:lnTo>
                <a:lnTo>
                  <a:pt x="68" y="347"/>
                </a:lnTo>
                <a:lnTo>
                  <a:pt x="65" y="366"/>
                </a:lnTo>
                <a:lnTo>
                  <a:pt x="62" y="385"/>
                </a:lnTo>
                <a:lnTo>
                  <a:pt x="59" y="404"/>
                </a:lnTo>
                <a:lnTo>
                  <a:pt x="55" y="423"/>
                </a:lnTo>
                <a:lnTo>
                  <a:pt x="52" y="441"/>
                </a:lnTo>
                <a:lnTo>
                  <a:pt x="47" y="460"/>
                </a:lnTo>
                <a:lnTo>
                  <a:pt x="42" y="479"/>
                </a:lnTo>
                <a:lnTo>
                  <a:pt x="37" y="497"/>
                </a:lnTo>
                <a:lnTo>
                  <a:pt x="32" y="515"/>
                </a:lnTo>
                <a:lnTo>
                  <a:pt x="26" y="533"/>
                </a:lnTo>
                <a:lnTo>
                  <a:pt x="21" y="552"/>
                </a:lnTo>
                <a:lnTo>
                  <a:pt x="14" y="570"/>
                </a:lnTo>
                <a:lnTo>
                  <a:pt x="7" y="589"/>
                </a:lnTo>
                <a:lnTo>
                  <a:pt x="0" y="606"/>
                </a:lnTo>
                <a:lnTo>
                  <a:pt x="13" y="609"/>
                </a:lnTo>
                <a:lnTo>
                  <a:pt x="21" y="591"/>
                </a:lnTo>
                <a:lnTo>
                  <a:pt x="27" y="572"/>
                </a:lnTo>
                <a:lnTo>
                  <a:pt x="34" y="555"/>
                </a:lnTo>
                <a:lnTo>
                  <a:pt x="40" y="536"/>
                </a:lnTo>
                <a:lnTo>
                  <a:pt x="46" y="518"/>
                </a:lnTo>
                <a:lnTo>
                  <a:pt x="52" y="498"/>
                </a:lnTo>
                <a:lnTo>
                  <a:pt x="56" y="481"/>
                </a:lnTo>
                <a:lnTo>
                  <a:pt x="62" y="462"/>
                </a:lnTo>
                <a:lnTo>
                  <a:pt x="65" y="443"/>
                </a:lnTo>
                <a:lnTo>
                  <a:pt x="70" y="424"/>
                </a:lnTo>
                <a:lnTo>
                  <a:pt x="73" y="406"/>
                </a:lnTo>
                <a:lnTo>
                  <a:pt x="76" y="386"/>
                </a:lnTo>
                <a:lnTo>
                  <a:pt x="79" y="367"/>
                </a:lnTo>
                <a:lnTo>
                  <a:pt x="81" y="348"/>
                </a:lnTo>
                <a:lnTo>
                  <a:pt x="83" y="328"/>
                </a:lnTo>
                <a:lnTo>
                  <a:pt x="84" y="310"/>
                </a:lnTo>
                <a:lnTo>
                  <a:pt x="85" y="290"/>
                </a:lnTo>
                <a:lnTo>
                  <a:pt x="87" y="271"/>
                </a:lnTo>
                <a:lnTo>
                  <a:pt x="87" y="252"/>
                </a:lnTo>
                <a:lnTo>
                  <a:pt x="87" y="232"/>
                </a:lnTo>
                <a:lnTo>
                  <a:pt x="87" y="213"/>
                </a:lnTo>
                <a:lnTo>
                  <a:pt x="85" y="194"/>
                </a:lnTo>
                <a:lnTo>
                  <a:pt x="84" y="174"/>
                </a:lnTo>
                <a:lnTo>
                  <a:pt x="83" y="155"/>
                </a:lnTo>
                <a:lnTo>
                  <a:pt x="81" y="135"/>
                </a:lnTo>
                <a:lnTo>
                  <a:pt x="79" y="117"/>
                </a:lnTo>
                <a:lnTo>
                  <a:pt x="76" y="96"/>
                </a:lnTo>
                <a:lnTo>
                  <a:pt x="74" y="77"/>
                </a:lnTo>
                <a:lnTo>
                  <a:pt x="70" y="58"/>
                </a:lnTo>
                <a:lnTo>
                  <a:pt x="66" y="39"/>
                </a:lnTo>
                <a:lnTo>
                  <a:pt x="63" y="20"/>
                </a:lnTo>
                <a:lnTo>
                  <a:pt x="59" y="0"/>
                </a:lnTo>
                <a:lnTo>
                  <a:pt x="57" y="0"/>
                </a:lnTo>
                <a:lnTo>
                  <a:pt x="44" y="2"/>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8" name="Freeform 1048"/>
          <p:cNvSpPr>
            <a:spLocks/>
          </p:cNvSpPr>
          <p:nvPr/>
        </p:nvSpPr>
        <p:spPr bwMode="auto">
          <a:xfrm>
            <a:off x="4605338" y="2898775"/>
            <a:ext cx="225425" cy="357188"/>
          </a:xfrm>
          <a:custGeom>
            <a:avLst/>
            <a:gdLst>
              <a:gd name="T0" fmla="*/ 63800 w 159"/>
              <a:gd name="T1" fmla="*/ 82550 h 225"/>
              <a:gd name="T2" fmla="*/ 76559 w 159"/>
              <a:gd name="T3" fmla="*/ 103188 h 225"/>
              <a:gd name="T4" fmla="*/ 89319 w 159"/>
              <a:gd name="T5" fmla="*/ 119063 h 225"/>
              <a:gd name="T6" fmla="*/ 99244 w 159"/>
              <a:gd name="T7" fmla="*/ 138113 h 225"/>
              <a:gd name="T8" fmla="*/ 110586 w 159"/>
              <a:gd name="T9" fmla="*/ 153988 h 225"/>
              <a:gd name="T10" fmla="*/ 121928 w 159"/>
              <a:gd name="T11" fmla="*/ 168275 h 225"/>
              <a:gd name="T12" fmla="*/ 133270 w 159"/>
              <a:gd name="T13" fmla="*/ 187325 h 225"/>
              <a:gd name="T14" fmla="*/ 144612 w 159"/>
              <a:gd name="T15" fmla="*/ 204788 h 225"/>
              <a:gd name="T16" fmla="*/ 153119 w 159"/>
              <a:gd name="T17" fmla="*/ 223838 h 225"/>
              <a:gd name="T18" fmla="*/ 163043 w 159"/>
              <a:gd name="T19" fmla="*/ 241300 h 225"/>
              <a:gd name="T20" fmla="*/ 171550 w 159"/>
              <a:gd name="T21" fmla="*/ 258763 h 225"/>
              <a:gd name="T22" fmla="*/ 178639 w 159"/>
              <a:gd name="T23" fmla="*/ 276225 h 225"/>
              <a:gd name="T24" fmla="*/ 187145 w 159"/>
              <a:gd name="T25" fmla="*/ 293688 h 225"/>
              <a:gd name="T26" fmla="*/ 192816 w 159"/>
              <a:gd name="T27" fmla="*/ 311150 h 225"/>
              <a:gd name="T28" fmla="*/ 198487 w 159"/>
              <a:gd name="T29" fmla="*/ 330200 h 225"/>
              <a:gd name="T30" fmla="*/ 204158 w 159"/>
              <a:gd name="T31" fmla="*/ 347663 h 225"/>
              <a:gd name="T32" fmla="*/ 225425 w 159"/>
              <a:gd name="T33" fmla="*/ 352425 h 225"/>
              <a:gd name="T34" fmla="*/ 219754 w 159"/>
              <a:gd name="T35" fmla="*/ 334963 h 225"/>
              <a:gd name="T36" fmla="*/ 215501 w 159"/>
              <a:gd name="T37" fmla="*/ 314325 h 225"/>
              <a:gd name="T38" fmla="*/ 208412 w 159"/>
              <a:gd name="T39" fmla="*/ 296863 h 225"/>
              <a:gd name="T40" fmla="*/ 201323 w 159"/>
              <a:gd name="T41" fmla="*/ 276225 h 225"/>
              <a:gd name="T42" fmla="*/ 192816 w 159"/>
              <a:gd name="T43" fmla="*/ 260350 h 225"/>
              <a:gd name="T44" fmla="*/ 185728 w 159"/>
              <a:gd name="T45" fmla="*/ 242888 h 225"/>
              <a:gd name="T46" fmla="*/ 175803 w 159"/>
              <a:gd name="T47" fmla="*/ 223838 h 225"/>
              <a:gd name="T48" fmla="*/ 167297 w 159"/>
              <a:gd name="T49" fmla="*/ 204788 h 225"/>
              <a:gd name="T50" fmla="*/ 157372 w 159"/>
              <a:gd name="T51" fmla="*/ 188913 h 225"/>
              <a:gd name="T52" fmla="*/ 146030 w 159"/>
              <a:gd name="T53" fmla="*/ 169863 h 225"/>
              <a:gd name="T54" fmla="*/ 133270 w 159"/>
              <a:gd name="T55" fmla="*/ 152400 h 225"/>
              <a:gd name="T56" fmla="*/ 121928 w 159"/>
              <a:gd name="T57" fmla="*/ 136525 h 225"/>
              <a:gd name="T58" fmla="*/ 110586 w 159"/>
              <a:gd name="T59" fmla="*/ 117475 h 225"/>
              <a:gd name="T60" fmla="*/ 97826 w 159"/>
              <a:gd name="T61" fmla="*/ 101600 h 225"/>
              <a:gd name="T62" fmla="*/ 86484 w 159"/>
              <a:gd name="T63" fmla="*/ 84138 h 225"/>
              <a:gd name="T64" fmla="*/ 73724 w 159"/>
              <a:gd name="T65" fmla="*/ 68263 h 2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9"/>
              <a:gd name="T100" fmla="*/ 0 h 225"/>
              <a:gd name="T101" fmla="*/ 159 w 159"/>
              <a:gd name="T102" fmla="*/ 225 h 2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9" h="225">
                <a:moveTo>
                  <a:pt x="3" y="10"/>
                </a:moveTo>
                <a:lnTo>
                  <a:pt x="45" y="52"/>
                </a:lnTo>
                <a:lnTo>
                  <a:pt x="49" y="59"/>
                </a:lnTo>
                <a:lnTo>
                  <a:pt x="54" y="65"/>
                </a:lnTo>
                <a:lnTo>
                  <a:pt x="58" y="69"/>
                </a:lnTo>
                <a:lnTo>
                  <a:pt x="63" y="75"/>
                </a:lnTo>
                <a:lnTo>
                  <a:pt x="67" y="81"/>
                </a:lnTo>
                <a:lnTo>
                  <a:pt x="70" y="87"/>
                </a:lnTo>
                <a:lnTo>
                  <a:pt x="74" y="91"/>
                </a:lnTo>
                <a:lnTo>
                  <a:pt x="78" y="97"/>
                </a:lnTo>
                <a:lnTo>
                  <a:pt x="82" y="103"/>
                </a:lnTo>
                <a:lnTo>
                  <a:pt x="86" y="106"/>
                </a:lnTo>
                <a:lnTo>
                  <a:pt x="90" y="113"/>
                </a:lnTo>
                <a:lnTo>
                  <a:pt x="94" y="118"/>
                </a:lnTo>
                <a:lnTo>
                  <a:pt x="97" y="124"/>
                </a:lnTo>
                <a:lnTo>
                  <a:pt x="102" y="129"/>
                </a:lnTo>
                <a:lnTo>
                  <a:pt x="104" y="135"/>
                </a:lnTo>
                <a:lnTo>
                  <a:pt x="108" y="141"/>
                </a:lnTo>
                <a:lnTo>
                  <a:pt x="112" y="147"/>
                </a:lnTo>
                <a:lnTo>
                  <a:pt x="115" y="152"/>
                </a:lnTo>
                <a:lnTo>
                  <a:pt x="117" y="158"/>
                </a:lnTo>
                <a:lnTo>
                  <a:pt x="121" y="163"/>
                </a:lnTo>
                <a:lnTo>
                  <a:pt x="124" y="168"/>
                </a:lnTo>
                <a:lnTo>
                  <a:pt x="126" y="174"/>
                </a:lnTo>
                <a:lnTo>
                  <a:pt x="130" y="180"/>
                </a:lnTo>
                <a:lnTo>
                  <a:pt x="132" y="185"/>
                </a:lnTo>
                <a:lnTo>
                  <a:pt x="133" y="190"/>
                </a:lnTo>
                <a:lnTo>
                  <a:pt x="136" y="196"/>
                </a:lnTo>
                <a:lnTo>
                  <a:pt x="137" y="202"/>
                </a:lnTo>
                <a:lnTo>
                  <a:pt x="140" y="208"/>
                </a:lnTo>
                <a:lnTo>
                  <a:pt x="142" y="213"/>
                </a:lnTo>
                <a:lnTo>
                  <a:pt x="144" y="219"/>
                </a:lnTo>
                <a:lnTo>
                  <a:pt x="145" y="225"/>
                </a:lnTo>
                <a:lnTo>
                  <a:pt x="159" y="222"/>
                </a:lnTo>
                <a:lnTo>
                  <a:pt x="157" y="217"/>
                </a:lnTo>
                <a:lnTo>
                  <a:pt x="155" y="211"/>
                </a:lnTo>
                <a:lnTo>
                  <a:pt x="153" y="205"/>
                </a:lnTo>
                <a:lnTo>
                  <a:pt x="152" y="198"/>
                </a:lnTo>
                <a:lnTo>
                  <a:pt x="149" y="193"/>
                </a:lnTo>
                <a:lnTo>
                  <a:pt x="147" y="187"/>
                </a:lnTo>
                <a:lnTo>
                  <a:pt x="145" y="181"/>
                </a:lnTo>
                <a:lnTo>
                  <a:pt x="142" y="174"/>
                </a:lnTo>
                <a:lnTo>
                  <a:pt x="140" y="168"/>
                </a:lnTo>
                <a:lnTo>
                  <a:pt x="136" y="164"/>
                </a:lnTo>
                <a:lnTo>
                  <a:pt x="134" y="159"/>
                </a:lnTo>
                <a:lnTo>
                  <a:pt x="131" y="153"/>
                </a:lnTo>
                <a:lnTo>
                  <a:pt x="127" y="148"/>
                </a:lnTo>
                <a:lnTo>
                  <a:pt x="124" y="141"/>
                </a:lnTo>
                <a:lnTo>
                  <a:pt x="121" y="135"/>
                </a:lnTo>
                <a:lnTo>
                  <a:pt x="118" y="129"/>
                </a:lnTo>
                <a:lnTo>
                  <a:pt x="114" y="125"/>
                </a:lnTo>
                <a:lnTo>
                  <a:pt x="111" y="119"/>
                </a:lnTo>
                <a:lnTo>
                  <a:pt x="107" y="113"/>
                </a:lnTo>
                <a:lnTo>
                  <a:pt x="103" y="107"/>
                </a:lnTo>
                <a:lnTo>
                  <a:pt x="97" y="102"/>
                </a:lnTo>
                <a:lnTo>
                  <a:pt x="94" y="96"/>
                </a:lnTo>
                <a:lnTo>
                  <a:pt x="90" y="90"/>
                </a:lnTo>
                <a:lnTo>
                  <a:pt x="86" y="86"/>
                </a:lnTo>
                <a:lnTo>
                  <a:pt x="83" y="80"/>
                </a:lnTo>
                <a:lnTo>
                  <a:pt x="78" y="74"/>
                </a:lnTo>
                <a:lnTo>
                  <a:pt x="74" y="68"/>
                </a:lnTo>
                <a:lnTo>
                  <a:pt x="69" y="64"/>
                </a:lnTo>
                <a:lnTo>
                  <a:pt x="65" y="58"/>
                </a:lnTo>
                <a:lnTo>
                  <a:pt x="61" y="53"/>
                </a:lnTo>
                <a:lnTo>
                  <a:pt x="14" y="1"/>
                </a:lnTo>
                <a:lnTo>
                  <a:pt x="52" y="43"/>
                </a:lnTo>
                <a:lnTo>
                  <a:pt x="0" y="0"/>
                </a:lnTo>
              </a:path>
            </a:pathLst>
          </a:custGeom>
          <a:solidFill>
            <a:schemeClr val="hlink"/>
          </a:solidFill>
          <a:ln w="127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69" name="Rectangle 1049"/>
          <p:cNvSpPr>
            <a:spLocks noChangeArrowheads="1"/>
          </p:cNvSpPr>
          <p:nvPr/>
        </p:nvSpPr>
        <p:spPr bwMode="auto">
          <a:xfrm>
            <a:off x="0" y="2609850"/>
            <a:ext cx="2097088" cy="21272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400" b="1">
                <a:solidFill>
                  <a:schemeClr val="folHlink"/>
                </a:solidFill>
              </a:rPr>
              <a:t>Υδατάνθρακες</a:t>
            </a:r>
            <a:endParaRPr lang="en-GB" altLang="el-GR" sz="1400" b="1">
              <a:solidFill>
                <a:schemeClr val="folHlink"/>
              </a:solidFill>
            </a:endParaRPr>
          </a:p>
        </p:txBody>
      </p:sp>
      <p:sp>
        <p:nvSpPr>
          <p:cNvPr id="72970" name="Line 1050"/>
          <p:cNvSpPr>
            <a:spLocks noChangeShapeType="1"/>
          </p:cNvSpPr>
          <p:nvPr/>
        </p:nvSpPr>
        <p:spPr bwMode="auto">
          <a:xfrm>
            <a:off x="2117725" y="2771775"/>
            <a:ext cx="1133475" cy="2000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72971" name="Rectangle 1051"/>
          <p:cNvSpPr>
            <a:spLocks noChangeArrowheads="1"/>
          </p:cNvSpPr>
          <p:nvPr/>
        </p:nvSpPr>
        <p:spPr bwMode="auto">
          <a:xfrm>
            <a:off x="2876550" y="3962400"/>
            <a:ext cx="704850" cy="2444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600" b="1">
                <a:solidFill>
                  <a:schemeClr val="bg1"/>
                </a:solidFill>
              </a:rPr>
              <a:t>Insulin </a:t>
            </a:r>
            <a:endParaRPr lang="en-GB" altLang="el-GR" sz="1600" b="1">
              <a:solidFill>
                <a:schemeClr val="bg2"/>
              </a:solidFill>
            </a:endParaRPr>
          </a:p>
        </p:txBody>
      </p:sp>
      <p:sp>
        <p:nvSpPr>
          <p:cNvPr id="72972" name="Arc 1052"/>
          <p:cNvSpPr>
            <a:spLocks/>
          </p:cNvSpPr>
          <p:nvPr/>
        </p:nvSpPr>
        <p:spPr bwMode="auto">
          <a:xfrm>
            <a:off x="3092450" y="3048000"/>
            <a:ext cx="330200" cy="790575"/>
          </a:xfrm>
          <a:custGeom>
            <a:avLst/>
            <a:gdLst>
              <a:gd name="T0" fmla="*/ 0 w 21600"/>
              <a:gd name="T1" fmla="*/ 28935594 h 21600"/>
              <a:gd name="T2" fmla="*/ 5026286 w 21600"/>
              <a:gd name="T3" fmla="*/ 0 h 21600"/>
              <a:gd name="T4" fmla="*/ 5047780 w 21600"/>
              <a:gd name="T5" fmla="*/ 2893559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06"/>
                  <a:pt x="9614" y="50"/>
                  <a:pt x="21508" y="0"/>
                </a:cubicBezTo>
              </a:path>
              <a:path w="21600" h="21600" stroke="0" extrusionOk="0">
                <a:moveTo>
                  <a:pt x="0" y="21600"/>
                </a:moveTo>
                <a:cubicBezTo>
                  <a:pt x="0" y="9706"/>
                  <a:pt x="9614" y="50"/>
                  <a:pt x="21508" y="0"/>
                </a:cubicBezTo>
                <a:lnTo>
                  <a:pt x="21600" y="21600"/>
                </a:lnTo>
                <a:close/>
              </a:path>
            </a:pathLst>
          </a:custGeom>
          <a:noFill/>
          <a:ln w="254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73" name="Arc 1053"/>
          <p:cNvSpPr>
            <a:spLocks/>
          </p:cNvSpPr>
          <p:nvPr/>
        </p:nvSpPr>
        <p:spPr bwMode="auto">
          <a:xfrm rot="5400000">
            <a:off x="3725863" y="3122613"/>
            <a:ext cx="1042987" cy="636587"/>
          </a:xfrm>
          <a:custGeom>
            <a:avLst/>
            <a:gdLst>
              <a:gd name="T0" fmla="*/ 0 w 26121"/>
              <a:gd name="T1" fmla="*/ 469896 h 21600"/>
              <a:gd name="T2" fmla="*/ 41645491 w 26121"/>
              <a:gd name="T3" fmla="*/ 15735989 h 21600"/>
              <a:gd name="T4" fmla="*/ 7659153 w 26121"/>
              <a:gd name="T5" fmla="*/ 18761250 h 21600"/>
              <a:gd name="T6" fmla="*/ 0 60000 65536"/>
              <a:gd name="T7" fmla="*/ 0 60000 65536"/>
              <a:gd name="T8" fmla="*/ 0 60000 65536"/>
              <a:gd name="T9" fmla="*/ 0 w 26121"/>
              <a:gd name="T10" fmla="*/ 0 h 21600"/>
              <a:gd name="T11" fmla="*/ 26121 w 26121"/>
              <a:gd name="T12" fmla="*/ 21600 h 21600"/>
            </a:gdLst>
            <a:ahLst/>
            <a:cxnLst>
              <a:cxn ang="T6">
                <a:pos x="T0" y="T1"/>
              </a:cxn>
              <a:cxn ang="T7">
                <a:pos x="T2" y="T3"/>
              </a:cxn>
              <a:cxn ang="T8">
                <a:pos x="T4" y="T5"/>
              </a:cxn>
            </a:cxnLst>
            <a:rect l="T9" t="T10" r="T11" b="T12"/>
            <a:pathLst>
              <a:path w="26121" h="21600" fill="none" extrusionOk="0">
                <a:moveTo>
                  <a:pt x="-1" y="540"/>
                </a:moveTo>
                <a:cubicBezTo>
                  <a:pt x="1576" y="181"/>
                  <a:pt x="3187" y="-1"/>
                  <a:pt x="4804" y="0"/>
                </a:cubicBezTo>
                <a:cubicBezTo>
                  <a:pt x="15388" y="0"/>
                  <a:pt x="24414" y="7670"/>
                  <a:pt x="26121" y="18116"/>
                </a:cubicBezTo>
              </a:path>
              <a:path w="26121" h="21600" stroke="0" extrusionOk="0">
                <a:moveTo>
                  <a:pt x="-1" y="540"/>
                </a:moveTo>
                <a:cubicBezTo>
                  <a:pt x="1576" y="181"/>
                  <a:pt x="3187" y="-1"/>
                  <a:pt x="4804" y="0"/>
                </a:cubicBezTo>
                <a:cubicBezTo>
                  <a:pt x="15388" y="0"/>
                  <a:pt x="24414" y="7670"/>
                  <a:pt x="26121" y="18116"/>
                </a:cubicBezTo>
                <a:lnTo>
                  <a:pt x="4804" y="21600"/>
                </a:lnTo>
                <a:close/>
              </a:path>
            </a:pathLst>
          </a:custGeom>
          <a:noFill/>
          <a:ln w="254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74" name="Rectangle 1054"/>
          <p:cNvSpPr>
            <a:spLocks noChangeArrowheads="1"/>
          </p:cNvSpPr>
          <p:nvPr/>
        </p:nvSpPr>
        <p:spPr bwMode="auto">
          <a:xfrm>
            <a:off x="4448175" y="2543175"/>
            <a:ext cx="2222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2000" b="1"/>
              <a:t>I</a:t>
            </a:r>
          </a:p>
        </p:txBody>
      </p:sp>
      <p:sp>
        <p:nvSpPr>
          <p:cNvPr id="72975" name="Rectangle 1055"/>
          <p:cNvSpPr>
            <a:spLocks noChangeArrowheads="1"/>
          </p:cNvSpPr>
          <p:nvPr/>
        </p:nvSpPr>
        <p:spPr bwMode="auto">
          <a:xfrm>
            <a:off x="4884738" y="3303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76" name="Rectangle 1056"/>
          <p:cNvSpPr>
            <a:spLocks noChangeArrowheads="1"/>
          </p:cNvSpPr>
          <p:nvPr/>
        </p:nvSpPr>
        <p:spPr bwMode="auto">
          <a:xfrm rot="1500000">
            <a:off x="4741863" y="4189413"/>
            <a:ext cx="55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77" name="Rectangle 1057"/>
          <p:cNvSpPr>
            <a:spLocks noChangeArrowheads="1"/>
          </p:cNvSpPr>
          <p:nvPr/>
        </p:nvSpPr>
        <p:spPr bwMode="auto">
          <a:xfrm rot="2040000">
            <a:off x="4373563" y="4641850"/>
            <a:ext cx="55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78" name="Rectangle 1058"/>
          <p:cNvSpPr>
            <a:spLocks noChangeArrowheads="1"/>
          </p:cNvSpPr>
          <p:nvPr/>
        </p:nvSpPr>
        <p:spPr bwMode="auto">
          <a:xfrm rot="-960000">
            <a:off x="5103813" y="44037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79" name="Rectangle 1059"/>
          <p:cNvSpPr>
            <a:spLocks noChangeArrowheads="1"/>
          </p:cNvSpPr>
          <p:nvPr/>
        </p:nvSpPr>
        <p:spPr bwMode="auto">
          <a:xfrm>
            <a:off x="5129213" y="49418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80" name="Rectangle 1060"/>
          <p:cNvSpPr>
            <a:spLocks noChangeArrowheads="1"/>
          </p:cNvSpPr>
          <p:nvPr/>
        </p:nvSpPr>
        <p:spPr bwMode="auto">
          <a:xfrm rot="-2460000">
            <a:off x="5059363" y="3660775"/>
            <a:ext cx="55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81" name="Rectangle 1061"/>
          <p:cNvSpPr>
            <a:spLocks noChangeArrowheads="1"/>
          </p:cNvSpPr>
          <p:nvPr/>
        </p:nvSpPr>
        <p:spPr bwMode="auto">
          <a:xfrm rot="-4320000">
            <a:off x="5638801" y="405130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82" name="Rectangle 1062"/>
          <p:cNvSpPr>
            <a:spLocks noChangeArrowheads="1"/>
          </p:cNvSpPr>
          <p:nvPr/>
        </p:nvSpPr>
        <p:spPr bwMode="auto">
          <a:xfrm rot="-600000">
            <a:off x="4802188" y="3044825"/>
            <a:ext cx="1190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endParaRPr lang="en-GB" altLang="el-GR" sz="1200" b="1">
              <a:solidFill>
                <a:schemeClr val="bg1"/>
              </a:solidFill>
            </a:endParaRPr>
          </a:p>
        </p:txBody>
      </p:sp>
      <p:sp>
        <p:nvSpPr>
          <p:cNvPr id="72983" name="Rectangle 1063"/>
          <p:cNvSpPr>
            <a:spLocks noChangeArrowheads="1"/>
          </p:cNvSpPr>
          <p:nvPr/>
        </p:nvSpPr>
        <p:spPr bwMode="auto">
          <a:xfrm rot="-960000">
            <a:off x="4976813" y="4217988"/>
            <a:ext cx="1063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84" name="Rectangle 1064"/>
          <p:cNvSpPr>
            <a:spLocks noChangeArrowheads="1"/>
          </p:cNvSpPr>
          <p:nvPr/>
        </p:nvSpPr>
        <p:spPr bwMode="auto">
          <a:xfrm rot="180000">
            <a:off x="4845050" y="371633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85" name="Rectangle 1065"/>
          <p:cNvSpPr>
            <a:spLocks noChangeArrowheads="1"/>
          </p:cNvSpPr>
          <p:nvPr/>
        </p:nvSpPr>
        <p:spPr bwMode="auto">
          <a:xfrm rot="900000">
            <a:off x="4838700" y="3979863"/>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86" name="Rectangle 1066"/>
          <p:cNvSpPr>
            <a:spLocks noChangeArrowheads="1"/>
          </p:cNvSpPr>
          <p:nvPr/>
        </p:nvSpPr>
        <p:spPr bwMode="auto">
          <a:xfrm rot="180000">
            <a:off x="5106988" y="4732338"/>
            <a:ext cx="1063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87" name="Rectangle 1067"/>
          <p:cNvSpPr>
            <a:spLocks noChangeArrowheads="1"/>
          </p:cNvSpPr>
          <p:nvPr/>
        </p:nvSpPr>
        <p:spPr bwMode="auto">
          <a:xfrm rot="-4860000">
            <a:off x="5915820" y="4161631"/>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88" name="Rectangle 1068"/>
          <p:cNvSpPr>
            <a:spLocks noChangeArrowheads="1"/>
          </p:cNvSpPr>
          <p:nvPr/>
        </p:nvSpPr>
        <p:spPr bwMode="auto">
          <a:xfrm rot="-3720000">
            <a:off x="5277645" y="3923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89" name="Rectangle 1069"/>
          <p:cNvSpPr>
            <a:spLocks noChangeArrowheads="1"/>
          </p:cNvSpPr>
          <p:nvPr/>
        </p:nvSpPr>
        <p:spPr bwMode="auto">
          <a:xfrm rot="180000">
            <a:off x="5080000" y="5222875"/>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90" name="Rectangle 1070"/>
          <p:cNvSpPr>
            <a:spLocks noChangeArrowheads="1"/>
          </p:cNvSpPr>
          <p:nvPr/>
        </p:nvSpPr>
        <p:spPr bwMode="auto">
          <a:xfrm rot="2700000">
            <a:off x="4041776" y="51228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2991" name="Rectangle 1071"/>
          <p:cNvSpPr>
            <a:spLocks noChangeArrowheads="1"/>
          </p:cNvSpPr>
          <p:nvPr/>
        </p:nvSpPr>
        <p:spPr bwMode="auto">
          <a:xfrm rot="2640000">
            <a:off x="4570413" y="4462463"/>
            <a:ext cx="1063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92" name="Rectangle 1072"/>
          <p:cNvSpPr>
            <a:spLocks noChangeArrowheads="1"/>
          </p:cNvSpPr>
          <p:nvPr/>
        </p:nvSpPr>
        <p:spPr bwMode="auto">
          <a:xfrm rot="1740000">
            <a:off x="4203700" y="49339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93" name="Rectangle 1073"/>
          <p:cNvSpPr>
            <a:spLocks noChangeArrowheads="1"/>
          </p:cNvSpPr>
          <p:nvPr/>
        </p:nvSpPr>
        <p:spPr bwMode="auto">
          <a:xfrm rot="4560000">
            <a:off x="3775076" y="5265737"/>
            <a:ext cx="119062"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
        <p:nvSpPr>
          <p:cNvPr id="72994" name="Rectangle 1074"/>
          <p:cNvSpPr>
            <a:spLocks noChangeArrowheads="1"/>
          </p:cNvSpPr>
          <p:nvPr/>
        </p:nvSpPr>
        <p:spPr bwMode="auto">
          <a:xfrm>
            <a:off x="0" y="3581400"/>
            <a:ext cx="2195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600" b="1">
                <a:solidFill>
                  <a:schemeClr val="bg1"/>
                </a:solidFill>
              </a:rPr>
              <a:t>Ελατωμματική έκκριση</a:t>
            </a:r>
          </a:p>
          <a:p>
            <a:pPr algn="ctr"/>
            <a:r>
              <a:rPr lang="el-GR" altLang="el-GR" sz="1600" b="1">
                <a:solidFill>
                  <a:schemeClr val="bg1"/>
                </a:solidFill>
              </a:rPr>
              <a:t>ινσουλίνης</a:t>
            </a:r>
            <a:endParaRPr lang="en-GB" altLang="el-GR" sz="1600" b="1">
              <a:solidFill>
                <a:schemeClr val="bg1"/>
              </a:solidFill>
            </a:endParaRPr>
          </a:p>
        </p:txBody>
      </p:sp>
      <p:sp>
        <p:nvSpPr>
          <p:cNvPr id="72995" name="AutoShape 1075"/>
          <p:cNvSpPr>
            <a:spLocks noChangeArrowheads="1"/>
          </p:cNvSpPr>
          <p:nvPr/>
        </p:nvSpPr>
        <p:spPr bwMode="auto">
          <a:xfrm>
            <a:off x="1765300" y="3921125"/>
            <a:ext cx="827088" cy="179388"/>
          </a:xfrm>
          <a:prstGeom prst="rightArrow">
            <a:avLst>
              <a:gd name="adj1" fmla="val 75000"/>
              <a:gd name="adj2" fmla="val 230552"/>
            </a:avLst>
          </a:prstGeom>
          <a:solidFill>
            <a:srgbClr val="33CC33"/>
          </a:solidFill>
          <a:ln w="12700">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96" name="Rectangle 1076"/>
          <p:cNvSpPr>
            <a:spLocks noChangeArrowheads="1"/>
          </p:cNvSpPr>
          <p:nvPr/>
        </p:nvSpPr>
        <p:spPr bwMode="auto">
          <a:xfrm>
            <a:off x="1524000" y="5410200"/>
            <a:ext cx="175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600" b="1">
                <a:solidFill>
                  <a:schemeClr val="bg1"/>
                </a:solidFill>
              </a:rPr>
              <a:t>Αυξημένη παραγωγή γλυκόζης</a:t>
            </a:r>
            <a:endParaRPr lang="en-GB" altLang="el-GR" sz="1600" b="1">
              <a:solidFill>
                <a:schemeClr val="bg1"/>
              </a:solidFill>
            </a:endParaRPr>
          </a:p>
        </p:txBody>
      </p:sp>
      <p:sp>
        <p:nvSpPr>
          <p:cNvPr id="72997" name="AutoShape 1077"/>
          <p:cNvSpPr>
            <a:spLocks noChangeArrowheads="1"/>
          </p:cNvSpPr>
          <p:nvPr/>
        </p:nvSpPr>
        <p:spPr bwMode="auto">
          <a:xfrm rot="593724">
            <a:off x="2060575" y="5002213"/>
            <a:ext cx="893763" cy="179387"/>
          </a:xfrm>
          <a:prstGeom prst="rightArrow">
            <a:avLst>
              <a:gd name="adj1" fmla="val 75000"/>
              <a:gd name="adj2" fmla="val 249139"/>
            </a:avLst>
          </a:prstGeom>
          <a:solidFill>
            <a:srgbClr val="33CC33"/>
          </a:solidFill>
          <a:ln w="12700">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2998" name="Rectangle 1078"/>
          <p:cNvSpPr>
            <a:spLocks noChangeArrowheads="1"/>
          </p:cNvSpPr>
          <p:nvPr/>
        </p:nvSpPr>
        <p:spPr bwMode="auto">
          <a:xfrm>
            <a:off x="5311775" y="2971800"/>
            <a:ext cx="17113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el-GR" sz="1600" b="1">
                <a:solidFill>
                  <a:schemeClr val="bg1"/>
                </a:solidFill>
              </a:rPr>
              <a:t>A</a:t>
            </a:r>
            <a:r>
              <a:rPr lang="el-GR" altLang="el-GR" sz="1600" b="1">
                <a:solidFill>
                  <a:schemeClr val="bg1"/>
                </a:solidFill>
              </a:rPr>
              <a:t>πελευθέρωση</a:t>
            </a:r>
          </a:p>
          <a:p>
            <a:pPr algn="ctr"/>
            <a:r>
              <a:rPr lang="el-GR" altLang="el-GR" sz="1600" b="1">
                <a:solidFill>
                  <a:schemeClr val="bg1"/>
                </a:solidFill>
              </a:rPr>
              <a:t>Λιπαρών οξέων</a:t>
            </a:r>
            <a:endParaRPr lang="en-GB" altLang="el-GR" sz="1600" b="1">
              <a:solidFill>
                <a:schemeClr val="bg1"/>
              </a:solidFill>
            </a:endParaRPr>
          </a:p>
        </p:txBody>
      </p:sp>
      <p:sp>
        <p:nvSpPr>
          <p:cNvPr id="72999" name="AutoShape 1079"/>
          <p:cNvSpPr>
            <a:spLocks noChangeArrowheads="1"/>
          </p:cNvSpPr>
          <p:nvPr/>
        </p:nvSpPr>
        <p:spPr bwMode="auto">
          <a:xfrm rot="8733959">
            <a:off x="6096000" y="3783013"/>
            <a:ext cx="947738" cy="179387"/>
          </a:xfrm>
          <a:prstGeom prst="rightArrow">
            <a:avLst>
              <a:gd name="adj1" fmla="val 75000"/>
              <a:gd name="adj2" fmla="val 264185"/>
            </a:avLst>
          </a:prstGeom>
          <a:solidFill>
            <a:srgbClr val="33CC33"/>
          </a:solidFill>
          <a:ln w="12700">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5" name="Group 1080"/>
          <p:cNvGrpSpPr>
            <a:grpSpLocks/>
          </p:cNvGrpSpPr>
          <p:nvPr/>
        </p:nvGrpSpPr>
        <p:grpSpPr bwMode="auto">
          <a:xfrm>
            <a:off x="1239838" y="3505200"/>
            <a:ext cx="7753350" cy="3121025"/>
            <a:chOff x="879" y="2208"/>
            <a:chExt cx="5494" cy="1924"/>
          </a:xfrm>
        </p:grpSpPr>
        <p:sp>
          <p:nvSpPr>
            <p:cNvPr id="73014" name="Line 1081"/>
            <p:cNvSpPr>
              <a:spLocks noChangeShapeType="1"/>
            </p:cNvSpPr>
            <p:nvPr/>
          </p:nvSpPr>
          <p:spPr bwMode="auto">
            <a:xfrm flipV="1">
              <a:off x="5088" y="2208"/>
              <a:ext cx="192" cy="172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73015" name="Line 1082"/>
            <p:cNvSpPr>
              <a:spLocks noChangeShapeType="1"/>
            </p:cNvSpPr>
            <p:nvPr/>
          </p:nvSpPr>
          <p:spPr bwMode="auto">
            <a:xfrm flipH="1" flipV="1">
              <a:off x="4924" y="3600"/>
              <a:ext cx="192"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73016" name="Freeform 1083"/>
            <p:cNvSpPr>
              <a:spLocks/>
            </p:cNvSpPr>
            <p:nvPr/>
          </p:nvSpPr>
          <p:spPr bwMode="auto">
            <a:xfrm>
              <a:off x="879" y="3561"/>
              <a:ext cx="2913" cy="471"/>
            </a:xfrm>
            <a:custGeom>
              <a:avLst/>
              <a:gdLst>
                <a:gd name="T0" fmla="*/ 2913 w 3889"/>
                <a:gd name="T1" fmla="*/ 471 h 339"/>
                <a:gd name="T2" fmla="*/ 489 w 3889"/>
                <a:gd name="T3" fmla="*/ 290 h 339"/>
                <a:gd name="T4" fmla="*/ 8 w 3889"/>
                <a:gd name="T5" fmla="*/ 0 h 339"/>
                <a:gd name="T6" fmla="*/ 0 60000 65536"/>
                <a:gd name="T7" fmla="*/ 0 60000 65536"/>
                <a:gd name="T8" fmla="*/ 0 60000 65536"/>
                <a:gd name="T9" fmla="*/ 0 w 3889"/>
                <a:gd name="T10" fmla="*/ 0 h 339"/>
                <a:gd name="T11" fmla="*/ 3889 w 3889"/>
                <a:gd name="T12" fmla="*/ 339 h 339"/>
              </a:gdLst>
              <a:ahLst/>
              <a:cxnLst>
                <a:cxn ang="T6">
                  <a:pos x="T0" y="T1"/>
                </a:cxn>
                <a:cxn ang="T7">
                  <a:pos x="T2" y="T3"/>
                </a:cxn>
                <a:cxn ang="T8">
                  <a:pos x="T4" y="T5"/>
                </a:cxn>
              </a:cxnLst>
              <a:rect l="T9" t="T10" r="T11" b="T12"/>
              <a:pathLst>
                <a:path w="3889" h="339">
                  <a:moveTo>
                    <a:pt x="3889" y="339"/>
                  </a:moveTo>
                  <a:cubicBezTo>
                    <a:pt x="3350" y="317"/>
                    <a:pt x="1299" y="265"/>
                    <a:pt x="653" y="209"/>
                  </a:cubicBezTo>
                  <a:cubicBezTo>
                    <a:pt x="0" y="168"/>
                    <a:pt x="145" y="44"/>
                    <a:pt x="11"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17" name="Text Box 1084"/>
            <p:cNvSpPr txBox="1">
              <a:spLocks noChangeArrowheads="1"/>
            </p:cNvSpPr>
            <p:nvPr/>
          </p:nvSpPr>
          <p:spPr bwMode="auto">
            <a:xfrm>
              <a:off x="3783" y="3895"/>
              <a:ext cx="2590" cy="237"/>
            </a:xfrm>
            <a:prstGeom prst="rect">
              <a:avLst/>
            </a:prstGeom>
            <a:solidFill>
              <a:srgbClr val="FF0000"/>
            </a:solidFill>
            <a:ln w="3175">
              <a:solidFill>
                <a:schemeClr val="tx1"/>
              </a:solidFill>
              <a:miter lim="800000"/>
              <a:headEnd/>
              <a:tailEnd/>
            </a:ln>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900" b="1">
                  <a:solidFill>
                    <a:srgbClr val="010000"/>
                  </a:solidFill>
                </a:rPr>
                <a:t>Αντίσταση δράση ινσουλίνης</a:t>
              </a:r>
              <a:endParaRPr lang="en-GB" altLang="el-GR" sz="1900" b="1">
                <a:solidFill>
                  <a:srgbClr val="010000"/>
                </a:solidFill>
              </a:endParaRPr>
            </a:p>
          </p:txBody>
        </p:sp>
      </p:grpSp>
      <p:sp>
        <p:nvSpPr>
          <p:cNvPr id="73001" name="Text Box 1085"/>
          <p:cNvSpPr txBox="1">
            <a:spLocks noChangeArrowheads="1"/>
          </p:cNvSpPr>
          <p:nvPr/>
        </p:nvSpPr>
        <p:spPr bwMode="auto">
          <a:xfrm>
            <a:off x="6400800" y="1752600"/>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b="1">
                <a:solidFill>
                  <a:schemeClr val="bg1"/>
                </a:solidFill>
              </a:rPr>
              <a:t>Λιπώδης ιστός</a:t>
            </a:r>
            <a:endParaRPr lang="en-GB" altLang="el-GR" sz="1800" b="1">
              <a:solidFill>
                <a:schemeClr val="bg1"/>
              </a:solidFill>
            </a:endParaRPr>
          </a:p>
        </p:txBody>
      </p:sp>
      <p:sp>
        <p:nvSpPr>
          <p:cNvPr id="73002" name="Text Box 1086"/>
          <p:cNvSpPr txBox="1">
            <a:spLocks noChangeArrowheads="1"/>
          </p:cNvSpPr>
          <p:nvPr/>
        </p:nvSpPr>
        <p:spPr bwMode="auto">
          <a:xfrm>
            <a:off x="533400" y="5927725"/>
            <a:ext cx="763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b="1">
                <a:solidFill>
                  <a:schemeClr val="bg1"/>
                </a:solidFill>
              </a:rPr>
              <a:t>Ηπαρ</a:t>
            </a:r>
            <a:endParaRPr lang="en-GB" altLang="el-GR" sz="1800" b="1">
              <a:solidFill>
                <a:schemeClr val="bg1"/>
              </a:solidFill>
            </a:endParaRPr>
          </a:p>
        </p:txBody>
      </p:sp>
      <p:sp>
        <p:nvSpPr>
          <p:cNvPr id="73003" name="Text Box 1087"/>
          <p:cNvSpPr txBox="1">
            <a:spLocks noChangeArrowheads="1"/>
          </p:cNvSpPr>
          <p:nvPr/>
        </p:nvSpPr>
        <p:spPr bwMode="auto">
          <a:xfrm>
            <a:off x="3124200" y="4267200"/>
            <a:ext cx="1460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2000" b="1">
                <a:solidFill>
                  <a:schemeClr val="bg1"/>
                </a:solidFill>
              </a:rPr>
              <a:t>Πάγκρεας</a:t>
            </a:r>
            <a:endParaRPr lang="en-GB" altLang="el-GR" sz="2000" b="1">
              <a:solidFill>
                <a:schemeClr val="bg1"/>
              </a:solidFill>
            </a:endParaRPr>
          </a:p>
        </p:txBody>
      </p:sp>
      <p:sp>
        <p:nvSpPr>
          <p:cNvPr id="73004" name="Text Box 1088"/>
          <p:cNvSpPr txBox="1">
            <a:spLocks noChangeArrowheads="1"/>
          </p:cNvSpPr>
          <p:nvPr/>
        </p:nvSpPr>
        <p:spPr bwMode="auto">
          <a:xfrm>
            <a:off x="7696200" y="43434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2000">
                <a:solidFill>
                  <a:schemeClr val="bg1"/>
                </a:solidFill>
              </a:rPr>
              <a:t>Μυς</a:t>
            </a:r>
            <a:endParaRPr lang="en-GB" altLang="el-GR" sz="2000">
              <a:solidFill>
                <a:schemeClr val="bg1"/>
              </a:solidFill>
            </a:endParaRPr>
          </a:p>
        </p:txBody>
      </p:sp>
      <p:sp>
        <p:nvSpPr>
          <p:cNvPr id="73005" name="AutoShape 1089"/>
          <p:cNvSpPr>
            <a:spLocks noChangeArrowheads="1"/>
          </p:cNvSpPr>
          <p:nvPr/>
        </p:nvSpPr>
        <p:spPr bwMode="auto">
          <a:xfrm rot="12372422" flipH="1">
            <a:off x="5292725" y="5291138"/>
            <a:ext cx="774700" cy="179387"/>
          </a:xfrm>
          <a:prstGeom prst="rightArrow">
            <a:avLst>
              <a:gd name="adj1" fmla="val 75000"/>
              <a:gd name="adj2" fmla="val 215950"/>
            </a:avLst>
          </a:prstGeom>
          <a:solidFill>
            <a:srgbClr val="33CC33"/>
          </a:solidFill>
          <a:ln w="12700">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3006" name="Rectangle 1090"/>
          <p:cNvSpPr>
            <a:spLocks noChangeArrowheads="1"/>
          </p:cNvSpPr>
          <p:nvPr/>
        </p:nvSpPr>
        <p:spPr bwMode="auto">
          <a:xfrm>
            <a:off x="5322888" y="4749800"/>
            <a:ext cx="25257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600" b="1">
                <a:solidFill>
                  <a:schemeClr val="bg1"/>
                </a:solidFill>
              </a:rPr>
              <a:t>Ανεπαρκής πρόσληψη γλυκόζης</a:t>
            </a:r>
            <a:endParaRPr lang="en-GB" altLang="el-GR" sz="1600" b="1">
              <a:solidFill>
                <a:schemeClr val="bg1"/>
              </a:solidFill>
            </a:endParaRPr>
          </a:p>
        </p:txBody>
      </p:sp>
      <p:grpSp>
        <p:nvGrpSpPr>
          <p:cNvPr id="73007" name="Group 1091"/>
          <p:cNvGrpSpPr>
            <a:grpSpLocks/>
          </p:cNvGrpSpPr>
          <p:nvPr/>
        </p:nvGrpSpPr>
        <p:grpSpPr bwMode="auto">
          <a:xfrm rot="1290909">
            <a:off x="5416550" y="5143500"/>
            <a:ext cx="249238" cy="304800"/>
            <a:chOff x="4623" y="3120"/>
            <a:chExt cx="336" cy="336"/>
          </a:xfrm>
        </p:grpSpPr>
        <p:sp>
          <p:nvSpPr>
            <p:cNvPr id="73012" name="Line 1092"/>
            <p:cNvSpPr>
              <a:spLocks noChangeShapeType="1"/>
            </p:cNvSpPr>
            <p:nvPr/>
          </p:nvSpPr>
          <p:spPr bwMode="auto">
            <a:xfrm rot="343600">
              <a:off x="4671" y="3120"/>
              <a:ext cx="240" cy="336"/>
            </a:xfrm>
            <a:prstGeom prst="line">
              <a:avLst/>
            </a:prstGeom>
            <a:noFill/>
            <a:ln w="762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l-GR"/>
            </a:p>
          </p:txBody>
        </p:sp>
        <p:sp>
          <p:nvSpPr>
            <p:cNvPr id="73013" name="Line 1093"/>
            <p:cNvSpPr>
              <a:spLocks noChangeShapeType="1"/>
            </p:cNvSpPr>
            <p:nvPr/>
          </p:nvSpPr>
          <p:spPr bwMode="auto">
            <a:xfrm rot="4059066">
              <a:off x="4671" y="3120"/>
              <a:ext cx="240" cy="336"/>
            </a:xfrm>
            <a:prstGeom prst="line">
              <a:avLst/>
            </a:prstGeom>
            <a:noFill/>
            <a:ln w="7620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l-GR"/>
            </a:p>
          </p:txBody>
        </p:sp>
      </p:grpSp>
      <p:sp>
        <p:nvSpPr>
          <p:cNvPr id="73008" name="Text Box 1094"/>
          <p:cNvSpPr txBox="1">
            <a:spLocks noChangeArrowheads="1"/>
          </p:cNvSpPr>
          <p:nvPr/>
        </p:nvSpPr>
        <p:spPr bwMode="auto">
          <a:xfrm>
            <a:off x="1066800" y="914400"/>
            <a:ext cx="1266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b="1">
                <a:solidFill>
                  <a:schemeClr val="bg1"/>
                </a:solidFill>
              </a:rPr>
              <a:t>Στόμαχος</a:t>
            </a:r>
            <a:endParaRPr lang="en-GB" altLang="el-GR" sz="1800" b="1">
              <a:solidFill>
                <a:schemeClr val="bg1"/>
              </a:solidFill>
            </a:endParaRPr>
          </a:p>
        </p:txBody>
      </p:sp>
      <p:sp>
        <p:nvSpPr>
          <p:cNvPr id="73009" name="Text Box 1095"/>
          <p:cNvSpPr txBox="1">
            <a:spLocks noChangeArrowheads="1"/>
          </p:cNvSpPr>
          <p:nvPr/>
        </p:nvSpPr>
        <p:spPr bwMode="auto">
          <a:xfrm>
            <a:off x="152400" y="3276600"/>
            <a:ext cx="198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b="1">
                <a:solidFill>
                  <a:schemeClr val="bg1"/>
                </a:solidFill>
              </a:rPr>
              <a:t>Εντερικός αυλός</a:t>
            </a:r>
            <a:endParaRPr lang="en-GB" altLang="el-GR" sz="1800" b="1">
              <a:solidFill>
                <a:schemeClr val="bg1"/>
              </a:solidFill>
            </a:endParaRPr>
          </a:p>
        </p:txBody>
      </p:sp>
      <p:sp>
        <p:nvSpPr>
          <p:cNvPr id="73010" name="Rectangle 1096"/>
          <p:cNvSpPr>
            <a:spLocks noChangeArrowheads="1"/>
          </p:cNvSpPr>
          <p:nvPr/>
        </p:nvSpPr>
        <p:spPr bwMode="auto">
          <a:xfrm rot="5650791">
            <a:off x="3551238" y="524351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800" b="1"/>
              <a:t>I</a:t>
            </a:r>
          </a:p>
        </p:txBody>
      </p:sp>
      <p:sp>
        <p:nvSpPr>
          <p:cNvPr id="73011" name="Rectangle 1097"/>
          <p:cNvSpPr>
            <a:spLocks noChangeArrowheads="1"/>
          </p:cNvSpPr>
          <p:nvPr/>
        </p:nvSpPr>
        <p:spPr bwMode="auto">
          <a:xfrm rot="4560000">
            <a:off x="3272632" y="5196681"/>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200" b="1"/>
              <a:t>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 y="0"/>
            <a:ext cx="8991600" cy="1143000"/>
          </a:xfrm>
        </p:spPr>
        <p:txBody>
          <a:bodyPr/>
          <a:lstStyle/>
          <a:p>
            <a:pPr eaLnBrk="1" hangingPunct="1"/>
            <a:r>
              <a:rPr lang="el-GR" altLang="el-GR" sz="4000" smtClean="0">
                <a:solidFill>
                  <a:srgbClr val="FFFF66"/>
                </a:solidFill>
              </a:rPr>
              <a:t>Καταστάσεις που συνδέονται με αντίσταση στην ινσουλίνη</a:t>
            </a:r>
            <a:endParaRPr lang="en-GB" altLang="el-GR" sz="4000" smtClean="0">
              <a:solidFill>
                <a:srgbClr val="FFFF66"/>
              </a:solidFill>
            </a:endParaRPr>
          </a:p>
        </p:txBody>
      </p:sp>
      <p:sp>
        <p:nvSpPr>
          <p:cNvPr id="74755" name="Text Box 3"/>
          <p:cNvSpPr txBox="1">
            <a:spLocks noChangeArrowheads="1"/>
          </p:cNvSpPr>
          <p:nvPr/>
        </p:nvSpPr>
        <p:spPr bwMode="auto">
          <a:xfrm>
            <a:off x="0" y="6553200"/>
            <a:ext cx="4605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el-GR" sz="1400"/>
              <a:t>Adapted from DeFronzo. </a:t>
            </a:r>
            <a:r>
              <a:rPr lang="en-GB" altLang="el-GR" sz="1400" i="1"/>
              <a:t>Diabetes Care</a:t>
            </a:r>
            <a:r>
              <a:rPr lang="en-GB" altLang="el-GR" sz="1400"/>
              <a:t> 1991; </a:t>
            </a:r>
            <a:r>
              <a:rPr lang="en-GB" altLang="el-GR" sz="1400" b="1"/>
              <a:t>14</a:t>
            </a:r>
            <a:r>
              <a:rPr lang="en-GB" altLang="el-GR" sz="1400"/>
              <a:t>: 173-194</a:t>
            </a:r>
          </a:p>
        </p:txBody>
      </p:sp>
      <p:grpSp>
        <p:nvGrpSpPr>
          <p:cNvPr id="2" name="Group 4"/>
          <p:cNvGrpSpPr>
            <a:grpSpLocks/>
          </p:cNvGrpSpPr>
          <p:nvPr/>
        </p:nvGrpSpPr>
        <p:grpSpPr bwMode="auto">
          <a:xfrm>
            <a:off x="312738" y="1600200"/>
            <a:ext cx="8831262" cy="5419725"/>
            <a:chOff x="78" y="896"/>
            <a:chExt cx="6258" cy="3414"/>
          </a:xfrm>
        </p:grpSpPr>
        <p:sp>
          <p:nvSpPr>
            <p:cNvPr id="74759" name="Freeform 5"/>
            <p:cNvSpPr>
              <a:spLocks/>
            </p:cNvSpPr>
            <p:nvPr/>
          </p:nvSpPr>
          <p:spPr bwMode="auto">
            <a:xfrm flipH="1">
              <a:off x="3515" y="2651"/>
              <a:ext cx="571" cy="662"/>
            </a:xfrm>
            <a:custGeom>
              <a:avLst/>
              <a:gdLst>
                <a:gd name="T0" fmla="*/ 571 w 571"/>
                <a:gd name="T1" fmla="*/ 0 h 662"/>
                <a:gd name="T2" fmla="*/ 0 w 571"/>
                <a:gd name="T3" fmla="*/ 662 h 662"/>
                <a:gd name="T4" fmla="*/ 0 60000 65536"/>
                <a:gd name="T5" fmla="*/ 0 60000 65536"/>
                <a:gd name="T6" fmla="*/ 0 w 571"/>
                <a:gd name="T7" fmla="*/ 0 h 662"/>
                <a:gd name="T8" fmla="*/ 571 w 571"/>
                <a:gd name="T9" fmla="*/ 662 h 662"/>
              </a:gdLst>
              <a:ahLst/>
              <a:cxnLst>
                <a:cxn ang="T4">
                  <a:pos x="T0" y="T1"/>
                </a:cxn>
                <a:cxn ang="T5">
                  <a:pos x="T2" y="T3"/>
                </a:cxn>
              </a:cxnLst>
              <a:rect l="T6" t="T7" r="T8" b="T9"/>
              <a:pathLst>
                <a:path w="571" h="662">
                  <a:moveTo>
                    <a:pt x="571" y="0"/>
                  </a:moveTo>
                  <a:lnTo>
                    <a:pt x="0" y="662"/>
                  </a:lnTo>
                </a:path>
              </a:pathLst>
            </a:custGeom>
            <a:noFill/>
            <a:ln w="28575">
              <a:solidFill>
                <a:schemeClr val="tx1"/>
              </a:solidFill>
              <a:round/>
              <a:headEnd/>
              <a:tailEnd type="none" w="lg"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4760" name="Freeform 6"/>
            <p:cNvSpPr>
              <a:spLocks/>
            </p:cNvSpPr>
            <p:nvPr/>
          </p:nvSpPr>
          <p:spPr bwMode="auto">
            <a:xfrm>
              <a:off x="2352" y="2663"/>
              <a:ext cx="571" cy="662"/>
            </a:xfrm>
            <a:custGeom>
              <a:avLst/>
              <a:gdLst>
                <a:gd name="T0" fmla="*/ 571 w 571"/>
                <a:gd name="T1" fmla="*/ 0 h 662"/>
                <a:gd name="T2" fmla="*/ 0 w 571"/>
                <a:gd name="T3" fmla="*/ 662 h 662"/>
                <a:gd name="T4" fmla="*/ 0 60000 65536"/>
                <a:gd name="T5" fmla="*/ 0 60000 65536"/>
                <a:gd name="T6" fmla="*/ 0 w 571"/>
                <a:gd name="T7" fmla="*/ 0 h 662"/>
                <a:gd name="T8" fmla="*/ 571 w 571"/>
                <a:gd name="T9" fmla="*/ 662 h 662"/>
              </a:gdLst>
              <a:ahLst/>
              <a:cxnLst>
                <a:cxn ang="T4">
                  <a:pos x="T0" y="T1"/>
                </a:cxn>
                <a:cxn ang="T5">
                  <a:pos x="T2" y="T3"/>
                </a:cxn>
              </a:cxnLst>
              <a:rect l="T6" t="T7" r="T8" b="T9"/>
              <a:pathLst>
                <a:path w="571" h="662">
                  <a:moveTo>
                    <a:pt x="571" y="0"/>
                  </a:moveTo>
                  <a:lnTo>
                    <a:pt x="0" y="662"/>
                  </a:lnTo>
                </a:path>
              </a:pathLst>
            </a:custGeom>
            <a:noFill/>
            <a:ln w="28575">
              <a:solidFill>
                <a:schemeClr val="tx1"/>
              </a:solidFill>
              <a:round/>
              <a:headEnd/>
              <a:tailEnd type="none" w="lg"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4761" name="Freeform 7"/>
            <p:cNvSpPr>
              <a:spLocks/>
            </p:cNvSpPr>
            <p:nvPr/>
          </p:nvSpPr>
          <p:spPr bwMode="auto">
            <a:xfrm>
              <a:off x="3945" y="2782"/>
              <a:ext cx="641" cy="205"/>
            </a:xfrm>
            <a:custGeom>
              <a:avLst/>
              <a:gdLst>
                <a:gd name="T0" fmla="*/ 0 w 641"/>
                <a:gd name="T1" fmla="*/ 0 h 205"/>
                <a:gd name="T2" fmla="*/ 641 w 641"/>
                <a:gd name="T3" fmla="*/ 205 h 205"/>
                <a:gd name="T4" fmla="*/ 0 60000 65536"/>
                <a:gd name="T5" fmla="*/ 0 60000 65536"/>
                <a:gd name="T6" fmla="*/ 0 w 641"/>
                <a:gd name="T7" fmla="*/ 0 h 205"/>
                <a:gd name="T8" fmla="*/ 641 w 641"/>
                <a:gd name="T9" fmla="*/ 205 h 205"/>
              </a:gdLst>
              <a:ahLst/>
              <a:cxnLst>
                <a:cxn ang="T4">
                  <a:pos x="T0" y="T1"/>
                </a:cxn>
                <a:cxn ang="T5">
                  <a:pos x="T2" y="T3"/>
                </a:cxn>
              </a:cxnLst>
              <a:rect l="T6" t="T7" r="T8" b="T9"/>
              <a:pathLst>
                <a:path w="641" h="205">
                  <a:moveTo>
                    <a:pt x="0" y="0"/>
                  </a:moveTo>
                  <a:lnTo>
                    <a:pt x="641" y="205"/>
                  </a:lnTo>
                </a:path>
              </a:pathLst>
            </a:custGeom>
            <a:noFill/>
            <a:ln w="28575">
              <a:solidFill>
                <a:schemeClr val="tx1"/>
              </a:solidFill>
              <a:round/>
              <a:headEnd/>
              <a:tailEnd type="none" w="lg"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4762" name="Line 8"/>
            <p:cNvSpPr>
              <a:spLocks noChangeShapeType="1"/>
            </p:cNvSpPr>
            <p:nvPr/>
          </p:nvSpPr>
          <p:spPr bwMode="auto">
            <a:xfrm flipH="1">
              <a:off x="1684" y="2758"/>
              <a:ext cx="875" cy="192"/>
            </a:xfrm>
            <a:prstGeom prst="line">
              <a:avLst/>
            </a:prstGeom>
            <a:noFill/>
            <a:ln w="28575">
              <a:solidFill>
                <a:schemeClr val="tx1"/>
              </a:solidFill>
              <a:round/>
              <a:headEnd/>
              <a:tailEnd type="none" w="lg" len="med"/>
            </a:ln>
            <a:extLst>
              <a:ext uri="{909E8E84-426E-40DD-AFC4-6F175D3DCCD1}">
                <a14:hiddenFill xmlns:a14="http://schemas.microsoft.com/office/drawing/2010/main">
                  <a:noFill/>
                </a14:hiddenFill>
              </a:ext>
            </a:extLst>
          </p:spPr>
          <p:txBody>
            <a:bodyPr lIns="0" tIns="0" rIns="0" bIns="0" anchor="ctr">
              <a:spAutoFit/>
            </a:bodyPr>
            <a:lstStyle/>
            <a:p>
              <a:endParaRPr lang="el-GR"/>
            </a:p>
          </p:txBody>
        </p:sp>
        <p:sp>
          <p:nvSpPr>
            <p:cNvPr id="74763" name="Freeform 9"/>
            <p:cNvSpPr>
              <a:spLocks/>
            </p:cNvSpPr>
            <p:nvPr/>
          </p:nvSpPr>
          <p:spPr bwMode="auto">
            <a:xfrm flipH="1">
              <a:off x="3678" y="1510"/>
              <a:ext cx="413" cy="673"/>
            </a:xfrm>
            <a:custGeom>
              <a:avLst/>
              <a:gdLst>
                <a:gd name="T0" fmla="*/ 413 w 413"/>
                <a:gd name="T1" fmla="*/ 673 h 673"/>
                <a:gd name="T2" fmla="*/ 0 w 413"/>
                <a:gd name="T3" fmla="*/ 0 h 673"/>
                <a:gd name="T4" fmla="*/ 0 60000 65536"/>
                <a:gd name="T5" fmla="*/ 0 60000 65536"/>
                <a:gd name="T6" fmla="*/ 0 w 413"/>
                <a:gd name="T7" fmla="*/ 0 h 673"/>
                <a:gd name="T8" fmla="*/ 413 w 413"/>
                <a:gd name="T9" fmla="*/ 673 h 673"/>
              </a:gdLst>
              <a:ahLst/>
              <a:cxnLst>
                <a:cxn ang="T4">
                  <a:pos x="T0" y="T1"/>
                </a:cxn>
                <a:cxn ang="T5">
                  <a:pos x="T2" y="T3"/>
                </a:cxn>
              </a:cxnLst>
              <a:rect l="T6" t="T7" r="T8" b="T9"/>
              <a:pathLst>
                <a:path w="413" h="673">
                  <a:moveTo>
                    <a:pt x="413" y="673"/>
                  </a:moveTo>
                  <a:lnTo>
                    <a:pt x="0" y="0"/>
                  </a:lnTo>
                </a:path>
              </a:pathLst>
            </a:custGeom>
            <a:noFill/>
            <a:ln w="28575">
              <a:solidFill>
                <a:schemeClr val="tx1"/>
              </a:solidFill>
              <a:round/>
              <a:headEnd/>
              <a:tailEnd type="none" w="lg"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4764" name="Line 10"/>
            <p:cNvSpPr>
              <a:spLocks noChangeShapeType="1"/>
            </p:cNvSpPr>
            <p:nvPr/>
          </p:nvSpPr>
          <p:spPr bwMode="auto">
            <a:xfrm flipH="1" flipV="1">
              <a:off x="1540" y="2448"/>
              <a:ext cx="1078" cy="0"/>
            </a:xfrm>
            <a:prstGeom prst="line">
              <a:avLst/>
            </a:prstGeom>
            <a:noFill/>
            <a:ln w="28575">
              <a:solidFill>
                <a:schemeClr val="tx1"/>
              </a:solidFill>
              <a:round/>
              <a:headEnd/>
              <a:tailEnd type="none" w="lg" len="med"/>
            </a:ln>
            <a:extLst>
              <a:ext uri="{909E8E84-426E-40DD-AFC4-6F175D3DCCD1}">
                <a14:hiddenFill xmlns:a14="http://schemas.microsoft.com/office/drawing/2010/main">
                  <a:noFill/>
                </a14:hiddenFill>
              </a:ext>
            </a:extLst>
          </p:spPr>
          <p:txBody>
            <a:bodyPr lIns="0" tIns="0" rIns="0" bIns="0" anchor="ctr">
              <a:spAutoFit/>
            </a:bodyPr>
            <a:lstStyle/>
            <a:p>
              <a:endParaRPr lang="el-GR"/>
            </a:p>
          </p:txBody>
        </p:sp>
        <p:sp>
          <p:nvSpPr>
            <p:cNvPr id="74765" name="Line 11"/>
            <p:cNvSpPr>
              <a:spLocks noChangeShapeType="1"/>
            </p:cNvSpPr>
            <p:nvPr/>
          </p:nvSpPr>
          <p:spPr bwMode="auto">
            <a:xfrm rot="10800000" flipH="1" flipV="1">
              <a:off x="3947" y="2470"/>
              <a:ext cx="1115" cy="0"/>
            </a:xfrm>
            <a:prstGeom prst="line">
              <a:avLst/>
            </a:prstGeom>
            <a:noFill/>
            <a:ln w="28575">
              <a:solidFill>
                <a:schemeClr val="tx1"/>
              </a:solidFill>
              <a:round/>
              <a:headEnd/>
              <a:tailEnd type="none" w="lg" len="med"/>
            </a:ln>
            <a:extLst>
              <a:ext uri="{909E8E84-426E-40DD-AFC4-6F175D3DCCD1}">
                <a14:hiddenFill xmlns:a14="http://schemas.microsoft.com/office/drawing/2010/main">
                  <a:noFill/>
                </a14:hiddenFill>
              </a:ext>
            </a:extLst>
          </p:spPr>
          <p:txBody>
            <a:bodyPr lIns="0" tIns="0" rIns="0" bIns="0" anchor="ctr">
              <a:spAutoFit/>
            </a:bodyPr>
            <a:lstStyle/>
            <a:p>
              <a:endParaRPr lang="el-GR"/>
            </a:p>
          </p:txBody>
        </p:sp>
        <p:sp>
          <p:nvSpPr>
            <p:cNvPr id="74766" name="Rectangle 12"/>
            <p:cNvSpPr>
              <a:spLocks noChangeArrowheads="1"/>
            </p:cNvSpPr>
            <p:nvPr/>
          </p:nvSpPr>
          <p:spPr bwMode="auto">
            <a:xfrm>
              <a:off x="78" y="2310"/>
              <a:ext cx="1458" cy="27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3000"/>
                </a:lnSpc>
                <a:spcBef>
                  <a:spcPts val="1200"/>
                </a:spcBef>
              </a:pPr>
              <a:r>
                <a:rPr lang="el-GR" altLang="el-GR">
                  <a:solidFill>
                    <a:srgbClr val="FFFFFF"/>
                  </a:solidFill>
                </a:rPr>
                <a:t>Αθηρωμάτωση</a:t>
              </a:r>
              <a:endParaRPr lang="en-US" altLang="el-GR">
                <a:solidFill>
                  <a:srgbClr val="FFFFFF"/>
                </a:solidFill>
              </a:endParaRPr>
            </a:p>
          </p:txBody>
        </p:sp>
        <p:sp>
          <p:nvSpPr>
            <p:cNvPr id="74767" name="Rectangle 13"/>
            <p:cNvSpPr>
              <a:spLocks noChangeArrowheads="1"/>
            </p:cNvSpPr>
            <p:nvPr/>
          </p:nvSpPr>
          <p:spPr bwMode="auto">
            <a:xfrm>
              <a:off x="816" y="3312"/>
              <a:ext cx="1536" cy="25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900"/>
                </a:lnSpc>
              </a:pPr>
              <a:r>
                <a:rPr lang="el-GR" altLang="el-GR">
                  <a:solidFill>
                    <a:srgbClr val="FFFFFF"/>
                  </a:solidFill>
                </a:rPr>
                <a:t>Κεντρικού τύπου</a:t>
              </a:r>
            </a:p>
            <a:p>
              <a:pPr algn="ctr">
                <a:lnSpc>
                  <a:spcPts val="2900"/>
                </a:lnSpc>
              </a:pPr>
              <a:r>
                <a:rPr lang="el-GR" altLang="el-GR">
                  <a:solidFill>
                    <a:srgbClr val="FFFFFF"/>
                  </a:solidFill>
                </a:rPr>
                <a:t>παχυσαρκία</a:t>
              </a:r>
              <a:endParaRPr lang="en-US" altLang="el-GR">
                <a:solidFill>
                  <a:srgbClr val="FFFFFF"/>
                </a:solidFill>
              </a:endParaRPr>
            </a:p>
          </p:txBody>
        </p:sp>
        <p:sp>
          <p:nvSpPr>
            <p:cNvPr id="74768" name="Rectangle 14"/>
            <p:cNvSpPr>
              <a:spLocks noChangeArrowheads="1"/>
            </p:cNvSpPr>
            <p:nvPr/>
          </p:nvSpPr>
          <p:spPr bwMode="auto">
            <a:xfrm>
              <a:off x="5048" y="2304"/>
              <a:ext cx="723" cy="2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3200"/>
                </a:lnSpc>
                <a:spcBef>
                  <a:spcPts val="1200"/>
                </a:spcBef>
              </a:pPr>
              <a:r>
                <a:rPr lang="en-US" altLang="el-GR">
                  <a:solidFill>
                    <a:srgbClr val="FFFFFF"/>
                  </a:solidFill>
                </a:rPr>
                <a:t>PCOS</a:t>
              </a:r>
            </a:p>
          </p:txBody>
        </p:sp>
        <p:sp>
          <p:nvSpPr>
            <p:cNvPr id="74769" name="Rectangle 15"/>
            <p:cNvSpPr>
              <a:spLocks noChangeArrowheads="1"/>
            </p:cNvSpPr>
            <p:nvPr/>
          </p:nvSpPr>
          <p:spPr bwMode="auto">
            <a:xfrm>
              <a:off x="240" y="2832"/>
              <a:ext cx="1438" cy="25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800"/>
                </a:lnSpc>
              </a:pPr>
              <a:r>
                <a:rPr lang="el-GR" altLang="el-GR">
                  <a:solidFill>
                    <a:srgbClr val="FFFFFF"/>
                  </a:solidFill>
                </a:rPr>
                <a:t>Υπέρταση</a:t>
              </a:r>
              <a:endParaRPr lang="en-US" altLang="el-GR">
                <a:solidFill>
                  <a:srgbClr val="FFFFFF"/>
                </a:solidFill>
              </a:endParaRPr>
            </a:p>
          </p:txBody>
        </p:sp>
        <p:sp>
          <p:nvSpPr>
            <p:cNvPr id="74770" name="Rectangle 16"/>
            <p:cNvSpPr>
              <a:spLocks noChangeArrowheads="1"/>
            </p:cNvSpPr>
            <p:nvPr/>
          </p:nvSpPr>
          <p:spPr bwMode="auto">
            <a:xfrm>
              <a:off x="2684" y="3579"/>
              <a:ext cx="1162" cy="45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800"/>
                </a:lnSpc>
              </a:pPr>
              <a:r>
                <a:rPr lang="el-GR" altLang="el-GR">
                  <a:solidFill>
                    <a:srgbClr val="FFFFFF"/>
                  </a:solidFill>
                </a:rPr>
                <a:t>ΣΔ ΙΙ</a:t>
              </a:r>
              <a:endParaRPr lang="en-US" altLang="el-GR">
                <a:solidFill>
                  <a:srgbClr val="FFFFFF"/>
                </a:solidFill>
              </a:endParaRPr>
            </a:p>
          </p:txBody>
        </p:sp>
        <p:sp>
          <p:nvSpPr>
            <p:cNvPr id="74771" name="Text Box 17"/>
            <p:cNvSpPr txBox="1">
              <a:spLocks noChangeArrowheads="1"/>
            </p:cNvSpPr>
            <p:nvPr/>
          </p:nvSpPr>
          <p:spPr bwMode="auto">
            <a:xfrm>
              <a:off x="3600" y="1008"/>
              <a:ext cx="1742" cy="509"/>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3000"/>
                </a:lnSpc>
              </a:pPr>
              <a:r>
                <a:rPr lang="el-GR" altLang="el-GR">
                  <a:solidFill>
                    <a:srgbClr val="FFFF66"/>
                  </a:solidFill>
                </a:rPr>
                <a:t>Διαταραχή πηκτικότητας</a:t>
              </a:r>
              <a:endParaRPr lang="en-GB" altLang="el-GR">
                <a:solidFill>
                  <a:srgbClr val="FFFF66"/>
                </a:solidFill>
              </a:endParaRPr>
            </a:p>
          </p:txBody>
        </p:sp>
        <p:sp>
          <p:nvSpPr>
            <p:cNvPr id="74772" name="Rectangle 18"/>
            <p:cNvSpPr>
              <a:spLocks noChangeArrowheads="1"/>
            </p:cNvSpPr>
            <p:nvPr/>
          </p:nvSpPr>
          <p:spPr bwMode="auto">
            <a:xfrm>
              <a:off x="4501" y="2838"/>
              <a:ext cx="1835" cy="259"/>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a:solidFill>
                    <a:srgbClr val="FFFFFF"/>
                  </a:solidFill>
                </a:rPr>
                <a:t>Υπερινσουλιναιμία</a:t>
              </a:r>
              <a:endParaRPr lang="en-GB" altLang="el-GR">
                <a:solidFill>
                  <a:srgbClr val="FFFFFF"/>
                </a:solidFill>
              </a:endParaRPr>
            </a:p>
          </p:txBody>
        </p:sp>
        <p:sp>
          <p:nvSpPr>
            <p:cNvPr id="74773" name="Text Box 19"/>
            <p:cNvSpPr txBox="1">
              <a:spLocks noChangeArrowheads="1"/>
            </p:cNvSpPr>
            <p:nvPr/>
          </p:nvSpPr>
          <p:spPr bwMode="auto">
            <a:xfrm>
              <a:off x="4789" y="1580"/>
              <a:ext cx="1547" cy="5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800"/>
                </a:lnSpc>
              </a:pPr>
              <a:r>
                <a:rPr lang="el-GR" altLang="el-GR">
                  <a:solidFill>
                    <a:srgbClr val="FFFF66"/>
                  </a:solidFill>
                </a:rPr>
                <a:t>Μικροαλβουμινουρία</a:t>
              </a:r>
              <a:endParaRPr lang="en-GB" altLang="el-GR">
                <a:solidFill>
                  <a:srgbClr val="FFFF66"/>
                </a:solidFill>
              </a:endParaRPr>
            </a:p>
          </p:txBody>
        </p:sp>
        <p:sp>
          <p:nvSpPr>
            <p:cNvPr id="74774" name="Freeform 20"/>
            <p:cNvSpPr>
              <a:spLocks/>
            </p:cNvSpPr>
            <p:nvPr/>
          </p:nvSpPr>
          <p:spPr bwMode="auto">
            <a:xfrm>
              <a:off x="2445" y="1511"/>
              <a:ext cx="413" cy="673"/>
            </a:xfrm>
            <a:custGeom>
              <a:avLst/>
              <a:gdLst>
                <a:gd name="T0" fmla="*/ 413 w 413"/>
                <a:gd name="T1" fmla="*/ 673 h 673"/>
                <a:gd name="T2" fmla="*/ 0 w 413"/>
                <a:gd name="T3" fmla="*/ 0 h 673"/>
                <a:gd name="T4" fmla="*/ 0 60000 65536"/>
                <a:gd name="T5" fmla="*/ 0 60000 65536"/>
                <a:gd name="T6" fmla="*/ 0 w 413"/>
                <a:gd name="T7" fmla="*/ 0 h 673"/>
                <a:gd name="T8" fmla="*/ 413 w 413"/>
                <a:gd name="T9" fmla="*/ 673 h 673"/>
              </a:gdLst>
              <a:ahLst/>
              <a:cxnLst>
                <a:cxn ang="T4">
                  <a:pos x="T0" y="T1"/>
                </a:cxn>
                <a:cxn ang="T5">
                  <a:pos x="T2" y="T3"/>
                </a:cxn>
              </a:cxnLst>
              <a:rect l="T6" t="T7" r="T8" b="T9"/>
              <a:pathLst>
                <a:path w="413" h="673">
                  <a:moveTo>
                    <a:pt x="413" y="673"/>
                  </a:moveTo>
                  <a:lnTo>
                    <a:pt x="0" y="0"/>
                  </a:lnTo>
                </a:path>
              </a:pathLst>
            </a:custGeom>
            <a:noFill/>
            <a:ln w="28575">
              <a:solidFill>
                <a:schemeClr val="tx1"/>
              </a:solidFill>
              <a:round/>
              <a:headEnd/>
              <a:tailEnd type="none" w="lg"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4775" name="Line 21"/>
            <p:cNvSpPr>
              <a:spLocks noChangeShapeType="1"/>
            </p:cNvSpPr>
            <p:nvPr/>
          </p:nvSpPr>
          <p:spPr bwMode="auto">
            <a:xfrm>
              <a:off x="3275" y="2614"/>
              <a:ext cx="0" cy="956"/>
            </a:xfrm>
            <a:prstGeom prst="line">
              <a:avLst/>
            </a:prstGeom>
            <a:noFill/>
            <a:ln w="28575">
              <a:solidFill>
                <a:schemeClr val="tx1"/>
              </a:solidFill>
              <a:round/>
              <a:headEnd/>
              <a:tailEnd type="none" w="lg" len="med"/>
            </a:ln>
            <a:extLst>
              <a:ext uri="{909E8E84-426E-40DD-AFC4-6F175D3DCCD1}">
                <a14:hiddenFill xmlns:a14="http://schemas.microsoft.com/office/drawing/2010/main">
                  <a:noFill/>
                </a14:hiddenFill>
              </a:ext>
            </a:extLst>
          </p:spPr>
          <p:txBody>
            <a:bodyPr lIns="0" tIns="0" rIns="0" bIns="0" anchor="ctr">
              <a:spAutoFit/>
            </a:bodyPr>
            <a:lstStyle/>
            <a:p>
              <a:endParaRPr lang="el-GR"/>
            </a:p>
          </p:txBody>
        </p:sp>
        <p:sp>
          <p:nvSpPr>
            <p:cNvPr id="74776" name="Freeform 22"/>
            <p:cNvSpPr>
              <a:spLocks/>
            </p:cNvSpPr>
            <p:nvPr/>
          </p:nvSpPr>
          <p:spPr bwMode="auto">
            <a:xfrm>
              <a:off x="3978" y="1842"/>
              <a:ext cx="801" cy="364"/>
            </a:xfrm>
            <a:custGeom>
              <a:avLst/>
              <a:gdLst>
                <a:gd name="T0" fmla="*/ 0 w 801"/>
                <a:gd name="T1" fmla="*/ 364 h 364"/>
                <a:gd name="T2" fmla="*/ 801 w 801"/>
                <a:gd name="T3" fmla="*/ 0 h 364"/>
                <a:gd name="T4" fmla="*/ 0 60000 65536"/>
                <a:gd name="T5" fmla="*/ 0 60000 65536"/>
                <a:gd name="T6" fmla="*/ 0 w 801"/>
                <a:gd name="T7" fmla="*/ 0 h 364"/>
                <a:gd name="T8" fmla="*/ 801 w 801"/>
                <a:gd name="T9" fmla="*/ 364 h 364"/>
              </a:gdLst>
              <a:ahLst/>
              <a:cxnLst>
                <a:cxn ang="T4">
                  <a:pos x="T0" y="T1"/>
                </a:cxn>
                <a:cxn ang="T5">
                  <a:pos x="T2" y="T3"/>
                </a:cxn>
              </a:cxnLst>
              <a:rect l="T6" t="T7" r="T8" b="T9"/>
              <a:pathLst>
                <a:path w="801" h="364">
                  <a:moveTo>
                    <a:pt x="0" y="364"/>
                  </a:moveTo>
                  <a:lnTo>
                    <a:pt x="801" y="0"/>
                  </a:lnTo>
                </a:path>
              </a:pathLst>
            </a:custGeom>
            <a:noFill/>
            <a:ln w="28575">
              <a:solidFill>
                <a:schemeClr val="tx1"/>
              </a:solidFill>
              <a:round/>
              <a:headEnd/>
              <a:tailEnd type="none" w="lg" len="me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4777" name="Text Box 23"/>
            <p:cNvSpPr txBox="1">
              <a:spLocks noChangeArrowheads="1"/>
            </p:cNvSpPr>
            <p:nvPr/>
          </p:nvSpPr>
          <p:spPr bwMode="auto">
            <a:xfrm>
              <a:off x="4081" y="3200"/>
              <a:ext cx="2122" cy="47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800"/>
                </a:lnSpc>
              </a:pPr>
              <a:r>
                <a:rPr lang="el-GR" altLang="el-GR">
                  <a:solidFill>
                    <a:schemeClr val="bg1"/>
                  </a:solidFill>
                </a:rPr>
                <a:t>Δυσλειτουργία ενδοθηλίου</a:t>
              </a:r>
              <a:endParaRPr lang="en-GB" altLang="el-GR">
                <a:solidFill>
                  <a:schemeClr val="bg1"/>
                </a:solidFill>
              </a:endParaRPr>
            </a:p>
          </p:txBody>
        </p:sp>
        <p:sp>
          <p:nvSpPr>
            <p:cNvPr id="74778" name="Text Box 24"/>
            <p:cNvSpPr txBox="1">
              <a:spLocks noChangeArrowheads="1"/>
            </p:cNvSpPr>
            <p:nvPr/>
          </p:nvSpPr>
          <p:spPr bwMode="auto">
            <a:xfrm>
              <a:off x="1104" y="896"/>
              <a:ext cx="1967" cy="72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2800"/>
                </a:lnSpc>
              </a:pPr>
              <a:r>
                <a:rPr lang="el-GR" altLang="el-GR">
                  <a:solidFill>
                    <a:srgbClr val="FFFF66"/>
                  </a:solidFill>
                </a:rPr>
                <a:t>Χαμηλού βαθμού συστηματική φλεγμονή</a:t>
              </a:r>
              <a:endParaRPr lang="en-GB" altLang="el-GR">
                <a:solidFill>
                  <a:srgbClr val="FFFF66"/>
                </a:solidFill>
              </a:endParaRPr>
            </a:p>
          </p:txBody>
        </p:sp>
        <p:sp>
          <p:nvSpPr>
            <p:cNvPr id="74779" name="Text Box 25"/>
            <p:cNvSpPr txBox="1">
              <a:spLocks noChangeArrowheads="1"/>
            </p:cNvSpPr>
            <p:nvPr/>
          </p:nvSpPr>
          <p:spPr bwMode="auto">
            <a:xfrm>
              <a:off x="3937" y="3984"/>
              <a:ext cx="21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GB" altLang="el-GR" sz="1400"/>
                <a:t>PCOS - Polycystic Ovarian Syndrome </a:t>
              </a:r>
            </a:p>
          </p:txBody>
        </p:sp>
        <p:sp>
          <p:nvSpPr>
            <p:cNvPr id="74780" name="Line 26"/>
            <p:cNvSpPr>
              <a:spLocks noChangeShapeType="1"/>
            </p:cNvSpPr>
            <p:nvPr/>
          </p:nvSpPr>
          <p:spPr bwMode="auto">
            <a:xfrm flipH="1" flipV="1">
              <a:off x="1632" y="1824"/>
              <a:ext cx="816" cy="349"/>
            </a:xfrm>
            <a:prstGeom prst="line">
              <a:avLst/>
            </a:prstGeom>
            <a:noFill/>
            <a:ln w="28575">
              <a:solidFill>
                <a:schemeClr val="tx1"/>
              </a:solidFill>
              <a:round/>
              <a:headEnd type="none" w="lg" len="med"/>
              <a:tailEnd type="none" w="lg" len="med"/>
            </a:ln>
            <a:extLst>
              <a:ext uri="{909E8E84-426E-40DD-AFC4-6F175D3DCCD1}">
                <a14:hiddenFill xmlns:a14="http://schemas.microsoft.com/office/drawing/2010/main">
                  <a:noFill/>
                </a14:hiddenFill>
              </a:ext>
            </a:extLst>
          </p:spPr>
          <p:txBody>
            <a:bodyPr lIns="0" tIns="0" rIns="0" bIns="0" anchor="ctr">
              <a:spAutoFit/>
            </a:bodyPr>
            <a:lstStyle/>
            <a:p>
              <a:endParaRPr lang="el-GR"/>
            </a:p>
          </p:txBody>
        </p:sp>
        <p:sp>
          <p:nvSpPr>
            <p:cNvPr id="74781" name="Rectangle 27"/>
            <p:cNvSpPr>
              <a:spLocks noChangeArrowheads="1"/>
            </p:cNvSpPr>
            <p:nvPr/>
          </p:nvSpPr>
          <p:spPr bwMode="auto">
            <a:xfrm>
              <a:off x="192" y="1716"/>
              <a:ext cx="1438" cy="25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800"/>
                </a:lnSpc>
              </a:pPr>
              <a:r>
                <a:rPr lang="el-GR" altLang="el-GR">
                  <a:solidFill>
                    <a:srgbClr val="FFFFFF"/>
                  </a:solidFill>
                </a:rPr>
                <a:t>Δυσλιπιδαιμία</a:t>
              </a:r>
              <a:endParaRPr lang="en-US" altLang="el-GR">
                <a:solidFill>
                  <a:srgbClr val="FFFFFF"/>
                </a:solidFill>
              </a:endParaRPr>
            </a:p>
          </p:txBody>
        </p:sp>
      </p:grpSp>
      <p:sp>
        <p:nvSpPr>
          <p:cNvPr id="74757" name="Rectangle 28"/>
          <p:cNvSpPr>
            <a:spLocks noChangeArrowheads="1"/>
          </p:cNvSpPr>
          <p:nvPr/>
        </p:nvSpPr>
        <p:spPr bwMode="auto">
          <a:xfrm>
            <a:off x="3455988" y="3429000"/>
            <a:ext cx="2298700" cy="1066800"/>
          </a:xfrm>
          <a:prstGeom prst="rect">
            <a:avLst/>
          </a:prstGeom>
          <a:solidFill>
            <a:srgbClr val="FF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74758" name="Rectangle 29"/>
          <p:cNvSpPr>
            <a:spLocks noChangeArrowheads="1"/>
          </p:cNvSpPr>
          <p:nvPr/>
        </p:nvSpPr>
        <p:spPr bwMode="auto">
          <a:xfrm>
            <a:off x="3663950" y="3533775"/>
            <a:ext cx="1917700" cy="7334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eaLnBrk="0" hangingPunct="0">
              <a:tabLst>
                <a:tab pos="457200" algn="l"/>
                <a:tab pos="914400" algn="l"/>
                <a:tab pos="1371600" algn="l"/>
              </a:tabLst>
              <a:defRPr sz="2400">
                <a:solidFill>
                  <a:schemeClr val="tx1"/>
                </a:solidFill>
                <a:latin typeface="Arial" pitchFamily="34" charset="0"/>
                <a:ea typeface="ＭＳ Ｐゴシック" pitchFamily="34" charset="-128"/>
              </a:defRPr>
            </a:lvl1pPr>
            <a:lvl2pPr marL="37931725" indent="-37474525" eaLnBrk="0" hangingPunct="0">
              <a:tabLst>
                <a:tab pos="457200" algn="l"/>
                <a:tab pos="914400" algn="l"/>
                <a:tab pos="1371600" algn="l"/>
              </a:tabLst>
              <a:defRPr sz="2400">
                <a:solidFill>
                  <a:schemeClr val="tx1"/>
                </a:solidFill>
                <a:latin typeface="Arial" pitchFamily="34" charset="0"/>
                <a:ea typeface="ＭＳ Ｐゴシック" pitchFamily="34" charset="-128"/>
              </a:defRPr>
            </a:lvl2pPr>
            <a:lvl3pPr eaLnBrk="0" hangingPunct="0">
              <a:tabLst>
                <a:tab pos="457200" algn="l"/>
                <a:tab pos="914400" algn="l"/>
                <a:tab pos="1371600" algn="l"/>
              </a:tabLst>
              <a:defRPr sz="2400">
                <a:solidFill>
                  <a:schemeClr val="tx1"/>
                </a:solidFill>
                <a:latin typeface="Arial" pitchFamily="34" charset="0"/>
                <a:ea typeface="ＭＳ Ｐゴシック" pitchFamily="34" charset="-128"/>
              </a:defRPr>
            </a:lvl3pPr>
            <a:lvl4pPr eaLnBrk="0" hangingPunct="0">
              <a:tabLst>
                <a:tab pos="457200" algn="l"/>
                <a:tab pos="914400" algn="l"/>
                <a:tab pos="1371600" algn="l"/>
              </a:tabLst>
              <a:defRPr sz="2400">
                <a:solidFill>
                  <a:schemeClr val="tx1"/>
                </a:solidFill>
                <a:latin typeface="Arial" pitchFamily="34" charset="0"/>
                <a:ea typeface="ＭＳ Ｐゴシック" pitchFamily="34" charset="-128"/>
              </a:defRPr>
            </a:lvl4pPr>
            <a:lvl5pPr eaLnBrk="0" hangingPunct="0">
              <a:tabLst>
                <a:tab pos="457200" algn="l"/>
                <a:tab pos="914400" algn="l"/>
                <a:tab pos="1371600" algn="l"/>
              </a:tabLst>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tabLst>
                <a:tab pos="457200" algn="l"/>
                <a:tab pos="914400" algn="l"/>
                <a:tab pos="1371600" algn="l"/>
              </a:tabLst>
              <a:defRPr sz="2400">
                <a:solidFill>
                  <a:schemeClr val="tx1"/>
                </a:solidFill>
                <a:latin typeface="Arial" pitchFamily="34" charset="0"/>
                <a:ea typeface="ＭＳ Ｐゴシック" pitchFamily="34" charset="-128"/>
              </a:defRPr>
            </a:lvl9pPr>
          </a:lstStyle>
          <a:p>
            <a:pPr algn="ctr">
              <a:lnSpc>
                <a:spcPts val="2600"/>
              </a:lnSpc>
              <a:spcBef>
                <a:spcPts val="1600"/>
              </a:spcBef>
            </a:pPr>
            <a:r>
              <a:rPr lang="el-GR" altLang="el-GR" sz="2800" b="1">
                <a:solidFill>
                  <a:srgbClr val="FFFFFF"/>
                </a:solidFill>
              </a:rPr>
              <a:t>Αντίσταση  </a:t>
            </a:r>
          </a:p>
          <a:p>
            <a:pPr algn="ctr">
              <a:lnSpc>
                <a:spcPts val="2600"/>
              </a:lnSpc>
              <a:spcBef>
                <a:spcPts val="1600"/>
              </a:spcBef>
            </a:pPr>
            <a:r>
              <a:rPr lang="el-GR" altLang="el-GR" sz="2800" b="1">
                <a:solidFill>
                  <a:srgbClr val="FFFFFF"/>
                </a:solidFill>
              </a:rPr>
              <a:t>Ινσουλίνη</a:t>
            </a:r>
            <a:endParaRPr lang="en-US" altLang="el-GR" sz="2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l-GR" altLang="el-GR" sz="4000" smtClean="0">
                <a:solidFill>
                  <a:srgbClr val="FFFF66"/>
                </a:solidFill>
              </a:rPr>
              <a:t>Προσβολή μεγάλων αγγείων (αθηρωμάτωση)</a:t>
            </a:r>
          </a:p>
        </p:txBody>
      </p:sp>
      <p:pic>
        <p:nvPicPr>
          <p:cNvPr id="76803" name="Picture 3" descr="diab 34"/>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2243138"/>
            <a:ext cx="6191250" cy="3238500"/>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l-GR" altLang="el-GR" sz="4000" smtClean="0">
                <a:solidFill>
                  <a:srgbClr val="FFFF66"/>
                </a:solidFill>
              </a:rPr>
              <a:t>Πρόληψη επιπλοκών με τροποποίηση παραγόντων κινδύνου</a:t>
            </a:r>
          </a:p>
        </p:txBody>
      </p:sp>
      <p:pic>
        <p:nvPicPr>
          <p:cNvPr id="77827" name="Picture 3" descr="diab 36"/>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209800"/>
            <a:ext cx="4038600" cy="4267200"/>
          </a:xfrm>
          <a:noFill/>
        </p:spPr>
      </p:pic>
      <p:pic>
        <p:nvPicPr>
          <p:cNvPr id="77828" name="Picture 4" descr="diab 4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2133600"/>
            <a:ext cx="3505200" cy="4267200"/>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l-GR" smtClean="0">
                <a:solidFill>
                  <a:srgbClr val="CC00FF"/>
                </a:solidFill>
              </a:rPr>
              <a:t>A</a:t>
            </a:r>
            <a:r>
              <a:rPr lang="el-GR" altLang="el-GR" smtClean="0">
                <a:solidFill>
                  <a:srgbClr val="CC00FF"/>
                </a:solidFill>
              </a:rPr>
              <a:t>ρτηριακή Υπέρταση</a:t>
            </a:r>
            <a:r>
              <a:rPr lang="en-US" altLang="el-GR" smtClean="0">
                <a:solidFill>
                  <a:srgbClr val="CC00FF"/>
                </a:solidFill>
              </a:rPr>
              <a:t> (A</a:t>
            </a:r>
            <a:r>
              <a:rPr lang="el-GR" altLang="el-GR" smtClean="0">
                <a:solidFill>
                  <a:srgbClr val="CC00FF"/>
                </a:solidFill>
              </a:rPr>
              <a:t>Π)</a:t>
            </a:r>
          </a:p>
        </p:txBody>
      </p:sp>
      <p:sp>
        <p:nvSpPr>
          <p:cNvPr id="78851" name="Rectangle 3"/>
          <p:cNvSpPr>
            <a:spLocks noGrp="1" noChangeArrowheads="1"/>
          </p:cNvSpPr>
          <p:nvPr>
            <p:ph type="body" idx="1"/>
          </p:nvPr>
        </p:nvSpPr>
        <p:spPr/>
        <p:txBody>
          <a:bodyPr/>
          <a:lstStyle/>
          <a:p>
            <a:pPr eaLnBrk="1" hangingPunct="1"/>
            <a:r>
              <a:rPr lang="en-US" altLang="el-GR" smtClean="0">
                <a:solidFill>
                  <a:schemeClr val="accent1"/>
                </a:solidFill>
              </a:rPr>
              <a:t>Swedish Obesity Study </a:t>
            </a:r>
            <a:r>
              <a:rPr lang="el-GR" altLang="el-GR" smtClean="0">
                <a:solidFill>
                  <a:schemeClr val="accent1"/>
                </a:solidFill>
              </a:rPr>
              <a:t>υπέρταση διάγνωση 44-55% παχυσάρκων ασθενών</a:t>
            </a:r>
          </a:p>
          <a:p>
            <a:pPr eaLnBrk="1" hangingPunct="1"/>
            <a:r>
              <a:rPr lang="el-GR" altLang="el-GR" smtClean="0">
                <a:solidFill>
                  <a:schemeClr val="accent1"/>
                </a:solidFill>
              </a:rPr>
              <a:t>Ελάττωση 1 </a:t>
            </a:r>
            <a:r>
              <a:rPr lang="en-US" altLang="el-GR" smtClean="0">
                <a:solidFill>
                  <a:schemeClr val="accent1"/>
                </a:solidFill>
              </a:rPr>
              <a:t>mmHg </a:t>
            </a:r>
            <a:r>
              <a:rPr lang="el-GR" altLang="el-GR" smtClean="0">
                <a:solidFill>
                  <a:schemeClr val="accent1"/>
                </a:solidFill>
              </a:rPr>
              <a:t>διαστολικής ΑΠ συνδέεται με 2-3% ελάττωση κινδύνου εμφράγματος μυοκαρδίου </a:t>
            </a:r>
          </a:p>
          <a:p>
            <a:pPr eaLnBrk="1" hangingPunct="1"/>
            <a:r>
              <a:rPr lang="el-GR" altLang="el-GR" smtClean="0">
                <a:solidFill>
                  <a:schemeClr val="accent1"/>
                </a:solidFill>
              </a:rPr>
              <a:t>Ελεγχος παχυσαρκίας ελάττωση 48% υπερτάσεως καυκάσιους και 28% αφρικανικής προέλευσης</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l-GR" altLang="el-GR" smtClean="0">
                <a:solidFill>
                  <a:srgbClr val="FFFF00"/>
                </a:solidFill>
                <a:effectLst>
                  <a:outerShdw blurRad="38100" dist="38100" dir="2700000" algn="tl">
                    <a:srgbClr val="000000"/>
                  </a:outerShdw>
                </a:effectLst>
              </a:rPr>
              <a:t>ΠΑΧΥΣΑΡΚΙΑ ΚΑΙ ΥΠΕΡΤΑΣΗ</a:t>
            </a:r>
            <a:endParaRPr lang="en-GB" altLang="el-GR" smtClean="0">
              <a:solidFill>
                <a:srgbClr val="FFFF00"/>
              </a:solidFill>
              <a:effectLst>
                <a:outerShdw blurRad="38100" dist="38100" dir="2700000" algn="tl">
                  <a:srgbClr val="000000"/>
                </a:outerShdw>
              </a:effectLst>
            </a:endParaRPr>
          </a:p>
        </p:txBody>
      </p:sp>
      <p:sp>
        <p:nvSpPr>
          <p:cNvPr id="163843" name="Rectangle 3"/>
          <p:cNvSpPr>
            <a:spLocks noGrp="1" noChangeArrowheads="1"/>
          </p:cNvSpPr>
          <p:nvPr>
            <p:ph type="body" idx="1"/>
          </p:nvPr>
        </p:nvSpPr>
        <p:spPr>
          <a:xfrm>
            <a:off x="685800" y="1981200"/>
            <a:ext cx="7772400" cy="4419600"/>
          </a:xfrm>
        </p:spPr>
        <p:txBody>
          <a:bodyPr/>
          <a:lstStyle/>
          <a:p>
            <a:pPr eaLnBrk="1" hangingPunct="1">
              <a:lnSpc>
                <a:spcPct val="90000"/>
              </a:lnSpc>
              <a:buClr>
                <a:srgbClr val="6666FF"/>
              </a:buClr>
            </a:pPr>
            <a:r>
              <a:rPr lang="el-GR" altLang="el-GR" smtClean="0">
                <a:solidFill>
                  <a:schemeClr val="bg1"/>
                </a:solidFill>
                <a:effectLst>
                  <a:outerShdw blurRad="38100" dist="38100" dir="2700000" algn="tl">
                    <a:srgbClr val="000000"/>
                  </a:outerShdw>
                </a:effectLst>
              </a:rPr>
              <a:t>Η υπέρταση και η παχυσαρκία έχουν κοινό χαρακτηριστικό σε μεγάλο ποσοστό την ινσουλινοαντοχή</a:t>
            </a:r>
          </a:p>
          <a:p>
            <a:pPr eaLnBrk="1" hangingPunct="1">
              <a:lnSpc>
                <a:spcPct val="90000"/>
              </a:lnSpc>
              <a:buClr>
                <a:srgbClr val="6666FF"/>
              </a:buClr>
            </a:pPr>
            <a:r>
              <a:rPr lang="el-GR" altLang="el-GR" smtClean="0">
                <a:solidFill>
                  <a:schemeClr val="bg1"/>
                </a:solidFill>
                <a:effectLst>
                  <a:outerShdw blurRad="38100" dist="38100" dir="2700000" algn="tl">
                    <a:srgbClr val="000000"/>
                  </a:outerShdw>
                </a:effectLst>
              </a:rPr>
              <a:t>Ωστόσο δεν έχουν όλα τα άτομα με υπέρταση και ινσουλινοαντοχή ούτε τα άτομα με ινσουλιναντοχή πάντα υπέρταση</a:t>
            </a:r>
          </a:p>
          <a:p>
            <a:pPr eaLnBrk="1" hangingPunct="1">
              <a:lnSpc>
                <a:spcPct val="90000"/>
              </a:lnSpc>
              <a:buClr>
                <a:srgbClr val="6666FF"/>
              </a:buClr>
            </a:pPr>
            <a:r>
              <a:rPr lang="el-GR" altLang="el-GR" smtClean="0">
                <a:solidFill>
                  <a:schemeClr val="bg1"/>
                </a:solidFill>
                <a:effectLst>
                  <a:outerShdw blurRad="38100" dist="38100" dir="2700000" algn="tl">
                    <a:srgbClr val="000000"/>
                  </a:outerShdw>
                </a:effectLst>
              </a:rPr>
              <a:t>Ενδεχομένως η υπερινσουλιναιμία σχετίζεται με την υπέρταση μόνο σε έδαφος ινσουλινοαντοχής</a:t>
            </a:r>
            <a:endParaRPr lang="en-GB" altLang="el-GR" smtClean="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2769103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htn-02"/>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333375"/>
            <a:ext cx="6048375" cy="5832475"/>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0"/>
            <a:ext cx="8610600" cy="1493838"/>
          </a:xfrm>
        </p:spPr>
        <p:txBody>
          <a:bodyPr/>
          <a:lstStyle/>
          <a:p>
            <a:pPr eaLnBrk="1" hangingPunct="1"/>
            <a:r>
              <a:rPr lang="en-US" altLang="el-GR" sz="2800" u="sng" smtClean="0">
                <a:solidFill>
                  <a:srgbClr val="FFFF66"/>
                </a:solidFill>
              </a:rPr>
              <a:t>MRFIT</a:t>
            </a:r>
            <a:r>
              <a:rPr lang="en-US" altLang="el-GR" smtClean="0">
                <a:solidFill>
                  <a:srgbClr val="FFFF66"/>
                </a:solidFill>
              </a:rPr>
              <a:t> </a:t>
            </a:r>
            <a:r>
              <a:rPr lang="en-US" altLang="el-GR" smtClean="0">
                <a:solidFill>
                  <a:schemeClr val="accent1"/>
                </a:solidFill>
              </a:rPr>
              <a:t/>
            </a:r>
            <a:br>
              <a:rPr lang="en-US" altLang="el-GR" smtClean="0">
                <a:solidFill>
                  <a:schemeClr val="accent1"/>
                </a:solidFill>
              </a:rPr>
            </a:br>
            <a:r>
              <a:rPr lang="el-GR" altLang="el-GR" sz="2800" smtClean="0">
                <a:solidFill>
                  <a:schemeClr val="accent1"/>
                </a:solidFill>
              </a:rPr>
              <a:t>Επιπρόσθετη δράση</a:t>
            </a:r>
            <a:r>
              <a:rPr lang="en-US" altLang="el-GR" sz="2800" smtClean="0">
                <a:solidFill>
                  <a:schemeClr val="accent1"/>
                </a:solidFill>
              </a:rPr>
              <a:t> </a:t>
            </a:r>
            <a:r>
              <a:rPr lang="el-GR" altLang="el-GR" sz="2800" smtClean="0">
                <a:solidFill>
                  <a:schemeClr val="accent1"/>
                </a:solidFill>
              </a:rPr>
              <a:t>(εκτός ΣΔ) Υπέρτασης</a:t>
            </a:r>
            <a:r>
              <a:rPr lang="en-US" altLang="el-GR" sz="2800" smtClean="0">
                <a:solidFill>
                  <a:schemeClr val="accent1"/>
                </a:solidFill>
              </a:rPr>
              <a:t>,</a:t>
            </a:r>
            <a:r>
              <a:rPr lang="el-GR" altLang="el-GR" sz="2800" smtClean="0">
                <a:solidFill>
                  <a:schemeClr val="accent1"/>
                </a:solidFill>
              </a:rPr>
              <a:t> Υπερχοληστερολεμίας και </a:t>
            </a:r>
            <a:r>
              <a:rPr lang="en-US" altLang="el-GR" sz="2800" smtClean="0">
                <a:solidFill>
                  <a:schemeClr val="accent1"/>
                </a:solidFill>
              </a:rPr>
              <a:t>K</a:t>
            </a:r>
            <a:r>
              <a:rPr lang="el-GR" altLang="el-GR" sz="2800" smtClean="0">
                <a:solidFill>
                  <a:schemeClr val="accent1"/>
                </a:solidFill>
              </a:rPr>
              <a:t>απνίσματος </a:t>
            </a:r>
            <a:r>
              <a:rPr lang="en-US" altLang="el-GR" sz="2800" smtClean="0">
                <a:solidFill>
                  <a:schemeClr val="accent1"/>
                </a:solidFill>
              </a:rPr>
              <a:t> </a:t>
            </a:r>
            <a:r>
              <a:rPr lang="el-GR" altLang="el-GR" sz="2800" smtClean="0">
                <a:solidFill>
                  <a:schemeClr val="accent1"/>
                </a:solidFill>
              </a:rPr>
              <a:t>γιά ανάπτυξη καρδιοαγγειακών επιπλοκών</a:t>
            </a:r>
            <a:endParaRPr lang="en-US" altLang="el-GR" sz="2800" smtClean="0">
              <a:solidFill>
                <a:schemeClr val="accent1"/>
              </a:solidFill>
            </a:endParaRPr>
          </a:p>
        </p:txBody>
      </p:sp>
      <p:sp>
        <p:nvSpPr>
          <p:cNvPr id="80899" name="Text Box 3"/>
          <p:cNvSpPr txBox="1">
            <a:spLocks noChangeArrowheads="1"/>
          </p:cNvSpPr>
          <p:nvPr/>
        </p:nvSpPr>
        <p:spPr bwMode="auto">
          <a:xfrm>
            <a:off x="812800" y="5783263"/>
            <a:ext cx="772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l-GR" sz="1200">
                <a:solidFill>
                  <a:srgbClr val="FFFFFF"/>
                </a:solidFill>
                <a:latin typeface="Times" charset="0"/>
              </a:rPr>
              <a:t>Stamler J, et al. Diabetes, other risk factors, and 12-year cardiovascular mortality for men screened in the Multiple Risk Factor Intervention Trial. </a:t>
            </a:r>
            <a:r>
              <a:rPr lang="en-US" altLang="el-GR" sz="1200" i="1">
                <a:solidFill>
                  <a:srgbClr val="FFFFFF"/>
                </a:solidFill>
                <a:latin typeface="Times" charset="0"/>
              </a:rPr>
              <a:t>Diabetes Care</a:t>
            </a:r>
            <a:r>
              <a:rPr lang="en-US" altLang="el-GR" sz="1200">
                <a:solidFill>
                  <a:srgbClr val="FFFFFF"/>
                </a:solidFill>
                <a:latin typeface="Times" charset="0"/>
              </a:rPr>
              <a:t> 1993;16:434-44.</a:t>
            </a:r>
          </a:p>
        </p:txBody>
      </p:sp>
      <p:sp>
        <p:nvSpPr>
          <p:cNvPr id="80900" name="Rectangle 4"/>
          <p:cNvSpPr>
            <a:spLocks noChangeArrowheads="1"/>
          </p:cNvSpPr>
          <p:nvPr/>
        </p:nvSpPr>
        <p:spPr bwMode="auto">
          <a:xfrm>
            <a:off x="2070100" y="4930775"/>
            <a:ext cx="155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0</a:t>
            </a:r>
            <a:endParaRPr lang="en-US" altLang="el-GR" sz="1600">
              <a:latin typeface="Times New Roman" pitchFamily="18" charset="0"/>
            </a:endParaRPr>
          </a:p>
        </p:txBody>
      </p:sp>
      <p:sp>
        <p:nvSpPr>
          <p:cNvPr id="80901" name="Rectangle 5"/>
          <p:cNvSpPr>
            <a:spLocks noChangeArrowheads="1"/>
          </p:cNvSpPr>
          <p:nvPr/>
        </p:nvSpPr>
        <p:spPr bwMode="auto">
          <a:xfrm>
            <a:off x="1916113" y="4494213"/>
            <a:ext cx="309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20</a:t>
            </a:r>
            <a:endParaRPr lang="en-US" altLang="el-GR">
              <a:latin typeface="Times New Roman" pitchFamily="18" charset="0"/>
            </a:endParaRPr>
          </a:p>
        </p:txBody>
      </p:sp>
      <p:sp>
        <p:nvSpPr>
          <p:cNvPr id="80902" name="Rectangle 6"/>
          <p:cNvSpPr>
            <a:spLocks noChangeArrowheads="1"/>
          </p:cNvSpPr>
          <p:nvPr/>
        </p:nvSpPr>
        <p:spPr bwMode="auto">
          <a:xfrm>
            <a:off x="1916113" y="4059238"/>
            <a:ext cx="309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40</a:t>
            </a:r>
            <a:endParaRPr lang="en-US" altLang="el-GR">
              <a:latin typeface="Times New Roman" pitchFamily="18" charset="0"/>
            </a:endParaRPr>
          </a:p>
        </p:txBody>
      </p:sp>
      <p:sp>
        <p:nvSpPr>
          <p:cNvPr id="80903" name="Rectangle 7"/>
          <p:cNvSpPr>
            <a:spLocks noChangeArrowheads="1"/>
          </p:cNvSpPr>
          <p:nvPr/>
        </p:nvSpPr>
        <p:spPr bwMode="auto">
          <a:xfrm>
            <a:off x="1916113" y="3624263"/>
            <a:ext cx="309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60</a:t>
            </a:r>
            <a:endParaRPr lang="en-US" altLang="el-GR">
              <a:latin typeface="Times New Roman" pitchFamily="18" charset="0"/>
            </a:endParaRPr>
          </a:p>
        </p:txBody>
      </p:sp>
      <p:sp>
        <p:nvSpPr>
          <p:cNvPr id="80904" name="Freeform 8"/>
          <p:cNvSpPr>
            <a:spLocks/>
          </p:cNvSpPr>
          <p:nvPr/>
        </p:nvSpPr>
        <p:spPr bwMode="auto">
          <a:xfrm>
            <a:off x="2281238" y="1985963"/>
            <a:ext cx="101600" cy="3098800"/>
          </a:xfrm>
          <a:custGeom>
            <a:avLst/>
            <a:gdLst>
              <a:gd name="T0" fmla="*/ 101600 w 64"/>
              <a:gd name="T1" fmla="*/ 3098800 h 2141"/>
              <a:gd name="T2" fmla="*/ 101600 w 64"/>
              <a:gd name="T3" fmla="*/ 0 h 2141"/>
              <a:gd name="T4" fmla="*/ 0 w 64"/>
              <a:gd name="T5" fmla="*/ 0 h 2141"/>
              <a:gd name="T6" fmla="*/ 0 60000 65536"/>
              <a:gd name="T7" fmla="*/ 0 60000 65536"/>
              <a:gd name="T8" fmla="*/ 0 60000 65536"/>
              <a:gd name="T9" fmla="*/ 0 w 64"/>
              <a:gd name="T10" fmla="*/ 0 h 2141"/>
              <a:gd name="T11" fmla="*/ 64 w 64"/>
              <a:gd name="T12" fmla="*/ 2141 h 2141"/>
            </a:gdLst>
            <a:ahLst/>
            <a:cxnLst>
              <a:cxn ang="T6">
                <a:pos x="T0" y="T1"/>
              </a:cxn>
              <a:cxn ang="T7">
                <a:pos x="T2" y="T3"/>
              </a:cxn>
              <a:cxn ang="T8">
                <a:pos x="T4" y="T5"/>
              </a:cxn>
            </a:cxnLst>
            <a:rect l="T9" t="T10" r="T11" b="T12"/>
            <a:pathLst>
              <a:path w="64" h="2141">
                <a:moveTo>
                  <a:pt x="64" y="2141"/>
                </a:moveTo>
                <a:lnTo>
                  <a:pt x="64" y="0"/>
                </a:lnTo>
                <a:lnTo>
                  <a:pt x="0" y="0"/>
                </a:lnTo>
              </a:path>
            </a:pathLst>
          </a:custGeom>
          <a:noFill/>
          <a:ln w="12700">
            <a:solidFill>
              <a:srgbClr val="FEFEF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05" name="Rectangle 9"/>
          <p:cNvSpPr>
            <a:spLocks noChangeArrowheads="1"/>
          </p:cNvSpPr>
          <p:nvPr/>
        </p:nvSpPr>
        <p:spPr bwMode="auto">
          <a:xfrm>
            <a:off x="3673475" y="5461000"/>
            <a:ext cx="2624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600">
                <a:solidFill>
                  <a:schemeClr val="accent1"/>
                </a:solidFill>
                <a:latin typeface="Times New Roman" pitchFamily="18" charset="0"/>
              </a:rPr>
              <a:t>Αριθμός Παραγόντων Κινδύνου</a:t>
            </a:r>
            <a:endParaRPr lang="en-US" altLang="el-GR" sz="1600">
              <a:solidFill>
                <a:schemeClr val="accent1"/>
              </a:solidFill>
              <a:latin typeface="Times New Roman" pitchFamily="18" charset="0"/>
            </a:endParaRPr>
          </a:p>
        </p:txBody>
      </p:sp>
      <p:sp>
        <p:nvSpPr>
          <p:cNvPr id="80906" name="Rectangle 10"/>
          <p:cNvSpPr>
            <a:spLocks noChangeArrowheads="1"/>
          </p:cNvSpPr>
          <p:nvPr/>
        </p:nvSpPr>
        <p:spPr bwMode="auto">
          <a:xfrm>
            <a:off x="3090863" y="4370388"/>
            <a:ext cx="423862" cy="714375"/>
          </a:xfrm>
          <a:prstGeom prst="rect">
            <a:avLst/>
          </a:prstGeom>
          <a:solidFill>
            <a:srgbClr val="FFF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07" name="Rectangle 11"/>
          <p:cNvSpPr>
            <a:spLocks noChangeArrowheads="1"/>
          </p:cNvSpPr>
          <p:nvPr/>
        </p:nvSpPr>
        <p:spPr bwMode="auto">
          <a:xfrm>
            <a:off x="2624138" y="4927600"/>
            <a:ext cx="423862" cy="1571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08" name="Rectangle 12"/>
          <p:cNvSpPr>
            <a:spLocks noChangeArrowheads="1"/>
          </p:cNvSpPr>
          <p:nvPr/>
        </p:nvSpPr>
        <p:spPr bwMode="auto">
          <a:xfrm>
            <a:off x="2625725" y="5154613"/>
            <a:ext cx="873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a:solidFill>
                  <a:schemeClr val="accent1"/>
                </a:solidFill>
                <a:latin typeface="Times New Roman" pitchFamily="18" charset="0"/>
              </a:rPr>
              <a:t>Μόνο ΣΔ</a:t>
            </a:r>
            <a:endParaRPr lang="en-US" altLang="el-GR" sz="1800">
              <a:solidFill>
                <a:schemeClr val="accent1"/>
              </a:solidFill>
              <a:latin typeface="Times New Roman" pitchFamily="18" charset="0"/>
            </a:endParaRPr>
          </a:p>
        </p:txBody>
      </p:sp>
      <p:sp>
        <p:nvSpPr>
          <p:cNvPr id="80909" name="Rectangle 13"/>
          <p:cNvSpPr>
            <a:spLocks noChangeArrowheads="1"/>
          </p:cNvSpPr>
          <p:nvPr/>
        </p:nvSpPr>
        <p:spPr bwMode="auto">
          <a:xfrm>
            <a:off x="4359275" y="3775075"/>
            <a:ext cx="422275" cy="1309688"/>
          </a:xfrm>
          <a:prstGeom prst="rect">
            <a:avLst/>
          </a:prstGeom>
          <a:solidFill>
            <a:srgbClr val="FFF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10" name="Rectangle 14"/>
          <p:cNvSpPr>
            <a:spLocks noChangeArrowheads="1"/>
          </p:cNvSpPr>
          <p:nvPr/>
        </p:nvSpPr>
        <p:spPr bwMode="auto">
          <a:xfrm>
            <a:off x="3878263" y="4800600"/>
            <a:ext cx="420687" cy="2841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11" name="Rectangle 15"/>
          <p:cNvSpPr>
            <a:spLocks noChangeArrowheads="1"/>
          </p:cNvSpPr>
          <p:nvPr/>
        </p:nvSpPr>
        <p:spPr bwMode="auto">
          <a:xfrm>
            <a:off x="4116388" y="5154613"/>
            <a:ext cx="4524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a:solidFill>
                  <a:schemeClr val="accent1"/>
                </a:solidFill>
                <a:latin typeface="Times New Roman" pitchFamily="18" charset="0"/>
              </a:rPr>
              <a:t>Ενας</a:t>
            </a:r>
            <a:endParaRPr lang="en-US" altLang="el-GR" sz="1800">
              <a:solidFill>
                <a:schemeClr val="accent1"/>
              </a:solidFill>
              <a:latin typeface="Times New Roman" pitchFamily="18" charset="0"/>
            </a:endParaRPr>
          </a:p>
        </p:txBody>
      </p:sp>
      <p:sp>
        <p:nvSpPr>
          <p:cNvPr id="80912" name="Rectangle 16"/>
          <p:cNvSpPr>
            <a:spLocks noChangeArrowheads="1"/>
          </p:cNvSpPr>
          <p:nvPr/>
        </p:nvSpPr>
        <p:spPr bwMode="auto">
          <a:xfrm>
            <a:off x="5602288" y="3060700"/>
            <a:ext cx="423862" cy="2024063"/>
          </a:xfrm>
          <a:prstGeom prst="rect">
            <a:avLst/>
          </a:prstGeom>
          <a:solidFill>
            <a:srgbClr val="FFF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13" name="Rectangle 17"/>
          <p:cNvSpPr>
            <a:spLocks noChangeArrowheads="1"/>
          </p:cNvSpPr>
          <p:nvPr/>
        </p:nvSpPr>
        <p:spPr bwMode="auto">
          <a:xfrm>
            <a:off x="5137150" y="4638675"/>
            <a:ext cx="422275" cy="44608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14" name="Rectangle 18"/>
          <p:cNvSpPr>
            <a:spLocks noChangeArrowheads="1"/>
          </p:cNvSpPr>
          <p:nvPr/>
        </p:nvSpPr>
        <p:spPr bwMode="auto">
          <a:xfrm>
            <a:off x="5397500" y="5154613"/>
            <a:ext cx="374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a:solidFill>
                  <a:schemeClr val="accent1"/>
                </a:solidFill>
                <a:latin typeface="Times New Roman" pitchFamily="18" charset="0"/>
              </a:rPr>
              <a:t>Δύο</a:t>
            </a:r>
            <a:endParaRPr lang="en-US" altLang="el-GR" sz="1800">
              <a:solidFill>
                <a:schemeClr val="accent1"/>
              </a:solidFill>
              <a:latin typeface="Times New Roman" pitchFamily="18" charset="0"/>
            </a:endParaRPr>
          </a:p>
        </p:txBody>
      </p:sp>
      <p:sp>
        <p:nvSpPr>
          <p:cNvPr id="80915" name="Rectangle 19"/>
          <p:cNvSpPr>
            <a:spLocks noChangeArrowheads="1"/>
          </p:cNvSpPr>
          <p:nvPr/>
        </p:nvSpPr>
        <p:spPr bwMode="auto">
          <a:xfrm>
            <a:off x="6877050" y="2247900"/>
            <a:ext cx="423863" cy="2836863"/>
          </a:xfrm>
          <a:prstGeom prst="rect">
            <a:avLst/>
          </a:prstGeom>
          <a:solidFill>
            <a:srgbClr val="FFF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16" name="Rectangle 20"/>
          <p:cNvSpPr>
            <a:spLocks noChangeArrowheads="1"/>
          </p:cNvSpPr>
          <p:nvPr/>
        </p:nvSpPr>
        <p:spPr bwMode="auto">
          <a:xfrm>
            <a:off x="6410325" y="4008438"/>
            <a:ext cx="422275" cy="10763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17" name="Rectangle 21"/>
          <p:cNvSpPr>
            <a:spLocks noChangeArrowheads="1"/>
          </p:cNvSpPr>
          <p:nvPr/>
        </p:nvSpPr>
        <p:spPr bwMode="auto">
          <a:xfrm>
            <a:off x="6623050" y="5154613"/>
            <a:ext cx="501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1800">
                <a:solidFill>
                  <a:schemeClr val="accent1"/>
                </a:solidFill>
                <a:latin typeface="Times New Roman" pitchFamily="18" charset="0"/>
              </a:rPr>
              <a:t>Τρείς</a:t>
            </a:r>
            <a:endParaRPr lang="en-US" altLang="el-GR" sz="1800">
              <a:solidFill>
                <a:schemeClr val="accent1"/>
              </a:solidFill>
              <a:latin typeface="Times New Roman" pitchFamily="18" charset="0"/>
            </a:endParaRPr>
          </a:p>
        </p:txBody>
      </p:sp>
      <p:sp>
        <p:nvSpPr>
          <p:cNvPr id="80918" name="Rectangle 22"/>
          <p:cNvSpPr>
            <a:spLocks noChangeArrowheads="1"/>
          </p:cNvSpPr>
          <p:nvPr/>
        </p:nvSpPr>
        <p:spPr bwMode="auto">
          <a:xfrm>
            <a:off x="2909888" y="2174875"/>
            <a:ext cx="174625" cy="176213"/>
          </a:xfrm>
          <a:prstGeom prst="rect">
            <a:avLst/>
          </a:prstGeom>
          <a:solidFill>
            <a:srgbClr val="FF6600"/>
          </a:soli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19" name="Rectangle 23"/>
          <p:cNvSpPr>
            <a:spLocks noChangeArrowheads="1"/>
          </p:cNvSpPr>
          <p:nvPr/>
        </p:nvSpPr>
        <p:spPr bwMode="auto">
          <a:xfrm>
            <a:off x="2909888" y="2544763"/>
            <a:ext cx="174625" cy="160337"/>
          </a:xfrm>
          <a:prstGeom prst="rect">
            <a:avLst/>
          </a:prstGeom>
          <a:solidFill>
            <a:srgbClr val="FFF600"/>
          </a:soli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80920" name="Rectangle 24"/>
          <p:cNvSpPr>
            <a:spLocks noChangeArrowheads="1"/>
          </p:cNvSpPr>
          <p:nvPr/>
        </p:nvSpPr>
        <p:spPr bwMode="auto">
          <a:xfrm>
            <a:off x="3178175" y="2141538"/>
            <a:ext cx="1044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1800" b="1">
                <a:solidFill>
                  <a:srgbClr val="FEFEFE"/>
                </a:solidFill>
                <a:latin typeface="Times New Roman" pitchFamily="18" charset="0"/>
              </a:rPr>
              <a:t>No Diabetes</a:t>
            </a:r>
            <a:endParaRPr lang="en-US" altLang="el-GR" sz="1800">
              <a:latin typeface="Times New Roman" pitchFamily="18" charset="0"/>
            </a:endParaRPr>
          </a:p>
        </p:txBody>
      </p:sp>
      <p:sp>
        <p:nvSpPr>
          <p:cNvPr id="80921" name="Rectangle 25"/>
          <p:cNvSpPr>
            <a:spLocks noChangeArrowheads="1"/>
          </p:cNvSpPr>
          <p:nvPr/>
        </p:nvSpPr>
        <p:spPr bwMode="auto">
          <a:xfrm>
            <a:off x="3178175" y="2478088"/>
            <a:ext cx="7445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1800" b="1">
                <a:solidFill>
                  <a:srgbClr val="FEFEFE"/>
                </a:solidFill>
                <a:latin typeface="Times New Roman" pitchFamily="18" charset="0"/>
              </a:rPr>
              <a:t>Diabetes</a:t>
            </a:r>
            <a:endParaRPr lang="en-US" altLang="el-GR" sz="1800">
              <a:latin typeface="Times New Roman" pitchFamily="18" charset="0"/>
            </a:endParaRPr>
          </a:p>
        </p:txBody>
      </p:sp>
      <p:sp>
        <p:nvSpPr>
          <p:cNvPr id="80922" name="Line 26"/>
          <p:cNvSpPr>
            <a:spLocks noChangeShapeType="1"/>
          </p:cNvSpPr>
          <p:nvPr/>
        </p:nvSpPr>
        <p:spPr bwMode="auto">
          <a:xfrm flipH="1">
            <a:off x="2281238" y="2417763"/>
            <a:ext cx="101600"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0923" name="Line 27"/>
          <p:cNvSpPr>
            <a:spLocks noChangeShapeType="1"/>
          </p:cNvSpPr>
          <p:nvPr/>
        </p:nvSpPr>
        <p:spPr bwMode="auto">
          <a:xfrm flipH="1" flipV="1">
            <a:off x="2281238" y="2860675"/>
            <a:ext cx="101600"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0924" name="Text Box 28"/>
          <p:cNvSpPr txBox="1">
            <a:spLocks noChangeArrowheads="1"/>
          </p:cNvSpPr>
          <p:nvPr/>
        </p:nvSpPr>
        <p:spPr bwMode="auto">
          <a:xfrm rot="-5400000">
            <a:off x="246063" y="3240088"/>
            <a:ext cx="273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1600" b="1">
                <a:solidFill>
                  <a:srgbClr val="FFFFFF"/>
                </a:solidFill>
                <a:latin typeface="Times New Roman" pitchFamily="18" charset="0"/>
              </a:rPr>
              <a:t>Age Adjusted CV Death Rate</a:t>
            </a:r>
            <a:br>
              <a:rPr lang="en-US" altLang="el-GR" sz="1600" b="1">
                <a:solidFill>
                  <a:srgbClr val="FFFFFF"/>
                </a:solidFill>
                <a:latin typeface="Times New Roman" pitchFamily="18" charset="0"/>
              </a:rPr>
            </a:br>
            <a:r>
              <a:rPr lang="en-US" altLang="el-GR" sz="1600" b="1">
                <a:solidFill>
                  <a:srgbClr val="FFFFFF"/>
                </a:solidFill>
                <a:latin typeface="Times New Roman" pitchFamily="18" charset="0"/>
              </a:rPr>
              <a:t>Per 10,000 Person Years</a:t>
            </a:r>
          </a:p>
        </p:txBody>
      </p:sp>
      <p:sp>
        <p:nvSpPr>
          <p:cNvPr id="80925" name="Line 29"/>
          <p:cNvSpPr>
            <a:spLocks noChangeShapeType="1"/>
          </p:cNvSpPr>
          <p:nvPr/>
        </p:nvSpPr>
        <p:spPr bwMode="auto">
          <a:xfrm flipH="1" flipV="1">
            <a:off x="2281238" y="4629150"/>
            <a:ext cx="101600"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0926" name="Line 30"/>
          <p:cNvSpPr>
            <a:spLocks noChangeShapeType="1"/>
          </p:cNvSpPr>
          <p:nvPr/>
        </p:nvSpPr>
        <p:spPr bwMode="auto">
          <a:xfrm flipH="1" flipV="1">
            <a:off x="2281238" y="4186238"/>
            <a:ext cx="101600"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0927" name="Line 31"/>
          <p:cNvSpPr>
            <a:spLocks noChangeShapeType="1"/>
          </p:cNvSpPr>
          <p:nvPr/>
        </p:nvSpPr>
        <p:spPr bwMode="auto">
          <a:xfrm flipH="1" flipV="1">
            <a:off x="2281238" y="3744913"/>
            <a:ext cx="101600"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0928" name="Line 32"/>
          <p:cNvSpPr>
            <a:spLocks noChangeShapeType="1"/>
          </p:cNvSpPr>
          <p:nvPr/>
        </p:nvSpPr>
        <p:spPr bwMode="auto">
          <a:xfrm flipH="1" flipV="1">
            <a:off x="2281238" y="3302000"/>
            <a:ext cx="101600"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80929" name="Rectangle 33"/>
          <p:cNvSpPr>
            <a:spLocks noChangeArrowheads="1"/>
          </p:cNvSpPr>
          <p:nvPr/>
        </p:nvSpPr>
        <p:spPr bwMode="auto">
          <a:xfrm>
            <a:off x="1916113" y="3187700"/>
            <a:ext cx="309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80</a:t>
            </a:r>
            <a:endParaRPr lang="en-US" altLang="el-GR">
              <a:latin typeface="Times New Roman" pitchFamily="18" charset="0"/>
            </a:endParaRPr>
          </a:p>
        </p:txBody>
      </p:sp>
      <p:sp>
        <p:nvSpPr>
          <p:cNvPr id="80930" name="Rectangle 34"/>
          <p:cNvSpPr>
            <a:spLocks noChangeArrowheads="1"/>
          </p:cNvSpPr>
          <p:nvPr/>
        </p:nvSpPr>
        <p:spPr bwMode="auto">
          <a:xfrm>
            <a:off x="1916113" y="2752725"/>
            <a:ext cx="309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100</a:t>
            </a:r>
            <a:endParaRPr lang="en-US" altLang="el-GR">
              <a:latin typeface="Times New Roman" pitchFamily="18" charset="0"/>
            </a:endParaRPr>
          </a:p>
        </p:txBody>
      </p:sp>
      <p:sp>
        <p:nvSpPr>
          <p:cNvPr id="80931" name="Rectangle 35"/>
          <p:cNvSpPr>
            <a:spLocks noChangeArrowheads="1"/>
          </p:cNvSpPr>
          <p:nvPr/>
        </p:nvSpPr>
        <p:spPr bwMode="auto">
          <a:xfrm>
            <a:off x="1916113" y="2317750"/>
            <a:ext cx="309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120</a:t>
            </a:r>
            <a:endParaRPr lang="en-US" altLang="el-GR">
              <a:latin typeface="Times New Roman" pitchFamily="18" charset="0"/>
            </a:endParaRPr>
          </a:p>
        </p:txBody>
      </p:sp>
      <p:sp>
        <p:nvSpPr>
          <p:cNvPr id="80932" name="Rectangle 36"/>
          <p:cNvSpPr>
            <a:spLocks noChangeArrowheads="1"/>
          </p:cNvSpPr>
          <p:nvPr/>
        </p:nvSpPr>
        <p:spPr bwMode="auto">
          <a:xfrm>
            <a:off x="1916113" y="1882775"/>
            <a:ext cx="309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600" b="1">
                <a:solidFill>
                  <a:srgbClr val="FEFEFE"/>
                </a:solidFill>
                <a:latin typeface="Times New Roman" pitchFamily="18" charset="0"/>
              </a:rPr>
              <a:t>140</a:t>
            </a:r>
            <a:endParaRPr lang="en-US" altLang="el-GR">
              <a:latin typeface="Times New Roman" pitchFamily="18" charset="0"/>
            </a:endParaRPr>
          </a:p>
        </p:txBody>
      </p:sp>
      <p:sp>
        <p:nvSpPr>
          <p:cNvPr id="80933" name="Line 37"/>
          <p:cNvSpPr>
            <a:spLocks noChangeShapeType="1"/>
          </p:cNvSpPr>
          <p:nvPr/>
        </p:nvSpPr>
        <p:spPr bwMode="auto">
          <a:xfrm>
            <a:off x="2257425" y="5080000"/>
            <a:ext cx="5280025"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8"/>
          <p:cNvSpPr>
            <a:spLocks noGrp="1" noChangeArrowheads="1"/>
          </p:cNvSpPr>
          <p:nvPr>
            <p:ph type="title"/>
          </p:nvPr>
        </p:nvSpPr>
        <p:spPr/>
        <p:txBody>
          <a:bodyPr/>
          <a:lstStyle/>
          <a:p>
            <a:pPr eaLnBrk="1" hangingPunct="1"/>
            <a:r>
              <a:rPr lang="el-GR" altLang="el-GR" smtClean="0">
                <a:solidFill>
                  <a:srgbClr val="CC00FF"/>
                </a:solidFill>
              </a:rPr>
              <a:t>Δυσλιπιδαιμία</a:t>
            </a:r>
          </a:p>
        </p:txBody>
      </p:sp>
      <p:pic>
        <p:nvPicPr>
          <p:cNvPr id="82947" name="Picture 11" descr="HDL"/>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1916113"/>
            <a:ext cx="3887787" cy="3457575"/>
          </a:xfrm>
          <a:noFill/>
        </p:spPr>
      </p:pic>
      <p:pic>
        <p:nvPicPr>
          <p:cNvPr id="82948" name="Picture 12" descr="cholesterol"/>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91125" y="1916113"/>
            <a:ext cx="3702050" cy="3313112"/>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lipids"/>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0"/>
            <a:ext cx="7705725" cy="6858000"/>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p:txBody>
          <a:bodyPr/>
          <a:lstStyle/>
          <a:p>
            <a:pPr algn="just" eaLnBrk="1" hangingPunct="1"/>
            <a:r>
              <a:rPr lang="el-GR" altLang="el-GR" smtClean="0">
                <a:solidFill>
                  <a:schemeClr val="accent1"/>
                </a:solidFill>
              </a:rPr>
              <a:t>Μελέτη γενετικά παχυσάρκων ατόμων έχουν οδηγήσει στην ανακάλυψη διαφόρων γονιδίων μεταλλάξεις των οποίων οδηγούν στην ανάπτυξη παχυσαρκίας σε ενήλικες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adipose cell"/>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260350"/>
            <a:ext cx="6624638" cy="6264275"/>
          </a:xfr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body" idx="1"/>
          </p:nvPr>
        </p:nvSpPr>
        <p:spPr>
          <a:xfrm>
            <a:off x="457200" y="692150"/>
            <a:ext cx="8229600" cy="5434013"/>
          </a:xfrm>
        </p:spPr>
        <p:txBody>
          <a:bodyPr/>
          <a:lstStyle/>
          <a:p>
            <a:pPr eaLnBrk="1" hangingPunct="1"/>
            <a:r>
              <a:rPr lang="en-US" altLang="el-GR" smtClean="0">
                <a:solidFill>
                  <a:srgbClr val="CC00FF"/>
                </a:solidFill>
              </a:rPr>
              <a:t>K</a:t>
            </a:r>
            <a:r>
              <a:rPr lang="el-GR" altLang="el-GR" smtClean="0">
                <a:solidFill>
                  <a:srgbClr val="CC00FF"/>
                </a:solidFill>
              </a:rPr>
              <a:t>εντρικού τύπου παχυσαρκία</a:t>
            </a:r>
            <a:r>
              <a:rPr lang="el-GR" altLang="el-GR" smtClean="0">
                <a:solidFill>
                  <a:schemeClr val="accent1"/>
                </a:solidFill>
              </a:rPr>
              <a:t> αποτελεί πηγή παραγωγής κυτοκινών</a:t>
            </a:r>
          </a:p>
          <a:p>
            <a:pPr eaLnBrk="1" hangingPunct="1"/>
            <a:endParaRPr lang="el-GR" altLang="el-GR" smtClean="0">
              <a:solidFill>
                <a:schemeClr val="accent1"/>
              </a:solidFill>
            </a:endParaRPr>
          </a:p>
          <a:p>
            <a:pPr eaLnBrk="1" hangingPunct="1"/>
            <a:r>
              <a:rPr lang="en-US" altLang="el-GR" smtClean="0">
                <a:solidFill>
                  <a:schemeClr val="accent1"/>
                </a:solidFill>
              </a:rPr>
              <a:t>TNF </a:t>
            </a:r>
            <a:r>
              <a:rPr lang="el-GR" altLang="el-GR" smtClean="0">
                <a:solidFill>
                  <a:schemeClr val="accent1"/>
                </a:solidFill>
              </a:rPr>
              <a:t>α</a:t>
            </a:r>
            <a:r>
              <a:rPr lang="en-US" altLang="el-GR" smtClean="0">
                <a:solidFill>
                  <a:schemeClr val="accent1"/>
                </a:solidFill>
              </a:rPr>
              <a:t>, IL-6, CRP, PAI-1</a:t>
            </a:r>
            <a:endParaRPr lang="el-GR" altLang="el-GR" smtClean="0">
              <a:solidFill>
                <a:schemeClr val="accent1"/>
              </a:solidFill>
            </a:endParaRPr>
          </a:p>
          <a:p>
            <a:pPr eaLnBrk="1" hangingPunct="1"/>
            <a:endParaRPr lang="en-US" altLang="el-GR" smtClean="0">
              <a:solidFill>
                <a:schemeClr val="accent1"/>
              </a:solidFill>
            </a:endParaRPr>
          </a:p>
          <a:p>
            <a:pPr eaLnBrk="1" hangingPunct="1"/>
            <a:r>
              <a:rPr lang="en-US" altLang="el-GR" smtClean="0">
                <a:solidFill>
                  <a:schemeClr val="accent1"/>
                </a:solidFill>
              </a:rPr>
              <a:t>TNF </a:t>
            </a:r>
            <a:r>
              <a:rPr lang="el-GR" altLang="el-GR" smtClean="0">
                <a:solidFill>
                  <a:schemeClr val="accent1"/>
                </a:solidFill>
              </a:rPr>
              <a:t>α, </a:t>
            </a:r>
            <a:r>
              <a:rPr lang="en-US" altLang="el-GR" smtClean="0">
                <a:solidFill>
                  <a:schemeClr val="accent1"/>
                </a:solidFill>
              </a:rPr>
              <a:t>IL-6 acute phase proteins CRP, fibrinogen, PAI-1</a:t>
            </a:r>
            <a:endParaRPr lang="el-GR" altLang="el-GR" smtClean="0">
              <a:solidFill>
                <a:schemeClr val="accent1"/>
              </a:solidFill>
            </a:endParaRPr>
          </a:p>
          <a:p>
            <a:pPr eaLnBrk="1" hangingPunct="1"/>
            <a:endParaRPr lang="en-US" altLang="el-GR" smtClean="0">
              <a:solidFill>
                <a:schemeClr val="accent1"/>
              </a:solidFill>
            </a:endParaRPr>
          </a:p>
          <a:p>
            <a:pPr eaLnBrk="1" hangingPunct="1"/>
            <a:r>
              <a:rPr lang="en-US" altLang="el-GR" smtClean="0">
                <a:solidFill>
                  <a:schemeClr val="accent1"/>
                </a:solidFill>
              </a:rPr>
              <a:t>? </a:t>
            </a:r>
            <a:r>
              <a:rPr lang="el-GR" altLang="el-GR" smtClean="0">
                <a:solidFill>
                  <a:schemeClr val="accent1"/>
                </a:solidFill>
              </a:rPr>
              <a:t>Αντιφλεγμονώδη φάρμακα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VD-C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92238"/>
            <a:ext cx="66294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574675" y="171450"/>
            <a:ext cx="81613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3200" b="1">
                <a:solidFill>
                  <a:srgbClr val="FFFF00"/>
                </a:solidFill>
                <a:latin typeface="Times New Roman" pitchFamily="18" charset="0"/>
              </a:rPr>
              <a:t>Markers of Inflammation in the Prediction of </a:t>
            </a:r>
          </a:p>
          <a:p>
            <a:pPr algn="ctr"/>
            <a:r>
              <a:rPr lang="en-US" altLang="el-GR" sz="3200" b="1">
                <a:solidFill>
                  <a:srgbClr val="FFFF00"/>
                </a:solidFill>
                <a:latin typeface="Times New Roman" pitchFamily="18" charset="0"/>
              </a:rPr>
              <a:t>Cardiovascular Disease in Women </a:t>
            </a:r>
          </a:p>
        </p:txBody>
      </p:sp>
      <p:sp>
        <p:nvSpPr>
          <p:cNvPr id="88068" name="Text Box 4"/>
          <p:cNvSpPr txBox="1">
            <a:spLocks noChangeArrowheads="1"/>
          </p:cNvSpPr>
          <p:nvPr/>
        </p:nvSpPr>
        <p:spPr bwMode="auto">
          <a:xfrm>
            <a:off x="4267200" y="6338888"/>
            <a:ext cx="3671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2800" i="1">
                <a:solidFill>
                  <a:srgbClr val="66FF33"/>
                </a:solidFill>
                <a:latin typeface="Times New Roman" pitchFamily="18" charset="0"/>
              </a:rPr>
              <a:t>NEJM 2000;342:836-43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crp"/>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268413"/>
            <a:ext cx="7200900" cy="4897437"/>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Plaqu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476250"/>
            <a:ext cx="8064500" cy="5832475"/>
          </a:xfr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TEM IR fat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620713"/>
            <a:ext cx="8964612" cy="5238750"/>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ance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549275"/>
            <a:ext cx="7704138" cy="5327650"/>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title"/>
          </p:nvPr>
        </p:nvSpPr>
        <p:spPr/>
        <p:txBody>
          <a:bodyPr/>
          <a:lstStyle/>
          <a:p>
            <a:pPr eaLnBrk="1" hangingPunct="1"/>
            <a:r>
              <a:rPr lang="en-US" altLang="el-GR" smtClean="0">
                <a:solidFill>
                  <a:srgbClr val="CC00FF"/>
                </a:solidFill>
              </a:rPr>
              <a:t>Sleep apnea</a:t>
            </a:r>
            <a:endParaRPr lang="el-GR" altLang="el-GR" smtClean="0">
              <a:solidFill>
                <a:srgbClr val="CC00FF"/>
              </a:solidFill>
            </a:endParaRPr>
          </a:p>
        </p:txBody>
      </p:sp>
      <p:pic>
        <p:nvPicPr>
          <p:cNvPr id="93187" name="Picture 10" descr="anatomy"/>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412875"/>
            <a:ext cx="6481762" cy="5040313"/>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sleep apnea"/>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260350"/>
            <a:ext cx="6480175" cy="6264275"/>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28600"/>
            <a:ext cx="8229600" cy="762000"/>
          </a:xfrm>
        </p:spPr>
        <p:txBody>
          <a:bodyPr/>
          <a:lstStyle/>
          <a:p>
            <a:pPr eaLnBrk="1" hangingPunct="1"/>
            <a:r>
              <a:rPr lang="el-GR" altLang="el-GR" sz="4000" b="1" smtClean="0">
                <a:solidFill>
                  <a:srgbClr val="FFFF66"/>
                </a:solidFill>
              </a:rPr>
              <a:t>Ενεργειακό ισοζύγιο οργανισμού</a:t>
            </a:r>
          </a:p>
        </p:txBody>
      </p:sp>
      <p:sp>
        <p:nvSpPr>
          <p:cNvPr id="22531" name="Rectangle 3"/>
          <p:cNvSpPr>
            <a:spLocks noGrp="1" noChangeArrowheads="1"/>
          </p:cNvSpPr>
          <p:nvPr>
            <p:ph type="body" sz="half" idx="1"/>
          </p:nvPr>
        </p:nvSpPr>
        <p:spPr>
          <a:xfrm>
            <a:off x="381000" y="1905000"/>
            <a:ext cx="3886200" cy="3429000"/>
          </a:xfrm>
        </p:spPr>
        <p:txBody>
          <a:bodyPr/>
          <a:lstStyle/>
          <a:p>
            <a:pPr eaLnBrk="1" hangingPunct="1">
              <a:lnSpc>
                <a:spcPct val="90000"/>
              </a:lnSpc>
            </a:pPr>
            <a:r>
              <a:rPr lang="el-GR" altLang="el-GR" sz="2800" b="1" smtClean="0">
                <a:solidFill>
                  <a:srgbClr val="FFFF66"/>
                </a:solidFill>
              </a:rPr>
              <a:t>Βασικός Μεταβολισμός ηρεμίας </a:t>
            </a:r>
          </a:p>
          <a:p>
            <a:pPr eaLnBrk="1" hangingPunct="1">
              <a:lnSpc>
                <a:spcPct val="90000"/>
              </a:lnSpc>
            </a:pPr>
            <a:r>
              <a:rPr lang="el-GR" altLang="el-GR" sz="2800" b="1" smtClean="0">
                <a:solidFill>
                  <a:srgbClr val="FFFF66"/>
                </a:solidFill>
              </a:rPr>
              <a:t>Ενέργεια κατανάλωση τροφής</a:t>
            </a:r>
          </a:p>
          <a:p>
            <a:pPr eaLnBrk="1" hangingPunct="1">
              <a:lnSpc>
                <a:spcPct val="90000"/>
              </a:lnSpc>
            </a:pPr>
            <a:r>
              <a:rPr lang="el-GR" altLang="el-GR" sz="2800" b="1" smtClean="0">
                <a:solidFill>
                  <a:srgbClr val="FFFF66"/>
                </a:solidFill>
              </a:rPr>
              <a:t>Ενέργεια και φυσική άσκηση</a:t>
            </a:r>
          </a:p>
          <a:p>
            <a:pPr eaLnBrk="1" hangingPunct="1">
              <a:lnSpc>
                <a:spcPct val="90000"/>
              </a:lnSpc>
            </a:pPr>
            <a:endParaRPr lang="el-GR" altLang="el-GR" sz="2800" smtClean="0"/>
          </a:p>
        </p:txBody>
      </p:sp>
      <p:grpSp>
        <p:nvGrpSpPr>
          <p:cNvPr id="22532" name="Diagram 4"/>
          <p:cNvGrpSpPr>
            <a:grpSpLocks noChangeAspect="1"/>
          </p:cNvGrpSpPr>
          <p:nvPr>
            <p:ph sz="half" idx="2"/>
          </p:nvPr>
        </p:nvGrpSpPr>
        <p:grpSpPr bwMode="auto">
          <a:xfrm>
            <a:off x="4419600" y="1371600"/>
            <a:ext cx="4038600" cy="4525963"/>
            <a:chOff x="1608" y="736"/>
            <a:chExt cx="2544" cy="2851"/>
          </a:xfrm>
        </p:grpSpPr>
        <p:sp>
          <p:nvSpPr>
            <p:cNvPr id="22533" name="AutoShape 5"/>
            <p:cNvSpPr>
              <a:spLocks noChangeAspect="1" noChangeArrowheads="1" noTextEdit="1"/>
            </p:cNvSpPr>
            <p:nvPr/>
          </p:nvSpPr>
          <p:spPr bwMode="auto">
            <a:xfrm>
              <a:off x="1608" y="736"/>
              <a:ext cx="2544"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22534" name="_s1028"/>
            <p:cNvSpPr>
              <a:spLocks noChangeArrowheads="1"/>
            </p:cNvSpPr>
            <p:nvPr/>
          </p:nvSpPr>
          <p:spPr bwMode="auto">
            <a:xfrm flipV="1">
              <a:off x="2456" y="1060"/>
              <a:ext cx="848" cy="734"/>
            </a:xfrm>
            <a:custGeom>
              <a:avLst/>
              <a:gdLst>
                <a:gd name="T0" fmla="*/ 636 w 21600"/>
                <a:gd name="T1" fmla="*/ 367 h 21600"/>
                <a:gd name="T2" fmla="*/ 424 w 21600"/>
                <a:gd name="T3" fmla="*/ 734 h 21600"/>
                <a:gd name="T4" fmla="*/ 212 w 21600"/>
                <a:gd name="T5" fmla="*/ 367 h 21600"/>
                <a:gd name="T6" fmla="*/ 424 w 21600"/>
                <a:gd name="T7" fmla="*/ 0 h 21600"/>
                <a:gd name="T8" fmla="*/ 0 60000 65536"/>
                <a:gd name="T9" fmla="*/ 0 60000 65536"/>
                <a:gd name="T10" fmla="*/ 0 60000 65536"/>
                <a:gd name="T11" fmla="*/ 0 60000 65536"/>
                <a:gd name="T12" fmla="*/ 7208 w 21600"/>
                <a:gd name="T13" fmla="*/ 7210 h 21600"/>
                <a:gd name="T14" fmla="*/ 14392 w 21600"/>
                <a:gd name="T15" fmla="*/ 1439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close/>
                </a:path>
              </a:pathLst>
            </a:custGeom>
            <a:solidFill>
              <a:schemeClr val="accent1"/>
            </a:solidFill>
            <a:ln w="4670">
              <a:solidFill>
                <a:schemeClr val="tx1"/>
              </a:solidFill>
              <a:miter lim="800000"/>
              <a:headEnd/>
              <a:tailEnd/>
            </a:ln>
          </p:spPr>
          <p:txBody>
            <a:bodyPr rot="10800000"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l-GR" altLang="el-GR" b="1">
                  <a:solidFill>
                    <a:srgbClr val="FF3300"/>
                  </a:solidFill>
                </a:rPr>
                <a:t>Λίπη (</a:t>
              </a:r>
              <a:r>
                <a:rPr lang="en-US" altLang="el-GR" b="1">
                  <a:solidFill>
                    <a:srgbClr val="FF3300"/>
                  </a:solidFill>
                </a:rPr>
                <a:t>9kcal/g)</a:t>
              </a:r>
              <a:endParaRPr lang="el-GR" altLang="el-GR" b="1">
                <a:solidFill>
                  <a:srgbClr val="FF3300"/>
                </a:solidFill>
              </a:endParaRPr>
            </a:p>
          </p:txBody>
        </p:sp>
        <p:sp>
          <p:nvSpPr>
            <p:cNvPr id="22535" name="_s1029"/>
            <p:cNvSpPr>
              <a:spLocks noChangeArrowheads="1"/>
            </p:cNvSpPr>
            <p:nvPr/>
          </p:nvSpPr>
          <p:spPr bwMode="auto">
            <a:xfrm flipV="1">
              <a:off x="2032" y="1794"/>
              <a:ext cx="1696" cy="735"/>
            </a:xfrm>
            <a:custGeom>
              <a:avLst/>
              <a:gdLst>
                <a:gd name="T0" fmla="*/ 1484 w 21600"/>
                <a:gd name="T1" fmla="*/ 367 h 21600"/>
                <a:gd name="T2" fmla="*/ 848 w 21600"/>
                <a:gd name="T3" fmla="*/ 735 h 21600"/>
                <a:gd name="T4" fmla="*/ 212 w 21600"/>
                <a:gd name="T5" fmla="*/ 367 h 21600"/>
                <a:gd name="T6" fmla="*/ 848 w 21600"/>
                <a:gd name="T7" fmla="*/ 0 h 21600"/>
                <a:gd name="T8" fmla="*/ 0 60000 65536"/>
                <a:gd name="T9" fmla="*/ 0 60000 65536"/>
                <a:gd name="T10" fmla="*/ 0 60000 65536"/>
                <a:gd name="T11" fmla="*/ 0 60000 65536"/>
                <a:gd name="T12" fmla="*/ 4496 w 21600"/>
                <a:gd name="T13" fmla="*/ 4496 h 21600"/>
                <a:gd name="T14" fmla="*/ 17104 w 21600"/>
                <a:gd name="T15" fmla="*/ 171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4670">
              <a:solidFill>
                <a:schemeClr val="tx1"/>
              </a:solidFill>
              <a:miter lim="800000"/>
              <a:headEnd/>
              <a:tailEnd/>
            </a:ln>
          </p:spPr>
          <p:txBody>
            <a:bodyPr rot="10800000"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l-GR" altLang="el-GR" b="1">
                  <a:solidFill>
                    <a:srgbClr val="FF3300"/>
                  </a:solidFill>
                </a:rPr>
                <a:t>Πρωτείνες </a:t>
              </a:r>
              <a:r>
                <a:rPr lang="el-GR" altLang="el-GR" sz="1800" b="1">
                  <a:solidFill>
                    <a:srgbClr val="FF3300"/>
                  </a:solidFill>
                </a:rPr>
                <a:t>(4</a:t>
              </a:r>
              <a:r>
                <a:rPr lang="en-US" altLang="el-GR" sz="1800" b="1">
                  <a:solidFill>
                    <a:srgbClr val="FF3300"/>
                  </a:solidFill>
                </a:rPr>
                <a:t>kcal/g)</a:t>
              </a:r>
              <a:endParaRPr lang="el-GR" altLang="el-GR" sz="1800" b="1">
                <a:solidFill>
                  <a:srgbClr val="FF3300"/>
                </a:solidFill>
              </a:endParaRPr>
            </a:p>
          </p:txBody>
        </p:sp>
        <p:sp>
          <p:nvSpPr>
            <p:cNvPr id="22536" name="_s1030"/>
            <p:cNvSpPr>
              <a:spLocks noChangeArrowheads="1"/>
            </p:cNvSpPr>
            <p:nvPr/>
          </p:nvSpPr>
          <p:spPr bwMode="auto">
            <a:xfrm flipV="1">
              <a:off x="1608" y="2529"/>
              <a:ext cx="2544" cy="734"/>
            </a:xfrm>
            <a:custGeom>
              <a:avLst/>
              <a:gdLst>
                <a:gd name="T0" fmla="*/ 2332 w 21600"/>
                <a:gd name="T1" fmla="*/ 367 h 21600"/>
                <a:gd name="T2" fmla="*/ 1272 w 21600"/>
                <a:gd name="T3" fmla="*/ 734 h 21600"/>
                <a:gd name="T4" fmla="*/ 212 w 21600"/>
                <a:gd name="T5" fmla="*/ 367 h 21600"/>
                <a:gd name="T6" fmla="*/ 1272 w 21600"/>
                <a:gd name="T7" fmla="*/ 0 h 21600"/>
                <a:gd name="T8" fmla="*/ 0 60000 65536"/>
                <a:gd name="T9" fmla="*/ 0 60000 65536"/>
                <a:gd name="T10" fmla="*/ 0 60000 65536"/>
                <a:gd name="T11" fmla="*/ 0 60000 65536"/>
                <a:gd name="T12" fmla="*/ 3600 w 21600"/>
                <a:gd name="T13" fmla="*/ 3590 h 21600"/>
                <a:gd name="T14" fmla="*/ 18000 w 21600"/>
                <a:gd name="T15" fmla="*/ 18010 h 21600"/>
              </a:gdLst>
              <a:ahLst/>
              <a:cxnLst>
                <a:cxn ang="T8">
                  <a:pos x="T0" y="T1"/>
                </a:cxn>
                <a:cxn ang="T9">
                  <a:pos x="T2" y="T3"/>
                </a:cxn>
                <a:cxn ang="T10">
                  <a:pos x="T4" y="T5"/>
                </a:cxn>
                <a:cxn ang="T11">
                  <a:pos x="T6" y="T7"/>
                </a:cxn>
              </a:cxnLst>
              <a:rect l="T12" t="T13" r="T14" b="T15"/>
              <a:pathLst>
                <a:path w="21600" h="21600">
                  <a:moveTo>
                    <a:pt x="0" y="0"/>
                  </a:moveTo>
                  <a:lnTo>
                    <a:pt x="3600" y="21600"/>
                  </a:lnTo>
                  <a:lnTo>
                    <a:pt x="18000" y="21600"/>
                  </a:lnTo>
                  <a:lnTo>
                    <a:pt x="21600" y="0"/>
                  </a:lnTo>
                  <a:close/>
                </a:path>
              </a:pathLst>
            </a:custGeom>
            <a:solidFill>
              <a:schemeClr val="accent1"/>
            </a:solidFill>
            <a:ln w="4670">
              <a:solidFill>
                <a:schemeClr val="tx1"/>
              </a:solidFill>
              <a:miter lim="800000"/>
              <a:headEnd/>
              <a:tailEnd/>
            </a:ln>
          </p:spPr>
          <p:txBody>
            <a:bodyPr rot="10800000"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l-GR" altLang="el-GR" b="1">
                  <a:solidFill>
                    <a:srgbClr val="FF3300"/>
                  </a:solidFill>
                </a:rPr>
                <a:t>Υδατάνθρακες </a:t>
              </a:r>
              <a:r>
                <a:rPr lang="el-GR" altLang="el-GR" sz="1800" b="1">
                  <a:solidFill>
                    <a:srgbClr val="FF3300"/>
                  </a:solidFill>
                </a:rPr>
                <a:t>(4</a:t>
              </a:r>
              <a:r>
                <a:rPr lang="en-US" altLang="el-GR" sz="1800" b="1">
                  <a:solidFill>
                    <a:srgbClr val="FF3300"/>
                  </a:solidFill>
                </a:rPr>
                <a:t>kcal/g)</a:t>
              </a:r>
              <a:endParaRPr lang="el-GR" altLang="el-GR" sz="1800" b="1">
                <a:solidFill>
                  <a:srgbClr val="FF3300"/>
                </a:solidFil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l-GR" altLang="el-GR" smtClean="0">
                <a:solidFill>
                  <a:srgbClr val="CC00FF"/>
                </a:solidFill>
              </a:rPr>
              <a:t>Χολολιθίαση-Ηπατική στεάτωση</a:t>
            </a:r>
          </a:p>
        </p:txBody>
      </p:sp>
      <p:sp>
        <p:nvSpPr>
          <p:cNvPr id="95235" name="Rectangle 3"/>
          <p:cNvSpPr>
            <a:spLocks noGrp="1" noChangeArrowheads="1"/>
          </p:cNvSpPr>
          <p:nvPr>
            <p:ph type="body" idx="1"/>
          </p:nvPr>
        </p:nvSpPr>
        <p:spPr/>
        <p:txBody>
          <a:bodyPr/>
          <a:lstStyle/>
          <a:p>
            <a:pPr eaLnBrk="1" hangingPunct="1"/>
            <a:r>
              <a:rPr lang="el-GR" altLang="el-GR" smtClean="0"/>
              <a:t> </a:t>
            </a:r>
            <a:r>
              <a:rPr lang="el-GR" altLang="el-GR" smtClean="0">
                <a:solidFill>
                  <a:schemeClr val="accent1"/>
                </a:solidFill>
              </a:rPr>
              <a:t>Κυρίως όταν ΒΜΙ &gt; 30</a:t>
            </a:r>
            <a:r>
              <a:rPr lang="en-US" altLang="el-GR" smtClean="0">
                <a:solidFill>
                  <a:schemeClr val="accent1"/>
                </a:solidFill>
              </a:rPr>
              <a:t> (kg/m</a:t>
            </a:r>
            <a:r>
              <a:rPr lang="en-US" altLang="el-GR" baseline="30000" smtClean="0">
                <a:solidFill>
                  <a:schemeClr val="accent1"/>
                </a:solidFill>
              </a:rPr>
              <a:t>2</a:t>
            </a:r>
            <a:r>
              <a:rPr lang="en-US" altLang="el-GR" smtClean="0">
                <a:solidFill>
                  <a:schemeClr val="accent1"/>
                </a:solidFill>
              </a:rPr>
              <a:t>)</a:t>
            </a:r>
            <a:endParaRPr lang="el-GR" altLang="el-GR" smtClean="0">
              <a:solidFill>
                <a:schemeClr val="accent1"/>
              </a:solidFill>
            </a:endParaRPr>
          </a:p>
          <a:p>
            <a:pPr eaLnBrk="1" hangingPunct="1"/>
            <a:r>
              <a:rPr lang="el-GR" altLang="el-GR" smtClean="0">
                <a:solidFill>
                  <a:schemeClr val="accent1"/>
                </a:solidFill>
              </a:rPr>
              <a:t>Αύξηση παραγωγής χοληστερόλης με αύξηση ΒΜΙ</a:t>
            </a:r>
          </a:p>
          <a:p>
            <a:pPr eaLnBrk="1" hangingPunct="1"/>
            <a:r>
              <a:rPr lang="el-GR" altLang="el-GR" smtClean="0">
                <a:solidFill>
                  <a:schemeClr val="accent1"/>
                </a:solidFill>
              </a:rPr>
              <a:t>Απέκκριση περίσσειας χοληστερόλης χολή</a:t>
            </a:r>
          </a:p>
          <a:p>
            <a:pPr eaLnBrk="1" hangingPunct="1"/>
            <a:r>
              <a:rPr lang="el-GR" altLang="el-GR" smtClean="0">
                <a:solidFill>
                  <a:schemeClr val="accent1"/>
                </a:solidFill>
              </a:rPr>
              <a:t>Διαταραχή σχέσης χοληστερόλης, χολικών αλάτων, φωσφολιπιδίων </a:t>
            </a:r>
          </a:p>
          <a:p>
            <a:pPr eaLnBrk="1" hangingPunct="1"/>
            <a:r>
              <a:rPr lang="el-GR" altLang="el-GR" smtClean="0">
                <a:solidFill>
                  <a:schemeClr val="accent1"/>
                </a:solidFill>
              </a:rPr>
              <a:t>Ηπατική στεάτωση λόγω υπερινσουλιναιμίας και αύξησης </a:t>
            </a:r>
            <a:r>
              <a:rPr lang="en-US" altLang="el-GR" smtClean="0">
                <a:solidFill>
                  <a:schemeClr val="accent1"/>
                </a:solidFill>
              </a:rPr>
              <a:t>VLDL</a:t>
            </a:r>
            <a:endParaRPr lang="el-GR" altLang="el-GR" smtClean="0">
              <a:solidFill>
                <a:schemeClr val="accen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endocrin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908050"/>
            <a:ext cx="7704137" cy="5041900"/>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title"/>
          </p:nvPr>
        </p:nvSpPr>
        <p:spPr/>
        <p:txBody>
          <a:bodyPr/>
          <a:lstStyle/>
          <a:p>
            <a:pPr eaLnBrk="1" hangingPunct="1"/>
            <a:r>
              <a:rPr lang="en-US" altLang="el-GR" sz="4000" smtClean="0">
                <a:solidFill>
                  <a:srgbClr val="CC00FF"/>
                </a:solidFill>
              </a:rPr>
              <a:t>PCOS (Polycystic ovary syndrome)</a:t>
            </a:r>
            <a:endParaRPr lang="el-GR" altLang="el-GR" sz="4000" smtClean="0">
              <a:solidFill>
                <a:srgbClr val="CC00FF"/>
              </a:solidFill>
            </a:endParaRPr>
          </a:p>
        </p:txBody>
      </p:sp>
      <p:pic>
        <p:nvPicPr>
          <p:cNvPr id="97283" name="Picture 9" descr="PCO"/>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916113"/>
            <a:ext cx="4495800" cy="4105275"/>
          </a:xfrm>
          <a:noFill/>
        </p:spPr>
      </p:pic>
      <p:pic>
        <p:nvPicPr>
          <p:cNvPr id="97284" name="Picture 11" descr="pco lapar 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95288" y="1916113"/>
            <a:ext cx="3529012" cy="4105275"/>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7" descr="pco face 2"/>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55650" y="1600200"/>
            <a:ext cx="3440113" cy="4525963"/>
          </a:xfrm>
          <a:noFill/>
        </p:spPr>
      </p:pic>
      <p:pic>
        <p:nvPicPr>
          <p:cNvPr id="98307" name="Picture 8" descr="ppco fac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628775"/>
            <a:ext cx="4038600" cy="446405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49238" y="0"/>
            <a:ext cx="80565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3600" b="1">
                <a:solidFill>
                  <a:srgbClr val="FFFF00"/>
                </a:solidFill>
                <a:latin typeface="Tahoma" pitchFamily="34" charset="0"/>
              </a:rPr>
              <a:t>Αντιμετώπιση </a:t>
            </a:r>
            <a:r>
              <a:rPr lang="en-US" altLang="el-GR" sz="3600" b="1">
                <a:solidFill>
                  <a:srgbClr val="FFFF00"/>
                </a:solidFill>
                <a:latin typeface="Tahoma" pitchFamily="34" charset="0"/>
              </a:rPr>
              <a:t> </a:t>
            </a:r>
            <a:r>
              <a:rPr lang="el-GR" altLang="el-GR" sz="3600" b="1">
                <a:solidFill>
                  <a:srgbClr val="FFFF00"/>
                </a:solidFill>
                <a:latin typeface="Tahoma" pitchFamily="34" charset="0"/>
              </a:rPr>
              <a:t>της </a:t>
            </a:r>
            <a:r>
              <a:rPr lang="en-US" altLang="el-GR" sz="3600" b="1">
                <a:solidFill>
                  <a:srgbClr val="FFFF00"/>
                </a:solidFill>
                <a:latin typeface="Tahoma" pitchFamily="34" charset="0"/>
              </a:rPr>
              <a:t> </a:t>
            </a:r>
            <a:r>
              <a:rPr lang="el-GR" altLang="el-GR" sz="4000" b="1">
                <a:solidFill>
                  <a:srgbClr val="FFFF00"/>
                </a:solidFill>
                <a:latin typeface="Tahoma" pitchFamily="34" charset="0"/>
              </a:rPr>
              <a:t>Παχυσαρκίας</a:t>
            </a:r>
            <a:r>
              <a:rPr lang="el-GR" altLang="el-GR" sz="3600" b="1">
                <a:solidFill>
                  <a:srgbClr val="FFFF00"/>
                </a:solidFill>
                <a:latin typeface="Tahoma" pitchFamily="34" charset="0"/>
              </a:rPr>
              <a:t> </a:t>
            </a:r>
          </a:p>
        </p:txBody>
      </p:sp>
      <p:sp>
        <p:nvSpPr>
          <p:cNvPr id="100355" name="Rectangle 3"/>
          <p:cNvSpPr>
            <a:spLocks noChangeArrowheads="1"/>
          </p:cNvSpPr>
          <p:nvPr/>
        </p:nvSpPr>
        <p:spPr bwMode="auto">
          <a:xfrm>
            <a:off x="338138" y="838200"/>
            <a:ext cx="4030662" cy="2514600"/>
          </a:xfrm>
          <a:prstGeom prst="rect">
            <a:avLst/>
          </a:prstGeom>
          <a:solidFill>
            <a:srgbClr val="66FF33"/>
          </a:solidFill>
          <a:ln w="9525">
            <a:solidFill>
              <a:srgbClr val="FF3300"/>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3200" b="1">
                <a:solidFill>
                  <a:schemeClr val="tx2"/>
                </a:solidFill>
                <a:latin typeface="Times New Roman" pitchFamily="18" charset="0"/>
              </a:rPr>
              <a:t>Επίσημα, χρονία νόσος</a:t>
            </a:r>
            <a:endParaRPr lang="el-GR" altLang="el-GR" sz="3200">
              <a:solidFill>
                <a:schemeClr val="tx2"/>
              </a:solidFill>
              <a:latin typeface="Tahoma" pitchFamily="34" charset="0"/>
            </a:endParaRPr>
          </a:p>
          <a:p>
            <a:r>
              <a:rPr lang="el-GR" altLang="el-GR" sz="2800">
                <a:solidFill>
                  <a:schemeClr val="tx2"/>
                </a:solidFill>
                <a:latin typeface="Tahoma" pitchFamily="34" charset="0"/>
              </a:rPr>
              <a:t>- </a:t>
            </a:r>
            <a:r>
              <a:rPr lang="el-GR" altLang="el-GR" sz="2900" i="1">
                <a:solidFill>
                  <a:schemeClr val="tx2"/>
                </a:solidFill>
                <a:latin typeface="Times New Roman" pitchFamily="18" charset="0"/>
              </a:rPr>
              <a:t>Σοβαρές επιπτώσεις </a:t>
            </a:r>
          </a:p>
          <a:p>
            <a:r>
              <a:rPr lang="el-GR" altLang="el-GR" sz="2900" i="1">
                <a:solidFill>
                  <a:schemeClr val="tx2"/>
                </a:solidFill>
                <a:latin typeface="Times New Roman" pitchFamily="18" charset="0"/>
              </a:rPr>
              <a:t>  στη υγεία</a:t>
            </a:r>
          </a:p>
          <a:p>
            <a:r>
              <a:rPr lang="el-GR" altLang="el-GR" sz="2900" b="1" i="1">
                <a:solidFill>
                  <a:schemeClr val="tx2"/>
                </a:solidFill>
                <a:latin typeface="Times New Roman" pitchFamily="18" charset="0"/>
              </a:rPr>
              <a:t>-</a:t>
            </a:r>
            <a:r>
              <a:rPr lang="el-GR" altLang="el-GR" sz="2900" i="1">
                <a:solidFill>
                  <a:schemeClr val="tx2"/>
                </a:solidFill>
                <a:latin typeface="Times New Roman" pitchFamily="18" charset="0"/>
              </a:rPr>
              <a:t> Μείζων παράγων κινδύνου</a:t>
            </a:r>
          </a:p>
          <a:p>
            <a:r>
              <a:rPr lang="el-GR" altLang="el-GR" sz="2900" i="1">
                <a:solidFill>
                  <a:schemeClr val="tx2"/>
                </a:solidFill>
                <a:latin typeface="Times New Roman" pitchFamily="18" charset="0"/>
              </a:rPr>
              <a:t>  για συχνές αιτίες θανάτου</a:t>
            </a:r>
            <a:endParaRPr lang="el-GR" altLang="el-GR" sz="3200" b="1">
              <a:solidFill>
                <a:schemeClr val="tx2"/>
              </a:solidFill>
              <a:latin typeface="Tahoma" pitchFamily="34" charset="0"/>
            </a:endParaRPr>
          </a:p>
        </p:txBody>
      </p:sp>
      <p:sp>
        <p:nvSpPr>
          <p:cNvPr id="100356" name="Rectangle 4"/>
          <p:cNvSpPr>
            <a:spLocks noChangeArrowheads="1"/>
          </p:cNvSpPr>
          <p:nvPr/>
        </p:nvSpPr>
        <p:spPr bwMode="auto">
          <a:xfrm>
            <a:off x="4495800" y="1828800"/>
            <a:ext cx="4572000" cy="3048000"/>
          </a:xfrm>
          <a:prstGeom prst="rect">
            <a:avLst/>
          </a:prstGeom>
          <a:solidFill>
            <a:srgbClr val="FFFF00"/>
          </a:solidFill>
          <a:ln w="25400">
            <a:solidFill>
              <a:srgbClr val="FF0000"/>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3200" b="1">
                <a:solidFill>
                  <a:schemeClr val="tx2"/>
                </a:solidFill>
                <a:latin typeface="Times New Roman" pitchFamily="18" charset="0"/>
              </a:rPr>
              <a:t>Πολλαπλά αίτια</a:t>
            </a:r>
          </a:p>
          <a:p>
            <a:r>
              <a:rPr lang="el-GR" altLang="el-GR" sz="2900" b="1" i="1">
                <a:solidFill>
                  <a:schemeClr val="tx2"/>
                </a:solidFill>
                <a:latin typeface="Times New Roman" pitchFamily="18" charset="0"/>
              </a:rPr>
              <a:t>-</a:t>
            </a:r>
            <a:r>
              <a:rPr lang="el-GR" altLang="el-GR" sz="2900" i="1">
                <a:solidFill>
                  <a:schemeClr val="tx2"/>
                </a:solidFill>
                <a:latin typeface="Times New Roman" pitchFamily="18" charset="0"/>
              </a:rPr>
              <a:t> Γενετικά, ορμονικά, κοινωνι-</a:t>
            </a:r>
          </a:p>
          <a:p>
            <a:r>
              <a:rPr lang="el-GR" altLang="el-GR" sz="2900" i="1">
                <a:solidFill>
                  <a:schemeClr val="tx2"/>
                </a:solidFill>
                <a:latin typeface="Times New Roman" pitchFamily="18" charset="0"/>
              </a:rPr>
              <a:t>  κοοικονομικά, πολιτισμικά</a:t>
            </a:r>
          </a:p>
          <a:p>
            <a:r>
              <a:rPr lang="el-GR" altLang="el-GR" sz="2900" b="1" i="1">
                <a:solidFill>
                  <a:schemeClr val="tx2"/>
                </a:solidFill>
                <a:latin typeface="Times New Roman" pitchFamily="18" charset="0"/>
              </a:rPr>
              <a:t>-</a:t>
            </a:r>
            <a:r>
              <a:rPr lang="el-GR" altLang="el-GR" sz="2900" i="1">
                <a:solidFill>
                  <a:schemeClr val="tx2"/>
                </a:solidFill>
                <a:latin typeface="Times New Roman" pitchFamily="18" charset="0"/>
              </a:rPr>
              <a:t> Η ενοχοποίηση του ασθενούς</a:t>
            </a:r>
          </a:p>
          <a:p>
            <a:r>
              <a:rPr lang="el-GR" altLang="el-GR" sz="2900" i="1">
                <a:solidFill>
                  <a:schemeClr val="tx2"/>
                </a:solidFill>
                <a:latin typeface="Times New Roman" pitchFamily="18" charset="0"/>
              </a:rPr>
              <a:t>  είναι λάθος και έχει αρνητικά</a:t>
            </a:r>
          </a:p>
          <a:p>
            <a:r>
              <a:rPr lang="el-GR" altLang="el-GR" sz="2900" i="1">
                <a:solidFill>
                  <a:schemeClr val="tx2"/>
                </a:solidFill>
                <a:latin typeface="Times New Roman" pitchFamily="18" charset="0"/>
              </a:rPr>
              <a:t>  αποτελέσματα</a:t>
            </a:r>
          </a:p>
        </p:txBody>
      </p:sp>
      <p:sp>
        <p:nvSpPr>
          <p:cNvPr id="100357" name="Rectangle 5"/>
          <p:cNvSpPr>
            <a:spLocks noChangeArrowheads="1"/>
          </p:cNvSpPr>
          <p:nvPr/>
        </p:nvSpPr>
        <p:spPr bwMode="auto">
          <a:xfrm>
            <a:off x="474663" y="3505200"/>
            <a:ext cx="3792537" cy="3200400"/>
          </a:xfrm>
          <a:prstGeom prst="rect">
            <a:avLst/>
          </a:prstGeom>
          <a:solidFill>
            <a:srgbClr val="FFFF00"/>
          </a:solidFill>
          <a:ln w="25400">
            <a:solidFill>
              <a:srgbClr val="FF0000"/>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sz="3200" b="1">
                <a:solidFill>
                  <a:schemeClr val="tx2"/>
                </a:solidFill>
                <a:latin typeface="Times New Roman" pitchFamily="18" charset="0"/>
              </a:rPr>
              <a:t>Επιλογές θεραπείας</a:t>
            </a:r>
          </a:p>
          <a:p>
            <a:r>
              <a:rPr lang="el-GR" altLang="el-GR" sz="2900" i="1">
                <a:solidFill>
                  <a:schemeClr val="tx2"/>
                </a:solidFill>
                <a:latin typeface="Times New Roman" pitchFamily="18" charset="0"/>
              </a:rPr>
              <a:t>- Αλλαγές lifestyle</a:t>
            </a:r>
          </a:p>
          <a:p>
            <a:r>
              <a:rPr lang="el-GR" altLang="el-GR" sz="2900" i="1">
                <a:solidFill>
                  <a:schemeClr val="tx2"/>
                </a:solidFill>
                <a:latin typeface="Times New Roman" pitchFamily="18" charset="0"/>
              </a:rPr>
              <a:t>     Διατροφή/δίαιτα</a:t>
            </a:r>
          </a:p>
          <a:p>
            <a:r>
              <a:rPr lang="el-GR" altLang="el-GR" sz="2900" i="1">
                <a:solidFill>
                  <a:schemeClr val="tx2"/>
                </a:solidFill>
                <a:latin typeface="Times New Roman" pitchFamily="18" charset="0"/>
              </a:rPr>
              <a:t>     Σωματική άσκηση</a:t>
            </a:r>
          </a:p>
          <a:p>
            <a:r>
              <a:rPr lang="el-GR" altLang="el-GR" sz="2900" i="1">
                <a:solidFill>
                  <a:schemeClr val="tx2"/>
                </a:solidFill>
                <a:latin typeface="Times New Roman" pitchFamily="18" charset="0"/>
              </a:rPr>
              <a:t>     Αλλαγή συμπεριφοράς</a:t>
            </a:r>
          </a:p>
          <a:p>
            <a:r>
              <a:rPr lang="el-GR" altLang="el-GR" sz="2900" i="1">
                <a:solidFill>
                  <a:schemeClr val="tx2"/>
                </a:solidFill>
                <a:latin typeface="Times New Roman" pitchFamily="18" charset="0"/>
              </a:rPr>
              <a:t>- Φάρμακα</a:t>
            </a:r>
          </a:p>
          <a:p>
            <a:r>
              <a:rPr lang="el-GR" altLang="el-GR" sz="2900" i="1">
                <a:solidFill>
                  <a:schemeClr val="tx2"/>
                </a:solidFill>
                <a:latin typeface="Times New Roman" pitchFamily="18" charset="0"/>
              </a:rPr>
              <a:t>- Χειρουργικές επεμβάσεις</a:t>
            </a:r>
            <a:endParaRPr lang="el-GR" altLang="el-GR" sz="2900" i="1">
              <a:solidFill>
                <a:schemeClr val="tx2"/>
              </a:solidFill>
              <a:latin typeface="Tahoma" pitchFamily="34" charset="0"/>
            </a:endParaRPr>
          </a:p>
        </p:txBody>
      </p:sp>
      <p:sp>
        <p:nvSpPr>
          <p:cNvPr id="100358" name="Line 6"/>
          <p:cNvSpPr>
            <a:spLocks noChangeShapeType="1"/>
          </p:cNvSpPr>
          <p:nvPr/>
        </p:nvSpPr>
        <p:spPr bwMode="auto">
          <a:xfrm>
            <a:off x="406400" y="1447800"/>
            <a:ext cx="358933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00359" name="Line 7"/>
          <p:cNvSpPr>
            <a:spLocks noChangeShapeType="1"/>
          </p:cNvSpPr>
          <p:nvPr/>
        </p:nvSpPr>
        <p:spPr bwMode="auto">
          <a:xfrm>
            <a:off x="4665663" y="2514600"/>
            <a:ext cx="257333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00360" name="Line 8"/>
          <p:cNvSpPr>
            <a:spLocks noChangeShapeType="1"/>
          </p:cNvSpPr>
          <p:nvPr/>
        </p:nvSpPr>
        <p:spPr bwMode="auto">
          <a:xfrm>
            <a:off x="609600" y="4038600"/>
            <a:ext cx="3048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hidden="1"/>
          <p:cNvSpPr>
            <a:spLocks noGrp="1"/>
          </p:cNvSpPr>
          <p:nvPr>
            <p:ph type="title"/>
          </p:nvPr>
        </p:nvSpPr>
        <p:spPr/>
        <p:txBody>
          <a:bodyPr/>
          <a:lstStyle/>
          <a:p>
            <a:r>
              <a:rPr lang="en-US" altLang="el-GR" smtClean="0"/>
              <a:t>The Obesogenic Environment</a:t>
            </a:r>
          </a:p>
        </p:txBody>
      </p:sp>
      <p:pic>
        <p:nvPicPr>
          <p:cNvPr id="1064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0813"/>
            <a:ext cx="8686800"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381000" y="152400"/>
            <a:ext cx="8534400" cy="34290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l-GR"/>
          </a:p>
        </p:txBody>
      </p:sp>
      <p:sp>
        <p:nvSpPr>
          <p:cNvPr id="101380" name="Text Box 4"/>
          <p:cNvSpPr txBox="1">
            <a:spLocks noChangeArrowheads="1"/>
          </p:cNvSpPr>
          <p:nvPr/>
        </p:nvSpPr>
        <p:spPr bwMode="auto">
          <a:xfrm>
            <a:off x="609600" y="203200"/>
            <a:ext cx="790257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800" b="1">
                <a:solidFill>
                  <a:srgbClr val="009999"/>
                </a:solidFill>
              </a:rPr>
              <a:t>Επιτυχημένη θεραπεία;</a:t>
            </a:r>
            <a:endParaRPr lang="en-US" altLang="el-GR" sz="3600" b="1">
              <a:solidFill>
                <a:schemeClr val="accent1"/>
              </a:solidFill>
            </a:endParaRPr>
          </a:p>
          <a:p>
            <a:pPr>
              <a:lnSpc>
                <a:spcPct val="160000"/>
              </a:lnSpc>
            </a:pPr>
            <a:r>
              <a:rPr lang="en-US" altLang="el-GR" sz="2800" b="1">
                <a:solidFill>
                  <a:schemeClr val="accent1"/>
                </a:solidFill>
              </a:rPr>
              <a:t>    Βελτίωση της νοσηρότητας που σχετίζεται </a:t>
            </a:r>
          </a:p>
          <a:p>
            <a:pPr>
              <a:lnSpc>
                <a:spcPct val="90000"/>
              </a:lnSpc>
            </a:pPr>
            <a:r>
              <a:rPr lang="en-US" altLang="el-GR" sz="2800" b="1">
                <a:solidFill>
                  <a:schemeClr val="accent1"/>
                </a:solidFill>
              </a:rPr>
              <a:t>    με τη παχυσαρκία</a:t>
            </a:r>
          </a:p>
          <a:p>
            <a:pPr>
              <a:lnSpc>
                <a:spcPct val="150000"/>
              </a:lnSpc>
            </a:pPr>
            <a:r>
              <a:rPr lang="en-US" altLang="el-GR" sz="2800" b="1">
                <a:solidFill>
                  <a:schemeClr val="accent1"/>
                </a:solidFill>
              </a:rPr>
              <a:t>    Μακροχρόνια απώλεια βάρους</a:t>
            </a:r>
          </a:p>
          <a:p>
            <a:pPr>
              <a:lnSpc>
                <a:spcPct val="120000"/>
              </a:lnSpc>
            </a:pPr>
            <a:r>
              <a:rPr lang="en-US" altLang="el-GR" sz="2800" b="1">
                <a:solidFill>
                  <a:schemeClr val="accent1"/>
                </a:solidFill>
              </a:rPr>
              <a:t>	Σταθεροποίηση βάρους </a:t>
            </a:r>
          </a:p>
          <a:p>
            <a:pPr>
              <a:lnSpc>
                <a:spcPct val="120000"/>
              </a:lnSpc>
            </a:pPr>
            <a:r>
              <a:rPr lang="en-US" altLang="el-GR" sz="2800" b="1">
                <a:solidFill>
                  <a:schemeClr val="accent1"/>
                </a:solidFill>
              </a:rPr>
              <a:t>	Μείωση του ρυθμού αύξησης βάρους</a:t>
            </a:r>
            <a:endParaRPr lang="en-US" altLang="el-GR" sz="3600" b="1">
              <a:solidFill>
                <a:schemeClr val="accent1"/>
              </a:solidFill>
            </a:endParaRPr>
          </a:p>
        </p:txBody>
      </p:sp>
      <p:sp>
        <p:nvSpPr>
          <p:cNvPr id="101381" name="Oval 5"/>
          <p:cNvSpPr>
            <a:spLocks noChangeArrowheads="1"/>
          </p:cNvSpPr>
          <p:nvPr/>
        </p:nvSpPr>
        <p:spPr bwMode="auto">
          <a:xfrm>
            <a:off x="762000" y="1066800"/>
            <a:ext cx="228600" cy="22860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01382" name="Oval 6"/>
          <p:cNvSpPr>
            <a:spLocks noChangeArrowheads="1"/>
          </p:cNvSpPr>
          <p:nvPr/>
        </p:nvSpPr>
        <p:spPr bwMode="auto">
          <a:xfrm>
            <a:off x="762000" y="2133600"/>
            <a:ext cx="228600" cy="22860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72039" name="Line 7"/>
          <p:cNvSpPr>
            <a:spLocks noChangeShapeType="1"/>
          </p:cNvSpPr>
          <p:nvPr/>
        </p:nvSpPr>
        <p:spPr bwMode="auto">
          <a:xfrm flipV="1">
            <a:off x="838200" y="3733800"/>
            <a:ext cx="7772400" cy="236220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anim calcmode="lin" valueType="num">
                                      <p:cBhvr additive="base">
                                        <p:cTn id="7" dur="500" fill="hold"/>
                                        <p:tgtEl>
                                          <p:spTgt spid="172039"/>
                                        </p:tgtEl>
                                        <p:attrNameLst>
                                          <p:attrName>ppt_x</p:attrName>
                                        </p:attrNameLst>
                                      </p:cBhvr>
                                      <p:tavLst>
                                        <p:tav tm="0">
                                          <p:val>
                                            <p:strVal val="0-#ppt_w/2"/>
                                          </p:val>
                                        </p:tav>
                                        <p:tav tm="100000">
                                          <p:val>
                                            <p:strVal val="#ppt_x"/>
                                          </p:val>
                                        </p:tav>
                                      </p:tavLst>
                                    </p:anim>
                                    <p:anim calcmode="lin" valueType="num">
                                      <p:cBhvr additive="base">
                                        <p:cTn id="8" dur="500" fill="hold"/>
                                        <p:tgtEl>
                                          <p:spTgt spid="172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fit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ChangeArrowheads="1"/>
          </p:cNvSpPr>
          <p:nvPr/>
        </p:nvSpPr>
        <p:spPr bwMode="auto">
          <a:xfrm>
            <a:off x="2971800" y="304800"/>
            <a:ext cx="2133600" cy="2286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02404" name="Line 4"/>
          <p:cNvSpPr>
            <a:spLocks noChangeShapeType="1"/>
          </p:cNvSpPr>
          <p:nvPr/>
        </p:nvSpPr>
        <p:spPr bwMode="auto">
          <a:xfrm>
            <a:off x="1371600" y="6096000"/>
            <a:ext cx="13716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02405" name="Line 5"/>
          <p:cNvSpPr>
            <a:spLocks noChangeShapeType="1"/>
          </p:cNvSpPr>
          <p:nvPr/>
        </p:nvSpPr>
        <p:spPr bwMode="auto">
          <a:xfrm>
            <a:off x="2971800" y="6096000"/>
            <a:ext cx="22860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4294967295"/>
          </p:nvPr>
        </p:nvSpPr>
        <p:spPr>
          <a:xfrm>
            <a:off x="1219200" y="1371600"/>
            <a:ext cx="6858000" cy="4800600"/>
          </a:xfrm>
        </p:spPr>
        <p:txBody>
          <a:bodyPr/>
          <a:lstStyle/>
          <a:p>
            <a:pPr defTabSz="762000" eaLnBrk="1" hangingPunct="1">
              <a:buFontTx/>
              <a:buNone/>
            </a:pPr>
            <a:endParaRPr lang="en-GB" altLang="el-GR" smtClean="0"/>
          </a:p>
          <a:p>
            <a:pPr lvl="1" defTabSz="762000" eaLnBrk="1" hangingPunct="1"/>
            <a:endParaRPr lang="en-GB" altLang="el-GR" smtClean="0">
              <a:ea typeface="ＭＳ Ｐゴシック" pitchFamily="34" charset="-128"/>
            </a:endParaRPr>
          </a:p>
          <a:p>
            <a:pPr lvl="1" defTabSz="762000" eaLnBrk="1" hangingPunct="1"/>
            <a:endParaRPr lang="en-GB" altLang="el-GR" smtClean="0">
              <a:ea typeface="ＭＳ Ｐゴシック" pitchFamily="34" charset="-128"/>
            </a:endParaRPr>
          </a:p>
          <a:p>
            <a:pPr lvl="1" defTabSz="762000" eaLnBrk="1" hangingPunct="1">
              <a:buFontTx/>
              <a:buNone/>
            </a:pPr>
            <a:endParaRPr lang="en-GB" altLang="el-GR" smtClean="0">
              <a:ea typeface="ＭＳ Ｐゴシック" pitchFamily="34" charset="-128"/>
            </a:endParaRPr>
          </a:p>
          <a:p>
            <a:pPr lvl="1" defTabSz="762000" eaLnBrk="1" hangingPunct="1"/>
            <a:endParaRPr lang="en-GB" altLang="el-GR" smtClean="0">
              <a:ea typeface="ＭＳ Ｐゴシック" pitchFamily="34" charset="-128"/>
            </a:endParaRPr>
          </a:p>
        </p:txBody>
      </p:sp>
      <p:sp>
        <p:nvSpPr>
          <p:cNvPr id="174083" name="Rectangle 3"/>
          <p:cNvSpPr>
            <a:spLocks noChangeArrowheads="1"/>
          </p:cNvSpPr>
          <p:nvPr/>
        </p:nvSpPr>
        <p:spPr bwMode="auto">
          <a:xfrm>
            <a:off x="5249863" y="1524000"/>
            <a:ext cx="2989262" cy="1365250"/>
          </a:xfrm>
          <a:prstGeom prst="rect">
            <a:avLst/>
          </a:prstGeom>
          <a:noFill/>
          <a:ln w="9525" algn="ctr">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l-GR" altLang="el-GR" sz="4400" b="1">
                <a:solidFill>
                  <a:srgbClr val="FFFF00"/>
                </a:solidFill>
                <a:effectLst>
                  <a:outerShdw blurRad="38100" dist="38100" dir="2700000" algn="tl">
                    <a:srgbClr val="000000"/>
                  </a:outerShdw>
                </a:effectLst>
              </a:rPr>
              <a:t> Υγιεινής </a:t>
            </a:r>
          </a:p>
          <a:p>
            <a:pPr algn="ctr" eaLnBrk="1" hangingPunct="1">
              <a:lnSpc>
                <a:spcPct val="40000"/>
              </a:lnSpc>
              <a:spcBef>
                <a:spcPct val="50000"/>
              </a:spcBef>
            </a:pPr>
            <a:r>
              <a:rPr lang="el-GR" altLang="el-GR" sz="4400" b="1">
                <a:solidFill>
                  <a:srgbClr val="FFFF00"/>
                </a:solidFill>
                <a:effectLst>
                  <a:outerShdw blurRad="38100" dist="38100" dir="2700000" algn="tl">
                    <a:srgbClr val="000000"/>
                  </a:outerShdw>
                </a:effectLst>
              </a:rPr>
              <a:t>διατροφής</a:t>
            </a:r>
            <a:endParaRPr lang="en-GB" altLang="el-GR" sz="4400" b="1">
              <a:solidFill>
                <a:srgbClr val="FFFF00"/>
              </a:solidFill>
              <a:effectLst>
                <a:outerShdw blurRad="38100" dist="38100" dir="2700000" algn="tl">
                  <a:srgbClr val="000000"/>
                </a:outerShdw>
              </a:effectLst>
            </a:endParaRPr>
          </a:p>
        </p:txBody>
      </p:sp>
      <p:pic>
        <p:nvPicPr>
          <p:cNvPr id="103428" name="Picture 4" descr="exercis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741738"/>
            <a:ext cx="51054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Rectangle 5"/>
          <p:cNvSpPr>
            <a:spLocks noChangeArrowheads="1"/>
          </p:cNvSpPr>
          <p:nvPr/>
        </p:nvSpPr>
        <p:spPr bwMode="auto">
          <a:xfrm>
            <a:off x="838200" y="5029200"/>
            <a:ext cx="2636838" cy="762000"/>
          </a:xfrm>
          <a:prstGeom prst="rect">
            <a:avLst/>
          </a:prstGeom>
          <a:noFill/>
          <a:ln w="9525" algn="ctr">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l-GR" altLang="el-GR" sz="4400" b="1">
                <a:solidFill>
                  <a:srgbClr val="FFFF00"/>
                </a:solidFill>
                <a:effectLst>
                  <a:outerShdw blurRad="38100" dist="38100" dir="2700000" algn="tl">
                    <a:srgbClr val="000000"/>
                  </a:outerShdw>
                </a:effectLst>
              </a:rPr>
              <a:t>Άσκησης</a:t>
            </a:r>
            <a:endParaRPr lang="en-GB" altLang="el-GR" sz="4400" b="1">
              <a:solidFill>
                <a:srgbClr val="FFFF00"/>
              </a:solidFill>
              <a:effectLst>
                <a:outerShdw blurRad="38100" dist="38100" dir="2700000" algn="tl">
                  <a:srgbClr val="000000"/>
                </a:outerShdw>
              </a:effectLst>
            </a:endParaRPr>
          </a:p>
        </p:txBody>
      </p:sp>
      <p:pic>
        <p:nvPicPr>
          <p:cNvPr id="103430" name="Picture 6" descr="vegg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45038"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7" name="Rectangle 7"/>
          <p:cNvSpPr>
            <a:spLocks noGrp="1" noChangeArrowheads="1"/>
          </p:cNvSpPr>
          <p:nvPr>
            <p:ph type="title" idx="4294967295"/>
          </p:nvPr>
        </p:nvSpPr>
        <p:spPr>
          <a:xfrm>
            <a:off x="76200" y="-228600"/>
            <a:ext cx="8458200" cy="1143000"/>
          </a:xfrm>
        </p:spPr>
        <p:txBody>
          <a:bodyPr/>
          <a:lstStyle/>
          <a:p>
            <a:pPr algn="l" defTabSz="762000" eaLnBrk="1" hangingPunct="1"/>
            <a:r>
              <a:rPr lang="el-GR" altLang="el-GR" sz="4000" b="1" i="1" smtClean="0">
                <a:solidFill>
                  <a:srgbClr val="FFFF00"/>
                </a:solidFill>
                <a:effectLst>
                  <a:outerShdw blurRad="38100" dist="38100" dir="2700000" algn="tl">
                    <a:srgbClr val="000000"/>
                  </a:outerShdw>
                </a:effectLst>
              </a:rPr>
              <a:t>Ποτέ μη ξεχνάτε τη σημασία της</a:t>
            </a:r>
            <a:r>
              <a:rPr lang="nl-BE" altLang="el-GR" sz="4000" b="1" i="1" smtClean="0">
                <a:solidFill>
                  <a:srgbClr val="FFFF00"/>
                </a:solidFill>
                <a:effectLst>
                  <a:outerShdw blurRad="38100" dist="38100" dir="2700000" algn="tl">
                    <a:srgbClr val="000000"/>
                  </a:outerShdw>
                </a:effectLst>
              </a:rPr>
              <a:t>.... </a:t>
            </a:r>
            <a:endParaRPr lang="en-GB" altLang="el-GR" sz="4000" b="1" i="1" smtClean="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083"/>
                                        </p:tgtEl>
                                        <p:attrNameLst>
                                          <p:attrName>style.visibility</p:attrName>
                                        </p:attrNameLst>
                                      </p:cBhvr>
                                      <p:to>
                                        <p:strVal val="visible"/>
                                      </p:to>
                                    </p:set>
                                    <p:anim calcmode="lin" valueType="num">
                                      <p:cBhvr>
                                        <p:cTn id="7" dur="500" fill="hold"/>
                                        <p:tgtEl>
                                          <p:spTgt spid="174083"/>
                                        </p:tgtEl>
                                        <p:attrNameLst>
                                          <p:attrName>ppt_w</p:attrName>
                                        </p:attrNameLst>
                                      </p:cBhvr>
                                      <p:tavLst>
                                        <p:tav tm="0">
                                          <p:val>
                                            <p:fltVal val="0"/>
                                          </p:val>
                                        </p:tav>
                                        <p:tav tm="100000">
                                          <p:val>
                                            <p:strVal val="#ppt_w"/>
                                          </p:val>
                                        </p:tav>
                                      </p:tavLst>
                                    </p:anim>
                                    <p:anim calcmode="lin" valueType="num">
                                      <p:cBhvr>
                                        <p:cTn id="8" dur="500" fill="hold"/>
                                        <p:tgtEl>
                                          <p:spTgt spid="17408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74085"/>
                                        </p:tgtEl>
                                        <p:attrNameLst>
                                          <p:attrName>style.visibility</p:attrName>
                                        </p:attrNameLst>
                                      </p:cBhvr>
                                      <p:to>
                                        <p:strVal val="visible"/>
                                      </p:to>
                                    </p:set>
                                    <p:anim calcmode="lin" valueType="num">
                                      <p:cBhvr>
                                        <p:cTn id="13" dur="500" fill="hold"/>
                                        <p:tgtEl>
                                          <p:spTgt spid="174085"/>
                                        </p:tgtEl>
                                        <p:attrNameLst>
                                          <p:attrName>ppt_w</p:attrName>
                                        </p:attrNameLst>
                                      </p:cBhvr>
                                      <p:tavLst>
                                        <p:tav tm="0">
                                          <p:val>
                                            <p:fltVal val="0"/>
                                          </p:val>
                                        </p:tav>
                                        <p:tav tm="100000">
                                          <p:val>
                                            <p:strVal val="#ppt_w"/>
                                          </p:val>
                                        </p:tav>
                                      </p:tavLst>
                                    </p:anim>
                                    <p:anim calcmode="lin" valueType="num">
                                      <p:cBhvr>
                                        <p:cTn id="14" dur="500" fill="hold"/>
                                        <p:tgtEl>
                                          <p:spTgt spid="1740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autoUpdateAnimBg="0"/>
      <p:bldP spid="174085"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1643063"/>
            <a:ext cx="89741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04451" name="Text Box 3"/>
          <p:cNvSpPr txBox="1">
            <a:spLocks noChangeArrowheads="1"/>
          </p:cNvSpPr>
          <p:nvPr/>
        </p:nvSpPr>
        <p:spPr bwMode="auto">
          <a:xfrm>
            <a:off x="846138" y="508000"/>
            <a:ext cx="7500937" cy="711200"/>
          </a:xfrm>
          <a:prstGeom prst="rect">
            <a:avLst/>
          </a:prstGeom>
          <a:solidFill>
            <a:srgbClr val="FEF939"/>
          </a:solidFill>
          <a:ln w="9525">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l-GR" sz="2000" b="1"/>
              <a:t>Average</a:t>
            </a:r>
            <a:r>
              <a:rPr lang="en-US" altLang="el-GR" sz="2000"/>
              <a:t> weight loss of subjects completing a minimum 1-year</a:t>
            </a:r>
          </a:p>
          <a:p>
            <a:pPr algn="ctr" eaLnBrk="1" hangingPunct="1"/>
            <a:r>
              <a:rPr lang="en-US" altLang="el-GR" sz="2000"/>
              <a:t>weight –management intervention; based on review of 80 studies</a:t>
            </a:r>
          </a:p>
        </p:txBody>
      </p:sp>
      <p:sp>
        <p:nvSpPr>
          <p:cNvPr id="104452" name="Text Box 4"/>
          <p:cNvSpPr txBox="1">
            <a:spLocks noChangeArrowheads="1"/>
          </p:cNvSpPr>
          <p:nvPr/>
        </p:nvSpPr>
        <p:spPr bwMode="auto">
          <a:xfrm>
            <a:off x="5986463" y="6415088"/>
            <a:ext cx="3081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r-Latn-CS" altLang="el-GR" sz="1400" b="1" i="1">
                <a:solidFill>
                  <a:srgbClr val="00B050"/>
                </a:solidFill>
              </a:rPr>
              <a:t>Franz et al., J Am Diet Assoc</a:t>
            </a:r>
            <a:r>
              <a:rPr lang="sr-Latn-CS" altLang="el-GR" sz="1800" b="1" i="1">
                <a:solidFill>
                  <a:srgbClr val="00B050"/>
                </a:solidFill>
              </a:rPr>
              <a:t> </a:t>
            </a:r>
            <a:r>
              <a:rPr lang="sr-Latn-CS" altLang="el-GR" sz="1400" b="1" i="1">
                <a:solidFill>
                  <a:srgbClr val="00B050"/>
                </a:solidFill>
              </a:rPr>
              <a:t>2007</a:t>
            </a:r>
            <a:endParaRPr lang="en-US" altLang="el-GR" sz="1400" b="1" i="1">
              <a:solidFill>
                <a:srgbClr val="00B05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457200" y="549275"/>
            <a:ext cx="8229600" cy="5576888"/>
          </a:xfrm>
        </p:spPr>
        <p:txBody>
          <a:bodyPr/>
          <a:lstStyle/>
          <a:p>
            <a:pPr eaLnBrk="1" hangingPunct="1"/>
            <a:r>
              <a:rPr lang="el-GR" altLang="el-GR" smtClean="0">
                <a:solidFill>
                  <a:srgbClr val="CC0099"/>
                </a:solidFill>
              </a:rPr>
              <a:t>ΒΜΙ </a:t>
            </a:r>
            <a:r>
              <a:rPr lang="en-US" altLang="el-GR" smtClean="0">
                <a:solidFill>
                  <a:schemeClr val="accent1"/>
                </a:solidFill>
              </a:rPr>
              <a:t>(Body mass index</a:t>
            </a:r>
            <a:r>
              <a:rPr lang="el-GR" altLang="el-GR" smtClean="0">
                <a:solidFill>
                  <a:schemeClr val="accent1"/>
                </a:solidFill>
              </a:rPr>
              <a:t>,</a:t>
            </a:r>
            <a:r>
              <a:rPr lang="en-US" altLang="el-GR" smtClean="0">
                <a:solidFill>
                  <a:schemeClr val="accent1"/>
                </a:solidFill>
              </a:rPr>
              <a:t> height/m</a:t>
            </a:r>
            <a:r>
              <a:rPr lang="en-US" altLang="el-GR" baseline="30000" smtClean="0">
                <a:solidFill>
                  <a:schemeClr val="accent1"/>
                </a:solidFill>
              </a:rPr>
              <a:t>2</a:t>
            </a:r>
            <a:r>
              <a:rPr lang="en-US" altLang="el-GR" smtClean="0">
                <a:solidFill>
                  <a:schemeClr val="accent1"/>
                </a:solidFill>
              </a:rPr>
              <a:t>)</a:t>
            </a:r>
          </a:p>
          <a:p>
            <a:pPr eaLnBrk="1" hangingPunct="1"/>
            <a:r>
              <a:rPr lang="en-US" altLang="el-GR" smtClean="0">
                <a:solidFill>
                  <a:schemeClr val="accent1"/>
                </a:solidFill>
              </a:rPr>
              <a:t>BMI &gt; 28 kg/m</a:t>
            </a:r>
            <a:r>
              <a:rPr lang="en-US" altLang="el-GR" baseline="30000" smtClean="0">
                <a:solidFill>
                  <a:schemeClr val="accent1"/>
                </a:solidFill>
              </a:rPr>
              <a:t>2 </a:t>
            </a:r>
            <a:r>
              <a:rPr lang="el-GR" altLang="el-GR" smtClean="0">
                <a:solidFill>
                  <a:schemeClr val="accent1"/>
                </a:solidFill>
              </a:rPr>
              <a:t>συσχέτιση με νοσηρότητα και θνησιμότητα κυρίως από καρδιοαγγειακά νοσήματα</a:t>
            </a:r>
            <a:r>
              <a:rPr lang="en-US" altLang="el-GR" smtClean="0">
                <a:solidFill>
                  <a:schemeClr val="accent1"/>
                </a:solidFill>
              </a:rPr>
              <a:t> (20-25)</a:t>
            </a:r>
            <a:endParaRPr lang="el-GR" altLang="el-GR" smtClean="0">
              <a:solidFill>
                <a:schemeClr val="accent1"/>
              </a:solidFill>
            </a:endParaRPr>
          </a:p>
          <a:p>
            <a:pPr eaLnBrk="1" hangingPunct="1"/>
            <a:r>
              <a:rPr lang="el-GR" altLang="el-GR" smtClean="0">
                <a:solidFill>
                  <a:schemeClr val="accent1"/>
                </a:solidFill>
              </a:rPr>
              <a:t>Κατανομή λίπους ιδιαίτερη σημασία (κοιλιακού τύπου παχυσαρκία </a:t>
            </a:r>
            <a:r>
              <a:rPr lang="en-US" altLang="el-GR" smtClean="0">
                <a:solidFill>
                  <a:schemeClr val="accent1"/>
                </a:solidFill>
              </a:rPr>
              <a:t>waist / hip &gt;0.9 </a:t>
            </a:r>
            <a:r>
              <a:rPr lang="el-GR" altLang="el-GR" smtClean="0">
                <a:solidFill>
                  <a:schemeClr val="accent1"/>
                </a:solidFill>
              </a:rPr>
              <a:t>γυναίκες</a:t>
            </a:r>
            <a:r>
              <a:rPr lang="en-US" altLang="el-GR" smtClean="0">
                <a:solidFill>
                  <a:schemeClr val="accent1"/>
                </a:solidFill>
              </a:rPr>
              <a:t>, &gt; 1.0</a:t>
            </a:r>
            <a:r>
              <a:rPr lang="el-GR" altLang="el-GR" smtClean="0">
                <a:solidFill>
                  <a:schemeClr val="accent1"/>
                </a:solidFill>
              </a:rPr>
              <a:t> άνδρες</a:t>
            </a:r>
            <a:r>
              <a:rPr lang="en-US" altLang="el-GR" smtClean="0">
                <a:solidFill>
                  <a:schemeClr val="accent1"/>
                </a:solidFill>
              </a:rPr>
              <a:t>)</a:t>
            </a:r>
            <a:r>
              <a:rPr lang="el-GR" altLang="el-GR" smtClean="0">
                <a:solidFill>
                  <a:schemeClr val="accent1"/>
                </a:solidFill>
              </a:rPr>
              <a:t> </a:t>
            </a:r>
          </a:p>
          <a:p>
            <a:pPr eaLnBrk="1" hangingPunct="1"/>
            <a:endParaRPr lang="el-GR" altLang="el-GR" smtClean="0">
              <a:solidFill>
                <a:schemeClr val="accen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exercis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1738"/>
            <a:ext cx="91440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3" descr="therap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292100" y="196850"/>
            <a:ext cx="86407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2800" b="1">
                <a:solidFill>
                  <a:srgbClr val="FFFF00"/>
                </a:solidFill>
              </a:rPr>
              <a:t>Επίδραση άσκησης στην αρχική απώλεια βάρους</a:t>
            </a:r>
          </a:p>
          <a:p>
            <a:pPr algn="ctr"/>
            <a:r>
              <a:rPr lang="en-US" altLang="el-GR" sz="2800" b="1">
                <a:solidFill>
                  <a:srgbClr val="FFFF00"/>
                </a:solidFill>
              </a:rPr>
              <a:t>και στη μετέπειτα διατήρηση αυτού</a:t>
            </a:r>
            <a:r>
              <a:rPr lang="el-GR" altLang="el-GR" sz="2800" b="1">
                <a:solidFill>
                  <a:srgbClr val="FFFF00"/>
                </a:solidFill>
              </a:rPr>
              <a:t>  </a:t>
            </a:r>
            <a:endParaRPr lang="en-US" altLang="el-GR" sz="28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77155"/>
                                        </p:tgtEl>
                                        <p:attrNameLst>
                                          <p:attrName>style.visibility</p:attrName>
                                        </p:attrNameLst>
                                      </p:cBhvr>
                                      <p:to>
                                        <p:strVal val="visible"/>
                                      </p:to>
                                    </p:set>
                                    <p:anim calcmode="lin" valueType="num">
                                      <p:cBhvr>
                                        <p:cTn id="7" dur="500" fill="hold"/>
                                        <p:tgtEl>
                                          <p:spTgt spid="177155"/>
                                        </p:tgtEl>
                                        <p:attrNameLst>
                                          <p:attrName>ppt_w</p:attrName>
                                        </p:attrNameLst>
                                      </p:cBhvr>
                                      <p:tavLst>
                                        <p:tav tm="0">
                                          <p:val>
                                            <p:fltVal val="0"/>
                                          </p:val>
                                        </p:tav>
                                        <p:tav tm="100000">
                                          <p:val>
                                            <p:strVal val="#ppt_w"/>
                                          </p:val>
                                        </p:tav>
                                      </p:tavLst>
                                    </p:anim>
                                    <p:anim calcmode="lin" valueType="num">
                                      <p:cBhvr>
                                        <p:cTn id="8" dur="500" fill="hold"/>
                                        <p:tgtEl>
                                          <p:spTgt spid="177155"/>
                                        </p:tgtEl>
                                        <p:attrNameLst>
                                          <p:attrName>ppt_h</p:attrName>
                                        </p:attrNameLst>
                                      </p:cBhvr>
                                      <p:tavLst>
                                        <p:tav tm="0">
                                          <p:val>
                                            <p:fltVal val="0"/>
                                          </p:val>
                                        </p:tav>
                                        <p:tav tm="100000">
                                          <p:val>
                                            <p:strVal val="#ppt_h"/>
                                          </p:val>
                                        </p:tav>
                                      </p:tavLst>
                                    </p:anim>
                                    <p:anim calcmode="lin" valueType="num">
                                      <p:cBhvr>
                                        <p:cTn id="9" dur="500" fill="hold"/>
                                        <p:tgtEl>
                                          <p:spTgt spid="177155"/>
                                        </p:tgtEl>
                                        <p:attrNameLst>
                                          <p:attrName>ppt_x</p:attrName>
                                        </p:attrNameLst>
                                      </p:cBhvr>
                                      <p:tavLst>
                                        <p:tav tm="0">
                                          <p:val>
                                            <p:fltVal val="0.5"/>
                                          </p:val>
                                        </p:tav>
                                        <p:tav tm="100000">
                                          <p:val>
                                            <p:strVal val="#ppt_x"/>
                                          </p:val>
                                        </p:tav>
                                      </p:tavLst>
                                    </p:anim>
                                    <p:anim calcmode="lin" valueType="num">
                                      <p:cBhvr>
                                        <p:cTn id="10" dur="500" fill="hold"/>
                                        <p:tgtEl>
                                          <p:spTgt spid="1771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igestive sl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191000"/>
            <a:ext cx="16954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t_nervous_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160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Oval 4"/>
          <p:cNvSpPr>
            <a:spLocks noChangeArrowheads="1"/>
          </p:cNvSpPr>
          <p:nvPr/>
        </p:nvSpPr>
        <p:spPr bwMode="auto">
          <a:xfrm>
            <a:off x="3124200" y="2819400"/>
            <a:ext cx="2895600" cy="1600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07525" name="WordArt 5"/>
          <p:cNvSpPr>
            <a:spLocks noChangeArrowheads="1" noChangeShapeType="1" noTextEdit="1"/>
          </p:cNvSpPr>
          <p:nvPr/>
        </p:nvSpPr>
        <p:spPr bwMode="auto">
          <a:xfrm>
            <a:off x="3429000" y="3200400"/>
            <a:ext cx="2362200" cy="838200"/>
          </a:xfrm>
          <a:prstGeom prst="rect">
            <a:avLst/>
          </a:prstGeom>
        </p:spPr>
        <p:txBody>
          <a:bodyPr wrap="none" fromWordArt="1">
            <a:prstTxWarp prst="textPlain">
              <a:avLst>
                <a:gd name="adj" fmla="val 50000"/>
              </a:avLst>
            </a:prstTxWarp>
          </a:bodyPr>
          <a:lstStyle/>
          <a:p>
            <a:pPr algn="ctr"/>
            <a:r>
              <a:rPr lang="el-GR" sz="3600" i="1" kern="10">
                <a:ln w="9525">
                  <a:solidFill>
                    <a:srgbClr val="000000"/>
                  </a:solidFill>
                  <a:round/>
                  <a:headEnd/>
                  <a:tailEnd/>
                </a:ln>
                <a:solidFill>
                  <a:srgbClr val="FF0000"/>
                </a:solidFill>
                <a:effectLst>
                  <a:outerShdw dist="35921" dir="2700000" algn="ctr" rotWithShape="0">
                    <a:srgbClr val="808080">
                      <a:alpha val="74997"/>
                    </a:srgbClr>
                  </a:outerShdw>
                </a:effectLst>
                <a:latin typeface="Arial Black"/>
              </a:rPr>
              <a:t>Παχυσαρκία</a:t>
            </a:r>
          </a:p>
        </p:txBody>
      </p:sp>
      <p:sp>
        <p:nvSpPr>
          <p:cNvPr id="107526" name="WordArt 6"/>
          <p:cNvSpPr>
            <a:spLocks noChangeArrowheads="1" noChangeShapeType="1" noTextEdit="1"/>
          </p:cNvSpPr>
          <p:nvPr/>
        </p:nvSpPr>
        <p:spPr bwMode="auto">
          <a:xfrm>
            <a:off x="1447800" y="228600"/>
            <a:ext cx="62484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l-GR" sz="2400" b="1" kern="10" spc="480">
                <a:gradFill rotWithShape="1">
                  <a:gsLst>
                    <a:gs pos="0">
                      <a:srgbClr val="AAAAAA"/>
                    </a:gs>
                    <a:gs pos="100000">
                      <a:srgbClr val="FFFFFF"/>
                    </a:gs>
                  </a:gsLst>
                  <a:lin ang="5400000" scaled="1"/>
                </a:gradFill>
                <a:effectLst>
                  <a:outerShdw dist="45791" dir="3378596" algn="ctr" rotWithShape="0">
                    <a:srgbClr val="4D4D4D">
                      <a:alpha val="74997"/>
                    </a:srgbClr>
                  </a:outerShdw>
                </a:effectLst>
                <a:latin typeface="Arial Narrow"/>
              </a:rPr>
              <a:t>Στόχοι φαρμακευτικής παρέμβασης</a:t>
            </a:r>
          </a:p>
        </p:txBody>
      </p:sp>
      <p:sp>
        <p:nvSpPr>
          <p:cNvPr id="107527" name="Line 7"/>
          <p:cNvSpPr>
            <a:spLocks noChangeShapeType="1"/>
          </p:cNvSpPr>
          <p:nvPr/>
        </p:nvSpPr>
        <p:spPr bwMode="auto">
          <a:xfrm>
            <a:off x="1447800" y="762000"/>
            <a:ext cx="6324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pic>
        <p:nvPicPr>
          <p:cNvPr id="107528" name="Picture 8" descr="brainsli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914400"/>
            <a:ext cx="1600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9" descr="obtherapy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95400"/>
            <a:ext cx="1752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0" descr="digestive slides the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191000"/>
            <a:ext cx="1676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11" descr="adipocyte sl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4572000"/>
            <a:ext cx="1535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2" name="Text Box 12"/>
          <p:cNvSpPr txBox="1">
            <a:spLocks noChangeArrowheads="1"/>
          </p:cNvSpPr>
          <p:nvPr/>
        </p:nvSpPr>
        <p:spPr bwMode="auto">
          <a:xfrm>
            <a:off x="3794125" y="651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a:p>
        </p:txBody>
      </p:sp>
      <p:sp>
        <p:nvSpPr>
          <p:cNvPr id="107533" name="Rectangle 13"/>
          <p:cNvSpPr>
            <a:spLocks noChangeArrowheads="1"/>
          </p:cNvSpPr>
          <p:nvPr/>
        </p:nvSpPr>
        <p:spPr bwMode="auto">
          <a:xfrm>
            <a:off x="3505200" y="6035675"/>
            <a:ext cx="22701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b="1">
                <a:solidFill>
                  <a:srgbClr val="66FF33"/>
                </a:solidFill>
              </a:rPr>
              <a:t>Μεταβολισμός</a:t>
            </a:r>
          </a:p>
          <a:p>
            <a:pPr>
              <a:lnSpc>
                <a:spcPct val="80000"/>
              </a:lnSpc>
            </a:pPr>
            <a:r>
              <a:rPr lang="el-GR" altLang="el-GR" b="1">
                <a:solidFill>
                  <a:srgbClr val="66FF33"/>
                </a:solidFill>
              </a:rPr>
              <a:t>      </a:t>
            </a:r>
            <a:r>
              <a:rPr lang="el-GR" altLang="el-GR" sz="2300" b="1">
                <a:solidFill>
                  <a:srgbClr val="66FF33"/>
                </a:solidFill>
              </a:rPr>
              <a:t>λίπους</a:t>
            </a:r>
            <a:endParaRPr lang="el-GR" altLang="el-GR" sz="2800" b="1">
              <a:solidFill>
                <a:srgbClr val="66FF33"/>
              </a:solidFill>
            </a:endParaRPr>
          </a:p>
        </p:txBody>
      </p:sp>
      <p:sp>
        <p:nvSpPr>
          <p:cNvPr id="107534" name="Text Box 14"/>
          <p:cNvSpPr txBox="1">
            <a:spLocks noChangeArrowheads="1"/>
          </p:cNvSpPr>
          <p:nvPr/>
        </p:nvSpPr>
        <p:spPr bwMode="auto">
          <a:xfrm>
            <a:off x="6469063" y="5754688"/>
            <a:ext cx="2141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b="1">
                <a:solidFill>
                  <a:srgbClr val="66FF33"/>
                </a:solidFill>
              </a:rPr>
              <a:t>Θερμογένεση</a:t>
            </a:r>
            <a:endParaRPr lang="el-GR" altLang="el-GR">
              <a:solidFill>
                <a:srgbClr val="66FF33"/>
              </a:solidFill>
            </a:endParaRPr>
          </a:p>
        </p:txBody>
      </p:sp>
      <p:sp>
        <p:nvSpPr>
          <p:cNvPr id="107535" name="Text Box 15"/>
          <p:cNvSpPr txBox="1">
            <a:spLocks noChangeArrowheads="1"/>
          </p:cNvSpPr>
          <p:nvPr/>
        </p:nvSpPr>
        <p:spPr bwMode="auto">
          <a:xfrm>
            <a:off x="6096000" y="2819400"/>
            <a:ext cx="3000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b="1">
                <a:solidFill>
                  <a:srgbClr val="66FF33"/>
                </a:solidFill>
              </a:rPr>
              <a:t> Πρόσληψη τροφής</a:t>
            </a:r>
          </a:p>
          <a:p>
            <a:pPr algn="ctr"/>
            <a:r>
              <a:rPr lang="el-GR" altLang="el-GR" b="1" i="1">
                <a:solidFill>
                  <a:srgbClr val="66FF33"/>
                </a:solidFill>
              </a:rPr>
              <a:t>κεντρικές οδοί</a:t>
            </a:r>
            <a:endParaRPr lang="el-GR" altLang="el-GR" b="1">
              <a:solidFill>
                <a:srgbClr val="66FF33"/>
              </a:solidFill>
            </a:endParaRPr>
          </a:p>
        </p:txBody>
      </p:sp>
      <p:sp>
        <p:nvSpPr>
          <p:cNvPr id="107536" name="Text Box 16"/>
          <p:cNvSpPr txBox="1">
            <a:spLocks noChangeArrowheads="1"/>
          </p:cNvSpPr>
          <p:nvPr/>
        </p:nvSpPr>
        <p:spPr bwMode="auto">
          <a:xfrm>
            <a:off x="2819400" y="2209800"/>
            <a:ext cx="3557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b="1">
                <a:solidFill>
                  <a:srgbClr val="66FF33"/>
                </a:solidFill>
              </a:rPr>
              <a:t>Νευρικές οδοί λεπτίνης</a:t>
            </a:r>
            <a:endParaRPr lang="el-GR" altLang="el-GR">
              <a:solidFill>
                <a:srgbClr val="66FF33"/>
              </a:solidFill>
            </a:endParaRPr>
          </a:p>
        </p:txBody>
      </p:sp>
      <p:sp>
        <p:nvSpPr>
          <p:cNvPr id="107537" name="Text Box 17"/>
          <p:cNvSpPr txBox="1">
            <a:spLocks noChangeArrowheads="1"/>
          </p:cNvSpPr>
          <p:nvPr/>
        </p:nvSpPr>
        <p:spPr bwMode="auto">
          <a:xfrm>
            <a:off x="30163" y="2971800"/>
            <a:ext cx="29162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b="1">
                <a:solidFill>
                  <a:srgbClr val="66FF33"/>
                </a:solidFill>
              </a:rPr>
              <a:t>Πρόσληψη τροφής</a:t>
            </a:r>
          </a:p>
          <a:p>
            <a:pPr algn="ctr"/>
            <a:r>
              <a:rPr lang="el-GR" altLang="el-GR" b="1" i="1">
                <a:solidFill>
                  <a:srgbClr val="66FF33"/>
                </a:solidFill>
              </a:rPr>
              <a:t>περιφερικές οδοί</a:t>
            </a:r>
            <a:endParaRPr lang="el-GR" altLang="el-GR">
              <a:solidFill>
                <a:srgbClr val="66FF33"/>
              </a:solidFill>
            </a:endParaRPr>
          </a:p>
        </p:txBody>
      </p:sp>
      <p:sp>
        <p:nvSpPr>
          <p:cNvPr id="107538" name="Rectangle 18"/>
          <p:cNvSpPr>
            <a:spLocks noChangeArrowheads="1"/>
          </p:cNvSpPr>
          <p:nvPr/>
        </p:nvSpPr>
        <p:spPr bwMode="auto">
          <a:xfrm>
            <a:off x="476250" y="5791200"/>
            <a:ext cx="218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b="1">
                <a:solidFill>
                  <a:srgbClr val="66FF33"/>
                </a:solidFill>
              </a:rPr>
              <a:t>Απορρόφηση</a:t>
            </a:r>
          </a:p>
          <a:p>
            <a:r>
              <a:rPr lang="el-GR" altLang="el-GR" b="1">
                <a:solidFill>
                  <a:srgbClr val="66FF33"/>
                </a:solidFill>
              </a:rPr>
              <a:t>     λίπους</a:t>
            </a:r>
            <a:endParaRPr lang="el-GR" altLang="el-GR" sz="2800" b="1">
              <a:solidFill>
                <a:srgbClr val="66FF33"/>
              </a:solidFill>
            </a:endParaRPr>
          </a:p>
        </p:txBody>
      </p:sp>
      <p:sp>
        <p:nvSpPr>
          <p:cNvPr id="107539" name="Line 19"/>
          <p:cNvSpPr>
            <a:spLocks noChangeShapeType="1"/>
          </p:cNvSpPr>
          <p:nvPr/>
        </p:nvSpPr>
        <p:spPr bwMode="auto">
          <a:xfrm>
            <a:off x="1447800" y="1447800"/>
            <a:ext cx="0" cy="60960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07540" name="Line 20"/>
          <p:cNvSpPr>
            <a:spLocks noChangeShapeType="1"/>
          </p:cNvSpPr>
          <p:nvPr/>
        </p:nvSpPr>
        <p:spPr bwMode="auto">
          <a:xfrm flipV="1">
            <a:off x="1524000" y="1447800"/>
            <a:ext cx="0" cy="53340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6248400" cy="585787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82275" name="Rectangle 3"/>
          <p:cNvSpPr>
            <a:spLocks noChangeArrowheads="1"/>
          </p:cNvSpPr>
          <p:nvPr/>
        </p:nvSpPr>
        <p:spPr bwMode="auto">
          <a:xfrm>
            <a:off x="381000" y="76200"/>
            <a:ext cx="8991600" cy="15541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sz="3200" b="1">
                <a:solidFill>
                  <a:srgbClr val="FFFF00"/>
                </a:solidFill>
                <a:effectLst>
                  <a:outerShdw blurRad="38100" dist="38100" dir="2700000" algn="tl">
                    <a:srgbClr val="000000"/>
                  </a:outerShdw>
                </a:effectLst>
                <a:latin typeface="Tahoma" pitchFamily="34" charset="0"/>
              </a:rPr>
              <a:t>Η φαρμακευτική αγορά της παχυσαρκίας </a:t>
            </a:r>
          </a:p>
          <a:p>
            <a:endParaRPr lang="en-US" altLang="el-GR" sz="3200" b="1">
              <a:solidFill>
                <a:srgbClr val="FFFF00"/>
              </a:solidFill>
              <a:effectLst>
                <a:outerShdw blurRad="38100" dist="38100" dir="2700000" algn="tl">
                  <a:srgbClr val="000000"/>
                </a:outerShdw>
              </a:effectLst>
              <a:latin typeface="Tahoma" pitchFamily="34" charset="0"/>
            </a:endParaRPr>
          </a:p>
          <a:p>
            <a:r>
              <a:rPr lang="en-US" altLang="el-GR" sz="3200" b="1">
                <a:solidFill>
                  <a:srgbClr val="FFFF00"/>
                </a:solidFill>
                <a:effectLst>
                  <a:outerShdw blurRad="38100" dist="38100" dir="2700000" algn="tl">
                    <a:srgbClr val="000000"/>
                  </a:outerShdw>
                </a:effectLst>
                <a:latin typeface="Tahoma" pitchFamily="34" charset="0"/>
              </a:rPr>
              <a:t>					                 (US $m) </a:t>
            </a:r>
          </a:p>
        </p:txBody>
      </p:sp>
      <p:sp>
        <p:nvSpPr>
          <p:cNvPr id="182276" name="Text Box 4"/>
          <p:cNvSpPr txBox="1">
            <a:spLocks noChangeArrowheads="1"/>
          </p:cNvSpPr>
          <p:nvPr/>
        </p:nvSpPr>
        <p:spPr bwMode="auto">
          <a:xfrm>
            <a:off x="6858000" y="6324600"/>
            <a:ext cx="2133600" cy="304800"/>
          </a:xfrm>
          <a:prstGeom prst="rect">
            <a:avLst/>
          </a:prstGeom>
          <a:noFill/>
          <a:ln w="9525">
            <a:noFill/>
            <a:miter lim="800000"/>
            <a:headEnd/>
            <a:tailEnd/>
          </a:ln>
          <a:effectLst/>
        </p:spPr>
        <p:txBody>
          <a:bodyPr>
            <a:spAutoFit/>
          </a:bodyPr>
          <a:lstStyle/>
          <a:p>
            <a:pPr eaLnBrk="0" hangingPunct="0">
              <a:spcBef>
                <a:spcPct val="50000"/>
              </a:spcBef>
              <a:defRPr/>
            </a:pPr>
            <a:r>
              <a:rPr lang="en-US" sz="1400" b="1" i="1">
                <a:solidFill>
                  <a:srgbClr val="66FF33"/>
                </a:solidFill>
                <a:effectLst>
                  <a:outerShdw blurRad="38100" dist="38100" dir="2700000" algn="tl">
                    <a:srgbClr val="000000"/>
                  </a:outerShdw>
                </a:effectLst>
                <a:latin typeface="Tahoma" pitchFamily="34" charset="0"/>
                <a:ea typeface="+mn-ea"/>
              </a:rPr>
              <a:t>NRDD 200</a:t>
            </a:r>
            <a:r>
              <a:rPr lang="el-GR" sz="1400" b="1" i="1">
                <a:solidFill>
                  <a:srgbClr val="66FF33"/>
                </a:solidFill>
                <a:effectLst>
                  <a:outerShdw blurRad="38100" dist="38100" dir="2700000" algn="tl">
                    <a:srgbClr val="000000"/>
                  </a:outerShdw>
                </a:effectLst>
                <a:latin typeface="Tahoma" pitchFamily="34" charset="0"/>
                <a:ea typeface="+mn-ea"/>
              </a:rPr>
              <a:t>5</a:t>
            </a:r>
            <a:r>
              <a:rPr lang="en-US" sz="1400" b="1" i="1">
                <a:solidFill>
                  <a:srgbClr val="66FF33"/>
                </a:solidFill>
                <a:effectLst>
                  <a:outerShdw blurRad="38100" dist="38100" dir="2700000" algn="tl">
                    <a:srgbClr val="000000"/>
                  </a:outerShdw>
                </a:effectLst>
                <a:latin typeface="Tahoma" pitchFamily="34" charset="0"/>
                <a:ea typeface="+mn-ea"/>
              </a:rPr>
              <a:t>;1: 257-8</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152400" y="636588"/>
            <a:ext cx="9512300" cy="1039812"/>
          </a:xfrm>
        </p:spPr>
        <p:txBody>
          <a:bodyPr/>
          <a:lstStyle/>
          <a:p>
            <a:pPr eaLnBrk="1" hangingPunct="1"/>
            <a:r>
              <a:rPr lang="el-GR" altLang="el-GR" sz="4000" smtClean="0">
                <a:solidFill>
                  <a:srgbClr val="FFFF00"/>
                </a:solidFill>
                <a:latin typeface="Comic Sans MS" pitchFamily="66" charset="0"/>
              </a:rPr>
              <a:t>ΦΑΡΜΑΚΕΥΤΙΚΗ ΑΝΤΙΜΕΤΩ</a:t>
            </a:r>
            <a:r>
              <a:rPr lang="de-DE" altLang="el-GR" sz="4000" smtClean="0">
                <a:solidFill>
                  <a:srgbClr val="FFFF00"/>
                </a:solidFill>
                <a:latin typeface="Comic Sans MS" pitchFamily="66" charset="0"/>
              </a:rPr>
              <a:t>Π</a:t>
            </a:r>
            <a:r>
              <a:rPr lang="el-GR" altLang="el-GR" sz="4000" smtClean="0">
                <a:solidFill>
                  <a:srgbClr val="FFFF00"/>
                </a:solidFill>
                <a:latin typeface="Comic Sans MS" pitchFamily="66" charset="0"/>
              </a:rPr>
              <a:t>ΙΣΗ ΤΗΣ ΠΑΧΥΣΑΡΚΙΑΣ</a:t>
            </a:r>
            <a:endParaRPr lang="de-DE" altLang="el-GR" smtClean="0">
              <a:solidFill>
                <a:srgbClr val="FFFF00"/>
              </a:solidFill>
              <a:latin typeface="Comic Sans MS" pitchFamily="66" charset="0"/>
            </a:endParaRPr>
          </a:p>
        </p:txBody>
      </p:sp>
      <p:sp>
        <p:nvSpPr>
          <p:cNvPr id="109571" name="Rectangle 3"/>
          <p:cNvSpPr>
            <a:spLocks noGrp="1" noChangeArrowheads="1"/>
          </p:cNvSpPr>
          <p:nvPr>
            <p:ph type="body" idx="4294967295"/>
          </p:nvPr>
        </p:nvSpPr>
        <p:spPr>
          <a:xfrm>
            <a:off x="430213" y="2243138"/>
            <a:ext cx="8713787" cy="4462462"/>
          </a:xfrm>
        </p:spPr>
        <p:txBody>
          <a:bodyPr/>
          <a:lstStyle/>
          <a:p>
            <a:pPr marL="490538" indent="-490538" defTabSz="941388" eaLnBrk="1" hangingPunct="1"/>
            <a:r>
              <a:rPr lang="el-GR" altLang="el-GR" b="1" smtClean="0">
                <a:solidFill>
                  <a:schemeClr val="bg1"/>
                </a:solidFill>
                <a:latin typeface="Comic Sans MS" pitchFamily="66" charset="0"/>
              </a:rPr>
              <a:t>Ε</a:t>
            </a:r>
            <a:r>
              <a:rPr lang="de-DE" altLang="el-GR" b="1" smtClean="0">
                <a:solidFill>
                  <a:schemeClr val="bg1"/>
                </a:solidFill>
                <a:latin typeface="Comic Sans MS" pitchFamily="66" charset="0"/>
              </a:rPr>
              <a:t>γ</a:t>
            </a:r>
            <a:r>
              <a:rPr lang="el-GR" altLang="el-GR" b="1" smtClean="0">
                <a:solidFill>
                  <a:schemeClr val="bg1"/>
                </a:solidFill>
                <a:latin typeface="Comic Sans MS" pitchFamily="66" charset="0"/>
              </a:rPr>
              <a:t>κεκρι</a:t>
            </a:r>
            <a:r>
              <a:rPr lang="de-DE" altLang="el-GR" b="1" smtClean="0">
                <a:solidFill>
                  <a:schemeClr val="bg1"/>
                </a:solidFill>
                <a:latin typeface="Comic Sans MS" pitchFamily="66" charset="0"/>
              </a:rPr>
              <a:t>μ</a:t>
            </a:r>
            <a:r>
              <a:rPr lang="el-GR" altLang="el-GR" b="1" smtClean="0">
                <a:solidFill>
                  <a:schemeClr val="bg1"/>
                </a:solidFill>
                <a:latin typeface="Comic Sans MS" pitchFamily="66" charset="0"/>
              </a:rPr>
              <a:t>ένα από </a:t>
            </a:r>
            <a:r>
              <a:rPr lang="de-DE" altLang="el-GR" b="1" smtClean="0">
                <a:solidFill>
                  <a:schemeClr val="bg1"/>
                </a:solidFill>
                <a:latin typeface="Comic Sans MS" pitchFamily="66" charset="0"/>
              </a:rPr>
              <a:t>FDA </a:t>
            </a:r>
            <a:r>
              <a:rPr lang="el-GR" altLang="el-GR" b="1" smtClean="0">
                <a:solidFill>
                  <a:schemeClr val="bg1"/>
                </a:solidFill>
                <a:latin typeface="Comic Sans MS" pitchFamily="66" charset="0"/>
              </a:rPr>
              <a:t>και/ή</a:t>
            </a:r>
            <a:r>
              <a:rPr lang="de-DE" altLang="el-GR" b="1" smtClean="0">
                <a:solidFill>
                  <a:schemeClr val="bg1"/>
                </a:solidFill>
                <a:latin typeface="Comic Sans MS" pitchFamily="66" charset="0"/>
              </a:rPr>
              <a:t> EMEA : </a:t>
            </a:r>
            <a:r>
              <a:rPr lang="de-DE" altLang="el-GR" b="1" smtClean="0">
                <a:solidFill>
                  <a:srgbClr val="66FF33"/>
                </a:solidFill>
                <a:latin typeface="Comic Sans MS" pitchFamily="66" charset="0"/>
              </a:rPr>
              <a:t>Sibutramine, Orlistat, Rimonabant</a:t>
            </a:r>
          </a:p>
          <a:p>
            <a:pPr marL="490538" indent="-490538" defTabSz="941388" eaLnBrk="1" hangingPunct="1"/>
            <a:r>
              <a:rPr lang="el-GR" altLang="el-GR" b="1" smtClean="0">
                <a:solidFill>
                  <a:schemeClr val="bg1"/>
                </a:solidFill>
                <a:latin typeface="Comic Sans MS" pitchFamily="66" charset="0"/>
              </a:rPr>
              <a:t>Ενδείξει</a:t>
            </a:r>
            <a:r>
              <a:rPr lang="de-DE" altLang="el-GR" b="1" smtClean="0">
                <a:solidFill>
                  <a:schemeClr val="bg1"/>
                </a:solidFill>
                <a:latin typeface="Comic Sans MS" pitchFamily="66" charset="0"/>
              </a:rPr>
              <a:t>ς</a:t>
            </a:r>
            <a:r>
              <a:rPr lang="el-GR" altLang="el-GR" b="1" smtClean="0">
                <a:solidFill>
                  <a:schemeClr val="bg1"/>
                </a:solidFill>
                <a:latin typeface="Comic Sans MS" pitchFamily="66" charset="0"/>
              </a:rPr>
              <a:t> </a:t>
            </a:r>
            <a:r>
              <a:rPr lang="de-DE" altLang="el-GR" b="1" smtClean="0">
                <a:solidFill>
                  <a:schemeClr val="bg1"/>
                </a:solidFill>
                <a:latin typeface="Comic Sans MS" pitchFamily="66" charset="0"/>
              </a:rPr>
              <a:t>: BMI &gt; 30 or BMI &gt; 27 kg/m² </a:t>
            </a:r>
            <a:r>
              <a:rPr lang="el-GR" altLang="el-GR" b="1" smtClean="0">
                <a:solidFill>
                  <a:schemeClr val="bg1"/>
                </a:solidFill>
                <a:latin typeface="Comic Sans MS" pitchFamily="66" charset="0"/>
              </a:rPr>
              <a:t>και συνυπάρχουσες παθήσεις (υπέρταση,δυσλιπιδαιμία ,Σ.Δ. Τύπου2)</a:t>
            </a:r>
            <a:endParaRPr lang="de-DE" altLang="el-GR" b="1" smtClean="0">
              <a:solidFill>
                <a:schemeClr val="bg1"/>
              </a:solidFill>
              <a:latin typeface="Comic Sans MS" pitchFamily="66" charset="0"/>
            </a:endParaRPr>
          </a:p>
          <a:p>
            <a:pPr marL="490538" indent="-490538" defTabSz="941388" eaLnBrk="1" hangingPunct="1"/>
            <a:r>
              <a:rPr lang="el-GR" altLang="el-GR" b="1" smtClean="0">
                <a:solidFill>
                  <a:schemeClr val="bg1"/>
                </a:solidFill>
                <a:latin typeface="Comic Sans MS" pitchFamily="66" charset="0"/>
              </a:rPr>
              <a:t>Να χρησιμοποιούνται </a:t>
            </a:r>
            <a:r>
              <a:rPr lang="de-DE" altLang="el-GR" b="1" smtClean="0">
                <a:solidFill>
                  <a:schemeClr val="bg1"/>
                </a:solidFill>
                <a:latin typeface="Comic Sans MS" pitchFamily="66" charset="0"/>
              </a:rPr>
              <a:t>σ</a:t>
            </a:r>
            <a:r>
              <a:rPr lang="el-GR" altLang="el-GR" b="1" smtClean="0">
                <a:solidFill>
                  <a:schemeClr val="bg1"/>
                </a:solidFill>
                <a:latin typeface="Comic Sans MS" pitchFamily="66" charset="0"/>
              </a:rPr>
              <a:t>ε συνδυασμό </a:t>
            </a:r>
            <a:r>
              <a:rPr lang="de-DE" altLang="el-GR" b="1" smtClean="0">
                <a:solidFill>
                  <a:schemeClr val="bg1"/>
                </a:solidFill>
                <a:latin typeface="Comic Sans MS" pitchFamily="66" charset="0"/>
              </a:rPr>
              <a:t>μ</a:t>
            </a:r>
            <a:r>
              <a:rPr lang="el-GR" altLang="el-GR" b="1" smtClean="0">
                <a:solidFill>
                  <a:schemeClr val="bg1"/>
                </a:solidFill>
                <a:latin typeface="Comic Sans MS" pitchFamily="66" charset="0"/>
              </a:rPr>
              <a:t>ε αλλαγή τρόπoυ ζωής ,δίαιτα ,άσκηση</a:t>
            </a:r>
            <a:endParaRPr lang="de-DE" altLang="el-GR" b="1" smtClean="0">
              <a:solidFill>
                <a:schemeClr val="bg1"/>
              </a:solidFill>
              <a:latin typeface="Comic Sans MS" pitchFamily="66" charset="0"/>
            </a:endParaRPr>
          </a:p>
        </p:txBody>
      </p:sp>
      <p:sp>
        <p:nvSpPr>
          <p:cNvPr id="109572" name="Oval 5"/>
          <p:cNvSpPr>
            <a:spLocks noChangeArrowheads="1"/>
          </p:cNvSpPr>
          <p:nvPr/>
        </p:nvSpPr>
        <p:spPr bwMode="auto">
          <a:xfrm>
            <a:off x="381000" y="2395538"/>
            <a:ext cx="304800" cy="304800"/>
          </a:xfrm>
          <a:prstGeom prst="ellipse">
            <a:avLst/>
          </a:prstGeom>
          <a:solidFill>
            <a:srgbClr val="FF0000"/>
          </a:solidFill>
          <a:ln w="9525">
            <a:solidFill>
              <a:srgbClr val="FF0000"/>
            </a:solidFill>
            <a:round/>
            <a:headEnd/>
            <a:tailEnd/>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09573" name="Oval 6"/>
          <p:cNvSpPr>
            <a:spLocks noChangeArrowheads="1"/>
          </p:cNvSpPr>
          <p:nvPr/>
        </p:nvSpPr>
        <p:spPr bwMode="auto">
          <a:xfrm>
            <a:off x="381000" y="3462338"/>
            <a:ext cx="304800" cy="304800"/>
          </a:xfrm>
          <a:prstGeom prst="ellipse">
            <a:avLst/>
          </a:prstGeom>
          <a:solidFill>
            <a:srgbClr val="FF0000"/>
          </a:solidFill>
          <a:ln w="9525">
            <a:solidFill>
              <a:srgbClr val="FF0000"/>
            </a:solidFill>
            <a:round/>
            <a:headEnd/>
            <a:tailEnd/>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09574" name="Oval 7"/>
          <p:cNvSpPr>
            <a:spLocks noChangeArrowheads="1"/>
          </p:cNvSpPr>
          <p:nvPr/>
        </p:nvSpPr>
        <p:spPr bwMode="auto">
          <a:xfrm>
            <a:off x="381000" y="5062538"/>
            <a:ext cx="304800" cy="304800"/>
          </a:xfrm>
          <a:prstGeom prst="ellipse">
            <a:avLst/>
          </a:prstGeom>
          <a:solidFill>
            <a:srgbClr val="FF0000"/>
          </a:solidFill>
          <a:ln w="9525">
            <a:solidFill>
              <a:srgbClr val="FF0000"/>
            </a:solidFill>
            <a:round/>
            <a:headEnd/>
            <a:tailEnd/>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60325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1619" name="Rectangle 3"/>
          <p:cNvSpPr>
            <a:spLocks noChangeArrowheads="1"/>
          </p:cNvSpPr>
          <p:nvPr/>
        </p:nvSpPr>
        <p:spPr bwMode="auto">
          <a:xfrm>
            <a:off x="2743200" y="60325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85348" name="Rectangle 4"/>
          <p:cNvSpPr>
            <a:spLocks noChangeArrowheads="1"/>
          </p:cNvSpPr>
          <p:nvPr/>
        </p:nvSpPr>
        <p:spPr bwMode="auto">
          <a:xfrm>
            <a:off x="1066800" y="0"/>
            <a:ext cx="7391400" cy="1143000"/>
          </a:xfrm>
          <a:prstGeom prst="rect">
            <a:avLst/>
          </a:prstGeom>
          <a:noFill/>
          <a:ln w="12700">
            <a:noFill/>
            <a:miter lim="800000"/>
            <a:headEnd/>
            <a:tailEnd/>
          </a:ln>
          <a:effectLst/>
        </p:spPr>
        <p:txBody>
          <a:bodyPr lIns="90488" tIns="44450" rIns="90488" bIns="44450"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4000" b="1" i="1">
                <a:solidFill>
                  <a:srgbClr val="FAFD00"/>
                </a:solidFill>
                <a:effectLst>
                  <a:outerShdw blurRad="38100" dist="38100" dir="2700000" algn="tl">
                    <a:srgbClr val="000000"/>
                  </a:outerShdw>
                </a:effectLst>
              </a:rPr>
              <a:t>XENICAL</a:t>
            </a:r>
            <a:r>
              <a:rPr lang="en-US" altLang="el-GR" sz="3600" b="1" i="1">
                <a:solidFill>
                  <a:srgbClr val="FAFD00"/>
                </a:solidFill>
                <a:effectLst>
                  <a:outerShdw blurRad="38100" dist="38100" dir="2700000" algn="tl">
                    <a:srgbClr val="000000"/>
                  </a:outerShdw>
                </a:effectLst>
              </a:rPr>
              <a:t>: </a:t>
            </a:r>
            <a:r>
              <a:rPr lang="en-US" altLang="el-GR" sz="3600" b="1">
                <a:solidFill>
                  <a:srgbClr val="FAFD00"/>
                </a:solidFill>
                <a:effectLst>
                  <a:outerShdw blurRad="38100" dist="38100" dir="2700000" algn="tl">
                    <a:srgbClr val="000000"/>
                  </a:outerShdw>
                </a:effectLst>
              </a:rPr>
              <a:t> τοπική δράση</a:t>
            </a:r>
            <a:endParaRPr lang="en-US" altLang="el-GR" sz="4000" b="1">
              <a:solidFill>
                <a:srgbClr val="FAFD00"/>
              </a:solidFill>
              <a:effectLst>
                <a:outerShdw blurRad="38100" dist="38100" dir="2700000" algn="tl">
                  <a:srgbClr val="000000"/>
                </a:outerShdw>
              </a:effectLst>
            </a:endParaRPr>
          </a:p>
        </p:txBody>
      </p:sp>
      <p:sp>
        <p:nvSpPr>
          <p:cNvPr id="111621" name="Freeform 5"/>
          <p:cNvSpPr>
            <a:spLocks/>
          </p:cNvSpPr>
          <p:nvPr/>
        </p:nvSpPr>
        <p:spPr bwMode="auto">
          <a:xfrm>
            <a:off x="5416550" y="2668588"/>
            <a:ext cx="3157538" cy="2244725"/>
          </a:xfrm>
          <a:custGeom>
            <a:avLst/>
            <a:gdLst>
              <a:gd name="T0" fmla="*/ 970261104 w 1989"/>
              <a:gd name="T1" fmla="*/ 0 h 1414"/>
              <a:gd name="T2" fmla="*/ 814011391 w 1989"/>
              <a:gd name="T3" fmla="*/ 206652813 h 1414"/>
              <a:gd name="T4" fmla="*/ 640119789 w 1989"/>
              <a:gd name="T5" fmla="*/ 229333425 h 1414"/>
              <a:gd name="T6" fmla="*/ 466229774 w 1989"/>
              <a:gd name="T7" fmla="*/ 241935000 h 1414"/>
              <a:gd name="T8" fmla="*/ 274697868 w 1989"/>
              <a:gd name="T9" fmla="*/ 269655925 h 1414"/>
              <a:gd name="T10" fmla="*/ 128528783 w 1989"/>
              <a:gd name="T11" fmla="*/ 307459063 h 1414"/>
              <a:gd name="T12" fmla="*/ 35282193 w 1989"/>
              <a:gd name="T13" fmla="*/ 360383138 h 1414"/>
              <a:gd name="T14" fmla="*/ 10080627 w 1989"/>
              <a:gd name="T15" fmla="*/ 435987825 h 1414"/>
              <a:gd name="T16" fmla="*/ 30241880 w 1989"/>
              <a:gd name="T17" fmla="*/ 519152188 h 1414"/>
              <a:gd name="T18" fmla="*/ 151209399 w 1989"/>
              <a:gd name="T19" fmla="*/ 582155300 h 1414"/>
              <a:gd name="T20" fmla="*/ 325101001 w 1989"/>
              <a:gd name="T21" fmla="*/ 617437488 h 1414"/>
              <a:gd name="T22" fmla="*/ 514111956 w 1989"/>
              <a:gd name="T23" fmla="*/ 630039063 h 1414"/>
              <a:gd name="T24" fmla="*/ 766127621 w 1989"/>
              <a:gd name="T25" fmla="*/ 652721263 h 1414"/>
              <a:gd name="T26" fmla="*/ 902216080 w 1989"/>
              <a:gd name="T27" fmla="*/ 718245325 h 1414"/>
              <a:gd name="T28" fmla="*/ 965220790 w 1989"/>
              <a:gd name="T29" fmla="*/ 819051575 h 1414"/>
              <a:gd name="T30" fmla="*/ 934978911 w 1989"/>
              <a:gd name="T31" fmla="*/ 970259363 h 1414"/>
              <a:gd name="T32" fmla="*/ 801409814 w 1989"/>
              <a:gd name="T33" fmla="*/ 1048385000 h 1414"/>
              <a:gd name="T34" fmla="*/ 647681053 w 1989"/>
              <a:gd name="T35" fmla="*/ 1068546250 h 1414"/>
              <a:gd name="T36" fmla="*/ 435987894 w 1989"/>
              <a:gd name="T37" fmla="*/ 1081146238 h 1414"/>
              <a:gd name="T38" fmla="*/ 234375362 w 1989"/>
              <a:gd name="T39" fmla="*/ 1118949375 h 1414"/>
              <a:gd name="T40" fmla="*/ 65524073 w 1989"/>
              <a:gd name="T41" fmla="*/ 1184473438 h 1414"/>
              <a:gd name="T42" fmla="*/ 12601577 w 1989"/>
              <a:gd name="T43" fmla="*/ 1252516863 h 1414"/>
              <a:gd name="T44" fmla="*/ 12601577 w 1989"/>
              <a:gd name="T45" fmla="*/ 1325602188 h 1414"/>
              <a:gd name="T46" fmla="*/ 70564386 w 1989"/>
              <a:gd name="T47" fmla="*/ 1393647200 h 1414"/>
              <a:gd name="T48" fmla="*/ 186491592 w 1989"/>
              <a:gd name="T49" fmla="*/ 1439010013 h 1414"/>
              <a:gd name="T50" fmla="*/ 403225064 w 1989"/>
              <a:gd name="T51" fmla="*/ 1466730938 h 1414"/>
              <a:gd name="T52" fmla="*/ 549394149 w 1989"/>
              <a:gd name="T53" fmla="*/ 1474292200 h 1414"/>
              <a:gd name="T54" fmla="*/ 751006681 w 1989"/>
              <a:gd name="T55" fmla="*/ 1491932500 h 1414"/>
              <a:gd name="T56" fmla="*/ 899696717 w 1989"/>
              <a:gd name="T57" fmla="*/ 1562496875 h 1414"/>
              <a:gd name="T58" fmla="*/ 977820780 w 1989"/>
              <a:gd name="T59" fmla="*/ 1713706250 h 1414"/>
              <a:gd name="T60" fmla="*/ 924898284 w 1989"/>
              <a:gd name="T61" fmla="*/ 1834673750 h 1414"/>
              <a:gd name="T62" fmla="*/ 783769512 w 1989"/>
              <a:gd name="T63" fmla="*/ 1887596238 h 1414"/>
              <a:gd name="T64" fmla="*/ 584676343 w 1989"/>
              <a:gd name="T65" fmla="*/ 1910278438 h 1414"/>
              <a:gd name="T66" fmla="*/ 342741304 w 1989"/>
              <a:gd name="T67" fmla="*/ 1937999363 h 1414"/>
              <a:gd name="T68" fmla="*/ 181451279 w 1989"/>
              <a:gd name="T69" fmla="*/ 1970762188 h 1414"/>
              <a:gd name="T70" fmla="*/ 63004710 w 1989"/>
              <a:gd name="T71" fmla="*/ 2026205625 h 1414"/>
              <a:gd name="T72" fmla="*/ 0 w 1989"/>
              <a:gd name="T73" fmla="*/ 2116931250 h 1414"/>
              <a:gd name="T74" fmla="*/ 65524073 w 1989"/>
              <a:gd name="T75" fmla="*/ 2147483647 h 1414"/>
              <a:gd name="T76" fmla="*/ 168851289 w 1989"/>
              <a:gd name="T77" fmla="*/ 2147483647 h 1414"/>
              <a:gd name="T78" fmla="*/ 337700991 w 1989"/>
              <a:gd name="T79" fmla="*/ 2147483647 h 1414"/>
              <a:gd name="T80" fmla="*/ 567036040 w 1989"/>
              <a:gd name="T81" fmla="*/ 2147483647 h 1414"/>
              <a:gd name="T82" fmla="*/ 748487319 w 1989"/>
              <a:gd name="T83" fmla="*/ 2147483647 h 1414"/>
              <a:gd name="T84" fmla="*/ 884575778 w 1989"/>
              <a:gd name="T85" fmla="*/ 2147483647 h 1414"/>
              <a:gd name="T86" fmla="*/ 970261104 w 1989"/>
              <a:gd name="T87" fmla="*/ 2147483647 h 1414"/>
              <a:gd name="T88" fmla="*/ 947578900 w 1989"/>
              <a:gd name="T89" fmla="*/ 2147483647 h 1414"/>
              <a:gd name="T90" fmla="*/ 841732321 w 1989"/>
              <a:gd name="T91" fmla="*/ 2147483647 h 1414"/>
              <a:gd name="T92" fmla="*/ 665321355 w 1989"/>
              <a:gd name="T93" fmla="*/ 2147483647 h 1414"/>
              <a:gd name="T94" fmla="*/ 456149147 w 1989"/>
              <a:gd name="T95" fmla="*/ 2147483647 h 1414"/>
              <a:gd name="T96" fmla="*/ 297378485 w 1989"/>
              <a:gd name="T97" fmla="*/ 2147483647 h 1414"/>
              <a:gd name="T98" fmla="*/ 163810976 w 1989"/>
              <a:gd name="T99" fmla="*/ 2147483647 h 1414"/>
              <a:gd name="T100" fmla="*/ 57964397 w 1989"/>
              <a:gd name="T101" fmla="*/ 2147483647 h 1414"/>
              <a:gd name="T102" fmla="*/ 12601577 w 1989"/>
              <a:gd name="T103" fmla="*/ 2147483647 h 1414"/>
              <a:gd name="T104" fmla="*/ 52924083 w 1989"/>
              <a:gd name="T105" fmla="*/ 2147483647 h 1414"/>
              <a:gd name="T106" fmla="*/ 176410965 w 1989"/>
              <a:gd name="T107" fmla="*/ 2147483647 h 1414"/>
              <a:gd name="T108" fmla="*/ 355342881 w 1989"/>
              <a:gd name="T109" fmla="*/ 2147483647 h 1414"/>
              <a:gd name="T110" fmla="*/ 546874787 w 1989"/>
              <a:gd name="T111" fmla="*/ 2147483647 h 1414"/>
              <a:gd name="T112" fmla="*/ 756046995 w 1989"/>
              <a:gd name="T113" fmla="*/ 2147483647 h 1414"/>
              <a:gd name="T114" fmla="*/ 912296707 w 1989"/>
              <a:gd name="T115" fmla="*/ 2147483647 h 1414"/>
              <a:gd name="T116" fmla="*/ 965220790 w 1989"/>
              <a:gd name="T117" fmla="*/ 2147483647 h 1414"/>
              <a:gd name="T118" fmla="*/ 2147483647 w 1989"/>
              <a:gd name="T119" fmla="*/ 294857488 h 1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89"/>
              <a:gd name="T181" fmla="*/ 0 h 1414"/>
              <a:gd name="T182" fmla="*/ 1989 w 1989"/>
              <a:gd name="T183" fmla="*/ 1414 h 1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89" h="1414">
                <a:moveTo>
                  <a:pt x="1986" y="119"/>
                </a:moveTo>
                <a:lnTo>
                  <a:pt x="1986" y="0"/>
                </a:lnTo>
                <a:lnTo>
                  <a:pt x="385" y="0"/>
                </a:lnTo>
                <a:lnTo>
                  <a:pt x="376" y="41"/>
                </a:lnTo>
                <a:lnTo>
                  <a:pt x="357" y="63"/>
                </a:lnTo>
                <a:lnTo>
                  <a:pt x="323" y="82"/>
                </a:lnTo>
                <a:lnTo>
                  <a:pt x="304" y="87"/>
                </a:lnTo>
                <a:lnTo>
                  <a:pt x="280" y="91"/>
                </a:lnTo>
                <a:lnTo>
                  <a:pt x="254" y="91"/>
                </a:lnTo>
                <a:lnTo>
                  <a:pt x="229" y="91"/>
                </a:lnTo>
                <a:lnTo>
                  <a:pt x="208" y="92"/>
                </a:lnTo>
                <a:lnTo>
                  <a:pt x="185" y="96"/>
                </a:lnTo>
                <a:lnTo>
                  <a:pt x="160" y="97"/>
                </a:lnTo>
                <a:lnTo>
                  <a:pt x="139" y="100"/>
                </a:lnTo>
                <a:lnTo>
                  <a:pt x="109" y="107"/>
                </a:lnTo>
                <a:lnTo>
                  <a:pt x="85" y="110"/>
                </a:lnTo>
                <a:lnTo>
                  <a:pt x="67" y="115"/>
                </a:lnTo>
                <a:lnTo>
                  <a:pt x="51" y="122"/>
                </a:lnTo>
                <a:lnTo>
                  <a:pt x="42" y="127"/>
                </a:lnTo>
                <a:lnTo>
                  <a:pt x="30" y="132"/>
                </a:lnTo>
                <a:lnTo>
                  <a:pt x="14" y="143"/>
                </a:lnTo>
                <a:lnTo>
                  <a:pt x="11" y="152"/>
                </a:lnTo>
                <a:lnTo>
                  <a:pt x="7" y="160"/>
                </a:lnTo>
                <a:lnTo>
                  <a:pt x="4" y="173"/>
                </a:lnTo>
                <a:lnTo>
                  <a:pt x="4" y="183"/>
                </a:lnTo>
                <a:lnTo>
                  <a:pt x="7" y="194"/>
                </a:lnTo>
                <a:lnTo>
                  <a:pt x="12" y="206"/>
                </a:lnTo>
                <a:lnTo>
                  <a:pt x="23" y="214"/>
                </a:lnTo>
                <a:lnTo>
                  <a:pt x="37" y="222"/>
                </a:lnTo>
                <a:lnTo>
                  <a:pt x="60" y="231"/>
                </a:lnTo>
                <a:lnTo>
                  <a:pt x="81" y="237"/>
                </a:lnTo>
                <a:lnTo>
                  <a:pt x="102" y="242"/>
                </a:lnTo>
                <a:lnTo>
                  <a:pt x="129" y="245"/>
                </a:lnTo>
                <a:lnTo>
                  <a:pt x="151" y="247"/>
                </a:lnTo>
                <a:lnTo>
                  <a:pt x="180" y="250"/>
                </a:lnTo>
                <a:lnTo>
                  <a:pt x="204" y="250"/>
                </a:lnTo>
                <a:lnTo>
                  <a:pt x="229" y="250"/>
                </a:lnTo>
                <a:lnTo>
                  <a:pt x="264" y="252"/>
                </a:lnTo>
                <a:lnTo>
                  <a:pt x="304" y="259"/>
                </a:lnTo>
                <a:lnTo>
                  <a:pt x="332" y="268"/>
                </a:lnTo>
                <a:lnTo>
                  <a:pt x="346" y="273"/>
                </a:lnTo>
                <a:lnTo>
                  <a:pt x="358" y="285"/>
                </a:lnTo>
                <a:lnTo>
                  <a:pt x="367" y="295"/>
                </a:lnTo>
                <a:lnTo>
                  <a:pt x="378" y="308"/>
                </a:lnTo>
                <a:lnTo>
                  <a:pt x="383" y="325"/>
                </a:lnTo>
                <a:lnTo>
                  <a:pt x="385" y="348"/>
                </a:lnTo>
                <a:lnTo>
                  <a:pt x="381" y="366"/>
                </a:lnTo>
                <a:lnTo>
                  <a:pt x="371" y="385"/>
                </a:lnTo>
                <a:lnTo>
                  <a:pt x="355" y="399"/>
                </a:lnTo>
                <a:lnTo>
                  <a:pt x="337" y="409"/>
                </a:lnTo>
                <a:lnTo>
                  <a:pt x="318" y="416"/>
                </a:lnTo>
                <a:lnTo>
                  <a:pt x="298" y="419"/>
                </a:lnTo>
                <a:lnTo>
                  <a:pt x="278" y="422"/>
                </a:lnTo>
                <a:lnTo>
                  <a:pt x="257" y="424"/>
                </a:lnTo>
                <a:lnTo>
                  <a:pt x="232" y="426"/>
                </a:lnTo>
                <a:lnTo>
                  <a:pt x="204" y="427"/>
                </a:lnTo>
                <a:lnTo>
                  <a:pt x="173" y="429"/>
                </a:lnTo>
                <a:lnTo>
                  <a:pt x="155" y="434"/>
                </a:lnTo>
                <a:lnTo>
                  <a:pt x="125" y="439"/>
                </a:lnTo>
                <a:lnTo>
                  <a:pt x="93" y="444"/>
                </a:lnTo>
                <a:lnTo>
                  <a:pt x="72" y="452"/>
                </a:lnTo>
                <a:lnTo>
                  <a:pt x="51" y="459"/>
                </a:lnTo>
                <a:lnTo>
                  <a:pt x="26" y="470"/>
                </a:lnTo>
                <a:lnTo>
                  <a:pt x="18" y="477"/>
                </a:lnTo>
                <a:lnTo>
                  <a:pt x="7" y="487"/>
                </a:lnTo>
                <a:lnTo>
                  <a:pt x="5" y="497"/>
                </a:lnTo>
                <a:lnTo>
                  <a:pt x="5" y="506"/>
                </a:lnTo>
                <a:lnTo>
                  <a:pt x="4" y="516"/>
                </a:lnTo>
                <a:lnTo>
                  <a:pt x="5" y="526"/>
                </a:lnTo>
                <a:lnTo>
                  <a:pt x="11" y="536"/>
                </a:lnTo>
                <a:lnTo>
                  <a:pt x="19" y="546"/>
                </a:lnTo>
                <a:lnTo>
                  <a:pt x="28" y="553"/>
                </a:lnTo>
                <a:lnTo>
                  <a:pt x="39" y="559"/>
                </a:lnTo>
                <a:lnTo>
                  <a:pt x="55" y="564"/>
                </a:lnTo>
                <a:lnTo>
                  <a:pt x="74" y="571"/>
                </a:lnTo>
                <a:lnTo>
                  <a:pt x="93" y="572"/>
                </a:lnTo>
                <a:lnTo>
                  <a:pt x="123" y="577"/>
                </a:lnTo>
                <a:lnTo>
                  <a:pt x="160" y="582"/>
                </a:lnTo>
                <a:lnTo>
                  <a:pt x="176" y="584"/>
                </a:lnTo>
                <a:lnTo>
                  <a:pt x="199" y="585"/>
                </a:lnTo>
                <a:lnTo>
                  <a:pt x="218" y="585"/>
                </a:lnTo>
                <a:lnTo>
                  <a:pt x="234" y="589"/>
                </a:lnTo>
                <a:lnTo>
                  <a:pt x="268" y="589"/>
                </a:lnTo>
                <a:lnTo>
                  <a:pt x="298" y="592"/>
                </a:lnTo>
                <a:lnTo>
                  <a:pt x="321" y="597"/>
                </a:lnTo>
                <a:lnTo>
                  <a:pt x="341" y="607"/>
                </a:lnTo>
                <a:lnTo>
                  <a:pt x="357" y="620"/>
                </a:lnTo>
                <a:lnTo>
                  <a:pt x="372" y="637"/>
                </a:lnTo>
                <a:lnTo>
                  <a:pt x="385" y="660"/>
                </a:lnTo>
                <a:lnTo>
                  <a:pt x="388" y="680"/>
                </a:lnTo>
                <a:lnTo>
                  <a:pt x="388" y="697"/>
                </a:lnTo>
                <a:lnTo>
                  <a:pt x="381" y="711"/>
                </a:lnTo>
                <a:lnTo>
                  <a:pt x="367" y="728"/>
                </a:lnTo>
                <a:lnTo>
                  <a:pt x="348" y="738"/>
                </a:lnTo>
                <a:lnTo>
                  <a:pt x="328" y="744"/>
                </a:lnTo>
                <a:lnTo>
                  <a:pt x="311" y="749"/>
                </a:lnTo>
                <a:lnTo>
                  <a:pt x="283" y="753"/>
                </a:lnTo>
                <a:lnTo>
                  <a:pt x="261" y="756"/>
                </a:lnTo>
                <a:lnTo>
                  <a:pt x="232" y="758"/>
                </a:lnTo>
                <a:lnTo>
                  <a:pt x="204" y="759"/>
                </a:lnTo>
                <a:lnTo>
                  <a:pt x="167" y="761"/>
                </a:lnTo>
                <a:lnTo>
                  <a:pt x="136" y="769"/>
                </a:lnTo>
                <a:lnTo>
                  <a:pt x="116" y="772"/>
                </a:lnTo>
                <a:lnTo>
                  <a:pt x="93" y="776"/>
                </a:lnTo>
                <a:lnTo>
                  <a:pt x="72" y="782"/>
                </a:lnTo>
                <a:lnTo>
                  <a:pt x="49" y="792"/>
                </a:lnTo>
                <a:lnTo>
                  <a:pt x="35" y="797"/>
                </a:lnTo>
                <a:lnTo>
                  <a:pt x="25" y="804"/>
                </a:lnTo>
                <a:lnTo>
                  <a:pt x="12" y="810"/>
                </a:lnTo>
                <a:lnTo>
                  <a:pt x="5" y="823"/>
                </a:lnTo>
                <a:lnTo>
                  <a:pt x="0" y="840"/>
                </a:lnTo>
                <a:lnTo>
                  <a:pt x="4" y="860"/>
                </a:lnTo>
                <a:lnTo>
                  <a:pt x="12" y="876"/>
                </a:lnTo>
                <a:lnTo>
                  <a:pt x="26" y="886"/>
                </a:lnTo>
                <a:lnTo>
                  <a:pt x="37" y="891"/>
                </a:lnTo>
                <a:lnTo>
                  <a:pt x="51" y="898"/>
                </a:lnTo>
                <a:lnTo>
                  <a:pt x="67" y="901"/>
                </a:lnTo>
                <a:lnTo>
                  <a:pt x="85" y="906"/>
                </a:lnTo>
                <a:lnTo>
                  <a:pt x="102" y="907"/>
                </a:lnTo>
                <a:lnTo>
                  <a:pt x="134" y="914"/>
                </a:lnTo>
                <a:lnTo>
                  <a:pt x="164" y="917"/>
                </a:lnTo>
                <a:lnTo>
                  <a:pt x="194" y="919"/>
                </a:lnTo>
                <a:lnTo>
                  <a:pt x="225" y="921"/>
                </a:lnTo>
                <a:lnTo>
                  <a:pt x="252" y="919"/>
                </a:lnTo>
                <a:lnTo>
                  <a:pt x="273" y="919"/>
                </a:lnTo>
                <a:lnTo>
                  <a:pt x="297" y="922"/>
                </a:lnTo>
                <a:lnTo>
                  <a:pt x="320" y="927"/>
                </a:lnTo>
                <a:lnTo>
                  <a:pt x="335" y="935"/>
                </a:lnTo>
                <a:lnTo>
                  <a:pt x="351" y="949"/>
                </a:lnTo>
                <a:lnTo>
                  <a:pt x="364" y="960"/>
                </a:lnTo>
                <a:lnTo>
                  <a:pt x="378" y="977"/>
                </a:lnTo>
                <a:lnTo>
                  <a:pt x="385" y="999"/>
                </a:lnTo>
                <a:lnTo>
                  <a:pt x="385" y="1014"/>
                </a:lnTo>
                <a:lnTo>
                  <a:pt x="385" y="1028"/>
                </a:lnTo>
                <a:lnTo>
                  <a:pt x="376" y="1045"/>
                </a:lnTo>
                <a:lnTo>
                  <a:pt x="362" y="1061"/>
                </a:lnTo>
                <a:lnTo>
                  <a:pt x="351" y="1071"/>
                </a:lnTo>
                <a:lnTo>
                  <a:pt x="334" y="1080"/>
                </a:lnTo>
                <a:lnTo>
                  <a:pt x="316" y="1086"/>
                </a:lnTo>
                <a:lnTo>
                  <a:pt x="293" y="1091"/>
                </a:lnTo>
                <a:lnTo>
                  <a:pt x="264" y="1093"/>
                </a:lnTo>
                <a:lnTo>
                  <a:pt x="231" y="1093"/>
                </a:lnTo>
                <a:lnTo>
                  <a:pt x="202" y="1094"/>
                </a:lnTo>
                <a:lnTo>
                  <a:pt x="181" y="1099"/>
                </a:lnTo>
                <a:lnTo>
                  <a:pt x="158" y="1099"/>
                </a:lnTo>
                <a:lnTo>
                  <a:pt x="137" y="1101"/>
                </a:lnTo>
                <a:lnTo>
                  <a:pt x="118" y="1103"/>
                </a:lnTo>
                <a:lnTo>
                  <a:pt x="93" y="1108"/>
                </a:lnTo>
                <a:lnTo>
                  <a:pt x="81" y="1114"/>
                </a:lnTo>
                <a:lnTo>
                  <a:pt x="65" y="1119"/>
                </a:lnTo>
                <a:lnTo>
                  <a:pt x="48" y="1127"/>
                </a:lnTo>
                <a:lnTo>
                  <a:pt x="33" y="1131"/>
                </a:lnTo>
                <a:lnTo>
                  <a:pt x="23" y="1137"/>
                </a:lnTo>
                <a:lnTo>
                  <a:pt x="14" y="1145"/>
                </a:lnTo>
                <a:lnTo>
                  <a:pt x="7" y="1154"/>
                </a:lnTo>
                <a:lnTo>
                  <a:pt x="5" y="1165"/>
                </a:lnTo>
                <a:lnTo>
                  <a:pt x="5" y="1182"/>
                </a:lnTo>
                <a:lnTo>
                  <a:pt x="11" y="1198"/>
                </a:lnTo>
                <a:lnTo>
                  <a:pt x="21" y="1210"/>
                </a:lnTo>
                <a:lnTo>
                  <a:pt x="39" y="1221"/>
                </a:lnTo>
                <a:lnTo>
                  <a:pt x="58" y="1229"/>
                </a:lnTo>
                <a:lnTo>
                  <a:pt x="70" y="1231"/>
                </a:lnTo>
                <a:lnTo>
                  <a:pt x="88" y="1238"/>
                </a:lnTo>
                <a:lnTo>
                  <a:pt x="111" y="1243"/>
                </a:lnTo>
                <a:lnTo>
                  <a:pt x="141" y="1247"/>
                </a:lnTo>
                <a:lnTo>
                  <a:pt x="164" y="1251"/>
                </a:lnTo>
                <a:lnTo>
                  <a:pt x="194" y="1252"/>
                </a:lnTo>
                <a:lnTo>
                  <a:pt x="217" y="1254"/>
                </a:lnTo>
                <a:lnTo>
                  <a:pt x="239" y="1252"/>
                </a:lnTo>
                <a:lnTo>
                  <a:pt x="268" y="1252"/>
                </a:lnTo>
                <a:lnTo>
                  <a:pt x="300" y="1257"/>
                </a:lnTo>
                <a:lnTo>
                  <a:pt x="323" y="1266"/>
                </a:lnTo>
                <a:lnTo>
                  <a:pt x="344" y="1277"/>
                </a:lnTo>
                <a:lnTo>
                  <a:pt x="362" y="1294"/>
                </a:lnTo>
                <a:lnTo>
                  <a:pt x="371" y="1316"/>
                </a:lnTo>
                <a:lnTo>
                  <a:pt x="376" y="1339"/>
                </a:lnTo>
                <a:lnTo>
                  <a:pt x="383" y="1375"/>
                </a:lnTo>
                <a:lnTo>
                  <a:pt x="385" y="1413"/>
                </a:lnTo>
                <a:lnTo>
                  <a:pt x="1988" y="1411"/>
                </a:lnTo>
                <a:lnTo>
                  <a:pt x="1986" y="117"/>
                </a:lnTo>
                <a:lnTo>
                  <a:pt x="1986" y="119"/>
                </a:lnTo>
              </a:path>
            </a:pathLst>
          </a:custGeom>
          <a:solidFill>
            <a:srgbClr val="33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22" name="Freeform 6"/>
          <p:cNvSpPr>
            <a:spLocks/>
          </p:cNvSpPr>
          <p:nvPr/>
        </p:nvSpPr>
        <p:spPr bwMode="auto">
          <a:xfrm>
            <a:off x="5416550" y="2668588"/>
            <a:ext cx="3157538" cy="2244725"/>
          </a:xfrm>
          <a:custGeom>
            <a:avLst/>
            <a:gdLst>
              <a:gd name="T0" fmla="*/ 970261104 w 1989"/>
              <a:gd name="T1" fmla="*/ 0 h 1414"/>
              <a:gd name="T2" fmla="*/ 814011391 w 1989"/>
              <a:gd name="T3" fmla="*/ 206652813 h 1414"/>
              <a:gd name="T4" fmla="*/ 640119789 w 1989"/>
              <a:gd name="T5" fmla="*/ 229333425 h 1414"/>
              <a:gd name="T6" fmla="*/ 466229774 w 1989"/>
              <a:gd name="T7" fmla="*/ 241935000 h 1414"/>
              <a:gd name="T8" fmla="*/ 274697868 w 1989"/>
              <a:gd name="T9" fmla="*/ 269655925 h 1414"/>
              <a:gd name="T10" fmla="*/ 128528783 w 1989"/>
              <a:gd name="T11" fmla="*/ 307459063 h 1414"/>
              <a:gd name="T12" fmla="*/ 35282193 w 1989"/>
              <a:gd name="T13" fmla="*/ 360383138 h 1414"/>
              <a:gd name="T14" fmla="*/ 10080627 w 1989"/>
              <a:gd name="T15" fmla="*/ 435987825 h 1414"/>
              <a:gd name="T16" fmla="*/ 30241880 w 1989"/>
              <a:gd name="T17" fmla="*/ 519152188 h 1414"/>
              <a:gd name="T18" fmla="*/ 151209399 w 1989"/>
              <a:gd name="T19" fmla="*/ 582155300 h 1414"/>
              <a:gd name="T20" fmla="*/ 325101001 w 1989"/>
              <a:gd name="T21" fmla="*/ 617437488 h 1414"/>
              <a:gd name="T22" fmla="*/ 514111956 w 1989"/>
              <a:gd name="T23" fmla="*/ 630039063 h 1414"/>
              <a:gd name="T24" fmla="*/ 766127621 w 1989"/>
              <a:gd name="T25" fmla="*/ 652721263 h 1414"/>
              <a:gd name="T26" fmla="*/ 902216080 w 1989"/>
              <a:gd name="T27" fmla="*/ 718245325 h 1414"/>
              <a:gd name="T28" fmla="*/ 965220790 w 1989"/>
              <a:gd name="T29" fmla="*/ 819051575 h 1414"/>
              <a:gd name="T30" fmla="*/ 934978911 w 1989"/>
              <a:gd name="T31" fmla="*/ 970259363 h 1414"/>
              <a:gd name="T32" fmla="*/ 801409814 w 1989"/>
              <a:gd name="T33" fmla="*/ 1048385000 h 1414"/>
              <a:gd name="T34" fmla="*/ 647681053 w 1989"/>
              <a:gd name="T35" fmla="*/ 1068546250 h 1414"/>
              <a:gd name="T36" fmla="*/ 435987894 w 1989"/>
              <a:gd name="T37" fmla="*/ 1081146238 h 1414"/>
              <a:gd name="T38" fmla="*/ 234375362 w 1989"/>
              <a:gd name="T39" fmla="*/ 1118949375 h 1414"/>
              <a:gd name="T40" fmla="*/ 65524073 w 1989"/>
              <a:gd name="T41" fmla="*/ 1184473438 h 1414"/>
              <a:gd name="T42" fmla="*/ 12601577 w 1989"/>
              <a:gd name="T43" fmla="*/ 1252516863 h 1414"/>
              <a:gd name="T44" fmla="*/ 12601577 w 1989"/>
              <a:gd name="T45" fmla="*/ 1325602188 h 1414"/>
              <a:gd name="T46" fmla="*/ 70564386 w 1989"/>
              <a:gd name="T47" fmla="*/ 1393647200 h 1414"/>
              <a:gd name="T48" fmla="*/ 186491592 w 1989"/>
              <a:gd name="T49" fmla="*/ 1439010013 h 1414"/>
              <a:gd name="T50" fmla="*/ 403225064 w 1989"/>
              <a:gd name="T51" fmla="*/ 1466730938 h 1414"/>
              <a:gd name="T52" fmla="*/ 549394149 w 1989"/>
              <a:gd name="T53" fmla="*/ 1474292200 h 1414"/>
              <a:gd name="T54" fmla="*/ 751006681 w 1989"/>
              <a:gd name="T55" fmla="*/ 1491932500 h 1414"/>
              <a:gd name="T56" fmla="*/ 899696717 w 1989"/>
              <a:gd name="T57" fmla="*/ 1562496875 h 1414"/>
              <a:gd name="T58" fmla="*/ 977820780 w 1989"/>
              <a:gd name="T59" fmla="*/ 1713706250 h 1414"/>
              <a:gd name="T60" fmla="*/ 924898284 w 1989"/>
              <a:gd name="T61" fmla="*/ 1834673750 h 1414"/>
              <a:gd name="T62" fmla="*/ 783769512 w 1989"/>
              <a:gd name="T63" fmla="*/ 1887596238 h 1414"/>
              <a:gd name="T64" fmla="*/ 584676343 w 1989"/>
              <a:gd name="T65" fmla="*/ 1910278438 h 1414"/>
              <a:gd name="T66" fmla="*/ 342741304 w 1989"/>
              <a:gd name="T67" fmla="*/ 1937999363 h 1414"/>
              <a:gd name="T68" fmla="*/ 181451279 w 1989"/>
              <a:gd name="T69" fmla="*/ 1970762188 h 1414"/>
              <a:gd name="T70" fmla="*/ 63004710 w 1989"/>
              <a:gd name="T71" fmla="*/ 2026205625 h 1414"/>
              <a:gd name="T72" fmla="*/ 0 w 1989"/>
              <a:gd name="T73" fmla="*/ 2116931250 h 1414"/>
              <a:gd name="T74" fmla="*/ 65524073 w 1989"/>
              <a:gd name="T75" fmla="*/ 2147483647 h 1414"/>
              <a:gd name="T76" fmla="*/ 168851289 w 1989"/>
              <a:gd name="T77" fmla="*/ 2147483647 h 1414"/>
              <a:gd name="T78" fmla="*/ 337700991 w 1989"/>
              <a:gd name="T79" fmla="*/ 2147483647 h 1414"/>
              <a:gd name="T80" fmla="*/ 567036040 w 1989"/>
              <a:gd name="T81" fmla="*/ 2147483647 h 1414"/>
              <a:gd name="T82" fmla="*/ 748487319 w 1989"/>
              <a:gd name="T83" fmla="*/ 2147483647 h 1414"/>
              <a:gd name="T84" fmla="*/ 884575778 w 1989"/>
              <a:gd name="T85" fmla="*/ 2147483647 h 1414"/>
              <a:gd name="T86" fmla="*/ 970261104 w 1989"/>
              <a:gd name="T87" fmla="*/ 2147483647 h 1414"/>
              <a:gd name="T88" fmla="*/ 947578900 w 1989"/>
              <a:gd name="T89" fmla="*/ 2147483647 h 1414"/>
              <a:gd name="T90" fmla="*/ 841732321 w 1989"/>
              <a:gd name="T91" fmla="*/ 2147483647 h 1414"/>
              <a:gd name="T92" fmla="*/ 665321355 w 1989"/>
              <a:gd name="T93" fmla="*/ 2147483647 h 1414"/>
              <a:gd name="T94" fmla="*/ 456149147 w 1989"/>
              <a:gd name="T95" fmla="*/ 2147483647 h 1414"/>
              <a:gd name="T96" fmla="*/ 297378485 w 1989"/>
              <a:gd name="T97" fmla="*/ 2147483647 h 1414"/>
              <a:gd name="T98" fmla="*/ 163810976 w 1989"/>
              <a:gd name="T99" fmla="*/ 2147483647 h 1414"/>
              <a:gd name="T100" fmla="*/ 57964397 w 1989"/>
              <a:gd name="T101" fmla="*/ 2147483647 h 1414"/>
              <a:gd name="T102" fmla="*/ 12601577 w 1989"/>
              <a:gd name="T103" fmla="*/ 2147483647 h 1414"/>
              <a:gd name="T104" fmla="*/ 52924083 w 1989"/>
              <a:gd name="T105" fmla="*/ 2147483647 h 1414"/>
              <a:gd name="T106" fmla="*/ 176410965 w 1989"/>
              <a:gd name="T107" fmla="*/ 2147483647 h 1414"/>
              <a:gd name="T108" fmla="*/ 355342881 w 1989"/>
              <a:gd name="T109" fmla="*/ 2147483647 h 1414"/>
              <a:gd name="T110" fmla="*/ 546874787 w 1989"/>
              <a:gd name="T111" fmla="*/ 2147483647 h 1414"/>
              <a:gd name="T112" fmla="*/ 756046995 w 1989"/>
              <a:gd name="T113" fmla="*/ 2147483647 h 1414"/>
              <a:gd name="T114" fmla="*/ 912296707 w 1989"/>
              <a:gd name="T115" fmla="*/ 2147483647 h 1414"/>
              <a:gd name="T116" fmla="*/ 965220790 w 1989"/>
              <a:gd name="T117" fmla="*/ 2147483647 h 1414"/>
              <a:gd name="T118" fmla="*/ 2147483647 w 1989"/>
              <a:gd name="T119" fmla="*/ 294857488 h 1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89"/>
              <a:gd name="T181" fmla="*/ 0 h 1414"/>
              <a:gd name="T182" fmla="*/ 1989 w 1989"/>
              <a:gd name="T183" fmla="*/ 1414 h 1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89" h="1414">
                <a:moveTo>
                  <a:pt x="1986" y="119"/>
                </a:moveTo>
                <a:lnTo>
                  <a:pt x="1986" y="0"/>
                </a:lnTo>
                <a:lnTo>
                  <a:pt x="385" y="0"/>
                </a:lnTo>
                <a:lnTo>
                  <a:pt x="376" y="41"/>
                </a:lnTo>
                <a:lnTo>
                  <a:pt x="357" y="63"/>
                </a:lnTo>
                <a:lnTo>
                  <a:pt x="323" y="82"/>
                </a:lnTo>
                <a:lnTo>
                  <a:pt x="304" y="87"/>
                </a:lnTo>
                <a:lnTo>
                  <a:pt x="280" y="91"/>
                </a:lnTo>
                <a:lnTo>
                  <a:pt x="254" y="91"/>
                </a:lnTo>
                <a:lnTo>
                  <a:pt x="229" y="91"/>
                </a:lnTo>
                <a:lnTo>
                  <a:pt x="208" y="92"/>
                </a:lnTo>
                <a:lnTo>
                  <a:pt x="185" y="96"/>
                </a:lnTo>
                <a:lnTo>
                  <a:pt x="160" y="97"/>
                </a:lnTo>
                <a:lnTo>
                  <a:pt x="139" y="100"/>
                </a:lnTo>
                <a:lnTo>
                  <a:pt x="109" y="107"/>
                </a:lnTo>
                <a:lnTo>
                  <a:pt x="85" y="110"/>
                </a:lnTo>
                <a:lnTo>
                  <a:pt x="67" y="115"/>
                </a:lnTo>
                <a:lnTo>
                  <a:pt x="51" y="122"/>
                </a:lnTo>
                <a:lnTo>
                  <a:pt x="42" y="127"/>
                </a:lnTo>
                <a:lnTo>
                  <a:pt x="30" y="132"/>
                </a:lnTo>
                <a:lnTo>
                  <a:pt x="14" y="143"/>
                </a:lnTo>
                <a:lnTo>
                  <a:pt x="11" y="152"/>
                </a:lnTo>
                <a:lnTo>
                  <a:pt x="7" y="160"/>
                </a:lnTo>
                <a:lnTo>
                  <a:pt x="4" y="173"/>
                </a:lnTo>
                <a:lnTo>
                  <a:pt x="4" y="183"/>
                </a:lnTo>
                <a:lnTo>
                  <a:pt x="7" y="194"/>
                </a:lnTo>
                <a:lnTo>
                  <a:pt x="12" y="206"/>
                </a:lnTo>
                <a:lnTo>
                  <a:pt x="23" y="214"/>
                </a:lnTo>
                <a:lnTo>
                  <a:pt x="37" y="222"/>
                </a:lnTo>
                <a:lnTo>
                  <a:pt x="60" y="231"/>
                </a:lnTo>
                <a:lnTo>
                  <a:pt x="81" y="237"/>
                </a:lnTo>
                <a:lnTo>
                  <a:pt x="102" y="242"/>
                </a:lnTo>
                <a:lnTo>
                  <a:pt x="129" y="245"/>
                </a:lnTo>
                <a:lnTo>
                  <a:pt x="151" y="247"/>
                </a:lnTo>
                <a:lnTo>
                  <a:pt x="180" y="250"/>
                </a:lnTo>
                <a:lnTo>
                  <a:pt x="204" y="250"/>
                </a:lnTo>
                <a:lnTo>
                  <a:pt x="229" y="250"/>
                </a:lnTo>
                <a:lnTo>
                  <a:pt x="264" y="252"/>
                </a:lnTo>
                <a:lnTo>
                  <a:pt x="304" y="259"/>
                </a:lnTo>
                <a:lnTo>
                  <a:pt x="332" y="268"/>
                </a:lnTo>
                <a:lnTo>
                  <a:pt x="346" y="273"/>
                </a:lnTo>
                <a:lnTo>
                  <a:pt x="358" y="285"/>
                </a:lnTo>
                <a:lnTo>
                  <a:pt x="367" y="295"/>
                </a:lnTo>
                <a:lnTo>
                  <a:pt x="378" y="308"/>
                </a:lnTo>
                <a:lnTo>
                  <a:pt x="383" y="325"/>
                </a:lnTo>
                <a:lnTo>
                  <a:pt x="385" y="348"/>
                </a:lnTo>
                <a:lnTo>
                  <a:pt x="381" y="366"/>
                </a:lnTo>
                <a:lnTo>
                  <a:pt x="371" y="385"/>
                </a:lnTo>
                <a:lnTo>
                  <a:pt x="355" y="399"/>
                </a:lnTo>
                <a:lnTo>
                  <a:pt x="337" y="409"/>
                </a:lnTo>
                <a:lnTo>
                  <a:pt x="318" y="416"/>
                </a:lnTo>
                <a:lnTo>
                  <a:pt x="298" y="419"/>
                </a:lnTo>
                <a:lnTo>
                  <a:pt x="278" y="422"/>
                </a:lnTo>
                <a:lnTo>
                  <a:pt x="257" y="424"/>
                </a:lnTo>
                <a:lnTo>
                  <a:pt x="232" y="426"/>
                </a:lnTo>
                <a:lnTo>
                  <a:pt x="204" y="427"/>
                </a:lnTo>
                <a:lnTo>
                  <a:pt x="173" y="429"/>
                </a:lnTo>
                <a:lnTo>
                  <a:pt x="155" y="434"/>
                </a:lnTo>
                <a:lnTo>
                  <a:pt x="125" y="439"/>
                </a:lnTo>
                <a:lnTo>
                  <a:pt x="93" y="444"/>
                </a:lnTo>
                <a:lnTo>
                  <a:pt x="72" y="452"/>
                </a:lnTo>
                <a:lnTo>
                  <a:pt x="51" y="459"/>
                </a:lnTo>
                <a:lnTo>
                  <a:pt x="26" y="470"/>
                </a:lnTo>
                <a:lnTo>
                  <a:pt x="18" y="477"/>
                </a:lnTo>
                <a:lnTo>
                  <a:pt x="7" y="487"/>
                </a:lnTo>
                <a:lnTo>
                  <a:pt x="5" y="497"/>
                </a:lnTo>
                <a:lnTo>
                  <a:pt x="5" y="506"/>
                </a:lnTo>
                <a:lnTo>
                  <a:pt x="4" y="516"/>
                </a:lnTo>
                <a:lnTo>
                  <a:pt x="5" y="526"/>
                </a:lnTo>
                <a:lnTo>
                  <a:pt x="11" y="536"/>
                </a:lnTo>
                <a:lnTo>
                  <a:pt x="19" y="546"/>
                </a:lnTo>
                <a:lnTo>
                  <a:pt x="28" y="553"/>
                </a:lnTo>
                <a:lnTo>
                  <a:pt x="39" y="559"/>
                </a:lnTo>
                <a:lnTo>
                  <a:pt x="55" y="564"/>
                </a:lnTo>
                <a:lnTo>
                  <a:pt x="74" y="571"/>
                </a:lnTo>
                <a:lnTo>
                  <a:pt x="93" y="572"/>
                </a:lnTo>
                <a:lnTo>
                  <a:pt x="123" y="577"/>
                </a:lnTo>
                <a:lnTo>
                  <a:pt x="160" y="582"/>
                </a:lnTo>
                <a:lnTo>
                  <a:pt x="176" y="584"/>
                </a:lnTo>
                <a:lnTo>
                  <a:pt x="199" y="585"/>
                </a:lnTo>
                <a:lnTo>
                  <a:pt x="218" y="585"/>
                </a:lnTo>
                <a:lnTo>
                  <a:pt x="234" y="589"/>
                </a:lnTo>
                <a:lnTo>
                  <a:pt x="268" y="589"/>
                </a:lnTo>
                <a:lnTo>
                  <a:pt x="298" y="592"/>
                </a:lnTo>
                <a:lnTo>
                  <a:pt x="321" y="597"/>
                </a:lnTo>
                <a:lnTo>
                  <a:pt x="341" y="607"/>
                </a:lnTo>
                <a:lnTo>
                  <a:pt x="357" y="620"/>
                </a:lnTo>
                <a:lnTo>
                  <a:pt x="372" y="637"/>
                </a:lnTo>
                <a:lnTo>
                  <a:pt x="385" y="660"/>
                </a:lnTo>
                <a:lnTo>
                  <a:pt x="388" y="680"/>
                </a:lnTo>
                <a:lnTo>
                  <a:pt x="388" y="697"/>
                </a:lnTo>
                <a:lnTo>
                  <a:pt x="381" y="711"/>
                </a:lnTo>
                <a:lnTo>
                  <a:pt x="367" y="728"/>
                </a:lnTo>
                <a:lnTo>
                  <a:pt x="348" y="738"/>
                </a:lnTo>
                <a:lnTo>
                  <a:pt x="328" y="744"/>
                </a:lnTo>
                <a:lnTo>
                  <a:pt x="311" y="749"/>
                </a:lnTo>
                <a:lnTo>
                  <a:pt x="283" y="753"/>
                </a:lnTo>
                <a:lnTo>
                  <a:pt x="261" y="756"/>
                </a:lnTo>
                <a:lnTo>
                  <a:pt x="232" y="758"/>
                </a:lnTo>
                <a:lnTo>
                  <a:pt x="204" y="759"/>
                </a:lnTo>
                <a:lnTo>
                  <a:pt x="167" y="761"/>
                </a:lnTo>
                <a:lnTo>
                  <a:pt x="136" y="769"/>
                </a:lnTo>
                <a:lnTo>
                  <a:pt x="116" y="772"/>
                </a:lnTo>
                <a:lnTo>
                  <a:pt x="93" y="776"/>
                </a:lnTo>
                <a:lnTo>
                  <a:pt x="72" y="782"/>
                </a:lnTo>
                <a:lnTo>
                  <a:pt x="49" y="792"/>
                </a:lnTo>
                <a:lnTo>
                  <a:pt x="35" y="797"/>
                </a:lnTo>
                <a:lnTo>
                  <a:pt x="25" y="804"/>
                </a:lnTo>
                <a:lnTo>
                  <a:pt x="12" y="810"/>
                </a:lnTo>
                <a:lnTo>
                  <a:pt x="5" y="823"/>
                </a:lnTo>
                <a:lnTo>
                  <a:pt x="0" y="840"/>
                </a:lnTo>
                <a:lnTo>
                  <a:pt x="4" y="860"/>
                </a:lnTo>
                <a:lnTo>
                  <a:pt x="12" y="876"/>
                </a:lnTo>
                <a:lnTo>
                  <a:pt x="26" y="886"/>
                </a:lnTo>
                <a:lnTo>
                  <a:pt x="37" y="891"/>
                </a:lnTo>
                <a:lnTo>
                  <a:pt x="51" y="898"/>
                </a:lnTo>
                <a:lnTo>
                  <a:pt x="67" y="901"/>
                </a:lnTo>
                <a:lnTo>
                  <a:pt x="85" y="906"/>
                </a:lnTo>
                <a:lnTo>
                  <a:pt x="102" y="907"/>
                </a:lnTo>
                <a:lnTo>
                  <a:pt x="134" y="914"/>
                </a:lnTo>
                <a:lnTo>
                  <a:pt x="164" y="917"/>
                </a:lnTo>
                <a:lnTo>
                  <a:pt x="194" y="919"/>
                </a:lnTo>
                <a:lnTo>
                  <a:pt x="225" y="921"/>
                </a:lnTo>
                <a:lnTo>
                  <a:pt x="252" y="919"/>
                </a:lnTo>
                <a:lnTo>
                  <a:pt x="273" y="919"/>
                </a:lnTo>
                <a:lnTo>
                  <a:pt x="297" y="922"/>
                </a:lnTo>
                <a:lnTo>
                  <a:pt x="320" y="927"/>
                </a:lnTo>
                <a:lnTo>
                  <a:pt x="335" y="935"/>
                </a:lnTo>
                <a:lnTo>
                  <a:pt x="351" y="949"/>
                </a:lnTo>
                <a:lnTo>
                  <a:pt x="364" y="960"/>
                </a:lnTo>
                <a:lnTo>
                  <a:pt x="378" y="977"/>
                </a:lnTo>
                <a:lnTo>
                  <a:pt x="385" y="999"/>
                </a:lnTo>
                <a:lnTo>
                  <a:pt x="385" y="1014"/>
                </a:lnTo>
                <a:lnTo>
                  <a:pt x="385" y="1028"/>
                </a:lnTo>
                <a:lnTo>
                  <a:pt x="376" y="1045"/>
                </a:lnTo>
                <a:lnTo>
                  <a:pt x="362" y="1061"/>
                </a:lnTo>
                <a:lnTo>
                  <a:pt x="351" y="1071"/>
                </a:lnTo>
                <a:lnTo>
                  <a:pt x="334" y="1080"/>
                </a:lnTo>
                <a:lnTo>
                  <a:pt x="316" y="1086"/>
                </a:lnTo>
                <a:lnTo>
                  <a:pt x="293" y="1091"/>
                </a:lnTo>
                <a:lnTo>
                  <a:pt x="264" y="1093"/>
                </a:lnTo>
                <a:lnTo>
                  <a:pt x="231" y="1093"/>
                </a:lnTo>
                <a:lnTo>
                  <a:pt x="202" y="1094"/>
                </a:lnTo>
                <a:lnTo>
                  <a:pt x="181" y="1099"/>
                </a:lnTo>
                <a:lnTo>
                  <a:pt x="158" y="1099"/>
                </a:lnTo>
                <a:lnTo>
                  <a:pt x="137" y="1101"/>
                </a:lnTo>
                <a:lnTo>
                  <a:pt x="118" y="1103"/>
                </a:lnTo>
                <a:lnTo>
                  <a:pt x="93" y="1108"/>
                </a:lnTo>
                <a:lnTo>
                  <a:pt x="81" y="1114"/>
                </a:lnTo>
                <a:lnTo>
                  <a:pt x="65" y="1119"/>
                </a:lnTo>
                <a:lnTo>
                  <a:pt x="48" y="1127"/>
                </a:lnTo>
                <a:lnTo>
                  <a:pt x="33" y="1131"/>
                </a:lnTo>
                <a:lnTo>
                  <a:pt x="23" y="1137"/>
                </a:lnTo>
                <a:lnTo>
                  <a:pt x="14" y="1145"/>
                </a:lnTo>
                <a:lnTo>
                  <a:pt x="7" y="1154"/>
                </a:lnTo>
                <a:lnTo>
                  <a:pt x="5" y="1165"/>
                </a:lnTo>
                <a:lnTo>
                  <a:pt x="5" y="1182"/>
                </a:lnTo>
                <a:lnTo>
                  <a:pt x="11" y="1198"/>
                </a:lnTo>
                <a:lnTo>
                  <a:pt x="21" y="1210"/>
                </a:lnTo>
                <a:lnTo>
                  <a:pt x="39" y="1221"/>
                </a:lnTo>
                <a:lnTo>
                  <a:pt x="58" y="1229"/>
                </a:lnTo>
                <a:lnTo>
                  <a:pt x="70" y="1231"/>
                </a:lnTo>
                <a:lnTo>
                  <a:pt x="88" y="1238"/>
                </a:lnTo>
                <a:lnTo>
                  <a:pt x="111" y="1243"/>
                </a:lnTo>
                <a:lnTo>
                  <a:pt x="141" y="1247"/>
                </a:lnTo>
                <a:lnTo>
                  <a:pt x="164" y="1251"/>
                </a:lnTo>
                <a:lnTo>
                  <a:pt x="194" y="1252"/>
                </a:lnTo>
                <a:lnTo>
                  <a:pt x="217" y="1254"/>
                </a:lnTo>
                <a:lnTo>
                  <a:pt x="239" y="1252"/>
                </a:lnTo>
                <a:lnTo>
                  <a:pt x="268" y="1252"/>
                </a:lnTo>
                <a:lnTo>
                  <a:pt x="300" y="1257"/>
                </a:lnTo>
                <a:lnTo>
                  <a:pt x="323" y="1266"/>
                </a:lnTo>
                <a:lnTo>
                  <a:pt x="344" y="1277"/>
                </a:lnTo>
                <a:lnTo>
                  <a:pt x="362" y="1294"/>
                </a:lnTo>
                <a:lnTo>
                  <a:pt x="371" y="1316"/>
                </a:lnTo>
                <a:lnTo>
                  <a:pt x="376" y="1339"/>
                </a:lnTo>
                <a:lnTo>
                  <a:pt x="383" y="1375"/>
                </a:lnTo>
                <a:lnTo>
                  <a:pt x="385" y="1413"/>
                </a:lnTo>
                <a:lnTo>
                  <a:pt x="1988" y="1411"/>
                </a:lnTo>
                <a:lnTo>
                  <a:pt x="1986" y="117"/>
                </a:lnTo>
              </a:path>
            </a:pathLst>
          </a:custGeom>
          <a:noFill/>
          <a:ln w="12700" cap="rnd">
            <a:solidFill>
              <a:srgbClr val="0027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23" name="Freeform 7"/>
          <p:cNvSpPr>
            <a:spLocks/>
          </p:cNvSpPr>
          <p:nvPr/>
        </p:nvSpPr>
        <p:spPr bwMode="auto">
          <a:xfrm>
            <a:off x="5427663" y="1984375"/>
            <a:ext cx="3128962" cy="630238"/>
          </a:xfrm>
          <a:custGeom>
            <a:avLst/>
            <a:gdLst>
              <a:gd name="T0" fmla="*/ 2147483647 w 1971"/>
              <a:gd name="T1" fmla="*/ 128528864 h 397"/>
              <a:gd name="T2" fmla="*/ 2147483647 w 1971"/>
              <a:gd name="T3" fmla="*/ 652721780 h 397"/>
              <a:gd name="T4" fmla="*/ 2147483647 w 1971"/>
              <a:gd name="T5" fmla="*/ 824092541 h 397"/>
              <a:gd name="T6" fmla="*/ 2147483647 w 1971"/>
              <a:gd name="T7" fmla="*/ 882055387 h 397"/>
              <a:gd name="T8" fmla="*/ 1474291964 w 1971"/>
              <a:gd name="T9" fmla="*/ 864415073 h 397"/>
              <a:gd name="T10" fmla="*/ 1343243860 w 1971"/>
              <a:gd name="T11" fmla="*/ 798890959 h 397"/>
              <a:gd name="T12" fmla="*/ 1249997300 w 1971"/>
              <a:gd name="T13" fmla="*/ 682963679 h 397"/>
              <a:gd name="T14" fmla="*/ 1232355416 w 1971"/>
              <a:gd name="T15" fmla="*/ 529233232 h 397"/>
              <a:gd name="T16" fmla="*/ 1232355416 w 1971"/>
              <a:gd name="T17" fmla="*/ 335181841 h 397"/>
              <a:gd name="T18" fmla="*/ 1239916677 w 1971"/>
              <a:gd name="T19" fmla="*/ 146169178 h 397"/>
              <a:gd name="T20" fmla="*/ 955138272 w 1971"/>
              <a:gd name="T21" fmla="*/ 0 h 397"/>
              <a:gd name="T22" fmla="*/ 934977026 w 1971"/>
              <a:gd name="T23" fmla="*/ 75604747 h 397"/>
              <a:gd name="T24" fmla="*/ 871973923 w 1971"/>
              <a:gd name="T25" fmla="*/ 136088545 h 397"/>
              <a:gd name="T26" fmla="*/ 783767675 w 1971"/>
              <a:gd name="T27" fmla="*/ 178932029 h 397"/>
              <a:gd name="T28" fmla="*/ 652721158 w 1971"/>
              <a:gd name="T29" fmla="*/ 191532027 h 397"/>
              <a:gd name="T30" fmla="*/ 496469908 w 1971"/>
              <a:gd name="T31" fmla="*/ 199093295 h 397"/>
              <a:gd name="T32" fmla="*/ 385583051 w 1971"/>
              <a:gd name="T33" fmla="*/ 206652976 h 397"/>
              <a:gd name="T34" fmla="*/ 287297767 w 1971"/>
              <a:gd name="T35" fmla="*/ 219254561 h 397"/>
              <a:gd name="T36" fmla="*/ 186491533 w 1971"/>
              <a:gd name="T37" fmla="*/ 244456144 h 397"/>
              <a:gd name="T38" fmla="*/ 105846546 w 1971"/>
              <a:gd name="T39" fmla="*/ 279738359 h 397"/>
              <a:gd name="T40" fmla="*/ 45362805 w 1971"/>
              <a:gd name="T41" fmla="*/ 309980258 h 397"/>
              <a:gd name="T42" fmla="*/ 5040312 w 1971"/>
              <a:gd name="T43" fmla="*/ 350302790 h 397"/>
              <a:gd name="T44" fmla="*/ 0 w 1971"/>
              <a:gd name="T45" fmla="*/ 415826905 h 397"/>
              <a:gd name="T46" fmla="*/ 35282182 w 1971"/>
              <a:gd name="T47" fmla="*/ 491431652 h 397"/>
              <a:gd name="T48" fmla="*/ 133567466 w 1971"/>
              <a:gd name="T49" fmla="*/ 536794501 h 397"/>
              <a:gd name="T50" fmla="*/ 209172142 w 1971"/>
              <a:gd name="T51" fmla="*/ 561996083 h 397"/>
              <a:gd name="T52" fmla="*/ 337700884 w 1971"/>
              <a:gd name="T53" fmla="*/ 582157349 h 397"/>
              <a:gd name="T54" fmla="*/ 473789299 w 1971"/>
              <a:gd name="T55" fmla="*/ 599797663 h 397"/>
              <a:gd name="T56" fmla="*/ 589716468 w 1971"/>
              <a:gd name="T57" fmla="*/ 599797663 h 397"/>
              <a:gd name="T58" fmla="*/ 748487080 w 1971"/>
              <a:gd name="T59" fmla="*/ 612399248 h 397"/>
              <a:gd name="T60" fmla="*/ 854332038 w 1971"/>
              <a:gd name="T61" fmla="*/ 662802413 h 397"/>
              <a:gd name="T62" fmla="*/ 917336728 w 1971"/>
              <a:gd name="T63" fmla="*/ 756047475 h 397"/>
              <a:gd name="T64" fmla="*/ 952618910 w 1971"/>
              <a:gd name="T65" fmla="*/ 907256970 h 397"/>
              <a:gd name="T66" fmla="*/ 2147483647 w 1971"/>
              <a:gd name="T67" fmla="*/ 992942350 h 397"/>
              <a:gd name="T68" fmla="*/ 2147483647 w 1971"/>
              <a:gd name="T69" fmla="*/ 128528864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71"/>
              <a:gd name="T106" fmla="*/ 0 h 397"/>
              <a:gd name="T107" fmla="*/ 1971 w 1971"/>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71" h="397">
                <a:moveTo>
                  <a:pt x="1970" y="51"/>
                </a:moveTo>
                <a:lnTo>
                  <a:pt x="1924" y="51"/>
                </a:lnTo>
                <a:lnTo>
                  <a:pt x="1922" y="208"/>
                </a:lnTo>
                <a:lnTo>
                  <a:pt x="1921" y="259"/>
                </a:lnTo>
                <a:lnTo>
                  <a:pt x="1901" y="299"/>
                </a:lnTo>
                <a:lnTo>
                  <a:pt x="1868" y="327"/>
                </a:lnTo>
                <a:lnTo>
                  <a:pt x="1828" y="343"/>
                </a:lnTo>
                <a:lnTo>
                  <a:pt x="1790" y="350"/>
                </a:lnTo>
                <a:lnTo>
                  <a:pt x="624" y="350"/>
                </a:lnTo>
                <a:lnTo>
                  <a:pt x="585" y="343"/>
                </a:lnTo>
                <a:lnTo>
                  <a:pt x="557" y="332"/>
                </a:lnTo>
                <a:lnTo>
                  <a:pt x="533" y="317"/>
                </a:lnTo>
                <a:lnTo>
                  <a:pt x="513" y="299"/>
                </a:lnTo>
                <a:lnTo>
                  <a:pt x="496" y="271"/>
                </a:lnTo>
                <a:lnTo>
                  <a:pt x="490" y="245"/>
                </a:lnTo>
                <a:lnTo>
                  <a:pt x="489" y="210"/>
                </a:lnTo>
                <a:lnTo>
                  <a:pt x="490" y="179"/>
                </a:lnTo>
                <a:lnTo>
                  <a:pt x="489" y="133"/>
                </a:lnTo>
                <a:lnTo>
                  <a:pt x="490" y="96"/>
                </a:lnTo>
                <a:lnTo>
                  <a:pt x="492" y="58"/>
                </a:lnTo>
                <a:lnTo>
                  <a:pt x="490" y="0"/>
                </a:lnTo>
                <a:lnTo>
                  <a:pt x="379" y="0"/>
                </a:lnTo>
                <a:lnTo>
                  <a:pt x="379" y="13"/>
                </a:lnTo>
                <a:lnTo>
                  <a:pt x="371" y="30"/>
                </a:lnTo>
                <a:lnTo>
                  <a:pt x="357" y="44"/>
                </a:lnTo>
                <a:lnTo>
                  <a:pt x="346" y="54"/>
                </a:lnTo>
                <a:lnTo>
                  <a:pt x="328" y="64"/>
                </a:lnTo>
                <a:lnTo>
                  <a:pt x="311" y="71"/>
                </a:lnTo>
                <a:lnTo>
                  <a:pt x="288" y="76"/>
                </a:lnTo>
                <a:lnTo>
                  <a:pt x="259" y="76"/>
                </a:lnTo>
                <a:lnTo>
                  <a:pt x="225" y="77"/>
                </a:lnTo>
                <a:lnTo>
                  <a:pt x="197" y="79"/>
                </a:lnTo>
                <a:lnTo>
                  <a:pt x="178" y="82"/>
                </a:lnTo>
                <a:lnTo>
                  <a:pt x="153" y="82"/>
                </a:lnTo>
                <a:lnTo>
                  <a:pt x="132" y="86"/>
                </a:lnTo>
                <a:lnTo>
                  <a:pt x="114" y="87"/>
                </a:lnTo>
                <a:lnTo>
                  <a:pt x="90" y="92"/>
                </a:lnTo>
                <a:lnTo>
                  <a:pt x="74" y="97"/>
                </a:lnTo>
                <a:lnTo>
                  <a:pt x="60" y="105"/>
                </a:lnTo>
                <a:lnTo>
                  <a:pt x="42" y="111"/>
                </a:lnTo>
                <a:lnTo>
                  <a:pt x="28" y="116"/>
                </a:lnTo>
                <a:lnTo>
                  <a:pt x="18" y="123"/>
                </a:lnTo>
                <a:lnTo>
                  <a:pt x="11" y="131"/>
                </a:lnTo>
                <a:lnTo>
                  <a:pt x="2" y="139"/>
                </a:lnTo>
                <a:lnTo>
                  <a:pt x="0" y="151"/>
                </a:lnTo>
                <a:lnTo>
                  <a:pt x="0" y="165"/>
                </a:lnTo>
                <a:lnTo>
                  <a:pt x="5" y="182"/>
                </a:lnTo>
                <a:lnTo>
                  <a:pt x="14" y="195"/>
                </a:lnTo>
                <a:lnTo>
                  <a:pt x="35" y="207"/>
                </a:lnTo>
                <a:lnTo>
                  <a:pt x="53" y="213"/>
                </a:lnTo>
                <a:lnTo>
                  <a:pt x="65" y="217"/>
                </a:lnTo>
                <a:lnTo>
                  <a:pt x="83" y="223"/>
                </a:lnTo>
                <a:lnTo>
                  <a:pt x="106" y="228"/>
                </a:lnTo>
                <a:lnTo>
                  <a:pt x="134" y="231"/>
                </a:lnTo>
                <a:lnTo>
                  <a:pt x="160" y="235"/>
                </a:lnTo>
                <a:lnTo>
                  <a:pt x="188" y="238"/>
                </a:lnTo>
                <a:lnTo>
                  <a:pt x="211" y="238"/>
                </a:lnTo>
                <a:lnTo>
                  <a:pt x="234" y="238"/>
                </a:lnTo>
                <a:lnTo>
                  <a:pt x="262" y="238"/>
                </a:lnTo>
                <a:lnTo>
                  <a:pt x="297" y="243"/>
                </a:lnTo>
                <a:lnTo>
                  <a:pt x="316" y="251"/>
                </a:lnTo>
                <a:lnTo>
                  <a:pt x="339" y="263"/>
                </a:lnTo>
                <a:lnTo>
                  <a:pt x="357" y="277"/>
                </a:lnTo>
                <a:lnTo>
                  <a:pt x="364" y="300"/>
                </a:lnTo>
                <a:lnTo>
                  <a:pt x="371" y="324"/>
                </a:lnTo>
                <a:lnTo>
                  <a:pt x="378" y="360"/>
                </a:lnTo>
                <a:lnTo>
                  <a:pt x="379" y="396"/>
                </a:lnTo>
                <a:lnTo>
                  <a:pt x="1966" y="394"/>
                </a:lnTo>
                <a:lnTo>
                  <a:pt x="1966" y="53"/>
                </a:lnTo>
                <a:lnTo>
                  <a:pt x="1970" y="51"/>
                </a:lnTo>
              </a:path>
            </a:pathLst>
          </a:custGeom>
          <a:solidFill>
            <a:srgbClr val="33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24" name="Freeform 8"/>
          <p:cNvSpPr>
            <a:spLocks/>
          </p:cNvSpPr>
          <p:nvPr/>
        </p:nvSpPr>
        <p:spPr bwMode="auto">
          <a:xfrm>
            <a:off x="5427663" y="1984375"/>
            <a:ext cx="3128962" cy="630238"/>
          </a:xfrm>
          <a:custGeom>
            <a:avLst/>
            <a:gdLst>
              <a:gd name="T0" fmla="*/ 2147483647 w 1971"/>
              <a:gd name="T1" fmla="*/ 128528864 h 397"/>
              <a:gd name="T2" fmla="*/ 2147483647 w 1971"/>
              <a:gd name="T3" fmla="*/ 652721780 h 397"/>
              <a:gd name="T4" fmla="*/ 2147483647 w 1971"/>
              <a:gd name="T5" fmla="*/ 824092541 h 397"/>
              <a:gd name="T6" fmla="*/ 2147483647 w 1971"/>
              <a:gd name="T7" fmla="*/ 882055387 h 397"/>
              <a:gd name="T8" fmla="*/ 1474291964 w 1971"/>
              <a:gd name="T9" fmla="*/ 864415073 h 397"/>
              <a:gd name="T10" fmla="*/ 1343243860 w 1971"/>
              <a:gd name="T11" fmla="*/ 798890959 h 397"/>
              <a:gd name="T12" fmla="*/ 1249997300 w 1971"/>
              <a:gd name="T13" fmla="*/ 682963679 h 397"/>
              <a:gd name="T14" fmla="*/ 1232355416 w 1971"/>
              <a:gd name="T15" fmla="*/ 529233232 h 397"/>
              <a:gd name="T16" fmla="*/ 1232355416 w 1971"/>
              <a:gd name="T17" fmla="*/ 335181841 h 397"/>
              <a:gd name="T18" fmla="*/ 1239916677 w 1971"/>
              <a:gd name="T19" fmla="*/ 146169178 h 397"/>
              <a:gd name="T20" fmla="*/ 955138272 w 1971"/>
              <a:gd name="T21" fmla="*/ 0 h 397"/>
              <a:gd name="T22" fmla="*/ 934977026 w 1971"/>
              <a:gd name="T23" fmla="*/ 75604747 h 397"/>
              <a:gd name="T24" fmla="*/ 871973923 w 1971"/>
              <a:gd name="T25" fmla="*/ 136088545 h 397"/>
              <a:gd name="T26" fmla="*/ 783767675 w 1971"/>
              <a:gd name="T27" fmla="*/ 178932029 h 397"/>
              <a:gd name="T28" fmla="*/ 652721158 w 1971"/>
              <a:gd name="T29" fmla="*/ 191532027 h 397"/>
              <a:gd name="T30" fmla="*/ 496469908 w 1971"/>
              <a:gd name="T31" fmla="*/ 199093295 h 397"/>
              <a:gd name="T32" fmla="*/ 385583051 w 1971"/>
              <a:gd name="T33" fmla="*/ 206652976 h 397"/>
              <a:gd name="T34" fmla="*/ 287297767 w 1971"/>
              <a:gd name="T35" fmla="*/ 219254561 h 397"/>
              <a:gd name="T36" fmla="*/ 186491533 w 1971"/>
              <a:gd name="T37" fmla="*/ 244456144 h 397"/>
              <a:gd name="T38" fmla="*/ 105846546 w 1971"/>
              <a:gd name="T39" fmla="*/ 279738359 h 397"/>
              <a:gd name="T40" fmla="*/ 45362805 w 1971"/>
              <a:gd name="T41" fmla="*/ 309980258 h 397"/>
              <a:gd name="T42" fmla="*/ 5040312 w 1971"/>
              <a:gd name="T43" fmla="*/ 350302790 h 397"/>
              <a:gd name="T44" fmla="*/ 0 w 1971"/>
              <a:gd name="T45" fmla="*/ 415826905 h 397"/>
              <a:gd name="T46" fmla="*/ 35282182 w 1971"/>
              <a:gd name="T47" fmla="*/ 491431652 h 397"/>
              <a:gd name="T48" fmla="*/ 133567466 w 1971"/>
              <a:gd name="T49" fmla="*/ 536794501 h 397"/>
              <a:gd name="T50" fmla="*/ 209172142 w 1971"/>
              <a:gd name="T51" fmla="*/ 561996083 h 397"/>
              <a:gd name="T52" fmla="*/ 337700884 w 1971"/>
              <a:gd name="T53" fmla="*/ 582157349 h 397"/>
              <a:gd name="T54" fmla="*/ 473789299 w 1971"/>
              <a:gd name="T55" fmla="*/ 599797663 h 397"/>
              <a:gd name="T56" fmla="*/ 589716468 w 1971"/>
              <a:gd name="T57" fmla="*/ 599797663 h 397"/>
              <a:gd name="T58" fmla="*/ 748487080 w 1971"/>
              <a:gd name="T59" fmla="*/ 612399248 h 397"/>
              <a:gd name="T60" fmla="*/ 854332038 w 1971"/>
              <a:gd name="T61" fmla="*/ 662802413 h 397"/>
              <a:gd name="T62" fmla="*/ 917336728 w 1971"/>
              <a:gd name="T63" fmla="*/ 756047475 h 397"/>
              <a:gd name="T64" fmla="*/ 952618910 w 1971"/>
              <a:gd name="T65" fmla="*/ 907256970 h 397"/>
              <a:gd name="T66" fmla="*/ 2147483647 w 1971"/>
              <a:gd name="T67" fmla="*/ 992942350 h 3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71"/>
              <a:gd name="T103" fmla="*/ 0 h 397"/>
              <a:gd name="T104" fmla="*/ 1971 w 1971"/>
              <a:gd name="T105" fmla="*/ 397 h 3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71" h="397">
                <a:moveTo>
                  <a:pt x="1970" y="51"/>
                </a:moveTo>
                <a:lnTo>
                  <a:pt x="1924" y="51"/>
                </a:lnTo>
                <a:lnTo>
                  <a:pt x="1922" y="208"/>
                </a:lnTo>
                <a:lnTo>
                  <a:pt x="1921" y="259"/>
                </a:lnTo>
                <a:lnTo>
                  <a:pt x="1901" y="299"/>
                </a:lnTo>
                <a:lnTo>
                  <a:pt x="1868" y="327"/>
                </a:lnTo>
                <a:lnTo>
                  <a:pt x="1828" y="343"/>
                </a:lnTo>
                <a:lnTo>
                  <a:pt x="1790" y="350"/>
                </a:lnTo>
                <a:lnTo>
                  <a:pt x="624" y="350"/>
                </a:lnTo>
                <a:lnTo>
                  <a:pt x="585" y="343"/>
                </a:lnTo>
                <a:lnTo>
                  <a:pt x="557" y="332"/>
                </a:lnTo>
                <a:lnTo>
                  <a:pt x="533" y="317"/>
                </a:lnTo>
                <a:lnTo>
                  <a:pt x="513" y="299"/>
                </a:lnTo>
                <a:lnTo>
                  <a:pt x="496" y="271"/>
                </a:lnTo>
                <a:lnTo>
                  <a:pt x="490" y="245"/>
                </a:lnTo>
                <a:lnTo>
                  <a:pt x="489" y="210"/>
                </a:lnTo>
                <a:lnTo>
                  <a:pt x="490" y="179"/>
                </a:lnTo>
                <a:lnTo>
                  <a:pt x="489" y="133"/>
                </a:lnTo>
                <a:lnTo>
                  <a:pt x="490" y="96"/>
                </a:lnTo>
                <a:lnTo>
                  <a:pt x="492" y="58"/>
                </a:lnTo>
                <a:lnTo>
                  <a:pt x="490" y="0"/>
                </a:lnTo>
                <a:lnTo>
                  <a:pt x="379" y="0"/>
                </a:lnTo>
                <a:lnTo>
                  <a:pt x="379" y="13"/>
                </a:lnTo>
                <a:lnTo>
                  <a:pt x="371" y="30"/>
                </a:lnTo>
                <a:lnTo>
                  <a:pt x="357" y="44"/>
                </a:lnTo>
                <a:lnTo>
                  <a:pt x="346" y="54"/>
                </a:lnTo>
                <a:lnTo>
                  <a:pt x="328" y="64"/>
                </a:lnTo>
                <a:lnTo>
                  <a:pt x="311" y="71"/>
                </a:lnTo>
                <a:lnTo>
                  <a:pt x="288" y="76"/>
                </a:lnTo>
                <a:lnTo>
                  <a:pt x="259" y="76"/>
                </a:lnTo>
                <a:lnTo>
                  <a:pt x="225" y="77"/>
                </a:lnTo>
                <a:lnTo>
                  <a:pt x="197" y="79"/>
                </a:lnTo>
                <a:lnTo>
                  <a:pt x="178" y="82"/>
                </a:lnTo>
                <a:lnTo>
                  <a:pt x="153" y="82"/>
                </a:lnTo>
                <a:lnTo>
                  <a:pt x="132" y="86"/>
                </a:lnTo>
                <a:lnTo>
                  <a:pt x="114" y="87"/>
                </a:lnTo>
                <a:lnTo>
                  <a:pt x="90" y="92"/>
                </a:lnTo>
                <a:lnTo>
                  <a:pt x="74" y="97"/>
                </a:lnTo>
                <a:lnTo>
                  <a:pt x="60" y="105"/>
                </a:lnTo>
                <a:lnTo>
                  <a:pt x="42" y="111"/>
                </a:lnTo>
                <a:lnTo>
                  <a:pt x="28" y="116"/>
                </a:lnTo>
                <a:lnTo>
                  <a:pt x="18" y="123"/>
                </a:lnTo>
                <a:lnTo>
                  <a:pt x="11" y="131"/>
                </a:lnTo>
                <a:lnTo>
                  <a:pt x="2" y="139"/>
                </a:lnTo>
                <a:lnTo>
                  <a:pt x="0" y="151"/>
                </a:lnTo>
                <a:lnTo>
                  <a:pt x="0" y="165"/>
                </a:lnTo>
                <a:lnTo>
                  <a:pt x="5" y="182"/>
                </a:lnTo>
                <a:lnTo>
                  <a:pt x="14" y="195"/>
                </a:lnTo>
                <a:lnTo>
                  <a:pt x="35" y="207"/>
                </a:lnTo>
                <a:lnTo>
                  <a:pt x="53" y="213"/>
                </a:lnTo>
                <a:lnTo>
                  <a:pt x="65" y="217"/>
                </a:lnTo>
                <a:lnTo>
                  <a:pt x="83" y="223"/>
                </a:lnTo>
                <a:lnTo>
                  <a:pt x="106" y="228"/>
                </a:lnTo>
                <a:lnTo>
                  <a:pt x="134" y="231"/>
                </a:lnTo>
                <a:lnTo>
                  <a:pt x="160" y="235"/>
                </a:lnTo>
                <a:lnTo>
                  <a:pt x="188" y="238"/>
                </a:lnTo>
                <a:lnTo>
                  <a:pt x="211" y="238"/>
                </a:lnTo>
                <a:lnTo>
                  <a:pt x="234" y="238"/>
                </a:lnTo>
                <a:lnTo>
                  <a:pt x="262" y="238"/>
                </a:lnTo>
                <a:lnTo>
                  <a:pt x="297" y="243"/>
                </a:lnTo>
                <a:lnTo>
                  <a:pt x="316" y="251"/>
                </a:lnTo>
                <a:lnTo>
                  <a:pt x="339" y="263"/>
                </a:lnTo>
                <a:lnTo>
                  <a:pt x="357" y="277"/>
                </a:lnTo>
                <a:lnTo>
                  <a:pt x="364" y="300"/>
                </a:lnTo>
                <a:lnTo>
                  <a:pt x="371" y="324"/>
                </a:lnTo>
                <a:lnTo>
                  <a:pt x="378" y="360"/>
                </a:lnTo>
                <a:lnTo>
                  <a:pt x="379" y="396"/>
                </a:lnTo>
                <a:lnTo>
                  <a:pt x="1966" y="394"/>
                </a:lnTo>
                <a:lnTo>
                  <a:pt x="1966" y="5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25" name="Freeform 9"/>
          <p:cNvSpPr>
            <a:spLocks/>
          </p:cNvSpPr>
          <p:nvPr/>
        </p:nvSpPr>
        <p:spPr bwMode="auto">
          <a:xfrm>
            <a:off x="5438775" y="4953000"/>
            <a:ext cx="3122613" cy="633413"/>
          </a:xfrm>
          <a:custGeom>
            <a:avLst/>
            <a:gdLst>
              <a:gd name="T0" fmla="*/ 2147483647 w 1967"/>
              <a:gd name="T1" fmla="*/ 866934434 h 399"/>
              <a:gd name="T2" fmla="*/ 2147483647 w 1967"/>
              <a:gd name="T3" fmla="*/ 345262473 h 399"/>
              <a:gd name="T4" fmla="*/ 2147483647 w 1967"/>
              <a:gd name="T5" fmla="*/ 171370760 h 399"/>
              <a:gd name="T6" fmla="*/ 2147483647 w 1967"/>
              <a:gd name="T7" fmla="*/ 115927279 h 399"/>
              <a:gd name="T8" fmla="*/ 1474292436 w 1967"/>
              <a:gd name="T9" fmla="*/ 133569180 h 399"/>
              <a:gd name="T10" fmla="*/ 1340723340 w 1967"/>
              <a:gd name="T11" fmla="*/ 199093295 h 399"/>
              <a:gd name="T12" fmla="*/ 1247478337 w 1967"/>
              <a:gd name="T13" fmla="*/ 315020574 h 399"/>
              <a:gd name="T14" fmla="*/ 1229836447 w 1967"/>
              <a:gd name="T15" fmla="*/ 466230068 h 399"/>
              <a:gd name="T16" fmla="*/ 1229836447 w 1967"/>
              <a:gd name="T17" fmla="*/ 662802411 h 399"/>
              <a:gd name="T18" fmla="*/ 1239917074 w 1967"/>
              <a:gd name="T19" fmla="*/ 854334437 h 399"/>
              <a:gd name="T20" fmla="*/ 955140165 w 1967"/>
              <a:gd name="T21" fmla="*/ 1003022979 h 399"/>
              <a:gd name="T22" fmla="*/ 932457962 w 1967"/>
              <a:gd name="T23" fmla="*/ 924898868 h 399"/>
              <a:gd name="T24" fmla="*/ 871974202 w 1967"/>
              <a:gd name="T25" fmla="*/ 861894118 h 399"/>
              <a:gd name="T26" fmla="*/ 778729200 w 1967"/>
              <a:gd name="T27" fmla="*/ 819052222 h 399"/>
              <a:gd name="T28" fmla="*/ 652721367 w 1967"/>
              <a:gd name="T29" fmla="*/ 803931272 h 399"/>
              <a:gd name="T30" fmla="*/ 496471654 w 1967"/>
              <a:gd name="T31" fmla="*/ 798890956 h 399"/>
              <a:gd name="T32" fmla="*/ 385584762 w 1967"/>
              <a:gd name="T33" fmla="*/ 791329687 h 399"/>
              <a:gd name="T34" fmla="*/ 287297859 w 1967"/>
              <a:gd name="T35" fmla="*/ 778729690 h 399"/>
              <a:gd name="T36" fmla="*/ 186491592 w 1967"/>
              <a:gd name="T37" fmla="*/ 748487791 h 399"/>
              <a:gd name="T38" fmla="*/ 105846579 w 1967"/>
              <a:gd name="T39" fmla="*/ 715724940 h 399"/>
              <a:gd name="T40" fmla="*/ 45362820 w 1967"/>
              <a:gd name="T41" fmla="*/ 690523358 h 399"/>
              <a:gd name="T42" fmla="*/ 10080627 w 1967"/>
              <a:gd name="T43" fmla="*/ 650200826 h 399"/>
              <a:gd name="T44" fmla="*/ 0 w 1967"/>
              <a:gd name="T45" fmla="*/ 579636395 h 399"/>
              <a:gd name="T46" fmla="*/ 40322506 w 1967"/>
              <a:gd name="T47" fmla="*/ 509071964 h 399"/>
              <a:gd name="T48" fmla="*/ 133569096 w 1967"/>
              <a:gd name="T49" fmla="*/ 458668800 h 399"/>
              <a:gd name="T50" fmla="*/ 209173796 w 1967"/>
              <a:gd name="T51" fmla="*/ 438507534 h 399"/>
              <a:gd name="T52" fmla="*/ 337700992 w 1967"/>
              <a:gd name="T53" fmla="*/ 415826903 h 399"/>
              <a:gd name="T54" fmla="*/ 473789451 w 1967"/>
              <a:gd name="T55" fmla="*/ 398185002 h 399"/>
              <a:gd name="T56" fmla="*/ 589716657 w 1967"/>
              <a:gd name="T57" fmla="*/ 398185002 h 399"/>
              <a:gd name="T58" fmla="*/ 748487320 w 1967"/>
              <a:gd name="T59" fmla="*/ 385585004 h 399"/>
              <a:gd name="T60" fmla="*/ 854333899 w 1967"/>
              <a:gd name="T61" fmla="*/ 335181840 h 399"/>
              <a:gd name="T62" fmla="*/ 919857972 w 1967"/>
              <a:gd name="T63" fmla="*/ 241935191 h 399"/>
              <a:gd name="T64" fmla="*/ 952619215 w 1967"/>
              <a:gd name="T65" fmla="*/ 90725697 h 399"/>
              <a:gd name="T66" fmla="*/ 2147483647 w 1967"/>
              <a:gd name="T67" fmla="*/ 0 h 399"/>
              <a:gd name="T68" fmla="*/ 2147483647 w 1967"/>
              <a:gd name="T69" fmla="*/ 866934434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67"/>
              <a:gd name="T106" fmla="*/ 0 h 399"/>
              <a:gd name="T107" fmla="*/ 1967 w 1967"/>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67" h="399">
                <a:moveTo>
                  <a:pt x="1966" y="344"/>
                </a:moveTo>
                <a:lnTo>
                  <a:pt x="1920" y="344"/>
                </a:lnTo>
                <a:lnTo>
                  <a:pt x="1920" y="189"/>
                </a:lnTo>
                <a:lnTo>
                  <a:pt x="1917" y="137"/>
                </a:lnTo>
                <a:lnTo>
                  <a:pt x="1899" y="97"/>
                </a:lnTo>
                <a:lnTo>
                  <a:pt x="1864" y="68"/>
                </a:lnTo>
                <a:lnTo>
                  <a:pt x="1826" y="51"/>
                </a:lnTo>
                <a:lnTo>
                  <a:pt x="1786" y="46"/>
                </a:lnTo>
                <a:lnTo>
                  <a:pt x="622" y="46"/>
                </a:lnTo>
                <a:lnTo>
                  <a:pt x="585" y="53"/>
                </a:lnTo>
                <a:lnTo>
                  <a:pt x="555" y="64"/>
                </a:lnTo>
                <a:lnTo>
                  <a:pt x="532" y="79"/>
                </a:lnTo>
                <a:lnTo>
                  <a:pt x="513" y="97"/>
                </a:lnTo>
                <a:lnTo>
                  <a:pt x="495" y="125"/>
                </a:lnTo>
                <a:lnTo>
                  <a:pt x="490" y="152"/>
                </a:lnTo>
                <a:lnTo>
                  <a:pt x="488" y="185"/>
                </a:lnTo>
                <a:lnTo>
                  <a:pt x="488" y="218"/>
                </a:lnTo>
                <a:lnTo>
                  <a:pt x="488" y="263"/>
                </a:lnTo>
                <a:lnTo>
                  <a:pt x="488" y="301"/>
                </a:lnTo>
                <a:lnTo>
                  <a:pt x="492" y="339"/>
                </a:lnTo>
                <a:lnTo>
                  <a:pt x="488" y="398"/>
                </a:lnTo>
                <a:lnTo>
                  <a:pt x="379" y="398"/>
                </a:lnTo>
                <a:lnTo>
                  <a:pt x="379" y="383"/>
                </a:lnTo>
                <a:lnTo>
                  <a:pt x="370" y="367"/>
                </a:lnTo>
                <a:lnTo>
                  <a:pt x="356" y="350"/>
                </a:lnTo>
                <a:lnTo>
                  <a:pt x="346" y="342"/>
                </a:lnTo>
                <a:lnTo>
                  <a:pt x="328" y="332"/>
                </a:lnTo>
                <a:lnTo>
                  <a:pt x="309" y="325"/>
                </a:lnTo>
                <a:lnTo>
                  <a:pt x="286" y="321"/>
                </a:lnTo>
                <a:lnTo>
                  <a:pt x="259" y="319"/>
                </a:lnTo>
                <a:lnTo>
                  <a:pt x="225" y="319"/>
                </a:lnTo>
                <a:lnTo>
                  <a:pt x="197" y="317"/>
                </a:lnTo>
                <a:lnTo>
                  <a:pt x="178" y="314"/>
                </a:lnTo>
                <a:lnTo>
                  <a:pt x="153" y="314"/>
                </a:lnTo>
                <a:lnTo>
                  <a:pt x="132" y="311"/>
                </a:lnTo>
                <a:lnTo>
                  <a:pt x="114" y="309"/>
                </a:lnTo>
                <a:lnTo>
                  <a:pt x="90" y="304"/>
                </a:lnTo>
                <a:lnTo>
                  <a:pt x="74" y="297"/>
                </a:lnTo>
                <a:lnTo>
                  <a:pt x="60" y="293"/>
                </a:lnTo>
                <a:lnTo>
                  <a:pt x="42" y="284"/>
                </a:lnTo>
                <a:lnTo>
                  <a:pt x="28" y="281"/>
                </a:lnTo>
                <a:lnTo>
                  <a:pt x="18" y="274"/>
                </a:lnTo>
                <a:lnTo>
                  <a:pt x="11" y="266"/>
                </a:lnTo>
                <a:lnTo>
                  <a:pt x="4" y="258"/>
                </a:lnTo>
                <a:lnTo>
                  <a:pt x="0" y="246"/>
                </a:lnTo>
                <a:lnTo>
                  <a:pt x="0" y="230"/>
                </a:lnTo>
                <a:lnTo>
                  <a:pt x="5" y="213"/>
                </a:lnTo>
                <a:lnTo>
                  <a:pt x="16" y="202"/>
                </a:lnTo>
                <a:lnTo>
                  <a:pt x="35" y="190"/>
                </a:lnTo>
                <a:lnTo>
                  <a:pt x="53" y="182"/>
                </a:lnTo>
                <a:lnTo>
                  <a:pt x="65" y="180"/>
                </a:lnTo>
                <a:lnTo>
                  <a:pt x="83" y="174"/>
                </a:lnTo>
                <a:lnTo>
                  <a:pt x="106" y="168"/>
                </a:lnTo>
                <a:lnTo>
                  <a:pt x="134" y="165"/>
                </a:lnTo>
                <a:lnTo>
                  <a:pt x="160" y="162"/>
                </a:lnTo>
                <a:lnTo>
                  <a:pt x="188" y="158"/>
                </a:lnTo>
                <a:lnTo>
                  <a:pt x="211" y="158"/>
                </a:lnTo>
                <a:lnTo>
                  <a:pt x="234" y="158"/>
                </a:lnTo>
                <a:lnTo>
                  <a:pt x="262" y="158"/>
                </a:lnTo>
                <a:lnTo>
                  <a:pt x="297" y="153"/>
                </a:lnTo>
                <a:lnTo>
                  <a:pt x="316" y="145"/>
                </a:lnTo>
                <a:lnTo>
                  <a:pt x="339" y="133"/>
                </a:lnTo>
                <a:lnTo>
                  <a:pt x="356" y="117"/>
                </a:lnTo>
                <a:lnTo>
                  <a:pt x="365" y="96"/>
                </a:lnTo>
                <a:lnTo>
                  <a:pt x="369" y="73"/>
                </a:lnTo>
                <a:lnTo>
                  <a:pt x="378" y="36"/>
                </a:lnTo>
                <a:lnTo>
                  <a:pt x="379" y="0"/>
                </a:lnTo>
                <a:lnTo>
                  <a:pt x="1964" y="0"/>
                </a:lnTo>
                <a:lnTo>
                  <a:pt x="1962" y="344"/>
                </a:lnTo>
                <a:lnTo>
                  <a:pt x="1966" y="344"/>
                </a:lnTo>
              </a:path>
            </a:pathLst>
          </a:custGeom>
          <a:solidFill>
            <a:srgbClr val="33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26" name="Freeform 10"/>
          <p:cNvSpPr>
            <a:spLocks/>
          </p:cNvSpPr>
          <p:nvPr/>
        </p:nvSpPr>
        <p:spPr bwMode="auto">
          <a:xfrm>
            <a:off x="5438775" y="4953000"/>
            <a:ext cx="3122613" cy="633413"/>
          </a:xfrm>
          <a:custGeom>
            <a:avLst/>
            <a:gdLst>
              <a:gd name="T0" fmla="*/ 2147483647 w 1967"/>
              <a:gd name="T1" fmla="*/ 866934434 h 399"/>
              <a:gd name="T2" fmla="*/ 2147483647 w 1967"/>
              <a:gd name="T3" fmla="*/ 345262473 h 399"/>
              <a:gd name="T4" fmla="*/ 2147483647 w 1967"/>
              <a:gd name="T5" fmla="*/ 171370760 h 399"/>
              <a:gd name="T6" fmla="*/ 2147483647 w 1967"/>
              <a:gd name="T7" fmla="*/ 115927279 h 399"/>
              <a:gd name="T8" fmla="*/ 1474292436 w 1967"/>
              <a:gd name="T9" fmla="*/ 133569180 h 399"/>
              <a:gd name="T10" fmla="*/ 1340723340 w 1967"/>
              <a:gd name="T11" fmla="*/ 199093295 h 399"/>
              <a:gd name="T12" fmla="*/ 1247478337 w 1967"/>
              <a:gd name="T13" fmla="*/ 315020574 h 399"/>
              <a:gd name="T14" fmla="*/ 1229836447 w 1967"/>
              <a:gd name="T15" fmla="*/ 466230068 h 399"/>
              <a:gd name="T16" fmla="*/ 1229836447 w 1967"/>
              <a:gd name="T17" fmla="*/ 662802411 h 399"/>
              <a:gd name="T18" fmla="*/ 1239917074 w 1967"/>
              <a:gd name="T19" fmla="*/ 854334437 h 399"/>
              <a:gd name="T20" fmla="*/ 955140165 w 1967"/>
              <a:gd name="T21" fmla="*/ 1003022979 h 399"/>
              <a:gd name="T22" fmla="*/ 932457962 w 1967"/>
              <a:gd name="T23" fmla="*/ 924898868 h 399"/>
              <a:gd name="T24" fmla="*/ 871974202 w 1967"/>
              <a:gd name="T25" fmla="*/ 861894118 h 399"/>
              <a:gd name="T26" fmla="*/ 778729200 w 1967"/>
              <a:gd name="T27" fmla="*/ 819052222 h 399"/>
              <a:gd name="T28" fmla="*/ 652721367 w 1967"/>
              <a:gd name="T29" fmla="*/ 803931272 h 399"/>
              <a:gd name="T30" fmla="*/ 496471654 w 1967"/>
              <a:gd name="T31" fmla="*/ 798890956 h 399"/>
              <a:gd name="T32" fmla="*/ 385584762 w 1967"/>
              <a:gd name="T33" fmla="*/ 791329687 h 399"/>
              <a:gd name="T34" fmla="*/ 287297859 w 1967"/>
              <a:gd name="T35" fmla="*/ 778729690 h 399"/>
              <a:gd name="T36" fmla="*/ 186491592 w 1967"/>
              <a:gd name="T37" fmla="*/ 748487791 h 399"/>
              <a:gd name="T38" fmla="*/ 105846579 w 1967"/>
              <a:gd name="T39" fmla="*/ 715724940 h 399"/>
              <a:gd name="T40" fmla="*/ 45362820 w 1967"/>
              <a:gd name="T41" fmla="*/ 690523358 h 399"/>
              <a:gd name="T42" fmla="*/ 10080627 w 1967"/>
              <a:gd name="T43" fmla="*/ 650200826 h 399"/>
              <a:gd name="T44" fmla="*/ 0 w 1967"/>
              <a:gd name="T45" fmla="*/ 579636395 h 399"/>
              <a:gd name="T46" fmla="*/ 40322506 w 1967"/>
              <a:gd name="T47" fmla="*/ 509071964 h 399"/>
              <a:gd name="T48" fmla="*/ 133569096 w 1967"/>
              <a:gd name="T49" fmla="*/ 458668800 h 399"/>
              <a:gd name="T50" fmla="*/ 209173796 w 1967"/>
              <a:gd name="T51" fmla="*/ 438507534 h 399"/>
              <a:gd name="T52" fmla="*/ 337700992 w 1967"/>
              <a:gd name="T53" fmla="*/ 415826903 h 399"/>
              <a:gd name="T54" fmla="*/ 473789451 w 1967"/>
              <a:gd name="T55" fmla="*/ 398185002 h 399"/>
              <a:gd name="T56" fmla="*/ 589716657 w 1967"/>
              <a:gd name="T57" fmla="*/ 398185002 h 399"/>
              <a:gd name="T58" fmla="*/ 748487320 w 1967"/>
              <a:gd name="T59" fmla="*/ 385585004 h 399"/>
              <a:gd name="T60" fmla="*/ 854333899 w 1967"/>
              <a:gd name="T61" fmla="*/ 335181840 h 399"/>
              <a:gd name="T62" fmla="*/ 919857972 w 1967"/>
              <a:gd name="T63" fmla="*/ 241935191 h 399"/>
              <a:gd name="T64" fmla="*/ 952619215 w 1967"/>
              <a:gd name="T65" fmla="*/ 90725697 h 399"/>
              <a:gd name="T66" fmla="*/ 2147483647 w 1967"/>
              <a:gd name="T67" fmla="*/ 0 h 3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67"/>
              <a:gd name="T103" fmla="*/ 0 h 399"/>
              <a:gd name="T104" fmla="*/ 1967 w 1967"/>
              <a:gd name="T105" fmla="*/ 399 h 3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67" h="399">
                <a:moveTo>
                  <a:pt x="1966" y="344"/>
                </a:moveTo>
                <a:lnTo>
                  <a:pt x="1920" y="344"/>
                </a:lnTo>
                <a:lnTo>
                  <a:pt x="1920" y="189"/>
                </a:lnTo>
                <a:lnTo>
                  <a:pt x="1917" y="137"/>
                </a:lnTo>
                <a:lnTo>
                  <a:pt x="1899" y="97"/>
                </a:lnTo>
                <a:lnTo>
                  <a:pt x="1864" y="68"/>
                </a:lnTo>
                <a:lnTo>
                  <a:pt x="1826" y="51"/>
                </a:lnTo>
                <a:lnTo>
                  <a:pt x="1786" y="46"/>
                </a:lnTo>
                <a:lnTo>
                  <a:pt x="622" y="46"/>
                </a:lnTo>
                <a:lnTo>
                  <a:pt x="585" y="53"/>
                </a:lnTo>
                <a:lnTo>
                  <a:pt x="555" y="64"/>
                </a:lnTo>
                <a:lnTo>
                  <a:pt x="532" y="79"/>
                </a:lnTo>
                <a:lnTo>
                  <a:pt x="513" y="97"/>
                </a:lnTo>
                <a:lnTo>
                  <a:pt x="495" y="125"/>
                </a:lnTo>
                <a:lnTo>
                  <a:pt x="490" y="152"/>
                </a:lnTo>
                <a:lnTo>
                  <a:pt x="488" y="185"/>
                </a:lnTo>
                <a:lnTo>
                  <a:pt x="488" y="218"/>
                </a:lnTo>
                <a:lnTo>
                  <a:pt x="488" y="263"/>
                </a:lnTo>
                <a:lnTo>
                  <a:pt x="488" y="301"/>
                </a:lnTo>
                <a:lnTo>
                  <a:pt x="492" y="339"/>
                </a:lnTo>
                <a:lnTo>
                  <a:pt x="488" y="398"/>
                </a:lnTo>
                <a:lnTo>
                  <a:pt x="379" y="398"/>
                </a:lnTo>
                <a:lnTo>
                  <a:pt x="379" y="383"/>
                </a:lnTo>
                <a:lnTo>
                  <a:pt x="370" y="367"/>
                </a:lnTo>
                <a:lnTo>
                  <a:pt x="356" y="350"/>
                </a:lnTo>
                <a:lnTo>
                  <a:pt x="346" y="342"/>
                </a:lnTo>
                <a:lnTo>
                  <a:pt x="328" y="332"/>
                </a:lnTo>
                <a:lnTo>
                  <a:pt x="309" y="325"/>
                </a:lnTo>
                <a:lnTo>
                  <a:pt x="286" y="321"/>
                </a:lnTo>
                <a:lnTo>
                  <a:pt x="259" y="319"/>
                </a:lnTo>
                <a:lnTo>
                  <a:pt x="225" y="319"/>
                </a:lnTo>
                <a:lnTo>
                  <a:pt x="197" y="317"/>
                </a:lnTo>
                <a:lnTo>
                  <a:pt x="178" y="314"/>
                </a:lnTo>
                <a:lnTo>
                  <a:pt x="153" y="314"/>
                </a:lnTo>
                <a:lnTo>
                  <a:pt x="132" y="311"/>
                </a:lnTo>
                <a:lnTo>
                  <a:pt x="114" y="309"/>
                </a:lnTo>
                <a:lnTo>
                  <a:pt x="90" y="304"/>
                </a:lnTo>
                <a:lnTo>
                  <a:pt x="74" y="297"/>
                </a:lnTo>
                <a:lnTo>
                  <a:pt x="60" y="293"/>
                </a:lnTo>
                <a:lnTo>
                  <a:pt x="42" y="284"/>
                </a:lnTo>
                <a:lnTo>
                  <a:pt x="28" y="281"/>
                </a:lnTo>
                <a:lnTo>
                  <a:pt x="18" y="274"/>
                </a:lnTo>
                <a:lnTo>
                  <a:pt x="11" y="266"/>
                </a:lnTo>
                <a:lnTo>
                  <a:pt x="4" y="258"/>
                </a:lnTo>
                <a:lnTo>
                  <a:pt x="0" y="246"/>
                </a:lnTo>
                <a:lnTo>
                  <a:pt x="0" y="230"/>
                </a:lnTo>
                <a:lnTo>
                  <a:pt x="5" y="213"/>
                </a:lnTo>
                <a:lnTo>
                  <a:pt x="16" y="202"/>
                </a:lnTo>
                <a:lnTo>
                  <a:pt x="35" y="190"/>
                </a:lnTo>
                <a:lnTo>
                  <a:pt x="53" y="182"/>
                </a:lnTo>
                <a:lnTo>
                  <a:pt x="65" y="180"/>
                </a:lnTo>
                <a:lnTo>
                  <a:pt x="83" y="174"/>
                </a:lnTo>
                <a:lnTo>
                  <a:pt x="106" y="168"/>
                </a:lnTo>
                <a:lnTo>
                  <a:pt x="134" y="165"/>
                </a:lnTo>
                <a:lnTo>
                  <a:pt x="160" y="162"/>
                </a:lnTo>
                <a:lnTo>
                  <a:pt x="188" y="158"/>
                </a:lnTo>
                <a:lnTo>
                  <a:pt x="211" y="158"/>
                </a:lnTo>
                <a:lnTo>
                  <a:pt x="234" y="158"/>
                </a:lnTo>
                <a:lnTo>
                  <a:pt x="262" y="158"/>
                </a:lnTo>
                <a:lnTo>
                  <a:pt x="297" y="153"/>
                </a:lnTo>
                <a:lnTo>
                  <a:pt x="316" y="145"/>
                </a:lnTo>
                <a:lnTo>
                  <a:pt x="339" y="133"/>
                </a:lnTo>
                <a:lnTo>
                  <a:pt x="356" y="117"/>
                </a:lnTo>
                <a:lnTo>
                  <a:pt x="365" y="96"/>
                </a:lnTo>
                <a:lnTo>
                  <a:pt x="369" y="73"/>
                </a:lnTo>
                <a:lnTo>
                  <a:pt x="378" y="36"/>
                </a:lnTo>
                <a:lnTo>
                  <a:pt x="379" y="0"/>
                </a:lnTo>
                <a:lnTo>
                  <a:pt x="1964" y="0"/>
                </a:lnTo>
                <a:lnTo>
                  <a:pt x="1962" y="34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627" name="Group 11"/>
          <p:cNvGrpSpPr>
            <a:grpSpLocks/>
          </p:cNvGrpSpPr>
          <p:nvPr/>
        </p:nvGrpSpPr>
        <p:grpSpPr bwMode="auto">
          <a:xfrm>
            <a:off x="381000" y="1981200"/>
            <a:ext cx="696913" cy="3605213"/>
            <a:chOff x="530" y="1384"/>
            <a:chExt cx="439" cy="2271"/>
          </a:xfrm>
        </p:grpSpPr>
        <p:sp>
          <p:nvSpPr>
            <p:cNvPr id="112282" name="Freeform 12"/>
            <p:cNvSpPr>
              <a:spLocks/>
            </p:cNvSpPr>
            <p:nvPr/>
          </p:nvSpPr>
          <p:spPr bwMode="auto">
            <a:xfrm>
              <a:off x="532" y="1815"/>
              <a:ext cx="437" cy="1416"/>
            </a:xfrm>
            <a:custGeom>
              <a:avLst/>
              <a:gdLst>
                <a:gd name="T0" fmla="*/ 58 w 437"/>
                <a:gd name="T1" fmla="*/ 43 h 1416"/>
                <a:gd name="T2" fmla="*/ 132 w 437"/>
                <a:gd name="T3" fmla="*/ 89 h 1416"/>
                <a:gd name="T4" fmla="*/ 204 w 437"/>
                <a:gd name="T5" fmla="*/ 92 h 1416"/>
                <a:gd name="T6" fmla="*/ 276 w 437"/>
                <a:gd name="T7" fmla="*/ 99 h 1416"/>
                <a:gd name="T8" fmla="*/ 351 w 437"/>
                <a:gd name="T9" fmla="*/ 112 h 1416"/>
                <a:gd name="T10" fmla="*/ 394 w 437"/>
                <a:gd name="T11" fmla="*/ 128 h 1416"/>
                <a:gd name="T12" fmla="*/ 424 w 437"/>
                <a:gd name="T13" fmla="*/ 153 h 1416"/>
                <a:gd name="T14" fmla="*/ 432 w 437"/>
                <a:gd name="T15" fmla="*/ 184 h 1416"/>
                <a:gd name="T16" fmla="*/ 413 w 437"/>
                <a:gd name="T17" fmla="*/ 216 h 1416"/>
                <a:gd name="T18" fmla="*/ 355 w 437"/>
                <a:gd name="T19" fmla="*/ 239 h 1416"/>
                <a:gd name="T20" fmla="*/ 283 w 437"/>
                <a:gd name="T21" fmla="*/ 249 h 1416"/>
                <a:gd name="T22" fmla="*/ 204 w 437"/>
                <a:gd name="T23" fmla="*/ 252 h 1416"/>
                <a:gd name="T24" fmla="*/ 100 w 437"/>
                <a:gd name="T25" fmla="*/ 270 h 1416"/>
                <a:gd name="T26" fmla="*/ 69 w 437"/>
                <a:gd name="T27" fmla="*/ 297 h 1416"/>
                <a:gd name="T28" fmla="*/ 49 w 437"/>
                <a:gd name="T29" fmla="*/ 350 h 1416"/>
                <a:gd name="T30" fmla="*/ 81 w 437"/>
                <a:gd name="T31" fmla="*/ 401 h 1416"/>
                <a:gd name="T32" fmla="*/ 136 w 437"/>
                <a:gd name="T33" fmla="*/ 421 h 1416"/>
                <a:gd name="T34" fmla="*/ 201 w 437"/>
                <a:gd name="T35" fmla="*/ 427 h 1416"/>
                <a:gd name="T36" fmla="*/ 279 w 437"/>
                <a:gd name="T37" fmla="*/ 436 h 1416"/>
                <a:gd name="T38" fmla="*/ 362 w 437"/>
                <a:gd name="T39" fmla="*/ 454 h 1416"/>
                <a:gd name="T40" fmla="*/ 418 w 437"/>
                <a:gd name="T41" fmla="*/ 479 h 1416"/>
                <a:gd name="T42" fmla="*/ 431 w 437"/>
                <a:gd name="T43" fmla="*/ 508 h 1416"/>
                <a:gd name="T44" fmla="*/ 424 w 437"/>
                <a:gd name="T45" fmla="*/ 538 h 1416"/>
                <a:gd name="T46" fmla="*/ 395 w 437"/>
                <a:gd name="T47" fmla="*/ 561 h 1416"/>
                <a:gd name="T48" fmla="*/ 341 w 437"/>
                <a:gd name="T49" fmla="*/ 574 h 1416"/>
                <a:gd name="T50" fmla="*/ 260 w 437"/>
                <a:gd name="T51" fmla="*/ 586 h 1416"/>
                <a:gd name="T52" fmla="*/ 199 w 437"/>
                <a:gd name="T53" fmla="*/ 591 h 1416"/>
                <a:gd name="T54" fmla="*/ 115 w 437"/>
                <a:gd name="T55" fmla="*/ 599 h 1416"/>
                <a:gd name="T56" fmla="*/ 62 w 437"/>
                <a:gd name="T57" fmla="*/ 638 h 1416"/>
                <a:gd name="T58" fmla="*/ 46 w 437"/>
                <a:gd name="T59" fmla="*/ 698 h 1416"/>
                <a:gd name="T60" fmla="*/ 85 w 437"/>
                <a:gd name="T61" fmla="*/ 740 h 1416"/>
                <a:gd name="T62" fmla="*/ 150 w 437"/>
                <a:gd name="T63" fmla="*/ 754 h 1416"/>
                <a:gd name="T64" fmla="*/ 232 w 437"/>
                <a:gd name="T65" fmla="*/ 761 h 1416"/>
                <a:gd name="T66" fmla="*/ 318 w 437"/>
                <a:gd name="T67" fmla="*/ 774 h 1416"/>
                <a:gd name="T68" fmla="*/ 385 w 437"/>
                <a:gd name="T69" fmla="*/ 794 h 1416"/>
                <a:gd name="T70" fmla="*/ 422 w 437"/>
                <a:gd name="T71" fmla="*/ 812 h 1416"/>
                <a:gd name="T72" fmla="*/ 432 w 437"/>
                <a:gd name="T73" fmla="*/ 862 h 1416"/>
                <a:gd name="T74" fmla="*/ 399 w 437"/>
                <a:gd name="T75" fmla="*/ 893 h 1416"/>
                <a:gd name="T76" fmla="*/ 351 w 437"/>
                <a:gd name="T77" fmla="*/ 908 h 1416"/>
                <a:gd name="T78" fmla="*/ 272 w 437"/>
                <a:gd name="T79" fmla="*/ 919 h 1416"/>
                <a:gd name="T80" fmla="*/ 181 w 437"/>
                <a:gd name="T81" fmla="*/ 921 h 1416"/>
                <a:gd name="T82" fmla="*/ 116 w 437"/>
                <a:gd name="T83" fmla="*/ 929 h 1416"/>
                <a:gd name="T84" fmla="*/ 70 w 437"/>
                <a:gd name="T85" fmla="*/ 962 h 1416"/>
                <a:gd name="T86" fmla="*/ 49 w 437"/>
                <a:gd name="T87" fmla="*/ 1016 h 1416"/>
                <a:gd name="T88" fmla="*/ 72 w 437"/>
                <a:gd name="T89" fmla="*/ 1063 h 1416"/>
                <a:gd name="T90" fmla="*/ 120 w 437"/>
                <a:gd name="T91" fmla="*/ 1088 h 1416"/>
                <a:gd name="T92" fmla="*/ 203 w 437"/>
                <a:gd name="T93" fmla="*/ 1095 h 1416"/>
                <a:gd name="T94" fmla="*/ 277 w 437"/>
                <a:gd name="T95" fmla="*/ 1101 h 1416"/>
                <a:gd name="T96" fmla="*/ 341 w 437"/>
                <a:gd name="T97" fmla="*/ 1109 h 1416"/>
                <a:gd name="T98" fmla="*/ 388 w 437"/>
                <a:gd name="T99" fmla="*/ 1129 h 1416"/>
                <a:gd name="T100" fmla="*/ 420 w 437"/>
                <a:gd name="T101" fmla="*/ 1147 h 1416"/>
                <a:gd name="T102" fmla="*/ 431 w 437"/>
                <a:gd name="T103" fmla="*/ 1184 h 1416"/>
                <a:gd name="T104" fmla="*/ 395 w 437"/>
                <a:gd name="T105" fmla="*/ 1223 h 1416"/>
                <a:gd name="T106" fmla="*/ 348 w 437"/>
                <a:gd name="T107" fmla="*/ 1240 h 1416"/>
                <a:gd name="T108" fmla="*/ 272 w 437"/>
                <a:gd name="T109" fmla="*/ 1253 h 1416"/>
                <a:gd name="T110" fmla="*/ 196 w 437"/>
                <a:gd name="T111" fmla="*/ 1254 h 1416"/>
                <a:gd name="T112" fmla="*/ 113 w 437"/>
                <a:gd name="T113" fmla="*/ 1268 h 1416"/>
                <a:gd name="T114" fmla="*/ 65 w 437"/>
                <a:gd name="T115" fmla="*/ 1318 h 1416"/>
                <a:gd name="T116" fmla="*/ 49 w 437"/>
                <a:gd name="T117" fmla="*/ 1415 h 14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7"/>
                <a:gd name="T178" fmla="*/ 0 h 1416"/>
                <a:gd name="T179" fmla="*/ 437 w 437"/>
                <a:gd name="T180" fmla="*/ 1416 h 14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7" h="1416">
                  <a:moveTo>
                    <a:pt x="0" y="7"/>
                  </a:moveTo>
                  <a:lnTo>
                    <a:pt x="49" y="0"/>
                  </a:lnTo>
                  <a:lnTo>
                    <a:pt x="58" y="43"/>
                  </a:lnTo>
                  <a:lnTo>
                    <a:pt x="78" y="64"/>
                  </a:lnTo>
                  <a:lnTo>
                    <a:pt x="111" y="84"/>
                  </a:lnTo>
                  <a:lnTo>
                    <a:pt x="132" y="89"/>
                  </a:lnTo>
                  <a:lnTo>
                    <a:pt x="153" y="92"/>
                  </a:lnTo>
                  <a:lnTo>
                    <a:pt x="180" y="92"/>
                  </a:lnTo>
                  <a:lnTo>
                    <a:pt x="204" y="92"/>
                  </a:lnTo>
                  <a:lnTo>
                    <a:pt x="228" y="94"/>
                  </a:lnTo>
                  <a:lnTo>
                    <a:pt x="251" y="97"/>
                  </a:lnTo>
                  <a:lnTo>
                    <a:pt x="276" y="99"/>
                  </a:lnTo>
                  <a:lnTo>
                    <a:pt x="297" y="102"/>
                  </a:lnTo>
                  <a:lnTo>
                    <a:pt x="327" y="109"/>
                  </a:lnTo>
                  <a:lnTo>
                    <a:pt x="351" y="112"/>
                  </a:lnTo>
                  <a:lnTo>
                    <a:pt x="367" y="117"/>
                  </a:lnTo>
                  <a:lnTo>
                    <a:pt x="383" y="124"/>
                  </a:lnTo>
                  <a:lnTo>
                    <a:pt x="394" y="128"/>
                  </a:lnTo>
                  <a:lnTo>
                    <a:pt x="406" y="133"/>
                  </a:lnTo>
                  <a:lnTo>
                    <a:pt x="420" y="145"/>
                  </a:lnTo>
                  <a:lnTo>
                    <a:pt x="424" y="153"/>
                  </a:lnTo>
                  <a:lnTo>
                    <a:pt x="429" y="161"/>
                  </a:lnTo>
                  <a:lnTo>
                    <a:pt x="432" y="175"/>
                  </a:lnTo>
                  <a:lnTo>
                    <a:pt x="432" y="184"/>
                  </a:lnTo>
                  <a:lnTo>
                    <a:pt x="429" y="196"/>
                  </a:lnTo>
                  <a:lnTo>
                    <a:pt x="424" y="208"/>
                  </a:lnTo>
                  <a:lnTo>
                    <a:pt x="413" y="216"/>
                  </a:lnTo>
                  <a:lnTo>
                    <a:pt x="397" y="224"/>
                  </a:lnTo>
                  <a:lnTo>
                    <a:pt x="376" y="232"/>
                  </a:lnTo>
                  <a:lnTo>
                    <a:pt x="355" y="239"/>
                  </a:lnTo>
                  <a:lnTo>
                    <a:pt x="332" y="244"/>
                  </a:lnTo>
                  <a:lnTo>
                    <a:pt x="306" y="247"/>
                  </a:lnTo>
                  <a:lnTo>
                    <a:pt x="283" y="249"/>
                  </a:lnTo>
                  <a:lnTo>
                    <a:pt x="256" y="252"/>
                  </a:lnTo>
                  <a:lnTo>
                    <a:pt x="232" y="252"/>
                  </a:lnTo>
                  <a:lnTo>
                    <a:pt x="204" y="252"/>
                  </a:lnTo>
                  <a:lnTo>
                    <a:pt x="171" y="254"/>
                  </a:lnTo>
                  <a:lnTo>
                    <a:pt x="132" y="260"/>
                  </a:lnTo>
                  <a:lnTo>
                    <a:pt x="100" y="270"/>
                  </a:lnTo>
                  <a:lnTo>
                    <a:pt x="90" y="275"/>
                  </a:lnTo>
                  <a:lnTo>
                    <a:pt x="76" y="287"/>
                  </a:lnTo>
                  <a:lnTo>
                    <a:pt x="69" y="297"/>
                  </a:lnTo>
                  <a:lnTo>
                    <a:pt x="58" y="310"/>
                  </a:lnTo>
                  <a:lnTo>
                    <a:pt x="53" y="327"/>
                  </a:lnTo>
                  <a:lnTo>
                    <a:pt x="49" y="350"/>
                  </a:lnTo>
                  <a:lnTo>
                    <a:pt x="53" y="368"/>
                  </a:lnTo>
                  <a:lnTo>
                    <a:pt x="65" y="386"/>
                  </a:lnTo>
                  <a:lnTo>
                    <a:pt x="81" y="401"/>
                  </a:lnTo>
                  <a:lnTo>
                    <a:pt x="99" y="411"/>
                  </a:lnTo>
                  <a:lnTo>
                    <a:pt x="118" y="418"/>
                  </a:lnTo>
                  <a:lnTo>
                    <a:pt x="136" y="421"/>
                  </a:lnTo>
                  <a:lnTo>
                    <a:pt x="155" y="424"/>
                  </a:lnTo>
                  <a:lnTo>
                    <a:pt x="176" y="426"/>
                  </a:lnTo>
                  <a:lnTo>
                    <a:pt x="201" y="427"/>
                  </a:lnTo>
                  <a:lnTo>
                    <a:pt x="232" y="429"/>
                  </a:lnTo>
                  <a:lnTo>
                    <a:pt x="260" y="431"/>
                  </a:lnTo>
                  <a:lnTo>
                    <a:pt x="279" y="436"/>
                  </a:lnTo>
                  <a:lnTo>
                    <a:pt x="311" y="441"/>
                  </a:lnTo>
                  <a:lnTo>
                    <a:pt x="341" y="446"/>
                  </a:lnTo>
                  <a:lnTo>
                    <a:pt x="362" y="454"/>
                  </a:lnTo>
                  <a:lnTo>
                    <a:pt x="383" y="460"/>
                  </a:lnTo>
                  <a:lnTo>
                    <a:pt x="410" y="472"/>
                  </a:lnTo>
                  <a:lnTo>
                    <a:pt x="418" y="479"/>
                  </a:lnTo>
                  <a:lnTo>
                    <a:pt x="429" y="488"/>
                  </a:lnTo>
                  <a:lnTo>
                    <a:pt x="431" y="498"/>
                  </a:lnTo>
                  <a:lnTo>
                    <a:pt x="431" y="508"/>
                  </a:lnTo>
                  <a:lnTo>
                    <a:pt x="432" y="518"/>
                  </a:lnTo>
                  <a:lnTo>
                    <a:pt x="431" y="528"/>
                  </a:lnTo>
                  <a:lnTo>
                    <a:pt x="424" y="538"/>
                  </a:lnTo>
                  <a:lnTo>
                    <a:pt x="417" y="548"/>
                  </a:lnTo>
                  <a:lnTo>
                    <a:pt x="408" y="554"/>
                  </a:lnTo>
                  <a:lnTo>
                    <a:pt x="395" y="561"/>
                  </a:lnTo>
                  <a:lnTo>
                    <a:pt x="380" y="566"/>
                  </a:lnTo>
                  <a:lnTo>
                    <a:pt x="362" y="572"/>
                  </a:lnTo>
                  <a:lnTo>
                    <a:pt x="341" y="574"/>
                  </a:lnTo>
                  <a:lnTo>
                    <a:pt x="313" y="579"/>
                  </a:lnTo>
                  <a:lnTo>
                    <a:pt x="276" y="584"/>
                  </a:lnTo>
                  <a:lnTo>
                    <a:pt x="260" y="586"/>
                  </a:lnTo>
                  <a:lnTo>
                    <a:pt x="235" y="587"/>
                  </a:lnTo>
                  <a:lnTo>
                    <a:pt x="218" y="587"/>
                  </a:lnTo>
                  <a:lnTo>
                    <a:pt x="199" y="591"/>
                  </a:lnTo>
                  <a:lnTo>
                    <a:pt x="166" y="591"/>
                  </a:lnTo>
                  <a:lnTo>
                    <a:pt x="136" y="594"/>
                  </a:lnTo>
                  <a:lnTo>
                    <a:pt x="115" y="599"/>
                  </a:lnTo>
                  <a:lnTo>
                    <a:pt x="95" y="609"/>
                  </a:lnTo>
                  <a:lnTo>
                    <a:pt x="78" y="622"/>
                  </a:lnTo>
                  <a:lnTo>
                    <a:pt x="62" y="638"/>
                  </a:lnTo>
                  <a:lnTo>
                    <a:pt x="49" y="662"/>
                  </a:lnTo>
                  <a:lnTo>
                    <a:pt x="46" y="682"/>
                  </a:lnTo>
                  <a:lnTo>
                    <a:pt x="46" y="698"/>
                  </a:lnTo>
                  <a:lnTo>
                    <a:pt x="53" y="713"/>
                  </a:lnTo>
                  <a:lnTo>
                    <a:pt x="69" y="730"/>
                  </a:lnTo>
                  <a:lnTo>
                    <a:pt x="85" y="740"/>
                  </a:lnTo>
                  <a:lnTo>
                    <a:pt x="106" y="746"/>
                  </a:lnTo>
                  <a:lnTo>
                    <a:pt x="123" y="751"/>
                  </a:lnTo>
                  <a:lnTo>
                    <a:pt x="150" y="754"/>
                  </a:lnTo>
                  <a:lnTo>
                    <a:pt x="174" y="758"/>
                  </a:lnTo>
                  <a:lnTo>
                    <a:pt x="201" y="759"/>
                  </a:lnTo>
                  <a:lnTo>
                    <a:pt x="232" y="761"/>
                  </a:lnTo>
                  <a:lnTo>
                    <a:pt x="267" y="763"/>
                  </a:lnTo>
                  <a:lnTo>
                    <a:pt x="299" y="771"/>
                  </a:lnTo>
                  <a:lnTo>
                    <a:pt x="318" y="774"/>
                  </a:lnTo>
                  <a:lnTo>
                    <a:pt x="341" y="778"/>
                  </a:lnTo>
                  <a:lnTo>
                    <a:pt x="362" y="784"/>
                  </a:lnTo>
                  <a:lnTo>
                    <a:pt x="385" y="794"/>
                  </a:lnTo>
                  <a:lnTo>
                    <a:pt x="399" y="799"/>
                  </a:lnTo>
                  <a:lnTo>
                    <a:pt x="411" y="806"/>
                  </a:lnTo>
                  <a:lnTo>
                    <a:pt x="422" y="812"/>
                  </a:lnTo>
                  <a:lnTo>
                    <a:pt x="431" y="825"/>
                  </a:lnTo>
                  <a:lnTo>
                    <a:pt x="436" y="842"/>
                  </a:lnTo>
                  <a:lnTo>
                    <a:pt x="432" y="862"/>
                  </a:lnTo>
                  <a:lnTo>
                    <a:pt x="422" y="878"/>
                  </a:lnTo>
                  <a:lnTo>
                    <a:pt x="410" y="888"/>
                  </a:lnTo>
                  <a:lnTo>
                    <a:pt x="399" y="893"/>
                  </a:lnTo>
                  <a:lnTo>
                    <a:pt x="383" y="899"/>
                  </a:lnTo>
                  <a:lnTo>
                    <a:pt x="367" y="903"/>
                  </a:lnTo>
                  <a:lnTo>
                    <a:pt x="351" y="908"/>
                  </a:lnTo>
                  <a:lnTo>
                    <a:pt x="332" y="909"/>
                  </a:lnTo>
                  <a:lnTo>
                    <a:pt x="300" y="916"/>
                  </a:lnTo>
                  <a:lnTo>
                    <a:pt x="272" y="919"/>
                  </a:lnTo>
                  <a:lnTo>
                    <a:pt x="240" y="921"/>
                  </a:lnTo>
                  <a:lnTo>
                    <a:pt x="211" y="922"/>
                  </a:lnTo>
                  <a:lnTo>
                    <a:pt x="181" y="921"/>
                  </a:lnTo>
                  <a:lnTo>
                    <a:pt x="160" y="921"/>
                  </a:lnTo>
                  <a:lnTo>
                    <a:pt x="137" y="924"/>
                  </a:lnTo>
                  <a:lnTo>
                    <a:pt x="116" y="929"/>
                  </a:lnTo>
                  <a:lnTo>
                    <a:pt x="99" y="937"/>
                  </a:lnTo>
                  <a:lnTo>
                    <a:pt x="83" y="950"/>
                  </a:lnTo>
                  <a:lnTo>
                    <a:pt x="70" y="962"/>
                  </a:lnTo>
                  <a:lnTo>
                    <a:pt x="58" y="979"/>
                  </a:lnTo>
                  <a:lnTo>
                    <a:pt x="49" y="1001"/>
                  </a:lnTo>
                  <a:lnTo>
                    <a:pt x="49" y="1016"/>
                  </a:lnTo>
                  <a:lnTo>
                    <a:pt x="49" y="1030"/>
                  </a:lnTo>
                  <a:lnTo>
                    <a:pt x="58" y="1047"/>
                  </a:lnTo>
                  <a:lnTo>
                    <a:pt x="72" y="1063"/>
                  </a:lnTo>
                  <a:lnTo>
                    <a:pt x="83" y="1073"/>
                  </a:lnTo>
                  <a:lnTo>
                    <a:pt x="100" y="1081"/>
                  </a:lnTo>
                  <a:lnTo>
                    <a:pt x="120" y="1088"/>
                  </a:lnTo>
                  <a:lnTo>
                    <a:pt x="141" y="1093"/>
                  </a:lnTo>
                  <a:lnTo>
                    <a:pt x="171" y="1095"/>
                  </a:lnTo>
                  <a:lnTo>
                    <a:pt x="203" y="1095"/>
                  </a:lnTo>
                  <a:lnTo>
                    <a:pt x="232" y="1096"/>
                  </a:lnTo>
                  <a:lnTo>
                    <a:pt x="253" y="1101"/>
                  </a:lnTo>
                  <a:lnTo>
                    <a:pt x="277" y="1101"/>
                  </a:lnTo>
                  <a:lnTo>
                    <a:pt x="299" y="1103"/>
                  </a:lnTo>
                  <a:lnTo>
                    <a:pt x="316" y="1104"/>
                  </a:lnTo>
                  <a:lnTo>
                    <a:pt x="341" y="1109"/>
                  </a:lnTo>
                  <a:lnTo>
                    <a:pt x="355" y="1116"/>
                  </a:lnTo>
                  <a:lnTo>
                    <a:pt x="371" y="1121"/>
                  </a:lnTo>
                  <a:lnTo>
                    <a:pt x="388" y="1129"/>
                  </a:lnTo>
                  <a:lnTo>
                    <a:pt x="401" y="1132"/>
                  </a:lnTo>
                  <a:lnTo>
                    <a:pt x="411" y="1139"/>
                  </a:lnTo>
                  <a:lnTo>
                    <a:pt x="420" y="1147"/>
                  </a:lnTo>
                  <a:lnTo>
                    <a:pt x="427" y="1156"/>
                  </a:lnTo>
                  <a:lnTo>
                    <a:pt x="431" y="1167"/>
                  </a:lnTo>
                  <a:lnTo>
                    <a:pt x="431" y="1184"/>
                  </a:lnTo>
                  <a:lnTo>
                    <a:pt x="424" y="1200"/>
                  </a:lnTo>
                  <a:lnTo>
                    <a:pt x="415" y="1212"/>
                  </a:lnTo>
                  <a:lnTo>
                    <a:pt x="395" y="1223"/>
                  </a:lnTo>
                  <a:lnTo>
                    <a:pt x="378" y="1231"/>
                  </a:lnTo>
                  <a:lnTo>
                    <a:pt x="364" y="1233"/>
                  </a:lnTo>
                  <a:lnTo>
                    <a:pt x="348" y="1240"/>
                  </a:lnTo>
                  <a:lnTo>
                    <a:pt x="323" y="1245"/>
                  </a:lnTo>
                  <a:lnTo>
                    <a:pt x="295" y="1249"/>
                  </a:lnTo>
                  <a:lnTo>
                    <a:pt x="272" y="1253"/>
                  </a:lnTo>
                  <a:lnTo>
                    <a:pt x="240" y="1254"/>
                  </a:lnTo>
                  <a:lnTo>
                    <a:pt x="219" y="1256"/>
                  </a:lnTo>
                  <a:lnTo>
                    <a:pt x="196" y="1254"/>
                  </a:lnTo>
                  <a:lnTo>
                    <a:pt x="167" y="1254"/>
                  </a:lnTo>
                  <a:lnTo>
                    <a:pt x="134" y="1259"/>
                  </a:lnTo>
                  <a:lnTo>
                    <a:pt x="113" y="1268"/>
                  </a:lnTo>
                  <a:lnTo>
                    <a:pt x="92" y="1279"/>
                  </a:lnTo>
                  <a:lnTo>
                    <a:pt x="72" y="1296"/>
                  </a:lnTo>
                  <a:lnTo>
                    <a:pt x="65" y="1318"/>
                  </a:lnTo>
                  <a:lnTo>
                    <a:pt x="60" y="1341"/>
                  </a:lnTo>
                  <a:lnTo>
                    <a:pt x="51" y="1377"/>
                  </a:lnTo>
                  <a:lnTo>
                    <a:pt x="49" y="1415"/>
                  </a:lnTo>
                  <a:lnTo>
                    <a:pt x="4" y="1412"/>
                  </a:lnTo>
                  <a:lnTo>
                    <a:pt x="0" y="7"/>
                  </a:lnTo>
                </a:path>
              </a:pathLst>
            </a:custGeom>
            <a:solidFill>
              <a:srgbClr val="33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83" name="Freeform 13"/>
            <p:cNvSpPr>
              <a:spLocks/>
            </p:cNvSpPr>
            <p:nvPr/>
          </p:nvSpPr>
          <p:spPr bwMode="auto">
            <a:xfrm>
              <a:off x="532" y="1815"/>
              <a:ext cx="437" cy="1416"/>
            </a:xfrm>
            <a:custGeom>
              <a:avLst/>
              <a:gdLst>
                <a:gd name="T0" fmla="*/ 58 w 437"/>
                <a:gd name="T1" fmla="*/ 43 h 1416"/>
                <a:gd name="T2" fmla="*/ 132 w 437"/>
                <a:gd name="T3" fmla="*/ 89 h 1416"/>
                <a:gd name="T4" fmla="*/ 204 w 437"/>
                <a:gd name="T5" fmla="*/ 92 h 1416"/>
                <a:gd name="T6" fmla="*/ 276 w 437"/>
                <a:gd name="T7" fmla="*/ 99 h 1416"/>
                <a:gd name="T8" fmla="*/ 351 w 437"/>
                <a:gd name="T9" fmla="*/ 112 h 1416"/>
                <a:gd name="T10" fmla="*/ 394 w 437"/>
                <a:gd name="T11" fmla="*/ 128 h 1416"/>
                <a:gd name="T12" fmla="*/ 424 w 437"/>
                <a:gd name="T13" fmla="*/ 153 h 1416"/>
                <a:gd name="T14" fmla="*/ 432 w 437"/>
                <a:gd name="T15" fmla="*/ 184 h 1416"/>
                <a:gd name="T16" fmla="*/ 413 w 437"/>
                <a:gd name="T17" fmla="*/ 216 h 1416"/>
                <a:gd name="T18" fmla="*/ 355 w 437"/>
                <a:gd name="T19" fmla="*/ 239 h 1416"/>
                <a:gd name="T20" fmla="*/ 283 w 437"/>
                <a:gd name="T21" fmla="*/ 249 h 1416"/>
                <a:gd name="T22" fmla="*/ 204 w 437"/>
                <a:gd name="T23" fmla="*/ 252 h 1416"/>
                <a:gd name="T24" fmla="*/ 100 w 437"/>
                <a:gd name="T25" fmla="*/ 270 h 1416"/>
                <a:gd name="T26" fmla="*/ 69 w 437"/>
                <a:gd name="T27" fmla="*/ 297 h 1416"/>
                <a:gd name="T28" fmla="*/ 49 w 437"/>
                <a:gd name="T29" fmla="*/ 350 h 1416"/>
                <a:gd name="T30" fmla="*/ 81 w 437"/>
                <a:gd name="T31" fmla="*/ 401 h 1416"/>
                <a:gd name="T32" fmla="*/ 136 w 437"/>
                <a:gd name="T33" fmla="*/ 421 h 1416"/>
                <a:gd name="T34" fmla="*/ 201 w 437"/>
                <a:gd name="T35" fmla="*/ 427 h 1416"/>
                <a:gd name="T36" fmla="*/ 279 w 437"/>
                <a:gd name="T37" fmla="*/ 436 h 1416"/>
                <a:gd name="T38" fmla="*/ 362 w 437"/>
                <a:gd name="T39" fmla="*/ 454 h 1416"/>
                <a:gd name="T40" fmla="*/ 418 w 437"/>
                <a:gd name="T41" fmla="*/ 479 h 1416"/>
                <a:gd name="T42" fmla="*/ 431 w 437"/>
                <a:gd name="T43" fmla="*/ 508 h 1416"/>
                <a:gd name="T44" fmla="*/ 424 w 437"/>
                <a:gd name="T45" fmla="*/ 538 h 1416"/>
                <a:gd name="T46" fmla="*/ 395 w 437"/>
                <a:gd name="T47" fmla="*/ 561 h 1416"/>
                <a:gd name="T48" fmla="*/ 341 w 437"/>
                <a:gd name="T49" fmla="*/ 574 h 1416"/>
                <a:gd name="T50" fmla="*/ 260 w 437"/>
                <a:gd name="T51" fmla="*/ 586 h 1416"/>
                <a:gd name="T52" fmla="*/ 199 w 437"/>
                <a:gd name="T53" fmla="*/ 591 h 1416"/>
                <a:gd name="T54" fmla="*/ 115 w 437"/>
                <a:gd name="T55" fmla="*/ 599 h 1416"/>
                <a:gd name="T56" fmla="*/ 62 w 437"/>
                <a:gd name="T57" fmla="*/ 638 h 1416"/>
                <a:gd name="T58" fmla="*/ 46 w 437"/>
                <a:gd name="T59" fmla="*/ 698 h 1416"/>
                <a:gd name="T60" fmla="*/ 85 w 437"/>
                <a:gd name="T61" fmla="*/ 740 h 1416"/>
                <a:gd name="T62" fmla="*/ 150 w 437"/>
                <a:gd name="T63" fmla="*/ 754 h 1416"/>
                <a:gd name="T64" fmla="*/ 232 w 437"/>
                <a:gd name="T65" fmla="*/ 761 h 1416"/>
                <a:gd name="T66" fmla="*/ 318 w 437"/>
                <a:gd name="T67" fmla="*/ 774 h 1416"/>
                <a:gd name="T68" fmla="*/ 385 w 437"/>
                <a:gd name="T69" fmla="*/ 794 h 1416"/>
                <a:gd name="T70" fmla="*/ 422 w 437"/>
                <a:gd name="T71" fmla="*/ 812 h 1416"/>
                <a:gd name="T72" fmla="*/ 432 w 437"/>
                <a:gd name="T73" fmla="*/ 862 h 1416"/>
                <a:gd name="T74" fmla="*/ 399 w 437"/>
                <a:gd name="T75" fmla="*/ 893 h 1416"/>
                <a:gd name="T76" fmla="*/ 351 w 437"/>
                <a:gd name="T77" fmla="*/ 908 h 1416"/>
                <a:gd name="T78" fmla="*/ 272 w 437"/>
                <a:gd name="T79" fmla="*/ 919 h 1416"/>
                <a:gd name="T80" fmla="*/ 181 w 437"/>
                <a:gd name="T81" fmla="*/ 921 h 1416"/>
                <a:gd name="T82" fmla="*/ 116 w 437"/>
                <a:gd name="T83" fmla="*/ 929 h 1416"/>
                <a:gd name="T84" fmla="*/ 70 w 437"/>
                <a:gd name="T85" fmla="*/ 962 h 1416"/>
                <a:gd name="T86" fmla="*/ 49 w 437"/>
                <a:gd name="T87" fmla="*/ 1016 h 1416"/>
                <a:gd name="T88" fmla="*/ 72 w 437"/>
                <a:gd name="T89" fmla="*/ 1063 h 1416"/>
                <a:gd name="T90" fmla="*/ 120 w 437"/>
                <a:gd name="T91" fmla="*/ 1088 h 1416"/>
                <a:gd name="T92" fmla="*/ 203 w 437"/>
                <a:gd name="T93" fmla="*/ 1095 h 1416"/>
                <a:gd name="T94" fmla="*/ 277 w 437"/>
                <a:gd name="T95" fmla="*/ 1101 h 1416"/>
                <a:gd name="T96" fmla="*/ 341 w 437"/>
                <a:gd name="T97" fmla="*/ 1109 h 1416"/>
                <a:gd name="T98" fmla="*/ 388 w 437"/>
                <a:gd name="T99" fmla="*/ 1129 h 1416"/>
                <a:gd name="T100" fmla="*/ 420 w 437"/>
                <a:gd name="T101" fmla="*/ 1147 h 1416"/>
                <a:gd name="T102" fmla="*/ 431 w 437"/>
                <a:gd name="T103" fmla="*/ 1184 h 1416"/>
                <a:gd name="T104" fmla="*/ 395 w 437"/>
                <a:gd name="T105" fmla="*/ 1223 h 1416"/>
                <a:gd name="T106" fmla="*/ 348 w 437"/>
                <a:gd name="T107" fmla="*/ 1240 h 1416"/>
                <a:gd name="T108" fmla="*/ 272 w 437"/>
                <a:gd name="T109" fmla="*/ 1253 h 1416"/>
                <a:gd name="T110" fmla="*/ 196 w 437"/>
                <a:gd name="T111" fmla="*/ 1254 h 1416"/>
                <a:gd name="T112" fmla="*/ 113 w 437"/>
                <a:gd name="T113" fmla="*/ 1268 h 1416"/>
                <a:gd name="T114" fmla="*/ 65 w 437"/>
                <a:gd name="T115" fmla="*/ 1318 h 1416"/>
                <a:gd name="T116" fmla="*/ 49 w 437"/>
                <a:gd name="T117" fmla="*/ 1415 h 14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7"/>
                <a:gd name="T178" fmla="*/ 0 h 1416"/>
                <a:gd name="T179" fmla="*/ 437 w 437"/>
                <a:gd name="T180" fmla="*/ 1416 h 14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7" h="1416">
                  <a:moveTo>
                    <a:pt x="0" y="7"/>
                  </a:moveTo>
                  <a:lnTo>
                    <a:pt x="49" y="0"/>
                  </a:lnTo>
                  <a:lnTo>
                    <a:pt x="58" y="43"/>
                  </a:lnTo>
                  <a:lnTo>
                    <a:pt x="78" y="64"/>
                  </a:lnTo>
                  <a:lnTo>
                    <a:pt x="111" y="84"/>
                  </a:lnTo>
                  <a:lnTo>
                    <a:pt x="132" y="89"/>
                  </a:lnTo>
                  <a:lnTo>
                    <a:pt x="153" y="92"/>
                  </a:lnTo>
                  <a:lnTo>
                    <a:pt x="180" y="92"/>
                  </a:lnTo>
                  <a:lnTo>
                    <a:pt x="204" y="92"/>
                  </a:lnTo>
                  <a:lnTo>
                    <a:pt x="228" y="94"/>
                  </a:lnTo>
                  <a:lnTo>
                    <a:pt x="251" y="97"/>
                  </a:lnTo>
                  <a:lnTo>
                    <a:pt x="276" y="99"/>
                  </a:lnTo>
                  <a:lnTo>
                    <a:pt x="297" y="102"/>
                  </a:lnTo>
                  <a:lnTo>
                    <a:pt x="327" y="109"/>
                  </a:lnTo>
                  <a:lnTo>
                    <a:pt x="351" y="112"/>
                  </a:lnTo>
                  <a:lnTo>
                    <a:pt x="367" y="117"/>
                  </a:lnTo>
                  <a:lnTo>
                    <a:pt x="383" y="124"/>
                  </a:lnTo>
                  <a:lnTo>
                    <a:pt x="394" y="128"/>
                  </a:lnTo>
                  <a:lnTo>
                    <a:pt x="406" y="133"/>
                  </a:lnTo>
                  <a:lnTo>
                    <a:pt x="420" y="145"/>
                  </a:lnTo>
                  <a:lnTo>
                    <a:pt x="424" y="153"/>
                  </a:lnTo>
                  <a:lnTo>
                    <a:pt x="429" y="161"/>
                  </a:lnTo>
                  <a:lnTo>
                    <a:pt x="432" y="175"/>
                  </a:lnTo>
                  <a:lnTo>
                    <a:pt x="432" y="184"/>
                  </a:lnTo>
                  <a:lnTo>
                    <a:pt x="429" y="196"/>
                  </a:lnTo>
                  <a:lnTo>
                    <a:pt x="424" y="208"/>
                  </a:lnTo>
                  <a:lnTo>
                    <a:pt x="413" y="216"/>
                  </a:lnTo>
                  <a:lnTo>
                    <a:pt x="397" y="224"/>
                  </a:lnTo>
                  <a:lnTo>
                    <a:pt x="376" y="232"/>
                  </a:lnTo>
                  <a:lnTo>
                    <a:pt x="355" y="239"/>
                  </a:lnTo>
                  <a:lnTo>
                    <a:pt x="332" y="244"/>
                  </a:lnTo>
                  <a:lnTo>
                    <a:pt x="306" y="247"/>
                  </a:lnTo>
                  <a:lnTo>
                    <a:pt x="283" y="249"/>
                  </a:lnTo>
                  <a:lnTo>
                    <a:pt x="256" y="252"/>
                  </a:lnTo>
                  <a:lnTo>
                    <a:pt x="232" y="252"/>
                  </a:lnTo>
                  <a:lnTo>
                    <a:pt x="204" y="252"/>
                  </a:lnTo>
                  <a:lnTo>
                    <a:pt x="171" y="254"/>
                  </a:lnTo>
                  <a:lnTo>
                    <a:pt x="132" y="260"/>
                  </a:lnTo>
                  <a:lnTo>
                    <a:pt x="100" y="270"/>
                  </a:lnTo>
                  <a:lnTo>
                    <a:pt x="90" y="275"/>
                  </a:lnTo>
                  <a:lnTo>
                    <a:pt x="76" y="287"/>
                  </a:lnTo>
                  <a:lnTo>
                    <a:pt x="69" y="297"/>
                  </a:lnTo>
                  <a:lnTo>
                    <a:pt x="58" y="310"/>
                  </a:lnTo>
                  <a:lnTo>
                    <a:pt x="53" y="327"/>
                  </a:lnTo>
                  <a:lnTo>
                    <a:pt x="49" y="350"/>
                  </a:lnTo>
                  <a:lnTo>
                    <a:pt x="53" y="368"/>
                  </a:lnTo>
                  <a:lnTo>
                    <a:pt x="65" y="386"/>
                  </a:lnTo>
                  <a:lnTo>
                    <a:pt x="81" y="401"/>
                  </a:lnTo>
                  <a:lnTo>
                    <a:pt x="99" y="411"/>
                  </a:lnTo>
                  <a:lnTo>
                    <a:pt x="118" y="418"/>
                  </a:lnTo>
                  <a:lnTo>
                    <a:pt x="136" y="421"/>
                  </a:lnTo>
                  <a:lnTo>
                    <a:pt x="155" y="424"/>
                  </a:lnTo>
                  <a:lnTo>
                    <a:pt x="176" y="426"/>
                  </a:lnTo>
                  <a:lnTo>
                    <a:pt x="201" y="427"/>
                  </a:lnTo>
                  <a:lnTo>
                    <a:pt x="232" y="429"/>
                  </a:lnTo>
                  <a:lnTo>
                    <a:pt x="260" y="431"/>
                  </a:lnTo>
                  <a:lnTo>
                    <a:pt x="279" y="436"/>
                  </a:lnTo>
                  <a:lnTo>
                    <a:pt x="311" y="441"/>
                  </a:lnTo>
                  <a:lnTo>
                    <a:pt x="341" y="446"/>
                  </a:lnTo>
                  <a:lnTo>
                    <a:pt x="362" y="454"/>
                  </a:lnTo>
                  <a:lnTo>
                    <a:pt x="383" y="460"/>
                  </a:lnTo>
                  <a:lnTo>
                    <a:pt x="410" y="472"/>
                  </a:lnTo>
                  <a:lnTo>
                    <a:pt x="418" y="479"/>
                  </a:lnTo>
                  <a:lnTo>
                    <a:pt x="429" y="488"/>
                  </a:lnTo>
                  <a:lnTo>
                    <a:pt x="431" y="498"/>
                  </a:lnTo>
                  <a:lnTo>
                    <a:pt x="431" y="508"/>
                  </a:lnTo>
                  <a:lnTo>
                    <a:pt x="432" y="518"/>
                  </a:lnTo>
                  <a:lnTo>
                    <a:pt x="431" y="528"/>
                  </a:lnTo>
                  <a:lnTo>
                    <a:pt x="424" y="538"/>
                  </a:lnTo>
                  <a:lnTo>
                    <a:pt x="417" y="548"/>
                  </a:lnTo>
                  <a:lnTo>
                    <a:pt x="408" y="554"/>
                  </a:lnTo>
                  <a:lnTo>
                    <a:pt x="395" y="561"/>
                  </a:lnTo>
                  <a:lnTo>
                    <a:pt x="380" y="566"/>
                  </a:lnTo>
                  <a:lnTo>
                    <a:pt x="362" y="572"/>
                  </a:lnTo>
                  <a:lnTo>
                    <a:pt x="341" y="574"/>
                  </a:lnTo>
                  <a:lnTo>
                    <a:pt x="313" y="579"/>
                  </a:lnTo>
                  <a:lnTo>
                    <a:pt x="276" y="584"/>
                  </a:lnTo>
                  <a:lnTo>
                    <a:pt x="260" y="586"/>
                  </a:lnTo>
                  <a:lnTo>
                    <a:pt x="235" y="587"/>
                  </a:lnTo>
                  <a:lnTo>
                    <a:pt x="218" y="587"/>
                  </a:lnTo>
                  <a:lnTo>
                    <a:pt x="199" y="591"/>
                  </a:lnTo>
                  <a:lnTo>
                    <a:pt x="166" y="591"/>
                  </a:lnTo>
                  <a:lnTo>
                    <a:pt x="136" y="594"/>
                  </a:lnTo>
                  <a:lnTo>
                    <a:pt x="115" y="599"/>
                  </a:lnTo>
                  <a:lnTo>
                    <a:pt x="95" y="609"/>
                  </a:lnTo>
                  <a:lnTo>
                    <a:pt x="78" y="622"/>
                  </a:lnTo>
                  <a:lnTo>
                    <a:pt x="62" y="638"/>
                  </a:lnTo>
                  <a:lnTo>
                    <a:pt x="49" y="662"/>
                  </a:lnTo>
                  <a:lnTo>
                    <a:pt x="46" y="682"/>
                  </a:lnTo>
                  <a:lnTo>
                    <a:pt x="46" y="698"/>
                  </a:lnTo>
                  <a:lnTo>
                    <a:pt x="53" y="713"/>
                  </a:lnTo>
                  <a:lnTo>
                    <a:pt x="69" y="730"/>
                  </a:lnTo>
                  <a:lnTo>
                    <a:pt x="85" y="740"/>
                  </a:lnTo>
                  <a:lnTo>
                    <a:pt x="106" y="746"/>
                  </a:lnTo>
                  <a:lnTo>
                    <a:pt x="123" y="751"/>
                  </a:lnTo>
                  <a:lnTo>
                    <a:pt x="150" y="754"/>
                  </a:lnTo>
                  <a:lnTo>
                    <a:pt x="174" y="758"/>
                  </a:lnTo>
                  <a:lnTo>
                    <a:pt x="201" y="759"/>
                  </a:lnTo>
                  <a:lnTo>
                    <a:pt x="232" y="761"/>
                  </a:lnTo>
                  <a:lnTo>
                    <a:pt x="267" y="763"/>
                  </a:lnTo>
                  <a:lnTo>
                    <a:pt x="299" y="771"/>
                  </a:lnTo>
                  <a:lnTo>
                    <a:pt x="318" y="774"/>
                  </a:lnTo>
                  <a:lnTo>
                    <a:pt x="341" y="778"/>
                  </a:lnTo>
                  <a:lnTo>
                    <a:pt x="362" y="784"/>
                  </a:lnTo>
                  <a:lnTo>
                    <a:pt x="385" y="794"/>
                  </a:lnTo>
                  <a:lnTo>
                    <a:pt x="399" y="799"/>
                  </a:lnTo>
                  <a:lnTo>
                    <a:pt x="411" y="806"/>
                  </a:lnTo>
                  <a:lnTo>
                    <a:pt x="422" y="812"/>
                  </a:lnTo>
                  <a:lnTo>
                    <a:pt x="431" y="825"/>
                  </a:lnTo>
                  <a:lnTo>
                    <a:pt x="436" y="842"/>
                  </a:lnTo>
                  <a:lnTo>
                    <a:pt x="432" y="862"/>
                  </a:lnTo>
                  <a:lnTo>
                    <a:pt x="422" y="878"/>
                  </a:lnTo>
                  <a:lnTo>
                    <a:pt x="410" y="888"/>
                  </a:lnTo>
                  <a:lnTo>
                    <a:pt x="399" y="893"/>
                  </a:lnTo>
                  <a:lnTo>
                    <a:pt x="383" y="899"/>
                  </a:lnTo>
                  <a:lnTo>
                    <a:pt x="367" y="903"/>
                  </a:lnTo>
                  <a:lnTo>
                    <a:pt x="351" y="908"/>
                  </a:lnTo>
                  <a:lnTo>
                    <a:pt x="332" y="909"/>
                  </a:lnTo>
                  <a:lnTo>
                    <a:pt x="300" y="916"/>
                  </a:lnTo>
                  <a:lnTo>
                    <a:pt x="272" y="919"/>
                  </a:lnTo>
                  <a:lnTo>
                    <a:pt x="240" y="921"/>
                  </a:lnTo>
                  <a:lnTo>
                    <a:pt x="211" y="922"/>
                  </a:lnTo>
                  <a:lnTo>
                    <a:pt x="181" y="921"/>
                  </a:lnTo>
                  <a:lnTo>
                    <a:pt x="160" y="921"/>
                  </a:lnTo>
                  <a:lnTo>
                    <a:pt x="137" y="924"/>
                  </a:lnTo>
                  <a:lnTo>
                    <a:pt x="116" y="929"/>
                  </a:lnTo>
                  <a:lnTo>
                    <a:pt x="99" y="937"/>
                  </a:lnTo>
                  <a:lnTo>
                    <a:pt x="83" y="950"/>
                  </a:lnTo>
                  <a:lnTo>
                    <a:pt x="70" y="962"/>
                  </a:lnTo>
                  <a:lnTo>
                    <a:pt x="58" y="979"/>
                  </a:lnTo>
                  <a:lnTo>
                    <a:pt x="49" y="1001"/>
                  </a:lnTo>
                  <a:lnTo>
                    <a:pt x="49" y="1016"/>
                  </a:lnTo>
                  <a:lnTo>
                    <a:pt x="49" y="1030"/>
                  </a:lnTo>
                  <a:lnTo>
                    <a:pt x="58" y="1047"/>
                  </a:lnTo>
                  <a:lnTo>
                    <a:pt x="72" y="1063"/>
                  </a:lnTo>
                  <a:lnTo>
                    <a:pt x="83" y="1073"/>
                  </a:lnTo>
                  <a:lnTo>
                    <a:pt x="100" y="1081"/>
                  </a:lnTo>
                  <a:lnTo>
                    <a:pt x="120" y="1088"/>
                  </a:lnTo>
                  <a:lnTo>
                    <a:pt x="141" y="1093"/>
                  </a:lnTo>
                  <a:lnTo>
                    <a:pt x="171" y="1095"/>
                  </a:lnTo>
                  <a:lnTo>
                    <a:pt x="203" y="1095"/>
                  </a:lnTo>
                  <a:lnTo>
                    <a:pt x="232" y="1096"/>
                  </a:lnTo>
                  <a:lnTo>
                    <a:pt x="253" y="1101"/>
                  </a:lnTo>
                  <a:lnTo>
                    <a:pt x="277" y="1101"/>
                  </a:lnTo>
                  <a:lnTo>
                    <a:pt x="299" y="1103"/>
                  </a:lnTo>
                  <a:lnTo>
                    <a:pt x="316" y="1104"/>
                  </a:lnTo>
                  <a:lnTo>
                    <a:pt x="341" y="1109"/>
                  </a:lnTo>
                  <a:lnTo>
                    <a:pt x="355" y="1116"/>
                  </a:lnTo>
                  <a:lnTo>
                    <a:pt x="371" y="1121"/>
                  </a:lnTo>
                  <a:lnTo>
                    <a:pt x="388" y="1129"/>
                  </a:lnTo>
                  <a:lnTo>
                    <a:pt x="401" y="1132"/>
                  </a:lnTo>
                  <a:lnTo>
                    <a:pt x="411" y="1139"/>
                  </a:lnTo>
                  <a:lnTo>
                    <a:pt x="420" y="1147"/>
                  </a:lnTo>
                  <a:lnTo>
                    <a:pt x="427" y="1156"/>
                  </a:lnTo>
                  <a:lnTo>
                    <a:pt x="431" y="1167"/>
                  </a:lnTo>
                  <a:lnTo>
                    <a:pt x="431" y="1184"/>
                  </a:lnTo>
                  <a:lnTo>
                    <a:pt x="424" y="1200"/>
                  </a:lnTo>
                  <a:lnTo>
                    <a:pt x="415" y="1212"/>
                  </a:lnTo>
                  <a:lnTo>
                    <a:pt x="395" y="1223"/>
                  </a:lnTo>
                  <a:lnTo>
                    <a:pt x="378" y="1231"/>
                  </a:lnTo>
                  <a:lnTo>
                    <a:pt x="364" y="1233"/>
                  </a:lnTo>
                  <a:lnTo>
                    <a:pt x="348" y="1240"/>
                  </a:lnTo>
                  <a:lnTo>
                    <a:pt x="323" y="1245"/>
                  </a:lnTo>
                  <a:lnTo>
                    <a:pt x="295" y="1249"/>
                  </a:lnTo>
                  <a:lnTo>
                    <a:pt x="272" y="1253"/>
                  </a:lnTo>
                  <a:lnTo>
                    <a:pt x="240" y="1254"/>
                  </a:lnTo>
                  <a:lnTo>
                    <a:pt x="219" y="1256"/>
                  </a:lnTo>
                  <a:lnTo>
                    <a:pt x="196" y="1254"/>
                  </a:lnTo>
                  <a:lnTo>
                    <a:pt x="167" y="1254"/>
                  </a:lnTo>
                  <a:lnTo>
                    <a:pt x="134" y="1259"/>
                  </a:lnTo>
                  <a:lnTo>
                    <a:pt x="113" y="1268"/>
                  </a:lnTo>
                  <a:lnTo>
                    <a:pt x="92" y="1279"/>
                  </a:lnTo>
                  <a:lnTo>
                    <a:pt x="72" y="1296"/>
                  </a:lnTo>
                  <a:lnTo>
                    <a:pt x="65" y="1318"/>
                  </a:lnTo>
                  <a:lnTo>
                    <a:pt x="60" y="1341"/>
                  </a:lnTo>
                  <a:lnTo>
                    <a:pt x="51" y="1377"/>
                  </a:lnTo>
                  <a:lnTo>
                    <a:pt x="49" y="1415"/>
                  </a:lnTo>
                  <a:lnTo>
                    <a:pt x="4" y="141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84" name="Freeform 14"/>
            <p:cNvSpPr>
              <a:spLocks/>
            </p:cNvSpPr>
            <p:nvPr/>
          </p:nvSpPr>
          <p:spPr bwMode="auto">
            <a:xfrm>
              <a:off x="532" y="1384"/>
              <a:ext cx="432" cy="399"/>
            </a:xfrm>
            <a:custGeom>
              <a:avLst/>
              <a:gdLst>
                <a:gd name="T0" fmla="*/ 0 w 432"/>
                <a:gd name="T1" fmla="*/ 0 h 399"/>
                <a:gd name="T2" fmla="*/ 46 w 432"/>
                <a:gd name="T3" fmla="*/ 0 h 399"/>
                <a:gd name="T4" fmla="*/ 46 w 432"/>
                <a:gd name="T5" fmla="*/ 15 h 399"/>
                <a:gd name="T6" fmla="*/ 58 w 432"/>
                <a:gd name="T7" fmla="*/ 31 h 399"/>
                <a:gd name="T8" fmla="*/ 71 w 432"/>
                <a:gd name="T9" fmla="*/ 46 h 399"/>
                <a:gd name="T10" fmla="*/ 81 w 432"/>
                <a:gd name="T11" fmla="*/ 56 h 399"/>
                <a:gd name="T12" fmla="*/ 99 w 432"/>
                <a:gd name="T13" fmla="*/ 66 h 399"/>
                <a:gd name="T14" fmla="*/ 118 w 432"/>
                <a:gd name="T15" fmla="*/ 73 h 399"/>
                <a:gd name="T16" fmla="*/ 141 w 432"/>
                <a:gd name="T17" fmla="*/ 77 h 399"/>
                <a:gd name="T18" fmla="*/ 169 w 432"/>
                <a:gd name="T19" fmla="*/ 77 h 399"/>
                <a:gd name="T20" fmla="*/ 201 w 432"/>
                <a:gd name="T21" fmla="*/ 79 h 399"/>
                <a:gd name="T22" fmla="*/ 230 w 432"/>
                <a:gd name="T23" fmla="*/ 81 h 399"/>
                <a:gd name="T24" fmla="*/ 251 w 432"/>
                <a:gd name="T25" fmla="*/ 84 h 399"/>
                <a:gd name="T26" fmla="*/ 276 w 432"/>
                <a:gd name="T27" fmla="*/ 84 h 399"/>
                <a:gd name="T28" fmla="*/ 297 w 432"/>
                <a:gd name="T29" fmla="*/ 87 h 399"/>
                <a:gd name="T30" fmla="*/ 315 w 432"/>
                <a:gd name="T31" fmla="*/ 89 h 399"/>
                <a:gd name="T32" fmla="*/ 339 w 432"/>
                <a:gd name="T33" fmla="*/ 94 h 399"/>
                <a:gd name="T34" fmla="*/ 353 w 432"/>
                <a:gd name="T35" fmla="*/ 99 h 399"/>
                <a:gd name="T36" fmla="*/ 369 w 432"/>
                <a:gd name="T37" fmla="*/ 106 h 399"/>
                <a:gd name="T38" fmla="*/ 387 w 432"/>
                <a:gd name="T39" fmla="*/ 113 h 399"/>
                <a:gd name="T40" fmla="*/ 401 w 432"/>
                <a:gd name="T41" fmla="*/ 118 h 399"/>
                <a:gd name="T42" fmla="*/ 412 w 432"/>
                <a:gd name="T43" fmla="*/ 124 h 399"/>
                <a:gd name="T44" fmla="*/ 419 w 432"/>
                <a:gd name="T45" fmla="*/ 133 h 399"/>
                <a:gd name="T46" fmla="*/ 427 w 432"/>
                <a:gd name="T47" fmla="*/ 141 h 399"/>
                <a:gd name="T48" fmla="*/ 431 w 432"/>
                <a:gd name="T49" fmla="*/ 152 h 399"/>
                <a:gd name="T50" fmla="*/ 431 w 432"/>
                <a:gd name="T51" fmla="*/ 167 h 399"/>
                <a:gd name="T52" fmla="*/ 424 w 432"/>
                <a:gd name="T53" fmla="*/ 184 h 399"/>
                <a:gd name="T54" fmla="*/ 415 w 432"/>
                <a:gd name="T55" fmla="*/ 197 h 399"/>
                <a:gd name="T56" fmla="*/ 394 w 432"/>
                <a:gd name="T57" fmla="*/ 208 h 399"/>
                <a:gd name="T58" fmla="*/ 376 w 432"/>
                <a:gd name="T59" fmla="*/ 215 h 399"/>
                <a:gd name="T60" fmla="*/ 364 w 432"/>
                <a:gd name="T61" fmla="*/ 218 h 399"/>
                <a:gd name="T62" fmla="*/ 346 w 432"/>
                <a:gd name="T63" fmla="*/ 225 h 399"/>
                <a:gd name="T64" fmla="*/ 323 w 432"/>
                <a:gd name="T65" fmla="*/ 230 h 399"/>
                <a:gd name="T66" fmla="*/ 294 w 432"/>
                <a:gd name="T67" fmla="*/ 233 h 399"/>
                <a:gd name="T68" fmla="*/ 269 w 432"/>
                <a:gd name="T69" fmla="*/ 236 h 399"/>
                <a:gd name="T70" fmla="*/ 239 w 432"/>
                <a:gd name="T71" fmla="*/ 240 h 399"/>
                <a:gd name="T72" fmla="*/ 218 w 432"/>
                <a:gd name="T73" fmla="*/ 240 h 399"/>
                <a:gd name="T74" fmla="*/ 194 w 432"/>
                <a:gd name="T75" fmla="*/ 240 h 399"/>
                <a:gd name="T76" fmla="*/ 164 w 432"/>
                <a:gd name="T77" fmla="*/ 240 h 399"/>
                <a:gd name="T78" fmla="*/ 132 w 432"/>
                <a:gd name="T79" fmla="*/ 245 h 399"/>
                <a:gd name="T80" fmla="*/ 111 w 432"/>
                <a:gd name="T81" fmla="*/ 253 h 399"/>
                <a:gd name="T82" fmla="*/ 88 w 432"/>
                <a:gd name="T83" fmla="*/ 265 h 399"/>
                <a:gd name="T84" fmla="*/ 71 w 432"/>
                <a:gd name="T85" fmla="*/ 279 h 399"/>
                <a:gd name="T86" fmla="*/ 63 w 432"/>
                <a:gd name="T87" fmla="*/ 302 h 399"/>
                <a:gd name="T88" fmla="*/ 58 w 432"/>
                <a:gd name="T89" fmla="*/ 325 h 399"/>
                <a:gd name="T90" fmla="*/ 49 w 432"/>
                <a:gd name="T91" fmla="*/ 362 h 399"/>
                <a:gd name="T92" fmla="*/ 46 w 432"/>
                <a:gd name="T93" fmla="*/ 398 h 399"/>
                <a:gd name="T94" fmla="*/ 0 w 432"/>
                <a:gd name="T95" fmla="*/ 398 h 399"/>
                <a:gd name="T96" fmla="*/ 0 w 432"/>
                <a:gd name="T97" fmla="*/ 0 h 3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2"/>
                <a:gd name="T148" fmla="*/ 0 h 399"/>
                <a:gd name="T149" fmla="*/ 432 w 432"/>
                <a:gd name="T150" fmla="*/ 399 h 3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2" h="399">
                  <a:moveTo>
                    <a:pt x="0" y="0"/>
                  </a:moveTo>
                  <a:lnTo>
                    <a:pt x="46" y="0"/>
                  </a:lnTo>
                  <a:lnTo>
                    <a:pt x="46" y="15"/>
                  </a:lnTo>
                  <a:lnTo>
                    <a:pt x="58" y="31"/>
                  </a:lnTo>
                  <a:lnTo>
                    <a:pt x="71" y="46"/>
                  </a:lnTo>
                  <a:lnTo>
                    <a:pt x="81" y="56"/>
                  </a:lnTo>
                  <a:lnTo>
                    <a:pt x="99" y="66"/>
                  </a:lnTo>
                  <a:lnTo>
                    <a:pt x="118" y="73"/>
                  </a:lnTo>
                  <a:lnTo>
                    <a:pt x="141" y="77"/>
                  </a:lnTo>
                  <a:lnTo>
                    <a:pt x="169" y="77"/>
                  </a:lnTo>
                  <a:lnTo>
                    <a:pt x="201" y="79"/>
                  </a:lnTo>
                  <a:lnTo>
                    <a:pt x="230" y="81"/>
                  </a:lnTo>
                  <a:lnTo>
                    <a:pt x="251" y="84"/>
                  </a:lnTo>
                  <a:lnTo>
                    <a:pt x="276" y="84"/>
                  </a:lnTo>
                  <a:lnTo>
                    <a:pt x="297" y="87"/>
                  </a:lnTo>
                  <a:lnTo>
                    <a:pt x="315" y="89"/>
                  </a:lnTo>
                  <a:lnTo>
                    <a:pt x="339" y="94"/>
                  </a:lnTo>
                  <a:lnTo>
                    <a:pt x="353" y="99"/>
                  </a:lnTo>
                  <a:lnTo>
                    <a:pt x="369" y="106"/>
                  </a:lnTo>
                  <a:lnTo>
                    <a:pt x="387" y="113"/>
                  </a:lnTo>
                  <a:lnTo>
                    <a:pt x="401" y="118"/>
                  </a:lnTo>
                  <a:lnTo>
                    <a:pt x="412" y="124"/>
                  </a:lnTo>
                  <a:lnTo>
                    <a:pt x="419" y="133"/>
                  </a:lnTo>
                  <a:lnTo>
                    <a:pt x="427" y="141"/>
                  </a:lnTo>
                  <a:lnTo>
                    <a:pt x="431" y="152"/>
                  </a:lnTo>
                  <a:lnTo>
                    <a:pt x="431" y="167"/>
                  </a:lnTo>
                  <a:lnTo>
                    <a:pt x="424" y="184"/>
                  </a:lnTo>
                  <a:lnTo>
                    <a:pt x="415" y="197"/>
                  </a:lnTo>
                  <a:lnTo>
                    <a:pt x="394" y="208"/>
                  </a:lnTo>
                  <a:lnTo>
                    <a:pt x="376" y="215"/>
                  </a:lnTo>
                  <a:lnTo>
                    <a:pt x="364" y="218"/>
                  </a:lnTo>
                  <a:lnTo>
                    <a:pt x="346" y="225"/>
                  </a:lnTo>
                  <a:lnTo>
                    <a:pt x="323" y="230"/>
                  </a:lnTo>
                  <a:lnTo>
                    <a:pt x="294" y="233"/>
                  </a:lnTo>
                  <a:lnTo>
                    <a:pt x="269" y="236"/>
                  </a:lnTo>
                  <a:lnTo>
                    <a:pt x="239" y="240"/>
                  </a:lnTo>
                  <a:lnTo>
                    <a:pt x="218" y="240"/>
                  </a:lnTo>
                  <a:lnTo>
                    <a:pt x="194" y="240"/>
                  </a:lnTo>
                  <a:lnTo>
                    <a:pt x="164" y="240"/>
                  </a:lnTo>
                  <a:lnTo>
                    <a:pt x="132" y="245"/>
                  </a:lnTo>
                  <a:lnTo>
                    <a:pt x="111" y="253"/>
                  </a:lnTo>
                  <a:lnTo>
                    <a:pt x="88" y="265"/>
                  </a:lnTo>
                  <a:lnTo>
                    <a:pt x="71" y="279"/>
                  </a:lnTo>
                  <a:lnTo>
                    <a:pt x="63" y="302"/>
                  </a:lnTo>
                  <a:lnTo>
                    <a:pt x="58" y="325"/>
                  </a:lnTo>
                  <a:lnTo>
                    <a:pt x="49" y="362"/>
                  </a:lnTo>
                  <a:lnTo>
                    <a:pt x="46" y="398"/>
                  </a:lnTo>
                  <a:lnTo>
                    <a:pt x="0" y="398"/>
                  </a:lnTo>
                  <a:lnTo>
                    <a:pt x="0" y="0"/>
                  </a:lnTo>
                </a:path>
              </a:pathLst>
            </a:custGeom>
            <a:solidFill>
              <a:srgbClr val="33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85" name="Freeform 15"/>
            <p:cNvSpPr>
              <a:spLocks/>
            </p:cNvSpPr>
            <p:nvPr/>
          </p:nvSpPr>
          <p:spPr bwMode="auto">
            <a:xfrm>
              <a:off x="532" y="1384"/>
              <a:ext cx="432" cy="399"/>
            </a:xfrm>
            <a:custGeom>
              <a:avLst/>
              <a:gdLst>
                <a:gd name="T0" fmla="*/ 0 w 432"/>
                <a:gd name="T1" fmla="*/ 0 h 399"/>
                <a:gd name="T2" fmla="*/ 46 w 432"/>
                <a:gd name="T3" fmla="*/ 0 h 399"/>
                <a:gd name="T4" fmla="*/ 46 w 432"/>
                <a:gd name="T5" fmla="*/ 15 h 399"/>
                <a:gd name="T6" fmla="*/ 58 w 432"/>
                <a:gd name="T7" fmla="*/ 31 h 399"/>
                <a:gd name="T8" fmla="*/ 71 w 432"/>
                <a:gd name="T9" fmla="*/ 46 h 399"/>
                <a:gd name="T10" fmla="*/ 81 w 432"/>
                <a:gd name="T11" fmla="*/ 56 h 399"/>
                <a:gd name="T12" fmla="*/ 99 w 432"/>
                <a:gd name="T13" fmla="*/ 66 h 399"/>
                <a:gd name="T14" fmla="*/ 118 w 432"/>
                <a:gd name="T15" fmla="*/ 73 h 399"/>
                <a:gd name="T16" fmla="*/ 141 w 432"/>
                <a:gd name="T17" fmla="*/ 77 h 399"/>
                <a:gd name="T18" fmla="*/ 169 w 432"/>
                <a:gd name="T19" fmla="*/ 77 h 399"/>
                <a:gd name="T20" fmla="*/ 201 w 432"/>
                <a:gd name="T21" fmla="*/ 79 h 399"/>
                <a:gd name="T22" fmla="*/ 230 w 432"/>
                <a:gd name="T23" fmla="*/ 81 h 399"/>
                <a:gd name="T24" fmla="*/ 251 w 432"/>
                <a:gd name="T25" fmla="*/ 84 h 399"/>
                <a:gd name="T26" fmla="*/ 276 w 432"/>
                <a:gd name="T27" fmla="*/ 84 h 399"/>
                <a:gd name="T28" fmla="*/ 297 w 432"/>
                <a:gd name="T29" fmla="*/ 87 h 399"/>
                <a:gd name="T30" fmla="*/ 315 w 432"/>
                <a:gd name="T31" fmla="*/ 89 h 399"/>
                <a:gd name="T32" fmla="*/ 339 w 432"/>
                <a:gd name="T33" fmla="*/ 94 h 399"/>
                <a:gd name="T34" fmla="*/ 353 w 432"/>
                <a:gd name="T35" fmla="*/ 99 h 399"/>
                <a:gd name="T36" fmla="*/ 369 w 432"/>
                <a:gd name="T37" fmla="*/ 106 h 399"/>
                <a:gd name="T38" fmla="*/ 387 w 432"/>
                <a:gd name="T39" fmla="*/ 113 h 399"/>
                <a:gd name="T40" fmla="*/ 401 w 432"/>
                <a:gd name="T41" fmla="*/ 118 h 399"/>
                <a:gd name="T42" fmla="*/ 412 w 432"/>
                <a:gd name="T43" fmla="*/ 124 h 399"/>
                <a:gd name="T44" fmla="*/ 419 w 432"/>
                <a:gd name="T45" fmla="*/ 133 h 399"/>
                <a:gd name="T46" fmla="*/ 427 w 432"/>
                <a:gd name="T47" fmla="*/ 141 h 399"/>
                <a:gd name="T48" fmla="*/ 431 w 432"/>
                <a:gd name="T49" fmla="*/ 152 h 399"/>
                <a:gd name="T50" fmla="*/ 431 w 432"/>
                <a:gd name="T51" fmla="*/ 167 h 399"/>
                <a:gd name="T52" fmla="*/ 424 w 432"/>
                <a:gd name="T53" fmla="*/ 184 h 399"/>
                <a:gd name="T54" fmla="*/ 415 w 432"/>
                <a:gd name="T55" fmla="*/ 197 h 399"/>
                <a:gd name="T56" fmla="*/ 394 w 432"/>
                <a:gd name="T57" fmla="*/ 208 h 399"/>
                <a:gd name="T58" fmla="*/ 376 w 432"/>
                <a:gd name="T59" fmla="*/ 215 h 399"/>
                <a:gd name="T60" fmla="*/ 364 w 432"/>
                <a:gd name="T61" fmla="*/ 218 h 399"/>
                <a:gd name="T62" fmla="*/ 346 w 432"/>
                <a:gd name="T63" fmla="*/ 225 h 399"/>
                <a:gd name="T64" fmla="*/ 323 w 432"/>
                <a:gd name="T65" fmla="*/ 230 h 399"/>
                <a:gd name="T66" fmla="*/ 294 w 432"/>
                <a:gd name="T67" fmla="*/ 233 h 399"/>
                <a:gd name="T68" fmla="*/ 269 w 432"/>
                <a:gd name="T69" fmla="*/ 236 h 399"/>
                <a:gd name="T70" fmla="*/ 239 w 432"/>
                <a:gd name="T71" fmla="*/ 240 h 399"/>
                <a:gd name="T72" fmla="*/ 218 w 432"/>
                <a:gd name="T73" fmla="*/ 240 h 399"/>
                <a:gd name="T74" fmla="*/ 194 w 432"/>
                <a:gd name="T75" fmla="*/ 240 h 399"/>
                <a:gd name="T76" fmla="*/ 164 w 432"/>
                <a:gd name="T77" fmla="*/ 240 h 399"/>
                <a:gd name="T78" fmla="*/ 132 w 432"/>
                <a:gd name="T79" fmla="*/ 245 h 399"/>
                <a:gd name="T80" fmla="*/ 111 w 432"/>
                <a:gd name="T81" fmla="*/ 253 h 399"/>
                <a:gd name="T82" fmla="*/ 88 w 432"/>
                <a:gd name="T83" fmla="*/ 265 h 399"/>
                <a:gd name="T84" fmla="*/ 71 w 432"/>
                <a:gd name="T85" fmla="*/ 279 h 399"/>
                <a:gd name="T86" fmla="*/ 63 w 432"/>
                <a:gd name="T87" fmla="*/ 302 h 399"/>
                <a:gd name="T88" fmla="*/ 58 w 432"/>
                <a:gd name="T89" fmla="*/ 325 h 399"/>
                <a:gd name="T90" fmla="*/ 49 w 432"/>
                <a:gd name="T91" fmla="*/ 362 h 399"/>
                <a:gd name="T92" fmla="*/ 46 w 432"/>
                <a:gd name="T93" fmla="*/ 398 h 399"/>
                <a:gd name="T94" fmla="*/ 0 w 432"/>
                <a:gd name="T95" fmla="*/ 398 h 3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2"/>
                <a:gd name="T145" fmla="*/ 0 h 399"/>
                <a:gd name="T146" fmla="*/ 432 w 432"/>
                <a:gd name="T147" fmla="*/ 399 h 3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2" h="399">
                  <a:moveTo>
                    <a:pt x="0" y="0"/>
                  </a:moveTo>
                  <a:lnTo>
                    <a:pt x="46" y="0"/>
                  </a:lnTo>
                  <a:lnTo>
                    <a:pt x="46" y="15"/>
                  </a:lnTo>
                  <a:lnTo>
                    <a:pt x="58" y="31"/>
                  </a:lnTo>
                  <a:lnTo>
                    <a:pt x="71" y="46"/>
                  </a:lnTo>
                  <a:lnTo>
                    <a:pt x="81" y="56"/>
                  </a:lnTo>
                  <a:lnTo>
                    <a:pt x="99" y="66"/>
                  </a:lnTo>
                  <a:lnTo>
                    <a:pt x="118" y="73"/>
                  </a:lnTo>
                  <a:lnTo>
                    <a:pt x="141" y="77"/>
                  </a:lnTo>
                  <a:lnTo>
                    <a:pt x="169" y="77"/>
                  </a:lnTo>
                  <a:lnTo>
                    <a:pt x="201" y="79"/>
                  </a:lnTo>
                  <a:lnTo>
                    <a:pt x="230" y="81"/>
                  </a:lnTo>
                  <a:lnTo>
                    <a:pt x="251" y="84"/>
                  </a:lnTo>
                  <a:lnTo>
                    <a:pt x="276" y="84"/>
                  </a:lnTo>
                  <a:lnTo>
                    <a:pt x="297" y="87"/>
                  </a:lnTo>
                  <a:lnTo>
                    <a:pt x="315" y="89"/>
                  </a:lnTo>
                  <a:lnTo>
                    <a:pt x="339" y="94"/>
                  </a:lnTo>
                  <a:lnTo>
                    <a:pt x="353" y="99"/>
                  </a:lnTo>
                  <a:lnTo>
                    <a:pt x="369" y="106"/>
                  </a:lnTo>
                  <a:lnTo>
                    <a:pt x="387" y="113"/>
                  </a:lnTo>
                  <a:lnTo>
                    <a:pt x="401" y="118"/>
                  </a:lnTo>
                  <a:lnTo>
                    <a:pt x="412" y="124"/>
                  </a:lnTo>
                  <a:lnTo>
                    <a:pt x="419" y="133"/>
                  </a:lnTo>
                  <a:lnTo>
                    <a:pt x="427" y="141"/>
                  </a:lnTo>
                  <a:lnTo>
                    <a:pt x="431" y="152"/>
                  </a:lnTo>
                  <a:lnTo>
                    <a:pt x="431" y="167"/>
                  </a:lnTo>
                  <a:lnTo>
                    <a:pt x="424" y="184"/>
                  </a:lnTo>
                  <a:lnTo>
                    <a:pt x="415" y="197"/>
                  </a:lnTo>
                  <a:lnTo>
                    <a:pt x="394" y="208"/>
                  </a:lnTo>
                  <a:lnTo>
                    <a:pt x="376" y="215"/>
                  </a:lnTo>
                  <a:lnTo>
                    <a:pt x="364" y="218"/>
                  </a:lnTo>
                  <a:lnTo>
                    <a:pt x="346" y="225"/>
                  </a:lnTo>
                  <a:lnTo>
                    <a:pt x="323" y="230"/>
                  </a:lnTo>
                  <a:lnTo>
                    <a:pt x="294" y="233"/>
                  </a:lnTo>
                  <a:lnTo>
                    <a:pt x="269" y="236"/>
                  </a:lnTo>
                  <a:lnTo>
                    <a:pt x="239" y="240"/>
                  </a:lnTo>
                  <a:lnTo>
                    <a:pt x="218" y="240"/>
                  </a:lnTo>
                  <a:lnTo>
                    <a:pt x="194" y="240"/>
                  </a:lnTo>
                  <a:lnTo>
                    <a:pt x="164" y="240"/>
                  </a:lnTo>
                  <a:lnTo>
                    <a:pt x="132" y="245"/>
                  </a:lnTo>
                  <a:lnTo>
                    <a:pt x="111" y="253"/>
                  </a:lnTo>
                  <a:lnTo>
                    <a:pt x="88" y="265"/>
                  </a:lnTo>
                  <a:lnTo>
                    <a:pt x="71" y="279"/>
                  </a:lnTo>
                  <a:lnTo>
                    <a:pt x="63" y="302"/>
                  </a:lnTo>
                  <a:lnTo>
                    <a:pt x="58" y="325"/>
                  </a:lnTo>
                  <a:lnTo>
                    <a:pt x="49" y="362"/>
                  </a:lnTo>
                  <a:lnTo>
                    <a:pt x="46" y="398"/>
                  </a:lnTo>
                  <a:lnTo>
                    <a:pt x="0" y="39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86" name="Freeform 16"/>
            <p:cNvSpPr>
              <a:spLocks/>
            </p:cNvSpPr>
            <p:nvPr/>
          </p:nvSpPr>
          <p:spPr bwMode="auto">
            <a:xfrm>
              <a:off x="530" y="3256"/>
              <a:ext cx="425" cy="399"/>
            </a:xfrm>
            <a:custGeom>
              <a:avLst/>
              <a:gdLst>
                <a:gd name="T0" fmla="*/ 0 w 425"/>
                <a:gd name="T1" fmla="*/ 396 h 399"/>
                <a:gd name="T2" fmla="*/ 42 w 425"/>
                <a:gd name="T3" fmla="*/ 398 h 399"/>
                <a:gd name="T4" fmla="*/ 42 w 425"/>
                <a:gd name="T5" fmla="*/ 383 h 399"/>
                <a:gd name="T6" fmla="*/ 51 w 425"/>
                <a:gd name="T7" fmla="*/ 368 h 399"/>
                <a:gd name="T8" fmla="*/ 65 w 425"/>
                <a:gd name="T9" fmla="*/ 352 h 399"/>
                <a:gd name="T10" fmla="*/ 76 w 425"/>
                <a:gd name="T11" fmla="*/ 342 h 399"/>
                <a:gd name="T12" fmla="*/ 95 w 425"/>
                <a:gd name="T13" fmla="*/ 332 h 399"/>
                <a:gd name="T14" fmla="*/ 113 w 425"/>
                <a:gd name="T15" fmla="*/ 325 h 399"/>
                <a:gd name="T16" fmla="*/ 136 w 425"/>
                <a:gd name="T17" fmla="*/ 321 h 399"/>
                <a:gd name="T18" fmla="*/ 164 w 425"/>
                <a:gd name="T19" fmla="*/ 321 h 399"/>
                <a:gd name="T20" fmla="*/ 196 w 425"/>
                <a:gd name="T21" fmla="*/ 319 h 399"/>
                <a:gd name="T22" fmla="*/ 227 w 425"/>
                <a:gd name="T23" fmla="*/ 317 h 399"/>
                <a:gd name="T24" fmla="*/ 246 w 425"/>
                <a:gd name="T25" fmla="*/ 314 h 399"/>
                <a:gd name="T26" fmla="*/ 271 w 425"/>
                <a:gd name="T27" fmla="*/ 314 h 399"/>
                <a:gd name="T28" fmla="*/ 292 w 425"/>
                <a:gd name="T29" fmla="*/ 311 h 399"/>
                <a:gd name="T30" fmla="*/ 309 w 425"/>
                <a:gd name="T31" fmla="*/ 309 h 399"/>
                <a:gd name="T32" fmla="*/ 334 w 425"/>
                <a:gd name="T33" fmla="*/ 304 h 399"/>
                <a:gd name="T34" fmla="*/ 348 w 425"/>
                <a:gd name="T35" fmla="*/ 299 h 399"/>
                <a:gd name="T36" fmla="*/ 364 w 425"/>
                <a:gd name="T37" fmla="*/ 293 h 399"/>
                <a:gd name="T38" fmla="*/ 382 w 425"/>
                <a:gd name="T39" fmla="*/ 286 h 399"/>
                <a:gd name="T40" fmla="*/ 394 w 425"/>
                <a:gd name="T41" fmla="*/ 281 h 399"/>
                <a:gd name="T42" fmla="*/ 405 w 425"/>
                <a:gd name="T43" fmla="*/ 274 h 399"/>
                <a:gd name="T44" fmla="*/ 412 w 425"/>
                <a:gd name="T45" fmla="*/ 266 h 399"/>
                <a:gd name="T46" fmla="*/ 420 w 425"/>
                <a:gd name="T47" fmla="*/ 258 h 399"/>
                <a:gd name="T48" fmla="*/ 424 w 425"/>
                <a:gd name="T49" fmla="*/ 246 h 399"/>
                <a:gd name="T50" fmla="*/ 424 w 425"/>
                <a:gd name="T51" fmla="*/ 232 h 399"/>
                <a:gd name="T52" fmla="*/ 419 w 425"/>
                <a:gd name="T53" fmla="*/ 215 h 399"/>
                <a:gd name="T54" fmla="*/ 406 w 425"/>
                <a:gd name="T55" fmla="*/ 202 h 399"/>
                <a:gd name="T56" fmla="*/ 389 w 425"/>
                <a:gd name="T57" fmla="*/ 192 h 399"/>
                <a:gd name="T58" fmla="*/ 369 w 425"/>
                <a:gd name="T59" fmla="*/ 184 h 399"/>
                <a:gd name="T60" fmla="*/ 359 w 425"/>
                <a:gd name="T61" fmla="*/ 182 h 399"/>
                <a:gd name="T62" fmla="*/ 341 w 425"/>
                <a:gd name="T63" fmla="*/ 174 h 399"/>
                <a:gd name="T64" fmla="*/ 316 w 425"/>
                <a:gd name="T65" fmla="*/ 168 h 399"/>
                <a:gd name="T66" fmla="*/ 288 w 425"/>
                <a:gd name="T67" fmla="*/ 165 h 399"/>
                <a:gd name="T68" fmla="*/ 264 w 425"/>
                <a:gd name="T69" fmla="*/ 162 h 399"/>
                <a:gd name="T70" fmla="*/ 234 w 425"/>
                <a:gd name="T71" fmla="*/ 158 h 399"/>
                <a:gd name="T72" fmla="*/ 212 w 425"/>
                <a:gd name="T73" fmla="*/ 158 h 399"/>
                <a:gd name="T74" fmla="*/ 189 w 425"/>
                <a:gd name="T75" fmla="*/ 158 h 399"/>
                <a:gd name="T76" fmla="*/ 160 w 425"/>
                <a:gd name="T77" fmla="*/ 158 h 399"/>
                <a:gd name="T78" fmla="*/ 127 w 425"/>
                <a:gd name="T79" fmla="*/ 155 h 399"/>
                <a:gd name="T80" fmla="*/ 108 w 425"/>
                <a:gd name="T81" fmla="*/ 145 h 399"/>
                <a:gd name="T82" fmla="*/ 83 w 425"/>
                <a:gd name="T83" fmla="*/ 135 h 399"/>
                <a:gd name="T84" fmla="*/ 65 w 425"/>
                <a:gd name="T85" fmla="*/ 119 h 399"/>
                <a:gd name="T86" fmla="*/ 58 w 425"/>
                <a:gd name="T87" fmla="*/ 96 h 399"/>
                <a:gd name="T88" fmla="*/ 53 w 425"/>
                <a:gd name="T89" fmla="*/ 74 h 399"/>
                <a:gd name="T90" fmla="*/ 44 w 425"/>
                <a:gd name="T91" fmla="*/ 36 h 399"/>
                <a:gd name="T92" fmla="*/ 42 w 425"/>
                <a:gd name="T93" fmla="*/ 0 h 399"/>
                <a:gd name="T94" fmla="*/ 2 w 425"/>
                <a:gd name="T95" fmla="*/ 0 h 399"/>
                <a:gd name="T96" fmla="*/ 0 w 425"/>
                <a:gd name="T97" fmla="*/ 396 h 3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25"/>
                <a:gd name="T148" fmla="*/ 0 h 399"/>
                <a:gd name="T149" fmla="*/ 425 w 425"/>
                <a:gd name="T150" fmla="*/ 399 h 3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25" h="399">
                  <a:moveTo>
                    <a:pt x="0" y="396"/>
                  </a:moveTo>
                  <a:lnTo>
                    <a:pt x="42" y="398"/>
                  </a:lnTo>
                  <a:lnTo>
                    <a:pt x="42" y="383"/>
                  </a:lnTo>
                  <a:lnTo>
                    <a:pt x="51" y="368"/>
                  </a:lnTo>
                  <a:lnTo>
                    <a:pt x="65" y="352"/>
                  </a:lnTo>
                  <a:lnTo>
                    <a:pt x="76" y="342"/>
                  </a:lnTo>
                  <a:lnTo>
                    <a:pt x="95" y="332"/>
                  </a:lnTo>
                  <a:lnTo>
                    <a:pt x="113" y="325"/>
                  </a:lnTo>
                  <a:lnTo>
                    <a:pt x="136" y="321"/>
                  </a:lnTo>
                  <a:lnTo>
                    <a:pt x="164" y="321"/>
                  </a:lnTo>
                  <a:lnTo>
                    <a:pt x="196" y="319"/>
                  </a:lnTo>
                  <a:lnTo>
                    <a:pt x="227" y="317"/>
                  </a:lnTo>
                  <a:lnTo>
                    <a:pt x="246" y="314"/>
                  </a:lnTo>
                  <a:lnTo>
                    <a:pt x="271" y="314"/>
                  </a:lnTo>
                  <a:lnTo>
                    <a:pt x="292" y="311"/>
                  </a:lnTo>
                  <a:lnTo>
                    <a:pt x="309" y="309"/>
                  </a:lnTo>
                  <a:lnTo>
                    <a:pt x="334" y="304"/>
                  </a:lnTo>
                  <a:lnTo>
                    <a:pt x="348" y="299"/>
                  </a:lnTo>
                  <a:lnTo>
                    <a:pt x="364" y="293"/>
                  </a:lnTo>
                  <a:lnTo>
                    <a:pt x="382" y="286"/>
                  </a:lnTo>
                  <a:lnTo>
                    <a:pt x="394" y="281"/>
                  </a:lnTo>
                  <a:lnTo>
                    <a:pt x="405" y="274"/>
                  </a:lnTo>
                  <a:lnTo>
                    <a:pt x="412" y="266"/>
                  </a:lnTo>
                  <a:lnTo>
                    <a:pt x="420" y="258"/>
                  </a:lnTo>
                  <a:lnTo>
                    <a:pt x="424" y="246"/>
                  </a:lnTo>
                  <a:lnTo>
                    <a:pt x="424" y="232"/>
                  </a:lnTo>
                  <a:lnTo>
                    <a:pt x="419" y="215"/>
                  </a:lnTo>
                  <a:lnTo>
                    <a:pt x="406" y="202"/>
                  </a:lnTo>
                  <a:lnTo>
                    <a:pt x="389" y="192"/>
                  </a:lnTo>
                  <a:lnTo>
                    <a:pt x="369" y="184"/>
                  </a:lnTo>
                  <a:lnTo>
                    <a:pt x="359" y="182"/>
                  </a:lnTo>
                  <a:lnTo>
                    <a:pt x="341" y="174"/>
                  </a:lnTo>
                  <a:lnTo>
                    <a:pt x="316" y="168"/>
                  </a:lnTo>
                  <a:lnTo>
                    <a:pt x="288" y="165"/>
                  </a:lnTo>
                  <a:lnTo>
                    <a:pt x="264" y="162"/>
                  </a:lnTo>
                  <a:lnTo>
                    <a:pt x="234" y="158"/>
                  </a:lnTo>
                  <a:lnTo>
                    <a:pt x="212" y="158"/>
                  </a:lnTo>
                  <a:lnTo>
                    <a:pt x="189" y="158"/>
                  </a:lnTo>
                  <a:lnTo>
                    <a:pt x="160" y="158"/>
                  </a:lnTo>
                  <a:lnTo>
                    <a:pt x="127" y="155"/>
                  </a:lnTo>
                  <a:lnTo>
                    <a:pt x="108" y="145"/>
                  </a:lnTo>
                  <a:lnTo>
                    <a:pt x="83" y="135"/>
                  </a:lnTo>
                  <a:lnTo>
                    <a:pt x="65" y="119"/>
                  </a:lnTo>
                  <a:lnTo>
                    <a:pt x="58" y="96"/>
                  </a:lnTo>
                  <a:lnTo>
                    <a:pt x="53" y="74"/>
                  </a:lnTo>
                  <a:lnTo>
                    <a:pt x="44" y="36"/>
                  </a:lnTo>
                  <a:lnTo>
                    <a:pt x="42" y="0"/>
                  </a:lnTo>
                  <a:lnTo>
                    <a:pt x="2" y="0"/>
                  </a:lnTo>
                  <a:lnTo>
                    <a:pt x="0" y="396"/>
                  </a:lnTo>
                </a:path>
              </a:pathLst>
            </a:custGeom>
            <a:solidFill>
              <a:srgbClr val="33CC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87" name="Freeform 17"/>
            <p:cNvSpPr>
              <a:spLocks/>
            </p:cNvSpPr>
            <p:nvPr/>
          </p:nvSpPr>
          <p:spPr bwMode="auto">
            <a:xfrm>
              <a:off x="530" y="3256"/>
              <a:ext cx="425" cy="399"/>
            </a:xfrm>
            <a:custGeom>
              <a:avLst/>
              <a:gdLst>
                <a:gd name="T0" fmla="*/ 0 w 425"/>
                <a:gd name="T1" fmla="*/ 396 h 399"/>
                <a:gd name="T2" fmla="*/ 42 w 425"/>
                <a:gd name="T3" fmla="*/ 398 h 399"/>
                <a:gd name="T4" fmla="*/ 42 w 425"/>
                <a:gd name="T5" fmla="*/ 383 h 399"/>
                <a:gd name="T6" fmla="*/ 51 w 425"/>
                <a:gd name="T7" fmla="*/ 368 h 399"/>
                <a:gd name="T8" fmla="*/ 65 w 425"/>
                <a:gd name="T9" fmla="*/ 352 h 399"/>
                <a:gd name="T10" fmla="*/ 76 w 425"/>
                <a:gd name="T11" fmla="*/ 342 h 399"/>
                <a:gd name="T12" fmla="*/ 95 w 425"/>
                <a:gd name="T13" fmla="*/ 332 h 399"/>
                <a:gd name="T14" fmla="*/ 113 w 425"/>
                <a:gd name="T15" fmla="*/ 325 h 399"/>
                <a:gd name="T16" fmla="*/ 136 w 425"/>
                <a:gd name="T17" fmla="*/ 321 h 399"/>
                <a:gd name="T18" fmla="*/ 164 w 425"/>
                <a:gd name="T19" fmla="*/ 321 h 399"/>
                <a:gd name="T20" fmla="*/ 196 w 425"/>
                <a:gd name="T21" fmla="*/ 319 h 399"/>
                <a:gd name="T22" fmla="*/ 227 w 425"/>
                <a:gd name="T23" fmla="*/ 317 h 399"/>
                <a:gd name="T24" fmla="*/ 246 w 425"/>
                <a:gd name="T25" fmla="*/ 314 h 399"/>
                <a:gd name="T26" fmla="*/ 271 w 425"/>
                <a:gd name="T27" fmla="*/ 314 h 399"/>
                <a:gd name="T28" fmla="*/ 292 w 425"/>
                <a:gd name="T29" fmla="*/ 311 h 399"/>
                <a:gd name="T30" fmla="*/ 309 w 425"/>
                <a:gd name="T31" fmla="*/ 309 h 399"/>
                <a:gd name="T32" fmla="*/ 334 w 425"/>
                <a:gd name="T33" fmla="*/ 304 h 399"/>
                <a:gd name="T34" fmla="*/ 348 w 425"/>
                <a:gd name="T35" fmla="*/ 299 h 399"/>
                <a:gd name="T36" fmla="*/ 364 w 425"/>
                <a:gd name="T37" fmla="*/ 293 h 399"/>
                <a:gd name="T38" fmla="*/ 382 w 425"/>
                <a:gd name="T39" fmla="*/ 286 h 399"/>
                <a:gd name="T40" fmla="*/ 394 w 425"/>
                <a:gd name="T41" fmla="*/ 281 h 399"/>
                <a:gd name="T42" fmla="*/ 405 w 425"/>
                <a:gd name="T43" fmla="*/ 274 h 399"/>
                <a:gd name="T44" fmla="*/ 412 w 425"/>
                <a:gd name="T45" fmla="*/ 266 h 399"/>
                <a:gd name="T46" fmla="*/ 420 w 425"/>
                <a:gd name="T47" fmla="*/ 258 h 399"/>
                <a:gd name="T48" fmla="*/ 424 w 425"/>
                <a:gd name="T49" fmla="*/ 246 h 399"/>
                <a:gd name="T50" fmla="*/ 424 w 425"/>
                <a:gd name="T51" fmla="*/ 232 h 399"/>
                <a:gd name="T52" fmla="*/ 419 w 425"/>
                <a:gd name="T53" fmla="*/ 215 h 399"/>
                <a:gd name="T54" fmla="*/ 406 w 425"/>
                <a:gd name="T55" fmla="*/ 202 h 399"/>
                <a:gd name="T56" fmla="*/ 389 w 425"/>
                <a:gd name="T57" fmla="*/ 192 h 399"/>
                <a:gd name="T58" fmla="*/ 369 w 425"/>
                <a:gd name="T59" fmla="*/ 184 h 399"/>
                <a:gd name="T60" fmla="*/ 359 w 425"/>
                <a:gd name="T61" fmla="*/ 182 h 399"/>
                <a:gd name="T62" fmla="*/ 341 w 425"/>
                <a:gd name="T63" fmla="*/ 174 h 399"/>
                <a:gd name="T64" fmla="*/ 316 w 425"/>
                <a:gd name="T65" fmla="*/ 168 h 399"/>
                <a:gd name="T66" fmla="*/ 288 w 425"/>
                <a:gd name="T67" fmla="*/ 165 h 399"/>
                <a:gd name="T68" fmla="*/ 264 w 425"/>
                <a:gd name="T69" fmla="*/ 162 h 399"/>
                <a:gd name="T70" fmla="*/ 234 w 425"/>
                <a:gd name="T71" fmla="*/ 158 h 399"/>
                <a:gd name="T72" fmla="*/ 212 w 425"/>
                <a:gd name="T73" fmla="*/ 158 h 399"/>
                <a:gd name="T74" fmla="*/ 189 w 425"/>
                <a:gd name="T75" fmla="*/ 158 h 399"/>
                <a:gd name="T76" fmla="*/ 160 w 425"/>
                <a:gd name="T77" fmla="*/ 158 h 399"/>
                <a:gd name="T78" fmla="*/ 127 w 425"/>
                <a:gd name="T79" fmla="*/ 155 h 399"/>
                <a:gd name="T80" fmla="*/ 108 w 425"/>
                <a:gd name="T81" fmla="*/ 145 h 399"/>
                <a:gd name="T82" fmla="*/ 83 w 425"/>
                <a:gd name="T83" fmla="*/ 135 h 399"/>
                <a:gd name="T84" fmla="*/ 65 w 425"/>
                <a:gd name="T85" fmla="*/ 119 h 399"/>
                <a:gd name="T86" fmla="*/ 58 w 425"/>
                <a:gd name="T87" fmla="*/ 96 h 399"/>
                <a:gd name="T88" fmla="*/ 53 w 425"/>
                <a:gd name="T89" fmla="*/ 74 h 399"/>
                <a:gd name="T90" fmla="*/ 44 w 425"/>
                <a:gd name="T91" fmla="*/ 36 h 399"/>
                <a:gd name="T92" fmla="*/ 42 w 425"/>
                <a:gd name="T93" fmla="*/ 0 h 399"/>
                <a:gd name="T94" fmla="*/ 2 w 425"/>
                <a:gd name="T95" fmla="*/ 0 h 3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5"/>
                <a:gd name="T145" fmla="*/ 0 h 399"/>
                <a:gd name="T146" fmla="*/ 425 w 425"/>
                <a:gd name="T147" fmla="*/ 399 h 3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5" h="399">
                  <a:moveTo>
                    <a:pt x="0" y="396"/>
                  </a:moveTo>
                  <a:lnTo>
                    <a:pt x="42" y="398"/>
                  </a:lnTo>
                  <a:lnTo>
                    <a:pt x="42" y="383"/>
                  </a:lnTo>
                  <a:lnTo>
                    <a:pt x="51" y="368"/>
                  </a:lnTo>
                  <a:lnTo>
                    <a:pt x="65" y="352"/>
                  </a:lnTo>
                  <a:lnTo>
                    <a:pt x="76" y="342"/>
                  </a:lnTo>
                  <a:lnTo>
                    <a:pt x="95" y="332"/>
                  </a:lnTo>
                  <a:lnTo>
                    <a:pt x="113" y="325"/>
                  </a:lnTo>
                  <a:lnTo>
                    <a:pt x="136" y="321"/>
                  </a:lnTo>
                  <a:lnTo>
                    <a:pt x="164" y="321"/>
                  </a:lnTo>
                  <a:lnTo>
                    <a:pt x="196" y="319"/>
                  </a:lnTo>
                  <a:lnTo>
                    <a:pt x="227" y="317"/>
                  </a:lnTo>
                  <a:lnTo>
                    <a:pt x="246" y="314"/>
                  </a:lnTo>
                  <a:lnTo>
                    <a:pt x="271" y="314"/>
                  </a:lnTo>
                  <a:lnTo>
                    <a:pt x="292" y="311"/>
                  </a:lnTo>
                  <a:lnTo>
                    <a:pt x="309" y="309"/>
                  </a:lnTo>
                  <a:lnTo>
                    <a:pt x="334" y="304"/>
                  </a:lnTo>
                  <a:lnTo>
                    <a:pt x="348" y="299"/>
                  </a:lnTo>
                  <a:lnTo>
                    <a:pt x="364" y="293"/>
                  </a:lnTo>
                  <a:lnTo>
                    <a:pt x="382" y="286"/>
                  </a:lnTo>
                  <a:lnTo>
                    <a:pt x="394" y="281"/>
                  </a:lnTo>
                  <a:lnTo>
                    <a:pt x="405" y="274"/>
                  </a:lnTo>
                  <a:lnTo>
                    <a:pt x="412" y="266"/>
                  </a:lnTo>
                  <a:lnTo>
                    <a:pt x="420" y="258"/>
                  </a:lnTo>
                  <a:lnTo>
                    <a:pt x="424" y="246"/>
                  </a:lnTo>
                  <a:lnTo>
                    <a:pt x="424" y="232"/>
                  </a:lnTo>
                  <a:lnTo>
                    <a:pt x="419" y="215"/>
                  </a:lnTo>
                  <a:lnTo>
                    <a:pt x="406" y="202"/>
                  </a:lnTo>
                  <a:lnTo>
                    <a:pt x="389" y="192"/>
                  </a:lnTo>
                  <a:lnTo>
                    <a:pt x="369" y="184"/>
                  </a:lnTo>
                  <a:lnTo>
                    <a:pt x="359" y="182"/>
                  </a:lnTo>
                  <a:lnTo>
                    <a:pt x="341" y="174"/>
                  </a:lnTo>
                  <a:lnTo>
                    <a:pt x="316" y="168"/>
                  </a:lnTo>
                  <a:lnTo>
                    <a:pt x="288" y="165"/>
                  </a:lnTo>
                  <a:lnTo>
                    <a:pt x="264" y="162"/>
                  </a:lnTo>
                  <a:lnTo>
                    <a:pt x="234" y="158"/>
                  </a:lnTo>
                  <a:lnTo>
                    <a:pt x="212" y="158"/>
                  </a:lnTo>
                  <a:lnTo>
                    <a:pt x="189" y="158"/>
                  </a:lnTo>
                  <a:lnTo>
                    <a:pt x="160" y="158"/>
                  </a:lnTo>
                  <a:lnTo>
                    <a:pt x="127" y="155"/>
                  </a:lnTo>
                  <a:lnTo>
                    <a:pt x="108" y="145"/>
                  </a:lnTo>
                  <a:lnTo>
                    <a:pt x="83" y="135"/>
                  </a:lnTo>
                  <a:lnTo>
                    <a:pt x="65" y="119"/>
                  </a:lnTo>
                  <a:lnTo>
                    <a:pt x="58" y="96"/>
                  </a:lnTo>
                  <a:lnTo>
                    <a:pt x="53" y="74"/>
                  </a:lnTo>
                  <a:lnTo>
                    <a:pt x="44" y="36"/>
                  </a:lnTo>
                  <a:lnTo>
                    <a:pt x="42" y="0"/>
                  </a:lnTo>
                  <a:lnTo>
                    <a:pt x="2"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28" name="Group 18"/>
          <p:cNvGrpSpPr>
            <a:grpSpLocks/>
          </p:cNvGrpSpPr>
          <p:nvPr/>
        </p:nvGrpSpPr>
        <p:grpSpPr bwMode="auto">
          <a:xfrm>
            <a:off x="2743200" y="3124200"/>
            <a:ext cx="1219200" cy="457200"/>
            <a:chOff x="1728" y="1968"/>
            <a:chExt cx="768" cy="288"/>
          </a:xfrm>
        </p:grpSpPr>
        <p:sp>
          <p:nvSpPr>
            <p:cNvPr id="112280" name="Freeform 19"/>
            <p:cNvSpPr>
              <a:spLocks/>
            </p:cNvSpPr>
            <p:nvPr/>
          </p:nvSpPr>
          <p:spPr bwMode="auto">
            <a:xfrm>
              <a:off x="1728" y="1968"/>
              <a:ext cx="342" cy="205"/>
            </a:xfrm>
            <a:custGeom>
              <a:avLst/>
              <a:gdLst>
                <a:gd name="T0" fmla="*/ 2 w 342"/>
                <a:gd name="T1" fmla="*/ 0 h 205"/>
                <a:gd name="T2" fmla="*/ 0 w 342"/>
                <a:gd name="T3" fmla="*/ 30 h 205"/>
                <a:gd name="T4" fmla="*/ 5 w 342"/>
                <a:gd name="T5" fmla="*/ 59 h 205"/>
                <a:gd name="T6" fmla="*/ 18 w 342"/>
                <a:gd name="T7" fmla="*/ 86 h 205"/>
                <a:gd name="T8" fmla="*/ 39 w 342"/>
                <a:gd name="T9" fmla="*/ 111 h 205"/>
                <a:gd name="T10" fmla="*/ 63 w 342"/>
                <a:gd name="T11" fmla="*/ 134 h 205"/>
                <a:gd name="T12" fmla="*/ 97 w 342"/>
                <a:gd name="T13" fmla="*/ 152 h 205"/>
                <a:gd name="T14" fmla="*/ 136 w 342"/>
                <a:gd name="T15" fmla="*/ 171 h 205"/>
                <a:gd name="T16" fmla="*/ 179 w 342"/>
                <a:gd name="T17" fmla="*/ 183 h 205"/>
                <a:gd name="T18" fmla="*/ 226 w 342"/>
                <a:gd name="T19" fmla="*/ 194 h 205"/>
                <a:gd name="T20" fmla="*/ 278 w 342"/>
                <a:gd name="T21" fmla="*/ 200 h 205"/>
                <a:gd name="T22" fmla="*/ 334 w 342"/>
                <a:gd name="T23" fmla="*/ 204 h 205"/>
                <a:gd name="T24" fmla="*/ 341 w 342"/>
                <a:gd name="T25" fmla="*/ 202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2"/>
                <a:gd name="T40" fmla="*/ 0 h 205"/>
                <a:gd name="T41" fmla="*/ 342 w 342"/>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2" h="205">
                  <a:moveTo>
                    <a:pt x="2" y="0"/>
                  </a:moveTo>
                  <a:lnTo>
                    <a:pt x="0" y="30"/>
                  </a:lnTo>
                  <a:lnTo>
                    <a:pt x="5" y="59"/>
                  </a:lnTo>
                  <a:lnTo>
                    <a:pt x="18" y="86"/>
                  </a:lnTo>
                  <a:lnTo>
                    <a:pt x="39" y="111"/>
                  </a:lnTo>
                  <a:lnTo>
                    <a:pt x="63" y="134"/>
                  </a:lnTo>
                  <a:lnTo>
                    <a:pt x="97" y="152"/>
                  </a:lnTo>
                  <a:lnTo>
                    <a:pt x="136" y="171"/>
                  </a:lnTo>
                  <a:lnTo>
                    <a:pt x="179" y="183"/>
                  </a:lnTo>
                  <a:lnTo>
                    <a:pt x="226" y="194"/>
                  </a:lnTo>
                  <a:lnTo>
                    <a:pt x="278" y="200"/>
                  </a:lnTo>
                  <a:lnTo>
                    <a:pt x="334" y="204"/>
                  </a:lnTo>
                  <a:lnTo>
                    <a:pt x="341" y="202"/>
                  </a:lnTo>
                </a:path>
              </a:pathLst>
            </a:custGeom>
            <a:noFill/>
            <a:ln w="38100" cap="rnd">
              <a:solidFill>
                <a:srgbClr val="CCFF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81" name="Freeform 20"/>
            <p:cNvSpPr>
              <a:spLocks/>
            </p:cNvSpPr>
            <p:nvPr/>
          </p:nvSpPr>
          <p:spPr bwMode="auto">
            <a:xfrm>
              <a:off x="2160" y="2160"/>
              <a:ext cx="336" cy="96"/>
            </a:xfrm>
            <a:custGeom>
              <a:avLst/>
              <a:gdLst>
                <a:gd name="T0" fmla="*/ 0 w 292"/>
                <a:gd name="T1" fmla="*/ 0 h 163"/>
                <a:gd name="T2" fmla="*/ 114 w 292"/>
                <a:gd name="T3" fmla="*/ 19 h 163"/>
                <a:gd name="T4" fmla="*/ 236 w 292"/>
                <a:gd name="T5" fmla="*/ 37 h 163"/>
                <a:gd name="T6" fmla="*/ 377 w 292"/>
                <a:gd name="T7" fmla="*/ 56 h 163"/>
                <a:gd name="T8" fmla="*/ 385 w 292"/>
                <a:gd name="T9" fmla="*/ 56 h 163"/>
                <a:gd name="T10" fmla="*/ 0 60000 65536"/>
                <a:gd name="T11" fmla="*/ 0 60000 65536"/>
                <a:gd name="T12" fmla="*/ 0 60000 65536"/>
                <a:gd name="T13" fmla="*/ 0 60000 65536"/>
                <a:gd name="T14" fmla="*/ 0 60000 65536"/>
                <a:gd name="T15" fmla="*/ 0 w 292"/>
                <a:gd name="T16" fmla="*/ 0 h 163"/>
                <a:gd name="T17" fmla="*/ 292 w 292"/>
                <a:gd name="T18" fmla="*/ 163 h 163"/>
              </a:gdLst>
              <a:ahLst/>
              <a:cxnLst>
                <a:cxn ang="T10">
                  <a:pos x="T0" y="T1"/>
                </a:cxn>
                <a:cxn ang="T11">
                  <a:pos x="T2" y="T3"/>
                </a:cxn>
                <a:cxn ang="T12">
                  <a:pos x="T4" y="T5"/>
                </a:cxn>
                <a:cxn ang="T13">
                  <a:pos x="T6" y="T7"/>
                </a:cxn>
                <a:cxn ang="T14">
                  <a:pos x="T8" y="T9"/>
                </a:cxn>
              </a:cxnLst>
              <a:rect l="T15" t="T16" r="T17" b="T18"/>
              <a:pathLst>
                <a:path w="292" h="163">
                  <a:moveTo>
                    <a:pt x="0" y="0"/>
                  </a:moveTo>
                  <a:lnTo>
                    <a:pt x="86" y="54"/>
                  </a:lnTo>
                  <a:lnTo>
                    <a:pt x="178" y="106"/>
                  </a:lnTo>
                  <a:lnTo>
                    <a:pt x="285" y="162"/>
                  </a:lnTo>
                  <a:lnTo>
                    <a:pt x="291" y="162"/>
                  </a:lnTo>
                </a:path>
              </a:pathLst>
            </a:custGeom>
            <a:noFill/>
            <a:ln w="38100" cap="rnd">
              <a:solidFill>
                <a:srgbClr val="CCFF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629" name="Rectangle 21"/>
          <p:cNvSpPr>
            <a:spLocks noChangeArrowheads="1"/>
          </p:cNvSpPr>
          <p:nvPr/>
        </p:nvSpPr>
        <p:spPr bwMode="auto">
          <a:xfrm>
            <a:off x="1377950" y="2184400"/>
            <a:ext cx="1803400" cy="944563"/>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1630" name="Rectangle 22"/>
          <p:cNvSpPr>
            <a:spLocks noChangeArrowheads="1"/>
          </p:cNvSpPr>
          <p:nvPr/>
        </p:nvSpPr>
        <p:spPr bwMode="auto">
          <a:xfrm>
            <a:off x="1295400" y="2133600"/>
            <a:ext cx="17764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b="1"/>
              <a:t>Λιπάση </a:t>
            </a:r>
            <a:endParaRPr lang="en-US" altLang="el-GR" sz="2000" b="1" baseline="30000"/>
          </a:p>
        </p:txBody>
      </p:sp>
      <p:sp>
        <p:nvSpPr>
          <p:cNvPr id="111631" name="Rectangle 23"/>
          <p:cNvSpPr>
            <a:spLocks noChangeArrowheads="1"/>
          </p:cNvSpPr>
          <p:nvPr/>
        </p:nvSpPr>
        <p:spPr bwMode="auto">
          <a:xfrm>
            <a:off x="2617788" y="1524000"/>
            <a:ext cx="25844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b="1" i="1">
                <a:solidFill>
                  <a:srgbClr val="69F2F5"/>
                </a:solidFill>
              </a:rPr>
              <a:t>Εντερικός αυλός</a:t>
            </a:r>
            <a:endParaRPr lang="en-US" altLang="el-GR" sz="2000" b="1">
              <a:solidFill>
                <a:srgbClr val="69F2F5"/>
              </a:solidFill>
            </a:endParaRPr>
          </a:p>
        </p:txBody>
      </p:sp>
      <p:sp>
        <p:nvSpPr>
          <p:cNvPr id="111632" name="Rectangle 24"/>
          <p:cNvSpPr>
            <a:spLocks noChangeArrowheads="1"/>
          </p:cNvSpPr>
          <p:nvPr/>
        </p:nvSpPr>
        <p:spPr bwMode="auto">
          <a:xfrm>
            <a:off x="6324600" y="5105400"/>
            <a:ext cx="20018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2000" b="1">
                <a:solidFill>
                  <a:srgbClr val="FFFFFF"/>
                </a:solidFill>
              </a:rPr>
              <a:t>Απορροφητικό</a:t>
            </a:r>
          </a:p>
          <a:p>
            <a:pPr algn="ctr"/>
            <a:r>
              <a:rPr lang="en-US" altLang="el-GR" sz="2000" b="1">
                <a:solidFill>
                  <a:srgbClr val="FFFFFF"/>
                </a:solidFill>
              </a:rPr>
              <a:t> κύτταρο</a:t>
            </a:r>
          </a:p>
        </p:txBody>
      </p:sp>
      <p:sp>
        <p:nvSpPr>
          <p:cNvPr id="111633" name="Rectangle 25"/>
          <p:cNvSpPr>
            <a:spLocks noChangeArrowheads="1"/>
          </p:cNvSpPr>
          <p:nvPr/>
        </p:nvSpPr>
        <p:spPr bwMode="auto">
          <a:xfrm>
            <a:off x="6400800" y="1905000"/>
            <a:ext cx="2057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b="1">
                <a:solidFill>
                  <a:srgbClr val="FFFFFF"/>
                </a:solidFill>
              </a:rPr>
              <a:t>Λεμφαγγεία</a:t>
            </a:r>
          </a:p>
        </p:txBody>
      </p:sp>
      <p:sp>
        <p:nvSpPr>
          <p:cNvPr id="111634" name="AutoShape 26"/>
          <p:cNvSpPr>
            <a:spLocks noChangeArrowheads="1"/>
          </p:cNvSpPr>
          <p:nvPr/>
        </p:nvSpPr>
        <p:spPr bwMode="auto">
          <a:xfrm rot="16200000" flipH="1">
            <a:off x="982662" y="3606801"/>
            <a:ext cx="1508125" cy="520700"/>
          </a:xfrm>
          <a:prstGeom prst="rightArrow">
            <a:avLst>
              <a:gd name="adj1" fmla="val 50000"/>
              <a:gd name="adj2" fmla="val 72569"/>
            </a:avLst>
          </a:prstGeom>
          <a:solidFill>
            <a:srgbClr val="FFFF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grpSp>
        <p:nvGrpSpPr>
          <p:cNvPr id="111635" name="Group 27"/>
          <p:cNvGrpSpPr>
            <a:grpSpLocks/>
          </p:cNvGrpSpPr>
          <p:nvPr/>
        </p:nvGrpSpPr>
        <p:grpSpPr bwMode="auto">
          <a:xfrm>
            <a:off x="3968750" y="2641600"/>
            <a:ext cx="4930775" cy="2201863"/>
            <a:chOff x="2500" y="1664"/>
            <a:chExt cx="3106" cy="1387"/>
          </a:xfrm>
        </p:grpSpPr>
        <p:sp>
          <p:nvSpPr>
            <p:cNvPr id="111950" name="AutoShape 28"/>
            <p:cNvSpPr>
              <a:spLocks noChangeArrowheads="1"/>
            </p:cNvSpPr>
            <p:nvPr/>
          </p:nvSpPr>
          <p:spPr bwMode="auto">
            <a:xfrm>
              <a:off x="3892" y="1664"/>
              <a:ext cx="1441" cy="1339"/>
            </a:xfrm>
            <a:prstGeom prst="roundRect">
              <a:avLst>
                <a:gd name="adj" fmla="val 10106"/>
              </a:avLst>
            </a:prstGeom>
            <a:solidFill>
              <a:srgbClr val="FFFFFF"/>
            </a:solidFill>
            <a:ln>
              <a:noFill/>
            </a:ln>
            <a:extLst>
              <a:ext uri="{91240B29-F687-4F45-9708-019B960494DF}">
                <a14:hiddenLine xmlns:a14="http://schemas.microsoft.com/office/drawing/2010/main" w="4127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1951" name="AutoShape 29"/>
            <p:cNvSpPr>
              <a:spLocks noChangeArrowheads="1"/>
            </p:cNvSpPr>
            <p:nvPr/>
          </p:nvSpPr>
          <p:spPr bwMode="auto">
            <a:xfrm>
              <a:off x="3888" y="1680"/>
              <a:ext cx="1441" cy="1339"/>
            </a:xfrm>
            <a:prstGeom prst="roundRect">
              <a:avLst>
                <a:gd name="adj" fmla="val 10106"/>
              </a:avLst>
            </a:prstGeom>
            <a:solidFill>
              <a:srgbClr val="000000"/>
            </a:solidFill>
            <a:ln>
              <a:noFill/>
            </a:ln>
            <a:extLst>
              <a:ext uri="{91240B29-F687-4F45-9708-019B960494DF}">
                <a14:hiddenLine xmlns:a14="http://schemas.microsoft.com/office/drawing/2010/main" w="41275">
                  <a:solidFill>
                    <a:srgbClr val="000000"/>
                  </a:solidFill>
                  <a:round/>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1952" name="AutoShape 30"/>
            <p:cNvSpPr>
              <a:spLocks noChangeArrowheads="1"/>
            </p:cNvSpPr>
            <p:nvPr/>
          </p:nvSpPr>
          <p:spPr bwMode="auto">
            <a:xfrm>
              <a:off x="3895" y="1676"/>
              <a:ext cx="1432" cy="1331"/>
            </a:xfrm>
            <a:prstGeom prst="roundRect">
              <a:avLst>
                <a:gd name="adj" fmla="val 10120"/>
              </a:avLst>
            </a:prstGeom>
            <a:noFill/>
            <a:ln w="41275">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1953" name="Freeform 31"/>
            <p:cNvSpPr>
              <a:spLocks/>
            </p:cNvSpPr>
            <p:nvPr/>
          </p:nvSpPr>
          <p:spPr bwMode="auto">
            <a:xfrm>
              <a:off x="3168" y="1920"/>
              <a:ext cx="887" cy="192"/>
            </a:xfrm>
            <a:custGeom>
              <a:avLst/>
              <a:gdLst>
                <a:gd name="T0" fmla="*/ 841 w 935"/>
                <a:gd name="T1" fmla="*/ 20 h 244"/>
                <a:gd name="T2" fmla="*/ 814 w 935"/>
                <a:gd name="T3" fmla="*/ 13 h 244"/>
                <a:gd name="T4" fmla="*/ 788 w 935"/>
                <a:gd name="T5" fmla="*/ 8 h 244"/>
                <a:gd name="T6" fmla="*/ 758 w 935"/>
                <a:gd name="T7" fmla="*/ 3 h 244"/>
                <a:gd name="T8" fmla="*/ 728 w 935"/>
                <a:gd name="T9" fmla="*/ 2 h 244"/>
                <a:gd name="T10" fmla="*/ 694 w 935"/>
                <a:gd name="T11" fmla="*/ 0 h 244"/>
                <a:gd name="T12" fmla="*/ 661 w 935"/>
                <a:gd name="T13" fmla="*/ 0 h 244"/>
                <a:gd name="T14" fmla="*/ 625 w 935"/>
                <a:gd name="T15" fmla="*/ 0 h 244"/>
                <a:gd name="T16" fmla="*/ 588 w 935"/>
                <a:gd name="T17" fmla="*/ 3 h 244"/>
                <a:gd name="T18" fmla="*/ 551 w 935"/>
                <a:gd name="T19" fmla="*/ 6 h 244"/>
                <a:gd name="T20" fmla="*/ 511 w 935"/>
                <a:gd name="T21" fmla="*/ 11 h 244"/>
                <a:gd name="T22" fmla="*/ 471 w 935"/>
                <a:gd name="T23" fmla="*/ 16 h 244"/>
                <a:gd name="T24" fmla="*/ 430 w 935"/>
                <a:gd name="T25" fmla="*/ 24 h 244"/>
                <a:gd name="T26" fmla="*/ 387 w 935"/>
                <a:gd name="T27" fmla="*/ 31 h 244"/>
                <a:gd name="T28" fmla="*/ 343 w 935"/>
                <a:gd name="T29" fmla="*/ 41 h 244"/>
                <a:gd name="T30" fmla="*/ 300 w 935"/>
                <a:gd name="T31" fmla="*/ 52 h 244"/>
                <a:gd name="T32" fmla="*/ 254 w 935"/>
                <a:gd name="T33" fmla="*/ 63 h 244"/>
                <a:gd name="T34" fmla="*/ 211 w 935"/>
                <a:gd name="T35" fmla="*/ 77 h 244"/>
                <a:gd name="T36" fmla="*/ 167 w 935"/>
                <a:gd name="T37" fmla="*/ 91 h 244"/>
                <a:gd name="T38" fmla="*/ 122 w 935"/>
                <a:gd name="T39" fmla="*/ 105 h 244"/>
                <a:gd name="T40" fmla="*/ 77 w 935"/>
                <a:gd name="T41" fmla="*/ 120 h 244"/>
                <a:gd name="T42" fmla="*/ 33 w 935"/>
                <a:gd name="T43" fmla="*/ 138 h 244"/>
                <a:gd name="T44" fmla="*/ 0 w 935"/>
                <a:gd name="T45" fmla="*/ 150 h 2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35"/>
                <a:gd name="T70" fmla="*/ 0 h 244"/>
                <a:gd name="T71" fmla="*/ 935 w 935"/>
                <a:gd name="T72" fmla="*/ 244 h 2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35" h="244">
                  <a:moveTo>
                    <a:pt x="934" y="33"/>
                  </a:moveTo>
                  <a:lnTo>
                    <a:pt x="904" y="21"/>
                  </a:lnTo>
                  <a:lnTo>
                    <a:pt x="876" y="13"/>
                  </a:lnTo>
                  <a:lnTo>
                    <a:pt x="842" y="5"/>
                  </a:lnTo>
                  <a:lnTo>
                    <a:pt x="809" y="2"/>
                  </a:lnTo>
                  <a:lnTo>
                    <a:pt x="772" y="0"/>
                  </a:lnTo>
                  <a:lnTo>
                    <a:pt x="735" y="0"/>
                  </a:lnTo>
                  <a:lnTo>
                    <a:pt x="695" y="0"/>
                  </a:lnTo>
                  <a:lnTo>
                    <a:pt x="654" y="5"/>
                  </a:lnTo>
                  <a:lnTo>
                    <a:pt x="612" y="10"/>
                  </a:lnTo>
                  <a:lnTo>
                    <a:pt x="568" y="18"/>
                  </a:lnTo>
                  <a:lnTo>
                    <a:pt x="524" y="26"/>
                  </a:lnTo>
                  <a:lnTo>
                    <a:pt x="477" y="38"/>
                  </a:lnTo>
                  <a:lnTo>
                    <a:pt x="430" y="51"/>
                  </a:lnTo>
                  <a:lnTo>
                    <a:pt x="382" y="66"/>
                  </a:lnTo>
                  <a:lnTo>
                    <a:pt x="333" y="84"/>
                  </a:lnTo>
                  <a:lnTo>
                    <a:pt x="283" y="102"/>
                  </a:lnTo>
                  <a:lnTo>
                    <a:pt x="234" y="124"/>
                  </a:lnTo>
                  <a:lnTo>
                    <a:pt x="185" y="147"/>
                  </a:lnTo>
                  <a:lnTo>
                    <a:pt x="136" y="170"/>
                  </a:lnTo>
                  <a:lnTo>
                    <a:pt x="85" y="194"/>
                  </a:lnTo>
                  <a:lnTo>
                    <a:pt x="37" y="223"/>
                  </a:lnTo>
                  <a:lnTo>
                    <a:pt x="0" y="243"/>
                  </a:lnTo>
                </a:path>
              </a:pathLst>
            </a:custGeom>
            <a:noFill/>
            <a:ln w="41275" cap="rnd">
              <a:solidFill>
                <a:srgbClr val="CCFFCC"/>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54" name="Freeform 32"/>
            <p:cNvSpPr>
              <a:spLocks/>
            </p:cNvSpPr>
            <p:nvPr/>
          </p:nvSpPr>
          <p:spPr bwMode="auto">
            <a:xfrm>
              <a:off x="3168" y="2208"/>
              <a:ext cx="720" cy="144"/>
            </a:xfrm>
            <a:custGeom>
              <a:avLst/>
              <a:gdLst>
                <a:gd name="T0" fmla="*/ 731 w 708"/>
                <a:gd name="T1" fmla="*/ 129 h 160"/>
                <a:gd name="T2" fmla="*/ 715 w 708"/>
                <a:gd name="T3" fmla="*/ 113 h 160"/>
                <a:gd name="T4" fmla="*/ 695 w 708"/>
                <a:gd name="T5" fmla="*/ 96 h 160"/>
                <a:gd name="T6" fmla="*/ 673 w 708"/>
                <a:gd name="T7" fmla="*/ 82 h 160"/>
                <a:gd name="T8" fmla="*/ 648 w 708"/>
                <a:gd name="T9" fmla="*/ 67 h 160"/>
                <a:gd name="T10" fmla="*/ 618 w 708"/>
                <a:gd name="T11" fmla="*/ 55 h 160"/>
                <a:gd name="T12" fmla="*/ 590 w 708"/>
                <a:gd name="T13" fmla="*/ 44 h 160"/>
                <a:gd name="T14" fmla="*/ 556 w 708"/>
                <a:gd name="T15" fmla="*/ 33 h 160"/>
                <a:gd name="T16" fmla="*/ 521 w 708"/>
                <a:gd name="T17" fmla="*/ 24 h 160"/>
                <a:gd name="T18" fmla="*/ 482 w 708"/>
                <a:gd name="T19" fmla="*/ 17 h 160"/>
                <a:gd name="T20" fmla="*/ 442 w 708"/>
                <a:gd name="T21" fmla="*/ 11 h 160"/>
                <a:gd name="T22" fmla="*/ 401 w 708"/>
                <a:gd name="T23" fmla="*/ 6 h 160"/>
                <a:gd name="T24" fmla="*/ 357 w 708"/>
                <a:gd name="T25" fmla="*/ 3 h 160"/>
                <a:gd name="T26" fmla="*/ 311 w 708"/>
                <a:gd name="T27" fmla="*/ 2 h 160"/>
                <a:gd name="T28" fmla="*/ 263 w 708"/>
                <a:gd name="T29" fmla="*/ 0 h 160"/>
                <a:gd name="T30" fmla="*/ 217 w 708"/>
                <a:gd name="T31" fmla="*/ 0 h 160"/>
                <a:gd name="T32" fmla="*/ 166 w 708"/>
                <a:gd name="T33" fmla="*/ 2 h 160"/>
                <a:gd name="T34" fmla="*/ 111 w 708"/>
                <a:gd name="T35" fmla="*/ 5 h 160"/>
                <a:gd name="T36" fmla="*/ 58 w 708"/>
                <a:gd name="T37" fmla="*/ 10 h 160"/>
                <a:gd name="T38" fmla="*/ 5 w 708"/>
                <a:gd name="T39" fmla="*/ 14 h 160"/>
                <a:gd name="T40" fmla="*/ 0 w 708"/>
                <a:gd name="T41" fmla="*/ 16 h 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8"/>
                <a:gd name="T64" fmla="*/ 0 h 160"/>
                <a:gd name="T65" fmla="*/ 708 w 708"/>
                <a:gd name="T66" fmla="*/ 160 h 1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8" h="160">
                  <a:moveTo>
                    <a:pt x="707" y="159"/>
                  </a:moveTo>
                  <a:lnTo>
                    <a:pt x="691" y="139"/>
                  </a:lnTo>
                  <a:lnTo>
                    <a:pt x="672" y="119"/>
                  </a:lnTo>
                  <a:lnTo>
                    <a:pt x="651" y="101"/>
                  </a:lnTo>
                  <a:lnTo>
                    <a:pt x="626" y="82"/>
                  </a:lnTo>
                  <a:lnTo>
                    <a:pt x="598" y="68"/>
                  </a:lnTo>
                  <a:lnTo>
                    <a:pt x="570" y="54"/>
                  </a:lnTo>
                  <a:lnTo>
                    <a:pt x="538" y="41"/>
                  </a:lnTo>
                  <a:lnTo>
                    <a:pt x="503" y="30"/>
                  </a:lnTo>
                  <a:lnTo>
                    <a:pt x="466" y="21"/>
                  </a:lnTo>
                  <a:lnTo>
                    <a:pt x="428" y="13"/>
                  </a:lnTo>
                  <a:lnTo>
                    <a:pt x="387" y="8"/>
                  </a:lnTo>
                  <a:lnTo>
                    <a:pt x="345" y="3"/>
                  </a:lnTo>
                  <a:lnTo>
                    <a:pt x="301" y="2"/>
                  </a:lnTo>
                  <a:lnTo>
                    <a:pt x="255" y="0"/>
                  </a:lnTo>
                  <a:lnTo>
                    <a:pt x="209" y="0"/>
                  </a:lnTo>
                  <a:lnTo>
                    <a:pt x="160" y="2"/>
                  </a:lnTo>
                  <a:lnTo>
                    <a:pt x="107" y="7"/>
                  </a:lnTo>
                  <a:lnTo>
                    <a:pt x="56" y="12"/>
                  </a:lnTo>
                  <a:lnTo>
                    <a:pt x="5" y="18"/>
                  </a:lnTo>
                  <a:lnTo>
                    <a:pt x="0" y="20"/>
                  </a:lnTo>
                </a:path>
              </a:pathLst>
            </a:custGeom>
            <a:noFill/>
            <a:ln w="41275" cap="rnd">
              <a:solidFill>
                <a:srgbClr val="CCFFCC"/>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55" name="Freeform 33"/>
            <p:cNvSpPr>
              <a:spLocks/>
            </p:cNvSpPr>
            <p:nvPr/>
          </p:nvSpPr>
          <p:spPr bwMode="auto">
            <a:xfrm>
              <a:off x="4331" y="1854"/>
              <a:ext cx="103" cy="96"/>
            </a:xfrm>
            <a:custGeom>
              <a:avLst/>
              <a:gdLst>
                <a:gd name="T0" fmla="*/ 40 w 103"/>
                <a:gd name="T1" fmla="*/ 93 h 96"/>
                <a:gd name="T2" fmla="*/ 49 w 103"/>
                <a:gd name="T3" fmla="*/ 95 h 96"/>
                <a:gd name="T4" fmla="*/ 58 w 103"/>
                <a:gd name="T5" fmla="*/ 95 h 96"/>
                <a:gd name="T6" fmla="*/ 67 w 103"/>
                <a:gd name="T7" fmla="*/ 93 h 96"/>
                <a:gd name="T8" fmla="*/ 74 w 103"/>
                <a:gd name="T9" fmla="*/ 88 h 96"/>
                <a:gd name="T10" fmla="*/ 83 w 103"/>
                <a:gd name="T11" fmla="*/ 85 h 96"/>
                <a:gd name="T12" fmla="*/ 88 w 103"/>
                <a:gd name="T13" fmla="*/ 77 h 96"/>
                <a:gd name="T14" fmla="*/ 93 w 103"/>
                <a:gd name="T15" fmla="*/ 72 h 96"/>
                <a:gd name="T16" fmla="*/ 97 w 103"/>
                <a:gd name="T17" fmla="*/ 66 h 96"/>
                <a:gd name="T18" fmla="*/ 98 w 103"/>
                <a:gd name="T19" fmla="*/ 57 h 96"/>
                <a:gd name="T20" fmla="*/ 102 w 103"/>
                <a:gd name="T21" fmla="*/ 49 h 96"/>
                <a:gd name="T22" fmla="*/ 100 w 103"/>
                <a:gd name="T23" fmla="*/ 41 h 96"/>
                <a:gd name="T24" fmla="*/ 98 w 103"/>
                <a:gd name="T25" fmla="*/ 33 h 96"/>
                <a:gd name="T26" fmla="*/ 95 w 103"/>
                <a:gd name="T27" fmla="*/ 26 h 96"/>
                <a:gd name="T28" fmla="*/ 91 w 103"/>
                <a:gd name="T29" fmla="*/ 18 h 96"/>
                <a:gd name="T30" fmla="*/ 84 w 103"/>
                <a:gd name="T31" fmla="*/ 11 h 96"/>
                <a:gd name="T32" fmla="*/ 77 w 103"/>
                <a:gd name="T33" fmla="*/ 7 h 96"/>
                <a:gd name="T34" fmla="*/ 70 w 103"/>
                <a:gd name="T35" fmla="*/ 5 h 96"/>
                <a:gd name="T36" fmla="*/ 62 w 103"/>
                <a:gd name="T37" fmla="*/ 2 h 96"/>
                <a:gd name="T38" fmla="*/ 53 w 103"/>
                <a:gd name="T39" fmla="*/ 0 h 96"/>
                <a:gd name="T40" fmla="*/ 44 w 103"/>
                <a:gd name="T41" fmla="*/ 0 h 96"/>
                <a:gd name="T42" fmla="*/ 35 w 103"/>
                <a:gd name="T43" fmla="*/ 2 h 96"/>
                <a:gd name="T44" fmla="*/ 28 w 103"/>
                <a:gd name="T45" fmla="*/ 7 h 96"/>
                <a:gd name="T46" fmla="*/ 19 w 103"/>
                <a:gd name="T47" fmla="*/ 10 h 96"/>
                <a:gd name="T48" fmla="*/ 14 w 103"/>
                <a:gd name="T49" fmla="*/ 18 h 96"/>
                <a:gd name="T50" fmla="*/ 9 w 103"/>
                <a:gd name="T51" fmla="*/ 23 h 96"/>
                <a:gd name="T52" fmla="*/ 5 w 103"/>
                <a:gd name="T53" fmla="*/ 29 h 96"/>
                <a:gd name="T54" fmla="*/ 4 w 103"/>
                <a:gd name="T55" fmla="*/ 38 h 96"/>
                <a:gd name="T56" fmla="*/ 0 w 103"/>
                <a:gd name="T57" fmla="*/ 46 h 96"/>
                <a:gd name="T58" fmla="*/ 2 w 103"/>
                <a:gd name="T59" fmla="*/ 54 h 96"/>
                <a:gd name="T60" fmla="*/ 4 w 103"/>
                <a:gd name="T61" fmla="*/ 62 h 96"/>
                <a:gd name="T62" fmla="*/ 7 w 103"/>
                <a:gd name="T63" fmla="*/ 69 h 96"/>
                <a:gd name="T64" fmla="*/ 11 w 103"/>
                <a:gd name="T65" fmla="*/ 77 h 96"/>
                <a:gd name="T66" fmla="*/ 18 w 103"/>
                <a:gd name="T67" fmla="*/ 84 h 96"/>
                <a:gd name="T68" fmla="*/ 25 w 103"/>
                <a:gd name="T69" fmla="*/ 88 h 96"/>
                <a:gd name="T70" fmla="*/ 32 w 103"/>
                <a:gd name="T71" fmla="*/ 90 h 96"/>
                <a:gd name="T72" fmla="*/ 40 w 103"/>
                <a:gd name="T73" fmla="*/ 93 h 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96"/>
                <a:gd name="T113" fmla="*/ 103 w 103"/>
                <a:gd name="T114" fmla="*/ 96 h 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96">
                  <a:moveTo>
                    <a:pt x="40" y="93"/>
                  </a:moveTo>
                  <a:lnTo>
                    <a:pt x="49" y="95"/>
                  </a:lnTo>
                  <a:lnTo>
                    <a:pt x="58" y="95"/>
                  </a:lnTo>
                  <a:lnTo>
                    <a:pt x="67" y="93"/>
                  </a:lnTo>
                  <a:lnTo>
                    <a:pt x="74" y="88"/>
                  </a:lnTo>
                  <a:lnTo>
                    <a:pt x="83" y="85"/>
                  </a:lnTo>
                  <a:lnTo>
                    <a:pt x="88" y="77"/>
                  </a:lnTo>
                  <a:lnTo>
                    <a:pt x="93" y="72"/>
                  </a:lnTo>
                  <a:lnTo>
                    <a:pt x="97" y="66"/>
                  </a:lnTo>
                  <a:lnTo>
                    <a:pt x="98" y="57"/>
                  </a:lnTo>
                  <a:lnTo>
                    <a:pt x="102" y="49"/>
                  </a:lnTo>
                  <a:lnTo>
                    <a:pt x="100" y="41"/>
                  </a:lnTo>
                  <a:lnTo>
                    <a:pt x="98" y="33"/>
                  </a:lnTo>
                  <a:lnTo>
                    <a:pt x="95" y="26"/>
                  </a:lnTo>
                  <a:lnTo>
                    <a:pt x="91" y="18"/>
                  </a:lnTo>
                  <a:lnTo>
                    <a:pt x="84" y="11"/>
                  </a:lnTo>
                  <a:lnTo>
                    <a:pt x="77" y="7"/>
                  </a:lnTo>
                  <a:lnTo>
                    <a:pt x="70" y="5"/>
                  </a:lnTo>
                  <a:lnTo>
                    <a:pt x="62" y="2"/>
                  </a:lnTo>
                  <a:lnTo>
                    <a:pt x="53" y="0"/>
                  </a:lnTo>
                  <a:lnTo>
                    <a:pt x="44" y="0"/>
                  </a:lnTo>
                  <a:lnTo>
                    <a:pt x="35" y="2"/>
                  </a:lnTo>
                  <a:lnTo>
                    <a:pt x="28" y="7"/>
                  </a:lnTo>
                  <a:lnTo>
                    <a:pt x="19" y="10"/>
                  </a:lnTo>
                  <a:lnTo>
                    <a:pt x="14" y="18"/>
                  </a:lnTo>
                  <a:lnTo>
                    <a:pt x="9" y="23"/>
                  </a:lnTo>
                  <a:lnTo>
                    <a:pt x="5" y="29"/>
                  </a:lnTo>
                  <a:lnTo>
                    <a:pt x="4" y="38"/>
                  </a:lnTo>
                  <a:lnTo>
                    <a:pt x="0" y="46"/>
                  </a:lnTo>
                  <a:lnTo>
                    <a:pt x="2" y="54"/>
                  </a:lnTo>
                  <a:lnTo>
                    <a:pt x="4" y="62"/>
                  </a:lnTo>
                  <a:lnTo>
                    <a:pt x="7" y="69"/>
                  </a:lnTo>
                  <a:lnTo>
                    <a:pt x="11" y="77"/>
                  </a:lnTo>
                  <a:lnTo>
                    <a:pt x="18" y="84"/>
                  </a:lnTo>
                  <a:lnTo>
                    <a:pt x="25" y="88"/>
                  </a:lnTo>
                  <a:lnTo>
                    <a:pt x="32" y="90"/>
                  </a:lnTo>
                  <a:lnTo>
                    <a:pt x="40" y="93"/>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56" name="Line 34"/>
            <p:cNvSpPr>
              <a:spLocks noChangeShapeType="1"/>
            </p:cNvSpPr>
            <p:nvPr/>
          </p:nvSpPr>
          <p:spPr bwMode="auto">
            <a:xfrm>
              <a:off x="4846" y="2389"/>
              <a:ext cx="265" cy="1"/>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11957" name="Freeform 35"/>
            <p:cNvSpPr>
              <a:spLocks/>
            </p:cNvSpPr>
            <p:nvPr/>
          </p:nvSpPr>
          <p:spPr bwMode="auto">
            <a:xfrm>
              <a:off x="4793" y="2351"/>
              <a:ext cx="99" cy="73"/>
            </a:xfrm>
            <a:custGeom>
              <a:avLst/>
              <a:gdLst>
                <a:gd name="T0" fmla="*/ 0 w 99"/>
                <a:gd name="T1" fmla="*/ 33 h 73"/>
                <a:gd name="T2" fmla="*/ 0 w 99"/>
                <a:gd name="T3" fmla="*/ 41 h 73"/>
                <a:gd name="T4" fmla="*/ 2 w 99"/>
                <a:gd name="T5" fmla="*/ 46 h 73"/>
                <a:gd name="T6" fmla="*/ 5 w 99"/>
                <a:gd name="T7" fmla="*/ 51 h 73"/>
                <a:gd name="T8" fmla="*/ 9 w 99"/>
                <a:gd name="T9" fmla="*/ 57 h 73"/>
                <a:gd name="T10" fmla="*/ 16 w 99"/>
                <a:gd name="T11" fmla="*/ 61 h 73"/>
                <a:gd name="T12" fmla="*/ 21 w 99"/>
                <a:gd name="T13" fmla="*/ 67 h 73"/>
                <a:gd name="T14" fmla="*/ 30 w 99"/>
                <a:gd name="T15" fmla="*/ 67 h 73"/>
                <a:gd name="T16" fmla="*/ 37 w 99"/>
                <a:gd name="T17" fmla="*/ 72 h 73"/>
                <a:gd name="T18" fmla="*/ 45 w 99"/>
                <a:gd name="T19" fmla="*/ 72 h 73"/>
                <a:gd name="T20" fmla="*/ 56 w 99"/>
                <a:gd name="T21" fmla="*/ 72 h 73"/>
                <a:gd name="T22" fmla="*/ 63 w 99"/>
                <a:gd name="T23" fmla="*/ 70 h 73"/>
                <a:gd name="T24" fmla="*/ 70 w 99"/>
                <a:gd name="T25" fmla="*/ 69 h 73"/>
                <a:gd name="T26" fmla="*/ 80 w 99"/>
                <a:gd name="T27" fmla="*/ 65 h 73"/>
                <a:gd name="T28" fmla="*/ 86 w 99"/>
                <a:gd name="T29" fmla="*/ 62 h 73"/>
                <a:gd name="T30" fmla="*/ 91 w 99"/>
                <a:gd name="T31" fmla="*/ 57 h 73"/>
                <a:gd name="T32" fmla="*/ 93 w 99"/>
                <a:gd name="T33" fmla="*/ 51 h 73"/>
                <a:gd name="T34" fmla="*/ 98 w 99"/>
                <a:gd name="T35" fmla="*/ 46 h 73"/>
                <a:gd name="T36" fmla="*/ 98 w 99"/>
                <a:gd name="T37" fmla="*/ 39 h 73"/>
                <a:gd name="T38" fmla="*/ 98 w 99"/>
                <a:gd name="T39" fmla="*/ 31 h 73"/>
                <a:gd name="T40" fmla="*/ 96 w 99"/>
                <a:gd name="T41" fmla="*/ 26 h 73"/>
                <a:gd name="T42" fmla="*/ 93 w 99"/>
                <a:gd name="T43" fmla="*/ 21 h 73"/>
                <a:gd name="T44" fmla="*/ 89 w 99"/>
                <a:gd name="T45" fmla="*/ 15 h 73"/>
                <a:gd name="T46" fmla="*/ 82 w 99"/>
                <a:gd name="T47" fmla="*/ 11 h 73"/>
                <a:gd name="T48" fmla="*/ 77 w 99"/>
                <a:gd name="T49" fmla="*/ 5 h 73"/>
                <a:gd name="T50" fmla="*/ 68 w 99"/>
                <a:gd name="T51" fmla="*/ 5 h 73"/>
                <a:gd name="T52" fmla="*/ 61 w 99"/>
                <a:gd name="T53" fmla="*/ 0 h 73"/>
                <a:gd name="T54" fmla="*/ 52 w 99"/>
                <a:gd name="T55" fmla="*/ 0 h 73"/>
                <a:gd name="T56" fmla="*/ 44 w 99"/>
                <a:gd name="T57" fmla="*/ 0 h 73"/>
                <a:gd name="T58" fmla="*/ 35 w 99"/>
                <a:gd name="T59" fmla="*/ 2 h 73"/>
                <a:gd name="T60" fmla="*/ 28 w 99"/>
                <a:gd name="T61" fmla="*/ 3 h 73"/>
                <a:gd name="T62" fmla="*/ 19 w 99"/>
                <a:gd name="T63" fmla="*/ 7 h 73"/>
                <a:gd name="T64" fmla="*/ 12 w 99"/>
                <a:gd name="T65" fmla="*/ 10 h 73"/>
                <a:gd name="T66" fmla="*/ 7 w 99"/>
                <a:gd name="T67" fmla="*/ 15 h 73"/>
                <a:gd name="T68" fmla="*/ 5 w 99"/>
                <a:gd name="T69" fmla="*/ 21 h 73"/>
                <a:gd name="T70" fmla="*/ 0 w 99"/>
                <a:gd name="T71" fmla="*/ 26 h 73"/>
                <a:gd name="T72" fmla="*/ 0 w 99"/>
                <a:gd name="T73" fmla="*/ 33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
                <a:gd name="T112" fmla="*/ 0 h 73"/>
                <a:gd name="T113" fmla="*/ 99 w 99"/>
                <a:gd name="T114" fmla="*/ 73 h 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 h="73">
                  <a:moveTo>
                    <a:pt x="0" y="33"/>
                  </a:moveTo>
                  <a:lnTo>
                    <a:pt x="0" y="41"/>
                  </a:lnTo>
                  <a:lnTo>
                    <a:pt x="2" y="46"/>
                  </a:lnTo>
                  <a:lnTo>
                    <a:pt x="5" y="51"/>
                  </a:lnTo>
                  <a:lnTo>
                    <a:pt x="9" y="57"/>
                  </a:lnTo>
                  <a:lnTo>
                    <a:pt x="16" y="61"/>
                  </a:lnTo>
                  <a:lnTo>
                    <a:pt x="21" y="67"/>
                  </a:lnTo>
                  <a:lnTo>
                    <a:pt x="30" y="67"/>
                  </a:lnTo>
                  <a:lnTo>
                    <a:pt x="37" y="72"/>
                  </a:lnTo>
                  <a:lnTo>
                    <a:pt x="45" y="72"/>
                  </a:lnTo>
                  <a:lnTo>
                    <a:pt x="56" y="72"/>
                  </a:lnTo>
                  <a:lnTo>
                    <a:pt x="63" y="70"/>
                  </a:lnTo>
                  <a:lnTo>
                    <a:pt x="70" y="69"/>
                  </a:lnTo>
                  <a:lnTo>
                    <a:pt x="80" y="65"/>
                  </a:lnTo>
                  <a:lnTo>
                    <a:pt x="86" y="62"/>
                  </a:lnTo>
                  <a:lnTo>
                    <a:pt x="91" y="57"/>
                  </a:lnTo>
                  <a:lnTo>
                    <a:pt x="93" y="51"/>
                  </a:lnTo>
                  <a:lnTo>
                    <a:pt x="98" y="46"/>
                  </a:lnTo>
                  <a:lnTo>
                    <a:pt x="98" y="39"/>
                  </a:lnTo>
                  <a:lnTo>
                    <a:pt x="98" y="31"/>
                  </a:lnTo>
                  <a:lnTo>
                    <a:pt x="96" y="26"/>
                  </a:lnTo>
                  <a:lnTo>
                    <a:pt x="93" y="21"/>
                  </a:lnTo>
                  <a:lnTo>
                    <a:pt x="89" y="15"/>
                  </a:lnTo>
                  <a:lnTo>
                    <a:pt x="82" y="11"/>
                  </a:lnTo>
                  <a:lnTo>
                    <a:pt x="77" y="5"/>
                  </a:lnTo>
                  <a:lnTo>
                    <a:pt x="68" y="5"/>
                  </a:lnTo>
                  <a:lnTo>
                    <a:pt x="61" y="0"/>
                  </a:lnTo>
                  <a:lnTo>
                    <a:pt x="52" y="0"/>
                  </a:lnTo>
                  <a:lnTo>
                    <a:pt x="44" y="0"/>
                  </a:lnTo>
                  <a:lnTo>
                    <a:pt x="35" y="2"/>
                  </a:lnTo>
                  <a:lnTo>
                    <a:pt x="28" y="3"/>
                  </a:lnTo>
                  <a:lnTo>
                    <a:pt x="19" y="7"/>
                  </a:lnTo>
                  <a:lnTo>
                    <a:pt x="12" y="10"/>
                  </a:lnTo>
                  <a:lnTo>
                    <a:pt x="7" y="15"/>
                  </a:lnTo>
                  <a:lnTo>
                    <a:pt x="5" y="21"/>
                  </a:lnTo>
                  <a:lnTo>
                    <a:pt x="0" y="26"/>
                  </a:lnTo>
                  <a:lnTo>
                    <a:pt x="0" y="33"/>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58" name="Freeform 36"/>
            <p:cNvSpPr>
              <a:spLocks/>
            </p:cNvSpPr>
            <p:nvPr/>
          </p:nvSpPr>
          <p:spPr bwMode="auto">
            <a:xfrm>
              <a:off x="4929" y="2351"/>
              <a:ext cx="103" cy="73"/>
            </a:xfrm>
            <a:custGeom>
              <a:avLst/>
              <a:gdLst>
                <a:gd name="T0" fmla="*/ 0 w 103"/>
                <a:gd name="T1" fmla="*/ 33 h 73"/>
                <a:gd name="T2" fmla="*/ 2 w 103"/>
                <a:gd name="T3" fmla="*/ 41 h 73"/>
                <a:gd name="T4" fmla="*/ 2 w 103"/>
                <a:gd name="T5" fmla="*/ 46 h 73"/>
                <a:gd name="T6" fmla="*/ 5 w 103"/>
                <a:gd name="T7" fmla="*/ 51 h 73"/>
                <a:gd name="T8" fmla="*/ 11 w 103"/>
                <a:gd name="T9" fmla="*/ 57 h 73"/>
                <a:gd name="T10" fmla="*/ 18 w 103"/>
                <a:gd name="T11" fmla="*/ 61 h 73"/>
                <a:gd name="T12" fmla="*/ 23 w 103"/>
                <a:gd name="T13" fmla="*/ 67 h 73"/>
                <a:gd name="T14" fmla="*/ 32 w 103"/>
                <a:gd name="T15" fmla="*/ 67 h 73"/>
                <a:gd name="T16" fmla="*/ 39 w 103"/>
                <a:gd name="T17" fmla="*/ 72 h 73"/>
                <a:gd name="T18" fmla="*/ 47 w 103"/>
                <a:gd name="T19" fmla="*/ 72 h 73"/>
                <a:gd name="T20" fmla="*/ 58 w 103"/>
                <a:gd name="T21" fmla="*/ 72 h 73"/>
                <a:gd name="T22" fmla="*/ 65 w 103"/>
                <a:gd name="T23" fmla="*/ 70 h 73"/>
                <a:gd name="T24" fmla="*/ 72 w 103"/>
                <a:gd name="T25" fmla="*/ 69 h 73"/>
                <a:gd name="T26" fmla="*/ 83 w 103"/>
                <a:gd name="T27" fmla="*/ 65 h 73"/>
                <a:gd name="T28" fmla="*/ 88 w 103"/>
                <a:gd name="T29" fmla="*/ 62 h 73"/>
                <a:gd name="T30" fmla="*/ 95 w 103"/>
                <a:gd name="T31" fmla="*/ 57 h 73"/>
                <a:gd name="T32" fmla="*/ 97 w 103"/>
                <a:gd name="T33" fmla="*/ 51 h 73"/>
                <a:gd name="T34" fmla="*/ 100 w 103"/>
                <a:gd name="T35" fmla="*/ 46 h 73"/>
                <a:gd name="T36" fmla="*/ 102 w 103"/>
                <a:gd name="T37" fmla="*/ 39 h 73"/>
                <a:gd name="T38" fmla="*/ 100 w 103"/>
                <a:gd name="T39" fmla="*/ 31 h 73"/>
                <a:gd name="T40" fmla="*/ 100 w 103"/>
                <a:gd name="T41" fmla="*/ 26 h 73"/>
                <a:gd name="T42" fmla="*/ 97 w 103"/>
                <a:gd name="T43" fmla="*/ 21 h 73"/>
                <a:gd name="T44" fmla="*/ 91 w 103"/>
                <a:gd name="T45" fmla="*/ 15 h 73"/>
                <a:gd name="T46" fmla="*/ 84 w 103"/>
                <a:gd name="T47" fmla="*/ 11 h 73"/>
                <a:gd name="T48" fmla="*/ 79 w 103"/>
                <a:gd name="T49" fmla="*/ 5 h 73"/>
                <a:gd name="T50" fmla="*/ 70 w 103"/>
                <a:gd name="T51" fmla="*/ 5 h 73"/>
                <a:gd name="T52" fmla="*/ 63 w 103"/>
                <a:gd name="T53" fmla="*/ 0 h 73"/>
                <a:gd name="T54" fmla="*/ 55 w 103"/>
                <a:gd name="T55" fmla="*/ 0 h 73"/>
                <a:gd name="T56" fmla="*/ 44 w 103"/>
                <a:gd name="T57" fmla="*/ 0 h 73"/>
                <a:gd name="T58" fmla="*/ 37 w 103"/>
                <a:gd name="T59" fmla="*/ 2 h 73"/>
                <a:gd name="T60" fmla="*/ 30 w 103"/>
                <a:gd name="T61" fmla="*/ 3 h 73"/>
                <a:gd name="T62" fmla="*/ 19 w 103"/>
                <a:gd name="T63" fmla="*/ 7 h 73"/>
                <a:gd name="T64" fmla="*/ 14 w 103"/>
                <a:gd name="T65" fmla="*/ 10 h 73"/>
                <a:gd name="T66" fmla="*/ 7 w 103"/>
                <a:gd name="T67" fmla="*/ 15 h 73"/>
                <a:gd name="T68" fmla="*/ 5 w 103"/>
                <a:gd name="T69" fmla="*/ 21 h 73"/>
                <a:gd name="T70" fmla="*/ 2 w 103"/>
                <a:gd name="T71" fmla="*/ 26 h 73"/>
                <a:gd name="T72" fmla="*/ 0 w 103"/>
                <a:gd name="T73" fmla="*/ 33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73"/>
                <a:gd name="T113" fmla="*/ 103 w 103"/>
                <a:gd name="T114" fmla="*/ 73 h 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73">
                  <a:moveTo>
                    <a:pt x="0" y="33"/>
                  </a:moveTo>
                  <a:lnTo>
                    <a:pt x="2" y="41"/>
                  </a:lnTo>
                  <a:lnTo>
                    <a:pt x="2" y="46"/>
                  </a:lnTo>
                  <a:lnTo>
                    <a:pt x="5" y="51"/>
                  </a:lnTo>
                  <a:lnTo>
                    <a:pt x="11" y="57"/>
                  </a:lnTo>
                  <a:lnTo>
                    <a:pt x="18" y="61"/>
                  </a:lnTo>
                  <a:lnTo>
                    <a:pt x="23" y="67"/>
                  </a:lnTo>
                  <a:lnTo>
                    <a:pt x="32" y="67"/>
                  </a:lnTo>
                  <a:lnTo>
                    <a:pt x="39" y="72"/>
                  </a:lnTo>
                  <a:lnTo>
                    <a:pt x="47" y="72"/>
                  </a:lnTo>
                  <a:lnTo>
                    <a:pt x="58" y="72"/>
                  </a:lnTo>
                  <a:lnTo>
                    <a:pt x="65" y="70"/>
                  </a:lnTo>
                  <a:lnTo>
                    <a:pt x="72" y="69"/>
                  </a:lnTo>
                  <a:lnTo>
                    <a:pt x="83" y="65"/>
                  </a:lnTo>
                  <a:lnTo>
                    <a:pt x="88" y="62"/>
                  </a:lnTo>
                  <a:lnTo>
                    <a:pt x="95" y="57"/>
                  </a:lnTo>
                  <a:lnTo>
                    <a:pt x="97" y="51"/>
                  </a:lnTo>
                  <a:lnTo>
                    <a:pt x="100" y="46"/>
                  </a:lnTo>
                  <a:lnTo>
                    <a:pt x="102" y="39"/>
                  </a:lnTo>
                  <a:lnTo>
                    <a:pt x="100" y="31"/>
                  </a:lnTo>
                  <a:lnTo>
                    <a:pt x="100" y="26"/>
                  </a:lnTo>
                  <a:lnTo>
                    <a:pt x="97" y="21"/>
                  </a:lnTo>
                  <a:lnTo>
                    <a:pt x="91" y="15"/>
                  </a:lnTo>
                  <a:lnTo>
                    <a:pt x="84" y="11"/>
                  </a:lnTo>
                  <a:lnTo>
                    <a:pt x="79" y="5"/>
                  </a:lnTo>
                  <a:lnTo>
                    <a:pt x="70" y="5"/>
                  </a:lnTo>
                  <a:lnTo>
                    <a:pt x="63" y="0"/>
                  </a:lnTo>
                  <a:lnTo>
                    <a:pt x="55" y="0"/>
                  </a:lnTo>
                  <a:lnTo>
                    <a:pt x="44" y="0"/>
                  </a:lnTo>
                  <a:lnTo>
                    <a:pt x="37" y="2"/>
                  </a:lnTo>
                  <a:lnTo>
                    <a:pt x="30" y="3"/>
                  </a:lnTo>
                  <a:lnTo>
                    <a:pt x="19" y="7"/>
                  </a:lnTo>
                  <a:lnTo>
                    <a:pt x="14" y="10"/>
                  </a:lnTo>
                  <a:lnTo>
                    <a:pt x="7" y="15"/>
                  </a:lnTo>
                  <a:lnTo>
                    <a:pt x="5" y="21"/>
                  </a:lnTo>
                  <a:lnTo>
                    <a:pt x="2" y="26"/>
                  </a:lnTo>
                  <a:lnTo>
                    <a:pt x="0" y="33"/>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59" name="Freeform 37"/>
            <p:cNvSpPr>
              <a:spLocks/>
            </p:cNvSpPr>
            <p:nvPr/>
          </p:nvSpPr>
          <p:spPr bwMode="auto">
            <a:xfrm>
              <a:off x="5064" y="2351"/>
              <a:ext cx="103" cy="73"/>
            </a:xfrm>
            <a:custGeom>
              <a:avLst/>
              <a:gdLst>
                <a:gd name="T0" fmla="*/ 0 w 103"/>
                <a:gd name="T1" fmla="*/ 33 h 73"/>
                <a:gd name="T2" fmla="*/ 2 w 103"/>
                <a:gd name="T3" fmla="*/ 41 h 73"/>
                <a:gd name="T4" fmla="*/ 2 w 103"/>
                <a:gd name="T5" fmla="*/ 46 h 73"/>
                <a:gd name="T6" fmla="*/ 5 w 103"/>
                <a:gd name="T7" fmla="*/ 51 h 73"/>
                <a:gd name="T8" fmla="*/ 11 w 103"/>
                <a:gd name="T9" fmla="*/ 57 h 73"/>
                <a:gd name="T10" fmla="*/ 18 w 103"/>
                <a:gd name="T11" fmla="*/ 61 h 73"/>
                <a:gd name="T12" fmla="*/ 23 w 103"/>
                <a:gd name="T13" fmla="*/ 67 h 73"/>
                <a:gd name="T14" fmla="*/ 32 w 103"/>
                <a:gd name="T15" fmla="*/ 67 h 73"/>
                <a:gd name="T16" fmla="*/ 39 w 103"/>
                <a:gd name="T17" fmla="*/ 72 h 73"/>
                <a:gd name="T18" fmla="*/ 47 w 103"/>
                <a:gd name="T19" fmla="*/ 72 h 73"/>
                <a:gd name="T20" fmla="*/ 58 w 103"/>
                <a:gd name="T21" fmla="*/ 72 h 73"/>
                <a:gd name="T22" fmla="*/ 65 w 103"/>
                <a:gd name="T23" fmla="*/ 70 h 73"/>
                <a:gd name="T24" fmla="*/ 72 w 103"/>
                <a:gd name="T25" fmla="*/ 69 h 73"/>
                <a:gd name="T26" fmla="*/ 83 w 103"/>
                <a:gd name="T27" fmla="*/ 65 h 73"/>
                <a:gd name="T28" fmla="*/ 88 w 103"/>
                <a:gd name="T29" fmla="*/ 62 h 73"/>
                <a:gd name="T30" fmla="*/ 95 w 103"/>
                <a:gd name="T31" fmla="*/ 57 h 73"/>
                <a:gd name="T32" fmla="*/ 97 w 103"/>
                <a:gd name="T33" fmla="*/ 51 h 73"/>
                <a:gd name="T34" fmla="*/ 100 w 103"/>
                <a:gd name="T35" fmla="*/ 46 h 73"/>
                <a:gd name="T36" fmla="*/ 102 w 103"/>
                <a:gd name="T37" fmla="*/ 39 h 73"/>
                <a:gd name="T38" fmla="*/ 100 w 103"/>
                <a:gd name="T39" fmla="*/ 31 h 73"/>
                <a:gd name="T40" fmla="*/ 100 w 103"/>
                <a:gd name="T41" fmla="*/ 26 h 73"/>
                <a:gd name="T42" fmla="*/ 97 w 103"/>
                <a:gd name="T43" fmla="*/ 21 h 73"/>
                <a:gd name="T44" fmla="*/ 91 w 103"/>
                <a:gd name="T45" fmla="*/ 15 h 73"/>
                <a:gd name="T46" fmla="*/ 84 w 103"/>
                <a:gd name="T47" fmla="*/ 11 h 73"/>
                <a:gd name="T48" fmla="*/ 79 w 103"/>
                <a:gd name="T49" fmla="*/ 5 h 73"/>
                <a:gd name="T50" fmla="*/ 70 w 103"/>
                <a:gd name="T51" fmla="*/ 5 h 73"/>
                <a:gd name="T52" fmla="*/ 63 w 103"/>
                <a:gd name="T53" fmla="*/ 0 h 73"/>
                <a:gd name="T54" fmla="*/ 55 w 103"/>
                <a:gd name="T55" fmla="*/ 0 h 73"/>
                <a:gd name="T56" fmla="*/ 44 w 103"/>
                <a:gd name="T57" fmla="*/ 0 h 73"/>
                <a:gd name="T58" fmla="*/ 37 w 103"/>
                <a:gd name="T59" fmla="*/ 2 h 73"/>
                <a:gd name="T60" fmla="*/ 30 w 103"/>
                <a:gd name="T61" fmla="*/ 3 h 73"/>
                <a:gd name="T62" fmla="*/ 19 w 103"/>
                <a:gd name="T63" fmla="*/ 7 h 73"/>
                <a:gd name="T64" fmla="*/ 14 w 103"/>
                <a:gd name="T65" fmla="*/ 10 h 73"/>
                <a:gd name="T66" fmla="*/ 7 w 103"/>
                <a:gd name="T67" fmla="*/ 15 h 73"/>
                <a:gd name="T68" fmla="*/ 5 w 103"/>
                <a:gd name="T69" fmla="*/ 21 h 73"/>
                <a:gd name="T70" fmla="*/ 2 w 103"/>
                <a:gd name="T71" fmla="*/ 26 h 73"/>
                <a:gd name="T72" fmla="*/ 0 w 103"/>
                <a:gd name="T73" fmla="*/ 33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73"/>
                <a:gd name="T113" fmla="*/ 103 w 103"/>
                <a:gd name="T114" fmla="*/ 73 h 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73">
                  <a:moveTo>
                    <a:pt x="0" y="33"/>
                  </a:moveTo>
                  <a:lnTo>
                    <a:pt x="2" y="41"/>
                  </a:lnTo>
                  <a:lnTo>
                    <a:pt x="2" y="46"/>
                  </a:lnTo>
                  <a:lnTo>
                    <a:pt x="5" y="51"/>
                  </a:lnTo>
                  <a:lnTo>
                    <a:pt x="11" y="57"/>
                  </a:lnTo>
                  <a:lnTo>
                    <a:pt x="18" y="61"/>
                  </a:lnTo>
                  <a:lnTo>
                    <a:pt x="23" y="67"/>
                  </a:lnTo>
                  <a:lnTo>
                    <a:pt x="32" y="67"/>
                  </a:lnTo>
                  <a:lnTo>
                    <a:pt x="39" y="72"/>
                  </a:lnTo>
                  <a:lnTo>
                    <a:pt x="47" y="72"/>
                  </a:lnTo>
                  <a:lnTo>
                    <a:pt x="58" y="72"/>
                  </a:lnTo>
                  <a:lnTo>
                    <a:pt x="65" y="70"/>
                  </a:lnTo>
                  <a:lnTo>
                    <a:pt x="72" y="69"/>
                  </a:lnTo>
                  <a:lnTo>
                    <a:pt x="83" y="65"/>
                  </a:lnTo>
                  <a:lnTo>
                    <a:pt x="88" y="62"/>
                  </a:lnTo>
                  <a:lnTo>
                    <a:pt x="95" y="57"/>
                  </a:lnTo>
                  <a:lnTo>
                    <a:pt x="97" y="51"/>
                  </a:lnTo>
                  <a:lnTo>
                    <a:pt x="100" y="46"/>
                  </a:lnTo>
                  <a:lnTo>
                    <a:pt x="102" y="39"/>
                  </a:lnTo>
                  <a:lnTo>
                    <a:pt x="100" y="31"/>
                  </a:lnTo>
                  <a:lnTo>
                    <a:pt x="100" y="26"/>
                  </a:lnTo>
                  <a:lnTo>
                    <a:pt x="97" y="21"/>
                  </a:lnTo>
                  <a:lnTo>
                    <a:pt x="91" y="15"/>
                  </a:lnTo>
                  <a:lnTo>
                    <a:pt x="84" y="11"/>
                  </a:lnTo>
                  <a:lnTo>
                    <a:pt x="79" y="5"/>
                  </a:lnTo>
                  <a:lnTo>
                    <a:pt x="70" y="5"/>
                  </a:lnTo>
                  <a:lnTo>
                    <a:pt x="63" y="0"/>
                  </a:lnTo>
                  <a:lnTo>
                    <a:pt x="55" y="0"/>
                  </a:lnTo>
                  <a:lnTo>
                    <a:pt x="44" y="0"/>
                  </a:lnTo>
                  <a:lnTo>
                    <a:pt x="37" y="2"/>
                  </a:lnTo>
                  <a:lnTo>
                    <a:pt x="30" y="3"/>
                  </a:lnTo>
                  <a:lnTo>
                    <a:pt x="19" y="7"/>
                  </a:lnTo>
                  <a:lnTo>
                    <a:pt x="14" y="10"/>
                  </a:lnTo>
                  <a:lnTo>
                    <a:pt x="7" y="15"/>
                  </a:lnTo>
                  <a:lnTo>
                    <a:pt x="5" y="21"/>
                  </a:lnTo>
                  <a:lnTo>
                    <a:pt x="2" y="26"/>
                  </a:lnTo>
                  <a:lnTo>
                    <a:pt x="0" y="33"/>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60" name="Arc 38"/>
            <p:cNvSpPr>
              <a:spLocks/>
            </p:cNvSpPr>
            <p:nvPr/>
          </p:nvSpPr>
          <p:spPr bwMode="auto">
            <a:xfrm>
              <a:off x="4719" y="2047"/>
              <a:ext cx="174" cy="171"/>
            </a:xfrm>
            <a:custGeom>
              <a:avLst/>
              <a:gdLst>
                <a:gd name="T0" fmla="*/ 0 w 20078"/>
                <a:gd name="T1" fmla="*/ 0 h 21600"/>
                <a:gd name="T2" fmla="*/ 0 w 20078"/>
                <a:gd name="T3" fmla="*/ 0 h 21600"/>
                <a:gd name="T4" fmla="*/ 0 w 20078"/>
                <a:gd name="T5" fmla="*/ 0 h 21600"/>
                <a:gd name="T6" fmla="*/ 0 60000 65536"/>
                <a:gd name="T7" fmla="*/ 0 60000 65536"/>
                <a:gd name="T8" fmla="*/ 0 60000 65536"/>
                <a:gd name="T9" fmla="*/ 0 w 20078"/>
                <a:gd name="T10" fmla="*/ 0 h 21600"/>
                <a:gd name="T11" fmla="*/ 20078 w 20078"/>
                <a:gd name="T12" fmla="*/ 21600 h 21600"/>
              </a:gdLst>
              <a:ahLst/>
              <a:cxnLst>
                <a:cxn ang="T6">
                  <a:pos x="T0" y="T1"/>
                </a:cxn>
                <a:cxn ang="T7">
                  <a:pos x="T2" y="T3"/>
                </a:cxn>
                <a:cxn ang="T8">
                  <a:pos x="T4" y="T5"/>
                </a:cxn>
              </a:cxnLst>
              <a:rect l="T9" t="T10" r="T11" b="T12"/>
              <a:pathLst>
                <a:path w="20078" h="21600" fill="none" extrusionOk="0">
                  <a:moveTo>
                    <a:pt x="0" y="0"/>
                  </a:moveTo>
                  <a:cubicBezTo>
                    <a:pt x="38" y="0"/>
                    <a:pt x="77" y="-1"/>
                    <a:pt x="116" y="0"/>
                  </a:cubicBezTo>
                  <a:cubicBezTo>
                    <a:pt x="8858" y="0"/>
                    <a:pt x="16739" y="5270"/>
                    <a:pt x="20078" y="13349"/>
                  </a:cubicBezTo>
                </a:path>
                <a:path w="20078" h="21600" stroke="0" extrusionOk="0">
                  <a:moveTo>
                    <a:pt x="0" y="0"/>
                  </a:moveTo>
                  <a:cubicBezTo>
                    <a:pt x="38" y="0"/>
                    <a:pt x="77" y="-1"/>
                    <a:pt x="116" y="0"/>
                  </a:cubicBezTo>
                  <a:cubicBezTo>
                    <a:pt x="8858" y="0"/>
                    <a:pt x="16739" y="5270"/>
                    <a:pt x="20078" y="13349"/>
                  </a:cubicBezTo>
                  <a:lnTo>
                    <a:pt x="116" y="21600"/>
                  </a:lnTo>
                  <a:close/>
                </a:path>
              </a:pathLst>
            </a:custGeom>
            <a:noFill/>
            <a:ln w="41275" cap="rnd">
              <a:solidFill>
                <a:srgbClr val="CCFFCC"/>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61" name="Freeform 39"/>
            <p:cNvSpPr>
              <a:spLocks/>
            </p:cNvSpPr>
            <p:nvPr/>
          </p:nvSpPr>
          <p:spPr bwMode="auto">
            <a:xfrm>
              <a:off x="4428" y="2394"/>
              <a:ext cx="155" cy="113"/>
            </a:xfrm>
            <a:custGeom>
              <a:avLst/>
              <a:gdLst>
                <a:gd name="T0" fmla="*/ 0 w 155"/>
                <a:gd name="T1" fmla="*/ 0 h 113"/>
                <a:gd name="T2" fmla="*/ 3 w 155"/>
                <a:gd name="T3" fmla="*/ 26 h 113"/>
                <a:gd name="T4" fmla="*/ 14 w 155"/>
                <a:gd name="T5" fmla="*/ 51 h 113"/>
                <a:gd name="T6" fmla="*/ 28 w 155"/>
                <a:gd name="T7" fmla="*/ 69 h 113"/>
                <a:gd name="T8" fmla="*/ 47 w 155"/>
                <a:gd name="T9" fmla="*/ 87 h 113"/>
                <a:gd name="T10" fmla="*/ 72 w 155"/>
                <a:gd name="T11" fmla="*/ 100 h 113"/>
                <a:gd name="T12" fmla="*/ 98 w 155"/>
                <a:gd name="T13" fmla="*/ 109 h 113"/>
                <a:gd name="T14" fmla="*/ 126 w 155"/>
                <a:gd name="T15" fmla="*/ 112 h 113"/>
                <a:gd name="T16" fmla="*/ 154 w 155"/>
                <a:gd name="T17" fmla="*/ 112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13"/>
                <a:gd name="T29" fmla="*/ 155 w 155"/>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13">
                  <a:moveTo>
                    <a:pt x="0" y="0"/>
                  </a:moveTo>
                  <a:lnTo>
                    <a:pt x="3" y="26"/>
                  </a:lnTo>
                  <a:lnTo>
                    <a:pt x="14" y="51"/>
                  </a:lnTo>
                  <a:lnTo>
                    <a:pt x="28" y="69"/>
                  </a:lnTo>
                  <a:lnTo>
                    <a:pt x="47" y="87"/>
                  </a:lnTo>
                  <a:lnTo>
                    <a:pt x="72" y="100"/>
                  </a:lnTo>
                  <a:lnTo>
                    <a:pt x="98" y="109"/>
                  </a:lnTo>
                  <a:lnTo>
                    <a:pt x="126" y="112"/>
                  </a:lnTo>
                  <a:lnTo>
                    <a:pt x="154" y="112"/>
                  </a:lnTo>
                </a:path>
              </a:pathLst>
            </a:custGeom>
            <a:noFill/>
            <a:ln w="41275" cap="rnd">
              <a:solidFill>
                <a:srgbClr val="CCFF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62" name="Freeform 40"/>
            <p:cNvSpPr>
              <a:spLocks/>
            </p:cNvSpPr>
            <p:nvPr/>
          </p:nvSpPr>
          <p:spPr bwMode="auto">
            <a:xfrm>
              <a:off x="5328" y="2448"/>
              <a:ext cx="278" cy="56"/>
            </a:xfrm>
            <a:custGeom>
              <a:avLst/>
              <a:gdLst>
                <a:gd name="T0" fmla="*/ 277 w 278"/>
                <a:gd name="T1" fmla="*/ 25 h 56"/>
                <a:gd name="T2" fmla="*/ 242 w 278"/>
                <a:gd name="T3" fmla="*/ 10 h 56"/>
                <a:gd name="T4" fmla="*/ 201 w 278"/>
                <a:gd name="T5" fmla="*/ 2 h 56"/>
                <a:gd name="T6" fmla="*/ 159 w 278"/>
                <a:gd name="T7" fmla="*/ 0 h 56"/>
                <a:gd name="T8" fmla="*/ 115 w 278"/>
                <a:gd name="T9" fmla="*/ 5 h 56"/>
                <a:gd name="T10" fmla="*/ 74 w 278"/>
                <a:gd name="T11" fmla="*/ 17 h 56"/>
                <a:gd name="T12" fmla="*/ 34 w 278"/>
                <a:gd name="T13" fmla="*/ 33 h 56"/>
                <a:gd name="T14" fmla="*/ 0 w 278"/>
                <a:gd name="T15" fmla="*/ 55 h 56"/>
                <a:gd name="T16" fmla="*/ 0 60000 65536"/>
                <a:gd name="T17" fmla="*/ 0 60000 65536"/>
                <a:gd name="T18" fmla="*/ 0 60000 65536"/>
                <a:gd name="T19" fmla="*/ 0 60000 65536"/>
                <a:gd name="T20" fmla="*/ 0 60000 65536"/>
                <a:gd name="T21" fmla="*/ 0 60000 65536"/>
                <a:gd name="T22" fmla="*/ 0 60000 65536"/>
                <a:gd name="T23" fmla="*/ 0 60000 65536"/>
                <a:gd name="T24" fmla="*/ 0 w 278"/>
                <a:gd name="T25" fmla="*/ 0 h 56"/>
                <a:gd name="T26" fmla="*/ 278 w 278"/>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8" h="56">
                  <a:moveTo>
                    <a:pt x="277" y="25"/>
                  </a:moveTo>
                  <a:lnTo>
                    <a:pt x="242" y="10"/>
                  </a:lnTo>
                  <a:lnTo>
                    <a:pt x="201" y="2"/>
                  </a:lnTo>
                  <a:lnTo>
                    <a:pt x="159" y="0"/>
                  </a:lnTo>
                  <a:lnTo>
                    <a:pt x="115" y="5"/>
                  </a:lnTo>
                  <a:lnTo>
                    <a:pt x="74" y="17"/>
                  </a:lnTo>
                  <a:lnTo>
                    <a:pt x="34" y="33"/>
                  </a:lnTo>
                  <a:lnTo>
                    <a:pt x="0" y="55"/>
                  </a:lnTo>
                </a:path>
              </a:pathLst>
            </a:custGeom>
            <a:noFill/>
            <a:ln w="41275" cap="rnd">
              <a:solidFill>
                <a:srgbClr val="CCFFCC"/>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63" name="Line 41"/>
            <p:cNvSpPr>
              <a:spLocks noChangeShapeType="1"/>
            </p:cNvSpPr>
            <p:nvPr/>
          </p:nvSpPr>
          <p:spPr bwMode="auto">
            <a:xfrm flipV="1">
              <a:off x="4146" y="2265"/>
              <a:ext cx="195" cy="179"/>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11964" name="Freeform 42"/>
            <p:cNvSpPr>
              <a:spLocks/>
            </p:cNvSpPr>
            <p:nvPr/>
          </p:nvSpPr>
          <p:spPr bwMode="auto">
            <a:xfrm>
              <a:off x="4081" y="2351"/>
              <a:ext cx="100" cy="81"/>
            </a:xfrm>
            <a:custGeom>
              <a:avLst/>
              <a:gdLst>
                <a:gd name="T0" fmla="*/ 0 w 100"/>
                <a:gd name="T1" fmla="*/ 53 h 81"/>
                <a:gd name="T2" fmla="*/ 4 w 100"/>
                <a:gd name="T3" fmla="*/ 58 h 81"/>
                <a:gd name="T4" fmla="*/ 7 w 100"/>
                <a:gd name="T5" fmla="*/ 65 h 81"/>
                <a:gd name="T6" fmla="*/ 11 w 100"/>
                <a:gd name="T7" fmla="*/ 68 h 81"/>
                <a:gd name="T8" fmla="*/ 19 w 100"/>
                <a:gd name="T9" fmla="*/ 73 h 81"/>
                <a:gd name="T10" fmla="*/ 27 w 100"/>
                <a:gd name="T11" fmla="*/ 77 h 81"/>
                <a:gd name="T12" fmla="*/ 34 w 100"/>
                <a:gd name="T13" fmla="*/ 77 h 81"/>
                <a:gd name="T14" fmla="*/ 44 w 100"/>
                <a:gd name="T15" fmla="*/ 78 h 81"/>
                <a:gd name="T16" fmla="*/ 51 w 100"/>
                <a:gd name="T17" fmla="*/ 80 h 81"/>
                <a:gd name="T18" fmla="*/ 60 w 100"/>
                <a:gd name="T19" fmla="*/ 77 h 81"/>
                <a:gd name="T20" fmla="*/ 69 w 100"/>
                <a:gd name="T21" fmla="*/ 75 h 81"/>
                <a:gd name="T22" fmla="*/ 76 w 100"/>
                <a:gd name="T23" fmla="*/ 70 h 81"/>
                <a:gd name="T24" fmla="*/ 81 w 100"/>
                <a:gd name="T25" fmla="*/ 65 h 81"/>
                <a:gd name="T26" fmla="*/ 90 w 100"/>
                <a:gd name="T27" fmla="*/ 62 h 81"/>
                <a:gd name="T28" fmla="*/ 94 w 100"/>
                <a:gd name="T29" fmla="*/ 55 h 81"/>
                <a:gd name="T30" fmla="*/ 97 w 100"/>
                <a:gd name="T31" fmla="*/ 47 h 81"/>
                <a:gd name="T32" fmla="*/ 99 w 100"/>
                <a:gd name="T33" fmla="*/ 42 h 81"/>
                <a:gd name="T34" fmla="*/ 99 w 100"/>
                <a:gd name="T35" fmla="*/ 35 h 81"/>
                <a:gd name="T36" fmla="*/ 99 w 100"/>
                <a:gd name="T37" fmla="*/ 27 h 81"/>
                <a:gd name="T38" fmla="*/ 95 w 100"/>
                <a:gd name="T39" fmla="*/ 22 h 81"/>
                <a:gd name="T40" fmla="*/ 94 w 100"/>
                <a:gd name="T41" fmla="*/ 15 h 81"/>
                <a:gd name="T42" fmla="*/ 88 w 100"/>
                <a:gd name="T43" fmla="*/ 12 h 81"/>
                <a:gd name="T44" fmla="*/ 81 w 100"/>
                <a:gd name="T45" fmla="*/ 7 h 81"/>
                <a:gd name="T46" fmla="*/ 72 w 100"/>
                <a:gd name="T47" fmla="*/ 3 h 81"/>
                <a:gd name="T48" fmla="*/ 65 w 100"/>
                <a:gd name="T49" fmla="*/ 3 h 81"/>
                <a:gd name="T50" fmla="*/ 57 w 100"/>
                <a:gd name="T51" fmla="*/ 2 h 81"/>
                <a:gd name="T52" fmla="*/ 48 w 100"/>
                <a:gd name="T53" fmla="*/ 0 h 81"/>
                <a:gd name="T54" fmla="*/ 39 w 100"/>
                <a:gd name="T55" fmla="*/ 3 h 81"/>
                <a:gd name="T56" fmla="*/ 30 w 100"/>
                <a:gd name="T57" fmla="*/ 5 h 81"/>
                <a:gd name="T58" fmla="*/ 23 w 100"/>
                <a:gd name="T59" fmla="*/ 10 h 81"/>
                <a:gd name="T60" fmla="*/ 18 w 100"/>
                <a:gd name="T61" fmla="*/ 15 h 81"/>
                <a:gd name="T62" fmla="*/ 9 w 100"/>
                <a:gd name="T63" fmla="*/ 18 h 81"/>
                <a:gd name="T64" fmla="*/ 5 w 100"/>
                <a:gd name="T65" fmla="*/ 25 h 81"/>
                <a:gd name="T66" fmla="*/ 2 w 100"/>
                <a:gd name="T67" fmla="*/ 33 h 81"/>
                <a:gd name="T68" fmla="*/ 0 w 100"/>
                <a:gd name="T69" fmla="*/ 38 h 81"/>
                <a:gd name="T70" fmla="*/ 0 w 100"/>
                <a:gd name="T71" fmla="*/ 45 h 81"/>
                <a:gd name="T72" fmla="*/ 0 w 100"/>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1"/>
                <a:gd name="T113" fmla="*/ 100 w 100"/>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1">
                  <a:moveTo>
                    <a:pt x="0" y="53"/>
                  </a:moveTo>
                  <a:lnTo>
                    <a:pt x="4" y="58"/>
                  </a:lnTo>
                  <a:lnTo>
                    <a:pt x="7" y="65"/>
                  </a:lnTo>
                  <a:lnTo>
                    <a:pt x="11" y="68"/>
                  </a:lnTo>
                  <a:lnTo>
                    <a:pt x="19" y="73"/>
                  </a:lnTo>
                  <a:lnTo>
                    <a:pt x="27" y="77"/>
                  </a:lnTo>
                  <a:lnTo>
                    <a:pt x="34" y="77"/>
                  </a:lnTo>
                  <a:lnTo>
                    <a:pt x="44" y="78"/>
                  </a:lnTo>
                  <a:lnTo>
                    <a:pt x="51" y="80"/>
                  </a:lnTo>
                  <a:lnTo>
                    <a:pt x="60" y="77"/>
                  </a:lnTo>
                  <a:lnTo>
                    <a:pt x="69" y="75"/>
                  </a:lnTo>
                  <a:lnTo>
                    <a:pt x="76" y="70"/>
                  </a:lnTo>
                  <a:lnTo>
                    <a:pt x="81" y="65"/>
                  </a:lnTo>
                  <a:lnTo>
                    <a:pt x="90" y="62"/>
                  </a:lnTo>
                  <a:lnTo>
                    <a:pt x="94" y="55"/>
                  </a:lnTo>
                  <a:lnTo>
                    <a:pt x="97" y="47"/>
                  </a:lnTo>
                  <a:lnTo>
                    <a:pt x="99" y="42"/>
                  </a:lnTo>
                  <a:lnTo>
                    <a:pt x="99" y="35"/>
                  </a:lnTo>
                  <a:lnTo>
                    <a:pt x="99" y="27"/>
                  </a:lnTo>
                  <a:lnTo>
                    <a:pt x="95" y="22"/>
                  </a:lnTo>
                  <a:lnTo>
                    <a:pt x="94" y="15"/>
                  </a:lnTo>
                  <a:lnTo>
                    <a:pt x="88" y="12"/>
                  </a:lnTo>
                  <a:lnTo>
                    <a:pt x="81" y="7"/>
                  </a:lnTo>
                  <a:lnTo>
                    <a:pt x="72" y="3"/>
                  </a:lnTo>
                  <a:lnTo>
                    <a:pt x="65" y="3"/>
                  </a:lnTo>
                  <a:lnTo>
                    <a:pt x="57" y="2"/>
                  </a:lnTo>
                  <a:lnTo>
                    <a:pt x="48" y="0"/>
                  </a:lnTo>
                  <a:lnTo>
                    <a:pt x="39" y="3"/>
                  </a:lnTo>
                  <a:lnTo>
                    <a:pt x="30" y="5"/>
                  </a:lnTo>
                  <a:lnTo>
                    <a:pt x="23" y="10"/>
                  </a:lnTo>
                  <a:lnTo>
                    <a:pt x="18" y="15"/>
                  </a:lnTo>
                  <a:lnTo>
                    <a:pt x="9" y="18"/>
                  </a:lnTo>
                  <a:lnTo>
                    <a:pt x="5" y="25"/>
                  </a:lnTo>
                  <a:lnTo>
                    <a:pt x="2" y="33"/>
                  </a:lnTo>
                  <a:lnTo>
                    <a:pt x="0" y="38"/>
                  </a:lnTo>
                  <a:lnTo>
                    <a:pt x="0" y="45"/>
                  </a:lnTo>
                  <a:lnTo>
                    <a:pt x="0" y="53"/>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65" name="Freeform 43"/>
            <p:cNvSpPr>
              <a:spLocks/>
            </p:cNvSpPr>
            <p:nvPr/>
          </p:nvSpPr>
          <p:spPr bwMode="auto">
            <a:xfrm>
              <a:off x="4198" y="2313"/>
              <a:ext cx="101" cy="81"/>
            </a:xfrm>
            <a:custGeom>
              <a:avLst/>
              <a:gdLst>
                <a:gd name="T0" fmla="*/ 0 w 101"/>
                <a:gd name="T1" fmla="*/ 54 h 81"/>
                <a:gd name="T2" fmla="*/ 4 w 101"/>
                <a:gd name="T3" fmla="*/ 59 h 81"/>
                <a:gd name="T4" fmla="*/ 7 w 101"/>
                <a:gd name="T5" fmla="*/ 65 h 81"/>
                <a:gd name="T6" fmla="*/ 11 w 101"/>
                <a:gd name="T7" fmla="*/ 68 h 81"/>
                <a:gd name="T8" fmla="*/ 19 w 101"/>
                <a:gd name="T9" fmla="*/ 73 h 81"/>
                <a:gd name="T10" fmla="*/ 27 w 101"/>
                <a:gd name="T11" fmla="*/ 77 h 81"/>
                <a:gd name="T12" fmla="*/ 35 w 101"/>
                <a:gd name="T13" fmla="*/ 77 h 81"/>
                <a:gd name="T14" fmla="*/ 45 w 101"/>
                <a:gd name="T15" fmla="*/ 78 h 81"/>
                <a:gd name="T16" fmla="*/ 52 w 101"/>
                <a:gd name="T17" fmla="*/ 80 h 81"/>
                <a:gd name="T18" fmla="*/ 61 w 101"/>
                <a:gd name="T19" fmla="*/ 77 h 81"/>
                <a:gd name="T20" fmla="*/ 70 w 101"/>
                <a:gd name="T21" fmla="*/ 75 h 81"/>
                <a:gd name="T22" fmla="*/ 77 w 101"/>
                <a:gd name="T23" fmla="*/ 70 h 81"/>
                <a:gd name="T24" fmla="*/ 82 w 101"/>
                <a:gd name="T25" fmla="*/ 65 h 81"/>
                <a:gd name="T26" fmla="*/ 91 w 101"/>
                <a:gd name="T27" fmla="*/ 62 h 81"/>
                <a:gd name="T28" fmla="*/ 95 w 101"/>
                <a:gd name="T29" fmla="*/ 55 h 81"/>
                <a:gd name="T30" fmla="*/ 98 w 101"/>
                <a:gd name="T31" fmla="*/ 47 h 81"/>
                <a:gd name="T32" fmla="*/ 100 w 101"/>
                <a:gd name="T33" fmla="*/ 42 h 81"/>
                <a:gd name="T34" fmla="*/ 100 w 101"/>
                <a:gd name="T35" fmla="*/ 35 h 81"/>
                <a:gd name="T36" fmla="*/ 100 w 101"/>
                <a:gd name="T37" fmla="*/ 27 h 81"/>
                <a:gd name="T38" fmla="*/ 96 w 101"/>
                <a:gd name="T39" fmla="*/ 22 h 81"/>
                <a:gd name="T40" fmla="*/ 95 w 101"/>
                <a:gd name="T41" fmla="*/ 16 h 81"/>
                <a:gd name="T42" fmla="*/ 89 w 101"/>
                <a:gd name="T43" fmla="*/ 12 h 81"/>
                <a:gd name="T44" fmla="*/ 82 w 101"/>
                <a:gd name="T45" fmla="*/ 7 h 81"/>
                <a:gd name="T46" fmla="*/ 73 w 101"/>
                <a:gd name="T47" fmla="*/ 3 h 81"/>
                <a:gd name="T48" fmla="*/ 66 w 101"/>
                <a:gd name="T49" fmla="*/ 3 h 81"/>
                <a:gd name="T50" fmla="*/ 58 w 101"/>
                <a:gd name="T51" fmla="*/ 2 h 81"/>
                <a:gd name="T52" fmla="*/ 49 w 101"/>
                <a:gd name="T53" fmla="*/ 0 h 81"/>
                <a:gd name="T54" fmla="*/ 40 w 101"/>
                <a:gd name="T55" fmla="*/ 3 h 81"/>
                <a:gd name="T56" fmla="*/ 31 w 101"/>
                <a:gd name="T57" fmla="*/ 5 h 81"/>
                <a:gd name="T58" fmla="*/ 23 w 101"/>
                <a:gd name="T59" fmla="*/ 11 h 81"/>
                <a:gd name="T60" fmla="*/ 18 w 101"/>
                <a:gd name="T61" fmla="*/ 16 h 81"/>
                <a:gd name="T62" fmla="*/ 9 w 101"/>
                <a:gd name="T63" fmla="*/ 19 h 81"/>
                <a:gd name="T64" fmla="*/ 5 w 101"/>
                <a:gd name="T65" fmla="*/ 26 h 81"/>
                <a:gd name="T66" fmla="*/ 2 w 101"/>
                <a:gd name="T67" fmla="*/ 34 h 81"/>
                <a:gd name="T68" fmla="*/ 0 w 101"/>
                <a:gd name="T69" fmla="*/ 39 h 81"/>
                <a:gd name="T70" fmla="*/ 0 w 101"/>
                <a:gd name="T71" fmla="*/ 45 h 81"/>
                <a:gd name="T72" fmla="*/ 0 w 101"/>
                <a:gd name="T73" fmla="*/ 54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81"/>
                <a:gd name="T113" fmla="*/ 101 w 10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81">
                  <a:moveTo>
                    <a:pt x="0" y="54"/>
                  </a:moveTo>
                  <a:lnTo>
                    <a:pt x="4" y="59"/>
                  </a:lnTo>
                  <a:lnTo>
                    <a:pt x="7" y="65"/>
                  </a:lnTo>
                  <a:lnTo>
                    <a:pt x="11" y="68"/>
                  </a:lnTo>
                  <a:lnTo>
                    <a:pt x="19" y="73"/>
                  </a:lnTo>
                  <a:lnTo>
                    <a:pt x="27" y="77"/>
                  </a:lnTo>
                  <a:lnTo>
                    <a:pt x="35" y="77"/>
                  </a:lnTo>
                  <a:lnTo>
                    <a:pt x="45" y="78"/>
                  </a:lnTo>
                  <a:lnTo>
                    <a:pt x="52" y="80"/>
                  </a:lnTo>
                  <a:lnTo>
                    <a:pt x="61" y="77"/>
                  </a:lnTo>
                  <a:lnTo>
                    <a:pt x="70" y="75"/>
                  </a:lnTo>
                  <a:lnTo>
                    <a:pt x="77" y="70"/>
                  </a:lnTo>
                  <a:lnTo>
                    <a:pt x="82" y="65"/>
                  </a:lnTo>
                  <a:lnTo>
                    <a:pt x="91" y="62"/>
                  </a:lnTo>
                  <a:lnTo>
                    <a:pt x="95" y="55"/>
                  </a:lnTo>
                  <a:lnTo>
                    <a:pt x="98" y="47"/>
                  </a:lnTo>
                  <a:lnTo>
                    <a:pt x="100" y="42"/>
                  </a:lnTo>
                  <a:lnTo>
                    <a:pt x="100" y="35"/>
                  </a:lnTo>
                  <a:lnTo>
                    <a:pt x="100" y="27"/>
                  </a:lnTo>
                  <a:lnTo>
                    <a:pt x="96" y="22"/>
                  </a:lnTo>
                  <a:lnTo>
                    <a:pt x="95" y="16"/>
                  </a:lnTo>
                  <a:lnTo>
                    <a:pt x="89" y="12"/>
                  </a:lnTo>
                  <a:lnTo>
                    <a:pt x="82" y="7"/>
                  </a:lnTo>
                  <a:lnTo>
                    <a:pt x="73" y="3"/>
                  </a:lnTo>
                  <a:lnTo>
                    <a:pt x="66" y="3"/>
                  </a:lnTo>
                  <a:lnTo>
                    <a:pt x="58" y="2"/>
                  </a:lnTo>
                  <a:lnTo>
                    <a:pt x="49" y="0"/>
                  </a:lnTo>
                  <a:lnTo>
                    <a:pt x="40" y="3"/>
                  </a:lnTo>
                  <a:lnTo>
                    <a:pt x="31" y="5"/>
                  </a:lnTo>
                  <a:lnTo>
                    <a:pt x="23" y="11"/>
                  </a:lnTo>
                  <a:lnTo>
                    <a:pt x="18" y="16"/>
                  </a:lnTo>
                  <a:lnTo>
                    <a:pt x="9" y="19"/>
                  </a:lnTo>
                  <a:lnTo>
                    <a:pt x="5" y="26"/>
                  </a:lnTo>
                  <a:lnTo>
                    <a:pt x="2" y="34"/>
                  </a:lnTo>
                  <a:lnTo>
                    <a:pt x="0" y="39"/>
                  </a:lnTo>
                  <a:lnTo>
                    <a:pt x="0" y="45"/>
                  </a:lnTo>
                  <a:lnTo>
                    <a:pt x="0" y="54"/>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66" name="Freeform 44"/>
            <p:cNvSpPr>
              <a:spLocks/>
            </p:cNvSpPr>
            <p:nvPr/>
          </p:nvSpPr>
          <p:spPr bwMode="auto">
            <a:xfrm>
              <a:off x="4327" y="2275"/>
              <a:ext cx="100" cy="81"/>
            </a:xfrm>
            <a:custGeom>
              <a:avLst/>
              <a:gdLst>
                <a:gd name="T0" fmla="*/ 0 w 100"/>
                <a:gd name="T1" fmla="*/ 54 h 81"/>
                <a:gd name="T2" fmla="*/ 4 w 100"/>
                <a:gd name="T3" fmla="*/ 59 h 81"/>
                <a:gd name="T4" fmla="*/ 7 w 100"/>
                <a:gd name="T5" fmla="*/ 65 h 81"/>
                <a:gd name="T6" fmla="*/ 11 w 100"/>
                <a:gd name="T7" fmla="*/ 68 h 81"/>
                <a:gd name="T8" fmla="*/ 19 w 100"/>
                <a:gd name="T9" fmla="*/ 73 h 81"/>
                <a:gd name="T10" fmla="*/ 27 w 100"/>
                <a:gd name="T11" fmla="*/ 77 h 81"/>
                <a:gd name="T12" fmla="*/ 34 w 100"/>
                <a:gd name="T13" fmla="*/ 77 h 81"/>
                <a:gd name="T14" fmla="*/ 44 w 100"/>
                <a:gd name="T15" fmla="*/ 78 h 81"/>
                <a:gd name="T16" fmla="*/ 51 w 100"/>
                <a:gd name="T17" fmla="*/ 80 h 81"/>
                <a:gd name="T18" fmla="*/ 60 w 100"/>
                <a:gd name="T19" fmla="*/ 77 h 81"/>
                <a:gd name="T20" fmla="*/ 69 w 100"/>
                <a:gd name="T21" fmla="*/ 75 h 81"/>
                <a:gd name="T22" fmla="*/ 76 w 100"/>
                <a:gd name="T23" fmla="*/ 70 h 81"/>
                <a:gd name="T24" fmla="*/ 81 w 100"/>
                <a:gd name="T25" fmla="*/ 65 h 81"/>
                <a:gd name="T26" fmla="*/ 90 w 100"/>
                <a:gd name="T27" fmla="*/ 62 h 81"/>
                <a:gd name="T28" fmla="*/ 94 w 100"/>
                <a:gd name="T29" fmla="*/ 55 h 81"/>
                <a:gd name="T30" fmla="*/ 97 w 100"/>
                <a:gd name="T31" fmla="*/ 47 h 81"/>
                <a:gd name="T32" fmla="*/ 99 w 100"/>
                <a:gd name="T33" fmla="*/ 41 h 81"/>
                <a:gd name="T34" fmla="*/ 99 w 100"/>
                <a:gd name="T35" fmla="*/ 35 h 81"/>
                <a:gd name="T36" fmla="*/ 99 w 100"/>
                <a:gd name="T37" fmla="*/ 26 h 81"/>
                <a:gd name="T38" fmla="*/ 95 w 100"/>
                <a:gd name="T39" fmla="*/ 21 h 81"/>
                <a:gd name="T40" fmla="*/ 94 w 100"/>
                <a:gd name="T41" fmla="*/ 15 h 81"/>
                <a:gd name="T42" fmla="*/ 88 w 100"/>
                <a:gd name="T43" fmla="*/ 12 h 81"/>
                <a:gd name="T44" fmla="*/ 81 w 100"/>
                <a:gd name="T45" fmla="*/ 7 h 81"/>
                <a:gd name="T46" fmla="*/ 72 w 100"/>
                <a:gd name="T47" fmla="*/ 3 h 81"/>
                <a:gd name="T48" fmla="*/ 65 w 100"/>
                <a:gd name="T49" fmla="*/ 3 h 81"/>
                <a:gd name="T50" fmla="*/ 57 w 100"/>
                <a:gd name="T51" fmla="*/ 2 h 81"/>
                <a:gd name="T52" fmla="*/ 48 w 100"/>
                <a:gd name="T53" fmla="*/ 0 h 81"/>
                <a:gd name="T54" fmla="*/ 39 w 100"/>
                <a:gd name="T55" fmla="*/ 3 h 81"/>
                <a:gd name="T56" fmla="*/ 30 w 100"/>
                <a:gd name="T57" fmla="*/ 5 h 81"/>
                <a:gd name="T58" fmla="*/ 23 w 100"/>
                <a:gd name="T59" fmla="*/ 10 h 81"/>
                <a:gd name="T60" fmla="*/ 18 w 100"/>
                <a:gd name="T61" fmla="*/ 15 h 81"/>
                <a:gd name="T62" fmla="*/ 9 w 100"/>
                <a:gd name="T63" fmla="*/ 18 h 81"/>
                <a:gd name="T64" fmla="*/ 5 w 100"/>
                <a:gd name="T65" fmla="*/ 25 h 81"/>
                <a:gd name="T66" fmla="*/ 2 w 100"/>
                <a:gd name="T67" fmla="*/ 33 h 81"/>
                <a:gd name="T68" fmla="*/ 0 w 100"/>
                <a:gd name="T69" fmla="*/ 38 h 81"/>
                <a:gd name="T70" fmla="*/ 0 w 100"/>
                <a:gd name="T71" fmla="*/ 45 h 81"/>
                <a:gd name="T72" fmla="*/ 0 w 100"/>
                <a:gd name="T73" fmla="*/ 54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1"/>
                <a:gd name="T113" fmla="*/ 100 w 100"/>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1">
                  <a:moveTo>
                    <a:pt x="0" y="54"/>
                  </a:moveTo>
                  <a:lnTo>
                    <a:pt x="4" y="59"/>
                  </a:lnTo>
                  <a:lnTo>
                    <a:pt x="7" y="65"/>
                  </a:lnTo>
                  <a:lnTo>
                    <a:pt x="11" y="68"/>
                  </a:lnTo>
                  <a:lnTo>
                    <a:pt x="19" y="73"/>
                  </a:lnTo>
                  <a:lnTo>
                    <a:pt x="27" y="77"/>
                  </a:lnTo>
                  <a:lnTo>
                    <a:pt x="34" y="77"/>
                  </a:lnTo>
                  <a:lnTo>
                    <a:pt x="44" y="78"/>
                  </a:lnTo>
                  <a:lnTo>
                    <a:pt x="51" y="80"/>
                  </a:lnTo>
                  <a:lnTo>
                    <a:pt x="60" y="77"/>
                  </a:lnTo>
                  <a:lnTo>
                    <a:pt x="69" y="75"/>
                  </a:lnTo>
                  <a:lnTo>
                    <a:pt x="76" y="70"/>
                  </a:lnTo>
                  <a:lnTo>
                    <a:pt x="81" y="65"/>
                  </a:lnTo>
                  <a:lnTo>
                    <a:pt x="90" y="62"/>
                  </a:lnTo>
                  <a:lnTo>
                    <a:pt x="94" y="55"/>
                  </a:lnTo>
                  <a:lnTo>
                    <a:pt x="97" y="47"/>
                  </a:lnTo>
                  <a:lnTo>
                    <a:pt x="99" y="41"/>
                  </a:lnTo>
                  <a:lnTo>
                    <a:pt x="99" y="35"/>
                  </a:lnTo>
                  <a:lnTo>
                    <a:pt x="99" y="26"/>
                  </a:lnTo>
                  <a:lnTo>
                    <a:pt x="95" y="21"/>
                  </a:lnTo>
                  <a:lnTo>
                    <a:pt x="94" y="15"/>
                  </a:lnTo>
                  <a:lnTo>
                    <a:pt x="88" y="12"/>
                  </a:lnTo>
                  <a:lnTo>
                    <a:pt x="81" y="7"/>
                  </a:lnTo>
                  <a:lnTo>
                    <a:pt x="72" y="3"/>
                  </a:lnTo>
                  <a:lnTo>
                    <a:pt x="65" y="3"/>
                  </a:lnTo>
                  <a:lnTo>
                    <a:pt x="57" y="2"/>
                  </a:lnTo>
                  <a:lnTo>
                    <a:pt x="48" y="0"/>
                  </a:lnTo>
                  <a:lnTo>
                    <a:pt x="39" y="3"/>
                  </a:lnTo>
                  <a:lnTo>
                    <a:pt x="30" y="5"/>
                  </a:lnTo>
                  <a:lnTo>
                    <a:pt x="23" y="10"/>
                  </a:lnTo>
                  <a:lnTo>
                    <a:pt x="18" y="15"/>
                  </a:lnTo>
                  <a:lnTo>
                    <a:pt x="9" y="18"/>
                  </a:lnTo>
                  <a:lnTo>
                    <a:pt x="5" y="25"/>
                  </a:lnTo>
                  <a:lnTo>
                    <a:pt x="2" y="33"/>
                  </a:lnTo>
                  <a:lnTo>
                    <a:pt x="0" y="38"/>
                  </a:lnTo>
                  <a:lnTo>
                    <a:pt x="0" y="45"/>
                  </a:lnTo>
                  <a:lnTo>
                    <a:pt x="0" y="54"/>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67" name="Line 45"/>
            <p:cNvSpPr>
              <a:spLocks noChangeShapeType="1"/>
            </p:cNvSpPr>
            <p:nvPr/>
          </p:nvSpPr>
          <p:spPr bwMode="auto">
            <a:xfrm>
              <a:off x="2891" y="2142"/>
              <a:ext cx="81" cy="1"/>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11968" name="Freeform 46"/>
            <p:cNvSpPr>
              <a:spLocks/>
            </p:cNvSpPr>
            <p:nvPr/>
          </p:nvSpPr>
          <p:spPr bwMode="auto">
            <a:xfrm>
              <a:off x="2803" y="2117"/>
              <a:ext cx="72" cy="47"/>
            </a:xfrm>
            <a:custGeom>
              <a:avLst/>
              <a:gdLst>
                <a:gd name="T0" fmla="*/ 0 w 72"/>
                <a:gd name="T1" fmla="*/ 20 h 47"/>
                <a:gd name="T2" fmla="*/ 0 w 72"/>
                <a:gd name="T3" fmla="*/ 23 h 47"/>
                <a:gd name="T4" fmla="*/ 0 w 72"/>
                <a:gd name="T5" fmla="*/ 28 h 47"/>
                <a:gd name="T6" fmla="*/ 4 w 72"/>
                <a:gd name="T7" fmla="*/ 31 h 47"/>
                <a:gd name="T8" fmla="*/ 7 w 72"/>
                <a:gd name="T9" fmla="*/ 36 h 47"/>
                <a:gd name="T10" fmla="*/ 12 w 72"/>
                <a:gd name="T11" fmla="*/ 38 h 47"/>
                <a:gd name="T12" fmla="*/ 14 w 72"/>
                <a:gd name="T13" fmla="*/ 43 h 47"/>
                <a:gd name="T14" fmla="*/ 21 w 72"/>
                <a:gd name="T15" fmla="*/ 43 h 47"/>
                <a:gd name="T16" fmla="*/ 27 w 72"/>
                <a:gd name="T17" fmla="*/ 44 h 47"/>
                <a:gd name="T18" fmla="*/ 32 w 72"/>
                <a:gd name="T19" fmla="*/ 46 h 47"/>
                <a:gd name="T20" fmla="*/ 39 w 72"/>
                <a:gd name="T21" fmla="*/ 46 h 47"/>
                <a:gd name="T22" fmla="*/ 44 w 72"/>
                <a:gd name="T23" fmla="*/ 46 h 47"/>
                <a:gd name="T24" fmla="*/ 50 w 72"/>
                <a:gd name="T25" fmla="*/ 44 h 47"/>
                <a:gd name="T26" fmla="*/ 55 w 72"/>
                <a:gd name="T27" fmla="*/ 43 h 47"/>
                <a:gd name="T28" fmla="*/ 60 w 72"/>
                <a:gd name="T29" fmla="*/ 41 h 47"/>
                <a:gd name="T30" fmla="*/ 66 w 72"/>
                <a:gd name="T31" fmla="*/ 38 h 47"/>
                <a:gd name="T32" fmla="*/ 67 w 72"/>
                <a:gd name="T33" fmla="*/ 33 h 47"/>
                <a:gd name="T34" fmla="*/ 71 w 72"/>
                <a:gd name="T35" fmla="*/ 30 h 47"/>
                <a:gd name="T36" fmla="*/ 71 w 72"/>
                <a:gd name="T37" fmla="*/ 26 h 47"/>
                <a:gd name="T38" fmla="*/ 71 w 72"/>
                <a:gd name="T39" fmla="*/ 23 h 47"/>
                <a:gd name="T40" fmla="*/ 71 w 72"/>
                <a:gd name="T41" fmla="*/ 18 h 47"/>
                <a:gd name="T42" fmla="*/ 67 w 72"/>
                <a:gd name="T43" fmla="*/ 15 h 47"/>
                <a:gd name="T44" fmla="*/ 64 w 72"/>
                <a:gd name="T45" fmla="*/ 10 h 47"/>
                <a:gd name="T46" fmla="*/ 59 w 72"/>
                <a:gd name="T47" fmla="*/ 8 h 47"/>
                <a:gd name="T48" fmla="*/ 57 w 72"/>
                <a:gd name="T49" fmla="*/ 3 h 47"/>
                <a:gd name="T50" fmla="*/ 50 w 72"/>
                <a:gd name="T51" fmla="*/ 3 h 47"/>
                <a:gd name="T52" fmla="*/ 44 w 72"/>
                <a:gd name="T53" fmla="*/ 2 h 47"/>
                <a:gd name="T54" fmla="*/ 39 w 72"/>
                <a:gd name="T55" fmla="*/ 0 h 47"/>
                <a:gd name="T56" fmla="*/ 32 w 72"/>
                <a:gd name="T57" fmla="*/ 0 h 47"/>
                <a:gd name="T58" fmla="*/ 27 w 72"/>
                <a:gd name="T59" fmla="*/ 0 h 47"/>
                <a:gd name="T60" fmla="*/ 21 w 72"/>
                <a:gd name="T61" fmla="*/ 2 h 47"/>
                <a:gd name="T62" fmla="*/ 16 w 72"/>
                <a:gd name="T63" fmla="*/ 3 h 47"/>
                <a:gd name="T64" fmla="*/ 11 w 72"/>
                <a:gd name="T65" fmla="*/ 5 h 47"/>
                <a:gd name="T66" fmla="*/ 5 w 72"/>
                <a:gd name="T67" fmla="*/ 8 h 47"/>
                <a:gd name="T68" fmla="*/ 4 w 72"/>
                <a:gd name="T69" fmla="*/ 13 h 47"/>
                <a:gd name="T70" fmla="*/ 0 w 72"/>
                <a:gd name="T71" fmla="*/ 16 h 47"/>
                <a:gd name="T72" fmla="*/ 0 w 72"/>
                <a:gd name="T73" fmla="*/ 2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47"/>
                <a:gd name="T113" fmla="*/ 72 w 72"/>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47">
                  <a:moveTo>
                    <a:pt x="0" y="20"/>
                  </a:moveTo>
                  <a:lnTo>
                    <a:pt x="0" y="23"/>
                  </a:lnTo>
                  <a:lnTo>
                    <a:pt x="0" y="28"/>
                  </a:lnTo>
                  <a:lnTo>
                    <a:pt x="4" y="31"/>
                  </a:lnTo>
                  <a:lnTo>
                    <a:pt x="7" y="36"/>
                  </a:lnTo>
                  <a:lnTo>
                    <a:pt x="12" y="38"/>
                  </a:lnTo>
                  <a:lnTo>
                    <a:pt x="14" y="43"/>
                  </a:lnTo>
                  <a:lnTo>
                    <a:pt x="21" y="43"/>
                  </a:lnTo>
                  <a:lnTo>
                    <a:pt x="27" y="44"/>
                  </a:lnTo>
                  <a:lnTo>
                    <a:pt x="32" y="46"/>
                  </a:lnTo>
                  <a:lnTo>
                    <a:pt x="39" y="46"/>
                  </a:lnTo>
                  <a:lnTo>
                    <a:pt x="44" y="46"/>
                  </a:lnTo>
                  <a:lnTo>
                    <a:pt x="50" y="44"/>
                  </a:lnTo>
                  <a:lnTo>
                    <a:pt x="55" y="43"/>
                  </a:lnTo>
                  <a:lnTo>
                    <a:pt x="60" y="41"/>
                  </a:lnTo>
                  <a:lnTo>
                    <a:pt x="66" y="38"/>
                  </a:lnTo>
                  <a:lnTo>
                    <a:pt x="67" y="33"/>
                  </a:lnTo>
                  <a:lnTo>
                    <a:pt x="71" y="30"/>
                  </a:lnTo>
                  <a:lnTo>
                    <a:pt x="71" y="26"/>
                  </a:lnTo>
                  <a:lnTo>
                    <a:pt x="71" y="23"/>
                  </a:lnTo>
                  <a:lnTo>
                    <a:pt x="71" y="18"/>
                  </a:lnTo>
                  <a:lnTo>
                    <a:pt x="67" y="15"/>
                  </a:lnTo>
                  <a:lnTo>
                    <a:pt x="64" y="10"/>
                  </a:lnTo>
                  <a:lnTo>
                    <a:pt x="59" y="8"/>
                  </a:lnTo>
                  <a:lnTo>
                    <a:pt x="57" y="3"/>
                  </a:lnTo>
                  <a:lnTo>
                    <a:pt x="50" y="3"/>
                  </a:lnTo>
                  <a:lnTo>
                    <a:pt x="44" y="2"/>
                  </a:lnTo>
                  <a:lnTo>
                    <a:pt x="39" y="0"/>
                  </a:lnTo>
                  <a:lnTo>
                    <a:pt x="32" y="0"/>
                  </a:lnTo>
                  <a:lnTo>
                    <a:pt x="27" y="0"/>
                  </a:lnTo>
                  <a:lnTo>
                    <a:pt x="21" y="2"/>
                  </a:lnTo>
                  <a:lnTo>
                    <a:pt x="16" y="3"/>
                  </a:lnTo>
                  <a:lnTo>
                    <a:pt x="11" y="5"/>
                  </a:lnTo>
                  <a:lnTo>
                    <a:pt x="5" y="8"/>
                  </a:lnTo>
                  <a:lnTo>
                    <a:pt x="4" y="13"/>
                  </a:lnTo>
                  <a:lnTo>
                    <a:pt x="0" y="16"/>
                  </a:lnTo>
                  <a:lnTo>
                    <a:pt x="0" y="20"/>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969" name="Group 47"/>
            <p:cNvGrpSpPr>
              <a:grpSpLocks/>
            </p:cNvGrpSpPr>
            <p:nvPr/>
          </p:nvGrpSpPr>
          <p:grpSpPr bwMode="auto">
            <a:xfrm>
              <a:off x="2911" y="2169"/>
              <a:ext cx="45" cy="184"/>
              <a:chOff x="3055" y="2305"/>
              <a:chExt cx="45" cy="184"/>
            </a:xfrm>
          </p:grpSpPr>
          <p:grpSp>
            <p:nvGrpSpPr>
              <p:cNvPr id="112256" name="Group 48"/>
              <p:cNvGrpSpPr>
                <a:grpSpLocks/>
              </p:cNvGrpSpPr>
              <p:nvPr/>
            </p:nvGrpSpPr>
            <p:grpSpPr bwMode="auto">
              <a:xfrm>
                <a:off x="3069" y="2305"/>
                <a:ext cx="18" cy="24"/>
                <a:chOff x="3069" y="2305"/>
                <a:chExt cx="18" cy="24"/>
              </a:xfrm>
            </p:grpSpPr>
            <p:sp>
              <p:nvSpPr>
                <p:cNvPr id="112278" name="Freeform 49"/>
                <p:cNvSpPr>
                  <a:spLocks/>
                </p:cNvSpPr>
                <p:nvPr/>
              </p:nvSpPr>
              <p:spPr bwMode="auto">
                <a:xfrm>
                  <a:off x="3069" y="2312"/>
                  <a:ext cx="17" cy="17"/>
                </a:xfrm>
                <a:custGeom>
                  <a:avLst/>
                  <a:gdLst>
                    <a:gd name="T0" fmla="*/ 2 w 17"/>
                    <a:gd name="T1" fmla="*/ 0 h 17"/>
                    <a:gd name="T2" fmla="*/ 0 w 17"/>
                    <a:gd name="T3" fmla="*/ 2 h 17"/>
                    <a:gd name="T4" fmla="*/ 2 w 17"/>
                    <a:gd name="T5" fmla="*/ 4 h 17"/>
                    <a:gd name="T6" fmla="*/ 2 w 17"/>
                    <a:gd name="T7" fmla="*/ 7 h 17"/>
                    <a:gd name="T8" fmla="*/ 3 w 17"/>
                    <a:gd name="T9" fmla="*/ 8 h 17"/>
                    <a:gd name="T10" fmla="*/ 5 w 17"/>
                    <a:gd name="T11" fmla="*/ 11 h 17"/>
                    <a:gd name="T12" fmla="*/ 8 w 17"/>
                    <a:gd name="T13" fmla="*/ 11 h 17"/>
                    <a:gd name="T14" fmla="*/ 10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7"/>
                      </a:lnTo>
                      <a:lnTo>
                        <a:pt x="3" y="8"/>
                      </a:lnTo>
                      <a:lnTo>
                        <a:pt x="5" y="11"/>
                      </a:lnTo>
                      <a:lnTo>
                        <a:pt x="8" y="11"/>
                      </a:lnTo>
                      <a:lnTo>
                        <a:pt x="10"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79" name="Freeform 50"/>
                <p:cNvSpPr>
                  <a:spLocks/>
                </p:cNvSpPr>
                <p:nvPr/>
              </p:nvSpPr>
              <p:spPr bwMode="auto">
                <a:xfrm>
                  <a:off x="3069" y="2305"/>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57" name="Group 51"/>
              <p:cNvGrpSpPr>
                <a:grpSpLocks/>
              </p:cNvGrpSpPr>
              <p:nvPr/>
            </p:nvGrpSpPr>
            <p:grpSpPr bwMode="auto">
              <a:xfrm>
                <a:off x="3081" y="2328"/>
                <a:ext cx="19" cy="26"/>
                <a:chOff x="3081" y="2328"/>
                <a:chExt cx="19" cy="26"/>
              </a:xfrm>
            </p:grpSpPr>
            <p:sp>
              <p:nvSpPr>
                <p:cNvPr id="112276" name="Freeform 52"/>
                <p:cNvSpPr>
                  <a:spLocks/>
                </p:cNvSpPr>
                <p:nvPr/>
              </p:nvSpPr>
              <p:spPr bwMode="auto">
                <a:xfrm>
                  <a:off x="3081" y="2337"/>
                  <a:ext cx="19" cy="17"/>
                </a:xfrm>
                <a:custGeom>
                  <a:avLst/>
                  <a:gdLst>
                    <a:gd name="T0" fmla="*/ 0 w 19"/>
                    <a:gd name="T1" fmla="*/ 12 h 17"/>
                    <a:gd name="T2" fmla="*/ 4 w 19"/>
                    <a:gd name="T3" fmla="*/ 12 h 17"/>
                    <a:gd name="T4" fmla="*/ 5 w 19"/>
                    <a:gd name="T5" fmla="*/ 16 h 17"/>
                    <a:gd name="T6" fmla="*/ 7 w 19"/>
                    <a:gd name="T7" fmla="*/ 12 h 17"/>
                    <a:gd name="T8" fmla="*/ 11 w 19"/>
                    <a:gd name="T9" fmla="*/ 12 h 17"/>
                    <a:gd name="T10" fmla="*/ 13 w 19"/>
                    <a:gd name="T11" fmla="*/ 11 h 17"/>
                    <a:gd name="T12" fmla="*/ 14 w 19"/>
                    <a:gd name="T13" fmla="*/ 8 h 17"/>
                    <a:gd name="T14" fmla="*/ 14 w 19"/>
                    <a:gd name="T15" fmla="*/ 4 h 17"/>
                    <a:gd name="T16" fmla="*/ 16 w 19"/>
                    <a:gd name="T17" fmla="*/ 3 h 17"/>
                    <a:gd name="T18" fmla="*/ 18 w 1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12"/>
                      </a:moveTo>
                      <a:lnTo>
                        <a:pt x="4" y="12"/>
                      </a:lnTo>
                      <a:lnTo>
                        <a:pt x="5" y="16"/>
                      </a:lnTo>
                      <a:lnTo>
                        <a:pt x="7" y="12"/>
                      </a:lnTo>
                      <a:lnTo>
                        <a:pt x="11" y="12"/>
                      </a:lnTo>
                      <a:lnTo>
                        <a:pt x="13" y="11"/>
                      </a:lnTo>
                      <a:lnTo>
                        <a:pt x="14" y="8"/>
                      </a:lnTo>
                      <a:lnTo>
                        <a:pt x="14" y="4"/>
                      </a:lnTo>
                      <a:lnTo>
                        <a:pt x="16" y="3"/>
                      </a:lnTo>
                      <a:lnTo>
                        <a:pt x="1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77" name="Freeform 53"/>
                <p:cNvSpPr>
                  <a:spLocks/>
                </p:cNvSpPr>
                <p:nvPr/>
              </p:nvSpPr>
              <p:spPr bwMode="auto">
                <a:xfrm>
                  <a:off x="3083" y="2328"/>
                  <a:ext cx="17" cy="17"/>
                </a:xfrm>
                <a:custGeom>
                  <a:avLst/>
                  <a:gdLst>
                    <a:gd name="T0" fmla="*/ 14 w 17"/>
                    <a:gd name="T1" fmla="*/ 16 h 17"/>
                    <a:gd name="T2" fmla="*/ 16 w 17"/>
                    <a:gd name="T3" fmla="*/ 13 h 17"/>
                    <a:gd name="T4" fmla="*/ 14 w 17"/>
                    <a:gd name="T5" fmla="*/ 12 h 17"/>
                    <a:gd name="T6" fmla="*/ 14 w 17"/>
                    <a:gd name="T7" fmla="*/ 9 h 17"/>
                    <a:gd name="T8" fmla="*/ 12 w 17"/>
                    <a:gd name="T9" fmla="*/ 6 h 17"/>
                    <a:gd name="T10" fmla="*/ 11 w 17"/>
                    <a:gd name="T11" fmla="*/ 4 h 17"/>
                    <a:gd name="T12" fmla="*/ 7 w 17"/>
                    <a:gd name="T13" fmla="*/ 4 h 17"/>
                    <a:gd name="T14" fmla="*/ 5 w 17"/>
                    <a:gd name="T15" fmla="*/ 2 h 17"/>
                    <a:gd name="T16" fmla="*/ 4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4" y="16"/>
                      </a:moveTo>
                      <a:lnTo>
                        <a:pt x="16" y="13"/>
                      </a:lnTo>
                      <a:lnTo>
                        <a:pt x="14" y="12"/>
                      </a:lnTo>
                      <a:lnTo>
                        <a:pt x="14" y="9"/>
                      </a:lnTo>
                      <a:lnTo>
                        <a:pt x="12" y="6"/>
                      </a:lnTo>
                      <a:lnTo>
                        <a:pt x="11" y="4"/>
                      </a:lnTo>
                      <a:lnTo>
                        <a:pt x="7" y="4"/>
                      </a:lnTo>
                      <a:lnTo>
                        <a:pt x="5" y="2"/>
                      </a:lnTo>
                      <a:lnTo>
                        <a:pt x="4"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58" name="Group 54"/>
              <p:cNvGrpSpPr>
                <a:grpSpLocks/>
              </p:cNvGrpSpPr>
              <p:nvPr/>
            </p:nvGrpSpPr>
            <p:grpSpPr bwMode="auto">
              <a:xfrm>
                <a:off x="3064" y="2349"/>
                <a:ext cx="19" cy="25"/>
                <a:chOff x="3064" y="2349"/>
                <a:chExt cx="19" cy="25"/>
              </a:xfrm>
            </p:grpSpPr>
            <p:sp>
              <p:nvSpPr>
                <p:cNvPr id="112274" name="Freeform 55"/>
                <p:cNvSpPr>
                  <a:spLocks/>
                </p:cNvSpPr>
                <p:nvPr/>
              </p:nvSpPr>
              <p:spPr bwMode="auto">
                <a:xfrm>
                  <a:off x="3066" y="2357"/>
                  <a:ext cx="17" cy="17"/>
                </a:xfrm>
                <a:custGeom>
                  <a:avLst/>
                  <a:gdLst>
                    <a:gd name="T0" fmla="*/ 2 w 17"/>
                    <a:gd name="T1" fmla="*/ 0 h 17"/>
                    <a:gd name="T2" fmla="*/ 0 w 17"/>
                    <a:gd name="T3" fmla="*/ 2 h 17"/>
                    <a:gd name="T4" fmla="*/ 2 w 17"/>
                    <a:gd name="T5" fmla="*/ 4 h 17"/>
                    <a:gd name="T6" fmla="*/ 2 w 17"/>
                    <a:gd name="T7" fmla="*/ 6 h 17"/>
                    <a:gd name="T8" fmla="*/ 3 w 17"/>
                    <a:gd name="T9" fmla="*/ 9 h 17"/>
                    <a:gd name="T10" fmla="*/ 5 w 17"/>
                    <a:gd name="T11" fmla="*/ 12 h 17"/>
                    <a:gd name="T12" fmla="*/ 8 w 17"/>
                    <a:gd name="T13" fmla="*/ 12 h 17"/>
                    <a:gd name="T14" fmla="*/ 10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6"/>
                      </a:lnTo>
                      <a:lnTo>
                        <a:pt x="3" y="9"/>
                      </a:lnTo>
                      <a:lnTo>
                        <a:pt x="5" y="12"/>
                      </a:lnTo>
                      <a:lnTo>
                        <a:pt x="8" y="12"/>
                      </a:lnTo>
                      <a:lnTo>
                        <a:pt x="10"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75" name="Freeform 56"/>
                <p:cNvSpPr>
                  <a:spLocks/>
                </p:cNvSpPr>
                <p:nvPr/>
              </p:nvSpPr>
              <p:spPr bwMode="auto">
                <a:xfrm>
                  <a:off x="3064" y="2349"/>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59" name="Group 57"/>
              <p:cNvGrpSpPr>
                <a:grpSpLocks/>
              </p:cNvGrpSpPr>
              <p:nvPr/>
            </p:nvGrpSpPr>
            <p:grpSpPr bwMode="auto">
              <a:xfrm>
                <a:off x="3079" y="2373"/>
                <a:ext cx="17" cy="27"/>
                <a:chOff x="3079" y="2373"/>
                <a:chExt cx="17" cy="27"/>
              </a:xfrm>
            </p:grpSpPr>
            <p:sp>
              <p:nvSpPr>
                <p:cNvPr id="112272" name="Freeform 58"/>
                <p:cNvSpPr>
                  <a:spLocks/>
                </p:cNvSpPr>
                <p:nvPr/>
              </p:nvSpPr>
              <p:spPr bwMode="auto">
                <a:xfrm>
                  <a:off x="3079" y="2383"/>
                  <a:ext cx="17" cy="17"/>
                </a:xfrm>
                <a:custGeom>
                  <a:avLst/>
                  <a:gdLst>
                    <a:gd name="T0" fmla="*/ 0 w 17"/>
                    <a:gd name="T1" fmla="*/ 12 h 17"/>
                    <a:gd name="T2" fmla="*/ 2 w 17"/>
                    <a:gd name="T3" fmla="*/ 12 h 17"/>
                    <a:gd name="T4" fmla="*/ 5 w 17"/>
                    <a:gd name="T5" fmla="*/ 16 h 17"/>
                    <a:gd name="T6" fmla="*/ 7 w 17"/>
                    <a:gd name="T7" fmla="*/ 12 h 17"/>
                    <a:gd name="T8" fmla="*/ 9 w 17"/>
                    <a:gd name="T9" fmla="*/ 12 h 17"/>
                    <a:gd name="T10" fmla="*/ 11 w 17"/>
                    <a:gd name="T11" fmla="*/ 11 h 17"/>
                    <a:gd name="T12" fmla="*/ 12 w 17"/>
                    <a:gd name="T13" fmla="*/ 8 h 17"/>
                    <a:gd name="T14" fmla="*/ 14 w 17"/>
                    <a:gd name="T15" fmla="*/ 4 h 17"/>
                    <a:gd name="T16" fmla="*/ 14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2"/>
                      </a:moveTo>
                      <a:lnTo>
                        <a:pt x="2" y="12"/>
                      </a:lnTo>
                      <a:lnTo>
                        <a:pt x="5" y="16"/>
                      </a:lnTo>
                      <a:lnTo>
                        <a:pt x="7" y="12"/>
                      </a:lnTo>
                      <a:lnTo>
                        <a:pt x="9" y="12"/>
                      </a:lnTo>
                      <a:lnTo>
                        <a:pt x="11" y="11"/>
                      </a:lnTo>
                      <a:lnTo>
                        <a:pt x="12" y="8"/>
                      </a:lnTo>
                      <a:lnTo>
                        <a:pt x="14" y="4"/>
                      </a:lnTo>
                      <a:lnTo>
                        <a:pt x="14" y="3"/>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73" name="Freeform 59"/>
                <p:cNvSpPr>
                  <a:spLocks/>
                </p:cNvSpPr>
                <p:nvPr/>
              </p:nvSpPr>
              <p:spPr bwMode="auto">
                <a:xfrm>
                  <a:off x="3079" y="2373"/>
                  <a:ext cx="17" cy="17"/>
                </a:xfrm>
                <a:custGeom>
                  <a:avLst/>
                  <a:gdLst>
                    <a:gd name="T0" fmla="*/ 14 w 17"/>
                    <a:gd name="T1" fmla="*/ 16 h 17"/>
                    <a:gd name="T2" fmla="*/ 16 w 17"/>
                    <a:gd name="T3" fmla="*/ 13 h 17"/>
                    <a:gd name="T4" fmla="*/ 14 w 17"/>
                    <a:gd name="T5" fmla="*/ 12 h 17"/>
                    <a:gd name="T6" fmla="*/ 14 w 17"/>
                    <a:gd name="T7" fmla="*/ 9 h 17"/>
                    <a:gd name="T8" fmla="*/ 12 w 17"/>
                    <a:gd name="T9" fmla="*/ 6 h 17"/>
                    <a:gd name="T10" fmla="*/ 11 w 17"/>
                    <a:gd name="T11" fmla="*/ 4 h 17"/>
                    <a:gd name="T12" fmla="*/ 7 w 17"/>
                    <a:gd name="T13" fmla="*/ 4 h 17"/>
                    <a:gd name="T14" fmla="*/ 5 w 17"/>
                    <a:gd name="T15" fmla="*/ 2 h 17"/>
                    <a:gd name="T16" fmla="*/ 4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4" y="16"/>
                      </a:moveTo>
                      <a:lnTo>
                        <a:pt x="16" y="13"/>
                      </a:lnTo>
                      <a:lnTo>
                        <a:pt x="14" y="12"/>
                      </a:lnTo>
                      <a:lnTo>
                        <a:pt x="14" y="9"/>
                      </a:lnTo>
                      <a:lnTo>
                        <a:pt x="12" y="6"/>
                      </a:lnTo>
                      <a:lnTo>
                        <a:pt x="11" y="4"/>
                      </a:lnTo>
                      <a:lnTo>
                        <a:pt x="7" y="4"/>
                      </a:lnTo>
                      <a:lnTo>
                        <a:pt x="5" y="2"/>
                      </a:lnTo>
                      <a:lnTo>
                        <a:pt x="4"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60" name="Group 60"/>
              <p:cNvGrpSpPr>
                <a:grpSpLocks/>
              </p:cNvGrpSpPr>
              <p:nvPr/>
            </p:nvGrpSpPr>
            <p:grpSpPr bwMode="auto">
              <a:xfrm>
                <a:off x="3058" y="2395"/>
                <a:ext cx="18" cy="24"/>
                <a:chOff x="3058" y="2395"/>
                <a:chExt cx="18" cy="24"/>
              </a:xfrm>
            </p:grpSpPr>
            <p:sp>
              <p:nvSpPr>
                <p:cNvPr id="112270" name="Freeform 61"/>
                <p:cNvSpPr>
                  <a:spLocks/>
                </p:cNvSpPr>
                <p:nvPr/>
              </p:nvSpPr>
              <p:spPr bwMode="auto">
                <a:xfrm>
                  <a:off x="3058" y="2402"/>
                  <a:ext cx="18" cy="17"/>
                </a:xfrm>
                <a:custGeom>
                  <a:avLst/>
                  <a:gdLst>
                    <a:gd name="T0" fmla="*/ 2 w 18"/>
                    <a:gd name="T1" fmla="*/ 0 h 17"/>
                    <a:gd name="T2" fmla="*/ 0 w 18"/>
                    <a:gd name="T3" fmla="*/ 3 h 17"/>
                    <a:gd name="T4" fmla="*/ 2 w 18"/>
                    <a:gd name="T5" fmla="*/ 4 h 17"/>
                    <a:gd name="T6" fmla="*/ 4 w 18"/>
                    <a:gd name="T7" fmla="*/ 8 h 17"/>
                    <a:gd name="T8" fmla="*/ 6 w 18"/>
                    <a:gd name="T9" fmla="*/ 11 h 17"/>
                    <a:gd name="T10" fmla="*/ 9 w 18"/>
                    <a:gd name="T11" fmla="*/ 11 h 17"/>
                    <a:gd name="T12" fmla="*/ 11 w 18"/>
                    <a:gd name="T13" fmla="*/ 12 h 17"/>
                    <a:gd name="T14" fmla="*/ 13 w 18"/>
                    <a:gd name="T15" fmla="*/ 16 h 17"/>
                    <a:gd name="T16" fmla="*/ 17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2" y="0"/>
                      </a:moveTo>
                      <a:lnTo>
                        <a:pt x="0" y="3"/>
                      </a:lnTo>
                      <a:lnTo>
                        <a:pt x="2" y="4"/>
                      </a:lnTo>
                      <a:lnTo>
                        <a:pt x="4" y="8"/>
                      </a:lnTo>
                      <a:lnTo>
                        <a:pt x="6" y="11"/>
                      </a:lnTo>
                      <a:lnTo>
                        <a:pt x="9" y="11"/>
                      </a:lnTo>
                      <a:lnTo>
                        <a:pt x="11" y="12"/>
                      </a:lnTo>
                      <a:lnTo>
                        <a:pt x="13" y="16"/>
                      </a:lnTo>
                      <a:lnTo>
                        <a:pt x="17"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71" name="Freeform 62"/>
                <p:cNvSpPr>
                  <a:spLocks/>
                </p:cNvSpPr>
                <p:nvPr/>
              </p:nvSpPr>
              <p:spPr bwMode="auto">
                <a:xfrm>
                  <a:off x="3058" y="2395"/>
                  <a:ext cx="18" cy="17"/>
                </a:xfrm>
                <a:custGeom>
                  <a:avLst/>
                  <a:gdLst>
                    <a:gd name="T0" fmla="*/ 17 w 18"/>
                    <a:gd name="T1" fmla="*/ 3 h 17"/>
                    <a:gd name="T2" fmla="*/ 15 w 18"/>
                    <a:gd name="T3" fmla="*/ 3 h 17"/>
                    <a:gd name="T4" fmla="*/ 11 w 18"/>
                    <a:gd name="T5" fmla="*/ 0 h 17"/>
                    <a:gd name="T6" fmla="*/ 9 w 18"/>
                    <a:gd name="T7" fmla="*/ 3 h 17"/>
                    <a:gd name="T8" fmla="*/ 8 w 18"/>
                    <a:gd name="T9" fmla="*/ 3 h 17"/>
                    <a:gd name="T10" fmla="*/ 6 w 18"/>
                    <a:gd name="T11" fmla="*/ 4 h 17"/>
                    <a:gd name="T12" fmla="*/ 4 w 18"/>
                    <a:gd name="T13" fmla="*/ 8 h 17"/>
                    <a:gd name="T14" fmla="*/ 2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5" y="3"/>
                      </a:lnTo>
                      <a:lnTo>
                        <a:pt x="11" y="0"/>
                      </a:lnTo>
                      <a:lnTo>
                        <a:pt x="9" y="3"/>
                      </a:lnTo>
                      <a:lnTo>
                        <a:pt x="8" y="3"/>
                      </a:lnTo>
                      <a:lnTo>
                        <a:pt x="6" y="4"/>
                      </a:lnTo>
                      <a:lnTo>
                        <a:pt x="4" y="8"/>
                      </a:lnTo>
                      <a:lnTo>
                        <a:pt x="2"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61" name="Group 63"/>
              <p:cNvGrpSpPr>
                <a:grpSpLocks/>
              </p:cNvGrpSpPr>
              <p:nvPr/>
            </p:nvGrpSpPr>
            <p:grpSpPr bwMode="auto">
              <a:xfrm>
                <a:off x="3073" y="2419"/>
                <a:ext cx="19" cy="23"/>
                <a:chOff x="3073" y="2419"/>
                <a:chExt cx="19" cy="23"/>
              </a:xfrm>
            </p:grpSpPr>
            <p:sp>
              <p:nvSpPr>
                <p:cNvPr id="112268" name="Freeform 64"/>
                <p:cNvSpPr>
                  <a:spLocks/>
                </p:cNvSpPr>
                <p:nvPr/>
              </p:nvSpPr>
              <p:spPr bwMode="auto">
                <a:xfrm>
                  <a:off x="3073" y="2425"/>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69" name="Freeform 65"/>
                <p:cNvSpPr>
                  <a:spLocks/>
                </p:cNvSpPr>
                <p:nvPr/>
              </p:nvSpPr>
              <p:spPr bwMode="auto">
                <a:xfrm>
                  <a:off x="3075" y="2419"/>
                  <a:ext cx="17" cy="17"/>
                </a:xfrm>
                <a:custGeom>
                  <a:avLst/>
                  <a:gdLst>
                    <a:gd name="T0" fmla="*/ 13 w 17"/>
                    <a:gd name="T1" fmla="*/ 16 h 17"/>
                    <a:gd name="T2" fmla="*/ 16 w 17"/>
                    <a:gd name="T3" fmla="*/ 12 h 17"/>
                    <a:gd name="T4" fmla="*/ 13 w 17"/>
                    <a:gd name="T5" fmla="*/ 11 h 17"/>
                    <a:gd name="T6" fmla="*/ 12 w 17"/>
                    <a:gd name="T7" fmla="*/ 8 h 17"/>
                    <a:gd name="T8" fmla="*/ 10 w 17"/>
                    <a:gd name="T9" fmla="*/ 4 h 17"/>
                    <a:gd name="T10" fmla="*/ 7 w 17"/>
                    <a:gd name="T11" fmla="*/ 4 h 17"/>
                    <a:gd name="T12" fmla="*/ 5 w 17"/>
                    <a:gd name="T13" fmla="*/ 3 h 17"/>
                    <a:gd name="T14" fmla="*/ 3 w 17"/>
                    <a:gd name="T15" fmla="*/ 0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3" y="16"/>
                      </a:moveTo>
                      <a:lnTo>
                        <a:pt x="16" y="12"/>
                      </a:lnTo>
                      <a:lnTo>
                        <a:pt x="13" y="11"/>
                      </a:lnTo>
                      <a:lnTo>
                        <a:pt x="12" y="8"/>
                      </a:lnTo>
                      <a:lnTo>
                        <a:pt x="10" y="4"/>
                      </a:lnTo>
                      <a:lnTo>
                        <a:pt x="7" y="4"/>
                      </a:lnTo>
                      <a:lnTo>
                        <a:pt x="5" y="3"/>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62" name="Group 66"/>
              <p:cNvGrpSpPr>
                <a:grpSpLocks/>
              </p:cNvGrpSpPr>
              <p:nvPr/>
            </p:nvGrpSpPr>
            <p:grpSpPr bwMode="auto">
              <a:xfrm>
                <a:off x="3055" y="2440"/>
                <a:ext cx="19" cy="25"/>
                <a:chOff x="3055" y="2440"/>
                <a:chExt cx="19" cy="25"/>
              </a:xfrm>
            </p:grpSpPr>
            <p:sp>
              <p:nvSpPr>
                <p:cNvPr id="112266" name="Freeform 67"/>
                <p:cNvSpPr>
                  <a:spLocks/>
                </p:cNvSpPr>
                <p:nvPr/>
              </p:nvSpPr>
              <p:spPr bwMode="auto">
                <a:xfrm>
                  <a:off x="3055" y="2448"/>
                  <a:ext cx="17" cy="17"/>
                </a:xfrm>
                <a:custGeom>
                  <a:avLst/>
                  <a:gdLst>
                    <a:gd name="T0" fmla="*/ 2 w 17"/>
                    <a:gd name="T1" fmla="*/ 0 h 17"/>
                    <a:gd name="T2" fmla="*/ 0 w 17"/>
                    <a:gd name="T3" fmla="*/ 2 h 17"/>
                    <a:gd name="T4" fmla="*/ 0 w 17"/>
                    <a:gd name="T5" fmla="*/ 4 h 17"/>
                    <a:gd name="T6" fmla="*/ 2 w 17"/>
                    <a:gd name="T7" fmla="*/ 6 h 17"/>
                    <a:gd name="T8" fmla="*/ 3 w 17"/>
                    <a:gd name="T9" fmla="*/ 8 h 17"/>
                    <a:gd name="T10" fmla="*/ 5 w 17"/>
                    <a:gd name="T11" fmla="*/ 12 h 17"/>
                    <a:gd name="T12" fmla="*/ 8 w 17"/>
                    <a:gd name="T13" fmla="*/ 12 h 17"/>
                    <a:gd name="T14" fmla="*/ 10 w 17"/>
                    <a:gd name="T15" fmla="*/ 13 h 17"/>
                    <a:gd name="T16" fmla="*/ 13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0" y="4"/>
                      </a:lnTo>
                      <a:lnTo>
                        <a:pt x="2" y="6"/>
                      </a:lnTo>
                      <a:lnTo>
                        <a:pt x="3" y="8"/>
                      </a:lnTo>
                      <a:lnTo>
                        <a:pt x="5" y="12"/>
                      </a:lnTo>
                      <a:lnTo>
                        <a:pt x="8" y="12"/>
                      </a:lnTo>
                      <a:lnTo>
                        <a:pt x="10" y="13"/>
                      </a:lnTo>
                      <a:lnTo>
                        <a:pt x="13"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67" name="Freeform 68"/>
                <p:cNvSpPr>
                  <a:spLocks/>
                </p:cNvSpPr>
                <p:nvPr/>
              </p:nvSpPr>
              <p:spPr bwMode="auto">
                <a:xfrm>
                  <a:off x="3055" y="2440"/>
                  <a:ext cx="19" cy="17"/>
                </a:xfrm>
                <a:custGeom>
                  <a:avLst/>
                  <a:gdLst>
                    <a:gd name="T0" fmla="*/ 18 w 19"/>
                    <a:gd name="T1" fmla="*/ 3 h 17"/>
                    <a:gd name="T2" fmla="*/ 14 w 19"/>
                    <a:gd name="T3" fmla="*/ 3 h 17"/>
                    <a:gd name="T4" fmla="*/ 13 w 19"/>
                    <a:gd name="T5" fmla="*/ 0 h 17"/>
                    <a:gd name="T6" fmla="*/ 11 w 19"/>
                    <a:gd name="T7" fmla="*/ 3 h 17"/>
                    <a:gd name="T8" fmla="*/ 7 w 19"/>
                    <a:gd name="T9" fmla="*/ 3 h 17"/>
                    <a:gd name="T10" fmla="*/ 5 w 19"/>
                    <a:gd name="T11" fmla="*/ 4 h 17"/>
                    <a:gd name="T12" fmla="*/ 4 w 19"/>
                    <a:gd name="T13" fmla="*/ 8 h 17"/>
                    <a:gd name="T14" fmla="*/ 4 w 19"/>
                    <a:gd name="T15" fmla="*/ 11 h 17"/>
                    <a:gd name="T16" fmla="*/ 2 w 19"/>
                    <a:gd name="T17" fmla="*/ 12 h 17"/>
                    <a:gd name="T18" fmla="*/ 0 w 19"/>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18" y="3"/>
                      </a:moveTo>
                      <a:lnTo>
                        <a:pt x="14" y="3"/>
                      </a:lnTo>
                      <a:lnTo>
                        <a:pt x="13" y="0"/>
                      </a:lnTo>
                      <a:lnTo>
                        <a:pt x="11" y="3"/>
                      </a:lnTo>
                      <a:lnTo>
                        <a:pt x="7" y="3"/>
                      </a:lnTo>
                      <a:lnTo>
                        <a:pt x="5" y="4"/>
                      </a:lnTo>
                      <a:lnTo>
                        <a:pt x="4" y="8"/>
                      </a:lnTo>
                      <a:lnTo>
                        <a:pt x="4"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63" name="Group 69"/>
              <p:cNvGrpSpPr>
                <a:grpSpLocks/>
              </p:cNvGrpSpPr>
              <p:nvPr/>
            </p:nvGrpSpPr>
            <p:grpSpPr bwMode="auto">
              <a:xfrm>
                <a:off x="3069" y="2464"/>
                <a:ext cx="20" cy="25"/>
                <a:chOff x="3069" y="2464"/>
                <a:chExt cx="20" cy="25"/>
              </a:xfrm>
            </p:grpSpPr>
            <p:sp>
              <p:nvSpPr>
                <p:cNvPr id="112264" name="Freeform 70"/>
                <p:cNvSpPr>
                  <a:spLocks/>
                </p:cNvSpPr>
                <p:nvPr/>
              </p:nvSpPr>
              <p:spPr bwMode="auto">
                <a:xfrm>
                  <a:off x="3069" y="2472"/>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65" name="Freeform 71"/>
                <p:cNvSpPr>
                  <a:spLocks/>
                </p:cNvSpPr>
                <p:nvPr/>
              </p:nvSpPr>
              <p:spPr bwMode="auto">
                <a:xfrm>
                  <a:off x="3072" y="2464"/>
                  <a:ext cx="17" cy="17"/>
                </a:xfrm>
                <a:custGeom>
                  <a:avLst/>
                  <a:gdLst>
                    <a:gd name="T0" fmla="*/ 13 w 17"/>
                    <a:gd name="T1" fmla="*/ 16 h 17"/>
                    <a:gd name="T2" fmla="*/ 16 w 17"/>
                    <a:gd name="T3" fmla="*/ 13 h 17"/>
                    <a:gd name="T4" fmla="*/ 16 w 17"/>
                    <a:gd name="T5" fmla="*/ 11 h 17"/>
                    <a:gd name="T6" fmla="*/ 13 w 17"/>
                    <a:gd name="T7" fmla="*/ 8 h 17"/>
                    <a:gd name="T8" fmla="*/ 11 w 17"/>
                    <a:gd name="T9" fmla="*/ 7 h 17"/>
                    <a:gd name="T10" fmla="*/ 10 w 17"/>
                    <a:gd name="T11" fmla="*/ 4 h 17"/>
                    <a:gd name="T12" fmla="*/ 8 w 17"/>
                    <a:gd name="T13" fmla="*/ 4 h 17"/>
                    <a:gd name="T14" fmla="*/ 5 w 17"/>
                    <a:gd name="T15" fmla="*/ 2 h 17"/>
                    <a:gd name="T16" fmla="*/ 2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6" y="11"/>
                      </a:lnTo>
                      <a:lnTo>
                        <a:pt x="13" y="8"/>
                      </a:lnTo>
                      <a:lnTo>
                        <a:pt x="11" y="7"/>
                      </a:lnTo>
                      <a:lnTo>
                        <a:pt x="10" y="4"/>
                      </a:lnTo>
                      <a:lnTo>
                        <a:pt x="8" y="4"/>
                      </a:lnTo>
                      <a:lnTo>
                        <a:pt x="5" y="2"/>
                      </a:lnTo>
                      <a:lnTo>
                        <a:pt x="2"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sp>
          <p:nvSpPr>
            <p:cNvPr id="111970" name="Freeform 72"/>
            <p:cNvSpPr>
              <a:spLocks/>
            </p:cNvSpPr>
            <p:nvPr/>
          </p:nvSpPr>
          <p:spPr bwMode="auto">
            <a:xfrm>
              <a:off x="2904" y="2118"/>
              <a:ext cx="71" cy="48"/>
            </a:xfrm>
            <a:custGeom>
              <a:avLst/>
              <a:gdLst>
                <a:gd name="T0" fmla="*/ 0 w 71"/>
                <a:gd name="T1" fmla="*/ 20 h 48"/>
                <a:gd name="T2" fmla="*/ 0 w 71"/>
                <a:gd name="T3" fmla="*/ 23 h 48"/>
                <a:gd name="T4" fmla="*/ 0 w 71"/>
                <a:gd name="T5" fmla="*/ 29 h 48"/>
                <a:gd name="T6" fmla="*/ 3 w 71"/>
                <a:gd name="T7" fmla="*/ 32 h 48"/>
                <a:gd name="T8" fmla="*/ 7 w 71"/>
                <a:gd name="T9" fmla="*/ 37 h 48"/>
                <a:gd name="T10" fmla="*/ 12 w 71"/>
                <a:gd name="T11" fmla="*/ 39 h 48"/>
                <a:gd name="T12" fmla="*/ 14 w 71"/>
                <a:gd name="T13" fmla="*/ 44 h 48"/>
                <a:gd name="T14" fmla="*/ 21 w 71"/>
                <a:gd name="T15" fmla="*/ 44 h 48"/>
                <a:gd name="T16" fmla="*/ 26 w 71"/>
                <a:gd name="T17" fmla="*/ 45 h 48"/>
                <a:gd name="T18" fmla="*/ 31 w 71"/>
                <a:gd name="T19" fmla="*/ 47 h 48"/>
                <a:gd name="T20" fmla="*/ 38 w 71"/>
                <a:gd name="T21" fmla="*/ 47 h 48"/>
                <a:gd name="T22" fmla="*/ 44 w 71"/>
                <a:gd name="T23" fmla="*/ 47 h 48"/>
                <a:gd name="T24" fmla="*/ 49 w 71"/>
                <a:gd name="T25" fmla="*/ 45 h 48"/>
                <a:gd name="T26" fmla="*/ 54 w 71"/>
                <a:gd name="T27" fmla="*/ 44 h 48"/>
                <a:gd name="T28" fmla="*/ 59 w 71"/>
                <a:gd name="T29" fmla="*/ 42 h 48"/>
                <a:gd name="T30" fmla="*/ 65 w 71"/>
                <a:gd name="T31" fmla="*/ 39 h 48"/>
                <a:gd name="T32" fmla="*/ 66 w 71"/>
                <a:gd name="T33" fmla="*/ 34 h 48"/>
                <a:gd name="T34" fmla="*/ 70 w 71"/>
                <a:gd name="T35" fmla="*/ 30 h 48"/>
                <a:gd name="T36" fmla="*/ 70 w 71"/>
                <a:gd name="T37" fmla="*/ 27 h 48"/>
                <a:gd name="T38" fmla="*/ 70 w 71"/>
                <a:gd name="T39" fmla="*/ 23 h 48"/>
                <a:gd name="T40" fmla="*/ 70 w 71"/>
                <a:gd name="T41" fmla="*/ 18 h 48"/>
                <a:gd name="T42" fmla="*/ 66 w 71"/>
                <a:gd name="T43" fmla="*/ 15 h 48"/>
                <a:gd name="T44" fmla="*/ 63 w 71"/>
                <a:gd name="T45" fmla="*/ 10 h 48"/>
                <a:gd name="T46" fmla="*/ 58 w 71"/>
                <a:gd name="T47" fmla="*/ 8 h 48"/>
                <a:gd name="T48" fmla="*/ 56 w 71"/>
                <a:gd name="T49" fmla="*/ 3 h 48"/>
                <a:gd name="T50" fmla="*/ 49 w 71"/>
                <a:gd name="T51" fmla="*/ 3 h 48"/>
                <a:gd name="T52" fmla="*/ 44 w 71"/>
                <a:gd name="T53" fmla="*/ 2 h 48"/>
                <a:gd name="T54" fmla="*/ 38 w 71"/>
                <a:gd name="T55" fmla="*/ 0 h 48"/>
                <a:gd name="T56" fmla="*/ 31 w 71"/>
                <a:gd name="T57" fmla="*/ 0 h 48"/>
                <a:gd name="T58" fmla="*/ 26 w 71"/>
                <a:gd name="T59" fmla="*/ 0 h 48"/>
                <a:gd name="T60" fmla="*/ 21 w 71"/>
                <a:gd name="T61" fmla="*/ 2 h 48"/>
                <a:gd name="T62" fmla="*/ 16 w 71"/>
                <a:gd name="T63" fmla="*/ 3 h 48"/>
                <a:gd name="T64" fmla="*/ 10 w 71"/>
                <a:gd name="T65" fmla="*/ 5 h 48"/>
                <a:gd name="T66" fmla="*/ 5 w 71"/>
                <a:gd name="T67" fmla="*/ 8 h 48"/>
                <a:gd name="T68" fmla="*/ 3 w 71"/>
                <a:gd name="T69" fmla="*/ 13 h 48"/>
                <a:gd name="T70" fmla="*/ 0 w 71"/>
                <a:gd name="T71" fmla="*/ 17 h 48"/>
                <a:gd name="T72" fmla="*/ 0 w 71"/>
                <a:gd name="T73" fmla="*/ 20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48"/>
                <a:gd name="T113" fmla="*/ 71 w 71"/>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48">
                  <a:moveTo>
                    <a:pt x="0" y="20"/>
                  </a:moveTo>
                  <a:lnTo>
                    <a:pt x="0" y="23"/>
                  </a:lnTo>
                  <a:lnTo>
                    <a:pt x="0" y="29"/>
                  </a:lnTo>
                  <a:lnTo>
                    <a:pt x="3" y="32"/>
                  </a:lnTo>
                  <a:lnTo>
                    <a:pt x="7" y="37"/>
                  </a:lnTo>
                  <a:lnTo>
                    <a:pt x="12" y="39"/>
                  </a:lnTo>
                  <a:lnTo>
                    <a:pt x="14" y="44"/>
                  </a:lnTo>
                  <a:lnTo>
                    <a:pt x="21" y="44"/>
                  </a:lnTo>
                  <a:lnTo>
                    <a:pt x="26" y="45"/>
                  </a:lnTo>
                  <a:lnTo>
                    <a:pt x="31" y="47"/>
                  </a:lnTo>
                  <a:lnTo>
                    <a:pt x="38" y="47"/>
                  </a:lnTo>
                  <a:lnTo>
                    <a:pt x="44" y="47"/>
                  </a:lnTo>
                  <a:lnTo>
                    <a:pt x="49" y="45"/>
                  </a:lnTo>
                  <a:lnTo>
                    <a:pt x="54" y="44"/>
                  </a:lnTo>
                  <a:lnTo>
                    <a:pt x="59" y="42"/>
                  </a:lnTo>
                  <a:lnTo>
                    <a:pt x="65" y="39"/>
                  </a:lnTo>
                  <a:lnTo>
                    <a:pt x="66" y="34"/>
                  </a:lnTo>
                  <a:lnTo>
                    <a:pt x="70" y="30"/>
                  </a:lnTo>
                  <a:lnTo>
                    <a:pt x="70" y="27"/>
                  </a:lnTo>
                  <a:lnTo>
                    <a:pt x="70" y="23"/>
                  </a:lnTo>
                  <a:lnTo>
                    <a:pt x="70" y="18"/>
                  </a:lnTo>
                  <a:lnTo>
                    <a:pt x="66" y="15"/>
                  </a:lnTo>
                  <a:lnTo>
                    <a:pt x="63" y="10"/>
                  </a:lnTo>
                  <a:lnTo>
                    <a:pt x="58" y="8"/>
                  </a:lnTo>
                  <a:lnTo>
                    <a:pt x="56" y="3"/>
                  </a:lnTo>
                  <a:lnTo>
                    <a:pt x="49" y="3"/>
                  </a:lnTo>
                  <a:lnTo>
                    <a:pt x="44" y="2"/>
                  </a:lnTo>
                  <a:lnTo>
                    <a:pt x="38" y="0"/>
                  </a:lnTo>
                  <a:lnTo>
                    <a:pt x="31" y="0"/>
                  </a:lnTo>
                  <a:lnTo>
                    <a:pt x="26" y="0"/>
                  </a:lnTo>
                  <a:lnTo>
                    <a:pt x="21" y="2"/>
                  </a:lnTo>
                  <a:lnTo>
                    <a:pt x="16" y="3"/>
                  </a:lnTo>
                  <a:lnTo>
                    <a:pt x="10" y="5"/>
                  </a:lnTo>
                  <a:lnTo>
                    <a:pt x="5" y="8"/>
                  </a:lnTo>
                  <a:lnTo>
                    <a:pt x="3" y="13"/>
                  </a:lnTo>
                  <a:lnTo>
                    <a:pt x="0" y="17"/>
                  </a:lnTo>
                  <a:lnTo>
                    <a:pt x="0" y="20"/>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71" name="Freeform 73"/>
            <p:cNvSpPr>
              <a:spLocks/>
            </p:cNvSpPr>
            <p:nvPr/>
          </p:nvSpPr>
          <p:spPr bwMode="auto">
            <a:xfrm>
              <a:off x="3004" y="2120"/>
              <a:ext cx="71" cy="47"/>
            </a:xfrm>
            <a:custGeom>
              <a:avLst/>
              <a:gdLst>
                <a:gd name="T0" fmla="*/ 0 w 71"/>
                <a:gd name="T1" fmla="*/ 20 h 47"/>
                <a:gd name="T2" fmla="*/ 0 w 71"/>
                <a:gd name="T3" fmla="*/ 23 h 47"/>
                <a:gd name="T4" fmla="*/ 0 w 71"/>
                <a:gd name="T5" fmla="*/ 28 h 47"/>
                <a:gd name="T6" fmla="*/ 3 w 71"/>
                <a:gd name="T7" fmla="*/ 31 h 47"/>
                <a:gd name="T8" fmla="*/ 7 w 71"/>
                <a:gd name="T9" fmla="*/ 36 h 47"/>
                <a:gd name="T10" fmla="*/ 12 w 71"/>
                <a:gd name="T11" fmla="*/ 38 h 47"/>
                <a:gd name="T12" fmla="*/ 14 w 71"/>
                <a:gd name="T13" fmla="*/ 43 h 47"/>
                <a:gd name="T14" fmla="*/ 21 w 71"/>
                <a:gd name="T15" fmla="*/ 43 h 47"/>
                <a:gd name="T16" fmla="*/ 26 w 71"/>
                <a:gd name="T17" fmla="*/ 44 h 47"/>
                <a:gd name="T18" fmla="*/ 31 w 71"/>
                <a:gd name="T19" fmla="*/ 46 h 47"/>
                <a:gd name="T20" fmla="*/ 38 w 71"/>
                <a:gd name="T21" fmla="*/ 46 h 47"/>
                <a:gd name="T22" fmla="*/ 44 w 71"/>
                <a:gd name="T23" fmla="*/ 46 h 47"/>
                <a:gd name="T24" fmla="*/ 49 w 71"/>
                <a:gd name="T25" fmla="*/ 44 h 47"/>
                <a:gd name="T26" fmla="*/ 54 w 71"/>
                <a:gd name="T27" fmla="*/ 43 h 47"/>
                <a:gd name="T28" fmla="*/ 59 w 71"/>
                <a:gd name="T29" fmla="*/ 41 h 47"/>
                <a:gd name="T30" fmla="*/ 65 w 71"/>
                <a:gd name="T31" fmla="*/ 38 h 47"/>
                <a:gd name="T32" fmla="*/ 66 w 71"/>
                <a:gd name="T33" fmla="*/ 33 h 47"/>
                <a:gd name="T34" fmla="*/ 70 w 71"/>
                <a:gd name="T35" fmla="*/ 30 h 47"/>
                <a:gd name="T36" fmla="*/ 70 w 71"/>
                <a:gd name="T37" fmla="*/ 26 h 47"/>
                <a:gd name="T38" fmla="*/ 70 w 71"/>
                <a:gd name="T39" fmla="*/ 23 h 47"/>
                <a:gd name="T40" fmla="*/ 70 w 71"/>
                <a:gd name="T41" fmla="*/ 18 h 47"/>
                <a:gd name="T42" fmla="*/ 66 w 71"/>
                <a:gd name="T43" fmla="*/ 15 h 47"/>
                <a:gd name="T44" fmla="*/ 63 w 71"/>
                <a:gd name="T45" fmla="*/ 10 h 47"/>
                <a:gd name="T46" fmla="*/ 58 w 71"/>
                <a:gd name="T47" fmla="*/ 8 h 47"/>
                <a:gd name="T48" fmla="*/ 56 w 71"/>
                <a:gd name="T49" fmla="*/ 3 h 47"/>
                <a:gd name="T50" fmla="*/ 49 w 71"/>
                <a:gd name="T51" fmla="*/ 3 h 47"/>
                <a:gd name="T52" fmla="*/ 44 w 71"/>
                <a:gd name="T53" fmla="*/ 2 h 47"/>
                <a:gd name="T54" fmla="*/ 38 w 71"/>
                <a:gd name="T55" fmla="*/ 0 h 47"/>
                <a:gd name="T56" fmla="*/ 31 w 71"/>
                <a:gd name="T57" fmla="*/ 0 h 47"/>
                <a:gd name="T58" fmla="*/ 26 w 71"/>
                <a:gd name="T59" fmla="*/ 0 h 47"/>
                <a:gd name="T60" fmla="*/ 21 w 71"/>
                <a:gd name="T61" fmla="*/ 2 h 47"/>
                <a:gd name="T62" fmla="*/ 16 w 71"/>
                <a:gd name="T63" fmla="*/ 3 h 47"/>
                <a:gd name="T64" fmla="*/ 10 w 71"/>
                <a:gd name="T65" fmla="*/ 5 h 47"/>
                <a:gd name="T66" fmla="*/ 5 w 71"/>
                <a:gd name="T67" fmla="*/ 8 h 47"/>
                <a:gd name="T68" fmla="*/ 3 w 71"/>
                <a:gd name="T69" fmla="*/ 13 h 47"/>
                <a:gd name="T70" fmla="*/ 0 w 71"/>
                <a:gd name="T71" fmla="*/ 16 h 47"/>
                <a:gd name="T72" fmla="*/ 0 w 71"/>
                <a:gd name="T73" fmla="*/ 2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47"/>
                <a:gd name="T113" fmla="*/ 71 w 71"/>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47">
                  <a:moveTo>
                    <a:pt x="0" y="20"/>
                  </a:moveTo>
                  <a:lnTo>
                    <a:pt x="0" y="23"/>
                  </a:lnTo>
                  <a:lnTo>
                    <a:pt x="0" y="28"/>
                  </a:lnTo>
                  <a:lnTo>
                    <a:pt x="3" y="31"/>
                  </a:lnTo>
                  <a:lnTo>
                    <a:pt x="7" y="36"/>
                  </a:lnTo>
                  <a:lnTo>
                    <a:pt x="12" y="38"/>
                  </a:lnTo>
                  <a:lnTo>
                    <a:pt x="14" y="43"/>
                  </a:lnTo>
                  <a:lnTo>
                    <a:pt x="21" y="43"/>
                  </a:lnTo>
                  <a:lnTo>
                    <a:pt x="26" y="44"/>
                  </a:lnTo>
                  <a:lnTo>
                    <a:pt x="31" y="46"/>
                  </a:lnTo>
                  <a:lnTo>
                    <a:pt x="38" y="46"/>
                  </a:lnTo>
                  <a:lnTo>
                    <a:pt x="44" y="46"/>
                  </a:lnTo>
                  <a:lnTo>
                    <a:pt x="49" y="44"/>
                  </a:lnTo>
                  <a:lnTo>
                    <a:pt x="54" y="43"/>
                  </a:lnTo>
                  <a:lnTo>
                    <a:pt x="59" y="41"/>
                  </a:lnTo>
                  <a:lnTo>
                    <a:pt x="65" y="38"/>
                  </a:lnTo>
                  <a:lnTo>
                    <a:pt x="66" y="33"/>
                  </a:lnTo>
                  <a:lnTo>
                    <a:pt x="70" y="30"/>
                  </a:lnTo>
                  <a:lnTo>
                    <a:pt x="70" y="26"/>
                  </a:lnTo>
                  <a:lnTo>
                    <a:pt x="70" y="23"/>
                  </a:lnTo>
                  <a:lnTo>
                    <a:pt x="70" y="18"/>
                  </a:lnTo>
                  <a:lnTo>
                    <a:pt x="66" y="15"/>
                  </a:lnTo>
                  <a:lnTo>
                    <a:pt x="63" y="10"/>
                  </a:lnTo>
                  <a:lnTo>
                    <a:pt x="58" y="8"/>
                  </a:lnTo>
                  <a:lnTo>
                    <a:pt x="56" y="3"/>
                  </a:lnTo>
                  <a:lnTo>
                    <a:pt x="49" y="3"/>
                  </a:lnTo>
                  <a:lnTo>
                    <a:pt x="44" y="2"/>
                  </a:lnTo>
                  <a:lnTo>
                    <a:pt x="38" y="0"/>
                  </a:lnTo>
                  <a:lnTo>
                    <a:pt x="31" y="0"/>
                  </a:lnTo>
                  <a:lnTo>
                    <a:pt x="26" y="0"/>
                  </a:lnTo>
                  <a:lnTo>
                    <a:pt x="21" y="2"/>
                  </a:lnTo>
                  <a:lnTo>
                    <a:pt x="16" y="3"/>
                  </a:lnTo>
                  <a:lnTo>
                    <a:pt x="10" y="5"/>
                  </a:lnTo>
                  <a:lnTo>
                    <a:pt x="5" y="8"/>
                  </a:lnTo>
                  <a:lnTo>
                    <a:pt x="3" y="13"/>
                  </a:lnTo>
                  <a:lnTo>
                    <a:pt x="0" y="16"/>
                  </a:lnTo>
                  <a:lnTo>
                    <a:pt x="0" y="20"/>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72" name="Line 74"/>
            <p:cNvSpPr>
              <a:spLocks noChangeShapeType="1"/>
            </p:cNvSpPr>
            <p:nvPr/>
          </p:nvSpPr>
          <p:spPr bwMode="auto">
            <a:xfrm flipV="1">
              <a:off x="2968" y="2679"/>
              <a:ext cx="75" cy="125"/>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11973" name="Freeform 75"/>
            <p:cNvSpPr>
              <a:spLocks/>
            </p:cNvSpPr>
            <p:nvPr/>
          </p:nvSpPr>
          <p:spPr bwMode="auto">
            <a:xfrm>
              <a:off x="2881" y="2729"/>
              <a:ext cx="71" cy="54"/>
            </a:xfrm>
            <a:custGeom>
              <a:avLst/>
              <a:gdLst>
                <a:gd name="T0" fmla="*/ 68 w 71"/>
                <a:gd name="T1" fmla="*/ 17 h 54"/>
                <a:gd name="T2" fmla="*/ 66 w 71"/>
                <a:gd name="T3" fmla="*/ 13 h 54"/>
                <a:gd name="T4" fmla="*/ 65 w 71"/>
                <a:gd name="T5" fmla="*/ 10 h 54"/>
                <a:gd name="T6" fmla="*/ 59 w 71"/>
                <a:gd name="T7" fmla="*/ 7 h 54"/>
                <a:gd name="T8" fmla="*/ 56 w 71"/>
                <a:gd name="T9" fmla="*/ 3 h 54"/>
                <a:gd name="T10" fmla="*/ 49 w 71"/>
                <a:gd name="T11" fmla="*/ 2 h 54"/>
                <a:gd name="T12" fmla="*/ 45 w 71"/>
                <a:gd name="T13" fmla="*/ 2 h 54"/>
                <a:gd name="T14" fmla="*/ 38 w 71"/>
                <a:gd name="T15" fmla="*/ 0 h 54"/>
                <a:gd name="T16" fmla="*/ 31 w 71"/>
                <a:gd name="T17" fmla="*/ 2 h 54"/>
                <a:gd name="T18" fmla="*/ 26 w 71"/>
                <a:gd name="T19" fmla="*/ 3 h 54"/>
                <a:gd name="T20" fmla="*/ 23 w 71"/>
                <a:gd name="T21" fmla="*/ 3 h 54"/>
                <a:gd name="T22" fmla="*/ 16 w 71"/>
                <a:gd name="T23" fmla="*/ 7 h 54"/>
                <a:gd name="T24" fmla="*/ 12 w 71"/>
                <a:gd name="T25" fmla="*/ 10 h 54"/>
                <a:gd name="T26" fmla="*/ 7 w 71"/>
                <a:gd name="T27" fmla="*/ 13 h 54"/>
                <a:gd name="T28" fmla="*/ 5 w 71"/>
                <a:gd name="T29" fmla="*/ 18 h 54"/>
                <a:gd name="T30" fmla="*/ 2 w 71"/>
                <a:gd name="T31" fmla="*/ 23 h 54"/>
                <a:gd name="T32" fmla="*/ 0 w 71"/>
                <a:gd name="T33" fmla="*/ 28 h 54"/>
                <a:gd name="T34" fmla="*/ 0 w 71"/>
                <a:gd name="T35" fmla="*/ 31 h 54"/>
                <a:gd name="T36" fmla="*/ 2 w 71"/>
                <a:gd name="T37" fmla="*/ 36 h 54"/>
                <a:gd name="T38" fmla="*/ 3 w 71"/>
                <a:gd name="T39" fmla="*/ 40 h 54"/>
                <a:gd name="T40" fmla="*/ 5 w 71"/>
                <a:gd name="T41" fmla="*/ 43 h 54"/>
                <a:gd name="T42" fmla="*/ 10 w 71"/>
                <a:gd name="T43" fmla="*/ 46 h 54"/>
                <a:gd name="T44" fmla="*/ 14 w 71"/>
                <a:gd name="T45" fmla="*/ 50 h 54"/>
                <a:gd name="T46" fmla="*/ 21 w 71"/>
                <a:gd name="T47" fmla="*/ 51 h 54"/>
                <a:gd name="T48" fmla="*/ 24 w 71"/>
                <a:gd name="T49" fmla="*/ 51 h 54"/>
                <a:gd name="T50" fmla="*/ 31 w 71"/>
                <a:gd name="T51" fmla="*/ 53 h 54"/>
                <a:gd name="T52" fmla="*/ 38 w 71"/>
                <a:gd name="T53" fmla="*/ 51 h 54"/>
                <a:gd name="T54" fmla="*/ 44 w 71"/>
                <a:gd name="T55" fmla="*/ 50 h 54"/>
                <a:gd name="T56" fmla="*/ 49 w 71"/>
                <a:gd name="T57" fmla="*/ 50 h 54"/>
                <a:gd name="T58" fmla="*/ 54 w 71"/>
                <a:gd name="T59" fmla="*/ 46 h 54"/>
                <a:gd name="T60" fmla="*/ 58 w 71"/>
                <a:gd name="T61" fmla="*/ 43 h 54"/>
                <a:gd name="T62" fmla="*/ 63 w 71"/>
                <a:gd name="T63" fmla="*/ 40 h 54"/>
                <a:gd name="T64" fmla="*/ 66 w 71"/>
                <a:gd name="T65" fmla="*/ 35 h 54"/>
                <a:gd name="T66" fmla="*/ 68 w 71"/>
                <a:gd name="T67" fmla="*/ 30 h 54"/>
                <a:gd name="T68" fmla="*/ 70 w 71"/>
                <a:gd name="T69" fmla="*/ 25 h 54"/>
                <a:gd name="T70" fmla="*/ 70 w 71"/>
                <a:gd name="T71" fmla="*/ 22 h 54"/>
                <a:gd name="T72" fmla="*/ 68 w 71"/>
                <a:gd name="T73" fmla="*/ 1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54"/>
                <a:gd name="T113" fmla="*/ 71 w 71"/>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54">
                  <a:moveTo>
                    <a:pt x="68" y="17"/>
                  </a:moveTo>
                  <a:lnTo>
                    <a:pt x="66" y="13"/>
                  </a:lnTo>
                  <a:lnTo>
                    <a:pt x="65" y="10"/>
                  </a:lnTo>
                  <a:lnTo>
                    <a:pt x="59" y="7"/>
                  </a:lnTo>
                  <a:lnTo>
                    <a:pt x="56" y="3"/>
                  </a:lnTo>
                  <a:lnTo>
                    <a:pt x="49" y="2"/>
                  </a:lnTo>
                  <a:lnTo>
                    <a:pt x="45" y="2"/>
                  </a:lnTo>
                  <a:lnTo>
                    <a:pt x="38" y="0"/>
                  </a:lnTo>
                  <a:lnTo>
                    <a:pt x="31" y="2"/>
                  </a:lnTo>
                  <a:lnTo>
                    <a:pt x="26" y="3"/>
                  </a:lnTo>
                  <a:lnTo>
                    <a:pt x="23" y="3"/>
                  </a:lnTo>
                  <a:lnTo>
                    <a:pt x="16" y="7"/>
                  </a:lnTo>
                  <a:lnTo>
                    <a:pt x="12" y="10"/>
                  </a:lnTo>
                  <a:lnTo>
                    <a:pt x="7" y="13"/>
                  </a:lnTo>
                  <a:lnTo>
                    <a:pt x="5" y="18"/>
                  </a:lnTo>
                  <a:lnTo>
                    <a:pt x="2" y="23"/>
                  </a:lnTo>
                  <a:lnTo>
                    <a:pt x="0" y="28"/>
                  </a:lnTo>
                  <a:lnTo>
                    <a:pt x="0" y="31"/>
                  </a:lnTo>
                  <a:lnTo>
                    <a:pt x="2" y="36"/>
                  </a:lnTo>
                  <a:lnTo>
                    <a:pt x="3" y="40"/>
                  </a:lnTo>
                  <a:lnTo>
                    <a:pt x="5" y="43"/>
                  </a:lnTo>
                  <a:lnTo>
                    <a:pt x="10" y="46"/>
                  </a:lnTo>
                  <a:lnTo>
                    <a:pt x="14" y="50"/>
                  </a:lnTo>
                  <a:lnTo>
                    <a:pt x="21" y="51"/>
                  </a:lnTo>
                  <a:lnTo>
                    <a:pt x="24" y="51"/>
                  </a:lnTo>
                  <a:lnTo>
                    <a:pt x="31" y="53"/>
                  </a:lnTo>
                  <a:lnTo>
                    <a:pt x="38" y="51"/>
                  </a:lnTo>
                  <a:lnTo>
                    <a:pt x="44" y="50"/>
                  </a:lnTo>
                  <a:lnTo>
                    <a:pt x="49" y="50"/>
                  </a:lnTo>
                  <a:lnTo>
                    <a:pt x="54" y="46"/>
                  </a:lnTo>
                  <a:lnTo>
                    <a:pt x="58" y="43"/>
                  </a:lnTo>
                  <a:lnTo>
                    <a:pt x="63" y="40"/>
                  </a:lnTo>
                  <a:lnTo>
                    <a:pt x="66" y="35"/>
                  </a:lnTo>
                  <a:lnTo>
                    <a:pt x="68" y="30"/>
                  </a:lnTo>
                  <a:lnTo>
                    <a:pt x="70" y="25"/>
                  </a:lnTo>
                  <a:lnTo>
                    <a:pt x="70" y="22"/>
                  </a:lnTo>
                  <a:lnTo>
                    <a:pt x="68" y="17"/>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974" name="Group 76"/>
            <p:cNvGrpSpPr>
              <a:grpSpLocks/>
            </p:cNvGrpSpPr>
            <p:nvPr/>
          </p:nvGrpSpPr>
          <p:grpSpPr bwMode="auto">
            <a:xfrm>
              <a:off x="2992" y="2691"/>
              <a:ext cx="19" cy="30"/>
              <a:chOff x="3136" y="2827"/>
              <a:chExt cx="19" cy="30"/>
            </a:xfrm>
          </p:grpSpPr>
          <p:sp>
            <p:nvSpPr>
              <p:cNvPr id="112254" name="Freeform 77"/>
              <p:cNvSpPr>
                <a:spLocks/>
              </p:cNvSpPr>
              <p:nvPr/>
            </p:nvSpPr>
            <p:spPr bwMode="auto">
              <a:xfrm>
                <a:off x="3136" y="2827"/>
                <a:ext cx="17" cy="17"/>
              </a:xfrm>
              <a:custGeom>
                <a:avLst/>
                <a:gdLst>
                  <a:gd name="T0" fmla="*/ 16 w 17"/>
                  <a:gd name="T1" fmla="*/ 0 h 17"/>
                  <a:gd name="T2" fmla="*/ 12 w 17"/>
                  <a:gd name="T3" fmla="*/ 2 h 17"/>
                  <a:gd name="T4" fmla="*/ 9 w 17"/>
                  <a:gd name="T5" fmla="*/ 3 h 17"/>
                  <a:gd name="T6" fmla="*/ 4 w 17"/>
                  <a:gd name="T7" fmla="*/ 6 h 17"/>
                  <a:gd name="T8" fmla="*/ 2 w 17"/>
                  <a:gd name="T9" fmla="*/ 7 h 17"/>
                  <a:gd name="T10" fmla="*/ 2 w 17"/>
                  <a:gd name="T11" fmla="*/ 9 h 17"/>
                  <a:gd name="T12" fmla="*/ 2 w 17"/>
                  <a:gd name="T13" fmla="*/ 12 h 17"/>
                  <a:gd name="T14" fmla="*/ 0 w 17"/>
                  <a:gd name="T15" fmla="*/ 13 h 17"/>
                  <a:gd name="T16" fmla="*/ 2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2" y="2"/>
                    </a:lnTo>
                    <a:lnTo>
                      <a:pt x="9" y="3"/>
                    </a:lnTo>
                    <a:lnTo>
                      <a:pt x="4" y="6"/>
                    </a:lnTo>
                    <a:lnTo>
                      <a:pt x="2" y="7"/>
                    </a:lnTo>
                    <a:lnTo>
                      <a:pt x="2" y="9"/>
                    </a:lnTo>
                    <a:lnTo>
                      <a:pt x="2" y="12"/>
                    </a:lnTo>
                    <a:lnTo>
                      <a:pt x="0" y="13"/>
                    </a:lnTo>
                    <a:lnTo>
                      <a:pt x="2"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55" name="Freeform 78"/>
              <p:cNvSpPr>
                <a:spLocks/>
              </p:cNvSpPr>
              <p:nvPr/>
            </p:nvSpPr>
            <p:spPr bwMode="auto">
              <a:xfrm>
                <a:off x="3138" y="2840"/>
                <a:ext cx="17" cy="17"/>
              </a:xfrm>
              <a:custGeom>
                <a:avLst/>
                <a:gdLst>
                  <a:gd name="T0" fmla="*/ 0 w 17"/>
                  <a:gd name="T1" fmla="*/ 0 h 17"/>
                  <a:gd name="T2" fmla="*/ 0 w 17"/>
                  <a:gd name="T3" fmla="*/ 4 h 17"/>
                  <a:gd name="T4" fmla="*/ 0 w 17"/>
                  <a:gd name="T5" fmla="*/ 6 h 17"/>
                  <a:gd name="T6" fmla="*/ 2 w 17"/>
                  <a:gd name="T7" fmla="*/ 6 h 17"/>
                  <a:gd name="T8" fmla="*/ 5 w 17"/>
                  <a:gd name="T9" fmla="*/ 11 h 17"/>
                  <a:gd name="T10" fmla="*/ 7 w 17"/>
                  <a:gd name="T11" fmla="*/ 16 h 17"/>
                  <a:gd name="T12" fmla="*/ 8 w 17"/>
                  <a:gd name="T13" fmla="*/ 11 h 17"/>
                  <a:gd name="T14" fmla="*/ 10 w 17"/>
                  <a:gd name="T15" fmla="*/ 16 h 17"/>
                  <a:gd name="T16" fmla="*/ 13 w 17"/>
                  <a:gd name="T17" fmla="*/ 11 h 17"/>
                  <a:gd name="T18" fmla="*/ 16 w 17"/>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4"/>
                    </a:lnTo>
                    <a:lnTo>
                      <a:pt x="0" y="6"/>
                    </a:lnTo>
                    <a:lnTo>
                      <a:pt x="2" y="6"/>
                    </a:lnTo>
                    <a:lnTo>
                      <a:pt x="5" y="11"/>
                    </a:lnTo>
                    <a:lnTo>
                      <a:pt x="7" y="16"/>
                    </a:lnTo>
                    <a:lnTo>
                      <a:pt x="8" y="11"/>
                    </a:lnTo>
                    <a:lnTo>
                      <a:pt x="10" y="16"/>
                    </a:lnTo>
                    <a:lnTo>
                      <a:pt x="13" y="11"/>
                    </a:lnTo>
                    <a:lnTo>
                      <a:pt x="16" y="11"/>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75" name="Group 79"/>
            <p:cNvGrpSpPr>
              <a:grpSpLocks/>
            </p:cNvGrpSpPr>
            <p:nvPr/>
          </p:nvGrpSpPr>
          <p:grpSpPr bwMode="auto">
            <a:xfrm>
              <a:off x="2999" y="2670"/>
              <a:ext cx="22" cy="22"/>
              <a:chOff x="3143" y="2806"/>
              <a:chExt cx="22" cy="22"/>
            </a:xfrm>
          </p:grpSpPr>
          <p:sp>
            <p:nvSpPr>
              <p:cNvPr id="112252" name="Freeform 80"/>
              <p:cNvSpPr>
                <a:spLocks/>
              </p:cNvSpPr>
              <p:nvPr/>
            </p:nvSpPr>
            <p:spPr bwMode="auto">
              <a:xfrm>
                <a:off x="3143" y="2806"/>
                <a:ext cx="19" cy="17"/>
              </a:xfrm>
              <a:custGeom>
                <a:avLst/>
                <a:gdLst>
                  <a:gd name="T0" fmla="*/ 18 w 19"/>
                  <a:gd name="T1" fmla="*/ 16 h 17"/>
                  <a:gd name="T2" fmla="*/ 18 w 19"/>
                  <a:gd name="T3" fmla="*/ 11 h 17"/>
                  <a:gd name="T4" fmla="*/ 16 w 19"/>
                  <a:gd name="T5" fmla="*/ 11 h 17"/>
                  <a:gd name="T6" fmla="*/ 16 w 19"/>
                  <a:gd name="T7" fmla="*/ 6 h 17"/>
                  <a:gd name="T8" fmla="*/ 13 w 19"/>
                  <a:gd name="T9" fmla="*/ 4 h 17"/>
                  <a:gd name="T10" fmla="*/ 11 w 19"/>
                  <a:gd name="T11" fmla="*/ 0 h 17"/>
                  <a:gd name="T12" fmla="*/ 7 w 19"/>
                  <a:gd name="T13" fmla="*/ 4 h 17"/>
                  <a:gd name="T14" fmla="*/ 5 w 19"/>
                  <a:gd name="T15" fmla="*/ 0 h 17"/>
                  <a:gd name="T16" fmla="*/ 4 w 19"/>
                  <a:gd name="T17" fmla="*/ 4 h 17"/>
                  <a:gd name="T18" fmla="*/ 0 w 19"/>
                  <a:gd name="T19" fmla="*/ 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18" y="16"/>
                    </a:moveTo>
                    <a:lnTo>
                      <a:pt x="18" y="11"/>
                    </a:lnTo>
                    <a:lnTo>
                      <a:pt x="16" y="11"/>
                    </a:lnTo>
                    <a:lnTo>
                      <a:pt x="16" y="6"/>
                    </a:lnTo>
                    <a:lnTo>
                      <a:pt x="13" y="4"/>
                    </a:lnTo>
                    <a:lnTo>
                      <a:pt x="11" y="0"/>
                    </a:lnTo>
                    <a:lnTo>
                      <a:pt x="7" y="4"/>
                    </a:lnTo>
                    <a:lnTo>
                      <a:pt x="5" y="0"/>
                    </a:lnTo>
                    <a:lnTo>
                      <a:pt x="4" y="4"/>
                    </a:lnTo>
                    <a:lnTo>
                      <a:pt x="0" y="4"/>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53" name="Freeform 81"/>
              <p:cNvSpPr>
                <a:spLocks/>
              </p:cNvSpPr>
              <p:nvPr/>
            </p:nvSpPr>
            <p:spPr bwMode="auto">
              <a:xfrm>
                <a:off x="3148" y="2811"/>
                <a:ext cx="17" cy="17"/>
              </a:xfrm>
              <a:custGeom>
                <a:avLst/>
                <a:gdLst>
                  <a:gd name="T0" fmla="*/ 0 w 17"/>
                  <a:gd name="T1" fmla="*/ 16 h 17"/>
                  <a:gd name="T2" fmla="*/ 4 w 17"/>
                  <a:gd name="T3" fmla="*/ 13 h 17"/>
                  <a:gd name="T4" fmla="*/ 7 w 17"/>
                  <a:gd name="T5" fmla="*/ 12 h 17"/>
                  <a:gd name="T6" fmla="*/ 11 w 17"/>
                  <a:gd name="T7" fmla="*/ 9 h 17"/>
                  <a:gd name="T8" fmla="*/ 13 w 17"/>
                  <a:gd name="T9" fmla="*/ 7 h 17"/>
                  <a:gd name="T10" fmla="*/ 13 w 17"/>
                  <a:gd name="T11" fmla="*/ 6 h 17"/>
                  <a:gd name="T12" fmla="*/ 13 w 17"/>
                  <a:gd name="T13" fmla="*/ 3 h 17"/>
                  <a:gd name="T14" fmla="*/ 16 w 17"/>
                  <a:gd name="T15" fmla="*/ 2 h 17"/>
                  <a:gd name="T16" fmla="*/ 13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16"/>
                    </a:moveTo>
                    <a:lnTo>
                      <a:pt x="4" y="13"/>
                    </a:lnTo>
                    <a:lnTo>
                      <a:pt x="7" y="12"/>
                    </a:lnTo>
                    <a:lnTo>
                      <a:pt x="11" y="9"/>
                    </a:lnTo>
                    <a:lnTo>
                      <a:pt x="13" y="7"/>
                    </a:lnTo>
                    <a:lnTo>
                      <a:pt x="13" y="6"/>
                    </a:lnTo>
                    <a:lnTo>
                      <a:pt x="13" y="3"/>
                    </a:lnTo>
                    <a:lnTo>
                      <a:pt x="16" y="2"/>
                    </a:lnTo>
                    <a:lnTo>
                      <a:pt x="13"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76" name="Group 82"/>
            <p:cNvGrpSpPr>
              <a:grpSpLocks/>
            </p:cNvGrpSpPr>
            <p:nvPr/>
          </p:nvGrpSpPr>
          <p:grpSpPr bwMode="auto">
            <a:xfrm>
              <a:off x="2978" y="2651"/>
              <a:ext cx="17" cy="28"/>
              <a:chOff x="3122" y="2787"/>
              <a:chExt cx="17" cy="28"/>
            </a:xfrm>
          </p:grpSpPr>
          <p:sp>
            <p:nvSpPr>
              <p:cNvPr id="112250" name="Freeform 83"/>
              <p:cNvSpPr>
                <a:spLocks/>
              </p:cNvSpPr>
              <p:nvPr/>
            </p:nvSpPr>
            <p:spPr bwMode="auto">
              <a:xfrm>
                <a:off x="3122" y="2787"/>
                <a:ext cx="17" cy="17"/>
              </a:xfrm>
              <a:custGeom>
                <a:avLst/>
                <a:gdLst>
                  <a:gd name="T0" fmla="*/ 16 w 17"/>
                  <a:gd name="T1" fmla="*/ 0 h 17"/>
                  <a:gd name="T2" fmla="*/ 12 w 17"/>
                  <a:gd name="T3" fmla="*/ 2 h 17"/>
                  <a:gd name="T4" fmla="*/ 9 w 17"/>
                  <a:gd name="T5" fmla="*/ 3 h 17"/>
                  <a:gd name="T6" fmla="*/ 4 w 17"/>
                  <a:gd name="T7" fmla="*/ 6 h 17"/>
                  <a:gd name="T8" fmla="*/ 2 w 17"/>
                  <a:gd name="T9" fmla="*/ 7 h 17"/>
                  <a:gd name="T10" fmla="*/ 2 w 17"/>
                  <a:gd name="T11" fmla="*/ 9 h 17"/>
                  <a:gd name="T12" fmla="*/ 2 w 17"/>
                  <a:gd name="T13" fmla="*/ 12 h 17"/>
                  <a:gd name="T14" fmla="*/ 0 w 17"/>
                  <a:gd name="T15" fmla="*/ 13 h 17"/>
                  <a:gd name="T16" fmla="*/ 2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2" y="2"/>
                    </a:lnTo>
                    <a:lnTo>
                      <a:pt x="9" y="3"/>
                    </a:lnTo>
                    <a:lnTo>
                      <a:pt x="4" y="6"/>
                    </a:lnTo>
                    <a:lnTo>
                      <a:pt x="2" y="7"/>
                    </a:lnTo>
                    <a:lnTo>
                      <a:pt x="2" y="9"/>
                    </a:lnTo>
                    <a:lnTo>
                      <a:pt x="2" y="12"/>
                    </a:lnTo>
                    <a:lnTo>
                      <a:pt x="0" y="13"/>
                    </a:lnTo>
                    <a:lnTo>
                      <a:pt x="2"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51" name="Freeform 84"/>
              <p:cNvSpPr>
                <a:spLocks/>
              </p:cNvSpPr>
              <p:nvPr/>
            </p:nvSpPr>
            <p:spPr bwMode="auto">
              <a:xfrm>
                <a:off x="3122" y="2798"/>
                <a:ext cx="17" cy="17"/>
              </a:xfrm>
              <a:custGeom>
                <a:avLst/>
                <a:gdLst>
                  <a:gd name="T0" fmla="*/ 0 w 17"/>
                  <a:gd name="T1" fmla="*/ 0 h 17"/>
                  <a:gd name="T2" fmla="*/ 0 w 17"/>
                  <a:gd name="T3" fmla="*/ 4 h 17"/>
                  <a:gd name="T4" fmla="*/ 0 w 17"/>
                  <a:gd name="T5" fmla="*/ 6 h 17"/>
                  <a:gd name="T6" fmla="*/ 2 w 17"/>
                  <a:gd name="T7" fmla="*/ 6 h 17"/>
                  <a:gd name="T8" fmla="*/ 5 w 17"/>
                  <a:gd name="T9" fmla="*/ 11 h 17"/>
                  <a:gd name="T10" fmla="*/ 7 w 17"/>
                  <a:gd name="T11" fmla="*/ 16 h 17"/>
                  <a:gd name="T12" fmla="*/ 9 w 17"/>
                  <a:gd name="T13" fmla="*/ 11 h 17"/>
                  <a:gd name="T14" fmla="*/ 11 w 17"/>
                  <a:gd name="T15" fmla="*/ 16 h 17"/>
                  <a:gd name="T16" fmla="*/ 14 w 17"/>
                  <a:gd name="T17" fmla="*/ 11 h 17"/>
                  <a:gd name="T18" fmla="*/ 16 w 17"/>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4"/>
                    </a:lnTo>
                    <a:lnTo>
                      <a:pt x="0" y="6"/>
                    </a:lnTo>
                    <a:lnTo>
                      <a:pt x="2" y="6"/>
                    </a:lnTo>
                    <a:lnTo>
                      <a:pt x="5" y="11"/>
                    </a:lnTo>
                    <a:lnTo>
                      <a:pt x="7" y="16"/>
                    </a:lnTo>
                    <a:lnTo>
                      <a:pt x="9" y="11"/>
                    </a:lnTo>
                    <a:lnTo>
                      <a:pt x="11" y="16"/>
                    </a:lnTo>
                    <a:lnTo>
                      <a:pt x="14" y="11"/>
                    </a:lnTo>
                    <a:lnTo>
                      <a:pt x="16" y="11"/>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77" name="Group 85"/>
            <p:cNvGrpSpPr>
              <a:grpSpLocks/>
            </p:cNvGrpSpPr>
            <p:nvPr/>
          </p:nvGrpSpPr>
          <p:grpSpPr bwMode="auto">
            <a:xfrm>
              <a:off x="2985" y="2630"/>
              <a:ext cx="22" cy="20"/>
              <a:chOff x="3129" y="2766"/>
              <a:chExt cx="22" cy="20"/>
            </a:xfrm>
          </p:grpSpPr>
          <p:sp>
            <p:nvSpPr>
              <p:cNvPr id="112248" name="Freeform 86"/>
              <p:cNvSpPr>
                <a:spLocks/>
              </p:cNvSpPr>
              <p:nvPr/>
            </p:nvSpPr>
            <p:spPr bwMode="auto">
              <a:xfrm>
                <a:off x="3129" y="2766"/>
                <a:ext cx="17" cy="17"/>
              </a:xfrm>
              <a:custGeom>
                <a:avLst/>
                <a:gdLst>
                  <a:gd name="T0" fmla="*/ 16 w 17"/>
                  <a:gd name="T1" fmla="*/ 16 h 17"/>
                  <a:gd name="T2" fmla="*/ 16 w 17"/>
                  <a:gd name="T3" fmla="*/ 9 h 17"/>
                  <a:gd name="T4" fmla="*/ 16 w 17"/>
                  <a:gd name="T5" fmla="*/ 6 h 17"/>
                  <a:gd name="T6" fmla="*/ 13 w 17"/>
                  <a:gd name="T7" fmla="*/ 9 h 17"/>
                  <a:gd name="T8" fmla="*/ 12 w 17"/>
                  <a:gd name="T9" fmla="*/ 6 h 17"/>
                  <a:gd name="T10" fmla="*/ 8 w 17"/>
                  <a:gd name="T11" fmla="*/ 0 h 17"/>
                  <a:gd name="T12" fmla="*/ 7 w 17"/>
                  <a:gd name="T13" fmla="*/ 6 h 17"/>
                  <a:gd name="T14" fmla="*/ 5 w 17"/>
                  <a:gd name="T15" fmla="*/ 0 h 17"/>
                  <a:gd name="T16" fmla="*/ 2 w 17"/>
                  <a:gd name="T17" fmla="*/ 0 h 17"/>
                  <a:gd name="T18" fmla="*/ 0 w 17"/>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9"/>
                    </a:lnTo>
                    <a:lnTo>
                      <a:pt x="16" y="6"/>
                    </a:lnTo>
                    <a:lnTo>
                      <a:pt x="13" y="9"/>
                    </a:lnTo>
                    <a:lnTo>
                      <a:pt x="12" y="6"/>
                    </a:lnTo>
                    <a:lnTo>
                      <a:pt x="8" y="0"/>
                    </a:lnTo>
                    <a:lnTo>
                      <a:pt x="7" y="6"/>
                    </a:lnTo>
                    <a:lnTo>
                      <a:pt x="5" y="0"/>
                    </a:lnTo>
                    <a:lnTo>
                      <a:pt x="2" y="0"/>
                    </a:lnTo>
                    <a:lnTo>
                      <a:pt x="0" y="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49" name="Freeform 87"/>
              <p:cNvSpPr>
                <a:spLocks/>
              </p:cNvSpPr>
              <p:nvPr/>
            </p:nvSpPr>
            <p:spPr bwMode="auto">
              <a:xfrm>
                <a:off x="3134" y="2769"/>
                <a:ext cx="17" cy="17"/>
              </a:xfrm>
              <a:custGeom>
                <a:avLst/>
                <a:gdLst>
                  <a:gd name="T0" fmla="*/ 0 w 17"/>
                  <a:gd name="T1" fmla="*/ 16 h 17"/>
                  <a:gd name="T2" fmla="*/ 4 w 17"/>
                  <a:gd name="T3" fmla="*/ 13 h 17"/>
                  <a:gd name="T4" fmla="*/ 6 w 17"/>
                  <a:gd name="T5" fmla="*/ 11 h 17"/>
                  <a:gd name="T6" fmla="*/ 12 w 17"/>
                  <a:gd name="T7" fmla="*/ 9 h 17"/>
                  <a:gd name="T8" fmla="*/ 13 w 17"/>
                  <a:gd name="T9" fmla="*/ 8 h 17"/>
                  <a:gd name="T10" fmla="*/ 13 w 17"/>
                  <a:gd name="T11" fmla="*/ 5 h 17"/>
                  <a:gd name="T12" fmla="*/ 13 w 17"/>
                  <a:gd name="T13" fmla="*/ 3 h 17"/>
                  <a:gd name="T14" fmla="*/ 16 w 17"/>
                  <a:gd name="T15" fmla="*/ 2 h 17"/>
                  <a:gd name="T16" fmla="*/ 13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16"/>
                    </a:moveTo>
                    <a:lnTo>
                      <a:pt x="4" y="13"/>
                    </a:lnTo>
                    <a:lnTo>
                      <a:pt x="6" y="11"/>
                    </a:lnTo>
                    <a:lnTo>
                      <a:pt x="12" y="9"/>
                    </a:lnTo>
                    <a:lnTo>
                      <a:pt x="13" y="8"/>
                    </a:lnTo>
                    <a:lnTo>
                      <a:pt x="13" y="5"/>
                    </a:lnTo>
                    <a:lnTo>
                      <a:pt x="13" y="3"/>
                    </a:lnTo>
                    <a:lnTo>
                      <a:pt x="16" y="2"/>
                    </a:lnTo>
                    <a:lnTo>
                      <a:pt x="13"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78" name="Group 88"/>
            <p:cNvGrpSpPr>
              <a:grpSpLocks/>
            </p:cNvGrpSpPr>
            <p:nvPr/>
          </p:nvGrpSpPr>
          <p:grpSpPr bwMode="auto">
            <a:xfrm>
              <a:off x="2964" y="2606"/>
              <a:ext cx="20" cy="28"/>
              <a:chOff x="3108" y="2742"/>
              <a:chExt cx="20" cy="28"/>
            </a:xfrm>
          </p:grpSpPr>
          <p:sp>
            <p:nvSpPr>
              <p:cNvPr id="112246" name="Freeform 89"/>
              <p:cNvSpPr>
                <a:spLocks/>
              </p:cNvSpPr>
              <p:nvPr/>
            </p:nvSpPr>
            <p:spPr bwMode="auto">
              <a:xfrm>
                <a:off x="3108" y="2742"/>
                <a:ext cx="17" cy="17"/>
              </a:xfrm>
              <a:custGeom>
                <a:avLst/>
                <a:gdLst>
                  <a:gd name="T0" fmla="*/ 16 w 17"/>
                  <a:gd name="T1" fmla="*/ 0 h 17"/>
                  <a:gd name="T2" fmla="*/ 12 w 17"/>
                  <a:gd name="T3" fmla="*/ 2 h 17"/>
                  <a:gd name="T4" fmla="*/ 9 w 17"/>
                  <a:gd name="T5" fmla="*/ 3 h 17"/>
                  <a:gd name="T6" fmla="*/ 4 w 17"/>
                  <a:gd name="T7" fmla="*/ 6 h 17"/>
                  <a:gd name="T8" fmla="*/ 2 w 17"/>
                  <a:gd name="T9" fmla="*/ 7 h 17"/>
                  <a:gd name="T10" fmla="*/ 2 w 17"/>
                  <a:gd name="T11" fmla="*/ 9 h 17"/>
                  <a:gd name="T12" fmla="*/ 2 w 17"/>
                  <a:gd name="T13" fmla="*/ 12 h 17"/>
                  <a:gd name="T14" fmla="*/ 0 w 17"/>
                  <a:gd name="T15" fmla="*/ 13 h 17"/>
                  <a:gd name="T16" fmla="*/ 2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2" y="2"/>
                    </a:lnTo>
                    <a:lnTo>
                      <a:pt x="9" y="3"/>
                    </a:lnTo>
                    <a:lnTo>
                      <a:pt x="4" y="6"/>
                    </a:lnTo>
                    <a:lnTo>
                      <a:pt x="2" y="7"/>
                    </a:lnTo>
                    <a:lnTo>
                      <a:pt x="2" y="9"/>
                    </a:lnTo>
                    <a:lnTo>
                      <a:pt x="2" y="12"/>
                    </a:lnTo>
                    <a:lnTo>
                      <a:pt x="0" y="13"/>
                    </a:lnTo>
                    <a:lnTo>
                      <a:pt x="2"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47" name="Freeform 90"/>
              <p:cNvSpPr>
                <a:spLocks/>
              </p:cNvSpPr>
              <p:nvPr/>
            </p:nvSpPr>
            <p:spPr bwMode="auto">
              <a:xfrm>
                <a:off x="3110" y="2753"/>
                <a:ext cx="18" cy="17"/>
              </a:xfrm>
              <a:custGeom>
                <a:avLst/>
                <a:gdLst>
                  <a:gd name="T0" fmla="*/ 0 w 18"/>
                  <a:gd name="T1" fmla="*/ 0 h 17"/>
                  <a:gd name="T2" fmla="*/ 0 w 18"/>
                  <a:gd name="T3" fmla="*/ 4 h 17"/>
                  <a:gd name="T4" fmla="*/ 2 w 18"/>
                  <a:gd name="T5" fmla="*/ 4 h 17"/>
                  <a:gd name="T6" fmla="*/ 2 w 18"/>
                  <a:gd name="T7" fmla="*/ 6 h 17"/>
                  <a:gd name="T8" fmla="*/ 5 w 18"/>
                  <a:gd name="T9" fmla="*/ 11 h 17"/>
                  <a:gd name="T10" fmla="*/ 7 w 18"/>
                  <a:gd name="T11" fmla="*/ 16 h 17"/>
                  <a:gd name="T12" fmla="*/ 10 w 18"/>
                  <a:gd name="T13" fmla="*/ 11 h 17"/>
                  <a:gd name="T14" fmla="*/ 12 w 18"/>
                  <a:gd name="T15" fmla="*/ 16 h 17"/>
                  <a:gd name="T16" fmla="*/ 14 w 18"/>
                  <a:gd name="T17" fmla="*/ 11 h 17"/>
                  <a:gd name="T18" fmla="*/ 17 w 18"/>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0"/>
                    </a:moveTo>
                    <a:lnTo>
                      <a:pt x="0" y="4"/>
                    </a:lnTo>
                    <a:lnTo>
                      <a:pt x="2" y="4"/>
                    </a:lnTo>
                    <a:lnTo>
                      <a:pt x="2" y="6"/>
                    </a:lnTo>
                    <a:lnTo>
                      <a:pt x="5" y="11"/>
                    </a:lnTo>
                    <a:lnTo>
                      <a:pt x="7" y="16"/>
                    </a:lnTo>
                    <a:lnTo>
                      <a:pt x="10" y="11"/>
                    </a:lnTo>
                    <a:lnTo>
                      <a:pt x="12" y="16"/>
                    </a:lnTo>
                    <a:lnTo>
                      <a:pt x="14" y="11"/>
                    </a:lnTo>
                    <a:lnTo>
                      <a:pt x="17" y="11"/>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79" name="Group 91"/>
            <p:cNvGrpSpPr>
              <a:grpSpLocks/>
            </p:cNvGrpSpPr>
            <p:nvPr/>
          </p:nvGrpSpPr>
          <p:grpSpPr bwMode="auto">
            <a:xfrm>
              <a:off x="2970" y="2585"/>
              <a:ext cx="21" cy="22"/>
              <a:chOff x="3114" y="2721"/>
              <a:chExt cx="21" cy="22"/>
            </a:xfrm>
          </p:grpSpPr>
          <p:sp>
            <p:nvSpPr>
              <p:cNvPr id="112244" name="Freeform 92"/>
              <p:cNvSpPr>
                <a:spLocks/>
              </p:cNvSpPr>
              <p:nvPr/>
            </p:nvSpPr>
            <p:spPr bwMode="auto">
              <a:xfrm>
                <a:off x="3114" y="2721"/>
                <a:ext cx="18" cy="17"/>
              </a:xfrm>
              <a:custGeom>
                <a:avLst/>
                <a:gdLst>
                  <a:gd name="T0" fmla="*/ 17 w 18"/>
                  <a:gd name="T1" fmla="*/ 16 h 17"/>
                  <a:gd name="T2" fmla="*/ 17 w 18"/>
                  <a:gd name="T3" fmla="*/ 11 h 17"/>
                  <a:gd name="T4" fmla="*/ 17 w 18"/>
                  <a:gd name="T5" fmla="*/ 6 h 17"/>
                  <a:gd name="T6" fmla="*/ 15 w 18"/>
                  <a:gd name="T7" fmla="*/ 6 h 17"/>
                  <a:gd name="T8" fmla="*/ 11 w 18"/>
                  <a:gd name="T9" fmla="*/ 4 h 17"/>
                  <a:gd name="T10" fmla="*/ 9 w 18"/>
                  <a:gd name="T11" fmla="*/ 0 h 17"/>
                  <a:gd name="T12" fmla="*/ 8 w 18"/>
                  <a:gd name="T13" fmla="*/ 4 h 17"/>
                  <a:gd name="T14" fmla="*/ 6 w 18"/>
                  <a:gd name="T15" fmla="*/ 0 h 17"/>
                  <a:gd name="T16" fmla="*/ 2 w 18"/>
                  <a:gd name="T17" fmla="*/ 4 h 17"/>
                  <a:gd name="T18" fmla="*/ 0 w 18"/>
                  <a:gd name="T19" fmla="*/ 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16"/>
                    </a:moveTo>
                    <a:lnTo>
                      <a:pt x="17" y="11"/>
                    </a:lnTo>
                    <a:lnTo>
                      <a:pt x="17" y="6"/>
                    </a:lnTo>
                    <a:lnTo>
                      <a:pt x="15" y="6"/>
                    </a:lnTo>
                    <a:lnTo>
                      <a:pt x="11" y="4"/>
                    </a:lnTo>
                    <a:lnTo>
                      <a:pt x="9" y="0"/>
                    </a:lnTo>
                    <a:lnTo>
                      <a:pt x="8" y="4"/>
                    </a:lnTo>
                    <a:lnTo>
                      <a:pt x="6" y="0"/>
                    </a:lnTo>
                    <a:lnTo>
                      <a:pt x="2" y="4"/>
                    </a:lnTo>
                    <a:lnTo>
                      <a:pt x="0" y="4"/>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45" name="Freeform 93"/>
              <p:cNvSpPr>
                <a:spLocks/>
              </p:cNvSpPr>
              <p:nvPr/>
            </p:nvSpPr>
            <p:spPr bwMode="auto">
              <a:xfrm>
                <a:off x="3118" y="2726"/>
                <a:ext cx="17" cy="17"/>
              </a:xfrm>
              <a:custGeom>
                <a:avLst/>
                <a:gdLst>
                  <a:gd name="T0" fmla="*/ 0 w 17"/>
                  <a:gd name="T1" fmla="*/ 16 h 17"/>
                  <a:gd name="T2" fmla="*/ 4 w 17"/>
                  <a:gd name="T3" fmla="*/ 13 h 17"/>
                  <a:gd name="T4" fmla="*/ 7 w 17"/>
                  <a:gd name="T5" fmla="*/ 12 h 17"/>
                  <a:gd name="T6" fmla="*/ 11 w 17"/>
                  <a:gd name="T7" fmla="*/ 9 h 17"/>
                  <a:gd name="T8" fmla="*/ 13 w 17"/>
                  <a:gd name="T9" fmla="*/ 6 h 17"/>
                  <a:gd name="T10" fmla="*/ 13 w 17"/>
                  <a:gd name="T11" fmla="*/ 4 h 17"/>
                  <a:gd name="T12" fmla="*/ 16 w 17"/>
                  <a:gd name="T13" fmla="*/ 2 h 17"/>
                  <a:gd name="T14" fmla="*/ 16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0" y="16"/>
                    </a:moveTo>
                    <a:lnTo>
                      <a:pt x="4" y="13"/>
                    </a:lnTo>
                    <a:lnTo>
                      <a:pt x="7" y="12"/>
                    </a:lnTo>
                    <a:lnTo>
                      <a:pt x="11" y="9"/>
                    </a:lnTo>
                    <a:lnTo>
                      <a:pt x="13" y="6"/>
                    </a:lnTo>
                    <a:lnTo>
                      <a:pt x="13" y="4"/>
                    </a:lnTo>
                    <a:lnTo>
                      <a:pt x="16" y="2"/>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80" name="Group 94"/>
            <p:cNvGrpSpPr>
              <a:grpSpLocks/>
            </p:cNvGrpSpPr>
            <p:nvPr/>
          </p:nvGrpSpPr>
          <p:grpSpPr bwMode="auto">
            <a:xfrm>
              <a:off x="2948" y="2564"/>
              <a:ext cx="21" cy="28"/>
              <a:chOff x="3092" y="2700"/>
              <a:chExt cx="21" cy="28"/>
            </a:xfrm>
          </p:grpSpPr>
          <p:sp>
            <p:nvSpPr>
              <p:cNvPr id="112242" name="Freeform 95"/>
              <p:cNvSpPr>
                <a:spLocks/>
              </p:cNvSpPr>
              <p:nvPr/>
            </p:nvSpPr>
            <p:spPr bwMode="auto">
              <a:xfrm>
                <a:off x="3092" y="2700"/>
                <a:ext cx="17" cy="17"/>
              </a:xfrm>
              <a:custGeom>
                <a:avLst/>
                <a:gdLst>
                  <a:gd name="T0" fmla="*/ 16 w 17"/>
                  <a:gd name="T1" fmla="*/ 0 h 17"/>
                  <a:gd name="T2" fmla="*/ 11 w 17"/>
                  <a:gd name="T3" fmla="*/ 2 h 17"/>
                  <a:gd name="T4" fmla="*/ 8 w 17"/>
                  <a:gd name="T5" fmla="*/ 3 h 17"/>
                  <a:gd name="T6" fmla="*/ 4 w 17"/>
                  <a:gd name="T7" fmla="*/ 6 h 17"/>
                  <a:gd name="T8" fmla="*/ 2 w 17"/>
                  <a:gd name="T9" fmla="*/ 7 h 17"/>
                  <a:gd name="T10" fmla="*/ 2 w 17"/>
                  <a:gd name="T11" fmla="*/ 9 h 17"/>
                  <a:gd name="T12" fmla="*/ 2 w 17"/>
                  <a:gd name="T13" fmla="*/ 12 h 17"/>
                  <a:gd name="T14" fmla="*/ 0 w 17"/>
                  <a:gd name="T15" fmla="*/ 13 h 17"/>
                  <a:gd name="T16" fmla="*/ 2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1" y="2"/>
                    </a:lnTo>
                    <a:lnTo>
                      <a:pt x="8" y="3"/>
                    </a:lnTo>
                    <a:lnTo>
                      <a:pt x="4" y="6"/>
                    </a:lnTo>
                    <a:lnTo>
                      <a:pt x="2" y="7"/>
                    </a:lnTo>
                    <a:lnTo>
                      <a:pt x="2" y="9"/>
                    </a:lnTo>
                    <a:lnTo>
                      <a:pt x="2" y="12"/>
                    </a:lnTo>
                    <a:lnTo>
                      <a:pt x="0" y="13"/>
                    </a:lnTo>
                    <a:lnTo>
                      <a:pt x="2"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43" name="Freeform 96"/>
              <p:cNvSpPr>
                <a:spLocks/>
              </p:cNvSpPr>
              <p:nvPr/>
            </p:nvSpPr>
            <p:spPr bwMode="auto">
              <a:xfrm>
                <a:off x="3094" y="2711"/>
                <a:ext cx="19" cy="17"/>
              </a:xfrm>
              <a:custGeom>
                <a:avLst/>
                <a:gdLst>
                  <a:gd name="T0" fmla="*/ 0 w 19"/>
                  <a:gd name="T1" fmla="*/ 0 h 17"/>
                  <a:gd name="T2" fmla="*/ 0 w 19"/>
                  <a:gd name="T3" fmla="*/ 4 h 17"/>
                  <a:gd name="T4" fmla="*/ 2 w 19"/>
                  <a:gd name="T5" fmla="*/ 4 h 17"/>
                  <a:gd name="T6" fmla="*/ 2 w 19"/>
                  <a:gd name="T7" fmla="*/ 6 h 17"/>
                  <a:gd name="T8" fmla="*/ 5 w 19"/>
                  <a:gd name="T9" fmla="*/ 11 h 17"/>
                  <a:gd name="T10" fmla="*/ 7 w 19"/>
                  <a:gd name="T11" fmla="*/ 16 h 17"/>
                  <a:gd name="T12" fmla="*/ 11 w 19"/>
                  <a:gd name="T13" fmla="*/ 11 h 17"/>
                  <a:gd name="T14" fmla="*/ 13 w 19"/>
                  <a:gd name="T15" fmla="*/ 16 h 17"/>
                  <a:gd name="T16" fmla="*/ 14 w 19"/>
                  <a:gd name="T17" fmla="*/ 11 h 17"/>
                  <a:gd name="T18" fmla="*/ 18 w 19"/>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0"/>
                    </a:moveTo>
                    <a:lnTo>
                      <a:pt x="0" y="4"/>
                    </a:lnTo>
                    <a:lnTo>
                      <a:pt x="2" y="4"/>
                    </a:lnTo>
                    <a:lnTo>
                      <a:pt x="2" y="6"/>
                    </a:lnTo>
                    <a:lnTo>
                      <a:pt x="5" y="11"/>
                    </a:lnTo>
                    <a:lnTo>
                      <a:pt x="7" y="16"/>
                    </a:lnTo>
                    <a:lnTo>
                      <a:pt x="11" y="11"/>
                    </a:lnTo>
                    <a:lnTo>
                      <a:pt x="13" y="16"/>
                    </a:lnTo>
                    <a:lnTo>
                      <a:pt x="14" y="11"/>
                    </a:lnTo>
                    <a:lnTo>
                      <a:pt x="18" y="11"/>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81" name="Group 97"/>
            <p:cNvGrpSpPr>
              <a:grpSpLocks/>
            </p:cNvGrpSpPr>
            <p:nvPr/>
          </p:nvGrpSpPr>
          <p:grpSpPr bwMode="auto">
            <a:xfrm>
              <a:off x="2957" y="2546"/>
              <a:ext cx="24" cy="19"/>
              <a:chOff x="3101" y="2682"/>
              <a:chExt cx="24" cy="19"/>
            </a:xfrm>
          </p:grpSpPr>
          <p:sp>
            <p:nvSpPr>
              <p:cNvPr id="112240" name="Freeform 98"/>
              <p:cNvSpPr>
                <a:spLocks/>
              </p:cNvSpPr>
              <p:nvPr/>
            </p:nvSpPr>
            <p:spPr bwMode="auto">
              <a:xfrm>
                <a:off x="3101" y="2682"/>
                <a:ext cx="17" cy="17"/>
              </a:xfrm>
              <a:custGeom>
                <a:avLst/>
                <a:gdLst>
                  <a:gd name="T0" fmla="*/ 16 w 17"/>
                  <a:gd name="T1" fmla="*/ 16 h 17"/>
                  <a:gd name="T2" fmla="*/ 16 w 17"/>
                  <a:gd name="T3" fmla="*/ 9 h 17"/>
                  <a:gd name="T4" fmla="*/ 16 w 17"/>
                  <a:gd name="T5" fmla="*/ 6 h 17"/>
                  <a:gd name="T6" fmla="*/ 13 w 17"/>
                  <a:gd name="T7" fmla="*/ 9 h 17"/>
                  <a:gd name="T8" fmla="*/ 12 w 17"/>
                  <a:gd name="T9" fmla="*/ 6 h 17"/>
                  <a:gd name="T10" fmla="*/ 8 w 17"/>
                  <a:gd name="T11" fmla="*/ 0 h 17"/>
                  <a:gd name="T12" fmla="*/ 7 w 17"/>
                  <a:gd name="T13" fmla="*/ 6 h 17"/>
                  <a:gd name="T14" fmla="*/ 5 w 17"/>
                  <a:gd name="T15" fmla="*/ 0 h 17"/>
                  <a:gd name="T16" fmla="*/ 2 w 17"/>
                  <a:gd name="T17" fmla="*/ 0 h 17"/>
                  <a:gd name="T18" fmla="*/ 0 w 17"/>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9"/>
                    </a:lnTo>
                    <a:lnTo>
                      <a:pt x="16" y="6"/>
                    </a:lnTo>
                    <a:lnTo>
                      <a:pt x="13" y="9"/>
                    </a:lnTo>
                    <a:lnTo>
                      <a:pt x="12" y="6"/>
                    </a:lnTo>
                    <a:lnTo>
                      <a:pt x="8" y="0"/>
                    </a:lnTo>
                    <a:lnTo>
                      <a:pt x="7" y="6"/>
                    </a:lnTo>
                    <a:lnTo>
                      <a:pt x="5" y="0"/>
                    </a:lnTo>
                    <a:lnTo>
                      <a:pt x="2" y="0"/>
                    </a:lnTo>
                    <a:lnTo>
                      <a:pt x="0" y="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41" name="Freeform 99"/>
              <p:cNvSpPr>
                <a:spLocks/>
              </p:cNvSpPr>
              <p:nvPr/>
            </p:nvSpPr>
            <p:spPr bwMode="auto">
              <a:xfrm>
                <a:off x="3108" y="2684"/>
                <a:ext cx="17" cy="17"/>
              </a:xfrm>
              <a:custGeom>
                <a:avLst/>
                <a:gdLst>
                  <a:gd name="T0" fmla="*/ 0 w 17"/>
                  <a:gd name="T1" fmla="*/ 16 h 17"/>
                  <a:gd name="T2" fmla="*/ 3 w 17"/>
                  <a:gd name="T3" fmla="*/ 13 h 17"/>
                  <a:gd name="T4" fmla="*/ 4 w 17"/>
                  <a:gd name="T5" fmla="*/ 13 h 17"/>
                  <a:gd name="T6" fmla="*/ 8 w 17"/>
                  <a:gd name="T7" fmla="*/ 12 h 17"/>
                  <a:gd name="T8" fmla="*/ 11 w 17"/>
                  <a:gd name="T9" fmla="*/ 9 h 17"/>
                  <a:gd name="T10" fmla="*/ 12 w 17"/>
                  <a:gd name="T11" fmla="*/ 8 h 17"/>
                  <a:gd name="T12" fmla="*/ 12 w 17"/>
                  <a:gd name="T13" fmla="*/ 5 h 17"/>
                  <a:gd name="T14" fmla="*/ 16 w 17"/>
                  <a:gd name="T15" fmla="*/ 4 h 17"/>
                  <a:gd name="T16" fmla="*/ 16 w 17"/>
                  <a:gd name="T17" fmla="*/ 1 h 17"/>
                  <a:gd name="T18" fmla="*/ 12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3" y="13"/>
                    </a:lnTo>
                    <a:lnTo>
                      <a:pt x="4" y="13"/>
                    </a:lnTo>
                    <a:lnTo>
                      <a:pt x="8" y="12"/>
                    </a:lnTo>
                    <a:lnTo>
                      <a:pt x="11" y="9"/>
                    </a:lnTo>
                    <a:lnTo>
                      <a:pt x="12" y="8"/>
                    </a:lnTo>
                    <a:lnTo>
                      <a:pt x="12" y="5"/>
                    </a:lnTo>
                    <a:lnTo>
                      <a:pt x="16" y="4"/>
                    </a:lnTo>
                    <a:lnTo>
                      <a:pt x="16" y="1"/>
                    </a:lnTo>
                    <a:lnTo>
                      <a:pt x="12"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982" name="Freeform 100"/>
            <p:cNvSpPr>
              <a:spLocks/>
            </p:cNvSpPr>
            <p:nvPr/>
          </p:nvSpPr>
          <p:spPr bwMode="auto">
            <a:xfrm>
              <a:off x="2978" y="2713"/>
              <a:ext cx="71" cy="50"/>
            </a:xfrm>
            <a:custGeom>
              <a:avLst/>
              <a:gdLst>
                <a:gd name="T0" fmla="*/ 68 w 71"/>
                <a:gd name="T1" fmla="*/ 15 h 50"/>
                <a:gd name="T2" fmla="*/ 66 w 71"/>
                <a:gd name="T3" fmla="*/ 11 h 50"/>
                <a:gd name="T4" fmla="*/ 65 w 71"/>
                <a:gd name="T5" fmla="*/ 10 h 50"/>
                <a:gd name="T6" fmla="*/ 59 w 71"/>
                <a:gd name="T7" fmla="*/ 5 h 50"/>
                <a:gd name="T8" fmla="*/ 56 w 71"/>
                <a:gd name="T9" fmla="*/ 3 h 50"/>
                <a:gd name="T10" fmla="*/ 49 w 71"/>
                <a:gd name="T11" fmla="*/ 2 h 50"/>
                <a:gd name="T12" fmla="*/ 45 w 71"/>
                <a:gd name="T13" fmla="*/ 0 h 50"/>
                <a:gd name="T14" fmla="*/ 40 w 71"/>
                <a:gd name="T15" fmla="*/ 0 h 50"/>
                <a:gd name="T16" fmla="*/ 33 w 71"/>
                <a:gd name="T17" fmla="*/ 2 h 50"/>
                <a:gd name="T18" fmla="*/ 28 w 71"/>
                <a:gd name="T19" fmla="*/ 3 h 50"/>
                <a:gd name="T20" fmla="*/ 23 w 71"/>
                <a:gd name="T21" fmla="*/ 3 h 50"/>
                <a:gd name="T22" fmla="*/ 16 w 71"/>
                <a:gd name="T23" fmla="*/ 7 h 50"/>
                <a:gd name="T24" fmla="*/ 12 w 71"/>
                <a:gd name="T25" fmla="*/ 10 h 50"/>
                <a:gd name="T26" fmla="*/ 9 w 71"/>
                <a:gd name="T27" fmla="*/ 13 h 50"/>
                <a:gd name="T28" fmla="*/ 5 w 71"/>
                <a:gd name="T29" fmla="*/ 16 h 50"/>
                <a:gd name="T30" fmla="*/ 2 w 71"/>
                <a:gd name="T31" fmla="*/ 21 h 50"/>
                <a:gd name="T32" fmla="*/ 0 w 71"/>
                <a:gd name="T33" fmla="*/ 26 h 50"/>
                <a:gd name="T34" fmla="*/ 0 w 71"/>
                <a:gd name="T35" fmla="*/ 29 h 50"/>
                <a:gd name="T36" fmla="*/ 2 w 71"/>
                <a:gd name="T37" fmla="*/ 34 h 50"/>
                <a:gd name="T38" fmla="*/ 3 w 71"/>
                <a:gd name="T39" fmla="*/ 38 h 50"/>
                <a:gd name="T40" fmla="*/ 5 w 71"/>
                <a:gd name="T41" fmla="*/ 39 h 50"/>
                <a:gd name="T42" fmla="*/ 10 w 71"/>
                <a:gd name="T43" fmla="*/ 44 h 50"/>
                <a:gd name="T44" fmla="*/ 14 w 71"/>
                <a:gd name="T45" fmla="*/ 46 h 50"/>
                <a:gd name="T46" fmla="*/ 21 w 71"/>
                <a:gd name="T47" fmla="*/ 47 h 50"/>
                <a:gd name="T48" fmla="*/ 24 w 71"/>
                <a:gd name="T49" fmla="*/ 49 h 50"/>
                <a:gd name="T50" fmla="*/ 31 w 71"/>
                <a:gd name="T51" fmla="*/ 49 h 50"/>
                <a:gd name="T52" fmla="*/ 37 w 71"/>
                <a:gd name="T53" fmla="*/ 47 h 50"/>
                <a:gd name="T54" fmla="*/ 42 w 71"/>
                <a:gd name="T55" fmla="*/ 46 h 50"/>
                <a:gd name="T56" fmla="*/ 49 w 71"/>
                <a:gd name="T57" fmla="*/ 46 h 50"/>
                <a:gd name="T58" fmla="*/ 54 w 71"/>
                <a:gd name="T59" fmla="*/ 42 h 50"/>
                <a:gd name="T60" fmla="*/ 58 w 71"/>
                <a:gd name="T61" fmla="*/ 39 h 50"/>
                <a:gd name="T62" fmla="*/ 61 w 71"/>
                <a:gd name="T63" fmla="*/ 36 h 50"/>
                <a:gd name="T64" fmla="*/ 66 w 71"/>
                <a:gd name="T65" fmla="*/ 33 h 50"/>
                <a:gd name="T66" fmla="*/ 68 w 71"/>
                <a:gd name="T67" fmla="*/ 28 h 50"/>
                <a:gd name="T68" fmla="*/ 70 w 71"/>
                <a:gd name="T69" fmla="*/ 23 h 50"/>
                <a:gd name="T70" fmla="*/ 70 w 71"/>
                <a:gd name="T71" fmla="*/ 20 h 50"/>
                <a:gd name="T72" fmla="*/ 68 w 71"/>
                <a:gd name="T73" fmla="*/ 15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50"/>
                <a:gd name="T113" fmla="*/ 71 w 71"/>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50">
                  <a:moveTo>
                    <a:pt x="68" y="15"/>
                  </a:moveTo>
                  <a:lnTo>
                    <a:pt x="66" y="11"/>
                  </a:lnTo>
                  <a:lnTo>
                    <a:pt x="65" y="10"/>
                  </a:lnTo>
                  <a:lnTo>
                    <a:pt x="59" y="5"/>
                  </a:lnTo>
                  <a:lnTo>
                    <a:pt x="56" y="3"/>
                  </a:lnTo>
                  <a:lnTo>
                    <a:pt x="49" y="2"/>
                  </a:lnTo>
                  <a:lnTo>
                    <a:pt x="45" y="0"/>
                  </a:lnTo>
                  <a:lnTo>
                    <a:pt x="40" y="0"/>
                  </a:lnTo>
                  <a:lnTo>
                    <a:pt x="33" y="2"/>
                  </a:lnTo>
                  <a:lnTo>
                    <a:pt x="28" y="3"/>
                  </a:lnTo>
                  <a:lnTo>
                    <a:pt x="23" y="3"/>
                  </a:lnTo>
                  <a:lnTo>
                    <a:pt x="16" y="7"/>
                  </a:lnTo>
                  <a:lnTo>
                    <a:pt x="12" y="10"/>
                  </a:lnTo>
                  <a:lnTo>
                    <a:pt x="9" y="13"/>
                  </a:lnTo>
                  <a:lnTo>
                    <a:pt x="5" y="16"/>
                  </a:lnTo>
                  <a:lnTo>
                    <a:pt x="2" y="21"/>
                  </a:lnTo>
                  <a:lnTo>
                    <a:pt x="0" y="26"/>
                  </a:lnTo>
                  <a:lnTo>
                    <a:pt x="0" y="29"/>
                  </a:lnTo>
                  <a:lnTo>
                    <a:pt x="2" y="34"/>
                  </a:lnTo>
                  <a:lnTo>
                    <a:pt x="3" y="38"/>
                  </a:lnTo>
                  <a:lnTo>
                    <a:pt x="5" y="39"/>
                  </a:lnTo>
                  <a:lnTo>
                    <a:pt x="10" y="44"/>
                  </a:lnTo>
                  <a:lnTo>
                    <a:pt x="14" y="46"/>
                  </a:lnTo>
                  <a:lnTo>
                    <a:pt x="21" y="47"/>
                  </a:lnTo>
                  <a:lnTo>
                    <a:pt x="24" y="49"/>
                  </a:lnTo>
                  <a:lnTo>
                    <a:pt x="31" y="49"/>
                  </a:lnTo>
                  <a:lnTo>
                    <a:pt x="37" y="47"/>
                  </a:lnTo>
                  <a:lnTo>
                    <a:pt x="42" y="46"/>
                  </a:lnTo>
                  <a:lnTo>
                    <a:pt x="49" y="46"/>
                  </a:lnTo>
                  <a:lnTo>
                    <a:pt x="54" y="42"/>
                  </a:lnTo>
                  <a:lnTo>
                    <a:pt x="58" y="39"/>
                  </a:lnTo>
                  <a:lnTo>
                    <a:pt x="61" y="36"/>
                  </a:lnTo>
                  <a:lnTo>
                    <a:pt x="66" y="33"/>
                  </a:lnTo>
                  <a:lnTo>
                    <a:pt x="68" y="28"/>
                  </a:lnTo>
                  <a:lnTo>
                    <a:pt x="70" y="23"/>
                  </a:lnTo>
                  <a:lnTo>
                    <a:pt x="70" y="20"/>
                  </a:lnTo>
                  <a:lnTo>
                    <a:pt x="68" y="15"/>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83" name="Freeform 101"/>
            <p:cNvSpPr>
              <a:spLocks/>
            </p:cNvSpPr>
            <p:nvPr/>
          </p:nvSpPr>
          <p:spPr bwMode="auto">
            <a:xfrm>
              <a:off x="3076" y="2693"/>
              <a:ext cx="72" cy="54"/>
            </a:xfrm>
            <a:custGeom>
              <a:avLst/>
              <a:gdLst>
                <a:gd name="T0" fmla="*/ 69 w 72"/>
                <a:gd name="T1" fmla="*/ 17 h 54"/>
                <a:gd name="T2" fmla="*/ 67 w 72"/>
                <a:gd name="T3" fmla="*/ 13 h 54"/>
                <a:gd name="T4" fmla="*/ 66 w 72"/>
                <a:gd name="T5" fmla="*/ 10 h 54"/>
                <a:gd name="T6" fmla="*/ 60 w 72"/>
                <a:gd name="T7" fmla="*/ 7 h 54"/>
                <a:gd name="T8" fmla="*/ 57 w 72"/>
                <a:gd name="T9" fmla="*/ 3 h 54"/>
                <a:gd name="T10" fmla="*/ 50 w 72"/>
                <a:gd name="T11" fmla="*/ 2 h 54"/>
                <a:gd name="T12" fmla="*/ 46 w 72"/>
                <a:gd name="T13" fmla="*/ 2 h 54"/>
                <a:gd name="T14" fmla="*/ 39 w 72"/>
                <a:gd name="T15" fmla="*/ 0 h 54"/>
                <a:gd name="T16" fmla="*/ 32 w 72"/>
                <a:gd name="T17" fmla="*/ 2 h 54"/>
                <a:gd name="T18" fmla="*/ 27 w 72"/>
                <a:gd name="T19" fmla="*/ 3 h 54"/>
                <a:gd name="T20" fmla="*/ 23 w 72"/>
                <a:gd name="T21" fmla="*/ 3 h 54"/>
                <a:gd name="T22" fmla="*/ 16 w 72"/>
                <a:gd name="T23" fmla="*/ 7 h 54"/>
                <a:gd name="T24" fmla="*/ 12 w 72"/>
                <a:gd name="T25" fmla="*/ 10 h 54"/>
                <a:gd name="T26" fmla="*/ 7 w 72"/>
                <a:gd name="T27" fmla="*/ 13 h 54"/>
                <a:gd name="T28" fmla="*/ 5 w 72"/>
                <a:gd name="T29" fmla="*/ 18 h 54"/>
                <a:gd name="T30" fmla="*/ 2 w 72"/>
                <a:gd name="T31" fmla="*/ 23 h 54"/>
                <a:gd name="T32" fmla="*/ 0 w 72"/>
                <a:gd name="T33" fmla="*/ 28 h 54"/>
                <a:gd name="T34" fmla="*/ 0 w 72"/>
                <a:gd name="T35" fmla="*/ 31 h 54"/>
                <a:gd name="T36" fmla="*/ 2 w 72"/>
                <a:gd name="T37" fmla="*/ 36 h 54"/>
                <a:gd name="T38" fmla="*/ 4 w 72"/>
                <a:gd name="T39" fmla="*/ 40 h 54"/>
                <a:gd name="T40" fmla="*/ 5 w 72"/>
                <a:gd name="T41" fmla="*/ 43 h 54"/>
                <a:gd name="T42" fmla="*/ 11 w 72"/>
                <a:gd name="T43" fmla="*/ 46 h 54"/>
                <a:gd name="T44" fmla="*/ 14 w 72"/>
                <a:gd name="T45" fmla="*/ 50 h 54"/>
                <a:gd name="T46" fmla="*/ 21 w 72"/>
                <a:gd name="T47" fmla="*/ 51 h 54"/>
                <a:gd name="T48" fmla="*/ 25 w 72"/>
                <a:gd name="T49" fmla="*/ 51 h 54"/>
                <a:gd name="T50" fmla="*/ 32 w 72"/>
                <a:gd name="T51" fmla="*/ 53 h 54"/>
                <a:gd name="T52" fmla="*/ 39 w 72"/>
                <a:gd name="T53" fmla="*/ 51 h 54"/>
                <a:gd name="T54" fmla="*/ 44 w 72"/>
                <a:gd name="T55" fmla="*/ 50 h 54"/>
                <a:gd name="T56" fmla="*/ 50 w 72"/>
                <a:gd name="T57" fmla="*/ 50 h 54"/>
                <a:gd name="T58" fmla="*/ 55 w 72"/>
                <a:gd name="T59" fmla="*/ 46 h 54"/>
                <a:gd name="T60" fmla="*/ 59 w 72"/>
                <a:gd name="T61" fmla="*/ 43 h 54"/>
                <a:gd name="T62" fmla="*/ 64 w 72"/>
                <a:gd name="T63" fmla="*/ 40 h 54"/>
                <a:gd name="T64" fmla="*/ 67 w 72"/>
                <a:gd name="T65" fmla="*/ 35 h 54"/>
                <a:gd name="T66" fmla="*/ 69 w 72"/>
                <a:gd name="T67" fmla="*/ 30 h 54"/>
                <a:gd name="T68" fmla="*/ 71 w 72"/>
                <a:gd name="T69" fmla="*/ 25 h 54"/>
                <a:gd name="T70" fmla="*/ 71 w 72"/>
                <a:gd name="T71" fmla="*/ 22 h 54"/>
                <a:gd name="T72" fmla="*/ 69 w 72"/>
                <a:gd name="T73" fmla="*/ 1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54"/>
                <a:gd name="T113" fmla="*/ 72 w 72"/>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54">
                  <a:moveTo>
                    <a:pt x="69" y="17"/>
                  </a:moveTo>
                  <a:lnTo>
                    <a:pt x="67" y="13"/>
                  </a:lnTo>
                  <a:lnTo>
                    <a:pt x="66" y="10"/>
                  </a:lnTo>
                  <a:lnTo>
                    <a:pt x="60" y="7"/>
                  </a:lnTo>
                  <a:lnTo>
                    <a:pt x="57" y="3"/>
                  </a:lnTo>
                  <a:lnTo>
                    <a:pt x="50" y="2"/>
                  </a:lnTo>
                  <a:lnTo>
                    <a:pt x="46" y="2"/>
                  </a:lnTo>
                  <a:lnTo>
                    <a:pt x="39" y="0"/>
                  </a:lnTo>
                  <a:lnTo>
                    <a:pt x="32" y="2"/>
                  </a:lnTo>
                  <a:lnTo>
                    <a:pt x="27" y="3"/>
                  </a:lnTo>
                  <a:lnTo>
                    <a:pt x="23" y="3"/>
                  </a:lnTo>
                  <a:lnTo>
                    <a:pt x="16" y="7"/>
                  </a:lnTo>
                  <a:lnTo>
                    <a:pt x="12" y="10"/>
                  </a:lnTo>
                  <a:lnTo>
                    <a:pt x="7" y="13"/>
                  </a:lnTo>
                  <a:lnTo>
                    <a:pt x="5" y="18"/>
                  </a:lnTo>
                  <a:lnTo>
                    <a:pt x="2" y="23"/>
                  </a:lnTo>
                  <a:lnTo>
                    <a:pt x="0" y="28"/>
                  </a:lnTo>
                  <a:lnTo>
                    <a:pt x="0" y="31"/>
                  </a:lnTo>
                  <a:lnTo>
                    <a:pt x="2" y="36"/>
                  </a:lnTo>
                  <a:lnTo>
                    <a:pt x="4" y="40"/>
                  </a:lnTo>
                  <a:lnTo>
                    <a:pt x="5" y="43"/>
                  </a:lnTo>
                  <a:lnTo>
                    <a:pt x="11" y="46"/>
                  </a:lnTo>
                  <a:lnTo>
                    <a:pt x="14" y="50"/>
                  </a:lnTo>
                  <a:lnTo>
                    <a:pt x="21" y="51"/>
                  </a:lnTo>
                  <a:lnTo>
                    <a:pt x="25" y="51"/>
                  </a:lnTo>
                  <a:lnTo>
                    <a:pt x="32" y="53"/>
                  </a:lnTo>
                  <a:lnTo>
                    <a:pt x="39" y="51"/>
                  </a:lnTo>
                  <a:lnTo>
                    <a:pt x="44" y="50"/>
                  </a:lnTo>
                  <a:lnTo>
                    <a:pt x="50" y="50"/>
                  </a:lnTo>
                  <a:lnTo>
                    <a:pt x="55" y="46"/>
                  </a:lnTo>
                  <a:lnTo>
                    <a:pt x="59" y="43"/>
                  </a:lnTo>
                  <a:lnTo>
                    <a:pt x="64" y="40"/>
                  </a:lnTo>
                  <a:lnTo>
                    <a:pt x="67" y="35"/>
                  </a:lnTo>
                  <a:lnTo>
                    <a:pt x="69" y="30"/>
                  </a:lnTo>
                  <a:lnTo>
                    <a:pt x="71" y="25"/>
                  </a:lnTo>
                  <a:lnTo>
                    <a:pt x="71" y="22"/>
                  </a:lnTo>
                  <a:lnTo>
                    <a:pt x="69" y="17"/>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84" name="Freeform 102"/>
            <p:cNvSpPr>
              <a:spLocks/>
            </p:cNvSpPr>
            <p:nvPr/>
          </p:nvSpPr>
          <p:spPr bwMode="auto">
            <a:xfrm>
              <a:off x="2625" y="2505"/>
              <a:ext cx="136" cy="89"/>
            </a:xfrm>
            <a:custGeom>
              <a:avLst/>
              <a:gdLst>
                <a:gd name="T0" fmla="*/ 2 w 136"/>
                <a:gd name="T1" fmla="*/ 83 h 89"/>
                <a:gd name="T2" fmla="*/ 5 w 136"/>
                <a:gd name="T3" fmla="*/ 86 h 89"/>
                <a:gd name="T4" fmla="*/ 9 w 136"/>
                <a:gd name="T5" fmla="*/ 86 h 89"/>
                <a:gd name="T6" fmla="*/ 18 w 136"/>
                <a:gd name="T7" fmla="*/ 88 h 89"/>
                <a:gd name="T8" fmla="*/ 25 w 136"/>
                <a:gd name="T9" fmla="*/ 86 h 89"/>
                <a:gd name="T10" fmla="*/ 35 w 136"/>
                <a:gd name="T11" fmla="*/ 83 h 89"/>
                <a:gd name="T12" fmla="*/ 47 w 136"/>
                <a:gd name="T13" fmla="*/ 81 h 89"/>
                <a:gd name="T14" fmla="*/ 59 w 136"/>
                <a:gd name="T15" fmla="*/ 75 h 89"/>
                <a:gd name="T16" fmla="*/ 70 w 136"/>
                <a:gd name="T17" fmla="*/ 70 h 89"/>
                <a:gd name="T18" fmla="*/ 82 w 136"/>
                <a:gd name="T19" fmla="*/ 62 h 89"/>
                <a:gd name="T20" fmla="*/ 93 w 136"/>
                <a:gd name="T21" fmla="*/ 55 h 89"/>
                <a:gd name="T22" fmla="*/ 103 w 136"/>
                <a:gd name="T23" fmla="*/ 49 h 89"/>
                <a:gd name="T24" fmla="*/ 114 w 136"/>
                <a:gd name="T25" fmla="*/ 41 h 89"/>
                <a:gd name="T26" fmla="*/ 121 w 136"/>
                <a:gd name="T27" fmla="*/ 33 h 89"/>
                <a:gd name="T28" fmla="*/ 126 w 136"/>
                <a:gd name="T29" fmla="*/ 26 h 89"/>
                <a:gd name="T30" fmla="*/ 131 w 136"/>
                <a:gd name="T31" fmla="*/ 20 h 89"/>
                <a:gd name="T32" fmla="*/ 135 w 136"/>
                <a:gd name="T33" fmla="*/ 13 h 89"/>
                <a:gd name="T34" fmla="*/ 135 w 136"/>
                <a:gd name="T35" fmla="*/ 8 h 89"/>
                <a:gd name="T36" fmla="*/ 133 w 136"/>
                <a:gd name="T37" fmla="*/ 5 h 89"/>
                <a:gd name="T38" fmla="*/ 130 w 136"/>
                <a:gd name="T39" fmla="*/ 2 h 89"/>
                <a:gd name="T40" fmla="*/ 126 w 136"/>
                <a:gd name="T41" fmla="*/ 2 h 89"/>
                <a:gd name="T42" fmla="*/ 117 w 136"/>
                <a:gd name="T43" fmla="*/ 0 h 89"/>
                <a:gd name="T44" fmla="*/ 110 w 136"/>
                <a:gd name="T45" fmla="*/ 2 h 89"/>
                <a:gd name="T46" fmla="*/ 100 w 136"/>
                <a:gd name="T47" fmla="*/ 5 h 89"/>
                <a:gd name="T48" fmla="*/ 89 w 136"/>
                <a:gd name="T49" fmla="*/ 7 h 89"/>
                <a:gd name="T50" fmla="*/ 77 w 136"/>
                <a:gd name="T51" fmla="*/ 13 h 89"/>
                <a:gd name="T52" fmla="*/ 66 w 136"/>
                <a:gd name="T53" fmla="*/ 18 h 89"/>
                <a:gd name="T54" fmla="*/ 54 w 136"/>
                <a:gd name="T55" fmla="*/ 26 h 89"/>
                <a:gd name="T56" fmla="*/ 43 w 136"/>
                <a:gd name="T57" fmla="*/ 33 h 89"/>
                <a:gd name="T58" fmla="*/ 32 w 136"/>
                <a:gd name="T59" fmla="*/ 39 h 89"/>
                <a:gd name="T60" fmla="*/ 21 w 136"/>
                <a:gd name="T61" fmla="*/ 47 h 89"/>
                <a:gd name="T62" fmla="*/ 14 w 136"/>
                <a:gd name="T63" fmla="*/ 55 h 89"/>
                <a:gd name="T64" fmla="*/ 9 w 136"/>
                <a:gd name="T65" fmla="*/ 62 h 89"/>
                <a:gd name="T66" fmla="*/ 4 w 136"/>
                <a:gd name="T67" fmla="*/ 68 h 89"/>
                <a:gd name="T68" fmla="*/ 0 w 136"/>
                <a:gd name="T69" fmla="*/ 75 h 89"/>
                <a:gd name="T70" fmla="*/ 0 w 136"/>
                <a:gd name="T71" fmla="*/ 80 h 89"/>
                <a:gd name="T72" fmla="*/ 2 w 136"/>
                <a:gd name="T73" fmla="*/ 83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89"/>
                <a:gd name="T113" fmla="*/ 136 w 136"/>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89">
                  <a:moveTo>
                    <a:pt x="2" y="83"/>
                  </a:moveTo>
                  <a:lnTo>
                    <a:pt x="5" y="86"/>
                  </a:lnTo>
                  <a:lnTo>
                    <a:pt x="9" y="86"/>
                  </a:lnTo>
                  <a:lnTo>
                    <a:pt x="18" y="88"/>
                  </a:lnTo>
                  <a:lnTo>
                    <a:pt x="25" y="86"/>
                  </a:lnTo>
                  <a:lnTo>
                    <a:pt x="35" y="83"/>
                  </a:lnTo>
                  <a:lnTo>
                    <a:pt x="47" y="81"/>
                  </a:lnTo>
                  <a:lnTo>
                    <a:pt x="59" y="75"/>
                  </a:lnTo>
                  <a:lnTo>
                    <a:pt x="70" y="70"/>
                  </a:lnTo>
                  <a:lnTo>
                    <a:pt x="82" y="62"/>
                  </a:lnTo>
                  <a:lnTo>
                    <a:pt x="93" y="55"/>
                  </a:lnTo>
                  <a:lnTo>
                    <a:pt x="103" y="49"/>
                  </a:lnTo>
                  <a:lnTo>
                    <a:pt x="114" y="41"/>
                  </a:lnTo>
                  <a:lnTo>
                    <a:pt x="121" y="33"/>
                  </a:lnTo>
                  <a:lnTo>
                    <a:pt x="126" y="26"/>
                  </a:lnTo>
                  <a:lnTo>
                    <a:pt x="131" y="20"/>
                  </a:lnTo>
                  <a:lnTo>
                    <a:pt x="135" y="13"/>
                  </a:lnTo>
                  <a:lnTo>
                    <a:pt x="135" y="8"/>
                  </a:lnTo>
                  <a:lnTo>
                    <a:pt x="133" y="5"/>
                  </a:lnTo>
                  <a:lnTo>
                    <a:pt x="130" y="2"/>
                  </a:lnTo>
                  <a:lnTo>
                    <a:pt x="126" y="2"/>
                  </a:lnTo>
                  <a:lnTo>
                    <a:pt x="117" y="0"/>
                  </a:lnTo>
                  <a:lnTo>
                    <a:pt x="110" y="2"/>
                  </a:lnTo>
                  <a:lnTo>
                    <a:pt x="100" y="5"/>
                  </a:lnTo>
                  <a:lnTo>
                    <a:pt x="89" y="7"/>
                  </a:lnTo>
                  <a:lnTo>
                    <a:pt x="77" y="13"/>
                  </a:lnTo>
                  <a:lnTo>
                    <a:pt x="66" y="18"/>
                  </a:lnTo>
                  <a:lnTo>
                    <a:pt x="54" y="26"/>
                  </a:lnTo>
                  <a:lnTo>
                    <a:pt x="43" y="33"/>
                  </a:lnTo>
                  <a:lnTo>
                    <a:pt x="32" y="39"/>
                  </a:lnTo>
                  <a:lnTo>
                    <a:pt x="21" y="47"/>
                  </a:lnTo>
                  <a:lnTo>
                    <a:pt x="14" y="55"/>
                  </a:lnTo>
                  <a:lnTo>
                    <a:pt x="9" y="62"/>
                  </a:lnTo>
                  <a:lnTo>
                    <a:pt x="4" y="68"/>
                  </a:lnTo>
                  <a:lnTo>
                    <a:pt x="0" y="75"/>
                  </a:lnTo>
                  <a:lnTo>
                    <a:pt x="0" y="80"/>
                  </a:lnTo>
                  <a:lnTo>
                    <a:pt x="2" y="83"/>
                  </a:lnTo>
                </a:path>
              </a:pathLst>
            </a:custGeom>
            <a:solidFill>
              <a:srgbClr val="CC3300"/>
            </a:solidFill>
            <a:ln w="41275"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85" name="Freeform 103"/>
            <p:cNvSpPr>
              <a:spLocks/>
            </p:cNvSpPr>
            <p:nvPr/>
          </p:nvSpPr>
          <p:spPr bwMode="auto">
            <a:xfrm>
              <a:off x="2612" y="2335"/>
              <a:ext cx="151" cy="67"/>
            </a:xfrm>
            <a:custGeom>
              <a:avLst/>
              <a:gdLst>
                <a:gd name="T0" fmla="*/ 150 w 151"/>
                <a:gd name="T1" fmla="*/ 61 h 67"/>
                <a:gd name="T2" fmla="*/ 150 w 151"/>
                <a:gd name="T3" fmla="*/ 54 h 67"/>
                <a:gd name="T4" fmla="*/ 148 w 151"/>
                <a:gd name="T5" fmla="*/ 53 h 67"/>
                <a:gd name="T6" fmla="*/ 145 w 151"/>
                <a:gd name="T7" fmla="*/ 46 h 67"/>
                <a:gd name="T8" fmla="*/ 139 w 151"/>
                <a:gd name="T9" fmla="*/ 41 h 67"/>
                <a:gd name="T10" fmla="*/ 130 w 151"/>
                <a:gd name="T11" fmla="*/ 35 h 67"/>
                <a:gd name="T12" fmla="*/ 122 w 151"/>
                <a:gd name="T13" fmla="*/ 30 h 67"/>
                <a:gd name="T14" fmla="*/ 111 w 151"/>
                <a:gd name="T15" fmla="*/ 23 h 67"/>
                <a:gd name="T16" fmla="*/ 100 w 151"/>
                <a:gd name="T17" fmla="*/ 18 h 67"/>
                <a:gd name="T18" fmla="*/ 84 w 151"/>
                <a:gd name="T19" fmla="*/ 13 h 67"/>
                <a:gd name="T20" fmla="*/ 72 w 151"/>
                <a:gd name="T21" fmla="*/ 8 h 67"/>
                <a:gd name="T22" fmla="*/ 59 w 151"/>
                <a:gd name="T23" fmla="*/ 5 h 67"/>
                <a:gd name="T24" fmla="*/ 46 w 151"/>
                <a:gd name="T25" fmla="*/ 2 h 67"/>
                <a:gd name="T26" fmla="*/ 34 w 151"/>
                <a:gd name="T27" fmla="*/ 0 h 67"/>
                <a:gd name="T28" fmla="*/ 25 w 151"/>
                <a:gd name="T29" fmla="*/ 0 h 67"/>
                <a:gd name="T30" fmla="*/ 16 w 151"/>
                <a:gd name="T31" fmla="*/ 0 h 67"/>
                <a:gd name="T32" fmla="*/ 9 w 151"/>
                <a:gd name="T33" fmla="*/ 2 h 67"/>
                <a:gd name="T34" fmla="*/ 4 w 151"/>
                <a:gd name="T35" fmla="*/ 3 h 67"/>
                <a:gd name="T36" fmla="*/ 0 w 151"/>
                <a:gd name="T37" fmla="*/ 5 h 67"/>
                <a:gd name="T38" fmla="*/ 0 w 151"/>
                <a:gd name="T39" fmla="*/ 12 h 67"/>
                <a:gd name="T40" fmla="*/ 2 w 151"/>
                <a:gd name="T41" fmla="*/ 13 h 67"/>
                <a:gd name="T42" fmla="*/ 5 w 151"/>
                <a:gd name="T43" fmla="*/ 21 h 67"/>
                <a:gd name="T44" fmla="*/ 11 w 151"/>
                <a:gd name="T45" fmla="*/ 25 h 67"/>
                <a:gd name="T46" fmla="*/ 20 w 151"/>
                <a:gd name="T47" fmla="*/ 31 h 67"/>
                <a:gd name="T48" fmla="*/ 28 w 151"/>
                <a:gd name="T49" fmla="*/ 38 h 67"/>
                <a:gd name="T50" fmla="*/ 39 w 151"/>
                <a:gd name="T51" fmla="*/ 43 h 67"/>
                <a:gd name="T52" fmla="*/ 50 w 151"/>
                <a:gd name="T53" fmla="*/ 48 h 67"/>
                <a:gd name="T54" fmla="*/ 67 w 151"/>
                <a:gd name="T55" fmla="*/ 54 h 67"/>
                <a:gd name="T56" fmla="*/ 79 w 151"/>
                <a:gd name="T57" fmla="*/ 58 h 67"/>
                <a:gd name="T58" fmla="*/ 91 w 151"/>
                <a:gd name="T59" fmla="*/ 61 h 67"/>
                <a:gd name="T60" fmla="*/ 104 w 151"/>
                <a:gd name="T61" fmla="*/ 64 h 67"/>
                <a:gd name="T62" fmla="*/ 116 w 151"/>
                <a:gd name="T63" fmla="*/ 66 h 67"/>
                <a:gd name="T64" fmla="*/ 125 w 151"/>
                <a:gd name="T65" fmla="*/ 66 h 67"/>
                <a:gd name="T66" fmla="*/ 134 w 151"/>
                <a:gd name="T67" fmla="*/ 66 h 67"/>
                <a:gd name="T68" fmla="*/ 141 w 151"/>
                <a:gd name="T69" fmla="*/ 64 h 67"/>
                <a:gd name="T70" fmla="*/ 146 w 151"/>
                <a:gd name="T71" fmla="*/ 63 h 67"/>
                <a:gd name="T72" fmla="*/ 150 w 151"/>
                <a:gd name="T73" fmla="*/ 61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1"/>
                <a:gd name="T112" fmla="*/ 0 h 67"/>
                <a:gd name="T113" fmla="*/ 151 w 151"/>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1" h="67">
                  <a:moveTo>
                    <a:pt x="150" y="61"/>
                  </a:moveTo>
                  <a:lnTo>
                    <a:pt x="150" y="54"/>
                  </a:lnTo>
                  <a:lnTo>
                    <a:pt x="148" y="53"/>
                  </a:lnTo>
                  <a:lnTo>
                    <a:pt x="145" y="46"/>
                  </a:lnTo>
                  <a:lnTo>
                    <a:pt x="139" y="41"/>
                  </a:lnTo>
                  <a:lnTo>
                    <a:pt x="130" y="35"/>
                  </a:lnTo>
                  <a:lnTo>
                    <a:pt x="122" y="30"/>
                  </a:lnTo>
                  <a:lnTo>
                    <a:pt x="111" y="23"/>
                  </a:lnTo>
                  <a:lnTo>
                    <a:pt x="100" y="18"/>
                  </a:lnTo>
                  <a:lnTo>
                    <a:pt x="84" y="13"/>
                  </a:lnTo>
                  <a:lnTo>
                    <a:pt x="72" y="8"/>
                  </a:lnTo>
                  <a:lnTo>
                    <a:pt x="59" y="5"/>
                  </a:lnTo>
                  <a:lnTo>
                    <a:pt x="46" y="2"/>
                  </a:lnTo>
                  <a:lnTo>
                    <a:pt x="34" y="0"/>
                  </a:lnTo>
                  <a:lnTo>
                    <a:pt x="25" y="0"/>
                  </a:lnTo>
                  <a:lnTo>
                    <a:pt x="16" y="0"/>
                  </a:lnTo>
                  <a:lnTo>
                    <a:pt x="9" y="2"/>
                  </a:lnTo>
                  <a:lnTo>
                    <a:pt x="4" y="3"/>
                  </a:lnTo>
                  <a:lnTo>
                    <a:pt x="0" y="5"/>
                  </a:lnTo>
                  <a:lnTo>
                    <a:pt x="0" y="12"/>
                  </a:lnTo>
                  <a:lnTo>
                    <a:pt x="2" y="13"/>
                  </a:lnTo>
                  <a:lnTo>
                    <a:pt x="5" y="21"/>
                  </a:lnTo>
                  <a:lnTo>
                    <a:pt x="11" y="25"/>
                  </a:lnTo>
                  <a:lnTo>
                    <a:pt x="20" y="31"/>
                  </a:lnTo>
                  <a:lnTo>
                    <a:pt x="28" y="38"/>
                  </a:lnTo>
                  <a:lnTo>
                    <a:pt x="39" y="43"/>
                  </a:lnTo>
                  <a:lnTo>
                    <a:pt x="50" y="48"/>
                  </a:lnTo>
                  <a:lnTo>
                    <a:pt x="67" y="54"/>
                  </a:lnTo>
                  <a:lnTo>
                    <a:pt x="79" y="58"/>
                  </a:lnTo>
                  <a:lnTo>
                    <a:pt x="91" y="61"/>
                  </a:lnTo>
                  <a:lnTo>
                    <a:pt x="104" y="64"/>
                  </a:lnTo>
                  <a:lnTo>
                    <a:pt x="116" y="66"/>
                  </a:lnTo>
                  <a:lnTo>
                    <a:pt x="125" y="66"/>
                  </a:lnTo>
                  <a:lnTo>
                    <a:pt x="134" y="66"/>
                  </a:lnTo>
                  <a:lnTo>
                    <a:pt x="141" y="64"/>
                  </a:lnTo>
                  <a:lnTo>
                    <a:pt x="146" y="63"/>
                  </a:lnTo>
                  <a:lnTo>
                    <a:pt x="150" y="61"/>
                  </a:lnTo>
                </a:path>
              </a:pathLst>
            </a:custGeom>
            <a:solidFill>
              <a:srgbClr val="CC3300"/>
            </a:solidFill>
            <a:ln w="41275"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986" name="Group 104"/>
            <p:cNvGrpSpPr>
              <a:grpSpLocks/>
            </p:cNvGrpSpPr>
            <p:nvPr/>
          </p:nvGrpSpPr>
          <p:grpSpPr bwMode="auto">
            <a:xfrm>
              <a:off x="2677" y="2251"/>
              <a:ext cx="26" cy="30"/>
              <a:chOff x="2821" y="2387"/>
              <a:chExt cx="26" cy="30"/>
            </a:xfrm>
          </p:grpSpPr>
          <p:sp>
            <p:nvSpPr>
              <p:cNvPr id="112238" name="Freeform 105"/>
              <p:cNvSpPr>
                <a:spLocks/>
              </p:cNvSpPr>
              <p:nvPr/>
            </p:nvSpPr>
            <p:spPr bwMode="auto">
              <a:xfrm>
                <a:off x="2826" y="2400"/>
                <a:ext cx="21" cy="17"/>
              </a:xfrm>
              <a:custGeom>
                <a:avLst/>
                <a:gdLst>
                  <a:gd name="T0" fmla="*/ 0 w 21"/>
                  <a:gd name="T1" fmla="*/ 6 h 17"/>
                  <a:gd name="T2" fmla="*/ 2 w 21"/>
                  <a:gd name="T3" fmla="*/ 9 h 17"/>
                  <a:gd name="T4" fmla="*/ 4 w 21"/>
                  <a:gd name="T5" fmla="*/ 9 h 17"/>
                  <a:gd name="T6" fmla="*/ 5 w 21"/>
                  <a:gd name="T7" fmla="*/ 16 h 17"/>
                  <a:gd name="T8" fmla="*/ 7 w 21"/>
                  <a:gd name="T9" fmla="*/ 16 h 17"/>
                  <a:gd name="T10" fmla="*/ 11 w 21"/>
                  <a:gd name="T11" fmla="*/ 16 h 17"/>
                  <a:gd name="T12" fmla="*/ 13 w 21"/>
                  <a:gd name="T13" fmla="*/ 9 h 17"/>
                  <a:gd name="T14" fmla="*/ 16 w 21"/>
                  <a:gd name="T15" fmla="*/ 9 h 17"/>
                  <a:gd name="T16" fmla="*/ 18 w 21"/>
                  <a:gd name="T17" fmla="*/ 9 h 17"/>
                  <a:gd name="T18" fmla="*/ 20 w 2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0" y="6"/>
                    </a:moveTo>
                    <a:lnTo>
                      <a:pt x="2" y="9"/>
                    </a:lnTo>
                    <a:lnTo>
                      <a:pt x="4" y="9"/>
                    </a:lnTo>
                    <a:lnTo>
                      <a:pt x="5" y="16"/>
                    </a:lnTo>
                    <a:lnTo>
                      <a:pt x="7" y="16"/>
                    </a:lnTo>
                    <a:lnTo>
                      <a:pt x="11" y="16"/>
                    </a:lnTo>
                    <a:lnTo>
                      <a:pt x="13" y="9"/>
                    </a:lnTo>
                    <a:lnTo>
                      <a:pt x="16" y="9"/>
                    </a:lnTo>
                    <a:lnTo>
                      <a:pt x="18" y="9"/>
                    </a:lnTo>
                    <a:lnTo>
                      <a:pt x="2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39" name="Freeform 106"/>
              <p:cNvSpPr>
                <a:spLocks/>
              </p:cNvSpPr>
              <p:nvPr/>
            </p:nvSpPr>
            <p:spPr bwMode="auto">
              <a:xfrm>
                <a:off x="2821" y="2387"/>
                <a:ext cx="17" cy="17"/>
              </a:xfrm>
              <a:custGeom>
                <a:avLst/>
                <a:gdLst>
                  <a:gd name="T0" fmla="*/ 16 w 17"/>
                  <a:gd name="T1" fmla="*/ 0 h 17"/>
                  <a:gd name="T2" fmla="*/ 8 w 17"/>
                  <a:gd name="T3" fmla="*/ 2 h 17"/>
                  <a:gd name="T4" fmla="*/ 7 w 17"/>
                  <a:gd name="T5" fmla="*/ 4 h 17"/>
                  <a:gd name="T6" fmla="*/ 7 w 17"/>
                  <a:gd name="T7" fmla="*/ 5 h 17"/>
                  <a:gd name="T8" fmla="*/ 3 w 17"/>
                  <a:gd name="T9" fmla="*/ 7 h 17"/>
                  <a:gd name="T10" fmla="*/ 3 w 17"/>
                  <a:gd name="T11" fmla="*/ 11 h 17"/>
                  <a:gd name="T12" fmla="*/ 0 w 17"/>
                  <a:gd name="T13" fmla="*/ 12 h 17"/>
                  <a:gd name="T14" fmla="*/ 0 w 17"/>
                  <a:gd name="T15" fmla="*/ 16 h 17"/>
                  <a:gd name="T16" fmla="*/ 3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8" y="2"/>
                    </a:lnTo>
                    <a:lnTo>
                      <a:pt x="7" y="4"/>
                    </a:lnTo>
                    <a:lnTo>
                      <a:pt x="7" y="5"/>
                    </a:lnTo>
                    <a:lnTo>
                      <a:pt x="3" y="7"/>
                    </a:lnTo>
                    <a:lnTo>
                      <a:pt x="3" y="11"/>
                    </a:lnTo>
                    <a:lnTo>
                      <a:pt x="0" y="12"/>
                    </a:lnTo>
                    <a:lnTo>
                      <a:pt x="0" y="16"/>
                    </a:lnTo>
                    <a:lnTo>
                      <a:pt x="3"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87" name="Group 107"/>
            <p:cNvGrpSpPr>
              <a:grpSpLocks/>
            </p:cNvGrpSpPr>
            <p:nvPr/>
          </p:nvGrpSpPr>
          <p:grpSpPr bwMode="auto">
            <a:xfrm>
              <a:off x="2705" y="2265"/>
              <a:ext cx="140" cy="117"/>
              <a:chOff x="2849" y="2401"/>
              <a:chExt cx="140" cy="117"/>
            </a:xfrm>
          </p:grpSpPr>
          <p:grpSp>
            <p:nvGrpSpPr>
              <p:cNvPr id="112217" name="Group 108"/>
              <p:cNvGrpSpPr>
                <a:grpSpLocks/>
              </p:cNvGrpSpPr>
              <p:nvPr/>
            </p:nvGrpSpPr>
            <p:grpSpPr bwMode="auto">
              <a:xfrm>
                <a:off x="2849" y="2401"/>
                <a:ext cx="32" cy="19"/>
                <a:chOff x="2849" y="2401"/>
                <a:chExt cx="32" cy="19"/>
              </a:xfrm>
            </p:grpSpPr>
            <p:sp>
              <p:nvSpPr>
                <p:cNvPr id="112236" name="Freeform 109"/>
                <p:cNvSpPr>
                  <a:spLocks/>
                </p:cNvSpPr>
                <p:nvPr/>
              </p:nvSpPr>
              <p:spPr bwMode="auto">
                <a:xfrm>
                  <a:off x="2864" y="2403"/>
                  <a:ext cx="17" cy="17"/>
                </a:xfrm>
                <a:custGeom>
                  <a:avLst/>
                  <a:gdLst>
                    <a:gd name="T0" fmla="*/ 0 w 17"/>
                    <a:gd name="T1" fmla="*/ 16 h 17"/>
                    <a:gd name="T2" fmla="*/ 4 w 17"/>
                    <a:gd name="T3" fmla="*/ 14 h 17"/>
                    <a:gd name="T4" fmla="*/ 6 w 17"/>
                    <a:gd name="T5" fmla="*/ 13 h 17"/>
                    <a:gd name="T6" fmla="*/ 6 w 17"/>
                    <a:gd name="T7" fmla="*/ 10 h 17"/>
                    <a:gd name="T8" fmla="*/ 11 w 17"/>
                    <a:gd name="T9" fmla="*/ 10 h 17"/>
                    <a:gd name="T10" fmla="*/ 11 w 17"/>
                    <a:gd name="T11" fmla="*/ 6 h 17"/>
                    <a:gd name="T12" fmla="*/ 16 w 17"/>
                    <a:gd name="T13" fmla="*/ 5 h 17"/>
                    <a:gd name="T14" fmla="*/ 16 w 17"/>
                    <a:gd name="T15" fmla="*/ 2 h 17"/>
                    <a:gd name="T16" fmla="*/ 11 w 17"/>
                    <a:gd name="T17" fmla="*/ 2 h 17"/>
                    <a:gd name="T18" fmla="*/ 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4" y="14"/>
                      </a:lnTo>
                      <a:lnTo>
                        <a:pt x="6" y="13"/>
                      </a:lnTo>
                      <a:lnTo>
                        <a:pt x="6" y="10"/>
                      </a:lnTo>
                      <a:lnTo>
                        <a:pt x="11" y="10"/>
                      </a:lnTo>
                      <a:lnTo>
                        <a:pt x="11" y="6"/>
                      </a:lnTo>
                      <a:lnTo>
                        <a:pt x="16" y="5"/>
                      </a:lnTo>
                      <a:lnTo>
                        <a:pt x="16" y="2"/>
                      </a:lnTo>
                      <a:lnTo>
                        <a:pt x="11" y="2"/>
                      </a:lnTo>
                      <a:lnTo>
                        <a:pt x="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37" name="Freeform 110"/>
                <p:cNvSpPr>
                  <a:spLocks/>
                </p:cNvSpPr>
                <p:nvPr/>
              </p:nvSpPr>
              <p:spPr bwMode="auto">
                <a:xfrm>
                  <a:off x="2849" y="2401"/>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18" name="Group 111"/>
              <p:cNvGrpSpPr>
                <a:grpSpLocks/>
              </p:cNvGrpSpPr>
              <p:nvPr/>
            </p:nvGrpSpPr>
            <p:grpSpPr bwMode="auto">
              <a:xfrm>
                <a:off x="2860" y="2419"/>
                <a:ext cx="23" cy="32"/>
                <a:chOff x="2860" y="2419"/>
                <a:chExt cx="23" cy="32"/>
              </a:xfrm>
            </p:grpSpPr>
            <p:sp>
              <p:nvSpPr>
                <p:cNvPr id="112234" name="Freeform 112"/>
                <p:cNvSpPr>
                  <a:spLocks/>
                </p:cNvSpPr>
                <p:nvPr/>
              </p:nvSpPr>
              <p:spPr bwMode="auto">
                <a:xfrm>
                  <a:off x="2863" y="2434"/>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35" name="Freeform 113"/>
                <p:cNvSpPr>
                  <a:spLocks/>
                </p:cNvSpPr>
                <p:nvPr/>
              </p:nvSpPr>
              <p:spPr bwMode="auto">
                <a:xfrm>
                  <a:off x="2860" y="2419"/>
                  <a:ext cx="17" cy="19"/>
                </a:xfrm>
                <a:custGeom>
                  <a:avLst/>
                  <a:gdLst>
                    <a:gd name="T0" fmla="*/ 16 w 17"/>
                    <a:gd name="T1" fmla="*/ 0 h 19"/>
                    <a:gd name="T2" fmla="*/ 11 w 17"/>
                    <a:gd name="T3" fmla="*/ 2 h 19"/>
                    <a:gd name="T4" fmla="*/ 6 w 17"/>
                    <a:gd name="T5" fmla="*/ 3 h 19"/>
                    <a:gd name="T6" fmla="*/ 6 w 17"/>
                    <a:gd name="T7" fmla="*/ 5 h 19"/>
                    <a:gd name="T8" fmla="*/ 4 w 17"/>
                    <a:gd name="T9" fmla="*/ 8 h 19"/>
                    <a:gd name="T10" fmla="*/ 4 w 17"/>
                    <a:gd name="T11" fmla="*/ 11 h 19"/>
                    <a:gd name="T12" fmla="*/ 0 w 17"/>
                    <a:gd name="T13" fmla="*/ 13 h 19"/>
                    <a:gd name="T14" fmla="*/ 4 w 17"/>
                    <a:gd name="T15" fmla="*/ 15 h 19"/>
                    <a:gd name="T16" fmla="*/ 4 w 17"/>
                    <a:gd name="T17" fmla="*/ 16 h 19"/>
                    <a:gd name="T18" fmla="*/ 6 w 17"/>
                    <a:gd name="T19" fmla="*/ 1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9"/>
                    <a:gd name="T32" fmla="*/ 17 w 1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9">
                      <a:moveTo>
                        <a:pt x="16" y="0"/>
                      </a:moveTo>
                      <a:lnTo>
                        <a:pt x="11" y="2"/>
                      </a:lnTo>
                      <a:lnTo>
                        <a:pt x="6" y="3"/>
                      </a:lnTo>
                      <a:lnTo>
                        <a:pt x="6" y="5"/>
                      </a:lnTo>
                      <a:lnTo>
                        <a:pt x="4" y="8"/>
                      </a:lnTo>
                      <a:lnTo>
                        <a:pt x="4" y="11"/>
                      </a:lnTo>
                      <a:lnTo>
                        <a:pt x="0" y="13"/>
                      </a:lnTo>
                      <a:lnTo>
                        <a:pt x="4" y="15"/>
                      </a:lnTo>
                      <a:lnTo>
                        <a:pt x="4" y="16"/>
                      </a:lnTo>
                      <a:lnTo>
                        <a:pt x="6" y="18"/>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19" name="Group 114"/>
              <p:cNvGrpSpPr>
                <a:grpSpLocks/>
              </p:cNvGrpSpPr>
              <p:nvPr/>
            </p:nvGrpSpPr>
            <p:grpSpPr bwMode="auto">
              <a:xfrm>
                <a:off x="2889" y="2435"/>
                <a:ext cx="29" cy="20"/>
                <a:chOff x="2889" y="2435"/>
                <a:chExt cx="29" cy="20"/>
              </a:xfrm>
            </p:grpSpPr>
            <p:sp>
              <p:nvSpPr>
                <p:cNvPr id="112232" name="Freeform 115"/>
                <p:cNvSpPr>
                  <a:spLocks/>
                </p:cNvSpPr>
                <p:nvPr/>
              </p:nvSpPr>
              <p:spPr bwMode="auto">
                <a:xfrm>
                  <a:off x="2901" y="2437"/>
                  <a:ext cx="17" cy="18"/>
                </a:xfrm>
                <a:custGeom>
                  <a:avLst/>
                  <a:gdLst>
                    <a:gd name="T0" fmla="*/ 0 w 17"/>
                    <a:gd name="T1" fmla="*/ 17 h 18"/>
                    <a:gd name="T2" fmla="*/ 4 w 17"/>
                    <a:gd name="T3" fmla="*/ 15 h 18"/>
                    <a:gd name="T4" fmla="*/ 6 w 17"/>
                    <a:gd name="T5" fmla="*/ 14 h 18"/>
                    <a:gd name="T6" fmla="*/ 6 w 17"/>
                    <a:gd name="T7" fmla="*/ 10 h 18"/>
                    <a:gd name="T8" fmla="*/ 11 w 17"/>
                    <a:gd name="T9" fmla="*/ 10 h 18"/>
                    <a:gd name="T10" fmla="*/ 11 w 17"/>
                    <a:gd name="T11" fmla="*/ 7 h 18"/>
                    <a:gd name="T12" fmla="*/ 16 w 17"/>
                    <a:gd name="T13" fmla="*/ 5 h 18"/>
                    <a:gd name="T14" fmla="*/ 16 w 17"/>
                    <a:gd name="T15" fmla="*/ 2 h 18"/>
                    <a:gd name="T16" fmla="*/ 11 w 17"/>
                    <a:gd name="T17" fmla="*/ 2 h 18"/>
                    <a:gd name="T18" fmla="*/ 6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4" y="15"/>
                      </a:lnTo>
                      <a:lnTo>
                        <a:pt x="6" y="14"/>
                      </a:lnTo>
                      <a:lnTo>
                        <a:pt x="6" y="10"/>
                      </a:lnTo>
                      <a:lnTo>
                        <a:pt x="11" y="10"/>
                      </a:lnTo>
                      <a:lnTo>
                        <a:pt x="11" y="7"/>
                      </a:lnTo>
                      <a:lnTo>
                        <a:pt x="16" y="5"/>
                      </a:lnTo>
                      <a:lnTo>
                        <a:pt x="16" y="2"/>
                      </a:lnTo>
                      <a:lnTo>
                        <a:pt x="11" y="2"/>
                      </a:lnTo>
                      <a:lnTo>
                        <a:pt x="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33" name="Freeform 116"/>
                <p:cNvSpPr>
                  <a:spLocks/>
                </p:cNvSpPr>
                <p:nvPr/>
              </p:nvSpPr>
              <p:spPr bwMode="auto">
                <a:xfrm>
                  <a:off x="2889" y="2435"/>
                  <a:ext cx="18" cy="17"/>
                </a:xfrm>
                <a:custGeom>
                  <a:avLst/>
                  <a:gdLst>
                    <a:gd name="T0" fmla="*/ 17 w 18"/>
                    <a:gd name="T1" fmla="*/ 9 h 17"/>
                    <a:gd name="T2" fmla="*/ 15 w 18"/>
                    <a:gd name="T3" fmla="*/ 6 h 17"/>
                    <a:gd name="T4" fmla="*/ 14 w 18"/>
                    <a:gd name="T5" fmla="*/ 6 h 17"/>
                    <a:gd name="T6" fmla="*/ 10 w 18"/>
                    <a:gd name="T7" fmla="*/ 6 h 17"/>
                    <a:gd name="T8" fmla="*/ 8 w 18"/>
                    <a:gd name="T9" fmla="*/ 0 h 17"/>
                    <a:gd name="T10" fmla="*/ 5 w 18"/>
                    <a:gd name="T11" fmla="*/ 9 h 17"/>
                    <a:gd name="T12" fmla="*/ 3 w 18"/>
                    <a:gd name="T13" fmla="*/ 9 h 17"/>
                    <a:gd name="T14" fmla="*/ 2 w 18"/>
                    <a:gd name="T15" fmla="*/ 9 h 17"/>
                    <a:gd name="T16" fmla="*/ 0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7" y="9"/>
                      </a:moveTo>
                      <a:lnTo>
                        <a:pt x="15" y="6"/>
                      </a:lnTo>
                      <a:lnTo>
                        <a:pt x="14" y="6"/>
                      </a:lnTo>
                      <a:lnTo>
                        <a:pt x="10" y="6"/>
                      </a:lnTo>
                      <a:lnTo>
                        <a:pt x="8" y="0"/>
                      </a:lnTo>
                      <a:lnTo>
                        <a:pt x="5" y="9"/>
                      </a:lnTo>
                      <a:lnTo>
                        <a:pt x="3" y="9"/>
                      </a:lnTo>
                      <a:lnTo>
                        <a:pt x="2" y="9"/>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20" name="Group 117"/>
              <p:cNvGrpSpPr>
                <a:grpSpLocks/>
              </p:cNvGrpSpPr>
              <p:nvPr/>
            </p:nvGrpSpPr>
            <p:grpSpPr bwMode="auto">
              <a:xfrm>
                <a:off x="2897" y="2454"/>
                <a:ext cx="25" cy="31"/>
                <a:chOff x="2897" y="2454"/>
                <a:chExt cx="25" cy="31"/>
              </a:xfrm>
            </p:grpSpPr>
            <p:sp>
              <p:nvSpPr>
                <p:cNvPr id="112230" name="Freeform 118"/>
                <p:cNvSpPr>
                  <a:spLocks/>
                </p:cNvSpPr>
                <p:nvPr/>
              </p:nvSpPr>
              <p:spPr bwMode="auto">
                <a:xfrm>
                  <a:off x="2902" y="2468"/>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31" name="Freeform 119"/>
                <p:cNvSpPr>
                  <a:spLocks/>
                </p:cNvSpPr>
                <p:nvPr/>
              </p:nvSpPr>
              <p:spPr bwMode="auto">
                <a:xfrm>
                  <a:off x="2897" y="2454"/>
                  <a:ext cx="17" cy="18"/>
                </a:xfrm>
                <a:custGeom>
                  <a:avLst/>
                  <a:gdLst>
                    <a:gd name="T0" fmla="*/ 16 w 17"/>
                    <a:gd name="T1" fmla="*/ 0 h 18"/>
                    <a:gd name="T2" fmla="*/ 8 w 17"/>
                    <a:gd name="T3" fmla="*/ 2 h 18"/>
                    <a:gd name="T4" fmla="*/ 7 w 17"/>
                    <a:gd name="T5" fmla="*/ 4 h 18"/>
                    <a:gd name="T6" fmla="*/ 7 w 17"/>
                    <a:gd name="T7" fmla="*/ 6 h 18"/>
                    <a:gd name="T8" fmla="*/ 3 w 17"/>
                    <a:gd name="T9" fmla="*/ 7 h 18"/>
                    <a:gd name="T10" fmla="*/ 3 w 17"/>
                    <a:gd name="T11" fmla="*/ 11 h 18"/>
                    <a:gd name="T12" fmla="*/ 0 w 17"/>
                    <a:gd name="T13" fmla="*/ 12 h 18"/>
                    <a:gd name="T14" fmla="*/ 3 w 17"/>
                    <a:gd name="T15" fmla="*/ 14 h 18"/>
                    <a:gd name="T16" fmla="*/ 3 w 17"/>
                    <a:gd name="T17" fmla="*/ 15 h 18"/>
                    <a:gd name="T18" fmla="*/ 7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8" y="2"/>
                      </a:lnTo>
                      <a:lnTo>
                        <a:pt x="7" y="4"/>
                      </a:lnTo>
                      <a:lnTo>
                        <a:pt x="7" y="6"/>
                      </a:lnTo>
                      <a:lnTo>
                        <a:pt x="3" y="7"/>
                      </a:lnTo>
                      <a:lnTo>
                        <a:pt x="3" y="11"/>
                      </a:lnTo>
                      <a:lnTo>
                        <a:pt x="0" y="12"/>
                      </a:lnTo>
                      <a:lnTo>
                        <a:pt x="3" y="14"/>
                      </a:lnTo>
                      <a:lnTo>
                        <a:pt x="3" y="15"/>
                      </a:lnTo>
                      <a:lnTo>
                        <a:pt x="7"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21" name="Group 120"/>
              <p:cNvGrpSpPr>
                <a:grpSpLocks/>
              </p:cNvGrpSpPr>
              <p:nvPr/>
            </p:nvGrpSpPr>
            <p:grpSpPr bwMode="auto">
              <a:xfrm>
                <a:off x="2926" y="2469"/>
                <a:ext cx="26" cy="18"/>
                <a:chOff x="2926" y="2469"/>
                <a:chExt cx="26" cy="18"/>
              </a:xfrm>
            </p:grpSpPr>
            <p:sp>
              <p:nvSpPr>
                <p:cNvPr id="112228" name="Freeform 121"/>
                <p:cNvSpPr>
                  <a:spLocks/>
                </p:cNvSpPr>
                <p:nvPr/>
              </p:nvSpPr>
              <p:spPr bwMode="auto">
                <a:xfrm>
                  <a:off x="2935" y="2469"/>
                  <a:ext cx="17" cy="18"/>
                </a:xfrm>
                <a:custGeom>
                  <a:avLst/>
                  <a:gdLst>
                    <a:gd name="T0" fmla="*/ 0 w 17"/>
                    <a:gd name="T1" fmla="*/ 17 h 18"/>
                    <a:gd name="T2" fmla="*/ 7 w 17"/>
                    <a:gd name="T3" fmla="*/ 15 h 18"/>
                    <a:gd name="T4" fmla="*/ 8 w 17"/>
                    <a:gd name="T5" fmla="*/ 14 h 18"/>
                    <a:gd name="T6" fmla="*/ 8 w 17"/>
                    <a:gd name="T7" fmla="*/ 12 h 18"/>
                    <a:gd name="T8" fmla="*/ 12 w 17"/>
                    <a:gd name="T9" fmla="*/ 10 h 18"/>
                    <a:gd name="T10" fmla="*/ 12 w 17"/>
                    <a:gd name="T11" fmla="*/ 7 h 18"/>
                    <a:gd name="T12" fmla="*/ 16 w 17"/>
                    <a:gd name="T13" fmla="*/ 5 h 18"/>
                    <a:gd name="T14" fmla="*/ 12 w 17"/>
                    <a:gd name="T15" fmla="*/ 3 h 18"/>
                    <a:gd name="T16" fmla="*/ 12 w 17"/>
                    <a:gd name="T17" fmla="*/ 2 h 18"/>
                    <a:gd name="T18" fmla="*/ 8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7" y="15"/>
                      </a:lnTo>
                      <a:lnTo>
                        <a:pt x="8" y="14"/>
                      </a:lnTo>
                      <a:lnTo>
                        <a:pt x="8" y="12"/>
                      </a:lnTo>
                      <a:lnTo>
                        <a:pt x="12" y="10"/>
                      </a:lnTo>
                      <a:lnTo>
                        <a:pt x="12" y="7"/>
                      </a:lnTo>
                      <a:lnTo>
                        <a:pt x="16" y="5"/>
                      </a:lnTo>
                      <a:lnTo>
                        <a:pt x="12" y="3"/>
                      </a:lnTo>
                      <a:lnTo>
                        <a:pt x="12" y="2"/>
                      </a:lnTo>
                      <a:lnTo>
                        <a:pt x="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29" name="Freeform 122"/>
                <p:cNvSpPr>
                  <a:spLocks/>
                </p:cNvSpPr>
                <p:nvPr/>
              </p:nvSpPr>
              <p:spPr bwMode="auto">
                <a:xfrm>
                  <a:off x="2926" y="2469"/>
                  <a:ext cx="19" cy="17"/>
                </a:xfrm>
                <a:custGeom>
                  <a:avLst/>
                  <a:gdLst>
                    <a:gd name="T0" fmla="*/ 18 w 19"/>
                    <a:gd name="T1" fmla="*/ 9 h 17"/>
                    <a:gd name="T2" fmla="*/ 16 w 19"/>
                    <a:gd name="T3" fmla="*/ 6 h 17"/>
                    <a:gd name="T4" fmla="*/ 14 w 19"/>
                    <a:gd name="T5" fmla="*/ 6 h 17"/>
                    <a:gd name="T6" fmla="*/ 11 w 19"/>
                    <a:gd name="T7" fmla="*/ 6 h 17"/>
                    <a:gd name="T8" fmla="*/ 9 w 19"/>
                    <a:gd name="T9" fmla="*/ 0 h 17"/>
                    <a:gd name="T10" fmla="*/ 5 w 19"/>
                    <a:gd name="T11" fmla="*/ 9 h 17"/>
                    <a:gd name="T12" fmla="*/ 4 w 19"/>
                    <a:gd name="T13" fmla="*/ 9 h 17"/>
                    <a:gd name="T14" fmla="*/ 2 w 19"/>
                    <a:gd name="T15" fmla="*/ 9 h 17"/>
                    <a:gd name="T16" fmla="*/ 0 w 19"/>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18" y="9"/>
                      </a:moveTo>
                      <a:lnTo>
                        <a:pt x="16" y="6"/>
                      </a:lnTo>
                      <a:lnTo>
                        <a:pt x="14" y="6"/>
                      </a:lnTo>
                      <a:lnTo>
                        <a:pt x="11" y="6"/>
                      </a:lnTo>
                      <a:lnTo>
                        <a:pt x="9" y="0"/>
                      </a:lnTo>
                      <a:lnTo>
                        <a:pt x="5" y="9"/>
                      </a:lnTo>
                      <a:lnTo>
                        <a:pt x="4" y="9"/>
                      </a:lnTo>
                      <a:lnTo>
                        <a:pt x="2" y="9"/>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22" name="Group 123"/>
              <p:cNvGrpSpPr>
                <a:grpSpLocks/>
              </p:cNvGrpSpPr>
              <p:nvPr/>
            </p:nvGrpSpPr>
            <p:grpSpPr bwMode="auto">
              <a:xfrm>
                <a:off x="2933" y="2486"/>
                <a:ext cx="24" cy="31"/>
                <a:chOff x="2933" y="2486"/>
                <a:chExt cx="24" cy="31"/>
              </a:xfrm>
            </p:grpSpPr>
            <p:sp>
              <p:nvSpPr>
                <p:cNvPr id="112226" name="Freeform 124"/>
                <p:cNvSpPr>
                  <a:spLocks/>
                </p:cNvSpPr>
                <p:nvPr/>
              </p:nvSpPr>
              <p:spPr bwMode="auto">
                <a:xfrm>
                  <a:off x="2937" y="2500"/>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27" name="Freeform 125"/>
                <p:cNvSpPr>
                  <a:spLocks/>
                </p:cNvSpPr>
                <p:nvPr/>
              </p:nvSpPr>
              <p:spPr bwMode="auto">
                <a:xfrm>
                  <a:off x="2933" y="2486"/>
                  <a:ext cx="17" cy="18"/>
                </a:xfrm>
                <a:custGeom>
                  <a:avLst/>
                  <a:gdLst>
                    <a:gd name="T0" fmla="*/ 16 w 17"/>
                    <a:gd name="T1" fmla="*/ 0 h 18"/>
                    <a:gd name="T2" fmla="*/ 11 w 17"/>
                    <a:gd name="T3" fmla="*/ 2 h 18"/>
                    <a:gd name="T4" fmla="*/ 6 w 17"/>
                    <a:gd name="T5" fmla="*/ 3 h 18"/>
                    <a:gd name="T6" fmla="*/ 6 w 17"/>
                    <a:gd name="T7" fmla="*/ 5 h 18"/>
                    <a:gd name="T8" fmla="*/ 4 w 17"/>
                    <a:gd name="T9" fmla="*/ 8 h 18"/>
                    <a:gd name="T10" fmla="*/ 4 w 17"/>
                    <a:gd name="T11" fmla="*/ 11 h 18"/>
                    <a:gd name="T12" fmla="*/ 0 w 17"/>
                    <a:gd name="T13" fmla="*/ 12 h 18"/>
                    <a:gd name="T14" fmla="*/ 4 w 17"/>
                    <a:gd name="T15" fmla="*/ 14 h 18"/>
                    <a:gd name="T16" fmla="*/ 4 w 17"/>
                    <a:gd name="T17" fmla="*/ 15 h 18"/>
                    <a:gd name="T18" fmla="*/ 6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11" y="2"/>
                      </a:lnTo>
                      <a:lnTo>
                        <a:pt x="6" y="3"/>
                      </a:lnTo>
                      <a:lnTo>
                        <a:pt x="6" y="5"/>
                      </a:lnTo>
                      <a:lnTo>
                        <a:pt x="4" y="8"/>
                      </a:lnTo>
                      <a:lnTo>
                        <a:pt x="4" y="11"/>
                      </a:lnTo>
                      <a:lnTo>
                        <a:pt x="0" y="12"/>
                      </a:lnTo>
                      <a:lnTo>
                        <a:pt x="4" y="14"/>
                      </a:lnTo>
                      <a:lnTo>
                        <a:pt x="4" y="15"/>
                      </a:lnTo>
                      <a:lnTo>
                        <a:pt x="6"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223" name="Group 126"/>
              <p:cNvGrpSpPr>
                <a:grpSpLocks/>
              </p:cNvGrpSpPr>
              <p:nvPr/>
            </p:nvGrpSpPr>
            <p:grpSpPr bwMode="auto">
              <a:xfrm>
                <a:off x="2960" y="2499"/>
                <a:ext cx="29" cy="19"/>
                <a:chOff x="2960" y="2499"/>
                <a:chExt cx="29" cy="19"/>
              </a:xfrm>
            </p:grpSpPr>
            <p:sp>
              <p:nvSpPr>
                <p:cNvPr id="112224" name="Freeform 127"/>
                <p:cNvSpPr>
                  <a:spLocks/>
                </p:cNvSpPr>
                <p:nvPr/>
              </p:nvSpPr>
              <p:spPr bwMode="auto">
                <a:xfrm>
                  <a:off x="2972" y="2501"/>
                  <a:ext cx="17" cy="17"/>
                </a:xfrm>
                <a:custGeom>
                  <a:avLst/>
                  <a:gdLst>
                    <a:gd name="T0" fmla="*/ 0 w 17"/>
                    <a:gd name="T1" fmla="*/ 16 h 17"/>
                    <a:gd name="T2" fmla="*/ 7 w 17"/>
                    <a:gd name="T3" fmla="*/ 14 h 17"/>
                    <a:gd name="T4" fmla="*/ 8 w 17"/>
                    <a:gd name="T5" fmla="*/ 13 h 17"/>
                    <a:gd name="T6" fmla="*/ 8 w 17"/>
                    <a:gd name="T7" fmla="*/ 11 h 17"/>
                    <a:gd name="T8" fmla="*/ 12 w 17"/>
                    <a:gd name="T9" fmla="*/ 10 h 17"/>
                    <a:gd name="T10" fmla="*/ 12 w 17"/>
                    <a:gd name="T11" fmla="*/ 6 h 17"/>
                    <a:gd name="T12" fmla="*/ 16 w 17"/>
                    <a:gd name="T13" fmla="*/ 5 h 17"/>
                    <a:gd name="T14" fmla="*/ 12 w 17"/>
                    <a:gd name="T15" fmla="*/ 3 h 17"/>
                    <a:gd name="T16" fmla="*/ 12 w 17"/>
                    <a:gd name="T17" fmla="*/ 2 h 17"/>
                    <a:gd name="T18" fmla="*/ 8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7" y="14"/>
                      </a:lnTo>
                      <a:lnTo>
                        <a:pt x="8" y="13"/>
                      </a:lnTo>
                      <a:lnTo>
                        <a:pt x="8" y="11"/>
                      </a:lnTo>
                      <a:lnTo>
                        <a:pt x="12" y="10"/>
                      </a:lnTo>
                      <a:lnTo>
                        <a:pt x="12" y="6"/>
                      </a:lnTo>
                      <a:lnTo>
                        <a:pt x="16" y="5"/>
                      </a:lnTo>
                      <a:lnTo>
                        <a:pt x="12" y="3"/>
                      </a:lnTo>
                      <a:lnTo>
                        <a:pt x="12" y="2"/>
                      </a:lnTo>
                      <a:lnTo>
                        <a:pt x="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25" name="Freeform 128"/>
                <p:cNvSpPr>
                  <a:spLocks/>
                </p:cNvSpPr>
                <p:nvPr/>
              </p:nvSpPr>
              <p:spPr bwMode="auto">
                <a:xfrm>
                  <a:off x="2960" y="2499"/>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sp>
          <p:nvSpPr>
            <p:cNvPr id="111988" name="Freeform 129"/>
            <p:cNvSpPr>
              <a:spLocks/>
            </p:cNvSpPr>
            <p:nvPr/>
          </p:nvSpPr>
          <p:spPr bwMode="auto">
            <a:xfrm>
              <a:off x="2639" y="2215"/>
              <a:ext cx="65" cy="57"/>
            </a:xfrm>
            <a:custGeom>
              <a:avLst/>
              <a:gdLst>
                <a:gd name="T0" fmla="*/ 4 w 65"/>
                <a:gd name="T1" fmla="*/ 48 h 57"/>
                <a:gd name="T2" fmla="*/ 7 w 65"/>
                <a:gd name="T3" fmla="*/ 51 h 57"/>
                <a:gd name="T4" fmla="*/ 12 w 65"/>
                <a:gd name="T5" fmla="*/ 53 h 57"/>
                <a:gd name="T6" fmla="*/ 16 w 65"/>
                <a:gd name="T7" fmla="*/ 54 h 57"/>
                <a:gd name="T8" fmla="*/ 23 w 65"/>
                <a:gd name="T9" fmla="*/ 56 h 57"/>
                <a:gd name="T10" fmla="*/ 29 w 65"/>
                <a:gd name="T11" fmla="*/ 54 h 57"/>
                <a:gd name="T12" fmla="*/ 34 w 65"/>
                <a:gd name="T13" fmla="*/ 54 h 57"/>
                <a:gd name="T14" fmla="*/ 38 w 65"/>
                <a:gd name="T15" fmla="*/ 53 h 57"/>
                <a:gd name="T16" fmla="*/ 45 w 65"/>
                <a:gd name="T17" fmla="*/ 51 h 57"/>
                <a:gd name="T18" fmla="*/ 48 w 65"/>
                <a:gd name="T19" fmla="*/ 46 h 57"/>
                <a:gd name="T20" fmla="*/ 52 w 65"/>
                <a:gd name="T21" fmla="*/ 43 h 57"/>
                <a:gd name="T22" fmla="*/ 57 w 65"/>
                <a:gd name="T23" fmla="*/ 38 h 57"/>
                <a:gd name="T24" fmla="*/ 60 w 65"/>
                <a:gd name="T25" fmla="*/ 35 h 57"/>
                <a:gd name="T26" fmla="*/ 60 w 65"/>
                <a:gd name="T27" fmla="*/ 30 h 57"/>
                <a:gd name="T28" fmla="*/ 64 w 65"/>
                <a:gd name="T29" fmla="*/ 25 h 57"/>
                <a:gd name="T30" fmla="*/ 64 w 65"/>
                <a:gd name="T31" fmla="*/ 20 h 57"/>
                <a:gd name="T32" fmla="*/ 64 w 65"/>
                <a:gd name="T33" fmla="*/ 15 h 57"/>
                <a:gd name="T34" fmla="*/ 62 w 65"/>
                <a:gd name="T35" fmla="*/ 10 h 57"/>
                <a:gd name="T36" fmla="*/ 60 w 65"/>
                <a:gd name="T37" fmla="*/ 8 h 57"/>
                <a:gd name="T38" fmla="*/ 57 w 65"/>
                <a:gd name="T39" fmla="*/ 5 h 57"/>
                <a:gd name="T40" fmla="*/ 52 w 65"/>
                <a:gd name="T41" fmla="*/ 3 h 57"/>
                <a:gd name="T42" fmla="*/ 48 w 65"/>
                <a:gd name="T43" fmla="*/ 2 h 57"/>
                <a:gd name="T44" fmla="*/ 41 w 65"/>
                <a:gd name="T45" fmla="*/ 0 h 57"/>
                <a:gd name="T46" fmla="*/ 36 w 65"/>
                <a:gd name="T47" fmla="*/ 2 h 57"/>
                <a:gd name="T48" fmla="*/ 31 w 65"/>
                <a:gd name="T49" fmla="*/ 2 h 57"/>
                <a:gd name="T50" fmla="*/ 26 w 65"/>
                <a:gd name="T51" fmla="*/ 3 h 57"/>
                <a:gd name="T52" fmla="*/ 19 w 65"/>
                <a:gd name="T53" fmla="*/ 5 h 57"/>
                <a:gd name="T54" fmla="*/ 16 w 65"/>
                <a:gd name="T55" fmla="*/ 10 h 57"/>
                <a:gd name="T56" fmla="*/ 12 w 65"/>
                <a:gd name="T57" fmla="*/ 13 h 57"/>
                <a:gd name="T58" fmla="*/ 7 w 65"/>
                <a:gd name="T59" fmla="*/ 18 h 57"/>
                <a:gd name="T60" fmla="*/ 4 w 65"/>
                <a:gd name="T61" fmla="*/ 21 h 57"/>
                <a:gd name="T62" fmla="*/ 4 w 65"/>
                <a:gd name="T63" fmla="*/ 26 h 57"/>
                <a:gd name="T64" fmla="*/ 0 w 65"/>
                <a:gd name="T65" fmla="*/ 31 h 57"/>
                <a:gd name="T66" fmla="*/ 0 w 65"/>
                <a:gd name="T67" fmla="*/ 36 h 57"/>
                <a:gd name="T68" fmla="*/ 0 w 65"/>
                <a:gd name="T69" fmla="*/ 41 h 57"/>
                <a:gd name="T70" fmla="*/ 2 w 65"/>
                <a:gd name="T71" fmla="*/ 46 h 57"/>
                <a:gd name="T72" fmla="*/ 4 w 65"/>
                <a:gd name="T73" fmla="*/ 48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57"/>
                <a:gd name="T113" fmla="*/ 65 w 65"/>
                <a:gd name="T114" fmla="*/ 57 h 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57">
                  <a:moveTo>
                    <a:pt x="4" y="48"/>
                  </a:moveTo>
                  <a:lnTo>
                    <a:pt x="7" y="51"/>
                  </a:lnTo>
                  <a:lnTo>
                    <a:pt x="12" y="53"/>
                  </a:lnTo>
                  <a:lnTo>
                    <a:pt x="16" y="54"/>
                  </a:lnTo>
                  <a:lnTo>
                    <a:pt x="23" y="56"/>
                  </a:lnTo>
                  <a:lnTo>
                    <a:pt x="29" y="54"/>
                  </a:lnTo>
                  <a:lnTo>
                    <a:pt x="34" y="54"/>
                  </a:lnTo>
                  <a:lnTo>
                    <a:pt x="38" y="53"/>
                  </a:lnTo>
                  <a:lnTo>
                    <a:pt x="45" y="51"/>
                  </a:lnTo>
                  <a:lnTo>
                    <a:pt x="48" y="46"/>
                  </a:lnTo>
                  <a:lnTo>
                    <a:pt x="52" y="43"/>
                  </a:lnTo>
                  <a:lnTo>
                    <a:pt x="57" y="38"/>
                  </a:lnTo>
                  <a:lnTo>
                    <a:pt x="60" y="35"/>
                  </a:lnTo>
                  <a:lnTo>
                    <a:pt x="60" y="30"/>
                  </a:lnTo>
                  <a:lnTo>
                    <a:pt x="64" y="25"/>
                  </a:lnTo>
                  <a:lnTo>
                    <a:pt x="64" y="20"/>
                  </a:lnTo>
                  <a:lnTo>
                    <a:pt x="64" y="15"/>
                  </a:lnTo>
                  <a:lnTo>
                    <a:pt x="62" y="10"/>
                  </a:lnTo>
                  <a:lnTo>
                    <a:pt x="60" y="8"/>
                  </a:lnTo>
                  <a:lnTo>
                    <a:pt x="57" y="5"/>
                  </a:lnTo>
                  <a:lnTo>
                    <a:pt x="52" y="3"/>
                  </a:lnTo>
                  <a:lnTo>
                    <a:pt x="48" y="2"/>
                  </a:lnTo>
                  <a:lnTo>
                    <a:pt x="41" y="0"/>
                  </a:lnTo>
                  <a:lnTo>
                    <a:pt x="36" y="2"/>
                  </a:lnTo>
                  <a:lnTo>
                    <a:pt x="31" y="2"/>
                  </a:lnTo>
                  <a:lnTo>
                    <a:pt x="26" y="3"/>
                  </a:lnTo>
                  <a:lnTo>
                    <a:pt x="19" y="5"/>
                  </a:lnTo>
                  <a:lnTo>
                    <a:pt x="16" y="10"/>
                  </a:lnTo>
                  <a:lnTo>
                    <a:pt x="12" y="13"/>
                  </a:lnTo>
                  <a:lnTo>
                    <a:pt x="7" y="18"/>
                  </a:lnTo>
                  <a:lnTo>
                    <a:pt x="4" y="21"/>
                  </a:lnTo>
                  <a:lnTo>
                    <a:pt x="4" y="26"/>
                  </a:lnTo>
                  <a:lnTo>
                    <a:pt x="0" y="31"/>
                  </a:lnTo>
                  <a:lnTo>
                    <a:pt x="0" y="36"/>
                  </a:lnTo>
                  <a:lnTo>
                    <a:pt x="0" y="41"/>
                  </a:lnTo>
                  <a:lnTo>
                    <a:pt x="2" y="46"/>
                  </a:lnTo>
                  <a:lnTo>
                    <a:pt x="4" y="48"/>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89" name="Freeform 130"/>
            <p:cNvSpPr>
              <a:spLocks/>
            </p:cNvSpPr>
            <p:nvPr/>
          </p:nvSpPr>
          <p:spPr bwMode="auto">
            <a:xfrm>
              <a:off x="2792" y="2207"/>
              <a:ext cx="67" cy="121"/>
            </a:xfrm>
            <a:custGeom>
              <a:avLst/>
              <a:gdLst>
                <a:gd name="T0" fmla="*/ 57 w 67"/>
                <a:gd name="T1" fmla="*/ 51 h 121"/>
                <a:gd name="T2" fmla="*/ 54 w 67"/>
                <a:gd name="T3" fmla="*/ 40 h 121"/>
                <a:gd name="T4" fmla="*/ 47 w 67"/>
                <a:gd name="T5" fmla="*/ 30 h 121"/>
                <a:gd name="T6" fmla="*/ 43 w 67"/>
                <a:gd name="T7" fmla="*/ 23 h 121"/>
                <a:gd name="T8" fmla="*/ 36 w 67"/>
                <a:gd name="T9" fmla="*/ 13 h 121"/>
                <a:gd name="T10" fmla="*/ 31 w 67"/>
                <a:gd name="T11" fmla="*/ 8 h 121"/>
                <a:gd name="T12" fmla="*/ 26 w 67"/>
                <a:gd name="T13" fmla="*/ 3 h 121"/>
                <a:gd name="T14" fmla="*/ 21 w 67"/>
                <a:gd name="T15" fmla="*/ 2 h 121"/>
                <a:gd name="T16" fmla="*/ 16 w 67"/>
                <a:gd name="T17" fmla="*/ 0 h 121"/>
                <a:gd name="T18" fmla="*/ 12 w 67"/>
                <a:gd name="T19" fmla="*/ 0 h 121"/>
                <a:gd name="T20" fmla="*/ 7 w 67"/>
                <a:gd name="T21" fmla="*/ 3 h 121"/>
                <a:gd name="T22" fmla="*/ 3 w 67"/>
                <a:gd name="T23" fmla="*/ 8 h 121"/>
                <a:gd name="T24" fmla="*/ 2 w 67"/>
                <a:gd name="T25" fmla="*/ 13 h 121"/>
                <a:gd name="T26" fmla="*/ 0 w 67"/>
                <a:gd name="T27" fmla="*/ 20 h 121"/>
                <a:gd name="T28" fmla="*/ 0 w 67"/>
                <a:gd name="T29" fmla="*/ 28 h 121"/>
                <a:gd name="T30" fmla="*/ 2 w 67"/>
                <a:gd name="T31" fmla="*/ 38 h 121"/>
                <a:gd name="T32" fmla="*/ 3 w 67"/>
                <a:gd name="T33" fmla="*/ 48 h 121"/>
                <a:gd name="T34" fmla="*/ 5 w 67"/>
                <a:gd name="T35" fmla="*/ 60 h 121"/>
                <a:gd name="T36" fmla="*/ 9 w 67"/>
                <a:gd name="T37" fmla="*/ 68 h 121"/>
                <a:gd name="T38" fmla="*/ 12 w 67"/>
                <a:gd name="T39" fmla="*/ 79 h 121"/>
                <a:gd name="T40" fmla="*/ 19 w 67"/>
                <a:gd name="T41" fmla="*/ 89 h 121"/>
                <a:gd name="T42" fmla="*/ 23 w 67"/>
                <a:gd name="T43" fmla="*/ 98 h 121"/>
                <a:gd name="T44" fmla="*/ 30 w 67"/>
                <a:gd name="T45" fmla="*/ 106 h 121"/>
                <a:gd name="T46" fmla="*/ 35 w 67"/>
                <a:gd name="T47" fmla="*/ 113 h 121"/>
                <a:gd name="T48" fmla="*/ 40 w 67"/>
                <a:gd name="T49" fmla="*/ 117 h 121"/>
                <a:gd name="T50" fmla="*/ 45 w 67"/>
                <a:gd name="T51" fmla="*/ 118 h 121"/>
                <a:gd name="T52" fmla="*/ 50 w 67"/>
                <a:gd name="T53" fmla="*/ 120 h 121"/>
                <a:gd name="T54" fmla="*/ 54 w 67"/>
                <a:gd name="T55" fmla="*/ 120 h 121"/>
                <a:gd name="T56" fmla="*/ 59 w 67"/>
                <a:gd name="T57" fmla="*/ 117 h 121"/>
                <a:gd name="T58" fmla="*/ 63 w 67"/>
                <a:gd name="T59" fmla="*/ 113 h 121"/>
                <a:gd name="T60" fmla="*/ 64 w 67"/>
                <a:gd name="T61" fmla="*/ 106 h 121"/>
                <a:gd name="T62" fmla="*/ 66 w 67"/>
                <a:gd name="T63" fmla="*/ 99 h 121"/>
                <a:gd name="T64" fmla="*/ 66 w 67"/>
                <a:gd name="T65" fmla="*/ 91 h 121"/>
                <a:gd name="T66" fmla="*/ 64 w 67"/>
                <a:gd name="T67" fmla="*/ 81 h 121"/>
                <a:gd name="T68" fmla="*/ 63 w 67"/>
                <a:gd name="T69" fmla="*/ 71 h 121"/>
                <a:gd name="T70" fmla="*/ 61 w 67"/>
                <a:gd name="T71" fmla="*/ 60 h 121"/>
                <a:gd name="T72" fmla="*/ 57 w 67"/>
                <a:gd name="T73" fmla="*/ 51 h 1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121"/>
                <a:gd name="T113" fmla="*/ 67 w 67"/>
                <a:gd name="T114" fmla="*/ 121 h 1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121">
                  <a:moveTo>
                    <a:pt x="57" y="51"/>
                  </a:moveTo>
                  <a:lnTo>
                    <a:pt x="54" y="40"/>
                  </a:lnTo>
                  <a:lnTo>
                    <a:pt x="47" y="30"/>
                  </a:lnTo>
                  <a:lnTo>
                    <a:pt x="43" y="23"/>
                  </a:lnTo>
                  <a:lnTo>
                    <a:pt x="36" y="13"/>
                  </a:lnTo>
                  <a:lnTo>
                    <a:pt x="31" y="8"/>
                  </a:lnTo>
                  <a:lnTo>
                    <a:pt x="26" y="3"/>
                  </a:lnTo>
                  <a:lnTo>
                    <a:pt x="21" y="2"/>
                  </a:lnTo>
                  <a:lnTo>
                    <a:pt x="16" y="0"/>
                  </a:lnTo>
                  <a:lnTo>
                    <a:pt x="12" y="0"/>
                  </a:lnTo>
                  <a:lnTo>
                    <a:pt x="7" y="3"/>
                  </a:lnTo>
                  <a:lnTo>
                    <a:pt x="3" y="8"/>
                  </a:lnTo>
                  <a:lnTo>
                    <a:pt x="2" y="13"/>
                  </a:lnTo>
                  <a:lnTo>
                    <a:pt x="0" y="20"/>
                  </a:lnTo>
                  <a:lnTo>
                    <a:pt x="0" y="28"/>
                  </a:lnTo>
                  <a:lnTo>
                    <a:pt x="2" y="38"/>
                  </a:lnTo>
                  <a:lnTo>
                    <a:pt x="3" y="48"/>
                  </a:lnTo>
                  <a:lnTo>
                    <a:pt x="5" y="60"/>
                  </a:lnTo>
                  <a:lnTo>
                    <a:pt x="9" y="68"/>
                  </a:lnTo>
                  <a:lnTo>
                    <a:pt x="12" y="79"/>
                  </a:lnTo>
                  <a:lnTo>
                    <a:pt x="19" y="89"/>
                  </a:lnTo>
                  <a:lnTo>
                    <a:pt x="23" y="98"/>
                  </a:lnTo>
                  <a:lnTo>
                    <a:pt x="30" y="106"/>
                  </a:lnTo>
                  <a:lnTo>
                    <a:pt x="35" y="113"/>
                  </a:lnTo>
                  <a:lnTo>
                    <a:pt x="40" y="117"/>
                  </a:lnTo>
                  <a:lnTo>
                    <a:pt x="45" y="118"/>
                  </a:lnTo>
                  <a:lnTo>
                    <a:pt x="50" y="120"/>
                  </a:lnTo>
                  <a:lnTo>
                    <a:pt x="54" y="120"/>
                  </a:lnTo>
                  <a:lnTo>
                    <a:pt x="59" y="117"/>
                  </a:lnTo>
                  <a:lnTo>
                    <a:pt x="63" y="113"/>
                  </a:lnTo>
                  <a:lnTo>
                    <a:pt x="64" y="106"/>
                  </a:lnTo>
                  <a:lnTo>
                    <a:pt x="66" y="99"/>
                  </a:lnTo>
                  <a:lnTo>
                    <a:pt x="66" y="91"/>
                  </a:lnTo>
                  <a:lnTo>
                    <a:pt x="64" y="81"/>
                  </a:lnTo>
                  <a:lnTo>
                    <a:pt x="63" y="71"/>
                  </a:lnTo>
                  <a:lnTo>
                    <a:pt x="61" y="60"/>
                  </a:lnTo>
                  <a:lnTo>
                    <a:pt x="57" y="51"/>
                  </a:lnTo>
                </a:path>
              </a:pathLst>
            </a:custGeom>
            <a:solidFill>
              <a:srgbClr val="CC3300"/>
            </a:solidFill>
            <a:ln w="41275"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990" name="Group 131"/>
            <p:cNvGrpSpPr>
              <a:grpSpLocks/>
            </p:cNvGrpSpPr>
            <p:nvPr/>
          </p:nvGrpSpPr>
          <p:grpSpPr bwMode="auto">
            <a:xfrm>
              <a:off x="2708" y="2649"/>
              <a:ext cx="21" cy="19"/>
              <a:chOff x="2852" y="2785"/>
              <a:chExt cx="21" cy="19"/>
            </a:xfrm>
          </p:grpSpPr>
          <p:sp>
            <p:nvSpPr>
              <p:cNvPr id="112215" name="Freeform 132"/>
              <p:cNvSpPr>
                <a:spLocks/>
              </p:cNvSpPr>
              <p:nvPr/>
            </p:nvSpPr>
            <p:spPr bwMode="auto">
              <a:xfrm>
                <a:off x="2854" y="2785"/>
                <a:ext cx="19" cy="17"/>
              </a:xfrm>
              <a:custGeom>
                <a:avLst/>
                <a:gdLst>
                  <a:gd name="T0" fmla="*/ 18 w 19"/>
                  <a:gd name="T1" fmla="*/ 16 h 17"/>
                  <a:gd name="T2" fmla="*/ 16 w 19"/>
                  <a:gd name="T3" fmla="*/ 5 h 17"/>
                  <a:gd name="T4" fmla="*/ 14 w 19"/>
                  <a:gd name="T5" fmla="*/ 5 h 17"/>
                  <a:gd name="T6" fmla="*/ 11 w 19"/>
                  <a:gd name="T7" fmla="*/ 5 h 17"/>
                  <a:gd name="T8" fmla="*/ 9 w 19"/>
                  <a:gd name="T9" fmla="*/ 0 h 17"/>
                  <a:gd name="T10" fmla="*/ 5 w 19"/>
                  <a:gd name="T11" fmla="*/ 0 h 17"/>
                  <a:gd name="T12" fmla="*/ 4 w 19"/>
                  <a:gd name="T13" fmla="*/ 0 h 17"/>
                  <a:gd name="T14" fmla="*/ 2 w 19"/>
                  <a:gd name="T15" fmla="*/ 0 h 17"/>
                  <a:gd name="T16" fmla="*/ 0 w 19"/>
                  <a:gd name="T17" fmla="*/ 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18" y="16"/>
                    </a:moveTo>
                    <a:lnTo>
                      <a:pt x="16" y="5"/>
                    </a:lnTo>
                    <a:lnTo>
                      <a:pt x="14" y="5"/>
                    </a:lnTo>
                    <a:lnTo>
                      <a:pt x="11" y="5"/>
                    </a:lnTo>
                    <a:lnTo>
                      <a:pt x="9" y="0"/>
                    </a:lnTo>
                    <a:lnTo>
                      <a:pt x="5" y="0"/>
                    </a:lnTo>
                    <a:lnTo>
                      <a:pt x="4" y="0"/>
                    </a:lnTo>
                    <a:lnTo>
                      <a:pt x="2" y="0"/>
                    </a:lnTo>
                    <a:lnTo>
                      <a:pt x="0" y="5"/>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16" name="Freeform 133"/>
              <p:cNvSpPr>
                <a:spLocks/>
              </p:cNvSpPr>
              <p:nvPr/>
            </p:nvSpPr>
            <p:spPr bwMode="auto">
              <a:xfrm>
                <a:off x="2852" y="2787"/>
                <a:ext cx="17" cy="17"/>
              </a:xfrm>
              <a:custGeom>
                <a:avLst/>
                <a:gdLst>
                  <a:gd name="T0" fmla="*/ 3 w 17"/>
                  <a:gd name="T1" fmla="*/ 0 h 17"/>
                  <a:gd name="T2" fmla="*/ 3 w 17"/>
                  <a:gd name="T3" fmla="*/ 2 h 17"/>
                  <a:gd name="T4" fmla="*/ 3 w 17"/>
                  <a:gd name="T5" fmla="*/ 3 h 17"/>
                  <a:gd name="T6" fmla="*/ 0 w 17"/>
                  <a:gd name="T7" fmla="*/ 5 h 17"/>
                  <a:gd name="T8" fmla="*/ 3 w 17"/>
                  <a:gd name="T9" fmla="*/ 6 h 17"/>
                  <a:gd name="T10" fmla="*/ 3 w 17"/>
                  <a:gd name="T11" fmla="*/ 10 h 17"/>
                  <a:gd name="T12" fmla="*/ 7 w 17"/>
                  <a:gd name="T13" fmla="*/ 11 h 17"/>
                  <a:gd name="T14" fmla="*/ 8 w 17"/>
                  <a:gd name="T15" fmla="*/ 13 h 17"/>
                  <a:gd name="T16" fmla="*/ 8 w 17"/>
                  <a:gd name="T17" fmla="*/ 14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3" y="0"/>
                    </a:moveTo>
                    <a:lnTo>
                      <a:pt x="3" y="2"/>
                    </a:lnTo>
                    <a:lnTo>
                      <a:pt x="3" y="3"/>
                    </a:lnTo>
                    <a:lnTo>
                      <a:pt x="0" y="5"/>
                    </a:lnTo>
                    <a:lnTo>
                      <a:pt x="3" y="6"/>
                    </a:lnTo>
                    <a:lnTo>
                      <a:pt x="3" y="10"/>
                    </a:lnTo>
                    <a:lnTo>
                      <a:pt x="7" y="11"/>
                    </a:lnTo>
                    <a:lnTo>
                      <a:pt x="8" y="13"/>
                    </a:lnTo>
                    <a:lnTo>
                      <a:pt x="8" y="14"/>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91" name="Group 134"/>
            <p:cNvGrpSpPr>
              <a:grpSpLocks/>
            </p:cNvGrpSpPr>
            <p:nvPr/>
          </p:nvGrpSpPr>
          <p:grpSpPr bwMode="auto">
            <a:xfrm>
              <a:off x="2734" y="2634"/>
              <a:ext cx="27" cy="30"/>
              <a:chOff x="2878" y="2770"/>
              <a:chExt cx="27" cy="30"/>
            </a:xfrm>
          </p:grpSpPr>
          <p:sp>
            <p:nvSpPr>
              <p:cNvPr id="112213" name="Freeform 135"/>
              <p:cNvSpPr>
                <a:spLocks/>
              </p:cNvSpPr>
              <p:nvPr/>
            </p:nvSpPr>
            <p:spPr bwMode="auto">
              <a:xfrm>
                <a:off x="2888" y="2770"/>
                <a:ext cx="17" cy="18"/>
              </a:xfrm>
              <a:custGeom>
                <a:avLst/>
                <a:gdLst>
                  <a:gd name="T0" fmla="*/ 12 w 17"/>
                  <a:gd name="T1" fmla="*/ 17 h 18"/>
                  <a:gd name="T2" fmla="*/ 12 w 17"/>
                  <a:gd name="T3" fmla="*/ 15 h 18"/>
                  <a:gd name="T4" fmla="*/ 16 w 17"/>
                  <a:gd name="T5" fmla="*/ 15 h 18"/>
                  <a:gd name="T6" fmla="*/ 12 w 17"/>
                  <a:gd name="T7" fmla="*/ 13 h 18"/>
                  <a:gd name="T8" fmla="*/ 12 w 17"/>
                  <a:gd name="T9" fmla="*/ 12 h 18"/>
                  <a:gd name="T10" fmla="*/ 12 w 17"/>
                  <a:gd name="T11" fmla="*/ 7 h 18"/>
                  <a:gd name="T12" fmla="*/ 8 w 17"/>
                  <a:gd name="T13" fmla="*/ 7 h 18"/>
                  <a:gd name="T14" fmla="*/ 8 w 17"/>
                  <a:gd name="T15" fmla="*/ 4 h 18"/>
                  <a:gd name="T16" fmla="*/ 3 w 17"/>
                  <a:gd name="T17" fmla="*/ 2 h 18"/>
                  <a:gd name="T18" fmla="*/ 0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2" y="17"/>
                    </a:moveTo>
                    <a:lnTo>
                      <a:pt x="12" y="15"/>
                    </a:lnTo>
                    <a:lnTo>
                      <a:pt x="16" y="15"/>
                    </a:lnTo>
                    <a:lnTo>
                      <a:pt x="12" y="13"/>
                    </a:lnTo>
                    <a:lnTo>
                      <a:pt x="12" y="12"/>
                    </a:lnTo>
                    <a:lnTo>
                      <a:pt x="12" y="7"/>
                    </a:lnTo>
                    <a:lnTo>
                      <a:pt x="8" y="7"/>
                    </a:lnTo>
                    <a:lnTo>
                      <a:pt x="8" y="4"/>
                    </a:lnTo>
                    <a:lnTo>
                      <a:pt x="3"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14" name="Freeform 136"/>
              <p:cNvSpPr>
                <a:spLocks/>
              </p:cNvSpPr>
              <p:nvPr/>
            </p:nvSpPr>
            <p:spPr bwMode="auto">
              <a:xfrm>
                <a:off x="2878" y="2783"/>
                <a:ext cx="20" cy="17"/>
              </a:xfrm>
              <a:custGeom>
                <a:avLst/>
                <a:gdLst>
                  <a:gd name="T0" fmla="*/ 0 w 20"/>
                  <a:gd name="T1" fmla="*/ 0 h 17"/>
                  <a:gd name="T2" fmla="*/ 2 w 20"/>
                  <a:gd name="T3" fmla="*/ 8 h 17"/>
                  <a:gd name="T4" fmla="*/ 3 w 20"/>
                  <a:gd name="T5" fmla="*/ 8 h 17"/>
                  <a:gd name="T6" fmla="*/ 7 w 20"/>
                  <a:gd name="T7" fmla="*/ 8 h 17"/>
                  <a:gd name="T8" fmla="*/ 9 w 20"/>
                  <a:gd name="T9" fmla="*/ 16 h 17"/>
                  <a:gd name="T10" fmla="*/ 12 w 20"/>
                  <a:gd name="T11" fmla="*/ 16 h 17"/>
                  <a:gd name="T12" fmla="*/ 14 w 20"/>
                  <a:gd name="T13" fmla="*/ 16 h 17"/>
                  <a:gd name="T14" fmla="*/ 16 w 20"/>
                  <a:gd name="T15" fmla="*/ 8 h 17"/>
                  <a:gd name="T16" fmla="*/ 17 w 20"/>
                  <a:gd name="T17" fmla="*/ 8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0"/>
                    </a:moveTo>
                    <a:lnTo>
                      <a:pt x="2" y="8"/>
                    </a:lnTo>
                    <a:lnTo>
                      <a:pt x="3" y="8"/>
                    </a:lnTo>
                    <a:lnTo>
                      <a:pt x="7" y="8"/>
                    </a:lnTo>
                    <a:lnTo>
                      <a:pt x="9" y="16"/>
                    </a:lnTo>
                    <a:lnTo>
                      <a:pt x="12" y="16"/>
                    </a:lnTo>
                    <a:lnTo>
                      <a:pt x="14" y="16"/>
                    </a:lnTo>
                    <a:lnTo>
                      <a:pt x="16" y="8"/>
                    </a:lnTo>
                    <a:lnTo>
                      <a:pt x="17" y="8"/>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92" name="Group 137"/>
            <p:cNvGrpSpPr>
              <a:grpSpLocks/>
            </p:cNvGrpSpPr>
            <p:nvPr/>
          </p:nvGrpSpPr>
          <p:grpSpPr bwMode="auto">
            <a:xfrm>
              <a:off x="2736" y="2610"/>
              <a:ext cx="25" cy="20"/>
              <a:chOff x="2880" y="2746"/>
              <a:chExt cx="25" cy="20"/>
            </a:xfrm>
          </p:grpSpPr>
          <p:sp>
            <p:nvSpPr>
              <p:cNvPr id="112211" name="Freeform 138"/>
              <p:cNvSpPr>
                <a:spLocks/>
              </p:cNvSpPr>
              <p:nvPr/>
            </p:nvSpPr>
            <p:spPr bwMode="auto">
              <a:xfrm>
                <a:off x="2884" y="2746"/>
                <a:ext cx="21" cy="17"/>
              </a:xfrm>
              <a:custGeom>
                <a:avLst/>
                <a:gdLst>
                  <a:gd name="T0" fmla="*/ 20 w 21"/>
                  <a:gd name="T1" fmla="*/ 16 h 17"/>
                  <a:gd name="T2" fmla="*/ 18 w 21"/>
                  <a:gd name="T3" fmla="*/ 5 h 17"/>
                  <a:gd name="T4" fmla="*/ 16 w 21"/>
                  <a:gd name="T5" fmla="*/ 5 h 17"/>
                  <a:gd name="T6" fmla="*/ 13 w 21"/>
                  <a:gd name="T7" fmla="*/ 5 h 17"/>
                  <a:gd name="T8" fmla="*/ 11 w 21"/>
                  <a:gd name="T9" fmla="*/ 0 h 17"/>
                  <a:gd name="T10" fmla="*/ 7 w 21"/>
                  <a:gd name="T11" fmla="*/ 0 h 17"/>
                  <a:gd name="T12" fmla="*/ 5 w 21"/>
                  <a:gd name="T13" fmla="*/ 0 h 17"/>
                  <a:gd name="T14" fmla="*/ 4 w 21"/>
                  <a:gd name="T15" fmla="*/ 5 h 17"/>
                  <a:gd name="T16" fmla="*/ 2 w 21"/>
                  <a:gd name="T17" fmla="*/ 5 h 17"/>
                  <a:gd name="T18" fmla="*/ 0 w 2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20" y="16"/>
                    </a:moveTo>
                    <a:lnTo>
                      <a:pt x="18" y="5"/>
                    </a:lnTo>
                    <a:lnTo>
                      <a:pt x="16" y="5"/>
                    </a:lnTo>
                    <a:lnTo>
                      <a:pt x="13" y="5"/>
                    </a:lnTo>
                    <a:lnTo>
                      <a:pt x="11" y="0"/>
                    </a:lnTo>
                    <a:lnTo>
                      <a:pt x="7" y="0"/>
                    </a:lnTo>
                    <a:lnTo>
                      <a:pt x="5" y="0"/>
                    </a:lnTo>
                    <a:lnTo>
                      <a:pt x="4" y="5"/>
                    </a:lnTo>
                    <a:lnTo>
                      <a:pt x="2" y="5"/>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12" name="Freeform 139"/>
              <p:cNvSpPr>
                <a:spLocks/>
              </p:cNvSpPr>
              <p:nvPr/>
            </p:nvSpPr>
            <p:spPr bwMode="auto">
              <a:xfrm>
                <a:off x="2880" y="2749"/>
                <a:ext cx="17" cy="17"/>
              </a:xfrm>
              <a:custGeom>
                <a:avLst/>
                <a:gdLst>
                  <a:gd name="T0" fmla="*/ 4 w 17"/>
                  <a:gd name="T1" fmla="*/ 0 h 17"/>
                  <a:gd name="T2" fmla="*/ 4 w 17"/>
                  <a:gd name="T3" fmla="*/ 2 h 17"/>
                  <a:gd name="T4" fmla="*/ 0 w 17"/>
                  <a:gd name="T5" fmla="*/ 2 h 17"/>
                  <a:gd name="T6" fmla="*/ 0 w 17"/>
                  <a:gd name="T7" fmla="*/ 5 h 17"/>
                  <a:gd name="T8" fmla="*/ 4 w 17"/>
                  <a:gd name="T9" fmla="*/ 7 h 17"/>
                  <a:gd name="T10" fmla="*/ 4 w 17"/>
                  <a:gd name="T11" fmla="*/ 10 h 17"/>
                  <a:gd name="T12" fmla="*/ 6 w 17"/>
                  <a:gd name="T13" fmla="*/ 10 h 17"/>
                  <a:gd name="T14" fmla="*/ 6 w 17"/>
                  <a:gd name="T15" fmla="*/ 13 h 17"/>
                  <a:gd name="T16" fmla="*/ 11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4" y="0"/>
                    </a:moveTo>
                    <a:lnTo>
                      <a:pt x="4" y="2"/>
                    </a:lnTo>
                    <a:lnTo>
                      <a:pt x="0" y="2"/>
                    </a:lnTo>
                    <a:lnTo>
                      <a:pt x="0" y="5"/>
                    </a:lnTo>
                    <a:lnTo>
                      <a:pt x="4" y="7"/>
                    </a:lnTo>
                    <a:lnTo>
                      <a:pt x="4" y="10"/>
                    </a:lnTo>
                    <a:lnTo>
                      <a:pt x="6" y="10"/>
                    </a:lnTo>
                    <a:lnTo>
                      <a:pt x="6" y="13"/>
                    </a:lnTo>
                    <a:lnTo>
                      <a:pt x="11"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93" name="Group 140"/>
            <p:cNvGrpSpPr>
              <a:grpSpLocks/>
            </p:cNvGrpSpPr>
            <p:nvPr/>
          </p:nvGrpSpPr>
          <p:grpSpPr bwMode="auto">
            <a:xfrm>
              <a:off x="2765" y="2593"/>
              <a:ext cx="27" cy="33"/>
              <a:chOff x="2909" y="2729"/>
              <a:chExt cx="27" cy="33"/>
            </a:xfrm>
          </p:grpSpPr>
          <p:sp>
            <p:nvSpPr>
              <p:cNvPr id="112209" name="Freeform 141"/>
              <p:cNvSpPr>
                <a:spLocks/>
              </p:cNvSpPr>
              <p:nvPr/>
            </p:nvSpPr>
            <p:spPr bwMode="auto">
              <a:xfrm>
                <a:off x="2919" y="2729"/>
                <a:ext cx="17" cy="18"/>
              </a:xfrm>
              <a:custGeom>
                <a:avLst/>
                <a:gdLst>
                  <a:gd name="T0" fmla="*/ 12 w 17"/>
                  <a:gd name="T1" fmla="*/ 17 h 18"/>
                  <a:gd name="T2" fmla="*/ 12 w 17"/>
                  <a:gd name="T3" fmla="*/ 15 h 18"/>
                  <a:gd name="T4" fmla="*/ 12 w 17"/>
                  <a:gd name="T5" fmla="*/ 14 h 18"/>
                  <a:gd name="T6" fmla="*/ 16 w 17"/>
                  <a:gd name="T7" fmla="*/ 12 h 18"/>
                  <a:gd name="T8" fmla="*/ 12 w 17"/>
                  <a:gd name="T9" fmla="*/ 10 h 18"/>
                  <a:gd name="T10" fmla="*/ 12 w 17"/>
                  <a:gd name="T11" fmla="*/ 7 h 18"/>
                  <a:gd name="T12" fmla="*/ 8 w 17"/>
                  <a:gd name="T13" fmla="*/ 5 h 18"/>
                  <a:gd name="T14" fmla="*/ 7 w 17"/>
                  <a:gd name="T15" fmla="*/ 3 h 18"/>
                  <a:gd name="T16" fmla="*/ 7 w 17"/>
                  <a:gd name="T17" fmla="*/ 2 h 18"/>
                  <a:gd name="T18" fmla="*/ 0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2" y="17"/>
                    </a:moveTo>
                    <a:lnTo>
                      <a:pt x="12" y="15"/>
                    </a:lnTo>
                    <a:lnTo>
                      <a:pt x="12" y="14"/>
                    </a:lnTo>
                    <a:lnTo>
                      <a:pt x="16" y="12"/>
                    </a:lnTo>
                    <a:lnTo>
                      <a:pt x="12" y="10"/>
                    </a:lnTo>
                    <a:lnTo>
                      <a:pt x="12" y="7"/>
                    </a:lnTo>
                    <a:lnTo>
                      <a:pt x="8" y="5"/>
                    </a:lnTo>
                    <a:lnTo>
                      <a:pt x="7" y="3"/>
                    </a:lnTo>
                    <a:lnTo>
                      <a:pt x="7"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10" name="Freeform 142"/>
              <p:cNvSpPr>
                <a:spLocks/>
              </p:cNvSpPr>
              <p:nvPr/>
            </p:nvSpPr>
            <p:spPr bwMode="auto">
              <a:xfrm>
                <a:off x="2909" y="2745"/>
                <a:ext cx="20" cy="17"/>
              </a:xfrm>
              <a:custGeom>
                <a:avLst/>
                <a:gdLst>
                  <a:gd name="T0" fmla="*/ 0 w 20"/>
                  <a:gd name="T1" fmla="*/ 0 h 17"/>
                  <a:gd name="T2" fmla="*/ 2 w 20"/>
                  <a:gd name="T3" fmla="*/ 5 h 17"/>
                  <a:gd name="T4" fmla="*/ 3 w 20"/>
                  <a:gd name="T5" fmla="*/ 5 h 17"/>
                  <a:gd name="T6" fmla="*/ 7 w 20"/>
                  <a:gd name="T7" fmla="*/ 5 h 17"/>
                  <a:gd name="T8" fmla="*/ 9 w 20"/>
                  <a:gd name="T9" fmla="*/ 16 h 17"/>
                  <a:gd name="T10" fmla="*/ 12 w 20"/>
                  <a:gd name="T11" fmla="*/ 16 h 17"/>
                  <a:gd name="T12" fmla="*/ 14 w 20"/>
                  <a:gd name="T13" fmla="*/ 16 h 17"/>
                  <a:gd name="T14" fmla="*/ 16 w 20"/>
                  <a:gd name="T15" fmla="*/ 5 h 17"/>
                  <a:gd name="T16" fmla="*/ 17 w 20"/>
                  <a:gd name="T17" fmla="*/ 5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0"/>
                    </a:moveTo>
                    <a:lnTo>
                      <a:pt x="2" y="5"/>
                    </a:lnTo>
                    <a:lnTo>
                      <a:pt x="3" y="5"/>
                    </a:lnTo>
                    <a:lnTo>
                      <a:pt x="7" y="5"/>
                    </a:lnTo>
                    <a:lnTo>
                      <a:pt x="9" y="16"/>
                    </a:lnTo>
                    <a:lnTo>
                      <a:pt x="12" y="16"/>
                    </a:lnTo>
                    <a:lnTo>
                      <a:pt x="14" y="16"/>
                    </a:lnTo>
                    <a:lnTo>
                      <a:pt x="16" y="5"/>
                    </a:lnTo>
                    <a:lnTo>
                      <a:pt x="17" y="5"/>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94" name="Group 143"/>
            <p:cNvGrpSpPr>
              <a:grpSpLocks/>
            </p:cNvGrpSpPr>
            <p:nvPr/>
          </p:nvGrpSpPr>
          <p:grpSpPr bwMode="auto">
            <a:xfrm>
              <a:off x="2767" y="2572"/>
              <a:ext cx="20" cy="19"/>
              <a:chOff x="2911" y="2708"/>
              <a:chExt cx="20" cy="19"/>
            </a:xfrm>
          </p:grpSpPr>
          <p:sp>
            <p:nvSpPr>
              <p:cNvPr id="112207" name="Freeform 144"/>
              <p:cNvSpPr>
                <a:spLocks/>
              </p:cNvSpPr>
              <p:nvPr/>
            </p:nvSpPr>
            <p:spPr bwMode="auto">
              <a:xfrm>
                <a:off x="2913" y="2708"/>
                <a:ext cx="18" cy="17"/>
              </a:xfrm>
              <a:custGeom>
                <a:avLst/>
                <a:gdLst>
                  <a:gd name="T0" fmla="*/ 17 w 18"/>
                  <a:gd name="T1" fmla="*/ 16 h 17"/>
                  <a:gd name="T2" fmla="*/ 15 w 18"/>
                  <a:gd name="T3" fmla="*/ 5 h 17"/>
                  <a:gd name="T4" fmla="*/ 14 w 18"/>
                  <a:gd name="T5" fmla="*/ 5 h 17"/>
                  <a:gd name="T6" fmla="*/ 10 w 18"/>
                  <a:gd name="T7" fmla="*/ 5 h 17"/>
                  <a:gd name="T8" fmla="*/ 8 w 18"/>
                  <a:gd name="T9" fmla="*/ 0 h 17"/>
                  <a:gd name="T10" fmla="*/ 5 w 18"/>
                  <a:gd name="T11" fmla="*/ 0 h 17"/>
                  <a:gd name="T12" fmla="*/ 3 w 18"/>
                  <a:gd name="T13" fmla="*/ 0 h 17"/>
                  <a:gd name="T14" fmla="*/ 2 w 18"/>
                  <a:gd name="T15" fmla="*/ 0 h 17"/>
                  <a:gd name="T16" fmla="*/ 0 w 18"/>
                  <a:gd name="T17" fmla="*/ 5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7" y="16"/>
                    </a:moveTo>
                    <a:lnTo>
                      <a:pt x="15" y="5"/>
                    </a:lnTo>
                    <a:lnTo>
                      <a:pt x="14" y="5"/>
                    </a:lnTo>
                    <a:lnTo>
                      <a:pt x="10" y="5"/>
                    </a:lnTo>
                    <a:lnTo>
                      <a:pt x="8" y="0"/>
                    </a:lnTo>
                    <a:lnTo>
                      <a:pt x="5" y="0"/>
                    </a:lnTo>
                    <a:lnTo>
                      <a:pt x="3" y="0"/>
                    </a:lnTo>
                    <a:lnTo>
                      <a:pt x="2" y="0"/>
                    </a:lnTo>
                    <a:lnTo>
                      <a:pt x="0" y="5"/>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08" name="Freeform 145"/>
              <p:cNvSpPr>
                <a:spLocks/>
              </p:cNvSpPr>
              <p:nvPr/>
            </p:nvSpPr>
            <p:spPr bwMode="auto">
              <a:xfrm>
                <a:off x="2911" y="2710"/>
                <a:ext cx="17" cy="17"/>
              </a:xfrm>
              <a:custGeom>
                <a:avLst/>
                <a:gdLst>
                  <a:gd name="T0" fmla="*/ 4 w 17"/>
                  <a:gd name="T1" fmla="*/ 0 h 17"/>
                  <a:gd name="T2" fmla="*/ 4 w 17"/>
                  <a:gd name="T3" fmla="*/ 2 h 17"/>
                  <a:gd name="T4" fmla="*/ 0 w 17"/>
                  <a:gd name="T5" fmla="*/ 2 h 17"/>
                  <a:gd name="T6" fmla="*/ 0 w 17"/>
                  <a:gd name="T7" fmla="*/ 5 h 17"/>
                  <a:gd name="T8" fmla="*/ 4 w 17"/>
                  <a:gd name="T9" fmla="*/ 6 h 17"/>
                  <a:gd name="T10" fmla="*/ 4 w 17"/>
                  <a:gd name="T11" fmla="*/ 10 h 17"/>
                  <a:gd name="T12" fmla="*/ 6 w 17"/>
                  <a:gd name="T13" fmla="*/ 10 h 17"/>
                  <a:gd name="T14" fmla="*/ 6 w 17"/>
                  <a:gd name="T15" fmla="*/ 13 h 17"/>
                  <a:gd name="T16" fmla="*/ 11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4" y="0"/>
                    </a:moveTo>
                    <a:lnTo>
                      <a:pt x="4" y="2"/>
                    </a:lnTo>
                    <a:lnTo>
                      <a:pt x="0" y="2"/>
                    </a:lnTo>
                    <a:lnTo>
                      <a:pt x="0" y="5"/>
                    </a:lnTo>
                    <a:lnTo>
                      <a:pt x="4" y="6"/>
                    </a:lnTo>
                    <a:lnTo>
                      <a:pt x="4" y="10"/>
                    </a:lnTo>
                    <a:lnTo>
                      <a:pt x="6" y="10"/>
                    </a:lnTo>
                    <a:lnTo>
                      <a:pt x="6" y="13"/>
                    </a:lnTo>
                    <a:lnTo>
                      <a:pt x="11"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95" name="Group 146"/>
            <p:cNvGrpSpPr>
              <a:grpSpLocks/>
            </p:cNvGrpSpPr>
            <p:nvPr/>
          </p:nvGrpSpPr>
          <p:grpSpPr bwMode="auto">
            <a:xfrm>
              <a:off x="2792" y="2555"/>
              <a:ext cx="27" cy="33"/>
              <a:chOff x="2936" y="2691"/>
              <a:chExt cx="27" cy="33"/>
            </a:xfrm>
          </p:grpSpPr>
          <p:sp>
            <p:nvSpPr>
              <p:cNvPr id="112205" name="Freeform 147"/>
              <p:cNvSpPr>
                <a:spLocks/>
              </p:cNvSpPr>
              <p:nvPr/>
            </p:nvSpPr>
            <p:spPr bwMode="auto">
              <a:xfrm>
                <a:off x="2946" y="2691"/>
                <a:ext cx="17" cy="18"/>
              </a:xfrm>
              <a:custGeom>
                <a:avLst/>
                <a:gdLst>
                  <a:gd name="T0" fmla="*/ 12 w 17"/>
                  <a:gd name="T1" fmla="*/ 17 h 18"/>
                  <a:gd name="T2" fmla="*/ 12 w 17"/>
                  <a:gd name="T3" fmla="*/ 15 h 18"/>
                  <a:gd name="T4" fmla="*/ 12 w 17"/>
                  <a:gd name="T5" fmla="*/ 14 h 18"/>
                  <a:gd name="T6" fmla="*/ 16 w 17"/>
                  <a:gd name="T7" fmla="*/ 12 h 18"/>
                  <a:gd name="T8" fmla="*/ 12 w 17"/>
                  <a:gd name="T9" fmla="*/ 10 h 18"/>
                  <a:gd name="T10" fmla="*/ 12 w 17"/>
                  <a:gd name="T11" fmla="*/ 7 h 18"/>
                  <a:gd name="T12" fmla="*/ 10 w 17"/>
                  <a:gd name="T13" fmla="*/ 5 h 18"/>
                  <a:gd name="T14" fmla="*/ 6 w 17"/>
                  <a:gd name="T15" fmla="*/ 3 h 18"/>
                  <a:gd name="T16" fmla="*/ 6 w 17"/>
                  <a:gd name="T17" fmla="*/ 2 h 18"/>
                  <a:gd name="T18" fmla="*/ 0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2" y="17"/>
                    </a:moveTo>
                    <a:lnTo>
                      <a:pt x="12" y="15"/>
                    </a:lnTo>
                    <a:lnTo>
                      <a:pt x="12" y="14"/>
                    </a:lnTo>
                    <a:lnTo>
                      <a:pt x="16" y="12"/>
                    </a:lnTo>
                    <a:lnTo>
                      <a:pt x="12" y="10"/>
                    </a:lnTo>
                    <a:lnTo>
                      <a:pt x="12" y="7"/>
                    </a:lnTo>
                    <a:lnTo>
                      <a:pt x="10" y="5"/>
                    </a:lnTo>
                    <a:lnTo>
                      <a:pt x="6" y="3"/>
                    </a:lnTo>
                    <a:lnTo>
                      <a:pt x="6"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06" name="Freeform 148"/>
              <p:cNvSpPr>
                <a:spLocks/>
              </p:cNvSpPr>
              <p:nvPr/>
            </p:nvSpPr>
            <p:spPr bwMode="auto">
              <a:xfrm>
                <a:off x="2936" y="2707"/>
                <a:ext cx="19" cy="17"/>
              </a:xfrm>
              <a:custGeom>
                <a:avLst/>
                <a:gdLst>
                  <a:gd name="T0" fmla="*/ 0 w 19"/>
                  <a:gd name="T1" fmla="*/ 0 h 17"/>
                  <a:gd name="T2" fmla="*/ 2 w 19"/>
                  <a:gd name="T3" fmla="*/ 5 h 17"/>
                  <a:gd name="T4" fmla="*/ 3 w 19"/>
                  <a:gd name="T5" fmla="*/ 5 h 17"/>
                  <a:gd name="T6" fmla="*/ 7 w 19"/>
                  <a:gd name="T7" fmla="*/ 5 h 17"/>
                  <a:gd name="T8" fmla="*/ 8 w 19"/>
                  <a:gd name="T9" fmla="*/ 16 h 17"/>
                  <a:gd name="T10" fmla="*/ 11 w 19"/>
                  <a:gd name="T11" fmla="*/ 16 h 17"/>
                  <a:gd name="T12" fmla="*/ 13 w 19"/>
                  <a:gd name="T13" fmla="*/ 16 h 17"/>
                  <a:gd name="T14" fmla="*/ 15 w 19"/>
                  <a:gd name="T15" fmla="*/ 5 h 17"/>
                  <a:gd name="T16" fmla="*/ 16 w 19"/>
                  <a:gd name="T17" fmla="*/ 5 h 17"/>
                  <a:gd name="T18" fmla="*/ 18 w 1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0"/>
                    </a:moveTo>
                    <a:lnTo>
                      <a:pt x="2" y="5"/>
                    </a:lnTo>
                    <a:lnTo>
                      <a:pt x="3" y="5"/>
                    </a:lnTo>
                    <a:lnTo>
                      <a:pt x="7" y="5"/>
                    </a:lnTo>
                    <a:lnTo>
                      <a:pt x="8" y="16"/>
                    </a:lnTo>
                    <a:lnTo>
                      <a:pt x="11" y="16"/>
                    </a:lnTo>
                    <a:lnTo>
                      <a:pt x="13" y="16"/>
                    </a:lnTo>
                    <a:lnTo>
                      <a:pt x="15" y="5"/>
                    </a:lnTo>
                    <a:lnTo>
                      <a:pt x="16" y="5"/>
                    </a:lnTo>
                    <a:lnTo>
                      <a:pt x="1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96" name="Group 149"/>
            <p:cNvGrpSpPr>
              <a:grpSpLocks/>
            </p:cNvGrpSpPr>
            <p:nvPr/>
          </p:nvGrpSpPr>
          <p:grpSpPr bwMode="auto">
            <a:xfrm>
              <a:off x="2797" y="2534"/>
              <a:ext cx="20" cy="19"/>
              <a:chOff x="2941" y="2670"/>
              <a:chExt cx="20" cy="19"/>
            </a:xfrm>
          </p:grpSpPr>
          <p:sp>
            <p:nvSpPr>
              <p:cNvPr id="112203" name="Freeform 150"/>
              <p:cNvSpPr>
                <a:spLocks/>
              </p:cNvSpPr>
              <p:nvPr/>
            </p:nvSpPr>
            <p:spPr bwMode="auto">
              <a:xfrm>
                <a:off x="2941" y="2670"/>
                <a:ext cx="20" cy="17"/>
              </a:xfrm>
              <a:custGeom>
                <a:avLst/>
                <a:gdLst>
                  <a:gd name="T0" fmla="*/ 19 w 20"/>
                  <a:gd name="T1" fmla="*/ 16 h 17"/>
                  <a:gd name="T2" fmla="*/ 17 w 20"/>
                  <a:gd name="T3" fmla="*/ 5 h 17"/>
                  <a:gd name="T4" fmla="*/ 16 w 20"/>
                  <a:gd name="T5" fmla="*/ 5 h 17"/>
                  <a:gd name="T6" fmla="*/ 12 w 20"/>
                  <a:gd name="T7" fmla="*/ 5 h 17"/>
                  <a:gd name="T8" fmla="*/ 10 w 20"/>
                  <a:gd name="T9" fmla="*/ 0 h 17"/>
                  <a:gd name="T10" fmla="*/ 7 w 20"/>
                  <a:gd name="T11" fmla="*/ 0 h 17"/>
                  <a:gd name="T12" fmla="*/ 5 w 20"/>
                  <a:gd name="T13" fmla="*/ 0 h 17"/>
                  <a:gd name="T14" fmla="*/ 3 w 20"/>
                  <a:gd name="T15" fmla="*/ 5 h 17"/>
                  <a:gd name="T16" fmla="*/ 2 w 20"/>
                  <a:gd name="T17" fmla="*/ 5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16"/>
                    </a:moveTo>
                    <a:lnTo>
                      <a:pt x="17" y="5"/>
                    </a:lnTo>
                    <a:lnTo>
                      <a:pt x="16" y="5"/>
                    </a:lnTo>
                    <a:lnTo>
                      <a:pt x="12" y="5"/>
                    </a:lnTo>
                    <a:lnTo>
                      <a:pt x="10" y="0"/>
                    </a:lnTo>
                    <a:lnTo>
                      <a:pt x="7" y="0"/>
                    </a:lnTo>
                    <a:lnTo>
                      <a:pt x="5" y="0"/>
                    </a:lnTo>
                    <a:lnTo>
                      <a:pt x="3" y="5"/>
                    </a:lnTo>
                    <a:lnTo>
                      <a:pt x="2" y="5"/>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04" name="Freeform 151"/>
              <p:cNvSpPr>
                <a:spLocks/>
              </p:cNvSpPr>
              <p:nvPr/>
            </p:nvSpPr>
            <p:spPr bwMode="auto">
              <a:xfrm>
                <a:off x="2941" y="2670"/>
                <a:ext cx="17" cy="19"/>
              </a:xfrm>
              <a:custGeom>
                <a:avLst/>
                <a:gdLst>
                  <a:gd name="T0" fmla="*/ 4 w 17"/>
                  <a:gd name="T1" fmla="*/ 0 h 19"/>
                  <a:gd name="T2" fmla="*/ 0 w 17"/>
                  <a:gd name="T3" fmla="*/ 2 h 19"/>
                  <a:gd name="T4" fmla="*/ 4 w 17"/>
                  <a:gd name="T5" fmla="*/ 3 h 19"/>
                  <a:gd name="T6" fmla="*/ 0 w 17"/>
                  <a:gd name="T7" fmla="*/ 5 h 19"/>
                  <a:gd name="T8" fmla="*/ 0 w 17"/>
                  <a:gd name="T9" fmla="*/ 7 h 19"/>
                  <a:gd name="T10" fmla="*/ 0 w 17"/>
                  <a:gd name="T11" fmla="*/ 10 h 19"/>
                  <a:gd name="T12" fmla="*/ 4 w 17"/>
                  <a:gd name="T13" fmla="*/ 13 h 19"/>
                  <a:gd name="T14" fmla="*/ 6 w 17"/>
                  <a:gd name="T15" fmla="*/ 15 h 19"/>
                  <a:gd name="T16" fmla="*/ 6 w 17"/>
                  <a:gd name="T17" fmla="*/ 16 h 19"/>
                  <a:gd name="T18" fmla="*/ 16 w 17"/>
                  <a:gd name="T19" fmla="*/ 1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9"/>
                  <a:gd name="T32" fmla="*/ 17 w 1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9">
                    <a:moveTo>
                      <a:pt x="4" y="0"/>
                    </a:moveTo>
                    <a:lnTo>
                      <a:pt x="0" y="2"/>
                    </a:lnTo>
                    <a:lnTo>
                      <a:pt x="4" y="3"/>
                    </a:lnTo>
                    <a:lnTo>
                      <a:pt x="0" y="5"/>
                    </a:lnTo>
                    <a:lnTo>
                      <a:pt x="0" y="7"/>
                    </a:lnTo>
                    <a:lnTo>
                      <a:pt x="0" y="10"/>
                    </a:lnTo>
                    <a:lnTo>
                      <a:pt x="4" y="13"/>
                    </a:lnTo>
                    <a:lnTo>
                      <a:pt x="6" y="15"/>
                    </a:lnTo>
                    <a:lnTo>
                      <a:pt x="6" y="16"/>
                    </a:lnTo>
                    <a:lnTo>
                      <a:pt x="16" y="18"/>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97" name="Group 152"/>
            <p:cNvGrpSpPr>
              <a:grpSpLocks/>
            </p:cNvGrpSpPr>
            <p:nvPr/>
          </p:nvGrpSpPr>
          <p:grpSpPr bwMode="auto">
            <a:xfrm>
              <a:off x="2820" y="2517"/>
              <a:ext cx="27" cy="33"/>
              <a:chOff x="2964" y="2653"/>
              <a:chExt cx="27" cy="33"/>
            </a:xfrm>
          </p:grpSpPr>
          <p:sp>
            <p:nvSpPr>
              <p:cNvPr id="112201" name="Freeform 153"/>
              <p:cNvSpPr>
                <a:spLocks/>
              </p:cNvSpPr>
              <p:nvPr/>
            </p:nvSpPr>
            <p:spPr bwMode="auto">
              <a:xfrm>
                <a:off x="2974" y="2653"/>
                <a:ext cx="17" cy="18"/>
              </a:xfrm>
              <a:custGeom>
                <a:avLst/>
                <a:gdLst>
                  <a:gd name="T0" fmla="*/ 12 w 17"/>
                  <a:gd name="T1" fmla="*/ 17 h 18"/>
                  <a:gd name="T2" fmla="*/ 12 w 17"/>
                  <a:gd name="T3" fmla="*/ 15 h 18"/>
                  <a:gd name="T4" fmla="*/ 12 w 17"/>
                  <a:gd name="T5" fmla="*/ 14 h 18"/>
                  <a:gd name="T6" fmla="*/ 16 w 17"/>
                  <a:gd name="T7" fmla="*/ 12 h 18"/>
                  <a:gd name="T8" fmla="*/ 12 w 17"/>
                  <a:gd name="T9" fmla="*/ 10 h 18"/>
                  <a:gd name="T10" fmla="*/ 12 w 17"/>
                  <a:gd name="T11" fmla="*/ 7 h 18"/>
                  <a:gd name="T12" fmla="*/ 10 w 17"/>
                  <a:gd name="T13" fmla="*/ 5 h 18"/>
                  <a:gd name="T14" fmla="*/ 6 w 17"/>
                  <a:gd name="T15" fmla="*/ 3 h 18"/>
                  <a:gd name="T16" fmla="*/ 6 w 17"/>
                  <a:gd name="T17" fmla="*/ 2 h 18"/>
                  <a:gd name="T18" fmla="*/ 0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2" y="17"/>
                    </a:moveTo>
                    <a:lnTo>
                      <a:pt x="12" y="15"/>
                    </a:lnTo>
                    <a:lnTo>
                      <a:pt x="12" y="14"/>
                    </a:lnTo>
                    <a:lnTo>
                      <a:pt x="16" y="12"/>
                    </a:lnTo>
                    <a:lnTo>
                      <a:pt x="12" y="10"/>
                    </a:lnTo>
                    <a:lnTo>
                      <a:pt x="12" y="7"/>
                    </a:lnTo>
                    <a:lnTo>
                      <a:pt x="10" y="5"/>
                    </a:lnTo>
                    <a:lnTo>
                      <a:pt x="6" y="3"/>
                    </a:lnTo>
                    <a:lnTo>
                      <a:pt x="6"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02" name="Freeform 154"/>
              <p:cNvSpPr>
                <a:spLocks/>
              </p:cNvSpPr>
              <p:nvPr/>
            </p:nvSpPr>
            <p:spPr bwMode="auto">
              <a:xfrm>
                <a:off x="2964" y="2669"/>
                <a:ext cx="17" cy="17"/>
              </a:xfrm>
              <a:custGeom>
                <a:avLst/>
                <a:gdLst>
                  <a:gd name="T0" fmla="*/ 0 w 17"/>
                  <a:gd name="T1" fmla="*/ 0 h 17"/>
                  <a:gd name="T2" fmla="*/ 0 w 17"/>
                  <a:gd name="T3" fmla="*/ 5 h 17"/>
                  <a:gd name="T4" fmla="*/ 3 w 17"/>
                  <a:gd name="T5" fmla="*/ 16 h 17"/>
                  <a:gd name="T6" fmla="*/ 5 w 17"/>
                  <a:gd name="T7" fmla="*/ 16 h 17"/>
                  <a:gd name="T8" fmla="*/ 6 w 17"/>
                  <a:gd name="T9" fmla="*/ 16 h 17"/>
                  <a:gd name="T10" fmla="*/ 10 w 17"/>
                  <a:gd name="T11" fmla="*/ 16 h 17"/>
                  <a:gd name="T12" fmla="*/ 11 w 17"/>
                  <a:gd name="T13" fmla="*/ 16 h 17"/>
                  <a:gd name="T14" fmla="*/ 13 w 17"/>
                  <a:gd name="T15" fmla="*/ 16 h 17"/>
                  <a:gd name="T16" fmla="*/ 14 w 17"/>
                  <a:gd name="T17" fmla="*/ 5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5"/>
                    </a:lnTo>
                    <a:lnTo>
                      <a:pt x="3" y="16"/>
                    </a:lnTo>
                    <a:lnTo>
                      <a:pt x="5" y="16"/>
                    </a:lnTo>
                    <a:lnTo>
                      <a:pt x="6" y="16"/>
                    </a:lnTo>
                    <a:lnTo>
                      <a:pt x="10" y="16"/>
                    </a:lnTo>
                    <a:lnTo>
                      <a:pt x="11" y="16"/>
                    </a:lnTo>
                    <a:lnTo>
                      <a:pt x="13" y="16"/>
                    </a:lnTo>
                    <a:lnTo>
                      <a:pt x="14" y="5"/>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998" name="Freeform 155"/>
            <p:cNvSpPr>
              <a:spLocks/>
            </p:cNvSpPr>
            <p:nvPr/>
          </p:nvSpPr>
          <p:spPr bwMode="auto">
            <a:xfrm>
              <a:off x="2660" y="2659"/>
              <a:ext cx="66" cy="53"/>
            </a:xfrm>
            <a:custGeom>
              <a:avLst/>
              <a:gdLst>
                <a:gd name="T0" fmla="*/ 61 w 66"/>
                <a:gd name="T1" fmla="*/ 44 h 53"/>
                <a:gd name="T2" fmla="*/ 63 w 66"/>
                <a:gd name="T3" fmla="*/ 42 h 53"/>
                <a:gd name="T4" fmla="*/ 65 w 66"/>
                <a:gd name="T5" fmla="*/ 37 h 53"/>
                <a:gd name="T6" fmla="*/ 65 w 66"/>
                <a:gd name="T7" fmla="*/ 32 h 53"/>
                <a:gd name="T8" fmla="*/ 65 w 66"/>
                <a:gd name="T9" fmla="*/ 28 h 53"/>
                <a:gd name="T10" fmla="*/ 61 w 66"/>
                <a:gd name="T11" fmla="*/ 23 h 53"/>
                <a:gd name="T12" fmla="*/ 61 w 66"/>
                <a:gd name="T13" fmla="*/ 18 h 53"/>
                <a:gd name="T14" fmla="*/ 56 w 66"/>
                <a:gd name="T15" fmla="*/ 15 h 53"/>
                <a:gd name="T16" fmla="*/ 53 w 66"/>
                <a:gd name="T17" fmla="*/ 10 h 53"/>
                <a:gd name="T18" fmla="*/ 49 w 66"/>
                <a:gd name="T19" fmla="*/ 6 h 53"/>
                <a:gd name="T20" fmla="*/ 44 w 66"/>
                <a:gd name="T21" fmla="*/ 3 h 53"/>
                <a:gd name="T22" fmla="*/ 38 w 66"/>
                <a:gd name="T23" fmla="*/ 3 h 53"/>
                <a:gd name="T24" fmla="*/ 33 w 66"/>
                <a:gd name="T25" fmla="*/ 0 h 53"/>
                <a:gd name="T26" fmla="*/ 28 w 66"/>
                <a:gd name="T27" fmla="*/ 0 h 53"/>
                <a:gd name="T28" fmla="*/ 20 w 66"/>
                <a:gd name="T29" fmla="*/ 0 h 53"/>
                <a:gd name="T30" fmla="*/ 15 w 66"/>
                <a:gd name="T31" fmla="*/ 0 h 53"/>
                <a:gd name="T32" fmla="*/ 12 w 66"/>
                <a:gd name="T33" fmla="*/ 3 h 53"/>
                <a:gd name="T34" fmla="*/ 5 w 66"/>
                <a:gd name="T35" fmla="*/ 3 h 53"/>
                <a:gd name="T36" fmla="*/ 4 w 66"/>
                <a:gd name="T37" fmla="*/ 8 h 53"/>
                <a:gd name="T38" fmla="*/ 2 w 66"/>
                <a:gd name="T39" fmla="*/ 10 h 53"/>
                <a:gd name="T40" fmla="*/ 0 w 66"/>
                <a:gd name="T41" fmla="*/ 15 h 53"/>
                <a:gd name="T42" fmla="*/ 0 w 66"/>
                <a:gd name="T43" fmla="*/ 19 h 53"/>
                <a:gd name="T44" fmla="*/ 0 w 66"/>
                <a:gd name="T45" fmla="*/ 24 h 53"/>
                <a:gd name="T46" fmla="*/ 4 w 66"/>
                <a:gd name="T47" fmla="*/ 29 h 53"/>
                <a:gd name="T48" fmla="*/ 4 w 66"/>
                <a:gd name="T49" fmla="*/ 34 h 53"/>
                <a:gd name="T50" fmla="*/ 10 w 66"/>
                <a:gd name="T51" fmla="*/ 37 h 53"/>
                <a:gd name="T52" fmla="*/ 13 w 66"/>
                <a:gd name="T53" fmla="*/ 42 h 53"/>
                <a:gd name="T54" fmla="*/ 17 w 66"/>
                <a:gd name="T55" fmla="*/ 45 h 53"/>
                <a:gd name="T56" fmla="*/ 22 w 66"/>
                <a:gd name="T57" fmla="*/ 49 h 53"/>
                <a:gd name="T58" fmla="*/ 28 w 66"/>
                <a:gd name="T59" fmla="*/ 49 h 53"/>
                <a:gd name="T60" fmla="*/ 33 w 66"/>
                <a:gd name="T61" fmla="*/ 52 h 53"/>
                <a:gd name="T62" fmla="*/ 38 w 66"/>
                <a:gd name="T63" fmla="*/ 52 h 53"/>
                <a:gd name="T64" fmla="*/ 45 w 66"/>
                <a:gd name="T65" fmla="*/ 52 h 53"/>
                <a:gd name="T66" fmla="*/ 51 w 66"/>
                <a:gd name="T67" fmla="*/ 52 h 53"/>
                <a:gd name="T68" fmla="*/ 54 w 66"/>
                <a:gd name="T69" fmla="*/ 49 h 53"/>
                <a:gd name="T70" fmla="*/ 60 w 66"/>
                <a:gd name="T71" fmla="*/ 49 h 53"/>
                <a:gd name="T72" fmla="*/ 61 w 66"/>
                <a:gd name="T73" fmla="*/ 44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53"/>
                <a:gd name="T113" fmla="*/ 66 w 66"/>
                <a:gd name="T114" fmla="*/ 53 h 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53">
                  <a:moveTo>
                    <a:pt x="61" y="44"/>
                  </a:moveTo>
                  <a:lnTo>
                    <a:pt x="63" y="42"/>
                  </a:lnTo>
                  <a:lnTo>
                    <a:pt x="65" y="37"/>
                  </a:lnTo>
                  <a:lnTo>
                    <a:pt x="65" y="32"/>
                  </a:lnTo>
                  <a:lnTo>
                    <a:pt x="65" y="28"/>
                  </a:lnTo>
                  <a:lnTo>
                    <a:pt x="61" y="23"/>
                  </a:lnTo>
                  <a:lnTo>
                    <a:pt x="61" y="18"/>
                  </a:lnTo>
                  <a:lnTo>
                    <a:pt x="56" y="15"/>
                  </a:lnTo>
                  <a:lnTo>
                    <a:pt x="53" y="10"/>
                  </a:lnTo>
                  <a:lnTo>
                    <a:pt x="49" y="6"/>
                  </a:lnTo>
                  <a:lnTo>
                    <a:pt x="44" y="3"/>
                  </a:lnTo>
                  <a:lnTo>
                    <a:pt x="38" y="3"/>
                  </a:lnTo>
                  <a:lnTo>
                    <a:pt x="33" y="0"/>
                  </a:lnTo>
                  <a:lnTo>
                    <a:pt x="28" y="0"/>
                  </a:lnTo>
                  <a:lnTo>
                    <a:pt x="20" y="0"/>
                  </a:lnTo>
                  <a:lnTo>
                    <a:pt x="15" y="0"/>
                  </a:lnTo>
                  <a:lnTo>
                    <a:pt x="12" y="3"/>
                  </a:lnTo>
                  <a:lnTo>
                    <a:pt x="5" y="3"/>
                  </a:lnTo>
                  <a:lnTo>
                    <a:pt x="4" y="8"/>
                  </a:lnTo>
                  <a:lnTo>
                    <a:pt x="2" y="10"/>
                  </a:lnTo>
                  <a:lnTo>
                    <a:pt x="0" y="15"/>
                  </a:lnTo>
                  <a:lnTo>
                    <a:pt x="0" y="19"/>
                  </a:lnTo>
                  <a:lnTo>
                    <a:pt x="0" y="24"/>
                  </a:lnTo>
                  <a:lnTo>
                    <a:pt x="4" y="29"/>
                  </a:lnTo>
                  <a:lnTo>
                    <a:pt x="4" y="34"/>
                  </a:lnTo>
                  <a:lnTo>
                    <a:pt x="10" y="37"/>
                  </a:lnTo>
                  <a:lnTo>
                    <a:pt x="13" y="42"/>
                  </a:lnTo>
                  <a:lnTo>
                    <a:pt x="17" y="45"/>
                  </a:lnTo>
                  <a:lnTo>
                    <a:pt x="22" y="49"/>
                  </a:lnTo>
                  <a:lnTo>
                    <a:pt x="28" y="49"/>
                  </a:lnTo>
                  <a:lnTo>
                    <a:pt x="33" y="52"/>
                  </a:lnTo>
                  <a:lnTo>
                    <a:pt x="38" y="52"/>
                  </a:lnTo>
                  <a:lnTo>
                    <a:pt x="45" y="52"/>
                  </a:lnTo>
                  <a:lnTo>
                    <a:pt x="51" y="52"/>
                  </a:lnTo>
                  <a:lnTo>
                    <a:pt x="54" y="49"/>
                  </a:lnTo>
                  <a:lnTo>
                    <a:pt x="60" y="49"/>
                  </a:lnTo>
                  <a:lnTo>
                    <a:pt x="61" y="44"/>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99" name="Freeform 156"/>
            <p:cNvSpPr>
              <a:spLocks/>
            </p:cNvSpPr>
            <p:nvPr/>
          </p:nvSpPr>
          <p:spPr bwMode="auto">
            <a:xfrm>
              <a:off x="2855" y="2578"/>
              <a:ext cx="53" cy="128"/>
            </a:xfrm>
            <a:custGeom>
              <a:avLst/>
              <a:gdLst>
                <a:gd name="T0" fmla="*/ 2 w 53"/>
                <a:gd name="T1" fmla="*/ 58 h 128"/>
                <a:gd name="T2" fmla="*/ 0 w 53"/>
                <a:gd name="T3" fmla="*/ 71 h 128"/>
                <a:gd name="T4" fmla="*/ 0 w 53"/>
                <a:gd name="T5" fmla="*/ 82 h 128"/>
                <a:gd name="T6" fmla="*/ 0 w 53"/>
                <a:gd name="T7" fmla="*/ 90 h 128"/>
                <a:gd name="T8" fmla="*/ 2 w 53"/>
                <a:gd name="T9" fmla="*/ 102 h 128"/>
                <a:gd name="T10" fmla="*/ 3 w 53"/>
                <a:gd name="T11" fmla="*/ 110 h 128"/>
                <a:gd name="T12" fmla="*/ 5 w 53"/>
                <a:gd name="T13" fmla="*/ 117 h 128"/>
                <a:gd name="T14" fmla="*/ 10 w 53"/>
                <a:gd name="T15" fmla="*/ 122 h 128"/>
                <a:gd name="T16" fmla="*/ 12 w 53"/>
                <a:gd name="T17" fmla="*/ 125 h 128"/>
                <a:gd name="T18" fmla="*/ 16 w 53"/>
                <a:gd name="T19" fmla="*/ 127 h 128"/>
                <a:gd name="T20" fmla="*/ 21 w 53"/>
                <a:gd name="T21" fmla="*/ 127 h 128"/>
                <a:gd name="T22" fmla="*/ 26 w 53"/>
                <a:gd name="T23" fmla="*/ 124 h 128"/>
                <a:gd name="T24" fmla="*/ 29 w 53"/>
                <a:gd name="T25" fmla="*/ 120 h 128"/>
                <a:gd name="T26" fmla="*/ 36 w 53"/>
                <a:gd name="T27" fmla="*/ 115 h 128"/>
                <a:gd name="T28" fmla="*/ 38 w 53"/>
                <a:gd name="T29" fmla="*/ 109 h 128"/>
                <a:gd name="T30" fmla="*/ 43 w 53"/>
                <a:gd name="T31" fmla="*/ 99 h 128"/>
                <a:gd name="T32" fmla="*/ 45 w 53"/>
                <a:gd name="T33" fmla="*/ 89 h 128"/>
                <a:gd name="T34" fmla="*/ 49 w 53"/>
                <a:gd name="T35" fmla="*/ 79 h 128"/>
                <a:gd name="T36" fmla="*/ 50 w 53"/>
                <a:gd name="T37" fmla="*/ 69 h 128"/>
                <a:gd name="T38" fmla="*/ 52 w 53"/>
                <a:gd name="T39" fmla="*/ 56 h 128"/>
                <a:gd name="T40" fmla="*/ 52 w 53"/>
                <a:gd name="T41" fmla="*/ 45 h 128"/>
                <a:gd name="T42" fmla="*/ 52 w 53"/>
                <a:gd name="T43" fmla="*/ 37 h 128"/>
                <a:gd name="T44" fmla="*/ 50 w 53"/>
                <a:gd name="T45" fmla="*/ 25 h 128"/>
                <a:gd name="T46" fmla="*/ 49 w 53"/>
                <a:gd name="T47" fmla="*/ 17 h 128"/>
                <a:gd name="T48" fmla="*/ 47 w 53"/>
                <a:gd name="T49" fmla="*/ 10 h 128"/>
                <a:gd name="T50" fmla="*/ 42 w 53"/>
                <a:gd name="T51" fmla="*/ 5 h 128"/>
                <a:gd name="T52" fmla="*/ 40 w 53"/>
                <a:gd name="T53" fmla="*/ 2 h 128"/>
                <a:gd name="T54" fmla="*/ 36 w 53"/>
                <a:gd name="T55" fmla="*/ 0 h 128"/>
                <a:gd name="T56" fmla="*/ 31 w 53"/>
                <a:gd name="T57" fmla="*/ 0 h 128"/>
                <a:gd name="T58" fmla="*/ 26 w 53"/>
                <a:gd name="T59" fmla="*/ 3 h 128"/>
                <a:gd name="T60" fmla="*/ 23 w 53"/>
                <a:gd name="T61" fmla="*/ 7 h 128"/>
                <a:gd name="T62" fmla="*/ 16 w 53"/>
                <a:gd name="T63" fmla="*/ 12 h 128"/>
                <a:gd name="T64" fmla="*/ 14 w 53"/>
                <a:gd name="T65" fmla="*/ 18 h 128"/>
                <a:gd name="T66" fmla="*/ 9 w 53"/>
                <a:gd name="T67" fmla="*/ 28 h 128"/>
                <a:gd name="T68" fmla="*/ 7 w 53"/>
                <a:gd name="T69" fmla="*/ 38 h 128"/>
                <a:gd name="T70" fmla="*/ 3 w 53"/>
                <a:gd name="T71" fmla="*/ 48 h 128"/>
                <a:gd name="T72" fmla="*/ 2 w 53"/>
                <a:gd name="T73" fmla="*/ 58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
                <a:gd name="T112" fmla="*/ 0 h 128"/>
                <a:gd name="T113" fmla="*/ 53 w 53"/>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 h="128">
                  <a:moveTo>
                    <a:pt x="2" y="58"/>
                  </a:moveTo>
                  <a:lnTo>
                    <a:pt x="0" y="71"/>
                  </a:lnTo>
                  <a:lnTo>
                    <a:pt x="0" y="82"/>
                  </a:lnTo>
                  <a:lnTo>
                    <a:pt x="0" y="90"/>
                  </a:lnTo>
                  <a:lnTo>
                    <a:pt x="2" y="102"/>
                  </a:lnTo>
                  <a:lnTo>
                    <a:pt x="3" y="110"/>
                  </a:lnTo>
                  <a:lnTo>
                    <a:pt x="5" y="117"/>
                  </a:lnTo>
                  <a:lnTo>
                    <a:pt x="10" y="122"/>
                  </a:lnTo>
                  <a:lnTo>
                    <a:pt x="12" y="125"/>
                  </a:lnTo>
                  <a:lnTo>
                    <a:pt x="16" y="127"/>
                  </a:lnTo>
                  <a:lnTo>
                    <a:pt x="21" y="127"/>
                  </a:lnTo>
                  <a:lnTo>
                    <a:pt x="26" y="124"/>
                  </a:lnTo>
                  <a:lnTo>
                    <a:pt x="29" y="120"/>
                  </a:lnTo>
                  <a:lnTo>
                    <a:pt x="36" y="115"/>
                  </a:lnTo>
                  <a:lnTo>
                    <a:pt x="38" y="109"/>
                  </a:lnTo>
                  <a:lnTo>
                    <a:pt x="43" y="99"/>
                  </a:lnTo>
                  <a:lnTo>
                    <a:pt x="45" y="89"/>
                  </a:lnTo>
                  <a:lnTo>
                    <a:pt x="49" y="79"/>
                  </a:lnTo>
                  <a:lnTo>
                    <a:pt x="50" y="69"/>
                  </a:lnTo>
                  <a:lnTo>
                    <a:pt x="52" y="56"/>
                  </a:lnTo>
                  <a:lnTo>
                    <a:pt x="52" y="45"/>
                  </a:lnTo>
                  <a:lnTo>
                    <a:pt x="52" y="37"/>
                  </a:lnTo>
                  <a:lnTo>
                    <a:pt x="50" y="25"/>
                  </a:lnTo>
                  <a:lnTo>
                    <a:pt x="49" y="17"/>
                  </a:lnTo>
                  <a:lnTo>
                    <a:pt x="47" y="10"/>
                  </a:lnTo>
                  <a:lnTo>
                    <a:pt x="42" y="5"/>
                  </a:lnTo>
                  <a:lnTo>
                    <a:pt x="40" y="2"/>
                  </a:lnTo>
                  <a:lnTo>
                    <a:pt x="36" y="0"/>
                  </a:lnTo>
                  <a:lnTo>
                    <a:pt x="31" y="0"/>
                  </a:lnTo>
                  <a:lnTo>
                    <a:pt x="26" y="3"/>
                  </a:lnTo>
                  <a:lnTo>
                    <a:pt x="23" y="7"/>
                  </a:lnTo>
                  <a:lnTo>
                    <a:pt x="16" y="12"/>
                  </a:lnTo>
                  <a:lnTo>
                    <a:pt x="14" y="18"/>
                  </a:lnTo>
                  <a:lnTo>
                    <a:pt x="9" y="28"/>
                  </a:lnTo>
                  <a:lnTo>
                    <a:pt x="7" y="38"/>
                  </a:lnTo>
                  <a:lnTo>
                    <a:pt x="3" y="48"/>
                  </a:lnTo>
                  <a:lnTo>
                    <a:pt x="2" y="58"/>
                  </a:lnTo>
                </a:path>
              </a:pathLst>
            </a:custGeom>
            <a:solidFill>
              <a:srgbClr val="CC3300"/>
            </a:solidFill>
            <a:ln w="41275"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00" name="Line 157"/>
            <p:cNvSpPr>
              <a:spLocks noChangeShapeType="1"/>
            </p:cNvSpPr>
            <p:nvPr/>
          </p:nvSpPr>
          <p:spPr bwMode="auto">
            <a:xfrm flipH="1" flipV="1">
              <a:off x="2500" y="2318"/>
              <a:ext cx="101" cy="278"/>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12001" name="Freeform 158"/>
            <p:cNvSpPr>
              <a:spLocks/>
            </p:cNvSpPr>
            <p:nvPr/>
          </p:nvSpPr>
          <p:spPr bwMode="auto">
            <a:xfrm>
              <a:off x="2528" y="2501"/>
              <a:ext cx="50" cy="67"/>
            </a:xfrm>
            <a:custGeom>
              <a:avLst/>
              <a:gdLst>
                <a:gd name="T0" fmla="*/ 24 w 50"/>
                <a:gd name="T1" fmla="*/ 66 h 67"/>
                <a:gd name="T2" fmla="*/ 28 w 50"/>
                <a:gd name="T3" fmla="*/ 66 h 67"/>
                <a:gd name="T4" fmla="*/ 33 w 50"/>
                <a:gd name="T5" fmla="*/ 64 h 67"/>
                <a:gd name="T6" fmla="*/ 37 w 50"/>
                <a:gd name="T7" fmla="*/ 63 h 67"/>
                <a:gd name="T8" fmla="*/ 40 w 50"/>
                <a:gd name="T9" fmla="*/ 58 h 67"/>
                <a:gd name="T10" fmla="*/ 44 w 50"/>
                <a:gd name="T11" fmla="*/ 54 h 67"/>
                <a:gd name="T12" fmla="*/ 45 w 50"/>
                <a:gd name="T13" fmla="*/ 49 h 67"/>
                <a:gd name="T14" fmla="*/ 47 w 50"/>
                <a:gd name="T15" fmla="*/ 45 h 67"/>
                <a:gd name="T16" fmla="*/ 49 w 50"/>
                <a:gd name="T17" fmla="*/ 38 h 67"/>
                <a:gd name="T18" fmla="*/ 49 w 50"/>
                <a:gd name="T19" fmla="*/ 33 h 67"/>
                <a:gd name="T20" fmla="*/ 49 w 50"/>
                <a:gd name="T21" fmla="*/ 28 h 67"/>
                <a:gd name="T22" fmla="*/ 47 w 50"/>
                <a:gd name="T23" fmla="*/ 21 h 67"/>
                <a:gd name="T24" fmla="*/ 45 w 50"/>
                <a:gd name="T25" fmla="*/ 16 h 67"/>
                <a:gd name="T26" fmla="*/ 44 w 50"/>
                <a:gd name="T27" fmla="*/ 13 h 67"/>
                <a:gd name="T28" fmla="*/ 40 w 50"/>
                <a:gd name="T29" fmla="*/ 8 h 67"/>
                <a:gd name="T30" fmla="*/ 37 w 50"/>
                <a:gd name="T31" fmla="*/ 5 h 67"/>
                <a:gd name="T32" fmla="*/ 33 w 50"/>
                <a:gd name="T33" fmla="*/ 2 h 67"/>
                <a:gd name="T34" fmla="*/ 28 w 50"/>
                <a:gd name="T35" fmla="*/ 0 h 67"/>
                <a:gd name="T36" fmla="*/ 24 w 50"/>
                <a:gd name="T37" fmla="*/ 0 h 67"/>
                <a:gd name="T38" fmla="*/ 21 w 50"/>
                <a:gd name="T39" fmla="*/ 0 h 67"/>
                <a:gd name="T40" fmla="*/ 16 w 50"/>
                <a:gd name="T41" fmla="*/ 2 h 67"/>
                <a:gd name="T42" fmla="*/ 12 w 50"/>
                <a:gd name="T43" fmla="*/ 5 h 67"/>
                <a:gd name="T44" fmla="*/ 9 w 50"/>
                <a:gd name="T45" fmla="*/ 8 h 67"/>
                <a:gd name="T46" fmla="*/ 5 w 50"/>
                <a:gd name="T47" fmla="*/ 13 h 67"/>
                <a:gd name="T48" fmla="*/ 3 w 50"/>
                <a:gd name="T49" fmla="*/ 16 h 67"/>
                <a:gd name="T50" fmla="*/ 2 w 50"/>
                <a:gd name="T51" fmla="*/ 21 h 67"/>
                <a:gd name="T52" fmla="*/ 0 w 50"/>
                <a:gd name="T53" fmla="*/ 28 h 67"/>
                <a:gd name="T54" fmla="*/ 0 w 50"/>
                <a:gd name="T55" fmla="*/ 33 h 67"/>
                <a:gd name="T56" fmla="*/ 0 w 50"/>
                <a:gd name="T57" fmla="*/ 38 h 67"/>
                <a:gd name="T58" fmla="*/ 2 w 50"/>
                <a:gd name="T59" fmla="*/ 45 h 67"/>
                <a:gd name="T60" fmla="*/ 3 w 50"/>
                <a:gd name="T61" fmla="*/ 49 h 67"/>
                <a:gd name="T62" fmla="*/ 5 w 50"/>
                <a:gd name="T63" fmla="*/ 54 h 67"/>
                <a:gd name="T64" fmla="*/ 9 w 50"/>
                <a:gd name="T65" fmla="*/ 58 h 67"/>
                <a:gd name="T66" fmla="*/ 12 w 50"/>
                <a:gd name="T67" fmla="*/ 63 h 67"/>
                <a:gd name="T68" fmla="*/ 16 w 50"/>
                <a:gd name="T69" fmla="*/ 64 h 67"/>
                <a:gd name="T70" fmla="*/ 21 w 50"/>
                <a:gd name="T71" fmla="*/ 66 h 67"/>
                <a:gd name="T72" fmla="*/ 24 w 50"/>
                <a:gd name="T73" fmla="*/ 6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
                <a:gd name="T112" fmla="*/ 0 h 67"/>
                <a:gd name="T113" fmla="*/ 50 w 50"/>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 h="67">
                  <a:moveTo>
                    <a:pt x="24" y="66"/>
                  </a:moveTo>
                  <a:lnTo>
                    <a:pt x="28" y="66"/>
                  </a:lnTo>
                  <a:lnTo>
                    <a:pt x="33" y="64"/>
                  </a:lnTo>
                  <a:lnTo>
                    <a:pt x="37" y="63"/>
                  </a:lnTo>
                  <a:lnTo>
                    <a:pt x="40" y="58"/>
                  </a:lnTo>
                  <a:lnTo>
                    <a:pt x="44" y="54"/>
                  </a:lnTo>
                  <a:lnTo>
                    <a:pt x="45" y="49"/>
                  </a:lnTo>
                  <a:lnTo>
                    <a:pt x="47" y="45"/>
                  </a:lnTo>
                  <a:lnTo>
                    <a:pt x="49" y="38"/>
                  </a:lnTo>
                  <a:lnTo>
                    <a:pt x="49" y="33"/>
                  </a:lnTo>
                  <a:lnTo>
                    <a:pt x="49" y="28"/>
                  </a:lnTo>
                  <a:lnTo>
                    <a:pt x="47" y="21"/>
                  </a:lnTo>
                  <a:lnTo>
                    <a:pt x="45" y="16"/>
                  </a:lnTo>
                  <a:lnTo>
                    <a:pt x="44" y="13"/>
                  </a:lnTo>
                  <a:lnTo>
                    <a:pt x="40" y="8"/>
                  </a:lnTo>
                  <a:lnTo>
                    <a:pt x="37" y="5"/>
                  </a:lnTo>
                  <a:lnTo>
                    <a:pt x="33" y="2"/>
                  </a:lnTo>
                  <a:lnTo>
                    <a:pt x="28" y="0"/>
                  </a:lnTo>
                  <a:lnTo>
                    <a:pt x="24" y="0"/>
                  </a:lnTo>
                  <a:lnTo>
                    <a:pt x="21" y="0"/>
                  </a:lnTo>
                  <a:lnTo>
                    <a:pt x="16" y="2"/>
                  </a:lnTo>
                  <a:lnTo>
                    <a:pt x="12" y="5"/>
                  </a:lnTo>
                  <a:lnTo>
                    <a:pt x="9" y="8"/>
                  </a:lnTo>
                  <a:lnTo>
                    <a:pt x="5" y="13"/>
                  </a:lnTo>
                  <a:lnTo>
                    <a:pt x="3" y="16"/>
                  </a:lnTo>
                  <a:lnTo>
                    <a:pt x="2" y="21"/>
                  </a:lnTo>
                  <a:lnTo>
                    <a:pt x="0" y="28"/>
                  </a:lnTo>
                  <a:lnTo>
                    <a:pt x="0" y="33"/>
                  </a:lnTo>
                  <a:lnTo>
                    <a:pt x="0" y="38"/>
                  </a:lnTo>
                  <a:lnTo>
                    <a:pt x="2" y="45"/>
                  </a:lnTo>
                  <a:lnTo>
                    <a:pt x="3" y="49"/>
                  </a:lnTo>
                  <a:lnTo>
                    <a:pt x="5" y="54"/>
                  </a:lnTo>
                  <a:lnTo>
                    <a:pt x="9" y="58"/>
                  </a:lnTo>
                  <a:lnTo>
                    <a:pt x="12" y="63"/>
                  </a:lnTo>
                  <a:lnTo>
                    <a:pt x="16" y="64"/>
                  </a:lnTo>
                  <a:lnTo>
                    <a:pt x="21" y="66"/>
                  </a:lnTo>
                  <a:lnTo>
                    <a:pt x="24" y="66"/>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2002" name="Group 159"/>
            <p:cNvGrpSpPr>
              <a:grpSpLocks/>
            </p:cNvGrpSpPr>
            <p:nvPr/>
          </p:nvGrpSpPr>
          <p:grpSpPr bwMode="auto">
            <a:xfrm>
              <a:off x="2583" y="2447"/>
              <a:ext cx="29" cy="17"/>
              <a:chOff x="2727" y="2583"/>
              <a:chExt cx="29" cy="17"/>
            </a:xfrm>
          </p:grpSpPr>
          <p:sp>
            <p:nvSpPr>
              <p:cNvPr id="112199" name="Freeform 160"/>
              <p:cNvSpPr>
                <a:spLocks/>
              </p:cNvSpPr>
              <p:nvPr/>
            </p:nvSpPr>
            <p:spPr bwMode="auto">
              <a:xfrm>
                <a:off x="2739" y="2583"/>
                <a:ext cx="17" cy="17"/>
              </a:xfrm>
              <a:custGeom>
                <a:avLst/>
                <a:gdLst>
                  <a:gd name="T0" fmla="*/ 0 w 17"/>
                  <a:gd name="T1" fmla="*/ 16 h 17"/>
                  <a:gd name="T2" fmla="*/ 3 w 17"/>
                  <a:gd name="T3" fmla="*/ 16 h 17"/>
                  <a:gd name="T4" fmla="*/ 4 w 17"/>
                  <a:gd name="T5" fmla="*/ 13 h 17"/>
                  <a:gd name="T6" fmla="*/ 8 w 17"/>
                  <a:gd name="T7" fmla="*/ 13 h 17"/>
                  <a:gd name="T8" fmla="*/ 11 w 17"/>
                  <a:gd name="T9" fmla="*/ 12 h 17"/>
                  <a:gd name="T10" fmla="*/ 12 w 17"/>
                  <a:gd name="T11" fmla="*/ 10 h 17"/>
                  <a:gd name="T12" fmla="*/ 12 w 17"/>
                  <a:gd name="T13" fmla="*/ 6 h 17"/>
                  <a:gd name="T14" fmla="*/ 16 w 17"/>
                  <a:gd name="T15" fmla="*/ 5 h 17"/>
                  <a:gd name="T16" fmla="*/ 16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3" y="16"/>
                    </a:lnTo>
                    <a:lnTo>
                      <a:pt x="4" y="13"/>
                    </a:lnTo>
                    <a:lnTo>
                      <a:pt x="8" y="13"/>
                    </a:lnTo>
                    <a:lnTo>
                      <a:pt x="11" y="12"/>
                    </a:lnTo>
                    <a:lnTo>
                      <a:pt x="12" y="10"/>
                    </a:lnTo>
                    <a:lnTo>
                      <a:pt x="12" y="6"/>
                    </a:lnTo>
                    <a:lnTo>
                      <a:pt x="16" y="5"/>
                    </a:lnTo>
                    <a:lnTo>
                      <a:pt x="16" y="3"/>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200" name="Freeform 161"/>
              <p:cNvSpPr>
                <a:spLocks/>
              </p:cNvSpPr>
              <p:nvPr/>
            </p:nvSpPr>
            <p:spPr bwMode="auto">
              <a:xfrm>
                <a:off x="2727" y="2583"/>
                <a:ext cx="17" cy="17"/>
              </a:xfrm>
              <a:custGeom>
                <a:avLst/>
                <a:gdLst>
                  <a:gd name="T0" fmla="*/ 0 w 17"/>
                  <a:gd name="T1" fmla="*/ 0 h 17"/>
                  <a:gd name="T2" fmla="*/ 0 w 17"/>
                  <a:gd name="T3" fmla="*/ 3 h 17"/>
                  <a:gd name="T4" fmla="*/ 0 w 17"/>
                  <a:gd name="T5" fmla="*/ 5 h 17"/>
                  <a:gd name="T6" fmla="*/ 4 w 17"/>
                  <a:gd name="T7" fmla="*/ 6 h 17"/>
                  <a:gd name="T8" fmla="*/ 4 w 17"/>
                  <a:gd name="T9" fmla="*/ 10 h 17"/>
                  <a:gd name="T10" fmla="*/ 6 w 17"/>
                  <a:gd name="T11" fmla="*/ 12 h 17"/>
                  <a:gd name="T12" fmla="*/ 10 w 17"/>
                  <a:gd name="T13" fmla="*/ 13 h 17"/>
                  <a:gd name="T14" fmla="*/ 12 w 17"/>
                  <a:gd name="T15" fmla="*/ 16 h 17"/>
                  <a:gd name="T16" fmla="*/ 1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0"/>
                    </a:moveTo>
                    <a:lnTo>
                      <a:pt x="0" y="3"/>
                    </a:lnTo>
                    <a:lnTo>
                      <a:pt x="0" y="5"/>
                    </a:lnTo>
                    <a:lnTo>
                      <a:pt x="4" y="6"/>
                    </a:lnTo>
                    <a:lnTo>
                      <a:pt x="4" y="10"/>
                    </a:lnTo>
                    <a:lnTo>
                      <a:pt x="6" y="12"/>
                    </a:lnTo>
                    <a:lnTo>
                      <a:pt x="10"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03" name="Group 162"/>
            <p:cNvGrpSpPr>
              <a:grpSpLocks/>
            </p:cNvGrpSpPr>
            <p:nvPr/>
          </p:nvGrpSpPr>
          <p:grpSpPr bwMode="auto">
            <a:xfrm>
              <a:off x="2611" y="2435"/>
              <a:ext cx="28" cy="17"/>
              <a:chOff x="2755" y="2571"/>
              <a:chExt cx="28" cy="17"/>
            </a:xfrm>
          </p:grpSpPr>
          <p:sp>
            <p:nvSpPr>
              <p:cNvPr id="112197" name="Freeform 163"/>
              <p:cNvSpPr>
                <a:spLocks/>
              </p:cNvSpPr>
              <p:nvPr/>
            </p:nvSpPr>
            <p:spPr bwMode="auto">
              <a:xfrm>
                <a:off x="2766" y="2571"/>
                <a:ext cx="17" cy="17"/>
              </a:xfrm>
              <a:custGeom>
                <a:avLst/>
                <a:gdLst>
                  <a:gd name="T0" fmla="*/ 16 w 17"/>
                  <a:gd name="T1" fmla="*/ 16 h 17"/>
                  <a:gd name="T2" fmla="*/ 16 w 17"/>
                  <a:gd name="T3" fmla="*/ 12 h 17"/>
                  <a:gd name="T4" fmla="*/ 16 w 17"/>
                  <a:gd name="T5" fmla="*/ 11 h 17"/>
                  <a:gd name="T6" fmla="*/ 12 w 17"/>
                  <a:gd name="T7" fmla="*/ 9 h 17"/>
                  <a:gd name="T8" fmla="*/ 12 w 17"/>
                  <a:gd name="T9" fmla="*/ 5 h 17"/>
                  <a:gd name="T10" fmla="*/ 11 w 17"/>
                  <a:gd name="T11" fmla="*/ 4 h 17"/>
                  <a:gd name="T12" fmla="*/ 8 w 17"/>
                  <a:gd name="T13" fmla="*/ 2 h 17"/>
                  <a:gd name="T14" fmla="*/ 4 w 17"/>
                  <a:gd name="T15" fmla="*/ 2 h 17"/>
                  <a:gd name="T16" fmla="*/ 3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12"/>
                    </a:lnTo>
                    <a:lnTo>
                      <a:pt x="16" y="11"/>
                    </a:lnTo>
                    <a:lnTo>
                      <a:pt x="12" y="9"/>
                    </a:lnTo>
                    <a:lnTo>
                      <a:pt x="12" y="5"/>
                    </a:lnTo>
                    <a:lnTo>
                      <a:pt x="11" y="4"/>
                    </a:lnTo>
                    <a:lnTo>
                      <a:pt x="8" y="2"/>
                    </a:lnTo>
                    <a:lnTo>
                      <a:pt x="4" y="2"/>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98" name="Freeform 164"/>
              <p:cNvSpPr>
                <a:spLocks/>
              </p:cNvSpPr>
              <p:nvPr/>
            </p:nvSpPr>
            <p:spPr bwMode="auto">
              <a:xfrm>
                <a:off x="2755" y="2571"/>
                <a:ext cx="17" cy="17"/>
              </a:xfrm>
              <a:custGeom>
                <a:avLst/>
                <a:gdLst>
                  <a:gd name="T0" fmla="*/ 16 w 17"/>
                  <a:gd name="T1" fmla="*/ 0 h 17"/>
                  <a:gd name="T2" fmla="*/ 12 w 17"/>
                  <a:gd name="T3" fmla="*/ 0 h 17"/>
                  <a:gd name="T4" fmla="*/ 8 w 17"/>
                  <a:gd name="T5" fmla="*/ 2 h 17"/>
                  <a:gd name="T6" fmla="*/ 7 w 17"/>
                  <a:gd name="T7" fmla="*/ 4 h 17"/>
                  <a:gd name="T8" fmla="*/ 3 w 17"/>
                  <a:gd name="T9" fmla="*/ 5 h 17"/>
                  <a:gd name="T10" fmla="*/ 3 w 17"/>
                  <a:gd name="T11" fmla="*/ 9 h 17"/>
                  <a:gd name="T12" fmla="*/ 0 w 17"/>
                  <a:gd name="T13" fmla="*/ 11 h 17"/>
                  <a:gd name="T14" fmla="*/ 0 w 17"/>
                  <a:gd name="T15" fmla="*/ 12 h 17"/>
                  <a:gd name="T16" fmla="*/ 0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2" y="0"/>
                    </a:lnTo>
                    <a:lnTo>
                      <a:pt x="8" y="2"/>
                    </a:lnTo>
                    <a:lnTo>
                      <a:pt x="7" y="4"/>
                    </a:lnTo>
                    <a:lnTo>
                      <a:pt x="3" y="5"/>
                    </a:lnTo>
                    <a:lnTo>
                      <a:pt x="3" y="9"/>
                    </a:lnTo>
                    <a:lnTo>
                      <a:pt x="0" y="11"/>
                    </a:lnTo>
                    <a:lnTo>
                      <a:pt x="0"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04" name="Group 165"/>
            <p:cNvGrpSpPr>
              <a:grpSpLocks/>
            </p:cNvGrpSpPr>
            <p:nvPr/>
          </p:nvGrpSpPr>
          <p:grpSpPr bwMode="auto">
            <a:xfrm>
              <a:off x="2639" y="2447"/>
              <a:ext cx="28" cy="19"/>
              <a:chOff x="2783" y="2583"/>
              <a:chExt cx="28" cy="19"/>
            </a:xfrm>
          </p:grpSpPr>
          <p:sp>
            <p:nvSpPr>
              <p:cNvPr id="112195" name="Freeform 166"/>
              <p:cNvSpPr>
                <a:spLocks/>
              </p:cNvSpPr>
              <p:nvPr/>
            </p:nvSpPr>
            <p:spPr bwMode="auto">
              <a:xfrm>
                <a:off x="2794" y="2585"/>
                <a:ext cx="17" cy="17"/>
              </a:xfrm>
              <a:custGeom>
                <a:avLst/>
                <a:gdLst>
                  <a:gd name="T0" fmla="*/ 0 w 17"/>
                  <a:gd name="T1" fmla="*/ 16 h 17"/>
                  <a:gd name="T2" fmla="*/ 3 w 17"/>
                  <a:gd name="T3" fmla="*/ 16 h 17"/>
                  <a:gd name="T4" fmla="*/ 4 w 17"/>
                  <a:gd name="T5" fmla="*/ 13 h 17"/>
                  <a:gd name="T6" fmla="*/ 8 w 17"/>
                  <a:gd name="T7" fmla="*/ 13 h 17"/>
                  <a:gd name="T8" fmla="*/ 11 w 17"/>
                  <a:gd name="T9" fmla="*/ 12 h 17"/>
                  <a:gd name="T10" fmla="*/ 12 w 17"/>
                  <a:gd name="T11" fmla="*/ 10 h 17"/>
                  <a:gd name="T12" fmla="*/ 12 w 17"/>
                  <a:gd name="T13" fmla="*/ 6 h 17"/>
                  <a:gd name="T14" fmla="*/ 16 w 17"/>
                  <a:gd name="T15" fmla="*/ 5 h 17"/>
                  <a:gd name="T16" fmla="*/ 16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3" y="16"/>
                    </a:lnTo>
                    <a:lnTo>
                      <a:pt x="4" y="13"/>
                    </a:lnTo>
                    <a:lnTo>
                      <a:pt x="8" y="13"/>
                    </a:lnTo>
                    <a:lnTo>
                      <a:pt x="11" y="12"/>
                    </a:lnTo>
                    <a:lnTo>
                      <a:pt x="12" y="10"/>
                    </a:lnTo>
                    <a:lnTo>
                      <a:pt x="12" y="6"/>
                    </a:lnTo>
                    <a:lnTo>
                      <a:pt x="16" y="5"/>
                    </a:lnTo>
                    <a:lnTo>
                      <a:pt x="16" y="3"/>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96" name="Freeform 167"/>
              <p:cNvSpPr>
                <a:spLocks/>
              </p:cNvSpPr>
              <p:nvPr/>
            </p:nvSpPr>
            <p:spPr bwMode="auto">
              <a:xfrm>
                <a:off x="2783" y="2583"/>
                <a:ext cx="17" cy="17"/>
              </a:xfrm>
              <a:custGeom>
                <a:avLst/>
                <a:gdLst>
                  <a:gd name="T0" fmla="*/ 0 w 17"/>
                  <a:gd name="T1" fmla="*/ 0 h 17"/>
                  <a:gd name="T2" fmla="*/ 0 w 17"/>
                  <a:gd name="T3" fmla="*/ 3 h 17"/>
                  <a:gd name="T4" fmla="*/ 0 w 17"/>
                  <a:gd name="T5" fmla="*/ 5 h 17"/>
                  <a:gd name="T6" fmla="*/ 2 w 17"/>
                  <a:gd name="T7" fmla="*/ 6 h 17"/>
                  <a:gd name="T8" fmla="*/ 2 w 17"/>
                  <a:gd name="T9" fmla="*/ 10 h 17"/>
                  <a:gd name="T10" fmla="*/ 5 w 17"/>
                  <a:gd name="T11" fmla="*/ 12 h 17"/>
                  <a:gd name="T12" fmla="*/ 7 w 17"/>
                  <a:gd name="T13" fmla="*/ 13 h 17"/>
                  <a:gd name="T14" fmla="*/ 10 w 17"/>
                  <a:gd name="T15" fmla="*/ 13 h 17"/>
                  <a:gd name="T16" fmla="*/ 13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3"/>
                    </a:lnTo>
                    <a:lnTo>
                      <a:pt x="0" y="5"/>
                    </a:lnTo>
                    <a:lnTo>
                      <a:pt x="2" y="6"/>
                    </a:lnTo>
                    <a:lnTo>
                      <a:pt x="2" y="10"/>
                    </a:lnTo>
                    <a:lnTo>
                      <a:pt x="5" y="12"/>
                    </a:lnTo>
                    <a:lnTo>
                      <a:pt x="7" y="13"/>
                    </a:lnTo>
                    <a:lnTo>
                      <a:pt x="10" y="13"/>
                    </a:lnTo>
                    <a:lnTo>
                      <a:pt x="13"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05" name="Group 168"/>
            <p:cNvGrpSpPr>
              <a:grpSpLocks/>
            </p:cNvGrpSpPr>
            <p:nvPr/>
          </p:nvGrpSpPr>
          <p:grpSpPr bwMode="auto">
            <a:xfrm>
              <a:off x="2669" y="2437"/>
              <a:ext cx="26" cy="17"/>
              <a:chOff x="2813" y="2573"/>
              <a:chExt cx="26" cy="17"/>
            </a:xfrm>
          </p:grpSpPr>
          <p:sp>
            <p:nvSpPr>
              <p:cNvPr id="112193" name="Freeform 169"/>
              <p:cNvSpPr>
                <a:spLocks/>
              </p:cNvSpPr>
              <p:nvPr/>
            </p:nvSpPr>
            <p:spPr bwMode="auto">
              <a:xfrm>
                <a:off x="2822" y="2573"/>
                <a:ext cx="17" cy="17"/>
              </a:xfrm>
              <a:custGeom>
                <a:avLst/>
                <a:gdLst>
                  <a:gd name="T0" fmla="*/ 16 w 17"/>
                  <a:gd name="T1" fmla="*/ 16 h 17"/>
                  <a:gd name="T2" fmla="*/ 16 w 17"/>
                  <a:gd name="T3" fmla="*/ 13 h 17"/>
                  <a:gd name="T4" fmla="*/ 16 w 17"/>
                  <a:gd name="T5" fmla="*/ 9 h 17"/>
                  <a:gd name="T6" fmla="*/ 12 w 17"/>
                  <a:gd name="T7" fmla="*/ 8 h 17"/>
                  <a:gd name="T8" fmla="*/ 12 w 17"/>
                  <a:gd name="T9" fmla="*/ 5 h 17"/>
                  <a:gd name="T10" fmla="*/ 11 w 17"/>
                  <a:gd name="T11" fmla="*/ 4 h 17"/>
                  <a:gd name="T12" fmla="*/ 8 w 17"/>
                  <a:gd name="T13" fmla="*/ 1 h 17"/>
                  <a:gd name="T14" fmla="*/ 4 w 17"/>
                  <a:gd name="T15" fmla="*/ 0 h 17"/>
                  <a:gd name="T16" fmla="*/ 3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13"/>
                    </a:lnTo>
                    <a:lnTo>
                      <a:pt x="16" y="9"/>
                    </a:lnTo>
                    <a:lnTo>
                      <a:pt x="12" y="8"/>
                    </a:lnTo>
                    <a:lnTo>
                      <a:pt x="12" y="5"/>
                    </a:lnTo>
                    <a:lnTo>
                      <a:pt x="11" y="4"/>
                    </a:lnTo>
                    <a:lnTo>
                      <a:pt x="8" y="1"/>
                    </a:lnTo>
                    <a:lnTo>
                      <a:pt x="4" y="0"/>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94" name="Freeform 170"/>
              <p:cNvSpPr>
                <a:spLocks/>
              </p:cNvSpPr>
              <p:nvPr/>
            </p:nvSpPr>
            <p:spPr bwMode="auto">
              <a:xfrm>
                <a:off x="2813" y="2573"/>
                <a:ext cx="17" cy="17"/>
              </a:xfrm>
              <a:custGeom>
                <a:avLst/>
                <a:gdLst>
                  <a:gd name="T0" fmla="*/ 16 w 17"/>
                  <a:gd name="T1" fmla="*/ 0 h 17"/>
                  <a:gd name="T2" fmla="*/ 12 w 17"/>
                  <a:gd name="T3" fmla="*/ 0 h 17"/>
                  <a:gd name="T4" fmla="*/ 8 w 17"/>
                  <a:gd name="T5" fmla="*/ 2 h 17"/>
                  <a:gd name="T6" fmla="*/ 7 w 17"/>
                  <a:gd name="T7" fmla="*/ 3 h 17"/>
                  <a:gd name="T8" fmla="*/ 3 w 17"/>
                  <a:gd name="T9" fmla="*/ 5 h 17"/>
                  <a:gd name="T10" fmla="*/ 3 w 17"/>
                  <a:gd name="T11" fmla="*/ 9 h 17"/>
                  <a:gd name="T12" fmla="*/ 0 w 17"/>
                  <a:gd name="T13" fmla="*/ 10 h 17"/>
                  <a:gd name="T14" fmla="*/ 0 w 17"/>
                  <a:gd name="T15" fmla="*/ 12 h 17"/>
                  <a:gd name="T16" fmla="*/ 0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2" y="0"/>
                    </a:lnTo>
                    <a:lnTo>
                      <a:pt x="8" y="2"/>
                    </a:lnTo>
                    <a:lnTo>
                      <a:pt x="7" y="3"/>
                    </a:lnTo>
                    <a:lnTo>
                      <a:pt x="3" y="5"/>
                    </a:lnTo>
                    <a:lnTo>
                      <a:pt x="3" y="9"/>
                    </a:lnTo>
                    <a:lnTo>
                      <a:pt x="0" y="10"/>
                    </a:lnTo>
                    <a:lnTo>
                      <a:pt x="0"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06" name="Group 171"/>
            <p:cNvGrpSpPr>
              <a:grpSpLocks/>
            </p:cNvGrpSpPr>
            <p:nvPr/>
          </p:nvGrpSpPr>
          <p:grpSpPr bwMode="auto">
            <a:xfrm>
              <a:off x="2693" y="2449"/>
              <a:ext cx="29" cy="17"/>
              <a:chOff x="2837" y="2585"/>
              <a:chExt cx="29" cy="17"/>
            </a:xfrm>
          </p:grpSpPr>
          <p:sp>
            <p:nvSpPr>
              <p:cNvPr id="112191" name="Freeform 172"/>
              <p:cNvSpPr>
                <a:spLocks/>
              </p:cNvSpPr>
              <p:nvPr/>
            </p:nvSpPr>
            <p:spPr bwMode="auto">
              <a:xfrm>
                <a:off x="2849" y="2585"/>
                <a:ext cx="17" cy="17"/>
              </a:xfrm>
              <a:custGeom>
                <a:avLst/>
                <a:gdLst>
                  <a:gd name="T0" fmla="*/ 0 w 17"/>
                  <a:gd name="T1" fmla="*/ 16 h 17"/>
                  <a:gd name="T2" fmla="*/ 2 w 17"/>
                  <a:gd name="T3" fmla="*/ 16 h 17"/>
                  <a:gd name="T4" fmla="*/ 5 w 17"/>
                  <a:gd name="T5" fmla="*/ 13 h 17"/>
                  <a:gd name="T6" fmla="*/ 7 w 17"/>
                  <a:gd name="T7" fmla="*/ 13 h 17"/>
                  <a:gd name="T8" fmla="*/ 10 w 17"/>
                  <a:gd name="T9" fmla="*/ 12 h 17"/>
                  <a:gd name="T10" fmla="*/ 13 w 17"/>
                  <a:gd name="T11" fmla="*/ 10 h 17"/>
                  <a:gd name="T12" fmla="*/ 13 w 17"/>
                  <a:gd name="T13" fmla="*/ 6 h 17"/>
                  <a:gd name="T14" fmla="*/ 16 w 17"/>
                  <a:gd name="T15" fmla="*/ 5 h 17"/>
                  <a:gd name="T16" fmla="*/ 16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2" y="16"/>
                    </a:lnTo>
                    <a:lnTo>
                      <a:pt x="5" y="13"/>
                    </a:lnTo>
                    <a:lnTo>
                      <a:pt x="7" y="13"/>
                    </a:lnTo>
                    <a:lnTo>
                      <a:pt x="10" y="12"/>
                    </a:lnTo>
                    <a:lnTo>
                      <a:pt x="13" y="10"/>
                    </a:lnTo>
                    <a:lnTo>
                      <a:pt x="13" y="6"/>
                    </a:lnTo>
                    <a:lnTo>
                      <a:pt x="16" y="5"/>
                    </a:lnTo>
                    <a:lnTo>
                      <a:pt x="16" y="3"/>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92" name="Freeform 173"/>
              <p:cNvSpPr>
                <a:spLocks/>
              </p:cNvSpPr>
              <p:nvPr/>
            </p:nvSpPr>
            <p:spPr bwMode="auto">
              <a:xfrm>
                <a:off x="2837" y="2585"/>
                <a:ext cx="17" cy="17"/>
              </a:xfrm>
              <a:custGeom>
                <a:avLst/>
                <a:gdLst>
                  <a:gd name="T0" fmla="*/ 0 w 17"/>
                  <a:gd name="T1" fmla="*/ 0 h 17"/>
                  <a:gd name="T2" fmla="*/ 0 w 17"/>
                  <a:gd name="T3" fmla="*/ 3 h 17"/>
                  <a:gd name="T4" fmla="*/ 0 w 17"/>
                  <a:gd name="T5" fmla="*/ 5 h 17"/>
                  <a:gd name="T6" fmla="*/ 2 w 17"/>
                  <a:gd name="T7" fmla="*/ 6 h 17"/>
                  <a:gd name="T8" fmla="*/ 4 w 17"/>
                  <a:gd name="T9" fmla="*/ 10 h 17"/>
                  <a:gd name="T10" fmla="*/ 6 w 17"/>
                  <a:gd name="T11" fmla="*/ 12 h 17"/>
                  <a:gd name="T12" fmla="*/ 9 w 17"/>
                  <a:gd name="T13" fmla="*/ 13 h 17"/>
                  <a:gd name="T14" fmla="*/ 12 w 17"/>
                  <a:gd name="T15" fmla="*/ 13 h 17"/>
                  <a:gd name="T16" fmla="*/ 13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3"/>
                    </a:lnTo>
                    <a:lnTo>
                      <a:pt x="0" y="5"/>
                    </a:lnTo>
                    <a:lnTo>
                      <a:pt x="2" y="6"/>
                    </a:lnTo>
                    <a:lnTo>
                      <a:pt x="4" y="10"/>
                    </a:lnTo>
                    <a:lnTo>
                      <a:pt x="6" y="12"/>
                    </a:lnTo>
                    <a:lnTo>
                      <a:pt x="9" y="13"/>
                    </a:lnTo>
                    <a:lnTo>
                      <a:pt x="12" y="13"/>
                    </a:lnTo>
                    <a:lnTo>
                      <a:pt x="13"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07" name="Group 174"/>
            <p:cNvGrpSpPr>
              <a:grpSpLocks/>
            </p:cNvGrpSpPr>
            <p:nvPr/>
          </p:nvGrpSpPr>
          <p:grpSpPr bwMode="auto">
            <a:xfrm>
              <a:off x="2721" y="2437"/>
              <a:ext cx="28" cy="17"/>
              <a:chOff x="2865" y="2573"/>
              <a:chExt cx="28" cy="17"/>
            </a:xfrm>
          </p:grpSpPr>
          <p:sp>
            <p:nvSpPr>
              <p:cNvPr id="112189" name="Freeform 175"/>
              <p:cNvSpPr>
                <a:spLocks/>
              </p:cNvSpPr>
              <p:nvPr/>
            </p:nvSpPr>
            <p:spPr bwMode="auto">
              <a:xfrm>
                <a:off x="2876" y="2573"/>
                <a:ext cx="17" cy="17"/>
              </a:xfrm>
              <a:custGeom>
                <a:avLst/>
                <a:gdLst>
                  <a:gd name="T0" fmla="*/ 16 w 17"/>
                  <a:gd name="T1" fmla="*/ 16 h 17"/>
                  <a:gd name="T2" fmla="*/ 16 w 17"/>
                  <a:gd name="T3" fmla="*/ 12 h 17"/>
                  <a:gd name="T4" fmla="*/ 16 w 17"/>
                  <a:gd name="T5" fmla="*/ 10 h 17"/>
                  <a:gd name="T6" fmla="*/ 12 w 17"/>
                  <a:gd name="T7" fmla="*/ 9 h 17"/>
                  <a:gd name="T8" fmla="*/ 12 w 17"/>
                  <a:gd name="T9" fmla="*/ 5 h 17"/>
                  <a:gd name="T10" fmla="*/ 11 w 17"/>
                  <a:gd name="T11" fmla="*/ 3 h 17"/>
                  <a:gd name="T12" fmla="*/ 8 w 17"/>
                  <a:gd name="T13" fmla="*/ 2 h 17"/>
                  <a:gd name="T14" fmla="*/ 4 w 17"/>
                  <a:gd name="T15" fmla="*/ 2 h 17"/>
                  <a:gd name="T16" fmla="*/ 3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12"/>
                    </a:lnTo>
                    <a:lnTo>
                      <a:pt x="16" y="10"/>
                    </a:lnTo>
                    <a:lnTo>
                      <a:pt x="12" y="9"/>
                    </a:lnTo>
                    <a:lnTo>
                      <a:pt x="12" y="5"/>
                    </a:lnTo>
                    <a:lnTo>
                      <a:pt x="11" y="3"/>
                    </a:lnTo>
                    <a:lnTo>
                      <a:pt x="8" y="2"/>
                    </a:lnTo>
                    <a:lnTo>
                      <a:pt x="4" y="2"/>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90" name="Freeform 176"/>
              <p:cNvSpPr>
                <a:spLocks/>
              </p:cNvSpPr>
              <p:nvPr/>
            </p:nvSpPr>
            <p:spPr bwMode="auto">
              <a:xfrm>
                <a:off x="2865" y="2573"/>
                <a:ext cx="17" cy="17"/>
              </a:xfrm>
              <a:custGeom>
                <a:avLst/>
                <a:gdLst>
                  <a:gd name="T0" fmla="*/ 16 w 17"/>
                  <a:gd name="T1" fmla="*/ 0 h 17"/>
                  <a:gd name="T2" fmla="*/ 13 w 17"/>
                  <a:gd name="T3" fmla="*/ 0 h 17"/>
                  <a:gd name="T4" fmla="*/ 10 w 17"/>
                  <a:gd name="T5" fmla="*/ 2 h 17"/>
                  <a:gd name="T6" fmla="*/ 7 w 17"/>
                  <a:gd name="T7" fmla="*/ 2 h 17"/>
                  <a:gd name="T8" fmla="*/ 5 w 17"/>
                  <a:gd name="T9" fmla="*/ 3 h 17"/>
                  <a:gd name="T10" fmla="*/ 2 w 17"/>
                  <a:gd name="T11" fmla="*/ 5 h 17"/>
                  <a:gd name="T12" fmla="*/ 2 w 17"/>
                  <a:gd name="T13" fmla="*/ 9 h 17"/>
                  <a:gd name="T14" fmla="*/ 0 w 17"/>
                  <a:gd name="T15" fmla="*/ 10 h 17"/>
                  <a:gd name="T16" fmla="*/ 0 w 17"/>
                  <a:gd name="T17" fmla="*/ 12 h 17"/>
                  <a:gd name="T18" fmla="*/ 0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0"/>
                    </a:moveTo>
                    <a:lnTo>
                      <a:pt x="13" y="0"/>
                    </a:lnTo>
                    <a:lnTo>
                      <a:pt x="10" y="2"/>
                    </a:lnTo>
                    <a:lnTo>
                      <a:pt x="7" y="2"/>
                    </a:lnTo>
                    <a:lnTo>
                      <a:pt x="5" y="3"/>
                    </a:lnTo>
                    <a:lnTo>
                      <a:pt x="2" y="5"/>
                    </a:lnTo>
                    <a:lnTo>
                      <a:pt x="2" y="9"/>
                    </a:lnTo>
                    <a:lnTo>
                      <a:pt x="0" y="10"/>
                    </a:lnTo>
                    <a:lnTo>
                      <a:pt x="0"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08" name="Group 177"/>
            <p:cNvGrpSpPr>
              <a:grpSpLocks/>
            </p:cNvGrpSpPr>
            <p:nvPr/>
          </p:nvGrpSpPr>
          <p:grpSpPr bwMode="auto">
            <a:xfrm>
              <a:off x="2749" y="2449"/>
              <a:ext cx="28" cy="20"/>
              <a:chOff x="2893" y="2585"/>
              <a:chExt cx="28" cy="20"/>
            </a:xfrm>
          </p:grpSpPr>
          <p:sp>
            <p:nvSpPr>
              <p:cNvPr id="112187" name="Freeform 178"/>
              <p:cNvSpPr>
                <a:spLocks/>
              </p:cNvSpPr>
              <p:nvPr/>
            </p:nvSpPr>
            <p:spPr bwMode="auto">
              <a:xfrm>
                <a:off x="2904" y="2588"/>
                <a:ext cx="17" cy="17"/>
              </a:xfrm>
              <a:custGeom>
                <a:avLst/>
                <a:gdLst>
                  <a:gd name="T0" fmla="*/ 0 w 17"/>
                  <a:gd name="T1" fmla="*/ 16 h 17"/>
                  <a:gd name="T2" fmla="*/ 3 w 17"/>
                  <a:gd name="T3" fmla="*/ 16 h 17"/>
                  <a:gd name="T4" fmla="*/ 4 w 17"/>
                  <a:gd name="T5" fmla="*/ 16 h 17"/>
                  <a:gd name="T6" fmla="*/ 8 w 17"/>
                  <a:gd name="T7" fmla="*/ 13 h 17"/>
                  <a:gd name="T8" fmla="*/ 11 w 17"/>
                  <a:gd name="T9" fmla="*/ 12 h 17"/>
                  <a:gd name="T10" fmla="*/ 12 w 17"/>
                  <a:gd name="T11" fmla="*/ 9 h 17"/>
                  <a:gd name="T12" fmla="*/ 12 w 17"/>
                  <a:gd name="T13" fmla="*/ 7 h 17"/>
                  <a:gd name="T14" fmla="*/ 16 w 17"/>
                  <a:gd name="T15" fmla="*/ 6 h 17"/>
                  <a:gd name="T16" fmla="*/ 16 w 17"/>
                  <a:gd name="T17" fmla="*/ 2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3" y="16"/>
                    </a:lnTo>
                    <a:lnTo>
                      <a:pt x="4" y="16"/>
                    </a:lnTo>
                    <a:lnTo>
                      <a:pt x="8" y="13"/>
                    </a:lnTo>
                    <a:lnTo>
                      <a:pt x="11" y="12"/>
                    </a:lnTo>
                    <a:lnTo>
                      <a:pt x="12" y="9"/>
                    </a:lnTo>
                    <a:lnTo>
                      <a:pt x="12" y="7"/>
                    </a:lnTo>
                    <a:lnTo>
                      <a:pt x="16" y="6"/>
                    </a:lnTo>
                    <a:lnTo>
                      <a:pt x="16" y="2"/>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88" name="Freeform 179"/>
              <p:cNvSpPr>
                <a:spLocks/>
              </p:cNvSpPr>
              <p:nvPr/>
            </p:nvSpPr>
            <p:spPr bwMode="auto">
              <a:xfrm>
                <a:off x="2893" y="2585"/>
                <a:ext cx="17" cy="17"/>
              </a:xfrm>
              <a:custGeom>
                <a:avLst/>
                <a:gdLst>
                  <a:gd name="T0" fmla="*/ 0 w 17"/>
                  <a:gd name="T1" fmla="*/ 0 h 17"/>
                  <a:gd name="T2" fmla="*/ 0 w 17"/>
                  <a:gd name="T3" fmla="*/ 3 h 17"/>
                  <a:gd name="T4" fmla="*/ 0 w 17"/>
                  <a:gd name="T5" fmla="*/ 5 h 17"/>
                  <a:gd name="T6" fmla="*/ 2 w 17"/>
                  <a:gd name="T7" fmla="*/ 6 h 17"/>
                  <a:gd name="T8" fmla="*/ 2 w 17"/>
                  <a:gd name="T9" fmla="*/ 10 h 17"/>
                  <a:gd name="T10" fmla="*/ 5 w 17"/>
                  <a:gd name="T11" fmla="*/ 12 h 17"/>
                  <a:gd name="T12" fmla="*/ 7 w 17"/>
                  <a:gd name="T13" fmla="*/ 13 h 17"/>
                  <a:gd name="T14" fmla="*/ 10 w 17"/>
                  <a:gd name="T15" fmla="*/ 13 h 17"/>
                  <a:gd name="T16" fmla="*/ 13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0" y="3"/>
                    </a:lnTo>
                    <a:lnTo>
                      <a:pt x="0" y="5"/>
                    </a:lnTo>
                    <a:lnTo>
                      <a:pt x="2" y="6"/>
                    </a:lnTo>
                    <a:lnTo>
                      <a:pt x="2" y="10"/>
                    </a:lnTo>
                    <a:lnTo>
                      <a:pt x="5" y="12"/>
                    </a:lnTo>
                    <a:lnTo>
                      <a:pt x="7" y="13"/>
                    </a:lnTo>
                    <a:lnTo>
                      <a:pt x="10" y="13"/>
                    </a:lnTo>
                    <a:lnTo>
                      <a:pt x="13"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09" name="Group 180"/>
            <p:cNvGrpSpPr>
              <a:grpSpLocks/>
            </p:cNvGrpSpPr>
            <p:nvPr/>
          </p:nvGrpSpPr>
          <p:grpSpPr bwMode="auto">
            <a:xfrm>
              <a:off x="2777" y="2439"/>
              <a:ext cx="26" cy="17"/>
              <a:chOff x="2921" y="2575"/>
              <a:chExt cx="26" cy="17"/>
            </a:xfrm>
          </p:grpSpPr>
          <p:sp>
            <p:nvSpPr>
              <p:cNvPr id="112185" name="Freeform 181"/>
              <p:cNvSpPr>
                <a:spLocks/>
              </p:cNvSpPr>
              <p:nvPr/>
            </p:nvSpPr>
            <p:spPr bwMode="auto">
              <a:xfrm>
                <a:off x="2930" y="2575"/>
                <a:ext cx="17" cy="17"/>
              </a:xfrm>
              <a:custGeom>
                <a:avLst/>
                <a:gdLst>
                  <a:gd name="T0" fmla="*/ 16 w 17"/>
                  <a:gd name="T1" fmla="*/ 16 h 17"/>
                  <a:gd name="T2" fmla="*/ 16 w 17"/>
                  <a:gd name="T3" fmla="*/ 13 h 17"/>
                  <a:gd name="T4" fmla="*/ 16 w 17"/>
                  <a:gd name="T5" fmla="*/ 9 h 17"/>
                  <a:gd name="T6" fmla="*/ 13 w 17"/>
                  <a:gd name="T7" fmla="*/ 8 h 17"/>
                  <a:gd name="T8" fmla="*/ 13 w 17"/>
                  <a:gd name="T9" fmla="*/ 5 h 17"/>
                  <a:gd name="T10" fmla="*/ 10 w 17"/>
                  <a:gd name="T11" fmla="*/ 4 h 17"/>
                  <a:gd name="T12" fmla="*/ 7 w 17"/>
                  <a:gd name="T13" fmla="*/ 1 h 17"/>
                  <a:gd name="T14" fmla="*/ 5 w 17"/>
                  <a:gd name="T15" fmla="*/ 0 h 17"/>
                  <a:gd name="T16" fmla="*/ 2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13"/>
                    </a:lnTo>
                    <a:lnTo>
                      <a:pt x="16" y="9"/>
                    </a:lnTo>
                    <a:lnTo>
                      <a:pt x="13" y="8"/>
                    </a:lnTo>
                    <a:lnTo>
                      <a:pt x="13" y="5"/>
                    </a:lnTo>
                    <a:lnTo>
                      <a:pt x="10" y="4"/>
                    </a:lnTo>
                    <a:lnTo>
                      <a:pt x="7" y="1"/>
                    </a:lnTo>
                    <a:lnTo>
                      <a:pt x="5" y="0"/>
                    </a:lnTo>
                    <a:lnTo>
                      <a:pt x="2"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86" name="Freeform 182"/>
              <p:cNvSpPr>
                <a:spLocks/>
              </p:cNvSpPr>
              <p:nvPr/>
            </p:nvSpPr>
            <p:spPr bwMode="auto">
              <a:xfrm>
                <a:off x="2921" y="2575"/>
                <a:ext cx="17" cy="17"/>
              </a:xfrm>
              <a:custGeom>
                <a:avLst/>
                <a:gdLst>
                  <a:gd name="T0" fmla="*/ 16 w 17"/>
                  <a:gd name="T1" fmla="*/ 0 h 17"/>
                  <a:gd name="T2" fmla="*/ 13 w 17"/>
                  <a:gd name="T3" fmla="*/ 0 h 17"/>
                  <a:gd name="T4" fmla="*/ 10 w 17"/>
                  <a:gd name="T5" fmla="*/ 0 h 17"/>
                  <a:gd name="T6" fmla="*/ 7 w 17"/>
                  <a:gd name="T7" fmla="*/ 1 h 17"/>
                  <a:gd name="T8" fmla="*/ 5 w 17"/>
                  <a:gd name="T9" fmla="*/ 4 h 17"/>
                  <a:gd name="T10" fmla="*/ 2 w 17"/>
                  <a:gd name="T11" fmla="*/ 5 h 17"/>
                  <a:gd name="T12" fmla="*/ 2 w 17"/>
                  <a:gd name="T13" fmla="*/ 8 h 17"/>
                  <a:gd name="T14" fmla="*/ 0 w 17"/>
                  <a:gd name="T15" fmla="*/ 9 h 17"/>
                  <a:gd name="T16" fmla="*/ 0 w 17"/>
                  <a:gd name="T17" fmla="*/ 13 h 17"/>
                  <a:gd name="T18" fmla="*/ 0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0"/>
                    </a:moveTo>
                    <a:lnTo>
                      <a:pt x="13" y="0"/>
                    </a:lnTo>
                    <a:lnTo>
                      <a:pt x="10" y="0"/>
                    </a:lnTo>
                    <a:lnTo>
                      <a:pt x="7" y="1"/>
                    </a:lnTo>
                    <a:lnTo>
                      <a:pt x="5" y="4"/>
                    </a:lnTo>
                    <a:lnTo>
                      <a:pt x="2" y="5"/>
                    </a:lnTo>
                    <a:lnTo>
                      <a:pt x="2" y="8"/>
                    </a:lnTo>
                    <a:lnTo>
                      <a:pt x="0" y="9"/>
                    </a:lnTo>
                    <a:lnTo>
                      <a:pt x="0" y="13"/>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2010" name="Freeform 183"/>
            <p:cNvSpPr>
              <a:spLocks/>
            </p:cNvSpPr>
            <p:nvPr/>
          </p:nvSpPr>
          <p:spPr bwMode="auto">
            <a:xfrm>
              <a:off x="2525" y="2421"/>
              <a:ext cx="50" cy="67"/>
            </a:xfrm>
            <a:custGeom>
              <a:avLst/>
              <a:gdLst>
                <a:gd name="T0" fmla="*/ 24 w 50"/>
                <a:gd name="T1" fmla="*/ 66 h 67"/>
                <a:gd name="T2" fmla="*/ 28 w 50"/>
                <a:gd name="T3" fmla="*/ 66 h 67"/>
                <a:gd name="T4" fmla="*/ 33 w 50"/>
                <a:gd name="T5" fmla="*/ 64 h 67"/>
                <a:gd name="T6" fmla="*/ 37 w 50"/>
                <a:gd name="T7" fmla="*/ 63 h 67"/>
                <a:gd name="T8" fmla="*/ 40 w 50"/>
                <a:gd name="T9" fmla="*/ 58 h 67"/>
                <a:gd name="T10" fmla="*/ 44 w 50"/>
                <a:gd name="T11" fmla="*/ 54 h 67"/>
                <a:gd name="T12" fmla="*/ 45 w 50"/>
                <a:gd name="T13" fmla="*/ 49 h 67"/>
                <a:gd name="T14" fmla="*/ 47 w 50"/>
                <a:gd name="T15" fmla="*/ 45 h 67"/>
                <a:gd name="T16" fmla="*/ 49 w 50"/>
                <a:gd name="T17" fmla="*/ 38 h 67"/>
                <a:gd name="T18" fmla="*/ 49 w 50"/>
                <a:gd name="T19" fmla="*/ 33 h 67"/>
                <a:gd name="T20" fmla="*/ 49 w 50"/>
                <a:gd name="T21" fmla="*/ 28 h 67"/>
                <a:gd name="T22" fmla="*/ 47 w 50"/>
                <a:gd name="T23" fmla="*/ 21 h 67"/>
                <a:gd name="T24" fmla="*/ 45 w 50"/>
                <a:gd name="T25" fmla="*/ 16 h 67"/>
                <a:gd name="T26" fmla="*/ 44 w 50"/>
                <a:gd name="T27" fmla="*/ 13 h 67"/>
                <a:gd name="T28" fmla="*/ 40 w 50"/>
                <a:gd name="T29" fmla="*/ 8 h 67"/>
                <a:gd name="T30" fmla="*/ 37 w 50"/>
                <a:gd name="T31" fmla="*/ 5 h 67"/>
                <a:gd name="T32" fmla="*/ 33 w 50"/>
                <a:gd name="T33" fmla="*/ 2 h 67"/>
                <a:gd name="T34" fmla="*/ 28 w 50"/>
                <a:gd name="T35" fmla="*/ 0 h 67"/>
                <a:gd name="T36" fmla="*/ 24 w 50"/>
                <a:gd name="T37" fmla="*/ 0 h 67"/>
                <a:gd name="T38" fmla="*/ 21 w 50"/>
                <a:gd name="T39" fmla="*/ 0 h 67"/>
                <a:gd name="T40" fmla="*/ 16 w 50"/>
                <a:gd name="T41" fmla="*/ 2 h 67"/>
                <a:gd name="T42" fmla="*/ 12 w 50"/>
                <a:gd name="T43" fmla="*/ 5 h 67"/>
                <a:gd name="T44" fmla="*/ 9 w 50"/>
                <a:gd name="T45" fmla="*/ 8 h 67"/>
                <a:gd name="T46" fmla="*/ 5 w 50"/>
                <a:gd name="T47" fmla="*/ 13 h 67"/>
                <a:gd name="T48" fmla="*/ 3 w 50"/>
                <a:gd name="T49" fmla="*/ 16 h 67"/>
                <a:gd name="T50" fmla="*/ 2 w 50"/>
                <a:gd name="T51" fmla="*/ 21 h 67"/>
                <a:gd name="T52" fmla="*/ 0 w 50"/>
                <a:gd name="T53" fmla="*/ 28 h 67"/>
                <a:gd name="T54" fmla="*/ 0 w 50"/>
                <a:gd name="T55" fmla="*/ 33 h 67"/>
                <a:gd name="T56" fmla="*/ 0 w 50"/>
                <a:gd name="T57" fmla="*/ 38 h 67"/>
                <a:gd name="T58" fmla="*/ 2 w 50"/>
                <a:gd name="T59" fmla="*/ 45 h 67"/>
                <a:gd name="T60" fmla="*/ 3 w 50"/>
                <a:gd name="T61" fmla="*/ 49 h 67"/>
                <a:gd name="T62" fmla="*/ 5 w 50"/>
                <a:gd name="T63" fmla="*/ 54 h 67"/>
                <a:gd name="T64" fmla="*/ 9 w 50"/>
                <a:gd name="T65" fmla="*/ 58 h 67"/>
                <a:gd name="T66" fmla="*/ 12 w 50"/>
                <a:gd name="T67" fmla="*/ 63 h 67"/>
                <a:gd name="T68" fmla="*/ 16 w 50"/>
                <a:gd name="T69" fmla="*/ 64 h 67"/>
                <a:gd name="T70" fmla="*/ 21 w 50"/>
                <a:gd name="T71" fmla="*/ 66 h 67"/>
                <a:gd name="T72" fmla="*/ 24 w 50"/>
                <a:gd name="T73" fmla="*/ 6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
                <a:gd name="T112" fmla="*/ 0 h 67"/>
                <a:gd name="T113" fmla="*/ 50 w 50"/>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 h="67">
                  <a:moveTo>
                    <a:pt x="24" y="66"/>
                  </a:moveTo>
                  <a:lnTo>
                    <a:pt x="28" y="66"/>
                  </a:lnTo>
                  <a:lnTo>
                    <a:pt x="33" y="64"/>
                  </a:lnTo>
                  <a:lnTo>
                    <a:pt x="37" y="63"/>
                  </a:lnTo>
                  <a:lnTo>
                    <a:pt x="40" y="58"/>
                  </a:lnTo>
                  <a:lnTo>
                    <a:pt x="44" y="54"/>
                  </a:lnTo>
                  <a:lnTo>
                    <a:pt x="45" y="49"/>
                  </a:lnTo>
                  <a:lnTo>
                    <a:pt x="47" y="45"/>
                  </a:lnTo>
                  <a:lnTo>
                    <a:pt x="49" y="38"/>
                  </a:lnTo>
                  <a:lnTo>
                    <a:pt x="49" y="33"/>
                  </a:lnTo>
                  <a:lnTo>
                    <a:pt x="49" y="28"/>
                  </a:lnTo>
                  <a:lnTo>
                    <a:pt x="47" y="21"/>
                  </a:lnTo>
                  <a:lnTo>
                    <a:pt x="45" y="16"/>
                  </a:lnTo>
                  <a:lnTo>
                    <a:pt x="44" y="13"/>
                  </a:lnTo>
                  <a:lnTo>
                    <a:pt x="40" y="8"/>
                  </a:lnTo>
                  <a:lnTo>
                    <a:pt x="37" y="5"/>
                  </a:lnTo>
                  <a:lnTo>
                    <a:pt x="33" y="2"/>
                  </a:lnTo>
                  <a:lnTo>
                    <a:pt x="28" y="0"/>
                  </a:lnTo>
                  <a:lnTo>
                    <a:pt x="24" y="0"/>
                  </a:lnTo>
                  <a:lnTo>
                    <a:pt x="21" y="0"/>
                  </a:lnTo>
                  <a:lnTo>
                    <a:pt x="16" y="2"/>
                  </a:lnTo>
                  <a:lnTo>
                    <a:pt x="12" y="5"/>
                  </a:lnTo>
                  <a:lnTo>
                    <a:pt x="9" y="8"/>
                  </a:lnTo>
                  <a:lnTo>
                    <a:pt x="5" y="13"/>
                  </a:lnTo>
                  <a:lnTo>
                    <a:pt x="3" y="16"/>
                  </a:lnTo>
                  <a:lnTo>
                    <a:pt x="2" y="21"/>
                  </a:lnTo>
                  <a:lnTo>
                    <a:pt x="0" y="28"/>
                  </a:lnTo>
                  <a:lnTo>
                    <a:pt x="0" y="33"/>
                  </a:lnTo>
                  <a:lnTo>
                    <a:pt x="0" y="38"/>
                  </a:lnTo>
                  <a:lnTo>
                    <a:pt x="2" y="45"/>
                  </a:lnTo>
                  <a:lnTo>
                    <a:pt x="3" y="49"/>
                  </a:lnTo>
                  <a:lnTo>
                    <a:pt x="5" y="54"/>
                  </a:lnTo>
                  <a:lnTo>
                    <a:pt x="9" y="58"/>
                  </a:lnTo>
                  <a:lnTo>
                    <a:pt x="12" y="63"/>
                  </a:lnTo>
                  <a:lnTo>
                    <a:pt x="16" y="64"/>
                  </a:lnTo>
                  <a:lnTo>
                    <a:pt x="21" y="66"/>
                  </a:lnTo>
                  <a:lnTo>
                    <a:pt x="24" y="66"/>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11" name="Freeform 184"/>
            <p:cNvSpPr>
              <a:spLocks/>
            </p:cNvSpPr>
            <p:nvPr/>
          </p:nvSpPr>
          <p:spPr bwMode="auto">
            <a:xfrm>
              <a:off x="2519" y="2340"/>
              <a:ext cx="51" cy="66"/>
            </a:xfrm>
            <a:custGeom>
              <a:avLst/>
              <a:gdLst>
                <a:gd name="T0" fmla="*/ 25 w 51"/>
                <a:gd name="T1" fmla="*/ 65 h 66"/>
                <a:gd name="T2" fmla="*/ 29 w 51"/>
                <a:gd name="T3" fmla="*/ 65 h 66"/>
                <a:gd name="T4" fmla="*/ 34 w 51"/>
                <a:gd name="T5" fmla="*/ 63 h 66"/>
                <a:gd name="T6" fmla="*/ 37 w 51"/>
                <a:gd name="T7" fmla="*/ 62 h 66"/>
                <a:gd name="T8" fmla="*/ 41 w 51"/>
                <a:gd name="T9" fmla="*/ 57 h 66"/>
                <a:gd name="T10" fmla="*/ 45 w 51"/>
                <a:gd name="T11" fmla="*/ 54 h 66"/>
                <a:gd name="T12" fmla="*/ 46 w 51"/>
                <a:gd name="T13" fmla="*/ 49 h 66"/>
                <a:gd name="T14" fmla="*/ 48 w 51"/>
                <a:gd name="T15" fmla="*/ 44 h 66"/>
                <a:gd name="T16" fmla="*/ 50 w 51"/>
                <a:gd name="T17" fmla="*/ 37 h 66"/>
                <a:gd name="T18" fmla="*/ 50 w 51"/>
                <a:gd name="T19" fmla="*/ 32 h 66"/>
                <a:gd name="T20" fmla="*/ 50 w 51"/>
                <a:gd name="T21" fmla="*/ 28 h 66"/>
                <a:gd name="T22" fmla="*/ 48 w 51"/>
                <a:gd name="T23" fmla="*/ 21 h 66"/>
                <a:gd name="T24" fmla="*/ 46 w 51"/>
                <a:gd name="T25" fmla="*/ 16 h 66"/>
                <a:gd name="T26" fmla="*/ 45 w 51"/>
                <a:gd name="T27" fmla="*/ 13 h 66"/>
                <a:gd name="T28" fmla="*/ 41 w 51"/>
                <a:gd name="T29" fmla="*/ 8 h 66"/>
                <a:gd name="T30" fmla="*/ 37 w 51"/>
                <a:gd name="T31" fmla="*/ 5 h 66"/>
                <a:gd name="T32" fmla="*/ 34 w 51"/>
                <a:gd name="T33" fmla="*/ 2 h 66"/>
                <a:gd name="T34" fmla="*/ 29 w 51"/>
                <a:gd name="T35" fmla="*/ 0 h 66"/>
                <a:gd name="T36" fmla="*/ 25 w 51"/>
                <a:gd name="T37" fmla="*/ 0 h 66"/>
                <a:gd name="T38" fmla="*/ 21 w 51"/>
                <a:gd name="T39" fmla="*/ 0 h 66"/>
                <a:gd name="T40" fmla="*/ 16 w 51"/>
                <a:gd name="T41" fmla="*/ 2 h 66"/>
                <a:gd name="T42" fmla="*/ 12 w 51"/>
                <a:gd name="T43" fmla="*/ 5 h 66"/>
                <a:gd name="T44" fmla="*/ 9 w 51"/>
                <a:gd name="T45" fmla="*/ 8 h 66"/>
                <a:gd name="T46" fmla="*/ 5 w 51"/>
                <a:gd name="T47" fmla="*/ 13 h 66"/>
                <a:gd name="T48" fmla="*/ 4 w 51"/>
                <a:gd name="T49" fmla="*/ 16 h 66"/>
                <a:gd name="T50" fmla="*/ 2 w 51"/>
                <a:gd name="T51" fmla="*/ 21 h 66"/>
                <a:gd name="T52" fmla="*/ 0 w 51"/>
                <a:gd name="T53" fmla="*/ 28 h 66"/>
                <a:gd name="T54" fmla="*/ 0 w 51"/>
                <a:gd name="T55" fmla="*/ 32 h 66"/>
                <a:gd name="T56" fmla="*/ 0 w 51"/>
                <a:gd name="T57" fmla="*/ 37 h 66"/>
                <a:gd name="T58" fmla="*/ 2 w 51"/>
                <a:gd name="T59" fmla="*/ 44 h 66"/>
                <a:gd name="T60" fmla="*/ 4 w 51"/>
                <a:gd name="T61" fmla="*/ 49 h 66"/>
                <a:gd name="T62" fmla="*/ 5 w 51"/>
                <a:gd name="T63" fmla="*/ 54 h 66"/>
                <a:gd name="T64" fmla="*/ 9 w 51"/>
                <a:gd name="T65" fmla="*/ 57 h 66"/>
                <a:gd name="T66" fmla="*/ 12 w 51"/>
                <a:gd name="T67" fmla="*/ 62 h 66"/>
                <a:gd name="T68" fmla="*/ 16 w 51"/>
                <a:gd name="T69" fmla="*/ 63 h 66"/>
                <a:gd name="T70" fmla="*/ 21 w 51"/>
                <a:gd name="T71" fmla="*/ 65 h 66"/>
                <a:gd name="T72" fmla="*/ 25 w 51"/>
                <a:gd name="T73" fmla="*/ 65 h 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66"/>
                <a:gd name="T113" fmla="*/ 51 w 51"/>
                <a:gd name="T114" fmla="*/ 66 h 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66">
                  <a:moveTo>
                    <a:pt x="25" y="65"/>
                  </a:moveTo>
                  <a:lnTo>
                    <a:pt x="29" y="65"/>
                  </a:lnTo>
                  <a:lnTo>
                    <a:pt x="34" y="63"/>
                  </a:lnTo>
                  <a:lnTo>
                    <a:pt x="37" y="62"/>
                  </a:lnTo>
                  <a:lnTo>
                    <a:pt x="41" y="57"/>
                  </a:lnTo>
                  <a:lnTo>
                    <a:pt x="45" y="54"/>
                  </a:lnTo>
                  <a:lnTo>
                    <a:pt x="46" y="49"/>
                  </a:lnTo>
                  <a:lnTo>
                    <a:pt x="48" y="44"/>
                  </a:lnTo>
                  <a:lnTo>
                    <a:pt x="50" y="37"/>
                  </a:lnTo>
                  <a:lnTo>
                    <a:pt x="50" y="32"/>
                  </a:lnTo>
                  <a:lnTo>
                    <a:pt x="50" y="28"/>
                  </a:lnTo>
                  <a:lnTo>
                    <a:pt x="48" y="21"/>
                  </a:lnTo>
                  <a:lnTo>
                    <a:pt x="46" y="16"/>
                  </a:lnTo>
                  <a:lnTo>
                    <a:pt x="45" y="13"/>
                  </a:lnTo>
                  <a:lnTo>
                    <a:pt x="41" y="8"/>
                  </a:lnTo>
                  <a:lnTo>
                    <a:pt x="37" y="5"/>
                  </a:lnTo>
                  <a:lnTo>
                    <a:pt x="34" y="2"/>
                  </a:lnTo>
                  <a:lnTo>
                    <a:pt x="29" y="0"/>
                  </a:lnTo>
                  <a:lnTo>
                    <a:pt x="25" y="0"/>
                  </a:lnTo>
                  <a:lnTo>
                    <a:pt x="21" y="0"/>
                  </a:lnTo>
                  <a:lnTo>
                    <a:pt x="16" y="2"/>
                  </a:lnTo>
                  <a:lnTo>
                    <a:pt x="12" y="5"/>
                  </a:lnTo>
                  <a:lnTo>
                    <a:pt x="9" y="8"/>
                  </a:lnTo>
                  <a:lnTo>
                    <a:pt x="5" y="13"/>
                  </a:lnTo>
                  <a:lnTo>
                    <a:pt x="4" y="16"/>
                  </a:lnTo>
                  <a:lnTo>
                    <a:pt x="2" y="21"/>
                  </a:lnTo>
                  <a:lnTo>
                    <a:pt x="0" y="28"/>
                  </a:lnTo>
                  <a:lnTo>
                    <a:pt x="0" y="32"/>
                  </a:lnTo>
                  <a:lnTo>
                    <a:pt x="0" y="37"/>
                  </a:lnTo>
                  <a:lnTo>
                    <a:pt x="2" y="44"/>
                  </a:lnTo>
                  <a:lnTo>
                    <a:pt x="4" y="49"/>
                  </a:lnTo>
                  <a:lnTo>
                    <a:pt x="5" y="54"/>
                  </a:lnTo>
                  <a:lnTo>
                    <a:pt x="9" y="57"/>
                  </a:lnTo>
                  <a:lnTo>
                    <a:pt x="12" y="62"/>
                  </a:lnTo>
                  <a:lnTo>
                    <a:pt x="16" y="63"/>
                  </a:lnTo>
                  <a:lnTo>
                    <a:pt x="21" y="65"/>
                  </a:lnTo>
                  <a:lnTo>
                    <a:pt x="25" y="65"/>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12" name="Freeform 185"/>
            <p:cNvSpPr>
              <a:spLocks/>
            </p:cNvSpPr>
            <p:nvPr/>
          </p:nvSpPr>
          <p:spPr bwMode="auto">
            <a:xfrm>
              <a:off x="2998" y="2222"/>
              <a:ext cx="68" cy="120"/>
            </a:xfrm>
            <a:custGeom>
              <a:avLst/>
              <a:gdLst>
                <a:gd name="T0" fmla="*/ 58 w 68"/>
                <a:gd name="T1" fmla="*/ 69 h 120"/>
                <a:gd name="T2" fmla="*/ 62 w 68"/>
                <a:gd name="T3" fmla="*/ 59 h 120"/>
                <a:gd name="T4" fmla="*/ 63 w 68"/>
                <a:gd name="T5" fmla="*/ 48 h 120"/>
                <a:gd name="T6" fmla="*/ 67 w 68"/>
                <a:gd name="T7" fmla="*/ 39 h 120"/>
                <a:gd name="T8" fmla="*/ 67 w 68"/>
                <a:gd name="T9" fmla="*/ 28 h 120"/>
                <a:gd name="T10" fmla="*/ 67 w 68"/>
                <a:gd name="T11" fmla="*/ 21 h 120"/>
                <a:gd name="T12" fmla="*/ 65 w 68"/>
                <a:gd name="T13" fmla="*/ 13 h 120"/>
                <a:gd name="T14" fmla="*/ 63 w 68"/>
                <a:gd name="T15" fmla="*/ 8 h 120"/>
                <a:gd name="T16" fmla="*/ 62 w 68"/>
                <a:gd name="T17" fmla="*/ 3 h 120"/>
                <a:gd name="T18" fmla="*/ 56 w 68"/>
                <a:gd name="T19" fmla="*/ 0 h 120"/>
                <a:gd name="T20" fmla="*/ 53 w 68"/>
                <a:gd name="T21" fmla="*/ 0 h 120"/>
                <a:gd name="T22" fmla="*/ 46 w 68"/>
                <a:gd name="T23" fmla="*/ 2 h 120"/>
                <a:gd name="T24" fmla="*/ 42 w 68"/>
                <a:gd name="T25" fmla="*/ 3 h 120"/>
                <a:gd name="T26" fmla="*/ 35 w 68"/>
                <a:gd name="T27" fmla="*/ 8 h 120"/>
                <a:gd name="T28" fmla="*/ 30 w 68"/>
                <a:gd name="T29" fmla="*/ 13 h 120"/>
                <a:gd name="T30" fmla="*/ 23 w 68"/>
                <a:gd name="T31" fmla="*/ 23 h 120"/>
                <a:gd name="T32" fmla="*/ 19 w 68"/>
                <a:gd name="T33" fmla="*/ 30 h 120"/>
                <a:gd name="T34" fmla="*/ 12 w 68"/>
                <a:gd name="T35" fmla="*/ 39 h 120"/>
                <a:gd name="T36" fmla="*/ 9 w 68"/>
                <a:gd name="T37" fmla="*/ 49 h 120"/>
                <a:gd name="T38" fmla="*/ 5 w 68"/>
                <a:gd name="T39" fmla="*/ 59 h 120"/>
                <a:gd name="T40" fmla="*/ 4 w 68"/>
                <a:gd name="T41" fmla="*/ 71 h 120"/>
                <a:gd name="T42" fmla="*/ 0 w 68"/>
                <a:gd name="T43" fmla="*/ 79 h 120"/>
                <a:gd name="T44" fmla="*/ 0 w 68"/>
                <a:gd name="T45" fmla="*/ 90 h 120"/>
                <a:gd name="T46" fmla="*/ 0 w 68"/>
                <a:gd name="T47" fmla="*/ 97 h 120"/>
                <a:gd name="T48" fmla="*/ 2 w 68"/>
                <a:gd name="T49" fmla="*/ 106 h 120"/>
                <a:gd name="T50" fmla="*/ 4 w 68"/>
                <a:gd name="T51" fmla="*/ 112 h 120"/>
                <a:gd name="T52" fmla="*/ 5 w 68"/>
                <a:gd name="T53" fmla="*/ 116 h 120"/>
                <a:gd name="T54" fmla="*/ 11 w 68"/>
                <a:gd name="T55" fmla="*/ 119 h 120"/>
                <a:gd name="T56" fmla="*/ 14 w 68"/>
                <a:gd name="T57" fmla="*/ 119 h 120"/>
                <a:gd name="T58" fmla="*/ 21 w 68"/>
                <a:gd name="T59" fmla="*/ 117 h 120"/>
                <a:gd name="T60" fmla="*/ 25 w 68"/>
                <a:gd name="T61" fmla="*/ 116 h 120"/>
                <a:gd name="T62" fmla="*/ 32 w 68"/>
                <a:gd name="T63" fmla="*/ 112 h 120"/>
                <a:gd name="T64" fmla="*/ 37 w 68"/>
                <a:gd name="T65" fmla="*/ 106 h 120"/>
                <a:gd name="T66" fmla="*/ 44 w 68"/>
                <a:gd name="T67" fmla="*/ 97 h 120"/>
                <a:gd name="T68" fmla="*/ 48 w 68"/>
                <a:gd name="T69" fmla="*/ 89 h 120"/>
                <a:gd name="T70" fmla="*/ 55 w 68"/>
                <a:gd name="T71" fmla="*/ 79 h 120"/>
                <a:gd name="T72" fmla="*/ 58 w 68"/>
                <a:gd name="T73" fmla="*/ 6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
                <a:gd name="T112" fmla="*/ 0 h 120"/>
                <a:gd name="T113" fmla="*/ 68 w 68"/>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 h="120">
                  <a:moveTo>
                    <a:pt x="58" y="69"/>
                  </a:moveTo>
                  <a:lnTo>
                    <a:pt x="62" y="59"/>
                  </a:lnTo>
                  <a:lnTo>
                    <a:pt x="63" y="48"/>
                  </a:lnTo>
                  <a:lnTo>
                    <a:pt x="67" y="39"/>
                  </a:lnTo>
                  <a:lnTo>
                    <a:pt x="67" y="28"/>
                  </a:lnTo>
                  <a:lnTo>
                    <a:pt x="67" y="21"/>
                  </a:lnTo>
                  <a:lnTo>
                    <a:pt x="65" y="13"/>
                  </a:lnTo>
                  <a:lnTo>
                    <a:pt x="63" y="8"/>
                  </a:lnTo>
                  <a:lnTo>
                    <a:pt x="62" y="3"/>
                  </a:lnTo>
                  <a:lnTo>
                    <a:pt x="56" y="0"/>
                  </a:lnTo>
                  <a:lnTo>
                    <a:pt x="53" y="0"/>
                  </a:lnTo>
                  <a:lnTo>
                    <a:pt x="46" y="2"/>
                  </a:lnTo>
                  <a:lnTo>
                    <a:pt x="42" y="3"/>
                  </a:lnTo>
                  <a:lnTo>
                    <a:pt x="35" y="8"/>
                  </a:lnTo>
                  <a:lnTo>
                    <a:pt x="30" y="13"/>
                  </a:lnTo>
                  <a:lnTo>
                    <a:pt x="23" y="23"/>
                  </a:lnTo>
                  <a:lnTo>
                    <a:pt x="19" y="30"/>
                  </a:lnTo>
                  <a:lnTo>
                    <a:pt x="12" y="39"/>
                  </a:lnTo>
                  <a:lnTo>
                    <a:pt x="9" y="49"/>
                  </a:lnTo>
                  <a:lnTo>
                    <a:pt x="5" y="59"/>
                  </a:lnTo>
                  <a:lnTo>
                    <a:pt x="4" y="71"/>
                  </a:lnTo>
                  <a:lnTo>
                    <a:pt x="0" y="79"/>
                  </a:lnTo>
                  <a:lnTo>
                    <a:pt x="0" y="90"/>
                  </a:lnTo>
                  <a:lnTo>
                    <a:pt x="0" y="97"/>
                  </a:lnTo>
                  <a:lnTo>
                    <a:pt x="2" y="106"/>
                  </a:lnTo>
                  <a:lnTo>
                    <a:pt x="4" y="112"/>
                  </a:lnTo>
                  <a:lnTo>
                    <a:pt x="5" y="116"/>
                  </a:lnTo>
                  <a:lnTo>
                    <a:pt x="11" y="119"/>
                  </a:lnTo>
                  <a:lnTo>
                    <a:pt x="14" y="119"/>
                  </a:lnTo>
                  <a:lnTo>
                    <a:pt x="21" y="117"/>
                  </a:lnTo>
                  <a:lnTo>
                    <a:pt x="25" y="116"/>
                  </a:lnTo>
                  <a:lnTo>
                    <a:pt x="32" y="112"/>
                  </a:lnTo>
                  <a:lnTo>
                    <a:pt x="37" y="106"/>
                  </a:lnTo>
                  <a:lnTo>
                    <a:pt x="44" y="97"/>
                  </a:lnTo>
                  <a:lnTo>
                    <a:pt x="48" y="89"/>
                  </a:lnTo>
                  <a:lnTo>
                    <a:pt x="55" y="79"/>
                  </a:lnTo>
                  <a:lnTo>
                    <a:pt x="58" y="69"/>
                  </a:lnTo>
                </a:path>
              </a:pathLst>
            </a:custGeom>
            <a:solidFill>
              <a:srgbClr val="CC3300"/>
            </a:solidFill>
            <a:ln w="41275"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2013" name="Group 186"/>
            <p:cNvGrpSpPr>
              <a:grpSpLocks/>
            </p:cNvGrpSpPr>
            <p:nvPr/>
          </p:nvGrpSpPr>
          <p:grpSpPr bwMode="auto">
            <a:xfrm>
              <a:off x="3169" y="2267"/>
              <a:ext cx="37" cy="28"/>
              <a:chOff x="3313" y="2403"/>
              <a:chExt cx="37" cy="28"/>
            </a:xfrm>
          </p:grpSpPr>
          <p:sp>
            <p:nvSpPr>
              <p:cNvPr id="112183" name="Freeform 187"/>
              <p:cNvSpPr>
                <a:spLocks/>
              </p:cNvSpPr>
              <p:nvPr/>
            </p:nvSpPr>
            <p:spPr bwMode="auto">
              <a:xfrm>
                <a:off x="3313" y="2414"/>
                <a:ext cx="21" cy="17"/>
              </a:xfrm>
              <a:custGeom>
                <a:avLst/>
                <a:gdLst>
                  <a:gd name="T0" fmla="*/ 0 w 21"/>
                  <a:gd name="T1" fmla="*/ 0 h 17"/>
                  <a:gd name="T2" fmla="*/ 4 w 21"/>
                  <a:gd name="T3" fmla="*/ 6 h 17"/>
                  <a:gd name="T4" fmla="*/ 4 w 21"/>
                  <a:gd name="T5" fmla="*/ 9 h 17"/>
                  <a:gd name="T6" fmla="*/ 8 w 21"/>
                  <a:gd name="T7" fmla="*/ 9 h 17"/>
                  <a:gd name="T8" fmla="*/ 10 w 21"/>
                  <a:gd name="T9" fmla="*/ 16 h 17"/>
                  <a:gd name="T10" fmla="*/ 13 w 21"/>
                  <a:gd name="T11" fmla="*/ 16 h 17"/>
                  <a:gd name="T12" fmla="*/ 15 w 21"/>
                  <a:gd name="T13" fmla="*/ 16 h 17"/>
                  <a:gd name="T14" fmla="*/ 18 w 21"/>
                  <a:gd name="T15" fmla="*/ 16 h 17"/>
                  <a:gd name="T16" fmla="*/ 20 w 21"/>
                  <a:gd name="T17" fmla="*/ 9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7"/>
                  <a:gd name="T29" fmla="*/ 21 w 2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7">
                    <a:moveTo>
                      <a:pt x="0" y="0"/>
                    </a:moveTo>
                    <a:lnTo>
                      <a:pt x="4" y="6"/>
                    </a:lnTo>
                    <a:lnTo>
                      <a:pt x="4" y="9"/>
                    </a:lnTo>
                    <a:lnTo>
                      <a:pt x="8" y="9"/>
                    </a:lnTo>
                    <a:lnTo>
                      <a:pt x="10" y="16"/>
                    </a:lnTo>
                    <a:lnTo>
                      <a:pt x="13" y="16"/>
                    </a:lnTo>
                    <a:lnTo>
                      <a:pt x="15" y="16"/>
                    </a:lnTo>
                    <a:lnTo>
                      <a:pt x="18" y="16"/>
                    </a:lnTo>
                    <a:lnTo>
                      <a:pt x="20" y="9"/>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84" name="Freeform 188"/>
              <p:cNvSpPr>
                <a:spLocks/>
              </p:cNvSpPr>
              <p:nvPr/>
            </p:nvSpPr>
            <p:spPr bwMode="auto">
              <a:xfrm>
                <a:off x="3333" y="2403"/>
                <a:ext cx="17" cy="17"/>
              </a:xfrm>
              <a:custGeom>
                <a:avLst/>
                <a:gdLst>
                  <a:gd name="T0" fmla="*/ 6 w 17"/>
                  <a:gd name="T1" fmla="*/ 16 h 17"/>
                  <a:gd name="T2" fmla="*/ 11 w 17"/>
                  <a:gd name="T3" fmla="*/ 14 h 17"/>
                  <a:gd name="T4" fmla="*/ 16 w 17"/>
                  <a:gd name="T5" fmla="*/ 14 h 17"/>
                  <a:gd name="T6" fmla="*/ 11 w 17"/>
                  <a:gd name="T7" fmla="*/ 11 h 17"/>
                  <a:gd name="T8" fmla="*/ 11 w 17"/>
                  <a:gd name="T9" fmla="*/ 10 h 17"/>
                  <a:gd name="T10" fmla="*/ 11 w 17"/>
                  <a:gd name="T11" fmla="*/ 6 h 17"/>
                  <a:gd name="T12" fmla="*/ 6 w 17"/>
                  <a:gd name="T13" fmla="*/ 6 h 17"/>
                  <a:gd name="T14" fmla="*/ 6 w 17"/>
                  <a:gd name="T15" fmla="*/ 3 h 17"/>
                  <a:gd name="T16" fmla="*/ 4 w 17"/>
                  <a:gd name="T17" fmla="*/ 2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6" y="16"/>
                    </a:moveTo>
                    <a:lnTo>
                      <a:pt x="11" y="14"/>
                    </a:lnTo>
                    <a:lnTo>
                      <a:pt x="16" y="14"/>
                    </a:lnTo>
                    <a:lnTo>
                      <a:pt x="11" y="11"/>
                    </a:lnTo>
                    <a:lnTo>
                      <a:pt x="11" y="10"/>
                    </a:lnTo>
                    <a:lnTo>
                      <a:pt x="11" y="6"/>
                    </a:lnTo>
                    <a:lnTo>
                      <a:pt x="6" y="6"/>
                    </a:lnTo>
                    <a:lnTo>
                      <a:pt x="6" y="3"/>
                    </a:lnTo>
                    <a:lnTo>
                      <a:pt x="4"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14" name="Group 189"/>
            <p:cNvGrpSpPr>
              <a:grpSpLocks/>
            </p:cNvGrpSpPr>
            <p:nvPr/>
          </p:nvGrpSpPr>
          <p:grpSpPr bwMode="auto">
            <a:xfrm>
              <a:off x="3143" y="2280"/>
              <a:ext cx="27" cy="19"/>
              <a:chOff x="3287" y="2416"/>
              <a:chExt cx="27" cy="19"/>
            </a:xfrm>
          </p:grpSpPr>
          <p:sp>
            <p:nvSpPr>
              <p:cNvPr id="112181" name="Freeform 190"/>
              <p:cNvSpPr>
                <a:spLocks/>
              </p:cNvSpPr>
              <p:nvPr/>
            </p:nvSpPr>
            <p:spPr bwMode="auto">
              <a:xfrm>
                <a:off x="3287" y="2418"/>
                <a:ext cx="17" cy="17"/>
              </a:xfrm>
              <a:custGeom>
                <a:avLst/>
                <a:gdLst>
                  <a:gd name="T0" fmla="*/ 7 w 17"/>
                  <a:gd name="T1" fmla="*/ 0 h 17"/>
                  <a:gd name="T2" fmla="*/ 3 w 17"/>
                  <a:gd name="T3" fmla="*/ 2 h 17"/>
                  <a:gd name="T4" fmla="*/ 0 w 17"/>
                  <a:gd name="T5" fmla="*/ 2 h 17"/>
                  <a:gd name="T6" fmla="*/ 3 w 17"/>
                  <a:gd name="T7" fmla="*/ 3 h 17"/>
                  <a:gd name="T8" fmla="*/ 3 w 17"/>
                  <a:gd name="T9" fmla="*/ 5 h 17"/>
                  <a:gd name="T10" fmla="*/ 3 w 17"/>
                  <a:gd name="T11" fmla="*/ 9 h 17"/>
                  <a:gd name="T12" fmla="*/ 7 w 17"/>
                  <a:gd name="T13" fmla="*/ 10 h 17"/>
                  <a:gd name="T14" fmla="*/ 7 w 17"/>
                  <a:gd name="T15" fmla="*/ 12 h 17"/>
                  <a:gd name="T16" fmla="*/ 12 w 17"/>
                  <a:gd name="T17" fmla="*/ 13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7" y="0"/>
                    </a:moveTo>
                    <a:lnTo>
                      <a:pt x="3" y="2"/>
                    </a:lnTo>
                    <a:lnTo>
                      <a:pt x="0" y="2"/>
                    </a:lnTo>
                    <a:lnTo>
                      <a:pt x="3" y="3"/>
                    </a:lnTo>
                    <a:lnTo>
                      <a:pt x="3" y="5"/>
                    </a:lnTo>
                    <a:lnTo>
                      <a:pt x="3" y="9"/>
                    </a:lnTo>
                    <a:lnTo>
                      <a:pt x="7" y="10"/>
                    </a:lnTo>
                    <a:lnTo>
                      <a:pt x="7" y="12"/>
                    </a:lnTo>
                    <a:lnTo>
                      <a:pt x="12" y="13"/>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82" name="Freeform 191"/>
              <p:cNvSpPr>
                <a:spLocks/>
              </p:cNvSpPr>
              <p:nvPr/>
            </p:nvSpPr>
            <p:spPr bwMode="auto">
              <a:xfrm>
                <a:off x="3293" y="2416"/>
                <a:ext cx="21" cy="17"/>
              </a:xfrm>
              <a:custGeom>
                <a:avLst/>
                <a:gdLst>
                  <a:gd name="T0" fmla="*/ 20 w 21"/>
                  <a:gd name="T1" fmla="*/ 16 h 17"/>
                  <a:gd name="T2" fmla="*/ 16 w 21"/>
                  <a:gd name="T3" fmla="*/ 9 h 17"/>
                  <a:gd name="T4" fmla="*/ 16 w 21"/>
                  <a:gd name="T5" fmla="*/ 6 h 17"/>
                  <a:gd name="T6" fmla="*/ 13 w 21"/>
                  <a:gd name="T7" fmla="*/ 6 h 17"/>
                  <a:gd name="T8" fmla="*/ 11 w 21"/>
                  <a:gd name="T9" fmla="*/ 0 h 17"/>
                  <a:gd name="T10" fmla="*/ 7 w 21"/>
                  <a:gd name="T11" fmla="*/ 0 h 17"/>
                  <a:gd name="T12" fmla="*/ 5 w 21"/>
                  <a:gd name="T13" fmla="*/ 0 h 17"/>
                  <a:gd name="T14" fmla="*/ 4 w 21"/>
                  <a:gd name="T15" fmla="*/ 6 h 17"/>
                  <a:gd name="T16" fmla="*/ 2 w 21"/>
                  <a:gd name="T17" fmla="*/ 6 h 17"/>
                  <a:gd name="T18" fmla="*/ 0 w 21"/>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20" y="16"/>
                    </a:moveTo>
                    <a:lnTo>
                      <a:pt x="16" y="9"/>
                    </a:lnTo>
                    <a:lnTo>
                      <a:pt x="16" y="6"/>
                    </a:lnTo>
                    <a:lnTo>
                      <a:pt x="13" y="6"/>
                    </a:lnTo>
                    <a:lnTo>
                      <a:pt x="11" y="0"/>
                    </a:lnTo>
                    <a:lnTo>
                      <a:pt x="7" y="0"/>
                    </a:lnTo>
                    <a:lnTo>
                      <a:pt x="5" y="0"/>
                    </a:lnTo>
                    <a:lnTo>
                      <a:pt x="4" y="6"/>
                    </a:lnTo>
                    <a:lnTo>
                      <a:pt x="2" y="6"/>
                    </a:lnTo>
                    <a:lnTo>
                      <a:pt x="0" y="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15" name="Group 192"/>
            <p:cNvGrpSpPr>
              <a:grpSpLocks/>
            </p:cNvGrpSpPr>
            <p:nvPr/>
          </p:nvGrpSpPr>
          <p:grpSpPr bwMode="auto">
            <a:xfrm>
              <a:off x="3135" y="2301"/>
              <a:ext cx="33" cy="29"/>
              <a:chOff x="3279" y="2437"/>
              <a:chExt cx="33" cy="29"/>
            </a:xfrm>
          </p:grpSpPr>
          <p:sp>
            <p:nvSpPr>
              <p:cNvPr id="112179" name="Freeform 193"/>
              <p:cNvSpPr>
                <a:spLocks/>
              </p:cNvSpPr>
              <p:nvPr/>
            </p:nvSpPr>
            <p:spPr bwMode="auto">
              <a:xfrm>
                <a:off x="3279" y="2449"/>
                <a:ext cx="20" cy="17"/>
              </a:xfrm>
              <a:custGeom>
                <a:avLst/>
                <a:gdLst>
                  <a:gd name="T0" fmla="*/ 0 w 20"/>
                  <a:gd name="T1" fmla="*/ 0 h 17"/>
                  <a:gd name="T2" fmla="*/ 3 w 20"/>
                  <a:gd name="T3" fmla="*/ 6 h 17"/>
                  <a:gd name="T4" fmla="*/ 3 w 20"/>
                  <a:gd name="T5" fmla="*/ 9 h 17"/>
                  <a:gd name="T6" fmla="*/ 7 w 20"/>
                  <a:gd name="T7" fmla="*/ 9 h 17"/>
                  <a:gd name="T8" fmla="*/ 9 w 20"/>
                  <a:gd name="T9" fmla="*/ 16 h 17"/>
                  <a:gd name="T10" fmla="*/ 12 w 20"/>
                  <a:gd name="T11" fmla="*/ 16 h 17"/>
                  <a:gd name="T12" fmla="*/ 14 w 20"/>
                  <a:gd name="T13" fmla="*/ 16 h 17"/>
                  <a:gd name="T14" fmla="*/ 16 w 20"/>
                  <a:gd name="T15" fmla="*/ 9 h 17"/>
                  <a:gd name="T16" fmla="*/ 17 w 20"/>
                  <a:gd name="T17" fmla="*/ 9 h 17"/>
                  <a:gd name="T18" fmla="*/ 19 w 20"/>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0"/>
                    </a:moveTo>
                    <a:lnTo>
                      <a:pt x="3" y="6"/>
                    </a:lnTo>
                    <a:lnTo>
                      <a:pt x="3" y="9"/>
                    </a:lnTo>
                    <a:lnTo>
                      <a:pt x="7" y="9"/>
                    </a:lnTo>
                    <a:lnTo>
                      <a:pt x="9" y="16"/>
                    </a:lnTo>
                    <a:lnTo>
                      <a:pt x="12" y="16"/>
                    </a:lnTo>
                    <a:lnTo>
                      <a:pt x="14" y="16"/>
                    </a:lnTo>
                    <a:lnTo>
                      <a:pt x="16" y="9"/>
                    </a:lnTo>
                    <a:lnTo>
                      <a:pt x="17" y="9"/>
                    </a:lnTo>
                    <a:lnTo>
                      <a:pt x="19" y="9"/>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80" name="Freeform 194"/>
              <p:cNvSpPr>
                <a:spLocks/>
              </p:cNvSpPr>
              <p:nvPr/>
            </p:nvSpPr>
            <p:spPr bwMode="auto">
              <a:xfrm>
                <a:off x="3295" y="2437"/>
                <a:ext cx="17" cy="18"/>
              </a:xfrm>
              <a:custGeom>
                <a:avLst/>
                <a:gdLst>
                  <a:gd name="T0" fmla="*/ 6 w 17"/>
                  <a:gd name="T1" fmla="*/ 17 h 18"/>
                  <a:gd name="T2" fmla="*/ 11 w 17"/>
                  <a:gd name="T3" fmla="*/ 15 h 18"/>
                  <a:gd name="T4" fmla="*/ 16 w 17"/>
                  <a:gd name="T5" fmla="*/ 15 h 18"/>
                  <a:gd name="T6" fmla="*/ 11 w 17"/>
                  <a:gd name="T7" fmla="*/ 12 h 18"/>
                  <a:gd name="T8" fmla="*/ 11 w 17"/>
                  <a:gd name="T9" fmla="*/ 10 h 18"/>
                  <a:gd name="T10" fmla="*/ 11 w 17"/>
                  <a:gd name="T11" fmla="*/ 7 h 18"/>
                  <a:gd name="T12" fmla="*/ 6 w 17"/>
                  <a:gd name="T13" fmla="*/ 7 h 18"/>
                  <a:gd name="T14" fmla="*/ 6 w 17"/>
                  <a:gd name="T15" fmla="*/ 3 h 18"/>
                  <a:gd name="T16" fmla="*/ 4 w 17"/>
                  <a:gd name="T17" fmla="*/ 2 h 18"/>
                  <a:gd name="T18" fmla="*/ 0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6" y="17"/>
                    </a:moveTo>
                    <a:lnTo>
                      <a:pt x="11" y="15"/>
                    </a:lnTo>
                    <a:lnTo>
                      <a:pt x="16" y="15"/>
                    </a:lnTo>
                    <a:lnTo>
                      <a:pt x="11" y="12"/>
                    </a:lnTo>
                    <a:lnTo>
                      <a:pt x="11" y="10"/>
                    </a:lnTo>
                    <a:lnTo>
                      <a:pt x="11" y="7"/>
                    </a:lnTo>
                    <a:lnTo>
                      <a:pt x="6" y="7"/>
                    </a:lnTo>
                    <a:lnTo>
                      <a:pt x="6" y="3"/>
                    </a:lnTo>
                    <a:lnTo>
                      <a:pt x="4"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16" name="Group 195"/>
            <p:cNvGrpSpPr>
              <a:grpSpLocks/>
            </p:cNvGrpSpPr>
            <p:nvPr/>
          </p:nvGrpSpPr>
          <p:grpSpPr bwMode="auto">
            <a:xfrm>
              <a:off x="3110" y="2314"/>
              <a:ext cx="19" cy="20"/>
              <a:chOff x="3254" y="2450"/>
              <a:chExt cx="19" cy="20"/>
            </a:xfrm>
          </p:grpSpPr>
          <p:sp>
            <p:nvSpPr>
              <p:cNvPr id="112177" name="Freeform 196"/>
              <p:cNvSpPr>
                <a:spLocks/>
              </p:cNvSpPr>
              <p:nvPr/>
            </p:nvSpPr>
            <p:spPr bwMode="auto">
              <a:xfrm>
                <a:off x="3254" y="2452"/>
                <a:ext cx="17" cy="18"/>
              </a:xfrm>
              <a:custGeom>
                <a:avLst/>
                <a:gdLst>
                  <a:gd name="T0" fmla="*/ 6 w 17"/>
                  <a:gd name="T1" fmla="*/ 0 h 18"/>
                  <a:gd name="T2" fmla="*/ 4 w 17"/>
                  <a:gd name="T3" fmla="*/ 2 h 18"/>
                  <a:gd name="T4" fmla="*/ 0 w 17"/>
                  <a:gd name="T5" fmla="*/ 2 h 18"/>
                  <a:gd name="T6" fmla="*/ 4 w 17"/>
                  <a:gd name="T7" fmla="*/ 6 h 18"/>
                  <a:gd name="T8" fmla="*/ 4 w 17"/>
                  <a:gd name="T9" fmla="*/ 7 h 18"/>
                  <a:gd name="T10" fmla="*/ 4 w 17"/>
                  <a:gd name="T11" fmla="*/ 11 h 18"/>
                  <a:gd name="T12" fmla="*/ 6 w 17"/>
                  <a:gd name="T13" fmla="*/ 11 h 18"/>
                  <a:gd name="T14" fmla="*/ 6 w 17"/>
                  <a:gd name="T15" fmla="*/ 14 h 18"/>
                  <a:gd name="T16" fmla="*/ 11 w 17"/>
                  <a:gd name="T17" fmla="*/ 15 h 18"/>
                  <a:gd name="T18" fmla="*/ 16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6" y="0"/>
                    </a:moveTo>
                    <a:lnTo>
                      <a:pt x="4" y="2"/>
                    </a:lnTo>
                    <a:lnTo>
                      <a:pt x="0" y="2"/>
                    </a:lnTo>
                    <a:lnTo>
                      <a:pt x="4" y="6"/>
                    </a:lnTo>
                    <a:lnTo>
                      <a:pt x="4" y="7"/>
                    </a:lnTo>
                    <a:lnTo>
                      <a:pt x="4" y="11"/>
                    </a:lnTo>
                    <a:lnTo>
                      <a:pt x="6" y="11"/>
                    </a:lnTo>
                    <a:lnTo>
                      <a:pt x="6" y="14"/>
                    </a:lnTo>
                    <a:lnTo>
                      <a:pt x="11" y="15"/>
                    </a:lnTo>
                    <a:lnTo>
                      <a:pt x="16"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78" name="Freeform 197"/>
              <p:cNvSpPr>
                <a:spLocks/>
              </p:cNvSpPr>
              <p:nvPr/>
            </p:nvSpPr>
            <p:spPr bwMode="auto">
              <a:xfrm>
                <a:off x="3254" y="2450"/>
                <a:ext cx="19" cy="17"/>
              </a:xfrm>
              <a:custGeom>
                <a:avLst/>
                <a:gdLst>
                  <a:gd name="T0" fmla="*/ 18 w 19"/>
                  <a:gd name="T1" fmla="*/ 16 h 17"/>
                  <a:gd name="T2" fmla="*/ 14 w 19"/>
                  <a:gd name="T3" fmla="*/ 9 h 17"/>
                  <a:gd name="T4" fmla="*/ 14 w 19"/>
                  <a:gd name="T5" fmla="*/ 6 h 17"/>
                  <a:gd name="T6" fmla="*/ 11 w 19"/>
                  <a:gd name="T7" fmla="*/ 6 h 17"/>
                  <a:gd name="T8" fmla="*/ 9 w 19"/>
                  <a:gd name="T9" fmla="*/ 0 h 17"/>
                  <a:gd name="T10" fmla="*/ 5 w 19"/>
                  <a:gd name="T11" fmla="*/ 0 h 17"/>
                  <a:gd name="T12" fmla="*/ 4 w 19"/>
                  <a:gd name="T13" fmla="*/ 0 h 17"/>
                  <a:gd name="T14" fmla="*/ 2 w 19"/>
                  <a:gd name="T15" fmla="*/ 0 h 17"/>
                  <a:gd name="T16" fmla="*/ 0 w 19"/>
                  <a:gd name="T17" fmla="*/ 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18" y="16"/>
                    </a:moveTo>
                    <a:lnTo>
                      <a:pt x="14" y="9"/>
                    </a:lnTo>
                    <a:lnTo>
                      <a:pt x="14" y="6"/>
                    </a:lnTo>
                    <a:lnTo>
                      <a:pt x="11" y="6"/>
                    </a:lnTo>
                    <a:lnTo>
                      <a:pt x="9" y="0"/>
                    </a:lnTo>
                    <a:lnTo>
                      <a:pt x="5" y="0"/>
                    </a:lnTo>
                    <a:lnTo>
                      <a:pt x="4" y="0"/>
                    </a:lnTo>
                    <a:lnTo>
                      <a:pt x="2" y="0"/>
                    </a:lnTo>
                    <a:lnTo>
                      <a:pt x="0" y="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17" name="Group 198"/>
            <p:cNvGrpSpPr>
              <a:grpSpLocks/>
            </p:cNvGrpSpPr>
            <p:nvPr/>
          </p:nvGrpSpPr>
          <p:grpSpPr bwMode="auto">
            <a:xfrm>
              <a:off x="3100" y="2337"/>
              <a:ext cx="32" cy="28"/>
              <a:chOff x="3244" y="2473"/>
              <a:chExt cx="32" cy="28"/>
            </a:xfrm>
          </p:grpSpPr>
          <p:sp>
            <p:nvSpPr>
              <p:cNvPr id="112175" name="Freeform 199"/>
              <p:cNvSpPr>
                <a:spLocks/>
              </p:cNvSpPr>
              <p:nvPr/>
            </p:nvSpPr>
            <p:spPr bwMode="auto">
              <a:xfrm>
                <a:off x="3244" y="2484"/>
                <a:ext cx="20" cy="17"/>
              </a:xfrm>
              <a:custGeom>
                <a:avLst/>
                <a:gdLst>
                  <a:gd name="T0" fmla="*/ 0 w 20"/>
                  <a:gd name="T1" fmla="*/ 0 h 17"/>
                  <a:gd name="T2" fmla="*/ 3 w 20"/>
                  <a:gd name="T3" fmla="*/ 6 h 17"/>
                  <a:gd name="T4" fmla="*/ 3 w 20"/>
                  <a:gd name="T5" fmla="*/ 9 h 17"/>
                  <a:gd name="T6" fmla="*/ 7 w 20"/>
                  <a:gd name="T7" fmla="*/ 9 h 17"/>
                  <a:gd name="T8" fmla="*/ 9 w 20"/>
                  <a:gd name="T9" fmla="*/ 16 h 17"/>
                  <a:gd name="T10" fmla="*/ 12 w 20"/>
                  <a:gd name="T11" fmla="*/ 16 h 17"/>
                  <a:gd name="T12" fmla="*/ 14 w 20"/>
                  <a:gd name="T13" fmla="*/ 16 h 17"/>
                  <a:gd name="T14" fmla="*/ 16 w 20"/>
                  <a:gd name="T15" fmla="*/ 9 h 17"/>
                  <a:gd name="T16" fmla="*/ 17 w 20"/>
                  <a:gd name="T17" fmla="*/ 9 h 17"/>
                  <a:gd name="T18" fmla="*/ 19 w 20"/>
                  <a:gd name="T19" fmla="*/ 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0"/>
                    </a:moveTo>
                    <a:lnTo>
                      <a:pt x="3" y="6"/>
                    </a:lnTo>
                    <a:lnTo>
                      <a:pt x="3" y="9"/>
                    </a:lnTo>
                    <a:lnTo>
                      <a:pt x="7" y="9"/>
                    </a:lnTo>
                    <a:lnTo>
                      <a:pt x="9" y="16"/>
                    </a:lnTo>
                    <a:lnTo>
                      <a:pt x="12" y="16"/>
                    </a:lnTo>
                    <a:lnTo>
                      <a:pt x="14" y="16"/>
                    </a:lnTo>
                    <a:lnTo>
                      <a:pt x="16" y="9"/>
                    </a:lnTo>
                    <a:lnTo>
                      <a:pt x="17" y="9"/>
                    </a:lnTo>
                    <a:lnTo>
                      <a:pt x="19" y="9"/>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76" name="Freeform 200"/>
              <p:cNvSpPr>
                <a:spLocks/>
              </p:cNvSpPr>
              <p:nvPr/>
            </p:nvSpPr>
            <p:spPr bwMode="auto">
              <a:xfrm>
                <a:off x="3259" y="2473"/>
                <a:ext cx="17" cy="17"/>
              </a:xfrm>
              <a:custGeom>
                <a:avLst/>
                <a:gdLst>
                  <a:gd name="T0" fmla="*/ 6 w 17"/>
                  <a:gd name="T1" fmla="*/ 16 h 17"/>
                  <a:gd name="T2" fmla="*/ 11 w 17"/>
                  <a:gd name="T3" fmla="*/ 14 h 17"/>
                  <a:gd name="T4" fmla="*/ 16 w 17"/>
                  <a:gd name="T5" fmla="*/ 14 h 17"/>
                  <a:gd name="T6" fmla="*/ 11 w 17"/>
                  <a:gd name="T7" fmla="*/ 11 h 17"/>
                  <a:gd name="T8" fmla="*/ 11 w 17"/>
                  <a:gd name="T9" fmla="*/ 10 h 17"/>
                  <a:gd name="T10" fmla="*/ 11 w 17"/>
                  <a:gd name="T11" fmla="*/ 6 h 17"/>
                  <a:gd name="T12" fmla="*/ 6 w 17"/>
                  <a:gd name="T13" fmla="*/ 6 h 17"/>
                  <a:gd name="T14" fmla="*/ 6 w 17"/>
                  <a:gd name="T15" fmla="*/ 3 h 17"/>
                  <a:gd name="T16" fmla="*/ 4 w 17"/>
                  <a:gd name="T17" fmla="*/ 2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6" y="16"/>
                    </a:moveTo>
                    <a:lnTo>
                      <a:pt x="11" y="14"/>
                    </a:lnTo>
                    <a:lnTo>
                      <a:pt x="16" y="14"/>
                    </a:lnTo>
                    <a:lnTo>
                      <a:pt x="11" y="11"/>
                    </a:lnTo>
                    <a:lnTo>
                      <a:pt x="11" y="10"/>
                    </a:lnTo>
                    <a:lnTo>
                      <a:pt x="11" y="6"/>
                    </a:lnTo>
                    <a:lnTo>
                      <a:pt x="6" y="6"/>
                    </a:lnTo>
                    <a:lnTo>
                      <a:pt x="6" y="3"/>
                    </a:lnTo>
                    <a:lnTo>
                      <a:pt x="4"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18" name="Group 201"/>
            <p:cNvGrpSpPr>
              <a:grpSpLocks/>
            </p:cNvGrpSpPr>
            <p:nvPr/>
          </p:nvGrpSpPr>
          <p:grpSpPr bwMode="auto">
            <a:xfrm>
              <a:off x="3074" y="2350"/>
              <a:ext cx="21" cy="17"/>
              <a:chOff x="3218" y="2486"/>
              <a:chExt cx="21" cy="17"/>
            </a:xfrm>
          </p:grpSpPr>
          <p:sp>
            <p:nvSpPr>
              <p:cNvPr id="112173" name="Freeform 202"/>
              <p:cNvSpPr>
                <a:spLocks/>
              </p:cNvSpPr>
              <p:nvPr/>
            </p:nvSpPr>
            <p:spPr bwMode="auto">
              <a:xfrm>
                <a:off x="3218" y="2486"/>
                <a:ext cx="17" cy="17"/>
              </a:xfrm>
              <a:custGeom>
                <a:avLst/>
                <a:gdLst>
                  <a:gd name="T0" fmla="*/ 4 w 17"/>
                  <a:gd name="T1" fmla="*/ 0 h 17"/>
                  <a:gd name="T2" fmla="*/ 0 w 17"/>
                  <a:gd name="T3" fmla="*/ 2 h 17"/>
                  <a:gd name="T4" fmla="*/ 0 w 17"/>
                  <a:gd name="T5" fmla="*/ 3 h 17"/>
                  <a:gd name="T6" fmla="*/ 0 w 17"/>
                  <a:gd name="T7" fmla="*/ 5 h 17"/>
                  <a:gd name="T8" fmla="*/ 0 w 17"/>
                  <a:gd name="T9" fmla="*/ 6 h 17"/>
                  <a:gd name="T10" fmla="*/ 0 w 17"/>
                  <a:gd name="T11" fmla="*/ 10 h 17"/>
                  <a:gd name="T12" fmla="*/ 4 w 17"/>
                  <a:gd name="T13" fmla="*/ 11 h 17"/>
                  <a:gd name="T14" fmla="*/ 4 w 17"/>
                  <a:gd name="T15" fmla="*/ 13 h 17"/>
                  <a:gd name="T16" fmla="*/ 6 w 17"/>
                  <a:gd name="T17" fmla="*/ 14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4" y="0"/>
                    </a:moveTo>
                    <a:lnTo>
                      <a:pt x="0" y="2"/>
                    </a:lnTo>
                    <a:lnTo>
                      <a:pt x="0" y="3"/>
                    </a:lnTo>
                    <a:lnTo>
                      <a:pt x="0" y="5"/>
                    </a:lnTo>
                    <a:lnTo>
                      <a:pt x="0" y="6"/>
                    </a:lnTo>
                    <a:lnTo>
                      <a:pt x="0" y="10"/>
                    </a:lnTo>
                    <a:lnTo>
                      <a:pt x="4" y="11"/>
                    </a:lnTo>
                    <a:lnTo>
                      <a:pt x="4" y="13"/>
                    </a:lnTo>
                    <a:lnTo>
                      <a:pt x="6" y="14"/>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74" name="Freeform 203"/>
              <p:cNvSpPr>
                <a:spLocks/>
              </p:cNvSpPr>
              <p:nvPr/>
            </p:nvSpPr>
            <p:spPr bwMode="auto">
              <a:xfrm>
                <a:off x="3218" y="2486"/>
                <a:ext cx="21" cy="17"/>
              </a:xfrm>
              <a:custGeom>
                <a:avLst/>
                <a:gdLst>
                  <a:gd name="T0" fmla="*/ 20 w 21"/>
                  <a:gd name="T1" fmla="*/ 16 h 17"/>
                  <a:gd name="T2" fmla="*/ 16 w 21"/>
                  <a:gd name="T3" fmla="*/ 9 h 17"/>
                  <a:gd name="T4" fmla="*/ 16 w 21"/>
                  <a:gd name="T5" fmla="*/ 6 h 17"/>
                  <a:gd name="T6" fmla="*/ 13 w 21"/>
                  <a:gd name="T7" fmla="*/ 6 h 17"/>
                  <a:gd name="T8" fmla="*/ 11 w 21"/>
                  <a:gd name="T9" fmla="*/ 0 h 17"/>
                  <a:gd name="T10" fmla="*/ 7 w 21"/>
                  <a:gd name="T11" fmla="*/ 0 h 17"/>
                  <a:gd name="T12" fmla="*/ 5 w 21"/>
                  <a:gd name="T13" fmla="*/ 0 h 17"/>
                  <a:gd name="T14" fmla="*/ 4 w 21"/>
                  <a:gd name="T15" fmla="*/ 6 h 17"/>
                  <a:gd name="T16" fmla="*/ 2 w 21"/>
                  <a:gd name="T17" fmla="*/ 6 h 17"/>
                  <a:gd name="T18" fmla="*/ 0 w 21"/>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20" y="16"/>
                    </a:moveTo>
                    <a:lnTo>
                      <a:pt x="16" y="9"/>
                    </a:lnTo>
                    <a:lnTo>
                      <a:pt x="16" y="6"/>
                    </a:lnTo>
                    <a:lnTo>
                      <a:pt x="13" y="6"/>
                    </a:lnTo>
                    <a:lnTo>
                      <a:pt x="11" y="0"/>
                    </a:lnTo>
                    <a:lnTo>
                      <a:pt x="7" y="0"/>
                    </a:lnTo>
                    <a:lnTo>
                      <a:pt x="5" y="0"/>
                    </a:lnTo>
                    <a:lnTo>
                      <a:pt x="4" y="6"/>
                    </a:lnTo>
                    <a:lnTo>
                      <a:pt x="2" y="6"/>
                    </a:lnTo>
                    <a:lnTo>
                      <a:pt x="0" y="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19" name="Group 204"/>
            <p:cNvGrpSpPr>
              <a:grpSpLocks/>
            </p:cNvGrpSpPr>
            <p:nvPr/>
          </p:nvGrpSpPr>
          <p:grpSpPr bwMode="auto">
            <a:xfrm>
              <a:off x="3063" y="2373"/>
              <a:ext cx="32" cy="30"/>
              <a:chOff x="3207" y="2509"/>
              <a:chExt cx="32" cy="30"/>
            </a:xfrm>
          </p:grpSpPr>
          <p:sp>
            <p:nvSpPr>
              <p:cNvPr id="112171" name="Freeform 205"/>
              <p:cNvSpPr>
                <a:spLocks/>
              </p:cNvSpPr>
              <p:nvPr/>
            </p:nvSpPr>
            <p:spPr bwMode="auto">
              <a:xfrm>
                <a:off x="3207" y="2522"/>
                <a:ext cx="21" cy="17"/>
              </a:xfrm>
              <a:custGeom>
                <a:avLst/>
                <a:gdLst>
                  <a:gd name="T0" fmla="*/ 0 w 21"/>
                  <a:gd name="T1" fmla="*/ 0 h 17"/>
                  <a:gd name="T2" fmla="*/ 3 w 21"/>
                  <a:gd name="T3" fmla="*/ 5 h 17"/>
                  <a:gd name="T4" fmla="*/ 5 w 21"/>
                  <a:gd name="T5" fmla="*/ 16 h 17"/>
                  <a:gd name="T6" fmla="*/ 7 w 21"/>
                  <a:gd name="T7" fmla="*/ 16 h 17"/>
                  <a:gd name="T8" fmla="*/ 10 w 21"/>
                  <a:gd name="T9" fmla="*/ 16 h 17"/>
                  <a:gd name="T10" fmla="*/ 13 w 21"/>
                  <a:gd name="T11" fmla="*/ 16 h 17"/>
                  <a:gd name="T12" fmla="*/ 15 w 21"/>
                  <a:gd name="T13" fmla="*/ 16 h 17"/>
                  <a:gd name="T14" fmla="*/ 17 w 21"/>
                  <a:gd name="T15" fmla="*/ 5 h 17"/>
                  <a:gd name="T16" fmla="*/ 18 w 21"/>
                  <a:gd name="T17" fmla="*/ 5 h 17"/>
                  <a:gd name="T18" fmla="*/ 20 w 21"/>
                  <a:gd name="T19" fmla="*/ 5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0" y="0"/>
                    </a:moveTo>
                    <a:lnTo>
                      <a:pt x="3" y="5"/>
                    </a:lnTo>
                    <a:lnTo>
                      <a:pt x="5" y="16"/>
                    </a:lnTo>
                    <a:lnTo>
                      <a:pt x="7" y="16"/>
                    </a:lnTo>
                    <a:lnTo>
                      <a:pt x="10" y="16"/>
                    </a:lnTo>
                    <a:lnTo>
                      <a:pt x="13" y="16"/>
                    </a:lnTo>
                    <a:lnTo>
                      <a:pt x="15" y="16"/>
                    </a:lnTo>
                    <a:lnTo>
                      <a:pt x="17" y="5"/>
                    </a:lnTo>
                    <a:lnTo>
                      <a:pt x="18" y="5"/>
                    </a:lnTo>
                    <a:lnTo>
                      <a:pt x="20" y="5"/>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72" name="Freeform 206"/>
              <p:cNvSpPr>
                <a:spLocks/>
              </p:cNvSpPr>
              <p:nvPr/>
            </p:nvSpPr>
            <p:spPr bwMode="auto">
              <a:xfrm>
                <a:off x="3222" y="2509"/>
                <a:ext cx="17" cy="19"/>
              </a:xfrm>
              <a:custGeom>
                <a:avLst/>
                <a:gdLst>
                  <a:gd name="T0" fmla="*/ 11 w 17"/>
                  <a:gd name="T1" fmla="*/ 18 h 19"/>
                  <a:gd name="T2" fmla="*/ 11 w 17"/>
                  <a:gd name="T3" fmla="*/ 16 h 19"/>
                  <a:gd name="T4" fmla="*/ 11 w 17"/>
                  <a:gd name="T5" fmla="*/ 15 h 19"/>
                  <a:gd name="T6" fmla="*/ 16 w 17"/>
                  <a:gd name="T7" fmla="*/ 13 h 19"/>
                  <a:gd name="T8" fmla="*/ 16 w 17"/>
                  <a:gd name="T9" fmla="*/ 11 h 19"/>
                  <a:gd name="T10" fmla="*/ 16 w 17"/>
                  <a:gd name="T11" fmla="*/ 8 h 19"/>
                  <a:gd name="T12" fmla="*/ 11 w 17"/>
                  <a:gd name="T13" fmla="*/ 5 h 19"/>
                  <a:gd name="T14" fmla="*/ 11 w 17"/>
                  <a:gd name="T15" fmla="*/ 3 h 19"/>
                  <a:gd name="T16" fmla="*/ 6 w 17"/>
                  <a:gd name="T17" fmla="*/ 2 h 19"/>
                  <a:gd name="T18" fmla="*/ 0 w 17"/>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9"/>
                  <a:gd name="T32" fmla="*/ 17 w 1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9">
                    <a:moveTo>
                      <a:pt x="11" y="18"/>
                    </a:moveTo>
                    <a:lnTo>
                      <a:pt x="11" y="16"/>
                    </a:lnTo>
                    <a:lnTo>
                      <a:pt x="11" y="15"/>
                    </a:lnTo>
                    <a:lnTo>
                      <a:pt x="16" y="13"/>
                    </a:lnTo>
                    <a:lnTo>
                      <a:pt x="16" y="11"/>
                    </a:lnTo>
                    <a:lnTo>
                      <a:pt x="16" y="8"/>
                    </a:lnTo>
                    <a:lnTo>
                      <a:pt x="11" y="5"/>
                    </a:lnTo>
                    <a:lnTo>
                      <a:pt x="11" y="3"/>
                    </a:lnTo>
                    <a:lnTo>
                      <a:pt x="6"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20" name="Group 207"/>
            <p:cNvGrpSpPr>
              <a:grpSpLocks/>
            </p:cNvGrpSpPr>
            <p:nvPr/>
          </p:nvGrpSpPr>
          <p:grpSpPr bwMode="auto">
            <a:xfrm>
              <a:off x="3041" y="2386"/>
              <a:ext cx="21" cy="19"/>
              <a:chOff x="3185" y="2522"/>
              <a:chExt cx="21" cy="19"/>
            </a:xfrm>
          </p:grpSpPr>
          <p:sp>
            <p:nvSpPr>
              <p:cNvPr id="112169" name="Freeform 208"/>
              <p:cNvSpPr>
                <a:spLocks/>
              </p:cNvSpPr>
              <p:nvPr/>
            </p:nvSpPr>
            <p:spPr bwMode="auto">
              <a:xfrm>
                <a:off x="3185" y="2524"/>
                <a:ext cx="17" cy="17"/>
              </a:xfrm>
              <a:custGeom>
                <a:avLst/>
                <a:gdLst>
                  <a:gd name="T0" fmla="*/ 4 w 17"/>
                  <a:gd name="T1" fmla="*/ 0 h 17"/>
                  <a:gd name="T2" fmla="*/ 0 w 17"/>
                  <a:gd name="T3" fmla="*/ 2 h 17"/>
                  <a:gd name="T4" fmla="*/ 0 w 17"/>
                  <a:gd name="T5" fmla="*/ 3 h 17"/>
                  <a:gd name="T6" fmla="*/ 0 w 17"/>
                  <a:gd name="T7" fmla="*/ 5 h 17"/>
                  <a:gd name="T8" fmla="*/ 0 w 17"/>
                  <a:gd name="T9" fmla="*/ 6 h 17"/>
                  <a:gd name="T10" fmla="*/ 0 w 17"/>
                  <a:gd name="T11" fmla="*/ 10 h 17"/>
                  <a:gd name="T12" fmla="*/ 4 w 17"/>
                  <a:gd name="T13" fmla="*/ 11 h 17"/>
                  <a:gd name="T14" fmla="*/ 4 w 17"/>
                  <a:gd name="T15" fmla="*/ 13 h 17"/>
                  <a:gd name="T16" fmla="*/ 6 w 17"/>
                  <a:gd name="T17" fmla="*/ 14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4" y="0"/>
                    </a:moveTo>
                    <a:lnTo>
                      <a:pt x="0" y="2"/>
                    </a:lnTo>
                    <a:lnTo>
                      <a:pt x="0" y="3"/>
                    </a:lnTo>
                    <a:lnTo>
                      <a:pt x="0" y="5"/>
                    </a:lnTo>
                    <a:lnTo>
                      <a:pt x="0" y="6"/>
                    </a:lnTo>
                    <a:lnTo>
                      <a:pt x="0" y="10"/>
                    </a:lnTo>
                    <a:lnTo>
                      <a:pt x="4" y="11"/>
                    </a:lnTo>
                    <a:lnTo>
                      <a:pt x="4" y="13"/>
                    </a:lnTo>
                    <a:lnTo>
                      <a:pt x="6" y="14"/>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70" name="Freeform 209"/>
              <p:cNvSpPr>
                <a:spLocks/>
              </p:cNvSpPr>
              <p:nvPr/>
            </p:nvSpPr>
            <p:spPr bwMode="auto">
              <a:xfrm>
                <a:off x="3185" y="2522"/>
                <a:ext cx="21" cy="17"/>
              </a:xfrm>
              <a:custGeom>
                <a:avLst/>
                <a:gdLst>
                  <a:gd name="T0" fmla="*/ 20 w 21"/>
                  <a:gd name="T1" fmla="*/ 16 h 17"/>
                  <a:gd name="T2" fmla="*/ 18 w 21"/>
                  <a:gd name="T3" fmla="*/ 16 h 17"/>
                  <a:gd name="T4" fmla="*/ 16 w 21"/>
                  <a:gd name="T5" fmla="*/ 0 h 17"/>
                  <a:gd name="T6" fmla="*/ 13 w 21"/>
                  <a:gd name="T7" fmla="*/ 5 h 17"/>
                  <a:gd name="T8" fmla="*/ 11 w 21"/>
                  <a:gd name="T9" fmla="*/ 5 h 17"/>
                  <a:gd name="T10" fmla="*/ 7 w 21"/>
                  <a:gd name="T11" fmla="*/ 5 h 17"/>
                  <a:gd name="T12" fmla="*/ 5 w 21"/>
                  <a:gd name="T13" fmla="*/ 5 h 17"/>
                  <a:gd name="T14" fmla="*/ 4 w 21"/>
                  <a:gd name="T15" fmla="*/ 5 h 17"/>
                  <a:gd name="T16" fmla="*/ 2 w 21"/>
                  <a:gd name="T17" fmla="*/ 16 h 17"/>
                  <a:gd name="T18" fmla="*/ 0 w 2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20" y="16"/>
                    </a:moveTo>
                    <a:lnTo>
                      <a:pt x="18" y="16"/>
                    </a:lnTo>
                    <a:lnTo>
                      <a:pt x="16" y="0"/>
                    </a:lnTo>
                    <a:lnTo>
                      <a:pt x="13" y="5"/>
                    </a:lnTo>
                    <a:lnTo>
                      <a:pt x="11" y="5"/>
                    </a:lnTo>
                    <a:lnTo>
                      <a:pt x="7" y="5"/>
                    </a:lnTo>
                    <a:lnTo>
                      <a:pt x="5" y="5"/>
                    </a:lnTo>
                    <a:lnTo>
                      <a:pt x="4" y="5"/>
                    </a:lnTo>
                    <a:lnTo>
                      <a:pt x="2" y="16"/>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2021" name="Freeform 210"/>
            <p:cNvSpPr>
              <a:spLocks/>
            </p:cNvSpPr>
            <p:nvPr/>
          </p:nvSpPr>
          <p:spPr bwMode="auto">
            <a:xfrm>
              <a:off x="3180" y="2222"/>
              <a:ext cx="65" cy="57"/>
            </a:xfrm>
            <a:custGeom>
              <a:avLst/>
              <a:gdLst>
                <a:gd name="T0" fmla="*/ 6 w 65"/>
                <a:gd name="T1" fmla="*/ 7 h 57"/>
                <a:gd name="T2" fmla="*/ 4 w 65"/>
                <a:gd name="T3" fmla="*/ 10 h 57"/>
                <a:gd name="T4" fmla="*/ 2 w 65"/>
                <a:gd name="T5" fmla="*/ 13 h 57"/>
                <a:gd name="T6" fmla="*/ 0 w 65"/>
                <a:gd name="T7" fmla="*/ 18 h 57"/>
                <a:gd name="T8" fmla="*/ 2 w 65"/>
                <a:gd name="T9" fmla="*/ 25 h 57"/>
                <a:gd name="T10" fmla="*/ 2 w 65"/>
                <a:gd name="T11" fmla="*/ 30 h 57"/>
                <a:gd name="T12" fmla="*/ 4 w 65"/>
                <a:gd name="T13" fmla="*/ 33 h 57"/>
                <a:gd name="T14" fmla="*/ 8 w 65"/>
                <a:gd name="T15" fmla="*/ 38 h 57"/>
                <a:gd name="T16" fmla="*/ 11 w 65"/>
                <a:gd name="T17" fmla="*/ 43 h 57"/>
                <a:gd name="T18" fmla="*/ 15 w 65"/>
                <a:gd name="T19" fmla="*/ 46 h 57"/>
                <a:gd name="T20" fmla="*/ 20 w 65"/>
                <a:gd name="T21" fmla="*/ 49 h 57"/>
                <a:gd name="T22" fmla="*/ 25 w 65"/>
                <a:gd name="T23" fmla="*/ 53 h 57"/>
                <a:gd name="T24" fmla="*/ 31 w 65"/>
                <a:gd name="T25" fmla="*/ 54 h 57"/>
                <a:gd name="T26" fmla="*/ 36 w 65"/>
                <a:gd name="T27" fmla="*/ 54 h 57"/>
                <a:gd name="T28" fmla="*/ 41 w 65"/>
                <a:gd name="T29" fmla="*/ 56 h 57"/>
                <a:gd name="T30" fmla="*/ 46 w 65"/>
                <a:gd name="T31" fmla="*/ 56 h 57"/>
                <a:gd name="T32" fmla="*/ 52 w 65"/>
                <a:gd name="T33" fmla="*/ 54 h 57"/>
                <a:gd name="T34" fmla="*/ 55 w 65"/>
                <a:gd name="T35" fmla="*/ 53 h 57"/>
                <a:gd name="T36" fmla="*/ 59 w 65"/>
                <a:gd name="T37" fmla="*/ 49 h 57"/>
                <a:gd name="T38" fmla="*/ 60 w 65"/>
                <a:gd name="T39" fmla="*/ 46 h 57"/>
                <a:gd name="T40" fmla="*/ 62 w 65"/>
                <a:gd name="T41" fmla="*/ 43 h 57"/>
                <a:gd name="T42" fmla="*/ 64 w 65"/>
                <a:gd name="T43" fmla="*/ 38 h 57"/>
                <a:gd name="T44" fmla="*/ 62 w 65"/>
                <a:gd name="T45" fmla="*/ 31 h 57"/>
                <a:gd name="T46" fmla="*/ 62 w 65"/>
                <a:gd name="T47" fmla="*/ 26 h 57"/>
                <a:gd name="T48" fmla="*/ 60 w 65"/>
                <a:gd name="T49" fmla="*/ 23 h 57"/>
                <a:gd name="T50" fmla="*/ 57 w 65"/>
                <a:gd name="T51" fmla="*/ 18 h 57"/>
                <a:gd name="T52" fmla="*/ 53 w 65"/>
                <a:gd name="T53" fmla="*/ 13 h 57"/>
                <a:gd name="T54" fmla="*/ 50 w 65"/>
                <a:gd name="T55" fmla="*/ 10 h 57"/>
                <a:gd name="T56" fmla="*/ 45 w 65"/>
                <a:gd name="T57" fmla="*/ 7 h 57"/>
                <a:gd name="T58" fmla="*/ 39 w 65"/>
                <a:gd name="T59" fmla="*/ 3 h 57"/>
                <a:gd name="T60" fmla="*/ 34 w 65"/>
                <a:gd name="T61" fmla="*/ 2 h 57"/>
                <a:gd name="T62" fmla="*/ 29 w 65"/>
                <a:gd name="T63" fmla="*/ 2 h 57"/>
                <a:gd name="T64" fmla="*/ 24 w 65"/>
                <a:gd name="T65" fmla="*/ 0 h 57"/>
                <a:gd name="T66" fmla="*/ 18 w 65"/>
                <a:gd name="T67" fmla="*/ 0 h 57"/>
                <a:gd name="T68" fmla="*/ 13 w 65"/>
                <a:gd name="T69" fmla="*/ 2 h 57"/>
                <a:gd name="T70" fmla="*/ 10 w 65"/>
                <a:gd name="T71" fmla="*/ 3 h 57"/>
                <a:gd name="T72" fmla="*/ 6 w 65"/>
                <a:gd name="T73" fmla="*/ 7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57"/>
                <a:gd name="T113" fmla="*/ 65 w 65"/>
                <a:gd name="T114" fmla="*/ 57 h 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57">
                  <a:moveTo>
                    <a:pt x="6" y="7"/>
                  </a:moveTo>
                  <a:lnTo>
                    <a:pt x="4" y="10"/>
                  </a:lnTo>
                  <a:lnTo>
                    <a:pt x="2" y="13"/>
                  </a:lnTo>
                  <a:lnTo>
                    <a:pt x="0" y="18"/>
                  </a:lnTo>
                  <a:lnTo>
                    <a:pt x="2" y="25"/>
                  </a:lnTo>
                  <a:lnTo>
                    <a:pt x="2" y="30"/>
                  </a:lnTo>
                  <a:lnTo>
                    <a:pt x="4" y="33"/>
                  </a:lnTo>
                  <a:lnTo>
                    <a:pt x="8" y="38"/>
                  </a:lnTo>
                  <a:lnTo>
                    <a:pt x="11" y="43"/>
                  </a:lnTo>
                  <a:lnTo>
                    <a:pt x="15" y="46"/>
                  </a:lnTo>
                  <a:lnTo>
                    <a:pt x="20" y="49"/>
                  </a:lnTo>
                  <a:lnTo>
                    <a:pt x="25" y="53"/>
                  </a:lnTo>
                  <a:lnTo>
                    <a:pt x="31" y="54"/>
                  </a:lnTo>
                  <a:lnTo>
                    <a:pt x="36" y="54"/>
                  </a:lnTo>
                  <a:lnTo>
                    <a:pt x="41" y="56"/>
                  </a:lnTo>
                  <a:lnTo>
                    <a:pt x="46" y="56"/>
                  </a:lnTo>
                  <a:lnTo>
                    <a:pt x="52" y="54"/>
                  </a:lnTo>
                  <a:lnTo>
                    <a:pt x="55" y="53"/>
                  </a:lnTo>
                  <a:lnTo>
                    <a:pt x="59" y="49"/>
                  </a:lnTo>
                  <a:lnTo>
                    <a:pt x="60" y="46"/>
                  </a:lnTo>
                  <a:lnTo>
                    <a:pt x="62" y="43"/>
                  </a:lnTo>
                  <a:lnTo>
                    <a:pt x="64" y="38"/>
                  </a:lnTo>
                  <a:lnTo>
                    <a:pt x="62" y="31"/>
                  </a:lnTo>
                  <a:lnTo>
                    <a:pt x="62" y="26"/>
                  </a:lnTo>
                  <a:lnTo>
                    <a:pt x="60" y="23"/>
                  </a:lnTo>
                  <a:lnTo>
                    <a:pt x="57" y="18"/>
                  </a:lnTo>
                  <a:lnTo>
                    <a:pt x="53" y="13"/>
                  </a:lnTo>
                  <a:lnTo>
                    <a:pt x="50" y="10"/>
                  </a:lnTo>
                  <a:lnTo>
                    <a:pt x="45" y="7"/>
                  </a:lnTo>
                  <a:lnTo>
                    <a:pt x="39" y="3"/>
                  </a:lnTo>
                  <a:lnTo>
                    <a:pt x="34" y="2"/>
                  </a:lnTo>
                  <a:lnTo>
                    <a:pt x="29" y="2"/>
                  </a:lnTo>
                  <a:lnTo>
                    <a:pt x="24" y="0"/>
                  </a:lnTo>
                  <a:lnTo>
                    <a:pt x="18" y="0"/>
                  </a:lnTo>
                  <a:lnTo>
                    <a:pt x="13" y="2"/>
                  </a:lnTo>
                  <a:lnTo>
                    <a:pt x="10" y="3"/>
                  </a:lnTo>
                  <a:lnTo>
                    <a:pt x="6" y="7"/>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22" name="Oval 211"/>
            <p:cNvSpPr>
              <a:spLocks noChangeArrowheads="1"/>
            </p:cNvSpPr>
            <p:nvPr/>
          </p:nvSpPr>
          <p:spPr bwMode="auto">
            <a:xfrm>
              <a:off x="3085" y="2415"/>
              <a:ext cx="165" cy="42"/>
            </a:xfrm>
            <a:prstGeom prst="ellipse">
              <a:avLst/>
            </a:prstGeom>
            <a:solidFill>
              <a:srgbClr val="CC3300"/>
            </a:solidFill>
            <a:ln w="41275">
              <a:solidFill>
                <a:srgbClr val="FC0128"/>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grpSp>
          <p:nvGrpSpPr>
            <p:cNvPr id="112023" name="Group 212"/>
            <p:cNvGrpSpPr>
              <a:grpSpLocks/>
            </p:cNvGrpSpPr>
            <p:nvPr/>
          </p:nvGrpSpPr>
          <p:grpSpPr bwMode="auto">
            <a:xfrm>
              <a:off x="3235" y="2547"/>
              <a:ext cx="35" cy="18"/>
              <a:chOff x="3379" y="2683"/>
              <a:chExt cx="35" cy="18"/>
            </a:xfrm>
          </p:grpSpPr>
          <p:sp>
            <p:nvSpPr>
              <p:cNvPr id="112167" name="Freeform 213"/>
              <p:cNvSpPr>
                <a:spLocks/>
              </p:cNvSpPr>
              <p:nvPr/>
            </p:nvSpPr>
            <p:spPr bwMode="auto">
              <a:xfrm>
                <a:off x="3379" y="2683"/>
                <a:ext cx="18" cy="17"/>
              </a:xfrm>
              <a:custGeom>
                <a:avLst/>
                <a:gdLst>
                  <a:gd name="T0" fmla="*/ 17 w 18"/>
                  <a:gd name="T1" fmla="*/ 3 h 17"/>
                  <a:gd name="T2" fmla="*/ 15 w 18"/>
                  <a:gd name="T3" fmla="*/ 0 h 17"/>
                  <a:gd name="T4" fmla="*/ 13 w 18"/>
                  <a:gd name="T5" fmla="*/ 3 h 17"/>
                  <a:gd name="T6" fmla="*/ 11 w 18"/>
                  <a:gd name="T7" fmla="*/ 0 h 17"/>
                  <a:gd name="T8" fmla="*/ 9 w 18"/>
                  <a:gd name="T9" fmla="*/ 0 h 17"/>
                  <a:gd name="T10" fmla="*/ 8 w 18"/>
                  <a:gd name="T11" fmla="*/ 3 h 17"/>
                  <a:gd name="T12" fmla="*/ 6 w 18"/>
                  <a:gd name="T13" fmla="*/ 8 h 17"/>
                  <a:gd name="T14" fmla="*/ 2 w 18"/>
                  <a:gd name="T15" fmla="*/ 8 h 17"/>
                  <a:gd name="T16" fmla="*/ 2 w 18"/>
                  <a:gd name="T17" fmla="*/ 11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5" y="0"/>
                    </a:lnTo>
                    <a:lnTo>
                      <a:pt x="13" y="3"/>
                    </a:lnTo>
                    <a:lnTo>
                      <a:pt x="11" y="0"/>
                    </a:lnTo>
                    <a:lnTo>
                      <a:pt x="9" y="0"/>
                    </a:lnTo>
                    <a:lnTo>
                      <a:pt x="8" y="3"/>
                    </a:lnTo>
                    <a:lnTo>
                      <a:pt x="6" y="8"/>
                    </a:lnTo>
                    <a:lnTo>
                      <a:pt x="2" y="8"/>
                    </a:lnTo>
                    <a:lnTo>
                      <a:pt x="2" y="11"/>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68" name="Freeform 214"/>
              <p:cNvSpPr>
                <a:spLocks/>
              </p:cNvSpPr>
              <p:nvPr/>
            </p:nvSpPr>
            <p:spPr bwMode="auto">
              <a:xfrm>
                <a:off x="3397" y="2683"/>
                <a:ext cx="17" cy="18"/>
              </a:xfrm>
              <a:custGeom>
                <a:avLst/>
                <a:gdLst>
                  <a:gd name="T0" fmla="*/ 5 w 17"/>
                  <a:gd name="T1" fmla="*/ 17 h 18"/>
                  <a:gd name="T2" fmla="*/ 10 w 17"/>
                  <a:gd name="T3" fmla="*/ 15 h 18"/>
                  <a:gd name="T4" fmla="*/ 10 w 17"/>
                  <a:gd name="T5" fmla="*/ 12 h 18"/>
                  <a:gd name="T6" fmla="*/ 10 w 17"/>
                  <a:gd name="T7" fmla="*/ 10 h 18"/>
                  <a:gd name="T8" fmla="*/ 16 w 17"/>
                  <a:gd name="T9" fmla="*/ 8 h 18"/>
                  <a:gd name="T10" fmla="*/ 10 w 17"/>
                  <a:gd name="T11" fmla="*/ 7 h 18"/>
                  <a:gd name="T12" fmla="*/ 10 w 17"/>
                  <a:gd name="T13" fmla="*/ 3 h 18"/>
                  <a:gd name="T14" fmla="*/ 5 w 17"/>
                  <a:gd name="T15" fmla="*/ 2 h 18"/>
                  <a:gd name="T16" fmla="*/ 0 w 17"/>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8"/>
                  <a:gd name="T29" fmla="*/ 17 w 1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8">
                    <a:moveTo>
                      <a:pt x="5" y="17"/>
                    </a:moveTo>
                    <a:lnTo>
                      <a:pt x="10" y="15"/>
                    </a:lnTo>
                    <a:lnTo>
                      <a:pt x="10" y="12"/>
                    </a:lnTo>
                    <a:lnTo>
                      <a:pt x="10" y="10"/>
                    </a:lnTo>
                    <a:lnTo>
                      <a:pt x="16" y="8"/>
                    </a:lnTo>
                    <a:lnTo>
                      <a:pt x="10" y="7"/>
                    </a:lnTo>
                    <a:lnTo>
                      <a:pt x="10" y="3"/>
                    </a:lnTo>
                    <a:lnTo>
                      <a:pt x="5" y="2"/>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24" name="Group 215"/>
            <p:cNvGrpSpPr>
              <a:grpSpLocks/>
            </p:cNvGrpSpPr>
            <p:nvPr/>
          </p:nvGrpSpPr>
          <p:grpSpPr bwMode="auto">
            <a:xfrm>
              <a:off x="3205" y="2544"/>
              <a:ext cx="25" cy="25"/>
              <a:chOff x="3349" y="2680"/>
              <a:chExt cx="25" cy="25"/>
            </a:xfrm>
          </p:grpSpPr>
          <p:sp>
            <p:nvSpPr>
              <p:cNvPr id="112165" name="Freeform 216"/>
              <p:cNvSpPr>
                <a:spLocks/>
              </p:cNvSpPr>
              <p:nvPr/>
            </p:nvSpPr>
            <p:spPr bwMode="auto">
              <a:xfrm>
                <a:off x="3349" y="2680"/>
                <a:ext cx="17" cy="19"/>
              </a:xfrm>
              <a:custGeom>
                <a:avLst/>
                <a:gdLst>
                  <a:gd name="T0" fmla="*/ 10 w 17"/>
                  <a:gd name="T1" fmla="*/ 0 h 19"/>
                  <a:gd name="T2" fmla="*/ 5 w 17"/>
                  <a:gd name="T3" fmla="*/ 3 h 19"/>
                  <a:gd name="T4" fmla="*/ 0 w 17"/>
                  <a:gd name="T5" fmla="*/ 5 h 19"/>
                  <a:gd name="T6" fmla="*/ 5 w 17"/>
                  <a:gd name="T7" fmla="*/ 7 h 19"/>
                  <a:gd name="T8" fmla="*/ 0 w 17"/>
                  <a:gd name="T9" fmla="*/ 10 h 19"/>
                  <a:gd name="T10" fmla="*/ 5 w 17"/>
                  <a:gd name="T11" fmla="*/ 11 h 19"/>
                  <a:gd name="T12" fmla="*/ 5 w 17"/>
                  <a:gd name="T13" fmla="*/ 15 h 19"/>
                  <a:gd name="T14" fmla="*/ 10 w 17"/>
                  <a:gd name="T15" fmla="*/ 15 h 19"/>
                  <a:gd name="T16" fmla="*/ 16 w 17"/>
                  <a:gd name="T17" fmla="*/ 1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0" y="0"/>
                    </a:moveTo>
                    <a:lnTo>
                      <a:pt x="5" y="3"/>
                    </a:lnTo>
                    <a:lnTo>
                      <a:pt x="0" y="5"/>
                    </a:lnTo>
                    <a:lnTo>
                      <a:pt x="5" y="7"/>
                    </a:lnTo>
                    <a:lnTo>
                      <a:pt x="0" y="10"/>
                    </a:lnTo>
                    <a:lnTo>
                      <a:pt x="5" y="11"/>
                    </a:lnTo>
                    <a:lnTo>
                      <a:pt x="5" y="15"/>
                    </a:lnTo>
                    <a:lnTo>
                      <a:pt x="10" y="15"/>
                    </a:lnTo>
                    <a:lnTo>
                      <a:pt x="16" y="18"/>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66" name="Freeform 217"/>
              <p:cNvSpPr>
                <a:spLocks/>
              </p:cNvSpPr>
              <p:nvPr/>
            </p:nvSpPr>
            <p:spPr bwMode="auto">
              <a:xfrm>
                <a:off x="3356" y="2688"/>
                <a:ext cx="18" cy="17"/>
              </a:xfrm>
              <a:custGeom>
                <a:avLst/>
                <a:gdLst>
                  <a:gd name="T0" fmla="*/ 0 w 18"/>
                  <a:gd name="T1" fmla="*/ 12 h 17"/>
                  <a:gd name="T2" fmla="*/ 2 w 18"/>
                  <a:gd name="T3" fmla="*/ 16 h 17"/>
                  <a:gd name="T4" fmla="*/ 4 w 18"/>
                  <a:gd name="T5" fmla="*/ 12 h 17"/>
                  <a:gd name="T6" fmla="*/ 6 w 18"/>
                  <a:gd name="T7" fmla="*/ 16 h 17"/>
                  <a:gd name="T8" fmla="*/ 8 w 18"/>
                  <a:gd name="T9" fmla="*/ 16 h 17"/>
                  <a:gd name="T10" fmla="*/ 9 w 18"/>
                  <a:gd name="T11" fmla="*/ 12 h 17"/>
                  <a:gd name="T12" fmla="*/ 11 w 18"/>
                  <a:gd name="T13" fmla="*/ 8 h 17"/>
                  <a:gd name="T14" fmla="*/ 15 w 18"/>
                  <a:gd name="T15" fmla="*/ 8 h 17"/>
                  <a:gd name="T16" fmla="*/ 15 w 18"/>
                  <a:gd name="T17" fmla="*/ 4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2" y="16"/>
                    </a:lnTo>
                    <a:lnTo>
                      <a:pt x="4" y="12"/>
                    </a:lnTo>
                    <a:lnTo>
                      <a:pt x="6" y="16"/>
                    </a:lnTo>
                    <a:lnTo>
                      <a:pt x="8" y="16"/>
                    </a:lnTo>
                    <a:lnTo>
                      <a:pt x="9" y="12"/>
                    </a:lnTo>
                    <a:lnTo>
                      <a:pt x="11" y="8"/>
                    </a:lnTo>
                    <a:lnTo>
                      <a:pt x="15" y="8"/>
                    </a:lnTo>
                    <a:lnTo>
                      <a:pt x="15" y="4"/>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25" name="Group 218"/>
            <p:cNvGrpSpPr>
              <a:grpSpLocks/>
            </p:cNvGrpSpPr>
            <p:nvPr/>
          </p:nvGrpSpPr>
          <p:grpSpPr bwMode="auto">
            <a:xfrm>
              <a:off x="3182" y="2527"/>
              <a:ext cx="35" cy="20"/>
              <a:chOff x="3326" y="2663"/>
              <a:chExt cx="35" cy="20"/>
            </a:xfrm>
          </p:grpSpPr>
          <p:sp>
            <p:nvSpPr>
              <p:cNvPr id="112163" name="Freeform 219"/>
              <p:cNvSpPr>
                <a:spLocks/>
              </p:cNvSpPr>
              <p:nvPr/>
            </p:nvSpPr>
            <p:spPr bwMode="auto">
              <a:xfrm>
                <a:off x="3326" y="2663"/>
                <a:ext cx="17" cy="17"/>
              </a:xfrm>
              <a:custGeom>
                <a:avLst/>
                <a:gdLst>
                  <a:gd name="T0" fmla="*/ 16 w 17"/>
                  <a:gd name="T1" fmla="*/ 3 h 17"/>
                  <a:gd name="T2" fmla="*/ 14 w 17"/>
                  <a:gd name="T3" fmla="*/ 0 h 17"/>
                  <a:gd name="T4" fmla="*/ 13 w 17"/>
                  <a:gd name="T5" fmla="*/ 3 h 17"/>
                  <a:gd name="T6" fmla="*/ 11 w 17"/>
                  <a:gd name="T7" fmla="*/ 0 h 17"/>
                  <a:gd name="T8" fmla="*/ 9 w 17"/>
                  <a:gd name="T9" fmla="*/ 0 h 17"/>
                  <a:gd name="T10" fmla="*/ 8 w 17"/>
                  <a:gd name="T11" fmla="*/ 3 h 17"/>
                  <a:gd name="T12" fmla="*/ 6 w 17"/>
                  <a:gd name="T13" fmla="*/ 8 h 17"/>
                  <a:gd name="T14" fmla="*/ 2 w 17"/>
                  <a:gd name="T15" fmla="*/ 8 h 17"/>
                  <a:gd name="T16" fmla="*/ 2 w 17"/>
                  <a:gd name="T17" fmla="*/ 11 h 17"/>
                  <a:gd name="T18" fmla="*/ 0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3"/>
                    </a:moveTo>
                    <a:lnTo>
                      <a:pt x="14" y="0"/>
                    </a:lnTo>
                    <a:lnTo>
                      <a:pt x="13" y="3"/>
                    </a:lnTo>
                    <a:lnTo>
                      <a:pt x="11" y="0"/>
                    </a:lnTo>
                    <a:lnTo>
                      <a:pt x="9" y="0"/>
                    </a:lnTo>
                    <a:lnTo>
                      <a:pt x="8" y="3"/>
                    </a:lnTo>
                    <a:lnTo>
                      <a:pt x="6" y="8"/>
                    </a:lnTo>
                    <a:lnTo>
                      <a:pt x="2" y="8"/>
                    </a:lnTo>
                    <a:lnTo>
                      <a:pt x="2" y="11"/>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64" name="Freeform 220"/>
              <p:cNvSpPr>
                <a:spLocks/>
              </p:cNvSpPr>
              <p:nvPr/>
            </p:nvSpPr>
            <p:spPr bwMode="auto">
              <a:xfrm>
                <a:off x="3344" y="2663"/>
                <a:ext cx="17" cy="20"/>
              </a:xfrm>
              <a:custGeom>
                <a:avLst/>
                <a:gdLst>
                  <a:gd name="T0" fmla="*/ 6 w 17"/>
                  <a:gd name="T1" fmla="*/ 19 h 20"/>
                  <a:gd name="T2" fmla="*/ 9 w 17"/>
                  <a:gd name="T3" fmla="*/ 16 h 20"/>
                  <a:gd name="T4" fmla="*/ 16 w 17"/>
                  <a:gd name="T5" fmla="*/ 14 h 20"/>
                  <a:gd name="T6" fmla="*/ 9 w 17"/>
                  <a:gd name="T7" fmla="*/ 12 h 20"/>
                  <a:gd name="T8" fmla="*/ 16 w 17"/>
                  <a:gd name="T9" fmla="*/ 9 h 20"/>
                  <a:gd name="T10" fmla="*/ 9 w 17"/>
                  <a:gd name="T11" fmla="*/ 7 h 20"/>
                  <a:gd name="T12" fmla="*/ 9 w 17"/>
                  <a:gd name="T13" fmla="*/ 3 h 20"/>
                  <a:gd name="T14" fmla="*/ 6 w 17"/>
                  <a:gd name="T15" fmla="*/ 3 h 20"/>
                  <a:gd name="T16" fmla="*/ 0 w 17"/>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0"/>
                  <a:gd name="T29" fmla="*/ 17 w 17"/>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0">
                    <a:moveTo>
                      <a:pt x="6" y="19"/>
                    </a:moveTo>
                    <a:lnTo>
                      <a:pt x="9" y="16"/>
                    </a:lnTo>
                    <a:lnTo>
                      <a:pt x="16" y="14"/>
                    </a:lnTo>
                    <a:lnTo>
                      <a:pt x="9" y="12"/>
                    </a:lnTo>
                    <a:lnTo>
                      <a:pt x="16" y="9"/>
                    </a:lnTo>
                    <a:lnTo>
                      <a:pt x="9" y="7"/>
                    </a:lnTo>
                    <a:lnTo>
                      <a:pt x="9" y="3"/>
                    </a:lnTo>
                    <a:lnTo>
                      <a:pt x="6" y="3"/>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26" name="Group 221"/>
            <p:cNvGrpSpPr>
              <a:grpSpLocks/>
            </p:cNvGrpSpPr>
            <p:nvPr/>
          </p:nvGrpSpPr>
          <p:grpSpPr bwMode="auto">
            <a:xfrm>
              <a:off x="3152" y="2524"/>
              <a:ext cx="24" cy="25"/>
              <a:chOff x="3296" y="2660"/>
              <a:chExt cx="24" cy="25"/>
            </a:xfrm>
          </p:grpSpPr>
          <p:sp>
            <p:nvSpPr>
              <p:cNvPr id="112161" name="Freeform 222"/>
              <p:cNvSpPr>
                <a:spLocks/>
              </p:cNvSpPr>
              <p:nvPr/>
            </p:nvSpPr>
            <p:spPr bwMode="auto">
              <a:xfrm>
                <a:off x="3296" y="2660"/>
                <a:ext cx="17" cy="19"/>
              </a:xfrm>
              <a:custGeom>
                <a:avLst/>
                <a:gdLst>
                  <a:gd name="T0" fmla="*/ 9 w 17"/>
                  <a:gd name="T1" fmla="*/ 0 h 19"/>
                  <a:gd name="T2" fmla="*/ 6 w 17"/>
                  <a:gd name="T3" fmla="*/ 3 h 19"/>
                  <a:gd name="T4" fmla="*/ 6 w 17"/>
                  <a:gd name="T5" fmla="*/ 5 h 19"/>
                  <a:gd name="T6" fmla="*/ 6 w 17"/>
                  <a:gd name="T7" fmla="*/ 7 h 19"/>
                  <a:gd name="T8" fmla="*/ 0 w 17"/>
                  <a:gd name="T9" fmla="*/ 10 h 19"/>
                  <a:gd name="T10" fmla="*/ 6 w 17"/>
                  <a:gd name="T11" fmla="*/ 11 h 19"/>
                  <a:gd name="T12" fmla="*/ 6 w 17"/>
                  <a:gd name="T13" fmla="*/ 15 h 19"/>
                  <a:gd name="T14" fmla="*/ 9 w 17"/>
                  <a:gd name="T15" fmla="*/ 15 h 19"/>
                  <a:gd name="T16" fmla="*/ 16 w 17"/>
                  <a:gd name="T17" fmla="*/ 1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9" y="0"/>
                    </a:moveTo>
                    <a:lnTo>
                      <a:pt x="6" y="3"/>
                    </a:lnTo>
                    <a:lnTo>
                      <a:pt x="6" y="5"/>
                    </a:lnTo>
                    <a:lnTo>
                      <a:pt x="6" y="7"/>
                    </a:lnTo>
                    <a:lnTo>
                      <a:pt x="0" y="10"/>
                    </a:lnTo>
                    <a:lnTo>
                      <a:pt x="6" y="11"/>
                    </a:lnTo>
                    <a:lnTo>
                      <a:pt x="6" y="15"/>
                    </a:lnTo>
                    <a:lnTo>
                      <a:pt x="9" y="15"/>
                    </a:lnTo>
                    <a:lnTo>
                      <a:pt x="16" y="18"/>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62" name="Freeform 223"/>
              <p:cNvSpPr>
                <a:spLocks/>
              </p:cNvSpPr>
              <p:nvPr/>
            </p:nvSpPr>
            <p:spPr bwMode="auto">
              <a:xfrm>
                <a:off x="3303" y="2668"/>
                <a:ext cx="17" cy="17"/>
              </a:xfrm>
              <a:custGeom>
                <a:avLst/>
                <a:gdLst>
                  <a:gd name="T0" fmla="*/ 0 w 17"/>
                  <a:gd name="T1" fmla="*/ 12 h 17"/>
                  <a:gd name="T2" fmla="*/ 2 w 17"/>
                  <a:gd name="T3" fmla="*/ 16 h 17"/>
                  <a:gd name="T4" fmla="*/ 4 w 17"/>
                  <a:gd name="T5" fmla="*/ 12 h 17"/>
                  <a:gd name="T6" fmla="*/ 5 w 17"/>
                  <a:gd name="T7" fmla="*/ 16 h 17"/>
                  <a:gd name="T8" fmla="*/ 7 w 17"/>
                  <a:gd name="T9" fmla="*/ 16 h 17"/>
                  <a:gd name="T10" fmla="*/ 9 w 17"/>
                  <a:gd name="T11" fmla="*/ 12 h 17"/>
                  <a:gd name="T12" fmla="*/ 11 w 17"/>
                  <a:gd name="T13" fmla="*/ 8 h 17"/>
                  <a:gd name="T14" fmla="*/ 14 w 17"/>
                  <a:gd name="T15" fmla="*/ 8 h 17"/>
                  <a:gd name="T16" fmla="*/ 14 w 17"/>
                  <a:gd name="T17" fmla="*/ 4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2"/>
                    </a:moveTo>
                    <a:lnTo>
                      <a:pt x="2" y="16"/>
                    </a:lnTo>
                    <a:lnTo>
                      <a:pt x="4" y="12"/>
                    </a:lnTo>
                    <a:lnTo>
                      <a:pt x="5" y="16"/>
                    </a:lnTo>
                    <a:lnTo>
                      <a:pt x="7" y="16"/>
                    </a:lnTo>
                    <a:lnTo>
                      <a:pt x="9" y="12"/>
                    </a:lnTo>
                    <a:lnTo>
                      <a:pt x="11" y="8"/>
                    </a:lnTo>
                    <a:lnTo>
                      <a:pt x="14" y="8"/>
                    </a:lnTo>
                    <a:lnTo>
                      <a:pt x="14" y="4"/>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27" name="Group 224"/>
            <p:cNvGrpSpPr>
              <a:grpSpLocks/>
            </p:cNvGrpSpPr>
            <p:nvPr/>
          </p:nvGrpSpPr>
          <p:grpSpPr bwMode="auto">
            <a:xfrm>
              <a:off x="3131" y="2509"/>
              <a:ext cx="35" cy="19"/>
              <a:chOff x="3275" y="2645"/>
              <a:chExt cx="35" cy="19"/>
            </a:xfrm>
          </p:grpSpPr>
          <p:sp>
            <p:nvSpPr>
              <p:cNvPr id="112159" name="Freeform 225"/>
              <p:cNvSpPr>
                <a:spLocks/>
              </p:cNvSpPr>
              <p:nvPr/>
            </p:nvSpPr>
            <p:spPr bwMode="auto">
              <a:xfrm>
                <a:off x="3275" y="2645"/>
                <a:ext cx="17" cy="17"/>
              </a:xfrm>
              <a:custGeom>
                <a:avLst/>
                <a:gdLst>
                  <a:gd name="T0" fmla="*/ 16 w 17"/>
                  <a:gd name="T1" fmla="*/ 3 h 17"/>
                  <a:gd name="T2" fmla="*/ 14 w 17"/>
                  <a:gd name="T3" fmla="*/ 0 h 17"/>
                  <a:gd name="T4" fmla="*/ 12 w 17"/>
                  <a:gd name="T5" fmla="*/ 3 h 17"/>
                  <a:gd name="T6" fmla="*/ 11 w 17"/>
                  <a:gd name="T7" fmla="*/ 0 h 17"/>
                  <a:gd name="T8" fmla="*/ 9 w 17"/>
                  <a:gd name="T9" fmla="*/ 0 h 17"/>
                  <a:gd name="T10" fmla="*/ 7 w 17"/>
                  <a:gd name="T11" fmla="*/ 3 h 17"/>
                  <a:gd name="T12" fmla="*/ 5 w 17"/>
                  <a:gd name="T13" fmla="*/ 8 h 17"/>
                  <a:gd name="T14" fmla="*/ 2 w 17"/>
                  <a:gd name="T15" fmla="*/ 8 h 17"/>
                  <a:gd name="T16" fmla="*/ 2 w 17"/>
                  <a:gd name="T17" fmla="*/ 11 h 17"/>
                  <a:gd name="T18" fmla="*/ 0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3"/>
                    </a:moveTo>
                    <a:lnTo>
                      <a:pt x="14" y="0"/>
                    </a:lnTo>
                    <a:lnTo>
                      <a:pt x="12" y="3"/>
                    </a:lnTo>
                    <a:lnTo>
                      <a:pt x="11" y="0"/>
                    </a:lnTo>
                    <a:lnTo>
                      <a:pt x="9" y="0"/>
                    </a:lnTo>
                    <a:lnTo>
                      <a:pt x="7" y="3"/>
                    </a:lnTo>
                    <a:lnTo>
                      <a:pt x="5" y="8"/>
                    </a:lnTo>
                    <a:lnTo>
                      <a:pt x="2" y="8"/>
                    </a:lnTo>
                    <a:lnTo>
                      <a:pt x="2" y="11"/>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60" name="Freeform 226"/>
              <p:cNvSpPr>
                <a:spLocks/>
              </p:cNvSpPr>
              <p:nvPr/>
            </p:nvSpPr>
            <p:spPr bwMode="auto">
              <a:xfrm>
                <a:off x="3293" y="2645"/>
                <a:ext cx="17" cy="19"/>
              </a:xfrm>
              <a:custGeom>
                <a:avLst/>
                <a:gdLst>
                  <a:gd name="T0" fmla="*/ 6 w 17"/>
                  <a:gd name="T1" fmla="*/ 18 h 19"/>
                  <a:gd name="T2" fmla="*/ 9 w 17"/>
                  <a:gd name="T3" fmla="*/ 15 h 19"/>
                  <a:gd name="T4" fmla="*/ 9 w 17"/>
                  <a:gd name="T5" fmla="*/ 13 h 19"/>
                  <a:gd name="T6" fmla="*/ 9 w 17"/>
                  <a:gd name="T7" fmla="*/ 11 h 19"/>
                  <a:gd name="T8" fmla="*/ 16 w 17"/>
                  <a:gd name="T9" fmla="*/ 8 h 19"/>
                  <a:gd name="T10" fmla="*/ 9 w 17"/>
                  <a:gd name="T11" fmla="*/ 7 h 19"/>
                  <a:gd name="T12" fmla="*/ 9 w 17"/>
                  <a:gd name="T13" fmla="*/ 3 h 19"/>
                  <a:gd name="T14" fmla="*/ 6 w 17"/>
                  <a:gd name="T15" fmla="*/ 3 h 19"/>
                  <a:gd name="T16" fmla="*/ 0 w 17"/>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6" y="18"/>
                    </a:moveTo>
                    <a:lnTo>
                      <a:pt x="9" y="15"/>
                    </a:lnTo>
                    <a:lnTo>
                      <a:pt x="9" y="13"/>
                    </a:lnTo>
                    <a:lnTo>
                      <a:pt x="9" y="11"/>
                    </a:lnTo>
                    <a:lnTo>
                      <a:pt x="16" y="8"/>
                    </a:lnTo>
                    <a:lnTo>
                      <a:pt x="9" y="7"/>
                    </a:lnTo>
                    <a:lnTo>
                      <a:pt x="9" y="3"/>
                    </a:lnTo>
                    <a:lnTo>
                      <a:pt x="6" y="3"/>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28" name="Group 227"/>
            <p:cNvGrpSpPr>
              <a:grpSpLocks/>
            </p:cNvGrpSpPr>
            <p:nvPr/>
          </p:nvGrpSpPr>
          <p:grpSpPr bwMode="auto">
            <a:xfrm>
              <a:off x="3102" y="2509"/>
              <a:ext cx="22" cy="22"/>
              <a:chOff x="3246" y="2645"/>
              <a:chExt cx="22" cy="22"/>
            </a:xfrm>
          </p:grpSpPr>
          <p:sp>
            <p:nvSpPr>
              <p:cNvPr id="112157" name="Freeform 228"/>
              <p:cNvSpPr>
                <a:spLocks/>
              </p:cNvSpPr>
              <p:nvPr/>
            </p:nvSpPr>
            <p:spPr bwMode="auto">
              <a:xfrm>
                <a:off x="3246" y="2645"/>
                <a:ext cx="17" cy="18"/>
              </a:xfrm>
              <a:custGeom>
                <a:avLst/>
                <a:gdLst>
                  <a:gd name="T0" fmla="*/ 9 w 17"/>
                  <a:gd name="T1" fmla="*/ 0 h 18"/>
                  <a:gd name="T2" fmla="*/ 6 w 17"/>
                  <a:gd name="T3" fmla="*/ 2 h 18"/>
                  <a:gd name="T4" fmla="*/ 6 w 17"/>
                  <a:gd name="T5" fmla="*/ 5 h 18"/>
                  <a:gd name="T6" fmla="*/ 6 w 17"/>
                  <a:gd name="T7" fmla="*/ 7 h 18"/>
                  <a:gd name="T8" fmla="*/ 0 w 17"/>
                  <a:gd name="T9" fmla="*/ 8 h 18"/>
                  <a:gd name="T10" fmla="*/ 6 w 17"/>
                  <a:gd name="T11" fmla="*/ 10 h 18"/>
                  <a:gd name="T12" fmla="*/ 6 w 17"/>
                  <a:gd name="T13" fmla="*/ 14 h 18"/>
                  <a:gd name="T14" fmla="*/ 9 w 17"/>
                  <a:gd name="T15" fmla="*/ 15 h 18"/>
                  <a:gd name="T16" fmla="*/ 16 w 17"/>
                  <a:gd name="T17" fmla="*/ 1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8"/>
                  <a:gd name="T29" fmla="*/ 17 w 17"/>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8">
                    <a:moveTo>
                      <a:pt x="9" y="0"/>
                    </a:moveTo>
                    <a:lnTo>
                      <a:pt x="6" y="2"/>
                    </a:lnTo>
                    <a:lnTo>
                      <a:pt x="6" y="5"/>
                    </a:lnTo>
                    <a:lnTo>
                      <a:pt x="6" y="7"/>
                    </a:lnTo>
                    <a:lnTo>
                      <a:pt x="0" y="8"/>
                    </a:lnTo>
                    <a:lnTo>
                      <a:pt x="6" y="10"/>
                    </a:lnTo>
                    <a:lnTo>
                      <a:pt x="6" y="14"/>
                    </a:lnTo>
                    <a:lnTo>
                      <a:pt x="9" y="15"/>
                    </a:lnTo>
                    <a:lnTo>
                      <a:pt x="16"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58" name="Freeform 229"/>
              <p:cNvSpPr>
                <a:spLocks/>
              </p:cNvSpPr>
              <p:nvPr/>
            </p:nvSpPr>
            <p:spPr bwMode="auto">
              <a:xfrm>
                <a:off x="3251" y="2650"/>
                <a:ext cx="17" cy="17"/>
              </a:xfrm>
              <a:custGeom>
                <a:avLst/>
                <a:gdLst>
                  <a:gd name="T0" fmla="*/ 0 w 17"/>
                  <a:gd name="T1" fmla="*/ 12 h 17"/>
                  <a:gd name="T2" fmla="*/ 2 w 17"/>
                  <a:gd name="T3" fmla="*/ 16 h 17"/>
                  <a:gd name="T4" fmla="*/ 3 w 17"/>
                  <a:gd name="T5" fmla="*/ 12 h 17"/>
                  <a:gd name="T6" fmla="*/ 5 w 17"/>
                  <a:gd name="T7" fmla="*/ 16 h 17"/>
                  <a:gd name="T8" fmla="*/ 7 w 17"/>
                  <a:gd name="T9" fmla="*/ 16 h 17"/>
                  <a:gd name="T10" fmla="*/ 8 w 17"/>
                  <a:gd name="T11" fmla="*/ 12 h 17"/>
                  <a:gd name="T12" fmla="*/ 10 w 17"/>
                  <a:gd name="T13" fmla="*/ 8 h 17"/>
                  <a:gd name="T14" fmla="*/ 13 w 17"/>
                  <a:gd name="T15" fmla="*/ 8 h 17"/>
                  <a:gd name="T16" fmla="*/ 13 w 17"/>
                  <a:gd name="T17" fmla="*/ 4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2"/>
                    </a:moveTo>
                    <a:lnTo>
                      <a:pt x="2" y="16"/>
                    </a:lnTo>
                    <a:lnTo>
                      <a:pt x="3" y="12"/>
                    </a:lnTo>
                    <a:lnTo>
                      <a:pt x="5" y="16"/>
                    </a:lnTo>
                    <a:lnTo>
                      <a:pt x="7" y="16"/>
                    </a:lnTo>
                    <a:lnTo>
                      <a:pt x="8" y="12"/>
                    </a:lnTo>
                    <a:lnTo>
                      <a:pt x="10" y="8"/>
                    </a:lnTo>
                    <a:lnTo>
                      <a:pt x="13" y="8"/>
                    </a:lnTo>
                    <a:lnTo>
                      <a:pt x="13" y="4"/>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29" name="Group 230"/>
            <p:cNvGrpSpPr>
              <a:grpSpLocks/>
            </p:cNvGrpSpPr>
            <p:nvPr/>
          </p:nvGrpSpPr>
          <p:grpSpPr bwMode="auto">
            <a:xfrm>
              <a:off x="3080" y="2491"/>
              <a:ext cx="34" cy="19"/>
              <a:chOff x="3224" y="2627"/>
              <a:chExt cx="34" cy="19"/>
            </a:xfrm>
          </p:grpSpPr>
          <p:sp>
            <p:nvSpPr>
              <p:cNvPr id="112155" name="Freeform 231"/>
              <p:cNvSpPr>
                <a:spLocks/>
              </p:cNvSpPr>
              <p:nvPr/>
            </p:nvSpPr>
            <p:spPr bwMode="auto">
              <a:xfrm>
                <a:off x="3224" y="2629"/>
                <a:ext cx="18" cy="17"/>
              </a:xfrm>
              <a:custGeom>
                <a:avLst/>
                <a:gdLst>
                  <a:gd name="T0" fmla="*/ 17 w 18"/>
                  <a:gd name="T1" fmla="*/ 0 h 17"/>
                  <a:gd name="T2" fmla="*/ 15 w 18"/>
                  <a:gd name="T3" fmla="*/ 0 h 17"/>
                  <a:gd name="T4" fmla="*/ 14 w 18"/>
                  <a:gd name="T5" fmla="*/ 0 h 17"/>
                  <a:gd name="T6" fmla="*/ 12 w 18"/>
                  <a:gd name="T7" fmla="*/ 0 h 17"/>
                  <a:gd name="T8" fmla="*/ 10 w 18"/>
                  <a:gd name="T9" fmla="*/ 0 h 17"/>
                  <a:gd name="T10" fmla="*/ 7 w 18"/>
                  <a:gd name="T11" fmla="*/ 0 h 17"/>
                  <a:gd name="T12" fmla="*/ 5 w 18"/>
                  <a:gd name="T13" fmla="*/ 6 h 17"/>
                  <a:gd name="T14" fmla="*/ 2 w 18"/>
                  <a:gd name="T15" fmla="*/ 6 h 17"/>
                  <a:gd name="T16" fmla="*/ 2 w 18"/>
                  <a:gd name="T17" fmla="*/ 10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0"/>
                    </a:moveTo>
                    <a:lnTo>
                      <a:pt x="15" y="0"/>
                    </a:lnTo>
                    <a:lnTo>
                      <a:pt x="14" y="0"/>
                    </a:lnTo>
                    <a:lnTo>
                      <a:pt x="12" y="0"/>
                    </a:lnTo>
                    <a:lnTo>
                      <a:pt x="10" y="0"/>
                    </a:lnTo>
                    <a:lnTo>
                      <a:pt x="7" y="0"/>
                    </a:lnTo>
                    <a:lnTo>
                      <a:pt x="5" y="6"/>
                    </a:lnTo>
                    <a:lnTo>
                      <a:pt x="2" y="6"/>
                    </a:lnTo>
                    <a:lnTo>
                      <a:pt x="2" y="10"/>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56" name="Freeform 232"/>
              <p:cNvSpPr>
                <a:spLocks/>
              </p:cNvSpPr>
              <p:nvPr/>
            </p:nvSpPr>
            <p:spPr bwMode="auto">
              <a:xfrm>
                <a:off x="3241" y="2627"/>
                <a:ext cx="17" cy="19"/>
              </a:xfrm>
              <a:custGeom>
                <a:avLst/>
                <a:gdLst>
                  <a:gd name="T0" fmla="*/ 6 w 17"/>
                  <a:gd name="T1" fmla="*/ 18 h 19"/>
                  <a:gd name="T2" fmla="*/ 9 w 17"/>
                  <a:gd name="T3" fmla="*/ 15 h 19"/>
                  <a:gd name="T4" fmla="*/ 16 w 17"/>
                  <a:gd name="T5" fmla="*/ 13 h 19"/>
                  <a:gd name="T6" fmla="*/ 9 w 17"/>
                  <a:gd name="T7" fmla="*/ 11 h 19"/>
                  <a:gd name="T8" fmla="*/ 16 w 17"/>
                  <a:gd name="T9" fmla="*/ 8 h 19"/>
                  <a:gd name="T10" fmla="*/ 9 w 17"/>
                  <a:gd name="T11" fmla="*/ 7 h 19"/>
                  <a:gd name="T12" fmla="*/ 9 w 17"/>
                  <a:gd name="T13" fmla="*/ 3 h 19"/>
                  <a:gd name="T14" fmla="*/ 6 w 17"/>
                  <a:gd name="T15" fmla="*/ 3 h 19"/>
                  <a:gd name="T16" fmla="*/ 0 w 17"/>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6" y="18"/>
                    </a:moveTo>
                    <a:lnTo>
                      <a:pt x="9" y="15"/>
                    </a:lnTo>
                    <a:lnTo>
                      <a:pt x="16" y="13"/>
                    </a:lnTo>
                    <a:lnTo>
                      <a:pt x="9" y="11"/>
                    </a:lnTo>
                    <a:lnTo>
                      <a:pt x="16" y="8"/>
                    </a:lnTo>
                    <a:lnTo>
                      <a:pt x="9" y="7"/>
                    </a:lnTo>
                    <a:lnTo>
                      <a:pt x="9" y="3"/>
                    </a:lnTo>
                    <a:lnTo>
                      <a:pt x="6" y="3"/>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30" name="Group 233"/>
            <p:cNvGrpSpPr>
              <a:grpSpLocks/>
            </p:cNvGrpSpPr>
            <p:nvPr/>
          </p:nvGrpSpPr>
          <p:grpSpPr bwMode="auto">
            <a:xfrm>
              <a:off x="3050" y="2488"/>
              <a:ext cx="24" cy="25"/>
              <a:chOff x="3194" y="2624"/>
              <a:chExt cx="24" cy="25"/>
            </a:xfrm>
          </p:grpSpPr>
          <p:sp>
            <p:nvSpPr>
              <p:cNvPr id="112153" name="Freeform 234"/>
              <p:cNvSpPr>
                <a:spLocks/>
              </p:cNvSpPr>
              <p:nvPr/>
            </p:nvSpPr>
            <p:spPr bwMode="auto">
              <a:xfrm>
                <a:off x="3194" y="2624"/>
                <a:ext cx="17" cy="19"/>
              </a:xfrm>
              <a:custGeom>
                <a:avLst/>
                <a:gdLst>
                  <a:gd name="T0" fmla="*/ 9 w 17"/>
                  <a:gd name="T1" fmla="*/ 0 h 19"/>
                  <a:gd name="T2" fmla="*/ 6 w 17"/>
                  <a:gd name="T3" fmla="*/ 3 h 19"/>
                  <a:gd name="T4" fmla="*/ 0 w 17"/>
                  <a:gd name="T5" fmla="*/ 5 h 19"/>
                  <a:gd name="T6" fmla="*/ 6 w 17"/>
                  <a:gd name="T7" fmla="*/ 7 h 19"/>
                  <a:gd name="T8" fmla="*/ 0 w 17"/>
                  <a:gd name="T9" fmla="*/ 10 h 19"/>
                  <a:gd name="T10" fmla="*/ 6 w 17"/>
                  <a:gd name="T11" fmla="*/ 11 h 19"/>
                  <a:gd name="T12" fmla="*/ 6 w 17"/>
                  <a:gd name="T13" fmla="*/ 15 h 19"/>
                  <a:gd name="T14" fmla="*/ 9 w 17"/>
                  <a:gd name="T15" fmla="*/ 15 h 19"/>
                  <a:gd name="T16" fmla="*/ 16 w 17"/>
                  <a:gd name="T17" fmla="*/ 1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9" y="0"/>
                    </a:moveTo>
                    <a:lnTo>
                      <a:pt x="6" y="3"/>
                    </a:lnTo>
                    <a:lnTo>
                      <a:pt x="0" y="5"/>
                    </a:lnTo>
                    <a:lnTo>
                      <a:pt x="6" y="7"/>
                    </a:lnTo>
                    <a:lnTo>
                      <a:pt x="0" y="10"/>
                    </a:lnTo>
                    <a:lnTo>
                      <a:pt x="6" y="11"/>
                    </a:lnTo>
                    <a:lnTo>
                      <a:pt x="6" y="15"/>
                    </a:lnTo>
                    <a:lnTo>
                      <a:pt x="9" y="15"/>
                    </a:lnTo>
                    <a:lnTo>
                      <a:pt x="16" y="18"/>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54" name="Freeform 235"/>
              <p:cNvSpPr>
                <a:spLocks/>
              </p:cNvSpPr>
              <p:nvPr/>
            </p:nvSpPr>
            <p:spPr bwMode="auto">
              <a:xfrm>
                <a:off x="3201" y="2632"/>
                <a:ext cx="17" cy="17"/>
              </a:xfrm>
              <a:custGeom>
                <a:avLst/>
                <a:gdLst>
                  <a:gd name="T0" fmla="*/ 0 w 17"/>
                  <a:gd name="T1" fmla="*/ 12 h 17"/>
                  <a:gd name="T2" fmla="*/ 2 w 17"/>
                  <a:gd name="T3" fmla="*/ 16 h 17"/>
                  <a:gd name="T4" fmla="*/ 4 w 17"/>
                  <a:gd name="T5" fmla="*/ 12 h 17"/>
                  <a:gd name="T6" fmla="*/ 5 w 17"/>
                  <a:gd name="T7" fmla="*/ 16 h 17"/>
                  <a:gd name="T8" fmla="*/ 7 w 17"/>
                  <a:gd name="T9" fmla="*/ 16 h 17"/>
                  <a:gd name="T10" fmla="*/ 9 w 17"/>
                  <a:gd name="T11" fmla="*/ 12 h 17"/>
                  <a:gd name="T12" fmla="*/ 11 w 17"/>
                  <a:gd name="T13" fmla="*/ 8 h 17"/>
                  <a:gd name="T14" fmla="*/ 14 w 17"/>
                  <a:gd name="T15" fmla="*/ 8 h 17"/>
                  <a:gd name="T16" fmla="*/ 14 w 17"/>
                  <a:gd name="T17" fmla="*/ 4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2"/>
                    </a:moveTo>
                    <a:lnTo>
                      <a:pt x="2" y="16"/>
                    </a:lnTo>
                    <a:lnTo>
                      <a:pt x="4" y="12"/>
                    </a:lnTo>
                    <a:lnTo>
                      <a:pt x="5" y="16"/>
                    </a:lnTo>
                    <a:lnTo>
                      <a:pt x="7" y="16"/>
                    </a:lnTo>
                    <a:lnTo>
                      <a:pt x="9" y="12"/>
                    </a:lnTo>
                    <a:lnTo>
                      <a:pt x="11" y="8"/>
                    </a:lnTo>
                    <a:lnTo>
                      <a:pt x="14" y="8"/>
                    </a:lnTo>
                    <a:lnTo>
                      <a:pt x="14" y="4"/>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2031" name="Freeform 236"/>
            <p:cNvSpPr>
              <a:spLocks/>
            </p:cNvSpPr>
            <p:nvPr/>
          </p:nvSpPr>
          <p:spPr bwMode="auto">
            <a:xfrm>
              <a:off x="3261" y="2541"/>
              <a:ext cx="57" cy="63"/>
            </a:xfrm>
            <a:custGeom>
              <a:avLst/>
              <a:gdLst>
                <a:gd name="T0" fmla="*/ 44 w 57"/>
                <a:gd name="T1" fmla="*/ 3 h 63"/>
                <a:gd name="T2" fmla="*/ 40 w 57"/>
                <a:gd name="T3" fmla="*/ 0 h 63"/>
                <a:gd name="T4" fmla="*/ 35 w 57"/>
                <a:gd name="T5" fmla="*/ 0 h 63"/>
                <a:gd name="T6" fmla="*/ 31 w 57"/>
                <a:gd name="T7" fmla="*/ 0 h 63"/>
                <a:gd name="T8" fmla="*/ 24 w 57"/>
                <a:gd name="T9" fmla="*/ 2 h 63"/>
                <a:gd name="T10" fmla="*/ 19 w 57"/>
                <a:gd name="T11" fmla="*/ 3 h 63"/>
                <a:gd name="T12" fmla="*/ 17 w 57"/>
                <a:gd name="T13" fmla="*/ 7 h 63"/>
                <a:gd name="T14" fmla="*/ 10 w 57"/>
                <a:gd name="T15" fmla="*/ 10 h 63"/>
                <a:gd name="T16" fmla="*/ 7 w 57"/>
                <a:gd name="T17" fmla="*/ 15 h 63"/>
                <a:gd name="T18" fmla="*/ 3 w 57"/>
                <a:gd name="T19" fmla="*/ 20 h 63"/>
                <a:gd name="T20" fmla="*/ 2 w 57"/>
                <a:gd name="T21" fmla="*/ 24 h 63"/>
                <a:gd name="T22" fmla="*/ 0 w 57"/>
                <a:gd name="T23" fmla="*/ 29 h 63"/>
                <a:gd name="T24" fmla="*/ 0 w 57"/>
                <a:gd name="T25" fmla="*/ 34 h 63"/>
                <a:gd name="T26" fmla="*/ 0 w 57"/>
                <a:gd name="T27" fmla="*/ 39 h 63"/>
                <a:gd name="T28" fmla="*/ 2 w 57"/>
                <a:gd name="T29" fmla="*/ 44 h 63"/>
                <a:gd name="T30" fmla="*/ 3 w 57"/>
                <a:gd name="T31" fmla="*/ 51 h 63"/>
                <a:gd name="T32" fmla="*/ 5 w 57"/>
                <a:gd name="T33" fmla="*/ 54 h 63"/>
                <a:gd name="T34" fmla="*/ 9 w 57"/>
                <a:gd name="T35" fmla="*/ 59 h 63"/>
                <a:gd name="T36" fmla="*/ 12 w 57"/>
                <a:gd name="T37" fmla="*/ 59 h 63"/>
                <a:gd name="T38" fmla="*/ 16 w 57"/>
                <a:gd name="T39" fmla="*/ 62 h 63"/>
                <a:gd name="T40" fmla="*/ 21 w 57"/>
                <a:gd name="T41" fmla="*/ 62 h 63"/>
                <a:gd name="T42" fmla="*/ 24 w 57"/>
                <a:gd name="T43" fmla="*/ 62 h 63"/>
                <a:gd name="T44" fmla="*/ 31 w 57"/>
                <a:gd name="T45" fmla="*/ 60 h 63"/>
                <a:gd name="T46" fmla="*/ 37 w 57"/>
                <a:gd name="T47" fmla="*/ 59 h 63"/>
                <a:gd name="T48" fmla="*/ 38 w 57"/>
                <a:gd name="T49" fmla="*/ 55 h 63"/>
                <a:gd name="T50" fmla="*/ 45 w 57"/>
                <a:gd name="T51" fmla="*/ 52 h 63"/>
                <a:gd name="T52" fmla="*/ 49 w 57"/>
                <a:gd name="T53" fmla="*/ 47 h 63"/>
                <a:gd name="T54" fmla="*/ 52 w 57"/>
                <a:gd name="T55" fmla="*/ 42 h 63"/>
                <a:gd name="T56" fmla="*/ 54 w 57"/>
                <a:gd name="T57" fmla="*/ 38 h 63"/>
                <a:gd name="T58" fmla="*/ 56 w 57"/>
                <a:gd name="T59" fmla="*/ 33 h 63"/>
                <a:gd name="T60" fmla="*/ 56 w 57"/>
                <a:gd name="T61" fmla="*/ 28 h 63"/>
                <a:gd name="T62" fmla="*/ 56 w 57"/>
                <a:gd name="T63" fmla="*/ 23 h 63"/>
                <a:gd name="T64" fmla="*/ 54 w 57"/>
                <a:gd name="T65" fmla="*/ 18 h 63"/>
                <a:gd name="T66" fmla="*/ 52 w 57"/>
                <a:gd name="T67" fmla="*/ 11 h 63"/>
                <a:gd name="T68" fmla="*/ 51 w 57"/>
                <a:gd name="T69" fmla="*/ 8 h 63"/>
                <a:gd name="T70" fmla="*/ 47 w 57"/>
                <a:gd name="T71" fmla="*/ 3 h 63"/>
                <a:gd name="T72" fmla="*/ 44 w 57"/>
                <a:gd name="T73" fmla="*/ 3 h 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
                <a:gd name="T112" fmla="*/ 0 h 63"/>
                <a:gd name="T113" fmla="*/ 57 w 57"/>
                <a:gd name="T114" fmla="*/ 63 h 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 h="63">
                  <a:moveTo>
                    <a:pt x="44" y="3"/>
                  </a:moveTo>
                  <a:lnTo>
                    <a:pt x="40" y="0"/>
                  </a:lnTo>
                  <a:lnTo>
                    <a:pt x="35" y="0"/>
                  </a:lnTo>
                  <a:lnTo>
                    <a:pt x="31" y="0"/>
                  </a:lnTo>
                  <a:lnTo>
                    <a:pt x="24" y="2"/>
                  </a:lnTo>
                  <a:lnTo>
                    <a:pt x="19" y="3"/>
                  </a:lnTo>
                  <a:lnTo>
                    <a:pt x="17" y="7"/>
                  </a:lnTo>
                  <a:lnTo>
                    <a:pt x="10" y="10"/>
                  </a:lnTo>
                  <a:lnTo>
                    <a:pt x="7" y="15"/>
                  </a:lnTo>
                  <a:lnTo>
                    <a:pt x="3" y="20"/>
                  </a:lnTo>
                  <a:lnTo>
                    <a:pt x="2" y="24"/>
                  </a:lnTo>
                  <a:lnTo>
                    <a:pt x="0" y="29"/>
                  </a:lnTo>
                  <a:lnTo>
                    <a:pt x="0" y="34"/>
                  </a:lnTo>
                  <a:lnTo>
                    <a:pt x="0" y="39"/>
                  </a:lnTo>
                  <a:lnTo>
                    <a:pt x="2" y="44"/>
                  </a:lnTo>
                  <a:lnTo>
                    <a:pt x="3" y="51"/>
                  </a:lnTo>
                  <a:lnTo>
                    <a:pt x="5" y="54"/>
                  </a:lnTo>
                  <a:lnTo>
                    <a:pt x="9" y="59"/>
                  </a:lnTo>
                  <a:lnTo>
                    <a:pt x="12" y="59"/>
                  </a:lnTo>
                  <a:lnTo>
                    <a:pt x="16" y="62"/>
                  </a:lnTo>
                  <a:lnTo>
                    <a:pt x="21" y="62"/>
                  </a:lnTo>
                  <a:lnTo>
                    <a:pt x="24" y="62"/>
                  </a:lnTo>
                  <a:lnTo>
                    <a:pt x="31" y="60"/>
                  </a:lnTo>
                  <a:lnTo>
                    <a:pt x="37" y="59"/>
                  </a:lnTo>
                  <a:lnTo>
                    <a:pt x="38" y="55"/>
                  </a:lnTo>
                  <a:lnTo>
                    <a:pt x="45" y="52"/>
                  </a:lnTo>
                  <a:lnTo>
                    <a:pt x="49" y="47"/>
                  </a:lnTo>
                  <a:lnTo>
                    <a:pt x="52" y="42"/>
                  </a:lnTo>
                  <a:lnTo>
                    <a:pt x="54" y="38"/>
                  </a:lnTo>
                  <a:lnTo>
                    <a:pt x="56" y="33"/>
                  </a:lnTo>
                  <a:lnTo>
                    <a:pt x="56" y="28"/>
                  </a:lnTo>
                  <a:lnTo>
                    <a:pt x="56" y="23"/>
                  </a:lnTo>
                  <a:lnTo>
                    <a:pt x="54" y="18"/>
                  </a:lnTo>
                  <a:lnTo>
                    <a:pt x="52" y="11"/>
                  </a:lnTo>
                  <a:lnTo>
                    <a:pt x="51" y="8"/>
                  </a:lnTo>
                  <a:lnTo>
                    <a:pt x="47" y="3"/>
                  </a:lnTo>
                  <a:lnTo>
                    <a:pt x="44" y="3"/>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32" name="Freeform 237"/>
            <p:cNvSpPr>
              <a:spLocks/>
            </p:cNvSpPr>
            <p:nvPr/>
          </p:nvSpPr>
          <p:spPr bwMode="auto">
            <a:xfrm>
              <a:off x="3045" y="2542"/>
              <a:ext cx="110" cy="114"/>
            </a:xfrm>
            <a:custGeom>
              <a:avLst/>
              <a:gdLst>
                <a:gd name="T0" fmla="*/ 105 w 110"/>
                <a:gd name="T1" fmla="*/ 111 h 114"/>
                <a:gd name="T2" fmla="*/ 109 w 110"/>
                <a:gd name="T3" fmla="*/ 106 h 114"/>
                <a:gd name="T4" fmla="*/ 109 w 110"/>
                <a:gd name="T5" fmla="*/ 105 h 114"/>
                <a:gd name="T6" fmla="*/ 109 w 110"/>
                <a:gd name="T7" fmla="*/ 96 h 114"/>
                <a:gd name="T8" fmla="*/ 105 w 110"/>
                <a:gd name="T9" fmla="*/ 89 h 114"/>
                <a:gd name="T10" fmla="*/ 102 w 110"/>
                <a:gd name="T11" fmla="*/ 79 h 114"/>
                <a:gd name="T12" fmla="*/ 97 w 110"/>
                <a:gd name="T13" fmla="*/ 69 h 114"/>
                <a:gd name="T14" fmla="*/ 90 w 110"/>
                <a:gd name="T15" fmla="*/ 61 h 114"/>
                <a:gd name="T16" fmla="*/ 83 w 110"/>
                <a:gd name="T17" fmla="*/ 49 h 114"/>
                <a:gd name="T18" fmla="*/ 74 w 110"/>
                <a:gd name="T19" fmla="*/ 40 h 114"/>
                <a:gd name="T20" fmla="*/ 63 w 110"/>
                <a:gd name="T21" fmla="*/ 31 h 114"/>
                <a:gd name="T22" fmla="*/ 54 w 110"/>
                <a:gd name="T23" fmla="*/ 21 h 114"/>
                <a:gd name="T24" fmla="*/ 46 w 110"/>
                <a:gd name="T25" fmla="*/ 15 h 114"/>
                <a:gd name="T26" fmla="*/ 35 w 110"/>
                <a:gd name="T27" fmla="*/ 8 h 114"/>
                <a:gd name="T28" fmla="*/ 26 w 110"/>
                <a:gd name="T29" fmla="*/ 5 h 114"/>
                <a:gd name="T30" fmla="*/ 19 w 110"/>
                <a:gd name="T31" fmla="*/ 2 h 114"/>
                <a:gd name="T32" fmla="*/ 11 w 110"/>
                <a:gd name="T33" fmla="*/ 0 h 114"/>
                <a:gd name="T34" fmla="*/ 7 w 110"/>
                <a:gd name="T35" fmla="*/ 0 h 114"/>
                <a:gd name="T36" fmla="*/ 4 w 110"/>
                <a:gd name="T37" fmla="*/ 2 h 114"/>
                <a:gd name="T38" fmla="*/ 0 w 110"/>
                <a:gd name="T39" fmla="*/ 7 h 114"/>
                <a:gd name="T40" fmla="*/ 0 w 110"/>
                <a:gd name="T41" fmla="*/ 8 h 114"/>
                <a:gd name="T42" fmla="*/ 0 w 110"/>
                <a:gd name="T43" fmla="*/ 16 h 114"/>
                <a:gd name="T44" fmla="*/ 4 w 110"/>
                <a:gd name="T45" fmla="*/ 23 h 114"/>
                <a:gd name="T46" fmla="*/ 7 w 110"/>
                <a:gd name="T47" fmla="*/ 33 h 114"/>
                <a:gd name="T48" fmla="*/ 12 w 110"/>
                <a:gd name="T49" fmla="*/ 43 h 114"/>
                <a:gd name="T50" fmla="*/ 19 w 110"/>
                <a:gd name="T51" fmla="*/ 51 h 114"/>
                <a:gd name="T52" fmla="*/ 26 w 110"/>
                <a:gd name="T53" fmla="*/ 63 h 114"/>
                <a:gd name="T54" fmla="*/ 35 w 110"/>
                <a:gd name="T55" fmla="*/ 73 h 114"/>
                <a:gd name="T56" fmla="*/ 46 w 110"/>
                <a:gd name="T57" fmla="*/ 81 h 114"/>
                <a:gd name="T58" fmla="*/ 54 w 110"/>
                <a:gd name="T59" fmla="*/ 91 h 114"/>
                <a:gd name="T60" fmla="*/ 63 w 110"/>
                <a:gd name="T61" fmla="*/ 97 h 114"/>
                <a:gd name="T62" fmla="*/ 74 w 110"/>
                <a:gd name="T63" fmla="*/ 105 h 114"/>
                <a:gd name="T64" fmla="*/ 83 w 110"/>
                <a:gd name="T65" fmla="*/ 108 h 114"/>
                <a:gd name="T66" fmla="*/ 90 w 110"/>
                <a:gd name="T67" fmla="*/ 111 h 114"/>
                <a:gd name="T68" fmla="*/ 98 w 110"/>
                <a:gd name="T69" fmla="*/ 113 h 114"/>
                <a:gd name="T70" fmla="*/ 102 w 110"/>
                <a:gd name="T71" fmla="*/ 113 h 114"/>
                <a:gd name="T72" fmla="*/ 105 w 110"/>
                <a:gd name="T73" fmla="*/ 111 h 1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0"/>
                <a:gd name="T112" fmla="*/ 0 h 114"/>
                <a:gd name="T113" fmla="*/ 110 w 110"/>
                <a:gd name="T114" fmla="*/ 114 h 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0" h="114">
                  <a:moveTo>
                    <a:pt x="105" y="111"/>
                  </a:moveTo>
                  <a:lnTo>
                    <a:pt x="109" y="106"/>
                  </a:lnTo>
                  <a:lnTo>
                    <a:pt x="109" y="105"/>
                  </a:lnTo>
                  <a:lnTo>
                    <a:pt x="109" y="96"/>
                  </a:lnTo>
                  <a:lnTo>
                    <a:pt x="105" y="89"/>
                  </a:lnTo>
                  <a:lnTo>
                    <a:pt x="102" y="79"/>
                  </a:lnTo>
                  <a:lnTo>
                    <a:pt x="97" y="69"/>
                  </a:lnTo>
                  <a:lnTo>
                    <a:pt x="90" y="61"/>
                  </a:lnTo>
                  <a:lnTo>
                    <a:pt x="83" y="49"/>
                  </a:lnTo>
                  <a:lnTo>
                    <a:pt x="74" y="40"/>
                  </a:lnTo>
                  <a:lnTo>
                    <a:pt x="63" y="31"/>
                  </a:lnTo>
                  <a:lnTo>
                    <a:pt x="54" y="21"/>
                  </a:lnTo>
                  <a:lnTo>
                    <a:pt x="46" y="15"/>
                  </a:lnTo>
                  <a:lnTo>
                    <a:pt x="35" y="8"/>
                  </a:lnTo>
                  <a:lnTo>
                    <a:pt x="26" y="5"/>
                  </a:lnTo>
                  <a:lnTo>
                    <a:pt x="19" y="2"/>
                  </a:lnTo>
                  <a:lnTo>
                    <a:pt x="11" y="0"/>
                  </a:lnTo>
                  <a:lnTo>
                    <a:pt x="7" y="0"/>
                  </a:lnTo>
                  <a:lnTo>
                    <a:pt x="4" y="2"/>
                  </a:lnTo>
                  <a:lnTo>
                    <a:pt x="0" y="7"/>
                  </a:lnTo>
                  <a:lnTo>
                    <a:pt x="0" y="8"/>
                  </a:lnTo>
                  <a:lnTo>
                    <a:pt x="0" y="16"/>
                  </a:lnTo>
                  <a:lnTo>
                    <a:pt x="4" y="23"/>
                  </a:lnTo>
                  <a:lnTo>
                    <a:pt x="7" y="33"/>
                  </a:lnTo>
                  <a:lnTo>
                    <a:pt x="12" y="43"/>
                  </a:lnTo>
                  <a:lnTo>
                    <a:pt x="19" y="51"/>
                  </a:lnTo>
                  <a:lnTo>
                    <a:pt x="26" y="63"/>
                  </a:lnTo>
                  <a:lnTo>
                    <a:pt x="35" y="73"/>
                  </a:lnTo>
                  <a:lnTo>
                    <a:pt x="46" y="81"/>
                  </a:lnTo>
                  <a:lnTo>
                    <a:pt x="54" y="91"/>
                  </a:lnTo>
                  <a:lnTo>
                    <a:pt x="63" y="97"/>
                  </a:lnTo>
                  <a:lnTo>
                    <a:pt x="74" y="105"/>
                  </a:lnTo>
                  <a:lnTo>
                    <a:pt x="83" y="108"/>
                  </a:lnTo>
                  <a:lnTo>
                    <a:pt x="90" y="111"/>
                  </a:lnTo>
                  <a:lnTo>
                    <a:pt x="98" y="113"/>
                  </a:lnTo>
                  <a:lnTo>
                    <a:pt x="102" y="113"/>
                  </a:lnTo>
                  <a:lnTo>
                    <a:pt x="105" y="111"/>
                  </a:lnTo>
                </a:path>
              </a:pathLst>
            </a:custGeom>
            <a:solidFill>
              <a:srgbClr val="CC3300"/>
            </a:solidFill>
            <a:ln w="41275"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2033" name="Group 238"/>
            <p:cNvGrpSpPr>
              <a:grpSpLocks/>
            </p:cNvGrpSpPr>
            <p:nvPr/>
          </p:nvGrpSpPr>
          <p:grpSpPr bwMode="auto">
            <a:xfrm>
              <a:off x="4962" y="2421"/>
              <a:ext cx="45" cy="184"/>
              <a:chOff x="5106" y="2557"/>
              <a:chExt cx="45" cy="184"/>
            </a:xfrm>
          </p:grpSpPr>
          <p:grpSp>
            <p:nvGrpSpPr>
              <p:cNvPr id="112129" name="Group 239"/>
              <p:cNvGrpSpPr>
                <a:grpSpLocks/>
              </p:cNvGrpSpPr>
              <p:nvPr/>
            </p:nvGrpSpPr>
            <p:grpSpPr bwMode="auto">
              <a:xfrm>
                <a:off x="5119" y="2557"/>
                <a:ext cx="19" cy="24"/>
                <a:chOff x="5119" y="2557"/>
                <a:chExt cx="19" cy="24"/>
              </a:xfrm>
            </p:grpSpPr>
            <p:sp>
              <p:nvSpPr>
                <p:cNvPr id="112151" name="Freeform 240"/>
                <p:cNvSpPr>
                  <a:spLocks/>
                </p:cNvSpPr>
                <p:nvPr/>
              </p:nvSpPr>
              <p:spPr bwMode="auto">
                <a:xfrm>
                  <a:off x="5119" y="2564"/>
                  <a:ext cx="17" cy="17"/>
                </a:xfrm>
                <a:custGeom>
                  <a:avLst/>
                  <a:gdLst>
                    <a:gd name="T0" fmla="*/ 2 w 17"/>
                    <a:gd name="T1" fmla="*/ 0 h 17"/>
                    <a:gd name="T2" fmla="*/ 0 w 17"/>
                    <a:gd name="T3" fmla="*/ 2 h 17"/>
                    <a:gd name="T4" fmla="*/ 2 w 17"/>
                    <a:gd name="T5" fmla="*/ 4 h 17"/>
                    <a:gd name="T6" fmla="*/ 2 w 17"/>
                    <a:gd name="T7" fmla="*/ 7 h 17"/>
                    <a:gd name="T8" fmla="*/ 4 w 17"/>
                    <a:gd name="T9" fmla="*/ 8 h 17"/>
                    <a:gd name="T10" fmla="*/ 5 w 17"/>
                    <a:gd name="T11" fmla="*/ 11 h 17"/>
                    <a:gd name="T12" fmla="*/ 9 w 17"/>
                    <a:gd name="T13" fmla="*/ 11 h 17"/>
                    <a:gd name="T14" fmla="*/ 11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7"/>
                      </a:lnTo>
                      <a:lnTo>
                        <a:pt x="4" y="8"/>
                      </a:lnTo>
                      <a:lnTo>
                        <a:pt x="5" y="11"/>
                      </a:lnTo>
                      <a:lnTo>
                        <a:pt x="9" y="11"/>
                      </a:lnTo>
                      <a:lnTo>
                        <a:pt x="11"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52" name="Freeform 241"/>
                <p:cNvSpPr>
                  <a:spLocks/>
                </p:cNvSpPr>
                <p:nvPr/>
              </p:nvSpPr>
              <p:spPr bwMode="auto">
                <a:xfrm>
                  <a:off x="5119" y="2557"/>
                  <a:ext cx="19" cy="17"/>
                </a:xfrm>
                <a:custGeom>
                  <a:avLst/>
                  <a:gdLst>
                    <a:gd name="T0" fmla="*/ 18 w 19"/>
                    <a:gd name="T1" fmla="*/ 3 h 17"/>
                    <a:gd name="T2" fmla="*/ 14 w 19"/>
                    <a:gd name="T3" fmla="*/ 3 h 17"/>
                    <a:gd name="T4" fmla="*/ 13 w 19"/>
                    <a:gd name="T5" fmla="*/ 0 h 17"/>
                    <a:gd name="T6" fmla="*/ 11 w 19"/>
                    <a:gd name="T7" fmla="*/ 3 h 17"/>
                    <a:gd name="T8" fmla="*/ 7 w 19"/>
                    <a:gd name="T9" fmla="*/ 3 h 17"/>
                    <a:gd name="T10" fmla="*/ 5 w 19"/>
                    <a:gd name="T11" fmla="*/ 4 h 17"/>
                    <a:gd name="T12" fmla="*/ 4 w 19"/>
                    <a:gd name="T13" fmla="*/ 8 h 17"/>
                    <a:gd name="T14" fmla="*/ 4 w 19"/>
                    <a:gd name="T15" fmla="*/ 11 h 17"/>
                    <a:gd name="T16" fmla="*/ 2 w 19"/>
                    <a:gd name="T17" fmla="*/ 12 h 17"/>
                    <a:gd name="T18" fmla="*/ 0 w 19"/>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18" y="3"/>
                      </a:moveTo>
                      <a:lnTo>
                        <a:pt x="14" y="3"/>
                      </a:lnTo>
                      <a:lnTo>
                        <a:pt x="13" y="0"/>
                      </a:lnTo>
                      <a:lnTo>
                        <a:pt x="11" y="3"/>
                      </a:lnTo>
                      <a:lnTo>
                        <a:pt x="7" y="3"/>
                      </a:lnTo>
                      <a:lnTo>
                        <a:pt x="5" y="4"/>
                      </a:lnTo>
                      <a:lnTo>
                        <a:pt x="4" y="8"/>
                      </a:lnTo>
                      <a:lnTo>
                        <a:pt x="4"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30" name="Group 242"/>
              <p:cNvGrpSpPr>
                <a:grpSpLocks/>
              </p:cNvGrpSpPr>
              <p:nvPr/>
            </p:nvGrpSpPr>
            <p:grpSpPr bwMode="auto">
              <a:xfrm>
                <a:off x="5132" y="2580"/>
                <a:ext cx="19" cy="26"/>
                <a:chOff x="5132" y="2580"/>
                <a:chExt cx="19" cy="26"/>
              </a:xfrm>
            </p:grpSpPr>
            <p:sp>
              <p:nvSpPr>
                <p:cNvPr id="112149" name="Freeform 243"/>
                <p:cNvSpPr>
                  <a:spLocks/>
                </p:cNvSpPr>
                <p:nvPr/>
              </p:nvSpPr>
              <p:spPr bwMode="auto">
                <a:xfrm>
                  <a:off x="5132" y="2589"/>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50" name="Freeform 244"/>
                <p:cNvSpPr>
                  <a:spLocks/>
                </p:cNvSpPr>
                <p:nvPr/>
              </p:nvSpPr>
              <p:spPr bwMode="auto">
                <a:xfrm>
                  <a:off x="5134" y="2580"/>
                  <a:ext cx="17" cy="17"/>
                </a:xfrm>
                <a:custGeom>
                  <a:avLst/>
                  <a:gdLst>
                    <a:gd name="T0" fmla="*/ 13 w 17"/>
                    <a:gd name="T1" fmla="*/ 16 h 17"/>
                    <a:gd name="T2" fmla="*/ 16 w 17"/>
                    <a:gd name="T3" fmla="*/ 13 h 17"/>
                    <a:gd name="T4" fmla="*/ 13 w 17"/>
                    <a:gd name="T5" fmla="*/ 12 h 17"/>
                    <a:gd name="T6" fmla="*/ 13 w 17"/>
                    <a:gd name="T7" fmla="*/ 9 h 17"/>
                    <a:gd name="T8" fmla="*/ 12 w 17"/>
                    <a:gd name="T9" fmla="*/ 6 h 17"/>
                    <a:gd name="T10" fmla="*/ 10 w 17"/>
                    <a:gd name="T11" fmla="*/ 4 h 17"/>
                    <a:gd name="T12" fmla="*/ 7 w 17"/>
                    <a:gd name="T13" fmla="*/ 4 h 17"/>
                    <a:gd name="T14" fmla="*/ 5 w 17"/>
                    <a:gd name="T15" fmla="*/ 2 h 17"/>
                    <a:gd name="T16" fmla="*/ 3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3" y="12"/>
                      </a:lnTo>
                      <a:lnTo>
                        <a:pt x="13" y="9"/>
                      </a:lnTo>
                      <a:lnTo>
                        <a:pt x="12" y="6"/>
                      </a:lnTo>
                      <a:lnTo>
                        <a:pt x="10" y="4"/>
                      </a:lnTo>
                      <a:lnTo>
                        <a:pt x="7" y="4"/>
                      </a:lnTo>
                      <a:lnTo>
                        <a:pt x="5" y="2"/>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31" name="Group 245"/>
              <p:cNvGrpSpPr>
                <a:grpSpLocks/>
              </p:cNvGrpSpPr>
              <p:nvPr/>
            </p:nvGrpSpPr>
            <p:grpSpPr bwMode="auto">
              <a:xfrm>
                <a:off x="5115" y="2601"/>
                <a:ext cx="19" cy="25"/>
                <a:chOff x="5115" y="2601"/>
                <a:chExt cx="19" cy="25"/>
              </a:xfrm>
            </p:grpSpPr>
            <p:sp>
              <p:nvSpPr>
                <p:cNvPr id="112147" name="Freeform 246"/>
                <p:cNvSpPr>
                  <a:spLocks/>
                </p:cNvSpPr>
                <p:nvPr/>
              </p:nvSpPr>
              <p:spPr bwMode="auto">
                <a:xfrm>
                  <a:off x="5117" y="2609"/>
                  <a:ext cx="17" cy="17"/>
                </a:xfrm>
                <a:custGeom>
                  <a:avLst/>
                  <a:gdLst>
                    <a:gd name="T0" fmla="*/ 2 w 17"/>
                    <a:gd name="T1" fmla="*/ 0 h 17"/>
                    <a:gd name="T2" fmla="*/ 0 w 17"/>
                    <a:gd name="T3" fmla="*/ 2 h 17"/>
                    <a:gd name="T4" fmla="*/ 2 w 17"/>
                    <a:gd name="T5" fmla="*/ 4 h 17"/>
                    <a:gd name="T6" fmla="*/ 2 w 17"/>
                    <a:gd name="T7" fmla="*/ 6 h 17"/>
                    <a:gd name="T8" fmla="*/ 3 w 17"/>
                    <a:gd name="T9" fmla="*/ 9 h 17"/>
                    <a:gd name="T10" fmla="*/ 5 w 17"/>
                    <a:gd name="T11" fmla="*/ 12 h 17"/>
                    <a:gd name="T12" fmla="*/ 8 w 17"/>
                    <a:gd name="T13" fmla="*/ 12 h 17"/>
                    <a:gd name="T14" fmla="*/ 10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6"/>
                      </a:lnTo>
                      <a:lnTo>
                        <a:pt x="3" y="9"/>
                      </a:lnTo>
                      <a:lnTo>
                        <a:pt x="5" y="12"/>
                      </a:lnTo>
                      <a:lnTo>
                        <a:pt x="8" y="12"/>
                      </a:lnTo>
                      <a:lnTo>
                        <a:pt x="10"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48" name="Freeform 247"/>
                <p:cNvSpPr>
                  <a:spLocks/>
                </p:cNvSpPr>
                <p:nvPr/>
              </p:nvSpPr>
              <p:spPr bwMode="auto">
                <a:xfrm>
                  <a:off x="5115" y="2601"/>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32" name="Group 248"/>
              <p:cNvGrpSpPr>
                <a:grpSpLocks/>
              </p:cNvGrpSpPr>
              <p:nvPr/>
            </p:nvGrpSpPr>
            <p:grpSpPr bwMode="auto">
              <a:xfrm>
                <a:off x="5130" y="2625"/>
                <a:ext cx="17" cy="27"/>
                <a:chOff x="5130" y="2625"/>
                <a:chExt cx="17" cy="27"/>
              </a:xfrm>
            </p:grpSpPr>
            <p:sp>
              <p:nvSpPr>
                <p:cNvPr id="112145" name="Freeform 249"/>
                <p:cNvSpPr>
                  <a:spLocks/>
                </p:cNvSpPr>
                <p:nvPr/>
              </p:nvSpPr>
              <p:spPr bwMode="auto">
                <a:xfrm>
                  <a:off x="5130" y="2635"/>
                  <a:ext cx="17" cy="17"/>
                </a:xfrm>
                <a:custGeom>
                  <a:avLst/>
                  <a:gdLst>
                    <a:gd name="T0" fmla="*/ 0 w 17"/>
                    <a:gd name="T1" fmla="*/ 12 h 17"/>
                    <a:gd name="T2" fmla="*/ 2 w 17"/>
                    <a:gd name="T3" fmla="*/ 12 h 17"/>
                    <a:gd name="T4" fmla="*/ 5 w 17"/>
                    <a:gd name="T5" fmla="*/ 16 h 17"/>
                    <a:gd name="T6" fmla="*/ 7 w 17"/>
                    <a:gd name="T7" fmla="*/ 12 h 17"/>
                    <a:gd name="T8" fmla="*/ 8 w 17"/>
                    <a:gd name="T9" fmla="*/ 12 h 17"/>
                    <a:gd name="T10" fmla="*/ 10 w 17"/>
                    <a:gd name="T11" fmla="*/ 11 h 17"/>
                    <a:gd name="T12" fmla="*/ 12 w 17"/>
                    <a:gd name="T13" fmla="*/ 8 h 17"/>
                    <a:gd name="T14" fmla="*/ 13 w 17"/>
                    <a:gd name="T15" fmla="*/ 4 h 17"/>
                    <a:gd name="T16" fmla="*/ 13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2"/>
                      </a:moveTo>
                      <a:lnTo>
                        <a:pt x="2" y="12"/>
                      </a:lnTo>
                      <a:lnTo>
                        <a:pt x="5" y="16"/>
                      </a:lnTo>
                      <a:lnTo>
                        <a:pt x="7" y="12"/>
                      </a:lnTo>
                      <a:lnTo>
                        <a:pt x="8" y="12"/>
                      </a:lnTo>
                      <a:lnTo>
                        <a:pt x="10" y="11"/>
                      </a:lnTo>
                      <a:lnTo>
                        <a:pt x="12" y="8"/>
                      </a:lnTo>
                      <a:lnTo>
                        <a:pt x="13" y="4"/>
                      </a:lnTo>
                      <a:lnTo>
                        <a:pt x="13" y="3"/>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46" name="Freeform 250"/>
                <p:cNvSpPr>
                  <a:spLocks/>
                </p:cNvSpPr>
                <p:nvPr/>
              </p:nvSpPr>
              <p:spPr bwMode="auto">
                <a:xfrm>
                  <a:off x="5130" y="2625"/>
                  <a:ext cx="17" cy="17"/>
                </a:xfrm>
                <a:custGeom>
                  <a:avLst/>
                  <a:gdLst>
                    <a:gd name="T0" fmla="*/ 13 w 17"/>
                    <a:gd name="T1" fmla="*/ 16 h 17"/>
                    <a:gd name="T2" fmla="*/ 16 w 17"/>
                    <a:gd name="T3" fmla="*/ 13 h 17"/>
                    <a:gd name="T4" fmla="*/ 13 w 17"/>
                    <a:gd name="T5" fmla="*/ 12 h 17"/>
                    <a:gd name="T6" fmla="*/ 13 w 17"/>
                    <a:gd name="T7" fmla="*/ 9 h 17"/>
                    <a:gd name="T8" fmla="*/ 12 w 17"/>
                    <a:gd name="T9" fmla="*/ 6 h 17"/>
                    <a:gd name="T10" fmla="*/ 10 w 17"/>
                    <a:gd name="T11" fmla="*/ 4 h 17"/>
                    <a:gd name="T12" fmla="*/ 7 w 17"/>
                    <a:gd name="T13" fmla="*/ 4 h 17"/>
                    <a:gd name="T14" fmla="*/ 5 w 17"/>
                    <a:gd name="T15" fmla="*/ 2 h 17"/>
                    <a:gd name="T16" fmla="*/ 3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3" y="12"/>
                      </a:lnTo>
                      <a:lnTo>
                        <a:pt x="13" y="9"/>
                      </a:lnTo>
                      <a:lnTo>
                        <a:pt x="12" y="6"/>
                      </a:lnTo>
                      <a:lnTo>
                        <a:pt x="10" y="4"/>
                      </a:lnTo>
                      <a:lnTo>
                        <a:pt x="7" y="4"/>
                      </a:lnTo>
                      <a:lnTo>
                        <a:pt x="5" y="2"/>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33" name="Group 251"/>
              <p:cNvGrpSpPr>
                <a:grpSpLocks/>
              </p:cNvGrpSpPr>
              <p:nvPr/>
            </p:nvGrpSpPr>
            <p:grpSpPr bwMode="auto">
              <a:xfrm>
                <a:off x="5109" y="2647"/>
                <a:ext cx="17" cy="24"/>
                <a:chOff x="5109" y="2647"/>
                <a:chExt cx="17" cy="24"/>
              </a:xfrm>
            </p:grpSpPr>
            <p:sp>
              <p:nvSpPr>
                <p:cNvPr id="112143" name="Freeform 252"/>
                <p:cNvSpPr>
                  <a:spLocks/>
                </p:cNvSpPr>
                <p:nvPr/>
              </p:nvSpPr>
              <p:spPr bwMode="auto">
                <a:xfrm>
                  <a:off x="5109" y="2654"/>
                  <a:ext cx="17" cy="17"/>
                </a:xfrm>
                <a:custGeom>
                  <a:avLst/>
                  <a:gdLst>
                    <a:gd name="T0" fmla="*/ 2 w 17"/>
                    <a:gd name="T1" fmla="*/ 0 h 17"/>
                    <a:gd name="T2" fmla="*/ 0 w 17"/>
                    <a:gd name="T3" fmla="*/ 3 h 17"/>
                    <a:gd name="T4" fmla="*/ 2 w 17"/>
                    <a:gd name="T5" fmla="*/ 4 h 17"/>
                    <a:gd name="T6" fmla="*/ 4 w 17"/>
                    <a:gd name="T7" fmla="*/ 8 h 17"/>
                    <a:gd name="T8" fmla="*/ 5 w 17"/>
                    <a:gd name="T9" fmla="*/ 11 h 17"/>
                    <a:gd name="T10" fmla="*/ 9 w 17"/>
                    <a:gd name="T11" fmla="*/ 11 h 17"/>
                    <a:gd name="T12" fmla="*/ 11 w 17"/>
                    <a:gd name="T13" fmla="*/ 12 h 17"/>
                    <a:gd name="T14" fmla="*/ 12 w 17"/>
                    <a:gd name="T15" fmla="*/ 16 h 17"/>
                    <a:gd name="T16" fmla="*/ 1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2" y="0"/>
                      </a:moveTo>
                      <a:lnTo>
                        <a:pt x="0" y="3"/>
                      </a:lnTo>
                      <a:lnTo>
                        <a:pt x="2" y="4"/>
                      </a:lnTo>
                      <a:lnTo>
                        <a:pt x="4" y="8"/>
                      </a:lnTo>
                      <a:lnTo>
                        <a:pt x="5" y="11"/>
                      </a:lnTo>
                      <a:lnTo>
                        <a:pt x="9" y="11"/>
                      </a:lnTo>
                      <a:lnTo>
                        <a:pt x="11" y="12"/>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44" name="Freeform 253"/>
                <p:cNvSpPr>
                  <a:spLocks/>
                </p:cNvSpPr>
                <p:nvPr/>
              </p:nvSpPr>
              <p:spPr bwMode="auto">
                <a:xfrm>
                  <a:off x="5109" y="2647"/>
                  <a:ext cx="17" cy="17"/>
                </a:xfrm>
                <a:custGeom>
                  <a:avLst/>
                  <a:gdLst>
                    <a:gd name="T0" fmla="*/ 16 w 17"/>
                    <a:gd name="T1" fmla="*/ 3 h 17"/>
                    <a:gd name="T2" fmla="*/ 14 w 17"/>
                    <a:gd name="T3" fmla="*/ 3 h 17"/>
                    <a:gd name="T4" fmla="*/ 11 w 17"/>
                    <a:gd name="T5" fmla="*/ 0 h 17"/>
                    <a:gd name="T6" fmla="*/ 9 w 17"/>
                    <a:gd name="T7" fmla="*/ 3 h 17"/>
                    <a:gd name="T8" fmla="*/ 7 w 17"/>
                    <a:gd name="T9" fmla="*/ 3 h 17"/>
                    <a:gd name="T10" fmla="*/ 5 w 17"/>
                    <a:gd name="T11" fmla="*/ 4 h 17"/>
                    <a:gd name="T12" fmla="*/ 4 w 17"/>
                    <a:gd name="T13" fmla="*/ 8 h 17"/>
                    <a:gd name="T14" fmla="*/ 2 w 17"/>
                    <a:gd name="T15" fmla="*/ 11 h 17"/>
                    <a:gd name="T16" fmla="*/ 2 w 17"/>
                    <a:gd name="T17" fmla="*/ 12 h 17"/>
                    <a:gd name="T18" fmla="*/ 0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3"/>
                      </a:moveTo>
                      <a:lnTo>
                        <a:pt x="14" y="3"/>
                      </a:lnTo>
                      <a:lnTo>
                        <a:pt x="11" y="0"/>
                      </a:lnTo>
                      <a:lnTo>
                        <a:pt x="9" y="3"/>
                      </a:lnTo>
                      <a:lnTo>
                        <a:pt x="7" y="3"/>
                      </a:lnTo>
                      <a:lnTo>
                        <a:pt x="5" y="4"/>
                      </a:lnTo>
                      <a:lnTo>
                        <a:pt x="4" y="8"/>
                      </a:lnTo>
                      <a:lnTo>
                        <a:pt x="2"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34" name="Group 254"/>
              <p:cNvGrpSpPr>
                <a:grpSpLocks/>
              </p:cNvGrpSpPr>
              <p:nvPr/>
            </p:nvGrpSpPr>
            <p:grpSpPr bwMode="auto">
              <a:xfrm>
                <a:off x="5123" y="2671"/>
                <a:ext cx="19" cy="23"/>
                <a:chOff x="5123" y="2671"/>
                <a:chExt cx="19" cy="23"/>
              </a:xfrm>
            </p:grpSpPr>
            <p:sp>
              <p:nvSpPr>
                <p:cNvPr id="112141" name="Freeform 255"/>
                <p:cNvSpPr>
                  <a:spLocks/>
                </p:cNvSpPr>
                <p:nvPr/>
              </p:nvSpPr>
              <p:spPr bwMode="auto">
                <a:xfrm>
                  <a:off x="5123" y="2677"/>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42" name="Freeform 256"/>
                <p:cNvSpPr>
                  <a:spLocks/>
                </p:cNvSpPr>
                <p:nvPr/>
              </p:nvSpPr>
              <p:spPr bwMode="auto">
                <a:xfrm>
                  <a:off x="5125" y="2671"/>
                  <a:ext cx="17" cy="17"/>
                </a:xfrm>
                <a:custGeom>
                  <a:avLst/>
                  <a:gdLst>
                    <a:gd name="T0" fmla="*/ 13 w 17"/>
                    <a:gd name="T1" fmla="*/ 16 h 17"/>
                    <a:gd name="T2" fmla="*/ 16 w 17"/>
                    <a:gd name="T3" fmla="*/ 12 h 17"/>
                    <a:gd name="T4" fmla="*/ 13 w 17"/>
                    <a:gd name="T5" fmla="*/ 11 h 17"/>
                    <a:gd name="T6" fmla="*/ 12 w 17"/>
                    <a:gd name="T7" fmla="*/ 8 h 17"/>
                    <a:gd name="T8" fmla="*/ 10 w 17"/>
                    <a:gd name="T9" fmla="*/ 4 h 17"/>
                    <a:gd name="T10" fmla="*/ 7 w 17"/>
                    <a:gd name="T11" fmla="*/ 4 h 17"/>
                    <a:gd name="T12" fmla="*/ 5 w 17"/>
                    <a:gd name="T13" fmla="*/ 3 h 17"/>
                    <a:gd name="T14" fmla="*/ 3 w 17"/>
                    <a:gd name="T15" fmla="*/ 0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3" y="16"/>
                      </a:moveTo>
                      <a:lnTo>
                        <a:pt x="16" y="12"/>
                      </a:lnTo>
                      <a:lnTo>
                        <a:pt x="13" y="11"/>
                      </a:lnTo>
                      <a:lnTo>
                        <a:pt x="12" y="8"/>
                      </a:lnTo>
                      <a:lnTo>
                        <a:pt x="10" y="4"/>
                      </a:lnTo>
                      <a:lnTo>
                        <a:pt x="7" y="4"/>
                      </a:lnTo>
                      <a:lnTo>
                        <a:pt x="5" y="3"/>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35" name="Group 257"/>
              <p:cNvGrpSpPr>
                <a:grpSpLocks/>
              </p:cNvGrpSpPr>
              <p:nvPr/>
            </p:nvGrpSpPr>
            <p:grpSpPr bwMode="auto">
              <a:xfrm>
                <a:off x="5106" y="2692"/>
                <a:ext cx="18" cy="25"/>
                <a:chOff x="5106" y="2692"/>
                <a:chExt cx="18" cy="25"/>
              </a:xfrm>
            </p:grpSpPr>
            <p:sp>
              <p:nvSpPr>
                <p:cNvPr id="112139" name="Freeform 258"/>
                <p:cNvSpPr>
                  <a:spLocks/>
                </p:cNvSpPr>
                <p:nvPr/>
              </p:nvSpPr>
              <p:spPr bwMode="auto">
                <a:xfrm>
                  <a:off x="5106" y="2700"/>
                  <a:ext cx="17" cy="17"/>
                </a:xfrm>
                <a:custGeom>
                  <a:avLst/>
                  <a:gdLst>
                    <a:gd name="T0" fmla="*/ 2 w 17"/>
                    <a:gd name="T1" fmla="*/ 0 h 17"/>
                    <a:gd name="T2" fmla="*/ 0 w 17"/>
                    <a:gd name="T3" fmla="*/ 2 h 17"/>
                    <a:gd name="T4" fmla="*/ 0 w 17"/>
                    <a:gd name="T5" fmla="*/ 4 h 17"/>
                    <a:gd name="T6" fmla="*/ 2 w 17"/>
                    <a:gd name="T7" fmla="*/ 6 h 17"/>
                    <a:gd name="T8" fmla="*/ 3 w 17"/>
                    <a:gd name="T9" fmla="*/ 8 h 17"/>
                    <a:gd name="T10" fmla="*/ 5 w 17"/>
                    <a:gd name="T11" fmla="*/ 12 h 17"/>
                    <a:gd name="T12" fmla="*/ 8 w 17"/>
                    <a:gd name="T13" fmla="*/ 12 h 17"/>
                    <a:gd name="T14" fmla="*/ 10 w 17"/>
                    <a:gd name="T15" fmla="*/ 13 h 17"/>
                    <a:gd name="T16" fmla="*/ 13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0" y="4"/>
                      </a:lnTo>
                      <a:lnTo>
                        <a:pt x="2" y="6"/>
                      </a:lnTo>
                      <a:lnTo>
                        <a:pt x="3" y="8"/>
                      </a:lnTo>
                      <a:lnTo>
                        <a:pt x="5" y="12"/>
                      </a:lnTo>
                      <a:lnTo>
                        <a:pt x="8" y="12"/>
                      </a:lnTo>
                      <a:lnTo>
                        <a:pt x="10" y="13"/>
                      </a:lnTo>
                      <a:lnTo>
                        <a:pt x="13"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40" name="Freeform 259"/>
                <p:cNvSpPr>
                  <a:spLocks/>
                </p:cNvSpPr>
                <p:nvPr/>
              </p:nvSpPr>
              <p:spPr bwMode="auto">
                <a:xfrm>
                  <a:off x="5106" y="2692"/>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36" name="Group 260"/>
              <p:cNvGrpSpPr>
                <a:grpSpLocks/>
              </p:cNvGrpSpPr>
              <p:nvPr/>
            </p:nvGrpSpPr>
            <p:grpSpPr bwMode="auto">
              <a:xfrm>
                <a:off x="5119" y="2716"/>
                <a:ext cx="21" cy="25"/>
                <a:chOff x="5119" y="2716"/>
                <a:chExt cx="21" cy="25"/>
              </a:xfrm>
            </p:grpSpPr>
            <p:sp>
              <p:nvSpPr>
                <p:cNvPr id="112137" name="Freeform 261"/>
                <p:cNvSpPr>
                  <a:spLocks/>
                </p:cNvSpPr>
                <p:nvPr/>
              </p:nvSpPr>
              <p:spPr bwMode="auto">
                <a:xfrm>
                  <a:off x="5119" y="2724"/>
                  <a:ext cx="19" cy="17"/>
                </a:xfrm>
                <a:custGeom>
                  <a:avLst/>
                  <a:gdLst>
                    <a:gd name="T0" fmla="*/ 0 w 19"/>
                    <a:gd name="T1" fmla="*/ 12 h 17"/>
                    <a:gd name="T2" fmla="*/ 4 w 19"/>
                    <a:gd name="T3" fmla="*/ 12 h 17"/>
                    <a:gd name="T4" fmla="*/ 5 w 19"/>
                    <a:gd name="T5" fmla="*/ 16 h 17"/>
                    <a:gd name="T6" fmla="*/ 7 w 19"/>
                    <a:gd name="T7" fmla="*/ 12 h 17"/>
                    <a:gd name="T8" fmla="*/ 11 w 19"/>
                    <a:gd name="T9" fmla="*/ 12 h 17"/>
                    <a:gd name="T10" fmla="*/ 13 w 19"/>
                    <a:gd name="T11" fmla="*/ 11 h 17"/>
                    <a:gd name="T12" fmla="*/ 14 w 19"/>
                    <a:gd name="T13" fmla="*/ 8 h 17"/>
                    <a:gd name="T14" fmla="*/ 14 w 19"/>
                    <a:gd name="T15" fmla="*/ 4 h 17"/>
                    <a:gd name="T16" fmla="*/ 16 w 19"/>
                    <a:gd name="T17" fmla="*/ 3 h 17"/>
                    <a:gd name="T18" fmla="*/ 18 w 1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12"/>
                      </a:moveTo>
                      <a:lnTo>
                        <a:pt x="4" y="12"/>
                      </a:lnTo>
                      <a:lnTo>
                        <a:pt x="5" y="16"/>
                      </a:lnTo>
                      <a:lnTo>
                        <a:pt x="7" y="12"/>
                      </a:lnTo>
                      <a:lnTo>
                        <a:pt x="11" y="12"/>
                      </a:lnTo>
                      <a:lnTo>
                        <a:pt x="13" y="11"/>
                      </a:lnTo>
                      <a:lnTo>
                        <a:pt x="14" y="8"/>
                      </a:lnTo>
                      <a:lnTo>
                        <a:pt x="14" y="4"/>
                      </a:lnTo>
                      <a:lnTo>
                        <a:pt x="16" y="3"/>
                      </a:lnTo>
                      <a:lnTo>
                        <a:pt x="1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38" name="Freeform 262"/>
                <p:cNvSpPr>
                  <a:spLocks/>
                </p:cNvSpPr>
                <p:nvPr/>
              </p:nvSpPr>
              <p:spPr bwMode="auto">
                <a:xfrm>
                  <a:off x="5123" y="2716"/>
                  <a:ext cx="17" cy="17"/>
                </a:xfrm>
                <a:custGeom>
                  <a:avLst/>
                  <a:gdLst>
                    <a:gd name="T0" fmla="*/ 13 w 17"/>
                    <a:gd name="T1" fmla="*/ 16 h 17"/>
                    <a:gd name="T2" fmla="*/ 16 w 17"/>
                    <a:gd name="T3" fmla="*/ 13 h 17"/>
                    <a:gd name="T4" fmla="*/ 16 w 17"/>
                    <a:gd name="T5" fmla="*/ 11 h 17"/>
                    <a:gd name="T6" fmla="*/ 13 w 17"/>
                    <a:gd name="T7" fmla="*/ 8 h 17"/>
                    <a:gd name="T8" fmla="*/ 11 w 17"/>
                    <a:gd name="T9" fmla="*/ 7 h 17"/>
                    <a:gd name="T10" fmla="*/ 10 w 17"/>
                    <a:gd name="T11" fmla="*/ 4 h 17"/>
                    <a:gd name="T12" fmla="*/ 8 w 17"/>
                    <a:gd name="T13" fmla="*/ 4 h 17"/>
                    <a:gd name="T14" fmla="*/ 5 w 17"/>
                    <a:gd name="T15" fmla="*/ 2 h 17"/>
                    <a:gd name="T16" fmla="*/ 2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6" y="11"/>
                      </a:lnTo>
                      <a:lnTo>
                        <a:pt x="13" y="8"/>
                      </a:lnTo>
                      <a:lnTo>
                        <a:pt x="11" y="7"/>
                      </a:lnTo>
                      <a:lnTo>
                        <a:pt x="10" y="4"/>
                      </a:lnTo>
                      <a:lnTo>
                        <a:pt x="8" y="4"/>
                      </a:lnTo>
                      <a:lnTo>
                        <a:pt x="5" y="2"/>
                      </a:lnTo>
                      <a:lnTo>
                        <a:pt x="2"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grpSp>
          <p:nvGrpSpPr>
            <p:cNvPr id="112034" name="Group 263"/>
            <p:cNvGrpSpPr>
              <a:grpSpLocks/>
            </p:cNvGrpSpPr>
            <p:nvPr/>
          </p:nvGrpSpPr>
          <p:grpSpPr bwMode="auto">
            <a:xfrm>
              <a:off x="5096" y="2424"/>
              <a:ext cx="45" cy="185"/>
              <a:chOff x="5240" y="2560"/>
              <a:chExt cx="45" cy="185"/>
            </a:xfrm>
          </p:grpSpPr>
          <p:grpSp>
            <p:nvGrpSpPr>
              <p:cNvPr id="112105" name="Group 264"/>
              <p:cNvGrpSpPr>
                <a:grpSpLocks/>
              </p:cNvGrpSpPr>
              <p:nvPr/>
            </p:nvGrpSpPr>
            <p:grpSpPr bwMode="auto">
              <a:xfrm>
                <a:off x="5253" y="2560"/>
                <a:ext cx="19" cy="24"/>
                <a:chOff x="5253" y="2560"/>
                <a:chExt cx="19" cy="24"/>
              </a:xfrm>
            </p:grpSpPr>
            <p:sp>
              <p:nvSpPr>
                <p:cNvPr id="112127" name="Freeform 265"/>
                <p:cNvSpPr>
                  <a:spLocks/>
                </p:cNvSpPr>
                <p:nvPr/>
              </p:nvSpPr>
              <p:spPr bwMode="auto">
                <a:xfrm>
                  <a:off x="5253" y="2567"/>
                  <a:ext cx="17" cy="17"/>
                </a:xfrm>
                <a:custGeom>
                  <a:avLst/>
                  <a:gdLst>
                    <a:gd name="T0" fmla="*/ 2 w 17"/>
                    <a:gd name="T1" fmla="*/ 0 h 17"/>
                    <a:gd name="T2" fmla="*/ 0 w 17"/>
                    <a:gd name="T3" fmla="*/ 2 h 17"/>
                    <a:gd name="T4" fmla="*/ 2 w 17"/>
                    <a:gd name="T5" fmla="*/ 4 h 17"/>
                    <a:gd name="T6" fmla="*/ 2 w 17"/>
                    <a:gd name="T7" fmla="*/ 7 h 17"/>
                    <a:gd name="T8" fmla="*/ 4 w 17"/>
                    <a:gd name="T9" fmla="*/ 8 h 17"/>
                    <a:gd name="T10" fmla="*/ 5 w 17"/>
                    <a:gd name="T11" fmla="*/ 11 h 17"/>
                    <a:gd name="T12" fmla="*/ 9 w 17"/>
                    <a:gd name="T13" fmla="*/ 11 h 17"/>
                    <a:gd name="T14" fmla="*/ 11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7"/>
                      </a:lnTo>
                      <a:lnTo>
                        <a:pt x="4" y="8"/>
                      </a:lnTo>
                      <a:lnTo>
                        <a:pt x="5" y="11"/>
                      </a:lnTo>
                      <a:lnTo>
                        <a:pt x="9" y="11"/>
                      </a:lnTo>
                      <a:lnTo>
                        <a:pt x="11"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28" name="Freeform 266"/>
                <p:cNvSpPr>
                  <a:spLocks/>
                </p:cNvSpPr>
                <p:nvPr/>
              </p:nvSpPr>
              <p:spPr bwMode="auto">
                <a:xfrm>
                  <a:off x="5253" y="2560"/>
                  <a:ext cx="19" cy="17"/>
                </a:xfrm>
                <a:custGeom>
                  <a:avLst/>
                  <a:gdLst>
                    <a:gd name="T0" fmla="*/ 18 w 19"/>
                    <a:gd name="T1" fmla="*/ 3 h 17"/>
                    <a:gd name="T2" fmla="*/ 14 w 19"/>
                    <a:gd name="T3" fmla="*/ 3 h 17"/>
                    <a:gd name="T4" fmla="*/ 13 w 19"/>
                    <a:gd name="T5" fmla="*/ 0 h 17"/>
                    <a:gd name="T6" fmla="*/ 11 w 19"/>
                    <a:gd name="T7" fmla="*/ 3 h 17"/>
                    <a:gd name="T8" fmla="*/ 7 w 19"/>
                    <a:gd name="T9" fmla="*/ 3 h 17"/>
                    <a:gd name="T10" fmla="*/ 5 w 19"/>
                    <a:gd name="T11" fmla="*/ 4 h 17"/>
                    <a:gd name="T12" fmla="*/ 4 w 19"/>
                    <a:gd name="T13" fmla="*/ 8 h 17"/>
                    <a:gd name="T14" fmla="*/ 4 w 19"/>
                    <a:gd name="T15" fmla="*/ 11 h 17"/>
                    <a:gd name="T16" fmla="*/ 2 w 19"/>
                    <a:gd name="T17" fmla="*/ 12 h 17"/>
                    <a:gd name="T18" fmla="*/ 0 w 19"/>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18" y="3"/>
                      </a:moveTo>
                      <a:lnTo>
                        <a:pt x="14" y="3"/>
                      </a:lnTo>
                      <a:lnTo>
                        <a:pt x="13" y="0"/>
                      </a:lnTo>
                      <a:lnTo>
                        <a:pt x="11" y="3"/>
                      </a:lnTo>
                      <a:lnTo>
                        <a:pt x="7" y="3"/>
                      </a:lnTo>
                      <a:lnTo>
                        <a:pt x="5" y="4"/>
                      </a:lnTo>
                      <a:lnTo>
                        <a:pt x="4" y="8"/>
                      </a:lnTo>
                      <a:lnTo>
                        <a:pt x="4"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06" name="Group 267"/>
              <p:cNvGrpSpPr>
                <a:grpSpLocks/>
              </p:cNvGrpSpPr>
              <p:nvPr/>
            </p:nvGrpSpPr>
            <p:grpSpPr bwMode="auto">
              <a:xfrm>
                <a:off x="5266" y="2584"/>
                <a:ext cx="19" cy="25"/>
                <a:chOff x="5266" y="2584"/>
                <a:chExt cx="19" cy="25"/>
              </a:xfrm>
            </p:grpSpPr>
            <p:sp>
              <p:nvSpPr>
                <p:cNvPr id="112125" name="Freeform 268"/>
                <p:cNvSpPr>
                  <a:spLocks/>
                </p:cNvSpPr>
                <p:nvPr/>
              </p:nvSpPr>
              <p:spPr bwMode="auto">
                <a:xfrm>
                  <a:off x="5266" y="2592"/>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26" name="Freeform 269"/>
                <p:cNvSpPr>
                  <a:spLocks/>
                </p:cNvSpPr>
                <p:nvPr/>
              </p:nvSpPr>
              <p:spPr bwMode="auto">
                <a:xfrm>
                  <a:off x="5268" y="2584"/>
                  <a:ext cx="17" cy="17"/>
                </a:xfrm>
                <a:custGeom>
                  <a:avLst/>
                  <a:gdLst>
                    <a:gd name="T0" fmla="*/ 13 w 17"/>
                    <a:gd name="T1" fmla="*/ 16 h 17"/>
                    <a:gd name="T2" fmla="*/ 16 w 17"/>
                    <a:gd name="T3" fmla="*/ 13 h 17"/>
                    <a:gd name="T4" fmla="*/ 13 w 17"/>
                    <a:gd name="T5" fmla="*/ 11 h 17"/>
                    <a:gd name="T6" fmla="*/ 13 w 17"/>
                    <a:gd name="T7" fmla="*/ 8 h 17"/>
                    <a:gd name="T8" fmla="*/ 12 w 17"/>
                    <a:gd name="T9" fmla="*/ 7 h 17"/>
                    <a:gd name="T10" fmla="*/ 10 w 17"/>
                    <a:gd name="T11" fmla="*/ 4 h 17"/>
                    <a:gd name="T12" fmla="*/ 7 w 17"/>
                    <a:gd name="T13" fmla="*/ 4 h 17"/>
                    <a:gd name="T14" fmla="*/ 5 w 17"/>
                    <a:gd name="T15" fmla="*/ 2 h 17"/>
                    <a:gd name="T16" fmla="*/ 3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3" y="11"/>
                      </a:lnTo>
                      <a:lnTo>
                        <a:pt x="13" y="8"/>
                      </a:lnTo>
                      <a:lnTo>
                        <a:pt x="12" y="7"/>
                      </a:lnTo>
                      <a:lnTo>
                        <a:pt x="10" y="4"/>
                      </a:lnTo>
                      <a:lnTo>
                        <a:pt x="7" y="4"/>
                      </a:lnTo>
                      <a:lnTo>
                        <a:pt x="5" y="2"/>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07" name="Group 270"/>
              <p:cNvGrpSpPr>
                <a:grpSpLocks/>
              </p:cNvGrpSpPr>
              <p:nvPr/>
            </p:nvGrpSpPr>
            <p:grpSpPr bwMode="auto">
              <a:xfrm>
                <a:off x="5249" y="2605"/>
                <a:ext cx="19" cy="25"/>
                <a:chOff x="5249" y="2605"/>
                <a:chExt cx="19" cy="25"/>
              </a:xfrm>
            </p:grpSpPr>
            <p:sp>
              <p:nvSpPr>
                <p:cNvPr id="112123" name="Freeform 271"/>
                <p:cNvSpPr>
                  <a:spLocks/>
                </p:cNvSpPr>
                <p:nvPr/>
              </p:nvSpPr>
              <p:spPr bwMode="auto">
                <a:xfrm>
                  <a:off x="5251" y="2613"/>
                  <a:ext cx="17" cy="17"/>
                </a:xfrm>
                <a:custGeom>
                  <a:avLst/>
                  <a:gdLst>
                    <a:gd name="T0" fmla="*/ 2 w 17"/>
                    <a:gd name="T1" fmla="*/ 0 h 17"/>
                    <a:gd name="T2" fmla="*/ 0 w 17"/>
                    <a:gd name="T3" fmla="*/ 2 h 17"/>
                    <a:gd name="T4" fmla="*/ 2 w 17"/>
                    <a:gd name="T5" fmla="*/ 4 h 17"/>
                    <a:gd name="T6" fmla="*/ 2 w 17"/>
                    <a:gd name="T7" fmla="*/ 7 h 17"/>
                    <a:gd name="T8" fmla="*/ 3 w 17"/>
                    <a:gd name="T9" fmla="*/ 8 h 17"/>
                    <a:gd name="T10" fmla="*/ 5 w 17"/>
                    <a:gd name="T11" fmla="*/ 11 h 17"/>
                    <a:gd name="T12" fmla="*/ 8 w 17"/>
                    <a:gd name="T13" fmla="*/ 11 h 17"/>
                    <a:gd name="T14" fmla="*/ 10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7"/>
                      </a:lnTo>
                      <a:lnTo>
                        <a:pt x="3" y="8"/>
                      </a:lnTo>
                      <a:lnTo>
                        <a:pt x="5" y="11"/>
                      </a:lnTo>
                      <a:lnTo>
                        <a:pt x="8" y="11"/>
                      </a:lnTo>
                      <a:lnTo>
                        <a:pt x="10"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24" name="Freeform 272"/>
                <p:cNvSpPr>
                  <a:spLocks/>
                </p:cNvSpPr>
                <p:nvPr/>
              </p:nvSpPr>
              <p:spPr bwMode="auto">
                <a:xfrm>
                  <a:off x="5249" y="2605"/>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08" name="Group 273"/>
              <p:cNvGrpSpPr>
                <a:grpSpLocks/>
              </p:cNvGrpSpPr>
              <p:nvPr/>
            </p:nvGrpSpPr>
            <p:grpSpPr bwMode="auto">
              <a:xfrm>
                <a:off x="5264" y="2628"/>
                <a:ext cx="17" cy="27"/>
                <a:chOff x="5264" y="2628"/>
                <a:chExt cx="17" cy="27"/>
              </a:xfrm>
            </p:grpSpPr>
            <p:sp>
              <p:nvSpPr>
                <p:cNvPr id="112121" name="Freeform 274"/>
                <p:cNvSpPr>
                  <a:spLocks/>
                </p:cNvSpPr>
                <p:nvPr/>
              </p:nvSpPr>
              <p:spPr bwMode="auto">
                <a:xfrm>
                  <a:off x="5264" y="2638"/>
                  <a:ext cx="17" cy="17"/>
                </a:xfrm>
                <a:custGeom>
                  <a:avLst/>
                  <a:gdLst>
                    <a:gd name="T0" fmla="*/ 0 w 17"/>
                    <a:gd name="T1" fmla="*/ 12 h 17"/>
                    <a:gd name="T2" fmla="*/ 2 w 17"/>
                    <a:gd name="T3" fmla="*/ 12 h 17"/>
                    <a:gd name="T4" fmla="*/ 5 w 17"/>
                    <a:gd name="T5" fmla="*/ 16 h 17"/>
                    <a:gd name="T6" fmla="*/ 7 w 17"/>
                    <a:gd name="T7" fmla="*/ 12 h 17"/>
                    <a:gd name="T8" fmla="*/ 8 w 17"/>
                    <a:gd name="T9" fmla="*/ 12 h 17"/>
                    <a:gd name="T10" fmla="*/ 10 w 17"/>
                    <a:gd name="T11" fmla="*/ 11 h 17"/>
                    <a:gd name="T12" fmla="*/ 12 w 17"/>
                    <a:gd name="T13" fmla="*/ 8 h 17"/>
                    <a:gd name="T14" fmla="*/ 13 w 17"/>
                    <a:gd name="T15" fmla="*/ 4 h 17"/>
                    <a:gd name="T16" fmla="*/ 13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2"/>
                      </a:moveTo>
                      <a:lnTo>
                        <a:pt x="2" y="12"/>
                      </a:lnTo>
                      <a:lnTo>
                        <a:pt x="5" y="16"/>
                      </a:lnTo>
                      <a:lnTo>
                        <a:pt x="7" y="12"/>
                      </a:lnTo>
                      <a:lnTo>
                        <a:pt x="8" y="12"/>
                      </a:lnTo>
                      <a:lnTo>
                        <a:pt x="10" y="11"/>
                      </a:lnTo>
                      <a:lnTo>
                        <a:pt x="12" y="8"/>
                      </a:lnTo>
                      <a:lnTo>
                        <a:pt x="13" y="4"/>
                      </a:lnTo>
                      <a:lnTo>
                        <a:pt x="13" y="3"/>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22" name="Freeform 275"/>
                <p:cNvSpPr>
                  <a:spLocks/>
                </p:cNvSpPr>
                <p:nvPr/>
              </p:nvSpPr>
              <p:spPr bwMode="auto">
                <a:xfrm>
                  <a:off x="5264" y="2628"/>
                  <a:ext cx="17" cy="17"/>
                </a:xfrm>
                <a:custGeom>
                  <a:avLst/>
                  <a:gdLst>
                    <a:gd name="T0" fmla="*/ 13 w 17"/>
                    <a:gd name="T1" fmla="*/ 16 h 17"/>
                    <a:gd name="T2" fmla="*/ 16 w 17"/>
                    <a:gd name="T3" fmla="*/ 13 h 17"/>
                    <a:gd name="T4" fmla="*/ 13 w 17"/>
                    <a:gd name="T5" fmla="*/ 12 h 17"/>
                    <a:gd name="T6" fmla="*/ 13 w 17"/>
                    <a:gd name="T7" fmla="*/ 9 h 17"/>
                    <a:gd name="T8" fmla="*/ 12 w 17"/>
                    <a:gd name="T9" fmla="*/ 6 h 17"/>
                    <a:gd name="T10" fmla="*/ 10 w 17"/>
                    <a:gd name="T11" fmla="*/ 4 h 17"/>
                    <a:gd name="T12" fmla="*/ 7 w 17"/>
                    <a:gd name="T13" fmla="*/ 4 h 17"/>
                    <a:gd name="T14" fmla="*/ 5 w 17"/>
                    <a:gd name="T15" fmla="*/ 2 h 17"/>
                    <a:gd name="T16" fmla="*/ 3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3" y="12"/>
                      </a:lnTo>
                      <a:lnTo>
                        <a:pt x="13" y="9"/>
                      </a:lnTo>
                      <a:lnTo>
                        <a:pt x="12" y="6"/>
                      </a:lnTo>
                      <a:lnTo>
                        <a:pt x="10" y="4"/>
                      </a:lnTo>
                      <a:lnTo>
                        <a:pt x="7" y="4"/>
                      </a:lnTo>
                      <a:lnTo>
                        <a:pt x="5" y="2"/>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09" name="Group 276"/>
              <p:cNvGrpSpPr>
                <a:grpSpLocks/>
              </p:cNvGrpSpPr>
              <p:nvPr/>
            </p:nvGrpSpPr>
            <p:grpSpPr bwMode="auto">
              <a:xfrm>
                <a:off x="5243" y="2651"/>
                <a:ext cx="17" cy="24"/>
                <a:chOff x="5243" y="2651"/>
                <a:chExt cx="17" cy="24"/>
              </a:xfrm>
            </p:grpSpPr>
            <p:sp>
              <p:nvSpPr>
                <p:cNvPr id="112119" name="Freeform 277"/>
                <p:cNvSpPr>
                  <a:spLocks/>
                </p:cNvSpPr>
                <p:nvPr/>
              </p:nvSpPr>
              <p:spPr bwMode="auto">
                <a:xfrm>
                  <a:off x="5243" y="2658"/>
                  <a:ext cx="17" cy="17"/>
                </a:xfrm>
                <a:custGeom>
                  <a:avLst/>
                  <a:gdLst>
                    <a:gd name="T0" fmla="*/ 2 w 17"/>
                    <a:gd name="T1" fmla="*/ 0 h 17"/>
                    <a:gd name="T2" fmla="*/ 0 w 17"/>
                    <a:gd name="T3" fmla="*/ 3 h 17"/>
                    <a:gd name="T4" fmla="*/ 2 w 17"/>
                    <a:gd name="T5" fmla="*/ 4 h 17"/>
                    <a:gd name="T6" fmla="*/ 4 w 17"/>
                    <a:gd name="T7" fmla="*/ 8 h 17"/>
                    <a:gd name="T8" fmla="*/ 5 w 17"/>
                    <a:gd name="T9" fmla="*/ 11 h 17"/>
                    <a:gd name="T10" fmla="*/ 9 w 17"/>
                    <a:gd name="T11" fmla="*/ 11 h 17"/>
                    <a:gd name="T12" fmla="*/ 11 w 17"/>
                    <a:gd name="T13" fmla="*/ 12 h 17"/>
                    <a:gd name="T14" fmla="*/ 12 w 17"/>
                    <a:gd name="T15" fmla="*/ 16 h 17"/>
                    <a:gd name="T16" fmla="*/ 1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2" y="0"/>
                      </a:moveTo>
                      <a:lnTo>
                        <a:pt x="0" y="3"/>
                      </a:lnTo>
                      <a:lnTo>
                        <a:pt x="2" y="4"/>
                      </a:lnTo>
                      <a:lnTo>
                        <a:pt x="4" y="8"/>
                      </a:lnTo>
                      <a:lnTo>
                        <a:pt x="5" y="11"/>
                      </a:lnTo>
                      <a:lnTo>
                        <a:pt x="9" y="11"/>
                      </a:lnTo>
                      <a:lnTo>
                        <a:pt x="11" y="12"/>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20" name="Freeform 278"/>
                <p:cNvSpPr>
                  <a:spLocks/>
                </p:cNvSpPr>
                <p:nvPr/>
              </p:nvSpPr>
              <p:spPr bwMode="auto">
                <a:xfrm>
                  <a:off x="5243" y="2651"/>
                  <a:ext cx="17" cy="17"/>
                </a:xfrm>
                <a:custGeom>
                  <a:avLst/>
                  <a:gdLst>
                    <a:gd name="T0" fmla="*/ 16 w 17"/>
                    <a:gd name="T1" fmla="*/ 3 h 17"/>
                    <a:gd name="T2" fmla="*/ 14 w 17"/>
                    <a:gd name="T3" fmla="*/ 3 h 17"/>
                    <a:gd name="T4" fmla="*/ 11 w 17"/>
                    <a:gd name="T5" fmla="*/ 0 h 17"/>
                    <a:gd name="T6" fmla="*/ 9 w 17"/>
                    <a:gd name="T7" fmla="*/ 3 h 17"/>
                    <a:gd name="T8" fmla="*/ 7 w 17"/>
                    <a:gd name="T9" fmla="*/ 3 h 17"/>
                    <a:gd name="T10" fmla="*/ 5 w 17"/>
                    <a:gd name="T11" fmla="*/ 4 h 17"/>
                    <a:gd name="T12" fmla="*/ 4 w 17"/>
                    <a:gd name="T13" fmla="*/ 8 h 17"/>
                    <a:gd name="T14" fmla="*/ 2 w 17"/>
                    <a:gd name="T15" fmla="*/ 11 h 17"/>
                    <a:gd name="T16" fmla="*/ 2 w 17"/>
                    <a:gd name="T17" fmla="*/ 12 h 17"/>
                    <a:gd name="T18" fmla="*/ 0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3"/>
                      </a:moveTo>
                      <a:lnTo>
                        <a:pt x="14" y="3"/>
                      </a:lnTo>
                      <a:lnTo>
                        <a:pt x="11" y="0"/>
                      </a:lnTo>
                      <a:lnTo>
                        <a:pt x="9" y="3"/>
                      </a:lnTo>
                      <a:lnTo>
                        <a:pt x="7" y="3"/>
                      </a:lnTo>
                      <a:lnTo>
                        <a:pt x="5" y="4"/>
                      </a:lnTo>
                      <a:lnTo>
                        <a:pt x="4" y="8"/>
                      </a:lnTo>
                      <a:lnTo>
                        <a:pt x="2"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10" name="Group 279"/>
              <p:cNvGrpSpPr>
                <a:grpSpLocks/>
              </p:cNvGrpSpPr>
              <p:nvPr/>
            </p:nvGrpSpPr>
            <p:grpSpPr bwMode="auto">
              <a:xfrm>
                <a:off x="5257" y="2674"/>
                <a:ext cx="19" cy="24"/>
                <a:chOff x="5257" y="2674"/>
                <a:chExt cx="19" cy="24"/>
              </a:xfrm>
            </p:grpSpPr>
            <p:sp>
              <p:nvSpPr>
                <p:cNvPr id="112117" name="Freeform 280"/>
                <p:cNvSpPr>
                  <a:spLocks/>
                </p:cNvSpPr>
                <p:nvPr/>
              </p:nvSpPr>
              <p:spPr bwMode="auto">
                <a:xfrm>
                  <a:off x="5257" y="2681"/>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18" name="Freeform 281"/>
                <p:cNvSpPr>
                  <a:spLocks/>
                </p:cNvSpPr>
                <p:nvPr/>
              </p:nvSpPr>
              <p:spPr bwMode="auto">
                <a:xfrm>
                  <a:off x="5259" y="2674"/>
                  <a:ext cx="17" cy="17"/>
                </a:xfrm>
                <a:custGeom>
                  <a:avLst/>
                  <a:gdLst>
                    <a:gd name="T0" fmla="*/ 13 w 17"/>
                    <a:gd name="T1" fmla="*/ 16 h 17"/>
                    <a:gd name="T2" fmla="*/ 16 w 17"/>
                    <a:gd name="T3" fmla="*/ 12 h 17"/>
                    <a:gd name="T4" fmla="*/ 13 w 17"/>
                    <a:gd name="T5" fmla="*/ 11 h 17"/>
                    <a:gd name="T6" fmla="*/ 12 w 17"/>
                    <a:gd name="T7" fmla="*/ 8 h 17"/>
                    <a:gd name="T8" fmla="*/ 10 w 17"/>
                    <a:gd name="T9" fmla="*/ 4 h 17"/>
                    <a:gd name="T10" fmla="*/ 7 w 17"/>
                    <a:gd name="T11" fmla="*/ 4 h 17"/>
                    <a:gd name="T12" fmla="*/ 5 w 17"/>
                    <a:gd name="T13" fmla="*/ 3 h 17"/>
                    <a:gd name="T14" fmla="*/ 3 w 17"/>
                    <a:gd name="T15" fmla="*/ 0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3" y="16"/>
                      </a:moveTo>
                      <a:lnTo>
                        <a:pt x="16" y="12"/>
                      </a:lnTo>
                      <a:lnTo>
                        <a:pt x="13" y="11"/>
                      </a:lnTo>
                      <a:lnTo>
                        <a:pt x="12" y="8"/>
                      </a:lnTo>
                      <a:lnTo>
                        <a:pt x="10" y="4"/>
                      </a:lnTo>
                      <a:lnTo>
                        <a:pt x="7" y="4"/>
                      </a:lnTo>
                      <a:lnTo>
                        <a:pt x="5" y="3"/>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11" name="Group 282"/>
              <p:cNvGrpSpPr>
                <a:grpSpLocks/>
              </p:cNvGrpSpPr>
              <p:nvPr/>
            </p:nvGrpSpPr>
            <p:grpSpPr bwMode="auto">
              <a:xfrm>
                <a:off x="5240" y="2696"/>
                <a:ext cx="18" cy="25"/>
                <a:chOff x="5240" y="2696"/>
                <a:chExt cx="18" cy="25"/>
              </a:xfrm>
            </p:grpSpPr>
            <p:sp>
              <p:nvSpPr>
                <p:cNvPr id="112115" name="Freeform 283"/>
                <p:cNvSpPr>
                  <a:spLocks/>
                </p:cNvSpPr>
                <p:nvPr/>
              </p:nvSpPr>
              <p:spPr bwMode="auto">
                <a:xfrm>
                  <a:off x="5240" y="2704"/>
                  <a:ext cx="17" cy="17"/>
                </a:xfrm>
                <a:custGeom>
                  <a:avLst/>
                  <a:gdLst>
                    <a:gd name="T0" fmla="*/ 2 w 17"/>
                    <a:gd name="T1" fmla="*/ 0 h 17"/>
                    <a:gd name="T2" fmla="*/ 0 w 17"/>
                    <a:gd name="T3" fmla="*/ 2 h 17"/>
                    <a:gd name="T4" fmla="*/ 0 w 17"/>
                    <a:gd name="T5" fmla="*/ 4 h 17"/>
                    <a:gd name="T6" fmla="*/ 2 w 17"/>
                    <a:gd name="T7" fmla="*/ 6 h 17"/>
                    <a:gd name="T8" fmla="*/ 3 w 17"/>
                    <a:gd name="T9" fmla="*/ 8 h 17"/>
                    <a:gd name="T10" fmla="*/ 5 w 17"/>
                    <a:gd name="T11" fmla="*/ 12 h 17"/>
                    <a:gd name="T12" fmla="*/ 8 w 17"/>
                    <a:gd name="T13" fmla="*/ 12 h 17"/>
                    <a:gd name="T14" fmla="*/ 10 w 17"/>
                    <a:gd name="T15" fmla="*/ 13 h 17"/>
                    <a:gd name="T16" fmla="*/ 13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0" y="4"/>
                      </a:lnTo>
                      <a:lnTo>
                        <a:pt x="2" y="6"/>
                      </a:lnTo>
                      <a:lnTo>
                        <a:pt x="3" y="8"/>
                      </a:lnTo>
                      <a:lnTo>
                        <a:pt x="5" y="12"/>
                      </a:lnTo>
                      <a:lnTo>
                        <a:pt x="8" y="12"/>
                      </a:lnTo>
                      <a:lnTo>
                        <a:pt x="10" y="13"/>
                      </a:lnTo>
                      <a:lnTo>
                        <a:pt x="13"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16" name="Freeform 284"/>
                <p:cNvSpPr>
                  <a:spLocks/>
                </p:cNvSpPr>
                <p:nvPr/>
              </p:nvSpPr>
              <p:spPr bwMode="auto">
                <a:xfrm>
                  <a:off x="5240" y="2696"/>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112" name="Group 285"/>
              <p:cNvGrpSpPr>
                <a:grpSpLocks/>
              </p:cNvGrpSpPr>
              <p:nvPr/>
            </p:nvGrpSpPr>
            <p:grpSpPr bwMode="auto">
              <a:xfrm>
                <a:off x="5253" y="2720"/>
                <a:ext cx="21" cy="25"/>
                <a:chOff x="5253" y="2720"/>
                <a:chExt cx="21" cy="25"/>
              </a:xfrm>
            </p:grpSpPr>
            <p:sp>
              <p:nvSpPr>
                <p:cNvPr id="112113" name="Freeform 286"/>
                <p:cNvSpPr>
                  <a:spLocks/>
                </p:cNvSpPr>
                <p:nvPr/>
              </p:nvSpPr>
              <p:spPr bwMode="auto">
                <a:xfrm>
                  <a:off x="5253" y="2728"/>
                  <a:ext cx="19" cy="17"/>
                </a:xfrm>
                <a:custGeom>
                  <a:avLst/>
                  <a:gdLst>
                    <a:gd name="T0" fmla="*/ 0 w 19"/>
                    <a:gd name="T1" fmla="*/ 12 h 17"/>
                    <a:gd name="T2" fmla="*/ 4 w 19"/>
                    <a:gd name="T3" fmla="*/ 12 h 17"/>
                    <a:gd name="T4" fmla="*/ 5 w 19"/>
                    <a:gd name="T5" fmla="*/ 16 h 17"/>
                    <a:gd name="T6" fmla="*/ 7 w 19"/>
                    <a:gd name="T7" fmla="*/ 12 h 17"/>
                    <a:gd name="T8" fmla="*/ 11 w 19"/>
                    <a:gd name="T9" fmla="*/ 12 h 17"/>
                    <a:gd name="T10" fmla="*/ 13 w 19"/>
                    <a:gd name="T11" fmla="*/ 11 h 17"/>
                    <a:gd name="T12" fmla="*/ 14 w 19"/>
                    <a:gd name="T13" fmla="*/ 8 h 17"/>
                    <a:gd name="T14" fmla="*/ 14 w 19"/>
                    <a:gd name="T15" fmla="*/ 4 h 17"/>
                    <a:gd name="T16" fmla="*/ 16 w 19"/>
                    <a:gd name="T17" fmla="*/ 3 h 17"/>
                    <a:gd name="T18" fmla="*/ 18 w 1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12"/>
                      </a:moveTo>
                      <a:lnTo>
                        <a:pt x="4" y="12"/>
                      </a:lnTo>
                      <a:lnTo>
                        <a:pt x="5" y="16"/>
                      </a:lnTo>
                      <a:lnTo>
                        <a:pt x="7" y="12"/>
                      </a:lnTo>
                      <a:lnTo>
                        <a:pt x="11" y="12"/>
                      </a:lnTo>
                      <a:lnTo>
                        <a:pt x="13" y="11"/>
                      </a:lnTo>
                      <a:lnTo>
                        <a:pt x="14" y="8"/>
                      </a:lnTo>
                      <a:lnTo>
                        <a:pt x="14" y="4"/>
                      </a:lnTo>
                      <a:lnTo>
                        <a:pt x="16" y="3"/>
                      </a:lnTo>
                      <a:lnTo>
                        <a:pt x="1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14" name="Freeform 287"/>
                <p:cNvSpPr>
                  <a:spLocks/>
                </p:cNvSpPr>
                <p:nvPr/>
              </p:nvSpPr>
              <p:spPr bwMode="auto">
                <a:xfrm>
                  <a:off x="5257" y="2720"/>
                  <a:ext cx="17" cy="17"/>
                </a:xfrm>
                <a:custGeom>
                  <a:avLst/>
                  <a:gdLst>
                    <a:gd name="T0" fmla="*/ 13 w 17"/>
                    <a:gd name="T1" fmla="*/ 16 h 17"/>
                    <a:gd name="T2" fmla="*/ 16 w 17"/>
                    <a:gd name="T3" fmla="*/ 13 h 17"/>
                    <a:gd name="T4" fmla="*/ 16 w 17"/>
                    <a:gd name="T5" fmla="*/ 11 h 17"/>
                    <a:gd name="T6" fmla="*/ 13 w 17"/>
                    <a:gd name="T7" fmla="*/ 8 h 17"/>
                    <a:gd name="T8" fmla="*/ 11 w 17"/>
                    <a:gd name="T9" fmla="*/ 7 h 17"/>
                    <a:gd name="T10" fmla="*/ 10 w 17"/>
                    <a:gd name="T11" fmla="*/ 4 h 17"/>
                    <a:gd name="T12" fmla="*/ 8 w 17"/>
                    <a:gd name="T13" fmla="*/ 4 h 17"/>
                    <a:gd name="T14" fmla="*/ 5 w 17"/>
                    <a:gd name="T15" fmla="*/ 2 h 17"/>
                    <a:gd name="T16" fmla="*/ 2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6" y="11"/>
                      </a:lnTo>
                      <a:lnTo>
                        <a:pt x="13" y="8"/>
                      </a:lnTo>
                      <a:lnTo>
                        <a:pt x="11" y="7"/>
                      </a:lnTo>
                      <a:lnTo>
                        <a:pt x="10" y="4"/>
                      </a:lnTo>
                      <a:lnTo>
                        <a:pt x="8" y="4"/>
                      </a:lnTo>
                      <a:lnTo>
                        <a:pt x="5" y="2"/>
                      </a:lnTo>
                      <a:lnTo>
                        <a:pt x="2"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grpSp>
          <p:nvGrpSpPr>
            <p:cNvPr id="112035" name="Group 288"/>
            <p:cNvGrpSpPr>
              <a:grpSpLocks/>
            </p:cNvGrpSpPr>
            <p:nvPr/>
          </p:nvGrpSpPr>
          <p:grpSpPr bwMode="auto">
            <a:xfrm>
              <a:off x="4818" y="2421"/>
              <a:ext cx="45" cy="184"/>
              <a:chOff x="4962" y="2557"/>
              <a:chExt cx="45" cy="184"/>
            </a:xfrm>
          </p:grpSpPr>
          <p:grpSp>
            <p:nvGrpSpPr>
              <p:cNvPr id="112081" name="Group 289"/>
              <p:cNvGrpSpPr>
                <a:grpSpLocks/>
              </p:cNvGrpSpPr>
              <p:nvPr/>
            </p:nvGrpSpPr>
            <p:grpSpPr bwMode="auto">
              <a:xfrm>
                <a:off x="4976" y="2557"/>
                <a:ext cx="18" cy="24"/>
                <a:chOff x="4976" y="2557"/>
                <a:chExt cx="18" cy="24"/>
              </a:xfrm>
            </p:grpSpPr>
            <p:sp>
              <p:nvSpPr>
                <p:cNvPr id="112103" name="Freeform 290"/>
                <p:cNvSpPr>
                  <a:spLocks/>
                </p:cNvSpPr>
                <p:nvPr/>
              </p:nvSpPr>
              <p:spPr bwMode="auto">
                <a:xfrm>
                  <a:off x="4976" y="2564"/>
                  <a:ext cx="17" cy="17"/>
                </a:xfrm>
                <a:custGeom>
                  <a:avLst/>
                  <a:gdLst>
                    <a:gd name="T0" fmla="*/ 2 w 17"/>
                    <a:gd name="T1" fmla="*/ 0 h 17"/>
                    <a:gd name="T2" fmla="*/ 0 w 17"/>
                    <a:gd name="T3" fmla="*/ 2 h 17"/>
                    <a:gd name="T4" fmla="*/ 2 w 17"/>
                    <a:gd name="T5" fmla="*/ 4 h 17"/>
                    <a:gd name="T6" fmla="*/ 2 w 17"/>
                    <a:gd name="T7" fmla="*/ 7 h 17"/>
                    <a:gd name="T8" fmla="*/ 3 w 17"/>
                    <a:gd name="T9" fmla="*/ 8 h 17"/>
                    <a:gd name="T10" fmla="*/ 5 w 17"/>
                    <a:gd name="T11" fmla="*/ 11 h 17"/>
                    <a:gd name="T12" fmla="*/ 8 w 17"/>
                    <a:gd name="T13" fmla="*/ 11 h 17"/>
                    <a:gd name="T14" fmla="*/ 10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7"/>
                      </a:lnTo>
                      <a:lnTo>
                        <a:pt x="3" y="8"/>
                      </a:lnTo>
                      <a:lnTo>
                        <a:pt x="5" y="11"/>
                      </a:lnTo>
                      <a:lnTo>
                        <a:pt x="8" y="11"/>
                      </a:lnTo>
                      <a:lnTo>
                        <a:pt x="10"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04" name="Freeform 291"/>
                <p:cNvSpPr>
                  <a:spLocks/>
                </p:cNvSpPr>
                <p:nvPr/>
              </p:nvSpPr>
              <p:spPr bwMode="auto">
                <a:xfrm>
                  <a:off x="4976" y="2557"/>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82" name="Group 292"/>
              <p:cNvGrpSpPr>
                <a:grpSpLocks/>
              </p:cNvGrpSpPr>
              <p:nvPr/>
            </p:nvGrpSpPr>
            <p:grpSpPr bwMode="auto">
              <a:xfrm>
                <a:off x="4988" y="2580"/>
                <a:ext cx="19" cy="26"/>
                <a:chOff x="4988" y="2580"/>
                <a:chExt cx="19" cy="26"/>
              </a:xfrm>
            </p:grpSpPr>
            <p:sp>
              <p:nvSpPr>
                <p:cNvPr id="112101" name="Freeform 293"/>
                <p:cNvSpPr>
                  <a:spLocks/>
                </p:cNvSpPr>
                <p:nvPr/>
              </p:nvSpPr>
              <p:spPr bwMode="auto">
                <a:xfrm>
                  <a:off x="4988" y="2589"/>
                  <a:ext cx="19" cy="17"/>
                </a:xfrm>
                <a:custGeom>
                  <a:avLst/>
                  <a:gdLst>
                    <a:gd name="T0" fmla="*/ 0 w 19"/>
                    <a:gd name="T1" fmla="*/ 12 h 17"/>
                    <a:gd name="T2" fmla="*/ 4 w 19"/>
                    <a:gd name="T3" fmla="*/ 12 h 17"/>
                    <a:gd name="T4" fmla="*/ 5 w 19"/>
                    <a:gd name="T5" fmla="*/ 16 h 17"/>
                    <a:gd name="T6" fmla="*/ 7 w 19"/>
                    <a:gd name="T7" fmla="*/ 12 h 17"/>
                    <a:gd name="T8" fmla="*/ 11 w 19"/>
                    <a:gd name="T9" fmla="*/ 12 h 17"/>
                    <a:gd name="T10" fmla="*/ 13 w 19"/>
                    <a:gd name="T11" fmla="*/ 11 h 17"/>
                    <a:gd name="T12" fmla="*/ 14 w 19"/>
                    <a:gd name="T13" fmla="*/ 8 h 17"/>
                    <a:gd name="T14" fmla="*/ 14 w 19"/>
                    <a:gd name="T15" fmla="*/ 4 h 17"/>
                    <a:gd name="T16" fmla="*/ 16 w 19"/>
                    <a:gd name="T17" fmla="*/ 3 h 17"/>
                    <a:gd name="T18" fmla="*/ 18 w 19"/>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12"/>
                      </a:moveTo>
                      <a:lnTo>
                        <a:pt x="4" y="12"/>
                      </a:lnTo>
                      <a:lnTo>
                        <a:pt x="5" y="16"/>
                      </a:lnTo>
                      <a:lnTo>
                        <a:pt x="7" y="12"/>
                      </a:lnTo>
                      <a:lnTo>
                        <a:pt x="11" y="12"/>
                      </a:lnTo>
                      <a:lnTo>
                        <a:pt x="13" y="11"/>
                      </a:lnTo>
                      <a:lnTo>
                        <a:pt x="14" y="8"/>
                      </a:lnTo>
                      <a:lnTo>
                        <a:pt x="14" y="4"/>
                      </a:lnTo>
                      <a:lnTo>
                        <a:pt x="16" y="3"/>
                      </a:lnTo>
                      <a:lnTo>
                        <a:pt x="1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02" name="Freeform 294"/>
                <p:cNvSpPr>
                  <a:spLocks/>
                </p:cNvSpPr>
                <p:nvPr/>
              </p:nvSpPr>
              <p:spPr bwMode="auto">
                <a:xfrm>
                  <a:off x="4990" y="2580"/>
                  <a:ext cx="17" cy="17"/>
                </a:xfrm>
                <a:custGeom>
                  <a:avLst/>
                  <a:gdLst>
                    <a:gd name="T0" fmla="*/ 14 w 17"/>
                    <a:gd name="T1" fmla="*/ 16 h 17"/>
                    <a:gd name="T2" fmla="*/ 16 w 17"/>
                    <a:gd name="T3" fmla="*/ 13 h 17"/>
                    <a:gd name="T4" fmla="*/ 14 w 17"/>
                    <a:gd name="T5" fmla="*/ 12 h 17"/>
                    <a:gd name="T6" fmla="*/ 14 w 17"/>
                    <a:gd name="T7" fmla="*/ 9 h 17"/>
                    <a:gd name="T8" fmla="*/ 12 w 17"/>
                    <a:gd name="T9" fmla="*/ 6 h 17"/>
                    <a:gd name="T10" fmla="*/ 11 w 17"/>
                    <a:gd name="T11" fmla="*/ 4 h 17"/>
                    <a:gd name="T12" fmla="*/ 7 w 17"/>
                    <a:gd name="T13" fmla="*/ 4 h 17"/>
                    <a:gd name="T14" fmla="*/ 5 w 17"/>
                    <a:gd name="T15" fmla="*/ 2 h 17"/>
                    <a:gd name="T16" fmla="*/ 4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4" y="16"/>
                      </a:moveTo>
                      <a:lnTo>
                        <a:pt x="16" y="13"/>
                      </a:lnTo>
                      <a:lnTo>
                        <a:pt x="14" y="12"/>
                      </a:lnTo>
                      <a:lnTo>
                        <a:pt x="14" y="9"/>
                      </a:lnTo>
                      <a:lnTo>
                        <a:pt x="12" y="6"/>
                      </a:lnTo>
                      <a:lnTo>
                        <a:pt x="11" y="4"/>
                      </a:lnTo>
                      <a:lnTo>
                        <a:pt x="7" y="4"/>
                      </a:lnTo>
                      <a:lnTo>
                        <a:pt x="5" y="2"/>
                      </a:lnTo>
                      <a:lnTo>
                        <a:pt x="4"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83" name="Group 295"/>
              <p:cNvGrpSpPr>
                <a:grpSpLocks/>
              </p:cNvGrpSpPr>
              <p:nvPr/>
            </p:nvGrpSpPr>
            <p:grpSpPr bwMode="auto">
              <a:xfrm>
                <a:off x="4971" y="2601"/>
                <a:ext cx="19" cy="25"/>
                <a:chOff x="4971" y="2601"/>
                <a:chExt cx="19" cy="25"/>
              </a:xfrm>
            </p:grpSpPr>
            <p:sp>
              <p:nvSpPr>
                <p:cNvPr id="112099" name="Freeform 296"/>
                <p:cNvSpPr>
                  <a:spLocks/>
                </p:cNvSpPr>
                <p:nvPr/>
              </p:nvSpPr>
              <p:spPr bwMode="auto">
                <a:xfrm>
                  <a:off x="4973" y="2609"/>
                  <a:ext cx="17" cy="17"/>
                </a:xfrm>
                <a:custGeom>
                  <a:avLst/>
                  <a:gdLst>
                    <a:gd name="T0" fmla="*/ 2 w 17"/>
                    <a:gd name="T1" fmla="*/ 0 h 17"/>
                    <a:gd name="T2" fmla="*/ 0 w 17"/>
                    <a:gd name="T3" fmla="*/ 2 h 17"/>
                    <a:gd name="T4" fmla="*/ 2 w 17"/>
                    <a:gd name="T5" fmla="*/ 4 h 17"/>
                    <a:gd name="T6" fmla="*/ 2 w 17"/>
                    <a:gd name="T7" fmla="*/ 6 h 17"/>
                    <a:gd name="T8" fmla="*/ 3 w 17"/>
                    <a:gd name="T9" fmla="*/ 9 h 17"/>
                    <a:gd name="T10" fmla="*/ 5 w 17"/>
                    <a:gd name="T11" fmla="*/ 12 h 17"/>
                    <a:gd name="T12" fmla="*/ 8 w 17"/>
                    <a:gd name="T13" fmla="*/ 12 h 17"/>
                    <a:gd name="T14" fmla="*/ 10 w 17"/>
                    <a:gd name="T15" fmla="*/ 13 h 17"/>
                    <a:gd name="T16" fmla="*/ 12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2" y="4"/>
                      </a:lnTo>
                      <a:lnTo>
                        <a:pt x="2" y="6"/>
                      </a:lnTo>
                      <a:lnTo>
                        <a:pt x="3" y="9"/>
                      </a:lnTo>
                      <a:lnTo>
                        <a:pt x="5" y="12"/>
                      </a:lnTo>
                      <a:lnTo>
                        <a:pt x="8" y="12"/>
                      </a:lnTo>
                      <a:lnTo>
                        <a:pt x="10" y="13"/>
                      </a:lnTo>
                      <a:lnTo>
                        <a:pt x="12"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100" name="Freeform 297"/>
                <p:cNvSpPr>
                  <a:spLocks/>
                </p:cNvSpPr>
                <p:nvPr/>
              </p:nvSpPr>
              <p:spPr bwMode="auto">
                <a:xfrm>
                  <a:off x="4971" y="2601"/>
                  <a:ext cx="18" cy="17"/>
                </a:xfrm>
                <a:custGeom>
                  <a:avLst/>
                  <a:gdLst>
                    <a:gd name="T0" fmla="*/ 17 w 18"/>
                    <a:gd name="T1" fmla="*/ 3 h 17"/>
                    <a:gd name="T2" fmla="*/ 14 w 18"/>
                    <a:gd name="T3" fmla="*/ 3 h 17"/>
                    <a:gd name="T4" fmla="*/ 12 w 18"/>
                    <a:gd name="T5" fmla="*/ 0 h 17"/>
                    <a:gd name="T6" fmla="*/ 10 w 18"/>
                    <a:gd name="T7" fmla="*/ 3 h 17"/>
                    <a:gd name="T8" fmla="*/ 7 w 18"/>
                    <a:gd name="T9" fmla="*/ 3 h 17"/>
                    <a:gd name="T10" fmla="*/ 5 w 18"/>
                    <a:gd name="T11" fmla="*/ 4 h 17"/>
                    <a:gd name="T12" fmla="*/ 3 w 18"/>
                    <a:gd name="T13" fmla="*/ 8 h 17"/>
                    <a:gd name="T14" fmla="*/ 3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4" y="3"/>
                      </a:lnTo>
                      <a:lnTo>
                        <a:pt x="12" y="0"/>
                      </a:lnTo>
                      <a:lnTo>
                        <a:pt x="10" y="3"/>
                      </a:lnTo>
                      <a:lnTo>
                        <a:pt x="7" y="3"/>
                      </a:lnTo>
                      <a:lnTo>
                        <a:pt x="5" y="4"/>
                      </a:lnTo>
                      <a:lnTo>
                        <a:pt x="3" y="8"/>
                      </a:lnTo>
                      <a:lnTo>
                        <a:pt x="3"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84" name="Group 298"/>
              <p:cNvGrpSpPr>
                <a:grpSpLocks/>
              </p:cNvGrpSpPr>
              <p:nvPr/>
            </p:nvGrpSpPr>
            <p:grpSpPr bwMode="auto">
              <a:xfrm>
                <a:off x="4986" y="2625"/>
                <a:ext cx="17" cy="27"/>
                <a:chOff x="4986" y="2625"/>
                <a:chExt cx="17" cy="27"/>
              </a:xfrm>
            </p:grpSpPr>
            <p:sp>
              <p:nvSpPr>
                <p:cNvPr id="112097" name="Freeform 299"/>
                <p:cNvSpPr>
                  <a:spLocks/>
                </p:cNvSpPr>
                <p:nvPr/>
              </p:nvSpPr>
              <p:spPr bwMode="auto">
                <a:xfrm>
                  <a:off x="4986" y="2635"/>
                  <a:ext cx="17" cy="17"/>
                </a:xfrm>
                <a:custGeom>
                  <a:avLst/>
                  <a:gdLst>
                    <a:gd name="T0" fmla="*/ 0 w 17"/>
                    <a:gd name="T1" fmla="*/ 12 h 17"/>
                    <a:gd name="T2" fmla="*/ 2 w 17"/>
                    <a:gd name="T3" fmla="*/ 12 h 17"/>
                    <a:gd name="T4" fmla="*/ 5 w 17"/>
                    <a:gd name="T5" fmla="*/ 16 h 17"/>
                    <a:gd name="T6" fmla="*/ 7 w 17"/>
                    <a:gd name="T7" fmla="*/ 12 h 17"/>
                    <a:gd name="T8" fmla="*/ 9 w 17"/>
                    <a:gd name="T9" fmla="*/ 12 h 17"/>
                    <a:gd name="T10" fmla="*/ 11 w 17"/>
                    <a:gd name="T11" fmla="*/ 11 h 17"/>
                    <a:gd name="T12" fmla="*/ 12 w 17"/>
                    <a:gd name="T13" fmla="*/ 8 h 17"/>
                    <a:gd name="T14" fmla="*/ 14 w 17"/>
                    <a:gd name="T15" fmla="*/ 4 h 17"/>
                    <a:gd name="T16" fmla="*/ 14 w 17"/>
                    <a:gd name="T17" fmla="*/ 3 h 17"/>
                    <a:gd name="T18" fmla="*/ 1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2"/>
                      </a:moveTo>
                      <a:lnTo>
                        <a:pt x="2" y="12"/>
                      </a:lnTo>
                      <a:lnTo>
                        <a:pt x="5" y="16"/>
                      </a:lnTo>
                      <a:lnTo>
                        <a:pt x="7" y="12"/>
                      </a:lnTo>
                      <a:lnTo>
                        <a:pt x="9" y="12"/>
                      </a:lnTo>
                      <a:lnTo>
                        <a:pt x="11" y="11"/>
                      </a:lnTo>
                      <a:lnTo>
                        <a:pt x="12" y="8"/>
                      </a:lnTo>
                      <a:lnTo>
                        <a:pt x="14" y="4"/>
                      </a:lnTo>
                      <a:lnTo>
                        <a:pt x="14" y="3"/>
                      </a:lnTo>
                      <a:lnTo>
                        <a:pt x="1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98" name="Freeform 300"/>
                <p:cNvSpPr>
                  <a:spLocks/>
                </p:cNvSpPr>
                <p:nvPr/>
              </p:nvSpPr>
              <p:spPr bwMode="auto">
                <a:xfrm>
                  <a:off x="4986" y="2625"/>
                  <a:ext cx="17" cy="17"/>
                </a:xfrm>
                <a:custGeom>
                  <a:avLst/>
                  <a:gdLst>
                    <a:gd name="T0" fmla="*/ 14 w 17"/>
                    <a:gd name="T1" fmla="*/ 16 h 17"/>
                    <a:gd name="T2" fmla="*/ 16 w 17"/>
                    <a:gd name="T3" fmla="*/ 13 h 17"/>
                    <a:gd name="T4" fmla="*/ 14 w 17"/>
                    <a:gd name="T5" fmla="*/ 12 h 17"/>
                    <a:gd name="T6" fmla="*/ 14 w 17"/>
                    <a:gd name="T7" fmla="*/ 9 h 17"/>
                    <a:gd name="T8" fmla="*/ 12 w 17"/>
                    <a:gd name="T9" fmla="*/ 6 h 17"/>
                    <a:gd name="T10" fmla="*/ 11 w 17"/>
                    <a:gd name="T11" fmla="*/ 4 h 17"/>
                    <a:gd name="T12" fmla="*/ 7 w 17"/>
                    <a:gd name="T13" fmla="*/ 4 h 17"/>
                    <a:gd name="T14" fmla="*/ 5 w 17"/>
                    <a:gd name="T15" fmla="*/ 2 h 17"/>
                    <a:gd name="T16" fmla="*/ 4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4" y="16"/>
                      </a:moveTo>
                      <a:lnTo>
                        <a:pt x="16" y="13"/>
                      </a:lnTo>
                      <a:lnTo>
                        <a:pt x="14" y="12"/>
                      </a:lnTo>
                      <a:lnTo>
                        <a:pt x="14" y="9"/>
                      </a:lnTo>
                      <a:lnTo>
                        <a:pt x="12" y="6"/>
                      </a:lnTo>
                      <a:lnTo>
                        <a:pt x="11" y="4"/>
                      </a:lnTo>
                      <a:lnTo>
                        <a:pt x="7" y="4"/>
                      </a:lnTo>
                      <a:lnTo>
                        <a:pt x="5" y="2"/>
                      </a:lnTo>
                      <a:lnTo>
                        <a:pt x="4"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85" name="Group 301"/>
              <p:cNvGrpSpPr>
                <a:grpSpLocks/>
              </p:cNvGrpSpPr>
              <p:nvPr/>
            </p:nvGrpSpPr>
            <p:grpSpPr bwMode="auto">
              <a:xfrm>
                <a:off x="4965" y="2647"/>
                <a:ext cx="18" cy="24"/>
                <a:chOff x="4965" y="2647"/>
                <a:chExt cx="18" cy="24"/>
              </a:xfrm>
            </p:grpSpPr>
            <p:sp>
              <p:nvSpPr>
                <p:cNvPr id="112095" name="Freeform 302"/>
                <p:cNvSpPr>
                  <a:spLocks/>
                </p:cNvSpPr>
                <p:nvPr/>
              </p:nvSpPr>
              <p:spPr bwMode="auto">
                <a:xfrm>
                  <a:off x="4965" y="2654"/>
                  <a:ext cx="18" cy="17"/>
                </a:xfrm>
                <a:custGeom>
                  <a:avLst/>
                  <a:gdLst>
                    <a:gd name="T0" fmla="*/ 2 w 18"/>
                    <a:gd name="T1" fmla="*/ 0 h 17"/>
                    <a:gd name="T2" fmla="*/ 0 w 18"/>
                    <a:gd name="T3" fmla="*/ 3 h 17"/>
                    <a:gd name="T4" fmla="*/ 2 w 18"/>
                    <a:gd name="T5" fmla="*/ 4 h 17"/>
                    <a:gd name="T6" fmla="*/ 4 w 18"/>
                    <a:gd name="T7" fmla="*/ 8 h 17"/>
                    <a:gd name="T8" fmla="*/ 6 w 18"/>
                    <a:gd name="T9" fmla="*/ 11 h 17"/>
                    <a:gd name="T10" fmla="*/ 9 w 18"/>
                    <a:gd name="T11" fmla="*/ 11 h 17"/>
                    <a:gd name="T12" fmla="*/ 11 w 18"/>
                    <a:gd name="T13" fmla="*/ 12 h 17"/>
                    <a:gd name="T14" fmla="*/ 13 w 18"/>
                    <a:gd name="T15" fmla="*/ 16 h 17"/>
                    <a:gd name="T16" fmla="*/ 17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2" y="0"/>
                      </a:moveTo>
                      <a:lnTo>
                        <a:pt x="0" y="3"/>
                      </a:lnTo>
                      <a:lnTo>
                        <a:pt x="2" y="4"/>
                      </a:lnTo>
                      <a:lnTo>
                        <a:pt x="4" y="8"/>
                      </a:lnTo>
                      <a:lnTo>
                        <a:pt x="6" y="11"/>
                      </a:lnTo>
                      <a:lnTo>
                        <a:pt x="9" y="11"/>
                      </a:lnTo>
                      <a:lnTo>
                        <a:pt x="11" y="12"/>
                      </a:lnTo>
                      <a:lnTo>
                        <a:pt x="13" y="16"/>
                      </a:lnTo>
                      <a:lnTo>
                        <a:pt x="17"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96" name="Freeform 303"/>
                <p:cNvSpPr>
                  <a:spLocks/>
                </p:cNvSpPr>
                <p:nvPr/>
              </p:nvSpPr>
              <p:spPr bwMode="auto">
                <a:xfrm>
                  <a:off x="4965" y="2647"/>
                  <a:ext cx="18" cy="17"/>
                </a:xfrm>
                <a:custGeom>
                  <a:avLst/>
                  <a:gdLst>
                    <a:gd name="T0" fmla="*/ 17 w 18"/>
                    <a:gd name="T1" fmla="*/ 3 h 17"/>
                    <a:gd name="T2" fmla="*/ 15 w 18"/>
                    <a:gd name="T3" fmla="*/ 3 h 17"/>
                    <a:gd name="T4" fmla="*/ 11 w 18"/>
                    <a:gd name="T5" fmla="*/ 0 h 17"/>
                    <a:gd name="T6" fmla="*/ 9 w 18"/>
                    <a:gd name="T7" fmla="*/ 3 h 17"/>
                    <a:gd name="T8" fmla="*/ 8 w 18"/>
                    <a:gd name="T9" fmla="*/ 3 h 17"/>
                    <a:gd name="T10" fmla="*/ 6 w 18"/>
                    <a:gd name="T11" fmla="*/ 4 h 17"/>
                    <a:gd name="T12" fmla="*/ 4 w 18"/>
                    <a:gd name="T13" fmla="*/ 8 h 17"/>
                    <a:gd name="T14" fmla="*/ 2 w 18"/>
                    <a:gd name="T15" fmla="*/ 11 h 17"/>
                    <a:gd name="T16" fmla="*/ 2 w 18"/>
                    <a:gd name="T17" fmla="*/ 12 h 17"/>
                    <a:gd name="T18" fmla="*/ 0 w 18"/>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17" y="3"/>
                      </a:moveTo>
                      <a:lnTo>
                        <a:pt x="15" y="3"/>
                      </a:lnTo>
                      <a:lnTo>
                        <a:pt x="11" y="0"/>
                      </a:lnTo>
                      <a:lnTo>
                        <a:pt x="9" y="3"/>
                      </a:lnTo>
                      <a:lnTo>
                        <a:pt x="8" y="3"/>
                      </a:lnTo>
                      <a:lnTo>
                        <a:pt x="6" y="4"/>
                      </a:lnTo>
                      <a:lnTo>
                        <a:pt x="4" y="8"/>
                      </a:lnTo>
                      <a:lnTo>
                        <a:pt x="2"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86" name="Group 304"/>
              <p:cNvGrpSpPr>
                <a:grpSpLocks/>
              </p:cNvGrpSpPr>
              <p:nvPr/>
            </p:nvGrpSpPr>
            <p:grpSpPr bwMode="auto">
              <a:xfrm>
                <a:off x="4980" y="2671"/>
                <a:ext cx="19" cy="23"/>
                <a:chOff x="4980" y="2671"/>
                <a:chExt cx="19" cy="23"/>
              </a:xfrm>
            </p:grpSpPr>
            <p:sp>
              <p:nvSpPr>
                <p:cNvPr id="112093" name="Freeform 305"/>
                <p:cNvSpPr>
                  <a:spLocks/>
                </p:cNvSpPr>
                <p:nvPr/>
              </p:nvSpPr>
              <p:spPr bwMode="auto">
                <a:xfrm>
                  <a:off x="4980" y="2677"/>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94" name="Freeform 306"/>
                <p:cNvSpPr>
                  <a:spLocks/>
                </p:cNvSpPr>
                <p:nvPr/>
              </p:nvSpPr>
              <p:spPr bwMode="auto">
                <a:xfrm>
                  <a:off x="4982" y="2671"/>
                  <a:ext cx="17" cy="17"/>
                </a:xfrm>
                <a:custGeom>
                  <a:avLst/>
                  <a:gdLst>
                    <a:gd name="T0" fmla="*/ 13 w 17"/>
                    <a:gd name="T1" fmla="*/ 16 h 17"/>
                    <a:gd name="T2" fmla="*/ 16 w 17"/>
                    <a:gd name="T3" fmla="*/ 12 h 17"/>
                    <a:gd name="T4" fmla="*/ 13 w 17"/>
                    <a:gd name="T5" fmla="*/ 11 h 17"/>
                    <a:gd name="T6" fmla="*/ 12 w 17"/>
                    <a:gd name="T7" fmla="*/ 8 h 17"/>
                    <a:gd name="T8" fmla="*/ 10 w 17"/>
                    <a:gd name="T9" fmla="*/ 4 h 17"/>
                    <a:gd name="T10" fmla="*/ 7 w 17"/>
                    <a:gd name="T11" fmla="*/ 4 h 17"/>
                    <a:gd name="T12" fmla="*/ 5 w 17"/>
                    <a:gd name="T13" fmla="*/ 3 h 17"/>
                    <a:gd name="T14" fmla="*/ 3 w 17"/>
                    <a:gd name="T15" fmla="*/ 0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3" y="16"/>
                      </a:moveTo>
                      <a:lnTo>
                        <a:pt x="16" y="12"/>
                      </a:lnTo>
                      <a:lnTo>
                        <a:pt x="13" y="11"/>
                      </a:lnTo>
                      <a:lnTo>
                        <a:pt x="12" y="8"/>
                      </a:lnTo>
                      <a:lnTo>
                        <a:pt x="10" y="4"/>
                      </a:lnTo>
                      <a:lnTo>
                        <a:pt x="7" y="4"/>
                      </a:lnTo>
                      <a:lnTo>
                        <a:pt x="5" y="3"/>
                      </a:lnTo>
                      <a:lnTo>
                        <a:pt x="3"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87" name="Group 307"/>
              <p:cNvGrpSpPr>
                <a:grpSpLocks/>
              </p:cNvGrpSpPr>
              <p:nvPr/>
            </p:nvGrpSpPr>
            <p:grpSpPr bwMode="auto">
              <a:xfrm>
                <a:off x="4962" y="2692"/>
                <a:ext cx="19" cy="25"/>
                <a:chOff x="4962" y="2692"/>
                <a:chExt cx="19" cy="25"/>
              </a:xfrm>
            </p:grpSpPr>
            <p:sp>
              <p:nvSpPr>
                <p:cNvPr id="112091" name="Freeform 308"/>
                <p:cNvSpPr>
                  <a:spLocks/>
                </p:cNvSpPr>
                <p:nvPr/>
              </p:nvSpPr>
              <p:spPr bwMode="auto">
                <a:xfrm>
                  <a:off x="4962" y="2700"/>
                  <a:ext cx="17" cy="17"/>
                </a:xfrm>
                <a:custGeom>
                  <a:avLst/>
                  <a:gdLst>
                    <a:gd name="T0" fmla="*/ 2 w 17"/>
                    <a:gd name="T1" fmla="*/ 0 h 17"/>
                    <a:gd name="T2" fmla="*/ 0 w 17"/>
                    <a:gd name="T3" fmla="*/ 2 h 17"/>
                    <a:gd name="T4" fmla="*/ 0 w 17"/>
                    <a:gd name="T5" fmla="*/ 4 h 17"/>
                    <a:gd name="T6" fmla="*/ 2 w 17"/>
                    <a:gd name="T7" fmla="*/ 6 h 17"/>
                    <a:gd name="T8" fmla="*/ 3 w 17"/>
                    <a:gd name="T9" fmla="*/ 8 h 17"/>
                    <a:gd name="T10" fmla="*/ 5 w 17"/>
                    <a:gd name="T11" fmla="*/ 12 h 17"/>
                    <a:gd name="T12" fmla="*/ 8 w 17"/>
                    <a:gd name="T13" fmla="*/ 12 h 17"/>
                    <a:gd name="T14" fmla="*/ 10 w 17"/>
                    <a:gd name="T15" fmla="*/ 13 h 17"/>
                    <a:gd name="T16" fmla="*/ 13 w 17"/>
                    <a:gd name="T17" fmla="*/ 16 h 17"/>
                    <a:gd name="T18" fmla="*/ 16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2" y="0"/>
                      </a:moveTo>
                      <a:lnTo>
                        <a:pt x="0" y="2"/>
                      </a:lnTo>
                      <a:lnTo>
                        <a:pt x="0" y="4"/>
                      </a:lnTo>
                      <a:lnTo>
                        <a:pt x="2" y="6"/>
                      </a:lnTo>
                      <a:lnTo>
                        <a:pt x="3" y="8"/>
                      </a:lnTo>
                      <a:lnTo>
                        <a:pt x="5" y="12"/>
                      </a:lnTo>
                      <a:lnTo>
                        <a:pt x="8" y="12"/>
                      </a:lnTo>
                      <a:lnTo>
                        <a:pt x="10" y="13"/>
                      </a:lnTo>
                      <a:lnTo>
                        <a:pt x="13" y="16"/>
                      </a:lnTo>
                      <a:lnTo>
                        <a:pt x="16"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92" name="Freeform 309"/>
                <p:cNvSpPr>
                  <a:spLocks/>
                </p:cNvSpPr>
                <p:nvPr/>
              </p:nvSpPr>
              <p:spPr bwMode="auto">
                <a:xfrm>
                  <a:off x="4962" y="2692"/>
                  <a:ext cx="19" cy="17"/>
                </a:xfrm>
                <a:custGeom>
                  <a:avLst/>
                  <a:gdLst>
                    <a:gd name="T0" fmla="*/ 18 w 19"/>
                    <a:gd name="T1" fmla="*/ 3 h 17"/>
                    <a:gd name="T2" fmla="*/ 14 w 19"/>
                    <a:gd name="T3" fmla="*/ 3 h 17"/>
                    <a:gd name="T4" fmla="*/ 13 w 19"/>
                    <a:gd name="T5" fmla="*/ 0 h 17"/>
                    <a:gd name="T6" fmla="*/ 11 w 19"/>
                    <a:gd name="T7" fmla="*/ 3 h 17"/>
                    <a:gd name="T8" fmla="*/ 7 w 19"/>
                    <a:gd name="T9" fmla="*/ 3 h 17"/>
                    <a:gd name="T10" fmla="*/ 5 w 19"/>
                    <a:gd name="T11" fmla="*/ 4 h 17"/>
                    <a:gd name="T12" fmla="*/ 4 w 19"/>
                    <a:gd name="T13" fmla="*/ 8 h 17"/>
                    <a:gd name="T14" fmla="*/ 4 w 19"/>
                    <a:gd name="T15" fmla="*/ 11 h 17"/>
                    <a:gd name="T16" fmla="*/ 2 w 19"/>
                    <a:gd name="T17" fmla="*/ 12 h 17"/>
                    <a:gd name="T18" fmla="*/ 0 w 19"/>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18" y="3"/>
                      </a:moveTo>
                      <a:lnTo>
                        <a:pt x="14" y="3"/>
                      </a:lnTo>
                      <a:lnTo>
                        <a:pt x="13" y="0"/>
                      </a:lnTo>
                      <a:lnTo>
                        <a:pt x="11" y="3"/>
                      </a:lnTo>
                      <a:lnTo>
                        <a:pt x="7" y="3"/>
                      </a:lnTo>
                      <a:lnTo>
                        <a:pt x="5" y="4"/>
                      </a:lnTo>
                      <a:lnTo>
                        <a:pt x="4" y="8"/>
                      </a:lnTo>
                      <a:lnTo>
                        <a:pt x="4" y="11"/>
                      </a:lnTo>
                      <a:lnTo>
                        <a:pt x="2" y="12"/>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88" name="Group 310"/>
              <p:cNvGrpSpPr>
                <a:grpSpLocks/>
              </p:cNvGrpSpPr>
              <p:nvPr/>
            </p:nvGrpSpPr>
            <p:grpSpPr bwMode="auto">
              <a:xfrm>
                <a:off x="4976" y="2716"/>
                <a:ext cx="20" cy="25"/>
                <a:chOff x="4976" y="2716"/>
                <a:chExt cx="20" cy="25"/>
              </a:xfrm>
            </p:grpSpPr>
            <p:sp>
              <p:nvSpPr>
                <p:cNvPr id="112089" name="Freeform 311"/>
                <p:cNvSpPr>
                  <a:spLocks/>
                </p:cNvSpPr>
                <p:nvPr/>
              </p:nvSpPr>
              <p:spPr bwMode="auto">
                <a:xfrm>
                  <a:off x="4976" y="2724"/>
                  <a:ext cx="18" cy="17"/>
                </a:xfrm>
                <a:custGeom>
                  <a:avLst/>
                  <a:gdLst>
                    <a:gd name="T0" fmla="*/ 0 w 18"/>
                    <a:gd name="T1" fmla="*/ 12 h 17"/>
                    <a:gd name="T2" fmla="*/ 3 w 18"/>
                    <a:gd name="T3" fmla="*/ 12 h 17"/>
                    <a:gd name="T4" fmla="*/ 5 w 18"/>
                    <a:gd name="T5" fmla="*/ 16 h 17"/>
                    <a:gd name="T6" fmla="*/ 7 w 18"/>
                    <a:gd name="T7" fmla="*/ 12 h 17"/>
                    <a:gd name="T8" fmla="*/ 10 w 18"/>
                    <a:gd name="T9" fmla="*/ 12 h 17"/>
                    <a:gd name="T10" fmla="*/ 12 w 18"/>
                    <a:gd name="T11" fmla="*/ 11 h 17"/>
                    <a:gd name="T12" fmla="*/ 14 w 18"/>
                    <a:gd name="T13" fmla="*/ 8 h 17"/>
                    <a:gd name="T14" fmla="*/ 14 w 18"/>
                    <a:gd name="T15" fmla="*/ 4 h 17"/>
                    <a:gd name="T16" fmla="*/ 15 w 18"/>
                    <a:gd name="T17" fmla="*/ 3 h 17"/>
                    <a:gd name="T18" fmla="*/ 17 w 1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7"/>
                    <a:gd name="T32" fmla="*/ 18 w 1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7">
                      <a:moveTo>
                        <a:pt x="0" y="12"/>
                      </a:moveTo>
                      <a:lnTo>
                        <a:pt x="3" y="12"/>
                      </a:lnTo>
                      <a:lnTo>
                        <a:pt x="5" y="16"/>
                      </a:lnTo>
                      <a:lnTo>
                        <a:pt x="7" y="12"/>
                      </a:lnTo>
                      <a:lnTo>
                        <a:pt x="10" y="12"/>
                      </a:lnTo>
                      <a:lnTo>
                        <a:pt x="12" y="11"/>
                      </a:lnTo>
                      <a:lnTo>
                        <a:pt x="14" y="8"/>
                      </a:lnTo>
                      <a:lnTo>
                        <a:pt x="14" y="4"/>
                      </a:lnTo>
                      <a:lnTo>
                        <a:pt x="15" y="3"/>
                      </a:lnTo>
                      <a:lnTo>
                        <a:pt x="17"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90" name="Freeform 312"/>
                <p:cNvSpPr>
                  <a:spLocks/>
                </p:cNvSpPr>
                <p:nvPr/>
              </p:nvSpPr>
              <p:spPr bwMode="auto">
                <a:xfrm>
                  <a:off x="4979" y="2716"/>
                  <a:ext cx="17" cy="17"/>
                </a:xfrm>
                <a:custGeom>
                  <a:avLst/>
                  <a:gdLst>
                    <a:gd name="T0" fmla="*/ 13 w 17"/>
                    <a:gd name="T1" fmla="*/ 16 h 17"/>
                    <a:gd name="T2" fmla="*/ 16 w 17"/>
                    <a:gd name="T3" fmla="*/ 13 h 17"/>
                    <a:gd name="T4" fmla="*/ 16 w 17"/>
                    <a:gd name="T5" fmla="*/ 11 h 17"/>
                    <a:gd name="T6" fmla="*/ 13 w 17"/>
                    <a:gd name="T7" fmla="*/ 8 h 17"/>
                    <a:gd name="T8" fmla="*/ 11 w 17"/>
                    <a:gd name="T9" fmla="*/ 7 h 17"/>
                    <a:gd name="T10" fmla="*/ 10 w 17"/>
                    <a:gd name="T11" fmla="*/ 4 h 17"/>
                    <a:gd name="T12" fmla="*/ 8 w 17"/>
                    <a:gd name="T13" fmla="*/ 4 h 17"/>
                    <a:gd name="T14" fmla="*/ 5 w 17"/>
                    <a:gd name="T15" fmla="*/ 2 h 17"/>
                    <a:gd name="T16" fmla="*/ 2 w 17"/>
                    <a:gd name="T17" fmla="*/ 0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3" y="16"/>
                      </a:moveTo>
                      <a:lnTo>
                        <a:pt x="16" y="13"/>
                      </a:lnTo>
                      <a:lnTo>
                        <a:pt x="16" y="11"/>
                      </a:lnTo>
                      <a:lnTo>
                        <a:pt x="13" y="8"/>
                      </a:lnTo>
                      <a:lnTo>
                        <a:pt x="11" y="7"/>
                      </a:lnTo>
                      <a:lnTo>
                        <a:pt x="10" y="4"/>
                      </a:lnTo>
                      <a:lnTo>
                        <a:pt x="8" y="4"/>
                      </a:lnTo>
                      <a:lnTo>
                        <a:pt x="5" y="2"/>
                      </a:lnTo>
                      <a:lnTo>
                        <a:pt x="2" y="0"/>
                      </a:lnTo>
                      <a:lnTo>
                        <a:pt x="0"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grpSp>
          <p:nvGrpSpPr>
            <p:cNvPr id="112036" name="Group 313"/>
            <p:cNvGrpSpPr>
              <a:grpSpLocks/>
            </p:cNvGrpSpPr>
            <p:nvPr/>
          </p:nvGrpSpPr>
          <p:grpSpPr bwMode="auto">
            <a:xfrm>
              <a:off x="4426" y="1925"/>
              <a:ext cx="140" cy="117"/>
              <a:chOff x="4570" y="2061"/>
              <a:chExt cx="140" cy="117"/>
            </a:xfrm>
          </p:grpSpPr>
          <p:grpSp>
            <p:nvGrpSpPr>
              <p:cNvPr id="112060" name="Group 314"/>
              <p:cNvGrpSpPr>
                <a:grpSpLocks/>
              </p:cNvGrpSpPr>
              <p:nvPr/>
            </p:nvGrpSpPr>
            <p:grpSpPr bwMode="auto">
              <a:xfrm>
                <a:off x="4570" y="2061"/>
                <a:ext cx="32" cy="19"/>
                <a:chOff x="4570" y="2061"/>
                <a:chExt cx="32" cy="19"/>
              </a:xfrm>
            </p:grpSpPr>
            <p:sp>
              <p:nvSpPr>
                <p:cNvPr id="112079" name="Freeform 315"/>
                <p:cNvSpPr>
                  <a:spLocks/>
                </p:cNvSpPr>
                <p:nvPr/>
              </p:nvSpPr>
              <p:spPr bwMode="auto">
                <a:xfrm>
                  <a:off x="4585" y="2063"/>
                  <a:ext cx="17" cy="17"/>
                </a:xfrm>
                <a:custGeom>
                  <a:avLst/>
                  <a:gdLst>
                    <a:gd name="T0" fmla="*/ 0 w 17"/>
                    <a:gd name="T1" fmla="*/ 16 h 17"/>
                    <a:gd name="T2" fmla="*/ 4 w 17"/>
                    <a:gd name="T3" fmla="*/ 14 h 17"/>
                    <a:gd name="T4" fmla="*/ 6 w 17"/>
                    <a:gd name="T5" fmla="*/ 13 h 17"/>
                    <a:gd name="T6" fmla="*/ 6 w 17"/>
                    <a:gd name="T7" fmla="*/ 10 h 17"/>
                    <a:gd name="T8" fmla="*/ 11 w 17"/>
                    <a:gd name="T9" fmla="*/ 10 h 17"/>
                    <a:gd name="T10" fmla="*/ 11 w 17"/>
                    <a:gd name="T11" fmla="*/ 6 h 17"/>
                    <a:gd name="T12" fmla="*/ 16 w 17"/>
                    <a:gd name="T13" fmla="*/ 5 h 17"/>
                    <a:gd name="T14" fmla="*/ 16 w 17"/>
                    <a:gd name="T15" fmla="*/ 2 h 17"/>
                    <a:gd name="T16" fmla="*/ 11 w 17"/>
                    <a:gd name="T17" fmla="*/ 2 h 17"/>
                    <a:gd name="T18" fmla="*/ 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4" y="14"/>
                      </a:lnTo>
                      <a:lnTo>
                        <a:pt x="6" y="13"/>
                      </a:lnTo>
                      <a:lnTo>
                        <a:pt x="6" y="10"/>
                      </a:lnTo>
                      <a:lnTo>
                        <a:pt x="11" y="10"/>
                      </a:lnTo>
                      <a:lnTo>
                        <a:pt x="11" y="6"/>
                      </a:lnTo>
                      <a:lnTo>
                        <a:pt x="16" y="5"/>
                      </a:lnTo>
                      <a:lnTo>
                        <a:pt x="16" y="2"/>
                      </a:lnTo>
                      <a:lnTo>
                        <a:pt x="11" y="2"/>
                      </a:lnTo>
                      <a:lnTo>
                        <a:pt x="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80" name="Freeform 316"/>
                <p:cNvSpPr>
                  <a:spLocks/>
                </p:cNvSpPr>
                <p:nvPr/>
              </p:nvSpPr>
              <p:spPr bwMode="auto">
                <a:xfrm>
                  <a:off x="4570" y="2061"/>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61" name="Group 317"/>
              <p:cNvGrpSpPr>
                <a:grpSpLocks/>
              </p:cNvGrpSpPr>
              <p:nvPr/>
            </p:nvGrpSpPr>
            <p:grpSpPr bwMode="auto">
              <a:xfrm>
                <a:off x="4581" y="2079"/>
                <a:ext cx="23" cy="32"/>
                <a:chOff x="4581" y="2079"/>
                <a:chExt cx="23" cy="32"/>
              </a:xfrm>
            </p:grpSpPr>
            <p:sp>
              <p:nvSpPr>
                <p:cNvPr id="112077" name="Freeform 318"/>
                <p:cNvSpPr>
                  <a:spLocks/>
                </p:cNvSpPr>
                <p:nvPr/>
              </p:nvSpPr>
              <p:spPr bwMode="auto">
                <a:xfrm>
                  <a:off x="4584" y="2094"/>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78" name="Freeform 319"/>
                <p:cNvSpPr>
                  <a:spLocks/>
                </p:cNvSpPr>
                <p:nvPr/>
              </p:nvSpPr>
              <p:spPr bwMode="auto">
                <a:xfrm>
                  <a:off x="4581" y="2079"/>
                  <a:ext cx="17" cy="19"/>
                </a:xfrm>
                <a:custGeom>
                  <a:avLst/>
                  <a:gdLst>
                    <a:gd name="T0" fmla="*/ 16 w 17"/>
                    <a:gd name="T1" fmla="*/ 0 h 19"/>
                    <a:gd name="T2" fmla="*/ 11 w 17"/>
                    <a:gd name="T3" fmla="*/ 2 h 19"/>
                    <a:gd name="T4" fmla="*/ 6 w 17"/>
                    <a:gd name="T5" fmla="*/ 3 h 19"/>
                    <a:gd name="T6" fmla="*/ 6 w 17"/>
                    <a:gd name="T7" fmla="*/ 5 h 19"/>
                    <a:gd name="T8" fmla="*/ 4 w 17"/>
                    <a:gd name="T9" fmla="*/ 8 h 19"/>
                    <a:gd name="T10" fmla="*/ 4 w 17"/>
                    <a:gd name="T11" fmla="*/ 11 h 19"/>
                    <a:gd name="T12" fmla="*/ 0 w 17"/>
                    <a:gd name="T13" fmla="*/ 13 h 19"/>
                    <a:gd name="T14" fmla="*/ 4 w 17"/>
                    <a:gd name="T15" fmla="*/ 15 h 19"/>
                    <a:gd name="T16" fmla="*/ 4 w 17"/>
                    <a:gd name="T17" fmla="*/ 16 h 19"/>
                    <a:gd name="T18" fmla="*/ 6 w 17"/>
                    <a:gd name="T19" fmla="*/ 1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9"/>
                    <a:gd name="T32" fmla="*/ 17 w 1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9">
                      <a:moveTo>
                        <a:pt x="16" y="0"/>
                      </a:moveTo>
                      <a:lnTo>
                        <a:pt x="11" y="2"/>
                      </a:lnTo>
                      <a:lnTo>
                        <a:pt x="6" y="3"/>
                      </a:lnTo>
                      <a:lnTo>
                        <a:pt x="6" y="5"/>
                      </a:lnTo>
                      <a:lnTo>
                        <a:pt x="4" y="8"/>
                      </a:lnTo>
                      <a:lnTo>
                        <a:pt x="4" y="11"/>
                      </a:lnTo>
                      <a:lnTo>
                        <a:pt x="0" y="13"/>
                      </a:lnTo>
                      <a:lnTo>
                        <a:pt x="4" y="15"/>
                      </a:lnTo>
                      <a:lnTo>
                        <a:pt x="4" y="16"/>
                      </a:lnTo>
                      <a:lnTo>
                        <a:pt x="6" y="18"/>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62" name="Group 320"/>
              <p:cNvGrpSpPr>
                <a:grpSpLocks/>
              </p:cNvGrpSpPr>
              <p:nvPr/>
            </p:nvGrpSpPr>
            <p:grpSpPr bwMode="auto">
              <a:xfrm>
                <a:off x="4610" y="2095"/>
                <a:ext cx="29" cy="20"/>
                <a:chOff x="4610" y="2095"/>
                <a:chExt cx="29" cy="20"/>
              </a:xfrm>
            </p:grpSpPr>
            <p:sp>
              <p:nvSpPr>
                <p:cNvPr id="112075" name="Freeform 321"/>
                <p:cNvSpPr>
                  <a:spLocks/>
                </p:cNvSpPr>
                <p:nvPr/>
              </p:nvSpPr>
              <p:spPr bwMode="auto">
                <a:xfrm>
                  <a:off x="4622" y="2097"/>
                  <a:ext cx="17" cy="18"/>
                </a:xfrm>
                <a:custGeom>
                  <a:avLst/>
                  <a:gdLst>
                    <a:gd name="T0" fmla="*/ 0 w 17"/>
                    <a:gd name="T1" fmla="*/ 17 h 18"/>
                    <a:gd name="T2" fmla="*/ 4 w 17"/>
                    <a:gd name="T3" fmla="*/ 15 h 18"/>
                    <a:gd name="T4" fmla="*/ 6 w 17"/>
                    <a:gd name="T5" fmla="*/ 14 h 18"/>
                    <a:gd name="T6" fmla="*/ 6 w 17"/>
                    <a:gd name="T7" fmla="*/ 10 h 18"/>
                    <a:gd name="T8" fmla="*/ 11 w 17"/>
                    <a:gd name="T9" fmla="*/ 10 h 18"/>
                    <a:gd name="T10" fmla="*/ 11 w 17"/>
                    <a:gd name="T11" fmla="*/ 7 h 18"/>
                    <a:gd name="T12" fmla="*/ 16 w 17"/>
                    <a:gd name="T13" fmla="*/ 5 h 18"/>
                    <a:gd name="T14" fmla="*/ 16 w 17"/>
                    <a:gd name="T15" fmla="*/ 2 h 18"/>
                    <a:gd name="T16" fmla="*/ 11 w 17"/>
                    <a:gd name="T17" fmla="*/ 2 h 18"/>
                    <a:gd name="T18" fmla="*/ 6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4" y="15"/>
                      </a:lnTo>
                      <a:lnTo>
                        <a:pt x="6" y="14"/>
                      </a:lnTo>
                      <a:lnTo>
                        <a:pt x="6" y="10"/>
                      </a:lnTo>
                      <a:lnTo>
                        <a:pt x="11" y="10"/>
                      </a:lnTo>
                      <a:lnTo>
                        <a:pt x="11" y="7"/>
                      </a:lnTo>
                      <a:lnTo>
                        <a:pt x="16" y="5"/>
                      </a:lnTo>
                      <a:lnTo>
                        <a:pt x="16" y="2"/>
                      </a:lnTo>
                      <a:lnTo>
                        <a:pt x="11" y="2"/>
                      </a:lnTo>
                      <a:lnTo>
                        <a:pt x="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76" name="Freeform 322"/>
                <p:cNvSpPr>
                  <a:spLocks/>
                </p:cNvSpPr>
                <p:nvPr/>
              </p:nvSpPr>
              <p:spPr bwMode="auto">
                <a:xfrm>
                  <a:off x="4610" y="2095"/>
                  <a:ext cx="18" cy="17"/>
                </a:xfrm>
                <a:custGeom>
                  <a:avLst/>
                  <a:gdLst>
                    <a:gd name="T0" fmla="*/ 17 w 18"/>
                    <a:gd name="T1" fmla="*/ 9 h 17"/>
                    <a:gd name="T2" fmla="*/ 15 w 18"/>
                    <a:gd name="T3" fmla="*/ 6 h 17"/>
                    <a:gd name="T4" fmla="*/ 14 w 18"/>
                    <a:gd name="T5" fmla="*/ 6 h 17"/>
                    <a:gd name="T6" fmla="*/ 10 w 18"/>
                    <a:gd name="T7" fmla="*/ 6 h 17"/>
                    <a:gd name="T8" fmla="*/ 8 w 18"/>
                    <a:gd name="T9" fmla="*/ 0 h 17"/>
                    <a:gd name="T10" fmla="*/ 5 w 18"/>
                    <a:gd name="T11" fmla="*/ 9 h 17"/>
                    <a:gd name="T12" fmla="*/ 3 w 18"/>
                    <a:gd name="T13" fmla="*/ 9 h 17"/>
                    <a:gd name="T14" fmla="*/ 2 w 18"/>
                    <a:gd name="T15" fmla="*/ 9 h 17"/>
                    <a:gd name="T16" fmla="*/ 0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7" y="9"/>
                      </a:moveTo>
                      <a:lnTo>
                        <a:pt x="15" y="6"/>
                      </a:lnTo>
                      <a:lnTo>
                        <a:pt x="14" y="6"/>
                      </a:lnTo>
                      <a:lnTo>
                        <a:pt x="10" y="6"/>
                      </a:lnTo>
                      <a:lnTo>
                        <a:pt x="8" y="0"/>
                      </a:lnTo>
                      <a:lnTo>
                        <a:pt x="5" y="9"/>
                      </a:lnTo>
                      <a:lnTo>
                        <a:pt x="3" y="9"/>
                      </a:lnTo>
                      <a:lnTo>
                        <a:pt x="2" y="9"/>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63" name="Group 323"/>
              <p:cNvGrpSpPr>
                <a:grpSpLocks/>
              </p:cNvGrpSpPr>
              <p:nvPr/>
            </p:nvGrpSpPr>
            <p:grpSpPr bwMode="auto">
              <a:xfrm>
                <a:off x="4618" y="2114"/>
                <a:ext cx="25" cy="31"/>
                <a:chOff x="4618" y="2114"/>
                <a:chExt cx="25" cy="31"/>
              </a:xfrm>
            </p:grpSpPr>
            <p:sp>
              <p:nvSpPr>
                <p:cNvPr id="112073" name="Freeform 324"/>
                <p:cNvSpPr>
                  <a:spLocks/>
                </p:cNvSpPr>
                <p:nvPr/>
              </p:nvSpPr>
              <p:spPr bwMode="auto">
                <a:xfrm>
                  <a:off x="4623" y="2128"/>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74" name="Freeform 325"/>
                <p:cNvSpPr>
                  <a:spLocks/>
                </p:cNvSpPr>
                <p:nvPr/>
              </p:nvSpPr>
              <p:spPr bwMode="auto">
                <a:xfrm>
                  <a:off x="4618" y="2114"/>
                  <a:ext cx="17" cy="18"/>
                </a:xfrm>
                <a:custGeom>
                  <a:avLst/>
                  <a:gdLst>
                    <a:gd name="T0" fmla="*/ 16 w 17"/>
                    <a:gd name="T1" fmla="*/ 0 h 18"/>
                    <a:gd name="T2" fmla="*/ 8 w 17"/>
                    <a:gd name="T3" fmla="*/ 2 h 18"/>
                    <a:gd name="T4" fmla="*/ 7 w 17"/>
                    <a:gd name="T5" fmla="*/ 4 h 18"/>
                    <a:gd name="T6" fmla="*/ 7 w 17"/>
                    <a:gd name="T7" fmla="*/ 6 h 18"/>
                    <a:gd name="T8" fmla="*/ 3 w 17"/>
                    <a:gd name="T9" fmla="*/ 7 h 18"/>
                    <a:gd name="T10" fmla="*/ 3 w 17"/>
                    <a:gd name="T11" fmla="*/ 11 h 18"/>
                    <a:gd name="T12" fmla="*/ 0 w 17"/>
                    <a:gd name="T13" fmla="*/ 12 h 18"/>
                    <a:gd name="T14" fmla="*/ 3 w 17"/>
                    <a:gd name="T15" fmla="*/ 14 h 18"/>
                    <a:gd name="T16" fmla="*/ 3 w 17"/>
                    <a:gd name="T17" fmla="*/ 15 h 18"/>
                    <a:gd name="T18" fmla="*/ 7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8" y="2"/>
                      </a:lnTo>
                      <a:lnTo>
                        <a:pt x="7" y="4"/>
                      </a:lnTo>
                      <a:lnTo>
                        <a:pt x="7" y="6"/>
                      </a:lnTo>
                      <a:lnTo>
                        <a:pt x="3" y="7"/>
                      </a:lnTo>
                      <a:lnTo>
                        <a:pt x="3" y="11"/>
                      </a:lnTo>
                      <a:lnTo>
                        <a:pt x="0" y="12"/>
                      </a:lnTo>
                      <a:lnTo>
                        <a:pt x="3" y="14"/>
                      </a:lnTo>
                      <a:lnTo>
                        <a:pt x="3" y="15"/>
                      </a:lnTo>
                      <a:lnTo>
                        <a:pt x="7"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64" name="Group 326"/>
              <p:cNvGrpSpPr>
                <a:grpSpLocks/>
              </p:cNvGrpSpPr>
              <p:nvPr/>
            </p:nvGrpSpPr>
            <p:grpSpPr bwMode="auto">
              <a:xfrm>
                <a:off x="4647" y="2129"/>
                <a:ext cx="26" cy="18"/>
                <a:chOff x="4647" y="2129"/>
                <a:chExt cx="26" cy="18"/>
              </a:xfrm>
            </p:grpSpPr>
            <p:sp>
              <p:nvSpPr>
                <p:cNvPr id="112071" name="Freeform 327"/>
                <p:cNvSpPr>
                  <a:spLocks/>
                </p:cNvSpPr>
                <p:nvPr/>
              </p:nvSpPr>
              <p:spPr bwMode="auto">
                <a:xfrm>
                  <a:off x="4656" y="2129"/>
                  <a:ext cx="17" cy="18"/>
                </a:xfrm>
                <a:custGeom>
                  <a:avLst/>
                  <a:gdLst>
                    <a:gd name="T0" fmla="*/ 0 w 17"/>
                    <a:gd name="T1" fmla="*/ 17 h 18"/>
                    <a:gd name="T2" fmla="*/ 7 w 17"/>
                    <a:gd name="T3" fmla="*/ 15 h 18"/>
                    <a:gd name="T4" fmla="*/ 8 w 17"/>
                    <a:gd name="T5" fmla="*/ 14 h 18"/>
                    <a:gd name="T6" fmla="*/ 8 w 17"/>
                    <a:gd name="T7" fmla="*/ 12 h 18"/>
                    <a:gd name="T8" fmla="*/ 12 w 17"/>
                    <a:gd name="T9" fmla="*/ 10 h 18"/>
                    <a:gd name="T10" fmla="*/ 12 w 17"/>
                    <a:gd name="T11" fmla="*/ 7 h 18"/>
                    <a:gd name="T12" fmla="*/ 16 w 17"/>
                    <a:gd name="T13" fmla="*/ 5 h 18"/>
                    <a:gd name="T14" fmla="*/ 12 w 17"/>
                    <a:gd name="T15" fmla="*/ 3 h 18"/>
                    <a:gd name="T16" fmla="*/ 12 w 17"/>
                    <a:gd name="T17" fmla="*/ 2 h 18"/>
                    <a:gd name="T18" fmla="*/ 8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7" y="15"/>
                      </a:lnTo>
                      <a:lnTo>
                        <a:pt x="8" y="14"/>
                      </a:lnTo>
                      <a:lnTo>
                        <a:pt x="8" y="12"/>
                      </a:lnTo>
                      <a:lnTo>
                        <a:pt x="12" y="10"/>
                      </a:lnTo>
                      <a:lnTo>
                        <a:pt x="12" y="7"/>
                      </a:lnTo>
                      <a:lnTo>
                        <a:pt x="16" y="5"/>
                      </a:lnTo>
                      <a:lnTo>
                        <a:pt x="12" y="3"/>
                      </a:lnTo>
                      <a:lnTo>
                        <a:pt x="12" y="2"/>
                      </a:lnTo>
                      <a:lnTo>
                        <a:pt x="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72" name="Freeform 328"/>
                <p:cNvSpPr>
                  <a:spLocks/>
                </p:cNvSpPr>
                <p:nvPr/>
              </p:nvSpPr>
              <p:spPr bwMode="auto">
                <a:xfrm>
                  <a:off x="4647" y="2129"/>
                  <a:ext cx="19" cy="17"/>
                </a:xfrm>
                <a:custGeom>
                  <a:avLst/>
                  <a:gdLst>
                    <a:gd name="T0" fmla="*/ 18 w 19"/>
                    <a:gd name="T1" fmla="*/ 9 h 17"/>
                    <a:gd name="T2" fmla="*/ 16 w 19"/>
                    <a:gd name="T3" fmla="*/ 6 h 17"/>
                    <a:gd name="T4" fmla="*/ 14 w 19"/>
                    <a:gd name="T5" fmla="*/ 6 h 17"/>
                    <a:gd name="T6" fmla="*/ 11 w 19"/>
                    <a:gd name="T7" fmla="*/ 6 h 17"/>
                    <a:gd name="T8" fmla="*/ 9 w 19"/>
                    <a:gd name="T9" fmla="*/ 0 h 17"/>
                    <a:gd name="T10" fmla="*/ 5 w 19"/>
                    <a:gd name="T11" fmla="*/ 9 h 17"/>
                    <a:gd name="T12" fmla="*/ 4 w 19"/>
                    <a:gd name="T13" fmla="*/ 9 h 17"/>
                    <a:gd name="T14" fmla="*/ 2 w 19"/>
                    <a:gd name="T15" fmla="*/ 9 h 17"/>
                    <a:gd name="T16" fmla="*/ 0 w 19"/>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18" y="9"/>
                      </a:moveTo>
                      <a:lnTo>
                        <a:pt x="16" y="6"/>
                      </a:lnTo>
                      <a:lnTo>
                        <a:pt x="14" y="6"/>
                      </a:lnTo>
                      <a:lnTo>
                        <a:pt x="11" y="6"/>
                      </a:lnTo>
                      <a:lnTo>
                        <a:pt x="9" y="0"/>
                      </a:lnTo>
                      <a:lnTo>
                        <a:pt x="5" y="9"/>
                      </a:lnTo>
                      <a:lnTo>
                        <a:pt x="4" y="9"/>
                      </a:lnTo>
                      <a:lnTo>
                        <a:pt x="2" y="9"/>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65" name="Group 329"/>
              <p:cNvGrpSpPr>
                <a:grpSpLocks/>
              </p:cNvGrpSpPr>
              <p:nvPr/>
            </p:nvGrpSpPr>
            <p:grpSpPr bwMode="auto">
              <a:xfrm>
                <a:off x="4654" y="2146"/>
                <a:ext cx="24" cy="31"/>
                <a:chOff x="4654" y="2146"/>
                <a:chExt cx="24" cy="31"/>
              </a:xfrm>
            </p:grpSpPr>
            <p:sp>
              <p:nvSpPr>
                <p:cNvPr id="112069" name="Freeform 330"/>
                <p:cNvSpPr>
                  <a:spLocks/>
                </p:cNvSpPr>
                <p:nvPr/>
              </p:nvSpPr>
              <p:spPr bwMode="auto">
                <a:xfrm>
                  <a:off x="4658" y="2160"/>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70" name="Freeform 331"/>
                <p:cNvSpPr>
                  <a:spLocks/>
                </p:cNvSpPr>
                <p:nvPr/>
              </p:nvSpPr>
              <p:spPr bwMode="auto">
                <a:xfrm>
                  <a:off x="4654" y="2146"/>
                  <a:ext cx="17" cy="18"/>
                </a:xfrm>
                <a:custGeom>
                  <a:avLst/>
                  <a:gdLst>
                    <a:gd name="T0" fmla="*/ 16 w 17"/>
                    <a:gd name="T1" fmla="*/ 0 h 18"/>
                    <a:gd name="T2" fmla="*/ 11 w 17"/>
                    <a:gd name="T3" fmla="*/ 2 h 18"/>
                    <a:gd name="T4" fmla="*/ 6 w 17"/>
                    <a:gd name="T5" fmla="*/ 3 h 18"/>
                    <a:gd name="T6" fmla="*/ 6 w 17"/>
                    <a:gd name="T7" fmla="*/ 5 h 18"/>
                    <a:gd name="T8" fmla="*/ 4 w 17"/>
                    <a:gd name="T9" fmla="*/ 8 h 18"/>
                    <a:gd name="T10" fmla="*/ 4 w 17"/>
                    <a:gd name="T11" fmla="*/ 11 h 18"/>
                    <a:gd name="T12" fmla="*/ 0 w 17"/>
                    <a:gd name="T13" fmla="*/ 12 h 18"/>
                    <a:gd name="T14" fmla="*/ 4 w 17"/>
                    <a:gd name="T15" fmla="*/ 14 h 18"/>
                    <a:gd name="T16" fmla="*/ 4 w 17"/>
                    <a:gd name="T17" fmla="*/ 15 h 18"/>
                    <a:gd name="T18" fmla="*/ 6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11" y="2"/>
                      </a:lnTo>
                      <a:lnTo>
                        <a:pt x="6" y="3"/>
                      </a:lnTo>
                      <a:lnTo>
                        <a:pt x="6" y="5"/>
                      </a:lnTo>
                      <a:lnTo>
                        <a:pt x="4" y="8"/>
                      </a:lnTo>
                      <a:lnTo>
                        <a:pt x="4" y="11"/>
                      </a:lnTo>
                      <a:lnTo>
                        <a:pt x="0" y="12"/>
                      </a:lnTo>
                      <a:lnTo>
                        <a:pt x="4" y="14"/>
                      </a:lnTo>
                      <a:lnTo>
                        <a:pt x="4" y="15"/>
                      </a:lnTo>
                      <a:lnTo>
                        <a:pt x="6"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66" name="Group 332"/>
              <p:cNvGrpSpPr>
                <a:grpSpLocks/>
              </p:cNvGrpSpPr>
              <p:nvPr/>
            </p:nvGrpSpPr>
            <p:grpSpPr bwMode="auto">
              <a:xfrm>
                <a:off x="4681" y="2159"/>
                <a:ext cx="29" cy="19"/>
                <a:chOff x="4681" y="2159"/>
                <a:chExt cx="29" cy="19"/>
              </a:xfrm>
            </p:grpSpPr>
            <p:sp>
              <p:nvSpPr>
                <p:cNvPr id="112067" name="Freeform 333"/>
                <p:cNvSpPr>
                  <a:spLocks/>
                </p:cNvSpPr>
                <p:nvPr/>
              </p:nvSpPr>
              <p:spPr bwMode="auto">
                <a:xfrm>
                  <a:off x="4693" y="2161"/>
                  <a:ext cx="17" cy="17"/>
                </a:xfrm>
                <a:custGeom>
                  <a:avLst/>
                  <a:gdLst>
                    <a:gd name="T0" fmla="*/ 0 w 17"/>
                    <a:gd name="T1" fmla="*/ 16 h 17"/>
                    <a:gd name="T2" fmla="*/ 7 w 17"/>
                    <a:gd name="T3" fmla="*/ 14 h 17"/>
                    <a:gd name="T4" fmla="*/ 8 w 17"/>
                    <a:gd name="T5" fmla="*/ 13 h 17"/>
                    <a:gd name="T6" fmla="*/ 8 w 17"/>
                    <a:gd name="T7" fmla="*/ 11 h 17"/>
                    <a:gd name="T8" fmla="*/ 12 w 17"/>
                    <a:gd name="T9" fmla="*/ 10 h 17"/>
                    <a:gd name="T10" fmla="*/ 12 w 17"/>
                    <a:gd name="T11" fmla="*/ 6 h 17"/>
                    <a:gd name="T12" fmla="*/ 16 w 17"/>
                    <a:gd name="T13" fmla="*/ 5 h 17"/>
                    <a:gd name="T14" fmla="*/ 12 w 17"/>
                    <a:gd name="T15" fmla="*/ 3 h 17"/>
                    <a:gd name="T16" fmla="*/ 12 w 17"/>
                    <a:gd name="T17" fmla="*/ 2 h 17"/>
                    <a:gd name="T18" fmla="*/ 8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7" y="14"/>
                      </a:lnTo>
                      <a:lnTo>
                        <a:pt x="8" y="13"/>
                      </a:lnTo>
                      <a:lnTo>
                        <a:pt x="8" y="11"/>
                      </a:lnTo>
                      <a:lnTo>
                        <a:pt x="12" y="10"/>
                      </a:lnTo>
                      <a:lnTo>
                        <a:pt x="12" y="6"/>
                      </a:lnTo>
                      <a:lnTo>
                        <a:pt x="16" y="5"/>
                      </a:lnTo>
                      <a:lnTo>
                        <a:pt x="12" y="3"/>
                      </a:lnTo>
                      <a:lnTo>
                        <a:pt x="12" y="2"/>
                      </a:lnTo>
                      <a:lnTo>
                        <a:pt x="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68" name="Freeform 334"/>
                <p:cNvSpPr>
                  <a:spLocks/>
                </p:cNvSpPr>
                <p:nvPr/>
              </p:nvSpPr>
              <p:spPr bwMode="auto">
                <a:xfrm>
                  <a:off x="4681" y="2159"/>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grpSp>
          <p:nvGrpSpPr>
            <p:cNvPr id="112037" name="Group 335"/>
            <p:cNvGrpSpPr>
              <a:grpSpLocks/>
            </p:cNvGrpSpPr>
            <p:nvPr/>
          </p:nvGrpSpPr>
          <p:grpSpPr bwMode="auto">
            <a:xfrm>
              <a:off x="4259" y="2385"/>
              <a:ext cx="90" cy="155"/>
              <a:chOff x="4403" y="2521"/>
              <a:chExt cx="90" cy="155"/>
            </a:xfrm>
          </p:grpSpPr>
          <p:grpSp>
            <p:nvGrpSpPr>
              <p:cNvPr id="112039" name="Group 336"/>
              <p:cNvGrpSpPr>
                <a:grpSpLocks/>
              </p:cNvGrpSpPr>
              <p:nvPr/>
            </p:nvGrpSpPr>
            <p:grpSpPr bwMode="auto">
              <a:xfrm>
                <a:off x="4403" y="2521"/>
                <a:ext cx="26" cy="23"/>
                <a:chOff x="4403" y="2521"/>
                <a:chExt cx="26" cy="23"/>
              </a:xfrm>
            </p:grpSpPr>
            <p:sp>
              <p:nvSpPr>
                <p:cNvPr id="112058" name="Freeform 337"/>
                <p:cNvSpPr>
                  <a:spLocks/>
                </p:cNvSpPr>
                <p:nvPr/>
              </p:nvSpPr>
              <p:spPr bwMode="auto">
                <a:xfrm>
                  <a:off x="4412" y="2527"/>
                  <a:ext cx="17" cy="17"/>
                </a:xfrm>
                <a:custGeom>
                  <a:avLst/>
                  <a:gdLst>
                    <a:gd name="T0" fmla="*/ 0 w 17"/>
                    <a:gd name="T1" fmla="*/ 16 h 17"/>
                    <a:gd name="T2" fmla="*/ 2 w 17"/>
                    <a:gd name="T3" fmla="*/ 14 h 17"/>
                    <a:gd name="T4" fmla="*/ 6 w 17"/>
                    <a:gd name="T5" fmla="*/ 13 h 17"/>
                    <a:gd name="T6" fmla="*/ 8 w 17"/>
                    <a:gd name="T7" fmla="*/ 9 h 17"/>
                    <a:gd name="T8" fmla="*/ 10 w 17"/>
                    <a:gd name="T9" fmla="*/ 11 h 17"/>
                    <a:gd name="T10" fmla="*/ 12 w 17"/>
                    <a:gd name="T11" fmla="*/ 7 h 17"/>
                    <a:gd name="T12" fmla="*/ 14 w 17"/>
                    <a:gd name="T13" fmla="*/ 6 h 17"/>
                    <a:gd name="T14" fmla="*/ 16 w 17"/>
                    <a:gd name="T15" fmla="*/ 2 h 17"/>
                    <a:gd name="T16" fmla="*/ 14 w 17"/>
                    <a:gd name="T17" fmla="*/ 2 h 17"/>
                    <a:gd name="T18" fmla="*/ 12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2" y="14"/>
                      </a:lnTo>
                      <a:lnTo>
                        <a:pt x="6" y="13"/>
                      </a:lnTo>
                      <a:lnTo>
                        <a:pt x="8" y="9"/>
                      </a:lnTo>
                      <a:lnTo>
                        <a:pt x="10" y="11"/>
                      </a:lnTo>
                      <a:lnTo>
                        <a:pt x="12" y="7"/>
                      </a:lnTo>
                      <a:lnTo>
                        <a:pt x="14" y="6"/>
                      </a:lnTo>
                      <a:lnTo>
                        <a:pt x="16" y="2"/>
                      </a:lnTo>
                      <a:lnTo>
                        <a:pt x="14" y="2"/>
                      </a:lnTo>
                      <a:lnTo>
                        <a:pt x="12"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59" name="Freeform 338"/>
                <p:cNvSpPr>
                  <a:spLocks/>
                </p:cNvSpPr>
                <p:nvPr/>
              </p:nvSpPr>
              <p:spPr bwMode="auto">
                <a:xfrm>
                  <a:off x="4403" y="2521"/>
                  <a:ext cx="19" cy="17"/>
                </a:xfrm>
                <a:custGeom>
                  <a:avLst/>
                  <a:gdLst>
                    <a:gd name="T0" fmla="*/ 18 w 19"/>
                    <a:gd name="T1" fmla="*/ 16 h 17"/>
                    <a:gd name="T2" fmla="*/ 17 w 19"/>
                    <a:gd name="T3" fmla="*/ 12 h 17"/>
                    <a:gd name="T4" fmla="*/ 15 w 19"/>
                    <a:gd name="T5" fmla="*/ 10 h 17"/>
                    <a:gd name="T6" fmla="*/ 14 w 19"/>
                    <a:gd name="T7" fmla="*/ 6 h 17"/>
                    <a:gd name="T8" fmla="*/ 13 w 19"/>
                    <a:gd name="T9" fmla="*/ 4 h 17"/>
                    <a:gd name="T10" fmla="*/ 10 w 19"/>
                    <a:gd name="T11" fmla="*/ 2 h 17"/>
                    <a:gd name="T12" fmla="*/ 7 w 19"/>
                    <a:gd name="T13" fmla="*/ 4 h 17"/>
                    <a:gd name="T14" fmla="*/ 4 w 19"/>
                    <a:gd name="T15" fmla="*/ 0 h 17"/>
                    <a:gd name="T16" fmla="*/ 3 w 19"/>
                    <a:gd name="T17" fmla="*/ 0 h 17"/>
                    <a:gd name="T18" fmla="*/ 0 w 19"/>
                    <a:gd name="T19" fmla="*/ 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18" y="16"/>
                      </a:moveTo>
                      <a:lnTo>
                        <a:pt x="17" y="12"/>
                      </a:lnTo>
                      <a:lnTo>
                        <a:pt x="15" y="10"/>
                      </a:lnTo>
                      <a:lnTo>
                        <a:pt x="14" y="6"/>
                      </a:lnTo>
                      <a:lnTo>
                        <a:pt x="13" y="4"/>
                      </a:lnTo>
                      <a:lnTo>
                        <a:pt x="10" y="2"/>
                      </a:lnTo>
                      <a:lnTo>
                        <a:pt x="7" y="4"/>
                      </a:lnTo>
                      <a:lnTo>
                        <a:pt x="4" y="0"/>
                      </a:lnTo>
                      <a:lnTo>
                        <a:pt x="3" y="0"/>
                      </a:lnTo>
                      <a:lnTo>
                        <a:pt x="0" y="4"/>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40" name="Group 339"/>
              <p:cNvGrpSpPr>
                <a:grpSpLocks/>
              </p:cNvGrpSpPr>
              <p:nvPr/>
            </p:nvGrpSpPr>
            <p:grpSpPr bwMode="auto">
              <a:xfrm>
                <a:off x="4403" y="2542"/>
                <a:ext cx="20" cy="31"/>
                <a:chOff x="4403" y="2542"/>
                <a:chExt cx="20" cy="31"/>
              </a:xfrm>
            </p:grpSpPr>
            <p:sp>
              <p:nvSpPr>
                <p:cNvPr id="112056" name="Freeform 340"/>
                <p:cNvSpPr>
                  <a:spLocks/>
                </p:cNvSpPr>
                <p:nvPr/>
              </p:nvSpPr>
              <p:spPr bwMode="auto">
                <a:xfrm>
                  <a:off x="4404" y="2556"/>
                  <a:ext cx="19" cy="17"/>
                </a:xfrm>
                <a:custGeom>
                  <a:avLst/>
                  <a:gdLst>
                    <a:gd name="T0" fmla="*/ 0 w 19"/>
                    <a:gd name="T1" fmla="*/ 0 h 17"/>
                    <a:gd name="T2" fmla="*/ 1 w 19"/>
                    <a:gd name="T3" fmla="*/ 4 h 17"/>
                    <a:gd name="T4" fmla="*/ 3 w 19"/>
                    <a:gd name="T5" fmla="*/ 6 h 17"/>
                    <a:gd name="T6" fmla="*/ 4 w 19"/>
                    <a:gd name="T7" fmla="*/ 10 h 17"/>
                    <a:gd name="T8" fmla="*/ 5 w 19"/>
                    <a:gd name="T9" fmla="*/ 12 h 17"/>
                    <a:gd name="T10" fmla="*/ 8 w 19"/>
                    <a:gd name="T11" fmla="*/ 14 h 17"/>
                    <a:gd name="T12" fmla="*/ 11 w 19"/>
                    <a:gd name="T13" fmla="*/ 12 h 17"/>
                    <a:gd name="T14" fmla="*/ 14 w 19"/>
                    <a:gd name="T15" fmla="*/ 16 h 17"/>
                    <a:gd name="T16" fmla="*/ 15 w 19"/>
                    <a:gd name="T17" fmla="*/ 16 h 17"/>
                    <a:gd name="T18" fmla="*/ 18 w 19"/>
                    <a:gd name="T19" fmla="*/ 12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0"/>
                      </a:moveTo>
                      <a:lnTo>
                        <a:pt x="1" y="4"/>
                      </a:lnTo>
                      <a:lnTo>
                        <a:pt x="3" y="6"/>
                      </a:lnTo>
                      <a:lnTo>
                        <a:pt x="4" y="10"/>
                      </a:lnTo>
                      <a:lnTo>
                        <a:pt x="5" y="12"/>
                      </a:lnTo>
                      <a:lnTo>
                        <a:pt x="8" y="14"/>
                      </a:lnTo>
                      <a:lnTo>
                        <a:pt x="11" y="12"/>
                      </a:lnTo>
                      <a:lnTo>
                        <a:pt x="14" y="16"/>
                      </a:lnTo>
                      <a:lnTo>
                        <a:pt x="15" y="16"/>
                      </a:lnTo>
                      <a:lnTo>
                        <a:pt x="18" y="12"/>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57" name="Freeform 341"/>
                <p:cNvSpPr>
                  <a:spLocks/>
                </p:cNvSpPr>
                <p:nvPr/>
              </p:nvSpPr>
              <p:spPr bwMode="auto">
                <a:xfrm>
                  <a:off x="4403" y="2542"/>
                  <a:ext cx="17" cy="17"/>
                </a:xfrm>
                <a:custGeom>
                  <a:avLst/>
                  <a:gdLst>
                    <a:gd name="T0" fmla="*/ 16 w 17"/>
                    <a:gd name="T1" fmla="*/ 0 h 17"/>
                    <a:gd name="T2" fmla="*/ 13 w 17"/>
                    <a:gd name="T3" fmla="*/ 1 h 17"/>
                    <a:gd name="T4" fmla="*/ 10 w 17"/>
                    <a:gd name="T5" fmla="*/ 2 h 17"/>
                    <a:gd name="T6" fmla="*/ 8 w 17"/>
                    <a:gd name="T7" fmla="*/ 3 h 17"/>
                    <a:gd name="T8" fmla="*/ 4 w 17"/>
                    <a:gd name="T9" fmla="*/ 6 h 17"/>
                    <a:gd name="T10" fmla="*/ 2 w 17"/>
                    <a:gd name="T11" fmla="*/ 9 h 17"/>
                    <a:gd name="T12" fmla="*/ 0 w 17"/>
                    <a:gd name="T13" fmla="*/ 9 h 17"/>
                    <a:gd name="T14" fmla="*/ 1 w 17"/>
                    <a:gd name="T15" fmla="*/ 12 h 17"/>
                    <a:gd name="T16" fmla="*/ 0 w 17"/>
                    <a:gd name="T17" fmla="*/ 13 h 17"/>
                    <a:gd name="T18" fmla="*/ 1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0"/>
                      </a:moveTo>
                      <a:lnTo>
                        <a:pt x="13" y="1"/>
                      </a:lnTo>
                      <a:lnTo>
                        <a:pt x="10" y="2"/>
                      </a:lnTo>
                      <a:lnTo>
                        <a:pt x="8" y="3"/>
                      </a:lnTo>
                      <a:lnTo>
                        <a:pt x="4" y="6"/>
                      </a:lnTo>
                      <a:lnTo>
                        <a:pt x="2" y="9"/>
                      </a:lnTo>
                      <a:lnTo>
                        <a:pt x="0" y="9"/>
                      </a:lnTo>
                      <a:lnTo>
                        <a:pt x="1" y="12"/>
                      </a:lnTo>
                      <a:lnTo>
                        <a:pt x="0" y="13"/>
                      </a:lnTo>
                      <a:lnTo>
                        <a:pt x="1"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41" name="Group 342"/>
              <p:cNvGrpSpPr>
                <a:grpSpLocks/>
              </p:cNvGrpSpPr>
              <p:nvPr/>
            </p:nvGrpSpPr>
            <p:grpSpPr bwMode="auto">
              <a:xfrm>
                <a:off x="4427" y="2568"/>
                <a:ext cx="24" cy="22"/>
                <a:chOff x="4427" y="2568"/>
                <a:chExt cx="24" cy="22"/>
              </a:xfrm>
            </p:grpSpPr>
            <p:sp>
              <p:nvSpPr>
                <p:cNvPr id="112054" name="Freeform 343"/>
                <p:cNvSpPr>
                  <a:spLocks/>
                </p:cNvSpPr>
                <p:nvPr/>
              </p:nvSpPr>
              <p:spPr bwMode="auto">
                <a:xfrm>
                  <a:off x="4434" y="2573"/>
                  <a:ext cx="17" cy="17"/>
                </a:xfrm>
                <a:custGeom>
                  <a:avLst/>
                  <a:gdLst>
                    <a:gd name="T0" fmla="*/ 0 w 17"/>
                    <a:gd name="T1" fmla="*/ 16 h 17"/>
                    <a:gd name="T2" fmla="*/ 2 w 17"/>
                    <a:gd name="T3" fmla="*/ 14 h 17"/>
                    <a:gd name="T4" fmla="*/ 6 w 17"/>
                    <a:gd name="T5" fmla="*/ 13 h 17"/>
                    <a:gd name="T6" fmla="*/ 8 w 17"/>
                    <a:gd name="T7" fmla="*/ 10 h 17"/>
                    <a:gd name="T8" fmla="*/ 9 w 17"/>
                    <a:gd name="T9" fmla="*/ 11 h 17"/>
                    <a:gd name="T10" fmla="*/ 12 w 17"/>
                    <a:gd name="T11" fmla="*/ 8 h 17"/>
                    <a:gd name="T12" fmla="*/ 14 w 17"/>
                    <a:gd name="T13" fmla="*/ 6 h 17"/>
                    <a:gd name="T14" fmla="*/ 16 w 17"/>
                    <a:gd name="T15" fmla="*/ 2 h 17"/>
                    <a:gd name="T16" fmla="*/ 14 w 17"/>
                    <a:gd name="T17" fmla="*/ 2 h 17"/>
                    <a:gd name="T18" fmla="*/ 13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2" y="14"/>
                      </a:lnTo>
                      <a:lnTo>
                        <a:pt x="6" y="13"/>
                      </a:lnTo>
                      <a:lnTo>
                        <a:pt x="8" y="10"/>
                      </a:lnTo>
                      <a:lnTo>
                        <a:pt x="9" y="11"/>
                      </a:lnTo>
                      <a:lnTo>
                        <a:pt x="12" y="8"/>
                      </a:lnTo>
                      <a:lnTo>
                        <a:pt x="14" y="6"/>
                      </a:lnTo>
                      <a:lnTo>
                        <a:pt x="16" y="2"/>
                      </a:lnTo>
                      <a:lnTo>
                        <a:pt x="14" y="2"/>
                      </a:lnTo>
                      <a:lnTo>
                        <a:pt x="13"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55" name="Freeform 344"/>
                <p:cNvSpPr>
                  <a:spLocks/>
                </p:cNvSpPr>
                <p:nvPr/>
              </p:nvSpPr>
              <p:spPr bwMode="auto">
                <a:xfrm>
                  <a:off x="4427" y="2568"/>
                  <a:ext cx="18" cy="17"/>
                </a:xfrm>
                <a:custGeom>
                  <a:avLst/>
                  <a:gdLst>
                    <a:gd name="T0" fmla="*/ 17 w 18"/>
                    <a:gd name="T1" fmla="*/ 16 h 17"/>
                    <a:gd name="T2" fmla="*/ 16 w 18"/>
                    <a:gd name="T3" fmla="*/ 9 h 17"/>
                    <a:gd name="T4" fmla="*/ 14 w 18"/>
                    <a:gd name="T5" fmla="*/ 9 h 17"/>
                    <a:gd name="T6" fmla="*/ 11 w 18"/>
                    <a:gd name="T7" fmla="*/ 4 h 17"/>
                    <a:gd name="T8" fmla="*/ 10 w 18"/>
                    <a:gd name="T9" fmla="*/ 0 h 17"/>
                    <a:gd name="T10" fmla="*/ 5 w 18"/>
                    <a:gd name="T11" fmla="*/ 4 h 17"/>
                    <a:gd name="T12" fmla="*/ 4 w 18"/>
                    <a:gd name="T13" fmla="*/ 2 h 17"/>
                    <a:gd name="T14" fmla="*/ 2 w 18"/>
                    <a:gd name="T15" fmla="*/ 2 h 17"/>
                    <a:gd name="T16" fmla="*/ 0 w 18"/>
                    <a:gd name="T17" fmla="*/ 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7" y="16"/>
                      </a:moveTo>
                      <a:lnTo>
                        <a:pt x="16" y="9"/>
                      </a:lnTo>
                      <a:lnTo>
                        <a:pt x="14" y="9"/>
                      </a:lnTo>
                      <a:lnTo>
                        <a:pt x="11" y="4"/>
                      </a:lnTo>
                      <a:lnTo>
                        <a:pt x="10" y="0"/>
                      </a:lnTo>
                      <a:lnTo>
                        <a:pt x="5" y="4"/>
                      </a:lnTo>
                      <a:lnTo>
                        <a:pt x="4" y="2"/>
                      </a:lnTo>
                      <a:lnTo>
                        <a:pt x="2" y="2"/>
                      </a:lnTo>
                      <a:lnTo>
                        <a:pt x="0" y="2"/>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42" name="Group 345"/>
              <p:cNvGrpSpPr>
                <a:grpSpLocks/>
              </p:cNvGrpSpPr>
              <p:nvPr/>
            </p:nvGrpSpPr>
            <p:grpSpPr bwMode="auto">
              <a:xfrm>
                <a:off x="4424" y="2589"/>
                <a:ext cx="23" cy="30"/>
                <a:chOff x="4424" y="2589"/>
                <a:chExt cx="23" cy="30"/>
              </a:xfrm>
            </p:grpSpPr>
            <p:sp>
              <p:nvSpPr>
                <p:cNvPr id="112052" name="Freeform 346"/>
                <p:cNvSpPr>
                  <a:spLocks/>
                </p:cNvSpPr>
                <p:nvPr/>
              </p:nvSpPr>
              <p:spPr bwMode="auto">
                <a:xfrm>
                  <a:off x="4428" y="2602"/>
                  <a:ext cx="19" cy="17"/>
                </a:xfrm>
                <a:custGeom>
                  <a:avLst/>
                  <a:gdLst>
                    <a:gd name="T0" fmla="*/ 0 w 19"/>
                    <a:gd name="T1" fmla="*/ 0 h 17"/>
                    <a:gd name="T2" fmla="*/ 1 w 19"/>
                    <a:gd name="T3" fmla="*/ 4 h 17"/>
                    <a:gd name="T4" fmla="*/ 3 w 19"/>
                    <a:gd name="T5" fmla="*/ 6 h 17"/>
                    <a:gd name="T6" fmla="*/ 4 w 19"/>
                    <a:gd name="T7" fmla="*/ 10 h 17"/>
                    <a:gd name="T8" fmla="*/ 5 w 19"/>
                    <a:gd name="T9" fmla="*/ 12 h 17"/>
                    <a:gd name="T10" fmla="*/ 8 w 19"/>
                    <a:gd name="T11" fmla="*/ 14 h 17"/>
                    <a:gd name="T12" fmla="*/ 11 w 19"/>
                    <a:gd name="T13" fmla="*/ 12 h 17"/>
                    <a:gd name="T14" fmla="*/ 14 w 19"/>
                    <a:gd name="T15" fmla="*/ 16 h 17"/>
                    <a:gd name="T16" fmla="*/ 15 w 19"/>
                    <a:gd name="T17" fmla="*/ 16 h 17"/>
                    <a:gd name="T18" fmla="*/ 18 w 19"/>
                    <a:gd name="T19" fmla="*/ 12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0"/>
                      </a:moveTo>
                      <a:lnTo>
                        <a:pt x="1" y="4"/>
                      </a:lnTo>
                      <a:lnTo>
                        <a:pt x="3" y="6"/>
                      </a:lnTo>
                      <a:lnTo>
                        <a:pt x="4" y="10"/>
                      </a:lnTo>
                      <a:lnTo>
                        <a:pt x="5" y="12"/>
                      </a:lnTo>
                      <a:lnTo>
                        <a:pt x="8" y="14"/>
                      </a:lnTo>
                      <a:lnTo>
                        <a:pt x="11" y="12"/>
                      </a:lnTo>
                      <a:lnTo>
                        <a:pt x="14" y="16"/>
                      </a:lnTo>
                      <a:lnTo>
                        <a:pt x="15" y="16"/>
                      </a:lnTo>
                      <a:lnTo>
                        <a:pt x="18" y="12"/>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53" name="Freeform 347"/>
                <p:cNvSpPr>
                  <a:spLocks/>
                </p:cNvSpPr>
                <p:nvPr/>
              </p:nvSpPr>
              <p:spPr bwMode="auto">
                <a:xfrm>
                  <a:off x="4424" y="2589"/>
                  <a:ext cx="17" cy="17"/>
                </a:xfrm>
                <a:custGeom>
                  <a:avLst/>
                  <a:gdLst>
                    <a:gd name="T0" fmla="*/ 16 w 17"/>
                    <a:gd name="T1" fmla="*/ 0 h 17"/>
                    <a:gd name="T2" fmla="*/ 11 w 17"/>
                    <a:gd name="T3" fmla="*/ 0 h 17"/>
                    <a:gd name="T4" fmla="*/ 7 w 17"/>
                    <a:gd name="T5" fmla="*/ 2 h 17"/>
                    <a:gd name="T6" fmla="*/ 7 w 17"/>
                    <a:gd name="T7" fmla="*/ 4 h 17"/>
                    <a:gd name="T8" fmla="*/ 3 w 17"/>
                    <a:gd name="T9" fmla="*/ 4 h 17"/>
                    <a:gd name="T10" fmla="*/ 2 w 17"/>
                    <a:gd name="T11" fmla="*/ 8 h 17"/>
                    <a:gd name="T12" fmla="*/ 0 w 17"/>
                    <a:gd name="T13" fmla="*/ 9 h 17"/>
                    <a:gd name="T14" fmla="*/ 1 w 17"/>
                    <a:gd name="T15" fmla="*/ 11 h 17"/>
                    <a:gd name="T16" fmla="*/ 0 w 17"/>
                    <a:gd name="T17" fmla="*/ 13 h 17"/>
                    <a:gd name="T18" fmla="*/ 2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0"/>
                      </a:moveTo>
                      <a:lnTo>
                        <a:pt x="11" y="0"/>
                      </a:lnTo>
                      <a:lnTo>
                        <a:pt x="7" y="2"/>
                      </a:lnTo>
                      <a:lnTo>
                        <a:pt x="7" y="4"/>
                      </a:lnTo>
                      <a:lnTo>
                        <a:pt x="3" y="4"/>
                      </a:lnTo>
                      <a:lnTo>
                        <a:pt x="2" y="8"/>
                      </a:lnTo>
                      <a:lnTo>
                        <a:pt x="0" y="9"/>
                      </a:lnTo>
                      <a:lnTo>
                        <a:pt x="1" y="11"/>
                      </a:lnTo>
                      <a:lnTo>
                        <a:pt x="0" y="13"/>
                      </a:lnTo>
                      <a:lnTo>
                        <a:pt x="2"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43" name="Group 348"/>
              <p:cNvGrpSpPr>
                <a:grpSpLocks/>
              </p:cNvGrpSpPr>
              <p:nvPr/>
            </p:nvGrpSpPr>
            <p:grpSpPr bwMode="auto">
              <a:xfrm>
                <a:off x="4449" y="2614"/>
                <a:ext cx="21" cy="19"/>
                <a:chOff x="4449" y="2614"/>
                <a:chExt cx="21" cy="19"/>
              </a:xfrm>
            </p:grpSpPr>
            <p:sp>
              <p:nvSpPr>
                <p:cNvPr id="112050" name="Freeform 349"/>
                <p:cNvSpPr>
                  <a:spLocks/>
                </p:cNvSpPr>
                <p:nvPr/>
              </p:nvSpPr>
              <p:spPr bwMode="auto">
                <a:xfrm>
                  <a:off x="4453" y="2616"/>
                  <a:ext cx="17" cy="17"/>
                </a:xfrm>
                <a:custGeom>
                  <a:avLst/>
                  <a:gdLst>
                    <a:gd name="T0" fmla="*/ 0 w 17"/>
                    <a:gd name="T1" fmla="*/ 16 h 17"/>
                    <a:gd name="T2" fmla="*/ 4 w 17"/>
                    <a:gd name="T3" fmla="*/ 14 h 17"/>
                    <a:gd name="T4" fmla="*/ 7 w 17"/>
                    <a:gd name="T5" fmla="*/ 14 h 17"/>
                    <a:gd name="T6" fmla="*/ 8 w 17"/>
                    <a:gd name="T7" fmla="*/ 12 h 17"/>
                    <a:gd name="T8" fmla="*/ 11 w 17"/>
                    <a:gd name="T9" fmla="*/ 11 h 17"/>
                    <a:gd name="T10" fmla="*/ 13 w 17"/>
                    <a:gd name="T11" fmla="*/ 8 h 17"/>
                    <a:gd name="T12" fmla="*/ 16 w 17"/>
                    <a:gd name="T13" fmla="*/ 6 h 17"/>
                    <a:gd name="T14" fmla="*/ 14 w 17"/>
                    <a:gd name="T15" fmla="*/ 4 h 17"/>
                    <a:gd name="T16" fmla="*/ 16 w 17"/>
                    <a:gd name="T17" fmla="*/ 2 h 17"/>
                    <a:gd name="T18" fmla="*/ 13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4" y="14"/>
                      </a:lnTo>
                      <a:lnTo>
                        <a:pt x="7" y="14"/>
                      </a:lnTo>
                      <a:lnTo>
                        <a:pt x="8" y="12"/>
                      </a:lnTo>
                      <a:lnTo>
                        <a:pt x="11" y="11"/>
                      </a:lnTo>
                      <a:lnTo>
                        <a:pt x="13" y="8"/>
                      </a:lnTo>
                      <a:lnTo>
                        <a:pt x="16" y="6"/>
                      </a:lnTo>
                      <a:lnTo>
                        <a:pt x="14" y="4"/>
                      </a:lnTo>
                      <a:lnTo>
                        <a:pt x="16" y="2"/>
                      </a:lnTo>
                      <a:lnTo>
                        <a:pt x="13"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51" name="Freeform 350"/>
                <p:cNvSpPr>
                  <a:spLocks/>
                </p:cNvSpPr>
                <p:nvPr/>
              </p:nvSpPr>
              <p:spPr bwMode="auto">
                <a:xfrm>
                  <a:off x="4449" y="2614"/>
                  <a:ext cx="19" cy="17"/>
                </a:xfrm>
                <a:custGeom>
                  <a:avLst/>
                  <a:gdLst>
                    <a:gd name="T0" fmla="*/ 18 w 19"/>
                    <a:gd name="T1" fmla="*/ 16 h 17"/>
                    <a:gd name="T2" fmla="*/ 17 w 19"/>
                    <a:gd name="T3" fmla="*/ 11 h 17"/>
                    <a:gd name="T4" fmla="*/ 15 w 19"/>
                    <a:gd name="T5" fmla="*/ 9 h 17"/>
                    <a:gd name="T6" fmla="*/ 12 w 19"/>
                    <a:gd name="T7" fmla="*/ 4 h 17"/>
                    <a:gd name="T8" fmla="*/ 10 w 19"/>
                    <a:gd name="T9" fmla="*/ 0 h 17"/>
                    <a:gd name="T10" fmla="*/ 6 w 19"/>
                    <a:gd name="T11" fmla="*/ 4 h 17"/>
                    <a:gd name="T12" fmla="*/ 4 w 19"/>
                    <a:gd name="T13" fmla="*/ 2 h 17"/>
                    <a:gd name="T14" fmla="*/ 2 w 19"/>
                    <a:gd name="T15" fmla="*/ 0 h 17"/>
                    <a:gd name="T16" fmla="*/ 0 w 19"/>
                    <a:gd name="T17" fmla="*/ 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18" y="16"/>
                      </a:moveTo>
                      <a:lnTo>
                        <a:pt x="17" y="11"/>
                      </a:lnTo>
                      <a:lnTo>
                        <a:pt x="15" y="9"/>
                      </a:lnTo>
                      <a:lnTo>
                        <a:pt x="12" y="4"/>
                      </a:lnTo>
                      <a:lnTo>
                        <a:pt x="10" y="0"/>
                      </a:lnTo>
                      <a:lnTo>
                        <a:pt x="6" y="4"/>
                      </a:lnTo>
                      <a:lnTo>
                        <a:pt x="4" y="2"/>
                      </a:lnTo>
                      <a:lnTo>
                        <a:pt x="2" y="0"/>
                      </a:lnTo>
                      <a:lnTo>
                        <a:pt x="0" y="2"/>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44" name="Group 351"/>
              <p:cNvGrpSpPr>
                <a:grpSpLocks/>
              </p:cNvGrpSpPr>
              <p:nvPr/>
            </p:nvGrpSpPr>
            <p:grpSpPr bwMode="auto">
              <a:xfrm>
                <a:off x="4447" y="2632"/>
                <a:ext cx="22" cy="30"/>
                <a:chOff x="4447" y="2632"/>
                <a:chExt cx="22" cy="30"/>
              </a:xfrm>
            </p:grpSpPr>
            <p:sp>
              <p:nvSpPr>
                <p:cNvPr id="112048" name="Freeform 352"/>
                <p:cNvSpPr>
                  <a:spLocks/>
                </p:cNvSpPr>
                <p:nvPr/>
              </p:nvSpPr>
              <p:spPr bwMode="auto">
                <a:xfrm>
                  <a:off x="4450" y="2645"/>
                  <a:ext cx="19" cy="17"/>
                </a:xfrm>
                <a:custGeom>
                  <a:avLst/>
                  <a:gdLst>
                    <a:gd name="T0" fmla="*/ 0 w 19"/>
                    <a:gd name="T1" fmla="*/ 0 h 17"/>
                    <a:gd name="T2" fmla="*/ 1 w 19"/>
                    <a:gd name="T3" fmla="*/ 4 h 17"/>
                    <a:gd name="T4" fmla="*/ 3 w 19"/>
                    <a:gd name="T5" fmla="*/ 6 h 17"/>
                    <a:gd name="T6" fmla="*/ 4 w 19"/>
                    <a:gd name="T7" fmla="*/ 10 h 17"/>
                    <a:gd name="T8" fmla="*/ 5 w 19"/>
                    <a:gd name="T9" fmla="*/ 12 h 17"/>
                    <a:gd name="T10" fmla="*/ 8 w 19"/>
                    <a:gd name="T11" fmla="*/ 14 h 17"/>
                    <a:gd name="T12" fmla="*/ 11 w 19"/>
                    <a:gd name="T13" fmla="*/ 12 h 17"/>
                    <a:gd name="T14" fmla="*/ 14 w 19"/>
                    <a:gd name="T15" fmla="*/ 16 h 17"/>
                    <a:gd name="T16" fmla="*/ 15 w 19"/>
                    <a:gd name="T17" fmla="*/ 16 h 17"/>
                    <a:gd name="T18" fmla="*/ 18 w 19"/>
                    <a:gd name="T19" fmla="*/ 12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7"/>
                    <a:gd name="T32" fmla="*/ 19 w 19"/>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7">
                      <a:moveTo>
                        <a:pt x="0" y="0"/>
                      </a:moveTo>
                      <a:lnTo>
                        <a:pt x="1" y="4"/>
                      </a:lnTo>
                      <a:lnTo>
                        <a:pt x="3" y="6"/>
                      </a:lnTo>
                      <a:lnTo>
                        <a:pt x="4" y="10"/>
                      </a:lnTo>
                      <a:lnTo>
                        <a:pt x="5" y="12"/>
                      </a:lnTo>
                      <a:lnTo>
                        <a:pt x="8" y="14"/>
                      </a:lnTo>
                      <a:lnTo>
                        <a:pt x="11" y="12"/>
                      </a:lnTo>
                      <a:lnTo>
                        <a:pt x="14" y="16"/>
                      </a:lnTo>
                      <a:lnTo>
                        <a:pt x="15" y="16"/>
                      </a:lnTo>
                      <a:lnTo>
                        <a:pt x="18" y="12"/>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49" name="Freeform 353"/>
                <p:cNvSpPr>
                  <a:spLocks/>
                </p:cNvSpPr>
                <p:nvPr/>
              </p:nvSpPr>
              <p:spPr bwMode="auto">
                <a:xfrm>
                  <a:off x="4447" y="2632"/>
                  <a:ext cx="17" cy="17"/>
                </a:xfrm>
                <a:custGeom>
                  <a:avLst/>
                  <a:gdLst>
                    <a:gd name="T0" fmla="*/ 16 w 17"/>
                    <a:gd name="T1" fmla="*/ 0 h 17"/>
                    <a:gd name="T2" fmla="*/ 13 w 17"/>
                    <a:gd name="T3" fmla="*/ 1 h 17"/>
                    <a:gd name="T4" fmla="*/ 10 w 17"/>
                    <a:gd name="T5" fmla="*/ 1 h 17"/>
                    <a:gd name="T6" fmla="*/ 8 w 17"/>
                    <a:gd name="T7" fmla="*/ 3 h 17"/>
                    <a:gd name="T8" fmla="*/ 4 w 17"/>
                    <a:gd name="T9" fmla="*/ 5 h 17"/>
                    <a:gd name="T10" fmla="*/ 2 w 17"/>
                    <a:gd name="T11" fmla="*/ 9 h 17"/>
                    <a:gd name="T12" fmla="*/ 0 w 17"/>
                    <a:gd name="T13" fmla="*/ 10 h 17"/>
                    <a:gd name="T14" fmla="*/ 1 w 17"/>
                    <a:gd name="T15" fmla="*/ 12 h 17"/>
                    <a:gd name="T16" fmla="*/ 0 w 17"/>
                    <a:gd name="T17" fmla="*/ 13 h 17"/>
                    <a:gd name="T18" fmla="*/ 1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0"/>
                      </a:moveTo>
                      <a:lnTo>
                        <a:pt x="13" y="1"/>
                      </a:lnTo>
                      <a:lnTo>
                        <a:pt x="10" y="1"/>
                      </a:lnTo>
                      <a:lnTo>
                        <a:pt x="8" y="3"/>
                      </a:lnTo>
                      <a:lnTo>
                        <a:pt x="4" y="5"/>
                      </a:lnTo>
                      <a:lnTo>
                        <a:pt x="2" y="9"/>
                      </a:lnTo>
                      <a:lnTo>
                        <a:pt x="0" y="10"/>
                      </a:lnTo>
                      <a:lnTo>
                        <a:pt x="1" y="12"/>
                      </a:lnTo>
                      <a:lnTo>
                        <a:pt x="0" y="13"/>
                      </a:lnTo>
                      <a:lnTo>
                        <a:pt x="1"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2045" name="Group 354"/>
              <p:cNvGrpSpPr>
                <a:grpSpLocks/>
              </p:cNvGrpSpPr>
              <p:nvPr/>
            </p:nvGrpSpPr>
            <p:grpSpPr bwMode="auto">
              <a:xfrm>
                <a:off x="4469" y="2653"/>
                <a:ext cx="24" cy="23"/>
                <a:chOff x="4469" y="2653"/>
                <a:chExt cx="24" cy="23"/>
              </a:xfrm>
            </p:grpSpPr>
            <p:sp>
              <p:nvSpPr>
                <p:cNvPr id="112046" name="Freeform 355"/>
                <p:cNvSpPr>
                  <a:spLocks/>
                </p:cNvSpPr>
                <p:nvPr/>
              </p:nvSpPr>
              <p:spPr bwMode="auto">
                <a:xfrm>
                  <a:off x="4476" y="2659"/>
                  <a:ext cx="17" cy="17"/>
                </a:xfrm>
                <a:custGeom>
                  <a:avLst/>
                  <a:gdLst>
                    <a:gd name="T0" fmla="*/ 0 w 17"/>
                    <a:gd name="T1" fmla="*/ 16 h 17"/>
                    <a:gd name="T2" fmla="*/ 4 w 17"/>
                    <a:gd name="T3" fmla="*/ 16 h 17"/>
                    <a:gd name="T4" fmla="*/ 8 w 17"/>
                    <a:gd name="T5" fmla="*/ 14 h 17"/>
                    <a:gd name="T6" fmla="*/ 8 w 17"/>
                    <a:gd name="T7" fmla="*/ 12 h 17"/>
                    <a:gd name="T8" fmla="*/ 11 w 17"/>
                    <a:gd name="T9" fmla="*/ 11 h 17"/>
                    <a:gd name="T10" fmla="*/ 13 w 17"/>
                    <a:gd name="T11" fmla="*/ 8 h 17"/>
                    <a:gd name="T12" fmla="*/ 16 w 17"/>
                    <a:gd name="T13" fmla="*/ 7 h 17"/>
                    <a:gd name="T14" fmla="*/ 14 w 17"/>
                    <a:gd name="T15" fmla="*/ 4 h 17"/>
                    <a:gd name="T16" fmla="*/ 14 w 17"/>
                    <a:gd name="T17" fmla="*/ 2 h 17"/>
                    <a:gd name="T18" fmla="*/ 13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4" y="16"/>
                      </a:lnTo>
                      <a:lnTo>
                        <a:pt x="8" y="14"/>
                      </a:lnTo>
                      <a:lnTo>
                        <a:pt x="8" y="12"/>
                      </a:lnTo>
                      <a:lnTo>
                        <a:pt x="11" y="11"/>
                      </a:lnTo>
                      <a:lnTo>
                        <a:pt x="13" y="8"/>
                      </a:lnTo>
                      <a:lnTo>
                        <a:pt x="16" y="7"/>
                      </a:lnTo>
                      <a:lnTo>
                        <a:pt x="14" y="4"/>
                      </a:lnTo>
                      <a:lnTo>
                        <a:pt x="14" y="2"/>
                      </a:lnTo>
                      <a:lnTo>
                        <a:pt x="13"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2047" name="Freeform 356"/>
                <p:cNvSpPr>
                  <a:spLocks/>
                </p:cNvSpPr>
                <p:nvPr/>
              </p:nvSpPr>
              <p:spPr bwMode="auto">
                <a:xfrm>
                  <a:off x="4469" y="2653"/>
                  <a:ext cx="20" cy="17"/>
                </a:xfrm>
                <a:custGeom>
                  <a:avLst/>
                  <a:gdLst>
                    <a:gd name="T0" fmla="*/ 19 w 20"/>
                    <a:gd name="T1" fmla="*/ 16 h 17"/>
                    <a:gd name="T2" fmla="*/ 18 w 20"/>
                    <a:gd name="T3" fmla="*/ 12 h 17"/>
                    <a:gd name="T4" fmla="*/ 16 w 20"/>
                    <a:gd name="T5" fmla="*/ 10 h 17"/>
                    <a:gd name="T6" fmla="*/ 15 w 20"/>
                    <a:gd name="T7" fmla="*/ 6 h 17"/>
                    <a:gd name="T8" fmla="*/ 13 w 20"/>
                    <a:gd name="T9" fmla="*/ 4 h 17"/>
                    <a:gd name="T10" fmla="*/ 10 w 20"/>
                    <a:gd name="T11" fmla="*/ 2 h 17"/>
                    <a:gd name="T12" fmla="*/ 8 w 20"/>
                    <a:gd name="T13" fmla="*/ 4 h 17"/>
                    <a:gd name="T14" fmla="*/ 4 w 20"/>
                    <a:gd name="T15" fmla="*/ 0 h 17"/>
                    <a:gd name="T16" fmla="*/ 3 w 20"/>
                    <a:gd name="T17" fmla="*/ 0 h 17"/>
                    <a:gd name="T18" fmla="*/ 0 w 20"/>
                    <a:gd name="T19" fmla="*/ 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16"/>
                      </a:moveTo>
                      <a:lnTo>
                        <a:pt x="18" y="12"/>
                      </a:lnTo>
                      <a:lnTo>
                        <a:pt x="16" y="10"/>
                      </a:lnTo>
                      <a:lnTo>
                        <a:pt x="15" y="6"/>
                      </a:lnTo>
                      <a:lnTo>
                        <a:pt x="13" y="4"/>
                      </a:lnTo>
                      <a:lnTo>
                        <a:pt x="10" y="2"/>
                      </a:lnTo>
                      <a:lnTo>
                        <a:pt x="8" y="4"/>
                      </a:lnTo>
                      <a:lnTo>
                        <a:pt x="4" y="0"/>
                      </a:lnTo>
                      <a:lnTo>
                        <a:pt x="3" y="0"/>
                      </a:lnTo>
                      <a:lnTo>
                        <a:pt x="0" y="4"/>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sp>
          <p:nvSpPr>
            <p:cNvPr id="112038" name="Rectangle 357"/>
            <p:cNvSpPr>
              <a:spLocks noChangeArrowheads="1"/>
            </p:cNvSpPr>
            <p:nvPr/>
          </p:nvSpPr>
          <p:spPr bwMode="auto">
            <a:xfrm>
              <a:off x="2530" y="2784"/>
              <a:ext cx="85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2200" b="1">
                  <a:solidFill>
                    <a:srgbClr val="FFFFFF"/>
                  </a:solidFill>
                  <a:latin typeface="Times New Roman" pitchFamily="18" charset="0"/>
                </a:rPr>
                <a:t>Μικκύλιο</a:t>
              </a:r>
            </a:p>
          </p:txBody>
        </p:sp>
      </p:grpSp>
      <p:grpSp>
        <p:nvGrpSpPr>
          <p:cNvPr id="111636" name="Group 358"/>
          <p:cNvGrpSpPr>
            <a:grpSpLocks/>
          </p:cNvGrpSpPr>
          <p:nvPr/>
        </p:nvGrpSpPr>
        <p:grpSpPr bwMode="auto">
          <a:xfrm>
            <a:off x="2667000" y="4191000"/>
            <a:ext cx="1803400" cy="1139825"/>
            <a:chOff x="1531" y="2640"/>
            <a:chExt cx="1136" cy="718"/>
          </a:xfrm>
        </p:grpSpPr>
        <p:sp>
          <p:nvSpPr>
            <p:cNvPr id="111946" name="Line 359"/>
            <p:cNvSpPr>
              <a:spLocks noChangeShapeType="1"/>
            </p:cNvSpPr>
            <p:nvPr/>
          </p:nvSpPr>
          <p:spPr bwMode="auto">
            <a:xfrm flipV="1">
              <a:off x="2304" y="2640"/>
              <a:ext cx="192" cy="258"/>
            </a:xfrm>
            <a:prstGeom prst="line">
              <a:avLst/>
            </a:prstGeom>
            <a:noFill/>
            <a:ln w="38100">
              <a:solidFill>
                <a:srgbClr val="CCFF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11947" name="Freeform 360"/>
            <p:cNvSpPr>
              <a:spLocks/>
            </p:cNvSpPr>
            <p:nvPr/>
          </p:nvSpPr>
          <p:spPr bwMode="auto">
            <a:xfrm>
              <a:off x="2208" y="2976"/>
              <a:ext cx="150" cy="93"/>
            </a:xfrm>
            <a:custGeom>
              <a:avLst/>
              <a:gdLst>
                <a:gd name="T0" fmla="*/ 147 w 150"/>
                <a:gd name="T1" fmla="*/ 87 h 93"/>
                <a:gd name="T2" fmla="*/ 149 w 150"/>
                <a:gd name="T3" fmla="*/ 82 h 93"/>
                <a:gd name="T4" fmla="*/ 149 w 150"/>
                <a:gd name="T5" fmla="*/ 76 h 93"/>
                <a:gd name="T6" fmla="*/ 144 w 150"/>
                <a:gd name="T7" fmla="*/ 72 h 93"/>
                <a:gd name="T8" fmla="*/ 140 w 150"/>
                <a:gd name="T9" fmla="*/ 64 h 93"/>
                <a:gd name="T10" fmla="*/ 133 w 150"/>
                <a:gd name="T11" fmla="*/ 56 h 93"/>
                <a:gd name="T12" fmla="*/ 123 w 150"/>
                <a:gd name="T13" fmla="*/ 48 h 93"/>
                <a:gd name="T14" fmla="*/ 114 w 150"/>
                <a:gd name="T15" fmla="*/ 41 h 93"/>
                <a:gd name="T16" fmla="*/ 103 w 150"/>
                <a:gd name="T17" fmla="*/ 31 h 93"/>
                <a:gd name="T18" fmla="*/ 89 w 150"/>
                <a:gd name="T19" fmla="*/ 26 h 93"/>
                <a:gd name="T20" fmla="*/ 77 w 150"/>
                <a:gd name="T21" fmla="*/ 18 h 93"/>
                <a:gd name="T22" fmla="*/ 63 w 150"/>
                <a:gd name="T23" fmla="*/ 13 h 93"/>
                <a:gd name="T24" fmla="*/ 51 w 150"/>
                <a:gd name="T25" fmla="*/ 8 h 93"/>
                <a:gd name="T26" fmla="*/ 39 w 150"/>
                <a:gd name="T27" fmla="*/ 5 h 93"/>
                <a:gd name="T28" fmla="*/ 28 w 150"/>
                <a:gd name="T29" fmla="*/ 2 h 93"/>
                <a:gd name="T30" fmla="*/ 18 w 150"/>
                <a:gd name="T31" fmla="*/ 2 h 93"/>
                <a:gd name="T32" fmla="*/ 11 w 150"/>
                <a:gd name="T33" fmla="*/ 0 h 93"/>
                <a:gd name="T34" fmla="*/ 5 w 150"/>
                <a:gd name="T35" fmla="*/ 3 h 93"/>
                <a:gd name="T36" fmla="*/ 2 w 150"/>
                <a:gd name="T37" fmla="*/ 7 h 93"/>
                <a:gd name="T38" fmla="*/ 0 w 150"/>
                <a:gd name="T39" fmla="*/ 10 h 93"/>
                <a:gd name="T40" fmla="*/ 0 w 150"/>
                <a:gd name="T41" fmla="*/ 16 h 93"/>
                <a:gd name="T42" fmla="*/ 5 w 150"/>
                <a:gd name="T43" fmla="*/ 20 h 93"/>
                <a:gd name="T44" fmla="*/ 9 w 150"/>
                <a:gd name="T45" fmla="*/ 30 h 93"/>
                <a:gd name="T46" fmla="*/ 16 w 150"/>
                <a:gd name="T47" fmla="*/ 36 h 93"/>
                <a:gd name="T48" fmla="*/ 26 w 150"/>
                <a:gd name="T49" fmla="*/ 44 h 93"/>
                <a:gd name="T50" fmla="*/ 35 w 150"/>
                <a:gd name="T51" fmla="*/ 53 h 93"/>
                <a:gd name="T52" fmla="*/ 46 w 150"/>
                <a:gd name="T53" fmla="*/ 61 h 93"/>
                <a:gd name="T54" fmla="*/ 60 w 150"/>
                <a:gd name="T55" fmla="*/ 66 h 93"/>
                <a:gd name="T56" fmla="*/ 72 w 150"/>
                <a:gd name="T57" fmla="*/ 74 h 93"/>
                <a:gd name="T58" fmla="*/ 86 w 150"/>
                <a:gd name="T59" fmla="*/ 79 h 93"/>
                <a:gd name="T60" fmla="*/ 98 w 150"/>
                <a:gd name="T61" fmla="*/ 84 h 93"/>
                <a:gd name="T62" fmla="*/ 110 w 150"/>
                <a:gd name="T63" fmla="*/ 87 h 93"/>
                <a:gd name="T64" fmla="*/ 121 w 150"/>
                <a:gd name="T65" fmla="*/ 90 h 93"/>
                <a:gd name="T66" fmla="*/ 131 w 150"/>
                <a:gd name="T67" fmla="*/ 90 h 93"/>
                <a:gd name="T68" fmla="*/ 138 w 150"/>
                <a:gd name="T69" fmla="*/ 92 h 93"/>
                <a:gd name="T70" fmla="*/ 144 w 150"/>
                <a:gd name="T71" fmla="*/ 89 h 93"/>
                <a:gd name="T72" fmla="*/ 147 w 150"/>
                <a:gd name="T73" fmla="*/ 87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93"/>
                <a:gd name="T113" fmla="*/ 150 w 150"/>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93">
                  <a:moveTo>
                    <a:pt x="147" y="87"/>
                  </a:moveTo>
                  <a:lnTo>
                    <a:pt x="149" y="82"/>
                  </a:lnTo>
                  <a:lnTo>
                    <a:pt x="149" y="76"/>
                  </a:lnTo>
                  <a:lnTo>
                    <a:pt x="144" y="72"/>
                  </a:lnTo>
                  <a:lnTo>
                    <a:pt x="140" y="64"/>
                  </a:lnTo>
                  <a:lnTo>
                    <a:pt x="133" y="56"/>
                  </a:lnTo>
                  <a:lnTo>
                    <a:pt x="123" y="48"/>
                  </a:lnTo>
                  <a:lnTo>
                    <a:pt x="114" y="41"/>
                  </a:lnTo>
                  <a:lnTo>
                    <a:pt x="103" y="31"/>
                  </a:lnTo>
                  <a:lnTo>
                    <a:pt x="89" y="26"/>
                  </a:lnTo>
                  <a:lnTo>
                    <a:pt x="77" y="18"/>
                  </a:lnTo>
                  <a:lnTo>
                    <a:pt x="63" y="13"/>
                  </a:lnTo>
                  <a:lnTo>
                    <a:pt x="51" y="8"/>
                  </a:lnTo>
                  <a:lnTo>
                    <a:pt x="39" y="5"/>
                  </a:lnTo>
                  <a:lnTo>
                    <a:pt x="28" y="2"/>
                  </a:lnTo>
                  <a:lnTo>
                    <a:pt x="18" y="2"/>
                  </a:lnTo>
                  <a:lnTo>
                    <a:pt x="11" y="0"/>
                  </a:lnTo>
                  <a:lnTo>
                    <a:pt x="5" y="3"/>
                  </a:lnTo>
                  <a:lnTo>
                    <a:pt x="2" y="7"/>
                  </a:lnTo>
                  <a:lnTo>
                    <a:pt x="0" y="10"/>
                  </a:lnTo>
                  <a:lnTo>
                    <a:pt x="0" y="16"/>
                  </a:lnTo>
                  <a:lnTo>
                    <a:pt x="5" y="20"/>
                  </a:lnTo>
                  <a:lnTo>
                    <a:pt x="9" y="30"/>
                  </a:lnTo>
                  <a:lnTo>
                    <a:pt x="16" y="36"/>
                  </a:lnTo>
                  <a:lnTo>
                    <a:pt x="26" y="44"/>
                  </a:lnTo>
                  <a:lnTo>
                    <a:pt x="35" y="53"/>
                  </a:lnTo>
                  <a:lnTo>
                    <a:pt x="46" y="61"/>
                  </a:lnTo>
                  <a:lnTo>
                    <a:pt x="60" y="66"/>
                  </a:lnTo>
                  <a:lnTo>
                    <a:pt x="72" y="74"/>
                  </a:lnTo>
                  <a:lnTo>
                    <a:pt x="86" y="79"/>
                  </a:lnTo>
                  <a:lnTo>
                    <a:pt x="98" y="84"/>
                  </a:lnTo>
                  <a:lnTo>
                    <a:pt x="110" y="87"/>
                  </a:lnTo>
                  <a:lnTo>
                    <a:pt x="121" y="90"/>
                  </a:lnTo>
                  <a:lnTo>
                    <a:pt x="131" y="90"/>
                  </a:lnTo>
                  <a:lnTo>
                    <a:pt x="138" y="92"/>
                  </a:lnTo>
                  <a:lnTo>
                    <a:pt x="144" y="89"/>
                  </a:lnTo>
                  <a:lnTo>
                    <a:pt x="147" y="87"/>
                  </a:lnTo>
                </a:path>
              </a:pathLst>
            </a:custGeom>
            <a:solidFill>
              <a:srgbClr val="CC3300"/>
            </a:solidFill>
            <a:ln w="381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48" name="Freeform 361"/>
            <p:cNvSpPr>
              <a:spLocks/>
            </p:cNvSpPr>
            <p:nvPr/>
          </p:nvSpPr>
          <p:spPr bwMode="auto">
            <a:xfrm>
              <a:off x="2016" y="2976"/>
              <a:ext cx="170" cy="50"/>
            </a:xfrm>
            <a:custGeom>
              <a:avLst/>
              <a:gdLst>
                <a:gd name="T0" fmla="*/ 169 w 170"/>
                <a:gd name="T1" fmla="*/ 13 h 50"/>
                <a:gd name="T2" fmla="*/ 167 w 170"/>
                <a:gd name="T3" fmla="*/ 10 h 50"/>
                <a:gd name="T4" fmla="*/ 162 w 170"/>
                <a:gd name="T5" fmla="*/ 5 h 50"/>
                <a:gd name="T6" fmla="*/ 157 w 170"/>
                <a:gd name="T7" fmla="*/ 3 h 50"/>
                <a:gd name="T8" fmla="*/ 146 w 170"/>
                <a:gd name="T9" fmla="*/ 2 h 50"/>
                <a:gd name="T10" fmla="*/ 136 w 170"/>
                <a:gd name="T11" fmla="*/ 0 h 50"/>
                <a:gd name="T12" fmla="*/ 121 w 170"/>
                <a:gd name="T13" fmla="*/ 0 h 50"/>
                <a:gd name="T14" fmla="*/ 109 w 170"/>
                <a:gd name="T15" fmla="*/ 0 h 50"/>
                <a:gd name="T16" fmla="*/ 95 w 170"/>
                <a:gd name="T17" fmla="*/ 2 h 50"/>
                <a:gd name="T18" fmla="*/ 79 w 170"/>
                <a:gd name="T19" fmla="*/ 3 h 50"/>
                <a:gd name="T20" fmla="*/ 65 w 170"/>
                <a:gd name="T21" fmla="*/ 5 h 50"/>
                <a:gd name="T22" fmla="*/ 51 w 170"/>
                <a:gd name="T23" fmla="*/ 8 h 50"/>
                <a:gd name="T24" fmla="*/ 39 w 170"/>
                <a:gd name="T25" fmla="*/ 11 h 50"/>
                <a:gd name="T26" fmla="*/ 26 w 170"/>
                <a:gd name="T27" fmla="*/ 15 h 50"/>
                <a:gd name="T28" fmla="*/ 16 w 170"/>
                <a:gd name="T29" fmla="*/ 20 h 50"/>
                <a:gd name="T30" fmla="*/ 9 w 170"/>
                <a:gd name="T31" fmla="*/ 24 h 50"/>
                <a:gd name="T32" fmla="*/ 4 w 170"/>
                <a:gd name="T33" fmla="*/ 28 h 50"/>
                <a:gd name="T34" fmla="*/ 0 w 170"/>
                <a:gd name="T35" fmla="*/ 33 h 50"/>
                <a:gd name="T36" fmla="*/ 0 w 170"/>
                <a:gd name="T37" fmla="*/ 36 h 50"/>
                <a:gd name="T38" fmla="*/ 2 w 170"/>
                <a:gd name="T39" fmla="*/ 39 h 50"/>
                <a:gd name="T40" fmla="*/ 7 w 170"/>
                <a:gd name="T41" fmla="*/ 44 h 50"/>
                <a:gd name="T42" fmla="*/ 12 w 170"/>
                <a:gd name="T43" fmla="*/ 46 h 50"/>
                <a:gd name="T44" fmla="*/ 23 w 170"/>
                <a:gd name="T45" fmla="*/ 47 h 50"/>
                <a:gd name="T46" fmla="*/ 33 w 170"/>
                <a:gd name="T47" fmla="*/ 49 h 50"/>
                <a:gd name="T48" fmla="*/ 48 w 170"/>
                <a:gd name="T49" fmla="*/ 49 h 50"/>
                <a:gd name="T50" fmla="*/ 60 w 170"/>
                <a:gd name="T51" fmla="*/ 49 h 50"/>
                <a:gd name="T52" fmla="*/ 74 w 170"/>
                <a:gd name="T53" fmla="*/ 47 h 50"/>
                <a:gd name="T54" fmla="*/ 90 w 170"/>
                <a:gd name="T55" fmla="*/ 46 h 50"/>
                <a:gd name="T56" fmla="*/ 104 w 170"/>
                <a:gd name="T57" fmla="*/ 44 h 50"/>
                <a:gd name="T58" fmla="*/ 118 w 170"/>
                <a:gd name="T59" fmla="*/ 41 h 50"/>
                <a:gd name="T60" fmla="*/ 130 w 170"/>
                <a:gd name="T61" fmla="*/ 38 h 50"/>
                <a:gd name="T62" fmla="*/ 143 w 170"/>
                <a:gd name="T63" fmla="*/ 34 h 50"/>
                <a:gd name="T64" fmla="*/ 153 w 170"/>
                <a:gd name="T65" fmla="*/ 29 h 50"/>
                <a:gd name="T66" fmla="*/ 160 w 170"/>
                <a:gd name="T67" fmla="*/ 24 h 50"/>
                <a:gd name="T68" fmla="*/ 165 w 170"/>
                <a:gd name="T69" fmla="*/ 21 h 50"/>
                <a:gd name="T70" fmla="*/ 169 w 170"/>
                <a:gd name="T71" fmla="*/ 16 h 50"/>
                <a:gd name="T72" fmla="*/ 169 w 170"/>
                <a:gd name="T73" fmla="*/ 13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0"/>
                <a:gd name="T112" fmla="*/ 0 h 50"/>
                <a:gd name="T113" fmla="*/ 170 w 170"/>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0" h="50">
                  <a:moveTo>
                    <a:pt x="169" y="13"/>
                  </a:moveTo>
                  <a:lnTo>
                    <a:pt x="167" y="10"/>
                  </a:lnTo>
                  <a:lnTo>
                    <a:pt x="162" y="5"/>
                  </a:lnTo>
                  <a:lnTo>
                    <a:pt x="157" y="3"/>
                  </a:lnTo>
                  <a:lnTo>
                    <a:pt x="146" y="2"/>
                  </a:lnTo>
                  <a:lnTo>
                    <a:pt x="136" y="0"/>
                  </a:lnTo>
                  <a:lnTo>
                    <a:pt x="121" y="0"/>
                  </a:lnTo>
                  <a:lnTo>
                    <a:pt x="109" y="0"/>
                  </a:lnTo>
                  <a:lnTo>
                    <a:pt x="95" y="2"/>
                  </a:lnTo>
                  <a:lnTo>
                    <a:pt x="79" y="3"/>
                  </a:lnTo>
                  <a:lnTo>
                    <a:pt x="65" y="5"/>
                  </a:lnTo>
                  <a:lnTo>
                    <a:pt x="51" y="8"/>
                  </a:lnTo>
                  <a:lnTo>
                    <a:pt x="39" y="11"/>
                  </a:lnTo>
                  <a:lnTo>
                    <a:pt x="26" y="15"/>
                  </a:lnTo>
                  <a:lnTo>
                    <a:pt x="16" y="20"/>
                  </a:lnTo>
                  <a:lnTo>
                    <a:pt x="9" y="24"/>
                  </a:lnTo>
                  <a:lnTo>
                    <a:pt x="4" y="28"/>
                  </a:lnTo>
                  <a:lnTo>
                    <a:pt x="0" y="33"/>
                  </a:lnTo>
                  <a:lnTo>
                    <a:pt x="0" y="36"/>
                  </a:lnTo>
                  <a:lnTo>
                    <a:pt x="2" y="39"/>
                  </a:lnTo>
                  <a:lnTo>
                    <a:pt x="7" y="44"/>
                  </a:lnTo>
                  <a:lnTo>
                    <a:pt x="12" y="46"/>
                  </a:lnTo>
                  <a:lnTo>
                    <a:pt x="23" y="47"/>
                  </a:lnTo>
                  <a:lnTo>
                    <a:pt x="33" y="49"/>
                  </a:lnTo>
                  <a:lnTo>
                    <a:pt x="48" y="49"/>
                  </a:lnTo>
                  <a:lnTo>
                    <a:pt x="60" y="49"/>
                  </a:lnTo>
                  <a:lnTo>
                    <a:pt x="74" y="47"/>
                  </a:lnTo>
                  <a:lnTo>
                    <a:pt x="90" y="46"/>
                  </a:lnTo>
                  <a:lnTo>
                    <a:pt x="104" y="44"/>
                  </a:lnTo>
                  <a:lnTo>
                    <a:pt x="118" y="41"/>
                  </a:lnTo>
                  <a:lnTo>
                    <a:pt x="130" y="38"/>
                  </a:lnTo>
                  <a:lnTo>
                    <a:pt x="143" y="34"/>
                  </a:lnTo>
                  <a:lnTo>
                    <a:pt x="153" y="29"/>
                  </a:lnTo>
                  <a:lnTo>
                    <a:pt x="160" y="24"/>
                  </a:lnTo>
                  <a:lnTo>
                    <a:pt x="165" y="21"/>
                  </a:lnTo>
                  <a:lnTo>
                    <a:pt x="169" y="16"/>
                  </a:lnTo>
                  <a:lnTo>
                    <a:pt x="169" y="13"/>
                  </a:lnTo>
                </a:path>
              </a:pathLst>
            </a:custGeom>
            <a:solidFill>
              <a:srgbClr val="CC3300"/>
            </a:solidFill>
            <a:ln w="38100" cap="rnd">
              <a:solidFill>
                <a:srgbClr val="FC0128"/>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49" name="Rectangle 362"/>
            <p:cNvSpPr>
              <a:spLocks noChangeArrowheads="1"/>
            </p:cNvSpPr>
            <p:nvPr/>
          </p:nvSpPr>
          <p:spPr bwMode="auto">
            <a:xfrm>
              <a:off x="1531" y="3072"/>
              <a:ext cx="113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b="1">
                  <a:solidFill>
                    <a:srgbClr val="FFFFFF"/>
                  </a:solidFill>
                  <a:latin typeface="Times New Roman" pitchFamily="18" charset="0"/>
                </a:rPr>
                <a:t>Χολικά οξέα</a:t>
              </a:r>
              <a:endParaRPr lang="en-US" altLang="el-GR" sz="2000" b="1">
                <a:solidFill>
                  <a:srgbClr val="FFFFFF"/>
                </a:solidFill>
              </a:endParaRPr>
            </a:p>
          </p:txBody>
        </p:sp>
      </p:grpSp>
      <p:grpSp>
        <p:nvGrpSpPr>
          <p:cNvPr id="111637" name="Group 363"/>
          <p:cNvGrpSpPr>
            <a:grpSpLocks/>
          </p:cNvGrpSpPr>
          <p:nvPr/>
        </p:nvGrpSpPr>
        <p:grpSpPr bwMode="auto">
          <a:xfrm>
            <a:off x="3486150" y="2971800"/>
            <a:ext cx="346075" cy="293688"/>
            <a:chOff x="2160" y="2016"/>
            <a:chExt cx="218" cy="185"/>
          </a:xfrm>
        </p:grpSpPr>
        <p:sp>
          <p:nvSpPr>
            <p:cNvPr id="111923" name="Freeform 364"/>
            <p:cNvSpPr>
              <a:spLocks/>
            </p:cNvSpPr>
            <p:nvPr/>
          </p:nvSpPr>
          <p:spPr bwMode="auto">
            <a:xfrm>
              <a:off x="2160" y="2016"/>
              <a:ext cx="91" cy="104"/>
            </a:xfrm>
            <a:custGeom>
              <a:avLst/>
              <a:gdLst>
                <a:gd name="T0" fmla="*/ 34 w 91"/>
                <a:gd name="T1" fmla="*/ 103 h 104"/>
                <a:gd name="T2" fmla="*/ 41 w 91"/>
                <a:gd name="T3" fmla="*/ 103 h 104"/>
                <a:gd name="T4" fmla="*/ 51 w 91"/>
                <a:gd name="T5" fmla="*/ 103 h 104"/>
                <a:gd name="T6" fmla="*/ 56 w 91"/>
                <a:gd name="T7" fmla="*/ 100 h 104"/>
                <a:gd name="T8" fmla="*/ 63 w 91"/>
                <a:gd name="T9" fmla="*/ 96 h 104"/>
                <a:gd name="T10" fmla="*/ 70 w 91"/>
                <a:gd name="T11" fmla="*/ 91 h 104"/>
                <a:gd name="T12" fmla="*/ 76 w 91"/>
                <a:gd name="T13" fmla="*/ 85 h 104"/>
                <a:gd name="T14" fmla="*/ 81 w 91"/>
                <a:gd name="T15" fmla="*/ 76 h 104"/>
                <a:gd name="T16" fmla="*/ 85 w 91"/>
                <a:gd name="T17" fmla="*/ 70 h 104"/>
                <a:gd name="T18" fmla="*/ 86 w 91"/>
                <a:gd name="T19" fmla="*/ 60 h 104"/>
                <a:gd name="T20" fmla="*/ 90 w 91"/>
                <a:gd name="T21" fmla="*/ 51 h 104"/>
                <a:gd name="T22" fmla="*/ 88 w 91"/>
                <a:gd name="T23" fmla="*/ 43 h 104"/>
                <a:gd name="T24" fmla="*/ 86 w 91"/>
                <a:gd name="T25" fmla="*/ 32 h 104"/>
                <a:gd name="T26" fmla="*/ 85 w 91"/>
                <a:gd name="T27" fmla="*/ 25 h 104"/>
                <a:gd name="T28" fmla="*/ 81 w 91"/>
                <a:gd name="T29" fmla="*/ 17 h 104"/>
                <a:gd name="T30" fmla="*/ 76 w 91"/>
                <a:gd name="T31" fmla="*/ 12 h 104"/>
                <a:gd name="T32" fmla="*/ 72 w 91"/>
                <a:gd name="T33" fmla="*/ 7 h 104"/>
                <a:gd name="T34" fmla="*/ 63 w 91"/>
                <a:gd name="T35" fmla="*/ 3 h 104"/>
                <a:gd name="T36" fmla="*/ 56 w 91"/>
                <a:gd name="T37" fmla="*/ 0 h 104"/>
                <a:gd name="T38" fmla="*/ 49 w 91"/>
                <a:gd name="T39" fmla="*/ 0 h 104"/>
                <a:gd name="T40" fmla="*/ 39 w 91"/>
                <a:gd name="T41" fmla="*/ 0 h 104"/>
                <a:gd name="T42" fmla="*/ 34 w 91"/>
                <a:gd name="T43" fmla="*/ 3 h 104"/>
                <a:gd name="T44" fmla="*/ 27 w 91"/>
                <a:gd name="T45" fmla="*/ 7 h 104"/>
                <a:gd name="T46" fmla="*/ 20 w 91"/>
                <a:gd name="T47" fmla="*/ 12 h 104"/>
                <a:gd name="T48" fmla="*/ 14 w 91"/>
                <a:gd name="T49" fmla="*/ 18 h 104"/>
                <a:gd name="T50" fmla="*/ 9 w 91"/>
                <a:gd name="T51" fmla="*/ 27 h 104"/>
                <a:gd name="T52" fmla="*/ 5 w 91"/>
                <a:gd name="T53" fmla="*/ 33 h 104"/>
                <a:gd name="T54" fmla="*/ 4 w 91"/>
                <a:gd name="T55" fmla="*/ 43 h 104"/>
                <a:gd name="T56" fmla="*/ 0 w 91"/>
                <a:gd name="T57" fmla="*/ 51 h 104"/>
                <a:gd name="T58" fmla="*/ 2 w 91"/>
                <a:gd name="T59" fmla="*/ 60 h 104"/>
                <a:gd name="T60" fmla="*/ 4 w 91"/>
                <a:gd name="T61" fmla="*/ 71 h 104"/>
                <a:gd name="T62" fmla="*/ 5 w 91"/>
                <a:gd name="T63" fmla="*/ 78 h 104"/>
                <a:gd name="T64" fmla="*/ 9 w 91"/>
                <a:gd name="T65" fmla="*/ 86 h 104"/>
                <a:gd name="T66" fmla="*/ 14 w 91"/>
                <a:gd name="T67" fmla="*/ 91 h 104"/>
                <a:gd name="T68" fmla="*/ 18 w 91"/>
                <a:gd name="T69" fmla="*/ 96 h 104"/>
                <a:gd name="T70" fmla="*/ 27 w 91"/>
                <a:gd name="T71" fmla="*/ 100 h 104"/>
                <a:gd name="T72" fmla="*/ 34 w 91"/>
                <a:gd name="T73" fmla="*/ 103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104"/>
                <a:gd name="T113" fmla="*/ 91 w 91"/>
                <a:gd name="T114" fmla="*/ 104 h 1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104">
                  <a:moveTo>
                    <a:pt x="34" y="103"/>
                  </a:moveTo>
                  <a:lnTo>
                    <a:pt x="41" y="103"/>
                  </a:lnTo>
                  <a:lnTo>
                    <a:pt x="51" y="103"/>
                  </a:lnTo>
                  <a:lnTo>
                    <a:pt x="56" y="100"/>
                  </a:lnTo>
                  <a:lnTo>
                    <a:pt x="63" y="96"/>
                  </a:lnTo>
                  <a:lnTo>
                    <a:pt x="70" y="91"/>
                  </a:lnTo>
                  <a:lnTo>
                    <a:pt x="76" y="85"/>
                  </a:lnTo>
                  <a:lnTo>
                    <a:pt x="81" y="76"/>
                  </a:lnTo>
                  <a:lnTo>
                    <a:pt x="85" y="70"/>
                  </a:lnTo>
                  <a:lnTo>
                    <a:pt x="86" y="60"/>
                  </a:lnTo>
                  <a:lnTo>
                    <a:pt x="90" y="51"/>
                  </a:lnTo>
                  <a:lnTo>
                    <a:pt x="88" y="43"/>
                  </a:lnTo>
                  <a:lnTo>
                    <a:pt x="86" y="32"/>
                  </a:lnTo>
                  <a:lnTo>
                    <a:pt x="85" y="25"/>
                  </a:lnTo>
                  <a:lnTo>
                    <a:pt x="81" y="17"/>
                  </a:lnTo>
                  <a:lnTo>
                    <a:pt x="76" y="12"/>
                  </a:lnTo>
                  <a:lnTo>
                    <a:pt x="72" y="7"/>
                  </a:lnTo>
                  <a:lnTo>
                    <a:pt x="63" y="3"/>
                  </a:lnTo>
                  <a:lnTo>
                    <a:pt x="56" y="0"/>
                  </a:lnTo>
                  <a:lnTo>
                    <a:pt x="49" y="0"/>
                  </a:lnTo>
                  <a:lnTo>
                    <a:pt x="39" y="0"/>
                  </a:lnTo>
                  <a:lnTo>
                    <a:pt x="34" y="3"/>
                  </a:lnTo>
                  <a:lnTo>
                    <a:pt x="27" y="7"/>
                  </a:lnTo>
                  <a:lnTo>
                    <a:pt x="20" y="12"/>
                  </a:lnTo>
                  <a:lnTo>
                    <a:pt x="14" y="18"/>
                  </a:lnTo>
                  <a:lnTo>
                    <a:pt x="9" y="27"/>
                  </a:lnTo>
                  <a:lnTo>
                    <a:pt x="5" y="33"/>
                  </a:lnTo>
                  <a:lnTo>
                    <a:pt x="4" y="43"/>
                  </a:lnTo>
                  <a:lnTo>
                    <a:pt x="0" y="51"/>
                  </a:lnTo>
                  <a:lnTo>
                    <a:pt x="2" y="60"/>
                  </a:lnTo>
                  <a:lnTo>
                    <a:pt x="4" y="71"/>
                  </a:lnTo>
                  <a:lnTo>
                    <a:pt x="5" y="78"/>
                  </a:lnTo>
                  <a:lnTo>
                    <a:pt x="9" y="86"/>
                  </a:lnTo>
                  <a:lnTo>
                    <a:pt x="14" y="91"/>
                  </a:lnTo>
                  <a:lnTo>
                    <a:pt x="18" y="96"/>
                  </a:lnTo>
                  <a:lnTo>
                    <a:pt x="27" y="100"/>
                  </a:lnTo>
                  <a:lnTo>
                    <a:pt x="34" y="103"/>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924" name="Group 365"/>
            <p:cNvGrpSpPr>
              <a:grpSpLocks/>
            </p:cNvGrpSpPr>
            <p:nvPr/>
          </p:nvGrpSpPr>
          <p:grpSpPr bwMode="auto">
            <a:xfrm>
              <a:off x="2238" y="2084"/>
              <a:ext cx="140" cy="117"/>
              <a:chOff x="2334" y="2268"/>
              <a:chExt cx="140" cy="117"/>
            </a:xfrm>
          </p:grpSpPr>
          <p:grpSp>
            <p:nvGrpSpPr>
              <p:cNvPr id="111925" name="Group 366"/>
              <p:cNvGrpSpPr>
                <a:grpSpLocks/>
              </p:cNvGrpSpPr>
              <p:nvPr/>
            </p:nvGrpSpPr>
            <p:grpSpPr bwMode="auto">
              <a:xfrm>
                <a:off x="2334" y="2268"/>
                <a:ext cx="32" cy="19"/>
                <a:chOff x="2334" y="2268"/>
                <a:chExt cx="32" cy="19"/>
              </a:xfrm>
            </p:grpSpPr>
            <p:sp>
              <p:nvSpPr>
                <p:cNvPr id="111944" name="Freeform 367"/>
                <p:cNvSpPr>
                  <a:spLocks/>
                </p:cNvSpPr>
                <p:nvPr/>
              </p:nvSpPr>
              <p:spPr bwMode="auto">
                <a:xfrm>
                  <a:off x="2349" y="2270"/>
                  <a:ext cx="17" cy="17"/>
                </a:xfrm>
                <a:custGeom>
                  <a:avLst/>
                  <a:gdLst>
                    <a:gd name="T0" fmla="*/ 0 w 17"/>
                    <a:gd name="T1" fmla="*/ 16 h 17"/>
                    <a:gd name="T2" fmla="*/ 4 w 17"/>
                    <a:gd name="T3" fmla="*/ 14 h 17"/>
                    <a:gd name="T4" fmla="*/ 6 w 17"/>
                    <a:gd name="T5" fmla="*/ 13 h 17"/>
                    <a:gd name="T6" fmla="*/ 6 w 17"/>
                    <a:gd name="T7" fmla="*/ 10 h 17"/>
                    <a:gd name="T8" fmla="*/ 11 w 17"/>
                    <a:gd name="T9" fmla="*/ 10 h 17"/>
                    <a:gd name="T10" fmla="*/ 11 w 17"/>
                    <a:gd name="T11" fmla="*/ 6 h 17"/>
                    <a:gd name="T12" fmla="*/ 16 w 17"/>
                    <a:gd name="T13" fmla="*/ 5 h 17"/>
                    <a:gd name="T14" fmla="*/ 16 w 17"/>
                    <a:gd name="T15" fmla="*/ 2 h 17"/>
                    <a:gd name="T16" fmla="*/ 11 w 17"/>
                    <a:gd name="T17" fmla="*/ 2 h 17"/>
                    <a:gd name="T18" fmla="*/ 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4" y="14"/>
                      </a:lnTo>
                      <a:lnTo>
                        <a:pt x="6" y="13"/>
                      </a:lnTo>
                      <a:lnTo>
                        <a:pt x="6" y="10"/>
                      </a:lnTo>
                      <a:lnTo>
                        <a:pt x="11" y="10"/>
                      </a:lnTo>
                      <a:lnTo>
                        <a:pt x="11" y="6"/>
                      </a:lnTo>
                      <a:lnTo>
                        <a:pt x="16" y="5"/>
                      </a:lnTo>
                      <a:lnTo>
                        <a:pt x="16" y="2"/>
                      </a:lnTo>
                      <a:lnTo>
                        <a:pt x="11" y="2"/>
                      </a:lnTo>
                      <a:lnTo>
                        <a:pt x="6" y="0"/>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45" name="Freeform 368"/>
                <p:cNvSpPr>
                  <a:spLocks/>
                </p:cNvSpPr>
                <p:nvPr/>
              </p:nvSpPr>
              <p:spPr bwMode="auto">
                <a:xfrm>
                  <a:off x="2334" y="2268"/>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26" name="Group 369"/>
              <p:cNvGrpSpPr>
                <a:grpSpLocks/>
              </p:cNvGrpSpPr>
              <p:nvPr/>
            </p:nvGrpSpPr>
            <p:grpSpPr bwMode="auto">
              <a:xfrm>
                <a:off x="2345" y="2286"/>
                <a:ext cx="23" cy="32"/>
                <a:chOff x="2345" y="2286"/>
                <a:chExt cx="23" cy="32"/>
              </a:xfrm>
            </p:grpSpPr>
            <p:sp>
              <p:nvSpPr>
                <p:cNvPr id="111942" name="Freeform 370"/>
                <p:cNvSpPr>
                  <a:spLocks/>
                </p:cNvSpPr>
                <p:nvPr/>
              </p:nvSpPr>
              <p:spPr bwMode="auto">
                <a:xfrm>
                  <a:off x="2348" y="2301"/>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43" name="Freeform 371"/>
                <p:cNvSpPr>
                  <a:spLocks/>
                </p:cNvSpPr>
                <p:nvPr/>
              </p:nvSpPr>
              <p:spPr bwMode="auto">
                <a:xfrm>
                  <a:off x="2345" y="2286"/>
                  <a:ext cx="17" cy="19"/>
                </a:xfrm>
                <a:custGeom>
                  <a:avLst/>
                  <a:gdLst>
                    <a:gd name="T0" fmla="*/ 16 w 17"/>
                    <a:gd name="T1" fmla="*/ 0 h 19"/>
                    <a:gd name="T2" fmla="*/ 11 w 17"/>
                    <a:gd name="T3" fmla="*/ 2 h 19"/>
                    <a:gd name="T4" fmla="*/ 6 w 17"/>
                    <a:gd name="T5" fmla="*/ 3 h 19"/>
                    <a:gd name="T6" fmla="*/ 6 w 17"/>
                    <a:gd name="T7" fmla="*/ 5 h 19"/>
                    <a:gd name="T8" fmla="*/ 4 w 17"/>
                    <a:gd name="T9" fmla="*/ 8 h 19"/>
                    <a:gd name="T10" fmla="*/ 4 w 17"/>
                    <a:gd name="T11" fmla="*/ 11 h 19"/>
                    <a:gd name="T12" fmla="*/ 0 w 17"/>
                    <a:gd name="T13" fmla="*/ 13 h 19"/>
                    <a:gd name="T14" fmla="*/ 4 w 17"/>
                    <a:gd name="T15" fmla="*/ 15 h 19"/>
                    <a:gd name="T16" fmla="*/ 4 w 17"/>
                    <a:gd name="T17" fmla="*/ 16 h 19"/>
                    <a:gd name="T18" fmla="*/ 6 w 17"/>
                    <a:gd name="T19" fmla="*/ 1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9"/>
                    <a:gd name="T32" fmla="*/ 17 w 1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9">
                      <a:moveTo>
                        <a:pt x="16" y="0"/>
                      </a:moveTo>
                      <a:lnTo>
                        <a:pt x="11" y="2"/>
                      </a:lnTo>
                      <a:lnTo>
                        <a:pt x="6" y="3"/>
                      </a:lnTo>
                      <a:lnTo>
                        <a:pt x="6" y="5"/>
                      </a:lnTo>
                      <a:lnTo>
                        <a:pt x="4" y="8"/>
                      </a:lnTo>
                      <a:lnTo>
                        <a:pt x="4" y="11"/>
                      </a:lnTo>
                      <a:lnTo>
                        <a:pt x="0" y="13"/>
                      </a:lnTo>
                      <a:lnTo>
                        <a:pt x="4" y="15"/>
                      </a:lnTo>
                      <a:lnTo>
                        <a:pt x="4" y="16"/>
                      </a:lnTo>
                      <a:lnTo>
                        <a:pt x="6" y="18"/>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27" name="Group 372"/>
              <p:cNvGrpSpPr>
                <a:grpSpLocks/>
              </p:cNvGrpSpPr>
              <p:nvPr/>
            </p:nvGrpSpPr>
            <p:grpSpPr bwMode="auto">
              <a:xfrm>
                <a:off x="2374" y="2302"/>
                <a:ext cx="29" cy="20"/>
                <a:chOff x="2374" y="2302"/>
                <a:chExt cx="29" cy="20"/>
              </a:xfrm>
            </p:grpSpPr>
            <p:sp>
              <p:nvSpPr>
                <p:cNvPr id="111940" name="Freeform 373"/>
                <p:cNvSpPr>
                  <a:spLocks/>
                </p:cNvSpPr>
                <p:nvPr/>
              </p:nvSpPr>
              <p:spPr bwMode="auto">
                <a:xfrm>
                  <a:off x="2386" y="2304"/>
                  <a:ext cx="17" cy="18"/>
                </a:xfrm>
                <a:custGeom>
                  <a:avLst/>
                  <a:gdLst>
                    <a:gd name="T0" fmla="*/ 0 w 17"/>
                    <a:gd name="T1" fmla="*/ 17 h 18"/>
                    <a:gd name="T2" fmla="*/ 4 w 17"/>
                    <a:gd name="T3" fmla="*/ 15 h 18"/>
                    <a:gd name="T4" fmla="*/ 6 w 17"/>
                    <a:gd name="T5" fmla="*/ 14 h 18"/>
                    <a:gd name="T6" fmla="*/ 6 w 17"/>
                    <a:gd name="T7" fmla="*/ 10 h 18"/>
                    <a:gd name="T8" fmla="*/ 11 w 17"/>
                    <a:gd name="T9" fmla="*/ 10 h 18"/>
                    <a:gd name="T10" fmla="*/ 11 w 17"/>
                    <a:gd name="T11" fmla="*/ 7 h 18"/>
                    <a:gd name="T12" fmla="*/ 16 w 17"/>
                    <a:gd name="T13" fmla="*/ 5 h 18"/>
                    <a:gd name="T14" fmla="*/ 16 w 17"/>
                    <a:gd name="T15" fmla="*/ 2 h 18"/>
                    <a:gd name="T16" fmla="*/ 11 w 17"/>
                    <a:gd name="T17" fmla="*/ 2 h 18"/>
                    <a:gd name="T18" fmla="*/ 6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4" y="15"/>
                      </a:lnTo>
                      <a:lnTo>
                        <a:pt x="6" y="14"/>
                      </a:lnTo>
                      <a:lnTo>
                        <a:pt x="6" y="10"/>
                      </a:lnTo>
                      <a:lnTo>
                        <a:pt x="11" y="10"/>
                      </a:lnTo>
                      <a:lnTo>
                        <a:pt x="11" y="7"/>
                      </a:lnTo>
                      <a:lnTo>
                        <a:pt x="16" y="5"/>
                      </a:lnTo>
                      <a:lnTo>
                        <a:pt x="16" y="2"/>
                      </a:lnTo>
                      <a:lnTo>
                        <a:pt x="11" y="2"/>
                      </a:lnTo>
                      <a:lnTo>
                        <a:pt x="6" y="0"/>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41" name="Freeform 374"/>
                <p:cNvSpPr>
                  <a:spLocks/>
                </p:cNvSpPr>
                <p:nvPr/>
              </p:nvSpPr>
              <p:spPr bwMode="auto">
                <a:xfrm>
                  <a:off x="2374" y="2302"/>
                  <a:ext cx="18" cy="17"/>
                </a:xfrm>
                <a:custGeom>
                  <a:avLst/>
                  <a:gdLst>
                    <a:gd name="T0" fmla="*/ 17 w 18"/>
                    <a:gd name="T1" fmla="*/ 9 h 17"/>
                    <a:gd name="T2" fmla="*/ 15 w 18"/>
                    <a:gd name="T3" fmla="*/ 6 h 17"/>
                    <a:gd name="T4" fmla="*/ 14 w 18"/>
                    <a:gd name="T5" fmla="*/ 6 h 17"/>
                    <a:gd name="T6" fmla="*/ 10 w 18"/>
                    <a:gd name="T7" fmla="*/ 6 h 17"/>
                    <a:gd name="T8" fmla="*/ 8 w 18"/>
                    <a:gd name="T9" fmla="*/ 0 h 17"/>
                    <a:gd name="T10" fmla="*/ 5 w 18"/>
                    <a:gd name="T11" fmla="*/ 9 h 17"/>
                    <a:gd name="T12" fmla="*/ 3 w 18"/>
                    <a:gd name="T13" fmla="*/ 9 h 17"/>
                    <a:gd name="T14" fmla="*/ 2 w 18"/>
                    <a:gd name="T15" fmla="*/ 9 h 17"/>
                    <a:gd name="T16" fmla="*/ 0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7" y="9"/>
                      </a:moveTo>
                      <a:lnTo>
                        <a:pt x="15" y="6"/>
                      </a:lnTo>
                      <a:lnTo>
                        <a:pt x="14" y="6"/>
                      </a:lnTo>
                      <a:lnTo>
                        <a:pt x="10" y="6"/>
                      </a:lnTo>
                      <a:lnTo>
                        <a:pt x="8" y="0"/>
                      </a:lnTo>
                      <a:lnTo>
                        <a:pt x="5" y="9"/>
                      </a:lnTo>
                      <a:lnTo>
                        <a:pt x="3" y="9"/>
                      </a:lnTo>
                      <a:lnTo>
                        <a:pt x="2" y="9"/>
                      </a:lnTo>
                      <a:lnTo>
                        <a:pt x="0" y="16"/>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28" name="Group 375"/>
              <p:cNvGrpSpPr>
                <a:grpSpLocks/>
              </p:cNvGrpSpPr>
              <p:nvPr/>
            </p:nvGrpSpPr>
            <p:grpSpPr bwMode="auto">
              <a:xfrm>
                <a:off x="2382" y="2321"/>
                <a:ext cx="25" cy="31"/>
                <a:chOff x="2382" y="2321"/>
                <a:chExt cx="25" cy="31"/>
              </a:xfrm>
            </p:grpSpPr>
            <p:sp>
              <p:nvSpPr>
                <p:cNvPr id="111938" name="Freeform 376"/>
                <p:cNvSpPr>
                  <a:spLocks/>
                </p:cNvSpPr>
                <p:nvPr/>
              </p:nvSpPr>
              <p:spPr bwMode="auto">
                <a:xfrm>
                  <a:off x="2387" y="2335"/>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39" name="Freeform 377"/>
                <p:cNvSpPr>
                  <a:spLocks/>
                </p:cNvSpPr>
                <p:nvPr/>
              </p:nvSpPr>
              <p:spPr bwMode="auto">
                <a:xfrm>
                  <a:off x="2382" y="2321"/>
                  <a:ext cx="17" cy="18"/>
                </a:xfrm>
                <a:custGeom>
                  <a:avLst/>
                  <a:gdLst>
                    <a:gd name="T0" fmla="*/ 16 w 17"/>
                    <a:gd name="T1" fmla="*/ 0 h 18"/>
                    <a:gd name="T2" fmla="*/ 8 w 17"/>
                    <a:gd name="T3" fmla="*/ 2 h 18"/>
                    <a:gd name="T4" fmla="*/ 7 w 17"/>
                    <a:gd name="T5" fmla="*/ 4 h 18"/>
                    <a:gd name="T6" fmla="*/ 7 w 17"/>
                    <a:gd name="T7" fmla="*/ 6 h 18"/>
                    <a:gd name="T8" fmla="*/ 3 w 17"/>
                    <a:gd name="T9" fmla="*/ 7 h 18"/>
                    <a:gd name="T10" fmla="*/ 3 w 17"/>
                    <a:gd name="T11" fmla="*/ 11 h 18"/>
                    <a:gd name="T12" fmla="*/ 0 w 17"/>
                    <a:gd name="T13" fmla="*/ 12 h 18"/>
                    <a:gd name="T14" fmla="*/ 3 w 17"/>
                    <a:gd name="T15" fmla="*/ 14 h 18"/>
                    <a:gd name="T16" fmla="*/ 3 w 17"/>
                    <a:gd name="T17" fmla="*/ 15 h 18"/>
                    <a:gd name="T18" fmla="*/ 7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8" y="2"/>
                      </a:lnTo>
                      <a:lnTo>
                        <a:pt x="7" y="4"/>
                      </a:lnTo>
                      <a:lnTo>
                        <a:pt x="7" y="6"/>
                      </a:lnTo>
                      <a:lnTo>
                        <a:pt x="3" y="7"/>
                      </a:lnTo>
                      <a:lnTo>
                        <a:pt x="3" y="11"/>
                      </a:lnTo>
                      <a:lnTo>
                        <a:pt x="0" y="12"/>
                      </a:lnTo>
                      <a:lnTo>
                        <a:pt x="3" y="14"/>
                      </a:lnTo>
                      <a:lnTo>
                        <a:pt x="3" y="15"/>
                      </a:lnTo>
                      <a:lnTo>
                        <a:pt x="7" y="17"/>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29" name="Group 378"/>
              <p:cNvGrpSpPr>
                <a:grpSpLocks/>
              </p:cNvGrpSpPr>
              <p:nvPr/>
            </p:nvGrpSpPr>
            <p:grpSpPr bwMode="auto">
              <a:xfrm>
                <a:off x="2411" y="2336"/>
                <a:ext cx="26" cy="18"/>
                <a:chOff x="2411" y="2336"/>
                <a:chExt cx="26" cy="18"/>
              </a:xfrm>
            </p:grpSpPr>
            <p:sp>
              <p:nvSpPr>
                <p:cNvPr id="111936" name="Freeform 379"/>
                <p:cNvSpPr>
                  <a:spLocks/>
                </p:cNvSpPr>
                <p:nvPr/>
              </p:nvSpPr>
              <p:spPr bwMode="auto">
                <a:xfrm>
                  <a:off x="2420" y="2336"/>
                  <a:ext cx="17" cy="18"/>
                </a:xfrm>
                <a:custGeom>
                  <a:avLst/>
                  <a:gdLst>
                    <a:gd name="T0" fmla="*/ 0 w 17"/>
                    <a:gd name="T1" fmla="*/ 17 h 18"/>
                    <a:gd name="T2" fmla="*/ 7 w 17"/>
                    <a:gd name="T3" fmla="*/ 15 h 18"/>
                    <a:gd name="T4" fmla="*/ 8 w 17"/>
                    <a:gd name="T5" fmla="*/ 14 h 18"/>
                    <a:gd name="T6" fmla="*/ 8 w 17"/>
                    <a:gd name="T7" fmla="*/ 12 h 18"/>
                    <a:gd name="T8" fmla="*/ 12 w 17"/>
                    <a:gd name="T9" fmla="*/ 10 h 18"/>
                    <a:gd name="T10" fmla="*/ 12 w 17"/>
                    <a:gd name="T11" fmla="*/ 7 h 18"/>
                    <a:gd name="T12" fmla="*/ 16 w 17"/>
                    <a:gd name="T13" fmla="*/ 5 h 18"/>
                    <a:gd name="T14" fmla="*/ 12 w 17"/>
                    <a:gd name="T15" fmla="*/ 3 h 18"/>
                    <a:gd name="T16" fmla="*/ 12 w 17"/>
                    <a:gd name="T17" fmla="*/ 2 h 18"/>
                    <a:gd name="T18" fmla="*/ 8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7" y="15"/>
                      </a:lnTo>
                      <a:lnTo>
                        <a:pt x="8" y="14"/>
                      </a:lnTo>
                      <a:lnTo>
                        <a:pt x="8" y="12"/>
                      </a:lnTo>
                      <a:lnTo>
                        <a:pt x="12" y="10"/>
                      </a:lnTo>
                      <a:lnTo>
                        <a:pt x="12" y="7"/>
                      </a:lnTo>
                      <a:lnTo>
                        <a:pt x="16" y="5"/>
                      </a:lnTo>
                      <a:lnTo>
                        <a:pt x="12" y="3"/>
                      </a:lnTo>
                      <a:lnTo>
                        <a:pt x="12" y="2"/>
                      </a:lnTo>
                      <a:lnTo>
                        <a:pt x="8" y="0"/>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37" name="Freeform 380"/>
                <p:cNvSpPr>
                  <a:spLocks/>
                </p:cNvSpPr>
                <p:nvPr/>
              </p:nvSpPr>
              <p:spPr bwMode="auto">
                <a:xfrm>
                  <a:off x="2411" y="2336"/>
                  <a:ext cx="19" cy="17"/>
                </a:xfrm>
                <a:custGeom>
                  <a:avLst/>
                  <a:gdLst>
                    <a:gd name="T0" fmla="*/ 18 w 19"/>
                    <a:gd name="T1" fmla="*/ 9 h 17"/>
                    <a:gd name="T2" fmla="*/ 16 w 19"/>
                    <a:gd name="T3" fmla="*/ 6 h 17"/>
                    <a:gd name="T4" fmla="*/ 14 w 19"/>
                    <a:gd name="T5" fmla="*/ 6 h 17"/>
                    <a:gd name="T6" fmla="*/ 11 w 19"/>
                    <a:gd name="T7" fmla="*/ 6 h 17"/>
                    <a:gd name="T8" fmla="*/ 9 w 19"/>
                    <a:gd name="T9" fmla="*/ 0 h 17"/>
                    <a:gd name="T10" fmla="*/ 5 w 19"/>
                    <a:gd name="T11" fmla="*/ 9 h 17"/>
                    <a:gd name="T12" fmla="*/ 4 w 19"/>
                    <a:gd name="T13" fmla="*/ 9 h 17"/>
                    <a:gd name="T14" fmla="*/ 2 w 19"/>
                    <a:gd name="T15" fmla="*/ 9 h 17"/>
                    <a:gd name="T16" fmla="*/ 0 w 19"/>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18" y="9"/>
                      </a:moveTo>
                      <a:lnTo>
                        <a:pt x="16" y="6"/>
                      </a:lnTo>
                      <a:lnTo>
                        <a:pt x="14" y="6"/>
                      </a:lnTo>
                      <a:lnTo>
                        <a:pt x="11" y="6"/>
                      </a:lnTo>
                      <a:lnTo>
                        <a:pt x="9" y="0"/>
                      </a:lnTo>
                      <a:lnTo>
                        <a:pt x="5" y="9"/>
                      </a:lnTo>
                      <a:lnTo>
                        <a:pt x="4" y="9"/>
                      </a:lnTo>
                      <a:lnTo>
                        <a:pt x="2" y="9"/>
                      </a:lnTo>
                      <a:lnTo>
                        <a:pt x="0" y="16"/>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30" name="Group 381"/>
              <p:cNvGrpSpPr>
                <a:grpSpLocks/>
              </p:cNvGrpSpPr>
              <p:nvPr/>
            </p:nvGrpSpPr>
            <p:grpSpPr bwMode="auto">
              <a:xfrm>
                <a:off x="2418" y="2353"/>
                <a:ext cx="24" cy="31"/>
                <a:chOff x="2418" y="2353"/>
                <a:chExt cx="24" cy="31"/>
              </a:xfrm>
            </p:grpSpPr>
            <p:sp>
              <p:nvSpPr>
                <p:cNvPr id="111934" name="Freeform 382"/>
                <p:cNvSpPr>
                  <a:spLocks/>
                </p:cNvSpPr>
                <p:nvPr/>
              </p:nvSpPr>
              <p:spPr bwMode="auto">
                <a:xfrm>
                  <a:off x="2422" y="2367"/>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35" name="Freeform 383"/>
                <p:cNvSpPr>
                  <a:spLocks/>
                </p:cNvSpPr>
                <p:nvPr/>
              </p:nvSpPr>
              <p:spPr bwMode="auto">
                <a:xfrm>
                  <a:off x="2418" y="2353"/>
                  <a:ext cx="17" cy="18"/>
                </a:xfrm>
                <a:custGeom>
                  <a:avLst/>
                  <a:gdLst>
                    <a:gd name="T0" fmla="*/ 16 w 17"/>
                    <a:gd name="T1" fmla="*/ 0 h 18"/>
                    <a:gd name="T2" fmla="*/ 11 w 17"/>
                    <a:gd name="T3" fmla="*/ 2 h 18"/>
                    <a:gd name="T4" fmla="*/ 6 w 17"/>
                    <a:gd name="T5" fmla="*/ 3 h 18"/>
                    <a:gd name="T6" fmla="*/ 6 w 17"/>
                    <a:gd name="T7" fmla="*/ 5 h 18"/>
                    <a:gd name="T8" fmla="*/ 4 w 17"/>
                    <a:gd name="T9" fmla="*/ 8 h 18"/>
                    <a:gd name="T10" fmla="*/ 4 w 17"/>
                    <a:gd name="T11" fmla="*/ 11 h 18"/>
                    <a:gd name="T12" fmla="*/ 0 w 17"/>
                    <a:gd name="T13" fmla="*/ 12 h 18"/>
                    <a:gd name="T14" fmla="*/ 4 w 17"/>
                    <a:gd name="T15" fmla="*/ 14 h 18"/>
                    <a:gd name="T16" fmla="*/ 4 w 17"/>
                    <a:gd name="T17" fmla="*/ 15 h 18"/>
                    <a:gd name="T18" fmla="*/ 6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11" y="2"/>
                      </a:lnTo>
                      <a:lnTo>
                        <a:pt x="6" y="3"/>
                      </a:lnTo>
                      <a:lnTo>
                        <a:pt x="6" y="5"/>
                      </a:lnTo>
                      <a:lnTo>
                        <a:pt x="4" y="8"/>
                      </a:lnTo>
                      <a:lnTo>
                        <a:pt x="4" y="11"/>
                      </a:lnTo>
                      <a:lnTo>
                        <a:pt x="0" y="12"/>
                      </a:lnTo>
                      <a:lnTo>
                        <a:pt x="4" y="14"/>
                      </a:lnTo>
                      <a:lnTo>
                        <a:pt x="4" y="15"/>
                      </a:lnTo>
                      <a:lnTo>
                        <a:pt x="6" y="17"/>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931" name="Group 384"/>
              <p:cNvGrpSpPr>
                <a:grpSpLocks/>
              </p:cNvGrpSpPr>
              <p:nvPr/>
            </p:nvGrpSpPr>
            <p:grpSpPr bwMode="auto">
              <a:xfrm>
                <a:off x="2445" y="2366"/>
                <a:ext cx="29" cy="19"/>
                <a:chOff x="2445" y="2366"/>
                <a:chExt cx="29" cy="19"/>
              </a:xfrm>
            </p:grpSpPr>
            <p:sp>
              <p:nvSpPr>
                <p:cNvPr id="111932" name="Freeform 385"/>
                <p:cNvSpPr>
                  <a:spLocks/>
                </p:cNvSpPr>
                <p:nvPr/>
              </p:nvSpPr>
              <p:spPr bwMode="auto">
                <a:xfrm>
                  <a:off x="2457" y="2368"/>
                  <a:ext cx="17" cy="17"/>
                </a:xfrm>
                <a:custGeom>
                  <a:avLst/>
                  <a:gdLst>
                    <a:gd name="T0" fmla="*/ 0 w 17"/>
                    <a:gd name="T1" fmla="*/ 16 h 17"/>
                    <a:gd name="T2" fmla="*/ 7 w 17"/>
                    <a:gd name="T3" fmla="*/ 14 h 17"/>
                    <a:gd name="T4" fmla="*/ 8 w 17"/>
                    <a:gd name="T5" fmla="*/ 13 h 17"/>
                    <a:gd name="T6" fmla="*/ 8 w 17"/>
                    <a:gd name="T7" fmla="*/ 11 h 17"/>
                    <a:gd name="T8" fmla="*/ 12 w 17"/>
                    <a:gd name="T9" fmla="*/ 10 h 17"/>
                    <a:gd name="T10" fmla="*/ 12 w 17"/>
                    <a:gd name="T11" fmla="*/ 6 h 17"/>
                    <a:gd name="T12" fmla="*/ 16 w 17"/>
                    <a:gd name="T13" fmla="*/ 5 h 17"/>
                    <a:gd name="T14" fmla="*/ 12 w 17"/>
                    <a:gd name="T15" fmla="*/ 3 h 17"/>
                    <a:gd name="T16" fmla="*/ 12 w 17"/>
                    <a:gd name="T17" fmla="*/ 2 h 17"/>
                    <a:gd name="T18" fmla="*/ 8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7" y="14"/>
                      </a:lnTo>
                      <a:lnTo>
                        <a:pt x="8" y="13"/>
                      </a:lnTo>
                      <a:lnTo>
                        <a:pt x="8" y="11"/>
                      </a:lnTo>
                      <a:lnTo>
                        <a:pt x="12" y="10"/>
                      </a:lnTo>
                      <a:lnTo>
                        <a:pt x="12" y="6"/>
                      </a:lnTo>
                      <a:lnTo>
                        <a:pt x="16" y="5"/>
                      </a:lnTo>
                      <a:lnTo>
                        <a:pt x="12" y="3"/>
                      </a:lnTo>
                      <a:lnTo>
                        <a:pt x="12" y="2"/>
                      </a:lnTo>
                      <a:lnTo>
                        <a:pt x="8" y="0"/>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33" name="Freeform 386"/>
                <p:cNvSpPr>
                  <a:spLocks/>
                </p:cNvSpPr>
                <p:nvPr/>
              </p:nvSpPr>
              <p:spPr bwMode="auto">
                <a:xfrm>
                  <a:off x="2445" y="2366"/>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grpSp>
      <p:sp>
        <p:nvSpPr>
          <p:cNvPr id="111638" name="Rectangle 387"/>
          <p:cNvSpPr>
            <a:spLocks noChangeArrowheads="1"/>
          </p:cNvSpPr>
          <p:nvPr/>
        </p:nvSpPr>
        <p:spPr bwMode="auto">
          <a:xfrm>
            <a:off x="3352800" y="2209800"/>
            <a:ext cx="121602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1800" b="1">
                <a:solidFill>
                  <a:srgbClr val="FFFFFF"/>
                </a:solidFill>
              </a:rPr>
              <a:t>E</a:t>
            </a:r>
            <a:r>
              <a:rPr lang="el-GR" altLang="el-GR" sz="1800" b="1">
                <a:solidFill>
                  <a:srgbClr val="FFFFFF"/>
                </a:solidFill>
              </a:rPr>
              <a:t>λεύθερα</a:t>
            </a:r>
          </a:p>
          <a:p>
            <a:pPr algn="ctr"/>
            <a:r>
              <a:rPr lang="el-GR" altLang="el-GR" sz="1800" b="1">
                <a:solidFill>
                  <a:srgbClr val="FFFFFF"/>
                </a:solidFill>
              </a:rPr>
              <a:t>Λιπαρά</a:t>
            </a:r>
          </a:p>
          <a:p>
            <a:pPr algn="ctr"/>
            <a:r>
              <a:rPr lang="el-GR" altLang="el-GR" sz="1800" b="1">
                <a:solidFill>
                  <a:srgbClr val="FFFFFF"/>
                </a:solidFill>
              </a:rPr>
              <a:t>Οξέα</a:t>
            </a:r>
            <a:endParaRPr lang="en-US" altLang="el-GR" sz="1800" b="1">
              <a:solidFill>
                <a:srgbClr val="FFFFFF"/>
              </a:solidFill>
            </a:endParaRPr>
          </a:p>
        </p:txBody>
      </p:sp>
      <p:grpSp>
        <p:nvGrpSpPr>
          <p:cNvPr id="111639" name="Group 388"/>
          <p:cNvGrpSpPr>
            <a:grpSpLocks/>
          </p:cNvGrpSpPr>
          <p:nvPr/>
        </p:nvGrpSpPr>
        <p:grpSpPr bwMode="auto">
          <a:xfrm>
            <a:off x="1905000" y="5181600"/>
            <a:ext cx="635000" cy="542925"/>
            <a:chOff x="1104" y="960"/>
            <a:chExt cx="400" cy="342"/>
          </a:xfrm>
        </p:grpSpPr>
        <p:sp>
          <p:nvSpPr>
            <p:cNvPr id="111841" name="Line 389"/>
            <p:cNvSpPr>
              <a:spLocks noChangeShapeType="1"/>
            </p:cNvSpPr>
            <p:nvPr/>
          </p:nvSpPr>
          <p:spPr bwMode="auto">
            <a:xfrm>
              <a:off x="1183" y="998"/>
              <a:ext cx="240" cy="1"/>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grpSp>
          <p:nvGrpSpPr>
            <p:cNvPr id="111842" name="Group 390"/>
            <p:cNvGrpSpPr>
              <a:grpSpLocks/>
            </p:cNvGrpSpPr>
            <p:nvPr/>
          </p:nvGrpSpPr>
          <p:grpSpPr bwMode="auto">
            <a:xfrm>
              <a:off x="1146" y="1269"/>
              <a:ext cx="32" cy="33"/>
              <a:chOff x="1295" y="1424"/>
              <a:chExt cx="32" cy="33"/>
            </a:xfrm>
          </p:grpSpPr>
          <p:sp>
            <p:nvSpPr>
              <p:cNvPr id="111921" name="Freeform 391"/>
              <p:cNvSpPr>
                <a:spLocks/>
              </p:cNvSpPr>
              <p:nvPr/>
            </p:nvSpPr>
            <p:spPr bwMode="auto">
              <a:xfrm>
                <a:off x="1295" y="1440"/>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2 h 17"/>
                  <a:gd name="T12" fmla="*/ 28 w 32"/>
                  <a:gd name="T13" fmla="*/ 6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2"/>
                    </a:lnTo>
                    <a:lnTo>
                      <a:pt x="28" y="6"/>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22" name="Freeform 392"/>
              <p:cNvSpPr>
                <a:spLocks/>
              </p:cNvSpPr>
              <p:nvPr/>
            </p:nvSpPr>
            <p:spPr bwMode="auto">
              <a:xfrm>
                <a:off x="1297" y="1424"/>
                <a:ext cx="28" cy="17"/>
              </a:xfrm>
              <a:custGeom>
                <a:avLst/>
                <a:gdLst>
                  <a:gd name="T0" fmla="*/ 25 w 28"/>
                  <a:gd name="T1" fmla="*/ 16 h 17"/>
                  <a:gd name="T2" fmla="*/ 27 w 28"/>
                  <a:gd name="T3" fmla="*/ 13 h 17"/>
                  <a:gd name="T4" fmla="*/ 25 w 28"/>
                  <a:gd name="T5" fmla="*/ 11 h 17"/>
                  <a:gd name="T6" fmla="*/ 24 w 28"/>
                  <a:gd name="T7" fmla="*/ 10 h 17"/>
                  <a:gd name="T8" fmla="*/ 20 w 28"/>
                  <a:gd name="T9" fmla="*/ 6 h 17"/>
                  <a:gd name="T10" fmla="*/ 17 w 28"/>
                  <a:gd name="T11" fmla="*/ 5 h 17"/>
                  <a:gd name="T12" fmla="*/ 13 w 28"/>
                  <a:gd name="T13" fmla="*/ 3 h 17"/>
                  <a:gd name="T14" fmla="*/ 8 w 28"/>
                  <a:gd name="T15" fmla="*/ 3 h 17"/>
                  <a:gd name="T16" fmla="*/ 5 w 28"/>
                  <a:gd name="T17" fmla="*/ 2 h 17"/>
                  <a:gd name="T18" fmla="*/ 0 w 2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7"/>
                  <a:gd name="T32" fmla="*/ 28 w 2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7">
                    <a:moveTo>
                      <a:pt x="25" y="16"/>
                    </a:moveTo>
                    <a:lnTo>
                      <a:pt x="27" y="13"/>
                    </a:lnTo>
                    <a:lnTo>
                      <a:pt x="25" y="11"/>
                    </a:lnTo>
                    <a:lnTo>
                      <a:pt x="24" y="10"/>
                    </a:lnTo>
                    <a:lnTo>
                      <a:pt x="20" y="6"/>
                    </a:lnTo>
                    <a:lnTo>
                      <a:pt x="17" y="5"/>
                    </a:lnTo>
                    <a:lnTo>
                      <a:pt x="13" y="3"/>
                    </a:lnTo>
                    <a:lnTo>
                      <a:pt x="8"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43" name="Group 393"/>
            <p:cNvGrpSpPr>
              <a:grpSpLocks/>
            </p:cNvGrpSpPr>
            <p:nvPr/>
          </p:nvGrpSpPr>
          <p:grpSpPr bwMode="auto">
            <a:xfrm>
              <a:off x="1289" y="1269"/>
              <a:ext cx="35" cy="32"/>
              <a:chOff x="1438" y="1424"/>
              <a:chExt cx="35" cy="32"/>
            </a:xfrm>
          </p:grpSpPr>
          <p:sp>
            <p:nvSpPr>
              <p:cNvPr id="111919" name="Freeform 394"/>
              <p:cNvSpPr>
                <a:spLocks/>
              </p:cNvSpPr>
              <p:nvPr/>
            </p:nvSpPr>
            <p:spPr bwMode="auto">
              <a:xfrm>
                <a:off x="1438" y="1439"/>
                <a:ext cx="31" cy="17"/>
              </a:xfrm>
              <a:custGeom>
                <a:avLst/>
                <a:gdLst>
                  <a:gd name="T0" fmla="*/ 0 w 31"/>
                  <a:gd name="T1" fmla="*/ 16 h 17"/>
                  <a:gd name="T2" fmla="*/ 5 w 31"/>
                  <a:gd name="T3" fmla="*/ 16 h 17"/>
                  <a:gd name="T4" fmla="*/ 11 w 31"/>
                  <a:gd name="T5" fmla="*/ 16 h 17"/>
                  <a:gd name="T6" fmla="*/ 14 w 31"/>
                  <a:gd name="T7" fmla="*/ 16 h 17"/>
                  <a:gd name="T8" fmla="*/ 19 w 31"/>
                  <a:gd name="T9" fmla="*/ 13 h 17"/>
                  <a:gd name="T10" fmla="*/ 23 w 31"/>
                  <a:gd name="T11" fmla="*/ 12 h 17"/>
                  <a:gd name="T12" fmla="*/ 26 w 31"/>
                  <a:gd name="T13" fmla="*/ 7 h 17"/>
                  <a:gd name="T14" fmla="*/ 28 w 31"/>
                  <a:gd name="T15" fmla="*/ 6 h 17"/>
                  <a:gd name="T16" fmla="*/ 30 w 31"/>
                  <a:gd name="T17" fmla="*/ 3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6"/>
                    </a:moveTo>
                    <a:lnTo>
                      <a:pt x="5" y="16"/>
                    </a:lnTo>
                    <a:lnTo>
                      <a:pt x="11" y="16"/>
                    </a:lnTo>
                    <a:lnTo>
                      <a:pt x="14" y="16"/>
                    </a:lnTo>
                    <a:lnTo>
                      <a:pt x="19" y="13"/>
                    </a:lnTo>
                    <a:lnTo>
                      <a:pt x="23" y="12"/>
                    </a:lnTo>
                    <a:lnTo>
                      <a:pt x="26" y="7"/>
                    </a:lnTo>
                    <a:lnTo>
                      <a:pt x="28" y="6"/>
                    </a:lnTo>
                    <a:lnTo>
                      <a:pt x="30" y="3"/>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20" name="Freeform 395"/>
              <p:cNvSpPr>
                <a:spLocks/>
              </p:cNvSpPr>
              <p:nvPr/>
            </p:nvSpPr>
            <p:spPr bwMode="auto">
              <a:xfrm>
                <a:off x="1442" y="1424"/>
                <a:ext cx="31" cy="17"/>
              </a:xfrm>
              <a:custGeom>
                <a:avLst/>
                <a:gdLst>
                  <a:gd name="T0" fmla="*/ 28 w 31"/>
                  <a:gd name="T1" fmla="*/ 16 h 17"/>
                  <a:gd name="T2" fmla="*/ 30 w 31"/>
                  <a:gd name="T3" fmla="*/ 13 h 17"/>
                  <a:gd name="T4" fmla="*/ 28 w 31"/>
                  <a:gd name="T5" fmla="*/ 11 h 17"/>
                  <a:gd name="T6" fmla="*/ 26 w 31"/>
                  <a:gd name="T7" fmla="*/ 10 h 17"/>
                  <a:gd name="T8" fmla="*/ 23 w 31"/>
                  <a:gd name="T9" fmla="*/ 6 h 17"/>
                  <a:gd name="T10" fmla="*/ 19 w 31"/>
                  <a:gd name="T11" fmla="*/ 5 h 17"/>
                  <a:gd name="T12" fmla="*/ 14 w 31"/>
                  <a:gd name="T13" fmla="*/ 3 h 17"/>
                  <a:gd name="T14" fmla="*/ 11 w 31"/>
                  <a:gd name="T15" fmla="*/ 3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8" y="16"/>
                    </a:moveTo>
                    <a:lnTo>
                      <a:pt x="30" y="13"/>
                    </a:lnTo>
                    <a:lnTo>
                      <a:pt x="28" y="11"/>
                    </a:lnTo>
                    <a:lnTo>
                      <a:pt x="26" y="10"/>
                    </a:lnTo>
                    <a:lnTo>
                      <a:pt x="23" y="6"/>
                    </a:lnTo>
                    <a:lnTo>
                      <a:pt x="19" y="5"/>
                    </a:lnTo>
                    <a:lnTo>
                      <a:pt x="14" y="3"/>
                    </a:lnTo>
                    <a:lnTo>
                      <a:pt x="11"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44" name="Group 396"/>
            <p:cNvGrpSpPr>
              <a:grpSpLocks/>
            </p:cNvGrpSpPr>
            <p:nvPr/>
          </p:nvGrpSpPr>
          <p:grpSpPr bwMode="auto">
            <a:xfrm>
              <a:off x="1436" y="1269"/>
              <a:ext cx="32" cy="33"/>
              <a:chOff x="1585" y="1424"/>
              <a:chExt cx="32" cy="33"/>
            </a:xfrm>
          </p:grpSpPr>
          <p:sp>
            <p:nvSpPr>
              <p:cNvPr id="111917" name="Freeform 397"/>
              <p:cNvSpPr>
                <a:spLocks/>
              </p:cNvSpPr>
              <p:nvPr/>
            </p:nvSpPr>
            <p:spPr bwMode="auto">
              <a:xfrm>
                <a:off x="1585" y="1440"/>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2 h 17"/>
                  <a:gd name="T12" fmla="*/ 28 w 32"/>
                  <a:gd name="T13" fmla="*/ 6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2"/>
                    </a:lnTo>
                    <a:lnTo>
                      <a:pt x="28" y="6"/>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18" name="Freeform 398"/>
              <p:cNvSpPr>
                <a:spLocks/>
              </p:cNvSpPr>
              <p:nvPr/>
            </p:nvSpPr>
            <p:spPr bwMode="auto">
              <a:xfrm>
                <a:off x="1587" y="1424"/>
                <a:ext cx="30" cy="17"/>
              </a:xfrm>
              <a:custGeom>
                <a:avLst/>
                <a:gdLst>
                  <a:gd name="T0" fmla="*/ 27 w 30"/>
                  <a:gd name="T1" fmla="*/ 16 h 17"/>
                  <a:gd name="T2" fmla="*/ 29 w 30"/>
                  <a:gd name="T3" fmla="*/ 13 h 17"/>
                  <a:gd name="T4" fmla="*/ 27 w 30"/>
                  <a:gd name="T5" fmla="*/ 11 h 17"/>
                  <a:gd name="T6" fmla="*/ 26 w 30"/>
                  <a:gd name="T7" fmla="*/ 10 h 17"/>
                  <a:gd name="T8" fmla="*/ 22 w 30"/>
                  <a:gd name="T9" fmla="*/ 6 h 17"/>
                  <a:gd name="T10" fmla="*/ 19 w 30"/>
                  <a:gd name="T11" fmla="*/ 5 h 17"/>
                  <a:gd name="T12" fmla="*/ 14 w 30"/>
                  <a:gd name="T13" fmla="*/ 3 h 17"/>
                  <a:gd name="T14" fmla="*/ 10 w 30"/>
                  <a:gd name="T15" fmla="*/ 3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7" y="16"/>
                    </a:moveTo>
                    <a:lnTo>
                      <a:pt x="29" y="13"/>
                    </a:lnTo>
                    <a:lnTo>
                      <a:pt x="27" y="11"/>
                    </a:lnTo>
                    <a:lnTo>
                      <a:pt x="26" y="10"/>
                    </a:lnTo>
                    <a:lnTo>
                      <a:pt x="22" y="6"/>
                    </a:lnTo>
                    <a:lnTo>
                      <a:pt x="19" y="5"/>
                    </a:lnTo>
                    <a:lnTo>
                      <a:pt x="14" y="3"/>
                    </a:lnTo>
                    <a:lnTo>
                      <a:pt x="10"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45" name="Group 399"/>
            <p:cNvGrpSpPr>
              <a:grpSpLocks/>
            </p:cNvGrpSpPr>
            <p:nvPr/>
          </p:nvGrpSpPr>
          <p:grpSpPr bwMode="auto">
            <a:xfrm>
              <a:off x="1132" y="1036"/>
              <a:ext cx="35" cy="32"/>
              <a:chOff x="1281" y="1191"/>
              <a:chExt cx="35" cy="32"/>
            </a:xfrm>
          </p:grpSpPr>
          <p:sp>
            <p:nvSpPr>
              <p:cNvPr id="111913" name="Freeform 400"/>
              <p:cNvSpPr>
                <a:spLocks/>
              </p:cNvSpPr>
              <p:nvPr/>
            </p:nvSpPr>
            <p:spPr bwMode="auto">
              <a:xfrm>
                <a:off x="1281" y="1206"/>
                <a:ext cx="33" cy="17"/>
              </a:xfrm>
              <a:custGeom>
                <a:avLst/>
                <a:gdLst>
                  <a:gd name="T0" fmla="*/ 0 w 33"/>
                  <a:gd name="T1" fmla="*/ 0 h 17"/>
                  <a:gd name="T2" fmla="*/ 0 w 33"/>
                  <a:gd name="T3" fmla="*/ 2 h 17"/>
                  <a:gd name="T4" fmla="*/ 2 w 33"/>
                  <a:gd name="T5" fmla="*/ 5 h 17"/>
                  <a:gd name="T6" fmla="*/ 3 w 33"/>
                  <a:gd name="T7" fmla="*/ 6 h 17"/>
                  <a:gd name="T8" fmla="*/ 7 w 33"/>
                  <a:gd name="T9" fmla="*/ 9 h 17"/>
                  <a:gd name="T10" fmla="*/ 11 w 33"/>
                  <a:gd name="T11" fmla="*/ 10 h 17"/>
                  <a:gd name="T12" fmla="*/ 16 w 33"/>
                  <a:gd name="T13" fmla="*/ 12 h 17"/>
                  <a:gd name="T14" fmla="*/ 22 w 33"/>
                  <a:gd name="T15" fmla="*/ 13 h 17"/>
                  <a:gd name="T16" fmla="*/ 27 w 33"/>
                  <a:gd name="T17" fmla="*/ 16 h 17"/>
                  <a:gd name="T18" fmla="*/ 32 w 33"/>
                  <a:gd name="T19" fmla="*/ 16 h 17"/>
                  <a:gd name="T20" fmla="*/ 32 w 33"/>
                  <a:gd name="T21" fmla="*/ 2 h 17"/>
                  <a:gd name="T22" fmla="*/ 0 w 33"/>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17"/>
                  <a:gd name="T38" fmla="*/ 33 w 3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17">
                    <a:moveTo>
                      <a:pt x="0" y="0"/>
                    </a:moveTo>
                    <a:lnTo>
                      <a:pt x="0" y="2"/>
                    </a:lnTo>
                    <a:lnTo>
                      <a:pt x="2" y="5"/>
                    </a:lnTo>
                    <a:lnTo>
                      <a:pt x="3" y="6"/>
                    </a:lnTo>
                    <a:lnTo>
                      <a:pt x="7" y="9"/>
                    </a:lnTo>
                    <a:lnTo>
                      <a:pt x="11" y="10"/>
                    </a:lnTo>
                    <a:lnTo>
                      <a:pt x="16" y="12"/>
                    </a:lnTo>
                    <a:lnTo>
                      <a:pt x="22" y="13"/>
                    </a:lnTo>
                    <a:lnTo>
                      <a:pt x="27" y="16"/>
                    </a:lnTo>
                    <a:lnTo>
                      <a:pt x="32" y="16"/>
                    </a:lnTo>
                    <a:lnTo>
                      <a:pt x="32"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14" name="Freeform 401"/>
              <p:cNvSpPr>
                <a:spLocks/>
              </p:cNvSpPr>
              <p:nvPr/>
            </p:nvSpPr>
            <p:spPr bwMode="auto">
              <a:xfrm>
                <a:off x="1281" y="1206"/>
                <a:ext cx="33" cy="17"/>
              </a:xfrm>
              <a:custGeom>
                <a:avLst/>
                <a:gdLst>
                  <a:gd name="T0" fmla="*/ 0 w 33"/>
                  <a:gd name="T1" fmla="*/ 0 h 17"/>
                  <a:gd name="T2" fmla="*/ 0 w 33"/>
                  <a:gd name="T3" fmla="*/ 2 h 17"/>
                  <a:gd name="T4" fmla="*/ 2 w 33"/>
                  <a:gd name="T5" fmla="*/ 5 h 17"/>
                  <a:gd name="T6" fmla="*/ 3 w 33"/>
                  <a:gd name="T7" fmla="*/ 6 h 17"/>
                  <a:gd name="T8" fmla="*/ 7 w 33"/>
                  <a:gd name="T9" fmla="*/ 9 h 17"/>
                  <a:gd name="T10" fmla="*/ 11 w 33"/>
                  <a:gd name="T11" fmla="*/ 10 h 17"/>
                  <a:gd name="T12" fmla="*/ 16 w 33"/>
                  <a:gd name="T13" fmla="*/ 12 h 17"/>
                  <a:gd name="T14" fmla="*/ 22 w 33"/>
                  <a:gd name="T15" fmla="*/ 13 h 17"/>
                  <a:gd name="T16" fmla="*/ 27 w 33"/>
                  <a:gd name="T17" fmla="*/ 16 h 17"/>
                  <a:gd name="T18" fmla="*/ 32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0"/>
                    </a:moveTo>
                    <a:lnTo>
                      <a:pt x="0" y="2"/>
                    </a:lnTo>
                    <a:lnTo>
                      <a:pt x="2" y="5"/>
                    </a:lnTo>
                    <a:lnTo>
                      <a:pt x="3" y="6"/>
                    </a:lnTo>
                    <a:lnTo>
                      <a:pt x="7" y="9"/>
                    </a:lnTo>
                    <a:lnTo>
                      <a:pt x="11" y="10"/>
                    </a:lnTo>
                    <a:lnTo>
                      <a:pt x="16" y="12"/>
                    </a:lnTo>
                    <a:lnTo>
                      <a:pt x="22" y="13"/>
                    </a:lnTo>
                    <a:lnTo>
                      <a:pt x="27" y="16"/>
                    </a:lnTo>
                    <a:lnTo>
                      <a:pt x="32"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15" name="Freeform 402"/>
              <p:cNvSpPr>
                <a:spLocks/>
              </p:cNvSpPr>
              <p:nvPr/>
            </p:nvSpPr>
            <p:spPr bwMode="auto">
              <a:xfrm>
                <a:off x="1283" y="1191"/>
                <a:ext cx="33" cy="17"/>
              </a:xfrm>
              <a:custGeom>
                <a:avLst/>
                <a:gdLst>
                  <a:gd name="T0" fmla="*/ 32 w 33"/>
                  <a:gd name="T1" fmla="*/ 0 h 17"/>
                  <a:gd name="T2" fmla="*/ 27 w 33"/>
                  <a:gd name="T3" fmla="*/ 0 h 17"/>
                  <a:gd name="T4" fmla="*/ 22 w 33"/>
                  <a:gd name="T5" fmla="*/ 0 h 17"/>
                  <a:gd name="T6" fmla="*/ 16 w 33"/>
                  <a:gd name="T7" fmla="*/ 0 h 17"/>
                  <a:gd name="T8" fmla="*/ 11 w 33"/>
                  <a:gd name="T9" fmla="*/ 2 h 17"/>
                  <a:gd name="T10" fmla="*/ 7 w 33"/>
                  <a:gd name="T11" fmla="*/ 3 h 17"/>
                  <a:gd name="T12" fmla="*/ 3 w 33"/>
                  <a:gd name="T13" fmla="*/ 7 h 17"/>
                  <a:gd name="T14" fmla="*/ 2 w 33"/>
                  <a:gd name="T15" fmla="*/ 8 h 17"/>
                  <a:gd name="T16" fmla="*/ 0 w 33"/>
                  <a:gd name="T17" fmla="*/ 10 h 17"/>
                  <a:gd name="T18" fmla="*/ 0 w 33"/>
                  <a:gd name="T19" fmla="*/ 12 h 17"/>
                  <a:gd name="T20" fmla="*/ 32 w 33"/>
                  <a:gd name="T21" fmla="*/ 16 h 17"/>
                  <a:gd name="T22" fmla="*/ 32 w 33"/>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17"/>
                  <a:gd name="T38" fmla="*/ 33 w 3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17">
                    <a:moveTo>
                      <a:pt x="32" y="0"/>
                    </a:moveTo>
                    <a:lnTo>
                      <a:pt x="27" y="0"/>
                    </a:lnTo>
                    <a:lnTo>
                      <a:pt x="22" y="0"/>
                    </a:lnTo>
                    <a:lnTo>
                      <a:pt x="16" y="0"/>
                    </a:lnTo>
                    <a:lnTo>
                      <a:pt x="11" y="2"/>
                    </a:lnTo>
                    <a:lnTo>
                      <a:pt x="7" y="3"/>
                    </a:lnTo>
                    <a:lnTo>
                      <a:pt x="3" y="7"/>
                    </a:lnTo>
                    <a:lnTo>
                      <a:pt x="2" y="8"/>
                    </a:lnTo>
                    <a:lnTo>
                      <a:pt x="0" y="10"/>
                    </a:lnTo>
                    <a:lnTo>
                      <a:pt x="0" y="12"/>
                    </a:lnTo>
                    <a:lnTo>
                      <a:pt x="32" y="16"/>
                    </a:lnTo>
                    <a:lnTo>
                      <a:pt x="32"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16" name="Freeform 403"/>
              <p:cNvSpPr>
                <a:spLocks/>
              </p:cNvSpPr>
              <p:nvPr/>
            </p:nvSpPr>
            <p:spPr bwMode="auto">
              <a:xfrm>
                <a:off x="1283" y="1191"/>
                <a:ext cx="33" cy="17"/>
              </a:xfrm>
              <a:custGeom>
                <a:avLst/>
                <a:gdLst>
                  <a:gd name="T0" fmla="*/ 32 w 33"/>
                  <a:gd name="T1" fmla="*/ 0 h 17"/>
                  <a:gd name="T2" fmla="*/ 27 w 33"/>
                  <a:gd name="T3" fmla="*/ 0 h 17"/>
                  <a:gd name="T4" fmla="*/ 22 w 33"/>
                  <a:gd name="T5" fmla="*/ 0 h 17"/>
                  <a:gd name="T6" fmla="*/ 16 w 33"/>
                  <a:gd name="T7" fmla="*/ 0 h 17"/>
                  <a:gd name="T8" fmla="*/ 11 w 33"/>
                  <a:gd name="T9" fmla="*/ 2 h 17"/>
                  <a:gd name="T10" fmla="*/ 7 w 33"/>
                  <a:gd name="T11" fmla="*/ 4 h 17"/>
                  <a:gd name="T12" fmla="*/ 3 w 33"/>
                  <a:gd name="T13" fmla="*/ 8 h 17"/>
                  <a:gd name="T14" fmla="*/ 2 w 33"/>
                  <a:gd name="T15" fmla="*/ 11 h 17"/>
                  <a:gd name="T16" fmla="*/ 0 w 33"/>
                  <a:gd name="T17" fmla="*/ 13 h 17"/>
                  <a:gd name="T18" fmla="*/ 0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32" y="0"/>
                    </a:moveTo>
                    <a:lnTo>
                      <a:pt x="27" y="0"/>
                    </a:lnTo>
                    <a:lnTo>
                      <a:pt x="22" y="0"/>
                    </a:lnTo>
                    <a:lnTo>
                      <a:pt x="16" y="0"/>
                    </a:lnTo>
                    <a:lnTo>
                      <a:pt x="11" y="2"/>
                    </a:lnTo>
                    <a:lnTo>
                      <a:pt x="7" y="4"/>
                    </a:lnTo>
                    <a:lnTo>
                      <a:pt x="3" y="8"/>
                    </a:lnTo>
                    <a:lnTo>
                      <a:pt x="2" y="11"/>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46" name="Group 404"/>
            <p:cNvGrpSpPr>
              <a:grpSpLocks/>
            </p:cNvGrpSpPr>
            <p:nvPr/>
          </p:nvGrpSpPr>
          <p:grpSpPr bwMode="auto">
            <a:xfrm>
              <a:off x="1159" y="1067"/>
              <a:ext cx="33" cy="35"/>
              <a:chOff x="1308" y="1222"/>
              <a:chExt cx="33" cy="35"/>
            </a:xfrm>
          </p:grpSpPr>
          <p:sp>
            <p:nvSpPr>
              <p:cNvPr id="111911" name="Freeform 405"/>
              <p:cNvSpPr>
                <a:spLocks/>
              </p:cNvSpPr>
              <p:nvPr/>
            </p:nvSpPr>
            <p:spPr bwMode="auto">
              <a:xfrm>
                <a:off x="1308" y="1240"/>
                <a:ext cx="33" cy="17"/>
              </a:xfrm>
              <a:custGeom>
                <a:avLst/>
                <a:gdLst>
                  <a:gd name="T0" fmla="*/ 0 w 33"/>
                  <a:gd name="T1" fmla="*/ 16 h 17"/>
                  <a:gd name="T2" fmla="*/ 5 w 33"/>
                  <a:gd name="T3" fmla="*/ 16 h 17"/>
                  <a:gd name="T4" fmla="*/ 11 w 33"/>
                  <a:gd name="T5" fmla="*/ 16 h 17"/>
                  <a:gd name="T6" fmla="*/ 16 w 33"/>
                  <a:gd name="T7" fmla="*/ 16 h 17"/>
                  <a:gd name="T8" fmla="*/ 21 w 33"/>
                  <a:gd name="T9" fmla="*/ 13 h 17"/>
                  <a:gd name="T10" fmla="*/ 25 w 33"/>
                  <a:gd name="T11" fmla="*/ 12 h 17"/>
                  <a:gd name="T12" fmla="*/ 28 w 33"/>
                  <a:gd name="T13" fmla="*/ 6 h 17"/>
                  <a:gd name="T14" fmla="*/ 30 w 33"/>
                  <a:gd name="T15" fmla="*/ 4 h 17"/>
                  <a:gd name="T16" fmla="*/ 32 w 33"/>
                  <a:gd name="T17" fmla="*/ 2 h 17"/>
                  <a:gd name="T18" fmla="*/ 32 w 33"/>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16"/>
                    </a:moveTo>
                    <a:lnTo>
                      <a:pt x="5" y="16"/>
                    </a:lnTo>
                    <a:lnTo>
                      <a:pt x="11" y="16"/>
                    </a:lnTo>
                    <a:lnTo>
                      <a:pt x="16" y="16"/>
                    </a:lnTo>
                    <a:lnTo>
                      <a:pt x="21" y="13"/>
                    </a:lnTo>
                    <a:lnTo>
                      <a:pt x="25" y="12"/>
                    </a:lnTo>
                    <a:lnTo>
                      <a:pt x="28" y="6"/>
                    </a:lnTo>
                    <a:lnTo>
                      <a:pt x="30" y="4"/>
                    </a:lnTo>
                    <a:lnTo>
                      <a:pt x="32" y="2"/>
                    </a:lnTo>
                    <a:lnTo>
                      <a:pt x="32"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12" name="Freeform 406"/>
              <p:cNvSpPr>
                <a:spLocks/>
              </p:cNvSpPr>
              <p:nvPr/>
            </p:nvSpPr>
            <p:spPr bwMode="auto">
              <a:xfrm>
                <a:off x="1310" y="122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47" name="Group 407"/>
            <p:cNvGrpSpPr>
              <a:grpSpLocks/>
            </p:cNvGrpSpPr>
            <p:nvPr/>
          </p:nvGrpSpPr>
          <p:grpSpPr bwMode="auto">
            <a:xfrm>
              <a:off x="1127" y="1101"/>
              <a:ext cx="35" cy="29"/>
              <a:chOff x="1276" y="1256"/>
              <a:chExt cx="35" cy="29"/>
            </a:xfrm>
          </p:grpSpPr>
          <p:sp>
            <p:nvSpPr>
              <p:cNvPr id="111909" name="Freeform 408"/>
              <p:cNvSpPr>
                <a:spLocks/>
              </p:cNvSpPr>
              <p:nvPr/>
            </p:nvSpPr>
            <p:spPr bwMode="auto">
              <a:xfrm>
                <a:off x="1276" y="1268"/>
                <a:ext cx="32" cy="17"/>
              </a:xfrm>
              <a:custGeom>
                <a:avLst/>
                <a:gdLst>
                  <a:gd name="T0" fmla="*/ 2 w 32"/>
                  <a:gd name="T1" fmla="*/ 0 h 17"/>
                  <a:gd name="T2" fmla="*/ 0 w 32"/>
                  <a:gd name="T3" fmla="*/ 3 h 17"/>
                  <a:gd name="T4" fmla="*/ 2 w 32"/>
                  <a:gd name="T5" fmla="*/ 5 h 17"/>
                  <a:gd name="T6" fmla="*/ 4 w 32"/>
                  <a:gd name="T7" fmla="*/ 6 h 17"/>
                  <a:gd name="T8" fmla="*/ 7 w 32"/>
                  <a:gd name="T9" fmla="*/ 10 h 17"/>
                  <a:gd name="T10" fmla="*/ 11 w 32"/>
                  <a:gd name="T11" fmla="*/ 11 h 17"/>
                  <a:gd name="T12" fmla="*/ 17 w 32"/>
                  <a:gd name="T13" fmla="*/ 13 h 17"/>
                  <a:gd name="T14" fmla="*/ 20 w 32"/>
                  <a:gd name="T15" fmla="*/ 13 h 17"/>
                  <a:gd name="T16" fmla="*/ 26 w 32"/>
                  <a:gd name="T17" fmla="*/ 14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4" y="6"/>
                    </a:lnTo>
                    <a:lnTo>
                      <a:pt x="7" y="10"/>
                    </a:lnTo>
                    <a:lnTo>
                      <a:pt x="11" y="11"/>
                    </a:lnTo>
                    <a:lnTo>
                      <a:pt x="17" y="13"/>
                    </a:lnTo>
                    <a:lnTo>
                      <a:pt x="20" y="13"/>
                    </a:lnTo>
                    <a:lnTo>
                      <a:pt x="26" y="14"/>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10" name="Freeform 409"/>
              <p:cNvSpPr>
                <a:spLocks/>
              </p:cNvSpPr>
              <p:nvPr/>
            </p:nvSpPr>
            <p:spPr bwMode="auto">
              <a:xfrm>
                <a:off x="1279" y="1256"/>
                <a:ext cx="32" cy="17"/>
              </a:xfrm>
              <a:custGeom>
                <a:avLst/>
                <a:gdLst>
                  <a:gd name="T0" fmla="*/ 31 w 32"/>
                  <a:gd name="T1" fmla="*/ 2 h 17"/>
                  <a:gd name="T2" fmla="*/ 26 w 32"/>
                  <a:gd name="T3" fmla="*/ 2 h 17"/>
                  <a:gd name="T4" fmla="*/ 20 w 32"/>
                  <a:gd name="T5" fmla="*/ 0 h 17"/>
                  <a:gd name="T6" fmla="*/ 17 w 32"/>
                  <a:gd name="T7" fmla="*/ 2 h 17"/>
                  <a:gd name="T8" fmla="*/ 11 w 32"/>
                  <a:gd name="T9" fmla="*/ 3 h 17"/>
                  <a:gd name="T10" fmla="*/ 7 w 32"/>
                  <a:gd name="T11" fmla="*/ 6 h 17"/>
                  <a:gd name="T12" fmla="*/ 4 w 32"/>
                  <a:gd name="T13" fmla="*/ 7 h 17"/>
                  <a:gd name="T14" fmla="*/ 2 w 32"/>
                  <a:gd name="T15" fmla="*/ 9 h 17"/>
                  <a:gd name="T16" fmla="*/ 0 w 32"/>
                  <a:gd name="T17" fmla="*/ 13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2"/>
                    </a:moveTo>
                    <a:lnTo>
                      <a:pt x="26" y="2"/>
                    </a:lnTo>
                    <a:lnTo>
                      <a:pt x="20" y="0"/>
                    </a:lnTo>
                    <a:lnTo>
                      <a:pt x="17"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48" name="Group 410"/>
            <p:cNvGrpSpPr>
              <a:grpSpLocks/>
            </p:cNvGrpSpPr>
            <p:nvPr/>
          </p:nvGrpSpPr>
          <p:grpSpPr bwMode="auto">
            <a:xfrm>
              <a:off x="1154" y="1137"/>
              <a:ext cx="33" cy="33"/>
              <a:chOff x="1303" y="1292"/>
              <a:chExt cx="33" cy="33"/>
            </a:xfrm>
          </p:grpSpPr>
          <p:sp>
            <p:nvSpPr>
              <p:cNvPr id="111907" name="Freeform 411"/>
              <p:cNvSpPr>
                <a:spLocks/>
              </p:cNvSpPr>
              <p:nvPr/>
            </p:nvSpPr>
            <p:spPr bwMode="auto">
              <a:xfrm>
                <a:off x="1303" y="1308"/>
                <a:ext cx="31" cy="17"/>
              </a:xfrm>
              <a:custGeom>
                <a:avLst/>
                <a:gdLst>
                  <a:gd name="T0" fmla="*/ 0 w 31"/>
                  <a:gd name="T1" fmla="*/ 13 h 17"/>
                  <a:gd name="T2" fmla="*/ 5 w 31"/>
                  <a:gd name="T3" fmla="*/ 16 h 17"/>
                  <a:gd name="T4" fmla="*/ 11 w 31"/>
                  <a:gd name="T5" fmla="*/ 16 h 17"/>
                  <a:gd name="T6" fmla="*/ 14 w 31"/>
                  <a:gd name="T7" fmla="*/ 13 h 17"/>
                  <a:gd name="T8" fmla="*/ 19 w 31"/>
                  <a:gd name="T9" fmla="*/ 12 h 17"/>
                  <a:gd name="T10" fmla="*/ 23 w 31"/>
                  <a:gd name="T11" fmla="*/ 9 h 17"/>
                  <a:gd name="T12" fmla="*/ 26 w 31"/>
                  <a:gd name="T13" fmla="*/ 6 h 17"/>
                  <a:gd name="T14" fmla="*/ 28 w 31"/>
                  <a:gd name="T15" fmla="*/ 4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6"/>
                    </a:lnTo>
                    <a:lnTo>
                      <a:pt x="14" y="13"/>
                    </a:lnTo>
                    <a:lnTo>
                      <a:pt x="19" y="12"/>
                    </a:lnTo>
                    <a:lnTo>
                      <a:pt x="23" y="9"/>
                    </a:lnTo>
                    <a:lnTo>
                      <a:pt x="26" y="6"/>
                    </a:lnTo>
                    <a:lnTo>
                      <a:pt x="28" y="4"/>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08" name="Freeform 412"/>
              <p:cNvSpPr>
                <a:spLocks/>
              </p:cNvSpPr>
              <p:nvPr/>
            </p:nvSpPr>
            <p:spPr bwMode="auto">
              <a:xfrm>
                <a:off x="1305" y="129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49" name="Group 413"/>
            <p:cNvGrpSpPr>
              <a:grpSpLocks/>
            </p:cNvGrpSpPr>
            <p:nvPr/>
          </p:nvGrpSpPr>
          <p:grpSpPr bwMode="auto">
            <a:xfrm>
              <a:off x="1120" y="1167"/>
              <a:ext cx="36" cy="33"/>
              <a:chOff x="1269" y="1322"/>
              <a:chExt cx="36" cy="33"/>
            </a:xfrm>
          </p:grpSpPr>
          <p:sp>
            <p:nvSpPr>
              <p:cNvPr id="111905" name="Freeform 414"/>
              <p:cNvSpPr>
                <a:spLocks/>
              </p:cNvSpPr>
              <p:nvPr/>
            </p:nvSpPr>
            <p:spPr bwMode="auto">
              <a:xfrm>
                <a:off x="1269" y="1338"/>
                <a:ext cx="31" cy="17"/>
              </a:xfrm>
              <a:custGeom>
                <a:avLst/>
                <a:gdLst>
                  <a:gd name="T0" fmla="*/ 0 w 31"/>
                  <a:gd name="T1" fmla="*/ 0 h 17"/>
                  <a:gd name="T2" fmla="*/ 0 w 31"/>
                  <a:gd name="T3" fmla="*/ 2 h 17"/>
                  <a:gd name="T4" fmla="*/ 2 w 31"/>
                  <a:gd name="T5" fmla="*/ 5 h 17"/>
                  <a:gd name="T6" fmla="*/ 3 w 31"/>
                  <a:gd name="T7" fmla="*/ 7 h 17"/>
                  <a:gd name="T8" fmla="*/ 7 w 31"/>
                  <a:gd name="T9" fmla="*/ 8 h 17"/>
                  <a:gd name="T10" fmla="*/ 10 w 31"/>
                  <a:gd name="T11" fmla="*/ 10 h 17"/>
                  <a:gd name="T12" fmla="*/ 15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3" y="7"/>
                    </a:lnTo>
                    <a:lnTo>
                      <a:pt x="7" y="8"/>
                    </a:lnTo>
                    <a:lnTo>
                      <a:pt x="10" y="10"/>
                    </a:lnTo>
                    <a:lnTo>
                      <a:pt x="15"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06" name="Freeform 415"/>
              <p:cNvSpPr>
                <a:spLocks/>
              </p:cNvSpPr>
              <p:nvPr/>
            </p:nvSpPr>
            <p:spPr bwMode="auto">
              <a:xfrm>
                <a:off x="1274" y="1322"/>
                <a:ext cx="31" cy="17"/>
              </a:xfrm>
              <a:custGeom>
                <a:avLst/>
                <a:gdLst>
                  <a:gd name="T0" fmla="*/ 30 w 31"/>
                  <a:gd name="T1" fmla="*/ 0 h 17"/>
                  <a:gd name="T2" fmla="*/ 25 w 31"/>
                  <a:gd name="T3" fmla="*/ 0 h 17"/>
                  <a:gd name="T4" fmla="*/ 20 w 31"/>
                  <a:gd name="T5" fmla="*/ 0 h 17"/>
                  <a:gd name="T6" fmla="*/ 15 w 31"/>
                  <a:gd name="T7" fmla="*/ 0 h 17"/>
                  <a:gd name="T8" fmla="*/ 10 w 31"/>
                  <a:gd name="T9" fmla="*/ 2 h 17"/>
                  <a:gd name="T10" fmla="*/ 7 w 31"/>
                  <a:gd name="T11" fmla="*/ 4 h 17"/>
                  <a:gd name="T12" fmla="*/ 3 w 31"/>
                  <a:gd name="T13" fmla="*/ 8 h 17"/>
                  <a:gd name="T14" fmla="*/ 2 w 31"/>
                  <a:gd name="T15" fmla="*/ 10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20" y="0"/>
                    </a:lnTo>
                    <a:lnTo>
                      <a:pt x="15" y="0"/>
                    </a:lnTo>
                    <a:lnTo>
                      <a:pt x="10" y="2"/>
                    </a:lnTo>
                    <a:lnTo>
                      <a:pt x="7" y="4"/>
                    </a:lnTo>
                    <a:lnTo>
                      <a:pt x="3" y="8"/>
                    </a:lnTo>
                    <a:lnTo>
                      <a:pt x="2" y="10"/>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0" name="Group 416"/>
            <p:cNvGrpSpPr>
              <a:grpSpLocks/>
            </p:cNvGrpSpPr>
            <p:nvPr/>
          </p:nvGrpSpPr>
          <p:grpSpPr bwMode="auto">
            <a:xfrm>
              <a:off x="1151" y="1205"/>
              <a:ext cx="34" cy="32"/>
              <a:chOff x="1300" y="1360"/>
              <a:chExt cx="34" cy="32"/>
            </a:xfrm>
          </p:grpSpPr>
          <p:sp>
            <p:nvSpPr>
              <p:cNvPr id="111903" name="Freeform 417"/>
              <p:cNvSpPr>
                <a:spLocks/>
              </p:cNvSpPr>
              <p:nvPr/>
            </p:nvSpPr>
            <p:spPr bwMode="auto">
              <a:xfrm>
                <a:off x="1300" y="1375"/>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1 h 17"/>
                  <a:gd name="T12" fmla="*/ 28 w 32"/>
                  <a:gd name="T13" fmla="*/ 7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1"/>
                    </a:lnTo>
                    <a:lnTo>
                      <a:pt x="28" y="7"/>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04" name="Freeform 418"/>
              <p:cNvSpPr>
                <a:spLocks/>
              </p:cNvSpPr>
              <p:nvPr/>
            </p:nvSpPr>
            <p:spPr bwMode="auto">
              <a:xfrm>
                <a:off x="1302" y="1360"/>
                <a:ext cx="32" cy="17"/>
              </a:xfrm>
              <a:custGeom>
                <a:avLst/>
                <a:gdLst>
                  <a:gd name="T0" fmla="*/ 29 w 32"/>
                  <a:gd name="T1" fmla="*/ 16 h 17"/>
                  <a:gd name="T2" fmla="*/ 31 w 32"/>
                  <a:gd name="T3" fmla="*/ 13 h 17"/>
                  <a:gd name="T4" fmla="*/ 29 w 32"/>
                  <a:gd name="T5" fmla="*/ 11 h 17"/>
                  <a:gd name="T6" fmla="*/ 28 w 32"/>
                  <a:gd name="T7" fmla="*/ 10 h 17"/>
                  <a:gd name="T8" fmla="*/ 24 w 32"/>
                  <a:gd name="T9" fmla="*/ 6 h 17"/>
                  <a:gd name="T10" fmla="*/ 21 w 32"/>
                  <a:gd name="T11" fmla="*/ 5 h 17"/>
                  <a:gd name="T12" fmla="*/ 15 w 32"/>
                  <a:gd name="T13" fmla="*/ 3 h 17"/>
                  <a:gd name="T14" fmla="*/ 10 w 32"/>
                  <a:gd name="T15" fmla="*/ 3 h 17"/>
                  <a:gd name="T16" fmla="*/ 5 w 32"/>
                  <a:gd name="T17" fmla="*/ 0 h 17"/>
                  <a:gd name="T18" fmla="*/ 0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9" y="16"/>
                    </a:moveTo>
                    <a:lnTo>
                      <a:pt x="31" y="13"/>
                    </a:lnTo>
                    <a:lnTo>
                      <a:pt x="29" y="11"/>
                    </a:lnTo>
                    <a:lnTo>
                      <a:pt x="28" y="10"/>
                    </a:lnTo>
                    <a:lnTo>
                      <a:pt x="24" y="6"/>
                    </a:lnTo>
                    <a:lnTo>
                      <a:pt x="21" y="5"/>
                    </a:lnTo>
                    <a:lnTo>
                      <a:pt x="15" y="3"/>
                    </a:lnTo>
                    <a:lnTo>
                      <a:pt x="10" y="3"/>
                    </a:lnTo>
                    <a:lnTo>
                      <a:pt x="5" y="0"/>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1" name="Group 419"/>
            <p:cNvGrpSpPr>
              <a:grpSpLocks/>
            </p:cNvGrpSpPr>
            <p:nvPr/>
          </p:nvGrpSpPr>
          <p:grpSpPr bwMode="auto">
            <a:xfrm>
              <a:off x="1115" y="1237"/>
              <a:ext cx="37" cy="30"/>
              <a:chOff x="1264" y="1392"/>
              <a:chExt cx="37" cy="30"/>
            </a:xfrm>
          </p:grpSpPr>
          <p:sp>
            <p:nvSpPr>
              <p:cNvPr id="111901" name="Freeform 420"/>
              <p:cNvSpPr>
                <a:spLocks/>
              </p:cNvSpPr>
              <p:nvPr/>
            </p:nvSpPr>
            <p:spPr bwMode="auto">
              <a:xfrm>
                <a:off x="1264" y="1405"/>
                <a:ext cx="32" cy="17"/>
              </a:xfrm>
              <a:custGeom>
                <a:avLst/>
                <a:gdLst>
                  <a:gd name="T0" fmla="*/ 0 w 32"/>
                  <a:gd name="T1" fmla="*/ 0 h 17"/>
                  <a:gd name="T2" fmla="*/ 0 w 32"/>
                  <a:gd name="T3" fmla="*/ 2 h 17"/>
                  <a:gd name="T4" fmla="*/ 2 w 32"/>
                  <a:gd name="T5" fmla="*/ 5 h 17"/>
                  <a:gd name="T6" fmla="*/ 4 w 32"/>
                  <a:gd name="T7" fmla="*/ 7 h 17"/>
                  <a:gd name="T8" fmla="*/ 7 w 32"/>
                  <a:gd name="T9" fmla="*/ 8 h 17"/>
                  <a:gd name="T10" fmla="*/ 11 w 32"/>
                  <a:gd name="T11" fmla="*/ 10 h 17"/>
                  <a:gd name="T12" fmla="*/ 16 w 32"/>
                  <a:gd name="T13" fmla="*/ 12 h 17"/>
                  <a:gd name="T14" fmla="*/ 19 w 32"/>
                  <a:gd name="T15" fmla="*/ 13 h 17"/>
                  <a:gd name="T16" fmla="*/ 25 w 32"/>
                  <a:gd name="T17" fmla="*/ 13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0"/>
                    </a:moveTo>
                    <a:lnTo>
                      <a:pt x="0" y="2"/>
                    </a:lnTo>
                    <a:lnTo>
                      <a:pt x="2" y="5"/>
                    </a:lnTo>
                    <a:lnTo>
                      <a:pt x="4" y="7"/>
                    </a:lnTo>
                    <a:lnTo>
                      <a:pt x="7" y="8"/>
                    </a:lnTo>
                    <a:lnTo>
                      <a:pt x="11" y="10"/>
                    </a:lnTo>
                    <a:lnTo>
                      <a:pt x="16" y="12"/>
                    </a:lnTo>
                    <a:lnTo>
                      <a:pt x="19" y="13"/>
                    </a:lnTo>
                    <a:lnTo>
                      <a:pt x="25" y="13"/>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02" name="Freeform 421"/>
              <p:cNvSpPr>
                <a:spLocks/>
              </p:cNvSpPr>
              <p:nvPr/>
            </p:nvSpPr>
            <p:spPr bwMode="auto">
              <a:xfrm>
                <a:off x="1269" y="1392"/>
                <a:ext cx="32" cy="17"/>
              </a:xfrm>
              <a:custGeom>
                <a:avLst/>
                <a:gdLst>
                  <a:gd name="T0" fmla="*/ 31 w 32"/>
                  <a:gd name="T1" fmla="*/ 0 h 17"/>
                  <a:gd name="T2" fmla="*/ 26 w 32"/>
                  <a:gd name="T3" fmla="*/ 0 h 17"/>
                  <a:gd name="T4" fmla="*/ 19 w 32"/>
                  <a:gd name="T5" fmla="*/ 0 h 17"/>
                  <a:gd name="T6" fmla="*/ 16 w 32"/>
                  <a:gd name="T7" fmla="*/ 0 h 17"/>
                  <a:gd name="T8" fmla="*/ 11 w 32"/>
                  <a:gd name="T9" fmla="*/ 2 h 17"/>
                  <a:gd name="T10" fmla="*/ 7 w 32"/>
                  <a:gd name="T11" fmla="*/ 3 h 17"/>
                  <a:gd name="T12" fmla="*/ 4 w 32"/>
                  <a:gd name="T13" fmla="*/ 7 h 17"/>
                  <a:gd name="T14" fmla="*/ 2 w 32"/>
                  <a:gd name="T15" fmla="*/ 9 h 17"/>
                  <a:gd name="T16" fmla="*/ 0 w 32"/>
                  <a:gd name="T17" fmla="*/ 12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0"/>
                    </a:moveTo>
                    <a:lnTo>
                      <a:pt x="26" y="0"/>
                    </a:lnTo>
                    <a:lnTo>
                      <a:pt x="19" y="0"/>
                    </a:lnTo>
                    <a:lnTo>
                      <a:pt x="16" y="0"/>
                    </a:lnTo>
                    <a:lnTo>
                      <a:pt x="11" y="2"/>
                    </a:lnTo>
                    <a:lnTo>
                      <a:pt x="7" y="3"/>
                    </a:lnTo>
                    <a:lnTo>
                      <a:pt x="4" y="7"/>
                    </a:lnTo>
                    <a:lnTo>
                      <a:pt x="2" y="9"/>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852" name="Freeform 422"/>
            <p:cNvSpPr>
              <a:spLocks/>
            </p:cNvSpPr>
            <p:nvPr/>
          </p:nvSpPr>
          <p:spPr bwMode="auto">
            <a:xfrm>
              <a:off x="1104" y="960"/>
              <a:ext cx="111" cy="77"/>
            </a:xfrm>
            <a:custGeom>
              <a:avLst/>
              <a:gdLst>
                <a:gd name="T0" fmla="*/ 0 w 111"/>
                <a:gd name="T1" fmla="*/ 35 h 77"/>
                <a:gd name="T2" fmla="*/ 2 w 111"/>
                <a:gd name="T3" fmla="*/ 43 h 77"/>
                <a:gd name="T4" fmla="*/ 2 w 111"/>
                <a:gd name="T5" fmla="*/ 48 h 77"/>
                <a:gd name="T6" fmla="*/ 7 w 111"/>
                <a:gd name="T7" fmla="*/ 53 h 77"/>
                <a:gd name="T8" fmla="*/ 11 w 111"/>
                <a:gd name="T9" fmla="*/ 59 h 77"/>
                <a:gd name="T10" fmla="*/ 19 w 111"/>
                <a:gd name="T11" fmla="*/ 64 h 77"/>
                <a:gd name="T12" fmla="*/ 25 w 111"/>
                <a:gd name="T13" fmla="*/ 69 h 77"/>
                <a:gd name="T14" fmla="*/ 33 w 111"/>
                <a:gd name="T15" fmla="*/ 71 h 77"/>
                <a:gd name="T16" fmla="*/ 43 w 111"/>
                <a:gd name="T17" fmla="*/ 76 h 77"/>
                <a:gd name="T18" fmla="*/ 52 w 111"/>
                <a:gd name="T19" fmla="*/ 76 h 77"/>
                <a:gd name="T20" fmla="*/ 62 w 111"/>
                <a:gd name="T21" fmla="*/ 76 h 77"/>
                <a:gd name="T22" fmla="*/ 71 w 111"/>
                <a:gd name="T23" fmla="*/ 74 h 77"/>
                <a:gd name="T24" fmla="*/ 78 w 111"/>
                <a:gd name="T25" fmla="*/ 71 h 77"/>
                <a:gd name="T26" fmla="*/ 87 w 111"/>
                <a:gd name="T27" fmla="*/ 69 h 77"/>
                <a:gd name="T28" fmla="*/ 96 w 111"/>
                <a:gd name="T29" fmla="*/ 64 h 77"/>
                <a:gd name="T30" fmla="*/ 101 w 111"/>
                <a:gd name="T31" fmla="*/ 59 h 77"/>
                <a:gd name="T32" fmla="*/ 105 w 111"/>
                <a:gd name="T33" fmla="*/ 53 h 77"/>
                <a:gd name="T34" fmla="*/ 108 w 111"/>
                <a:gd name="T35" fmla="*/ 48 h 77"/>
                <a:gd name="T36" fmla="*/ 110 w 111"/>
                <a:gd name="T37" fmla="*/ 41 h 77"/>
                <a:gd name="T38" fmla="*/ 108 w 111"/>
                <a:gd name="T39" fmla="*/ 33 h 77"/>
                <a:gd name="T40" fmla="*/ 108 w 111"/>
                <a:gd name="T41" fmla="*/ 28 h 77"/>
                <a:gd name="T42" fmla="*/ 103 w 111"/>
                <a:gd name="T43" fmla="*/ 23 h 77"/>
                <a:gd name="T44" fmla="*/ 99 w 111"/>
                <a:gd name="T45" fmla="*/ 17 h 77"/>
                <a:gd name="T46" fmla="*/ 91 w 111"/>
                <a:gd name="T47" fmla="*/ 12 h 77"/>
                <a:gd name="T48" fmla="*/ 85 w 111"/>
                <a:gd name="T49" fmla="*/ 7 h 77"/>
                <a:gd name="T50" fmla="*/ 77 w 111"/>
                <a:gd name="T51" fmla="*/ 5 h 77"/>
                <a:gd name="T52" fmla="*/ 68 w 111"/>
                <a:gd name="T53" fmla="*/ 0 h 77"/>
                <a:gd name="T54" fmla="*/ 59 w 111"/>
                <a:gd name="T55" fmla="*/ 0 h 77"/>
                <a:gd name="T56" fmla="*/ 48 w 111"/>
                <a:gd name="T57" fmla="*/ 0 h 77"/>
                <a:gd name="T58" fmla="*/ 40 w 111"/>
                <a:gd name="T59" fmla="*/ 2 h 77"/>
                <a:gd name="T60" fmla="*/ 32 w 111"/>
                <a:gd name="T61" fmla="*/ 5 h 77"/>
                <a:gd name="T62" fmla="*/ 23 w 111"/>
                <a:gd name="T63" fmla="*/ 7 h 77"/>
                <a:gd name="T64" fmla="*/ 14 w 111"/>
                <a:gd name="T65" fmla="*/ 12 h 77"/>
                <a:gd name="T66" fmla="*/ 9 w 111"/>
                <a:gd name="T67" fmla="*/ 17 h 77"/>
                <a:gd name="T68" fmla="*/ 5 w 111"/>
                <a:gd name="T69" fmla="*/ 23 h 77"/>
                <a:gd name="T70" fmla="*/ 2 w 111"/>
                <a:gd name="T71" fmla="*/ 28 h 77"/>
                <a:gd name="T72" fmla="*/ 0 w 111"/>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77"/>
                <a:gd name="T113" fmla="*/ 111 w 111"/>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77">
                  <a:moveTo>
                    <a:pt x="0" y="35"/>
                  </a:moveTo>
                  <a:lnTo>
                    <a:pt x="2" y="43"/>
                  </a:lnTo>
                  <a:lnTo>
                    <a:pt x="2" y="48"/>
                  </a:lnTo>
                  <a:lnTo>
                    <a:pt x="7" y="53"/>
                  </a:lnTo>
                  <a:lnTo>
                    <a:pt x="11" y="59"/>
                  </a:lnTo>
                  <a:lnTo>
                    <a:pt x="19" y="64"/>
                  </a:lnTo>
                  <a:lnTo>
                    <a:pt x="25" y="69"/>
                  </a:lnTo>
                  <a:lnTo>
                    <a:pt x="33" y="71"/>
                  </a:lnTo>
                  <a:lnTo>
                    <a:pt x="43" y="76"/>
                  </a:lnTo>
                  <a:lnTo>
                    <a:pt x="52" y="76"/>
                  </a:lnTo>
                  <a:lnTo>
                    <a:pt x="62" y="76"/>
                  </a:lnTo>
                  <a:lnTo>
                    <a:pt x="71" y="74"/>
                  </a:lnTo>
                  <a:lnTo>
                    <a:pt x="78" y="71"/>
                  </a:lnTo>
                  <a:lnTo>
                    <a:pt x="87" y="69"/>
                  </a:lnTo>
                  <a:lnTo>
                    <a:pt x="96" y="64"/>
                  </a:lnTo>
                  <a:lnTo>
                    <a:pt x="101" y="59"/>
                  </a:lnTo>
                  <a:lnTo>
                    <a:pt x="105" y="53"/>
                  </a:lnTo>
                  <a:lnTo>
                    <a:pt x="108" y="48"/>
                  </a:lnTo>
                  <a:lnTo>
                    <a:pt x="110" y="41"/>
                  </a:lnTo>
                  <a:lnTo>
                    <a:pt x="108" y="33"/>
                  </a:lnTo>
                  <a:lnTo>
                    <a:pt x="108" y="28"/>
                  </a:lnTo>
                  <a:lnTo>
                    <a:pt x="103" y="23"/>
                  </a:lnTo>
                  <a:lnTo>
                    <a:pt x="99" y="17"/>
                  </a:lnTo>
                  <a:lnTo>
                    <a:pt x="91" y="12"/>
                  </a:lnTo>
                  <a:lnTo>
                    <a:pt x="85" y="7"/>
                  </a:lnTo>
                  <a:lnTo>
                    <a:pt x="77" y="5"/>
                  </a:lnTo>
                  <a:lnTo>
                    <a:pt x="68" y="0"/>
                  </a:lnTo>
                  <a:lnTo>
                    <a:pt x="59" y="0"/>
                  </a:lnTo>
                  <a:lnTo>
                    <a:pt x="48" y="0"/>
                  </a:lnTo>
                  <a:lnTo>
                    <a:pt x="40" y="2"/>
                  </a:lnTo>
                  <a:lnTo>
                    <a:pt x="32" y="5"/>
                  </a:lnTo>
                  <a:lnTo>
                    <a:pt x="23" y="7"/>
                  </a:lnTo>
                  <a:lnTo>
                    <a:pt x="14" y="12"/>
                  </a:lnTo>
                  <a:lnTo>
                    <a:pt x="9" y="17"/>
                  </a:lnTo>
                  <a:lnTo>
                    <a:pt x="5" y="23"/>
                  </a:lnTo>
                  <a:lnTo>
                    <a:pt x="2" y="28"/>
                  </a:lnTo>
                  <a:lnTo>
                    <a:pt x="0" y="35"/>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853" name="Group 423"/>
            <p:cNvGrpSpPr>
              <a:grpSpLocks/>
            </p:cNvGrpSpPr>
            <p:nvPr/>
          </p:nvGrpSpPr>
          <p:grpSpPr bwMode="auto">
            <a:xfrm>
              <a:off x="1276" y="1036"/>
              <a:ext cx="38" cy="32"/>
              <a:chOff x="1425" y="1191"/>
              <a:chExt cx="38" cy="32"/>
            </a:xfrm>
          </p:grpSpPr>
          <p:sp>
            <p:nvSpPr>
              <p:cNvPr id="111897" name="Freeform 424"/>
              <p:cNvSpPr>
                <a:spLocks/>
              </p:cNvSpPr>
              <p:nvPr/>
            </p:nvSpPr>
            <p:spPr bwMode="auto">
              <a:xfrm>
                <a:off x="1425" y="12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30 w 31"/>
                  <a:gd name="T21" fmla="*/ 2 h 17"/>
                  <a:gd name="T22" fmla="*/ 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0" y="0"/>
                    </a:moveTo>
                    <a:lnTo>
                      <a:pt x="0" y="2"/>
                    </a:lnTo>
                    <a:lnTo>
                      <a:pt x="2" y="5"/>
                    </a:lnTo>
                    <a:lnTo>
                      <a:pt x="4" y="6"/>
                    </a:lnTo>
                    <a:lnTo>
                      <a:pt x="7" y="9"/>
                    </a:lnTo>
                    <a:lnTo>
                      <a:pt x="11" y="10"/>
                    </a:lnTo>
                    <a:lnTo>
                      <a:pt x="16" y="12"/>
                    </a:lnTo>
                    <a:lnTo>
                      <a:pt x="19" y="13"/>
                    </a:lnTo>
                    <a:lnTo>
                      <a:pt x="25" y="13"/>
                    </a:lnTo>
                    <a:lnTo>
                      <a:pt x="30" y="16"/>
                    </a:lnTo>
                    <a:lnTo>
                      <a:pt x="30"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98" name="Freeform 425"/>
              <p:cNvSpPr>
                <a:spLocks/>
              </p:cNvSpPr>
              <p:nvPr/>
            </p:nvSpPr>
            <p:spPr bwMode="auto">
              <a:xfrm>
                <a:off x="1425" y="12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6"/>
                    </a:lnTo>
                    <a:lnTo>
                      <a:pt x="7" y="9"/>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99" name="Freeform 426"/>
              <p:cNvSpPr>
                <a:spLocks/>
              </p:cNvSpPr>
              <p:nvPr/>
            </p:nvSpPr>
            <p:spPr bwMode="auto">
              <a:xfrm>
                <a:off x="1432" y="1191"/>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5 h 17"/>
                  <a:gd name="T12" fmla="*/ 4 w 31"/>
                  <a:gd name="T13" fmla="*/ 7 h 17"/>
                  <a:gd name="T14" fmla="*/ 2 w 31"/>
                  <a:gd name="T15" fmla="*/ 8 h 17"/>
                  <a:gd name="T16" fmla="*/ 0 w 31"/>
                  <a:gd name="T17" fmla="*/ 12 h 17"/>
                  <a:gd name="T18" fmla="*/ 0 w 31"/>
                  <a:gd name="T19" fmla="*/ 13 h 17"/>
                  <a:gd name="T20" fmla="*/ 30 w 31"/>
                  <a:gd name="T21" fmla="*/ 16 h 17"/>
                  <a:gd name="T22" fmla="*/ 30 w 31"/>
                  <a:gd name="T23" fmla="*/ 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30" y="2"/>
                    </a:moveTo>
                    <a:lnTo>
                      <a:pt x="25" y="2"/>
                    </a:lnTo>
                    <a:lnTo>
                      <a:pt x="19" y="0"/>
                    </a:lnTo>
                    <a:lnTo>
                      <a:pt x="16" y="2"/>
                    </a:lnTo>
                    <a:lnTo>
                      <a:pt x="11" y="3"/>
                    </a:lnTo>
                    <a:lnTo>
                      <a:pt x="7" y="5"/>
                    </a:lnTo>
                    <a:lnTo>
                      <a:pt x="4" y="7"/>
                    </a:lnTo>
                    <a:lnTo>
                      <a:pt x="2" y="8"/>
                    </a:lnTo>
                    <a:lnTo>
                      <a:pt x="0" y="12"/>
                    </a:lnTo>
                    <a:lnTo>
                      <a:pt x="0" y="13"/>
                    </a:lnTo>
                    <a:lnTo>
                      <a:pt x="30" y="16"/>
                    </a:lnTo>
                    <a:lnTo>
                      <a:pt x="30" y="2"/>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900" name="Freeform 427"/>
              <p:cNvSpPr>
                <a:spLocks/>
              </p:cNvSpPr>
              <p:nvPr/>
            </p:nvSpPr>
            <p:spPr bwMode="auto">
              <a:xfrm>
                <a:off x="1432" y="1191"/>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4" name="Group 428"/>
            <p:cNvGrpSpPr>
              <a:grpSpLocks/>
            </p:cNvGrpSpPr>
            <p:nvPr/>
          </p:nvGrpSpPr>
          <p:grpSpPr bwMode="auto">
            <a:xfrm>
              <a:off x="1306" y="1067"/>
              <a:ext cx="30" cy="36"/>
              <a:chOff x="1455" y="1222"/>
              <a:chExt cx="30" cy="36"/>
            </a:xfrm>
          </p:grpSpPr>
          <p:sp>
            <p:nvSpPr>
              <p:cNvPr id="111895" name="Freeform 429"/>
              <p:cNvSpPr>
                <a:spLocks/>
              </p:cNvSpPr>
              <p:nvPr/>
            </p:nvSpPr>
            <p:spPr bwMode="auto">
              <a:xfrm>
                <a:off x="1455" y="1241"/>
                <a:ext cx="30" cy="17"/>
              </a:xfrm>
              <a:custGeom>
                <a:avLst/>
                <a:gdLst>
                  <a:gd name="T0" fmla="*/ 0 w 30"/>
                  <a:gd name="T1" fmla="*/ 13 h 17"/>
                  <a:gd name="T2" fmla="*/ 5 w 30"/>
                  <a:gd name="T3" fmla="*/ 16 h 17"/>
                  <a:gd name="T4" fmla="*/ 10 w 30"/>
                  <a:gd name="T5" fmla="*/ 13 h 17"/>
                  <a:gd name="T6" fmla="*/ 14 w 30"/>
                  <a:gd name="T7" fmla="*/ 13 h 17"/>
                  <a:gd name="T8" fmla="*/ 19 w 30"/>
                  <a:gd name="T9" fmla="*/ 12 h 17"/>
                  <a:gd name="T10" fmla="*/ 22 w 30"/>
                  <a:gd name="T11" fmla="*/ 9 h 17"/>
                  <a:gd name="T12" fmla="*/ 26 w 30"/>
                  <a:gd name="T13" fmla="*/ 6 h 17"/>
                  <a:gd name="T14" fmla="*/ 27 w 30"/>
                  <a:gd name="T15" fmla="*/ 3 h 17"/>
                  <a:gd name="T16" fmla="*/ 29 w 30"/>
                  <a:gd name="T17" fmla="*/ 2 h 17"/>
                  <a:gd name="T18" fmla="*/ 29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0" y="13"/>
                    </a:moveTo>
                    <a:lnTo>
                      <a:pt x="5" y="16"/>
                    </a:lnTo>
                    <a:lnTo>
                      <a:pt x="10" y="13"/>
                    </a:lnTo>
                    <a:lnTo>
                      <a:pt x="14" y="13"/>
                    </a:lnTo>
                    <a:lnTo>
                      <a:pt x="19" y="12"/>
                    </a:lnTo>
                    <a:lnTo>
                      <a:pt x="22" y="9"/>
                    </a:lnTo>
                    <a:lnTo>
                      <a:pt x="26" y="6"/>
                    </a:lnTo>
                    <a:lnTo>
                      <a:pt x="27" y="3"/>
                    </a:lnTo>
                    <a:lnTo>
                      <a:pt x="29" y="2"/>
                    </a:lnTo>
                    <a:lnTo>
                      <a:pt x="29"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96" name="Freeform 430"/>
              <p:cNvSpPr>
                <a:spLocks/>
              </p:cNvSpPr>
              <p:nvPr/>
            </p:nvSpPr>
            <p:spPr bwMode="auto">
              <a:xfrm>
                <a:off x="1455" y="1222"/>
                <a:ext cx="30" cy="17"/>
              </a:xfrm>
              <a:custGeom>
                <a:avLst/>
                <a:gdLst>
                  <a:gd name="T0" fmla="*/ 29 w 30"/>
                  <a:gd name="T1" fmla="*/ 16 h 17"/>
                  <a:gd name="T2" fmla="*/ 29 w 30"/>
                  <a:gd name="T3" fmla="*/ 13 h 17"/>
                  <a:gd name="T4" fmla="*/ 27 w 30"/>
                  <a:gd name="T5" fmla="*/ 10 h 17"/>
                  <a:gd name="T6" fmla="*/ 26 w 30"/>
                  <a:gd name="T7" fmla="*/ 8 h 17"/>
                  <a:gd name="T8" fmla="*/ 22 w 30"/>
                  <a:gd name="T9" fmla="*/ 7 h 17"/>
                  <a:gd name="T10" fmla="*/ 19 w 30"/>
                  <a:gd name="T11" fmla="*/ 5 h 17"/>
                  <a:gd name="T12" fmla="*/ 14 w 30"/>
                  <a:gd name="T13" fmla="*/ 3 h 17"/>
                  <a:gd name="T14" fmla="*/ 10 w 30"/>
                  <a:gd name="T15" fmla="*/ 2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16"/>
                    </a:moveTo>
                    <a:lnTo>
                      <a:pt x="29" y="13"/>
                    </a:lnTo>
                    <a:lnTo>
                      <a:pt x="27" y="10"/>
                    </a:lnTo>
                    <a:lnTo>
                      <a:pt x="26" y="8"/>
                    </a:lnTo>
                    <a:lnTo>
                      <a:pt x="22" y="7"/>
                    </a:lnTo>
                    <a:lnTo>
                      <a:pt x="19" y="5"/>
                    </a:lnTo>
                    <a:lnTo>
                      <a:pt x="14" y="3"/>
                    </a:lnTo>
                    <a:lnTo>
                      <a:pt x="10"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5" name="Group 431"/>
            <p:cNvGrpSpPr>
              <a:grpSpLocks/>
            </p:cNvGrpSpPr>
            <p:nvPr/>
          </p:nvGrpSpPr>
          <p:grpSpPr bwMode="auto">
            <a:xfrm>
              <a:off x="1272" y="1101"/>
              <a:ext cx="36" cy="29"/>
              <a:chOff x="1421" y="1256"/>
              <a:chExt cx="36" cy="29"/>
            </a:xfrm>
          </p:grpSpPr>
          <p:sp>
            <p:nvSpPr>
              <p:cNvPr id="111893" name="Freeform 432"/>
              <p:cNvSpPr>
                <a:spLocks/>
              </p:cNvSpPr>
              <p:nvPr/>
            </p:nvSpPr>
            <p:spPr bwMode="auto">
              <a:xfrm>
                <a:off x="1421" y="1268"/>
                <a:ext cx="31" cy="17"/>
              </a:xfrm>
              <a:custGeom>
                <a:avLst/>
                <a:gdLst>
                  <a:gd name="T0" fmla="*/ 2 w 31"/>
                  <a:gd name="T1" fmla="*/ 0 h 17"/>
                  <a:gd name="T2" fmla="*/ 0 w 31"/>
                  <a:gd name="T3" fmla="*/ 3 h 17"/>
                  <a:gd name="T4" fmla="*/ 2 w 31"/>
                  <a:gd name="T5" fmla="*/ 5 h 17"/>
                  <a:gd name="T6" fmla="*/ 4 w 31"/>
                  <a:gd name="T7" fmla="*/ 6 h 17"/>
                  <a:gd name="T8" fmla="*/ 7 w 31"/>
                  <a:gd name="T9" fmla="*/ 10 h 17"/>
                  <a:gd name="T10" fmla="*/ 11 w 31"/>
                  <a:gd name="T11" fmla="*/ 11 h 17"/>
                  <a:gd name="T12" fmla="*/ 16 w 31"/>
                  <a:gd name="T13" fmla="*/ 13 h 17"/>
                  <a:gd name="T14" fmla="*/ 19 w 31"/>
                  <a:gd name="T15" fmla="*/ 13 h 17"/>
                  <a:gd name="T16" fmla="*/ 25 w 31"/>
                  <a:gd name="T17" fmla="*/ 14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 y="0"/>
                    </a:moveTo>
                    <a:lnTo>
                      <a:pt x="0" y="3"/>
                    </a:lnTo>
                    <a:lnTo>
                      <a:pt x="2" y="5"/>
                    </a:lnTo>
                    <a:lnTo>
                      <a:pt x="4" y="6"/>
                    </a:lnTo>
                    <a:lnTo>
                      <a:pt x="7" y="10"/>
                    </a:lnTo>
                    <a:lnTo>
                      <a:pt x="11" y="11"/>
                    </a:lnTo>
                    <a:lnTo>
                      <a:pt x="16" y="13"/>
                    </a:lnTo>
                    <a:lnTo>
                      <a:pt x="19" y="13"/>
                    </a:lnTo>
                    <a:lnTo>
                      <a:pt x="25" y="14"/>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94" name="Freeform 433"/>
              <p:cNvSpPr>
                <a:spLocks/>
              </p:cNvSpPr>
              <p:nvPr/>
            </p:nvSpPr>
            <p:spPr bwMode="auto">
              <a:xfrm>
                <a:off x="1426" y="1256"/>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6" name="Group 434"/>
            <p:cNvGrpSpPr>
              <a:grpSpLocks/>
            </p:cNvGrpSpPr>
            <p:nvPr/>
          </p:nvGrpSpPr>
          <p:grpSpPr bwMode="auto">
            <a:xfrm>
              <a:off x="1300" y="1137"/>
              <a:ext cx="31" cy="33"/>
              <a:chOff x="1449" y="1292"/>
              <a:chExt cx="31" cy="33"/>
            </a:xfrm>
          </p:grpSpPr>
          <p:sp>
            <p:nvSpPr>
              <p:cNvPr id="111891" name="Freeform 435"/>
              <p:cNvSpPr>
                <a:spLocks/>
              </p:cNvSpPr>
              <p:nvPr/>
            </p:nvSpPr>
            <p:spPr bwMode="auto">
              <a:xfrm>
                <a:off x="1449" y="1308"/>
                <a:ext cx="31" cy="17"/>
              </a:xfrm>
              <a:custGeom>
                <a:avLst/>
                <a:gdLst>
                  <a:gd name="T0" fmla="*/ 0 w 31"/>
                  <a:gd name="T1" fmla="*/ 13 h 17"/>
                  <a:gd name="T2" fmla="*/ 5 w 31"/>
                  <a:gd name="T3" fmla="*/ 16 h 17"/>
                  <a:gd name="T4" fmla="*/ 11 w 31"/>
                  <a:gd name="T5" fmla="*/ 16 h 17"/>
                  <a:gd name="T6" fmla="*/ 14 w 31"/>
                  <a:gd name="T7" fmla="*/ 13 h 17"/>
                  <a:gd name="T8" fmla="*/ 19 w 31"/>
                  <a:gd name="T9" fmla="*/ 12 h 17"/>
                  <a:gd name="T10" fmla="*/ 23 w 31"/>
                  <a:gd name="T11" fmla="*/ 9 h 17"/>
                  <a:gd name="T12" fmla="*/ 26 w 31"/>
                  <a:gd name="T13" fmla="*/ 6 h 17"/>
                  <a:gd name="T14" fmla="*/ 28 w 31"/>
                  <a:gd name="T15" fmla="*/ 4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6"/>
                    </a:lnTo>
                    <a:lnTo>
                      <a:pt x="14" y="13"/>
                    </a:lnTo>
                    <a:lnTo>
                      <a:pt x="19" y="12"/>
                    </a:lnTo>
                    <a:lnTo>
                      <a:pt x="23" y="9"/>
                    </a:lnTo>
                    <a:lnTo>
                      <a:pt x="26" y="6"/>
                    </a:lnTo>
                    <a:lnTo>
                      <a:pt x="28" y="4"/>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92" name="Freeform 436"/>
              <p:cNvSpPr>
                <a:spLocks/>
              </p:cNvSpPr>
              <p:nvPr/>
            </p:nvSpPr>
            <p:spPr bwMode="auto">
              <a:xfrm>
                <a:off x="1449" y="129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7" name="Group 437"/>
            <p:cNvGrpSpPr>
              <a:grpSpLocks/>
            </p:cNvGrpSpPr>
            <p:nvPr/>
          </p:nvGrpSpPr>
          <p:grpSpPr bwMode="auto">
            <a:xfrm>
              <a:off x="1267" y="1166"/>
              <a:ext cx="32" cy="31"/>
              <a:chOff x="1416" y="1321"/>
              <a:chExt cx="32" cy="31"/>
            </a:xfrm>
          </p:grpSpPr>
          <p:sp>
            <p:nvSpPr>
              <p:cNvPr id="111889" name="Freeform 438"/>
              <p:cNvSpPr>
                <a:spLocks/>
              </p:cNvSpPr>
              <p:nvPr/>
            </p:nvSpPr>
            <p:spPr bwMode="auto">
              <a:xfrm>
                <a:off x="1416" y="1335"/>
                <a:ext cx="32" cy="17"/>
              </a:xfrm>
              <a:custGeom>
                <a:avLst/>
                <a:gdLst>
                  <a:gd name="T0" fmla="*/ 2 w 32"/>
                  <a:gd name="T1" fmla="*/ 0 h 17"/>
                  <a:gd name="T2" fmla="*/ 0 w 32"/>
                  <a:gd name="T3" fmla="*/ 3 h 17"/>
                  <a:gd name="T4" fmla="*/ 2 w 32"/>
                  <a:gd name="T5" fmla="*/ 5 h 17"/>
                  <a:gd name="T6" fmla="*/ 3 w 32"/>
                  <a:gd name="T7" fmla="*/ 6 h 17"/>
                  <a:gd name="T8" fmla="*/ 7 w 32"/>
                  <a:gd name="T9" fmla="*/ 10 h 17"/>
                  <a:gd name="T10" fmla="*/ 10 w 32"/>
                  <a:gd name="T11" fmla="*/ 11 h 17"/>
                  <a:gd name="T12" fmla="*/ 15 w 32"/>
                  <a:gd name="T13" fmla="*/ 13 h 17"/>
                  <a:gd name="T14" fmla="*/ 21 w 32"/>
                  <a:gd name="T15" fmla="*/ 13 h 17"/>
                  <a:gd name="T16" fmla="*/ 26 w 32"/>
                  <a:gd name="T17" fmla="*/ 16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3" y="6"/>
                    </a:lnTo>
                    <a:lnTo>
                      <a:pt x="7" y="10"/>
                    </a:lnTo>
                    <a:lnTo>
                      <a:pt x="10" y="11"/>
                    </a:lnTo>
                    <a:lnTo>
                      <a:pt x="15" y="13"/>
                    </a:lnTo>
                    <a:lnTo>
                      <a:pt x="21" y="13"/>
                    </a:lnTo>
                    <a:lnTo>
                      <a:pt x="26" y="16"/>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90" name="Freeform 439"/>
              <p:cNvSpPr>
                <a:spLocks/>
              </p:cNvSpPr>
              <p:nvPr/>
            </p:nvSpPr>
            <p:spPr bwMode="auto">
              <a:xfrm>
                <a:off x="1418" y="1321"/>
                <a:ext cx="30" cy="17"/>
              </a:xfrm>
              <a:custGeom>
                <a:avLst/>
                <a:gdLst>
                  <a:gd name="T0" fmla="*/ 29 w 30"/>
                  <a:gd name="T1" fmla="*/ 2 h 17"/>
                  <a:gd name="T2" fmla="*/ 24 w 30"/>
                  <a:gd name="T3" fmla="*/ 0 h 17"/>
                  <a:gd name="T4" fmla="*/ 19 w 30"/>
                  <a:gd name="T5" fmla="*/ 2 h 17"/>
                  <a:gd name="T6" fmla="*/ 15 w 30"/>
                  <a:gd name="T7" fmla="*/ 2 h 17"/>
                  <a:gd name="T8" fmla="*/ 10 w 30"/>
                  <a:gd name="T9" fmla="*/ 4 h 17"/>
                  <a:gd name="T10" fmla="*/ 7 w 30"/>
                  <a:gd name="T11" fmla="*/ 6 h 17"/>
                  <a:gd name="T12" fmla="*/ 3 w 30"/>
                  <a:gd name="T13" fmla="*/ 10 h 17"/>
                  <a:gd name="T14" fmla="*/ 2 w 30"/>
                  <a:gd name="T15" fmla="*/ 12 h 17"/>
                  <a:gd name="T16" fmla="*/ 0 w 30"/>
                  <a:gd name="T17" fmla="*/ 13 h 17"/>
                  <a:gd name="T18" fmla="*/ 0 w 3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2"/>
                    </a:moveTo>
                    <a:lnTo>
                      <a:pt x="24" y="0"/>
                    </a:lnTo>
                    <a:lnTo>
                      <a:pt x="19" y="2"/>
                    </a:lnTo>
                    <a:lnTo>
                      <a:pt x="15" y="2"/>
                    </a:lnTo>
                    <a:lnTo>
                      <a:pt x="10" y="4"/>
                    </a:lnTo>
                    <a:lnTo>
                      <a:pt x="7" y="6"/>
                    </a:lnTo>
                    <a:lnTo>
                      <a:pt x="3" y="10"/>
                    </a:lnTo>
                    <a:lnTo>
                      <a:pt x="2" y="12"/>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8" name="Group 440"/>
            <p:cNvGrpSpPr>
              <a:grpSpLocks/>
            </p:cNvGrpSpPr>
            <p:nvPr/>
          </p:nvGrpSpPr>
          <p:grpSpPr bwMode="auto">
            <a:xfrm>
              <a:off x="1295" y="1205"/>
              <a:ext cx="32" cy="32"/>
              <a:chOff x="1444" y="1360"/>
              <a:chExt cx="32" cy="32"/>
            </a:xfrm>
          </p:grpSpPr>
          <p:sp>
            <p:nvSpPr>
              <p:cNvPr id="111887" name="Freeform 441"/>
              <p:cNvSpPr>
                <a:spLocks/>
              </p:cNvSpPr>
              <p:nvPr/>
            </p:nvSpPr>
            <p:spPr bwMode="auto">
              <a:xfrm>
                <a:off x="1444" y="1375"/>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1 h 17"/>
                  <a:gd name="T12" fmla="*/ 28 w 32"/>
                  <a:gd name="T13" fmla="*/ 7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1"/>
                    </a:lnTo>
                    <a:lnTo>
                      <a:pt x="28" y="7"/>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88" name="Freeform 442"/>
              <p:cNvSpPr>
                <a:spLocks/>
              </p:cNvSpPr>
              <p:nvPr/>
            </p:nvSpPr>
            <p:spPr bwMode="auto">
              <a:xfrm>
                <a:off x="1446" y="1360"/>
                <a:ext cx="30" cy="17"/>
              </a:xfrm>
              <a:custGeom>
                <a:avLst/>
                <a:gdLst>
                  <a:gd name="T0" fmla="*/ 27 w 30"/>
                  <a:gd name="T1" fmla="*/ 16 h 17"/>
                  <a:gd name="T2" fmla="*/ 29 w 30"/>
                  <a:gd name="T3" fmla="*/ 13 h 17"/>
                  <a:gd name="T4" fmla="*/ 27 w 30"/>
                  <a:gd name="T5" fmla="*/ 11 h 17"/>
                  <a:gd name="T6" fmla="*/ 26 w 30"/>
                  <a:gd name="T7" fmla="*/ 10 h 17"/>
                  <a:gd name="T8" fmla="*/ 22 w 30"/>
                  <a:gd name="T9" fmla="*/ 6 h 17"/>
                  <a:gd name="T10" fmla="*/ 19 w 30"/>
                  <a:gd name="T11" fmla="*/ 5 h 17"/>
                  <a:gd name="T12" fmla="*/ 14 w 30"/>
                  <a:gd name="T13" fmla="*/ 3 h 17"/>
                  <a:gd name="T14" fmla="*/ 10 w 30"/>
                  <a:gd name="T15" fmla="*/ 3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7" y="16"/>
                    </a:moveTo>
                    <a:lnTo>
                      <a:pt x="29" y="13"/>
                    </a:lnTo>
                    <a:lnTo>
                      <a:pt x="27" y="11"/>
                    </a:lnTo>
                    <a:lnTo>
                      <a:pt x="26" y="10"/>
                    </a:lnTo>
                    <a:lnTo>
                      <a:pt x="22" y="6"/>
                    </a:lnTo>
                    <a:lnTo>
                      <a:pt x="19" y="5"/>
                    </a:lnTo>
                    <a:lnTo>
                      <a:pt x="14" y="3"/>
                    </a:lnTo>
                    <a:lnTo>
                      <a:pt x="10"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59" name="Group 443"/>
            <p:cNvGrpSpPr>
              <a:grpSpLocks/>
            </p:cNvGrpSpPr>
            <p:nvPr/>
          </p:nvGrpSpPr>
          <p:grpSpPr bwMode="auto">
            <a:xfrm>
              <a:off x="1261" y="1236"/>
              <a:ext cx="37" cy="32"/>
              <a:chOff x="1410" y="1391"/>
              <a:chExt cx="37" cy="32"/>
            </a:xfrm>
          </p:grpSpPr>
          <p:sp>
            <p:nvSpPr>
              <p:cNvPr id="111885" name="Freeform 444"/>
              <p:cNvSpPr>
                <a:spLocks/>
              </p:cNvSpPr>
              <p:nvPr/>
            </p:nvSpPr>
            <p:spPr bwMode="auto">
              <a:xfrm>
                <a:off x="1410" y="1406"/>
                <a:ext cx="32" cy="17"/>
              </a:xfrm>
              <a:custGeom>
                <a:avLst/>
                <a:gdLst>
                  <a:gd name="T0" fmla="*/ 0 w 32"/>
                  <a:gd name="T1" fmla="*/ 0 h 17"/>
                  <a:gd name="T2" fmla="*/ 0 w 32"/>
                  <a:gd name="T3" fmla="*/ 2 h 17"/>
                  <a:gd name="T4" fmla="*/ 2 w 32"/>
                  <a:gd name="T5" fmla="*/ 5 h 17"/>
                  <a:gd name="T6" fmla="*/ 4 w 32"/>
                  <a:gd name="T7" fmla="*/ 6 h 17"/>
                  <a:gd name="T8" fmla="*/ 7 w 32"/>
                  <a:gd name="T9" fmla="*/ 9 h 17"/>
                  <a:gd name="T10" fmla="*/ 11 w 32"/>
                  <a:gd name="T11" fmla="*/ 10 h 17"/>
                  <a:gd name="T12" fmla="*/ 16 w 32"/>
                  <a:gd name="T13" fmla="*/ 12 h 17"/>
                  <a:gd name="T14" fmla="*/ 20 w 32"/>
                  <a:gd name="T15" fmla="*/ 13 h 17"/>
                  <a:gd name="T16" fmla="*/ 26 w 32"/>
                  <a:gd name="T17" fmla="*/ 13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0"/>
                    </a:moveTo>
                    <a:lnTo>
                      <a:pt x="0" y="2"/>
                    </a:lnTo>
                    <a:lnTo>
                      <a:pt x="2" y="5"/>
                    </a:lnTo>
                    <a:lnTo>
                      <a:pt x="4" y="6"/>
                    </a:lnTo>
                    <a:lnTo>
                      <a:pt x="7" y="9"/>
                    </a:lnTo>
                    <a:lnTo>
                      <a:pt x="11" y="10"/>
                    </a:lnTo>
                    <a:lnTo>
                      <a:pt x="16" y="12"/>
                    </a:lnTo>
                    <a:lnTo>
                      <a:pt x="20" y="13"/>
                    </a:lnTo>
                    <a:lnTo>
                      <a:pt x="26" y="13"/>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86" name="Freeform 445"/>
              <p:cNvSpPr>
                <a:spLocks/>
              </p:cNvSpPr>
              <p:nvPr/>
            </p:nvSpPr>
            <p:spPr bwMode="auto">
              <a:xfrm>
                <a:off x="1415" y="1391"/>
                <a:ext cx="32" cy="17"/>
              </a:xfrm>
              <a:custGeom>
                <a:avLst/>
                <a:gdLst>
                  <a:gd name="T0" fmla="*/ 31 w 32"/>
                  <a:gd name="T1" fmla="*/ 2 h 17"/>
                  <a:gd name="T2" fmla="*/ 26 w 32"/>
                  <a:gd name="T3" fmla="*/ 2 h 17"/>
                  <a:gd name="T4" fmla="*/ 20 w 32"/>
                  <a:gd name="T5" fmla="*/ 0 h 17"/>
                  <a:gd name="T6" fmla="*/ 16 w 32"/>
                  <a:gd name="T7" fmla="*/ 2 h 17"/>
                  <a:gd name="T8" fmla="*/ 11 w 32"/>
                  <a:gd name="T9" fmla="*/ 3 h 17"/>
                  <a:gd name="T10" fmla="*/ 7 w 32"/>
                  <a:gd name="T11" fmla="*/ 6 h 17"/>
                  <a:gd name="T12" fmla="*/ 4 w 32"/>
                  <a:gd name="T13" fmla="*/ 7 h 17"/>
                  <a:gd name="T14" fmla="*/ 2 w 32"/>
                  <a:gd name="T15" fmla="*/ 9 h 17"/>
                  <a:gd name="T16" fmla="*/ 0 w 32"/>
                  <a:gd name="T17" fmla="*/ 13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2"/>
                    </a:moveTo>
                    <a:lnTo>
                      <a:pt x="26" y="2"/>
                    </a:lnTo>
                    <a:lnTo>
                      <a:pt x="20"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860" name="Freeform 446"/>
            <p:cNvSpPr>
              <a:spLocks/>
            </p:cNvSpPr>
            <p:nvPr/>
          </p:nvSpPr>
          <p:spPr bwMode="auto">
            <a:xfrm>
              <a:off x="1250" y="960"/>
              <a:ext cx="109" cy="77"/>
            </a:xfrm>
            <a:custGeom>
              <a:avLst/>
              <a:gdLst>
                <a:gd name="T0" fmla="*/ 0 w 109"/>
                <a:gd name="T1" fmla="*/ 35 h 77"/>
                <a:gd name="T2" fmla="*/ 2 w 109"/>
                <a:gd name="T3" fmla="*/ 43 h 77"/>
                <a:gd name="T4" fmla="*/ 2 w 109"/>
                <a:gd name="T5" fmla="*/ 48 h 77"/>
                <a:gd name="T6" fmla="*/ 7 w 109"/>
                <a:gd name="T7" fmla="*/ 53 h 77"/>
                <a:gd name="T8" fmla="*/ 10 w 109"/>
                <a:gd name="T9" fmla="*/ 59 h 77"/>
                <a:gd name="T10" fmla="*/ 19 w 109"/>
                <a:gd name="T11" fmla="*/ 64 h 77"/>
                <a:gd name="T12" fmla="*/ 24 w 109"/>
                <a:gd name="T13" fmla="*/ 69 h 77"/>
                <a:gd name="T14" fmla="*/ 33 w 109"/>
                <a:gd name="T15" fmla="*/ 71 h 77"/>
                <a:gd name="T16" fmla="*/ 42 w 109"/>
                <a:gd name="T17" fmla="*/ 76 h 77"/>
                <a:gd name="T18" fmla="*/ 51 w 109"/>
                <a:gd name="T19" fmla="*/ 76 h 77"/>
                <a:gd name="T20" fmla="*/ 61 w 109"/>
                <a:gd name="T21" fmla="*/ 76 h 77"/>
                <a:gd name="T22" fmla="*/ 70 w 109"/>
                <a:gd name="T23" fmla="*/ 74 h 77"/>
                <a:gd name="T24" fmla="*/ 77 w 109"/>
                <a:gd name="T25" fmla="*/ 71 h 77"/>
                <a:gd name="T26" fmla="*/ 85 w 109"/>
                <a:gd name="T27" fmla="*/ 69 h 77"/>
                <a:gd name="T28" fmla="*/ 94 w 109"/>
                <a:gd name="T29" fmla="*/ 64 h 77"/>
                <a:gd name="T30" fmla="*/ 99 w 109"/>
                <a:gd name="T31" fmla="*/ 59 h 77"/>
                <a:gd name="T32" fmla="*/ 103 w 109"/>
                <a:gd name="T33" fmla="*/ 53 h 77"/>
                <a:gd name="T34" fmla="*/ 106 w 109"/>
                <a:gd name="T35" fmla="*/ 48 h 77"/>
                <a:gd name="T36" fmla="*/ 108 w 109"/>
                <a:gd name="T37" fmla="*/ 41 h 77"/>
                <a:gd name="T38" fmla="*/ 106 w 109"/>
                <a:gd name="T39" fmla="*/ 33 h 77"/>
                <a:gd name="T40" fmla="*/ 106 w 109"/>
                <a:gd name="T41" fmla="*/ 28 h 77"/>
                <a:gd name="T42" fmla="*/ 101 w 109"/>
                <a:gd name="T43" fmla="*/ 23 h 77"/>
                <a:gd name="T44" fmla="*/ 98 w 109"/>
                <a:gd name="T45" fmla="*/ 17 h 77"/>
                <a:gd name="T46" fmla="*/ 89 w 109"/>
                <a:gd name="T47" fmla="*/ 12 h 77"/>
                <a:gd name="T48" fmla="*/ 84 w 109"/>
                <a:gd name="T49" fmla="*/ 7 h 77"/>
                <a:gd name="T50" fmla="*/ 75 w 109"/>
                <a:gd name="T51" fmla="*/ 5 h 77"/>
                <a:gd name="T52" fmla="*/ 66 w 109"/>
                <a:gd name="T53" fmla="*/ 0 h 77"/>
                <a:gd name="T54" fmla="*/ 57 w 109"/>
                <a:gd name="T55" fmla="*/ 0 h 77"/>
                <a:gd name="T56" fmla="*/ 47 w 109"/>
                <a:gd name="T57" fmla="*/ 0 h 77"/>
                <a:gd name="T58" fmla="*/ 38 w 109"/>
                <a:gd name="T59" fmla="*/ 2 h 77"/>
                <a:gd name="T60" fmla="*/ 31 w 109"/>
                <a:gd name="T61" fmla="*/ 5 h 77"/>
                <a:gd name="T62" fmla="*/ 23 w 109"/>
                <a:gd name="T63" fmla="*/ 7 h 77"/>
                <a:gd name="T64" fmla="*/ 14 w 109"/>
                <a:gd name="T65" fmla="*/ 12 h 77"/>
                <a:gd name="T66" fmla="*/ 9 w 109"/>
                <a:gd name="T67" fmla="*/ 17 h 77"/>
                <a:gd name="T68" fmla="*/ 5 w 109"/>
                <a:gd name="T69" fmla="*/ 23 h 77"/>
                <a:gd name="T70" fmla="*/ 2 w 109"/>
                <a:gd name="T71" fmla="*/ 28 h 77"/>
                <a:gd name="T72" fmla="*/ 0 w 109"/>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9"/>
                <a:gd name="T112" fmla="*/ 0 h 77"/>
                <a:gd name="T113" fmla="*/ 109 w 109"/>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9" h="77">
                  <a:moveTo>
                    <a:pt x="0" y="35"/>
                  </a:moveTo>
                  <a:lnTo>
                    <a:pt x="2" y="43"/>
                  </a:lnTo>
                  <a:lnTo>
                    <a:pt x="2" y="48"/>
                  </a:lnTo>
                  <a:lnTo>
                    <a:pt x="7" y="53"/>
                  </a:lnTo>
                  <a:lnTo>
                    <a:pt x="10" y="59"/>
                  </a:lnTo>
                  <a:lnTo>
                    <a:pt x="19" y="64"/>
                  </a:lnTo>
                  <a:lnTo>
                    <a:pt x="24" y="69"/>
                  </a:lnTo>
                  <a:lnTo>
                    <a:pt x="33" y="71"/>
                  </a:lnTo>
                  <a:lnTo>
                    <a:pt x="42" y="76"/>
                  </a:lnTo>
                  <a:lnTo>
                    <a:pt x="51" y="76"/>
                  </a:lnTo>
                  <a:lnTo>
                    <a:pt x="61" y="76"/>
                  </a:lnTo>
                  <a:lnTo>
                    <a:pt x="70" y="74"/>
                  </a:lnTo>
                  <a:lnTo>
                    <a:pt x="77" y="71"/>
                  </a:lnTo>
                  <a:lnTo>
                    <a:pt x="85" y="69"/>
                  </a:lnTo>
                  <a:lnTo>
                    <a:pt x="94" y="64"/>
                  </a:lnTo>
                  <a:lnTo>
                    <a:pt x="99" y="59"/>
                  </a:lnTo>
                  <a:lnTo>
                    <a:pt x="103" y="53"/>
                  </a:lnTo>
                  <a:lnTo>
                    <a:pt x="106" y="48"/>
                  </a:lnTo>
                  <a:lnTo>
                    <a:pt x="108" y="41"/>
                  </a:lnTo>
                  <a:lnTo>
                    <a:pt x="106" y="33"/>
                  </a:lnTo>
                  <a:lnTo>
                    <a:pt x="106" y="28"/>
                  </a:lnTo>
                  <a:lnTo>
                    <a:pt x="101" y="23"/>
                  </a:lnTo>
                  <a:lnTo>
                    <a:pt x="98" y="17"/>
                  </a:lnTo>
                  <a:lnTo>
                    <a:pt x="89" y="12"/>
                  </a:lnTo>
                  <a:lnTo>
                    <a:pt x="84" y="7"/>
                  </a:lnTo>
                  <a:lnTo>
                    <a:pt x="75" y="5"/>
                  </a:lnTo>
                  <a:lnTo>
                    <a:pt x="66" y="0"/>
                  </a:lnTo>
                  <a:lnTo>
                    <a:pt x="57" y="0"/>
                  </a:lnTo>
                  <a:lnTo>
                    <a:pt x="47" y="0"/>
                  </a:lnTo>
                  <a:lnTo>
                    <a:pt x="38" y="2"/>
                  </a:lnTo>
                  <a:lnTo>
                    <a:pt x="31" y="5"/>
                  </a:lnTo>
                  <a:lnTo>
                    <a:pt x="23" y="7"/>
                  </a:lnTo>
                  <a:lnTo>
                    <a:pt x="14" y="12"/>
                  </a:lnTo>
                  <a:lnTo>
                    <a:pt x="9" y="17"/>
                  </a:lnTo>
                  <a:lnTo>
                    <a:pt x="5" y="23"/>
                  </a:lnTo>
                  <a:lnTo>
                    <a:pt x="2" y="28"/>
                  </a:lnTo>
                  <a:lnTo>
                    <a:pt x="0" y="35"/>
                  </a:lnTo>
                </a:path>
              </a:pathLst>
            </a:custGeom>
            <a:solidFill>
              <a:srgbClr val="FAFD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861" name="Group 447"/>
            <p:cNvGrpSpPr>
              <a:grpSpLocks/>
            </p:cNvGrpSpPr>
            <p:nvPr/>
          </p:nvGrpSpPr>
          <p:grpSpPr bwMode="auto">
            <a:xfrm>
              <a:off x="1420" y="1037"/>
              <a:ext cx="38" cy="30"/>
              <a:chOff x="1569" y="1192"/>
              <a:chExt cx="38" cy="30"/>
            </a:xfrm>
          </p:grpSpPr>
          <p:sp>
            <p:nvSpPr>
              <p:cNvPr id="111881" name="Freeform 448"/>
              <p:cNvSpPr>
                <a:spLocks/>
              </p:cNvSpPr>
              <p:nvPr/>
            </p:nvSpPr>
            <p:spPr bwMode="auto">
              <a:xfrm>
                <a:off x="1569" y="1205"/>
                <a:ext cx="31" cy="17"/>
              </a:xfrm>
              <a:custGeom>
                <a:avLst/>
                <a:gdLst>
                  <a:gd name="T0" fmla="*/ 0 w 31"/>
                  <a:gd name="T1" fmla="*/ 0 h 17"/>
                  <a:gd name="T2" fmla="*/ 0 w 31"/>
                  <a:gd name="T3" fmla="*/ 2 h 17"/>
                  <a:gd name="T4" fmla="*/ 2 w 31"/>
                  <a:gd name="T5" fmla="*/ 5 h 17"/>
                  <a:gd name="T6" fmla="*/ 4 w 31"/>
                  <a:gd name="T7" fmla="*/ 7 h 17"/>
                  <a:gd name="T8" fmla="*/ 7 w 31"/>
                  <a:gd name="T9" fmla="*/ 8 h 17"/>
                  <a:gd name="T10" fmla="*/ 11 w 31"/>
                  <a:gd name="T11" fmla="*/ 10 h 17"/>
                  <a:gd name="T12" fmla="*/ 16 w 31"/>
                  <a:gd name="T13" fmla="*/ 12 h 17"/>
                  <a:gd name="T14" fmla="*/ 19 w 31"/>
                  <a:gd name="T15" fmla="*/ 13 h 17"/>
                  <a:gd name="T16" fmla="*/ 25 w 31"/>
                  <a:gd name="T17" fmla="*/ 13 h 17"/>
                  <a:gd name="T18" fmla="*/ 30 w 31"/>
                  <a:gd name="T19" fmla="*/ 16 h 17"/>
                  <a:gd name="T20" fmla="*/ 30 w 31"/>
                  <a:gd name="T21" fmla="*/ 2 h 17"/>
                  <a:gd name="T22" fmla="*/ 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0" y="0"/>
                    </a:moveTo>
                    <a:lnTo>
                      <a:pt x="0" y="2"/>
                    </a:lnTo>
                    <a:lnTo>
                      <a:pt x="2" y="5"/>
                    </a:lnTo>
                    <a:lnTo>
                      <a:pt x="4" y="7"/>
                    </a:lnTo>
                    <a:lnTo>
                      <a:pt x="7" y="8"/>
                    </a:lnTo>
                    <a:lnTo>
                      <a:pt x="11" y="10"/>
                    </a:lnTo>
                    <a:lnTo>
                      <a:pt x="16" y="12"/>
                    </a:lnTo>
                    <a:lnTo>
                      <a:pt x="19" y="13"/>
                    </a:lnTo>
                    <a:lnTo>
                      <a:pt x="25" y="13"/>
                    </a:lnTo>
                    <a:lnTo>
                      <a:pt x="30" y="16"/>
                    </a:lnTo>
                    <a:lnTo>
                      <a:pt x="30"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82" name="Freeform 449"/>
              <p:cNvSpPr>
                <a:spLocks/>
              </p:cNvSpPr>
              <p:nvPr/>
            </p:nvSpPr>
            <p:spPr bwMode="auto">
              <a:xfrm>
                <a:off x="1569" y="1205"/>
                <a:ext cx="31" cy="17"/>
              </a:xfrm>
              <a:custGeom>
                <a:avLst/>
                <a:gdLst>
                  <a:gd name="T0" fmla="*/ 0 w 31"/>
                  <a:gd name="T1" fmla="*/ 0 h 17"/>
                  <a:gd name="T2" fmla="*/ 0 w 31"/>
                  <a:gd name="T3" fmla="*/ 2 h 17"/>
                  <a:gd name="T4" fmla="*/ 2 w 31"/>
                  <a:gd name="T5" fmla="*/ 5 h 17"/>
                  <a:gd name="T6" fmla="*/ 4 w 31"/>
                  <a:gd name="T7" fmla="*/ 7 h 17"/>
                  <a:gd name="T8" fmla="*/ 7 w 31"/>
                  <a:gd name="T9" fmla="*/ 8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7"/>
                    </a:lnTo>
                    <a:lnTo>
                      <a:pt x="7" y="8"/>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83" name="Freeform 450"/>
              <p:cNvSpPr>
                <a:spLocks/>
              </p:cNvSpPr>
              <p:nvPr/>
            </p:nvSpPr>
            <p:spPr bwMode="auto">
              <a:xfrm>
                <a:off x="1576" y="119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3 h 17"/>
                  <a:gd name="T12" fmla="*/ 4 w 31"/>
                  <a:gd name="T13" fmla="*/ 7 h 17"/>
                  <a:gd name="T14" fmla="*/ 2 w 31"/>
                  <a:gd name="T15" fmla="*/ 8 h 17"/>
                  <a:gd name="T16" fmla="*/ 0 w 31"/>
                  <a:gd name="T17" fmla="*/ 10 h 17"/>
                  <a:gd name="T18" fmla="*/ 0 w 31"/>
                  <a:gd name="T19" fmla="*/ 13 h 17"/>
                  <a:gd name="T20" fmla="*/ 30 w 31"/>
                  <a:gd name="T21" fmla="*/ 16 h 17"/>
                  <a:gd name="T22" fmla="*/ 3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30" y="0"/>
                    </a:moveTo>
                    <a:lnTo>
                      <a:pt x="25" y="0"/>
                    </a:lnTo>
                    <a:lnTo>
                      <a:pt x="19" y="0"/>
                    </a:lnTo>
                    <a:lnTo>
                      <a:pt x="16" y="0"/>
                    </a:lnTo>
                    <a:lnTo>
                      <a:pt x="11" y="2"/>
                    </a:lnTo>
                    <a:lnTo>
                      <a:pt x="7" y="3"/>
                    </a:lnTo>
                    <a:lnTo>
                      <a:pt x="4" y="7"/>
                    </a:lnTo>
                    <a:lnTo>
                      <a:pt x="2" y="8"/>
                    </a:lnTo>
                    <a:lnTo>
                      <a:pt x="0" y="10"/>
                    </a:lnTo>
                    <a:lnTo>
                      <a:pt x="0" y="13"/>
                    </a:lnTo>
                    <a:lnTo>
                      <a:pt x="30" y="16"/>
                    </a:lnTo>
                    <a:lnTo>
                      <a:pt x="3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84" name="Freeform 451"/>
              <p:cNvSpPr>
                <a:spLocks/>
              </p:cNvSpPr>
              <p:nvPr/>
            </p:nvSpPr>
            <p:spPr bwMode="auto">
              <a:xfrm>
                <a:off x="1576" y="119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3 h 17"/>
                  <a:gd name="T12" fmla="*/ 4 w 31"/>
                  <a:gd name="T13" fmla="*/ 7 h 17"/>
                  <a:gd name="T14" fmla="*/ 2 w 31"/>
                  <a:gd name="T15" fmla="*/ 9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19" y="0"/>
                    </a:lnTo>
                    <a:lnTo>
                      <a:pt x="16" y="0"/>
                    </a:lnTo>
                    <a:lnTo>
                      <a:pt x="11" y="2"/>
                    </a:lnTo>
                    <a:lnTo>
                      <a:pt x="7" y="3"/>
                    </a:lnTo>
                    <a:lnTo>
                      <a:pt x="4" y="7"/>
                    </a:lnTo>
                    <a:lnTo>
                      <a:pt x="2" y="9"/>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62" name="Group 452"/>
            <p:cNvGrpSpPr>
              <a:grpSpLocks/>
            </p:cNvGrpSpPr>
            <p:nvPr/>
          </p:nvGrpSpPr>
          <p:grpSpPr bwMode="auto">
            <a:xfrm>
              <a:off x="1450" y="1067"/>
              <a:ext cx="33" cy="36"/>
              <a:chOff x="1599" y="1222"/>
              <a:chExt cx="33" cy="36"/>
            </a:xfrm>
          </p:grpSpPr>
          <p:sp>
            <p:nvSpPr>
              <p:cNvPr id="111879" name="Freeform 453"/>
              <p:cNvSpPr>
                <a:spLocks/>
              </p:cNvSpPr>
              <p:nvPr/>
            </p:nvSpPr>
            <p:spPr bwMode="auto">
              <a:xfrm>
                <a:off x="1601" y="1241"/>
                <a:ext cx="31" cy="17"/>
              </a:xfrm>
              <a:custGeom>
                <a:avLst/>
                <a:gdLst>
                  <a:gd name="T0" fmla="*/ 0 w 31"/>
                  <a:gd name="T1" fmla="*/ 13 h 17"/>
                  <a:gd name="T2" fmla="*/ 5 w 31"/>
                  <a:gd name="T3" fmla="*/ 16 h 17"/>
                  <a:gd name="T4" fmla="*/ 11 w 31"/>
                  <a:gd name="T5" fmla="*/ 13 h 17"/>
                  <a:gd name="T6" fmla="*/ 14 w 31"/>
                  <a:gd name="T7" fmla="*/ 13 h 17"/>
                  <a:gd name="T8" fmla="*/ 19 w 31"/>
                  <a:gd name="T9" fmla="*/ 12 h 17"/>
                  <a:gd name="T10" fmla="*/ 23 w 31"/>
                  <a:gd name="T11" fmla="*/ 9 h 17"/>
                  <a:gd name="T12" fmla="*/ 26 w 31"/>
                  <a:gd name="T13" fmla="*/ 6 h 17"/>
                  <a:gd name="T14" fmla="*/ 28 w 31"/>
                  <a:gd name="T15" fmla="*/ 3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3"/>
                    </a:lnTo>
                    <a:lnTo>
                      <a:pt x="14" y="13"/>
                    </a:lnTo>
                    <a:lnTo>
                      <a:pt x="19" y="12"/>
                    </a:lnTo>
                    <a:lnTo>
                      <a:pt x="23" y="9"/>
                    </a:lnTo>
                    <a:lnTo>
                      <a:pt x="26" y="6"/>
                    </a:lnTo>
                    <a:lnTo>
                      <a:pt x="28" y="3"/>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80" name="Freeform 454"/>
              <p:cNvSpPr>
                <a:spLocks/>
              </p:cNvSpPr>
              <p:nvPr/>
            </p:nvSpPr>
            <p:spPr bwMode="auto">
              <a:xfrm>
                <a:off x="1599" y="122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63" name="Group 455"/>
            <p:cNvGrpSpPr>
              <a:grpSpLocks/>
            </p:cNvGrpSpPr>
            <p:nvPr/>
          </p:nvGrpSpPr>
          <p:grpSpPr bwMode="auto">
            <a:xfrm>
              <a:off x="1419" y="1101"/>
              <a:ext cx="34" cy="29"/>
              <a:chOff x="1568" y="1256"/>
              <a:chExt cx="34" cy="29"/>
            </a:xfrm>
          </p:grpSpPr>
          <p:sp>
            <p:nvSpPr>
              <p:cNvPr id="111877" name="Freeform 456"/>
              <p:cNvSpPr>
                <a:spLocks/>
              </p:cNvSpPr>
              <p:nvPr/>
            </p:nvSpPr>
            <p:spPr bwMode="auto">
              <a:xfrm>
                <a:off x="1568" y="1268"/>
                <a:ext cx="32" cy="17"/>
              </a:xfrm>
              <a:custGeom>
                <a:avLst/>
                <a:gdLst>
                  <a:gd name="T0" fmla="*/ 2 w 32"/>
                  <a:gd name="T1" fmla="*/ 0 h 17"/>
                  <a:gd name="T2" fmla="*/ 0 w 32"/>
                  <a:gd name="T3" fmla="*/ 3 h 17"/>
                  <a:gd name="T4" fmla="*/ 2 w 32"/>
                  <a:gd name="T5" fmla="*/ 5 h 17"/>
                  <a:gd name="T6" fmla="*/ 3 w 32"/>
                  <a:gd name="T7" fmla="*/ 6 h 17"/>
                  <a:gd name="T8" fmla="*/ 7 w 32"/>
                  <a:gd name="T9" fmla="*/ 10 h 17"/>
                  <a:gd name="T10" fmla="*/ 10 w 32"/>
                  <a:gd name="T11" fmla="*/ 11 h 17"/>
                  <a:gd name="T12" fmla="*/ 15 w 32"/>
                  <a:gd name="T13" fmla="*/ 13 h 17"/>
                  <a:gd name="T14" fmla="*/ 21 w 32"/>
                  <a:gd name="T15" fmla="*/ 13 h 17"/>
                  <a:gd name="T16" fmla="*/ 26 w 32"/>
                  <a:gd name="T17" fmla="*/ 16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3" y="6"/>
                    </a:lnTo>
                    <a:lnTo>
                      <a:pt x="7" y="10"/>
                    </a:lnTo>
                    <a:lnTo>
                      <a:pt x="10" y="11"/>
                    </a:lnTo>
                    <a:lnTo>
                      <a:pt x="15" y="13"/>
                    </a:lnTo>
                    <a:lnTo>
                      <a:pt x="21" y="13"/>
                    </a:lnTo>
                    <a:lnTo>
                      <a:pt x="26" y="16"/>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78" name="Freeform 457"/>
              <p:cNvSpPr>
                <a:spLocks/>
              </p:cNvSpPr>
              <p:nvPr/>
            </p:nvSpPr>
            <p:spPr bwMode="auto">
              <a:xfrm>
                <a:off x="1571" y="1256"/>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64" name="Group 458"/>
            <p:cNvGrpSpPr>
              <a:grpSpLocks/>
            </p:cNvGrpSpPr>
            <p:nvPr/>
          </p:nvGrpSpPr>
          <p:grpSpPr bwMode="auto">
            <a:xfrm>
              <a:off x="1445" y="1137"/>
              <a:ext cx="32" cy="33"/>
              <a:chOff x="1594" y="1292"/>
              <a:chExt cx="32" cy="33"/>
            </a:xfrm>
          </p:grpSpPr>
          <p:sp>
            <p:nvSpPr>
              <p:cNvPr id="111875" name="Freeform 459"/>
              <p:cNvSpPr>
                <a:spLocks/>
              </p:cNvSpPr>
              <p:nvPr/>
            </p:nvSpPr>
            <p:spPr bwMode="auto">
              <a:xfrm>
                <a:off x="1596" y="1308"/>
                <a:ext cx="30" cy="17"/>
              </a:xfrm>
              <a:custGeom>
                <a:avLst/>
                <a:gdLst>
                  <a:gd name="T0" fmla="*/ 0 w 30"/>
                  <a:gd name="T1" fmla="*/ 13 h 17"/>
                  <a:gd name="T2" fmla="*/ 5 w 30"/>
                  <a:gd name="T3" fmla="*/ 16 h 17"/>
                  <a:gd name="T4" fmla="*/ 10 w 30"/>
                  <a:gd name="T5" fmla="*/ 16 h 17"/>
                  <a:gd name="T6" fmla="*/ 14 w 30"/>
                  <a:gd name="T7" fmla="*/ 13 h 17"/>
                  <a:gd name="T8" fmla="*/ 19 w 30"/>
                  <a:gd name="T9" fmla="*/ 12 h 17"/>
                  <a:gd name="T10" fmla="*/ 22 w 30"/>
                  <a:gd name="T11" fmla="*/ 9 h 17"/>
                  <a:gd name="T12" fmla="*/ 26 w 30"/>
                  <a:gd name="T13" fmla="*/ 6 h 17"/>
                  <a:gd name="T14" fmla="*/ 27 w 30"/>
                  <a:gd name="T15" fmla="*/ 4 h 17"/>
                  <a:gd name="T16" fmla="*/ 29 w 30"/>
                  <a:gd name="T17" fmla="*/ 2 h 17"/>
                  <a:gd name="T18" fmla="*/ 29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0" y="13"/>
                    </a:moveTo>
                    <a:lnTo>
                      <a:pt x="5" y="16"/>
                    </a:lnTo>
                    <a:lnTo>
                      <a:pt x="10" y="16"/>
                    </a:lnTo>
                    <a:lnTo>
                      <a:pt x="14" y="13"/>
                    </a:lnTo>
                    <a:lnTo>
                      <a:pt x="19" y="12"/>
                    </a:lnTo>
                    <a:lnTo>
                      <a:pt x="22" y="9"/>
                    </a:lnTo>
                    <a:lnTo>
                      <a:pt x="26" y="6"/>
                    </a:lnTo>
                    <a:lnTo>
                      <a:pt x="27" y="4"/>
                    </a:lnTo>
                    <a:lnTo>
                      <a:pt x="29" y="2"/>
                    </a:lnTo>
                    <a:lnTo>
                      <a:pt x="29"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76" name="Freeform 460"/>
              <p:cNvSpPr>
                <a:spLocks/>
              </p:cNvSpPr>
              <p:nvPr/>
            </p:nvSpPr>
            <p:spPr bwMode="auto">
              <a:xfrm>
                <a:off x="1594" y="1292"/>
                <a:ext cx="30" cy="17"/>
              </a:xfrm>
              <a:custGeom>
                <a:avLst/>
                <a:gdLst>
                  <a:gd name="T0" fmla="*/ 29 w 30"/>
                  <a:gd name="T1" fmla="*/ 16 h 17"/>
                  <a:gd name="T2" fmla="*/ 29 w 30"/>
                  <a:gd name="T3" fmla="*/ 13 h 17"/>
                  <a:gd name="T4" fmla="*/ 27 w 30"/>
                  <a:gd name="T5" fmla="*/ 10 h 17"/>
                  <a:gd name="T6" fmla="*/ 26 w 30"/>
                  <a:gd name="T7" fmla="*/ 8 h 17"/>
                  <a:gd name="T8" fmla="*/ 22 w 30"/>
                  <a:gd name="T9" fmla="*/ 7 h 17"/>
                  <a:gd name="T10" fmla="*/ 19 w 30"/>
                  <a:gd name="T11" fmla="*/ 5 h 17"/>
                  <a:gd name="T12" fmla="*/ 14 w 30"/>
                  <a:gd name="T13" fmla="*/ 3 h 17"/>
                  <a:gd name="T14" fmla="*/ 10 w 30"/>
                  <a:gd name="T15" fmla="*/ 2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16"/>
                    </a:moveTo>
                    <a:lnTo>
                      <a:pt x="29" y="13"/>
                    </a:lnTo>
                    <a:lnTo>
                      <a:pt x="27" y="10"/>
                    </a:lnTo>
                    <a:lnTo>
                      <a:pt x="26" y="8"/>
                    </a:lnTo>
                    <a:lnTo>
                      <a:pt x="22" y="7"/>
                    </a:lnTo>
                    <a:lnTo>
                      <a:pt x="19" y="5"/>
                    </a:lnTo>
                    <a:lnTo>
                      <a:pt x="14" y="3"/>
                    </a:lnTo>
                    <a:lnTo>
                      <a:pt x="10"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65" name="Group 461"/>
            <p:cNvGrpSpPr>
              <a:grpSpLocks/>
            </p:cNvGrpSpPr>
            <p:nvPr/>
          </p:nvGrpSpPr>
          <p:grpSpPr bwMode="auto">
            <a:xfrm>
              <a:off x="1413" y="1167"/>
              <a:ext cx="35" cy="33"/>
              <a:chOff x="1562" y="1322"/>
              <a:chExt cx="35" cy="33"/>
            </a:xfrm>
          </p:grpSpPr>
          <p:sp>
            <p:nvSpPr>
              <p:cNvPr id="111873" name="Freeform 462"/>
              <p:cNvSpPr>
                <a:spLocks/>
              </p:cNvSpPr>
              <p:nvPr/>
            </p:nvSpPr>
            <p:spPr bwMode="auto">
              <a:xfrm>
                <a:off x="1562" y="1338"/>
                <a:ext cx="33" cy="17"/>
              </a:xfrm>
              <a:custGeom>
                <a:avLst/>
                <a:gdLst>
                  <a:gd name="T0" fmla="*/ 0 w 33"/>
                  <a:gd name="T1" fmla="*/ 0 h 17"/>
                  <a:gd name="T2" fmla="*/ 0 w 33"/>
                  <a:gd name="T3" fmla="*/ 2 h 17"/>
                  <a:gd name="T4" fmla="*/ 2 w 33"/>
                  <a:gd name="T5" fmla="*/ 5 h 17"/>
                  <a:gd name="T6" fmla="*/ 4 w 33"/>
                  <a:gd name="T7" fmla="*/ 7 h 17"/>
                  <a:gd name="T8" fmla="*/ 7 w 33"/>
                  <a:gd name="T9" fmla="*/ 8 h 17"/>
                  <a:gd name="T10" fmla="*/ 11 w 33"/>
                  <a:gd name="T11" fmla="*/ 10 h 17"/>
                  <a:gd name="T12" fmla="*/ 16 w 33"/>
                  <a:gd name="T13" fmla="*/ 12 h 17"/>
                  <a:gd name="T14" fmla="*/ 21 w 33"/>
                  <a:gd name="T15" fmla="*/ 13 h 17"/>
                  <a:gd name="T16" fmla="*/ 27 w 33"/>
                  <a:gd name="T17" fmla="*/ 16 h 17"/>
                  <a:gd name="T18" fmla="*/ 32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0"/>
                    </a:moveTo>
                    <a:lnTo>
                      <a:pt x="0" y="2"/>
                    </a:lnTo>
                    <a:lnTo>
                      <a:pt x="2" y="5"/>
                    </a:lnTo>
                    <a:lnTo>
                      <a:pt x="4" y="7"/>
                    </a:lnTo>
                    <a:lnTo>
                      <a:pt x="7" y="8"/>
                    </a:lnTo>
                    <a:lnTo>
                      <a:pt x="11" y="10"/>
                    </a:lnTo>
                    <a:lnTo>
                      <a:pt x="16" y="12"/>
                    </a:lnTo>
                    <a:lnTo>
                      <a:pt x="21" y="13"/>
                    </a:lnTo>
                    <a:lnTo>
                      <a:pt x="27" y="16"/>
                    </a:lnTo>
                    <a:lnTo>
                      <a:pt x="32"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74" name="Freeform 463"/>
              <p:cNvSpPr>
                <a:spLocks/>
              </p:cNvSpPr>
              <p:nvPr/>
            </p:nvSpPr>
            <p:spPr bwMode="auto">
              <a:xfrm>
                <a:off x="1566" y="132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4 h 17"/>
                  <a:gd name="T12" fmla="*/ 4 w 31"/>
                  <a:gd name="T13" fmla="*/ 8 h 17"/>
                  <a:gd name="T14" fmla="*/ 2 w 31"/>
                  <a:gd name="T15" fmla="*/ 10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19" y="0"/>
                    </a:lnTo>
                    <a:lnTo>
                      <a:pt x="16" y="0"/>
                    </a:lnTo>
                    <a:lnTo>
                      <a:pt x="11" y="2"/>
                    </a:lnTo>
                    <a:lnTo>
                      <a:pt x="7" y="4"/>
                    </a:lnTo>
                    <a:lnTo>
                      <a:pt x="4" y="8"/>
                    </a:lnTo>
                    <a:lnTo>
                      <a:pt x="2" y="10"/>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66" name="Group 464"/>
            <p:cNvGrpSpPr>
              <a:grpSpLocks/>
            </p:cNvGrpSpPr>
            <p:nvPr/>
          </p:nvGrpSpPr>
          <p:grpSpPr bwMode="auto">
            <a:xfrm>
              <a:off x="1439" y="1205"/>
              <a:ext cx="33" cy="30"/>
              <a:chOff x="1588" y="1360"/>
              <a:chExt cx="33" cy="30"/>
            </a:xfrm>
          </p:grpSpPr>
          <p:sp>
            <p:nvSpPr>
              <p:cNvPr id="111871" name="Freeform 465"/>
              <p:cNvSpPr>
                <a:spLocks/>
              </p:cNvSpPr>
              <p:nvPr/>
            </p:nvSpPr>
            <p:spPr bwMode="auto">
              <a:xfrm>
                <a:off x="1588" y="1373"/>
                <a:ext cx="31" cy="17"/>
              </a:xfrm>
              <a:custGeom>
                <a:avLst/>
                <a:gdLst>
                  <a:gd name="T0" fmla="*/ 0 w 31"/>
                  <a:gd name="T1" fmla="*/ 13 h 17"/>
                  <a:gd name="T2" fmla="*/ 5 w 31"/>
                  <a:gd name="T3" fmla="*/ 13 h 17"/>
                  <a:gd name="T4" fmla="*/ 11 w 31"/>
                  <a:gd name="T5" fmla="*/ 16 h 17"/>
                  <a:gd name="T6" fmla="*/ 14 w 31"/>
                  <a:gd name="T7" fmla="*/ 13 h 17"/>
                  <a:gd name="T8" fmla="*/ 19 w 31"/>
                  <a:gd name="T9" fmla="*/ 12 h 17"/>
                  <a:gd name="T10" fmla="*/ 23 w 31"/>
                  <a:gd name="T11" fmla="*/ 9 h 17"/>
                  <a:gd name="T12" fmla="*/ 26 w 31"/>
                  <a:gd name="T13" fmla="*/ 7 h 17"/>
                  <a:gd name="T14" fmla="*/ 28 w 31"/>
                  <a:gd name="T15" fmla="*/ 6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3"/>
                    </a:lnTo>
                    <a:lnTo>
                      <a:pt x="11" y="16"/>
                    </a:lnTo>
                    <a:lnTo>
                      <a:pt x="14" y="13"/>
                    </a:lnTo>
                    <a:lnTo>
                      <a:pt x="19" y="12"/>
                    </a:lnTo>
                    <a:lnTo>
                      <a:pt x="23" y="9"/>
                    </a:lnTo>
                    <a:lnTo>
                      <a:pt x="26" y="7"/>
                    </a:lnTo>
                    <a:lnTo>
                      <a:pt x="28" y="6"/>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72" name="Freeform 466"/>
              <p:cNvSpPr>
                <a:spLocks/>
              </p:cNvSpPr>
              <p:nvPr/>
            </p:nvSpPr>
            <p:spPr bwMode="auto">
              <a:xfrm>
                <a:off x="1590" y="1360"/>
                <a:ext cx="31" cy="17"/>
              </a:xfrm>
              <a:custGeom>
                <a:avLst/>
                <a:gdLst>
                  <a:gd name="T0" fmla="*/ 28 w 31"/>
                  <a:gd name="T1" fmla="*/ 16 h 17"/>
                  <a:gd name="T2" fmla="*/ 30 w 31"/>
                  <a:gd name="T3" fmla="*/ 13 h 17"/>
                  <a:gd name="T4" fmla="*/ 28 w 31"/>
                  <a:gd name="T5" fmla="*/ 11 h 17"/>
                  <a:gd name="T6" fmla="*/ 26 w 31"/>
                  <a:gd name="T7" fmla="*/ 10 h 17"/>
                  <a:gd name="T8" fmla="*/ 23 w 31"/>
                  <a:gd name="T9" fmla="*/ 6 h 17"/>
                  <a:gd name="T10" fmla="*/ 19 w 31"/>
                  <a:gd name="T11" fmla="*/ 5 h 17"/>
                  <a:gd name="T12" fmla="*/ 14 w 31"/>
                  <a:gd name="T13" fmla="*/ 3 h 17"/>
                  <a:gd name="T14" fmla="*/ 11 w 31"/>
                  <a:gd name="T15" fmla="*/ 3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8" y="16"/>
                    </a:moveTo>
                    <a:lnTo>
                      <a:pt x="30" y="13"/>
                    </a:lnTo>
                    <a:lnTo>
                      <a:pt x="28" y="11"/>
                    </a:lnTo>
                    <a:lnTo>
                      <a:pt x="26" y="10"/>
                    </a:lnTo>
                    <a:lnTo>
                      <a:pt x="23" y="6"/>
                    </a:lnTo>
                    <a:lnTo>
                      <a:pt x="19" y="5"/>
                    </a:lnTo>
                    <a:lnTo>
                      <a:pt x="14" y="3"/>
                    </a:lnTo>
                    <a:lnTo>
                      <a:pt x="11"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867" name="Group 467"/>
            <p:cNvGrpSpPr>
              <a:grpSpLocks/>
            </p:cNvGrpSpPr>
            <p:nvPr/>
          </p:nvGrpSpPr>
          <p:grpSpPr bwMode="auto">
            <a:xfrm>
              <a:off x="1406" y="1236"/>
              <a:ext cx="34" cy="32"/>
              <a:chOff x="1555" y="1391"/>
              <a:chExt cx="34" cy="32"/>
            </a:xfrm>
          </p:grpSpPr>
          <p:sp>
            <p:nvSpPr>
              <p:cNvPr id="111869" name="Freeform 468"/>
              <p:cNvSpPr>
                <a:spLocks/>
              </p:cNvSpPr>
              <p:nvPr/>
            </p:nvSpPr>
            <p:spPr bwMode="auto">
              <a:xfrm>
                <a:off x="1555" y="14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6"/>
                    </a:lnTo>
                    <a:lnTo>
                      <a:pt x="7" y="9"/>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70" name="Freeform 469"/>
              <p:cNvSpPr>
                <a:spLocks/>
              </p:cNvSpPr>
              <p:nvPr/>
            </p:nvSpPr>
            <p:spPr bwMode="auto">
              <a:xfrm>
                <a:off x="1558" y="1391"/>
                <a:ext cx="31" cy="17"/>
              </a:xfrm>
              <a:custGeom>
                <a:avLst/>
                <a:gdLst>
                  <a:gd name="T0" fmla="*/ 30 w 31"/>
                  <a:gd name="T1" fmla="*/ 2 h 17"/>
                  <a:gd name="T2" fmla="*/ 25 w 31"/>
                  <a:gd name="T3" fmla="*/ 0 h 17"/>
                  <a:gd name="T4" fmla="*/ 19 w 31"/>
                  <a:gd name="T5" fmla="*/ 0 h 17"/>
                  <a:gd name="T6" fmla="*/ 16 w 31"/>
                  <a:gd name="T7" fmla="*/ 2 h 17"/>
                  <a:gd name="T8" fmla="*/ 11 w 31"/>
                  <a:gd name="T9" fmla="*/ 4 h 17"/>
                  <a:gd name="T10" fmla="*/ 7 w 31"/>
                  <a:gd name="T11" fmla="*/ 7 h 17"/>
                  <a:gd name="T12" fmla="*/ 4 w 31"/>
                  <a:gd name="T13" fmla="*/ 8 h 17"/>
                  <a:gd name="T14" fmla="*/ 2 w 31"/>
                  <a:gd name="T15" fmla="*/ 11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0"/>
                    </a:lnTo>
                    <a:lnTo>
                      <a:pt x="19" y="0"/>
                    </a:lnTo>
                    <a:lnTo>
                      <a:pt x="16" y="2"/>
                    </a:lnTo>
                    <a:lnTo>
                      <a:pt x="11" y="4"/>
                    </a:lnTo>
                    <a:lnTo>
                      <a:pt x="7" y="7"/>
                    </a:lnTo>
                    <a:lnTo>
                      <a:pt x="4" y="8"/>
                    </a:lnTo>
                    <a:lnTo>
                      <a:pt x="2" y="11"/>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868" name="Freeform 470"/>
            <p:cNvSpPr>
              <a:spLocks/>
            </p:cNvSpPr>
            <p:nvPr/>
          </p:nvSpPr>
          <p:spPr bwMode="auto">
            <a:xfrm>
              <a:off x="1393" y="960"/>
              <a:ext cx="111" cy="77"/>
            </a:xfrm>
            <a:custGeom>
              <a:avLst/>
              <a:gdLst>
                <a:gd name="T0" fmla="*/ 0 w 111"/>
                <a:gd name="T1" fmla="*/ 35 h 77"/>
                <a:gd name="T2" fmla="*/ 2 w 111"/>
                <a:gd name="T3" fmla="*/ 43 h 77"/>
                <a:gd name="T4" fmla="*/ 2 w 111"/>
                <a:gd name="T5" fmla="*/ 48 h 77"/>
                <a:gd name="T6" fmla="*/ 7 w 111"/>
                <a:gd name="T7" fmla="*/ 53 h 77"/>
                <a:gd name="T8" fmla="*/ 11 w 111"/>
                <a:gd name="T9" fmla="*/ 59 h 77"/>
                <a:gd name="T10" fmla="*/ 20 w 111"/>
                <a:gd name="T11" fmla="*/ 64 h 77"/>
                <a:gd name="T12" fmla="*/ 25 w 111"/>
                <a:gd name="T13" fmla="*/ 69 h 77"/>
                <a:gd name="T14" fmla="*/ 34 w 111"/>
                <a:gd name="T15" fmla="*/ 71 h 77"/>
                <a:gd name="T16" fmla="*/ 43 w 111"/>
                <a:gd name="T17" fmla="*/ 76 h 77"/>
                <a:gd name="T18" fmla="*/ 51 w 111"/>
                <a:gd name="T19" fmla="*/ 76 h 77"/>
                <a:gd name="T20" fmla="*/ 62 w 111"/>
                <a:gd name="T21" fmla="*/ 76 h 77"/>
                <a:gd name="T22" fmla="*/ 71 w 111"/>
                <a:gd name="T23" fmla="*/ 74 h 77"/>
                <a:gd name="T24" fmla="*/ 78 w 111"/>
                <a:gd name="T25" fmla="*/ 71 h 77"/>
                <a:gd name="T26" fmla="*/ 87 w 111"/>
                <a:gd name="T27" fmla="*/ 69 h 77"/>
                <a:gd name="T28" fmla="*/ 96 w 111"/>
                <a:gd name="T29" fmla="*/ 64 h 77"/>
                <a:gd name="T30" fmla="*/ 101 w 111"/>
                <a:gd name="T31" fmla="*/ 59 h 77"/>
                <a:gd name="T32" fmla="*/ 105 w 111"/>
                <a:gd name="T33" fmla="*/ 53 h 77"/>
                <a:gd name="T34" fmla="*/ 108 w 111"/>
                <a:gd name="T35" fmla="*/ 48 h 77"/>
                <a:gd name="T36" fmla="*/ 110 w 111"/>
                <a:gd name="T37" fmla="*/ 41 h 77"/>
                <a:gd name="T38" fmla="*/ 108 w 111"/>
                <a:gd name="T39" fmla="*/ 33 h 77"/>
                <a:gd name="T40" fmla="*/ 108 w 111"/>
                <a:gd name="T41" fmla="*/ 28 h 77"/>
                <a:gd name="T42" fmla="*/ 103 w 111"/>
                <a:gd name="T43" fmla="*/ 23 h 77"/>
                <a:gd name="T44" fmla="*/ 99 w 111"/>
                <a:gd name="T45" fmla="*/ 17 h 77"/>
                <a:gd name="T46" fmla="*/ 90 w 111"/>
                <a:gd name="T47" fmla="*/ 12 h 77"/>
                <a:gd name="T48" fmla="*/ 85 w 111"/>
                <a:gd name="T49" fmla="*/ 7 h 77"/>
                <a:gd name="T50" fmla="*/ 76 w 111"/>
                <a:gd name="T51" fmla="*/ 5 h 77"/>
                <a:gd name="T52" fmla="*/ 67 w 111"/>
                <a:gd name="T53" fmla="*/ 0 h 77"/>
                <a:gd name="T54" fmla="*/ 59 w 111"/>
                <a:gd name="T55" fmla="*/ 0 h 77"/>
                <a:gd name="T56" fmla="*/ 48 w 111"/>
                <a:gd name="T57" fmla="*/ 0 h 77"/>
                <a:gd name="T58" fmla="*/ 39 w 111"/>
                <a:gd name="T59" fmla="*/ 2 h 77"/>
                <a:gd name="T60" fmla="*/ 32 w 111"/>
                <a:gd name="T61" fmla="*/ 5 h 77"/>
                <a:gd name="T62" fmla="*/ 23 w 111"/>
                <a:gd name="T63" fmla="*/ 7 h 77"/>
                <a:gd name="T64" fmla="*/ 14 w 111"/>
                <a:gd name="T65" fmla="*/ 12 h 77"/>
                <a:gd name="T66" fmla="*/ 9 w 111"/>
                <a:gd name="T67" fmla="*/ 17 h 77"/>
                <a:gd name="T68" fmla="*/ 5 w 111"/>
                <a:gd name="T69" fmla="*/ 23 h 77"/>
                <a:gd name="T70" fmla="*/ 2 w 111"/>
                <a:gd name="T71" fmla="*/ 28 h 77"/>
                <a:gd name="T72" fmla="*/ 0 w 111"/>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77"/>
                <a:gd name="T113" fmla="*/ 111 w 111"/>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77">
                  <a:moveTo>
                    <a:pt x="0" y="35"/>
                  </a:moveTo>
                  <a:lnTo>
                    <a:pt x="2" y="43"/>
                  </a:lnTo>
                  <a:lnTo>
                    <a:pt x="2" y="48"/>
                  </a:lnTo>
                  <a:lnTo>
                    <a:pt x="7" y="53"/>
                  </a:lnTo>
                  <a:lnTo>
                    <a:pt x="11" y="59"/>
                  </a:lnTo>
                  <a:lnTo>
                    <a:pt x="20" y="64"/>
                  </a:lnTo>
                  <a:lnTo>
                    <a:pt x="25" y="69"/>
                  </a:lnTo>
                  <a:lnTo>
                    <a:pt x="34" y="71"/>
                  </a:lnTo>
                  <a:lnTo>
                    <a:pt x="43" y="76"/>
                  </a:lnTo>
                  <a:lnTo>
                    <a:pt x="51" y="76"/>
                  </a:lnTo>
                  <a:lnTo>
                    <a:pt x="62" y="76"/>
                  </a:lnTo>
                  <a:lnTo>
                    <a:pt x="71" y="74"/>
                  </a:lnTo>
                  <a:lnTo>
                    <a:pt x="78" y="71"/>
                  </a:lnTo>
                  <a:lnTo>
                    <a:pt x="87" y="69"/>
                  </a:lnTo>
                  <a:lnTo>
                    <a:pt x="96" y="64"/>
                  </a:lnTo>
                  <a:lnTo>
                    <a:pt x="101" y="59"/>
                  </a:lnTo>
                  <a:lnTo>
                    <a:pt x="105" y="53"/>
                  </a:lnTo>
                  <a:lnTo>
                    <a:pt x="108" y="48"/>
                  </a:lnTo>
                  <a:lnTo>
                    <a:pt x="110" y="41"/>
                  </a:lnTo>
                  <a:lnTo>
                    <a:pt x="108" y="33"/>
                  </a:lnTo>
                  <a:lnTo>
                    <a:pt x="108" y="28"/>
                  </a:lnTo>
                  <a:lnTo>
                    <a:pt x="103" y="23"/>
                  </a:lnTo>
                  <a:lnTo>
                    <a:pt x="99" y="17"/>
                  </a:lnTo>
                  <a:lnTo>
                    <a:pt x="90" y="12"/>
                  </a:lnTo>
                  <a:lnTo>
                    <a:pt x="85" y="7"/>
                  </a:lnTo>
                  <a:lnTo>
                    <a:pt x="76" y="5"/>
                  </a:lnTo>
                  <a:lnTo>
                    <a:pt x="67" y="0"/>
                  </a:lnTo>
                  <a:lnTo>
                    <a:pt x="59" y="0"/>
                  </a:lnTo>
                  <a:lnTo>
                    <a:pt x="48" y="0"/>
                  </a:lnTo>
                  <a:lnTo>
                    <a:pt x="39" y="2"/>
                  </a:lnTo>
                  <a:lnTo>
                    <a:pt x="32" y="5"/>
                  </a:lnTo>
                  <a:lnTo>
                    <a:pt x="23" y="7"/>
                  </a:lnTo>
                  <a:lnTo>
                    <a:pt x="14" y="12"/>
                  </a:lnTo>
                  <a:lnTo>
                    <a:pt x="9" y="17"/>
                  </a:lnTo>
                  <a:lnTo>
                    <a:pt x="5" y="23"/>
                  </a:lnTo>
                  <a:lnTo>
                    <a:pt x="2" y="28"/>
                  </a:lnTo>
                  <a:lnTo>
                    <a:pt x="0" y="35"/>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640" name="Rectangle 471"/>
          <p:cNvSpPr>
            <a:spLocks noChangeArrowheads="1"/>
          </p:cNvSpPr>
          <p:nvPr/>
        </p:nvSpPr>
        <p:spPr bwMode="auto">
          <a:xfrm>
            <a:off x="533400" y="5791200"/>
            <a:ext cx="4038600" cy="10668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1641" name="Rectangle 472"/>
          <p:cNvSpPr>
            <a:spLocks noChangeArrowheads="1"/>
          </p:cNvSpPr>
          <p:nvPr/>
        </p:nvSpPr>
        <p:spPr bwMode="auto">
          <a:xfrm>
            <a:off x="533400" y="5715000"/>
            <a:ext cx="45720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l-GR" b="1"/>
              <a:t>30% των Τριγλυκεριδίων </a:t>
            </a:r>
          </a:p>
          <a:p>
            <a:pPr>
              <a:spcBef>
                <a:spcPct val="50000"/>
              </a:spcBef>
            </a:pPr>
            <a:r>
              <a:rPr lang="en-US" altLang="el-GR" b="1"/>
              <a:t>αποβάλεται αδιάσπαστο</a:t>
            </a:r>
          </a:p>
        </p:txBody>
      </p:sp>
      <p:grpSp>
        <p:nvGrpSpPr>
          <p:cNvPr id="111642" name="Group 473"/>
          <p:cNvGrpSpPr>
            <a:grpSpLocks/>
          </p:cNvGrpSpPr>
          <p:nvPr/>
        </p:nvGrpSpPr>
        <p:grpSpPr bwMode="auto">
          <a:xfrm>
            <a:off x="1219200" y="4800600"/>
            <a:ext cx="635000" cy="542925"/>
            <a:chOff x="1104" y="960"/>
            <a:chExt cx="400" cy="342"/>
          </a:xfrm>
        </p:grpSpPr>
        <p:sp>
          <p:nvSpPr>
            <p:cNvPr id="111759" name="Line 474"/>
            <p:cNvSpPr>
              <a:spLocks noChangeShapeType="1"/>
            </p:cNvSpPr>
            <p:nvPr/>
          </p:nvSpPr>
          <p:spPr bwMode="auto">
            <a:xfrm>
              <a:off x="1183" y="998"/>
              <a:ext cx="240" cy="1"/>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grpSp>
          <p:nvGrpSpPr>
            <p:cNvPr id="111760" name="Group 475"/>
            <p:cNvGrpSpPr>
              <a:grpSpLocks/>
            </p:cNvGrpSpPr>
            <p:nvPr/>
          </p:nvGrpSpPr>
          <p:grpSpPr bwMode="auto">
            <a:xfrm>
              <a:off x="1146" y="1269"/>
              <a:ext cx="32" cy="33"/>
              <a:chOff x="1295" y="1424"/>
              <a:chExt cx="32" cy="33"/>
            </a:xfrm>
          </p:grpSpPr>
          <p:sp>
            <p:nvSpPr>
              <p:cNvPr id="111839" name="Freeform 476"/>
              <p:cNvSpPr>
                <a:spLocks/>
              </p:cNvSpPr>
              <p:nvPr/>
            </p:nvSpPr>
            <p:spPr bwMode="auto">
              <a:xfrm>
                <a:off x="1295" y="1440"/>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2 h 17"/>
                  <a:gd name="T12" fmla="*/ 28 w 32"/>
                  <a:gd name="T13" fmla="*/ 6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2"/>
                    </a:lnTo>
                    <a:lnTo>
                      <a:pt x="28" y="6"/>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40" name="Freeform 477"/>
              <p:cNvSpPr>
                <a:spLocks/>
              </p:cNvSpPr>
              <p:nvPr/>
            </p:nvSpPr>
            <p:spPr bwMode="auto">
              <a:xfrm>
                <a:off x="1297" y="1424"/>
                <a:ext cx="28" cy="17"/>
              </a:xfrm>
              <a:custGeom>
                <a:avLst/>
                <a:gdLst>
                  <a:gd name="T0" fmla="*/ 25 w 28"/>
                  <a:gd name="T1" fmla="*/ 16 h 17"/>
                  <a:gd name="T2" fmla="*/ 27 w 28"/>
                  <a:gd name="T3" fmla="*/ 13 h 17"/>
                  <a:gd name="T4" fmla="*/ 25 w 28"/>
                  <a:gd name="T5" fmla="*/ 11 h 17"/>
                  <a:gd name="T6" fmla="*/ 24 w 28"/>
                  <a:gd name="T7" fmla="*/ 10 h 17"/>
                  <a:gd name="T8" fmla="*/ 20 w 28"/>
                  <a:gd name="T9" fmla="*/ 6 h 17"/>
                  <a:gd name="T10" fmla="*/ 17 w 28"/>
                  <a:gd name="T11" fmla="*/ 5 h 17"/>
                  <a:gd name="T12" fmla="*/ 13 w 28"/>
                  <a:gd name="T13" fmla="*/ 3 h 17"/>
                  <a:gd name="T14" fmla="*/ 8 w 28"/>
                  <a:gd name="T15" fmla="*/ 3 h 17"/>
                  <a:gd name="T16" fmla="*/ 5 w 28"/>
                  <a:gd name="T17" fmla="*/ 2 h 17"/>
                  <a:gd name="T18" fmla="*/ 0 w 2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7"/>
                  <a:gd name="T32" fmla="*/ 28 w 2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7">
                    <a:moveTo>
                      <a:pt x="25" y="16"/>
                    </a:moveTo>
                    <a:lnTo>
                      <a:pt x="27" y="13"/>
                    </a:lnTo>
                    <a:lnTo>
                      <a:pt x="25" y="11"/>
                    </a:lnTo>
                    <a:lnTo>
                      <a:pt x="24" y="10"/>
                    </a:lnTo>
                    <a:lnTo>
                      <a:pt x="20" y="6"/>
                    </a:lnTo>
                    <a:lnTo>
                      <a:pt x="17" y="5"/>
                    </a:lnTo>
                    <a:lnTo>
                      <a:pt x="13" y="3"/>
                    </a:lnTo>
                    <a:lnTo>
                      <a:pt x="8"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1" name="Group 478"/>
            <p:cNvGrpSpPr>
              <a:grpSpLocks/>
            </p:cNvGrpSpPr>
            <p:nvPr/>
          </p:nvGrpSpPr>
          <p:grpSpPr bwMode="auto">
            <a:xfrm>
              <a:off x="1289" y="1269"/>
              <a:ext cx="35" cy="32"/>
              <a:chOff x="1438" y="1424"/>
              <a:chExt cx="35" cy="32"/>
            </a:xfrm>
          </p:grpSpPr>
          <p:sp>
            <p:nvSpPr>
              <p:cNvPr id="111837" name="Freeform 479"/>
              <p:cNvSpPr>
                <a:spLocks/>
              </p:cNvSpPr>
              <p:nvPr/>
            </p:nvSpPr>
            <p:spPr bwMode="auto">
              <a:xfrm>
                <a:off x="1438" y="1439"/>
                <a:ext cx="31" cy="17"/>
              </a:xfrm>
              <a:custGeom>
                <a:avLst/>
                <a:gdLst>
                  <a:gd name="T0" fmla="*/ 0 w 31"/>
                  <a:gd name="T1" fmla="*/ 16 h 17"/>
                  <a:gd name="T2" fmla="*/ 5 w 31"/>
                  <a:gd name="T3" fmla="*/ 16 h 17"/>
                  <a:gd name="T4" fmla="*/ 11 w 31"/>
                  <a:gd name="T5" fmla="*/ 16 h 17"/>
                  <a:gd name="T6" fmla="*/ 14 w 31"/>
                  <a:gd name="T7" fmla="*/ 16 h 17"/>
                  <a:gd name="T8" fmla="*/ 19 w 31"/>
                  <a:gd name="T9" fmla="*/ 13 h 17"/>
                  <a:gd name="T10" fmla="*/ 23 w 31"/>
                  <a:gd name="T11" fmla="*/ 12 h 17"/>
                  <a:gd name="T12" fmla="*/ 26 w 31"/>
                  <a:gd name="T13" fmla="*/ 7 h 17"/>
                  <a:gd name="T14" fmla="*/ 28 w 31"/>
                  <a:gd name="T15" fmla="*/ 6 h 17"/>
                  <a:gd name="T16" fmla="*/ 30 w 31"/>
                  <a:gd name="T17" fmla="*/ 3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6"/>
                    </a:moveTo>
                    <a:lnTo>
                      <a:pt x="5" y="16"/>
                    </a:lnTo>
                    <a:lnTo>
                      <a:pt x="11" y="16"/>
                    </a:lnTo>
                    <a:lnTo>
                      <a:pt x="14" y="16"/>
                    </a:lnTo>
                    <a:lnTo>
                      <a:pt x="19" y="13"/>
                    </a:lnTo>
                    <a:lnTo>
                      <a:pt x="23" y="12"/>
                    </a:lnTo>
                    <a:lnTo>
                      <a:pt x="26" y="7"/>
                    </a:lnTo>
                    <a:lnTo>
                      <a:pt x="28" y="6"/>
                    </a:lnTo>
                    <a:lnTo>
                      <a:pt x="30" y="3"/>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38" name="Freeform 480"/>
              <p:cNvSpPr>
                <a:spLocks/>
              </p:cNvSpPr>
              <p:nvPr/>
            </p:nvSpPr>
            <p:spPr bwMode="auto">
              <a:xfrm>
                <a:off x="1442" y="1424"/>
                <a:ext cx="31" cy="17"/>
              </a:xfrm>
              <a:custGeom>
                <a:avLst/>
                <a:gdLst>
                  <a:gd name="T0" fmla="*/ 28 w 31"/>
                  <a:gd name="T1" fmla="*/ 16 h 17"/>
                  <a:gd name="T2" fmla="*/ 30 w 31"/>
                  <a:gd name="T3" fmla="*/ 13 h 17"/>
                  <a:gd name="T4" fmla="*/ 28 w 31"/>
                  <a:gd name="T5" fmla="*/ 11 h 17"/>
                  <a:gd name="T6" fmla="*/ 26 w 31"/>
                  <a:gd name="T7" fmla="*/ 10 h 17"/>
                  <a:gd name="T8" fmla="*/ 23 w 31"/>
                  <a:gd name="T9" fmla="*/ 6 h 17"/>
                  <a:gd name="T10" fmla="*/ 19 w 31"/>
                  <a:gd name="T11" fmla="*/ 5 h 17"/>
                  <a:gd name="T12" fmla="*/ 14 w 31"/>
                  <a:gd name="T13" fmla="*/ 3 h 17"/>
                  <a:gd name="T14" fmla="*/ 11 w 31"/>
                  <a:gd name="T15" fmla="*/ 3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8" y="16"/>
                    </a:moveTo>
                    <a:lnTo>
                      <a:pt x="30" y="13"/>
                    </a:lnTo>
                    <a:lnTo>
                      <a:pt x="28" y="11"/>
                    </a:lnTo>
                    <a:lnTo>
                      <a:pt x="26" y="10"/>
                    </a:lnTo>
                    <a:lnTo>
                      <a:pt x="23" y="6"/>
                    </a:lnTo>
                    <a:lnTo>
                      <a:pt x="19" y="5"/>
                    </a:lnTo>
                    <a:lnTo>
                      <a:pt x="14" y="3"/>
                    </a:lnTo>
                    <a:lnTo>
                      <a:pt x="11"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2" name="Group 481"/>
            <p:cNvGrpSpPr>
              <a:grpSpLocks/>
            </p:cNvGrpSpPr>
            <p:nvPr/>
          </p:nvGrpSpPr>
          <p:grpSpPr bwMode="auto">
            <a:xfrm>
              <a:off x="1436" y="1269"/>
              <a:ext cx="32" cy="33"/>
              <a:chOff x="1585" y="1424"/>
              <a:chExt cx="32" cy="33"/>
            </a:xfrm>
          </p:grpSpPr>
          <p:sp>
            <p:nvSpPr>
              <p:cNvPr id="111835" name="Freeform 482"/>
              <p:cNvSpPr>
                <a:spLocks/>
              </p:cNvSpPr>
              <p:nvPr/>
            </p:nvSpPr>
            <p:spPr bwMode="auto">
              <a:xfrm>
                <a:off x="1585" y="1440"/>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2 h 17"/>
                  <a:gd name="T12" fmla="*/ 28 w 32"/>
                  <a:gd name="T13" fmla="*/ 6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2"/>
                    </a:lnTo>
                    <a:lnTo>
                      <a:pt x="28" y="6"/>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36" name="Freeform 483"/>
              <p:cNvSpPr>
                <a:spLocks/>
              </p:cNvSpPr>
              <p:nvPr/>
            </p:nvSpPr>
            <p:spPr bwMode="auto">
              <a:xfrm>
                <a:off x="1587" y="1424"/>
                <a:ext cx="30" cy="17"/>
              </a:xfrm>
              <a:custGeom>
                <a:avLst/>
                <a:gdLst>
                  <a:gd name="T0" fmla="*/ 27 w 30"/>
                  <a:gd name="T1" fmla="*/ 16 h 17"/>
                  <a:gd name="T2" fmla="*/ 29 w 30"/>
                  <a:gd name="T3" fmla="*/ 13 h 17"/>
                  <a:gd name="T4" fmla="*/ 27 w 30"/>
                  <a:gd name="T5" fmla="*/ 11 h 17"/>
                  <a:gd name="T6" fmla="*/ 26 w 30"/>
                  <a:gd name="T7" fmla="*/ 10 h 17"/>
                  <a:gd name="T8" fmla="*/ 22 w 30"/>
                  <a:gd name="T9" fmla="*/ 6 h 17"/>
                  <a:gd name="T10" fmla="*/ 19 w 30"/>
                  <a:gd name="T11" fmla="*/ 5 h 17"/>
                  <a:gd name="T12" fmla="*/ 14 w 30"/>
                  <a:gd name="T13" fmla="*/ 3 h 17"/>
                  <a:gd name="T14" fmla="*/ 10 w 30"/>
                  <a:gd name="T15" fmla="*/ 3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7" y="16"/>
                    </a:moveTo>
                    <a:lnTo>
                      <a:pt x="29" y="13"/>
                    </a:lnTo>
                    <a:lnTo>
                      <a:pt x="27" y="11"/>
                    </a:lnTo>
                    <a:lnTo>
                      <a:pt x="26" y="10"/>
                    </a:lnTo>
                    <a:lnTo>
                      <a:pt x="22" y="6"/>
                    </a:lnTo>
                    <a:lnTo>
                      <a:pt x="19" y="5"/>
                    </a:lnTo>
                    <a:lnTo>
                      <a:pt x="14" y="3"/>
                    </a:lnTo>
                    <a:lnTo>
                      <a:pt x="10"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3" name="Group 484"/>
            <p:cNvGrpSpPr>
              <a:grpSpLocks/>
            </p:cNvGrpSpPr>
            <p:nvPr/>
          </p:nvGrpSpPr>
          <p:grpSpPr bwMode="auto">
            <a:xfrm>
              <a:off x="1132" y="1036"/>
              <a:ext cx="35" cy="32"/>
              <a:chOff x="1281" y="1191"/>
              <a:chExt cx="35" cy="32"/>
            </a:xfrm>
          </p:grpSpPr>
          <p:sp>
            <p:nvSpPr>
              <p:cNvPr id="111831" name="Freeform 485"/>
              <p:cNvSpPr>
                <a:spLocks/>
              </p:cNvSpPr>
              <p:nvPr/>
            </p:nvSpPr>
            <p:spPr bwMode="auto">
              <a:xfrm>
                <a:off x="1281" y="1206"/>
                <a:ext cx="33" cy="17"/>
              </a:xfrm>
              <a:custGeom>
                <a:avLst/>
                <a:gdLst>
                  <a:gd name="T0" fmla="*/ 0 w 33"/>
                  <a:gd name="T1" fmla="*/ 0 h 17"/>
                  <a:gd name="T2" fmla="*/ 0 w 33"/>
                  <a:gd name="T3" fmla="*/ 2 h 17"/>
                  <a:gd name="T4" fmla="*/ 2 w 33"/>
                  <a:gd name="T5" fmla="*/ 5 h 17"/>
                  <a:gd name="T6" fmla="*/ 3 w 33"/>
                  <a:gd name="T7" fmla="*/ 6 h 17"/>
                  <a:gd name="T8" fmla="*/ 7 w 33"/>
                  <a:gd name="T9" fmla="*/ 9 h 17"/>
                  <a:gd name="T10" fmla="*/ 11 w 33"/>
                  <a:gd name="T11" fmla="*/ 10 h 17"/>
                  <a:gd name="T12" fmla="*/ 16 w 33"/>
                  <a:gd name="T13" fmla="*/ 12 h 17"/>
                  <a:gd name="T14" fmla="*/ 22 w 33"/>
                  <a:gd name="T15" fmla="*/ 13 h 17"/>
                  <a:gd name="T16" fmla="*/ 27 w 33"/>
                  <a:gd name="T17" fmla="*/ 16 h 17"/>
                  <a:gd name="T18" fmla="*/ 32 w 33"/>
                  <a:gd name="T19" fmla="*/ 16 h 17"/>
                  <a:gd name="T20" fmla="*/ 32 w 33"/>
                  <a:gd name="T21" fmla="*/ 2 h 17"/>
                  <a:gd name="T22" fmla="*/ 0 w 33"/>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17"/>
                  <a:gd name="T38" fmla="*/ 33 w 3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17">
                    <a:moveTo>
                      <a:pt x="0" y="0"/>
                    </a:moveTo>
                    <a:lnTo>
                      <a:pt x="0" y="2"/>
                    </a:lnTo>
                    <a:lnTo>
                      <a:pt x="2" y="5"/>
                    </a:lnTo>
                    <a:lnTo>
                      <a:pt x="3" y="6"/>
                    </a:lnTo>
                    <a:lnTo>
                      <a:pt x="7" y="9"/>
                    </a:lnTo>
                    <a:lnTo>
                      <a:pt x="11" y="10"/>
                    </a:lnTo>
                    <a:lnTo>
                      <a:pt x="16" y="12"/>
                    </a:lnTo>
                    <a:lnTo>
                      <a:pt x="22" y="13"/>
                    </a:lnTo>
                    <a:lnTo>
                      <a:pt x="27" y="16"/>
                    </a:lnTo>
                    <a:lnTo>
                      <a:pt x="32" y="16"/>
                    </a:lnTo>
                    <a:lnTo>
                      <a:pt x="32"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32" name="Freeform 486"/>
              <p:cNvSpPr>
                <a:spLocks/>
              </p:cNvSpPr>
              <p:nvPr/>
            </p:nvSpPr>
            <p:spPr bwMode="auto">
              <a:xfrm>
                <a:off x="1281" y="1206"/>
                <a:ext cx="33" cy="17"/>
              </a:xfrm>
              <a:custGeom>
                <a:avLst/>
                <a:gdLst>
                  <a:gd name="T0" fmla="*/ 0 w 33"/>
                  <a:gd name="T1" fmla="*/ 0 h 17"/>
                  <a:gd name="T2" fmla="*/ 0 w 33"/>
                  <a:gd name="T3" fmla="*/ 2 h 17"/>
                  <a:gd name="T4" fmla="*/ 2 w 33"/>
                  <a:gd name="T5" fmla="*/ 5 h 17"/>
                  <a:gd name="T6" fmla="*/ 3 w 33"/>
                  <a:gd name="T7" fmla="*/ 6 h 17"/>
                  <a:gd name="T8" fmla="*/ 7 w 33"/>
                  <a:gd name="T9" fmla="*/ 9 h 17"/>
                  <a:gd name="T10" fmla="*/ 11 w 33"/>
                  <a:gd name="T11" fmla="*/ 10 h 17"/>
                  <a:gd name="T12" fmla="*/ 16 w 33"/>
                  <a:gd name="T13" fmla="*/ 12 h 17"/>
                  <a:gd name="T14" fmla="*/ 22 w 33"/>
                  <a:gd name="T15" fmla="*/ 13 h 17"/>
                  <a:gd name="T16" fmla="*/ 27 w 33"/>
                  <a:gd name="T17" fmla="*/ 16 h 17"/>
                  <a:gd name="T18" fmla="*/ 32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0"/>
                    </a:moveTo>
                    <a:lnTo>
                      <a:pt x="0" y="2"/>
                    </a:lnTo>
                    <a:lnTo>
                      <a:pt x="2" y="5"/>
                    </a:lnTo>
                    <a:lnTo>
                      <a:pt x="3" y="6"/>
                    </a:lnTo>
                    <a:lnTo>
                      <a:pt x="7" y="9"/>
                    </a:lnTo>
                    <a:lnTo>
                      <a:pt x="11" y="10"/>
                    </a:lnTo>
                    <a:lnTo>
                      <a:pt x="16" y="12"/>
                    </a:lnTo>
                    <a:lnTo>
                      <a:pt x="22" y="13"/>
                    </a:lnTo>
                    <a:lnTo>
                      <a:pt x="27" y="16"/>
                    </a:lnTo>
                    <a:lnTo>
                      <a:pt x="32"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33" name="Freeform 487"/>
              <p:cNvSpPr>
                <a:spLocks/>
              </p:cNvSpPr>
              <p:nvPr/>
            </p:nvSpPr>
            <p:spPr bwMode="auto">
              <a:xfrm>
                <a:off x="1283" y="1191"/>
                <a:ext cx="33" cy="17"/>
              </a:xfrm>
              <a:custGeom>
                <a:avLst/>
                <a:gdLst>
                  <a:gd name="T0" fmla="*/ 32 w 33"/>
                  <a:gd name="T1" fmla="*/ 0 h 17"/>
                  <a:gd name="T2" fmla="*/ 27 w 33"/>
                  <a:gd name="T3" fmla="*/ 0 h 17"/>
                  <a:gd name="T4" fmla="*/ 22 w 33"/>
                  <a:gd name="T5" fmla="*/ 0 h 17"/>
                  <a:gd name="T6" fmla="*/ 16 w 33"/>
                  <a:gd name="T7" fmla="*/ 0 h 17"/>
                  <a:gd name="T8" fmla="*/ 11 w 33"/>
                  <a:gd name="T9" fmla="*/ 2 h 17"/>
                  <a:gd name="T10" fmla="*/ 7 w 33"/>
                  <a:gd name="T11" fmla="*/ 3 h 17"/>
                  <a:gd name="T12" fmla="*/ 3 w 33"/>
                  <a:gd name="T13" fmla="*/ 7 h 17"/>
                  <a:gd name="T14" fmla="*/ 2 w 33"/>
                  <a:gd name="T15" fmla="*/ 8 h 17"/>
                  <a:gd name="T16" fmla="*/ 0 w 33"/>
                  <a:gd name="T17" fmla="*/ 10 h 17"/>
                  <a:gd name="T18" fmla="*/ 0 w 33"/>
                  <a:gd name="T19" fmla="*/ 12 h 17"/>
                  <a:gd name="T20" fmla="*/ 32 w 33"/>
                  <a:gd name="T21" fmla="*/ 16 h 17"/>
                  <a:gd name="T22" fmla="*/ 32 w 33"/>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17"/>
                  <a:gd name="T38" fmla="*/ 33 w 3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17">
                    <a:moveTo>
                      <a:pt x="32" y="0"/>
                    </a:moveTo>
                    <a:lnTo>
                      <a:pt x="27" y="0"/>
                    </a:lnTo>
                    <a:lnTo>
                      <a:pt x="22" y="0"/>
                    </a:lnTo>
                    <a:lnTo>
                      <a:pt x="16" y="0"/>
                    </a:lnTo>
                    <a:lnTo>
                      <a:pt x="11" y="2"/>
                    </a:lnTo>
                    <a:lnTo>
                      <a:pt x="7" y="3"/>
                    </a:lnTo>
                    <a:lnTo>
                      <a:pt x="3" y="7"/>
                    </a:lnTo>
                    <a:lnTo>
                      <a:pt x="2" y="8"/>
                    </a:lnTo>
                    <a:lnTo>
                      <a:pt x="0" y="10"/>
                    </a:lnTo>
                    <a:lnTo>
                      <a:pt x="0" y="12"/>
                    </a:lnTo>
                    <a:lnTo>
                      <a:pt x="32" y="16"/>
                    </a:lnTo>
                    <a:lnTo>
                      <a:pt x="32"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34" name="Freeform 488"/>
              <p:cNvSpPr>
                <a:spLocks/>
              </p:cNvSpPr>
              <p:nvPr/>
            </p:nvSpPr>
            <p:spPr bwMode="auto">
              <a:xfrm>
                <a:off x="1283" y="1191"/>
                <a:ext cx="33" cy="17"/>
              </a:xfrm>
              <a:custGeom>
                <a:avLst/>
                <a:gdLst>
                  <a:gd name="T0" fmla="*/ 32 w 33"/>
                  <a:gd name="T1" fmla="*/ 0 h 17"/>
                  <a:gd name="T2" fmla="*/ 27 w 33"/>
                  <a:gd name="T3" fmla="*/ 0 h 17"/>
                  <a:gd name="T4" fmla="*/ 22 w 33"/>
                  <a:gd name="T5" fmla="*/ 0 h 17"/>
                  <a:gd name="T6" fmla="*/ 16 w 33"/>
                  <a:gd name="T7" fmla="*/ 0 h 17"/>
                  <a:gd name="T8" fmla="*/ 11 w 33"/>
                  <a:gd name="T9" fmla="*/ 2 h 17"/>
                  <a:gd name="T10" fmla="*/ 7 w 33"/>
                  <a:gd name="T11" fmla="*/ 4 h 17"/>
                  <a:gd name="T12" fmla="*/ 3 w 33"/>
                  <a:gd name="T13" fmla="*/ 8 h 17"/>
                  <a:gd name="T14" fmla="*/ 2 w 33"/>
                  <a:gd name="T15" fmla="*/ 11 h 17"/>
                  <a:gd name="T16" fmla="*/ 0 w 33"/>
                  <a:gd name="T17" fmla="*/ 13 h 17"/>
                  <a:gd name="T18" fmla="*/ 0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32" y="0"/>
                    </a:moveTo>
                    <a:lnTo>
                      <a:pt x="27" y="0"/>
                    </a:lnTo>
                    <a:lnTo>
                      <a:pt x="22" y="0"/>
                    </a:lnTo>
                    <a:lnTo>
                      <a:pt x="16" y="0"/>
                    </a:lnTo>
                    <a:lnTo>
                      <a:pt x="11" y="2"/>
                    </a:lnTo>
                    <a:lnTo>
                      <a:pt x="7" y="4"/>
                    </a:lnTo>
                    <a:lnTo>
                      <a:pt x="3" y="8"/>
                    </a:lnTo>
                    <a:lnTo>
                      <a:pt x="2" y="11"/>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4" name="Group 489"/>
            <p:cNvGrpSpPr>
              <a:grpSpLocks/>
            </p:cNvGrpSpPr>
            <p:nvPr/>
          </p:nvGrpSpPr>
          <p:grpSpPr bwMode="auto">
            <a:xfrm>
              <a:off x="1159" y="1067"/>
              <a:ext cx="33" cy="35"/>
              <a:chOff x="1308" y="1222"/>
              <a:chExt cx="33" cy="35"/>
            </a:xfrm>
          </p:grpSpPr>
          <p:sp>
            <p:nvSpPr>
              <p:cNvPr id="111829" name="Freeform 490"/>
              <p:cNvSpPr>
                <a:spLocks/>
              </p:cNvSpPr>
              <p:nvPr/>
            </p:nvSpPr>
            <p:spPr bwMode="auto">
              <a:xfrm>
                <a:off x="1308" y="1240"/>
                <a:ext cx="33" cy="17"/>
              </a:xfrm>
              <a:custGeom>
                <a:avLst/>
                <a:gdLst>
                  <a:gd name="T0" fmla="*/ 0 w 33"/>
                  <a:gd name="T1" fmla="*/ 16 h 17"/>
                  <a:gd name="T2" fmla="*/ 5 w 33"/>
                  <a:gd name="T3" fmla="*/ 16 h 17"/>
                  <a:gd name="T4" fmla="*/ 11 w 33"/>
                  <a:gd name="T5" fmla="*/ 16 h 17"/>
                  <a:gd name="T6" fmla="*/ 16 w 33"/>
                  <a:gd name="T7" fmla="*/ 16 h 17"/>
                  <a:gd name="T8" fmla="*/ 21 w 33"/>
                  <a:gd name="T9" fmla="*/ 13 h 17"/>
                  <a:gd name="T10" fmla="*/ 25 w 33"/>
                  <a:gd name="T11" fmla="*/ 12 h 17"/>
                  <a:gd name="T12" fmla="*/ 28 w 33"/>
                  <a:gd name="T13" fmla="*/ 6 h 17"/>
                  <a:gd name="T14" fmla="*/ 30 w 33"/>
                  <a:gd name="T15" fmla="*/ 4 h 17"/>
                  <a:gd name="T16" fmla="*/ 32 w 33"/>
                  <a:gd name="T17" fmla="*/ 2 h 17"/>
                  <a:gd name="T18" fmla="*/ 32 w 33"/>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16"/>
                    </a:moveTo>
                    <a:lnTo>
                      <a:pt x="5" y="16"/>
                    </a:lnTo>
                    <a:lnTo>
                      <a:pt x="11" y="16"/>
                    </a:lnTo>
                    <a:lnTo>
                      <a:pt x="16" y="16"/>
                    </a:lnTo>
                    <a:lnTo>
                      <a:pt x="21" y="13"/>
                    </a:lnTo>
                    <a:lnTo>
                      <a:pt x="25" y="12"/>
                    </a:lnTo>
                    <a:lnTo>
                      <a:pt x="28" y="6"/>
                    </a:lnTo>
                    <a:lnTo>
                      <a:pt x="30" y="4"/>
                    </a:lnTo>
                    <a:lnTo>
                      <a:pt x="32" y="2"/>
                    </a:lnTo>
                    <a:lnTo>
                      <a:pt x="32"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30" name="Freeform 491"/>
              <p:cNvSpPr>
                <a:spLocks/>
              </p:cNvSpPr>
              <p:nvPr/>
            </p:nvSpPr>
            <p:spPr bwMode="auto">
              <a:xfrm>
                <a:off x="1310" y="122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5" name="Group 492"/>
            <p:cNvGrpSpPr>
              <a:grpSpLocks/>
            </p:cNvGrpSpPr>
            <p:nvPr/>
          </p:nvGrpSpPr>
          <p:grpSpPr bwMode="auto">
            <a:xfrm>
              <a:off x="1127" y="1101"/>
              <a:ext cx="35" cy="29"/>
              <a:chOff x="1276" y="1256"/>
              <a:chExt cx="35" cy="29"/>
            </a:xfrm>
          </p:grpSpPr>
          <p:sp>
            <p:nvSpPr>
              <p:cNvPr id="111827" name="Freeform 493"/>
              <p:cNvSpPr>
                <a:spLocks/>
              </p:cNvSpPr>
              <p:nvPr/>
            </p:nvSpPr>
            <p:spPr bwMode="auto">
              <a:xfrm>
                <a:off x="1276" y="1268"/>
                <a:ext cx="32" cy="17"/>
              </a:xfrm>
              <a:custGeom>
                <a:avLst/>
                <a:gdLst>
                  <a:gd name="T0" fmla="*/ 2 w 32"/>
                  <a:gd name="T1" fmla="*/ 0 h 17"/>
                  <a:gd name="T2" fmla="*/ 0 w 32"/>
                  <a:gd name="T3" fmla="*/ 3 h 17"/>
                  <a:gd name="T4" fmla="*/ 2 w 32"/>
                  <a:gd name="T5" fmla="*/ 5 h 17"/>
                  <a:gd name="T6" fmla="*/ 4 w 32"/>
                  <a:gd name="T7" fmla="*/ 6 h 17"/>
                  <a:gd name="T8" fmla="*/ 7 w 32"/>
                  <a:gd name="T9" fmla="*/ 10 h 17"/>
                  <a:gd name="T10" fmla="*/ 11 w 32"/>
                  <a:gd name="T11" fmla="*/ 11 h 17"/>
                  <a:gd name="T12" fmla="*/ 17 w 32"/>
                  <a:gd name="T13" fmla="*/ 13 h 17"/>
                  <a:gd name="T14" fmla="*/ 20 w 32"/>
                  <a:gd name="T15" fmla="*/ 13 h 17"/>
                  <a:gd name="T16" fmla="*/ 26 w 32"/>
                  <a:gd name="T17" fmla="*/ 14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4" y="6"/>
                    </a:lnTo>
                    <a:lnTo>
                      <a:pt x="7" y="10"/>
                    </a:lnTo>
                    <a:lnTo>
                      <a:pt x="11" y="11"/>
                    </a:lnTo>
                    <a:lnTo>
                      <a:pt x="17" y="13"/>
                    </a:lnTo>
                    <a:lnTo>
                      <a:pt x="20" y="13"/>
                    </a:lnTo>
                    <a:lnTo>
                      <a:pt x="26" y="14"/>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28" name="Freeform 494"/>
              <p:cNvSpPr>
                <a:spLocks/>
              </p:cNvSpPr>
              <p:nvPr/>
            </p:nvSpPr>
            <p:spPr bwMode="auto">
              <a:xfrm>
                <a:off x="1279" y="1256"/>
                <a:ext cx="32" cy="17"/>
              </a:xfrm>
              <a:custGeom>
                <a:avLst/>
                <a:gdLst>
                  <a:gd name="T0" fmla="*/ 31 w 32"/>
                  <a:gd name="T1" fmla="*/ 2 h 17"/>
                  <a:gd name="T2" fmla="*/ 26 w 32"/>
                  <a:gd name="T3" fmla="*/ 2 h 17"/>
                  <a:gd name="T4" fmla="*/ 20 w 32"/>
                  <a:gd name="T5" fmla="*/ 0 h 17"/>
                  <a:gd name="T6" fmla="*/ 17 w 32"/>
                  <a:gd name="T7" fmla="*/ 2 h 17"/>
                  <a:gd name="T8" fmla="*/ 11 w 32"/>
                  <a:gd name="T9" fmla="*/ 3 h 17"/>
                  <a:gd name="T10" fmla="*/ 7 w 32"/>
                  <a:gd name="T11" fmla="*/ 6 h 17"/>
                  <a:gd name="T12" fmla="*/ 4 w 32"/>
                  <a:gd name="T13" fmla="*/ 7 h 17"/>
                  <a:gd name="T14" fmla="*/ 2 w 32"/>
                  <a:gd name="T15" fmla="*/ 9 h 17"/>
                  <a:gd name="T16" fmla="*/ 0 w 32"/>
                  <a:gd name="T17" fmla="*/ 13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2"/>
                    </a:moveTo>
                    <a:lnTo>
                      <a:pt x="26" y="2"/>
                    </a:lnTo>
                    <a:lnTo>
                      <a:pt x="20" y="0"/>
                    </a:lnTo>
                    <a:lnTo>
                      <a:pt x="17"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6" name="Group 495"/>
            <p:cNvGrpSpPr>
              <a:grpSpLocks/>
            </p:cNvGrpSpPr>
            <p:nvPr/>
          </p:nvGrpSpPr>
          <p:grpSpPr bwMode="auto">
            <a:xfrm>
              <a:off x="1154" y="1137"/>
              <a:ext cx="33" cy="33"/>
              <a:chOff x="1303" y="1292"/>
              <a:chExt cx="33" cy="33"/>
            </a:xfrm>
          </p:grpSpPr>
          <p:sp>
            <p:nvSpPr>
              <p:cNvPr id="111825" name="Freeform 496"/>
              <p:cNvSpPr>
                <a:spLocks/>
              </p:cNvSpPr>
              <p:nvPr/>
            </p:nvSpPr>
            <p:spPr bwMode="auto">
              <a:xfrm>
                <a:off x="1303" y="1308"/>
                <a:ext cx="31" cy="17"/>
              </a:xfrm>
              <a:custGeom>
                <a:avLst/>
                <a:gdLst>
                  <a:gd name="T0" fmla="*/ 0 w 31"/>
                  <a:gd name="T1" fmla="*/ 13 h 17"/>
                  <a:gd name="T2" fmla="*/ 5 w 31"/>
                  <a:gd name="T3" fmla="*/ 16 h 17"/>
                  <a:gd name="T4" fmla="*/ 11 w 31"/>
                  <a:gd name="T5" fmla="*/ 16 h 17"/>
                  <a:gd name="T6" fmla="*/ 14 w 31"/>
                  <a:gd name="T7" fmla="*/ 13 h 17"/>
                  <a:gd name="T8" fmla="*/ 19 w 31"/>
                  <a:gd name="T9" fmla="*/ 12 h 17"/>
                  <a:gd name="T10" fmla="*/ 23 w 31"/>
                  <a:gd name="T11" fmla="*/ 9 h 17"/>
                  <a:gd name="T12" fmla="*/ 26 w 31"/>
                  <a:gd name="T13" fmla="*/ 6 h 17"/>
                  <a:gd name="T14" fmla="*/ 28 w 31"/>
                  <a:gd name="T15" fmla="*/ 4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6"/>
                    </a:lnTo>
                    <a:lnTo>
                      <a:pt x="14" y="13"/>
                    </a:lnTo>
                    <a:lnTo>
                      <a:pt x="19" y="12"/>
                    </a:lnTo>
                    <a:lnTo>
                      <a:pt x="23" y="9"/>
                    </a:lnTo>
                    <a:lnTo>
                      <a:pt x="26" y="6"/>
                    </a:lnTo>
                    <a:lnTo>
                      <a:pt x="28" y="4"/>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26" name="Freeform 497"/>
              <p:cNvSpPr>
                <a:spLocks/>
              </p:cNvSpPr>
              <p:nvPr/>
            </p:nvSpPr>
            <p:spPr bwMode="auto">
              <a:xfrm>
                <a:off x="1305" y="129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7" name="Group 498"/>
            <p:cNvGrpSpPr>
              <a:grpSpLocks/>
            </p:cNvGrpSpPr>
            <p:nvPr/>
          </p:nvGrpSpPr>
          <p:grpSpPr bwMode="auto">
            <a:xfrm>
              <a:off x="1120" y="1167"/>
              <a:ext cx="36" cy="33"/>
              <a:chOff x="1269" y="1322"/>
              <a:chExt cx="36" cy="33"/>
            </a:xfrm>
          </p:grpSpPr>
          <p:sp>
            <p:nvSpPr>
              <p:cNvPr id="111823" name="Freeform 499"/>
              <p:cNvSpPr>
                <a:spLocks/>
              </p:cNvSpPr>
              <p:nvPr/>
            </p:nvSpPr>
            <p:spPr bwMode="auto">
              <a:xfrm>
                <a:off x="1269" y="1338"/>
                <a:ext cx="31" cy="17"/>
              </a:xfrm>
              <a:custGeom>
                <a:avLst/>
                <a:gdLst>
                  <a:gd name="T0" fmla="*/ 0 w 31"/>
                  <a:gd name="T1" fmla="*/ 0 h 17"/>
                  <a:gd name="T2" fmla="*/ 0 w 31"/>
                  <a:gd name="T3" fmla="*/ 2 h 17"/>
                  <a:gd name="T4" fmla="*/ 2 w 31"/>
                  <a:gd name="T5" fmla="*/ 5 h 17"/>
                  <a:gd name="T6" fmla="*/ 3 w 31"/>
                  <a:gd name="T7" fmla="*/ 7 h 17"/>
                  <a:gd name="T8" fmla="*/ 7 w 31"/>
                  <a:gd name="T9" fmla="*/ 8 h 17"/>
                  <a:gd name="T10" fmla="*/ 10 w 31"/>
                  <a:gd name="T11" fmla="*/ 10 h 17"/>
                  <a:gd name="T12" fmla="*/ 15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3" y="7"/>
                    </a:lnTo>
                    <a:lnTo>
                      <a:pt x="7" y="8"/>
                    </a:lnTo>
                    <a:lnTo>
                      <a:pt x="10" y="10"/>
                    </a:lnTo>
                    <a:lnTo>
                      <a:pt x="15"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24" name="Freeform 500"/>
              <p:cNvSpPr>
                <a:spLocks/>
              </p:cNvSpPr>
              <p:nvPr/>
            </p:nvSpPr>
            <p:spPr bwMode="auto">
              <a:xfrm>
                <a:off x="1274" y="1322"/>
                <a:ext cx="31" cy="17"/>
              </a:xfrm>
              <a:custGeom>
                <a:avLst/>
                <a:gdLst>
                  <a:gd name="T0" fmla="*/ 30 w 31"/>
                  <a:gd name="T1" fmla="*/ 0 h 17"/>
                  <a:gd name="T2" fmla="*/ 25 w 31"/>
                  <a:gd name="T3" fmla="*/ 0 h 17"/>
                  <a:gd name="T4" fmla="*/ 20 w 31"/>
                  <a:gd name="T5" fmla="*/ 0 h 17"/>
                  <a:gd name="T6" fmla="*/ 15 w 31"/>
                  <a:gd name="T7" fmla="*/ 0 h 17"/>
                  <a:gd name="T8" fmla="*/ 10 w 31"/>
                  <a:gd name="T9" fmla="*/ 2 h 17"/>
                  <a:gd name="T10" fmla="*/ 7 w 31"/>
                  <a:gd name="T11" fmla="*/ 4 h 17"/>
                  <a:gd name="T12" fmla="*/ 3 w 31"/>
                  <a:gd name="T13" fmla="*/ 8 h 17"/>
                  <a:gd name="T14" fmla="*/ 2 w 31"/>
                  <a:gd name="T15" fmla="*/ 10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20" y="0"/>
                    </a:lnTo>
                    <a:lnTo>
                      <a:pt x="15" y="0"/>
                    </a:lnTo>
                    <a:lnTo>
                      <a:pt x="10" y="2"/>
                    </a:lnTo>
                    <a:lnTo>
                      <a:pt x="7" y="4"/>
                    </a:lnTo>
                    <a:lnTo>
                      <a:pt x="3" y="8"/>
                    </a:lnTo>
                    <a:lnTo>
                      <a:pt x="2" y="10"/>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8" name="Group 501"/>
            <p:cNvGrpSpPr>
              <a:grpSpLocks/>
            </p:cNvGrpSpPr>
            <p:nvPr/>
          </p:nvGrpSpPr>
          <p:grpSpPr bwMode="auto">
            <a:xfrm>
              <a:off x="1151" y="1205"/>
              <a:ext cx="34" cy="32"/>
              <a:chOff x="1300" y="1360"/>
              <a:chExt cx="34" cy="32"/>
            </a:xfrm>
          </p:grpSpPr>
          <p:sp>
            <p:nvSpPr>
              <p:cNvPr id="111821" name="Freeform 502"/>
              <p:cNvSpPr>
                <a:spLocks/>
              </p:cNvSpPr>
              <p:nvPr/>
            </p:nvSpPr>
            <p:spPr bwMode="auto">
              <a:xfrm>
                <a:off x="1300" y="1375"/>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1 h 17"/>
                  <a:gd name="T12" fmla="*/ 28 w 32"/>
                  <a:gd name="T13" fmla="*/ 7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1"/>
                    </a:lnTo>
                    <a:lnTo>
                      <a:pt x="28" y="7"/>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22" name="Freeform 503"/>
              <p:cNvSpPr>
                <a:spLocks/>
              </p:cNvSpPr>
              <p:nvPr/>
            </p:nvSpPr>
            <p:spPr bwMode="auto">
              <a:xfrm>
                <a:off x="1302" y="1360"/>
                <a:ext cx="32" cy="17"/>
              </a:xfrm>
              <a:custGeom>
                <a:avLst/>
                <a:gdLst>
                  <a:gd name="T0" fmla="*/ 29 w 32"/>
                  <a:gd name="T1" fmla="*/ 16 h 17"/>
                  <a:gd name="T2" fmla="*/ 31 w 32"/>
                  <a:gd name="T3" fmla="*/ 13 h 17"/>
                  <a:gd name="T4" fmla="*/ 29 w 32"/>
                  <a:gd name="T5" fmla="*/ 11 h 17"/>
                  <a:gd name="T6" fmla="*/ 28 w 32"/>
                  <a:gd name="T7" fmla="*/ 10 h 17"/>
                  <a:gd name="T8" fmla="*/ 24 w 32"/>
                  <a:gd name="T9" fmla="*/ 6 h 17"/>
                  <a:gd name="T10" fmla="*/ 21 w 32"/>
                  <a:gd name="T11" fmla="*/ 5 h 17"/>
                  <a:gd name="T12" fmla="*/ 15 w 32"/>
                  <a:gd name="T13" fmla="*/ 3 h 17"/>
                  <a:gd name="T14" fmla="*/ 10 w 32"/>
                  <a:gd name="T15" fmla="*/ 3 h 17"/>
                  <a:gd name="T16" fmla="*/ 5 w 32"/>
                  <a:gd name="T17" fmla="*/ 0 h 17"/>
                  <a:gd name="T18" fmla="*/ 0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9" y="16"/>
                    </a:moveTo>
                    <a:lnTo>
                      <a:pt x="31" y="13"/>
                    </a:lnTo>
                    <a:lnTo>
                      <a:pt x="29" y="11"/>
                    </a:lnTo>
                    <a:lnTo>
                      <a:pt x="28" y="10"/>
                    </a:lnTo>
                    <a:lnTo>
                      <a:pt x="24" y="6"/>
                    </a:lnTo>
                    <a:lnTo>
                      <a:pt x="21" y="5"/>
                    </a:lnTo>
                    <a:lnTo>
                      <a:pt x="15" y="3"/>
                    </a:lnTo>
                    <a:lnTo>
                      <a:pt x="10" y="3"/>
                    </a:lnTo>
                    <a:lnTo>
                      <a:pt x="5" y="0"/>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69" name="Group 504"/>
            <p:cNvGrpSpPr>
              <a:grpSpLocks/>
            </p:cNvGrpSpPr>
            <p:nvPr/>
          </p:nvGrpSpPr>
          <p:grpSpPr bwMode="auto">
            <a:xfrm>
              <a:off x="1115" y="1237"/>
              <a:ext cx="37" cy="30"/>
              <a:chOff x="1264" y="1392"/>
              <a:chExt cx="37" cy="30"/>
            </a:xfrm>
          </p:grpSpPr>
          <p:sp>
            <p:nvSpPr>
              <p:cNvPr id="111819" name="Freeform 505"/>
              <p:cNvSpPr>
                <a:spLocks/>
              </p:cNvSpPr>
              <p:nvPr/>
            </p:nvSpPr>
            <p:spPr bwMode="auto">
              <a:xfrm>
                <a:off x="1264" y="1405"/>
                <a:ext cx="32" cy="17"/>
              </a:xfrm>
              <a:custGeom>
                <a:avLst/>
                <a:gdLst>
                  <a:gd name="T0" fmla="*/ 0 w 32"/>
                  <a:gd name="T1" fmla="*/ 0 h 17"/>
                  <a:gd name="T2" fmla="*/ 0 w 32"/>
                  <a:gd name="T3" fmla="*/ 2 h 17"/>
                  <a:gd name="T4" fmla="*/ 2 w 32"/>
                  <a:gd name="T5" fmla="*/ 5 h 17"/>
                  <a:gd name="T6" fmla="*/ 4 w 32"/>
                  <a:gd name="T7" fmla="*/ 7 h 17"/>
                  <a:gd name="T8" fmla="*/ 7 w 32"/>
                  <a:gd name="T9" fmla="*/ 8 h 17"/>
                  <a:gd name="T10" fmla="*/ 11 w 32"/>
                  <a:gd name="T11" fmla="*/ 10 h 17"/>
                  <a:gd name="T12" fmla="*/ 16 w 32"/>
                  <a:gd name="T13" fmla="*/ 12 h 17"/>
                  <a:gd name="T14" fmla="*/ 19 w 32"/>
                  <a:gd name="T15" fmla="*/ 13 h 17"/>
                  <a:gd name="T16" fmla="*/ 25 w 32"/>
                  <a:gd name="T17" fmla="*/ 13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0"/>
                    </a:moveTo>
                    <a:lnTo>
                      <a:pt x="0" y="2"/>
                    </a:lnTo>
                    <a:lnTo>
                      <a:pt x="2" y="5"/>
                    </a:lnTo>
                    <a:lnTo>
                      <a:pt x="4" y="7"/>
                    </a:lnTo>
                    <a:lnTo>
                      <a:pt x="7" y="8"/>
                    </a:lnTo>
                    <a:lnTo>
                      <a:pt x="11" y="10"/>
                    </a:lnTo>
                    <a:lnTo>
                      <a:pt x="16" y="12"/>
                    </a:lnTo>
                    <a:lnTo>
                      <a:pt x="19" y="13"/>
                    </a:lnTo>
                    <a:lnTo>
                      <a:pt x="25" y="13"/>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20" name="Freeform 506"/>
              <p:cNvSpPr>
                <a:spLocks/>
              </p:cNvSpPr>
              <p:nvPr/>
            </p:nvSpPr>
            <p:spPr bwMode="auto">
              <a:xfrm>
                <a:off x="1269" y="1392"/>
                <a:ext cx="32" cy="17"/>
              </a:xfrm>
              <a:custGeom>
                <a:avLst/>
                <a:gdLst>
                  <a:gd name="T0" fmla="*/ 31 w 32"/>
                  <a:gd name="T1" fmla="*/ 0 h 17"/>
                  <a:gd name="T2" fmla="*/ 26 w 32"/>
                  <a:gd name="T3" fmla="*/ 0 h 17"/>
                  <a:gd name="T4" fmla="*/ 19 w 32"/>
                  <a:gd name="T5" fmla="*/ 0 h 17"/>
                  <a:gd name="T6" fmla="*/ 16 w 32"/>
                  <a:gd name="T7" fmla="*/ 0 h 17"/>
                  <a:gd name="T8" fmla="*/ 11 w 32"/>
                  <a:gd name="T9" fmla="*/ 2 h 17"/>
                  <a:gd name="T10" fmla="*/ 7 w 32"/>
                  <a:gd name="T11" fmla="*/ 3 h 17"/>
                  <a:gd name="T12" fmla="*/ 4 w 32"/>
                  <a:gd name="T13" fmla="*/ 7 h 17"/>
                  <a:gd name="T14" fmla="*/ 2 w 32"/>
                  <a:gd name="T15" fmla="*/ 9 h 17"/>
                  <a:gd name="T16" fmla="*/ 0 w 32"/>
                  <a:gd name="T17" fmla="*/ 12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0"/>
                    </a:moveTo>
                    <a:lnTo>
                      <a:pt x="26" y="0"/>
                    </a:lnTo>
                    <a:lnTo>
                      <a:pt x="19" y="0"/>
                    </a:lnTo>
                    <a:lnTo>
                      <a:pt x="16" y="0"/>
                    </a:lnTo>
                    <a:lnTo>
                      <a:pt x="11" y="2"/>
                    </a:lnTo>
                    <a:lnTo>
                      <a:pt x="7" y="3"/>
                    </a:lnTo>
                    <a:lnTo>
                      <a:pt x="4" y="7"/>
                    </a:lnTo>
                    <a:lnTo>
                      <a:pt x="2" y="9"/>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770" name="Freeform 507"/>
            <p:cNvSpPr>
              <a:spLocks/>
            </p:cNvSpPr>
            <p:nvPr/>
          </p:nvSpPr>
          <p:spPr bwMode="auto">
            <a:xfrm>
              <a:off x="1104" y="960"/>
              <a:ext cx="111" cy="77"/>
            </a:xfrm>
            <a:custGeom>
              <a:avLst/>
              <a:gdLst>
                <a:gd name="T0" fmla="*/ 0 w 111"/>
                <a:gd name="T1" fmla="*/ 35 h 77"/>
                <a:gd name="T2" fmla="*/ 2 w 111"/>
                <a:gd name="T3" fmla="*/ 43 h 77"/>
                <a:gd name="T4" fmla="*/ 2 w 111"/>
                <a:gd name="T5" fmla="*/ 48 h 77"/>
                <a:gd name="T6" fmla="*/ 7 w 111"/>
                <a:gd name="T7" fmla="*/ 53 h 77"/>
                <a:gd name="T8" fmla="*/ 11 w 111"/>
                <a:gd name="T9" fmla="*/ 59 h 77"/>
                <a:gd name="T10" fmla="*/ 19 w 111"/>
                <a:gd name="T11" fmla="*/ 64 h 77"/>
                <a:gd name="T12" fmla="*/ 25 w 111"/>
                <a:gd name="T13" fmla="*/ 69 h 77"/>
                <a:gd name="T14" fmla="*/ 33 w 111"/>
                <a:gd name="T15" fmla="*/ 71 h 77"/>
                <a:gd name="T16" fmla="*/ 43 w 111"/>
                <a:gd name="T17" fmla="*/ 76 h 77"/>
                <a:gd name="T18" fmla="*/ 52 w 111"/>
                <a:gd name="T19" fmla="*/ 76 h 77"/>
                <a:gd name="T20" fmla="*/ 62 w 111"/>
                <a:gd name="T21" fmla="*/ 76 h 77"/>
                <a:gd name="T22" fmla="*/ 71 w 111"/>
                <a:gd name="T23" fmla="*/ 74 h 77"/>
                <a:gd name="T24" fmla="*/ 78 w 111"/>
                <a:gd name="T25" fmla="*/ 71 h 77"/>
                <a:gd name="T26" fmla="*/ 87 w 111"/>
                <a:gd name="T27" fmla="*/ 69 h 77"/>
                <a:gd name="T28" fmla="*/ 96 w 111"/>
                <a:gd name="T29" fmla="*/ 64 h 77"/>
                <a:gd name="T30" fmla="*/ 101 w 111"/>
                <a:gd name="T31" fmla="*/ 59 h 77"/>
                <a:gd name="T32" fmla="*/ 105 w 111"/>
                <a:gd name="T33" fmla="*/ 53 h 77"/>
                <a:gd name="T34" fmla="*/ 108 w 111"/>
                <a:gd name="T35" fmla="*/ 48 h 77"/>
                <a:gd name="T36" fmla="*/ 110 w 111"/>
                <a:gd name="T37" fmla="*/ 41 h 77"/>
                <a:gd name="T38" fmla="*/ 108 w 111"/>
                <a:gd name="T39" fmla="*/ 33 h 77"/>
                <a:gd name="T40" fmla="*/ 108 w 111"/>
                <a:gd name="T41" fmla="*/ 28 h 77"/>
                <a:gd name="T42" fmla="*/ 103 w 111"/>
                <a:gd name="T43" fmla="*/ 23 h 77"/>
                <a:gd name="T44" fmla="*/ 99 w 111"/>
                <a:gd name="T45" fmla="*/ 17 h 77"/>
                <a:gd name="T46" fmla="*/ 91 w 111"/>
                <a:gd name="T47" fmla="*/ 12 h 77"/>
                <a:gd name="T48" fmla="*/ 85 w 111"/>
                <a:gd name="T49" fmla="*/ 7 h 77"/>
                <a:gd name="T50" fmla="*/ 77 w 111"/>
                <a:gd name="T51" fmla="*/ 5 h 77"/>
                <a:gd name="T52" fmla="*/ 68 w 111"/>
                <a:gd name="T53" fmla="*/ 0 h 77"/>
                <a:gd name="T54" fmla="*/ 59 w 111"/>
                <a:gd name="T55" fmla="*/ 0 h 77"/>
                <a:gd name="T56" fmla="*/ 48 w 111"/>
                <a:gd name="T57" fmla="*/ 0 h 77"/>
                <a:gd name="T58" fmla="*/ 40 w 111"/>
                <a:gd name="T59" fmla="*/ 2 h 77"/>
                <a:gd name="T60" fmla="*/ 32 w 111"/>
                <a:gd name="T61" fmla="*/ 5 h 77"/>
                <a:gd name="T62" fmla="*/ 23 w 111"/>
                <a:gd name="T63" fmla="*/ 7 h 77"/>
                <a:gd name="T64" fmla="*/ 14 w 111"/>
                <a:gd name="T65" fmla="*/ 12 h 77"/>
                <a:gd name="T66" fmla="*/ 9 w 111"/>
                <a:gd name="T67" fmla="*/ 17 h 77"/>
                <a:gd name="T68" fmla="*/ 5 w 111"/>
                <a:gd name="T69" fmla="*/ 23 h 77"/>
                <a:gd name="T70" fmla="*/ 2 w 111"/>
                <a:gd name="T71" fmla="*/ 28 h 77"/>
                <a:gd name="T72" fmla="*/ 0 w 111"/>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77"/>
                <a:gd name="T113" fmla="*/ 111 w 111"/>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77">
                  <a:moveTo>
                    <a:pt x="0" y="35"/>
                  </a:moveTo>
                  <a:lnTo>
                    <a:pt x="2" y="43"/>
                  </a:lnTo>
                  <a:lnTo>
                    <a:pt x="2" y="48"/>
                  </a:lnTo>
                  <a:lnTo>
                    <a:pt x="7" y="53"/>
                  </a:lnTo>
                  <a:lnTo>
                    <a:pt x="11" y="59"/>
                  </a:lnTo>
                  <a:lnTo>
                    <a:pt x="19" y="64"/>
                  </a:lnTo>
                  <a:lnTo>
                    <a:pt x="25" y="69"/>
                  </a:lnTo>
                  <a:lnTo>
                    <a:pt x="33" y="71"/>
                  </a:lnTo>
                  <a:lnTo>
                    <a:pt x="43" y="76"/>
                  </a:lnTo>
                  <a:lnTo>
                    <a:pt x="52" y="76"/>
                  </a:lnTo>
                  <a:lnTo>
                    <a:pt x="62" y="76"/>
                  </a:lnTo>
                  <a:lnTo>
                    <a:pt x="71" y="74"/>
                  </a:lnTo>
                  <a:lnTo>
                    <a:pt x="78" y="71"/>
                  </a:lnTo>
                  <a:lnTo>
                    <a:pt x="87" y="69"/>
                  </a:lnTo>
                  <a:lnTo>
                    <a:pt x="96" y="64"/>
                  </a:lnTo>
                  <a:lnTo>
                    <a:pt x="101" y="59"/>
                  </a:lnTo>
                  <a:lnTo>
                    <a:pt x="105" y="53"/>
                  </a:lnTo>
                  <a:lnTo>
                    <a:pt x="108" y="48"/>
                  </a:lnTo>
                  <a:lnTo>
                    <a:pt x="110" y="41"/>
                  </a:lnTo>
                  <a:lnTo>
                    <a:pt x="108" y="33"/>
                  </a:lnTo>
                  <a:lnTo>
                    <a:pt x="108" y="28"/>
                  </a:lnTo>
                  <a:lnTo>
                    <a:pt x="103" y="23"/>
                  </a:lnTo>
                  <a:lnTo>
                    <a:pt x="99" y="17"/>
                  </a:lnTo>
                  <a:lnTo>
                    <a:pt x="91" y="12"/>
                  </a:lnTo>
                  <a:lnTo>
                    <a:pt x="85" y="7"/>
                  </a:lnTo>
                  <a:lnTo>
                    <a:pt x="77" y="5"/>
                  </a:lnTo>
                  <a:lnTo>
                    <a:pt x="68" y="0"/>
                  </a:lnTo>
                  <a:lnTo>
                    <a:pt x="59" y="0"/>
                  </a:lnTo>
                  <a:lnTo>
                    <a:pt x="48" y="0"/>
                  </a:lnTo>
                  <a:lnTo>
                    <a:pt x="40" y="2"/>
                  </a:lnTo>
                  <a:lnTo>
                    <a:pt x="32" y="5"/>
                  </a:lnTo>
                  <a:lnTo>
                    <a:pt x="23" y="7"/>
                  </a:lnTo>
                  <a:lnTo>
                    <a:pt x="14" y="12"/>
                  </a:lnTo>
                  <a:lnTo>
                    <a:pt x="9" y="17"/>
                  </a:lnTo>
                  <a:lnTo>
                    <a:pt x="5" y="23"/>
                  </a:lnTo>
                  <a:lnTo>
                    <a:pt x="2" y="28"/>
                  </a:lnTo>
                  <a:lnTo>
                    <a:pt x="0" y="35"/>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771" name="Group 508"/>
            <p:cNvGrpSpPr>
              <a:grpSpLocks/>
            </p:cNvGrpSpPr>
            <p:nvPr/>
          </p:nvGrpSpPr>
          <p:grpSpPr bwMode="auto">
            <a:xfrm>
              <a:off x="1276" y="1036"/>
              <a:ext cx="38" cy="32"/>
              <a:chOff x="1425" y="1191"/>
              <a:chExt cx="38" cy="32"/>
            </a:xfrm>
          </p:grpSpPr>
          <p:sp>
            <p:nvSpPr>
              <p:cNvPr id="111815" name="Freeform 509"/>
              <p:cNvSpPr>
                <a:spLocks/>
              </p:cNvSpPr>
              <p:nvPr/>
            </p:nvSpPr>
            <p:spPr bwMode="auto">
              <a:xfrm>
                <a:off x="1425" y="12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30 w 31"/>
                  <a:gd name="T21" fmla="*/ 2 h 17"/>
                  <a:gd name="T22" fmla="*/ 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0" y="0"/>
                    </a:moveTo>
                    <a:lnTo>
                      <a:pt x="0" y="2"/>
                    </a:lnTo>
                    <a:lnTo>
                      <a:pt x="2" y="5"/>
                    </a:lnTo>
                    <a:lnTo>
                      <a:pt x="4" y="6"/>
                    </a:lnTo>
                    <a:lnTo>
                      <a:pt x="7" y="9"/>
                    </a:lnTo>
                    <a:lnTo>
                      <a:pt x="11" y="10"/>
                    </a:lnTo>
                    <a:lnTo>
                      <a:pt x="16" y="12"/>
                    </a:lnTo>
                    <a:lnTo>
                      <a:pt x="19" y="13"/>
                    </a:lnTo>
                    <a:lnTo>
                      <a:pt x="25" y="13"/>
                    </a:lnTo>
                    <a:lnTo>
                      <a:pt x="30" y="16"/>
                    </a:lnTo>
                    <a:lnTo>
                      <a:pt x="30"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16" name="Freeform 510"/>
              <p:cNvSpPr>
                <a:spLocks/>
              </p:cNvSpPr>
              <p:nvPr/>
            </p:nvSpPr>
            <p:spPr bwMode="auto">
              <a:xfrm>
                <a:off x="1425" y="12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6"/>
                    </a:lnTo>
                    <a:lnTo>
                      <a:pt x="7" y="9"/>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17" name="Freeform 511"/>
              <p:cNvSpPr>
                <a:spLocks/>
              </p:cNvSpPr>
              <p:nvPr/>
            </p:nvSpPr>
            <p:spPr bwMode="auto">
              <a:xfrm>
                <a:off x="1432" y="1191"/>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5 h 17"/>
                  <a:gd name="T12" fmla="*/ 4 w 31"/>
                  <a:gd name="T13" fmla="*/ 7 h 17"/>
                  <a:gd name="T14" fmla="*/ 2 w 31"/>
                  <a:gd name="T15" fmla="*/ 8 h 17"/>
                  <a:gd name="T16" fmla="*/ 0 w 31"/>
                  <a:gd name="T17" fmla="*/ 12 h 17"/>
                  <a:gd name="T18" fmla="*/ 0 w 31"/>
                  <a:gd name="T19" fmla="*/ 13 h 17"/>
                  <a:gd name="T20" fmla="*/ 30 w 31"/>
                  <a:gd name="T21" fmla="*/ 16 h 17"/>
                  <a:gd name="T22" fmla="*/ 30 w 31"/>
                  <a:gd name="T23" fmla="*/ 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30" y="2"/>
                    </a:moveTo>
                    <a:lnTo>
                      <a:pt x="25" y="2"/>
                    </a:lnTo>
                    <a:lnTo>
                      <a:pt x="19" y="0"/>
                    </a:lnTo>
                    <a:lnTo>
                      <a:pt x="16" y="2"/>
                    </a:lnTo>
                    <a:lnTo>
                      <a:pt x="11" y="3"/>
                    </a:lnTo>
                    <a:lnTo>
                      <a:pt x="7" y="5"/>
                    </a:lnTo>
                    <a:lnTo>
                      <a:pt x="4" y="7"/>
                    </a:lnTo>
                    <a:lnTo>
                      <a:pt x="2" y="8"/>
                    </a:lnTo>
                    <a:lnTo>
                      <a:pt x="0" y="12"/>
                    </a:lnTo>
                    <a:lnTo>
                      <a:pt x="0" y="13"/>
                    </a:lnTo>
                    <a:lnTo>
                      <a:pt x="30" y="16"/>
                    </a:lnTo>
                    <a:lnTo>
                      <a:pt x="30" y="2"/>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18" name="Freeform 512"/>
              <p:cNvSpPr>
                <a:spLocks/>
              </p:cNvSpPr>
              <p:nvPr/>
            </p:nvSpPr>
            <p:spPr bwMode="auto">
              <a:xfrm>
                <a:off x="1432" y="1191"/>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72" name="Group 513"/>
            <p:cNvGrpSpPr>
              <a:grpSpLocks/>
            </p:cNvGrpSpPr>
            <p:nvPr/>
          </p:nvGrpSpPr>
          <p:grpSpPr bwMode="auto">
            <a:xfrm>
              <a:off x="1306" y="1067"/>
              <a:ext cx="30" cy="36"/>
              <a:chOff x="1455" y="1222"/>
              <a:chExt cx="30" cy="36"/>
            </a:xfrm>
          </p:grpSpPr>
          <p:sp>
            <p:nvSpPr>
              <p:cNvPr id="111813" name="Freeform 514"/>
              <p:cNvSpPr>
                <a:spLocks/>
              </p:cNvSpPr>
              <p:nvPr/>
            </p:nvSpPr>
            <p:spPr bwMode="auto">
              <a:xfrm>
                <a:off x="1455" y="1241"/>
                <a:ext cx="30" cy="17"/>
              </a:xfrm>
              <a:custGeom>
                <a:avLst/>
                <a:gdLst>
                  <a:gd name="T0" fmla="*/ 0 w 30"/>
                  <a:gd name="T1" fmla="*/ 13 h 17"/>
                  <a:gd name="T2" fmla="*/ 5 w 30"/>
                  <a:gd name="T3" fmla="*/ 16 h 17"/>
                  <a:gd name="T4" fmla="*/ 10 w 30"/>
                  <a:gd name="T5" fmla="*/ 13 h 17"/>
                  <a:gd name="T6" fmla="*/ 14 w 30"/>
                  <a:gd name="T7" fmla="*/ 13 h 17"/>
                  <a:gd name="T8" fmla="*/ 19 w 30"/>
                  <a:gd name="T9" fmla="*/ 12 h 17"/>
                  <a:gd name="T10" fmla="*/ 22 w 30"/>
                  <a:gd name="T11" fmla="*/ 9 h 17"/>
                  <a:gd name="T12" fmla="*/ 26 w 30"/>
                  <a:gd name="T13" fmla="*/ 6 h 17"/>
                  <a:gd name="T14" fmla="*/ 27 w 30"/>
                  <a:gd name="T15" fmla="*/ 3 h 17"/>
                  <a:gd name="T16" fmla="*/ 29 w 30"/>
                  <a:gd name="T17" fmla="*/ 2 h 17"/>
                  <a:gd name="T18" fmla="*/ 29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0" y="13"/>
                    </a:moveTo>
                    <a:lnTo>
                      <a:pt x="5" y="16"/>
                    </a:lnTo>
                    <a:lnTo>
                      <a:pt x="10" y="13"/>
                    </a:lnTo>
                    <a:lnTo>
                      <a:pt x="14" y="13"/>
                    </a:lnTo>
                    <a:lnTo>
                      <a:pt x="19" y="12"/>
                    </a:lnTo>
                    <a:lnTo>
                      <a:pt x="22" y="9"/>
                    </a:lnTo>
                    <a:lnTo>
                      <a:pt x="26" y="6"/>
                    </a:lnTo>
                    <a:lnTo>
                      <a:pt x="27" y="3"/>
                    </a:lnTo>
                    <a:lnTo>
                      <a:pt x="29" y="2"/>
                    </a:lnTo>
                    <a:lnTo>
                      <a:pt x="29"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14" name="Freeform 515"/>
              <p:cNvSpPr>
                <a:spLocks/>
              </p:cNvSpPr>
              <p:nvPr/>
            </p:nvSpPr>
            <p:spPr bwMode="auto">
              <a:xfrm>
                <a:off x="1455" y="1222"/>
                <a:ext cx="30" cy="17"/>
              </a:xfrm>
              <a:custGeom>
                <a:avLst/>
                <a:gdLst>
                  <a:gd name="T0" fmla="*/ 29 w 30"/>
                  <a:gd name="T1" fmla="*/ 16 h 17"/>
                  <a:gd name="T2" fmla="*/ 29 w 30"/>
                  <a:gd name="T3" fmla="*/ 13 h 17"/>
                  <a:gd name="T4" fmla="*/ 27 w 30"/>
                  <a:gd name="T5" fmla="*/ 10 h 17"/>
                  <a:gd name="T6" fmla="*/ 26 w 30"/>
                  <a:gd name="T7" fmla="*/ 8 h 17"/>
                  <a:gd name="T8" fmla="*/ 22 w 30"/>
                  <a:gd name="T9" fmla="*/ 7 h 17"/>
                  <a:gd name="T10" fmla="*/ 19 w 30"/>
                  <a:gd name="T11" fmla="*/ 5 h 17"/>
                  <a:gd name="T12" fmla="*/ 14 w 30"/>
                  <a:gd name="T13" fmla="*/ 3 h 17"/>
                  <a:gd name="T14" fmla="*/ 10 w 30"/>
                  <a:gd name="T15" fmla="*/ 2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16"/>
                    </a:moveTo>
                    <a:lnTo>
                      <a:pt x="29" y="13"/>
                    </a:lnTo>
                    <a:lnTo>
                      <a:pt x="27" y="10"/>
                    </a:lnTo>
                    <a:lnTo>
                      <a:pt x="26" y="8"/>
                    </a:lnTo>
                    <a:lnTo>
                      <a:pt x="22" y="7"/>
                    </a:lnTo>
                    <a:lnTo>
                      <a:pt x="19" y="5"/>
                    </a:lnTo>
                    <a:lnTo>
                      <a:pt x="14" y="3"/>
                    </a:lnTo>
                    <a:lnTo>
                      <a:pt x="10"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73" name="Group 516"/>
            <p:cNvGrpSpPr>
              <a:grpSpLocks/>
            </p:cNvGrpSpPr>
            <p:nvPr/>
          </p:nvGrpSpPr>
          <p:grpSpPr bwMode="auto">
            <a:xfrm>
              <a:off x="1272" y="1101"/>
              <a:ext cx="36" cy="29"/>
              <a:chOff x="1421" y="1256"/>
              <a:chExt cx="36" cy="29"/>
            </a:xfrm>
          </p:grpSpPr>
          <p:sp>
            <p:nvSpPr>
              <p:cNvPr id="111811" name="Freeform 517"/>
              <p:cNvSpPr>
                <a:spLocks/>
              </p:cNvSpPr>
              <p:nvPr/>
            </p:nvSpPr>
            <p:spPr bwMode="auto">
              <a:xfrm>
                <a:off x="1421" y="1268"/>
                <a:ext cx="31" cy="17"/>
              </a:xfrm>
              <a:custGeom>
                <a:avLst/>
                <a:gdLst>
                  <a:gd name="T0" fmla="*/ 2 w 31"/>
                  <a:gd name="T1" fmla="*/ 0 h 17"/>
                  <a:gd name="T2" fmla="*/ 0 w 31"/>
                  <a:gd name="T3" fmla="*/ 3 h 17"/>
                  <a:gd name="T4" fmla="*/ 2 w 31"/>
                  <a:gd name="T5" fmla="*/ 5 h 17"/>
                  <a:gd name="T6" fmla="*/ 4 w 31"/>
                  <a:gd name="T7" fmla="*/ 6 h 17"/>
                  <a:gd name="T8" fmla="*/ 7 w 31"/>
                  <a:gd name="T9" fmla="*/ 10 h 17"/>
                  <a:gd name="T10" fmla="*/ 11 w 31"/>
                  <a:gd name="T11" fmla="*/ 11 h 17"/>
                  <a:gd name="T12" fmla="*/ 16 w 31"/>
                  <a:gd name="T13" fmla="*/ 13 h 17"/>
                  <a:gd name="T14" fmla="*/ 19 w 31"/>
                  <a:gd name="T15" fmla="*/ 13 h 17"/>
                  <a:gd name="T16" fmla="*/ 25 w 31"/>
                  <a:gd name="T17" fmla="*/ 14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 y="0"/>
                    </a:moveTo>
                    <a:lnTo>
                      <a:pt x="0" y="3"/>
                    </a:lnTo>
                    <a:lnTo>
                      <a:pt x="2" y="5"/>
                    </a:lnTo>
                    <a:lnTo>
                      <a:pt x="4" y="6"/>
                    </a:lnTo>
                    <a:lnTo>
                      <a:pt x="7" y="10"/>
                    </a:lnTo>
                    <a:lnTo>
                      <a:pt x="11" y="11"/>
                    </a:lnTo>
                    <a:lnTo>
                      <a:pt x="16" y="13"/>
                    </a:lnTo>
                    <a:lnTo>
                      <a:pt x="19" y="13"/>
                    </a:lnTo>
                    <a:lnTo>
                      <a:pt x="25" y="14"/>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12" name="Freeform 518"/>
              <p:cNvSpPr>
                <a:spLocks/>
              </p:cNvSpPr>
              <p:nvPr/>
            </p:nvSpPr>
            <p:spPr bwMode="auto">
              <a:xfrm>
                <a:off x="1426" y="1256"/>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74" name="Group 519"/>
            <p:cNvGrpSpPr>
              <a:grpSpLocks/>
            </p:cNvGrpSpPr>
            <p:nvPr/>
          </p:nvGrpSpPr>
          <p:grpSpPr bwMode="auto">
            <a:xfrm>
              <a:off x="1300" y="1137"/>
              <a:ext cx="31" cy="33"/>
              <a:chOff x="1449" y="1292"/>
              <a:chExt cx="31" cy="33"/>
            </a:xfrm>
          </p:grpSpPr>
          <p:sp>
            <p:nvSpPr>
              <p:cNvPr id="111809" name="Freeform 520"/>
              <p:cNvSpPr>
                <a:spLocks/>
              </p:cNvSpPr>
              <p:nvPr/>
            </p:nvSpPr>
            <p:spPr bwMode="auto">
              <a:xfrm>
                <a:off x="1449" y="1308"/>
                <a:ext cx="31" cy="17"/>
              </a:xfrm>
              <a:custGeom>
                <a:avLst/>
                <a:gdLst>
                  <a:gd name="T0" fmla="*/ 0 w 31"/>
                  <a:gd name="T1" fmla="*/ 13 h 17"/>
                  <a:gd name="T2" fmla="*/ 5 w 31"/>
                  <a:gd name="T3" fmla="*/ 16 h 17"/>
                  <a:gd name="T4" fmla="*/ 11 w 31"/>
                  <a:gd name="T5" fmla="*/ 16 h 17"/>
                  <a:gd name="T6" fmla="*/ 14 w 31"/>
                  <a:gd name="T7" fmla="*/ 13 h 17"/>
                  <a:gd name="T8" fmla="*/ 19 w 31"/>
                  <a:gd name="T9" fmla="*/ 12 h 17"/>
                  <a:gd name="T10" fmla="*/ 23 w 31"/>
                  <a:gd name="T11" fmla="*/ 9 h 17"/>
                  <a:gd name="T12" fmla="*/ 26 w 31"/>
                  <a:gd name="T13" fmla="*/ 6 h 17"/>
                  <a:gd name="T14" fmla="*/ 28 w 31"/>
                  <a:gd name="T15" fmla="*/ 4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6"/>
                    </a:lnTo>
                    <a:lnTo>
                      <a:pt x="14" y="13"/>
                    </a:lnTo>
                    <a:lnTo>
                      <a:pt x="19" y="12"/>
                    </a:lnTo>
                    <a:lnTo>
                      <a:pt x="23" y="9"/>
                    </a:lnTo>
                    <a:lnTo>
                      <a:pt x="26" y="6"/>
                    </a:lnTo>
                    <a:lnTo>
                      <a:pt x="28" y="4"/>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10" name="Freeform 521"/>
              <p:cNvSpPr>
                <a:spLocks/>
              </p:cNvSpPr>
              <p:nvPr/>
            </p:nvSpPr>
            <p:spPr bwMode="auto">
              <a:xfrm>
                <a:off x="1449" y="129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75" name="Group 522"/>
            <p:cNvGrpSpPr>
              <a:grpSpLocks/>
            </p:cNvGrpSpPr>
            <p:nvPr/>
          </p:nvGrpSpPr>
          <p:grpSpPr bwMode="auto">
            <a:xfrm>
              <a:off x="1267" y="1166"/>
              <a:ext cx="32" cy="31"/>
              <a:chOff x="1416" y="1321"/>
              <a:chExt cx="32" cy="31"/>
            </a:xfrm>
          </p:grpSpPr>
          <p:sp>
            <p:nvSpPr>
              <p:cNvPr id="111807" name="Freeform 523"/>
              <p:cNvSpPr>
                <a:spLocks/>
              </p:cNvSpPr>
              <p:nvPr/>
            </p:nvSpPr>
            <p:spPr bwMode="auto">
              <a:xfrm>
                <a:off x="1416" y="1335"/>
                <a:ext cx="32" cy="17"/>
              </a:xfrm>
              <a:custGeom>
                <a:avLst/>
                <a:gdLst>
                  <a:gd name="T0" fmla="*/ 2 w 32"/>
                  <a:gd name="T1" fmla="*/ 0 h 17"/>
                  <a:gd name="T2" fmla="*/ 0 w 32"/>
                  <a:gd name="T3" fmla="*/ 3 h 17"/>
                  <a:gd name="T4" fmla="*/ 2 w 32"/>
                  <a:gd name="T5" fmla="*/ 5 h 17"/>
                  <a:gd name="T6" fmla="*/ 3 w 32"/>
                  <a:gd name="T7" fmla="*/ 6 h 17"/>
                  <a:gd name="T8" fmla="*/ 7 w 32"/>
                  <a:gd name="T9" fmla="*/ 10 h 17"/>
                  <a:gd name="T10" fmla="*/ 10 w 32"/>
                  <a:gd name="T11" fmla="*/ 11 h 17"/>
                  <a:gd name="T12" fmla="*/ 15 w 32"/>
                  <a:gd name="T13" fmla="*/ 13 h 17"/>
                  <a:gd name="T14" fmla="*/ 21 w 32"/>
                  <a:gd name="T15" fmla="*/ 13 h 17"/>
                  <a:gd name="T16" fmla="*/ 26 w 32"/>
                  <a:gd name="T17" fmla="*/ 16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3" y="6"/>
                    </a:lnTo>
                    <a:lnTo>
                      <a:pt x="7" y="10"/>
                    </a:lnTo>
                    <a:lnTo>
                      <a:pt x="10" y="11"/>
                    </a:lnTo>
                    <a:lnTo>
                      <a:pt x="15" y="13"/>
                    </a:lnTo>
                    <a:lnTo>
                      <a:pt x="21" y="13"/>
                    </a:lnTo>
                    <a:lnTo>
                      <a:pt x="26" y="16"/>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08" name="Freeform 524"/>
              <p:cNvSpPr>
                <a:spLocks/>
              </p:cNvSpPr>
              <p:nvPr/>
            </p:nvSpPr>
            <p:spPr bwMode="auto">
              <a:xfrm>
                <a:off x="1418" y="1321"/>
                <a:ext cx="30" cy="17"/>
              </a:xfrm>
              <a:custGeom>
                <a:avLst/>
                <a:gdLst>
                  <a:gd name="T0" fmla="*/ 29 w 30"/>
                  <a:gd name="T1" fmla="*/ 2 h 17"/>
                  <a:gd name="T2" fmla="*/ 24 w 30"/>
                  <a:gd name="T3" fmla="*/ 0 h 17"/>
                  <a:gd name="T4" fmla="*/ 19 w 30"/>
                  <a:gd name="T5" fmla="*/ 2 h 17"/>
                  <a:gd name="T6" fmla="*/ 15 w 30"/>
                  <a:gd name="T7" fmla="*/ 2 h 17"/>
                  <a:gd name="T8" fmla="*/ 10 w 30"/>
                  <a:gd name="T9" fmla="*/ 4 h 17"/>
                  <a:gd name="T10" fmla="*/ 7 w 30"/>
                  <a:gd name="T11" fmla="*/ 6 h 17"/>
                  <a:gd name="T12" fmla="*/ 3 w 30"/>
                  <a:gd name="T13" fmla="*/ 10 h 17"/>
                  <a:gd name="T14" fmla="*/ 2 w 30"/>
                  <a:gd name="T15" fmla="*/ 12 h 17"/>
                  <a:gd name="T16" fmla="*/ 0 w 30"/>
                  <a:gd name="T17" fmla="*/ 13 h 17"/>
                  <a:gd name="T18" fmla="*/ 0 w 3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2"/>
                    </a:moveTo>
                    <a:lnTo>
                      <a:pt x="24" y="0"/>
                    </a:lnTo>
                    <a:lnTo>
                      <a:pt x="19" y="2"/>
                    </a:lnTo>
                    <a:lnTo>
                      <a:pt x="15" y="2"/>
                    </a:lnTo>
                    <a:lnTo>
                      <a:pt x="10" y="4"/>
                    </a:lnTo>
                    <a:lnTo>
                      <a:pt x="7" y="6"/>
                    </a:lnTo>
                    <a:lnTo>
                      <a:pt x="3" y="10"/>
                    </a:lnTo>
                    <a:lnTo>
                      <a:pt x="2" y="12"/>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76" name="Group 525"/>
            <p:cNvGrpSpPr>
              <a:grpSpLocks/>
            </p:cNvGrpSpPr>
            <p:nvPr/>
          </p:nvGrpSpPr>
          <p:grpSpPr bwMode="auto">
            <a:xfrm>
              <a:off x="1295" y="1205"/>
              <a:ext cx="32" cy="32"/>
              <a:chOff x="1444" y="1360"/>
              <a:chExt cx="32" cy="32"/>
            </a:xfrm>
          </p:grpSpPr>
          <p:sp>
            <p:nvSpPr>
              <p:cNvPr id="111805" name="Freeform 526"/>
              <p:cNvSpPr>
                <a:spLocks/>
              </p:cNvSpPr>
              <p:nvPr/>
            </p:nvSpPr>
            <p:spPr bwMode="auto">
              <a:xfrm>
                <a:off x="1444" y="1375"/>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1 h 17"/>
                  <a:gd name="T12" fmla="*/ 28 w 32"/>
                  <a:gd name="T13" fmla="*/ 7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1"/>
                    </a:lnTo>
                    <a:lnTo>
                      <a:pt x="28" y="7"/>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06" name="Freeform 527"/>
              <p:cNvSpPr>
                <a:spLocks/>
              </p:cNvSpPr>
              <p:nvPr/>
            </p:nvSpPr>
            <p:spPr bwMode="auto">
              <a:xfrm>
                <a:off x="1446" y="1360"/>
                <a:ext cx="30" cy="17"/>
              </a:xfrm>
              <a:custGeom>
                <a:avLst/>
                <a:gdLst>
                  <a:gd name="T0" fmla="*/ 27 w 30"/>
                  <a:gd name="T1" fmla="*/ 16 h 17"/>
                  <a:gd name="T2" fmla="*/ 29 w 30"/>
                  <a:gd name="T3" fmla="*/ 13 h 17"/>
                  <a:gd name="T4" fmla="*/ 27 w 30"/>
                  <a:gd name="T5" fmla="*/ 11 h 17"/>
                  <a:gd name="T6" fmla="*/ 26 w 30"/>
                  <a:gd name="T7" fmla="*/ 10 h 17"/>
                  <a:gd name="T8" fmla="*/ 22 w 30"/>
                  <a:gd name="T9" fmla="*/ 6 h 17"/>
                  <a:gd name="T10" fmla="*/ 19 w 30"/>
                  <a:gd name="T11" fmla="*/ 5 h 17"/>
                  <a:gd name="T12" fmla="*/ 14 w 30"/>
                  <a:gd name="T13" fmla="*/ 3 h 17"/>
                  <a:gd name="T14" fmla="*/ 10 w 30"/>
                  <a:gd name="T15" fmla="*/ 3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7" y="16"/>
                    </a:moveTo>
                    <a:lnTo>
                      <a:pt x="29" y="13"/>
                    </a:lnTo>
                    <a:lnTo>
                      <a:pt x="27" y="11"/>
                    </a:lnTo>
                    <a:lnTo>
                      <a:pt x="26" y="10"/>
                    </a:lnTo>
                    <a:lnTo>
                      <a:pt x="22" y="6"/>
                    </a:lnTo>
                    <a:lnTo>
                      <a:pt x="19" y="5"/>
                    </a:lnTo>
                    <a:lnTo>
                      <a:pt x="14" y="3"/>
                    </a:lnTo>
                    <a:lnTo>
                      <a:pt x="10"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77" name="Group 528"/>
            <p:cNvGrpSpPr>
              <a:grpSpLocks/>
            </p:cNvGrpSpPr>
            <p:nvPr/>
          </p:nvGrpSpPr>
          <p:grpSpPr bwMode="auto">
            <a:xfrm>
              <a:off x="1261" y="1236"/>
              <a:ext cx="37" cy="32"/>
              <a:chOff x="1410" y="1391"/>
              <a:chExt cx="37" cy="32"/>
            </a:xfrm>
          </p:grpSpPr>
          <p:sp>
            <p:nvSpPr>
              <p:cNvPr id="111803" name="Freeform 529"/>
              <p:cNvSpPr>
                <a:spLocks/>
              </p:cNvSpPr>
              <p:nvPr/>
            </p:nvSpPr>
            <p:spPr bwMode="auto">
              <a:xfrm>
                <a:off x="1410" y="1406"/>
                <a:ext cx="32" cy="17"/>
              </a:xfrm>
              <a:custGeom>
                <a:avLst/>
                <a:gdLst>
                  <a:gd name="T0" fmla="*/ 0 w 32"/>
                  <a:gd name="T1" fmla="*/ 0 h 17"/>
                  <a:gd name="T2" fmla="*/ 0 w 32"/>
                  <a:gd name="T3" fmla="*/ 2 h 17"/>
                  <a:gd name="T4" fmla="*/ 2 w 32"/>
                  <a:gd name="T5" fmla="*/ 5 h 17"/>
                  <a:gd name="T6" fmla="*/ 4 w 32"/>
                  <a:gd name="T7" fmla="*/ 6 h 17"/>
                  <a:gd name="T8" fmla="*/ 7 w 32"/>
                  <a:gd name="T9" fmla="*/ 9 h 17"/>
                  <a:gd name="T10" fmla="*/ 11 w 32"/>
                  <a:gd name="T11" fmla="*/ 10 h 17"/>
                  <a:gd name="T12" fmla="*/ 16 w 32"/>
                  <a:gd name="T13" fmla="*/ 12 h 17"/>
                  <a:gd name="T14" fmla="*/ 20 w 32"/>
                  <a:gd name="T15" fmla="*/ 13 h 17"/>
                  <a:gd name="T16" fmla="*/ 26 w 32"/>
                  <a:gd name="T17" fmla="*/ 13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0"/>
                    </a:moveTo>
                    <a:lnTo>
                      <a:pt x="0" y="2"/>
                    </a:lnTo>
                    <a:lnTo>
                      <a:pt x="2" y="5"/>
                    </a:lnTo>
                    <a:lnTo>
                      <a:pt x="4" y="6"/>
                    </a:lnTo>
                    <a:lnTo>
                      <a:pt x="7" y="9"/>
                    </a:lnTo>
                    <a:lnTo>
                      <a:pt x="11" y="10"/>
                    </a:lnTo>
                    <a:lnTo>
                      <a:pt x="16" y="12"/>
                    </a:lnTo>
                    <a:lnTo>
                      <a:pt x="20" y="13"/>
                    </a:lnTo>
                    <a:lnTo>
                      <a:pt x="26" y="13"/>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04" name="Freeform 530"/>
              <p:cNvSpPr>
                <a:spLocks/>
              </p:cNvSpPr>
              <p:nvPr/>
            </p:nvSpPr>
            <p:spPr bwMode="auto">
              <a:xfrm>
                <a:off x="1415" y="1391"/>
                <a:ext cx="32" cy="17"/>
              </a:xfrm>
              <a:custGeom>
                <a:avLst/>
                <a:gdLst>
                  <a:gd name="T0" fmla="*/ 31 w 32"/>
                  <a:gd name="T1" fmla="*/ 2 h 17"/>
                  <a:gd name="T2" fmla="*/ 26 w 32"/>
                  <a:gd name="T3" fmla="*/ 2 h 17"/>
                  <a:gd name="T4" fmla="*/ 20 w 32"/>
                  <a:gd name="T5" fmla="*/ 0 h 17"/>
                  <a:gd name="T6" fmla="*/ 16 w 32"/>
                  <a:gd name="T7" fmla="*/ 2 h 17"/>
                  <a:gd name="T8" fmla="*/ 11 w 32"/>
                  <a:gd name="T9" fmla="*/ 3 h 17"/>
                  <a:gd name="T10" fmla="*/ 7 w 32"/>
                  <a:gd name="T11" fmla="*/ 6 h 17"/>
                  <a:gd name="T12" fmla="*/ 4 w 32"/>
                  <a:gd name="T13" fmla="*/ 7 h 17"/>
                  <a:gd name="T14" fmla="*/ 2 w 32"/>
                  <a:gd name="T15" fmla="*/ 9 h 17"/>
                  <a:gd name="T16" fmla="*/ 0 w 32"/>
                  <a:gd name="T17" fmla="*/ 13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2"/>
                    </a:moveTo>
                    <a:lnTo>
                      <a:pt x="26" y="2"/>
                    </a:lnTo>
                    <a:lnTo>
                      <a:pt x="20"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778" name="Freeform 531"/>
            <p:cNvSpPr>
              <a:spLocks/>
            </p:cNvSpPr>
            <p:nvPr/>
          </p:nvSpPr>
          <p:spPr bwMode="auto">
            <a:xfrm>
              <a:off x="1250" y="960"/>
              <a:ext cx="109" cy="77"/>
            </a:xfrm>
            <a:custGeom>
              <a:avLst/>
              <a:gdLst>
                <a:gd name="T0" fmla="*/ 0 w 109"/>
                <a:gd name="T1" fmla="*/ 35 h 77"/>
                <a:gd name="T2" fmla="*/ 2 w 109"/>
                <a:gd name="T3" fmla="*/ 43 h 77"/>
                <a:gd name="T4" fmla="*/ 2 w 109"/>
                <a:gd name="T5" fmla="*/ 48 h 77"/>
                <a:gd name="T6" fmla="*/ 7 w 109"/>
                <a:gd name="T7" fmla="*/ 53 h 77"/>
                <a:gd name="T8" fmla="*/ 10 w 109"/>
                <a:gd name="T9" fmla="*/ 59 h 77"/>
                <a:gd name="T10" fmla="*/ 19 w 109"/>
                <a:gd name="T11" fmla="*/ 64 h 77"/>
                <a:gd name="T12" fmla="*/ 24 w 109"/>
                <a:gd name="T13" fmla="*/ 69 h 77"/>
                <a:gd name="T14" fmla="*/ 33 w 109"/>
                <a:gd name="T15" fmla="*/ 71 h 77"/>
                <a:gd name="T16" fmla="*/ 42 w 109"/>
                <a:gd name="T17" fmla="*/ 76 h 77"/>
                <a:gd name="T18" fmla="*/ 51 w 109"/>
                <a:gd name="T19" fmla="*/ 76 h 77"/>
                <a:gd name="T20" fmla="*/ 61 w 109"/>
                <a:gd name="T21" fmla="*/ 76 h 77"/>
                <a:gd name="T22" fmla="*/ 70 w 109"/>
                <a:gd name="T23" fmla="*/ 74 h 77"/>
                <a:gd name="T24" fmla="*/ 77 w 109"/>
                <a:gd name="T25" fmla="*/ 71 h 77"/>
                <a:gd name="T26" fmla="*/ 85 w 109"/>
                <a:gd name="T27" fmla="*/ 69 h 77"/>
                <a:gd name="T28" fmla="*/ 94 w 109"/>
                <a:gd name="T29" fmla="*/ 64 h 77"/>
                <a:gd name="T30" fmla="*/ 99 w 109"/>
                <a:gd name="T31" fmla="*/ 59 h 77"/>
                <a:gd name="T32" fmla="*/ 103 w 109"/>
                <a:gd name="T33" fmla="*/ 53 h 77"/>
                <a:gd name="T34" fmla="*/ 106 w 109"/>
                <a:gd name="T35" fmla="*/ 48 h 77"/>
                <a:gd name="T36" fmla="*/ 108 w 109"/>
                <a:gd name="T37" fmla="*/ 41 h 77"/>
                <a:gd name="T38" fmla="*/ 106 w 109"/>
                <a:gd name="T39" fmla="*/ 33 h 77"/>
                <a:gd name="T40" fmla="*/ 106 w 109"/>
                <a:gd name="T41" fmla="*/ 28 h 77"/>
                <a:gd name="T42" fmla="*/ 101 w 109"/>
                <a:gd name="T43" fmla="*/ 23 h 77"/>
                <a:gd name="T44" fmla="*/ 98 w 109"/>
                <a:gd name="T45" fmla="*/ 17 h 77"/>
                <a:gd name="T46" fmla="*/ 89 w 109"/>
                <a:gd name="T47" fmla="*/ 12 h 77"/>
                <a:gd name="T48" fmla="*/ 84 w 109"/>
                <a:gd name="T49" fmla="*/ 7 h 77"/>
                <a:gd name="T50" fmla="*/ 75 w 109"/>
                <a:gd name="T51" fmla="*/ 5 h 77"/>
                <a:gd name="T52" fmla="*/ 66 w 109"/>
                <a:gd name="T53" fmla="*/ 0 h 77"/>
                <a:gd name="T54" fmla="*/ 57 w 109"/>
                <a:gd name="T55" fmla="*/ 0 h 77"/>
                <a:gd name="T56" fmla="*/ 47 w 109"/>
                <a:gd name="T57" fmla="*/ 0 h 77"/>
                <a:gd name="T58" fmla="*/ 38 w 109"/>
                <a:gd name="T59" fmla="*/ 2 h 77"/>
                <a:gd name="T60" fmla="*/ 31 w 109"/>
                <a:gd name="T61" fmla="*/ 5 h 77"/>
                <a:gd name="T62" fmla="*/ 23 w 109"/>
                <a:gd name="T63" fmla="*/ 7 h 77"/>
                <a:gd name="T64" fmla="*/ 14 w 109"/>
                <a:gd name="T65" fmla="*/ 12 h 77"/>
                <a:gd name="T66" fmla="*/ 9 w 109"/>
                <a:gd name="T67" fmla="*/ 17 h 77"/>
                <a:gd name="T68" fmla="*/ 5 w 109"/>
                <a:gd name="T69" fmla="*/ 23 h 77"/>
                <a:gd name="T70" fmla="*/ 2 w 109"/>
                <a:gd name="T71" fmla="*/ 28 h 77"/>
                <a:gd name="T72" fmla="*/ 0 w 109"/>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9"/>
                <a:gd name="T112" fmla="*/ 0 h 77"/>
                <a:gd name="T113" fmla="*/ 109 w 109"/>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9" h="77">
                  <a:moveTo>
                    <a:pt x="0" y="35"/>
                  </a:moveTo>
                  <a:lnTo>
                    <a:pt x="2" y="43"/>
                  </a:lnTo>
                  <a:lnTo>
                    <a:pt x="2" y="48"/>
                  </a:lnTo>
                  <a:lnTo>
                    <a:pt x="7" y="53"/>
                  </a:lnTo>
                  <a:lnTo>
                    <a:pt x="10" y="59"/>
                  </a:lnTo>
                  <a:lnTo>
                    <a:pt x="19" y="64"/>
                  </a:lnTo>
                  <a:lnTo>
                    <a:pt x="24" y="69"/>
                  </a:lnTo>
                  <a:lnTo>
                    <a:pt x="33" y="71"/>
                  </a:lnTo>
                  <a:lnTo>
                    <a:pt x="42" y="76"/>
                  </a:lnTo>
                  <a:lnTo>
                    <a:pt x="51" y="76"/>
                  </a:lnTo>
                  <a:lnTo>
                    <a:pt x="61" y="76"/>
                  </a:lnTo>
                  <a:lnTo>
                    <a:pt x="70" y="74"/>
                  </a:lnTo>
                  <a:lnTo>
                    <a:pt x="77" y="71"/>
                  </a:lnTo>
                  <a:lnTo>
                    <a:pt x="85" y="69"/>
                  </a:lnTo>
                  <a:lnTo>
                    <a:pt x="94" y="64"/>
                  </a:lnTo>
                  <a:lnTo>
                    <a:pt x="99" y="59"/>
                  </a:lnTo>
                  <a:lnTo>
                    <a:pt x="103" y="53"/>
                  </a:lnTo>
                  <a:lnTo>
                    <a:pt x="106" y="48"/>
                  </a:lnTo>
                  <a:lnTo>
                    <a:pt x="108" y="41"/>
                  </a:lnTo>
                  <a:lnTo>
                    <a:pt x="106" y="33"/>
                  </a:lnTo>
                  <a:lnTo>
                    <a:pt x="106" y="28"/>
                  </a:lnTo>
                  <a:lnTo>
                    <a:pt x="101" y="23"/>
                  </a:lnTo>
                  <a:lnTo>
                    <a:pt x="98" y="17"/>
                  </a:lnTo>
                  <a:lnTo>
                    <a:pt x="89" y="12"/>
                  </a:lnTo>
                  <a:lnTo>
                    <a:pt x="84" y="7"/>
                  </a:lnTo>
                  <a:lnTo>
                    <a:pt x="75" y="5"/>
                  </a:lnTo>
                  <a:lnTo>
                    <a:pt x="66" y="0"/>
                  </a:lnTo>
                  <a:lnTo>
                    <a:pt x="57" y="0"/>
                  </a:lnTo>
                  <a:lnTo>
                    <a:pt x="47" y="0"/>
                  </a:lnTo>
                  <a:lnTo>
                    <a:pt x="38" y="2"/>
                  </a:lnTo>
                  <a:lnTo>
                    <a:pt x="31" y="5"/>
                  </a:lnTo>
                  <a:lnTo>
                    <a:pt x="23" y="7"/>
                  </a:lnTo>
                  <a:lnTo>
                    <a:pt x="14" y="12"/>
                  </a:lnTo>
                  <a:lnTo>
                    <a:pt x="9" y="17"/>
                  </a:lnTo>
                  <a:lnTo>
                    <a:pt x="5" y="23"/>
                  </a:lnTo>
                  <a:lnTo>
                    <a:pt x="2" y="28"/>
                  </a:lnTo>
                  <a:lnTo>
                    <a:pt x="0" y="35"/>
                  </a:lnTo>
                </a:path>
              </a:pathLst>
            </a:custGeom>
            <a:solidFill>
              <a:srgbClr val="FAFD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779" name="Group 532"/>
            <p:cNvGrpSpPr>
              <a:grpSpLocks/>
            </p:cNvGrpSpPr>
            <p:nvPr/>
          </p:nvGrpSpPr>
          <p:grpSpPr bwMode="auto">
            <a:xfrm>
              <a:off x="1420" y="1037"/>
              <a:ext cx="38" cy="30"/>
              <a:chOff x="1569" y="1192"/>
              <a:chExt cx="38" cy="30"/>
            </a:xfrm>
          </p:grpSpPr>
          <p:sp>
            <p:nvSpPr>
              <p:cNvPr id="111799" name="Freeform 533"/>
              <p:cNvSpPr>
                <a:spLocks/>
              </p:cNvSpPr>
              <p:nvPr/>
            </p:nvSpPr>
            <p:spPr bwMode="auto">
              <a:xfrm>
                <a:off x="1569" y="1205"/>
                <a:ext cx="31" cy="17"/>
              </a:xfrm>
              <a:custGeom>
                <a:avLst/>
                <a:gdLst>
                  <a:gd name="T0" fmla="*/ 0 w 31"/>
                  <a:gd name="T1" fmla="*/ 0 h 17"/>
                  <a:gd name="T2" fmla="*/ 0 w 31"/>
                  <a:gd name="T3" fmla="*/ 2 h 17"/>
                  <a:gd name="T4" fmla="*/ 2 w 31"/>
                  <a:gd name="T5" fmla="*/ 5 h 17"/>
                  <a:gd name="T6" fmla="*/ 4 w 31"/>
                  <a:gd name="T7" fmla="*/ 7 h 17"/>
                  <a:gd name="T8" fmla="*/ 7 w 31"/>
                  <a:gd name="T9" fmla="*/ 8 h 17"/>
                  <a:gd name="T10" fmla="*/ 11 w 31"/>
                  <a:gd name="T11" fmla="*/ 10 h 17"/>
                  <a:gd name="T12" fmla="*/ 16 w 31"/>
                  <a:gd name="T13" fmla="*/ 12 h 17"/>
                  <a:gd name="T14" fmla="*/ 19 w 31"/>
                  <a:gd name="T15" fmla="*/ 13 h 17"/>
                  <a:gd name="T16" fmla="*/ 25 w 31"/>
                  <a:gd name="T17" fmla="*/ 13 h 17"/>
                  <a:gd name="T18" fmla="*/ 30 w 31"/>
                  <a:gd name="T19" fmla="*/ 16 h 17"/>
                  <a:gd name="T20" fmla="*/ 30 w 31"/>
                  <a:gd name="T21" fmla="*/ 2 h 17"/>
                  <a:gd name="T22" fmla="*/ 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0" y="0"/>
                    </a:moveTo>
                    <a:lnTo>
                      <a:pt x="0" y="2"/>
                    </a:lnTo>
                    <a:lnTo>
                      <a:pt x="2" y="5"/>
                    </a:lnTo>
                    <a:lnTo>
                      <a:pt x="4" y="7"/>
                    </a:lnTo>
                    <a:lnTo>
                      <a:pt x="7" y="8"/>
                    </a:lnTo>
                    <a:lnTo>
                      <a:pt x="11" y="10"/>
                    </a:lnTo>
                    <a:lnTo>
                      <a:pt x="16" y="12"/>
                    </a:lnTo>
                    <a:lnTo>
                      <a:pt x="19" y="13"/>
                    </a:lnTo>
                    <a:lnTo>
                      <a:pt x="25" y="13"/>
                    </a:lnTo>
                    <a:lnTo>
                      <a:pt x="30" y="16"/>
                    </a:lnTo>
                    <a:lnTo>
                      <a:pt x="30"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00" name="Freeform 534"/>
              <p:cNvSpPr>
                <a:spLocks/>
              </p:cNvSpPr>
              <p:nvPr/>
            </p:nvSpPr>
            <p:spPr bwMode="auto">
              <a:xfrm>
                <a:off x="1569" y="1205"/>
                <a:ext cx="31" cy="17"/>
              </a:xfrm>
              <a:custGeom>
                <a:avLst/>
                <a:gdLst>
                  <a:gd name="T0" fmla="*/ 0 w 31"/>
                  <a:gd name="T1" fmla="*/ 0 h 17"/>
                  <a:gd name="T2" fmla="*/ 0 w 31"/>
                  <a:gd name="T3" fmla="*/ 2 h 17"/>
                  <a:gd name="T4" fmla="*/ 2 w 31"/>
                  <a:gd name="T5" fmla="*/ 5 h 17"/>
                  <a:gd name="T6" fmla="*/ 4 w 31"/>
                  <a:gd name="T7" fmla="*/ 7 h 17"/>
                  <a:gd name="T8" fmla="*/ 7 w 31"/>
                  <a:gd name="T9" fmla="*/ 8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7"/>
                    </a:lnTo>
                    <a:lnTo>
                      <a:pt x="7" y="8"/>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01" name="Freeform 535"/>
              <p:cNvSpPr>
                <a:spLocks/>
              </p:cNvSpPr>
              <p:nvPr/>
            </p:nvSpPr>
            <p:spPr bwMode="auto">
              <a:xfrm>
                <a:off x="1576" y="119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3 h 17"/>
                  <a:gd name="T12" fmla="*/ 4 w 31"/>
                  <a:gd name="T13" fmla="*/ 7 h 17"/>
                  <a:gd name="T14" fmla="*/ 2 w 31"/>
                  <a:gd name="T15" fmla="*/ 8 h 17"/>
                  <a:gd name="T16" fmla="*/ 0 w 31"/>
                  <a:gd name="T17" fmla="*/ 10 h 17"/>
                  <a:gd name="T18" fmla="*/ 0 w 31"/>
                  <a:gd name="T19" fmla="*/ 13 h 17"/>
                  <a:gd name="T20" fmla="*/ 30 w 31"/>
                  <a:gd name="T21" fmla="*/ 16 h 17"/>
                  <a:gd name="T22" fmla="*/ 3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30" y="0"/>
                    </a:moveTo>
                    <a:lnTo>
                      <a:pt x="25" y="0"/>
                    </a:lnTo>
                    <a:lnTo>
                      <a:pt x="19" y="0"/>
                    </a:lnTo>
                    <a:lnTo>
                      <a:pt x="16" y="0"/>
                    </a:lnTo>
                    <a:lnTo>
                      <a:pt x="11" y="2"/>
                    </a:lnTo>
                    <a:lnTo>
                      <a:pt x="7" y="3"/>
                    </a:lnTo>
                    <a:lnTo>
                      <a:pt x="4" y="7"/>
                    </a:lnTo>
                    <a:lnTo>
                      <a:pt x="2" y="8"/>
                    </a:lnTo>
                    <a:lnTo>
                      <a:pt x="0" y="10"/>
                    </a:lnTo>
                    <a:lnTo>
                      <a:pt x="0" y="13"/>
                    </a:lnTo>
                    <a:lnTo>
                      <a:pt x="30" y="16"/>
                    </a:lnTo>
                    <a:lnTo>
                      <a:pt x="3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802" name="Freeform 536"/>
              <p:cNvSpPr>
                <a:spLocks/>
              </p:cNvSpPr>
              <p:nvPr/>
            </p:nvSpPr>
            <p:spPr bwMode="auto">
              <a:xfrm>
                <a:off x="1576" y="119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3 h 17"/>
                  <a:gd name="T12" fmla="*/ 4 w 31"/>
                  <a:gd name="T13" fmla="*/ 7 h 17"/>
                  <a:gd name="T14" fmla="*/ 2 w 31"/>
                  <a:gd name="T15" fmla="*/ 9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19" y="0"/>
                    </a:lnTo>
                    <a:lnTo>
                      <a:pt x="16" y="0"/>
                    </a:lnTo>
                    <a:lnTo>
                      <a:pt x="11" y="2"/>
                    </a:lnTo>
                    <a:lnTo>
                      <a:pt x="7" y="3"/>
                    </a:lnTo>
                    <a:lnTo>
                      <a:pt x="4" y="7"/>
                    </a:lnTo>
                    <a:lnTo>
                      <a:pt x="2" y="9"/>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80" name="Group 537"/>
            <p:cNvGrpSpPr>
              <a:grpSpLocks/>
            </p:cNvGrpSpPr>
            <p:nvPr/>
          </p:nvGrpSpPr>
          <p:grpSpPr bwMode="auto">
            <a:xfrm>
              <a:off x="1450" y="1067"/>
              <a:ext cx="33" cy="36"/>
              <a:chOff x="1599" y="1222"/>
              <a:chExt cx="33" cy="36"/>
            </a:xfrm>
          </p:grpSpPr>
          <p:sp>
            <p:nvSpPr>
              <p:cNvPr id="111797" name="Freeform 538"/>
              <p:cNvSpPr>
                <a:spLocks/>
              </p:cNvSpPr>
              <p:nvPr/>
            </p:nvSpPr>
            <p:spPr bwMode="auto">
              <a:xfrm>
                <a:off x="1601" y="1241"/>
                <a:ext cx="31" cy="17"/>
              </a:xfrm>
              <a:custGeom>
                <a:avLst/>
                <a:gdLst>
                  <a:gd name="T0" fmla="*/ 0 w 31"/>
                  <a:gd name="T1" fmla="*/ 13 h 17"/>
                  <a:gd name="T2" fmla="*/ 5 w 31"/>
                  <a:gd name="T3" fmla="*/ 16 h 17"/>
                  <a:gd name="T4" fmla="*/ 11 w 31"/>
                  <a:gd name="T5" fmla="*/ 13 h 17"/>
                  <a:gd name="T6" fmla="*/ 14 w 31"/>
                  <a:gd name="T7" fmla="*/ 13 h 17"/>
                  <a:gd name="T8" fmla="*/ 19 w 31"/>
                  <a:gd name="T9" fmla="*/ 12 h 17"/>
                  <a:gd name="T10" fmla="*/ 23 w 31"/>
                  <a:gd name="T11" fmla="*/ 9 h 17"/>
                  <a:gd name="T12" fmla="*/ 26 w 31"/>
                  <a:gd name="T13" fmla="*/ 6 h 17"/>
                  <a:gd name="T14" fmla="*/ 28 w 31"/>
                  <a:gd name="T15" fmla="*/ 3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3"/>
                    </a:lnTo>
                    <a:lnTo>
                      <a:pt x="14" y="13"/>
                    </a:lnTo>
                    <a:lnTo>
                      <a:pt x="19" y="12"/>
                    </a:lnTo>
                    <a:lnTo>
                      <a:pt x="23" y="9"/>
                    </a:lnTo>
                    <a:lnTo>
                      <a:pt x="26" y="6"/>
                    </a:lnTo>
                    <a:lnTo>
                      <a:pt x="28" y="3"/>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98" name="Freeform 539"/>
              <p:cNvSpPr>
                <a:spLocks/>
              </p:cNvSpPr>
              <p:nvPr/>
            </p:nvSpPr>
            <p:spPr bwMode="auto">
              <a:xfrm>
                <a:off x="1599" y="122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81" name="Group 540"/>
            <p:cNvGrpSpPr>
              <a:grpSpLocks/>
            </p:cNvGrpSpPr>
            <p:nvPr/>
          </p:nvGrpSpPr>
          <p:grpSpPr bwMode="auto">
            <a:xfrm>
              <a:off x="1419" y="1101"/>
              <a:ext cx="34" cy="29"/>
              <a:chOff x="1568" y="1256"/>
              <a:chExt cx="34" cy="29"/>
            </a:xfrm>
          </p:grpSpPr>
          <p:sp>
            <p:nvSpPr>
              <p:cNvPr id="111795" name="Freeform 541"/>
              <p:cNvSpPr>
                <a:spLocks/>
              </p:cNvSpPr>
              <p:nvPr/>
            </p:nvSpPr>
            <p:spPr bwMode="auto">
              <a:xfrm>
                <a:off x="1568" y="1268"/>
                <a:ext cx="32" cy="17"/>
              </a:xfrm>
              <a:custGeom>
                <a:avLst/>
                <a:gdLst>
                  <a:gd name="T0" fmla="*/ 2 w 32"/>
                  <a:gd name="T1" fmla="*/ 0 h 17"/>
                  <a:gd name="T2" fmla="*/ 0 w 32"/>
                  <a:gd name="T3" fmla="*/ 3 h 17"/>
                  <a:gd name="T4" fmla="*/ 2 w 32"/>
                  <a:gd name="T5" fmla="*/ 5 h 17"/>
                  <a:gd name="T6" fmla="*/ 3 w 32"/>
                  <a:gd name="T7" fmla="*/ 6 h 17"/>
                  <a:gd name="T8" fmla="*/ 7 w 32"/>
                  <a:gd name="T9" fmla="*/ 10 h 17"/>
                  <a:gd name="T10" fmla="*/ 10 w 32"/>
                  <a:gd name="T11" fmla="*/ 11 h 17"/>
                  <a:gd name="T12" fmla="*/ 15 w 32"/>
                  <a:gd name="T13" fmla="*/ 13 h 17"/>
                  <a:gd name="T14" fmla="*/ 21 w 32"/>
                  <a:gd name="T15" fmla="*/ 13 h 17"/>
                  <a:gd name="T16" fmla="*/ 26 w 32"/>
                  <a:gd name="T17" fmla="*/ 16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3" y="6"/>
                    </a:lnTo>
                    <a:lnTo>
                      <a:pt x="7" y="10"/>
                    </a:lnTo>
                    <a:lnTo>
                      <a:pt x="10" y="11"/>
                    </a:lnTo>
                    <a:lnTo>
                      <a:pt x="15" y="13"/>
                    </a:lnTo>
                    <a:lnTo>
                      <a:pt x="21" y="13"/>
                    </a:lnTo>
                    <a:lnTo>
                      <a:pt x="26" y="16"/>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96" name="Freeform 542"/>
              <p:cNvSpPr>
                <a:spLocks/>
              </p:cNvSpPr>
              <p:nvPr/>
            </p:nvSpPr>
            <p:spPr bwMode="auto">
              <a:xfrm>
                <a:off x="1571" y="1256"/>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82" name="Group 543"/>
            <p:cNvGrpSpPr>
              <a:grpSpLocks/>
            </p:cNvGrpSpPr>
            <p:nvPr/>
          </p:nvGrpSpPr>
          <p:grpSpPr bwMode="auto">
            <a:xfrm>
              <a:off x="1445" y="1137"/>
              <a:ext cx="32" cy="33"/>
              <a:chOff x="1594" y="1292"/>
              <a:chExt cx="32" cy="33"/>
            </a:xfrm>
          </p:grpSpPr>
          <p:sp>
            <p:nvSpPr>
              <p:cNvPr id="111793" name="Freeform 544"/>
              <p:cNvSpPr>
                <a:spLocks/>
              </p:cNvSpPr>
              <p:nvPr/>
            </p:nvSpPr>
            <p:spPr bwMode="auto">
              <a:xfrm>
                <a:off x="1596" y="1308"/>
                <a:ext cx="30" cy="17"/>
              </a:xfrm>
              <a:custGeom>
                <a:avLst/>
                <a:gdLst>
                  <a:gd name="T0" fmla="*/ 0 w 30"/>
                  <a:gd name="T1" fmla="*/ 13 h 17"/>
                  <a:gd name="T2" fmla="*/ 5 w 30"/>
                  <a:gd name="T3" fmla="*/ 16 h 17"/>
                  <a:gd name="T4" fmla="*/ 10 w 30"/>
                  <a:gd name="T5" fmla="*/ 16 h 17"/>
                  <a:gd name="T6" fmla="*/ 14 w 30"/>
                  <a:gd name="T7" fmla="*/ 13 h 17"/>
                  <a:gd name="T8" fmla="*/ 19 w 30"/>
                  <a:gd name="T9" fmla="*/ 12 h 17"/>
                  <a:gd name="T10" fmla="*/ 22 w 30"/>
                  <a:gd name="T11" fmla="*/ 9 h 17"/>
                  <a:gd name="T12" fmla="*/ 26 w 30"/>
                  <a:gd name="T13" fmla="*/ 6 h 17"/>
                  <a:gd name="T14" fmla="*/ 27 w 30"/>
                  <a:gd name="T15" fmla="*/ 4 h 17"/>
                  <a:gd name="T16" fmla="*/ 29 w 30"/>
                  <a:gd name="T17" fmla="*/ 2 h 17"/>
                  <a:gd name="T18" fmla="*/ 29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0" y="13"/>
                    </a:moveTo>
                    <a:lnTo>
                      <a:pt x="5" y="16"/>
                    </a:lnTo>
                    <a:lnTo>
                      <a:pt x="10" y="16"/>
                    </a:lnTo>
                    <a:lnTo>
                      <a:pt x="14" y="13"/>
                    </a:lnTo>
                    <a:lnTo>
                      <a:pt x="19" y="12"/>
                    </a:lnTo>
                    <a:lnTo>
                      <a:pt x="22" y="9"/>
                    </a:lnTo>
                    <a:lnTo>
                      <a:pt x="26" y="6"/>
                    </a:lnTo>
                    <a:lnTo>
                      <a:pt x="27" y="4"/>
                    </a:lnTo>
                    <a:lnTo>
                      <a:pt x="29" y="2"/>
                    </a:lnTo>
                    <a:lnTo>
                      <a:pt x="29"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94" name="Freeform 545"/>
              <p:cNvSpPr>
                <a:spLocks/>
              </p:cNvSpPr>
              <p:nvPr/>
            </p:nvSpPr>
            <p:spPr bwMode="auto">
              <a:xfrm>
                <a:off x="1594" y="1292"/>
                <a:ext cx="30" cy="17"/>
              </a:xfrm>
              <a:custGeom>
                <a:avLst/>
                <a:gdLst>
                  <a:gd name="T0" fmla="*/ 29 w 30"/>
                  <a:gd name="T1" fmla="*/ 16 h 17"/>
                  <a:gd name="T2" fmla="*/ 29 w 30"/>
                  <a:gd name="T3" fmla="*/ 13 h 17"/>
                  <a:gd name="T4" fmla="*/ 27 w 30"/>
                  <a:gd name="T5" fmla="*/ 10 h 17"/>
                  <a:gd name="T6" fmla="*/ 26 w 30"/>
                  <a:gd name="T7" fmla="*/ 8 h 17"/>
                  <a:gd name="T8" fmla="*/ 22 w 30"/>
                  <a:gd name="T9" fmla="*/ 7 h 17"/>
                  <a:gd name="T10" fmla="*/ 19 w 30"/>
                  <a:gd name="T11" fmla="*/ 5 h 17"/>
                  <a:gd name="T12" fmla="*/ 14 w 30"/>
                  <a:gd name="T13" fmla="*/ 3 h 17"/>
                  <a:gd name="T14" fmla="*/ 10 w 30"/>
                  <a:gd name="T15" fmla="*/ 2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16"/>
                    </a:moveTo>
                    <a:lnTo>
                      <a:pt x="29" y="13"/>
                    </a:lnTo>
                    <a:lnTo>
                      <a:pt x="27" y="10"/>
                    </a:lnTo>
                    <a:lnTo>
                      <a:pt x="26" y="8"/>
                    </a:lnTo>
                    <a:lnTo>
                      <a:pt x="22" y="7"/>
                    </a:lnTo>
                    <a:lnTo>
                      <a:pt x="19" y="5"/>
                    </a:lnTo>
                    <a:lnTo>
                      <a:pt x="14" y="3"/>
                    </a:lnTo>
                    <a:lnTo>
                      <a:pt x="10"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83" name="Group 546"/>
            <p:cNvGrpSpPr>
              <a:grpSpLocks/>
            </p:cNvGrpSpPr>
            <p:nvPr/>
          </p:nvGrpSpPr>
          <p:grpSpPr bwMode="auto">
            <a:xfrm>
              <a:off x="1413" y="1167"/>
              <a:ext cx="35" cy="33"/>
              <a:chOff x="1562" y="1322"/>
              <a:chExt cx="35" cy="33"/>
            </a:xfrm>
          </p:grpSpPr>
          <p:sp>
            <p:nvSpPr>
              <p:cNvPr id="111791" name="Freeform 547"/>
              <p:cNvSpPr>
                <a:spLocks/>
              </p:cNvSpPr>
              <p:nvPr/>
            </p:nvSpPr>
            <p:spPr bwMode="auto">
              <a:xfrm>
                <a:off x="1562" y="1338"/>
                <a:ext cx="33" cy="17"/>
              </a:xfrm>
              <a:custGeom>
                <a:avLst/>
                <a:gdLst>
                  <a:gd name="T0" fmla="*/ 0 w 33"/>
                  <a:gd name="T1" fmla="*/ 0 h 17"/>
                  <a:gd name="T2" fmla="*/ 0 w 33"/>
                  <a:gd name="T3" fmla="*/ 2 h 17"/>
                  <a:gd name="T4" fmla="*/ 2 w 33"/>
                  <a:gd name="T5" fmla="*/ 5 h 17"/>
                  <a:gd name="T6" fmla="*/ 4 w 33"/>
                  <a:gd name="T7" fmla="*/ 7 h 17"/>
                  <a:gd name="T8" fmla="*/ 7 w 33"/>
                  <a:gd name="T9" fmla="*/ 8 h 17"/>
                  <a:gd name="T10" fmla="*/ 11 w 33"/>
                  <a:gd name="T11" fmla="*/ 10 h 17"/>
                  <a:gd name="T12" fmla="*/ 16 w 33"/>
                  <a:gd name="T13" fmla="*/ 12 h 17"/>
                  <a:gd name="T14" fmla="*/ 21 w 33"/>
                  <a:gd name="T15" fmla="*/ 13 h 17"/>
                  <a:gd name="T16" fmla="*/ 27 w 33"/>
                  <a:gd name="T17" fmla="*/ 16 h 17"/>
                  <a:gd name="T18" fmla="*/ 32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0"/>
                    </a:moveTo>
                    <a:lnTo>
                      <a:pt x="0" y="2"/>
                    </a:lnTo>
                    <a:lnTo>
                      <a:pt x="2" y="5"/>
                    </a:lnTo>
                    <a:lnTo>
                      <a:pt x="4" y="7"/>
                    </a:lnTo>
                    <a:lnTo>
                      <a:pt x="7" y="8"/>
                    </a:lnTo>
                    <a:lnTo>
                      <a:pt x="11" y="10"/>
                    </a:lnTo>
                    <a:lnTo>
                      <a:pt x="16" y="12"/>
                    </a:lnTo>
                    <a:lnTo>
                      <a:pt x="21" y="13"/>
                    </a:lnTo>
                    <a:lnTo>
                      <a:pt x="27" y="16"/>
                    </a:lnTo>
                    <a:lnTo>
                      <a:pt x="32"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92" name="Freeform 548"/>
              <p:cNvSpPr>
                <a:spLocks/>
              </p:cNvSpPr>
              <p:nvPr/>
            </p:nvSpPr>
            <p:spPr bwMode="auto">
              <a:xfrm>
                <a:off x="1566" y="132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4 h 17"/>
                  <a:gd name="T12" fmla="*/ 4 w 31"/>
                  <a:gd name="T13" fmla="*/ 8 h 17"/>
                  <a:gd name="T14" fmla="*/ 2 w 31"/>
                  <a:gd name="T15" fmla="*/ 10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19" y="0"/>
                    </a:lnTo>
                    <a:lnTo>
                      <a:pt x="16" y="0"/>
                    </a:lnTo>
                    <a:lnTo>
                      <a:pt x="11" y="2"/>
                    </a:lnTo>
                    <a:lnTo>
                      <a:pt x="7" y="4"/>
                    </a:lnTo>
                    <a:lnTo>
                      <a:pt x="4" y="8"/>
                    </a:lnTo>
                    <a:lnTo>
                      <a:pt x="2" y="10"/>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84" name="Group 549"/>
            <p:cNvGrpSpPr>
              <a:grpSpLocks/>
            </p:cNvGrpSpPr>
            <p:nvPr/>
          </p:nvGrpSpPr>
          <p:grpSpPr bwMode="auto">
            <a:xfrm>
              <a:off x="1439" y="1205"/>
              <a:ext cx="33" cy="30"/>
              <a:chOff x="1588" y="1360"/>
              <a:chExt cx="33" cy="30"/>
            </a:xfrm>
          </p:grpSpPr>
          <p:sp>
            <p:nvSpPr>
              <p:cNvPr id="111789" name="Freeform 550"/>
              <p:cNvSpPr>
                <a:spLocks/>
              </p:cNvSpPr>
              <p:nvPr/>
            </p:nvSpPr>
            <p:spPr bwMode="auto">
              <a:xfrm>
                <a:off x="1588" y="1373"/>
                <a:ext cx="31" cy="17"/>
              </a:xfrm>
              <a:custGeom>
                <a:avLst/>
                <a:gdLst>
                  <a:gd name="T0" fmla="*/ 0 w 31"/>
                  <a:gd name="T1" fmla="*/ 13 h 17"/>
                  <a:gd name="T2" fmla="*/ 5 w 31"/>
                  <a:gd name="T3" fmla="*/ 13 h 17"/>
                  <a:gd name="T4" fmla="*/ 11 w 31"/>
                  <a:gd name="T5" fmla="*/ 16 h 17"/>
                  <a:gd name="T6" fmla="*/ 14 w 31"/>
                  <a:gd name="T7" fmla="*/ 13 h 17"/>
                  <a:gd name="T8" fmla="*/ 19 w 31"/>
                  <a:gd name="T9" fmla="*/ 12 h 17"/>
                  <a:gd name="T10" fmla="*/ 23 w 31"/>
                  <a:gd name="T11" fmla="*/ 9 h 17"/>
                  <a:gd name="T12" fmla="*/ 26 w 31"/>
                  <a:gd name="T13" fmla="*/ 7 h 17"/>
                  <a:gd name="T14" fmla="*/ 28 w 31"/>
                  <a:gd name="T15" fmla="*/ 6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3"/>
                    </a:lnTo>
                    <a:lnTo>
                      <a:pt x="11" y="16"/>
                    </a:lnTo>
                    <a:lnTo>
                      <a:pt x="14" y="13"/>
                    </a:lnTo>
                    <a:lnTo>
                      <a:pt x="19" y="12"/>
                    </a:lnTo>
                    <a:lnTo>
                      <a:pt x="23" y="9"/>
                    </a:lnTo>
                    <a:lnTo>
                      <a:pt x="26" y="7"/>
                    </a:lnTo>
                    <a:lnTo>
                      <a:pt x="28" y="6"/>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90" name="Freeform 551"/>
              <p:cNvSpPr>
                <a:spLocks/>
              </p:cNvSpPr>
              <p:nvPr/>
            </p:nvSpPr>
            <p:spPr bwMode="auto">
              <a:xfrm>
                <a:off x="1590" y="1360"/>
                <a:ext cx="31" cy="17"/>
              </a:xfrm>
              <a:custGeom>
                <a:avLst/>
                <a:gdLst>
                  <a:gd name="T0" fmla="*/ 28 w 31"/>
                  <a:gd name="T1" fmla="*/ 16 h 17"/>
                  <a:gd name="T2" fmla="*/ 30 w 31"/>
                  <a:gd name="T3" fmla="*/ 13 h 17"/>
                  <a:gd name="T4" fmla="*/ 28 w 31"/>
                  <a:gd name="T5" fmla="*/ 11 h 17"/>
                  <a:gd name="T6" fmla="*/ 26 w 31"/>
                  <a:gd name="T7" fmla="*/ 10 h 17"/>
                  <a:gd name="T8" fmla="*/ 23 w 31"/>
                  <a:gd name="T9" fmla="*/ 6 h 17"/>
                  <a:gd name="T10" fmla="*/ 19 w 31"/>
                  <a:gd name="T11" fmla="*/ 5 h 17"/>
                  <a:gd name="T12" fmla="*/ 14 w 31"/>
                  <a:gd name="T13" fmla="*/ 3 h 17"/>
                  <a:gd name="T14" fmla="*/ 11 w 31"/>
                  <a:gd name="T15" fmla="*/ 3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8" y="16"/>
                    </a:moveTo>
                    <a:lnTo>
                      <a:pt x="30" y="13"/>
                    </a:lnTo>
                    <a:lnTo>
                      <a:pt x="28" y="11"/>
                    </a:lnTo>
                    <a:lnTo>
                      <a:pt x="26" y="10"/>
                    </a:lnTo>
                    <a:lnTo>
                      <a:pt x="23" y="6"/>
                    </a:lnTo>
                    <a:lnTo>
                      <a:pt x="19" y="5"/>
                    </a:lnTo>
                    <a:lnTo>
                      <a:pt x="14" y="3"/>
                    </a:lnTo>
                    <a:lnTo>
                      <a:pt x="11"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85" name="Group 552"/>
            <p:cNvGrpSpPr>
              <a:grpSpLocks/>
            </p:cNvGrpSpPr>
            <p:nvPr/>
          </p:nvGrpSpPr>
          <p:grpSpPr bwMode="auto">
            <a:xfrm>
              <a:off x="1406" y="1236"/>
              <a:ext cx="34" cy="32"/>
              <a:chOff x="1555" y="1391"/>
              <a:chExt cx="34" cy="32"/>
            </a:xfrm>
          </p:grpSpPr>
          <p:sp>
            <p:nvSpPr>
              <p:cNvPr id="111787" name="Freeform 553"/>
              <p:cNvSpPr>
                <a:spLocks/>
              </p:cNvSpPr>
              <p:nvPr/>
            </p:nvSpPr>
            <p:spPr bwMode="auto">
              <a:xfrm>
                <a:off x="1555" y="14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6"/>
                    </a:lnTo>
                    <a:lnTo>
                      <a:pt x="7" y="9"/>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88" name="Freeform 554"/>
              <p:cNvSpPr>
                <a:spLocks/>
              </p:cNvSpPr>
              <p:nvPr/>
            </p:nvSpPr>
            <p:spPr bwMode="auto">
              <a:xfrm>
                <a:off x="1558" y="1391"/>
                <a:ext cx="31" cy="17"/>
              </a:xfrm>
              <a:custGeom>
                <a:avLst/>
                <a:gdLst>
                  <a:gd name="T0" fmla="*/ 30 w 31"/>
                  <a:gd name="T1" fmla="*/ 2 h 17"/>
                  <a:gd name="T2" fmla="*/ 25 w 31"/>
                  <a:gd name="T3" fmla="*/ 0 h 17"/>
                  <a:gd name="T4" fmla="*/ 19 w 31"/>
                  <a:gd name="T5" fmla="*/ 0 h 17"/>
                  <a:gd name="T6" fmla="*/ 16 w 31"/>
                  <a:gd name="T7" fmla="*/ 2 h 17"/>
                  <a:gd name="T8" fmla="*/ 11 w 31"/>
                  <a:gd name="T9" fmla="*/ 4 h 17"/>
                  <a:gd name="T10" fmla="*/ 7 w 31"/>
                  <a:gd name="T11" fmla="*/ 7 h 17"/>
                  <a:gd name="T12" fmla="*/ 4 w 31"/>
                  <a:gd name="T13" fmla="*/ 8 h 17"/>
                  <a:gd name="T14" fmla="*/ 2 w 31"/>
                  <a:gd name="T15" fmla="*/ 11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0"/>
                    </a:lnTo>
                    <a:lnTo>
                      <a:pt x="19" y="0"/>
                    </a:lnTo>
                    <a:lnTo>
                      <a:pt x="16" y="2"/>
                    </a:lnTo>
                    <a:lnTo>
                      <a:pt x="11" y="4"/>
                    </a:lnTo>
                    <a:lnTo>
                      <a:pt x="7" y="7"/>
                    </a:lnTo>
                    <a:lnTo>
                      <a:pt x="4" y="8"/>
                    </a:lnTo>
                    <a:lnTo>
                      <a:pt x="2" y="11"/>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786" name="Freeform 555"/>
            <p:cNvSpPr>
              <a:spLocks/>
            </p:cNvSpPr>
            <p:nvPr/>
          </p:nvSpPr>
          <p:spPr bwMode="auto">
            <a:xfrm>
              <a:off x="1393" y="960"/>
              <a:ext cx="111" cy="77"/>
            </a:xfrm>
            <a:custGeom>
              <a:avLst/>
              <a:gdLst>
                <a:gd name="T0" fmla="*/ 0 w 111"/>
                <a:gd name="T1" fmla="*/ 35 h 77"/>
                <a:gd name="T2" fmla="*/ 2 w 111"/>
                <a:gd name="T3" fmla="*/ 43 h 77"/>
                <a:gd name="T4" fmla="*/ 2 w 111"/>
                <a:gd name="T5" fmla="*/ 48 h 77"/>
                <a:gd name="T6" fmla="*/ 7 w 111"/>
                <a:gd name="T7" fmla="*/ 53 h 77"/>
                <a:gd name="T8" fmla="*/ 11 w 111"/>
                <a:gd name="T9" fmla="*/ 59 h 77"/>
                <a:gd name="T10" fmla="*/ 20 w 111"/>
                <a:gd name="T11" fmla="*/ 64 h 77"/>
                <a:gd name="T12" fmla="*/ 25 w 111"/>
                <a:gd name="T13" fmla="*/ 69 h 77"/>
                <a:gd name="T14" fmla="*/ 34 w 111"/>
                <a:gd name="T15" fmla="*/ 71 h 77"/>
                <a:gd name="T16" fmla="*/ 43 w 111"/>
                <a:gd name="T17" fmla="*/ 76 h 77"/>
                <a:gd name="T18" fmla="*/ 51 w 111"/>
                <a:gd name="T19" fmla="*/ 76 h 77"/>
                <a:gd name="T20" fmla="*/ 62 w 111"/>
                <a:gd name="T21" fmla="*/ 76 h 77"/>
                <a:gd name="T22" fmla="*/ 71 w 111"/>
                <a:gd name="T23" fmla="*/ 74 h 77"/>
                <a:gd name="T24" fmla="*/ 78 w 111"/>
                <a:gd name="T25" fmla="*/ 71 h 77"/>
                <a:gd name="T26" fmla="*/ 87 w 111"/>
                <a:gd name="T27" fmla="*/ 69 h 77"/>
                <a:gd name="T28" fmla="*/ 96 w 111"/>
                <a:gd name="T29" fmla="*/ 64 h 77"/>
                <a:gd name="T30" fmla="*/ 101 w 111"/>
                <a:gd name="T31" fmla="*/ 59 h 77"/>
                <a:gd name="T32" fmla="*/ 105 w 111"/>
                <a:gd name="T33" fmla="*/ 53 h 77"/>
                <a:gd name="T34" fmla="*/ 108 w 111"/>
                <a:gd name="T35" fmla="*/ 48 h 77"/>
                <a:gd name="T36" fmla="*/ 110 w 111"/>
                <a:gd name="T37" fmla="*/ 41 h 77"/>
                <a:gd name="T38" fmla="*/ 108 w 111"/>
                <a:gd name="T39" fmla="*/ 33 h 77"/>
                <a:gd name="T40" fmla="*/ 108 w 111"/>
                <a:gd name="T41" fmla="*/ 28 h 77"/>
                <a:gd name="T42" fmla="*/ 103 w 111"/>
                <a:gd name="T43" fmla="*/ 23 h 77"/>
                <a:gd name="T44" fmla="*/ 99 w 111"/>
                <a:gd name="T45" fmla="*/ 17 h 77"/>
                <a:gd name="T46" fmla="*/ 90 w 111"/>
                <a:gd name="T47" fmla="*/ 12 h 77"/>
                <a:gd name="T48" fmla="*/ 85 w 111"/>
                <a:gd name="T49" fmla="*/ 7 h 77"/>
                <a:gd name="T50" fmla="*/ 76 w 111"/>
                <a:gd name="T51" fmla="*/ 5 h 77"/>
                <a:gd name="T52" fmla="*/ 67 w 111"/>
                <a:gd name="T53" fmla="*/ 0 h 77"/>
                <a:gd name="T54" fmla="*/ 59 w 111"/>
                <a:gd name="T55" fmla="*/ 0 h 77"/>
                <a:gd name="T56" fmla="*/ 48 w 111"/>
                <a:gd name="T57" fmla="*/ 0 h 77"/>
                <a:gd name="T58" fmla="*/ 39 w 111"/>
                <a:gd name="T59" fmla="*/ 2 h 77"/>
                <a:gd name="T60" fmla="*/ 32 w 111"/>
                <a:gd name="T61" fmla="*/ 5 h 77"/>
                <a:gd name="T62" fmla="*/ 23 w 111"/>
                <a:gd name="T63" fmla="*/ 7 h 77"/>
                <a:gd name="T64" fmla="*/ 14 w 111"/>
                <a:gd name="T65" fmla="*/ 12 h 77"/>
                <a:gd name="T66" fmla="*/ 9 w 111"/>
                <a:gd name="T67" fmla="*/ 17 h 77"/>
                <a:gd name="T68" fmla="*/ 5 w 111"/>
                <a:gd name="T69" fmla="*/ 23 h 77"/>
                <a:gd name="T70" fmla="*/ 2 w 111"/>
                <a:gd name="T71" fmla="*/ 28 h 77"/>
                <a:gd name="T72" fmla="*/ 0 w 111"/>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77"/>
                <a:gd name="T113" fmla="*/ 111 w 111"/>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77">
                  <a:moveTo>
                    <a:pt x="0" y="35"/>
                  </a:moveTo>
                  <a:lnTo>
                    <a:pt x="2" y="43"/>
                  </a:lnTo>
                  <a:lnTo>
                    <a:pt x="2" y="48"/>
                  </a:lnTo>
                  <a:lnTo>
                    <a:pt x="7" y="53"/>
                  </a:lnTo>
                  <a:lnTo>
                    <a:pt x="11" y="59"/>
                  </a:lnTo>
                  <a:lnTo>
                    <a:pt x="20" y="64"/>
                  </a:lnTo>
                  <a:lnTo>
                    <a:pt x="25" y="69"/>
                  </a:lnTo>
                  <a:lnTo>
                    <a:pt x="34" y="71"/>
                  </a:lnTo>
                  <a:lnTo>
                    <a:pt x="43" y="76"/>
                  </a:lnTo>
                  <a:lnTo>
                    <a:pt x="51" y="76"/>
                  </a:lnTo>
                  <a:lnTo>
                    <a:pt x="62" y="76"/>
                  </a:lnTo>
                  <a:lnTo>
                    <a:pt x="71" y="74"/>
                  </a:lnTo>
                  <a:lnTo>
                    <a:pt x="78" y="71"/>
                  </a:lnTo>
                  <a:lnTo>
                    <a:pt x="87" y="69"/>
                  </a:lnTo>
                  <a:lnTo>
                    <a:pt x="96" y="64"/>
                  </a:lnTo>
                  <a:lnTo>
                    <a:pt x="101" y="59"/>
                  </a:lnTo>
                  <a:lnTo>
                    <a:pt x="105" y="53"/>
                  </a:lnTo>
                  <a:lnTo>
                    <a:pt x="108" y="48"/>
                  </a:lnTo>
                  <a:lnTo>
                    <a:pt x="110" y="41"/>
                  </a:lnTo>
                  <a:lnTo>
                    <a:pt x="108" y="33"/>
                  </a:lnTo>
                  <a:lnTo>
                    <a:pt x="108" y="28"/>
                  </a:lnTo>
                  <a:lnTo>
                    <a:pt x="103" y="23"/>
                  </a:lnTo>
                  <a:lnTo>
                    <a:pt x="99" y="17"/>
                  </a:lnTo>
                  <a:lnTo>
                    <a:pt x="90" y="12"/>
                  </a:lnTo>
                  <a:lnTo>
                    <a:pt x="85" y="7"/>
                  </a:lnTo>
                  <a:lnTo>
                    <a:pt x="76" y="5"/>
                  </a:lnTo>
                  <a:lnTo>
                    <a:pt x="67" y="0"/>
                  </a:lnTo>
                  <a:lnTo>
                    <a:pt x="59" y="0"/>
                  </a:lnTo>
                  <a:lnTo>
                    <a:pt x="48" y="0"/>
                  </a:lnTo>
                  <a:lnTo>
                    <a:pt x="39" y="2"/>
                  </a:lnTo>
                  <a:lnTo>
                    <a:pt x="32" y="5"/>
                  </a:lnTo>
                  <a:lnTo>
                    <a:pt x="23" y="7"/>
                  </a:lnTo>
                  <a:lnTo>
                    <a:pt x="14" y="12"/>
                  </a:lnTo>
                  <a:lnTo>
                    <a:pt x="9" y="17"/>
                  </a:lnTo>
                  <a:lnTo>
                    <a:pt x="5" y="23"/>
                  </a:lnTo>
                  <a:lnTo>
                    <a:pt x="2" y="28"/>
                  </a:lnTo>
                  <a:lnTo>
                    <a:pt x="0" y="35"/>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43" name="Group 556"/>
          <p:cNvGrpSpPr>
            <a:grpSpLocks/>
          </p:cNvGrpSpPr>
          <p:nvPr/>
        </p:nvGrpSpPr>
        <p:grpSpPr bwMode="auto">
          <a:xfrm>
            <a:off x="1546225" y="1524000"/>
            <a:ext cx="635000" cy="542925"/>
            <a:chOff x="1104" y="960"/>
            <a:chExt cx="400" cy="342"/>
          </a:xfrm>
        </p:grpSpPr>
        <p:sp>
          <p:nvSpPr>
            <p:cNvPr id="111677" name="Line 557"/>
            <p:cNvSpPr>
              <a:spLocks noChangeShapeType="1"/>
            </p:cNvSpPr>
            <p:nvPr/>
          </p:nvSpPr>
          <p:spPr bwMode="auto">
            <a:xfrm>
              <a:off x="1183" y="998"/>
              <a:ext cx="240" cy="1"/>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grpSp>
          <p:nvGrpSpPr>
            <p:cNvPr id="111678" name="Group 558"/>
            <p:cNvGrpSpPr>
              <a:grpSpLocks/>
            </p:cNvGrpSpPr>
            <p:nvPr/>
          </p:nvGrpSpPr>
          <p:grpSpPr bwMode="auto">
            <a:xfrm>
              <a:off x="1146" y="1269"/>
              <a:ext cx="32" cy="33"/>
              <a:chOff x="1295" y="1424"/>
              <a:chExt cx="32" cy="33"/>
            </a:xfrm>
          </p:grpSpPr>
          <p:sp>
            <p:nvSpPr>
              <p:cNvPr id="111757" name="Freeform 559"/>
              <p:cNvSpPr>
                <a:spLocks/>
              </p:cNvSpPr>
              <p:nvPr/>
            </p:nvSpPr>
            <p:spPr bwMode="auto">
              <a:xfrm>
                <a:off x="1295" y="1440"/>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2 h 17"/>
                  <a:gd name="T12" fmla="*/ 28 w 32"/>
                  <a:gd name="T13" fmla="*/ 6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2"/>
                    </a:lnTo>
                    <a:lnTo>
                      <a:pt x="28" y="6"/>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58" name="Freeform 560"/>
              <p:cNvSpPr>
                <a:spLocks/>
              </p:cNvSpPr>
              <p:nvPr/>
            </p:nvSpPr>
            <p:spPr bwMode="auto">
              <a:xfrm>
                <a:off x="1297" y="1424"/>
                <a:ext cx="28" cy="17"/>
              </a:xfrm>
              <a:custGeom>
                <a:avLst/>
                <a:gdLst>
                  <a:gd name="T0" fmla="*/ 25 w 28"/>
                  <a:gd name="T1" fmla="*/ 16 h 17"/>
                  <a:gd name="T2" fmla="*/ 27 w 28"/>
                  <a:gd name="T3" fmla="*/ 13 h 17"/>
                  <a:gd name="T4" fmla="*/ 25 w 28"/>
                  <a:gd name="T5" fmla="*/ 11 h 17"/>
                  <a:gd name="T6" fmla="*/ 24 w 28"/>
                  <a:gd name="T7" fmla="*/ 10 h 17"/>
                  <a:gd name="T8" fmla="*/ 20 w 28"/>
                  <a:gd name="T9" fmla="*/ 6 h 17"/>
                  <a:gd name="T10" fmla="*/ 17 w 28"/>
                  <a:gd name="T11" fmla="*/ 5 h 17"/>
                  <a:gd name="T12" fmla="*/ 13 w 28"/>
                  <a:gd name="T13" fmla="*/ 3 h 17"/>
                  <a:gd name="T14" fmla="*/ 8 w 28"/>
                  <a:gd name="T15" fmla="*/ 3 h 17"/>
                  <a:gd name="T16" fmla="*/ 5 w 28"/>
                  <a:gd name="T17" fmla="*/ 2 h 17"/>
                  <a:gd name="T18" fmla="*/ 0 w 2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7"/>
                  <a:gd name="T32" fmla="*/ 28 w 2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7">
                    <a:moveTo>
                      <a:pt x="25" y="16"/>
                    </a:moveTo>
                    <a:lnTo>
                      <a:pt x="27" y="13"/>
                    </a:lnTo>
                    <a:lnTo>
                      <a:pt x="25" y="11"/>
                    </a:lnTo>
                    <a:lnTo>
                      <a:pt x="24" y="10"/>
                    </a:lnTo>
                    <a:lnTo>
                      <a:pt x="20" y="6"/>
                    </a:lnTo>
                    <a:lnTo>
                      <a:pt x="17" y="5"/>
                    </a:lnTo>
                    <a:lnTo>
                      <a:pt x="13" y="3"/>
                    </a:lnTo>
                    <a:lnTo>
                      <a:pt x="8"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79" name="Group 561"/>
            <p:cNvGrpSpPr>
              <a:grpSpLocks/>
            </p:cNvGrpSpPr>
            <p:nvPr/>
          </p:nvGrpSpPr>
          <p:grpSpPr bwMode="auto">
            <a:xfrm>
              <a:off x="1289" y="1269"/>
              <a:ext cx="35" cy="32"/>
              <a:chOff x="1438" y="1424"/>
              <a:chExt cx="35" cy="32"/>
            </a:xfrm>
          </p:grpSpPr>
          <p:sp>
            <p:nvSpPr>
              <p:cNvPr id="111755" name="Freeform 562"/>
              <p:cNvSpPr>
                <a:spLocks/>
              </p:cNvSpPr>
              <p:nvPr/>
            </p:nvSpPr>
            <p:spPr bwMode="auto">
              <a:xfrm>
                <a:off x="1438" y="1439"/>
                <a:ext cx="31" cy="17"/>
              </a:xfrm>
              <a:custGeom>
                <a:avLst/>
                <a:gdLst>
                  <a:gd name="T0" fmla="*/ 0 w 31"/>
                  <a:gd name="T1" fmla="*/ 16 h 17"/>
                  <a:gd name="T2" fmla="*/ 5 w 31"/>
                  <a:gd name="T3" fmla="*/ 16 h 17"/>
                  <a:gd name="T4" fmla="*/ 11 w 31"/>
                  <a:gd name="T5" fmla="*/ 16 h 17"/>
                  <a:gd name="T6" fmla="*/ 14 w 31"/>
                  <a:gd name="T7" fmla="*/ 16 h 17"/>
                  <a:gd name="T8" fmla="*/ 19 w 31"/>
                  <a:gd name="T9" fmla="*/ 13 h 17"/>
                  <a:gd name="T10" fmla="*/ 23 w 31"/>
                  <a:gd name="T11" fmla="*/ 12 h 17"/>
                  <a:gd name="T12" fmla="*/ 26 w 31"/>
                  <a:gd name="T13" fmla="*/ 7 h 17"/>
                  <a:gd name="T14" fmla="*/ 28 w 31"/>
                  <a:gd name="T15" fmla="*/ 6 h 17"/>
                  <a:gd name="T16" fmla="*/ 30 w 31"/>
                  <a:gd name="T17" fmla="*/ 3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6"/>
                    </a:moveTo>
                    <a:lnTo>
                      <a:pt x="5" y="16"/>
                    </a:lnTo>
                    <a:lnTo>
                      <a:pt x="11" y="16"/>
                    </a:lnTo>
                    <a:lnTo>
                      <a:pt x="14" y="16"/>
                    </a:lnTo>
                    <a:lnTo>
                      <a:pt x="19" y="13"/>
                    </a:lnTo>
                    <a:lnTo>
                      <a:pt x="23" y="12"/>
                    </a:lnTo>
                    <a:lnTo>
                      <a:pt x="26" y="7"/>
                    </a:lnTo>
                    <a:lnTo>
                      <a:pt x="28" y="6"/>
                    </a:lnTo>
                    <a:lnTo>
                      <a:pt x="30" y="3"/>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56" name="Freeform 563"/>
              <p:cNvSpPr>
                <a:spLocks/>
              </p:cNvSpPr>
              <p:nvPr/>
            </p:nvSpPr>
            <p:spPr bwMode="auto">
              <a:xfrm>
                <a:off x="1442" y="1424"/>
                <a:ext cx="31" cy="17"/>
              </a:xfrm>
              <a:custGeom>
                <a:avLst/>
                <a:gdLst>
                  <a:gd name="T0" fmla="*/ 28 w 31"/>
                  <a:gd name="T1" fmla="*/ 16 h 17"/>
                  <a:gd name="T2" fmla="*/ 30 w 31"/>
                  <a:gd name="T3" fmla="*/ 13 h 17"/>
                  <a:gd name="T4" fmla="*/ 28 w 31"/>
                  <a:gd name="T5" fmla="*/ 11 h 17"/>
                  <a:gd name="T6" fmla="*/ 26 w 31"/>
                  <a:gd name="T7" fmla="*/ 10 h 17"/>
                  <a:gd name="T8" fmla="*/ 23 w 31"/>
                  <a:gd name="T9" fmla="*/ 6 h 17"/>
                  <a:gd name="T10" fmla="*/ 19 w 31"/>
                  <a:gd name="T11" fmla="*/ 5 h 17"/>
                  <a:gd name="T12" fmla="*/ 14 w 31"/>
                  <a:gd name="T13" fmla="*/ 3 h 17"/>
                  <a:gd name="T14" fmla="*/ 11 w 31"/>
                  <a:gd name="T15" fmla="*/ 3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8" y="16"/>
                    </a:moveTo>
                    <a:lnTo>
                      <a:pt x="30" y="13"/>
                    </a:lnTo>
                    <a:lnTo>
                      <a:pt x="28" y="11"/>
                    </a:lnTo>
                    <a:lnTo>
                      <a:pt x="26" y="10"/>
                    </a:lnTo>
                    <a:lnTo>
                      <a:pt x="23" y="6"/>
                    </a:lnTo>
                    <a:lnTo>
                      <a:pt x="19" y="5"/>
                    </a:lnTo>
                    <a:lnTo>
                      <a:pt x="14" y="3"/>
                    </a:lnTo>
                    <a:lnTo>
                      <a:pt x="11"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0" name="Group 564"/>
            <p:cNvGrpSpPr>
              <a:grpSpLocks/>
            </p:cNvGrpSpPr>
            <p:nvPr/>
          </p:nvGrpSpPr>
          <p:grpSpPr bwMode="auto">
            <a:xfrm>
              <a:off x="1436" y="1269"/>
              <a:ext cx="32" cy="33"/>
              <a:chOff x="1585" y="1424"/>
              <a:chExt cx="32" cy="33"/>
            </a:xfrm>
          </p:grpSpPr>
          <p:sp>
            <p:nvSpPr>
              <p:cNvPr id="111753" name="Freeform 565"/>
              <p:cNvSpPr>
                <a:spLocks/>
              </p:cNvSpPr>
              <p:nvPr/>
            </p:nvSpPr>
            <p:spPr bwMode="auto">
              <a:xfrm>
                <a:off x="1585" y="1440"/>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2 h 17"/>
                  <a:gd name="T12" fmla="*/ 28 w 32"/>
                  <a:gd name="T13" fmla="*/ 6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2"/>
                    </a:lnTo>
                    <a:lnTo>
                      <a:pt x="28" y="6"/>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54" name="Freeform 566"/>
              <p:cNvSpPr>
                <a:spLocks/>
              </p:cNvSpPr>
              <p:nvPr/>
            </p:nvSpPr>
            <p:spPr bwMode="auto">
              <a:xfrm>
                <a:off x="1587" y="1424"/>
                <a:ext cx="30" cy="17"/>
              </a:xfrm>
              <a:custGeom>
                <a:avLst/>
                <a:gdLst>
                  <a:gd name="T0" fmla="*/ 27 w 30"/>
                  <a:gd name="T1" fmla="*/ 16 h 17"/>
                  <a:gd name="T2" fmla="*/ 29 w 30"/>
                  <a:gd name="T3" fmla="*/ 13 h 17"/>
                  <a:gd name="T4" fmla="*/ 27 w 30"/>
                  <a:gd name="T5" fmla="*/ 11 h 17"/>
                  <a:gd name="T6" fmla="*/ 26 w 30"/>
                  <a:gd name="T7" fmla="*/ 10 h 17"/>
                  <a:gd name="T8" fmla="*/ 22 w 30"/>
                  <a:gd name="T9" fmla="*/ 6 h 17"/>
                  <a:gd name="T10" fmla="*/ 19 w 30"/>
                  <a:gd name="T11" fmla="*/ 5 h 17"/>
                  <a:gd name="T12" fmla="*/ 14 w 30"/>
                  <a:gd name="T13" fmla="*/ 3 h 17"/>
                  <a:gd name="T14" fmla="*/ 10 w 30"/>
                  <a:gd name="T15" fmla="*/ 3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7" y="16"/>
                    </a:moveTo>
                    <a:lnTo>
                      <a:pt x="29" y="13"/>
                    </a:lnTo>
                    <a:lnTo>
                      <a:pt x="27" y="11"/>
                    </a:lnTo>
                    <a:lnTo>
                      <a:pt x="26" y="10"/>
                    </a:lnTo>
                    <a:lnTo>
                      <a:pt x="22" y="6"/>
                    </a:lnTo>
                    <a:lnTo>
                      <a:pt x="19" y="5"/>
                    </a:lnTo>
                    <a:lnTo>
                      <a:pt x="14" y="3"/>
                    </a:lnTo>
                    <a:lnTo>
                      <a:pt x="10"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1" name="Group 567"/>
            <p:cNvGrpSpPr>
              <a:grpSpLocks/>
            </p:cNvGrpSpPr>
            <p:nvPr/>
          </p:nvGrpSpPr>
          <p:grpSpPr bwMode="auto">
            <a:xfrm>
              <a:off x="1132" y="1036"/>
              <a:ext cx="35" cy="32"/>
              <a:chOff x="1281" y="1191"/>
              <a:chExt cx="35" cy="32"/>
            </a:xfrm>
          </p:grpSpPr>
          <p:sp>
            <p:nvSpPr>
              <p:cNvPr id="111749" name="Freeform 568"/>
              <p:cNvSpPr>
                <a:spLocks/>
              </p:cNvSpPr>
              <p:nvPr/>
            </p:nvSpPr>
            <p:spPr bwMode="auto">
              <a:xfrm>
                <a:off x="1281" y="1206"/>
                <a:ext cx="33" cy="17"/>
              </a:xfrm>
              <a:custGeom>
                <a:avLst/>
                <a:gdLst>
                  <a:gd name="T0" fmla="*/ 0 w 33"/>
                  <a:gd name="T1" fmla="*/ 0 h 17"/>
                  <a:gd name="T2" fmla="*/ 0 w 33"/>
                  <a:gd name="T3" fmla="*/ 2 h 17"/>
                  <a:gd name="T4" fmla="*/ 2 w 33"/>
                  <a:gd name="T5" fmla="*/ 5 h 17"/>
                  <a:gd name="T6" fmla="*/ 3 w 33"/>
                  <a:gd name="T7" fmla="*/ 6 h 17"/>
                  <a:gd name="T8" fmla="*/ 7 w 33"/>
                  <a:gd name="T9" fmla="*/ 9 h 17"/>
                  <a:gd name="T10" fmla="*/ 11 w 33"/>
                  <a:gd name="T11" fmla="*/ 10 h 17"/>
                  <a:gd name="T12" fmla="*/ 16 w 33"/>
                  <a:gd name="T13" fmla="*/ 12 h 17"/>
                  <a:gd name="T14" fmla="*/ 22 w 33"/>
                  <a:gd name="T15" fmla="*/ 13 h 17"/>
                  <a:gd name="T16" fmla="*/ 27 w 33"/>
                  <a:gd name="T17" fmla="*/ 16 h 17"/>
                  <a:gd name="T18" fmla="*/ 32 w 33"/>
                  <a:gd name="T19" fmla="*/ 16 h 17"/>
                  <a:gd name="T20" fmla="*/ 32 w 33"/>
                  <a:gd name="T21" fmla="*/ 2 h 17"/>
                  <a:gd name="T22" fmla="*/ 0 w 33"/>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17"/>
                  <a:gd name="T38" fmla="*/ 33 w 3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17">
                    <a:moveTo>
                      <a:pt x="0" y="0"/>
                    </a:moveTo>
                    <a:lnTo>
                      <a:pt x="0" y="2"/>
                    </a:lnTo>
                    <a:lnTo>
                      <a:pt x="2" y="5"/>
                    </a:lnTo>
                    <a:lnTo>
                      <a:pt x="3" y="6"/>
                    </a:lnTo>
                    <a:lnTo>
                      <a:pt x="7" y="9"/>
                    </a:lnTo>
                    <a:lnTo>
                      <a:pt x="11" y="10"/>
                    </a:lnTo>
                    <a:lnTo>
                      <a:pt x="16" y="12"/>
                    </a:lnTo>
                    <a:lnTo>
                      <a:pt x="22" y="13"/>
                    </a:lnTo>
                    <a:lnTo>
                      <a:pt x="27" y="16"/>
                    </a:lnTo>
                    <a:lnTo>
                      <a:pt x="32" y="16"/>
                    </a:lnTo>
                    <a:lnTo>
                      <a:pt x="32"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50" name="Freeform 569"/>
              <p:cNvSpPr>
                <a:spLocks/>
              </p:cNvSpPr>
              <p:nvPr/>
            </p:nvSpPr>
            <p:spPr bwMode="auto">
              <a:xfrm>
                <a:off x="1281" y="1206"/>
                <a:ext cx="33" cy="17"/>
              </a:xfrm>
              <a:custGeom>
                <a:avLst/>
                <a:gdLst>
                  <a:gd name="T0" fmla="*/ 0 w 33"/>
                  <a:gd name="T1" fmla="*/ 0 h 17"/>
                  <a:gd name="T2" fmla="*/ 0 w 33"/>
                  <a:gd name="T3" fmla="*/ 2 h 17"/>
                  <a:gd name="T4" fmla="*/ 2 w 33"/>
                  <a:gd name="T5" fmla="*/ 5 h 17"/>
                  <a:gd name="T6" fmla="*/ 3 w 33"/>
                  <a:gd name="T7" fmla="*/ 6 h 17"/>
                  <a:gd name="T8" fmla="*/ 7 w 33"/>
                  <a:gd name="T9" fmla="*/ 9 h 17"/>
                  <a:gd name="T10" fmla="*/ 11 w 33"/>
                  <a:gd name="T11" fmla="*/ 10 h 17"/>
                  <a:gd name="T12" fmla="*/ 16 w 33"/>
                  <a:gd name="T13" fmla="*/ 12 h 17"/>
                  <a:gd name="T14" fmla="*/ 22 w 33"/>
                  <a:gd name="T15" fmla="*/ 13 h 17"/>
                  <a:gd name="T16" fmla="*/ 27 w 33"/>
                  <a:gd name="T17" fmla="*/ 16 h 17"/>
                  <a:gd name="T18" fmla="*/ 32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0"/>
                    </a:moveTo>
                    <a:lnTo>
                      <a:pt x="0" y="2"/>
                    </a:lnTo>
                    <a:lnTo>
                      <a:pt x="2" y="5"/>
                    </a:lnTo>
                    <a:lnTo>
                      <a:pt x="3" y="6"/>
                    </a:lnTo>
                    <a:lnTo>
                      <a:pt x="7" y="9"/>
                    </a:lnTo>
                    <a:lnTo>
                      <a:pt x="11" y="10"/>
                    </a:lnTo>
                    <a:lnTo>
                      <a:pt x="16" y="12"/>
                    </a:lnTo>
                    <a:lnTo>
                      <a:pt x="22" y="13"/>
                    </a:lnTo>
                    <a:lnTo>
                      <a:pt x="27" y="16"/>
                    </a:lnTo>
                    <a:lnTo>
                      <a:pt x="32"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51" name="Freeform 570"/>
              <p:cNvSpPr>
                <a:spLocks/>
              </p:cNvSpPr>
              <p:nvPr/>
            </p:nvSpPr>
            <p:spPr bwMode="auto">
              <a:xfrm>
                <a:off x="1283" y="1191"/>
                <a:ext cx="33" cy="17"/>
              </a:xfrm>
              <a:custGeom>
                <a:avLst/>
                <a:gdLst>
                  <a:gd name="T0" fmla="*/ 32 w 33"/>
                  <a:gd name="T1" fmla="*/ 0 h 17"/>
                  <a:gd name="T2" fmla="*/ 27 w 33"/>
                  <a:gd name="T3" fmla="*/ 0 h 17"/>
                  <a:gd name="T4" fmla="*/ 22 w 33"/>
                  <a:gd name="T5" fmla="*/ 0 h 17"/>
                  <a:gd name="T6" fmla="*/ 16 w 33"/>
                  <a:gd name="T7" fmla="*/ 0 h 17"/>
                  <a:gd name="T8" fmla="*/ 11 w 33"/>
                  <a:gd name="T9" fmla="*/ 2 h 17"/>
                  <a:gd name="T10" fmla="*/ 7 w 33"/>
                  <a:gd name="T11" fmla="*/ 3 h 17"/>
                  <a:gd name="T12" fmla="*/ 3 w 33"/>
                  <a:gd name="T13" fmla="*/ 7 h 17"/>
                  <a:gd name="T14" fmla="*/ 2 w 33"/>
                  <a:gd name="T15" fmla="*/ 8 h 17"/>
                  <a:gd name="T16" fmla="*/ 0 w 33"/>
                  <a:gd name="T17" fmla="*/ 10 h 17"/>
                  <a:gd name="T18" fmla="*/ 0 w 33"/>
                  <a:gd name="T19" fmla="*/ 12 h 17"/>
                  <a:gd name="T20" fmla="*/ 32 w 33"/>
                  <a:gd name="T21" fmla="*/ 16 h 17"/>
                  <a:gd name="T22" fmla="*/ 32 w 33"/>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17"/>
                  <a:gd name="T38" fmla="*/ 33 w 3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17">
                    <a:moveTo>
                      <a:pt x="32" y="0"/>
                    </a:moveTo>
                    <a:lnTo>
                      <a:pt x="27" y="0"/>
                    </a:lnTo>
                    <a:lnTo>
                      <a:pt x="22" y="0"/>
                    </a:lnTo>
                    <a:lnTo>
                      <a:pt x="16" y="0"/>
                    </a:lnTo>
                    <a:lnTo>
                      <a:pt x="11" y="2"/>
                    </a:lnTo>
                    <a:lnTo>
                      <a:pt x="7" y="3"/>
                    </a:lnTo>
                    <a:lnTo>
                      <a:pt x="3" y="7"/>
                    </a:lnTo>
                    <a:lnTo>
                      <a:pt x="2" y="8"/>
                    </a:lnTo>
                    <a:lnTo>
                      <a:pt x="0" y="10"/>
                    </a:lnTo>
                    <a:lnTo>
                      <a:pt x="0" y="12"/>
                    </a:lnTo>
                    <a:lnTo>
                      <a:pt x="32" y="16"/>
                    </a:lnTo>
                    <a:lnTo>
                      <a:pt x="32"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52" name="Freeform 571"/>
              <p:cNvSpPr>
                <a:spLocks/>
              </p:cNvSpPr>
              <p:nvPr/>
            </p:nvSpPr>
            <p:spPr bwMode="auto">
              <a:xfrm>
                <a:off x="1283" y="1191"/>
                <a:ext cx="33" cy="17"/>
              </a:xfrm>
              <a:custGeom>
                <a:avLst/>
                <a:gdLst>
                  <a:gd name="T0" fmla="*/ 32 w 33"/>
                  <a:gd name="T1" fmla="*/ 0 h 17"/>
                  <a:gd name="T2" fmla="*/ 27 w 33"/>
                  <a:gd name="T3" fmla="*/ 0 h 17"/>
                  <a:gd name="T4" fmla="*/ 22 w 33"/>
                  <a:gd name="T5" fmla="*/ 0 h 17"/>
                  <a:gd name="T6" fmla="*/ 16 w 33"/>
                  <a:gd name="T7" fmla="*/ 0 h 17"/>
                  <a:gd name="T8" fmla="*/ 11 w 33"/>
                  <a:gd name="T9" fmla="*/ 2 h 17"/>
                  <a:gd name="T10" fmla="*/ 7 w 33"/>
                  <a:gd name="T11" fmla="*/ 4 h 17"/>
                  <a:gd name="T12" fmla="*/ 3 w 33"/>
                  <a:gd name="T13" fmla="*/ 8 h 17"/>
                  <a:gd name="T14" fmla="*/ 2 w 33"/>
                  <a:gd name="T15" fmla="*/ 11 h 17"/>
                  <a:gd name="T16" fmla="*/ 0 w 33"/>
                  <a:gd name="T17" fmla="*/ 13 h 17"/>
                  <a:gd name="T18" fmla="*/ 0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32" y="0"/>
                    </a:moveTo>
                    <a:lnTo>
                      <a:pt x="27" y="0"/>
                    </a:lnTo>
                    <a:lnTo>
                      <a:pt x="22" y="0"/>
                    </a:lnTo>
                    <a:lnTo>
                      <a:pt x="16" y="0"/>
                    </a:lnTo>
                    <a:lnTo>
                      <a:pt x="11" y="2"/>
                    </a:lnTo>
                    <a:lnTo>
                      <a:pt x="7" y="4"/>
                    </a:lnTo>
                    <a:lnTo>
                      <a:pt x="3" y="8"/>
                    </a:lnTo>
                    <a:lnTo>
                      <a:pt x="2" y="11"/>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2" name="Group 572"/>
            <p:cNvGrpSpPr>
              <a:grpSpLocks/>
            </p:cNvGrpSpPr>
            <p:nvPr/>
          </p:nvGrpSpPr>
          <p:grpSpPr bwMode="auto">
            <a:xfrm>
              <a:off x="1159" y="1067"/>
              <a:ext cx="33" cy="35"/>
              <a:chOff x="1308" y="1222"/>
              <a:chExt cx="33" cy="35"/>
            </a:xfrm>
          </p:grpSpPr>
          <p:sp>
            <p:nvSpPr>
              <p:cNvPr id="111747" name="Freeform 573"/>
              <p:cNvSpPr>
                <a:spLocks/>
              </p:cNvSpPr>
              <p:nvPr/>
            </p:nvSpPr>
            <p:spPr bwMode="auto">
              <a:xfrm>
                <a:off x="1308" y="1240"/>
                <a:ext cx="33" cy="17"/>
              </a:xfrm>
              <a:custGeom>
                <a:avLst/>
                <a:gdLst>
                  <a:gd name="T0" fmla="*/ 0 w 33"/>
                  <a:gd name="T1" fmla="*/ 16 h 17"/>
                  <a:gd name="T2" fmla="*/ 5 w 33"/>
                  <a:gd name="T3" fmla="*/ 16 h 17"/>
                  <a:gd name="T4" fmla="*/ 11 w 33"/>
                  <a:gd name="T5" fmla="*/ 16 h 17"/>
                  <a:gd name="T6" fmla="*/ 16 w 33"/>
                  <a:gd name="T7" fmla="*/ 16 h 17"/>
                  <a:gd name="T8" fmla="*/ 21 w 33"/>
                  <a:gd name="T9" fmla="*/ 13 h 17"/>
                  <a:gd name="T10" fmla="*/ 25 w 33"/>
                  <a:gd name="T11" fmla="*/ 12 h 17"/>
                  <a:gd name="T12" fmla="*/ 28 w 33"/>
                  <a:gd name="T13" fmla="*/ 6 h 17"/>
                  <a:gd name="T14" fmla="*/ 30 w 33"/>
                  <a:gd name="T15" fmla="*/ 4 h 17"/>
                  <a:gd name="T16" fmla="*/ 32 w 33"/>
                  <a:gd name="T17" fmla="*/ 2 h 17"/>
                  <a:gd name="T18" fmla="*/ 32 w 33"/>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16"/>
                    </a:moveTo>
                    <a:lnTo>
                      <a:pt x="5" y="16"/>
                    </a:lnTo>
                    <a:lnTo>
                      <a:pt x="11" y="16"/>
                    </a:lnTo>
                    <a:lnTo>
                      <a:pt x="16" y="16"/>
                    </a:lnTo>
                    <a:lnTo>
                      <a:pt x="21" y="13"/>
                    </a:lnTo>
                    <a:lnTo>
                      <a:pt x="25" y="12"/>
                    </a:lnTo>
                    <a:lnTo>
                      <a:pt x="28" y="6"/>
                    </a:lnTo>
                    <a:lnTo>
                      <a:pt x="30" y="4"/>
                    </a:lnTo>
                    <a:lnTo>
                      <a:pt x="32" y="2"/>
                    </a:lnTo>
                    <a:lnTo>
                      <a:pt x="32"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48" name="Freeform 574"/>
              <p:cNvSpPr>
                <a:spLocks/>
              </p:cNvSpPr>
              <p:nvPr/>
            </p:nvSpPr>
            <p:spPr bwMode="auto">
              <a:xfrm>
                <a:off x="1310" y="122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3" name="Group 575"/>
            <p:cNvGrpSpPr>
              <a:grpSpLocks/>
            </p:cNvGrpSpPr>
            <p:nvPr/>
          </p:nvGrpSpPr>
          <p:grpSpPr bwMode="auto">
            <a:xfrm>
              <a:off x="1127" y="1101"/>
              <a:ext cx="35" cy="29"/>
              <a:chOff x="1276" y="1256"/>
              <a:chExt cx="35" cy="29"/>
            </a:xfrm>
          </p:grpSpPr>
          <p:sp>
            <p:nvSpPr>
              <p:cNvPr id="111745" name="Freeform 576"/>
              <p:cNvSpPr>
                <a:spLocks/>
              </p:cNvSpPr>
              <p:nvPr/>
            </p:nvSpPr>
            <p:spPr bwMode="auto">
              <a:xfrm>
                <a:off x="1276" y="1268"/>
                <a:ext cx="32" cy="17"/>
              </a:xfrm>
              <a:custGeom>
                <a:avLst/>
                <a:gdLst>
                  <a:gd name="T0" fmla="*/ 2 w 32"/>
                  <a:gd name="T1" fmla="*/ 0 h 17"/>
                  <a:gd name="T2" fmla="*/ 0 w 32"/>
                  <a:gd name="T3" fmla="*/ 3 h 17"/>
                  <a:gd name="T4" fmla="*/ 2 w 32"/>
                  <a:gd name="T5" fmla="*/ 5 h 17"/>
                  <a:gd name="T6" fmla="*/ 4 w 32"/>
                  <a:gd name="T7" fmla="*/ 6 h 17"/>
                  <a:gd name="T8" fmla="*/ 7 w 32"/>
                  <a:gd name="T9" fmla="*/ 10 h 17"/>
                  <a:gd name="T10" fmla="*/ 11 w 32"/>
                  <a:gd name="T11" fmla="*/ 11 h 17"/>
                  <a:gd name="T12" fmla="*/ 17 w 32"/>
                  <a:gd name="T13" fmla="*/ 13 h 17"/>
                  <a:gd name="T14" fmla="*/ 20 w 32"/>
                  <a:gd name="T15" fmla="*/ 13 h 17"/>
                  <a:gd name="T16" fmla="*/ 26 w 32"/>
                  <a:gd name="T17" fmla="*/ 14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4" y="6"/>
                    </a:lnTo>
                    <a:lnTo>
                      <a:pt x="7" y="10"/>
                    </a:lnTo>
                    <a:lnTo>
                      <a:pt x="11" y="11"/>
                    </a:lnTo>
                    <a:lnTo>
                      <a:pt x="17" y="13"/>
                    </a:lnTo>
                    <a:lnTo>
                      <a:pt x="20" y="13"/>
                    </a:lnTo>
                    <a:lnTo>
                      <a:pt x="26" y="14"/>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46" name="Freeform 577"/>
              <p:cNvSpPr>
                <a:spLocks/>
              </p:cNvSpPr>
              <p:nvPr/>
            </p:nvSpPr>
            <p:spPr bwMode="auto">
              <a:xfrm>
                <a:off x="1279" y="1256"/>
                <a:ext cx="32" cy="17"/>
              </a:xfrm>
              <a:custGeom>
                <a:avLst/>
                <a:gdLst>
                  <a:gd name="T0" fmla="*/ 31 w 32"/>
                  <a:gd name="T1" fmla="*/ 2 h 17"/>
                  <a:gd name="T2" fmla="*/ 26 w 32"/>
                  <a:gd name="T3" fmla="*/ 2 h 17"/>
                  <a:gd name="T4" fmla="*/ 20 w 32"/>
                  <a:gd name="T5" fmla="*/ 0 h 17"/>
                  <a:gd name="T6" fmla="*/ 17 w 32"/>
                  <a:gd name="T7" fmla="*/ 2 h 17"/>
                  <a:gd name="T8" fmla="*/ 11 w 32"/>
                  <a:gd name="T9" fmla="*/ 3 h 17"/>
                  <a:gd name="T10" fmla="*/ 7 w 32"/>
                  <a:gd name="T11" fmla="*/ 6 h 17"/>
                  <a:gd name="T12" fmla="*/ 4 w 32"/>
                  <a:gd name="T13" fmla="*/ 7 h 17"/>
                  <a:gd name="T14" fmla="*/ 2 w 32"/>
                  <a:gd name="T15" fmla="*/ 9 h 17"/>
                  <a:gd name="T16" fmla="*/ 0 w 32"/>
                  <a:gd name="T17" fmla="*/ 13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2"/>
                    </a:moveTo>
                    <a:lnTo>
                      <a:pt x="26" y="2"/>
                    </a:lnTo>
                    <a:lnTo>
                      <a:pt x="20" y="0"/>
                    </a:lnTo>
                    <a:lnTo>
                      <a:pt x="17"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4" name="Group 578"/>
            <p:cNvGrpSpPr>
              <a:grpSpLocks/>
            </p:cNvGrpSpPr>
            <p:nvPr/>
          </p:nvGrpSpPr>
          <p:grpSpPr bwMode="auto">
            <a:xfrm>
              <a:off x="1154" y="1137"/>
              <a:ext cx="33" cy="33"/>
              <a:chOff x="1303" y="1292"/>
              <a:chExt cx="33" cy="33"/>
            </a:xfrm>
          </p:grpSpPr>
          <p:sp>
            <p:nvSpPr>
              <p:cNvPr id="111743" name="Freeform 579"/>
              <p:cNvSpPr>
                <a:spLocks/>
              </p:cNvSpPr>
              <p:nvPr/>
            </p:nvSpPr>
            <p:spPr bwMode="auto">
              <a:xfrm>
                <a:off x="1303" y="1308"/>
                <a:ext cx="31" cy="17"/>
              </a:xfrm>
              <a:custGeom>
                <a:avLst/>
                <a:gdLst>
                  <a:gd name="T0" fmla="*/ 0 w 31"/>
                  <a:gd name="T1" fmla="*/ 13 h 17"/>
                  <a:gd name="T2" fmla="*/ 5 w 31"/>
                  <a:gd name="T3" fmla="*/ 16 h 17"/>
                  <a:gd name="T4" fmla="*/ 11 w 31"/>
                  <a:gd name="T5" fmla="*/ 16 h 17"/>
                  <a:gd name="T6" fmla="*/ 14 w 31"/>
                  <a:gd name="T7" fmla="*/ 13 h 17"/>
                  <a:gd name="T8" fmla="*/ 19 w 31"/>
                  <a:gd name="T9" fmla="*/ 12 h 17"/>
                  <a:gd name="T10" fmla="*/ 23 w 31"/>
                  <a:gd name="T11" fmla="*/ 9 h 17"/>
                  <a:gd name="T12" fmla="*/ 26 w 31"/>
                  <a:gd name="T13" fmla="*/ 6 h 17"/>
                  <a:gd name="T14" fmla="*/ 28 w 31"/>
                  <a:gd name="T15" fmla="*/ 4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6"/>
                    </a:lnTo>
                    <a:lnTo>
                      <a:pt x="14" y="13"/>
                    </a:lnTo>
                    <a:lnTo>
                      <a:pt x="19" y="12"/>
                    </a:lnTo>
                    <a:lnTo>
                      <a:pt x="23" y="9"/>
                    </a:lnTo>
                    <a:lnTo>
                      <a:pt x="26" y="6"/>
                    </a:lnTo>
                    <a:lnTo>
                      <a:pt x="28" y="4"/>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44" name="Freeform 580"/>
              <p:cNvSpPr>
                <a:spLocks/>
              </p:cNvSpPr>
              <p:nvPr/>
            </p:nvSpPr>
            <p:spPr bwMode="auto">
              <a:xfrm>
                <a:off x="1305" y="129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5" name="Group 581"/>
            <p:cNvGrpSpPr>
              <a:grpSpLocks/>
            </p:cNvGrpSpPr>
            <p:nvPr/>
          </p:nvGrpSpPr>
          <p:grpSpPr bwMode="auto">
            <a:xfrm>
              <a:off x="1120" y="1167"/>
              <a:ext cx="36" cy="33"/>
              <a:chOff x="1269" y="1322"/>
              <a:chExt cx="36" cy="33"/>
            </a:xfrm>
          </p:grpSpPr>
          <p:sp>
            <p:nvSpPr>
              <p:cNvPr id="111741" name="Freeform 582"/>
              <p:cNvSpPr>
                <a:spLocks/>
              </p:cNvSpPr>
              <p:nvPr/>
            </p:nvSpPr>
            <p:spPr bwMode="auto">
              <a:xfrm>
                <a:off x="1269" y="1338"/>
                <a:ext cx="31" cy="17"/>
              </a:xfrm>
              <a:custGeom>
                <a:avLst/>
                <a:gdLst>
                  <a:gd name="T0" fmla="*/ 0 w 31"/>
                  <a:gd name="T1" fmla="*/ 0 h 17"/>
                  <a:gd name="T2" fmla="*/ 0 w 31"/>
                  <a:gd name="T3" fmla="*/ 2 h 17"/>
                  <a:gd name="T4" fmla="*/ 2 w 31"/>
                  <a:gd name="T5" fmla="*/ 5 h 17"/>
                  <a:gd name="T6" fmla="*/ 3 w 31"/>
                  <a:gd name="T7" fmla="*/ 7 h 17"/>
                  <a:gd name="T8" fmla="*/ 7 w 31"/>
                  <a:gd name="T9" fmla="*/ 8 h 17"/>
                  <a:gd name="T10" fmla="*/ 10 w 31"/>
                  <a:gd name="T11" fmla="*/ 10 h 17"/>
                  <a:gd name="T12" fmla="*/ 15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3" y="7"/>
                    </a:lnTo>
                    <a:lnTo>
                      <a:pt x="7" y="8"/>
                    </a:lnTo>
                    <a:lnTo>
                      <a:pt x="10" y="10"/>
                    </a:lnTo>
                    <a:lnTo>
                      <a:pt x="15"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42" name="Freeform 583"/>
              <p:cNvSpPr>
                <a:spLocks/>
              </p:cNvSpPr>
              <p:nvPr/>
            </p:nvSpPr>
            <p:spPr bwMode="auto">
              <a:xfrm>
                <a:off x="1274" y="1322"/>
                <a:ext cx="31" cy="17"/>
              </a:xfrm>
              <a:custGeom>
                <a:avLst/>
                <a:gdLst>
                  <a:gd name="T0" fmla="*/ 30 w 31"/>
                  <a:gd name="T1" fmla="*/ 0 h 17"/>
                  <a:gd name="T2" fmla="*/ 25 w 31"/>
                  <a:gd name="T3" fmla="*/ 0 h 17"/>
                  <a:gd name="T4" fmla="*/ 20 w 31"/>
                  <a:gd name="T5" fmla="*/ 0 h 17"/>
                  <a:gd name="T6" fmla="*/ 15 w 31"/>
                  <a:gd name="T7" fmla="*/ 0 h 17"/>
                  <a:gd name="T8" fmla="*/ 10 w 31"/>
                  <a:gd name="T9" fmla="*/ 2 h 17"/>
                  <a:gd name="T10" fmla="*/ 7 w 31"/>
                  <a:gd name="T11" fmla="*/ 4 h 17"/>
                  <a:gd name="T12" fmla="*/ 3 w 31"/>
                  <a:gd name="T13" fmla="*/ 8 h 17"/>
                  <a:gd name="T14" fmla="*/ 2 w 31"/>
                  <a:gd name="T15" fmla="*/ 10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20" y="0"/>
                    </a:lnTo>
                    <a:lnTo>
                      <a:pt x="15" y="0"/>
                    </a:lnTo>
                    <a:lnTo>
                      <a:pt x="10" y="2"/>
                    </a:lnTo>
                    <a:lnTo>
                      <a:pt x="7" y="4"/>
                    </a:lnTo>
                    <a:lnTo>
                      <a:pt x="3" y="8"/>
                    </a:lnTo>
                    <a:lnTo>
                      <a:pt x="2" y="10"/>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6" name="Group 584"/>
            <p:cNvGrpSpPr>
              <a:grpSpLocks/>
            </p:cNvGrpSpPr>
            <p:nvPr/>
          </p:nvGrpSpPr>
          <p:grpSpPr bwMode="auto">
            <a:xfrm>
              <a:off x="1151" y="1205"/>
              <a:ext cx="34" cy="32"/>
              <a:chOff x="1300" y="1360"/>
              <a:chExt cx="34" cy="32"/>
            </a:xfrm>
          </p:grpSpPr>
          <p:sp>
            <p:nvSpPr>
              <p:cNvPr id="111739" name="Freeform 585"/>
              <p:cNvSpPr>
                <a:spLocks/>
              </p:cNvSpPr>
              <p:nvPr/>
            </p:nvSpPr>
            <p:spPr bwMode="auto">
              <a:xfrm>
                <a:off x="1300" y="1375"/>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1 h 17"/>
                  <a:gd name="T12" fmla="*/ 28 w 32"/>
                  <a:gd name="T13" fmla="*/ 7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1"/>
                    </a:lnTo>
                    <a:lnTo>
                      <a:pt x="28" y="7"/>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40" name="Freeform 586"/>
              <p:cNvSpPr>
                <a:spLocks/>
              </p:cNvSpPr>
              <p:nvPr/>
            </p:nvSpPr>
            <p:spPr bwMode="auto">
              <a:xfrm>
                <a:off x="1302" y="1360"/>
                <a:ext cx="32" cy="17"/>
              </a:xfrm>
              <a:custGeom>
                <a:avLst/>
                <a:gdLst>
                  <a:gd name="T0" fmla="*/ 29 w 32"/>
                  <a:gd name="T1" fmla="*/ 16 h 17"/>
                  <a:gd name="T2" fmla="*/ 31 w 32"/>
                  <a:gd name="T3" fmla="*/ 13 h 17"/>
                  <a:gd name="T4" fmla="*/ 29 w 32"/>
                  <a:gd name="T5" fmla="*/ 11 h 17"/>
                  <a:gd name="T6" fmla="*/ 28 w 32"/>
                  <a:gd name="T7" fmla="*/ 10 h 17"/>
                  <a:gd name="T8" fmla="*/ 24 w 32"/>
                  <a:gd name="T9" fmla="*/ 6 h 17"/>
                  <a:gd name="T10" fmla="*/ 21 w 32"/>
                  <a:gd name="T11" fmla="*/ 5 h 17"/>
                  <a:gd name="T12" fmla="*/ 15 w 32"/>
                  <a:gd name="T13" fmla="*/ 3 h 17"/>
                  <a:gd name="T14" fmla="*/ 10 w 32"/>
                  <a:gd name="T15" fmla="*/ 3 h 17"/>
                  <a:gd name="T16" fmla="*/ 5 w 32"/>
                  <a:gd name="T17" fmla="*/ 0 h 17"/>
                  <a:gd name="T18" fmla="*/ 0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9" y="16"/>
                    </a:moveTo>
                    <a:lnTo>
                      <a:pt x="31" y="13"/>
                    </a:lnTo>
                    <a:lnTo>
                      <a:pt x="29" y="11"/>
                    </a:lnTo>
                    <a:lnTo>
                      <a:pt x="28" y="10"/>
                    </a:lnTo>
                    <a:lnTo>
                      <a:pt x="24" y="6"/>
                    </a:lnTo>
                    <a:lnTo>
                      <a:pt x="21" y="5"/>
                    </a:lnTo>
                    <a:lnTo>
                      <a:pt x="15" y="3"/>
                    </a:lnTo>
                    <a:lnTo>
                      <a:pt x="10" y="3"/>
                    </a:lnTo>
                    <a:lnTo>
                      <a:pt x="5" y="0"/>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87" name="Group 587"/>
            <p:cNvGrpSpPr>
              <a:grpSpLocks/>
            </p:cNvGrpSpPr>
            <p:nvPr/>
          </p:nvGrpSpPr>
          <p:grpSpPr bwMode="auto">
            <a:xfrm>
              <a:off x="1115" y="1237"/>
              <a:ext cx="37" cy="30"/>
              <a:chOff x="1264" y="1392"/>
              <a:chExt cx="37" cy="30"/>
            </a:xfrm>
          </p:grpSpPr>
          <p:sp>
            <p:nvSpPr>
              <p:cNvPr id="111737" name="Freeform 588"/>
              <p:cNvSpPr>
                <a:spLocks/>
              </p:cNvSpPr>
              <p:nvPr/>
            </p:nvSpPr>
            <p:spPr bwMode="auto">
              <a:xfrm>
                <a:off x="1264" y="1405"/>
                <a:ext cx="32" cy="17"/>
              </a:xfrm>
              <a:custGeom>
                <a:avLst/>
                <a:gdLst>
                  <a:gd name="T0" fmla="*/ 0 w 32"/>
                  <a:gd name="T1" fmla="*/ 0 h 17"/>
                  <a:gd name="T2" fmla="*/ 0 w 32"/>
                  <a:gd name="T3" fmla="*/ 2 h 17"/>
                  <a:gd name="T4" fmla="*/ 2 w 32"/>
                  <a:gd name="T5" fmla="*/ 5 h 17"/>
                  <a:gd name="T6" fmla="*/ 4 w 32"/>
                  <a:gd name="T7" fmla="*/ 7 h 17"/>
                  <a:gd name="T8" fmla="*/ 7 w 32"/>
                  <a:gd name="T9" fmla="*/ 8 h 17"/>
                  <a:gd name="T10" fmla="*/ 11 w 32"/>
                  <a:gd name="T11" fmla="*/ 10 h 17"/>
                  <a:gd name="T12" fmla="*/ 16 w 32"/>
                  <a:gd name="T13" fmla="*/ 12 h 17"/>
                  <a:gd name="T14" fmla="*/ 19 w 32"/>
                  <a:gd name="T15" fmla="*/ 13 h 17"/>
                  <a:gd name="T16" fmla="*/ 25 w 32"/>
                  <a:gd name="T17" fmla="*/ 13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0"/>
                    </a:moveTo>
                    <a:lnTo>
                      <a:pt x="0" y="2"/>
                    </a:lnTo>
                    <a:lnTo>
                      <a:pt x="2" y="5"/>
                    </a:lnTo>
                    <a:lnTo>
                      <a:pt x="4" y="7"/>
                    </a:lnTo>
                    <a:lnTo>
                      <a:pt x="7" y="8"/>
                    </a:lnTo>
                    <a:lnTo>
                      <a:pt x="11" y="10"/>
                    </a:lnTo>
                    <a:lnTo>
                      <a:pt x="16" y="12"/>
                    </a:lnTo>
                    <a:lnTo>
                      <a:pt x="19" y="13"/>
                    </a:lnTo>
                    <a:lnTo>
                      <a:pt x="25" y="13"/>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38" name="Freeform 589"/>
              <p:cNvSpPr>
                <a:spLocks/>
              </p:cNvSpPr>
              <p:nvPr/>
            </p:nvSpPr>
            <p:spPr bwMode="auto">
              <a:xfrm>
                <a:off x="1269" y="1392"/>
                <a:ext cx="32" cy="17"/>
              </a:xfrm>
              <a:custGeom>
                <a:avLst/>
                <a:gdLst>
                  <a:gd name="T0" fmla="*/ 31 w 32"/>
                  <a:gd name="T1" fmla="*/ 0 h 17"/>
                  <a:gd name="T2" fmla="*/ 26 w 32"/>
                  <a:gd name="T3" fmla="*/ 0 h 17"/>
                  <a:gd name="T4" fmla="*/ 19 w 32"/>
                  <a:gd name="T5" fmla="*/ 0 h 17"/>
                  <a:gd name="T6" fmla="*/ 16 w 32"/>
                  <a:gd name="T7" fmla="*/ 0 h 17"/>
                  <a:gd name="T8" fmla="*/ 11 w 32"/>
                  <a:gd name="T9" fmla="*/ 2 h 17"/>
                  <a:gd name="T10" fmla="*/ 7 w 32"/>
                  <a:gd name="T11" fmla="*/ 3 h 17"/>
                  <a:gd name="T12" fmla="*/ 4 w 32"/>
                  <a:gd name="T13" fmla="*/ 7 h 17"/>
                  <a:gd name="T14" fmla="*/ 2 w 32"/>
                  <a:gd name="T15" fmla="*/ 9 h 17"/>
                  <a:gd name="T16" fmla="*/ 0 w 32"/>
                  <a:gd name="T17" fmla="*/ 12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0"/>
                    </a:moveTo>
                    <a:lnTo>
                      <a:pt x="26" y="0"/>
                    </a:lnTo>
                    <a:lnTo>
                      <a:pt x="19" y="0"/>
                    </a:lnTo>
                    <a:lnTo>
                      <a:pt x="16" y="0"/>
                    </a:lnTo>
                    <a:lnTo>
                      <a:pt x="11" y="2"/>
                    </a:lnTo>
                    <a:lnTo>
                      <a:pt x="7" y="3"/>
                    </a:lnTo>
                    <a:lnTo>
                      <a:pt x="4" y="7"/>
                    </a:lnTo>
                    <a:lnTo>
                      <a:pt x="2" y="9"/>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688" name="Freeform 590"/>
            <p:cNvSpPr>
              <a:spLocks/>
            </p:cNvSpPr>
            <p:nvPr/>
          </p:nvSpPr>
          <p:spPr bwMode="auto">
            <a:xfrm>
              <a:off x="1104" y="960"/>
              <a:ext cx="111" cy="77"/>
            </a:xfrm>
            <a:custGeom>
              <a:avLst/>
              <a:gdLst>
                <a:gd name="T0" fmla="*/ 0 w 111"/>
                <a:gd name="T1" fmla="*/ 35 h 77"/>
                <a:gd name="T2" fmla="*/ 2 w 111"/>
                <a:gd name="T3" fmla="*/ 43 h 77"/>
                <a:gd name="T4" fmla="*/ 2 w 111"/>
                <a:gd name="T5" fmla="*/ 48 h 77"/>
                <a:gd name="T6" fmla="*/ 7 w 111"/>
                <a:gd name="T7" fmla="*/ 53 h 77"/>
                <a:gd name="T8" fmla="*/ 11 w 111"/>
                <a:gd name="T9" fmla="*/ 59 h 77"/>
                <a:gd name="T10" fmla="*/ 19 w 111"/>
                <a:gd name="T11" fmla="*/ 64 h 77"/>
                <a:gd name="T12" fmla="*/ 25 w 111"/>
                <a:gd name="T13" fmla="*/ 69 h 77"/>
                <a:gd name="T14" fmla="*/ 33 w 111"/>
                <a:gd name="T15" fmla="*/ 71 h 77"/>
                <a:gd name="T16" fmla="*/ 43 w 111"/>
                <a:gd name="T17" fmla="*/ 76 h 77"/>
                <a:gd name="T18" fmla="*/ 52 w 111"/>
                <a:gd name="T19" fmla="*/ 76 h 77"/>
                <a:gd name="T20" fmla="*/ 62 w 111"/>
                <a:gd name="T21" fmla="*/ 76 h 77"/>
                <a:gd name="T22" fmla="*/ 71 w 111"/>
                <a:gd name="T23" fmla="*/ 74 h 77"/>
                <a:gd name="T24" fmla="*/ 78 w 111"/>
                <a:gd name="T25" fmla="*/ 71 h 77"/>
                <a:gd name="T26" fmla="*/ 87 w 111"/>
                <a:gd name="T27" fmla="*/ 69 h 77"/>
                <a:gd name="T28" fmla="*/ 96 w 111"/>
                <a:gd name="T29" fmla="*/ 64 h 77"/>
                <a:gd name="T30" fmla="*/ 101 w 111"/>
                <a:gd name="T31" fmla="*/ 59 h 77"/>
                <a:gd name="T32" fmla="*/ 105 w 111"/>
                <a:gd name="T33" fmla="*/ 53 h 77"/>
                <a:gd name="T34" fmla="*/ 108 w 111"/>
                <a:gd name="T35" fmla="*/ 48 h 77"/>
                <a:gd name="T36" fmla="*/ 110 w 111"/>
                <a:gd name="T37" fmla="*/ 41 h 77"/>
                <a:gd name="T38" fmla="*/ 108 w 111"/>
                <a:gd name="T39" fmla="*/ 33 h 77"/>
                <a:gd name="T40" fmla="*/ 108 w 111"/>
                <a:gd name="T41" fmla="*/ 28 h 77"/>
                <a:gd name="T42" fmla="*/ 103 w 111"/>
                <a:gd name="T43" fmla="*/ 23 h 77"/>
                <a:gd name="T44" fmla="*/ 99 w 111"/>
                <a:gd name="T45" fmla="*/ 17 h 77"/>
                <a:gd name="T46" fmla="*/ 91 w 111"/>
                <a:gd name="T47" fmla="*/ 12 h 77"/>
                <a:gd name="T48" fmla="*/ 85 w 111"/>
                <a:gd name="T49" fmla="*/ 7 h 77"/>
                <a:gd name="T50" fmla="*/ 77 w 111"/>
                <a:gd name="T51" fmla="*/ 5 h 77"/>
                <a:gd name="T52" fmla="*/ 68 w 111"/>
                <a:gd name="T53" fmla="*/ 0 h 77"/>
                <a:gd name="T54" fmla="*/ 59 w 111"/>
                <a:gd name="T55" fmla="*/ 0 h 77"/>
                <a:gd name="T56" fmla="*/ 48 w 111"/>
                <a:gd name="T57" fmla="*/ 0 h 77"/>
                <a:gd name="T58" fmla="*/ 40 w 111"/>
                <a:gd name="T59" fmla="*/ 2 h 77"/>
                <a:gd name="T60" fmla="*/ 32 w 111"/>
                <a:gd name="T61" fmla="*/ 5 h 77"/>
                <a:gd name="T62" fmla="*/ 23 w 111"/>
                <a:gd name="T63" fmla="*/ 7 h 77"/>
                <a:gd name="T64" fmla="*/ 14 w 111"/>
                <a:gd name="T65" fmla="*/ 12 h 77"/>
                <a:gd name="T66" fmla="*/ 9 w 111"/>
                <a:gd name="T67" fmla="*/ 17 h 77"/>
                <a:gd name="T68" fmla="*/ 5 w 111"/>
                <a:gd name="T69" fmla="*/ 23 h 77"/>
                <a:gd name="T70" fmla="*/ 2 w 111"/>
                <a:gd name="T71" fmla="*/ 28 h 77"/>
                <a:gd name="T72" fmla="*/ 0 w 111"/>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77"/>
                <a:gd name="T113" fmla="*/ 111 w 111"/>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77">
                  <a:moveTo>
                    <a:pt x="0" y="35"/>
                  </a:moveTo>
                  <a:lnTo>
                    <a:pt x="2" y="43"/>
                  </a:lnTo>
                  <a:lnTo>
                    <a:pt x="2" y="48"/>
                  </a:lnTo>
                  <a:lnTo>
                    <a:pt x="7" y="53"/>
                  </a:lnTo>
                  <a:lnTo>
                    <a:pt x="11" y="59"/>
                  </a:lnTo>
                  <a:lnTo>
                    <a:pt x="19" y="64"/>
                  </a:lnTo>
                  <a:lnTo>
                    <a:pt x="25" y="69"/>
                  </a:lnTo>
                  <a:lnTo>
                    <a:pt x="33" y="71"/>
                  </a:lnTo>
                  <a:lnTo>
                    <a:pt x="43" y="76"/>
                  </a:lnTo>
                  <a:lnTo>
                    <a:pt x="52" y="76"/>
                  </a:lnTo>
                  <a:lnTo>
                    <a:pt x="62" y="76"/>
                  </a:lnTo>
                  <a:lnTo>
                    <a:pt x="71" y="74"/>
                  </a:lnTo>
                  <a:lnTo>
                    <a:pt x="78" y="71"/>
                  </a:lnTo>
                  <a:lnTo>
                    <a:pt x="87" y="69"/>
                  </a:lnTo>
                  <a:lnTo>
                    <a:pt x="96" y="64"/>
                  </a:lnTo>
                  <a:lnTo>
                    <a:pt x="101" y="59"/>
                  </a:lnTo>
                  <a:lnTo>
                    <a:pt x="105" y="53"/>
                  </a:lnTo>
                  <a:lnTo>
                    <a:pt x="108" y="48"/>
                  </a:lnTo>
                  <a:lnTo>
                    <a:pt x="110" y="41"/>
                  </a:lnTo>
                  <a:lnTo>
                    <a:pt x="108" y="33"/>
                  </a:lnTo>
                  <a:lnTo>
                    <a:pt x="108" y="28"/>
                  </a:lnTo>
                  <a:lnTo>
                    <a:pt x="103" y="23"/>
                  </a:lnTo>
                  <a:lnTo>
                    <a:pt x="99" y="17"/>
                  </a:lnTo>
                  <a:lnTo>
                    <a:pt x="91" y="12"/>
                  </a:lnTo>
                  <a:lnTo>
                    <a:pt x="85" y="7"/>
                  </a:lnTo>
                  <a:lnTo>
                    <a:pt x="77" y="5"/>
                  </a:lnTo>
                  <a:lnTo>
                    <a:pt x="68" y="0"/>
                  </a:lnTo>
                  <a:lnTo>
                    <a:pt x="59" y="0"/>
                  </a:lnTo>
                  <a:lnTo>
                    <a:pt x="48" y="0"/>
                  </a:lnTo>
                  <a:lnTo>
                    <a:pt x="40" y="2"/>
                  </a:lnTo>
                  <a:lnTo>
                    <a:pt x="32" y="5"/>
                  </a:lnTo>
                  <a:lnTo>
                    <a:pt x="23" y="7"/>
                  </a:lnTo>
                  <a:lnTo>
                    <a:pt x="14" y="12"/>
                  </a:lnTo>
                  <a:lnTo>
                    <a:pt x="9" y="17"/>
                  </a:lnTo>
                  <a:lnTo>
                    <a:pt x="5" y="23"/>
                  </a:lnTo>
                  <a:lnTo>
                    <a:pt x="2" y="28"/>
                  </a:lnTo>
                  <a:lnTo>
                    <a:pt x="0" y="35"/>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689" name="Group 591"/>
            <p:cNvGrpSpPr>
              <a:grpSpLocks/>
            </p:cNvGrpSpPr>
            <p:nvPr/>
          </p:nvGrpSpPr>
          <p:grpSpPr bwMode="auto">
            <a:xfrm>
              <a:off x="1276" y="1036"/>
              <a:ext cx="38" cy="32"/>
              <a:chOff x="1425" y="1191"/>
              <a:chExt cx="38" cy="32"/>
            </a:xfrm>
          </p:grpSpPr>
          <p:sp>
            <p:nvSpPr>
              <p:cNvPr id="111733" name="Freeform 592"/>
              <p:cNvSpPr>
                <a:spLocks/>
              </p:cNvSpPr>
              <p:nvPr/>
            </p:nvSpPr>
            <p:spPr bwMode="auto">
              <a:xfrm>
                <a:off x="1425" y="12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30 w 31"/>
                  <a:gd name="T21" fmla="*/ 2 h 17"/>
                  <a:gd name="T22" fmla="*/ 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0" y="0"/>
                    </a:moveTo>
                    <a:lnTo>
                      <a:pt x="0" y="2"/>
                    </a:lnTo>
                    <a:lnTo>
                      <a:pt x="2" y="5"/>
                    </a:lnTo>
                    <a:lnTo>
                      <a:pt x="4" y="6"/>
                    </a:lnTo>
                    <a:lnTo>
                      <a:pt x="7" y="9"/>
                    </a:lnTo>
                    <a:lnTo>
                      <a:pt x="11" y="10"/>
                    </a:lnTo>
                    <a:lnTo>
                      <a:pt x="16" y="12"/>
                    </a:lnTo>
                    <a:lnTo>
                      <a:pt x="19" y="13"/>
                    </a:lnTo>
                    <a:lnTo>
                      <a:pt x="25" y="13"/>
                    </a:lnTo>
                    <a:lnTo>
                      <a:pt x="30" y="16"/>
                    </a:lnTo>
                    <a:lnTo>
                      <a:pt x="30"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34" name="Freeform 593"/>
              <p:cNvSpPr>
                <a:spLocks/>
              </p:cNvSpPr>
              <p:nvPr/>
            </p:nvSpPr>
            <p:spPr bwMode="auto">
              <a:xfrm>
                <a:off x="1425" y="12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6"/>
                    </a:lnTo>
                    <a:lnTo>
                      <a:pt x="7" y="9"/>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35" name="Freeform 594"/>
              <p:cNvSpPr>
                <a:spLocks/>
              </p:cNvSpPr>
              <p:nvPr/>
            </p:nvSpPr>
            <p:spPr bwMode="auto">
              <a:xfrm>
                <a:off x="1432" y="1191"/>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5 h 17"/>
                  <a:gd name="T12" fmla="*/ 4 w 31"/>
                  <a:gd name="T13" fmla="*/ 7 h 17"/>
                  <a:gd name="T14" fmla="*/ 2 w 31"/>
                  <a:gd name="T15" fmla="*/ 8 h 17"/>
                  <a:gd name="T16" fmla="*/ 0 w 31"/>
                  <a:gd name="T17" fmla="*/ 12 h 17"/>
                  <a:gd name="T18" fmla="*/ 0 w 31"/>
                  <a:gd name="T19" fmla="*/ 13 h 17"/>
                  <a:gd name="T20" fmla="*/ 30 w 31"/>
                  <a:gd name="T21" fmla="*/ 16 h 17"/>
                  <a:gd name="T22" fmla="*/ 30 w 31"/>
                  <a:gd name="T23" fmla="*/ 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30" y="2"/>
                    </a:moveTo>
                    <a:lnTo>
                      <a:pt x="25" y="2"/>
                    </a:lnTo>
                    <a:lnTo>
                      <a:pt x="19" y="0"/>
                    </a:lnTo>
                    <a:lnTo>
                      <a:pt x="16" y="2"/>
                    </a:lnTo>
                    <a:lnTo>
                      <a:pt x="11" y="3"/>
                    </a:lnTo>
                    <a:lnTo>
                      <a:pt x="7" y="5"/>
                    </a:lnTo>
                    <a:lnTo>
                      <a:pt x="4" y="7"/>
                    </a:lnTo>
                    <a:lnTo>
                      <a:pt x="2" y="8"/>
                    </a:lnTo>
                    <a:lnTo>
                      <a:pt x="0" y="12"/>
                    </a:lnTo>
                    <a:lnTo>
                      <a:pt x="0" y="13"/>
                    </a:lnTo>
                    <a:lnTo>
                      <a:pt x="30" y="16"/>
                    </a:lnTo>
                    <a:lnTo>
                      <a:pt x="30" y="2"/>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36" name="Freeform 595"/>
              <p:cNvSpPr>
                <a:spLocks/>
              </p:cNvSpPr>
              <p:nvPr/>
            </p:nvSpPr>
            <p:spPr bwMode="auto">
              <a:xfrm>
                <a:off x="1432" y="1191"/>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0" name="Group 596"/>
            <p:cNvGrpSpPr>
              <a:grpSpLocks/>
            </p:cNvGrpSpPr>
            <p:nvPr/>
          </p:nvGrpSpPr>
          <p:grpSpPr bwMode="auto">
            <a:xfrm>
              <a:off x="1306" y="1067"/>
              <a:ext cx="30" cy="36"/>
              <a:chOff x="1455" y="1222"/>
              <a:chExt cx="30" cy="36"/>
            </a:xfrm>
          </p:grpSpPr>
          <p:sp>
            <p:nvSpPr>
              <p:cNvPr id="111731" name="Freeform 597"/>
              <p:cNvSpPr>
                <a:spLocks/>
              </p:cNvSpPr>
              <p:nvPr/>
            </p:nvSpPr>
            <p:spPr bwMode="auto">
              <a:xfrm>
                <a:off x="1455" y="1241"/>
                <a:ext cx="30" cy="17"/>
              </a:xfrm>
              <a:custGeom>
                <a:avLst/>
                <a:gdLst>
                  <a:gd name="T0" fmla="*/ 0 w 30"/>
                  <a:gd name="T1" fmla="*/ 13 h 17"/>
                  <a:gd name="T2" fmla="*/ 5 w 30"/>
                  <a:gd name="T3" fmla="*/ 16 h 17"/>
                  <a:gd name="T4" fmla="*/ 10 w 30"/>
                  <a:gd name="T5" fmla="*/ 13 h 17"/>
                  <a:gd name="T6" fmla="*/ 14 w 30"/>
                  <a:gd name="T7" fmla="*/ 13 h 17"/>
                  <a:gd name="T8" fmla="*/ 19 w 30"/>
                  <a:gd name="T9" fmla="*/ 12 h 17"/>
                  <a:gd name="T10" fmla="*/ 22 w 30"/>
                  <a:gd name="T11" fmla="*/ 9 h 17"/>
                  <a:gd name="T12" fmla="*/ 26 w 30"/>
                  <a:gd name="T13" fmla="*/ 6 h 17"/>
                  <a:gd name="T14" fmla="*/ 27 w 30"/>
                  <a:gd name="T15" fmla="*/ 3 h 17"/>
                  <a:gd name="T16" fmla="*/ 29 w 30"/>
                  <a:gd name="T17" fmla="*/ 2 h 17"/>
                  <a:gd name="T18" fmla="*/ 29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0" y="13"/>
                    </a:moveTo>
                    <a:lnTo>
                      <a:pt x="5" y="16"/>
                    </a:lnTo>
                    <a:lnTo>
                      <a:pt x="10" y="13"/>
                    </a:lnTo>
                    <a:lnTo>
                      <a:pt x="14" y="13"/>
                    </a:lnTo>
                    <a:lnTo>
                      <a:pt x="19" y="12"/>
                    </a:lnTo>
                    <a:lnTo>
                      <a:pt x="22" y="9"/>
                    </a:lnTo>
                    <a:lnTo>
                      <a:pt x="26" y="6"/>
                    </a:lnTo>
                    <a:lnTo>
                      <a:pt x="27" y="3"/>
                    </a:lnTo>
                    <a:lnTo>
                      <a:pt x="29" y="2"/>
                    </a:lnTo>
                    <a:lnTo>
                      <a:pt x="29"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32" name="Freeform 598"/>
              <p:cNvSpPr>
                <a:spLocks/>
              </p:cNvSpPr>
              <p:nvPr/>
            </p:nvSpPr>
            <p:spPr bwMode="auto">
              <a:xfrm>
                <a:off x="1455" y="1222"/>
                <a:ext cx="30" cy="17"/>
              </a:xfrm>
              <a:custGeom>
                <a:avLst/>
                <a:gdLst>
                  <a:gd name="T0" fmla="*/ 29 w 30"/>
                  <a:gd name="T1" fmla="*/ 16 h 17"/>
                  <a:gd name="T2" fmla="*/ 29 w 30"/>
                  <a:gd name="T3" fmla="*/ 13 h 17"/>
                  <a:gd name="T4" fmla="*/ 27 w 30"/>
                  <a:gd name="T5" fmla="*/ 10 h 17"/>
                  <a:gd name="T6" fmla="*/ 26 w 30"/>
                  <a:gd name="T7" fmla="*/ 8 h 17"/>
                  <a:gd name="T8" fmla="*/ 22 w 30"/>
                  <a:gd name="T9" fmla="*/ 7 h 17"/>
                  <a:gd name="T10" fmla="*/ 19 w 30"/>
                  <a:gd name="T11" fmla="*/ 5 h 17"/>
                  <a:gd name="T12" fmla="*/ 14 w 30"/>
                  <a:gd name="T13" fmla="*/ 3 h 17"/>
                  <a:gd name="T14" fmla="*/ 10 w 30"/>
                  <a:gd name="T15" fmla="*/ 2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16"/>
                    </a:moveTo>
                    <a:lnTo>
                      <a:pt x="29" y="13"/>
                    </a:lnTo>
                    <a:lnTo>
                      <a:pt x="27" y="10"/>
                    </a:lnTo>
                    <a:lnTo>
                      <a:pt x="26" y="8"/>
                    </a:lnTo>
                    <a:lnTo>
                      <a:pt x="22" y="7"/>
                    </a:lnTo>
                    <a:lnTo>
                      <a:pt x="19" y="5"/>
                    </a:lnTo>
                    <a:lnTo>
                      <a:pt x="14" y="3"/>
                    </a:lnTo>
                    <a:lnTo>
                      <a:pt x="10"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1" name="Group 599"/>
            <p:cNvGrpSpPr>
              <a:grpSpLocks/>
            </p:cNvGrpSpPr>
            <p:nvPr/>
          </p:nvGrpSpPr>
          <p:grpSpPr bwMode="auto">
            <a:xfrm>
              <a:off x="1272" y="1101"/>
              <a:ext cx="36" cy="29"/>
              <a:chOff x="1421" y="1256"/>
              <a:chExt cx="36" cy="29"/>
            </a:xfrm>
          </p:grpSpPr>
          <p:sp>
            <p:nvSpPr>
              <p:cNvPr id="111729" name="Freeform 600"/>
              <p:cNvSpPr>
                <a:spLocks/>
              </p:cNvSpPr>
              <p:nvPr/>
            </p:nvSpPr>
            <p:spPr bwMode="auto">
              <a:xfrm>
                <a:off x="1421" y="1268"/>
                <a:ext cx="31" cy="17"/>
              </a:xfrm>
              <a:custGeom>
                <a:avLst/>
                <a:gdLst>
                  <a:gd name="T0" fmla="*/ 2 w 31"/>
                  <a:gd name="T1" fmla="*/ 0 h 17"/>
                  <a:gd name="T2" fmla="*/ 0 w 31"/>
                  <a:gd name="T3" fmla="*/ 3 h 17"/>
                  <a:gd name="T4" fmla="*/ 2 w 31"/>
                  <a:gd name="T5" fmla="*/ 5 h 17"/>
                  <a:gd name="T6" fmla="*/ 4 w 31"/>
                  <a:gd name="T7" fmla="*/ 6 h 17"/>
                  <a:gd name="T8" fmla="*/ 7 w 31"/>
                  <a:gd name="T9" fmla="*/ 10 h 17"/>
                  <a:gd name="T10" fmla="*/ 11 w 31"/>
                  <a:gd name="T11" fmla="*/ 11 h 17"/>
                  <a:gd name="T12" fmla="*/ 16 w 31"/>
                  <a:gd name="T13" fmla="*/ 13 h 17"/>
                  <a:gd name="T14" fmla="*/ 19 w 31"/>
                  <a:gd name="T15" fmla="*/ 13 h 17"/>
                  <a:gd name="T16" fmla="*/ 25 w 31"/>
                  <a:gd name="T17" fmla="*/ 14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 y="0"/>
                    </a:moveTo>
                    <a:lnTo>
                      <a:pt x="0" y="3"/>
                    </a:lnTo>
                    <a:lnTo>
                      <a:pt x="2" y="5"/>
                    </a:lnTo>
                    <a:lnTo>
                      <a:pt x="4" y="6"/>
                    </a:lnTo>
                    <a:lnTo>
                      <a:pt x="7" y="10"/>
                    </a:lnTo>
                    <a:lnTo>
                      <a:pt x="11" y="11"/>
                    </a:lnTo>
                    <a:lnTo>
                      <a:pt x="16" y="13"/>
                    </a:lnTo>
                    <a:lnTo>
                      <a:pt x="19" y="13"/>
                    </a:lnTo>
                    <a:lnTo>
                      <a:pt x="25" y="14"/>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30" name="Freeform 601"/>
              <p:cNvSpPr>
                <a:spLocks/>
              </p:cNvSpPr>
              <p:nvPr/>
            </p:nvSpPr>
            <p:spPr bwMode="auto">
              <a:xfrm>
                <a:off x="1426" y="1256"/>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2" name="Group 602"/>
            <p:cNvGrpSpPr>
              <a:grpSpLocks/>
            </p:cNvGrpSpPr>
            <p:nvPr/>
          </p:nvGrpSpPr>
          <p:grpSpPr bwMode="auto">
            <a:xfrm>
              <a:off x="1300" y="1137"/>
              <a:ext cx="31" cy="33"/>
              <a:chOff x="1449" y="1292"/>
              <a:chExt cx="31" cy="33"/>
            </a:xfrm>
          </p:grpSpPr>
          <p:sp>
            <p:nvSpPr>
              <p:cNvPr id="111727" name="Freeform 603"/>
              <p:cNvSpPr>
                <a:spLocks/>
              </p:cNvSpPr>
              <p:nvPr/>
            </p:nvSpPr>
            <p:spPr bwMode="auto">
              <a:xfrm>
                <a:off x="1449" y="1308"/>
                <a:ext cx="31" cy="17"/>
              </a:xfrm>
              <a:custGeom>
                <a:avLst/>
                <a:gdLst>
                  <a:gd name="T0" fmla="*/ 0 w 31"/>
                  <a:gd name="T1" fmla="*/ 13 h 17"/>
                  <a:gd name="T2" fmla="*/ 5 w 31"/>
                  <a:gd name="T3" fmla="*/ 16 h 17"/>
                  <a:gd name="T4" fmla="*/ 11 w 31"/>
                  <a:gd name="T5" fmla="*/ 16 h 17"/>
                  <a:gd name="T6" fmla="*/ 14 w 31"/>
                  <a:gd name="T7" fmla="*/ 13 h 17"/>
                  <a:gd name="T8" fmla="*/ 19 w 31"/>
                  <a:gd name="T9" fmla="*/ 12 h 17"/>
                  <a:gd name="T10" fmla="*/ 23 w 31"/>
                  <a:gd name="T11" fmla="*/ 9 h 17"/>
                  <a:gd name="T12" fmla="*/ 26 w 31"/>
                  <a:gd name="T13" fmla="*/ 6 h 17"/>
                  <a:gd name="T14" fmla="*/ 28 w 31"/>
                  <a:gd name="T15" fmla="*/ 4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6"/>
                    </a:lnTo>
                    <a:lnTo>
                      <a:pt x="14" y="13"/>
                    </a:lnTo>
                    <a:lnTo>
                      <a:pt x="19" y="12"/>
                    </a:lnTo>
                    <a:lnTo>
                      <a:pt x="23" y="9"/>
                    </a:lnTo>
                    <a:lnTo>
                      <a:pt x="26" y="6"/>
                    </a:lnTo>
                    <a:lnTo>
                      <a:pt x="28" y="4"/>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28" name="Freeform 604"/>
              <p:cNvSpPr>
                <a:spLocks/>
              </p:cNvSpPr>
              <p:nvPr/>
            </p:nvSpPr>
            <p:spPr bwMode="auto">
              <a:xfrm>
                <a:off x="1449" y="129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3" name="Group 605"/>
            <p:cNvGrpSpPr>
              <a:grpSpLocks/>
            </p:cNvGrpSpPr>
            <p:nvPr/>
          </p:nvGrpSpPr>
          <p:grpSpPr bwMode="auto">
            <a:xfrm>
              <a:off x="1267" y="1166"/>
              <a:ext cx="32" cy="31"/>
              <a:chOff x="1416" y="1321"/>
              <a:chExt cx="32" cy="31"/>
            </a:xfrm>
          </p:grpSpPr>
          <p:sp>
            <p:nvSpPr>
              <p:cNvPr id="111725" name="Freeform 606"/>
              <p:cNvSpPr>
                <a:spLocks/>
              </p:cNvSpPr>
              <p:nvPr/>
            </p:nvSpPr>
            <p:spPr bwMode="auto">
              <a:xfrm>
                <a:off x="1416" y="1335"/>
                <a:ext cx="32" cy="17"/>
              </a:xfrm>
              <a:custGeom>
                <a:avLst/>
                <a:gdLst>
                  <a:gd name="T0" fmla="*/ 2 w 32"/>
                  <a:gd name="T1" fmla="*/ 0 h 17"/>
                  <a:gd name="T2" fmla="*/ 0 w 32"/>
                  <a:gd name="T3" fmla="*/ 3 h 17"/>
                  <a:gd name="T4" fmla="*/ 2 w 32"/>
                  <a:gd name="T5" fmla="*/ 5 h 17"/>
                  <a:gd name="T6" fmla="*/ 3 w 32"/>
                  <a:gd name="T7" fmla="*/ 6 h 17"/>
                  <a:gd name="T8" fmla="*/ 7 w 32"/>
                  <a:gd name="T9" fmla="*/ 10 h 17"/>
                  <a:gd name="T10" fmla="*/ 10 w 32"/>
                  <a:gd name="T11" fmla="*/ 11 h 17"/>
                  <a:gd name="T12" fmla="*/ 15 w 32"/>
                  <a:gd name="T13" fmla="*/ 13 h 17"/>
                  <a:gd name="T14" fmla="*/ 21 w 32"/>
                  <a:gd name="T15" fmla="*/ 13 h 17"/>
                  <a:gd name="T16" fmla="*/ 26 w 32"/>
                  <a:gd name="T17" fmla="*/ 16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3" y="6"/>
                    </a:lnTo>
                    <a:lnTo>
                      <a:pt x="7" y="10"/>
                    </a:lnTo>
                    <a:lnTo>
                      <a:pt x="10" y="11"/>
                    </a:lnTo>
                    <a:lnTo>
                      <a:pt x="15" y="13"/>
                    </a:lnTo>
                    <a:lnTo>
                      <a:pt x="21" y="13"/>
                    </a:lnTo>
                    <a:lnTo>
                      <a:pt x="26" y="16"/>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26" name="Freeform 607"/>
              <p:cNvSpPr>
                <a:spLocks/>
              </p:cNvSpPr>
              <p:nvPr/>
            </p:nvSpPr>
            <p:spPr bwMode="auto">
              <a:xfrm>
                <a:off x="1418" y="1321"/>
                <a:ext cx="30" cy="17"/>
              </a:xfrm>
              <a:custGeom>
                <a:avLst/>
                <a:gdLst>
                  <a:gd name="T0" fmla="*/ 29 w 30"/>
                  <a:gd name="T1" fmla="*/ 2 h 17"/>
                  <a:gd name="T2" fmla="*/ 24 w 30"/>
                  <a:gd name="T3" fmla="*/ 0 h 17"/>
                  <a:gd name="T4" fmla="*/ 19 w 30"/>
                  <a:gd name="T5" fmla="*/ 2 h 17"/>
                  <a:gd name="T6" fmla="*/ 15 w 30"/>
                  <a:gd name="T7" fmla="*/ 2 h 17"/>
                  <a:gd name="T8" fmla="*/ 10 w 30"/>
                  <a:gd name="T9" fmla="*/ 4 h 17"/>
                  <a:gd name="T10" fmla="*/ 7 w 30"/>
                  <a:gd name="T11" fmla="*/ 6 h 17"/>
                  <a:gd name="T12" fmla="*/ 3 w 30"/>
                  <a:gd name="T13" fmla="*/ 10 h 17"/>
                  <a:gd name="T14" fmla="*/ 2 w 30"/>
                  <a:gd name="T15" fmla="*/ 12 h 17"/>
                  <a:gd name="T16" fmla="*/ 0 w 30"/>
                  <a:gd name="T17" fmla="*/ 13 h 17"/>
                  <a:gd name="T18" fmla="*/ 0 w 3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2"/>
                    </a:moveTo>
                    <a:lnTo>
                      <a:pt x="24" y="0"/>
                    </a:lnTo>
                    <a:lnTo>
                      <a:pt x="19" y="2"/>
                    </a:lnTo>
                    <a:lnTo>
                      <a:pt x="15" y="2"/>
                    </a:lnTo>
                    <a:lnTo>
                      <a:pt x="10" y="4"/>
                    </a:lnTo>
                    <a:lnTo>
                      <a:pt x="7" y="6"/>
                    </a:lnTo>
                    <a:lnTo>
                      <a:pt x="3" y="10"/>
                    </a:lnTo>
                    <a:lnTo>
                      <a:pt x="2" y="12"/>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4" name="Group 608"/>
            <p:cNvGrpSpPr>
              <a:grpSpLocks/>
            </p:cNvGrpSpPr>
            <p:nvPr/>
          </p:nvGrpSpPr>
          <p:grpSpPr bwMode="auto">
            <a:xfrm>
              <a:off x="1295" y="1205"/>
              <a:ext cx="32" cy="32"/>
              <a:chOff x="1444" y="1360"/>
              <a:chExt cx="32" cy="32"/>
            </a:xfrm>
          </p:grpSpPr>
          <p:sp>
            <p:nvSpPr>
              <p:cNvPr id="111723" name="Freeform 609"/>
              <p:cNvSpPr>
                <a:spLocks/>
              </p:cNvSpPr>
              <p:nvPr/>
            </p:nvSpPr>
            <p:spPr bwMode="auto">
              <a:xfrm>
                <a:off x="1444" y="1375"/>
                <a:ext cx="32" cy="17"/>
              </a:xfrm>
              <a:custGeom>
                <a:avLst/>
                <a:gdLst>
                  <a:gd name="T0" fmla="*/ 0 w 32"/>
                  <a:gd name="T1" fmla="*/ 16 h 17"/>
                  <a:gd name="T2" fmla="*/ 5 w 32"/>
                  <a:gd name="T3" fmla="*/ 16 h 17"/>
                  <a:gd name="T4" fmla="*/ 10 w 32"/>
                  <a:gd name="T5" fmla="*/ 16 h 17"/>
                  <a:gd name="T6" fmla="*/ 15 w 32"/>
                  <a:gd name="T7" fmla="*/ 16 h 17"/>
                  <a:gd name="T8" fmla="*/ 21 w 32"/>
                  <a:gd name="T9" fmla="*/ 13 h 17"/>
                  <a:gd name="T10" fmla="*/ 24 w 32"/>
                  <a:gd name="T11" fmla="*/ 11 h 17"/>
                  <a:gd name="T12" fmla="*/ 28 w 32"/>
                  <a:gd name="T13" fmla="*/ 7 h 17"/>
                  <a:gd name="T14" fmla="*/ 29 w 32"/>
                  <a:gd name="T15" fmla="*/ 4 h 17"/>
                  <a:gd name="T16" fmla="*/ 31 w 32"/>
                  <a:gd name="T17" fmla="*/ 2 h 17"/>
                  <a:gd name="T18" fmla="*/ 31 w 3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16"/>
                    </a:moveTo>
                    <a:lnTo>
                      <a:pt x="5" y="16"/>
                    </a:lnTo>
                    <a:lnTo>
                      <a:pt x="10" y="16"/>
                    </a:lnTo>
                    <a:lnTo>
                      <a:pt x="15" y="16"/>
                    </a:lnTo>
                    <a:lnTo>
                      <a:pt x="21" y="13"/>
                    </a:lnTo>
                    <a:lnTo>
                      <a:pt x="24" y="11"/>
                    </a:lnTo>
                    <a:lnTo>
                      <a:pt x="28" y="7"/>
                    </a:lnTo>
                    <a:lnTo>
                      <a:pt x="29" y="4"/>
                    </a:lnTo>
                    <a:lnTo>
                      <a:pt x="31" y="2"/>
                    </a:lnTo>
                    <a:lnTo>
                      <a:pt x="31"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24" name="Freeform 610"/>
              <p:cNvSpPr>
                <a:spLocks/>
              </p:cNvSpPr>
              <p:nvPr/>
            </p:nvSpPr>
            <p:spPr bwMode="auto">
              <a:xfrm>
                <a:off x="1446" y="1360"/>
                <a:ext cx="30" cy="17"/>
              </a:xfrm>
              <a:custGeom>
                <a:avLst/>
                <a:gdLst>
                  <a:gd name="T0" fmla="*/ 27 w 30"/>
                  <a:gd name="T1" fmla="*/ 16 h 17"/>
                  <a:gd name="T2" fmla="*/ 29 w 30"/>
                  <a:gd name="T3" fmla="*/ 13 h 17"/>
                  <a:gd name="T4" fmla="*/ 27 w 30"/>
                  <a:gd name="T5" fmla="*/ 11 h 17"/>
                  <a:gd name="T6" fmla="*/ 26 w 30"/>
                  <a:gd name="T7" fmla="*/ 10 h 17"/>
                  <a:gd name="T8" fmla="*/ 22 w 30"/>
                  <a:gd name="T9" fmla="*/ 6 h 17"/>
                  <a:gd name="T10" fmla="*/ 19 w 30"/>
                  <a:gd name="T11" fmla="*/ 5 h 17"/>
                  <a:gd name="T12" fmla="*/ 14 w 30"/>
                  <a:gd name="T13" fmla="*/ 3 h 17"/>
                  <a:gd name="T14" fmla="*/ 10 w 30"/>
                  <a:gd name="T15" fmla="*/ 3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7" y="16"/>
                    </a:moveTo>
                    <a:lnTo>
                      <a:pt x="29" y="13"/>
                    </a:lnTo>
                    <a:lnTo>
                      <a:pt x="27" y="11"/>
                    </a:lnTo>
                    <a:lnTo>
                      <a:pt x="26" y="10"/>
                    </a:lnTo>
                    <a:lnTo>
                      <a:pt x="22" y="6"/>
                    </a:lnTo>
                    <a:lnTo>
                      <a:pt x="19" y="5"/>
                    </a:lnTo>
                    <a:lnTo>
                      <a:pt x="14" y="3"/>
                    </a:lnTo>
                    <a:lnTo>
                      <a:pt x="10"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5" name="Group 611"/>
            <p:cNvGrpSpPr>
              <a:grpSpLocks/>
            </p:cNvGrpSpPr>
            <p:nvPr/>
          </p:nvGrpSpPr>
          <p:grpSpPr bwMode="auto">
            <a:xfrm>
              <a:off x="1261" y="1236"/>
              <a:ext cx="37" cy="32"/>
              <a:chOff x="1410" y="1391"/>
              <a:chExt cx="37" cy="32"/>
            </a:xfrm>
          </p:grpSpPr>
          <p:sp>
            <p:nvSpPr>
              <p:cNvPr id="111721" name="Freeform 612"/>
              <p:cNvSpPr>
                <a:spLocks/>
              </p:cNvSpPr>
              <p:nvPr/>
            </p:nvSpPr>
            <p:spPr bwMode="auto">
              <a:xfrm>
                <a:off x="1410" y="1406"/>
                <a:ext cx="32" cy="17"/>
              </a:xfrm>
              <a:custGeom>
                <a:avLst/>
                <a:gdLst>
                  <a:gd name="T0" fmla="*/ 0 w 32"/>
                  <a:gd name="T1" fmla="*/ 0 h 17"/>
                  <a:gd name="T2" fmla="*/ 0 w 32"/>
                  <a:gd name="T3" fmla="*/ 2 h 17"/>
                  <a:gd name="T4" fmla="*/ 2 w 32"/>
                  <a:gd name="T5" fmla="*/ 5 h 17"/>
                  <a:gd name="T6" fmla="*/ 4 w 32"/>
                  <a:gd name="T7" fmla="*/ 6 h 17"/>
                  <a:gd name="T8" fmla="*/ 7 w 32"/>
                  <a:gd name="T9" fmla="*/ 9 h 17"/>
                  <a:gd name="T10" fmla="*/ 11 w 32"/>
                  <a:gd name="T11" fmla="*/ 10 h 17"/>
                  <a:gd name="T12" fmla="*/ 16 w 32"/>
                  <a:gd name="T13" fmla="*/ 12 h 17"/>
                  <a:gd name="T14" fmla="*/ 20 w 32"/>
                  <a:gd name="T15" fmla="*/ 13 h 17"/>
                  <a:gd name="T16" fmla="*/ 26 w 32"/>
                  <a:gd name="T17" fmla="*/ 13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0" y="0"/>
                    </a:moveTo>
                    <a:lnTo>
                      <a:pt x="0" y="2"/>
                    </a:lnTo>
                    <a:lnTo>
                      <a:pt x="2" y="5"/>
                    </a:lnTo>
                    <a:lnTo>
                      <a:pt x="4" y="6"/>
                    </a:lnTo>
                    <a:lnTo>
                      <a:pt x="7" y="9"/>
                    </a:lnTo>
                    <a:lnTo>
                      <a:pt x="11" y="10"/>
                    </a:lnTo>
                    <a:lnTo>
                      <a:pt x="16" y="12"/>
                    </a:lnTo>
                    <a:lnTo>
                      <a:pt x="20" y="13"/>
                    </a:lnTo>
                    <a:lnTo>
                      <a:pt x="26" y="13"/>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22" name="Freeform 613"/>
              <p:cNvSpPr>
                <a:spLocks/>
              </p:cNvSpPr>
              <p:nvPr/>
            </p:nvSpPr>
            <p:spPr bwMode="auto">
              <a:xfrm>
                <a:off x="1415" y="1391"/>
                <a:ext cx="32" cy="17"/>
              </a:xfrm>
              <a:custGeom>
                <a:avLst/>
                <a:gdLst>
                  <a:gd name="T0" fmla="*/ 31 w 32"/>
                  <a:gd name="T1" fmla="*/ 2 h 17"/>
                  <a:gd name="T2" fmla="*/ 26 w 32"/>
                  <a:gd name="T3" fmla="*/ 2 h 17"/>
                  <a:gd name="T4" fmla="*/ 20 w 32"/>
                  <a:gd name="T5" fmla="*/ 0 h 17"/>
                  <a:gd name="T6" fmla="*/ 16 w 32"/>
                  <a:gd name="T7" fmla="*/ 2 h 17"/>
                  <a:gd name="T8" fmla="*/ 11 w 32"/>
                  <a:gd name="T9" fmla="*/ 3 h 17"/>
                  <a:gd name="T10" fmla="*/ 7 w 32"/>
                  <a:gd name="T11" fmla="*/ 6 h 17"/>
                  <a:gd name="T12" fmla="*/ 4 w 32"/>
                  <a:gd name="T13" fmla="*/ 7 h 17"/>
                  <a:gd name="T14" fmla="*/ 2 w 32"/>
                  <a:gd name="T15" fmla="*/ 9 h 17"/>
                  <a:gd name="T16" fmla="*/ 0 w 32"/>
                  <a:gd name="T17" fmla="*/ 13 h 17"/>
                  <a:gd name="T18" fmla="*/ 0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31" y="2"/>
                    </a:moveTo>
                    <a:lnTo>
                      <a:pt x="26" y="2"/>
                    </a:lnTo>
                    <a:lnTo>
                      <a:pt x="20"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696" name="Freeform 614"/>
            <p:cNvSpPr>
              <a:spLocks/>
            </p:cNvSpPr>
            <p:nvPr/>
          </p:nvSpPr>
          <p:spPr bwMode="auto">
            <a:xfrm>
              <a:off x="1250" y="960"/>
              <a:ext cx="109" cy="77"/>
            </a:xfrm>
            <a:custGeom>
              <a:avLst/>
              <a:gdLst>
                <a:gd name="T0" fmla="*/ 0 w 109"/>
                <a:gd name="T1" fmla="*/ 35 h 77"/>
                <a:gd name="T2" fmla="*/ 2 w 109"/>
                <a:gd name="T3" fmla="*/ 43 h 77"/>
                <a:gd name="T4" fmla="*/ 2 w 109"/>
                <a:gd name="T5" fmla="*/ 48 h 77"/>
                <a:gd name="T6" fmla="*/ 7 w 109"/>
                <a:gd name="T7" fmla="*/ 53 h 77"/>
                <a:gd name="T8" fmla="*/ 10 w 109"/>
                <a:gd name="T9" fmla="*/ 59 h 77"/>
                <a:gd name="T10" fmla="*/ 19 w 109"/>
                <a:gd name="T11" fmla="*/ 64 h 77"/>
                <a:gd name="T12" fmla="*/ 24 w 109"/>
                <a:gd name="T13" fmla="*/ 69 h 77"/>
                <a:gd name="T14" fmla="*/ 33 w 109"/>
                <a:gd name="T15" fmla="*/ 71 h 77"/>
                <a:gd name="T16" fmla="*/ 42 w 109"/>
                <a:gd name="T17" fmla="*/ 76 h 77"/>
                <a:gd name="T18" fmla="*/ 51 w 109"/>
                <a:gd name="T19" fmla="*/ 76 h 77"/>
                <a:gd name="T20" fmla="*/ 61 w 109"/>
                <a:gd name="T21" fmla="*/ 76 h 77"/>
                <a:gd name="T22" fmla="*/ 70 w 109"/>
                <a:gd name="T23" fmla="*/ 74 h 77"/>
                <a:gd name="T24" fmla="*/ 77 w 109"/>
                <a:gd name="T25" fmla="*/ 71 h 77"/>
                <a:gd name="T26" fmla="*/ 85 w 109"/>
                <a:gd name="T27" fmla="*/ 69 h 77"/>
                <a:gd name="T28" fmla="*/ 94 w 109"/>
                <a:gd name="T29" fmla="*/ 64 h 77"/>
                <a:gd name="T30" fmla="*/ 99 w 109"/>
                <a:gd name="T31" fmla="*/ 59 h 77"/>
                <a:gd name="T32" fmla="*/ 103 w 109"/>
                <a:gd name="T33" fmla="*/ 53 h 77"/>
                <a:gd name="T34" fmla="*/ 106 w 109"/>
                <a:gd name="T35" fmla="*/ 48 h 77"/>
                <a:gd name="T36" fmla="*/ 108 w 109"/>
                <a:gd name="T37" fmla="*/ 41 h 77"/>
                <a:gd name="T38" fmla="*/ 106 w 109"/>
                <a:gd name="T39" fmla="*/ 33 h 77"/>
                <a:gd name="T40" fmla="*/ 106 w 109"/>
                <a:gd name="T41" fmla="*/ 28 h 77"/>
                <a:gd name="T42" fmla="*/ 101 w 109"/>
                <a:gd name="T43" fmla="*/ 23 h 77"/>
                <a:gd name="T44" fmla="*/ 98 w 109"/>
                <a:gd name="T45" fmla="*/ 17 h 77"/>
                <a:gd name="T46" fmla="*/ 89 w 109"/>
                <a:gd name="T47" fmla="*/ 12 h 77"/>
                <a:gd name="T48" fmla="*/ 84 w 109"/>
                <a:gd name="T49" fmla="*/ 7 h 77"/>
                <a:gd name="T50" fmla="*/ 75 w 109"/>
                <a:gd name="T51" fmla="*/ 5 h 77"/>
                <a:gd name="T52" fmla="*/ 66 w 109"/>
                <a:gd name="T53" fmla="*/ 0 h 77"/>
                <a:gd name="T54" fmla="*/ 57 w 109"/>
                <a:gd name="T55" fmla="*/ 0 h 77"/>
                <a:gd name="T56" fmla="*/ 47 w 109"/>
                <a:gd name="T57" fmla="*/ 0 h 77"/>
                <a:gd name="T58" fmla="*/ 38 w 109"/>
                <a:gd name="T59" fmla="*/ 2 h 77"/>
                <a:gd name="T60" fmla="*/ 31 w 109"/>
                <a:gd name="T61" fmla="*/ 5 h 77"/>
                <a:gd name="T62" fmla="*/ 23 w 109"/>
                <a:gd name="T63" fmla="*/ 7 h 77"/>
                <a:gd name="T64" fmla="*/ 14 w 109"/>
                <a:gd name="T65" fmla="*/ 12 h 77"/>
                <a:gd name="T66" fmla="*/ 9 w 109"/>
                <a:gd name="T67" fmla="*/ 17 h 77"/>
                <a:gd name="T68" fmla="*/ 5 w 109"/>
                <a:gd name="T69" fmla="*/ 23 h 77"/>
                <a:gd name="T70" fmla="*/ 2 w 109"/>
                <a:gd name="T71" fmla="*/ 28 h 77"/>
                <a:gd name="T72" fmla="*/ 0 w 109"/>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9"/>
                <a:gd name="T112" fmla="*/ 0 h 77"/>
                <a:gd name="T113" fmla="*/ 109 w 109"/>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9" h="77">
                  <a:moveTo>
                    <a:pt x="0" y="35"/>
                  </a:moveTo>
                  <a:lnTo>
                    <a:pt x="2" y="43"/>
                  </a:lnTo>
                  <a:lnTo>
                    <a:pt x="2" y="48"/>
                  </a:lnTo>
                  <a:lnTo>
                    <a:pt x="7" y="53"/>
                  </a:lnTo>
                  <a:lnTo>
                    <a:pt x="10" y="59"/>
                  </a:lnTo>
                  <a:lnTo>
                    <a:pt x="19" y="64"/>
                  </a:lnTo>
                  <a:lnTo>
                    <a:pt x="24" y="69"/>
                  </a:lnTo>
                  <a:lnTo>
                    <a:pt x="33" y="71"/>
                  </a:lnTo>
                  <a:lnTo>
                    <a:pt x="42" y="76"/>
                  </a:lnTo>
                  <a:lnTo>
                    <a:pt x="51" y="76"/>
                  </a:lnTo>
                  <a:lnTo>
                    <a:pt x="61" y="76"/>
                  </a:lnTo>
                  <a:lnTo>
                    <a:pt x="70" y="74"/>
                  </a:lnTo>
                  <a:lnTo>
                    <a:pt x="77" y="71"/>
                  </a:lnTo>
                  <a:lnTo>
                    <a:pt x="85" y="69"/>
                  </a:lnTo>
                  <a:lnTo>
                    <a:pt x="94" y="64"/>
                  </a:lnTo>
                  <a:lnTo>
                    <a:pt x="99" y="59"/>
                  </a:lnTo>
                  <a:lnTo>
                    <a:pt x="103" y="53"/>
                  </a:lnTo>
                  <a:lnTo>
                    <a:pt x="106" y="48"/>
                  </a:lnTo>
                  <a:lnTo>
                    <a:pt x="108" y="41"/>
                  </a:lnTo>
                  <a:lnTo>
                    <a:pt x="106" y="33"/>
                  </a:lnTo>
                  <a:lnTo>
                    <a:pt x="106" y="28"/>
                  </a:lnTo>
                  <a:lnTo>
                    <a:pt x="101" y="23"/>
                  </a:lnTo>
                  <a:lnTo>
                    <a:pt x="98" y="17"/>
                  </a:lnTo>
                  <a:lnTo>
                    <a:pt x="89" y="12"/>
                  </a:lnTo>
                  <a:lnTo>
                    <a:pt x="84" y="7"/>
                  </a:lnTo>
                  <a:lnTo>
                    <a:pt x="75" y="5"/>
                  </a:lnTo>
                  <a:lnTo>
                    <a:pt x="66" y="0"/>
                  </a:lnTo>
                  <a:lnTo>
                    <a:pt x="57" y="0"/>
                  </a:lnTo>
                  <a:lnTo>
                    <a:pt x="47" y="0"/>
                  </a:lnTo>
                  <a:lnTo>
                    <a:pt x="38" y="2"/>
                  </a:lnTo>
                  <a:lnTo>
                    <a:pt x="31" y="5"/>
                  </a:lnTo>
                  <a:lnTo>
                    <a:pt x="23" y="7"/>
                  </a:lnTo>
                  <a:lnTo>
                    <a:pt x="14" y="12"/>
                  </a:lnTo>
                  <a:lnTo>
                    <a:pt x="9" y="17"/>
                  </a:lnTo>
                  <a:lnTo>
                    <a:pt x="5" y="23"/>
                  </a:lnTo>
                  <a:lnTo>
                    <a:pt x="2" y="28"/>
                  </a:lnTo>
                  <a:lnTo>
                    <a:pt x="0" y="35"/>
                  </a:lnTo>
                </a:path>
              </a:pathLst>
            </a:custGeom>
            <a:solidFill>
              <a:srgbClr val="FAFD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697" name="Group 615"/>
            <p:cNvGrpSpPr>
              <a:grpSpLocks/>
            </p:cNvGrpSpPr>
            <p:nvPr/>
          </p:nvGrpSpPr>
          <p:grpSpPr bwMode="auto">
            <a:xfrm>
              <a:off x="1420" y="1037"/>
              <a:ext cx="38" cy="30"/>
              <a:chOff x="1569" y="1192"/>
              <a:chExt cx="38" cy="30"/>
            </a:xfrm>
          </p:grpSpPr>
          <p:sp>
            <p:nvSpPr>
              <p:cNvPr id="111717" name="Freeform 616"/>
              <p:cNvSpPr>
                <a:spLocks/>
              </p:cNvSpPr>
              <p:nvPr/>
            </p:nvSpPr>
            <p:spPr bwMode="auto">
              <a:xfrm>
                <a:off x="1569" y="1205"/>
                <a:ext cx="31" cy="17"/>
              </a:xfrm>
              <a:custGeom>
                <a:avLst/>
                <a:gdLst>
                  <a:gd name="T0" fmla="*/ 0 w 31"/>
                  <a:gd name="T1" fmla="*/ 0 h 17"/>
                  <a:gd name="T2" fmla="*/ 0 w 31"/>
                  <a:gd name="T3" fmla="*/ 2 h 17"/>
                  <a:gd name="T4" fmla="*/ 2 w 31"/>
                  <a:gd name="T5" fmla="*/ 5 h 17"/>
                  <a:gd name="T6" fmla="*/ 4 w 31"/>
                  <a:gd name="T7" fmla="*/ 7 h 17"/>
                  <a:gd name="T8" fmla="*/ 7 w 31"/>
                  <a:gd name="T9" fmla="*/ 8 h 17"/>
                  <a:gd name="T10" fmla="*/ 11 w 31"/>
                  <a:gd name="T11" fmla="*/ 10 h 17"/>
                  <a:gd name="T12" fmla="*/ 16 w 31"/>
                  <a:gd name="T13" fmla="*/ 12 h 17"/>
                  <a:gd name="T14" fmla="*/ 19 w 31"/>
                  <a:gd name="T15" fmla="*/ 13 h 17"/>
                  <a:gd name="T16" fmla="*/ 25 w 31"/>
                  <a:gd name="T17" fmla="*/ 13 h 17"/>
                  <a:gd name="T18" fmla="*/ 30 w 31"/>
                  <a:gd name="T19" fmla="*/ 16 h 17"/>
                  <a:gd name="T20" fmla="*/ 30 w 31"/>
                  <a:gd name="T21" fmla="*/ 2 h 17"/>
                  <a:gd name="T22" fmla="*/ 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0" y="0"/>
                    </a:moveTo>
                    <a:lnTo>
                      <a:pt x="0" y="2"/>
                    </a:lnTo>
                    <a:lnTo>
                      <a:pt x="2" y="5"/>
                    </a:lnTo>
                    <a:lnTo>
                      <a:pt x="4" y="7"/>
                    </a:lnTo>
                    <a:lnTo>
                      <a:pt x="7" y="8"/>
                    </a:lnTo>
                    <a:lnTo>
                      <a:pt x="11" y="10"/>
                    </a:lnTo>
                    <a:lnTo>
                      <a:pt x="16" y="12"/>
                    </a:lnTo>
                    <a:lnTo>
                      <a:pt x="19" y="13"/>
                    </a:lnTo>
                    <a:lnTo>
                      <a:pt x="25" y="13"/>
                    </a:lnTo>
                    <a:lnTo>
                      <a:pt x="30" y="16"/>
                    </a:lnTo>
                    <a:lnTo>
                      <a:pt x="30" y="2"/>
                    </a:lnTo>
                    <a:lnTo>
                      <a:pt x="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18" name="Freeform 617"/>
              <p:cNvSpPr>
                <a:spLocks/>
              </p:cNvSpPr>
              <p:nvPr/>
            </p:nvSpPr>
            <p:spPr bwMode="auto">
              <a:xfrm>
                <a:off x="1569" y="1205"/>
                <a:ext cx="31" cy="17"/>
              </a:xfrm>
              <a:custGeom>
                <a:avLst/>
                <a:gdLst>
                  <a:gd name="T0" fmla="*/ 0 w 31"/>
                  <a:gd name="T1" fmla="*/ 0 h 17"/>
                  <a:gd name="T2" fmla="*/ 0 w 31"/>
                  <a:gd name="T3" fmla="*/ 2 h 17"/>
                  <a:gd name="T4" fmla="*/ 2 w 31"/>
                  <a:gd name="T5" fmla="*/ 5 h 17"/>
                  <a:gd name="T6" fmla="*/ 4 w 31"/>
                  <a:gd name="T7" fmla="*/ 7 h 17"/>
                  <a:gd name="T8" fmla="*/ 7 w 31"/>
                  <a:gd name="T9" fmla="*/ 8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7"/>
                    </a:lnTo>
                    <a:lnTo>
                      <a:pt x="7" y="8"/>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19" name="Freeform 618"/>
              <p:cNvSpPr>
                <a:spLocks/>
              </p:cNvSpPr>
              <p:nvPr/>
            </p:nvSpPr>
            <p:spPr bwMode="auto">
              <a:xfrm>
                <a:off x="1576" y="119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3 h 17"/>
                  <a:gd name="T12" fmla="*/ 4 w 31"/>
                  <a:gd name="T13" fmla="*/ 7 h 17"/>
                  <a:gd name="T14" fmla="*/ 2 w 31"/>
                  <a:gd name="T15" fmla="*/ 8 h 17"/>
                  <a:gd name="T16" fmla="*/ 0 w 31"/>
                  <a:gd name="T17" fmla="*/ 10 h 17"/>
                  <a:gd name="T18" fmla="*/ 0 w 31"/>
                  <a:gd name="T19" fmla="*/ 13 h 17"/>
                  <a:gd name="T20" fmla="*/ 30 w 31"/>
                  <a:gd name="T21" fmla="*/ 16 h 17"/>
                  <a:gd name="T22" fmla="*/ 30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30" y="0"/>
                    </a:moveTo>
                    <a:lnTo>
                      <a:pt x="25" y="0"/>
                    </a:lnTo>
                    <a:lnTo>
                      <a:pt x="19" y="0"/>
                    </a:lnTo>
                    <a:lnTo>
                      <a:pt x="16" y="0"/>
                    </a:lnTo>
                    <a:lnTo>
                      <a:pt x="11" y="2"/>
                    </a:lnTo>
                    <a:lnTo>
                      <a:pt x="7" y="3"/>
                    </a:lnTo>
                    <a:lnTo>
                      <a:pt x="4" y="7"/>
                    </a:lnTo>
                    <a:lnTo>
                      <a:pt x="2" y="8"/>
                    </a:lnTo>
                    <a:lnTo>
                      <a:pt x="0" y="10"/>
                    </a:lnTo>
                    <a:lnTo>
                      <a:pt x="0" y="13"/>
                    </a:lnTo>
                    <a:lnTo>
                      <a:pt x="30" y="16"/>
                    </a:lnTo>
                    <a:lnTo>
                      <a:pt x="30" y="0"/>
                    </a:lnTo>
                  </a:path>
                </a:pathLst>
              </a:custGeom>
              <a:solidFill>
                <a:srgbClr val="68B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20" name="Freeform 619"/>
              <p:cNvSpPr>
                <a:spLocks/>
              </p:cNvSpPr>
              <p:nvPr/>
            </p:nvSpPr>
            <p:spPr bwMode="auto">
              <a:xfrm>
                <a:off x="1576" y="119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3 h 17"/>
                  <a:gd name="T12" fmla="*/ 4 w 31"/>
                  <a:gd name="T13" fmla="*/ 7 h 17"/>
                  <a:gd name="T14" fmla="*/ 2 w 31"/>
                  <a:gd name="T15" fmla="*/ 9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19" y="0"/>
                    </a:lnTo>
                    <a:lnTo>
                      <a:pt x="16" y="0"/>
                    </a:lnTo>
                    <a:lnTo>
                      <a:pt x="11" y="2"/>
                    </a:lnTo>
                    <a:lnTo>
                      <a:pt x="7" y="3"/>
                    </a:lnTo>
                    <a:lnTo>
                      <a:pt x="4" y="7"/>
                    </a:lnTo>
                    <a:lnTo>
                      <a:pt x="2" y="9"/>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8" name="Group 620"/>
            <p:cNvGrpSpPr>
              <a:grpSpLocks/>
            </p:cNvGrpSpPr>
            <p:nvPr/>
          </p:nvGrpSpPr>
          <p:grpSpPr bwMode="auto">
            <a:xfrm>
              <a:off x="1450" y="1067"/>
              <a:ext cx="33" cy="36"/>
              <a:chOff x="1599" y="1222"/>
              <a:chExt cx="33" cy="36"/>
            </a:xfrm>
          </p:grpSpPr>
          <p:sp>
            <p:nvSpPr>
              <p:cNvPr id="111715" name="Freeform 621"/>
              <p:cNvSpPr>
                <a:spLocks/>
              </p:cNvSpPr>
              <p:nvPr/>
            </p:nvSpPr>
            <p:spPr bwMode="auto">
              <a:xfrm>
                <a:off x="1601" y="1241"/>
                <a:ext cx="31" cy="17"/>
              </a:xfrm>
              <a:custGeom>
                <a:avLst/>
                <a:gdLst>
                  <a:gd name="T0" fmla="*/ 0 w 31"/>
                  <a:gd name="T1" fmla="*/ 13 h 17"/>
                  <a:gd name="T2" fmla="*/ 5 w 31"/>
                  <a:gd name="T3" fmla="*/ 16 h 17"/>
                  <a:gd name="T4" fmla="*/ 11 w 31"/>
                  <a:gd name="T5" fmla="*/ 13 h 17"/>
                  <a:gd name="T6" fmla="*/ 14 w 31"/>
                  <a:gd name="T7" fmla="*/ 13 h 17"/>
                  <a:gd name="T8" fmla="*/ 19 w 31"/>
                  <a:gd name="T9" fmla="*/ 12 h 17"/>
                  <a:gd name="T10" fmla="*/ 23 w 31"/>
                  <a:gd name="T11" fmla="*/ 9 h 17"/>
                  <a:gd name="T12" fmla="*/ 26 w 31"/>
                  <a:gd name="T13" fmla="*/ 6 h 17"/>
                  <a:gd name="T14" fmla="*/ 28 w 31"/>
                  <a:gd name="T15" fmla="*/ 3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6"/>
                    </a:lnTo>
                    <a:lnTo>
                      <a:pt x="11" y="13"/>
                    </a:lnTo>
                    <a:lnTo>
                      <a:pt x="14" y="13"/>
                    </a:lnTo>
                    <a:lnTo>
                      <a:pt x="19" y="12"/>
                    </a:lnTo>
                    <a:lnTo>
                      <a:pt x="23" y="9"/>
                    </a:lnTo>
                    <a:lnTo>
                      <a:pt x="26" y="6"/>
                    </a:lnTo>
                    <a:lnTo>
                      <a:pt x="28" y="3"/>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16" name="Freeform 622"/>
              <p:cNvSpPr>
                <a:spLocks/>
              </p:cNvSpPr>
              <p:nvPr/>
            </p:nvSpPr>
            <p:spPr bwMode="auto">
              <a:xfrm>
                <a:off x="1599" y="1222"/>
                <a:ext cx="31" cy="17"/>
              </a:xfrm>
              <a:custGeom>
                <a:avLst/>
                <a:gdLst>
                  <a:gd name="T0" fmla="*/ 30 w 31"/>
                  <a:gd name="T1" fmla="*/ 16 h 17"/>
                  <a:gd name="T2" fmla="*/ 30 w 31"/>
                  <a:gd name="T3" fmla="*/ 13 h 17"/>
                  <a:gd name="T4" fmla="*/ 28 w 31"/>
                  <a:gd name="T5" fmla="*/ 10 h 17"/>
                  <a:gd name="T6" fmla="*/ 26 w 31"/>
                  <a:gd name="T7" fmla="*/ 8 h 17"/>
                  <a:gd name="T8" fmla="*/ 23 w 31"/>
                  <a:gd name="T9" fmla="*/ 7 h 17"/>
                  <a:gd name="T10" fmla="*/ 19 w 31"/>
                  <a:gd name="T11" fmla="*/ 5 h 17"/>
                  <a:gd name="T12" fmla="*/ 14 w 31"/>
                  <a:gd name="T13" fmla="*/ 3 h 17"/>
                  <a:gd name="T14" fmla="*/ 11 w 31"/>
                  <a:gd name="T15" fmla="*/ 2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16"/>
                    </a:moveTo>
                    <a:lnTo>
                      <a:pt x="30" y="13"/>
                    </a:lnTo>
                    <a:lnTo>
                      <a:pt x="28" y="10"/>
                    </a:lnTo>
                    <a:lnTo>
                      <a:pt x="26" y="8"/>
                    </a:lnTo>
                    <a:lnTo>
                      <a:pt x="23" y="7"/>
                    </a:lnTo>
                    <a:lnTo>
                      <a:pt x="19" y="5"/>
                    </a:lnTo>
                    <a:lnTo>
                      <a:pt x="14" y="3"/>
                    </a:lnTo>
                    <a:lnTo>
                      <a:pt x="11"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99" name="Group 623"/>
            <p:cNvGrpSpPr>
              <a:grpSpLocks/>
            </p:cNvGrpSpPr>
            <p:nvPr/>
          </p:nvGrpSpPr>
          <p:grpSpPr bwMode="auto">
            <a:xfrm>
              <a:off x="1419" y="1101"/>
              <a:ext cx="34" cy="29"/>
              <a:chOff x="1568" y="1256"/>
              <a:chExt cx="34" cy="29"/>
            </a:xfrm>
          </p:grpSpPr>
          <p:sp>
            <p:nvSpPr>
              <p:cNvPr id="111713" name="Freeform 624"/>
              <p:cNvSpPr>
                <a:spLocks/>
              </p:cNvSpPr>
              <p:nvPr/>
            </p:nvSpPr>
            <p:spPr bwMode="auto">
              <a:xfrm>
                <a:off x="1568" y="1268"/>
                <a:ext cx="32" cy="17"/>
              </a:xfrm>
              <a:custGeom>
                <a:avLst/>
                <a:gdLst>
                  <a:gd name="T0" fmla="*/ 2 w 32"/>
                  <a:gd name="T1" fmla="*/ 0 h 17"/>
                  <a:gd name="T2" fmla="*/ 0 w 32"/>
                  <a:gd name="T3" fmla="*/ 3 h 17"/>
                  <a:gd name="T4" fmla="*/ 2 w 32"/>
                  <a:gd name="T5" fmla="*/ 5 h 17"/>
                  <a:gd name="T6" fmla="*/ 3 w 32"/>
                  <a:gd name="T7" fmla="*/ 6 h 17"/>
                  <a:gd name="T8" fmla="*/ 7 w 32"/>
                  <a:gd name="T9" fmla="*/ 10 h 17"/>
                  <a:gd name="T10" fmla="*/ 10 w 32"/>
                  <a:gd name="T11" fmla="*/ 11 h 17"/>
                  <a:gd name="T12" fmla="*/ 15 w 32"/>
                  <a:gd name="T13" fmla="*/ 13 h 17"/>
                  <a:gd name="T14" fmla="*/ 21 w 32"/>
                  <a:gd name="T15" fmla="*/ 13 h 17"/>
                  <a:gd name="T16" fmla="*/ 26 w 32"/>
                  <a:gd name="T17" fmla="*/ 16 h 17"/>
                  <a:gd name="T18" fmla="*/ 31 w 32"/>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7"/>
                  <a:gd name="T32" fmla="*/ 32 w 3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7">
                    <a:moveTo>
                      <a:pt x="2" y="0"/>
                    </a:moveTo>
                    <a:lnTo>
                      <a:pt x="0" y="3"/>
                    </a:lnTo>
                    <a:lnTo>
                      <a:pt x="2" y="5"/>
                    </a:lnTo>
                    <a:lnTo>
                      <a:pt x="3" y="6"/>
                    </a:lnTo>
                    <a:lnTo>
                      <a:pt x="7" y="10"/>
                    </a:lnTo>
                    <a:lnTo>
                      <a:pt x="10" y="11"/>
                    </a:lnTo>
                    <a:lnTo>
                      <a:pt x="15" y="13"/>
                    </a:lnTo>
                    <a:lnTo>
                      <a:pt x="21" y="13"/>
                    </a:lnTo>
                    <a:lnTo>
                      <a:pt x="26" y="16"/>
                    </a:lnTo>
                    <a:lnTo>
                      <a:pt x="31"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14" name="Freeform 625"/>
              <p:cNvSpPr>
                <a:spLocks/>
              </p:cNvSpPr>
              <p:nvPr/>
            </p:nvSpPr>
            <p:spPr bwMode="auto">
              <a:xfrm>
                <a:off x="1571" y="1256"/>
                <a:ext cx="31" cy="17"/>
              </a:xfrm>
              <a:custGeom>
                <a:avLst/>
                <a:gdLst>
                  <a:gd name="T0" fmla="*/ 30 w 31"/>
                  <a:gd name="T1" fmla="*/ 2 h 17"/>
                  <a:gd name="T2" fmla="*/ 25 w 31"/>
                  <a:gd name="T3" fmla="*/ 2 h 17"/>
                  <a:gd name="T4" fmla="*/ 19 w 31"/>
                  <a:gd name="T5" fmla="*/ 0 h 17"/>
                  <a:gd name="T6" fmla="*/ 16 w 31"/>
                  <a:gd name="T7" fmla="*/ 2 h 17"/>
                  <a:gd name="T8" fmla="*/ 11 w 31"/>
                  <a:gd name="T9" fmla="*/ 3 h 17"/>
                  <a:gd name="T10" fmla="*/ 7 w 31"/>
                  <a:gd name="T11" fmla="*/ 6 h 17"/>
                  <a:gd name="T12" fmla="*/ 4 w 31"/>
                  <a:gd name="T13" fmla="*/ 7 h 17"/>
                  <a:gd name="T14" fmla="*/ 2 w 31"/>
                  <a:gd name="T15" fmla="*/ 9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2"/>
                    </a:lnTo>
                    <a:lnTo>
                      <a:pt x="19" y="0"/>
                    </a:lnTo>
                    <a:lnTo>
                      <a:pt x="16" y="2"/>
                    </a:lnTo>
                    <a:lnTo>
                      <a:pt x="11" y="3"/>
                    </a:lnTo>
                    <a:lnTo>
                      <a:pt x="7" y="6"/>
                    </a:lnTo>
                    <a:lnTo>
                      <a:pt x="4" y="7"/>
                    </a:lnTo>
                    <a:lnTo>
                      <a:pt x="2" y="9"/>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00" name="Group 626"/>
            <p:cNvGrpSpPr>
              <a:grpSpLocks/>
            </p:cNvGrpSpPr>
            <p:nvPr/>
          </p:nvGrpSpPr>
          <p:grpSpPr bwMode="auto">
            <a:xfrm>
              <a:off x="1445" y="1137"/>
              <a:ext cx="32" cy="33"/>
              <a:chOff x="1594" y="1292"/>
              <a:chExt cx="32" cy="33"/>
            </a:xfrm>
          </p:grpSpPr>
          <p:sp>
            <p:nvSpPr>
              <p:cNvPr id="111711" name="Freeform 627"/>
              <p:cNvSpPr>
                <a:spLocks/>
              </p:cNvSpPr>
              <p:nvPr/>
            </p:nvSpPr>
            <p:spPr bwMode="auto">
              <a:xfrm>
                <a:off x="1596" y="1308"/>
                <a:ext cx="30" cy="17"/>
              </a:xfrm>
              <a:custGeom>
                <a:avLst/>
                <a:gdLst>
                  <a:gd name="T0" fmla="*/ 0 w 30"/>
                  <a:gd name="T1" fmla="*/ 13 h 17"/>
                  <a:gd name="T2" fmla="*/ 5 w 30"/>
                  <a:gd name="T3" fmla="*/ 16 h 17"/>
                  <a:gd name="T4" fmla="*/ 10 w 30"/>
                  <a:gd name="T5" fmla="*/ 16 h 17"/>
                  <a:gd name="T6" fmla="*/ 14 w 30"/>
                  <a:gd name="T7" fmla="*/ 13 h 17"/>
                  <a:gd name="T8" fmla="*/ 19 w 30"/>
                  <a:gd name="T9" fmla="*/ 12 h 17"/>
                  <a:gd name="T10" fmla="*/ 22 w 30"/>
                  <a:gd name="T11" fmla="*/ 9 h 17"/>
                  <a:gd name="T12" fmla="*/ 26 w 30"/>
                  <a:gd name="T13" fmla="*/ 6 h 17"/>
                  <a:gd name="T14" fmla="*/ 27 w 30"/>
                  <a:gd name="T15" fmla="*/ 4 h 17"/>
                  <a:gd name="T16" fmla="*/ 29 w 30"/>
                  <a:gd name="T17" fmla="*/ 2 h 17"/>
                  <a:gd name="T18" fmla="*/ 29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0" y="13"/>
                    </a:moveTo>
                    <a:lnTo>
                      <a:pt x="5" y="16"/>
                    </a:lnTo>
                    <a:lnTo>
                      <a:pt x="10" y="16"/>
                    </a:lnTo>
                    <a:lnTo>
                      <a:pt x="14" y="13"/>
                    </a:lnTo>
                    <a:lnTo>
                      <a:pt x="19" y="12"/>
                    </a:lnTo>
                    <a:lnTo>
                      <a:pt x="22" y="9"/>
                    </a:lnTo>
                    <a:lnTo>
                      <a:pt x="26" y="6"/>
                    </a:lnTo>
                    <a:lnTo>
                      <a:pt x="27" y="4"/>
                    </a:lnTo>
                    <a:lnTo>
                      <a:pt x="29" y="2"/>
                    </a:lnTo>
                    <a:lnTo>
                      <a:pt x="29"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12" name="Freeform 628"/>
              <p:cNvSpPr>
                <a:spLocks/>
              </p:cNvSpPr>
              <p:nvPr/>
            </p:nvSpPr>
            <p:spPr bwMode="auto">
              <a:xfrm>
                <a:off x="1594" y="1292"/>
                <a:ext cx="30" cy="17"/>
              </a:xfrm>
              <a:custGeom>
                <a:avLst/>
                <a:gdLst>
                  <a:gd name="T0" fmla="*/ 29 w 30"/>
                  <a:gd name="T1" fmla="*/ 16 h 17"/>
                  <a:gd name="T2" fmla="*/ 29 w 30"/>
                  <a:gd name="T3" fmla="*/ 13 h 17"/>
                  <a:gd name="T4" fmla="*/ 27 w 30"/>
                  <a:gd name="T5" fmla="*/ 10 h 17"/>
                  <a:gd name="T6" fmla="*/ 26 w 30"/>
                  <a:gd name="T7" fmla="*/ 8 h 17"/>
                  <a:gd name="T8" fmla="*/ 22 w 30"/>
                  <a:gd name="T9" fmla="*/ 7 h 17"/>
                  <a:gd name="T10" fmla="*/ 19 w 30"/>
                  <a:gd name="T11" fmla="*/ 5 h 17"/>
                  <a:gd name="T12" fmla="*/ 14 w 30"/>
                  <a:gd name="T13" fmla="*/ 3 h 17"/>
                  <a:gd name="T14" fmla="*/ 10 w 30"/>
                  <a:gd name="T15" fmla="*/ 2 h 17"/>
                  <a:gd name="T16" fmla="*/ 5 w 30"/>
                  <a:gd name="T17" fmla="*/ 2 h 17"/>
                  <a:gd name="T18" fmla="*/ 0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9" y="16"/>
                    </a:moveTo>
                    <a:lnTo>
                      <a:pt x="29" y="13"/>
                    </a:lnTo>
                    <a:lnTo>
                      <a:pt x="27" y="10"/>
                    </a:lnTo>
                    <a:lnTo>
                      <a:pt x="26" y="8"/>
                    </a:lnTo>
                    <a:lnTo>
                      <a:pt x="22" y="7"/>
                    </a:lnTo>
                    <a:lnTo>
                      <a:pt x="19" y="5"/>
                    </a:lnTo>
                    <a:lnTo>
                      <a:pt x="14" y="3"/>
                    </a:lnTo>
                    <a:lnTo>
                      <a:pt x="10" y="2"/>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01" name="Group 629"/>
            <p:cNvGrpSpPr>
              <a:grpSpLocks/>
            </p:cNvGrpSpPr>
            <p:nvPr/>
          </p:nvGrpSpPr>
          <p:grpSpPr bwMode="auto">
            <a:xfrm>
              <a:off x="1413" y="1167"/>
              <a:ext cx="35" cy="33"/>
              <a:chOff x="1562" y="1322"/>
              <a:chExt cx="35" cy="33"/>
            </a:xfrm>
          </p:grpSpPr>
          <p:sp>
            <p:nvSpPr>
              <p:cNvPr id="111709" name="Freeform 630"/>
              <p:cNvSpPr>
                <a:spLocks/>
              </p:cNvSpPr>
              <p:nvPr/>
            </p:nvSpPr>
            <p:spPr bwMode="auto">
              <a:xfrm>
                <a:off x="1562" y="1338"/>
                <a:ext cx="33" cy="17"/>
              </a:xfrm>
              <a:custGeom>
                <a:avLst/>
                <a:gdLst>
                  <a:gd name="T0" fmla="*/ 0 w 33"/>
                  <a:gd name="T1" fmla="*/ 0 h 17"/>
                  <a:gd name="T2" fmla="*/ 0 w 33"/>
                  <a:gd name="T3" fmla="*/ 2 h 17"/>
                  <a:gd name="T4" fmla="*/ 2 w 33"/>
                  <a:gd name="T5" fmla="*/ 5 h 17"/>
                  <a:gd name="T6" fmla="*/ 4 w 33"/>
                  <a:gd name="T7" fmla="*/ 7 h 17"/>
                  <a:gd name="T8" fmla="*/ 7 w 33"/>
                  <a:gd name="T9" fmla="*/ 8 h 17"/>
                  <a:gd name="T10" fmla="*/ 11 w 33"/>
                  <a:gd name="T11" fmla="*/ 10 h 17"/>
                  <a:gd name="T12" fmla="*/ 16 w 33"/>
                  <a:gd name="T13" fmla="*/ 12 h 17"/>
                  <a:gd name="T14" fmla="*/ 21 w 33"/>
                  <a:gd name="T15" fmla="*/ 13 h 17"/>
                  <a:gd name="T16" fmla="*/ 27 w 33"/>
                  <a:gd name="T17" fmla="*/ 16 h 17"/>
                  <a:gd name="T18" fmla="*/ 32 w 33"/>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
                  <a:gd name="T32" fmla="*/ 33 w 3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
                    <a:moveTo>
                      <a:pt x="0" y="0"/>
                    </a:moveTo>
                    <a:lnTo>
                      <a:pt x="0" y="2"/>
                    </a:lnTo>
                    <a:lnTo>
                      <a:pt x="2" y="5"/>
                    </a:lnTo>
                    <a:lnTo>
                      <a:pt x="4" y="7"/>
                    </a:lnTo>
                    <a:lnTo>
                      <a:pt x="7" y="8"/>
                    </a:lnTo>
                    <a:lnTo>
                      <a:pt x="11" y="10"/>
                    </a:lnTo>
                    <a:lnTo>
                      <a:pt x="16" y="12"/>
                    </a:lnTo>
                    <a:lnTo>
                      <a:pt x="21" y="13"/>
                    </a:lnTo>
                    <a:lnTo>
                      <a:pt x="27" y="16"/>
                    </a:lnTo>
                    <a:lnTo>
                      <a:pt x="32"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10" name="Freeform 631"/>
              <p:cNvSpPr>
                <a:spLocks/>
              </p:cNvSpPr>
              <p:nvPr/>
            </p:nvSpPr>
            <p:spPr bwMode="auto">
              <a:xfrm>
                <a:off x="1566" y="1322"/>
                <a:ext cx="31" cy="17"/>
              </a:xfrm>
              <a:custGeom>
                <a:avLst/>
                <a:gdLst>
                  <a:gd name="T0" fmla="*/ 30 w 31"/>
                  <a:gd name="T1" fmla="*/ 0 h 17"/>
                  <a:gd name="T2" fmla="*/ 25 w 31"/>
                  <a:gd name="T3" fmla="*/ 0 h 17"/>
                  <a:gd name="T4" fmla="*/ 19 w 31"/>
                  <a:gd name="T5" fmla="*/ 0 h 17"/>
                  <a:gd name="T6" fmla="*/ 16 w 31"/>
                  <a:gd name="T7" fmla="*/ 0 h 17"/>
                  <a:gd name="T8" fmla="*/ 11 w 31"/>
                  <a:gd name="T9" fmla="*/ 2 h 17"/>
                  <a:gd name="T10" fmla="*/ 7 w 31"/>
                  <a:gd name="T11" fmla="*/ 4 h 17"/>
                  <a:gd name="T12" fmla="*/ 4 w 31"/>
                  <a:gd name="T13" fmla="*/ 8 h 17"/>
                  <a:gd name="T14" fmla="*/ 2 w 31"/>
                  <a:gd name="T15" fmla="*/ 10 h 17"/>
                  <a:gd name="T16" fmla="*/ 0 w 31"/>
                  <a:gd name="T17" fmla="*/ 12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0"/>
                    </a:moveTo>
                    <a:lnTo>
                      <a:pt x="25" y="0"/>
                    </a:lnTo>
                    <a:lnTo>
                      <a:pt x="19" y="0"/>
                    </a:lnTo>
                    <a:lnTo>
                      <a:pt x="16" y="0"/>
                    </a:lnTo>
                    <a:lnTo>
                      <a:pt x="11" y="2"/>
                    </a:lnTo>
                    <a:lnTo>
                      <a:pt x="7" y="4"/>
                    </a:lnTo>
                    <a:lnTo>
                      <a:pt x="4" y="8"/>
                    </a:lnTo>
                    <a:lnTo>
                      <a:pt x="2" y="10"/>
                    </a:lnTo>
                    <a:lnTo>
                      <a:pt x="0" y="12"/>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02" name="Group 632"/>
            <p:cNvGrpSpPr>
              <a:grpSpLocks/>
            </p:cNvGrpSpPr>
            <p:nvPr/>
          </p:nvGrpSpPr>
          <p:grpSpPr bwMode="auto">
            <a:xfrm>
              <a:off x="1439" y="1205"/>
              <a:ext cx="33" cy="30"/>
              <a:chOff x="1588" y="1360"/>
              <a:chExt cx="33" cy="30"/>
            </a:xfrm>
          </p:grpSpPr>
          <p:sp>
            <p:nvSpPr>
              <p:cNvPr id="111707" name="Freeform 633"/>
              <p:cNvSpPr>
                <a:spLocks/>
              </p:cNvSpPr>
              <p:nvPr/>
            </p:nvSpPr>
            <p:spPr bwMode="auto">
              <a:xfrm>
                <a:off x="1588" y="1373"/>
                <a:ext cx="31" cy="17"/>
              </a:xfrm>
              <a:custGeom>
                <a:avLst/>
                <a:gdLst>
                  <a:gd name="T0" fmla="*/ 0 w 31"/>
                  <a:gd name="T1" fmla="*/ 13 h 17"/>
                  <a:gd name="T2" fmla="*/ 5 w 31"/>
                  <a:gd name="T3" fmla="*/ 13 h 17"/>
                  <a:gd name="T4" fmla="*/ 11 w 31"/>
                  <a:gd name="T5" fmla="*/ 16 h 17"/>
                  <a:gd name="T6" fmla="*/ 14 w 31"/>
                  <a:gd name="T7" fmla="*/ 13 h 17"/>
                  <a:gd name="T8" fmla="*/ 19 w 31"/>
                  <a:gd name="T9" fmla="*/ 12 h 17"/>
                  <a:gd name="T10" fmla="*/ 23 w 31"/>
                  <a:gd name="T11" fmla="*/ 9 h 17"/>
                  <a:gd name="T12" fmla="*/ 26 w 31"/>
                  <a:gd name="T13" fmla="*/ 7 h 17"/>
                  <a:gd name="T14" fmla="*/ 28 w 31"/>
                  <a:gd name="T15" fmla="*/ 6 h 17"/>
                  <a:gd name="T16" fmla="*/ 30 w 31"/>
                  <a:gd name="T17" fmla="*/ 2 h 17"/>
                  <a:gd name="T18" fmla="*/ 3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13"/>
                    </a:moveTo>
                    <a:lnTo>
                      <a:pt x="5" y="13"/>
                    </a:lnTo>
                    <a:lnTo>
                      <a:pt x="11" y="16"/>
                    </a:lnTo>
                    <a:lnTo>
                      <a:pt x="14" y="13"/>
                    </a:lnTo>
                    <a:lnTo>
                      <a:pt x="19" y="12"/>
                    </a:lnTo>
                    <a:lnTo>
                      <a:pt x="23" y="9"/>
                    </a:lnTo>
                    <a:lnTo>
                      <a:pt x="26" y="7"/>
                    </a:lnTo>
                    <a:lnTo>
                      <a:pt x="28" y="6"/>
                    </a:lnTo>
                    <a:lnTo>
                      <a:pt x="30" y="2"/>
                    </a:lnTo>
                    <a:lnTo>
                      <a:pt x="3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08" name="Freeform 634"/>
              <p:cNvSpPr>
                <a:spLocks/>
              </p:cNvSpPr>
              <p:nvPr/>
            </p:nvSpPr>
            <p:spPr bwMode="auto">
              <a:xfrm>
                <a:off x="1590" y="1360"/>
                <a:ext cx="31" cy="17"/>
              </a:xfrm>
              <a:custGeom>
                <a:avLst/>
                <a:gdLst>
                  <a:gd name="T0" fmla="*/ 28 w 31"/>
                  <a:gd name="T1" fmla="*/ 16 h 17"/>
                  <a:gd name="T2" fmla="*/ 30 w 31"/>
                  <a:gd name="T3" fmla="*/ 13 h 17"/>
                  <a:gd name="T4" fmla="*/ 28 w 31"/>
                  <a:gd name="T5" fmla="*/ 11 h 17"/>
                  <a:gd name="T6" fmla="*/ 26 w 31"/>
                  <a:gd name="T7" fmla="*/ 10 h 17"/>
                  <a:gd name="T8" fmla="*/ 23 w 31"/>
                  <a:gd name="T9" fmla="*/ 6 h 17"/>
                  <a:gd name="T10" fmla="*/ 19 w 31"/>
                  <a:gd name="T11" fmla="*/ 5 h 17"/>
                  <a:gd name="T12" fmla="*/ 14 w 31"/>
                  <a:gd name="T13" fmla="*/ 3 h 17"/>
                  <a:gd name="T14" fmla="*/ 11 w 31"/>
                  <a:gd name="T15" fmla="*/ 3 h 17"/>
                  <a:gd name="T16" fmla="*/ 5 w 31"/>
                  <a:gd name="T17" fmla="*/ 2 h 17"/>
                  <a:gd name="T18" fmla="*/ 0 w 31"/>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28" y="16"/>
                    </a:moveTo>
                    <a:lnTo>
                      <a:pt x="30" y="13"/>
                    </a:lnTo>
                    <a:lnTo>
                      <a:pt x="28" y="11"/>
                    </a:lnTo>
                    <a:lnTo>
                      <a:pt x="26" y="10"/>
                    </a:lnTo>
                    <a:lnTo>
                      <a:pt x="23" y="6"/>
                    </a:lnTo>
                    <a:lnTo>
                      <a:pt x="19" y="5"/>
                    </a:lnTo>
                    <a:lnTo>
                      <a:pt x="14" y="3"/>
                    </a:lnTo>
                    <a:lnTo>
                      <a:pt x="11" y="3"/>
                    </a:lnTo>
                    <a:lnTo>
                      <a:pt x="5" y="2"/>
                    </a:lnTo>
                    <a:lnTo>
                      <a:pt x="0" y="0"/>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703" name="Group 635"/>
            <p:cNvGrpSpPr>
              <a:grpSpLocks/>
            </p:cNvGrpSpPr>
            <p:nvPr/>
          </p:nvGrpSpPr>
          <p:grpSpPr bwMode="auto">
            <a:xfrm>
              <a:off x="1406" y="1236"/>
              <a:ext cx="34" cy="32"/>
              <a:chOff x="1555" y="1391"/>
              <a:chExt cx="34" cy="32"/>
            </a:xfrm>
          </p:grpSpPr>
          <p:sp>
            <p:nvSpPr>
              <p:cNvPr id="111705" name="Freeform 636"/>
              <p:cNvSpPr>
                <a:spLocks/>
              </p:cNvSpPr>
              <p:nvPr/>
            </p:nvSpPr>
            <p:spPr bwMode="auto">
              <a:xfrm>
                <a:off x="1555" y="1406"/>
                <a:ext cx="31" cy="17"/>
              </a:xfrm>
              <a:custGeom>
                <a:avLst/>
                <a:gdLst>
                  <a:gd name="T0" fmla="*/ 0 w 31"/>
                  <a:gd name="T1" fmla="*/ 0 h 17"/>
                  <a:gd name="T2" fmla="*/ 0 w 31"/>
                  <a:gd name="T3" fmla="*/ 2 h 17"/>
                  <a:gd name="T4" fmla="*/ 2 w 31"/>
                  <a:gd name="T5" fmla="*/ 5 h 17"/>
                  <a:gd name="T6" fmla="*/ 4 w 31"/>
                  <a:gd name="T7" fmla="*/ 6 h 17"/>
                  <a:gd name="T8" fmla="*/ 7 w 31"/>
                  <a:gd name="T9" fmla="*/ 9 h 17"/>
                  <a:gd name="T10" fmla="*/ 11 w 31"/>
                  <a:gd name="T11" fmla="*/ 10 h 17"/>
                  <a:gd name="T12" fmla="*/ 16 w 31"/>
                  <a:gd name="T13" fmla="*/ 12 h 17"/>
                  <a:gd name="T14" fmla="*/ 19 w 31"/>
                  <a:gd name="T15" fmla="*/ 13 h 17"/>
                  <a:gd name="T16" fmla="*/ 25 w 31"/>
                  <a:gd name="T17" fmla="*/ 13 h 17"/>
                  <a:gd name="T18" fmla="*/ 3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0" y="0"/>
                    </a:moveTo>
                    <a:lnTo>
                      <a:pt x="0" y="2"/>
                    </a:lnTo>
                    <a:lnTo>
                      <a:pt x="2" y="5"/>
                    </a:lnTo>
                    <a:lnTo>
                      <a:pt x="4" y="6"/>
                    </a:lnTo>
                    <a:lnTo>
                      <a:pt x="7" y="9"/>
                    </a:lnTo>
                    <a:lnTo>
                      <a:pt x="11" y="10"/>
                    </a:lnTo>
                    <a:lnTo>
                      <a:pt x="16" y="12"/>
                    </a:lnTo>
                    <a:lnTo>
                      <a:pt x="19" y="13"/>
                    </a:lnTo>
                    <a:lnTo>
                      <a:pt x="25" y="13"/>
                    </a:lnTo>
                    <a:lnTo>
                      <a:pt x="3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706" name="Freeform 637"/>
              <p:cNvSpPr>
                <a:spLocks/>
              </p:cNvSpPr>
              <p:nvPr/>
            </p:nvSpPr>
            <p:spPr bwMode="auto">
              <a:xfrm>
                <a:off x="1558" y="1391"/>
                <a:ext cx="31" cy="17"/>
              </a:xfrm>
              <a:custGeom>
                <a:avLst/>
                <a:gdLst>
                  <a:gd name="T0" fmla="*/ 30 w 31"/>
                  <a:gd name="T1" fmla="*/ 2 h 17"/>
                  <a:gd name="T2" fmla="*/ 25 w 31"/>
                  <a:gd name="T3" fmla="*/ 0 h 17"/>
                  <a:gd name="T4" fmla="*/ 19 w 31"/>
                  <a:gd name="T5" fmla="*/ 0 h 17"/>
                  <a:gd name="T6" fmla="*/ 16 w 31"/>
                  <a:gd name="T7" fmla="*/ 2 h 17"/>
                  <a:gd name="T8" fmla="*/ 11 w 31"/>
                  <a:gd name="T9" fmla="*/ 4 h 17"/>
                  <a:gd name="T10" fmla="*/ 7 w 31"/>
                  <a:gd name="T11" fmla="*/ 7 h 17"/>
                  <a:gd name="T12" fmla="*/ 4 w 31"/>
                  <a:gd name="T13" fmla="*/ 8 h 17"/>
                  <a:gd name="T14" fmla="*/ 2 w 31"/>
                  <a:gd name="T15" fmla="*/ 11 h 17"/>
                  <a:gd name="T16" fmla="*/ 0 w 31"/>
                  <a:gd name="T17" fmla="*/ 13 h 17"/>
                  <a:gd name="T18" fmla="*/ 0 w 31"/>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7"/>
                  <a:gd name="T32" fmla="*/ 31 w 3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7">
                    <a:moveTo>
                      <a:pt x="30" y="2"/>
                    </a:moveTo>
                    <a:lnTo>
                      <a:pt x="25" y="0"/>
                    </a:lnTo>
                    <a:lnTo>
                      <a:pt x="19" y="0"/>
                    </a:lnTo>
                    <a:lnTo>
                      <a:pt x="16" y="2"/>
                    </a:lnTo>
                    <a:lnTo>
                      <a:pt x="11" y="4"/>
                    </a:lnTo>
                    <a:lnTo>
                      <a:pt x="7" y="7"/>
                    </a:lnTo>
                    <a:lnTo>
                      <a:pt x="4" y="8"/>
                    </a:lnTo>
                    <a:lnTo>
                      <a:pt x="2" y="11"/>
                    </a:lnTo>
                    <a:lnTo>
                      <a:pt x="0" y="13"/>
                    </a:lnTo>
                    <a:lnTo>
                      <a:pt x="0" y="16"/>
                    </a:lnTo>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704" name="Freeform 638"/>
            <p:cNvSpPr>
              <a:spLocks/>
            </p:cNvSpPr>
            <p:nvPr/>
          </p:nvSpPr>
          <p:spPr bwMode="auto">
            <a:xfrm>
              <a:off x="1393" y="960"/>
              <a:ext cx="111" cy="77"/>
            </a:xfrm>
            <a:custGeom>
              <a:avLst/>
              <a:gdLst>
                <a:gd name="T0" fmla="*/ 0 w 111"/>
                <a:gd name="T1" fmla="*/ 35 h 77"/>
                <a:gd name="T2" fmla="*/ 2 w 111"/>
                <a:gd name="T3" fmla="*/ 43 h 77"/>
                <a:gd name="T4" fmla="*/ 2 w 111"/>
                <a:gd name="T5" fmla="*/ 48 h 77"/>
                <a:gd name="T6" fmla="*/ 7 w 111"/>
                <a:gd name="T7" fmla="*/ 53 h 77"/>
                <a:gd name="T8" fmla="*/ 11 w 111"/>
                <a:gd name="T9" fmla="*/ 59 h 77"/>
                <a:gd name="T10" fmla="*/ 20 w 111"/>
                <a:gd name="T11" fmla="*/ 64 h 77"/>
                <a:gd name="T12" fmla="*/ 25 w 111"/>
                <a:gd name="T13" fmla="*/ 69 h 77"/>
                <a:gd name="T14" fmla="*/ 34 w 111"/>
                <a:gd name="T15" fmla="*/ 71 h 77"/>
                <a:gd name="T16" fmla="*/ 43 w 111"/>
                <a:gd name="T17" fmla="*/ 76 h 77"/>
                <a:gd name="T18" fmla="*/ 51 w 111"/>
                <a:gd name="T19" fmla="*/ 76 h 77"/>
                <a:gd name="T20" fmla="*/ 62 w 111"/>
                <a:gd name="T21" fmla="*/ 76 h 77"/>
                <a:gd name="T22" fmla="*/ 71 w 111"/>
                <a:gd name="T23" fmla="*/ 74 h 77"/>
                <a:gd name="T24" fmla="*/ 78 w 111"/>
                <a:gd name="T25" fmla="*/ 71 h 77"/>
                <a:gd name="T26" fmla="*/ 87 w 111"/>
                <a:gd name="T27" fmla="*/ 69 h 77"/>
                <a:gd name="T28" fmla="*/ 96 w 111"/>
                <a:gd name="T29" fmla="*/ 64 h 77"/>
                <a:gd name="T30" fmla="*/ 101 w 111"/>
                <a:gd name="T31" fmla="*/ 59 h 77"/>
                <a:gd name="T32" fmla="*/ 105 w 111"/>
                <a:gd name="T33" fmla="*/ 53 h 77"/>
                <a:gd name="T34" fmla="*/ 108 w 111"/>
                <a:gd name="T35" fmla="*/ 48 h 77"/>
                <a:gd name="T36" fmla="*/ 110 w 111"/>
                <a:gd name="T37" fmla="*/ 41 h 77"/>
                <a:gd name="T38" fmla="*/ 108 w 111"/>
                <a:gd name="T39" fmla="*/ 33 h 77"/>
                <a:gd name="T40" fmla="*/ 108 w 111"/>
                <a:gd name="T41" fmla="*/ 28 h 77"/>
                <a:gd name="T42" fmla="*/ 103 w 111"/>
                <a:gd name="T43" fmla="*/ 23 h 77"/>
                <a:gd name="T44" fmla="*/ 99 w 111"/>
                <a:gd name="T45" fmla="*/ 17 h 77"/>
                <a:gd name="T46" fmla="*/ 90 w 111"/>
                <a:gd name="T47" fmla="*/ 12 h 77"/>
                <a:gd name="T48" fmla="*/ 85 w 111"/>
                <a:gd name="T49" fmla="*/ 7 h 77"/>
                <a:gd name="T50" fmla="*/ 76 w 111"/>
                <a:gd name="T51" fmla="*/ 5 h 77"/>
                <a:gd name="T52" fmla="*/ 67 w 111"/>
                <a:gd name="T53" fmla="*/ 0 h 77"/>
                <a:gd name="T54" fmla="*/ 59 w 111"/>
                <a:gd name="T55" fmla="*/ 0 h 77"/>
                <a:gd name="T56" fmla="*/ 48 w 111"/>
                <a:gd name="T57" fmla="*/ 0 h 77"/>
                <a:gd name="T58" fmla="*/ 39 w 111"/>
                <a:gd name="T59" fmla="*/ 2 h 77"/>
                <a:gd name="T60" fmla="*/ 32 w 111"/>
                <a:gd name="T61" fmla="*/ 5 h 77"/>
                <a:gd name="T62" fmla="*/ 23 w 111"/>
                <a:gd name="T63" fmla="*/ 7 h 77"/>
                <a:gd name="T64" fmla="*/ 14 w 111"/>
                <a:gd name="T65" fmla="*/ 12 h 77"/>
                <a:gd name="T66" fmla="*/ 9 w 111"/>
                <a:gd name="T67" fmla="*/ 17 h 77"/>
                <a:gd name="T68" fmla="*/ 5 w 111"/>
                <a:gd name="T69" fmla="*/ 23 h 77"/>
                <a:gd name="T70" fmla="*/ 2 w 111"/>
                <a:gd name="T71" fmla="*/ 28 h 77"/>
                <a:gd name="T72" fmla="*/ 0 w 111"/>
                <a:gd name="T73" fmla="*/ 35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1"/>
                <a:gd name="T112" fmla="*/ 0 h 77"/>
                <a:gd name="T113" fmla="*/ 111 w 111"/>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1" h="77">
                  <a:moveTo>
                    <a:pt x="0" y="35"/>
                  </a:moveTo>
                  <a:lnTo>
                    <a:pt x="2" y="43"/>
                  </a:lnTo>
                  <a:lnTo>
                    <a:pt x="2" y="48"/>
                  </a:lnTo>
                  <a:lnTo>
                    <a:pt x="7" y="53"/>
                  </a:lnTo>
                  <a:lnTo>
                    <a:pt x="11" y="59"/>
                  </a:lnTo>
                  <a:lnTo>
                    <a:pt x="20" y="64"/>
                  </a:lnTo>
                  <a:lnTo>
                    <a:pt x="25" y="69"/>
                  </a:lnTo>
                  <a:lnTo>
                    <a:pt x="34" y="71"/>
                  </a:lnTo>
                  <a:lnTo>
                    <a:pt x="43" y="76"/>
                  </a:lnTo>
                  <a:lnTo>
                    <a:pt x="51" y="76"/>
                  </a:lnTo>
                  <a:lnTo>
                    <a:pt x="62" y="76"/>
                  </a:lnTo>
                  <a:lnTo>
                    <a:pt x="71" y="74"/>
                  </a:lnTo>
                  <a:lnTo>
                    <a:pt x="78" y="71"/>
                  </a:lnTo>
                  <a:lnTo>
                    <a:pt x="87" y="69"/>
                  </a:lnTo>
                  <a:lnTo>
                    <a:pt x="96" y="64"/>
                  </a:lnTo>
                  <a:lnTo>
                    <a:pt x="101" y="59"/>
                  </a:lnTo>
                  <a:lnTo>
                    <a:pt x="105" y="53"/>
                  </a:lnTo>
                  <a:lnTo>
                    <a:pt x="108" y="48"/>
                  </a:lnTo>
                  <a:lnTo>
                    <a:pt x="110" y="41"/>
                  </a:lnTo>
                  <a:lnTo>
                    <a:pt x="108" y="33"/>
                  </a:lnTo>
                  <a:lnTo>
                    <a:pt x="108" y="28"/>
                  </a:lnTo>
                  <a:lnTo>
                    <a:pt x="103" y="23"/>
                  </a:lnTo>
                  <a:lnTo>
                    <a:pt x="99" y="17"/>
                  </a:lnTo>
                  <a:lnTo>
                    <a:pt x="90" y="12"/>
                  </a:lnTo>
                  <a:lnTo>
                    <a:pt x="85" y="7"/>
                  </a:lnTo>
                  <a:lnTo>
                    <a:pt x="76" y="5"/>
                  </a:lnTo>
                  <a:lnTo>
                    <a:pt x="67" y="0"/>
                  </a:lnTo>
                  <a:lnTo>
                    <a:pt x="59" y="0"/>
                  </a:lnTo>
                  <a:lnTo>
                    <a:pt x="48" y="0"/>
                  </a:lnTo>
                  <a:lnTo>
                    <a:pt x="39" y="2"/>
                  </a:lnTo>
                  <a:lnTo>
                    <a:pt x="32" y="5"/>
                  </a:lnTo>
                  <a:lnTo>
                    <a:pt x="23" y="7"/>
                  </a:lnTo>
                  <a:lnTo>
                    <a:pt x="14" y="12"/>
                  </a:lnTo>
                  <a:lnTo>
                    <a:pt x="9" y="17"/>
                  </a:lnTo>
                  <a:lnTo>
                    <a:pt x="5" y="23"/>
                  </a:lnTo>
                  <a:lnTo>
                    <a:pt x="2" y="28"/>
                  </a:lnTo>
                  <a:lnTo>
                    <a:pt x="0" y="35"/>
                  </a:lnTo>
                </a:path>
              </a:pathLst>
            </a:custGeom>
            <a:solidFill>
              <a:srgbClr val="FFFF00"/>
            </a:solidFill>
            <a:ln w="25400"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sp>
        <p:nvSpPr>
          <p:cNvPr id="111644" name="Rectangle 639"/>
          <p:cNvSpPr>
            <a:spLocks noChangeArrowheads="1"/>
          </p:cNvSpPr>
          <p:nvPr/>
        </p:nvSpPr>
        <p:spPr bwMode="auto">
          <a:xfrm>
            <a:off x="762000" y="1066800"/>
            <a:ext cx="22002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b="1">
                <a:solidFill>
                  <a:srgbClr val="FFFFFF"/>
                </a:solidFill>
              </a:rPr>
              <a:t>Τριγλυκερίδια</a:t>
            </a:r>
            <a:endParaRPr lang="en-US" altLang="el-GR" b="1">
              <a:solidFill>
                <a:srgbClr val="FFFFFF"/>
              </a:solidFill>
            </a:endParaRPr>
          </a:p>
        </p:txBody>
      </p:sp>
      <p:grpSp>
        <p:nvGrpSpPr>
          <p:cNvPr id="111645" name="Group 640"/>
          <p:cNvGrpSpPr>
            <a:grpSpLocks/>
          </p:cNvGrpSpPr>
          <p:nvPr/>
        </p:nvGrpSpPr>
        <p:grpSpPr bwMode="auto">
          <a:xfrm>
            <a:off x="1792288" y="3352800"/>
            <a:ext cx="1981200" cy="1360488"/>
            <a:chOff x="1194" y="1983"/>
            <a:chExt cx="1248" cy="857"/>
          </a:xfrm>
        </p:grpSpPr>
        <p:sp>
          <p:nvSpPr>
            <p:cNvPr id="111647" name="Rectangle 641"/>
            <p:cNvSpPr>
              <a:spLocks noChangeArrowheads="1"/>
            </p:cNvSpPr>
            <p:nvPr/>
          </p:nvSpPr>
          <p:spPr bwMode="auto">
            <a:xfrm>
              <a:off x="1194" y="2592"/>
              <a:ext cx="12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wrap="none" lIns="90488" tIns="44450" rIns="90488" bIns="44450">
              <a:spAutoFit/>
            </a:bodyPr>
            <a:lstStyle>
              <a:lvl1pPr defTabSz="762000" eaLnBrk="0" hangingPunct="0">
                <a:defRPr sz="2400">
                  <a:solidFill>
                    <a:schemeClr val="tx1"/>
                  </a:solidFill>
                  <a:latin typeface="Arial" pitchFamily="34" charset="0"/>
                  <a:ea typeface="ＭＳ Ｐゴシック" pitchFamily="34" charset="-128"/>
                </a:defRPr>
              </a:lvl1pPr>
              <a:lvl2pPr marL="37931725" indent="-37474525" defTabSz="76200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2000" b="1">
                  <a:solidFill>
                    <a:srgbClr val="FFFFFF"/>
                  </a:solidFill>
                  <a:latin typeface="Times New Roman" pitchFamily="18" charset="0"/>
                </a:rPr>
                <a:t>Μονογλυκερίδια</a:t>
              </a:r>
              <a:endParaRPr lang="en-US" altLang="el-GR" sz="1800" b="1">
                <a:solidFill>
                  <a:srgbClr val="FFFFFF"/>
                </a:solidFill>
                <a:latin typeface="Times New Roman" pitchFamily="18" charset="0"/>
              </a:endParaRPr>
            </a:p>
          </p:txBody>
        </p:sp>
        <p:grpSp>
          <p:nvGrpSpPr>
            <p:cNvPr id="111648" name="Group 642"/>
            <p:cNvGrpSpPr>
              <a:grpSpLocks/>
            </p:cNvGrpSpPr>
            <p:nvPr/>
          </p:nvGrpSpPr>
          <p:grpSpPr bwMode="auto">
            <a:xfrm>
              <a:off x="1406" y="1983"/>
              <a:ext cx="946" cy="616"/>
              <a:chOff x="1406" y="1983"/>
              <a:chExt cx="946" cy="616"/>
            </a:xfrm>
          </p:grpSpPr>
          <p:sp>
            <p:nvSpPr>
              <p:cNvPr id="111649" name="Freeform 643"/>
              <p:cNvSpPr>
                <a:spLocks/>
              </p:cNvSpPr>
              <p:nvPr/>
            </p:nvSpPr>
            <p:spPr bwMode="auto">
              <a:xfrm>
                <a:off x="1406" y="1983"/>
                <a:ext cx="151" cy="430"/>
              </a:xfrm>
              <a:custGeom>
                <a:avLst/>
                <a:gdLst>
                  <a:gd name="T0" fmla="*/ 44 w 151"/>
                  <a:gd name="T1" fmla="*/ 0 h 430"/>
                  <a:gd name="T2" fmla="*/ 25 w 151"/>
                  <a:gd name="T3" fmla="*/ 19 h 430"/>
                  <a:gd name="T4" fmla="*/ 11 w 151"/>
                  <a:gd name="T5" fmla="*/ 43 h 430"/>
                  <a:gd name="T6" fmla="*/ 2 w 151"/>
                  <a:gd name="T7" fmla="*/ 72 h 430"/>
                  <a:gd name="T8" fmla="*/ 0 w 151"/>
                  <a:gd name="T9" fmla="*/ 107 h 430"/>
                  <a:gd name="T10" fmla="*/ 4 w 151"/>
                  <a:gd name="T11" fmla="*/ 144 h 430"/>
                  <a:gd name="T12" fmla="*/ 12 w 151"/>
                  <a:gd name="T13" fmla="*/ 187 h 430"/>
                  <a:gd name="T14" fmla="*/ 28 w 151"/>
                  <a:gd name="T15" fmla="*/ 231 h 430"/>
                  <a:gd name="T16" fmla="*/ 49 w 151"/>
                  <a:gd name="T17" fmla="*/ 277 h 430"/>
                  <a:gd name="T18" fmla="*/ 76 w 151"/>
                  <a:gd name="T19" fmla="*/ 326 h 430"/>
                  <a:gd name="T20" fmla="*/ 106 w 151"/>
                  <a:gd name="T21" fmla="*/ 371 h 430"/>
                  <a:gd name="T22" fmla="*/ 143 w 151"/>
                  <a:gd name="T23" fmla="*/ 421 h 430"/>
                  <a:gd name="T24" fmla="*/ 150 w 151"/>
                  <a:gd name="T25" fmla="*/ 429 h 4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1"/>
                  <a:gd name="T40" fmla="*/ 0 h 430"/>
                  <a:gd name="T41" fmla="*/ 151 w 151"/>
                  <a:gd name="T42" fmla="*/ 430 h 4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1" h="430">
                    <a:moveTo>
                      <a:pt x="44" y="0"/>
                    </a:moveTo>
                    <a:lnTo>
                      <a:pt x="25" y="19"/>
                    </a:lnTo>
                    <a:lnTo>
                      <a:pt x="11" y="43"/>
                    </a:lnTo>
                    <a:lnTo>
                      <a:pt x="2" y="72"/>
                    </a:lnTo>
                    <a:lnTo>
                      <a:pt x="0" y="107"/>
                    </a:lnTo>
                    <a:lnTo>
                      <a:pt x="4" y="144"/>
                    </a:lnTo>
                    <a:lnTo>
                      <a:pt x="12" y="187"/>
                    </a:lnTo>
                    <a:lnTo>
                      <a:pt x="28" y="231"/>
                    </a:lnTo>
                    <a:lnTo>
                      <a:pt x="49" y="277"/>
                    </a:lnTo>
                    <a:lnTo>
                      <a:pt x="76" y="326"/>
                    </a:lnTo>
                    <a:lnTo>
                      <a:pt x="106" y="371"/>
                    </a:lnTo>
                    <a:lnTo>
                      <a:pt x="143" y="421"/>
                    </a:lnTo>
                    <a:lnTo>
                      <a:pt x="150" y="429"/>
                    </a:lnTo>
                  </a:path>
                </a:pathLst>
              </a:custGeom>
              <a:noFill/>
              <a:ln w="41275" cap="rnd">
                <a:solidFill>
                  <a:srgbClr val="CCFF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50" name="Line 644"/>
              <p:cNvSpPr>
                <a:spLocks noChangeShapeType="1"/>
              </p:cNvSpPr>
              <p:nvPr/>
            </p:nvSpPr>
            <p:spPr bwMode="auto">
              <a:xfrm flipV="1">
                <a:off x="1590" y="2302"/>
                <a:ext cx="67" cy="292"/>
              </a:xfrm>
              <a:prstGeom prst="line">
                <a:avLst/>
              </a:prstGeom>
              <a:noFill/>
              <a:ln w="412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111651" name="Freeform 645"/>
              <p:cNvSpPr>
                <a:spLocks/>
              </p:cNvSpPr>
              <p:nvPr/>
            </p:nvSpPr>
            <p:spPr bwMode="auto">
              <a:xfrm>
                <a:off x="1532" y="2509"/>
                <a:ext cx="78" cy="90"/>
              </a:xfrm>
              <a:custGeom>
                <a:avLst/>
                <a:gdLst>
                  <a:gd name="T0" fmla="*/ 17 w 78"/>
                  <a:gd name="T1" fmla="*/ 87 h 90"/>
                  <a:gd name="T2" fmla="*/ 24 w 78"/>
                  <a:gd name="T3" fmla="*/ 89 h 90"/>
                  <a:gd name="T4" fmla="*/ 30 w 78"/>
                  <a:gd name="T5" fmla="*/ 89 h 90"/>
                  <a:gd name="T6" fmla="*/ 37 w 78"/>
                  <a:gd name="T7" fmla="*/ 89 h 90"/>
                  <a:gd name="T8" fmla="*/ 44 w 78"/>
                  <a:gd name="T9" fmla="*/ 86 h 90"/>
                  <a:gd name="T10" fmla="*/ 49 w 78"/>
                  <a:gd name="T11" fmla="*/ 84 h 90"/>
                  <a:gd name="T12" fmla="*/ 56 w 78"/>
                  <a:gd name="T13" fmla="*/ 77 h 90"/>
                  <a:gd name="T14" fmla="*/ 63 w 78"/>
                  <a:gd name="T15" fmla="*/ 73 h 90"/>
                  <a:gd name="T16" fmla="*/ 66 w 78"/>
                  <a:gd name="T17" fmla="*/ 68 h 90"/>
                  <a:gd name="T18" fmla="*/ 72 w 78"/>
                  <a:gd name="T19" fmla="*/ 59 h 90"/>
                  <a:gd name="T20" fmla="*/ 73 w 78"/>
                  <a:gd name="T21" fmla="*/ 51 h 90"/>
                  <a:gd name="T22" fmla="*/ 75 w 78"/>
                  <a:gd name="T23" fmla="*/ 44 h 90"/>
                  <a:gd name="T24" fmla="*/ 77 w 78"/>
                  <a:gd name="T25" fmla="*/ 36 h 90"/>
                  <a:gd name="T26" fmla="*/ 75 w 78"/>
                  <a:gd name="T27" fmla="*/ 28 h 90"/>
                  <a:gd name="T28" fmla="*/ 73 w 78"/>
                  <a:gd name="T29" fmla="*/ 21 h 90"/>
                  <a:gd name="T30" fmla="*/ 72 w 78"/>
                  <a:gd name="T31" fmla="*/ 15 h 90"/>
                  <a:gd name="T32" fmla="*/ 68 w 78"/>
                  <a:gd name="T33" fmla="*/ 8 h 90"/>
                  <a:gd name="T34" fmla="*/ 63 w 78"/>
                  <a:gd name="T35" fmla="*/ 5 h 90"/>
                  <a:gd name="T36" fmla="*/ 59 w 78"/>
                  <a:gd name="T37" fmla="*/ 2 h 90"/>
                  <a:gd name="T38" fmla="*/ 52 w 78"/>
                  <a:gd name="T39" fmla="*/ 0 h 90"/>
                  <a:gd name="T40" fmla="*/ 47 w 78"/>
                  <a:gd name="T41" fmla="*/ 0 h 90"/>
                  <a:gd name="T42" fmla="*/ 40 w 78"/>
                  <a:gd name="T43" fmla="*/ 0 h 90"/>
                  <a:gd name="T44" fmla="*/ 33 w 78"/>
                  <a:gd name="T45" fmla="*/ 3 h 90"/>
                  <a:gd name="T46" fmla="*/ 28 w 78"/>
                  <a:gd name="T47" fmla="*/ 5 h 90"/>
                  <a:gd name="T48" fmla="*/ 21 w 78"/>
                  <a:gd name="T49" fmla="*/ 12 h 90"/>
                  <a:gd name="T50" fmla="*/ 14 w 78"/>
                  <a:gd name="T51" fmla="*/ 16 h 90"/>
                  <a:gd name="T52" fmla="*/ 10 w 78"/>
                  <a:gd name="T53" fmla="*/ 21 h 90"/>
                  <a:gd name="T54" fmla="*/ 5 w 78"/>
                  <a:gd name="T55" fmla="*/ 30 h 90"/>
                  <a:gd name="T56" fmla="*/ 3 w 78"/>
                  <a:gd name="T57" fmla="*/ 38 h 90"/>
                  <a:gd name="T58" fmla="*/ 2 w 78"/>
                  <a:gd name="T59" fmla="*/ 44 h 90"/>
                  <a:gd name="T60" fmla="*/ 0 w 78"/>
                  <a:gd name="T61" fmla="*/ 53 h 90"/>
                  <a:gd name="T62" fmla="*/ 2 w 78"/>
                  <a:gd name="T63" fmla="*/ 61 h 90"/>
                  <a:gd name="T64" fmla="*/ 3 w 78"/>
                  <a:gd name="T65" fmla="*/ 68 h 90"/>
                  <a:gd name="T66" fmla="*/ 5 w 78"/>
                  <a:gd name="T67" fmla="*/ 74 h 90"/>
                  <a:gd name="T68" fmla="*/ 9 w 78"/>
                  <a:gd name="T69" fmla="*/ 81 h 90"/>
                  <a:gd name="T70" fmla="*/ 14 w 78"/>
                  <a:gd name="T71" fmla="*/ 84 h 90"/>
                  <a:gd name="T72" fmla="*/ 17 w 78"/>
                  <a:gd name="T73" fmla="*/ 87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90"/>
                  <a:gd name="T113" fmla="*/ 78 w 78"/>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90">
                    <a:moveTo>
                      <a:pt x="17" y="87"/>
                    </a:moveTo>
                    <a:lnTo>
                      <a:pt x="24" y="89"/>
                    </a:lnTo>
                    <a:lnTo>
                      <a:pt x="30" y="89"/>
                    </a:lnTo>
                    <a:lnTo>
                      <a:pt x="37" y="89"/>
                    </a:lnTo>
                    <a:lnTo>
                      <a:pt x="44" y="86"/>
                    </a:lnTo>
                    <a:lnTo>
                      <a:pt x="49" y="84"/>
                    </a:lnTo>
                    <a:lnTo>
                      <a:pt x="56" y="77"/>
                    </a:lnTo>
                    <a:lnTo>
                      <a:pt x="63" y="73"/>
                    </a:lnTo>
                    <a:lnTo>
                      <a:pt x="66" y="68"/>
                    </a:lnTo>
                    <a:lnTo>
                      <a:pt x="72" y="59"/>
                    </a:lnTo>
                    <a:lnTo>
                      <a:pt x="73" y="51"/>
                    </a:lnTo>
                    <a:lnTo>
                      <a:pt x="75" y="44"/>
                    </a:lnTo>
                    <a:lnTo>
                      <a:pt x="77" y="36"/>
                    </a:lnTo>
                    <a:lnTo>
                      <a:pt x="75" y="28"/>
                    </a:lnTo>
                    <a:lnTo>
                      <a:pt x="73" y="21"/>
                    </a:lnTo>
                    <a:lnTo>
                      <a:pt x="72" y="15"/>
                    </a:lnTo>
                    <a:lnTo>
                      <a:pt x="68" y="8"/>
                    </a:lnTo>
                    <a:lnTo>
                      <a:pt x="63" y="5"/>
                    </a:lnTo>
                    <a:lnTo>
                      <a:pt x="59" y="2"/>
                    </a:lnTo>
                    <a:lnTo>
                      <a:pt x="52" y="0"/>
                    </a:lnTo>
                    <a:lnTo>
                      <a:pt x="47" y="0"/>
                    </a:lnTo>
                    <a:lnTo>
                      <a:pt x="40" y="0"/>
                    </a:lnTo>
                    <a:lnTo>
                      <a:pt x="33" y="3"/>
                    </a:lnTo>
                    <a:lnTo>
                      <a:pt x="28" y="5"/>
                    </a:lnTo>
                    <a:lnTo>
                      <a:pt x="21" y="12"/>
                    </a:lnTo>
                    <a:lnTo>
                      <a:pt x="14" y="16"/>
                    </a:lnTo>
                    <a:lnTo>
                      <a:pt x="10" y="21"/>
                    </a:lnTo>
                    <a:lnTo>
                      <a:pt x="5" y="30"/>
                    </a:lnTo>
                    <a:lnTo>
                      <a:pt x="3" y="38"/>
                    </a:lnTo>
                    <a:lnTo>
                      <a:pt x="2" y="44"/>
                    </a:lnTo>
                    <a:lnTo>
                      <a:pt x="0" y="53"/>
                    </a:lnTo>
                    <a:lnTo>
                      <a:pt x="2" y="61"/>
                    </a:lnTo>
                    <a:lnTo>
                      <a:pt x="3" y="68"/>
                    </a:lnTo>
                    <a:lnTo>
                      <a:pt x="5" y="74"/>
                    </a:lnTo>
                    <a:lnTo>
                      <a:pt x="9" y="81"/>
                    </a:lnTo>
                    <a:lnTo>
                      <a:pt x="14" y="84"/>
                    </a:lnTo>
                    <a:lnTo>
                      <a:pt x="17" y="87"/>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52" name="Freeform 646"/>
              <p:cNvSpPr>
                <a:spLocks/>
              </p:cNvSpPr>
              <p:nvPr/>
            </p:nvSpPr>
            <p:spPr bwMode="auto">
              <a:xfrm>
                <a:off x="1585" y="2399"/>
                <a:ext cx="79" cy="90"/>
              </a:xfrm>
              <a:custGeom>
                <a:avLst/>
                <a:gdLst>
                  <a:gd name="T0" fmla="*/ 18 w 79"/>
                  <a:gd name="T1" fmla="*/ 87 h 90"/>
                  <a:gd name="T2" fmla="*/ 25 w 79"/>
                  <a:gd name="T3" fmla="*/ 89 h 90"/>
                  <a:gd name="T4" fmla="*/ 30 w 79"/>
                  <a:gd name="T5" fmla="*/ 89 h 90"/>
                  <a:gd name="T6" fmla="*/ 37 w 79"/>
                  <a:gd name="T7" fmla="*/ 89 h 90"/>
                  <a:gd name="T8" fmla="*/ 44 w 79"/>
                  <a:gd name="T9" fmla="*/ 86 h 90"/>
                  <a:gd name="T10" fmla="*/ 50 w 79"/>
                  <a:gd name="T11" fmla="*/ 84 h 90"/>
                  <a:gd name="T12" fmla="*/ 57 w 79"/>
                  <a:gd name="T13" fmla="*/ 77 h 90"/>
                  <a:gd name="T14" fmla="*/ 64 w 79"/>
                  <a:gd name="T15" fmla="*/ 73 h 90"/>
                  <a:gd name="T16" fmla="*/ 67 w 79"/>
                  <a:gd name="T17" fmla="*/ 68 h 90"/>
                  <a:gd name="T18" fmla="*/ 73 w 79"/>
                  <a:gd name="T19" fmla="*/ 59 h 90"/>
                  <a:gd name="T20" fmla="*/ 74 w 79"/>
                  <a:gd name="T21" fmla="*/ 51 h 90"/>
                  <a:gd name="T22" fmla="*/ 76 w 79"/>
                  <a:gd name="T23" fmla="*/ 44 h 90"/>
                  <a:gd name="T24" fmla="*/ 78 w 79"/>
                  <a:gd name="T25" fmla="*/ 36 h 90"/>
                  <a:gd name="T26" fmla="*/ 76 w 79"/>
                  <a:gd name="T27" fmla="*/ 28 h 90"/>
                  <a:gd name="T28" fmla="*/ 74 w 79"/>
                  <a:gd name="T29" fmla="*/ 21 h 90"/>
                  <a:gd name="T30" fmla="*/ 73 w 79"/>
                  <a:gd name="T31" fmla="*/ 15 h 90"/>
                  <a:gd name="T32" fmla="*/ 69 w 79"/>
                  <a:gd name="T33" fmla="*/ 8 h 90"/>
                  <a:gd name="T34" fmla="*/ 64 w 79"/>
                  <a:gd name="T35" fmla="*/ 5 h 90"/>
                  <a:gd name="T36" fmla="*/ 60 w 79"/>
                  <a:gd name="T37" fmla="*/ 2 h 90"/>
                  <a:gd name="T38" fmla="*/ 53 w 79"/>
                  <a:gd name="T39" fmla="*/ 0 h 90"/>
                  <a:gd name="T40" fmla="*/ 48 w 79"/>
                  <a:gd name="T41" fmla="*/ 0 h 90"/>
                  <a:gd name="T42" fmla="*/ 40 w 79"/>
                  <a:gd name="T43" fmla="*/ 0 h 90"/>
                  <a:gd name="T44" fmla="*/ 33 w 79"/>
                  <a:gd name="T45" fmla="*/ 3 h 90"/>
                  <a:gd name="T46" fmla="*/ 28 w 79"/>
                  <a:gd name="T47" fmla="*/ 5 h 90"/>
                  <a:gd name="T48" fmla="*/ 21 w 79"/>
                  <a:gd name="T49" fmla="*/ 12 h 90"/>
                  <a:gd name="T50" fmla="*/ 14 w 79"/>
                  <a:gd name="T51" fmla="*/ 16 h 90"/>
                  <a:gd name="T52" fmla="*/ 11 w 79"/>
                  <a:gd name="T53" fmla="*/ 21 h 90"/>
                  <a:gd name="T54" fmla="*/ 5 w 79"/>
                  <a:gd name="T55" fmla="*/ 30 h 90"/>
                  <a:gd name="T56" fmla="*/ 4 w 79"/>
                  <a:gd name="T57" fmla="*/ 38 h 90"/>
                  <a:gd name="T58" fmla="*/ 2 w 79"/>
                  <a:gd name="T59" fmla="*/ 44 h 90"/>
                  <a:gd name="T60" fmla="*/ 0 w 79"/>
                  <a:gd name="T61" fmla="*/ 53 h 90"/>
                  <a:gd name="T62" fmla="*/ 2 w 79"/>
                  <a:gd name="T63" fmla="*/ 61 h 90"/>
                  <a:gd name="T64" fmla="*/ 4 w 79"/>
                  <a:gd name="T65" fmla="*/ 68 h 90"/>
                  <a:gd name="T66" fmla="*/ 5 w 79"/>
                  <a:gd name="T67" fmla="*/ 74 h 90"/>
                  <a:gd name="T68" fmla="*/ 9 w 79"/>
                  <a:gd name="T69" fmla="*/ 81 h 90"/>
                  <a:gd name="T70" fmla="*/ 14 w 79"/>
                  <a:gd name="T71" fmla="*/ 84 h 90"/>
                  <a:gd name="T72" fmla="*/ 18 w 79"/>
                  <a:gd name="T73" fmla="*/ 87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90"/>
                  <a:gd name="T113" fmla="*/ 79 w 79"/>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90">
                    <a:moveTo>
                      <a:pt x="18" y="87"/>
                    </a:moveTo>
                    <a:lnTo>
                      <a:pt x="25" y="89"/>
                    </a:lnTo>
                    <a:lnTo>
                      <a:pt x="30" y="89"/>
                    </a:lnTo>
                    <a:lnTo>
                      <a:pt x="37" y="89"/>
                    </a:lnTo>
                    <a:lnTo>
                      <a:pt x="44" y="86"/>
                    </a:lnTo>
                    <a:lnTo>
                      <a:pt x="50" y="84"/>
                    </a:lnTo>
                    <a:lnTo>
                      <a:pt x="57" y="77"/>
                    </a:lnTo>
                    <a:lnTo>
                      <a:pt x="64" y="73"/>
                    </a:lnTo>
                    <a:lnTo>
                      <a:pt x="67" y="68"/>
                    </a:lnTo>
                    <a:lnTo>
                      <a:pt x="73" y="59"/>
                    </a:lnTo>
                    <a:lnTo>
                      <a:pt x="74" y="51"/>
                    </a:lnTo>
                    <a:lnTo>
                      <a:pt x="76" y="44"/>
                    </a:lnTo>
                    <a:lnTo>
                      <a:pt x="78" y="36"/>
                    </a:lnTo>
                    <a:lnTo>
                      <a:pt x="76" y="28"/>
                    </a:lnTo>
                    <a:lnTo>
                      <a:pt x="74" y="21"/>
                    </a:lnTo>
                    <a:lnTo>
                      <a:pt x="73" y="15"/>
                    </a:lnTo>
                    <a:lnTo>
                      <a:pt x="69" y="8"/>
                    </a:lnTo>
                    <a:lnTo>
                      <a:pt x="64" y="5"/>
                    </a:lnTo>
                    <a:lnTo>
                      <a:pt x="60" y="2"/>
                    </a:lnTo>
                    <a:lnTo>
                      <a:pt x="53" y="0"/>
                    </a:lnTo>
                    <a:lnTo>
                      <a:pt x="48" y="0"/>
                    </a:lnTo>
                    <a:lnTo>
                      <a:pt x="40" y="0"/>
                    </a:lnTo>
                    <a:lnTo>
                      <a:pt x="33" y="3"/>
                    </a:lnTo>
                    <a:lnTo>
                      <a:pt x="28" y="5"/>
                    </a:lnTo>
                    <a:lnTo>
                      <a:pt x="21" y="12"/>
                    </a:lnTo>
                    <a:lnTo>
                      <a:pt x="14" y="16"/>
                    </a:lnTo>
                    <a:lnTo>
                      <a:pt x="11" y="21"/>
                    </a:lnTo>
                    <a:lnTo>
                      <a:pt x="5" y="30"/>
                    </a:lnTo>
                    <a:lnTo>
                      <a:pt x="4" y="38"/>
                    </a:lnTo>
                    <a:lnTo>
                      <a:pt x="2" y="44"/>
                    </a:lnTo>
                    <a:lnTo>
                      <a:pt x="0" y="53"/>
                    </a:lnTo>
                    <a:lnTo>
                      <a:pt x="2" y="61"/>
                    </a:lnTo>
                    <a:lnTo>
                      <a:pt x="4" y="68"/>
                    </a:lnTo>
                    <a:lnTo>
                      <a:pt x="5" y="74"/>
                    </a:lnTo>
                    <a:lnTo>
                      <a:pt x="9" y="81"/>
                    </a:lnTo>
                    <a:lnTo>
                      <a:pt x="14" y="84"/>
                    </a:lnTo>
                    <a:lnTo>
                      <a:pt x="18" y="87"/>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53" name="Freeform 647"/>
              <p:cNvSpPr>
                <a:spLocks/>
              </p:cNvSpPr>
              <p:nvPr/>
            </p:nvSpPr>
            <p:spPr bwMode="auto">
              <a:xfrm>
                <a:off x="1636" y="2291"/>
                <a:ext cx="79" cy="91"/>
              </a:xfrm>
              <a:custGeom>
                <a:avLst/>
                <a:gdLst>
                  <a:gd name="T0" fmla="*/ 18 w 79"/>
                  <a:gd name="T1" fmla="*/ 88 h 91"/>
                  <a:gd name="T2" fmla="*/ 25 w 79"/>
                  <a:gd name="T3" fmla="*/ 90 h 91"/>
                  <a:gd name="T4" fmla="*/ 30 w 79"/>
                  <a:gd name="T5" fmla="*/ 90 h 91"/>
                  <a:gd name="T6" fmla="*/ 37 w 79"/>
                  <a:gd name="T7" fmla="*/ 90 h 91"/>
                  <a:gd name="T8" fmla="*/ 44 w 79"/>
                  <a:gd name="T9" fmla="*/ 87 h 91"/>
                  <a:gd name="T10" fmla="*/ 50 w 79"/>
                  <a:gd name="T11" fmla="*/ 85 h 91"/>
                  <a:gd name="T12" fmla="*/ 57 w 79"/>
                  <a:gd name="T13" fmla="*/ 78 h 91"/>
                  <a:gd name="T14" fmla="*/ 64 w 79"/>
                  <a:gd name="T15" fmla="*/ 73 h 91"/>
                  <a:gd name="T16" fmla="*/ 67 w 79"/>
                  <a:gd name="T17" fmla="*/ 69 h 91"/>
                  <a:gd name="T18" fmla="*/ 73 w 79"/>
                  <a:gd name="T19" fmla="*/ 60 h 91"/>
                  <a:gd name="T20" fmla="*/ 74 w 79"/>
                  <a:gd name="T21" fmla="*/ 52 h 91"/>
                  <a:gd name="T22" fmla="*/ 76 w 79"/>
                  <a:gd name="T23" fmla="*/ 45 h 91"/>
                  <a:gd name="T24" fmla="*/ 78 w 79"/>
                  <a:gd name="T25" fmla="*/ 37 h 91"/>
                  <a:gd name="T26" fmla="*/ 76 w 79"/>
                  <a:gd name="T27" fmla="*/ 28 h 91"/>
                  <a:gd name="T28" fmla="*/ 74 w 79"/>
                  <a:gd name="T29" fmla="*/ 21 h 91"/>
                  <a:gd name="T30" fmla="*/ 73 w 79"/>
                  <a:gd name="T31" fmla="*/ 15 h 91"/>
                  <a:gd name="T32" fmla="*/ 69 w 79"/>
                  <a:gd name="T33" fmla="*/ 8 h 91"/>
                  <a:gd name="T34" fmla="*/ 64 w 79"/>
                  <a:gd name="T35" fmla="*/ 5 h 91"/>
                  <a:gd name="T36" fmla="*/ 60 w 79"/>
                  <a:gd name="T37" fmla="*/ 2 h 91"/>
                  <a:gd name="T38" fmla="*/ 53 w 79"/>
                  <a:gd name="T39" fmla="*/ 0 h 91"/>
                  <a:gd name="T40" fmla="*/ 48 w 79"/>
                  <a:gd name="T41" fmla="*/ 0 h 91"/>
                  <a:gd name="T42" fmla="*/ 41 w 79"/>
                  <a:gd name="T43" fmla="*/ 0 h 91"/>
                  <a:gd name="T44" fmla="*/ 34 w 79"/>
                  <a:gd name="T45" fmla="*/ 3 h 91"/>
                  <a:gd name="T46" fmla="*/ 28 w 79"/>
                  <a:gd name="T47" fmla="*/ 5 h 91"/>
                  <a:gd name="T48" fmla="*/ 21 w 79"/>
                  <a:gd name="T49" fmla="*/ 12 h 91"/>
                  <a:gd name="T50" fmla="*/ 14 w 79"/>
                  <a:gd name="T51" fmla="*/ 17 h 91"/>
                  <a:gd name="T52" fmla="*/ 11 w 79"/>
                  <a:gd name="T53" fmla="*/ 21 h 91"/>
                  <a:gd name="T54" fmla="*/ 5 w 79"/>
                  <a:gd name="T55" fmla="*/ 31 h 91"/>
                  <a:gd name="T56" fmla="*/ 4 w 79"/>
                  <a:gd name="T57" fmla="*/ 39 h 91"/>
                  <a:gd name="T58" fmla="*/ 2 w 79"/>
                  <a:gd name="T59" fmla="*/ 45 h 91"/>
                  <a:gd name="T60" fmla="*/ 0 w 79"/>
                  <a:gd name="T61" fmla="*/ 54 h 91"/>
                  <a:gd name="T62" fmla="*/ 2 w 79"/>
                  <a:gd name="T63" fmla="*/ 62 h 91"/>
                  <a:gd name="T64" fmla="*/ 4 w 79"/>
                  <a:gd name="T65" fmla="*/ 69 h 91"/>
                  <a:gd name="T66" fmla="*/ 5 w 79"/>
                  <a:gd name="T67" fmla="*/ 75 h 91"/>
                  <a:gd name="T68" fmla="*/ 9 w 79"/>
                  <a:gd name="T69" fmla="*/ 82 h 91"/>
                  <a:gd name="T70" fmla="*/ 14 w 79"/>
                  <a:gd name="T71" fmla="*/ 85 h 91"/>
                  <a:gd name="T72" fmla="*/ 18 w 79"/>
                  <a:gd name="T73" fmla="*/ 88 h 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91"/>
                  <a:gd name="T113" fmla="*/ 79 w 79"/>
                  <a:gd name="T114" fmla="*/ 91 h 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91">
                    <a:moveTo>
                      <a:pt x="18" y="88"/>
                    </a:moveTo>
                    <a:lnTo>
                      <a:pt x="25" y="90"/>
                    </a:lnTo>
                    <a:lnTo>
                      <a:pt x="30" y="90"/>
                    </a:lnTo>
                    <a:lnTo>
                      <a:pt x="37" y="90"/>
                    </a:lnTo>
                    <a:lnTo>
                      <a:pt x="44" y="87"/>
                    </a:lnTo>
                    <a:lnTo>
                      <a:pt x="50" y="85"/>
                    </a:lnTo>
                    <a:lnTo>
                      <a:pt x="57" y="78"/>
                    </a:lnTo>
                    <a:lnTo>
                      <a:pt x="64" y="73"/>
                    </a:lnTo>
                    <a:lnTo>
                      <a:pt x="67" y="69"/>
                    </a:lnTo>
                    <a:lnTo>
                      <a:pt x="73" y="60"/>
                    </a:lnTo>
                    <a:lnTo>
                      <a:pt x="74" y="52"/>
                    </a:lnTo>
                    <a:lnTo>
                      <a:pt x="76" y="45"/>
                    </a:lnTo>
                    <a:lnTo>
                      <a:pt x="78" y="37"/>
                    </a:lnTo>
                    <a:lnTo>
                      <a:pt x="76" y="28"/>
                    </a:lnTo>
                    <a:lnTo>
                      <a:pt x="74" y="21"/>
                    </a:lnTo>
                    <a:lnTo>
                      <a:pt x="73" y="15"/>
                    </a:lnTo>
                    <a:lnTo>
                      <a:pt x="69" y="8"/>
                    </a:lnTo>
                    <a:lnTo>
                      <a:pt x="64" y="5"/>
                    </a:lnTo>
                    <a:lnTo>
                      <a:pt x="60" y="2"/>
                    </a:lnTo>
                    <a:lnTo>
                      <a:pt x="53" y="0"/>
                    </a:lnTo>
                    <a:lnTo>
                      <a:pt x="48" y="0"/>
                    </a:lnTo>
                    <a:lnTo>
                      <a:pt x="41" y="0"/>
                    </a:lnTo>
                    <a:lnTo>
                      <a:pt x="34" y="3"/>
                    </a:lnTo>
                    <a:lnTo>
                      <a:pt x="28" y="5"/>
                    </a:lnTo>
                    <a:lnTo>
                      <a:pt x="21" y="12"/>
                    </a:lnTo>
                    <a:lnTo>
                      <a:pt x="14" y="17"/>
                    </a:lnTo>
                    <a:lnTo>
                      <a:pt x="11" y="21"/>
                    </a:lnTo>
                    <a:lnTo>
                      <a:pt x="5" y="31"/>
                    </a:lnTo>
                    <a:lnTo>
                      <a:pt x="4" y="39"/>
                    </a:lnTo>
                    <a:lnTo>
                      <a:pt x="2" y="45"/>
                    </a:lnTo>
                    <a:lnTo>
                      <a:pt x="0" y="54"/>
                    </a:lnTo>
                    <a:lnTo>
                      <a:pt x="2" y="62"/>
                    </a:lnTo>
                    <a:lnTo>
                      <a:pt x="4" y="69"/>
                    </a:lnTo>
                    <a:lnTo>
                      <a:pt x="5" y="75"/>
                    </a:lnTo>
                    <a:lnTo>
                      <a:pt x="9" y="82"/>
                    </a:lnTo>
                    <a:lnTo>
                      <a:pt x="14" y="85"/>
                    </a:lnTo>
                    <a:lnTo>
                      <a:pt x="18" y="88"/>
                    </a:lnTo>
                  </a:path>
                </a:pathLst>
              </a:custGeom>
              <a:solidFill>
                <a:srgbClr val="68BCF4"/>
              </a:solidFill>
              <a:ln w="41275" cap="rnd">
                <a:solidFill>
                  <a:srgbClr val="FFFFFF"/>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nvGrpSpPr>
              <p:cNvPr id="111654" name="Group 648"/>
              <p:cNvGrpSpPr>
                <a:grpSpLocks/>
              </p:cNvGrpSpPr>
              <p:nvPr/>
            </p:nvGrpSpPr>
            <p:grpSpPr bwMode="auto">
              <a:xfrm>
                <a:off x="1654" y="2458"/>
                <a:ext cx="140" cy="117"/>
                <a:chOff x="1798" y="2594"/>
                <a:chExt cx="140" cy="117"/>
              </a:xfrm>
            </p:grpSpPr>
            <p:grpSp>
              <p:nvGrpSpPr>
                <p:cNvPr id="111656" name="Group 649"/>
                <p:cNvGrpSpPr>
                  <a:grpSpLocks/>
                </p:cNvGrpSpPr>
                <p:nvPr/>
              </p:nvGrpSpPr>
              <p:grpSpPr bwMode="auto">
                <a:xfrm>
                  <a:off x="1798" y="2594"/>
                  <a:ext cx="32" cy="19"/>
                  <a:chOff x="1798" y="2594"/>
                  <a:chExt cx="32" cy="19"/>
                </a:xfrm>
              </p:grpSpPr>
              <p:sp>
                <p:nvSpPr>
                  <p:cNvPr id="111675" name="Freeform 650"/>
                  <p:cNvSpPr>
                    <a:spLocks/>
                  </p:cNvSpPr>
                  <p:nvPr/>
                </p:nvSpPr>
                <p:spPr bwMode="auto">
                  <a:xfrm>
                    <a:off x="1813" y="2596"/>
                    <a:ext cx="17" cy="17"/>
                  </a:xfrm>
                  <a:custGeom>
                    <a:avLst/>
                    <a:gdLst>
                      <a:gd name="T0" fmla="*/ 0 w 17"/>
                      <a:gd name="T1" fmla="*/ 16 h 17"/>
                      <a:gd name="T2" fmla="*/ 4 w 17"/>
                      <a:gd name="T3" fmla="*/ 14 h 17"/>
                      <a:gd name="T4" fmla="*/ 6 w 17"/>
                      <a:gd name="T5" fmla="*/ 13 h 17"/>
                      <a:gd name="T6" fmla="*/ 6 w 17"/>
                      <a:gd name="T7" fmla="*/ 10 h 17"/>
                      <a:gd name="T8" fmla="*/ 11 w 17"/>
                      <a:gd name="T9" fmla="*/ 10 h 17"/>
                      <a:gd name="T10" fmla="*/ 11 w 17"/>
                      <a:gd name="T11" fmla="*/ 6 h 17"/>
                      <a:gd name="T12" fmla="*/ 16 w 17"/>
                      <a:gd name="T13" fmla="*/ 5 h 17"/>
                      <a:gd name="T14" fmla="*/ 16 w 17"/>
                      <a:gd name="T15" fmla="*/ 2 h 17"/>
                      <a:gd name="T16" fmla="*/ 11 w 17"/>
                      <a:gd name="T17" fmla="*/ 2 h 17"/>
                      <a:gd name="T18" fmla="*/ 6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4" y="14"/>
                        </a:lnTo>
                        <a:lnTo>
                          <a:pt x="6" y="13"/>
                        </a:lnTo>
                        <a:lnTo>
                          <a:pt x="6" y="10"/>
                        </a:lnTo>
                        <a:lnTo>
                          <a:pt x="11" y="10"/>
                        </a:lnTo>
                        <a:lnTo>
                          <a:pt x="11" y="6"/>
                        </a:lnTo>
                        <a:lnTo>
                          <a:pt x="16" y="5"/>
                        </a:lnTo>
                        <a:lnTo>
                          <a:pt x="16" y="2"/>
                        </a:lnTo>
                        <a:lnTo>
                          <a:pt x="11" y="2"/>
                        </a:lnTo>
                        <a:lnTo>
                          <a:pt x="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76" name="Freeform 651"/>
                  <p:cNvSpPr>
                    <a:spLocks/>
                  </p:cNvSpPr>
                  <p:nvPr/>
                </p:nvSpPr>
                <p:spPr bwMode="auto">
                  <a:xfrm>
                    <a:off x="1798" y="2594"/>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57" name="Group 652"/>
                <p:cNvGrpSpPr>
                  <a:grpSpLocks/>
                </p:cNvGrpSpPr>
                <p:nvPr/>
              </p:nvGrpSpPr>
              <p:grpSpPr bwMode="auto">
                <a:xfrm>
                  <a:off x="1809" y="2612"/>
                  <a:ext cx="23" cy="32"/>
                  <a:chOff x="1809" y="2612"/>
                  <a:chExt cx="23" cy="32"/>
                </a:xfrm>
              </p:grpSpPr>
              <p:sp>
                <p:nvSpPr>
                  <p:cNvPr id="111673" name="Freeform 653"/>
                  <p:cNvSpPr>
                    <a:spLocks/>
                  </p:cNvSpPr>
                  <p:nvPr/>
                </p:nvSpPr>
                <p:spPr bwMode="auto">
                  <a:xfrm>
                    <a:off x="1812" y="2627"/>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74" name="Freeform 654"/>
                  <p:cNvSpPr>
                    <a:spLocks/>
                  </p:cNvSpPr>
                  <p:nvPr/>
                </p:nvSpPr>
                <p:spPr bwMode="auto">
                  <a:xfrm>
                    <a:off x="1809" y="2612"/>
                    <a:ext cx="17" cy="19"/>
                  </a:xfrm>
                  <a:custGeom>
                    <a:avLst/>
                    <a:gdLst>
                      <a:gd name="T0" fmla="*/ 16 w 17"/>
                      <a:gd name="T1" fmla="*/ 0 h 19"/>
                      <a:gd name="T2" fmla="*/ 11 w 17"/>
                      <a:gd name="T3" fmla="*/ 2 h 19"/>
                      <a:gd name="T4" fmla="*/ 6 w 17"/>
                      <a:gd name="T5" fmla="*/ 3 h 19"/>
                      <a:gd name="T6" fmla="*/ 6 w 17"/>
                      <a:gd name="T7" fmla="*/ 5 h 19"/>
                      <a:gd name="T8" fmla="*/ 4 w 17"/>
                      <a:gd name="T9" fmla="*/ 8 h 19"/>
                      <a:gd name="T10" fmla="*/ 4 w 17"/>
                      <a:gd name="T11" fmla="*/ 11 h 19"/>
                      <a:gd name="T12" fmla="*/ 0 w 17"/>
                      <a:gd name="T13" fmla="*/ 13 h 19"/>
                      <a:gd name="T14" fmla="*/ 4 w 17"/>
                      <a:gd name="T15" fmla="*/ 15 h 19"/>
                      <a:gd name="T16" fmla="*/ 4 w 17"/>
                      <a:gd name="T17" fmla="*/ 16 h 19"/>
                      <a:gd name="T18" fmla="*/ 6 w 17"/>
                      <a:gd name="T19" fmla="*/ 1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9"/>
                      <a:gd name="T32" fmla="*/ 17 w 1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9">
                        <a:moveTo>
                          <a:pt x="16" y="0"/>
                        </a:moveTo>
                        <a:lnTo>
                          <a:pt x="11" y="2"/>
                        </a:lnTo>
                        <a:lnTo>
                          <a:pt x="6" y="3"/>
                        </a:lnTo>
                        <a:lnTo>
                          <a:pt x="6" y="5"/>
                        </a:lnTo>
                        <a:lnTo>
                          <a:pt x="4" y="8"/>
                        </a:lnTo>
                        <a:lnTo>
                          <a:pt x="4" y="11"/>
                        </a:lnTo>
                        <a:lnTo>
                          <a:pt x="0" y="13"/>
                        </a:lnTo>
                        <a:lnTo>
                          <a:pt x="4" y="15"/>
                        </a:lnTo>
                        <a:lnTo>
                          <a:pt x="4" y="16"/>
                        </a:lnTo>
                        <a:lnTo>
                          <a:pt x="6" y="18"/>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58" name="Group 655"/>
                <p:cNvGrpSpPr>
                  <a:grpSpLocks/>
                </p:cNvGrpSpPr>
                <p:nvPr/>
              </p:nvGrpSpPr>
              <p:grpSpPr bwMode="auto">
                <a:xfrm>
                  <a:off x="1838" y="2628"/>
                  <a:ext cx="29" cy="20"/>
                  <a:chOff x="1838" y="2628"/>
                  <a:chExt cx="29" cy="20"/>
                </a:xfrm>
              </p:grpSpPr>
              <p:sp>
                <p:nvSpPr>
                  <p:cNvPr id="111671" name="Freeform 656"/>
                  <p:cNvSpPr>
                    <a:spLocks/>
                  </p:cNvSpPr>
                  <p:nvPr/>
                </p:nvSpPr>
                <p:spPr bwMode="auto">
                  <a:xfrm>
                    <a:off x="1850" y="2630"/>
                    <a:ext cx="17" cy="18"/>
                  </a:xfrm>
                  <a:custGeom>
                    <a:avLst/>
                    <a:gdLst>
                      <a:gd name="T0" fmla="*/ 0 w 17"/>
                      <a:gd name="T1" fmla="*/ 17 h 18"/>
                      <a:gd name="T2" fmla="*/ 4 w 17"/>
                      <a:gd name="T3" fmla="*/ 15 h 18"/>
                      <a:gd name="T4" fmla="*/ 6 w 17"/>
                      <a:gd name="T5" fmla="*/ 14 h 18"/>
                      <a:gd name="T6" fmla="*/ 6 w 17"/>
                      <a:gd name="T7" fmla="*/ 10 h 18"/>
                      <a:gd name="T8" fmla="*/ 11 w 17"/>
                      <a:gd name="T9" fmla="*/ 10 h 18"/>
                      <a:gd name="T10" fmla="*/ 11 w 17"/>
                      <a:gd name="T11" fmla="*/ 7 h 18"/>
                      <a:gd name="T12" fmla="*/ 16 w 17"/>
                      <a:gd name="T13" fmla="*/ 5 h 18"/>
                      <a:gd name="T14" fmla="*/ 16 w 17"/>
                      <a:gd name="T15" fmla="*/ 2 h 18"/>
                      <a:gd name="T16" fmla="*/ 11 w 17"/>
                      <a:gd name="T17" fmla="*/ 2 h 18"/>
                      <a:gd name="T18" fmla="*/ 6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4" y="15"/>
                        </a:lnTo>
                        <a:lnTo>
                          <a:pt x="6" y="14"/>
                        </a:lnTo>
                        <a:lnTo>
                          <a:pt x="6" y="10"/>
                        </a:lnTo>
                        <a:lnTo>
                          <a:pt x="11" y="10"/>
                        </a:lnTo>
                        <a:lnTo>
                          <a:pt x="11" y="7"/>
                        </a:lnTo>
                        <a:lnTo>
                          <a:pt x="16" y="5"/>
                        </a:lnTo>
                        <a:lnTo>
                          <a:pt x="16" y="2"/>
                        </a:lnTo>
                        <a:lnTo>
                          <a:pt x="11" y="2"/>
                        </a:lnTo>
                        <a:lnTo>
                          <a:pt x="6"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72" name="Freeform 657"/>
                  <p:cNvSpPr>
                    <a:spLocks/>
                  </p:cNvSpPr>
                  <p:nvPr/>
                </p:nvSpPr>
                <p:spPr bwMode="auto">
                  <a:xfrm>
                    <a:off x="1838" y="2628"/>
                    <a:ext cx="18" cy="17"/>
                  </a:xfrm>
                  <a:custGeom>
                    <a:avLst/>
                    <a:gdLst>
                      <a:gd name="T0" fmla="*/ 17 w 18"/>
                      <a:gd name="T1" fmla="*/ 9 h 17"/>
                      <a:gd name="T2" fmla="*/ 15 w 18"/>
                      <a:gd name="T3" fmla="*/ 6 h 17"/>
                      <a:gd name="T4" fmla="*/ 14 w 18"/>
                      <a:gd name="T5" fmla="*/ 6 h 17"/>
                      <a:gd name="T6" fmla="*/ 10 w 18"/>
                      <a:gd name="T7" fmla="*/ 6 h 17"/>
                      <a:gd name="T8" fmla="*/ 8 w 18"/>
                      <a:gd name="T9" fmla="*/ 0 h 17"/>
                      <a:gd name="T10" fmla="*/ 5 w 18"/>
                      <a:gd name="T11" fmla="*/ 9 h 17"/>
                      <a:gd name="T12" fmla="*/ 3 w 18"/>
                      <a:gd name="T13" fmla="*/ 9 h 17"/>
                      <a:gd name="T14" fmla="*/ 2 w 18"/>
                      <a:gd name="T15" fmla="*/ 9 h 17"/>
                      <a:gd name="T16" fmla="*/ 0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7" y="9"/>
                        </a:moveTo>
                        <a:lnTo>
                          <a:pt x="15" y="6"/>
                        </a:lnTo>
                        <a:lnTo>
                          <a:pt x="14" y="6"/>
                        </a:lnTo>
                        <a:lnTo>
                          <a:pt x="10" y="6"/>
                        </a:lnTo>
                        <a:lnTo>
                          <a:pt x="8" y="0"/>
                        </a:lnTo>
                        <a:lnTo>
                          <a:pt x="5" y="9"/>
                        </a:lnTo>
                        <a:lnTo>
                          <a:pt x="3" y="9"/>
                        </a:lnTo>
                        <a:lnTo>
                          <a:pt x="2" y="9"/>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59" name="Group 658"/>
                <p:cNvGrpSpPr>
                  <a:grpSpLocks/>
                </p:cNvGrpSpPr>
                <p:nvPr/>
              </p:nvGrpSpPr>
              <p:grpSpPr bwMode="auto">
                <a:xfrm>
                  <a:off x="1846" y="2647"/>
                  <a:ext cx="25" cy="31"/>
                  <a:chOff x="1846" y="2647"/>
                  <a:chExt cx="25" cy="31"/>
                </a:xfrm>
              </p:grpSpPr>
              <p:sp>
                <p:nvSpPr>
                  <p:cNvPr id="111669" name="Freeform 659"/>
                  <p:cNvSpPr>
                    <a:spLocks/>
                  </p:cNvSpPr>
                  <p:nvPr/>
                </p:nvSpPr>
                <p:spPr bwMode="auto">
                  <a:xfrm>
                    <a:off x="1851" y="2661"/>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70" name="Freeform 660"/>
                  <p:cNvSpPr>
                    <a:spLocks/>
                  </p:cNvSpPr>
                  <p:nvPr/>
                </p:nvSpPr>
                <p:spPr bwMode="auto">
                  <a:xfrm>
                    <a:off x="1846" y="2647"/>
                    <a:ext cx="17" cy="18"/>
                  </a:xfrm>
                  <a:custGeom>
                    <a:avLst/>
                    <a:gdLst>
                      <a:gd name="T0" fmla="*/ 16 w 17"/>
                      <a:gd name="T1" fmla="*/ 0 h 18"/>
                      <a:gd name="T2" fmla="*/ 8 w 17"/>
                      <a:gd name="T3" fmla="*/ 2 h 18"/>
                      <a:gd name="T4" fmla="*/ 7 w 17"/>
                      <a:gd name="T5" fmla="*/ 4 h 18"/>
                      <a:gd name="T6" fmla="*/ 7 w 17"/>
                      <a:gd name="T7" fmla="*/ 6 h 18"/>
                      <a:gd name="T8" fmla="*/ 3 w 17"/>
                      <a:gd name="T9" fmla="*/ 7 h 18"/>
                      <a:gd name="T10" fmla="*/ 3 w 17"/>
                      <a:gd name="T11" fmla="*/ 11 h 18"/>
                      <a:gd name="T12" fmla="*/ 0 w 17"/>
                      <a:gd name="T13" fmla="*/ 12 h 18"/>
                      <a:gd name="T14" fmla="*/ 3 w 17"/>
                      <a:gd name="T15" fmla="*/ 14 h 18"/>
                      <a:gd name="T16" fmla="*/ 3 w 17"/>
                      <a:gd name="T17" fmla="*/ 15 h 18"/>
                      <a:gd name="T18" fmla="*/ 7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8" y="2"/>
                        </a:lnTo>
                        <a:lnTo>
                          <a:pt x="7" y="4"/>
                        </a:lnTo>
                        <a:lnTo>
                          <a:pt x="7" y="6"/>
                        </a:lnTo>
                        <a:lnTo>
                          <a:pt x="3" y="7"/>
                        </a:lnTo>
                        <a:lnTo>
                          <a:pt x="3" y="11"/>
                        </a:lnTo>
                        <a:lnTo>
                          <a:pt x="0" y="12"/>
                        </a:lnTo>
                        <a:lnTo>
                          <a:pt x="3" y="14"/>
                        </a:lnTo>
                        <a:lnTo>
                          <a:pt x="3" y="15"/>
                        </a:lnTo>
                        <a:lnTo>
                          <a:pt x="7"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60" name="Group 661"/>
                <p:cNvGrpSpPr>
                  <a:grpSpLocks/>
                </p:cNvGrpSpPr>
                <p:nvPr/>
              </p:nvGrpSpPr>
              <p:grpSpPr bwMode="auto">
                <a:xfrm>
                  <a:off x="1875" y="2662"/>
                  <a:ext cx="26" cy="18"/>
                  <a:chOff x="1875" y="2662"/>
                  <a:chExt cx="26" cy="18"/>
                </a:xfrm>
              </p:grpSpPr>
              <p:sp>
                <p:nvSpPr>
                  <p:cNvPr id="111667" name="Freeform 662"/>
                  <p:cNvSpPr>
                    <a:spLocks/>
                  </p:cNvSpPr>
                  <p:nvPr/>
                </p:nvSpPr>
                <p:spPr bwMode="auto">
                  <a:xfrm>
                    <a:off x="1884" y="2662"/>
                    <a:ext cx="17" cy="18"/>
                  </a:xfrm>
                  <a:custGeom>
                    <a:avLst/>
                    <a:gdLst>
                      <a:gd name="T0" fmla="*/ 0 w 17"/>
                      <a:gd name="T1" fmla="*/ 17 h 18"/>
                      <a:gd name="T2" fmla="*/ 7 w 17"/>
                      <a:gd name="T3" fmla="*/ 15 h 18"/>
                      <a:gd name="T4" fmla="*/ 8 w 17"/>
                      <a:gd name="T5" fmla="*/ 14 h 18"/>
                      <a:gd name="T6" fmla="*/ 8 w 17"/>
                      <a:gd name="T7" fmla="*/ 12 h 18"/>
                      <a:gd name="T8" fmla="*/ 12 w 17"/>
                      <a:gd name="T9" fmla="*/ 10 h 18"/>
                      <a:gd name="T10" fmla="*/ 12 w 17"/>
                      <a:gd name="T11" fmla="*/ 7 h 18"/>
                      <a:gd name="T12" fmla="*/ 16 w 17"/>
                      <a:gd name="T13" fmla="*/ 5 h 18"/>
                      <a:gd name="T14" fmla="*/ 12 w 17"/>
                      <a:gd name="T15" fmla="*/ 3 h 18"/>
                      <a:gd name="T16" fmla="*/ 12 w 17"/>
                      <a:gd name="T17" fmla="*/ 2 h 18"/>
                      <a:gd name="T18" fmla="*/ 8 w 1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0" y="17"/>
                        </a:moveTo>
                        <a:lnTo>
                          <a:pt x="7" y="15"/>
                        </a:lnTo>
                        <a:lnTo>
                          <a:pt x="8" y="14"/>
                        </a:lnTo>
                        <a:lnTo>
                          <a:pt x="8" y="12"/>
                        </a:lnTo>
                        <a:lnTo>
                          <a:pt x="12" y="10"/>
                        </a:lnTo>
                        <a:lnTo>
                          <a:pt x="12" y="7"/>
                        </a:lnTo>
                        <a:lnTo>
                          <a:pt x="16" y="5"/>
                        </a:lnTo>
                        <a:lnTo>
                          <a:pt x="12" y="3"/>
                        </a:lnTo>
                        <a:lnTo>
                          <a:pt x="12" y="2"/>
                        </a:lnTo>
                        <a:lnTo>
                          <a:pt x="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68" name="Freeform 663"/>
                  <p:cNvSpPr>
                    <a:spLocks/>
                  </p:cNvSpPr>
                  <p:nvPr/>
                </p:nvSpPr>
                <p:spPr bwMode="auto">
                  <a:xfrm>
                    <a:off x="1875" y="2662"/>
                    <a:ext cx="19" cy="17"/>
                  </a:xfrm>
                  <a:custGeom>
                    <a:avLst/>
                    <a:gdLst>
                      <a:gd name="T0" fmla="*/ 18 w 19"/>
                      <a:gd name="T1" fmla="*/ 9 h 17"/>
                      <a:gd name="T2" fmla="*/ 16 w 19"/>
                      <a:gd name="T3" fmla="*/ 6 h 17"/>
                      <a:gd name="T4" fmla="*/ 14 w 19"/>
                      <a:gd name="T5" fmla="*/ 6 h 17"/>
                      <a:gd name="T6" fmla="*/ 11 w 19"/>
                      <a:gd name="T7" fmla="*/ 6 h 17"/>
                      <a:gd name="T8" fmla="*/ 9 w 19"/>
                      <a:gd name="T9" fmla="*/ 0 h 17"/>
                      <a:gd name="T10" fmla="*/ 5 w 19"/>
                      <a:gd name="T11" fmla="*/ 9 h 17"/>
                      <a:gd name="T12" fmla="*/ 4 w 19"/>
                      <a:gd name="T13" fmla="*/ 9 h 17"/>
                      <a:gd name="T14" fmla="*/ 2 w 19"/>
                      <a:gd name="T15" fmla="*/ 9 h 17"/>
                      <a:gd name="T16" fmla="*/ 0 w 19"/>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18" y="9"/>
                        </a:moveTo>
                        <a:lnTo>
                          <a:pt x="16" y="6"/>
                        </a:lnTo>
                        <a:lnTo>
                          <a:pt x="14" y="6"/>
                        </a:lnTo>
                        <a:lnTo>
                          <a:pt x="11" y="6"/>
                        </a:lnTo>
                        <a:lnTo>
                          <a:pt x="9" y="0"/>
                        </a:lnTo>
                        <a:lnTo>
                          <a:pt x="5" y="9"/>
                        </a:lnTo>
                        <a:lnTo>
                          <a:pt x="4" y="9"/>
                        </a:lnTo>
                        <a:lnTo>
                          <a:pt x="2" y="9"/>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61" name="Group 664"/>
                <p:cNvGrpSpPr>
                  <a:grpSpLocks/>
                </p:cNvGrpSpPr>
                <p:nvPr/>
              </p:nvGrpSpPr>
              <p:grpSpPr bwMode="auto">
                <a:xfrm>
                  <a:off x="1882" y="2679"/>
                  <a:ext cx="24" cy="31"/>
                  <a:chOff x="1882" y="2679"/>
                  <a:chExt cx="24" cy="31"/>
                </a:xfrm>
              </p:grpSpPr>
              <p:sp>
                <p:nvSpPr>
                  <p:cNvPr id="111665" name="Freeform 665"/>
                  <p:cNvSpPr>
                    <a:spLocks/>
                  </p:cNvSpPr>
                  <p:nvPr/>
                </p:nvSpPr>
                <p:spPr bwMode="auto">
                  <a:xfrm>
                    <a:off x="1886" y="2693"/>
                    <a:ext cx="20" cy="17"/>
                  </a:xfrm>
                  <a:custGeom>
                    <a:avLst/>
                    <a:gdLst>
                      <a:gd name="T0" fmla="*/ 0 w 20"/>
                      <a:gd name="T1" fmla="*/ 6 h 17"/>
                      <a:gd name="T2" fmla="*/ 2 w 20"/>
                      <a:gd name="T3" fmla="*/ 9 h 17"/>
                      <a:gd name="T4" fmla="*/ 3 w 20"/>
                      <a:gd name="T5" fmla="*/ 9 h 17"/>
                      <a:gd name="T6" fmla="*/ 5 w 20"/>
                      <a:gd name="T7" fmla="*/ 16 h 17"/>
                      <a:gd name="T8" fmla="*/ 7 w 20"/>
                      <a:gd name="T9" fmla="*/ 16 h 17"/>
                      <a:gd name="T10" fmla="*/ 10 w 20"/>
                      <a:gd name="T11" fmla="*/ 16 h 17"/>
                      <a:gd name="T12" fmla="*/ 12 w 20"/>
                      <a:gd name="T13" fmla="*/ 9 h 17"/>
                      <a:gd name="T14" fmla="*/ 16 w 20"/>
                      <a:gd name="T15" fmla="*/ 9 h 17"/>
                      <a:gd name="T16" fmla="*/ 17 w 20"/>
                      <a:gd name="T17" fmla="*/ 9 h 17"/>
                      <a:gd name="T18" fmla="*/ 19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0" y="6"/>
                        </a:moveTo>
                        <a:lnTo>
                          <a:pt x="2" y="9"/>
                        </a:lnTo>
                        <a:lnTo>
                          <a:pt x="3" y="9"/>
                        </a:lnTo>
                        <a:lnTo>
                          <a:pt x="5" y="16"/>
                        </a:lnTo>
                        <a:lnTo>
                          <a:pt x="7" y="16"/>
                        </a:lnTo>
                        <a:lnTo>
                          <a:pt x="10" y="16"/>
                        </a:lnTo>
                        <a:lnTo>
                          <a:pt x="12" y="9"/>
                        </a:lnTo>
                        <a:lnTo>
                          <a:pt x="16" y="9"/>
                        </a:lnTo>
                        <a:lnTo>
                          <a:pt x="17" y="9"/>
                        </a:lnTo>
                        <a:lnTo>
                          <a:pt x="19"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66" name="Freeform 666"/>
                  <p:cNvSpPr>
                    <a:spLocks/>
                  </p:cNvSpPr>
                  <p:nvPr/>
                </p:nvSpPr>
                <p:spPr bwMode="auto">
                  <a:xfrm>
                    <a:off x="1882" y="2679"/>
                    <a:ext cx="17" cy="18"/>
                  </a:xfrm>
                  <a:custGeom>
                    <a:avLst/>
                    <a:gdLst>
                      <a:gd name="T0" fmla="*/ 16 w 17"/>
                      <a:gd name="T1" fmla="*/ 0 h 18"/>
                      <a:gd name="T2" fmla="*/ 11 w 17"/>
                      <a:gd name="T3" fmla="*/ 2 h 18"/>
                      <a:gd name="T4" fmla="*/ 6 w 17"/>
                      <a:gd name="T5" fmla="*/ 3 h 18"/>
                      <a:gd name="T6" fmla="*/ 6 w 17"/>
                      <a:gd name="T7" fmla="*/ 5 h 18"/>
                      <a:gd name="T8" fmla="*/ 4 w 17"/>
                      <a:gd name="T9" fmla="*/ 8 h 18"/>
                      <a:gd name="T10" fmla="*/ 4 w 17"/>
                      <a:gd name="T11" fmla="*/ 11 h 18"/>
                      <a:gd name="T12" fmla="*/ 0 w 17"/>
                      <a:gd name="T13" fmla="*/ 12 h 18"/>
                      <a:gd name="T14" fmla="*/ 4 w 17"/>
                      <a:gd name="T15" fmla="*/ 14 h 18"/>
                      <a:gd name="T16" fmla="*/ 4 w 17"/>
                      <a:gd name="T17" fmla="*/ 15 h 18"/>
                      <a:gd name="T18" fmla="*/ 6 w 17"/>
                      <a:gd name="T19" fmla="*/ 1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8"/>
                      <a:gd name="T32" fmla="*/ 17 w 17"/>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8">
                        <a:moveTo>
                          <a:pt x="16" y="0"/>
                        </a:moveTo>
                        <a:lnTo>
                          <a:pt x="11" y="2"/>
                        </a:lnTo>
                        <a:lnTo>
                          <a:pt x="6" y="3"/>
                        </a:lnTo>
                        <a:lnTo>
                          <a:pt x="6" y="5"/>
                        </a:lnTo>
                        <a:lnTo>
                          <a:pt x="4" y="8"/>
                        </a:lnTo>
                        <a:lnTo>
                          <a:pt x="4" y="11"/>
                        </a:lnTo>
                        <a:lnTo>
                          <a:pt x="0" y="12"/>
                        </a:lnTo>
                        <a:lnTo>
                          <a:pt x="4" y="14"/>
                        </a:lnTo>
                        <a:lnTo>
                          <a:pt x="4" y="15"/>
                        </a:lnTo>
                        <a:lnTo>
                          <a:pt x="6" y="17"/>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nvGrpSpPr>
                <p:cNvPr id="111662" name="Group 667"/>
                <p:cNvGrpSpPr>
                  <a:grpSpLocks/>
                </p:cNvGrpSpPr>
                <p:nvPr/>
              </p:nvGrpSpPr>
              <p:grpSpPr bwMode="auto">
                <a:xfrm>
                  <a:off x="1909" y="2692"/>
                  <a:ext cx="29" cy="19"/>
                  <a:chOff x="1909" y="2692"/>
                  <a:chExt cx="29" cy="19"/>
                </a:xfrm>
              </p:grpSpPr>
              <p:sp>
                <p:nvSpPr>
                  <p:cNvPr id="111663" name="Freeform 668"/>
                  <p:cNvSpPr>
                    <a:spLocks/>
                  </p:cNvSpPr>
                  <p:nvPr/>
                </p:nvSpPr>
                <p:spPr bwMode="auto">
                  <a:xfrm>
                    <a:off x="1921" y="2694"/>
                    <a:ext cx="17" cy="17"/>
                  </a:xfrm>
                  <a:custGeom>
                    <a:avLst/>
                    <a:gdLst>
                      <a:gd name="T0" fmla="*/ 0 w 17"/>
                      <a:gd name="T1" fmla="*/ 16 h 17"/>
                      <a:gd name="T2" fmla="*/ 7 w 17"/>
                      <a:gd name="T3" fmla="*/ 14 h 17"/>
                      <a:gd name="T4" fmla="*/ 8 w 17"/>
                      <a:gd name="T5" fmla="*/ 13 h 17"/>
                      <a:gd name="T6" fmla="*/ 8 w 17"/>
                      <a:gd name="T7" fmla="*/ 11 h 17"/>
                      <a:gd name="T8" fmla="*/ 12 w 17"/>
                      <a:gd name="T9" fmla="*/ 10 h 17"/>
                      <a:gd name="T10" fmla="*/ 12 w 17"/>
                      <a:gd name="T11" fmla="*/ 6 h 17"/>
                      <a:gd name="T12" fmla="*/ 16 w 17"/>
                      <a:gd name="T13" fmla="*/ 5 h 17"/>
                      <a:gd name="T14" fmla="*/ 12 w 17"/>
                      <a:gd name="T15" fmla="*/ 3 h 17"/>
                      <a:gd name="T16" fmla="*/ 12 w 17"/>
                      <a:gd name="T17" fmla="*/ 2 h 17"/>
                      <a:gd name="T18" fmla="*/ 8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6"/>
                        </a:moveTo>
                        <a:lnTo>
                          <a:pt x="7" y="14"/>
                        </a:lnTo>
                        <a:lnTo>
                          <a:pt x="8" y="13"/>
                        </a:lnTo>
                        <a:lnTo>
                          <a:pt x="8" y="11"/>
                        </a:lnTo>
                        <a:lnTo>
                          <a:pt x="12" y="10"/>
                        </a:lnTo>
                        <a:lnTo>
                          <a:pt x="12" y="6"/>
                        </a:lnTo>
                        <a:lnTo>
                          <a:pt x="16" y="5"/>
                        </a:lnTo>
                        <a:lnTo>
                          <a:pt x="12" y="3"/>
                        </a:lnTo>
                        <a:lnTo>
                          <a:pt x="12" y="2"/>
                        </a:lnTo>
                        <a:lnTo>
                          <a:pt x="8" y="0"/>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11664" name="Freeform 669"/>
                  <p:cNvSpPr>
                    <a:spLocks/>
                  </p:cNvSpPr>
                  <p:nvPr/>
                </p:nvSpPr>
                <p:spPr bwMode="auto">
                  <a:xfrm>
                    <a:off x="1909" y="2692"/>
                    <a:ext cx="20" cy="17"/>
                  </a:xfrm>
                  <a:custGeom>
                    <a:avLst/>
                    <a:gdLst>
                      <a:gd name="T0" fmla="*/ 19 w 20"/>
                      <a:gd name="T1" fmla="*/ 9 h 17"/>
                      <a:gd name="T2" fmla="*/ 17 w 20"/>
                      <a:gd name="T3" fmla="*/ 6 h 17"/>
                      <a:gd name="T4" fmla="*/ 16 w 20"/>
                      <a:gd name="T5" fmla="*/ 6 h 17"/>
                      <a:gd name="T6" fmla="*/ 14 w 20"/>
                      <a:gd name="T7" fmla="*/ 0 h 17"/>
                      <a:gd name="T8" fmla="*/ 12 w 20"/>
                      <a:gd name="T9" fmla="*/ 0 h 17"/>
                      <a:gd name="T10" fmla="*/ 9 w 20"/>
                      <a:gd name="T11" fmla="*/ 0 h 17"/>
                      <a:gd name="T12" fmla="*/ 7 w 20"/>
                      <a:gd name="T13" fmla="*/ 6 h 17"/>
                      <a:gd name="T14" fmla="*/ 3 w 20"/>
                      <a:gd name="T15" fmla="*/ 6 h 17"/>
                      <a:gd name="T16" fmla="*/ 2 w 20"/>
                      <a:gd name="T17" fmla="*/ 6 h 17"/>
                      <a:gd name="T18" fmla="*/ 0 w 20"/>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9" y="9"/>
                        </a:moveTo>
                        <a:lnTo>
                          <a:pt x="17" y="6"/>
                        </a:lnTo>
                        <a:lnTo>
                          <a:pt x="16" y="6"/>
                        </a:lnTo>
                        <a:lnTo>
                          <a:pt x="14" y="0"/>
                        </a:lnTo>
                        <a:lnTo>
                          <a:pt x="12" y="0"/>
                        </a:lnTo>
                        <a:lnTo>
                          <a:pt x="9" y="0"/>
                        </a:lnTo>
                        <a:lnTo>
                          <a:pt x="7" y="6"/>
                        </a:lnTo>
                        <a:lnTo>
                          <a:pt x="3" y="6"/>
                        </a:lnTo>
                        <a:lnTo>
                          <a:pt x="2" y="6"/>
                        </a:lnTo>
                        <a:lnTo>
                          <a:pt x="0" y="16"/>
                        </a:lnTo>
                      </a:path>
                    </a:pathLst>
                  </a:custGeom>
                  <a:noFill/>
                  <a:ln w="412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sp>
            <p:nvSpPr>
              <p:cNvPr id="111655" name="Freeform 670"/>
              <p:cNvSpPr>
                <a:spLocks/>
              </p:cNvSpPr>
              <p:nvPr/>
            </p:nvSpPr>
            <p:spPr bwMode="auto">
              <a:xfrm>
                <a:off x="1920" y="2448"/>
                <a:ext cx="432" cy="48"/>
              </a:xfrm>
              <a:custGeom>
                <a:avLst/>
                <a:gdLst>
                  <a:gd name="T0" fmla="*/ 0 w 292"/>
                  <a:gd name="T1" fmla="*/ 0 h 163"/>
                  <a:gd name="T2" fmla="*/ 188 w 292"/>
                  <a:gd name="T3" fmla="*/ 5 h 163"/>
                  <a:gd name="T4" fmla="*/ 389 w 292"/>
                  <a:gd name="T5" fmla="*/ 9 h 163"/>
                  <a:gd name="T6" fmla="*/ 624 w 292"/>
                  <a:gd name="T7" fmla="*/ 14 h 163"/>
                  <a:gd name="T8" fmla="*/ 638 w 292"/>
                  <a:gd name="T9" fmla="*/ 14 h 163"/>
                  <a:gd name="T10" fmla="*/ 0 60000 65536"/>
                  <a:gd name="T11" fmla="*/ 0 60000 65536"/>
                  <a:gd name="T12" fmla="*/ 0 60000 65536"/>
                  <a:gd name="T13" fmla="*/ 0 60000 65536"/>
                  <a:gd name="T14" fmla="*/ 0 60000 65536"/>
                  <a:gd name="T15" fmla="*/ 0 w 292"/>
                  <a:gd name="T16" fmla="*/ 0 h 163"/>
                  <a:gd name="T17" fmla="*/ 292 w 292"/>
                  <a:gd name="T18" fmla="*/ 163 h 163"/>
                </a:gdLst>
                <a:ahLst/>
                <a:cxnLst>
                  <a:cxn ang="T10">
                    <a:pos x="T0" y="T1"/>
                  </a:cxn>
                  <a:cxn ang="T11">
                    <a:pos x="T2" y="T3"/>
                  </a:cxn>
                  <a:cxn ang="T12">
                    <a:pos x="T4" y="T5"/>
                  </a:cxn>
                  <a:cxn ang="T13">
                    <a:pos x="T6" y="T7"/>
                  </a:cxn>
                  <a:cxn ang="T14">
                    <a:pos x="T8" y="T9"/>
                  </a:cxn>
                </a:cxnLst>
                <a:rect l="T15" t="T16" r="T17" b="T18"/>
                <a:pathLst>
                  <a:path w="292" h="163">
                    <a:moveTo>
                      <a:pt x="0" y="0"/>
                    </a:moveTo>
                    <a:lnTo>
                      <a:pt x="86" y="54"/>
                    </a:lnTo>
                    <a:lnTo>
                      <a:pt x="178" y="106"/>
                    </a:lnTo>
                    <a:lnTo>
                      <a:pt x="285" y="162"/>
                    </a:lnTo>
                    <a:lnTo>
                      <a:pt x="291" y="162"/>
                    </a:lnTo>
                  </a:path>
                </a:pathLst>
              </a:custGeom>
              <a:noFill/>
              <a:ln w="41275" cap="rnd">
                <a:solidFill>
                  <a:srgbClr val="CCFFCC"/>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grpSp>
      </p:grpSp>
      <p:sp>
        <p:nvSpPr>
          <p:cNvPr id="111646" name="Text Box 671"/>
          <p:cNvSpPr txBox="1">
            <a:spLocks noChangeArrowheads="1"/>
          </p:cNvSpPr>
          <p:nvPr/>
        </p:nvSpPr>
        <p:spPr bwMode="auto">
          <a:xfrm>
            <a:off x="1312863" y="2514600"/>
            <a:ext cx="1974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65000"/>
              </a:lnSpc>
            </a:pPr>
            <a:r>
              <a:rPr lang="en-US" altLang="el-GR" sz="2800" b="1">
                <a:latin typeface="Arial Greek" charset="0"/>
              </a:rPr>
              <a:t>+</a:t>
            </a:r>
          </a:p>
          <a:p>
            <a:pPr algn="ctr">
              <a:lnSpc>
                <a:spcPct val="65000"/>
              </a:lnSpc>
            </a:pPr>
            <a:r>
              <a:rPr lang="en-US" altLang="el-GR" sz="2800" b="1">
                <a:latin typeface="Arial Greek" charset="0"/>
              </a:rPr>
              <a:t>Ορλιστάτη</a:t>
            </a:r>
          </a:p>
        </p:txBody>
      </p:sp>
    </p:spTree>
  </p:cSld>
  <p:clrMapOvr>
    <a:masterClrMapping/>
  </p:clrMapOvr>
  <p:transition spd="med">
    <p:checker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Xendo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27138"/>
            <a:ext cx="853440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ChangeArrowheads="1"/>
          </p:cNvSpPr>
          <p:nvPr/>
        </p:nvSpPr>
        <p:spPr bwMode="auto">
          <a:xfrm>
            <a:off x="228600" y="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3600" b="1">
                <a:solidFill>
                  <a:srgbClr val="FFFF00"/>
                </a:solidFill>
                <a:latin typeface="Comic Sans MS" pitchFamily="66" charset="0"/>
              </a:rPr>
              <a:t>Μελέτη </a:t>
            </a:r>
            <a:r>
              <a:rPr lang="en-US" altLang="el-GR" sz="3600" b="1">
                <a:solidFill>
                  <a:srgbClr val="FFFF00"/>
                </a:solidFill>
                <a:latin typeface="Comic Sans MS" pitchFamily="66" charset="0"/>
              </a:rPr>
              <a:t>XENDOS </a:t>
            </a:r>
            <a:r>
              <a:rPr lang="el-GR" altLang="el-GR" sz="3600" b="1">
                <a:solidFill>
                  <a:srgbClr val="FFFF00"/>
                </a:solidFill>
                <a:latin typeface="Comic Sans MS" pitchFamily="66" charset="0"/>
              </a:rPr>
              <a:t>και απώλεια βάρους</a:t>
            </a:r>
            <a:endParaRPr lang="en-GB" altLang="el-GR" sz="4400" b="1">
              <a:solidFill>
                <a:srgbClr val="FFFF00"/>
              </a:solidFill>
              <a:latin typeface="Comic Sans MS" pitchFamily="66" charset="0"/>
            </a:endParaRPr>
          </a:p>
        </p:txBody>
      </p:sp>
      <p:sp>
        <p:nvSpPr>
          <p:cNvPr id="112644" name="Rectangle 4"/>
          <p:cNvSpPr>
            <a:spLocks noChangeArrowheads="1"/>
          </p:cNvSpPr>
          <p:nvPr/>
        </p:nvSpPr>
        <p:spPr bwMode="auto">
          <a:xfrm>
            <a:off x="4398963" y="6396038"/>
            <a:ext cx="441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82880" bIns="182880" anchor="b">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lang="en-US" altLang="el-GR" sz="1800" b="1" i="1">
                <a:solidFill>
                  <a:srgbClr val="66FF33"/>
                </a:solidFill>
                <a:latin typeface="Times New Roman" pitchFamily="18" charset="0"/>
              </a:rPr>
              <a:t>Torgerson et al</a:t>
            </a:r>
            <a:r>
              <a:rPr lang="en-GB" altLang="el-GR" sz="1800" b="1" i="1">
                <a:solidFill>
                  <a:srgbClr val="66FF33"/>
                </a:solidFill>
                <a:latin typeface="Times New Roman" pitchFamily="18" charset="0"/>
              </a:rPr>
              <a:t>. Diabetes Care 2004; 27: 155</a:t>
            </a:r>
          </a:p>
        </p:txBody>
      </p:sp>
      <p:sp>
        <p:nvSpPr>
          <p:cNvPr id="187397" name="Oval 5"/>
          <p:cNvSpPr>
            <a:spLocks noChangeArrowheads="1"/>
          </p:cNvSpPr>
          <p:nvPr/>
        </p:nvSpPr>
        <p:spPr bwMode="auto">
          <a:xfrm>
            <a:off x="5715000" y="4038600"/>
            <a:ext cx="21336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2646" name="Text Box 6"/>
          <p:cNvSpPr txBox="1">
            <a:spLocks noChangeArrowheads="1"/>
          </p:cNvSpPr>
          <p:nvPr/>
        </p:nvSpPr>
        <p:spPr bwMode="auto">
          <a:xfrm>
            <a:off x="7788275" y="5449888"/>
            <a:ext cx="89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b="1">
                <a:solidFill>
                  <a:srgbClr val="FF0000"/>
                </a:solidFill>
              </a:rPr>
              <a:t>4 έτη</a:t>
            </a:r>
          </a:p>
        </p:txBody>
      </p:sp>
      <p:sp>
        <p:nvSpPr>
          <p:cNvPr id="112647" name="Text Box 7"/>
          <p:cNvSpPr txBox="1">
            <a:spLocks noChangeArrowheads="1"/>
          </p:cNvSpPr>
          <p:nvPr/>
        </p:nvSpPr>
        <p:spPr bwMode="auto">
          <a:xfrm>
            <a:off x="2422525" y="1600200"/>
            <a:ext cx="131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l-GR" b="1">
                <a:solidFill>
                  <a:schemeClr val="bg2"/>
                </a:solidFill>
              </a:rPr>
              <a:t>n=3.305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additive="base">
                                        <p:cTn id="7" dur="500" fill="hold"/>
                                        <p:tgtEl>
                                          <p:spTgt spid="187397"/>
                                        </p:tgtEl>
                                        <p:attrNameLst>
                                          <p:attrName>ppt_x</p:attrName>
                                        </p:attrNameLst>
                                      </p:cBhvr>
                                      <p:tavLst>
                                        <p:tav tm="0">
                                          <p:val>
                                            <p:strVal val="1+#ppt_w/2"/>
                                          </p:val>
                                        </p:tav>
                                        <p:tav tm="100000">
                                          <p:val>
                                            <p:strVal val="#ppt_x"/>
                                          </p:val>
                                        </p:tav>
                                      </p:tavLst>
                                    </p:anim>
                                    <p:anim calcmode="lin" valueType="num">
                                      <p:cBhvr additive="base">
                                        <p:cTn id="8" dur="500" fill="hold"/>
                                        <p:tgtEl>
                                          <p:spTgt spid="187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11125" y="98425"/>
            <a:ext cx="897413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3600" b="1">
                <a:solidFill>
                  <a:srgbClr val="FF0000"/>
                </a:solidFill>
              </a:rPr>
              <a:t>Τα Ενδοκανναβινοειδή</a:t>
            </a:r>
            <a:r>
              <a:rPr lang="en-US" altLang="el-GR" sz="2800" b="1">
                <a:solidFill>
                  <a:srgbClr val="FFFF00"/>
                </a:solidFill>
              </a:rPr>
              <a:t> </a:t>
            </a:r>
            <a:r>
              <a:rPr lang="el-GR" altLang="el-GR" sz="2800" b="1">
                <a:solidFill>
                  <a:srgbClr val="FFFF00"/>
                </a:solidFill>
              </a:rPr>
              <a:t>ασκούν δράσεις</a:t>
            </a:r>
            <a:endParaRPr lang="en-US" altLang="el-GR" sz="2800" b="1">
              <a:solidFill>
                <a:srgbClr val="FFFF00"/>
              </a:solidFill>
            </a:endParaRPr>
          </a:p>
          <a:p>
            <a:pPr algn="ctr"/>
            <a:r>
              <a:rPr lang="el-GR" altLang="el-GR" sz="2800" b="1">
                <a:solidFill>
                  <a:srgbClr val="FFFF00"/>
                </a:solidFill>
              </a:rPr>
              <a:t>Κεντρικές Ορεξιογόνες </a:t>
            </a:r>
            <a:r>
              <a:rPr lang="el-GR" altLang="el-GR" sz="2800" b="1">
                <a:solidFill>
                  <a:srgbClr val="FF3300"/>
                </a:solidFill>
              </a:rPr>
              <a:t>&amp;</a:t>
            </a:r>
            <a:r>
              <a:rPr lang="el-GR" altLang="el-GR" sz="2800" b="1">
                <a:solidFill>
                  <a:srgbClr val="FFFF00"/>
                </a:solidFill>
              </a:rPr>
              <a:t> Περιφερικές Λιπογενετικές</a:t>
            </a:r>
            <a:endParaRPr lang="en-US" altLang="el-GR" sz="2800" b="1">
              <a:solidFill>
                <a:srgbClr val="FFFF00"/>
              </a:solidFill>
            </a:endParaRPr>
          </a:p>
        </p:txBody>
      </p:sp>
      <p:pic>
        <p:nvPicPr>
          <p:cNvPr id="113667" name="Picture 3" descr="brainnew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28800"/>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obtherapy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2600"/>
            <a:ext cx="3352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 Box 5"/>
          <p:cNvSpPr txBox="1">
            <a:spLocks noChangeArrowheads="1"/>
          </p:cNvSpPr>
          <p:nvPr/>
        </p:nvSpPr>
        <p:spPr bwMode="auto">
          <a:xfrm>
            <a:off x="1190625" y="3581400"/>
            <a:ext cx="2297113"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b="1">
                <a:solidFill>
                  <a:schemeClr val="bg1"/>
                </a:solidFill>
              </a:rPr>
              <a:t>Όρεξη</a:t>
            </a:r>
            <a:endParaRPr lang="en-US" altLang="el-GR" b="1">
              <a:solidFill>
                <a:schemeClr val="bg1"/>
              </a:solidFill>
            </a:endParaRPr>
          </a:p>
          <a:p>
            <a:pPr>
              <a:lnSpc>
                <a:spcPct val="120000"/>
              </a:lnSpc>
            </a:pPr>
            <a:r>
              <a:rPr lang="el-GR" altLang="el-GR" b="1">
                <a:solidFill>
                  <a:schemeClr val="bg1"/>
                </a:solidFill>
              </a:rPr>
              <a:t>Κίνητρο για</a:t>
            </a:r>
            <a:r>
              <a:rPr lang="en-US" altLang="el-GR" b="1">
                <a:solidFill>
                  <a:schemeClr val="bg1"/>
                </a:solidFill>
              </a:rPr>
              <a:t> </a:t>
            </a:r>
          </a:p>
          <a:p>
            <a:pPr>
              <a:lnSpc>
                <a:spcPct val="85000"/>
              </a:lnSpc>
            </a:pPr>
            <a:r>
              <a:rPr lang="el-GR" altLang="el-GR" b="1">
                <a:solidFill>
                  <a:schemeClr val="bg1"/>
                </a:solidFill>
              </a:rPr>
              <a:t>φαγητό</a:t>
            </a:r>
            <a:r>
              <a:rPr lang="en-US" altLang="el-GR" b="1">
                <a:solidFill>
                  <a:schemeClr val="bg1"/>
                </a:solidFill>
              </a:rPr>
              <a:t>/</a:t>
            </a:r>
            <a:r>
              <a:rPr lang="el-GR" altLang="el-GR" b="1">
                <a:solidFill>
                  <a:schemeClr val="bg1"/>
                </a:solidFill>
              </a:rPr>
              <a:t>καπνό</a:t>
            </a:r>
            <a:endParaRPr lang="en-US" altLang="el-GR" b="1">
              <a:solidFill>
                <a:schemeClr val="bg1"/>
              </a:solidFill>
            </a:endParaRPr>
          </a:p>
        </p:txBody>
      </p:sp>
      <p:sp>
        <p:nvSpPr>
          <p:cNvPr id="113670" name="Rectangle 6"/>
          <p:cNvSpPr>
            <a:spLocks noChangeArrowheads="1"/>
          </p:cNvSpPr>
          <p:nvPr/>
        </p:nvSpPr>
        <p:spPr bwMode="auto">
          <a:xfrm>
            <a:off x="914400" y="1828800"/>
            <a:ext cx="2590800" cy="3048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3671" name="Rectangle 7"/>
          <p:cNvSpPr>
            <a:spLocks noChangeArrowheads="1"/>
          </p:cNvSpPr>
          <p:nvPr/>
        </p:nvSpPr>
        <p:spPr bwMode="auto">
          <a:xfrm>
            <a:off x="4953000" y="1752600"/>
            <a:ext cx="3352800" cy="2438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3672" name="Line 8"/>
          <p:cNvSpPr>
            <a:spLocks noChangeShapeType="1"/>
          </p:cNvSpPr>
          <p:nvPr/>
        </p:nvSpPr>
        <p:spPr bwMode="auto">
          <a:xfrm flipV="1">
            <a:off x="1143000" y="3657600"/>
            <a:ext cx="0" cy="990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13673" name="Text Box 9"/>
          <p:cNvSpPr txBox="1">
            <a:spLocks noChangeArrowheads="1"/>
          </p:cNvSpPr>
          <p:nvPr/>
        </p:nvSpPr>
        <p:spPr bwMode="auto">
          <a:xfrm>
            <a:off x="5159375" y="3581400"/>
            <a:ext cx="321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l-GR" altLang="el-GR" b="1">
                <a:solidFill>
                  <a:schemeClr val="bg1"/>
                </a:solidFill>
              </a:rPr>
              <a:t>Συσσώρευση λίπους</a:t>
            </a:r>
            <a:endParaRPr lang="en-US" altLang="el-GR" b="1">
              <a:solidFill>
                <a:schemeClr val="bg1"/>
              </a:solidFill>
            </a:endParaRPr>
          </a:p>
        </p:txBody>
      </p:sp>
      <p:sp>
        <p:nvSpPr>
          <p:cNvPr id="113674" name="Line 10"/>
          <p:cNvSpPr>
            <a:spLocks noChangeShapeType="1"/>
          </p:cNvSpPr>
          <p:nvPr/>
        </p:nvSpPr>
        <p:spPr bwMode="auto">
          <a:xfrm flipV="1">
            <a:off x="5105400" y="3505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13675" name="Oval 11"/>
          <p:cNvSpPr>
            <a:spLocks noChangeArrowheads="1"/>
          </p:cNvSpPr>
          <p:nvPr/>
        </p:nvSpPr>
        <p:spPr bwMode="auto">
          <a:xfrm>
            <a:off x="152400" y="5181600"/>
            <a:ext cx="1905000" cy="1371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2200" b="1"/>
              <a:t>Εθισμό</a:t>
            </a:r>
            <a:endParaRPr lang="en-US" altLang="el-GR" sz="2200" b="1"/>
          </a:p>
          <a:p>
            <a:pPr algn="ctr"/>
            <a:r>
              <a:rPr lang="el-GR" altLang="el-GR" sz="2200" b="1"/>
              <a:t>στο καπνό</a:t>
            </a:r>
            <a:endParaRPr lang="en-US" altLang="el-GR" sz="2200" b="1"/>
          </a:p>
        </p:txBody>
      </p:sp>
      <p:sp>
        <p:nvSpPr>
          <p:cNvPr id="113676" name="Oval 12"/>
          <p:cNvSpPr>
            <a:spLocks noChangeArrowheads="1"/>
          </p:cNvSpPr>
          <p:nvPr/>
        </p:nvSpPr>
        <p:spPr bwMode="auto">
          <a:xfrm>
            <a:off x="2438400" y="5181600"/>
            <a:ext cx="1905000" cy="1371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2200" b="1"/>
              <a:t>Υπερφαγία</a:t>
            </a:r>
            <a:endParaRPr lang="en-US" altLang="el-GR" sz="2200" b="1"/>
          </a:p>
        </p:txBody>
      </p:sp>
      <p:sp>
        <p:nvSpPr>
          <p:cNvPr id="113677" name="Rectangle 13"/>
          <p:cNvSpPr>
            <a:spLocks noChangeArrowheads="1"/>
          </p:cNvSpPr>
          <p:nvPr/>
        </p:nvSpPr>
        <p:spPr bwMode="auto">
          <a:xfrm>
            <a:off x="4953000" y="4648200"/>
            <a:ext cx="3810000" cy="22098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10000"/>
              </a:lnSpc>
            </a:pPr>
            <a:r>
              <a:rPr lang="en-US" altLang="el-GR" b="1"/>
              <a:t>    </a:t>
            </a:r>
            <a:r>
              <a:rPr lang="el-GR" altLang="el-GR" b="1"/>
              <a:t>Ινσουλινοαντοχή</a:t>
            </a:r>
            <a:endParaRPr lang="en-US" altLang="el-GR" b="1"/>
          </a:p>
          <a:p>
            <a:pPr>
              <a:lnSpc>
                <a:spcPct val="110000"/>
              </a:lnSpc>
            </a:pPr>
            <a:r>
              <a:rPr lang="en-US" altLang="el-GR" b="1"/>
              <a:t>    </a:t>
            </a:r>
            <a:r>
              <a:rPr lang="el-GR" altLang="el-GR" b="1"/>
              <a:t>Δυσανοχή στη γλυκόζη</a:t>
            </a:r>
            <a:endParaRPr lang="en-US" altLang="el-GR" b="1"/>
          </a:p>
          <a:p>
            <a:pPr>
              <a:lnSpc>
                <a:spcPct val="110000"/>
              </a:lnSpc>
            </a:pPr>
            <a:r>
              <a:rPr lang="en-US" altLang="el-GR" b="1"/>
              <a:t>    Adiponectin</a:t>
            </a:r>
          </a:p>
          <a:p>
            <a:pPr>
              <a:lnSpc>
                <a:spcPct val="110000"/>
              </a:lnSpc>
            </a:pPr>
            <a:r>
              <a:rPr lang="en-US" altLang="el-GR" b="1"/>
              <a:t>    HDL-C</a:t>
            </a:r>
          </a:p>
          <a:p>
            <a:pPr>
              <a:lnSpc>
                <a:spcPct val="110000"/>
              </a:lnSpc>
            </a:pPr>
            <a:r>
              <a:rPr lang="en-US" altLang="el-GR" b="1"/>
              <a:t>    T</a:t>
            </a:r>
            <a:r>
              <a:rPr lang="el-GR" altLang="el-GR" b="1"/>
              <a:t>ριγλυκερίδια</a:t>
            </a:r>
            <a:endParaRPr lang="en-US" altLang="el-GR" b="1"/>
          </a:p>
        </p:txBody>
      </p:sp>
      <p:sp>
        <p:nvSpPr>
          <p:cNvPr id="113678" name="Line 14"/>
          <p:cNvSpPr>
            <a:spLocks noChangeShapeType="1"/>
          </p:cNvSpPr>
          <p:nvPr/>
        </p:nvSpPr>
        <p:spPr bwMode="auto">
          <a:xfrm flipV="1">
            <a:off x="5181600" y="4800600"/>
            <a:ext cx="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13679" name="Line 15"/>
          <p:cNvSpPr>
            <a:spLocks noChangeShapeType="1"/>
          </p:cNvSpPr>
          <p:nvPr/>
        </p:nvSpPr>
        <p:spPr bwMode="auto">
          <a:xfrm>
            <a:off x="5181600" y="5638800"/>
            <a:ext cx="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13680" name="Line 16"/>
          <p:cNvSpPr>
            <a:spLocks noChangeShapeType="1"/>
          </p:cNvSpPr>
          <p:nvPr/>
        </p:nvSpPr>
        <p:spPr bwMode="auto">
          <a:xfrm flipV="1">
            <a:off x="5181600" y="6400800"/>
            <a:ext cx="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13681" name="AutoShape 17"/>
          <p:cNvSpPr>
            <a:spLocks noChangeArrowheads="1"/>
          </p:cNvSpPr>
          <p:nvPr/>
        </p:nvSpPr>
        <p:spPr bwMode="auto">
          <a:xfrm>
            <a:off x="4419600" y="5638800"/>
            <a:ext cx="533400" cy="485775"/>
          </a:xfrm>
          <a:prstGeom prst="rightArrow">
            <a:avLst>
              <a:gd name="adj1" fmla="val 50000"/>
              <a:gd name="adj2" fmla="val 27451"/>
            </a:avLst>
          </a:prstGeom>
          <a:noFill/>
          <a:ln w="69850">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3682" name="AutoShape 18"/>
          <p:cNvSpPr>
            <a:spLocks noChangeArrowheads="1"/>
          </p:cNvSpPr>
          <p:nvPr/>
        </p:nvSpPr>
        <p:spPr bwMode="auto">
          <a:xfrm>
            <a:off x="6400800" y="4191000"/>
            <a:ext cx="485775" cy="533400"/>
          </a:xfrm>
          <a:prstGeom prst="downArrow">
            <a:avLst>
              <a:gd name="adj1" fmla="val 50000"/>
              <a:gd name="adj2" fmla="val 27451"/>
            </a:avLst>
          </a:prstGeom>
          <a:noFill/>
          <a:ln w="69850">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3683" name="AutoShape 19"/>
          <p:cNvSpPr>
            <a:spLocks noChangeArrowheads="1"/>
          </p:cNvSpPr>
          <p:nvPr/>
        </p:nvSpPr>
        <p:spPr bwMode="auto">
          <a:xfrm>
            <a:off x="1905000" y="1219200"/>
            <a:ext cx="485775" cy="533400"/>
          </a:xfrm>
          <a:prstGeom prst="downArrow">
            <a:avLst>
              <a:gd name="adj1" fmla="val 50000"/>
              <a:gd name="adj2" fmla="val 27451"/>
            </a:avLst>
          </a:prstGeom>
          <a:noFill/>
          <a:ln w="69850">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3684" name="AutoShape 20"/>
          <p:cNvSpPr>
            <a:spLocks noChangeArrowheads="1"/>
          </p:cNvSpPr>
          <p:nvPr/>
        </p:nvSpPr>
        <p:spPr bwMode="auto">
          <a:xfrm>
            <a:off x="6372225" y="1143000"/>
            <a:ext cx="485775" cy="533400"/>
          </a:xfrm>
          <a:prstGeom prst="downArrow">
            <a:avLst>
              <a:gd name="adj1" fmla="val 50000"/>
              <a:gd name="adj2" fmla="val 27451"/>
            </a:avLst>
          </a:prstGeom>
          <a:noFill/>
          <a:ln w="69850">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3685" name="Line 21"/>
          <p:cNvSpPr>
            <a:spLocks noChangeShapeType="1"/>
          </p:cNvSpPr>
          <p:nvPr/>
        </p:nvSpPr>
        <p:spPr bwMode="auto">
          <a:xfrm flipH="1">
            <a:off x="1447800" y="48768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113686" name="AutoShape 22"/>
          <p:cNvSpPr>
            <a:spLocks noChangeArrowheads="1"/>
          </p:cNvSpPr>
          <p:nvPr/>
        </p:nvSpPr>
        <p:spPr bwMode="auto">
          <a:xfrm>
            <a:off x="1038225" y="4953000"/>
            <a:ext cx="485775" cy="533400"/>
          </a:xfrm>
          <a:prstGeom prst="downArrow">
            <a:avLst>
              <a:gd name="adj1" fmla="val 50000"/>
              <a:gd name="adj2" fmla="val 27451"/>
            </a:avLst>
          </a:prstGeom>
          <a:noFill/>
          <a:ln w="69850">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13687" name="AutoShape 23"/>
          <p:cNvSpPr>
            <a:spLocks noChangeArrowheads="1"/>
          </p:cNvSpPr>
          <p:nvPr/>
        </p:nvSpPr>
        <p:spPr bwMode="auto">
          <a:xfrm>
            <a:off x="2895600" y="4953000"/>
            <a:ext cx="485775" cy="533400"/>
          </a:xfrm>
          <a:prstGeom prst="downArrow">
            <a:avLst>
              <a:gd name="adj1" fmla="val 50000"/>
              <a:gd name="adj2" fmla="val 27451"/>
            </a:avLst>
          </a:prstGeom>
          <a:noFill/>
          <a:ln w="69850">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200728" name="Text Box 24"/>
          <p:cNvSpPr txBox="1">
            <a:spLocks noChangeArrowheads="1"/>
          </p:cNvSpPr>
          <p:nvPr/>
        </p:nvSpPr>
        <p:spPr bwMode="auto">
          <a:xfrm>
            <a:off x="1371600" y="1843088"/>
            <a:ext cx="6213475" cy="1433512"/>
          </a:xfrm>
          <a:prstGeom prst="rect">
            <a:avLst/>
          </a:prstGeom>
          <a:noFill/>
          <a:ln w="9525">
            <a:noFill/>
            <a:miter lim="800000"/>
            <a:headEnd/>
            <a:tailEnd/>
          </a:ln>
          <a:effectLst/>
        </p:spPr>
        <p:txBody>
          <a:bodyPr wrap="none">
            <a:spAutoFit/>
          </a:bodyPr>
          <a:lstStyle/>
          <a:p>
            <a:pPr eaLnBrk="0" hangingPunct="0">
              <a:defRPr/>
            </a:pPr>
            <a:r>
              <a:rPr lang="en-US" sz="8800">
                <a:solidFill>
                  <a:srgbClr val="66FF33"/>
                </a:solidFill>
                <a:effectLst>
                  <a:outerShdw blurRad="38100" dist="38100" dir="2700000" algn="tl">
                    <a:srgbClr val="000000"/>
                  </a:outerShdw>
                </a:effectLst>
                <a:ea typeface="+mn-ea"/>
              </a:rPr>
              <a:t>Rimonabant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00728"/>
                                        </p:tgtEl>
                                        <p:attrNameLst>
                                          <p:attrName>style.visibility</p:attrName>
                                        </p:attrNameLst>
                                      </p:cBhvr>
                                      <p:to>
                                        <p:strVal val="visible"/>
                                      </p:to>
                                    </p:set>
                                    <p:anim calcmode="lin" valueType="num">
                                      <p:cBhvr>
                                        <p:cTn id="7" dur="500" fill="hold"/>
                                        <p:tgtEl>
                                          <p:spTgt spid="200728"/>
                                        </p:tgtEl>
                                        <p:attrNameLst>
                                          <p:attrName>ppt_w</p:attrName>
                                        </p:attrNameLst>
                                      </p:cBhvr>
                                      <p:tavLst>
                                        <p:tav tm="0">
                                          <p:val>
                                            <p:fltVal val="0"/>
                                          </p:val>
                                        </p:tav>
                                        <p:tav tm="100000">
                                          <p:val>
                                            <p:strVal val="#ppt_w"/>
                                          </p:val>
                                        </p:tav>
                                      </p:tavLst>
                                    </p:anim>
                                    <p:anim calcmode="lin" valueType="num">
                                      <p:cBhvr>
                                        <p:cTn id="8" dur="500" fill="hold"/>
                                        <p:tgtEl>
                                          <p:spTgt spid="200728"/>
                                        </p:tgtEl>
                                        <p:attrNameLst>
                                          <p:attrName>ppt_h</p:attrName>
                                        </p:attrNameLst>
                                      </p:cBhvr>
                                      <p:tavLst>
                                        <p:tav tm="0">
                                          <p:val>
                                            <p:fltVal val="0"/>
                                          </p:val>
                                        </p:tav>
                                        <p:tav tm="100000">
                                          <p:val>
                                            <p:strVal val="#ppt_h"/>
                                          </p:val>
                                        </p:tav>
                                      </p:tavLst>
                                    </p:anim>
                                    <p:anim calcmode="lin" valueType="num">
                                      <p:cBhvr>
                                        <p:cTn id="9" dur="500" fill="hold"/>
                                        <p:tgtEl>
                                          <p:spTgt spid="200728"/>
                                        </p:tgtEl>
                                        <p:attrNameLst>
                                          <p:attrName>ppt_x</p:attrName>
                                        </p:attrNameLst>
                                      </p:cBhvr>
                                      <p:tavLst>
                                        <p:tav tm="0">
                                          <p:val>
                                            <p:fltVal val="0.5"/>
                                          </p:val>
                                        </p:tav>
                                        <p:tav tm="100000">
                                          <p:val>
                                            <p:strVal val="#ppt_x"/>
                                          </p:val>
                                        </p:tav>
                                      </p:tavLst>
                                    </p:anim>
                                    <p:anim calcmode="lin" valueType="num">
                                      <p:cBhvr>
                                        <p:cTn id="10" dur="500" fill="hold"/>
                                        <p:tgtEl>
                                          <p:spTgt spid="2007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2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hidden="1"/>
          <p:cNvSpPr>
            <a:spLocks noGrp="1"/>
          </p:cNvSpPr>
          <p:nvPr>
            <p:ph type="title"/>
          </p:nvPr>
        </p:nvSpPr>
        <p:spPr/>
        <p:txBody>
          <a:bodyPr/>
          <a:lstStyle/>
          <a:p>
            <a:r>
              <a:rPr lang="en-US" altLang="el-GR" smtClean="0"/>
              <a:t>Smarter Medicine</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a:bodyPr>
          <a:lstStyle/>
          <a:p>
            <a:r>
              <a:rPr lang="en-US" altLang="el-GR" sz="2900" smtClean="0"/>
              <a:t>Multiple Hormonal Signals Interpreted by the Central Nervous System Influence Appetite</a:t>
            </a:r>
            <a:r>
              <a:rPr lang="en-US" altLang="el-GR" sz="2900" baseline="30000" smtClean="0"/>
              <a:t>[a,b]</a:t>
            </a:r>
          </a:p>
        </p:txBody>
      </p:sp>
      <p:pic>
        <p:nvPicPr>
          <p:cNvPr id="1157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hidden="1"/>
          <p:cNvSpPr>
            <a:spLocks noGrp="1"/>
          </p:cNvSpPr>
          <p:nvPr>
            <p:ph type="title"/>
          </p:nvPr>
        </p:nvSpPr>
        <p:spPr/>
        <p:txBody>
          <a:bodyPr/>
          <a:lstStyle/>
          <a:p>
            <a:r>
              <a:rPr lang="en-US" altLang="el-GR" smtClean="0"/>
              <a:t>Pharmacotherapy and Surgery in Addition to Diet and Lifestyle Changes</a:t>
            </a:r>
          </a:p>
        </p:txBody>
      </p:sp>
      <p:pic>
        <p:nvPicPr>
          <p:cNvPr id="1167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98450" y="228600"/>
            <a:ext cx="8154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l-GR" altLang="el-GR" sz="3600" b="1">
                <a:solidFill>
                  <a:srgbClr val="FFFF00"/>
                </a:solidFill>
              </a:rPr>
              <a:t>Ορισμός</a:t>
            </a:r>
            <a:r>
              <a:rPr lang="el-GR" altLang="el-GR" sz="4000" b="1">
                <a:solidFill>
                  <a:srgbClr val="FFFF00"/>
                </a:solidFill>
              </a:rPr>
              <a:t> </a:t>
            </a:r>
            <a:r>
              <a:rPr lang="el-GR" altLang="el-GR" sz="4000" b="1" i="1">
                <a:solidFill>
                  <a:srgbClr val="FFFF00"/>
                </a:solidFill>
              </a:rPr>
              <a:t>Κεντρικής Παχυσαρκίας</a:t>
            </a:r>
            <a:r>
              <a:rPr lang="en-US" altLang="el-GR" sz="3600" b="1" i="1">
                <a:solidFill>
                  <a:srgbClr val="FFFF00"/>
                </a:solidFill>
              </a:rPr>
              <a:t>:</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442912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flipV="1">
            <a:off x="4724400" y="4267200"/>
            <a:ext cx="4114800" cy="76200"/>
          </a:xfrm>
          <a:prstGeom prst="rect">
            <a:avLst/>
          </a:prstGeom>
          <a:solidFill>
            <a:srgbClr val="FF0000"/>
          </a:solidFill>
          <a:ln w="2857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24581" name="Text Box 5"/>
          <p:cNvSpPr txBox="1">
            <a:spLocks noChangeArrowheads="1"/>
          </p:cNvSpPr>
          <p:nvPr/>
        </p:nvSpPr>
        <p:spPr bwMode="auto">
          <a:xfrm>
            <a:off x="304800" y="1120775"/>
            <a:ext cx="41719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l-GR" sz="3000" b="1">
                <a:solidFill>
                  <a:schemeClr val="bg1"/>
                </a:solidFill>
                <a:latin typeface="Times New Roman" pitchFamily="18" charset="0"/>
              </a:rPr>
              <a:t>Waist </a:t>
            </a:r>
            <a:r>
              <a:rPr lang="en-US" altLang="el-GR" sz="3000" b="1">
                <a:solidFill>
                  <a:schemeClr val="bg1"/>
                </a:solidFill>
                <a:latin typeface="Times New Roman" pitchFamily="18" charset="0"/>
                <a:sym typeface="Symbol" pitchFamily="18" charset="2"/>
              </a:rPr>
              <a:t></a:t>
            </a:r>
            <a:r>
              <a:rPr lang="en-US" altLang="el-GR" sz="3000" b="1">
                <a:solidFill>
                  <a:schemeClr val="bg1"/>
                </a:solidFill>
                <a:latin typeface="Times New Roman" pitchFamily="18" charset="0"/>
              </a:rPr>
              <a:t> 102cm in men</a:t>
            </a:r>
          </a:p>
          <a:p>
            <a:pPr eaLnBrk="1" hangingPunct="1">
              <a:lnSpc>
                <a:spcPct val="150000"/>
              </a:lnSpc>
            </a:pPr>
            <a:r>
              <a:rPr lang="en-US" altLang="el-GR" sz="3000" b="1">
                <a:solidFill>
                  <a:schemeClr val="bg1"/>
                </a:solidFill>
                <a:latin typeface="Times New Roman" pitchFamily="18" charset="0"/>
              </a:rPr>
              <a:t>Waist </a:t>
            </a:r>
            <a:r>
              <a:rPr lang="en-US" altLang="el-GR" sz="3000" b="1">
                <a:solidFill>
                  <a:schemeClr val="bg1"/>
                </a:solidFill>
                <a:latin typeface="Times New Roman" pitchFamily="18" charset="0"/>
                <a:sym typeface="Symbol" pitchFamily="18" charset="2"/>
              </a:rPr>
              <a:t></a:t>
            </a:r>
            <a:r>
              <a:rPr lang="en-US" altLang="el-GR" sz="3000" b="1">
                <a:solidFill>
                  <a:schemeClr val="bg1"/>
                </a:solidFill>
                <a:latin typeface="Times New Roman" pitchFamily="18" charset="0"/>
              </a:rPr>
              <a:t> 88 cm in women</a:t>
            </a:r>
            <a:endParaRPr lang="el-GR" altLang="el-GR" sz="3000" b="1">
              <a:solidFill>
                <a:schemeClr val="bg1"/>
              </a:solidFill>
              <a:latin typeface="Times New Roman" pitchFamily="18" charset="0"/>
            </a:endParaRPr>
          </a:p>
        </p:txBody>
      </p:sp>
      <p:sp>
        <p:nvSpPr>
          <p:cNvPr id="24582" name="Freeform 6"/>
          <p:cNvSpPr>
            <a:spLocks/>
          </p:cNvSpPr>
          <p:nvPr/>
        </p:nvSpPr>
        <p:spPr bwMode="auto">
          <a:xfrm>
            <a:off x="6610350" y="4648200"/>
            <a:ext cx="1543050" cy="336550"/>
          </a:xfrm>
          <a:custGeom>
            <a:avLst/>
            <a:gdLst>
              <a:gd name="T0" fmla="*/ 0 w 972"/>
              <a:gd name="T1" fmla="*/ 413305625 h 212"/>
              <a:gd name="T2" fmla="*/ 181451250 w 972"/>
              <a:gd name="T3" fmla="*/ 322580000 h 212"/>
              <a:gd name="T4" fmla="*/ 241935000 w 972"/>
              <a:gd name="T5" fmla="*/ 231854375 h 212"/>
              <a:gd name="T6" fmla="*/ 332660625 w 972"/>
              <a:gd name="T7" fmla="*/ 201612500 h 212"/>
              <a:gd name="T8" fmla="*/ 423386250 w 972"/>
              <a:gd name="T9" fmla="*/ 141128750 h 212"/>
              <a:gd name="T10" fmla="*/ 1330642500 w 972"/>
              <a:gd name="T11" fmla="*/ 20161250 h 212"/>
              <a:gd name="T12" fmla="*/ 1935480000 w 972"/>
              <a:gd name="T13" fmla="*/ 110886875 h 212"/>
              <a:gd name="T14" fmla="*/ 2147483647 w 972"/>
              <a:gd name="T15" fmla="*/ 534273125 h 212"/>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212"/>
              <a:gd name="T26" fmla="*/ 972 w 972"/>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212">
                <a:moveTo>
                  <a:pt x="0" y="164"/>
                </a:moveTo>
                <a:cubicBezTo>
                  <a:pt x="29" y="154"/>
                  <a:pt x="49" y="151"/>
                  <a:pt x="72" y="128"/>
                </a:cubicBezTo>
                <a:cubicBezTo>
                  <a:pt x="82" y="118"/>
                  <a:pt x="85" y="101"/>
                  <a:pt x="96" y="92"/>
                </a:cubicBezTo>
                <a:cubicBezTo>
                  <a:pt x="106" y="84"/>
                  <a:pt x="121" y="86"/>
                  <a:pt x="132" y="80"/>
                </a:cubicBezTo>
                <a:cubicBezTo>
                  <a:pt x="145" y="74"/>
                  <a:pt x="155" y="62"/>
                  <a:pt x="168" y="56"/>
                </a:cubicBezTo>
                <a:cubicBezTo>
                  <a:pt x="293" y="0"/>
                  <a:pt x="375" y="15"/>
                  <a:pt x="528" y="8"/>
                </a:cubicBezTo>
                <a:cubicBezTo>
                  <a:pt x="619" y="31"/>
                  <a:pt x="658" y="36"/>
                  <a:pt x="768" y="44"/>
                </a:cubicBezTo>
                <a:cubicBezTo>
                  <a:pt x="857" y="66"/>
                  <a:pt x="972" y="97"/>
                  <a:pt x="972" y="212"/>
                </a:cubicBezTo>
              </a:path>
            </a:pathLst>
          </a:cu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24583" name="Freeform 7"/>
          <p:cNvSpPr>
            <a:spLocks/>
          </p:cNvSpPr>
          <p:nvPr/>
        </p:nvSpPr>
        <p:spPr bwMode="auto">
          <a:xfrm flipV="1">
            <a:off x="6629400" y="3581400"/>
            <a:ext cx="1752600" cy="381000"/>
          </a:xfrm>
          <a:custGeom>
            <a:avLst/>
            <a:gdLst>
              <a:gd name="T0" fmla="*/ 0 w 972"/>
              <a:gd name="T1" fmla="*/ 529690642 h 212"/>
              <a:gd name="T2" fmla="*/ 234080285 w 972"/>
              <a:gd name="T3" fmla="*/ 413417349 h 212"/>
              <a:gd name="T4" fmla="*/ 312107047 w 972"/>
              <a:gd name="T5" fmla="*/ 297144057 h 212"/>
              <a:gd name="T6" fmla="*/ 429147190 w 972"/>
              <a:gd name="T7" fmla="*/ 258386292 h 212"/>
              <a:gd name="T8" fmla="*/ 546189135 w 972"/>
              <a:gd name="T9" fmla="*/ 180870764 h 212"/>
              <a:gd name="T10" fmla="*/ 1716592364 w 972"/>
              <a:gd name="T11" fmla="*/ 25837910 h 212"/>
              <a:gd name="T12" fmla="*/ 2147483647 w 972"/>
              <a:gd name="T13" fmla="*/ 142111203 h 212"/>
              <a:gd name="T14" fmla="*/ 2147483647 w 972"/>
              <a:gd name="T15" fmla="*/ 684721698 h 212"/>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212"/>
              <a:gd name="T26" fmla="*/ 972 w 972"/>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212">
                <a:moveTo>
                  <a:pt x="0" y="164"/>
                </a:moveTo>
                <a:cubicBezTo>
                  <a:pt x="29" y="154"/>
                  <a:pt x="49" y="151"/>
                  <a:pt x="72" y="128"/>
                </a:cubicBezTo>
                <a:cubicBezTo>
                  <a:pt x="82" y="118"/>
                  <a:pt x="85" y="101"/>
                  <a:pt x="96" y="92"/>
                </a:cubicBezTo>
                <a:cubicBezTo>
                  <a:pt x="106" y="84"/>
                  <a:pt x="121" y="86"/>
                  <a:pt x="132" y="80"/>
                </a:cubicBezTo>
                <a:cubicBezTo>
                  <a:pt x="145" y="74"/>
                  <a:pt x="155" y="62"/>
                  <a:pt x="168" y="56"/>
                </a:cubicBezTo>
                <a:cubicBezTo>
                  <a:pt x="293" y="0"/>
                  <a:pt x="375" y="15"/>
                  <a:pt x="528" y="8"/>
                </a:cubicBezTo>
                <a:cubicBezTo>
                  <a:pt x="619" y="31"/>
                  <a:pt x="658" y="36"/>
                  <a:pt x="768" y="44"/>
                </a:cubicBezTo>
                <a:cubicBezTo>
                  <a:pt x="857" y="66"/>
                  <a:pt x="972" y="97"/>
                  <a:pt x="972" y="212"/>
                </a:cubicBezTo>
              </a:path>
            </a:pathLst>
          </a:cu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l-GR" sz="1800"/>
          </a:p>
        </p:txBody>
      </p:sp>
      <p:sp>
        <p:nvSpPr>
          <p:cNvPr id="168968" name="Text Box 8"/>
          <p:cNvSpPr txBox="1">
            <a:spLocks noChangeArrowheads="1"/>
          </p:cNvSpPr>
          <p:nvPr/>
        </p:nvSpPr>
        <p:spPr bwMode="auto">
          <a:xfrm>
            <a:off x="6692900" y="4724400"/>
            <a:ext cx="146050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l-GR" b="1">
                <a:solidFill>
                  <a:srgbClr val="FF3300"/>
                </a:solidFill>
                <a:effectLst>
                  <a:outerShdw blurRad="38100" dist="38100" dir="2700000" algn="tl">
                    <a:srgbClr val="000000"/>
                  </a:outerShdw>
                </a:effectLst>
                <a:latin typeface="Times New Roman" pitchFamily="18" charset="0"/>
              </a:rPr>
              <a:t>Iliac crest</a:t>
            </a:r>
            <a:endParaRPr lang="el-GR" altLang="el-GR" b="1">
              <a:solidFill>
                <a:srgbClr val="FF3300"/>
              </a:solidFill>
              <a:effectLst>
                <a:outerShdw blurRad="38100" dist="38100" dir="2700000" algn="tl">
                  <a:srgbClr val="000000"/>
                </a:outerShdw>
              </a:effectLst>
              <a:latin typeface="Times New Roman" pitchFamily="18" charset="0"/>
            </a:endParaRPr>
          </a:p>
        </p:txBody>
      </p:sp>
      <p:sp>
        <p:nvSpPr>
          <p:cNvPr id="168969" name="Text Box 9"/>
          <p:cNvSpPr txBox="1">
            <a:spLocks noChangeArrowheads="1"/>
          </p:cNvSpPr>
          <p:nvPr/>
        </p:nvSpPr>
        <p:spPr bwMode="auto">
          <a:xfrm>
            <a:off x="6781800" y="3429000"/>
            <a:ext cx="1495425"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l-GR" b="1">
                <a:solidFill>
                  <a:srgbClr val="FF3300"/>
                </a:solidFill>
                <a:effectLst>
                  <a:outerShdw blurRad="38100" dist="38100" dir="2700000" algn="tl">
                    <a:srgbClr val="000000"/>
                  </a:outerShdw>
                </a:effectLst>
                <a:latin typeface="Times New Roman" pitchFamily="18" charset="0"/>
              </a:rPr>
              <a:t>Lower rib</a:t>
            </a:r>
            <a:endParaRPr lang="el-GR" altLang="el-GR" b="1">
              <a:solidFill>
                <a:srgbClr val="FF3300"/>
              </a:solidFill>
              <a:effectLst>
                <a:outerShdw blurRad="38100" dist="38100" dir="2700000" algn="tl">
                  <a:srgbClr val="000000"/>
                </a:outerShdw>
              </a:effectLst>
              <a:latin typeface="Times New Roman" pitchFamily="18" charset="0"/>
            </a:endParaRPr>
          </a:p>
        </p:txBody>
      </p:sp>
      <p:pic>
        <p:nvPicPr>
          <p:cNvPr id="24586" name="Picture 10" descr="idf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667000"/>
            <a:ext cx="19796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1" name="Text Box 11"/>
          <p:cNvSpPr txBox="1">
            <a:spLocks noChangeArrowheads="1"/>
          </p:cNvSpPr>
          <p:nvPr/>
        </p:nvSpPr>
        <p:spPr bwMode="auto">
          <a:xfrm>
            <a:off x="0" y="4067175"/>
            <a:ext cx="4559300" cy="243522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l-GR" sz="3200" b="1">
                <a:solidFill>
                  <a:srgbClr val="FFFF00"/>
                </a:solidFill>
                <a:latin typeface="Times New Roman" pitchFamily="18" charset="0"/>
              </a:rPr>
              <a:t>   New IDF worldwide</a:t>
            </a:r>
          </a:p>
          <a:p>
            <a:pPr eaLnBrk="1" hangingPunct="1"/>
            <a:r>
              <a:rPr lang="en-US" altLang="el-GR" sz="3200" b="1">
                <a:solidFill>
                  <a:srgbClr val="FFFF00"/>
                </a:solidFill>
                <a:latin typeface="Times New Roman" pitchFamily="18" charset="0"/>
              </a:rPr>
              <a:t> definition for Europids:</a:t>
            </a:r>
          </a:p>
          <a:p>
            <a:pPr eaLnBrk="1" hangingPunct="1">
              <a:lnSpc>
                <a:spcPct val="150000"/>
              </a:lnSpc>
            </a:pPr>
            <a:r>
              <a:rPr lang="en-US" altLang="el-GR" sz="3000" b="1">
                <a:solidFill>
                  <a:srgbClr val="FFFF00"/>
                </a:solidFill>
                <a:latin typeface="Times New Roman" pitchFamily="18" charset="0"/>
              </a:rPr>
              <a:t>   </a:t>
            </a:r>
            <a:r>
              <a:rPr lang="en-US" altLang="el-GR" sz="3000" b="1">
                <a:solidFill>
                  <a:schemeClr val="bg1"/>
                </a:solidFill>
                <a:effectLst>
                  <a:outerShdw blurRad="38100" dist="38100" dir="2700000" algn="tl">
                    <a:srgbClr val="000000"/>
                  </a:outerShdw>
                </a:effectLst>
                <a:latin typeface="Times New Roman" pitchFamily="18" charset="0"/>
              </a:rPr>
              <a:t>Waist </a:t>
            </a:r>
            <a:r>
              <a:rPr lang="en-US" altLang="el-GR" sz="3000" b="1">
                <a:solidFill>
                  <a:schemeClr val="bg1"/>
                </a:solidFill>
                <a:latin typeface="Times New Roman" pitchFamily="18" charset="0"/>
                <a:sym typeface="Symbol" pitchFamily="18" charset="2"/>
              </a:rPr>
              <a:t></a:t>
            </a:r>
            <a:r>
              <a:rPr lang="en-US" altLang="el-GR" sz="3000" b="1">
                <a:solidFill>
                  <a:schemeClr val="bg1"/>
                </a:solidFill>
                <a:effectLst>
                  <a:outerShdw blurRad="38100" dist="38100" dir="2700000" algn="tl">
                    <a:srgbClr val="000000"/>
                  </a:outerShdw>
                </a:effectLst>
                <a:latin typeface="Times New Roman" pitchFamily="18" charset="0"/>
              </a:rPr>
              <a:t> 94cm in men</a:t>
            </a:r>
          </a:p>
          <a:p>
            <a:pPr eaLnBrk="1" hangingPunct="1">
              <a:lnSpc>
                <a:spcPct val="140000"/>
              </a:lnSpc>
            </a:pPr>
            <a:r>
              <a:rPr lang="en-US" altLang="el-GR" sz="3000" b="1">
                <a:solidFill>
                  <a:schemeClr val="bg1"/>
                </a:solidFill>
                <a:effectLst>
                  <a:outerShdw blurRad="38100" dist="38100" dir="2700000" algn="tl">
                    <a:srgbClr val="000000"/>
                  </a:outerShdw>
                </a:effectLst>
                <a:latin typeface="Times New Roman" pitchFamily="18" charset="0"/>
              </a:rPr>
              <a:t>   Waist </a:t>
            </a:r>
            <a:r>
              <a:rPr lang="en-US" altLang="el-GR" sz="3000" b="1">
                <a:solidFill>
                  <a:schemeClr val="bg1"/>
                </a:solidFill>
                <a:latin typeface="Times New Roman" pitchFamily="18" charset="0"/>
                <a:sym typeface="Symbol" pitchFamily="18" charset="2"/>
              </a:rPr>
              <a:t></a:t>
            </a:r>
            <a:r>
              <a:rPr lang="en-US" altLang="el-GR" sz="3000" b="1">
                <a:solidFill>
                  <a:schemeClr val="bg1"/>
                </a:solidFill>
                <a:effectLst>
                  <a:outerShdw blurRad="38100" dist="38100" dir="2700000" algn="tl">
                    <a:srgbClr val="000000"/>
                  </a:outerShdw>
                </a:effectLst>
                <a:latin typeface="Times New Roman" pitchFamily="18" charset="0"/>
              </a:rPr>
              <a:t> 80 cm in women</a:t>
            </a:r>
            <a:r>
              <a:rPr lang="en-US" altLang="el-GR" sz="3200" b="1">
                <a:solidFill>
                  <a:srgbClr val="FFFF00"/>
                </a:solidFill>
                <a:latin typeface="Times New Roman" pitchFamily="18" charset="0"/>
              </a:rPr>
              <a:t> </a:t>
            </a:r>
            <a:endParaRPr lang="el-GR" altLang="el-GR" sz="3200" b="1">
              <a:solidFill>
                <a:srgbClr val="FFFF00"/>
              </a:solidFill>
              <a:latin typeface="Times New Roman" pitchFamily="18" charset="0"/>
            </a:endParaRPr>
          </a:p>
        </p:txBody>
      </p:sp>
      <p:sp>
        <p:nvSpPr>
          <p:cNvPr id="24588" name="Rectangle 12"/>
          <p:cNvSpPr>
            <a:spLocks noChangeArrowheads="1"/>
          </p:cNvSpPr>
          <p:nvPr/>
        </p:nvSpPr>
        <p:spPr bwMode="auto">
          <a:xfrm>
            <a:off x="76200" y="2514600"/>
            <a:ext cx="4343400" cy="419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hidden="1"/>
          <p:cNvSpPr>
            <a:spLocks noGrp="1"/>
          </p:cNvSpPr>
          <p:nvPr>
            <p:ph type="title"/>
          </p:nvPr>
        </p:nvSpPr>
        <p:spPr/>
        <p:txBody>
          <a:bodyPr/>
          <a:lstStyle/>
          <a:p>
            <a:r>
              <a:rPr lang="en-US" altLang="el-GR" smtClean="0"/>
              <a:t>Obesity Treatment Success:</a:t>
            </a:r>
            <a:br>
              <a:rPr lang="en-US" altLang="el-GR" smtClean="0"/>
            </a:br>
            <a:r>
              <a:rPr lang="en-US" altLang="el-GR" smtClean="0"/>
              <a:t>Percentage Body Weight Lost</a:t>
            </a:r>
          </a:p>
        </p:txBody>
      </p:sp>
      <p:pic>
        <p:nvPicPr>
          <p:cNvPr id="1177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28600" y="304800"/>
            <a:ext cx="486251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3400" b="1">
                <a:solidFill>
                  <a:srgbClr val="FFFF00"/>
                </a:solidFill>
              </a:rPr>
              <a:t>Πρόθυρα νέας εποχής </a:t>
            </a:r>
          </a:p>
          <a:p>
            <a:pPr algn="ctr"/>
            <a:r>
              <a:rPr lang="en-US" altLang="el-GR" sz="3400" b="1">
                <a:solidFill>
                  <a:srgbClr val="FFFF00"/>
                </a:solidFill>
              </a:rPr>
              <a:t>στη θεραπεία </a:t>
            </a:r>
          </a:p>
          <a:p>
            <a:pPr algn="ctr"/>
            <a:r>
              <a:rPr lang="en-US" altLang="el-GR" sz="3400" b="1">
                <a:solidFill>
                  <a:srgbClr val="FFFF00"/>
                </a:solidFill>
              </a:rPr>
              <a:t>της παχυσαρκίας  </a:t>
            </a:r>
          </a:p>
        </p:txBody>
      </p:sp>
      <p:sp>
        <p:nvSpPr>
          <p:cNvPr id="118787" name="Text Box 3"/>
          <p:cNvSpPr txBox="1">
            <a:spLocks noChangeArrowheads="1"/>
          </p:cNvSpPr>
          <p:nvPr/>
        </p:nvSpPr>
        <p:spPr bwMode="auto">
          <a:xfrm>
            <a:off x="838200" y="2308225"/>
            <a:ext cx="76962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10000"/>
              </a:lnSpc>
            </a:pPr>
            <a:r>
              <a:rPr lang="en-US" altLang="el-GR" sz="2800" i="1">
                <a:solidFill>
                  <a:schemeClr val="bg1"/>
                </a:solidFill>
              </a:rPr>
              <a:t>Τα </a:t>
            </a:r>
            <a:r>
              <a:rPr lang="en-US" altLang="el-GR" sz="2800" i="1">
                <a:solidFill>
                  <a:srgbClr val="FFFF00"/>
                </a:solidFill>
              </a:rPr>
              <a:t>φάρμακα</a:t>
            </a:r>
            <a:r>
              <a:rPr lang="en-US" altLang="el-GR" sz="2800" i="1">
                <a:solidFill>
                  <a:schemeClr val="bg1"/>
                </a:solidFill>
              </a:rPr>
              <a:t> για μακροχρόνια αντιμετώπιση της</a:t>
            </a:r>
          </a:p>
          <a:p>
            <a:pPr algn="ctr">
              <a:lnSpc>
                <a:spcPct val="110000"/>
              </a:lnSpc>
            </a:pPr>
            <a:r>
              <a:rPr lang="en-US" altLang="el-GR" sz="2800" i="1">
                <a:solidFill>
                  <a:srgbClr val="FFFF00"/>
                </a:solidFill>
              </a:rPr>
              <a:t>παχυσαρκίας</a:t>
            </a:r>
            <a:r>
              <a:rPr lang="en-US" altLang="el-GR" sz="2800" i="1">
                <a:solidFill>
                  <a:schemeClr val="bg1"/>
                </a:solidFill>
              </a:rPr>
              <a:t> θα μπουν στη </a:t>
            </a:r>
            <a:r>
              <a:rPr lang="en-US" altLang="el-GR" sz="2800" i="1">
                <a:solidFill>
                  <a:srgbClr val="FFFF00"/>
                </a:solidFill>
              </a:rPr>
              <a:t>καθημερινή πράξη</a:t>
            </a:r>
            <a:r>
              <a:rPr lang="en-US" altLang="el-GR" sz="2800" i="1">
                <a:solidFill>
                  <a:schemeClr val="bg1"/>
                </a:solidFill>
              </a:rPr>
              <a:t>,</a:t>
            </a:r>
          </a:p>
          <a:p>
            <a:pPr algn="ctr">
              <a:lnSpc>
                <a:spcPct val="110000"/>
              </a:lnSpc>
            </a:pPr>
            <a:r>
              <a:rPr lang="en-US" altLang="el-GR" sz="2800" i="1">
                <a:solidFill>
                  <a:schemeClr val="bg1"/>
                </a:solidFill>
              </a:rPr>
              <a:t>όπως και τα αντιδιαβητικά, τα αντιυπερτασικά</a:t>
            </a:r>
          </a:p>
          <a:p>
            <a:pPr algn="ctr">
              <a:lnSpc>
                <a:spcPct val="110000"/>
              </a:lnSpc>
            </a:pPr>
            <a:r>
              <a:rPr lang="en-US" altLang="el-GR" sz="2800" i="1">
                <a:solidFill>
                  <a:schemeClr val="bg1"/>
                </a:solidFill>
              </a:rPr>
              <a:t>και τα υπολιπιδαιμικά,</a:t>
            </a:r>
          </a:p>
          <a:p>
            <a:pPr algn="ctr">
              <a:lnSpc>
                <a:spcPct val="110000"/>
              </a:lnSpc>
            </a:pPr>
            <a:endParaRPr lang="en-US" altLang="el-GR" sz="2800" i="1">
              <a:solidFill>
                <a:schemeClr val="bg1"/>
              </a:solidFill>
            </a:endParaRPr>
          </a:p>
          <a:p>
            <a:pPr algn="ctr">
              <a:lnSpc>
                <a:spcPct val="110000"/>
              </a:lnSpc>
            </a:pPr>
            <a:r>
              <a:rPr lang="en-US" altLang="el-GR" sz="2800" i="1">
                <a:solidFill>
                  <a:schemeClr val="bg1"/>
                </a:solidFill>
              </a:rPr>
              <a:t>και μάλιστα </a:t>
            </a:r>
            <a:r>
              <a:rPr lang="en-US" altLang="el-GR" sz="2800" i="1">
                <a:solidFill>
                  <a:srgbClr val="66FF33"/>
                </a:solidFill>
              </a:rPr>
              <a:t>θα μειώσουν</a:t>
            </a:r>
            <a:r>
              <a:rPr lang="en-US" altLang="el-GR" sz="2800" i="1">
                <a:solidFill>
                  <a:schemeClr val="bg1"/>
                </a:solidFill>
              </a:rPr>
              <a:t> σημαντικά </a:t>
            </a:r>
          </a:p>
          <a:p>
            <a:pPr algn="ctr">
              <a:lnSpc>
                <a:spcPct val="110000"/>
              </a:lnSpc>
            </a:pPr>
            <a:r>
              <a:rPr lang="en-US" altLang="el-GR" sz="2800" i="1">
                <a:solidFill>
                  <a:schemeClr val="bg1"/>
                </a:solidFill>
              </a:rPr>
              <a:t>την </a:t>
            </a:r>
            <a:r>
              <a:rPr lang="en-US" altLang="el-GR" sz="2800" i="1">
                <a:solidFill>
                  <a:srgbClr val="66FF33"/>
                </a:solidFill>
              </a:rPr>
              <a:t>ανάγκη για φάρμακα</a:t>
            </a:r>
            <a:r>
              <a:rPr lang="en-US" altLang="el-GR" sz="2800" i="1">
                <a:solidFill>
                  <a:schemeClr val="bg1"/>
                </a:solidFill>
              </a:rPr>
              <a:t> κατά του </a:t>
            </a:r>
          </a:p>
          <a:p>
            <a:pPr algn="ctr">
              <a:lnSpc>
                <a:spcPct val="110000"/>
              </a:lnSpc>
            </a:pPr>
            <a:r>
              <a:rPr lang="en-US" altLang="el-GR" sz="2800" i="1">
                <a:solidFill>
                  <a:srgbClr val="66FF33"/>
                </a:solidFill>
              </a:rPr>
              <a:t>διαβήτη, υπέρτασης, υπερλιπιδαιμίας </a:t>
            </a:r>
          </a:p>
          <a:p>
            <a:pPr algn="ctr">
              <a:lnSpc>
                <a:spcPct val="110000"/>
              </a:lnSpc>
            </a:pPr>
            <a:r>
              <a:rPr lang="en-US" altLang="el-GR" sz="2800" i="1">
                <a:solidFill>
                  <a:srgbClr val="66FF33"/>
                </a:solidFill>
              </a:rPr>
              <a:t>και οστεοαρθρίτιδας</a:t>
            </a:r>
            <a:endParaRPr lang="en-US" altLang="el-GR" sz="2800" i="1">
              <a:solidFill>
                <a:schemeClr val="bg1"/>
              </a:solidFill>
            </a:endParaRPr>
          </a:p>
        </p:txBody>
      </p:sp>
      <p:pic>
        <p:nvPicPr>
          <p:cNvPr id="118788" name="Picture 4" descr="obtherapy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800"/>
            <a:ext cx="396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771525" y="473075"/>
            <a:ext cx="378618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l-GR" sz="3400" b="1">
                <a:solidFill>
                  <a:srgbClr val="FFFF00"/>
                </a:solidFill>
              </a:rPr>
              <a:t>Η αναντίρρητη….</a:t>
            </a:r>
          </a:p>
          <a:p>
            <a:pPr algn="ctr"/>
            <a:r>
              <a:rPr lang="en-US" altLang="el-GR" sz="3400" b="1">
                <a:solidFill>
                  <a:srgbClr val="FFFF00"/>
                </a:solidFill>
              </a:rPr>
              <a:t>πραγματικότητα  </a:t>
            </a:r>
          </a:p>
        </p:txBody>
      </p:sp>
      <p:sp>
        <p:nvSpPr>
          <p:cNvPr id="119811" name="Text Box 3"/>
          <p:cNvSpPr txBox="1">
            <a:spLocks noChangeArrowheads="1"/>
          </p:cNvSpPr>
          <p:nvPr/>
        </p:nvSpPr>
        <p:spPr bwMode="auto">
          <a:xfrm>
            <a:off x="457200" y="2262188"/>
            <a:ext cx="8382000"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20000"/>
              </a:lnSpc>
            </a:pPr>
            <a:r>
              <a:rPr lang="en-US" altLang="el-GR" sz="2800" i="1">
                <a:solidFill>
                  <a:schemeClr val="bg1"/>
                </a:solidFill>
              </a:rPr>
              <a:t>Τα οφέλη που θα επιφέρουν </a:t>
            </a:r>
          </a:p>
          <a:p>
            <a:pPr algn="ctr">
              <a:lnSpc>
                <a:spcPct val="120000"/>
              </a:lnSpc>
            </a:pPr>
            <a:r>
              <a:rPr lang="en-US" altLang="el-GR" sz="2800" i="1">
                <a:solidFill>
                  <a:schemeClr val="bg1"/>
                </a:solidFill>
              </a:rPr>
              <a:t>νέα αποτελεσματικά και ασφαλή φάρμακα </a:t>
            </a:r>
          </a:p>
          <a:p>
            <a:pPr algn="ctr">
              <a:lnSpc>
                <a:spcPct val="120000"/>
              </a:lnSpc>
            </a:pPr>
            <a:r>
              <a:rPr lang="en-US" altLang="el-GR" sz="2800" i="1">
                <a:solidFill>
                  <a:schemeClr val="bg1"/>
                </a:solidFill>
              </a:rPr>
              <a:t>κατά της παχυσαρκίας, όσον αφορά τη ποιότητα ζωής, τη νοσηρότητα και τη θνητότητα, είναι τόσο σημαντικά, που δικαιολογούν πλήρως την προσεκτική εισαγωγή τους στην κλινική πράξη κάτω από στενή ιατρική παρακολούθηση</a:t>
            </a:r>
          </a:p>
        </p:txBody>
      </p:sp>
      <p:pic>
        <p:nvPicPr>
          <p:cNvPr id="119812" name="Picture 4" descr="obtherapy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800"/>
            <a:ext cx="396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fit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2971800" y="304800"/>
            <a:ext cx="2133600" cy="2286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l-GR" sz="2000">
              <a:solidFill>
                <a:srgbClr val="FFFF00"/>
              </a:solidFill>
              <a:latin typeface="Times New Roman" pitchFamily="18" charset="0"/>
            </a:endParaRPr>
          </a:p>
        </p:txBody>
      </p:sp>
      <p:sp>
        <p:nvSpPr>
          <p:cNvPr id="120836" name="Line 4"/>
          <p:cNvSpPr>
            <a:spLocks noChangeShapeType="1"/>
          </p:cNvSpPr>
          <p:nvPr/>
        </p:nvSpPr>
        <p:spPr bwMode="auto">
          <a:xfrm>
            <a:off x="1371600" y="6096000"/>
            <a:ext cx="13716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20837" name="Line 5"/>
          <p:cNvSpPr>
            <a:spLocks noChangeShapeType="1"/>
          </p:cNvSpPr>
          <p:nvPr/>
        </p:nvSpPr>
        <p:spPr bwMode="auto">
          <a:xfrm>
            <a:off x="2971800" y="6096000"/>
            <a:ext cx="22860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obesity consequenc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620713"/>
            <a:ext cx="6840538" cy="5475287"/>
          </a:xfrm>
          <a:noFill/>
        </p:spPr>
      </p:pic>
    </p:spTree>
    <p:extLst>
      <p:ext uri="{BB962C8B-B14F-4D97-AF65-F5344CB8AC3E}">
        <p14:creationId xmlns:p14="http://schemas.microsoft.com/office/powerpoint/2010/main" val="216311297"/>
      </p:ext>
    </p:extLst>
  </p:cSld>
  <p:clrMapOvr>
    <a:masterClrMapping/>
  </p:clrMapOvr>
</p:sld>
</file>

<file path=ppt/theme/theme1.xml><?xml version="1.0" encoding="utf-8"?>
<a:theme xmlns:a="http://schemas.openxmlformats.org/drawingml/2006/main" name="PAXYSARKI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PAXYSARKIA</Template>
  <TotalTime>11</TotalTime>
  <Words>2308</Words>
  <Application>Microsoft Office PowerPoint</Application>
  <PresentationFormat>On-screen Show (4:3)</PresentationFormat>
  <Paragraphs>520</Paragraphs>
  <Slides>94</Slides>
  <Notes>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6" baseType="lpstr">
      <vt:lpstr>Arial</vt:lpstr>
      <vt:lpstr>ＭＳ Ｐゴシック</vt:lpstr>
      <vt:lpstr>Times New Roman</vt:lpstr>
      <vt:lpstr>Symbol</vt:lpstr>
      <vt:lpstr>HellasArial</vt:lpstr>
      <vt:lpstr>MS Gothic</vt:lpstr>
      <vt:lpstr>Times</vt:lpstr>
      <vt:lpstr>Tahoma</vt:lpstr>
      <vt:lpstr>Comic Sans MS</vt:lpstr>
      <vt:lpstr>Arial Greek</vt:lpstr>
      <vt:lpstr>PAXYSARKIA</vt:lpstr>
      <vt:lpstr>Microsoft Clip Gallery</vt:lpstr>
      <vt:lpstr>PowerPoint Presentation</vt:lpstr>
      <vt:lpstr>PowerPoint Presentation</vt:lpstr>
      <vt:lpstr>PowerPoint Presentation</vt:lpstr>
      <vt:lpstr>PowerPoint Presentation</vt:lpstr>
      <vt:lpstr>PowerPoint Presentation</vt:lpstr>
      <vt:lpstr>PowerPoint Presentation</vt:lpstr>
      <vt:lpstr>Ενεργειακό ισοζύγιο οργανισμού</vt:lpstr>
      <vt:lpstr>PowerPoint Presentation</vt:lpstr>
      <vt:lpstr>PowerPoint Presentation</vt:lpstr>
      <vt:lpstr>PowerPoint Presentation</vt:lpstr>
      <vt:lpstr>Biomarkers of caloric restriction may predict longevity</vt:lpstr>
      <vt:lpstr>PowerPoint Presentation</vt:lpstr>
      <vt:lpstr>PowerPoint Presentation</vt:lpstr>
      <vt:lpstr>PowerPoint Presentation</vt:lpstr>
      <vt:lpstr>PowerPoint Presentation</vt:lpstr>
      <vt:lpstr>Weight and Energy Balance: Historical Perspective </vt:lpstr>
      <vt:lpstr>Weight and Energy Balance: Current Perspective</vt:lpstr>
      <vt:lpstr>PowerPoint Presentation</vt:lpstr>
      <vt:lpstr>PowerPoint Presentation</vt:lpstr>
      <vt:lpstr>PowerPoint Presentation</vt:lpstr>
      <vt:lpstr>PowerPoint Presentation</vt:lpstr>
      <vt:lpstr>PowerPoint Presentation</vt:lpstr>
      <vt:lpstr>Medical Complications of Obesity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ΠΑΧΥΣΑΡΚΙΑ ΚΑΙ ΣΔ 2</vt:lpstr>
      <vt:lpstr>PowerPoint Presentation</vt:lpstr>
      <vt:lpstr>PowerPoint Presentation</vt:lpstr>
      <vt:lpstr>ΑΥΞΗΣΗ ΣΥΧΝΟΤΗΤΑΣ ΣΔ ΙΙ ΠΑΓΚΟΣΜΙΩΣ</vt:lpstr>
      <vt:lpstr>Framingham Heart Study: risk of CV disease in subjects with and without diabetes</vt:lpstr>
      <vt:lpstr>Θνησιμότης ασθενών με ΣΔ ΙΙ υπερδιπλάσια σε σχέση με μη διαβητικούς </vt:lpstr>
      <vt:lpstr>PowerPoint Presentation</vt:lpstr>
      <vt:lpstr>Παθοφυσιολογία ΣΔ ΙΙ</vt:lpstr>
      <vt:lpstr>Καταστάσεις που συνδέονται με αντίσταση στην ινσουλίνη</vt:lpstr>
      <vt:lpstr>Προσβολή μεγάλων αγγείων (αθηρωμάτωση)</vt:lpstr>
      <vt:lpstr>Πρόληψη επιπλοκών με τροποποίηση παραγόντων κινδύνου</vt:lpstr>
      <vt:lpstr>Aρτηριακή Υπέρταση (AΠ)</vt:lpstr>
      <vt:lpstr>ΠΑΧΥΣΑΡΚΙΑ ΚΑΙ ΥΠΕΡΤΑΣΗ</vt:lpstr>
      <vt:lpstr>PowerPoint Presentation</vt:lpstr>
      <vt:lpstr>MRFIT  Επιπρόσθετη δράση (εκτός ΣΔ) Υπέρτασης, Υπερχοληστερολεμίας και Kαπνίσματος  γιά ανάπτυξη καρδιοαγγειακών επιπλοκών</vt:lpstr>
      <vt:lpstr>Δυσλιπιδαιμία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Sleep apnea</vt:lpstr>
      <vt:lpstr>PowerPoint Presentation</vt:lpstr>
      <vt:lpstr>Χολολιθίαση-Ηπατική στεάτωση</vt:lpstr>
      <vt:lpstr>PowerPoint Presentation</vt:lpstr>
      <vt:lpstr>PCOS (Polycystic ovary syndrome)</vt:lpstr>
      <vt:lpstr>PowerPoint Presentation</vt:lpstr>
      <vt:lpstr>PowerPoint Presentation</vt:lpstr>
      <vt:lpstr>The Obesogenic Environment</vt:lpstr>
      <vt:lpstr>PowerPoint Presentation</vt:lpstr>
      <vt:lpstr>PowerPoint Presentation</vt:lpstr>
      <vt:lpstr>Ποτέ μη ξεχνάτε τη σημασία της.... </vt:lpstr>
      <vt:lpstr>PowerPoint Presentation</vt:lpstr>
      <vt:lpstr>PowerPoint Presentation</vt:lpstr>
      <vt:lpstr>PowerPoint Presentation</vt:lpstr>
      <vt:lpstr>PowerPoint Presentation</vt:lpstr>
      <vt:lpstr>ΦΑΡΜΑΚΕΥΤΙΚΗ ΑΝΤΙΜΕΤΩΠΙΣΗ ΤΗΣ ΠΑΧΥΣΑΡΚΙΑΣ</vt:lpstr>
      <vt:lpstr>PowerPoint Presentation</vt:lpstr>
      <vt:lpstr>PowerPoint Presentation</vt:lpstr>
      <vt:lpstr>PowerPoint Presentation</vt:lpstr>
      <vt:lpstr>Smarter Medicine</vt:lpstr>
      <vt:lpstr>Multiple Hormonal Signals Interpreted by the Central Nervous System Influence Appetite[a,b]</vt:lpstr>
      <vt:lpstr>Pharmacotherapy and Surgery in Addition to Diet and Lifestyle Changes</vt:lpstr>
      <vt:lpstr>Obesity Treatment Success: Percentage Body Weight Lost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dc:creator>
  <cp:lastModifiedBy>Gregory</cp:lastModifiedBy>
  <cp:revision>1</cp:revision>
  <dcterms:created xsi:type="dcterms:W3CDTF">2019-04-08T07:28:45Z</dcterms:created>
  <dcterms:modified xsi:type="dcterms:W3CDTF">2019-04-08T07:40:23Z</dcterms:modified>
</cp:coreProperties>
</file>